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5"/>
  </p:notesMasterIdLst>
  <p:sldIdLst>
    <p:sldId id="256" r:id="rId2"/>
    <p:sldId id="294" r:id="rId3"/>
    <p:sldId id="291" r:id="rId4"/>
    <p:sldId id="465" r:id="rId5"/>
    <p:sldId id="519" r:id="rId6"/>
    <p:sldId id="296" r:id="rId7"/>
    <p:sldId id="520" r:id="rId8"/>
    <p:sldId id="469" r:id="rId9"/>
    <p:sldId id="470" r:id="rId10"/>
    <p:sldId id="521" r:id="rId11"/>
    <p:sldId id="298" r:id="rId12"/>
    <p:sldId id="464" r:id="rId13"/>
    <p:sldId id="282" r:id="rId14"/>
    <p:sldId id="495" r:id="rId15"/>
    <p:sldId id="264" r:id="rId16"/>
    <p:sldId id="472" r:id="rId17"/>
    <p:sldId id="267" r:id="rId18"/>
    <p:sldId id="476" r:id="rId19"/>
    <p:sldId id="477" r:id="rId20"/>
    <p:sldId id="478" r:id="rId21"/>
    <p:sldId id="462" r:id="rId22"/>
    <p:sldId id="479" r:id="rId23"/>
    <p:sldId id="481" r:id="rId24"/>
    <p:sldId id="480" r:id="rId25"/>
    <p:sldId id="482" r:id="rId26"/>
    <p:sldId id="486" r:id="rId27"/>
    <p:sldId id="488" r:id="rId28"/>
    <p:sldId id="487" r:id="rId29"/>
    <p:sldId id="489" r:id="rId30"/>
    <p:sldId id="490" r:id="rId31"/>
    <p:sldId id="491" r:id="rId32"/>
    <p:sldId id="492" r:id="rId33"/>
    <p:sldId id="493" r:id="rId34"/>
    <p:sldId id="484" r:id="rId35"/>
    <p:sldId id="494" r:id="rId36"/>
    <p:sldId id="498" r:id="rId37"/>
    <p:sldId id="499" r:id="rId38"/>
    <p:sldId id="500" r:id="rId39"/>
    <p:sldId id="501" r:id="rId40"/>
    <p:sldId id="502" r:id="rId41"/>
    <p:sldId id="507" r:id="rId42"/>
    <p:sldId id="505" r:id="rId43"/>
    <p:sldId id="506" r:id="rId44"/>
    <p:sldId id="508" r:id="rId45"/>
    <p:sldId id="509" r:id="rId46"/>
    <p:sldId id="510" r:id="rId47"/>
    <p:sldId id="511" r:id="rId48"/>
    <p:sldId id="512" r:id="rId49"/>
    <p:sldId id="284" r:id="rId50"/>
    <p:sldId id="513" r:id="rId51"/>
    <p:sldId id="514" r:id="rId52"/>
    <p:sldId id="278" r:id="rId53"/>
    <p:sldId id="257" r:id="rId54"/>
  </p:sldIdLst>
  <p:sldSz cx="12192000" cy="6858000"/>
  <p:notesSz cx="6858000" cy="9144000"/>
  <p:custDataLst>
    <p:tags r:id="rId56"/>
  </p:custDataLst>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oklusējuma sadaļa" id="{D6188CB0-284C-4499-B48B-C0CCFD04ECDF}">
          <p14:sldIdLst>
            <p14:sldId id="256"/>
          </p14:sldIdLst>
        </p14:section>
        <p14:section name="Normatīvie akti" id="{6D49BBC7-63D5-45C7-9E8D-987237B632EC}">
          <p14:sldIdLst>
            <p14:sldId id="294"/>
            <p14:sldId id="291"/>
          </p14:sldIdLst>
        </p14:section>
        <p14:section name="Nolikums" id="{0447D8A5-8A51-4260-9298-574D47B24CFF}">
          <p14:sldIdLst>
            <p14:sldId id="465"/>
            <p14:sldId id="519"/>
            <p14:sldId id="296"/>
            <p14:sldId id="520"/>
            <p14:sldId id="469"/>
            <p14:sldId id="470"/>
            <p14:sldId id="521"/>
            <p14:sldId id="298"/>
            <p14:sldId id="464"/>
            <p14:sldId id="282"/>
          </p14:sldIdLst>
        </p14:section>
        <p14:section name="Projekta pieteikuma aizpildīšana" id="{8F7860A6-687A-48B7-B50B-E7EB36D008F1}">
          <p14:sldIdLst>
            <p14:sldId id="495"/>
            <p14:sldId id="264"/>
            <p14:sldId id="472"/>
            <p14:sldId id="267"/>
            <p14:sldId id="476"/>
            <p14:sldId id="477"/>
            <p14:sldId id="478"/>
            <p14:sldId id="462"/>
            <p14:sldId id="479"/>
          </p14:sldIdLst>
        </p14:section>
        <p14:section name="Iesniegšanas uzsākšana" id="{4E53D371-D944-4774-94A4-9BD213EA4C76}">
          <p14:sldIdLst>
            <p14:sldId id="481"/>
            <p14:sldId id="480"/>
            <p14:sldId id="482"/>
            <p14:sldId id="486"/>
            <p14:sldId id="488"/>
            <p14:sldId id="487"/>
            <p14:sldId id="489"/>
            <p14:sldId id="490"/>
            <p14:sldId id="491"/>
            <p14:sldId id="492"/>
            <p14:sldId id="493"/>
            <p14:sldId id="484"/>
            <p14:sldId id="494"/>
          </p14:sldIdLst>
        </p14:section>
        <p14:section name="Projekta pieteikuma vērtēšana" id="{3A8CB88A-3603-4D79-98A1-66289A2C580C}">
          <p14:sldIdLst>
            <p14:sldId id="498"/>
            <p14:sldId id="499"/>
            <p14:sldId id="500"/>
            <p14:sldId id="501"/>
            <p14:sldId id="502"/>
          </p14:sldIdLst>
        </p14:section>
        <p14:section name="Vispārējā informācija" id="{F025B78D-5B12-4589-BE02-9B6401F72E59}">
          <p14:sldIdLst>
            <p14:sldId id="507"/>
            <p14:sldId id="505"/>
            <p14:sldId id="506"/>
            <p14:sldId id="508"/>
            <p14:sldId id="509"/>
            <p14:sldId id="510"/>
            <p14:sldId id="511"/>
            <p14:sldId id="512"/>
            <p14:sldId id="284"/>
            <p14:sldId id="513"/>
            <p14:sldId id="514"/>
            <p14:sldId id="278"/>
            <p14:sldId id="25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B9B9"/>
    <a:srgbClr val="FF0000"/>
    <a:srgbClr val="7E0000"/>
    <a:srgbClr val="501818"/>
    <a:srgbClr val="852727"/>
    <a:srgbClr val="A13544"/>
    <a:srgbClr val="A94949"/>
    <a:srgbClr val="E4A6A6"/>
    <a:srgbClr val="7F7F7F"/>
    <a:srgbClr val="AEAE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Vidējs stils 1 - izcēlum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99" autoAdjust="0"/>
    <p:restoredTop sz="93867" autoAdjust="0"/>
  </p:normalViewPr>
  <p:slideViewPr>
    <p:cSldViewPr snapToGrid="0">
      <p:cViewPr varScale="1">
        <p:scale>
          <a:sx n="149" d="100"/>
          <a:sy n="149" d="100"/>
        </p:scale>
        <p:origin x="110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iagrams/_rels/data5.xml.rels><?xml version="1.0" encoding="UTF-8" standalone="yes"?>
<Relationships xmlns="http://schemas.openxmlformats.org/package/2006/relationships"><Relationship Id="rId1" Type="http://schemas.openxmlformats.org/officeDocument/2006/relationships/hyperlink" Target="mailto:pasts@lzp.gov.lv" TargetMode="External"/></Relationships>
</file>

<file path=ppt/diagrams/_rels/data8.xml.rels><?xml version="1.0" encoding="UTF-8" standalone="yes"?>
<Relationships xmlns="http://schemas.openxmlformats.org/package/2006/relationships"><Relationship Id="rId1" Type="http://schemas.openxmlformats.org/officeDocument/2006/relationships/image" Target="../media/image7.png"/></Relationships>
</file>

<file path=ppt/diagrams/_rels/drawing5.xml.rels><?xml version="1.0" encoding="UTF-8" standalone="yes"?>
<Relationships xmlns="http://schemas.openxmlformats.org/package/2006/relationships"><Relationship Id="rId1" Type="http://schemas.openxmlformats.org/officeDocument/2006/relationships/hyperlink" Target="mailto:pasts@lzp.gov.lv" TargetMode="External"/></Relationships>
</file>

<file path=ppt/diagrams/_rels/drawing8.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2FB24C-2B39-42A9-B7F7-01E0CE9A94EC}" type="doc">
      <dgm:prSet loTypeId="urn:microsoft.com/office/officeart/2005/8/layout/chart3" loCatId="relationship" qsTypeId="urn:microsoft.com/office/officeart/2005/8/quickstyle/simple5" qsCatId="simple" csTypeId="urn:microsoft.com/office/officeart/2005/8/colors/accent1_2" csCatId="accent1" phldr="1"/>
      <dgm:spPr/>
      <dgm:t>
        <a:bodyPr/>
        <a:lstStyle/>
        <a:p>
          <a:endParaRPr lang="lv-LV"/>
        </a:p>
      </dgm:t>
    </dgm:pt>
    <dgm:pt modelId="{A9D28BC4-8AAC-4D6E-AE2A-DDBB3E41527C}">
      <dgm:prSet phldrT="[Teksts]" custT="1"/>
      <dgm:spPr/>
      <dgm:t>
        <a:bodyPr/>
        <a:lstStyle/>
        <a:p>
          <a:pPr>
            <a:buNone/>
          </a:pPr>
          <a:r>
            <a:rPr lang="lv-LV" sz="1200" dirty="0"/>
            <a:t>Valsts pētījumu programmas “Bioloģiskās daudzveidības prioritāro rīcību programmā noteikto pētījumu izstrāde, 2. daļa” 2026.–2028. gadam (turpmāk– programma)</a:t>
          </a:r>
          <a:r>
            <a:rPr lang="lv-LV" sz="1200" b="1" dirty="0"/>
            <a:t> </a:t>
          </a:r>
          <a:r>
            <a:rPr lang="lv-LV" sz="1200" dirty="0"/>
            <a:t>projektu pieteikumu atklātā konkursa nolikums un tā pielikumi</a:t>
          </a:r>
        </a:p>
      </dgm:t>
    </dgm:pt>
    <dgm:pt modelId="{83DFA546-FAA4-4D80-8A06-813B909032B0}" type="parTrans" cxnId="{01E29331-95CF-4738-987C-5D41E50B78A8}">
      <dgm:prSet/>
      <dgm:spPr/>
      <dgm:t>
        <a:bodyPr/>
        <a:lstStyle/>
        <a:p>
          <a:endParaRPr lang="lv-LV"/>
        </a:p>
      </dgm:t>
    </dgm:pt>
    <dgm:pt modelId="{AB5D0EB3-4FD7-4C85-9B05-E1E27F9C966C}" type="sibTrans" cxnId="{01E29331-95CF-4738-987C-5D41E50B78A8}">
      <dgm:prSet/>
      <dgm:spPr/>
      <dgm:t>
        <a:bodyPr/>
        <a:lstStyle/>
        <a:p>
          <a:endParaRPr lang="lv-LV"/>
        </a:p>
      </dgm:t>
    </dgm:pt>
    <dgm:pt modelId="{D725959C-8186-42C5-9951-5CD7E62201EE}">
      <dgm:prSet phldrT="[Teksts]" custT="1"/>
      <dgm:spPr/>
      <dgm:t>
        <a:bodyPr/>
        <a:lstStyle/>
        <a:p>
          <a:r>
            <a:rPr lang="lv-LV" altLang="en-US" sz="1200" dirty="0">
              <a:latin typeface="+mn-lt"/>
              <a:ea typeface="Verdana" panose="020B0604030504040204" pitchFamily="34" charset="0"/>
            </a:rPr>
            <a:t>Valsts pētījumu programma “Bioloģiskās daudzveidības prioritāro rīcību programmā noteikto pētījumu izstrāde, 2. daļa” 2026.–2028. gadam apstiprināta, ievērojot Ministru kabineta 2025. gada 29. oktobra rīkojumu Nr. 702 “Par valsts pētījumu programmu “Bioloģiskās daudzveidības prioritāro rīcību programmā noteikto pētījumu izstrādi, 2. daļu” (</a:t>
          </a:r>
          <a:r>
            <a:rPr kumimoji="0" lang="lv-LV" altLang="en-US" sz="1200" i="0" u="none" strike="noStrike" cap="none" spc="0" normalizeH="0" baseline="0" noProof="0" dirty="0">
              <a:ln/>
              <a:effectLst/>
              <a:uLnTx/>
              <a:uFillTx/>
              <a:latin typeface="+mn-lt"/>
              <a:ea typeface="Verdana" panose="020B0604030504040204" pitchFamily="34" charset="0"/>
              <a:cs typeface="+mn-cs"/>
            </a:rPr>
            <a:t>turpmāk – </a:t>
          </a:r>
          <a:r>
            <a:rPr lang="lv-LV" altLang="en-US" sz="1200" dirty="0">
              <a:latin typeface="+mn-lt"/>
              <a:ea typeface="Verdana" panose="020B0604030504040204" pitchFamily="34" charset="0"/>
            </a:rPr>
            <a:t>rīkojums)</a:t>
          </a:r>
          <a:endParaRPr lang="lv-LV" sz="1200" dirty="0">
            <a:latin typeface="+mn-lt"/>
          </a:endParaRPr>
        </a:p>
      </dgm:t>
    </dgm:pt>
    <dgm:pt modelId="{E047E94E-D219-4F35-A40B-B1B00E132D3A}" type="parTrans" cxnId="{EAC3F847-D488-4B08-8DA5-F492C100C5D4}">
      <dgm:prSet/>
      <dgm:spPr/>
      <dgm:t>
        <a:bodyPr/>
        <a:lstStyle/>
        <a:p>
          <a:endParaRPr lang="lv-LV"/>
        </a:p>
      </dgm:t>
    </dgm:pt>
    <dgm:pt modelId="{D2063716-1F29-4472-9F06-6A164F3F3485}" type="sibTrans" cxnId="{EAC3F847-D488-4B08-8DA5-F492C100C5D4}">
      <dgm:prSet/>
      <dgm:spPr/>
      <dgm:t>
        <a:bodyPr/>
        <a:lstStyle/>
        <a:p>
          <a:endParaRPr lang="lv-LV"/>
        </a:p>
      </dgm:t>
    </dgm:pt>
    <dgm:pt modelId="{24A71697-035C-453D-8F77-8D87FC03646B}">
      <dgm:prSet phldrT="[Teksts]" custT="1"/>
      <dgm:spPr/>
      <dgm:t>
        <a:bodyPr/>
        <a:lstStyle/>
        <a:p>
          <a:pPr>
            <a:buClrTx/>
            <a:buSzTx/>
          </a:pPr>
          <a:r>
            <a:rPr kumimoji="0" lang="lv-LV" altLang="en-US" sz="1200" i="0" u="none" strike="noStrike" cap="none" spc="0" normalizeH="0" baseline="0" noProof="0">
              <a:ln/>
              <a:effectLst/>
              <a:uLnTx/>
              <a:uFillTx/>
              <a:latin typeface="+mn-lt"/>
              <a:ea typeface="Verdana" panose="020B0604030504040204" pitchFamily="34" charset="0"/>
              <a:cs typeface="+mn-cs"/>
            </a:rPr>
            <a:t>Ministru kabineta 2018. gada 4. septembra noteikumi Nr. 560</a:t>
          </a:r>
        </a:p>
        <a:p>
          <a:pPr>
            <a:buClrTx/>
            <a:buSzTx/>
          </a:pPr>
          <a:r>
            <a:rPr kumimoji="0" lang="lv-LV" altLang="en-US" sz="1200" i="0" u="none" strike="noStrike" cap="none" spc="0" normalizeH="0" baseline="0" noProof="0">
              <a:ln/>
              <a:effectLst/>
              <a:uLnTx/>
              <a:uFillTx/>
              <a:latin typeface="+mn-lt"/>
              <a:ea typeface="Verdana" panose="020B0604030504040204" pitchFamily="34" charset="0"/>
              <a:cs typeface="+mn-cs"/>
            </a:rPr>
            <a:t>«Valsts pētījumu programmu projektu īstenošanas kārtība»</a:t>
          </a:r>
        </a:p>
        <a:p>
          <a:pPr>
            <a:buClrTx/>
            <a:buSzTx/>
          </a:pPr>
          <a:r>
            <a:rPr kumimoji="0" lang="lv-LV" altLang="en-US" sz="1200" i="0" u="none" strike="noStrike" cap="none" spc="0" normalizeH="0" baseline="0" noProof="0">
              <a:ln/>
              <a:effectLst/>
              <a:uLnTx/>
              <a:uFillTx/>
              <a:latin typeface="+mn-lt"/>
              <a:ea typeface="Verdana" panose="020B0604030504040204" pitchFamily="34" charset="0"/>
              <a:cs typeface="+mn-cs"/>
            </a:rPr>
            <a:t>(turpmāk – noteikumi)</a:t>
          </a:r>
          <a:endParaRPr lang="lv-LV" sz="1200">
            <a:latin typeface="+mn-lt"/>
          </a:endParaRPr>
        </a:p>
      </dgm:t>
    </dgm:pt>
    <dgm:pt modelId="{058FE197-A84A-4DAA-86D0-E945C51A3701}" type="parTrans" cxnId="{D858374A-9418-44AD-AC84-551F82ACED37}">
      <dgm:prSet/>
      <dgm:spPr/>
      <dgm:t>
        <a:bodyPr/>
        <a:lstStyle/>
        <a:p>
          <a:endParaRPr lang="lv-LV"/>
        </a:p>
      </dgm:t>
    </dgm:pt>
    <dgm:pt modelId="{84DEFC19-98C3-4D0B-BD7A-C97049AF4A8A}" type="sibTrans" cxnId="{D858374A-9418-44AD-AC84-551F82ACED37}">
      <dgm:prSet/>
      <dgm:spPr/>
      <dgm:t>
        <a:bodyPr/>
        <a:lstStyle/>
        <a:p>
          <a:endParaRPr lang="lv-LV"/>
        </a:p>
      </dgm:t>
    </dgm:pt>
    <dgm:pt modelId="{F4D768F0-E9BB-463D-B0A7-E34DC40ACBAB}" type="pres">
      <dgm:prSet presAssocID="{A12FB24C-2B39-42A9-B7F7-01E0CE9A94EC}" presName="compositeShape" presStyleCnt="0">
        <dgm:presLayoutVars>
          <dgm:chMax val="7"/>
          <dgm:dir/>
          <dgm:resizeHandles val="exact"/>
        </dgm:presLayoutVars>
      </dgm:prSet>
      <dgm:spPr/>
    </dgm:pt>
    <dgm:pt modelId="{84F64F87-AD4E-496A-BE68-00EA7A056AE2}" type="pres">
      <dgm:prSet presAssocID="{A12FB24C-2B39-42A9-B7F7-01E0CE9A94EC}" presName="wedge1" presStyleLbl="node1" presStyleIdx="0" presStyleCnt="3"/>
      <dgm:spPr/>
    </dgm:pt>
    <dgm:pt modelId="{F87A1D2A-40FC-4B00-AB77-19E99BDABDA1}" type="pres">
      <dgm:prSet presAssocID="{A12FB24C-2B39-42A9-B7F7-01E0CE9A94EC}" presName="wedge1Tx" presStyleLbl="node1" presStyleIdx="0" presStyleCnt="3">
        <dgm:presLayoutVars>
          <dgm:chMax val="0"/>
          <dgm:chPref val="0"/>
          <dgm:bulletEnabled val="1"/>
        </dgm:presLayoutVars>
      </dgm:prSet>
      <dgm:spPr/>
    </dgm:pt>
    <dgm:pt modelId="{D4093598-6327-4B2B-9361-C62D58FA2AC6}" type="pres">
      <dgm:prSet presAssocID="{A12FB24C-2B39-42A9-B7F7-01E0CE9A94EC}" presName="wedge2" presStyleLbl="node1" presStyleIdx="1" presStyleCnt="3" custLinFactNeighborX="4605" custLinFactNeighborY="2067"/>
      <dgm:spPr/>
    </dgm:pt>
    <dgm:pt modelId="{6B2D3702-1710-405E-BB4D-7E2D28BBAF83}" type="pres">
      <dgm:prSet presAssocID="{A12FB24C-2B39-42A9-B7F7-01E0CE9A94EC}" presName="wedge2Tx" presStyleLbl="node1" presStyleIdx="1" presStyleCnt="3">
        <dgm:presLayoutVars>
          <dgm:chMax val="0"/>
          <dgm:chPref val="0"/>
          <dgm:bulletEnabled val="1"/>
        </dgm:presLayoutVars>
      </dgm:prSet>
      <dgm:spPr/>
    </dgm:pt>
    <dgm:pt modelId="{C748D01E-1EFA-4BC1-AD4A-DA90C5D2C79B}" type="pres">
      <dgm:prSet presAssocID="{A12FB24C-2B39-42A9-B7F7-01E0CE9A94EC}" presName="wedge3" presStyleLbl="node1" presStyleIdx="2" presStyleCnt="3"/>
      <dgm:spPr/>
    </dgm:pt>
    <dgm:pt modelId="{EB583F07-6276-4269-99F6-19ECE576E8C8}" type="pres">
      <dgm:prSet presAssocID="{A12FB24C-2B39-42A9-B7F7-01E0CE9A94EC}" presName="wedge3Tx" presStyleLbl="node1" presStyleIdx="2" presStyleCnt="3">
        <dgm:presLayoutVars>
          <dgm:chMax val="0"/>
          <dgm:chPref val="0"/>
          <dgm:bulletEnabled val="1"/>
        </dgm:presLayoutVars>
      </dgm:prSet>
      <dgm:spPr/>
    </dgm:pt>
  </dgm:ptLst>
  <dgm:cxnLst>
    <dgm:cxn modelId="{44B54F2D-427F-4F34-8157-DB042629C2E7}" type="presOf" srcId="{A12FB24C-2B39-42A9-B7F7-01E0CE9A94EC}" destId="{F4D768F0-E9BB-463D-B0A7-E34DC40ACBAB}" srcOrd="0" destOrd="0" presId="urn:microsoft.com/office/officeart/2005/8/layout/chart3"/>
    <dgm:cxn modelId="{01E29331-95CF-4738-987C-5D41E50B78A8}" srcId="{A12FB24C-2B39-42A9-B7F7-01E0CE9A94EC}" destId="{A9D28BC4-8AAC-4D6E-AE2A-DDBB3E41527C}" srcOrd="0" destOrd="0" parTransId="{83DFA546-FAA4-4D80-8A06-813B909032B0}" sibTransId="{AB5D0EB3-4FD7-4C85-9B05-E1E27F9C966C}"/>
    <dgm:cxn modelId="{EAC3F847-D488-4B08-8DA5-F492C100C5D4}" srcId="{A12FB24C-2B39-42A9-B7F7-01E0CE9A94EC}" destId="{D725959C-8186-42C5-9951-5CD7E62201EE}" srcOrd="1" destOrd="0" parTransId="{E047E94E-D219-4F35-A40B-B1B00E132D3A}" sibTransId="{D2063716-1F29-4472-9F06-6A164F3F3485}"/>
    <dgm:cxn modelId="{9E8E0A48-EC32-4007-9DFB-6E9709961573}" type="presOf" srcId="{24A71697-035C-453D-8F77-8D87FC03646B}" destId="{EB583F07-6276-4269-99F6-19ECE576E8C8}" srcOrd="1" destOrd="0" presId="urn:microsoft.com/office/officeart/2005/8/layout/chart3"/>
    <dgm:cxn modelId="{31242248-9C22-4B5F-8FCC-D511A522788F}" type="presOf" srcId="{24A71697-035C-453D-8F77-8D87FC03646B}" destId="{C748D01E-1EFA-4BC1-AD4A-DA90C5D2C79B}" srcOrd="0" destOrd="0" presId="urn:microsoft.com/office/officeart/2005/8/layout/chart3"/>
    <dgm:cxn modelId="{D858374A-9418-44AD-AC84-551F82ACED37}" srcId="{A12FB24C-2B39-42A9-B7F7-01E0CE9A94EC}" destId="{24A71697-035C-453D-8F77-8D87FC03646B}" srcOrd="2" destOrd="0" parTransId="{058FE197-A84A-4DAA-86D0-E945C51A3701}" sibTransId="{84DEFC19-98C3-4D0B-BD7A-C97049AF4A8A}"/>
    <dgm:cxn modelId="{8299FE54-E15A-4B8F-919A-0F054908EEFC}" type="presOf" srcId="{A9D28BC4-8AAC-4D6E-AE2A-DDBB3E41527C}" destId="{F87A1D2A-40FC-4B00-AB77-19E99BDABDA1}" srcOrd="1" destOrd="0" presId="urn:microsoft.com/office/officeart/2005/8/layout/chart3"/>
    <dgm:cxn modelId="{949F7F96-FE40-459F-BE0C-C7DE3B75046E}" type="presOf" srcId="{A9D28BC4-8AAC-4D6E-AE2A-DDBB3E41527C}" destId="{84F64F87-AD4E-496A-BE68-00EA7A056AE2}" srcOrd="0" destOrd="0" presId="urn:microsoft.com/office/officeart/2005/8/layout/chart3"/>
    <dgm:cxn modelId="{E3B2DEB2-E485-4D02-BDCB-5760F80B8601}" type="presOf" srcId="{D725959C-8186-42C5-9951-5CD7E62201EE}" destId="{D4093598-6327-4B2B-9361-C62D58FA2AC6}" srcOrd="0" destOrd="0" presId="urn:microsoft.com/office/officeart/2005/8/layout/chart3"/>
    <dgm:cxn modelId="{1A3082FA-CB5F-4B35-A84F-769C9AF24F1D}" type="presOf" srcId="{D725959C-8186-42C5-9951-5CD7E62201EE}" destId="{6B2D3702-1710-405E-BB4D-7E2D28BBAF83}" srcOrd="1" destOrd="0" presId="urn:microsoft.com/office/officeart/2005/8/layout/chart3"/>
    <dgm:cxn modelId="{2E29FF93-5EFC-4D6F-8C41-95602E69A07B}" type="presParOf" srcId="{F4D768F0-E9BB-463D-B0A7-E34DC40ACBAB}" destId="{84F64F87-AD4E-496A-BE68-00EA7A056AE2}" srcOrd="0" destOrd="0" presId="urn:microsoft.com/office/officeart/2005/8/layout/chart3"/>
    <dgm:cxn modelId="{AF628EFA-A9B4-4193-A3D0-173A004BF31F}" type="presParOf" srcId="{F4D768F0-E9BB-463D-B0A7-E34DC40ACBAB}" destId="{F87A1D2A-40FC-4B00-AB77-19E99BDABDA1}" srcOrd="1" destOrd="0" presId="urn:microsoft.com/office/officeart/2005/8/layout/chart3"/>
    <dgm:cxn modelId="{AA61B5D7-5533-4A93-89F8-87322B48D4B4}" type="presParOf" srcId="{F4D768F0-E9BB-463D-B0A7-E34DC40ACBAB}" destId="{D4093598-6327-4B2B-9361-C62D58FA2AC6}" srcOrd="2" destOrd="0" presId="urn:microsoft.com/office/officeart/2005/8/layout/chart3"/>
    <dgm:cxn modelId="{783D6E7D-1955-4A7C-8C88-002D3AA6542C}" type="presParOf" srcId="{F4D768F0-E9BB-463D-B0A7-E34DC40ACBAB}" destId="{6B2D3702-1710-405E-BB4D-7E2D28BBAF83}" srcOrd="3" destOrd="0" presId="urn:microsoft.com/office/officeart/2005/8/layout/chart3"/>
    <dgm:cxn modelId="{8C43844D-F5DF-470D-961A-CF79C5162AB4}" type="presParOf" srcId="{F4D768F0-E9BB-463D-B0A7-E34DC40ACBAB}" destId="{C748D01E-1EFA-4BC1-AD4A-DA90C5D2C79B}" srcOrd="4" destOrd="0" presId="urn:microsoft.com/office/officeart/2005/8/layout/chart3"/>
    <dgm:cxn modelId="{0C3733A0-4616-4CC4-A678-5BB4510B3771}" type="presParOf" srcId="{F4D768F0-E9BB-463D-B0A7-E34DC40ACBAB}" destId="{EB583F07-6276-4269-99F6-19ECE576E8C8}"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4B9F191-843A-4DEA-92F8-7D079C27FAA4}"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lv-LV"/>
        </a:p>
      </dgm:t>
    </dgm:pt>
    <dgm:pt modelId="{6988A676-F69C-4694-85CA-8A1A9C66923F}">
      <dgm:prSet phldrT="[Teksts]"/>
      <dgm:spPr/>
      <dgm:t>
        <a:bodyPr/>
        <a:lstStyle/>
        <a:p>
          <a:r>
            <a:rPr lang="lv-LV" dirty="0">
              <a:latin typeface="+mn-lt"/>
              <a:ea typeface="Verdana" panose="020B0604030504040204" pitchFamily="34" charset="0"/>
            </a:rPr>
            <a:t>Ja mērķa vērtējums procentuālā izteiksmē ir 60% līdz 65%,</a:t>
          </a:r>
          <a:endParaRPr lang="lv-LV" dirty="0">
            <a:latin typeface="+mn-lt"/>
          </a:endParaRPr>
        </a:p>
      </dgm:t>
    </dgm:pt>
    <dgm:pt modelId="{F5500F0A-71E8-4219-BE5E-FE829A97BD6F}" type="parTrans" cxnId="{50B22B93-B9AD-407C-8FBC-7E92E92AA4F0}">
      <dgm:prSet/>
      <dgm:spPr/>
      <dgm:t>
        <a:bodyPr/>
        <a:lstStyle/>
        <a:p>
          <a:endParaRPr lang="lv-LV"/>
        </a:p>
      </dgm:t>
    </dgm:pt>
    <dgm:pt modelId="{3479CFA4-720E-4DB2-8659-53E0ABC0902B}" type="sibTrans" cxnId="{50B22B93-B9AD-407C-8FBC-7E92E92AA4F0}">
      <dgm:prSet/>
      <dgm:spPr/>
      <dgm:t>
        <a:bodyPr/>
        <a:lstStyle/>
        <a:p>
          <a:endParaRPr lang="lv-LV"/>
        </a:p>
      </dgm:t>
    </dgm:pt>
    <dgm:pt modelId="{83712C69-99DD-4A34-844D-4D00C9059607}">
      <dgm:prSet phldrT="[Teksts]"/>
      <dgm:spPr/>
      <dgm:t>
        <a:bodyPr/>
        <a:lstStyle/>
        <a:p>
          <a:r>
            <a:rPr lang="lv-LV">
              <a:latin typeface="+mn-lt"/>
              <a:ea typeface="Verdana" panose="020B0604030504040204" pitchFamily="34" charset="0"/>
            </a:rPr>
            <a:t>piemēro vienotu likmi 5% apmērā</a:t>
          </a:r>
          <a:endParaRPr lang="lv-LV">
            <a:latin typeface="+mn-lt"/>
          </a:endParaRPr>
        </a:p>
      </dgm:t>
    </dgm:pt>
    <dgm:pt modelId="{344747A0-EE46-4E0A-8418-A242E918828A}" type="parTrans" cxnId="{7DB2F199-F069-4C60-9B7F-5E310323FB8B}">
      <dgm:prSet/>
      <dgm:spPr/>
      <dgm:t>
        <a:bodyPr/>
        <a:lstStyle/>
        <a:p>
          <a:endParaRPr lang="lv-LV"/>
        </a:p>
      </dgm:t>
    </dgm:pt>
    <dgm:pt modelId="{40065048-4CD4-42F1-AF48-F87561E37F93}" type="sibTrans" cxnId="{7DB2F199-F069-4C60-9B7F-5E310323FB8B}">
      <dgm:prSet/>
      <dgm:spPr/>
      <dgm:t>
        <a:bodyPr/>
        <a:lstStyle/>
        <a:p>
          <a:endParaRPr lang="lv-LV"/>
        </a:p>
      </dgm:t>
    </dgm:pt>
    <dgm:pt modelId="{4A37664F-1EB4-476A-A7F2-4AD492F73BE9}" type="pres">
      <dgm:prSet presAssocID="{D4B9F191-843A-4DEA-92F8-7D079C27FAA4}" presName="diagram" presStyleCnt="0">
        <dgm:presLayoutVars>
          <dgm:dir/>
          <dgm:resizeHandles val="exact"/>
        </dgm:presLayoutVars>
      </dgm:prSet>
      <dgm:spPr/>
    </dgm:pt>
    <dgm:pt modelId="{477A4CE8-FF99-4286-A9D2-F7A982944F4E}" type="pres">
      <dgm:prSet presAssocID="{6988A676-F69C-4694-85CA-8A1A9C66923F}" presName="arrow" presStyleLbl="node1" presStyleIdx="0" presStyleCnt="2">
        <dgm:presLayoutVars>
          <dgm:bulletEnabled val="1"/>
        </dgm:presLayoutVars>
      </dgm:prSet>
      <dgm:spPr/>
    </dgm:pt>
    <dgm:pt modelId="{5395A3BA-99F0-4931-8195-37A1732184BA}" type="pres">
      <dgm:prSet presAssocID="{83712C69-99DD-4A34-844D-4D00C9059607}" presName="arrow" presStyleLbl="node1" presStyleIdx="1" presStyleCnt="2">
        <dgm:presLayoutVars>
          <dgm:bulletEnabled val="1"/>
        </dgm:presLayoutVars>
      </dgm:prSet>
      <dgm:spPr/>
    </dgm:pt>
  </dgm:ptLst>
  <dgm:cxnLst>
    <dgm:cxn modelId="{293B6E52-B604-43FC-A2D3-9C6B4ECC8F7C}" type="presOf" srcId="{D4B9F191-843A-4DEA-92F8-7D079C27FAA4}" destId="{4A37664F-1EB4-476A-A7F2-4AD492F73BE9}" srcOrd="0" destOrd="0" presId="urn:microsoft.com/office/officeart/2005/8/layout/arrow5"/>
    <dgm:cxn modelId="{474ABC53-0E7F-4E49-9A56-7A551F95D14C}" type="presOf" srcId="{83712C69-99DD-4A34-844D-4D00C9059607}" destId="{5395A3BA-99F0-4931-8195-37A1732184BA}" srcOrd="0" destOrd="0" presId="urn:microsoft.com/office/officeart/2005/8/layout/arrow5"/>
    <dgm:cxn modelId="{50B22B93-B9AD-407C-8FBC-7E92E92AA4F0}" srcId="{D4B9F191-843A-4DEA-92F8-7D079C27FAA4}" destId="{6988A676-F69C-4694-85CA-8A1A9C66923F}" srcOrd="0" destOrd="0" parTransId="{F5500F0A-71E8-4219-BE5E-FE829A97BD6F}" sibTransId="{3479CFA4-720E-4DB2-8659-53E0ABC0902B}"/>
    <dgm:cxn modelId="{7DB2F199-F069-4C60-9B7F-5E310323FB8B}" srcId="{D4B9F191-843A-4DEA-92F8-7D079C27FAA4}" destId="{83712C69-99DD-4A34-844D-4D00C9059607}" srcOrd="1" destOrd="0" parTransId="{344747A0-EE46-4E0A-8418-A242E918828A}" sibTransId="{40065048-4CD4-42F1-AF48-F87561E37F93}"/>
    <dgm:cxn modelId="{2FE742BE-E2DB-4A61-83AD-E7C70C883D46}" type="presOf" srcId="{6988A676-F69C-4694-85CA-8A1A9C66923F}" destId="{477A4CE8-FF99-4286-A9D2-F7A982944F4E}" srcOrd="0" destOrd="0" presId="urn:microsoft.com/office/officeart/2005/8/layout/arrow5"/>
    <dgm:cxn modelId="{8D3C2D11-8AC1-4AAD-A6F3-65AC4FC0A13E}" type="presParOf" srcId="{4A37664F-1EB4-476A-A7F2-4AD492F73BE9}" destId="{477A4CE8-FF99-4286-A9D2-F7A982944F4E}" srcOrd="0" destOrd="0" presId="urn:microsoft.com/office/officeart/2005/8/layout/arrow5"/>
    <dgm:cxn modelId="{827613C7-C3DA-4146-AB80-F96667FCF131}" type="presParOf" srcId="{4A37664F-1EB4-476A-A7F2-4AD492F73BE9}" destId="{5395A3BA-99F0-4931-8195-37A1732184BA}"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4B9F191-843A-4DEA-92F8-7D079C27FAA4}"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lv-LV"/>
        </a:p>
      </dgm:t>
    </dgm:pt>
    <dgm:pt modelId="{6988A676-F69C-4694-85CA-8A1A9C66923F}">
      <dgm:prSet phldrT="[Teksts]" custT="1"/>
      <dgm:spPr/>
      <dgm:t>
        <a:bodyPr/>
        <a:lstStyle/>
        <a:p>
          <a:r>
            <a:rPr lang="lv-LV" sz="900" dirty="0">
              <a:latin typeface="+mn-lt"/>
              <a:ea typeface="Verdana" panose="020B0604030504040204" pitchFamily="34" charset="0"/>
            </a:rPr>
            <a:t>Ja mērķa vērtējums procentuālā izteiksmē ir 50% līdz 59%,</a:t>
          </a:r>
          <a:endParaRPr lang="lv-LV" sz="900" dirty="0">
            <a:latin typeface="+mn-lt"/>
          </a:endParaRPr>
        </a:p>
      </dgm:t>
    </dgm:pt>
    <dgm:pt modelId="{F5500F0A-71E8-4219-BE5E-FE829A97BD6F}" type="parTrans" cxnId="{50B22B93-B9AD-407C-8FBC-7E92E92AA4F0}">
      <dgm:prSet/>
      <dgm:spPr/>
      <dgm:t>
        <a:bodyPr/>
        <a:lstStyle/>
        <a:p>
          <a:endParaRPr lang="lv-LV"/>
        </a:p>
      </dgm:t>
    </dgm:pt>
    <dgm:pt modelId="{3479CFA4-720E-4DB2-8659-53E0ABC0902B}" type="sibTrans" cxnId="{50B22B93-B9AD-407C-8FBC-7E92E92AA4F0}">
      <dgm:prSet/>
      <dgm:spPr/>
      <dgm:t>
        <a:bodyPr/>
        <a:lstStyle/>
        <a:p>
          <a:endParaRPr lang="lv-LV"/>
        </a:p>
      </dgm:t>
    </dgm:pt>
    <dgm:pt modelId="{83712C69-99DD-4A34-844D-4D00C9059607}">
      <dgm:prSet phldrT="[Teksts]" custT="1"/>
      <dgm:spPr/>
      <dgm:t>
        <a:bodyPr/>
        <a:lstStyle/>
        <a:p>
          <a:r>
            <a:rPr lang="lv-LV" sz="900">
              <a:latin typeface="+mn-lt"/>
              <a:ea typeface="Verdana" panose="020B0604030504040204" pitchFamily="34" charset="0"/>
            </a:rPr>
            <a:t>piemēro vienotu likmi 10% apmērā</a:t>
          </a:r>
          <a:endParaRPr lang="lv-LV" sz="900">
            <a:latin typeface="+mn-lt"/>
          </a:endParaRPr>
        </a:p>
      </dgm:t>
    </dgm:pt>
    <dgm:pt modelId="{344747A0-EE46-4E0A-8418-A242E918828A}" type="parTrans" cxnId="{7DB2F199-F069-4C60-9B7F-5E310323FB8B}">
      <dgm:prSet/>
      <dgm:spPr/>
      <dgm:t>
        <a:bodyPr/>
        <a:lstStyle/>
        <a:p>
          <a:endParaRPr lang="lv-LV"/>
        </a:p>
      </dgm:t>
    </dgm:pt>
    <dgm:pt modelId="{40065048-4CD4-42F1-AF48-F87561E37F93}" type="sibTrans" cxnId="{7DB2F199-F069-4C60-9B7F-5E310323FB8B}">
      <dgm:prSet/>
      <dgm:spPr/>
      <dgm:t>
        <a:bodyPr/>
        <a:lstStyle/>
        <a:p>
          <a:endParaRPr lang="lv-LV"/>
        </a:p>
      </dgm:t>
    </dgm:pt>
    <dgm:pt modelId="{4A37664F-1EB4-476A-A7F2-4AD492F73BE9}" type="pres">
      <dgm:prSet presAssocID="{D4B9F191-843A-4DEA-92F8-7D079C27FAA4}" presName="diagram" presStyleCnt="0">
        <dgm:presLayoutVars>
          <dgm:dir/>
          <dgm:resizeHandles val="exact"/>
        </dgm:presLayoutVars>
      </dgm:prSet>
      <dgm:spPr/>
    </dgm:pt>
    <dgm:pt modelId="{477A4CE8-FF99-4286-A9D2-F7A982944F4E}" type="pres">
      <dgm:prSet presAssocID="{6988A676-F69C-4694-85CA-8A1A9C66923F}" presName="arrow" presStyleLbl="node1" presStyleIdx="0" presStyleCnt="2">
        <dgm:presLayoutVars>
          <dgm:bulletEnabled val="1"/>
        </dgm:presLayoutVars>
      </dgm:prSet>
      <dgm:spPr/>
    </dgm:pt>
    <dgm:pt modelId="{5395A3BA-99F0-4931-8195-37A1732184BA}" type="pres">
      <dgm:prSet presAssocID="{83712C69-99DD-4A34-844D-4D00C9059607}" presName="arrow" presStyleLbl="node1" presStyleIdx="1" presStyleCnt="2">
        <dgm:presLayoutVars>
          <dgm:bulletEnabled val="1"/>
        </dgm:presLayoutVars>
      </dgm:prSet>
      <dgm:spPr/>
    </dgm:pt>
  </dgm:ptLst>
  <dgm:cxnLst>
    <dgm:cxn modelId="{293B6E52-B604-43FC-A2D3-9C6B4ECC8F7C}" type="presOf" srcId="{D4B9F191-843A-4DEA-92F8-7D079C27FAA4}" destId="{4A37664F-1EB4-476A-A7F2-4AD492F73BE9}" srcOrd="0" destOrd="0" presId="urn:microsoft.com/office/officeart/2005/8/layout/arrow5"/>
    <dgm:cxn modelId="{474ABC53-0E7F-4E49-9A56-7A551F95D14C}" type="presOf" srcId="{83712C69-99DD-4A34-844D-4D00C9059607}" destId="{5395A3BA-99F0-4931-8195-37A1732184BA}" srcOrd="0" destOrd="0" presId="urn:microsoft.com/office/officeart/2005/8/layout/arrow5"/>
    <dgm:cxn modelId="{50B22B93-B9AD-407C-8FBC-7E92E92AA4F0}" srcId="{D4B9F191-843A-4DEA-92F8-7D079C27FAA4}" destId="{6988A676-F69C-4694-85CA-8A1A9C66923F}" srcOrd="0" destOrd="0" parTransId="{F5500F0A-71E8-4219-BE5E-FE829A97BD6F}" sibTransId="{3479CFA4-720E-4DB2-8659-53E0ABC0902B}"/>
    <dgm:cxn modelId="{7DB2F199-F069-4C60-9B7F-5E310323FB8B}" srcId="{D4B9F191-843A-4DEA-92F8-7D079C27FAA4}" destId="{83712C69-99DD-4A34-844D-4D00C9059607}" srcOrd="1" destOrd="0" parTransId="{344747A0-EE46-4E0A-8418-A242E918828A}" sibTransId="{40065048-4CD4-42F1-AF48-F87561E37F93}"/>
    <dgm:cxn modelId="{2FE742BE-E2DB-4A61-83AD-E7C70C883D46}" type="presOf" srcId="{6988A676-F69C-4694-85CA-8A1A9C66923F}" destId="{477A4CE8-FF99-4286-A9D2-F7A982944F4E}" srcOrd="0" destOrd="0" presId="urn:microsoft.com/office/officeart/2005/8/layout/arrow5"/>
    <dgm:cxn modelId="{8D3C2D11-8AC1-4AAD-A6F3-65AC4FC0A13E}" type="presParOf" srcId="{4A37664F-1EB4-476A-A7F2-4AD492F73BE9}" destId="{477A4CE8-FF99-4286-A9D2-F7A982944F4E}" srcOrd="0" destOrd="0" presId="urn:microsoft.com/office/officeart/2005/8/layout/arrow5"/>
    <dgm:cxn modelId="{827613C7-C3DA-4146-AB80-F96667FCF131}" type="presParOf" srcId="{4A37664F-1EB4-476A-A7F2-4AD492F73BE9}" destId="{5395A3BA-99F0-4931-8195-37A1732184BA}" srcOrd="1" destOrd="0" presId="urn:microsoft.com/office/officeart/2005/8/layout/arrow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4B9F191-843A-4DEA-92F8-7D079C27FAA4}"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lv-LV"/>
        </a:p>
      </dgm:t>
    </dgm:pt>
    <dgm:pt modelId="{6988A676-F69C-4694-85CA-8A1A9C66923F}">
      <dgm:prSet phldrT="[Teksts]" custT="1"/>
      <dgm:spPr/>
      <dgm:t>
        <a:bodyPr/>
        <a:lstStyle/>
        <a:p>
          <a:r>
            <a:rPr lang="lv-LV" sz="900" dirty="0">
              <a:solidFill>
                <a:schemeClr val="bg1"/>
              </a:solidFill>
              <a:latin typeface="+mn-lt"/>
              <a:ea typeface="Verdana" panose="020B0604030504040204" pitchFamily="34" charset="0"/>
            </a:rPr>
            <a:t>Ja mērķa vērtējums procentuālā izteiksmē ir zem 50%,</a:t>
          </a:r>
          <a:endParaRPr lang="lv-LV" sz="900" dirty="0">
            <a:solidFill>
              <a:schemeClr val="bg1"/>
            </a:solidFill>
            <a:latin typeface="+mn-lt"/>
          </a:endParaRPr>
        </a:p>
      </dgm:t>
    </dgm:pt>
    <dgm:pt modelId="{F5500F0A-71E8-4219-BE5E-FE829A97BD6F}" type="parTrans" cxnId="{50B22B93-B9AD-407C-8FBC-7E92E92AA4F0}">
      <dgm:prSet/>
      <dgm:spPr/>
      <dgm:t>
        <a:bodyPr/>
        <a:lstStyle/>
        <a:p>
          <a:endParaRPr lang="lv-LV"/>
        </a:p>
      </dgm:t>
    </dgm:pt>
    <dgm:pt modelId="{3479CFA4-720E-4DB2-8659-53E0ABC0902B}" type="sibTrans" cxnId="{50B22B93-B9AD-407C-8FBC-7E92E92AA4F0}">
      <dgm:prSet/>
      <dgm:spPr/>
      <dgm:t>
        <a:bodyPr/>
        <a:lstStyle/>
        <a:p>
          <a:endParaRPr lang="lv-LV"/>
        </a:p>
      </dgm:t>
    </dgm:pt>
    <dgm:pt modelId="{83712C69-99DD-4A34-844D-4D00C9059607}">
      <dgm:prSet phldrT="[Teksts]" custT="1"/>
      <dgm:spPr/>
      <dgm:t>
        <a:bodyPr/>
        <a:lstStyle/>
        <a:p>
          <a:r>
            <a:rPr lang="lv-LV" sz="900">
              <a:solidFill>
                <a:schemeClr val="bg1"/>
              </a:solidFill>
              <a:latin typeface="+mn-lt"/>
              <a:ea typeface="Verdana" panose="020B0604030504040204" pitchFamily="34" charset="0"/>
            </a:rPr>
            <a:t>piemēro vienotu likmi 25% apmērā</a:t>
          </a:r>
          <a:endParaRPr lang="lv-LV" sz="900">
            <a:solidFill>
              <a:schemeClr val="bg1"/>
            </a:solidFill>
            <a:latin typeface="+mn-lt"/>
          </a:endParaRPr>
        </a:p>
      </dgm:t>
    </dgm:pt>
    <dgm:pt modelId="{344747A0-EE46-4E0A-8418-A242E918828A}" type="parTrans" cxnId="{7DB2F199-F069-4C60-9B7F-5E310323FB8B}">
      <dgm:prSet/>
      <dgm:spPr/>
      <dgm:t>
        <a:bodyPr/>
        <a:lstStyle/>
        <a:p>
          <a:endParaRPr lang="lv-LV"/>
        </a:p>
      </dgm:t>
    </dgm:pt>
    <dgm:pt modelId="{40065048-4CD4-42F1-AF48-F87561E37F93}" type="sibTrans" cxnId="{7DB2F199-F069-4C60-9B7F-5E310323FB8B}">
      <dgm:prSet/>
      <dgm:spPr/>
      <dgm:t>
        <a:bodyPr/>
        <a:lstStyle/>
        <a:p>
          <a:endParaRPr lang="lv-LV"/>
        </a:p>
      </dgm:t>
    </dgm:pt>
    <dgm:pt modelId="{4A37664F-1EB4-476A-A7F2-4AD492F73BE9}" type="pres">
      <dgm:prSet presAssocID="{D4B9F191-843A-4DEA-92F8-7D079C27FAA4}" presName="diagram" presStyleCnt="0">
        <dgm:presLayoutVars>
          <dgm:dir/>
          <dgm:resizeHandles val="exact"/>
        </dgm:presLayoutVars>
      </dgm:prSet>
      <dgm:spPr/>
    </dgm:pt>
    <dgm:pt modelId="{477A4CE8-FF99-4286-A9D2-F7A982944F4E}" type="pres">
      <dgm:prSet presAssocID="{6988A676-F69C-4694-85CA-8A1A9C66923F}" presName="arrow" presStyleLbl="node1" presStyleIdx="0" presStyleCnt="2">
        <dgm:presLayoutVars>
          <dgm:bulletEnabled val="1"/>
        </dgm:presLayoutVars>
      </dgm:prSet>
      <dgm:spPr/>
    </dgm:pt>
    <dgm:pt modelId="{5395A3BA-99F0-4931-8195-37A1732184BA}" type="pres">
      <dgm:prSet presAssocID="{83712C69-99DD-4A34-844D-4D00C9059607}" presName="arrow" presStyleLbl="node1" presStyleIdx="1" presStyleCnt="2">
        <dgm:presLayoutVars>
          <dgm:bulletEnabled val="1"/>
        </dgm:presLayoutVars>
      </dgm:prSet>
      <dgm:spPr/>
    </dgm:pt>
  </dgm:ptLst>
  <dgm:cxnLst>
    <dgm:cxn modelId="{293B6E52-B604-43FC-A2D3-9C6B4ECC8F7C}" type="presOf" srcId="{D4B9F191-843A-4DEA-92F8-7D079C27FAA4}" destId="{4A37664F-1EB4-476A-A7F2-4AD492F73BE9}" srcOrd="0" destOrd="0" presId="urn:microsoft.com/office/officeart/2005/8/layout/arrow5"/>
    <dgm:cxn modelId="{474ABC53-0E7F-4E49-9A56-7A551F95D14C}" type="presOf" srcId="{83712C69-99DD-4A34-844D-4D00C9059607}" destId="{5395A3BA-99F0-4931-8195-37A1732184BA}" srcOrd="0" destOrd="0" presId="urn:microsoft.com/office/officeart/2005/8/layout/arrow5"/>
    <dgm:cxn modelId="{50B22B93-B9AD-407C-8FBC-7E92E92AA4F0}" srcId="{D4B9F191-843A-4DEA-92F8-7D079C27FAA4}" destId="{6988A676-F69C-4694-85CA-8A1A9C66923F}" srcOrd="0" destOrd="0" parTransId="{F5500F0A-71E8-4219-BE5E-FE829A97BD6F}" sibTransId="{3479CFA4-720E-4DB2-8659-53E0ABC0902B}"/>
    <dgm:cxn modelId="{7DB2F199-F069-4C60-9B7F-5E310323FB8B}" srcId="{D4B9F191-843A-4DEA-92F8-7D079C27FAA4}" destId="{83712C69-99DD-4A34-844D-4D00C9059607}" srcOrd="1" destOrd="0" parTransId="{344747A0-EE46-4E0A-8418-A242E918828A}" sibTransId="{40065048-4CD4-42F1-AF48-F87561E37F93}"/>
    <dgm:cxn modelId="{2FE742BE-E2DB-4A61-83AD-E7C70C883D46}" type="presOf" srcId="{6988A676-F69C-4694-85CA-8A1A9C66923F}" destId="{477A4CE8-FF99-4286-A9D2-F7A982944F4E}" srcOrd="0" destOrd="0" presId="urn:microsoft.com/office/officeart/2005/8/layout/arrow5"/>
    <dgm:cxn modelId="{8D3C2D11-8AC1-4AAD-A6F3-65AC4FC0A13E}" type="presParOf" srcId="{4A37664F-1EB4-476A-A7F2-4AD492F73BE9}" destId="{477A4CE8-FF99-4286-A9D2-F7A982944F4E}" srcOrd="0" destOrd="0" presId="urn:microsoft.com/office/officeart/2005/8/layout/arrow5"/>
    <dgm:cxn modelId="{827613C7-C3DA-4146-AB80-F96667FCF131}" type="presParOf" srcId="{4A37664F-1EB4-476A-A7F2-4AD492F73BE9}" destId="{5395A3BA-99F0-4931-8195-37A1732184BA}" srcOrd="1" destOrd="0" presId="urn:microsoft.com/office/officeart/2005/8/layout/arrow5"/>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4B9F191-843A-4DEA-92F8-7D079C27FAA4}"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lv-LV"/>
        </a:p>
      </dgm:t>
    </dgm:pt>
    <dgm:pt modelId="{6988A676-F69C-4694-85CA-8A1A9C66923F}">
      <dgm:prSet phldrT="[Teksts]" custT="1"/>
      <dgm:spPr/>
      <dgm:t>
        <a:bodyPr/>
        <a:lstStyle/>
        <a:p>
          <a:r>
            <a:rPr lang="lv-LV" sz="900">
              <a:solidFill>
                <a:schemeClr val="bg1"/>
              </a:solidFill>
              <a:latin typeface="+mn-lt"/>
              <a:ea typeface="Verdana" panose="020B0604030504040204" pitchFamily="34" charset="0"/>
            </a:rPr>
            <a:t>Ja nav izpildīts kāds no indikatoriem,</a:t>
          </a:r>
          <a:endParaRPr lang="lv-LV" sz="900">
            <a:solidFill>
              <a:schemeClr val="bg1"/>
            </a:solidFill>
            <a:latin typeface="+mn-lt"/>
          </a:endParaRPr>
        </a:p>
      </dgm:t>
    </dgm:pt>
    <dgm:pt modelId="{F5500F0A-71E8-4219-BE5E-FE829A97BD6F}" type="parTrans" cxnId="{50B22B93-B9AD-407C-8FBC-7E92E92AA4F0}">
      <dgm:prSet/>
      <dgm:spPr/>
      <dgm:t>
        <a:bodyPr/>
        <a:lstStyle/>
        <a:p>
          <a:endParaRPr lang="lv-LV"/>
        </a:p>
      </dgm:t>
    </dgm:pt>
    <dgm:pt modelId="{3479CFA4-720E-4DB2-8659-53E0ABC0902B}" type="sibTrans" cxnId="{50B22B93-B9AD-407C-8FBC-7E92E92AA4F0}">
      <dgm:prSet/>
      <dgm:spPr/>
      <dgm:t>
        <a:bodyPr/>
        <a:lstStyle/>
        <a:p>
          <a:endParaRPr lang="lv-LV"/>
        </a:p>
      </dgm:t>
    </dgm:pt>
    <dgm:pt modelId="{83712C69-99DD-4A34-844D-4D00C9059607}">
      <dgm:prSet phldrT="[Teksts]" custT="1"/>
      <dgm:spPr/>
      <dgm:t>
        <a:bodyPr/>
        <a:lstStyle/>
        <a:p>
          <a:r>
            <a:rPr lang="lv-LV" sz="800">
              <a:solidFill>
                <a:schemeClr val="bg1"/>
              </a:solidFill>
              <a:latin typeface="+mn-lt"/>
              <a:ea typeface="Verdana" panose="020B0604030504040204" pitchFamily="34" charset="0"/>
            </a:rPr>
            <a:t>jāatmaksā Finansējuma daļa, kas atbilst attiecīgā indikatora vidējām izmaksām (Līguma 4. pielikums)</a:t>
          </a:r>
          <a:endParaRPr lang="lv-LV" sz="800">
            <a:solidFill>
              <a:schemeClr val="bg1"/>
            </a:solidFill>
            <a:latin typeface="+mn-lt"/>
          </a:endParaRPr>
        </a:p>
      </dgm:t>
    </dgm:pt>
    <dgm:pt modelId="{344747A0-EE46-4E0A-8418-A242E918828A}" type="parTrans" cxnId="{7DB2F199-F069-4C60-9B7F-5E310323FB8B}">
      <dgm:prSet/>
      <dgm:spPr/>
      <dgm:t>
        <a:bodyPr/>
        <a:lstStyle/>
        <a:p>
          <a:endParaRPr lang="lv-LV"/>
        </a:p>
      </dgm:t>
    </dgm:pt>
    <dgm:pt modelId="{40065048-4CD4-42F1-AF48-F87561E37F93}" type="sibTrans" cxnId="{7DB2F199-F069-4C60-9B7F-5E310323FB8B}">
      <dgm:prSet/>
      <dgm:spPr/>
      <dgm:t>
        <a:bodyPr/>
        <a:lstStyle/>
        <a:p>
          <a:endParaRPr lang="lv-LV"/>
        </a:p>
      </dgm:t>
    </dgm:pt>
    <dgm:pt modelId="{4A37664F-1EB4-476A-A7F2-4AD492F73BE9}" type="pres">
      <dgm:prSet presAssocID="{D4B9F191-843A-4DEA-92F8-7D079C27FAA4}" presName="diagram" presStyleCnt="0">
        <dgm:presLayoutVars>
          <dgm:dir/>
          <dgm:resizeHandles val="exact"/>
        </dgm:presLayoutVars>
      </dgm:prSet>
      <dgm:spPr/>
    </dgm:pt>
    <dgm:pt modelId="{477A4CE8-FF99-4286-A9D2-F7A982944F4E}" type="pres">
      <dgm:prSet presAssocID="{6988A676-F69C-4694-85CA-8A1A9C66923F}" presName="arrow" presStyleLbl="node1" presStyleIdx="0" presStyleCnt="2">
        <dgm:presLayoutVars>
          <dgm:bulletEnabled val="1"/>
        </dgm:presLayoutVars>
      </dgm:prSet>
      <dgm:spPr/>
    </dgm:pt>
    <dgm:pt modelId="{5395A3BA-99F0-4931-8195-37A1732184BA}" type="pres">
      <dgm:prSet presAssocID="{83712C69-99DD-4A34-844D-4D00C9059607}" presName="arrow" presStyleLbl="node1" presStyleIdx="1" presStyleCnt="2">
        <dgm:presLayoutVars>
          <dgm:bulletEnabled val="1"/>
        </dgm:presLayoutVars>
      </dgm:prSet>
      <dgm:spPr/>
    </dgm:pt>
  </dgm:ptLst>
  <dgm:cxnLst>
    <dgm:cxn modelId="{293B6E52-B604-43FC-A2D3-9C6B4ECC8F7C}" type="presOf" srcId="{D4B9F191-843A-4DEA-92F8-7D079C27FAA4}" destId="{4A37664F-1EB4-476A-A7F2-4AD492F73BE9}" srcOrd="0" destOrd="0" presId="urn:microsoft.com/office/officeart/2005/8/layout/arrow5"/>
    <dgm:cxn modelId="{474ABC53-0E7F-4E49-9A56-7A551F95D14C}" type="presOf" srcId="{83712C69-99DD-4A34-844D-4D00C9059607}" destId="{5395A3BA-99F0-4931-8195-37A1732184BA}" srcOrd="0" destOrd="0" presId="urn:microsoft.com/office/officeart/2005/8/layout/arrow5"/>
    <dgm:cxn modelId="{50B22B93-B9AD-407C-8FBC-7E92E92AA4F0}" srcId="{D4B9F191-843A-4DEA-92F8-7D079C27FAA4}" destId="{6988A676-F69C-4694-85CA-8A1A9C66923F}" srcOrd="0" destOrd="0" parTransId="{F5500F0A-71E8-4219-BE5E-FE829A97BD6F}" sibTransId="{3479CFA4-720E-4DB2-8659-53E0ABC0902B}"/>
    <dgm:cxn modelId="{7DB2F199-F069-4C60-9B7F-5E310323FB8B}" srcId="{D4B9F191-843A-4DEA-92F8-7D079C27FAA4}" destId="{83712C69-99DD-4A34-844D-4D00C9059607}" srcOrd="1" destOrd="0" parTransId="{344747A0-EE46-4E0A-8418-A242E918828A}" sibTransId="{40065048-4CD4-42F1-AF48-F87561E37F93}"/>
    <dgm:cxn modelId="{2FE742BE-E2DB-4A61-83AD-E7C70C883D46}" type="presOf" srcId="{6988A676-F69C-4694-85CA-8A1A9C66923F}" destId="{477A4CE8-FF99-4286-A9D2-F7A982944F4E}" srcOrd="0" destOrd="0" presId="urn:microsoft.com/office/officeart/2005/8/layout/arrow5"/>
    <dgm:cxn modelId="{8D3C2D11-8AC1-4AAD-A6F3-65AC4FC0A13E}" type="presParOf" srcId="{4A37664F-1EB4-476A-A7F2-4AD492F73BE9}" destId="{477A4CE8-FF99-4286-A9D2-F7A982944F4E}" srcOrd="0" destOrd="0" presId="urn:microsoft.com/office/officeart/2005/8/layout/arrow5"/>
    <dgm:cxn modelId="{827613C7-C3DA-4146-AB80-F96667FCF131}" type="presParOf" srcId="{4A37664F-1EB4-476A-A7F2-4AD492F73BE9}" destId="{5395A3BA-99F0-4931-8195-37A1732184BA}" srcOrd="1" destOrd="0" presId="urn:microsoft.com/office/officeart/2005/8/layout/arrow5"/>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7FD655D-4448-49D8-ACAD-8E861BA1428C}"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lv-LV"/>
        </a:p>
      </dgm:t>
    </dgm:pt>
    <dgm:pt modelId="{9F90A390-DA34-4C07-9E8D-560544924FC0}">
      <dgm:prSet phldrT="[Teksts]" phldr="0" custT="1"/>
      <dgm:spPr/>
      <dgm:t>
        <a:bodyPr/>
        <a:lstStyle/>
        <a:p>
          <a:r>
            <a:rPr lang="lv-LV" sz="1200" dirty="0">
              <a:solidFill>
                <a:schemeClr val="tx2"/>
              </a:solidFill>
              <a:latin typeface="+mn-lt"/>
              <a:ea typeface="Verdana" panose="020B0604030504040204" pitchFamily="34" charset="0"/>
            </a:rPr>
            <a:t>1. Dalība zinātniskajās konferencēs, t.sk. stenda un cita veida ziņojumu sagatavošanas izmaksas;</a:t>
          </a:r>
        </a:p>
        <a:p>
          <a:endParaRPr lang="lv-LV" sz="1200" dirty="0">
            <a:solidFill>
              <a:schemeClr val="tx2"/>
            </a:solidFill>
            <a:latin typeface="+mn-lt"/>
            <a:ea typeface="Verdana" panose="020B0604030504040204" pitchFamily="34" charset="0"/>
          </a:endParaRPr>
        </a:p>
        <a:p>
          <a:r>
            <a:rPr lang="lv-LV" sz="1200" dirty="0">
              <a:solidFill>
                <a:schemeClr val="tx2"/>
              </a:solidFill>
              <a:latin typeface="+mn-lt"/>
              <a:ea typeface="Verdana" panose="020B0604030504040204" pitchFamily="34" charset="0"/>
            </a:rPr>
            <a:t>2. promocijas procesa posmi pēc promocijas darba iesniegšanas promocijas padomē;</a:t>
          </a:r>
        </a:p>
        <a:p>
          <a:endParaRPr lang="lv-LV" sz="1200" dirty="0">
            <a:solidFill>
              <a:schemeClr val="tx2"/>
            </a:solidFill>
            <a:latin typeface="+mn-lt"/>
            <a:ea typeface="Verdana" panose="020B0604030504040204" pitchFamily="34" charset="0"/>
          </a:endParaRPr>
        </a:p>
        <a:p>
          <a:r>
            <a:rPr lang="lv-LV" sz="1200" dirty="0">
              <a:solidFill>
                <a:schemeClr val="tx2"/>
              </a:solidFill>
              <a:latin typeface="+mn-lt"/>
              <a:ea typeface="Verdana" panose="020B0604030504040204" pitchFamily="34" charset="0"/>
            </a:rPr>
            <a:t>3. apmaksa par iesniegtā raksta publicēšanu;</a:t>
          </a:r>
        </a:p>
        <a:p>
          <a:endParaRPr lang="lv-LV" sz="1200" dirty="0">
            <a:solidFill>
              <a:schemeClr val="tx2"/>
            </a:solidFill>
            <a:latin typeface="+mn-lt"/>
            <a:ea typeface="Verdana" panose="020B0604030504040204" pitchFamily="34" charset="0"/>
          </a:endParaRPr>
        </a:p>
        <a:p>
          <a:r>
            <a:rPr lang="lv-LV" sz="1200" dirty="0">
              <a:solidFill>
                <a:schemeClr val="tx2"/>
              </a:solidFill>
              <a:latin typeface="+mn-lt"/>
              <a:ea typeface="Verdana" panose="020B0604030504040204" pitchFamily="34" charset="0"/>
            </a:rPr>
            <a:t>4. citi pasākumi, kas tieši saistīti ar rezultātu publiskošanu vai nostiprināšanu atbilstoši VPP konkursu nolikumā noteiktajiem projektu rezultātiem;</a:t>
          </a:r>
        </a:p>
        <a:p>
          <a:endParaRPr lang="lv-LV" sz="1200" dirty="0">
            <a:solidFill>
              <a:schemeClr val="tx2"/>
            </a:solidFill>
            <a:latin typeface="+mn-lt"/>
            <a:ea typeface="Verdana" panose="020B0604030504040204" pitchFamily="34" charset="0"/>
          </a:endParaRPr>
        </a:p>
        <a:p>
          <a:r>
            <a:rPr lang="lv-LV" sz="1200" dirty="0">
              <a:solidFill>
                <a:schemeClr val="tx2"/>
              </a:solidFill>
              <a:latin typeface="+mn-lt"/>
              <a:ea typeface="Verdana" panose="020B0604030504040204" pitchFamily="34" charset="0"/>
            </a:rPr>
            <a:t>5. darbības, kuras veic citas institūcijas (piemēram, izdevniecības, intelektuālā īpašuma aģentūras, promocijas padomes) vai pieaicinātie speciālisti (piemēram, tulki, noformētāji, maketētāji, redaktori).</a:t>
          </a:r>
          <a:endParaRPr lang="lv-LV" sz="1200" dirty="0">
            <a:solidFill>
              <a:schemeClr val="tx2"/>
            </a:solidFill>
            <a:latin typeface="+mn-lt"/>
          </a:endParaRPr>
        </a:p>
      </dgm:t>
    </dgm:pt>
    <dgm:pt modelId="{F5051BE6-B25D-4877-A5D0-DFCE5CB91BDD}" type="parTrans" cxnId="{ACA20288-B253-45BA-A1D7-DD9CC4EDD464}">
      <dgm:prSet/>
      <dgm:spPr/>
      <dgm:t>
        <a:bodyPr/>
        <a:lstStyle/>
        <a:p>
          <a:endParaRPr lang="lv-LV"/>
        </a:p>
      </dgm:t>
    </dgm:pt>
    <dgm:pt modelId="{978C9830-3DA2-430C-A720-70B3D3ED1BDB}" type="sibTrans" cxnId="{ACA20288-B253-45BA-A1D7-DD9CC4EDD464}">
      <dgm:prSet/>
      <dgm:spPr/>
      <dgm:t>
        <a:bodyPr/>
        <a:lstStyle/>
        <a:p>
          <a:endParaRPr lang="lv-LV"/>
        </a:p>
      </dgm:t>
    </dgm:pt>
    <dgm:pt modelId="{F9EB0556-830C-43A3-9282-56ADB5C62ABD}">
      <dgm:prSet phldrT="[Teksts]" phldr="0" custT="1"/>
      <dgm:spPr/>
      <dgm:t>
        <a:bodyPr/>
        <a:lstStyle/>
        <a:p>
          <a:r>
            <a:rPr lang="lv-LV" sz="1200">
              <a:solidFill>
                <a:schemeClr val="tx2"/>
              </a:solidFill>
              <a:latin typeface="+mn-lt"/>
              <a:ea typeface="Verdana" panose="020B0604030504040204" pitchFamily="34" charset="0"/>
            </a:rPr>
            <a:t>1. Izmaksas, kas ir saistītas ar projekta zinātniskās grupas darbību, tostarp atalgojums, patērējamo materiālu izmaksas, ar pētījumu veikšanu saistītu pakalpojumu un iekārtu amortizācijas izmaksas;</a:t>
          </a:r>
        </a:p>
        <a:p>
          <a:pPr>
            <a:buAutoNum type="arabicPeriod"/>
          </a:pPr>
          <a:endParaRPr lang="lv-LV" sz="1200">
            <a:solidFill>
              <a:schemeClr val="tx2"/>
            </a:solidFill>
            <a:latin typeface="+mn-lt"/>
            <a:ea typeface="Verdana" panose="020B0604030504040204" pitchFamily="34" charset="0"/>
          </a:endParaRPr>
        </a:p>
        <a:p>
          <a:r>
            <a:rPr lang="lv-LV" sz="1200">
              <a:solidFill>
                <a:schemeClr val="tx2"/>
              </a:solidFill>
              <a:latin typeface="+mn-lt"/>
              <a:ea typeface="Verdana" panose="020B0604030504040204" pitchFamily="34" charset="0"/>
            </a:rPr>
            <a:t>2. izmaksas, kas saistītas ar zinātniskās grupas dalībnieku veikto saraksti ar zinātniskajām izdevniecībām, manuskriptu rediģēšanu un pilnveidošanu atbilstoši redakciju un recenzentu prasībām, atkārtota manuskriptu iesniegšana, t.sk. citā izdevniecībā, atkārtota promocijas darba vai pieteikuma intelektuālā īpašuma aizsardzībai iesniegšana. Tās  ir sedzamas no citiem līdzekļiem;</a:t>
          </a:r>
        </a:p>
        <a:p>
          <a:endParaRPr lang="lv-LV" sz="1200">
            <a:solidFill>
              <a:schemeClr val="tx2"/>
            </a:solidFill>
            <a:latin typeface="+mn-lt"/>
            <a:ea typeface="Verdana" panose="020B0604030504040204" pitchFamily="34" charset="0"/>
          </a:endParaRPr>
        </a:p>
        <a:p>
          <a:r>
            <a:rPr lang="lv-LV" sz="1200">
              <a:solidFill>
                <a:schemeClr val="tx2"/>
              </a:solidFill>
              <a:latin typeface="+mn-lt"/>
              <a:ea typeface="Verdana" panose="020B0604030504040204" pitchFamily="34" charset="0"/>
            </a:rPr>
            <a:t>3. patentu vai cita veida intelektuālā īpašuma uzturēšanas izmaksas.</a:t>
          </a:r>
          <a:endParaRPr lang="lv-LV" sz="1200">
            <a:solidFill>
              <a:schemeClr val="tx2"/>
            </a:solidFill>
            <a:latin typeface="+mn-lt"/>
          </a:endParaRPr>
        </a:p>
      </dgm:t>
    </dgm:pt>
    <dgm:pt modelId="{E49816EA-8A78-4ACC-BCC3-04D4D25329F3}" type="parTrans" cxnId="{7FF2F07E-F86E-40CA-A178-A7B54ACFEA73}">
      <dgm:prSet/>
      <dgm:spPr/>
      <dgm:t>
        <a:bodyPr/>
        <a:lstStyle/>
        <a:p>
          <a:endParaRPr lang="lv-LV"/>
        </a:p>
      </dgm:t>
    </dgm:pt>
    <dgm:pt modelId="{84B688E6-C360-493F-A49E-119B87253832}" type="sibTrans" cxnId="{7FF2F07E-F86E-40CA-A178-A7B54ACFEA73}">
      <dgm:prSet/>
      <dgm:spPr/>
      <dgm:t>
        <a:bodyPr/>
        <a:lstStyle/>
        <a:p>
          <a:endParaRPr lang="lv-LV"/>
        </a:p>
      </dgm:t>
    </dgm:pt>
    <dgm:pt modelId="{9DFA54F3-EC34-404E-86C5-29E81AA9EBA5}" type="pres">
      <dgm:prSet presAssocID="{87FD655D-4448-49D8-ACAD-8E861BA1428C}" presName="Name0" presStyleCnt="0">
        <dgm:presLayoutVars>
          <dgm:chMax val="2"/>
          <dgm:chPref val="2"/>
          <dgm:dir/>
          <dgm:animOne/>
          <dgm:resizeHandles val="exact"/>
        </dgm:presLayoutVars>
      </dgm:prSet>
      <dgm:spPr/>
    </dgm:pt>
    <dgm:pt modelId="{0F0FDC9C-BAE6-4D7E-8B60-C6E78090AE2E}" type="pres">
      <dgm:prSet presAssocID="{87FD655D-4448-49D8-ACAD-8E861BA1428C}" presName="Background" presStyleLbl="bgImgPlace1" presStyleIdx="0" presStyleCnt="1"/>
      <dgm:spPr>
        <a:xfrm>
          <a:off x="731520" y="1247782"/>
          <a:ext cx="7071360" cy="3654435"/>
        </a:xfrm>
        <a:prstGeom prst="rect">
          <a:avLst/>
        </a:prstGeom>
        <a:noFill/>
        <a:ln>
          <a:noFill/>
        </a:ln>
        <a:effectLst/>
      </dgm:spPr>
    </dgm:pt>
    <dgm:pt modelId="{5E9B36DE-20C5-4CAA-90B3-11A8449B9671}" type="pres">
      <dgm:prSet presAssocID="{87FD655D-4448-49D8-ACAD-8E861BA1428C}" presName="ParentText1" presStyleLbl="revTx" presStyleIdx="0" presStyleCnt="2">
        <dgm:presLayoutVars>
          <dgm:chMax val="0"/>
          <dgm:chPref val="0"/>
          <dgm:bulletEnabled val="1"/>
        </dgm:presLayoutVars>
      </dgm:prSet>
      <dgm:spPr/>
    </dgm:pt>
    <dgm:pt modelId="{CB8FE3B9-156B-4928-A7E7-06039103F483}" type="pres">
      <dgm:prSet presAssocID="{87FD655D-4448-49D8-ACAD-8E861BA1428C}" presName="ParentText2" presStyleLbl="revTx" presStyleIdx="1" presStyleCnt="2">
        <dgm:presLayoutVars>
          <dgm:chMax val="0"/>
          <dgm:chPref val="0"/>
          <dgm:bulletEnabled val="1"/>
        </dgm:presLayoutVars>
      </dgm:prSet>
      <dgm:spPr/>
    </dgm:pt>
    <dgm:pt modelId="{7FB5FD43-BAA5-4052-A331-04FC394F53DE}" type="pres">
      <dgm:prSet presAssocID="{87FD655D-4448-49D8-ACAD-8E861BA1428C}" presName="Plus" presStyleLbl="alignNode1" presStyleIdx="0" presStyleCnt="2"/>
      <dgm:spPr>
        <a:effectLst>
          <a:outerShdw blurRad="50800" dist="38100" dir="2700000" algn="tl" rotWithShape="0">
            <a:prstClr val="black">
              <a:alpha val="40000"/>
            </a:prstClr>
          </a:outerShdw>
        </a:effectLst>
      </dgm:spPr>
    </dgm:pt>
    <dgm:pt modelId="{E8CEDC15-D14C-4CB7-B52F-31FC02265062}" type="pres">
      <dgm:prSet presAssocID="{87FD655D-4448-49D8-ACAD-8E861BA1428C}" presName="Minus" presStyleLbl="alignNode1" presStyleIdx="1" presStyleCnt="2"/>
      <dgm:spPr>
        <a:effectLst>
          <a:outerShdw blurRad="50800" dist="38100" dir="2700000" algn="tl" rotWithShape="0">
            <a:prstClr val="black">
              <a:alpha val="40000"/>
            </a:prstClr>
          </a:outerShdw>
        </a:effectLst>
      </dgm:spPr>
    </dgm:pt>
    <dgm:pt modelId="{1157B092-DE81-48A1-8798-C12924F85C05}" type="pres">
      <dgm:prSet presAssocID="{87FD655D-4448-49D8-ACAD-8E861BA1428C}" presName="Divider" presStyleLbl="parChTrans1D1" presStyleIdx="0" presStyleCnt="1" custScaleX="2000000" custScaleY="101120" custLinFactNeighborY="-459"/>
      <dgm:spPr>
        <a:effectLst>
          <a:outerShdw blurRad="50800" dist="38100" dir="2700000" algn="tl" rotWithShape="0">
            <a:prstClr val="black">
              <a:alpha val="40000"/>
            </a:prstClr>
          </a:outerShdw>
        </a:effectLst>
      </dgm:spPr>
    </dgm:pt>
  </dgm:ptLst>
  <dgm:cxnLst>
    <dgm:cxn modelId="{06FA5103-4B0A-4785-9185-5338C717C8FD}" type="presOf" srcId="{87FD655D-4448-49D8-ACAD-8E861BA1428C}" destId="{9DFA54F3-EC34-404E-86C5-29E81AA9EBA5}" srcOrd="0" destOrd="0" presId="urn:microsoft.com/office/officeart/2009/3/layout/PlusandMinus"/>
    <dgm:cxn modelId="{8F078839-9FB5-4C4D-BC66-8064632C2181}" type="presOf" srcId="{9F90A390-DA34-4C07-9E8D-560544924FC0}" destId="{5E9B36DE-20C5-4CAA-90B3-11A8449B9671}" srcOrd="0" destOrd="0" presId="urn:microsoft.com/office/officeart/2009/3/layout/PlusandMinus"/>
    <dgm:cxn modelId="{A2149242-D65D-4234-92AF-611555B637F7}" type="presOf" srcId="{F9EB0556-830C-43A3-9282-56ADB5C62ABD}" destId="{CB8FE3B9-156B-4928-A7E7-06039103F483}" srcOrd="0" destOrd="0" presId="urn:microsoft.com/office/officeart/2009/3/layout/PlusandMinus"/>
    <dgm:cxn modelId="{7FF2F07E-F86E-40CA-A178-A7B54ACFEA73}" srcId="{87FD655D-4448-49D8-ACAD-8E861BA1428C}" destId="{F9EB0556-830C-43A3-9282-56ADB5C62ABD}" srcOrd="1" destOrd="0" parTransId="{E49816EA-8A78-4ACC-BCC3-04D4D25329F3}" sibTransId="{84B688E6-C360-493F-A49E-119B87253832}"/>
    <dgm:cxn modelId="{ACA20288-B253-45BA-A1D7-DD9CC4EDD464}" srcId="{87FD655D-4448-49D8-ACAD-8E861BA1428C}" destId="{9F90A390-DA34-4C07-9E8D-560544924FC0}" srcOrd="0" destOrd="0" parTransId="{F5051BE6-B25D-4877-A5D0-DFCE5CB91BDD}" sibTransId="{978C9830-3DA2-430C-A720-70B3D3ED1BDB}"/>
    <dgm:cxn modelId="{9317D715-573C-4F69-B198-ADFA927BFBAC}" type="presParOf" srcId="{9DFA54F3-EC34-404E-86C5-29E81AA9EBA5}" destId="{0F0FDC9C-BAE6-4D7E-8B60-C6E78090AE2E}" srcOrd="0" destOrd="0" presId="urn:microsoft.com/office/officeart/2009/3/layout/PlusandMinus"/>
    <dgm:cxn modelId="{5255ADE1-5A81-49B2-96F8-C808A3D507E5}" type="presParOf" srcId="{9DFA54F3-EC34-404E-86C5-29E81AA9EBA5}" destId="{5E9B36DE-20C5-4CAA-90B3-11A8449B9671}" srcOrd="1" destOrd="0" presId="urn:microsoft.com/office/officeart/2009/3/layout/PlusandMinus"/>
    <dgm:cxn modelId="{8B7776CE-42C1-4BE7-BE3E-2D75190A260C}" type="presParOf" srcId="{9DFA54F3-EC34-404E-86C5-29E81AA9EBA5}" destId="{CB8FE3B9-156B-4928-A7E7-06039103F483}" srcOrd="2" destOrd="0" presId="urn:microsoft.com/office/officeart/2009/3/layout/PlusandMinus"/>
    <dgm:cxn modelId="{85947569-FD31-4657-BBC4-2923480E2357}" type="presParOf" srcId="{9DFA54F3-EC34-404E-86C5-29E81AA9EBA5}" destId="{7FB5FD43-BAA5-4052-A331-04FC394F53DE}" srcOrd="3" destOrd="0" presId="urn:microsoft.com/office/officeart/2009/3/layout/PlusandMinus"/>
    <dgm:cxn modelId="{C58129B1-C3F7-427F-BF5C-CA6EB0EE767E}" type="presParOf" srcId="{9DFA54F3-EC34-404E-86C5-29E81AA9EBA5}" destId="{E8CEDC15-D14C-4CB7-B52F-31FC02265062}" srcOrd="4" destOrd="0" presId="urn:microsoft.com/office/officeart/2009/3/layout/PlusandMinus"/>
    <dgm:cxn modelId="{651D8444-A1F7-4906-9927-F3AD3407DB28}" type="presParOf" srcId="{9DFA54F3-EC34-404E-86C5-29E81AA9EBA5}" destId="{1157B092-DE81-48A1-8798-C12924F85C05}" srcOrd="5" destOrd="0" presId="urn:microsoft.com/office/officeart/2009/3/layout/PlusandMinus"/>
  </dgm:cxnLst>
  <dgm:bg/>
  <dgm:whole>
    <a:ln>
      <a:noFill/>
      <a:prstDash val="sysDot"/>
    </a:ln>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C81FFC0-9308-4990-8F59-25D19CE8602D}"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lv-LV"/>
        </a:p>
      </dgm:t>
    </dgm:pt>
    <dgm:pt modelId="{53A0639C-8877-4187-8578-3FE396D52E0E}">
      <dgm:prSet phldrT="[Teksts]" phldr="0"/>
      <dgm:spPr>
        <a:effectLst>
          <a:outerShdw blurRad="50800" dist="38100" dir="2700000" algn="tl" rotWithShape="0">
            <a:prstClr val="black">
              <a:alpha val="40000"/>
            </a:prstClr>
          </a:outerShdw>
        </a:effectLst>
      </dgm:spPr>
      <dgm:t>
        <a:bodyPr/>
        <a:lstStyle/>
        <a:p>
          <a:pPr algn="l"/>
          <a:r>
            <a:rPr lang="lv-LV"/>
            <a:t>Līdz 3 gadiem</a:t>
          </a:r>
        </a:p>
      </dgm:t>
    </dgm:pt>
    <dgm:pt modelId="{65E82B68-E99D-45D3-8542-AF0A4490FE85}" type="parTrans" cxnId="{13533E9D-6D03-4A95-8C3F-9AE999DB10A0}">
      <dgm:prSet/>
      <dgm:spPr/>
      <dgm:t>
        <a:bodyPr/>
        <a:lstStyle/>
        <a:p>
          <a:endParaRPr lang="lv-LV"/>
        </a:p>
      </dgm:t>
    </dgm:pt>
    <dgm:pt modelId="{9DE4EF05-665A-4A17-A20C-EECD08189396}" type="sibTrans" cxnId="{13533E9D-6D03-4A95-8C3F-9AE999DB10A0}">
      <dgm:prSet/>
      <dgm:spPr/>
      <dgm:t>
        <a:bodyPr/>
        <a:lstStyle/>
        <a:p>
          <a:endParaRPr lang="lv-LV"/>
        </a:p>
      </dgm:t>
    </dgm:pt>
    <dgm:pt modelId="{8FB42516-81A4-40CE-8618-0FAB0EF2938F}">
      <dgm:prSet phldrT="[Teksts]"/>
      <dgm:spPr>
        <a:effectLst>
          <a:outerShdw blurRad="50800" dist="38100" dir="2700000" algn="tl" rotWithShape="0">
            <a:prstClr val="black">
              <a:alpha val="40000"/>
            </a:prstClr>
          </a:outerShdw>
        </a:effectLst>
      </dgm:spPr>
      <dgm:t>
        <a:bodyPr anchor="ctr"/>
        <a:lstStyle/>
        <a:p>
          <a:r>
            <a:rPr lang="lv-LV" dirty="0">
              <a:latin typeface="+mn-lt"/>
              <a:ea typeface="Verdana" panose="020B0604030504040204" pitchFamily="34" charset="0"/>
            </a:rPr>
            <a:t>pēc projekta īstenošanas termiņa noslēguma (ar vai bez projekta termiņa pagarinājuma) vai tiek pārtraukta ātrāk, ja tiek sasniegti projekta iesniegumā paredzētie rezultāti</a:t>
          </a:r>
          <a:endParaRPr lang="lv-LV" dirty="0">
            <a:latin typeface="+mn-lt"/>
          </a:endParaRPr>
        </a:p>
      </dgm:t>
    </dgm:pt>
    <dgm:pt modelId="{A5306E81-B89A-43B9-9C02-346E0C98568F}" type="parTrans" cxnId="{28A1580C-49E2-43EF-913F-95DE182EA99B}">
      <dgm:prSet/>
      <dgm:spPr/>
      <dgm:t>
        <a:bodyPr/>
        <a:lstStyle/>
        <a:p>
          <a:endParaRPr lang="lv-LV"/>
        </a:p>
      </dgm:t>
    </dgm:pt>
    <dgm:pt modelId="{4E0450EC-31C1-4AF0-B89B-D813FCCFC45B}" type="sibTrans" cxnId="{28A1580C-49E2-43EF-913F-95DE182EA99B}">
      <dgm:prSet/>
      <dgm:spPr/>
      <dgm:t>
        <a:bodyPr/>
        <a:lstStyle/>
        <a:p>
          <a:endParaRPr lang="lv-LV"/>
        </a:p>
      </dgm:t>
    </dgm:pt>
    <dgm:pt modelId="{FEB9C369-365E-4133-A45F-CA38DCF8F2C2}">
      <dgm:prSet phldrT="[Teksts]"/>
      <dgm:spPr>
        <a:effectLst>
          <a:outerShdw blurRad="50800" dist="38100" dir="2700000" algn="tl" rotWithShape="0">
            <a:prstClr val="black">
              <a:alpha val="40000"/>
            </a:prstClr>
          </a:outerShdw>
        </a:effectLst>
      </dgm:spPr>
      <dgm:t>
        <a:bodyPr anchor="ctr"/>
        <a:lstStyle/>
        <a:p>
          <a:r>
            <a:rPr lang="lv-LV" dirty="0">
              <a:latin typeface="+mn-lt"/>
              <a:ea typeface="Verdana" panose="020B0604030504040204" pitchFamily="34" charset="0"/>
            </a:rPr>
            <a:t>LZP seko līdzi:</a:t>
          </a:r>
          <a:endParaRPr lang="lv-LV" dirty="0">
            <a:latin typeface="+mn-lt"/>
          </a:endParaRPr>
        </a:p>
      </dgm:t>
    </dgm:pt>
    <dgm:pt modelId="{16E8AC1E-4DD9-429E-B03C-7B1DD1582BDC}" type="parTrans" cxnId="{2BE44BA9-F5FE-4158-9978-74D7E6D269C5}">
      <dgm:prSet/>
      <dgm:spPr/>
      <dgm:t>
        <a:bodyPr/>
        <a:lstStyle/>
        <a:p>
          <a:endParaRPr lang="lv-LV"/>
        </a:p>
      </dgm:t>
    </dgm:pt>
    <dgm:pt modelId="{531B605D-6F3D-4DEF-B2EA-F5D4D24B8541}" type="sibTrans" cxnId="{2BE44BA9-F5FE-4158-9978-74D7E6D269C5}">
      <dgm:prSet/>
      <dgm:spPr/>
      <dgm:t>
        <a:bodyPr/>
        <a:lstStyle/>
        <a:p>
          <a:endParaRPr lang="lv-LV"/>
        </a:p>
      </dgm:t>
    </dgm:pt>
    <dgm:pt modelId="{562A1B43-81CF-480E-991C-E5A857B94F5A}">
      <dgm:prSet phldrT="[Teksts]"/>
      <dgm:spPr>
        <a:effectLst>
          <a:outerShdw blurRad="50800" dist="38100" dir="2700000" algn="tl" rotWithShape="0">
            <a:prstClr val="black">
              <a:alpha val="40000"/>
            </a:prstClr>
          </a:outerShdw>
        </a:effectLst>
      </dgm:spPr>
      <dgm:t>
        <a:bodyPr anchor="ctr"/>
        <a:lstStyle/>
        <a:p>
          <a:pPr algn="l">
            <a:buAutoNum type="arabicPeriod"/>
          </a:pPr>
          <a:r>
            <a:rPr lang="lv-LV" dirty="0">
              <a:latin typeface="+mn-lt"/>
              <a:ea typeface="Verdana" panose="020B0604030504040204" pitchFamily="34" charset="0"/>
            </a:rPr>
            <a:t>1) zinātniskajās izdevniecībās iesniegtie zinātniskie manuskripti ir iznākuši zinātnisko publikāciju vai zinātnisko monogrāfiju veidā;</a:t>
          </a:r>
          <a:endParaRPr lang="lv-LV" dirty="0">
            <a:latin typeface="+mn-lt"/>
          </a:endParaRPr>
        </a:p>
      </dgm:t>
    </dgm:pt>
    <dgm:pt modelId="{56790853-22F6-4366-B8C7-989996C2B884}" type="parTrans" cxnId="{5519AA76-7995-4357-B87E-CB172276849A}">
      <dgm:prSet/>
      <dgm:spPr/>
      <dgm:t>
        <a:bodyPr/>
        <a:lstStyle/>
        <a:p>
          <a:endParaRPr lang="lv-LV"/>
        </a:p>
      </dgm:t>
    </dgm:pt>
    <dgm:pt modelId="{7072795A-3DF3-40DE-AC17-6D706C57DA45}" type="sibTrans" cxnId="{5519AA76-7995-4357-B87E-CB172276849A}">
      <dgm:prSet/>
      <dgm:spPr/>
      <dgm:t>
        <a:bodyPr/>
        <a:lstStyle/>
        <a:p>
          <a:endParaRPr lang="lv-LV"/>
        </a:p>
      </dgm:t>
    </dgm:pt>
    <dgm:pt modelId="{F78BE379-2E95-4203-8487-6626155A8C88}">
      <dgm:prSet phldrT="[Teksts]" phldr="0"/>
      <dgm:spPr>
        <a:effectLst>
          <a:outerShdw blurRad="50800" dist="38100" dir="2700000" algn="tl" rotWithShape="0">
            <a:prstClr val="black">
              <a:alpha val="40000"/>
            </a:prstClr>
          </a:outerShdw>
        </a:effectLst>
      </dgm:spPr>
      <dgm:t>
        <a:bodyPr/>
        <a:lstStyle/>
        <a:p>
          <a:r>
            <a:rPr lang="lv-LV">
              <a:latin typeface="+mn-lt"/>
            </a:rPr>
            <a:t> </a:t>
          </a:r>
        </a:p>
      </dgm:t>
    </dgm:pt>
    <dgm:pt modelId="{C834E030-6F5B-4AB7-93A5-EE3CC4A239EC}" type="parTrans" cxnId="{40187F91-DB5B-4528-AC5C-F1D18E1546CC}">
      <dgm:prSet/>
      <dgm:spPr/>
      <dgm:t>
        <a:bodyPr/>
        <a:lstStyle/>
        <a:p>
          <a:endParaRPr lang="lv-LV"/>
        </a:p>
      </dgm:t>
    </dgm:pt>
    <dgm:pt modelId="{0E8EBE0D-A4D8-4161-BC6D-057D81985F7B}" type="sibTrans" cxnId="{40187F91-DB5B-4528-AC5C-F1D18E1546CC}">
      <dgm:prSet/>
      <dgm:spPr/>
      <dgm:t>
        <a:bodyPr/>
        <a:lstStyle/>
        <a:p>
          <a:endParaRPr lang="lv-LV"/>
        </a:p>
      </dgm:t>
    </dgm:pt>
    <dgm:pt modelId="{EC1684AA-6321-46A9-91D4-749E511A6A41}">
      <dgm:prSet phldrT="[Teksts]"/>
      <dgm:spPr/>
      <dgm:t>
        <a:bodyPr anchor="ctr"/>
        <a:lstStyle/>
        <a:p>
          <a:pPr>
            <a:buAutoNum type="arabicPeriod"/>
          </a:pPr>
          <a:r>
            <a:rPr lang="lv-LV" dirty="0">
              <a:latin typeface="+mn-lt"/>
              <a:ea typeface="Verdana" panose="020B0604030504040204" pitchFamily="34" charset="0"/>
            </a:rPr>
            <a:t>4) promocijas padomēs iesniegtie promocijas darbi ir aizstāvēti un saņemts zinātniskais grāds. Projekta īstenotāji </a:t>
          </a:r>
          <a:r>
            <a:rPr lang="lv-LV" dirty="0" err="1">
              <a:latin typeface="+mn-lt"/>
              <a:ea typeface="Verdana" panose="020B0604030504040204" pitchFamily="34" charset="0"/>
            </a:rPr>
            <a:t>pēcuzraudzības</a:t>
          </a:r>
          <a:r>
            <a:rPr lang="lv-LV" dirty="0">
              <a:latin typeface="+mn-lt"/>
              <a:ea typeface="Verdana" panose="020B0604030504040204" pitchFamily="34" charset="0"/>
            </a:rPr>
            <a:t> periodā sniedz Padomei informāciju par iepriekš minēto publikāciju, monogrāfiju, datu kopu publicēšanu, promocijas darbu aizstāvēšanu un intelektuālā īpašuma tiesību nostiprināšanu. Padome informāciju par šo rezultātu veidu publicēšanu var gūt arī no publiski pieejamām datubāzēm;</a:t>
          </a:r>
          <a:endParaRPr lang="lv-LV" dirty="0">
            <a:latin typeface="+mn-lt"/>
          </a:endParaRPr>
        </a:p>
      </dgm:t>
    </dgm:pt>
    <dgm:pt modelId="{33CBB0F8-FAEE-4C17-88E4-074167653523}" type="parTrans" cxnId="{E12FCF88-B64E-44FF-96D2-0A407CCE62F3}">
      <dgm:prSet/>
      <dgm:spPr/>
      <dgm:t>
        <a:bodyPr/>
        <a:lstStyle/>
        <a:p>
          <a:endParaRPr lang="lv-LV"/>
        </a:p>
      </dgm:t>
    </dgm:pt>
    <dgm:pt modelId="{92D5F02A-22AB-49BE-AADC-B9D72D6A4256}" type="sibTrans" cxnId="{E12FCF88-B64E-44FF-96D2-0A407CCE62F3}">
      <dgm:prSet/>
      <dgm:spPr/>
      <dgm:t>
        <a:bodyPr/>
        <a:lstStyle/>
        <a:p>
          <a:endParaRPr lang="lv-LV"/>
        </a:p>
      </dgm:t>
    </dgm:pt>
    <dgm:pt modelId="{8E678FAB-7F9F-4F15-A39E-23BB67772629}">
      <dgm:prSet/>
      <dgm:spPr>
        <a:effectLst>
          <a:outerShdw blurRad="50800" dist="38100" dir="2700000" algn="tl" rotWithShape="0">
            <a:prstClr val="black">
              <a:alpha val="40000"/>
            </a:prstClr>
          </a:outerShdw>
        </a:effectLst>
      </dgm:spPr>
      <dgm:t>
        <a:bodyPr anchor="ctr"/>
        <a:lstStyle/>
        <a:p>
          <a:pPr algn="l"/>
          <a:r>
            <a:rPr lang="lv-LV" dirty="0">
              <a:latin typeface="+mn-lt"/>
              <a:ea typeface="Verdana" panose="020B0604030504040204" pitchFamily="34" charset="0"/>
            </a:rPr>
            <a:t>2) publicētas datu kopas, ja to publicēšana bija paredzēta tikai pēc zinātnisko publikāciju publicēšanas vai intelektuālā īpašuma tiesību nostiprināšanas;</a:t>
          </a:r>
        </a:p>
      </dgm:t>
    </dgm:pt>
    <dgm:pt modelId="{10FE136A-7D80-4B5B-9542-09FF8F1A04E0}" type="parTrans" cxnId="{D4BA546E-ED5E-4459-ADBB-377C2B3E4BC1}">
      <dgm:prSet/>
      <dgm:spPr/>
      <dgm:t>
        <a:bodyPr/>
        <a:lstStyle/>
        <a:p>
          <a:endParaRPr lang="lv-LV"/>
        </a:p>
      </dgm:t>
    </dgm:pt>
    <dgm:pt modelId="{63D2B6F8-EC3A-4ABC-B34B-48DBF4574326}" type="sibTrans" cxnId="{D4BA546E-ED5E-4459-ADBB-377C2B3E4BC1}">
      <dgm:prSet/>
      <dgm:spPr/>
      <dgm:t>
        <a:bodyPr/>
        <a:lstStyle/>
        <a:p>
          <a:endParaRPr lang="lv-LV"/>
        </a:p>
      </dgm:t>
    </dgm:pt>
    <dgm:pt modelId="{24B4415D-7298-466C-BAF2-CAFABD6CA921}">
      <dgm:prSet/>
      <dgm:spPr>
        <a:effectLst>
          <a:outerShdw blurRad="50800" dist="38100" dir="2700000" algn="tl" rotWithShape="0">
            <a:prstClr val="black">
              <a:alpha val="40000"/>
            </a:prstClr>
          </a:outerShdw>
        </a:effectLst>
      </dgm:spPr>
      <dgm:t>
        <a:bodyPr anchor="ctr"/>
        <a:lstStyle/>
        <a:p>
          <a:pPr algn="l"/>
          <a:r>
            <a:rPr lang="lv-LV" dirty="0">
              <a:latin typeface="+mn-lt"/>
              <a:ea typeface="Verdana" panose="020B0604030504040204" pitchFamily="34" charset="0"/>
            </a:rPr>
            <a:t>3)ir notikusi intelektuālā īpašuma tiesību nostiprināšana, informācija par šo tiesību nostiprināšanu ir publicēta;</a:t>
          </a:r>
        </a:p>
      </dgm:t>
    </dgm:pt>
    <dgm:pt modelId="{0587947B-AEF1-43F6-84D4-073D26B46E59}" type="parTrans" cxnId="{7A280728-043B-4050-A371-14FC19692C6D}">
      <dgm:prSet/>
      <dgm:spPr/>
      <dgm:t>
        <a:bodyPr/>
        <a:lstStyle/>
        <a:p>
          <a:endParaRPr lang="lv-LV"/>
        </a:p>
      </dgm:t>
    </dgm:pt>
    <dgm:pt modelId="{DFB6C095-40DC-4F9E-A124-39AE58477EB4}" type="sibTrans" cxnId="{7A280728-043B-4050-A371-14FC19692C6D}">
      <dgm:prSet/>
      <dgm:spPr/>
      <dgm:t>
        <a:bodyPr/>
        <a:lstStyle/>
        <a:p>
          <a:endParaRPr lang="lv-LV"/>
        </a:p>
      </dgm:t>
    </dgm:pt>
    <dgm:pt modelId="{3FF552B6-E55B-49F1-9D2D-C51427DF8725}">
      <dgm:prSet/>
      <dgm:spPr/>
      <dgm:t>
        <a:bodyPr anchor="ctr"/>
        <a:lstStyle/>
        <a:p>
          <a:r>
            <a:rPr lang="lv-LV" dirty="0">
              <a:latin typeface="+mn-lt"/>
              <a:ea typeface="Verdana" panose="020B0604030504040204" pitchFamily="34" charset="0"/>
            </a:rPr>
            <a:t>5)jābūt saņemtiem apliecinājumiem par projekta iesniegumā paredzēto rezultātu sasniegšanu. </a:t>
          </a:r>
        </a:p>
      </dgm:t>
    </dgm:pt>
    <dgm:pt modelId="{C9AB4716-41F4-49CC-BD40-3E899230E965}" type="parTrans" cxnId="{B8DDADE1-930C-4BD3-B463-B17533419866}">
      <dgm:prSet/>
      <dgm:spPr/>
      <dgm:t>
        <a:bodyPr/>
        <a:lstStyle/>
        <a:p>
          <a:endParaRPr lang="lv-LV"/>
        </a:p>
      </dgm:t>
    </dgm:pt>
    <dgm:pt modelId="{B2B001DF-C947-4886-B710-87B04F6A691B}" type="sibTrans" cxnId="{B8DDADE1-930C-4BD3-B463-B17533419866}">
      <dgm:prSet/>
      <dgm:spPr/>
      <dgm:t>
        <a:bodyPr/>
        <a:lstStyle/>
        <a:p>
          <a:endParaRPr lang="lv-LV"/>
        </a:p>
      </dgm:t>
    </dgm:pt>
    <dgm:pt modelId="{816CFA8C-1AA5-44F1-895C-0B53EBD116F7}" type="pres">
      <dgm:prSet presAssocID="{5C81FFC0-9308-4990-8F59-25D19CE8602D}" presName="Name0" presStyleCnt="0">
        <dgm:presLayoutVars>
          <dgm:dir/>
          <dgm:animLvl val="lvl"/>
          <dgm:resizeHandles val="exact"/>
        </dgm:presLayoutVars>
      </dgm:prSet>
      <dgm:spPr/>
    </dgm:pt>
    <dgm:pt modelId="{DBCF796B-BF66-489B-B8D9-438CC5078CFA}" type="pres">
      <dgm:prSet presAssocID="{53A0639C-8877-4187-8578-3FE396D52E0E}" presName="compositeNode" presStyleCnt="0">
        <dgm:presLayoutVars>
          <dgm:bulletEnabled val="1"/>
        </dgm:presLayoutVars>
      </dgm:prSet>
      <dgm:spPr/>
    </dgm:pt>
    <dgm:pt modelId="{CD1904FA-4676-40F9-9D30-A26BB072F079}" type="pres">
      <dgm:prSet presAssocID="{53A0639C-8877-4187-8578-3FE396D52E0E}" presName="bgRect" presStyleLbl="node1" presStyleIdx="0" presStyleCnt="3"/>
      <dgm:spPr/>
    </dgm:pt>
    <dgm:pt modelId="{A2C12CC5-37E6-40DE-9272-4379F148C647}" type="pres">
      <dgm:prSet presAssocID="{53A0639C-8877-4187-8578-3FE396D52E0E}" presName="parentNode" presStyleLbl="node1" presStyleIdx="0" presStyleCnt="3">
        <dgm:presLayoutVars>
          <dgm:chMax val="0"/>
          <dgm:bulletEnabled val="1"/>
        </dgm:presLayoutVars>
      </dgm:prSet>
      <dgm:spPr/>
    </dgm:pt>
    <dgm:pt modelId="{4AD388A0-60C6-456B-9360-8F91744BC3F5}" type="pres">
      <dgm:prSet presAssocID="{53A0639C-8877-4187-8578-3FE396D52E0E}" presName="childNode" presStyleLbl="node1" presStyleIdx="0" presStyleCnt="3">
        <dgm:presLayoutVars>
          <dgm:bulletEnabled val="1"/>
        </dgm:presLayoutVars>
      </dgm:prSet>
      <dgm:spPr/>
    </dgm:pt>
    <dgm:pt modelId="{DEB255FE-5049-4CEE-A03F-904948902381}" type="pres">
      <dgm:prSet presAssocID="{9DE4EF05-665A-4A17-A20C-EECD08189396}" presName="hSp" presStyleCnt="0"/>
      <dgm:spPr/>
    </dgm:pt>
    <dgm:pt modelId="{B6D09B1C-BAEC-4BD1-A6CB-A908F6C221E5}" type="pres">
      <dgm:prSet presAssocID="{9DE4EF05-665A-4A17-A20C-EECD08189396}" presName="vProcSp" presStyleCnt="0"/>
      <dgm:spPr/>
    </dgm:pt>
    <dgm:pt modelId="{ABE0DD16-39DD-45BB-9001-2B71934F0929}" type="pres">
      <dgm:prSet presAssocID="{9DE4EF05-665A-4A17-A20C-EECD08189396}" presName="vSp1" presStyleCnt="0"/>
      <dgm:spPr/>
    </dgm:pt>
    <dgm:pt modelId="{76A5EEC4-DFC5-4E93-BF8A-F014D0933D86}" type="pres">
      <dgm:prSet presAssocID="{9DE4EF05-665A-4A17-A20C-EECD08189396}" presName="simulatedConn" presStyleLbl="solidFgAcc1" presStyleIdx="0" presStyleCnt="2"/>
      <dgm:spPr/>
    </dgm:pt>
    <dgm:pt modelId="{7C4F488C-2C72-4306-8804-2CDAEA21A569}" type="pres">
      <dgm:prSet presAssocID="{9DE4EF05-665A-4A17-A20C-EECD08189396}" presName="vSp2" presStyleCnt="0"/>
      <dgm:spPr/>
    </dgm:pt>
    <dgm:pt modelId="{2CEEE7DB-2DA2-434A-818A-EBE365710C5F}" type="pres">
      <dgm:prSet presAssocID="{9DE4EF05-665A-4A17-A20C-EECD08189396}" presName="sibTrans" presStyleCnt="0"/>
      <dgm:spPr/>
    </dgm:pt>
    <dgm:pt modelId="{8F18B3F0-3610-449E-A943-2E403A5AB873}" type="pres">
      <dgm:prSet presAssocID="{FEB9C369-365E-4133-A45F-CA38DCF8F2C2}" presName="compositeNode" presStyleCnt="0">
        <dgm:presLayoutVars>
          <dgm:bulletEnabled val="1"/>
        </dgm:presLayoutVars>
      </dgm:prSet>
      <dgm:spPr/>
    </dgm:pt>
    <dgm:pt modelId="{8C2D9793-8507-44DD-BE0D-DD7D0497EA0A}" type="pres">
      <dgm:prSet presAssocID="{FEB9C369-365E-4133-A45F-CA38DCF8F2C2}" presName="bgRect" presStyleLbl="node1" presStyleIdx="1" presStyleCnt="3"/>
      <dgm:spPr/>
    </dgm:pt>
    <dgm:pt modelId="{FA8DA6B4-AD78-450B-AE13-0B3B33BC08F3}" type="pres">
      <dgm:prSet presAssocID="{FEB9C369-365E-4133-A45F-CA38DCF8F2C2}" presName="parentNode" presStyleLbl="node1" presStyleIdx="1" presStyleCnt="3">
        <dgm:presLayoutVars>
          <dgm:chMax val="0"/>
          <dgm:bulletEnabled val="1"/>
        </dgm:presLayoutVars>
      </dgm:prSet>
      <dgm:spPr/>
    </dgm:pt>
    <dgm:pt modelId="{D0943803-066C-46FA-9491-5F6F2C8597B7}" type="pres">
      <dgm:prSet presAssocID="{FEB9C369-365E-4133-A45F-CA38DCF8F2C2}" presName="childNode" presStyleLbl="node1" presStyleIdx="1" presStyleCnt="3">
        <dgm:presLayoutVars>
          <dgm:bulletEnabled val="1"/>
        </dgm:presLayoutVars>
      </dgm:prSet>
      <dgm:spPr/>
    </dgm:pt>
    <dgm:pt modelId="{F93C426D-D060-4C50-B936-09C01EAB0BD0}" type="pres">
      <dgm:prSet presAssocID="{531B605D-6F3D-4DEF-B2EA-F5D4D24B8541}" presName="hSp" presStyleCnt="0"/>
      <dgm:spPr/>
    </dgm:pt>
    <dgm:pt modelId="{B0D25692-E00E-4D08-AE81-0F1596EADFAC}" type="pres">
      <dgm:prSet presAssocID="{531B605D-6F3D-4DEF-B2EA-F5D4D24B8541}" presName="vProcSp" presStyleCnt="0"/>
      <dgm:spPr/>
    </dgm:pt>
    <dgm:pt modelId="{56A32B5E-FECB-4F41-B895-6BE2C647A8F9}" type="pres">
      <dgm:prSet presAssocID="{531B605D-6F3D-4DEF-B2EA-F5D4D24B8541}" presName="vSp1" presStyleCnt="0"/>
      <dgm:spPr/>
    </dgm:pt>
    <dgm:pt modelId="{F9628376-7203-46C5-8A95-FE77A5C7C2DC}" type="pres">
      <dgm:prSet presAssocID="{531B605D-6F3D-4DEF-B2EA-F5D4D24B8541}" presName="simulatedConn" presStyleLbl="solidFgAcc1" presStyleIdx="1" presStyleCnt="2"/>
      <dgm:spPr/>
    </dgm:pt>
    <dgm:pt modelId="{A623FD74-5F33-4EBD-ADD4-C06D524E463D}" type="pres">
      <dgm:prSet presAssocID="{531B605D-6F3D-4DEF-B2EA-F5D4D24B8541}" presName="vSp2" presStyleCnt="0"/>
      <dgm:spPr/>
    </dgm:pt>
    <dgm:pt modelId="{75D452E3-43BC-45FD-9265-AEE68DB1C561}" type="pres">
      <dgm:prSet presAssocID="{531B605D-6F3D-4DEF-B2EA-F5D4D24B8541}" presName="sibTrans" presStyleCnt="0"/>
      <dgm:spPr/>
    </dgm:pt>
    <dgm:pt modelId="{E2562F09-431E-467D-A3EF-B56224D40294}" type="pres">
      <dgm:prSet presAssocID="{F78BE379-2E95-4203-8487-6626155A8C88}" presName="compositeNode" presStyleCnt="0">
        <dgm:presLayoutVars>
          <dgm:bulletEnabled val="1"/>
        </dgm:presLayoutVars>
      </dgm:prSet>
      <dgm:spPr/>
    </dgm:pt>
    <dgm:pt modelId="{A5667BBD-3C69-4478-BEA3-D12B0F1E1DF5}" type="pres">
      <dgm:prSet presAssocID="{F78BE379-2E95-4203-8487-6626155A8C88}" presName="bgRect" presStyleLbl="node1" presStyleIdx="2" presStyleCnt="3"/>
      <dgm:spPr/>
    </dgm:pt>
    <dgm:pt modelId="{9809FCBC-117D-48A5-9DDF-AF8F3BC02671}" type="pres">
      <dgm:prSet presAssocID="{F78BE379-2E95-4203-8487-6626155A8C88}" presName="parentNode" presStyleLbl="node1" presStyleIdx="2" presStyleCnt="3">
        <dgm:presLayoutVars>
          <dgm:chMax val="0"/>
          <dgm:bulletEnabled val="1"/>
        </dgm:presLayoutVars>
      </dgm:prSet>
      <dgm:spPr/>
    </dgm:pt>
    <dgm:pt modelId="{7EBFA96B-F556-43F5-8F98-31B4241C2F22}" type="pres">
      <dgm:prSet presAssocID="{F78BE379-2E95-4203-8487-6626155A8C88}" presName="childNode" presStyleLbl="node1" presStyleIdx="2" presStyleCnt="3">
        <dgm:presLayoutVars>
          <dgm:bulletEnabled val="1"/>
        </dgm:presLayoutVars>
      </dgm:prSet>
      <dgm:spPr/>
    </dgm:pt>
  </dgm:ptLst>
  <dgm:cxnLst>
    <dgm:cxn modelId="{F6082C09-CFC5-455B-A3DB-E423302D05FE}" type="presOf" srcId="{53A0639C-8877-4187-8578-3FE396D52E0E}" destId="{A2C12CC5-37E6-40DE-9272-4379F148C647}" srcOrd="1" destOrd="0" presId="urn:microsoft.com/office/officeart/2005/8/layout/hProcess7"/>
    <dgm:cxn modelId="{28A1580C-49E2-43EF-913F-95DE182EA99B}" srcId="{53A0639C-8877-4187-8578-3FE396D52E0E}" destId="{8FB42516-81A4-40CE-8618-0FAB0EF2938F}" srcOrd="0" destOrd="0" parTransId="{A5306E81-B89A-43B9-9C02-346E0C98568F}" sibTransId="{4E0450EC-31C1-4AF0-B89B-D813FCCFC45B}"/>
    <dgm:cxn modelId="{1A15B01C-5FF0-4DE8-B1C6-80CB200452FE}" type="presOf" srcId="{53A0639C-8877-4187-8578-3FE396D52E0E}" destId="{CD1904FA-4676-40F9-9D30-A26BB072F079}" srcOrd="0" destOrd="0" presId="urn:microsoft.com/office/officeart/2005/8/layout/hProcess7"/>
    <dgm:cxn modelId="{7A280728-043B-4050-A371-14FC19692C6D}" srcId="{FEB9C369-365E-4133-A45F-CA38DCF8F2C2}" destId="{24B4415D-7298-466C-BAF2-CAFABD6CA921}" srcOrd="2" destOrd="0" parTransId="{0587947B-AEF1-43F6-84D4-073D26B46E59}" sibTransId="{DFB6C095-40DC-4F9E-A124-39AE58477EB4}"/>
    <dgm:cxn modelId="{DE856365-F29F-4FC5-B956-38F055FF3E50}" type="presOf" srcId="{8E678FAB-7F9F-4F15-A39E-23BB67772629}" destId="{D0943803-066C-46FA-9491-5F6F2C8597B7}" srcOrd="0" destOrd="1" presId="urn:microsoft.com/office/officeart/2005/8/layout/hProcess7"/>
    <dgm:cxn modelId="{F40BF36D-9C15-4299-9FE2-1C129E59CA11}" type="presOf" srcId="{F78BE379-2E95-4203-8487-6626155A8C88}" destId="{9809FCBC-117D-48A5-9DDF-AF8F3BC02671}" srcOrd="1" destOrd="0" presId="urn:microsoft.com/office/officeart/2005/8/layout/hProcess7"/>
    <dgm:cxn modelId="{D4BA546E-ED5E-4459-ADBB-377C2B3E4BC1}" srcId="{FEB9C369-365E-4133-A45F-CA38DCF8F2C2}" destId="{8E678FAB-7F9F-4F15-A39E-23BB67772629}" srcOrd="1" destOrd="0" parTransId="{10FE136A-7D80-4B5B-9542-09FF8F1A04E0}" sibTransId="{63D2B6F8-EC3A-4ABC-B34B-48DBF4574326}"/>
    <dgm:cxn modelId="{54B9E24F-6889-4A11-BBCE-3B2D10F495CD}" type="presOf" srcId="{F78BE379-2E95-4203-8487-6626155A8C88}" destId="{A5667BBD-3C69-4478-BEA3-D12B0F1E1DF5}" srcOrd="0" destOrd="0" presId="urn:microsoft.com/office/officeart/2005/8/layout/hProcess7"/>
    <dgm:cxn modelId="{5519AA76-7995-4357-B87E-CB172276849A}" srcId="{FEB9C369-365E-4133-A45F-CA38DCF8F2C2}" destId="{562A1B43-81CF-480E-991C-E5A857B94F5A}" srcOrd="0" destOrd="0" parTransId="{56790853-22F6-4366-B8C7-989996C2B884}" sibTransId="{7072795A-3DF3-40DE-AC17-6D706C57DA45}"/>
    <dgm:cxn modelId="{85893B59-6E71-449A-BFC3-5DDADE40C9C9}" type="presOf" srcId="{8FB42516-81A4-40CE-8618-0FAB0EF2938F}" destId="{4AD388A0-60C6-456B-9360-8F91744BC3F5}" srcOrd="0" destOrd="0" presId="urn:microsoft.com/office/officeart/2005/8/layout/hProcess7"/>
    <dgm:cxn modelId="{ECEFEC84-EF3C-4A06-B10D-AE12262D7935}" type="presOf" srcId="{3FF552B6-E55B-49F1-9D2D-C51427DF8725}" destId="{7EBFA96B-F556-43F5-8F98-31B4241C2F22}" srcOrd="0" destOrd="1" presId="urn:microsoft.com/office/officeart/2005/8/layout/hProcess7"/>
    <dgm:cxn modelId="{E12FCF88-B64E-44FF-96D2-0A407CCE62F3}" srcId="{F78BE379-2E95-4203-8487-6626155A8C88}" destId="{EC1684AA-6321-46A9-91D4-749E511A6A41}" srcOrd="0" destOrd="0" parTransId="{33CBB0F8-FAEE-4C17-88E4-074167653523}" sibTransId="{92D5F02A-22AB-49BE-AADC-B9D72D6A4256}"/>
    <dgm:cxn modelId="{40187F91-DB5B-4528-AC5C-F1D18E1546CC}" srcId="{5C81FFC0-9308-4990-8F59-25D19CE8602D}" destId="{F78BE379-2E95-4203-8487-6626155A8C88}" srcOrd="2" destOrd="0" parTransId="{C834E030-6F5B-4AB7-93A5-EE3CC4A239EC}" sibTransId="{0E8EBE0D-A4D8-4161-BC6D-057D81985F7B}"/>
    <dgm:cxn modelId="{13533E9D-6D03-4A95-8C3F-9AE999DB10A0}" srcId="{5C81FFC0-9308-4990-8F59-25D19CE8602D}" destId="{53A0639C-8877-4187-8578-3FE396D52E0E}" srcOrd="0" destOrd="0" parTransId="{65E82B68-E99D-45D3-8542-AF0A4490FE85}" sibTransId="{9DE4EF05-665A-4A17-A20C-EECD08189396}"/>
    <dgm:cxn modelId="{2BE44BA9-F5FE-4158-9978-74D7E6D269C5}" srcId="{5C81FFC0-9308-4990-8F59-25D19CE8602D}" destId="{FEB9C369-365E-4133-A45F-CA38DCF8F2C2}" srcOrd="1" destOrd="0" parTransId="{16E8AC1E-4DD9-429E-B03C-7B1DD1582BDC}" sibTransId="{531B605D-6F3D-4DEF-B2EA-F5D4D24B8541}"/>
    <dgm:cxn modelId="{E3EBAEAE-8A84-47D5-9C3D-03E5F4660AA9}" type="presOf" srcId="{5C81FFC0-9308-4990-8F59-25D19CE8602D}" destId="{816CFA8C-1AA5-44F1-895C-0B53EBD116F7}" srcOrd="0" destOrd="0" presId="urn:microsoft.com/office/officeart/2005/8/layout/hProcess7"/>
    <dgm:cxn modelId="{D70D3CB5-E1D5-41D7-AD76-6B7262FE9F50}" type="presOf" srcId="{FEB9C369-365E-4133-A45F-CA38DCF8F2C2}" destId="{8C2D9793-8507-44DD-BE0D-DD7D0497EA0A}" srcOrd="0" destOrd="0" presId="urn:microsoft.com/office/officeart/2005/8/layout/hProcess7"/>
    <dgm:cxn modelId="{77802CB6-6A29-42B7-A70D-48F9DEE8E1D7}" type="presOf" srcId="{FEB9C369-365E-4133-A45F-CA38DCF8F2C2}" destId="{FA8DA6B4-AD78-450B-AE13-0B3B33BC08F3}" srcOrd="1" destOrd="0" presId="urn:microsoft.com/office/officeart/2005/8/layout/hProcess7"/>
    <dgm:cxn modelId="{0891ABBF-971C-4423-AB0F-C9C66DF3155C}" type="presOf" srcId="{562A1B43-81CF-480E-991C-E5A857B94F5A}" destId="{D0943803-066C-46FA-9491-5F6F2C8597B7}" srcOrd="0" destOrd="0" presId="urn:microsoft.com/office/officeart/2005/8/layout/hProcess7"/>
    <dgm:cxn modelId="{01333CDC-C059-4FFA-940F-96EE47832BD6}" type="presOf" srcId="{EC1684AA-6321-46A9-91D4-749E511A6A41}" destId="{7EBFA96B-F556-43F5-8F98-31B4241C2F22}" srcOrd="0" destOrd="0" presId="urn:microsoft.com/office/officeart/2005/8/layout/hProcess7"/>
    <dgm:cxn modelId="{B8DDADE1-930C-4BD3-B463-B17533419866}" srcId="{F78BE379-2E95-4203-8487-6626155A8C88}" destId="{3FF552B6-E55B-49F1-9D2D-C51427DF8725}" srcOrd="1" destOrd="0" parTransId="{C9AB4716-41F4-49CC-BD40-3E899230E965}" sibTransId="{B2B001DF-C947-4886-B710-87B04F6A691B}"/>
    <dgm:cxn modelId="{6EB752F2-8E28-429B-B07A-9AF32114C892}" type="presOf" srcId="{24B4415D-7298-466C-BAF2-CAFABD6CA921}" destId="{D0943803-066C-46FA-9491-5F6F2C8597B7}" srcOrd="0" destOrd="2" presId="urn:microsoft.com/office/officeart/2005/8/layout/hProcess7"/>
    <dgm:cxn modelId="{39FC98B1-026E-4C02-A8FF-0B37CA94BA1A}" type="presParOf" srcId="{816CFA8C-1AA5-44F1-895C-0B53EBD116F7}" destId="{DBCF796B-BF66-489B-B8D9-438CC5078CFA}" srcOrd="0" destOrd="0" presId="urn:microsoft.com/office/officeart/2005/8/layout/hProcess7"/>
    <dgm:cxn modelId="{2BCE245D-DAE3-4024-9FC9-3BAE3BACE507}" type="presParOf" srcId="{DBCF796B-BF66-489B-B8D9-438CC5078CFA}" destId="{CD1904FA-4676-40F9-9D30-A26BB072F079}" srcOrd="0" destOrd="0" presId="urn:microsoft.com/office/officeart/2005/8/layout/hProcess7"/>
    <dgm:cxn modelId="{69D790B1-9DA0-40C7-9E51-245605FB0501}" type="presParOf" srcId="{DBCF796B-BF66-489B-B8D9-438CC5078CFA}" destId="{A2C12CC5-37E6-40DE-9272-4379F148C647}" srcOrd="1" destOrd="0" presId="urn:microsoft.com/office/officeart/2005/8/layout/hProcess7"/>
    <dgm:cxn modelId="{03FCC6CF-AF55-4A77-8F04-7A3BDF136A97}" type="presParOf" srcId="{DBCF796B-BF66-489B-B8D9-438CC5078CFA}" destId="{4AD388A0-60C6-456B-9360-8F91744BC3F5}" srcOrd="2" destOrd="0" presId="urn:microsoft.com/office/officeart/2005/8/layout/hProcess7"/>
    <dgm:cxn modelId="{569CE734-4B7D-43AA-A060-F7604AFE5B23}" type="presParOf" srcId="{816CFA8C-1AA5-44F1-895C-0B53EBD116F7}" destId="{DEB255FE-5049-4CEE-A03F-904948902381}" srcOrd="1" destOrd="0" presId="urn:microsoft.com/office/officeart/2005/8/layout/hProcess7"/>
    <dgm:cxn modelId="{6E6053C2-07C5-4C3C-A768-8E17BF45AAFB}" type="presParOf" srcId="{816CFA8C-1AA5-44F1-895C-0B53EBD116F7}" destId="{B6D09B1C-BAEC-4BD1-A6CB-A908F6C221E5}" srcOrd="2" destOrd="0" presId="urn:microsoft.com/office/officeart/2005/8/layout/hProcess7"/>
    <dgm:cxn modelId="{8CDD26B7-DEF1-4849-8342-A82EE54CD08E}" type="presParOf" srcId="{B6D09B1C-BAEC-4BD1-A6CB-A908F6C221E5}" destId="{ABE0DD16-39DD-45BB-9001-2B71934F0929}" srcOrd="0" destOrd="0" presId="urn:microsoft.com/office/officeart/2005/8/layout/hProcess7"/>
    <dgm:cxn modelId="{F2EEE7F5-D370-4DBA-9FD1-3A05E3A8BB58}" type="presParOf" srcId="{B6D09B1C-BAEC-4BD1-A6CB-A908F6C221E5}" destId="{76A5EEC4-DFC5-4E93-BF8A-F014D0933D86}" srcOrd="1" destOrd="0" presId="urn:microsoft.com/office/officeart/2005/8/layout/hProcess7"/>
    <dgm:cxn modelId="{0E0156D8-4C82-479D-AF98-E0DD5ED9338C}" type="presParOf" srcId="{B6D09B1C-BAEC-4BD1-A6CB-A908F6C221E5}" destId="{7C4F488C-2C72-4306-8804-2CDAEA21A569}" srcOrd="2" destOrd="0" presId="urn:microsoft.com/office/officeart/2005/8/layout/hProcess7"/>
    <dgm:cxn modelId="{5B6633B8-1F8F-4D52-86D3-603DCCC79810}" type="presParOf" srcId="{816CFA8C-1AA5-44F1-895C-0B53EBD116F7}" destId="{2CEEE7DB-2DA2-434A-818A-EBE365710C5F}" srcOrd="3" destOrd="0" presId="urn:microsoft.com/office/officeart/2005/8/layout/hProcess7"/>
    <dgm:cxn modelId="{40E4ABE7-18CD-425F-8736-CF38E78FA0D6}" type="presParOf" srcId="{816CFA8C-1AA5-44F1-895C-0B53EBD116F7}" destId="{8F18B3F0-3610-449E-A943-2E403A5AB873}" srcOrd="4" destOrd="0" presId="urn:microsoft.com/office/officeart/2005/8/layout/hProcess7"/>
    <dgm:cxn modelId="{5F388C63-0F60-429F-9328-08C679C13388}" type="presParOf" srcId="{8F18B3F0-3610-449E-A943-2E403A5AB873}" destId="{8C2D9793-8507-44DD-BE0D-DD7D0497EA0A}" srcOrd="0" destOrd="0" presId="urn:microsoft.com/office/officeart/2005/8/layout/hProcess7"/>
    <dgm:cxn modelId="{03AE6117-14F5-4BFA-9FAD-B8ADD84BBEFC}" type="presParOf" srcId="{8F18B3F0-3610-449E-A943-2E403A5AB873}" destId="{FA8DA6B4-AD78-450B-AE13-0B3B33BC08F3}" srcOrd="1" destOrd="0" presId="urn:microsoft.com/office/officeart/2005/8/layout/hProcess7"/>
    <dgm:cxn modelId="{E3572374-1CC5-4A8B-83E8-0EADB13F477E}" type="presParOf" srcId="{8F18B3F0-3610-449E-A943-2E403A5AB873}" destId="{D0943803-066C-46FA-9491-5F6F2C8597B7}" srcOrd="2" destOrd="0" presId="urn:microsoft.com/office/officeart/2005/8/layout/hProcess7"/>
    <dgm:cxn modelId="{231D1C29-62E4-4708-8C0A-FAA8140D9694}" type="presParOf" srcId="{816CFA8C-1AA5-44F1-895C-0B53EBD116F7}" destId="{F93C426D-D060-4C50-B936-09C01EAB0BD0}" srcOrd="5" destOrd="0" presId="urn:microsoft.com/office/officeart/2005/8/layout/hProcess7"/>
    <dgm:cxn modelId="{48E5534F-D165-44C9-B6A4-262AE1879BAC}" type="presParOf" srcId="{816CFA8C-1AA5-44F1-895C-0B53EBD116F7}" destId="{B0D25692-E00E-4D08-AE81-0F1596EADFAC}" srcOrd="6" destOrd="0" presId="urn:microsoft.com/office/officeart/2005/8/layout/hProcess7"/>
    <dgm:cxn modelId="{7786BFBF-117A-40BF-A522-2DD445A261A0}" type="presParOf" srcId="{B0D25692-E00E-4D08-AE81-0F1596EADFAC}" destId="{56A32B5E-FECB-4F41-B895-6BE2C647A8F9}" srcOrd="0" destOrd="0" presId="urn:microsoft.com/office/officeart/2005/8/layout/hProcess7"/>
    <dgm:cxn modelId="{218201A9-B272-4363-8CEB-36AD9D4EDFE0}" type="presParOf" srcId="{B0D25692-E00E-4D08-AE81-0F1596EADFAC}" destId="{F9628376-7203-46C5-8A95-FE77A5C7C2DC}" srcOrd="1" destOrd="0" presId="urn:microsoft.com/office/officeart/2005/8/layout/hProcess7"/>
    <dgm:cxn modelId="{BBBDB9D6-CE1D-4D39-8362-A20394C28D6A}" type="presParOf" srcId="{B0D25692-E00E-4D08-AE81-0F1596EADFAC}" destId="{A623FD74-5F33-4EBD-ADD4-C06D524E463D}" srcOrd="2" destOrd="0" presId="urn:microsoft.com/office/officeart/2005/8/layout/hProcess7"/>
    <dgm:cxn modelId="{52F3CCD7-7D43-4942-B1D6-F307A371C994}" type="presParOf" srcId="{816CFA8C-1AA5-44F1-895C-0B53EBD116F7}" destId="{75D452E3-43BC-45FD-9265-AEE68DB1C561}" srcOrd="7" destOrd="0" presId="urn:microsoft.com/office/officeart/2005/8/layout/hProcess7"/>
    <dgm:cxn modelId="{05394FC8-7651-4DF8-818A-3A40A7EF9DE1}" type="presParOf" srcId="{816CFA8C-1AA5-44F1-895C-0B53EBD116F7}" destId="{E2562F09-431E-467D-A3EF-B56224D40294}" srcOrd="8" destOrd="0" presId="urn:microsoft.com/office/officeart/2005/8/layout/hProcess7"/>
    <dgm:cxn modelId="{C16CAF19-B74C-455E-BAFB-D257D4A1F4B7}" type="presParOf" srcId="{E2562F09-431E-467D-A3EF-B56224D40294}" destId="{A5667BBD-3C69-4478-BEA3-D12B0F1E1DF5}" srcOrd="0" destOrd="0" presId="urn:microsoft.com/office/officeart/2005/8/layout/hProcess7"/>
    <dgm:cxn modelId="{08FBF706-C696-4167-AF0F-E67DBE50D3C4}" type="presParOf" srcId="{E2562F09-431E-467D-A3EF-B56224D40294}" destId="{9809FCBC-117D-48A5-9DDF-AF8F3BC02671}" srcOrd="1" destOrd="0" presId="urn:microsoft.com/office/officeart/2005/8/layout/hProcess7"/>
    <dgm:cxn modelId="{D0B1B38D-9704-4824-B6CC-B52EC8C5BD3D}" type="presParOf" srcId="{E2562F09-431E-467D-A3EF-B56224D40294}" destId="{7EBFA96B-F556-43F5-8F98-31B4241C2F22}" srcOrd="2" destOrd="0" presId="urn:microsoft.com/office/officeart/2005/8/layout/hProcess7"/>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623356-1323-4355-A110-82737334D11D}" type="doc">
      <dgm:prSet loTypeId="urn:microsoft.com/office/officeart/2005/8/layout/hProcess7" loCatId="process" qsTypeId="urn:microsoft.com/office/officeart/2005/8/quickstyle/simple5" qsCatId="simple" csTypeId="urn:microsoft.com/office/officeart/2005/8/colors/accent1_2" csCatId="accent1" phldr="1"/>
      <dgm:spPr/>
      <dgm:t>
        <a:bodyPr/>
        <a:lstStyle/>
        <a:p>
          <a:endParaRPr lang="lv-LV"/>
        </a:p>
      </dgm:t>
    </dgm:pt>
    <dgm:pt modelId="{BB9B72DF-DDE1-40BF-AA30-813D021AC65B}">
      <dgm:prSet phldrT="[Teksts]" phldr="0" custT="1"/>
      <dgm:spPr/>
      <dgm:t>
        <a:bodyPr anchor="ctr"/>
        <a:lstStyle/>
        <a:p>
          <a:pPr algn="l"/>
          <a:r>
            <a:rPr lang="lv-LV" sz="1800" b="1" dirty="0">
              <a:effectLst>
                <a:outerShdw blurRad="38100" dist="38100" dir="2700000" algn="tl">
                  <a:srgbClr val="000000">
                    <a:alpha val="43137"/>
                  </a:srgbClr>
                </a:outerShdw>
              </a:effectLst>
            </a:rPr>
            <a:t>576 600,00 EUR</a:t>
          </a:r>
          <a:endParaRPr lang="lv-LV" sz="2000" dirty="0">
            <a:effectLst>
              <a:outerShdw blurRad="38100" dist="38100" dir="2700000" algn="tl">
                <a:srgbClr val="000000">
                  <a:alpha val="43137"/>
                </a:srgbClr>
              </a:outerShdw>
            </a:effectLst>
          </a:endParaRPr>
        </a:p>
      </dgm:t>
    </dgm:pt>
    <dgm:pt modelId="{BEF64672-04B4-45DF-86D4-C84A5613A194}" type="parTrans" cxnId="{E3D813F6-491A-4109-AD19-741287D19C33}">
      <dgm:prSet/>
      <dgm:spPr/>
      <dgm:t>
        <a:bodyPr/>
        <a:lstStyle/>
        <a:p>
          <a:endParaRPr lang="lv-LV"/>
        </a:p>
      </dgm:t>
    </dgm:pt>
    <dgm:pt modelId="{1DCB08BF-8722-40B5-B7E8-2EEB4DB96DF8}" type="sibTrans" cxnId="{E3D813F6-491A-4109-AD19-741287D19C33}">
      <dgm:prSet/>
      <dgm:spPr/>
      <dgm:t>
        <a:bodyPr/>
        <a:lstStyle/>
        <a:p>
          <a:endParaRPr lang="lv-LV"/>
        </a:p>
      </dgm:t>
    </dgm:pt>
    <dgm:pt modelId="{DF04775E-7A6F-4827-9915-E11BEECA80AA}">
      <dgm:prSet phldrT="[Teksts]" custT="1"/>
      <dgm:spPr/>
      <dgm:t>
        <a:bodyPr anchor="ctr"/>
        <a:lstStyle/>
        <a:p>
          <a:pPr algn="l">
            <a:buNone/>
          </a:pPr>
          <a:endParaRPr lang="lv-LV" sz="1200" dirty="0"/>
        </a:p>
      </dgm:t>
    </dgm:pt>
    <dgm:pt modelId="{0A1A7BA4-FE38-44C4-954B-D90DA6D93448}" type="parTrans" cxnId="{79AB3A98-8F7D-46D9-ACF6-9B8DF4E0E943}">
      <dgm:prSet/>
      <dgm:spPr/>
      <dgm:t>
        <a:bodyPr/>
        <a:lstStyle/>
        <a:p>
          <a:endParaRPr lang="lv-LV"/>
        </a:p>
      </dgm:t>
    </dgm:pt>
    <dgm:pt modelId="{70F020B7-3B09-4C6D-AF45-95EEB3124410}" type="sibTrans" cxnId="{79AB3A98-8F7D-46D9-ACF6-9B8DF4E0E943}">
      <dgm:prSet/>
      <dgm:spPr/>
      <dgm:t>
        <a:bodyPr/>
        <a:lstStyle/>
        <a:p>
          <a:endParaRPr lang="lv-LV"/>
        </a:p>
      </dgm:t>
    </dgm:pt>
    <dgm:pt modelId="{FEE9A2DF-A896-4F33-AA97-A715138CE210}">
      <dgm:prSet phldrT="[Teksts]" custT="1"/>
      <dgm:spPr/>
      <dgm:t>
        <a:bodyPr anchor="ctr"/>
        <a:lstStyle/>
        <a:p>
          <a:pPr algn="l">
            <a:buNone/>
          </a:pPr>
          <a:r>
            <a:rPr lang="lv-LV" sz="2000" b="1" i="1" dirty="0"/>
            <a:t>MK rīkojuma 6. punktā minētie uzdevumi</a:t>
          </a:r>
        </a:p>
      </dgm:t>
    </dgm:pt>
    <dgm:pt modelId="{DADD2149-3C44-4951-A450-D65F5F2E3640}" type="parTrans" cxnId="{138B63E6-3C0C-418D-A4F7-A736E813F4E8}">
      <dgm:prSet/>
      <dgm:spPr/>
      <dgm:t>
        <a:bodyPr/>
        <a:lstStyle/>
        <a:p>
          <a:endParaRPr lang="lv-LV"/>
        </a:p>
      </dgm:t>
    </dgm:pt>
    <dgm:pt modelId="{8662B908-72AF-4220-8EEB-AECEB07DD331}" type="sibTrans" cxnId="{138B63E6-3C0C-418D-A4F7-A736E813F4E8}">
      <dgm:prSet/>
      <dgm:spPr/>
      <dgm:t>
        <a:bodyPr/>
        <a:lstStyle/>
        <a:p>
          <a:endParaRPr lang="lv-LV"/>
        </a:p>
      </dgm:t>
    </dgm:pt>
    <dgm:pt modelId="{51E1E8A3-AF04-4B30-945E-7FCCF3D0E36F}">
      <dgm:prSet phldrT="[Teksts]"/>
      <dgm:spPr/>
      <dgm:t>
        <a:bodyPr/>
        <a:lstStyle/>
        <a:p>
          <a:pPr algn="l">
            <a:buNone/>
          </a:pPr>
          <a:endParaRPr lang="lv-LV" b="1" i="1" dirty="0"/>
        </a:p>
      </dgm:t>
    </dgm:pt>
    <dgm:pt modelId="{9BA43119-09C5-4E11-8A85-E41DF2D47D94}" type="parTrans" cxnId="{257E9F74-AF4E-451C-BE3C-F0E7223F1BF7}">
      <dgm:prSet/>
      <dgm:spPr/>
      <dgm:t>
        <a:bodyPr/>
        <a:lstStyle/>
        <a:p>
          <a:endParaRPr lang="lv-LV"/>
        </a:p>
      </dgm:t>
    </dgm:pt>
    <dgm:pt modelId="{D5A15653-2964-4D71-B6E7-D7F35FD14F0D}" type="sibTrans" cxnId="{257E9F74-AF4E-451C-BE3C-F0E7223F1BF7}">
      <dgm:prSet/>
      <dgm:spPr/>
      <dgm:t>
        <a:bodyPr/>
        <a:lstStyle/>
        <a:p>
          <a:endParaRPr lang="lv-LV"/>
        </a:p>
      </dgm:t>
    </dgm:pt>
    <dgm:pt modelId="{15605E78-4222-4EFB-8B8B-6D84F91658B3}">
      <dgm:prSet phldrT="[Teksts]" custT="1"/>
      <dgm:spPr/>
      <dgm:t>
        <a:bodyPr anchor="ctr"/>
        <a:lstStyle/>
        <a:p>
          <a:pPr algn="l">
            <a:buNone/>
          </a:pPr>
          <a:r>
            <a:rPr lang="lv-LV" sz="2000" b="1" dirty="0"/>
            <a:t>Plānots finansēt vienu projektu</a:t>
          </a:r>
          <a:r>
            <a:rPr lang="lv-LV" sz="2000" dirty="0"/>
            <a:t>  </a:t>
          </a:r>
          <a:endParaRPr lang="lv-LV" sz="2000" b="1" i="1" dirty="0"/>
        </a:p>
      </dgm:t>
    </dgm:pt>
    <dgm:pt modelId="{F0BC276B-0198-4A76-A21C-5852D3DB4971}" type="parTrans" cxnId="{9759A0B3-7DE6-4A1A-85D5-6E6B9E9B08A4}">
      <dgm:prSet/>
      <dgm:spPr/>
      <dgm:t>
        <a:bodyPr/>
        <a:lstStyle/>
        <a:p>
          <a:endParaRPr lang="lv-LV"/>
        </a:p>
      </dgm:t>
    </dgm:pt>
    <dgm:pt modelId="{8E9C2B0E-D92B-453B-BE44-7E95DBD2C621}" type="sibTrans" cxnId="{9759A0B3-7DE6-4A1A-85D5-6E6B9E9B08A4}">
      <dgm:prSet/>
      <dgm:spPr/>
      <dgm:t>
        <a:bodyPr/>
        <a:lstStyle/>
        <a:p>
          <a:endParaRPr lang="lv-LV"/>
        </a:p>
      </dgm:t>
    </dgm:pt>
    <dgm:pt modelId="{4C3C6405-84B1-4713-9F0A-BB5E0C95460A}">
      <dgm:prSet phldrT="[Teksts]"/>
      <dgm:spPr/>
      <dgm:t>
        <a:bodyPr anchor="ctr"/>
        <a:lstStyle/>
        <a:p>
          <a:pPr algn="l">
            <a:buNone/>
          </a:pPr>
          <a:endParaRPr lang="lv-LV" b="1" i="1" dirty="0"/>
        </a:p>
      </dgm:t>
    </dgm:pt>
    <dgm:pt modelId="{C06DC9FD-9AFC-4FCA-858A-578A6CEC0C38}" type="parTrans" cxnId="{59CB0CC5-097F-41BD-A928-4AFB458B256B}">
      <dgm:prSet/>
      <dgm:spPr/>
      <dgm:t>
        <a:bodyPr/>
        <a:lstStyle/>
        <a:p>
          <a:endParaRPr lang="lv-LV"/>
        </a:p>
      </dgm:t>
    </dgm:pt>
    <dgm:pt modelId="{49A9E178-1DD8-4764-BA4B-3682E174D812}" type="sibTrans" cxnId="{59CB0CC5-097F-41BD-A928-4AFB458B256B}">
      <dgm:prSet/>
      <dgm:spPr/>
      <dgm:t>
        <a:bodyPr/>
        <a:lstStyle/>
        <a:p>
          <a:endParaRPr lang="lv-LV"/>
        </a:p>
      </dgm:t>
    </dgm:pt>
    <dgm:pt modelId="{296ED12E-7CB7-46ED-A208-91DF3B170739}">
      <dgm:prSet phldrT="[Teksts]"/>
      <dgm:spPr/>
      <dgm:t>
        <a:bodyPr anchor="ctr"/>
        <a:lstStyle/>
        <a:p>
          <a:pPr algn="l">
            <a:buNone/>
          </a:pPr>
          <a:endParaRPr lang="lv-LV" sz="2500" b="1" i="1" dirty="0"/>
        </a:p>
      </dgm:t>
    </dgm:pt>
    <dgm:pt modelId="{EEFEA932-621E-46F4-9795-27B89733E5E4}" type="sibTrans" cxnId="{882480F1-ABDF-416A-934A-8951A1087D7E}">
      <dgm:prSet/>
      <dgm:spPr/>
      <dgm:t>
        <a:bodyPr/>
        <a:lstStyle/>
        <a:p>
          <a:endParaRPr lang="lv-LV"/>
        </a:p>
      </dgm:t>
    </dgm:pt>
    <dgm:pt modelId="{D2DD6E59-8311-487F-A577-B15E31F41D81}" type="parTrans" cxnId="{882480F1-ABDF-416A-934A-8951A1087D7E}">
      <dgm:prSet/>
      <dgm:spPr/>
      <dgm:t>
        <a:bodyPr/>
        <a:lstStyle/>
        <a:p>
          <a:endParaRPr lang="lv-LV"/>
        </a:p>
      </dgm:t>
    </dgm:pt>
    <dgm:pt modelId="{B3EBAF69-C9C2-44AA-9FFA-DEDBE595F96C}">
      <dgm:prSet phldrT="[Teksts]" custT="1"/>
      <dgm:spPr/>
      <dgm:t>
        <a:bodyPr anchor="ctr"/>
        <a:lstStyle/>
        <a:p>
          <a:pPr algn="l">
            <a:buNone/>
          </a:pPr>
          <a:r>
            <a:rPr lang="lv-LV" sz="2400" b="1" dirty="0"/>
            <a:t>27 mēneši</a:t>
          </a:r>
          <a:endParaRPr lang="lv-LV" sz="2400" b="1" i="1" dirty="0"/>
        </a:p>
      </dgm:t>
    </dgm:pt>
    <dgm:pt modelId="{B55FBCD0-45FD-4B23-9988-42540DDF2548}" type="parTrans" cxnId="{5FD57015-B336-499B-A8BF-E26E2D5D7522}">
      <dgm:prSet/>
      <dgm:spPr/>
      <dgm:t>
        <a:bodyPr/>
        <a:lstStyle/>
        <a:p>
          <a:endParaRPr lang="lv-LV"/>
        </a:p>
      </dgm:t>
    </dgm:pt>
    <dgm:pt modelId="{B1963AC1-146D-4CB7-8274-633AD809C2D2}" type="sibTrans" cxnId="{5FD57015-B336-499B-A8BF-E26E2D5D7522}">
      <dgm:prSet/>
      <dgm:spPr/>
      <dgm:t>
        <a:bodyPr/>
        <a:lstStyle/>
        <a:p>
          <a:endParaRPr lang="lv-LV"/>
        </a:p>
      </dgm:t>
    </dgm:pt>
    <dgm:pt modelId="{B5AD21DD-1220-4B5B-9BD5-025B72D0DC3A}">
      <dgm:prSet phldrT="[Teksts]"/>
      <dgm:spPr/>
      <dgm:t>
        <a:bodyPr anchor="ctr"/>
        <a:lstStyle/>
        <a:p>
          <a:pPr algn="l">
            <a:buNone/>
          </a:pPr>
          <a:endParaRPr lang="lv-LV" b="1" i="1" dirty="0"/>
        </a:p>
      </dgm:t>
    </dgm:pt>
    <dgm:pt modelId="{11CD41A1-874F-446D-9B1C-CE5BBDD020C1}" type="parTrans" cxnId="{2AE2B0F2-707D-4263-9768-CA10ADCC6EC7}">
      <dgm:prSet/>
      <dgm:spPr/>
      <dgm:t>
        <a:bodyPr/>
        <a:lstStyle/>
        <a:p>
          <a:endParaRPr lang="lv-LV"/>
        </a:p>
      </dgm:t>
    </dgm:pt>
    <dgm:pt modelId="{A75CB7B3-69A4-48A9-AF10-DB0E1CF98673}" type="sibTrans" cxnId="{2AE2B0F2-707D-4263-9768-CA10ADCC6EC7}">
      <dgm:prSet/>
      <dgm:spPr/>
      <dgm:t>
        <a:bodyPr/>
        <a:lstStyle/>
        <a:p>
          <a:endParaRPr lang="lv-LV"/>
        </a:p>
      </dgm:t>
    </dgm:pt>
    <dgm:pt modelId="{E312FDFB-51C2-4C6A-8375-9E3D59D9163E}" type="pres">
      <dgm:prSet presAssocID="{36623356-1323-4355-A110-82737334D11D}" presName="Name0" presStyleCnt="0">
        <dgm:presLayoutVars>
          <dgm:dir/>
          <dgm:animLvl val="lvl"/>
          <dgm:resizeHandles val="exact"/>
        </dgm:presLayoutVars>
      </dgm:prSet>
      <dgm:spPr/>
    </dgm:pt>
    <dgm:pt modelId="{935EA864-6CF6-44ED-92ED-C9F7366249D4}" type="pres">
      <dgm:prSet presAssocID="{51E1E8A3-AF04-4B30-945E-7FCCF3D0E36F}" presName="compositeNode" presStyleCnt="0">
        <dgm:presLayoutVars>
          <dgm:bulletEnabled val="1"/>
        </dgm:presLayoutVars>
      </dgm:prSet>
      <dgm:spPr/>
    </dgm:pt>
    <dgm:pt modelId="{C7B4B3C7-0430-4E0A-861F-56D04E3B8C48}" type="pres">
      <dgm:prSet presAssocID="{51E1E8A3-AF04-4B30-945E-7FCCF3D0E36F}" presName="bgRect" presStyleLbl="node1" presStyleIdx="0" presStyleCnt="4"/>
      <dgm:spPr/>
    </dgm:pt>
    <dgm:pt modelId="{2843724C-0A6A-485D-8C03-9D807783C8B2}" type="pres">
      <dgm:prSet presAssocID="{51E1E8A3-AF04-4B30-945E-7FCCF3D0E36F}" presName="parentNode" presStyleLbl="node1" presStyleIdx="0" presStyleCnt="4">
        <dgm:presLayoutVars>
          <dgm:chMax val="0"/>
          <dgm:bulletEnabled val="1"/>
        </dgm:presLayoutVars>
      </dgm:prSet>
      <dgm:spPr/>
    </dgm:pt>
    <dgm:pt modelId="{FEA0D34B-8B05-4063-AC2E-8B81B27F5379}" type="pres">
      <dgm:prSet presAssocID="{51E1E8A3-AF04-4B30-945E-7FCCF3D0E36F}" presName="childNode" presStyleLbl="node1" presStyleIdx="0" presStyleCnt="4">
        <dgm:presLayoutVars>
          <dgm:bulletEnabled val="1"/>
        </dgm:presLayoutVars>
      </dgm:prSet>
      <dgm:spPr/>
    </dgm:pt>
    <dgm:pt modelId="{0791EAA4-2699-4017-BA68-3537BA65DCB4}" type="pres">
      <dgm:prSet presAssocID="{D5A15653-2964-4D71-B6E7-D7F35FD14F0D}" presName="hSp" presStyleCnt="0"/>
      <dgm:spPr/>
    </dgm:pt>
    <dgm:pt modelId="{81D93AFC-1342-4374-B066-BD3B8BD97FF0}" type="pres">
      <dgm:prSet presAssocID="{D5A15653-2964-4D71-B6E7-D7F35FD14F0D}" presName="vProcSp" presStyleCnt="0"/>
      <dgm:spPr/>
    </dgm:pt>
    <dgm:pt modelId="{C70FF568-A97D-458C-B5ED-ECC979AAEE32}" type="pres">
      <dgm:prSet presAssocID="{D5A15653-2964-4D71-B6E7-D7F35FD14F0D}" presName="vSp1" presStyleCnt="0"/>
      <dgm:spPr/>
    </dgm:pt>
    <dgm:pt modelId="{5D2ABB22-B967-4622-882F-3E946C971E92}" type="pres">
      <dgm:prSet presAssocID="{D5A15653-2964-4D71-B6E7-D7F35FD14F0D}" presName="simulatedConn" presStyleLbl="solidFgAcc1" presStyleIdx="0" presStyleCnt="3" custLinFactY="-322087" custLinFactNeighborX="-13338" custLinFactNeighborY="-400000"/>
      <dgm:spPr/>
    </dgm:pt>
    <dgm:pt modelId="{16EE0EAF-AC97-4910-A679-3CBEC0ADA05C}" type="pres">
      <dgm:prSet presAssocID="{D5A15653-2964-4D71-B6E7-D7F35FD14F0D}" presName="vSp2" presStyleCnt="0"/>
      <dgm:spPr/>
    </dgm:pt>
    <dgm:pt modelId="{A3589D0B-1D60-4D61-A518-9FFC357F728F}" type="pres">
      <dgm:prSet presAssocID="{D5A15653-2964-4D71-B6E7-D7F35FD14F0D}" presName="sibTrans" presStyleCnt="0"/>
      <dgm:spPr/>
    </dgm:pt>
    <dgm:pt modelId="{09A9AFB3-4672-40DD-AD00-3F7419DC6709}" type="pres">
      <dgm:prSet presAssocID="{4C3C6405-84B1-4713-9F0A-BB5E0C95460A}" presName="compositeNode" presStyleCnt="0">
        <dgm:presLayoutVars>
          <dgm:bulletEnabled val="1"/>
        </dgm:presLayoutVars>
      </dgm:prSet>
      <dgm:spPr/>
    </dgm:pt>
    <dgm:pt modelId="{60B8E5DC-C304-4FCA-8B13-5748BB5CD5A8}" type="pres">
      <dgm:prSet presAssocID="{4C3C6405-84B1-4713-9F0A-BB5E0C95460A}" presName="bgRect" presStyleLbl="node1" presStyleIdx="1" presStyleCnt="4"/>
      <dgm:spPr/>
    </dgm:pt>
    <dgm:pt modelId="{775CAD70-C7F6-494E-955E-57540DE6C4CA}" type="pres">
      <dgm:prSet presAssocID="{4C3C6405-84B1-4713-9F0A-BB5E0C95460A}" presName="parentNode" presStyleLbl="node1" presStyleIdx="1" presStyleCnt="4">
        <dgm:presLayoutVars>
          <dgm:chMax val="0"/>
          <dgm:bulletEnabled val="1"/>
        </dgm:presLayoutVars>
      </dgm:prSet>
      <dgm:spPr/>
    </dgm:pt>
    <dgm:pt modelId="{6B57C862-9A63-4D93-9391-CF590DF2C22E}" type="pres">
      <dgm:prSet presAssocID="{4C3C6405-84B1-4713-9F0A-BB5E0C95460A}" presName="childNode" presStyleLbl="node1" presStyleIdx="1" presStyleCnt="4">
        <dgm:presLayoutVars>
          <dgm:bulletEnabled val="1"/>
        </dgm:presLayoutVars>
      </dgm:prSet>
      <dgm:spPr/>
    </dgm:pt>
    <dgm:pt modelId="{9ADCB1F1-CCD5-474B-BBAF-FA7DB52FFAB7}" type="pres">
      <dgm:prSet presAssocID="{49A9E178-1DD8-4764-BA4B-3682E174D812}" presName="hSp" presStyleCnt="0"/>
      <dgm:spPr/>
    </dgm:pt>
    <dgm:pt modelId="{1EB7DAAF-A9C7-4C78-A626-EE769BAEEBBC}" type="pres">
      <dgm:prSet presAssocID="{49A9E178-1DD8-4764-BA4B-3682E174D812}" presName="vProcSp" presStyleCnt="0"/>
      <dgm:spPr/>
    </dgm:pt>
    <dgm:pt modelId="{26D91635-467E-4AB2-A248-A9C31264B588}" type="pres">
      <dgm:prSet presAssocID="{49A9E178-1DD8-4764-BA4B-3682E174D812}" presName="vSp1" presStyleCnt="0"/>
      <dgm:spPr/>
    </dgm:pt>
    <dgm:pt modelId="{9BC2642C-D235-4926-BF7B-FD3B6ED5EDE7}" type="pres">
      <dgm:prSet presAssocID="{49A9E178-1DD8-4764-BA4B-3682E174D812}" presName="simulatedConn" presStyleLbl="solidFgAcc1" presStyleIdx="1" presStyleCnt="3"/>
      <dgm:spPr/>
    </dgm:pt>
    <dgm:pt modelId="{250A1D0A-8497-49F9-8BA3-66CCDDDAF9C5}" type="pres">
      <dgm:prSet presAssocID="{49A9E178-1DD8-4764-BA4B-3682E174D812}" presName="vSp2" presStyleCnt="0"/>
      <dgm:spPr/>
    </dgm:pt>
    <dgm:pt modelId="{6D4A1EF5-9297-4E89-86B9-FACB27FFE5C2}" type="pres">
      <dgm:prSet presAssocID="{49A9E178-1DD8-4764-BA4B-3682E174D812}" presName="sibTrans" presStyleCnt="0"/>
      <dgm:spPr/>
    </dgm:pt>
    <dgm:pt modelId="{7A65B1EE-C5AA-47CF-A666-1669621E815C}" type="pres">
      <dgm:prSet presAssocID="{B5AD21DD-1220-4B5B-9BD5-025B72D0DC3A}" presName="compositeNode" presStyleCnt="0">
        <dgm:presLayoutVars>
          <dgm:bulletEnabled val="1"/>
        </dgm:presLayoutVars>
      </dgm:prSet>
      <dgm:spPr/>
    </dgm:pt>
    <dgm:pt modelId="{3D671A6D-A82A-43A0-8A32-4776E8331FA5}" type="pres">
      <dgm:prSet presAssocID="{B5AD21DD-1220-4B5B-9BD5-025B72D0DC3A}" presName="bgRect" presStyleLbl="node1" presStyleIdx="2" presStyleCnt="4"/>
      <dgm:spPr/>
    </dgm:pt>
    <dgm:pt modelId="{82131643-D57D-417D-8827-C86401276A0E}" type="pres">
      <dgm:prSet presAssocID="{B5AD21DD-1220-4B5B-9BD5-025B72D0DC3A}" presName="parentNode" presStyleLbl="node1" presStyleIdx="2" presStyleCnt="4">
        <dgm:presLayoutVars>
          <dgm:chMax val="0"/>
          <dgm:bulletEnabled val="1"/>
        </dgm:presLayoutVars>
      </dgm:prSet>
      <dgm:spPr/>
    </dgm:pt>
    <dgm:pt modelId="{9B4A1D23-C12F-4F20-BEB6-1FF812246104}" type="pres">
      <dgm:prSet presAssocID="{B5AD21DD-1220-4B5B-9BD5-025B72D0DC3A}" presName="childNode" presStyleLbl="node1" presStyleIdx="2" presStyleCnt="4">
        <dgm:presLayoutVars>
          <dgm:bulletEnabled val="1"/>
        </dgm:presLayoutVars>
      </dgm:prSet>
      <dgm:spPr/>
    </dgm:pt>
    <dgm:pt modelId="{CC8421F0-22FD-48A0-BC58-8630046C6E55}" type="pres">
      <dgm:prSet presAssocID="{A75CB7B3-69A4-48A9-AF10-DB0E1CF98673}" presName="hSp" presStyleCnt="0"/>
      <dgm:spPr/>
    </dgm:pt>
    <dgm:pt modelId="{92D81C6F-E360-49D4-8D79-7EEE5C40F471}" type="pres">
      <dgm:prSet presAssocID="{A75CB7B3-69A4-48A9-AF10-DB0E1CF98673}" presName="vProcSp" presStyleCnt="0"/>
      <dgm:spPr/>
    </dgm:pt>
    <dgm:pt modelId="{401FABCE-4A5E-4C50-B541-1775B4E0401E}" type="pres">
      <dgm:prSet presAssocID="{A75CB7B3-69A4-48A9-AF10-DB0E1CF98673}" presName="vSp1" presStyleCnt="0"/>
      <dgm:spPr/>
    </dgm:pt>
    <dgm:pt modelId="{E6E23947-8116-48BA-9891-2C8B5E060708}" type="pres">
      <dgm:prSet presAssocID="{A75CB7B3-69A4-48A9-AF10-DB0E1CF98673}" presName="simulatedConn" presStyleLbl="solidFgAcc1" presStyleIdx="2" presStyleCnt="3"/>
      <dgm:spPr/>
    </dgm:pt>
    <dgm:pt modelId="{91BEB4D2-DAB0-47A2-B4F9-97A37E2612E1}" type="pres">
      <dgm:prSet presAssocID="{A75CB7B3-69A4-48A9-AF10-DB0E1CF98673}" presName="vSp2" presStyleCnt="0"/>
      <dgm:spPr/>
    </dgm:pt>
    <dgm:pt modelId="{A37F3F6D-5C3D-498A-91E1-7F0B525ED0D6}" type="pres">
      <dgm:prSet presAssocID="{A75CB7B3-69A4-48A9-AF10-DB0E1CF98673}" presName="sibTrans" presStyleCnt="0"/>
      <dgm:spPr/>
    </dgm:pt>
    <dgm:pt modelId="{5CEBE58A-E15F-4DA5-BEF9-2EC8727FE077}" type="pres">
      <dgm:prSet presAssocID="{DF04775E-7A6F-4827-9915-E11BEECA80AA}" presName="compositeNode" presStyleCnt="0">
        <dgm:presLayoutVars>
          <dgm:bulletEnabled val="1"/>
        </dgm:presLayoutVars>
      </dgm:prSet>
      <dgm:spPr/>
    </dgm:pt>
    <dgm:pt modelId="{42B53275-6152-4B37-9698-C956EFC820C5}" type="pres">
      <dgm:prSet presAssocID="{DF04775E-7A6F-4827-9915-E11BEECA80AA}" presName="bgRect" presStyleLbl="node1" presStyleIdx="3" presStyleCnt="4" custLinFactNeighborX="1377" custLinFactNeighborY="459"/>
      <dgm:spPr/>
    </dgm:pt>
    <dgm:pt modelId="{02DF7F56-0DCF-47EA-9E33-B8FFCA033C2A}" type="pres">
      <dgm:prSet presAssocID="{DF04775E-7A6F-4827-9915-E11BEECA80AA}" presName="parentNode" presStyleLbl="node1" presStyleIdx="3" presStyleCnt="4">
        <dgm:presLayoutVars>
          <dgm:chMax val="0"/>
          <dgm:bulletEnabled val="1"/>
        </dgm:presLayoutVars>
      </dgm:prSet>
      <dgm:spPr/>
    </dgm:pt>
    <dgm:pt modelId="{7A6EAFD2-7897-45FB-A8B5-2E80B1C6A97C}" type="pres">
      <dgm:prSet presAssocID="{DF04775E-7A6F-4827-9915-E11BEECA80AA}" presName="childNode" presStyleLbl="node1" presStyleIdx="3" presStyleCnt="4">
        <dgm:presLayoutVars>
          <dgm:bulletEnabled val="1"/>
        </dgm:presLayoutVars>
      </dgm:prSet>
      <dgm:spPr/>
    </dgm:pt>
  </dgm:ptLst>
  <dgm:cxnLst>
    <dgm:cxn modelId="{8E677110-6FE0-4FEB-8AEF-F9B1D012FD8D}" type="presOf" srcId="{B5AD21DD-1220-4B5B-9BD5-025B72D0DC3A}" destId="{3D671A6D-A82A-43A0-8A32-4776E8331FA5}" srcOrd="0" destOrd="0" presId="urn:microsoft.com/office/officeart/2005/8/layout/hProcess7"/>
    <dgm:cxn modelId="{5FD57015-B336-499B-A8BF-E26E2D5D7522}" srcId="{B5AD21DD-1220-4B5B-9BD5-025B72D0DC3A}" destId="{B3EBAF69-C9C2-44AA-9FFA-DEDBE595F96C}" srcOrd="0" destOrd="0" parTransId="{B55FBCD0-45FD-4B23-9988-42540DDF2548}" sibTransId="{B1963AC1-146D-4CB7-8274-633AD809C2D2}"/>
    <dgm:cxn modelId="{DA06D737-7B0F-49C3-AF10-0EC51FAEF36B}" type="presOf" srcId="{15605E78-4222-4EFB-8B8B-6D84F91658B3}" destId="{6B57C862-9A63-4D93-9391-CF590DF2C22E}" srcOrd="0" destOrd="0" presId="urn:microsoft.com/office/officeart/2005/8/layout/hProcess7"/>
    <dgm:cxn modelId="{BE730041-92C9-49F4-A352-21030BFCEA74}" type="presOf" srcId="{DF04775E-7A6F-4827-9915-E11BEECA80AA}" destId="{02DF7F56-0DCF-47EA-9E33-B8FFCA033C2A}" srcOrd="1" destOrd="0" presId="urn:microsoft.com/office/officeart/2005/8/layout/hProcess7"/>
    <dgm:cxn modelId="{0CDA1962-CC19-4AFC-8EBF-2814D512D594}" type="presOf" srcId="{FEE9A2DF-A896-4F33-AA97-A715138CE210}" destId="{FEA0D34B-8B05-4063-AC2E-8B81B27F5379}" srcOrd="0" destOrd="0" presId="urn:microsoft.com/office/officeart/2005/8/layout/hProcess7"/>
    <dgm:cxn modelId="{40AE6C46-30B8-4EE9-89F6-759A830FA1C3}" type="presOf" srcId="{4C3C6405-84B1-4713-9F0A-BB5E0C95460A}" destId="{60B8E5DC-C304-4FCA-8B13-5748BB5CD5A8}" srcOrd="0" destOrd="0" presId="urn:microsoft.com/office/officeart/2005/8/layout/hProcess7"/>
    <dgm:cxn modelId="{257E9F74-AF4E-451C-BE3C-F0E7223F1BF7}" srcId="{36623356-1323-4355-A110-82737334D11D}" destId="{51E1E8A3-AF04-4B30-945E-7FCCF3D0E36F}" srcOrd="0" destOrd="0" parTransId="{9BA43119-09C5-4E11-8A85-E41DF2D47D94}" sibTransId="{D5A15653-2964-4D71-B6E7-D7F35FD14F0D}"/>
    <dgm:cxn modelId="{61FE7983-91E8-4E82-9B5B-39D198F91AAA}" type="presOf" srcId="{4C3C6405-84B1-4713-9F0A-BB5E0C95460A}" destId="{775CAD70-C7F6-494E-955E-57540DE6C4CA}" srcOrd="1" destOrd="0" presId="urn:microsoft.com/office/officeart/2005/8/layout/hProcess7"/>
    <dgm:cxn modelId="{8C4ED38A-E8BA-41FF-ACC8-DC0D9D413B94}" type="presOf" srcId="{36623356-1323-4355-A110-82737334D11D}" destId="{E312FDFB-51C2-4C6A-8375-9E3D59D9163E}" srcOrd="0" destOrd="0" presId="urn:microsoft.com/office/officeart/2005/8/layout/hProcess7"/>
    <dgm:cxn modelId="{103CEF92-4598-490C-9E8B-850EDD34EB0E}" type="presOf" srcId="{51E1E8A3-AF04-4B30-945E-7FCCF3D0E36F}" destId="{2843724C-0A6A-485D-8C03-9D807783C8B2}" srcOrd="1" destOrd="0" presId="urn:microsoft.com/office/officeart/2005/8/layout/hProcess7"/>
    <dgm:cxn modelId="{79AB3A98-8F7D-46D9-ACF6-9B8DF4E0E943}" srcId="{36623356-1323-4355-A110-82737334D11D}" destId="{DF04775E-7A6F-4827-9915-E11BEECA80AA}" srcOrd="3" destOrd="0" parTransId="{0A1A7BA4-FE38-44C4-954B-D90DA6D93448}" sibTransId="{70F020B7-3B09-4C6D-AF45-95EEB3124410}"/>
    <dgm:cxn modelId="{EE660A9C-214F-40CA-AD54-FBABCDE687A5}" type="presOf" srcId="{DF04775E-7A6F-4827-9915-E11BEECA80AA}" destId="{42B53275-6152-4B37-9698-C956EFC820C5}" srcOrd="0" destOrd="0" presId="urn:microsoft.com/office/officeart/2005/8/layout/hProcess7"/>
    <dgm:cxn modelId="{3690B4A8-B598-4A00-A246-84582C85BA7E}" type="presOf" srcId="{B3EBAF69-C9C2-44AA-9FFA-DEDBE595F96C}" destId="{9B4A1D23-C12F-4F20-BEB6-1FF812246104}" srcOrd="0" destOrd="0" presId="urn:microsoft.com/office/officeart/2005/8/layout/hProcess7"/>
    <dgm:cxn modelId="{9759A0B3-7DE6-4A1A-85D5-6E6B9E9B08A4}" srcId="{4C3C6405-84B1-4713-9F0A-BB5E0C95460A}" destId="{15605E78-4222-4EFB-8B8B-6D84F91658B3}" srcOrd="0" destOrd="0" parTransId="{F0BC276B-0198-4A76-A21C-5852D3DB4971}" sibTransId="{8E9C2B0E-D92B-453B-BE44-7E95DBD2C621}"/>
    <dgm:cxn modelId="{876D27B5-5701-43F0-BE12-3547FBDD6972}" type="presOf" srcId="{296ED12E-7CB7-46ED-A208-91DF3B170739}" destId="{6B57C862-9A63-4D93-9391-CF590DF2C22E}" srcOrd="0" destOrd="1" presId="urn:microsoft.com/office/officeart/2005/8/layout/hProcess7"/>
    <dgm:cxn modelId="{CD82EEB9-4512-455E-ACA1-9D9AD55C0C27}" type="presOf" srcId="{BB9B72DF-DDE1-40BF-AA30-813D021AC65B}" destId="{7A6EAFD2-7897-45FB-A8B5-2E80B1C6A97C}" srcOrd="0" destOrd="0" presId="urn:microsoft.com/office/officeart/2005/8/layout/hProcess7"/>
    <dgm:cxn modelId="{59CB0CC5-097F-41BD-A928-4AFB458B256B}" srcId="{36623356-1323-4355-A110-82737334D11D}" destId="{4C3C6405-84B1-4713-9F0A-BB5E0C95460A}" srcOrd="1" destOrd="0" parTransId="{C06DC9FD-9AFC-4FCA-858A-578A6CEC0C38}" sibTransId="{49A9E178-1DD8-4764-BA4B-3682E174D812}"/>
    <dgm:cxn modelId="{BA1C70D8-F600-41C7-9F9A-B4894C92724F}" type="presOf" srcId="{B5AD21DD-1220-4B5B-9BD5-025B72D0DC3A}" destId="{82131643-D57D-417D-8827-C86401276A0E}" srcOrd="1" destOrd="0" presId="urn:microsoft.com/office/officeart/2005/8/layout/hProcess7"/>
    <dgm:cxn modelId="{138B63E6-3C0C-418D-A4F7-A736E813F4E8}" srcId="{51E1E8A3-AF04-4B30-945E-7FCCF3D0E36F}" destId="{FEE9A2DF-A896-4F33-AA97-A715138CE210}" srcOrd="0" destOrd="0" parTransId="{DADD2149-3C44-4951-A450-D65F5F2E3640}" sibTransId="{8662B908-72AF-4220-8EEB-AECEB07DD331}"/>
    <dgm:cxn modelId="{E9BE6CEE-271B-4B74-9B3A-C9057B8E4CC7}" type="presOf" srcId="{51E1E8A3-AF04-4B30-945E-7FCCF3D0E36F}" destId="{C7B4B3C7-0430-4E0A-861F-56D04E3B8C48}" srcOrd="0" destOrd="0" presId="urn:microsoft.com/office/officeart/2005/8/layout/hProcess7"/>
    <dgm:cxn modelId="{882480F1-ABDF-416A-934A-8951A1087D7E}" srcId="{15605E78-4222-4EFB-8B8B-6D84F91658B3}" destId="{296ED12E-7CB7-46ED-A208-91DF3B170739}" srcOrd="0" destOrd="0" parTransId="{D2DD6E59-8311-487F-A577-B15E31F41D81}" sibTransId="{EEFEA932-621E-46F4-9795-27B89733E5E4}"/>
    <dgm:cxn modelId="{2AE2B0F2-707D-4263-9768-CA10ADCC6EC7}" srcId="{36623356-1323-4355-A110-82737334D11D}" destId="{B5AD21DD-1220-4B5B-9BD5-025B72D0DC3A}" srcOrd="2" destOrd="0" parTransId="{11CD41A1-874F-446D-9B1C-CE5BBDD020C1}" sibTransId="{A75CB7B3-69A4-48A9-AF10-DB0E1CF98673}"/>
    <dgm:cxn modelId="{E3D813F6-491A-4109-AD19-741287D19C33}" srcId="{DF04775E-7A6F-4827-9915-E11BEECA80AA}" destId="{BB9B72DF-DDE1-40BF-AA30-813D021AC65B}" srcOrd="0" destOrd="0" parTransId="{BEF64672-04B4-45DF-86D4-C84A5613A194}" sibTransId="{1DCB08BF-8722-40B5-B7E8-2EEB4DB96DF8}"/>
    <dgm:cxn modelId="{A2C7B81F-D55D-4E3E-866F-336F040063B8}" type="presParOf" srcId="{E312FDFB-51C2-4C6A-8375-9E3D59D9163E}" destId="{935EA864-6CF6-44ED-92ED-C9F7366249D4}" srcOrd="0" destOrd="0" presId="urn:microsoft.com/office/officeart/2005/8/layout/hProcess7"/>
    <dgm:cxn modelId="{88A134D2-8A3D-4A6B-BE8D-B653B48F0A61}" type="presParOf" srcId="{935EA864-6CF6-44ED-92ED-C9F7366249D4}" destId="{C7B4B3C7-0430-4E0A-861F-56D04E3B8C48}" srcOrd="0" destOrd="0" presId="urn:microsoft.com/office/officeart/2005/8/layout/hProcess7"/>
    <dgm:cxn modelId="{0EC67E84-4DE7-4A9D-87BE-5BD52C7E9B04}" type="presParOf" srcId="{935EA864-6CF6-44ED-92ED-C9F7366249D4}" destId="{2843724C-0A6A-485D-8C03-9D807783C8B2}" srcOrd="1" destOrd="0" presId="urn:microsoft.com/office/officeart/2005/8/layout/hProcess7"/>
    <dgm:cxn modelId="{0B871C88-E3C6-4445-A265-D305106E00BD}" type="presParOf" srcId="{935EA864-6CF6-44ED-92ED-C9F7366249D4}" destId="{FEA0D34B-8B05-4063-AC2E-8B81B27F5379}" srcOrd="2" destOrd="0" presId="urn:microsoft.com/office/officeart/2005/8/layout/hProcess7"/>
    <dgm:cxn modelId="{706321D3-F7A7-4309-A632-5AE1FAD9E714}" type="presParOf" srcId="{E312FDFB-51C2-4C6A-8375-9E3D59D9163E}" destId="{0791EAA4-2699-4017-BA68-3537BA65DCB4}" srcOrd="1" destOrd="0" presId="urn:microsoft.com/office/officeart/2005/8/layout/hProcess7"/>
    <dgm:cxn modelId="{38979BB4-C646-479A-A46A-EC7EB23DCC8A}" type="presParOf" srcId="{E312FDFB-51C2-4C6A-8375-9E3D59D9163E}" destId="{81D93AFC-1342-4374-B066-BD3B8BD97FF0}" srcOrd="2" destOrd="0" presId="urn:microsoft.com/office/officeart/2005/8/layout/hProcess7"/>
    <dgm:cxn modelId="{62B35EDF-E11B-4543-BA96-8909646DAE75}" type="presParOf" srcId="{81D93AFC-1342-4374-B066-BD3B8BD97FF0}" destId="{C70FF568-A97D-458C-B5ED-ECC979AAEE32}" srcOrd="0" destOrd="0" presId="urn:microsoft.com/office/officeart/2005/8/layout/hProcess7"/>
    <dgm:cxn modelId="{AD7E8CE5-01C2-4FE3-ACB7-92370369529E}" type="presParOf" srcId="{81D93AFC-1342-4374-B066-BD3B8BD97FF0}" destId="{5D2ABB22-B967-4622-882F-3E946C971E92}" srcOrd="1" destOrd="0" presId="urn:microsoft.com/office/officeart/2005/8/layout/hProcess7"/>
    <dgm:cxn modelId="{2158C9A8-7761-4FF2-8666-2CD69665B033}" type="presParOf" srcId="{81D93AFC-1342-4374-B066-BD3B8BD97FF0}" destId="{16EE0EAF-AC97-4910-A679-3CBEC0ADA05C}" srcOrd="2" destOrd="0" presId="urn:microsoft.com/office/officeart/2005/8/layout/hProcess7"/>
    <dgm:cxn modelId="{5C9F8689-CBB5-4B30-85B0-A1649B6ADE64}" type="presParOf" srcId="{E312FDFB-51C2-4C6A-8375-9E3D59D9163E}" destId="{A3589D0B-1D60-4D61-A518-9FFC357F728F}" srcOrd="3" destOrd="0" presId="urn:microsoft.com/office/officeart/2005/8/layout/hProcess7"/>
    <dgm:cxn modelId="{F6F3F2CB-AB8E-41A1-B9EC-E62263957781}" type="presParOf" srcId="{E312FDFB-51C2-4C6A-8375-9E3D59D9163E}" destId="{09A9AFB3-4672-40DD-AD00-3F7419DC6709}" srcOrd="4" destOrd="0" presId="urn:microsoft.com/office/officeart/2005/8/layout/hProcess7"/>
    <dgm:cxn modelId="{0F1EEC5E-EF6F-4ED5-8533-211A414CCCE7}" type="presParOf" srcId="{09A9AFB3-4672-40DD-AD00-3F7419DC6709}" destId="{60B8E5DC-C304-4FCA-8B13-5748BB5CD5A8}" srcOrd="0" destOrd="0" presId="urn:microsoft.com/office/officeart/2005/8/layout/hProcess7"/>
    <dgm:cxn modelId="{B1E13AAD-0F65-438A-AEC4-C7FC5C71AEA1}" type="presParOf" srcId="{09A9AFB3-4672-40DD-AD00-3F7419DC6709}" destId="{775CAD70-C7F6-494E-955E-57540DE6C4CA}" srcOrd="1" destOrd="0" presId="urn:microsoft.com/office/officeart/2005/8/layout/hProcess7"/>
    <dgm:cxn modelId="{D3149FB4-4C1F-45EA-9FE5-2C522D24C217}" type="presParOf" srcId="{09A9AFB3-4672-40DD-AD00-3F7419DC6709}" destId="{6B57C862-9A63-4D93-9391-CF590DF2C22E}" srcOrd="2" destOrd="0" presId="urn:microsoft.com/office/officeart/2005/8/layout/hProcess7"/>
    <dgm:cxn modelId="{4AA94911-AC31-4E8F-B57F-793558BAEE2F}" type="presParOf" srcId="{E312FDFB-51C2-4C6A-8375-9E3D59D9163E}" destId="{9ADCB1F1-CCD5-474B-BBAF-FA7DB52FFAB7}" srcOrd="5" destOrd="0" presId="urn:microsoft.com/office/officeart/2005/8/layout/hProcess7"/>
    <dgm:cxn modelId="{D9CCE986-1EEB-4B74-9ED3-1471447E535D}" type="presParOf" srcId="{E312FDFB-51C2-4C6A-8375-9E3D59D9163E}" destId="{1EB7DAAF-A9C7-4C78-A626-EE769BAEEBBC}" srcOrd="6" destOrd="0" presId="urn:microsoft.com/office/officeart/2005/8/layout/hProcess7"/>
    <dgm:cxn modelId="{18214FA1-C3D7-429F-8F17-5787CA7A37B4}" type="presParOf" srcId="{1EB7DAAF-A9C7-4C78-A626-EE769BAEEBBC}" destId="{26D91635-467E-4AB2-A248-A9C31264B588}" srcOrd="0" destOrd="0" presId="urn:microsoft.com/office/officeart/2005/8/layout/hProcess7"/>
    <dgm:cxn modelId="{C6A362D9-1F7B-44C0-BE21-90BA487E1699}" type="presParOf" srcId="{1EB7DAAF-A9C7-4C78-A626-EE769BAEEBBC}" destId="{9BC2642C-D235-4926-BF7B-FD3B6ED5EDE7}" srcOrd="1" destOrd="0" presId="urn:microsoft.com/office/officeart/2005/8/layout/hProcess7"/>
    <dgm:cxn modelId="{D9661CF9-EA8C-4455-9B38-CE04C428EEBB}" type="presParOf" srcId="{1EB7DAAF-A9C7-4C78-A626-EE769BAEEBBC}" destId="{250A1D0A-8497-49F9-8BA3-66CCDDDAF9C5}" srcOrd="2" destOrd="0" presId="urn:microsoft.com/office/officeart/2005/8/layout/hProcess7"/>
    <dgm:cxn modelId="{3D0A7BFD-C06E-4FF4-8848-524B677B29CF}" type="presParOf" srcId="{E312FDFB-51C2-4C6A-8375-9E3D59D9163E}" destId="{6D4A1EF5-9297-4E89-86B9-FACB27FFE5C2}" srcOrd="7" destOrd="0" presId="urn:microsoft.com/office/officeart/2005/8/layout/hProcess7"/>
    <dgm:cxn modelId="{329A1C38-CB99-40A6-AB56-4EED6AEEFC20}" type="presParOf" srcId="{E312FDFB-51C2-4C6A-8375-9E3D59D9163E}" destId="{7A65B1EE-C5AA-47CF-A666-1669621E815C}" srcOrd="8" destOrd="0" presId="urn:microsoft.com/office/officeart/2005/8/layout/hProcess7"/>
    <dgm:cxn modelId="{58B5D873-9142-496E-8E2E-4DD6E76B6E21}" type="presParOf" srcId="{7A65B1EE-C5AA-47CF-A666-1669621E815C}" destId="{3D671A6D-A82A-43A0-8A32-4776E8331FA5}" srcOrd="0" destOrd="0" presId="urn:microsoft.com/office/officeart/2005/8/layout/hProcess7"/>
    <dgm:cxn modelId="{751E688B-A205-450F-A547-391065BDEC9D}" type="presParOf" srcId="{7A65B1EE-C5AA-47CF-A666-1669621E815C}" destId="{82131643-D57D-417D-8827-C86401276A0E}" srcOrd="1" destOrd="0" presId="urn:microsoft.com/office/officeart/2005/8/layout/hProcess7"/>
    <dgm:cxn modelId="{741CB3EA-5A41-4157-9FF9-4E6EB4450FE8}" type="presParOf" srcId="{7A65B1EE-C5AA-47CF-A666-1669621E815C}" destId="{9B4A1D23-C12F-4F20-BEB6-1FF812246104}" srcOrd="2" destOrd="0" presId="urn:microsoft.com/office/officeart/2005/8/layout/hProcess7"/>
    <dgm:cxn modelId="{1BC044B5-4879-4BEE-85C6-3D5A2A818A91}" type="presParOf" srcId="{E312FDFB-51C2-4C6A-8375-9E3D59D9163E}" destId="{CC8421F0-22FD-48A0-BC58-8630046C6E55}" srcOrd="9" destOrd="0" presId="urn:microsoft.com/office/officeart/2005/8/layout/hProcess7"/>
    <dgm:cxn modelId="{D522C246-D8BC-4BDA-A111-4CD0C53D3A14}" type="presParOf" srcId="{E312FDFB-51C2-4C6A-8375-9E3D59D9163E}" destId="{92D81C6F-E360-49D4-8D79-7EEE5C40F471}" srcOrd="10" destOrd="0" presId="urn:microsoft.com/office/officeart/2005/8/layout/hProcess7"/>
    <dgm:cxn modelId="{49434CA9-5E3B-4C85-91C2-F77FADC08595}" type="presParOf" srcId="{92D81C6F-E360-49D4-8D79-7EEE5C40F471}" destId="{401FABCE-4A5E-4C50-B541-1775B4E0401E}" srcOrd="0" destOrd="0" presId="urn:microsoft.com/office/officeart/2005/8/layout/hProcess7"/>
    <dgm:cxn modelId="{9C61927B-51A0-4C17-9DC4-3DE430D2347D}" type="presParOf" srcId="{92D81C6F-E360-49D4-8D79-7EEE5C40F471}" destId="{E6E23947-8116-48BA-9891-2C8B5E060708}" srcOrd="1" destOrd="0" presId="urn:microsoft.com/office/officeart/2005/8/layout/hProcess7"/>
    <dgm:cxn modelId="{18F67C89-F750-4ADE-B384-6861DB93C8B3}" type="presParOf" srcId="{92D81C6F-E360-49D4-8D79-7EEE5C40F471}" destId="{91BEB4D2-DAB0-47A2-B4F9-97A37E2612E1}" srcOrd="2" destOrd="0" presId="urn:microsoft.com/office/officeart/2005/8/layout/hProcess7"/>
    <dgm:cxn modelId="{1C9D501E-435C-4BE0-BE95-5CF8F101B7BE}" type="presParOf" srcId="{E312FDFB-51C2-4C6A-8375-9E3D59D9163E}" destId="{A37F3F6D-5C3D-498A-91E1-7F0B525ED0D6}" srcOrd="11" destOrd="0" presId="urn:microsoft.com/office/officeart/2005/8/layout/hProcess7"/>
    <dgm:cxn modelId="{A5DF3009-6A20-44E4-A8CD-671E28D4C0ED}" type="presParOf" srcId="{E312FDFB-51C2-4C6A-8375-9E3D59D9163E}" destId="{5CEBE58A-E15F-4DA5-BEF9-2EC8727FE077}" srcOrd="12" destOrd="0" presId="urn:microsoft.com/office/officeart/2005/8/layout/hProcess7"/>
    <dgm:cxn modelId="{445AB3C7-C747-4A96-A3E2-628D7E1BC831}" type="presParOf" srcId="{5CEBE58A-E15F-4DA5-BEF9-2EC8727FE077}" destId="{42B53275-6152-4B37-9698-C956EFC820C5}" srcOrd="0" destOrd="0" presId="urn:microsoft.com/office/officeart/2005/8/layout/hProcess7"/>
    <dgm:cxn modelId="{EE9A1086-7CC6-4234-AF23-A363FB9FDEA4}" type="presParOf" srcId="{5CEBE58A-E15F-4DA5-BEF9-2EC8727FE077}" destId="{02DF7F56-0DCF-47EA-9E33-B8FFCA033C2A}" srcOrd="1" destOrd="0" presId="urn:microsoft.com/office/officeart/2005/8/layout/hProcess7"/>
    <dgm:cxn modelId="{294C1FE1-39AD-42EE-8D74-A487684A48C5}" type="presParOf" srcId="{5CEBE58A-E15F-4DA5-BEF9-2EC8727FE077}" destId="{7A6EAFD2-7897-45FB-A8B5-2E80B1C6A97C}"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F14DF4-FE36-4C93-9DC1-09B646601AA4}"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lv-LV"/>
        </a:p>
      </dgm:t>
    </dgm:pt>
    <dgm:pt modelId="{EE3FE2BC-B185-4930-9F0F-F9D2227490D9}">
      <dgm:prSet phldrT="[Teksts]"/>
      <dgm:spPr/>
      <dgm:t>
        <a:bodyPr/>
        <a:lstStyle/>
        <a:p>
          <a:pPr>
            <a:buNone/>
          </a:pPr>
          <a:r>
            <a:rPr lang="lv-LV" b="1" dirty="0"/>
            <a:t>2. pielikums</a:t>
          </a:r>
          <a:r>
            <a:rPr lang="lv-LV" dirty="0"/>
            <a:t> “Projekta pieteikuma, projekta vidusposma zinātniskā pārskata, projekta noslēguma zinātniskā pārskata noformēšanas un iesniegšanas metodika”</a:t>
          </a:r>
        </a:p>
      </dgm:t>
    </dgm:pt>
    <dgm:pt modelId="{D746023F-1AA6-423A-BA7F-026B11901950}" type="parTrans" cxnId="{E9D584BA-7AC7-4DEC-AEA2-360594A5DBBD}">
      <dgm:prSet/>
      <dgm:spPr/>
      <dgm:t>
        <a:bodyPr/>
        <a:lstStyle/>
        <a:p>
          <a:endParaRPr lang="lv-LV"/>
        </a:p>
      </dgm:t>
    </dgm:pt>
    <dgm:pt modelId="{E57E5A3D-0CCE-4E15-9BB1-D3202200E465}" type="sibTrans" cxnId="{E9D584BA-7AC7-4DEC-AEA2-360594A5DBBD}">
      <dgm:prSet/>
      <dgm:spPr/>
      <dgm:t>
        <a:bodyPr/>
        <a:lstStyle/>
        <a:p>
          <a:endParaRPr lang="lv-LV"/>
        </a:p>
      </dgm:t>
    </dgm:pt>
    <dgm:pt modelId="{C4B052AD-0E12-4490-96D3-716F4499208B}">
      <dgm:prSet phldrT="[Teksts]"/>
      <dgm:spPr/>
      <dgm:t>
        <a:bodyPr/>
        <a:lstStyle/>
        <a:p>
          <a:pPr>
            <a:buNone/>
          </a:pPr>
          <a:r>
            <a:rPr lang="lv-LV" b="1" dirty="0"/>
            <a:t>3. pielikums</a:t>
          </a:r>
          <a:r>
            <a:rPr lang="lv-LV" dirty="0"/>
            <a:t> “Metodika projekta pieteikuma atbilstības izvērtēšanai administratīvās atbilstības kritērijiem”</a:t>
          </a:r>
        </a:p>
      </dgm:t>
    </dgm:pt>
    <dgm:pt modelId="{D7B29DA0-6948-4866-8905-5D1AA0B95DE9}" type="parTrans" cxnId="{3BEBCFAA-F28F-4486-AE34-870A0E4D5572}">
      <dgm:prSet/>
      <dgm:spPr/>
      <dgm:t>
        <a:bodyPr/>
        <a:lstStyle/>
        <a:p>
          <a:endParaRPr lang="lv-LV"/>
        </a:p>
      </dgm:t>
    </dgm:pt>
    <dgm:pt modelId="{32076B89-3CCA-49A3-8BD0-B4FE00114C1F}" type="sibTrans" cxnId="{3BEBCFAA-F28F-4486-AE34-870A0E4D5572}">
      <dgm:prSet/>
      <dgm:spPr/>
      <dgm:t>
        <a:bodyPr/>
        <a:lstStyle/>
        <a:p>
          <a:endParaRPr lang="lv-LV"/>
        </a:p>
      </dgm:t>
    </dgm:pt>
    <dgm:pt modelId="{8DB3F39B-D7D4-4C51-BC56-935ABF2D4F78}">
      <dgm:prSet phldrT="[Teksts]"/>
      <dgm:spPr/>
      <dgm:t>
        <a:bodyPr/>
        <a:lstStyle/>
        <a:p>
          <a:pPr>
            <a:buNone/>
          </a:pPr>
          <a:r>
            <a:rPr lang="lv-LV" b="1" dirty="0"/>
            <a:t>7. pielikums</a:t>
          </a:r>
          <a:r>
            <a:rPr lang="lv-LV" dirty="0"/>
            <a:t> “Ekspertīzes veikšanas metodika (projekta pieteikumam, projekta vidusposma/noslēguma zinātniskajam pārskatam)”</a:t>
          </a:r>
        </a:p>
      </dgm:t>
    </dgm:pt>
    <dgm:pt modelId="{87D03C8A-6FFE-46A2-B9E0-13DFC89279F5}" type="parTrans" cxnId="{30EBC35F-4C48-4368-B9E4-5792508B9BCB}">
      <dgm:prSet/>
      <dgm:spPr/>
      <dgm:t>
        <a:bodyPr/>
        <a:lstStyle/>
        <a:p>
          <a:endParaRPr lang="lv-LV"/>
        </a:p>
      </dgm:t>
    </dgm:pt>
    <dgm:pt modelId="{743B721C-FB93-43B9-BD9A-4CAC65232D8B}" type="sibTrans" cxnId="{30EBC35F-4C48-4368-B9E4-5792508B9BCB}">
      <dgm:prSet/>
      <dgm:spPr/>
      <dgm:t>
        <a:bodyPr/>
        <a:lstStyle/>
        <a:p>
          <a:endParaRPr lang="lv-LV"/>
        </a:p>
      </dgm:t>
    </dgm:pt>
    <dgm:pt modelId="{227D6C88-120F-4F26-BC61-3A2ACCCCCF6F}" type="pres">
      <dgm:prSet presAssocID="{00F14DF4-FE36-4C93-9DC1-09B646601AA4}" presName="linear" presStyleCnt="0">
        <dgm:presLayoutVars>
          <dgm:dir/>
          <dgm:animLvl val="lvl"/>
          <dgm:resizeHandles val="exact"/>
        </dgm:presLayoutVars>
      </dgm:prSet>
      <dgm:spPr/>
    </dgm:pt>
    <dgm:pt modelId="{3856DF12-52BC-4EB6-9C94-A52CF7A64818}" type="pres">
      <dgm:prSet presAssocID="{EE3FE2BC-B185-4930-9F0F-F9D2227490D9}" presName="parentLin" presStyleCnt="0"/>
      <dgm:spPr/>
    </dgm:pt>
    <dgm:pt modelId="{C3F824F8-6D4E-48D3-B833-F45CF39C9CFF}" type="pres">
      <dgm:prSet presAssocID="{EE3FE2BC-B185-4930-9F0F-F9D2227490D9}" presName="parentLeftMargin" presStyleLbl="node1" presStyleIdx="0" presStyleCnt="3"/>
      <dgm:spPr/>
    </dgm:pt>
    <dgm:pt modelId="{94DF7F29-0145-4421-8E47-81F101E2C1E7}" type="pres">
      <dgm:prSet presAssocID="{EE3FE2BC-B185-4930-9F0F-F9D2227490D9}" presName="parentText" presStyleLbl="node1" presStyleIdx="0" presStyleCnt="3">
        <dgm:presLayoutVars>
          <dgm:chMax val="0"/>
          <dgm:bulletEnabled val="1"/>
        </dgm:presLayoutVars>
      </dgm:prSet>
      <dgm:spPr/>
    </dgm:pt>
    <dgm:pt modelId="{BE4BA2EA-4F31-49B5-8CB0-C93E5052B198}" type="pres">
      <dgm:prSet presAssocID="{EE3FE2BC-B185-4930-9F0F-F9D2227490D9}" presName="negativeSpace" presStyleCnt="0"/>
      <dgm:spPr/>
    </dgm:pt>
    <dgm:pt modelId="{50D37283-9935-40D6-B882-8DD0DEFCCD89}" type="pres">
      <dgm:prSet presAssocID="{EE3FE2BC-B185-4930-9F0F-F9D2227490D9}" presName="childText" presStyleLbl="conFgAcc1" presStyleIdx="0" presStyleCnt="3">
        <dgm:presLayoutVars>
          <dgm:bulletEnabled val="1"/>
        </dgm:presLayoutVars>
      </dgm:prSet>
      <dgm:spPr>
        <a:ln>
          <a:solidFill>
            <a:schemeClr val="accent4">
              <a:lumMod val="20000"/>
              <a:lumOff val="80000"/>
            </a:schemeClr>
          </a:solidFill>
        </a:ln>
      </dgm:spPr>
    </dgm:pt>
    <dgm:pt modelId="{49DB4C8A-86DF-4586-AA6F-9BBB286A2B5C}" type="pres">
      <dgm:prSet presAssocID="{E57E5A3D-0CCE-4E15-9BB1-D3202200E465}" presName="spaceBetweenRectangles" presStyleCnt="0"/>
      <dgm:spPr/>
    </dgm:pt>
    <dgm:pt modelId="{4DFFC1F7-56D0-40F4-AFC6-53AE23324D54}" type="pres">
      <dgm:prSet presAssocID="{C4B052AD-0E12-4490-96D3-716F4499208B}" presName="parentLin" presStyleCnt="0"/>
      <dgm:spPr/>
    </dgm:pt>
    <dgm:pt modelId="{F369BCDD-5748-491F-84AE-3E28E2B578C1}" type="pres">
      <dgm:prSet presAssocID="{C4B052AD-0E12-4490-96D3-716F4499208B}" presName="parentLeftMargin" presStyleLbl="node1" presStyleIdx="0" presStyleCnt="3"/>
      <dgm:spPr/>
    </dgm:pt>
    <dgm:pt modelId="{582A9387-1B7D-4F66-9211-AD9C2573DA96}" type="pres">
      <dgm:prSet presAssocID="{C4B052AD-0E12-4490-96D3-716F4499208B}" presName="parentText" presStyleLbl="node1" presStyleIdx="1" presStyleCnt="3">
        <dgm:presLayoutVars>
          <dgm:chMax val="0"/>
          <dgm:bulletEnabled val="1"/>
        </dgm:presLayoutVars>
      </dgm:prSet>
      <dgm:spPr/>
    </dgm:pt>
    <dgm:pt modelId="{E5BDC740-DF10-4660-901C-FDB466A6F459}" type="pres">
      <dgm:prSet presAssocID="{C4B052AD-0E12-4490-96D3-716F4499208B}" presName="negativeSpace" presStyleCnt="0"/>
      <dgm:spPr/>
    </dgm:pt>
    <dgm:pt modelId="{374DDC21-5D09-4878-805A-0993207CE90B}" type="pres">
      <dgm:prSet presAssocID="{C4B052AD-0E12-4490-96D3-716F4499208B}" presName="childText" presStyleLbl="conFgAcc1" presStyleIdx="1" presStyleCnt="3">
        <dgm:presLayoutVars>
          <dgm:bulletEnabled val="1"/>
        </dgm:presLayoutVars>
      </dgm:prSet>
      <dgm:spPr>
        <a:ln>
          <a:solidFill>
            <a:schemeClr val="accent4">
              <a:lumMod val="20000"/>
              <a:lumOff val="80000"/>
            </a:schemeClr>
          </a:solidFill>
        </a:ln>
      </dgm:spPr>
    </dgm:pt>
    <dgm:pt modelId="{77567F67-2E81-4D96-8DC9-6BB8E6F1D000}" type="pres">
      <dgm:prSet presAssocID="{32076B89-3CCA-49A3-8BD0-B4FE00114C1F}" presName="spaceBetweenRectangles" presStyleCnt="0"/>
      <dgm:spPr/>
    </dgm:pt>
    <dgm:pt modelId="{1FFEA834-CFB8-401E-AFD1-396D1F198CC8}" type="pres">
      <dgm:prSet presAssocID="{8DB3F39B-D7D4-4C51-BC56-935ABF2D4F78}" presName="parentLin" presStyleCnt="0"/>
      <dgm:spPr/>
    </dgm:pt>
    <dgm:pt modelId="{04D56257-127D-4F2E-9835-3D37030FD571}" type="pres">
      <dgm:prSet presAssocID="{8DB3F39B-D7D4-4C51-BC56-935ABF2D4F78}" presName="parentLeftMargin" presStyleLbl="node1" presStyleIdx="1" presStyleCnt="3"/>
      <dgm:spPr/>
    </dgm:pt>
    <dgm:pt modelId="{454ABC60-1517-4C83-88D1-5D0D356ADC80}" type="pres">
      <dgm:prSet presAssocID="{8DB3F39B-D7D4-4C51-BC56-935ABF2D4F78}" presName="parentText" presStyleLbl="node1" presStyleIdx="2" presStyleCnt="3">
        <dgm:presLayoutVars>
          <dgm:chMax val="0"/>
          <dgm:bulletEnabled val="1"/>
        </dgm:presLayoutVars>
      </dgm:prSet>
      <dgm:spPr/>
    </dgm:pt>
    <dgm:pt modelId="{6E995B1A-9592-4501-9536-F3260D63A97F}" type="pres">
      <dgm:prSet presAssocID="{8DB3F39B-D7D4-4C51-BC56-935ABF2D4F78}" presName="negativeSpace" presStyleCnt="0"/>
      <dgm:spPr/>
    </dgm:pt>
    <dgm:pt modelId="{1DEE4287-4C9E-42B7-97B2-AAFC35A6D240}" type="pres">
      <dgm:prSet presAssocID="{8DB3F39B-D7D4-4C51-BC56-935ABF2D4F78}" presName="childText" presStyleLbl="conFgAcc1" presStyleIdx="2" presStyleCnt="3">
        <dgm:presLayoutVars>
          <dgm:bulletEnabled val="1"/>
        </dgm:presLayoutVars>
      </dgm:prSet>
      <dgm:spPr>
        <a:ln>
          <a:solidFill>
            <a:schemeClr val="accent4">
              <a:lumMod val="20000"/>
              <a:lumOff val="80000"/>
            </a:schemeClr>
          </a:solidFill>
        </a:ln>
      </dgm:spPr>
    </dgm:pt>
  </dgm:ptLst>
  <dgm:cxnLst>
    <dgm:cxn modelId="{30EBC35F-4C48-4368-B9E4-5792508B9BCB}" srcId="{00F14DF4-FE36-4C93-9DC1-09B646601AA4}" destId="{8DB3F39B-D7D4-4C51-BC56-935ABF2D4F78}" srcOrd="2" destOrd="0" parTransId="{87D03C8A-6FFE-46A2-B9E0-13DFC89279F5}" sibTransId="{743B721C-FB93-43B9-BD9A-4CAC65232D8B}"/>
    <dgm:cxn modelId="{0EA86E4C-8F11-492C-89A3-82B68C6B0C4A}" type="presOf" srcId="{C4B052AD-0E12-4490-96D3-716F4499208B}" destId="{582A9387-1B7D-4F66-9211-AD9C2573DA96}" srcOrd="1" destOrd="0" presId="urn:microsoft.com/office/officeart/2005/8/layout/list1"/>
    <dgm:cxn modelId="{69043E55-C484-46C3-A7F8-0286665AAE3A}" type="presOf" srcId="{8DB3F39B-D7D4-4C51-BC56-935ABF2D4F78}" destId="{04D56257-127D-4F2E-9835-3D37030FD571}" srcOrd="0" destOrd="0" presId="urn:microsoft.com/office/officeart/2005/8/layout/list1"/>
    <dgm:cxn modelId="{8A741D56-292A-49D5-9B26-6DD9C94A5238}" type="presOf" srcId="{C4B052AD-0E12-4490-96D3-716F4499208B}" destId="{F369BCDD-5748-491F-84AE-3E28E2B578C1}" srcOrd="0" destOrd="0" presId="urn:microsoft.com/office/officeart/2005/8/layout/list1"/>
    <dgm:cxn modelId="{D7077456-E1E8-4B52-871E-FE73CDF2DDE3}" type="presOf" srcId="{8DB3F39B-D7D4-4C51-BC56-935ABF2D4F78}" destId="{454ABC60-1517-4C83-88D1-5D0D356ADC80}" srcOrd="1" destOrd="0" presId="urn:microsoft.com/office/officeart/2005/8/layout/list1"/>
    <dgm:cxn modelId="{D01F1BA9-94E9-4E5F-9280-044E6EEC2EE2}" type="presOf" srcId="{EE3FE2BC-B185-4930-9F0F-F9D2227490D9}" destId="{94DF7F29-0145-4421-8E47-81F101E2C1E7}" srcOrd="1" destOrd="0" presId="urn:microsoft.com/office/officeart/2005/8/layout/list1"/>
    <dgm:cxn modelId="{3BEBCFAA-F28F-4486-AE34-870A0E4D5572}" srcId="{00F14DF4-FE36-4C93-9DC1-09B646601AA4}" destId="{C4B052AD-0E12-4490-96D3-716F4499208B}" srcOrd="1" destOrd="0" parTransId="{D7B29DA0-6948-4866-8905-5D1AA0B95DE9}" sibTransId="{32076B89-3CCA-49A3-8BD0-B4FE00114C1F}"/>
    <dgm:cxn modelId="{E9D584BA-7AC7-4DEC-AEA2-360594A5DBBD}" srcId="{00F14DF4-FE36-4C93-9DC1-09B646601AA4}" destId="{EE3FE2BC-B185-4930-9F0F-F9D2227490D9}" srcOrd="0" destOrd="0" parTransId="{D746023F-1AA6-423A-BA7F-026B11901950}" sibTransId="{E57E5A3D-0CCE-4E15-9BB1-D3202200E465}"/>
    <dgm:cxn modelId="{68C7FAC9-CFA2-4AE0-BA2C-8162C56E55CC}" type="presOf" srcId="{00F14DF4-FE36-4C93-9DC1-09B646601AA4}" destId="{227D6C88-120F-4F26-BC61-3A2ACCCCCF6F}" srcOrd="0" destOrd="0" presId="urn:microsoft.com/office/officeart/2005/8/layout/list1"/>
    <dgm:cxn modelId="{06A5A6CB-28EA-48B4-849A-0DAE1CF52DF3}" type="presOf" srcId="{EE3FE2BC-B185-4930-9F0F-F9D2227490D9}" destId="{C3F824F8-6D4E-48D3-B833-F45CF39C9CFF}" srcOrd="0" destOrd="0" presId="urn:microsoft.com/office/officeart/2005/8/layout/list1"/>
    <dgm:cxn modelId="{654DEF04-4B36-4C13-9C5C-65FADAACF0FE}" type="presParOf" srcId="{227D6C88-120F-4F26-BC61-3A2ACCCCCF6F}" destId="{3856DF12-52BC-4EB6-9C94-A52CF7A64818}" srcOrd="0" destOrd="0" presId="urn:microsoft.com/office/officeart/2005/8/layout/list1"/>
    <dgm:cxn modelId="{C147505C-9EDA-42AE-B943-78DF6627D13F}" type="presParOf" srcId="{3856DF12-52BC-4EB6-9C94-A52CF7A64818}" destId="{C3F824F8-6D4E-48D3-B833-F45CF39C9CFF}" srcOrd="0" destOrd="0" presId="urn:microsoft.com/office/officeart/2005/8/layout/list1"/>
    <dgm:cxn modelId="{1EB76FE4-CEC4-44AA-B969-CE79408A22CC}" type="presParOf" srcId="{3856DF12-52BC-4EB6-9C94-A52CF7A64818}" destId="{94DF7F29-0145-4421-8E47-81F101E2C1E7}" srcOrd="1" destOrd="0" presId="urn:microsoft.com/office/officeart/2005/8/layout/list1"/>
    <dgm:cxn modelId="{55BE85E5-1C63-4D03-87DC-F83B48663AEC}" type="presParOf" srcId="{227D6C88-120F-4F26-BC61-3A2ACCCCCF6F}" destId="{BE4BA2EA-4F31-49B5-8CB0-C93E5052B198}" srcOrd="1" destOrd="0" presId="urn:microsoft.com/office/officeart/2005/8/layout/list1"/>
    <dgm:cxn modelId="{C3148C3D-13D2-452A-9C14-44C2F8614761}" type="presParOf" srcId="{227D6C88-120F-4F26-BC61-3A2ACCCCCF6F}" destId="{50D37283-9935-40D6-B882-8DD0DEFCCD89}" srcOrd="2" destOrd="0" presId="urn:microsoft.com/office/officeart/2005/8/layout/list1"/>
    <dgm:cxn modelId="{7B70C63B-8F99-44EF-BEFE-C5B8BFA6DAB8}" type="presParOf" srcId="{227D6C88-120F-4F26-BC61-3A2ACCCCCF6F}" destId="{49DB4C8A-86DF-4586-AA6F-9BBB286A2B5C}" srcOrd="3" destOrd="0" presId="urn:microsoft.com/office/officeart/2005/8/layout/list1"/>
    <dgm:cxn modelId="{8587CA0D-7298-4F35-BCA2-C4E4E9FD7527}" type="presParOf" srcId="{227D6C88-120F-4F26-BC61-3A2ACCCCCF6F}" destId="{4DFFC1F7-56D0-40F4-AFC6-53AE23324D54}" srcOrd="4" destOrd="0" presId="urn:microsoft.com/office/officeart/2005/8/layout/list1"/>
    <dgm:cxn modelId="{38645D80-A4B7-4EA0-B64E-75128FFD1E2A}" type="presParOf" srcId="{4DFFC1F7-56D0-40F4-AFC6-53AE23324D54}" destId="{F369BCDD-5748-491F-84AE-3E28E2B578C1}" srcOrd="0" destOrd="0" presId="urn:microsoft.com/office/officeart/2005/8/layout/list1"/>
    <dgm:cxn modelId="{2877392E-ED02-4DBE-9067-98975100BC9F}" type="presParOf" srcId="{4DFFC1F7-56D0-40F4-AFC6-53AE23324D54}" destId="{582A9387-1B7D-4F66-9211-AD9C2573DA96}" srcOrd="1" destOrd="0" presId="urn:microsoft.com/office/officeart/2005/8/layout/list1"/>
    <dgm:cxn modelId="{13278D68-BC79-4127-9715-131EB0784C71}" type="presParOf" srcId="{227D6C88-120F-4F26-BC61-3A2ACCCCCF6F}" destId="{E5BDC740-DF10-4660-901C-FDB466A6F459}" srcOrd="5" destOrd="0" presId="urn:microsoft.com/office/officeart/2005/8/layout/list1"/>
    <dgm:cxn modelId="{32EB50CA-19A3-46B9-BAE7-D2C454CA7CFE}" type="presParOf" srcId="{227D6C88-120F-4F26-BC61-3A2ACCCCCF6F}" destId="{374DDC21-5D09-4878-805A-0993207CE90B}" srcOrd="6" destOrd="0" presId="urn:microsoft.com/office/officeart/2005/8/layout/list1"/>
    <dgm:cxn modelId="{6008ABF4-A748-488E-AA30-C3871B996184}" type="presParOf" srcId="{227D6C88-120F-4F26-BC61-3A2ACCCCCF6F}" destId="{77567F67-2E81-4D96-8DC9-6BB8E6F1D000}" srcOrd="7" destOrd="0" presId="urn:microsoft.com/office/officeart/2005/8/layout/list1"/>
    <dgm:cxn modelId="{3C9D18FC-45A4-46D0-A61A-9070C9C71273}" type="presParOf" srcId="{227D6C88-120F-4F26-BC61-3A2ACCCCCF6F}" destId="{1FFEA834-CFB8-401E-AFD1-396D1F198CC8}" srcOrd="8" destOrd="0" presId="urn:microsoft.com/office/officeart/2005/8/layout/list1"/>
    <dgm:cxn modelId="{985E82E8-BB65-441B-878C-6F4C418DB9DF}" type="presParOf" srcId="{1FFEA834-CFB8-401E-AFD1-396D1F198CC8}" destId="{04D56257-127D-4F2E-9835-3D37030FD571}" srcOrd="0" destOrd="0" presId="urn:microsoft.com/office/officeart/2005/8/layout/list1"/>
    <dgm:cxn modelId="{50E3084F-1B05-4760-AF79-C686768F6D22}" type="presParOf" srcId="{1FFEA834-CFB8-401E-AFD1-396D1F198CC8}" destId="{454ABC60-1517-4C83-88D1-5D0D356ADC80}" srcOrd="1" destOrd="0" presId="urn:microsoft.com/office/officeart/2005/8/layout/list1"/>
    <dgm:cxn modelId="{2A43C65C-4313-4D17-8816-E6A577AD41A0}" type="presParOf" srcId="{227D6C88-120F-4F26-BC61-3A2ACCCCCF6F}" destId="{6E995B1A-9592-4501-9536-F3260D63A97F}" srcOrd="9" destOrd="0" presId="urn:microsoft.com/office/officeart/2005/8/layout/list1"/>
    <dgm:cxn modelId="{395102DB-3642-42D5-8E90-F58E552FEF18}" type="presParOf" srcId="{227D6C88-120F-4F26-BC61-3A2ACCCCCF6F}" destId="{1DEE4287-4C9E-42B7-97B2-AAFC35A6D24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494B07-FAD2-4F3D-A1E7-03584565098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lv-LV"/>
        </a:p>
      </dgm:t>
    </dgm:pt>
    <dgm:pt modelId="{44FC59E7-8FFB-4C18-85A1-98F78C5D99BD}">
      <dgm:prSet phldrT="[Teksts]" phldr="0"/>
      <dgm:spPr>
        <a:effectLst>
          <a:outerShdw blurRad="50800" dist="38100" dir="2700000" algn="tl" rotWithShape="0">
            <a:prstClr val="black">
              <a:alpha val="40000"/>
            </a:prstClr>
          </a:outerShdw>
        </a:effectLst>
      </dgm:spPr>
      <dgm:t>
        <a:bodyPr/>
        <a:lstStyle/>
        <a:p>
          <a:r>
            <a:rPr lang="lv-LV">
              <a:solidFill>
                <a:schemeClr val="bg1">
                  <a:lumMod val="95000"/>
                </a:schemeClr>
              </a:solidFill>
              <a:latin typeface="+mn-lt"/>
            </a:rPr>
            <a:t>D daļa</a:t>
          </a:r>
        </a:p>
      </dgm:t>
    </dgm:pt>
    <dgm:pt modelId="{ACCCD0FB-3E27-468E-829C-A8AEA8906690}" type="parTrans" cxnId="{AC022572-69E9-44A6-A8EB-13517C7149B1}">
      <dgm:prSet/>
      <dgm:spPr/>
      <dgm:t>
        <a:bodyPr/>
        <a:lstStyle/>
        <a:p>
          <a:endParaRPr lang="lv-LV"/>
        </a:p>
      </dgm:t>
    </dgm:pt>
    <dgm:pt modelId="{7F3ADF7C-CC7A-4670-AA22-1B60F32C7606}" type="sibTrans" cxnId="{AC022572-69E9-44A6-A8EB-13517C7149B1}">
      <dgm:prSet/>
      <dgm:spPr/>
      <dgm:t>
        <a:bodyPr/>
        <a:lstStyle/>
        <a:p>
          <a:endParaRPr lang="lv-LV"/>
        </a:p>
      </dgm:t>
    </dgm:pt>
    <dgm:pt modelId="{493FD825-8EBE-4994-96A3-05640CBE94A9}">
      <dgm:prSet phldrT="[Teksts]"/>
      <dgm:spPr>
        <a:effectLst>
          <a:outerShdw blurRad="50800" dist="38100" dir="2700000" algn="tl" rotWithShape="0">
            <a:prstClr val="black">
              <a:alpha val="40000"/>
            </a:prstClr>
          </a:outerShdw>
        </a:effectLst>
      </dgm:spPr>
      <dgm:t>
        <a:bodyPr/>
        <a:lstStyle/>
        <a:p>
          <a:r>
            <a:rPr lang="lv-LV">
              <a:solidFill>
                <a:schemeClr val="bg1"/>
              </a:solidFill>
              <a:latin typeface="+mn-lt"/>
              <a:ea typeface="Verdana" panose="020B0604030504040204" pitchFamily="34" charset="0"/>
            </a:rPr>
            <a:t>Projekta iesniedzēja apliecinājums</a:t>
          </a:r>
          <a:endParaRPr lang="lv-LV">
            <a:solidFill>
              <a:schemeClr val="bg1"/>
            </a:solidFill>
            <a:latin typeface="+mn-lt"/>
          </a:endParaRPr>
        </a:p>
      </dgm:t>
    </dgm:pt>
    <dgm:pt modelId="{235DD4C2-E066-4E8C-99BC-A7C846D5AC9E}" type="parTrans" cxnId="{305C9753-0C7F-4C5C-9FBD-685EC24F049E}">
      <dgm:prSet/>
      <dgm:spPr/>
      <dgm:t>
        <a:bodyPr/>
        <a:lstStyle/>
        <a:p>
          <a:endParaRPr lang="lv-LV"/>
        </a:p>
      </dgm:t>
    </dgm:pt>
    <dgm:pt modelId="{01F98354-7BB3-4E93-99AB-BE94F0469947}" type="sibTrans" cxnId="{305C9753-0C7F-4C5C-9FBD-685EC24F049E}">
      <dgm:prSet/>
      <dgm:spPr/>
      <dgm:t>
        <a:bodyPr/>
        <a:lstStyle/>
        <a:p>
          <a:endParaRPr lang="lv-LV"/>
        </a:p>
      </dgm:t>
    </dgm:pt>
    <dgm:pt modelId="{1CE993BF-BB52-45C8-B1C5-2E412932DD1C}">
      <dgm:prSet phldrT="[Teksts]"/>
      <dgm:spPr>
        <a:effectLst>
          <a:outerShdw blurRad="50800" dist="38100" dir="2700000" algn="tl" rotWithShape="0">
            <a:prstClr val="black">
              <a:alpha val="40000"/>
            </a:prstClr>
          </a:outerShdw>
        </a:effectLst>
      </dgm:spPr>
      <dgm:t>
        <a:bodyPr/>
        <a:lstStyle/>
        <a:p>
          <a:r>
            <a:rPr lang="lv-LV">
              <a:solidFill>
                <a:schemeClr val="bg1">
                  <a:lumMod val="95000"/>
                </a:schemeClr>
              </a:solidFill>
              <a:latin typeface="+mn-lt"/>
              <a:ea typeface="Verdana" panose="020B0604030504040204" pitchFamily="34" charset="0"/>
            </a:rPr>
            <a:t>E daļa</a:t>
          </a:r>
          <a:endParaRPr lang="lv-LV">
            <a:solidFill>
              <a:schemeClr val="bg1">
                <a:lumMod val="95000"/>
              </a:schemeClr>
            </a:solidFill>
            <a:latin typeface="+mn-lt"/>
          </a:endParaRPr>
        </a:p>
      </dgm:t>
    </dgm:pt>
    <dgm:pt modelId="{C48A955D-33EF-4A33-8267-A1CA0AA04FB4}" type="parTrans" cxnId="{2D0779CB-4153-4029-A9D9-88F3CABB51C9}">
      <dgm:prSet/>
      <dgm:spPr/>
      <dgm:t>
        <a:bodyPr/>
        <a:lstStyle/>
        <a:p>
          <a:endParaRPr lang="lv-LV"/>
        </a:p>
      </dgm:t>
    </dgm:pt>
    <dgm:pt modelId="{C46748C3-5E3A-459D-A197-46716144DFE0}" type="sibTrans" cxnId="{2D0779CB-4153-4029-A9D9-88F3CABB51C9}">
      <dgm:prSet/>
      <dgm:spPr/>
      <dgm:t>
        <a:bodyPr/>
        <a:lstStyle/>
        <a:p>
          <a:endParaRPr lang="lv-LV"/>
        </a:p>
      </dgm:t>
    </dgm:pt>
    <dgm:pt modelId="{E8F21D6E-8559-4F3F-824F-43D13ED806FB}">
      <dgm:prSet phldrT="[Teksts]"/>
      <dgm:spPr>
        <a:effectLst>
          <a:outerShdw blurRad="50800" dist="38100" dir="2700000" algn="tl" rotWithShape="0">
            <a:prstClr val="black">
              <a:alpha val="40000"/>
            </a:prstClr>
          </a:outerShdw>
        </a:effectLst>
      </dgm:spPr>
      <dgm:t>
        <a:bodyPr/>
        <a:lstStyle/>
        <a:p>
          <a:r>
            <a:rPr lang="lv-LV">
              <a:solidFill>
                <a:schemeClr val="bg1"/>
              </a:solidFill>
              <a:latin typeface="+mn-lt"/>
              <a:ea typeface="Verdana" panose="020B0604030504040204" pitchFamily="34" charset="0"/>
            </a:rPr>
            <a:t>Projekta sadarbības partnera </a:t>
          </a:r>
          <a:r>
            <a:rPr lang="lv-LV">
              <a:solidFill>
                <a:schemeClr val="bg1"/>
              </a:solidFill>
              <a:latin typeface="+mn-lt"/>
            </a:rPr>
            <a:t>–</a:t>
          </a:r>
          <a:r>
            <a:rPr lang="lv-LV">
              <a:solidFill>
                <a:schemeClr val="bg1"/>
              </a:solidFill>
              <a:latin typeface="+mn-lt"/>
              <a:ea typeface="Verdana" panose="020B0604030504040204" pitchFamily="34" charset="0"/>
            </a:rPr>
            <a:t> zinātniskās institūcijas apliecinājums</a:t>
          </a:r>
          <a:endParaRPr lang="lv-LV">
            <a:solidFill>
              <a:schemeClr val="bg1"/>
            </a:solidFill>
            <a:latin typeface="+mn-lt"/>
          </a:endParaRPr>
        </a:p>
      </dgm:t>
    </dgm:pt>
    <dgm:pt modelId="{C83AC7EB-A737-4F88-91EC-6ECAEB8343E6}" type="parTrans" cxnId="{F974283C-394D-471C-8815-52F67F2334F3}">
      <dgm:prSet/>
      <dgm:spPr/>
      <dgm:t>
        <a:bodyPr/>
        <a:lstStyle/>
        <a:p>
          <a:endParaRPr lang="lv-LV"/>
        </a:p>
      </dgm:t>
    </dgm:pt>
    <dgm:pt modelId="{D11CD318-EE28-4922-8D9F-B53F8608B8FD}" type="sibTrans" cxnId="{F974283C-394D-471C-8815-52F67F2334F3}">
      <dgm:prSet/>
      <dgm:spPr/>
      <dgm:t>
        <a:bodyPr/>
        <a:lstStyle/>
        <a:p>
          <a:endParaRPr lang="lv-LV"/>
        </a:p>
      </dgm:t>
    </dgm:pt>
    <dgm:pt modelId="{E0BC8851-8980-488F-9DD7-99BA86329464}">
      <dgm:prSet phldrT="[Teksts]"/>
      <dgm:spPr>
        <a:effectLst>
          <a:outerShdw blurRad="50800" dist="38100" dir="2700000" algn="tl" rotWithShape="0">
            <a:prstClr val="black">
              <a:alpha val="40000"/>
            </a:prstClr>
          </a:outerShdw>
        </a:effectLst>
      </dgm:spPr>
      <dgm:t>
        <a:bodyPr/>
        <a:lstStyle/>
        <a:p>
          <a:r>
            <a:rPr lang="lv-LV">
              <a:solidFill>
                <a:schemeClr val="bg1">
                  <a:lumMod val="95000"/>
                </a:schemeClr>
              </a:solidFill>
              <a:latin typeface="+mn-lt"/>
              <a:ea typeface="Verdana" panose="020B0604030504040204" pitchFamily="34" charset="0"/>
            </a:rPr>
            <a:t>F daļa</a:t>
          </a:r>
          <a:endParaRPr lang="lv-LV">
            <a:solidFill>
              <a:schemeClr val="bg1">
                <a:lumMod val="95000"/>
              </a:schemeClr>
            </a:solidFill>
            <a:latin typeface="+mn-lt"/>
          </a:endParaRPr>
        </a:p>
      </dgm:t>
    </dgm:pt>
    <dgm:pt modelId="{840A09C6-879A-450F-B61C-23A42A7ADBF9}" type="parTrans" cxnId="{F42F2295-E1C7-4FEF-A177-D7E8AC901AA2}">
      <dgm:prSet/>
      <dgm:spPr/>
      <dgm:t>
        <a:bodyPr/>
        <a:lstStyle/>
        <a:p>
          <a:endParaRPr lang="lv-LV"/>
        </a:p>
      </dgm:t>
    </dgm:pt>
    <dgm:pt modelId="{8D72E80C-0EF7-4602-B3D8-4ED1F0730DFA}" type="sibTrans" cxnId="{F42F2295-E1C7-4FEF-A177-D7E8AC901AA2}">
      <dgm:prSet/>
      <dgm:spPr/>
      <dgm:t>
        <a:bodyPr/>
        <a:lstStyle/>
        <a:p>
          <a:endParaRPr lang="lv-LV"/>
        </a:p>
      </dgm:t>
    </dgm:pt>
    <dgm:pt modelId="{0BDEF395-C944-4B68-868D-27B1DDA5438D}">
      <dgm:prSet phldrT="[Teksts]"/>
      <dgm:spPr>
        <a:effectLst>
          <a:outerShdw blurRad="50800" dist="38100" dir="2700000" algn="tl" rotWithShape="0">
            <a:prstClr val="black">
              <a:alpha val="40000"/>
            </a:prstClr>
          </a:outerShdw>
        </a:effectLst>
      </dgm:spPr>
      <dgm:t>
        <a:bodyPr/>
        <a:lstStyle/>
        <a:p>
          <a:r>
            <a:rPr lang="lv-LV">
              <a:solidFill>
                <a:schemeClr val="bg1"/>
              </a:solidFill>
              <a:latin typeface="+mn-lt"/>
              <a:ea typeface="Verdana" panose="020B0604030504040204" pitchFamily="34" charset="0"/>
            </a:rPr>
            <a:t>Projekta sadarbības partnera </a:t>
          </a:r>
          <a:r>
            <a:rPr lang="lv-LV">
              <a:solidFill>
                <a:schemeClr val="bg1"/>
              </a:solidFill>
              <a:latin typeface="+mn-lt"/>
            </a:rPr>
            <a:t>–</a:t>
          </a:r>
          <a:r>
            <a:rPr lang="lv-LV">
              <a:solidFill>
                <a:schemeClr val="bg1"/>
              </a:solidFill>
              <a:latin typeface="+mn-lt"/>
              <a:ea typeface="Verdana" panose="020B0604030504040204" pitchFamily="34" charset="0"/>
            </a:rPr>
            <a:t> valsts institūcijas apliecinājums</a:t>
          </a:r>
          <a:endParaRPr lang="lv-LV">
            <a:solidFill>
              <a:schemeClr val="bg1"/>
            </a:solidFill>
            <a:latin typeface="+mn-lt"/>
          </a:endParaRPr>
        </a:p>
      </dgm:t>
    </dgm:pt>
    <dgm:pt modelId="{FB2EF1D2-F250-4432-832E-10251BB5A8D1}" type="parTrans" cxnId="{67DBAFEA-0550-47D8-8CE8-C76EEED7A799}">
      <dgm:prSet/>
      <dgm:spPr/>
      <dgm:t>
        <a:bodyPr/>
        <a:lstStyle/>
        <a:p>
          <a:endParaRPr lang="lv-LV"/>
        </a:p>
      </dgm:t>
    </dgm:pt>
    <dgm:pt modelId="{39E6963B-303A-4D4E-9B71-1B41936C466F}" type="sibTrans" cxnId="{67DBAFEA-0550-47D8-8CE8-C76EEED7A799}">
      <dgm:prSet/>
      <dgm:spPr/>
      <dgm:t>
        <a:bodyPr/>
        <a:lstStyle/>
        <a:p>
          <a:endParaRPr lang="lv-LV"/>
        </a:p>
      </dgm:t>
    </dgm:pt>
    <dgm:pt modelId="{D5367E78-6E3C-49E5-88E9-3999A418F17F}">
      <dgm:prSet phldrT="[Teksts]"/>
      <dgm:spPr>
        <a:effectLst>
          <a:outerShdw blurRad="50800" dist="38100" dir="2700000" algn="tl" rotWithShape="0">
            <a:prstClr val="black">
              <a:alpha val="40000"/>
            </a:prstClr>
          </a:outerShdw>
        </a:effectLst>
      </dgm:spPr>
      <dgm:t>
        <a:bodyPr/>
        <a:lstStyle/>
        <a:p>
          <a:r>
            <a:rPr lang="lv-LV">
              <a:solidFill>
                <a:schemeClr val="bg1">
                  <a:lumMod val="95000"/>
                </a:schemeClr>
              </a:solidFill>
              <a:latin typeface="+mn-lt"/>
              <a:ea typeface="Verdana" panose="020B0604030504040204" pitchFamily="34" charset="0"/>
            </a:rPr>
            <a:t>G daļa</a:t>
          </a:r>
          <a:endParaRPr lang="lv-LV">
            <a:solidFill>
              <a:schemeClr val="bg1">
                <a:lumMod val="95000"/>
              </a:schemeClr>
            </a:solidFill>
            <a:latin typeface="+mn-lt"/>
          </a:endParaRPr>
        </a:p>
      </dgm:t>
    </dgm:pt>
    <dgm:pt modelId="{C7EC7CEF-1594-45CD-81DA-C28FDA8D70BB}" type="parTrans" cxnId="{5E6F8B81-3E16-4FCC-B6DD-9565CEA94438}">
      <dgm:prSet/>
      <dgm:spPr/>
      <dgm:t>
        <a:bodyPr/>
        <a:lstStyle/>
        <a:p>
          <a:endParaRPr lang="lv-LV"/>
        </a:p>
      </dgm:t>
    </dgm:pt>
    <dgm:pt modelId="{39277EFB-6617-4BF3-9597-B9CB4FA8E81D}" type="sibTrans" cxnId="{5E6F8B81-3E16-4FCC-B6DD-9565CEA94438}">
      <dgm:prSet/>
      <dgm:spPr/>
      <dgm:t>
        <a:bodyPr/>
        <a:lstStyle/>
        <a:p>
          <a:endParaRPr lang="lv-LV"/>
        </a:p>
      </dgm:t>
    </dgm:pt>
    <dgm:pt modelId="{3F55810F-018B-452F-9837-D60BACC52A68}">
      <dgm:prSet phldrT="[Teksts]"/>
      <dgm:spPr>
        <a:effectLst>
          <a:outerShdw blurRad="50800" dist="38100" dir="2700000" algn="tl" rotWithShape="0">
            <a:prstClr val="black">
              <a:alpha val="40000"/>
            </a:prstClr>
          </a:outerShdw>
        </a:effectLst>
      </dgm:spPr>
      <dgm:t>
        <a:bodyPr/>
        <a:lstStyle/>
        <a:p>
          <a:r>
            <a:rPr lang="lv-LV" dirty="0">
              <a:solidFill>
                <a:schemeClr val="bg1"/>
              </a:solidFill>
              <a:latin typeface="+mn-lt"/>
              <a:ea typeface="Verdana" panose="020B0604030504040204" pitchFamily="34" charset="0"/>
            </a:rPr>
            <a:t>Finanšu apgrozījuma pārskata veidlapa par 2023.</a:t>
          </a:r>
          <a:r>
            <a:rPr lang="lv-LV" dirty="0">
              <a:solidFill>
                <a:schemeClr val="bg1"/>
              </a:solidFill>
              <a:latin typeface="+mn-lt"/>
            </a:rPr>
            <a:t> –</a:t>
          </a:r>
          <a:r>
            <a:rPr lang="lv-LV" dirty="0">
              <a:solidFill>
                <a:schemeClr val="bg1"/>
              </a:solidFill>
              <a:latin typeface="+mn-lt"/>
              <a:ea typeface="Verdana" panose="020B0604030504040204" pitchFamily="34" charset="0"/>
            </a:rPr>
            <a:t>2025. gadu</a:t>
          </a:r>
          <a:endParaRPr lang="lv-LV" dirty="0">
            <a:solidFill>
              <a:schemeClr val="bg1"/>
            </a:solidFill>
            <a:latin typeface="+mn-lt"/>
          </a:endParaRPr>
        </a:p>
      </dgm:t>
    </dgm:pt>
    <dgm:pt modelId="{A17208F8-6EA6-45E2-81CF-67EFD34C5A83}" type="parTrans" cxnId="{00940D80-94B7-411B-86A8-7A9C8C358C8E}">
      <dgm:prSet/>
      <dgm:spPr/>
      <dgm:t>
        <a:bodyPr/>
        <a:lstStyle/>
        <a:p>
          <a:endParaRPr lang="lv-LV"/>
        </a:p>
      </dgm:t>
    </dgm:pt>
    <dgm:pt modelId="{63FE4F7C-D5DD-4D77-A0BC-F106B45B2270}" type="sibTrans" cxnId="{00940D80-94B7-411B-86A8-7A9C8C358C8E}">
      <dgm:prSet/>
      <dgm:spPr/>
      <dgm:t>
        <a:bodyPr/>
        <a:lstStyle/>
        <a:p>
          <a:endParaRPr lang="lv-LV"/>
        </a:p>
      </dgm:t>
    </dgm:pt>
    <dgm:pt modelId="{2003C7DA-8CFF-4B55-BBF2-4092E023FB4C}">
      <dgm:prSet phldrT="[Teksts]"/>
      <dgm:spPr>
        <a:effectLst>
          <a:outerShdw blurRad="50800" dist="38100" dir="2700000" algn="tl" rotWithShape="0">
            <a:prstClr val="black">
              <a:alpha val="40000"/>
            </a:prstClr>
          </a:outerShdw>
        </a:effectLst>
      </dgm:spPr>
      <dgm:t>
        <a:bodyPr/>
        <a:lstStyle/>
        <a:p>
          <a:r>
            <a:rPr lang="lv-LV">
              <a:solidFill>
                <a:schemeClr val="bg1">
                  <a:lumMod val="95000"/>
                </a:schemeClr>
              </a:solidFill>
              <a:latin typeface="+mn-lt"/>
              <a:ea typeface="Verdana" panose="020B0604030504040204" pitchFamily="34" charset="0"/>
            </a:rPr>
            <a:t>H daļa</a:t>
          </a:r>
          <a:endParaRPr lang="lv-LV">
            <a:solidFill>
              <a:schemeClr val="bg1">
                <a:lumMod val="95000"/>
              </a:schemeClr>
            </a:solidFill>
            <a:latin typeface="+mn-lt"/>
          </a:endParaRPr>
        </a:p>
      </dgm:t>
    </dgm:pt>
    <dgm:pt modelId="{FDAAC4C1-B87E-4B7D-B160-22E05CC208BF}" type="parTrans" cxnId="{EC7EA0CC-CB9D-4576-A278-8E23D0188A80}">
      <dgm:prSet/>
      <dgm:spPr/>
      <dgm:t>
        <a:bodyPr/>
        <a:lstStyle/>
        <a:p>
          <a:endParaRPr lang="lv-LV"/>
        </a:p>
      </dgm:t>
    </dgm:pt>
    <dgm:pt modelId="{4FE35CD4-5953-4435-A2F0-EF7235DC4DBA}" type="sibTrans" cxnId="{EC7EA0CC-CB9D-4576-A278-8E23D0188A80}">
      <dgm:prSet/>
      <dgm:spPr/>
      <dgm:t>
        <a:bodyPr/>
        <a:lstStyle/>
        <a:p>
          <a:endParaRPr lang="lv-LV"/>
        </a:p>
      </dgm:t>
    </dgm:pt>
    <dgm:pt modelId="{90191E1B-70F9-449E-B351-24BE79AEE343}">
      <dgm:prSet phldrT="[Teksts]"/>
      <dgm:spPr>
        <a:effectLst>
          <a:outerShdw blurRad="50800" dist="38100" dir="2700000" algn="tl" rotWithShape="0">
            <a:prstClr val="black">
              <a:alpha val="40000"/>
            </a:prstClr>
          </a:outerShdw>
        </a:effectLst>
      </dgm:spPr>
      <dgm:t>
        <a:bodyPr/>
        <a:lstStyle/>
        <a:p>
          <a:r>
            <a:rPr lang="lv-LV">
              <a:solidFill>
                <a:schemeClr val="bg1"/>
              </a:solidFill>
              <a:latin typeface="+mn-lt"/>
              <a:ea typeface="Verdana" panose="020B0604030504040204" pitchFamily="34" charset="0"/>
            </a:rPr>
            <a:t>Darbības, kurām nav saimnieciska rakstura</a:t>
          </a:r>
          <a:endParaRPr lang="lv-LV">
            <a:solidFill>
              <a:schemeClr val="bg1"/>
            </a:solidFill>
            <a:latin typeface="+mn-lt"/>
          </a:endParaRPr>
        </a:p>
      </dgm:t>
    </dgm:pt>
    <dgm:pt modelId="{6712FCF9-7F78-4E76-93E0-BBE5C3488747}" type="parTrans" cxnId="{D2017CC1-FDD3-4A96-AD28-8E98C6B0486D}">
      <dgm:prSet/>
      <dgm:spPr/>
      <dgm:t>
        <a:bodyPr/>
        <a:lstStyle/>
        <a:p>
          <a:endParaRPr lang="lv-LV"/>
        </a:p>
      </dgm:t>
    </dgm:pt>
    <dgm:pt modelId="{814CAD90-9A95-41A8-A769-01B18013A3FD}" type="sibTrans" cxnId="{D2017CC1-FDD3-4A96-AD28-8E98C6B0486D}">
      <dgm:prSet/>
      <dgm:spPr/>
      <dgm:t>
        <a:bodyPr/>
        <a:lstStyle/>
        <a:p>
          <a:endParaRPr lang="lv-LV"/>
        </a:p>
      </dgm:t>
    </dgm:pt>
    <dgm:pt modelId="{91FA336D-7DBF-40F4-B799-179D182F8C3A}">
      <dgm:prSet phldrT="[Teksts]"/>
      <dgm:spPr>
        <a:effectLst>
          <a:outerShdw blurRad="50800" dist="38100" dir="2700000" algn="tl" rotWithShape="0">
            <a:prstClr val="black">
              <a:alpha val="40000"/>
            </a:prstClr>
          </a:outerShdw>
        </a:effectLst>
      </dgm:spPr>
      <dgm:t>
        <a:bodyPr/>
        <a:lstStyle/>
        <a:p>
          <a:r>
            <a:rPr lang="lv-LV">
              <a:solidFill>
                <a:schemeClr val="bg1">
                  <a:lumMod val="95000"/>
                </a:schemeClr>
              </a:solidFill>
              <a:latin typeface="+mn-lt"/>
              <a:ea typeface="Verdana" panose="020B0604030504040204" pitchFamily="34" charset="0"/>
            </a:rPr>
            <a:t>I daļa</a:t>
          </a:r>
          <a:endParaRPr lang="lv-LV">
            <a:solidFill>
              <a:schemeClr val="bg1">
                <a:lumMod val="95000"/>
              </a:schemeClr>
            </a:solidFill>
            <a:latin typeface="+mn-lt"/>
          </a:endParaRPr>
        </a:p>
      </dgm:t>
    </dgm:pt>
    <dgm:pt modelId="{D412719B-2EE1-4FC6-B33A-06517DF7B232}" type="parTrans" cxnId="{B6BE1AB5-AFF2-4484-915A-F08F87327D2C}">
      <dgm:prSet/>
      <dgm:spPr/>
      <dgm:t>
        <a:bodyPr/>
        <a:lstStyle/>
        <a:p>
          <a:endParaRPr lang="lv-LV"/>
        </a:p>
      </dgm:t>
    </dgm:pt>
    <dgm:pt modelId="{4C6AF1B9-626A-4140-89D9-A5346B6BCE2E}" type="sibTrans" cxnId="{B6BE1AB5-AFF2-4484-915A-F08F87327D2C}">
      <dgm:prSet/>
      <dgm:spPr/>
      <dgm:t>
        <a:bodyPr/>
        <a:lstStyle/>
        <a:p>
          <a:endParaRPr lang="lv-LV"/>
        </a:p>
      </dgm:t>
    </dgm:pt>
    <dgm:pt modelId="{AF48F9C3-22F6-4078-B961-6FE2020DF169}">
      <dgm:prSet phldrT="[Teksts]"/>
      <dgm:spPr>
        <a:effectLst>
          <a:outerShdw blurRad="50800" dist="38100" dir="2700000" algn="tl" rotWithShape="0">
            <a:prstClr val="black">
              <a:alpha val="40000"/>
            </a:prstClr>
          </a:outerShdw>
        </a:effectLst>
      </dgm:spPr>
      <dgm:t>
        <a:bodyPr/>
        <a:lstStyle/>
        <a:p>
          <a:r>
            <a:rPr lang="lv-LV">
              <a:solidFill>
                <a:schemeClr val="bg1"/>
              </a:solidFill>
              <a:latin typeface="+mn-lt"/>
              <a:ea typeface="Verdana" panose="020B0604030504040204" pitchFamily="34" charset="0"/>
            </a:rPr>
            <a:t>Horizontālie uzdevumi un sasniedzamie rezultāti</a:t>
          </a:r>
          <a:endParaRPr lang="lv-LV">
            <a:solidFill>
              <a:schemeClr val="bg1"/>
            </a:solidFill>
            <a:latin typeface="+mn-lt"/>
          </a:endParaRPr>
        </a:p>
      </dgm:t>
    </dgm:pt>
    <dgm:pt modelId="{16C6C44C-9D7D-4D64-BA87-46E48CF4442A}" type="parTrans" cxnId="{F79597B2-EF50-42C0-A59A-DFF1A34021D5}">
      <dgm:prSet/>
      <dgm:spPr/>
      <dgm:t>
        <a:bodyPr/>
        <a:lstStyle/>
        <a:p>
          <a:endParaRPr lang="lv-LV"/>
        </a:p>
      </dgm:t>
    </dgm:pt>
    <dgm:pt modelId="{BA3D319E-057C-4359-AD46-CDDEE24BF95E}" type="sibTrans" cxnId="{F79597B2-EF50-42C0-A59A-DFF1A34021D5}">
      <dgm:prSet/>
      <dgm:spPr/>
      <dgm:t>
        <a:bodyPr/>
        <a:lstStyle/>
        <a:p>
          <a:endParaRPr lang="lv-LV"/>
        </a:p>
      </dgm:t>
    </dgm:pt>
    <dgm:pt modelId="{FAE2DA00-F0AB-40B1-9C23-119CECDAC585}" type="pres">
      <dgm:prSet presAssocID="{6B494B07-FAD2-4F3D-A1E7-03584565098B}" presName="Name0" presStyleCnt="0">
        <dgm:presLayoutVars>
          <dgm:dir/>
          <dgm:animLvl val="lvl"/>
          <dgm:resizeHandles val="exact"/>
        </dgm:presLayoutVars>
      </dgm:prSet>
      <dgm:spPr/>
    </dgm:pt>
    <dgm:pt modelId="{184055AA-F3D8-4DE8-A534-BDE0C64F82F9}" type="pres">
      <dgm:prSet presAssocID="{44FC59E7-8FFB-4C18-85A1-98F78C5D99BD}" presName="composite" presStyleCnt="0"/>
      <dgm:spPr/>
    </dgm:pt>
    <dgm:pt modelId="{311A62B5-A371-44EE-B1E5-194ED528C254}" type="pres">
      <dgm:prSet presAssocID="{44FC59E7-8FFB-4C18-85A1-98F78C5D99BD}" presName="parTx" presStyleLbl="alignNode1" presStyleIdx="0" presStyleCnt="6">
        <dgm:presLayoutVars>
          <dgm:chMax val="0"/>
          <dgm:chPref val="0"/>
          <dgm:bulletEnabled val="1"/>
        </dgm:presLayoutVars>
      </dgm:prSet>
      <dgm:spPr/>
    </dgm:pt>
    <dgm:pt modelId="{999BF89F-432F-4FFA-90A8-BEF6DE497E3A}" type="pres">
      <dgm:prSet presAssocID="{44FC59E7-8FFB-4C18-85A1-98F78C5D99BD}" presName="desTx" presStyleLbl="alignAccFollowNode1" presStyleIdx="0" presStyleCnt="6">
        <dgm:presLayoutVars>
          <dgm:bulletEnabled val="1"/>
        </dgm:presLayoutVars>
      </dgm:prSet>
      <dgm:spPr/>
    </dgm:pt>
    <dgm:pt modelId="{1D39569F-F0A4-4595-A3B0-1C08D82EFD36}" type="pres">
      <dgm:prSet presAssocID="{7F3ADF7C-CC7A-4670-AA22-1B60F32C7606}" presName="space" presStyleCnt="0"/>
      <dgm:spPr/>
    </dgm:pt>
    <dgm:pt modelId="{3159C7BB-D7D6-4B29-8FD9-F035AC865682}" type="pres">
      <dgm:prSet presAssocID="{1CE993BF-BB52-45C8-B1C5-2E412932DD1C}" presName="composite" presStyleCnt="0"/>
      <dgm:spPr/>
    </dgm:pt>
    <dgm:pt modelId="{50AB0DFB-B927-4BE8-BFFF-C6F2FC200F1B}" type="pres">
      <dgm:prSet presAssocID="{1CE993BF-BB52-45C8-B1C5-2E412932DD1C}" presName="parTx" presStyleLbl="alignNode1" presStyleIdx="1" presStyleCnt="6">
        <dgm:presLayoutVars>
          <dgm:chMax val="0"/>
          <dgm:chPref val="0"/>
          <dgm:bulletEnabled val="1"/>
        </dgm:presLayoutVars>
      </dgm:prSet>
      <dgm:spPr/>
    </dgm:pt>
    <dgm:pt modelId="{E7F2453D-4CC5-493B-BBDF-569827CCA61F}" type="pres">
      <dgm:prSet presAssocID="{1CE993BF-BB52-45C8-B1C5-2E412932DD1C}" presName="desTx" presStyleLbl="alignAccFollowNode1" presStyleIdx="1" presStyleCnt="6">
        <dgm:presLayoutVars>
          <dgm:bulletEnabled val="1"/>
        </dgm:presLayoutVars>
      </dgm:prSet>
      <dgm:spPr/>
    </dgm:pt>
    <dgm:pt modelId="{CA01B5E5-4535-4ECA-832A-5675DF58FC6B}" type="pres">
      <dgm:prSet presAssocID="{C46748C3-5E3A-459D-A197-46716144DFE0}" presName="space" presStyleCnt="0"/>
      <dgm:spPr/>
    </dgm:pt>
    <dgm:pt modelId="{D9082E0E-4A0B-4EAF-BE8B-BC8058723C82}" type="pres">
      <dgm:prSet presAssocID="{E0BC8851-8980-488F-9DD7-99BA86329464}" presName="composite" presStyleCnt="0"/>
      <dgm:spPr/>
    </dgm:pt>
    <dgm:pt modelId="{4BB07A65-EE2A-4F02-9659-4F262627DC67}" type="pres">
      <dgm:prSet presAssocID="{E0BC8851-8980-488F-9DD7-99BA86329464}" presName="parTx" presStyleLbl="alignNode1" presStyleIdx="2" presStyleCnt="6">
        <dgm:presLayoutVars>
          <dgm:chMax val="0"/>
          <dgm:chPref val="0"/>
          <dgm:bulletEnabled val="1"/>
        </dgm:presLayoutVars>
      </dgm:prSet>
      <dgm:spPr/>
    </dgm:pt>
    <dgm:pt modelId="{66933C1A-763E-4474-A008-33B04B953858}" type="pres">
      <dgm:prSet presAssocID="{E0BC8851-8980-488F-9DD7-99BA86329464}" presName="desTx" presStyleLbl="alignAccFollowNode1" presStyleIdx="2" presStyleCnt="6">
        <dgm:presLayoutVars>
          <dgm:bulletEnabled val="1"/>
        </dgm:presLayoutVars>
      </dgm:prSet>
      <dgm:spPr/>
    </dgm:pt>
    <dgm:pt modelId="{2E775A4A-60D7-4FC7-A0FE-501A119062C2}" type="pres">
      <dgm:prSet presAssocID="{8D72E80C-0EF7-4602-B3D8-4ED1F0730DFA}" presName="space" presStyleCnt="0"/>
      <dgm:spPr/>
    </dgm:pt>
    <dgm:pt modelId="{2B1949BD-E318-498F-BC78-644412E3F34A}" type="pres">
      <dgm:prSet presAssocID="{D5367E78-6E3C-49E5-88E9-3999A418F17F}" presName="composite" presStyleCnt="0"/>
      <dgm:spPr/>
    </dgm:pt>
    <dgm:pt modelId="{91C6D00D-3B26-44DD-B02F-CC15D03DB7DF}" type="pres">
      <dgm:prSet presAssocID="{D5367E78-6E3C-49E5-88E9-3999A418F17F}" presName="parTx" presStyleLbl="alignNode1" presStyleIdx="3" presStyleCnt="6">
        <dgm:presLayoutVars>
          <dgm:chMax val="0"/>
          <dgm:chPref val="0"/>
          <dgm:bulletEnabled val="1"/>
        </dgm:presLayoutVars>
      </dgm:prSet>
      <dgm:spPr/>
    </dgm:pt>
    <dgm:pt modelId="{BAFC0E9D-C78B-48C2-809D-ACFFBAAACCEA}" type="pres">
      <dgm:prSet presAssocID="{D5367E78-6E3C-49E5-88E9-3999A418F17F}" presName="desTx" presStyleLbl="alignAccFollowNode1" presStyleIdx="3" presStyleCnt="6">
        <dgm:presLayoutVars>
          <dgm:bulletEnabled val="1"/>
        </dgm:presLayoutVars>
      </dgm:prSet>
      <dgm:spPr/>
    </dgm:pt>
    <dgm:pt modelId="{4D9BBD82-78B2-42A8-994B-6EE6D1B40203}" type="pres">
      <dgm:prSet presAssocID="{39277EFB-6617-4BF3-9597-B9CB4FA8E81D}" presName="space" presStyleCnt="0"/>
      <dgm:spPr/>
    </dgm:pt>
    <dgm:pt modelId="{F1481A38-C7A5-4702-A2B7-A85860C33269}" type="pres">
      <dgm:prSet presAssocID="{2003C7DA-8CFF-4B55-BBF2-4092E023FB4C}" presName="composite" presStyleCnt="0"/>
      <dgm:spPr/>
    </dgm:pt>
    <dgm:pt modelId="{0D77CF71-4C2D-43F5-AD96-DAEEC855DB4A}" type="pres">
      <dgm:prSet presAssocID="{2003C7DA-8CFF-4B55-BBF2-4092E023FB4C}" presName="parTx" presStyleLbl="alignNode1" presStyleIdx="4" presStyleCnt="6">
        <dgm:presLayoutVars>
          <dgm:chMax val="0"/>
          <dgm:chPref val="0"/>
          <dgm:bulletEnabled val="1"/>
        </dgm:presLayoutVars>
      </dgm:prSet>
      <dgm:spPr/>
    </dgm:pt>
    <dgm:pt modelId="{951511A3-88E0-4DB8-8380-8C0EC5BB6B8A}" type="pres">
      <dgm:prSet presAssocID="{2003C7DA-8CFF-4B55-BBF2-4092E023FB4C}" presName="desTx" presStyleLbl="alignAccFollowNode1" presStyleIdx="4" presStyleCnt="6">
        <dgm:presLayoutVars>
          <dgm:bulletEnabled val="1"/>
        </dgm:presLayoutVars>
      </dgm:prSet>
      <dgm:spPr/>
    </dgm:pt>
    <dgm:pt modelId="{912D83E0-F139-4984-88D9-093A0A4196B2}" type="pres">
      <dgm:prSet presAssocID="{4FE35CD4-5953-4435-A2F0-EF7235DC4DBA}" presName="space" presStyleCnt="0"/>
      <dgm:spPr/>
    </dgm:pt>
    <dgm:pt modelId="{08BD0776-AEDE-45F3-B6E6-A577C2129CDF}" type="pres">
      <dgm:prSet presAssocID="{91FA336D-7DBF-40F4-B799-179D182F8C3A}" presName="composite" presStyleCnt="0"/>
      <dgm:spPr/>
    </dgm:pt>
    <dgm:pt modelId="{3F3C1AA8-32E8-4737-9166-BDC353198FAB}" type="pres">
      <dgm:prSet presAssocID="{91FA336D-7DBF-40F4-B799-179D182F8C3A}" presName="parTx" presStyleLbl="alignNode1" presStyleIdx="5" presStyleCnt="6">
        <dgm:presLayoutVars>
          <dgm:chMax val="0"/>
          <dgm:chPref val="0"/>
          <dgm:bulletEnabled val="1"/>
        </dgm:presLayoutVars>
      </dgm:prSet>
      <dgm:spPr/>
    </dgm:pt>
    <dgm:pt modelId="{9FFA354C-E6FB-46C5-B0AA-88C07A32B568}" type="pres">
      <dgm:prSet presAssocID="{91FA336D-7DBF-40F4-B799-179D182F8C3A}" presName="desTx" presStyleLbl="alignAccFollowNode1" presStyleIdx="5" presStyleCnt="6">
        <dgm:presLayoutVars>
          <dgm:bulletEnabled val="1"/>
        </dgm:presLayoutVars>
      </dgm:prSet>
      <dgm:spPr/>
    </dgm:pt>
  </dgm:ptLst>
  <dgm:cxnLst>
    <dgm:cxn modelId="{488E071E-BB07-45FE-8330-10C980A9A8A3}" type="presOf" srcId="{D5367E78-6E3C-49E5-88E9-3999A418F17F}" destId="{91C6D00D-3B26-44DD-B02F-CC15D03DB7DF}" srcOrd="0" destOrd="0" presId="urn:microsoft.com/office/officeart/2005/8/layout/hList1"/>
    <dgm:cxn modelId="{8E1B5025-3CCE-4412-854C-9BE76A0A36E8}" type="presOf" srcId="{E0BC8851-8980-488F-9DD7-99BA86329464}" destId="{4BB07A65-EE2A-4F02-9659-4F262627DC67}" srcOrd="0" destOrd="0" presId="urn:microsoft.com/office/officeart/2005/8/layout/hList1"/>
    <dgm:cxn modelId="{F974283C-394D-471C-8815-52F67F2334F3}" srcId="{1CE993BF-BB52-45C8-B1C5-2E412932DD1C}" destId="{E8F21D6E-8559-4F3F-824F-43D13ED806FB}" srcOrd="0" destOrd="0" parTransId="{C83AC7EB-A737-4F88-91EC-6ECAEB8343E6}" sibTransId="{D11CD318-EE28-4922-8D9F-B53F8608B8FD}"/>
    <dgm:cxn modelId="{99834862-DE13-4B5A-8A4F-D9DC91693188}" type="presOf" srcId="{6B494B07-FAD2-4F3D-A1E7-03584565098B}" destId="{FAE2DA00-F0AB-40B1-9C23-119CECDAC585}" srcOrd="0" destOrd="0" presId="urn:microsoft.com/office/officeart/2005/8/layout/hList1"/>
    <dgm:cxn modelId="{6A5B4949-3D93-4DB4-962D-DA4B404A33E9}" type="presOf" srcId="{AF48F9C3-22F6-4078-B961-6FE2020DF169}" destId="{9FFA354C-E6FB-46C5-B0AA-88C07A32B568}" srcOrd="0" destOrd="0" presId="urn:microsoft.com/office/officeart/2005/8/layout/hList1"/>
    <dgm:cxn modelId="{228FD74A-DA2F-4A4C-B4A9-D0970FC896DC}" type="presOf" srcId="{3F55810F-018B-452F-9837-D60BACC52A68}" destId="{BAFC0E9D-C78B-48C2-809D-ACFFBAAACCEA}" srcOrd="0" destOrd="0" presId="urn:microsoft.com/office/officeart/2005/8/layout/hList1"/>
    <dgm:cxn modelId="{AC022572-69E9-44A6-A8EB-13517C7149B1}" srcId="{6B494B07-FAD2-4F3D-A1E7-03584565098B}" destId="{44FC59E7-8FFB-4C18-85A1-98F78C5D99BD}" srcOrd="0" destOrd="0" parTransId="{ACCCD0FB-3E27-468E-829C-A8AEA8906690}" sibTransId="{7F3ADF7C-CC7A-4670-AA22-1B60F32C7606}"/>
    <dgm:cxn modelId="{305C9753-0C7F-4C5C-9FBD-685EC24F049E}" srcId="{44FC59E7-8FFB-4C18-85A1-98F78C5D99BD}" destId="{493FD825-8EBE-4994-96A3-05640CBE94A9}" srcOrd="0" destOrd="0" parTransId="{235DD4C2-E066-4E8C-99BC-A7C846D5AC9E}" sibTransId="{01F98354-7BB3-4E93-99AB-BE94F0469947}"/>
    <dgm:cxn modelId="{00940D80-94B7-411B-86A8-7A9C8C358C8E}" srcId="{D5367E78-6E3C-49E5-88E9-3999A418F17F}" destId="{3F55810F-018B-452F-9837-D60BACC52A68}" srcOrd="0" destOrd="0" parTransId="{A17208F8-6EA6-45E2-81CF-67EFD34C5A83}" sibTransId="{63FE4F7C-D5DD-4D77-A0BC-F106B45B2270}"/>
    <dgm:cxn modelId="{5E6F8B81-3E16-4FCC-B6DD-9565CEA94438}" srcId="{6B494B07-FAD2-4F3D-A1E7-03584565098B}" destId="{D5367E78-6E3C-49E5-88E9-3999A418F17F}" srcOrd="3" destOrd="0" parTransId="{C7EC7CEF-1594-45CD-81DA-C28FDA8D70BB}" sibTransId="{39277EFB-6617-4BF3-9597-B9CB4FA8E81D}"/>
    <dgm:cxn modelId="{D43F618C-B73F-4558-A1EB-57B26141D280}" type="presOf" srcId="{493FD825-8EBE-4994-96A3-05640CBE94A9}" destId="{999BF89F-432F-4FFA-90A8-BEF6DE497E3A}" srcOrd="0" destOrd="0" presId="urn:microsoft.com/office/officeart/2005/8/layout/hList1"/>
    <dgm:cxn modelId="{39E7318F-CE0A-47A3-9FC6-C5473DE76DAF}" type="presOf" srcId="{0BDEF395-C944-4B68-868D-27B1DDA5438D}" destId="{66933C1A-763E-4474-A008-33B04B953858}" srcOrd="0" destOrd="0" presId="urn:microsoft.com/office/officeart/2005/8/layout/hList1"/>
    <dgm:cxn modelId="{F42F2295-E1C7-4FEF-A177-D7E8AC901AA2}" srcId="{6B494B07-FAD2-4F3D-A1E7-03584565098B}" destId="{E0BC8851-8980-488F-9DD7-99BA86329464}" srcOrd="2" destOrd="0" parTransId="{840A09C6-879A-450F-B61C-23A42A7ADBF9}" sibTransId="{8D72E80C-0EF7-4602-B3D8-4ED1F0730DFA}"/>
    <dgm:cxn modelId="{2DC274A1-BDE9-45C0-BA72-6708A32187F5}" type="presOf" srcId="{90191E1B-70F9-449E-B351-24BE79AEE343}" destId="{951511A3-88E0-4DB8-8380-8C0EC5BB6B8A}" srcOrd="0" destOrd="0" presId="urn:microsoft.com/office/officeart/2005/8/layout/hList1"/>
    <dgm:cxn modelId="{0195DBAB-BBF6-45FF-A52D-B828EF06DADC}" type="presOf" srcId="{2003C7DA-8CFF-4B55-BBF2-4092E023FB4C}" destId="{0D77CF71-4C2D-43F5-AD96-DAEEC855DB4A}" srcOrd="0" destOrd="0" presId="urn:microsoft.com/office/officeart/2005/8/layout/hList1"/>
    <dgm:cxn modelId="{F79597B2-EF50-42C0-A59A-DFF1A34021D5}" srcId="{91FA336D-7DBF-40F4-B799-179D182F8C3A}" destId="{AF48F9C3-22F6-4078-B961-6FE2020DF169}" srcOrd="0" destOrd="0" parTransId="{16C6C44C-9D7D-4D64-BA87-46E48CF4442A}" sibTransId="{BA3D319E-057C-4359-AD46-CDDEE24BF95E}"/>
    <dgm:cxn modelId="{B6BE1AB5-AFF2-4484-915A-F08F87327D2C}" srcId="{6B494B07-FAD2-4F3D-A1E7-03584565098B}" destId="{91FA336D-7DBF-40F4-B799-179D182F8C3A}" srcOrd="5" destOrd="0" parTransId="{D412719B-2EE1-4FC6-B33A-06517DF7B232}" sibTransId="{4C6AF1B9-626A-4140-89D9-A5346B6BCE2E}"/>
    <dgm:cxn modelId="{2073D1B7-CE1E-4E6D-BA0F-E5364E271770}" type="presOf" srcId="{E8F21D6E-8559-4F3F-824F-43D13ED806FB}" destId="{E7F2453D-4CC5-493B-BBDF-569827CCA61F}" srcOrd="0" destOrd="0" presId="urn:microsoft.com/office/officeart/2005/8/layout/hList1"/>
    <dgm:cxn modelId="{BBC6AEBD-1BAA-472B-ADD2-3A7BE7EE855D}" type="presOf" srcId="{44FC59E7-8FFB-4C18-85A1-98F78C5D99BD}" destId="{311A62B5-A371-44EE-B1E5-194ED528C254}" srcOrd="0" destOrd="0" presId="urn:microsoft.com/office/officeart/2005/8/layout/hList1"/>
    <dgm:cxn modelId="{D2017CC1-FDD3-4A96-AD28-8E98C6B0486D}" srcId="{2003C7DA-8CFF-4B55-BBF2-4092E023FB4C}" destId="{90191E1B-70F9-449E-B351-24BE79AEE343}" srcOrd="0" destOrd="0" parTransId="{6712FCF9-7F78-4E76-93E0-BBE5C3488747}" sibTransId="{814CAD90-9A95-41A8-A769-01B18013A3FD}"/>
    <dgm:cxn modelId="{F62FE4C3-9049-4778-8587-869FE6ACD960}" type="presOf" srcId="{91FA336D-7DBF-40F4-B799-179D182F8C3A}" destId="{3F3C1AA8-32E8-4737-9166-BDC353198FAB}" srcOrd="0" destOrd="0" presId="urn:microsoft.com/office/officeart/2005/8/layout/hList1"/>
    <dgm:cxn modelId="{2D0779CB-4153-4029-A9D9-88F3CABB51C9}" srcId="{6B494B07-FAD2-4F3D-A1E7-03584565098B}" destId="{1CE993BF-BB52-45C8-B1C5-2E412932DD1C}" srcOrd="1" destOrd="0" parTransId="{C48A955D-33EF-4A33-8267-A1CA0AA04FB4}" sibTransId="{C46748C3-5E3A-459D-A197-46716144DFE0}"/>
    <dgm:cxn modelId="{EC7EA0CC-CB9D-4576-A278-8E23D0188A80}" srcId="{6B494B07-FAD2-4F3D-A1E7-03584565098B}" destId="{2003C7DA-8CFF-4B55-BBF2-4092E023FB4C}" srcOrd="4" destOrd="0" parTransId="{FDAAC4C1-B87E-4B7D-B160-22E05CC208BF}" sibTransId="{4FE35CD4-5953-4435-A2F0-EF7235DC4DBA}"/>
    <dgm:cxn modelId="{FB0163DE-2FBB-493B-8A00-75F3A0EF6F9B}" type="presOf" srcId="{1CE993BF-BB52-45C8-B1C5-2E412932DD1C}" destId="{50AB0DFB-B927-4BE8-BFFF-C6F2FC200F1B}" srcOrd="0" destOrd="0" presId="urn:microsoft.com/office/officeart/2005/8/layout/hList1"/>
    <dgm:cxn modelId="{67DBAFEA-0550-47D8-8CE8-C76EEED7A799}" srcId="{E0BC8851-8980-488F-9DD7-99BA86329464}" destId="{0BDEF395-C944-4B68-868D-27B1DDA5438D}" srcOrd="0" destOrd="0" parTransId="{FB2EF1D2-F250-4432-832E-10251BB5A8D1}" sibTransId="{39E6963B-303A-4D4E-9B71-1B41936C466F}"/>
    <dgm:cxn modelId="{F13D677C-AC08-4822-91CA-BB78D8367EA7}" type="presParOf" srcId="{FAE2DA00-F0AB-40B1-9C23-119CECDAC585}" destId="{184055AA-F3D8-4DE8-A534-BDE0C64F82F9}" srcOrd="0" destOrd="0" presId="urn:microsoft.com/office/officeart/2005/8/layout/hList1"/>
    <dgm:cxn modelId="{E2220E6C-68B2-4303-90AE-FBCA1AC07274}" type="presParOf" srcId="{184055AA-F3D8-4DE8-A534-BDE0C64F82F9}" destId="{311A62B5-A371-44EE-B1E5-194ED528C254}" srcOrd="0" destOrd="0" presId="urn:microsoft.com/office/officeart/2005/8/layout/hList1"/>
    <dgm:cxn modelId="{6D7D86F4-E3C1-4D2C-845C-4F47D01E0EE2}" type="presParOf" srcId="{184055AA-F3D8-4DE8-A534-BDE0C64F82F9}" destId="{999BF89F-432F-4FFA-90A8-BEF6DE497E3A}" srcOrd="1" destOrd="0" presId="urn:microsoft.com/office/officeart/2005/8/layout/hList1"/>
    <dgm:cxn modelId="{205E2990-C6D2-4B56-A0E5-FA5ADF1FD48A}" type="presParOf" srcId="{FAE2DA00-F0AB-40B1-9C23-119CECDAC585}" destId="{1D39569F-F0A4-4595-A3B0-1C08D82EFD36}" srcOrd="1" destOrd="0" presId="urn:microsoft.com/office/officeart/2005/8/layout/hList1"/>
    <dgm:cxn modelId="{F943AB4A-E1F9-473E-B01C-13E2DB65308F}" type="presParOf" srcId="{FAE2DA00-F0AB-40B1-9C23-119CECDAC585}" destId="{3159C7BB-D7D6-4B29-8FD9-F035AC865682}" srcOrd="2" destOrd="0" presId="urn:microsoft.com/office/officeart/2005/8/layout/hList1"/>
    <dgm:cxn modelId="{34ADBE19-7BCF-4497-A361-C65ED18BD0E1}" type="presParOf" srcId="{3159C7BB-D7D6-4B29-8FD9-F035AC865682}" destId="{50AB0DFB-B927-4BE8-BFFF-C6F2FC200F1B}" srcOrd="0" destOrd="0" presId="urn:microsoft.com/office/officeart/2005/8/layout/hList1"/>
    <dgm:cxn modelId="{782625CB-36CF-497D-86A2-C05228F86F97}" type="presParOf" srcId="{3159C7BB-D7D6-4B29-8FD9-F035AC865682}" destId="{E7F2453D-4CC5-493B-BBDF-569827CCA61F}" srcOrd="1" destOrd="0" presId="urn:microsoft.com/office/officeart/2005/8/layout/hList1"/>
    <dgm:cxn modelId="{976439DD-A10A-402C-A586-A84F11DF6420}" type="presParOf" srcId="{FAE2DA00-F0AB-40B1-9C23-119CECDAC585}" destId="{CA01B5E5-4535-4ECA-832A-5675DF58FC6B}" srcOrd="3" destOrd="0" presId="urn:microsoft.com/office/officeart/2005/8/layout/hList1"/>
    <dgm:cxn modelId="{B93E46F9-CFC9-47E7-A433-84211187CD0B}" type="presParOf" srcId="{FAE2DA00-F0AB-40B1-9C23-119CECDAC585}" destId="{D9082E0E-4A0B-4EAF-BE8B-BC8058723C82}" srcOrd="4" destOrd="0" presId="urn:microsoft.com/office/officeart/2005/8/layout/hList1"/>
    <dgm:cxn modelId="{75116EF8-8734-4972-A4F1-0062A2FFE2B1}" type="presParOf" srcId="{D9082E0E-4A0B-4EAF-BE8B-BC8058723C82}" destId="{4BB07A65-EE2A-4F02-9659-4F262627DC67}" srcOrd="0" destOrd="0" presId="urn:microsoft.com/office/officeart/2005/8/layout/hList1"/>
    <dgm:cxn modelId="{9D57A807-AE34-4A08-AE44-E58ED44C317D}" type="presParOf" srcId="{D9082E0E-4A0B-4EAF-BE8B-BC8058723C82}" destId="{66933C1A-763E-4474-A008-33B04B953858}" srcOrd="1" destOrd="0" presId="urn:microsoft.com/office/officeart/2005/8/layout/hList1"/>
    <dgm:cxn modelId="{44D13957-5454-4429-90CE-3128B604B425}" type="presParOf" srcId="{FAE2DA00-F0AB-40B1-9C23-119CECDAC585}" destId="{2E775A4A-60D7-4FC7-A0FE-501A119062C2}" srcOrd="5" destOrd="0" presId="urn:microsoft.com/office/officeart/2005/8/layout/hList1"/>
    <dgm:cxn modelId="{6BBF4CC7-89DB-4355-99F6-B74C178F798E}" type="presParOf" srcId="{FAE2DA00-F0AB-40B1-9C23-119CECDAC585}" destId="{2B1949BD-E318-498F-BC78-644412E3F34A}" srcOrd="6" destOrd="0" presId="urn:microsoft.com/office/officeart/2005/8/layout/hList1"/>
    <dgm:cxn modelId="{21FFEA19-E14D-4C0F-A704-C78D14F409FC}" type="presParOf" srcId="{2B1949BD-E318-498F-BC78-644412E3F34A}" destId="{91C6D00D-3B26-44DD-B02F-CC15D03DB7DF}" srcOrd="0" destOrd="0" presId="urn:microsoft.com/office/officeart/2005/8/layout/hList1"/>
    <dgm:cxn modelId="{09873F00-5D62-4D58-8D49-0F6268C7C712}" type="presParOf" srcId="{2B1949BD-E318-498F-BC78-644412E3F34A}" destId="{BAFC0E9D-C78B-48C2-809D-ACFFBAAACCEA}" srcOrd="1" destOrd="0" presId="urn:microsoft.com/office/officeart/2005/8/layout/hList1"/>
    <dgm:cxn modelId="{42FB26E7-8787-400E-8C1E-E257A1A52681}" type="presParOf" srcId="{FAE2DA00-F0AB-40B1-9C23-119CECDAC585}" destId="{4D9BBD82-78B2-42A8-994B-6EE6D1B40203}" srcOrd="7" destOrd="0" presId="urn:microsoft.com/office/officeart/2005/8/layout/hList1"/>
    <dgm:cxn modelId="{DCFA5ABC-3F87-49A4-8DE2-966378135DCD}" type="presParOf" srcId="{FAE2DA00-F0AB-40B1-9C23-119CECDAC585}" destId="{F1481A38-C7A5-4702-A2B7-A85860C33269}" srcOrd="8" destOrd="0" presId="urn:microsoft.com/office/officeart/2005/8/layout/hList1"/>
    <dgm:cxn modelId="{2255C16D-34E7-4F74-8CBA-AC71CF68DC1F}" type="presParOf" srcId="{F1481A38-C7A5-4702-A2B7-A85860C33269}" destId="{0D77CF71-4C2D-43F5-AD96-DAEEC855DB4A}" srcOrd="0" destOrd="0" presId="urn:microsoft.com/office/officeart/2005/8/layout/hList1"/>
    <dgm:cxn modelId="{4D869A50-3FC7-4D72-95EF-6787BBAB975B}" type="presParOf" srcId="{F1481A38-C7A5-4702-A2B7-A85860C33269}" destId="{951511A3-88E0-4DB8-8380-8C0EC5BB6B8A}" srcOrd="1" destOrd="0" presId="urn:microsoft.com/office/officeart/2005/8/layout/hList1"/>
    <dgm:cxn modelId="{E0BE3735-9515-45E6-A589-3AB06F09C43E}" type="presParOf" srcId="{FAE2DA00-F0AB-40B1-9C23-119CECDAC585}" destId="{912D83E0-F139-4984-88D9-093A0A4196B2}" srcOrd="9" destOrd="0" presId="urn:microsoft.com/office/officeart/2005/8/layout/hList1"/>
    <dgm:cxn modelId="{2E5302A9-2372-45F1-AAC9-617B73EBC091}" type="presParOf" srcId="{FAE2DA00-F0AB-40B1-9C23-119CECDAC585}" destId="{08BD0776-AEDE-45F3-B6E6-A577C2129CDF}" srcOrd="10" destOrd="0" presId="urn:microsoft.com/office/officeart/2005/8/layout/hList1"/>
    <dgm:cxn modelId="{958355CF-C7FD-49B6-87A1-4DD5FA9F3555}" type="presParOf" srcId="{08BD0776-AEDE-45F3-B6E6-A577C2129CDF}" destId="{3F3C1AA8-32E8-4737-9166-BDC353198FAB}" srcOrd="0" destOrd="0" presId="urn:microsoft.com/office/officeart/2005/8/layout/hList1"/>
    <dgm:cxn modelId="{445B9ABF-9FF8-40C0-BF70-922EFD3E3355}" type="presParOf" srcId="{08BD0776-AEDE-45F3-B6E6-A577C2129CDF}" destId="{9FFA354C-E6FB-46C5-B0AA-88C07A32B568}" srcOrd="1" destOrd="0" presId="urn:microsoft.com/office/officeart/2005/8/layout/hList1"/>
  </dgm:cxnLst>
  <dgm:bg>
    <a:noFill/>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E1417F-A7D9-44FB-8CF0-6223FACB1F84}"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lv-LV"/>
        </a:p>
      </dgm:t>
    </dgm:pt>
    <dgm:pt modelId="{2D6AE81B-E83F-4F5C-A4C9-DD9AC3119BA6}">
      <dgm:prSet phldrT="[Teksts]" phldr="0"/>
      <dgm:spPr/>
      <dgm:t>
        <a:bodyPr/>
        <a:lstStyle/>
        <a:p>
          <a:r>
            <a:rPr lang="lv-LV" dirty="0">
              <a:solidFill>
                <a:schemeClr val="tx2"/>
              </a:solidFill>
            </a:rPr>
            <a:t>Projekta iesniedzējs precizējumus iesniedz divu darba dienu laikā pēc Padomes vēstules nosūtīšanas dienas, nosūtot atbildi uz Padomes oficiālo elektroniskā pasta adresi: </a:t>
          </a:r>
          <a:r>
            <a:rPr lang="lv-LV" dirty="0">
              <a:solidFill>
                <a:schemeClr val="tx2"/>
              </a:solidFill>
              <a:hlinkClick xmlns:r="http://schemas.openxmlformats.org/officeDocument/2006/relationships" r:id="rId1">
                <a:extLst>
                  <a:ext uri="{A12FA001-AC4F-418D-AE19-62706E023703}">
                    <ahyp:hlinkClr xmlns:ahyp="http://schemas.microsoft.com/office/drawing/2018/hyperlinkcolor" val="tx"/>
                  </a:ext>
                </a:extLst>
              </a:hlinkClick>
            </a:rPr>
            <a:t>pasts@lzp.gov.lv</a:t>
          </a:r>
          <a:endParaRPr lang="lv-LV" dirty="0">
            <a:solidFill>
              <a:schemeClr val="tx2"/>
            </a:solidFill>
          </a:endParaRPr>
        </a:p>
      </dgm:t>
    </dgm:pt>
    <dgm:pt modelId="{A471E47B-6D62-4E2E-A54A-DAE23287ED58}" type="parTrans" cxnId="{3BDE0405-6DFA-44C6-8D15-BB3D578D3B20}">
      <dgm:prSet/>
      <dgm:spPr/>
      <dgm:t>
        <a:bodyPr/>
        <a:lstStyle/>
        <a:p>
          <a:endParaRPr lang="lv-LV"/>
        </a:p>
      </dgm:t>
    </dgm:pt>
    <dgm:pt modelId="{17346834-0C1C-4715-962C-877AD90F021A}" type="sibTrans" cxnId="{3BDE0405-6DFA-44C6-8D15-BB3D578D3B20}">
      <dgm:prSet/>
      <dgm:spPr/>
      <dgm:t>
        <a:bodyPr/>
        <a:lstStyle/>
        <a:p>
          <a:endParaRPr lang="lv-LV"/>
        </a:p>
      </dgm:t>
    </dgm:pt>
    <dgm:pt modelId="{D4CFBB40-A19D-4595-B368-61EEDCB37ACE}">
      <dgm:prSet phldrT="[Teksts]" phldr="0"/>
      <dgm:spPr/>
      <dgm:t>
        <a:bodyPr/>
        <a:lstStyle/>
        <a:p>
          <a:r>
            <a:rPr lang="lv-LV" b="1" dirty="0">
              <a:solidFill>
                <a:schemeClr val="tx2"/>
              </a:solidFill>
            </a:rPr>
            <a:t>Nolikuma 33.1. apakšpunkts:      </a:t>
          </a:r>
          <a:r>
            <a:rPr lang="lv-LV" dirty="0">
              <a:solidFill>
                <a:schemeClr val="tx2"/>
              </a:solidFill>
            </a:rPr>
            <a:t>Padome nosūta vēstuli projekta iesniedzējam</a:t>
          </a:r>
        </a:p>
      </dgm:t>
    </dgm:pt>
    <dgm:pt modelId="{FE695EC1-29D4-42F8-B0EA-ABCD8CB37E7C}" type="parTrans" cxnId="{C3CE3902-1FDF-4A01-B0E4-8E2B5FD96BE3}">
      <dgm:prSet/>
      <dgm:spPr/>
      <dgm:t>
        <a:bodyPr/>
        <a:lstStyle/>
        <a:p>
          <a:endParaRPr lang="lv-LV"/>
        </a:p>
      </dgm:t>
    </dgm:pt>
    <dgm:pt modelId="{9D50C6E6-A3B4-4920-AFDD-72890C9D66F6}" type="sibTrans" cxnId="{C3CE3902-1FDF-4A01-B0E4-8E2B5FD96BE3}">
      <dgm:prSet/>
      <dgm:spPr/>
      <dgm:t>
        <a:bodyPr/>
        <a:lstStyle/>
        <a:p>
          <a:endParaRPr lang="lv-LV"/>
        </a:p>
      </dgm:t>
    </dgm:pt>
    <dgm:pt modelId="{02A4CCAB-6FFF-4F58-8383-53417E0985D2}" type="pres">
      <dgm:prSet presAssocID="{BAE1417F-A7D9-44FB-8CF0-6223FACB1F84}" presName="cycle" presStyleCnt="0">
        <dgm:presLayoutVars>
          <dgm:dir/>
          <dgm:resizeHandles val="exact"/>
        </dgm:presLayoutVars>
      </dgm:prSet>
      <dgm:spPr/>
    </dgm:pt>
    <dgm:pt modelId="{6FD19BB2-39B6-4304-B448-3BC31F13BAC9}" type="pres">
      <dgm:prSet presAssocID="{2D6AE81B-E83F-4F5C-A4C9-DD9AC3119BA6}" presName="dummy" presStyleCnt="0"/>
      <dgm:spPr/>
    </dgm:pt>
    <dgm:pt modelId="{70741B9D-E516-4A27-AF3B-03FB16D50538}" type="pres">
      <dgm:prSet presAssocID="{2D6AE81B-E83F-4F5C-A4C9-DD9AC3119BA6}" presName="node" presStyleLbl="revTx" presStyleIdx="0" presStyleCnt="2">
        <dgm:presLayoutVars>
          <dgm:bulletEnabled val="1"/>
        </dgm:presLayoutVars>
      </dgm:prSet>
      <dgm:spPr/>
    </dgm:pt>
    <dgm:pt modelId="{7AF54CF9-A7AC-4906-B53A-9B663946BD10}" type="pres">
      <dgm:prSet presAssocID="{17346834-0C1C-4715-962C-877AD90F021A}" presName="sibTrans" presStyleLbl="node1" presStyleIdx="0" presStyleCnt="2" custScaleX="81697" custScaleY="83015" custLinFactNeighborX="-7301" custLinFactNeighborY="474"/>
      <dgm:spPr/>
    </dgm:pt>
    <dgm:pt modelId="{D450CE85-1511-4FE3-8CBE-745B527C51B3}" type="pres">
      <dgm:prSet presAssocID="{D4CFBB40-A19D-4595-B368-61EEDCB37ACE}" presName="dummy" presStyleCnt="0"/>
      <dgm:spPr/>
    </dgm:pt>
    <dgm:pt modelId="{694DC151-B158-494A-B6B8-C742437018D6}" type="pres">
      <dgm:prSet presAssocID="{D4CFBB40-A19D-4595-B368-61EEDCB37ACE}" presName="node" presStyleLbl="revTx" presStyleIdx="1" presStyleCnt="2">
        <dgm:presLayoutVars>
          <dgm:bulletEnabled val="1"/>
        </dgm:presLayoutVars>
      </dgm:prSet>
      <dgm:spPr/>
    </dgm:pt>
    <dgm:pt modelId="{DEE26AFA-754C-45D6-A250-BF2F7C3715A6}" type="pres">
      <dgm:prSet presAssocID="{9D50C6E6-A3B4-4920-AFDD-72890C9D66F6}" presName="sibTrans" presStyleLbl="node1" presStyleIdx="1" presStyleCnt="2" custScaleX="77744" custScaleY="80379" custLinFactNeighborX="-7992" custLinFactNeighborY="595"/>
      <dgm:spPr/>
    </dgm:pt>
  </dgm:ptLst>
  <dgm:cxnLst>
    <dgm:cxn modelId="{C3CE3902-1FDF-4A01-B0E4-8E2B5FD96BE3}" srcId="{BAE1417F-A7D9-44FB-8CF0-6223FACB1F84}" destId="{D4CFBB40-A19D-4595-B368-61EEDCB37ACE}" srcOrd="1" destOrd="0" parTransId="{FE695EC1-29D4-42F8-B0EA-ABCD8CB37E7C}" sibTransId="{9D50C6E6-A3B4-4920-AFDD-72890C9D66F6}"/>
    <dgm:cxn modelId="{3BDE0405-6DFA-44C6-8D15-BB3D578D3B20}" srcId="{BAE1417F-A7D9-44FB-8CF0-6223FACB1F84}" destId="{2D6AE81B-E83F-4F5C-A4C9-DD9AC3119BA6}" srcOrd="0" destOrd="0" parTransId="{A471E47B-6D62-4E2E-A54A-DAE23287ED58}" sibTransId="{17346834-0C1C-4715-962C-877AD90F021A}"/>
    <dgm:cxn modelId="{24EDC71E-7B2A-4335-BDC7-1BF9FB790010}" type="presOf" srcId="{BAE1417F-A7D9-44FB-8CF0-6223FACB1F84}" destId="{02A4CCAB-6FFF-4F58-8383-53417E0985D2}" srcOrd="0" destOrd="0" presId="urn:microsoft.com/office/officeart/2005/8/layout/cycle1"/>
    <dgm:cxn modelId="{AD42B44E-6476-48EC-9B39-F797F298B6B7}" type="presOf" srcId="{2D6AE81B-E83F-4F5C-A4C9-DD9AC3119BA6}" destId="{70741B9D-E516-4A27-AF3B-03FB16D50538}" srcOrd="0" destOrd="0" presId="urn:microsoft.com/office/officeart/2005/8/layout/cycle1"/>
    <dgm:cxn modelId="{F692AA51-AA44-489B-BC4A-3755B3CFCB17}" type="presOf" srcId="{17346834-0C1C-4715-962C-877AD90F021A}" destId="{7AF54CF9-A7AC-4906-B53A-9B663946BD10}" srcOrd="0" destOrd="0" presId="urn:microsoft.com/office/officeart/2005/8/layout/cycle1"/>
    <dgm:cxn modelId="{E1CCE07E-D0C5-425A-999D-D016390AE27B}" type="presOf" srcId="{9D50C6E6-A3B4-4920-AFDD-72890C9D66F6}" destId="{DEE26AFA-754C-45D6-A250-BF2F7C3715A6}" srcOrd="0" destOrd="0" presId="urn:microsoft.com/office/officeart/2005/8/layout/cycle1"/>
    <dgm:cxn modelId="{E0F51BE6-0539-4F17-8D89-9B2075C3C248}" type="presOf" srcId="{D4CFBB40-A19D-4595-B368-61EEDCB37ACE}" destId="{694DC151-B158-494A-B6B8-C742437018D6}" srcOrd="0" destOrd="0" presId="urn:microsoft.com/office/officeart/2005/8/layout/cycle1"/>
    <dgm:cxn modelId="{3C838B69-A97E-4E89-AA26-56F0DAE3A20C}" type="presParOf" srcId="{02A4CCAB-6FFF-4F58-8383-53417E0985D2}" destId="{6FD19BB2-39B6-4304-B448-3BC31F13BAC9}" srcOrd="0" destOrd="0" presId="urn:microsoft.com/office/officeart/2005/8/layout/cycle1"/>
    <dgm:cxn modelId="{6D61F80A-AEE4-4935-9471-58D7655DFA5E}" type="presParOf" srcId="{02A4CCAB-6FFF-4F58-8383-53417E0985D2}" destId="{70741B9D-E516-4A27-AF3B-03FB16D50538}" srcOrd="1" destOrd="0" presId="urn:microsoft.com/office/officeart/2005/8/layout/cycle1"/>
    <dgm:cxn modelId="{D590E676-5136-4AFB-B04A-D5B3EEB9B8FF}" type="presParOf" srcId="{02A4CCAB-6FFF-4F58-8383-53417E0985D2}" destId="{7AF54CF9-A7AC-4906-B53A-9B663946BD10}" srcOrd="2" destOrd="0" presId="urn:microsoft.com/office/officeart/2005/8/layout/cycle1"/>
    <dgm:cxn modelId="{70D89BC4-E17A-435E-9B0F-84BEB993058E}" type="presParOf" srcId="{02A4CCAB-6FFF-4F58-8383-53417E0985D2}" destId="{D450CE85-1511-4FE3-8CBE-745B527C51B3}" srcOrd="3" destOrd="0" presId="urn:microsoft.com/office/officeart/2005/8/layout/cycle1"/>
    <dgm:cxn modelId="{EC288E0B-3C2D-4E11-88B3-75EAA544A93B}" type="presParOf" srcId="{02A4CCAB-6FFF-4F58-8383-53417E0985D2}" destId="{694DC151-B158-494A-B6B8-C742437018D6}" srcOrd="4" destOrd="0" presId="urn:microsoft.com/office/officeart/2005/8/layout/cycle1"/>
    <dgm:cxn modelId="{0CCF83E0-A7B8-43FD-8695-14A4E74BCB9F}" type="presParOf" srcId="{02A4CCAB-6FFF-4F58-8383-53417E0985D2}" destId="{DEE26AFA-754C-45D6-A250-BF2F7C3715A6}" srcOrd="5"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90B5996-6880-784C-8E7F-89A90FA18566}" type="doc">
      <dgm:prSet loTypeId="urn:microsoft.com/office/officeart/2008/layout/VerticalCurvedList" loCatId="" qsTypeId="urn:microsoft.com/office/officeart/2005/8/quickstyle/simple4" qsCatId="simple" csTypeId="urn:microsoft.com/office/officeart/2005/8/colors/colorful4" csCatId="colorful" phldr="1"/>
      <dgm:spPr/>
      <dgm:t>
        <a:bodyPr/>
        <a:lstStyle/>
        <a:p>
          <a:endParaRPr lang="en-US"/>
        </a:p>
      </dgm:t>
    </dgm:pt>
    <dgm:pt modelId="{067D257B-9253-7F41-A8DF-FFF96FE6B7E6}">
      <dgm:prSet phldrT="[Text]" custT="1"/>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a:outerShdw blurRad="50800" dist="38100" dir="2700000" algn="tl" rotWithShape="0">
            <a:prstClr val="black">
              <a:alpha val="40000"/>
            </a:prstClr>
          </a:outerShdw>
        </a:effectLst>
      </dgm:spPr>
      <dgm:t>
        <a:bodyPr/>
        <a:lstStyle/>
        <a:p>
          <a:r>
            <a:rPr lang="lv-LV" sz="1800">
              <a:latin typeface="+mn-lt"/>
              <a:ea typeface="Verdana" panose="020B0604030504040204" pitchFamily="34" charset="0"/>
              <a:cs typeface="Verdana" panose="020B0604030504040204" pitchFamily="34" charset="0"/>
            </a:rPr>
            <a:t>IZCILĪBA (A)</a:t>
          </a:r>
        </a:p>
      </dgm:t>
    </dgm:pt>
    <dgm:pt modelId="{47DE9F35-158D-574B-99D6-F49B08E59221}" type="parTrans" cxnId="{06CF0A41-B996-A344-AA2D-75E1FC1F2F39}">
      <dgm:prSet/>
      <dgm:spPr/>
      <dgm:t>
        <a:bodyPr/>
        <a:lstStyle/>
        <a:p>
          <a:endParaRPr lang="en-US" sz="1800">
            <a:latin typeface="+mn-lt"/>
          </a:endParaRPr>
        </a:p>
      </dgm:t>
    </dgm:pt>
    <dgm:pt modelId="{E1FDD0E9-A806-CD4C-9FB8-5309E8DBDD23}" type="sibTrans" cxnId="{06CF0A41-B996-A344-AA2D-75E1FC1F2F39}">
      <dgm:prSet/>
      <dgm:spPr/>
      <dgm:t>
        <a:bodyPr/>
        <a:lstStyle/>
        <a:p>
          <a:endParaRPr lang="en-US" sz="1800">
            <a:latin typeface="+mn-lt"/>
          </a:endParaRPr>
        </a:p>
      </dgm:t>
    </dgm:pt>
    <dgm:pt modelId="{4E4131E3-CA70-CF4D-95C1-A78899B2EA46}">
      <dgm:prSet phldrT="[Text]" custT="1"/>
      <dgm: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effectLst>
          <a:outerShdw blurRad="50800" dist="38100" dir="2700000" algn="tl" rotWithShape="0">
            <a:prstClr val="black">
              <a:alpha val="40000"/>
            </a:prstClr>
          </a:outerShdw>
        </a:effectLst>
      </dgm:spPr>
      <dgm:t>
        <a:bodyPr/>
        <a:lstStyle/>
        <a:p>
          <a:r>
            <a:rPr lang="lv-LV" sz="1800">
              <a:latin typeface="+mn-lt"/>
              <a:ea typeface="Verdana" panose="020B0604030504040204" pitchFamily="34" charset="0"/>
              <a:cs typeface="Verdana" panose="020B0604030504040204" pitchFamily="34" charset="0"/>
            </a:rPr>
            <a:t>IETEKME (B)</a:t>
          </a:r>
          <a:endParaRPr lang="en-US" sz="1800">
            <a:latin typeface="+mn-lt"/>
            <a:ea typeface="Verdana" panose="020B0604030504040204" pitchFamily="34" charset="0"/>
            <a:cs typeface="Verdana" panose="020B0604030504040204" pitchFamily="34" charset="0"/>
          </a:endParaRPr>
        </a:p>
      </dgm:t>
    </dgm:pt>
    <dgm:pt modelId="{6D03807D-1789-1E47-8458-BB3555C3E82B}" type="parTrans" cxnId="{EB7F0D1B-AD16-C44B-A5D9-2DD0D3CC8604}">
      <dgm:prSet/>
      <dgm:spPr/>
      <dgm:t>
        <a:bodyPr/>
        <a:lstStyle/>
        <a:p>
          <a:endParaRPr lang="en-US" sz="1800">
            <a:latin typeface="+mn-lt"/>
          </a:endParaRPr>
        </a:p>
      </dgm:t>
    </dgm:pt>
    <dgm:pt modelId="{0E6D2F83-D6BA-2C45-8CD4-1EA7C44C94F8}" type="sibTrans" cxnId="{EB7F0D1B-AD16-C44B-A5D9-2DD0D3CC8604}">
      <dgm:prSet/>
      <dgm:spPr/>
      <dgm:t>
        <a:bodyPr/>
        <a:lstStyle/>
        <a:p>
          <a:endParaRPr lang="en-US" sz="1800">
            <a:latin typeface="+mn-lt"/>
          </a:endParaRPr>
        </a:p>
      </dgm:t>
    </dgm:pt>
    <dgm:pt modelId="{9B7F835A-40A0-6840-BAE3-58B5D5FA3400}">
      <dgm:prSet phldrT="[Text]" custT="1"/>
      <dgm:sp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lv-LV" sz="1800">
              <a:solidFill>
                <a:schemeClr val="tx1"/>
              </a:solidFill>
              <a:latin typeface="+mn-lt"/>
              <a:ea typeface="Verdana" panose="020B0604030504040204" pitchFamily="34" charset="0"/>
              <a:cs typeface="Verdana" panose="020B0604030504040204" pitchFamily="34" charset="0"/>
            </a:rPr>
            <a:t>IEVIEŠANA (C)</a:t>
          </a:r>
          <a:endParaRPr lang="en-US" sz="1800">
            <a:solidFill>
              <a:schemeClr val="tx1"/>
            </a:solidFill>
            <a:latin typeface="+mn-lt"/>
            <a:ea typeface="Verdana" panose="020B0604030504040204" pitchFamily="34" charset="0"/>
            <a:cs typeface="Verdana" panose="020B0604030504040204" pitchFamily="34" charset="0"/>
          </a:endParaRPr>
        </a:p>
      </dgm:t>
    </dgm:pt>
    <dgm:pt modelId="{5230B2D1-D14F-954D-93B3-63F84FC8F307}" type="parTrans" cxnId="{96F4245D-525C-B74A-B64B-A501EBD636C6}">
      <dgm:prSet/>
      <dgm:spPr/>
      <dgm:t>
        <a:bodyPr/>
        <a:lstStyle/>
        <a:p>
          <a:endParaRPr lang="en-US" sz="1800">
            <a:latin typeface="+mn-lt"/>
          </a:endParaRPr>
        </a:p>
      </dgm:t>
    </dgm:pt>
    <dgm:pt modelId="{69D45C27-72E5-C042-ACA2-14568E5ADFB7}" type="sibTrans" cxnId="{96F4245D-525C-B74A-B64B-A501EBD636C6}">
      <dgm:prSet/>
      <dgm:spPr/>
      <dgm:t>
        <a:bodyPr/>
        <a:lstStyle/>
        <a:p>
          <a:endParaRPr lang="en-US" sz="1800">
            <a:latin typeface="+mn-lt"/>
          </a:endParaRPr>
        </a:p>
      </dgm:t>
    </dgm:pt>
    <dgm:pt modelId="{C60CFD6B-770F-C94C-BC20-6067321FF775}" type="pres">
      <dgm:prSet presAssocID="{490B5996-6880-784C-8E7F-89A90FA18566}" presName="Name0" presStyleCnt="0">
        <dgm:presLayoutVars>
          <dgm:chMax val="7"/>
          <dgm:chPref val="7"/>
          <dgm:dir/>
        </dgm:presLayoutVars>
      </dgm:prSet>
      <dgm:spPr/>
    </dgm:pt>
    <dgm:pt modelId="{353E8C39-AA1C-3A42-8679-BD85625B3EA3}" type="pres">
      <dgm:prSet presAssocID="{490B5996-6880-784C-8E7F-89A90FA18566}" presName="Name1" presStyleCnt="0"/>
      <dgm:spPr/>
    </dgm:pt>
    <dgm:pt modelId="{75B135AC-ABE6-5E4A-9B6C-EC731220B87C}" type="pres">
      <dgm:prSet presAssocID="{490B5996-6880-784C-8E7F-89A90FA18566}" presName="cycle" presStyleCnt="0"/>
      <dgm:spPr/>
    </dgm:pt>
    <dgm:pt modelId="{C72424D2-CF94-A944-82AB-046702AECEA7}" type="pres">
      <dgm:prSet presAssocID="{490B5996-6880-784C-8E7F-89A90FA18566}" presName="srcNode" presStyleLbl="node1" presStyleIdx="0" presStyleCnt="3"/>
      <dgm:spPr/>
    </dgm:pt>
    <dgm:pt modelId="{0069EFC0-31B3-0F45-B44D-F35B7A9E9372}" type="pres">
      <dgm:prSet presAssocID="{490B5996-6880-784C-8E7F-89A90FA18566}" presName="conn" presStyleLbl="parChTrans1D2" presStyleIdx="0" presStyleCnt="1"/>
      <dgm:spPr/>
    </dgm:pt>
    <dgm:pt modelId="{0F7CDF3B-8256-0E4C-80EB-E2D3B227EF72}" type="pres">
      <dgm:prSet presAssocID="{490B5996-6880-784C-8E7F-89A90FA18566}" presName="extraNode" presStyleLbl="node1" presStyleIdx="0" presStyleCnt="3"/>
      <dgm:spPr/>
    </dgm:pt>
    <dgm:pt modelId="{3BF7AA74-BE2A-A144-8266-25B71B5CF279}" type="pres">
      <dgm:prSet presAssocID="{490B5996-6880-784C-8E7F-89A90FA18566}" presName="dstNode" presStyleLbl="node1" presStyleIdx="0" presStyleCnt="3"/>
      <dgm:spPr/>
    </dgm:pt>
    <dgm:pt modelId="{1A065F00-2114-7A4D-8FD1-0526D1E94660}" type="pres">
      <dgm:prSet presAssocID="{067D257B-9253-7F41-A8DF-FFF96FE6B7E6}" presName="text_1" presStyleLbl="node1" presStyleIdx="0" presStyleCnt="3">
        <dgm:presLayoutVars>
          <dgm:bulletEnabled val="1"/>
        </dgm:presLayoutVars>
      </dgm:prSet>
      <dgm:spPr/>
    </dgm:pt>
    <dgm:pt modelId="{6057344A-C98A-4E41-B3B0-9E3FE29A352A}" type="pres">
      <dgm:prSet presAssocID="{067D257B-9253-7F41-A8DF-FFF96FE6B7E6}" presName="accent_1" presStyleCnt="0"/>
      <dgm:spPr/>
    </dgm:pt>
    <dgm:pt modelId="{30838C00-761E-A94D-9E90-0E1DA78EFC57}" type="pres">
      <dgm:prSet presAssocID="{067D257B-9253-7F41-A8DF-FFF96FE6B7E6}" presName="accentRepeatNode" presStyleLbl="solidFgAcc1" presStyleIdx="0" presStyleCnt="3"/>
      <dgm:spPr>
        <a:ln>
          <a:solidFill>
            <a:schemeClr val="accent2">
              <a:lumMod val="75000"/>
            </a:schemeClr>
          </a:solidFill>
        </a:ln>
      </dgm:spPr>
    </dgm:pt>
    <dgm:pt modelId="{4EC0D5D3-24CF-2242-9665-C5515CB88673}" type="pres">
      <dgm:prSet presAssocID="{4E4131E3-CA70-CF4D-95C1-A78899B2EA46}" presName="text_2" presStyleLbl="node1" presStyleIdx="1" presStyleCnt="3">
        <dgm:presLayoutVars>
          <dgm:bulletEnabled val="1"/>
        </dgm:presLayoutVars>
      </dgm:prSet>
      <dgm:spPr/>
    </dgm:pt>
    <dgm:pt modelId="{299FD282-7445-CC4B-8944-5EDC9E5338F0}" type="pres">
      <dgm:prSet presAssocID="{4E4131E3-CA70-CF4D-95C1-A78899B2EA46}" presName="accent_2" presStyleCnt="0"/>
      <dgm:spPr/>
    </dgm:pt>
    <dgm:pt modelId="{899310B5-FFDF-D94A-ABA3-3F1AD83A4A45}" type="pres">
      <dgm:prSet presAssocID="{4E4131E3-CA70-CF4D-95C1-A78899B2EA46}" presName="accentRepeatNode" presStyleLbl="solidFgAcc1" presStyleIdx="1" presStyleCnt="3"/>
      <dgm:spPr>
        <a:ln>
          <a:solidFill>
            <a:schemeClr val="accent2">
              <a:lumMod val="75000"/>
            </a:schemeClr>
          </a:solidFill>
        </a:ln>
      </dgm:spPr>
    </dgm:pt>
    <dgm:pt modelId="{8BD8C914-7314-BC41-AD43-3DB3440F7358}" type="pres">
      <dgm:prSet presAssocID="{9B7F835A-40A0-6840-BAE3-58B5D5FA3400}" presName="text_3" presStyleLbl="node1" presStyleIdx="2" presStyleCnt="3" custLinFactNeighborX="1457" custLinFactNeighborY="-3946">
        <dgm:presLayoutVars>
          <dgm:bulletEnabled val="1"/>
        </dgm:presLayoutVars>
      </dgm:prSet>
      <dgm:spPr/>
    </dgm:pt>
    <dgm:pt modelId="{B40B876F-B07B-E247-ABA3-416AA482F44D}" type="pres">
      <dgm:prSet presAssocID="{9B7F835A-40A0-6840-BAE3-58B5D5FA3400}" presName="accent_3" presStyleCnt="0"/>
      <dgm:spPr/>
    </dgm:pt>
    <dgm:pt modelId="{5A38DCE6-70AD-8A4A-9A71-20B5C5B65822}" type="pres">
      <dgm:prSet presAssocID="{9B7F835A-40A0-6840-BAE3-58B5D5FA3400}" presName="accentRepeatNode" presStyleLbl="solidFgAcc1" presStyleIdx="2" presStyleCnt="3"/>
      <dgm:spPr>
        <a:ln>
          <a:solidFill>
            <a:schemeClr val="accent2">
              <a:lumMod val="75000"/>
            </a:schemeClr>
          </a:solidFill>
        </a:ln>
      </dgm:spPr>
    </dgm:pt>
  </dgm:ptLst>
  <dgm:cxnLst>
    <dgm:cxn modelId="{6F216F1A-2149-43ED-BF9D-ADEBC001E61B}" type="presOf" srcId="{490B5996-6880-784C-8E7F-89A90FA18566}" destId="{C60CFD6B-770F-C94C-BC20-6067321FF775}" srcOrd="0" destOrd="0" presId="urn:microsoft.com/office/officeart/2008/layout/VerticalCurvedList"/>
    <dgm:cxn modelId="{EB7F0D1B-AD16-C44B-A5D9-2DD0D3CC8604}" srcId="{490B5996-6880-784C-8E7F-89A90FA18566}" destId="{4E4131E3-CA70-CF4D-95C1-A78899B2EA46}" srcOrd="1" destOrd="0" parTransId="{6D03807D-1789-1E47-8458-BB3555C3E82B}" sibTransId="{0E6D2F83-D6BA-2C45-8CD4-1EA7C44C94F8}"/>
    <dgm:cxn modelId="{96F4245D-525C-B74A-B64B-A501EBD636C6}" srcId="{490B5996-6880-784C-8E7F-89A90FA18566}" destId="{9B7F835A-40A0-6840-BAE3-58B5D5FA3400}" srcOrd="2" destOrd="0" parTransId="{5230B2D1-D14F-954D-93B3-63F84FC8F307}" sibTransId="{69D45C27-72E5-C042-ACA2-14568E5ADFB7}"/>
    <dgm:cxn modelId="{06CF0A41-B996-A344-AA2D-75E1FC1F2F39}" srcId="{490B5996-6880-784C-8E7F-89A90FA18566}" destId="{067D257B-9253-7F41-A8DF-FFF96FE6B7E6}" srcOrd="0" destOrd="0" parTransId="{47DE9F35-158D-574B-99D6-F49B08E59221}" sibTransId="{E1FDD0E9-A806-CD4C-9FB8-5309E8DBDD23}"/>
    <dgm:cxn modelId="{73593473-C4DC-491F-B966-AD49928B1FAA}" type="presOf" srcId="{9B7F835A-40A0-6840-BAE3-58B5D5FA3400}" destId="{8BD8C914-7314-BC41-AD43-3DB3440F7358}" srcOrd="0" destOrd="0" presId="urn:microsoft.com/office/officeart/2008/layout/VerticalCurvedList"/>
    <dgm:cxn modelId="{5E2AAA87-DB22-4413-AFF2-CB45EF529539}" type="presOf" srcId="{067D257B-9253-7F41-A8DF-FFF96FE6B7E6}" destId="{1A065F00-2114-7A4D-8FD1-0526D1E94660}" srcOrd="0" destOrd="0" presId="urn:microsoft.com/office/officeart/2008/layout/VerticalCurvedList"/>
    <dgm:cxn modelId="{E9905897-ED8E-4214-B492-DE46568A368C}" type="presOf" srcId="{E1FDD0E9-A806-CD4C-9FB8-5309E8DBDD23}" destId="{0069EFC0-31B3-0F45-B44D-F35B7A9E9372}" srcOrd="0" destOrd="0" presId="urn:microsoft.com/office/officeart/2008/layout/VerticalCurvedList"/>
    <dgm:cxn modelId="{965FD2C4-CE2B-4E06-B713-05302C3397A9}" type="presOf" srcId="{4E4131E3-CA70-CF4D-95C1-A78899B2EA46}" destId="{4EC0D5D3-24CF-2242-9665-C5515CB88673}" srcOrd="0" destOrd="0" presId="urn:microsoft.com/office/officeart/2008/layout/VerticalCurvedList"/>
    <dgm:cxn modelId="{0BC0E18A-19EF-49EF-8EE1-4D5E70879F54}" type="presParOf" srcId="{C60CFD6B-770F-C94C-BC20-6067321FF775}" destId="{353E8C39-AA1C-3A42-8679-BD85625B3EA3}" srcOrd="0" destOrd="0" presId="urn:microsoft.com/office/officeart/2008/layout/VerticalCurvedList"/>
    <dgm:cxn modelId="{735A1332-BC48-4EE0-B7EE-18B4C8522727}" type="presParOf" srcId="{353E8C39-AA1C-3A42-8679-BD85625B3EA3}" destId="{75B135AC-ABE6-5E4A-9B6C-EC731220B87C}" srcOrd="0" destOrd="0" presId="urn:microsoft.com/office/officeart/2008/layout/VerticalCurvedList"/>
    <dgm:cxn modelId="{4AFC44BF-0B01-4810-B647-5B0C076DD971}" type="presParOf" srcId="{75B135AC-ABE6-5E4A-9B6C-EC731220B87C}" destId="{C72424D2-CF94-A944-82AB-046702AECEA7}" srcOrd="0" destOrd="0" presId="urn:microsoft.com/office/officeart/2008/layout/VerticalCurvedList"/>
    <dgm:cxn modelId="{A797DA2D-DED2-44BE-9324-EC6A758268BD}" type="presParOf" srcId="{75B135AC-ABE6-5E4A-9B6C-EC731220B87C}" destId="{0069EFC0-31B3-0F45-B44D-F35B7A9E9372}" srcOrd="1" destOrd="0" presId="urn:microsoft.com/office/officeart/2008/layout/VerticalCurvedList"/>
    <dgm:cxn modelId="{1C550B84-1CBF-458C-8A12-3723593DC7F7}" type="presParOf" srcId="{75B135AC-ABE6-5E4A-9B6C-EC731220B87C}" destId="{0F7CDF3B-8256-0E4C-80EB-E2D3B227EF72}" srcOrd="2" destOrd="0" presId="urn:microsoft.com/office/officeart/2008/layout/VerticalCurvedList"/>
    <dgm:cxn modelId="{7B52AFB5-2466-438B-840D-EC5E90977F8A}" type="presParOf" srcId="{75B135AC-ABE6-5E4A-9B6C-EC731220B87C}" destId="{3BF7AA74-BE2A-A144-8266-25B71B5CF279}" srcOrd="3" destOrd="0" presId="urn:microsoft.com/office/officeart/2008/layout/VerticalCurvedList"/>
    <dgm:cxn modelId="{9B88AD4B-BFF0-4B31-BD0A-358353D639CC}" type="presParOf" srcId="{353E8C39-AA1C-3A42-8679-BD85625B3EA3}" destId="{1A065F00-2114-7A4D-8FD1-0526D1E94660}" srcOrd="1" destOrd="0" presId="urn:microsoft.com/office/officeart/2008/layout/VerticalCurvedList"/>
    <dgm:cxn modelId="{16A4D071-5350-4457-8E90-1B4CF3906494}" type="presParOf" srcId="{353E8C39-AA1C-3A42-8679-BD85625B3EA3}" destId="{6057344A-C98A-4E41-B3B0-9E3FE29A352A}" srcOrd="2" destOrd="0" presId="urn:microsoft.com/office/officeart/2008/layout/VerticalCurvedList"/>
    <dgm:cxn modelId="{3972B8B4-D60D-4C04-A787-938AFCE3B0B6}" type="presParOf" srcId="{6057344A-C98A-4E41-B3B0-9E3FE29A352A}" destId="{30838C00-761E-A94D-9E90-0E1DA78EFC57}" srcOrd="0" destOrd="0" presId="urn:microsoft.com/office/officeart/2008/layout/VerticalCurvedList"/>
    <dgm:cxn modelId="{BA50DF37-A2D9-4D99-BD4C-AEFB02B0EF49}" type="presParOf" srcId="{353E8C39-AA1C-3A42-8679-BD85625B3EA3}" destId="{4EC0D5D3-24CF-2242-9665-C5515CB88673}" srcOrd="3" destOrd="0" presId="urn:microsoft.com/office/officeart/2008/layout/VerticalCurvedList"/>
    <dgm:cxn modelId="{5D63C496-A918-4B41-B0D4-93FD542BB8C5}" type="presParOf" srcId="{353E8C39-AA1C-3A42-8679-BD85625B3EA3}" destId="{299FD282-7445-CC4B-8944-5EDC9E5338F0}" srcOrd="4" destOrd="0" presId="urn:microsoft.com/office/officeart/2008/layout/VerticalCurvedList"/>
    <dgm:cxn modelId="{57C4F999-F517-4942-8182-97B3A543B23B}" type="presParOf" srcId="{299FD282-7445-CC4B-8944-5EDC9E5338F0}" destId="{899310B5-FFDF-D94A-ABA3-3F1AD83A4A45}" srcOrd="0" destOrd="0" presId="urn:microsoft.com/office/officeart/2008/layout/VerticalCurvedList"/>
    <dgm:cxn modelId="{36B5E888-8B7B-4F2F-A556-70DE916B9A6F}" type="presParOf" srcId="{353E8C39-AA1C-3A42-8679-BD85625B3EA3}" destId="{8BD8C914-7314-BC41-AD43-3DB3440F7358}" srcOrd="5" destOrd="0" presId="urn:microsoft.com/office/officeart/2008/layout/VerticalCurvedList"/>
    <dgm:cxn modelId="{77AA202F-D8A2-46E2-987E-BF43E925AAFB}" type="presParOf" srcId="{353E8C39-AA1C-3A42-8679-BD85625B3EA3}" destId="{B40B876F-B07B-E247-ABA3-416AA482F44D}" srcOrd="6" destOrd="0" presId="urn:microsoft.com/office/officeart/2008/layout/VerticalCurvedList"/>
    <dgm:cxn modelId="{0222708F-2ACB-4064-84A6-82AFC556F7A4}" type="presParOf" srcId="{B40B876F-B07B-E247-ABA3-416AA482F44D}" destId="{5A38DCE6-70AD-8A4A-9A71-20B5C5B65822}" srcOrd="0" destOrd="0" presId="urn:microsoft.com/office/officeart/2008/layout/VerticalCurvedLis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E10BDA3-E207-4FD1-88F7-5A4CD5586A16}"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lv-LV"/>
        </a:p>
      </dgm:t>
    </dgm:pt>
    <dgm:pt modelId="{FABEA55F-14A6-4DAE-8583-3D5832991B1E}">
      <dgm:prSet phldrT="[Teksts]" custT="1"/>
      <dgm:spPr>
        <a:ln>
          <a:noFill/>
        </a:ln>
        <a:effectLst>
          <a:outerShdw blurRad="50800" dist="38100" dir="2700000" algn="tl" rotWithShape="0">
            <a:prstClr val="black">
              <a:alpha val="40000"/>
            </a:prstClr>
          </a:outerShdw>
        </a:effectLst>
      </dgm:spPr>
      <dgm:t>
        <a:bodyPr/>
        <a:lstStyle/>
        <a:p>
          <a:pPr>
            <a:buNone/>
          </a:pPr>
          <a:r>
            <a:rPr lang="lv-LV" sz="1200" kern="1200" dirty="0">
              <a:solidFill>
                <a:prstClr val="white">
                  <a:lumMod val="95000"/>
                </a:prstClr>
              </a:solidFill>
              <a:latin typeface="Arial Narrow"/>
              <a:ea typeface="+mn-ea"/>
              <a:cs typeface="+mn-cs"/>
            </a:rPr>
            <a:t>Vismaz </a:t>
          </a:r>
          <a:r>
            <a:rPr lang="lv-LV" sz="1200" b="1" kern="1200" dirty="0">
              <a:solidFill>
                <a:prstClr val="white">
                  <a:lumMod val="95000"/>
                </a:prstClr>
              </a:solidFill>
              <a:latin typeface="Arial Narrow"/>
              <a:ea typeface="+mn-ea"/>
              <a:cs typeface="+mn-cs"/>
            </a:rPr>
            <a:t>desmit punkti </a:t>
          </a:r>
          <a:r>
            <a:rPr lang="lv-LV" sz="1200" kern="1200" dirty="0">
              <a:solidFill>
                <a:prstClr val="white">
                  <a:lumMod val="95000"/>
                </a:prstClr>
              </a:solidFill>
              <a:latin typeface="Arial Narrow"/>
              <a:ea typeface="+mn-ea"/>
              <a:cs typeface="+mn-cs"/>
            </a:rPr>
            <a:t>visos MK noteikumu 26. punktā noteiktajos zinātniskajos kritērijos kopā</a:t>
          </a:r>
        </a:p>
      </dgm:t>
    </dgm:pt>
    <dgm:pt modelId="{46240B4A-A09F-480C-B088-FBDC895D8F8C}" type="parTrans" cxnId="{DEEB1093-539D-4B3E-B881-8B8C2998FE5B}">
      <dgm:prSet/>
      <dgm:spPr/>
      <dgm:t>
        <a:bodyPr/>
        <a:lstStyle/>
        <a:p>
          <a:endParaRPr lang="lv-LV"/>
        </a:p>
      </dgm:t>
    </dgm:pt>
    <dgm:pt modelId="{4481D426-92F1-4592-82FC-E1DFB483DB05}" type="sibTrans" cxnId="{DEEB1093-539D-4B3E-B881-8B8C2998FE5B}">
      <dgm:prSet/>
      <dgm:spPr/>
      <dgm:t>
        <a:bodyPr/>
        <a:lstStyle/>
        <a:p>
          <a:endParaRPr lang="lv-LV"/>
        </a:p>
      </dgm:t>
    </dgm:pt>
    <dgm:pt modelId="{8ACB6D76-450F-4694-A40F-ED708337F0F9}">
      <dgm:prSet phldrT="[Teksts]"/>
      <dgm:spPr>
        <a:ln>
          <a:noFill/>
        </a:ln>
        <a:effectLst>
          <a:outerShdw blurRad="50800" dist="38100" dir="2700000" algn="tl" rotWithShape="0">
            <a:prstClr val="black">
              <a:alpha val="40000"/>
            </a:prstClr>
          </a:outerShdw>
        </a:effectLst>
      </dgm:spPr>
      <dgm:t>
        <a:bodyPr/>
        <a:lstStyle/>
        <a:p>
          <a:pPr>
            <a:buNone/>
          </a:pPr>
          <a:r>
            <a:rPr lang="lv-LV" dirty="0">
              <a:solidFill>
                <a:schemeClr val="bg1">
                  <a:lumMod val="95000"/>
                </a:schemeClr>
              </a:solidFill>
            </a:rPr>
            <a:t>Vismaz </a:t>
          </a:r>
          <a:r>
            <a:rPr lang="lv-LV" b="1" dirty="0">
              <a:solidFill>
                <a:schemeClr val="bg1">
                  <a:lumMod val="95000"/>
                </a:schemeClr>
              </a:solidFill>
            </a:rPr>
            <a:t>četri punkti </a:t>
          </a:r>
          <a:r>
            <a:rPr lang="lv-LV" dirty="0">
              <a:solidFill>
                <a:schemeClr val="bg1">
                  <a:lumMod val="95000"/>
                </a:schemeClr>
              </a:solidFill>
            </a:rPr>
            <a:t>MK noteikumu 26.1. apakšpunktā noteiktajā kritērijā (projekta zinātniskā kvalitāte)</a:t>
          </a:r>
        </a:p>
      </dgm:t>
    </dgm:pt>
    <dgm:pt modelId="{BD2CE596-E60B-4EF6-A626-1E7686DFEA47}" type="parTrans" cxnId="{F1AA7292-3EC1-4C32-8EF4-6EFF74236CA4}">
      <dgm:prSet/>
      <dgm:spPr/>
      <dgm:t>
        <a:bodyPr/>
        <a:lstStyle/>
        <a:p>
          <a:endParaRPr lang="lv-LV"/>
        </a:p>
      </dgm:t>
    </dgm:pt>
    <dgm:pt modelId="{79F93360-FBF8-4B66-B598-2996393692A1}" type="sibTrans" cxnId="{F1AA7292-3EC1-4C32-8EF4-6EFF74236CA4}">
      <dgm:prSet/>
      <dgm:spPr/>
      <dgm:t>
        <a:bodyPr/>
        <a:lstStyle/>
        <a:p>
          <a:endParaRPr lang="lv-LV"/>
        </a:p>
      </dgm:t>
    </dgm:pt>
    <dgm:pt modelId="{7FD77858-1163-4048-8BCF-70508F8531CE}">
      <dgm:prSet phldrT="[Teksts]" custT="1"/>
      <dgm:spPr>
        <a:ln>
          <a:noFill/>
        </a:ln>
        <a:effectLst>
          <a:outerShdw blurRad="50800" dist="38100" dir="2700000" algn="tl" rotWithShape="0">
            <a:prstClr val="black">
              <a:alpha val="40000"/>
            </a:prstClr>
          </a:outerShdw>
        </a:effectLst>
      </dgm:spPr>
      <dgm:t>
        <a:bodyPr/>
        <a:lstStyle/>
        <a:p>
          <a:pPr>
            <a:buNone/>
          </a:pPr>
          <a:r>
            <a:rPr lang="lv-LV" sz="1200" kern="1200" dirty="0">
              <a:solidFill>
                <a:prstClr val="white">
                  <a:lumMod val="95000"/>
                </a:prstClr>
              </a:solidFill>
              <a:latin typeface="Arial Narrow"/>
              <a:ea typeface="+mn-ea"/>
              <a:cs typeface="+mn-cs"/>
            </a:rPr>
            <a:t>Vismaz </a:t>
          </a:r>
          <a:r>
            <a:rPr lang="lv-LV" sz="1200" b="1" kern="1200" dirty="0">
              <a:solidFill>
                <a:prstClr val="white">
                  <a:lumMod val="95000"/>
                </a:prstClr>
              </a:solidFill>
              <a:latin typeface="Arial Narrow"/>
              <a:ea typeface="+mn-ea"/>
              <a:cs typeface="+mn-cs"/>
            </a:rPr>
            <a:t>trīs punkti </a:t>
          </a:r>
          <a:r>
            <a:rPr lang="lv-LV" sz="1200" kern="1200" dirty="0">
              <a:solidFill>
                <a:prstClr val="white">
                  <a:lumMod val="95000"/>
                </a:prstClr>
              </a:solidFill>
              <a:latin typeface="Arial Narrow"/>
              <a:ea typeface="+mn-ea"/>
              <a:cs typeface="+mn-cs"/>
            </a:rPr>
            <a:t>MK noteikumu 26.2. apakšpunktā noteiktajā kritērijā (projekta rezultātu ietekme)</a:t>
          </a:r>
        </a:p>
      </dgm:t>
    </dgm:pt>
    <dgm:pt modelId="{4D3ADC70-C218-4B4A-9F55-6993DF280F4B}" type="parTrans" cxnId="{20E3E4E9-F627-4C4A-B27C-7BE97BD9F70C}">
      <dgm:prSet/>
      <dgm:spPr/>
      <dgm:t>
        <a:bodyPr/>
        <a:lstStyle/>
        <a:p>
          <a:endParaRPr lang="lv-LV"/>
        </a:p>
      </dgm:t>
    </dgm:pt>
    <dgm:pt modelId="{E42791EC-6FE9-4CFB-9645-1DE918ABDB00}" type="sibTrans" cxnId="{20E3E4E9-F627-4C4A-B27C-7BE97BD9F70C}">
      <dgm:prSet/>
      <dgm:spPr/>
      <dgm:t>
        <a:bodyPr/>
        <a:lstStyle/>
        <a:p>
          <a:endParaRPr lang="lv-LV"/>
        </a:p>
      </dgm:t>
    </dgm:pt>
    <dgm:pt modelId="{F683C928-51A5-43D0-823B-0F34B3DB169D}">
      <dgm:prSet phldrT="[Teksts]" custT="1"/>
      <dgm:spPr>
        <a:ln>
          <a:noFill/>
        </a:ln>
        <a:effectLst>
          <a:outerShdw blurRad="50800" dist="38100" dir="2700000" algn="tl" rotWithShape="0">
            <a:prstClr val="black">
              <a:alpha val="40000"/>
            </a:prstClr>
          </a:outerShdw>
        </a:effectLst>
      </dgm:spPr>
      <dgm:t>
        <a:bodyPr/>
        <a:lstStyle/>
        <a:p>
          <a:pPr>
            <a:buNone/>
          </a:pPr>
          <a:r>
            <a:rPr lang="lv-LV" sz="1200" kern="1200">
              <a:solidFill>
                <a:prstClr val="white">
                  <a:lumMod val="95000"/>
                </a:prstClr>
              </a:solidFill>
              <a:latin typeface="Arial Narrow"/>
              <a:ea typeface="+mn-ea"/>
              <a:cs typeface="+mn-cs"/>
            </a:rPr>
            <a:t>Vismaz </a:t>
          </a:r>
          <a:r>
            <a:rPr lang="lv-LV" sz="1200" b="1" kern="1200">
              <a:solidFill>
                <a:prstClr val="white">
                  <a:lumMod val="95000"/>
                </a:prstClr>
              </a:solidFill>
              <a:latin typeface="Arial Narrow"/>
              <a:ea typeface="+mn-ea"/>
              <a:cs typeface="+mn-cs"/>
            </a:rPr>
            <a:t>trīs punkti </a:t>
          </a:r>
          <a:r>
            <a:rPr lang="lv-LV" sz="1200" kern="1200">
              <a:solidFill>
                <a:prstClr val="white">
                  <a:lumMod val="95000"/>
                </a:prstClr>
              </a:solidFill>
              <a:latin typeface="Arial Narrow"/>
              <a:ea typeface="+mn-ea"/>
              <a:cs typeface="+mn-cs"/>
            </a:rPr>
            <a:t>MK noteikumu 26.3. apakšpunktā noteiktajā kritērijā (projekta īstenošanas iespējas un nodrošinājums)</a:t>
          </a:r>
        </a:p>
      </dgm:t>
    </dgm:pt>
    <dgm:pt modelId="{15339C2A-27C8-4E9B-9545-07386A1A7988}" type="parTrans" cxnId="{157DBD30-09E9-4708-A44E-7A49B0B9EC71}">
      <dgm:prSet/>
      <dgm:spPr/>
      <dgm:t>
        <a:bodyPr/>
        <a:lstStyle/>
        <a:p>
          <a:endParaRPr lang="lv-LV"/>
        </a:p>
      </dgm:t>
    </dgm:pt>
    <dgm:pt modelId="{B211749C-A59F-4AC3-BE20-068F5E9F7558}" type="sibTrans" cxnId="{157DBD30-09E9-4708-A44E-7A49B0B9EC71}">
      <dgm:prSet/>
      <dgm:spPr/>
      <dgm:t>
        <a:bodyPr/>
        <a:lstStyle/>
        <a:p>
          <a:endParaRPr lang="lv-LV"/>
        </a:p>
      </dgm:t>
    </dgm:pt>
    <dgm:pt modelId="{DB0C56A0-30AC-4A3C-974A-2AFA3EC54348}" type="pres">
      <dgm:prSet presAssocID="{6E10BDA3-E207-4FD1-88F7-5A4CD5586A16}" presName="composite" presStyleCnt="0">
        <dgm:presLayoutVars>
          <dgm:chMax val="1"/>
          <dgm:dir/>
          <dgm:resizeHandles val="exact"/>
        </dgm:presLayoutVars>
      </dgm:prSet>
      <dgm:spPr/>
    </dgm:pt>
    <dgm:pt modelId="{30148C4B-0D7B-4B6D-A14B-FF819F64902F}" type="pres">
      <dgm:prSet presAssocID="{6E10BDA3-E207-4FD1-88F7-5A4CD5586A16}" presName="radial" presStyleCnt="0">
        <dgm:presLayoutVars>
          <dgm:animLvl val="ctr"/>
        </dgm:presLayoutVars>
      </dgm:prSet>
      <dgm:spPr/>
    </dgm:pt>
    <dgm:pt modelId="{930C2FE6-4A79-4262-B6D3-A347FC047D48}" type="pres">
      <dgm:prSet presAssocID="{FABEA55F-14A6-4DAE-8583-3D5832991B1E}" presName="centerShape" presStyleLbl="vennNode1" presStyleIdx="0" presStyleCnt="4" custScaleX="68302" custScaleY="68302"/>
      <dgm:spPr/>
    </dgm:pt>
    <dgm:pt modelId="{21CB2F2F-659B-4C1C-999C-F6B43EA95AAC}" type="pres">
      <dgm:prSet presAssocID="{8ACB6D76-450F-4694-A40F-ED708337F0F9}" presName="node" presStyleLbl="vennNode1" presStyleIdx="1" presStyleCnt="4" custRadScaleRad="63426" custRadScaleInc="0">
        <dgm:presLayoutVars>
          <dgm:bulletEnabled val="1"/>
        </dgm:presLayoutVars>
      </dgm:prSet>
      <dgm:spPr/>
    </dgm:pt>
    <dgm:pt modelId="{1BDCEA7A-E15E-460F-92F0-60F844567F34}" type="pres">
      <dgm:prSet presAssocID="{7FD77858-1163-4048-8BCF-70508F8531CE}" presName="node" presStyleLbl="vennNode1" presStyleIdx="2" presStyleCnt="4" custRadScaleRad="76697" custRadScaleInc="-9715">
        <dgm:presLayoutVars>
          <dgm:bulletEnabled val="1"/>
        </dgm:presLayoutVars>
      </dgm:prSet>
      <dgm:spPr/>
    </dgm:pt>
    <dgm:pt modelId="{8306ED85-59E6-43C0-A974-4B22A9C66041}" type="pres">
      <dgm:prSet presAssocID="{F683C928-51A5-43D0-823B-0F34B3DB169D}" presName="node" presStyleLbl="vennNode1" presStyleIdx="3" presStyleCnt="4" custRadScaleRad="75542" custRadScaleInc="8864">
        <dgm:presLayoutVars>
          <dgm:bulletEnabled val="1"/>
        </dgm:presLayoutVars>
      </dgm:prSet>
      <dgm:spPr/>
    </dgm:pt>
  </dgm:ptLst>
  <dgm:cxnLst>
    <dgm:cxn modelId="{157DBD30-09E9-4708-A44E-7A49B0B9EC71}" srcId="{FABEA55F-14A6-4DAE-8583-3D5832991B1E}" destId="{F683C928-51A5-43D0-823B-0F34B3DB169D}" srcOrd="2" destOrd="0" parTransId="{15339C2A-27C8-4E9B-9545-07386A1A7988}" sibTransId="{B211749C-A59F-4AC3-BE20-068F5E9F7558}"/>
    <dgm:cxn modelId="{AF6D313D-92E6-48FD-9607-D10C7F6A6EA8}" type="presOf" srcId="{8ACB6D76-450F-4694-A40F-ED708337F0F9}" destId="{21CB2F2F-659B-4C1C-999C-F6B43EA95AAC}" srcOrd="0" destOrd="0" presId="urn:microsoft.com/office/officeart/2005/8/layout/radial3"/>
    <dgm:cxn modelId="{1AAA5859-4F03-4E78-9504-B046337971ED}" type="presOf" srcId="{7FD77858-1163-4048-8BCF-70508F8531CE}" destId="{1BDCEA7A-E15E-460F-92F0-60F844567F34}" srcOrd="0" destOrd="0" presId="urn:microsoft.com/office/officeart/2005/8/layout/radial3"/>
    <dgm:cxn modelId="{A5E3A482-01F7-49E0-84C7-AE1E6633BC74}" type="presOf" srcId="{6E10BDA3-E207-4FD1-88F7-5A4CD5586A16}" destId="{DB0C56A0-30AC-4A3C-974A-2AFA3EC54348}" srcOrd="0" destOrd="0" presId="urn:microsoft.com/office/officeart/2005/8/layout/radial3"/>
    <dgm:cxn modelId="{F1AA7292-3EC1-4C32-8EF4-6EFF74236CA4}" srcId="{FABEA55F-14A6-4DAE-8583-3D5832991B1E}" destId="{8ACB6D76-450F-4694-A40F-ED708337F0F9}" srcOrd="0" destOrd="0" parTransId="{BD2CE596-E60B-4EF6-A626-1E7686DFEA47}" sibTransId="{79F93360-FBF8-4B66-B598-2996393692A1}"/>
    <dgm:cxn modelId="{DEEB1093-539D-4B3E-B881-8B8C2998FE5B}" srcId="{6E10BDA3-E207-4FD1-88F7-5A4CD5586A16}" destId="{FABEA55F-14A6-4DAE-8583-3D5832991B1E}" srcOrd="0" destOrd="0" parTransId="{46240B4A-A09F-480C-B088-FBDC895D8F8C}" sibTransId="{4481D426-92F1-4592-82FC-E1DFB483DB05}"/>
    <dgm:cxn modelId="{B3A95CB9-A977-46D9-92E2-AB86D648F4C3}" type="presOf" srcId="{FABEA55F-14A6-4DAE-8583-3D5832991B1E}" destId="{930C2FE6-4A79-4262-B6D3-A347FC047D48}" srcOrd="0" destOrd="0" presId="urn:microsoft.com/office/officeart/2005/8/layout/radial3"/>
    <dgm:cxn modelId="{20E3E4E9-F627-4C4A-B27C-7BE97BD9F70C}" srcId="{FABEA55F-14A6-4DAE-8583-3D5832991B1E}" destId="{7FD77858-1163-4048-8BCF-70508F8531CE}" srcOrd="1" destOrd="0" parTransId="{4D3ADC70-C218-4B4A-9F55-6993DF280F4B}" sibTransId="{E42791EC-6FE9-4CFB-9645-1DE918ABDB00}"/>
    <dgm:cxn modelId="{47B208F3-ADAB-41E0-85E3-3A54EAA80AF8}" type="presOf" srcId="{F683C928-51A5-43D0-823B-0F34B3DB169D}" destId="{8306ED85-59E6-43C0-A974-4B22A9C66041}" srcOrd="0" destOrd="0" presId="urn:microsoft.com/office/officeart/2005/8/layout/radial3"/>
    <dgm:cxn modelId="{330F3050-4350-4B20-93F2-FEAF40B483D4}" type="presParOf" srcId="{DB0C56A0-30AC-4A3C-974A-2AFA3EC54348}" destId="{30148C4B-0D7B-4B6D-A14B-FF819F64902F}" srcOrd="0" destOrd="0" presId="urn:microsoft.com/office/officeart/2005/8/layout/radial3"/>
    <dgm:cxn modelId="{B612D3B6-B07E-4F3C-B073-43CDFB7E3F34}" type="presParOf" srcId="{30148C4B-0D7B-4B6D-A14B-FF819F64902F}" destId="{930C2FE6-4A79-4262-B6D3-A347FC047D48}" srcOrd="0" destOrd="0" presId="urn:microsoft.com/office/officeart/2005/8/layout/radial3"/>
    <dgm:cxn modelId="{E53E100D-36F7-4ABD-911A-ACB73D9A9F47}" type="presParOf" srcId="{30148C4B-0D7B-4B6D-A14B-FF819F64902F}" destId="{21CB2F2F-659B-4C1C-999C-F6B43EA95AAC}" srcOrd="1" destOrd="0" presId="urn:microsoft.com/office/officeart/2005/8/layout/radial3"/>
    <dgm:cxn modelId="{EB06111A-FAFD-4910-97B0-C747BF2190FB}" type="presParOf" srcId="{30148C4B-0D7B-4B6D-A14B-FF819F64902F}" destId="{1BDCEA7A-E15E-460F-92F0-60F844567F34}" srcOrd="2" destOrd="0" presId="urn:microsoft.com/office/officeart/2005/8/layout/radial3"/>
    <dgm:cxn modelId="{DE295D97-6990-4F70-AAF9-060A1CBCD467}" type="presParOf" srcId="{30148C4B-0D7B-4B6D-A14B-FF819F64902F}" destId="{8306ED85-59E6-43C0-A974-4B22A9C66041}" srcOrd="3" destOrd="0" presId="urn:microsoft.com/office/officeart/2005/8/layout/radial3"/>
  </dgm:cxnLst>
  <dgm:bg>
    <a:effectLst>
      <a:outerShdw blurRad="50800" dist="38100" dir="2700000" algn="tl" rotWithShape="0">
        <a:prstClr val="black">
          <a:alpha val="40000"/>
        </a:prstClr>
      </a:outerShdw>
    </a:effect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3E087F6-4ED7-4B74-9F4A-F445AC4BDB1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lv-LV"/>
        </a:p>
      </dgm:t>
    </dgm:pt>
    <dgm:pt modelId="{9CFC4766-100F-49B1-B240-77746E7F7CF4}">
      <dgm:prSet phldrT="[Teksts]"/>
      <dgm:spPr>
        <a:effectLst>
          <a:outerShdw blurRad="50800" dist="38100" dir="2700000" algn="tl" rotWithShape="0">
            <a:prstClr val="black">
              <a:alpha val="40000"/>
            </a:prstClr>
          </a:outerShdw>
        </a:effectLst>
      </dgm:spPr>
      <dgm:t>
        <a:bodyPr/>
        <a:lstStyle/>
        <a:p>
          <a:r>
            <a:rPr lang="lv-LV" dirty="0">
              <a:solidFill>
                <a:schemeClr val="bg1">
                  <a:lumMod val="95000"/>
                </a:schemeClr>
              </a:solidFill>
              <a:latin typeface="+mn-lt"/>
              <a:ea typeface="Verdana" panose="020B0604030504040204" pitchFamily="34" charset="0"/>
            </a:rPr>
            <a:t>Pētniecības organizācija īsteno ar saimniecisku darbību nesaistītu projektu</a:t>
          </a:r>
          <a:endParaRPr lang="lv-LV" dirty="0">
            <a:solidFill>
              <a:schemeClr val="bg1">
                <a:lumMod val="95000"/>
              </a:schemeClr>
            </a:solidFill>
            <a:latin typeface="+mn-lt"/>
          </a:endParaRPr>
        </a:p>
      </dgm:t>
    </dgm:pt>
    <dgm:pt modelId="{5028EA06-4585-44AD-94B0-8DF3A38E7968}" type="parTrans" cxnId="{535AAF08-EC6B-4A16-B327-34B8DEFD0092}">
      <dgm:prSet/>
      <dgm:spPr/>
      <dgm:t>
        <a:bodyPr/>
        <a:lstStyle/>
        <a:p>
          <a:endParaRPr lang="lv-LV">
            <a:solidFill>
              <a:schemeClr val="tx2"/>
            </a:solidFill>
            <a:latin typeface="+mn-lt"/>
          </a:endParaRPr>
        </a:p>
      </dgm:t>
    </dgm:pt>
    <dgm:pt modelId="{165A0E1E-4970-433A-8D11-2AC4B1EF84A8}" type="sibTrans" cxnId="{535AAF08-EC6B-4A16-B327-34B8DEFD0092}">
      <dgm:prSet/>
      <dgm:spPr/>
      <dgm:t>
        <a:bodyPr/>
        <a:lstStyle/>
        <a:p>
          <a:endParaRPr lang="lv-LV">
            <a:solidFill>
              <a:schemeClr val="tx2"/>
            </a:solidFill>
            <a:latin typeface="+mn-lt"/>
          </a:endParaRPr>
        </a:p>
      </dgm:t>
    </dgm:pt>
    <dgm:pt modelId="{21D437D7-1E09-4223-B3C9-87EF1CE9047B}">
      <dgm:prSet phldrT="[Teksts]"/>
      <dgm:spPr/>
      <dgm:t>
        <a:bodyPr/>
        <a:lstStyle/>
        <a:p>
          <a:r>
            <a:rPr kumimoji="0" lang="lv-LV" sz="1600" b="1" i="0" u="none" strike="noStrike" kern="1200" cap="none" spc="0" normalizeH="0" baseline="0" noProof="0">
              <a:ln>
                <a:noFill/>
              </a:ln>
              <a:solidFill>
                <a:schemeClr val="tx2"/>
              </a:solidFill>
              <a:effectLst/>
              <a:uLnTx/>
              <a:uFillTx/>
              <a:latin typeface="+mn-lt"/>
              <a:ea typeface="Verdana" panose="020B0604030504040204" pitchFamily="34" charset="0"/>
            </a:rPr>
            <a:t>Darbība, kurai nav saimnieciska rakstura:</a:t>
          </a:r>
          <a:endParaRPr lang="lv-LV" sz="1600" b="1" kern="1200">
            <a:solidFill>
              <a:schemeClr val="tx2"/>
            </a:solidFill>
            <a:latin typeface="+mn-lt"/>
          </a:endParaRPr>
        </a:p>
      </dgm:t>
    </dgm:pt>
    <dgm:pt modelId="{266CBDEE-D006-47FE-B7C6-980D7C525231}" type="parTrans" cxnId="{4B166571-C421-486A-9E0F-79C82FFF9447}">
      <dgm:prSet/>
      <dgm:spPr/>
      <dgm:t>
        <a:bodyPr/>
        <a:lstStyle/>
        <a:p>
          <a:endParaRPr lang="lv-LV">
            <a:solidFill>
              <a:schemeClr val="tx2"/>
            </a:solidFill>
            <a:latin typeface="+mn-lt"/>
          </a:endParaRPr>
        </a:p>
      </dgm:t>
    </dgm:pt>
    <dgm:pt modelId="{DE64E147-B7BB-4419-8082-42B6C118C7E2}" type="sibTrans" cxnId="{4B166571-C421-486A-9E0F-79C82FFF9447}">
      <dgm:prSet/>
      <dgm:spPr/>
      <dgm:t>
        <a:bodyPr/>
        <a:lstStyle/>
        <a:p>
          <a:endParaRPr lang="lv-LV">
            <a:solidFill>
              <a:schemeClr val="tx2"/>
            </a:solidFill>
            <a:latin typeface="+mn-lt"/>
          </a:endParaRPr>
        </a:p>
      </dgm:t>
    </dgm:pt>
    <dgm:pt modelId="{3AAC9AD0-ECBD-4FDC-B910-C889C34CF181}">
      <dgm:prSet phldrT="[Teksts]"/>
      <dgm:spPr/>
      <dgm:t>
        <a:bodyPr/>
        <a:lstStyle/>
        <a:p>
          <a:pPr>
            <a:buClrTx/>
            <a:buSzTx/>
            <a:buFontTx/>
            <a:buNone/>
          </a:pPr>
          <a:r>
            <a:rPr lang="lv-LV" sz="1600" kern="1200" dirty="0">
              <a:solidFill>
                <a:schemeClr val="tx2"/>
              </a:solidFill>
              <a:latin typeface="+mn-lt"/>
              <a:ea typeface="Verdana" panose="020B0604030504040204" pitchFamily="34" charset="0"/>
            </a:rPr>
            <a:t>Pētniecības organizācijas pamatdarbība, kuras izpausmes veidi ir:</a:t>
          </a:r>
          <a:endParaRPr lang="lv-LV" sz="1600" kern="1200" dirty="0">
            <a:solidFill>
              <a:schemeClr val="tx2"/>
            </a:solidFill>
            <a:latin typeface="+mn-lt"/>
          </a:endParaRPr>
        </a:p>
      </dgm:t>
    </dgm:pt>
    <dgm:pt modelId="{12F6190B-598C-495F-802E-64ACC335749A}" type="parTrans" cxnId="{F3C446B8-6FEE-49FC-BE8C-5978B2B904FE}">
      <dgm:prSet/>
      <dgm:spPr/>
      <dgm:t>
        <a:bodyPr/>
        <a:lstStyle/>
        <a:p>
          <a:endParaRPr lang="lv-LV">
            <a:solidFill>
              <a:schemeClr val="tx2"/>
            </a:solidFill>
            <a:latin typeface="+mn-lt"/>
          </a:endParaRPr>
        </a:p>
      </dgm:t>
    </dgm:pt>
    <dgm:pt modelId="{E4A61965-4D9A-4468-A080-723028CA0C33}" type="sibTrans" cxnId="{F3C446B8-6FEE-49FC-BE8C-5978B2B904FE}">
      <dgm:prSet/>
      <dgm:spPr/>
      <dgm:t>
        <a:bodyPr/>
        <a:lstStyle/>
        <a:p>
          <a:endParaRPr lang="lv-LV">
            <a:solidFill>
              <a:schemeClr val="tx2"/>
            </a:solidFill>
            <a:latin typeface="+mn-lt"/>
          </a:endParaRPr>
        </a:p>
      </dgm:t>
    </dgm:pt>
    <dgm:pt modelId="{F7B363CF-9D23-4FA2-A97E-F1C2BA172E4C}">
      <dgm:prSet phldrT="[Teksts]" custT="1"/>
      <dgm:spPr/>
      <dgm:t>
        <a:bodyPr/>
        <a:lstStyle/>
        <a:p>
          <a:pPr>
            <a:buFontTx/>
            <a:buBlip>
              <a:blip xmlns:r="http://schemas.openxmlformats.org/officeDocument/2006/relationships" r:embed="rId1"/>
            </a:buBlip>
          </a:pPr>
          <a:r>
            <a:rPr lang="lv-LV" sz="1600">
              <a:solidFill>
                <a:schemeClr val="tx2"/>
              </a:solidFill>
              <a:latin typeface="+mn-lt"/>
              <a:ea typeface="Verdana" panose="020B0604030504040204" pitchFamily="34" charset="0"/>
            </a:rPr>
            <a:t>Pētniecība: fundamentālie pētījumi un/vai lietišķie pētījumi;</a:t>
          </a:r>
          <a:endParaRPr lang="lv-LV" sz="1600">
            <a:solidFill>
              <a:schemeClr val="tx2"/>
            </a:solidFill>
            <a:latin typeface="+mn-lt"/>
          </a:endParaRPr>
        </a:p>
      </dgm:t>
    </dgm:pt>
    <dgm:pt modelId="{06784DA0-67CF-4F5B-B1EC-8F4D91E88519}" type="parTrans" cxnId="{94A544BE-CFDA-4586-A95C-221B5E952894}">
      <dgm:prSet/>
      <dgm:spPr/>
      <dgm:t>
        <a:bodyPr/>
        <a:lstStyle/>
        <a:p>
          <a:endParaRPr lang="lv-LV">
            <a:solidFill>
              <a:schemeClr val="tx2"/>
            </a:solidFill>
            <a:latin typeface="+mn-lt"/>
          </a:endParaRPr>
        </a:p>
      </dgm:t>
    </dgm:pt>
    <dgm:pt modelId="{1EA2D0C3-9938-4D13-98E6-860F25AF959B}" type="sibTrans" cxnId="{94A544BE-CFDA-4586-A95C-221B5E952894}">
      <dgm:prSet/>
      <dgm:spPr/>
      <dgm:t>
        <a:bodyPr/>
        <a:lstStyle/>
        <a:p>
          <a:endParaRPr lang="lv-LV">
            <a:solidFill>
              <a:schemeClr val="tx2"/>
            </a:solidFill>
            <a:latin typeface="+mn-lt"/>
          </a:endParaRPr>
        </a:p>
      </dgm:t>
    </dgm:pt>
    <dgm:pt modelId="{223B4A25-9296-4939-B6A0-98E2A18CC15C}">
      <dgm:prSet phldrT="[Teksts]"/>
      <dgm:spPr>
        <a:effectLst>
          <a:outerShdw blurRad="50800" dist="38100" dir="2700000" algn="tl" rotWithShape="0">
            <a:prstClr val="black">
              <a:alpha val="40000"/>
            </a:prstClr>
          </a:outerShdw>
        </a:effectLst>
      </dgm:spPr>
      <dgm:t>
        <a:bodyPr/>
        <a:lstStyle/>
        <a:p>
          <a:r>
            <a:rPr lang="lv-LV" dirty="0">
              <a:solidFill>
                <a:schemeClr val="bg1">
                  <a:lumMod val="95000"/>
                </a:schemeClr>
              </a:solidFill>
              <a:latin typeface="+mn-lt"/>
              <a:ea typeface="Verdana" panose="020B0604030504040204" pitchFamily="34" charset="0"/>
            </a:rPr>
            <a:t>MK noteikumu 11. punkts</a:t>
          </a:r>
          <a:endParaRPr lang="lv-LV" dirty="0">
            <a:solidFill>
              <a:schemeClr val="bg1">
                <a:lumMod val="95000"/>
              </a:schemeClr>
            </a:solidFill>
            <a:latin typeface="+mn-lt"/>
          </a:endParaRPr>
        </a:p>
      </dgm:t>
    </dgm:pt>
    <dgm:pt modelId="{F3DCF4D9-D83B-4E1E-B22F-C0B0339C8BE2}" type="parTrans" cxnId="{800A9A50-AC97-49A2-8F03-FCFD5C16BB4C}">
      <dgm:prSet/>
      <dgm:spPr/>
      <dgm:t>
        <a:bodyPr/>
        <a:lstStyle/>
        <a:p>
          <a:endParaRPr lang="lv-LV">
            <a:solidFill>
              <a:schemeClr val="tx2"/>
            </a:solidFill>
            <a:latin typeface="+mn-lt"/>
          </a:endParaRPr>
        </a:p>
      </dgm:t>
    </dgm:pt>
    <dgm:pt modelId="{E98ECE35-4C50-49DD-B3BE-85AF436DE1AC}" type="sibTrans" cxnId="{800A9A50-AC97-49A2-8F03-FCFD5C16BB4C}">
      <dgm:prSet/>
      <dgm:spPr/>
      <dgm:t>
        <a:bodyPr/>
        <a:lstStyle/>
        <a:p>
          <a:endParaRPr lang="lv-LV">
            <a:solidFill>
              <a:schemeClr val="tx2"/>
            </a:solidFill>
            <a:latin typeface="+mn-lt"/>
          </a:endParaRPr>
        </a:p>
      </dgm:t>
    </dgm:pt>
    <dgm:pt modelId="{F44F6A22-06CC-4963-8A03-F5495850281F}">
      <dgm:prSet phldrT="[Teksts]" custT="1"/>
      <dgm:spPr/>
      <dgm:t>
        <a:bodyPr/>
        <a:lstStyle/>
        <a:p>
          <a:pPr>
            <a:buClrTx/>
            <a:buSzTx/>
            <a:buFontTx/>
            <a:buNone/>
          </a:pPr>
          <a:endParaRPr lang="lv-LV" sz="400" kern="1200">
            <a:solidFill>
              <a:schemeClr val="tx2"/>
            </a:solidFill>
            <a:latin typeface="+mn-lt"/>
          </a:endParaRPr>
        </a:p>
      </dgm:t>
    </dgm:pt>
    <dgm:pt modelId="{A6867ABC-ABDC-4EDC-8CE4-2706A7C89402}" type="parTrans" cxnId="{D224CFE6-A502-4056-A496-21DA0795188F}">
      <dgm:prSet/>
      <dgm:spPr/>
      <dgm:t>
        <a:bodyPr/>
        <a:lstStyle/>
        <a:p>
          <a:endParaRPr lang="lv-LV">
            <a:solidFill>
              <a:schemeClr val="tx2"/>
            </a:solidFill>
            <a:latin typeface="+mn-lt"/>
          </a:endParaRPr>
        </a:p>
      </dgm:t>
    </dgm:pt>
    <dgm:pt modelId="{DB66C574-1CFA-40A3-B981-75F9FBC3CEB6}" type="sibTrans" cxnId="{D224CFE6-A502-4056-A496-21DA0795188F}">
      <dgm:prSet/>
      <dgm:spPr/>
      <dgm:t>
        <a:bodyPr/>
        <a:lstStyle/>
        <a:p>
          <a:endParaRPr lang="lv-LV">
            <a:solidFill>
              <a:schemeClr val="tx2"/>
            </a:solidFill>
            <a:latin typeface="+mn-lt"/>
          </a:endParaRPr>
        </a:p>
      </dgm:t>
    </dgm:pt>
    <dgm:pt modelId="{C9C3CD9C-C486-4586-BD65-7FD7F6F1D97C}">
      <dgm:prSet phldrT="[Teksts]"/>
      <dgm:spPr>
        <a:effectLst>
          <a:outerShdw blurRad="50800" dist="38100" dir="2700000" algn="tl" rotWithShape="0">
            <a:prstClr val="black">
              <a:alpha val="40000"/>
            </a:prstClr>
          </a:outerShdw>
        </a:effectLst>
      </dgm:spPr>
      <dgm:t>
        <a:bodyPr/>
        <a:lstStyle/>
        <a:p>
          <a:r>
            <a:rPr lang="lv-LV" dirty="0">
              <a:solidFill>
                <a:schemeClr val="bg1">
                  <a:lumMod val="95000"/>
                </a:schemeClr>
              </a:solidFill>
              <a:latin typeface="+mn-lt"/>
              <a:ea typeface="Verdana" panose="020B0604030504040204" pitchFamily="34" charset="0"/>
            </a:rPr>
            <a:t>MK noteikumu 2.2. apakšpunkts</a:t>
          </a:r>
          <a:endParaRPr lang="lv-LV" dirty="0">
            <a:solidFill>
              <a:schemeClr val="bg1">
                <a:lumMod val="95000"/>
              </a:schemeClr>
            </a:solidFill>
            <a:latin typeface="+mn-lt"/>
          </a:endParaRPr>
        </a:p>
      </dgm:t>
    </dgm:pt>
    <dgm:pt modelId="{370DD44E-F02D-48D7-9DB1-2D2D73DB8192}" type="parTrans" cxnId="{141D48BC-B135-4819-BBBC-D521ADA07779}">
      <dgm:prSet/>
      <dgm:spPr/>
      <dgm:t>
        <a:bodyPr/>
        <a:lstStyle/>
        <a:p>
          <a:endParaRPr lang="lv-LV">
            <a:solidFill>
              <a:schemeClr val="tx2"/>
            </a:solidFill>
            <a:latin typeface="+mn-lt"/>
          </a:endParaRPr>
        </a:p>
      </dgm:t>
    </dgm:pt>
    <dgm:pt modelId="{97A5BFCC-E8EE-4674-A0A2-B986E1F26CC2}" type="sibTrans" cxnId="{141D48BC-B135-4819-BBBC-D521ADA07779}">
      <dgm:prSet/>
      <dgm:spPr/>
      <dgm:t>
        <a:bodyPr/>
        <a:lstStyle/>
        <a:p>
          <a:endParaRPr lang="lv-LV">
            <a:solidFill>
              <a:schemeClr val="tx2"/>
            </a:solidFill>
            <a:latin typeface="+mn-lt"/>
          </a:endParaRPr>
        </a:p>
      </dgm:t>
    </dgm:pt>
    <dgm:pt modelId="{AA52A403-E2FA-4503-9B1A-DC82CC4CA0BB}">
      <dgm:prSet phldrT="[Teksts]" custT="1"/>
      <dgm:spPr/>
      <dgm:t>
        <a:bodyPr/>
        <a:lstStyle/>
        <a:p>
          <a:pPr>
            <a:buFontTx/>
            <a:buBlip>
              <a:blip xmlns:r="http://schemas.openxmlformats.org/officeDocument/2006/relationships" r:embed="rId1"/>
            </a:buBlip>
          </a:pPr>
          <a:r>
            <a:rPr lang="lv-LV" sz="1600" dirty="0">
              <a:solidFill>
                <a:schemeClr val="tx2"/>
              </a:solidFill>
              <a:latin typeface="+mn-lt"/>
              <a:ea typeface="Verdana" panose="020B0604030504040204" pitchFamily="34" charset="0"/>
            </a:rPr>
            <a:t>pētījumi ar ilgtspējīgas rīcībpolitikas risinājumiem;</a:t>
          </a:r>
          <a:endParaRPr lang="lv-LV" sz="1600" dirty="0">
            <a:solidFill>
              <a:schemeClr val="tx2"/>
            </a:solidFill>
            <a:latin typeface="+mn-lt"/>
          </a:endParaRPr>
        </a:p>
      </dgm:t>
    </dgm:pt>
    <dgm:pt modelId="{F6CD1CD7-E709-4FC7-B479-C07C15FBD5E0}" type="parTrans" cxnId="{6300BF92-6672-4D66-9026-95A69AD4628D}">
      <dgm:prSet/>
      <dgm:spPr/>
      <dgm:t>
        <a:bodyPr/>
        <a:lstStyle/>
        <a:p>
          <a:endParaRPr lang="lv-LV">
            <a:solidFill>
              <a:schemeClr val="tx2"/>
            </a:solidFill>
            <a:latin typeface="+mn-lt"/>
          </a:endParaRPr>
        </a:p>
      </dgm:t>
    </dgm:pt>
    <dgm:pt modelId="{4F3EF636-729C-41CD-941F-676DC6AC9A97}" type="sibTrans" cxnId="{6300BF92-6672-4D66-9026-95A69AD4628D}">
      <dgm:prSet/>
      <dgm:spPr/>
      <dgm:t>
        <a:bodyPr/>
        <a:lstStyle/>
        <a:p>
          <a:endParaRPr lang="lv-LV">
            <a:solidFill>
              <a:schemeClr val="tx2"/>
            </a:solidFill>
            <a:latin typeface="+mn-lt"/>
          </a:endParaRPr>
        </a:p>
      </dgm:t>
    </dgm:pt>
    <dgm:pt modelId="{F7E4BDC8-E2C5-4B24-8D6B-A0B1E63C7532}">
      <dgm:prSet phldrT="[Teksts]" custT="1"/>
      <dgm:spPr/>
      <dgm:t>
        <a:bodyPr/>
        <a:lstStyle/>
        <a:p>
          <a:pPr>
            <a:buFontTx/>
            <a:buBlip>
              <a:blip xmlns:r="http://schemas.openxmlformats.org/officeDocument/2006/relationships" r:embed="rId1"/>
            </a:buBlip>
          </a:pPr>
          <a:r>
            <a:rPr lang="lv-LV" sz="1600">
              <a:solidFill>
                <a:schemeClr val="tx2"/>
              </a:solidFill>
              <a:latin typeface="+mn-lt"/>
              <a:ea typeface="Verdana" panose="020B0604030504040204" pitchFamily="34" charset="0"/>
            </a:rPr>
            <a:t>tehnoloģiju tiesību (nemateriālo aktīvu) iegūšana, apstiprināšana un aizstāvēšana;</a:t>
          </a:r>
          <a:endParaRPr lang="lv-LV" sz="1600">
            <a:solidFill>
              <a:schemeClr val="tx2"/>
            </a:solidFill>
            <a:latin typeface="+mn-lt"/>
          </a:endParaRPr>
        </a:p>
      </dgm:t>
    </dgm:pt>
    <dgm:pt modelId="{42928FFD-EDFB-4250-BE6E-1C3B5615B2BE}" type="parTrans" cxnId="{68C0DAD5-FCA9-4A78-9187-8C4BD9203825}">
      <dgm:prSet/>
      <dgm:spPr/>
      <dgm:t>
        <a:bodyPr/>
        <a:lstStyle/>
        <a:p>
          <a:endParaRPr lang="lv-LV">
            <a:solidFill>
              <a:schemeClr val="tx2"/>
            </a:solidFill>
            <a:latin typeface="+mn-lt"/>
          </a:endParaRPr>
        </a:p>
      </dgm:t>
    </dgm:pt>
    <dgm:pt modelId="{42A371B6-9633-4E4F-A871-FFEF7D655699}" type="sibTrans" cxnId="{68C0DAD5-FCA9-4A78-9187-8C4BD9203825}">
      <dgm:prSet/>
      <dgm:spPr/>
      <dgm:t>
        <a:bodyPr/>
        <a:lstStyle/>
        <a:p>
          <a:endParaRPr lang="lv-LV">
            <a:solidFill>
              <a:schemeClr val="tx2"/>
            </a:solidFill>
            <a:latin typeface="+mn-lt"/>
          </a:endParaRPr>
        </a:p>
      </dgm:t>
    </dgm:pt>
    <dgm:pt modelId="{2241D083-1612-440A-9CBB-1FE8918388FF}">
      <dgm:prSet phldrT="[Teksts]" custT="1"/>
      <dgm:spPr/>
      <dgm:t>
        <a:bodyPr/>
        <a:lstStyle/>
        <a:p>
          <a:pPr>
            <a:buFontTx/>
            <a:buBlip>
              <a:blip xmlns:r="http://schemas.openxmlformats.org/officeDocument/2006/relationships" r:embed="rId1"/>
            </a:buBlip>
          </a:pPr>
          <a:r>
            <a:rPr lang="lv-LV" sz="1600">
              <a:solidFill>
                <a:schemeClr val="tx2"/>
              </a:solidFill>
              <a:latin typeface="+mn-lt"/>
              <a:ea typeface="Verdana" panose="020B0604030504040204" pitchFamily="34" charset="0"/>
            </a:rPr>
            <a:t>projekta ietvaros radīto rezultātu izplatīšana;</a:t>
          </a:r>
          <a:endParaRPr lang="lv-LV" sz="1600">
            <a:solidFill>
              <a:schemeClr val="tx2"/>
            </a:solidFill>
            <a:latin typeface="+mn-lt"/>
          </a:endParaRPr>
        </a:p>
      </dgm:t>
    </dgm:pt>
    <dgm:pt modelId="{0A52A349-589F-4D19-A6BD-F990614F9F8E}" type="parTrans" cxnId="{9A933495-0D86-412F-926B-7838065987EB}">
      <dgm:prSet/>
      <dgm:spPr/>
      <dgm:t>
        <a:bodyPr/>
        <a:lstStyle/>
        <a:p>
          <a:endParaRPr lang="lv-LV">
            <a:solidFill>
              <a:schemeClr val="tx2"/>
            </a:solidFill>
            <a:latin typeface="+mn-lt"/>
          </a:endParaRPr>
        </a:p>
      </dgm:t>
    </dgm:pt>
    <dgm:pt modelId="{BF9FACD2-2728-4995-9476-127F169F4BF4}" type="sibTrans" cxnId="{9A933495-0D86-412F-926B-7838065987EB}">
      <dgm:prSet/>
      <dgm:spPr/>
      <dgm:t>
        <a:bodyPr/>
        <a:lstStyle/>
        <a:p>
          <a:endParaRPr lang="lv-LV">
            <a:solidFill>
              <a:schemeClr val="tx2"/>
            </a:solidFill>
            <a:latin typeface="+mn-lt"/>
          </a:endParaRPr>
        </a:p>
      </dgm:t>
    </dgm:pt>
    <dgm:pt modelId="{835E6D12-5347-4E5B-BE87-8E71E5B72ADD}">
      <dgm:prSet phldrT="[Teksts]" custT="1"/>
      <dgm:spPr/>
      <dgm:t>
        <a:bodyPr/>
        <a:lstStyle/>
        <a:p>
          <a:pPr>
            <a:buFontTx/>
            <a:buBlip>
              <a:blip xmlns:r="http://schemas.openxmlformats.org/officeDocument/2006/relationships" r:embed="rId1"/>
            </a:buBlip>
          </a:pPr>
          <a:r>
            <a:rPr lang="lv-LV" sz="1600">
              <a:solidFill>
                <a:schemeClr val="tx2"/>
              </a:solidFill>
              <a:latin typeface="+mn-lt"/>
              <a:ea typeface="Verdana" panose="020B0604030504040204" pitchFamily="34" charset="0"/>
            </a:rPr>
            <a:t>pasākumi sabiedrības iesaistīšanai un informēšanai.</a:t>
          </a:r>
          <a:endParaRPr lang="lv-LV" sz="1600">
            <a:solidFill>
              <a:schemeClr val="tx2"/>
            </a:solidFill>
            <a:latin typeface="+mn-lt"/>
          </a:endParaRPr>
        </a:p>
      </dgm:t>
    </dgm:pt>
    <dgm:pt modelId="{D9C99849-AE99-4ED2-8CD5-2552BBD33C41}" type="parTrans" cxnId="{10672BC3-5200-4F6B-8279-0DD2F3820578}">
      <dgm:prSet/>
      <dgm:spPr/>
      <dgm:t>
        <a:bodyPr/>
        <a:lstStyle/>
        <a:p>
          <a:endParaRPr lang="lv-LV">
            <a:solidFill>
              <a:schemeClr val="tx2"/>
            </a:solidFill>
            <a:latin typeface="+mn-lt"/>
          </a:endParaRPr>
        </a:p>
      </dgm:t>
    </dgm:pt>
    <dgm:pt modelId="{C458EE70-4149-49F6-9B6E-D922F4A618EB}" type="sibTrans" cxnId="{10672BC3-5200-4F6B-8279-0DD2F3820578}">
      <dgm:prSet/>
      <dgm:spPr/>
      <dgm:t>
        <a:bodyPr/>
        <a:lstStyle/>
        <a:p>
          <a:endParaRPr lang="lv-LV">
            <a:solidFill>
              <a:schemeClr val="tx2"/>
            </a:solidFill>
            <a:latin typeface="+mn-lt"/>
          </a:endParaRPr>
        </a:p>
      </dgm:t>
    </dgm:pt>
    <dgm:pt modelId="{9822F53F-3215-4103-BE1B-B2A49EA79918}">
      <dgm:prSet phldrT="[Teksts]" custT="1"/>
      <dgm:spPr/>
      <dgm:t>
        <a:bodyPr/>
        <a:lstStyle/>
        <a:p>
          <a:endParaRPr lang="lv-LV" sz="1000" kern="1200">
            <a:solidFill>
              <a:schemeClr val="tx2"/>
            </a:solidFill>
            <a:latin typeface="+mn-lt"/>
          </a:endParaRPr>
        </a:p>
      </dgm:t>
    </dgm:pt>
    <dgm:pt modelId="{77BB081C-B836-4B38-B1B4-5BE4B1887E48}" type="parTrans" cxnId="{6F5C77D6-4FAD-41BF-BAF7-D04FB03439E3}">
      <dgm:prSet/>
      <dgm:spPr/>
      <dgm:t>
        <a:bodyPr/>
        <a:lstStyle/>
        <a:p>
          <a:endParaRPr lang="lv-LV">
            <a:solidFill>
              <a:schemeClr val="tx2"/>
            </a:solidFill>
            <a:latin typeface="+mn-lt"/>
          </a:endParaRPr>
        </a:p>
      </dgm:t>
    </dgm:pt>
    <dgm:pt modelId="{8B0A1926-DABA-4C24-857B-19C1818D4FB6}" type="sibTrans" cxnId="{6F5C77D6-4FAD-41BF-BAF7-D04FB03439E3}">
      <dgm:prSet/>
      <dgm:spPr/>
      <dgm:t>
        <a:bodyPr/>
        <a:lstStyle/>
        <a:p>
          <a:endParaRPr lang="lv-LV">
            <a:solidFill>
              <a:schemeClr val="tx2"/>
            </a:solidFill>
            <a:latin typeface="+mn-lt"/>
          </a:endParaRPr>
        </a:p>
      </dgm:t>
    </dgm:pt>
    <dgm:pt modelId="{AFFECC72-2345-4ADD-B13B-FACB38902508}">
      <dgm:prSet phldrT="[Teksts]" custT="1"/>
      <dgm:spPr/>
      <dgm:t>
        <a:bodyPr/>
        <a:lstStyle/>
        <a:p>
          <a:pPr>
            <a:buClrTx/>
            <a:buSzTx/>
            <a:buFontTx/>
            <a:buBlip>
              <a:blip xmlns:r="http://schemas.openxmlformats.org/officeDocument/2006/relationships" r:embed="rId1"/>
            </a:buBlip>
          </a:pPr>
          <a:r>
            <a:rPr lang="lv-LV" sz="1600" kern="1200" noProof="0">
              <a:solidFill>
                <a:srgbClr val="7F7F7F"/>
              </a:solidFill>
              <a:latin typeface="Arial Narrow"/>
              <a:ea typeface="Verdana" panose="020B0604030504040204" pitchFamily="34" charset="0"/>
              <a:cs typeface="+mn-cs"/>
            </a:rPr>
            <a:t>neatkarīga pētniecība un izstrāde;</a:t>
          </a:r>
          <a:endParaRPr lang="lv-LV" sz="1600" kern="1200">
            <a:solidFill>
              <a:srgbClr val="7F7F7F"/>
            </a:solidFill>
            <a:latin typeface="Arial Narrow"/>
            <a:ea typeface="Verdana" panose="020B0604030504040204" pitchFamily="34" charset="0"/>
            <a:cs typeface="+mn-cs"/>
          </a:endParaRPr>
        </a:p>
      </dgm:t>
    </dgm:pt>
    <dgm:pt modelId="{A8C6B3C9-65DE-4E10-BFCE-D23478F18227}" type="parTrans" cxnId="{366652E2-7D73-4B60-B062-8E7C5F870FF6}">
      <dgm:prSet/>
      <dgm:spPr/>
      <dgm:t>
        <a:bodyPr/>
        <a:lstStyle/>
        <a:p>
          <a:endParaRPr lang="lv-LV">
            <a:solidFill>
              <a:schemeClr val="tx2"/>
            </a:solidFill>
            <a:latin typeface="+mn-lt"/>
          </a:endParaRPr>
        </a:p>
      </dgm:t>
    </dgm:pt>
    <dgm:pt modelId="{AECA3C9A-0C5E-492A-B820-FAB4D0FACC25}" type="sibTrans" cxnId="{366652E2-7D73-4B60-B062-8E7C5F870FF6}">
      <dgm:prSet/>
      <dgm:spPr/>
      <dgm:t>
        <a:bodyPr/>
        <a:lstStyle/>
        <a:p>
          <a:endParaRPr lang="lv-LV">
            <a:solidFill>
              <a:schemeClr val="tx2"/>
            </a:solidFill>
            <a:latin typeface="+mn-lt"/>
          </a:endParaRPr>
        </a:p>
      </dgm:t>
    </dgm:pt>
    <dgm:pt modelId="{ED4427FB-DD68-4426-8AAF-3DD68B00C2A7}">
      <dgm:prSet phldrT="[Teksts]"/>
      <dgm:spPr/>
      <dgm:t>
        <a:bodyPr/>
        <a:lstStyle/>
        <a:p>
          <a:pPr>
            <a:buClrTx/>
            <a:buSzTx/>
            <a:buFontTx/>
            <a:buBlip>
              <a:blip xmlns:r="http://schemas.openxmlformats.org/officeDocument/2006/relationships" r:embed="rId1"/>
            </a:buBlip>
          </a:pPr>
          <a:r>
            <a:rPr lang="lv-LV" sz="1600" kern="1200">
              <a:solidFill>
                <a:schemeClr val="tx2"/>
              </a:solidFill>
              <a:latin typeface="+mn-lt"/>
              <a:ea typeface="Verdana" panose="020B0604030504040204" pitchFamily="34" charset="0"/>
            </a:rPr>
            <a:t>zināšanu un tehnoloģiju </a:t>
          </a:r>
          <a:r>
            <a:rPr lang="lv-LV" sz="1600" kern="1200" err="1">
              <a:solidFill>
                <a:schemeClr val="tx2"/>
              </a:solidFill>
              <a:latin typeface="+mn-lt"/>
              <a:ea typeface="Verdana" panose="020B0604030504040204" pitchFamily="34" charset="0"/>
            </a:rPr>
            <a:t>pārneses</a:t>
          </a:r>
          <a:r>
            <a:rPr lang="lv-LV" sz="1600" kern="1200">
              <a:solidFill>
                <a:schemeClr val="tx2"/>
              </a:solidFill>
              <a:latin typeface="+mn-lt"/>
              <a:ea typeface="Verdana" panose="020B0604030504040204" pitchFamily="34" charset="0"/>
            </a:rPr>
            <a:t> darbības.</a:t>
          </a:r>
          <a:endParaRPr lang="lv-LV" sz="1600" kern="1200">
            <a:solidFill>
              <a:schemeClr val="tx2"/>
            </a:solidFill>
            <a:latin typeface="+mn-lt"/>
          </a:endParaRPr>
        </a:p>
      </dgm:t>
    </dgm:pt>
    <dgm:pt modelId="{7DD0F381-6116-4E42-970B-93C321BAA1BF}" type="parTrans" cxnId="{9149E658-262A-40A7-B625-BB81624B1D80}">
      <dgm:prSet/>
      <dgm:spPr/>
      <dgm:t>
        <a:bodyPr/>
        <a:lstStyle/>
        <a:p>
          <a:endParaRPr lang="lv-LV">
            <a:solidFill>
              <a:schemeClr val="tx2"/>
            </a:solidFill>
            <a:latin typeface="+mn-lt"/>
          </a:endParaRPr>
        </a:p>
      </dgm:t>
    </dgm:pt>
    <dgm:pt modelId="{267078B1-3D62-4B54-AB59-D60C85FB2482}" type="sibTrans" cxnId="{9149E658-262A-40A7-B625-BB81624B1D80}">
      <dgm:prSet/>
      <dgm:spPr/>
      <dgm:t>
        <a:bodyPr/>
        <a:lstStyle/>
        <a:p>
          <a:endParaRPr lang="lv-LV">
            <a:solidFill>
              <a:schemeClr val="tx2"/>
            </a:solidFill>
            <a:latin typeface="+mn-lt"/>
          </a:endParaRPr>
        </a:p>
      </dgm:t>
    </dgm:pt>
    <dgm:pt modelId="{6582D338-4211-473F-BD65-BAE35A83C0E1}">
      <dgm:prSet phldrT="[Teksts]"/>
      <dgm:spPr/>
      <dgm:t>
        <a:bodyPr/>
        <a:lstStyle/>
        <a:p>
          <a:pPr>
            <a:buClrTx/>
            <a:buSzTx/>
            <a:buFontTx/>
            <a:buBlip>
              <a:blip xmlns:r="http://schemas.openxmlformats.org/officeDocument/2006/relationships" r:embed="rId1"/>
            </a:buBlip>
          </a:pPr>
          <a:r>
            <a:rPr lang="lv-LV" sz="1600" kern="1200">
              <a:solidFill>
                <a:schemeClr val="tx2"/>
              </a:solidFill>
              <a:latin typeface="+mn-lt"/>
              <a:ea typeface="Verdana" panose="020B0604030504040204" pitchFamily="34" charset="0"/>
            </a:rPr>
            <a:t>pētniecības rezultātu izplatīšana;</a:t>
          </a:r>
          <a:endParaRPr lang="lv-LV" sz="1600" kern="1200">
            <a:solidFill>
              <a:schemeClr val="tx2"/>
            </a:solidFill>
            <a:latin typeface="+mn-lt"/>
          </a:endParaRPr>
        </a:p>
      </dgm:t>
    </dgm:pt>
    <dgm:pt modelId="{A16B0934-7D4C-4765-B286-4840252A256F}" type="parTrans" cxnId="{3C8CD7DF-2305-4FD9-8AB5-FB05346AE5F9}">
      <dgm:prSet/>
      <dgm:spPr/>
    </dgm:pt>
    <dgm:pt modelId="{07122175-BDA0-46DF-8623-FC397D0C834F}" type="sibTrans" cxnId="{3C8CD7DF-2305-4FD9-8AB5-FB05346AE5F9}">
      <dgm:prSet/>
      <dgm:spPr/>
    </dgm:pt>
    <dgm:pt modelId="{5B891296-2952-4FF2-A3E6-2CE5E4049722}" type="pres">
      <dgm:prSet presAssocID="{13E087F6-4ED7-4B74-9F4A-F445AC4BDB1F}" presName="linear" presStyleCnt="0">
        <dgm:presLayoutVars>
          <dgm:dir/>
          <dgm:animLvl val="lvl"/>
          <dgm:resizeHandles val="exact"/>
        </dgm:presLayoutVars>
      </dgm:prSet>
      <dgm:spPr/>
    </dgm:pt>
    <dgm:pt modelId="{D12E28A4-6373-49BB-90F6-F40BA9EB4B55}" type="pres">
      <dgm:prSet presAssocID="{9CFC4766-100F-49B1-B240-77746E7F7CF4}" presName="parentLin" presStyleCnt="0"/>
      <dgm:spPr/>
    </dgm:pt>
    <dgm:pt modelId="{F4AF356D-F906-40D3-BB7D-8D5D921350C6}" type="pres">
      <dgm:prSet presAssocID="{9CFC4766-100F-49B1-B240-77746E7F7CF4}" presName="parentLeftMargin" presStyleLbl="node1" presStyleIdx="0" presStyleCnt="3"/>
      <dgm:spPr/>
    </dgm:pt>
    <dgm:pt modelId="{1D1406AA-41C1-4816-B026-B7DB47CEA161}" type="pres">
      <dgm:prSet presAssocID="{9CFC4766-100F-49B1-B240-77746E7F7CF4}" presName="parentText" presStyleLbl="node1" presStyleIdx="0" presStyleCnt="3">
        <dgm:presLayoutVars>
          <dgm:chMax val="0"/>
          <dgm:bulletEnabled val="1"/>
        </dgm:presLayoutVars>
      </dgm:prSet>
      <dgm:spPr/>
    </dgm:pt>
    <dgm:pt modelId="{D046768B-D2F0-4BBF-B5D3-D18478C7372E}" type="pres">
      <dgm:prSet presAssocID="{9CFC4766-100F-49B1-B240-77746E7F7CF4}" presName="negativeSpace" presStyleCnt="0"/>
      <dgm:spPr/>
    </dgm:pt>
    <dgm:pt modelId="{0B50BC9C-7A55-498E-BBDA-9EA3B447C15F}" type="pres">
      <dgm:prSet presAssocID="{9CFC4766-100F-49B1-B240-77746E7F7CF4}" presName="childText" presStyleLbl="conFgAcc1" presStyleIdx="0" presStyleCnt="3">
        <dgm:presLayoutVars>
          <dgm:bulletEnabled val="1"/>
        </dgm:presLayoutVars>
      </dgm:prSet>
      <dgm:spPr/>
    </dgm:pt>
    <dgm:pt modelId="{86164372-030F-4208-91B5-F86642E62CE4}" type="pres">
      <dgm:prSet presAssocID="{165A0E1E-4970-433A-8D11-2AC4B1EF84A8}" presName="spaceBetweenRectangles" presStyleCnt="0"/>
      <dgm:spPr/>
    </dgm:pt>
    <dgm:pt modelId="{22FA4748-4D15-465D-9EFE-030AE826A45E}" type="pres">
      <dgm:prSet presAssocID="{C9C3CD9C-C486-4586-BD65-7FD7F6F1D97C}" presName="parentLin" presStyleCnt="0"/>
      <dgm:spPr/>
    </dgm:pt>
    <dgm:pt modelId="{D9CB8AC0-2595-4B0F-944D-F1304D659ABE}" type="pres">
      <dgm:prSet presAssocID="{C9C3CD9C-C486-4586-BD65-7FD7F6F1D97C}" presName="parentLeftMargin" presStyleLbl="node1" presStyleIdx="0" presStyleCnt="3"/>
      <dgm:spPr/>
    </dgm:pt>
    <dgm:pt modelId="{AF696224-F42B-4DB9-966F-A67545F11BDB}" type="pres">
      <dgm:prSet presAssocID="{C9C3CD9C-C486-4586-BD65-7FD7F6F1D97C}" presName="parentText" presStyleLbl="node1" presStyleIdx="1" presStyleCnt="3">
        <dgm:presLayoutVars>
          <dgm:chMax val="0"/>
          <dgm:bulletEnabled val="1"/>
        </dgm:presLayoutVars>
      </dgm:prSet>
      <dgm:spPr/>
    </dgm:pt>
    <dgm:pt modelId="{507B5AFE-5B35-44E3-A070-89981D531A58}" type="pres">
      <dgm:prSet presAssocID="{C9C3CD9C-C486-4586-BD65-7FD7F6F1D97C}" presName="negativeSpace" presStyleCnt="0"/>
      <dgm:spPr/>
    </dgm:pt>
    <dgm:pt modelId="{609B6155-6593-408D-8150-11DBD8A9CDCB}" type="pres">
      <dgm:prSet presAssocID="{C9C3CD9C-C486-4586-BD65-7FD7F6F1D97C}" presName="childText" presStyleLbl="conFgAcc1" presStyleIdx="1" presStyleCnt="3">
        <dgm:presLayoutVars>
          <dgm:bulletEnabled val="1"/>
        </dgm:presLayoutVars>
      </dgm:prSet>
      <dgm:spPr/>
    </dgm:pt>
    <dgm:pt modelId="{5CDC96FF-B64A-4A61-B8FC-A44DD83053E8}" type="pres">
      <dgm:prSet presAssocID="{97A5BFCC-E8EE-4674-A0A2-B986E1F26CC2}" presName="spaceBetweenRectangles" presStyleCnt="0"/>
      <dgm:spPr/>
    </dgm:pt>
    <dgm:pt modelId="{21CF7022-4535-452D-B3F2-E9A010C16468}" type="pres">
      <dgm:prSet presAssocID="{223B4A25-9296-4939-B6A0-98E2A18CC15C}" presName="parentLin" presStyleCnt="0"/>
      <dgm:spPr/>
    </dgm:pt>
    <dgm:pt modelId="{B4F5B76B-A207-4451-B3C7-D27556B1BB87}" type="pres">
      <dgm:prSet presAssocID="{223B4A25-9296-4939-B6A0-98E2A18CC15C}" presName="parentLeftMargin" presStyleLbl="node1" presStyleIdx="1" presStyleCnt="3"/>
      <dgm:spPr/>
    </dgm:pt>
    <dgm:pt modelId="{6E7290A2-8D51-46E6-A7EE-7CD0A5BFB422}" type="pres">
      <dgm:prSet presAssocID="{223B4A25-9296-4939-B6A0-98E2A18CC15C}" presName="parentText" presStyleLbl="node1" presStyleIdx="2" presStyleCnt="3">
        <dgm:presLayoutVars>
          <dgm:chMax val="0"/>
          <dgm:bulletEnabled val="1"/>
        </dgm:presLayoutVars>
      </dgm:prSet>
      <dgm:spPr/>
    </dgm:pt>
    <dgm:pt modelId="{E51C1563-CDB1-496B-A97B-712C01CB387F}" type="pres">
      <dgm:prSet presAssocID="{223B4A25-9296-4939-B6A0-98E2A18CC15C}" presName="negativeSpace" presStyleCnt="0"/>
      <dgm:spPr/>
    </dgm:pt>
    <dgm:pt modelId="{4E03928E-8F44-4C21-B3B1-E0D06117AE2A}" type="pres">
      <dgm:prSet presAssocID="{223B4A25-9296-4939-B6A0-98E2A18CC15C}" presName="childText" presStyleLbl="conFgAcc1" presStyleIdx="2" presStyleCnt="3">
        <dgm:presLayoutVars>
          <dgm:bulletEnabled val="1"/>
        </dgm:presLayoutVars>
      </dgm:prSet>
      <dgm:spPr/>
    </dgm:pt>
  </dgm:ptLst>
  <dgm:cxnLst>
    <dgm:cxn modelId="{9D669001-6D35-47A8-9D89-49C72569A9CB}" type="presOf" srcId="{F44F6A22-06CC-4963-8A03-F5495850281F}" destId="{609B6155-6593-408D-8150-11DBD8A9CDCB}" srcOrd="0" destOrd="3" presId="urn:microsoft.com/office/officeart/2005/8/layout/list1"/>
    <dgm:cxn modelId="{D296FD01-FED7-43BA-9D35-E59718D0F65E}" type="presOf" srcId="{835E6D12-5347-4E5B-BE87-8E71E5B72ADD}" destId="{4E03928E-8F44-4C21-B3B1-E0D06117AE2A}" srcOrd="0" destOrd="4" presId="urn:microsoft.com/office/officeart/2005/8/layout/list1"/>
    <dgm:cxn modelId="{535AAF08-EC6B-4A16-B327-34B8DEFD0092}" srcId="{13E087F6-4ED7-4B74-9F4A-F445AC4BDB1F}" destId="{9CFC4766-100F-49B1-B240-77746E7F7CF4}" srcOrd="0" destOrd="0" parTransId="{5028EA06-4585-44AD-94B0-8DF3A38E7968}" sibTransId="{165A0E1E-4970-433A-8D11-2AC4B1EF84A8}"/>
    <dgm:cxn modelId="{11E5633E-2BB4-47E9-A651-851112560A45}" type="presOf" srcId="{9CFC4766-100F-49B1-B240-77746E7F7CF4}" destId="{F4AF356D-F906-40D3-BB7D-8D5D921350C6}" srcOrd="0" destOrd="0" presId="urn:microsoft.com/office/officeart/2005/8/layout/list1"/>
    <dgm:cxn modelId="{8C362C65-0A95-4872-904B-A1E13CED7AA6}" type="presOf" srcId="{AFFECC72-2345-4ADD-B13B-FACB38902508}" destId="{609B6155-6593-408D-8150-11DBD8A9CDCB}" srcOrd="0" destOrd="4" presId="urn:microsoft.com/office/officeart/2005/8/layout/list1"/>
    <dgm:cxn modelId="{D9874167-AA2D-4174-B7D9-DEC7967234EC}" type="presOf" srcId="{2241D083-1612-440A-9CBB-1FE8918388FF}" destId="{4E03928E-8F44-4C21-B3B1-E0D06117AE2A}" srcOrd="0" destOrd="3" presId="urn:microsoft.com/office/officeart/2005/8/layout/list1"/>
    <dgm:cxn modelId="{4C271D6B-16BD-4B37-B09D-47C357691F7F}" type="presOf" srcId="{21D437D7-1E09-4223-B3C9-87EF1CE9047B}" destId="{609B6155-6593-408D-8150-11DBD8A9CDCB}" srcOrd="0" destOrd="0" presId="urn:microsoft.com/office/officeart/2005/8/layout/list1"/>
    <dgm:cxn modelId="{800A9A50-AC97-49A2-8F03-FCFD5C16BB4C}" srcId="{13E087F6-4ED7-4B74-9F4A-F445AC4BDB1F}" destId="{223B4A25-9296-4939-B6A0-98E2A18CC15C}" srcOrd="2" destOrd="0" parTransId="{F3DCF4D9-D83B-4E1E-B22F-C0B0339C8BE2}" sibTransId="{E98ECE35-4C50-49DD-B3BE-85AF436DE1AC}"/>
    <dgm:cxn modelId="{4B166571-C421-486A-9E0F-79C82FFF9447}" srcId="{C9C3CD9C-C486-4586-BD65-7FD7F6F1D97C}" destId="{21D437D7-1E09-4223-B3C9-87EF1CE9047B}" srcOrd="0" destOrd="0" parTransId="{266CBDEE-D006-47FE-B7C6-980D7C525231}" sibTransId="{DE64E147-B7BB-4419-8082-42B6C118C7E2}"/>
    <dgm:cxn modelId="{2DEEC071-D538-4151-B8DB-FDA9CA91669D}" type="presOf" srcId="{9822F53F-3215-4103-BE1B-B2A49EA79918}" destId="{609B6155-6593-408D-8150-11DBD8A9CDCB}" srcOrd="0" destOrd="1" presId="urn:microsoft.com/office/officeart/2005/8/layout/list1"/>
    <dgm:cxn modelId="{9149E658-262A-40A7-B625-BB81624B1D80}" srcId="{3AAC9AD0-ECBD-4FDC-B910-C889C34CF181}" destId="{ED4427FB-DD68-4426-8AAF-3DD68B00C2A7}" srcOrd="3" destOrd="0" parTransId="{7DD0F381-6116-4E42-970B-93C321BAA1BF}" sibTransId="{267078B1-3D62-4B54-AB59-D60C85FB2482}"/>
    <dgm:cxn modelId="{C31B358E-5522-4501-AA81-FA876762037F}" type="presOf" srcId="{223B4A25-9296-4939-B6A0-98E2A18CC15C}" destId="{6E7290A2-8D51-46E6-A7EE-7CD0A5BFB422}" srcOrd="1" destOrd="0" presId="urn:microsoft.com/office/officeart/2005/8/layout/list1"/>
    <dgm:cxn modelId="{6300BF92-6672-4D66-9026-95A69AD4628D}" srcId="{223B4A25-9296-4939-B6A0-98E2A18CC15C}" destId="{AA52A403-E2FA-4503-9B1A-DC82CC4CA0BB}" srcOrd="1" destOrd="0" parTransId="{F6CD1CD7-E709-4FC7-B479-C07C15FBD5E0}" sibTransId="{4F3EF636-729C-41CD-941F-676DC6AC9A97}"/>
    <dgm:cxn modelId="{09F99093-359B-4D05-AEE6-2F588E4A5C2F}" type="presOf" srcId="{C9C3CD9C-C486-4586-BD65-7FD7F6F1D97C}" destId="{AF696224-F42B-4DB9-966F-A67545F11BDB}" srcOrd="1" destOrd="0" presId="urn:microsoft.com/office/officeart/2005/8/layout/list1"/>
    <dgm:cxn modelId="{9A933495-0D86-412F-926B-7838065987EB}" srcId="{223B4A25-9296-4939-B6A0-98E2A18CC15C}" destId="{2241D083-1612-440A-9CBB-1FE8918388FF}" srcOrd="3" destOrd="0" parTransId="{0A52A349-589F-4D19-A6BD-F990614F9F8E}" sibTransId="{BF9FACD2-2728-4995-9476-127F169F4BF4}"/>
    <dgm:cxn modelId="{86C5D49C-5564-4A18-A094-725D80873EF3}" type="presOf" srcId="{AA52A403-E2FA-4503-9B1A-DC82CC4CA0BB}" destId="{4E03928E-8F44-4C21-B3B1-E0D06117AE2A}" srcOrd="0" destOrd="1" presId="urn:microsoft.com/office/officeart/2005/8/layout/list1"/>
    <dgm:cxn modelId="{0221BAB2-38ED-42BE-8F97-4460CCAE9DBF}" type="presOf" srcId="{C9C3CD9C-C486-4586-BD65-7FD7F6F1D97C}" destId="{D9CB8AC0-2595-4B0F-944D-F1304D659ABE}" srcOrd="0" destOrd="0" presId="urn:microsoft.com/office/officeart/2005/8/layout/list1"/>
    <dgm:cxn modelId="{4E1EFAB2-8426-4324-8806-BFDF4DE8D46D}" type="presOf" srcId="{223B4A25-9296-4939-B6A0-98E2A18CC15C}" destId="{B4F5B76B-A207-4451-B3C7-D27556B1BB87}" srcOrd="0" destOrd="0" presId="urn:microsoft.com/office/officeart/2005/8/layout/list1"/>
    <dgm:cxn modelId="{04C774B5-015F-4F5E-B6D5-081BF4F38F99}" type="presOf" srcId="{F7B363CF-9D23-4FA2-A97E-F1C2BA172E4C}" destId="{4E03928E-8F44-4C21-B3B1-E0D06117AE2A}" srcOrd="0" destOrd="0" presId="urn:microsoft.com/office/officeart/2005/8/layout/list1"/>
    <dgm:cxn modelId="{F3C446B8-6FEE-49FC-BE8C-5978B2B904FE}" srcId="{9822F53F-3215-4103-BE1B-B2A49EA79918}" destId="{3AAC9AD0-ECBD-4FDC-B910-C889C34CF181}" srcOrd="0" destOrd="0" parTransId="{12F6190B-598C-495F-802E-64ACC335749A}" sibTransId="{E4A61965-4D9A-4468-A080-723028CA0C33}"/>
    <dgm:cxn modelId="{141D48BC-B135-4819-BBBC-D521ADA07779}" srcId="{13E087F6-4ED7-4B74-9F4A-F445AC4BDB1F}" destId="{C9C3CD9C-C486-4586-BD65-7FD7F6F1D97C}" srcOrd="1" destOrd="0" parTransId="{370DD44E-F02D-48D7-9DB1-2D2D73DB8192}" sibTransId="{97A5BFCC-E8EE-4674-A0A2-B986E1F26CC2}"/>
    <dgm:cxn modelId="{94A544BE-CFDA-4586-A95C-221B5E952894}" srcId="{223B4A25-9296-4939-B6A0-98E2A18CC15C}" destId="{F7B363CF-9D23-4FA2-A97E-F1C2BA172E4C}" srcOrd="0" destOrd="0" parTransId="{06784DA0-67CF-4F5B-B1EC-8F4D91E88519}" sibTransId="{1EA2D0C3-9938-4D13-98E6-860F25AF959B}"/>
    <dgm:cxn modelId="{440953BE-1D0E-4676-9964-2ECEB63F4423}" type="presOf" srcId="{6582D338-4211-473F-BD65-BAE35A83C0E1}" destId="{609B6155-6593-408D-8150-11DBD8A9CDCB}" srcOrd="0" destOrd="5" presId="urn:microsoft.com/office/officeart/2005/8/layout/list1"/>
    <dgm:cxn modelId="{10672BC3-5200-4F6B-8279-0DD2F3820578}" srcId="{223B4A25-9296-4939-B6A0-98E2A18CC15C}" destId="{835E6D12-5347-4E5B-BE87-8E71E5B72ADD}" srcOrd="4" destOrd="0" parTransId="{D9C99849-AE99-4ED2-8CD5-2552BBD33C41}" sibTransId="{C458EE70-4149-49F6-9B6E-D922F4A618EB}"/>
    <dgm:cxn modelId="{422F92C3-335C-43FC-953B-DFA5F40147A7}" type="presOf" srcId="{13E087F6-4ED7-4B74-9F4A-F445AC4BDB1F}" destId="{5B891296-2952-4FF2-A3E6-2CE5E4049722}" srcOrd="0" destOrd="0" presId="urn:microsoft.com/office/officeart/2005/8/layout/list1"/>
    <dgm:cxn modelId="{68C0DAD5-FCA9-4A78-9187-8C4BD9203825}" srcId="{223B4A25-9296-4939-B6A0-98E2A18CC15C}" destId="{F7E4BDC8-E2C5-4B24-8D6B-A0B1E63C7532}" srcOrd="2" destOrd="0" parTransId="{42928FFD-EDFB-4250-BE6E-1C3B5615B2BE}" sibTransId="{42A371B6-9633-4E4F-A871-FFEF7D655699}"/>
    <dgm:cxn modelId="{6F5C77D6-4FAD-41BF-BAF7-D04FB03439E3}" srcId="{C9C3CD9C-C486-4586-BD65-7FD7F6F1D97C}" destId="{9822F53F-3215-4103-BE1B-B2A49EA79918}" srcOrd="1" destOrd="0" parTransId="{77BB081C-B836-4B38-B1B4-5BE4B1887E48}" sibTransId="{8B0A1926-DABA-4C24-857B-19C1818D4FB6}"/>
    <dgm:cxn modelId="{4E10E1D8-5008-457A-AAD0-E70CD354614E}" type="presOf" srcId="{F7E4BDC8-E2C5-4B24-8D6B-A0B1E63C7532}" destId="{4E03928E-8F44-4C21-B3B1-E0D06117AE2A}" srcOrd="0" destOrd="2" presId="urn:microsoft.com/office/officeart/2005/8/layout/list1"/>
    <dgm:cxn modelId="{3C8CD7DF-2305-4FD9-8AB5-FB05346AE5F9}" srcId="{3AAC9AD0-ECBD-4FDC-B910-C889C34CF181}" destId="{6582D338-4211-473F-BD65-BAE35A83C0E1}" srcOrd="2" destOrd="0" parTransId="{A16B0934-7D4C-4765-B286-4840252A256F}" sibTransId="{07122175-BDA0-46DF-8623-FC397D0C834F}"/>
    <dgm:cxn modelId="{366652E2-7D73-4B60-B062-8E7C5F870FF6}" srcId="{3AAC9AD0-ECBD-4FDC-B910-C889C34CF181}" destId="{AFFECC72-2345-4ADD-B13B-FACB38902508}" srcOrd="1" destOrd="0" parTransId="{A8C6B3C9-65DE-4E10-BFCE-D23478F18227}" sibTransId="{AECA3C9A-0C5E-492A-B820-FAB4D0FACC25}"/>
    <dgm:cxn modelId="{2BABD9E2-0FAA-4444-BA85-E281291AE559}" type="presOf" srcId="{ED4427FB-DD68-4426-8AAF-3DD68B00C2A7}" destId="{609B6155-6593-408D-8150-11DBD8A9CDCB}" srcOrd="0" destOrd="6" presId="urn:microsoft.com/office/officeart/2005/8/layout/list1"/>
    <dgm:cxn modelId="{195A11E3-989E-4601-8826-85C7C82C1F46}" type="presOf" srcId="{3AAC9AD0-ECBD-4FDC-B910-C889C34CF181}" destId="{609B6155-6593-408D-8150-11DBD8A9CDCB}" srcOrd="0" destOrd="2" presId="urn:microsoft.com/office/officeart/2005/8/layout/list1"/>
    <dgm:cxn modelId="{D224CFE6-A502-4056-A496-21DA0795188F}" srcId="{3AAC9AD0-ECBD-4FDC-B910-C889C34CF181}" destId="{F44F6A22-06CC-4963-8A03-F5495850281F}" srcOrd="0" destOrd="0" parTransId="{A6867ABC-ABDC-4EDC-8CE4-2706A7C89402}" sibTransId="{DB66C574-1CFA-40A3-B981-75F9FBC3CEB6}"/>
    <dgm:cxn modelId="{C63B69E7-D707-4AAF-B9F9-74F7603BED5D}" type="presOf" srcId="{9CFC4766-100F-49B1-B240-77746E7F7CF4}" destId="{1D1406AA-41C1-4816-B026-B7DB47CEA161}" srcOrd="1" destOrd="0" presId="urn:microsoft.com/office/officeart/2005/8/layout/list1"/>
    <dgm:cxn modelId="{2808AD7D-F0E6-4BAF-9ECB-C0D553A15978}" type="presParOf" srcId="{5B891296-2952-4FF2-A3E6-2CE5E4049722}" destId="{D12E28A4-6373-49BB-90F6-F40BA9EB4B55}" srcOrd="0" destOrd="0" presId="urn:microsoft.com/office/officeart/2005/8/layout/list1"/>
    <dgm:cxn modelId="{280D613C-253D-46AB-BE5D-B50317904EBD}" type="presParOf" srcId="{D12E28A4-6373-49BB-90F6-F40BA9EB4B55}" destId="{F4AF356D-F906-40D3-BB7D-8D5D921350C6}" srcOrd="0" destOrd="0" presId="urn:microsoft.com/office/officeart/2005/8/layout/list1"/>
    <dgm:cxn modelId="{E4182080-75D6-416B-B04F-5DCEE7A6081D}" type="presParOf" srcId="{D12E28A4-6373-49BB-90F6-F40BA9EB4B55}" destId="{1D1406AA-41C1-4816-B026-B7DB47CEA161}" srcOrd="1" destOrd="0" presId="urn:microsoft.com/office/officeart/2005/8/layout/list1"/>
    <dgm:cxn modelId="{39A256FB-61A9-4B29-81A6-2EE1DC9B612A}" type="presParOf" srcId="{5B891296-2952-4FF2-A3E6-2CE5E4049722}" destId="{D046768B-D2F0-4BBF-B5D3-D18478C7372E}" srcOrd="1" destOrd="0" presId="urn:microsoft.com/office/officeart/2005/8/layout/list1"/>
    <dgm:cxn modelId="{72CF0311-9510-4D26-A3BF-52C5571943EF}" type="presParOf" srcId="{5B891296-2952-4FF2-A3E6-2CE5E4049722}" destId="{0B50BC9C-7A55-498E-BBDA-9EA3B447C15F}" srcOrd="2" destOrd="0" presId="urn:microsoft.com/office/officeart/2005/8/layout/list1"/>
    <dgm:cxn modelId="{ABA2AAAE-21EF-4DD8-8966-2EC9A641CC79}" type="presParOf" srcId="{5B891296-2952-4FF2-A3E6-2CE5E4049722}" destId="{86164372-030F-4208-91B5-F86642E62CE4}" srcOrd="3" destOrd="0" presId="urn:microsoft.com/office/officeart/2005/8/layout/list1"/>
    <dgm:cxn modelId="{4DF23587-0FD9-4E0F-9DFC-8A1B4E173363}" type="presParOf" srcId="{5B891296-2952-4FF2-A3E6-2CE5E4049722}" destId="{22FA4748-4D15-465D-9EFE-030AE826A45E}" srcOrd="4" destOrd="0" presId="urn:microsoft.com/office/officeart/2005/8/layout/list1"/>
    <dgm:cxn modelId="{4DEF1D61-4397-4A36-9B51-5325AA36EE4E}" type="presParOf" srcId="{22FA4748-4D15-465D-9EFE-030AE826A45E}" destId="{D9CB8AC0-2595-4B0F-944D-F1304D659ABE}" srcOrd="0" destOrd="0" presId="urn:microsoft.com/office/officeart/2005/8/layout/list1"/>
    <dgm:cxn modelId="{CECFB312-8FE3-49E5-B88E-E6C050083079}" type="presParOf" srcId="{22FA4748-4D15-465D-9EFE-030AE826A45E}" destId="{AF696224-F42B-4DB9-966F-A67545F11BDB}" srcOrd="1" destOrd="0" presId="urn:microsoft.com/office/officeart/2005/8/layout/list1"/>
    <dgm:cxn modelId="{C50AC19B-757A-40B4-8275-EB4DFAC42F75}" type="presParOf" srcId="{5B891296-2952-4FF2-A3E6-2CE5E4049722}" destId="{507B5AFE-5B35-44E3-A070-89981D531A58}" srcOrd="5" destOrd="0" presId="urn:microsoft.com/office/officeart/2005/8/layout/list1"/>
    <dgm:cxn modelId="{C2B50F12-E997-45BA-80C1-0F6E5A317B5A}" type="presParOf" srcId="{5B891296-2952-4FF2-A3E6-2CE5E4049722}" destId="{609B6155-6593-408D-8150-11DBD8A9CDCB}" srcOrd="6" destOrd="0" presId="urn:microsoft.com/office/officeart/2005/8/layout/list1"/>
    <dgm:cxn modelId="{20F34C66-0CF1-43FC-B3B0-F0C711D0AAD2}" type="presParOf" srcId="{5B891296-2952-4FF2-A3E6-2CE5E4049722}" destId="{5CDC96FF-B64A-4A61-B8FC-A44DD83053E8}" srcOrd="7" destOrd="0" presId="urn:microsoft.com/office/officeart/2005/8/layout/list1"/>
    <dgm:cxn modelId="{9270F3FB-E941-47D9-8C38-FFB7976A966B}" type="presParOf" srcId="{5B891296-2952-4FF2-A3E6-2CE5E4049722}" destId="{21CF7022-4535-452D-B3F2-E9A010C16468}" srcOrd="8" destOrd="0" presId="urn:microsoft.com/office/officeart/2005/8/layout/list1"/>
    <dgm:cxn modelId="{EA2F98E7-AC4A-4390-BFFE-B723EACA3D6B}" type="presParOf" srcId="{21CF7022-4535-452D-B3F2-E9A010C16468}" destId="{B4F5B76B-A207-4451-B3C7-D27556B1BB87}" srcOrd="0" destOrd="0" presId="urn:microsoft.com/office/officeart/2005/8/layout/list1"/>
    <dgm:cxn modelId="{B74BE137-0E17-4EE6-91DE-6DA055C55009}" type="presParOf" srcId="{21CF7022-4535-452D-B3F2-E9A010C16468}" destId="{6E7290A2-8D51-46E6-A7EE-7CD0A5BFB422}" srcOrd="1" destOrd="0" presId="urn:microsoft.com/office/officeart/2005/8/layout/list1"/>
    <dgm:cxn modelId="{76666874-EA8E-4B67-962C-0ED5CC143027}" type="presParOf" srcId="{5B891296-2952-4FF2-A3E6-2CE5E4049722}" destId="{E51C1563-CDB1-496B-A97B-712C01CB387F}" srcOrd="9" destOrd="0" presId="urn:microsoft.com/office/officeart/2005/8/layout/list1"/>
    <dgm:cxn modelId="{E36533A1-9AC5-421D-AEEB-95D03AAF96D5}" type="presParOf" srcId="{5B891296-2952-4FF2-A3E6-2CE5E4049722}" destId="{4E03928E-8F44-4C21-B3B1-E0D06117AE2A}" srcOrd="10" destOrd="0" presId="urn:microsoft.com/office/officeart/2005/8/layout/list1"/>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1BF4B9B-96A9-49C9-ABE7-D3D4F3FE65E9}"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lv-LV"/>
        </a:p>
      </dgm:t>
    </dgm:pt>
    <dgm:pt modelId="{FD97FA82-FBA9-4E1F-9295-0C9FC88A7D16}">
      <dgm:prSet phldrT="[Teksts]"/>
      <dgm:spPr/>
      <dgm:t>
        <a:bodyPr/>
        <a:lstStyle/>
        <a:p>
          <a:r>
            <a:rPr kumimoji="0" lang="lv-LV" b="1" i="0" u="none" strike="noStrike" cap="none" spc="0" normalizeH="0" baseline="0" noProof="0" dirty="0">
              <a:ln>
                <a:noFill/>
              </a:ln>
              <a:solidFill>
                <a:schemeClr val="tx2"/>
              </a:solidFill>
              <a:effectLst/>
              <a:uLnTx/>
              <a:uFillTx/>
              <a:latin typeface="+mn-lt"/>
              <a:ea typeface="Verdana" panose="020B0604030504040204" pitchFamily="34" charset="0"/>
            </a:rPr>
            <a:t>Projekta ietvaros plāno šādus izmaksu veidus:</a:t>
          </a:r>
          <a:endParaRPr lang="lv-LV" b="1" dirty="0">
            <a:solidFill>
              <a:schemeClr val="tx2"/>
            </a:solidFill>
            <a:latin typeface="+mn-lt"/>
          </a:endParaRPr>
        </a:p>
      </dgm:t>
    </dgm:pt>
    <dgm:pt modelId="{12691D2B-5619-4084-8BAD-035160BC1708}" type="parTrans" cxnId="{A1322052-6429-4CD0-ABA2-8294787B06D0}">
      <dgm:prSet/>
      <dgm:spPr/>
      <dgm:t>
        <a:bodyPr/>
        <a:lstStyle/>
        <a:p>
          <a:endParaRPr lang="lv-LV"/>
        </a:p>
      </dgm:t>
    </dgm:pt>
    <dgm:pt modelId="{24737A3C-4F8E-4320-9604-052C67ECC79F}" type="sibTrans" cxnId="{A1322052-6429-4CD0-ABA2-8294787B06D0}">
      <dgm:prSet/>
      <dgm:spPr/>
      <dgm:t>
        <a:bodyPr/>
        <a:lstStyle/>
        <a:p>
          <a:endParaRPr lang="lv-LV"/>
        </a:p>
      </dgm:t>
    </dgm:pt>
    <dgm:pt modelId="{3D024F9B-E69C-498A-A29F-7D7CF9276DEB}" type="asst">
      <dgm:prSet phldrT="[Teksts]"/>
      <dgm:spPr/>
      <dgm:t>
        <a:bodyPr/>
        <a:lstStyle/>
        <a:p>
          <a:r>
            <a:rPr lang="lv-LV" b="1" dirty="0">
              <a:solidFill>
                <a:schemeClr val="tx2"/>
              </a:solidFill>
              <a:latin typeface="+mn-lt"/>
              <a:ea typeface="Verdana" panose="020B0604030504040204" pitchFamily="34" charset="0"/>
            </a:rPr>
            <a:t>tiešās attiecināmās </a:t>
          </a:r>
          <a:r>
            <a:rPr lang="lv-LV" dirty="0">
              <a:solidFill>
                <a:schemeClr val="tx2"/>
              </a:solidFill>
              <a:latin typeface="+mn-lt"/>
              <a:ea typeface="Verdana" panose="020B0604030504040204" pitchFamily="34" charset="0"/>
            </a:rPr>
            <a:t>izmaksas</a:t>
          </a:r>
          <a:endParaRPr lang="lv-LV" dirty="0">
            <a:solidFill>
              <a:schemeClr val="tx2"/>
            </a:solidFill>
            <a:latin typeface="+mn-lt"/>
          </a:endParaRPr>
        </a:p>
      </dgm:t>
    </dgm:pt>
    <dgm:pt modelId="{7D36246F-C105-4A4E-940F-D8F60F1D793C}" type="parTrans" cxnId="{BD613FAC-28C2-45E0-90FB-0514EDF2FA03}">
      <dgm:prSet/>
      <dgm:spPr>
        <a:effectLst>
          <a:outerShdw blurRad="50800" dist="38100" dir="2700000" algn="tl" rotWithShape="0">
            <a:prstClr val="black">
              <a:alpha val="40000"/>
            </a:prstClr>
          </a:outerShdw>
        </a:effectLst>
      </dgm:spPr>
      <dgm:t>
        <a:bodyPr/>
        <a:lstStyle/>
        <a:p>
          <a:endParaRPr lang="lv-LV"/>
        </a:p>
      </dgm:t>
    </dgm:pt>
    <dgm:pt modelId="{2C730BEC-8AEB-4A7B-8B9D-8BE7047564E9}" type="sibTrans" cxnId="{BD613FAC-28C2-45E0-90FB-0514EDF2FA03}">
      <dgm:prSet/>
      <dgm:spPr/>
      <dgm:t>
        <a:bodyPr/>
        <a:lstStyle/>
        <a:p>
          <a:endParaRPr lang="lv-LV"/>
        </a:p>
      </dgm:t>
    </dgm:pt>
    <dgm:pt modelId="{1CD311D7-5957-49C4-BF8D-73B57E224BC8}" type="asst">
      <dgm:prSet phldrT="[Teksts]"/>
      <dgm:spPr/>
      <dgm:t>
        <a:bodyPr/>
        <a:lstStyle/>
        <a:p>
          <a:pPr>
            <a:buFont typeface="Arial" panose="020B0604020202020204" pitchFamily="34" charset="0"/>
            <a:buChar char="•"/>
          </a:pPr>
          <a:r>
            <a:rPr lang="lv-LV" b="1" dirty="0">
              <a:solidFill>
                <a:schemeClr val="tx2"/>
              </a:solidFill>
              <a:latin typeface="+mn-lt"/>
              <a:ea typeface="Verdana" panose="020B0604030504040204" pitchFamily="34" charset="0"/>
            </a:rPr>
            <a:t>netiešās attiecināmās </a:t>
          </a:r>
          <a:r>
            <a:rPr lang="lv-LV" dirty="0">
              <a:solidFill>
                <a:schemeClr val="tx2"/>
              </a:solidFill>
              <a:latin typeface="+mn-lt"/>
              <a:ea typeface="Verdana" panose="020B0604030504040204" pitchFamily="34" charset="0"/>
            </a:rPr>
            <a:t>izmaksas - </a:t>
          </a:r>
          <a:r>
            <a:rPr lang="lv-LV" dirty="0">
              <a:solidFill>
                <a:schemeClr val="tx2"/>
              </a:solidFill>
              <a:latin typeface="+mn-lt"/>
            </a:rPr>
            <a:t>15% no tiešo attiecināmo MK noteikumu 14.1.1. un 14.1.2. apakšpunktā minēto tiešo attiecināmo izmaksu kopsummas</a:t>
          </a:r>
        </a:p>
      </dgm:t>
    </dgm:pt>
    <dgm:pt modelId="{637C6E56-8C8F-4987-B8D3-83BF99D1E1D2}" type="parTrans" cxnId="{F948A0B4-6580-4E13-A558-7899F209DD5A}">
      <dgm:prSet/>
      <dgm:spPr>
        <a:effectLst>
          <a:outerShdw blurRad="50800" dist="38100" dir="2700000" algn="tl" rotWithShape="0">
            <a:prstClr val="black">
              <a:alpha val="40000"/>
            </a:prstClr>
          </a:outerShdw>
        </a:effectLst>
      </dgm:spPr>
      <dgm:t>
        <a:bodyPr/>
        <a:lstStyle/>
        <a:p>
          <a:endParaRPr lang="lv-LV"/>
        </a:p>
      </dgm:t>
    </dgm:pt>
    <dgm:pt modelId="{85CE40AD-0DFE-4A41-B655-D6C5E55D299C}" type="sibTrans" cxnId="{F948A0B4-6580-4E13-A558-7899F209DD5A}">
      <dgm:prSet/>
      <dgm:spPr/>
      <dgm:t>
        <a:bodyPr/>
        <a:lstStyle/>
        <a:p>
          <a:endParaRPr lang="lv-LV"/>
        </a:p>
      </dgm:t>
    </dgm:pt>
    <dgm:pt modelId="{58D284B7-71D2-4E53-87A0-EB41585A0858}" type="pres">
      <dgm:prSet presAssocID="{D1BF4B9B-96A9-49C9-ABE7-D3D4F3FE65E9}" presName="Name0" presStyleCnt="0">
        <dgm:presLayoutVars>
          <dgm:orgChart val="1"/>
          <dgm:chPref val="1"/>
          <dgm:dir/>
          <dgm:animOne val="branch"/>
          <dgm:animLvl val="lvl"/>
          <dgm:resizeHandles/>
        </dgm:presLayoutVars>
      </dgm:prSet>
      <dgm:spPr/>
    </dgm:pt>
    <dgm:pt modelId="{E5C00F17-1F66-42D3-8AC3-2ABDFF00BCB8}" type="pres">
      <dgm:prSet presAssocID="{FD97FA82-FBA9-4E1F-9295-0C9FC88A7D16}" presName="hierRoot1" presStyleCnt="0">
        <dgm:presLayoutVars>
          <dgm:hierBranch val="init"/>
        </dgm:presLayoutVars>
      </dgm:prSet>
      <dgm:spPr/>
    </dgm:pt>
    <dgm:pt modelId="{7A672059-0D30-4489-B4D7-D77837A605C0}" type="pres">
      <dgm:prSet presAssocID="{FD97FA82-FBA9-4E1F-9295-0C9FC88A7D16}" presName="rootComposite1" presStyleCnt="0"/>
      <dgm:spPr/>
    </dgm:pt>
    <dgm:pt modelId="{BA417C80-5579-4398-8C73-6838C808A40C}" type="pres">
      <dgm:prSet presAssocID="{FD97FA82-FBA9-4E1F-9295-0C9FC88A7D16}" presName="rootText1" presStyleLbl="alignAcc1" presStyleIdx="0" presStyleCnt="0">
        <dgm:presLayoutVars>
          <dgm:chPref val="3"/>
        </dgm:presLayoutVars>
      </dgm:prSet>
      <dgm:spPr/>
    </dgm:pt>
    <dgm:pt modelId="{E0FC56F4-CC9A-4143-82BE-D1221779AD97}" type="pres">
      <dgm:prSet presAssocID="{FD97FA82-FBA9-4E1F-9295-0C9FC88A7D16}" presName="topArc1" presStyleLbl="parChTrans1D1" presStyleIdx="0" presStyleCnt="6"/>
      <dgm:spPr>
        <a:effectLst>
          <a:outerShdw blurRad="50800" dist="38100" dir="2700000" algn="tl" rotWithShape="0">
            <a:prstClr val="black">
              <a:alpha val="40000"/>
            </a:prstClr>
          </a:outerShdw>
        </a:effectLst>
      </dgm:spPr>
    </dgm:pt>
    <dgm:pt modelId="{43C5FCD1-0449-4108-A435-444458B83012}" type="pres">
      <dgm:prSet presAssocID="{FD97FA82-FBA9-4E1F-9295-0C9FC88A7D16}" presName="bottomArc1" presStyleLbl="parChTrans1D1" presStyleIdx="1" presStyleCnt="6"/>
      <dgm:spPr>
        <a:effectLst>
          <a:outerShdw blurRad="50800" dist="38100" dir="2700000" algn="tl" rotWithShape="0">
            <a:prstClr val="black">
              <a:alpha val="40000"/>
            </a:prstClr>
          </a:outerShdw>
        </a:effectLst>
      </dgm:spPr>
    </dgm:pt>
    <dgm:pt modelId="{B784DE35-48A4-43BD-B952-FD5E4DBCCD8D}" type="pres">
      <dgm:prSet presAssocID="{FD97FA82-FBA9-4E1F-9295-0C9FC88A7D16}" presName="topConnNode1" presStyleLbl="node1" presStyleIdx="0" presStyleCnt="0"/>
      <dgm:spPr/>
    </dgm:pt>
    <dgm:pt modelId="{95AF13E6-7A40-4CBC-87F4-AAFC0FB1B675}" type="pres">
      <dgm:prSet presAssocID="{FD97FA82-FBA9-4E1F-9295-0C9FC88A7D16}" presName="hierChild2" presStyleCnt="0"/>
      <dgm:spPr/>
    </dgm:pt>
    <dgm:pt modelId="{AF17A49E-7FE4-4A95-8996-FF9348F97B3C}" type="pres">
      <dgm:prSet presAssocID="{FD97FA82-FBA9-4E1F-9295-0C9FC88A7D16}" presName="hierChild3" presStyleCnt="0"/>
      <dgm:spPr/>
    </dgm:pt>
    <dgm:pt modelId="{B2983988-9411-455F-97DF-E51DE74CE1A2}" type="pres">
      <dgm:prSet presAssocID="{7D36246F-C105-4A4E-940F-D8F60F1D793C}" presName="Name101" presStyleLbl="parChTrans1D2" presStyleIdx="0" presStyleCnt="2"/>
      <dgm:spPr/>
    </dgm:pt>
    <dgm:pt modelId="{492E9361-B0AE-49AB-B20B-06EF031A573F}" type="pres">
      <dgm:prSet presAssocID="{3D024F9B-E69C-498A-A29F-7D7CF9276DEB}" presName="hierRoot3" presStyleCnt="0">
        <dgm:presLayoutVars>
          <dgm:hierBranch val="init"/>
        </dgm:presLayoutVars>
      </dgm:prSet>
      <dgm:spPr/>
    </dgm:pt>
    <dgm:pt modelId="{DC81659A-D3E7-49CE-BC0C-1219923FF86D}" type="pres">
      <dgm:prSet presAssocID="{3D024F9B-E69C-498A-A29F-7D7CF9276DEB}" presName="rootComposite3" presStyleCnt="0"/>
      <dgm:spPr/>
    </dgm:pt>
    <dgm:pt modelId="{664D3027-6A3E-4D71-9AF1-E7D1F471AE4C}" type="pres">
      <dgm:prSet presAssocID="{3D024F9B-E69C-498A-A29F-7D7CF9276DEB}" presName="rootText3" presStyleLbl="alignAcc1" presStyleIdx="0" presStyleCnt="0">
        <dgm:presLayoutVars>
          <dgm:chPref val="3"/>
        </dgm:presLayoutVars>
      </dgm:prSet>
      <dgm:spPr/>
    </dgm:pt>
    <dgm:pt modelId="{2B902249-8126-485E-8F14-72294931819D}" type="pres">
      <dgm:prSet presAssocID="{3D024F9B-E69C-498A-A29F-7D7CF9276DEB}" presName="topArc3" presStyleLbl="parChTrans1D1" presStyleIdx="2" presStyleCnt="6"/>
      <dgm:spPr>
        <a:effectLst>
          <a:outerShdw blurRad="50800" dist="38100" dir="2700000" algn="tl" rotWithShape="0">
            <a:prstClr val="black">
              <a:alpha val="40000"/>
            </a:prstClr>
          </a:outerShdw>
        </a:effectLst>
      </dgm:spPr>
    </dgm:pt>
    <dgm:pt modelId="{B4DF82CD-2B6A-4F4B-BE25-A20C28A820B9}" type="pres">
      <dgm:prSet presAssocID="{3D024F9B-E69C-498A-A29F-7D7CF9276DEB}" presName="bottomArc3" presStyleLbl="parChTrans1D1" presStyleIdx="3" presStyleCnt="6"/>
      <dgm:spPr>
        <a:effectLst>
          <a:outerShdw blurRad="50800" dist="38100" dir="2700000" algn="tl" rotWithShape="0">
            <a:prstClr val="black">
              <a:alpha val="40000"/>
            </a:prstClr>
          </a:outerShdw>
        </a:effectLst>
      </dgm:spPr>
    </dgm:pt>
    <dgm:pt modelId="{3CC7D0A8-941B-463E-9ADE-4A10DAD53FF6}" type="pres">
      <dgm:prSet presAssocID="{3D024F9B-E69C-498A-A29F-7D7CF9276DEB}" presName="topConnNode3" presStyleLbl="asst1" presStyleIdx="0" presStyleCnt="0"/>
      <dgm:spPr/>
    </dgm:pt>
    <dgm:pt modelId="{0D43087D-5569-4257-BBC0-0E1579888650}" type="pres">
      <dgm:prSet presAssocID="{3D024F9B-E69C-498A-A29F-7D7CF9276DEB}" presName="hierChild6" presStyleCnt="0"/>
      <dgm:spPr/>
    </dgm:pt>
    <dgm:pt modelId="{D9581163-BB34-471C-946A-BFA4E7B37BD0}" type="pres">
      <dgm:prSet presAssocID="{3D024F9B-E69C-498A-A29F-7D7CF9276DEB}" presName="hierChild7" presStyleCnt="0"/>
      <dgm:spPr/>
    </dgm:pt>
    <dgm:pt modelId="{991F084B-1441-4515-99BC-FA895C46E3A1}" type="pres">
      <dgm:prSet presAssocID="{637C6E56-8C8F-4987-B8D3-83BF99D1E1D2}" presName="Name101" presStyleLbl="parChTrans1D2" presStyleIdx="1" presStyleCnt="2"/>
      <dgm:spPr/>
    </dgm:pt>
    <dgm:pt modelId="{E4EF5DE7-FA81-4FEA-AA09-9AA1C1402143}" type="pres">
      <dgm:prSet presAssocID="{1CD311D7-5957-49C4-BF8D-73B57E224BC8}" presName="hierRoot3" presStyleCnt="0">
        <dgm:presLayoutVars>
          <dgm:hierBranch val="init"/>
        </dgm:presLayoutVars>
      </dgm:prSet>
      <dgm:spPr/>
    </dgm:pt>
    <dgm:pt modelId="{6C342239-921D-408B-94A8-F91FA608AFAF}" type="pres">
      <dgm:prSet presAssocID="{1CD311D7-5957-49C4-BF8D-73B57E224BC8}" presName="rootComposite3" presStyleCnt="0"/>
      <dgm:spPr/>
    </dgm:pt>
    <dgm:pt modelId="{38AAAC7C-13DD-4BA2-9E5A-C166882AD1B3}" type="pres">
      <dgm:prSet presAssocID="{1CD311D7-5957-49C4-BF8D-73B57E224BC8}" presName="rootText3" presStyleLbl="alignAcc1" presStyleIdx="0" presStyleCnt="0">
        <dgm:presLayoutVars>
          <dgm:chPref val="3"/>
        </dgm:presLayoutVars>
      </dgm:prSet>
      <dgm:spPr/>
    </dgm:pt>
    <dgm:pt modelId="{DE3C3DF8-1FEC-4A8B-BB1D-5C95311BADB1}" type="pres">
      <dgm:prSet presAssocID="{1CD311D7-5957-49C4-BF8D-73B57E224BC8}" presName="topArc3" presStyleLbl="parChTrans1D1" presStyleIdx="4" presStyleCnt="6"/>
      <dgm:spPr>
        <a:effectLst>
          <a:outerShdw blurRad="50800" dist="38100" dir="2700000" algn="tl" rotWithShape="0">
            <a:prstClr val="black">
              <a:alpha val="40000"/>
            </a:prstClr>
          </a:outerShdw>
        </a:effectLst>
      </dgm:spPr>
    </dgm:pt>
    <dgm:pt modelId="{716A6D1F-4DA8-4944-AFF6-5CA5E3F79440}" type="pres">
      <dgm:prSet presAssocID="{1CD311D7-5957-49C4-BF8D-73B57E224BC8}" presName="bottomArc3" presStyleLbl="parChTrans1D1" presStyleIdx="5" presStyleCnt="6"/>
      <dgm:spPr>
        <a:effectLst>
          <a:outerShdw blurRad="50800" dist="38100" dir="2700000" algn="tl" rotWithShape="0">
            <a:prstClr val="black">
              <a:alpha val="40000"/>
            </a:prstClr>
          </a:outerShdw>
        </a:effectLst>
      </dgm:spPr>
    </dgm:pt>
    <dgm:pt modelId="{B681872C-FB10-49C2-BB6D-41324DE987CB}" type="pres">
      <dgm:prSet presAssocID="{1CD311D7-5957-49C4-BF8D-73B57E224BC8}" presName="topConnNode3" presStyleLbl="asst1" presStyleIdx="0" presStyleCnt="0"/>
      <dgm:spPr/>
    </dgm:pt>
    <dgm:pt modelId="{F5DDF2D6-C6E7-4DAB-AC83-82064FBCA824}" type="pres">
      <dgm:prSet presAssocID="{1CD311D7-5957-49C4-BF8D-73B57E224BC8}" presName="hierChild6" presStyleCnt="0"/>
      <dgm:spPr/>
    </dgm:pt>
    <dgm:pt modelId="{C46D48A7-A6E6-4B66-9506-C8F02FFFC78D}" type="pres">
      <dgm:prSet presAssocID="{1CD311D7-5957-49C4-BF8D-73B57E224BC8}" presName="hierChild7" presStyleCnt="0"/>
      <dgm:spPr/>
    </dgm:pt>
  </dgm:ptLst>
  <dgm:cxnLst>
    <dgm:cxn modelId="{4834C405-F4EA-4672-AAB9-7C37D10710A1}" type="presOf" srcId="{3D024F9B-E69C-498A-A29F-7D7CF9276DEB}" destId="{3CC7D0A8-941B-463E-9ADE-4A10DAD53FF6}" srcOrd="1" destOrd="0" presId="urn:microsoft.com/office/officeart/2008/layout/HalfCircleOrganizationChart"/>
    <dgm:cxn modelId="{8CE6BF0B-68FB-4236-8475-E4ED1A56D354}" type="presOf" srcId="{FD97FA82-FBA9-4E1F-9295-0C9FC88A7D16}" destId="{BA417C80-5579-4398-8C73-6838C808A40C}" srcOrd="0" destOrd="0" presId="urn:microsoft.com/office/officeart/2008/layout/HalfCircleOrganizationChart"/>
    <dgm:cxn modelId="{1696602F-906C-4054-966B-29167460320F}" type="presOf" srcId="{3D024F9B-E69C-498A-A29F-7D7CF9276DEB}" destId="{664D3027-6A3E-4D71-9AF1-E7D1F471AE4C}" srcOrd="0" destOrd="0" presId="urn:microsoft.com/office/officeart/2008/layout/HalfCircleOrganizationChart"/>
    <dgm:cxn modelId="{0449143E-0936-4AAF-972D-E43572DCF845}" type="presOf" srcId="{7D36246F-C105-4A4E-940F-D8F60F1D793C}" destId="{B2983988-9411-455F-97DF-E51DE74CE1A2}" srcOrd="0" destOrd="0" presId="urn:microsoft.com/office/officeart/2008/layout/HalfCircleOrganizationChart"/>
    <dgm:cxn modelId="{A1322052-6429-4CD0-ABA2-8294787B06D0}" srcId="{D1BF4B9B-96A9-49C9-ABE7-D3D4F3FE65E9}" destId="{FD97FA82-FBA9-4E1F-9295-0C9FC88A7D16}" srcOrd="0" destOrd="0" parTransId="{12691D2B-5619-4084-8BAD-035160BC1708}" sibTransId="{24737A3C-4F8E-4320-9604-052C67ECC79F}"/>
    <dgm:cxn modelId="{20AB0B80-04BE-4546-BDAD-33DEE6B3393C}" type="presOf" srcId="{FD97FA82-FBA9-4E1F-9295-0C9FC88A7D16}" destId="{B784DE35-48A4-43BD-B952-FD5E4DBCCD8D}" srcOrd="1" destOrd="0" presId="urn:microsoft.com/office/officeart/2008/layout/HalfCircleOrganizationChart"/>
    <dgm:cxn modelId="{7ADAF483-B38F-4905-AF27-90549CF86AD9}" type="presOf" srcId="{637C6E56-8C8F-4987-B8D3-83BF99D1E1D2}" destId="{991F084B-1441-4515-99BC-FA895C46E3A1}" srcOrd="0" destOrd="0" presId="urn:microsoft.com/office/officeart/2008/layout/HalfCircleOrganizationChart"/>
    <dgm:cxn modelId="{BD613FAC-28C2-45E0-90FB-0514EDF2FA03}" srcId="{FD97FA82-FBA9-4E1F-9295-0C9FC88A7D16}" destId="{3D024F9B-E69C-498A-A29F-7D7CF9276DEB}" srcOrd="0" destOrd="0" parTransId="{7D36246F-C105-4A4E-940F-D8F60F1D793C}" sibTransId="{2C730BEC-8AEB-4A7B-8B9D-8BE7047564E9}"/>
    <dgm:cxn modelId="{F948A0B4-6580-4E13-A558-7899F209DD5A}" srcId="{FD97FA82-FBA9-4E1F-9295-0C9FC88A7D16}" destId="{1CD311D7-5957-49C4-BF8D-73B57E224BC8}" srcOrd="1" destOrd="0" parTransId="{637C6E56-8C8F-4987-B8D3-83BF99D1E1D2}" sibTransId="{85CE40AD-0DFE-4A41-B655-D6C5E55D299C}"/>
    <dgm:cxn modelId="{A49B44C0-6F1B-47AC-9CD6-FAE52B3A20CA}" type="presOf" srcId="{1CD311D7-5957-49C4-BF8D-73B57E224BC8}" destId="{38AAAC7C-13DD-4BA2-9E5A-C166882AD1B3}" srcOrd="0" destOrd="0" presId="urn:microsoft.com/office/officeart/2008/layout/HalfCircleOrganizationChart"/>
    <dgm:cxn modelId="{2F0984DB-86BA-4AB5-B8AB-EACF89382C5B}" type="presOf" srcId="{1CD311D7-5957-49C4-BF8D-73B57E224BC8}" destId="{B681872C-FB10-49C2-BB6D-41324DE987CB}" srcOrd="1" destOrd="0" presId="urn:microsoft.com/office/officeart/2008/layout/HalfCircleOrganizationChart"/>
    <dgm:cxn modelId="{7A10D4E6-4516-4F92-B96A-8C10A77657B9}" type="presOf" srcId="{D1BF4B9B-96A9-49C9-ABE7-D3D4F3FE65E9}" destId="{58D284B7-71D2-4E53-87A0-EB41585A0858}" srcOrd="0" destOrd="0" presId="urn:microsoft.com/office/officeart/2008/layout/HalfCircleOrganizationChart"/>
    <dgm:cxn modelId="{4B4D1C6F-E5DC-44FD-A457-E6F260C09828}" type="presParOf" srcId="{58D284B7-71D2-4E53-87A0-EB41585A0858}" destId="{E5C00F17-1F66-42D3-8AC3-2ABDFF00BCB8}" srcOrd="0" destOrd="0" presId="urn:microsoft.com/office/officeart/2008/layout/HalfCircleOrganizationChart"/>
    <dgm:cxn modelId="{13526D5D-3CA1-489A-9571-79C4821FA5BB}" type="presParOf" srcId="{E5C00F17-1F66-42D3-8AC3-2ABDFF00BCB8}" destId="{7A672059-0D30-4489-B4D7-D77837A605C0}" srcOrd="0" destOrd="0" presId="urn:microsoft.com/office/officeart/2008/layout/HalfCircleOrganizationChart"/>
    <dgm:cxn modelId="{4838C9CB-E1C8-4115-A0BC-6652BBC76285}" type="presParOf" srcId="{7A672059-0D30-4489-B4D7-D77837A605C0}" destId="{BA417C80-5579-4398-8C73-6838C808A40C}" srcOrd="0" destOrd="0" presId="urn:microsoft.com/office/officeart/2008/layout/HalfCircleOrganizationChart"/>
    <dgm:cxn modelId="{50D43208-3ABB-4C19-867D-BD23B6627E38}" type="presParOf" srcId="{7A672059-0D30-4489-B4D7-D77837A605C0}" destId="{E0FC56F4-CC9A-4143-82BE-D1221779AD97}" srcOrd="1" destOrd="0" presId="urn:microsoft.com/office/officeart/2008/layout/HalfCircleOrganizationChart"/>
    <dgm:cxn modelId="{AFF0FF31-1316-49CB-9CDA-935D7113EA7F}" type="presParOf" srcId="{7A672059-0D30-4489-B4D7-D77837A605C0}" destId="{43C5FCD1-0449-4108-A435-444458B83012}" srcOrd="2" destOrd="0" presId="urn:microsoft.com/office/officeart/2008/layout/HalfCircleOrganizationChart"/>
    <dgm:cxn modelId="{36E16DC5-E9D8-4786-AE06-10AFE06596CC}" type="presParOf" srcId="{7A672059-0D30-4489-B4D7-D77837A605C0}" destId="{B784DE35-48A4-43BD-B952-FD5E4DBCCD8D}" srcOrd="3" destOrd="0" presId="urn:microsoft.com/office/officeart/2008/layout/HalfCircleOrganizationChart"/>
    <dgm:cxn modelId="{3F71AC3A-3E6A-4755-A54B-06144C7C84F8}" type="presParOf" srcId="{E5C00F17-1F66-42D3-8AC3-2ABDFF00BCB8}" destId="{95AF13E6-7A40-4CBC-87F4-AAFC0FB1B675}" srcOrd="1" destOrd="0" presId="urn:microsoft.com/office/officeart/2008/layout/HalfCircleOrganizationChart"/>
    <dgm:cxn modelId="{DFFCF008-01ED-43C7-B153-A570BFFF69CE}" type="presParOf" srcId="{E5C00F17-1F66-42D3-8AC3-2ABDFF00BCB8}" destId="{AF17A49E-7FE4-4A95-8996-FF9348F97B3C}" srcOrd="2" destOrd="0" presId="urn:microsoft.com/office/officeart/2008/layout/HalfCircleOrganizationChart"/>
    <dgm:cxn modelId="{ECDE3239-C5BD-409C-8B96-0376CA605FB2}" type="presParOf" srcId="{AF17A49E-7FE4-4A95-8996-FF9348F97B3C}" destId="{B2983988-9411-455F-97DF-E51DE74CE1A2}" srcOrd="0" destOrd="0" presId="urn:microsoft.com/office/officeart/2008/layout/HalfCircleOrganizationChart"/>
    <dgm:cxn modelId="{08E14F2B-4AE7-4E7F-BA40-36E7DC70B90E}" type="presParOf" srcId="{AF17A49E-7FE4-4A95-8996-FF9348F97B3C}" destId="{492E9361-B0AE-49AB-B20B-06EF031A573F}" srcOrd="1" destOrd="0" presId="urn:microsoft.com/office/officeart/2008/layout/HalfCircleOrganizationChart"/>
    <dgm:cxn modelId="{8AE1BB73-925D-4AD7-8D75-853C98CEA82A}" type="presParOf" srcId="{492E9361-B0AE-49AB-B20B-06EF031A573F}" destId="{DC81659A-D3E7-49CE-BC0C-1219923FF86D}" srcOrd="0" destOrd="0" presId="urn:microsoft.com/office/officeart/2008/layout/HalfCircleOrganizationChart"/>
    <dgm:cxn modelId="{6B4701E7-3951-40CE-B3FB-3864B805823C}" type="presParOf" srcId="{DC81659A-D3E7-49CE-BC0C-1219923FF86D}" destId="{664D3027-6A3E-4D71-9AF1-E7D1F471AE4C}" srcOrd="0" destOrd="0" presId="urn:microsoft.com/office/officeart/2008/layout/HalfCircleOrganizationChart"/>
    <dgm:cxn modelId="{FC860006-FC70-4784-8983-E5D50C27C5CC}" type="presParOf" srcId="{DC81659A-D3E7-49CE-BC0C-1219923FF86D}" destId="{2B902249-8126-485E-8F14-72294931819D}" srcOrd="1" destOrd="0" presId="urn:microsoft.com/office/officeart/2008/layout/HalfCircleOrganizationChart"/>
    <dgm:cxn modelId="{DA24B599-07CC-478A-B780-7BB51D48D86D}" type="presParOf" srcId="{DC81659A-D3E7-49CE-BC0C-1219923FF86D}" destId="{B4DF82CD-2B6A-4F4B-BE25-A20C28A820B9}" srcOrd="2" destOrd="0" presId="urn:microsoft.com/office/officeart/2008/layout/HalfCircleOrganizationChart"/>
    <dgm:cxn modelId="{E7F4DF9F-788C-48D2-98D0-D1A6CB82ABA6}" type="presParOf" srcId="{DC81659A-D3E7-49CE-BC0C-1219923FF86D}" destId="{3CC7D0A8-941B-463E-9ADE-4A10DAD53FF6}" srcOrd="3" destOrd="0" presId="urn:microsoft.com/office/officeart/2008/layout/HalfCircleOrganizationChart"/>
    <dgm:cxn modelId="{A21D624E-C2B4-403A-AAD0-00DD4EDE0C71}" type="presParOf" srcId="{492E9361-B0AE-49AB-B20B-06EF031A573F}" destId="{0D43087D-5569-4257-BBC0-0E1579888650}" srcOrd="1" destOrd="0" presId="urn:microsoft.com/office/officeart/2008/layout/HalfCircleOrganizationChart"/>
    <dgm:cxn modelId="{EE9795C4-421E-43BC-8CA2-2607A2FA404F}" type="presParOf" srcId="{492E9361-B0AE-49AB-B20B-06EF031A573F}" destId="{D9581163-BB34-471C-946A-BFA4E7B37BD0}" srcOrd="2" destOrd="0" presId="urn:microsoft.com/office/officeart/2008/layout/HalfCircleOrganizationChart"/>
    <dgm:cxn modelId="{415531E7-A350-4B96-AE81-A3D2D3E65206}" type="presParOf" srcId="{AF17A49E-7FE4-4A95-8996-FF9348F97B3C}" destId="{991F084B-1441-4515-99BC-FA895C46E3A1}" srcOrd="2" destOrd="0" presId="urn:microsoft.com/office/officeart/2008/layout/HalfCircleOrganizationChart"/>
    <dgm:cxn modelId="{6E2732D4-780F-4004-8C5D-1F14AD3CDCE4}" type="presParOf" srcId="{AF17A49E-7FE4-4A95-8996-FF9348F97B3C}" destId="{E4EF5DE7-FA81-4FEA-AA09-9AA1C1402143}" srcOrd="3" destOrd="0" presId="urn:microsoft.com/office/officeart/2008/layout/HalfCircleOrganizationChart"/>
    <dgm:cxn modelId="{60EF467F-37D7-4586-A6DB-162CA4BF67F2}" type="presParOf" srcId="{E4EF5DE7-FA81-4FEA-AA09-9AA1C1402143}" destId="{6C342239-921D-408B-94A8-F91FA608AFAF}" srcOrd="0" destOrd="0" presId="urn:microsoft.com/office/officeart/2008/layout/HalfCircleOrganizationChart"/>
    <dgm:cxn modelId="{37A4F99C-919F-4124-A777-625470EB0854}" type="presParOf" srcId="{6C342239-921D-408B-94A8-F91FA608AFAF}" destId="{38AAAC7C-13DD-4BA2-9E5A-C166882AD1B3}" srcOrd="0" destOrd="0" presId="urn:microsoft.com/office/officeart/2008/layout/HalfCircleOrganizationChart"/>
    <dgm:cxn modelId="{09D14F32-D0AC-4A53-950C-2C25DE9CA026}" type="presParOf" srcId="{6C342239-921D-408B-94A8-F91FA608AFAF}" destId="{DE3C3DF8-1FEC-4A8B-BB1D-5C95311BADB1}" srcOrd="1" destOrd="0" presId="urn:microsoft.com/office/officeart/2008/layout/HalfCircleOrganizationChart"/>
    <dgm:cxn modelId="{CDADE820-1254-40F2-A927-7046C51D82DD}" type="presParOf" srcId="{6C342239-921D-408B-94A8-F91FA608AFAF}" destId="{716A6D1F-4DA8-4944-AFF6-5CA5E3F79440}" srcOrd="2" destOrd="0" presId="urn:microsoft.com/office/officeart/2008/layout/HalfCircleOrganizationChart"/>
    <dgm:cxn modelId="{09CBD65A-8495-4B1F-8384-04196BCA5F3D}" type="presParOf" srcId="{6C342239-921D-408B-94A8-F91FA608AFAF}" destId="{B681872C-FB10-49C2-BB6D-41324DE987CB}" srcOrd="3" destOrd="0" presId="urn:microsoft.com/office/officeart/2008/layout/HalfCircleOrganizationChart"/>
    <dgm:cxn modelId="{838AA1AD-F11A-4AFA-AA47-DC9B9AD3C382}" type="presParOf" srcId="{E4EF5DE7-FA81-4FEA-AA09-9AA1C1402143}" destId="{F5DDF2D6-C6E7-4DAB-AC83-82064FBCA824}" srcOrd="1" destOrd="0" presId="urn:microsoft.com/office/officeart/2008/layout/HalfCircleOrganizationChart"/>
    <dgm:cxn modelId="{95BF889E-AE79-4FA1-81CF-91C8F62C5CDA}" type="presParOf" srcId="{E4EF5DE7-FA81-4FEA-AA09-9AA1C1402143}" destId="{C46D48A7-A6E6-4B66-9506-C8F02FFFC78D}"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64F87-AD4E-496A-BE68-00EA7A056AE2}">
      <dsp:nvSpPr>
        <dsp:cNvPr id="0" name=""/>
        <dsp:cNvSpPr/>
      </dsp:nvSpPr>
      <dsp:spPr>
        <a:xfrm>
          <a:off x="2836195" y="404724"/>
          <a:ext cx="5036570" cy="5036570"/>
        </a:xfrm>
        <a:prstGeom prst="pie">
          <a:avLst>
            <a:gd name="adj1" fmla="val 16200000"/>
            <a:gd name="adj2" fmla="val 18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kern="1200" dirty="0"/>
            <a:t>Valsts pētījumu programmas “Bioloģiskās daudzveidības prioritāro rīcību programmā noteikto pētījumu izstrāde, 2. daļa” 2026.–2028. gadam (turpmāk– programma)</a:t>
          </a:r>
          <a:r>
            <a:rPr lang="lv-LV" sz="1200" b="1" kern="1200" dirty="0"/>
            <a:t> </a:t>
          </a:r>
          <a:r>
            <a:rPr lang="lv-LV" sz="1200" kern="1200" dirty="0"/>
            <a:t>projektu pieteikumu atklātā konkursa nolikums un tā pielikumi</a:t>
          </a:r>
        </a:p>
      </dsp:txBody>
      <dsp:txXfrm>
        <a:off x="5574530" y="1334091"/>
        <a:ext cx="1708836" cy="1678856"/>
      </dsp:txXfrm>
    </dsp:sp>
    <dsp:sp modelId="{D4093598-6327-4B2B-9361-C62D58FA2AC6}">
      <dsp:nvSpPr>
        <dsp:cNvPr id="0" name=""/>
        <dsp:cNvSpPr/>
      </dsp:nvSpPr>
      <dsp:spPr>
        <a:xfrm>
          <a:off x="2808506" y="658728"/>
          <a:ext cx="5036570" cy="5036570"/>
        </a:xfrm>
        <a:prstGeom prst="pie">
          <a:avLst>
            <a:gd name="adj1" fmla="val 1800000"/>
            <a:gd name="adj2" fmla="val 90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altLang="en-US" sz="1200" kern="1200" dirty="0">
              <a:latin typeface="+mn-lt"/>
              <a:ea typeface="Verdana" panose="020B0604030504040204" pitchFamily="34" charset="0"/>
            </a:rPr>
            <a:t>Valsts pētījumu programma “Bioloģiskās daudzveidības prioritāro rīcību programmā noteikto pētījumu izstrāde, 2. daļa” 2026.–2028. gadam apstiprināta, ievērojot Ministru kabineta 2025. gada 29. oktobra rīkojumu Nr. 702 “Par valsts pētījumu programmu “Bioloģiskās daudzveidības prioritāro rīcību programmā noteikto pētījumu izstrādi, 2. daļu” (</a:t>
          </a:r>
          <a:r>
            <a:rPr kumimoji="0" lang="lv-LV" altLang="en-US" sz="1200" i="0" u="none" strike="noStrike" kern="1200" cap="none" spc="0" normalizeH="0" baseline="0" noProof="0" dirty="0">
              <a:ln/>
              <a:effectLst/>
              <a:uLnTx/>
              <a:uFillTx/>
              <a:latin typeface="+mn-lt"/>
              <a:ea typeface="Verdana" panose="020B0604030504040204" pitchFamily="34" charset="0"/>
              <a:cs typeface="+mn-cs"/>
            </a:rPr>
            <a:t>turpmāk – </a:t>
          </a:r>
          <a:r>
            <a:rPr lang="lv-LV" altLang="en-US" sz="1200" kern="1200" dirty="0">
              <a:latin typeface="+mn-lt"/>
              <a:ea typeface="Verdana" panose="020B0604030504040204" pitchFamily="34" charset="0"/>
            </a:rPr>
            <a:t>rīkojums)</a:t>
          </a:r>
          <a:endParaRPr lang="lv-LV" sz="1200" kern="1200" dirty="0">
            <a:latin typeface="+mn-lt"/>
          </a:endParaRPr>
        </a:p>
      </dsp:txBody>
      <dsp:txXfrm>
        <a:off x="4187567" y="3836564"/>
        <a:ext cx="2278448" cy="1558938"/>
      </dsp:txXfrm>
    </dsp:sp>
    <dsp:sp modelId="{C748D01E-1EFA-4BC1-AD4A-DA90C5D2C79B}">
      <dsp:nvSpPr>
        <dsp:cNvPr id="0" name=""/>
        <dsp:cNvSpPr/>
      </dsp:nvSpPr>
      <dsp:spPr>
        <a:xfrm>
          <a:off x="2576572" y="554622"/>
          <a:ext cx="5036570" cy="5036570"/>
        </a:xfrm>
        <a:prstGeom prst="pie">
          <a:avLst>
            <a:gd name="adj1" fmla="val 9000000"/>
            <a:gd name="adj2" fmla="val 162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ClrTx/>
            <a:buSzTx/>
            <a:buNone/>
          </a:pPr>
          <a:r>
            <a:rPr kumimoji="0" lang="lv-LV" altLang="en-US" sz="1200" i="0" u="none" strike="noStrike" kern="1200" cap="none" spc="0" normalizeH="0" baseline="0" noProof="0">
              <a:ln/>
              <a:effectLst/>
              <a:uLnTx/>
              <a:uFillTx/>
              <a:latin typeface="+mn-lt"/>
              <a:ea typeface="Verdana" panose="020B0604030504040204" pitchFamily="34" charset="0"/>
              <a:cs typeface="+mn-cs"/>
            </a:rPr>
            <a:t>Ministru kabineta 2018. gada 4. septembra noteikumi Nr. 560</a:t>
          </a:r>
        </a:p>
        <a:p>
          <a:pPr marL="0" lvl="0" indent="0" algn="ctr" defTabSz="533400">
            <a:lnSpc>
              <a:spcPct val="90000"/>
            </a:lnSpc>
            <a:spcBef>
              <a:spcPct val="0"/>
            </a:spcBef>
            <a:spcAft>
              <a:spcPct val="35000"/>
            </a:spcAft>
            <a:buClrTx/>
            <a:buSzTx/>
            <a:buNone/>
          </a:pPr>
          <a:r>
            <a:rPr kumimoji="0" lang="lv-LV" altLang="en-US" sz="1200" i="0" u="none" strike="noStrike" kern="1200" cap="none" spc="0" normalizeH="0" baseline="0" noProof="0">
              <a:ln/>
              <a:effectLst/>
              <a:uLnTx/>
              <a:uFillTx/>
              <a:latin typeface="+mn-lt"/>
              <a:ea typeface="Verdana" panose="020B0604030504040204" pitchFamily="34" charset="0"/>
              <a:cs typeface="+mn-cs"/>
            </a:rPr>
            <a:t>«Valsts pētījumu programmu projektu īstenošanas kārtība»</a:t>
          </a:r>
        </a:p>
        <a:p>
          <a:pPr marL="0" lvl="0" indent="0" algn="ctr" defTabSz="533400">
            <a:lnSpc>
              <a:spcPct val="90000"/>
            </a:lnSpc>
            <a:spcBef>
              <a:spcPct val="0"/>
            </a:spcBef>
            <a:spcAft>
              <a:spcPct val="35000"/>
            </a:spcAft>
            <a:buClrTx/>
            <a:buSzTx/>
            <a:buNone/>
          </a:pPr>
          <a:r>
            <a:rPr kumimoji="0" lang="lv-LV" altLang="en-US" sz="1200" i="0" u="none" strike="noStrike" kern="1200" cap="none" spc="0" normalizeH="0" baseline="0" noProof="0">
              <a:ln/>
              <a:effectLst/>
              <a:uLnTx/>
              <a:uFillTx/>
              <a:latin typeface="+mn-lt"/>
              <a:ea typeface="Verdana" panose="020B0604030504040204" pitchFamily="34" charset="0"/>
              <a:cs typeface="+mn-cs"/>
            </a:rPr>
            <a:t>(turpmāk – noteikumi)</a:t>
          </a:r>
          <a:endParaRPr lang="lv-LV" sz="1200" kern="1200">
            <a:latin typeface="+mn-lt"/>
          </a:endParaRPr>
        </a:p>
      </dsp:txBody>
      <dsp:txXfrm>
        <a:off x="3116204" y="1543948"/>
        <a:ext cx="1708836" cy="167885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7A4CE8-FF99-4286-A9D2-F7A982944F4E}">
      <dsp:nvSpPr>
        <dsp:cNvPr id="0" name=""/>
        <dsp:cNvSpPr/>
      </dsp:nvSpPr>
      <dsp:spPr>
        <a:xfrm rot="16200000">
          <a:off x="468" y="339842"/>
          <a:ext cx="1243920" cy="1243920"/>
        </a:xfrm>
        <a:prstGeom prst="down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lv-LV" sz="900" kern="1200" dirty="0">
              <a:latin typeface="+mn-lt"/>
              <a:ea typeface="Verdana" panose="020B0604030504040204" pitchFamily="34" charset="0"/>
            </a:rPr>
            <a:t>Ja mērķa vērtējums procentuālā izteiksmē ir 60% līdz 65%,</a:t>
          </a:r>
          <a:endParaRPr lang="lv-LV" sz="900" kern="1200" dirty="0">
            <a:latin typeface="+mn-lt"/>
          </a:endParaRPr>
        </a:p>
      </dsp:txBody>
      <dsp:txXfrm rot="5400000">
        <a:off x="468" y="650822"/>
        <a:ext cx="1026234" cy="621960"/>
      </dsp:txXfrm>
    </dsp:sp>
    <dsp:sp modelId="{5395A3BA-99F0-4931-8195-37A1732184BA}">
      <dsp:nvSpPr>
        <dsp:cNvPr id="0" name=""/>
        <dsp:cNvSpPr/>
      </dsp:nvSpPr>
      <dsp:spPr>
        <a:xfrm rot="5400000">
          <a:off x="1339331" y="339842"/>
          <a:ext cx="1243920" cy="1243920"/>
        </a:xfrm>
        <a:prstGeom prst="down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lv-LV" sz="900" kern="1200">
              <a:latin typeface="+mn-lt"/>
              <a:ea typeface="Verdana" panose="020B0604030504040204" pitchFamily="34" charset="0"/>
            </a:rPr>
            <a:t>piemēro vienotu likmi 5% apmērā</a:t>
          </a:r>
          <a:endParaRPr lang="lv-LV" sz="900" kern="1200">
            <a:latin typeface="+mn-lt"/>
          </a:endParaRPr>
        </a:p>
      </dsp:txBody>
      <dsp:txXfrm rot="-5400000">
        <a:off x="1557017" y="650822"/>
        <a:ext cx="1026234" cy="6219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7A4CE8-FF99-4286-A9D2-F7A982944F4E}">
      <dsp:nvSpPr>
        <dsp:cNvPr id="0" name=""/>
        <dsp:cNvSpPr/>
      </dsp:nvSpPr>
      <dsp:spPr>
        <a:xfrm rot="16200000">
          <a:off x="468" y="339842"/>
          <a:ext cx="1243920" cy="1243920"/>
        </a:xfrm>
        <a:prstGeom prst="down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lv-LV" sz="900" kern="1200" dirty="0">
              <a:latin typeface="+mn-lt"/>
              <a:ea typeface="Verdana" panose="020B0604030504040204" pitchFamily="34" charset="0"/>
            </a:rPr>
            <a:t>Ja mērķa vērtējums procentuālā izteiksmē ir 50% līdz 59%,</a:t>
          </a:r>
          <a:endParaRPr lang="lv-LV" sz="900" kern="1200" dirty="0">
            <a:latin typeface="+mn-lt"/>
          </a:endParaRPr>
        </a:p>
      </dsp:txBody>
      <dsp:txXfrm rot="5400000">
        <a:off x="468" y="650822"/>
        <a:ext cx="1026234" cy="621960"/>
      </dsp:txXfrm>
    </dsp:sp>
    <dsp:sp modelId="{5395A3BA-99F0-4931-8195-37A1732184BA}">
      <dsp:nvSpPr>
        <dsp:cNvPr id="0" name=""/>
        <dsp:cNvSpPr/>
      </dsp:nvSpPr>
      <dsp:spPr>
        <a:xfrm rot="5400000">
          <a:off x="1339331" y="339842"/>
          <a:ext cx="1243920" cy="1243920"/>
        </a:xfrm>
        <a:prstGeom prst="down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lv-LV" sz="900" kern="1200">
              <a:latin typeface="+mn-lt"/>
              <a:ea typeface="Verdana" panose="020B0604030504040204" pitchFamily="34" charset="0"/>
            </a:rPr>
            <a:t>piemēro vienotu likmi 10% apmērā</a:t>
          </a:r>
          <a:endParaRPr lang="lv-LV" sz="900" kern="1200">
            <a:latin typeface="+mn-lt"/>
          </a:endParaRPr>
        </a:p>
      </dsp:txBody>
      <dsp:txXfrm rot="-5400000">
        <a:off x="1557017" y="650822"/>
        <a:ext cx="1026234" cy="62196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7A4CE8-FF99-4286-A9D2-F7A982944F4E}">
      <dsp:nvSpPr>
        <dsp:cNvPr id="0" name=""/>
        <dsp:cNvSpPr/>
      </dsp:nvSpPr>
      <dsp:spPr>
        <a:xfrm rot="16200000">
          <a:off x="468" y="339842"/>
          <a:ext cx="1243920" cy="1243920"/>
        </a:xfrm>
        <a:prstGeom prst="down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lv-LV" sz="900" kern="1200" dirty="0">
              <a:solidFill>
                <a:schemeClr val="bg1"/>
              </a:solidFill>
              <a:latin typeface="+mn-lt"/>
              <a:ea typeface="Verdana" panose="020B0604030504040204" pitchFamily="34" charset="0"/>
            </a:rPr>
            <a:t>Ja mērķa vērtējums procentuālā izteiksmē ir zem 50%,</a:t>
          </a:r>
          <a:endParaRPr lang="lv-LV" sz="900" kern="1200" dirty="0">
            <a:solidFill>
              <a:schemeClr val="bg1"/>
            </a:solidFill>
            <a:latin typeface="+mn-lt"/>
          </a:endParaRPr>
        </a:p>
      </dsp:txBody>
      <dsp:txXfrm rot="5400000">
        <a:off x="468" y="650822"/>
        <a:ext cx="1026234" cy="621960"/>
      </dsp:txXfrm>
    </dsp:sp>
    <dsp:sp modelId="{5395A3BA-99F0-4931-8195-37A1732184BA}">
      <dsp:nvSpPr>
        <dsp:cNvPr id="0" name=""/>
        <dsp:cNvSpPr/>
      </dsp:nvSpPr>
      <dsp:spPr>
        <a:xfrm rot="5400000">
          <a:off x="1339331" y="339842"/>
          <a:ext cx="1243920" cy="1243920"/>
        </a:xfrm>
        <a:prstGeom prst="down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lv-LV" sz="900" kern="1200">
              <a:solidFill>
                <a:schemeClr val="bg1"/>
              </a:solidFill>
              <a:latin typeface="+mn-lt"/>
              <a:ea typeface="Verdana" panose="020B0604030504040204" pitchFamily="34" charset="0"/>
            </a:rPr>
            <a:t>piemēro vienotu likmi 25% apmērā</a:t>
          </a:r>
          <a:endParaRPr lang="lv-LV" sz="900" kern="1200">
            <a:solidFill>
              <a:schemeClr val="bg1"/>
            </a:solidFill>
            <a:latin typeface="+mn-lt"/>
          </a:endParaRPr>
        </a:p>
      </dsp:txBody>
      <dsp:txXfrm rot="-5400000">
        <a:off x="1557017" y="650822"/>
        <a:ext cx="1026234" cy="6219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7A4CE8-FF99-4286-A9D2-F7A982944F4E}">
      <dsp:nvSpPr>
        <dsp:cNvPr id="0" name=""/>
        <dsp:cNvSpPr/>
      </dsp:nvSpPr>
      <dsp:spPr>
        <a:xfrm rot="16200000">
          <a:off x="468" y="339842"/>
          <a:ext cx="1243920" cy="1243920"/>
        </a:xfrm>
        <a:prstGeom prst="down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lv-LV" sz="900" kern="1200">
              <a:solidFill>
                <a:schemeClr val="bg1"/>
              </a:solidFill>
              <a:latin typeface="+mn-lt"/>
              <a:ea typeface="Verdana" panose="020B0604030504040204" pitchFamily="34" charset="0"/>
            </a:rPr>
            <a:t>Ja nav izpildīts kāds no indikatoriem,</a:t>
          </a:r>
          <a:endParaRPr lang="lv-LV" sz="900" kern="1200">
            <a:solidFill>
              <a:schemeClr val="bg1"/>
            </a:solidFill>
            <a:latin typeface="+mn-lt"/>
          </a:endParaRPr>
        </a:p>
      </dsp:txBody>
      <dsp:txXfrm rot="5400000">
        <a:off x="468" y="650822"/>
        <a:ext cx="1026234" cy="621960"/>
      </dsp:txXfrm>
    </dsp:sp>
    <dsp:sp modelId="{5395A3BA-99F0-4931-8195-37A1732184BA}">
      <dsp:nvSpPr>
        <dsp:cNvPr id="0" name=""/>
        <dsp:cNvSpPr/>
      </dsp:nvSpPr>
      <dsp:spPr>
        <a:xfrm rot="5400000">
          <a:off x="1339331" y="339842"/>
          <a:ext cx="1243920" cy="1243920"/>
        </a:xfrm>
        <a:prstGeom prst="down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lv-LV" sz="800" kern="1200">
              <a:solidFill>
                <a:schemeClr val="bg1"/>
              </a:solidFill>
              <a:latin typeface="+mn-lt"/>
              <a:ea typeface="Verdana" panose="020B0604030504040204" pitchFamily="34" charset="0"/>
            </a:rPr>
            <a:t>jāatmaksā Finansējuma daļa, kas atbilst attiecīgā indikatora vidējām izmaksām (Līguma 4. pielikums)</a:t>
          </a:r>
          <a:endParaRPr lang="lv-LV" sz="800" kern="1200">
            <a:solidFill>
              <a:schemeClr val="bg1"/>
            </a:solidFill>
            <a:latin typeface="+mn-lt"/>
          </a:endParaRPr>
        </a:p>
      </dsp:txBody>
      <dsp:txXfrm rot="-5400000">
        <a:off x="1557017" y="650822"/>
        <a:ext cx="1026234" cy="62196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FDC9C-BAE6-4D7E-8B60-C6E78090AE2E}">
      <dsp:nvSpPr>
        <dsp:cNvPr id="0" name=""/>
        <dsp:cNvSpPr/>
      </dsp:nvSpPr>
      <dsp:spPr>
        <a:xfrm>
          <a:off x="540754" y="579408"/>
          <a:ext cx="5227294" cy="2701433"/>
        </a:xfrm>
        <a:prstGeom prst="rect">
          <a:avLst/>
        </a:prstGeom>
        <a:no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5E9B36DE-20C5-4CAA-90B3-11A8449B9671}">
      <dsp:nvSpPr>
        <dsp:cNvPr id="0" name=""/>
        <dsp:cNvSpPr/>
      </dsp:nvSpPr>
      <dsp:spPr>
        <a:xfrm>
          <a:off x="696972" y="895344"/>
          <a:ext cx="2427387" cy="2311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0" lvl="0" indent="0" algn="l" defTabSz="533400">
            <a:lnSpc>
              <a:spcPct val="90000"/>
            </a:lnSpc>
            <a:spcBef>
              <a:spcPct val="0"/>
            </a:spcBef>
            <a:spcAft>
              <a:spcPct val="35000"/>
            </a:spcAft>
            <a:buNone/>
          </a:pPr>
          <a:r>
            <a:rPr lang="lv-LV" sz="1200" kern="1200" dirty="0">
              <a:solidFill>
                <a:schemeClr val="tx2"/>
              </a:solidFill>
              <a:latin typeface="+mn-lt"/>
              <a:ea typeface="Verdana" panose="020B0604030504040204" pitchFamily="34" charset="0"/>
            </a:rPr>
            <a:t>1. Dalība zinātniskajās konferencēs, t.sk. stenda un cita veida ziņojumu sagatavošanas izmaksas;</a:t>
          </a:r>
        </a:p>
        <a:p>
          <a:pPr marL="0" lvl="0" indent="0" algn="l" defTabSz="533400">
            <a:lnSpc>
              <a:spcPct val="90000"/>
            </a:lnSpc>
            <a:spcBef>
              <a:spcPct val="0"/>
            </a:spcBef>
            <a:spcAft>
              <a:spcPct val="35000"/>
            </a:spcAft>
            <a:buNone/>
          </a:pPr>
          <a:endParaRPr lang="lv-LV" sz="1200" kern="1200" dirty="0">
            <a:solidFill>
              <a:schemeClr val="tx2"/>
            </a:solidFill>
            <a:latin typeface="+mn-lt"/>
            <a:ea typeface="Verdana" panose="020B0604030504040204" pitchFamily="34" charset="0"/>
          </a:endParaRPr>
        </a:p>
        <a:p>
          <a:pPr marL="0" lvl="0" indent="0" algn="l" defTabSz="533400">
            <a:lnSpc>
              <a:spcPct val="90000"/>
            </a:lnSpc>
            <a:spcBef>
              <a:spcPct val="0"/>
            </a:spcBef>
            <a:spcAft>
              <a:spcPct val="35000"/>
            </a:spcAft>
            <a:buNone/>
          </a:pPr>
          <a:r>
            <a:rPr lang="lv-LV" sz="1200" kern="1200" dirty="0">
              <a:solidFill>
                <a:schemeClr val="tx2"/>
              </a:solidFill>
              <a:latin typeface="+mn-lt"/>
              <a:ea typeface="Verdana" panose="020B0604030504040204" pitchFamily="34" charset="0"/>
            </a:rPr>
            <a:t>2. promocijas procesa posmi pēc promocijas darba iesniegšanas promocijas padomē;</a:t>
          </a:r>
        </a:p>
        <a:p>
          <a:pPr marL="0" lvl="0" indent="0" algn="l" defTabSz="533400">
            <a:lnSpc>
              <a:spcPct val="90000"/>
            </a:lnSpc>
            <a:spcBef>
              <a:spcPct val="0"/>
            </a:spcBef>
            <a:spcAft>
              <a:spcPct val="35000"/>
            </a:spcAft>
            <a:buNone/>
          </a:pPr>
          <a:endParaRPr lang="lv-LV" sz="1200" kern="1200" dirty="0">
            <a:solidFill>
              <a:schemeClr val="tx2"/>
            </a:solidFill>
            <a:latin typeface="+mn-lt"/>
            <a:ea typeface="Verdana" panose="020B0604030504040204" pitchFamily="34" charset="0"/>
          </a:endParaRPr>
        </a:p>
        <a:p>
          <a:pPr marL="0" lvl="0" indent="0" algn="l" defTabSz="533400">
            <a:lnSpc>
              <a:spcPct val="90000"/>
            </a:lnSpc>
            <a:spcBef>
              <a:spcPct val="0"/>
            </a:spcBef>
            <a:spcAft>
              <a:spcPct val="35000"/>
            </a:spcAft>
            <a:buNone/>
          </a:pPr>
          <a:r>
            <a:rPr lang="lv-LV" sz="1200" kern="1200" dirty="0">
              <a:solidFill>
                <a:schemeClr val="tx2"/>
              </a:solidFill>
              <a:latin typeface="+mn-lt"/>
              <a:ea typeface="Verdana" panose="020B0604030504040204" pitchFamily="34" charset="0"/>
            </a:rPr>
            <a:t>3. apmaksa par iesniegtā raksta publicēšanu;</a:t>
          </a:r>
        </a:p>
        <a:p>
          <a:pPr marL="0" lvl="0" indent="0" algn="l" defTabSz="533400">
            <a:lnSpc>
              <a:spcPct val="90000"/>
            </a:lnSpc>
            <a:spcBef>
              <a:spcPct val="0"/>
            </a:spcBef>
            <a:spcAft>
              <a:spcPct val="35000"/>
            </a:spcAft>
            <a:buNone/>
          </a:pPr>
          <a:endParaRPr lang="lv-LV" sz="1200" kern="1200" dirty="0">
            <a:solidFill>
              <a:schemeClr val="tx2"/>
            </a:solidFill>
            <a:latin typeface="+mn-lt"/>
            <a:ea typeface="Verdana" panose="020B0604030504040204" pitchFamily="34" charset="0"/>
          </a:endParaRPr>
        </a:p>
        <a:p>
          <a:pPr marL="0" lvl="0" indent="0" algn="l" defTabSz="533400">
            <a:lnSpc>
              <a:spcPct val="90000"/>
            </a:lnSpc>
            <a:spcBef>
              <a:spcPct val="0"/>
            </a:spcBef>
            <a:spcAft>
              <a:spcPct val="35000"/>
            </a:spcAft>
            <a:buNone/>
          </a:pPr>
          <a:r>
            <a:rPr lang="lv-LV" sz="1200" kern="1200" dirty="0">
              <a:solidFill>
                <a:schemeClr val="tx2"/>
              </a:solidFill>
              <a:latin typeface="+mn-lt"/>
              <a:ea typeface="Verdana" panose="020B0604030504040204" pitchFamily="34" charset="0"/>
            </a:rPr>
            <a:t>4. citi pasākumi, kas tieši saistīti ar rezultātu publiskošanu vai nostiprināšanu atbilstoši VPP konkursu nolikumā noteiktajiem projektu rezultātiem;</a:t>
          </a:r>
        </a:p>
        <a:p>
          <a:pPr marL="0" lvl="0" indent="0" algn="l" defTabSz="533400">
            <a:lnSpc>
              <a:spcPct val="90000"/>
            </a:lnSpc>
            <a:spcBef>
              <a:spcPct val="0"/>
            </a:spcBef>
            <a:spcAft>
              <a:spcPct val="35000"/>
            </a:spcAft>
            <a:buNone/>
          </a:pPr>
          <a:endParaRPr lang="lv-LV" sz="1200" kern="1200" dirty="0">
            <a:solidFill>
              <a:schemeClr val="tx2"/>
            </a:solidFill>
            <a:latin typeface="+mn-lt"/>
            <a:ea typeface="Verdana" panose="020B0604030504040204" pitchFamily="34" charset="0"/>
          </a:endParaRPr>
        </a:p>
        <a:p>
          <a:pPr marL="0" lvl="0" indent="0" algn="l" defTabSz="533400">
            <a:lnSpc>
              <a:spcPct val="90000"/>
            </a:lnSpc>
            <a:spcBef>
              <a:spcPct val="0"/>
            </a:spcBef>
            <a:spcAft>
              <a:spcPct val="35000"/>
            </a:spcAft>
            <a:buNone/>
          </a:pPr>
          <a:r>
            <a:rPr lang="lv-LV" sz="1200" kern="1200" dirty="0">
              <a:solidFill>
                <a:schemeClr val="tx2"/>
              </a:solidFill>
              <a:latin typeface="+mn-lt"/>
              <a:ea typeface="Verdana" panose="020B0604030504040204" pitchFamily="34" charset="0"/>
            </a:rPr>
            <a:t>5. darbības, kuras veic citas institūcijas (piemēram, izdevniecības, intelektuālā īpašuma aģentūras, promocijas padomes) vai pieaicinātie speciālisti (piemēram, tulki, noformētāji, maketētāji, redaktori).</a:t>
          </a:r>
          <a:endParaRPr lang="lv-LV" sz="1200" kern="1200" dirty="0">
            <a:solidFill>
              <a:schemeClr val="tx2"/>
            </a:solidFill>
            <a:latin typeface="+mn-lt"/>
          </a:endParaRPr>
        </a:p>
      </dsp:txBody>
      <dsp:txXfrm>
        <a:off x="696972" y="895344"/>
        <a:ext cx="2427387" cy="2311043"/>
      </dsp:txXfrm>
    </dsp:sp>
    <dsp:sp modelId="{CB8FE3B9-156B-4928-A7E7-06039103F483}">
      <dsp:nvSpPr>
        <dsp:cNvPr id="0" name=""/>
        <dsp:cNvSpPr/>
      </dsp:nvSpPr>
      <dsp:spPr>
        <a:xfrm>
          <a:off x="3178435" y="895344"/>
          <a:ext cx="2427387" cy="2311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0" lvl="0" indent="0" algn="l" defTabSz="533400">
            <a:lnSpc>
              <a:spcPct val="90000"/>
            </a:lnSpc>
            <a:spcBef>
              <a:spcPct val="0"/>
            </a:spcBef>
            <a:spcAft>
              <a:spcPct val="35000"/>
            </a:spcAft>
            <a:buNone/>
          </a:pPr>
          <a:r>
            <a:rPr lang="lv-LV" sz="1200" kern="1200">
              <a:solidFill>
                <a:schemeClr val="tx2"/>
              </a:solidFill>
              <a:latin typeface="+mn-lt"/>
              <a:ea typeface="Verdana" panose="020B0604030504040204" pitchFamily="34" charset="0"/>
            </a:rPr>
            <a:t>1. Izmaksas, kas ir saistītas ar projekta zinātniskās grupas darbību, tostarp atalgojums, patērējamo materiālu izmaksas, ar pētījumu veikšanu saistītu pakalpojumu un iekārtu amortizācijas izmaksas;</a:t>
          </a:r>
        </a:p>
        <a:p>
          <a:pPr marL="0" lvl="0" indent="0" algn="l" defTabSz="533400">
            <a:lnSpc>
              <a:spcPct val="90000"/>
            </a:lnSpc>
            <a:spcBef>
              <a:spcPct val="0"/>
            </a:spcBef>
            <a:spcAft>
              <a:spcPct val="35000"/>
            </a:spcAft>
            <a:buNone/>
          </a:pPr>
          <a:endParaRPr lang="lv-LV" sz="1200" kern="1200">
            <a:solidFill>
              <a:schemeClr val="tx2"/>
            </a:solidFill>
            <a:latin typeface="+mn-lt"/>
            <a:ea typeface="Verdana" panose="020B0604030504040204" pitchFamily="34" charset="0"/>
          </a:endParaRPr>
        </a:p>
        <a:p>
          <a:pPr marL="0" lvl="0" indent="0" algn="l" defTabSz="533400">
            <a:lnSpc>
              <a:spcPct val="90000"/>
            </a:lnSpc>
            <a:spcBef>
              <a:spcPct val="0"/>
            </a:spcBef>
            <a:spcAft>
              <a:spcPct val="35000"/>
            </a:spcAft>
            <a:buNone/>
          </a:pPr>
          <a:r>
            <a:rPr lang="lv-LV" sz="1200" kern="1200">
              <a:solidFill>
                <a:schemeClr val="tx2"/>
              </a:solidFill>
              <a:latin typeface="+mn-lt"/>
              <a:ea typeface="Verdana" panose="020B0604030504040204" pitchFamily="34" charset="0"/>
            </a:rPr>
            <a:t>2. izmaksas, kas saistītas ar zinātniskās grupas dalībnieku veikto saraksti ar zinātniskajām izdevniecībām, manuskriptu rediģēšanu un pilnveidošanu atbilstoši redakciju un recenzentu prasībām, atkārtota manuskriptu iesniegšana, t.sk. citā izdevniecībā, atkārtota promocijas darba vai pieteikuma intelektuālā īpašuma aizsardzībai iesniegšana. Tās  ir sedzamas no citiem līdzekļiem;</a:t>
          </a:r>
        </a:p>
        <a:p>
          <a:pPr marL="0" lvl="0" indent="0" algn="l" defTabSz="533400">
            <a:lnSpc>
              <a:spcPct val="90000"/>
            </a:lnSpc>
            <a:spcBef>
              <a:spcPct val="0"/>
            </a:spcBef>
            <a:spcAft>
              <a:spcPct val="35000"/>
            </a:spcAft>
            <a:buNone/>
          </a:pPr>
          <a:endParaRPr lang="lv-LV" sz="1200" kern="1200">
            <a:solidFill>
              <a:schemeClr val="tx2"/>
            </a:solidFill>
            <a:latin typeface="+mn-lt"/>
            <a:ea typeface="Verdana" panose="020B0604030504040204" pitchFamily="34" charset="0"/>
          </a:endParaRPr>
        </a:p>
        <a:p>
          <a:pPr marL="0" lvl="0" indent="0" algn="l" defTabSz="533400">
            <a:lnSpc>
              <a:spcPct val="90000"/>
            </a:lnSpc>
            <a:spcBef>
              <a:spcPct val="0"/>
            </a:spcBef>
            <a:spcAft>
              <a:spcPct val="35000"/>
            </a:spcAft>
            <a:buNone/>
          </a:pPr>
          <a:r>
            <a:rPr lang="lv-LV" sz="1200" kern="1200">
              <a:solidFill>
                <a:schemeClr val="tx2"/>
              </a:solidFill>
              <a:latin typeface="+mn-lt"/>
              <a:ea typeface="Verdana" panose="020B0604030504040204" pitchFamily="34" charset="0"/>
            </a:rPr>
            <a:t>3. patentu vai cita veida intelektuālā īpašuma uzturēšanas izmaksas.</a:t>
          </a:r>
          <a:endParaRPr lang="lv-LV" sz="1200" kern="1200">
            <a:solidFill>
              <a:schemeClr val="tx2"/>
            </a:solidFill>
            <a:latin typeface="+mn-lt"/>
          </a:endParaRPr>
        </a:p>
      </dsp:txBody>
      <dsp:txXfrm>
        <a:off x="3178435" y="895344"/>
        <a:ext cx="2427387" cy="2311043"/>
      </dsp:txXfrm>
    </dsp:sp>
    <dsp:sp modelId="{7FB5FD43-BAA5-4052-A331-04FC394F53DE}">
      <dsp:nvSpPr>
        <dsp:cNvPr id="0" name=""/>
        <dsp:cNvSpPr/>
      </dsp:nvSpPr>
      <dsp:spPr>
        <a:xfrm>
          <a:off x="0" y="38792"/>
          <a:ext cx="1021425" cy="1021425"/>
        </a:xfrm>
        <a:prstGeom prst="plus">
          <a:avLst>
            <a:gd name="adj" fmla="val 328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E8CEDC15-D14C-4CB7-B52F-31FC02265062}">
      <dsp:nvSpPr>
        <dsp:cNvPr id="0" name=""/>
        <dsp:cNvSpPr/>
      </dsp:nvSpPr>
      <dsp:spPr>
        <a:xfrm>
          <a:off x="5047042" y="406121"/>
          <a:ext cx="961341" cy="329443"/>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1157B092-DE81-48A1-8798-C12924F85C05}">
      <dsp:nvSpPr>
        <dsp:cNvPr id="0" name=""/>
        <dsp:cNvSpPr/>
      </dsp:nvSpPr>
      <dsp:spPr>
        <a:xfrm>
          <a:off x="3148693" y="877793"/>
          <a:ext cx="12016" cy="2231990"/>
        </a:xfrm>
        <a:prstGeom prst="line">
          <a:avLst/>
        </a:prstGeom>
        <a:noFill/>
        <a:ln w="19050" cap="flat" cmpd="sng" algn="ctr">
          <a:solidFill>
            <a:schemeClr val="accent1">
              <a:shade val="6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904FA-4676-40F9-9D30-A26BB072F079}">
      <dsp:nvSpPr>
        <dsp:cNvPr id="0" name=""/>
        <dsp:cNvSpPr/>
      </dsp:nvSpPr>
      <dsp:spPr>
        <a:xfrm>
          <a:off x="615" y="1121039"/>
          <a:ext cx="2647156" cy="3176587"/>
        </a:xfrm>
        <a:prstGeom prst="roundRect">
          <a:avLst>
            <a:gd name="adj" fmla="val 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106299" rIns="137795" bIns="0" numCol="1" spcCol="1270" anchor="t" anchorCtr="0">
          <a:noAutofit/>
        </a:bodyPr>
        <a:lstStyle/>
        <a:p>
          <a:pPr marL="0" lvl="0" indent="0" algn="l" defTabSz="1377950">
            <a:lnSpc>
              <a:spcPct val="90000"/>
            </a:lnSpc>
            <a:spcBef>
              <a:spcPct val="0"/>
            </a:spcBef>
            <a:spcAft>
              <a:spcPct val="35000"/>
            </a:spcAft>
            <a:buNone/>
          </a:pPr>
          <a:r>
            <a:rPr lang="lv-LV" sz="3100" kern="1200"/>
            <a:t>Līdz 3 gadiem</a:t>
          </a:r>
        </a:p>
      </dsp:txBody>
      <dsp:txXfrm rot="16200000">
        <a:off x="-1037070" y="2158725"/>
        <a:ext cx="2604801" cy="529431"/>
      </dsp:txXfrm>
    </dsp:sp>
    <dsp:sp modelId="{4AD388A0-60C6-456B-9360-8F91744BC3F5}">
      <dsp:nvSpPr>
        <dsp:cNvPr id="0" name=""/>
        <dsp:cNvSpPr/>
      </dsp:nvSpPr>
      <dsp:spPr>
        <a:xfrm>
          <a:off x="530046" y="1121039"/>
          <a:ext cx="1972131" cy="3176587"/>
        </a:xfrm>
        <a:prstGeom prst="rect">
          <a:avLst/>
        </a:prstGeom>
        <a:noFill/>
        <a:ln w="19050" cap="flat" cmpd="sng" algn="ctr">
          <a:noFill/>
          <a:prstDash val="solid"/>
          <a:miter lim="800000"/>
        </a:ln>
        <a:effectLst>
          <a:outerShdw blurRad="50800" dist="38100" dir="2700000" algn="tl" rotWithShape="0">
            <a:prstClr val="black">
              <a:alpha val="40000"/>
            </a:prstClr>
          </a:outerShdw>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1148" rIns="0" bIns="0" numCol="1" spcCol="1270" anchor="ctr" anchorCtr="0">
          <a:noAutofit/>
        </a:bodyPr>
        <a:lstStyle/>
        <a:p>
          <a:pPr marL="0" lvl="0" indent="0" algn="l" defTabSz="533400">
            <a:lnSpc>
              <a:spcPct val="90000"/>
            </a:lnSpc>
            <a:spcBef>
              <a:spcPct val="0"/>
            </a:spcBef>
            <a:spcAft>
              <a:spcPct val="35000"/>
            </a:spcAft>
            <a:buNone/>
          </a:pPr>
          <a:r>
            <a:rPr lang="lv-LV" sz="1200" kern="1200" dirty="0">
              <a:latin typeface="+mn-lt"/>
              <a:ea typeface="Verdana" panose="020B0604030504040204" pitchFamily="34" charset="0"/>
            </a:rPr>
            <a:t>pēc projekta īstenošanas termiņa noslēguma (ar vai bez projekta termiņa pagarinājuma) vai tiek pārtraukta ātrāk, ja tiek sasniegti projekta iesniegumā paredzētie rezultāti</a:t>
          </a:r>
          <a:endParaRPr lang="lv-LV" sz="1200" kern="1200" dirty="0">
            <a:latin typeface="+mn-lt"/>
          </a:endParaRPr>
        </a:p>
      </dsp:txBody>
      <dsp:txXfrm>
        <a:off x="530046" y="1121039"/>
        <a:ext cx="1972131" cy="3176587"/>
      </dsp:txXfrm>
    </dsp:sp>
    <dsp:sp modelId="{8C2D9793-8507-44DD-BE0D-DD7D0497EA0A}">
      <dsp:nvSpPr>
        <dsp:cNvPr id="0" name=""/>
        <dsp:cNvSpPr/>
      </dsp:nvSpPr>
      <dsp:spPr>
        <a:xfrm>
          <a:off x="2740421" y="1121039"/>
          <a:ext cx="2647156" cy="3176587"/>
        </a:xfrm>
        <a:prstGeom prst="roundRect">
          <a:avLst>
            <a:gd name="adj" fmla="val 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106299" rIns="137795" bIns="0" numCol="1" spcCol="1270" anchor="ctr" anchorCtr="0">
          <a:noAutofit/>
        </a:bodyPr>
        <a:lstStyle/>
        <a:p>
          <a:pPr marL="0" lvl="0" indent="0" algn="r" defTabSz="1377950">
            <a:lnSpc>
              <a:spcPct val="90000"/>
            </a:lnSpc>
            <a:spcBef>
              <a:spcPct val="0"/>
            </a:spcBef>
            <a:spcAft>
              <a:spcPct val="35000"/>
            </a:spcAft>
            <a:buNone/>
          </a:pPr>
          <a:r>
            <a:rPr lang="lv-LV" sz="3100" kern="1200" dirty="0">
              <a:latin typeface="+mn-lt"/>
              <a:ea typeface="Verdana" panose="020B0604030504040204" pitchFamily="34" charset="0"/>
            </a:rPr>
            <a:t>LZP seko līdzi:</a:t>
          </a:r>
          <a:endParaRPr lang="lv-LV" sz="3100" kern="1200" dirty="0">
            <a:latin typeface="+mn-lt"/>
          </a:endParaRPr>
        </a:p>
      </dsp:txBody>
      <dsp:txXfrm rot="16200000">
        <a:off x="1702736" y="2158725"/>
        <a:ext cx="2604801" cy="529431"/>
      </dsp:txXfrm>
    </dsp:sp>
    <dsp:sp modelId="{76A5EEC4-DFC5-4E93-BF8A-F014D0933D86}">
      <dsp:nvSpPr>
        <dsp:cNvPr id="0" name=""/>
        <dsp:cNvSpPr/>
      </dsp:nvSpPr>
      <dsp:spPr>
        <a:xfrm rot="5400000">
          <a:off x="2520299" y="3645011"/>
          <a:ext cx="466715" cy="397073"/>
        </a:xfrm>
        <a:prstGeom prst="flowChartExtra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943803-066C-46FA-9491-5F6F2C8597B7}">
      <dsp:nvSpPr>
        <dsp:cNvPr id="0" name=""/>
        <dsp:cNvSpPr/>
      </dsp:nvSpPr>
      <dsp:spPr>
        <a:xfrm>
          <a:off x="3269853" y="1121039"/>
          <a:ext cx="1972131" cy="3176587"/>
        </a:xfrm>
        <a:prstGeom prst="rect">
          <a:avLst/>
        </a:prstGeom>
        <a:noFill/>
        <a:ln w="19050" cap="flat" cmpd="sng" algn="ctr">
          <a:noFill/>
          <a:prstDash val="solid"/>
          <a:miter lim="800000"/>
        </a:ln>
        <a:effectLst>
          <a:outerShdw blurRad="50800" dist="38100" dir="2700000" algn="tl" rotWithShape="0">
            <a:prstClr val="black">
              <a:alpha val="40000"/>
            </a:prstClr>
          </a:outerShdw>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1148" rIns="0" bIns="0" numCol="1" spcCol="1270" anchor="ctr" anchorCtr="0">
          <a:noAutofit/>
        </a:bodyPr>
        <a:lstStyle/>
        <a:p>
          <a:pPr marL="0" lvl="0" indent="0" algn="l" defTabSz="533400">
            <a:lnSpc>
              <a:spcPct val="90000"/>
            </a:lnSpc>
            <a:spcBef>
              <a:spcPct val="0"/>
            </a:spcBef>
            <a:spcAft>
              <a:spcPct val="35000"/>
            </a:spcAft>
            <a:buNone/>
          </a:pPr>
          <a:r>
            <a:rPr lang="lv-LV" sz="1200" kern="1200" dirty="0">
              <a:latin typeface="+mn-lt"/>
              <a:ea typeface="Verdana" panose="020B0604030504040204" pitchFamily="34" charset="0"/>
            </a:rPr>
            <a:t>1) zinātniskajās izdevniecībās iesniegtie zinātniskie manuskripti ir iznākuši zinātnisko publikāciju vai zinātnisko monogrāfiju veidā;</a:t>
          </a:r>
          <a:endParaRPr lang="lv-LV" sz="1200" kern="1200" dirty="0">
            <a:latin typeface="+mn-lt"/>
          </a:endParaRPr>
        </a:p>
        <a:p>
          <a:pPr marL="0" lvl="0" indent="0" algn="l" defTabSz="533400">
            <a:lnSpc>
              <a:spcPct val="90000"/>
            </a:lnSpc>
            <a:spcBef>
              <a:spcPct val="0"/>
            </a:spcBef>
            <a:spcAft>
              <a:spcPct val="35000"/>
            </a:spcAft>
            <a:buNone/>
          </a:pPr>
          <a:r>
            <a:rPr lang="lv-LV" sz="1200" kern="1200" dirty="0">
              <a:latin typeface="+mn-lt"/>
              <a:ea typeface="Verdana" panose="020B0604030504040204" pitchFamily="34" charset="0"/>
            </a:rPr>
            <a:t>2) publicētas datu kopas, ja to publicēšana bija paredzēta tikai pēc zinātnisko publikāciju publicēšanas vai intelektuālā īpašuma tiesību nostiprināšanas;</a:t>
          </a:r>
        </a:p>
        <a:p>
          <a:pPr marL="0" lvl="0" indent="0" algn="l" defTabSz="533400">
            <a:lnSpc>
              <a:spcPct val="90000"/>
            </a:lnSpc>
            <a:spcBef>
              <a:spcPct val="0"/>
            </a:spcBef>
            <a:spcAft>
              <a:spcPct val="35000"/>
            </a:spcAft>
            <a:buNone/>
          </a:pPr>
          <a:r>
            <a:rPr lang="lv-LV" sz="1200" kern="1200" dirty="0">
              <a:latin typeface="+mn-lt"/>
              <a:ea typeface="Verdana" panose="020B0604030504040204" pitchFamily="34" charset="0"/>
            </a:rPr>
            <a:t>3)ir notikusi intelektuālā īpašuma tiesību nostiprināšana, informācija par šo tiesību nostiprināšanu ir publicēta;</a:t>
          </a:r>
        </a:p>
      </dsp:txBody>
      <dsp:txXfrm>
        <a:off x="3269853" y="1121039"/>
        <a:ext cx="1972131" cy="3176587"/>
      </dsp:txXfrm>
    </dsp:sp>
    <dsp:sp modelId="{A5667BBD-3C69-4478-BEA3-D12B0F1E1DF5}">
      <dsp:nvSpPr>
        <dsp:cNvPr id="0" name=""/>
        <dsp:cNvSpPr/>
      </dsp:nvSpPr>
      <dsp:spPr>
        <a:xfrm>
          <a:off x="5480228" y="1121039"/>
          <a:ext cx="2647156" cy="3176587"/>
        </a:xfrm>
        <a:prstGeom prst="roundRect">
          <a:avLst>
            <a:gd name="adj" fmla="val 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106299" rIns="137795" bIns="0" numCol="1" spcCol="1270" anchor="t" anchorCtr="0">
          <a:noAutofit/>
        </a:bodyPr>
        <a:lstStyle/>
        <a:p>
          <a:pPr marL="0" lvl="0" indent="0" algn="r" defTabSz="1377950">
            <a:lnSpc>
              <a:spcPct val="90000"/>
            </a:lnSpc>
            <a:spcBef>
              <a:spcPct val="0"/>
            </a:spcBef>
            <a:spcAft>
              <a:spcPct val="35000"/>
            </a:spcAft>
            <a:buNone/>
          </a:pPr>
          <a:r>
            <a:rPr lang="lv-LV" sz="3100" kern="1200">
              <a:latin typeface="+mn-lt"/>
            </a:rPr>
            <a:t> </a:t>
          </a:r>
        </a:p>
      </dsp:txBody>
      <dsp:txXfrm rot="16200000">
        <a:off x="4442543" y="2158725"/>
        <a:ext cx="2604801" cy="529431"/>
      </dsp:txXfrm>
    </dsp:sp>
    <dsp:sp modelId="{F9628376-7203-46C5-8A95-FE77A5C7C2DC}">
      <dsp:nvSpPr>
        <dsp:cNvPr id="0" name=""/>
        <dsp:cNvSpPr/>
      </dsp:nvSpPr>
      <dsp:spPr>
        <a:xfrm rot="5400000">
          <a:off x="5260106" y="3645011"/>
          <a:ext cx="466715" cy="397073"/>
        </a:xfrm>
        <a:prstGeom prst="flowChartExtra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BFA96B-F556-43F5-8F98-31B4241C2F22}">
      <dsp:nvSpPr>
        <dsp:cNvPr id="0" name=""/>
        <dsp:cNvSpPr/>
      </dsp:nvSpPr>
      <dsp:spPr>
        <a:xfrm>
          <a:off x="6009659" y="1121039"/>
          <a:ext cx="1972131" cy="3176587"/>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1148" rIns="0" bIns="0" numCol="1" spcCol="1270" anchor="ctr" anchorCtr="0">
          <a:noAutofit/>
        </a:bodyPr>
        <a:lstStyle/>
        <a:p>
          <a:pPr marL="0" lvl="0" indent="0" algn="l" defTabSz="533400">
            <a:lnSpc>
              <a:spcPct val="90000"/>
            </a:lnSpc>
            <a:spcBef>
              <a:spcPct val="0"/>
            </a:spcBef>
            <a:spcAft>
              <a:spcPct val="35000"/>
            </a:spcAft>
            <a:buNone/>
          </a:pPr>
          <a:r>
            <a:rPr lang="lv-LV" sz="1200" kern="1200" dirty="0">
              <a:latin typeface="+mn-lt"/>
              <a:ea typeface="Verdana" panose="020B0604030504040204" pitchFamily="34" charset="0"/>
            </a:rPr>
            <a:t>4) promocijas padomēs iesniegtie promocijas darbi ir aizstāvēti un saņemts zinātniskais grāds. Projekta īstenotāji </a:t>
          </a:r>
          <a:r>
            <a:rPr lang="lv-LV" sz="1200" kern="1200" dirty="0" err="1">
              <a:latin typeface="+mn-lt"/>
              <a:ea typeface="Verdana" panose="020B0604030504040204" pitchFamily="34" charset="0"/>
            </a:rPr>
            <a:t>pēcuzraudzības</a:t>
          </a:r>
          <a:r>
            <a:rPr lang="lv-LV" sz="1200" kern="1200" dirty="0">
              <a:latin typeface="+mn-lt"/>
              <a:ea typeface="Verdana" panose="020B0604030504040204" pitchFamily="34" charset="0"/>
            </a:rPr>
            <a:t> periodā sniedz Padomei informāciju par iepriekš minēto publikāciju, monogrāfiju, datu kopu publicēšanu, promocijas darbu aizstāvēšanu un intelektuālā īpašuma tiesību nostiprināšanu. Padome informāciju par šo rezultātu veidu publicēšanu var gūt arī no publiski pieejamām datubāzēm;</a:t>
          </a:r>
          <a:endParaRPr lang="lv-LV" sz="1200" kern="1200" dirty="0">
            <a:latin typeface="+mn-lt"/>
          </a:endParaRPr>
        </a:p>
        <a:p>
          <a:pPr marL="0" lvl="0" indent="0" algn="l" defTabSz="533400">
            <a:lnSpc>
              <a:spcPct val="90000"/>
            </a:lnSpc>
            <a:spcBef>
              <a:spcPct val="0"/>
            </a:spcBef>
            <a:spcAft>
              <a:spcPct val="35000"/>
            </a:spcAft>
            <a:buNone/>
          </a:pPr>
          <a:r>
            <a:rPr lang="lv-LV" sz="1200" kern="1200" dirty="0">
              <a:latin typeface="+mn-lt"/>
              <a:ea typeface="Verdana" panose="020B0604030504040204" pitchFamily="34" charset="0"/>
            </a:rPr>
            <a:t>5)jābūt saņemtiem apliecinājumiem par projekta iesniegumā paredzēto rezultātu sasniegšanu. </a:t>
          </a:r>
        </a:p>
      </dsp:txBody>
      <dsp:txXfrm>
        <a:off x="6009659" y="1121039"/>
        <a:ext cx="1972131" cy="31765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B4B3C7-0430-4E0A-861F-56D04E3B8C48}">
      <dsp:nvSpPr>
        <dsp:cNvPr id="0" name=""/>
        <dsp:cNvSpPr/>
      </dsp:nvSpPr>
      <dsp:spPr>
        <a:xfrm>
          <a:off x="3179" y="721709"/>
          <a:ext cx="1912237" cy="2294685"/>
        </a:xfrm>
        <a:prstGeom prst="roundRect">
          <a:avLst>
            <a:gd name="adj" fmla="val 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8867" rIns="102235" bIns="0" numCol="1" spcCol="1270" anchor="t" anchorCtr="0">
          <a:noAutofit/>
        </a:bodyPr>
        <a:lstStyle/>
        <a:p>
          <a:pPr marL="0" lvl="0" indent="0" algn="l" defTabSz="1022350">
            <a:lnSpc>
              <a:spcPct val="90000"/>
            </a:lnSpc>
            <a:spcBef>
              <a:spcPct val="0"/>
            </a:spcBef>
            <a:spcAft>
              <a:spcPct val="35000"/>
            </a:spcAft>
            <a:buNone/>
          </a:pPr>
          <a:endParaRPr lang="lv-LV" sz="2300" b="1" i="1" kern="1200" dirty="0"/>
        </a:p>
      </dsp:txBody>
      <dsp:txXfrm rot="16200000">
        <a:off x="-746418" y="1471306"/>
        <a:ext cx="1881641" cy="382447"/>
      </dsp:txXfrm>
    </dsp:sp>
    <dsp:sp modelId="{FEA0D34B-8B05-4063-AC2E-8B81B27F5379}">
      <dsp:nvSpPr>
        <dsp:cNvPr id="0" name=""/>
        <dsp:cNvSpPr/>
      </dsp:nvSpPr>
      <dsp:spPr>
        <a:xfrm>
          <a:off x="385626" y="721709"/>
          <a:ext cx="1424617" cy="2294685"/>
        </a:xfrm>
        <a:prstGeom prst="rect">
          <a:avLst/>
        </a:prstGeom>
        <a:noFill/>
        <a:ln>
          <a:noFill/>
        </a:ln>
        <a:effectLst>
          <a:outerShdw blurRad="57150" dist="19050" dir="5400000" algn="ctr" rotWithShape="0">
            <a:srgbClr val="000000">
              <a:alpha val="63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0" tIns="68580" rIns="0" bIns="0" numCol="1" spcCol="1270" anchor="ctr" anchorCtr="0">
          <a:noAutofit/>
        </a:bodyPr>
        <a:lstStyle/>
        <a:p>
          <a:pPr marL="0" lvl="0" indent="0" algn="l" defTabSz="889000">
            <a:lnSpc>
              <a:spcPct val="90000"/>
            </a:lnSpc>
            <a:spcBef>
              <a:spcPct val="0"/>
            </a:spcBef>
            <a:spcAft>
              <a:spcPct val="35000"/>
            </a:spcAft>
            <a:buNone/>
          </a:pPr>
          <a:r>
            <a:rPr lang="lv-LV" sz="2000" b="1" i="1" kern="1200" dirty="0"/>
            <a:t>MK rīkojuma 6. punktā minētie uzdevumi</a:t>
          </a:r>
        </a:p>
      </dsp:txBody>
      <dsp:txXfrm>
        <a:off x="385626" y="721709"/>
        <a:ext cx="1424617" cy="2294685"/>
      </dsp:txXfrm>
    </dsp:sp>
    <dsp:sp modelId="{60B8E5DC-C304-4FCA-8B13-5748BB5CD5A8}">
      <dsp:nvSpPr>
        <dsp:cNvPr id="0" name=""/>
        <dsp:cNvSpPr/>
      </dsp:nvSpPr>
      <dsp:spPr>
        <a:xfrm>
          <a:off x="1982345" y="721709"/>
          <a:ext cx="1912237" cy="2294685"/>
        </a:xfrm>
        <a:prstGeom prst="roundRect">
          <a:avLst>
            <a:gd name="adj" fmla="val 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8867" rIns="102235" bIns="0" numCol="1" spcCol="1270" anchor="ctr" anchorCtr="0">
          <a:noAutofit/>
        </a:bodyPr>
        <a:lstStyle/>
        <a:p>
          <a:pPr marL="0" lvl="0" indent="0" algn="l" defTabSz="1022350">
            <a:lnSpc>
              <a:spcPct val="90000"/>
            </a:lnSpc>
            <a:spcBef>
              <a:spcPct val="0"/>
            </a:spcBef>
            <a:spcAft>
              <a:spcPct val="35000"/>
            </a:spcAft>
            <a:buNone/>
          </a:pPr>
          <a:endParaRPr lang="lv-LV" sz="2300" b="1" i="1" kern="1200" dirty="0"/>
        </a:p>
      </dsp:txBody>
      <dsp:txXfrm rot="16200000">
        <a:off x="1232747" y="1471306"/>
        <a:ext cx="1881641" cy="382447"/>
      </dsp:txXfrm>
    </dsp:sp>
    <dsp:sp modelId="{5D2ABB22-B967-4622-882F-3E946C971E92}">
      <dsp:nvSpPr>
        <dsp:cNvPr id="0" name=""/>
        <dsp:cNvSpPr/>
      </dsp:nvSpPr>
      <dsp:spPr>
        <a:xfrm rot="5400000">
          <a:off x="1785147" y="829625"/>
          <a:ext cx="337000" cy="286835"/>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6B57C862-9A63-4D93-9391-CF590DF2C22E}">
      <dsp:nvSpPr>
        <dsp:cNvPr id="0" name=""/>
        <dsp:cNvSpPr/>
      </dsp:nvSpPr>
      <dsp:spPr>
        <a:xfrm>
          <a:off x="2364792" y="721709"/>
          <a:ext cx="1424617" cy="2294685"/>
        </a:xfrm>
        <a:prstGeom prst="rect">
          <a:avLst/>
        </a:prstGeom>
        <a:noFill/>
        <a:ln>
          <a:noFill/>
        </a:ln>
        <a:effectLst>
          <a:outerShdw blurRad="57150" dist="19050" dir="5400000" algn="ctr" rotWithShape="0">
            <a:srgbClr val="000000">
              <a:alpha val="63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0" tIns="68580" rIns="0" bIns="0" numCol="1" spcCol="1270" anchor="ctr" anchorCtr="0">
          <a:noAutofit/>
        </a:bodyPr>
        <a:lstStyle/>
        <a:p>
          <a:pPr marL="0" lvl="0" indent="0" algn="l" defTabSz="889000">
            <a:lnSpc>
              <a:spcPct val="90000"/>
            </a:lnSpc>
            <a:spcBef>
              <a:spcPct val="0"/>
            </a:spcBef>
            <a:spcAft>
              <a:spcPct val="35000"/>
            </a:spcAft>
            <a:buNone/>
          </a:pPr>
          <a:r>
            <a:rPr lang="lv-LV" sz="2000" b="1" kern="1200" dirty="0"/>
            <a:t>Plānots finansēt vienu projektu</a:t>
          </a:r>
          <a:r>
            <a:rPr lang="lv-LV" sz="2000" kern="1200" dirty="0"/>
            <a:t>  </a:t>
          </a:r>
          <a:endParaRPr lang="lv-LV" sz="2000" b="1" i="1" kern="1200" dirty="0"/>
        </a:p>
        <a:p>
          <a:pPr marL="228600" lvl="1" indent="-228600" algn="l" defTabSz="1111250">
            <a:lnSpc>
              <a:spcPct val="90000"/>
            </a:lnSpc>
            <a:spcBef>
              <a:spcPct val="0"/>
            </a:spcBef>
            <a:spcAft>
              <a:spcPct val="15000"/>
            </a:spcAft>
            <a:buNone/>
          </a:pPr>
          <a:endParaRPr lang="lv-LV" sz="2500" b="1" i="1" kern="1200" dirty="0"/>
        </a:p>
      </dsp:txBody>
      <dsp:txXfrm>
        <a:off x="2364792" y="721709"/>
        <a:ext cx="1424617" cy="2294685"/>
      </dsp:txXfrm>
    </dsp:sp>
    <dsp:sp modelId="{3D671A6D-A82A-43A0-8A32-4776E8331FA5}">
      <dsp:nvSpPr>
        <dsp:cNvPr id="0" name=""/>
        <dsp:cNvSpPr/>
      </dsp:nvSpPr>
      <dsp:spPr>
        <a:xfrm>
          <a:off x="3961511" y="721709"/>
          <a:ext cx="1912237" cy="2294685"/>
        </a:xfrm>
        <a:prstGeom prst="roundRect">
          <a:avLst>
            <a:gd name="adj" fmla="val 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8867" rIns="102235" bIns="0" numCol="1" spcCol="1270" anchor="ctr" anchorCtr="0">
          <a:noAutofit/>
        </a:bodyPr>
        <a:lstStyle/>
        <a:p>
          <a:pPr marL="0" lvl="0" indent="0" algn="l" defTabSz="1022350">
            <a:lnSpc>
              <a:spcPct val="90000"/>
            </a:lnSpc>
            <a:spcBef>
              <a:spcPct val="0"/>
            </a:spcBef>
            <a:spcAft>
              <a:spcPct val="35000"/>
            </a:spcAft>
            <a:buNone/>
          </a:pPr>
          <a:endParaRPr lang="lv-LV" sz="2300" b="1" i="1" kern="1200" dirty="0"/>
        </a:p>
      </dsp:txBody>
      <dsp:txXfrm rot="16200000">
        <a:off x="3211913" y="1471306"/>
        <a:ext cx="1881641" cy="382447"/>
      </dsp:txXfrm>
    </dsp:sp>
    <dsp:sp modelId="{9BC2642C-D235-4926-BF7B-FD3B6ED5EDE7}">
      <dsp:nvSpPr>
        <dsp:cNvPr id="0" name=""/>
        <dsp:cNvSpPr/>
      </dsp:nvSpPr>
      <dsp:spPr>
        <a:xfrm rot="5400000">
          <a:off x="3802571" y="2544130"/>
          <a:ext cx="337000" cy="286835"/>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9B4A1D23-C12F-4F20-BEB6-1FF812246104}">
      <dsp:nvSpPr>
        <dsp:cNvPr id="0" name=""/>
        <dsp:cNvSpPr/>
      </dsp:nvSpPr>
      <dsp:spPr>
        <a:xfrm>
          <a:off x="4343958" y="721709"/>
          <a:ext cx="1424617" cy="2294685"/>
        </a:xfrm>
        <a:prstGeom prst="rect">
          <a:avLst/>
        </a:prstGeom>
        <a:noFill/>
        <a:ln>
          <a:noFill/>
        </a:ln>
        <a:effectLst>
          <a:outerShdw blurRad="57150" dist="19050" dir="5400000" algn="ctr" rotWithShape="0">
            <a:srgbClr val="000000">
              <a:alpha val="63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0" tIns="82296" rIns="0" bIns="0" numCol="1" spcCol="1270" anchor="ctr" anchorCtr="0">
          <a:noAutofit/>
        </a:bodyPr>
        <a:lstStyle/>
        <a:p>
          <a:pPr marL="0" lvl="0" indent="0" algn="l" defTabSz="1066800">
            <a:lnSpc>
              <a:spcPct val="90000"/>
            </a:lnSpc>
            <a:spcBef>
              <a:spcPct val="0"/>
            </a:spcBef>
            <a:spcAft>
              <a:spcPct val="35000"/>
            </a:spcAft>
            <a:buNone/>
          </a:pPr>
          <a:r>
            <a:rPr lang="lv-LV" sz="2400" b="1" kern="1200" dirty="0"/>
            <a:t>27 mēneši</a:t>
          </a:r>
          <a:endParaRPr lang="lv-LV" sz="2400" b="1" i="1" kern="1200" dirty="0"/>
        </a:p>
      </dsp:txBody>
      <dsp:txXfrm>
        <a:off x="4343958" y="721709"/>
        <a:ext cx="1424617" cy="2294685"/>
      </dsp:txXfrm>
    </dsp:sp>
    <dsp:sp modelId="{42B53275-6152-4B37-9698-C956EFC820C5}">
      <dsp:nvSpPr>
        <dsp:cNvPr id="0" name=""/>
        <dsp:cNvSpPr/>
      </dsp:nvSpPr>
      <dsp:spPr>
        <a:xfrm>
          <a:off x="5943856" y="732241"/>
          <a:ext cx="1912237" cy="2294685"/>
        </a:xfrm>
        <a:prstGeom prst="roundRect">
          <a:avLst>
            <a:gd name="adj" fmla="val 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41148" rIns="53340" bIns="0" numCol="1" spcCol="1270" anchor="ctr" anchorCtr="0">
          <a:noAutofit/>
        </a:bodyPr>
        <a:lstStyle/>
        <a:p>
          <a:pPr marL="0" lvl="0" indent="0" algn="l" defTabSz="533400">
            <a:lnSpc>
              <a:spcPct val="90000"/>
            </a:lnSpc>
            <a:spcBef>
              <a:spcPct val="0"/>
            </a:spcBef>
            <a:spcAft>
              <a:spcPct val="35000"/>
            </a:spcAft>
            <a:buNone/>
          </a:pPr>
          <a:endParaRPr lang="lv-LV" sz="1200" kern="1200" dirty="0"/>
        </a:p>
      </dsp:txBody>
      <dsp:txXfrm rot="16200000">
        <a:off x="5194259" y="1481839"/>
        <a:ext cx="1881641" cy="382447"/>
      </dsp:txXfrm>
    </dsp:sp>
    <dsp:sp modelId="{E6E23947-8116-48BA-9891-2C8B5E060708}">
      <dsp:nvSpPr>
        <dsp:cNvPr id="0" name=""/>
        <dsp:cNvSpPr/>
      </dsp:nvSpPr>
      <dsp:spPr>
        <a:xfrm rot="5400000">
          <a:off x="5781737" y="2544130"/>
          <a:ext cx="337000" cy="286835"/>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7A6EAFD2-7897-45FB-A8B5-2E80B1C6A97C}">
      <dsp:nvSpPr>
        <dsp:cNvPr id="0" name=""/>
        <dsp:cNvSpPr/>
      </dsp:nvSpPr>
      <dsp:spPr>
        <a:xfrm>
          <a:off x="6326303" y="732241"/>
          <a:ext cx="1424617" cy="2294685"/>
        </a:xfrm>
        <a:prstGeom prst="rect">
          <a:avLst/>
        </a:prstGeom>
        <a:noFill/>
        <a:ln>
          <a:noFill/>
        </a:ln>
        <a:effectLst>
          <a:outerShdw blurRad="57150" dist="19050" dir="5400000" algn="ctr" rotWithShape="0">
            <a:srgbClr val="000000">
              <a:alpha val="63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0" tIns="61722" rIns="0" bIns="0" numCol="1" spcCol="1270" anchor="ctr" anchorCtr="0">
          <a:noAutofit/>
        </a:bodyPr>
        <a:lstStyle/>
        <a:p>
          <a:pPr marL="0" lvl="0" indent="0" algn="l" defTabSz="800100">
            <a:lnSpc>
              <a:spcPct val="90000"/>
            </a:lnSpc>
            <a:spcBef>
              <a:spcPct val="0"/>
            </a:spcBef>
            <a:spcAft>
              <a:spcPct val="35000"/>
            </a:spcAft>
            <a:buNone/>
          </a:pPr>
          <a:r>
            <a:rPr lang="lv-LV" sz="1800" b="1" kern="1200" dirty="0">
              <a:effectLst>
                <a:outerShdw blurRad="38100" dist="38100" dir="2700000" algn="tl">
                  <a:srgbClr val="000000">
                    <a:alpha val="43137"/>
                  </a:srgbClr>
                </a:outerShdw>
              </a:effectLst>
            </a:rPr>
            <a:t>576 600,00 EUR</a:t>
          </a:r>
          <a:endParaRPr lang="lv-LV" sz="2000" kern="1200" dirty="0">
            <a:effectLst>
              <a:outerShdw blurRad="38100" dist="38100" dir="2700000" algn="tl">
                <a:srgbClr val="000000">
                  <a:alpha val="43137"/>
                </a:srgbClr>
              </a:outerShdw>
            </a:effectLst>
          </a:endParaRPr>
        </a:p>
      </dsp:txBody>
      <dsp:txXfrm>
        <a:off x="6326303" y="732241"/>
        <a:ext cx="1424617" cy="22946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D37283-9935-40D6-B882-8DD0DEFCCD89}">
      <dsp:nvSpPr>
        <dsp:cNvPr id="0" name=""/>
        <dsp:cNvSpPr/>
      </dsp:nvSpPr>
      <dsp:spPr>
        <a:xfrm>
          <a:off x="0" y="2833436"/>
          <a:ext cx="6061953" cy="252000"/>
        </a:xfrm>
        <a:prstGeom prst="rect">
          <a:avLst/>
        </a:prstGeom>
        <a:solidFill>
          <a:schemeClr val="lt1">
            <a:alpha val="90000"/>
            <a:hueOff val="0"/>
            <a:satOff val="0"/>
            <a:lumOff val="0"/>
            <a:alphaOff val="0"/>
          </a:schemeClr>
        </a:solidFill>
        <a:ln w="12700" cap="flat" cmpd="sng" algn="ctr">
          <a:solidFill>
            <a:schemeClr val="accent4">
              <a:lumMod val="20000"/>
              <a:lumOff val="80000"/>
            </a:schemeClr>
          </a:solidFill>
          <a:prstDash val="solid"/>
          <a:miter lim="800000"/>
        </a:ln>
        <a:effectLst/>
      </dsp:spPr>
      <dsp:style>
        <a:lnRef idx="1">
          <a:scrgbClr r="0" g="0" b="0"/>
        </a:lnRef>
        <a:fillRef idx="1">
          <a:scrgbClr r="0" g="0" b="0"/>
        </a:fillRef>
        <a:effectRef idx="2">
          <a:scrgbClr r="0" g="0" b="0"/>
        </a:effectRef>
        <a:fontRef idx="minor"/>
      </dsp:style>
    </dsp:sp>
    <dsp:sp modelId="{94DF7F29-0145-4421-8E47-81F101E2C1E7}">
      <dsp:nvSpPr>
        <dsp:cNvPr id="0" name=""/>
        <dsp:cNvSpPr/>
      </dsp:nvSpPr>
      <dsp:spPr>
        <a:xfrm>
          <a:off x="303097" y="2685836"/>
          <a:ext cx="4243367" cy="2952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0389" tIns="0" rIns="160389" bIns="0" numCol="1" spcCol="1270" anchor="ctr" anchorCtr="0">
          <a:noAutofit/>
        </a:bodyPr>
        <a:lstStyle/>
        <a:p>
          <a:pPr marL="0" lvl="0" indent="0" algn="l" defTabSz="444500">
            <a:lnSpc>
              <a:spcPct val="90000"/>
            </a:lnSpc>
            <a:spcBef>
              <a:spcPct val="0"/>
            </a:spcBef>
            <a:spcAft>
              <a:spcPct val="35000"/>
            </a:spcAft>
            <a:buNone/>
          </a:pPr>
          <a:r>
            <a:rPr lang="lv-LV" sz="1000" b="1" kern="1200" dirty="0"/>
            <a:t>2. pielikums</a:t>
          </a:r>
          <a:r>
            <a:rPr lang="lv-LV" sz="1000" kern="1200" dirty="0"/>
            <a:t> “Projekta pieteikuma, projekta vidusposma zinātniskā pārskata, projekta noslēguma zinātniskā pārskata noformēšanas un iesniegšanas metodika”</a:t>
          </a:r>
        </a:p>
      </dsp:txBody>
      <dsp:txXfrm>
        <a:off x="317507" y="2700246"/>
        <a:ext cx="4214547" cy="266380"/>
      </dsp:txXfrm>
    </dsp:sp>
    <dsp:sp modelId="{374DDC21-5D09-4878-805A-0993207CE90B}">
      <dsp:nvSpPr>
        <dsp:cNvPr id="0" name=""/>
        <dsp:cNvSpPr/>
      </dsp:nvSpPr>
      <dsp:spPr>
        <a:xfrm>
          <a:off x="0" y="3287036"/>
          <a:ext cx="6061953" cy="252000"/>
        </a:xfrm>
        <a:prstGeom prst="rect">
          <a:avLst/>
        </a:prstGeom>
        <a:solidFill>
          <a:schemeClr val="lt1">
            <a:alpha val="90000"/>
            <a:hueOff val="0"/>
            <a:satOff val="0"/>
            <a:lumOff val="0"/>
            <a:alphaOff val="0"/>
          </a:schemeClr>
        </a:solidFill>
        <a:ln w="12700" cap="flat" cmpd="sng" algn="ctr">
          <a:solidFill>
            <a:schemeClr val="accent4">
              <a:lumMod val="20000"/>
              <a:lumOff val="80000"/>
            </a:schemeClr>
          </a:solidFill>
          <a:prstDash val="solid"/>
          <a:miter lim="800000"/>
        </a:ln>
        <a:effectLst/>
      </dsp:spPr>
      <dsp:style>
        <a:lnRef idx="1">
          <a:scrgbClr r="0" g="0" b="0"/>
        </a:lnRef>
        <a:fillRef idx="1">
          <a:scrgbClr r="0" g="0" b="0"/>
        </a:fillRef>
        <a:effectRef idx="2">
          <a:scrgbClr r="0" g="0" b="0"/>
        </a:effectRef>
        <a:fontRef idx="minor"/>
      </dsp:style>
    </dsp:sp>
    <dsp:sp modelId="{582A9387-1B7D-4F66-9211-AD9C2573DA96}">
      <dsp:nvSpPr>
        <dsp:cNvPr id="0" name=""/>
        <dsp:cNvSpPr/>
      </dsp:nvSpPr>
      <dsp:spPr>
        <a:xfrm>
          <a:off x="303097" y="3139436"/>
          <a:ext cx="4243367" cy="2952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0389" tIns="0" rIns="160389" bIns="0" numCol="1" spcCol="1270" anchor="ctr" anchorCtr="0">
          <a:noAutofit/>
        </a:bodyPr>
        <a:lstStyle/>
        <a:p>
          <a:pPr marL="0" lvl="0" indent="0" algn="l" defTabSz="444500">
            <a:lnSpc>
              <a:spcPct val="90000"/>
            </a:lnSpc>
            <a:spcBef>
              <a:spcPct val="0"/>
            </a:spcBef>
            <a:spcAft>
              <a:spcPct val="35000"/>
            </a:spcAft>
            <a:buNone/>
          </a:pPr>
          <a:r>
            <a:rPr lang="lv-LV" sz="1000" b="1" kern="1200" dirty="0"/>
            <a:t>3. pielikums</a:t>
          </a:r>
          <a:r>
            <a:rPr lang="lv-LV" sz="1000" kern="1200" dirty="0"/>
            <a:t> “Metodika projekta pieteikuma atbilstības izvērtēšanai administratīvās atbilstības kritērijiem”</a:t>
          </a:r>
        </a:p>
      </dsp:txBody>
      <dsp:txXfrm>
        <a:off x="317507" y="3153846"/>
        <a:ext cx="4214547" cy="266380"/>
      </dsp:txXfrm>
    </dsp:sp>
    <dsp:sp modelId="{1DEE4287-4C9E-42B7-97B2-AAFC35A6D240}">
      <dsp:nvSpPr>
        <dsp:cNvPr id="0" name=""/>
        <dsp:cNvSpPr/>
      </dsp:nvSpPr>
      <dsp:spPr>
        <a:xfrm>
          <a:off x="0" y="3740636"/>
          <a:ext cx="6061953" cy="252000"/>
        </a:xfrm>
        <a:prstGeom prst="rect">
          <a:avLst/>
        </a:prstGeom>
        <a:solidFill>
          <a:schemeClr val="lt1">
            <a:alpha val="90000"/>
            <a:hueOff val="0"/>
            <a:satOff val="0"/>
            <a:lumOff val="0"/>
            <a:alphaOff val="0"/>
          </a:schemeClr>
        </a:solidFill>
        <a:ln w="12700" cap="flat" cmpd="sng" algn="ctr">
          <a:solidFill>
            <a:schemeClr val="accent4">
              <a:lumMod val="20000"/>
              <a:lumOff val="80000"/>
            </a:schemeClr>
          </a:solidFill>
          <a:prstDash val="solid"/>
          <a:miter lim="800000"/>
        </a:ln>
        <a:effectLst/>
      </dsp:spPr>
      <dsp:style>
        <a:lnRef idx="1">
          <a:scrgbClr r="0" g="0" b="0"/>
        </a:lnRef>
        <a:fillRef idx="1">
          <a:scrgbClr r="0" g="0" b="0"/>
        </a:fillRef>
        <a:effectRef idx="2">
          <a:scrgbClr r="0" g="0" b="0"/>
        </a:effectRef>
        <a:fontRef idx="minor"/>
      </dsp:style>
    </dsp:sp>
    <dsp:sp modelId="{454ABC60-1517-4C83-88D1-5D0D356ADC80}">
      <dsp:nvSpPr>
        <dsp:cNvPr id="0" name=""/>
        <dsp:cNvSpPr/>
      </dsp:nvSpPr>
      <dsp:spPr>
        <a:xfrm>
          <a:off x="303097" y="3593036"/>
          <a:ext cx="4243367" cy="2952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0389" tIns="0" rIns="160389" bIns="0" numCol="1" spcCol="1270" anchor="ctr" anchorCtr="0">
          <a:noAutofit/>
        </a:bodyPr>
        <a:lstStyle/>
        <a:p>
          <a:pPr marL="0" lvl="0" indent="0" algn="l" defTabSz="444500">
            <a:lnSpc>
              <a:spcPct val="90000"/>
            </a:lnSpc>
            <a:spcBef>
              <a:spcPct val="0"/>
            </a:spcBef>
            <a:spcAft>
              <a:spcPct val="35000"/>
            </a:spcAft>
            <a:buNone/>
          </a:pPr>
          <a:r>
            <a:rPr lang="lv-LV" sz="1000" b="1" kern="1200" dirty="0"/>
            <a:t>7. pielikums</a:t>
          </a:r>
          <a:r>
            <a:rPr lang="lv-LV" sz="1000" kern="1200" dirty="0"/>
            <a:t> “Ekspertīzes veikšanas metodika (projekta pieteikumam, projekta vidusposma/noslēguma zinātniskajam pārskatam)”</a:t>
          </a:r>
        </a:p>
      </dsp:txBody>
      <dsp:txXfrm>
        <a:off x="317507" y="3607446"/>
        <a:ext cx="4214547" cy="2663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1A62B5-A371-44EE-B1E5-194ED528C254}">
      <dsp:nvSpPr>
        <dsp:cNvPr id="0" name=""/>
        <dsp:cNvSpPr/>
      </dsp:nvSpPr>
      <dsp:spPr>
        <a:xfrm>
          <a:off x="2282" y="25182"/>
          <a:ext cx="1212453" cy="3744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lv-LV" sz="1300" kern="1200">
              <a:solidFill>
                <a:schemeClr val="bg1">
                  <a:lumMod val="95000"/>
                </a:schemeClr>
              </a:solidFill>
              <a:latin typeface="+mn-lt"/>
            </a:rPr>
            <a:t>D daļa</a:t>
          </a:r>
        </a:p>
      </dsp:txBody>
      <dsp:txXfrm>
        <a:off x="2282" y="25182"/>
        <a:ext cx="1212453" cy="374400"/>
      </dsp:txXfrm>
    </dsp:sp>
    <dsp:sp modelId="{999BF89F-432F-4FFA-90A8-BEF6DE497E3A}">
      <dsp:nvSpPr>
        <dsp:cNvPr id="0" name=""/>
        <dsp:cNvSpPr/>
      </dsp:nvSpPr>
      <dsp:spPr>
        <a:xfrm>
          <a:off x="2282" y="399582"/>
          <a:ext cx="1212453" cy="121775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lv-LV" sz="1300" kern="1200">
              <a:solidFill>
                <a:schemeClr val="bg1"/>
              </a:solidFill>
              <a:latin typeface="+mn-lt"/>
              <a:ea typeface="Verdana" panose="020B0604030504040204" pitchFamily="34" charset="0"/>
            </a:rPr>
            <a:t>Projekta iesniedzēja apliecinājums</a:t>
          </a:r>
          <a:endParaRPr lang="lv-LV" sz="1300" kern="1200">
            <a:solidFill>
              <a:schemeClr val="bg1"/>
            </a:solidFill>
            <a:latin typeface="+mn-lt"/>
          </a:endParaRPr>
        </a:p>
      </dsp:txBody>
      <dsp:txXfrm>
        <a:off x="2282" y="399582"/>
        <a:ext cx="1212453" cy="1217750"/>
      </dsp:txXfrm>
    </dsp:sp>
    <dsp:sp modelId="{50AB0DFB-B927-4BE8-BFFF-C6F2FC200F1B}">
      <dsp:nvSpPr>
        <dsp:cNvPr id="0" name=""/>
        <dsp:cNvSpPr/>
      </dsp:nvSpPr>
      <dsp:spPr>
        <a:xfrm>
          <a:off x="1384478" y="25182"/>
          <a:ext cx="1212453" cy="3744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lv-LV" sz="1300" kern="1200">
              <a:solidFill>
                <a:schemeClr val="bg1">
                  <a:lumMod val="95000"/>
                </a:schemeClr>
              </a:solidFill>
              <a:latin typeface="+mn-lt"/>
              <a:ea typeface="Verdana" panose="020B0604030504040204" pitchFamily="34" charset="0"/>
            </a:rPr>
            <a:t>E daļa</a:t>
          </a:r>
          <a:endParaRPr lang="lv-LV" sz="1300" kern="1200">
            <a:solidFill>
              <a:schemeClr val="bg1">
                <a:lumMod val="95000"/>
              </a:schemeClr>
            </a:solidFill>
            <a:latin typeface="+mn-lt"/>
          </a:endParaRPr>
        </a:p>
      </dsp:txBody>
      <dsp:txXfrm>
        <a:off x="1384478" y="25182"/>
        <a:ext cx="1212453" cy="374400"/>
      </dsp:txXfrm>
    </dsp:sp>
    <dsp:sp modelId="{E7F2453D-4CC5-493B-BBDF-569827CCA61F}">
      <dsp:nvSpPr>
        <dsp:cNvPr id="0" name=""/>
        <dsp:cNvSpPr/>
      </dsp:nvSpPr>
      <dsp:spPr>
        <a:xfrm>
          <a:off x="1384478" y="399582"/>
          <a:ext cx="1212453" cy="121775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lv-LV" sz="1300" kern="1200">
              <a:solidFill>
                <a:schemeClr val="bg1"/>
              </a:solidFill>
              <a:latin typeface="+mn-lt"/>
              <a:ea typeface="Verdana" panose="020B0604030504040204" pitchFamily="34" charset="0"/>
            </a:rPr>
            <a:t>Projekta sadarbības partnera </a:t>
          </a:r>
          <a:r>
            <a:rPr lang="lv-LV" sz="1300" kern="1200">
              <a:solidFill>
                <a:schemeClr val="bg1"/>
              </a:solidFill>
              <a:latin typeface="+mn-lt"/>
            </a:rPr>
            <a:t>–</a:t>
          </a:r>
          <a:r>
            <a:rPr lang="lv-LV" sz="1300" kern="1200">
              <a:solidFill>
                <a:schemeClr val="bg1"/>
              </a:solidFill>
              <a:latin typeface="+mn-lt"/>
              <a:ea typeface="Verdana" panose="020B0604030504040204" pitchFamily="34" charset="0"/>
            </a:rPr>
            <a:t> zinātniskās institūcijas apliecinājums</a:t>
          </a:r>
          <a:endParaRPr lang="lv-LV" sz="1300" kern="1200">
            <a:solidFill>
              <a:schemeClr val="bg1"/>
            </a:solidFill>
            <a:latin typeface="+mn-lt"/>
          </a:endParaRPr>
        </a:p>
      </dsp:txBody>
      <dsp:txXfrm>
        <a:off x="1384478" y="399582"/>
        <a:ext cx="1212453" cy="1217750"/>
      </dsp:txXfrm>
    </dsp:sp>
    <dsp:sp modelId="{4BB07A65-EE2A-4F02-9659-4F262627DC67}">
      <dsp:nvSpPr>
        <dsp:cNvPr id="0" name=""/>
        <dsp:cNvSpPr/>
      </dsp:nvSpPr>
      <dsp:spPr>
        <a:xfrm>
          <a:off x="2766675" y="25182"/>
          <a:ext cx="1212453" cy="3744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lv-LV" sz="1300" kern="1200">
              <a:solidFill>
                <a:schemeClr val="bg1">
                  <a:lumMod val="95000"/>
                </a:schemeClr>
              </a:solidFill>
              <a:latin typeface="+mn-lt"/>
              <a:ea typeface="Verdana" panose="020B0604030504040204" pitchFamily="34" charset="0"/>
            </a:rPr>
            <a:t>F daļa</a:t>
          </a:r>
          <a:endParaRPr lang="lv-LV" sz="1300" kern="1200">
            <a:solidFill>
              <a:schemeClr val="bg1">
                <a:lumMod val="95000"/>
              </a:schemeClr>
            </a:solidFill>
            <a:latin typeface="+mn-lt"/>
          </a:endParaRPr>
        </a:p>
      </dsp:txBody>
      <dsp:txXfrm>
        <a:off x="2766675" y="25182"/>
        <a:ext cx="1212453" cy="374400"/>
      </dsp:txXfrm>
    </dsp:sp>
    <dsp:sp modelId="{66933C1A-763E-4474-A008-33B04B953858}">
      <dsp:nvSpPr>
        <dsp:cNvPr id="0" name=""/>
        <dsp:cNvSpPr/>
      </dsp:nvSpPr>
      <dsp:spPr>
        <a:xfrm>
          <a:off x="2766675" y="399582"/>
          <a:ext cx="1212453" cy="121775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lv-LV" sz="1300" kern="1200">
              <a:solidFill>
                <a:schemeClr val="bg1"/>
              </a:solidFill>
              <a:latin typeface="+mn-lt"/>
              <a:ea typeface="Verdana" panose="020B0604030504040204" pitchFamily="34" charset="0"/>
            </a:rPr>
            <a:t>Projekta sadarbības partnera </a:t>
          </a:r>
          <a:r>
            <a:rPr lang="lv-LV" sz="1300" kern="1200">
              <a:solidFill>
                <a:schemeClr val="bg1"/>
              </a:solidFill>
              <a:latin typeface="+mn-lt"/>
            </a:rPr>
            <a:t>–</a:t>
          </a:r>
          <a:r>
            <a:rPr lang="lv-LV" sz="1300" kern="1200">
              <a:solidFill>
                <a:schemeClr val="bg1"/>
              </a:solidFill>
              <a:latin typeface="+mn-lt"/>
              <a:ea typeface="Verdana" panose="020B0604030504040204" pitchFamily="34" charset="0"/>
            </a:rPr>
            <a:t> valsts institūcijas apliecinājums</a:t>
          </a:r>
          <a:endParaRPr lang="lv-LV" sz="1300" kern="1200">
            <a:solidFill>
              <a:schemeClr val="bg1"/>
            </a:solidFill>
            <a:latin typeface="+mn-lt"/>
          </a:endParaRPr>
        </a:p>
      </dsp:txBody>
      <dsp:txXfrm>
        <a:off x="2766675" y="399582"/>
        <a:ext cx="1212453" cy="1217750"/>
      </dsp:txXfrm>
    </dsp:sp>
    <dsp:sp modelId="{91C6D00D-3B26-44DD-B02F-CC15D03DB7DF}">
      <dsp:nvSpPr>
        <dsp:cNvPr id="0" name=""/>
        <dsp:cNvSpPr/>
      </dsp:nvSpPr>
      <dsp:spPr>
        <a:xfrm>
          <a:off x="4148871" y="25182"/>
          <a:ext cx="1212453" cy="3744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lv-LV" sz="1300" kern="1200">
              <a:solidFill>
                <a:schemeClr val="bg1">
                  <a:lumMod val="95000"/>
                </a:schemeClr>
              </a:solidFill>
              <a:latin typeface="+mn-lt"/>
              <a:ea typeface="Verdana" panose="020B0604030504040204" pitchFamily="34" charset="0"/>
            </a:rPr>
            <a:t>G daļa</a:t>
          </a:r>
          <a:endParaRPr lang="lv-LV" sz="1300" kern="1200">
            <a:solidFill>
              <a:schemeClr val="bg1">
                <a:lumMod val="95000"/>
              </a:schemeClr>
            </a:solidFill>
            <a:latin typeface="+mn-lt"/>
          </a:endParaRPr>
        </a:p>
      </dsp:txBody>
      <dsp:txXfrm>
        <a:off x="4148871" y="25182"/>
        <a:ext cx="1212453" cy="374400"/>
      </dsp:txXfrm>
    </dsp:sp>
    <dsp:sp modelId="{BAFC0E9D-C78B-48C2-809D-ACFFBAAACCEA}">
      <dsp:nvSpPr>
        <dsp:cNvPr id="0" name=""/>
        <dsp:cNvSpPr/>
      </dsp:nvSpPr>
      <dsp:spPr>
        <a:xfrm>
          <a:off x="4148871" y="399582"/>
          <a:ext cx="1212453" cy="121775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lv-LV" sz="1300" kern="1200" dirty="0">
              <a:solidFill>
                <a:schemeClr val="bg1"/>
              </a:solidFill>
              <a:latin typeface="+mn-lt"/>
              <a:ea typeface="Verdana" panose="020B0604030504040204" pitchFamily="34" charset="0"/>
            </a:rPr>
            <a:t>Finanšu apgrozījuma pārskata veidlapa par 2023.</a:t>
          </a:r>
          <a:r>
            <a:rPr lang="lv-LV" sz="1300" kern="1200" dirty="0">
              <a:solidFill>
                <a:schemeClr val="bg1"/>
              </a:solidFill>
              <a:latin typeface="+mn-lt"/>
            </a:rPr>
            <a:t> –</a:t>
          </a:r>
          <a:r>
            <a:rPr lang="lv-LV" sz="1300" kern="1200" dirty="0">
              <a:solidFill>
                <a:schemeClr val="bg1"/>
              </a:solidFill>
              <a:latin typeface="+mn-lt"/>
              <a:ea typeface="Verdana" panose="020B0604030504040204" pitchFamily="34" charset="0"/>
            </a:rPr>
            <a:t>2025. gadu</a:t>
          </a:r>
          <a:endParaRPr lang="lv-LV" sz="1300" kern="1200" dirty="0">
            <a:solidFill>
              <a:schemeClr val="bg1"/>
            </a:solidFill>
            <a:latin typeface="+mn-lt"/>
          </a:endParaRPr>
        </a:p>
      </dsp:txBody>
      <dsp:txXfrm>
        <a:off x="4148871" y="399582"/>
        <a:ext cx="1212453" cy="1217750"/>
      </dsp:txXfrm>
    </dsp:sp>
    <dsp:sp modelId="{0D77CF71-4C2D-43F5-AD96-DAEEC855DB4A}">
      <dsp:nvSpPr>
        <dsp:cNvPr id="0" name=""/>
        <dsp:cNvSpPr/>
      </dsp:nvSpPr>
      <dsp:spPr>
        <a:xfrm>
          <a:off x="5531068" y="25182"/>
          <a:ext cx="1212453" cy="3744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lv-LV" sz="1300" kern="1200">
              <a:solidFill>
                <a:schemeClr val="bg1">
                  <a:lumMod val="95000"/>
                </a:schemeClr>
              </a:solidFill>
              <a:latin typeface="+mn-lt"/>
              <a:ea typeface="Verdana" panose="020B0604030504040204" pitchFamily="34" charset="0"/>
            </a:rPr>
            <a:t>H daļa</a:t>
          </a:r>
          <a:endParaRPr lang="lv-LV" sz="1300" kern="1200">
            <a:solidFill>
              <a:schemeClr val="bg1">
                <a:lumMod val="95000"/>
              </a:schemeClr>
            </a:solidFill>
            <a:latin typeface="+mn-lt"/>
          </a:endParaRPr>
        </a:p>
      </dsp:txBody>
      <dsp:txXfrm>
        <a:off x="5531068" y="25182"/>
        <a:ext cx="1212453" cy="374400"/>
      </dsp:txXfrm>
    </dsp:sp>
    <dsp:sp modelId="{951511A3-88E0-4DB8-8380-8C0EC5BB6B8A}">
      <dsp:nvSpPr>
        <dsp:cNvPr id="0" name=""/>
        <dsp:cNvSpPr/>
      </dsp:nvSpPr>
      <dsp:spPr>
        <a:xfrm>
          <a:off x="5531068" y="399582"/>
          <a:ext cx="1212453" cy="121775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lv-LV" sz="1300" kern="1200">
              <a:solidFill>
                <a:schemeClr val="bg1"/>
              </a:solidFill>
              <a:latin typeface="+mn-lt"/>
              <a:ea typeface="Verdana" panose="020B0604030504040204" pitchFamily="34" charset="0"/>
            </a:rPr>
            <a:t>Darbības, kurām nav saimnieciska rakstura</a:t>
          </a:r>
          <a:endParaRPr lang="lv-LV" sz="1300" kern="1200">
            <a:solidFill>
              <a:schemeClr val="bg1"/>
            </a:solidFill>
            <a:latin typeface="+mn-lt"/>
          </a:endParaRPr>
        </a:p>
      </dsp:txBody>
      <dsp:txXfrm>
        <a:off x="5531068" y="399582"/>
        <a:ext cx="1212453" cy="1217750"/>
      </dsp:txXfrm>
    </dsp:sp>
    <dsp:sp modelId="{3F3C1AA8-32E8-4737-9166-BDC353198FAB}">
      <dsp:nvSpPr>
        <dsp:cNvPr id="0" name=""/>
        <dsp:cNvSpPr/>
      </dsp:nvSpPr>
      <dsp:spPr>
        <a:xfrm>
          <a:off x="6913264" y="25182"/>
          <a:ext cx="1212453" cy="3744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lv-LV" sz="1300" kern="1200">
              <a:solidFill>
                <a:schemeClr val="bg1">
                  <a:lumMod val="95000"/>
                </a:schemeClr>
              </a:solidFill>
              <a:latin typeface="+mn-lt"/>
              <a:ea typeface="Verdana" panose="020B0604030504040204" pitchFamily="34" charset="0"/>
            </a:rPr>
            <a:t>I daļa</a:t>
          </a:r>
          <a:endParaRPr lang="lv-LV" sz="1300" kern="1200">
            <a:solidFill>
              <a:schemeClr val="bg1">
                <a:lumMod val="95000"/>
              </a:schemeClr>
            </a:solidFill>
            <a:latin typeface="+mn-lt"/>
          </a:endParaRPr>
        </a:p>
      </dsp:txBody>
      <dsp:txXfrm>
        <a:off x="6913264" y="25182"/>
        <a:ext cx="1212453" cy="374400"/>
      </dsp:txXfrm>
    </dsp:sp>
    <dsp:sp modelId="{9FFA354C-E6FB-46C5-B0AA-88C07A32B568}">
      <dsp:nvSpPr>
        <dsp:cNvPr id="0" name=""/>
        <dsp:cNvSpPr/>
      </dsp:nvSpPr>
      <dsp:spPr>
        <a:xfrm>
          <a:off x="6913264" y="399582"/>
          <a:ext cx="1212453" cy="121775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lv-LV" sz="1300" kern="1200">
              <a:solidFill>
                <a:schemeClr val="bg1"/>
              </a:solidFill>
              <a:latin typeface="+mn-lt"/>
              <a:ea typeface="Verdana" panose="020B0604030504040204" pitchFamily="34" charset="0"/>
            </a:rPr>
            <a:t>Horizontālie uzdevumi un sasniedzamie rezultāti</a:t>
          </a:r>
          <a:endParaRPr lang="lv-LV" sz="1300" kern="1200">
            <a:solidFill>
              <a:schemeClr val="bg1"/>
            </a:solidFill>
            <a:latin typeface="+mn-lt"/>
          </a:endParaRPr>
        </a:p>
      </dsp:txBody>
      <dsp:txXfrm>
        <a:off x="6913264" y="399582"/>
        <a:ext cx="1212453" cy="12177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41B9D-E516-4A27-AF3B-03FB16D50538}">
      <dsp:nvSpPr>
        <dsp:cNvPr id="0" name=""/>
        <dsp:cNvSpPr/>
      </dsp:nvSpPr>
      <dsp:spPr>
        <a:xfrm>
          <a:off x="2727468" y="700368"/>
          <a:ext cx="1329093" cy="1329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lv-LV" sz="1100" kern="1200" dirty="0">
              <a:solidFill>
                <a:schemeClr val="tx2"/>
              </a:solidFill>
            </a:rPr>
            <a:t>Projekta iesniedzējs precizējumus iesniedz divu darba dienu laikā pēc Padomes vēstules nosūtīšanas dienas, nosūtot atbildi uz Padomes oficiālo elektroniskā pasta adresi: </a:t>
          </a:r>
          <a:r>
            <a:rPr lang="lv-LV" sz="1100" kern="1200" dirty="0">
              <a:solidFill>
                <a:schemeClr val="tx2"/>
              </a:solidFill>
              <a:hlinkClick xmlns:r="http://schemas.openxmlformats.org/officeDocument/2006/relationships" r:id="rId1">
                <a:extLst>
                  <a:ext uri="{A12FA001-AC4F-418D-AE19-62706E023703}">
                    <ahyp:hlinkClr xmlns:ahyp="http://schemas.microsoft.com/office/drawing/2018/hyperlinkcolor" val="tx"/>
                  </a:ext>
                </a:extLst>
              </a:hlinkClick>
            </a:rPr>
            <a:t>pasts@lzp.gov.lv</a:t>
          </a:r>
          <a:endParaRPr lang="lv-LV" sz="1100" kern="1200" dirty="0">
            <a:solidFill>
              <a:schemeClr val="tx2"/>
            </a:solidFill>
          </a:endParaRPr>
        </a:p>
      </dsp:txBody>
      <dsp:txXfrm>
        <a:off x="2727468" y="700368"/>
        <a:ext cx="1329093" cy="1329093"/>
      </dsp:txXfrm>
    </dsp:sp>
    <dsp:sp modelId="{7AF54CF9-A7AC-4906-B53A-9B663946BD10}">
      <dsp:nvSpPr>
        <dsp:cNvPr id="0" name=""/>
        <dsp:cNvSpPr/>
      </dsp:nvSpPr>
      <dsp:spPr>
        <a:xfrm>
          <a:off x="991301" y="243863"/>
          <a:ext cx="2231995" cy="2268003"/>
        </a:xfrm>
        <a:prstGeom prst="circularArrow">
          <a:avLst>
            <a:gd name="adj1" fmla="val 9486"/>
            <a:gd name="adj2" fmla="val 685287"/>
            <a:gd name="adj3" fmla="val 7849159"/>
            <a:gd name="adj4" fmla="val 2265554"/>
            <a:gd name="adj5" fmla="val 11068"/>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4DC151-B158-494A-B6B8-C742437018D6}">
      <dsp:nvSpPr>
        <dsp:cNvPr id="0" name=""/>
        <dsp:cNvSpPr/>
      </dsp:nvSpPr>
      <dsp:spPr>
        <a:xfrm>
          <a:off x="556969" y="700368"/>
          <a:ext cx="1329093" cy="1329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lv-LV" sz="1100" b="1" kern="1200" dirty="0">
              <a:solidFill>
                <a:schemeClr val="tx2"/>
              </a:solidFill>
            </a:rPr>
            <a:t>Nolikuma 33.1. apakšpunkts:      </a:t>
          </a:r>
          <a:r>
            <a:rPr lang="lv-LV" sz="1100" kern="1200" dirty="0">
              <a:solidFill>
                <a:schemeClr val="tx2"/>
              </a:solidFill>
            </a:rPr>
            <a:t>Padome nosūta vēstuli projekta iesniedzējam</a:t>
          </a:r>
        </a:p>
      </dsp:txBody>
      <dsp:txXfrm>
        <a:off x="556969" y="700368"/>
        <a:ext cx="1329093" cy="1329093"/>
      </dsp:txXfrm>
    </dsp:sp>
    <dsp:sp modelId="{DEE26AFA-754C-45D6-A250-BF2F7C3715A6}">
      <dsp:nvSpPr>
        <dsp:cNvPr id="0" name=""/>
        <dsp:cNvSpPr/>
      </dsp:nvSpPr>
      <dsp:spPr>
        <a:xfrm>
          <a:off x="1026421" y="283177"/>
          <a:ext cx="2123997" cy="2195986"/>
        </a:xfrm>
        <a:prstGeom prst="circularArrow">
          <a:avLst>
            <a:gd name="adj1" fmla="val 9486"/>
            <a:gd name="adj2" fmla="val 685287"/>
            <a:gd name="adj3" fmla="val 18649159"/>
            <a:gd name="adj4" fmla="val 13065554"/>
            <a:gd name="adj5" fmla="val 11068"/>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69EFC0-31B3-0F45-B44D-F35B7A9E9372}">
      <dsp:nvSpPr>
        <dsp:cNvPr id="0" name=""/>
        <dsp:cNvSpPr/>
      </dsp:nvSpPr>
      <dsp:spPr>
        <a:xfrm>
          <a:off x="-3045166" y="-468893"/>
          <a:ext cx="3632514" cy="3632514"/>
        </a:xfrm>
        <a:prstGeom prst="blockArc">
          <a:avLst>
            <a:gd name="adj1" fmla="val 18900000"/>
            <a:gd name="adj2" fmla="val 2700000"/>
            <a:gd name="adj3" fmla="val 595"/>
          </a:avLst>
        </a:prstGeom>
        <a:noFill/>
        <a:ln w="1270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A065F00-2114-7A4D-8FD1-0526D1E94660}">
      <dsp:nvSpPr>
        <dsp:cNvPr id="0" name=""/>
        <dsp:cNvSpPr/>
      </dsp:nvSpPr>
      <dsp:spPr>
        <a:xfrm>
          <a:off x="377655" y="269472"/>
          <a:ext cx="2302758" cy="538945"/>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27788" tIns="45720" rIns="45720" bIns="45720" numCol="1" spcCol="1270" anchor="ctr" anchorCtr="0">
          <a:noAutofit/>
        </a:bodyPr>
        <a:lstStyle/>
        <a:p>
          <a:pPr marL="0" lvl="0" indent="0" algn="l" defTabSz="800100">
            <a:lnSpc>
              <a:spcPct val="90000"/>
            </a:lnSpc>
            <a:spcBef>
              <a:spcPct val="0"/>
            </a:spcBef>
            <a:spcAft>
              <a:spcPct val="35000"/>
            </a:spcAft>
            <a:buNone/>
          </a:pPr>
          <a:r>
            <a:rPr lang="lv-LV" sz="1800" kern="1200">
              <a:latin typeface="+mn-lt"/>
              <a:ea typeface="Verdana" panose="020B0604030504040204" pitchFamily="34" charset="0"/>
              <a:cs typeface="Verdana" panose="020B0604030504040204" pitchFamily="34" charset="0"/>
            </a:rPr>
            <a:t>IZCILĪBA (A)</a:t>
          </a:r>
        </a:p>
      </dsp:txBody>
      <dsp:txXfrm>
        <a:off x="377655" y="269472"/>
        <a:ext cx="2302758" cy="538945"/>
      </dsp:txXfrm>
    </dsp:sp>
    <dsp:sp modelId="{30838C00-761E-A94D-9E90-0E1DA78EFC57}">
      <dsp:nvSpPr>
        <dsp:cNvPr id="0" name=""/>
        <dsp:cNvSpPr/>
      </dsp:nvSpPr>
      <dsp:spPr>
        <a:xfrm>
          <a:off x="40814" y="202104"/>
          <a:ext cx="673682" cy="673682"/>
        </a:xfrm>
        <a:prstGeom prst="ellipse">
          <a:avLst/>
        </a:prstGeom>
        <a:solidFill>
          <a:schemeClr val="lt1">
            <a:hueOff val="0"/>
            <a:satOff val="0"/>
            <a:lumOff val="0"/>
            <a:alphaOff val="0"/>
          </a:schemeClr>
        </a:solidFill>
        <a:ln w="12700" cap="flat" cmpd="sng" algn="ctr">
          <a:solidFill>
            <a:schemeClr val="accent2">
              <a:lumMod val="75000"/>
            </a:schemeClr>
          </a:solidFill>
          <a:prstDash val="solid"/>
          <a:miter lim="800000"/>
        </a:ln>
        <a:effectLst/>
      </dsp:spPr>
      <dsp:style>
        <a:lnRef idx="1">
          <a:scrgbClr r="0" g="0" b="0"/>
        </a:lnRef>
        <a:fillRef idx="1">
          <a:scrgbClr r="0" g="0" b="0"/>
        </a:fillRef>
        <a:effectRef idx="0">
          <a:scrgbClr r="0" g="0" b="0"/>
        </a:effectRef>
        <a:fontRef idx="minor"/>
      </dsp:style>
    </dsp:sp>
    <dsp:sp modelId="{4EC0D5D3-24CF-2242-9665-C5515CB88673}">
      <dsp:nvSpPr>
        <dsp:cNvPr id="0" name=""/>
        <dsp:cNvSpPr/>
      </dsp:nvSpPr>
      <dsp:spPr>
        <a:xfrm>
          <a:off x="573561" y="1077891"/>
          <a:ext cx="2106851" cy="538945"/>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27788" tIns="45720" rIns="45720" bIns="45720" numCol="1" spcCol="1270" anchor="ctr" anchorCtr="0">
          <a:noAutofit/>
        </a:bodyPr>
        <a:lstStyle/>
        <a:p>
          <a:pPr marL="0" lvl="0" indent="0" algn="l" defTabSz="800100">
            <a:lnSpc>
              <a:spcPct val="90000"/>
            </a:lnSpc>
            <a:spcBef>
              <a:spcPct val="0"/>
            </a:spcBef>
            <a:spcAft>
              <a:spcPct val="35000"/>
            </a:spcAft>
            <a:buNone/>
          </a:pPr>
          <a:r>
            <a:rPr lang="lv-LV" sz="1800" kern="1200">
              <a:latin typeface="+mn-lt"/>
              <a:ea typeface="Verdana" panose="020B0604030504040204" pitchFamily="34" charset="0"/>
              <a:cs typeface="Verdana" panose="020B0604030504040204" pitchFamily="34" charset="0"/>
            </a:rPr>
            <a:t>IETEKME (B)</a:t>
          </a:r>
          <a:endParaRPr lang="en-US" sz="1800" kern="1200">
            <a:latin typeface="+mn-lt"/>
            <a:ea typeface="Verdana" panose="020B0604030504040204" pitchFamily="34" charset="0"/>
            <a:cs typeface="Verdana" panose="020B0604030504040204" pitchFamily="34" charset="0"/>
          </a:endParaRPr>
        </a:p>
      </dsp:txBody>
      <dsp:txXfrm>
        <a:off x="573561" y="1077891"/>
        <a:ext cx="2106851" cy="538945"/>
      </dsp:txXfrm>
    </dsp:sp>
    <dsp:sp modelId="{899310B5-FFDF-D94A-ABA3-3F1AD83A4A45}">
      <dsp:nvSpPr>
        <dsp:cNvPr id="0" name=""/>
        <dsp:cNvSpPr/>
      </dsp:nvSpPr>
      <dsp:spPr>
        <a:xfrm>
          <a:off x="236720" y="1010523"/>
          <a:ext cx="673682" cy="673682"/>
        </a:xfrm>
        <a:prstGeom prst="ellipse">
          <a:avLst/>
        </a:prstGeom>
        <a:solidFill>
          <a:schemeClr val="lt1">
            <a:hueOff val="0"/>
            <a:satOff val="0"/>
            <a:lumOff val="0"/>
            <a:alphaOff val="0"/>
          </a:schemeClr>
        </a:solidFill>
        <a:ln w="12700" cap="flat" cmpd="sng" algn="ctr">
          <a:solidFill>
            <a:schemeClr val="accent2">
              <a:lumMod val="75000"/>
            </a:schemeClr>
          </a:solidFill>
          <a:prstDash val="solid"/>
          <a:miter lim="800000"/>
        </a:ln>
        <a:effectLst/>
      </dsp:spPr>
      <dsp:style>
        <a:lnRef idx="1">
          <a:scrgbClr r="0" g="0" b="0"/>
        </a:lnRef>
        <a:fillRef idx="1">
          <a:scrgbClr r="0" g="0" b="0"/>
        </a:fillRef>
        <a:effectRef idx="0">
          <a:scrgbClr r="0" g="0" b="0"/>
        </a:effectRef>
        <a:fontRef idx="minor"/>
      </dsp:style>
    </dsp:sp>
    <dsp:sp modelId="{8BD8C914-7314-BC41-AD43-3DB3440F7358}">
      <dsp:nvSpPr>
        <dsp:cNvPr id="0" name=""/>
        <dsp:cNvSpPr/>
      </dsp:nvSpPr>
      <dsp:spPr>
        <a:xfrm>
          <a:off x="411206" y="1865042"/>
          <a:ext cx="2302758" cy="538945"/>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27788" tIns="45720" rIns="45720" bIns="45720" numCol="1" spcCol="1270" anchor="ctr" anchorCtr="0">
          <a:noAutofit/>
        </a:bodyPr>
        <a:lstStyle/>
        <a:p>
          <a:pPr marL="0" lvl="0" indent="0" algn="l" defTabSz="800100">
            <a:lnSpc>
              <a:spcPct val="90000"/>
            </a:lnSpc>
            <a:spcBef>
              <a:spcPct val="0"/>
            </a:spcBef>
            <a:spcAft>
              <a:spcPct val="35000"/>
            </a:spcAft>
            <a:buNone/>
          </a:pPr>
          <a:r>
            <a:rPr lang="lv-LV" sz="1800" kern="1200">
              <a:solidFill>
                <a:schemeClr val="tx1"/>
              </a:solidFill>
              <a:latin typeface="+mn-lt"/>
              <a:ea typeface="Verdana" panose="020B0604030504040204" pitchFamily="34" charset="0"/>
              <a:cs typeface="Verdana" panose="020B0604030504040204" pitchFamily="34" charset="0"/>
            </a:rPr>
            <a:t>IEVIEŠANA (C)</a:t>
          </a:r>
          <a:endParaRPr lang="en-US" sz="1800" kern="1200">
            <a:solidFill>
              <a:schemeClr val="tx1"/>
            </a:solidFill>
            <a:latin typeface="+mn-lt"/>
            <a:ea typeface="Verdana" panose="020B0604030504040204" pitchFamily="34" charset="0"/>
            <a:cs typeface="Verdana" panose="020B0604030504040204" pitchFamily="34" charset="0"/>
          </a:endParaRPr>
        </a:p>
      </dsp:txBody>
      <dsp:txXfrm>
        <a:off x="411206" y="1865042"/>
        <a:ext cx="2302758" cy="538945"/>
      </dsp:txXfrm>
    </dsp:sp>
    <dsp:sp modelId="{5A38DCE6-70AD-8A4A-9A71-20B5C5B65822}">
      <dsp:nvSpPr>
        <dsp:cNvPr id="0" name=""/>
        <dsp:cNvSpPr/>
      </dsp:nvSpPr>
      <dsp:spPr>
        <a:xfrm>
          <a:off x="40814" y="1818941"/>
          <a:ext cx="673682" cy="673682"/>
        </a:xfrm>
        <a:prstGeom prst="ellipse">
          <a:avLst/>
        </a:prstGeom>
        <a:solidFill>
          <a:schemeClr val="lt1">
            <a:hueOff val="0"/>
            <a:satOff val="0"/>
            <a:lumOff val="0"/>
            <a:alphaOff val="0"/>
          </a:schemeClr>
        </a:solidFill>
        <a:ln w="12700" cap="flat" cmpd="sng" algn="ctr">
          <a:solidFill>
            <a:schemeClr val="accent2">
              <a:lumMod val="7500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C2FE6-4A79-4262-B6D3-A347FC047D48}">
      <dsp:nvSpPr>
        <dsp:cNvPr id="0" name=""/>
        <dsp:cNvSpPr/>
      </dsp:nvSpPr>
      <dsp:spPr>
        <a:xfrm>
          <a:off x="2927298" y="2113999"/>
          <a:ext cx="2273403" cy="2273403"/>
        </a:xfrm>
        <a:prstGeom prst="ellipse">
          <a:avLst/>
        </a:prstGeom>
        <a:solidFill>
          <a:schemeClr val="accent1">
            <a:alpha val="50000"/>
            <a:hueOff val="0"/>
            <a:satOff val="0"/>
            <a:lumOff val="0"/>
            <a:alphaOff val="0"/>
          </a:schemeClr>
        </a:solidFill>
        <a:ln w="1905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kern="1200" dirty="0">
              <a:solidFill>
                <a:prstClr val="white">
                  <a:lumMod val="95000"/>
                </a:prstClr>
              </a:solidFill>
              <a:latin typeface="Arial Narrow"/>
              <a:ea typeface="+mn-ea"/>
              <a:cs typeface="+mn-cs"/>
            </a:rPr>
            <a:t>Vismaz </a:t>
          </a:r>
          <a:r>
            <a:rPr lang="lv-LV" sz="1200" b="1" kern="1200" dirty="0">
              <a:solidFill>
                <a:prstClr val="white">
                  <a:lumMod val="95000"/>
                </a:prstClr>
              </a:solidFill>
              <a:latin typeface="Arial Narrow"/>
              <a:ea typeface="+mn-ea"/>
              <a:cs typeface="+mn-cs"/>
            </a:rPr>
            <a:t>desmit punkti </a:t>
          </a:r>
          <a:r>
            <a:rPr lang="lv-LV" sz="1200" kern="1200" dirty="0">
              <a:solidFill>
                <a:prstClr val="white">
                  <a:lumMod val="95000"/>
                </a:prstClr>
              </a:solidFill>
              <a:latin typeface="Arial Narrow"/>
              <a:ea typeface="+mn-ea"/>
              <a:cs typeface="+mn-cs"/>
            </a:rPr>
            <a:t>visos MK noteikumu 26. punktā noteiktajos zinātniskajos kritērijos kopā</a:t>
          </a:r>
        </a:p>
      </dsp:txBody>
      <dsp:txXfrm>
        <a:off x="3260230" y="2446931"/>
        <a:ext cx="1607539" cy="1607539"/>
      </dsp:txXfrm>
    </dsp:sp>
    <dsp:sp modelId="{21CB2F2F-659B-4C1C-999C-F6B43EA95AAC}">
      <dsp:nvSpPr>
        <dsp:cNvPr id="0" name=""/>
        <dsp:cNvSpPr/>
      </dsp:nvSpPr>
      <dsp:spPr>
        <a:xfrm>
          <a:off x="3231885" y="1045114"/>
          <a:ext cx="1664229" cy="1664229"/>
        </a:xfrm>
        <a:prstGeom prst="ellipse">
          <a:avLst/>
        </a:prstGeom>
        <a:solidFill>
          <a:schemeClr val="accent1">
            <a:alpha val="50000"/>
            <a:hueOff val="0"/>
            <a:satOff val="0"/>
            <a:lumOff val="0"/>
            <a:alphaOff val="0"/>
          </a:schemeClr>
        </a:solidFill>
        <a:ln w="1905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kern="1200" dirty="0">
              <a:solidFill>
                <a:schemeClr val="bg1">
                  <a:lumMod val="95000"/>
                </a:schemeClr>
              </a:solidFill>
            </a:rPr>
            <a:t>Vismaz </a:t>
          </a:r>
          <a:r>
            <a:rPr lang="lv-LV" sz="1200" b="1" kern="1200" dirty="0">
              <a:solidFill>
                <a:schemeClr val="bg1">
                  <a:lumMod val="95000"/>
                </a:schemeClr>
              </a:solidFill>
            </a:rPr>
            <a:t>četri punkti </a:t>
          </a:r>
          <a:r>
            <a:rPr lang="lv-LV" sz="1200" kern="1200" dirty="0">
              <a:solidFill>
                <a:schemeClr val="bg1">
                  <a:lumMod val="95000"/>
                </a:schemeClr>
              </a:solidFill>
            </a:rPr>
            <a:t>MK noteikumu 26.1. apakšpunktā noteiktajā kritērijā (projekta zinātniskā kvalitāte)</a:t>
          </a:r>
        </a:p>
      </dsp:txBody>
      <dsp:txXfrm>
        <a:off x="3475606" y="1288835"/>
        <a:ext cx="1176787" cy="1176787"/>
      </dsp:txXfrm>
    </dsp:sp>
    <dsp:sp modelId="{1BDCEA7A-E15E-460F-92F0-60F844567F34}">
      <dsp:nvSpPr>
        <dsp:cNvPr id="0" name=""/>
        <dsp:cNvSpPr/>
      </dsp:nvSpPr>
      <dsp:spPr>
        <a:xfrm>
          <a:off x="4808358" y="2941238"/>
          <a:ext cx="1664229" cy="1664229"/>
        </a:xfrm>
        <a:prstGeom prst="ellipse">
          <a:avLst/>
        </a:prstGeom>
        <a:solidFill>
          <a:schemeClr val="accent1">
            <a:alpha val="50000"/>
            <a:hueOff val="0"/>
            <a:satOff val="0"/>
            <a:lumOff val="0"/>
            <a:alphaOff val="0"/>
          </a:schemeClr>
        </a:solidFill>
        <a:ln w="1905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kern="1200" dirty="0">
              <a:solidFill>
                <a:prstClr val="white">
                  <a:lumMod val="95000"/>
                </a:prstClr>
              </a:solidFill>
              <a:latin typeface="Arial Narrow"/>
              <a:ea typeface="+mn-ea"/>
              <a:cs typeface="+mn-cs"/>
            </a:rPr>
            <a:t>Vismaz </a:t>
          </a:r>
          <a:r>
            <a:rPr lang="lv-LV" sz="1200" b="1" kern="1200" dirty="0">
              <a:solidFill>
                <a:prstClr val="white">
                  <a:lumMod val="95000"/>
                </a:prstClr>
              </a:solidFill>
              <a:latin typeface="Arial Narrow"/>
              <a:ea typeface="+mn-ea"/>
              <a:cs typeface="+mn-cs"/>
            </a:rPr>
            <a:t>trīs punkti </a:t>
          </a:r>
          <a:r>
            <a:rPr lang="lv-LV" sz="1200" kern="1200" dirty="0">
              <a:solidFill>
                <a:prstClr val="white">
                  <a:lumMod val="95000"/>
                </a:prstClr>
              </a:solidFill>
              <a:latin typeface="Arial Narrow"/>
              <a:ea typeface="+mn-ea"/>
              <a:cs typeface="+mn-cs"/>
            </a:rPr>
            <a:t>MK noteikumu 26.2. apakšpunktā noteiktajā kritērijā (projekta rezultātu ietekme)</a:t>
          </a:r>
        </a:p>
      </dsp:txBody>
      <dsp:txXfrm>
        <a:off x="5052079" y="3184959"/>
        <a:ext cx="1176787" cy="1176787"/>
      </dsp:txXfrm>
    </dsp:sp>
    <dsp:sp modelId="{8306ED85-59E6-43C0-A974-4B22A9C66041}">
      <dsp:nvSpPr>
        <dsp:cNvPr id="0" name=""/>
        <dsp:cNvSpPr/>
      </dsp:nvSpPr>
      <dsp:spPr>
        <a:xfrm>
          <a:off x="1688573" y="2960959"/>
          <a:ext cx="1664229" cy="1664229"/>
        </a:xfrm>
        <a:prstGeom prst="ellipse">
          <a:avLst/>
        </a:prstGeom>
        <a:solidFill>
          <a:schemeClr val="accent1">
            <a:alpha val="50000"/>
            <a:hueOff val="0"/>
            <a:satOff val="0"/>
            <a:lumOff val="0"/>
            <a:alphaOff val="0"/>
          </a:schemeClr>
        </a:solidFill>
        <a:ln w="1905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kern="1200">
              <a:solidFill>
                <a:prstClr val="white">
                  <a:lumMod val="95000"/>
                </a:prstClr>
              </a:solidFill>
              <a:latin typeface="Arial Narrow"/>
              <a:ea typeface="+mn-ea"/>
              <a:cs typeface="+mn-cs"/>
            </a:rPr>
            <a:t>Vismaz </a:t>
          </a:r>
          <a:r>
            <a:rPr lang="lv-LV" sz="1200" b="1" kern="1200">
              <a:solidFill>
                <a:prstClr val="white">
                  <a:lumMod val="95000"/>
                </a:prstClr>
              </a:solidFill>
              <a:latin typeface="Arial Narrow"/>
              <a:ea typeface="+mn-ea"/>
              <a:cs typeface="+mn-cs"/>
            </a:rPr>
            <a:t>trīs punkti </a:t>
          </a:r>
          <a:r>
            <a:rPr lang="lv-LV" sz="1200" kern="1200">
              <a:solidFill>
                <a:prstClr val="white">
                  <a:lumMod val="95000"/>
                </a:prstClr>
              </a:solidFill>
              <a:latin typeface="Arial Narrow"/>
              <a:ea typeface="+mn-ea"/>
              <a:cs typeface="+mn-cs"/>
            </a:rPr>
            <a:t>MK noteikumu 26.3. apakšpunktā noteiktajā kritērijā (projekta īstenošanas iespējas un nodrošinājums)</a:t>
          </a:r>
        </a:p>
      </dsp:txBody>
      <dsp:txXfrm>
        <a:off x="1932294" y="3204680"/>
        <a:ext cx="1176787" cy="11767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50BC9C-7A55-498E-BBDA-9EA3B447C15F}">
      <dsp:nvSpPr>
        <dsp:cNvPr id="0" name=""/>
        <dsp:cNvSpPr/>
      </dsp:nvSpPr>
      <dsp:spPr>
        <a:xfrm>
          <a:off x="0" y="221971"/>
          <a:ext cx="7058991" cy="378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1406AA-41C1-4816-B026-B7DB47CEA161}">
      <dsp:nvSpPr>
        <dsp:cNvPr id="0" name=""/>
        <dsp:cNvSpPr/>
      </dsp:nvSpPr>
      <dsp:spPr>
        <a:xfrm>
          <a:off x="352949" y="571"/>
          <a:ext cx="4941293" cy="442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86769" tIns="0" rIns="186769" bIns="0" numCol="1" spcCol="1270" anchor="ctr" anchorCtr="0">
          <a:noAutofit/>
        </a:bodyPr>
        <a:lstStyle/>
        <a:p>
          <a:pPr marL="0" lvl="0" indent="0" algn="l" defTabSz="666750">
            <a:lnSpc>
              <a:spcPct val="90000"/>
            </a:lnSpc>
            <a:spcBef>
              <a:spcPct val="0"/>
            </a:spcBef>
            <a:spcAft>
              <a:spcPct val="35000"/>
            </a:spcAft>
            <a:buNone/>
          </a:pPr>
          <a:r>
            <a:rPr lang="lv-LV" sz="1500" kern="1200" dirty="0">
              <a:solidFill>
                <a:schemeClr val="bg1">
                  <a:lumMod val="95000"/>
                </a:schemeClr>
              </a:solidFill>
              <a:latin typeface="+mn-lt"/>
              <a:ea typeface="Verdana" panose="020B0604030504040204" pitchFamily="34" charset="0"/>
            </a:rPr>
            <a:t>Pētniecības organizācija īsteno ar saimniecisku darbību nesaistītu projektu</a:t>
          </a:r>
          <a:endParaRPr lang="lv-LV" sz="1500" kern="1200" dirty="0">
            <a:solidFill>
              <a:schemeClr val="bg1">
                <a:lumMod val="95000"/>
              </a:schemeClr>
            </a:solidFill>
            <a:latin typeface="+mn-lt"/>
          </a:endParaRPr>
        </a:p>
      </dsp:txBody>
      <dsp:txXfrm>
        <a:off x="374565" y="22187"/>
        <a:ext cx="4898061" cy="399568"/>
      </dsp:txXfrm>
    </dsp:sp>
    <dsp:sp modelId="{609B6155-6593-408D-8150-11DBD8A9CDCB}">
      <dsp:nvSpPr>
        <dsp:cNvPr id="0" name=""/>
        <dsp:cNvSpPr/>
      </dsp:nvSpPr>
      <dsp:spPr>
        <a:xfrm>
          <a:off x="0" y="902371"/>
          <a:ext cx="7058991" cy="17955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47856" tIns="312420" rIns="547856" bIns="71120" numCol="1" spcCol="1270" anchor="t" anchorCtr="0">
          <a:noAutofit/>
        </a:bodyPr>
        <a:lstStyle/>
        <a:p>
          <a:pPr marL="171450" lvl="1" indent="-171450" algn="l" defTabSz="711200">
            <a:lnSpc>
              <a:spcPct val="90000"/>
            </a:lnSpc>
            <a:spcBef>
              <a:spcPct val="0"/>
            </a:spcBef>
            <a:spcAft>
              <a:spcPct val="15000"/>
            </a:spcAft>
            <a:buChar char="•"/>
          </a:pPr>
          <a:r>
            <a:rPr kumimoji="0" lang="lv-LV" sz="1600" b="1" i="0" u="none" strike="noStrike" kern="1200" cap="none" spc="0" normalizeH="0" baseline="0" noProof="0">
              <a:ln>
                <a:noFill/>
              </a:ln>
              <a:solidFill>
                <a:schemeClr val="tx2"/>
              </a:solidFill>
              <a:effectLst/>
              <a:uLnTx/>
              <a:uFillTx/>
              <a:latin typeface="+mn-lt"/>
              <a:ea typeface="Verdana" panose="020B0604030504040204" pitchFamily="34" charset="0"/>
            </a:rPr>
            <a:t>Darbība, kurai nav saimnieciska rakstura:</a:t>
          </a:r>
          <a:endParaRPr lang="lv-LV" sz="1600" b="1" kern="1200">
            <a:solidFill>
              <a:schemeClr val="tx2"/>
            </a:solidFill>
            <a:latin typeface="+mn-lt"/>
          </a:endParaRPr>
        </a:p>
        <a:p>
          <a:pPr marL="57150" lvl="1" indent="-57150" algn="l" defTabSz="444500">
            <a:lnSpc>
              <a:spcPct val="90000"/>
            </a:lnSpc>
            <a:spcBef>
              <a:spcPct val="0"/>
            </a:spcBef>
            <a:spcAft>
              <a:spcPct val="15000"/>
            </a:spcAft>
            <a:buChar char="•"/>
          </a:pPr>
          <a:endParaRPr lang="lv-LV" sz="1000" kern="1200">
            <a:solidFill>
              <a:schemeClr val="tx2"/>
            </a:solidFill>
            <a:latin typeface="+mn-lt"/>
          </a:endParaRPr>
        </a:p>
        <a:p>
          <a:pPr marL="342900" lvl="2" indent="-171450" algn="l" defTabSz="711200">
            <a:lnSpc>
              <a:spcPct val="90000"/>
            </a:lnSpc>
            <a:spcBef>
              <a:spcPct val="0"/>
            </a:spcBef>
            <a:spcAft>
              <a:spcPct val="15000"/>
            </a:spcAft>
            <a:buClrTx/>
            <a:buSzTx/>
            <a:buFontTx/>
            <a:buNone/>
          </a:pPr>
          <a:r>
            <a:rPr lang="lv-LV" sz="1600" kern="1200" dirty="0">
              <a:solidFill>
                <a:schemeClr val="tx2"/>
              </a:solidFill>
              <a:latin typeface="+mn-lt"/>
              <a:ea typeface="Verdana" panose="020B0604030504040204" pitchFamily="34" charset="0"/>
            </a:rPr>
            <a:t>Pētniecības organizācijas pamatdarbība, kuras izpausmes veidi ir:</a:t>
          </a:r>
          <a:endParaRPr lang="lv-LV" sz="1600" kern="1200" dirty="0">
            <a:solidFill>
              <a:schemeClr val="tx2"/>
            </a:solidFill>
            <a:latin typeface="+mn-lt"/>
          </a:endParaRPr>
        </a:p>
        <a:p>
          <a:pPr marL="171450" lvl="3" indent="-57150" algn="l" defTabSz="177800">
            <a:lnSpc>
              <a:spcPct val="90000"/>
            </a:lnSpc>
            <a:spcBef>
              <a:spcPct val="0"/>
            </a:spcBef>
            <a:spcAft>
              <a:spcPct val="15000"/>
            </a:spcAft>
            <a:buClrTx/>
            <a:buSzTx/>
            <a:buFontTx/>
            <a:buNone/>
          </a:pPr>
          <a:endParaRPr lang="lv-LV" sz="400" kern="1200">
            <a:solidFill>
              <a:schemeClr val="tx2"/>
            </a:solidFill>
            <a:latin typeface="+mn-lt"/>
          </a:endParaRPr>
        </a:p>
        <a:p>
          <a:pPr marL="514350" lvl="3" indent="-171450" algn="l" defTabSz="711200">
            <a:lnSpc>
              <a:spcPct val="90000"/>
            </a:lnSpc>
            <a:spcBef>
              <a:spcPct val="0"/>
            </a:spcBef>
            <a:spcAft>
              <a:spcPct val="15000"/>
            </a:spcAft>
            <a:buClrTx/>
            <a:buSzTx/>
            <a:buFontTx/>
            <a:buBlip>
              <a:blip xmlns:r="http://schemas.openxmlformats.org/officeDocument/2006/relationships" r:embed="rId1"/>
            </a:buBlip>
          </a:pPr>
          <a:r>
            <a:rPr lang="lv-LV" sz="1600" kern="1200" noProof="0">
              <a:solidFill>
                <a:srgbClr val="7F7F7F"/>
              </a:solidFill>
              <a:latin typeface="Arial Narrow"/>
              <a:ea typeface="Verdana" panose="020B0604030504040204" pitchFamily="34" charset="0"/>
              <a:cs typeface="+mn-cs"/>
            </a:rPr>
            <a:t>neatkarīga pētniecība un izstrāde;</a:t>
          </a:r>
          <a:endParaRPr lang="lv-LV" sz="1600" kern="1200">
            <a:solidFill>
              <a:srgbClr val="7F7F7F"/>
            </a:solidFill>
            <a:latin typeface="Arial Narrow"/>
            <a:ea typeface="Verdana" panose="020B0604030504040204" pitchFamily="34" charset="0"/>
            <a:cs typeface="+mn-cs"/>
          </a:endParaRPr>
        </a:p>
        <a:p>
          <a:pPr marL="514350" lvl="3" indent="-171450" algn="l" defTabSz="711200">
            <a:lnSpc>
              <a:spcPct val="90000"/>
            </a:lnSpc>
            <a:spcBef>
              <a:spcPct val="0"/>
            </a:spcBef>
            <a:spcAft>
              <a:spcPct val="15000"/>
            </a:spcAft>
            <a:buClrTx/>
            <a:buSzTx/>
            <a:buFontTx/>
            <a:buBlip>
              <a:blip xmlns:r="http://schemas.openxmlformats.org/officeDocument/2006/relationships" r:embed="rId1"/>
            </a:buBlip>
          </a:pPr>
          <a:r>
            <a:rPr lang="lv-LV" sz="1600" kern="1200">
              <a:solidFill>
                <a:schemeClr val="tx2"/>
              </a:solidFill>
              <a:latin typeface="+mn-lt"/>
              <a:ea typeface="Verdana" panose="020B0604030504040204" pitchFamily="34" charset="0"/>
            </a:rPr>
            <a:t>pētniecības rezultātu izplatīšana;</a:t>
          </a:r>
          <a:endParaRPr lang="lv-LV" sz="1600" kern="1200">
            <a:solidFill>
              <a:schemeClr val="tx2"/>
            </a:solidFill>
            <a:latin typeface="+mn-lt"/>
          </a:endParaRPr>
        </a:p>
        <a:p>
          <a:pPr marL="514350" lvl="3" indent="-171450" algn="l" defTabSz="711200">
            <a:lnSpc>
              <a:spcPct val="90000"/>
            </a:lnSpc>
            <a:spcBef>
              <a:spcPct val="0"/>
            </a:spcBef>
            <a:spcAft>
              <a:spcPct val="15000"/>
            </a:spcAft>
            <a:buClrTx/>
            <a:buSzTx/>
            <a:buFontTx/>
            <a:buBlip>
              <a:blip xmlns:r="http://schemas.openxmlformats.org/officeDocument/2006/relationships" r:embed="rId1"/>
            </a:buBlip>
          </a:pPr>
          <a:r>
            <a:rPr lang="lv-LV" sz="1600" kern="1200">
              <a:solidFill>
                <a:schemeClr val="tx2"/>
              </a:solidFill>
              <a:latin typeface="+mn-lt"/>
              <a:ea typeface="Verdana" panose="020B0604030504040204" pitchFamily="34" charset="0"/>
            </a:rPr>
            <a:t>zināšanu un tehnoloģiju </a:t>
          </a:r>
          <a:r>
            <a:rPr lang="lv-LV" sz="1600" kern="1200" err="1">
              <a:solidFill>
                <a:schemeClr val="tx2"/>
              </a:solidFill>
              <a:latin typeface="+mn-lt"/>
              <a:ea typeface="Verdana" panose="020B0604030504040204" pitchFamily="34" charset="0"/>
            </a:rPr>
            <a:t>pārneses</a:t>
          </a:r>
          <a:r>
            <a:rPr lang="lv-LV" sz="1600" kern="1200">
              <a:solidFill>
                <a:schemeClr val="tx2"/>
              </a:solidFill>
              <a:latin typeface="+mn-lt"/>
              <a:ea typeface="Verdana" panose="020B0604030504040204" pitchFamily="34" charset="0"/>
            </a:rPr>
            <a:t> darbības.</a:t>
          </a:r>
          <a:endParaRPr lang="lv-LV" sz="1600" kern="1200">
            <a:solidFill>
              <a:schemeClr val="tx2"/>
            </a:solidFill>
            <a:latin typeface="+mn-lt"/>
          </a:endParaRPr>
        </a:p>
      </dsp:txBody>
      <dsp:txXfrm>
        <a:off x="0" y="902371"/>
        <a:ext cx="7058991" cy="1795500"/>
      </dsp:txXfrm>
    </dsp:sp>
    <dsp:sp modelId="{AF696224-F42B-4DB9-966F-A67545F11BDB}">
      <dsp:nvSpPr>
        <dsp:cNvPr id="0" name=""/>
        <dsp:cNvSpPr/>
      </dsp:nvSpPr>
      <dsp:spPr>
        <a:xfrm>
          <a:off x="352949" y="680971"/>
          <a:ext cx="4941293" cy="442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86769" tIns="0" rIns="186769" bIns="0" numCol="1" spcCol="1270" anchor="ctr" anchorCtr="0">
          <a:noAutofit/>
        </a:bodyPr>
        <a:lstStyle/>
        <a:p>
          <a:pPr marL="0" lvl="0" indent="0" algn="l" defTabSz="666750">
            <a:lnSpc>
              <a:spcPct val="90000"/>
            </a:lnSpc>
            <a:spcBef>
              <a:spcPct val="0"/>
            </a:spcBef>
            <a:spcAft>
              <a:spcPct val="35000"/>
            </a:spcAft>
            <a:buNone/>
          </a:pPr>
          <a:r>
            <a:rPr lang="lv-LV" sz="1500" kern="1200" dirty="0">
              <a:solidFill>
                <a:schemeClr val="bg1">
                  <a:lumMod val="95000"/>
                </a:schemeClr>
              </a:solidFill>
              <a:latin typeface="+mn-lt"/>
              <a:ea typeface="Verdana" panose="020B0604030504040204" pitchFamily="34" charset="0"/>
            </a:rPr>
            <a:t>MK noteikumu 2.2. apakšpunkts</a:t>
          </a:r>
          <a:endParaRPr lang="lv-LV" sz="1500" kern="1200" dirty="0">
            <a:solidFill>
              <a:schemeClr val="bg1">
                <a:lumMod val="95000"/>
              </a:schemeClr>
            </a:solidFill>
            <a:latin typeface="+mn-lt"/>
          </a:endParaRPr>
        </a:p>
      </dsp:txBody>
      <dsp:txXfrm>
        <a:off x="374565" y="702587"/>
        <a:ext cx="4898061" cy="399568"/>
      </dsp:txXfrm>
    </dsp:sp>
    <dsp:sp modelId="{4E03928E-8F44-4C21-B3B1-E0D06117AE2A}">
      <dsp:nvSpPr>
        <dsp:cNvPr id="0" name=""/>
        <dsp:cNvSpPr/>
      </dsp:nvSpPr>
      <dsp:spPr>
        <a:xfrm>
          <a:off x="0" y="3000272"/>
          <a:ext cx="7058991" cy="184275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47856" tIns="312420" rIns="547856" bIns="113792" numCol="1" spcCol="1270" anchor="t" anchorCtr="0">
          <a:noAutofit/>
        </a:bodyPr>
        <a:lstStyle/>
        <a:p>
          <a:pPr marL="171450" lvl="1" indent="-171450" algn="l" defTabSz="711200">
            <a:lnSpc>
              <a:spcPct val="90000"/>
            </a:lnSpc>
            <a:spcBef>
              <a:spcPct val="0"/>
            </a:spcBef>
            <a:spcAft>
              <a:spcPct val="15000"/>
            </a:spcAft>
            <a:buFontTx/>
            <a:buBlip>
              <a:blip xmlns:r="http://schemas.openxmlformats.org/officeDocument/2006/relationships" r:embed="rId1"/>
            </a:buBlip>
          </a:pPr>
          <a:r>
            <a:rPr lang="lv-LV" sz="1600" kern="1200">
              <a:solidFill>
                <a:schemeClr val="tx2"/>
              </a:solidFill>
              <a:latin typeface="+mn-lt"/>
              <a:ea typeface="Verdana" panose="020B0604030504040204" pitchFamily="34" charset="0"/>
            </a:rPr>
            <a:t>Pētniecība: fundamentālie pētījumi un/vai lietišķie pētījumi;</a:t>
          </a:r>
          <a:endParaRPr lang="lv-LV" sz="1600" kern="1200">
            <a:solidFill>
              <a:schemeClr val="tx2"/>
            </a:solidFill>
            <a:latin typeface="+mn-lt"/>
          </a:endParaRPr>
        </a:p>
        <a:p>
          <a:pPr marL="171450" lvl="1" indent="-171450" algn="l" defTabSz="711200">
            <a:lnSpc>
              <a:spcPct val="90000"/>
            </a:lnSpc>
            <a:spcBef>
              <a:spcPct val="0"/>
            </a:spcBef>
            <a:spcAft>
              <a:spcPct val="15000"/>
            </a:spcAft>
            <a:buFontTx/>
            <a:buBlip>
              <a:blip xmlns:r="http://schemas.openxmlformats.org/officeDocument/2006/relationships" r:embed="rId1"/>
            </a:buBlip>
          </a:pPr>
          <a:r>
            <a:rPr lang="lv-LV" sz="1600" kern="1200" dirty="0">
              <a:solidFill>
                <a:schemeClr val="tx2"/>
              </a:solidFill>
              <a:latin typeface="+mn-lt"/>
              <a:ea typeface="Verdana" panose="020B0604030504040204" pitchFamily="34" charset="0"/>
            </a:rPr>
            <a:t>pētījumi ar ilgtspējīgas rīcībpolitikas risinājumiem;</a:t>
          </a:r>
          <a:endParaRPr lang="lv-LV" sz="1600" kern="1200" dirty="0">
            <a:solidFill>
              <a:schemeClr val="tx2"/>
            </a:solidFill>
            <a:latin typeface="+mn-lt"/>
          </a:endParaRPr>
        </a:p>
        <a:p>
          <a:pPr marL="171450" lvl="1" indent="-171450" algn="l" defTabSz="711200">
            <a:lnSpc>
              <a:spcPct val="90000"/>
            </a:lnSpc>
            <a:spcBef>
              <a:spcPct val="0"/>
            </a:spcBef>
            <a:spcAft>
              <a:spcPct val="15000"/>
            </a:spcAft>
            <a:buFontTx/>
            <a:buBlip>
              <a:blip xmlns:r="http://schemas.openxmlformats.org/officeDocument/2006/relationships" r:embed="rId1"/>
            </a:buBlip>
          </a:pPr>
          <a:r>
            <a:rPr lang="lv-LV" sz="1600" kern="1200">
              <a:solidFill>
                <a:schemeClr val="tx2"/>
              </a:solidFill>
              <a:latin typeface="+mn-lt"/>
              <a:ea typeface="Verdana" panose="020B0604030504040204" pitchFamily="34" charset="0"/>
            </a:rPr>
            <a:t>tehnoloģiju tiesību (nemateriālo aktīvu) iegūšana, apstiprināšana un aizstāvēšana;</a:t>
          </a:r>
          <a:endParaRPr lang="lv-LV" sz="1600" kern="1200">
            <a:solidFill>
              <a:schemeClr val="tx2"/>
            </a:solidFill>
            <a:latin typeface="+mn-lt"/>
          </a:endParaRPr>
        </a:p>
        <a:p>
          <a:pPr marL="171450" lvl="1" indent="-171450" algn="l" defTabSz="711200">
            <a:lnSpc>
              <a:spcPct val="90000"/>
            </a:lnSpc>
            <a:spcBef>
              <a:spcPct val="0"/>
            </a:spcBef>
            <a:spcAft>
              <a:spcPct val="15000"/>
            </a:spcAft>
            <a:buFontTx/>
            <a:buBlip>
              <a:blip xmlns:r="http://schemas.openxmlformats.org/officeDocument/2006/relationships" r:embed="rId1"/>
            </a:buBlip>
          </a:pPr>
          <a:r>
            <a:rPr lang="lv-LV" sz="1600" kern="1200">
              <a:solidFill>
                <a:schemeClr val="tx2"/>
              </a:solidFill>
              <a:latin typeface="+mn-lt"/>
              <a:ea typeface="Verdana" panose="020B0604030504040204" pitchFamily="34" charset="0"/>
            </a:rPr>
            <a:t>projekta ietvaros radīto rezultātu izplatīšana;</a:t>
          </a:r>
          <a:endParaRPr lang="lv-LV" sz="1600" kern="1200">
            <a:solidFill>
              <a:schemeClr val="tx2"/>
            </a:solidFill>
            <a:latin typeface="+mn-lt"/>
          </a:endParaRPr>
        </a:p>
        <a:p>
          <a:pPr marL="171450" lvl="1" indent="-171450" algn="l" defTabSz="711200">
            <a:lnSpc>
              <a:spcPct val="90000"/>
            </a:lnSpc>
            <a:spcBef>
              <a:spcPct val="0"/>
            </a:spcBef>
            <a:spcAft>
              <a:spcPct val="15000"/>
            </a:spcAft>
            <a:buFontTx/>
            <a:buBlip>
              <a:blip xmlns:r="http://schemas.openxmlformats.org/officeDocument/2006/relationships" r:embed="rId1"/>
            </a:buBlip>
          </a:pPr>
          <a:r>
            <a:rPr lang="lv-LV" sz="1600" kern="1200">
              <a:solidFill>
                <a:schemeClr val="tx2"/>
              </a:solidFill>
              <a:latin typeface="+mn-lt"/>
              <a:ea typeface="Verdana" panose="020B0604030504040204" pitchFamily="34" charset="0"/>
            </a:rPr>
            <a:t>pasākumi sabiedrības iesaistīšanai un informēšanai.</a:t>
          </a:r>
          <a:endParaRPr lang="lv-LV" sz="1600" kern="1200">
            <a:solidFill>
              <a:schemeClr val="tx2"/>
            </a:solidFill>
            <a:latin typeface="+mn-lt"/>
          </a:endParaRPr>
        </a:p>
      </dsp:txBody>
      <dsp:txXfrm>
        <a:off x="0" y="3000272"/>
        <a:ext cx="7058991" cy="1842750"/>
      </dsp:txXfrm>
    </dsp:sp>
    <dsp:sp modelId="{6E7290A2-8D51-46E6-A7EE-7CD0A5BFB422}">
      <dsp:nvSpPr>
        <dsp:cNvPr id="0" name=""/>
        <dsp:cNvSpPr/>
      </dsp:nvSpPr>
      <dsp:spPr>
        <a:xfrm>
          <a:off x="352949" y="2778872"/>
          <a:ext cx="4941293" cy="442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86769" tIns="0" rIns="186769" bIns="0" numCol="1" spcCol="1270" anchor="ctr" anchorCtr="0">
          <a:noAutofit/>
        </a:bodyPr>
        <a:lstStyle/>
        <a:p>
          <a:pPr marL="0" lvl="0" indent="0" algn="l" defTabSz="666750">
            <a:lnSpc>
              <a:spcPct val="90000"/>
            </a:lnSpc>
            <a:spcBef>
              <a:spcPct val="0"/>
            </a:spcBef>
            <a:spcAft>
              <a:spcPct val="35000"/>
            </a:spcAft>
            <a:buNone/>
          </a:pPr>
          <a:r>
            <a:rPr lang="lv-LV" sz="1500" kern="1200" dirty="0">
              <a:solidFill>
                <a:schemeClr val="bg1">
                  <a:lumMod val="95000"/>
                </a:schemeClr>
              </a:solidFill>
              <a:latin typeface="+mn-lt"/>
              <a:ea typeface="Verdana" panose="020B0604030504040204" pitchFamily="34" charset="0"/>
            </a:rPr>
            <a:t>MK noteikumu 11. punkts</a:t>
          </a:r>
          <a:endParaRPr lang="lv-LV" sz="1500" kern="1200" dirty="0">
            <a:solidFill>
              <a:schemeClr val="bg1">
                <a:lumMod val="95000"/>
              </a:schemeClr>
            </a:solidFill>
            <a:latin typeface="+mn-lt"/>
          </a:endParaRPr>
        </a:p>
      </dsp:txBody>
      <dsp:txXfrm>
        <a:off x="374565" y="2800488"/>
        <a:ext cx="4898061" cy="3995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F084B-1441-4515-99BC-FA895C46E3A1}">
      <dsp:nvSpPr>
        <dsp:cNvPr id="0" name=""/>
        <dsp:cNvSpPr/>
      </dsp:nvSpPr>
      <dsp:spPr>
        <a:xfrm>
          <a:off x="2465754" y="1925614"/>
          <a:ext cx="925605" cy="669112"/>
        </a:xfrm>
        <a:custGeom>
          <a:avLst/>
          <a:gdLst/>
          <a:ahLst/>
          <a:cxnLst/>
          <a:rect l="0" t="0" r="0" b="0"/>
          <a:pathLst>
            <a:path>
              <a:moveTo>
                <a:pt x="0" y="0"/>
              </a:moveTo>
              <a:lnTo>
                <a:pt x="0" y="669112"/>
              </a:lnTo>
              <a:lnTo>
                <a:pt x="925605" y="669112"/>
              </a:lnTo>
            </a:path>
          </a:pathLst>
        </a:custGeom>
        <a:noFill/>
        <a:ln w="19050" cap="flat" cmpd="sng" algn="ctr">
          <a:solidFill>
            <a:schemeClr val="accent1">
              <a:shade val="6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sp>
    <dsp:sp modelId="{B2983988-9411-455F-97DF-E51DE74CE1A2}">
      <dsp:nvSpPr>
        <dsp:cNvPr id="0" name=""/>
        <dsp:cNvSpPr/>
      </dsp:nvSpPr>
      <dsp:spPr>
        <a:xfrm>
          <a:off x="1540148" y="1925614"/>
          <a:ext cx="925605" cy="669112"/>
        </a:xfrm>
        <a:custGeom>
          <a:avLst/>
          <a:gdLst/>
          <a:ahLst/>
          <a:cxnLst/>
          <a:rect l="0" t="0" r="0" b="0"/>
          <a:pathLst>
            <a:path>
              <a:moveTo>
                <a:pt x="925605" y="0"/>
              </a:moveTo>
              <a:lnTo>
                <a:pt x="925605" y="669112"/>
              </a:lnTo>
              <a:lnTo>
                <a:pt x="0" y="669112"/>
              </a:lnTo>
            </a:path>
          </a:pathLst>
        </a:custGeom>
        <a:noFill/>
        <a:ln w="19050" cap="flat" cmpd="sng" algn="ctr">
          <a:solidFill>
            <a:schemeClr val="accent1">
              <a:shade val="6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sp>
    <dsp:sp modelId="{E0FC56F4-CC9A-4143-82BE-D1221779AD97}">
      <dsp:nvSpPr>
        <dsp:cNvPr id="0" name=""/>
        <dsp:cNvSpPr/>
      </dsp:nvSpPr>
      <dsp:spPr>
        <a:xfrm>
          <a:off x="1908160" y="810426"/>
          <a:ext cx="1115187" cy="1115187"/>
        </a:xfrm>
        <a:prstGeom prst="arc">
          <a:avLst>
            <a:gd name="adj1" fmla="val 13200000"/>
            <a:gd name="adj2" fmla="val 19200000"/>
          </a:avLst>
        </a:prstGeom>
        <a:noFill/>
        <a:ln w="19050" cap="flat" cmpd="sng" algn="ctr">
          <a:solidFill>
            <a:schemeClr val="accent1">
              <a:shade val="6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sp>
    <dsp:sp modelId="{43C5FCD1-0449-4108-A435-444458B83012}">
      <dsp:nvSpPr>
        <dsp:cNvPr id="0" name=""/>
        <dsp:cNvSpPr/>
      </dsp:nvSpPr>
      <dsp:spPr>
        <a:xfrm>
          <a:off x="1908160" y="810426"/>
          <a:ext cx="1115187" cy="1115187"/>
        </a:xfrm>
        <a:prstGeom prst="arc">
          <a:avLst>
            <a:gd name="adj1" fmla="val 2400000"/>
            <a:gd name="adj2" fmla="val 8400000"/>
          </a:avLst>
        </a:prstGeom>
        <a:noFill/>
        <a:ln w="19050" cap="flat" cmpd="sng" algn="ctr">
          <a:solidFill>
            <a:schemeClr val="accent1">
              <a:shade val="6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sp>
    <dsp:sp modelId="{BA417C80-5579-4398-8C73-6838C808A40C}">
      <dsp:nvSpPr>
        <dsp:cNvPr id="0" name=""/>
        <dsp:cNvSpPr/>
      </dsp:nvSpPr>
      <dsp:spPr>
        <a:xfrm>
          <a:off x="1350566" y="1011160"/>
          <a:ext cx="2230375" cy="713720"/>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kumimoji="0" lang="lv-LV" sz="1200" b="1" i="0" u="none" strike="noStrike" kern="1200" cap="none" spc="0" normalizeH="0" baseline="0" noProof="0" dirty="0">
              <a:ln>
                <a:noFill/>
              </a:ln>
              <a:solidFill>
                <a:schemeClr val="tx2"/>
              </a:solidFill>
              <a:effectLst/>
              <a:uLnTx/>
              <a:uFillTx/>
              <a:latin typeface="+mn-lt"/>
              <a:ea typeface="Verdana" panose="020B0604030504040204" pitchFamily="34" charset="0"/>
            </a:rPr>
            <a:t>Projekta ietvaros plāno šādus izmaksu veidus:</a:t>
          </a:r>
          <a:endParaRPr lang="lv-LV" sz="1200" b="1" kern="1200" dirty="0">
            <a:solidFill>
              <a:schemeClr val="tx2"/>
            </a:solidFill>
            <a:latin typeface="+mn-lt"/>
          </a:endParaRPr>
        </a:p>
      </dsp:txBody>
      <dsp:txXfrm>
        <a:off x="1350566" y="1011160"/>
        <a:ext cx="2230375" cy="713720"/>
      </dsp:txXfrm>
    </dsp:sp>
    <dsp:sp modelId="{2B902249-8126-485E-8F14-72294931819D}">
      <dsp:nvSpPr>
        <dsp:cNvPr id="0" name=""/>
        <dsp:cNvSpPr/>
      </dsp:nvSpPr>
      <dsp:spPr>
        <a:xfrm>
          <a:off x="558782" y="2393992"/>
          <a:ext cx="1115187" cy="1115187"/>
        </a:xfrm>
        <a:prstGeom prst="arc">
          <a:avLst>
            <a:gd name="adj1" fmla="val 13200000"/>
            <a:gd name="adj2" fmla="val 19200000"/>
          </a:avLst>
        </a:prstGeom>
        <a:noFill/>
        <a:ln w="19050" cap="flat" cmpd="sng" algn="ctr">
          <a:solidFill>
            <a:schemeClr val="accent1">
              <a:shade val="6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sp>
    <dsp:sp modelId="{B4DF82CD-2B6A-4F4B-BE25-A20C28A820B9}">
      <dsp:nvSpPr>
        <dsp:cNvPr id="0" name=""/>
        <dsp:cNvSpPr/>
      </dsp:nvSpPr>
      <dsp:spPr>
        <a:xfrm>
          <a:off x="558782" y="2393992"/>
          <a:ext cx="1115187" cy="1115187"/>
        </a:xfrm>
        <a:prstGeom prst="arc">
          <a:avLst>
            <a:gd name="adj1" fmla="val 2400000"/>
            <a:gd name="adj2" fmla="val 8400000"/>
          </a:avLst>
        </a:prstGeom>
        <a:noFill/>
        <a:ln w="19050" cap="flat" cmpd="sng" algn="ctr">
          <a:solidFill>
            <a:schemeClr val="accent1">
              <a:shade val="6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sp>
    <dsp:sp modelId="{664D3027-6A3E-4D71-9AF1-E7D1F471AE4C}">
      <dsp:nvSpPr>
        <dsp:cNvPr id="0" name=""/>
        <dsp:cNvSpPr/>
      </dsp:nvSpPr>
      <dsp:spPr>
        <a:xfrm>
          <a:off x="1188" y="2594726"/>
          <a:ext cx="2230375" cy="713720"/>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lv-LV" sz="1200" b="1" kern="1200" dirty="0">
              <a:solidFill>
                <a:schemeClr val="tx2"/>
              </a:solidFill>
              <a:latin typeface="+mn-lt"/>
              <a:ea typeface="Verdana" panose="020B0604030504040204" pitchFamily="34" charset="0"/>
            </a:rPr>
            <a:t>tiešās attiecināmās </a:t>
          </a:r>
          <a:r>
            <a:rPr lang="lv-LV" sz="1200" kern="1200" dirty="0">
              <a:solidFill>
                <a:schemeClr val="tx2"/>
              </a:solidFill>
              <a:latin typeface="+mn-lt"/>
              <a:ea typeface="Verdana" panose="020B0604030504040204" pitchFamily="34" charset="0"/>
            </a:rPr>
            <a:t>izmaksas</a:t>
          </a:r>
          <a:endParaRPr lang="lv-LV" sz="1200" kern="1200" dirty="0">
            <a:solidFill>
              <a:schemeClr val="tx2"/>
            </a:solidFill>
            <a:latin typeface="+mn-lt"/>
          </a:endParaRPr>
        </a:p>
      </dsp:txBody>
      <dsp:txXfrm>
        <a:off x="1188" y="2594726"/>
        <a:ext cx="2230375" cy="713720"/>
      </dsp:txXfrm>
    </dsp:sp>
    <dsp:sp modelId="{DE3C3DF8-1FEC-4A8B-BB1D-5C95311BADB1}">
      <dsp:nvSpPr>
        <dsp:cNvPr id="0" name=""/>
        <dsp:cNvSpPr/>
      </dsp:nvSpPr>
      <dsp:spPr>
        <a:xfrm>
          <a:off x="3257537" y="2393992"/>
          <a:ext cx="1115187" cy="1115187"/>
        </a:xfrm>
        <a:prstGeom prst="arc">
          <a:avLst>
            <a:gd name="adj1" fmla="val 13200000"/>
            <a:gd name="adj2" fmla="val 19200000"/>
          </a:avLst>
        </a:prstGeom>
        <a:noFill/>
        <a:ln w="19050" cap="flat" cmpd="sng" algn="ctr">
          <a:solidFill>
            <a:schemeClr val="accent1">
              <a:shade val="6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sp>
    <dsp:sp modelId="{716A6D1F-4DA8-4944-AFF6-5CA5E3F79440}">
      <dsp:nvSpPr>
        <dsp:cNvPr id="0" name=""/>
        <dsp:cNvSpPr/>
      </dsp:nvSpPr>
      <dsp:spPr>
        <a:xfrm>
          <a:off x="3257537" y="2393992"/>
          <a:ext cx="1115187" cy="1115187"/>
        </a:xfrm>
        <a:prstGeom prst="arc">
          <a:avLst>
            <a:gd name="adj1" fmla="val 2400000"/>
            <a:gd name="adj2" fmla="val 8400000"/>
          </a:avLst>
        </a:prstGeom>
        <a:noFill/>
        <a:ln w="19050" cap="flat" cmpd="sng" algn="ctr">
          <a:solidFill>
            <a:schemeClr val="accent1">
              <a:shade val="6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sp>
    <dsp:sp modelId="{38AAAC7C-13DD-4BA2-9E5A-C166882AD1B3}">
      <dsp:nvSpPr>
        <dsp:cNvPr id="0" name=""/>
        <dsp:cNvSpPr/>
      </dsp:nvSpPr>
      <dsp:spPr>
        <a:xfrm>
          <a:off x="2699943" y="2594726"/>
          <a:ext cx="2230375" cy="713720"/>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lv-LV" sz="1200" b="1" kern="1200" dirty="0">
              <a:solidFill>
                <a:schemeClr val="tx2"/>
              </a:solidFill>
              <a:latin typeface="+mn-lt"/>
              <a:ea typeface="Verdana" panose="020B0604030504040204" pitchFamily="34" charset="0"/>
            </a:rPr>
            <a:t>netiešās attiecināmās </a:t>
          </a:r>
          <a:r>
            <a:rPr lang="lv-LV" sz="1200" kern="1200" dirty="0">
              <a:solidFill>
                <a:schemeClr val="tx2"/>
              </a:solidFill>
              <a:latin typeface="+mn-lt"/>
              <a:ea typeface="Verdana" panose="020B0604030504040204" pitchFamily="34" charset="0"/>
            </a:rPr>
            <a:t>izmaksas - </a:t>
          </a:r>
          <a:r>
            <a:rPr lang="lv-LV" sz="1200" kern="1200" dirty="0">
              <a:solidFill>
                <a:schemeClr val="tx2"/>
              </a:solidFill>
              <a:latin typeface="+mn-lt"/>
            </a:rPr>
            <a:t>15% no tiešo attiecināmo MK noteikumu 14.1.1. un 14.1.2. apakšpunktā minēto tiešo attiecināmo izmaksu kopsummas</a:t>
          </a:r>
        </a:p>
      </dsp:txBody>
      <dsp:txXfrm>
        <a:off x="2699943" y="2594726"/>
        <a:ext cx="2230375" cy="713720"/>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0.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1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8C1E9F-A887-4FF6-BEC6-CAD9D94990FC}" type="datetimeFigureOut">
              <a:rPr lang="lv-LV" smtClean="0"/>
              <a:t>07.07.2026</a:t>
            </a:fld>
            <a:endParaRPr lang="lv-LV"/>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0BA255-21BD-4F53-A331-5309D71C6E6A}" type="slidenum">
              <a:rPr lang="lv-LV" smtClean="0"/>
              <a:t>‹#›</a:t>
            </a:fld>
            <a:endParaRPr lang="lv-LV"/>
          </a:p>
        </p:txBody>
      </p:sp>
    </p:spTree>
    <p:extLst>
      <p:ext uri="{BB962C8B-B14F-4D97-AF65-F5344CB8AC3E}">
        <p14:creationId xmlns:p14="http://schemas.microsoft.com/office/powerpoint/2010/main" val="3030249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FD0BA255-21BD-4F53-A331-5309D71C6E6A}" type="slidenum">
              <a:rPr lang="lv-LV" smtClean="0"/>
              <a:t>2</a:t>
            </a:fld>
            <a:endParaRPr lang="lv-LV"/>
          </a:p>
        </p:txBody>
      </p:sp>
    </p:spTree>
    <p:extLst>
      <p:ext uri="{BB962C8B-B14F-4D97-AF65-F5344CB8AC3E}">
        <p14:creationId xmlns:p14="http://schemas.microsoft.com/office/powerpoint/2010/main" val="778831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FD0BA255-21BD-4F53-A331-5309D71C6E6A}" type="slidenum">
              <a:rPr lang="lv-LV" smtClean="0"/>
              <a:t>3</a:t>
            </a:fld>
            <a:endParaRPr lang="lv-LV"/>
          </a:p>
        </p:txBody>
      </p:sp>
    </p:spTree>
    <p:extLst>
      <p:ext uri="{BB962C8B-B14F-4D97-AF65-F5344CB8AC3E}">
        <p14:creationId xmlns:p14="http://schemas.microsoft.com/office/powerpoint/2010/main" val="2184593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txBody>
          <a:bodyPr/>
          <a:lstStyle/>
          <a:p>
            <a:endParaRPr lang="lv-LV"/>
          </a:p>
        </p:txBody>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FD0BA255-21BD-4F53-A331-5309D71C6E6A}" type="slidenum">
              <a:rPr lang="lv-LV" smtClean="0"/>
              <a:t>7</a:t>
            </a:fld>
            <a:endParaRPr lang="lv-LV"/>
          </a:p>
        </p:txBody>
      </p:sp>
    </p:spTree>
    <p:extLst>
      <p:ext uri="{BB962C8B-B14F-4D97-AF65-F5344CB8AC3E}">
        <p14:creationId xmlns:p14="http://schemas.microsoft.com/office/powerpoint/2010/main" val="4206784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txBody>
          <a:bodyPr/>
          <a:lstStyle/>
          <a:p>
            <a:endParaRPr lang="lv-LV"/>
          </a:p>
        </p:txBody>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FD0BA255-21BD-4F53-A331-5309D71C6E6A}" type="slidenum">
              <a:rPr lang="lv-LV" smtClean="0"/>
              <a:t>21</a:t>
            </a:fld>
            <a:endParaRPr lang="lv-LV"/>
          </a:p>
        </p:txBody>
      </p:sp>
    </p:spTree>
    <p:extLst>
      <p:ext uri="{BB962C8B-B14F-4D97-AF65-F5344CB8AC3E}">
        <p14:creationId xmlns:p14="http://schemas.microsoft.com/office/powerpoint/2010/main" val="4283922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https://www.menti.com/a3k9q42y3q</a:t>
            </a:r>
          </a:p>
          <a:p>
            <a:r>
              <a:rPr lang="lv-LV" dirty="0">
                <a:solidFill>
                  <a:schemeClr val="bg1">
                    <a:lumMod val="95000"/>
                  </a:schemeClr>
                </a:solidFill>
              </a:rPr>
              <a:t>Menti.com kods </a:t>
            </a:r>
            <a:r>
              <a:rPr lang="lv-LV" sz="1200" b="1" i="0" kern="1200" dirty="0">
                <a:solidFill>
                  <a:schemeClr val="tx1"/>
                </a:solidFill>
                <a:effectLst/>
                <a:latin typeface="+mn-lt"/>
                <a:ea typeface="+mn-ea"/>
                <a:cs typeface="+mn-cs"/>
              </a:rPr>
              <a:t>3958 2956</a:t>
            </a:r>
            <a:endParaRPr lang="lv-LV" dirty="0"/>
          </a:p>
        </p:txBody>
      </p:sp>
      <p:sp>
        <p:nvSpPr>
          <p:cNvPr id="4" name="Slaida numura vietturis 3"/>
          <p:cNvSpPr>
            <a:spLocks noGrp="1"/>
          </p:cNvSpPr>
          <p:nvPr>
            <p:ph type="sldNum" sz="quarter" idx="5"/>
          </p:nvPr>
        </p:nvSpPr>
        <p:spPr/>
        <p:txBody>
          <a:bodyPr/>
          <a:lstStyle/>
          <a:p>
            <a:fld id="{FD0BA255-21BD-4F53-A331-5309D71C6E6A}" type="slidenum">
              <a:rPr lang="lv-LV" smtClean="0"/>
              <a:t>37</a:t>
            </a:fld>
            <a:endParaRPr lang="lv-LV"/>
          </a:p>
        </p:txBody>
      </p:sp>
    </p:spTree>
    <p:extLst>
      <p:ext uri="{BB962C8B-B14F-4D97-AF65-F5344CB8AC3E}">
        <p14:creationId xmlns:p14="http://schemas.microsoft.com/office/powerpoint/2010/main" val="2559986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001DE-FAE7-6B2D-2FCD-28520D06632F}"/>
            </a:ext>
          </a:extLst>
        </p:cNvPr>
        <p:cNvGrpSpPr/>
        <p:nvPr/>
      </p:nvGrpSpPr>
      <p:grpSpPr>
        <a:xfrm>
          <a:off x="0" y="0"/>
          <a:ext cx="0" cy="0"/>
          <a:chOff x="0" y="0"/>
          <a:chExt cx="0" cy="0"/>
        </a:xfrm>
      </p:grpSpPr>
      <p:sp>
        <p:nvSpPr>
          <p:cNvPr id="2" name="Slaida attēla vietturis 1">
            <a:extLst>
              <a:ext uri="{FF2B5EF4-FFF2-40B4-BE49-F238E27FC236}">
                <a16:creationId xmlns:a16="http://schemas.microsoft.com/office/drawing/2014/main" id="{5A17BA0C-6CAA-5BA5-DB41-3A27538FCFA0}"/>
              </a:ext>
            </a:extLst>
          </p:cNvPr>
          <p:cNvSpPr>
            <a:spLocks noGrp="1" noRot="1" noChangeAspect="1"/>
          </p:cNvSpPr>
          <p:nvPr>
            <p:ph type="sldImg"/>
          </p:nvPr>
        </p:nvSpPr>
        <p:spPr/>
      </p:sp>
      <p:sp>
        <p:nvSpPr>
          <p:cNvPr id="3" name="Piezīmju vietturis 2">
            <a:extLst>
              <a:ext uri="{FF2B5EF4-FFF2-40B4-BE49-F238E27FC236}">
                <a16:creationId xmlns:a16="http://schemas.microsoft.com/office/drawing/2014/main" id="{FB662098-83F2-F72D-3B55-F12B7740242D}"/>
              </a:ext>
            </a:extLst>
          </p:cNvPr>
          <p:cNvSpPr>
            <a:spLocks noGrp="1"/>
          </p:cNvSpPr>
          <p:nvPr>
            <p:ph type="body" idx="1"/>
          </p:nvPr>
        </p:nvSpPr>
        <p:spPr/>
        <p:txBody>
          <a:bodyPr/>
          <a:lstStyle/>
          <a:p>
            <a:endParaRPr lang="lv-LV"/>
          </a:p>
        </p:txBody>
      </p:sp>
      <p:sp>
        <p:nvSpPr>
          <p:cNvPr id="4" name="Slaida numura vietturis 3">
            <a:extLst>
              <a:ext uri="{FF2B5EF4-FFF2-40B4-BE49-F238E27FC236}">
                <a16:creationId xmlns:a16="http://schemas.microsoft.com/office/drawing/2014/main" id="{823A001B-EE3A-D5DC-9868-700FE705C805}"/>
              </a:ext>
            </a:extLst>
          </p:cNvPr>
          <p:cNvSpPr>
            <a:spLocks noGrp="1"/>
          </p:cNvSpPr>
          <p:nvPr>
            <p:ph type="sldNum" sz="quarter" idx="5"/>
          </p:nvPr>
        </p:nvSpPr>
        <p:spPr/>
        <p:txBody>
          <a:bodyPr/>
          <a:lstStyle/>
          <a:p>
            <a:fld id="{FD0BA255-21BD-4F53-A331-5309D71C6E6A}" type="slidenum">
              <a:rPr lang="lv-LV" smtClean="0"/>
              <a:t>38</a:t>
            </a:fld>
            <a:endParaRPr lang="lv-LV"/>
          </a:p>
        </p:txBody>
      </p:sp>
    </p:spTree>
    <p:extLst>
      <p:ext uri="{BB962C8B-B14F-4D97-AF65-F5344CB8AC3E}">
        <p14:creationId xmlns:p14="http://schemas.microsoft.com/office/powerpoint/2010/main" val="31075082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Virsraksta slaids">
    <p:spTree>
      <p:nvGrpSpPr>
        <p:cNvPr id="1" name=""/>
        <p:cNvGrpSpPr/>
        <p:nvPr/>
      </p:nvGrpSpPr>
      <p:grpSpPr>
        <a:xfrm>
          <a:off x="0" y="0"/>
          <a:ext cx="0" cy="0"/>
          <a:chOff x="0" y="0"/>
          <a:chExt cx="0" cy="0"/>
        </a:xfrm>
      </p:grpSpPr>
      <p:pic>
        <p:nvPicPr>
          <p:cNvPr id="3" name="Attēls 2" descr="Attēls, kurā ir teksts, logotips, zīmotne, emblēma&#10;&#10;Mākslīgā intelekta ģenerēts saturs var būt nepareizs.">
            <a:extLst>
              <a:ext uri="{FF2B5EF4-FFF2-40B4-BE49-F238E27FC236}">
                <a16:creationId xmlns:a16="http://schemas.microsoft.com/office/drawing/2014/main" id="{301DEB81-929A-1493-4E01-8126A80C482B}"/>
              </a:ext>
            </a:extLst>
          </p:cNvPr>
          <p:cNvPicPr>
            <a:picLocks noChangeAspect="1"/>
          </p:cNvPicPr>
          <p:nvPr userDrawn="1"/>
        </p:nvPicPr>
        <p:blipFill>
          <a:blip r:embed="rId2">
            <a:extLst>
              <a:ext uri="{28A0092B-C50C-407E-A947-70E740481C1C}">
                <a14:useLocalDpi xmlns:a14="http://schemas.microsoft.com/office/drawing/2010/main" val="0"/>
              </a:ext>
            </a:extLst>
          </a:blip>
          <a:srcRect l="22563" t="27745" r="22714" b="9920"/>
          <a:stretch>
            <a:fillRect/>
          </a:stretch>
        </p:blipFill>
        <p:spPr>
          <a:xfrm>
            <a:off x="2937685" y="265799"/>
            <a:ext cx="1307574" cy="1489474"/>
          </a:xfrm>
          <a:prstGeom prst="rect">
            <a:avLst/>
          </a:prstGeom>
        </p:spPr>
      </p:pic>
      <p:pic>
        <p:nvPicPr>
          <p:cNvPr id="10" name="Picture 31">
            <a:extLst>
              <a:ext uri="{FF2B5EF4-FFF2-40B4-BE49-F238E27FC236}">
                <a16:creationId xmlns:a16="http://schemas.microsoft.com/office/drawing/2014/main" id="{0EE80A2A-71DD-B34B-DA10-A73E86130B09}"/>
              </a:ext>
            </a:extLst>
          </p:cNvPr>
          <p:cNvPicPr>
            <a:picLocks noChangeAspect="1"/>
          </p:cNvPicPr>
          <p:nvPr userDrawn="1"/>
        </p:nvPicPr>
        <p:blipFill>
          <a:blip r:embed="rId3"/>
          <a:stretch>
            <a:fillRect/>
          </a:stretch>
        </p:blipFill>
        <p:spPr>
          <a:xfrm>
            <a:off x="0" y="5076092"/>
            <a:ext cx="12192000" cy="1781908"/>
          </a:xfrm>
          <a:prstGeom prst="rect">
            <a:avLst/>
          </a:prstGeom>
        </p:spPr>
      </p:pic>
      <p:pic>
        <p:nvPicPr>
          <p:cNvPr id="11" name="Picture 32">
            <a:extLst>
              <a:ext uri="{FF2B5EF4-FFF2-40B4-BE49-F238E27FC236}">
                <a16:creationId xmlns:a16="http://schemas.microsoft.com/office/drawing/2014/main" id="{EC19522F-BC61-AF27-AECF-EFFD81B80B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24433" y="51720"/>
            <a:ext cx="3536613" cy="1634344"/>
          </a:xfrm>
          <a:prstGeom prst="rect">
            <a:avLst/>
          </a:prstGeom>
        </p:spPr>
      </p:pic>
      <p:sp>
        <p:nvSpPr>
          <p:cNvPr id="20" name="Taisnstūris 19">
            <a:extLst>
              <a:ext uri="{FF2B5EF4-FFF2-40B4-BE49-F238E27FC236}">
                <a16:creationId xmlns:a16="http://schemas.microsoft.com/office/drawing/2014/main" id="{6C513831-3D8E-74C3-317E-BA602B0D0628}"/>
              </a:ext>
            </a:extLst>
          </p:cNvPr>
          <p:cNvSpPr/>
          <p:nvPr userDrawn="1"/>
        </p:nvSpPr>
        <p:spPr>
          <a:xfrm rot="393199">
            <a:off x="4617380" y="4282387"/>
            <a:ext cx="7741263" cy="19917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481451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id="{F8A5CB33-B6F7-2763-CC23-96CCFC2E8189}"/>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a16="http://schemas.microsoft.com/office/drawing/2014/main" id="{E3437581-844F-05F6-5786-654FCB09C006}"/>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7BCC9F8C-FEE7-7115-8266-46F5946C4DA6}"/>
              </a:ext>
            </a:extLst>
          </p:cNvPr>
          <p:cNvSpPr>
            <a:spLocks noGrp="1"/>
          </p:cNvSpPr>
          <p:nvPr>
            <p:ph type="dt" sz="half" idx="10"/>
          </p:nvPr>
        </p:nvSpPr>
        <p:spPr/>
        <p:txBody>
          <a:bodyPr/>
          <a:lstStyle/>
          <a:p>
            <a:r>
              <a:rPr lang="lv-LV"/>
              <a:t>2026. gada 7. jūlijā</a:t>
            </a:r>
          </a:p>
        </p:txBody>
      </p:sp>
      <p:sp>
        <p:nvSpPr>
          <p:cNvPr id="5" name="Kājenes vietturis 4">
            <a:extLst>
              <a:ext uri="{FF2B5EF4-FFF2-40B4-BE49-F238E27FC236}">
                <a16:creationId xmlns:a16="http://schemas.microsoft.com/office/drawing/2014/main" id="{78EF443D-50C1-6D67-D2F7-4ACAC3F10BD6}"/>
              </a:ext>
            </a:extLst>
          </p:cNvPr>
          <p:cNvSpPr>
            <a:spLocks noGrp="1"/>
          </p:cNvSpPr>
          <p:nvPr>
            <p:ph type="ftr" sz="quarter" idx="11"/>
          </p:nvPr>
        </p:nvSpPr>
        <p:spPr/>
        <p:txBody>
          <a:bodyPr/>
          <a:lstStyle/>
          <a:p>
            <a:r>
              <a:rPr lang="lv-LV"/>
              <a:t>Valsts pētījumu programmas “Bioloģiskās daudzveidības prioritāro rīcību  programmā noteikto pētījumu izstrāde, 2. daļa” 2026.–2028. gadam projektu pieteikumu atklātais konkurss </a:t>
            </a:r>
          </a:p>
        </p:txBody>
      </p:sp>
      <p:sp>
        <p:nvSpPr>
          <p:cNvPr id="6" name="Slaida numura vietturis 5">
            <a:extLst>
              <a:ext uri="{FF2B5EF4-FFF2-40B4-BE49-F238E27FC236}">
                <a16:creationId xmlns:a16="http://schemas.microsoft.com/office/drawing/2014/main" id="{D823DDC1-962C-97B4-49DA-AC709FA32C54}"/>
              </a:ext>
            </a:extLst>
          </p:cNvPr>
          <p:cNvSpPr>
            <a:spLocks noGrp="1"/>
          </p:cNvSpPr>
          <p:nvPr>
            <p:ph type="sldNum" sz="quarter" idx="12"/>
          </p:nvPr>
        </p:nvSpPr>
        <p:spPr/>
        <p:txBody>
          <a:bodyPr/>
          <a:lstStyle/>
          <a:p>
            <a:fld id="{0C152783-A906-4F49-8461-A41E71CF96CE}" type="slidenum">
              <a:rPr lang="lv-LV" smtClean="0"/>
              <a:t>‹#›</a:t>
            </a:fld>
            <a:endParaRPr lang="lv-LV"/>
          </a:p>
        </p:txBody>
      </p:sp>
    </p:spTree>
    <p:extLst>
      <p:ext uri="{BB962C8B-B14F-4D97-AF65-F5344CB8AC3E}">
        <p14:creationId xmlns:p14="http://schemas.microsoft.com/office/powerpoint/2010/main" val="41665572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C8C14E96-CD0B-38E8-A187-E8B6172B8804}"/>
              </a:ext>
            </a:extLst>
          </p:cNvPr>
          <p:cNvSpPr>
            <a:spLocks noGrp="1"/>
          </p:cNvSpPr>
          <p:nvPr>
            <p:ph type="dt" sz="half" idx="10"/>
          </p:nvPr>
        </p:nvSpPr>
        <p:spPr/>
        <p:txBody>
          <a:bodyPr/>
          <a:lstStyle/>
          <a:p>
            <a:r>
              <a:rPr lang="lv-LV"/>
              <a:t>2026. gada 7. jūlijā</a:t>
            </a:r>
          </a:p>
        </p:txBody>
      </p:sp>
      <p:sp>
        <p:nvSpPr>
          <p:cNvPr id="3" name="Kājenes vietturis 2">
            <a:extLst>
              <a:ext uri="{FF2B5EF4-FFF2-40B4-BE49-F238E27FC236}">
                <a16:creationId xmlns:a16="http://schemas.microsoft.com/office/drawing/2014/main" id="{1B6F9E9D-95BB-4070-A8DE-EE99F2952777}"/>
              </a:ext>
            </a:extLst>
          </p:cNvPr>
          <p:cNvSpPr>
            <a:spLocks noGrp="1"/>
          </p:cNvSpPr>
          <p:nvPr>
            <p:ph type="ftr" sz="quarter" idx="11"/>
          </p:nvPr>
        </p:nvSpPr>
        <p:spPr/>
        <p:txBody>
          <a:bodyPr/>
          <a:lstStyle/>
          <a:p>
            <a:r>
              <a:rPr lang="lv-LV"/>
              <a:t>Valsts pētījumu programmas “Bioloģiskās daudzveidības prioritāro rīcību  programmā noteikto pētījumu izstrāde, 2. daļa” 2026.–2028. gadam projektu pieteikumu atklātais konkurss </a:t>
            </a:r>
          </a:p>
        </p:txBody>
      </p:sp>
      <p:sp>
        <p:nvSpPr>
          <p:cNvPr id="4" name="Slaida numura vietturis 3">
            <a:extLst>
              <a:ext uri="{FF2B5EF4-FFF2-40B4-BE49-F238E27FC236}">
                <a16:creationId xmlns:a16="http://schemas.microsoft.com/office/drawing/2014/main" id="{B73AD3D2-4F86-12A3-9942-2F986E9C3739}"/>
              </a:ext>
            </a:extLst>
          </p:cNvPr>
          <p:cNvSpPr>
            <a:spLocks noGrp="1"/>
          </p:cNvSpPr>
          <p:nvPr>
            <p:ph type="sldNum" sz="quarter" idx="12"/>
          </p:nvPr>
        </p:nvSpPr>
        <p:spPr/>
        <p:txBody>
          <a:bodyPr/>
          <a:lstStyle/>
          <a:p>
            <a:fld id="{0C152783-A906-4F49-8461-A41E71CF96CE}" type="slidenum">
              <a:rPr lang="lv-LV" smtClean="0"/>
              <a:t>‹#›</a:t>
            </a:fld>
            <a:endParaRPr lang="lv-LV"/>
          </a:p>
        </p:txBody>
      </p:sp>
      <p:sp>
        <p:nvSpPr>
          <p:cNvPr id="5" name="Rectangle 30">
            <a:extLst>
              <a:ext uri="{FF2B5EF4-FFF2-40B4-BE49-F238E27FC236}">
                <a16:creationId xmlns:a16="http://schemas.microsoft.com/office/drawing/2014/main" id="{B921FDA6-069D-B23A-277F-22DAD1A9F6B0}"/>
              </a:ext>
            </a:extLst>
          </p:cNvPr>
          <p:cNvSpPr>
            <a:spLocks noChangeArrowheads="1"/>
          </p:cNvSpPr>
          <p:nvPr userDrawn="1"/>
        </p:nvSpPr>
        <p:spPr bwMode="auto">
          <a:xfrm>
            <a:off x="5358458" y="3136612"/>
            <a:ext cx="14750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lv-LV" altLang="lv-LV" sz="3200" b="1">
                <a:solidFill>
                  <a:schemeClr val="bg1">
                    <a:lumMod val="50000"/>
                  </a:schemeClr>
                </a:solidFill>
                <a:latin typeface="Arial Narrow" panose="020B0606020202030204" pitchFamily="34" charset="0"/>
              </a:rPr>
              <a:t>Paldies!</a:t>
            </a:r>
          </a:p>
        </p:txBody>
      </p:sp>
      <p:pic>
        <p:nvPicPr>
          <p:cNvPr id="7" name="Attēls 6" descr="Attēls, kurā ir karogs, karmīns, dizains&#10;&#10;Mākslīgā intelekta ģenerēts saturs var būt nepareizs.">
            <a:extLst>
              <a:ext uri="{FF2B5EF4-FFF2-40B4-BE49-F238E27FC236}">
                <a16:creationId xmlns:a16="http://schemas.microsoft.com/office/drawing/2014/main" id="{BDF949ED-D1F3-2BB8-28C0-FEB3FA16D535}"/>
              </a:ext>
            </a:extLst>
          </p:cNvPr>
          <p:cNvPicPr>
            <a:picLocks noChangeAspect="1"/>
          </p:cNvPicPr>
          <p:nvPr userDrawn="1"/>
        </p:nvPicPr>
        <p:blipFill>
          <a:blip r:embed="rId2"/>
          <a:stretch>
            <a:fillRect/>
          </a:stretch>
        </p:blipFill>
        <p:spPr>
          <a:xfrm>
            <a:off x="-6759" y="-18789"/>
            <a:ext cx="12198759" cy="2198318"/>
          </a:xfrm>
          <a:prstGeom prst="rect">
            <a:avLst/>
          </a:prstGeom>
        </p:spPr>
      </p:pic>
    </p:spTree>
    <p:extLst>
      <p:ext uri="{BB962C8B-B14F-4D97-AF65-F5344CB8AC3E}">
        <p14:creationId xmlns:p14="http://schemas.microsoft.com/office/powerpoint/2010/main" val="4406079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6EB288F-2E28-6956-9D6C-E1D8E5951BA1}"/>
              </a:ext>
            </a:extLst>
          </p:cNvPr>
          <p:cNvSpPr>
            <a:spLocks noGrp="1"/>
          </p:cNvSpPr>
          <p:nvPr>
            <p:ph type="title"/>
          </p:nvPr>
        </p:nvSpPr>
        <p:spPr/>
        <p:txBody>
          <a:bodyPr/>
          <a:lstStyle/>
          <a:p>
            <a:r>
              <a:rPr lang="lv-LV"/>
              <a:t>Rediģēt šablona virsraksta stilu</a:t>
            </a:r>
            <a:endParaRPr lang="lv-LV" dirty="0"/>
          </a:p>
        </p:txBody>
      </p:sp>
      <p:sp>
        <p:nvSpPr>
          <p:cNvPr id="3" name="Satura vietturis 2">
            <a:extLst>
              <a:ext uri="{FF2B5EF4-FFF2-40B4-BE49-F238E27FC236}">
                <a16:creationId xmlns:a16="http://schemas.microsoft.com/office/drawing/2014/main" id="{458213E5-24F4-B7AA-42D5-164D4A97591C}"/>
              </a:ext>
            </a:extLst>
          </p:cNvPr>
          <p:cNvSpPr>
            <a:spLocks noGrp="1"/>
          </p:cNvSpPr>
          <p:nvPr>
            <p:ph idx="1"/>
          </p:nvPr>
        </p:nvSpPr>
        <p:spPr/>
        <p:txBody>
          <a:bodyPr/>
          <a:lstStyle>
            <a:lvl4pPr>
              <a:defRPr lang="lv-LV" sz="1400" kern="1200" dirty="0" smtClean="0">
                <a:solidFill>
                  <a:srgbClr val="7F7F7F"/>
                </a:solidFill>
                <a:latin typeface="+mn-lt"/>
                <a:ea typeface="+mn-ea"/>
                <a:cs typeface="+mn-cs"/>
              </a:defRPr>
            </a:lvl4pPr>
            <a:lvl5pPr>
              <a:defRPr lang="lv-LV" sz="1400" kern="1200" dirty="0">
                <a:solidFill>
                  <a:srgbClr val="7F7F7F"/>
                </a:solidFill>
                <a:latin typeface="+mn-lt"/>
                <a:ea typeface="+mn-ea"/>
                <a:cs typeface="+mn-cs"/>
              </a:defRPr>
            </a:lvl5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lv-LV" dirty="0"/>
          </a:p>
        </p:txBody>
      </p:sp>
      <p:sp>
        <p:nvSpPr>
          <p:cNvPr id="4" name="Datuma vietturis 3">
            <a:extLst>
              <a:ext uri="{FF2B5EF4-FFF2-40B4-BE49-F238E27FC236}">
                <a16:creationId xmlns:a16="http://schemas.microsoft.com/office/drawing/2014/main" id="{8C6B5548-8BEC-0109-22EF-5642B603431B}"/>
              </a:ext>
            </a:extLst>
          </p:cNvPr>
          <p:cNvSpPr>
            <a:spLocks noGrp="1"/>
          </p:cNvSpPr>
          <p:nvPr>
            <p:ph type="dt" sz="half" idx="10"/>
          </p:nvPr>
        </p:nvSpPr>
        <p:spPr/>
        <p:txBody>
          <a:bodyPr/>
          <a:lstStyle/>
          <a:p>
            <a:r>
              <a:rPr lang="lv-LV"/>
              <a:t>2026. gada 7. jūlijā</a:t>
            </a:r>
          </a:p>
        </p:txBody>
      </p:sp>
      <p:sp>
        <p:nvSpPr>
          <p:cNvPr id="5" name="Kājenes vietturis 4">
            <a:extLst>
              <a:ext uri="{FF2B5EF4-FFF2-40B4-BE49-F238E27FC236}">
                <a16:creationId xmlns:a16="http://schemas.microsoft.com/office/drawing/2014/main" id="{DE892478-2DA6-5709-8908-36B0EECF7854}"/>
              </a:ext>
            </a:extLst>
          </p:cNvPr>
          <p:cNvSpPr>
            <a:spLocks noGrp="1"/>
          </p:cNvSpPr>
          <p:nvPr>
            <p:ph type="ftr" sz="quarter" idx="11"/>
          </p:nvPr>
        </p:nvSpPr>
        <p:spPr/>
        <p:txBody>
          <a:bodyPr/>
          <a:lstStyle/>
          <a:p>
            <a:r>
              <a:rPr lang="lv-LV"/>
              <a:t>Valsts pētījumu programmas “Bioloģiskās daudzveidības prioritāro rīcību  programmā noteikto pētījumu izstrāde, 2. daļa” 2026.–2028. gadam projektu pieteikumu atklātais konkurss </a:t>
            </a:r>
          </a:p>
        </p:txBody>
      </p:sp>
      <p:sp>
        <p:nvSpPr>
          <p:cNvPr id="6" name="Slaida numura vietturis 5">
            <a:extLst>
              <a:ext uri="{FF2B5EF4-FFF2-40B4-BE49-F238E27FC236}">
                <a16:creationId xmlns:a16="http://schemas.microsoft.com/office/drawing/2014/main" id="{8F9AA5EA-466A-9EE3-0B40-87B4E109A4FB}"/>
              </a:ext>
            </a:extLst>
          </p:cNvPr>
          <p:cNvSpPr>
            <a:spLocks noGrp="1"/>
          </p:cNvSpPr>
          <p:nvPr>
            <p:ph type="sldNum" sz="quarter" idx="12"/>
          </p:nvPr>
        </p:nvSpPr>
        <p:spPr/>
        <p:txBody>
          <a:bodyPr/>
          <a:lstStyle/>
          <a:p>
            <a:fld id="{0C152783-A906-4F49-8461-A41E71CF96CE}" type="slidenum">
              <a:rPr lang="lv-LV" smtClean="0"/>
              <a:t>‹#›</a:t>
            </a:fld>
            <a:endParaRPr lang="lv-LV"/>
          </a:p>
        </p:txBody>
      </p:sp>
    </p:spTree>
    <p:extLst>
      <p:ext uri="{BB962C8B-B14F-4D97-AF65-F5344CB8AC3E}">
        <p14:creationId xmlns:p14="http://schemas.microsoft.com/office/powerpoint/2010/main" val="13599873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0F3C507-D236-85F7-7735-A286AAA1D698}"/>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a16="http://schemas.microsoft.com/office/drawing/2014/main" id="{91C53988-474E-781D-F914-00F5196BA82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id="{9CB434EE-A2EA-16E4-CC38-880E0362A36B}"/>
              </a:ext>
            </a:extLst>
          </p:cNvPr>
          <p:cNvSpPr>
            <a:spLocks noGrp="1"/>
          </p:cNvSpPr>
          <p:nvPr>
            <p:ph type="dt" sz="half" idx="10"/>
          </p:nvPr>
        </p:nvSpPr>
        <p:spPr/>
        <p:txBody>
          <a:bodyPr/>
          <a:lstStyle/>
          <a:p>
            <a:r>
              <a:rPr lang="lv-LV"/>
              <a:t>2026. gada 7. jūlijā</a:t>
            </a:r>
          </a:p>
        </p:txBody>
      </p:sp>
      <p:sp>
        <p:nvSpPr>
          <p:cNvPr id="5" name="Kājenes vietturis 4">
            <a:extLst>
              <a:ext uri="{FF2B5EF4-FFF2-40B4-BE49-F238E27FC236}">
                <a16:creationId xmlns:a16="http://schemas.microsoft.com/office/drawing/2014/main" id="{E8EF5129-D0F2-4849-CA1A-CA1B43A13449}"/>
              </a:ext>
            </a:extLst>
          </p:cNvPr>
          <p:cNvSpPr>
            <a:spLocks noGrp="1"/>
          </p:cNvSpPr>
          <p:nvPr>
            <p:ph type="ftr" sz="quarter" idx="11"/>
          </p:nvPr>
        </p:nvSpPr>
        <p:spPr/>
        <p:txBody>
          <a:bodyPr/>
          <a:lstStyle/>
          <a:p>
            <a:r>
              <a:rPr lang="lv-LV"/>
              <a:t>Valsts pētījumu programmas “Bioloģiskās daudzveidības prioritāro rīcību  programmā noteikto pētījumu izstrāde, 2. daļa” 2026.–2028. gadam projektu pieteikumu atklātais konkurss </a:t>
            </a:r>
          </a:p>
        </p:txBody>
      </p:sp>
      <p:sp>
        <p:nvSpPr>
          <p:cNvPr id="6" name="Slaida numura vietturis 5">
            <a:extLst>
              <a:ext uri="{FF2B5EF4-FFF2-40B4-BE49-F238E27FC236}">
                <a16:creationId xmlns:a16="http://schemas.microsoft.com/office/drawing/2014/main" id="{090906E4-3EE7-8C66-C5B4-A8883018DA1D}"/>
              </a:ext>
            </a:extLst>
          </p:cNvPr>
          <p:cNvSpPr>
            <a:spLocks noGrp="1"/>
          </p:cNvSpPr>
          <p:nvPr>
            <p:ph type="sldNum" sz="quarter" idx="12"/>
          </p:nvPr>
        </p:nvSpPr>
        <p:spPr/>
        <p:txBody>
          <a:bodyPr/>
          <a:lstStyle/>
          <a:p>
            <a:fld id="{0C152783-A906-4F49-8461-A41E71CF96CE}" type="slidenum">
              <a:rPr lang="lv-LV" smtClean="0"/>
              <a:t>‹#›</a:t>
            </a:fld>
            <a:endParaRPr lang="lv-LV"/>
          </a:p>
        </p:txBody>
      </p:sp>
    </p:spTree>
    <p:extLst>
      <p:ext uri="{BB962C8B-B14F-4D97-AF65-F5344CB8AC3E}">
        <p14:creationId xmlns:p14="http://schemas.microsoft.com/office/powerpoint/2010/main" val="29114223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BE0EBD5-9AF1-170D-75F9-71FA3EE259E1}"/>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9808BB3F-BD89-BD88-75F4-45737E09CEEE}"/>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a16="http://schemas.microsoft.com/office/drawing/2014/main" id="{3AC1DEDB-026A-02F1-4A8F-A790DDB932DE}"/>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a16="http://schemas.microsoft.com/office/drawing/2014/main" id="{BBFBF9D5-AD68-9D42-86D8-49A52EBACB25}"/>
              </a:ext>
            </a:extLst>
          </p:cNvPr>
          <p:cNvSpPr>
            <a:spLocks noGrp="1"/>
          </p:cNvSpPr>
          <p:nvPr>
            <p:ph type="dt" sz="half" idx="10"/>
          </p:nvPr>
        </p:nvSpPr>
        <p:spPr/>
        <p:txBody>
          <a:bodyPr/>
          <a:lstStyle/>
          <a:p>
            <a:r>
              <a:rPr lang="lv-LV"/>
              <a:t>2026. gada 7. jūlijā</a:t>
            </a:r>
          </a:p>
        </p:txBody>
      </p:sp>
      <p:sp>
        <p:nvSpPr>
          <p:cNvPr id="6" name="Kājenes vietturis 5">
            <a:extLst>
              <a:ext uri="{FF2B5EF4-FFF2-40B4-BE49-F238E27FC236}">
                <a16:creationId xmlns:a16="http://schemas.microsoft.com/office/drawing/2014/main" id="{C877FA71-DE1B-BA77-76E6-BD614627CD20}"/>
              </a:ext>
            </a:extLst>
          </p:cNvPr>
          <p:cNvSpPr>
            <a:spLocks noGrp="1"/>
          </p:cNvSpPr>
          <p:nvPr>
            <p:ph type="ftr" sz="quarter" idx="11"/>
          </p:nvPr>
        </p:nvSpPr>
        <p:spPr/>
        <p:txBody>
          <a:bodyPr/>
          <a:lstStyle/>
          <a:p>
            <a:r>
              <a:rPr lang="lv-LV"/>
              <a:t>Valsts pētījumu programmas “Bioloģiskās daudzveidības prioritāro rīcību  programmā noteikto pētījumu izstrāde, 2. daļa” 2026.–2028. gadam projektu pieteikumu atklātais konkurss </a:t>
            </a:r>
          </a:p>
        </p:txBody>
      </p:sp>
      <p:sp>
        <p:nvSpPr>
          <p:cNvPr id="7" name="Slaida numura vietturis 6">
            <a:extLst>
              <a:ext uri="{FF2B5EF4-FFF2-40B4-BE49-F238E27FC236}">
                <a16:creationId xmlns:a16="http://schemas.microsoft.com/office/drawing/2014/main" id="{2414782E-AAAD-6F05-6A08-EEE343816617}"/>
              </a:ext>
            </a:extLst>
          </p:cNvPr>
          <p:cNvSpPr>
            <a:spLocks noGrp="1"/>
          </p:cNvSpPr>
          <p:nvPr>
            <p:ph type="sldNum" sz="quarter" idx="12"/>
          </p:nvPr>
        </p:nvSpPr>
        <p:spPr/>
        <p:txBody>
          <a:bodyPr/>
          <a:lstStyle/>
          <a:p>
            <a:fld id="{0C152783-A906-4F49-8461-A41E71CF96CE}" type="slidenum">
              <a:rPr lang="lv-LV" smtClean="0"/>
              <a:t>‹#›</a:t>
            </a:fld>
            <a:endParaRPr lang="lv-LV"/>
          </a:p>
        </p:txBody>
      </p:sp>
    </p:spTree>
    <p:extLst>
      <p:ext uri="{BB962C8B-B14F-4D97-AF65-F5344CB8AC3E}">
        <p14:creationId xmlns:p14="http://schemas.microsoft.com/office/powerpoint/2010/main" val="27749138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C62D3B7-8E5F-9298-E5C7-EBB06CD638BD}"/>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a16="http://schemas.microsoft.com/office/drawing/2014/main" id="{B96BD45B-6CCA-86D6-69FD-686A660EF5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a16="http://schemas.microsoft.com/office/drawing/2014/main" id="{8F59FFD2-5392-023B-9DAA-3508FD129E3C}"/>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a16="http://schemas.microsoft.com/office/drawing/2014/main" id="{9D80DB6A-65AC-EC12-D4FB-707BD54F1C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a16="http://schemas.microsoft.com/office/drawing/2014/main" id="{F98EE64A-0BE0-272A-32FC-EEF8AB34FD64}"/>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a16="http://schemas.microsoft.com/office/drawing/2014/main" id="{BD9B0226-0C04-C9A6-07EC-5F7104B18209}"/>
              </a:ext>
            </a:extLst>
          </p:cNvPr>
          <p:cNvSpPr>
            <a:spLocks noGrp="1"/>
          </p:cNvSpPr>
          <p:nvPr>
            <p:ph type="dt" sz="half" idx="10"/>
          </p:nvPr>
        </p:nvSpPr>
        <p:spPr/>
        <p:txBody>
          <a:bodyPr/>
          <a:lstStyle/>
          <a:p>
            <a:r>
              <a:rPr lang="lv-LV"/>
              <a:t>2026. gada 7. jūlijā</a:t>
            </a:r>
          </a:p>
        </p:txBody>
      </p:sp>
      <p:sp>
        <p:nvSpPr>
          <p:cNvPr id="8" name="Kājenes vietturis 7">
            <a:extLst>
              <a:ext uri="{FF2B5EF4-FFF2-40B4-BE49-F238E27FC236}">
                <a16:creationId xmlns:a16="http://schemas.microsoft.com/office/drawing/2014/main" id="{7DB935BD-0FD7-9EB6-4F27-CE9D726833F0}"/>
              </a:ext>
            </a:extLst>
          </p:cNvPr>
          <p:cNvSpPr>
            <a:spLocks noGrp="1"/>
          </p:cNvSpPr>
          <p:nvPr>
            <p:ph type="ftr" sz="quarter" idx="11"/>
          </p:nvPr>
        </p:nvSpPr>
        <p:spPr/>
        <p:txBody>
          <a:bodyPr/>
          <a:lstStyle/>
          <a:p>
            <a:r>
              <a:rPr lang="lv-LV"/>
              <a:t>Valsts pētījumu programmas “Bioloģiskās daudzveidības prioritāro rīcību  programmā noteikto pētījumu izstrāde, 2. daļa” 2026.–2028. gadam projektu pieteikumu atklātais konkurss </a:t>
            </a:r>
          </a:p>
        </p:txBody>
      </p:sp>
      <p:sp>
        <p:nvSpPr>
          <p:cNvPr id="9" name="Slaida numura vietturis 8">
            <a:extLst>
              <a:ext uri="{FF2B5EF4-FFF2-40B4-BE49-F238E27FC236}">
                <a16:creationId xmlns:a16="http://schemas.microsoft.com/office/drawing/2014/main" id="{AD96D344-9646-FAA5-7899-1B836A01B4DD}"/>
              </a:ext>
            </a:extLst>
          </p:cNvPr>
          <p:cNvSpPr>
            <a:spLocks noGrp="1"/>
          </p:cNvSpPr>
          <p:nvPr>
            <p:ph type="sldNum" sz="quarter" idx="12"/>
          </p:nvPr>
        </p:nvSpPr>
        <p:spPr/>
        <p:txBody>
          <a:bodyPr/>
          <a:lstStyle/>
          <a:p>
            <a:fld id="{0C152783-A906-4F49-8461-A41E71CF96CE}" type="slidenum">
              <a:rPr lang="lv-LV" smtClean="0"/>
              <a:t>‹#›</a:t>
            </a:fld>
            <a:endParaRPr lang="lv-LV"/>
          </a:p>
        </p:txBody>
      </p:sp>
    </p:spTree>
    <p:extLst>
      <p:ext uri="{BB962C8B-B14F-4D97-AF65-F5344CB8AC3E}">
        <p14:creationId xmlns:p14="http://schemas.microsoft.com/office/powerpoint/2010/main" val="26671658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7C777D4-30BD-D087-D00B-FA0E0F46A84E}"/>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a16="http://schemas.microsoft.com/office/drawing/2014/main" id="{99F611DB-7E15-5260-245F-DE84917C80FC}"/>
              </a:ext>
            </a:extLst>
          </p:cNvPr>
          <p:cNvSpPr>
            <a:spLocks noGrp="1"/>
          </p:cNvSpPr>
          <p:nvPr>
            <p:ph type="dt" sz="half" idx="10"/>
          </p:nvPr>
        </p:nvSpPr>
        <p:spPr/>
        <p:txBody>
          <a:bodyPr/>
          <a:lstStyle/>
          <a:p>
            <a:r>
              <a:rPr lang="lv-LV"/>
              <a:t>2026. gada 7. jūlijā</a:t>
            </a:r>
          </a:p>
        </p:txBody>
      </p:sp>
      <p:sp>
        <p:nvSpPr>
          <p:cNvPr id="4" name="Kājenes vietturis 3">
            <a:extLst>
              <a:ext uri="{FF2B5EF4-FFF2-40B4-BE49-F238E27FC236}">
                <a16:creationId xmlns:a16="http://schemas.microsoft.com/office/drawing/2014/main" id="{1FCF267F-8EA7-3096-0A7A-1DA7FE804112}"/>
              </a:ext>
            </a:extLst>
          </p:cNvPr>
          <p:cNvSpPr>
            <a:spLocks noGrp="1"/>
          </p:cNvSpPr>
          <p:nvPr>
            <p:ph type="ftr" sz="quarter" idx="11"/>
          </p:nvPr>
        </p:nvSpPr>
        <p:spPr/>
        <p:txBody>
          <a:bodyPr/>
          <a:lstStyle/>
          <a:p>
            <a:r>
              <a:rPr lang="lv-LV"/>
              <a:t>Valsts pētījumu programmas “Bioloģiskās daudzveidības prioritāro rīcību  programmā noteikto pētījumu izstrāde, 2. daļa” 2026.–2028. gadam projektu pieteikumu atklātais konkurss </a:t>
            </a:r>
          </a:p>
        </p:txBody>
      </p:sp>
      <p:sp>
        <p:nvSpPr>
          <p:cNvPr id="5" name="Slaida numura vietturis 4">
            <a:extLst>
              <a:ext uri="{FF2B5EF4-FFF2-40B4-BE49-F238E27FC236}">
                <a16:creationId xmlns:a16="http://schemas.microsoft.com/office/drawing/2014/main" id="{51F99AAD-F94E-741C-2050-5CEA534DBAD5}"/>
              </a:ext>
            </a:extLst>
          </p:cNvPr>
          <p:cNvSpPr>
            <a:spLocks noGrp="1"/>
          </p:cNvSpPr>
          <p:nvPr>
            <p:ph type="sldNum" sz="quarter" idx="12"/>
          </p:nvPr>
        </p:nvSpPr>
        <p:spPr/>
        <p:txBody>
          <a:bodyPr/>
          <a:lstStyle/>
          <a:p>
            <a:fld id="{0C152783-A906-4F49-8461-A41E71CF96CE}" type="slidenum">
              <a:rPr lang="lv-LV" smtClean="0"/>
              <a:t>‹#›</a:t>
            </a:fld>
            <a:endParaRPr lang="lv-LV"/>
          </a:p>
        </p:txBody>
      </p:sp>
      <p:pic>
        <p:nvPicPr>
          <p:cNvPr id="6" name="Picture 32">
            <a:extLst>
              <a:ext uri="{FF2B5EF4-FFF2-40B4-BE49-F238E27FC236}">
                <a16:creationId xmlns:a16="http://schemas.microsoft.com/office/drawing/2014/main" id="{90C7D758-E46E-23DC-7AA9-D4A4EA7BBC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8734" y="136525"/>
            <a:ext cx="1912613" cy="883859"/>
          </a:xfrm>
          <a:prstGeom prst="rect">
            <a:avLst/>
          </a:prstGeom>
        </p:spPr>
      </p:pic>
    </p:spTree>
    <p:extLst>
      <p:ext uri="{BB962C8B-B14F-4D97-AF65-F5344CB8AC3E}">
        <p14:creationId xmlns:p14="http://schemas.microsoft.com/office/powerpoint/2010/main" val="13847948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593924F-8777-B593-8483-953132989F56}"/>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endParaRPr lang="lv-LV" dirty="0"/>
          </a:p>
        </p:txBody>
      </p:sp>
      <p:sp>
        <p:nvSpPr>
          <p:cNvPr id="3" name="Satura vietturis 2">
            <a:extLst>
              <a:ext uri="{FF2B5EF4-FFF2-40B4-BE49-F238E27FC236}">
                <a16:creationId xmlns:a16="http://schemas.microsoft.com/office/drawing/2014/main" id="{DFCC0EE6-A2A7-C3BD-6E8B-30219547AE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lv-LV" dirty="0"/>
          </a:p>
        </p:txBody>
      </p:sp>
      <p:sp>
        <p:nvSpPr>
          <p:cNvPr id="4" name="Teksta vietturis 3">
            <a:extLst>
              <a:ext uri="{FF2B5EF4-FFF2-40B4-BE49-F238E27FC236}">
                <a16:creationId xmlns:a16="http://schemas.microsoft.com/office/drawing/2014/main" id="{A6EDDCA6-F0E5-1171-3BFE-DEC5F8CC31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E3DA7298-31F4-F4B6-B970-DDB534B74A7D}"/>
              </a:ext>
            </a:extLst>
          </p:cNvPr>
          <p:cNvSpPr>
            <a:spLocks noGrp="1"/>
          </p:cNvSpPr>
          <p:nvPr>
            <p:ph type="dt" sz="half" idx="10"/>
          </p:nvPr>
        </p:nvSpPr>
        <p:spPr/>
        <p:txBody>
          <a:bodyPr/>
          <a:lstStyle/>
          <a:p>
            <a:r>
              <a:rPr lang="lv-LV"/>
              <a:t>2026. gada 7. jūlijā</a:t>
            </a:r>
          </a:p>
        </p:txBody>
      </p:sp>
      <p:sp>
        <p:nvSpPr>
          <p:cNvPr id="6" name="Kājenes vietturis 5">
            <a:extLst>
              <a:ext uri="{FF2B5EF4-FFF2-40B4-BE49-F238E27FC236}">
                <a16:creationId xmlns:a16="http://schemas.microsoft.com/office/drawing/2014/main" id="{573D9EE0-D004-558D-DA6E-9794499F2C78}"/>
              </a:ext>
            </a:extLst>
          </p:cNvPr>
          <p:cNvSpPr>
            <a:spLocks noGrp="1"/>
          </p:cNvSpPr>
          <p:nvPr>
            <p:ph type="ftr" sz="quarter" idx="11"/>
          </p:nvPr>
        </p:nvSpPr>
        <p:spPr/>
        <p:txBody>
          <a:bodyPr/>
          <a:lstStyle/>
          <a:p>
            <a:r>
              <a:rPr lang="lv-LV"/>
              <a:t>Valsts pētījumu programmas “Bioloģiskās daudzveidības prioritāro rīcību  programmā noteikto pētījumu izstrāde, 2. daļa” 2026.–2028. gadam projektu pieteikumu atklātais konkurss </a:t>
            </a:r>
          </a:p>
        </p:txBody>
      </p:sp>
      <p:sp>
        <p:nvSpPr>
          <p:cNvPr id="7" name="Slaida numura vietturis 6">
            <a:extLst>
              <a:ext uri="{FF2B5EF4-FFF2-40B4-BE49-F238E27FC236}">
                <a16:creationId xmlns:a16="http://schemas.microsoft.com/office/drawing/2014/main" id="{C766FE5D-7234-1AEC-4C31-BAF58A50D3C3}"/>
              </a:ext>
            </a:extLst>
          </p:cNvPr>
          <p:cNvSpPr>
            <a:spLocks noGrp="1"/>
          </p:cNvSpPr>
          <p:nvPr>
            <p:ph type="sldNum" sz="quarter" idx="12"/>
          </p:nvPr>
        </p:nvSpPr>
        <p:spPr/>
        <p:txBody>
          <a:bodyPr/>
          <a:lstStyle/>
          <a:p>
            <a:fld id="{0C152783-A906-4F49-8461-A41E71CF96CE}" type="slidenum">
              <a:rPr lang="lv-LV" smtClean="0"/>
              <a:t>‹#›</a:t>
            </a:fld>
            <a:endParaRPr lang="lv-LV"/>
          </a:p>
        </p:txBody>
      </p:sp>
      <p:pic>
        <p:nvPicPr>
          <p:cNvPr id="10" name="Picture 32">
            <a:extLst>
              <a:ext uri="{FF2B5EF4-FFF2-40B4-BE49-F238E27FC236}">
                <a16:creationId xmlns:a16="http://schemas.microsoft.com/office/drawing/2014/main" id="{7CEE3D77-2B32-E735-22D9-F105819901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8734" y="136525"/>
            <a:ext cx="1912613" cy="883859"/>
          </a:xfrm>
          <a:prstGeom prst="rect">
            <a:avLst/>
          </a:prstGeom>
        </p:spPr>
      </p:pic>
    </p:spTree>
    <p:extLst>
      <p:ext uri="{BB962C8B-B14F-4D97-AF65-F5344CB8AC3E}">
        <p14:creationId xmlns:p14="http://schemas.microsoft.com/office/powerpoint/2010/main" val="37018642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33CAACB-89BE-AEF2-EC4E-073097198FC7}"/>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a16="http://schemas.microsoft.com/office/drawing/2014/main" id="{1962673C-0AB2-E268-6750-EBF762A085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v-LV"/>
              <a:t>Noklikšķiniet uz ikonas, lai pievienotu attēlu</a:t>
            </a:r>
          </a:p>
        </p:txBody>
      </p:sp>
      <p:sp>
        <p:nvSpPr>
          <p:cNvPr id="4" name="Teksta vietturis 3">
            <a:extLst>
              <a:ext uri="{FF2B5EF4-FFF2-40B4-BE49-F238E27FC236}">
                <a16:creationId xmlns:a16="http://schemas.microsoft.com/office/drawing/2014/main" id="{EEA5AAEB-2879-6DF8-6782-7444D123A9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0D186741-A9E2-B984-FA5A-56711602FA87}"/>
              </a:ext>
            </a:extLst>
          </p:cNvPr>
          <p:cNvSpPr>
            <a:spLocks noGrp="1"/>
          </p:cNvSpPr>
          <p:nvPr>
            <p:ph type="dt" sz="half" idx="10"/>
          </p:nvPr>
        </p:nvSpPr>
        <p:spPr/>
        <p:txBody>
          <a:bodyPr/>
          <a:lstStyle/>
          <a:p>
            <a:r>
              <a:rPr lang="lv-LV"/>
              <a:t>2026. gada 7. jūlijā</a:t>
            </a:r>
          </a:p>
        </p:txBody>
      </p:sp>
      <p:sp>
        <p:nvSpPr>
          <p:cNvPr id="6" name="Kājenes vietturis 5">
            <a:extLst>
              <a:ext uri="{FF2B5EF4-FFF2-40B4-BE49-F238E27FC236}">
                <a16:creationId xmlns:a16="http://schemas.microsoft.com/office/drawing/2014/main" id="{41C288E2-4D1E-44CD-9841-5F34340A4DED}"/>
              </a:ext>
            </a:extLst>
          </p:cNvPr>
          <p:cNvSpPr>
            <a:spLocks noGrp="1"/>
          </p:cNvSpPr>
          <p:nvPr>
            <p:ph type="ftr" sz="quarter" idx="11"/>
          </p:nvPr>
        </p:nvSpPr>
        <p:spPr/>
        <p:txBody>
          <a:bodyPr/>
          <a:lstStyle/>
          <a:p>
            <a:r>
              <a:rPr lang="lv-LV"/>
              <a:t>Valsts pētījumu programmas “Bioloģiskās daudzveidības prioritāro rīcību  programmā noteikto pētījumu izstrāde, 2. daļa” 2026.–2028. gadam projektu pieteikumu atklātais konkurss </a:t>
            </a:r>
          </a:p>
        </p:txBody>
      </p:sp>
      <p:sp>
        <p:nvSpPr>
          <p:cNvPr id="7" name="Slaida numura vietturis 6">
            <a:extLst>
              <a:ext uri="{FF2B5EF4-FFF2-40B4-BE49-F238E27FC236}">
                <a16:creationId xmlns:a16="http://schemas.microsoft.com/office/drawing/2014/main" id="{D50C8F49-ABB0-2F68-F82D-A8527A44EB58}"/>
              </a:ext>
            </a:extLst>
          </p:cNvPr>
          <p:cNvSpPr>
            <a:spLocks noGrp="1"/>
          </p:cNvSpPr>
          <p:nvPr>
            <p:ph type="sldNum" sz="quarter" idx="12"/>
          </p:nvPr>
        </p:nvSpPr>
        <p:spPr/>
        <p:txBody>
          <a:bodyPr/>
          <a:lstStyle/>
          <a:p>
            <a:fld id="{0C152783-A906-4F49-8461-A41E71CF96CE}" type="slidenum">
              <a:rPr lang="lv-LV" smtClean="0"/>
              <a:t>‹#›</a:t>
            </a:fld>
            <a:endParaRPr lang="lv-LV"/>
          </a:p>
        </p:txBody>
      </p:sp>
    </p:spTree>
    <p:extLst>
      <p:ext uri="{BB962C8B-B14F-4D97-AF65-F5344CB8AC3E}">
        <p14:creationId xmlns:p14="http://schemas.microsoft.com/office/powerpoint/2010/main" val="37558714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052A642-0E1E-B4B5-05AD-EA2FFDEFD19D}"/>
              </a:ext>
            </a:extLst>
          </p:cNvPr>
          <p:cNvSpPr>
            <a:spLocks noGrp="1"/>
          </p:cNvSpPr>
          <p:nvPr>
            <p:ph type="title"/>
          </p:nvPr>
        </p:nvSpPr>
        <p:spPr/>
        <p:txBody>
          <a:bodyPr/>
          <a:lstStyle/>
          <a:p>
            <a:r>
              <a:rPr lang="lv-LV"/>
              <a:t>Rediģēt šablona virsraksta stilu</a:t>
            </a:r>
            <a:endParaRPr lang="lv-LV" dirty="0"/>
          </a:p>
        </p:txBody>
      </p:sp>
      <p:sp>
        <p:nvSpPr>
          <p:cNvPr id="3" name="Vertikāls teksta vietturis 2">
            <a:extLst>
              <a:ext uri="{FF2B5EF4-FFF2-40B4-BE49-F238E27FC236}">
                <a16:creationId xmlns:a16="http://schemas.microsoft.com/office/drawing/2014/main" id="{819757CB-3823-BBD5-3888-AFB4B39F07B2}"/>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B54F52A4-5030-8AE1-8D73-F55805DE1F15}"/>
              </a:ext>
            </a:extLst>
          </p:cNvPr>
          <p:cNvSpPr>
            <a:spLocks noGrp="1"/>
          </p:cNvSpPr>
          <p:nvPr>
            <p:ph type="dt" sz="half" idx="10"/>
          </p:nvPr>
        </p:nvSpPr>
        <p:spPr/>
        <p:txBody>
          <a:bodyPr/>
          <a:lstStyle/>
          <a:p>
            <a:r>
              <a:rPr lang="lv-LV"/>
              <a:t>2026. gada 7. jūlijā</a:t>
            </a:r>
          </a:p>
        </p:txBody>
      </p:sp>
      <p:sp>
        <p:nvSpPr>
          <p:cNvPr id="5" name="Kājenes vietturis 4">
            <a:extLst>
              <a:ext uri="{FF2B5EF4-FFF2-40B4-BE49-F238E27FC236}">
                <a16:creationId xmlns:a16="http://schemas.microsoft.com/office/drawing/2014/main" id="{4B3A7586-E394-85F7-AA40-CD7CF38B3C2B}"/>
              </a:ext>
            </a:extLst>
          </p:cNvPr>
          <p:cNvSpPr>
            <a:spLocks noGrp="1"/>
          </p:cNvSpPr>
          <p:nvPr>
            <p:ph type="ftr" sz="quarter" idx="11"/>
          </p:nvPr>
        </p:nvSpPr>
        <p:spPr/>
        <p:txBody>
          <a:bodyPr/>
          <a:lstStyle/>
          <a:p>
            <a:r>
              <a:rPr lang="lv-LV"/>
              <a:t>Valsts pētījumu programmas “Bioloģiskās daudzveidības prioritāro rīcību  programmā noteikto pētījumu izstrāde, 2. daļa” 2026.–2028. gadam projektu pieteikumu atklātais konkurss </a:t>
            </a:r>
          </a:p>
        </p:txBody>
      </p:sp>
      <p:sp>
        <p:nvSpPr>
          <p:cNvPr id="6" name="Slaida numura vietturis 5">
            <a:extLst>
              <a:ext uri="{FF2B5EF4-FFF2-40B4-BE49-F238E27FC236}">
                <a16:creationId xmlns:a16="http://schemas.microsoft.com/office/drawing/2014/main" id="{9369C921-F9A1-9591-C9FC-17ACE2253F6D}"/>
              </a:ext>
            </a:extLst>
          </p:cNvPr>
          <p:cNvSpPr>
            <a:spLocks noGrp="1"/>
          </p:cNvSpPr>
          <p:nvPr>
            <p:ph type="sldNum" sz="quarter" idx="12"/>
          </p:nvPr>
        </p:nvSpPr>
        <p:spPr/>
        <p:txBody>
          <a:bodyPr/>
          <a:lstStyle/>
          <a:p>
            <a:fld id="{0C152783-A906-4F49-8461-A41E71CF96CE}" type="slidenum">
              <a:rPr lang="lv-LV" smtClean="0"/>
              <a:t>‹#›</a:t>
            </a:fld>
            <a:endParaRPr lang="lv-LV"/>
          </a:p>
        </p:txBody>
      </p:sp>
    </p:spTree>
    <p:extLst>
      <p:ext uri="{BB962C8B-B14F-4D97-AF65-F5344CB8AC3E}">
        <p14:creationId xmlns:p14="http://schemas.microsoft.com/office/powerpoint/2010/main" val="24283706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31">
            <a:extLst>
              <a:ext uri="{FF2B5EF4-FFF2-40B4-BE49-F238E27FC236}">
                <a16:creationId xmlns:a16="http://schemas.microsoft.com/office/drawing/2014/main" id="{099D5BBF-2372-7968-2A38-4978F37B5DCF}"/>
              </a:ext>
            </a:extLst>
          </p:cNvPr>
          <p:cNvPicPr>
            <a:picLocks noChangeAspect="1"/>
          </p:cNvPicPr>
          <p:nvPr userDrawn="1"/>
        </p:nvPicPr>
        <p:blipFill>
          <a:blip r:embed="rId13"/>
          <a:stretch>
            <a:fillRect/>
          </a:stretch>
        </p:blipFill>
        <p:spPr>
          <a:xfrm>
            <a:off x="0" y="5076092"/>
            <a:ext cx="12192000" cy="1781908"/>
          </a:xfrm>
          <a:prstGeom prst="rect">
            <a:avLst/>
          </a:prstGeom>
        </p:spPr>
      </p:pic>
      <p:sp>
        <p:nvSpPr>
          <p:cNvPr id="2" name="Virsraksta vietturis 1">
            <a:extLst>
              <a:ext uri="{FF2B5EF4-FFF2-40B4-BE49-F238E27FC236}">
                <a16:creationId xmlns:a16="http://schemas.microsoft.com/office/drawing/2014/main" id="{00B01558-F3DB-28AF-D8B5-FB2AF762FD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ltLang="lv-LV" sz="4400" dirty="0">
                <a:solidFill>
                  <a:srgbClr val="7E0000"/>
                </a:solidFill>
                <a:latin typeface="Arial Narrow" panose="020B0606020202030204" pitchFamily="34" charset="0"/>
              </a:rPr>
              <a:t>VIRSRAKSTIEM 24 PT</a:t>
            </a:r>
            <a:endParaRPr lang="lv-LV" dirty="0"/>
          </a:p>
        </p:txBody>
      </p:sp>
      <p:sp>
        <p:nvSpPr>
          <p:cNvPr id="3" name="Teksta vietturis 2">
            <a:extLst>
              <a:ext uri="{FF2B5EF4-FFF2-40B4-BE49-F238E27FC236}">
                <a16:creationId xmlns:a16="http://schemas.microsoft.com/office/drawing/2014/main" id="{FCDD07BB-24C2-FB8B-36E4-FC5DCE6B99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rtl="0" eaLnBrk="1" latinLnBrk="0" hangingPunct="1"/>
            <a:r>
              <a:rPr lang="lv-LV" sz="1600" kern="1200" dirty="0">
                <a:solidFill>
                  <a:srgbClr val="7F7F7F"/>
                </a:solidFill>
                <a:effectLst/>
                <a:latin typeface="Arial Narrow" panose="020B0606020202030204" pitchFamily="34" charset="0"/>
                <a:ea typeface="+mn-ea"/>
                <a:cs typeface="+mn-cs"/>
              </a:rPr>
              <a:t>PAMATTEKSTAM 14 -16 PT</a:t>
            </a:r>
            <a:endParaRPr lang="lv-LV" dirty="0">
              <a:effectLst/>
            </a:endParaRPr>
          </a:p>
          <a:p>
            <a:pPr lvl="1" rtl="0" eaLnBrk="1" latinLnBrk="0" hangingPunct="1"/>
            <a:r>
              <a:rPr lang="lv-LV" sz="1600" kern="1200" dirty="0">
                <a:solidFill>
                  <a:srgbClr val="7F7F7F"/>
                </a:solidFill>
                <a:effectLst/>
                <a:latin typeface="Arial Narrow" panose="020B0606020202030204" pitchFamily="34" charset="0"/>
                <a:ea typeface="+mn-ea"/>
                <a:cs typeface="+mn-cs"/>
              </a:rPr>
              <a:t>Otrais līmenis 14 -16 PT</a:t>
            </a:r>
            <a:endParaRPr lang="lv-LV" dirty="0">
              <a:effectLst/>
            </a:endParaRPr>
          </a:p>
          <a:p>
            <a:pPr lvl="2" rtl="0" eaLnBrk="1" latinLnBrk="0" hangingPunct="1"/>
            <a:r>
              <a:rPr lang="lv-LV" sz="1600" kern="1200" dirty="0">
                <a:solidFill>
                  <a:srgbClr val="7F7F7F"/>
                </a:solidFill>
                <a:effectLst/>
                <a:latin typeface="Arial Narrow" panose="020B0606020202030204" pitchFamily="34" charset="0"/>
                <a:ea typeface="+mn-ea"/>
                <a:cs typeface="+mn-cs"/>
              </a:rPr>
              <a:t>Trešais līmenis 14 -16 PT</a:t>
            </a:r>
          </a:p>
          <a:p>
            <a:pPr marL="1600200" lvl="3" indent="-228600" algn="l" defTabSz="914400" rtl="0" eaLnBrk="1" latinLnBrk="0" hangingPunct="1">
              <a:lnSpc>
                <a:spcPct val="90000"/>
              </a:lnSpc>
              <a:spcBef>
                <a:spcPts val="500"/>
              </a:spcBef>
              <a:buFont typeface="Arial" panose="020B0604020202020204" pitchFamily="34" charset="0"/>
              <a:buChar char="•"/>
            </a:pPr>
            <a:r>
              <a:rPr lang="lv-LV" dirty="0"/>
              <a:t>Ceturtais līmenis</a:t>
            </a:r>
          </a:p>
          <a:p>
            <a:pPr marL="2057400" lvl="4" indent="-228600" algn="l" defTabSz="914400" rtl="0" eaLnBrk="1" latinLnBrk="0" hangingPunct="1">
              <a:lnSpc>
                <a:spcPct val="90000"/>
              </a:lnSpc>
              <a:spcBef>
                <a:spcPts val="500"/>
              </a:spcBef>
              <a:buFont typeface="Arial" panose="020B0604020202020204" pitchFamily="34" charset="0"/>
              <a:buChar char="•"/>
            </a:pPr>
            <a:r>
              <a:rPr lang="lv-LV" dirty="0"/>
              <a:t>Piektais līmenis</a:t>
            </a:r>
            <a:endParaRPr lang="lv-LV" dirty="0">
              <a:effectLst/>
            </a:endParaRPr>
          </a:p>
        </p:txBody>
      </p:sp>
      <p:sp>
        <p:nvSpPr>
          <p:cNvPr id="4" name="Datuma vietturis 3">
            <a:extLst>
              <a:ext uri="{FF2B5EF4-FFF2-40B4-BE49-F238E27FC236}">
                <a16:creationId xmlns:a16="http://schemas.microsoft.com/office/drawing/2014/main" id="{BC055969-C9C0-0782-D544-D864CD0A65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lv-LV"/>
              <a:t>2026. gada 7. jūlijā</a:t>
            </a:r>
          </a:p>
        </p:txBody>
      </p:sp>
      <p:sp>
        <p:nvSpPr>
          <p:cNvPr id="5" name="Kājenes vietturis 4">
            <a:extLst>
              <a:ext uri="{FF2B5EF4-FFF2-40B4-BE49-F238E27FC236}">
                <a16:creationId xmlns:a16="http://schemas.microsoft.com/office/drawing/2014/main" id="{C2039693-0F26-FE4D-7805-6D74936600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lv-LV"/>
              <a:t>Valsts pētījumu programmas “Bioloģiskās daudzveidības prioritāro rīcību  programmā noteikto pētījumu izstrāde, 2. daļa” 2026.–2028. gadam projektu pieteikumu atklātais konkurss </a:t>
            </a:r>
          </a:p>
        </p:txBody>
      </p:sp>
      <p:sp>
        <p:nvSpPr>
          <p:cNvPr id="6" name="Slaida numura vietturis 5">
            <a:extLst>
              <a:ext uri="{FF2B5EF4-FFF2-40B4-BE49-F238E27FC236}">
                <a16:creationId xmlns:a16="http://schemas.microsoft.com/office/drawing/2014/main" id="{059FA77E-5335-6530-B6B1-4BA68B8004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C152783-A906-4F49-8461-A41E71CF96CE}" type="slidenum">
              <a:rPr lang="lv-LV" smtClean="0"/>
              <a:t>‹#›</a:t>
            </a:fld>
            <a:endParaRPr lang="lv-LV"/>
          </a:p>
        </p:txBody>
      </p:sp>
      <p:pic>
        <p:nvPicPr>
          <p:cNvPr id="13" name="Picture 32">
            <a:extLst>
              <a:ext uri="{FF2B5EF4-FFF2-40B4-BE49-F238E27FC236}">
                <a16:creationId xmlns:a16="http://schemas.microsoft.com/office/drawing/2014/main" id="{D4C6560A-B94A-7C4B-59F1-5A821F635FB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018734" y="136525"/>
            <a:ext cx="1912613" cy="883859"/>
          </a:xfrm>
          <a:prstGeom prst="rect">
            <a:avLst/>
          </a:prstGeom>
        </p:spPr>
      </p:pic>
    </p:spTree>
    <p:extLst>
      <p:ext uri="{BB962C8B-B14F-4D97-AF65-F5344CB8AC3E}">
        <p14:creationId xmlns:p14="http://schemas.microsoft.com/office/powerpoint/2010/main" val="2497262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55"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p:txStyles>
    <p:titleStyle>
      <a:lvl1pPr algn="l" defTabSz="914400" rtl="0" eaLnBrk="1" latinLnBrk="0" hangingPunct="1">
        <a:lnSpc>
          <a:spcPct val="90000"/>
        </a:lnSpc>
        <a:spcBef>
          <a:spcPct val="0"/>
        </a:spcBef>
        <a:buNone/>
        <a:defRPr sz="2400" kern="1200">
          <a:solidFill>
            <a:srgbClr val="7E0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lv-LV" sz="1600" kern="1200" smtClean="0">
          <a:solidFill>
            <a:srgbClr val="7F7F7F"/>
          </a:solidFill>
          <a:effectLst/>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rgbClr val="7F7F7F"/>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7F7F7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lv-LV" sz="1600" kern="1200" dirty="0" smtClean="0">
          <a:solidFill>
            <a:srgbClr val="7F7F7F"/>
          </a:solidFill>
          <a:effectLst/>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lv-LV" sz="1600" kern="1200" dirty="0" smtClean="0">
          <a:solidFill>
            <a:srgbClr val="7F7F7F"/>
          </a:solidFill>
          <a:effectLst/>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lzp.gov.lv/lv/informacija-valsts-petijumu-programmas-istenotajiem" TargetMode="External"/><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emf"/><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15.emf"/><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0.png"/><Relationship Id="rId5" Type="http://schemas.microsoft.com/office/2007/relationships/hdphoto" Target="../media/hdphoto1.wdp"/><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image" Target="../media/image31.emf"/><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6.emf"/><Relationship Id="rId4" Type="http://schemas.openxmlformats.org/officeDocument/2006/relationships/image" Target="../media/image15.emf"/><Relationship Id="rId9"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image" Target="../media/image31.emf"/><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6.emf"/><Relationship Id="rId4" Type="http://schemas.openxmlformats.org/officeDocument/2006/relationships/image" Target="../media/image15.emf"/><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image" Target="../media/image31.emf"/><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6.emf"/><Relationship Id="rId4" Type="http://schemas.openxmlformats.org/officeDocument/2006/relationships/image" Target="../media/image15.emf"/><Relationship Id="rId9"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diagramLayout" Target="../diagrams/layout4.xml"/><Relationship Id="rId7" Type="http://schemas.openxmlformats.org/officeDocument/2006/relationships/image" Target="../media/image7.png"/><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https://sciencelatvia.lv/" TargetMode="External"/><Relationship Id="rId7"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emf"/><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7.png"/><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63.png"/></Relationships>
</file>

<file path=ppt/slides/_rels/slide3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66.png"/><Relationship Id="rId4" Type="http://schemas.openxmlformats.org/officeDocument/2006/relationships/image" Target="../media/image65.png"/></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69.png"/></Relationships>
</file>

<file path=ppt/slides/_rels/slide34.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1.png"/><Relationship Id="rId7" Type="http://schemas.openxmlformats.org/officeDocument/2006/relationships/image" Target="../media/image60.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3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71.png"/><Relationship Id="rId7" Type="http://schemas.openxmlformats.org/officeDocument/2006/relationships/image" Target="../media/image79.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 Id="rId9" Type="http://schemas.openxmlformats.org/officeDocument/2006/relationships/image" Target="../media/image8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6.png"/><Relationship Id="rId5" Type="http://schemas.microsoft.com/office/2007/relationships/hdphoto" Target="../media/hdphoto1.wdp"/><Relationship Id="rId4" Type="http://schemas.openxmlformats.org/officeDocument/2006/relationships/image" Target="../media/image25.png"/><Relationship Id="rId9" Type="http://schemas.openxmlformats.org/officeDocument/2006/relationships/image" Target="../media/image82.png"/></Relationships>
</file>

<file path=ppt/slides/_rels/slide3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7.png"/><Relationship Id="rId7" Type="http://schemas.openxmlformats.org/officeDocument/2006/relationships/diagramColors" Target="../diagrams/colors5.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83.png"/></Relationships>
</file>

<file path=ppt/slides/_rels/slide39.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diagramLayout" Target="../diagrams/layout6.xml"/><Relationship Id="rId7" Type="http://schemas.openxmlformats.org/officeDocument/2006/relationships/image" Target="../media/image84.png"/><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16.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diagramLayout" Target="../diagrams/layout7.xml"/><Relationship Id="rId7" Type="http://schemas.openxmlformats.org/officeDocument/2006/relationships/image" Target="../media/image7.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87.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5.png"/><Relationship Id="rId1" Type="http://schemas.openxmlformats.org/officeDocument/2006/relationships/slideLayout" Target="../slideLayouts/slideLayout6.xml"/><Relationship Id="rId6" Type="http://schemas.openxmlformats.org/officeDocument/2006/relationships/image" Target="../media/image88.png"/><Relationship Id="rId5" Type="http://schemas.openxmlformats.org/officeDocument/2006/relationships/hyperlink" Target="mailto:valters.scerbinskis@lnb.lv" TargetMode="External"/><Relationship Id="rId4" Type="http://schemas.openxmlformats.org/officeDocument/2006/relationships/hyperlink" Target="http://www.enciklopedija.lv/" TargetMode="External"/></Relationships>
</file>

<file path=ppt/slides/_rels/slide44.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2.png"/><Relationship Id="rId4" Type="http://schemas.openxmlformats.org/officeDocument/2006/relationships/image" Target="../media/image91.png"/></Relationships>
</file>

<file path=ppt/slides/_rels/slide4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47.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diagramData" Target="../diagrams/data12.xml"/><Relationship Id="rId18" Type="http://schemas.openxmlformats.org/officeDocument/2006/relationships/diagramData" Target="../diagrams/data13.xml"/><Relationship Id="rId3" Type="http://schemas.openxmlformats.org/officeDocument/2006/relationships/diagramData" Target="../diagrams/data10.xml"/><Relationship Id="rId21" Type="http://schemas.openxmlformats.org/officeDocument/2006/relationships/diagramColors" Target="../diagrams/colors13.xml"/><Relationship Id="rId7" Type="http://schemas.microsoft.com/office/2007/relationships/diagramDrawing" Target="../diagrams/drawing10.xml"/><Relationship Id="rId12" Type="http://schemas.microsoft.com/office/2007/relationships/diagramDrawing" Target="../diagrams/drawing11.xml"/><Relationship Id="rId17" Type="http://schemas.microsoft.com/office/2007/relationships/diagramDrawing" Target="../diagrams/drawing12.xml"/><Relationship Id="rId2" Type="http://schemas.openxmlformats.org/officeDocument/2006/relationships/image" Target="../media/image7.png"/><Relationship Id="rId16" Type="http://schemas.openxmlformats.org/officeDocument/2006/relationships/diagramColors" Target="../diagrams/colors12.xml"/><Relationship Id="rId20" Type="http://schemas.openxmlformats.org/officeDocument/2006/relationships/diagramQuickStyle" Target="../diagrams/quickStyle13.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24" Type="http://schemas.openxmlformats.org/officeDocument/2006/relationships/image" Target="../media/image96.png"/><Relationship Id="rId5" Type="http://schemas.openxmlformats.org/officeDocument/2006/relationships/diagramQuickStyle" Target="../diagrams/quickStyle10.xml"/><Relationship Id="rId15" Type="http://schemas.openxmlformats.org/officeDocument/2006/relationships/diagramQuickStyle" Target="../diagrams/quickStyle12.xml"/><Relationship Id="rId23" Type="http://schemas.openxmlformats.org/officeDocument/2006/relationships/image" Target="../media/image95.png"/><Relationship Id="rId10" Type="http://schemas.openxmlformats.org/officeDocument/2006/relationships/diagramQuickStyle" Target="../diagrams/quickStyle11.xml"/><Relationship Id="rId19" Type="http://schemas.openxmlformats.org/officeDocument/2006/relationships/diagramLayout" Target="../diagrams/layout13.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diagramLayout" Target="../diagrams/layout12.xml"/><Relationship Id="rId22" Type="http://schemas.microsoft.com/office/2007/relationships/diagramDrawing" Target="../diagrams/drawing13.xml"/></Relationships>
</file>

<file path=ppt/slides/_rels/slide48.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99.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hyperlink" Target="https://www.lzp.gov.lv/lv/informacija-valsts-petijumu-programmas-istenotajiem" TargetMode="External"/><Relationship Id="rId5" Type="http://schemas.openxmlformats.org/officeDocument/2006/relationships/image" Target="../media/image98.png"/><Relationship Id="rId4" Type="http://schemas.microsoft.com/office/2007/relationships/hdphoto" Target="../media/hdphoto2.wdp"/></Relationships>
</file>

<file path=ppt/slides/_rels/slide49.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1.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diagramLayout" Target="../diagrams/layout15.xml"/><Relationship Id="rId7" Type="http://schemas.openxmlformats.org/officeDocument/2006/relationships/image" Target="../media/image102.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hyperlink" Target="mailto:vpp@lzp.gov.lv" TargetMode="Externa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13.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3.xml"/><Relationship Id="rId11" Type="http://schemas.openxmlformats.org/officeDocument/2006/relationships/hyperlink" Target="https://commons.wikimedia.org/wiki/Latvija" TargetMode="External"/><Relationship Id="rId5" Type="http://schemas.openxmlformats.org/officeDocument/2006/relationships/diagramQuickStyle" Target="../diagrams/quickStyle3.xml"/><Relationship Id="rId10" Type="http://schemas.openxmlformats.org/officeDocument/2006/relationships/image" Target="../media/image11.png"/><Relationship Id="rId4" Type="http://schemas.openxmlformats.org/officeDocument/2006/relationships/diagramLayout" Target="../diagrams/layout3.xml"/><Relationship Id="rId9" Type="http://schemas.openxmlformats.org/officeDocument/2006/relationships/hyperlink" Target="https://pixabay.com/da/union-jack-british-flag-dk-engelsk-102789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A7A69CD2-7CE6-F6B4-2EBF-049747940774}"/>
              </a:ext>
            </a:extLst>
          </p:cNvPr>
          <p:cNvSpPr txBox="1">
            <a:spLocks/>
          </p:cNvSpPr>
          <p:nvPr/>
        </p:nvSpPr>
        <p:spPr>
          <a:xfrm>
            <a:off x="115109" y="4061791"/>
            <a:ext cx="5324908" cy="171608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lv-LV" sz="2000">
              <a:solidFill>
                <a:srgbClr val="7F7F7F"/>
              </a:solidFill>
              <a:latin typeface="Arial Narrow" panose="020B0606020202030204" pitchFamily="34" charset="0"/>
            </a:endParaRPr>
          </a:p>
        </p:txBody>
      </p:sp>
      <p:sp>
        <p:nvSpPr>
          <p:cNvPr id="2" name="Virsraksts 1">
            <a:extLst>
              <a:ext uri="{FF2B5EF4-FFF2-40B4-BE49-F238E27FC236}">
                <a16:creationId xmlns:a16="http://schemas.microsoft.com/office/drawing/2014/main" id="{EA2069D2-1175-2E03-8612-1BF46A0F832E}"/>
              </a:ext>
            </a:extLst>
          </p:cNvPr>
          <p:cNvSpPr txBox="1">
            <a:spLocks/>
          </p:cNvSpPr>
          <p:nvPr/>
        </p:nvSpPr>
        <p:spPr>
          <a:xfrm>
            <a:off x="1257592" y="2151211"/>
            <a:ext cx="9676812" cy="18354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rgbClr val="7E0000"/>
                </a:solidFill>
                <a:latin typeface="+mj-lt"/>
                <a:ea typeface="+mj-ea"/>
                <a:cs typeface="+mj-cs"/>
              </a:defRPr>
            </a:lvl1pPr>
          </a:lstStyle>
          <a:p>
            <a:pPr>
              <a:lnSpc>
                <a:spcPct val="100000"/>
              </a:lnSpc>
            </a:pPr>
            <a:r>
              <a:rPr lang="lv-LV" sz="3600" b="1" dirty="0"/>
              <a:t>Valsts pētījumu programmas “Bioloģiskās daudzveidības prioritāro rīcību programmā noteikto pētījumu izstrāde, 2. daļa” 2026.–2028. gadam </a:t>
            </a:r>
          </a:p>
        </p:txBody>
      </p:sp>
      <p:sp>
        <p:nvSpPr>
          <p:cNvPr id="3" name="Virsraksts 1">
            <a:extLst>
              <a:ext uri="{FF2B5EF4-FFF2-40B4-BE49-F238E27FC236}">
                <a16:creationId xmlns:a16="http://schemas.microsoft.com/office/drawing/2014/main" id="{D16B11E8-631A-31C8-A107-BDC23C051E8C}"/>
              </a:ext>
            </a:extLst>
          </p:cNvPr>
          <p:cNvSpPr txBox="1">
            <a:spLocks/>
          </p:cNvSpPr>
          <p:nvPr/>
        </p:nvSpPr>
        <p:spPr>
          <a:xfrm>
            <a:off x="2572091" y="3986637"/>
            <a:ext cx="7047814" cy="656196"/>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rgbClr val="7E0000"/>
                </a:solidFill>
                <a:latin typeface="+mj-lt"/>
                <a:ea typeface="+mj-ea"/>
                <a:cs typeface="+mj-cs"/>
              </a:defRPr>
            </a:lvl1pPr>
          </a:lstStyle>
          <a:p>
            <a:r>
              <a:rPr lang="lv-LV" sz="4000" b="1">
                <a:solidFill>
                  <a:schemeClr val="bg1">
                    <a:lumMod val="50000"/>
                  </a:schemeClr>
                </a:solidFill>
              </a:rPr>
              <a:t>projektu pieteikumu atklātais konkurss </a:t>
            </a:r>
          </a:p>
        </p:txBody>
      </p:sp>
      <p:sp>
        <p:nvSpPr>
          <p:cNvPr id="13" name="Apakšvirsraksts 2">
            <a:extLst>
              <a:ext uri="{FF2B5EF4-FFF2-40B4-BE49-F238E27FC236}">
                <a16:creationId xmlns:a16="http://schemas.microsoft.com/office/drawing/2014/main" id="{DDBF9EE6-C9CF-5916-3CAB-552D50A90173}"/>
              </a:ext>
            </a:extLst>
          </p:cNvPr>
          <p:cNvSpPr txBox="1">
            <a:spLocks/>
          </p:cNvSpPr>
          <p:nvPr/>
        </p:nvSpPr>
        <p:spPr>
          <a:xfrm>
            <a:off x="115109" y="5064351"/>
            <a:ext cx="11475565" cy="12919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lang="lv-LV" sz="2400" kern="1200">
                <a:solidFill>
                  <a:srgbClr val="7F7F7F"/>
                </a:solidFill>
                <a:effectLst/>
                <a:latin typeface="Arial Narrow" panose="020B0606020202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7F7F7F"/>
                </a:solidFill>
                <a:latin typeface="Arial Narrow" panose="020B060602020203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7F7F7F"/>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lang="lv-LV" sz="1600" kern="1200">
                <a:solidFill>
                  <a:srgbClr val="7F7F7F"/>
                </a:solidFill>
                <a:effectLst/>
                <a:latin typeface="Arial Narrow" panose="020B060602020203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lang="lv-LV" sz="1600" kern="1200">
                <a:solidFill>
                  <a:srgbClr val="7F7F7F"/>
                </a:solidFill>
                <a:effectLst/>
                <a:latin typeface="Arial Narrow" panose="020B060602020203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pPr>
            <a:r>
              <a:rPr lang="lv-LV" dirty="0"/>
              <a:t>Latvijas Zinātnes padomes </a:t>
            </a:r>
          </a:p>
          <a:p>
            <a:pPr algn="r">
              <a:lnSpc>
                <a:spcPct val="100000"/>
              </a:lnSpc>
              <a:spcBef>
                <a:spcPts val="0"/>
              </a:spcBef>
            </a:pPr>
            <a:r>
              <a:rPr lang="lv-LV" dirty="0"/>
              <a:t>Pētniecības programmu ieviešanas un monitoringu departamenta</a:t>
            </a:r>
          </a:p>
          <a:p>
            <a:pPr algn="r">
              <a:lnSpc>
                <a:spcPct val="100000"/>
              </a:lnSpc>
              <a:spcBef>
                <a:spcPts val="0"/>
              </a:spcBef>
            </a:pPr>
            <a:r>
              <a:rPr lang="lv-LV" dirty="0"/>
              <a:t>Valsts pētījumu programmu nodaļa</a:t>
            </a:r>
          </a:p>
        </p:txBody>
      </p:sp>
      <p:sp>
        <p:nvSpPr>
          <p:cNvPr id="4" name="Datuma vietturis 2">
            <a:extLst>
              <a:ext uri="{FF2B5EF4-FFF2-40B4-BE49-F238E27FC236}">
                <a16:creationId xmlns:a16="http://schemas.microsoft.com/office/drawing/2014/main" id="{1AAE3187-BD11-1FAC-3B2D-AF050DA52C04}"/>
              </a:ext>
            </a:extLst>
          </p:cNvPr>
          <p:cNvSpPr txBox="1">
            <a:spLocks/>
          </p:cNvSpPr>
          <p:nvPr/>
        </p:nvSpPr>
        <p:spPr>
          <a:xfrm>
            <a:off x="838200" y="6356350"/>
            <a:ext cx="2743200" cy="365125"/>
          </a:xfrm>
          <a:prstGeom prst="rect">
            <a:avLst/>
          </a:prstGeom>
        </p:spPr>
        <p:txBody>
          <a:bodyP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v-LV" dirty="0">
                <a:solidFill>
                  <a:schemeClr val="tx2"/>
                </a:solidFill>
              </a:rPr>
              <a:t>2026. gada 7. jūlijā</a:t>
            </a:r>
          </a:p>
        </p:txBody>
      </p:sp>
      <p:pic>
        <p:nvPicPr>
          <p:cNvPr id="7" name="Picture 6">
            <a:extLst>
              <a:ext uri="{FF2B5EF4-FFF2-40B4-BE49-F238E27FC236}">
                <a16:creationId xmlns:a16="http://schemas.microsoft.com/office/drawing/2014/main" id="{89D2137C-7FB9-B32A-3E19-D6BC6E42ACA9}"/>
              </a:ext>
            </a:extLst>
          </p:cNvPr>
          <p:cNvPicPr>
            <a:picLocks noChangeAspect="1"/>
          </p:cNvPicPr>
          <p:nvPr/>
        </p:nvPicPr>
        <p:blipFill>
          <a:blip r:embed="rId2"/>
          <a:stretch>
            <a:fillRect/>
          </a:stretch>
        </p:blipFill>
        <p:spPr>
          <a:xfrm>
            <a:off x="379692" y="323624"/>
            <a:ext cx="1755800" cy="1499746"/>
          </a:xfrm>
          <a:prstGeom prst="rect">
            <a:avLst/>
          </a:prstGeom>
        </p:spPr>
      </p:pic>
    </p:spTree>
    <p:extLst>
      <p:ext uri="{BB962C8B-B14F-4D97-AF65-F5344CB8AC3E}">
        <p14:creationId xmlns:p14="http://schemas.microsoft.com/office/powerpoint/2010/main" val="8995916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1A17B-DFF1-049D-BFB8-CBB9491F517A}"/>
            </a:ext>
          </a:extLst>
        </p:cNvPr>
        <p:cNvGrpSpPr/>
        <p:nvPr/>
      </p:nvGrpSpPr>
      <p:grpSpPr>
        <a:xfrm>
          <a:off x="0" y="0"/>
          <a:ext cx="0" cy="0"/>
          <a:chOff x="0" y="0"/>
          <a:chExt cx="0" cy="0"/>
        </a:xfrm>
      </p:grpSpPr>
      <p:sp>
        <p:nvSpPr>
          <p:cNvPr id="2" name="!!Teksts">
            <a:extLst>
              <a:ext uri="{FF2B5EF4-FFF2-40B4-BE49-F238E27FC236}">
                <a16:creationId xmlns:a16="http://schemas.microsoft.com/office/drawing/2014/main" id="{C0D25A2C-42D6-76EA-21B4-CE6743C13700}"/>
              </a:ext>
            </a:extLst>
          </p:cNvPr>
          <p:cNvSpPr>
            <a:spLocks noGrp="1"/>
          </p:cNvSpPr>
          <p:nvPr>
            <p:ph type="title"/>
          </p:nvPr>
        </p:nvSpPr>
        <p:spPr>
          <a:xfrm>
            <a:off x="838200" y="418306"/>
            <a:ext cx="1307471" cy="500062"/>
          </a:xfrm>
        </p:spPr>
        <p:txBody>
          <a:bodyPr/>
          <a:lstStyle/>
          <a:p>
            <a:r>
              <a:rPr lang="lv-LV" dirty="0"/>
              <a:t>Rezultāti</a:t>
            </a:r>
          </a:p>
        </p:txBody>
      </p:sp>
      <p:sp>
        <p:nvSpPr>
          <p:cNvPr id="7" name="MK">
            <a:extLst>
              <a:ext uri="{FF2B5EF4-FFF2-40B4-BE49-F238E27FC236}">
                <a16:creationId xmlns:a16="http://schemas.microsoft.com/office/drawing/2014/main" id="{D0EE1B4F-C2FB-17A7-BB12-839BC8C847FC}"/>
              </a:ext>
            </a:extLst>
          </p:cNvPr>
          <p:cNvSpPr>
            <a:spLocks noGrp="1"/>
          </p:cNvSpPr>
          <p:nvPr>
            <p:ph type="body" idx="4294967295"/>
          </p:nvPr>
        </p:nvSpPr>
        <p:spPr>
          <a:xfrm>
            <a:off x="1197744" y="1467314"/>
            <a:ext cx="5611617" cy="626708"/>
          </a:xfrm>
        </p:spPr>
        <p:txBody>
          <a:bodyPr>
            <a:noAutofit/>
          </a:bodyPr>
          <a:lstStyle/>
          <a:p>
            <a:pPr marL="0" indent="0" algn="just">
              <a:buNone/>
            </a:pPr>
            <a:r>
              <a:rPr lang="lv-LV" b="1" dirty="0">
                <a:solidFill>
                  <a:schemeClr val="accent3"/>
                </a:solidFill>
              </a:rPr>
              <a:t>2. Nolikuma 9.1. apakšpunkts:</a:t>
            </a:r>
            <a:r>
              <a:rPr lang="lv-LV" sz="1200" dirty="0"/>
              <a:t> lai izpildītu MK rīkojuma 6. punktā un attiecīgi nolikuma 9.1. apakšpunktā noteiktos programmas uzdevumus:</a:t>
            </a:r>
            <a:endParaRPr lang="lv-LV" sz="900" dirty="0"/>
          </a:p>
        </p:txBody>
      </p:sp>
      <p:sp>
        <p:nvSpPr>
          <p:cNvPr id="11" name="Rectangle 2">
            <a:extLst>
              <a:ext uri="{FF2B5EF4-FFF2-40B4-BE49-F238E27FC236}">
                <a16:creationId xmlns:a16="http://schemas.microsoft.com/office/drawing/2014/main" id="{1AE1A66C-1A2E-BF3D-43A1-A592D421C0C3}"/>
              </a:ext>
            </a:extLst>
          </p:cNvPr>
          <p:cNvSpPr>
            <a:spLocks noGrp="1" noChangeArrowheads="1"/>
          </p:cNvSpPr>
          <p:nvPr>
            <p:ph type="body" sz="quarter" idx="4294967295"/>
          </p:nvPr>
        </p:nvSpPr>
        <p:spPr bwMode="auto">
          <a:xfrm>
            <a:off x="7501231" y="918368"/>
            <a:ext cx="280459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fontAlgn="base">
              <a:lnSpc>
                <a:spcPct val="100000"/>
              </a:lnSpc>
              <a:spcBef>
                <a:spcPts val="0"/>
              </a:spcBef>
              <a:spcAft>
                <a:spcPct val="0"/>
              </a:spcAft>
              <a:buClrTx/>
              <a:buSzTx/>
              <a:buNone/>
              <a:tabLst/>
            </a:pPr>
            <a:r>
              <a:rPr lang="lv-LV" altLang="lv-LV" b="1" dirty="0">
                <a:solidFill>
                  <a:schemeClr val="accent3"/>
                </a:solidFill>
              </a:rPr>
              <a:t>3. MK rīkojuma 7. un 8. punkts</a:t>
            </a:r>
            <a:endParaRPr lang="lv-LV" altLang="lv-LV" dirty="0">
              <a:solidFill>
                <a:schemeClr val="accent3"/>
              </a:solidFill>
            </a:endParaRPr>
          </a:p>
        </p:txBody>
      </p:sp>
      <p:sp>
        <p:nvSpPr>
          <p:cNvPr id="14" name="MK">
            <a:extLst>
              <a:ext uri="{FF2B5EF4-FFF2-40B4-BE49-F238E27FC236}">
                <a16:creationId xmlns:a16="http://schemas.microsoft.com/office/drawing/2014/main" id="{A0CDB260-D28E-C780-238F-DA2450DC2ED6}"/>
              </a:ext>
            </a:extLst>
          </p:cNvPr>
          <p:cNvSpPr txBox="1">
            <a:spLocks/>
          </p:cNvSpPr>
          <p:nvPr/>
        </p:nvSpPr>
        <p:spPr>
          <a:xfrm>
            <a:off x="1197745" y="930015"/>
            <a:ext cx="5157788" cy="6267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lv-LV" sz="1600" kern="1200" smtClean="0">
                <a:solidFill>
                  <a:srgbClr val="7F7F7F"/>
                </a:solidFill>
                <a:effectLst/>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rgbClr val="7F7F7F"/>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7F7F7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lv-LV" sz="1600" kern="1200" dirty="0" smtClean="0">
                <a:solidFill>
                  <a:srgbClr val="7F7F7F"/>
                </a:solidFill>
                <a:effectLst/>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lv-LV" sz="1600" kern="1200" dirty="0" smtClean="0">
                <a:solidFill>
                  <a:srgbClr val="7F7F7F"/>
                </a:solidFill>
                <a:effectLst/>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lv-LV" b="1" dirty="0">
                <a:solidFill>
                  <a:schemeClr val="accent3"/>
                </a:solidFill>
              </a:rPr>
              <a:t>1. MK rīkojuma 6. punktā minētie uzdevumi (nolikuma 9.1. apakšpunkts) </a:t>
            </a:r>
          </a:p>
        </p:txBody>
      </p:sp>
      <p:sp>
        <p:nvSpPr>
          <p:cNvPr id="15" name="MK">
            <a:extLst>
              <a:ext uri="{FF2B5EF4-FFF2-40B4-BE49-F238E27FC236}">
                <a16:creationId xmlns:a16="http://schemas.microsoft.com/office/drawing/2014/main" id="{DD24BF79-7B19-D1D5-38D5-8280F5C97721}"/>
              </a:ext>
            </a:extLst>
          </p:cNvPr>
          <p:cNvSpPr txBox="1">
            <a:spLocks/>
          </p:cNvSpPr>
          <p:nvPr/>
        </p:nvSpPr>
        <p:spPr>
          <a:xfrm>
            <a:off x="7501231" y="5939632"/>
            <a:ext cx="2656438" cy="3835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lv-LV" sz="1600" kern="1200" smtClean="0">
                <a:solidFill>
                  <a:srgbClr val="7F7F7F"/>
                </a:solidFill>
                <a:effectLst/>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rgbClr val="7F7F7F"/>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7F7F7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lv-LV" sz="1600" kern="1200" dirty="0" smtClean="0">
                <a:solidFill>
                  <a:srgbClr val="7F7F7F"/>
                </a:solidFill>
                <a:effectLst/>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lv-LV" sz="1600" kern="1200" dirty="0" smtClean="0">
                <a:solidFill>
                  <a:srgbClr val="7F7F7F"/>
                </a:solidFill>
                <a:effectLst/>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b="1" dirty="0">
                <a:solidFill>
                  <a:schemeClr val="accent3"/>
                </a:solidFill>
              </a:rPr>
              <a:t>4. MK noteikumu 12. punkts</a:t>
            </a:r>
          </a:p>
        </p:txBody>
      </p:sp>
      <p:pic>
        <p:nvPicPr>
          <p:cNvPr id="3" name="!!Forma">
            <a:extLst>
              <a:ext uri="{FF2B5EF4-FFF2-40B4-BE49-F238E27FC236}">
                <a16:creationId xmlns:a16="http://schemas.microsoft.com/office/drawing/2014/main" id="{45CE1134-1A7B-1C28-2828-C549CA292E4A}"/>
              </a:ext>
            </a:extLst>
          </p:cNvPr>
          <p:cNvPicPr>
            <a:picLocks noChangeAspect="1"/>
          </p:cNvPicPr>
          <p:nvPr/>
        </p:nvPicPr>
        <p:blipFill>
          <a:blip r:embed="rId2">
            <a:duotone>
              <a:schemeClr val="bg2">
                <a:shade val="45000"/>
                <a:satMod val="135000"/>
              </a:schemeClr>
              <a:prstClr val="white"/>
            </a:duotone>
          </a:blip>
          <a:stretch>
            <a:fillRect/>
          </a:stretch>
        </p:blipFill>
        <p:spPr>
          <a:xfrm>
            <a:off x="460082" y="3333069"/>
            <a:ext cx="848891" cy="918188"/>
          </a:xfrm>
          <a:prstGeom prst="rect">
            <a:avLst/>
          </a:prstGeom>
          <a:ln>
            <a:noFill/>
          </a:ln>
          <a:effectLst>
            <a:outerShdw blurRad="50800" dist="38100" dir="2700000" algn="tl" rotWithShape="0">
              <a:prstClr val="black">
                <a:alpha val="40000"/>
              </a:prstClr>
            </a:outerShdw>
          </a:effectLst>
        </p:spPr>
      </p:pic>
      <p:sp>
        <p:nvSpPr>
          <p:cNvPr id="8" name="Datuma vietturis 13">
            <a:extLst>
              <a:ext uri="{FF2B5EF4-FFF2-40B4-BE49-F238E27FC236}">
                <a16:creationId xmlns:a16="http://schemas.microsoft.com/office/drawing/2014/main" id="{E48D0A2D-41A0-C708-F426-0BDD2453910D}"/>
              </a:ext>
            </a:extLst>
          </p:cNvPr>
          <p:cNvSpPr>
            <a:spLocks noGrp="1"/>
          </p:cNvSpPr>
          <p:nvPr>
            <p:ph type="dt" sz="half" idx="10"/>
          </p:nvPr>
        </p:nvSpPr>
        <p:spPr>
          <a:xfrm>
            <a:off x="234451" y="6429447"/>
            <a:ext cx="1381539" cy="365125"/>
          </a:xfrm>
        </p:spPr>
        <p:txBody>
          <a:bodyPr/>
          <a:lstStyle/>
          <a:p>
            <a:r>
              <a:rPr lang="lv-LV"/>
              <a:t>2026. gada 7. jūlijā</a:t>
            </a:r>
            <a:endParaRPr lang="lv-LV" dirty="0"/>
          </a:p>
        </p:txBody>
      </p:sp>
      <p:sp>
        <p:nvSpPr>
          <p:cNvPr id="9" name="Kājenes vietturis 14">
            <a:extLst>
              <a:ext uri="{FF2B5EF4-FFF2-40B4-BE49-F238E27FC236}">
                <a16:creationId xmlns:a16="http://schemas.microsoft.com/office/drawing/2014/main" id="{37B9618C-E22C-F9D7-79AF-068CB44F56CC}"/>
              </a:ext>
            </a:extLst>
          </p:cNvPr>
          <p:cNvSpPr>
            <a:spLocks noGrp="1"/>
          </p:cNvSpPr>
          <p:nvPr>
            <p:ph type="ftr" sz="quarter" idx="11"/>
          </p:nvPr>
        </p:nvSpPr>
        <p:spPr>
          <a:xfrm>
            <a:off x="1102468" y="6422610"/>
            <a:ext cx="8816008" cy="365125"/>
          </a:xfrm>
        </p:spPr>
        <p:txBody>
          <a:bodyPr/>
          <a:lstStyle/>
          <a:p>
            <a:r>
              <a:rPr lang="lv-LV" dirty="0"/>
              <a:t>Valsts pētījumu programmas “Bioloģiskās daudzveidības prioritāro rīcību </a:t>
            </a:r>
          </a:p>
          <a:p>
            <a:r>
              <a:rPr lang="lv-LV" dirty="0"/>
              <a:t>programmā noteikto pētījumu izstrāde, 2. daļa” 2026.–2028. gadam projektu pieteikumu atklātais konkurss </a:t>
            </a:r>
          </a:p>
        </p:txBody>
      </p:sp>
      <p:pic>
        <p:nvPicPr>
          <p:cNvPr id="18" name="Picture 17">
            <a:extLst>
              <a:ext uri="{FF2B5EF4-FFF2-40B4-BE49-F238E27FC236}">
                <a16:creationId xmlns:a16="http://schemas.microsoft.com/office/drawing/2014/main" id="{8866D117-B9A6-9B22-75A4-5423C4CDF4DE}"/>
              </a:ext>
            </a:extLst>
          </p:cNvPr>
          <p:cNvPicPr>
            <a:picLocks noChangeAspect="1"/>
          </p:cNvPicPr>
          <p:nvPr/>
        </p:nvPicPr>
        <p:blipFill>
          <a:blip r:embed="rId3"/>
          <a:stretch>
            <a:fillRect/>
          </a:stretch>
        </p:blipFill>
        <p:spPr>
          <a:xfrm>
            <a:off x="7520136" y="1256922"/>
            <a:ext cx="3732887" cy="4675873"/>
          </a:xfrm>
          <a:prstGeom prst="rect">
            <a:avLst/>
          </a:prstGeom>
        </p:spPr>
      </p:pic>
      <p:sp>
        <p:nvSpPr>
          <p:cNvPr id="20" name="TextBox 19">
            <a:extLst>
              <a:ext uri="{FF2B5EF4-FFF2-40B4-BE49-F238E27FC236}">
                <a16:creationId xmlns:a16="http://schemas.microsoft.com/office/drawing/2014/main" id="{529889BF-421C-9B98-E7A7-BE90C66EE8F0}"/>
              </a:ext>
            </a:extLst>
          </p:cNvPr>
          <p:cNvSpPr txBox="1"/>
          <p:nvPr/>
        </p:nvSpPr>
        <p:spPr>
          <a:xfrm>
            <a:off x="1615991" y="2193459"/>
            <a:ext cx="5053374" cy="3840218"/>
          </a:xfrm>
          <a:prstGeom prst="rect">
            <a:avLst/>
          </a:prstGeom>
          <a:noFill/>
        </p:spPr>
        <p:txBody>
          <a:bodyPr wrap="square">
            <a:spAutoFit/>
          </a:bodyPr>
          <a:lstStyle/>
          <a:p>
            <a:pPr indent="457200" algn="just">
              <a:lnSpc>
                <a:spcPct val="107000"/>
              </a:lnSpc>
              <a:spcAft>
                <a:spcPts val="800"/>
              </a:spcAft>
              <a:buNone/>
            </a:pPr>
            <a:r>
              <a:rPr lang="lv-LV" sz="1400" dirty="0">
                <a:solidFill>
                  <a:srgbClr val="000000"/>
                </a:solidFill>
                <a:effectLst/>
                <a:ea typeface="Times New Roman" panose="02020603050405020304" pitchFamily="18" charset="0"/>
                <a:cs typeface="Arial" panose="020B0604020202020204" pitchFamily="34" charset="0"/>
              </a:rPr>
              <a:t>9.1.1. izstrādāt zinātniski pamatotus priekšlikumus optimālai Eiropas Savienības nozīmes sugu un biotopu telpiskai </a:t>
            </a:r>
            <a:r>
              <a:rPr lang="lv-LV" sz="1400" dirty="0" err="1">
                <a:solidFill>
                  <a:srgbClr val="000000"/>
                </a:solidFill>
                <a:effectLst/>
                <a:ea typeface="Times New Roman" panose="02020603050405020304" pitchFamily="18" charset="0"/>
                <a:cs typeface="Arial" panose="020B0604020202020204" pitchFamily="34" charset="0"/>
              </a:rPr>
              <a:t>savienotībai</a:t>
            </a:r>
            <a:r>
              <a:rPr lang="lv-LV" sz="1400" dirty="0">
                <a:solidFill>
                  <a:srgbClr val="000000"/>
                </a:solidFill>
                <a:effectLst/>
                <a:ea typeface="Times New Roman" panose="02020603050405020304" pitchFamily="18" charset="0"/>
                <a:cs typeface="Arial" panose="020B0604020202020204" pitchFamily="34" charset="0"/>
              </a:rPr>
              <a:t> (</a:t>
            </a:r>
            <a:r>
              <a:rPr lang="lv-LV" sz="1400" dirty="0" err="1">
                <a:solidFill>
                  <a:srgbClr val="000000"/>
                </a:solidFill>
                <a:effectLst/>
                <a:ea typeface="Times New Roman" panose="02020603050405020304" pitchFamily="18" charset="0"/>
                <a:cs typeface="Arial" panose="020B0604020202020204" pitchFamily="34" charset="0"/>
              </a:rPr>
              <a:t>konektivitātei</a:t>
            </a:r>
            <a:r>
              <a:rPr lang="lv-LV" sz="1400" dirty="0">
                <a:solidFill>
                  <a:srgbClr val="000000"/>
                </a:solidFill>
                <a:effectLst/>
                <a:ea typeface="Times New Roman" panose="02020603050405020304" pitchFamily="18" charset="0"/>
                <a:cs typeface="Arial" panose="020B0604020202020204" pitchFamily="34" charset="0"/>
              </a:rPr>
              <a:t>), iekļaujot vienotā dabas teritoriju tīklā īpaši aizsargājamās dabas teritorijas, mikroliegumus un ārpus aizsargājamo dabas teritoriju tīkla esošos biotopus un sugu dzīvotnes;</a:t>
            </a:r>
            <a:endParaRPr lang="lv-LV" sz="1400" dirty="0">
              <a:effectLst/>
              <a:ea typeface="Calibri" panose="020F0502020204030204" pitchFamily="34" charset="0"/>
              <a:cs typeface="Arial" panose="020B0604020202020204" pitchFamily="34" charset="0"/>
            </a:endParaRPr>
          </a:p>
          <a:p>
            <a:pPr indent="457200" algn="just">
              <a:lnSpc>
                <a:spcPct val="107000"/>
              </a:lnSpc>
              <a:spcAft>
                <a:spcPts val="800"/>
              </a:spcAft>
              <a:buNone/>
            </a:pPr>
            <a:r>
              <a:rPr lang="lv-LV" sz="1400" dirty="0">
                <a:solidFill>
                  <a:srgbClr val="000000"/>
                </a:solidFill>
                <a:effectLst/>
                <a:ea typeface="Times New Roman" panose="02020603050405020304" pitchFamily="18" charset="0"/>
                <a:cs typeface="Arial" panose="020B0604020202020204" pitchFamily="34" charset="0"/>
              </a:rPr>
              <a:t>9.1.2. nodrošināt pētījumu par biotopu dinamiku, ko ietekmē dažādas apsaimniekošanas metodes un klimata mainība, novērtēt ekosistēmu pakalpojumus un vērtības, lai noteiktu prioritātes aizsardzības pasākumu plānošanai, ņemot vērā izmaksu efektivitāti, kā arī izstrādāt un aprobēt bioloģiskās daudzveidības ilgtspējas, dabas aizsardzības un atjaunošanas ekonomisko modeli (izveidot kompensējošo pasākumu katalogu, novērtēt ietekmes mazināšanas un kompensējošo pasākumu pakāpi).</a:t>
            </a:r>
            <a:endParaRPr lang="lv-LV" sz="1400" dirty="0">
              <a:solidFill>
                <a:srgbClr val="000000"/>
              </a:solidFill>
              <a:ea typeface="Times New Roman" panose="02020603050405020304" pitchFamily="18" charset="0"/>
              <a:cs typeface="Arial" panose="020B0604020202020204" pitchFamily="34" charset="0"/>
            </a:endParaRPr>
          </a:p>
          <a:p>
            <a:pPr indent="457200" algn="just">
              <a:lnSpc>
                <a:spcPct val="107000"/>
              </a:lnSpc>
              <a:spcAft>
                <a:spcPts val="800"/>
              </a:spcAft>
              <a:buNone/>
            </a:pPr>
            <a:endParaRPr lang="lv-LV" sz="1400" dirty="0">
              <a:solidFill>
                <a:srgbClr val="000000"/>
              </a:solidFill>
              <a:effectLst/>
              <a:ea typeface="Calibri" panose="020F0502020204030204" pitchFamily="34" charset="0"/>
              <a:cs typeface="Arial" panose="020B0604020202020204" pitchFamily="34" charset="0"/>
            </a:endParaRPr>
          </a:p>
          <a:p>
            <a:pPr indent="457200" algn="just">
              <a:lnSpc>
                <a:spcPct val="107000"/>
              </a:lnSpc>
              <a:spcAft>
                <a:spcPts val="800"/>
              </a:spcAft>
              <a:buNone/>
            </a:pPr>
            <a:r>
              <a:rPr lang="lv-LV" sz="1400" dirty="0"/>
              <a:t>tiek </a:t>
            </a:r>
            <a:r>
              <a:rPr lang="lv-LV" sz="1400" b="1" dirty="0">
                <a:solidFill>
                  <a:schemeClr val="accent1"/>
                </a:solidFill>
              </a:rPr>
              <a:t>īstenots viens projekts </a:t>
            </a:r>
            <a:r>
              <a:rPr lang="lv-LV" sz="1400" dirty="0"/>
              <a:t>un sasniedzami rezultāti, kurus uzrāda</a:t>
            </a:r>
            <a:endParaRPr lang="lv-LV" sz="1400" dirty="0">
              <a:solidFill>
                <a:srgbClr val="000000"/>
              </a:solidFill>
              <a:effectLst/>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61ED3D4-8128-C38D-C017-94B123DD3337}"/>
              </a:ext>
            </a:extLst>
          </p:cNvPr>
          <p:cNvSpPr>
            <a:spLocks noGrp="1"/>
          </p:cNvSpPr>
          <p:nvPr>
            <p:ph type="sldNum" sz="quarter" idx="12"/>
          </p:nvPr>
        </p:nvSpPr>
        <p:spPr/>
        <p:txBody>
          <a:bodyPr/>
          <a:lstStyle/>
          <a:p>
            <a:fld id="{0C152783-A906-4F49-8461-A41E71CF96CE}" type="slidenum">
              <a:rPr lang="lv-LV" smtClean="0"/>
              <a:t>10</a:t>
            </a:fld>
            <a:endParaRPr lang="lv-LV"/>
          </a:p>
        </p:txBody>
      </p:sp>
    </p:spTree>
    <p:extLst>
      <p:ext uri="{BB962C8B-B14F-4D97-AF65-F5344CB8AC3E}">
        <p14:creationId xmlns:p14="http://schemas.microsoft.com/office/powerpoint/2010/main" val="10543169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3"/>
                                        </p:tgtEl>
                                        <p:attrNameLst>
                                          <p:attrName>r</p:attrName>
                                        </p:attrNameLst>
                                      </p:cBhvr>
                                    </p:animRot>
                                  </p:childTnLst>
                                </p:cTn>
                              </p:par>
                            </p:childTnLst>
                          </p:cTn>
                        </p:par>
                        <p:par>
                          <p:cTn id="7" fill="hold">
                            <p:stCondLst>
                              <p:cond delay="2000"/>
                            </p:stCondLst>
                            <p:childTnLst>
                              <p:par>
                                <p:cTn id="8" presetID="1" presetClass="entr" presetSubtype="0" fill="hold" grpId="0" nodeType="afterEffect">
                                  <p:stCondLst>
                                    <p:cond delay="500"/>
                                  </p:stCondLst>
                                  <p:childTnLst>
                                    <p:set>
                                      <p:cBhvr>
                                        <p:cTn id="9" dur="1" fill="hold">
                                          <p:stCondLst>
                                            <p:cond delay="0"/>
                                          </p:stCondLst>
                                        </p:cTn>
                                        <p:tgtEl>
                                          <p:spTgt spid="7">
                                            <p:txEl>
                                              <p:pRg st="0" end="0"/>
                                            </p:txEl>
                                          </p:spTgt>
                                        </p:tgtEl>
                                        <p:attrNameLst>
                                          <p:attrName>style.visibility</p:attrName>
                                        </p:attrNameLst>
                                      </p:cBhvr>
                                      <p:to>
                                        <p:strVal val="visible"/>
                                      </p:to>
                                    </p:set>
                                  </p:childTnLst>
                                </p:cTn>
                              </p:par>
                            </p:childTnLst>
                          </p:cTn>
                        </p:par>
                        <p:par>
                          <p:cTn id="10" fill="hold">
                            <p:stCondLst>
                              <p:cond delay="2500"/>
                            </p:stCondLst>
                            <p:childTnLst>
                              <p:par>
                                <p:cTn id="11" presetID="1" presetClass="entr" presetSubtype="0" fill="hold" grpId="0" nodeType="afterEffect">
                                  <p:stCondLst>
                                    <p:cond delay="1000"/>
                                  </p:stCondLst>
                                  <p:childTnLst>
                                    <p:set>
                                      <p:cBhvr>
                                        <p:cTn id="12" dur="1" fill="hold">
                                          <p:stCondLst>
                                            <p:cond delay="0"/>
                                          </p:stCondLst>
                                        </p:cTn>
                                        <p:tgtEl>
                                          <p:spTgt spid="11">
                                            <p:txEl>
                                              <p:pRg st="0" end="0"/>
                                            </p:txEl>
                                          </p:spTgt>
                                        </p:tgtEl>
                                        <p:attrNameLst>
                                          <p:attrName>style.visibility</p:attrName>
                                        </p:attrNameLst>
                                      </p:cBhvr>
                                      <p:to>
                                        <p:strVal val="visible"/>
                                      </p:to>
                                    </p:set>
                                  </p:childTnLst>
                                </p:cTn>
                              </p:par>
                            </p:childTnLst>
                          </p:cTn>
                        </p:par>
                        <p:par>
                          <p:cTn id="13" fill="hold">
                            <p:stCondLst>
                              <p:cond delay="3500"/>
                            </p:stCondLst>
                            <p:childTnLst>
                              <p:par>
                                <p:cTn id="14" presetID="1" presetClass="entr" presetSubtype="0" fill="hold" grpId="0" nodeType="afterEffect">
                                  <p:stCondLst>
                                    <p:cond delay="100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1" grpId="0" build="p"/>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a:extLst>
              <a:ext uri="{FF2B5EF4-FFF2-40B4-BE49-F238E27FC236}">
                <a16:creationId xmlns:a16="http://schemas.microsoft.com/office/drawing/2014/main" id="{CD7DC9DA-E254-1F72-444B-48D585455438}"/>
              </a:ext>
            </a:extLst>
          </p:cNvPr>
          <p:cNvSpPr>
            <a:spLocks noGrp="1"/>
          </p:cNvSpPr>
          <p:nvPr>
            <p:ph type="title"/>
          </p:nvPr>
        </p:nvSpPr>
        <p:spPr/>
        <p:txBody>
          <a:bodyPr/>
          <a:lstStyle/>
          <a:p>
            <a:r>
              <a:rPr lang="lv-LV" dirty="0"/>
              <a:t>Pilna laika ekvivalents (PLE)</a:t>
            </a:r>
          </a:p>
        </p:txBody>
      </p:sp>
      <p:sp>
        <p:nvSpPr>
          <p:cNvPr id="7" name="!!Teksts">
            <a:extLst>
              <a:ext uri="{FF2B5EF4-FFF2-40B4-BE49-F238E27FC236}">
                <a16:creationId xmlns:a16="http://schemas.microsoft.com/office/drawing/2014/main" id="{DB7137FF-74F8-5897-8111-94E0B3BD974D}"/>
              </a:ext>
            </a:extLst>
          </p:cNvPr>
          <p:cNvSpPr>
            <a:spLocks noGrp="1"/>
          </p:cNvSpPr>
          <p:nvPr>
            <p:ph type="body" idx="1"/>
          </p:nvPr>
        </p:nvSpPr>
        <p:spPr>
          <a:xfrm>
            <a:off x="839788" y="1278732"/>
            <a:ext cx="5157787" cy="823912"/>
          </a:xfrm>
        </p:spPr>
        <p:txBody>
          <a:bodyPr/>
          <a:lstStyle/>
          <a:p>
            <a:r>
              <a:rPr lang="lv-LV" dirty="0"/>
              <a:t>Nolikums</a:t>
            </a:r>
          </a:p>
        </p:txBody>
      </p:sp>
      <p:pic>
        <p:nvPicPr>
          <p:cNvPr id="3" name="!!Forma" descr="Image result for students icon">
            <a:extLst>
              <a:ext uri="{FF2B5EF4-FFF2-40B4-BE49-F238E27FC236}">
                <a16:creationId xmlns:a16="http://schemas.microsoft.com/office/drawing/2014/main" id="{9ACA29DE-A71E-DB51-35F9-D0F095A9CA2D}"/>
              </a:ext>
            </a:extLst>
          </p:cNvPr>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41860" y="177793"/>
            <a:ext cx="1668257" cy="1668257"/>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 name="Grupa 45">
            <a:extLst>
              <a:ext uri="{FF2B5EF4-FFF2-40B4-BE49-F238E27FC236}">
                <a16:creationId xmlns:a16="http://schemas.microsoft.com/office/drawing/2014/main" id="{91104197-BBB9-CAFB-2733-685BC751B0E2}"/>
              </a:ext>
            </a:extLst>
          </p:cNvPr>
          <p:cNvGrpSpPr/>
          <p:nvPr/>
        </p:nvGrpSpPr>
        <p:grpSpPr>
          <a:xfrm>
            <a:off x="6225602" y="3708836"/>
            <a:ext cx="5648066" cy="1303115"/>
            <a:chOff x="6216315" y="3820460"/>
            <a:chExt cx="5648066" cy="1303115"/>
          </a:xfrm>
        </p:grpSpPr>
        <p:sp>
          <p:nvSpPr>
            <p:cNvPr id="44" name="Taisnstūris 43">
              <a:extLst>
                <a:ext uri="{FF2B5EF4-FFF2-40B4-BE49-F238E27FC236}">
                  <a16:creationId xmlns:a16="http://schemas.microsoft.com/office/drawing/2014/main" id="{05013BCA-381D-3DB2-F008-20B3154AF1B6}"/>
                </a:ext>
              </a:extLst>
            </p:cNvPr>
            <p:cNvSpPr/>
            <p:nvPr/>
          </p:nvSpPr>
          <p:spPr>
            <a:xfrm>
              <a:off x="6216315" y="3820460"/>
              <a:ext cx="5590866" cy="1303115"/>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grpSp>
          <p:nvGrpSpPr>
            <p:cNvPr id="26" name="Grupa 25">
              <a:extLst>
                <a:ext uri="{FF2B5EF4-FFF2-40B4-BE49-F238E27FC236}">
                  <a16:creationId xmlns:a16="http://schemas.microsoft.com/office/drawing/2014/main" id="{96C2E457-29FC-2A27-6A83-B94ED4942D0C}"/>
                </a:ext>
              </a:extLst>
            </p:cNvPr>
            <p:cNvGrpSpPr/>
            <p:nvPr/>
          </p:nvGrpSpPr>
          <p:grpSpPr>
            <a:xfrm>
              <a:off x="6226699" y="4008454"/>
              <a:ext cx="5637682" cy="1099726"/>
              <a:chOff x="1874015" y="4021339"/>
              <a:chExt cx="6214786" cy="1391207"/>
            </a:xfrm>
          </p:grpSpPr>
          <p:grpSp>
            <p:nvGrpSpPr>
              <p:cNvPr id="12" name="Grupa 11">
                <a:extLst>
                  <a:ext uri="{FF2B5EF4-FFF2-40B4-BE49-F238E27FC236}">
                    <a16:creationId xmlns:a16="http://schemas.microsoft.com/office/drawing/2014/main" id="{4B425FF4-3422-5523-3519-3C0E94313629}"/>
                  </a:ext>
                </a:extLst>
              </p:cNvPr>
              <p:cNvGrpSpPr/>
              <p:nvPr/>
            </p:nvGrpSpPr>
            <p:grpSpPr>
              <a:xfrm>
                <a:off x="6717201" y="4021339"/>
                <a:ext cx="1371600" cy="1391206"/>
                <a:chOff x="1954696" y="4097013"/>
                <a:chExt cx="1371600" cy="1391206"/>
              </a:xfrm>
            </p:grpSpPr>
            <p:pic>
              <p:nvPicPr>
                <p:cNvPr id="9" name="Picture 4" descr="Related image">
                  <a:extLst>
                    <a:ext uri="{FF2B5EF4-FFF2-40B4-BE49-F238E27FC236}">
                      <a16:creationId xmlns:a16="http://schemas.microsoft.com/office/drawing/2014/main" id="{B4DC5117-ADB2-2935-AE2C-990FD10D60D5}"/>
                    </a:ext>
                  </a:extLst>
                </p:cNvPr>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03384" y="4097013"/>
                  <a:ext cx="474225" cy="47303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46229D87-9C1A-0899-E947-54FA8E348E8C}"/>
                    </a:ext>
                  </a:extLst>
                </p:cNvPr>
                <p:cNvSpPr txBox="1"/>
                <p:nvPr/>
              </p:nvSpPr>
              <p:spPr>
                <a:xfrm>
                  <a:off x="1954696" y="4670579"/>
                  <a:ext cx="1371600" cy="817640"/>
                </a:xfrm>
                <a:prstGeom prst="rect">
                  <a:avLst/>
                </a:prstGeom>
                <a:noFill/>
              </p:spPr>
              <p:txBody>
                <a:bodyPr wrap="square" rtlCol="0" anchor="ctr">
                  <a:spAutoFit/>
                </a:bodyPr>
                <a:lstStyle/>
                <a:p>
                  <a:pPr algn="ctr"/>
                  <a:r>
                    <a:rPr lang="lv-LV" b="1" dirty="0">
                      <a:solidFill>
                        <a:schemeClr val="accent1"/>
                      </a:solidFill>
                    </a:rPr>
                    <a:t>1 PLE</a:t>
                  </a:r>
                </a:p>
                <a:p>
                  <a:pPr algn="ctr"/>
                  <a:r>
                    <a:rPr lang="lv-LV" b="1" dirty="0">
                      <a:solidFill>
                        <a:schemeClr val="accent1"/>
                      </a:solidFill>
                    </a:rPr>
                    <a:t>vidējais</a:t>
                  </a:r>
                </a:p>
              </p:txBody>
            </p:sp>
          </p:grpSp>
          <p:grpSp>
            <p:nvGrpSpPr>
              <p:cNvPr id="13" name="Grupa 12">
                <a:extLst>
                  <a:ext uri="{FF2B5EF4-FFF2-40B4-BE49-F238E27FC236}">
                    <a16:creationId xmlns:a16="http://schemas.microsoft.com/office/drawing/2014/main" id="{2DC0D3A6-87BF-3930-61BC-23C681870E8E}"/>
                  </a:ext>
                </a:extLst>
              </p:cNvPr>
              <p:cNvGrpSpPr/>
              <p:nvPr/>
            </p:nvGrpSpPr>
            <p:grpSpPr>
              <a:xfrm>
                <a:off x="1874015" y="4021339"/>
                <a:ext cx="1371600" cy="1391207"/>
                <a:chOff x="1954696" y="4097013"/>
                <a:chExt cx="1371600" cy="1391207"/>
              </a:xfrm>
            </p:grpSpPr>
            <p:pic>
              <p:nvPicPr>
                <p:cNvPr id="14" name="Picture 4" descr="Related image">
                  <a:extLst>
                    <a:ext uri="{FF2B5EF4-FFF2-40B4-BE49-F238E27FC236}">
                      <a16:creationId xmlns:a16="http://schemas.microsoft.com/office/drawing/2014/main" id="{D8E75754-709C-EF27-23D5-EBB490EECA1F}"/>
                    </a:ext>
                  </a:extLst>
                </p:cNvPr>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03384" y="4097013"/>
                  <a:ext cx="474225" cy="47303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C8E99489-033C-EBBE-EC81-8F3D099B0D3A}"/>
                    </a:ext>
                  </a:extLst>
                </p:cNvPr>
                <p:cNvSpPr txBox="1"/>
                <p:nvPr/>
              </p:nvSpPr>
              <p:spPr>
                <a:xfrm>
                  <a:off x="1954696" y="4670580"/>
                  <a:ext cx="1371600" cy="817640"/>
                </a:xfrm>
                <a:prstGeom prst="rect">
                  <a:avLst/>
                </a:prstGeom>
                <a:noFill/>
              </p:spPr>
              <p:txBody>
                <a:bodyPr wrap="square" rtlCol="0" anchor="ctr">
                  <a:spAutoFit/>
                </a:bodyPr>
                <a:lstStyle/>
                <a:p>
                  <a:pPr algn="ctr"/>
                  <a:r>
                    <a:rPr lang="lv-LV" dirty="0">
                      <a:solidFill>
                        <a:schemeClr val="tx2"/>
                      </a:solidFill>
                    </a:rPr>
                    <a:t>1,25 PLE</a:t>
                  </a:r>
                </a:p>
                <a:p>
                  <a:pPr algn="ctr"/>
                  <a:r>
                    <a:rPr lang="lv-LV" dirty="0">
                      <a:solidFill>
                        <a:schemeClr val="tx2"/>
                      </a:solidFill>
                    </a:rPr>
                    <a:t>2026. gads</a:t>
                  </a:r>
                </a:p>
              </p:txBody>
            </p:sp>
          </p:grpSp>
          <p:grpSp>
            <p:nvGrpSpPr>
              <p:cNvPr id="16" name="Grupa 15">
                <a:extLst>
                  <a:ext uri="{FF2B5EF4-FFF2-40B4-BE49-F238E27FC236}">
                    <a16:creationId xmlns:a16="http://schemas.microsoft.com/office/drawing/2014/main" id="{A1354AC1-2C66-A340-46E8-D76304C76B97}"/>
                  </a:ext>
                </a:extLst>
              </p:cNvPr>
              <p:cNvGrpSpPr/>
              <p:nvPr/>
            </p:nvGrpSpPr>
            <p:grpSpPr>
              <a:xfrm>
                <a:off x="3489255" y="4021339"/>
                <a:ext cx="1371600" cy="1391207"/>
                <a:chOff x="1954696" y="4097013"/>
                <a:chExt cx="1371600" cy="1391207"/>
              </a:xfrm>
            </p:grpSpPr>
            <p:pic>
              <p:nvPicPr>
                <p:cNvPr id="17" name="Picture 4" descr="Related image">
                  <a:extLst>
                    <a:ext uri="{FF2B5EF4-FFF2-40B4-BE49-F238E27FC236}">
                      <a16:creationId xmlns:a16="http://schemas.microsoft.com/office/drawing/2014/main" id="{73701E5C-C4F4-36CA-340E-16D140DDC154}"/>
                    </a:ext>
                  </a:extLst>
                </p:cNvPr>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03384" y="4097013"/>
                  <a:ext cx="474225" cy="47303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DE3A5F57-9F6E-6F81-A75C-047C790805B2}"/>
                    </a:ext>
                  </a:extLst>
                </p:cNvPr>
                <p:cNvSpPr txBox="1"/>
                <p:nvPr/>
              </p:nvSpPr>
              <p:spPr>
                <a:xfrm>
                  <a:off x="1954696" y="4670580"/>
                  <a:ext cx="1371600" cy="817640"/>
                </a:xfrm>
                <a:prstGeom prst="rect">
                  <a:avLst/>
                </a:prstGeom>
                <a:noFill/>
              </p:spPr>
              <p:txBody>
                <a:bodyPr wrap="square" rtlCol="0" anchor="ctr">
                  <a:spAutoFit/>
                </a:bodyPr>
                <a:lstStyle/>
                <a:p>
                  <a:pPr algn="ctr"/>
                  <a:r>
                    <a:rPr lang="lv-LV" dirty="0">
                      <a:solidFill>
                        <a:schemeClr val="tx2"/>
                      </a:solidFill>
                    </a:rPr>
                    <a:t>0,75 PLE</a:t>
                  </a:r>
                </a:p>
                <a:p>
                  <a:pPr algn="ctr"/>
                  <a:r>
                    <a:rPr lang="lv-LV" dirty="0">
                      <a:solidFill>
                        <a:schemeClr val="tx2"/>
                      </a:solidFill>
                    </a:rPr>
                    <a:t>2027. gads</a:t>
                  </a:r>
                </a:p>
              </p:txBody>
            </p:sp>
          </p:grpSp>
          <p:grpSp>
            <p:nvGrpSpPr>
              <p:cNvPr id="19" name="Grupa 18">
                <a:extLst>
                  <a:ext uri="{FF2B5EF4-FFF2-40B4-BE49-F238E27FC236}">
                    <a16:creationId xmlns:a16="http://schemas.microsoft.com/office/drawing/2014/main" id="{41208C26-9F9D-36C1-9B76-E5A975E1358A}"/>
                  </a:ext>
                </a:extLst>
              </p:cNvPr>
              <p:cNvGrpSpPr/>
              <p:nvPr/>
            </p:nvGrpSpPr>
            <p:grpSpPr>
              <a:xfrm>
                <a:off x="5104495" y="4021339"/>
                <a:ext cx="1371600" cy="1391207"/>
                <a:chOff x="1954696" y="4097013"/>
                <a:chExt cx="1371600" cy="1391207"/>
              </a:xfrm>
            </p:grpSpPr>
            <p:pic>
              <p:nvPicPr>
                <p:cNvPr id="20" name="Picture 4" descr="Related image">
                  <a:extLst>
                    <a:ext uri="{FF2B5EF4-FFF2-40B4-BE49-F238E27FC236}">
                      <a16:creationId xmlns:a16="http://schemas.microsoft.com/office/drawing/2014/main" id="{B3F223BD-AB5E-4BE3-ECB4-5905EF8AB188}"/>
                    </a:ext>
                  </a:extLst>
                </p:cNvPr>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03384" y="4097013"/>
                  <a:ext cx="474225" cy="47303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id="{246EEAF1-30AB-05A7-7E11-7EED9A058EC4}"/>
                    </a:ext>
                  </a:extLst>
                </p:cNvPr>
                <p:cNvSpPr txBox="1"/>
                <p:nvPr/>
              </p:nvSpPr>
              <p:spPr>
                <a:xfrm>
                  <a:off x="1954696" y="4670580"/>
                  <a:ext cx="1371600" cy="817640"/>
                </a:xfrm>
                <a:prstGeom prst="rect">
                  <a:avLst/>
                </a:prstGeom>
                <a:noFill/>
              </p:spPr>
              <p:txBody>
                <a:bodyPr wrap="square" rtlCol="0" anchor="ctr">
                  <a:spAutoFit/>
                </a:bodyPr>
                <a:lstStyle/>
                <a:p>
                  <a:pPr algn="ctr"/>
                  <a:r>
                    <a:rPr lang="lv-LV" dirty="0">
                      <a:solidFill>
                        <a:schemeClr val="tx2"/>
                      </a:solidFill>
                    </a:rPr>
                    <a:t>1 PLE</a:t>
                  </a:r>
                </a:p>
                <a:p>
                  <a:pPr algn="ctr"/>
                  <a:r>
                    <a:rPr lang="lv-LV" dirty="0">
                      <a:solidFill>
                        <a:schemeClr val="tx2"/>
                      </a:solidFill>
                    </a:rPr>
                    <a:t>2028. gads</a:t>
                  </a:r>
                </a:p>
              </p:txBody>
            </p:sp>
          </p:grpSp>
          <p:sp>
            <p:nvSpPr>
              <p:cNvPr id="22" name="Pluszīme 21">
                <a:extLst>
                  <a:ext uri="{FF2B5EF4-FFF2-40B4-BE49-F238E27FC236}">
                    <a16:creationId xmlns:a16="http://schemas.microsoft.com/office/drawing/2014/main" id="{E9DE79AE-82E2-380F-45EA-45C8D2F5D3B6}"/>
                  </a:ext>
                </a:extLst>
              </p:cNvPr>
              <p:cNvSpPr/>
              <p:nvPr/>
            </p:nvSpPr>
            <p:spPr>
              <a:xfrm>
                <a:off x="3211224" y="4539049"/>
                <a:ext cx="312422" cy="270133"/>
              </a:xfrm>
              <a:prstGeom prst="mathPlus">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4" name="Pluszīme 23">
                <a:extLst>
                  <a:ext uri="{FF2B5EF4-FFF2-40B4-BE49-F238E27FC236}">
                    <a16:creationId xmlns:a16="http://schemas.microsoft.com/office/drawing/2014/main" id="{8E5513E1-5508-F408-79FC-75A2ECC32530}"/>
                  </a:ext>
                </a:extLst>
              </p:cNvPr>
              <p:cNvSpPr/>
              <p:nvPr/>
            </p:nvSpPr>
            <p:spPr>
              <a:xfrm>
                <a:off x="4826464" y="4539049"/>
                <a:ext cx="312422" cy="270133"/>
              </a:xfrm>
              <a:prstGeom prst="mathPlus">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5" name="Vienāds 24">
                <a:extLst>
                  <a:ext uri="{FF2B5EF4-FFF2-40B4-BE49-F238E27FC236}">
                    <a16:creationId xmlns:a16="http://schemas.microsoft.com/office/drawing/2014/main" id="{1BBDAAA0-59C5-5D45-71DD-03F12B45D75C}"/>
                  </a:ext>
                </a:extLst>
              </p:cNvPr>
              <p:cNvSpPr/>
              <p:nvPr/>
            </p:nvSpPr>
            <p:spPr>
              <a:xfrm>
                <a:off x="6441704" y="4558498"/>
                <a:ext cx="309886" cy="231234"/>
              </a:xfrm>
              <a:prstGeom prst="mathEqual">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grpSp>
      </p:grpSp>
      <p:grpSp>
        <p:nvGrpSpPr>
          <p:cNvPr id="45" name="Grupa 44">
            <a:extLst>
              <a:ext uri="{FF2B5EF4-FFF2-40B4-BE49-F238E27FC236}">
                <a16:creationId xmlns:a16="http://schemas.microsoft.com/office/drawing/2014/main" id="{B92FCD1D-7A0B-4F4F-C292-990138EC530E}"/>
              </a:ext>
            </a:extLst>
          </p:cNvPr>
          <p:cNvGrpSpPr/>
          <p:nvPr/>
        </p:nvGrpSpPr>
        <p:grpSpPr>
          <a:xfrm>
            <a:off x="346604" y="3708836"/>
            <a:ext cx="5657982" cy="1303115"/>
            <a:chOff x="384821" y="3810290"/>
            <a:chExt cx="5657982" cy="1303115"/>
          </a:xfrm>
        </p:grpSpPr>
        <p:sp>
          <p:nvSpPr>
            <p:cNvPr id="43" name="Taisnstūris 42">
              <a:extLst>
                <a:ext uri="{FF2B5EF4-FFF2-40B4-BE49-F238E27FC236}">
                  <a16:creationId xmlns:a16="http://schemas.microsoft.com/office/drawing/2014/main" id="{9FC1D4BA-2492-7142-3034-7CB270304E06}"/>
                </a:ext>
              </a:extLst>
            </p:cNvPr>
            <p:cNvSpPr/>
            <p:nvPr/>
          </p:nvSpPr>
          <p:spPr>
            <a:xfrm>
              <a:off x="384821" y="3810290"/>
              <a:ext cx="5590866" cy="1303115"/>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grpSp>
          <p:nvGrpSpPr>
            <p:cNvPr id="27" name="Grupa 26">
              <a:extLst>
                <a:ext uri="{FF2B5EF4-FFF2-40B4-BE49-F238E27FC236}">
                  <a16:creationId xmlns:a16="http://schemas.microsoft.com/office/drawing/2014/main" id="{61E5BBFF-1291-F624-3AF7-3CEF44A377F0}"/>
                </a:ext>
              </a:extLst>
            </p:cNvPr>
            <p:cNvGrpSpPr/>
            <p:nvPr/>
          </p:nvGrpSpPr>
          <p:grpSpPr>
            <a:xfrm>
              <a:off x="405121" y="3950915"/>
              <a:ext cx="5637682" cy="1099726"/>
              <a:chOff x="1874015" y="4021339"/>
              <a:chExt cx="6214786" cy="1391207"/>
            </a:xfrm>
          </p:grpSpPr>
          <p:grpSp>
            <p:nvGrpSpPr>
              <p:cNvPr id="28" name="Grupa 27">
                <a:extLst>
                  <a:ext uri="{FF2B5EF4-FFF2-40B4-BE49-F238E27FC236}">
                    <a16:creationId xmlns:a16="http://schemas.microsoft.com/office/drawing/2014/main" id="{886F1CD8-8AC6-BC4B-716C-070ED3571F16}"/>
                  </a:ext>
                </a:extLst>
              </p:cNvPr>
              <p:cNvGrpSpPr/>
              <p:nvPr/>
            </p:nvGrpSpPr>
            <p:grpSpPr>
              <a:xfrm>
                <a:off x="6717201" y="4021339"/>
                <a:ext cx="1371600" cy="1391207"/>
                <a:chOff x="1954696" y="4097013"/>
                <a:chExt cx="1371600" cy="1391207"/>
              </a:xfrm>
            </p:grpSpPr>
            <p:pic>
              <p:nvPicPr>
                <p:cNvPr id="41" name="Picture 4" descr="Related image">
                  <a:extLst>
                    <a:ext uri="{FF2B5EF4-FFF2-40B4-BE49-F238E27FC236}">
                      <a16:creationId xmlns:a16="http://schemas.microsoft.com/office/drawing/2014/main" id="{63CA21F5-BA7A-3B8E-A427-34ED609027D2}"/>
                    </a:ext>
                  </a:extLst>
                </p:cNvPr>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03384" y="4097013"/>
                  <a:ext cx="474225" cy="473037"/>
                </a:xfrm>
                <a:prstGeom prst="rect">
                  <a:avLst/>
                </a:prstGeo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55C6C198-42DF-353A-4735-4889B40AB073}"/>
                    </a:ext>
                  </a:extLst>
                </p:cNvPr>
                <p:cNvSpPr txBox="1"/>
                <p:nvPr/>
              </p:nvSpPr>
              <p:spPr>
                <a:xfrm>
                  <a:off x="1954696" y="4670580"/>
                  <a:ext cx="1371600" cy="817640"/>
                </a:xfrm>
                <a:prstGeom prst="rect">
                  <a:avLst/>
                </a:prstGeom>
                <a:noFill/>
                <a:ln>
                  <a:noFill/>
                </a:ln>
              </p:spPr>
              <p:txBody>
                <a:bodyPr wrap="square" rtlCol="0" anchor="ctr">
                  <a:spAutoFit/>
                </a:bodyPr>
                <a:lstStyle/>
                <a:p>
                  <a:pPr algn="ctr"/>
                  <a:r>
                    <a:rPr lang="lv-LV" b="1" dirty="0">
                      <a:solidFill>
                        <a:schemeClr val="accent1"/>
                      </a:solidFill>
                    </a:rPr>
                    <a:t>1 PLE</a:t>
                  </a:r>
                </a:p>
                <a:p>
                  <a:pPr algn="ctr"/>
                  <a:r>
                    <a:rPr lang="lv-LV" b="1" dirty="0">
                      <a:solidFill>
                        <a:schemeClr val="accent1"/>
                      </a:solidFill>
                    </a:rPr>
                    <a:t>vidējais</a:t>
                  </a:r>
                </a:p>
              </p:txBody>
            </p:sp>
          </p:grpSp>
          <p:grpSp>
            <p:nvGrpSpPr>
              <p:cNvPr id="29" name="Grupa 28">
                <a:extLst>
                  <a:ext uri="{FF2B5EF4-FFF2-40B4-BE49-F238E27FC236}">
                    <a16:creationId xmlns:a16="http://schemas.microsoft.com/office/drawing/2014/main" id="{B91B7820-8F7E-5618-41C8-D6D995DA1B2C}"/>
                  </a:ext>
                </a:extLst>
              </p:cNvPr>
              <p:cNvGrpSpPr/>
              <p:nvPr/>
            </p:nvGrpSpPr>
            <p:grpSpPr>
              <a:xfrm>
                <a:off x="1874015" y="4021339"/>
                <a:ext cx="1371600" cy="1391207"/>
                <a:chOff x="1954696" y="4097013"/>
                <a:chExt cx="1371600" cy="1391207"/>
              </a:xfrm>
            </p:grpSpPr>
            <p:pic>
              <p:nvPicPr>
                <p:cNvPr id="39" name="Picture 4" descr="Related image">
                  <a:extLst>
                    <a:ext uri="{FF2B5EF4-FFF2-40B4-BE49-F238E27FC236}">
                      <a16:creationId xmlns:a16="http://schemas.microsoft.com/office/drawing/2014/main" id="{A8F11103-F80D-F2D6-3269-5C8EAB9B6D41}"/>
                    </a:ext>
                  </a:extLst>
                </p:cNvPr>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03384" y="4097013"/>
                  <a:ext cx="474225" cy="47303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Box 39">
                  <a:extLst>
                    <a:ext uri="{FF2B5EF4-FFF2-40B4-BE49-F238E27FC236}">
                      <a16:creationId xmlns:a16="http://schemas.microsoft.com/office/drawing/2014/main" id="{94C18838-2B49-91B3-A963-74E3CC50C2FC}"/>
                    </a:ext>
                  </a:extLst>
                </p:cNvPr>
                <p:cNvSpPr txBox="1"/>
                <p:nvPr/>
              </p:nvSpPr>
              <p:spPr>
                <a:xfrm>
                  <a:off x="1954696" y="4670580"/>
                  <a:ext cx="1371600" cy="817640"/>
                </a:xfrm>
                <a:prstGeom prst="rect">
                  <a:avLst/>
                </a:prstGeom>
                <a:noFill/>
              </p:spPr>
              <p:txBody>
                <a:bodyPr wrap="square" rtlCol="0" anchor="ctr">
                  <a:spAutoFit/>
                </a:bodyPr>
                <a:lstStyle/>
                <a:p>
                  <a:pPr algn="ctr"/>
                  <a:r>
                    <a:rPr lang="lv-LV" dirty="0">
                      <a:solidFill>
                        <a:schemeClr val="tx2"/>
                      </a:solidFill>
                    </a:rPr>
                    <a:t>1 PLE</a:t>
                  </a:r>
                </a:p>
                <a:p>
                  <a:pPr algn="ctr"/>
                  <a:r>
                    <a:rPr lang="lv-LV" dirty="0">
                      <a:solidFill>
                        <a:schemeClr val="tx2"/>
                      </a:solidFill>
                    </a:rPr>
                    <a:t>2026. gads</a:t>
                  </a:r>
                </a:p>
              </p:txBody>
            </p:sp>
          </p:grpSp>
          <p:grpSp>
            <p:nvGrpSpPr>
              <p:cNvPr id="30" name="Grupa 29">
                <a:extLst>
                  <a:ext uri="{FF2B5EF4-FFF2-40B4-BE49-F238E27FC236}">
                    <a16:creationId xmlns:a16="http://schemas.microsoft.com/office/drawing/2014/main" id="{F11491C7-7C21-A2A2-AEC6-BA4C6B9C7505}"/>
                  </a:ext>
                </a:extLst>
              </p:cNvPr>
              <p:cNvGrpSpPr/>
              <p:nvPr/>
            </p:nvGrpSpPr>
            <p:grpSpPr>
              <a:xfrm>
                <a:off x="3489255" y="4021339"/>
                <a:ext cx="1371600" cy="1391207"/>
                <a:chOff x="1954696" y="4097013"/>
                <a:chExt cx="1371600" cy="1391207"/>
              </a:xfrm>
            </p:grpSpPr>
            <p:pic>
              <p:nvPicPr>
                <p:cNvPr id="37" name="Picture 4" descr="Related image">
                  <a:extLst>
                    <a:ext uri="{FF2B5EF4-FFF2-40B4-BE49-F238E27FC236}">
                      <a16:creationId xmlns:a16="http://schemas.microsoft.com/office/drawing/2014/main" id="{57C9C2C8-2BB2-5CCC-24E4-4C1D8F06445D}"/>
                    </a:ext>
                  </a:extLst>
                </p:cNvPr>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03384" y="4097013"/>
                  <a:ext cx="474225" cy="47303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37">
                  <a:extLst>
                    <a:ext uri="{FF2B5EF4-FFF2-40B4-BE49-F238E27FC236}">
                      <a16:creationId xmlns:a16="http://schemas.microsoft.com/office/drawing/2014/main" id="{A137D741-FBE4-6F0D-86EE-7B0ED5E97B58}"/>
                    </a:ext>
                  </a:extLst>
                </p:cNvPr>
                <p:cNvSpPr txBox="1"/>
                <p:nvPr/>
              </p:nvSpPr>
              <p:spPr>
                <a:xfrm>
                  <a:off x="1954696" y="4670580"/>
                  <a:ext cx="1371600" cy="817640"/>
                </a:xfrm>
                <a:prstGeom prst="rect">
                  <a:avLst/>
                </a:prstGeom>
                <a:noFill/>
              </p:spPr>
              <p:txBody>
                <a:bodyPr wrap="square" rtlCol="0" anchor="ctr">
                  <a:spAutoFit/>
                </a:bodyPr>
                <a:lstStyle/>
                <a:p>
                  <a:pPr algn="ctr"/>
                  <a:r>
                    <a:rPr lang="lv-LV" dirty="0">
                      <a:solidFill>
                        <a:schemeClr val="tx2"/>
                      </a:solidFill>
                    </a:rPr>
                    <a:t>1 PLE</a:t>
                  </a:r>
                </a:p>
                <a:p>
                  <a:pPr algn="ctr"/>
                  <a:r>
                    <a:rPr lang="lv-LV" dirty="0">
                      <a:solidFill>
                        <a:schemeClr val="tx2"/>
                      </a:solidFill>
                    </a:rPr>
                    <a:t>2027. gads</a:t>
                  </a:r>
                </a:p>
              </p:txBody>
            </p:sp>
          </p:grpSp>
          <p:grpSp>
            <p:nvGrpSpPr>
              <p:cNvPr id="31" name="Grupa 30">
                <a:extLst>
                  <a:ext uri="{FF2B5EF4-FFF2-40B4-BE49-F238E27FC236}">
                    <a16:creationId xmlns:a16="http://schemas.microsoft.com/office/drawing/2014/main" id="{FD00B863-E421-ABF5-7FBE-CC40F17576E2}"/>
                  </a:ext>
                </a:extLst>
              </p:cNvPr>
              <p:cNvGrpSpPr/>
              <p:nvPr/>
            </p:nvGrpSpPr>
            <p:grpSpPr>
              <a:xfrm>
                <a:off x="5104495" y="4021339"/>
                <a:ext cx="1371600" cy="1391207"/>
                <a:chOff x="1954696" y="4097013"/>
                <a:chExt cx="1371600" cy="1391207"/>
              </a:xfrm>
            </p:grpSpPr>
            <p:pic>
              <p:nvPicPr>
                <p:cNvPr id="35" name="Picture 4" descr="Related image">
                  <a:extLst>
                    <a:ext uri="{FF2B5EF4-FFF2-40B4-BE49-F238E27FC236}">
                      <a16:creationId xmlns:a16="http://schemas.microsoft.com/office/drawing/2014/main" id="{AEDC6B15-204B-DC43-72E0-111362C96B88}"/>
                    </a:ext>
                  </a:extLst>
                </p:cNvPr>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03384" y="4097013"/>
                  <a:ext cx="474225" cy="47303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35">
                  <a:extLst>
                    <a:ext uri="{FF2B5EF4-FFF2-40B4-BE49-F238E27FC236}">
                      <a16:creationId xmlns:a16="http://schemas.microsoft.com/office/drawing/2014/main" id="{0D4B4577-050E-4115-0BB4-9E3FCBDA78EE}"/>
                    </a:ext>
                  </a:extLst>
                </p:cNvPr>
                <p:cNvSpPr txBox="1"/>
                <p:nvPr/>
              </p:nvSpPr>
              <p:spPr>
                <a:xfrm>
                  <a:off x="1954696" y="4670580"/>
                  <a:ext cx="1371600" cy="817640"/>
                </a:xfrm>
                <a:prstGeom prst="rect">
                  <a:avLst/>
                </a:prstGeom>
                <a:noFill/>
              </p:spPr>
              <p:txBody>
                <a:bodyPr wrap="square" rtlCol="0" anchor="ctr">
                  <a:spAutoFit/>
                </a:bodyPr>
                <a:lstStyle/>
                <a:p>
                  <a:pPr algn="ctr"/>
                  <a:r>
                    <a:rPr lang="lv-LV" dirty="0">
                      <a:solidFill>
                        <a:schemeClr val="tx2"/>
                      </a:solidFill>
                    </a:rPr>
                    <a:t>1 PLE</a:t>
                  </a:r>
                </a:p>
                <a:p>
                  <a:pPr algn="ctr"/>
                  <a:r>
                    <a:rPr lang="lv-LV" dirty="0">
                      <a:solidFill>
                        <a:schemeClr val="tx2"/>
                      </a:solidFill>
                    </a:rPr>
                    <a:t>2028. gads</a:t>
                  </a:r>
                </a:p>
              </p:txBody>
            </p:sp>
          </p:grpSp>
          <p:sp>
            <p:nvSpPr>
              <p:cNvPr id="32" name="Pluszīme 31">
                <a:extLst>
                  <a:ext uri="{FF2B5EF4-FFF2-40B4-BE49-F238E27FC236}">
                    <a16:creationId xmlns:a16="http://schemas.microsoft.com/office/drawing/2014/main" id="{119B709F-CBE1-660F-005C-DBE46B023026}"/>
                  </a:ext>
                </a:extLst>
              </p:cNvPr>
              <p:cNvSpPr/>
              <p:nvPr/>
            </p:nvSpPr>
            <p:spPr>
              <a:xfrm>
                <a:off x="3211224" y="4539049"/>
                <a:ext cx="312422" cy="270133"/>
              </a:xfrm>
              <a:prstGeom prst="mathPlus">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3" name="Pluszīme 32">
                <a:extLst>
                  <a:ext uri="{FF2B5EF4-FFF2-40B4-BE49-F238E27FC236}">
                    <a16:creationId xmlns:a16="http://schemas.microsoft.com/office/drawing/2014/main" id="{27732604-B6CF-4DAB-B083-4917034DFEB1}"/>
                  </a:ext>
                </a:extLst>
              </p:cNvPr>
              <p:cNvSpPr/>
              <p:nvPr/>
            </p:nvSpPr>
            <p:spPr>
              <a:xfrm>
                <a:off x="4826464" y="4539049"/>
                <a:ext cx="312422" cy="270133"/>
              </a:xfrm>
              <a:prstGeom prst="mathPlus">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4" name="Vienāds 33">
                <a:extLst>
                  <a:ext uri="{FF2B5EF4-FFF2-40B4-BE49-F238E27FC236}">
                    <a16:creationId xmlns:a16="http://schemas.microsoft.com/office/drawing/2014/main" id="{1D234D6C-2CA6-B8F9-FA91-F4851FF6A338}"/>
                  </a:ext>
                </a:extLst>
              </p:cNvPr>
              <p:cNvSpPr/>
              <p:nvPr/>
            </p:nvSpPr>
            <p:spPr>
              <a:xfrm>
                <a:off x="6441704" y="4558498"/>
                <a:ext cx="309886" cy="231234"/>
              </a:xfrm>
              <a:prstGeom prst="mathEqual">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grpSp>
      </p:grpSp>
      <p:sp>
        <p:nvSpPr>
          <p:cNvPr id="48" name="Satura vietturis 7">
            <a:extLst>
              <a:ext uri="{FF2B5EF4-FFF2-40B4-BE49-F238E27FC236}">
                <a16:creationId xmlns:a16="http://schemas.microsoft.com/office/drawing/2014/main" id="{12CE26A8-78B1-78D9-2B79-0BB501F08815}"/>
              </a:ext>
            </a:extLst>
          </p:cNvPr>
          <p:cNvSpPr txBox="1">
            <a:spLocks/>
          </p:cNvSpPr>
          <p:nvPr/>
        </p:nvSpPr>
        <p:spPr>
          <a:xfrm>
            <a:off x="718221" y="2233099"/>
            <a:ext cx="5219249" cy="12249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lv-LV" sz="1600" kern="1200" smtClean="0">
                <a:solidFill>
                  <a:srgbClr val="7F7F7F"/>
                </a:solidFill>
                <a:effectLst/>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rgbClr val="7F7F7F"/>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7F7F7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lv-LV" sz="1600" kern="1200" dirty="0" smtClean="0">
                <a:solidFill>
                  <a:srgbClr val="7F7F7F"/>
                </a:solidFill>
                <a:effectLst/>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lv-LV" sz="1600" kern="1200" dirty="0" smtClean="0">
                <a:solidFill>
                  <a:srgbClr val="7F7F7F"/>
                </a:solidFill>
                <a:effectLst/>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dirty="0"/>
              <a:t>19. Vienas personas, kas ir projekta vadītājs, projekta galvenais izpildītājs vai projekta izpildītājs un kurš nav studējošais, slodzi pilna laika ekvivalenta izteiksmē (turpmāk – PLE) plāno tā, lai vienā projekta pieteikumā un arī projekta īstenošanas gadījumā norādītā slodze nepārsniedz 1,0 PLE. </a:t>
            </a:r>
            <a:endParaRPr lang="lv-LV" b="1" dirty="0">
              <a:solidFill>
                <a:schemeClr val="accent1"/>
              </a:solidFill>
            </a:endParaRPr>
          </a:p>
        </p:txBody>
      </p:sp>
      <p:sp>
        <p:nvSpPr>
          <p:cNvPr id="51" name="Satura vietturis 9">
            <a:extLst>
              <a:ext uri="{FF2B5EF4-FFF2-40B4-BE49-F238E27FC236}">
                <a16:creationId xmlns:a16="http://schemas.microsoft.com/office/drawing/2014/main" id="{8A6C5867-2B20-D73D-32A8-3A81ACFD801A}"/>
              </a:ext>
            </a:extLst>
          </p:cNvPr>
          <p:cNvSpPr txBox="1">
            <a:spLocks/>
          </p:cNvSpPr>
          <p:nvPr/>
        </p:nvSpPr>
        <p:spPr>
          <a:xfrm>
            <a:off x="6225602" y="1769310"/>
            <a:ext cx="5590866" cy="18645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lv-LV" sz="1600" kern="1200" smtClean="0">
                <a:solidFill>
                  <a:srgbClr val="7F7F7F"/>
                </a:solidFill>
                <a:effectLst/>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rgbClr val="7F7F7F"/>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7F7F7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lv-LV" sz="1600" kern="1200" dirty="0" smtClean="0">
                <a:solidFill>
                  <a:srgbClr val="7F7F7F"/>
                </a:solidFill>
                <a:effectLst/>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lv-LV" sz="1600" kern="1200" dirty="0" smtClean="0">
                <a:solidFill>
                  <a:srgbClr val="7F7F7F"/>
                </a:solidFill>
                <a:effectLst/>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dirty="0"/>
              <a:t>20. Projekta pieteikumā, kā arī projekta īstenošanas gadījumā, norādītās zinātniskās grupas iekļautajiem studējošajiem paredz, ka visu studējošo vidējā slodze visā projekta īstenošanas laikā ir vismaz 1 PLE.</a:t>
            </a:r>
          </a:p>
          <a:p>
            <a:pPr marL="0" indent="0">
              <a:buFont typeface="Arial" panose="020B0604020202020204" pitchFamily="34" charset="0"/>
              <a:buNone/>
            </a:pPr>
            <a:r>
              <a:rPr lang="lv-LV" dirty="0"/>
              <a:t>21. Projekta pieteikumā, kā arī projekta īstenošanas gadījumā paredz, ka katrs studējošais ir nodarbināts projektā ne mazāk kā vidēji </a:t>
            </a:r>
            <a:r>
              <a:rPr lang="lv-LV" b="1" dirty="0"/>
              <a:t>0,25 PLE </a:t>
            </a:r>
            <a:r>
              <a:rPr lang="lv-LV" dirty="0"/>
              <a:t>projekta īstenošanas laikā.</a:t>
            </a:r>
          </a:p>
        </p:txBody>
      </p:sp>
      <p:sp>
        <p:nvSpPr>
          <p:cNvPr id="8" name="Datuma vietturis 13">
            <a:extLst>
              <a:ext uri="{FF2B5EF4-FFF2-40B4-BE49-F238E27FC236}">
                <a16:creationId xmlns:a16="http://schemas.microsoft.com/office/drawing/2014/main" id="{9C693677-73F7-3482-3CEC-2C68DBE83C0B}"/>
              </a:ext>
            </a:extLst>
          </p:cNvPr>
          <p:cNvSpPr>
            <a:spLocks noGrp="1"/>
          </p:cNvSpPr>
          <p:nvPr>
            <p:ph type="dt" sz="half" idx="10"/>
          </p:nvPr>
        </p:nvSpPr>
        <p:spPr>
          <a:xfrm>
            <a:off x="234451" y="6429447"/>
            <a:ext cx="1381539" cy="365125"/>
          </a:xfrm>
        </p:spPr>
        <p:txBody>
          <a:bodyPr/>
          <a:lstStyle/>
          <a:p>
            <a:r>
              <a:rPr lang="lv-LV"/>
              <a:t>2026. gada 7. jūlijā</a:t>
            </a:r>
            <a:endParaRPr lang="lv-LV" dirty="0"/>
          </a:p>
        </p:txBody>
      </p:sp>
      <p:sp>
        <p:nvSpPr>
          <p:cNvPr id="10" name="Kājenes vietturis 14">
            <a:extLst>
              <a:ext uri="{FF2B5EF4-FFF2-40B4-BE49-F238E27FC236}">
                <a16:creationId xmlns:a16="http://schemas.microsoft.com/office/drawing/2014/main" id="{621A2197-8889-B877-18E8-CFD9831E7424}"/>
              </a:ext>
            </a:extLst>
          </p:cNvPr>
          <p:cNvSpPr>
            <a:spLocks noGrp="1"/>
          </p:cNvSpPr>
          <p:nvPr>
            <p:ph type="ftr" sz="quarter" idx="11"/>
          </p:nvPr>
        </p:nvSpPr>
        <p:spPr>
          <a:xfrm>
            <a:off x="1102468" y="6422610"/>
            <a:ext cx="8816008" cy="365125"/>
          </a:xfrm>
        </p:spPr>
        <p:txBody>
          <a:bodyPr/>
          <a:lstStyle/>
          <a:p>
            <a:r>
              <a:rPr lang="lv-LV" dirty="0"/>
              <a:t>Valsts pētījumu programmas “Bioloģiskās daudzveidības prioritāro rīcību </a:t>
            </a:r>
          </a:p>
          <a:p>
            <a:r>
              <a:rPr lang="lv-LV" dirty="0"/>
              <a:t>programmā noteikto pētījumu izstrāde, 2. daļa” 2026.–2028. gadam projektu pieteikumu atklātais konkurss </a:t>
            </a:r>
          </a:p>
        </p:txBody>
      </p:sp>
      <p:sp>
        <p:nvSpPr>
          <p:cNvPr id="4" name="Slide Number Placeholder 3">
            <a:extLst>
              <a:ext uri="{FF2B5EF4-FFF2-40B4-BE49-F238E27FC236}">
                <a16:creationId xmlns:a16="http://schemas.microsoft.com/office/drawing/2014/main" id="{5D436B58-C0B4-2D51-F88D-EFFE7AD075E5}"/>
              </a:ext>
            </a:extLst>
          </p:cNvPr>
          <p:cNvSpPr>
            <a:spLocks noGrp="1"/>
          </p:cNvSpPr>
          <p:nvPr>
            <p:ph type="sldNum" sz="quarter" idx="12"/>
          </p:nvPr>
        </p:nvSpPr>
        <p:spPr/>
        <p:txBody>
          <a:bodyPr/>
          <a:lstStyle/>
          <a:p>
            <a:fld id="{0C152783-A906-4F49-8461-A41E71CF96CE}" type="slidenum">
              <a:rPr lang="lv-LV" smtClean="0"/>
              <a:t>11</a:t>
            </a:fld>
            <a:endParaRPr lang="lv-LV"/>
          </a:p>
        </p:txBody>
      </p:sp>
    </p:spTree>
    <p:extLst>
      <p:ext uri="{BB962C8B-B14F-4D97-AF65-F5344CB8AC3E}">
        <p14:creationId xmlns:p14="http://schemas.microsoft.com/office/powerpoint/2010/main" val="1383223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7A124-514D-2A58-5D5E-02AE61840CE3}"/>
            </a:ext>
          </a:extLst>
        </p:cNvPr>
        <p:cNvGrpSpPr/>
        <p:nvPr/>
      </p:nvGrpSpPr>
      <p:grpSpPr>
        <a:xfrm>
          <a:off x="0" y="0"/>
          <a:ext cx="0" cy="0"/>
          <a:chOff x="0" y="0"/>
          <a:chExt cx="0" cy="0"/>
        </a:xfrm>
      </p:grpSpPr>
      <p:sp>
        <p:nvSpPr>
          <p:cNvPr id="2" name="Virsraksts">
            <a:extLst>
              <a:ext uri="{FF2B5EF4-FFF2-40B4-BE49-F238E27FC236}">
                <a16:creationId xmlns:a16="http://schemas.microsoft.com/office/drawing/2014/main" id="{751E89BD-6A6F-EE69-2D96-3E4DF986450D}"/>
              </a:ext>
            </a:extLst>
          </p:cNvPr>
          <p:cNvSpPr>
            <a:spLocks noGrp="1"/>
          </p:cNvSpPr>
          <p:nvPr>
            <p:ph type="title"/>
          </p:nvPr>
        </p:nvSpPr>
        <p:spPr/>
        <p:txBody>
          <a:bodyPr/>
          <a:lstStyle/>
          <a:p>
            <a:r>
              <a:rPr lang="lv-LV"/>
              <a:t>Pilna laika ekvivalents (PLE)</a:t>
            </a:r>
          </a:p>
        </p:txBody>
      </p:sp>
      <p:sp>
        <p:nvSpPr>
          <p:cNvPr id="7" name="!!Teksts">
            <a:extLst>
              <a:ext uri="{FF2B5EF4-FFF2-40B4-BE49-F238E27FC236}">
                <a16:creationId xmlns:a16="http://schemas.microsoft.com/office/drawing/2014/main" id="{42AA086B-350A-8F20-750F-532960CCCAD9}"/>
              </a:ext>
            </a:extLst>
          </p:cNvPr>
          <p:cNvSpPr>
            <a:spLocks noGrp="1"/>
          </p:cNvSpPr>
          <p:nvPr>
            <p:ph type="body" idx="1"/>
          </p:nvPr>
        </p:nvSpPr>
        <p:spPr>
          <a:xfrm>
            <a:off x="858959" y="1329561"/>
            <a:ext cx="2152664" cy="493327"/>
          </a:xfrm>
        </p:spPr>
        <p:txBody>
          <a:bodyPr>
            <a:normAutofit/>
          </a:bodyPr>
          <a:lstStyle/>
          <a:p>
            <a:pPr algn="ctr"/>
            <a:r>
              <a:rPr lang="lv-LV" sz="1800"/>
              <a:t>Līguma 14. pielikums</a:t>
            </a:r>
          </a:p>
        </p:txBody>
      </p:sp>
      <p:pic>
        <p:nvPicPr>
          <p:cNvPr id="3" name="!!Forma" descr="Image result for students icon">
            <a:extLst>
              <a:ext uri="{FF2B5EF4-FFF2-40B4-BE49-F238E27FC236}">
                <a16:creationId xmlns:a16="http://schemas.microsoft.com/office/drawing/2014/main" id="{9CFB3580-F1E5-CBE0-67F7-F85D93D2A0EE}"/>
              </a:ext>
            </a:extLst>
          </p:cNvPr>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9722" y="2352671"/>
            <a:ext cx="2152663" cy="2152663"/>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Box 54">
            <a:extLst>
              <a:ext uri="{FF2B5EF4-FFF2-40B4-BE49-F238E27FC236}">
                <a16:creationId xmlns:a16="http://schemas.microsoft.com/office/drawing/2014/main" id="{93EB9B87-625B-9B77-4E66-3B4E56032108}"/>
              </a:ext>
            </a:extLst>
          </p:cNvPr>
          <p:cNvSpPr txBox="1"/>
          <p:nvPr/>
        </p:nvSpPr>
        <p:spPr>
          <a:xfrm>
            <a:off x="729722" y="5167317"/>
            <a:ext cx="10396987" cy="523220"/>
          </a:xfrm>
          <a:prstGeom prst="rect">
            <a:avLst/>
          </a:prstGeom>
          <a:noFill/>
        </p:spPr>
        <p:txBody>
          <a:bodyPr wrap="square">
            <a:spAutoFit/>
          </a:bodyPr>
          <a:lstStyle/>
          <a:p>
            <a:r>
              <a:rPr lang="lv-LV" sz="1400" dirty="0">
                <a:hlinkClick r:id="rId3"/>
              </a:rPr>
              <a:t>https://www.lzp.gov.lv/lv/informacija-valsts-petijumu-programmas-istenotajiem</a:t>
            </a:r>
            <a:r>
              <a:rPr lang="lv-LV" sz="1400" dirty="0"/>
              <a:t> </a:t>
            </a:r>
            <a:r>
              <a:rPr lang="lv-LV" sz="1400" dirty="0">
                <a:solidFill>
                  <a:schemeClr val="tx2"/>
                </a:solidFill>
              </a:rPr>
              <a:t>(Latvijas Zinātnes padomes vadlīnijas par Fundamentālo un lietišķo pētījumu projektu un Valsts pētījumu programmu projektu zinātniskās grupas personāla iesaisti projektos, darba laika uzskaiti un pilna laika ekvivalenta aprēķinu) </a:t>
            </a:r>
          </a:p>
        </p:txBody>
      </p:sp>
      <p:pic>
        <p:nvPicPr>
          <p:cNvPr id="8" name="Attēls 7">
            <a:extLst>
              <a:ext uri="{FF2B5EF4-FFF2-40B4-BE49-F238E27FC236}">
                <a16:creationId xmlns:a16="http://schemas.microsoft.com/office/drawing/2014/main" id="{6B191905-4CDE-F213-96E6-EFC1457898E5}"/>
              </a:ext>
            </a:extLst>
          </p:cNvPr>
          <p:cNvPicPr>
            <a:picLocks noChangeAspect="1"/>
          </p:cNvPicPr>
          <p:nvPr/>
        </p:nvPicPr>
        <p:blipFill>
          <a:blip r:embed="rId4"/>
          <a:stretch>
            <a:fillRect/>
          </a:stretch>
        </p:blipFill>
        <p:spPr>
          <a:xfrm>
            <a:off x="3699925" y="1329561"/>
            <a:ext cx="6357093" cy="3712411"/>
          </a:xfrm>
          <a:prstGeom prst="rect">
            <a:avLst/>
          </a:prstGeom>
          <a:effectLst>
            <a:outerShdw blurRad="50800" dist="38100" dir="2700000" algn="tl" rotWithShape="0">
              <a:prstClr val="black">
                <a:alpha val="40000"/>
              </a:prstClr>
            </a:outerShdw>
          </a:effectLst>
        </p:spPr>
      </p:pic>
      <p:sp>
        <p:nvSpPr>
          <p:cNvPr id="10" name="Datuma vietturis 13">
            <a:extLst>
              <a:ext uri="{FF2B5EF4-FFF2-40B4-BE49-F238E27FC236}">
                <a16:creationId xmlns:a16="http://schemas.microsoft.com/office/drawing/2014/main" id="{4333569D-A3B3-5A84-F2D0-B1B9CF8CFBA5}"/>
              </a:ext>
            </a:extLst>
          </p:cNvPr>
          <p:cNvSpPr>
            <a:spLocks noGrp="1"/>
          </p:cNvSpPr>
          <p:nvPr>
            <p:ph type="dt" sz="half" idx="10"/>
          </p:nvPr>
        </p:nvSpPr>
        <p:spPr>
          <a:xfrm>
            <a:off x="234451" y="6429447"/>
            <a:ext cx="1381539" cy="365125"/>
          </a:xfrm>
        </p:spPr>
        <p:txBody>
          <a:bodyPr/>
          <a:lstStyle/>
          <a:p>
            <a:r>
              <a:rPr lang="lv-LV"/>
              <a:t>2026. gada 7. jūlijā</a:t>
            </a:r>
            <a:endParaRPr lang="lv-LV" dirty="0"/>
          </a:p>
        </p:txBody>
      </p:sp>
      <p:sp>
        <p:nvSpPr>
          <p:cNvPr id="12" name="Kājenes vietturis 14">
            <a:extLst>
              <a:ext uri="{FF2B5EF4-FFF2-40B4-BE49-F238E27FC236}">
                <a16:creationId xmlns:a16="http://schemas.microsoft.com/office/drawing/2014/main" id="{6FEB9F41-CC6A-81AB-7B2B-71E8121BC5D5}"/>
              </a:ext>
            </a:extLst>
          </p:cNvPr>
          <p:cNvSpPr>
            <a:spLocks noGrp="1"/>
          </p:cNvSpPr>
          <p:nvPr>
            <p:ph type="ftr" sz="quarter" idx="11"/>
          </p:nvPr>
        </p:nvSpPr>
        <p:spPr>
          <a:xfrm>
            <a:off x="1102468" y="6422610"/>
            <a:ext cx="8816008" cy="365125"/>
          </a:xfrm>
        </p:spPr>
        <p:txBody>
          <a:bodyPr/>
          <a:lstStyle/>
          <a:p>
            <a:r>
              <a:rPr lang="lv-LV" dirty="0"/>
              <a:t>Valsts pētījumu programmas “Bioloģiskās daudzveidības prioritāro rīcību </a:t>
            </a:r>
          </a:p>
          <a:p>
            <a:r>
              <a:rPr lang="lv-LV" dirty="0"/>
              <a:t>programmā noteikto pētījumu izstrāde, 2. daļa” 2026.–2028. gadam projektu pieteikumu atklātais konkurss </a:t>
            </a:r>
          </a:p>
        </p:txBody>
      </p:sp>
      <p:sp>
        <p:nvSpPr>
          <p:cNvPr id="4" name="Slide Number Placeholder 3">
            <a:extLst>
              <a:ext uri="{FF2B5EF4-FFF2-40B4-BE49-F238E27FC236}">
                <a16:creationId xmlns:a16="http://schemas.microsoft.com/office/drawing/2014/main" id="{CA25D5A3-E2FB-9C1A-CCBD-D64AA008DC4C}"/>
              </a:ext>
            </a:extLst>
          </p:cNvPr>
          <p:cNvSpPr>
            <a:spLocks noGrp="1"/>
          </p:cNvSpPr>
          <p:nvPr>
            <p:ph type="sldNum" sz="quarter" idx="12"/>
          </p:nvPr>
        </p:nvSpPr>
        <p:spPr/>
        <p:txBody>
          <a:bodyPr/>
          <a:lstStyle/>
          <a:p>
            <a:fld id="{0C152783-A906-4F49-8461-A41E71CF96CE}" type="slidenum">
              <a:rPr lang="lv-LV" smtClean="0"/>
              <a:t>12</a:t>
            </a:fld>
            <a:endParaRPr lang="lv-LV"/>
          </a:p>
        </p:txBody>
      </p:sp>
    </p:spTree>
    <p:extLst>
      <p:ext uri="{BB962C8B-B14F-4D97-AF65-F5344CB8AC3E}">
        <p14:creationId xmlns:p14="http://schemas.microsoft.com/office/powerpoint/2010/main" val="5374626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0AB705-15C4-79BA-C795-959CBBB1E62F}"/>
              </a:ext>
            </a:extLst>
          </p:cNvPr>
          <p:cNvSpPr txBox="1"/>
          <p:nvPr/>
        </p:nvSpPr>
        <p:spPr>
          <a:xfrm>
            <a:off x="316522" y="305736"/>
            <a:ext cx="3550972" cy="461665"/>
          </a:xfrm>
          <a:prstGeom prst="rect">
            <a:avLst/>
          </a:prstGeom>
          <a:noFill/>
        </p:spPr>
        <p:txBody>
          <a:bodyPr wrap="none" rtlCol="0">
            <a:spAutoFit/>
          </a:bodyPr>
          <a:lstStyle/>
          <a:p>
            <a:r>
              <a:rPr lang="lv-LV" sz="2400">
                <a:solidFill>
                  <a:schemeClr val="accent2">
                    <a:lumMod val="75000"/>
                  </a:schemeClr>
                </a:solidFill>
              </a:rPr>
              <a:t>Indikatīva konkursa laika līnija</a:t>
            </a:r>
            <a:endParaRPr lang="lv-LV" sz="2400" b="1">
              <a:solidFill>
                <a:srgbClr val="7E0000"/>
              </a:solidFill>
              <a:latin typeface="Arial Narrow" panose="020B0606020202030204" pitchFamily="34" charset="0"/>
            </a:endParaRPr>
          </a:p>
        </p:txBody>
      </p:sp>
      <p:sp>
        <p:nvSpPr>
          <p:cNvPr id="7" name="TextBox 6">
            <a:extLst>
              <a:ext uri="{FF2B5EF4-FFF2-40B4-BE49-F238E27FC236}">
                <a16:creationId xmlns:a16="http://schemas.microsoft.com/office/drawing/2014/main" id="{FD35D538-4369-D7E4-3DF1-18E9A0D915AD}"/>
              </a:ext>
            </a:extLst>
          </p:cNvPr>
          <p:cNvSpPr txBox="1"/>
          <p:nvPr/>
        </p:nvSpPr>
        <p:spPr>
          <a:xfrm>
            <a:off x="8381706" y="4014055"/>
            <a:ext cx="1867852" cy="1384995"/>
          </a:xfrm>
          <a:prstGeom prst="rect">
            <a:avLst/>
          </a:prstGeom>
          <a:noFill/>
        </p:spPr>
        <p:txBody>
          <a:bodyPr wrap="square" rtlCol="0">
            <a:spAutoFit/>
          </a:bodyPr>
          <a:lstStyle>
            <a:defPPr>
              <a:defRPr lang="lv-LV"/>
            </a:defPPr>
            <a:lvl1pPr defTabSz="457200">
              <a:defRPr sz="1200" kern="0">
                <a:solidFill>
                  <a:prstClr val="black">
                    <a:lumMod val="65000"/>
                    <a:lumOff val="35000"/>
                  </a:prstClr>
                </a:solidFill>
                <a:ea typeface="Verdana" panose="020B0604030504040204" pitchFamily="34" charset="0"/>
              </a:defRPr>
            </a:lvl1pPr>
          </a:lstStyle>
          <a:p>
            <a:r>
              <a:rPr lang="lv-LV" noProof="1"/>
              <a:t>Pamatojoties uz konsolidēto vērtējumu un ņemot vērā projekta pieteikumu ranžēšanu, tiek pieņemts lēmums par finansēšanu vai noraidīšanu</a:t>
            </a:r>
            <a:endParaRPr lang="en-US" noProof="1"/>
          </a:p>
        </p:txBody>
      </p:sp>
      <p:sp>
        <p:nvSpPr>
          <p:cNvPr id="8" name="TextBox 7">
            <a:extLst>
              <a:ext uri="{FF2B5EF4-FFF2-40B4-BE49-F238E27FC236}">
                <a16:creationId xmlns:a16="http://schemas.microsoft.com/office/drawing/2014/main" id="{57A65917-6373-FE76-4641-931564958D89}"/>
              </a:ext>
            </a:extLst>
          </p:cNvPr>
          <p:cNvSpPr txBox="1"/>
          <p:nvPr/>
        </p:nvSpPr>
        <p:spPr>
          <a:xfrm>
            <a:off x="3533567" y="1753007"/>
            <a:ext cx="419189" cy="584775"/>
          </a:xfrm>
          <a:prstGeom prst="rect">
            <a:avLst/>
          </a:prstGeom>
          <a:noFill/>
        </p:spPr>
        <p:txBody>
          <a:bodyPr wrap="square" rtlCol="0">
            <a:spAutoFit/>
          </a:bodyPr>
          <a:lstStyle/>
          <a:p>
            <a:r>
              <a:rPr lang="lv-LV" sz="3200" b="1">
                <a:solidFill>
                  <a:schemeClr val="bg1"/>
                </a:solidFill>
                <a:latin typeface="Arial Narrow" panose="020B0606020202030204" pitchFamily="34" charset="0"/>
              </a:rPr>
              <a:t>1</a:t>
            </a:r>
          </a:p>
        </p:txBody>
      </p:sp>
      <p:sp>
        <p:nvSpPr>
          <p:cNvPr id="9" name="TextBox 8">
            <a:extLst>
              <a:ext uri="{FF2B5EF4-FFF2-40B4-BE49-F238E27FC236}">
                <a16:creationId xmlns:a16="http://schemas.microsoft.com/office/drawing/2014/main" id="{C9A8C4EF-6F75-54F1-AA35-C04B2FE164FD}"/>
              </a:ext>
            </a:extLst>
          </p:cNvPr>
          <p:cNvSpPr txBox="1"/>
          <p:nvPr/>
        </p:nvSpPr>
        <p:spPr>
          <a:xfrm>
            <a:off x="5857569" y="1753007"/>
            <a:ext cx="419189" cy="584775"/>
          </a:xfrm>
          <a:prstGeom prst="rect">
            <a:avLst/>
          </a:prstGeom>
          <a:noFill/>
        </p:spPr>
        <p:txBody>
          <a:bodyPr wrap="square" rtlCol="0">
            <a:spAutoFit/>
          </a:bodyPr>
          <a:lstStyle/>
          <a:p>
            <a:r>
              <a:rPr lang="lv-LV" sz="3200" b="1">
                <a:solidFill>
                  <a:schemeClr val="bg1"/>
                </a:solidFill>
                <a:latin typeface="Arial Narrow" panose="020B0606020202030204" pitchFamily="34" charset="0"/>
              </a:rPr>
              <a:t>2</a:t>
            </a:r>
          </a:p>
        </p:txBody>
      </p:sp>
      <p:sp>
        <p:nvSpPr>
          <p:cNvPr id="10" name="TextBox 9">
            <a:extLst>
              <a:ext uri="{FF2B5EF4-FFF2-40B4-BE49-F238E27FC236}">
                <a16:creationId xmlns:a16="http://schemas.microsoft.com/office/drawing/2014/main" id="{7F2A0D3C-5A2C-EF9A-2ECF-BA39864A4A64}"/>
              </a:ext>
            </a:extLst>
          </p:cNvPr>
          <p:cNvSpPr txBox="1"/>
          <p:nvPr/>
        </p:nvSpPr>
        <p:spPr>
          <a:xfrm>
            <a:off x="8181571" y="1773226"/>
            <a:ext cx="419189" cy="584775"/>
          </a:xfrm>
          <a:prstGeom prst="rect">
            <a:avLst/>
          </a:prstGeom>
          <a:noFill/>
        </p:spPr>
        <p:txBody>
          <a:bodyPr wrap="square" rtlCol="0">
            <a:spAutoFit/>
          </a:bodyPr>
          <a:lstStyle/>
          <a:p>
            <a:r>
              <a:rPr lang="lv-LV" sz="3200" b="1">
                <a:solidFill>
                  <a:schemeClr val="bg1"/>
                </a:solidFill>
                <a:latin typeface="Arial Narrow" panose="020B0606020202030204" pitchFamily="34" charset="0"/>
              </a:rPr>
              <a:t>3</a:t>
            </a:r>
          </a:p>
        </p:txBody>
      </p:sp>
      <p:sp>
        <p:nvSpPr>
          <p:cNvPr id="11" name="TextBox 10">
            <a:extLst>
              <a:ext uri="{FF2B5EF4-FFF2-40B4-BE49-F238E27FC236}">
                <a16:creationId xmlns:a16="http://schemas.microsoft.com/office/drawing/2014/main" id="{94F665ED-CA74-4FEB-EA86-CD081EEA3D7E}"/>
              </a:ext>
            </a:extLst>
          </p:cNvPr>
          <p:cNvSpPr txBox="1"/>
          <p:nvPr/>
        </p:nvSpPr>
        <p:spPr>
          <a:xfrm>
            <a:off x="6689990" y="4014055"/>
            <a:ext cx="1746643" cy="1015663"/>
          </a:xfrm>
          <a:prstGeom prst="rect">
            <a:avLst/>
          </a:prstGeom>
          <a:noFill/>
        </p:spPr>
        <p:txBody>
          <a:bodyPr wrap="square" rtlCol="0">
            <a:spAutoFit/>
          </a:bodyPr>
          <a:lstStyle>
            <a:defPPr>
              <a:defRPr lang="lv-LV"/>
            </a:defPPr>
            <a:lvl1pPr defTabSz="457200">
              <a:defRPr sz="1200" kern="0">
                <a:solidFill>
                  <a:prstClr val="black">
                    <a:lumMod val="65000"/>
                    <a:lumOff val="35000"/>
                  </a:prstClr>
                </a:solidFill>
                <a:ea typeface="Verdana" panose="020B0604030504040204" pitchFamily="34" charset="0"/>
              </a:defRPr>
            </a:lvl1pPr>
          </a:lstStyle>
          <a:p>
            <a:r>
              <a:rPr lang="lv-LV" noProof="1"/>
              <a:t>Nepieciešamības gadījumā tiek organizētas ekspertu savstarpējās konsultācijas, lai saskaņotu konsolidēto vērtējumu</a:t>
            </a:r>
            <a:endParaRPr lang="en-US" noProof="1"/>
          </a:p>
        </p:txBody>
      </p:sp>
      <p:sp>
        <p:nvSpPr>
          <p:cNvPr id="12" name="TextBox 11">
            <a:extLst>
              <a:ext uri="{FF2B5EF4-FFF2-40B4-BE49-F238E27FC236}">
                <a16:creationId xmlns:a16="http://schemas.microsoft.com/office/drawing/2014/main" id="{54926183-F031-CD4A-8A81-DEC50FD85069}"/>
              </a:ext>
            </a:extLst>
          </p:cNvPr>
          <p:cNvSpPr txBox="1"/>
          <p:nvPr/>
        </p:nvSpPr>
        <p:spPr>
          <a:xfrm>
            <a:off x="4877064" y="4014055"/>
            <a:ext cx="1867852" cy="1569660"/>
          </a:xfrm>
          <a:prstGeom prst="rect">
            <a:avLst/>
          </a:prstGeom>
          <a:noFill/>
        </p:spPr>
        <p:txBody>
          <a:bodyPr wrap="square" rtlCol="0">
            <a:spAutoFit/>
          </a:bodyPr>
          <a:lstStyle>
            <a:defPPr>
              <a:defRPr lang="lv-LV"/>
            </a:defPPr>
            <a:lvl1pPr defTabSz="457200">
              <a:defRPr sz="1200" kern="0">
                <a:solidFill>
                  <a:prstClr val="black">
                    <a:lumMod val="65000"/>
                    <a:lumOff val="35000"/>
                  </a:prstClr>
                </a:solidFill>
                <a:ea typeface="Verdana" panose="020B0604030504040204" pitchFamily="34" charset="0"/>
              </a:defRPr>
            </a:lvl1pPr>
          </a:lstStyle>
          <a:p>
            <a:r>
              <a:rPr lang="lv-LV" noProof="1"/>
              <a:t>Katra projekta pieteikuma zinātniskajā izvērtēšanā tiek piesaistīti vismaz divi ārvalstu zinātniskie eksperti, kuri sniedz savu viedokli par projekta pieteikumu</a:t>
            </a:r>
            <a:endParaRPr lang="en-US" noProof="1"/>
          </a:p>
        </p:txBody>
      </p:sp>
      <p:sp>
        <p:nvSpPr>
          <p:cNvPr id="13" name="TextBox 12">
            <a:extLst>
              <a:ext uri="{FF2B5EF4-FFF2-40B4-BE49-F238E27FC236}">
                <a16:creationId xmlns:a16="http://schemas.microsoft.com/office/drawing/2014/main" id="{0B6C30D1-01E7-C9FF-C386-D88183EE6F14}"/>
              </a:ext>
            </a:extLst>
          </p:cNvPr>
          <p:cNvSpPr txBox="1"/>
          <p:nvPr/>
        </p:nvSpPr>
        <p:spPr>
          <a:xfrm>
            <a:off x="3042253" y="3993643"/>
            <a:ext cx="1691918" cy="1569660"/>
          </a:xfrm>
          <a:prstGeom prst="rect">
            <a:avLst/>
          </a:prstGeom>
          <a:noFill/>
        </p:spPr>
        <p:txBody>
          <a:bodyPr wrap="square" rtlCol="0">
            <a:spAutoFit/>
          </a:bodyPr>
          <a:lstStyle>
            <a:defPPr>
              <a:defRPr lang="lv-LV"/>
            </a:defPPr>
            <a:lvl1pPr defTabSz="457200">
              <a:defRPr sz="1200" kern="0">
                <a:solidFill>
                  <a:prstClr val="black">
                    <a:lumMod val="65000"/>
                    <a:lumOff val="35000"/>
                  </a:prstClr>
                </a:solidFill>
                <a:ea typeface="Verdana" panose="020B0604030504040204" pitchFamily="34" charset="0"/>
              </a:defRPr>
            </a:lvl1pPr>
          </a:lstStyle>
          <a:p>
            <a:r>
              <a:rPr lang="lv-LV" noProof="1"/>
              <a:t>Projekta pieteikuma atbilstības administratīvajiem kritērijiem izvērtēšana; nepieciešamības gadījumā projekta pieteikumu noraida</a:t>
            </a:r>
            <a:endParaRPr lang="en-US" noProof="1"/>
          </a:p>
        </p:txBody>
      </p:sp>
      <p:sp>
        <p:nvSpPr>
          <p:cNvPr id="14" name="TextBox 13">
            <a:extLst>
              <a:ext uri="{FF2B5EF4-FFF2-40B4-BE49-F238E27FC236}">
                <a16:creationId xmlns:a16="http://schemas.microsoft.com/office/drawing/2014/main" id="{06BCCB93-963A-EDF3-5B89-BCE7D33ABBFA}"/>
              </a:ext>
            </a:extLst>
          </p:cNvPr>
          <p:cNvSpPr txBox="1"/>
          <p:nvPr/>
        </p:nvSpPr>
        <p:spPr>
          <a:xfrm>
            <a:off x="1240883" y="3953999"/>
            <a:ext cx="1746643" cy="1384995"/>
          </a:xfrm>
          <a:prstGeom prst="rect">
            <a:avLst/>
          </a:prstGeom>
          <a:noFill/>
        </p:spPr>
        <p:txBody>
          <a:bodyPr wrap="square" rtlCol="0">
            <a:spAutoFit/>
          </a:bodyPr>
          <a:lstStyle/>
          <a:p>
            <a:pPr defTabSz="457200"/>
            <a:r>
              <a:rPr lang="lv-LV" sz="1200" kern="0" noProof="1">
                <a:solidFill>
                  <a:prstClr val="black">
                    <a:lumMod val="65000"/>
                    <a:lumOff val="35000"/>
                  </a:prstClr>
                </a:solidFill>
                <a:ea typeface="Verdana" panose="020B0604030504040204" pitchFamily="34" charset="0"/>
              </a:rPr>
              <a:t>Projekta pieteikumu lūdzam iesniegt NZDIS LZP informācijas sistēmā laicīgi, bet ne vēlāk kā </a:t>
            </a:r>
            <a:r>
              <a:rPr lang="lv-LV" sz="1200" kern="0" noProof="1">
                <a:solidFill>
                  <a:schemeClr val="accent1"/>
                </a:solidFill>
                <a:ea typeface="Verdana" panose="020B0604030504040204" pitchFamily="34" charset="0"/>
              </a:rPr>
              <a:t>23.07.2026. plkst. 24.00, LZP varēs palīdzēt ar tehniskājām problēmām tikai līdz 17:00.</a:t>
            </a:r>
            <a:endParaRPr lang="en-US" sz="1200" kern="0" noProof="1">
              <a:solidFill>
                <a:schemeClr val="accent1"/>
              </a:solidFill>
              <a:ea typeface="Verdana" panose="020B0604030504040204" pitchFamily="34" charset="0"/>
            </a:endParaRPr>
          </a:p>
        </p:txBody>
      </p:sp>
      <p:grpSp>
        <p:nvGrpSpPr>
          <p:cNvPr id="15" name="Group 59">
            <a:extLst>
              <a:ext uri="{FF2B5EF4-FFF2-40B4-BE49-F238E27FC236}">
                <a16:creationId xmlns:a16="http://schemas.microsoft.com/office/drawing/2014/main" id="{125766F2-6267-DA1E-7005-21385C1849C0}"/>
              </a:ext>
            </a:extLst>
          </p:cNvPr>
          <p:cNvGrpSpPr>
            <a:grpSpLocks/>
          </p:cNvGrpSpPr>
          <p:nvPr/>
        </p:nvGrpSpPr>
        <p:grpSpPr bwMode="auto">
          <a:xfrm>
            <a:off x="1383777" y="1921897"/>
            <a:ext cx="8535599" cy="1862133"/>
            <a:chOff x="298686" y="1620068"/>
            <a:chExt cx="7677374" cy="2145185"/>
          </a:xfrm>
          <a:effectLst>
            <a:outerShdw blurRad="50800" dist="38100" dir="2700000" algn="tl" rotWithShape="0">
              <a:prstClr val="black">
                <a:alpha val="40000"/>
              </a:prstClr>
            </a:outerShdw>
          </a:effectLst>
        </p:grpSpPr>
        <p:sp>
          <p:nvSpPr>
            <p:cNvPr id="16" name="Pentagon 12">
              <a:extLst>
                <a:ext uri="{FF2B5EF4-FFF2-40B4-BE49-F238E27FC236}">
                  <a16:creationId xmlns:a16="http://schemas.microsoft.com/office/drawing/2014/main" id="{395DAAE5-175E-21F4-81F8-DED20450015E}"/>
                </a:ext>
              </a:extLst>
            </p:cNvPr>
            <p:cNvSpPr/>
            <p:nvPr/>
          </p:nvSpPr>
          <p:spPr>
            <a:xfrm rot="5400000">
              <a:off x="-116919" y="2035674"/>
              <a:ext cx="2145183" cy="1313972"/>
            </a:xfrm>
            <a:prstGeom prst="homePlate">
              <a:avLst/>
            </a:prstGeom>
            <a:solidFill>
              <a:srgbClr val="E4A6A6"/>
            </a:solidFill>
            <a:ln w="12700" cap="flat" cmpd="sng" algn="ctr">
              <a:noFill/>
              <a:prstDash val="solid"/>
              <a:miter lim="800000"/>
            </a:ln>
            <a:effectLst/>
          </p:spPr>
          <p:txBody>
            <a:bodyPr anchor="ctr"/>
            <a:lstStyle/>
            <a:p>
              <a:pPr algn="ctr">
                <a:defRPr/>
              </a:pPr>
              <a:endParaRPr lang="en-US" sz="1350" kern="0">
                <a:solidFill>
                  <a:prstClr val="white"/>
                </a:solidFill>
                <a:latin typeface="Calibri" panose="020F0502020204030204"/>
              </a:endParaRPr>
            </a:p>
          </p:txBody>
        </p:sp>
        <p:sp>
          <p:nvSpPr>
            <p:cNvPr id="17" name="Rectangle 42">
              <a:extLst>
                <a:ext uri="{FF2B5EF4-FFF2-40B4-BE49-F238E27FC236}">
                  <a16:creationId xmlns:a16="http://schemas.microsoft.com/office/drawing/2014/main" id="{915CDFFF-F145-0427-954D-4B34BF96CB37}"/>
                </a:ext>
              </a:extLst>
            </p:cNvPr>
            <p:cNvSpPr/>
            <p:nvPr/>
          </p:nvSpPr>
          <p:spPr>
            <a:xfrm>
              <a:off x="298686" y="1817547"/>
              <a:ext cx="1313972" cy="503250"/>
            </a:xfrm>
            <a:prstGeom prst="rect">
              <a:avLst/>
            </a:prstGeom>
            <a:solidFill>
              <a:sysClr val="window" lastClr="FFFFFF"/>
            </a:solidFill>
            <a:ln w="12700" cap="flat" cmpd="sng" algn="ctr">
              <a:noFill/>
              <a:prstDash val="solid"/>
              <a:miter lim="800000"/>
            </a:ln>
            <a:effectLst/>
          </p:spPr>
          <p:txBody>
            <a:bodyPr anchor="ctr"/>
            <a:lstStyle/>
            <a:p>
              <a:pPr algn="ctr"/>
              <a:r>
                <a:rPr lang="lv-LV" b="1" dirty="0">
                  <a:solidFill>
                    <a:schemeClr val="tx2"/>
                  </a:solidFill>
                  <a:ea typeface="Aptos" panose="020B0004020202020204" pitchFamily="34" charset="0"/>
                </a:rPr>
                <a:t>23.07.2026.</a:t>
              </a:r>
              <a:endParaRPr lang="lv-LV" b="1" dirty="0">
                <a:solidFill>
                  <a:schemeClr val="tx2"/>
                </a:solidFill>
              </a:endParaRPr>
            </a:p>
          </p:txBody>
        </p:sp>
        <p:sp>
          <p:nvSpPr>
            <p:cNvPr id="18" name="Pentagon 16">
              <a:extLst>
                <a:ext uri="{FF2B5EF4-FFF2-40B4-BE49-F238E27FC236}">
                  <a16:creationId xmlns:a16="http://schemas.microsoft.com/office/drawing/2014/main" id="{760FBA92-2535-955E-3669-E80F83E2F9CE}"/>
                </a:ext>
              </a:extLst>
            </p:cNvPr>
            <p:cNvSpPr/>
            <p:nvPr/>
          </p:nvSpPr>
          <p:spPr>
            <a:xfrm rot="5400000">
              <a:off x="1454105" y="2035675"/>
              <a:ext cx="2145183" cy="1313973"/>
            </a:xfrm>
            <a:prstGeom prst="homePlate">
              <a:avLst/>
            </a:prstGeom>
            <a:solidFill>
              <a:srgbClr val="A94949"/>
            </a:solidFill>
            <a:ln w="12700" cap="flat" cmpd="sng" algn="ctr">
              <a:noFill/>
              <a:prstDash val="solid"/>
              <a:miter lim="800000"/>
            </a:ln>
            <a:effectLst/>
          </p:spPr>
          <p:txBody>
            <a:bodyPr anchor="ctr"/>
            <a:lstStyle/>
            <a:p>
              <a:pPr algn="ctr">
                <a:defRPr/>
              </a:pPr>
              <a:endParaRPr lang="en-US" sz="1350" kern="0">
                <a:solidFill>
                  <a:prstClr val="white"/>
                </a:solidFill>
                <a:latin typeface="Calibri" panose="020F0502020204030204"/>
              </a:endParaRPr>
            </a:p>
          </p:txBody>
        </p:sp>
        <p:sp>
          <p:nvSpPr>
            <p:cNvPr id="19" name="Rectangle 44">
              <a:extLst>
                <a:ext uri="{FF2B5EF4-FFF2-40B4-BE49-F238E27FC236}">
                  <a16:creationId xmlns:a16="http://schemas.microsoft.com/office/drawing/2014/main" id="{7AD4DDA3-4307-B836-B9B6-C0F181B2D0FE}"/>
                </a:ext>
              </a:extLst>
            </p:cNvPr>
            <p:cNvSpPr/>
            <p:nvPr/>
          </p:nvSpPr>
          <p:spPr>
            <a:xfrm>
              <a:off x="1790407" y="1817547"/>
              <a:ext cx="1472580" cy="503250"/>
            </a:xfrm>
            <a:prstGeom prst="rect">
              <a:avLst/>
            </a:prstGeom>
            <a:solidFill>
              <a:sysClr val="window" lastClr="FFFFFF"/>
            </a:solidFill>
            <a:ln w="12700" cap="flat" cmpd="sng" algn="ctr">
              <a:noFill/>
              <a:prstDash val="solid"/>
              <a:miter lim="800000"/>
            </a:ln>
            <a:effectLst/>
          </p:spPr>
          <p:txBody>
            <a:bodyPr anchor="ctr"/>
            <a:lstStyle/>
            <a:p>
              <a:pPr algn="ctr"/>
              <a:r>
                <a:rPr lang="lv-LV" b="1" dirty="0">
                  <a:solidFill>
                    <a:schemeClr val="tx2"/>
                  </a:solidFill>
                </a:rPr>
                <a:t>03.08.2026</a:t>
              </a:r>
              <a:r>
                <a:rPr lang="lv-LV" b="1" dirty="0">
                  <a:solidFill>
                    <a:schemeClr val="tx2"/>
                  </a:solidFill>
                  <a:latin typeface="Times New Roman" panose="02020603050405020304" pitchFamily="18" charset="0"/>
                </a:rPr>
                <a:t>.</a:t>
              </a:r>
            </a:p>
          </p:txBody>
        </p:sp>
        <p:sp>
          <p:nvSpPr>
            <p:cNvPr id="20" name="Pentagon 19">
              <a:extLst>
                <a:ext uri="{FF2B5EF4-FFF2-40B4-BE49-F238E27FC236}">
                  <a16:creationId xmlns:a16="http://schemas.microsoft.com/office/drawing/2014/main" id="{A0FAEC80-A71A-785C-2D28-7D152F484252}"/>
                </a:ext>
              </a:extLst>
            </p:cNvPr>
            <p:cNvSpPr/>
            <p:nvPr/>
          </p:nvSpPr>
          <p:spPr>
            <a:xfrm rot="5400000">
              <a:off x="3025130" y="2035674"/>
              <a:ext cx="2145183" cy="1313972"/>
            </a:xfrm>
            <a:prstGeom prst="homePlate">
              <a:avLst/>
            </a:prstGeom>
            <a:solidFill>
              <a:srgbClr val="A13544"/>
            </a:solidFill>
            <a:ln w="12700" cap="flat" cmpd="sng" algn="ctr">
              <a:noFill/>
              <a:prstDash val="solid"/>
              <a:miter lim="800000"/>
            </a:ln>
            <a:effectLst/>
          </p:spPr>
          <p:txBody>
            <a:bodyPr anchor="ctr"/>
            <a:lstStyle/>
            <a:p>
              <a:pPr algn="ctr">
                <a:defRPr/>
              </a:pPr>
              <a:endParaRPr lang="en-US" sz="1350" kern="0">
                <a:solidFill>
                  <a:prstClr val="white"/>
                </a:solidFill>
                <a:latin typeface="Calibri" panose="020F0502020204030204"/>
              </a:endParaRPr>
            </a:p>
          </p:txBody>
        </p:sp>
        <p:sp>
          <p:nvSpPr>
            <p:cNvPr id="21" name="Rectangle 46">
              <a:extLst>
                <a:ext uri="{FF2B5EF4-FFF2-40B4-BE49-F238E27FC236}">
                  <a16:creationId xmlns:a16="http://schemas.microsoft.com/office/drawing/2014/main" id="{463AA5E5-18F3-B6D8-F151-1C0B7FE8F52B}"/>
                </a:ext>
              </a:extLst>
            </p:cNvPr>
            <p:cNvSpPr/>
            <p:nvPr/>
          </p:nvSpPr>
          <p:spPr>
            <a:xfrm>
              <a:off x="3373737" y="1817547"/>
              <a:ext cx="1471212" cy="503250"/>
            </a:xfrm>
            <a:prstGeom prst="rect">
              <a:avLst/>
            </a:prstGeom>
            <a:solidFill>
              <a:sysClr val="window" lastClr="FFFFFF"/>
            </a:solidFill>
            <a:ln w="12700" cap="flat" cmpd="sng" algn="ctr">
              <a:noFill/>
              <a:prstDash val="solid"/>
              <a:miter lim="800000"/>
            </a:ln>
            <a:effectLst/>
          </p:spPr>
          <p:txBody>
            <a:bodyPr anchor="ctr"/>
            <a:lstStyle/>
            <a:p>
              <a:pPr algn="ctr"/>
              <a:r>
                <a:rPr lang="lv-LV" b="1" dirty="0">
                  <a:solidFill>
                    <a:schemeClr val="tx2"/>
                  </a:solidFill>
                </a:rPr>
                <a:t>24.08.2026.</a:t>
              </a:r>
            </a:p>
          </p:txBody>
        </p:sp>
        <p:sp>
          <p:nvSpPr>
            <p:cNvPr id="22" name="Pentagon 22">
              <a:extLst>
                <a:ext uri="{FF2B5EF4-FFF2-40B4-BE49-F238E27FC236}">
                  <a16:creationId xmlns:a16="http://schemas.microsoft.com/office/drawing/2014/main" id="{6E2A1369-D70C-348A-8C80-DA0E2FE66F65}"/>
                </a:ext>
              </a:extLst>
            </p:cNvPr>
            <p:cNvSpPr/>
            <p:nvPr/>
          </p:nvSpPr>
          <p:spPr>
            <a:xfrm rot="5400000">
              <a:off x="4596154" y="2035675"/>
              <a:ext cx="2145183" cy="1313973"/>
            </a:xfrm>
            <a:prstGeom prst="homePlate">
              <a:avLst/>
            </a:prstGeom>
            <a:solidFill>
              <a:srgbClr val="852727"/>
            </a:solidFill>
            <a:ln w="12700" cap="flat" cmpd="sng" algn="ctr">
              <a:noFill/>
              <a:prstDash val="solid"/>
              <a:miter lim="800000"/>
            </a:ln>
            <a:effectLst/>
          </p:spPr>
          <p:txBody>
            <a:bodyPr anchor="ctr"/>
            <a:lstStyle/>
            <a:p>
              <a:pPr algn="ctr">
                <a:defRPr/>
              </a:pPr>
              <a:endParaRPr lang="en-US" sz="1350" kern="0">
                <a:solidFill>
                  <a:prstClr val="white"/>
                </a:solidFill>
                <a:latin typeface="Calibri" panose="020F0502020204030204"/>
              </a:endParaRPr>
            </a:p>
          </p:txBody>
        </p:sp>
        <p:sp>
          <p:nvSpPr>
            <p:cNvPr id="23" name="Rectangle 48">
              <a:extLst>
                <a:ext uri="{FF2B5EF4-FFF2-40B4-BE49-F238E27FC236}">
                  <a16:creationId xmlns:a16="http://schemas.microsoft.com/office/drawing/2014/main" id="{4C971192-DDA3-727B-2928-60BFB046292D}"/>
                </a:ext>
              </a:extLst>
            </p:cNvPr>
            <p:cNvSpPr/>
            <p:nvPr/>
          </p:nvSpPr>
          <p:spPr>
            <a:xfrm>
              <a:off x="4932456" y="1817547"/>
              <a:ext cx="1472580" cy="503250"/>
            </a:xfrm>
            <a:prstGeom prst="rect">
              <a:avLst/>
            </a:prstGeom>
            <a:solidFill>
              <a:sysClr val="window" lastClr="FFFFFF"/>
            </a:solidFill>
            <a:ln w="12700" cap="flat" cmpd="sng" algn="ctr">
              <a:noFill/>
              <a:prstDash val="solid"/>
              <a:miter lim="800000"/>
            </a:ln>
            <a:effectLst/>
          </p:spPr>
          <p:txBody>
            <a:bodyPr anchor="ctr"/>
            <a:lstStyle/>
            <a:p>
              <a:pPr algn="ctr"/>
              <a:r>
                <a:rPr lang="lv-LV" b="1" dirty="0">
                  <a:solidFill>
                    <a:schemeClr val="tx2"/>
                  </a:solidFill>
                </a:rPr>
                <a:t>14.09.2026.</a:t>
              </a:r>
            </a:p>
          </p:txBody>
        </p:sp>
        <p:sp>
          <p:nvSpPr>
            <p:cNvPr id="24" name="Pentagon 25">
              <a:extLst>
                <a:ext uri="{FF2B5EF4-FFF2-40B4-BE49-F238E27FC236}">
                  <a16:creationId xmlns:a16="http://schemas.microsoft.com/office/drawing/2014/main" id="{2A84E1AC-5225-92A9-3804-8E27896CFDC5}"/>
                </a:ext>
              </a:extLst>
            </p:cNvPr>
            <p:cNvSpPr/>
            <p:nvPr/>
          </p:nvSpPr>
          <p:spPr>
            <a:xfrm rot="5400000">
              <a:off x="6167179" y="2035674"/>
              <a:ext cx="2145183" cy="1313972"/>
            </a:xfrm>
            <a:prstGeom prst="homePlate">
              <a:avLst/>
            </a:prstGeom>
            <a:solidFill>
              <a:srgbClr val="501818"/>
            </a:solidFill>
            <a:ln w="12700" cap="flat" cmpd="sng" algn="ctr">
              <a:noFill/>
              <a:prstDash val="solid"/>
              <a:miter lim="800000"/>
            </a:ln>
            <a:effectLst/>
          </p:spPr>
          <p:txBody>
            <a:bodyPr anchor="ctr"/>
            <a:lstStyle/>
            <a:p>
              <a:pPr algn="ctr">
                <a:defRPr/>
              </a:pPr>
              <a:endParaRPr lang="en-US" sz="1350" kern="0">
                <a:solidFill>
                  <a:prstClr val="white"/>
                </a:solidFill>
                <a:latin typeface="Calibri" panose="020F0502020204030204"/>
              </a:endParaRPr>
            </a:p>
          </p:txBody>
        </p:sp>
        <p:sp>
          <p:nvSpPr>
            <p:cNvPr id="25" name="Rectangle 50">
              <a:extLst>
                <a:ext uri="{FF2B5EF4-FFF2-40B4-BE49-F238E27FC236}">
                  <a16:creationId xmlns:a16="http://schemas.microsoft.com/office/drawing/2014/main" id="{A06EA5AE-2E42-338B-B5BB-BA44324B7ABC}"/>
                </a:ext>
              </a:extLst>
            </p:cNvPr>
            <p:cNvSpPr/>
            <p:nvPr/>
          </p:nvSpPr>
          <p:spPr>
            <a:xfrm>
              <a:off x="6503481" y="1817547"/>
              <a:ext cx="1472579" cy="503250"/>
            </a:xfrm>
            <a:prstGeom prst="rect">
              <a:avLst/>
            </a:prstGeom>
            <a:solidFill>
              <a:sysClr val="window" lastClr="FFFFFF"/>
            </a:solidFill>
            <a:ln w="12700" cap="flat" cmpd="sng" algn="ctr">
              <a:noFill/>
              <a:prstDash val="solid"/>
              <a:miter lim="800000"/>
            </a:ln>
            <a:effectLst/>
          </p:spPr>
          <p:txBody>
            <a:bodyPr anchor="ctr"/>
            <a:lstStyle/>
            <a:p>
              <a:pPr algn="ctr"/>
              <a:r>
                <a:rPr lang="lv-LV" b="1" dirty="0">
                  <a:solidFill>
                    <a:schemeClr val="tx2"/>
                  </a:solidFill>
                </a:rPr>
                <a:t>21.09.2026.</a:t>
              </a:r>
            </a:p>
          </p:txBody>
        </p:sp>
      </p:grpSp>
      <p:pic>
        <p:nvPicPr>
          <p:cNvPr id="26" name="Picture 4">
            <a:extLst>
              <a:ext uri="{FF2B5EF4-FFF2-40B4-BE49-F238E27FC236}">
                <a16:creationId xmlns:a16="http://schemas.microsoft.com/office/drawing/2014/main" id="{E518FA8A-4E00-B52D-84D1-D81F6B459B61}"/>
              </a:ext>
            </a:extLst>
          </p:cNvPr>
          <p:cNvPicPr>
            <a:picLocks noChangeAspect="1"/>
          </p:cNvPicPr>
          <p:nvPr/>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593016" y="2677950"/>
            <a:ext cx="637125" cy="6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 descr="Image result for euro icon">
            <a:extLst>
              <a:ext uri="{FF2B5EF4-FFF2-40B4-BE49-F238E27FC236}">
                <a16:creationId xmlns:a16="http://schemas.microsoft.com/office/drawing/2014/main" id="{7719BAFA-837B-7585-E974-CDD0317ACA6C}"/>
              </a:ext>
            </a:extLst>
          </p:cNvPr>
          <p:cNvPicPr>
            <a:picLocks noChangeAspect="1" noChangeArrowheads="1"/>
          </p:cNvPicPr>
          <p:nvPr/>
        </p:nvPicPr>
        <p:blipFill>
          <a:blip r:embed="rId3"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1809792" y="2677950"/>
            <a:ext cx="641951" cy="640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6">
            <a:extLst>
              <a:ext uri="{FF2B5EF4-FFF2-40B4-BE49-F238E27FC236}">
                <a16:creationId xmlns:a16="http://schemas.microsoft.com/office/drawing/2014/main" id="{126EF0F5-429E-AECF-B148-57AD35EE2E4E}"/>
              </a:ext>
            </a:extLst>
          </p:cNvPr>
          <p:cNvPicPr>
            <a:picLocks noChangeAspect="1"/>
          </p:cNvPicPr>
          <p:nvPr/>
        </p:nvPicPr>
        <p:blipFill>
          <a:blip r:embed="rId4">
            <a:lum bright="70000" contrast="-70000"/>
          </a:blip>
          <a:stretch>
            <a:fillRect/>
          </a:stretch>
        </p:blipFill>
        <p:spPr>
          <a:xfrm>
            <a:off x="5275531" y="2617255"/>
            <a:ext cx="645155" cy="697820"/>
          </a:xfrm>
          <a:prstGeom prst="rect">
            <a:avLst/>
          </a:prstGeom>
        </p:spPr>
      </p:pic>
      <p:pic>
        <p:nvPicPr>
          <p:cNvPr id="29" name="Picture 35">
            <a:extLst>
              <a:ext uri="{FF2B5EF4-FFF2-40B4-BE49-F238E27FC236}">
                <a16:creationId xmlns:a16="http://schemas.microsoft.com/office/drawing/2014/main" id="{595826AB-E846-1365-687D-230DF3981E53}"/>
              </a:ext>
            </a:extLst>
          </p:cNvPr>
          <p:cNvPicPr>
            <a:picLocks noChangeAspect="1"/>
          </p:cNvPicPr>
          <p:nvPr/>
        </p:nvPicPr>
        <p:blipFill>
          <a:blip r:embed="rId5">
            <a:lum bright="70000" contrast="-70000"/>
          </a:blip>
          <a:stretch>
            <a:fillRect/>
          </a:stretch>
        </p:blipFill>
        <p:spPr>
          <a:xfrm>
            <a:off x="7047614" y="2652951"/>
            <a:ext cx="613041" cy="722026"/>
          </a:xfrm>
          <a:prstGeom prst="rect">
            <a:avLst/>
          </a:prstGeom>
        </p:spPr>
      </p:pic>
      <p:pic>
        <p:nvPicPr>
          <p:cNvPr id="30" name="Picture 43">
            <a:extLst>
              <a:ext uri="{FF2B5EF4-FFF2-40B4-BE49-F238E27FC236}">
                <a16:creationId xmlns:a16="http://schemas.microsoft.com/office/drawing/2014/main" id="{10727558-2AD6-B0A7-B6A3-9C4D4F51355C}"/>
              </a:ext>
            </a:extLst>
          </p:cNvPr>
          <p:cNvPicPr>
            <a:picLocks noChangeAspect="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8807905" y="2673291"/>
            <a:ext cx="585747" cy="585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a:extLst>
              <a:ext uri="{FF2B5EF4-FFF2-40B4-BE49-F238E27FC236}">
                <a16:creationId xmlns:a16="http://schemas.microsoft.com/office/drawing/2014/main" id="{3DD790F5-2A09-A83E-9A14-9C2199F38D4F}"/>
              </a:ext>
            </a:extLst>
          </p:cNvPr>
          <p:cNvSpPr txBox="1"/>
          <p:nvPr/>
        </p:nvSpPr>
        <p:spPr>
          <a:xfrm>
            <a:off x="1393806" y="1237815"/>
            <a:ext cx="1460857" cy="584775"/>
          </a:xfrm>
          <a:prstGeom prst="rect">
            <a:avLst/>
          </a:prstGeom>
          <a:noFill/>
        </p:spPr>
        <p:txBody>
          <a:bodyPr wrap="square" rtlCol="0">
            <a:spAutoFit/>
          </a:bodyPr>
          <a:lstStyle/>
          <a:p>
            <a:pPr algn="ctr"/>
            <a:r>
              <a:rPr lang="lv-LV" sz="1600" b="1">
                <a:solidFill>
                  <a:srgbClr val="E4A6A6"/>
                </a:solidFill>
              </a:rPr>
              <a:t>Projektu iesniegšana</a:t>
            </a:r>
          </a:p>
        </p:txBody>
      </p:sp>
      <p:sp>
        <p:nvSpPr>
          <p:cNvPr id="32" name="TextBox 31">
            <a:extLst>
              <a:ext uri="{FF2B5EF4-FFF2-40B4-BE49-F238E27FC236}">
                <a16:creationId xmlns:a16="http://schemas.microsoft.com/office/drawing/2014/main" id="{18B0F4D2-52F9-E2DD-A39F-876BFAA55A6F}"/>
              </a:ext>
            </a:extLst>
          </p:cNvPr>
          <p:cNvSpPr txBox="1"/>
          <p:nvPr/>
        </p:nvSpPr>
        <p:spPr>
          <a:xfrm>
            <a:off x="2999815" y="1221681"/>
            <a:ext cx="1679631" cy="584775"/>
          </a:xfrm>
          <a:prstGeom prst="rect">
            <a:avLst/>
          </a:prstGeom>
          <a:noFill/>
        </p:spPr>
        <p:txBody>
          <a:bodyPr wrap="square" rtlCol="0">
            <a:spAutoFit/>
          </a:bodyPr>
          <a:lstStyle>
            <a:defPPr>
              <a:defRPr lang="lv-LV"/>
            </a:defPPr>
            <a:lvl1pPr algn="ctr">
              <a:defRPr b="1">
                <a:solidFill>
                  <a:schemeClr val="tx2"/>
                </a:solidFill>
                <a:latin typeface="Times New Roman" panose="02020603050405020304" pitchFamily="18" charset="0"/>
              </a:defRPr>
            </a:lvl1pPr>
          </a:lstStyle>
          <a:p>
            <a:r>
              <a:rPr lang="lv-LV" sz="1600">
                <a:solidFill>
                  <a:srgbClr val="A94949"/>
                </a:solidFill>
                <a:latin typeface="+mn-lt"/>
              </a:rPr>
              <a:t>Administratīvā vērtēšana</a:t>
            </a:r>
          </a:p>
        </p:txBody>
      </p:sp>
      <p:sp>
        <p:nvSpPr>
          <p:cNvPr id="33" name="TextBox 32">
            <a:extLst>
              <a:ext uri="{FF2B5EF4-FFF2-40B4-BE49-F238E27FC236}">
                <a16:creationId xmlns:a16="http://schemas.microsoft.com/office/drawing/2014/main" id="{B09D4338-CE39-2B51-C62F-673469B1B21B}"/>
              </a:ext>
            </a:extLst>
          </p:cNvPr>
          <p:cNvSpPr txBox="1"/>
          <p:nvPr/>
        </p:nvSpPr>
        <p:spPr>
          <a:xfrm>
            <a:off x="4829379" y="1221681"/>
            <a:ext cx="1582065" cy="584775"/>
          </a:xfrm>
          <a:prstGeom prst="rect">
            <a:avLst/>
          </a:prstGeom>
          <a:noFill/>
        </p:spPr>
        <p:txBody>
          <a:bodyPr wrap="square" rtlCol="0">
            <a:spAutoFit/>
          </a:bodyPr>
          <a:lstStyle>
            <a:defPPr>
              <a:defRPr lang="lv-LV"/>
            </a:defPPr>
            <a:lvl1pPr algn="ctr">
              <a:defRPr b="1">
                <a:solidFill>
                  <a:schemeClr val="tx2"/>
                </a:solidFill>
                <a:latin typeface="Times New Roman" panose="02020603050405020304" pitchFamily="18" charset="0"/>
              </a:defRPr>
            </a:lvl1pPr>
          </a:lstStyle>
          <a:p>
            <a:r>
              <a:rPr lang="lv-LV" sz="1600">
                <a:solidFill>
                  <a:srgbClr val="A13544"/>
                </a:solidFill>
                <a:latin typeface="+mn-lt"/>
              </a:rPr>
              <a:t>Individuālie vērtējumi</a:t>
            </a:r>
          </a:p>
        </p:txBody>
      </p:sp>
      <p:sp>
        <p:nvSpPr>
          <p:cNvPr id="34" name="TextBox 33">
            <a:extLst>
              <a:ext uri="{FF2B5EF4-FFF2-40B4-BE49-F238E27FC236}">
                <a16:creationId xmlns:a16="http://schemas.microsoft.com/office/drawing/2014/main" id="{43CA76F3-D26D-18DB-D7D8-1142257CE71C}"/>
              </a:ext>
            </a:extLst>
          </p:cNvPr>
          <p:cNvSpPr txBox="1"/>
          <p:nvPr/>
        </p:nvSpPr>
        <p:spPr>
          <a:xfrm>
            <a:off x="6530814" y="1216079"/>
            <a:ext cx="1582065" cy="584775"/>
          </a:xfrm>
          <a:prstGeom prst="rect">
            <a:avLst/>
          </a:prstGeom>
          <a:noFill/>
        </p:spPr>
        <p:txBody>
          <a:bodyPr wrap="square" rtlCol="0">
            <a:spAutoFit/>
          </a:bodyPr>
          <a:lstStyle>
            <a:defPPr>
              <a:defRPr lang="lv-LV"/>
            </a:defPPr>
            <a:lvl1pPr algn="ctr">
              <a:defRPr b="1">
                <a:solidFill>
                  <a:schemeClr val="tx2"/>
                </a:solidFill>
                <a:latin typeface="Times New Roman" panose="02020603050405020304" pitchFamily="18" charset="0"/>
              </a:defRPr>
            </a:lvl1pPr>
          </a:lstStyle>
          <a:p>
            <a:r>
              <a:rPr lang="lv-LV" sz="1600">
                <a:solidFill>
                  <a:srgbClr val="852727"/>
                </a:solidFill>
                <a:latin typeface="+mn-lt"/>
              </a:rPr>
              <a:t>Konsolidētie vērtējumi</a:t>
            </a:r>
          </a:p>
        </p:txBody>
      </p:sp>
      <p:sp>
        <p:nvSpPr>
          <p:cNvPr id="35" name="TextBox 34">
            <a:extLst>
              <a:ext uri="{FF2B5EF4-FFF2-40B4-BE49-F238E27FC236}">
                <a16:creationId xmlns:a16="http://schemas.microsoft.com/office/drawing/2014/main" id="{CF9F2C98-F84E-E7B4-7334-F5985A460F9C}"/>
              </a:ext>
            </a:extLst>
          </p:cNvPr>
          <p:cNvSpPr txBox="1"/>
          <p:nvPr/>
        </p:nvSpPr>
        <p:spPr>
          <a:xfrm>
            <a:off x="8205772" y="960816"/>
            <a:ext cx="1770697" cy="861774"/>
          </a:xfrm>
          <a:prstGeom prst="rect">
            <a:avLst/>
          </a:prstGeom>
          <a:noFill/>
        </p:spPr>
        <p:txBody>
          <a:bodyPr wrap="square" rtlCol="0">
            <a:spAutoFit/>
          </a:bodyPr>
          <a:lstStyle>
            <a:defPPr>
              <a:defRPr lang="lv-LV"/>
            </a:defPPr>
            <a:lvl1pPr algn="ctr">
              <a:defRPr b="1">
                <a:solidFill>
                  <a:schemeClr val="tx2"/>
                </a:solidFill>
                <a:latin typeface="Times New Roman" panose="02020603050405020304" pitchFamily="18" charset="0"/>
              </a:defRPr>
            </a:lvl1pPr>
          </a:lstStyle>
          <a:p>
            <a:r>
              <a:rPr lang="lv-LV" sz="1600">
                <a:solidFill>
                  <a:srgbClr val="501818"/>
                </a:solidFill>
                <a:latin typeface="+mn-lt"/>
              </a:rPr>
              <a:t>Lēmumi par finansēšanu/</a:t>
            </a:r>
          </a:p>
          <a:p>
            <a:r>
              <a:rPr lang="lv-LV" sz="1600">
                <a:solidFill>
                  <a:srgbClr val="501818"/>
                </a:solidFill>
                <a:latin typeface="+mn-lt"/>
              </a:rPr>
              <a:t>noraidīšanu</a:t>
            </a:r>
          </a:p>
        </p:txBody>
      </p:sp>
      <p:pic>
        <p:nvPicPr>
          <p:cNvPr id="3" name="!!Forma">
            <a:extLst>
              <a:ext uri="{FF2B5EF4-FFF2-40B4-BE49-F238E27FC236}">
                <a16:creationId xmlns:a16="http://schemas.microsoft.com/office/drawing/2014/main" id="{FF37EBD5-8BB9-F894-B351-6604B6B6A8B0}"/>
              </a:ext>
            </a:extLst>
          </p:cNvPr>
          <p:cNvPicPr>
            <a:picLocks noChangeAspect="1"/>
          </p:cNvPicPr>
          <p:nvPr/>
        </p:nvPicPr>
        <p:blipFill>
          <a:blip r:embed="rId7">
            <a:duotone>
              <a:schemeClr val="bg2">
                <a:shade val="45000"/>
                <a:satMod val="135000"/>
              </a:schemeClr>
              <a:prstClr val="white"/>
            </a:duotone>
          </a:blip>
          <a:stretch>
            <a:fillRect/>
          </a:stretch>
        </p:blipFill>
        <p:spPr>
          <a:xfrm>
            <a:off x="10150035" y="3226053"/>
            <a:ext cx="1609187" cy="1458796"/>
          </a:xfrm>
          <a:prstGeom prst="rect">
            <a:avLst/>
          </a:prstGeom>
          <a:effectLst>
            <a:outerShdw blurRad="50800" dist="38100" dir="2700000" algn="tl" rotWithShape="0">
              <a:prstClr val="black">
                <a:alpha val="40000"/>
              </a:prstClr>
            </a:outerShdw>
          </a:effectLst>
        </p:spPr>
      </p:pic>
      <p:sp>
        <p:nvSpPr>
          <p:cNvPr id="4" name="Rounded Rectangle 3">
            <a:extLst>
              <a:ext uri="{FF2B5EF4-FFF2-40B4-BE49-F238E27FC236}">
                <a16:creationId xmlns:a16="http://schemas.microsoft.com/office/drawing/2014/main" id="{26B11FA7-D929-DA54-F678-513EE75C59C3}"/>
              </a:ext>
            </a:extLst>
          </p:cNvPr>
          <p:cNvSpPr/>
          <p:nvPr/>
        </p:nvSpPr>
        <p:spPr>
          <a:xfrm>
            <a:off x="10085264" y="1426952"/>
            <a:ext cx="230177" cy="638173"/>
          </a:xfrm>
          <a:custGeom>
            <a:avLst/>
            <a:gdLst/>
            <a:ahLst/>
            <a:cxnLst/>
            <a:rect l="0" t="0" r="0" b="0"/>
            <a:pathLst>
              <a:path w="179024" h="537072">
                <a:moveTo>
                  <a:pt x="114575" y="501267"/>
                </a:moveTo>
                <a:cubicBezTo>
                  <a:pt x="114575" y="521041"/>
                  <a:pt x="88926" y="537072"/>
                  <a:pt x="57287" y="537072"/>
                </a:cubicBezTo>
                <a:cubicBezTo>
                  <a:pt x="25648" y="537072"/>
                  <a:pt x="0" y="521041"/>
                  <a:pt x="0" y="501267"/>
                </a:cubicBezTo>
                <a:cubicBezTo>
                  <a:pt x="0" y="481493"/>
                  <a:pt x="25648" y="465462"/>
                  <a:pt x="57287" y="465462"/>
                </a:cubicBezTo>
                <a:cubicBezTo>
                  <a:pt x="88926" y="465462"/>
                  <a:pt x="114575" y="481493"/>
                  <a:pt x="114575" y="501267"/>
                </a:cubicBezTo>
                <a:close/>
                <a:moveTo>
                  <a:pt x="58182" y="69819"/>
                </a:moveTo>
                <a:lnTo>
                  <a:pt x="58182" y="184160"/>
                </a:lnTo>
                <a:lnTo>
                  <a:pt x="179024" y="114341"/>
                </a:lnTo>
                <a:lnTo>
                  <a:pt x="179024" y="0"/>
                </a:lnTo>
                <a:lnTo>
                  <a:pt x="58182" y="69819"/>
                </a:lnTo>
                <a:close/>
                <a:moveTo>
                  <a:pt x="58182" y="185950"/>
                </a:moveTo>
                <a:lnTo>
                  <a:pt x="58182" y="503057"/>
                </a:lnTo>
              </a:path>
            </a:pathLst>
          </a:custGeom>
          <a:noFill/>
          <a:ln w="38100">
            <a:solidFill>
              <a:schemeClr val="accent1"/>
            </a:solidFill>
          </a:ln>
          <a:effectLst>
            <a:outerShdw blurRad="50800" dist="38100" dir="2700000" algn="tl" rotWithShape="0">
              <a:prstClr val="black">
                <a:alpha val="40000"/>
              </a:prstClr>
            </a:outerShdw>
          </a:effectLst>
        </p:spPr>
        <p:txBody>
          <a:bodyPr rtlCol="0" anchor="ctr"/>
          <a:lstStyle/>
          <a:p>
            <a:pPr algn="ctr"/>
            <a:endParaRPr>
              <a:solidFill>
                <a:schemeClr val="accent3"/>
              </a:solidFill>
            </a:endParaRPr>
          </a:p>
        </p:txBody>
      </p:sp>
      <p:sp>
        <p:nvSpPr>
          <p:cNvPr id="5" name="Vienādsānu trīsstūris 4">
            <a:extLst>
              <a:ext uri="{FF2B5EF4-FFF2-40B4-BE49-F238E27FC236}">
                <a16:creationId xmlns:a16="http://schemas.microsoft.com/office/drawing/2014/main" id="{D7B5F803-2D0F-D6CF-6A6B-CABCCFCFD1F5}"/>
              </a:ext>
            </a:extLst>
          </p:cNvPr>
          <p:cNvSpPr/>
          <p:nvPr/>
        </p:nvSpPr>
        <p:spPr>
          <a:xfrm rot="5400000">
            <a:off x="2745449" y="2554990"/>
            <a:ext cx="501229" cy="451581"/>
          </a:xfrm>
          <a:prstGeom prst="triangle">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6" name="Vienādsānu trīsstūris 35">
            <a:extLst>
              <a:ext uri="{FF2B5EF4-FFF2-40B4-BE49-F238E27FC236}">
                <a16:creationId xmlns:a16="http://schemas.microsoft.com/office/drawing/2014/main" id="{BB241D2D-9F67-00E4-2E3C-1F585FCA2484}"/>
              </a:ext>
            </a:extLst>
          </p:cNvPr>
          <p:cNvSpPr/>
          <p:nvPr/>
        </p:nvSpPr>
        <p:spPr>
          <a:xfrm rot="5400000">
            <a:off x="4479279" y="2545091"/>
            <a:ext cx="501229" cy="451581"/>
          </a:xfrm>
          <a:prstGeom prst="triangle">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8" name="Vienādsānu trīsstūris 37">
            <a:extLst>
              <a:ext uri="{FF2B5EF4-FFF2-40B4-BE49-F238E27FC236}">
                <a16:creationId xmlns:a16="http://schemas.microsoft.com/office/drawing/2014/main" id="{73CCE464-AEE6-3D94-C364-1DBC7B8D8CF1}"/>
              </a:ext>
            </a:extLst>
          </p:cNvPr>
          <p:cNvSpPr/>
          <p:nvPr/>
        </p:nvSpPr>
        <p:spPr>
          <a:xfrm rot="5400000">
            <a:off x="6237747" y="2546313"/>
            <a:ext cx="501229" cy="451581"/>
          </a:xfrm>
          <a:prstGeom prst="triangle">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0" name="Vienādsānu trīsstūris 39">
            <a:extLst>
              <a:ext uri="{FF2B5EF4-FFF2-40B4-BE49-F238E27FC236}">
                <a16:creationId xmlns:a16="http://schemas.microsoft.com/office/drawing/2014/main" id="{A103BBD1-D9C2-5A9A-397D-CB0AB0DE30A5}"/>
              </a:ext>
            </a:extLst>
          </p:cNvPr>
          <p:cNvSpPr/>
          <p:nvPr/>
        </p:nvSpPr>
        <p:spPr>
          <a:xfrm rot="5400000">
            <a:off x="7976843" y="2545091"/>
            <a:ext cx="501229" cy="451581"/>
          </a:xfrm>
          <a:prstGeom prst="triangle">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2" name="Datuma vietturis 13">
            <a:extLst>
              <a:ext uri="{FF2B5EF4-FFF2-40B4-BE49-F238E27FC236}">
                <a16:creationId xmlns:a16="http://schemas.microsoft.com/office/drawing/2014/main" id="{2FD65022-CA7D-EEF1-7ACC-CBF2CDF3D3C8}"/>
              </a:ext>
            </a:extLst>
          </p:cNvPr>
          <p:cNvSpPr>
            <a:spLocks noGrp="1"/>
          </p:cNvSpPr>
          <p:nvPr>
            <p:ph type="dt" sz="half" idx="10"/>
          </p:nvPr>
        </p:nvSpPr>
        <p:spPr>
          <a:xfrm>
            <a:off x="234451" y="6429447"/>
            <a:ext cx="1381539" cy="365125"/>
          </a:xfrm>
        </p:spPr>
        <p:txBody>
          <a:bodyPr/>
          <a:lstStyle/>
          <a:p>
            <a:r>
              <a:rPr lang="lv-LV"/>
              <a:t>2026. gada 7. jūlijā</a:t>
            </a:r>
            <a:endParaRPr lang="lv-LV" dirty="0"/>
          </a:p>
        </p:txBody>
      </p:sp>
      <p:sp>
        <p:nvSpPr>
          <p:cNvPr id="44" name="Kājenes vietturis 14">
            <a:extLst>
              <a:ext uri="{FF2B5EF4-FFF2-40B4-BE49-F238E27FC236}">
                <a16:creationId xmlns:a16="http://schemas.microsoft.com/office/drawing/2014/main" id="{B5972994-3086-ACDE-B9DC-B4DDEF28FBE2}"/>
              </a:ext>
            </a:extLst>
          </p:cNvPr>
          <p:cNvSpPr>
            <a:spLocks noGrp="1"/>
          </p:cNvSpPr>
          <p:nvPr>
            <p:ph type="ftr" sz="quarter" idx="11"/>
          </p:nvPr>
        </p:nvSpPr>
        <p:spPr>
          <a:xfrm>
            <a:off x="1102468" y="6422610"/>
            <a:ext cx="8816008" cy="365125"/>
          </a:xfrm>
        </p:spPr>
        <p:txBody>
          <a:bodyPr/>
          <a:lstStyle/>
          <a:p>
            <a:r>
              <a:rPr lang="lv-LV" dirty="0"/>
              <a:t>Valsts pētījumu programmas “Bioloģiskās daudzveidības prioritāro rīcību </a:t>
            </a:r>
          </a:p>
          <a:p>
            <a:r>
              <a:rPr lang="lv-LV" dirty="0"/>
              <a:t>programmā noteikto pētījumu izstrāde, 2. daļa” 2026.–2028. gadam projektu pieteikumu atklātais konkurss </a:t>
            </a:r>
          </a:p>
        </p:txBody>
      </p:sp>
      <p:sp>
        <p:nvSpPr>
          <p:cNvPr id="2" name="Slide Number Placeholder 1">
            <a:extLst>
              <a:ext uri="{FF2B5EF4-FFF2-40B4-BE49-F238E27FC236}">
                <a16:creationId xmlns:a16="http://schemas.microsoft.com/office/drawing/2014/main" id="{6C91D417-10CD-ECAD-EB14-605777E8E692}"/>
              </a:ext>
            </a:extLst>
          </p:cNvPr>
          <p:cNvSpPr>
            <a:spLocks noGrp="1"/>
          </p:cNvSpPr>
          <p:nvPr>
            <p:ph type="sldNum" sz="quarter" idx="12"/>
          </p:nvPr>
        </p:nvSpPr>
        <p:spPr/>
        <p:txBody>
          <a:bodyPr/>
          <a:lstStyle/>
          <a:p>
            <a:fld id="{0C152783-A906-4F49-8461-A41E71CF96CE}" type="slidenum">
              <a:rPr lang="lv-LV" smtClean="0"/>
              <a:t>13</a:t>
            </a:fld>
            <a:endParaRPr lang="lv-LV"/>
          </a:p>
        </p:txBody>
      </p:sp>
    </p:spTree>
    <p:extLst>
      <p:ext uri="{BB962C8B-B14F-4D97-AF65-F5344CB8AC3E}">
        <p14:creationId xmlns:p14="http://schemas.microsoft.com/office/powerpoint/2010/main" val="19446605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27"/>
                                        </p:tgtEl>
                                      </p:cBhvr>
                                    </p:animEffect>
                                    <p:animScale>
                                      <p:cBhvr>
                                        <p:cTn id="7" dur="250" autoRev="1" fill="hold"/>
                                        <p:tgtEl>
                                          <p:spTgt spid="27"/>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26"/>
                                        </p:tgtEl>
                                      </p:cBhvr>
                                    </p:animEffect>
                                    <p:animScale>
                                      <p:cBhvr>
                                        <p:cTn id="11" dur="250" autoRev="1" fill="hold"/>
                                        <p:tgtEl>
                                          <p:spTgt spid="26"/>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28"/>
                                        </p:tgtEl>
                                      </p:cBhvr>
                                    </p:animEffect>
                                    <p:animScale>
                                      <p:cBhvr>
                                        <p:cTn id="15" dur="250" autoRev="1" fill="hold"/>
                                        <p:tgtEl>
                                          <p:spTgt spid="28"/>
                                        </p:tgtEl>
                                      </p:cBhvr>
                                      <p:by x="105000" y="105000"/>
                                    </p:animScale>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29"/>
                                        </p:tgtEl>
                                      </p:cBhvr>
                                    </p:animEffect>
                                    <p:animScale>
                                      <p:cBhvr>
                                        <p:cTn id="19" dur="250" autoRev="1" fill="hold"/>
                                        <p:tgtEl>
                                          <p:spTgt spid="29"/>
                                        </p:tgtEl>
                                      </p:cBhvr>
                                      <p:by x="105000" y="105000"/>
                                    </p:animScale>
                                  </p:childTnLst>
                                </p:cTn>
                              </p:par>
                            </p:childTnLst>
                          </p:cTn>
                        </p:par>
                        <p:par>
                          <p:cTn id="20" fill="hold">
                            <p:stCondLst>
                              <p:cond delay="2000"/>
                            </p:stCondLst>
                            <p:childTnLst>
                              <p:par>
                                <p:cTn id="21" presetID="26" presetClass="emph" presetSubtype="0" fill="hold" nodeType="afterEffect">
                                  <p:stCondLst>
                                    <p:cond delay="0"/>
                                  </p:stCondLst>
                                  <p:childTnLst>
                                    <p:animEffect transition="out" filter="fade">
                                      <p:cBhvr>
                                        <p:cTn id="22" dur="500" tmFilter="0, 0; .2, .5; .8, .5; 1, 0"/>
                                        <p:tgtEl>
                                          <p:spTgt spid="30"/>
                                        </p:tgtEl>
                                      </p:cBhvr>
                                    </p:animEffect>
                                    <p:animScale>
                                      <p:cBhvr>
                                        <p:cTn id="23" dur="250" autoRev="1" fill="hold"/>
                                        <p:tgtEl>
                                          <p:spTgt spid="3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B689D-E8F3-DA7D-F466-AAA866181391}"/>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id="{9DB86477-323F-3733-A5A5-C8E53FF18C24}"/>
              </a:ext>
            </a:extLst>
          </p:cNvPr>
          <p:cNvSpPr>
            <a:spLocks noGrp="1"/>
          </p:cNvSpPr>
          <p:nvPr>
            <p:ph type="title"/>
          </p:nvPr>
        </p:nvSpPr>
        <p:spPr>
          <a:xfrm>
            <a:off x="838200" y="2513233"/>
            <a:ext cx="10515600" cy="915767"/>
          </a:xfrm>
        </p:spPr>
        <p:txBody>
          <a:bodyPr anchor="t"/>
          <a:lstStyle/>
          <a:p>
            <a:r>
              <a:rPr lang="lv-LV"/>
              <a:t>Projekta pieteikuma aizpildīšana</a:t>
            </a:r>
          </a:p>
        </p:txBody>
      </p:sp>
      <p:sp>
        <p:nvSpPr>
          <p:cNvPr id="7" name="Datuma vietturis 13">
            <a:extLst>
              <a:ext uri="{FF2B5EF4-FFF2-40B4-BE49-F238E27FC236}">
                <a16:creationId xmlns:a16="http://schemas.microsoft.com/office/drawing/2014/main" id="{95A90FF8-ACD4-2ABD-38EC-2A928E225942}"/>
              </a:ext>
            </a:extLst>
          </p:cNvPr>
          <p:cNvSpPr>
            <a:spLocks noGrp="1"/>
          </p:cNvSpPr>
          <p:nvPr>
            <p:ph type="dt" sz="half" idx="10"/>
          </p:nvPr>
        </p:nvSpPr>
        <p:spPr>
          <a:xfrm>
            <a:off x="234451" y="6429447"/>
            <a:ext cx="1381539" cy="365125"/>
          </a:xfrm>
        </p:spPr>
        <p:txBody>
          <a:bodyPr/>
          <a:lstStyle/>
          <a:p>
            <a:r>
              <a:rPr lang="lv-LV"/>
              <a:t>2026. gada 7. jūlijā</a:t>
            </a:r>
            <a:endParaRPr lang="lv-LV" dirty="0"/>
          </a:p>
        </p:txBody>
      </p:sp>
      <p:sp>
        <p:nvSpPr>
          <p:cNvPr id="9" name="Kājenes vietturis 14">
            <a:extLst>
              <a:ext uri="{FF2B5EF4-FFF2-40B4-BE49-F238E27FC236}">
                <a16:creationId xmlns:a16="http://schemas.microsoft.com/office/drawing/2014/main" id="{5D519B40-2BF5-F1C0-6BD5-07EA6BC7E56C}"/>
              </a:ext>
            </a:extLst>
          </p:cNvPr>
          <p:cNvSpPr>
            <a:spLocks noGrp="1"/>
          </p:cNvSpPr>
          <p:nvPr>
            <p:ph type="ftr" sz="quarter" idx="11"/>
          </p:nvPr>
        </p:nvSpPr>
        <p:spPr>
          <a:xfrm>
            <a:off x="1102468" y="6422610"/>
            <a:ext cx="8816008" cy="365125"/>
          </a:xfrm>
        </p:spPr>
        <p:txBody>
          <a:bodyPr/>
          <a:lstStyle/>
          <a:p>
            <a:r>
              <a:rPr lang="lv-LV" dirty="0"/>
              <a:t>Valsts pētījumu programmas “Bioloģiskās daudzveidības prioritāro rīcību </a:t>
            </a:r>
          </a:p>
          <a:p>
            <a:r>
              <a:rPr lang="lv-LV" dirty="0"/>
              <a:t>programmā noteikto pētījumu izstrāde, 2. daļa” 2026.–2028. gadam projektu pieteikumu atklātais konkurss </a:t>
            </a:r>
          </a:p>
        </p:txBody>
      </p:sp>
      <p:sp>
        <p:nvSpPr>
          <p:cNvPr id="3" name="Slide Number Placeholder 2">
            <a:extLst>
              <a:ext uri="{FF2B5EF4-FFF2-40B4-BE49-F238E27FC236}">
                <a16:creationId xmlns:a16="http://schemas.microsoft.com/office/drawing/2014/main" id="{8C846542-04F3-9622-2550-1E7414DEA6F9}"/>
              </a:ext>
            </a:extLst>
          </p:cNvPr>
          <p:cNvSpPr>
            <a:spLocks noGrp="1"/>
          </p:cNvSpPr>
          <p:nvPr>
            <p:ph type="sldNum" sz="quarter" idx="12"/>
          </p:nvPr>
        </p:nvSpPr>
        <p:spPr/>
        <p:txBody>
          <a:bodyPr/>
          <a:lstStyle/>
          <a:p>
            <a:fld id="{0C152783-A906-4F49-8461-A41E71CF96CE}" type="slidenum">
              <a:rPr lang="lv-LV" smtClean="0"/>
              <a:t>14</a:t>
            </a:fld>
            <a:endParaRPr lang="lv-LV"/>
          </a:p>
        </p:txBody>
      </p:sp>
    </p:spTree>
    <p:extLst>
      <p:ext uri="{BB962C8B-B14F-4D97-AF65-F5344CB8AC3E}">
        <p14:creationId xmlns:p14="http://schemas.microsoft.com/office/powerpoint/2010/main" val="7711149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5872A85-98EA-733E-CB9B-855E97A221D8}"/>
              </a:ext>
            </a:extLst>
          </p:cNvPr>
          <p:cNvSpPr>
            <a:spLocks noGrp="1"/>
          </p:cNvSpPr>
          <p:nvPr>
            <p:ph type="title"/>
          </p:nvPr>
        </p:nvSpPr>
        <p:spPr>
          <a:xfrm>
            <a:off x="838200" y="365125"/>
            <a:ext cx="10515600" cy="737185"/>
          </a:xfrm>
        </p:spPr>
        <p:txBody>
          <a:bodyPr/>
          <a:lstStyle/>
          <a:p>
            <a:r>
              <a:rPr lang="lv-LV" dirty="0">
                <a:solidFill>
                  <a:schemeClr val="accent2"/>
                </a:solidFill>
              </a:rPr>
              <a:t>Projekta pieteikuma aizpildīšana</a:t>
            </a:r>
          </a:p>
        </p:txBody>
      </p:sp>
      <p:sp>
        <p:nvSpPr>
          <p:cNvPr id="3" name="Satura vietturis 2">
            <a:extLst>
              <a:ext uri="{FF2B5EF4-FFF2-40B4-BE49-F238E27FC236}">
                <a16:creationId xmlns:a16="http://schemas.microsoft.com/office/drawing/2014/main" id="{B410D9DF-5E5E-46C2-423D-D26A7AD79C76}"/>
              </a:ext>
            </a:extLst>
          </p:cNvPr>
          <p:cNvSpPr>
            <a:spLocks noGrp="1"/>
          </p:cNvSpPr>
          <p:nvPr>
            <p:ph idx="1"/>
          </p:nvPr>
        </p:nvSpPr>
        <p:spPr>
          <a:xfrm>
            <a:off x="838200" y="1583830"/>
            <a:ext cx="5035063" cy="365125"/>
          </a:xfrm>
        </p:spPr>
        <p:txBody>
          <a:bodyPr>
            <a:normAutofit/>
          </a:bodyPr>
          <a:lstStyle/>
          <a:p>
            <a:pPr marL="0" indent="0">
              <a:buNone/>
            </a:pPr>
            <a:r>
              <a:rPr lang="lv-LV"/>
              <a:t>Nolikuma 2. pielikuma metodikas 2.1. apakšpunkts</a:t>
            </a:r>
          </a:p>
        </p:txBody>
      </p:sp>
      <p:sp>
        <p:nvSpPr>
          <p:cNvPr id="6" name="!!Teksts">
            <a:extLst>
              <a:ext uri="{FF2B5EF4-FFF2-40B4-BE49-F238E27FC236}">
                <a16:creationId xmlns:a16="http://schemas.microsoft.com/office/drawing/2014/main" id="{B6E0930C-2747-3DCF-A1A9-F3B5414BE7C4}"/>
              </a:ext>
            </a:extLst>
          </p:cNvPr>
          <p:cNvSpPr txBox="1"/>
          <p:nvPr/>
        </p:nvSpPr>
        <p:spPr>
          <a:xfrm>
            <a:off x="838200" y="1035102"/>
            <a:ext cx="5279736" cy="461665"/>
          </a:xfrm>
          <a:prstGeom prst="rect">
            <a:avLst/>
          </a:prstGeom>
          <a:noFill/>
        </p:spPr>
        <p:txBody>
          <a:bodyPr wrap="square" rtlCol="0">
            <a:spAutoFit/>
          </a:bodyPr>
          <a:lstStyle/>
          <a:p>
            <a:pPr lvl="0"/>
            <a:r>
              <a:rPr lang="lv-LV" sz="2400" dirty="0">
                <a:solidFill>
                  <a:schemeClr val="accent2">
                    <a:lumMod val="75000"/>
                  </a:schemeClr>
                </a:solidFill>
                <a:latin typeface="+mj-lt"/>
                <a:ea typeface="Verdana" panose="020B0604030504040204" pitchFamily="34" charset="0"/>
              </a:rPr>
              <a:t>A daļa «Vispārīgā informācija» </a:t>
            </a:r>
          </a:p>
        </p:txBody>
      </p:sp>
      <p:sp>
        <p:nvSpPr>
          <p:cNvPr id="7" name="TextBox 6">
            <a:extLst>
              <a:ext uri="{FF2B5EF4-FFF2-40B4-BE49-F238E27FC236}">
                <a16:creationId xmlns:a16="http://schemas.microsoft.com/office/drawing/2014/main" id="{17FC1417-3293-5FD6-2A91-54127A800895}"/>
              </a:ext>
            </a:extLst>
          </p:cNvPr>
          <p:cNvSpPr txBox="1"/>
          <p:nvPr/>
        </p:nvSpPr>
        <p:spPr>
          <a:xfrm>
            <a:off x="2486382" y="2028004"/>
            <a:ext cx="2436801" cy="3077766"/>
          </a:xfrm>
          <a:prstGeom prst="rect">
            <a:avLst/>
          </a:prstGeom>
          <a:noFill/>
        </p:spPr>
        <p:txBody>
          <a:bodyPr wrap="square" rtlCol="0">
            <a:spAutoFit/>
          </a:bodyPr>
          <a:lstStyle/>
          <a:p>
            <a:pPr algn="just"/>
            <a:endParaRPr lang="lv-LV" sz="1200" b="1">
              <a:solidFill>
                <a:srgbClr val="7E0000"/>
              </a:solidFill>
            </a:endParaRPr>
          </a:p>
          <a:p>
            <a:pPr algn="just"/>
            <a:r>
              <a:rPr lang="lv-LV" sz="1200" b="1">
                <a:solidFill>
                  <a:srgbClr val="7E0000"/>
                </a:solidFill>
              </a:rPr>
              <a:t>Vispārīgā informācija</a:t>
            </a:r>
          </a:p>
          <a:p>
            <a:pPr algn="just"/>
            <a:r>
              <a:rPr lang="lv-LV" sz="1200">
                <a:solidFill>
                  <a:schemeClr val="tx2"/>
                </a:solidFill>
              </a:rPr>
              <a:t>Metodikas 2.1.1. apakšpunkts</a:t>
            </a:r>
          </a:p>
          <a:p>
            <a:pPr algn="just"/>
            <a:r>
              <a:rPr lang="lv-LV" sz="1200">
                <a:solidFill>
                  <a:schemeClr val="bg1">
                    <a:lumMod val="65000"/>
                  </a:schemeClr>
                </a:solidFill>
              </a:rPr>
              <a:t> </a:t>
            </a:r>
          </a:p>
          <a:p>
            <a:pPr algn="just"/>
            <a:r>
              <a:rPr lang="lv-LV" sz="1200" b="1">
                <a:solidFill>
                  <a:srgbClr val="7E0000"/>
                </a:solidFill>
              </a:rPr>
              <a:t>Zinātniskā grupa</a:t>
            </a:r>
          </a:p>
          <a:p>
            <a:pPr algn="just"/>
            <a:r>
              <a:rPr lang="lv-LV" sz="1200">
                <a:solidFill>
                  <a:schemeClr val="tx2"/>
                </a:solidFill>
              </a:rPr>
              <a:t>Metodikas 2.1.2. apakšpunkts</a:t>
            </a:r>
          </a:p>
          <a:p>
            <a:pPr algn="just"/>
            <a:endParaRPr lang="lv-LV" sz="1200">
              <a:solidFill>
                <a:schemeClr val="bg1">
                  <a:lumMod val="65000"/>
                </a:schemeClr>
              </a:solidFill>
            </a:endParaRPr>
          </a:p>
          <a:p>
            <a:pPr algn="just"/>
            <a:r>
              <a:rPr lang="lv-LV" sz="1200" b="1">
                <a:solidFill>
                  <a:srgbClr val="7E0000"/>
                </a:solidFill>
              </a:rPr>
              <a:t>Budžets</a:t>
            </a:r>
          </a:p>
          <a:p>
            <a:pPr algn="just"/>
            <a:r>
              <a:rPr lang="lv-LV" sz="1200">
                <a:solidFill>
                  <a:schemeClr val="tx2"/>
                </a:solidFill>
              </a:rPr>
              <a:t>Metodikas 2.1.3. apakšpunkts</a:t>
            </a:r>
          </a:p>
          <a:p>
            <a:pPr algn="just"/>
            <a:endParaRPr lang="lv-LV" sz="1200">
              <a:solidFill>
                <a:schemeClr val="bg1">
                  <a:lumMod val="65000"/>
                </a:schemeClr>
              </a:solidFill>
            </a:endParaRPr>
          </a:p>
          <a:p>
            <a:pPr algn="just"/>
            <a:r>
              <a:rPr lang="lv-LV" sz="1200" b="1">
                <a:solidFill>
                  <a:srgbClr val="7E0000"/>
                </a:solidFill>
              </a:rPr>
              <a:t>Projekta rezultāti</a:t>
            </a:r>
          </a:p>
          <a:p>
            <a:pPr algn="just"/>
            <a:r>
              <a:rPr lang="lv-LV" sz="1200">
                <a:solidFill>
                  <a:schemeClr val="tx2"/>
                </a:solidFill>
              </a:rPr>
              <a:t>Metodikas 2.1.4. apakšpunkts</a:t>
            </a:r>
          </a:p>
          <a:p>
            <a:pPr algn="just"/>
            <a:endParaRPr lang="lv-LV" sz="1200">
              <a:solidFill>
                <a:schemeClr val="tx2"/>
              </a:solidFill>
            </a:endParaRPr>
          </a:p>
          <a:p>
            <a:pPr algn="just"/>
            <a:r>
              <a:rPr lang="lv-LV" sz="1200" b="1">
                <a:solidFill>
                  <a:srgbClr val="7E0000"/>
                </a:solidFill>
              </a:rPr>
              <a:t>Projekta laika grafiks</a:t>
            </a:r>
          </a:p>
          <a:p>
            <a:pPr algn="just"/>
            <a:r>
              <a:rPr lang="lv-LV" sz="1200">
                <a:solidFill>
                  <a:schemeClr val="tx2"/>
                </a:solidFill>
              </a:rPr>
              <a:t>Metodikas 2.1.5. apakšpunkts</a:t>
            </a:r>
          </a:p>
          <a:p>
            <a:pPr algn="just"/>
            <a:endParaRPr lang="lv-LV" sz="1400">
              <a:solidFill>
                <a:schemeClr val="bg1">
                  <a:lumMod val="65000"/>
                </a:schemeClr>
              </a:solidFill>
            </a:endParaRPr>
          </a:p>
        </p:txBody>
      </p:sp>
      <p:sp>
        <p:nvSpPr>
          <p:cNvPr id="8" name="Rectangle 1">
            <a:extLst>
              <a:ext uri="{FF2B5EF4-FFF2-40B4-BE49-F238E27FC236}">
                <a16:creationId xmlns:a16="http://schemas.microsoft.com/office/drawing/2014/main" id="{3FD4B18E-13A3-2748-B04C-E59DFDE16883}"/>
              </a:ext>
            </a:extLst>
          </p:cNvPr>
          <p:cNvSpPr/>
          <p:nvPr/>
        </p:nvSpPr>
        <p:spPr>
          <a:xfrm>
            <a:off x="2353948" y="2102145"/>
            <a:ext cx="83661" cy="2967179"/>
          </a:xfrm>
          <a:prstGeom prst="rect">
            <a:avLst/>
          </a:prstGeom>
          <a:solidFill>
            <a:srgbClr val="7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9" name="!!Forma">
            <a:extLst>
              <a:ext uri="{FF2B5EF4-FFF2-40B4-BE49-F238E27FC236}">
                <a16:creationId xmlns:a16="http://schemas.microsoft.com/office/drawing/2014/main" id="{1F31BDCF-F0E1-8056-CC09-189BDAE61380}"/>
              </a:ext>
            </a:extLst>
          </p:cNvPr>
          <p:cNvPicPr>
            <a:picLocks noChangeAspect="1"/>
          </p:cNvPicPr>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1554669" y="2152187"/>
            <a:ext cx="799279" cy="79927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5">
            <a:extLst>
              <a:ext uri="{FF2B5EF4-FFF2-40B4-BE49-F238E27FC236}">
                <a16:creationId xmlns:a16="http://schemas.microsoft.com/office/drawing/2014/main" id="{D84B98EB-590B-6A97-4896-E94DAFE1F843}"/>
              </a:ext>
            </a:extLst>
          </p:cNvPr>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45743" y="4152004"/>
            <a:ext cx="745138" cy="74513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6">
            <a:extLst>
              <a:ext uri="{FF2B5EF4-FFF2-40B4-BE49-F238E27FC236}">
                <a16:creationId xmlns:a16="http://schemas.microsoft.com/office/drawing/2014/main" id="{077CB770-5230-E925-2F83-A21985559474}"/>
              </a:ext>
            </a:extLst>
          </p:cNvPr>
          <p:cNvPicPr>
            <a:picLocks noChangeAspect="1"/>
          </p:cNvPicPr>
          <p:nvPr/>
        </p:nvPicPr>
        <p:blipFill>
          <a:blip r:embed="rId5"/>
          <a:srcRect/>
          <a:stretch/>
        </p:blipFill>
        <p:spPr>
          <a:xfrm>
            <a:off x="1494046" y="3154699"/>
            <a:ext cx="835516" cy="824375"/>
          </a:xfrm>
          <a:prstGeom prst="rect">
            <a:avLst/>
          </a:prstGeom>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D6726361-5AEF-7F40-E7CD-368E4B088605}"/>
              </a:ext>
            </a:extLst>
          </p:cNvPr>
          <p:cNvSpPr txBox="1"/>
          <p:nvPr/>
        </p:nvSpPr>
        <p:spPr>
          <a:xfrm>
            <a:off x="4923183" y="2840919"/>
            <a:ext cx="6891130" cy="1451936"/>
          </a:xfrm>
          <a:prstGeom prst="rect">
            <a:avLst/>
          </a:prstGeom>
          <a:noFill/>
        </p:spPr>
        <p:txBody>
          <a:bodyPr wrap="square" rtlCol="0">
            <a:spAutoFit/>
          </a:bodyPr>
          <a:lstStyle/>
          <a:p>
            <a:pPr algn="just"/>
            <a:r>
              <a:rPr lang="lv-LV" sz="1400" b="1" dirty="0">
                <a:solidFill>
                  <a:srgbClr val="7E0000"/>
                </a:solidFill>
              </a:rPr>
              <a:t>Informācija tiks izmantota projekta pieteikuma administratīvajā izvērtēšanā</a:t>
            </a:r>
          </a:p>
          <a:p>
            <a:pPr algn="just"/>
            <a:endParaRPr lang="lv-LV" sz="1400" dirty="0">
              <a:solidFill>
                <a:schemeClr val="bg1">
                  <a:lumMod val="65000"/>
                </a:schemeClr>
              </a:solidFill>
            </a:endParaRPr>
          </a:p>
          <a:p>
            <a:pPr marL="285750" indent="-285750" algn="just">
              <a:lnSpc>
                <a:spcPct val="150000"/>
              </a:lnSpc>
              <a:buBlip>
                <a:blip r:embed="rId6"/>
              </a:buBlip>
            </a:pPr>
            <a:r>
              <a:rPr lang="lv-LV" sz="1400" dirty="0">
                <a:solidFill>
                  <a:schemeClr val="tx2"/>
                </a:solidFill>
                <a:ea typeface="Verdana" panose="020B0604030504040204" pitchFamily="34" charset="0"/>
              </a:rPr>
              <a:t>Atbilstība nosacījumiem par zinātnisko grupu (nolikuma III. nodaļa)</a:t>
            </a:r>
          </a:p>
          <a:p>
            <a:pPr marL="285750" indent="-285750" algn="just">
              <a:lnSpc>
                <a:spcPct val="150000"/>
              </a:lnSpc>
              <a:buBlip>
                <a:blip r:embed="rId6"/>
              </a:buBlip>
            </a:pPr>
            <a:r>
              <a:rPr lang="lv-LV" sz="1400" dirty="0">
                <a:solidFill>
                  <a:schemeClr val="tx2"/>
                </a:solidFill>
                <a:ea typeface="Verdana" panose="020B0604030504040204" pitchFamily="34" charset="0"/>
              </a:rPr>
              <a:t>Nosacījumi par projekta attiecināmo izmaksu dalījumu (MK noteikumu 14. punkts)</a:t>
            </a:r>
          </a:p>
          <a:p>
            <a:pPr marL="285750" indent="-285750" algn="just">
              <a:lnSpc>
                <a:spcPct val="150000"/>
              </a:lnSpc>
              <a:buBlip>
                <a:blip r:embed="rId6"/>
              </a:buBlip>
            </a:pPr>
            <a:r>
              <a:rPr lang="lv-LV" sz="1400" dirty="0">
                <a:solidFill>
                  <a:schemeClr val="tx2"/>
                </a:solidFill>
                <a:ea typeface="Verdana" panose="020B0604030504040204" pitchFamily="34" charset="0"/>
              </a:rPr>
              <a:t>Nosacījumi par rezultātiem projekta </a:t>
            </a:r>
            <a:r>
              <a:rPr lang="es-ES" sz="1400" dirty="0" err="1">
                <a:solidFill>
                  <a:schemeClr val="tx2"/>
                </a:solidFill>
                <a:ea typeface="Verdana" panose="020B0604030504040204" pitchFamily="34" charset="0"/>
              </a:rPr>
              <a:t>ietvaros</a:t>
            </a:r>
            <a:r>
              <a:rPr lang="es-ES" sz="1400" dirty="0">
                <a:solidFill>
                  <a:schemeClr val="tx2"/>
                </a:solidFill>
                <a:ea typeface="Verdana" panose="020B0604030504040204" pitchFamily="34" charset="0"/>
              </a:rPr>
              <a:t> (</a:t>
            </a:r>
            <a:r>
              <a:rPr lang="lv-LV" sz="1400" dirty="0">
                <a:solidFill>
                  <a:schemeClr val="tx2"/>
                </a:solidFill>
                <a:ea typeface="Verdana" panose="020B0604030504040204" pitchFamily="34" charset="0"/>
              </a:rPr>
              <a:t>MK </a:t>
            </a:r>
            <a:r>
              <a:rPr lang="es-ES" sz="1400" dirty="0" err="1">
                <a:solidFill>
                  <a:schemeClr val="tx2"/>
                </a:solidFill>
                <a:ea typeface="Verdana" panose="020B0604030504040204" pitchFamily="34" charset="0"/>
              </a:rPr>
              <a:t>noteikumu</a:t>
            </a:r>
            <a:r>
              <a:rPr lang="es-ES" sz="1400" dirty="0">
                <a:solidFill>
                  <a:schemeClr val="tx2"/>
                </a:solidFill>
                <a:ea typeface="Verdana" panose="020B0604030504040204" pitchFamily="34" charset="0"/>
              </a:rPr>
              <a:t> 12. </a:t>
            </a:r>
            <a:r>
              <a:rPr lang="es-ES" sz="1400" dirty="0" err="1">
                <a:solidFill>
                  <a:schemeClr val="tx2"/>
                </a:solidFill>
                <a:ea typeface="Verdana" panose="020B0604030504040204" pitchFamily="34" charset="0"/>
              </a:rPr>
              <a:t>punkts</a:t>
            </a:r>
            <a:r>
              <a:rPr lang="es-ES" sz="1400" dirty="0">
                <a:solidFill>
                  <a:schemeClr val="tx2"/>
                </a:solidFill>
                <a:ea typeface="Verdana" panose="020B0604030504040204" pitchFamily="34" charset="0"/>
              </a:rPr>
              <a:t> un</a:t>
            </a:r>
            <a:r>
              <a:rPr lang="lv-LV" sz="1400" dirty="0">
                <a:solidFill>
                  <a:schemeClr val="tx2"/>
                </a:solidFill>
                <a:ea typeface="Verdana" panose="020B0604030504040204" pitchFamily="34" charset="0"/>
              </a:rPr>
              <a:t> nolikuma 9. punkts)</a:t>
            </a:r>
            <a:r>
              <a:rPr lang="lv-LV" sz="1400" dirty="0">
                <a:solidFill>
                  <a:schemeClr val="tx2"/>
                </a:solidFill>
              </a:rPr>
              <a:t> </a:t>
            </a:r>
            <a:endParaRPr lang="lv-LV" sz="1600" dirty="0">
              <a:solidFill>
                <a:schemeClr val="tx2"/>
              </a:solidFill>
            </a:endParaRPr>
          </a:p>
        </p:txBody>
      </p:sp>
      <p:sp>
        <p:nvSpPr>
          <p:cNvPr id="16" name="Datuma vietturis 13">
            <a:extLst>
              <a:ext uri="{FF2B5EF4-FFF2-40B4-BE49-F238E27FC236}">
                <a16:creationId xmlns:a16="http://schemas.microsoft.com/office/drawing/2014/main" id="{62F879EC-C0C7-8A42-91FF-D247606B757B}"/>
              </a:ext>
            </a:extLst>
          </p:cNvPr>
          <p:cNvSpPr>
            <a:spLocks noGrp="1"/>
          </p:cNvSpPr>
          <p:nvPr>
            <p:ph type="dt" sz="half" idx="10"/>
          </p:nvPr>
        </p:nvSpPr>
        <p:spPr>
          <a:xfrm>
            <a:off x="234451" y="6429447"/>
            <a:ext cx="1381539" cy="365125"/>
          </a:xfrm>
        </p:spPr>
        <p:txBody>
          <a:bodyPr/>
          <a:lstStyle/>
          <a:p>
            <a:r>
              <a:rPr lang="lv-LV"/>
              <a:t>2026. gada 7. jūlijā</a:t>
            </a:r>
            <a:endParaRPr lang="lv-LV" dirty="0"/>
          </a:p>
        </p:txBody>
      </p:sp>
      <p:sp>
        <p:nvSpPr>
          <p:cNvPr id="17" name="Kājenes vietturis 14">
            <a:extLst>
              <a:ext uri="{FF2B5EF4-FFF2-40B4-BE49-F238E27FC236}">
                <a16:creationId xmlns:a16="http://schemas.microsoft.com/office/drawing/2014/main" id="{ABF71C56-AAA8-669E-BC07-30AC23182442}"/>
              </a:ext>
            </a:extLst>
          </p:cNvPr>
          <p:cNvSpPr>
            <a:spLocks noGrp="1"/>
          </p:cNvSpPr>
          <p:nvPr>
            <p:ph type="ftr" sz="quarter" idx="11"/>
          </p:nvPr>
        </p:nvSpPr>
        <p:spPr>
          <a:xfrm>
            <a:off x="1102468" y="6422610"/>
            <a:ext cx="8816008" cy="365125"/>
          </a:xfrm>
        </p:spPr>
        <p:txBody>
          <a:bodyPr/>
          <a:lstStyle/>
          <a:p>
            <a:r>
              <a:rPr lang="lv-LV" dirty="0"/>
              <a:t>Valsts pētījumu programmas “Bioloģiskās daudzveidības prioritāro rīcību </a:t>
            </a:r>
          </a:p>
          <a:p>
            <a:r>
              <a:rPr lang="lv-LV" dirty="0"/>
              <a:t>programmā noteikto pētījumu izstrāde, 2. daļa” 2026.–2028. gadam projektu pieteikumu atklātais konkurss </a:t>
            </a:r>
          </a:p>
        </p:txBody>
      </p:sp>
      <p:sp>
        <p:nvSpPr>
          <p:cNvPr id="4" name="Slide Number Placeholder 3">
            <a:extLst>
              <a:ext uri="{FF2B5EF4-FFF2-40B4-BE49-F238E27FC236}">
                <a16:creationId xmlns:a16="http://schemas.microsoft.com/office/drawing/2014/main" id="{7AB15175-FDF8-ADF3-0669-812B263A3A39}"/>
              </a:ext>
            </a:extLst>
          </p:cNvPr>
          <p:cNvSpPr>
            <a:spLocks noGrp="1"/>
          </p:cNvSpPr>
          <p:nvPr>
            <p:ph type="sldNum" sz="quarter" idx="12"/>
          </p:nvPr>
        </p:nvSpPr>
        <p:spPr/>
        <p:txBody>
          <a:bodyPr/>
          <a:lstStyle/>
          <a:p>
            <a:fld id="{0C152783-A906-4F49-8461-A41E71CF96CE}" type="slidenum">
              <a:rPr lang="lv-LV" smtClean="0"/>
              <a:t>15</a:t>
            </a:fld>
            <a:endParaRPr lang="lv-LV"/>
          </a:p>
        </p:txBody>
      </p:sp>
    </p:spTree>
    <p:extLst>
      <p:ext uri="{BB962C8B-B14F-4D97-AF65-F5344CB8AC3E}">
        <p14:creationId xmlns:p14="http://schemas.microsoft.com/office/powerpoint/2010/main" val="34353119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D0BF9-8A9A-C722-6D6C-C051A9E9818D}"/>
            </a:ext>
          </a:extLst>
        </p:cNvPr>
        <p:cNvGrpSpPr/>
        <p:nvPr/>
      </p:nvGrpSpPr>
      <p:grpSpPr>
        <a:xfrm>
          <a:off x="0" y="0"/>
          <a:ext cx="0" cy="0"/>
          <a:chOff x="0" y="0"/>
          <a:chExt cx="0" cy="0"/>
        </a:xfrm>
      </p:grpSpPr>
      <p:sp>
        <p:nvSpPr>
          <p:cNvPr id="3" name="Satura vietturis 2">
            <a:extLst>
              <a:ext uri="{FF2B5EF4-FFF2-40B4-BE49-F238E27FC236}">
                <a16:creationId xmlns:a16="http://schemas.microsoft.com/office/drawing/2014/main" id="{DAB1FD5E-EEE5-2685-E4DF-DC120706FCA5}"/>
              </a:ext>
            </a:extLst>
          </p:cNvPr>
          <p:cNvSpPr>
            <a:spLocks noGrp="1"/>
          </p:cNvSpPr>
          <p:nvPr>
            <p:ph idx="1"/>
          </p:nvPr>
        </p:nvSpPr>
        <p:spPr>
          <a:xfrm>
            <a:off x="838200" y="1372822"/>
            <a:ext cx="5035063" cy="365125"/>
          </a:xfrm>
        </p:spPr>
        <p:txBody>
          <a:bodyPr>
            <a:normAutofit/>
          </a:bodyPr>
          <a:lstStyle/>
          <a:p>
            <a:pPr marL="0" indent="0">
              <a:buNone/>
            </a:pPr>
            <a:r>
              <a:rPr lang="lv-LV"/>
              <a:t>Nolikuma 2. pielikuma metodikas 2.2. apakšpunkts</a:t>
            </a:r>
          </a:p>
        </p:txBody>
      </p:sp>
      <p:sp>
        <p:nvSpPr>
          <p:cNvPr id="7" name="TextBox 6">
            <a:extLst>
              <a:ext uri="{FF2B5EF4-FFF2-40B4-BE49-F238E27FC236}">
                <a16:creationId xmlns:a16="http://schemas.microsoft.com/office/drawing/2014/main" id="{39DA6A97-C195-FFAE-79BF-CD19E2406694}"/>
              </a:ext>
            </a:extLst>
          </p:cNvPr>
          <p:cNvSpPr txBox="1"/>
          <p:nvPr/>
        </p:nvSpPr>
        <p:spPr>
          <a:xfrm>
            <a:off x="2635088" y="2065850"/>
            <a:ext cx="7426589" cy="2677656"/>
          </a:xfrm>
          <a:prstGeom prst="rect">
            <a:avLst/>
          </a:prstGeom>
          <a:noFill/>
        </p:spPr>
        <p:txBody>
          <a:bodyPr wrap="square" rtlCol="0">
            <a:spAutoFit/>
          </a:bodyPr>
          <a:lstStyle/>
          <a:p>
            <a:pPr algn="just"/>
            <a:endParaRPr lang="lv-LV" sz="1400" b="1" dirty="0">
              <a:solidFill>
                <a:schemeClr val="tx2"/>
              </a:solidFill>
            </a:endParaRPr>
          </a:p>
          <a:p>
            <a:pPr marL="285750" indent="-285750">
              <a:buBlip>
                <a:blip r:embed="rId2"/>
              </a:buBlip>
            </a:pPr>
            <a:r>
              <a:rPr lang="lv-LV" sz="1400" dirty="0">
                <a:solidFill>
                  <a:schemeClr val="tx2"/>
                </a:solidFill>
                <a:ea typeface="Verdana" panose="020B0604030504040204" pitchFamily="34" charset="0"/>
              </a:rPr>
              <a:t>Visas tabulas, diagrammas, atsauces/atsauču saraksts un citi elementi ir iekļaujami projekta aprakstā, apjomam nepārsniedzot </a:t>
            </a:r>
            <a:r>
              <a:rPr lang="lv-LV" sz="1400" b="1" dirty="0">
                <a:solidFill>
                  <a:schemeClr val="tx2"/>
                </a:solidFill>
                <a:ea typeface="Verdana" panose="020B0604030504040204" pitchFamily="34" charset="0"/>
              </a:rPr>
              <a:t>20</a:t>
            </a:r>
            <a:r>
              <a:rPr lang="lv-LV" sz="1400" dirty="0">
                <a:solidFill>
                  <a:schemeClr val="tx2"/>
                </a:solidFill>
                <a:ea typeface="Verdana" panose="020B0604030504040204" pitchFamily="34" charset="0"/>
              </a:rPr>
              <a:t> lappušu;</a:t>
            </a:r>
            <a:endParaRPr lang="lv-LV" sz="1400" dirty="0">
              <a:solidFill>
                <a:schemeClr val="tx2"/>
              </a:solidFill>
            </a:endParaRPr>
          </a:p>
          <a:p>
            <a:pPr algn="just"/>
            <a:endParaRPr lang="lv-LV" sz="1400" dirty="0">
              <a:solidFill>
                <a:schemeClr val="tx2"/>
              </a:solidFill>
            </a:endParaRPr>
          </a:p>
          <a:p>
            <a:pPr marL="285750" lvl="0" indent="-285750">
              <a:buBlip>
                <a:blip r:embed="rId2"/>
              </a:buBlip>
            </a:pPr>
            <a:r>
              <a:rPr lang="fr-FR" sz="1400" dirty="0" err="1">
                <a:solidFill>
                  <a:schemeClr val="tx2"/>
                </a:solidFill>
                <a:ea typeface="Verdana" panose="020B0604030504040204" pitchFamily="34" charset="0"/>
              </a:rPr>
              <a:t>burtu</a:t>
            </a:r>
            <a:r>
              <a:rPr lang="fr-FR" sz="1400" dirty="0">
                <a:solidFill>
                  <a:schemeClr val="tx2"/>
                </a:solidFill>
                <a:ea typeface="Verdana" panose="020B0604030504040204" pitchFamily="34" charset="0"/>
              </a:rPr>
              <a:t> </a:t>
            </a:r>
            <a:r>
              <a:rPr lang="fr-FR" sz="1400" dirty="0" err="1">
                <a:solidFill>
                  <a:schemeClr val="tx2"/>
                </a:solidFill>
                <a:ea typeface="Verdana" panose="020B0604030504040204" pitchFamily="34" charset="0"/>
              </a:rPr>
              <a:t>lielums</a:t>
            </a:r>
            <a:r>
              <a:rPr lang="fr-FR" sz="1400" dirty="0">
                <a:solidFill>
                  <a:schemeClr val="tx2"/>
                </a:solidFill>
                <a:ea typeface="Verdana" panose="020B0604030504040204" pitchFamily="34" charset="0"/>
              </a:rPr>
              <a:t> – ne </a:t>
            </a:r>
            <a:r>
              <a:rPr lang="fr-FR" sz="1400" dirty="0" err="1">
                <a:solidFill>
                  <a:schemeClr val="tx2"/>
                </a:solidFill>
                <a:ea typeface="Verdana" panose="020B0604030504040204" pitchFamily="34" charset="0"/>
              </a:rPr>
              <a:t>mazāks</a:t>
            </a:r>
            <a:r>
              <a:rPr lang="fr-FR" sz="1400" dirty="0">
                <a:solidFill>
                  <a:schemeClr val="tx2"/>
                </a:solidFill>
                <a:ea typeface="Verdana" panose="020B0604030504040204" pitchFamily="34" charset="0"/>
              </a:rPr>
              <a:t> par 11</a:t>
            </a:r>
            <a:r>
              <a:rPr lang="lv-LV" sz="1400" dirty="0">
                <a:solidFill>
                  <a:schemeClr val="tx2"/>
                </a:solidFill>
                <a:ea typeface="Verdana" panose="020B0604030504040204" pitchFamily="34" charset="0"/>
              </a:rPr>
              <a:t>;</a:t>
            </a:r>
            <a:endParaRPr lang="lv-LV" sz="1400" dirty="0">
              <a:solidFill>
                <a:schemeClr val="tx2"/>
              </a:solidFill>
            </a:endParaRPr>
          </a:p>
          <a:p>
            <a:pPr marL="285750" indent="-285750" algn="just">
              <a:buBlip>
                <a:blip r:embed="rId2"/>
              </a:buBlip>
            </a:pPr>
            <a:endParaRPr lang="lv-LV" sz="1400" dirty="0">
              <a:solidFill>
                <a:schemeClr val="tx2"/>
              </a:solidFill>
            </a:endParaRPr>
          </a:p>
          <a:p>
            <a:pPr marL="285750" lvl="0" indent="-285750" algn="just">
              <a:buBlip>
                <a:blip r:embed="rId2"/>
              </a:buBlip>
            </a:pPr>
            <a:r>
              <a:rPr lang="lv-LV" sz="1400" dirty="0">
                <a:solidFill>
                  <a:schemeClr val="tx2"/>
                </a:solidFill>
                <a:ea typeface="Verdana" panose="020B0604030504040204" pitchFamily="34" charset="0"/>
              </a:rPr>
              <a:t>vienkāršā rindstarpa;</a:t>
            </a:r>
          </a:p>
          <a:p>
            <a:pPr marL="285750" indent="-285750" algn="just">
              <a:buBlip>
                <a:blip r:embed="rId2"/>
              </a:buBlip>
            </a:pPr>
            <a:endParaRPr lang="lv-LV" sz="1400" dirty="0">
              <a:solidFill>
                <a:schemeClr val="tx2"/>
              </a:solidFill>
            </a:endParaRPr>
          </a:p>
          <a:p>
            <a:pPr marL="285750" lvl="0" indent="-285750">
              <a:buBlip>
                <a:blip r:embed="rId2"/>
              </a:buBlip>
            </a:pPr>
            <a:r>
              <a:rPr lang="lv-LV" sz="1400" dirty="0">
                <a:solidFill>
                  <a:schemeClr val="tx2"/>
                </a:solidFill>
                <a:ea typeface="Verdana" panose="020B0604030504040204" pitchFamily="34" charset="0"/>
              </a:rPr>
              <a:t>atkāpes no malām – 2 cm no katras puses, 1,5 cm no augšas un apakšas;</a:t>
            </a:r>
            <a:endParaRPr lang="lv-LV" sz="1400" dirty="0">
              <a:solidFill>
                <a:schemeClr val="tx2"/>
              </a:solidFill>
            </a:endParaRPr>
          </a:p>
          <a:p>
            <a:pPr marL="285750" indent="-285750" algn="just">
              <a:buBlip>
                <a:blip r:embed="rId2"/>
              </a:buBlip>
            </a:pPr>
            <a:endParaRPr lang="lv-LV" sz="1400" dirty="0">
              <a:solidFill>
                <a:schemeClr val="tx2"/>
              </a:solidFill>
            </a:endParaRPr>
          </a:p>
          <a:p>
            <a:pPr marL="285750" lvl="0" indent="-285750">
              <a:buBlip>
                <a:blip r:embed="rId2"/>
              </a:buBlip>
            </a:pPr>
            <a:r>
              <a:rPr lang="lv-LV" sz="1400" dirty="0">
                <a:solidFill>
                  <a:schemeClr val="tx2"/>
                </a:solidFill>
              </a:rPr>
              <a:t>papildus tā paša PDF beigās var pievienot ieskenētas sociālo partneru apliecinājumu/rekomendācijas vēstules par sadarbību u.tml., vienlaikus nepārsniedzot 23 lappuses kopā ar projekta aprakstu.</a:t>
            </a:r>
          </a:p>
        </p:txBody>
      </p:sp>
      <p:sp>
        <p:nvSpPr>
          <p:cNvPr id="8" name="Rectangle 1">
            <a:extLst>
              <a:ext uri="{FF2B5EF4-FFF2-40B4-BE49-F238E27FC236}">
                <a16:creationId xmlns:a16="http://schemas.microsoft.com/office/drawing/2014/main" id="{161FE85A-B577-B50F-CB1C-2A0537C4376E}"/>
              </a:ext>
            </a:extLst>
          </p:cNvPr>
          <p:cNvSpPr/>
          <p:nvPr/>
        </p:nvSpPr>
        <p:spPr>
          <a:xfrm>
            <a:off x="2512629" y="1978149"/>
            <a:ext cx="83661" cy="2967179"/>
          </a:xfrm>
          <a:prstGeom prst="rect">
            <a:avLst/>
          </a:prstGeom>
          <a:solidFill>
            <a:srgbClr val="7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2" name="Picture 4" descr="Image result for research icon">
            <a:extLst>
              <a:ext uri="{FF2B5EF4-FFF2-40B4-BE49-F238E27FC236}">
                <a16:creationId xmlns:a16="http://schemas.microsoft.com/office/drawing/2014/main" id="{05710F26-08BF-94D6-DCDC-618CFEDDAE31}"/>
              </a:ext>
            </a:extLst>
          </p:cNvPr>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55138" y="2092132"/>
            <a:ext cx="615935" cy="61593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Forma">
            <a:extLst>
              <a:ext uri="{FF2B5EF4-FFF2-40B4-BE49-F238E27FC236}">
                <a16:creationId xmlns:a16="http://schemas.microsoft.com/office/drawing/2014/main" id="{7A3FB1D6-5005-BF70-6FB7-6387F990FDD4}"/>
              </a:ext>
            </a:extLst>
          </p:cNvPr>
          <p:cNvPicPr>
            <a:picLocks noChangeAspect="1"/>
          </p:cNvPicPr>
          <p:nvPr/>
        </p:nvPicPr>
        <p:blipFill>
          <a:blip r:embed="rId4" cstate="print">
            <a:duotone>
              <a:schemeClr val="accent3">
                <a:shade val="45000"/>
                <a:satMod val="135000"/>
              </a:schemeClr>
              <a:prstClr val="white"/>
            </a:duotone>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1566567" y="3051313"/>
            <a:ext cx="755374" cy="75537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9">
            <a:extLst>
              <a:ext uri="{FF2B5EF4-FFF2-40B4-BE49-F238E27FC236}">
                <a16:creationId xmlns:a16="http://schemas.microsoft.com/office/drawing/2014/main" id="{967ACF50-A062-7854-74D4-167120508226}"/>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55138" y="4146854"/>
            <a:ext cx="597107" cy="59710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ksts">
            <a:extLst>
              <a:ext uri="{FF2B5EF4-FFF2-40B4-BE49-F238E27FC236}">
                <a16:creationId xmlns:a16="http://schemas.microsoft.com/office/drawing/2014/main" id="{F11F8BB2-A9C5-7D5A-1700-6D04A4E7C4EF}"/>
              </a:ext>
            </a:extLst>
          </p:cNvPr>
          <p:cNvSpPr>
            <a:spLocks noGrp="1"/>
          </p:cNvSpPr>
          <p:nvPr>
            <p:ph type="title"/>
          </p:nvPr>
        </p:nvSpPr>
        <p:spPr>
          <a:xfrm>
            <a:off x="838200" y="596597"/>
            <a:ext cx="10515600" cy="536023"/>
          </a:xfrm>
        </p:spPr>
        <p:txBody>
          <a:bodyPr/>
          <a:lstStyle/>
          <a:p>
            <a:r>
              <a:rPr lang="lv-LV">
                <a:solidFill>
                  <a:schemeClr val="accent2">
                    <a:lumMod val="75000"/>
                  </a:schemeClr>
                </a:solidFill>
              </a:rPr>
              <a:t>B daļa «Projekta apraksts» (1)</a:t>
            </a:r>
          </a:p>
        </p:txBody>
      </p:sp>
      <p:sp>
        <p:nvSpPr>
          <p:cNvPr id="11" name="Datuma vietturis 13">
            <a:extLst>
              <a:ext uri="{FF2B5EF4-FFF2-40B4-BE49-F238E27FC236}">
                <a16:creationId xmlns:a16="http://schemas.microsoft.com/office/drawing/2014/main" id="{84FD3E4D-20BC-BAD9-AB55-E613A2AE7A93}"/>
              </a:ext>
            </a:extLst>
          </p:cNvPr>
          <p:cNvSpPr>
            <a:spLocks noGrp="1"/>
          </p:cNvSpPr>
          <p:nvPr>
            <p:ph type="dt" sz="half" idx="10"/>
          </p:nvPr>
        </p:nvSpPr>
        <p:spPr>
          <a:xfrm>
            <a:off x="234451" y="6429447"/>
            <a:ext cx="1381539" cy="365125"/>
          </a:xfrm>
        </p:spPr>
        <p:txBody>
          <a:bodyPr/>
          <a:lstStyle/>
          <a:p>
            <a:r>
              <a:rPr lang="lv-LV"/>
              <a:t>2026. gada 7. jūlijā</a:t>
            </a:r>
            <a:endParaRPr lang="lv-LV" dirty="0"/>
          </a:p>
        </p:txBody>
      </p:sp>
      <p:sp>
        <p:nvSpPr>
          <p:cNvPr id="15" name="Kājenes vietturis 14">
            <a:extLst>
              <a:ext uri="{FF2B5EF4-FFF2-40B4-BE49-F238E27FC236}">
                <a16:creationId xmlns:a16="http://schemas.microsoft.com/office/drawing/2014/main" id="{CEC6D185-F56B-BBDB-8BF1-1B7BAF348AA7}"/>
              </a:ext>
            </a:extLst>
          </p:cNvPr>
          <p:cNvSpPr>
            <a:spLocks noGrp="1"/>
          </p:cNvSpPr>
          <p:nvPr>
            <p:ph type="ftr" sz="quarter" idx="11"/>
          </p:nvPr>
        </p:nvSpPr>
        <p:spPr>
          <a:xfrm>
            <a:off x="1102468" y="6422610"/>
            <a:ext cx="8816008" cy="365125"/>
          </a:xfrm>
        </p:spPr>
        <p:txBody>
          <a:bodyPr/>
          <a:lstStyle/>
          <a:p>
            <a:r>
              <a:rPr lang="lv-LV" dirty="0"/>
              <a:t>Valsts pētījumu programmas “Bioloģiskās daudzveidības prioritāro rīcību </a:t>
            </a:r>
          </a:p>
          <a:p>
            <a:r>
              <a:rPr lang="lv-LV" dirty="0"/>
              <a:t>programmā noteikto pētījumu izstrāde, 2. daļa” 2026.–2028. gadam projektu pieteikumu atklātais konkurss </a:t>
            </a:r>
          </a:p>
        </p:txBody>
      </p:sp>
      <p:sp>
        <p:nvSpPr>
          <p:cNvPr id="2" name="Slide Number Placeholder 1">
            <a:extLst>
              <a:ext uri="{FF2B5EF4-FFF2-40B4-BE49-F238E27FC236}">
                <a16:creationId xmlns:a16="http://schemas.microsoft.com/office/drawing/2014/main" id="{4CC5260E-94B5-E4A1-D164-EDFB3F6A774C}"/>
              </a:ext>
            </a:extLst>
          </p:cNvPr>
          <p:cNvSpPr>
            <a:spLocks noGrp="1"/>
          </p:cNvSpPr>
          <p:nvPr>
            <p:ph type="sldNum" sz="quarter" idx="12"/>
          </p:nvPr>
        </p:nvSpPr>
        <p:spPr/>
        <p:txBody>
          <a:bodyPr/>
          <a:lstStyle/>
          <a:p>
            <a:fld id="{0C152783-A906-4F49-8461-A41E71CF96CE}" type="slidenum">
              <a:rPr lang="lv-LV" smtClean="0"/>
              <a:t>16</a:t>
            </a:fld>
            <a:endParaRPr lang="lv-LV"/>
          </a:p>
        </p:txBody>
      </p:sp>
    </p:spTree>
    <p:extLst>
      <p:ext uri="{BB962C8B-B14F-4D97-AF65-F5344CB8AC3E}">
        <p14:creationId xmlns:p14="http://schemas.microsoft.com/office/powerpoint/2010/main" val="811782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4">
            <a:extLst>
              <a:ext uri="{FF2B5EF4-FFF2-40B4-BE49-F238E27FC236}">
                <a16:creationId xmlns:a16="http://schemas.microsoft.com/office/drawing/2014/main" id="{CE0DC7EE-4FF4-D2E0-77DA-73F85A47BD38}"/>
              </a:ext>
            </a:extLst>
          </p:cNvPr>
          <p:cNvPicPr>
            <a:picLocks noChangeAspect="1"/>
          </p:cNvPicPr>
          <p:nvPr/>
        </p:nvPicPr>
        <p:blipFill>
          <a:blip r:embed="rId2">
            <a:duotone>
              <a:schemeClr val="bg2">
                <a:shade val="45000"/>
                <a:satMod val="135000"/>
              </a:schemeClr>
              <a:prstClr val="white"/>
            </a:duotone>
          </a:blip>
          <a:stretch>
            <a:fillRect/>
          </a:stretch>
        </p:blipFill>
        <p:spPr>
          <a:xfrm>
            <a:off x="5071589" y="2108290"/>
            <a:ext cx="2059924" cy="2794154"/>
          </a:xfrm>
          <a:prstGeom prst="rect">
            <a:avLst/>
          </a:prstGeom>
          <a:effectLst>
            <a:outerShdw blurRad="50800" dist="38100" algn="l" rotWithShape="0">
              <a:prstClr val="black">
                <a:alpha val="40000"/>
              </a:prstClr>
            </a:outerShdw>
          </a:effectLst>
        </p:spPr>
      </p:pic>
      <p:sp>
        <p:nvSpPr>
          <p:cNvPr id="9" name="TextBox 8">
            <a:extLst>
              <a:ext uri="{FF2B5EF4-FFF2-40B4-BE49-F238E27FC236}">
                <a16:creationId xmlns:a16="http://schemas.microsoft.com/office/drawing/2014/main" id="{FB16C5A4-1415-8FA2-8CDE-B61A41EB7ED2}"/>
              </a:ext>
            </a:extLst>
          </p:cNvPr>
          <p:cNvSpPr txBox="1"/>
          <p:nvPr/>
        </p:nvSpPr>
        <p:spPr>
          <a:xfrm>
            <a:off x="5163129" y="3173247"/>
            <a:ext cx="1865742" cy="646331"/>
          </a:xfrm>
          <a:prstGeom prst="rect">
            <a:avLst/>
          </a:prstGeom>
          <a:noFill/>
        </p:spPr>
        <p:txBody>
          <a:bodyPr wrap="square" rtlCol="0">
            <a:spAutoFit/>
          </a:bodyPr>
          <a:lstStyle>
            <a:defPPr>
              <a:defRPr lang="lv-LV"/>
            </a:defPPr>
            <a:lvl1pPr algn="ctr">
              <a:defRPr sz="3600" b="1">
                <a:solidFill>
                  <a:schemeClr val="bg1">
                    <a:lumMod val="50000"/>
                  </a:schemeClr>
                </a:solidFill>
                <a:latin typeface="Arial Narrow" panose="020B0606020202030204" pitchFamily="34" charset="0"/>
              </a:defRPr>
            </a:lvl1pPr>
          </a:lstStyle>
          <a:p>
            <a:r>
              <a:rPr lang="lv-LV"/>
              <a:t>Ietekme</a:t>
            </a:r>
          </a:p>
        </p:txBody>
      </p:sp>
      <p:pic>
        <p:nvPicPr>
          <p:cNvPr id="10" name="Picture 56">
            <a:extLst>
              <a:ext uri="{FF2B5EF4-FFF2-40B4-BE49-F238E27FC236}">
                <a16:creationId xmlns:a16="http://schemas.microsoft.com/office/drawing/2014/main" id="{3A8457AD-14EF-DDE4-01CB-D9A527EB4D83}"/>
              </a:ext>
            </a:extLst>
          </p:cNvPr>
          <p:cNvPicPr>
            <a:picLocks noChangeAspect="1"/>
          </p:cNvPicPr>
          <p:nvPr/>
        </p:nvPicPr>
        <p:blipFill>
          <a:blip r:embed="rId2">
            <a:duotone>
              <a:schemeClr val="bg2">
                <a:shade val="45000"/>
                <a:satMod val="135000"/>
              </a:schemeClr>
              <a:prstClr val="white"/>
            </a:duotone>
          </a:blip>
          <a:stretch>
            <a:fillRect/>
          </a:stretch>
        </p:blipFill>
        <p:spPr>
          <a:xfrm>
            <a:off x="7580638" y="2099337"/>
            <a:ext cx="2059924" cy="2794154"/>
          </a:xfrm>
          <a:prstGeom prst="rect">
            <a:avLst/>
          </a:prstGeom>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BB12C4B8-8B9E-B9D3-5F98-CB5F1454B7D6}"/>
              </a:ext>
            </a:extLst>
          </p:cNvPr>
          <p:cNvSpPr txBox="1"/>
          <p:nvPr/>
        </p:nvSpPr>
        <p:spPr>
          <a:xfrm>
            <a:off x="7485280" y="3182201"/>
            <a:ext cx="2268028" cy="646331"/>
          </a:xfrm>
          <a:prstGeom prst="rect">
            <a:avLst/>
          </a:prstGeom>
          <a:noFill/>
        </p:spPr>
        <p:txBody>
          <a:bodyPr wrap="square" rtlCol="0">
            <a:spAutoFit/>
          </a:bodyPr>
          <a:lstStyle>
            <a:defPPr>
              <a:defRPr lang="lv-LV"/>
            </a:defPPr>
            <a:lvl1pPr algn="ctr">
              <a:defRPr sz="3600" b="1">
                <a:solidFill>
                  <a:schemeClr val="bg1">
                    <a:lumMod val="50000"/>
                  </a:schemeClr>
                </a:solidFill>
                <a:latin typeface="Arial Narrow" panose="020B0606020202030204" pitchFamily="34" charset="0"/>
              </a:defRPr>
            </a:lvl1pPr>
          </a:lstStyle>
          <a:p>
            <a:r>
              <a:rPr lang="lv-LV"/>
              <a:t>Īstenošana</a:t>
            </a:r>
          </a:p>
        </p:txBody>
      </p:sp>
      <p:grpSp>
        <p:nvGrpSpPr>
          <p:cNvPr id="24" name="Grupa 23">
            <a:extLst>
              <a:ext uri="{FF2B5EF4-FFF2-40B4-BE49-F238E27FC236}">
                <a16:creationId xmlns:a16="http://schemas.microsoft.com/office/drawing/2014/main" id="{EA4D4C50-B5C1-EE44-6ABB-490EDEB49EAB}"/>
              </a:ext>
            </a:extLst>
          </p:cNvPr>
          <p:cNvGrpSpPr/>
          <p:nvPr/>
        </p:nvGrpSpPr>
        <p:grpSpPr>
          <a:xfrm>
            <a:off x="2501061" y="2091115"/>
            <a:ext cx="2059924" cy="2802376"/>
            <a:chOff x="2501061" y="2091115"/>
            <a:chExt cx="2059924" cy="2802376"/>
          </a:xfrm>
          <a:effectLst>
            <a:outerShdw blurRad="50800" dist="38100" dir="2700000" algn="tl" rotWithShape="0">
              <a:prstClr val="black">
                <a:alpha val="40000"/>
              </a:prstClr>
            </a:outerShdw>
          </a:effectLst>
        </p:grpSpPr>
        <p:pic>
          <p:nvPicPr>
            <p:cNvPr id="6" name="Picture 1">
              <a:extLst>
                <a:ext uri="{FF2B5EF4-FFF2-40B4-BE49-F238E27FC236}">
                  <a16:creationId xmlns:a16="http://schemas.microsoft.com/office/drawing/2014/main" id="{AF4D9C5A-E62E-8EBF-9E34-883F7426BC0F}"/>
                </a:ext>
              </a:extLst>
            </p:cNvPr>
            <p:cNvPicPr>
              <a:picLocks noChangeAspect="1"/>
            </p:cNvPicPr>
            <p:nvPr/>
          </p:nvPicPr>
          <p:blipFill>
            <a:blip r:embed="rId2">
              <a:duotone>
                <a:schemeClr val="accent6">
                  <a:shade val="45000"/>
                  <a:satMod val="135000"/>
                </a:schemeClr>
                <a:prstClr val="white"/>
              </a:duotone>
            </a:blip>
            <a:stretch>
              <a:fillRect/>
            </a:stretch>
          </p:blipFill>
          <p:spPr>
            <a:xfrm>
              <a:off x="2501061" y="2099337"/>
              <a:ext cx="2059924" cy="2794154"/>
            </a:xfrm>
            <a:prstGeom prst="rect">
              <a:avLst/>
            </a:prstGeom>
          </p:spPr>
        </p:pic>
        <p:sp>
          <p:nvSpPr>
            <p:cNvPr id="7" name="TextBox 6">
              <a:extLst>
                <a:ext uri="{FF2B5EF4-FFF2-40B4-BE49-F238E27FC236}">
                  <a16:creationId xmlns:a16="http://schemas.microsoft.com/office/drawing/2014/main" id="{4F316965-2F52-8B2D-C941-5C9F66C29D25}"/>
                </a:ext>
              </a:extLst>
            </p:cNvPr>
            <p:cNvSpPr txBox="1"/>
            <p:nvPr/>
          </p:nvSpPr>
          <p:spPr>
            <a:xfrm>
              <a:off x="2598152" y="3173248"/>
              <a:ext cx="1865742" cy="646331"/>
            </a:xfrm>
            <a:prstGeom prst="rect">
              <a:avLst/>
            </a:prstGeom>
            <a:noFill/>
          </p:spPr>
          <p:txBody>
            <a:bodyPr wrap="square" rtlCol="0">
              <a:spAutoFit/>
            </a:bodyPr>
            <a:lstStyle/>
            <a:p>
              <a:pPr algn="ctr"/>
              <a:r>
                <a:rPr lang="lv-LV" sz="3600" b="1">
                  <a:solidFill>
                    <a:schemeClr val="bg1">
                      <a:lumMod val="50000"/>
                    </a:schemeClr>
                  </a:solidFill>
                  <a:latin typeface="Arial Narrow" panose="020B0606020202030204" pitchFamily="34" charset="0"/>
                </a:rPr>
                <a:t>Izcilība</a:t>
              </a:r>
            </a:p>
          </p:txBody>
        </p:sp>
        <p:sp>
          <p:nvSpPr>
            <p:cNvPr id="12" name="TextBox 11">
              <a:extLst>
                <a:ext uri="{FF2B5EF4-FFF2-40B4-BE49-F238E27FC236}">
                  <a16:creationId xmlns:a16="http://schemas.microsoft.com/office/drawing/2014/main" id="{98B4C14D-87E8-F373-B126-A392E993B380}"/>
                </a:ext>
              </a:extLst>
            </p:cNvPr>
            <p:cNvSpPr txBox="1"/>
            <p:nvPr/>
          </p:nvSpPr>
          <p:spPr>
            <a:xfrm>
              <a:off x="3336220" y="2091115"/>
              <a:ext cx="372218" cy="584775"/>
            </a:xfrm>
            <a:prstGeom prst="rect">
              <a:avLst/>
            </a:prstGeom>
            <a:noFill/>
          </p:spPr>
          <p:txBody>
            <a:bodyPr wrap="none" rtlCol="0">
              <a:spAutoFit/>
            </a:bodyPr>
            <a:lstStyle/>
            <a:p>
              <a:r>
                <a:rPr lang="lv-LV" sz="3200" b="1">
                  <a:solidFill>
                    <a:schemeClr val="bg1"/>
                  </a:solidFill>
                  <a:latin typeface="Arial Narrow" panose="020B0606020202030204" pitchFamily="34" charset="0"/>
                </a:rPr>
                <a:t>1</a:t>
              </a:r>
            </a:p>
          </p:txBody>
        </p:sp>
      </p:grpSp>
      <p:sp>
        <p:nvSpPr>
          <p:cNvPr id="13" name="TextBox 12">
            <a:extLst>
              <a:ext uri="{FF2B5EF4-FFF2-40B4-BE49-F238E27FC236}">
                <a16:creationId xmlns:a16="http://schemas.microsoft.com/office/drawing/2014/main" id="{EEF075AA-9CC4-46B6-4D5C-63D99030E4A6}"/>
              </a:ext>
            </a:extLst>
          </p:cNvPr>
          <p:cNvSpPr txBox="1"/>
          <p:nvPr/>
        </p:nvSpPr>
        <p:spPr>
          <a:xfrm>
            <a:off x="5915442" y="2100068"/>
            <a:ext cx="372218" cy="584775"/>
          </a:xfrm>
          <a:prstGeom prst="rect">
            <a:avLst/>
          </a:prstGeom>
          <a:noFill/>
          <a:effectLst>
            <a:outerShdw blurRad="50800" dist="38100" dir="2700000" algn="tl" rotWithShape="0">
              <a:prstClr val="black">
                <a:alpha val="40000"/>
              </a:prstClr>
            </a:outerShdw>
          </a:effectLst>
        </p:spPr>
        <p:txBody>
          <a:bodyPr wrap="none" rtlCol="0">
            <a:spAutoFit/>
          </a:bodyPr>
          <a:lstStyle/>
          <a:p>
            <a:r>
              <a:rPr lang="lv-LV" sz="3200" b="1">
                <a:solidFill>
                  <a:schemeClr val="bg1"/>
                </a:solidFill>
                <a:latin typeface="Arial Narrow" panose="020B0606020202030204" pitchFamily="34" charset="0"/>
              </a:rPr>
              <a:t>2</a:t>
            </a:r>
          </a:p>
        </p:txBody>
      </p:sp>
      <p:sp>
        <p:nvSpPr>
          <p:cNvPr id="14" name="TextBox 13">
            <a:extLst>
              <a:ext uri="{FF2B5EF4-FFF2-40B4-BE49-F238E27FC236}">
                <a16:creationId xmlns:a16="http://schemas.microsoft.com/office/drawing/2014/main" id="{89C17E86-55BC-6928-AD3D-7D3539422C7D}"/>
              </a:ext>
            </a:extLst>
          </p:cNvPr>
          <p:cNvSpPr txBox="1"/>
          <p:nvPr/>
        </p:nvSpPr>
        <p:spPr>
          <a:xfrm>
            <a:off x="8433185" y="2111334"/>
            <a:ext cx="372218" cy="584775"/>
          </a:xfrm>
          <a:prstGeom prst="rect">
            <a:avLst/>
          </a:prstGeom>
          <a:noFill/>
          <a:effectLst>
            <a:outerShdw blurRad="50800" dist="38100" dir="2700000" algn="tl" rotWithShape="0">
              <a:prstClr val="black">
                <a:alpha val="40000"/>
              </a:prstClr>
            </a:outerShdw>
          </a:effectLst>
        </p:spPr>
        <p:txBody>
          <a:bodyPr wrap="none" rtlCol="0">
            <a:spAutoFit/>
          </a:bodyPr>
          <a:lstStyle/>
          <a:p>
            <a:r>
              <a:rPr lang="lv-LV" sz="3200" b="1">
                <a:solidFill>
                  <a:schemeClr val="bg1"/>
                </a:solidFill>
                <a:latin typeface="Arial Narrow" panose="020B0606020202030204" pitchFamily="34" charset="0"/>
              </a:rPr>
              <a:t>3</a:t>
            </a:r>
          </a:p>
        </p:txBody>
      </p:sp>
      <p:sp>
        <p:nvSpPr>
          <p:cNvPr id="15" name="!!Teksts">
            <a:extLst>
              <a:ext uri="{FF2B5EF4-FFF2-40B4-BE49-F238E27FC236}">
                <a16:creationId xmlns:a16="http://schemas.microsoft.com/office/drawing/2014/main" id="{587C9309-DDCA-F0D8-7F24-51F72BD5BE68}"/>
              </a:ext>
            </a:extLst>
          </p:cNvPr>
          <p:cNvSpPr/>
          <p:nvPr/>
        </p:nvSpPr>
        <p:spPr>
          <a:xfrm>
            <a:off x="3810000" y="1690688"/>
            <a:ext cx="4572000" cy="369332"/>
          </a:xfrm>
          <a:prstGeom prst="rect">
            <a:avLst/>
          </a:prstGeom>
        </p:spPr>
        <p:txBody>
          <a:bodyPr>
            <a:spAutoFit/>
          </a:bodyPr>
          <a:lstStyle/>
          <a:p>
            <a:pPr algn="ctr"/>
            <a:r>
              <a:rPr lang="lv-LV">
                <a:solidFill>
                  <a:schemeClr val="tx1">
                    <a:lumMod val="50000"/>
                    <a:lumOff val="50000"/>
                  </a:schemeClr>
                </a:solidFill>
              </a:rPr>
              <a:t>Projekta aprakstu veido 3 nodaļas:</a:t>
            </a:r>
          </a:p>
        </p:txBody>
      </p:sp>
      <p:sp>
        <p:nvSpPr>
          <p:cNvPr id="16" name="Satura vietturis 2">
            <a:extLst>
              <a:ext uri="{FF2B5EF4-FFF2-40B4-BE49-F238E27FC236}">
                <a16:creationId xmlns:a16="http://schemas.microsoft.com/office/drawing/2014/main" id="{F1D89985-081C-A4D9-6CCF-B91DA76D5CBF}"/>
              </a:ext>
            </a:extLst>
          </p:cNvPr>
          <p:cNvSpPr txBox="1">
            <a:spLocks/>
          </p:cNvSpPr>
          <p:nvPr/>
        </p:nvSpPr>
        <p:spPr>
          <a:xfrm>
            <a:off x="838200" y="1280270"/>
            <a:ext cx="5035063" cy="365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lv-LV" sz="1600" kern="1200" smtClean="0">
                <a:solidFill>
                  <a:srgbClr val="7F7F7F"/>
                </a:solidFill>
                <a:effectLst/>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rgbClr val="7F7F7F"/>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7F7F7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lv-LV" sz="1400" kern="1200" dirty="0" smtClean="0">
                <a:solidFill>
                  <a:srgbClr val="7F7F7F"/>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lv-LV" sz="1400" kern="1200" dirty="0">
                <a:solidFill>
                  <a:srgbClr val="7F7F7F"/>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a:t>Nolikuma 2. pielikuma metodikas 2.2. apakšpunkts</a:t>
            </a:r>
          </a:p>
        </p:txBody>
      </p:sp>
      <p:grpSp>
        <p:nvGrpSpPr>
          <p:cNvPr id="25" name="Forma">
            <a:extLst>
              <a:ext uri="{FF2B5EF4-FFF2-40B4-BE49-F238E27FC236}">
                <a16:creationId xmlns:a16="http://schemas.microsoft.com/office/drawing/2014/main" id="{16B69E8D-8489-11C5-AF0C-E62661BBA10A}"/>
              </a:ext>
            </a:extLst>
          </p:cNvPr>
          <p:cNvGrpSpPr/>
          <p:nvPr/>
        </p:nvGrpSpPr>
        <p:grpSpPr>
          <a:xfrm>
            <a:off x="2034792" y="2052798"/>
            <a:ext cx="2886389" cy="3114514"/>
            <a:chOff x="2802177" y="2318063"/>
            <a:chExt cx="2059924" cy="2794154"/>
          </a:xfrm>
          <a:effectLst>
            <a:outerShdw blurRad="50800" dist="38100" dir="2700000" algn="tl" rotWithShape="0">
              <a:prstClr val="black">
                <a:alpha val="40000"/>
              </a:prstClr>
            </a:outerShdw>
          </a:effectLst>
        </p:grpSpPr>
        <p:pic>
          <p:nvPicPr>
            <p:cNvPr id="26" name="Picture 1">
              <a:extLst>
                <a:ext uri="{FF2B5EF4-FFF2-40B4-BE49-F238E27FC236}">
                  <a16:creationId xmlns:a16="http://schemas.microsoft.com/office/drawing/2014/main" id="{1F3B795D-306C-21CE-EB2E-76BC6E0F5D16}"/>
                </a:ext>
              </a:extLst>
            </p:cNvPr>
            <p:cNvPicPr>
              <a:picLocks noChangeAspect="1"/>
            </p:cNvPicPr>
            <p:nvPr/>
          </p:nvPicPr>
          <p:blipFill>
            <a:blip r:embed="rId2">
              <a:duotone>
                <a:schemeClr val="accent2">
                  <a:shade val="45000"/>
                  <a:satMod val="135000"/>
                </a:schemeClr>
                <a:prstClr val="white"/>
              </a:duotone>
            </a:blip>
            <a:stretch>
              <a:fillRect/>
            </a:stretch>
          </p:blipFill>
          <p:spPr>
            <a:xfrm>
              <a:off x="2802177" y="2318063"/>
              <a:ext cx="2059924" cy="2794154"/>
            </a:xfrm>
            <a:prstGeom prst="rect">
              <a:avLst/>
            </a:prstGeom>
          </p:spPr>
        </p:pic>
        <p:sp>
          <p:nvSpPr>
            <p:cNvPr id="27" name="TextBox 26">
              <a:extLst>
                <a:ext uri="{FF2B5EF4-FFF2-40B4-BE49-F238E27FC236}">
                  <a16:creationId xmlns:a16="http://schemas.microsoft.com/office/drawing/2014/main" id="{7DAFD679-3F87-0A9E-FD7C-6B6E9D827F2F}"/>
                </a:ext>
              </a:extLst>
            </p:cNvPr>
            <p:cNvSpPr txBox="1"/>
            <p:nvPr/>
          </p:nvSpPr>
          <p:spPr>
            <a:xfrm>
              <a:off x="2899267" y="3340972"/>
              <a:ext cx="1865742" cy="690296"/>
            </a:xfrm>
            <a:prstGeom prst="rect">
              <a:avLst/>
            </a:prstGeom>
            <a:noFill/>
          </p:spPr>
          <p:txBody>
            <a:bodyPr wrap="square" rtlCol="0">
              <a:spAutoFit/>
            </a:bodyPr>
            <a:lstStyle/>
            <a:p>
              <a:pPr algn="ctr"/>
              <a:r>
                <a:rPr lang="lv-LV" sz="4400" b="1">
                  <a:solidFill>
                    <a:schemeClr val="bg1">
                      <a:lumMod val="50000"/>
                    </a:schemeClr>
                  </a:solidFill>
                  <a:latin typeface="Arial Narrow" panose="020B0606020202030204" pitchFamily="34" charset="0"/>
                </a:rPr>
                <a:t>Izcilība</a:t>
              </a:r>
            </a:p>
          </p:txBody>
        </p:sp>
      </p:grpSp>
      <p:sp>
        <p:nvSpPr>
          <p:cNvPr id="29" name="TextBox 28">
            <a:extLst>
              <a:ext uri="{FF2B5EF4-FFF2-40B4-BE49-F238E27FC236}">
                <a16:creationId xmlns:a16="http://schemas.microsoft.com/office/drawing/2014/main" id="{6CC17FC5-277A-9B2B-C36A-F2BBE2E68927}"/>
              </a:ext>
            </a:extLst>
          </p:cNvPr>
          <p:cNvSpPr txBox="1"/>
          <p:nvPr/>
        </p:nvSpPr>
        <p:spPr>
          <a:xfrm>
            <a:off x="3291876" y="2099337"/>
            <a:ext cx="372218" cy="584775"/>
          </a:xfrm>
          <a:prstGeom prst="rect">
            <a:avLst/>
          </a:prstGeom>
          <a:noFill/>
          <a:effectLst>
            <a:outerShdw blurRad="50800" dist="38100" dir="2700000" algn="tl" rotWithShape="0">
              <a:prstClr val="black">
                <a:alpha val="40000"/>
              </a:prstClr>
            </a:outerShdw>
          </a:effectLst>
        </p:spPr>
        <p:txBody>
          <a:bodyPr wrap="none" rtlCol="0">
            <a:spAutoFit/>
          </a:bodyPr>
          <a:lstStyle/>
          <a:p>
            <a:r>
              <a:rPr lang="lv-LV" sz="3200" b="1">
                <a:solidFill>
                  <a:schemeClr val="bg1"/>
                </a:solidFill>
                <a:latin typeface="Arial Narrow" panose="020B0606020202030204" pitchFamily="34" charset="0"/>
              </a:rPr>
              <a:t>1</a:t>
            </a:r>
          </a:p>
        </p:txBody>
      </p:sp>
      <p:sp>
        <p:nvSpPr>
          <p:cNvPr id="17" name="Teksts">
            <a:extLst>
              <a:ext uri="{FF2B5EF4-FFF2-40B4-BE49-F238E27FC236}">
                <a16:creationId xmlns:a16="http://schemas.microsoft.com/office/drawing/2014/main" id="{7E38B84A-1D45-B5BA-9C62-518ABBB41294}"/>
              </a:ext>
            </a:extLst>
          </p:cNvPr>
          <p:cNvSpPr txBox="1">
            <a:spLocks/>
          </p:cNvSpPr>
          <p:nvPr/>
        </p:nvSpPr>
        <p:spPr>
          <a:xfrm>
            <a:off x="838200" y="596597"/>
            <a:ext cx="10515600" cy="5360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7E0000"/>
                </a:solidFill>
                <a:latin typeface="+mj-lt"/>
                <a:ea typeface="+mj-ea"/>
                <a:cs typeface="+mj-cs"/>
              </a:defRPr>
            </a:lvl1pPr>
          </a:lstStyle>
          <a:p>
            <a:r>
              <a:rPr lang="lv-LV">
                <a:solidFill>
                  <a:schemeClr val="accent2">
                    <a:lumMod val="75000"/>
                  </a:schemeClr>
                </a:solidFill>
              </a:rPr>
              <a:t>B daļa «Projekta apraksts» (2)</a:t>
            </a:r>
          </a:p>
        </p:txBody>
      </p:sp>
      <p:pic>
        <p:nvPicPr>
          <p:cNvPr id="3" name="!!Forma">
            <a:extLst>
              <a:ext uri="{FF2B5EF4-FFF2-40B4-BE49-F238E27FC236}">
                <a16:creationId xmlns:a16="http://schemas.microsoft.com/office/drawing/2014/main" id="{F31531D2-8CFE-4B30-0526-55B31A626707}"/>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89687" y="1462832"/>
            <a:ext cx="1101331" cy="110133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Datuma vietturis 13">
            <a:extLst>
              <a:ext uri="{FF2B5EF4-FFF2-40B4-BE49-F238E27FC236}">
                <a16:creationId xmlns:a16="http://schemas.microsoft.com/office/drawing/2014/main" id="{88079401-C0C4-4095-D03C-5922AF0863CB}"/>
              </a:ext>
            </a:extLst>
          </p:cNvPr>
          <p:cNvSpPr>
            <a:spLocks noGrp="1"/>
          </p:cNvSpPr>
          <p:nvPr>
            <p:ph type="dt" sz="half" idx="10"/>
          </p:nvPr>
        </p:nvSpPr>
        <p:spPr>
          <a:xfrm>
            <a:off x="234451" y="6429447"/>
            <a:ext cx="1381539" cy="365125"/>
          </a:xfrm>
        </p:spPr>
        <p:txBody>
          <a:bodyPr/>
          <a:lstStyle/>
          <a:p>
            <a:r>
              <a:rPr lang="lv-LV"/>
              <a:t>2026. gada 7. jūlijā</a:t>
            </a:r>
            <a:endParaRPr lang="lv-LV" dirty="0"/>
          </a:p>
        </p:txBody>
      </p:sp>
      <p:sp>
        <p:nvSpPr>
          <p:cNvPr id="21" name="Kājenes vietturis 14">
            <a:extLst>
              <a:ext uri="{FF2B5EF4-FFF2-40B4-BE49-F238E27FC236}">
                <a16:creationId xmlns:a16="http://schemas.microsoft.com/office/drawing/2014/main" id="{90F00D08-6EDE-3616-D8A7-FDAB391EB178}"/>
              </a:ext>
            </a:extLst>
          </p:cNvPr>
          <p:cNvSpPr>
            <a:spLocks noGrp="1"/>
          </p:cNvSpPr>
          <p:nvPr>
            <p:ph type="ftr" sz="quarter" idx="11"/>
          </p:nvPr>
        </p:nvSpPr>
        <p:spPr>
          <a:xfrm>
            <a:off x="1102468" y="6422610"/>
            <a:ext cx="8816008" cy="365125"/>
          </a:xfrm>
        </p:spPr>
        <p:txBody>
          <a:bodyPr/>
          <a:lstStyle/>
          <a:p>
            <a:r>
              <a:rPr lang="lv-LV" dirty="0"/>
              <a:t>Valsts pētījumu programmas “Bioloģiskās daudzveidības prioritāro rīcību </a:t>
            </a:r>
          </a:p>
          <a:p>
            <a:r>
              <a:rPr lang="lv-LV" dirty="0"/>
              <a:t>programmā noteikto pētījumu izstrāde, 2. daļa” 2026.–2028. gadam projektu pieteikumu atklātais konkurss </a:t>
            </a:r>
          </a:p>
        </p:txBody>
      </p:sp>
      <p:sp>
        <p:nvSpPr>
          <p:cNvPr id="2" name="Slide Number Placeholder 1">
            <a:extLst>
              <a:ext uri="{FF2B5EF4-FFF2-40B4-BE49-F238E27FC236}">
                <a16:creationId xmlns:a16="http://schemas.microsoft.com/office/drawing/2014/main" id="{4C40AAD0-8D79-BB01-BE76-B41BA4A19207}"/>
              </a:ext>
            </a:extLst>
          </p:cNvPr>
          <p:cNvSpPr>
            <a:spLocks noGrp="1"/>
          </p:cNvSpPr>
          <p:nvPr>
            <p:ph type="sldNum" sz="quarter" idx="12"/>
          </p:nvPr>
        </p:nvSpPr>
        <p:spPr/>
        <p:txBody>
          <a:bodyPr/>
          <a:lstStyle/>
          <a:p>
            <a:fld id="{0C152783-A906-4F49-8461-A41E71CF96CE}" type="slidenum">
              <a:rPr lang="lv-LV" smtClean="0"/>
              <a:t>17</a:t>
            </a:fld>
            <a:endParaRPr lang="lv-LV"/>
          </a:p>
        </p:txBody>
      </p:sp>
    </p:spTree>
    <p:extLst>
      <p:ext uri="{BB962C8B-B14F-4D97-AF65-F5344CB8AC3E}">
        <p14:creationId xmlns:p14="http://schemas.microsoft.com/office/powerpoint/2010/main" val="8260884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6E26A-1B6F-C509-912E-7E035163656C}"/>
            </a:ext>
          </a:extLst>
        </p:cNvPr>
        <p:cNvGrpSpPr/>
        <p:nvPr/>
      </p:nvGrpSpPr>
      <p:grpSpPr>
        <a:xfrm>
          <a:off x="0" y="0"/>
          <a:ext cx="0" cy="0"/>
          <a:chOff x="0" y="0"/>
          <a:chExt cx="0" cy="0"/>
        </a:xfrm>
      </p:grpSpPr>
      <p:grpSp>
        <p:nvGrpSpPr>
          <p:cNvPr id="27" name="!!Forma">
            <a:extLst>
              <a:ext uri="{FF2B5EF4-FFF2-40B4-BE49-F238E27FC236}">
                <a16:creationId xmlns:a16="http://schemas.microsoft.com/office/drawing/2014/main" id="{988D3300-C9EB-48D4-D434-EE889005D9CB}"/>
              </a:ext>
            </a:extLst>
          </p:cNvPr>
          <p:cNvGrpSpPr/>
          <p:nvPr/>
        </p:nvGrpSpPr>
        <p:grpSpPr>
          <a:xfrm>
            <a:off x="341386" y="5622792"/>
            <a:ext cx="1759084" cy="733558"/>
            <a:chOff x="341386" y="5622792"/>
            <a:chExt cx="1759084" cy="733558"/>
          </a:xfrm>
        </p:grpSpPr>
        <p:grpSp>
          <p:nvGrpSpPr>
            <p:cNvPr id="11" name="!!Forma">
              <a:extLst>
                <a:ext uri="{FF2B5EF4-FFF2-40B4-BE49-F238E27FC236}">
                  <a16:creationId xmlns:a16="http://schemas.microsoft.com/office/drawing/2014/main" id="{88854242-59A7-6A7B-8B80-000CF708BB8D}"/>
                </a:ext>
              </a:extLst>
            </p:cNvPr>
            <p:cNvGrpSpPr/>
            <p:nvPr/>
          </p:nvGrpSpPr>
          <p:grpSpPr>
            <a:xfrm>
              <a:off x="341386" y="5622792"/>
              <a:ext cx="1759084" cy="733558"/>
              <a:chOff x="2057815" y="1421661"/>
              <a:chExt cx="7695493" cy="3503167"/>
            </a:xfrm>
            <a:effectLst>
              <a:outerShdw blurRad="50800" dist="38100" dir="2700000" algn="tl" rotWithShape="0">
                <a:prstClr val="black">
                  <a:alpha val="40000"/>
                </a:prstClr>
              </a:outerShdw>
            </a:effectLst>
          </p:grpSpPr>
          <p:pic>
            <p:nvPicPr>
              <p:cNvPr id="16" name="Picture 54">
                <a:extLst>
                  <a:ext uri="{FF2B5EF4-FFF2-40B4-BE49-F238E27FC236}">
                    <a16:creationId xmlns:a16="http://schemas.microsoft.com/office/drawing/2014/main" id="{5518F3A3-4D25-BFE2-B3BC-EC0A03446876}"/>
                  </a:ext>
                </a:extLst>
              </p:cNvPr>
              <p:cNvPicPr>
                <a:picLocks noChangeAspect="1"/>
              </p:cNvPicPr>
              <p:nvPr/>
            </p:nvPicPr>
            <p:blipFill>
              <a:blip r:embed="rId2">
                <a:duotone>
                  <a:schemeClr val="bg2">
                    <a:shade val="45000"/>
                    <a:satMod val="135000"/>
                  </a:schemeClr>
                  <a:prstClr val="white"/>
                </a:duotone>
              </a:blip>
              <a:stretch>
                <a:fillRect/>
              </a:stretch>
            </p:blipFill>
            <p:spPr>
              <a:xfrm>
                <a:off x="5071589" y="2108290"/>
                <a:ext cx="2059924" cy="2794154"/>
              </a:xfrm>
              <a:prstGeom prst="rect">
                <a:avLst/>
              </a:prstGeom>
            </p:spPr>
          </p:pic>
          <p:sp>
            <p:nvSpPr>
              <p:cNvPr id="18" name="TextBox 17">
                <a:extLst>
                  <a:ext uri="{FF2B5EF4-FFF2-40B4-BE49-F238E27FC236}">
                    <a16:creationId xmlns:a16="http://schemas.microsoft.com/office/drawing/2014/main" id="{9A37BAA1-574D-0CD8-8FB0-F0B4D5BFFBCE}"/>
                  </a:ext>
                </a:extLst>
              </p:cNvPr>
              <p:cNvSpPr txBox="1"/>
              <p:nvPr/>
            </p:nvSpPr>
            <p:spPr>
              <a:xfrm>
                <a:off x="5163129" y="3173245"/>
                <a:ext cx="1865742" cy="881888"/>
              </a:xfrm>
              <a:prstGeom prst="rect">
                <a:avLst/>
              </a:prstGeom>
              <a:noFill/>
            </p:spPr>
            <p:txBody>
              <a:bodyPr wrap="square" rtlCol="0">
                <a:spAutoFit/>
              </a:bodyPr>
              <a:lstStyle>
                <a:defPPr>
                  <a:defRPr lang="lv-LV"/>
                </a:defPPr>
                <a:lvl1pPr algn="ctr">
                  <a:defRPr sz="3600" b="1">
                    <a:solidFill>
                      <a:schemeClr val="bg1">
                        <a:lumMod val="50000"/>
                      </a:schemeClr>
                    </a:solidFill>
                    <a:latin typeface="Arial Narrow" panose="020B0606020202030204" pitchFamily="34" charset="0"/>
                  </a:defRPr>
                </a:lvl1pPr>
              </a:lstStyle>
              <a:p>
                <a:r>
                  <a:rPr lang="lv-LV" sz="600"/>
                  <a:t>Ietekme</a:t>
                </a:r>
              </a:p>
            </p:txBody>
          </p:sp>
          <p:pic>
            <p:nvPicPr>
              <p:cNvPr id="19" name="Picture 56">
                <a:extLst>
                  <a:ext uri="{FF2B5EF4-FFF2-40B4-BE49-F238E27FC236}">
                    <a16:creationId xmlns:a16="http://schemas.microsoft.com/office/drawing/2014/main" id="{F69DAC8A-AD1F-00A9-3DF1-12F0785E7CCC}"/>
                  </a:ext>
                </a:extLst>
              </p:cNvPr>
              <p:cNvPicPr>
                <a:picLocks noChangeAspect="1"/>
              </p:cNvPicPr>
              <p:nvPr/>
            </p:nvPicPr>
            <p:blipFill>
              <a:blip r:embed="rId2">
                <a:duotone>
                  <a:schemeClr val="bg2">
                    <a:shade val="45000"/>
                    <a:satMod val="135000"/>
                  </a:schemeClr>
                  <a:prstClr val="white"/>
                </a:duotone>
              </a:blip>
              <a:stretch>
                <a:fillRect/>
              </a:stretch>
            </p:blipFill>
            <p:spPr>
              <a:xfrm>
                <a:off x="7580638" y="2099337"/>
                <a:ext cx="2059924" cy="2794154"/>
              </a:xfrm>
              <a:prstGeom prst="rect">
                <a:avLst/>
              </a:prstGeom>
            </p:spPr>
          </p:pic>
          <p:sp>
            <p:nvSpPr>
              <p:cNvPr id="20" name="TextBox 19">
                <a:extLst>
                  <a:ext uri="{FF2B5EF4-FFF2-40B4-BE49-F238E27FC236}">
                    <a16:creationId xmlns:a16="http://schemas.microsoft.com/office/drawing/2014/main" id="{0F9215FD-5DF4-717C-F110-16A4305114C0}"/>
                  </a:ext>
                </a:extLst>
              </p:cNvPr>
              <p:cNvSpPr txBox="1"/>
              <p:nvPr/>
            </p:nvSpPr>
            <p:spPr>
              <a:xfrm>
                <a:off x="7485280" y="3182199"/>
                <a:ext cx="2268028" cy="881888"/>
              </a:xfrm>
              <a:prstGeom prst="rect">
                <a:avLst/>
              </a:prstGeom>
              <a:noFill/>
            </p:spPr>
            <p:txBody>
              <a:bodyPr wrap="square" rtlCol="0">
                <a:spAutoFit/>
              </a:bodyPr>
              <a:lstStyle>
                <a:defPPr>
                  <a:defRPr lang="lv-LV"/>
                </a:defPPr>
                <a:lvl1pPr algn="ctr">
                  <a:defRPr sz="3600" b="1">
                    <a:solidFill>
                      <a:schemeClr val="bg1">
                        <a:lumMod val="50000"/>
                      </a:schemeClr>
                    </a:solidFill>
                    <a:latin typeface="Arial Narrow" panose="020B0606020202030204" pitchFamily="34" charset="0"/>
                  </a:defRPr>
                </a:lvl1pPr>
              </a:lstStyle>
              <a:p>
                <a:r>
                  <a:rPr lang="lv-LV" sz="600"/>
                  <a:t>Īstenošana</a:t>
                </a:r>
              </a:p>
            </p:txBody>
          </p:sp>
          <p:sp>
            <p:nvSpPr>
              <p:cNvPr id="21" name="TextBox 20">
                <a:extLst>
                  <a:ext uri="{FF2B5EF4-FFF2-40B4-BE49-F238E27FC236}">
                    <a16:creationId xmlns:a16="http://schemas.microsoft.com/office/drawing/2014/main" id="{6FB5C937-DF25-BDD6-8A8C-A6AC7EEAB3C1}"/>
                  </a:ext>
                </a:extLst>
              </p:cNvPr>
              <p:cNvSpPr txBox="1"/>
              <p:nvPr/>
            </p:nvSpPr>
            <p:spPr>
              <a:xfrm>
                <a:off x="5868005" y="2018791"/>
                <a:ext cx="372218" cy="881888"/>
              </a:xfrm>
              <a:prstGeom prst="rect">
                <a:avLst/>
              </a:prstGeom>
              <a:noFill/>
            </p:spPr>
            <p:txBody>
              <a:bodyPr wrap="square" rtlCol="0">
                <a:spAutoFit/>
              </a:bodyPr>
              <a:lstStyle>
                <a:defPPr>
                  <a:defRPr lang="lv-LV"/>
                </a:defPPr>
                <a:lvl1pPr>
                  <a:defRPr sz="600" b="1">
                    <a:solidFill>
                      <a:schemeClr val="bg1"/>
                    </a:solidFill>
                    <a:latin typeface="Arial Narrow" panose="020B0606020202030204" pitchFamily="34" charset="0"/>
                  </a:defRPr>
                </a:lvl1pPr>
              </a:lstStyle>
              <a:p>
                <a:r>
                  <a:rPr lang="lv-LV"/>
                  <a:t>2</a:t>
                </a:r>
              </a:p>
            </p:txBody>
          </p:sp>
          <p:grpSp>
            <p:nvGrpSpPr>
              <p:cNvPr id="22" name="Grupa 21">
                <a:extLst>
                  <a:ext uri="{FF2B5EF4-FFF2-40B4-BE49-F238E27FC236}">
                    <a16:creationId xmlns:a16="http://schemas.microsoft.com/office/drawing/2014/main" id="{579A1FE0-D148-041F-8699-AE28AA867C59}"/>
                  </a:ext>
                </a:extLst>
              </p:cNvPr>
              <p:cNvGrpSpPr/>
              <p:nvPr/>
            </p:nvGrpSpPr>
            <p:grpSpPr>
              <a:xfrm>
                <a:off x="2057815" y="1421661"/>
                <a:ext cx="2479613" cy="3503167"/>
                <a:chOff x="632045" y="1972854"/>
                <a:chExt cx="2479613" cy="3503167"/>
              </a:xfrm>
            </p:grpSpPr>
            <p:pic>
              <p:nvPicPr>
                <p:cNvPr id="23" name="Picture 1">
                  <a:extLst>
                    <a:ext uri="{FF2B5EF4-FFF2-40B4-BE49-F238E27FC236}">
                      <a16:creationId xmlns:a16="http://schemas.microsoft.com/office/drawing/2014/main" id="{33F99B2B-32FD-2EA1-33D4-3C8585085CBD}"/>
                    </a:ext>
                  </a:extLst>
                </p:cNvPr>
                <p:cNvPicPr>
                  <a:picLocks noChangeAspect="1"/>
                </p:cNvPicPr>
                <p:nvPr/>
              </p:nvPicPr>
              <p:blipFill>
                <a:blip r:embed="rId2">
                  <a:duotone>
                    <a:schemeClr val="accent2">
                      <a:shade val="45000"/>
                      <a:satMod val="135000"/>
                    </a:schemeClr>
                    <a:prstClr val="white"/>
                  </a:duotone>
                </a:blip>
                <a:stretch>
                  <a:fillRect/>
                </a:stretch>
              </p:blipFill>
              <p:spPr>
                <a:xfrm>
                  <a:off x="632045" y="2112588"/>
                  <a:ext cx="2479613" cy="3363433"/>
                </a:xfrm>
                <a:prstGeom prst="rect">
                  <a:avLst/>
                </a:prstGeom>
              </p:spPr>
            </p:pic>
            <p:sp>
              <p:nvSpPr>
                <p:cNvPr id="24" name="TextBox 23">
                  <a:extLst>
                    <a:ext uri="{FF2B5EF4-FFF2-40B4-BE49-F238E27FC236}">
                      <a16:creationId xmlns:a16="http://schemas.microsoft.com/office/drawing/2014/main" id="{E7EEF76D-A563-09A5-1949-634316FBBF7B}"/>
                    </a:ext>
                  </a:extLst>
                </p:cNvPr>
                <p:cNvSpPr txBox="1"/>
                <p:nvPr/>
              </p:nvSpPr>
              <p:spPr>
                <a:xfrm>
                  <a:off x="681286" y="3173259"/>
                  <a:ext cx="2381125" cy="1102357"/>
                </a:xfrm>
                <a:prstGeom prst="rect">
                  <a:avLst/>
                </a:prstGeom>
                <a:noFill/>
              </p:spPr>
              <p:txBody>
                <a:bodyPr wrap="square" rtlCol="0">
                  <a:spAutoFit/>
                </a:bodyPr>
                <a:lstStyle/>
                <a:p>
                  <a:pPr algn="ctr"/>
                  <a:r>
                    <a:rPr lang="lv-LV" sz="900" b="1">
                      <a:solidFill>
                        <a:schemeClr val="bg1">
                          <a:lumMod val="50000"/>
                        </a:schemeClr>
                      </a:solidFill>
                      <a:latin typeface="Arial Narrow" panose="020B0606020202030204" pitchFamily="34" charset="0"/>
                    </a:rPr>
                    <a:t>Izcilība</a:t>
                  </a:r>
                  <a:endParaRPr lang="lv-LV" sz="2400" b="1">
                    <a:solidFill>
                      <a:schemeClr val="bg1">
                        <a:lumMod val="50000"/>
                      </a:schemeClr>
                    </a:solidFill>
                    <a:latin typeface="Arial Narrow" panose="020B0606020202030204" pitchFamily="34" charset="0"/>
                  </a:endParaRPr>
                </a:p>
              </p:txBody>
            </p:sp>
            <p:sp>
              <p:nvSpPr>
                <p:cNvPr id="25" name="TextBox 24">
                  <a:extLst>
                    <a:ext uri="{FF2B5EF4-FFF2-40B4-BE49-F238E27FC236}">
                      <a16:creationId xmlns:a16="http://schemas.microsoft.com/office/drawing/2014/main" id="{DB95E8C8-CFAA-A0ED-5CA0-CA621C139829}"/>
                    </a:ext>
                  </a:extLst>
                </p:cNvPr>
                <p:cNvSpPr txBox="1"/>
                <p:nvPr/>
              </p:nvSpPr>
              <p:spPr>
                <a:xfrm>
                  <a:off x="1509625" y="1972854"/>
                  <a:ext cx="513508" cy="955379"/>
                </a:xfrm>
                <a:prstGeom prst="rect">
                  <a:avLst/>
                </a:prstGeom>
                <a:noFill/>
              </p:spPr>
              <p:txBody>
                <a:bodyPr wrap="square" rtlCol="0">
                  <a:spAutoFit/>
                </a:bodyPr>
                <a:lstStyle/>
                <a:p>
                  <a:r>
                    <a:rPr lang="lv-LV" sz="700" b="1">
                      <a:solidFill>
                        <a:schemeClr val="bg1"/>
                      </a:solidFill>
                      <a:latin typeface="Arial Narrow" panose="020B0606020202030204" pitchFamily="34" charset="0"/>
                    </a:rPr>
                    <a:t>1</a:t>
                  </a:r>
                </a:p>
              </p:txBody>
            </p:sp>
          </p:grpSp>
        </p:grpSp>
        <p:sp>
          <p:nvSpPr>
            <p:cNvPr id="26" name="TextBox 25">
              <a:extLst>
                <a:ext uri="{FF2B5EF4-FFF2-40B4-BE49-F238E27FC236}">
                  <a16:creationId xmlns:a16="http://schemas.microsoft.com/office/drawing/2014/main" id="{616ED4F9-19C4-4514-3174-873C9EEF8485}"/>
                </a:ext>
              </a:extLst>
            </p:cNvPr>
            <p:cNvSpPr txBox="1"/>
            <p:nvPr/>
          </p:nvSpPr>
          <p:spPr>
            <a:xfrm>
              <a:off x="1767419" y="5742516"/>
              <a:ext cx="104841" cy="184666"/>
            </a:xfrm>
            <a:prstGeom prst="rect">
              <a:avLst/>
            </a:prstGeom>
            <a:noFill/>
          </p:spPr>
          <p:txBody>
            <a:bodyPr wrap="square" rtlCol="0">
              <a:spAutoFit/>
            </a:bodyPr>
            <a:lstStyle/>
            <a:p>
              <a:r>
                <a:rPr lang="lv-LV" sz="600" b="1">
                  <a:solidFill>
                    <a:schemeClr val="bg1"/>
                  </a:solidFill>
                  <a:latin typeface="Arial Narrow" panose="020B0606020202030204" pitchFamily="34" charset="0"/>
                </a:rPr>
                <a:t>3</a:t>
              </a:r>
            </a:p>
          </p:txBody>
        </p:sp>
      </p:grpSp>
      <p:sp>
        <p:nvSpPr>
          <p:cNvPr id="2" name="Virsraksts 1">
            <a:extLst>
              <a:ext uri="{FF2B5EF4-FFF2-40B4-BE49-F238E27FC236}">
                <a16:creationId xmlns:a16="http://schemas.microsoft.com/office/drawing/2014/main" id="{E0BC3CD2-5B52-96EB-1285-5044BA96848D}"/>
              </a:ext>
            </a:extLst>
          </p:cNvPr>
          <p:cNvSpPr>
            <a:spLocks noGrp="1"/>
          </p:cNvSpPr>
          <p:nvPr>
            <p:ph type="title"/>
          </p:nvPr>
        </p:nvSpPr>
        <p:spPr>
          <a:xfrm>
            <a:off x="838200" y="596597"/>
            <a:ext cx="10515600" cy="536023"/>
          </a:xfrm>
        </p:spPr>
        <p:txBody>
          <a:bodyPr/>
          <a:lstStyle/>
          <a:p>
            <a:r>
              <a:rPr lang="lv-LV">
                <a:solidFill>
                  <a:schemeClr val="accent2">
                    <a:lumMod val="75000"/>
                  </a:schemeClr>
                </a:solidFill>
              </a:rPr>
              <a:t>B daļa «Projekta apraksts» (3)</a:t>
            </a:r>
          </a:p>
        </p:txBody>
      </p:sp>
      <p:sp>
        <p:nvSpPr>
          <p:cNvPr id="9" name="TextBox 8">
            <a:extLst>
              <a:ext uri="{FF2B5EF4-FFF2-40B4-BE49-F238E27FC236}">
                <a16:creationId xmlns:a16="http://schemas.microsoft.com/office/drawing/2014/main" id="{F1B6BEFA-5F25-81EB-5B5E-F7CD8C39A3CD}"/>
              </a:ext>
            </a:extLst>
          </p:cNvPr>
          <p:cNvSpPr txBox="1"/>
          <p:nvPr/>
        </p:nvSpPr>
        <p:spPr>
          <a:xfrm>
            <a:off x="7983340" y="1132620"/>
            <a:ext cx="3385831" cy="3816429"/>
          </a:xfrm>
          <a:prstGeom prst="rect">
            <a:avLst/>
          </a:prstGeom>
          <a:noFill/>
        </p:spPr>
        <p:txBody>
          <a:bodyPr wrap="square" rtlCol="0">
            <a:spAutoFit/>
          </a:bodyPr>
          <a:lstStyle/>
          <a:p>
            <a:pPr algn="just"/>
            <a:r>
              <a:rPr lang="lv-LV" sz="1100" dirty="0">
                <a:solidFill>
                  <a:schemeClr val="tx2"/>
                </a:solidFill>
              </a:rPr>
              <a:t>Aprakstot projekta zinātnisko daļu, sevišķu uzmanību pievērst šādiem aspektiem:</a:t>
            </a:r>
          </a:p>
          <a:p>
            <a:pPr algn="just"/>
            <a:endParaRPr lang="lv-LV" sz="1100" dirty="0">
              <a:solidFill>
                <a:schemeClr val="tx2"/>
              </a:solidFill>
            </a:endParaRPr>
          </a:p>
          <a:p>
            <a:pPr algn="just"/>
            <a:r>
              <a:rPr lang="lv-LV" sz="1100" b="1" dirty="0">
                <a:solidFill>
                  <a:schemeClr val="tx2"/>
                </a:solidFill>
              </a:rPr>
              <a:t>Projekta metodoloģija:</a:t>
            </a:r>
          </a:p>
          <a:p>
            <a:pPr marL="342900" indent="-342900" algn="just">
              <a:buBlip>
                <a:blip r:embed="rId3"/>
              </a:buBlip>
            </a:pPr>
            <a:r>
              <a:rPr lang="lv-LV" sz="1100" dirty="0">
                <a:solidFill>
                  <a:schemeClr val="tx2"/>
                </a:solidFill>
              </a:rPr>
              <a:t>detalizēts metodoloģijas apraksts;</a:t>
            </a:r>
          </a:p>
          <a:p>
            <a:pPr marL="342900" indent="-342900" algn="just">
              <a:buBlip>
                <a:blip r:embed="rId3"/>
              </a:buBlip>
            </a:pPr>
            <a:r>
              <a:rPr lang="lv-LV" sz="1100" dirty="0">
                <a:solidFill>
                  <a:schemeClr val="tx2"/>
                </a:solidFill>
              </a:rPr>
              <a:t>projekta mērķa un sasaiste ar metodoloģiju;</a:t>
            </a:r>
          </a:p>
          <a:p>
            <a:pPr marL="342900" indent="-342900" algn="just">
              <a:buBlip>
                <a:blip r:embed="rId3"/>
              </a:buBlip>
            </a:pPr>
            <a:r>
              <a:rPr lang="lv-LV" sz="1100" dirty="0">
                <a:solidFill>
                  <a:schemeClr val="tx2"/>
                </a:solidFill>
              </a:rPr>
              <a:t>projekta mērķu, uzdevumu un rezultātu sasaiste ar  MK rīkojuma mērķi un uzdevumiem</a:t>
            </a:r>
          </a:p>
          <a:p>
            <a:pPr algn="just"/>
            <a:endParaRPr lang="lv-LV" sz="1100" dirty="0">
              <a:solidFill>
                <a:schemeClr val="tx2"/>
              </a:solidFill>
            </a:endParaRPr>
          </a:p>
          <a:p>
            <a:pPr algn="just"/>
            <a:r>
              <a:rPr lang="lv-LV" sz="1100" b="1" dirty="0">
                <a:solidFill>
                  <a:schemeClr val="tx2"/>
                </a:solidFill>
              </a:rPr>
              <a:t>Projekta pieteikuma kvalitāte, tai skaitā:</a:t>
            </a:r>
          </a:p>
          <a:p>
            <a:pPr marL="342900" indent="-342900" algn="just">
              <a:buBlip>
                <a:blip r:embed="rId3"/>
              </a:buBlip>
            </a:pPr>
            <a:r>
              <a:rPr lang="lv-LV" sz="1100" dirty="0">
                <a:solidFill>
                  <a:schemeClr val="tx2"/>
                </a:solidFill>
              </a:rPr>
              <a:t>atbilstošs literatūras apskats;</a:t>
            </a:r>
          </a:p>
          <a:p>
            <a:pPr marL="342900" indent="-342900" algn="just">
              <a:buBlip>
                <a:blip r:embed="rId3"/>
              </a:buBlip>
            </a:pPr>
            <a:r>
              <a:rPr lang="lv-LV" sz="1100" dirty="0">
                <a:solidFill>
                  <a:schemeClr val="tx2"/>
                </a:solidFill>
              </a:rPr>
              <a:t>korekti noformētas atsauces;</a:t>
            </a:r>
          </a:p>
          <a:p>
            <a:pPr marL="342900" indent="-342900" algn="just">
              <a:buBlip>
                <a:blip r:embed="rId3"/>
              </a:buBlip>
            </a:pPr>
            <a:r>
              <a:rPr lang="lv-LV" sz="1100" dirty="0">
                <a:solidFill>
                  <a:schemeClr val="tx2"/>
                </a:solidFill>
              </a:rPr>
              <a:t>skaidrot izmantotos jēdzienus</a:t>
            </a:r>
          </a:p>
          <a:p>
            <a:pPr algn="just"/>
            <a:endParaRPr lang="lv-LV" sz="1100" dirty="0">
              <a:solidFill>
                <a:schemeClr val="tx2"/>
              </a:solidFill>
            </a:endParaRPr>
          </a:p>
          <a:p>
            <a:pPr algn="just"/>
            <a:r>
              <a:rPr lang="lv-LV" sz="1100" b="1" dirty="0">
                <a:solidFill>
                  <a:schemeClr val="tx2"/>
                </a:solidFill>
              </a:rPr>
              <a:t>Projekta novitātes un oriģinalitātes pamatojums attiecīgās jomas kontekstā (arī starptautiski):</a:t>
            </a:r>
          </a:p>
          <a:p>
            <a:pPr marL="342900" indent="-342900" algn="just">
              <a:buBlip>
                <a:blip r:embed="rId3"/>
              </a:buBlip>
            </a:pPr>
            <a:r>
              <a:rPr lang="lv-LV" sz="1100" dirty="0">
                <a:solidFill>
                  <a:schemeClr val="tx2"/>
                </a:solidFill>
              </a:rPr>
              <a:t>pašreizējā situācijas jāapraksta pilnībā;</a:t>
            </a:r>
          </a:p>
          <a:p>
            <a:pPr marL="342900" indent="-342900" algn="just">
              <a:buBlip>
                <a:blip r:embed="rId3"/>
              </a:buBlip>
            </a:pPr>
            <a:r>
              <a:rPr lang="lv-LV" sz="1100" dirty="0">
                <a:solidFill>
                  <a:schemeClr val="tx2"/>
                </a:solidFill>
              </a:rPr>
              <a:t>jāsalīdzina projekta metodoloģija ar jaunākajiem sasniegumiem jomā</a:t>
            </a:r>
          </a:p>
          <a:p>
            <a:pPr algn="just"/>
            <a:endParaRPr lang="lv-LV" sz="1100" dirty="0">
              <a:solidFill>
                <a:schemeClr val="tx2"/>
              </a:solidFill>
            </a:endParaRPr>
          </a:p>
          <a:p>
            <a:pPr algn="just"/>
            <a:r>
              <a:rPr lang="lv-LV" sz="1100" dirty="0">
                <a:solidFill>
                  <a:schemeClr val="tx2"/>
                </a:solidFill>
              </a:rPr>
              <a:t>Sadarbības īstenošana zinātniskajā aspektā, projekta sadarbības partnera nepieciešamība un ieguldījums</a:t>
            </a:r>
          </a:p>
        </p:txBody>
      </p:sp>
      <p:grpSp>
        <p:nvGrpSpPr>
          <p:cNvPr id="10" name="Group 38">
            <a:extLst>
              <a:ext uri="{FF2B5EF4-FFF2-40B4-BE49-F238E27FC236}">
                <a16:creationId xmlns:a16="http://schemas.microsoft.com/office/drawing/2014/main" id="{0BC8219D-CBD4-4857-E36A-943EC3FE2F61}"/>
              </a:ext>
            </a:extLst>
          </p:cNvPr>
          <p:cNvGrpSpPr>
            <a:grpSpLocks/>
          </p:cNvGrpSpPr>
          <p:nvPr/>
        </p:nvGrpSpPr>
        <p:grpSpPr bwMode="auto">
          <a:xfrm>
            <a:off x="2424713" y="1473166"/>
            <a:ext cx="5489818" cy="3539538"/>
            <a:chOff x="1809575" y="1872752"/>
            <a:chExt cx="5524850" cy="3504181"/>
          </a:xfrm>
          <a:solidFill>
            <a:srgbClr val="E4A6A6"/>
          </a:solidFill>
          <a:effectLst>
            <a:outerShdw blurRad="50800" dist="38100" dir="2700000" algn="tl" rotWithShape="0">
              <a:prstClr val="black">
                <a:alpha val="40000"/>
              </a:prstClr>
            </a:outerShdw>
          </a:effectLst>
        </p:grpSpPr>
        <p:sp>
          <p:nvSpPr>
            <p:cNvPr id="28" name="Freeform 60">
              <a:extLst>
                <a:ext uri="{FF2B5EF4-FFF2-40B4-BE49-F238E27FC236}">
                  <a16:creationId xmlns:a16="http://schemas.microsoft.com/office/drawing/2014/main" id="{68E20EE5-FAAF-7F29-B937-B7261A37379E}"/>
                </a:ext>
              </a:extLst>
            </p:cNvPr>
            <p:cNvSpPr>
              <a:spLocks/>
            </p:cNvSpPr>
            <p:nvPr/>
          </p:nvSpPr>
          <p:spPr bwMode="auto">
            <a:xfrm>
              <a:off x="4000809" y="1872752"/>
              <a:ext cx="1187476" cy="1189217"/>
            </a:xfrm>
            <a:custGeom>
              <a:avLst/>
              <a:gdLst>
                <a:gd name="T0" fmla="*/ 547 w 2397"/>
                <a:gd name="T1" fmla="*/ 194 h 2398"/>
                <a:gd name="T2" fmla="*/ 359 w 2397"/>
                <a:gd name="T3" fmla="*/ 344 h 2398"/>
                <a:gd name="T4" fmla="*/ 209 w 2397"/>
                <a:gd name="T5" fmla="*/ 524 h 2398"/>
                <a:gd name="T6" fmla="*/ 97 w 2397"/>
                <a:gd name="T7" fmla="*/ 726 h 2398"/>
                <a:gd name="T8" fmla="*/ 27 w 2397"/>
                <a:gd name="T9" fmla="*/ 945 h 2398"/>
                <a:gd name="T10" fmla="*/ 0 w 2397"/>
                <a:gd name="T11" fmla="*/ 1173 h 2398"/>
                <a:gd name="T12" fmla="*/ 18 w 2397"/>
                <a:gd name="T13" fmla="*/ 1405 h 2398"/>
                <a:gd name="T14" fmla="*/ 82 w 2397"/>
                <a:gd name="T15" fmla="*/ 1634 h 2398"/>
                <a:gd name="T16" fmla="*/ 161 w 2397"/>
                <a:gd name="T17" fmla="*/ 1798 h 2398"/>
                <a:gd name="T18" fmla="*/ 265 w 2397"/>
                <a:gd name="T19" fmla="*/ 1950 h 2398"/>
                <a:gd name="T20" fmla="*/ 430 w 2397"/>
                <a:gd name="T21" fmla="*/ 2120 h 2398"/>
                <a:gd name="T22" fmla="*/ 622 w 2397"/>
                <a:gd name="T23" fmla="*/ 2250 h 2398"/>
                <a:gd name="T24" fmla="*/ 834 w 2397"/>
                <a:gd name="T25" fmla="*/ 2341 h 2398"/>
                <a:gd name="T26" fmla="*/ 1058 w 2397"/>
                <a:gd name="T27" fmla="*/ 2389 h 2398"/>
                <a:gd name="T28" fmla="*/ 1288 w 2397"/>
                <a:gd name="T29" fmla="*/ 2394 h 2398"/>
                <a:gd name="T30" fmla="*/ 1519 w 2397"/>
                <a:gd name="T31" fmla="*/ 2354 h 2398"/>
                <a:gd name="T32" fmla="*/ 1743 w 2397"/>
                <a:gd name="T33" fmla="*/ 2267 h 2398"/>
                <a:gd name="T34" fmla="*/ 1851 w 2397"/>
                <a:gd name="T35" fmla="*/ 2205 h 2398"/>
                <a:gd name="T36" fmla="*/ 2039 w 2397"/>
                <a:gd name="T37" fmla="*/ 2055 h 2398"/>
                <a:gd name="T38" fmla="*/ 2189 w 2397"/>
                <a:gd name="T39" fmla="*/ 1875 h 2398"/>
                <a:gd name="T40" fmla="*/ 2299 w 2397"/>
                <a:gd name="T41" fmla="*/ 1672 h 2398"/>
                <a:gd name="T42" fmla="*/ 2369 w 2397"/>
                <a:gd name="T43" fmla="*/ 1453 h 2398"/>
                <a:gd name="T44" fmla="*/ 2397 w 2397"/>
                <a:gd name="T45" fmla="*/ 1225 h 2398"/>
                <a:gd name="T46" fmla="*/ 2380 w 2397"/>
                <a:gd name="T47" fmla="*/ 993 h 2398"/>
                <a:gd name="T48" fmla="*/ 2316 w 2397"/>
                <a:gd name="T49" fmla="*/ 765 h 2398"/>
                <a:gd name="T50" fmla="*/ 2236 w 2397"/>
                <a:gd name="T51" fmla="*/ 601 h 2398"/>
                <a:gd name="T52" fmla="*/ 2134 w 2397"/>
                <a:gd name="T53" fmla="*/ 449 h 2398"/>
                <a:gd name="T54" fmla="*/ 1968 w 2397"/>
                <a:gd name="T55" fmla="*/ 279 h 2398"/>
                <a:gd name="T56" fmla="*/ 1776 w 2397"/>
                <a:gd name="T57" fmla="*/ 148 h 2398"/>
                <a:gd name="T58" fmla="*/ 1565 w 2397"/>
                <a:gd name="T59" fmla="*/ 57 h 2398"/>
                <a:gd name="T60" fmla="*/ 1339 w 2397"/>
                <a:gd name="T61" fmla="*/ 9 h 2398"/>
                <a:gd name="T62" fmla="*/ 1108 w 2397"/>
                <a:gd name="T63" fmla="*/ 4 h 2398"/>
                <a:gd name="T64" fmla="*/ 878 w 2397"/>
                <a:gd name="T65" fmla="*/ 44 h 2398"/>
                <a:gd name="T66" fmla="*/ 653 w 2397"/>
                <a:gd name="T67" fmla="*/ 131 h 2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7" h="2398">
                  <a:moveTo>
                    <a:pt x="600" y="162"/>
                  </a:moveTo>
                  <a:lnTo>
                    <a:pt x="547" y="194"/>
                  </a:lnTo>
                  <a:lnTo>
                    <a:pt x="449" y="265"/>
                  </a:lnTo>
                  <a:lnTo>
                    <a:pt x="359" y="344"/>
                  </a:lnTo>
                  <a:lnTo>
                    <a:pt x="279" y="431"/>
                  </a:lnTo>
                  <a:lnTo>
                    <a:pt x="209" y="524"/>
                  </a:lnTo>
                  <a:lnTo>
                    <a:pt x="148" y="623"/>
                  </a:lnTo>
                  <a:lnTo>
                    <a:pt x="97" y="726"/>
                  </a:lnTo>
                  <a:lnTo>
                    <a:pt x="57" y="834"/>
                  </a:lnTo>
                  <a:lnTo>
                    <a:pt x="27" y="945"/>
                  </a:lnTo>
                  <a:lnTo>
                    <a:pt x="8" y="1058"/>
                  </a:lnTo>
                  <a:lnTo>
                    <a:pt x="0" y="1173"/>
                  </a:lnTo>
                  <a:lnTo>
                    <a:pt x="3" y="1290"/>
                  </a:lnTo>
                  <a:lnTo>
                    <a:pt x="18" y="1405"/>
                  </a:lnTo>
                  <a:lnTo>
                    <a:pt x="44" y="1521"/>
                  </a:lnTo>
                  <a:lnTo>
                    <a:pt x="82" y="1634"/>
                  </a:lnTo>
                  <a:lnTo>
                    <a:pt x="131" y="1744"/>
                  </a:lnTo>
                  <a:lnTo>
                    <a:pt x="161" y="1798"/>
                  </a:lnTo>
                  <a:lnTo>
                    <a:pt x="193" y="1851"/>
                  </a:lnTo>
                  <a:lnTo>
                    <a:pt x="265" y="1950"/>
                  </a:lnTo>
                  <a:lnTo>
                    <a:pt x="344" y="2039"/>
                  </a:lnTo>
                  <a:lnTo>
                    <a:pt x="430" y="2120"/>
                  </a:lnTo>
                  <a:lnTo>
                    <a:pt x="522" y="2190"/>
                  </a:lnTo>
                  <a:lnTo>
                    <a:pt x="622" y="2250"/>
                  </a:lnTo>
                  <a:lnTo>
                    <a:pt x="726" y="2301"/>
                  </a:lnTo>
                  <a:lnTo>
                    <a:pt x="834" y="2341"/>
                  </a:lnTo>
                  <a:lnTo>
                    <a:pt x="945" y="2371"/>
                  </a:lnTo>
                  <a:lnTo>
                    <a:pt x="1058" y="2389"/>
                  </a:lnTo>
                  <a:lnTo>
                    <a:pt x="1173" y="2398"/>
                  </a:lnTo>
                  <a:lnTo>
                    <a:pt x="1288" y="2394"/>
                  </a:lnTo>
                  <a:lnTo>
                    <a:pt x="1405" y="2380"/>
                  </a:lnTo>
                  <a:lnTo>
                    <a:pt x="1519" y="2354"/>
                  </a:lnTo>
                  <a:lnTo>
                    <a:pt x="1633" y="2317"/>
                  </a:lnTo>
                  <a:lnTo>
                    <a:pt x="1743" y="2267"/>
                  </a:lnTo>
                  <a:lnTo>
                    <a:pt x="1798" y="2236"/>
                  </a:lnTo>
                  <a:lnTo>
                    <a:pt x="1851" y="2205"/>
                  </a:lnTo>
                  <a:lnTo>
                    <a:pt x="1950" y="2134"/>
                  </a:lnTo>
                  <a:lnTo>
                    <a:pt x="2039" y="2055"/>
                  </a:lnTo>
                  <a:lnTo>
                    <a:pt x="2118" y="1968"/>
                  </a:lnTo>
                  <a:lnTo>
                    <a:pt x="2189" y="1875"/>
                  </a:lnTo>
                  <a:lnTo>
                    <a:pt x="2249" y="1776"/>
                  </a:lnTo>
                  <a:lnTo>
                    <a:pt x="2299" y="1672"/>
                  </a:lnTo>
                  <a:lnTo>
                    <a:pt x="2340" y="1565"/>
                  </a:lnTo>
                  <a:lnTo>
                    <a:pt x="2369" y="1453"/>
                  </a:lnTo>
                  <a:lnTo>
                    <a:pt x="2389" y="1341"/>
                  </a:lnTo>
                  <a:lnTo>
                    <a:pt x="2397" y="1225"/>
                  </a:lnTo>
                  <a:lnTo>
                    <a:pt x="2394" y="1109"/>
                  </a:lnTo>
                  <a:lnTo>
                    <a:pt x="2380" y="993"/>
                  </a:lnTo>
                  <a:lnTo>
                    <a:pt x="2354" y="878"/>
                  </a:lnTo>
                  <a:lnTo>
                    <a:pt x="2316" y="765"/>
                  </a:lnTo>
                  <a:lnTo>
                    <a:pt x="2266" y="655"/>
                  </a:lnTo>
                  <a:lnTo>
                    <a:pt x="2236" y="601"/>
                  </a:lnTo>
                  <a:lnTo>
                    <a:pt x="2205" y="547"/>
                  </a:lnTo>
                  <a:lnTo>
                    <a:pt x="2134" y="449"/>
                  </a:lnTo>
                  <a:lnTo>
                    <a:pt x="2054" y="359"/>
                  </a:lnTo>
                  <a:lnTo>
                    <a:pt x="1968" y="279"/>
                  </a:lnTo>
                  <a:lnTo>
                    <a:pt x="1874" y="209"/>
                  </a:lnTo>
                  <a:lnTo>
                    <a:pt x="1776" y="148"/>
                  </a:lnTo>
                  <a:lnTo>
                    <a:pt x="1672" y="98"/>
                  </a:lnTo>
                  <a:lnTo>
                    <a:pt x="1565" y="57"/>
                  </a:lnTo>
                  <a:lnTo>
                    <a:pt x="1453" y="28"/>
                  </a:lnTo>
                  <a:lnTo>
                    <a:pt x="1339" y="9"/>
                  </a:lnTo>
                  <a:lnTo>
                    <a:pt x="1225" y="0"/>
                  </a:lnTo>
                  <a:lnTo>
                    <a:pt x="1108" y="4"/>
                  </a:lnTo>
                  <a:lnTo>
                    <a:pt x="993" y="19"/>
                  </a:lnTo>
                  <a:lnTo>
                    <a:pt x="878" y="44"/>
                  </a:lnTo>
                  <a:lnTo>
                    <a:pt x="765" y="82"/>
                  </a:lnTo>
                  <a:lnTo>
                    <a:pt x="653" y="131"/>
                  </a:lnTo>
                  <a:lnTo>
                    <a:pt x="600" y="162"/>
                  </a:lnTo>
                  <a:close/>
                </a:path>
              </a:pathLst>
            </a:custGeom>
            <a:grpFill/>
            <a:ln>
              <a:noFill/>
            </a:ln>
          </p:spPr>
          <p:txBody>
            <a:bodyPr lIns="38576" tIns="19289" rIns="38576" bIns="19289"/>
            <a:lstStyle/>
            <a:p>
              <a:pPr defTabSz="514350">
                <a:defRPr/>
              </a:pPr>
              <a:endParaRPr lang="en-US" sz="760" kern="0">
                <a:solidFill>
                  <a:prstClr val="black"/>
                </a:solidFill>
                <a:latin typeface="Calibri" panose="020F0502020204030204"/>
              </a:endParaRPr>
            </a:p>
          </p:txBody>
        </p:sp>
        <p:sp>
          <p:nvSpPr>
            <p:cNvPr id="29" name="Freeform: Shape 82">
              <a:extLst>
                <a:ext uri="{FF2B5EF4-FFF2-40B4-BE49-F238E27FC236}">
                  <a16:creationId xmlns:a16="http://schemas.microsoft.com/office/drawing/2014/main" id="{2270CD26-C7E8-43FF-FFA0-659B808D355E}"/>
                </a:ext>
              </a:extLst>
            </p:cNvPr>
            <p:cNvSpPr>
              <a:spLocks/>
            </p:cNvSpPr>
            <p:nvPr/>
          </p:nvSpPr>
          <p:spPr bwMode="auto">
            <a:xfrm>
              <a:off x="2243814" y="1872752"/>
              <a:ext cx="1022131" cy="1940829"/>
            </a:xfrm>
            <a:custGeom>
              <a:avLst/>
              <a:gdLst>
                <a:gd name="connsiteX0" fmla="*/ 1091813 w 1364969"/>
                <a:gd name="connsiteY0" fmla="*/ 0 h 2589076"/>
                <a:gd name="connsiteX1" fmla="*/ 1251937 w 1364969"/>
                <a:gd name="connsiteY1" fmla="*/ 0 h 2589076"/>
                <a:gd name="connsiteX2" fmla="*/ 1238657 w 1364969"/>
                <a:gd name="connsiteY2" fmla="*/ 30830 h 2589076"/>
                <a:gd name="connsiteX3" fmla="*/ 1204929 w 1364969"/>
                <a:gd name="connsiteY3" fmla="*/ 122734 h 2589076"/>
                <a:gd name="connsiteX4" fmla="*/ 1174508 w 1364969"/>
                <a:gd name="connsiteY4" fmla="*/ 215960 h 2589076"/>
                <a:gd name="connsiteX5" fmla="*/ 1148717 w 1364969"/>
                <a:gd name="connsiteY5" fmla="*/ 311169 h 2589076"/>
                <a:gd name="connsiteX6" fmla="*/ 1128216 w 1364969"/>
                <a:gd name="connsiteY6" fmla="*/ 407040 h 2589076"/>
                <a:gd name="connsiteX7" fmla="*/ 1112344 w 1364969"/>
                <a:gd name="connsiteY7" fmla="*/ 504233 h 2589076"/>
                <a:gd name="connsiteX8" fmla="*/ 1099779 w 1364969"/>
                <a:gd name="connsiteY8" fmla="*/ 601425 h 2589076"/>
                <a:gd name="connsiteX9" fmla="*/ 1093166 w 1364969"/>
                <a:gd name="connsiteY9" fmla="*/ 699941 h 2589076"/>
                <a:gd name="connsiteX10" fmla="*/ 1090520 w 1364969"/>
                <a:gd name="connsiteY10" fmla="*/ 798456 h 2589076"/>
                <a:gd name="connsiteX11" fmla="*/ 1093166 w 1364969"/>
                <a:gd name="connsiteY11" fmla="*/ 896971 h 2589076"/>
                <a:gd name="connsiteX12" fmla="*/ 1101101 w 1364969"/>
                <a:gd name="connsiteY12" fmla="*/ 996809 h 2589076"/>
                <a:gd name="connsiteX13" fmla="*/ 1113005 w 1364969"/>
                <a:gd name="connsiteY13" fmla="*/ 1095324 h 2589076"/>
                <a:gd name="connsiteX14" fmla="*/ 1130200 w 1364969"/>
                <a:gd name="connsiteY14" fmla="*/ 1193839 h 2589076"/>
                <a:gd name="connsiteX15" fmla="*/ 1152685 w 1364969"/>
                <a:gd name="connsiteY15" fmla="*/ 1292355 h 2589076"/>
                <a:gd name="connsiteX16" fmla="*/ 1179137 w 1364969"/>
                <a:gd name="connsiteY16" fmla="*/ 1390209 h 2589076"/>
                <a:gd name="connsiteX17" fmla="*/ 1211542 w 1364969"/>
                <a:gd name="connsiteY17" fmla="*/ 1486079 h 2589076"/>
                <a:gd name="connsiteX18" fmla="*/ 1248576 w 1364969"/>
                <a:gd name="connsiteY18" fmla="*/ 1581950 h 2589076"/>
                <a:gd name="connsiteX19" fmla="*/ 1290901 w 1364969"/>
                <a:gd name="connsiteY19" fmla="*/ 1676498 h 2589076"/>
                <a:gd name="connsiteX20" fmla="*/ 1338516 w 1364969"/>
                <a:gd name="connsiteY20" fmla="*/ 1769724 h 2589076"/>
                <a:gd name="connsiteX21" fmla="*/ 1364969 w 1364969"/>
                <a:gd name="connsiteY21" fmla="*/ 1815345 h 2589076"/>
                <a:gd name="connsiteX22" fmla="*/ 1364969 w 1364969"/>
                <a:gd name="connsiteY22" fmla="*/ 1816006 h 2589076"/>
                <a:gd name="connsiteX23" fmla="*/ 1364718 w 1364969"/>
                <a:gd name="connsiteY23" fmla="*/ 1816152 h 2589076"/>
                <a:gd name="connsiteX24" fmla="*/ 1364969 w 1364969"/>
                <a:gd name="connsiteY24" fmla="*/ 1816581 h 2589076"/>
                <a:gd name="connsiteX25" fmla="*/ 1270200 w 1364969"/>
                <a:gd name="connsiteY25" fmla="*/ 1871195 h 2589076"/>
                <a:gd name="connsiteX26" fmla="*/ 1236673 w 1364969"/>
                <a:gd name="connsiteY26" fmla="*/ 1890719 h 2589076"/>
                <a:gd name="connsiteX27" fmla="*/ 1236673 w 1364969"/>
                <a:gd name="connsiteY27" fmla="*/ 1890516 h 2589076"/>
                <a:gd name="connsiteX28" fmla="*/ 24481 w 1364969"/>
                <a:gd name="connsiteY28" fmla="*/ 2589076 h 2589076"/>
                <a:gd name="connsiteX29" fmla="*/ 0 w 1364969"/>
                <a:gd name="connsiteY29" fmla="*/ 2546160 h 2589076"/>
                <a:gd name="connsiteX30" fmla="*/ 1212183 w 1364969"/>
                <a:gd name="connsiteY30" fmla="*/ 1847260 h 2589076"/>
                <a:gd name="connsiteX31" fmla="*/ 1208236 w 1364969"/>
                <a:gd name="connsiteY31" fmla="*/ 1840470 h 2589076"/>
                <a:gd name="connsiteX32" fmla="*/ 1156652 w 1364969"/>
                <a:gd name="connsiteY32" fmla="*/ 1740632 h 2589076"/>
                <a:gd name="connsiteX33" fmla="*/ 1111021 w 1364969"/>
                <a:gd name="connsiteY33" fmla="*/ 1639472 h 2589076"/>
                <a:gd name="connsiteX34" fmla="*/ 1072003 w 1364969"/>
                <a:gd name="connsiteY34" fmla="*/ 1536329 h 2589076"/>
                <a:gd name="connsiteX35" fmla="*/ 1036953 w 1364969"/>
                <a:gd name="connsiteY35" fmla="*/ 1433185 h 2589076"/>
                <a:gd name="connsiteX36" fmla="*/ 1008516 w 1364969"/>
                <a:gd name="connsiteY36" fmla="*/ 1328058 h 2589076"/>
                <a:gd name="connsiteX37" fmla="*/ 984047 w 1364969"/>
                <a:gd name="connsiteY37" fmla="*/ 1222931 h 2589076"/>
                <a:gd name="connsiteX38" fmla="*/ 965530 w 1364969"/>
                <a:gd name="connsiteY38" fmla="*/ 1117804 h 2589076"/>
                <a:gd name="connsiteX39" fmla="*/ 952965 w 1364969"/>
                <a:gd name="connsiteY39" fmla="*/ 1011355 h 2589076"/>
                <a:gd name="connsiteX40" fmla="*/ 945029 w 1364969"/>
                <a:gd name="connsiteY40" fmla="*/ 904905 h 2589076"/>
                <a:gd name="connsiteX41" fmla="*/ 942384 w 1364969"/>
                <a:gd name="connsiteY41" fmla="*/ 798456 h 2589076"/>
                <a:gd name="connsiteX42" fmla="*/ 945029 w 1364969"/>
                <a:gd name="connsiteY42" fmla="*/ 693329 h 2589076"/>
                <a:gd name="connsiteX43" fmla="*/ 951643 w 1364969"/>
                <a:gd name="connsiteY43" fmla="*/ 588202 h 2589076"/>
                <a:gd name="connsiteX44" fmla="*/ 964869 w 1364969"/>
                <a:gd name="connsiteY44" fmla="*/ 483075 h 2589076"/>
                <a:gd name="connsiteX45" fmla="*/ 982063 w 1364969"/>
                <a:gd name="connsiteY45" fmla="*/ 378609 h 2589076"/>
                <a:gd name="connsiteX46" fmla="*/ 1005210 w 1364969"/>
                <a:gd name="connsiteY46" fmla="*/ 276127 h 2589076"/>
                <a:gd name="connsiteX47" fmla="*/ 1031663 w 1364969"/>
                <a:gd name="connsiteY47" fmla="*/ 174306 h 2589076"/>
                <a:gd name="connsiteX48" fmla="*/ 1064067 w 1364969"/>
                <a:gd name="connsiteY48" fmla="*/ 73807 h 25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364969" h="2589076">
                  <a:moveTo>
                    <a:pt x="1091813" y="0"/>
                  </a:moveTo>
                  <a:lnTo>
                    <a:pt x="1251937" y="0"/>
                  </a:lnTo>
                  <a:lnTo>
                    <a:pt x="1238657" y="30830"/>
                  </a:lnTo>
                  <a:lnTo>
                    <a:pt x="1204929" y="122734"/>
                  </a:lnTo>
                  <a:lnTo>
                    <a:pt x="1174508" y="215960"/>
                  </a:lnTo>
                  <a:lnTo>
                    <a:pt x="1148717" y="311169"/>
                  </a:lnTo>
                  <a:lnTo>
                    <a:pt x="1128216" y="407040"/>
                  </a:lnTo>
                  <a:lnTo>
                    <a:pt x="1112344" y="504233"/>
                  </a:lnTo>
                  <a:lnTo>
                    <a:pt x="1099779" y="601425"/>
                  </a:lnTo>
                  <a:lnTo>
                    <a:pt x="1093166" y="699941"/>
                  </a:lnTo>
                  <a:lnTo>
                    <a:pt x="1090520" y="798456"/>
                  </a:lnTo>
                  <a:lnTo>
                    <a:pt x="1093166" y="896971"/>
                  </a:lnTo>
                  <a:lnTo>
                    <a:pt x="1101101" y="996809"/>
                  </a:lnTo>
                  <a:lnTo>
                    <a:pt x="1113005" y="1095324"/>
                  </a:lnTo>
                  <a:lnTo>
                    <a:pt x="1130200" y="1193839"/>
                  </a:lnTo>
                  <a:lnTo>
                    <a:pt x="1152685" y="1292355"/>
                  </a:lnTo>
                  <a:lnTo>
                    <a:pt x="1179137" y="1390209"/>
                  </a:lnTo>
                  <a:lnTo>
                    <a:pt x="1211542" y="1486079"/>
                  </a:lnTo>
                  <a:lnTo>
                    <a:pt x="1248576" y="1581950"/>
                  </a:lnTo>
                  <a:lnTo>
                    <a:pt x="1290901" y="1676498"/>
                  </a:lnTo>
                  <a:lnTo>
                    <a:pt x="1338516" y="1769724"/>
                  </a:lnTo>
                  <a:lnTo>
                    <a:pt x="1364969" y="1815345"/>
                  </a:lnTo>
                  <a:lnTo>
                    <a:pt x="1364969" y="1816006"/>
                  </a:lnTo>
                  <a:lnTo>
                    <a:pt x="1364718" y="1816152"/>
                  </a:lnTo>
                  <a:lnTo>
                    <a:pt x="1364969" y="1816581"/>
                  </a:lnTo>
                  <a:lnTo>
                    <a:pt x="1270200" y="1871195"/>
                  </a:lnTo>
                  <a:lnTo>
                    <a:pt x="1236673" y="1890719"/>
                  </a:lnTo>
                  <a:lnTo>
                    <a:pt x="1236673" y="1890516"/>
                  </a:lnTo>
                  <a:lnTo>
                    <a:pt x="24481" y="2589076"/>
                  </a:lnTo>
                  <a:lnTo>
                    <a:pt x="0" y="2546160"/>
                  </a:lnTo>
                  <a:lnTo>
                    <a:pt x="1212183" y="1847260"/>
                  </a:lnTo>
                  <a:lnTo>
                    <a:pt x="1208236" y="1840470"/>
                  </a:lnTo>
                  <a:lnTo>
                    <a:pt x="1156652" y="1740632"/>
                  </a:lnTo>
                  <a:lnTo>
                    <a:pt x="1111021" y="1639472"/>
                  </a:lnTo>
                  <a:lnTo>
                    <a:pt x="1072003" y="1536329"/>
                  </a:lnTo>
                  <a:lnTo>
                    <a:pt x="1036953" y="1433185"/>
                  </a:lnTo>
                  <a:lnTo>
                    <a:pt x="1008516" y="1328058"/>
                  </a:lnTo>
                  <a:lnTo>
                    <a:pt x="984047" y="1222931"/>
                  </a:lnTo>
                  <a:lnTo>
                    <a:pt x="965530" y="1117804"/>
                  </a:lnTo>
                  <a:lnTo>
                    <a:pt x="952965" y="1011355"/>
                  </a:lnTo>
                  <a:lnTo>
                    <a:pt x="945029" y="904905"/>
                  </a:lnTo>
                  <a:lnTo>
                    <a:pt x="942384" y="798456"/>
                  </a:lnTo>
                  <a:lnTo>
                    <a:pt x="945029" y="693329"/>
                  </a:lnTo>
                  <a:lnTo>
                    <a:pt x="951643" y="588202"/>
                  </a:lnTo>
                  <a:lnTo>
                    <a:pt x="964869" y="483075"/>
                  </a:lnTo>
                  <a:lnTo>
                    <a:pt x="982063" y="378609"/>
                  </a:lnTo>
                  <a:lnTo>
                    <a:pt x="1005210" y="276127"/>
                  </a:lnTo>
                  <a:lnTo>
                    <a:pt x="1031663" y="174306"/>
                  </a:lnTo>
                  <a:lnTo>
                    <a:pt x="1064067" y="73807"/>
                  </a:lnTo>
                  <a:close/>
                </a:path>
              </a:pathLst>
            </a:custGeom>
            <a:grpFill/>
            <a:ln>
              <a:noFill/>
            </a:ln>
          </p:spPr>
          <p:txBody>
            <a:bodyPr lIns="38576" tIns="19289" rIns="38576" bIns="19289"/>
            <a:lstStyle/>
            <a:p>
              <a:pPr defTabSz="514350">
                <a:defRPr/>
              </a:pPr>
              <a:endParaRPr lang="en-US" sz="760" kern="0">
                <a:solidFill>
                  <a:prstClr val="black"/>
                </a:solidFill>
                <a:latin typeface="Calibri" panose="020F0502020204030204"/>
              </a:endParaRPr>
            </a:p>
          </p:txBody>
        </p:sp>
        <p:sp>
          <p:nvSpPr>
            <p:cNvPr id="30" name="Freeform: Shape 83">
              <a:extLst>
                <a:ext uri="{FF2B5EF4-FFF2-40B4-BE49-F238E27FC236}">
                  <a16:creationId xmlns:a16="http://schemas.microsoft.com/office/drawing/2014/main" id="{F92CF175-C4E9-EDC4-89F0-E5BB1B1AE0E9}"/>
                </a:ext>
              </a:extLst>
            </p:cNvPr>
            <p:cNvSpPr>
              <a:spLocks/>
            </p:cNvSpPr>
            <p:nvPr/>
          </p:nvSpPr>
          <p:spPr bwMode="auto">
            <a:xfrm>
              <a:off x="3060516" y="1872752"/>
              <a:ext cx="823382" cy="2832741"/>
            </a:xfrm>
            <a:custGeom>
              <a:avLst/>
              <a:gdLst>
                <a:gd name="connsiteX0" fmla="*/ 161034 w 1097134"/>
                <a:gd name="connsiteY0" fmla="*/ 0 h 3775488"/>
                <a:gd name="connsiteX1" fmla="*/ 322580 w 1097134"/>
                <a:gd name="connsiteY1" fmla="*/ 0 h 3775488"/>
                <a:gd name="connsiteX2" fmla="*/ 319612 w 1097134"/>
                <a:gd name="connsiteY2" fmla="*/ 5896 h 3775488"/>
                <a:gd name="connsiteX3" fmla="*/ 271968 w 1097134"/>
                <a:gd name="connsiteY3" fmla="*/ 119616 h 3775488"/>
                <a:gd name="connsiteX4" fmla="*/ 232926 w 1097134"/>
                <a:gd name="connsiteY4" fmla="*/ 235320 h 3775488"/>
                <a:gd name="connsiteX5" fmla="*/ 201164 w 1097134"/>
                <a:gd name="connsiteY5" fmla="*/ 352347 h 3775488"/>
                <a:gd name="connsiteX6" fmla="*/ 176018 w 1097134"/>
                <a:gd name="connsiteY6" fmla="*/ 472679 h 3775488"/>
                <a:gd name="connsiteX7" fmla="*/ 158813 w 1097134"/>
                <a:gd name="connsiteY7" fmla="*/ 593011 h 3775488"/>
                <a:gd name="connsiteX8" fmla="*/ 150211 w 1097134"/>
                <a:gd name="connsiteY8" fmla="*/ 715988 h 3775488"/>
                <a:gd name="connsiteX9" fmla="*/ 148888 w 1097134"/>
                <a:gd name="connsiteY9" fmla="*/ 838304 h 3775488"/>
                <a:gd name="connsiteX10" fmla="*/ 155505 w 1097134"/>
                <a:gd name="connsiteY10" fmla="*/ 961942 h 3775488"/>
                <a:gd name="connsiteX11" fmla="*/ 170063 w 1097134"/>
                <a:gd name="connsiteY11" fmla="*/ 1084918 h 3775488"/>
                <a:gd name="connsiteX12" fmla="*/ 193223 w 1097134"/>
                <a:gd name="connsiteY12" fmla="*/ 1206573 h 3775488"/>
                <a:gd name="connsiteX13" fmla="*/ 224986 w 1097134"/>
                <a:gd name="connsiteY13" fmla="*/ 1328227 h 3775488"/>
                <a:gd name="connsiteX14" fmla="*/ 264689 w 1097134"/>
                <a:gd name="connsiteY14" fmla="*/ 1449221 h 3775488"/>
                <a:gd name="connsiteX15" fmla="*/ 313656 w 1097134"/>
                <a:gd name="connsiteY15" fmla="*/ 1567569 h 3775488"/>
                <a:gd name="connsiteX16" fmla="*/ 369902 w 1097134"/>
                <a:gd name="connsiteY16" fmla="*/ 1683935 h 3775488"/>
                <a:gd name="connsiteX17" fmla="*/ 402327 w 1097134"/>
                <a:gd name="connsiteY17" fmla="*/ 1741456 h 3775488"/>
                <a:gd name="connsiteX18" fmla="*/ 435413 w 1097134"/>
                <a:gd name="connsiteY18" fmla="*/ 1796333 h 3775488"/>
                <a:gd name="connsiteX19" fmla="*/ 506217 w 1097134"/>
                <a:gd name="connsiteY19" fmla="*/ 1902780 h 3775488"/>
                <a:gd name="connsiteX20" fmla="*/ 583638 w 1097134"/>
                <a:gd name="connsiteY20" fmla="*/ 2001955 h 3775488"/>
                <a:gd name="connsiteX21" fmla="*/ 665692 w 1097134"/>
                <a:gd name="connsiteY21" fmla="*/ 2095180 h 3775488"/>
                <a:gd name="connsiteX22" fmla="*/ 754363 w 1097134"/>
                <a:gd name="connsiteY22" fmla="*/ 2183115 h 3775488"/>
                <a:gd name="connsiteX23" fmla="*/ 847004 w 1097134"/>
                <a:gd name="connsiteY23" fmla="*/ 2263116 h 3775488"/>
                <a:gd name="connsiteX24" fmla="*/ 943615 w 1097134"/>
                <a:gd name="connsiteY24" fmla="*/ 2337166 h 3775488"/>
                <a:gd name="connsiteX25" fmla="*/ 1044858 w 1097134"/>
                <a:gd name="connsiteY25" fmla="*/ 2403944 h 3775488"/>
                <a:gd name="connsiteX26" fmla="*/ 1097134 w 1097134"/>
                <a:gd name="connsiteY26" fmla="*/ 2435019 h 3775488"/>
                <a:gd name="connsiteX27" fmla="*/ 1022360 w 1097134"/>
                <a:gd name="connsiteY27" fmla="*/ 2563285 h 3775488"/>
                <a:gd name="connsiteX28" fmla="*/ 1021767 w 1097134"/>
                <a:gd name="connsiteY28" fmla="*/ 2562933 h 3775488"/>
                <a:gd name="connsiteX29" fmla="*/ 322690 w 1097134"/>
                <a:gd name="connsiteY29" fmla="*/ 3775488 h 3775488"/>
                <a:gd name="connsiteX30" fmla="*/ 279739 w 1097134"/>
                <a:gd name="connsiteY30" fmla="*/ 3751681 h 3775488"/>
                <a:gd name="connsiteX31" fmla="*/ 979048 w 1097134"/>
                <a:gd name="connsiteY31" fmla="*/ 2537526 h 3775488"/>
                <a:gd name="connsiteX32" fmla="*/ 966775 w 1097134"/>
                <a:gd name="connsiteY32" fmla="*/ 2530227 h 3775488"/>
                <a:gd name="connsiteX33" fmla="*/ 856929 w 1097134"/>
                <a:gd name="connsiteY33" fmla="*/ 2458160 h 3775488"/>
                <a:gd name="connsiteX34" fmla="*/ 752377 w 1097134"/>
                <a:gd name="connsiteY34" fmla="*/ 2378159 h 3775488"/>
                <a:gd name="connsiteX35" fmla="*/ 653119 w 1097134"/>
                <a:gd name="connsiteY35" fmla="*/ 2291546 h 3775488"/>
                <a:gd name="connsiteX36" fmla="*/ 557831 w 1097134"/>
                <a:gd name="connsiteY36" fmla="*/ 2197660 h 3775488"/>
                <a:gd name="connsiteX37" fmla="*/ 468499 w 1097134"/>
                <a:gd name="connsiteY37" fmla="*/ 2097163 h 3775488"/>
                <a:gd name="connsiteX38" fmla="*/ 386446 w 1097134"/>
                <a:gd name="connsiteY38" fmla="*/ 1989393 h 3775488"/>
                <a:gd name="connsiteX39" fmla="*/ 309024 w 1097134"/>
                <a:gd name="connsiteY39" fmla="*/ 1875012 h 3775488"/>
                <a:gd name="connsiteX40" fmla="*/ 273953 w 1097134"/>
                <a:gd name="connsiteY40" fmla="*/ 1815507 h 3775488"/>
                <a:gd name="connsiteX41" fmla="*/ 238882 w 1097134"/>
                <a:gd name="connsiteY41" fmla="*/ 1753357 h 3775488"/>
                <a:gd name="connsiteX42" fmla="*/ 178003 w 1097134"/>
                <a:gd name="connsiteY42" fmla="*/ 1628397 h 3775488"/>
                <a:gd name="connsiteX43" fmla="*/ 125727 w 1097134"/>
                <a:gd name="connsiteY43" fmla="*/ 1500792 h 3775488"/>
                <a:gd name="connsiteX44" fmla="*/ 82715 w 1097134"/>
                <a:gd name="connsiteY44" fmla="*/ 1370542 h 3775488"/>
                <a:gd name="connsiteX45" fmla="*/ 48306 w 1097134"/>
                <a:gd name="connsiteY45" fmla="*/ 1239631 h 3775488"/>
                <a:gd name="connsiteX46" fmla="*/ 23160 w 1097134"/>
                <a:gd name="connsiteY46" fmla="*/ 1107398 h 3775488"/>
                <a:gd name="connsiteX47" fmla="*/ 7279 w 1097134"/>
                <a:gd name="connsiteY47" fmla="*/ 974504 h 3775488"/>
                <a:gd name="connsiteX48" fmla="*/ 0 w 1097134"/>
                <a:gd name="connsiteY48" fmla="*/ 842271 h 3775488"/>
                <a:gd name="connsiteX49" fmla="*/ 1324 w 1097134"/>
                <a:gd name="connsiteY49" fmla="*/ 710037 h 3775488"/>
                <a:gd name="connsiteX50" fmla="*/ 11249 w 1097134"/>
                <a:gd name="connsiteY50" fmla="*/ 577804 h 3775488"/>
                <a:gd name="connsiteX51" fmla="*/ 29778 w 1097134"/>
                <a:gd name="connsiteY51" fmla="*/ 447555 h 3775488"/>
                <a:gd name="connsiteX52" fmla="*/ 56246 w 1097134"/>
                <a:gd name="connsiteY52" fmla="*/ 317966 h 3775488"/>
                <a:gd name="connsiteX53" fmla="*/ 90656 w 1097134"/>
                <a:gd name="connsiteY53" fmla="*/ 191022 h 3775488"/>
                <a:gd name="connsiteX54" fmla="*/ 133006 w 1097134"/>
                <a:gd name="connsiteY54" fmla="*/ 66062 h 377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97134" h="3775488">
                  <a:moveTo>
                    <a:pt x="161034" y="0"/>
                  </a:moveTo>
                  <a:lnTo>
                    <a:pt x="322580" y="0"/>
                  </a:lnTo>
                  <a:lnTo>
                    <a:pt x="319612" y="5896"/>
                  </a:lnTo>
                  <a:lnTo>
                    <a:pt x="271968" y="119616"/>
                  </a:lnTo>
                  <a:lnTo>
                    <a:pt x="232926" y="235320"/>
                  </a:lnTo>
                  <a:lnTo>
                    <a:pt x="201164" y="352347"/>
                  </a:lnTo>
                  <a:lnTo>
                    <a:pt x="176018" y="472679"/>
                  </a:lnTo>
                  <a:lnTo>
                    <a:pt x="158813" y="593011"/>
                  </a:lnTo>
                  <a:lnTo>
                    <a:pt x="150211" y="715988"/>
                  </a:lnTo>
                  <a:lnTo>
                    <a:pt x="148888" y="838304"/>
                  </a:lnTo>
                  <a:lnTo>
                    <a:pt x="155505" y="961942"/>
                  </a:lnTo>
                  <a:lnTo>
                    <a:pt x="170063" y="1084918"/>
                  </a:lnTo>
                  <a:lnTo>
                    <a:pt x="193223" y="1206573"/>
                  </a:lnTo>
                  <a:lnTo>
                    <a:pt x="224986" y="1328227"/>
                  </a:lnTo>
                  <a:lnTo>
                    <a:pt x="264689" y="1449221"/>
                  </a:lnTo>
                  <a:lnTo>
                    <a:pt x="313656" y="1567569"/>
                  </a:lnTo>
                  <a:lnTo>
                    <a:pt x="369902" y="1683935"/>
                  </a:lnTo>
                  <a:lnTo>
                    <a:pt x="402327" y="1741456"/>
                  </a:lnTo>
                  <a:lnTo>
                    <a:pt x="435413" y="1796333"/>
                  </a:lnTo>
                  <a:lnTo>
                    <a:pt x="506217" y="1902780"/>
                  </a:lnTo>
                  <a:lnTo>
                    <a:pt x="583638" y="2001955"/>
                  </a:lnTo>
                  <a:lnTo>
                    <a:pt x="665692" y="2095180"/>
                  </a:lnTo>
                  <a:lnTo>
                    <a:pt x="754363" y="2183115"/>
                  </a:lnTo>
                  <a:lnTo>
                    <a:pt x="847004" y="2263116"/>
                  </a:lnTo>
                  <a:lnTo>
                    <a:pt x="943615" y="2337166"/>
                  </a:lnTo>
                  <a:lnTo>
                    <a:pt x="1044858" y="2403944"/>
                  </a:lnTo>
                  <a:lnTo>
                    <a:pt x="1097134" y="2435019"/>
                  </a:lnTo>
                  <a:lnTo>
                    <a:pt x="1022360" y="2563285"/>
                  </a:lnTo>
                  <a:lnTo>
                    <a:pt x="1021767" y="2562933"/>
                  </a:lnTo>
                  <a:lnTo>
                    <a:pt x="322690" y="3775488"/>
                  </a:lnTo>
                  <a:lnTo>
                    <a:pt x="279739" y="3751681"/>
                  </a:lnTo>
                  <a:lnTo>
                    <a:pt x="979048" y="2537526"/>
                  </a:lnTo>
                  <a:lnTo>
                    <a:pt x="966775" y="2530227"/>
                  </a:lnTo>
                  <a:lnTo>
                    <a:pt x="856929" y="2458160"/>
                  </a:lnTo>
                  <a:lnTo>
                    <a:pt x="752377" y="2378159"/>
                  </a:lnTo>
                  <a:lnTo>
                    <a:pt x="653119" y="2291546"/>
                  </a:lnTo>
                  <a:lnTo>
                    <a:pt x="557831" y="2197660"/>
                  </a:lnTo>
                  <a:lnTo>
                    <a:pt x="468499" y="2097163"/>
                  </a:lnTo>
                  <a:lnTo>
                    <a:pt x="386446" y="1989393"/>
                  </a:lnTo>
                  <a:lnTo>
                    <a:pt x="309024" y="1875012"/>
                  </a:lnTo>
                  <a:lnTo>
                    <a:pt x="273953" y="1815507"/>
                  </a:lnTo>
                  <a:lnTo>
                    <a:pt x="238882" y="1753357"/>
                  </a:lnTo>
                  <a:lnTo>
                    <a:pt x="178003" y="1628397"/>
                  </a:lnTo>
                  <a:lnTo>
                    <a:pt x="125727" y="1500792"/>
                  </a:lnTo>
                  <a:lnTo>
                    <a:pt x="82715" y="1370542"/>
                  </a:lnTo>
                  <a:lnTo>
                    <a:pt x="48306" y="1239631"/>
                  </a:lnTo>
                  <a:lnTo>
                    <a:pt x="23160" y="1107398"/>
                  </a:lnTo>
                  <a:lnTo>
                    <a:pt x="7279" y="974504"/>
                  </a:lnTo>
                  <a:lnTo>
                    <a:pt x="0" y="842271"/>
                  </a:lnTo>
                  <a:lnTo>
                    <a:pt x="1324" y="710037"/>
                  </a:lnTo>
                  <a:lnTo>
                    <a:pt x="11249" y="577804"/>
                  </a:lnTo>
                  <a:lnTo>
                    <a:pt x="29778" y="447555"/>
                  </a:lnTo>
                  <a:lnTo>
                    <a:pt x="56246" y="317966"/>
                  </a:lnTo>
                  <a:lnTo>
                    <a:pt x="90656" y="191022"/>
                  </a:lnTo>
                  <a:lnTo>
                    <a:pt x="133006" y="66062"/>
                  </a:lnTo>
                  <a:close/>
                </a:path>
              </a:pathLst>
            </a:custGeom>
            <a:solidFill>
              <a:srgbClr val="A94949"/>
            </a:solidFill>
            <a:ln>
              <a:noFill/>
            </a:ln>
          </p:spPr>
          <p:txBody>
            <a:bodyPr lIns="38576" tIns="19289" rIns="38576" bIns="19289"/>
            <a:lstStyle/>
            <a:p>
              <a:pPr defTabSz="514350">
                <a:defRPr/>
              </a:pPr>
              <a:endParaRPr lang="en-US" sz="760" kern="0">
                <a:solidFill>
                  <a:prstClr val="black"/>
                </a:solidFill>
                <a:latin typeface="Calibri" panose="020F0502020204030204"/>
              </a:endParaRPr>
            </a:p>
          </p:txBody>
        </p:sp>
        <p:sp>
          <p:nvSpPr>
            <p:cNvPr id="31" name="Freeform: Shape 84">
              <a:extLst>
                <a:ext uri="{FF2B5EF4-FFF2-40B4-BE49-F238E27FC236}">
                  <a16:creationId xmlns:a16="http://schemas.microsoft.com/office/drawing/2014/main" id="{BDFF8C57-BE5E-0EF9-6A80-31E849FB6B20}"/>
                </a:ext>
              </a:extLst>
            </p:cNvPr>
            <p:cNvSpPr>
              <a:spLocks noChangeArrowheads="1"/>
            </p:cNvSpPr>
            <p:nvPr/>
          </p:nvSpPr>
          <p:spPr bwMode="auto">
            <a:xfrm>
              <a:off x="3174087" y="2465690"/>
              <a:ext cx="1421296" cy="2473638"/>
            </a:xfrm>
            <a:custGeom>
              <a:avLst/>
              <a:gdLst>
                <a:gd name="connsiteX0" fmla="*/ 0 w 1896673"/>
                <a:gd name="connsiteY0" fmla="*/ 0 h 3299336"/>
                <a:gd name="connsiteX1" fmla="*/ 148136 w 1896673"/>
                <a:gd name="connsiteY1" fmla="*/ 0 h 3299336"/>
                <a:gd name="connsiteX2" fmla="*/ 148797 w 1896673"/>
                <a:gd name="connsiteY2" fmla="*/ 55551 h 3299336"/>
                <a:gd name="connsiteX3" fmla="*/ 156072 w 1896673"/>
                <a:gd name="connsiteY3" fmla="*/ 167976 h 3299336"/>
                <a:gd name="connsiteX4" fmla="*/ 169298 w 1896673"/>
                <a:gd name="connsiteY4" fmla="*/ 280400 h 3299336"/>
                <a:gd name="connsiteX5" fmla="*/ 191122 w 1896673"/>
                <a:gd name="connsiteY5" fmla="*/ 391503 h 3299336"/>
                <a:gd name="connsiteX6" fmla="*/ 220220 w 1896673"/>
                <a:gd name="connsiteY6" fmla="*/ 502605 h 3299336"/>
                <a:gd name="connsiteX7" fmla="*/ 257254 w 1896673"/>
                <a:gd name="connsiteY7" fmla="*/ 612384 h 3299336"/>
                <a:gd name="connsiteX8" fmla="*/ 300901 w 1896673"/>
                <a:gd name="connsiteY8" fmla="*/ 719518 h 3299336"/>
                <a:gd name="connsiteX9" fmla="*/ 353146 w 1896673"/>
                <a:gd name="connsiteY9" fmla="*/ 825330 h 3299336"/>
                <a:gd name="connsiteX10" fmla="*/ 382244 w 1896673"/>
                <a:gd name="connsiteY10" fmla="*/ 877574 h 3299336"/>
                <a:gd name="connsiteX11" fmla="*/ 412665 w 1896673"/>
                <a:gd name="connsiteY11" fmla="*/ 929819 h 3299336"/>
                <a:gd name="connsiteX12" fmla="*/ 480120 w 1896673"/>
                <a:gd name="connsiteY12" fmla="*/ 1028356 h 3299336"/>
                <a:gd name="connsiteX13" fmla="*/ 551542 w 1896673"/>
                <a:gd name="connsiteY13" fmla="*/ 1122264 h 3299336"/>
                <a:gd name="connsiteX14" fmla="*/ 628917 w 1896673"/>
                <a:gd name="connsiteY14" fmla="*/ 1208897 h 3299336"/>
                <a:gd name="connsiteX15" fmla="*/ 712244 w 1896673"/>
                <a:gd name="connsiteY15" fmla="*/ 1290239 h 3299336"/>
                <a:gd name="connsiteX16" fmla="*/ 798877 w 1896673"/>
                <a:gd name="connsiteY16" fmla="*/ 1364969 h 3299336"/>
                <a:gd name="connsiteX17" fmla="*/ 890139 w 1896673"/>
                <a:gd name="connsiteY17" fmla="*/ 1433085 h 3299336"/>
                <a:gd name="connsiteX18" fmla="*/ 985370 w 1896673"/>
                <a:gd name="connsiteY18" fmla="*/ 1495911 h 3299336"/>
                <a:gd name="connsiteX19" fmla="*/ 1083246 w 1896673"/>
                <a:gd name="connsiteY19" fmla="*/ 1551462 h 3299336"/>
                <a:gd name="connsiteX20" fmla="*/ 1185089 w 1896673"/>
                <a:gd name="connsiteY20" fmla="*/ 1600400 h 3299336"/>
                <a:gd name="connsiteX21" fmla="*/ 1289578 w 1896673"/>
                <a:gd name="connsiteY21" fmla="*/ 1642724 h 3299336"/>
                <a:gd name="connsiteX22" fmla="*/ 1396051 w 1896673"/>
                <a:gd name="connsiteY22" fmla="*/ 1678436 h 3299336"/>
                <a:gd name="connsiteX23" fmla="*/ 1505169 w 1896673"/>
                <a:gd name="connsiteY23" fmla="*/ 1706872 h 3299336"/>
                <a:gd name="connsiteX24" fmla="*/ 1615610 w 1896673"/>
                <a:gd name="connsiteY24" fmla="*/ 1728696 h 3299336"/>
                <a:gd name="connsiteX25" fmla="*/ 1726712 w 1896673"/>
                <a:gd name="connsiteY25" fmla="*/ 1743245 h 3299336"/>
                <a:gd name="connsiteX26" fmla="*/ 1840459 w 1896673"/>
                <a:gd name="connsiteY26" fmla="*/ 1751181 h 3299336"/>
                <a:gd name="connsiteX27" fmla="*/ 1847073 w 1896673"/>
                <a:gd name="connsiteY27" fmla="*/ 1751181 h 3299336"/>
                <a:gd name="connsiteX28" fmla="*/ 1847073 w 1896673"/>
                <a:gd name="connsiteY28" fmla="*/ 1749858 h 3299336"/>
                <a:gd name="connsiteX29" fmla="*/ 1896673 w 1896673"/>
                <a:gd name="connsiteY29" fmla="*/ 1749858 h 3299336"/>
                <a:gd name="connsiteX30" fmla="*/ 1896673 w 1896673"/>
                <a:gd name="connsiteY30" fmla="*/ 3299336 h 3299336"/>
                <a:gd name="connsiteX31" fmla="*/ 1847073 w 1896673"/>
                <a:gd name="connsiteY31" fmla="*/ 3299336 h 3299336"/>
                <a:gd name="connsiteX32" fmla="*/ 1847073 w 1896673"/>
                <a:gd name="connsiteY32" fmla="*/ 1899574 h 3299336"/>
                <a:gd name="connsiteX33" fmla="*/ 1835169 w 1896673"/>
                <a:gd name="connsiteY33" fmla="*/ 1899318 h 3299336"/>
                <a:gd name="connsiteX34" fmla="*/ 1713486 w 1896673"/>
                <a:gd name="connsiteY34" fmla="*/ 1890720 h 3299336"/>
                <a:gd name="connsiteX35" fmla="*/ 1591802 w 1896673"/>
                <a:gd name="connsiteY35" fmla="*/ 1875510 h 3299336"/>
                <a:gd name="connsiteX36" fmla="*/ 1471442 w 1896673"/>
                <a:gd name="connsiteY36" fmla="*/ 1851702 h 3299336"/>
                <a:gd name="connsiteX37" fmla="*/ 1354388 w 1896673"/>
                <a:gd name="connsiteY37" fmla="*/ 1820620 h 3299336"/>
                <a:gd name="connsiteX38" fmla="*/ 1238656 w 1896673"/>
                <a:gd name="connsiteY38" fmla="*/ 1782264 h 3299336"/>
                <a:gd name="connsiteX39" fmla="*/ 1125570 w 1896673"/>
                <a:gd name="connsiteY39" fmla="*/ 1735971 h 3299336"/>
                <a:gd name="connsiteX40" fmla="*/ 1014468 w 1896673"/>
                <a:gd name="connsiteY40" fmla="*/ 1682403 h 3299336"/>
                <a:gd name="connsiteX41" fmla="*/ 907334 w 1896673"/>
                <a:gd name="connsiteY41" fmla="*/ 1622884 h 3299336"/>
                <a:gd name="connsiteX42" fmla="*/ 804829 w 1896673"/>
                <a:gd name="connsiteY42" fmla="*/ 1554768 h 3299336"/>
                <a:gd name="connsiteX43" fmla="*/ 704969 w 1896673"/>
                <a:gd name="connsiteY43" fmla="*/ 1480700 h 3299336"/>
                <a:gd name="connsiteX44" fmla="*/ 611061 w 1896673"/>
                <a:gd name="connsiteY44" fmla="*/ 1400019 h 3299336"/>
                <a:gd name="connsiteX45" fmla="*/ 521783 w 1896673"/>
                <a:gd name="connsiteY45" fmla="*/ 1311402 h 3299336"/>
                <a:gd name="connsiteX46" fmla="*/ 437795 w 1896673"/>
                <a:gd name="connsiteY46" fmla="*/ 1217494 h 3299336"/>
                <a:gd name="connsiteX47" fmla="*/ 359098 w 1896673"/>
                <a:gd name="connsiteY47" fmla="*/ 1116312 h 3299336"/>
                <a:gd name="connsiteX48" fmla="*/ 287014 w 1896673"/>
                <a:gd name="connsiteY48" fmla="*/ 1007855 h 3299336"/>
                <a:gd name="connsiteX49" fmla="*/ 253286 w 1896673"/>
                <a:gd name="connsiteY49" fmla="*/ 952304 h 3299336"/>
                <a:gd name="connsiteX50" fmla="*/ 221543 w 1896673"/>
                <a:gd name="connsiteY50" fmla="*/ 896091 h 3299336"/>
                <a:gd name="connsiteX51" fmla="*/ 165330 w 1896673"/>
                <a:gd name="connsiteY51" fmla="*/ 781021 h 3299336"/>
                <a:gd name="connsiteX52" fmla="*/ 117054 w 1896673"/>
                <a:gd name="connsiteY52" fmla="*/ 663306 h 3299336"/>
                <a:gd name="connsiteX53" fmla="*/ 78036 w 1896673"/>
                <a:gd name="connsiteY53" fmla="*/ 544929 h 3299336"/>
                <a:gd name="connsiteX54" fmla="*/ 46292 w 1896673"/>
                <a:gd name="connsiteY54" fmla="*/ 425230 h 3299336"/>
                <a:gd name="connsiteX55" fmla="*/ 23146 w 1896673"/>
                <a:gd name="connsiteY55" fmla="*/ 303547 h 3299336"/>
                <a:gd name="connsiteX56" fmla="*/ 7274 w 1896673"/>
                <a:gd name="connsiteY56" fmla="*/ 182525 h 3299336"/>
                <a:gd name="connsiteX57" fmla="*/ 661 w 1896673"/>
                <a:gd name="connsiteY57" fmla="*/ 60842 h 329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896673" h="3299336">
                  <a:moveTo>
                    <a:pt x="0" y="0"/>
                  </a:moveTo>
                  <a:lnTo>
                    <a:pt x="148136" y="0"/>
                  </a:lnTo>
                  <a:lnTo>
                    <a:pt x="148797" y="55551"/>
                  </a:lnTo>
                  <a:lnTo>
                    <a:pt x="156072" y="167976"/>
                  </a:lnTo>
                  <a:lnTo>
                    <a:pt x="169298" y="280400"/>
                  </a:lnTo>
                  <a:lnTo>
                    <a:pt x="191122" y="391503"/>
                  </a:lnTo>
                  <a:lnTo>
                    <a:pt x="220220" y="502605"/>
                  </a:lnTo>
                  <a:lnTo>
                    <a:pt x="257254" y="612384"/>
                  </a:lnTo>
                  <a:lnTo>
                    <a:pt x="300901" y="719518"/>
                  </a:lnTo>
                  <a:lnTo>
                    <a:pt x="353146" y="825330"/>
                  </a:lnTo>
                  <a:lnTo>
                    <a:pt x="382244" y="877574"/>
                  </a:lnTo>
                  <a:lnTo>
                    <a:pt x="412665" y="929819"/>
                  </a:lnTo>
                  <a:lnTo>
                    <a:pt x="480120" y="1028356"/>
                  </a:lnTo>
                  <a:lnTo>
                    <a:pt x="551542" y="1122264"/>
                  </a:lnTo>
                  <a:lnTo>
                    <a:pt x="628917" y="1208897"/>
                  </a:lnTo>
                  <a:lnTo>
                    <a:pt x="712244" y="1290239"/>
                  </a:lnTo>
                  <a:lnTo>
                    <a:pt x="798877" y="1364969"/>
                  </a:lnTo>
                  <a:lnTo>
                    <a:pt x="890139" y="1433085"/>
                  </a:lnTo>
                  <a:lnTo>
                    <a:pt x="985370" y="1495911"/>
                  </a:lnTo>
                  <a:lnTo>
                    <a:pt x="1083246" y="1551462"/>
                  </a:lnTo>
                  <a:lnTo>
                    <a:pt x="1185089" y="1600400"/>
                  </a:lnTo>
                  <a:lnTo>
                    <a:pt x="1289578" y="1642724"/>
                  </a:lnTo>
                  <a:lnTo>
                    <a:pt x="1396051" y="1678436"/>
                  </a:lnTo>
                  <a:lnTo>
                    <a:pt x="1505169" y="1706872"/>
                  </a:lnTo>
                  <a:lnTo>
                    <a:pt x="1615610" y="1728696"/>
                  </a:lnTo>
                  <a:lnTo>
                    <a:pt x="1726712" y="1743245"/>
                  </a:lnTo>
                  <a:lnTo>
                    <a:pt x="1840459" y="1751181"/>
                  </a:lnTo>
                  <a:lnTo>
                    <a:pt x="1847073" y="1751181"/>
                  </a:lnTo>
                  <a:lnTo>
                    <a:pt x="1847073" y="1749858"/>
                  </a:lnTo>
                  <a:lnTo>
                    <a:pt x="1896673" y="1749858"/>
                  </a:lnTo>
                  <a:lnTo>
                    <a:pt x="1896673" y="3299336"/>
                  </a:lnTo>
                  <a:lnTo>
                    <a:pt x="1847073" y="3299336"/>
                  </a:lnTo>
                  <a:lnTo>
                    <a:pt x="1847073" y="1899574"/>
                  </a:lnTo>
                  <a:lnTo>
                    <a:pt x="1835169" y="1899318"/>
                  </a:lnTo>
                  <a:lnTo>
                    <a:pt x="1713486" y="1890720"/>
                  </a:lnTo>
                  <a:lnTo>
                    <a:pt x="1591802" y="1875510"/>
                  </a:lnTo>
                  <a:lnTo>
                    <a:pt x="1471442" y="1851702"/>
                  </a:lnTo>
                  <a:lnTo>
                    <a:pt x="1354388" y="1820620"/>
                  </a:lnTo>
                  <a:lnTo>
                    <a:pt x="1238656" y="1782264"/>
                  </a:lnTo>
                  <a:lnTo>
                    <a:pt x="1125570" y="1735971"/>
                  </a:lnTo>
                  <a:lnTo>
                    <a:pt x="1014468" y="1682403"/>
                  </a:lnTo>
                  <a:lnTo>
                    <a:pt x="907334" y="1622884"/>
                  </a:lnTo>
                  <a:lnTo>
                    <a:pt x="804829" y="1554768"/>
                  </a:lnTo>
                  <a:lnTo>
                    <a:pt x="704969" y="1480700"/>
                  </a:lnTo>
                  <a:lnTo>
                    <a:pt x="611061" y="1400019"/>
                  </a:lnTo>
                  <a:lnTo>
                    <a:pt x="521783" y="1311402"/>
                  </a:lnTo>
                  <a:lnTo>
                    <a:pt x="437795" y="1217494"/>
                  </a:lnTo>
                  <a:lnTo>
                    <a:pt x="359098" y="1116312"/>
                  </a:lnTo>
                  <a:lnTo>
                    <a:pt x="287014" y="1007855"/>
                  </a:lnTo>
                  <a:lnTo>
                    <a:pt x="253286" y="952304"/>
                  </a:lnTo>
                  <a:lnTo>
                    <a:pt x="221543" y="896091"/>
                  </a:lnTo>
                  <a:lnTo>
                    <a:pt x="165330" y="781021"/>
                  </a:lnTo>
                  <a:lnTo>
                    <a:pt x="117054" y="663306"/>
                  </a:lnTo>
                  <a:lnTo>
                    <a:pt x="78036" y="544929"/>
                  </a:lnTo>
                  <a:lnTo>
                    <a:pt x="46292" y="425230"/>
                  </a:lnTo>
                  <a:lnTo>
                    <a:pt x="23146" y="303547"/>
                  </a:lnTo>
                  <a:lnTo>
                    <a:pt x="7274" y="182525"/>
                  </a:lnTo>
                  <a:lnTo>
                    <a:pt x="661" y="60842"/>
                  </a:lnTo>
                  <a:close/>
                </a:path>
              </a:pathLst>
            </a:custGeom>
            <a:solidFill>
              <a:srgbClr val="A13544"/>
            </a:solidFill>
            <a:ln>
              <a:noFill/>
            </a:ln>
          </p:spPr>
          <p:txBody>
            <a:bodyPr lIns="38576" tIns="19289" rIns="38576" bIns="19289"/>
            <a:lstStyle/>
            <a:p>
              <a:pPr defTabSz="514350">
                <a:defRPr/>
              </a:pPr>
              <a:endParaRPr lang="en-US" sz="760" kern="0">
                <a:solidFill>
                  <a:prstClr val="black"/>
                </a:solidFill>
                <a:latin typeface="Calibri" panose="020F0502020204030204"/>
              </a:endParaRPr>
            </a:p>
          </p:txBody>
        </p:sp>
        <p:sp>
          <p:nvSpPr>
            <p:cNvPr id="32" name="Freeform: Shape 85">
              <a:extLst>
                <a:ext uri="{FF2B5EF4-FFF2-40B4-BE49-F238E27FC236}">
                  <a16:creationId xmlns:a16="http://schemas.microsoft.com/office/drawing/2014/main" id="{DDD01649-AFAC-2159-4F99-7077E1FC8378}"/>
                </a:ext>
              </a:extLst>
            </p:cNvPr>
            <p:cNvSpPr>
              <a:spLocks/>
            </p:cNvSpPr>
            <p:nvPr/>
          </p:nvSpPr>
          <p:spPr bwMode="auto">
            <a:xfrm>
              <a:off x="3459681" y="3068650"/>
              <a:ext cx="2421715" cy="1643524"/>
            </a:xfrm>
            <a:custGeom>
              <a:avLst/>
              <a:gdLst>
                <a:gd name="connsiteX0" fmla="*/ 128296 w 3227913"/>
                <a:gd name="connsiteY0" fmla="*/ 0 h 2192282"/>
                <a:gd name="connsiteX1" fmla="*/ 171282 w 3227913"/>
                <a:gd name="connsiteY1" fmla="*/ 70761 h 2192282"/>
                <a:gd name="connsiteX2" fmla="*/ 265851 w 3227913"/>
                <a:gd name="connsiteY2" fmla="*/ 201703 h 2192282"/>
                <a:gd name="connsiteX3" fmla="*/ 371663 w 3227913"/>
                <a:gd name="connsiteY3" fmla="*/ 321402 h 2192282"/>
                <a:gd name="connsiteX4" fmla="*/ 487394 w 3227913"/>
                <a:gd name="connsiteY4" fmla="*/ 427214 h 2192282"/>
                <a:gd name="connsiteX5" fmla="*/ 611723 w 3227913"/>
                <a:gd name="connsiteY5" fmla="*/ 521783 h 2192282"/>
                <a:gd name="connsiteX6" fmla="*/ 743987 w 3227913"/>
                <a:gd name="connsiteY6" fmla="*/ 602465 h 2192282"/>
                <a:gd name="connsiteX7" fmla="*/ 882865 w 3227913"/>
                <a:gd name="connsiteY7" fmla="*/ 669920 h 2192282"/>
                <a:gd name="connsiteX8" fmla="*/ 1027033 w 3227913"/>
                <a:gd name="connsiteY8" fmla="*/ 723487 h 2192282"/>
                <a:gd name="connsiteX9" fmla="*/ 1175169 w 3227913"/>
                <a:gd name="connsiteY9" fmla="*/ 763166 h 2192282"/>
                <a:gd name="connsiteX10" fmla="*/ 1326612 w 3227913"/>
                <a:gd name="connsiteY10" fmla="*/ 788958 h 2192282"/>
                <a:gd name="connsiteX11" fmla="*/ 1480038 w 3227913"/>
                <a:gd name="connsiteY11" fmla="*/ 799539 h 2192282"/>
                <a:gd name="connsiteX12" fmla="*/ 1635449 w 3227913"/>
                <a:gd name="connsiteY12" fmla="*/ 796232 h 2192282"/>
                <a:gd name="connsiteX13" fmla="*/ 1789537 w 3227913"/>
                <a:gd name="connsiteY13" fmla="*/ 776392 h 2192282"/>
                <a:gd name="connsiteX14" fmla="*/ 1942964 w 3227913"/>
                <a:gd name="connsiteY14" fmla="*/ 742004 h 2192282"/>
                <a:gd name="connsiteX15" fmla="*/ 2093745 w 3227913"/>
                <a:gd name="connsiteY15" fmla="*/ 691743 h 2192282"/>
                <a:gd name="connsiteX16" fmla="*/ 2241881 w 3227913"/>
                <a:gd name="connsiteY16" fmla="*/ 625611 h 2192282"/>
                <a:gd name="connsiteX17" fmla="*/ 2313911 w 3227913"/>
                <a:gd name="connsiteY17" fmla="*/ 585301 h 2192282"/>
                <a:gd name="connsiteX18" fmla="*/ 2313966 w 3227913"/>
                <a:gd name="connsiteY18" fmla="*/ 585269 h 2192282"/>
                <a:gd name="connsiteX19" fmla="*/ 2314034 w 3227913"/>
                <a:gd name="connsiteY19" fmla="*/ 585388 h 2192282"/>
                <a:gd name="connsiteX20" fmla="*/ 2388695 w 3227913"/>
                <a:gd name="connsiteY20" fmla="*/ 713567 h 2192282"/>
                <a:gd name="connsiteX21" fmla="*/ 2388695 w 3227913"/>
                <a:gd name="connsiteY21" fmla="*/ 714667 h 2192282"/>
                <a:gd name="connsiteX22" fmla="*/ 3227913 w 3227913"/>
                <a:gd name="connsiteY22" fmla="*/ 2167813 h 2192282"/>
                <a:gd name="connsiteX23" fmla="*/ 3184927 w 3227913"/>
                <a:gd name="connsiteY23" fmla="*/ 2192282 h 2192282"/>
                <a:gd name="connsiteX24" fmla="*/ 2345566 w 3227913"/>
                <a:gd name="connsiteY24" fmla="*/ 737834 h 2192282"/>
                <a:gd name="connsiteX25" fmla="*/ 2269657 w 3227913"/>
                <a:gd name="connsiteY25" fmla="*/ 777054 h 2192282"/>
                <a:gd name="connsiteX26" fmla="*/ 2188976 w 3227913"/>
                <a:gd name="connsiteY26" fmla="*/ 813426 h 2192282"/>
                <a:gd name="connsiteX27" fmla="*/ 2106972 w 3227913"/>
                <a:gd name="connsiteY27" fmla="*/ 845170 h 2192282"/>
                <a:gd name="connsiteX28" fmla="*/ 2024306 w 3227913"/>
                <a:gd name="connsiteY28" fmla="*/ 872284 h 2192282"/>
                <a:gd name="connsiteX29" fmla="*/ 1941641 w 3227913"/>
                <a:gd name="connsiteY29" fmla="*/ 896092 h 2192282"/>
                <a:gd name="connsiteX30" fmla="*/ 1815329 w 3227913"/>
                <a:gd name="connsiteY30" fmla="*/ 923206 h 2192282"/>
                <a:gd name="connsiteX31" fmla="*/ 1646692 w 3227913"/>
                <a:gd name="connsiteY31" fmla="*/ 944368 h 2192282"/>
                <a:gd name="connsiteX32" fmla="*/ 1476732 w 3227913"/>
                <a:gd name="connsiteY32" fmla="*/ 948336 h 2192282"/>
                <a:gd name="connsiteX33" fmla="*/ 1308756 w 3227913"/>
                <a:gd name="connsiteY33" fmla="*/ 936432 h 2192282"/>
                <a:gd name="connsiteX34" fmla="*/ 1143426 w 3227913"/>
                <a:gd name="connsiteY34" fmla="*/ 908657 h 2192282"/>
                <a:gd name="connsiteX35" fmla="*/ 981402 w 3227913"/>
                <a:gd name="connsiteY35" fmla="*/ 865671 h 2192282"/>
                <a:gd name="connsiteX36" fmla="*/ 823346 w 3227913"/>
                <a:gd name="connsiteY36" fmla="*/ 806152 h 2192282"/>
                <a:gd name="connsiteX37" fmla="*/ 671903 w 3227913"/>
                <a:gd name="connsiteY37" fmla="*/ 732745 h 2192282"/>
                <a:gd name="connsiteX38" fmla="*/ 527735 w 3227913"/>
                <a:gd name="connsiteY38" fmla="*/ 644128 h 2192282"/>
                <a:gd name="connsiteX39" fmla="*/ 391502 w 3227913"/>
                <a:gd name="connsiteY39" fmla="*/ 541623 h 2192282"/>
                <a:gd name="connsiteX40" fmla="*/ 296272 w 3227913"/>
                <a:gd name="connsiteY40" fmla="*/ 454990 h 2192282"/>
                <a:gd name="connsiteX41" fmla="*/ 235430 w 3227913"/>
                <a:gd name="connsiteY41" fmla="*/ 393487 h 2192282"/>
                <a:gd name="connsiteX42" fmla="*/ 177895 w 3227913"/>
                <a:gd name="connsiteY42" fmla="*/ 328016 h 2192282"/>
                <a:gd name="connsiteX43" fmla="*/ 123006 w 3227913"/>
                <a:gd name="connsiteY43" fmla="*/ 260561 h 2192282"/>
                <a:gd name="connsiteX44" fmla="*/ 72084 w 3227913"/>
                <a:gd name="connsiteY44" fmla="*/ 188477 h 2192282"/>
                <a:gd name="connsiteX45" fmla="*/ 23146 w 3227913"/>
                <a:gd name="connsiteY45" fmla="*/ 113086 h 2192282"/>
                <a:gd name="connsiteX46" fmla="*/ 0 w 3227913"/>
                <a:gd name="connsiteY46" fmla="*/ 74068 h 219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227913" h="2192282">
                  <a:moveTo>
                    <a:pt x="128296" y="0"/>
                  </a:moveTo>
                  <a:lnTo>
                    <a:pt x="171282" y="70761"/>
                  </a:lnTo>
                  <a:lnTo>
                    <a:pt x="265851" y="201703"/>
                  </a:lnTo>
                  <a:lnTo>
                    <a:pt x="371663" y="321402"/>
                  </a:lnTo>
                  <a:lnTo>
                    <a:pt x="487394" y="427214"/>
                  </a:lnTo>
                  <a:lnTo>
                    <a:pt x="611723" y="521783"/>
                  </a:lnTo>
                  <a:lnTo>
                    <a:pt x="743987" y="602465"/>
                  </a:lnTo>
                  <a:lnTo>
                    <a:pt x="882865" y="669920"/>
                  </a:lnTo>
                  <a:lnTo>
                    <a:pt x="1027033" y="723487"/>
                  </a:lnTo>
                  <a:lnTo>
                    <a:pt x="1175169" y="763166"/>
                  </a:lnTo>
                  <a:lnTo>
                    <a:pt x="1326612" y="788958"/>
                  </a:lnTo>
                  <a:lnTo>
                    <a:pt x="1480038" y="799539"/>
                  </a:lnTo>
                  <a:lnTo>
                    <a:pt x="1635449" y="796232"/>
                  </a:lnTo>
                  <a:lnTo>
                    <a:pt x="1789537" y="776392"/>
                  </a:lnTo>
                  <a:lnTo>
                    <a:pt x="1942964" y="742004"/>
                  </a:lnTo>
                  <a:lnTo>
                    <a:pt x="2093745" y="691743"/>
                  </a:lnTo>
                  <a:lnTo>
                    <a:pt x="2241881" y="625611"/>
                  </a:lnTo>
                  <a:lnTo>
                    <a:pt x="2313911" y="585301"/>
                  </a:lnTo>
                  <a:lnTo>
                    <a:pt x="2313966" y="585269"/>
                  </a:lnTo>
                  <a:lnTo>
                    <a:pt x="2314034" y="585388"/>
                  </a:lnTo>
                  <a:lnTo>
                    <a:pt x="2388695" y="713567"/>
                  </a:lnTo>
                  <a:lnTo>
                    <a:pt x="2388695" y="714667"/>
                  </a:lnTo>
                  <a:lnTo>
                    <a:pt x="3227913" y="2167813"/>
                  </a:lnTo>
                  <a:lnTo>
                    <a:pt x="3184927" y="2192282"/>
                  </a:lnTo>
                  <a:lnTo>
                    <a:pt x="2345566" y="737834"/>
                  </a:lnTo>
                  <a:lnTo>
                    <a:pt x="2269657" y="777054"/>
                  </a:lnTo>
                  <a:lnTo>
                    <a:pt x="2188976" y="813426"/>
                  </a:lnTo>
                  <a:lnTo>
                    <a:pt x="2106972" y="845170"/>
                  </a:lnTo>
                  <a:lnTo>
                    <a:pt x="2024306" y="872284"/>
                  </a:lnTo>
                  <a:lnTo>
                    <a:pt x="1941641" y="896092"/>
                  </a:lnTo>
                  <a:lnTo>
                    <a:pt x="1815329" y="923206"/>
                  </a:lnTo>
                  <a:lnTo>
                    <a:pt x="1646692" y="944368"/>
                  </a:lnTo>
                  <a:lnTo>
                    <a:pt x="1476732" y="948336"/>
                  </a:lnTo>
                  <a:lnTo>
                    <a:pt x="1308756" y="936432"/>
                  </a:lnTo>
                  <a:lnTo>
                    <a:pt x="1143426" y="908657"/>
                  </a:lnTo>
                  <a:lnTo>
                    <a:pt x="981402" y="865671"/>
                  </a:lnTo>
                  <a:lnTo>
                    <a:pt x="823346" y="806152"/>
                  </a:lnTo>
                  <a:lnTo>
                    <a:pt x="671903" y="732745"/>
                  </a:lnTo>
                  <a:lnTo>
                    <a:pt x="527735" y="644128"/>
                  </a:lnTo>
                  <a:lnTo>
                    <a:pt x="391502" y="541623"/>
                  </a:lnTo>
                  <a:lnTo>
                    <a:pt x="296272" y="454990"/>
                  </a:lnTo>
                  <a:lnTo>
                    <a:pt x="235430" y="393487"/>
                  </a:lnTo>
                  <a:lnTo>
                    <a:pt x="177895" y="328016"/>
                  </a:lnTo>
                  <a:lnTo>
                    <a:pt x="123006" y="260561"/>
                  </a:lnTo>
                  <a:lnTo>
                    <a:pt x="72084" y="188477"/>
                  </a:lnTo>
                  <a:lnTo>
                    <a:pt x="23146" y="113086"/>
                  </a:lnTo>
                  <a:lnTo>
                    <a:pt x="0" y="74068"/>
                  </a:lnTo>
                  <a:close/>
                </a:path>
              </a:pathLst>
            </a:custGeom>
            <a:solidFill>
              <a:srgbClr val="852727"/>
            </a:solidFill>
            <a:ln>
              <a:noFill/>
            </a:ln>
          </p:spPr>
          <p:txBody>
            <a:bodyPr lIns="38576" tIns="19289" rIns="38576" bIns="19289"/>
            <a:lstStyle/>
            <a:p>
              <a:pPr defTabSz="514350">
                <a:defRPr/>
              </a:pPr>
              <a:endParaRPr lang="en-US" sz="760" kern="0">
                <a:solidFill>
                  <a:prstClr val="black"/>
                </a:solidFill>
                <a:latin typeface="Calibri" panose="020F0502020204030204"/>
              </a:endParaRPr>
            </a:p>
          </p:txBody>
        </p:sp>
        <p:sp>
          <p:nvSpPr>
            <p:cNvPr id="33" name="Freeform: Shape 86">
              <a:extLst>
                <a:ext uri="{FF2B5EF4-FFF2-40B4-BE49-F238E27FC236}">
                  <a16:creationId xmlns:a16="http://schemas.microsoft.com/office/drawing/2014/main" id="{21360E25-A075-518B-8F39-F8C24F3A4F76}"/>
                </a:ext>
              </a:extLst>
            </p:cNvPr>
            <p:cNvSpPr>
              <a:spLocks/>
            </p:cNvSpPr>
            <p:nvPr/>
          </p:nvSpPr>
          <p:spPr bwMode="auto">
            <a:xfrm>
              <a:off x="4027532" y="3011861"/>
              <a:ext cx="2872655" cy="820091"/>
            </a:xfrm>
            <a:custGeom>
              <a:avLst/>
              <a:gdLst>
                <a:gd name="connsiteX0" fmla="*/ 2011759 w 3831039"/>
                <a:gd name="connsiteY0" fmla="*/ 0 h 1093166"/>
                <a:gd name="connsiteX1" fmla="*/ 2011806 w 3831039"/>
                <a:gd name="connsiteY1" fmla="*/ 28 h 1093166"/>
                <a:gd name="connsiteX2" fmla="*/ 2011822 w 3831039"/>
                <a:gd name="connsiteY2" fmla="*/ 0 h 1093166"/>
                <a:gd name="connsiteX3" fmla="*/ 2025402 w 3831039"/>
                <a:gd name="connsiteY3" fmla="*/ 7881 h 1093166"/>
                <a:gd name="connsiteX4" fmla="*/ 3831039 w 3831039"/>
                <a:gd name="connsiteY4" fmla="*/ 1050790 h 1093166"/>
                <a:gd name="connsiteX5" fmla="*/ 3806552 w 3831039"/>
                <a:gd name="connsiteY5" fmla="*/ 1093166 h 1093166"/>
                <a:gd name="connsiteX6" fmla="*/ 2115849 w 3831039"/>
                <a:gd name="connsiteY6" fmla="*/ 116900 h 1093166"/>
                <a:gd name="connsiteX7" fmla="*/ 2114924 w 3831039"/>
                <a:gd name="connsiteY7" fmla="*/ 118466 h 1093166"/>
                <a:gd name="connsiteX8" fmla="*/ 2058086 w 3831039"/>
                <a:gd name="connsiteY8" fmla="*/ 203842 h 1093166"/>
                <a:gd name="connsiteX9" fmla="*/ 1995960 w 3831039"/>
                <a:gd name="connsiteY9" fmla="*/ 285246 h 1093166"/>
                <a:gd name="connsiteX10" fmla="*/ 1927886 w 3831039"/>
                <a:gd name="connsiteY10" fmla="*/ 363341 h 1093166"/>
                <a:gd name="connsiteX11" fmla="*/ 1854524 w 3831039"/>
                <a:gd name="connsiteY11" fmla="*/ 438127 h 1093166"/>
                <a:gd name="connsiteX12" fmla="*/ 1775214 w 3831039"/>
                <a:gd name="connsiteY12" fmla="*/ 507618 h 1093166"/>
                <a:gd name="connsiteX13" fmla="*/ 1691278 w 3831039"/>
                <a:gd name="connsiteY13" fmla="*/ 573139 h 1093166"/>
                <a:gd name="connsiteX14" fmla="*/ 1602716 w 3831039"/>
                <a:gd name="connsiteY14" fmla="*/ 632703 h 1093166"/>
                <a:gd name="connsiteX15" fmla="*/ 1555130 w 3831039"/>
                <a:gd name="connsiteY15" fmla="*/ 660500 h 1093166"/>
                <a:gd name="connsiteX16" fmla="*/ 1508205 w 3831039"/>
                <a:gd name="connsiteY16" fmla="*/ 686972 h 1093166"/>
                <a:gd name="connsiteX17" fmla="*/ 1413034 w 3831039"/>
                <a:gd name="connsiteY17" fmla="*/ 733962 h 1093166"/>
                <a:gd name="connsiteX18" fmla="*/ 1317201 w 3831039"/>
                <a:gd name="connsiteY18" fmla="*/ 773671 h 1093166"/>
                <a:gd name="connsiteX19" fmla="*/ 1218725 w 3831039"/>
                <a:gd name="connsiteY19" fmla="*/ 807424 h 1093166"/>
                <a:gd name="connsiteX20" fmla="*/ 1119588 w 3831039"/>
                <a:gd name="connsiteY20" fmla="*/ 833897 h 1093166"/>
                <a:gd name="connsiteX21" fmla="*/ 1019790 w 3831039"/>
                <a:gd name="connsiteY21" fmla="*/ 853090 h 1093166"/>
                <a:gd name="connsiteX22" fmla="*/ 918670 w 3831039"/>
                <a:gd name="connsiteY22" fmla="*/ 866988 h 1093166"/>
                <a:gd name="connsiteX23" fmla="*/ 818872 w 3831039"/>
                <a:gd name="connsiteY23" fmla="*/ 874268 h 1093166"/>
                <a:gd name="connsiteX24" fmla="*/ 718413 w 3831039"/>
                <a:gd name="connsiteY24" fmla="*/ 874930 h 1093166"/>
                <a:gd name="connsiteX25" fmla="*/ 617954 w 3831039"/>
                <a:gd name="connsiteY25" fmla="*/ 868974 h 1093166"/>
                <a:gd name="connsiteX26" fmla="*/ 518817 w 3831039"/>
                <a:gd name="connsiteY26" fmla="*/ 857061 h 1093166"/>
                <a:gd name="connsiteX27" fmla="*/ 421002 w 3831039"/>
                <a:gd name="connsiteY27" fmla="*/ 838530 h 1093166"/>
                <a:gd name="connsiteX28" fmla="*/ 323848 w 3831039"/>
                <a:gd name="connsiteY28" fmla="*/ 814704 h 1093166"/>
                <a:gd name="connsiteX29" fmla="*/ 228676 w 3831039"/>
                <a:gd name="connsiteY29" fmla="*/ 784922 h 1093166"/>
                <a:gd name="connsiteX30" fmla="*/ 134826 w 3831039"/>
                <a:gd name="connsiteY30" fmla="*/ 749846 h 1093166"/>
                <a:gd name="connsiteX31" fmla="*/ 44281 w 3831039"/>
                <a:gd name="connsiteY31" fmla="*/ 707489 h 1093166"/>
                <a:gd name="connsiteX32" fmla="*/ 0 w 3831039"/>
                <a:gd name="connsiteY32" fmla="*/ 684325 h 1093166"/>
                <a:gd name="connsiteX33" fmla="*/ 74022 w 3831039"/>
                <a:gd name="connsiteY33" fmla="*/ 555931 h 1093166"/>
                <a:gd name="connsiteX34" fmla="*/ 114338 w 3831039"/>
                <a:gd name="connsiteY34" fmla="*/ 577110 h 1093166"/>
                <a:gd name="connsiteX35" fmla="*/ 196952 w 3831039"/>
                <a:gd name="connsiteY35" fmla="*/ 614172 h 1093166"/>
                <a:gd name="connsiteX36" fmla="*/ 280888 w 3831039"/>
                <a:gd name="connsiteY36" fmla="*/ 646601 h 1093166"/>
                <a:gd name="connsiteX37" fmla="*/ 367468 w 3831039"/>
                <a:gd name="connsiteY37" fmla="*/ 673074 h 1093166"/>
                <a:gd name="connsiteX38" fmla="*/ 454709 w 3831039"/>
                <a:gd name="connsiteY38" fmla="*/ 694914 h 1093166"/>
                <a:gd name="connsiteX39" fmla="*/ 543932 w 3831039"/>
                <a:gd name="connsiteY39" fmla="*/ 710798 h 1093166"/>
                <a:gd name="connsiteX40" fmla="*/ 633816 w 3831039"/>
                <a:gd name="connsiteY40" fmla="*/ 721387 h 1093166"/>
                <a:gd name="connsiteX41" fmla="*/ 723700 w 3831039"/>
                <a:gd name="connsiteY41" fmla="*/ 726682 h 1093166"/>
                <a:gd name="connsiteX42" fmla="*/ 814246 w 3831039"/>
                <a:gd name="connsiteY42" fmla="*/ 725358 h 1093166"/>
                <a:gd name="connsiteX43" fmla="*/ 905452 w 3831039"/>
                <a:gd name="connsiteY43" fmla="*/ 719402 h 1093166"/>
                <a:gd name="connsiteX44" fmla="*/ 995997 w 3831039"/>
                <a:gd name="connsiteY44" fmla="*/ 706827 h 1093166"/>
                <a:gd name="connsiteX45" fmla="*/ 1086542 w 3831039"/>
                <a:gd name="connsiteY45" fmla="*/ 688958 h 1093166"/>
                <a:gd name="connsiteX46" fmla="*/ 1176426 w 3831039"/>
                <a:gd name="connsiteY46" fmla="*/ 664470 h 1093166"/>
                <a:gd name="connsiteX47" fmla="*/ 1264989 w 3831039"/>
                <a:gd name="connsiteY47" fmla="*/ 634688 h 1093166"/>
                <a:gd name="connsiteX48" fmla="*/ 1352230 w 3831039"/>
                <a:gd name="connsiteY48" fmla="*/ 597626 h 1093166"/>
                <a:gd name="connsiteX49" fmla="*/ 1438809 w 3831039"/>
                <a:gd name="connsiteY49" fmla="*/ 555931 h 1093166"/>
                <a:gd name="connsiteX50" fmla="*/ 1481108 w 3831039"/>
                <a:gd name="connsiteY50" fmla="*/ 531444 h 1093166"/>
                <a:gd name="connsiteX51" fmla="*/ 1523406 w 3831039"/>
                <a:gd name="connsiteY51" fmla="*/ 506957 h 1093166"/>
                <a:gd name="connsiteX52" fmla="*/ 1605360 w 3831039"/>
                <a:gd name="connsiteY52" fmla="*/ 452025 h 1093166"/>
                <a:gd name="connsiteX53" fmla="*/ 1681365 w 3831039"/>
                <a:gd name="connsiteY53" fmla="*/ 392461 h 1093166"/>
                <a:gd name="connsiteX54" fmla="*/ 1752082 w 3831039"/>
                <a:gd name="connsiteY54" fmla="*/ 330250 h 1093166"/>
                <a:gd name="connsiteX55" fmla="*/ 1819496 w 3831039"/>
                <a:gd name="connsiteY55" fmla="*/ 262082 h 1093166"/>
                <a:gd name="connsiteX56" fmla="*/ 1880961 w 3831039"/>
                <a:gd name="connsiteY56" fmla="*/ 191929 h 1093166"/>
                <a:gd name="connsiteX57" fmla="*/ 1937138 w 3831039"/>
                <a:gd name="connsiteY57" fmla="*/ 117143 h 1093166"/>
                <a:gd name="connsiteX58" fmla="*/ 1988690 w 3831039"/>
                <a:gd name="connsiteY58" fmla="*/ 40371 h 1093166"/>
                <a:gd name="connsiteX59" fmla="*/ 2009949 w 3831039"/>
                <a:gd name="connsiteY59" fmla="*/ 3270 h 1093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831039" h="1093166">
                  <a:moveTo>
                    <a:pt x="2011759" y="0"/>
                  </a:moveTo>
                  <a:lnTo>
                    <a:pt x="2011806" y="28"/>
                  </a:lnTo>
                  <a:lnTo>
                    <a:pt x="2011822" y="0"/>
                  </a:lnTo>
                  <a:lnTo>
                    <a:pt x="2025402" y="7881"/>
                  </a:lnTo>
                  <a:lnTo>
                    <a:pt x="3831039" y="1050790"/>
                  </a:lnTo>
                  <a:lnTo>
                    <a:pt x="3806552" y="1093166"/>
                  </a:lnTo>
                  <a:lnTo>
                    <a:pt x="2115849" y="116900"/>
                  </a:lnTo>
                  <a:lnTo>
                    <a:pt x="2114924" y="118466"/>
                  </a:lnTo>
                  <a:lnTo>
                    <a:pt x="2058086" y="203842"/>
                  </a:lnTo>
                  <a:lnTo>
                    <a:pt x="1995960" y="285246"/>
                  </a:lnTo>
                  <a:lnTo>
                    <a:pt x="1927886" y="363341"/>
                  </a:lnTo>
                  <a:lnTo>
                    <a:pt x="1854524" y="438127"/>
                  </a:lnTo>
                  <a:lnTo>
                    <a:pt x="1775214" y="507618"/>
                  </a:lnTo>
                  <a:lnTo>
                    <a:pt x="1691278" y="573139"/>
                  </a:lnTo>
                  <a:lnTo>
                    <a:pt x="1602716" y="632703"/>
                  </a:lnTo>
                  <a:lnTo>
                    <a:pt x="1555130" y="660500"/>
                  </a:lnTo>
                  <a:lnTo>
                    <a:pt x="1508205" y="686972"/>
                  </a:lnTo>
                  <a:lnTo>
                    <a:pt x="1413034" y="733962"/>
                  </a:lnTo>
                  <a:lnTo>
                    <a:pt x="1317201" y="773671"/>
                  </a:lnTo>
                  <a:lnTo>
                    <a:pt x="1218725" y="807424"/>
                  </a:lnTo>
                  <a:lnTo>
                    <a:pt x="1119588" y="833897"/>
                  </a:lnTo>
                  <a:lnTo>
                    <a:pt x="1019790" y="853090"/>
                  </a:lnTo>
                  <a:lnTo>
                    <a:pt x="918670" y="866988"/>
                  </a:lnTo>
                  <a:lnTo>
                    <a:pt x="818872" y="874268"/>
                  </a:lnTo>
                  <a:lnTo>
                    <a:pt x="718413" y="874930"/>
                  </a:lnTo>
                  <a:lnTo>
                    <a:pt x="617954" y="868974"/>
                  </a:lnTo>
                  <a:lnTo>
                    <a:pt x="518817" y="857061"/>
                  </a:lnTo>
                  <a:lnTo>
                    <a:pt x="421002" y="838530"/>
                  </a:lnTo>
                  <a:lnTo>
                    <a:pt x="323848" y="814704"/>
                  </a:lnTo>
                  <a:lnTo>
                    <a:pt x="228676" y="784922"/>
                  </a:lnTo>
                  <a:lnTo>
                    <a:pt x="134826" y="749846"/>
                  </a:lnTo>
                  <a:lnTo>
                    <a:pt x="44281" y="707489"/>
                  </a:lnTo>
                  <a:lnTo>
                    <a:pt x="0" y="684325"/>
                  </a:lnTo>
                  <a:lnTo>
                    <a:pt x="74022" y="555931"/>
                  </a:lnTo>
                  <a:lnTo>
                    <a:pt x="114338" y="577110"/>
                  </a:lnTo>
                  <a:lnTo>
                    <a:pt x="196952" y="614172"/>
                  </a:lnTo>
                  <a:lnTo>
                    <a:pt x="280888" y="646601"/>
                  </a:lnTo>
                  <a:lnTo>
                    <a:pt x="367468" y="673074"/>
                  </a:lnTo>
                  <a:lnTo>
                    <a:pt x="454709" y="694914"/>
                  </a:lnTo>
                  <a:lnTo>
                    <a:pt x="543932" y="710798"/>
                  </a:lnTo>
                  <a:lnTo>
                    <a:pt x="633816" y="721387"/>
                  </a:lnTo>
                  <a:lnTo>
                    <a:pt x="723700" y="726682"/>
                  </a:lnTo>
                  <a:lnTo>
                    <a:pt x="814246" y="725358"/>
                  </a:lnTo>
                  <a:lnTo>
                    <a:pt x="905452" y="719402"/>
                  </a:lnTo>
                  <a:lnTo>
                    <a:pt x="995997" y="706827"/>
                  </a:lnTo>
                  <a:lnTo>
                    <a:pt x="1086542" y="688958"/>
                  </a:lnTo>
                  <a:lnTo>
                    <a:pt x="1176426" y="664470"/>
                  </a:lnTo>
                  <a:lnTo>
                    <a:pt x="1264989" y="634688"/>
                  </a:lnTo>
                  <a:lnTo>
                    <a:pt x="1352230" y="597626"/>
                  </a:lnTo>
                  <a:lnTo>
                    <a:pt x="1438809" y="555931"/>
                  </a:lnTo>
                  <a:lnTo>
                    <a:pt x="1481108" y="531444"/>
                  </a:lnTo>
                  <a:lnTo>
                    <a:pt x="1523406" y="506957"/>
                  </a:lnTo>
                  <a:lnTo>
                    <a:pt x="1605360" y="452025"/>
                  </a:lnTo>
                  <a:lnTo>
                    <a:pt x="1681365" y="392461"/>
                  </a:lnTo>
                  <a:lnTo>
                    <a:pt x="1752082" y="330250"/>
                  </a:lnTo>
                  <a:lnTo>
                    <a:pt x="1819496" y="262082"/>
                  </a:lnTo>
                  <a:lnTo>
                    <a:pt x="1880961" y="191929"/>
                  </a:lnTo>
                  <a:lnTo>
                    <a:pt x="1937138" y="117143"/>
                  </a:lnTo>
                  <a:lnTo>
                    <a:pt x="1988690" y="40371"/>
                  </a:lnTo>
                  <a:lnTo>
                    <a:pt x="2009949" y="3270"/>
                  </a:lnTo>
                  <a:close/>
                </a:path>
              </a:pathLst>
            </a:custGeom>
            <a:solidFill>
              <a:srgbClr val="501818"/>
            </a:solidFill>
            <a:ln>
              <a:noFill/>
            </a:ln>
          </p:spPr>
          <p:txBody>
            <a:bodyPr lIns="38576" tIns="19289" rIns="38576" bIns="19289"/>
            <a:lstStyle/>
            <a:p>
              <a:pPr defTabSz="514350">
                <a:defRPr/>
              </a:pPr>
              <a:endParaRPr lang="en-US" sz="760" kern="0">
                <a:solidFill>
                  <a:prstClr val="black"/>
                </a:solidFill>
                <a:latin typeface="Calibri" panose="020F0502020204030204"/>
              </a:endParaRPr>
            </a:p>
          </p:txBody>
        </p:sp>
        <p:sp>
          <p:nvSpPr>
            <p:cNvPr id="34" name="Freeform 71">
              <a:extLst>
                <a:ext uri="{FF2B5EF4-FFF2-40B4-BE49-F238E27FC236}">
                  <a16:creationId xmlns:a16="http://schemas.microsoft.com/office/drawing/2014/main" id="{D73B69A3-8304-AC37-C331-E22E48189EBE}"/>
                </a:ext>
              </a:extLst>
            </p:cNvPr>
            <p:cNvSpPr>
              <a:spLocks/>
            </p:cNvSpPr>
            <p:nvPr/>
          </p:nvSpPr>
          <p:spPr bwMode="auto">
            <a:xfrm>
              <a:off x="5420435" y="4257867"/>
              <a:ext cx="883509" cy="885232"/>
            </a:xfrm>
            <a:prstGeom prst="ellipse">
              <a:avLst/>
            </a:prstGeom>
            <a:solidFill>
              <a:srgbClr val="852727"/>
            </a:solidFill>
            <a:ln>
              <a:noFill/>
            </a:ln>
          </p:spPr>
          <p:txBody>
            <a:bodyPr lIns="38576" tIns="19289" rIns="38576" bIns="19289"/>
            <a:lstStyle/>
            <a:p>
              <a:pPr defTabSz="514350">
                <a:defRPr/>
              </a:pPr>
              <a:endParaRPr lang="en-US" sz="760" kern="0">
                <a:solidFill>
                  <a:prstClr val="black"/>
                </a:solidFill>
                <a:latin typeface="Calibri" panose="020F0502020204030204"/>
              </a:endParaRPr>
            </a:p>
          </p:txBody>
        </p:sp>
        <p:sp>
          <p:nvSpPr>
            <p:cNvPr id="35" name="Freeform 72">
              <a:extLst>
                <a:ext uri="{FF2B5EF4-FFF2-40B4-BE49-F238E27FC236}">
                  <a16:creationId xmlns:a16="http://schemas.microsoft.com/office/drawing/2014/main" id="{D47678A4-9604-2806-DE31-02F86588BEF2}"/>
                </a:ext>
              </a:extLst>
            </p:cNvPr>
            <p:cNvSpPr>
              <a:spLocks/>
            </p:cNvSpPr>
            <p:nvPr/>
          </p:nvSpPr>
          <p:spPr bwMode="auto">
            <a:xfrm>
              <a:off x="4131081" y="4491701"/>
              <a:ext cx="885179" cy="885232"/>
            </a:xfrm>
            <a:prstGeom prst="ellipse">
              <a:avLst/>
            </a:prstGeom>
            <a:solidFill>
              <a:srgbClr val="A13544"/>
            </a:solidFill>
            <a:ln>
              <a:noFill/>
            </a:ln>
          </p:spPr>
          <p:txBody>
            <a:bodyPr lIns="38576" tIns="19289" rIns="38576" bIns="19289"/>
            <a:lstStyle/>
            <a:p>
              <a:pPr defTabSz="514350">
                <a:defRPr/>
              </a:pPr>
              <a:endParaRPr lang="en-US" sz="760" kern="0">
                <a:solidFill>
                  <a:prstClr val="black"/>
                </a:solidFill>
                <a:latin typeface="Calibri" panose="020F0502020204030204"/>
              </a:endParaRPr>
            </a:p>
          </p:txBody>
        </p:sp>
        <p:sp>
          <p:nvSpPr>
            <p:cNvPr id="36" name="Freeform 73">
              <a:extLst>
                <a:ext uri="{FF2B5EF4-FFF2-40B4-BE49-F238E27FC236}">
                  <a16:creationId xmlns:a16="http://schemas.microsoft.com/office/drawing/2014/main" id="{1A03F5A2-9F38-D77C-0B8E-CD3038FC2E26}"/>
                </a:ext>
              </a:extLst>
            </p:cNvPr>
            <p:cNvSpPr>
              <a:spLocks/>
            </p:cNvSpPr>
            <p:nvPr/>
          </p:nvSpPr>
          <p:spPr bwMode="auto">
            <a:xfrm>
              <a:off x="2846738" y="4252855"/>
              <a:ext cx="881838" cy="883562"/>
            </a:xfrm>
            <a:prstGeom prst="ellipse">
              <a:avLst/>
            </a:prstGeom>
            <a:solidFill>
              <a:srgbClr val="A94949"/>
            </a:solidFill>
            <a:ln>
              <a:noFill/>
            </a:ln>
          </p:spPr>
          <p:txBody>
            <a:bodyPr lIns="38576" tIns="19289" rIns="38576" bIns="19289"/>
            <a:lstStyle/>
            <a:p>
              <a:pPr defTabSz="514350">
                <a:defRPr/>
              </a:pPr>
              <a:endParaRPr lang="en-US" sz="760" kern="0">
                <a:solidFill>
                  <a:prstClr val="black"/>
                </a:solidFill>
                <a:latin typeface="Calibri" panose="020F0502020204030204"/>
              </a:endParaRPr>
            </a:p>
          </p:txBody>
        </p:sp>
        <p:sp>
          <p:nvSpPr>
            <p:cNvPr id="37" name="Freeform 74">
              <a:extLst>
                <a:ext uri="{FF2B5EF4-FFF2-40B4-BE49-F238E27FC236}">
                  <a16:creationId xmlns:a16="http://schemas.microsoft.com/office/drawing/2014/main" id="{272CF03E-D9B5-5E11-191D-FCB45DFB4509}"/>
                </a:ext>
              </a:extLst>
            </p:cNvPr>
            <p:cNvSpPr>
              <a:spLocks/>
            </p:cNvSpPr>
            <p:nvPr/>
          </p:nvSpPr>
          <p:spPr bwMode="auto">
            <a:xfrm>
              <a:off x="1809575" y="3355933"/>
              <a:ext cx="883509" cy="885232"/>
            </a:xfrm>
            <a:prstGeom prst="ellipse">
              <a:avLst/>
            </a:prstGeom>
            <a:grpFill/>
            <a:ln>
              <a:noFill/>
            </a:ln>
          </p:spPr>
          <p:txBody>
            <a:bodyPr lIns="38576" tIns="19289" rIns="38576" bIns="19289"/>
            <a:lstStyle/>
            <a:p>
              <a:pPr defTabSz="514350">
                <a:defRPr/>
              </a:pPr>
              <a:endParaRPr lang="en-US" sz="760" kern="0">
                <a:solidFill>
                  <a:prstClr val="black"/>
                </a:solidFill>
                <a:latin typeface="Calibri" panose="020F0502020204030204"/>
              </a:endParaRPr>
            </a:p>
          </p:txBody>
        </p:sp>
        <p:sp>
          <p:nvSpPr>
            <p:cNvPr id="38" name="Freeform 75">
              <a:extLst>
                <a:ext uri="{FF2B5EF4-FFF2-40B4-BE49-F238E27FC236}">
                  <a16:creationId xmlns:a16="http://schemas.microsoft.com/office/drawing/2014/main" id="{BE24CCD9-DBE1-240B-DD0C-8BD2725951EC}"/>
                </a:ext>
              </a:extLst>
            </p:cNvPr>
            <p:cNvSpPr>
              <a:spLocks/>
            </p:cNvSpPr>
            <p:nvPr/>
          </p:nvSpPr>
          <p:spPr bwMode="auto">
            <a:xfrm>
              <a:off x="6449246" y="3372635"/>
              <a:ext cx="885179" cy="885232"/>
            </a:xfrm>
            <a:prstGeom prst="ellipse">
              <a:avLst/>
            </a:prstGeom>
            <a:solidFill>
              <a:srgbClr val="501818"/>
            </a:solidFill>
            <a:ln>
              <a:noFill/>
            </a:ln>
          </p:spPr>
          <p:txBody>
            <a:bodyPr lIns="38576" tIns="19289" rIns="38576" bIns="19289"/>
            <a:lstStyle/>
            <a:p>
              <a:pPr defTabSz="514350">
                <a:defRPr/>
              </a:pPr>
              <a:endParaRPr lang="en-US" sz="760" kern="0">
                <a:solidFill>
                  <a:prstClr val="black"/>
                </a:solidFill>
                <a:latin typeface="Calibri" panose="020F0502020204030204"/>
              </a:endParaRPr>
            </a:p>
          </p:txBody>
        </p:sp>
      </p:grpSp>
      <p:sp>
        <p:nvSpPr>
          <p:cNvPr id="39" name="TextBox 38">
            <a:extLst>
              <a:ext uri="{FF2B5EF4-FFF2-40B4-BE49-F238E27FC236}">
                <a16:creationId xmlns:a16="http://schemas.microsoft.com/office/drawing/2014/main" id="{5763D282-85E1-7B2E-F9A1-C869A4C0FE25}"/>
              </a:ext>
            </a:extLst>
          </p:cNvPr>
          <p:cNvSpPr txBox="1"/>
          <p:nvPr/>
        </p:nvSpPr>
        <p:spPr>
          <a:xfrm>
            <a:off x="5771660" y="4698891"/>
            <a:ext cx="2111838" cy="1015663"/>
          </a:xfrm>
          <a:prstGeom prst="rect">
            <a:avLst/>
          </a:prstGeom>
          <a:noFill/>
        </p:spPr>
        <p:txBody>
          <a:bodyPr wrap="square" rtlCol="0">
            <a:spAutoFit/>
          </a:bodyPr>
          <a:lstStyle/>
          <a:p>
            <a:r>
              <a:rPr lang="lv-LV" sz="1200" b="1" dirty="0">
                <a:solidFill>
                  <a:schemeClr val="tx2"/>
                </a:solidFill>
              </a:rPr>
              <a:t>S</a:t>
            </a:r>
            <a:r>
              <a:rPr lang="lv-LV" sz="1200" dirty="0">
                <a:solidFill>
                  <a:schemeClr val="tx2"/>
                </a:solidFill>
              </a:rPr>
              <a:t>adarbības partnera/-u ieguldījums projekta mērķa un uzdevumu sasniegšanā un savstarpējā papildinātība (ja attiecināms)</a:t>
            </a:r>
          </a:p>
        </p:txBody>
      </p:sp>
      <p:sp>
        <p:nvSpPr>
          <p:cNvPr id="40" name="TextBox 39">
            <a:extLst>
              <a:ext uri="{FF2B5EF4-FFF2-40B4-BE49-F238E27FC236}">
                <a16:creationId xmlns:a16="http://schemas.microsoft.com/office/drawing/2014/main" id="{317A5D7F-D0D4-B461-081E-8B6D090AD1BB}"/>
              </a:ext>
            </a:extLst>
          </p:cNvPr>
          <p:cNvSpPr txBox="1"/>
          <p:nvPr/>
        </p:nvSpPr>
        <p:spPr>
          <a:xfrm>
            <a:off x="3302620" y="4983474"/>
            <a:ext cx="2139560" cy="646331"/>
          </a:xfrm>
          <a:prstGeom prst="rect">
            <a:avLst/>
          </a:prstGeom>
          <a:noFill/>
        </p:spPr>
        <p:txBody>
          <a:bodyPr wrap="square" rtlCol="0">
            <a:spAutoFit/>
          </a:bodyPr>
          <a:lstStyle/>
          <a:p>
            <a:pPr algn="r"/>
            <a:r>
              <a:rPr lang="lv-LV" sz="1200" b="1" dirty="0">
                <a:solidFill>
                  <a:schemeClr val="tx2"/>
                </a:solidFill>
              </a:rPr>
              <a:t>P</a:t>
            </a:r>
            <a:r>
              <a:rPr lang="lv-LV" sz="1200" dirty="0">
                <a:solidFill>
                  <a:schemeClr val="tx2"/>
                </a:solidFill>
              </a:rPr>
              <a:t>rojekta mērķis, hipotēze, uzdevumi, esošā situācija zinātnes nozarē (zinātība)</a:t>
            </a:r>
          </a:p>
        </p:txBody>
      </p:sp>
      <p:sp>
        <p:nvSpPr>
          <p:cNvPr id="41" name="TextBox 40">
            <a:extLst>
              <a:ext uri="{FF2B5EF4-FFF2-40B4-BE49-F238E27FC236}">
                <a16:creationId xmlns:a16="http://schemas.microsoft.com/office/drawing/2014/main" id="{A52C4300-4C3F-0169-3364-6440A5A68924}"/>
              </a:ext>
            </a:extLst>
          </p:cNvPr>
          <p:cNvSpPr txBox="1"/>
          <p:nvPr/>
        </p:nvSpPr>
        <p:spPr>
          <a:xfrm>
            <a:off x="1051218" y="3984819"/>
            <a:ext cx="2453867" cy="830997"/>
          </a:xfrm>
          <a:prstGeom prst="rect">
            <a:avLst/>
          </a:prstGeom>
          <a:noFill/>
        </p:spPr>
        <p:txBody>
          <a:bodyPr wrap="square" rtlCol="0">
            <a:spAutoFit/>
          </a:bodyPr>
          <a:lstStyle/>
          <a:p>
            <a:pPr algn="r"/>
            <a:r>
              <a:rPr lang="lv-LV" sz="1200" b="1" dirty="0">
                <a:solidFill>
                  <a:schemeClr val="accent5"/>
                </a:solidFill>
              </a:rPr>
              <a:t>A</a:t>
            </a:r>
            <a:r>
              <a:rPr lang="lv-LV" sz="1200" dirty="0">
                <a:solidFill>
                  <a:schemeClr val="accent5"/>
                </a:solidFill>
              </a:rPr>
              <a:t>prakstā ņem vērā MK rīkojuma 6. punktā noteiktos tematiskos uzdevumus un MK rīkojuma 7. punktā norādītos kopīgos (horizontālos) uzdevumus</a:t>
            </a:r>
            <a:endParaRPr lang="lv-LV" sz="1200" dirty="0">
              <a:solidFill>
                <a:schemeClr val="accent5"/>
              </a:solidFill>
              <a:latin typeface="Arial Narrow" panose="020B0606020202030204" pitchFamily="34" charset="0"/>
            </a:endParaRPr>
          </a:p>
        </p:txBody>
      </p:sp>
      <p:sp>
        <p:nvSpPr>
          <p:cNvPr id="42" name="TextBox 41">
            <a:extLst>
              <a:ext uri="{FF2B5EF4-FFF2-40B4-BE49-F238E27FC236}">
                <a16:creationId xmlns:a16="http://schemas.microsoft.com/office/drawing/2014/main" id="{B3C1B7A1-2888-CE28-102D-2610394D4F89}"/>
              </a:ext>
            </a:extLst>
          </p:cNvPr>
          <p:cNvSpPr txBox="1"/>
          <p:nvPr/>
        </p:nvSpPr>
        <p:spPr>
          <a:xfrm>
            <a:off x="213360" y="2697899"/>
            <a:ext cx="2176949" cy="830997"/>
          </a:xfrm>
          <a:prstGeom prst="rect">
            <a:avLst/>
          </a:prstGeom>
          <a:noFill/>
        </p:spPr>
        <p:txBody>
          <a:bodyPr wrap="square" rtlCol="0">
            <a:spAutoFit/>
          </a:bodyPr>
          <a:lstStyle>
            <a:defPPr>
              <a:defRPr lang="lv-LV"/>
            </a:defPPr>
            <a:lvl1pPr algn="r">
              <a:defRPr sz="1200" b="1">
                <a:solidFill>
                  <a:schemeClr val="accent5"/>
                </a:solidFill>
              </a:defRPr>
            </a:lvl1pPr>
          </a:lstStyle>
          <a:p>
            <a:r>
              <a:rPr lang="lv-LV" dirty="0"/>
              <a:t>P</a:t>
            </a:r>
            <a:r>
              <a:rPr lang="lv-LV" b="0" dirty="0"/>
              <a:t>rojekta ieguldījums programmas </a:t>
            </a:r>
            <a:r>
              <a:rPr lang="lv-LV" b="0" dirty="0" err="1"/>
              <a:t>virsmērķa</a:t>
            </a:r>
            <a:r>
              <a:rPr lang="lv-LV" b="0" dirty="0"/>
              <a:t>, mērķa un MK rīkojuma 6. punktā noteikto uzdevumu īstenošanas nodrošināšanā.</a:t>
            </a:r>
          </a:p>
        </p:txBody>
      </p:sp>
      <p:pic>
        <p:nvPicPr>
          <p:cNvPr id="44" name="Picture 35">
            <a:extLst>
              <a:ext uri="{FF2B5EF4-FFF2-40B4-BE49-F238E27FC236}">
                <a16:creationId xmlns:a16="http://schemas.microsoft.com/office/drawing/2014/main" id="{8D59E1B2-54A5-9E71-5249-7CE4BF12BCD2}"/>
              </a:ext>
            </a:extLst>
          </p:cNvPr>
          <p:cNvPicPr>
            <a:picLocks noChangeAspect="1"/>
          </p:cNvPicPr>
          <p:nvPr/>
        </p:nvPicPr>
        <p:blipFill>
          <a:blip r:embed="rId4">
            <a:lum bright="70000" contrast="-70000"/>
          </a:blip>
          <a:stretch>
            <a:fillRect/>
          </a:stretch>
        </p:blipFill>
        <p:spPr>
          <a:xfrm>
            <a:off x="6138060" y="4046395"/>
            <a:ext cx="535394" cy="630575"/>
          </a:xfrm>
          <a:prstGeom prst="rect">
            <a:avLst/>
          </a:prstGeom>
        </p:spPr>
      </p:pic>
      <p:pic>
        <p:nvPicPr>
          <p:cNvPr id="45" name="Picture 36">
            <a:extLst>
              <a:ext uri="{FF2B5EF4-FFF2-40B4-BE49-F238E27FC236}">
                <a16:creationId xmlns:a16="http://schemas.microsoft.com/office/drawing/2014/main" id="{3041678B-49B5-05EF-6FE8-E0A978BD2755}"/>
              </a:ext>
            </a:extLst>
          </p:cNvPr>
          <p:cNvPicPr>
            <a:picLocks noChangeAspect="1"/>
          </p:cNvPicPr>
          <p:nvPr/>
        </p:nvPicPr>
        <p:blipFill>
          <a:blip r:embed="rId5">
            <a:lum bright="70000" contrast="-70000"/>
          </a:blip>
          <a:stretch>
            <a:fillRect/>
          </a:stretch>
        </p:blipFill>
        <p:spPr>
          <a:xfrm>
            <a:off x="4867686" y="4269343"/>
            <a:ext cx="563441" cy="609435"/>
          </a:xfrm>
          <a:prstGeom prst="rect">
            <a:avLst/>
          </a:prstGeom>
        </p:spPr>
      </p:pic>
      <p:pic>
        <p:nvPicPr>
          <p:cNvPr id="46" name="Picture 4">
            <a:extLst>
              <a:ext uri="{FF2B5EF4-FFF2-40B4-BE49-F238E27FC236}">
                <a16:creationId xmlns:a16="http://schemas.microsoft.com/office/drawing/2014/main" id="{71AEE7DC-92EA-CAE5-7932-2D28D1F06754}"/>
              </a:ext>
            </a:extLst>
          </p:cNvPr>
          <p:cNvPicPr>
            <a:picLocks noChangeAspect="1"/>
          </p:cNvPicPr>
          <p:nvPr/>
        </p:nvPicPr>
        <p:blipFill>
          <a:blip r:embed="rId6"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2628880" y="3205731"/>
            <a:ext cx="449700" cy="4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 descr="Image result for euro icon">
            <a:extLst>
              <a:ext uri="{FF2B5EF4-FFF2-40B4-BE49-F238E27FC236}">
                <a16:creationId xmlns:a16="http://schemas.microsoft.com/office/drawing/2014/main" id="{679E33D6-7646-4812-C43F-99FFF440148B}"/>
              </a:ext>
            </a:extLst>
          </p:cNvPr>
          <p:cNvPicPr>
            <a:picLocks noChangeAspect="1" noChangeArrowheads="1"/>
          </p:cNvPicPr>
          <p:nvPr/>
        </p:nvPicPr>
        <p:blipFill>
          <a:blip r:embed="rId7"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683093" y="4099311"/>
            <a:ext cx="457171" cy="45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3">
            <a:extLst>
              <a:ext uri="{FF2B5EF4-FFF2-40B4-BE49-F238E27FC236}">
                <a16:creationId xmlns:a16="http://schemas.microsoft.com/office/drawing/2014/main" id="{A0E504D2-D428-09ED-2109-CFE49D0C64F0}"/>
              </a:ext>
            </a:extLst>
          </p:cNvPr>
          <p:cNvPicPr>
            <a:picLocks noChangeAspect="1"/>
          </p:cNvPicPr>
          <p:nvPr/>
        </p:nvPicPr>
        <p:blipFill>
          <a:blip r:embed="rId8" cstate="print">
            <a:lum bright="70000" contrast="-70000"/>
            <a:extLst>
              <a:ext uri="{28A0092B-C50C-407E-A947-70E740481C1C}">
                <a14:useLocalDpi xmlns:a14="http://schemas.microsoft.com/office/drawing/2010/main" val="0"/>
              </a:ext>
            </a:extLst>
          </a:blip>
          <a:srcRect/>
          <a:stretch>
            <a:fillRect/>
          </a:stretch>
        </p:blipFill>
        <p:spPr bwMode="auto">
          <a:xfrm>
            <a:off x="7182567" y="3168550"/>
            <a:ext cx="511557" cy="51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Teksts">
            <a:extLst>
              <a:ext uri="{FF2B5EF4-FFF2-40B4-BE49-F238E27FC236}">
                <a16:creationId xmlns:a16="http://schemas.microsoft.com/office/drawing/2014/main" id="{9863555E-63CD-320B-E008-78C4F98C2776}"/>
              </a:ext>
            </a:extLst>
          </p:cNvPr>
          <p:cNvSpPr txBox="1"/>
          <p:nvPr/>
        </p:nvSpPr>
        <p:spPr>
          <a:xfrm>
            <a:off x="2158220" y="1866817"/>
            <a:ext cx="6096000" cy="369332"/>
          </a:xfrm>
          <a:prstGeom prst="rect">
            <a:avLst/>
          </a:prstGeom>
          <a:noFill/>
        </p:spPr>
        <p:txBody>
          <a:bodyPr wrap="square">
            <a:spAutoFit/>
          </a:bodyPr>
          <a:lstStyle/>
          <a:p>
            <a:pPr algn="ctr"/>
            <a:r>
              <a:rPr lang="lv-LV" sz="1800" b="1">
                <a:solidFill>
                  <a:schemeClr val="bg1">
                    <a:lumMod val="95000"/>
                  </a:schemeClr>
                </a:solidFill>
                <a:latin typeface="Arial Narrow" panose="020B0606020202030204" pitchFamily="34" charset="0"/>
              </a:rPr>
              <a:t>Izcilība</a:t>
            </a:r>
          </a:p>
        </p:txBody>
      </p:sp>
      <p:pic>
        <p:nvPicPr>
          <p:cNvPr id="5" name="!!Forma2">
            <a:extLst>
              <a:ext uri="{FF2B5EF4-FFF2-40B4-BE49-F238E27FC236}">
                <a16:creationId xmlns:a16="http://schemas.microsoft.com/office/drawing/2014/main" id="{687BE122-DB4C-0D83-C000-BBFD3C4B8B9F}"/>
              </a:ext>
            </a:extLst>
          </p:cNvPr>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428991" y="5229131"/>
            <a:ext cx="1101331" cy="110133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Datuma vietturis 13">
            <a:extLst>
              <a:ext uri="{FF2B5EF4-FFF2-40B4-BE49-F238E27FC236}">
                <a16:creationId xmlns:a16="http://schemas.microsoft.com/office/drawing/2014/main" id="{8F266A87-0D03-FAF6-E988-41D8D8958D85}"/>
              </a:ext>
            </a:extLst>
          </p:cNvPr>
          <p:cNvSpPr>
            <a:spLocks noGrp="1"/>
          </p:cNvSpPr>
          <p:nvPr>
            <p:ph type="dt" sz="half" idx="10"/>
          </p:nvPr>
        </p:nvSpPr>
        <p:spPr>
          <a:xfrm>
            <a:off x="234451" y="6429447"/>
            <a:ext cx="1381539" cy="365125"/>
          </a:xfrm>
        </p:spPr>
        <p:txBody>
          <a:bodyPr/>
          <a:lstStyle/>
          <a:p>
            <a:r>
              <a:rPr lang="lv-LV"/>
              <a:t>2026. gada 7. jūlijā</a:t>
            </a:r>
            <a:endParaRPr lang="lv-LV" dirty="0"/>
          </a:p>
        </p:txBody>
      </p:sp>
      <p:sp>
        <p:nvSpPr>
          <p:cNvPr id="13" name="Kājenes vietturis 14">
            <a:extLst>
              <a:ext uri="{FF2B5EF4-FFF2-40B4-BE49-F238E27FC236}">
                <a16:creationId xmlns:a16="http://schemas.microsoft.com/office/drawing/2014/main" id="{0C3C55D1-AD4D-29D0-7984-DE3CEE289E03}"/>
              </a:ext>
            </a:extLst>
          </p:cNvPr>
          <p:cNvSpPr>
            <a:spLocks noGrp="1"/>
          </p:cNvSpPr>
          <p:nvPr>
            <p:ph type="ftr" sz="quarter" idx="11"/>
          </p:nvPr>
        </p:nvSpPr>
        <p:spPr>
          <a:xfrm>
            <a:off x="1102468" y="6422610"/>
            <a:ext cx="8816008" cy="365125"/>
          </a:xfrm>
        </p:spPr>
        <p:txBody>
          <a:bodyPr/>
          <a:lstStyle/>
          <a:p>
            <a:r>
              <a:rPr lang="lv-LV" dirty="0"/>
              <a:t>Valsts pētījumu programmas “Bioloģiskās daudzveidības prioritāro rīcību </a:t>
            </a:r>
          </a:p>
          <a:p>
            <a:r>
              <a:rPr lang="lv-LV" dirty="0"/>
              <a:t>programmā noteikto pētījumu izstrāde, 2. daļa” 2026.–2028. gadam projektu pieteikumu atklātais konkurss </a:t>
            </a:r>
          </a:p>
        </p:txBody>
      </p:sp>
      <p:sp>
        <p:nvSpPr>
          <p:cNvPr id="3" name="Slide Number Placeholder 2">
            <a:extLst>
              <a:ext uri="{FF2B5EF4-FFF2-40B4-BE49-F238E27FC236}">
                <a16:creationId xmlns:a16="http://schemas.microsoft.com/office/drawing/2014/main" id="{98D25BF9-09F6-FED6-7864-316093D70501}"/>
              </a:ext>
            </a:extLst>
          </p:cNvPr>
          <p:cNvSpPr>
            <a:spLocks noGrp="1"/>
          </p:cNvSpPr>
          <p:nvPr>
            <p:ph type="sldNum" sz="quarter" idx="12"/>
          </p:nvPr>
        </p:nvSpPr>
        <p:spPr/>
        <p:txBody>
          <a:bodyPr/>
          <a:lstStyle/>
          <a:p>
            <a:fld id="{0C152783-A906-4F49-8461-A41E71CF96CE}" type="slidenum">
              <a:rPr lang="lv-LV" smtClean="0"/>
              <a:t>18</a:t>
            </a:fld>
            <a:endParaRPr lang="lv-LV"/>
          </a:p>
        </p:txBody>
      </p:sp>
    </p:spTree>
    <p:extLst>
      <p:ext uri="{BB962C8B-B14F-4D97-AF65-F5344CB8AC3E}">
        <p14:creationId xmlns:p14="http://schemas.microsoft.com/office/powerpoint/2010/main" val="38125068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46"/>
                                        </p:tgtEl>
                                      </p:cBhvr>
                                    </p:animEffect>
                                    <p:animScale>
                                      <p:cBhvr>
                                        <p:cTn id="7" dur="250" autoRev="1" fill="hold"/>
                                        <p:tgtEl>
                                          <p:spTgt spid="46"/>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47"/>
                                        </p:tgtEl>
                                      </p:cBhvr>
                                    </p:animEffect>
                                    <p:animScale>
                                      <p:cBhvr>
                                        <p:cTn id="11" dur="250" autoRev="1" fill="hold"/>
                                        <p:tgtEl>
                                          <p:spTgt spid="47"/>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45"/>
                                        </p:tgtEl>
                                      </p:cBhvr>
                                    </p:animEffect>
                                    <p:animScale>
                                      <p:cBhvr>
                                        <p:cTn id="15" dur="250" autoRev="1" fill="hold"/>
                                        <p:tgtEl>
                                          <p:spTgt spid="45"/>
                                        </p:tgtEl>
                                      </p:cBhvr>
                                      <p:by x="105000" y="105000"/>
                                    </p:animScale>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44"/>
                                        </p:tgtEl>
                                      </p:cBhvr>
                                    </p:animEffect>
                                    <p:animScale>
                                      <p:cBhvr>
                                        <p:cTn id="19" dur="250" autoRev="1" fill="hold"/>
                                        <p:tgtEl>
                                          <p:spTgt spid="44"/>
                                        </p:tgtEl>
                                      </p:cBhvr>
                                      <p:by x="105000" y="105000"/>
                                    </p:animScale>
                                  </p:childTnLst>
                                </p:cTn>
                              </p:par>
                            </p:childTnLst>
                          </p:cTn>
                        </p:par>
                        <p:par>
                          <p:cTn id="20" fill="hold">
                            <p:stCondLst>
                              <p:cond delay="2000"/>
                            </p:stCondLst>
                            <p:childTnLst>
                              <p:par>
                                <p:cTn id="21" presetID="26" presetClass="emph" presetSubtype="0" fill="hold" nodeType="afterEffect">
                                  <p:stCondLst>
                                    <p:cond delay="0"/>
                                  </p:stCondLst>
                                  <p:childTnLst>
                                    <p:animEffect transition="out" filter="fade">
                                      <p:cBhvr>
                                        <p:cTn id="22" dur="500" tmFilter="0, 0; .2, .5; .8, .5; 1, 0"/>
                                        <p:tgtEl>
                                          <p:spTgt spid="48"/>
                                        </p:tgtEl>
                                      </p:cBhvr>
                                    </p:animEffect>
                                    <p:animScale>
                                      <p:cBhvr>
                                        <p:cTn id="23" dur="250" autoRev="1" fill="hold"/>
                                        <p:tgtEl>
                                          <p:spTgt spid="4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2D8B5-4DA3-ABF0-38A8-5613BA83C9A7}"/>
            </a:ext>
          </a:extLst>
        </p:cNvPr>
        <p:cNvGrpSpPr/>
        <p:nvPr/>
      </p:nvGrpSpPr>
      <p:grpSpPr>
        <a:xfrm>
          <a:off x="0" y="0"/>
          <a:ext cx="0" cy="0"/>
          <a:chOff x="0" y="0"/>
          <a:chExt cx="0" cy="0"/>
        </a:xfrm>
      </p:grpSpPr>
      <p:grpSp>
        <p:nvGrpSpPr>
          <p:cNvPr id="27" name="!!Forma">
            <a:extLst>
              <a:ext uri="{FF2B5EF4-FFF2-40B4-BE49-F238E27FC236}">
                <a16:creationId xmlns:a16="http://schemas.microsoft.com/office/drawing/2014/main" id="{E3FE33CB-D070-CDE0-3C34-865ABA7D1A4A}"/>
              </a:ext>
            </a:extLst>
          </p:cNvPr>
          <p:cNvGrpSpPr/>
          <p:nvPr/>
        </p:nvGrpSpPr>
        <p:grpSpPr>
          <a:xfrm>
            <a:off x="400610" y="5590563"/>
            <a:ext cx="1699860" cy="793123"/>
            <a:chOff x="400610" y="5590563"/>
            <a:chExt cx="1699860" cy="793123"/>
          </a:xfrm>
        </p:grpSpPr>
        <p:grpSp>
          <p:nvGrpSpPr>
            <p:cNvPr id="11" name="!!Forma">
              <a:extLst>
                <a:ext uri="{FF2B5EF4-FFF2-40B4-BE49-F238E27FC236}">
                  <a16:creationId xmlns:a16="http://schemas.microsoft.com/office/drawing/2014/main" id="{E93024ED-5B5F-F8F0-403D-340D0FBCCFCD}"/>
                </a:ext>
              </a:extLst>
            </p:cNvPr>
            <p:cNvGrpSpPr/>
            <p:nvPr/>
          </p:nvGrpSpPr>
          <p:grpSpPr>
            <a:xfrm>
              <a:off x="400610" y="5590563"/>
              <a:ext cx="1699860" cy="793123"/>
              <a:chOff x="2316903" y="1267749"/>
              <a:chExt cx="7436405" cy="3787624"/>
            </a:xfrm>
            <a:effectLst>
              <a:outerShdw blurRad="50800" dist="38100" dir="2700000" algn="tl" rotWithShape="0">
                <a:prstClr val="black">
                  <a:alpha val="40000"/>
                </a:prstClr>
              </a:outerShdw>
            </a:effectLst>
          </p:grpSpPr>
          <p:pic>
            <p:nvPicPr>
              <p:cNvPr id="16" name="Picture 54">
                <a:extLst>
                  <a:ext uri="{FF2B5EF4-FFF2-40B4-BE49-F238E27FC236}">
                    <a16:creationId xmlns:a16="http://schemas.microsoft.com/office/drawing/2014/main" id="{9DA7423E-2E3B-0559-99EA-CC69282CA6F8}"/>
                  </a:ext>
                </a:extLst>
              </p:cNvPr>
              <p:cNvPicPr>
                <a:picLocks noChangeAspect="1"/>
              </p:cNvPicPr>
              <p:nvPr/>
            </p:nvPicPr>
            <p:blipFill>
              <a:blip r:embed="rId2">
                <a:duotone>
                  <a:schemeClr val="accent2">
                    <a:shade val="45000"/>
                    <a:satMod val="135000"/>
                  </a:schemeClr>
                  <a:prstClr val="white"/>
                </a:duotone>
              </a:blip>
              <a:stretch>
                <a:fillRect/>
              </a:stretch>
            </p:blipFill>
            <p:spPr>
              <a:xfrm>
                <a:off x="4698026" y="1324607"/>
                <a:ext cx="2750415" cy="3730766"/>
              </a:xfrm>
              <a:prstGeom prst="rect">
                <a:avLst/>
              </a:prstGeom>
            </p:spPr>
          </p:pic>
          <p:sp>
            <p:nvSpPr>
              <p:cNvPr id="18" name="TextBox 17">
                <a:extLst>
                  <a:ext uri="{FF2B5EF4-FFF2-40B4-BE49-F238E27FC236}">
                    <a16:creationId xmlns:a16="http://schemas.microsoft.com/office/drawing/2014/main" id="{0E5E5834-966B-727F-A48F-8A2F4B163ECC}"/>
                  </a:ext>
                </a:extLst>
              </p:cNvPr>
              <p:cNvSpPr txBox="1"/>
              <p:nvPr/>
            </p:nvSpPr>
            <p:spPr>
              <a:xfrm>
                <a:off x="4793382" y="2631020"/>
                <a:ext cx="2406413" cy="1102357"/>
              </a:xfrm>
              <a:prstGeom prst="rect">
                <a:avLst/>
              </a:prstGeom>
              <a:noFill/>
            </p:spPr>
            <p:txBody>
              <a:bodyPr wrap="square" rtlCol="0">
                <a:spAutoFit/>
              </a:bodyPr>
              <a:lstStyle>
                <a:defPPr>
                  <a:defRPr lang="lv-LV"/>
                </a:defPPr>
                <a:lvl1pPr algn="ctr">
                  <a:defRPr sz="900" b="1">
                    <a:solidFill>
                      <a:schemeClr val="bg1">
                        <a:lumMod val="50000"/>
                      </a:schemeClr>
                    </a:solidFill>
                    <a:latin typeface="Arial Narrow" panose="020B0606020202030204" pitchFamily="34" charset="0"/>
                  </a:defRPr>
                </a:lvl1pPr>
              </a:lstStyle>
              <a:p>
                <a:r>
                  <a:rPr lang="lv-LV"/>
                  <a:t>Ietekme</a:t>
                </a:r>
              </a:p>
            </p:txBody>
          </p:sp>
          <p:pic>
            <p:nvPicPr>
              <p:cNvPr id="19" name="Picture 56">
                <a:extLst>
                  <a:ext uri="{FF2B5EF4-FFF2-40B4-BE49-F238E27FC236}">
                    <a16:creationId xmlns:a16="http://schemas.microsoft.com/office/drawing/2014/main" id="{EAED2070-0942-2309-C6A8-409567A30B7F}"/>
                  </a:ext>
                </a:extLst>
              </p:cNvPr>
              <p:cNvPicPr>
                <a:picLocks noChangeAspect="1"/>
              </p:cNvPicPr>
              <p:nvPr/>
            </p:nvPicPr>
            <p:blipFill>
              <a:blip r:embed="rId2">
                <a:duotone>
                  <a:schemeClr val="bg2">
                    <a:shade val="45000"/>
                    <a:satMod val="135000"/>
                  </a:schemeClr>
                  <a:prstClr val="white"/>
                </a:duotone>
              </a:blip>
              <a:stretch>
                <a:fillRect/>
              </a:stretch>
            </p:blipFill>
            <p:spPr>
              <a:xfrm>
                <a:off x="7580638" y="2099337"/>
                <a:ext cx="2059924" cy="2794154"/>
              </a:xfrm>
              <a:prstGeom prst="rect">
                <a:avLst/>
              </a:prstGeom>
            </p:spPr>
          </p:pic>
          <p:sp>
            <p:nvSpPr>
              <p:cNvPr id="20" name="TextBox 19">
                <a:extLst>
                  <a:ext uri="{FF2B5EF4-FFF2-40B4-BE49-F238E27FC236}">
                    <a16:creationId xmlns:a16="http://schemas.microsoft.com/office/drawing/2014/main" id="{33A520FB-1CBB-7299-8317-B509C453B62A}"/>
                  </a:ext>
                </a:extLst>
              </p:cNvPr>
              <p:cNvSpPr txBox="1"/>
              <p:nvPr/>
            </p:nvSpPr>
            <p:spPr>
              <a:xfrm>
                <a:off x="7485280" y="3182199"/>
                <a:ext cx="2268028" cy="881888"/>
              </a:xfrm>
              <a:prstGeom prst="rect">
                <a:avLst/>
              </a:prstGeom>
              <a:noFill/>
            </p:spPr>
            <p:txBody>
              <a:bodyPr wrap="square" rtlCol="0">
                <a:spAutoFit/>
              </a:bodyPr>
              <a:lstStyle>
                <a:defPPr>
                  <a:defRPr lang="lv-LV"/>
                </a:defPPr>
                <a:lvl1pPr algn="ctr">
                  <a:defRPr sz="3600" b="1">
                    <a:solidFill>
                      <a:schemeClr val="bg1">
                        <a:lumMod val="50000"/>
                      </a:schemeClr>
                    </a:solidFill>
                    <a:latin typeface="Arial Narrow" panose="020B0606020202030204" pitchFamily="34" charset="0"/>
                  </a:defRPr>
                </a:lvl1pPr>
              </a:lstStyle>
              <a:p>
                <a:r>
                  <a:rPr lang="lv-LV" sz="600"/>
                  <a:t>Īstenošana</a:t>
                </a:r>
              </a:p>
            </p:txBody>
          </p:sp>
          <p:sp>
            <p:nvSpPr>
              <p:cNvPr id="21" name="TextBox 20">
                <a:extLst>
                  <a:ext uri="{FF2B5EF4-FFF2-40B4-BE49-F238E27FC236}">
                    <a16:creationId xmlns:a16="http://schemas.microsoft.com/office/drawing/2014/main" id="{975E0CD2-6184-291C-6987-AB2A45DB99D1}"/>
                  </a:ext>
                </a:extLst>
              </p:cNvPr>
              <p:cNvSpPr txBox="1"/>
              <p:nvPr/>
            </p:nvSpPr>
            <p:spPr>
              <a:xfrm>
                <a:off x="5780541" y="1267749"/>
                <a:ext cx="372218" cy="955379"/>
              </a:xfrm>
              <a:prstGeom prst="rect">
                <a:avLst/>
              </a:prstGeom>
              <a:noFill/>
            </p:spPr>
            <p:txBody>
              <a:bodyPr wrap="square" rtlCol="0">
                <a:spAutoFit/>
              </a:bodyPr>
              <a:lstStyle>
                <a:defPPr>
                  <a:defRPr lang="lv-LV"/>
                </a:defPPr>
                <a:lvl1pPr>
                  <a:defRPr sz="600" b="1">
                    <a:solidFill>
                      <a:schemeClr val="bg1"/>
                    </a:solidFill>
                    <a:latin typeface="Arial Narrow" panose="020B0606020202030204" pitchFamily="34" charset="0"/>
                  </a:defRPr>
                </a:lvl1pPr>
              </a:lstStyle>
              <a:p>
                <a:r>
                  <a:rPr lang="lv-LV" sz="700"/>
                  <a:t>2</a:t>
                </a:r>
              </a:p>
            </p:txBody>
          </p:sp>
          <p:grpSp>
            <p:nvGrpSpPr>
              <p:cNvPr id="22" name="Grupa 21">
                <a:extLst>
                  <a:ext uri="{FF2B5EF4-FFF2-40B4-BE49-F238E27FC236}">
                    <a16:creationId xmlns:a16="http://schemas.microsoft.com/office/drawing/2014/main" id="{A8A082CD-CDDB-CFF8-69B4-537345597402}"/>
                  </a:ext>
                </a:extLst>
              </p:cNvPr>
              <p:cNvGrpSpPr/>
              <p:nvPr/>
            </p:nvGrpSpPr>
            <p:grpSpPr>
              <a:xfrm>
                <a:off x="2316903" y="2013738"/>
                <a:ext cx="2381125" cy="2911090"/>
                <a:chOff x="891133" y="2564931"/>
                <a:chExt cx="2381125" cy="2911090"/>
              </a:xfrm>
            </p:grpSpPr>
            <p:pic>
              <p:nvPicPr>
                <p:cNvPr id="23" name="Picture 1">
                  <a:extLst>
                    <a:ext uri="{FF2B5EF4-FFF2-40B4-BE49-F238E27FC236}">
                      <a16:creationId xmlns:a16="http://schemas.microsoft.com/office/drawing/2014/main" id="{3094D829-5DF0-BC3D-DB0B-C03221C8197A}"/>
                    </a:ext>
                  </a:extLst>
                </p:cNvPr>
                <p:cNvPicPr>
                  <a:picLocks noChangeAspect="1"/>
                </p:cNvPicPr>
                <p:nvPr/>
              </p:nvPicPr>
              <p:blipFill>
                <a:blip r:embed="rId2">
                  <a:duotone>
                    <a:schemeClr val="bg2">
                      <a:shade val="45000"/>
                      <a:satMod val="135000"/>
                    </a:schemeClr>
                    <a:prstClr val="white"/>
                  </a:duotone>
                </a:blip>
                <a:stretch>
                  <a:fillRect/>
                </a:stretch>
              </p:blipFill>
              <p:spPr>
                <a:xfrm>
                  <a:off x="1051734" y="2681866"/>
                  <a:ext cx="2059923" cy="2794155"/>
                </a:xfrm>
                <a:prstGeom prst="rect">
                  <a:avLst/>
                </a:prstGeom>
              </p:spPr>
            </p:pic>
            <p:sp>
              <p:nvSpPr>
                <p:cNvPr id="24" name="TextBox 23">
                  <a:extLst>
                    <a:ext uri="{FF2B5EF4-FFF2-40B4-BE49-F238E27FC236}">
                      <a16:creationId xmlns:a16="http://schemas.microsoft.com/office/drawing/2014/main" id="{7ADEA32A-913E-56CF-812A-7B58470DFB10}"/>
                    </a:ext>
                  </a:extLst>
                </p:cNvPr>
                <p:cNvSpPr txBox="1"/>
                <p:nvPr/>
              </p:nvSpPr>
              <p:spPr>
                <a:xfrm>
                  <a:off x="891133" y="3587741"/>
                  <a:ext cx="2381125" cy="881888"/>
                </a:xfrm>
                <a:prstGeom prst="rect">
                  <a:avLst/>
                </a:prstGeom>
                <a:noFill/>
              </p:spPr>
              <p:txBody>
                <a:bodyPr wrap="square" rtlCol="0">
                  <a:spAutoFit/>
                </a:bodyPr>
                <a:lstStyle>
                  <a:defPPr>
                    <a:defRPr lang="lv-LV"/>
                  </a:defPPr>
                  <a:lvl1pPr algn="ctr">
                    <a:defRPr sz="600" b="1">
                      <a:solidFill>
                        <a:schemeClr val="bg1">
                          <a:lumMod val="50000"/>
                        </a:schemeClr>
                      </a:solidFill>
                      <a:latin typeface="Arial Narrow" panose="020B0606020202030204" pitchFamily="34" charset="0"/>
                    </a:defRPr>
                  </a:lvl1pPr>
                </a:lstStyle>
                <a:p>
                  <a:r>
                    <a:rPr lang="lv-LV"/>
                    <a:t>Izcilība</a:t>
                  </a:r>
                </a:p>
              </p:txBody>
            </p:sp>
            <p:sp>
              <p:nvSpPr>
                <p:cNvPr id="25" name="TextBox 24">
                  <a:extLst>
                    <a:ext uri="{FF2B5EF4-FFF2-40B4-BE49-F238E27FC236}">
                      <a16:creationId xmlns:a16="http://schemas.microsoft.com/office/drawing/2014/main" id="{B4C1F1D3-4471-ECA7-D8E9-E97014571C28}"/>
                    </a:ext>
                  </a:extLst>
                </p:cNvPr>
                <p:cNvSpPr txBox="1"/>
                <p:nvPr/>
              </p:nvSpPr>
              <p:spPr>
                <a:xfrm>
                  <a:off x="1746776" y="2564931"/>
                  <a:ext cx="513509" cy="881888"/>
                </a:xfrm>
                <a:prstGeom prst="rect">
                  <a:avLst/>
                </a:prstGeom>
                <a:noFill/>
              </p:spPr>
              <p:txBody>
                <a:bodyPr wrap="square" rtlCol="0">
                  <a:spAutoFit/>
                </a:bodyPr>
                <a:lstStyle>
                  <a:defPPr>
                    <a:defRPr lang="lv-LV"/>
                  </a:defPPr>
                  <a:lvl1pPr>
                    <a:defRPr sz="600" b="1">
                      <a:solidFill>
                        <a:schemeClr val="bg1"/>
                      </a:solidFill>
                      <a:latin typeface="Arial Narrow" panose="020B0606020202030204" pitchFamily="34" charset="0"/>
                    </a:defRPr>
                  </a:lvl1pPr>
                </a:lstStyle>
                <a:p>
                  <a:r>
                    <a:rPr lang="lv-LV"/>
                    <a:t>1</a:t>
                  </a:r>
                </a:p>
              </p:txBody>
            </p:sp>
          </p:grpSp>
        </p:grpSp>
        <p:sp>
          <p:nvSpPr>
            <p:cNvPr id="26" name="TextBox 25">
              <a:extLst>
                <a:ext uri="{FF2B5EF4-FFF2-40B4-BE49-F238E27FC236}">
                  <a16:creationId xmlns:a16="http://schemas.microsoft.com/office/drawing/2014/main" id="{E689377C-1FB7-6298-F92F-9D851C4E8F95}"/>
                </a:ext>
              </a:extLst>
            </p:cNvPr>
            <p:cNvSpPr txBox="1"/>
            <p:nvPr/>
          </p:nvSpPr>
          <p:spPr>
            <a:xfrm>
              <a:off x="1767419" y="5742516"/>
              <a:ext cx="104841" cy="184666"/>
            </a:xfrm>
            <a:prstGeom prst="rect">
              <a:avLst/>
            </a:prstGeom>
            <a:noFill/>
          </p:spPr>
          <p:txBody>
            <a:bodyPr wrap="square" rtlCol="0">
              <a:spAutoFit/>
            </a:bodyPr>
            <a:lstStyle/>
            <a:p>
              <a:r>
                <a:rPr lang="lv-LV" sz="600" b="1">
                  <a:solidFill>
                    <a:schemeClr val="bg1"/>
                  </a:solidFill>
                  <a:latin typeface="Arial Narrow" panose="020B0606020202030204" pitchFamily="34" charset="0"/>
                </a:rPr>
                <a:t>3</a:t>
              </a:r>
            </a:p>
          </p:txBody>
        </p:sp>
      </p:grpSp>
      <p:sp>
        <p:nvSpPr>
          <p:cNvPr id="2" name="Virsraksts 1">
            <a:extLst>
              <a:ext uri="{FF2B5EF4-FFF2-40B4-BE49-F238E27FC236}">
                <a16:creationId xmlns:a16="http://schemas.microsoft.com/office/drawing/2014/main" id="{FF1C2D7B-8BBB-B29D-A45B-931E5CB684E6}"/>
              </a:ext>
            </a:extLst>
          </p:cNvPr>
          <p:cNvSpPr>
            <a:spLocks noGrp="1"/>
          </p:cNvSpPr>
          <p:nvPr>
            <p:ph type="title"/>
          </p:nvPr>
        </p:nvSpPr>
        <p:spPr>
          <a:xfrm>
            <a:off x="838200" y="596597"/>
            <a:ext cx="10515600" cy="536023"/>
          </a:xfrm>
        </p:spPr>
        <p:txBody>
          <a:bodyPr/>
          <a:lstStyle/>
          <a:p>
            <a:r>
              <a:rPr lang="lv-LV" dirty="0">
                <a:solidFill>
                  <a:schemeClr val="accent2">
                    <a:lumMod val="75000"/>
                  </a:schemeClr>
                </a:solidFill>
              </a:rPr>
              <a:t>B daļa «Projekta apraksts» (4)</a:t>
            </a:r>
          </a:p>
        </p:txBody>
      </p:sp>
      <p:sp>
        <p:nvSpPr>
          <p:cNvPr id="9" name="TextBox 8">
            <a:extLst>
              <a:ext uri="{FF2B5EF4-FFF2-40B4-BE49-F238E27FC236}">
                <a16:creationId xmlns:a16="http://schemas.microsoft.com/office/drawing/2014/main" id="{BC4469B4-E5E3-570A-A07B-4A22AD06A824}"/>
              </a:ext>
            </a:extLst>
          </p:cNvPr>
          <p:cNvSpPr txBox="1"/>
          <p:nvPr/>
        </p:nvSpPr>
        <p:spPr>
          <a:xfrm>
            <a:off x="7760916" y="864608"/>
            <a:ext cx="4253715" cy="3477875"/>
          </a:xfrm>
          <a:prstGeom prst="rect">
            <a:avLst/>
          </a:prstGeom>
          <a:noFill/>
        </p:spPr>
        <p:txBody>
          <a:bodyPr wrap="square" rtlCol="0">
            <a:spAutoFit/>
          </a:bodyPr>
          <a:lstStyle/>
          <a:p>
            <a:pPr algn="just"/>
            <a:r>
              <a:rPr lang="lv-LV" sz="1100" dirty="0">
                <a:solidFill>
                  <a:schemeClr val="tx2"/>
                </a:solidFill>
              </a:rPr>
              <a:t>Aprakstot projekta ietekmi, sevišķu uzmanību pievērst šādiem aspektiem:</a:t>
            </a:r>
          </a:p>
          <a:p>
            <a:pPr algn="just"/>
            <a:endParaRPr lang="lv-LV" sz="1100" dirty="0">
              <a:solidFill>
                <a:schemeClr val="tx2"/>
              </a:solidFill>
            </a:endParaRPr>
          </a:p>
          <a:p>
            <a:pPr algn="just"/>
            <a:r>
              <a:rPr lang="lv-LV" sz="1100" b="1" dirty="0">
                <a:solidFill>
                  <a:schemeClr val="tx2"/>
                </a:solidFill>
              </a:rPr>
              <a:t>Rezultātu izplatīšanas plāns:</a:t>
            </a:r>
          </a:p>
          <a:p>
            <a:pPr marL="342900" indent="-342900" algn="just">
              <a:buBlip>
                <a:blip r:embed="rId3"/>
              </a:buBlip>
            </a:pPr>
            <a:r>
              <a:rPr lang="lv-LV" sz="1100" dirty="0">
                <a:solidFill>
                  <a:schemeClr val="tx2"/>
                </a:solidFill>
              </a:rPr>
              <a:t>rezultātu izplatīšanas plāns, kas atbilst zinātniskās grupas spējām (publikāciju skaits un līmenis) un projekta apjomam;</a:t>
            </a:r>
          </a:p>
          <a:p>
            <a:pPr marL="342900" indent="-342900" algn="just">
              <a:buBlip>
                <a:blip r:embed="rId3"/>
              </a:buBlip>
            </a:pPr>
            <a:r>
              <a:rPr lang="lv-LV" sz="1100" dirty="0">
                <a:solidFill>
                  <a:schemeClr val="tx2"/>
                </a:solidFill>
              </a:rPr>
              <a:t>plānam jābūt pietiekami detalizētam;</a:t>
            </a:r>
          </a:p>
          <a:p>
            <a:pPr marL="342900" indent="-342900" algn="just">
              <a:buBlip>
                <a:blip r:embed="rId3"/>
              </a:buBlip>
            </a:pPr>
            <a:r>
              <a:rPr lang="lv-LV" sz="1100" dirty="0">
                <a:solidFill>
                  <a:schemeClr val="tx2"/>
                </a:solidFill>
              </a:rPr>
              <a:t>jānorāda plānoto publikāciju, žurnālu un konferenču nosaukumi;</a:t>
            </a:r>
          </a:p>
          <a:p>
            <a:pPr marL="342900" indent="-342900" algn="just">
              <a:buBlip>
                <a:blip r:embed="rId3"/>
              </a:buBlip>
            </a:pPr>
            <a:r>
              <a:rPr lang="lv-LV" sz="1100" dirty="0">
                <a:solidFill>
                  <a:schemeClr val="tx2"/>
                </a:solidFill>
              </a:rPr>
              <a:t>jāapraksta rezultātu nozīme potenciālo nākotnes projektu veidošanā;</a:t>
            </a:r>
          </a:p>
          <a:p>
            <a:pPr marL="342900" indent="-342900" algn="just">
              <a:buBlip>
                <a:blip r:embed="rId3"/>
              </a:buBlip>
            </a:pPr>
            <a:r>
              <a:rPr lang="lv-LV" sz="1100" dirty="0">
                <a:solidFill>
                  <a:schemeClr val="tx2"/>
                </a:solidFill>
              </a:rPr>
              <a:t>ja iespējams, arī </a:t>
            </a:r>
            <a:r>
              <a:rPr lang="lv-LV" sz="1100" dirty="0" err="1">
                <a:solidFill>
                  <a:schemeClr val="tx2"/>
                </a:solidFill>
              </a:rPr>
              <a:t>Open</a:t>
            </a:r>
            <a:r>
              <a:rPr lang="lv-LV" sz="1100" dirty="0">
                <a:solidFill>
                  <a:schemeClr val="tx2"/>
                </a:solidFill>
              </a:rPr>
              <a:t> Access, </a:t>
            </a:r>
            <a:r>
              <a:rPr lang="lv-LV" sz="1100" dirty="0" err="1">
                <a:solidFill>
                  <a:schemeClr val="tx2"/>
                </a:solidFill>
              </a:rPr>
              <a:t>Open</a:t>
            </a:r>
            <a:r>
              <a:rPr lang="lv-LV" sz="1100" dirty="0">
                <a:solidFill>
                  <a:schemeClr val="tx2"/>
                </a:solidFill>
              </a:rPr>
              <a:t> </a:t>
            </a:r>
            <a:r>
              <a:rPr lang="lv-LV" sz="1100" dirty="0" err="1">
                <a:solidFill>
                  <a:schemeClr val="tx2"/>
                </a:solidFill>
              </a:rPr>
              <a:t>Data</a:t>
            </a:r>
            <a:r>
              <a:rPr lang="lv-LV" sz="1100" dirty="0">
                <a:solidFill>
                  <a:schemeClr val="tx2"/>
                </a:solidFill>
              </a:rPr>
              <a:t> un FAIR principu ievērošana.</a:t>
            </a:r>
          </a:p>
          <a:p>
            <a:pPr algn="just"/>
            <a:endParaRPr lang="lv-LV" sz="1100" dirty="0">
              <a:solidFill>
                <a:schemeClr val="tx2"/>
              </a:solidFill>
            </a:endParaRPr>
          </a:p>
          <a:p>
            <a:pPr algn="just"/>
            <a:r>
              <a:rPr lang="lv-LV" sz="1100" b="1" dirty="0">
                <a:solidFill>
                  <a:schemeClr val="tx2"/>
                </a:solidFill>
              </a:rPr>
              <a:t>Sociālekonomiskās ietekmes apraksts:</a:t>
            </a:r>
          </a:p>
          <a:p>
            <a:pPr marL="342900" indent="-342900" algn="just">
              <a:buBlip>
                <a:blip r:embed="rId3"/>
              </a:buBlip>
            </a:pPr>
            <a:r>
              <a:rPr lang="lv-LV" sz="1100" dirty="0">
                <a:solidFill>
                  <a:schemeClr val="tx2"/>
                </a:solidFill>
              </a:rPr>
              <a:t>nepieciešams apraksts par rezultātu ietekmi uz netiešajām</a:t>
            </a:r>
          </a:p>
          <a:p>
            <a:pPr marL="171450" indent="-171450" algn="just">
              <a:buBlip>
                <a:blip r:embed="rId3"/>
              </a:buBlip>
            </a:pPr>
            <a:r>
              <a:rPr lang="lv-LV" sz="1100" dirty="0">
                <a:solidFill>
                  <a:schemeClr val="tx2"/>
                </a:solidFill>
              </a:rPr>
              <a:t>(</a:t>
            </a:r>
            <a:r>
              <a:rPr lang="lv-LV" sz="1100" dirty="0" err="1">
                <a:solidFill>
                  <a:schemeClr val="tx2"/>
                </a:solidFill>
              </a:rPr>
              <a:t>secondary</a:t>
            </a:r>
            <a:r>
              <a:rPr lang="lv-LV" sz="1100" dirty="0">
                <a:solidFill>
                  <a:schemeClr val="tx2"/>
                </a:solidFill>
              </a:rPr>
              <a:t>) mērķa grupām (piemēram, politikas veidotājiem, sabiedrības grupām);</a:t>
            </a:r>
          </a:p>
          <a:p>
            <a:pPr marL="342900" indent="-342900" algn="just">
              <a:buBlip>
                <a:blip r:embed="rId3"/>
              </a:buBlip>
            </a:pPr>
            <a:r>
              <a:rPr lang="lv-LV" sz="1100" dirty="0">
                <a:solidFill>
                  <a:schemeClr val="tx2"/>
                </a:solidFill>
              </a:rPr>
              <a:t>jāapraksta sadarbības iespējas ar industrijas partneriem;</a:t>
            </a:r>
          </a:p>
          <a:p>
            <a:pPr marL="342900" indent="-342900" algn="just">
              <a:buBlip>
                <a:blip r:embed="rId3"/>
              </a:buBlip>
            </a:pPr>
            <a:r>
              <a:rPr lang="lv-LV" sz="1100" dirty="0">
                <a:solidFill>
                  <a:schemeClr val="tx2"/>
                </a:solidFill>
              </a:rPr>
              <a:t>jāapraksta stratēģija intelektuālā īpašuma un projekta rezultātu </a:t>
            </a:r>
            <a:r>
              <a:rPr lang="lv-LV" sz="1100" dirty="0" err="1">
                <a:solidFill>
                  <a:schemeClr val="tx2"/>
                </a:solidFill>
              </a:rPr>
              <a:t>komercializācijai</a:t>
            </a:r>
            <a:r>
              <a:rPr lang="lv-LV" sz="1100" dirty="0">
                <a:solidFill>
                  <a:schemeClr val="tx2"/>
                </a:solidFill>
              </a:rPr>
              <a:t> nākotnē.</a:t>
            </a:r>
          </a:p>
          <a:p>
            <a:pPr algn="just"/>
            <a:endParaRPr lang="lv-LV" sz="1100" dirty="0">
              <a:solidFill>
                <a:schemeClr val="tx2"/>
              </a:solidFill>
            </a:endParaRPr>
          </a:p>
          <a:p>
            <a:pPr algn="just"/>
            <a:r>
              <a:rPr lang="lv-LV" sz="1100" dirty="0">
                <a:solidFill>
                  <a:schemeClr val="tx2"/>
                </a:solidFill>
              </a:rPr>
              <a:t>Nepieciešama skaidra </a:t>
            </a:r>
            <a:r>
              <a:rPr lang="lv-LV" sz="1100" b="1" dirty="0">
                <a:solidFill>
                  <a:schemeClr val="tx2"/>
                </a:solidFill>
              </a:rPr>
              <a:t>stratēģija zinātniskās grupas </a:t>
            </a:r>
            <a:r>
              <a:rPr lang="lv-LV" sz="1100" dirty="0">
                <a:solidFill>
                  <a:schemeClr val="tx2"/>
                </a:solidFill>
              </a:rPr>
              <a:t>locekļu, sevišķi jauno zinātnieku un studējošo, </a:t>
            </a:r>
            <a:r>
              <a:rPr lang="lv-LV" sz="1100" b="1" dirty="0">
                <a:solidFill>
                  <a:schemeClr val="tx2"/>
                </a:solidFill>
              </a:rPr>
              <a:t>kapacitātes paaugstināšanai.</a:t>
            </a:r>
          </a:p>
        </p:txBody>
      </p:sp>
      <p:grpSp>
        <p:nvGrpSpPr>
          <p:cNvPr id="10" name="Group 38">
            <a:extLst>
              <a:ext uri="{FF2B5EF4-FFF2-40B4-BE49-F238E27FC236}">
                <a16:creationId xmlns:a16="http://schemas.microsoft.com/office/drawing/2014/main" id="{D40241EA-3B6F-CD22-B2CD-79CD2FA42982}"/>
              </a:ext>
            </a:extLst>
          </p:cNvPr>
          <p:cNvGrpSpPr>
            <a:grpSpLocks/>
          </p:cNvGrpSpPr>
          <p:nvPr/>
        </p:nvGrpSpPr>
        <p:grpSpPr bwMode="auto">
          <a:xfrm>
            <a:off x="2199821" y="1236086"/>
            <a:ext cx="5489818" cy="3539538"/>
            <a:chOff x="1809575" y="1872752"/>
            <a:chExt cx="5524850" cy="3504181"/>
          </a:xfrm>
          <a:solidFill>
            <a:srgbClr val="E4A6A6"/>
          </a:solidFill>
          <a:effectLst>
            <a:outerShdw blurRad="50800" dist="38100" dir="2700000" algn="tl" rotWithShape="0">
              <a:prstClr val="black">
                <a:alpha val="40000"/>
              </a:prstClr>
            </a:outerShdw>
          </a:effectLst>
        </p:grpSpPr>
        <p:sp>
          <p:nvSpPr>
            <p:cNvPr id="28" name="Freeform 60">
              <a:extLst>
                <a:ext uri="{FF2B5EF4-FFF2-40B4-BE49-F238E27FC236}">
                  <a16:creationId xmlns:a16="http://schemas.microsoft.com/office/drawing/2014/main" id="{A8BD1969-0F04-1DF6-CDAF-FB42A4D54048}"/>
                </a:ext>
              </a:extLst>
            </p:cNvPr>
            <p:cNvSpPr>
              <a:spLocks/>
            </p:cNvSpPr>
            <p:nvPr/>
          </p:nvSpPr>
          <p:spPr bwMode="auto">
            <a:xfrm>
              <a:off x="4000809" y="1872752"/>
              <a:ext cx="1187476" cy="1189217"/>
            </a:xfrm>
            <a:custGeom>
              <a:avLst/>
              <a:gdLst>
                <a:gd name="T0" fmla="*/ 547 w 2397"/>
                <a:gd name="T1" fmla="*/ 194 h 2398"/>
                <a:gd name="T2" fmla="*/ 359 w 2397"/>
                <a:gd name="T3" fmla="*/ 344 h 2398"/>
                <a:gd name="T4" fmla="*/ 209 w 2397"/>
                <a:gd name="T5" fmla="*/ 524 h 2398"/>
                <a:gd name="T6" fmla="*/ 97 w 2397"/>
                <a:gd name="T7" fmla="*/ 726 h 2398"/>
                <a:gd name="T8" fmla="*/ 27 w 2397"/>
                <a:gd name="T9" fmla="*/ 945 h 2398"/>
                <a:gd name="T10" fmla="*/ 0 w 2397"/>
                <a:gd name="T11" fmla="*/ 1173 h 2398"/>
                <a:gd name="T12" fmla="*/ 18 w 2397"/>
                <a:gd name="T13" fmla="*/ 1405 h 2398"/>
                <a:gd name="T14" fmla="*/ 82 w 2397"/>
                <a:gd name="T15" fmla="*/ 1634 h 2398"/>
                <a:gd name="T16" fmla="*/ 161 w 2397"/>
                <a:gd name="T17" fmla="*/ 1798 h 2398"/>
                <a:gd name="T18" fmla="*/ 265 w 2397"/>
                <a:gd name="T19" fmla="*/ 1950 h 2398"/>
                <a:gd name="T20" fmla="*/ 430 w 2397"/>
                <a:gd name="T21" fmla="*/ 2120 h 2398"/>
                <a:gd name="T22" fmla="*/ 622 w 2397"/>
                <a:gd name="T23" fmla="*/ 2250 h 2398"/>
                <a:gd name="T24" fmla="*/ 834 w 2397"/>
                <a:gd name="T25" fmla="*/ 2341 h 2398"/>
                <a:gd name="T26" fmla="*/ 1058 w 2397"/>
                <a:gd name="T27" fmla="*/ 2389 h 2398"/>
                <a:gd name="T28" fmla="*/ 1288 w 2397"/>
                <a:gd name="T29" fmla="*/ 2394 h 2398"/>
                <a:gd name="T30" fmla="*/ 1519 w 2397"/>
                <a:gd name="T31" fmla="*/ 2354 h 2398"/>
                <a:gd name="T32" fmla="*/ 1743 w 2397"/>
                <a:gd name="T33" fmla="*/ 2267 h 2398"/>
                <a:gd name="T34" fmla="*/ 1851 w 2397"/>
                <a:gd name="T35" fmla="*/ 2205 h 2398"/>
                <a:gd name="T36" fmla="*/ 2039 w 2397"/>
                <a:gd name="T37" fmla="*/ 2055 h 2398"/>
                <a:gd name="T38" fmla="*/ 2189 w 2397"/>
                <a:gd name="T39" fmla="*/ 1875 h 2398"/>
                <a:gd name="T40" fmla="*/ 2299 w 2397"/>
                <a:gd name="T41" fmla="*/ 1672 h 2398"/>
                <a:gd name="T42" fmla="*/ 2369 w 2397"/>
                <a:gd name="T43" fmla="*/ 1453 h 2398"/>
                <a:gd name="T44" fmla="*/ 2397 w 2397"/>
                <a:gd name="T45" fmla="*/ 1225 h 2398"/>
                <a:gd name="T46" fmla="*/ 2380 w 2397"/>
                <a:gd name="T47" fmla="*/ 993 h 2398"/>
                <a:gd name="T48" fmla="*/ 2316 w 2397"/>
                <a:gd name="T49" fmla="*/ 765 h 2398"/>
                <a:gd name="T50" fmla="*/ 2236 w 2397"/>
                <a:gd name="T51" fmla="*/ 601 h 2398"/>
                <a:gd name="T52" fmla="*/ 2134 w 2397"/>
                <a:gd name="T53" fmla="*/ 449 h 2398"/>
                <a:gd name="T54" fmla="*/ 1968 w 2397"/>
                <a:gd name="T55" fmla="*/ 279 h 2398"/>
                <a:gd name="T56" fmla="*/ 1776 w 2397"/>
                <a:gd name="T57" fmla="*/ 148 h 2398"/>
                <a:gd name="T58" fmla="*/ 1565 w 2397"/>
                <a:gd name="T59" fmla="*/ 57 h 2398"/>
                <a:gd name="T60" fmla="*/ 1339 w 2397"/>
                <a:gd name="T61" fmla="*/ 9 h 2398"/>
                <a:gd name="T62" fmla="*/ 1108 w 2397"/>
                <a:gd name="T63" fmla="*/ 4 h 2398"/>
                <a:gd name="T64" fmla="*/ 878 w 2397"/>
                <a:gd name="T65" fmla="*/ 44 h 2398"/>
                <a:gd name="T66" fmla="*/ 653 w 2397"/>
                <a:gd name="T67" fmla="*/ 131 h 2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7" h="2398">
                  <a:moveTo>
                    <a:pt x="600" y="162"/>
                  </a:moveTo>
                  <a:lnTo>
                    <a:pt x="547" y="194"/>
                  </a:lnTo>
                  <a:lnTo>
                    <a:pt x="449" y="265"/>
                  </a:lnTo>
                  <a:lnTo>
                    <a:pt x="359" y="344"/>
                  </a:lnTo>
                  <a:lnTo>
                    <a:pt x="279" y="431"/>
                  </a:lnTo>
                  <a:lnTo>
                    <a:pt x="209" y="524"/>
                  </a:lnTo>
                  <a:lnTo>
                    <a:pt x="148" y="623"/>
                  </a:lnTo>
                  <a:lnTo>
                    <a:pt x="97" y="726"/>
                  </a:lnTo>
                  <a:lnTo>
                    <a:pt x="57" y="834"/>
                  </a:lnTo>
                  <a:lnTo>
                    <a:pt x="27" y="945"/>
                  </a:lnTo>
                  <a:lnTo>
                    <a:pt x="8" y="1058"/>
                  </a:lnTo>
                  <a:lnTo>
                    <a:pt x="0" y="1173"/>
                  </a:lnTo>
                  <a:lnTo>
                    <a:pt x="3" y="1290"/>
                  </a:lnTo>
                  <a:lnTo>
                    <a:pt x="18" y="1405"/>
                  </a:lnTo>
                  <a:lnTo>
                    <a:pt x="44" y="1521"/>
                  </a:lnTo>
                  <a:lnTo>
                    <a:pt x="82" y="1634"/>
                  </a:lnTo>
                  <a:lnTo>
                    <a:pt x="131" y="1744"/>
                  </a:lnTo>
                  <a:lnTo>
                    <a:pt x="161" y="1798"/>
                  </a:lnTo>
                  <a:lnTo>
                    <a:pt x="193" y="1851"/>
                  </a:lnTo>
                  <a:lnTo>
                    <a:pt x="265" y="1950"/>
                  </a:lnTo>
                  <a:lnTo>
                    <a:pt x="344" y="2039"/>
                  </a:lnTo>
                  <a:lnTo>
                    <a:pt x="430" y="2120"/>
                  </a:lnTo>
                  <a:lnTo>
                    <a:pt x="522" y="2190"/>
                  </a:lnTo>
                  <a:lnTo>
                    <a:pt x="622" y="2250"/>
                  </a:lnTo>
                  <a:lnTo>
                    <a:pt x="726" y="2301"/>
                  </a:lnTo>
                  <a:lnTo>
                    <a:pt x="834" y="2341"/>
                  </a:lnTo>
                  <a:lnTo>
                    <a:pt x="945" y="2371"/>
                  </a:lnTo>
                  <a:lnTo>
                    <a:pt x="1058" y="2389"/>
                  </a:lnTo>
                  <a:lnTo>
                    <a:pt x="1173" y="2398"/>
                  </a:lnTo>
                  <a:lnTo>
                    <a:pt x="1288" y="2394"/>
                  </a:lnTo>
                  <a:lnTo>
                    <a:pt x="1405" y="2380"/>
                  </a:lnTo>
                  <a:lnTo>
                    <a:pt x="1519" y="2354"/>
                  </a:lnTo>
                  <a:lnTo>
                    <a:pt x="1633" y="2317"/>
                  </a:lnTo>
                  <a:lnTo>
                    <a:pt x="1743" y="2267"/>
                  </a:lnTo>
                  <a:lnTo>
                    <a:pt x="1798" y="2236"/>
                  </a:lnTo>
                  <a:lnTo>
                    <a:pt x="1851" y="2205"/>
                  </a:lnTo>
                  <a:lnTo>
                    <a:pt x="1950" y="2134"/>
                  </a:lnTo>
                  <a:lnTo>
                    <a:pt x="2039" y="2055"/>
                  </a:lnTo>
                  <a:lnTo>
                    <a:pt x="2118" y="1968"/>
                  </a:lnTo>
                  <a:lnTo>
                    <a:pt x="2189" y="1875"/>
                  </a:lnTo>
                  <a:lnTo>
                    <a:pt x="2249" y="1776"/>
                  </a:lnTo>
                  <a:lnTo>
                    <a:pt x="2299" y="1672"/>
                  </a:lnTo>
                  <a:lnTo>
                    <a:pt x="2340" y="1565"/>
                  </a:lnTo>
                  <a:lnTo>
                    <a:pt x="2369" y="1453"/>
                  </a:lnTo>
                  <a:lnTo>
                    <a:pt x="2389" y="1341"/>
                  </a:lnTo>
                  <a:lnTo>
                    <a:pt x="2397" y="1225"/>
                  </a:lnTo>
                  <a:lnTo>
                    <a:pt x="2394" y="1109"/>
                  </a:lnTo>
                  <a:lnTo>
                    <a:pt x="2380" y="993"/>
                  </a:lnTo>
                  <a:lnTo>
                    <a:pt x="2354" y="878"/>
                  </a:lnTo>
                  <a:lnTo>
                    <a:pt x="2316" y="765"/>
                  </a:lnTo>
                  <a:lnTo>
                    <a:pt x="2266" y="655"/>
                  </a:lnTo>
                  <a:lnTo>
                    <a:pt x="2236" y="601"/>
                  </a:lnTo>
                  <a:lnTo>
                    <a:pt x="2205" y="547"/>
                  </a:lnTo>
                  <a:lnTo>
                    <a:pt x="2134" y="449"/>
                  </a:lnTo>
                  <a:lnTo>
                    <a:pt x="2054" y="359"/>
                  </a:lnTo>
                  <a:lnTo>
                    <a:pt x="1968" y="279"/>
                  </a:lnTo>
                  <a:lnTo>
                    <a:pt x="1874" y="209"/>
                  </a:lnTo>
                  <a:lnTo>
                    <a:pt x="1776" y="148"/>
                  </a:lnTo>
                  <a:lnTo>
                    <a:pt x="1672" y="98"/>
                  </a:lnTo>
                  <a:lnTo>
                    <a:pt x="1565" y="57"/>
                  </a:lnTo>
                  <a:lnTo>
                    <a:pt x="1453" y="28"/>
                  </a:lnTo>
                  <a:lnTo>
                    <a:pt x="1339" y="9"/>
                  </a:lnTo>
                  <a:lnTo>
                    <a:pt x="1225" y="0"/>
                  </a:lnTo>
                  <a:lnTo>
                    <a:pt x="1108" y="4"/>
                  </a:lnTo>
                  <a:lnTo>
                    <a:pt x="993" y="19"/>
                  </a:lnTo>
                  <a:lnTo>
                    <a:pt x="878" y="44"/>
                  </a:lnTo>
                  <a:lnTo>
                    <a:pt x="765" y="82"/>
                  </a:lnTo>
                  <a:lnTo>
                    <a:pt x="653" y="131"/>
                  </a:lnTo>
                  <a:lnTo>
                    <a:pt x="600" y="162"/>
                  </a:lnTo>
                  <a:close/>
                </a:path>
              </a:pathLst>
            </a:custGeom>
            <a:grpFill/>
            <a:ln>
              <a:noFill/>
            </a:ln>
          </p:spPr>
          <p:txBody>
            <a:bodyPr lIns="38576" tIns="19289" rIns="38576" bIns="19289"/>
            <a:lstStyle/>
            <a:p>
              <a:pPr defTabSz="514350">
                <a:defRPr/>
              </a:pPr>
              <a:endParaRPr lang="en-US" sz="760" kern="0">
                <a:solidFill>
                  <a:prstClr val="black"/>
                </a:solidFill>
                <a:latin typeface="Calibri" panose="020F0502020204030204"/>
              </a:endParaRPr>
            </a:p>
          </p:txBody>
        </p:sp>
        <p:sp>
          <p:nvSpPr>
            <p:cNvPr id="29" name="Freeform: Shape 82">
              <a:extLst>
                <a:ext uri="{FF2B5EF4-FFF2-40B4-BE49-F238E27FC236}">
                  <a16:creationId xmlns:a16="http://schemas.microsoft.com/office/drawing/2014/main" id="{FD9A8981-C94E-5C5F-8523-EA83CF7F0DBA}"/>
                </a:ext>
              </a:extLst>
            </p:cNvPr>
            <p:cNvSpPr>
              <a:spLocks/>
            </p:cNvSpPr>
            <p:nvPr/>
          </p:nvSpPr>
          <p:spPr bwMode="auto">
            <a:xfrm>
              <a:off x="2243814" y="1872752"/>
              <a:ext cx="1022131" cy="1940829"/>
            </a:xfrm>
            <a:custGeom>
              <a:avLst/>
              <a:gdLst>
                <a:gd name="connsiteX0" fmla="*/ 1091813 w 1364969"/>
                <a:gd name="connsiteY0" fmla="*/ 0 h 2589076"/>
                <a:gd name="connsiteX1" fmla="*/ 1251937 w 1364969"/>
                <a:gd name="connsiteY1" fmla="*/ 0 h 2589076"/>
                <a:gd name="connsiteX2" fmla="*/ 1238657 w 1364969"/>
                <a:gd name="connsiteY2" fmla="*/ 30830 h 2589076"/>
                <a:gd name="connsiteX3" fmla="*/ 1204929 w 1364969"/>
                <a:gd name="connsiteY3" fmla="*/ 122734 h 2589076"/>
                <a:gd name="connsiteX4" fmla="*/ 1174508 w 1364969"/>
                <a:gd name="connsiteY4" fmla="*/ 215960 h 2589076"/>
                <a:gd name="connsiteX5" fmla="*/ 1148717 w 1364969"/>
                <a:gd name="connsiteY5" fmla="*/ 311169 h 2589076"/>
                <a:gd name="connsiteX6" fmla="*/ 1128216 w 1364969"/>
                <a:gd name="connsiteY6" fmla="*/ 407040 h 2589076"/>
                <a:gd name="connsiteX7" fmla="*/ 1112344 w 1364969"/>
                <a:gd name="connsiteY7" fmla="*/ 504233 h 2589076"/>
                <a:gd name="connsiteX8" fmla="*/ 1099779 w 1364969"/>
                <a:gd name="connsiteY8" fmla="*/ 601425 h 2589076"/>
                <a:gd name="connsiteX9" fmla="*/ 1093166 w 1364969"/>
                <a:gd name="connsiteY9" fmla="*/ 699941 h 2589076"/>
                <a:gd name="connsiteX10" fmla="*/ 1090520 w 1364969"/>
                <a:gd name="connsiteY10" fmla="*/ 798456 h 2589076"/>
                <a:gd name="connsiteX11" fmla="*/ 1093166 w 1364969"/>
                <a:gd name="connsiteY11" fmla="*/ 896971 h 2589076"/>
                <a:gd name="connsiteX12" fmla="*/ 1101101 w 1364969"/>
                <a:gd name="connsiteY12" fmla="*/ 996809 h 2589076"/>
                <a:gd name="connsiteX13" fmla="*/ 1113005 w 1364969"/>
                <a:gd name="connsiteY13" fmla="*/ 1095324 h 2589076"/>
                <a:gd name="connsiteX14" fmla="*/ 1130200 w 1364969"/>
                <a:gd name="connsiteY14" fmla="*/ 1193839 h 2589076"/>
                <a:gd name="connsiteX15" fmla="*/ 1152685 w 1364969"/>
                <a:gd name="connsiteY15" fmla="*/ 1292355 h 2589076"/>
                <a:gd name="connsiteX16" fmla="*/ 1179137 w 1364969"/>
                <a:gd name="connsiteY16" fmla="*/ 1390209 h 2589076"/>
                <a:gd name="connsiteX17" fmla="*/ 1211542 w 1364969"/>
                <a:gd name="connsiteY17" fmla="*/ 1486079 h 2589076"/>
                <a:gd name="connsiteX18" fmla="*/ 1248576 w 1364969"/>
                <a:gd name="connsiteY18" fmla="*/ 1581950 h 2589076"/>
                <a:gd name="connsiteX19" fmla="*/ 1290901 w 1364969"/>
                <a:gd name="connsiteY19" fmla="*/ 1676498 h 2589076"/>
                <a:gd name="connsiteX20" fmla="*/ 1338516 w 1364969"/>
                <a:gd name="connsiteY20" fmla="*/ 1769724 h 2589076"/>
                <a:gd name="connsiteX21" fmla="*/ 1364969 w 1364969"/>
                <a:gd name="connsiteY21" fmla="*/ 1815345 h 2589076"/>
                <a:gd name="connsiteX22" fmla="*/ 1364969 w 1364969"/>
                <a:gd name="connsiteY22" fmla="*/ 1816006 h 2589076"/>
                <a:gd name="connsiteX23" fmla="*/ 1364718 w 1364969"/>
                <a:gd name="connsiteY23" fmla="*/ 1816152 h 2589076"/>
                <a:gd name="connsiteX24" fmla="*/ 1364969 w 1364969"/>
                <a:gd name="connsiteY24" fmla="*/ 1816581 h 2589076"/>
                <a:gd name="connsiteX25" fmla="*/ 1270200 w 1364969"/>
                <a:gd name="connsiteY25" fmla="*/ 1871195 h 2589076"/>
                <a:gd name="connsiteX26" fmla="*/ 1236673 w 1364969"/>
                <a:gd name="connsiteY26" fmla="*/ 1890719 h 2589076"/>
                <a:gd name="connsiteX27" fmla="*/ 1236673 w 1364969"/>
                <a:gd name="connsiteY27" fmla="*/ 1890516 h 2589076"/>
                <a:gd name="connsiteX28" fmla="*/ 24481 w 1364969"/>
                <a:gd name="connsiteY28" fmla="*/ 2589076 h 2589076"/>
                <a:gd name="connsiteX29" fmla="*/ 0 w 1364969"/>
                <a:gd name="connsiteY29" fmla="*/ 2546160 h 2589076"/>
                <a:gd name="connsiteX30" fmla="*/ 1212183 w 1364969"/>
                <a:gd name="connsiteY30" fmla="*/ 1847260 h 2589076"/>
                <a:gd name="connsiteX31" fmla="*/ 1208236 w 1364969"/>
                <a:gd name="connsiteY31" fmla="*/ 1840470 h 2589076"/>
                <a:gd name="connsiteX32" fmla="*/ 1156652 w 1364969"/>
                <a:gd name="connsiteY32" fmla="*/ 1740632 h 2589076"/>
                <a:gd name="connsiteX33" fmla="*/ 1111021 w 1364969"/>
                <a:gd name="connsiteY33" fmla="*/ 1639472 h 2589076"/>
                <a:gd name="connsiteX34" fmla="*/ 1072003 w 1364969"/>
                <a:gd name="connsiteY34" fmla="*/ 1536329 h 2589076"/>
                <a:gd name="connsiteX35" fmla="*/ 1036953 w 1364969"/>
                <a:gd name="connsiteY35" fmla="*/ 1433185 h 2589076"/>
                <a:gd name="connsiteX36" fmla="*/ 1008516 w 1364969"/>
                <a:gd name="connsiteY36" fmla="*/ 1328058 h 2589076"/>
                <a:gd name="connsiteX37" fmla="*/ 984047 w 1364969"/>
                <a:gd name="connsiteY37" fmla="*/ 1222931 h 2589076"/>
                <a:gd name="connsiteX38" fmla="*/ 965530 w 1364969"/>
                <a:gd name="connsiteY38" fmla="*/ 1117804 h 2589076"/>
                <a:gd name="connsiteX39" fmla="*/ 952965 w 1364969"/>
                <a:gd name="connsiteY39" fmla="*/ 1011355 h 2589076"/>
                <a:gd name="connsiteX40" fmla="*/ 945029 w 1364969"/>
                <a:gd name="connsiteY40" fmla="*/ 904905 h 2589076"/>
                <a:gd name="connsiteX41" fmla="*/ 942384 w 1364969"/>
                <a:gd name="connsiteY41" fmla="*/ 798456 h 2589076"/>
                <a:gd name="connsiteX42" fmla="*/ 945029 w 1364969"/>
                <a:gd name="connsiteY42" fmla="*/ 693329 h 2589076"/>
                <a:gd name="connsiteX43" fmla="*/ 951643 w 1364969"/>
                <a:gd name="connsiteY43" fmla="*/ 588202 h 2589076"/>
                <a:gd name="connsiteX44" fmla="*/ 964869 w 1364969"/>
                <a:gd name="connsiteY44" fmla="*/ 483075 h 2589076"/>
                <a:gd name="connsiteX45" fmla="*/ 982063 w 1364969"/>
                <a:gd name="connsiteY45" fmla="*/ 378609 h 2589076"/>
                <a:gd name="connsiteX46" fmla="*/ 1005210 w 1364969"/>
                <a:gd name="connsiteY46" fmla="*/ 276127 h 2589076"/>
                <a:gd name="connsiteX47" fmla="*/ 1031663 w 1364969"/>
                <a:gd name="connsiteY47" fmla="*/ 174306 h 2589076"/>
                <a:gd name="connsiteX48" fmla="*/ 1064067 w 1364969"/>
                <a:gd name="connsiteY48" fmla="*/ 73807 h 25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364969" h="2589076">
                  <a:moveTo>
                    <a:pt x="1091813" y="0"/>
                  </a:moveTo>
                  <a:lnTo>
                    <a:pt x="1251937" y="0"/>
                  </a:lnTo>
                  <a:lnTo>
                    <a:pt x="1238657" y="30830"/>
                  </a:lnTo>
                  <a:lnTo>
                    <a:pt x="1204929" y="122734"/>
                  </a:lnTo>
                  <a:lnTo>
                    <a:pt x="1174508" y="215960"/>
                  </a:lnTo>
                  <a:lnTo>
                    <a:pt x="1148717" y="311169"/>
                  </a:lnTo>
                  <a:lnTo>
                    <a:pt x="1128216" y="407040"/>
                  </a:lnTo>
                  <a:lnTo>
                    <a:pt x="1112344" y="504233"/>
                  </a:lnTo>
                  <a:lnTo>
                    <a:pt x="1099779" y="601425"/>
                  </a:lnTo>
                  <a:lnTo>
                    <a:pt x="1093166" y="699941"/>
                  </a:lnTo>
                  <a:lnTo>
                    <a:pt x="1090520" y="798456"/>
                  </a:lnTo>
                  <a:lnTo>
                    <a:pt x="1093166" y="896971"/>
                  </a:lnTo>
                  <a:lnTo>
                    <a:pt x="1101101" y="996809"/>
                  </a:lnTo>
                  <a:lnTo>
                    <a:pt x="1113005" y="1095324"/>
                  </a:lnTo>
                  <a:lnTo>
                    <a:pt x="1130200" y="1193839"/>
                  </a:lnTo>
                  <a:lnTo>
                    <a:pt x="1152685" y="1292355"/>
                  </a:lnTo>
                  <a:lnTo>
                    <a:pt x="1179137" y="1390209"/>
                  </a:lnTo>
                  <a:lnTo>
                    <a:pt x="1211542" y="1486079"/>
                  </a:lnTo>
                  <a:lnTo>
                    <a:pt x="1248576" y="1581950"/>
                  </a:lnTo>
                  <a:lnTo>
                    <a:pt x="1290901" y="1676498"/>
                  </a:lnTo>
                  <a:lnTo>
                    <a:pt x="1338516" y="1769724"/>
                  </a:lnTo>
                  <a:lnTo>
                    <a:pt x="1364969" y="1815345"/>
                  </a:lnTo>
                  <a:lnTo>
                    <a:pt x="1364969" y="1816006"/>
                  </a:lnTo>
                  <a:lnTo>
                    <a:pt x="1364718" y="1816152"/>
                  </a:lnTo>
                  <a:lnTo>
                    <a:pt x="1364969" y="1816581"/>
                  </a:lnTo>
                  <a:lnTo>
                    <a:pt x="1270200" y="1871195"/>
                  </a:lnTo>
                  <a:lnTo>
                    <a:pt x="1236673" y="1890719"/>
                  </a:lnTo>
                  <a:lnTo>
                    <a:pt x="1236673" y="1890516"/>
                  </a:lnTo>
                  <a:lnTo>
                    <a:pt x="24481" y="2589076"/>
                  </a:lnTo>
                  <a:lnTo>
                    <a:pt x="0" y="2546160"/>
                  </a:lnTo>
                  <a:lnTo>
                    <a:pt x="1212183" y="1847260"/>
                  </a:lnTo>
                  <a:lnTo>
                    <a:pt x="1208236" y="1840470"/>
                  </a:lnTo>
                  <a:lnTo>
                    <a:pt x="1156652" y="1740632"/>
                  </a:lnTo>
                  <a:lnTo>
                    <a:pt x="1111021" y="1639472"/>
                  </a:lnTo>
                  <a:lnTo>
                    <a:pt x="1072003" y="1536329"/>
                  </a:lnTo>
                  <a:lnTo>
                    <a:pt x="1036953" y="1433185"/>
                  </a:lnTo>
                  <a:lnTo>
                    <a:pt x="1008516" y="1328058"/>
                  </a:lnTo>
                  <a:lnTo>
                    <a:pt x="984047" y="1222931"/>
                  </a:lnTo>
                  <a:lnTo>
                    <a:pt x="965530" y="1117804"/>
                  </a:lnTo>
                  <a:lnTo>
                    <a:pt x="952965" y="1011355"/>
                  </a:lnTo>
                  <a:lnTo>
                    <a:pt x="945029" y="904905"/>
                  </a:lnTo>
                  <a:lnTo>
                    <a:pt x="942384" y="798456"/>
                  </a:lnTo>
                  <a:lnTo>
                    <a:pt x="945029" y="693329"/>
                  </a:lnTo>
                  <a:lnTo>
                    <a:pt x="951643" y="588202"/>
                  </a:lnTo>
                  <a:lnTo>
                    <a:pt x="964869" y="483075"/>
                  </a:lnTo>
                  <a:lnTo>
                    <a:pt x="982063" y="378609"/>
                  </a:lnTo>
                  <a:lnTo>
                    <a:pt x="1005210" y="276127"/>
                  </a:lnTo>
                  <a:lnTo>
                    <a:pt x="1031663" y="174306"/>
                  </a:lnTo>
                  <a:lnTo>
                    <a:pt x="1064067" y="73807"/>
                  </a:lnTo>
                  <a:close/>
                </a:path>
              </a:pathLst>
            </a:custGeom>
            <a:grpFill/>
            <a:ln>
              <a:noFill/>
            </a:ln>
          </p:spPr>
          <p:txBody>
            <a:bodyPr lIns="38576" tIns="19289" rIns="38576" bIns="19289"/>
            <a:lstStyle/>
            <a:p>
              <a:pPr defTabSz="514350">
                <a:defRPr/>
              </a:pPr>
              <a:endParaRPr lang="en-US" sz="760" kern="0">
                <a:solidFill>
                  <a:prstClr val="black"/>
                </a:solidFill>
                <a:latin typeface="Calibri" panose="020F0502020204030204"/>
              </a:endParaRPr>
            </a:p>
          </p:txBody>
        </p:sp>
        <p:sp>
          <p:nvSpPr>
            <p:cNvPr id="30" name="Freeform: Shape 83">
              <a:extLst>
                <a:ext uri="{FF2B5EF4-FFF2-40B4-BE49-F238E27FC236}">
                  <a16:creationId xmlns:a16="http://schemas.microsoft.com/office/drawing/2014/main" id="{C7F1A7E0-AA48-9A80-4A7C-5CC0E436E514}"/>
                </a:ext>
              </a:extLst>
            </p:cNvPr>
            <p:cNvSpPr>
              <a:spLocks/>
            </p:cNvSpPr>
            <p:nvPr/>
          </p:nvSpPr>
          <p:spPr bwMode="auto">
            <a:xfrm>
              <a:off x="3060516" y="1872752"/>
              <a:ext cx="823382" cy="2832741"/>
            </a:xfrm>
            <a:custGeom>
              <a:avLst/>
              <a:gdLst>
                <a:gd name="connsiteX0" fmla="*/ 161034 w 1097134"/>
                <a:gd name="connsiteY0" fmla="*/ 0 h 3775488"/>
                <a:gd name="connsiteX1" fmla="*/ 322580 w 1097134"/>
                <a:gd name="connsiteY1" fmla="*/ 0 h 3775488"/>
                <a:gd name="connsiteX2" fmla="*/ 319612 w 1097134"/>
                <a:gd name="connsiteY2" fmla="*/ 5896 h 3775488"/>
                <a:gd name="connsiteX3" fmla="*/ 271968 w 1097134"/>
                <a:gd name="connsiteY3" fmla="*/ 119616 h 3775488"/>
                <a:gd name="connsiteX4" fmla="*/ 232926 w 1097134"/>
                <a:gd name="connsiteY4" fmla="*/ 235320 h 3775488"/>
                <a:gd name="connsiteX5" fmla="*/ 201164 w 1097134"/>
                <a:gd name="connsiteY5" fmla="*/ 352347 h 3775488"/>
                <a:gd name="connsiteX6" fmla="*/ 176018 w 1097134"/>
                <a:gd name="connsiteY6" fmla="*/ 472679 h 3775488"/>
                <a:gd name="connsiteX7" fmla="*/ 158813 w 1097134"/>
                <a:gd name="connsiteY7" fmla="*/ 593011 h 3775488"/>
                <a:gd name="connsiteX8" fmla="*/ 150211 w 1097134"/>
                <a:gd name="connsiteY8" fmla="*/ 715988 h 3775488"/>
                <a:gd name="connsiteX9" fmla="*/ 148888 w 1097134"/>
                <a:gd name="connsiteY9" fmla="*/ 838304 h 3775488"/>
                <a:gd name="connsiteX10" fmla="*/ 155505 w 1097134"/>
                <a:gd name="connsiteY10" fmla="*/ 961942 h 3775488"/>
                <a:gd name="connsiteX11" fmla="*/ 170063 w 1097134"/>
                <a:gd name="connsiteY11" fmla="*/ 1084918 h 3775488"/>
                <a:gd name="connsiteX12" fmla="*/ 193223 w 1097134"/>
                <a:gd name="connsiteY12" fmla="*/ 1206573 h 3775488"/>
                <a:gd name="connsiteX13" fmla="*/ 224986 w 1097134"/>
                <a:gd name="connsiteY13" fmla="*/ 1328227 h 3775488"/>
                <a:gd name="connsiteX14" fmla="*/ 264689 w 1097134"/>
                <a:gd name="connsiteY14" fmla="*/ 1449221 h 3775488"/>
                <a:gd name="connsiteX15" fmla="*/ 313656 w 1097134"/>
                <a:gd name="connsiteY15" fmla="*/ 1567569 h 3775488"/>
                <a:gd name="connsiteX16" fmla="*/ 369902 w 1097134"/>
                <a:gd name="connsiteY16" fmla="*/ 1683935 h 3775488"/>
                <a:gd name="connsiteX17" fmla="*/ 402327 w 1097134"/>
                <a:gd name="connsiteY17" fmla="*/ 1741456 h 3775488"/>
                <a:gd name="connsiteX18" fmla="*/ 435413 w 1097134"/>
                <a:gd name="connsiteY18" fmla="*/ 1796333 h 3775488"/>
                <a:gd name="connsiteX19" fmla="*/ 506217 w 1097134"/>
                <a:gd name="connsiteY19" fmla="*/ 1902780 h 3775488"/>
                <a:gd name="connsiteX20" fmla="*/ 583638 w 1097134"/>
                <a:gd name="connsiteY20" fmla="*/ 2001955 h 3775488"/>
                <a:gd name="connsiteX21" fmla="*/ 665692 w 1097134"/>
                <a:gd name="connsiteY21" fmla="*/ 2095180 h 3775488"/>
                <a:gd name="connsiteX22" fmla="*/ 754363 w 1097134"/>
                <a:gd name="connsiteY22" fmla="*/ 2183115 h 3775488"/>
                <a:gd name="connsiteX23" fmla="*/ 847004 w 1097134"/>
                <a:gd name="connsiteY23" fmla="*/ 2263116 h 3775488"/>
                <a:gd name="connsiteX24" fmla="*/ 943615 w 1097134"/>
                <a:gd name="connsiteY24" fmla="*/ 2337166 h 3775488"/>
                <a:gd name="connsiteX25" fmla="*/ 1044858 w 1097134"/>
                <a:gd name="connsiteY25" fmla="*/ 2403944 h 3775488"/>
                <a:gd name="connsiteX26" fmla="*/ 1097134 w 1097134"/>
                <a:gd name="connsiteY26" fmla="*/ 2435019 h 3775488"/>
                <a:gd name="connsiteX27" fmla="*/ 1022360 w 1097134"/>
                <a:gd name="connsiteY27" fmla="*/ 2563285 h 3775488"/>
                <a:gd name="connsiteX28" fmla="*/ 1021767 w 1097134"/>
                <a:gd name="connsiteY28" fmla="*/ 2562933 h 3775488"/>
                <a:gd name="connsiteX29" fmla="*/ 322690 w 1097134"/>
                <a:gd name="connsiteY29" fmla="*/ 3775488 h 3775488"/>
                <a:gd name="connsiteX30" fmla="*/ 279739 w 1097134"/>
                <a:gd name="connsiteY30" fmla="*/ 3751681 h 3775488"/>
                <a:gd name="connsiteX31" fmla="*/ 979048 w 1097134"/>
                <a:gd name="connsiteY31" fmla="*/ 2537526 h 3775488"/>
                <a:gd name="connsiteX32" fmla="*/ 966775 w 1097134"/>
                <a:gd name="connsiteY32" fmla="*/ 2530227 h 3775488"/>
                <a:gd name="connsiteX33" fmla="*/ 856929 w 1097134"/>
                <a:gd name="connsiteY33" fmla="*/ 2458160 h 3775488"/>
                <a:gd name="connsiteX34" fmla="*/ 752377 w 1097134"/>
                <a:gd name="connsiteY34" fmla="*/ 2378159 h 3775488"/>
                <a:gd name="connsiteX35" fmla="*/ 653119 w 1097134"/>
                <a:gd name="connsiteY35" fmla="*/ 2291546 h 3775488"/>
                <a:gd name="connsiteX36" fmla="*/ 557831 w 1097134"/>
                <a:gd name="connsiteY36" fmla="*/ 2197660 h 3775488"/>
                <a:gd name="connsiteX37" fmla="*/ 468499 w 1097134"/>
                <a:gd name="connsiteY37" fmla="*/ 2097163 h 3775488"/>
                <a:gd name="connsiteX38" fmla="*/ 386446 w 1097134"/>
                <a:gd name="connsiteY38" fmla="*/ 1989393 h 3775488"/>
                <a:gd name="connsiteX39" fmla="*/ 309024 w 1097134"/>
                <a:gd name="connsiteY39" fmla="*/ 1875012 h 3775488"/>
                <a:gd name="connsiteX40" fmla="*/ 273953 w 1097134"/>
                <a:gd name="connsiteY40" fmla="*/ 1815507 h 3775488"/>
                <a:gd name="connsiteX41" fmla="*/ 238882 w 1097134"/>
                <a:gd name="connsiteY41" fmla="*/ 1753357 h 3775488"/>
                <a:gd name="connsiteX42" fmla="*/ 178003 w 1097134"/>
                <a:gd name="connsiteY42" fmla="*/ 1628397 h 3775488"/>
                <a:gd name="connsiteX43" fmla="*/ 125727 w 1097134"/>
                <a:gd name="connsiteY43" fmla="*/ 1500792 h 3775488"/>
                <a:gd name="connsiteX44" fmla="*/ 82715 w 1097134"/>
                <a:gd name="connsiteY44" fmla="*/ 1370542 h 3775488"/>
                <a:gd name="connsiteX45" fmla="*/ 48306 w 1097134"/>
                <a:gd name="connsiteY45" fmla="*/ 1239631 h 3775488"/>
                <a:gd name="connsiteX46" fmla="*/ 23160 w 1097134"/>
                <a:gd name="connsiteY46" fmla="*/ 1107398 h 3775488"/>
                <a:gd name="connsiteX47" fmla="*/ 7279 w 1097134"/>
                <a:gd name="connsiteY47" fmla="*/ 974504 h 3775488"/>
                <a:gd name="connsiteX48" fmla="*/ 0 w 1097134"/>
                <a:gd name="connsiteY48" fmla="*/ 842271 h 3775488"/>
                <a:gd name="connsiteX49" fmla="*/ 1324 w 1097134"/>
                <a:gd name="connsiteY49" fmla="*/ 710037 h 3775488"/>
                <a:gd name="connsiteX50" fmla="*/ 11249 w 1097134"/>
                <a:gd name="connsiteY50" fmla="*/ 577804 h 3775488"/>
                <a:gd name="connsiteX51" fmla="*/ 29778 w 1097134"/>
                <a:gd name="connsiteY51" fmla="*/ 447555 h 3775488"/>
                <a:gd name="connsiteX52" fmla="*/ 56246 w 1097134"/>
                <a:gd name="connsiteY52" fmla="*/ 317966 h 3775488"/>
                <a:gd name="connsiteX53" fmla="*/ 90656 w 1097134"/>
                <a:gd name="connsiteY53" fmla="*/ 191022 h 3775488"/>
                <a:gd name="connsiteX54" fmla="*/ 133006 w 1097134"/>
                <a:gd name="connsiteY54" fmla="*/ 66062 h 377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97134" h="3775488">
                  <a:moveTo>
                    <a:pt x="161034" y="0"/>
                  </a:moveTo>
                  <a:lnTo>
                    <a:pt x="322580" y="0"/>
                  </a:lnTo>
                  <a:lnTo>
                    <a:pt x="319612" y="5896"/>
                  </a:lnTo>
                  <a:lnTo>
                    <a:pt x="271968" y="119616"/>
                  </a:lnTo>
                  <a:lnTo>
                    <a:pt x="232926" y="235320"/>
                  </a:lnTo>
                  <a:lnTo>
                    <a:pt x="201164" y="352347"/>
                  </a:lnTo>
                  <a:lnTo>
                    <a:pt x="176018" y="472679"/>
                  </a:lnTo>
                  <a:lnTo>
                    <a:pt x="158813" y="593011"/>
                  </a:lnTo>
                  <a:lnTo>
                    <a:pt x="150211" y="715988"/>
                  </a:lnTo>
                  <a:lnTo>
                    <a:pt x="148888" y="838304"/>
                  </a:lnTo>
                  <a:lnTo>
                    <a:pt x="155505" y="961942"/>
                  </a:lnTo>
                  <a:lnTo>
                    <a:pt x="170063" y="1084918"/>
                  </a:lnTo>
                  <a:lnTo>
                    <a:pt x="193223" y="1206573"/>
                  </a:lnTo>
                  <a:lnTo>
                    <a:pt x="224986" y="1328227"/>
                  </a:lnTo>
                  <a:lnTo>
                    <a:pt x="264689" y="1449221"/>
                  </a:lnTo>
                  <a:lnTo>
                    <a:pt x="313656" y="1567569"/>
                  </a:lnTo>
                  <a:lnTo>
                    <a:pt x="369902" y="1683935"/>
                  </a:lnTo>
                  <a:lnTo>
                    <a:pt x="402327" y="1741456"/>
                  </a:lnTo>
                  <a:lnTo>
                    <a:pt x="435413" y="1796333"/>
                  </a:lnTo>
                  <a:lnTo>
                    <a:pt x="506217" y="1902780"/>
                  </a:lnTo>
                  <a:lnTo>
                    <a:pt x="583638" y="2001955"/>
                  </a:lnTo>
                  <a:lnTo>
                    <a:pt x="665692" y="2095180"/>
                  </a:lnTo>
                  <a:lnTo>
                    <a:pt x="754363" y="2183115"/>
                  </a:lnTo>
                  <a:lnTo>
                    <a:pt x="847004" y="2263116"/>
                  </a:lnTo>
                  <a:lnTo>
                    <a:pt x="943615" y="2337166"/>
                  </a:lnTo>
                  <a:lnTo>
                    <a:pt x="1044858" y="2403944"/>
                  </a:lnTo>
                  <a:lnTo>
                    <a:pt x="1097134" y="2435019"/>
                  </a:lnTo>
                  <a:lnTo>
                    <a:pt x="1022360" y="2563285"/>
                  </a:lnTo>
                  <a:lnTo>
                    <a:pt x="1021767" y="2562933"/>
                  </a:lnTo>
                  <a:lnTo>
                    <a:pt x="322690" y="3775488"/>
                  </a:lnTo>
                  <a:lnTo>
                    <a:pt x="279739" y="3751681"/>
                  </a:lnTo>
                  <a:lnTo>
                    <a:pt x="979048" y="2537526"/>
                  </a:lnTo>
                  <a:lnTo>
                    <a:pt x="966775" y="2530227"/>
                  </a:lnTo>
                  <a:lnTo>
                    <a:pt x="856929" y="2458160"/>
                  </a:lnTo>
                  <a:lnTo>
                    <a:pt x="752377" y="2378159"/>
                  </a:lnTo>
                  <a:lnTo>
                    <a:pt x="653119" y="2291546"/>
                  </a:lnTo>
                  <a:lnTo>
                    <a:pt x="557831" y="2197660"/>
                  </a:lnTo>
                  <a:lnTo>
                    <a:pt x="468499" y="2097163"/>
                  </a:lnTo>
                  <a:lnTo>
                    <a:pt x="386446" y="1989393"/>
                  </a:lnTo>
                  <a:lnTo>
                    <a:pt x="309024" y="1875012"/>
                  </a:lnTo>
                  <a:lnTo>
                    <a:pt x="273953" y="1815507"/>
                  </a:lnTo>
                  <a:lnTo>
                    <a:pt x="238882" y="1753357"/>
                  </a:lnTo>
                  <a:lnTo>
                    <a:pt x="178003" y="1628397"/>
                  </a:lnTo>
                  <a:lnTo>
                    <a:pt x="125727" y="1500792"/>
                  </a:lnTo>
                  <a:lnTo>
                    <a:pt x="82715" y="1370542"/>
                  </a:lnTo>
                  <a:lnTo>
                    <a:pt x="48306" y="1239631"/>
                  </a:lnTo>
                  <a:lnTo>
                    <a:pt x="23160" y="1107398"/>
                  </a:lnTo>
                  <a:lnTo>
                    <a:pt x="7279" y="974504"/>
                  </a:lnTo>
                  <a:lnTo>
                    <a:pt x="0" y="842271"/>
                  </a:lnTo>
                  <a:lnTo>
                    <a:pt x="1324" y="710037"/>
                  </a:lnTo>
                  <a:lnTo>
                    <a:pt x="11249" y="577804"/>
                  </a:lnTo>
                  <a:lnTo>
                    <a:pt x="29778" y="447555"/>
                  </a:lnTo>
                  <a:lnTo>
                    <a:pt x="56246" y="317966"/>
                  </a:lnTo>
                  <a:lnTo>
                    <a:pt x="90656" y="191022"/>
                  </a:lnTo>
                  <a:lnTo>
                    <a:pt x="133006" y="66062"/>
                  </a:lnTo>
                  <a:close/>
                </a:path>
              </a:pathLst>
            </a:custGeom>
            <a:solidFill>
              <a:srgbClr val="A94949"/>
            </a:solidFill>
            <a:ln>
              <a:noFill/>
            </a:ln>
          </p:spPr>
          <p:txBody>
            <a:bodyPr lIns="38576" tIns="19289" rIns="38576" bIns="19289"/>
            <a:lstStyle/>
            <a:p>
              <a:pPr defTabSz="514350">
                <a:defRPr/>
              </a:pPr>
              <a:endParaRPr lang="en-US" sz="760" kern="0">
                <a:solidFill>
                  <a:prstClr val="black"/>
                </a:solidFill>
                <a:latin typeface="Calibri" panose="020F0502020204030204"/>
              </a:endParaRPr>
            </a:p>
          </p:txBody>
        </p:sp>
        <p:sp>
          <p:nvSpPr>
            <p:cNvPr id="31" name="Freeform: Shape 84">
              <a:extLst>
                <a:ext uri="{FF2B5EF4-FFF2-40B4-BE49-F238E27FC236}">
                  <a16:creationId xmlns:a16="http://schemas.microsoft.com/office/drawing/2014/main" id="{2A6AE67C-C972-F1F5-FCC7-71650289657F}"/>
                </a:ext>
              </a:extLst>
            </p:cNvPr>
            <p:cNvSpPr>
              <a:spLocks noChangeArrowheads="1"/>
            </p:cNvSpPr>
            <p:nvPr/>
          </p:nvSpPr>
          <p:spPr bwMode="auto">
            <a:xfrm>
              <a:off x="3174087" y="2465690"/>
              <a:ext cx="1421296" cy="2473638"/>
            </a:xfrm>
            <a:custGeom>
              <a:avLst/>
              <a:gdLst>
                <a:gd name="connsiteX0" fmla="*/ 0 w 1896673"/>
                <a:gd name="connsiteY0" fmla="*/ 0 h 3299336"/>
                <a:gd name="connsiteX1" fmla="*/ 148136 w 1896673"/>
                <a:gd name="connsiteY1" fmla="*/ 0 h 3299336"/>
                <a:gd name="connsiteX2" fmla="*/ 148797 w 1896673"/>
                <a:gd name="connsiteY2" fmla="*/ 55551 h 3299336"/>
                <a:gd name="connsiteX3" fmla="*/ 156072 w 1896673"/>
                <a:gd name="connsiteY3" fmla="*/ 167976 h 3299336"/>
                <a:gd name="connsiteX4" fmla="*/ 169298 w 1896673"/>
                <a:gd name="connsiteY4" fmla="*/ 280400 h 3299336"/>
                <a:gd name="connsiteX5" fmla="*/ 191122 w 1896673"/>
                <a:gd name="connsiteY5" fmla="*/ 391503 h 3299336"/>
                <a:gd name="connsiteX6" fmla="*/ 220220 w 1896673"/>
                <a:gd name="connsiteY6" fmla="*/ 502605 h 3299336"/>
                <a:gd name="connsiteX7" fmla="*/ 257254 w 1896673"/>
                <a:gd name="connsiteY7" fmla="*/ 612384 h 3299336"/>
                <a:gd name="connsiteX8" fmla="*/ 300901 w 1896673"/>
                <a:gd name="connsiteY8" fmla="*/ 719518 h 3299336"/>
                <a:gd name="connsiteX9" fmla="*/ 353146 w 1896673"/>
                <a:gd name="connsiteY9" fmla="*/ 825330 h 3299336"/>
                <a:gd name="connsiteX10" fmla="*/ 382244 w 1896673"/>
                <a:gd name="connsiteY10" fmla="*/ 877574 h 3299336"/>
                <a:gd name="connsiteX11" fmla="*/ 412665 w 1896673"/>
                <a:gd name="connsiteY11" fmla="*/ 929819 h 3299336"/>
                <a:gd name="connsiteX12" fmla="*/ 480120 w 1896673"/>
                <a:gd name="connsiteY12" fmla="*/ 1028356 h 3299336"/>
                <a:gd name="connsiteX13" fmla="*/ 551542 w 1896673"/>
                <a:gd name="connsiteY13" fmla="*/ 1122264 h 3299336"/>
                <a:gd name="connsiteX14" fmla="*/ 628917 w 1896673"/>
                <a:gd name="connsiteY14" fmla="*/ 1208897 h 3299336"/>
                <a:gd name="connsiteX15" fmla="*/ 712244 w 1896673"/>
                <a:gd name="connsiteY15" fmla="*/ 1290239 h 3299336"/>
                <a:gd name="connsiteX16" fmla="*/ 798877 w 1896673"/>
                <a:gd name="connsiteY16" fmla="*/ 1364969 h 3299336"/>
                <a:gd name="connsiteX17" fmla="*/ 890139 w 1896673"/>
                <a:gd name="connsiteY17" fmla="*/ 1433085 h 3299336"/>
                <a:gd name="connsiteX18" fmla="*/ 985370 w 1896673"/>
                <a:gd name="connsiteY18" fmla="*/ 1495911 h 3299336"/>
                <a:gd name="connsiteX19" fmla="*/ 1083246 w 1896673"/>
                <a:gd name="connsiteY19" fmla="*/ 1551462 h 3299336"/>
                <a:gd name="connsiteX20" fmla="*/ 1185089 w 1896673"/>
                <a:gd name="connsiteY20" fmla="*/ 1600400 h 3299336"/>
                <a:gd name="connsiteX21" fmla="*/ 1289578 w 1896673"/>
                <a:gd name="connsiteY21" fmla="*/ 1642724 h 3299336"/>
                <a:gd name="connsiteX22" fmla="*/ 1396051 w 1896673"/>
                <a:gd name="connsiteY22" fmla="*/ 1678436 h 3299336"/>
                <a:gd name="connsiteX23" fmla="*/ 1505169 w 1896673"/>
                <a:gd name="connsiteY23" fmla="*/ 1706872 h 3299336"/>
                <a:gd name="connsiteX24" fmla="*/ 1615610 w 1896673"/>
                <a:gd name="connsiteY24" fmla="*/ 1728696 h 3299336"/>
                <a:gd name="connsiteX25" fmla="*/ 1726712 w 1896673"/>
                <a:gd name="connsiteY25" fmla="*/ 1743245 h 3299336"/>
                <a:gd name="connsiteX26" fmla="*/ 1840459 w 1896673"/>
                <a:gd name="connsiteY26" fmla="*/ 1751181 h 3299336"/>
                <a:gd name="connsiteX27" fmla="*/ 1847073 w 1896673"/>
                <a:gd name="connsiteY27" fmla="*/ 1751181 h 3299336"/>
                <a:gd name="connsiteX28" fmla="*/ 1847073 w 1896673"/>
                <a:gd name="connsiteY28" fmla="*/ 1749858 h 3299336"/>
                <a:gd name="connsiteX29" fmla="*/ 1896673 w 1896673"/>
                <a:gd name="connsiteY29" fmla="*/ 1749858 h 3299336"/>
                <a:gd name="connsiteX30" fmla="*/ 1896673 w 1896673"/>
                <a:gd name="connsiteY30" fmla="*/ 3299336 h 3299336"/>
                <a:gd name="connsiteX31" fmla="*/ 1847073 w 1896673"/>
                <a:gd name="connsiteY31" fmla="*/ 3299336 h 3299336"/>
                <a:gd name="connsiteX32" fmla="*/ 1847073 w 1896673"/>
                <a:gd name="connsiteY32" fmla="*/ 1899574 h 3299336"/>
                <a:gd name="connsiteX33" fmla="*/ 1835169 w 1896673"/>
                <a:gd name="connsiteY33" fmla="*/ 1899318 h 3299336"/>
                <a:gd name="connsiteX34" fmla="*/ 1713486 w 1896673"/>
                <a:gd name="connsiteY34" fmla="*/ 1890720 h 3299336"/>
                <a:gd name="connsiteX35" fmla="*/ 1591802 w 1896673"/>
                <a:gd name="connsiteY35" fmla="*/ 1875510 h 3299336"/>
                <a:gd name="connsiteX36" fmla="*/ 1471442 w 1896673"/>
                <a:gd name="connsiteY36" fmla="*/ 1851702 h 3299336"/>
                <a:gd name="connsiteX37" fmla="*/ 1354388 w 1896673"/>
                <a:gd name="connsiteY37" fmla="*/ 1820620 h 3299336"/>
                <a:gd name="connsiteX38" fmla="*/ 1238656 w 1896673"/>
                <a:gd name="connsiteY38" fmla="*/ 1782264 h 3299336"/>
                <a:gd name="connsiteX39" fmla="*/ 1125570 w 1896673"/>
                <a:gd name="connsiteY39" fmla="*/ 1735971 h 3299336"/>
                <a:gd name="connsiteX40" fmla="*/ 1014468 w 1896673"/>
                <a:gd name="connsiteY40" fmla="*/ 1682403 h 3299336"/>
                <a:gd name="connsiteX41" fmla="*/ 907334 w 1896673"/>
                <a:gd name="connsiteY41" fmla="*/ 1622884 h 3299336"/>
                <a:gd name="connsiteX42" fmla="*/ 804829 w 1896673"/>
                <a:gd name="connsiteY42" fmla="*/ 1554768 h 3299336"/>
                <a:gd name="connsiteX43" fmla="*/ 704969 w 1896673"/>
                <a:gd name="connsiteY43" fmla="*/ 1480700 h 3299336"/>
                <a:gd name="connsiteX44" fmla="*/ 611061 w 1896673"/>
                <a:gd name="connsiteY44" fmla="*/ 1400019 h 3299336"/>
                <a:gd name="connsiteX45" fmla="*/ 521783 w 1896673"/>
                <a:gd name="connsiteY45" fmla="*/ 1311402 h 3299336"/>
                <a:gd name="connsiteX46" fmla="*/ 437795 w 1896673"/>
                <a:gd name="connsiteY46" fmla="*/ 1217494 h 3299336"/>
                <a:gd name="connsiteX47" fmla="*/ 359098 w 1896673"/>
                <a:gd name="connsiteY47" fmla="*/ 1116312 h 3299336"/>
                <a:gd name="connsiteX48" fmla="*/ 287014 w 1896673"/>
                <a:gd name="connsiteY48" fmla="*/ 1007855 h 3299336"/>
                <a:gd name="connsiteX49" fmla="*/ 253286 w 1896673"/>
                <a:gd name="connsiteY49" fmla="*/ 952304 h 3299336"/>
                <a:gd name="connsiteX50" fmla="*/ 221543 w 1896673"/>
                <a:gd name="connsiteY50" fmla="*/ 896091 h 3299336"/>
                <a:gd name="connsiteX51" fmla="*/ 165330 w 1896673"/>
                <a:gd name="connsiteY51" fmla="*/ 781021 h 3299336"/>
                <a:gd name="connsiteX52" fmla="*/ 117054 w 1896673"/>
                <a:gd name="connsiteY52" fmla="*/ 663306 h 3299336"/>
                <a:gd name="connsiteX53" fmla="*/ 78036 w 1896673"/>
                <a:gd name="connsiteY53" fmla="*/ 544929 h 3299336"/>
                <a:gd name="connsiteX54" fmla="*/ 46292 w 1896673"/>
                <a:gd name="connsiteY54" fmla="*/ 425230 h 3299336"/>
                <a:gd name="connsiteX55" fmla="*/ 23146 w 1896673"/>
                <a:gd name="connsiteY55" fmla="*/ 303547 h 3299336"/>
                <a:gd name="connsiteX56" fmla="*/ 7274 w 1896673"/>
                <a:gd name="connsiteY56" fmla="*/ 182525 h 3299336"/>
                <a:gd name="connsiteX57" fmla="*/ 661 w 1896673"/>
                <a:gd name="connsiteY57" fmla="*/ 60842 h 329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896673" h="3299336">
                  <a:moveTo>
                    <a:pt x="0" y="0"/>
                  </a:moveTo>
                  <a:lnTo>
                    <a:pt x="148136" y="0"/>
                  </a:lnTo>
                  <a:lnTo>
                    <a:pt x="148797" y="55551"/>
                  </a:lnTo>
                  <a:lnTo>
                    <a:pt x="156072" y="167976"/>
                  </a:lnTo>
                  <a:lnTo>
                    <a:pt x="169298" y="280400"/>
                  </a:lnTo>
                  <a:lnTo>
                    <a:pt x="191122" y="391503"/>
                  </a:lnTo>
                  <a:lnTo>
                    <a:pt x="220220" y="502605"/>
                  </a:lnTo>
                  <a:lnTo>
                    <a:pt x="257254" y="612384"/>
                  </a:lnTo>
                  <a:lnTo>
                    <a:pt x="300901" y="719518"/>
                  </a:lnTo>
                  <a:lnTo>
                    <a:pt x="353146" y="825330"/>
                  </a:lnTo>
                  <a:lnTo>
                    <a:pt x="382244" y="877574"/>
                  </a:lnTo>
                  <a:lnTo>
                    <a:pt x="412665" y="929819"/>
                  </a:lnTo>
                  <a:lnTo>
                    <a:pt x="480120" y="1028356"/>
                  </a:lnTo>
                  <a:lnTo>
                    <a:pt x="551542" y="1122264"/>
                  </a:lnTo>
                  <a:lnTo>
                    <a:pt x="628917" y="1208897"/>
                  </a:lnTo>
                  <a:lnTo>
                    <a:pt x="712244" y="1290239"/>
                  </a:lnTo>
                  <a:lnTo>
                    <a:pt x="798877" y="1364969"/>
                  </a:lnTo>
                  <a:lnTo>
                    <a:pt x="890139" y="1433085"/>
                  </a:lnTo>
                  <a:lnTo>
                    <a:pt x="985370" y="1495911"/>
                  </a:lnTo>
                  <a:lnTo>
                    <a:pt x="1083246" y="1551462"/>
                  </a:lnTo>
                  <a:lnTo>
                    <a:pt x="1185089" y="1600400"/>
                  </a:lnTo>
                  <a:lnTo>
                    <a:pt x="1289578" y="1642724"/>
                  </a:lnTo>
                  <a:lnTo>
                    <a:pt x="1396051" y="1678436"/>
                  </a:lnTo>
                  <a:lnTo>
                    <a:pt x="1505169" y="1706872"/>
                  </a:lnTo>
                  <a:lnTo>
                    <a:pt x="1615610" y="1728696"/>
                  </a:lnTo>
                  <a:lnTo>
                    <a:pt x="1726712" y="1743245"/>
                  </a:lnTo>
                  <a:lnTo>
                    <a:pt x="1840459" y="1751181"/>
                  </a:lnTo>
                  <a:lnTo>
                    <a:pt x="1847073" y="1751181"/>
                  </a:lnTo>
                  <a:lnTo>
                    <a:pt x="1847073" y="1749858"/>
                  </a:lnTo>
                  <a:lnTo>
                    <a:pt x="1896673" y="1749858"/>
                  </a:lnTo>
                  <a:lnTo>
                    <a:pt x="1896673" y="3299336"/>
                  </a:lnTo>
                  <a:lnTo>
                    <a:pt x="1847073" y="3299336"/>
                  </a:lnTo>
                  <a:lnTo>
                    <a:pt x="1847073" y="1899574"/>
                  </a:lnTo>
                  <a:lnTo>
                    <a:pt x="1835169" y="1899318"/>
                  </a:lnTo>
                  <a:lnTo>
                    <a:pt x="1713486" y="1890720"/>
                  </a:lnTo>
                  <a:lnTo>
                    <a:pt x="1591802" y="1875510"/>
                  </a:lnTo>
                  <a:lnTo>
                    <a:pt x="1471442" y="1851702"/>
                  </a:lnTo>
                  <a:lnTo>
                    <a:pt x="1354388" y="1820620"/>
                  </a:lnTo>
                  <a:lnTo>
                    <a:pt x="1238656" y="1782264"/>
                  </a:lnTo>
                  <a:lnTo>
                    <a:pt x="1125570" y="1735971"/>
                  </a:lnTo>
                  <a:lnTo>
                    <a:pt x="1014468" y="1682403"/>
                  </a:lnTo>
                  <a:lnTo>
                    <a:pt x="907334" y="1622884"/>
                  </a:lnTo>
                  <a:lnTo>
                    <a:pt x="804829" y="1554768"/>
                  </a:lnTo>
                  <a:lnTo>
                    <a:pt x="704969" y="1480700"/>
                  </a:lnTo>
                  <a:lnTo>
                    <a:pt x="611061" y="1400019"/>
                  </a:lnTo>
                  <a:lnTo>
                    <a:pt x="521783" y="1311402"/>
                  </a:lnTo>
                  <a:lnTo>
                    <a:pt x="437795" y="1217494"/>
                  </a:lnTo>
                  <a:lnTo>
                    <a:pt x="359098" y="1116312"/>
                  </a:lnTo>
                  <a:lnTo>
                    <a:pt x="287014" y="1007855"/>
                  </a:lnTo>
                  <a:lnTo>
                    <a:pt x="253286" y="952304"/>
                  </a:lnTo>
                  <a:lnTo>
                    <a:pt x="221543" y="896091"/>
                  </a:lnTo>
                  <a:lnTo>
                    <a:pt x="165330" y="781021"/>
                  </a:lnTo>
                  <a:lnTo>
                    <a:pt x="117054" y="663306"/>
                  </a:lnTo>
                  <a:lnTo>
                    <a:pt x="78036" y="544929"/>
                  </a:lnTo>
                  <a:lnTo>
                    <a:pt x="46292" y="425230"/>
                  </a:lnTo>
                  <a:lnTo>
                    <a:pt x="23146" y="303547"/>
                  </a:lnTo>
                  <a:lnTo>
                    <a:pt x="7274" y="182525"/>
                  </a:lnTo>
                  <a:lnTo>
                    <a:pt x="661" y="60842"/>
                  </a:lnTo>
                  <a:close/>
                </a:path>
              </a:pathLst>
            </a:custGeom>
            <a:solidFill>
              <a:srgbClr val="A13544"/>
            </a:solidFill>
            <a:ln>
              <a:noFill/>
            </a:ln>
          </p:spPr>
          <p:txBody>
            <a:bodyPr lIns="38576" tIns="19289" rIns="38576" bIns="19289"/>
            <a:lstStyle/>
            <a:p>
              <a:pPr defTabSz="514350">
                <a:defRPr/>
              </a:pPr>
              <a:endParaRPr lang="en-US" sz="760" kern="0">
                <a:solidFill>
                  <a:prstClr val="black"/>
                </a:solidFill>
                <a:latin typeface="Calibri" panose="020F0502020204030204"/>
              </a:endParaRPr>
            </a:p>
          </p:txBody>
        </p:sp>
        <p:sp>
          <p:nvSpPr>
            <p:cNvPr id="32" name="Freeform: Shape 85">
              <a:extLst>
                <a:ext uri="{FF2B5EF4-FFF2-40B4-BE49-F238E27FC236}">
                  <a16:creationId xmlns:a16="http://schemas.microsoft.com/office/drawing/2014/main" id="{7F7D3804-59B1-5ACE-572B-D2625A996A2A}"/>
                </a:ext>
              </a:extLst>
            </p:cNvPr>
            <p:cNvSpPr>
              <a:spLocks/>
            </p:cNvSpPr>
            <p:nvPr/>
          </p:nvSpPr>
          <p:spPr bwMode="auto">
            <a:xfrm>
              <a:off x="3459681" y="3068650"/>
              <a:ext cx="2421715" cy="1643524"/>
            </a:xfrm>
            <a:custGeom>
              <a:avLst/>
              <a:gdLst>
                <a:gd name="connsiteX0" fmla="*/ 128296 w 3227913"/>
                <a:gd name="connsiteY0" fmla="*/ 0 h 2192282"/>
                <a:gd name="connsiteX1" fmla="*/ 171282 w 3227913"/>
                <a:gd name="connsiteY1" fmla="*/ 70761 h 2192282"/>
                <a:gd name="connsiteX2" fmla="*/ 265851 w 3227913"/>
                <a:gd name="connsiteY2" fmla="*/ 201703 h 2192282"/>
                <a:gd name="connsiteX3" fmla="*/ 371663 w 3227913"/>
                <a:gd name="connsiteY3" fmla="*/ 321402 h 2192282"/>
                <a:gd name="connsiteX4" fmla="*/ 487394 w 3227913"/>
                <a:gd name="connsiteY4" fmla="*/ 427214 h 2192282"/>
                <a:gd name="connsiteX5" fmla="*/ 611723 w 3227913"/>
                <a:gd name="connsiteY5" fmla="*/ 521783 h 2192282"/>
                <a:gd name="connsiteX6" fmla="*/ 743987 w 3227913"/>
                <a:gd name="connsiteY6" fmla="*/ 602465 h 2192282"/>
                <a:gd name="connsiteX7" fmla="*/ 882865 w 3227913"/>
                <a:gd name="connsiteY7" fmla="*/ 669920 h 2192282"/>
                <a:gd name="connsiteX8" fmla="*/ 1027033 w 3227913"/>
                <a:gd name="connsiteY8" fmla="*/ 723487 h 2192282"/>
                <a:gd name="connsiteX9" fmla="*/ 1175169 w 3227913"/>
                <a:gd name="connsiteY9" fmla="*/ 763166 h 2192282"/>
                <a:gd name="connsiteX10" fmla="*/ 1326612 w 3227913"/>
                <a:gd name="connsiteY10" fmla="*/ 788958 h 2192282"/>
                <a:gd name="connsiteX11" fmla="*/ 1480038 w 3227913"/>
                <a:gd name="connsiteY11" fmla="*/ 799539 h 2192282"/>
                <a:gd name="connsiteX12" fmla="*/ 1635449 w 3227913"/>
                <a:gd name="connsiteY12" fmla="*/ 796232 h 2192282"/>
                <a:gd name="connsiteX13" fmla="*/ 1789537 w 3227913"/>
                <a:gd name="connsiteY13" fmla="*/ 776392 h 2192282"/>
                <a:gd name="connsiteX14" fmla="*/ 1942964 w 3227913"/>
                <a:gd name="connsiteY14" fmla="*/ 742004 h 2192282"/>
                <a:gd name="connsiteX15" fmla="*/ 2093745 w 3227913"/>
                <a:gd name="connsiteY15" fmla="*/ 691743 h 2192282"/>
                <a:gd name="connsiteX16" fmla="*/ 2241881 w 3227913"/>
                <a:gd name="connsiteY16" fmla="*/ 625611 h 2192282"/>
                <a:gd name="connsiteX17" fmla="*/ 2313911 w 3227913"/>
                <a:gd name="connsiteY17" fmla="*/ 585301 h 2192282"/>
                <a:gd name="connsiteX18" fmla="*/ 2313966 w 3227913"/>
                <a:gd name="connsiteY18" fmla="*/ 585269 h 2192282"/>
                <a:gd name="connsiteX19" fmla="*/ 2314034 w 3227913"/>
                <a:gd name="connsiteY19" fmla="*/ 585388 h 2192282"/>
                <a:gd name="connsiteX20" fmla="*/ 2388695 w 3227913"/>
                <a:gd name="connsiteY20" fmla="*/ 713567 h 2192282"/>
                <a:gd name="connsiteX21" fmla="*/ 2388695 w 3227913"/>
                <a:gd name="connsiteY21" fmla="*/ 714667 h 2192282"/>
                <a:gd name="connsiteX22" fmla="*/ 3227913 w 3227913"/>
                <a:gd name="connsiteY22" fmla="*/ 2167813 h 2192282"/>
                <a:gd name="connsiteX23" fmla="*/ 3184927 w 3227913"/>
                <a:gd name="connsiteY23" fmla="*/ 2192282 h 2192282"/>
                <a:gd name="connsiteX24" fmla="*/ 2345566 w 3227913"/>
                <a:gd name="connsiteY24" fmla="*/ 737834 h 2192282"/>
                <a:gd name="connsiteX25" fmla="*/ 2269657 w 3227913"/>
                <a:gd name="connsiteY25" fmla="*/ 777054 h 2192282"/>
                <a:gd name="connsiteX26" fmla="*/ 2188976 w 3227913"/>
                <a:gd name="connsiteY26" fmla="*/ 813426 h 2192282"/>
                <a:gd name="connsiteX27" fmla="*/ 2106972 w 3227913"/>
                <a:gd name="connsiteY27" fmla="*/ 845170 h 2192282"/>
                <a:gd name="connsiteX28" fmla="*/ 2024306 w 3227913"/>
                <a:gd name="connsiteY28" fmla="*/ 872284 h 2192282"/>
                <a:gd name="connsiteX29" fmla="*/ 1941641 w 3227913"/>
                <a:gd name="connsiteY29" fmla="*/ 896092 h 2192282"/>
                <a:gd name="connsiteX30" fmla="*/ 1815329 w 3227913"/>
                <a:gd name="connsiteY30" fmla="*/ 923206 h 2192282"/>
                <a:gd name="connsiteX31" fmla="*/ 1646692 w 3227913"/>
                <a:gd name="connsiteY31" fmla="*/ 944368 h 2192282"/>
                <a:gd name="connsiteX32" fmla="*/ 1476732 w 3227913"/>
                <a:gd name="connsiteY32" fmla="*/ 948336 h 2192282"/>
                <a:gd name="connsiteX33" fmla="*/ 1308756 w 3227913"/>
                <a:gd name="connsiteY33" fmla="*/ 936432 h 2192282"/>
                <a:gd name="connsiteX34" fmla="*/ 1143426 w 3227913"/>
                <a:gd name="connsiteY34" fmla="*/ 908657 h 2192282"/>
                <a:gd name="connsiteX35" fmla="*/ 981402 w 3227913"/>
                <a:gd name="connsiteY35" fmla="*/ 865671 h 2192282"/>
                <a:gd name="connsiteX36" fmla="*/ 823346 w 3227913"/>
                <a:gd name="connsiteY36" fmla="*/ 806152 h 2192282"/>
                <a:gd name="connsiteX37" fmla="*/ 671903 w 3227913"/>
                <a:gd name="connsiteY37" fmla="*/ 732745 h 2192282"/>
                <a:gd name="connsiteX38" fmla="*/ 527735 w 3227913"/>
                <a:gd name="connsiteY38" fmla="*/ 644128 h 2192282"/>
                <a:gd name="connsiteX39" fmla="*/ 391502 w 3227913"/>
                <a:gd name="connsiteY39" fmla="*/ 541623 h 2192282"/>
                <a:gd name="connsiteX40" fmla="*/ 296272 w 3227913"/>
                <a:gd name="connsiteY40" fmla="*/ 454990 h 2192282"/>
                <a:gd name="connsiteX41" fmla="*/ 235430 w 3227913"/>
                <a:gd name="connsiteY41" fmla="*/ 393487 h 2192282"/>
                <a:gd name="connsiteX42" fmla="*/ 177895 w 3227913"/>
                <a:gd name="connsiteY42" fmla="*/ 328016 h 2192282"/>
                <a:gd name="connsiteX43" fmla="*/ 123006 w 3227913"/>
                <a:gd name="connsiteY43" fmla="*/ 260561 h 2192282"/>
                <a:gd name="connsiteX44" fmla="*/ 72084 w 3227913"/>
                <a:gd name="connsiteY44" fmla="*/ 188477 h 2192282"/>
                <a:gd name="connsiteX45" fmla="*/ 23146 w 3227913"/>
                <a:gd name="connsiteY45" fmla="*/ 113086 h 2192282"/>
                <a:gd name="connsiteX46" fmla="*/ 0 w 3227913"/>
                <a:gd name="connsiteY46" fmla="*/ 74068 h 219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227913" h="2192282">
                  <a:moveTo>
                    <a:pt x="128296" y="0"/>
                  </a:moveTo>
                  <a:lnTo>
                    <a:pt x="171282" y="70761"/>
                  </a:lnTo>
                  <a:lnTo>
                    <a:pt x="265851" y="201703"/>
                  </a:lnTo>
                  <a:lnTo>
                    <a:pt x="371663" y="321402"/>
                  </a:lnTo>
                  <a:lnTo>
                    <a:pt x="487394" y="427214"/>
                  </a:lnTo>
                  <a:lnTo>
                    <a:pt x="611723" y="521783"/>
                  </a:lnTo>
                  <a:lnTo>
                    <a:pt x="743987" y="602465"/>
                  </a:lnTo>
                  <a:lnTo>
                    <a:pt x="882865" y="669920"/>
                  </a:lnTo>
                  <a:lnTo>
                    <a:pt x="1027033" y="723487"/>
                  </a:lnTo>
                  <a:lnTo>
                    <a:pt x="1175169" y="763166"/>
                  </a:lnTo>
                  <a:lnTo>
                    <a:pt x="1326612" y="788958"/>
                  </a:lnTo>
                  <a:lnTo>
                    <a:pt x="1480038" y="799539"/>
                  </a:lnTo>
                  <a:lnTo>
                    <a:pt x="1635449" y="796232"/>
                  </a:lnTo>
                  <a:lnTo>
                    <a:pt x="1789537" y="776392"/>
                  </a:lnTo>
                  <a:lnTo>
                    <a:pt x="1942964" y="742004"/>
                  </a:lnTo>
                  <a:lnTo>
                    <a:pt x="2093745" y="691743"/>
                  </a:lnTo>
                  <a:lnTo>
                    <a:pt x="2241881" y="625611"/>
                  </a:lnTo>
                  <a:lnTo>
                    <a:pt x="2313911" y="585301"/>
                  </a:lnTo>
                  <a:lnTo>
                    <a:pt x="2313966" y="585269"/>
                  </a:lnTo>
                  <a:lnTo>
                    <a:pt x="2314034" y="585388"/>
                  </a:lnTo>
                  <a:lnTo>
                    <a:pt x="2388695" y="713567"/>
                  </a:lnTo>
                  <a:lnTo>
                    <a:pt x="2388695" y="714667"/>
                  </a:lnTo>
                  <a:lnTo>
                    <a:pt x="3227913" y="2167813"/>
                  </a:lnTo>
                  <a:lnTo>
                    <a:pt x="3184927" y="2192282"/>
                  </a:lnTo>
                  <a:lnTo>
                    <a:pt x="2345566" y="737834"/>
                  </a:lnTo>
                  <a:lnTo>
                    <a:pt x="2269657" y="777054"/>
                  </a:lnTo>
                  <a:lnTo>
                    <a:pt x="2188976" y="813426"/>
                  </a:lnTo>
                  <a:lnTo>
                    <a:pt x="2106972" y="845170"/>
                  </a:lnTo>
                  <a:lnTo>
                    <a:pt x="2024306" y="872284"/>
                  </a:lnTo>
                  <a:lnTo>
                    <a:pt x="1941641" y="896092"/>
                  </a:lnTo>
                  <a:lnTo>
                    <a:pt x="1815329" y="923206"/>
                  </a:lnTo>
                  <a:lnTo>
                    <a:pt x="1646692" y="944368"/>
                  </a:lnTo>
                  <a:lnTo>
                    <a:pt x="1476732" y="948336"/>
                  </a:lnTo>
                  <a:lnTo>
                    <a:pt x="1308756" y="936432"/>
                  </a:lnTo>
                  <a:lnTo>
                    <a:pt x="1143426" y="908657"/>
                  </a:lnTo>
                  <a:lnTo>
                    <a:pt x="981402" y="865671"/>
                  </a:lnTo>
                  <a:lnTo>
                    <a:pt x="823346" y="806152"/>
                  </a:lnTo>
                  <a:lnTo>
                    <a:pt x="671903" y="732745"/>
                  </a:lnTo>
                  <a:lnTo>
                    <a:pt x="527735" y="644128"/>
                  </a:lnTo>
                  <a:lnTo>
                    <a:pt x="391502" y="541623"/>
                  </a:lnTo>
                  <a:lnTo>
                    <a:pt x="296272" y="454990"/>
                  </a:lnTo>
                  <a:lnTo>
                    <a:pt x="235430" y="393487"/>
                  </a:lnTo>
                  <a:lnTo>
                    <a:pt x="177895" y="328016"/>
                  </a:lnTo>
                  <a:lnTo>
                    <a:pt x="123006" y="260561"/>
                  </a:lnTo>
                  <a:lnTo>
                    <a:pt x="72084" y="188477"/>
                  </a:lnTo>
                  <a:lnTo>
                    <a:pt x="23146" y="113086"/>
                  </a:lnTo>
                  <a:lnTo>
                    <a:pt x="0" y="74068"/>
                  </a:lnTo>
                  <a:close/>
                </a:path>
              </a:pathLst>
            </a:custGeom>
            <a:solidFill>
              <a:srgbClr val="852727"/>
            </a:solidFill>
            <a:ln>
              <a:noFill/>
            </a:ln>
          </p:spPr>
          <p:txBody>
            <a:bodyPr lIns="38576" tIns="19289" rIns="38576" bIns="19289"/>
            <a:lstStyle/>
            <a:p>
              <a:pPr defTabSz="514350">
                <a:defRPr/>
              </a:pPr>
              <a:endParaRPr lang="en-US" sz="760" kern="0">
                <a:solidFill>
                  <a:prstClr val="black"/>
                </a:solidFill>
                <a:latin typeface="Calibri" panose="020F0502020204030204"/>
              </a:endParaRPr>
            </a:p>
          </p:txBody>
        </p:sp>
        <p:sp>
          <p:nvSpPr>
            <p:cNvPr id="33" name="Freeform: Shape 86">
              <a:extLst>
                <a:ext uri="{FF2B5EF4-FFF2-40B4-BE49-F238E27FC236}">
                  <a16:creationId xmlns:a16="http://schemas.microsoft.com/office/drawing/2014/main" id="{A16E5589-DB34-4F79-322C-0328DB8291FE}"/>
                </a:ext>
              </a:extLst>
            </p:cNvPr>
            <p:cNvSpPr>
              <a:spLocks/>
            </p:cNvSpPr>
            <p:nvPr/>
          </p:nvSpPr>
          <p:spPr bwMode="auto">
            <a:xfrm>
              <a:off x="4027532" y="3011861"/>
              <a:ext cx="2872655" cy="820091"/>
            </a:xfrm>
            <a:custGeom>
              <a:avLst/>
              <a:gdLst>
                <a:gd name="connsiteX0" fmla="*/ 2011759 w 3831039"/>
                <a:gd name="connsiteY0" fmla="*/ 0 h 1093166"/>
                <a:gd name="connsiteX1" fmla="*/ 2011806 w 3831039"/>
                <a:gd name="connsiteY1" fmla="*/ 28 h 1093166"/>
                <a:gd name="connsiteX2" fmla="*/ 2011822 w 3831039"/>
                <a:gd name="connsiteY2" fmla="*/ 0 h 1093166"/>
                <a:gd name="connsiteX3" fmla="*/ 2025402 w 3831039"/>
                <a:gd name="connsiteY3" fmla="*/ 7881 h 1093166"/>
                <a:gd name="connsiteX4" fmla="*/ 3831039 w 3831039"/>
                <a:gd name="connsiteY4" fmla="*/ 1050790 h 1093166"/>
                <a:gd name="connsiteX5" fmla="*/ 3806552 w 3831039"/>
                <a:gd name="connsiteY5" fmla="*/ 1093166 h 1093166"/>
                <a:gd name="connsiteX6" fmla="*/ 2115849 w 3831039"/>
                <a:gd name="connsiteY6" fmla="*/ 116900 h 1093166"/>
                <a:gd name="connsiteX7" fmla="*/ 2114924 w 3831039"/>
                <a:gd name="connsiteY7" fmla="*/ 118466 h 1093166"/>
                <a:gd name="connsiteX8" fmla="*/ 2058086 w 3831039"/>
                <a:gd name="connsiteY8" fmla="*/ 203842 h 1093166"/>
                <a:gd name="connsiteX9" fmla="*/ 1995960 w 3831039"/>
                <a:gd name="connsiteY9" fmla="*/ 285246 h 1093166"/>
                <a:gd name="connsiteX10" fmla="*/ 1927886 w 3831039"/>
                <a:gd name="connsiteY10" fmla="*/ 363341 h 1093166"/>
                <a:gd name="connsiteX11" fmla="*/ 1854524 w 3831039"/>
                <a:gd name="connsiteY11" fmla="*/ 438127 h 1093166"/>
                <a:gd name="connsiteX12" fmla="*/ 1775214 w 3831039"/>
                <a:gd name="connsiteY12" fmla="*/ 507618 h 1093166"/>
                <a:gd name="connsiteX13" fmla="*/ 1691278 w 3831039"/>
                <a:gd name="connsiteY13" fmla="*/ 573139 h 1093166"/>
                <a:gd name="connsiteX14" fmla="*/ 1602716 w 3831039"/>
                <a:gd name="connsiteY14" fmla="*/ 632703 h 1093166"/>
                <a:gd name="connsiteX15" fmla="*/ 1555130 w 3831039"/>
                <a:gd name="connsiteY15" fmla="*/ 660500 h 1093166"/>
                <a:gd name="connsiteX16" fmla="*/ 1508205 w 3831039"/>
                <a:gd name="connsiteY16" fmla="*/ 686972 h 1093166"/>
                <a:gd name="connsiteX17" fmla="*/ 1413034 w 3831039"/>
                <a:gd name="connsiteY17" fmla="*/ 733962 h 1093166"/>
                <a:gd name="connsiteX18" fmla="*/ 1317201 w 3831039"/>
                <a:gd name="connsiteY18" fmla="*/ 773671 h 1093166"/>
                <a:gd name="connsiteX19" fmla="*/ 1218725 w 3831039"/>
                <a:gd name="connsiteY19" fmla="*/ 807424 h 1093166"/>
                <a:gd name="connsiteX20" fmla="*/ 1119588 w 3831039"/>
                <a:gd name="connsiteY20" fmla="*/ 833897 h 1093166"/>
                <a:gd name="connsiteX21" fmla="*/ 1019790 w 3831039"/>
                <a:gd name="connsiteY21" fmla="*/ 853090 h 1093166"/>
                <a:gd name="connsiteX22" fmla="*/ 918670 w 3831039"/>
                <a:gd name="connsiteY22" fmla="*/ 866988 h 1093166"/>
                <a:gd name="connsiteX23" fmla="*/ 818872 w 3831039"/>
                <a:gd name="connsiteY23" fmla="*/ 874268 h 1093166"/>
                <a:gd name="connsiteX24" fmla="*/ 718413 w 3831039"/>
                <a:gd name="connsiteY24" fmla="*/ 874930 h 1093166"/>
                <a:gd name="connsiteX25" fmla="*/ 617954 w 3831039"/>
                <a:gd name="connsiteY25" fmla="*/ 868974 h 1093166"/>
                <a:gd name="connsiteX26" fmla="*/ 518817 w 3831039"/>
                <a:gd name="connsiteY26" fmla="*/ 857061 h 1093166"/>
                <a:gd name="connsiteX27" fmla="*/ 421002 w 3831039"/>
                <a:gd name="connsiteY27" fmla="*/ 838530 h 1093166"/>
                <a:gd name="connsiteX28" fmla="*/ 323848 w 3831039"/>
                <a:gd name="connsiteY28" fmla="*/ 814704 h 1093166"/>
                <a:gd name="connsiteX29" fmla="*/ 228676 w 3831039"/>
                <a:gd name="connsiteY29" fmla="*/ 784922 h 1093166"/>
                <a:gd name="connsiteX30" fmla="*/ 134826 w 3831039"/>
                <a:gd name="connsiteY30" fmla="*/ 749846 h 1093166"/>
                <a:gd name="connsiteX31" fmla="*/ 44281 w 3831039"/>
                <a:gd name="connsiteY31" fmla="*/ 707489 h 1093166"/>
                <a:gd name="connsiteX32" fmla="*/ 0 w 3831039"/>
                <a:gd name="connsiteY32" fmla="*/ 684325 h 1093166"/>
                <a:gd name="connsiteX33" fmla="*/ 74022 w 3831039"/>
                <a:gd name="connsiteY33" fmla="*/ 555931 h 1093166"/>
                <a:gd name="connsiteX34" fmla="*/ 114338 w 3831039"/>
                <a:gd name="connsiteY34" fmla="*/ 577110 h 1093166"/>
                <a:gd name="connsiteX35" fmla="*/ 196952 w 3831039"/>
                <a:gd name="connsiteY35" fmla="*/ 614172 h 1093166"/>
                <a:gd name="connsiteX36" fmla="*/ 280888 w 3831039"/>
                <a:gd name="connsiteY36" fmla="*/ 646601 h 1093166"/>
                <a:gd name="connsiteX37" fmla="*/ 367468 w 3831039"/>
                <a:gd name="connsiteY37" fmla="*/ 673074 h 1093166"/>
                <a:gd name="connsiteX38" fmla="*/ 454709 w 3831039"/>
                <a:gd name="connsiteY38" fmla="*/ 694914 h 1093166"/>
                <a:gd name="connsiteX39" fmla="*/ 543932 w 3831039"/>
                <a:gd name="connsiteY39" fmla="*/ 710798 h 1093166"/>
                <a:gd name="connsiteX40" fmla="*/ 633816 w 3831039"/>
                <a:gd name="connsiteY40" fmla="*/ 721387 h 1093166"/>
                <a:gd name="connsiteX41" fmla="*/ 723700 w 3831039"/>
                <a:gd name="connsiteY41" fmla="*/ 726682 h 1093166"/>
                <a:gd name="connsiteX42" fmla="*/ 814246 w 3831039"/>
                <a:gd name="connsiteY42" fmla="*/ 725358 h 1093166"/>
                <a:gd name="connsiteX43" fmla="*/ 905452 w 3831039"/>
                <a:gd name="connsiteY43" fmla="*/ 719402 h 1093166"/>
                <a:gd name="connsiteX44" fmla="*/ 995997 w 3831039"/>
                <a:gd name="connsiteY44" fmla="*/ 706827 h 1093166"/>
                <a:gd name="connsiteX45" fmla="*/ 1086542 w 3831039"/>
                <a:gd name="connsiteY45" fmla="*/ 688958 h 1093166"/>
                <a:gd name="connsiteX46" fmla="*/ 1176426 w 3831039"/>
                <a:gd name="connsiteY46" fmla="*/ 664470 h 1093166"/>
                <a:gd name="connsiteX47" fmla="*/ 1264989 w 3831039"/>
                <a:gd name="connsiteY47" fmla="*/ 634688 h 1093166"/>
                <a:gd name="connsiteX48" fmla="*/ 1352230 w 3831039"/>
                <a:gd name="connsiteY48" fmla="*/ 597626 h 1093166"/>
                <a:gd name="connsiteX49" fmla="*/ 1438809 w 3831039"/>
                <a:gd name="connsiteY49" fmla="*/ 555931 h 1093166"/>
                <a:gd name="connsiteX50" fmla="*/ 1481108 w 3831039"/>
                <a:gd name="connsiteY50" fmla="*/ 531444 h 1093166"/>
                <a:gd name="connsiteX51" fmla="*/ 1523406 w 3831039"/>
                <a:gd name="connsiteY51" fmla="*/ 506957 h 1093166"/>
                <a:gd name="connsiteX52" fmla="*/ 1605360 w 3831039"/>
                <a:gd name="connsiteY52" fmla="*/ 452025 h 1093166"/>
                <a:gd name="connsiteX53" fmla="*/ 1681365 w 3831039"/>
                <a:gd name="connsiteY53" fmla="*/ 392461 h 1093166"/>
                <a:gd name="connsiteX54" fmla="*/ 1752082 w 3831039"/>
                <a:gd name="connsiteY54" fmla="*/ 330250 h 1093166"/>
                <a:gd name="connsiteX55" fmla="*/ 1819496 w 3831039"/>
                <a:gd name="connsiteY55" fmla="*/ 262082 h 1093166"/>
                <a:gd name="connsiteX56" fmla="*/ 1880961 w 3831039"/>
                <a:gd name="connsiteY56" fmla="*/ 191929 h 1093166"/>
                <a:gd name="connsiteX57" fmla="*/ 1937138 w 3831039"/>
                <a:gd name="connsiteY57" fmla="*/ 117143 h 1093166"/>
                <a:gd name="connsiteX58" fmla="*/ 1988690 w 3831039"/>
                <a:gd name="connsiteY58" fmla="*/ 40371 h 1093166"/>
                <a:gd name="connsiteX59" fmla="*/ 2009949 w 3831039"/>
                <a:gd name="connsiteY59" fmla="*/ 3270 h 1093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831039" h="1093166">
                  <a:moveTo>
                    <a:pt x="2011759" y="0"/>
                  </a:moveTo>
                  <a:lnTo>
                    <a:pt x="2011806" y="28"/>
                  </a:lnTo>
                  <a:lnTo>
                    <a:pt x="2011822" y="0"/>
                  </a:lnTo>
                  <a:lnTo>
                    <a:pt x="2025402" y="7881"/>
                  </a:lnTo>
                  <a:lnTo>
                    <a:pt x="3831039" y="1050790"/>
                  </a:lnTo>
                  <a:lnTo>
                    <a:pt x="3806552" y="1093166"/>
                  </a:lnTo>
                  <a:lnTo>
                    <a:pt x="2115849" y="116900"/>
                  </a:lnTo>
                  <a:lnTo>
                    <a:pt x="2114924" y="118466"/>
                  </a:lnTo>
                  <a:lnTo>
                    <a:pt x="2058086" y="203842"/>
                  </a:lnTo>
                  <a:lnTo>
                    <a:pt x="1995960" y="285246"/>
                  </a:lnTo>
                  <a:lnTo>
                    <a:pt x="1927886" y="363341"/>
                  </a:lnTo>
                  <a:lnTo>
                    <a:pt x="1854524" y="438127"/>
                  </a:lnTo>
                  <a:lnTo>
                    <a:pt x="1775214" y="507618"/>
                  </a:lnTo>
                  <a:lnTo>
                    <a:pt x="1691278" y="573139"/>
                  </a:lnTo>
                  <a:lnTo>
                    <a:pt x="1602716" y="632703"/>
                  </a:lnTo>
                  <a:lnTo>
                    <a:pt x="1555130" y="660500"/>
                  </a:lnTo>
                  <a:lnTo>
                    <a:pt x="1508205" y="686972"/>
                  </a:lnTo>
                  <a:lnTo>
                    <a:pt x="1413034" y="733962"/>
                  </a:lnTo>
                  <a:lnTo>
                    <a:pt x="1317201" y="773671"/>
                  </a:lnTo>
                  <a:lnTo>
                    <a:pt x="1218725" y="807424"/>
                  </a:lnTo>
                  <a:lnTo>
                    <a:pt x="1119588" y="833897"/>
                  </a:lnTo>
                  <a:lnTo>
                    <a:pt x="1019790" y="853090"/>
                  </a:lnTo>
                  <a:lnTo>
                    <a:pt x="918670" y="866988"/>
                  </a:lnTo>
                  <a:lnTo>
                    <a:pt x="818872" y="874268"/>
                  </a:lnTo>
                  <a:lnTo>
                    <a:pt x="718413" y="874930"/>
                  </a:lnTo>
                  <a:lnTo>
                    <a:pt x="617954" y="868974"/>
                  </a:lnTo>
                  <a:lnTo>
                    <a:pt x="518817" y="857061"/>
                  </a:lnTo>
                  <a:lnTo>
                    <a:pt x="421002" y="838530"/>
                  </a:lnTo>
                  <a:lnTo>
                    <a:pt x="323848" y="814704"/>
                  </a:lnTo>
                  <a:lnTo>
                    <a:pt x="228676" y="784922"/>
                  </a:lnTo>
                  <a:lnTo>
                    <a:pt x="134826" y="749846"/>
                  </a:lnTo>
                  <a:lnTo>
                    <a:pt x="44281" y="707489"/>
                  </a:lnTo>
                  <a:lnTo>
                    <a:pt x="0" y="684325"/>
                  </a:lnTo>
                  <a:lnTo>
                    <a:pt x="74022" y="555931"/>
                  </a:lnTo>
                  <a:lnTo>
                    <a:pt x="114338" y="577110"/>
                  </a:lnTo>
                  <a:lnTo>
                    <a:pt x="196952" y="614172"/>
                  </a:lnTo>
                  <a:lnTo>
                    <a:pt x="280888" y="646601"/>
                  </a:lnTo>
                  <a:lnTo>
                    <a:pt x="367468" y="673074"/>
                  </a:lnTo>
                  <a:lnTo>
                    <a:pt x="454709" y="694914"/>
                  </a:lnTo>
                  <a:lnTo>
                    <a:pt x="543932" y="710798"/>
                  </a:lnTo>
                  <a:lnTo>
                    <a:pt x="633816" y="721387"/>
                  </a:lnTo>
                  <a:lnTo>
                    <a:pt x="723700" y="726682"/>
                  </a:lnTo>
                  <a:lnTo>
                    <a:pt x="814246" y="725358"/>
                  </a:lnTo>
                  <a:lnTo>
                    <a:pt x="905452" y="719402"/>
                  </a:lnTo>
                  <a:lnTo>
                    <a:pt x="995997" y="706827"/>
                  </a:lnTo>
                  <a:lnTo>
                    <a:pt x="1086542" y="688958"/>
                  </a:lnTo>
                  <a:lnTo>
                    <a:pt x="1176426" y="664470"/>
                  </a:lnTo>
                  <a:lnTo>
                    <a:pt x="1264989" y="634688"/>
                  </a:lnTo>
                  <a:lnTo>
                    <a:pt x="1352230" y="597626"/>
                  </a:lnTo>
                  <a:lnTo>
                    <a:pt x="1438809" y="555931"/>
                  </a:lnTo>
                  <a:lnTo>
                    <a:pt x="1481108" y="531444"/>
                  </a:lnTo>
                  <a:lnTo>
                    <a:pt x="1523406" y="506957"/>
                  </a:lnTo>
                  <a:lnTo>
                    <a:pt x="1605360" y="452025"/>
                  </a:lnTo>
                  <a:lnTo>
                    <a:pt x="1681365" y="392461"/>
                  </a:lnTo>
                  <a:lnTo>
                    <a:pt x="1752082" y="330250"/>
                  </a:lnTo>
                  <a:lnTo>
                    <a:pt x="1819496" y="262082"/>
                  </a:lnTo>
                  <a:lnTo>
                    <a:pt x="1880961" y="191929"/>
                  </a:lnTo>
                  <a:lnTo>
                    <a:pt x="1937138" y="117143"/>
                  </a:lnTo>
                  <a:lnTo>
                    <a:pt x="1988690" y="40371"/>
                  </a:lnTo>
                  <a:lnTo>
                    <a:pt x="2009949" y="3270"/>
                  </a:lnTo>
                  <a:close/>
                </a:path>
              </a:pathLst>
            </a:custGeom>
            <a:solidFill>
              <a:srgbClr val="501818"/>
            </a:solidFill>
            <a:ln>
              <a:noFill/>
            </a:ln>
          </p:spPr>
          <p:txBody>
            <a:bodyPr lIns="38576" tIns="19289" rIns="38576" bIns="19289"/>
            <a:lstStyle/>
            <a:p>
              <a:pPr defTabSz="514350">
                <a:defRPr/>
              </a:pPr>
              <a:endParaRPr lang="en-US" sz="760" kern="0">
                <a:solidFill>
                  <a:prstClr val="black"/>
                </a:solidFill>
                <a:latin typeface="Calibri" panose="020F0502020204030204"/>
              </a:endParaRPr>
            </a:p>
          </p:txBody>
        </p:sp>
        <p:sp>
          <p:nvSpPr>
            <p:cNvPr id="34" name="Freeform 71">
              <a:extLst>
                <a:ext uri="{FF2B5EF4-FFF2-40B4-BE49-F238E27FC236}">
                  <a16:creationId xmlns:a16="http://schemas.microsoft.com/office/drawing/2014/main" id="{BAA80D50-BEC9-A411-4D31-7D911EA70E86}"/>
                </a:ext>
              </a:extLst>
            </p:cNvPr>
            <p:cNvSpPr>
              <a:spLocks/>
            </p:cNvSpPr>
            <p:nvPr/>
          </p:nvSpPr>
          <p:spPr bwMode="auto">
            <a:xfrm>
              <a:off x="5420435" y="4257867"/>
              <a:ext cx="883509" cy="885232"/>
            </a:xfrm>
            <a:prstGeom prst="ellipse">
              <a:avLst/>
            </a:prstGeom>
            <a:solidFill>
              <a:srgbClr val="852727"/>
            </a:solidFill>
            <a:ln>
              <a:noFill/>
            </a:ln>
          </p:spPr>
          <p:txBody>
            <a:bodyPr lIns="38576" tIns="19289" rIns="38576" bIns="19289"/>
            <a:lstStyle/>
            <a:p>
              <a:pPr defTabSz="514350">
                <a:defRPr/>
              </a:pPr>
              <a:endParaRPr lang="en-US" sz="760" kern="0">
                <a:solidFill>
                  <a:prstClr val="black"/>
                </a:solidFill>
                <a:latin typeface="Calibri" panose="020F0502020204030204"/>
              </a:endParaRPr>
            </a:p>
          </p:txBody>
        </p:sp>
        <p:sp>
          <p:nvSpPr>
            <p:cNvPr id="35" name="Freeform 72">
              <a:extLst>
                <a:ext uri="{FF2B5EF4-FFF2-40B4-BE49-F238E27FC236}">
                  <a16:creationId xmlns:a16="http://schemas.microsoft.com/office/drawing/2014/main" id="{B2A65DAC-66BB-A25A-EC80-51B2FE115C7F}"/>
                </a:ext>
              </a:extLst>
            </p:cNvPr>
            <p:cNvSpPr>
              <a:spLocks/>
            </p:cNvSpPr>
            <p:nvPr/>
          </p:nvSpPr>
          <p:spPr bwMode="auto">
            <a:xfrm>
              <a:off x="4131081" y="4491701"/>
              <a:ext cx="885179" cy="885232"/>
            </a:xfrm>
            <a:prstGeom prst="ellipse">
              <a:avLst/>
            </a:prstGeom>
            <a:solidFill>
              <a:srgbClr val="A13544"/>
            </a:solidFill>
            <a:ln>
              <a:noFill/>
            </a:ln>
          </p:spPr>
          <p:txBody>
            <a:bodyPr lIns="38576" tIns="19289" rIns="38576" bIns="19289"/>
            <a:lstStyle/>
            <a:p>
              <a:pPr defTabSz="514350">
                <a:defRPr/>
              </a:pPr>
              <a:endParaRPr lang="en-US" sz="760" kern="0">
                <a:solidFill>
                  <a:prstClr val="black"/>
                </a:solidFill>
                <a:latin typeface="Calibri" panose="020F0502020204030204"/>
              </a:endParaRPr>
            </a:p>
          </p:txBody>
        </p:sp>
        <p:sp>
          <p:nvSpPr>
            <p:cNvPr id="36" name="Freeform 73">
              <a:extLst>
                <a:ext uri="{FF2B5EF4-FFF2-40B4-BE49-F238E27FC236}">
                  <a16:creationId xmlns:a16="http://schemas.microsoft.com/office/drawing/2014/main" id="{DB9C0D5B-FDB4-896B-A8C5-868E5BB600A5}"/>
                </a:ext>
              </a:extLst>
            </p:cNvPr>
            <p:cNvSpPr>
              <a:spLocks/>
            </p:cNvSpPr>
            <p:nvPr/>
          </p:nvSpPr>
          <p:spPr bwMode="auto">
            <a:xfrm>
              <a:off x="2846738" y="4252855"/>
              <a:ext cx="881838" cy="883562"/>
            </a:xfrm>
            <a:prstGeom prst="ellipse">
              <a:avLst/>
            </a:prstGeom>
            <a:solidFill>
              <a:srgbClr val="A94949"/>
            </a:solidFill>
            <a:ln>
              <a:noFill/>
            </a:ln>
          </p:spPr>
          <p:txBody>
            <a:bodyPr lIns="38576" tIns="19289" rIns="38576" bIns="19289"/>
            <a:lstStyle/>
            <a:p>
              <a:pPr defTabSz="514350">
                <a:defRPr/>
              </a:pPr>
              <a:endParaRPr lang="en-US" sz="760" kern="0">
                <a:solidFill>
                  <a:prstClr val="black"/>
                </a:solidFill>
                <a:latin typeface="Calibri" panose="020F0502020204030204"/>
              </a:endParaRPr>
            </a:p>
          </p:txBody>
        </p:sp>
        <p:sp>
          <p:nvSpPr>
            <p:cNvPr id="37" name="Freeform 74">
              <a:extLst>
                <a:ext uri="{FF2B5EF4-FFF2-40B4-BE49-F238E27FC236}">
                  <a16:creationId xmlns:a16="http://schemas.microsoft.com/office/drawing/2014/main" id="{408A72A4-52DA-7D94-ACEF-394CE548C7EC}"/>
                </a:ext>
              </a:extLst>
            </p:cNvPr>
            <p:cNvSpPr>
              <a:spLocks/>
            </p:cNvSpPr>
            <p:nvPr/>
          </p:nvSpPr>
          <p:spPr bwMode="auto">
            <a:xfrm>
              <a:off x="1809575" y="3355933"/>
              <a:ext cx="883509" cy="885232"/>
            </a:xfrm>
            <a:prstGeom prst="ellipse">
              <a:avLst/>
            </a:prstGeom>
            <a:grpFill/>
            <a:ln>
              <a:noFill/>
            </a:ln>
          </p:spPr>
          <p:txBody>
            <a:bodyPr lIns="38576" tIns="19289" rIns="38576" bIns="19289"/>
            <a:lstStyle/>
            <a:p>
              <a:pPr defTabSz="514350">
                <a:defRPr/>
              </a:pPr>
              <a:endParaRPr lang="en-US" sz="760" kern="0">
                <a:solidFill>
                  <a:prstClr val="black"/>
                </a:solidFill>
                <a:latin typeface="Calibri" panose="020F0502020204030204"/>
              </a:endParaRPr>
            </a:p>
          </p:txBody>
        </p:sp>
        <p:sp>
          <p:nvSpPr>
            <p:cNvPr id="38" name="Freeform 75">
              <a:extLst>
                <a:ext uri="{FF2B5EF4-FFF2-40B4-BE49-F238E27FC236}">
                  <a16:creationId xmlns:a16="http://schemas.microsoft.com/office/drawing/2014/main" id="{25E314D6-C4D9-DD47-6B27-061F99FF5F63}"/>
                </a:ext>
              </a:extLst>
            </p:cNvPr>
            <p:cNvSpPr>
              <a:spLocks/>
            </p:cNvSpPr>
            <p:nvPr/>
          </p:nvSpPr>
          <p:spPr bwMode="auto">
            <a:xfrm>
              <a:off x="6449246" y="3372635"/>
              <a:ext cx="885179" cy="885232"/>
            </a:xfrm>
            <a:prstGeom prst="ellipse">
              <a:avLst/>
            </a:prstGeom>
            <a:solidFill>
              <a:srgbClr val="501818"/>
            </a:solidFill>
            <a:ln>
              <a:noFill/>
            </a:ln>
          </p:spPr>
          <p:txBody>
            <a:bodyPr lIns="38576" tIns="19289" rIns="38576" bIns="19289"/>
            <a:lstStyle/>
            <a:p>
              <a:pPr defTabSz="514350">
                <a:defRPr/>
              </a:pPr>
              <a:endParaRPr lang="en-US" sz="760" kern="0">
                <a:solidFill>
                  <a:prstClr val="black"/>
                </a:solidFill>
                <a:latin typeface="Calibri" panose="020F0502020204030204"/>
              </a:endParaRPr>
            </a:p>
          </p:txBody>
        </p:sp>
      </p:grpSp>
      <p:sp>
        <p:nvSpPr>
          <p:cNvPr id="39" name="TextBox 38">
            <a:extLst>
              <a:ext uri="{FF2B5EF4-FFF2-40B4-BE49-F238E27FC236}">
                <a16:creationId xmlns:a16="http://schemas.microsoft.com/office/drawing/2014/main" id="{43236698-73A7-A60B-59DD-B4C190BB6ADE}"/>
              </a:ext>
            </a:extLst>
          </p:cNvPr>
          <p:cNvSpPr txBox="1"/>
          <p:nvPr/>
        </p:nvSpPr>
        <p:spPr>
          <a:xfrm>
            <a:off x="6690675" y="4346858"/>
            <a:ext cx="4457710" cy="276999"/>
          </a:xfrm>
          <a:prstGeom prst="rect">
            <a:avLst/>
          </a:prstGeom>
          <a:noFill/>
        </p:spPr>
        <p:txBody>
          <a:bodyPr wrap="square" rtlCol="0">
            <a:spAutoFit/>
          </a:bodyPr>
          <a:lstStyle>
            <a:defPPr>
              <a:defRPr lang="lv-LV"/>
            </a:defPPr>
            <a:lvl1pPr algn="r">
              <a:defRPr sz="1200">
                <a:solidFill>
                  <a:schemeClr val="tx2"/>
                </a:solidFill>
              </a:defRPr>
            </a:lvl1pPr>
          </a:lstStyle>
          <a:p>
            <a:pPr algn="l"/>
            <a:r>
              <a:rPr lang="lv-LV" b="1" dirty="0"/>
              <a:t>Projekta zinātniskie rezultāti un to pieejamības nodrošināšana.</a:t>
            </a:r>
            <a:endParaRPr lang="lv-LV" dirty="0"/>
          </a:p>
        </p:txBody>
      </p:sp>
      <p:sp>
        <p:nvSpPr>
          <p:cNvPr id="40" name="TextBox 39">
            <a:extLst>
              <a:ext uri="{FF2B5EF4-FFF2-40B4-BE49-F238E27FC236}">
                <a16:creationId xmlns:a16="http://schemas.microsoft.com/office/drawing/2014/main" id="{69E7A3F7-F7DE-07B4-D356-58C405441EE2}"/>
              </a:ext>
            </a:extLst>
          </p:cNvPr>
          <p:cNvSpPr txBox="1"/>
          <p:nvPr/>
        </p:nvSpPr>
        <p:spPr>
          <a:xfrm>
            <a:off x="3197214" y="4743471"/>
            <a:ext cx="8629026" cy="646331"/>
          </a:xfrm>
          <a:prstGeom prst="rect">
            <a:avLst/>
          </a:prstGeom>
          <a:noFill/>
        </p:spPr>
        <p:txBody>
          <a:bodyPr wrap="square" rtlCol="0">
            <a:spAutoFit/>
          </a:bodyPr>
          <a:lstStyle/>
          <a:p>
            <a:r>
              <a:rPr lang="lv-LV" sz="1200" b="1" dirty="0">
                <a:solidFill>
                  <a:schemeClr val="tx2"/>
                </a:solidFill>
              </a:rPr>
              <a:t>Projekta un tā rezultātu ietekme uz sabiedrību kopumā, nodrošinot zināšanu pārnesi un veicinot izpratni par pētniecības lomu un devumu sabiedrībai, kā arī attīstot sabiedrībai nepieciešamos resursus,  radot jaunas zināšanas un praktiski pielietojamus risinājumus vienotai, funkcionālai dabas teritoriju tīkla attīstībai, Latvijas dabas resursu zinātniskai izpētei un ilgtspējīgai izmantošanai.</a:t>
            </a:r>
            <a:endParaRPr lang="lv-LV" sz="1000" dirty="0">
              <a:solidFill>
                <a:schemeClr val="tx2"/>
              </a:solidFill>
            </a:endParaRPr>
          </a:p>
        </p:txBody>
      </p:sp>
      <p:sp>
        <p:nvSpPr>
          <p:cNvPr id="41" name="TextBox 40">
            <a:extLst>
              <a:ext uri="{FF2B5EF4-FFF2-40B4-BE49-F238E27FC236}">
                <a16:creationId xmlns:a16="http://schemas.microsoft.com/office/drawing/2014/main" id="{86D4D86E-6EF3-7326-B020-F9238C69D14F}"/>
              </a:ext>
            </a:extLst>
          </p:cNvPr>
          <p:cNvSpPr txBox="1"/>
          <p:nvPr/>
        </p:nvSpPr>
        <p:spPr>
          <a:xfrm>
            <a:off x="90397" y="4266985"/>
            <a:ext cx="3140011" cy="1200329"/>
          </a:xfrm>
          <a:prstGeom prst="rect">
            <a:avLst/>
          </a:prstGeom>
          <a:noFill/>
        </p:spPr>
        <p:txBody>
          <a:bodyPr wrap="square" rtlCol="0">
            <a:spAutoFit/>
          </a:bodyPr>
          <a:lstStyle>
            <a:defPPr>
              <a:defRPr lang="lv-LV"/>
            </a:defPPr>
            <a:lvl1pPr algn="r">
              <a:defRPr sz="1200">
                <a:solidFill>
                  <a:schemeClr val="tx2"/>
                </a:solidFill>
                <a:latin typeface="Arial Narrow" panose="020B0606020202030204" pitchFamily="34" charset="0"/>
              </a:defRPr>
            </a:lvl1pPr>
          </a:lstStyle>
          <a:p>
            <a:r>
              <a:rPr lang="lv-LV" b="1" dirty="0"/>
              <a:t>Projekta un tā rezultātu ietekme uz studējošajiem izglītības procesā, nodrošinot prakses un darba iespējas, projekta zinātnisko rezultātu izmantošanu augstākās izglītības ieguves procesā, kā arī studējošo un zinātniskās grupas kapacitātes paaugstināšana.</a:t>
            </a:r>
            <a:endParaRPr lang="lv-LV" dirty="0"/>
          </a:p>
        </p:txBody>
      </p:sp>
      <p:sp>
        <p:nvSpPr>
          <p:cNvPr id="42" name="TextBox 41">
            <a:extLst>
              <a:ext uri="{FF2B5EF4-FFF2-40B4-BE49-F238E27FC236}">
                <a16:creationId xmlns:a16="http://schemas.microsoft.com/office/drawing/2014/main" id="{EF7CAE4D-8563-5E43-2075-B52E8933DF71}"/>
              </a:ext>
            </a:extLst>
          </p:cNvPr>
          <p:cNvSpPr txBox="1"/>
          <p:nvPr/>
        </p:nvSpPr>
        <p:spPr>
          <a:xfrm>
            <a:off x="179977" y="1076892"/>
            <a:ext cx="3017237" cy="1384995"/>
          </a:xfrm>
          <a:prstGeom prst="rect">
            <a:avLst/>
          </a:prstGeom>
          <a:noFill/>
        </p:spPr>
        <p:txBody>
          <a:bodyPr wrap="square" rtlCol="0">
            <a:spAutoFit/>
          </a:bodyPr>
          <a:lstStyle>
            <a:defPPr>
              <a:defRPr lang="lv-LV"/>
            </a:defPPr>
            <a:lvl1pPr algn="r">
              <a:defRPr sz="1200">
                <a:solidFill>
                  <a:schemeClr val="tx2"/>
                </a:solidFill>
                <a:latin typeface="Arial Narrow" panose="020B0606020202030204" pitchFamily="34" charset="0"/>
              </a:defRPr>
            </a:lvl1pPr>
          </a:lstStyle>
          <a:p>
            <a:r>
              <a:rPr lang="lv-LV" b="1" dirty="0"/>
              <a:t>Projekta un tā rezultātu ietekme uz bioloģiskās daudzveidības saglabāšanu un ilgtspējīgu dabas teritoriju pārvaldību, veicinot vienotu un funkcionālu dabas teritoriju tīkla attīstību, kā arī biotopu dinamikas, apsaimniekošanas metožu, klimata mainības ietekmes un ekosistēmu pakalpojumu izvērtēšanu.</a:t>
            </a:r>
            <a:endParaRPr lang="lv-LV" dirty="0"/>
          </a:p>
        </p:txBody>
      </p:sp>
      <p:pic>
        <p:nvPicPr>
          <p:cNvPr id="44" name="Picture 35">
            <a:extLst>
              <a:ext uri="{FF2B5EF4-FFF2-40B4-BE49-F238E27FC236}">
                <a16:creationId xmlns:a16="http://schemas.microsoft.com/office/drawing/2014/main" id="{2877CFDD-6AEC-CC13-5E1F-B0B9E42BB0C8}"/>
              </a:ext>
            </a:extLst>
          </p:cNvPr>
          <p:cNvPicPr>
            <a:picLocks noChangeAspect="1"/>
          </p:cNvPicPr>
          <p:nvPr/>
        </p:nvPicPr>
        <p:blipFill>
          <a:blip r:embed="rId4">
            <a:lum bright="70000" contrast="-70000"/>
          </a:blip>
          <a:stretch>
            <a:fillRect/>
          </a:stretch>
        </p:blipFill>
        <p:spPr>
          <a:xfrm>
            <a:off x="5935321" y="3797473"/>
            <a:ext cx="535394" cy="630575"/>
          </a:xfrm>
          <a:prstGeom prst="rect">
            <a:avLst/>
          </a:prstGeom>
        </p:spPr>
      </p:pic>
      <p:pic>
        <p:nvPicPr>
          <p:cNvPr id="45" name="Picture 36">
            <a:extLst>
              <a:ext uri="{FF2B5EF4-FFF2-40B4-BE49-F238E27FC236}">
                <a16:creationId xmlns:a16="http://schemas.microsoft.com/office/drawing/2014/main" id="{BF62F327-F0B4-72D3-DC0A-4F7829864C10}"/>
              </a:ext>
            </a:extLst>
          </p:cNvPr>
          <p:cNvPicPr>
            <a:picLocks noChangeAspect="1"/>
          </p:cNvPicPr>
          <p:nvPr/>
        </p:nvPicPr>
        <p:blipFill>
          <a:blip r:embed="rId5">
            <a:lum bright="70000" contrast="-70000"/>
          </a:blip>
          <a:stretch>
            <a:fillRect/>
          </a:stretch>
        </p:blipFill>
        <p:spPr>
          <a:xfrm>
            <a:off x="4673143" y="4036805"/>
            <a:ext cx="563441" cy="609435"/>
          </a:xfrm>
          <a:prstGeom prst="rect">
            <a:avLst/>
          </a:prstGeom>
        </p:spPr>
      </p:pic>
      <p:pic>
        <p:nvPicPr>
          <p:cNvPr id="46" name="Picture 4">
            <a:extLst>
              <a:ext uri="{FF2B5EF4-FFF2-40B4-BE49-F238E27FC236}">
                <a16:creationId xmlns:a16="http://schemas.microsoft.com/office/drawing/2014/main" id="{127556B2-5324-7B3F-0CA2-A91A7F6685D2}"/>
              </a:ext>
            </a:extLst>
          </p:cNvPr>
          <p:cNvPicPr>
            <a:picLocks noChangeAspect="1"/>
          </p:cNvPicPr>
          <p:nvPr/>
        </p:nvPicPr>
        <p:blipFill>
          <a:blip r:embed="rId6"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2405688" y="2954648"/>
            <a:ext cx="449700" cy="4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 descr="Image result for euro icon">
            <a:extLst>
              <a:ext uri="{FF2B5EF4-FFF2-40B4-BE49-F238E27FC236}">
                <a16:creationId xmlns:a16="http://schemas.microsoft.com/office/drawing/2014/main" id="{BB812CBF-4488-0DCC-FC6F-1B0BB894239E}"/>
              </a:ext>
            </a:extLst>
          </p:cNvPr>
          <p:cNvPicPr>
            <a:picLocks noChangeAspect="1" noChangeArrowheads="1"/>
          </p:cNvPicPr>
          <p:nvPr/>
        </p:nvPicPr>
        <p:blipFill>
          <a:blip r:embed="rId7"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442830" y="3858348"/>
            <a:ext cx="457171" cy="45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3">
            <a:extLst>
              <a:ext uri="{FF2B5EF4-FFF2-40B4-BE49-F238E27FC236}">
                <a16:creationId xmlns:a16="http://schemas.microsoft.com/office/drawing/2014/main" id="{7043706A-3247-7977-1349-52D1264882E5}"/>
              </a:ext>
            </a:extLst>
          </p:cNvPr>
          <p:cNvPicPr>
            <a:picLocks noChangeAspect="1"/>
          </p:cNvPicPr>
          <p:nvPr/>
        </p:nvPicPr>
        <p:blipFill>
          <a:blip r:embed="rId8" cstate="print">
            <a:lum bright="70000" contrast="-70000"/>
            <a:extLst>
              <a:ext uri="{28A0092B-C50C-407E-A947-70E740481C1C}">
                <a14:useLocalDpi xmlns:a14="http://schemas.microsoft.com/office/drawing/2010/main" val="0"/>
              </a:ext>
            </a:extLst>
          </a:blip>
          <a:srcRect/>
          <a:stretch>
            <a:fillRect/>
          </a:stretch>
        </p:blipFill>
        <p:spPr bwMode="auto">
          <a:xfrm>
            <a:off x="6983105" y="2919468"/>
            <a:ext cx="511557" cy="51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Teksts">
            <a:extLst>
              <a:ext uri="{FF2B5EF4-FFF2-40B4-BE49-F238E27FC236}">
                <a16:creationId xmlns:a16="http://schemas.microsoft.com/office/drawing/2014/main" id="{E7263D7C-A255-EDD8-7B26-A748428EBE4F}"/>
              </a:ext>
            </a:extLst>
          </p:cNvPr>
          <p:cNvSpPr txBox="1"/>
          <p:nvPr/>
        </p:nvSpPr>
        <p:spPr>
          <a:xfrm>
            <a:off x="1919134" y="1626746"/>
            <a:ext cx="6096000" cy="369332"/>
          </a:xfrm>
          <a:prstGeom prst="rect">
            <a:avLst/>
          </a:prstGeom>
          <a:noFill/>
        </p:spPr>
        <p:txBody>
          <a:bodyPr wrap="square">
            <a:spAutoFit/>
          </a:bodyPr>
          <a:lstStyle>
            <a:defPPr>
              <a:defRPr lang="lv-LV"/>
            </a:defPPr>
            <a:lvl1pPr algn="ctr">
              <a:defRPr b="1">
                <a:solidFill>
                  <a:schemeClr val="bg1">
                    <a:lumMod val="95000"/>
                  </a:schemeClr>
                </a:solidFill>
                <a:latin typeface="Arial Narrow" panose="020B0606020202030204" pitchFamily="34" charset="0"/>
              </a:defRPr>
            </a:lvl1pPr>
          </a:lstStyle>
          <a:p>
            <a:r>
              <a:rPr lang="lv-LV"/>
              <a:t>Ietekme</a:t>
            </a:r>
          </a:p>
        </p:txBody>
      </p:sp>
      <p:sp>
        <p:nvSpPr>
          <p:cNvPr id="3" name="TextBox 2">
            <a:extLst>
              <a:ext uri="{FF2B5EF4-FFF2-40B4-BE49-F238E27FC236}">
                <a16:creationId xmlns:a16="http://schemas.microsoft.com/office/drawing/2014/main" id="{D2437A10-D9AA-9D11-392E-1D8DC922F82E}"/>
              </a:ext>
            </a:extLst>
          </p:cNvPr>
          <p:cNvSpPr txBox="1"/>
          <p:nvPr/>
        </p:nvSpPr>
        <p:spPr>
          <a:xfrm>
            <a:off x="36573" y="2498456"/>
            <a:ext cx="2192274" cy="1754326"/>
          </a:xfrm>
          <a:prstGeom prst="rect">
            <a:avLst/>
          </a:prstGeom>
          <a:noFill/>
        </p:spPr>
        <p:txBody>
          <a:bodyPr wrap="square" rtlCol="0">
            <a:spAutoFit/>
          </a:bodyPr>
          <a:lstStyle>
            <a:defPPr>
              <a:defRPr lang="lv-LV"/>
            </a:defPPr>
            <a:lvl1pPr algn="r">
              <a:defRPr sz="1200">
                <a:solidFill>
                  <a:schemeClr val="tx2"/>
                </a:solidFill>
                <a:latin typeface="Arial Narrow" panose="020B0606020202030204" pitchFamily="34" charset="0"/>
              </a:defRPr>
            </a:lvl1pPr>
          </a:lstStyle>
          <a:p>
            <a:r>
              <a:rPr lang="lv-LV" b="1" dirty="0"/>
              <a:t>Projekta un tā rezultātu ietekme uz uzņēmējdarbības vidi un nozares politikas veidotājiem, ieviesējiem, nodrošinot zinātniski pamatotus risinājumus dabas aizsardzības pasākumu plānošanai, teritoriju pārvaldībai un sociālekonomisko, dabas un klimata interešu saskaņošanai.</a:t>
            </a:r>
            <a:r>
              <a:rPr lang="lv-LV" dirty="0"/>
              <a:t>.</a:t>
            </a:r>
          </a:p>
        </p:txBody>
      </p:sp>
      <p:pic>
        <p:nvPicPr>
          <p:cNvPr id="6" name="!!Forma2" descr="Small paint brush">
            <a:extLst>
              <a:ext uri="{FF2B5EF4-FFF2-40B4-BE49-F238E27FC236}">
                <a16:creationId xmlns:a16="http://schemas.microsoft.com/office/drawing/2014/main" id="{712D2C4D-1C8E-0D70-2A2D-1CBE20120D9A}"/>
              </a:ext>
            </a:extLst>
          </p:cNvPr>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19296" y="398875"/>
            <a:ext cx="1127617" cy="100506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Datuma vietturis 13">
            <a:extLst>
              <a:ext uri="{FF2B5EF4-FFF2-40B4-BE49-F238E27FC236}">
                <a16:creationId xmlns:a16="http://schemas.microsoft.com/office/drawing/2014/main" id="{09CC722D-1F7F-BB00-5A1A-45B54DFA7576}"/>
              </a:ext>
            </a:extLst>
          </p:cNvPr>
          <p:cNvSpPr>
            <a:spLocks noGrp="1"/>
          </p:cNvSpPr>
          <p:nvPr>
            <p:ph type="dt" sz="half" idx="10"/>
          </p:nvPr>
        </p:nvSpPr>
        <p:spPr>
          <a:xfrm>
            <a:off x="234451" y="6429447"/>
            <a:ext cx="1381539" cy="365125"/>
          </a:xfrm>
        </p:spPr>
        <p:txBody>
          <a:bodyPr/>
          <a:lstStyle/>
          <a:p>
            <a:r>
              <a:rPr lang="lv-LV"/>
              <a:t>2026. gada 7. jūlijā</a:t>
            </a:r>
            <a:endParaRPr lang="lv-LV" dirty="0"/>
          </a:p>
        </p:txBody>
      </p:sp>
      <p:sp>
        <p:nvSpPr>
          <p:cNvPr id="14" name="Kājenes vietturis 14">
            <a:extLst>
              <a:ext uri="{FF2B5EF4-FFF2-40B4-BE49-F238E27FC236}">
                <a16:creationId xmlns:a16="http://schemas.microsoft.com/office/drawing/2014/main" id="{868D85F4-8738-26A0-ABA7-CD8EA6469C43}"/>
              </a:ext>
            </a:extLst>
          </p:cNvPr>
          <p:cNvSpPr>
            <a:spLocks noGrp="1"/>
          </p:cNvSpPr>
          <p:nvPr>
            <p:ph type="ftr" sz="quarter" idx="11"/>
          </p:nvPr>
        </p:nvSpPr>
        <p:spPr>
          <a:xfrm>
            <a:off x="1102468" y="6422610"/>
            <a:ext cx="8816008" cy="365125"/>
          </a:xfrm>
        </p:spPr>
        <p:txBody>
          <a:bodyPr/>
          <a:lstStyle/>
          <a:p>
            <a:r>
              <a:rPr lang="lv-LV" dirty="0"/>
              <a:t>Valsts pētījumu programmas “Bioloģiskās daudzveidības prioritāro rīcību </a:t>
            </a:r>
          </a:p>
          <a:p>
            <a:r>
              <a:rPr lang="lv-LV" dirty="0"/>
              <a:t>programmā noteikto pētījumu izstrāde, 2. daļa” 2026.–2028. gadam projektu pieteikumu atklātais konkurss </a:t>
            </a:r>
          </a:p>
        </p:txBody>
      </p:sp>
      <p:sp>
        <p:nvSpPr>
          <p:cNvPr id="4" name="Slide Number Placeholder 3">
            <a:extLst>
              <a:ext uri="{FF2B5EF4-FFF2-40B4-BE49-F238E27FC236}">
                <a16:creationId xmlns:a16="http://schemas.microsoft.com/office/drawing/2014/main" id="{CC83D9FD-CE3C-CFF6-C861-0138BCB6A89E}"/>
              </a:ext>
            </a:extLst>
          </p:cNvPr>
          <p:cNvSpPr>
            <a:spLocks noGrp="1"/>
          </p:cNvSpPr>
          <p:nvPr>
            <p:ph type="sldNum" sz="quarter" idx="12"/>
          </p:nvPr>
        </p:nvSpPr>
        <p:spPr/>
        <p:txBody>
          <a:bodyPr/>
          <a:lstStyle/>
          <a:p>
            <a:fld id="{0C152783-A906-4F49-8461-A41E71CF96CE}" type="slidenum">
              <a:rPr lang="lv-LV" smtClean="0"/>
              <a:t>19</a:t>
            </a:fld>
            <a:endParaRPr lang="lv-LV"/>
          </a:p>
        </p:txBody>
      </p:sp>
    </p:spTree>
    <p:extLst>
      <p:ext uri="{BB962C8B-B14F-4D97-AF65-F5344CB8AC3E}">
        <p14:creationId xmlns:p14="http://schemas.microsoft.com/office/powerpoint/2010/main" val="41285004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46"/>
                                        </p:tgtEl>
                                      </p:cBhvr>
                                    </p:animEffect>
                                    <p:animScale>
                                      <p:cBhvr>
                                        <p:cTn id="7" dur="250" autoRev="1" fill="hold"/>
                                        <p:tgtEl>
                                          <p:spTgt spid="46"/>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47"/>
                                        </p:tgtEl>
                                      </p:cBhvr>
                                    </p:animEffect>
                                    <p:animScale>
                                      <p:cBhvr>
                                        <p:cTn id="11" dur="250" autoRev="1" fill="hold"/>
                                        <p:tgtEl>
                                          <p:spTgt spid="47"/>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45"/>
                                        </p:tgtEl>
                                      </p:cBhvr>
                                    </p:animEffect>
                                    <p:animScale>
                                      <p:cBhvr>
                                        <p:cTn id="15" dur="250" autoRev="1" fill="hold"/>
                                        <p:tgtEl>
                                          <p:spTgt spid="45"/>
                                        </p:tgtEl>
                                      </p:cBhvr>
                                      <p:by x="105000" y="105000"/>
                                    </p:animScale>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44"/>
                                        </p:tgtEl>
                                      </p:cBhvr>
                                    </p:animEffect>
                                    <p:animScale>
                                      <p:cBhvr>
                                        <p:cTn id="19" dur="250" autoRev="1" fill="hold"/>
                                        <p:tgtEl>
                                          <p:spTgt spid="44"/>
                                        </p:tgtEl>
                                      </p:cBhvr>
                                      <p:by x="105000" y="105000"/>
                                    </p:animScale>
                                  </p:childTnLst>
                                </p:cTn>
                              </p:par>
                            </p:childTnLst>
                          </p:cTn>
                        </p:par>
                        <p:par>
                          <p:cTn id="20" fill="hold">
                            <p:stCondLst>
                              <p:cond delay="2000"/>
                            </p:stCondLst>
                            <p:childTnLst>
                              <p:par>
                                <p:cTn id="21" presetID="26" presetClass="emph" presetSubtype="0" fill="hold" nodeType="afterEffect">
                                  <p:stCondLst>
                                    <p:cond delay="0"/>
                                  </p:stCondLst>
                                  <p:childTnLst>
                                    <p:animEffect transition="out" filter="fade">
                                      <p:cBhvr>
                                        <p:cTn id="22" dur="500" tmFilter="0, 0; .2, .5; .8, .5; 1, 0"/>
                                        <p:tgtEl>
                                          <p:spTgt spid="48"/>
                                        </p:tgtEl>
                                      </p:cBhvr>
                                    </p:animEffect>
                                    <p:animScale>
                                      <p:cBhvr>
                                        <p:cTn id="23" dur="250" autoRev="1" fill="hold"/>
                                        <p:tgtEl>
                                          <p:spTgt spid="4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88487-F6C6-6E3F-9228-0C9CB1604C55}"/>
            </a:ext>
          </a:extLst>
        </p:cNvPr>
        <p:cNvGrpSpPr/>
        <p:nvPr/>
      </p:nvGrpSpPr>
      <p:grpSpPr>
        <a:xfrm>
          <a:off x="0" y="0"/>
          <a:ext cx="0" cy="0"/>
          <a:chOff x="0" y="0"/>
          <a:chExt cx="0" cy="0"/>
        </a:xfrm>
      </p:grpSpPr>
      <p:sp>
        <p:nvSpPr>
          <p:cNvPr id="2" name="!!Teksts">
            <a:extLst>
              <a:ext uri="{FF2B5EF4-FFF2-40B4-BE49-F238E27FC236}">
                <a16:creationId xmlns:a16="http://schemas.microsoft.com/office/drawing/2014/main" id="{E902DE4B-A293-06DC-E952-88E802477BF5}"/>
              </a:ext>
            </a:extLst>
          </p:cNvPr>
          <p:cNvSpPr>
            <a:spLocks noGrp="1"/>
          </p:cNvSpPr>
          <p:nvPr>
            <p:ph type="title"/>
          </p:nvPr>
        </p:nvSpPr>
        <p:spPr/>
        <p:txBody>
          <a:bodyPr/>
          <a:lstStyle/>
          <a:p>
            <a:r>
              <a:rPr lang="lv-LV" dirty="0"/>
              <a:t>Normatīvie akti</a:t>
            </a:r>
          </a:p>
        </p:txBody>
      </p:sp>
      <p:graphicFrame>
        <p:nvGraphicFramePr>
          <p:cNvPr id="6" name="Shēma">
            <a:extLst>
              <a:ext uri="{FF2B5EF4-FFF2-40B4-BE49-F238E27FC236}">
                <a16:creationId xmlns:a16="http://schemas.microsoft.com/office/drawing/2014/main" id="{EE31C2CF-C803-7ACE-EBF3-6780C1ECFF71}"/>
              </a:ext>
            </a:extLst>
          </p:cNvPr>
          <p:cNvGraphicFramePr/>
          <p:nvPr>
            <p:extLst>
              <p:ext uri="{D42A27DB-BD31-4B8C-83A1-F6EECF244321}">
                <p14:modId xmlns:p14="http://schemas.microsoft.com/office/powerpoint/2010/main" val="2843284142"/>
              </p:ext>
            </p:extLst>
          </p:nvPr>
        </p:nvGraphicFramePr>
        <p:xfrm>
          <a:off x="-1219199" y="431041"/>
          <a:ext cx="10449338" cy="59959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Nosaukums">
            <a:extLst>
              <a:ext uri="{FF2B5EF4-FFF2-40B4-BE49-F238E27FC236}">
                <a16:creationId xmlns:a16="http://schemas.microsoft.com/office/drawing/2014/main" id="{8BABB810-77E7-9F12-A185-22AC2A952D74}"/>
              </a:ext>
            </a:extLst>
          </p:cNvPr>
          <p:cNvSpPr txBox="1">
            <a:spLocks/>
          </p:cNvSpPr>
          <p:nvPr/>
        </p:nvSpPr>
        <p:spPr>
          <a:xfrm>
            <a:off x="7264020" y="3286600"/>
            <a:ext cx="3932237" cy="16040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7E0000"/>
                </a:solidFill>
                <a:latin typeface="+mj-lt"/>
                <a:ea typeface="+mj-ea"/>
                <a:cs typeface="+mj-cs"/>
              </a:defRPr>
            </a:lvl1pPr>
          </a:lstStyle>
          <a:p>
            <a:r>
              <a:rPr lang="lv-LV" dirty="0"/>
              <a:t>Programmas mērķis:</a:t>
            </a:r>
          </a:p>
          <a:p>
            <a:r>
              <a:rPr lang="lv-LV" sz="1700" dirty="0">
                <a:solidFill>
                  <a:schemeClr val="accent5"/>
                </a:solidFill>
              </a:rPr>
              <a:t>Programmas mērķis – datu ieguve aizsardzības pasākumu plānošanai, lai sasniegtu Sugu un biotopu aizsardzības likumā definēto labvēlīgas aizsardzības statusu.</a:t>
            </a:r>
          </a:p>
          <a:p>
            <a:endParaRPr lang="lv-LV" dirty="0"/>
          </a:p>
        </p:txBody>
      </p:sp>
      <p:sp>
        <p:nvSpPr>
          <p:cNvPr id="9" name="Teksta vietturis 3">
            <a:extLst>
              <a:ext uri="{FF2B5EF4-FFF2-40B4-BE49-F238E27FC236}">
                <a16:creationId xmlns:a16="http://schemas.microsoft.com/office/drawing/2014/main" id="{D3E8635A-5201-50CE-6153-54192BF2426E}"/>
              </a:ext>
            </a:extLst>
          </p:cNvPr>
          <p:cNvSpPr txBox="1">
            <a:spLocks/>
          </p:cNvSpPr>
          <p:nvPr/>
        </p:nvSpPr>
        <p:spPr>
          <a:xfrm>
            <a:off x="7264019" y="3261382"/>
            <a:ext cx="4197668" cy="23517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lv-LV" sz="1600" kern="1200" smtClean="0">
                <a:solidFill>
                  <a:srgbClr val="7F7F7F"/>
                </a:solidFill>
                <a:effectLst/>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rgbClr val="7F7F7F"/>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7F7F7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lv-LV" sz="1600" kern="1200" dirty="0" smtClean="0">
                <a:solidFill>
                  <a:srgbClr val="7F7F7F"/>
                </a:solidFill>
                <a:effectLst/>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lv-LV" sz="1600" kern="1200" dirty="0" smtClean="0">
                <a:solidFill>
                  <a:srgbClr val="7F7F7F"/>
                </a:solidFill>
                <a:effectLst/>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lv-LV" dirty="0"/>
          </a:p>
        </p:txBody>
      </p:sp>
      <p:sp>
        <p:nvSpPr>
          <p:cNvPr id="10" name="!!Forma">
            <a:extLst>
              <a:ext uri="{FF2B5EF4-FFF2-40B4-BE49-F238E27FC236}">
                <a16:creationId xmlns:a16="http://schemas.microsoft.com/office/drawing/2014/main" id="{D190001F-9A7B-65F1-4F74-2C619B6B022D}"/>
              </a:ext>
            </a:extLst>
          </p:cNvPr>
          <p:cNvSpPr txBox="1">
            <a:spLocks/>
          </p:cNvSpPr>
          <p:nvPr/>
        </p:nvSpPr>
        <p:spPr>
          <a:xfrm>
            <a:off x="7264019" y="1253292"/>
            <a:ext cx="3932237" cy="6029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7E0000"/>
                </a:solidFill>
                <a:latin typeface="+mj-lt"/>
                <a:ea typeface="+mj-ea"/>
                <a:cs typeface="+mj-cs"/>
              </a:defRPr>
            </a:lvl1pPr>
          </a:lstStyle>
          <a:p>
            <a:r>
              <a:rPr lang="lv-LV" dirty="0"/>
              <a:t>Programmas virsmērķis:</a:t>
            </a:r>
          </a:p>
        </p:txBody>
      </p:sp>
      <p:sp>
        <p:nvSpPr>
          <p:cNvPr id="14" name="Teksta vietturis 3">
            <a:extLst>
              <a:ext uri="{FF2B5EF4-FFF2-40B4-BE49-F238E27FC236}">
                <a16:creationId xmlns:a16="http://schemas.microsoft.com/office/drawing/2014/main" id="{07105509-E59B-9D09-836A-49F3C469BB47}"/>
              </a:ext>
            </a:extLst>
          </p:cNvPr>
          <p:cNvSpPr txBox="1">
            <a:spLocks/>
          </p:cNvSpPr>
          <p:nvPr/>
        </p:nvSpPr>
        <p:spPr>
          <a:xfrm>
            <a:off x="7264019" y="1933349"/>
            <a:ext cx="4197668" cy="13532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lv-LV" sz="1600" kern="1200" smtClean="0">
                <a:solidFill>
                  <a:srgbClr val="7F7F7F"/>
                </a:solidFill>
                <a:effectLst/>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rgbClr val="7F7F7F"/>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7F7F7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lv-LV" sz="1600" kern="1200" dirty="0" smtClean="0">
                <a:solidFill>
                  <a:srgbClr val="7F7F7F"/>
                </a:solidFill>
                <a:effectLst/>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lv-LV" sz="1600" kern="1200" dirty="0" smtClean="0">
                <a:solidFill>
                  <a:srgbClr val="7F7F7F"/>
                </a:solidFill>
                <a:effectLst/>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dirty="0"/>
              <a:t>Programmas </a:t>
            </a:r>
            <a:r>
              <a:rPr lang="lv-LV" dirty="0" err="1"/>
              <a:t>virsmērķis</a:t>
            </a:r>
            <a:r>
              <a:rPr lang="lv-LV" dirty="0"/>
              <a:t> – radīt jaunas zināšanas un risinājumus dabas aizsardzības un sociālekonomisko interešu salāgošanai mainīgajos klimata apstākļos.</a:t>
            </a:r>
          </a:p>
          <a:p>
            <a:pPr marL="0" indent="0">
              <a:buNone/>
            </a:pPr>
            <a:endParaRPr lang="lv-LV" dirty="0"/>
          </a:p>
        </p:txBody>
      </p:sp>
      <p:sp>
        <p:nvSpPr>
          <p:cNvPr id="15" name="Datuma vietturis 14">
            <a:extLst>
              <a:ext uri="{FF2B5EF4-FFF2-40B4-BE49-F238E27FC236}">
                <a16:creationId xmlns:a16="http://schemas.microsoft.com/office/drawing/2014/main" id="{8876AB5E-73AF-330A-4D2D-917660C8C21E}"/>
              </a:ext>
            </a:extLst>
          </p:cNvPr>
          <p:cNvSpPr>
            <a:spLocks noGrp="1"/>
          </p:cNvSpPr>
          <p:nvPr>
            <p:ph type="dt" sz="half" idx="10"/>
          </p:nvPr>
        </p:nvSpPr>
        <p:spPr>
          <a:xfrm>
            <a:off x="566530" y="6356350"/>
            <a:ext cx="2743200" cy="365125"/>
          </a:xfrm>
        </p:spPr>
        <p:txBody>
          <a:bodyPr/>
          <a:lstStyle/>
          <a:p>
            <a:r>
              <a:rPr lang="lv-LV"/>
              <a:t>2026. gada 7. jūlijā</a:t>
            </a:r>
            <a:endParaRPr lang="lv-LV" dirty="0"/>
          </a:p>
        </p:txBody>
      </p:sp>
      <p:sp>
        <p:nvSpPr>
          <p:cNvPr id="5" name="Kājenes vietturis 14">
            <a:extLst>
              <a:ext uri="{FF2B5EF4-FFF2-40B4-BE49-F238E27FC236}">
                <a16:creationId xmlns:a16="http://schemas.microsoft.com/office/drawing/2014/main" id="{6BFBAFB0-C806-9B16-9F76-17E2F1678325}"/>
              </a:ext>
            </a:extLst>
          </p:cNvPr>
          <p:cNvSpPr>
            <a:spLocks noGrp="1"/>
          </p:cNvSpPr>
          <p:nvPr>
            <p:ph type="ftr" sz="quarter" idx="11"/>
          </p:nvPr>
        </p:nvSpPr>
        <p:spPr>
          <a:xfrm>
            <a:off x="1606826" y="6433433"/>
            <a:ext cx="8816008" cy="365125"/>
          </a:xfrm>
        </p:spPr>
        <p:txBody>
          <a:bodyPr/>
          <a:lstStyle/>
          <a:p>
            <a:r>
              <a:rPr lang="lv-LV" dirty="0"/>
              <a:t>Valsts pētījumu programmas “Bioloģiskās daudzveidības prioritāro rīcību </a:t>
            </a:r>
          </a:p>
          <a:p>
            <a:r>
              <a:rPr lang="lv-LV" dirty="0"/>
              <a:t>programmā noteikto pētījumu izstrāde, 2. daļa” 2026.–2028. gadam projektu pieteikumu atklātais konkurss </a:t>
            </a:r>
          </a:p>
        </p:txBody>
      </p:sp>
      <p:sp>
        <p:nvSpPr>
          <p:cNvPr id="3" name="Slide Number Placeholder 2">
            <a:extLst>
              <a:ext uri="{FF2B5EF4-FFF2-40B4-BE49-F238E27FC236}">
                <a16:creationId xmlns:a16="http://schemas.microsoft.com/office/drawing/2014/main" id="{8A32D76D-4D22-96D1-46CA-2E8261DB2FA1}"/>
              </a:ext>
            </a:extLst>
          </p:cNvPr>
          <p:cNvSpPr>
            <a:spLocks noGrp="1"/>
          </p:cNvSpPr>
          <p:nvPr>
            <p:ph type="sldNum" sz="quarter" idx="12"/>
          </p:nvPr>
        </p:nvSpPr>
        <p:spPr/>
        <p:txBody>
          <a:bodyPr/>
          <a:lstStyle/>
          <a:p>
            <a:fld id="{0C152783-A906-4F49-8461-A41E71CF96CE}" type="slidenum">
              <a:rPr lang="lv-LV" smtClean="0"/>
              <a:t>2</a:t>
            </a:fld>
            <a:endParaRPr lang="lv-LV"/>
          </a:p>
        </p:txBody>
      </p:sp>
    </p:spTree>
    <p:extLst>
      <p:ext uri="{BB962C8B-B14F-4D97-AF65-F5344CB8AC3E}">
        <p14:creationId xmlns:p14="http://schemas.microsoft.com/office/powerpoint/2010/main" val="23419585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3C776-BDBE-4194-6544-CACF7FA85DC3}"/>
            </a:ext>
          </a:extLst>
        </p:cNvPr>
        <p:cNvGrpSpPr/>
        <p:nvPr/>
      </p:nvGrpSpPr>
      <p:grpSpPr>
        <a:xfrm>
          <a:off x="0" y="0"/>
          <a:ext cx="0" cy="0"/>
          <a:chOff x="0" y="0"/>
          <a:chExt cx="0" cy="0"/>
        </a:xfrm>
      </p:grpSpPr>
      <p:grpSp>
        <p:nvGrpSpPr>
          <p:cNvPr id="27" name="!!Forma">
            <a:extLst>
              <a:ext uri="{FF2B5EF4-FFF2-40B4-BE49-F238E27FC236}">
                <a16:creationId xmlns:a16="http://schemas.microsoft.com/office/drawing/2014/main" id="{9255C7AF-B6EA-94FB-4550-A24E69A02D5E}"/>
              </a:ext>
            </a:extLst>
          </p:cNvPr>
          <p:cNvGrpSpPr/>
          <p:nvPr/>
        </p:nvGrpSpPr>
        <p:grpSpPr>
          <a:xfrm>
            <a:off x="400610" y="5607992"/>
            <a:ext cx="1788292" cy="800443"/>
            <a:chOff x="400610" y="5607992"/>
            <a:chExt cx="1788292" cy="800443"/>
          </a:xfrm>
        </p:grpSpPr>
        <p:grpSp>
          <p:nvGrpSpPr>
            <p:cNvPr id="11" name="!!Forma">
              <a:extLst>
                <a:ext uri="{FF2B5EF4-FFF2-40B4-BE49-F238E27FC236}">
                  <a16:creationId xmlns:a16="http://schemas.microsoft.com/office/drawing/2014/main" id="{76E2932C-1836-1B2C-3B79-5D0D897845CB}"/>
                </a:ext>
              </a:extLst>
            </p:cNvPr>
            <p:cNvGrpSpPr/>
            <p:nvPr/>
          </p:nvGrpSpPr>
          <p:grpSpPr>
            <a:xfrm>
              <a:off x="400610" y="5623750"/>
              <a:ext cx="1788292" cy="784685"/>
              <a:chOff x="2316903" y="1426236"/>
              <a:chExt cx="7823271" cy="3747328"/>
            </a:xfrm>
            <a:effectLst>
              <a:outerShdw blurRad="50800" dist="38100" dir="2700000" algn="tl" rotWithShape="0">
                <a:prstClr val="black">
                  <a:alpha val="40000"/>
                </a:prstClr>
              </a:outerShdw>
            </a:effectLst>
          </p:grpSpPr>
          <p:pic>
            <p:nvPicPr>
              <p:cNvPr id="16" name="Picture 54">
                <a:extLst>
                  <a:ext uri="{FF2B5EF4-FFF2-40B4-BE49-F238E27FC236}">
                    <a16:creationId xmlns:a16="http://schemas.microsoft.com/office/drawing/2014/main" id="{2162FDA7-F157-B00C-3B99-B1B471C2FCEF}"/>
                  </a:ext>
                </a:extLst>
              </p:cNvPr>
              <p:cNvPicPr>
                <a:picLocks noChangeAspect="1"/>
              </p:cNvPicPr>
              <p:nvPr/>
            </p:nvPicPr>
            <p:blipFill>
              <a:blip r:embed="rId2">
                <a:duotone>
                  <a:schemeClr val="bg2">
                    <a:shade val="45000"/>
                    <a:satMod val="135000"/>
                  </a:schemeClr>
                  <a:prstClr val="white"/>
                </a:duotone>
              </a:blip>
              <a:stretch>
                <a:fillRect/>
              </a:stretch>
            </p:blipFill>
            <p:spPr>
              <a:xfrm>
                <a:off x="4698026" y="2143290"/>
                <a:ext cx="2146862" cy="2912083"/>
              </a:xfrm>
              <a:prstGeom prst="rect">
                <a:avLst/>
              </a:prstGeom>
            </p:spPr>
          </p:pic>
          <p:sp>
            <p:nvSpPr>
              <p:cNvPr id="18" name="TextBox 17">
                <a:extLst>
                  <a:ext uri="{FF2B5EF4-FFF2-40B4-BE49-F238E27FC236}">
                    <a16:creationId xmlns:a16="http://schemas.microsoft.com/office/drawing/2014/main" id="{727F63F6-BFDA-2964-4AB9-84A7A7E9E8AF}"/>
                  </a:ext>
                </a:extLst>
              </p:cNvPr>
              <p:cNvSpPr txBox="1"/>
              <p:nvPr/>
            </p:nvSpPr>
            <p:spPr>
              <a:xfrm>
                <a:off x="4615926" y="3025177"/>
                <a:ext cx="2406414" cy="1102357"/>
              </a:xfrm>
              <a:prstGeom prst="rect">
                <a:avLst/>
              </a:prstGeom>
              <a:noFill/>
            </p:spPr>
            <p:txBody>
              <a:bodyPr wrap="square" rtlCol="0">
                <a:spAutoFit/>
              </a:bodyPr>
              <a:lstStyle>
                <a:defPPr>
                  <a:defRPr lang="lv-LV"/>
                </a:defPPr>
                <a:lvl1pPr algn="ctr">
                  <a:defRPr sz="600" b="1">
                    <a:solidFill>
                      <a:schemeClr val="bg1">
                        <a:lumMod val="50000"/>
                      </a:schemeClr>
                    </a:solidFill>
                    <a:latin typeface="Arial Narrow" panose="020B0606020202030204" pitchFamily="34" charset="0"/>
                  </a:defRPr>
                </a:lvl1pPr>
              </a:lstStyle>
              <a:p>
                <a:r>
                  <a:rPr lang="lv-LV"/>
                  <a:t>Ietekme</a:t>
                </a:r>
              </a:p>
            </p:txBody>
          </p:sp>
          <p:pic>
            <p:nvPicPr>
              <p:cNvPr id="19" name="Picture 56">
                <a:extLst>
                  <a:ext uri="{FF2B5EF4-FFF2-40B4-BE49-F238E27FC236}">
                    <a16:creationId xmlns:a16="http://schemas.microsoft.com/office/drawing/2014/main" id="{D440CCD0-86B0-A00D-9F04-116C75C777D8}"/>
                  </a:ext>
                </a:extLst>
              </p:cNvPr>
              <p:cNvPicPr>
                <a:picLocks noChangeAspect="1"/>
              </p:cNvPicPr>
              <p:nvPr/>
            </p:nvPicPr>
            <p:blipFill>
              <a:blip r:embed="rId2">
                <a:duotone>
                  <a:schemeClr val="accent2">
                    <a:shade val="45000"/>
                    <a:satMod val="135000"/>
                  </a:schemeClr>
                  <a:prstClr val="white"/>
                </a:duotone>
              </a:blip>
              <a:stretch>
                <a:fillRect/>
              </a:stretch>
            </p:blipFill>
            <p:spPr>
              <a:xfrm>
                <a:off x="7199796" y="1426236"/>
                <a:ext cx="2762625" cy="3747328"/>
              </a:xfrm>
              <a:prstGeom prst="rect">
                <a:avLst/>
              </a:prstGeom>
            </p:spPr>
          </p:pic>
          <p:sp>
            <p:nvSpPr>
              <p:cNvPr id="20" name="TextBox 19">
                <a:extLst>
                  <a:ext uri="{FF2B5EF4-FFF2-40B4-BE49-F238E27FC236}">
                    <a16:creationId xmlns:a16="http://schemas.microsoft.com/office/drawing/2014/main" id="{28020081-3DF1-C5E5-D90A-2FC5C8982DD9}"/>
                  </a:ext>
                </a:extLst>
              </p:cNvPr>
              <p:cNvSpPr txBox="1"/>
              <p:nvPr/>
            </p:nvSpPr>
            <p:spPr>
              <a:xfrm>
                <a:off x="7022042" y="2624353"/>
                <a:ext cx="3118132" cy="1102357"/>
              </a:xfrm>
              <a:prstGeom prst="rect">
                <a:avLst/>
              </a:prstGeom>
              <a:noFill/>
            </p:spPr>
            <p:txBody>
              <a:bodyPr wrap="square" rtlCol="0">
                <a:spAutoFit/>
              </a:bodyPr>
              <a:lstStyle>
                <a:defPPr>
                  <a:defRPr lang="lv-LV"/>
                </a:defPPr>
                <a:lvl1pPr algn="ctr">
                  <a:defRPr sz="900" b="1">
                    <a:solidFill>
                      <a:schemeClr val="bg1">
                        <a:lumMod val="50000"/>
                      </a:schemeClr>
                    </a:solidFill>
                    <a:latin typeface="Arial Narrow" panose="020B0606020202030204" pitchFamily="34" charset="0"/>
                  </a:defRPr>
                </a:lvl1pPr>
              </a:lstStyle>
              <a:p>
                <a:r>
                  <a:rPr lang="lv-LV"/>
                  <a:t>Īstenošana</a:t>
                </a:r>
              </a:p>
            </p:txBody>
          </p:sp>
          <p:sp>
            <p:nvSpPr>
              <p:cNvPr id="21" name="TextBox 20">
                <a:extLst>
                  <a:ext uri="{FF2B5EF4-FFF2-40B4-BE49-F238E27FC236}">
                    <a16:creationId xmlns:a16="http://schemas.microsoft.com/office/drawing/2014/main" id="{FD45D041-ECC3-AB9D-8733-D853C3A24956}"/>
                  </a:ext>
                </a:extLst>
              </p:cNvPr>
              <p:cNvSpPr txBox="1"/>
              <p:nvPr/>
            </p:nvSpPr>
            <p:spPr>
              <a:xfrm>
                <a:off x="5515622" y="2013738"/>
                <a:ext cx="372218" cy="881888"/>
              </a:xfrm>
              <a:prstGeom prst="rect">
                <a:avLst/>
              </a:prstGeom>
              <a:noFill/>
            </p:spPr>
            <p:txBody>
              <a:bodyPr wrap="square" rtlCol="0">
                <a:spAutoFit/>
              </a:bodyPr>
              <a:lstStyle>
                <a:defPPr>
                  <a:defRPr lang="lv-LV"/>
                </a:defPPr>
                <a:lvl1pPr>
                  <a:defRPr sz="600" b="1">
                    <a:solidFill>
                      <a:schemeClr val="bg1"/>
                    </a:solidFill>
                    <a:latin typeface="Arial Narrow" panose="020B0606020202030204" pitchFamily="34" charset="0"/>
                  </a:defRPr>
                </a:lvl1pPr>
              </a:lstStyle>
              <a:p>
                <a:r>
                  <a:rPr lang="lv-LV"/>
                  <a:t>2</a:t>
                </a:r>
              </a:p>
            </p:txBody>
          </p:sp>
          <p:grpSp>
            <p:nvGrpSpPr>
              <p:cNvPr id="22" name="Grupa 21">
                <a:extLst>
                  <a:ext uri="{FF2B5EF4-FFF2-40B4-BE49-F238E27FC236}">
                    <a16:creationId xmlns:a16="http://schemas.microsoft.com/office/drawing/2014/main" id="{3E2CF883-A853-7048-248D-E0C69EFDDD0C}"/>
                  </a:ext>
                </a:extLst>
              </p:cNvPr>
              <p:cNvGrpSpPr/>
              <p:nvPr/>
            </p:nvGrpSpPr>
            <p:grpSpPr>
              <a:xfrm>
                <a:off x="2316903" y="2013738"/>
                <a:ext cx="2381125" cy="2911090"/>
                <a:chOff x="891133" y="2564931"/>
                <a:chExt cx="2381125" cy="2911090"/>
              </a:xfrm>
            </p:grpSpPr>
            <p:pic>
              <p:nvPicPr>
                <p:cNvPr id="23" name="Picture 1">
                  <a:extLst>
                    <a:ext uri="{FF2B5EF4-FFF2-40B4-BE49-F238E27FC236}">
                      <a16:creationId xmlns:a16="http://schemas.microsoft.com/office/drawing/2014/main" id="{85C2DB4E-20C6-0010-B590-A1A0C9C1EF9F}"/>
                    </a:ext>
                  </a:extLst>
                </p:cNvPr>
                <p:cNvPicPr>
                  <a:picLocks noChangeAspect="1"/>
                </p:cNvPicPr>
                <p:nvPr/>
              </p:nvPicPr>
              <p:blipFill>
                <a:blip r:embed="rId2">
                  <a:duotone>
                    <a:schemeClr val="bg2">
                      <a:shade val="45000"/>
                      <a:satMod val="135000"/>
                    </a:schemeClr>
                    <a:prstClr val="white"/>
                  </a:duotone>
                </a:blip>
                <a:stretch>
                  <a:fillRect/>
                </a:stretch>
              </p:blipFill>
              <p:spPr>
                <a:xfrm>
                  <a:off x="1051734" y="2681866"/>
                  <a:ext cx="2059923" cy="2794155"/>
                </a:xfrm>
                <a:prstGeom prst="rect">
                  <a:avLst/>
                </a:prstGeom>
              </p:spPr>
            </p:pic>
            <p:sp>
              <p:nvSpPr>
                <p:cNvPr id="24" name="TextBox 23">
                  <a:extLst>
                    <a:ext uri="{FF2B5EF4-FFF2-40B4-BE49-F238E27FC236}">
                      <a16:creationId xmlns:a16="http://schemas.microsoft.com/office/drawing/2014/main" id="{1EEF359A-45C3-328E-A37C-6376F042F740}"/>
                    </a:ext>
                  </a:extLst>
                </p:cNvPr>
                <p:cNvSpPr txBox="1"/>
                <p:nvPr/>
              </p:nvSpPr>
              <p:spPr>
                <a:xfrm>
                  <a:off x="891133" y="3587741"/>
                  <a:ext cx="2381125" cy="881888"/>
                </a:xfrm>
                <a:prstGeom prst="rect">
                  <a:avLst/>
                </a:prstGeom>
                <a:noFill/>
              </p:spPr>
              <p:txBody>
                <a:bodyPr wrap="square" rtlCol="0">
                  <a:spAutoFit/>
                </a:bodyPr>
                <a:lstStyle>
                  <a:defPPr>
                    <a:defRPr lang="lv-LV"/>
                  </a:defPPr>
                  <a:lvl1pPr algn="ctr">
                    <a:defRPr sz="600" b="1">
                      <a:solidFill>
                        <a:schemeClr val="bg1">
                          <a:lumMod val="50000"/>
                        </a:schemeClr>
                      </a:solidFill>
                      <a:latin typeface="Arial Narrow" panose="020B0606020202030204" pitchFamily="34" charset="0"/>
                    </a:defRPr>
                  </a:lvl1pPr>
                </a:lstStyle>
                <a:p>
                  <a:r>
                    <a:rPr lang="lv-LV"/>
                    <a:t>Izcilība</a:t>
                  </a:r>
                </a:p>
              </p:txBody>
            </p:sp>
            <p:sp>
              <p:nvSpPr>
                <p:cNvPr id="25" name="TextBox 24">
                  <a:extLst>
                    <a:ext uri="{FF2B5EF4-FFF2-40B4-BE49-F238E27FC236}">
                      <a16:creationId xmlns:a16="http://schemas.microsoft.com/office/drawing/2014/main" id="{AC0346C9-2194-C15D-8C48-AEF01443592F}"/>
                    </a:ext>
                  </a:extLst>
                </p:cNvPr>
                <p:cNvSpPr txBox="1"/>
                <p:nvPr/>
              </p:nvSpPr>
              <p:spPr>
                <a:xfrm>
                  <a:off x="1746776" y="2564931"/>
                  <a:ext cx="513509" cy="881888"/>
                </a:xfrm>
                <a:prstGeom prst="rect">
                  <a:avLst/>
                </a:prstGeom>
                <a:noFill/>
              </p:spPr>
              <p:txBody>
                <a:bodyPr wrap="square" rtlCol="0">
                  <a:spAutoFit/>
                </a:bodyPr>
                <a:lstStyle>
                  <a:defPPr>
                    <a:defRPr lang="lv-LV"/>
                  </a:defPPr>
                  <a:lvl1pPr>
                    <a:defRPr sz="600" b="1">
                      <a:solidFill>
                        <a:schemeClr val="bg1"/>
                      </a:solidFill>
                      <a:latin typeface="Arial Narrow" panose="020B0606020202030204" pitchFamily="34" charset="0"/>
                    </a:defRPr>
                  </a:lvl1pPr>
                </a:lstStyle>
                <a:p>
                  <a:r>
                    <a:rPr lang="lv-LV"/>
                    <a:t>1</a:t>
                  </a:r>
                </a:p>
              </p:txBody>
            </p:sp>
          </p:grpSp>
        </p:grpSp>
        <p:sp>
          <p:nvSpPr>
            <p:cNvPr id="26" name="TextBox 25">
              <a:extLst>
                <a:ext uri="{FF2B5EF4-FFF2-40B4-BE49-F238E27FC236}">
                  <a16:creationId xmlns:a16="http://schemas.microsoft.com/office/drawing/2014/main" id="{25126A77-78A7-5962-7060-78D08AD3EF09}"/>
                </a:ext>
              </a:extLst>
            </p:cNvPr>
            <p:cNvSpPr txBox="1"/>
            <p:nvPr/>
          </p:nvSpPr>
          <p:spPr>
            <a:xfrm>
              <a:off x="1756205" y="5607992"/>
              <a:ext cx="104841" cy="200055"/>
            </a:xfrm>
            <a:prstGeom prst="rect">
              <a:avLst/>
            </a:prstGeom>
            <a:noFill/>
          </p:spPr>
          <p:txBody>
            <a:bodyPr wrap="square" rtlCol="0">
              <a:spAutoFit/>
            </a:bodyPr>
            <a:lstStyle/>
            <a:p>
              <a:r>
                <a:rPr lang="lv-LV" sz="700" b="1">
                  <a:solidFill>
                    <a:schemeClr val="bg1"/>
                  </a:solidFill>
                  <a:latin typeface="Arial Narrow" panose="020B0606020202030204" pitchFamily="34" charset="0"/>
                </a:rPr>
                <a:t>3</a:t>
              </a:r>
            </a:p>
          </p:txBody>
        </p:sp>
      </p:grpSp>
      <p:sp>
        <p:nvSpPr>
          <p:cNvPr id="2" name="Virsraksts 1">
            <a:extLst>
              <a:ext uri="{FF2B5EF4-FFF2-40B4-BE49-F238E27FC236}">
                <a16:creationId xmlns:a16="http://schemas.microsoft.com/office/drawing/2014/main" id="{F42D6A5A-05CC-BDBB-6EE0-272B814A513A}"/>
              </a:ext>
            </a:extLst>
          </p:cNvPr>
          <p:cNvSpPr>
            <a:spLocks noGrp="1"/>
          </p:cNvSpPr>
          <p:nvPr>
            <p:ph type="title"/>
          </p:nvPr>
        </p:nvSpPr>
        <p:spPr>
          <a:xfrm>
            <a:off x="838200" y="596597"/>
            <a:ext cx="10515600" cy="536023"/>
          </a:xfrm>
        </p:spPr>
        <p:txBody>
          <a:bodyPr/>
          <a:lstStyle/>
          <a:p>
            <a:r>
              <a:rPr lang="lv-LV">
                <a:solidFill>
                  <a:schemeClr val="accent2">
                    <a:lumMod val="75000"/>
                  </a:schemeClr>
                </a:solidFill>
              </a:rPr>
              <a:t>B daļa «Projekta apraksts» (5)</a:t>
            </a:r>
          </a:p>
        </p:txBody>
      </p:sp>
      <p:sp>
        <p:nvSpPr>
          <p:cNvPr id="9" name="TextBox 8">
            <a:extLst>
              <a:ext uri="{FF2B5EF4-FFF2-40B4-BE49-F238E27FC236}">
                <a16:creationId xmlns:a16="http://schemas.microsoft.com/office/drawing/2014/main" id="{29371E73-3786-23BA-A07D-1BBFC2129AED}"/>
              </a:ext>
            </a:extLst>
          </p:cNvPr>
          <p:cNvSpPr txBox="1"/>
          <p:nvPr/>
        </p:nvSpPr>
        <p:spPr>
          <a:xfrm>
            <a:off x="7713968" y="968286"/>
            <a:ext cx="4352005" cy="4493538"/>
          </a:xfrm>
          <a:prstGeom prst="rect">
            <a:avLst/>
          </a:prstGeom>
          <a:noFill/>
        </p:spPr>
        <p:txBody>
          <a:bodyPr wrap="square" rtlCol="0">
            <a:spAutoFit/>
          </a:bodyPr>
          <a:lstStyle/>
          <a:p>
            <a:pPr algn="just"/>
            <a:r>
              <a:rPr lang="lv-LV" sz="1100">
                <a:solidFill>
                  <a:schemeClr val="tx2"/>
                </a:solidFill>
              </a:rPr>
              <a:t>Aprakstot projekta īstenošanu, sevišķu uzmanību pievērst šādiem aspektiem:</a:t>
            </a:r>
          </a:p>
          <a:p>
            <a:pPr algn="just"/>
            <a:endParaRPr lang="lv-LV" sz="700">
              <a:solidFill>
                <a:schemeClr val="tx2"/>
              </a:solidFill>
            </a:endParaRPr>
          </a:p>
          <a:p>
            <a:pPr algn="just"/>
            <a:r>
              <a:rPr lang="lv-LV" sz="1100" b="1">
                <a:solidFill>
                  <a:schemeClr val="tx2"/>
                </a:solidFill>
              </a:rPr>
              <a:t>Darba plāna struktūra:</a:t>
            </a:r>
          </a:p>
          <a:p>
            <a:pPr marL="342900" indent="-342900" algn="just">
              <a:buBlip>
                <a:blip r:embed="rId3"/>
              </a:buBlip>
            </a:pPr>
            <a:r>
              <a:rPr lang="lv-LV" sz="1100">
                <a:solidFill>
                  <a:schemeClr val="tx2"/>
                </a:solidFill>
              </a:rPr>
              <a:t>skaidri definēt un aprakstīt darba posmus (</a:t>
            </a:r>
            <a:r>
              <a:rPr lang="lv-LV" sz="1100" i="1" err="1">
                <a:solidFill>
                  <a:schemeClr val="tx2"/>
                </a:solidFill>
              </a:rPr>
              <a:t>work</a:t>
            </a:r>
            <a:r>
              <a:rPr lang="lv-LV" sz="1100" i="1">
                <a:solidFill>
                  <a:schemeClr val="tx2"/>
                </a:solidFill>
              </a:rPr>
              <a:t> </a:t>
            </a:r>
            <a:r>
              <a:rPr lang="lv-LV" sz="1100" i="1" err="1">
                <a:solidFill>
                  <a:schemeClr val="tx2"/>
                </a:solidFill>
              </a:rPr>
              <a:t>packages</a:t>
            </a:r>
            <a:r>
              <a:rPr lang="lv-LV" sz="1100">
                <a:solidFill>
                  <a:schemeClr val="tx2"/>
                </a:solidFill>
              </a:rPr>
              <a:t>);</a:t>
            </a:r>
          </a:p>
          <a:p>
            <a:pPr marL="342900" indent="-342900" algn="just">
              <a:buBlip>
                <a:blip r:embed="rId3"/>
              </a:buBlip>
            </a:pPr>
            <a:r>
              <a:rPr lang="lv-LV" sz="1100">
                <a:solidFill>
                  <a:schemeClr val="tx2"/>
                </a:solidFill>
              </a:rPr>
              <a:t>veidot sasaisti starp projekta mērķi, uzdevumiem un darba posmiem;</a:t>
            </a:r>
          </a:p>
          <a:p>
            <a:pPr marL="342900" indent="-342900" algn="just">
              <a:buBlip>
                <a:blip r:embed="rId3"/>
              </a:buBlip>
            </a:pPr>
            <a:r>
              <a:rPr lang="lv-LV" sz="1100">
                <a:solidFill>
                  <a:schemeClr val="tx2"/>
                </a:solidFill>
              </a:rPr>
              <a:t>katrā darba posmā jāiekļauj kāds zinātnieks (ne tikai studējošie).</a:t>
            </a:r>
          </a:p>
          <a:p>
            <a:pPr algn="just"/>
            <a:endParaRPr lang="lv-LV" sz="600">
              <a:solidFill>
                <a:schemeClr val="tx2"/>
              </a:solidFill>
            </a:endParaRPr>
          </a:p>
          <a:p>
            <a:pPr algn="just"/>
            <a:r>
              <a:rPr lang="lv-LV" sz="1100" b="1">
                <a:solidFill>
                  <a:schemeClr val="tx2"/>
                </a:solidFill>
              </a:rPr>
              <a:t>Zinātniskās grupas apraksts:</a:t>
            </a:r>
          </a:p>
          <a:p>
            <a:pPr marL="342900" indent="-342900" algn="just">
              <a:buBlip>
                <a:blip r:embed="rId3"/>
              </a:buBlip>
            </a:pPr>
            <a:r>
              <a:rPr lang="lv-LV" sz="1100">
                <a:solidFill>
                  <a:schemeClr val="tx2"/>
                </a:solidFill>
              </a:rPr>
              <a:t>jāapraksta zinātniskās grupas kapacitāte, parādot tās spējas un atbilstību projekta mērķim un uzdevumiem;</a:t>
            </a:r>
          </a:p>
          <a:p>
            <a:pPr marL="342900" indent="-342900" algn="just">
              <a:buBlip>
                <a:blip r:embed="rId3"/>
              </a:buBlip>
            </a:pPr>
            <a:r>
              <a:rPr lang="lv-LV" sz="1100">
                <a:solidFill>
                  <a:schemeClr val="tx2"/>
                </a:solidFill>
              </a:rPr>
              <a:t>nepieciešams skaidrs apraksts par komandas savstarpējo sadarbību un lomu sadalījumu.</a:t>
            </a:r>
          </a:p>
          <a:p>
            <a:pPr algn="just"/>
            <a:endParaRPr lang="lv-LV" sz="700">
              <a:solidFill>
                <a:schemeClr val="tx2"/>
              </a:solidFill>
            </a:endParaRPr>
          </a:p>
          <a:p>
            <a:pPr algn="just"/>
            <a:r>
              <a:rPr lang="lv-LV" sz="1100" b="1">
                <a:solidFill>
                  <a:schemeClr val="tx2"/>
                </a:solidFill>
              </a:rPr>
              <a:t>Iesniedzēja un sadarbības partnera kapacitāte:</a:t>
            </a:r>
          </a:p>
          <a:p>
            <a:pPr marL="342900" indent="-342900" algn="just">
              <a:buBlip>
                <a:blip r:embed="rId3"/>
              </a:buBlip>
            </a:pPr>
            <a:r>
              <a:rPr lang="lv-LV" sz="1100">
                <a:solidFill>
                  <a:schemeClr val="tx2"/>
                </a:solidFill>
              </a:rPr>
              <a:t>jāapraksta institūcijai pieejamais tehniskais aprīkojums;</a:t>
            </a:r>
          </a:p>
          <a:p>
            <a:pPr marL="342900" indent="-342900" algn="just">
              <a:buBlip>
                <a:blip r:embed="rId3"/>
              </a:buBlip>
            </a:pPr>
            <a:r>
              <a:rPr lang="lv-LV" sz="1100">
                <a:solidFill>
                  <a:schemeClr val="tx2"/>
                </a:solidFill>
              </a:rPr>
              <a:t>jāapraksta, kā tiks izmantota sadarbības partnera pētniecības infrastruktūra.</a:t>
            </a:r>
          </a:p>
          <a:p>
            <a:pPr algn="just"/>
            <a:endParaRPr lang="lv-LV" sz="700">
              <a:solidFill>
                <a:schemeClr val="tx2"/>
              </a:solidFill>
            </a:endParaRPr>
          </a:p>
          <a:p>
            <a:pPr algn="just"/>
            <a:r>
              <a:rPr lang="lv-LV" sz="1100" b="1">
                <a:solidFill>
                  <a:schemeClr val="tx2"/>
                </a:solidFill>
              </a:rPr>
              <a:t>Risku vadība:</a:t>
            </a:r>
          </a:p>
          <a:p>
            <a:pPr marL="342900" indent="-342900" algn="just">
              <a:buBlip>
                <a:blip r:embed="rId3"/>
              </a:buBlip>
            </a:pPr>
            <a:r>
              <a:rPr lang="lv-LV" sz="1100">
                <a:solidFill>
                  <a:schemeClr val="tx2"/>
                </a:solidFill>
              </a:rPr>
              <a:t>riski jānorāda samērīgi, pārāk nedetalizējot, tajā pašā laikā izvairoties no ļoti vispārīgiem riskiem;</a:t>
            </a:r>
          </a:p>
          <a:p>
            <a:pPr marL="342900" indent="-342900" algn="just">
              <a:buBlip>
                <a:blip r:embed="rId3"/>
              </a:buBlip>
            </a:pPr>
            <a:r>
              <a:rPr lang="lv-LV" sz="1100">
                <a:solidFill>
                  <a:schemeClr val="tx2"/>
                </a:solidFill>
              </a:rPr>
              <a:t>jāapraksta arī zinātniskie un tehnoloģiskie riski;</a:t>
            </a:r>
          </a:p>
          <a:p>
            <a:pPr marL="342900" indent="-342900" algn="just">
              <a:buBlip>
                <a:blip r:embed="rId3"/>
              </a:buBlip>
            </a:pPr>
            <a:r>
              <a:rPr lang="lv-LV" sz="1100">
                <a:solidFill>
                  <a:schemeClr val="tx2"/>
                </a:solidFill>
              </a:rPr>
              <a:t>jāpievērš uzmanība risku samazināšanas plānam.</a:t>
            </a:r>
          </a:p>
          <a:p>
            <a:pPr algn="just"/>
            <a:endParaRPr lang="lv-LV" sz="600">
              <a:solidFill>
                <a:schemeClr val="tx2"/>
              </a:solidFill>
            </a:endParaRPr>
          </a:p>
          <a:p>
            <a:pPr algn="just"/>
            <a:r>
              <a:rPr lang="lv-LV" sz="1100" b="1">
                <a:solidFill>
                  <a:schemeClr val="tx2"/>
                </a:solidFill>
              </a:rPr>
              <a:t>Projekta vadība:</a:t>
            </a:r>
          </a:p>
          <a:p>
            <a:pPr marL="342900" indent="-342900" algn="just">
              <a:buBlip>
                <a:blip r:embed="rId3"/>
              </a:buBlip>
            </a:pPr>
            <a:r>
              <a:rPr lang="lv-LV" sz="1100">
                <a:solidFill>
                  <a:schemeClr val="tx2"/>
                </a:solidFill>
              </a:rPr>
              <a:t>projekta vadībai jābūt saistītai ar darba plānu un lomu sadalījumu projektā;</a:t>
            </a:r>
          </a:p>
          <a:p>
            <a:pPr marL="342900" indent="-342900" algn="just">
              <a:buBlip>
                <a:blip r:embed="rId3"/>
              </a:buBlip>
            </a:pPr>
            <a:r>
              <a:rPr lang="lv-LV" sz="1100">
                <a:solidFill>
                  <a:schemeClr val="tx2"/>
                </a:solidFill>
              </a:rPr>
              <a:t>projekta vadībā jāparedz darba plāna izpildes kontrole.</a:t>
            </a:r>
            <a:endParaRPr lang="lv-LV" sz="1100" b="1">
              <a:solidFill>
                <a:schemeClr val="tx2"/>
              </a:solidFill>
            </a:endParaRPr>
          </a:p>
        </p:txBody>
      </p:sp>
      <p:grpSp>
        <p:nvGrpSpPr>
          <p:cNvPr id="10" name="Group 38">
            <a:extLst>
              <a:ext uri="{FF2B5EF4-FFF2-40B4-BE49-F238E27FC236}">
                <a16:creationId xmlns:a16="http://schemas.microsoft.com/office/drawing/2014/main" id="{6F6AD3D6-98FB-7AE7-EE2A-3CAFB9851760}"/>
              </a:ext>
            </a:extLst>
          </p:cNvPr>
          <p:cNvGrpSpPr>
            <a:grpSpLocks/>
          </p:cNvGrpSpPr>
          <p:nvPr/>
        </p:nvGrpSpPr>
        <p:grpSpPr bwMode="auto">
          <a:xfrm>
            <a:off x="2188902" y="1120040"/>
            <a:ext cx="5489818" cy="3539538"/>
            <a:chOff x="1809575" y="1872752"/>
            <a:chExt cx="5524850" cy="3504181"/>
          </a:xfrm>
          <a:solidFill>
            <a:srgbClr val="E4A6A6"/>
          </a:solidFill>
          <a:effectLst>
            <a:outerShdw blurRad="50800" dist="38100" dir="2700000" algn="tl" rotWithShape="0">
              <a:prstClr val="black">
                <a:alpha val="40000"/>
              </a:prstClr>
            </a:outerShdw>
          </a:effectLst>
        </p:grpSpPr>
        <p:sp>
          <p:nvSpPr>
            <p:cNvPr id="28" name="Freeform 60">
              <a:extLst>
                <a:ext uri="{FF2B5EF4-FFF2-40B4-BE49-F238E27FC236}">
                  <a16:creationId xmlns:a16="http://schemas.microsoft.com/office/drawing/2014/main" id="{6AD61BF6-2C0D-B37E-6900-ABF4B3E78302}"/>
                </a:ext>
              </a:extLst>
            </p:cNvPr>
            <p:cNvSpPr>
              <a:spLocks/>
            </p:cNvSpPr>
            <p:nvPr/>
          </p:nvSpPr>
          <p:spPr bwMode="auto">
            <a:xfrm>
              <a:off x="4000809" y="1872752"/>
              <a:ext cx="1187476" cy="1189217"/>
            </a:xfrm>
            <a:custGeom>
              <a:avLst/>
              <a:gdLst>
                <a:gd name="T0" fmla="*/ 547 w 2397"/>
                <a:gd name="T1" fmla="*/ 194 h 2398"/>
                <a:gd name="T2" fmla="*/ 359 w 2397"/>
                <a:gd name="T3" fmla="*/ 344 h 2398"/>
                <a:gd name="T4" fmla="*/ 209 w 2397"/>
                <a:gd name="T5" fmla="*/ 524 h 2398"/>
                <a:gd name="T6" fmla="*/ 97 w 2397"/>
                <a:gd name="T7" fmla="*/ 726 h 2398"/>
                <a:gd name="T8" fmla="*/ 27 w 2397"/>
                <a:gd name="T9" fmla="*/ 945 h 2398"/>
                <a:gd name="T10" fmla="*/ 0 w 2397"/>
                <a:gd name="T11" fmla="*/ 1173 h 2398"/>
                <a:gd name="T12" fmla="*/ 18 w 2397"/>
                <a:gd name="T13" fmla="*/ 1405 h 2398"/>
                <a:gd name="T14" fmla="*/ 82 w 2397"/>
                <a:gd name="T15" fmla="*/ 1634 h 2398"/>
                <a:gd name="T16" fmla="*/ 161 w 2397"/>
                <a:gd name="T17" fmla="*/ 1798 h 2398"/>
                <a:gd name="T18" fmla="*/ 265 w 2397"/>
                <a:gd name="T19" fmla="*/ 1950 h 2398"/>
                <a:gd name="T20" fmla="*/ 430 w 2397"/>
                <a:gd name="T21" fmla="*/ 2120 h 2398"/>
                <a:gd name="T22" fmla="*/ 622 w 2397"/>
                <a:gd name="T23" fmla="*/ 2250 h 2398"/>
                <a:gd name="T24" fmla="*/ 834 w 2397"/>
                <a:gd name="T25" fmla="*/ 2341 h 2398"/>
                <a:gd name="T26" fmla="*/ 1058 w 2397"/>
                <a:gd name="T27" fmla="*/ 2389 h 2398"/>
                <a:gd name="T28" fmla="*/ 1288 w 2397"/>
                <a:gd name="T29" fmla="*/ 2394 h 2398"/>
                <a:gd name="T30" fmla="*/ 1519 w 2397"/>
                <a:gd name="T31" fmla="*/ 2354 h 2398"/>
                <a:gd name="T32" fmla="*/ 1743 w 2397"/>
                <a:gd name="T33" fmla="*/ 2267 h 2398"/>
                <a:gd name="T34" fmla="*/ 1851 w 2397"/>
                <a:gd name="T35" fmla="*/ 2205 h 2398"/>
                <a:gd name="T36" fmla="*/ 2039 w 2397"/>
                <a:gd name="T37" fmla="*/ 2055 h 2398"/>
                <a:gd name="T38" fmla="*/ 2189 w 2397"/>
                <a:gd name="T39" fmla="*/ 1875 h 2398"/>
                <a:gd name="T40" fmla="*/ 2299 w 2397"/>
                <a:gd name="T41" fmla="*/ 1672 h 2398"/>
                <a:gd name="T42" fmla="*/ 2369 w 2397"/>
                <a:gd name="T43" fmla="*/ 1453 h 2398"/>
                <a:gd name="T44" fmla="*/ 2397 w 2397"/>
                <a:gd name="T45" fmla="*/ 1225 h 2398"/>
                <a:gd name="T46" fmla="*/ 2380 w 2397"/>
                <a:gd name="T47" fmla="*/ 993 h 2398"/>
                <a:gd name="T48" fmla="*/ 2316 w 2397"/>
                <a:gd name="T49" fmla="*/ 765 h 2398"/>
                <a:gd name="T50" fmla="*/ 2236 w 2397"/>
                <a:gd name="T51" fmla="*/ 601 h 2398"/>
                <a:gd name="T52" fmla="*/ 2134 w 2397"/>
                <a:gd name="T53" fmla="*/ 449 h 2398"/>
                <a:gd name="T54" fmla="*/ 1968 w 2397"/>
                <a:gd name="T55" fmla="*/ 279 h 2398"/>
                <a:gd name="T56" fmla="*/ 1776 w 2397"/>
                <a:gd name="T57" fmla="*/ 148 h 2398"/>
                <a:gd name="T58" fmla="*/ 1565 w 2397"/>
                <a:gd name="T59" fmla="*/ 57 h 2398"/>
                <a:gd name="T60" fmla="*/ 1339 w 2397"/>
                <a:gd name="T61" fmla="*/ 9 h 2398"/>
                <a:gd name="T62" fmla="*/ 1108 w 2397"/>
                <a:gd name="T63" fmla="*/ 4 h 2398"/>
                <a:gd name="T64" fmla="*/ 878 w 2397"/>
                <a:gd name="T65" fmla="*/ 44 h 2398"/>
                <a:gd name="T66" fmla="*/ 653 w 2397"/>
                <a:gd name="T67" fmla="*/ 131 h 2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7" h="2398">
                  <a:moveTo>
                    <a:pt x="600" y="162"/>
                  </a:moveTo>
                  <a:lnTo>
                    <a:pt x="547" y="194"/>
                  </a:lnTo>
                  <a:lnTo>
                    <a:pt x="449" y="265"/>
                  </a:lnTo>
                  <a:lnTo>
                    <a:pt x="359" y="344"/>
                  </a:lnTo>
                  <a:lnTo>
                    <a:pt x="279" y="431"/>
                  </a:lnTo>
                  <a:lnTo>
                    <a:pt x="209" y="524"/>
                  </a:lnTo>
                  <a:lnTo>
                    <a:pt x="148" y="623"/>
                  </a:lnTo>
                  <a:lnTo>
                    <a:pt x="97" y="726"/>
                  </a:lnTo>
                  <a:lnTo>
                    <a:pt x="57" y="834"/>
                  </a:lnTo>
                  <a:lnTo>
                    <a:pt x="27" y="945"/>
                  </a:lnTo>
                  <a:lnTo>
                    <a:pt x="8" y="1058"/>
                  </a:lnTo>
                  <a:lnTo>
                    <a:pt x="0" y="1173"/>
                  </a:lnTo>
                  <a:lnTo>
                    <a:pt x="3" y="1290"/>
                  </a:lnTo>
                  <a:lnTo>
                    <a:pt x="18" y="1405"/>
                  </a:lnTo>
                  <a:lnTo>
                    <a:pt x="44" y="1521"/>
                  </a:lnTo>
                  <a:lnTo>
                    <a:pt x="82" y="1634"/>
                  </a:lnTo>
                  <a:lnTo>
                    <a:pt x="131" y="1744"/>
                  </a:lnTo>
                  <a:lnTo>
                    <a:pt x="161" y="1798"/>
                  </a:lnTo>
                  <a:lnTo>
                    <a:pt x="193" y="1851"/>
                  </a:lnTo>
                  <a:lnTo>
                    <a:pt x="265" y="1950"/>
                  </a:lnTo>
                  <a:lnTo>
                    <a:pt x="344" y="2039"/>
                  </a:lnTo>
                  <a:lnTo>
                    <a:pt x="430" y="2120"/>
                  </a:lnTo>
                  <a:lnTo>
                    <a:pt x="522" y="2190"/>
                  </a:lnTo>
                  <a:lnTo>
                    <a:pt x="622" y="2250"/>
                  </a:lnTo>
                  <a:lnTo>
                    <a:pt x="726" y="2301"/>
                  </a:lnTo>
                  <a:lnTo>
                    <a:pt x="834" y="2341"/>
                  </a:lnTo>
                  <a:lnTo>
                    <a:pt x="945" y="2371"/>
                  </a:lnTo>
                  <a:lnTo>
                    <a:pt x="1058" y="2389"/>
                  </a:lnTo>
                  <a:lnTo>
                    <a:pt x="1173" y="2398"/>
                  </a:lnTo>
                  <a:lnTo>
                    <a:pt x="1288" y="2394"/>
                  </a:lnTo>
                  <a:lnTo>
                    <a:pt x="1405" y="2380"/>
                  </a:lnTo>
                  <a:lnTo>
                    <a:pt x="1519" y="2354"/>
                  </a:lnTo>
                  <a:lnTo>
                    <a:pt x="1633" y="2317"/>
                  </a:lnTo>
                  <a:lnTo>
                    <a:pt x="1743" y="2267"/>
                  </a:lnTo>
                  <a:lnTo>
                    <a:pt x="1798" y="2236"/>
                  </a:lnTo>
                  <a:lnTo>
                    <a:pt x="1851" y="2205"/>
                  </a:lnTo>
                  <a:lnTo>
                    <a:pt x="1950" y="2134"/>
                  </a:lnTo>
                  <a:lnTo>
                    <a:pt x="2039" y="2055"/>
                  </a:lnTo>
                  <a:lnTo>
                    <a:pt x="2118" y="1968"/>
                  </a:lnTo>
                  <a:lnTo>
                    <a:pt x="2189" y="1875"/>
                  </a:lnTo>
                  <a:lnTo>
                    <a:pt x="2249" y="1776"/>
                  </a:lnTo>
                  <a:lnTo>
                    <a:pt x="2299" y="1672"/>
                  </a:lnTo>
                  <a:lnTo>
                    <a:pt x="2340" y="1565"/>
                  </a:lnTo>
                  <a:lnTo>
                    <a:pt x="2369" y="1453"/>
                  </a:lnTo>
                  <a:lnTo>
                    <a:pt x="2389" y="1341"/>
                  </a:lnTo>
                  <a:lnTo>
                    <a:pt x="2397" y="1225"/>
                  </a:lnTo>
                  <a:lnTo>
                    <a:pt x="2394" y="1109"/>
                  </a:lnTo>
                  <a:lnTo>
                    <a:pt x="2380" y="993"/>
                  </a:lnTo>
                  <a:lnTo>
                    <a:pt x="2354" y="878"/>
                  </a:lnTo>
                  <a:lnTo>
                    <a:pt x="2316" y="765"/>
                  </a:lnTo>
                  <a:lnTo>
                    <a:pt x="2266" y="655"/>
                  </a:lnTo>
                  <a:lnTo>
                    <a:pt x="2236" y="601"/>
                  </a:lnTo>
                  <a:lnTo>
                    <a:pt x="2205" y="547"/>
                  </a:lnTo>
                  <a:lnTo>
                    <a:pt x="2134" y="449"/>
                  </a:lnTo>
                  <a:lnTo>
                    <a:pt x="2054" y="359"/>
                  </a:lnTo>
                  <a:lnTo>
                    <a:pt x="1968" y="279"/>
                  </a:lnTo>
                  <a:lnTo>
                    <a:pt x="1874" y="209"/>
                  </a:lnTo>
                  <a:lnTo>
                    <a:pt x="1776" y="148"/>
                  </a:lnTo>
                  <a:lnTo>
                    <a:pt x="1672" y="98"/>
                  </a:lnTo>
                  <a:lnTo>
                    <a:pt x="1565" y="57"/>
                  </a:lnTo>
                  <a:lnTo>
                    <a:pt x="1453" y="28"/>
                  </a:lnTo>
                  <a:lnTo>
                    <a:pt x="1339" y="9"/>
                  </a:lnTo>
                  <a:lnTo>
                    <a:pt x="1225" y="0"/>
                  </a:lnTo>
                  <a:lnTo>
                    <a:pt x="1108" y="4"/>
                  </a:lnTo>
                  <a:lnTo>
                    <a:pt x="993" y="19"/>
                  </a:lnTo>
                  <a:lnTo>
                    <a:pt x="878" y="44"/>
                  </a:lnTo>
                  <a:lnTo>
                    <a:pt x="765" y="82"/>
                  </a:lnTo>
                  <a:lnTo>
                    <a:pt x="653" y="131"/>
                  </a:lnTo>
                  <a:lnTo>
                    <a:pt x="600" y="162"/>
                  </a:lnTo>
                  <a:close/>
                </a:path>
              </a:pathLst>
            </a:custGeom>
            <a:grpFill/>
            <a:ln>
              <a:noFill/>
            </a:ln>
          </p:spPr>
          <p:txBody>
            <a:bodyPr lIns="38576" tIns="19289" rIns="38576" bIns="19289"/>
            <a:lstStyle/>
            <a:p>
              <a:pPr defTabSz="514350">
                <a:defRPr/>
              </a:pPr>
              <a:endParaRPr lang="en-US" sz="760" kern="0">
                <a:solidFill>
                  <a:prstClr val="black"/>
                </a:solidFill>
                <a:latin typeface="Calibri" panose="020F0502020204030204"/>
              </a:endParaRPr>
            </a:p>
          </p:txBody>
        </p:sp>
        <p:sp>
          <p:nvSpPr>
            <p:cNvPr id="29" name="Freeform: Shape 82">
              <a:extLst>
                <a:ext uri="{FF2B5EF4-FFF2-40B4-BE49-F238E27FC236}">
                  <a16:creationId xmlns:a16="http://schemas.microsoft.com/office/drawing/2014/main" id="{536BFB85-84DA-37B0-FA0B-0ECB50B402A9}"/>
                </a:ext>
              </a:extLst>
            </p:cNvPr>
            <p:cNvSpPr>
              <a:spLocks/>
            </p:cNvSpPr>
            <p:nvPr/>
          </p:nvSpPr>
          <p:spPr bwMode="auto">
            <a:xfrm>
              <a:off x="2243814" y="1872752"/>
              <a:ext cx="1022131" cy="1940829"/>
            </a:xfrm>
            <a:custGeom>
              <a:avLst/>
              <a:gdLst>
                <a:gd name="connsiteX0" fmla="*/ 1091813 w 1364969"/>
                <a:gd name="connsiteY0" fmla="*/ 0 h 2589076"/>
                <a:gd name="connsiteX1" fmla="*/ 1251937 w 1364969"/>
                <a:gd name="connsiteY1" fmla="*/ 0 h 2589076"/>
                <a:gd name="connsiteX2" fmla="*/ 1238657 w 1364969"/>
                <a:gd name="connsiteY2" fmla="*/ 30830 h 2589076"/>
                <a:gd name="connsiteX3" fmla="*/ 1204929 w 1364969"/>
                <a:gd name="connsiteY3" fmla="*/ 122734 h 2589076"/>
                <a:gd name="connsiteX4" fmla="*/ 1174508 w 1364969"/>
                <a:gd name="connsiteY4" fmla="*/ 215960 h 2589076"/>
                <a:gd name="connsiteX5" fmla="*/ 1148717 w 1364969"/>
                <a:gd name="connsiteY5" fmla="*/ 311169 h 2589076"/>
                <a:gd name="connsiteX6" fmla="*/ 1128216 w 1364969"/>
                <a:gd name="connsiteY6" fmla="*/ 407040 h 2589076"/>
                <a:gd name="connsiteX7" fmla="*/ 1112344 w 1364969"/>
                <a:gd name="connsiteY7" fmla="*/ 504233 h 2589076"/>
                <a:gd name="connsiteX8" fmla="*/ 1099779 w 1364969"/>
                <a:gd name="connsiteY8" fmla="*/ 601425 h 2589076"/>
                <a:gd name="connsiteX9" fmla="*/ 1093166 w 1364969"/>
                <a:gd name="connsiteY9" fmla="*/ 699941 h 2589076"/>
                <a:gd name="connsiteX10" fmla="*/ 1090520 w 1364969"/>
                <a:gd name="connsiteY10" fmla="*/ 798456 h 2589076"/>
                <a:gd name="connsiteX11" fmla="*/ 1093166 w 1364969"/>
                <a:gd name="connsiteY11" fmla="*/ 896971 h 2589076"/>
                <a:gd name="connsiteX12" fmla="*/ 1101101 w 1364969"/>
                <a:gd name="connsiteY12" fmla="*/ 996809 h 2589076"/>
                <a:gd name="connsiteX13" fmla="*/ 1113005 w 1364969"/>
                <a:gd name="connsiteY13" fmla="*/ 1095324 h 2589076"/>
                <a:gd name="connsiteX14" fmla="*/ 1130200 w 1364969"/>
                <a:gd name="connsiteY14" fmla="*/ 1193839 h 2589076"/>
                <a:gd name="connsiteX15" fmla="*/ 1152685 w 1364969"/>
                <a:gd name="connsiteY15" fmla="*/ 1292355 h 2589076"/>
                <a:gd name="connsiteX16" fmla="*/ 1179137 w 1364969"/>
                <a:gd name="connsiteY16" fmla="*/ 1390209 h 2589076"/>
                <a:gd name="connsiteX17" fmla="*/ 1211542 w 1364969"/>
                <a:gd name="connsiteY17" fmla="*/ 1486079 h 2589076"/>
                <a:gd name="connsiteX18" fmla="*/ 1248576 w 1364969"/>
                <a:gd name="connsiteY18" fmla="*/ 1581950 h 2589076"/>
                <a:gd name="connsiteX19" fmla="*/ 1290901 w 1364969"/>
                <a:gd name="connsiteY19" fmla="*/ 1676498 h 2589076"/>
                <a:gd name="connsiteX20" fmla="*/ 1338516 w 1364969"/>
                <a:gd name="connsiteY20" fmla="*/ 1769724 h 2589076"/>
                <a:gd name="connsiteX21" fmla="*/ 1364969 w 1364969"/>
                <a:gd name="connsiteY21" fmla="*/ 1815345 h 2589076"/>
                <a:gd name="connsiteX22" fmla="*/ 1364969 w 1364969"/>
                <a:gd name="connsiteY22" fmla="*/ 1816006 h 2589076"/>
                <a:gd name="connsiteX23" fmla="*/ 1364718 w 1364969"/>
                <a:gd name="connsiteY23" fmla="*/ 1816152 h 2589076"/>
                <a:gd name="connsiteX24" fmla="*/ 1364969 w 1364969"/>
                <a:gd name="connsiteY24" fmla="*/ 1816581 h 2589076"/>
                <a:gd name="connsiteX25" fmla="*/ 1270200 w 1364969"/>
                <a:gd name="connsiteY25" fmla="*/ 1871195 h 2589076"/>
                <a:gd name="connsiteX26" fmla="*/ 1236673 w 1364969"/>
                <a:gd name="connsiteY26" fmla="*/ 1890719 h 2589076"/>
                <a:gd name="connsiteX27" fmla="*/ 1236673 w 1364969"/>
                <a:gd name="connsiteY27" fmla="*/ 1890516 h 2589076"/>
                <a:gd name="connsiteX28" fmla="*/ 24481 w 1364969"/>
                <a:gd name="connsiteY28" fmla="*/ 2589076 h 2589076"/>
                <a:gd name="connsiteX29" fmla="*/ 0 w 1364969"/>
                <a:gd name="connsiteY29" fmla="*/ 2546160 h 2589076"/>
                <a:gd name="connsiteX30" fmla="*/ 1212183 w 1364969"/>
                <a:gd name="connsiteY30" fmla="*/ 1847260 h 2589076"/>
                <a:gd name="connsiteX31" fmla="*/ 1208236 w 1364969"/>
                <a:gd name="connsiteY31" fmla="*/ 1840470 h 2589076"/>
                <a:gd name="connsiteX32" fmla="*/ 1156652 w 1364969"/>
                <a:gd name="connsiteY32" fmla="*/ 1740632 h 2589076"/>
                <a:gd name="connsiteX33" fmla="*/ 1111021 w 1364969"/>
                <a:gd name="connsiteY33" fmla="*/ 1639472 h 2589076"/>
                <a:gd name="connsiteX34" fmla="*/ 1072003 w 1364969"/>
                <a:gd name="connsiteY34" fmla="*/ 1536329 h 2589076"/>
                <a:gd name="connsiteX35" fmla="*/ 1036953 w 1364969"/>
                <a:gd name="connsiteY35" fmla="*/ 1433185 h 2589076"/>
                <a:gd name="connsiteX36" fmla="*/ 1008516 w 1364969"/>
                <a:gd name="connsiteY36" fmla="*/ 1328058 h 2589076"/>
                <a:gd name="connsiteX37" fmla="*/ 984047 w 1364969"/>
                <a:gd name="connsiteY37" fmla="*/ 1222931 h 2589076"/>
                <a:gd name="connsiteX38" fmla="*/ 965530 w 1364969"/>
                <a:gd name="connsiteY38" fmla="*/ 1117804 h 2589076"/>
                <a:gd name="connsiteX39" fmla="*/ 952965 w 1364969"/>
                <a:gd name="connsiteY39" fmla="*/ 1011355 h 2589076"/>
                <a:gd name="connsiteX40" fmla="*/ 945029 w 1364969"/>
                <a:gd name="connsiteY40" fmla="*/ 904905 h 2589076"/>
                <a:gd name="connsiteX41" fmla="*/ 942384 w 1364969"/>
                <a:gd name="connsiteY41" fmla="*/ 798456 h 2589076"/>
                <a:gd name="connsiteX42" fmla="*/ 945029 w 1364969"/>
                <a:gd name="connsiteY42" fmla="*/ 693329 h 2589076"/>
                <a:gd name="connsiteX43" fmla="*/ 951643 w 1364969"/>
                <a:gd name="connsiteY43" fmla="*/ 588202 h 2589076"/>
                <a:gd name="connsiteX44" fmla="*/ 964869 w 1364969"/>
                <a:gd name="connsiteY44" fmla="*/ 483075 h 2589076"/>
                <a:gd name="connsiteX45" fmla="*/ 982063 w 1364969"/>
                <a:gd name="connsiteY45" fmla="*/ 378609 h 2589076"/>
                <a:gd name="connsiteX46" fmla="*/ 1005210 w 1364969"/>
                <a:gd name="connsiteY46" fmla="*/ 276127 h 2589076"/>
                <a:gd name="connsiteX47" fmla="*/ 1031663 w 1364969"/>
                <a:gd name="connsiteY47" fmla="*/ 174306 h 2589076"/>
                <a:gd name="connsiteX48" fmla="*/ 1064067 w 1364969"/>
                <a:gd name="connsiteY48" fmla="*/ 73807 h 25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364969" h="2589076">
                  <a:moveTo>
                    <a:pt x="1091813" y="0"/>
                  </a:moveTo>
                  <a:lnTo>
                    <a:pt x="1251937" y="0"/>
                  </a:lnTo>
                  <a:lnTo>
                    <a:pt x="1238657" y="30830"/>
                  </a:lnTo>
                  <a:lnTo>
                    <a:pt x="1204929" y="122734"/>
                  </a:lnTo>
                  <a:lnTo>
                    <a:pt x="1174508" y="215960"/>
                  </a:lnTo>
                  <a:lnTo>
                    <a:pt x="1148717" y="311169"/>
                  </a:lnTo>
                  <a:lnTo>
                    <a:pt x="1128216" y="407040"/>
                  </a:lnTo>
                  <a:lnTo>
                    <a:pt x="1112344" y="504233"/>
                  </a:lnTo>
                  <a:lnTo>
                    <a:pt x="1099779" y="601425"/>
                  </a:lnTo>
                  <a:lnTo>
                    <a:pt x="1093166" y="699941"/>
                  </a:lnTo>
                  <a:lnTo>
                    <a:pt x="1090520" y="798456"/>
                  </a:lnTo>
                  <a:lnTo>
                    <a:pt x="1093166" y="896971"/>
                  </a:lnTo>
                  <a:lnTo>
                    <a:pt x="1101101" y="996809"/>
                  </a:lnTo>
                  <a:lnTo>
                    <a:pt x="1113005" y="1095324"/>
                  </a:lnTo>
                  <a:lnTo>
                    <a:pt x="1130200" y="1193839"/>
                  </a:lnTo>
                  <a:lnTo>
                    <a:pt x="1152685" y="1292355"/>
                  </a:lnTo>
                  <a:lnTo>
                    <a:pt x="1179137" y="1390209"/>
                  </a:lnTo>
                  <a:lnTo>
                    <a:pt x="1211542" y="1486079"/>
                  </a:lnTo>
                  <a:lnTo>
                    <a:pt x="1248576" y="1581950"/>
                  </a:lnTo>
                  <a:lnTo>
                    <a:pt x="1290901" y="1676498"/>
                  </a:lnTo>
                  <a:lnTo>
                    <a:pt x="1338516" y="1769724"/>
                  </a:lnTo>
                  <a:lnTo>
                    <a:pt x="1364969" y="1815345"/>
                  </a:lnTo>
                  <a:lnTo>
                    <a:pt x="1364969" y="1816006"/>
                  </a:lnTo>
                  <a:lnTo>
                    <a:pt x="1364718" y="1816152"/>
                  </a:lnTo>
                  <a:lnTo>
                    <a:pt x="1364969" y="1816581"/>
                  </a:lnTo>
                  <a:lnTo>
                    <a:pt x="1270200" y="1871195"/>
                  </a:lnTo>
                  <a:lnTo>
                    <a:pt x="1236673" y="1890719"/>
                  </a:lnTo>
                  <a:lnTo>
                    <a:pt x="1236673" y="1890516"/>
                  </a:lnTo>
                  <a:lnTo>
                    <a:pt x="24481" y="2589076"/>
                  </a:lnTo>
                  <a:lnTo>
                    <a:pt x="0" y="2546160"/>
                  </a:lnTo>
                  <a:lnTo>
                    <a:pt x="1212183" y="1847260"/>
                  </a:lnTo>
                  <a:lnTo>
                    <a:pt x="1208236" y="1840470"/>
                  </a:lnTo>
                  <a:lnTo>
                    <a:pt x="1156652" y="1740632"/>
                  </a:lnTo>
                  <a:lnTo>
                    <a:pt x="1111021" y="1639472"/>
                  </a:lnTo>
                  <a:lnTo>
                    <a:pt x="1072003" y="1536329"/>
                  </a:lnTo>
                  <a:lnTo>
                    <a:pt x="1036953" y="1433185"/>
                  </a:lnTo>
                  <a:lnTo>
                    <a:pt x="1008516" y="1328058"/>
                  </a:lnTo>
                  <a:lnTo>
                    <a:pt x="984047" y="1222931"/>
                  </a:lnTo>
                  <a:lnTo>
                    <a:pt x="965530" y="1117804"/>
                  </a:lnTo>
                  <a:lnTo>
                    <a:pt x="952965" y="1011355"/>
                  </a:lnTo>
                  <a:lnTo>
                    <a:pt x="945029" y="904905"/>
                  </a:lnTo>
                  <a:lnTo>
                    <a:pt x="942384" y="798456"/>
                  </a:lnTo>
                  <a:lnTo>
                    <a:pt x="945029" y="693329"/>
                  </a:lnTo>
                  <a:lnTo>
                    <a:pt x="951643" y="588202"/>
                  </a:lnTo>
                  <a:lnTo>
                    <a:pt x="964869" y="483075"/>
                  </a:lnTo>
                  <a:lnTo>
                    <a:pt x="982063" y="378609"/>
                  </a:lnTo>
                  <a:lnTo>
                    <a:pt x="1005210" y="276127"/>
                  </a:lnTo>
                  <a:lnTo>
                    <a:pt x="1031663" y="174306"/>
                  </a:lnTo>
                  <a:lnTo>
                    <a:pt x="1064067" y="73807"/>
                  </a:lnTo>
                  <a:close/>
                </a:path>
              </a:pathLst>
            </a:custGeom>
            <a:grpFill/>
            <a:ln>
              <a:noFill/>
            </a:ln>
          </p:spPr>
          <p:txBody>
            <a:bodyPr lIns="38576" tIns="19289" rIns="38576" bIns="19289"/>
            <a:lstStyle/>
            <a:p>
              <a:pPr defTabSz="514350">
                <a:defRPr/>
              </a:pPr>
              <a:endParaRPr lang="en-US" sz="760" kern="0">
                <a:solidFill>
                  <a:prstClr val="black"/>
                </a:solidFill>
                <a:latin typeface="Calibri" panose="020F0502020204030204"/>
              </a:endParaRPr>
            </a:p>
          </p:txBody>
        </p:sp>
        <p:sp>
          <p:nvSpPr>
            <p:cNvPr id="30" name="Freeform: Shape 83">
              <a:extLst>
                <a:ext uri="{FF2B5EF4-FFF2-40B4-BE49-F238E27FC236}">
                  <a16:creationId xmlns:a16="http://schemas.microsoft.com/office/drawing/2014/main" id="{7697E4BB-3F05-2A65-E7F2-B569D51F65C3}"/>
                </a:ext>
              </a:extLst>
            </p:cNvPr>
            <p:cNvSpPr>
              <a:spLocks/>
            </p:cNvSpPr>
            <p:nvPr/>
          </p:nvSpPr>
          <p:spPr bwMode="auto">
            <a:xfrm>
              <a:off x="3060516" y="1872752"/>
              <a:ext cx="823382" cy="2832741"/>
            </a:xfrm>
            <a:custGeom>
              <a:avLst/>
              <a:gdLst>
                <a:gd name="connsiteX0" fmla="*/ 161034 w 1097134"/>
                <a:gd name="connsiteY0" fmla="*/ 0 h 3775488"/>
                <a:gd name="connsiteX1" fmla="*/ 322580 w 1097134"/>
                <a:gd name="connsiteY1" fmla="*/ 0 h 3775488"/>
                <a:gd name="connsiteX2" fmla="*/ 319612 w 1097134"/>
                <a:gd name="connsiteY2" fmla="*/ 5896 h 3775488"/>
                <a:gd name="connsiteX3" fmla="*/ 271968 w 1097134"/>
                <a:gd name="connsiteY3" fmla="*/ 119616 h 3775488"/>
                <a:gd name="connsiteX4" fmla="*/ 232926 w 1097134"/>
                <a:gd name="connsiteY4" fmla="*/ 235320 h 3775488"/>
                <a:gd name="connsiteX5" fmla="*/ 201164 w 1097134"/>
                <a:gd name="connsiteY5" fmla="*/ 352347 h 3775488"/>
                <a:gd name="connsiteX6" fmla="*/ 176018 w 1097134"/>
                <a:gd name="connsiteY6" fmla="*/ 472679 h 3775488"/>
                <a:gd name="connsiteX7" fmla="*/ 158813 w 1097134"/>
                <a:gd name="connsiteY7" fmla="*/ 593011 h 3775488"/>
                <a:gd name="connsiteX8" fmla="*/ 150211 w 1097134"/>
                <a:gd name="connsiteY8" fmla="*/ 715988 h 3775488"/>
                <a:gd name="connsiteX9" fmla="*/ 148888 w 1097134"/>
                <a:gd name="connsiteY9" fmla="*/ 838304 h 3775488"/>
                <a:gd name="connsiteX10" fmla="*/ 155505 w 1097134"/>
                <a:gd name="connsiteY10" fmla="*/ 961942 h 3775488"/>
                <a:gd name="connsiteX11" fmla="*/ 170063 w 1097134"/>
                <a:gd name="connsiteY11" fmla="*/ 1084918 h 3775488"/>
                <a:gd name="connsiteX12" fmla="*/ 193223 w 1097134"/>
                <a:gd name="connsiteY12" fmla="*/ 1206573 h 3775488"/>
                <a:gd name="connsiteX13" fmla="*/ 224986 w 1097134"/>
                <a:gd name="connsiteY13" fmla="*/ 1328227 h 3775488"/>
                <a:gd name="connsiteX14" fmla="*/ 264689 w 1097134"/>
                <a:gd name="connsiteY14" fmla="*/ 1449221 h 3775488"/>
                <a:gd name="connsiteX15" fmla="*/ 313656 w 1097134"/>
                <a:gd name="connsiteY15" fmla="*/ 1567569 h 3775488"/>
                <a:gd name="connsiteX16" fmla="*/ 369902 w 1097134"/>
                <a:gd name="connsiteY16" fmla="*/ 1683935 h 3775488"/>
                <a:gd name="connsiteX17" fmla="*/ 402327 w 1097134"/>
                <a:gd name="connsiteY17" fmla="*/ 1741456 h 3775488"/>
                <a:gd name="connsiteX18" fmla="*/ 435413 w 1097134"/>
                <a:gd name="connsiteY18" fmla="*/ 1796333 h 3775488"/>
                <a:gd name="connsiteX19" fmla="*/ 506217 w 1097134"/>
                <a:gd name="connsiteY19" fmla="*/ 1902780 h 3775488"/>
                <a:gd name="connsiteX20" fmla="*/ 583638 w 1097134"/>
                <a:gd name="connsiteY20" fmla="*/ 2001955 h 3775488"/>
                <a:gd name="connsiteX21" fmla="*/ 665692 w 1097134"/>
                <a:gd name="connsiteY21" fmla="*/ 2095180 h 3775488"/>
                <a:gd name="connsiteX22" fmla="*/ 754363 w 1097134"/>
                <a:gd name="connsiteY22" fmla="*/ 2183115 h 3775488"/>
                <a:gd name="connsiteX23" fmla="*/ 847004 w 1097134"/>
                <a:gd name="connsiteY23" fmla="*/ 2263116 h 3775488"/>
                <a:gd name="connsiteX24" fmla="*/ 943615 w 1097134"/>
                <a:gd name="connsiteY24" fmla="*/ 2337166 h 3775488"/>
                <a:gd name="connsiteX25" fmla="*/ 1044858 w 1097134"/>
                <a:gd name="connsiteY25" fmla="*/ 2403944 h 3775488"/>
                <a:gd name="connsiteX26" fmla="*/ 1097134 w 1097134"/>
                <a:gd name="connsiteY26" fmla="*/ 2435019 h 3775488"/>
                <a:gd name="connsiteX27" fmla="*/ 1022360 w 1097134"/>
                <a:gd name="connsiteY27" fmla="*/ 2563285 h 3775488"/>
                <a:gd name="connsiteX28" fmla="*/ 1021767 w 1097134"/>
                <a:gd name="connsiteY28" fmla="*/ 2562933 h 3775488"/>
                <a:gd name="connsiteX29" fmla="*/ 322690 w 1097134"/>
                <a:gd name="connsiteY29" fmla="*/ 3775488 h 3775488"/>
                <a:gd name="connsiteX30" fmla="*/ 279739 w 1097134"/>
                <a:gd name="connsiteY30" fmla="*/ 3751681 h 3775488"/>
                <a:gd name="connsiteX31" fmla="*/ 979048 w 1097134"/>
                <a:gd name="connsiteY31" fmla="*/ 2537526 h 3775488"/>
                <a:gd name="connsiteX32" fmla="*/ 966775 w 1097134"/>
                <a:gd name="connsiteY32" fmla="*/ 2530227 h 3775488"/>
                <a:gd name="connsiteX33" fmla="*/ 856929 w 1097134"/>
                <a:gd name="connsiteY33" fmla="*/ 2458160 h 3775488"/>
                <a:gd name="connsiteX34" fmla="*/ 752377 w 1097134"/>
                <a:gd name="connsiteY34" fmla="*/ 2378159 h 3775488"/>
                <a:gd name="connsiteX35" fmla="*/ 653119 w 1097134"/>
                <a:gd name="connsiteY35" fmla="*/ 2291546 h 3775488"/>
                <a:gd name="connsiteX36" fmla="*/ 557831 w 1097134"/>
                <a:gd name="connsiteY36" fmla="*/ 2197660 h 3775488"/>
                <a:gd name="connsiteX37" fmla="*/ 468499 w 1097134"/>
                <a:gd name="connsiteY37" fmla="*/ 2097163 h 3775488"/>
                <a:gd name="connsiteX38" fmla="*/ 386446 w 1097134"/>
                <a:gd name="connsiteY38" fmla="*/ 1989393 h 3775488"/>
                <a:gd name="connsiteX39" fmla="*/ 309024 w 1097134"/>
                <a:gd name="connsiteY39" fmla="*/ 1875012 h 3775488"/>
                <a:gd name="connsiteX40" fmla="*/ 273953 w 1097134"/>
                <a:gd name="connsiteY40" fmla="*/ 1815507 h 3775488"/>
                <a:gd name="connsiteX41" fmla="*/ 238882 w 1097134"/>
                <a:gd name="connsiteY41" fmla="*/ 1753357 h 3775488"/>
                <a:gd name="connsiteX42" fmla="*/ 178003 w 1097134"/>
                <a:gd name="connsiteY42" fmla="*/ 1628397 h 3775488"/>
                <a:gd name="connsiteX43" fmla="*/ 125727 w 1097134"/>
                <a:gd name="connsiteY43" fmla="*/ 1500792 h 3775488"/>
                <a:gd name="connsiteX44" fmla="*/ 82715 w 1097134"/>
                <a:gd name="connsiteY44" fmla="*/ 1370542 h 3775488"/>
                <a:gd name="connsiteX45" fmla="*/ 48306 w 1097134"/>
                <a:gd name="connsiteY45" fmla="*/ 1239631 h 3775488"/>
                <a:gd name="connsiteX46" fmla="*/ 23160 w 1097134"/>
                <a:gd name="connsiteY46" fmla="*/ 1107398 h 3775488"/>
                <a:gd name="connsiteX47" fmla="*/ 7279 w 1097134"/>
                <a:gd name="connsiteY47" fmla="*/ 974504 h 3775488"/>
                <a:gd name="connsiteX48" fmla="*/ 0 w 1097134"/>
                <a:gd name="connsiteY48" fmla="*/ 842271 h 3775488"/>
                <a:gd name="connsiteX49" fmla="*/ 1324 w 1097134"/>
                <a:gd name="connsiteY49" fmla="*/ 710037 h 3775488"/>
                <a:gd name="connsiteX50" fmla="*/ 11249 w 1097134"/>
                <a:gd name="connsiteY50" fmla="*/ 577804 h 3775488"/>
                <a:gd name="connsiteX51" fmla="*/ 29778 w 1097134"/>
                <a:gd name="connsiteY51" fmla="*/ 447555 h 3775488"/>
                <a:gd name="connsiteX52" fmla="*/ 56246 w 1097134"/>
                <a:gd name="connsiteY52" fmla="*/ 317966 h 3775488"/>
                <a:gd name="connsiteX53" fmla="*/ 90656 w 1097134"/>
                <a:gd name="connsiteY53" fmla="*/ 191022 h 3775488"/>
                <a:gd name="connsiteX54" fmla="*/ 133006 w 1097134"/>
                <a:gd name="connsiteY54" fmla="*/ 66062 h 377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97134" h="3775488">
                  <a:moveTo>
                    <a:pt x="161034" y="0"/>
                  </a:moveTo>
                  <a:lnTo>
                    <a:pt x="322580" y="0"/>
                  </a:lnTo>
                  <a:lnTo>
                    <a:pt x="319612" y="5896"/>
                  </a:lnTo>
                  <a:lnTo>
                    <a:pt x="271968" y="119616"/>
                  </a:lnTo>
                  <a:lnTo>
                    <a:pt x="232926" y="235320"/>
                  </a:lnTo>
                  <a:lnTo>
                    <a:pt x="201164" y="352347"/>
                  </a:lnTo>
                  <a:lnTo>
                    <a:pt x="176018" y="472679"/>
                  </a:lnTo>
                  <a:lnTo>
                    <a:pt x="158813" y="593011"/>
                  </a:lnTo>
                  <a:lnTo>
                    <a:pt x="150211" y="715988"/>
                  </a:lnTo>
                  <a:lnTo>
                    <a:pt x="148888" y="838304"/>
                  </a:lnTo>
                  <a:lnTo>
                    <a:pt x="155505" y="961942"/>
                  </a:lnTo>
                  <a:lnTo>
                    <a:pt x="170063" y="1084918"/>
                  </a:lnTo>
                  <a:lnTo>
                    <a:pt x="193223" y="1206573"/>
                  </a:lnTo>
                  <a:lnTo>
                    <a:pt x="224986" y="1328227"/>
                  </a:lnTo>
                  <a:lnTo>
                    <a:pt x="264689" y="1449221"/>
                  </a:lnTo>
                  <a:lnTo>
                    <a:pt x="313656" y="1567569"/>
                  </a:lnTo>
                  <a:lnTo>
                    <a:pt x="369902" y="1683935"/>
                  </a:lnTo>
                  <a:lnTo>
                    <a:pt x="402327" y="1741456"/>
                  </a:lnTo>
                  <a:lnTo>
                    <a:pt x="435413" y="1796333"/>
                  </a:lnTo>
                  <a:lnTo>
                    <a:pt x="506217" y="1902780"/>
                  </a:lnTo>
                  <a:lnTo>
                    <a:pt x="583638" y="2001955"/>
                  </a:lnTo>
                  <a:lnTo>
                    <a:pt x="665692" y="2095180"/>
                  </a:lnTo>
                  <a:lnTo>
                    <a:pt x="754363" y="2183115"/>
                  </a:lnTo>
                  <a:lnTo>
                    <a:pt x="847004" y="2263116"/>
                  </a:lnTo>
                  <a:lnTo>
                    <a:pt x="943615" y="2337166"/>
                  </a:lnTo>
                  <a:lnTo>
                    <a:pt x="1044858" y="2403944"/>
                  </a:lnTo>
                  <a:lnTo>
                    <a:pt x="1097134" y="2435019"/>
                  </a:lnTo>
                  <a:lnTo>
                    <a:pt x="1022360" y="2563285"/>
                  </a:lnTo>
                  <a:lnTo>
                    <a:pt x="1021767" y="2562933"/>
                  </a:lnTo>
                  <a:lnTo>
                    <a:pt x="322690" y="3775488"/>
                  </a:lnTo>
                  <a:lnTo>
                    <a:pt x="279739" y="3751681"/>
                  </a:lnTo>
                  <a:lnTo>
                    <a:pt x="979048" y="2537526"/>
                  </a:lnTo>
                  <a:lnTo>
                    <a:pt x="966775" y="2530227"/>
                  </a:lnTo>
                  <a:lnTo>
                    <a:pt x="856929" y="2458160"/>
                  </a:lnTo>
                  <a:lnTo>
                    <a:pt x="752377" y="2378159"/>
                  </a:lnTo>
                  <a:lnTo>
                    <a:pt x="653119" y="2291546"/>
                  </a:lnTo>
                  <a:lnTo>
                    <a:pt x="557831" y="2197660"/>
                  </a:lnTo>
                  <a:lnTo>
                    <a:pt x="468499" y="2097163"/>
                  </a:lnTo>
                  <a:lnTo>
                    <a:pt x="386446" y="1989393"/>
                  </a:lnTo>
                  <a:lnTo>
                    <a:pt x="309024" y="1875012"/>
                  </a:lnTo>
                  <a:lnTo>
                    <a:pt x="273953" y="1815507"/>
                  </a:lnTo>
                  <a:lnTo>
                    <a:pt x="238882" y="1753357"/>
                  </a:lnTo>
                  <a:lnTo>
                    <a:pt x="178003" y="1628397"/>
                  </a:lnTo>
                  <a:lnTo>
                    <a:pt x="125727" y="1500792"/>
                  </a:lnTo>
                  <a:lnTo>
                    <a:pt x="82715" y="1370542"/>
                  </a:lnTo>
                  <a:lnTo>
                    <a:pt x="48306" y="1239631"/>
                  </a:lnTo>
                  <a:lnTo>
                    <a:pt x="23160" y="1107398"/>
                  </a:lnTo>
                  <a:lnTo>
                    <a:pt x="7279" y="974504"/>
                  </a:lnTo>
                  <a:lnTo>
                    <a:pt x="0" y="842271"/>
                  </a:lnTo>
                  <a:lnTo>
                    <a:pt x="1324" y="710037"/>
                  </a:lnTo>
                  <a:lnTo>
                    <a:pt x="11249" y="577804"/>
                  </a:lnTo>
                  <a:lnTo>
                    <a:pt x="29778" y="447555"/>
                  </a:lnTo>
                  <a:lnTo>
                    <a:pt x="56246" y="317966"/>
                  </a:lnTo>
                  <a:lnTo>
                    <a:pt x="90656" y="191022"/>
                  </a:lnTo>
                  <a:lnTo>
                    <a:pt x="133006" y="66062"/>
                  </a:lnTo>
                  <a:close/>
                </a:path>
              </a:pathLst>
            </a:custGeom>
            <a:solidFill>
              <a:srgbClr val="A94949"/>
            </a:solidFill>
            <a:ln>
              <a:noFill/>
            </a:ln>
          </p:spPr>
          <p:txBody>
            <a:bodyPr lIns="38576" tIns="19289" rIns="38576" bIns="19289"/>
            <a:lstStyle/>
            <a:p>
              <a:pPr defTabSz="514350">
                <a:defRPr/>
              </a:pPr>
              <a:endParaRPr lang="en-US" sz="760" kern="0">
                <a:solidFill>
                  <a:prstClr val="black"/>
                </a:solidFill>
                <a:latin typeface="Calibri" panose="020F0502020204030204"/>
              </a:endParaRPr>
            </a:p>
          </p:txBody>
        </p:sp>
        <p:sp>
          <p:nvSpPr>
            <p:cNvPr id="31" name="Freeform: Shape 84">
              <a:extLst>
                <a:ext uri="{FF2B5EF4-FFF2-40B4-BE49-F238E27FC236}">
                  <a16:creationId xmlns:a16="http://schemas.microsoft.com/office/drawing/2014/main" id="{806E6653-5859-3BEF-2F58-A7692AC1C83C}"/>
                </a:ext>
              </a:extLst>
            </p:cNvPr>
            <p:cNvSpPr>
              <a:spLocks noChangeArrowheads="1"/>
            </p:cNvSpPr>
            <p:nvPr/>
          </p:nvSpPr>
          <p:spPr bwMode="auto">
            <a:xfrm>
              <a:off x="3174087" y="2465690"/>
              <a:ext cx="1421296" cy="2473638"/>
            </a:xfrm>
            <a:custGeom>
              <a:avLst/>
              <a:gdLst>
                <a:gd name="connsiteX0" fmla="*/ 0 w 1896673"/>
                <a:gd name="connsiteY0" fmla="*/ 0 h 3299336"/>
                <a:gd name="connsiteX1" fmla="*/ 148136 w 1896673"/>
                <a:gd name="connsiteY1" fmla="*/ 0 h 3299336"/>
                <a:gd name="connsiteX2" fmla="*/ 148797 w 1896673"/>
                <a:gd name="connsiteY2" fmla="*/ 55551 h 3299336"/>
                <a:gd name="connsiteX3" fmla="*/ 156072 w 1896673"/>
                <a:gd name="connsiteY3" fmla="*/ 167976 h 3299336"/>
                <a:gd name="connsiteX4" fmla="*/ 169298 w 1896673"/>
                <a:gd name="connsiteY4" fmla="*/ 280400 h 3299336"/>
                <a:gd name="connsiteX5" fmla="*/ 191122 w 1896673"/>
                <a:gd name="connsiteY5" fmla="*/ 391503 h 3299336"/>
                <a:gd name="connsiteX6" fmla="*/ 220220 w 1896673"/>
                <a:gd name="connsiteY6" fmla="*/ 502605 h 3299336"/>
                <a:gd name="connsiteX7" fmla="*/ 257254 w 1896673"/>
                <a:gd name="connsiteY7" fmla="*/ 612384 h 3299336"/>
                <a:gd name="connsiteX8" fmla="*/ 300901 w 1896673"/>
                <a:gd name="connsiteY8" fmla="*/ 719518 h 3299336"/>
                <a:gd name="connsiteX9" fmla="*/ 353146 w 1896673"/>
                <a:gd name="connsiteY9" fmla="*/ 825330 h 3299336"/>
                <a:gd name="connsiteX10" fmla="*/ 382244 w 1896673"/>
                <a:gd name="connsiteY10" fmla="*/ 877574 h 3299336"/>
                <a:gd name="connsiteX11" fmla="*/ 412665 w 1896673"/>
                <a:gd name="connsiteY11" fmla="*/ 929819 h 3299336"/>
                <a:gd name="connsiteX12" fmla="*/ 480120 w 1896673"/>
                <a:gd name="connsiteY12" fmla="*/ 1028356 h 3299336"/>
                <a:gd name="connsiteX13" fmla="*/ 551542 w 1896673"/>
                <a:gd name="connsiteY13" fmla="*/ 1122264 h 3299336"/>
                <a:gd name="connsiteX14" fmla="*/ 628917 w 1896673"/>
                <a:gd name="connsiteY14" fmla="*/ 1208897 h 3299336"/>
                <a:gd name="connsiteX15" fmla="*/ 712244 w 1896673"/>
                <a:gd name="connsiteY15" fmla="*/ 1290239 h 3299336"/>
                <a:gd name="connsiteX16" fmla="*/ 798877 w 1896673"/>
                <a:gd name="connsiteY16" fmla="*/ 1364969 h 3299336"/>
                <a:gd name="connsiteX17" fmla="*/ 890139 w 1896673"/>
                <a:gd name="connsiteY17" fmla="*/ 1433085 h 3299336"/>
                <a:gd name="connsiteX18" fmla="*/ 985370 w 1896673"/>
                <a:gd name="connsiteY18" fmla="*/ 1495911 h 3299336"/>
                <a:gd name="connsiteX19" fmla="*/ 1083246 w 1896673"/>
                <a:gd name="connsiteY19" fmla="*/ 1551462 h 3299336"/>
                <a:gd name="connsiteX20" fmla="*/ 1185089 w 1896673"/>
                <a:gd name="connsiteY20" fmla="*/ 1600400 h 3299336"/>
                <a:gd name="connsiteX21" fmla="*/ 1289578 w 1896673"/>
                <a:gd name="connsiteY21" fmla="*/ 1642724 h 3299336"/>
                <a:gd name="connsiteX22" fmla="*/ 1396051 w 1896673"/>
                <a:gd name="connsiteY22" fmla="*/ 1678436 h 3299336"/>
                <a:gd name="connsiteX23" fmla="*/ 1505169 w 1896673"/>
                <a:gd name="connsiteY23" fmla="*/ 1706872 h 3299336"/>
                <a:gd name="connsiteX24" fmla="*/ 1615610 w 1896673"/>
                <a:gd name="connsiteY24" fmla="*/ 1728696 h 3299336"/>
                <a:gd name="connsiteX25" fmla="*/ 1726712 w 1896673"/>
                <a:gd name="connsiteY25" fmla="*/ 1743245 h 3299336"/>
                <a:gd name="connsiteX26" fmla="*/ 1840459 w 1896673"/>
                <a:gd name="connsiteY26" fmla="*/ 1751181 h 3299336"/>
                <a:gd name="connsiteX27" fmla="*/ 1847073 w 1896673"/>
                <a:gd name="connsiteY27" fmla="*/ 1751181 h 3299336"/>
                <a:gd name="connsiteX28" fmla="*/ 1847073 w 1896673"/>
                <a:gd name="connsiteY28" fmla="*/ 1749858 h 3299336"/>
                <a:gd name="connsiteX29" fmla="*/ 1896673 w 1896673"/>
                <a:gd name="connsiteY29" fmla="*/ 1749858 h 3299336"/>
                <a:gd name="connsiteX30" fmla="*/ 1896673 w 1896673"/>
                <a:gd name="connsiteY30" fmla="*/ 3299336 h 3299336"/>
                <a:gd name="connsiteX31" fmla="*/ 1847073 w 1896673"/>
                <a:gd name="connsiteY31" fmla="*/ 3299336 h 3299336"/>
                <a:gd name="connsiteX32" fmla="*/ 1847073 w 1896673"/>
                <a:gd name="connsiteY32" fmla="*/ 1899574 h 3299336"/>
                <a:gd name="connsiteX33" fmla="*/ 1835169 w 1896673"/>
                <a:gd name="connsiteY33" fmla="*/ 1899318 h 3299336"/>
                <a:gd name="connsiteX34" fmla="*/ 1713486 w 1896673"/>
                <a:gd name="connsiteY34" fmla="*/ 1890720 h 3299336"/>
                <a:gd name="connsiteX35" fmla="*/ 1591802 w 1896673"/>
                <a:gd name="connsiteY35" fmla="*/ 1875510 h 3299336"/>
                <a:gd name="connsiteX36" fmla="*/ 1471442 w 1896673"/>
                <a:gd name="connsiteY36" fmla="*/ 1851702 h 3299336"/>
                <a:gd name="connsiteX37" fmla="*/ 1354388 w 1896673"/>
                <a:gd name="connsiteY37" fmla="*/ 1820620 h 3299336"/>
                <a:gd name="connsiteX38" fmla="*/ 1238656 w 1896673"/>
                <a:gd name="connsiteY38" fmla="*/ 1782264 h 3299336"/>
                <a:gd name="connsiteX39" fmla="*/ 1125570 w 1896673"/>
                <a:gd name="connsiteY39" fmla="*/ 1735971 h 3299336"/>
                <a:gd name="connsiteX40" fmla="*/ 1014468 w 1896673"/>
                <a:gd name="connsiteY40" fmla="*/ 1682403 h 3299336"/>
                <a:gd name="connsiteX41" fmla="*/ 907334 w 1896673"/>
                <a:gd name="connsiteY41" fmla="*/ 1622884 h 3299336"/>
                <a:gd name="connsiteX42" fmla="*/ 804829 w 1896673"/>
                <a:gd name="connsiteY42" fmla="*/ 1554768 h 3299336"/>
                <a:gd name="connsiteX43" fmla="*/ 704969 w 1896673"/>
                <a:gd name="connsiteY43" fmla="*/ 1480700 h 3299336"/>
                <a:gd name="connsiteX44" fmla="*/ 611061 w 1896673"/>
                <a:gd name="connsiteY44" fmla="*/ 1400019 h 3299336"/>
                <a:gd name="connsiteX45" fmla="*/ 521783 w 1896673"/>
                <a:gd name="connsiteY45" fmla="*/ 1311402 h 3299336"/>
                <a:gd name="connsiteX46" fmla="*/ 437795 w 1896673"/>
                <a:gd name="connsiteY46" fmla="*/ 1217494 h 3299336"/>
                <a:gd name="connsiteX47" fmla="*/ 359098 w 1896673"/>
                <a:gd name="connsiteY47" fmla="*/ 1116312 h 3299336"/>
                <a:gd name="connsiteX48" fmla="*/ 287014 w 1896673"/>
                <a:gd name="connsiteY48" fmla="*/ 1007855 h 3299336"/>
                <a:gd name="connsiteX49" fmla="*/ 253286 w 1896673"/>
                <a:gd name="connsiteY49" fmla="*/ 952304 h 3299336"/>
                <a:gd name="connsiteX50" fmla="*/ 221543 w 1896673"/>
                <a:gd name="connsiteY50" fmla="*/ 896091 h 3299336"/>
                <a:gd name="connsiteX51" fmla="*/ 165330 w 1896673"/>
                <a:gd name="connsiteY51" fmla="*/ 781021 h 3299336"/>
                <a:gd name="connsiteX52" fmla="*/ 117054 w 1896673"/>
                <a:gd name="connsiteY52" fmla="*/ 663306 h 3299336"/>
                <a:gd name="connsiteX53" fmla="*/ 78036 w 1896673"/>
                <a:gd name="connsiteY53" fmla="*/ 544929 h 3299336"/>
                <a:gd name="connsiteX54" fmla="*/ 46292 w 1896673"/>
                <a:gd name="connsiteY54" fmla="*/ 425230 h 3299336"/>
                <a:gd name="connsiteX55" fmla="*/ 23146 w 1896673"/>
                <a:gd name="connsiteY55" fmla="*/ 303547 h 3299336"/>
                <a:gd name="connsiteX56" fmla="*/ 7274 w 1896673"/>
                <a:gd name="connsiteY56" fmla="*/ 182525 h 3299336"/>
                <a:gd name="connsiteX57" fmla="*/ 661 w 1896673"/>
                <a:gd name="connsiteY57" fmla="*/ 60842 h 329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896673" h="3299336">
                  <a:moveTo>
                    <a:pt x="0" y="0"/>
                  </a:moveTo>
                  <a:lnTo>
                    <a:pt x="148136" y="0"/>
                  </a:lnTo>
                  <a:lnTo>
                    <a:pt x="148797" y="55551"/>
                  </a:lnTo>
                  <a:lnTo>
                    <a:pt x="156072" y="167976"/>
                  </a:lnTo>
                  <a:lnTo>
                    <a:pt x="169298" y="280400"/>
                  </a:lnTo>
                  <a:lnTo>
                    <a:pt x="191122" y="391503"/>
                  </a:lnTo>
                  <a:lnTo>
                    <a:pt x="220220" y="502605"/>
                  </a:lnTo>
                  <a:lnTo>
                    <a:pt x="257254" y="612384"/>
                  </a:lnTo>
                  <a:lnTo>
                    <a:pt x="300901" y="719518"/>
                  </a:lnTo>
                  <a:lnTo>
                    <a:pt x="353146" y="825330"/>
                  </a:lnTo>
                  <a:lnTo>
                    <a:pt x="382244" y="877574"/>
                  </a:lnTo>
                  <a:lnTo>
                    <a:pt x="412665" y="929819"/>
                  </a:lnTo>
                  <a:lnTo>
                    <a:pt x="480120" y="1028356"/>
                  </a:lnTo>
                  <a:lnTo>
                    <a:pt x="551542" y="1122264"/>
                  </a:lnTo>
                  <a:lnTo>
                    <a:pt x="628917" y="1208897"/>
                  </a:lnTo>
                  <a:lnTo>
                    <a:pt x="712244" y="1290239"/>
                  </a:lnTo>
                  <a:lnTo>
                    <a:pt x="798877" y="1364969"/>
                  </a:lnTo>
                  <a:lnTo>
                    <a:pt x="890139" y="1433085"/>
                  </a:lnTo>
                  <a:lnTo>
                    <a:pt x="985370" y="1495911"/>
                  </a:lnTo>
                  <a:lnTo>
                    <a:pt x="1083246" y="1551462"/>
                  </a:lnTo>
                  <a:lnTo>
                    <a:pt x="1185089" y="1600400"/>
                  </a:lnTo>
                  <a:lnTo>
                    <a:pt x="1289578" y="1642724"/>
                  </a:lnTo>
                  <a:lnTo>
                    <a:pt x="1396051" y="1678436"/>
                  </a:lnTo>
                  <a:lnTo>
                    <a:pt x="1505169" y="1706872"/>
                  </a:lnTo>
                  <a:lnTo>
                    <a:pt x="1615610" y="1728696"/>
                  </a:lnTo>
                  <a:lnTo>
                    <a:pt x="1726712" y="1743245"/>
                  </a:lnTo>
                  <a:lnTo>
                    <a:pt x="1840459" y="1751181"/>
                  </a:lnTo>
                  <a:lnTo>
                    <a:pt x="1847073" y="1751181"/>
                  </a:lnTo>
                  <a:lnTo>
                    <a:pt x="1847073" y="1749858"/>
                  </a:lnTo>
                  <a:lnTo>
                    <a:pt x="1896673" y="1749858"/>
                  </a:lnTo>
                  <a:lnTo>
                    <a:pt x="1896673" y="3299336"/>
                  </a:lnTo>
                  <a:lnTo>
                    <a:pt x="1847073" y="3299336"/>
                  </a:lnTo>
                  <a:lnTo>
                    <a:pt x="1847073" y="1899574"/>
                  </a:lnTo>
                  <a:lnTo>
                    <a:pt x="1835169" y="1899318"/>
                  </a:lnTo>
                  <a:lnTo>
                    <a:pt x="1713486" y="1890720"/>
                  </a:lnTo>
                  <a:lnTo>
                    <a:pt x="1591802" y="1875510"/>
                  </a:lnTo>
                  <a:lnTo>
                    <a:pt x="1471442" y="1851702"/>
                  </a:lnTo>
                  <a:lnTo>
                    <a:pt x="1354388" y="1820620"/>
                  </a:lnTo>
                  <a:lnTo>
                    <a:pt x="1238656" y="1782264"/>
                  </a:lnTo>
                  <a:lnTo>
                    <a:pt x="1125570" y="1735971"/>
                  </a:lnTo>
                  <a:lnTo>
                    <a:pt x="1014468" y="1682403"/>
                  </a:lnTo>
                  <a:lnTo>
                    <a:pt x="907334" y="1622884"/>
                  </a:lnTo>
                  <a:lnTo>
                    <a:pt x="804829" y="1554768"/>
                  </a:lnTo>
                  <a:lnTo>
                    <a:pt x="704969" y="1480700"/>
                  </a:lnTo>
                  <a:lnTo>
                    <a:pt x="611061" y="1400019"/>
                  </a:lnTo>
                  <a:lnTo>
                    <a:pt x="521783" y="1311402"/>
                  </a:lnTo>
                  <a:lnTo>
                    <a:pt x="437795" y="1217494"/>
                  </a:lnTo>
                  <a:lnTo>
                    <a:pt x="359098" y="1116312"/>
                  </a:lnTo>
                  <a:lnTo>
                    <a:pt x="287014" y="1007855"/>
                  </a:lnTo>
                  <a:lnTo>
                    <a:pt x="253286" y="952304"/>
                  </a:lnTo>
                  <a:lnTo>
                    <a:pt x="221543" y="896091"/>
                  </a:lnTo>
                  <a:lnTo>
                    <a:pt x="165330" y="781021"/>
                  </a:lnTo>
                  <a:lnTo>
                    <a:pt x="117054" y="663306"/>
                  </a:lnTo>
                  <a:lnTo>
                    <a:pt x="78036" y="544929"/>
                  </a:lnTo>
                  <a:lnTo>
                    <a:pt x="46292" y="425230"/>
                  </a:lnTo>
                  <a:lnTo>
                    <a:pt x="23146" y="303547"/>
                  </a:lnTo>
                  <a:lnTo>
                    <a:pt x="7274" y="182525"/>
                  </a:lnTo>
                  <a:lnTo>
                    <a:pt x="661" y="60842"/>
                  </a:lnTo>
                  <a:close/>
                </a:path>
              </a:pathLst>
            </a:custGeom>
            <a:solidFill>
              <a:srgbClr val="A13544"/>
            </a:solidFill>
            <a:ln>
              <a:noFill/>
            </a:ln>
          </p:spPr>
          <p:txBody>
            <a:bodyPr lIns="38576" tIns="19289" rIns="38576" bIns="19289"/>
            <a:lstStyle/>
            <a:p>
              <a:pPr defTabSz="514350">
                <a:defRPr/>
              </a:pPr>
              <a:endParaRPr lang="en-US" sz="760" kern="0">
                <a:solidFill>
                  <a:prstClr val="black"/>
                </a:solidFill>
                <a:latin typeface="Calibri" panose="020F0502020204030204"/>
              </a:endParaRPr>
            </a:p>
          </p:txBody>
        </p:sp>
        <p:sp>
          <p:nvSpPr>
            <p:cNvPr id="32" name="Freeform: Shape 85">
              <a:extLst>
                <a:ext uri="{FF2B5EF4-FFF2-40B4-BE49-F238E27FC236}">
                  <a16:creationId xmlns:a16="http://schemas.microsoft.com/office/drawing/2014/main" id="{A10571C3-4DB0-76BE-B551-0C7A425998B7}"/>
                </a:ext>
              </a:extLst>
            </p:cNvPr>
            <p:cNvSpPr>
              <a:spLocks/>
            </p:cNvSpPr>
            <p:nvPr/>
          </p:nvSpPr>
          <p:spPr bwMode="auto">
            <a:xfrm>
              <a:off x="3459681" y="3068650"/>
              <a:ext cx="2421715" cy="1643524"/>
            </a:xfrm>
            <a:custGeom>
              <a:avLst/>
              <a:gdLst>
                <a:gd name="connsiteX0" fmla="*/ 128296 w 3227913"/>
                <a:gd name="connsiteY0" fmla="*/ 0 h 2192282"/>
                <a:gd name="connsiteX1" fmla="*/ 171282 w 3227913"/>
                <a:gd name="connsiteY1" fmla="*/ 70761 h 2192282"/>
                <a:gd name="connsiteX2" fmla="*/ 265851 w 3227913"/>
                <a:gd name="connsiteY2" fmla="*/ 201703 h 2192282"/>
                <a:gd name="connsiteX3" fmla="*/ 371663 w 3227913"/>
                <a:gd name="connsiteY3" fmla="*/ 321402 h 2192282"/>
                <a:gd name="connsiteX4" fmla="*/ 487394 w 3227913"/>
                <a:gd name="connsiteY4" fmla="*/ 427214 h 2192282"/>
                <a:gd name="connsiteX5" fmla="*/ 611723 w 3227913"/>
                <a:gd name="connsiteY5" fmla="*/ 521783 h 2192282"/>
                <a:gd name="connsiteX6" fmla="*/ 743987 w 3227913"/>
                <a:gd name="connsiteY6" fmla="*/ 602465 h 2192282"/>
                <a:gd name="connsiteX7" fmla="*/ 882865 w 3227913"/>
                <a:gd name="connsiteY7" fmla="*/ 669920 h 2192282"/>
                <a:gd name="connsiteX8" fmla="*/ 1027033 w 3227913"/>
                <a:gd name="connsiteY8" fmla="*/ 723487 h 2192282"/>
                <a:gd name="connsiteX9" fmla="*/ 1175169 w 3227913"/>
                <a:gd name="connsiteY9" fmla="*/ 763166 h 2192282"/>
                <a:gd name="connsiteX10" fmla="*/ 1326612 w 3227913"/>
                <a:gd name="connsiteY10" fmla="*/ 788958 h 2192282"/>
                <a:gd name="connsiteX11" fmla="*/ 1480038 w 3227913"/>
                <a:gd name="connsiteY11" fmla="*/ 799539 h 2192282"/>
                <a:gd name="connsiteX12" fmla="*/ 1635449 w 3227913"/>
                <a:gd name="connsiteY12" fmla="*/ 796232 h 2192282"/>
                <a:gd name="connsiteX13" fmla="*/ 1789537 w 3227913"/>
                <a:gd name="connsiteY13" fmla="*/ 776392 h 2192282"/>
                <a:gd name="connsiteX14" fmla="*/ 1942964 w 3227913"/>
                <a:gd name="connsiteY14" fmla="*/ 742004 h 2192282"/>
                <a:gd name="connsiteX15" fmla="*/ 2093745 w 3227913"/>
                <a:gd name="connsiteY15" fmla="*/ 691743 h 2192282"/>
                <a:gd name="connsiteX16" fmla="*/ 2241881 w 3227913"/>
                <a:gd name="connsiteY16" fmla="*/ 625611 h 2192282"/>
                <a:gd name="connsiteX17" fmla="*/ 2313911 w 3227913"/>
                <a:gd name="connsiteY17" fmla="*/ 585301 h 2192282"/>
                <a:gd name="connsiteX18" fmla="*/ 2313966 w 3227913"/>
                <a:gd name="connsiteY18" fmla="*/ 585269 h 2192282"/>
                <a:gd name="connsiteX19" fmla="*/ 2314034 w 3227913"/>
                <a:gd name="connsiteY19" fmla="*/ 585388 h 2192282"/>
                <a:gd name="connsiteX20" fmla="*/ 2388695 w 3227913"/>
                <a:gd name="connsiteY20" fmla="*/ 713567 h 2192282"/>
                <a:gd name="connsiteX21" fmla="*/ 2388695 w 3227913"/>
                <a:gd name="connsiteY21" fmla="*/ 714667 h 2192282"/>
                <a:gd name="connsiteX22" fmla="*/ 3227913 w 3227913"/>
                <a:gd name="connsiteY22" fmla="*/ 2167813 h 2192282"/>
                <a:gd name="connsiteX23" fmla="*/ 3184927 w 3227913"/>
                <a:gd name="connsiteY23" fmla="*/ 2192282 h 2192282"/>
                <a:gd name="connsiteX24" fmla="*/ 2345566 w 3227913"/>
                <a:gd name="connsiteY24" fmla="*/ 737834 h 2192282"/>
                <a:gd name="connsiteX25" fmla="*/ 2269657 w 3227913"/>
                <a:gd name="connsiteY25" fmla="*/ 777054 h 2192282"/>
                <a:gd name="connsiteX26" fmla="*/ 2188976 w 3227913"/>
                <a:gd name="connsiteY26" fmla="*/ 813426 h 2192282"/>
                <a:gd name="connsiteX27" fmla="*/ 2106972 w 3227913"/>
                <a:gd name="connsiteY27" fmla="*/ 845170 h 2192282"/>
                <a:gd name="connsiteX28" fmla="*/ 2024306 w 3227913"/>
                <a:gd name="connsiteY28" fmla="*/ 872284 h 2192282"/>
                <a:gd name="connsiteX29" fmla="*/ 1941641 w 3227913"/>
                <a:gd name="connsiteY29" fmla="*/ 896092 h 2192282"/>
                <a:gd name="connsiteX30" fmla="*/ 1815329 w 3227913"/>
                <a:gd name="connsiteY30" fmla="*/ 923206 h 2192282"/>
                <a:gd name="connsiteX31" fmla="*/ 1646692 w 3227913"/>
                <a:gd name="connsiteY31" fmla="*/ 944368 h 2192282"/>
                <a:gd name="connsiteX32" fmla="*/ 1476732 w 3227913"/>
                <a:gd name="connsiteY32" fmla="*/ 948336 h 2192282"/>
                <a:gd name="connsiteX33" fmla="*/ 1308756 w 3227913"/>
                <a:gd name="connsiteY33" fmla="*/ 936432 h 2192282"/>
                <a:gd name="connsiteX34" fmla="*/ 1143426 w 3227913"/>
                <a:gd name="connsiteY34" fmla="*/ 908657 h 2192282"/>
                <a:gd name="connsiteX35" fmla="*/ 981402 w 3227913"/>
                <a:gd name="connsiteY35" fmla="*/ 865671 h 2192282"/>
                <a:gd name="connsiteX36" fmla="*/ 823346 w 3227913"/>
                <a:gd name="connsiteY36" fmla="*/ 806152 h 2192282"/>
                <a:gd name="connsiteX37" fmla="*/ 671903 w 3227913"/>
                <a:gd name="connsiteY37" fmla="*/ 732745 h 2192282"/>
                <a:gd name="connsiteX38" fmla="*/ 527735 w 3227913"/>
                <a:gd name="connsiteY38" fmla="*/ 644128 h 2192282"/>
                <a:gd name="connsiteX39" fmla="*/ 391502 w 3227913"/>
                <a:gd name="connsiteY39" fmla="*/ 541623 h 2192282"/>
                <a:gd name="connsiteX40" fmla="*/ 296272 w 3227913"/>
                <a:gd name="connsiteY40" fmla="*/ 454990 h 2192282"/>
                <a:gd name="connsiteX41" fmla="*/ 235430 w 3227913"/>
                <a:gd name="connsiteY41" fmla="*/ 393487 h 2192282"/>
                <a:gd name="connsiteX42" fmla="*/ 177895 w 3227913"/>
                <a:gd name="connsiteY42" fmla="*/ 328016 h 2192282"/>
                <a:gd name="connsiteX43" fmla="*/ 123006 w 3227913"/>
                <a:gd name="connsiteY43" fmla="*/ 260561 h 2192282"/>
                <a:gd name="connsiteX44" fmla="*/ 72084 w 3227913"/>
                <a:gd name="connsiteY44" fmla="*/ 188477 h 2192282"/>
                <a:gd name="connsiteX45" fmla="*/ 23146 w 3227913"/>
                <a:gd name="connsiteY45" fmla="*/ 113086 h 2192282"/>
                <a:gd name="connsiteX46" fmla="*/ 0 w 3227913"/>
                <a:gd name="connsiteY46" fmla="*/ 74068 h 219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227913" h="2192282">
                  <a:moveTo>
                    <a:pt x="128296" y="0"/>
                  </a:moveTo>
                  <a:lnTo>
                    <a:pt x="171282" y="70761"/>
                  </a:lnTo>
                  <a:lnTo>
                    <a:pt x="265851" y="201703"/>
                  </a:lnTo>
                  <a:lnTo>
                    <a:pt x="371663" y="321402"/>
                  </a:lnTo>
                  <a:lnTo>
                    <a:pt x="487394" y="427214"/>
                  </a:lnTo>
                  <a:lnTo>
                    <a:pt x="611723" y="521783"/>
                  </a:lnTo>
                  <a:lnTo>
                    <a:pt x="743987" y="602465"/>
                  </a:lnTo>
                  <a:lnTo>
                    <a:pt x="882865" y="669920"/>
                  </a:lnTo>
                  <a:lnTo>
                    <a:pt x="1027033" y="723487"/>
                  </a:lnTo>
                  <a:lnTo>
                    <a:pt x="1175169" y="763166"/>
                  </a:lnTo>
                  <a:lnTo>
                    <a:pt x="1326612" y="788958"/>
                  </a:lnTo>
                  <a:lnTo>
                    <a:pt x="1480038" y="799539"/>
                  </a:lnTo>
                  <a:lnTo>
                    <a:pt x="1635449" y="796232"/>
                  </a:lnTo>
                  <a:lnTo>
                    <a:pt x="1789537" y="776392"/>
                  </a:lnTo>
                  <a:lnTo>
                    <a:pt x="1942964" y="742004"/>
                  </a:lnTo>
                  <a:lnTo>
                    <a:pt x="2093745" y="691743"/>
                  </a:lnTo>
                  <a:lnTo>
                    <a:pt x="2241881" y="625611"/>
                  </a:lnTo>
                  <a:lnTo>
                    <a:pt x="2313911" y="585301"/>
                  </a:lnTo>
                  <a:lnTo>
                    <a:pt x="2313966" y="585269"/>
                  </a:lnTo>
                  <a:lnTo>
                    <a:pt x="2314034" y="585388"/>
                  </a:lnTo>
                  <a:lnTo>
                    <a:pt x="2388695" y="713567"/>
                  </a:lnTo>
                  <a:lnTo>
                    <a:pt x="2388695" y="714667"/>
                  </a:lnTo>
                  <a:lnTo>
                    <a:pt x="3227913" y="2167813"/>
                  </a:lnTo>
                  <a:lnTo>
                    <a:pt x="3184927" y="2192282"/>
                  </a:lnTo>
                  <a:lnTo>
                    <a:pt x="2345566" y="737834"/>
                  </a:lnTo>
                  <a:lnTo>
                    <a:pt x="2269657" y="777054"/>
                  </a:lnTo>
                  <a:lnTo>
                    <a:pt x="2188976" y="813426"/>
                  </a:lnTo>
                  <a:lnTo>
                    <a:pt x="2106972" y="845170"/>
                  </a:lnTo>
                  <a:lnTo>
                    <a:pt x="2024306" y="872284"/>
                  </a:lnTo>
                  <a:lnTo>
                    <a:pt x="1941641" y="896092"/>
                  </a:lnTo>
                  <a:lnTo>
                    <a:pt x="1815329" y="923206"/>
                  </a:lnTo>
                  <a:lnTo>
                    <a:pt x="1646692" y="944368"/>
                  </a:lnTo>
                  <a:lnTo>
                    <a:pt x="1476732" y="948336"/>
                  </a:lnTo>
                  <a:lnTo>
                    <a:pt x="1308756" y="936432"/>
                  </a:lnTo>
                  <a:lnTo>
                    <a:pt x="1143426" y="908657"/>
                  </a:lnTo>
                  <a:lnTo>
                    <a:pt x="981402" y="865671"/>
                  </a:lnTo>
                  <a:lnTo>
                    <a:pt x="823346" y="806152"/>
                  </a:lnTo>
                  <a:lnTo>
                    <a:pt x="671903" y="732745"/>
                  </a:lnTo>
                  <a:lnTo>
                    <a:pt x="527735" y="644128"/>
                  </a:lnTo>
                  <a:lnTo>
                    <a:pt x="391502" y="541623"/>
                  </a:lnTo>
                  <a:lnTo>
                    <a:pt x="296272" y="454990"/>
                  </a:lnTo>
                  <a:lnTo>
                    <a:pt x="235430" y="393487"/>
                  </a:lnTo>
                  <a:lnTo>
                    <a:pt x="177895" y="328016"/>
                  </a:lnTo>
                  <a:lnTo>
                    <a:pt x="123006" y="260561"/>
                  </a:lnTo>
                  <a:lnTo>
                    <a:pt x="72084" y="188477"/>
                  </a:lnTo>
                  <a:lnTo>
                    <a:pt x="23146" y="113086"/>
                  </a:lnTo>
                  <a:lnTo>
                    <a:pt x="0" y="74068"/>
                  </a:lnTo>
                  <a:close/>
                </a:path>
              </a:pathLst>
            </a:custGeom>
            <a:solidFill>
              <a:srgbClr val="852727"/>
            </a:solidFill>
            <a:ln>
              <a:noFill/>
            </a:ln>
          </p:spPr>
          <p:txBody>
            <a:bodyPr lIns="38576" tIns="19289" rIns="38576" bIns="19289"/>
            <a:lstStyle/>
            <a:p>
              <a:pPr defTabSz="514350">
                <a:defRPr/>
              </a:pPr>
              <a:endParaRPr lang="en-US" sz="760" kern="0">
                <a:solidFill>
                  <a:prstClr val="black"/>
                </a:solidFill>
                <a:latin typeface="Calibri" panose="020F0502020204030204"/>
              </a:endParaRPr>
            </a:p>
          </p:txBody>
        </p:sp>
        <p:sp>
          <p:nvSpPr>
            <p:cNvPr id="33" name="Freeform: Shape 86">
              <a:extLst>
                <a:ext uri="{FF2B5EF4-FFF2-40B4-BE49-F238E27FC236}">
                  <a16:creationId xmlns:a16="http://schemas.microsoft.com/office/drawing/2014/main" id="{4B2C237F-76FA-31C0-4B87-D7B9FE68A14E}"/>
                </a:ext>
              </a:extLst>
            </p:cNvPr>
            <p:cNvSpPr>
              <a:spLocks/>
            </p:cNvSpPr>
            <p:nvPr/>
          </p:nvSpPr>
          <p:spPr bwMode="auto">
            <a:xfrm>
              <a:off x="4027532" y="3011861"/>
              <a:ext cx="2872655" cy="820091"/>
            </a:xfrm>
            <a:custGeom>
              <a:avLst/>
              <a:gdLst>
                <a:gd name="connsiteX0" fmla="*/ 2011759 w 3831039"/>
                <a:gd name="connsiteY0" fmla="*/ 0 h 1093166"/>
                <a:gd name="connsiteX1" fmla="*/ 2011806 w 3831039"/>
                <a:gd name="connsiteY1" fmla="*/ 28 h 1093166"/>
                <a:gd name="connsiteX2" fmla="*/ 2011822 w 3831039"/>
                <a:gd name="connsiteY2" fmla="*/ 0 h 1093166"/>
                <a:gd name="connsiteX3" fmla="*/ 2025402 w 3831039"/>
                <a:gd name="connsiteY3" fmla="*/ 7881 h 1093166"/>
                <a:gd name="connsiteX4" fmla="*/ 3831039 w 3831039"/>
                <a:gd name="connsiteY4" fmla="*/ 1050790 h 1093166"/>
                <a:gd name="connsiteX5" fmla="*/ 3806552 w 3831039"/>
                <a:gd name="connsiteY5" fmla="*/ 1093166 h 1093166"/>
                <a:gd name="connsiteX6" fmla="*/ 2115849 w 3831039"/>
                <a:gd name="connsiteY6" fmla="*/ 116900 h 1093166"/>
                <a:gd name="connsiteX7" fmla="*/ 2114924 w 3831039"/>
                <a:gd name="connsiteY7" fmla="*/ 118466 h 1093166"/>
                <a:gd name="connsiteX8" fmla="*/ 2058086 w 3831039"/>
                <a:gd name="connsiteY8" fmla="*/ 203842 h 1093166"/>
                <a:gd name="connsiteX9" fmla="*/ 1995960 w 3831039"/>
                <a:gd name="connsiteY9" fmla="*/ 285246 h 1093166"/>
                <a:gd name="connsiteX10" fmla="*/ 1927886 w 3831039"/>
                <a:gd name="connsiteY10" fmla="*/ 363341 h 1093166"/>
                <a:gd name="connsiteX11" fmla="*/ 1854524 w 3831039"/>
                <a:gd name="connsiteY11" fmla="*/ 438127 h 1093166"/>
                <a:gd name="connsiteX12" fmla="*/ 1775214 w 3831039"/>
                <a:gd name="connsiteY12" fmla="*/ 507618 h 1093166"/>
                <a:gd name="connsiteX13" fmla="*/ 1691278 w 3831039"/>
                <a:gd name="connsiteY13" fmla="*/ 573139 h 1093166"/>
                <a:gd name="connsiteX14" fmla="*/ 1602716 w 3831039"/>
                <a:gd name="connsiteY14" fmla="*/ 632703 h 1093166"/>
                <a:gd name="connsiteX15" fmla="*/ 1555130 w 3831039"/>
                <a:gd name="connsiteY15" fmla="*/ 660500 h 1093166"/>
                <a:gd name="connsiteX16" fmla="*/ 1508205 w 3831039"/>
                <a:gd name="connsiteY16" fmla="*/ 686972 h 1093166"/>
                <a:gd name="connsiteX17" fmla="*/ 1413034 w 3831039"/>
                <a:gd name="connsiteY17" fmla="*/ 733962 h 1093166"/>
                <a:gd name="connsiteX18" fmla="*/ 1317201 w 3831039"/>
                <a:gd name="connsiteY18" fmla="*/ 773671 h 1093166"/>
                <a:gd name="connsiteX19" fmla="*/ 1218725 w 3831039"/>
                <a:gd name="connsiteY19" fmla="*/ 807424 h 1093166"/>
                <a:gd name="connsiteX20" fmla="*/ 1119588 w 3831039"/>
                <a:gd name="connsiteY20" fmla="*/ 833897 h 1093166"/>
                <a:gd name="connsiteX21" fmla="*/ 1019790 w 3831039"/>
                <a:gd name="connsiteY21" fmla="*/ 853090 h 1093166"/>
                <a:gd name="connsiteX22" fmla="*/ 918670 w 3831039"/>
                <a:gd name="connsiteY22" fmla="*/ 866988 h 1093166"/>
                <a:gd name="connsiteX23" fmla="*/ 818872 w 3831039"/>
                <a:gd name="connsiteY23" fmla="*/ 874268 h 1093166"/>
                <a:gd name="connsiteX24" fmla="*/ 718413 w 3831039"/>
                <a:gd name="connsiteY24" fmla="*/ 874930 h 1093166"/>
                <a:gd name="connsiteX25" fmla="*/ 617954 w 3831039"/>
                <a:gd name="connsiteY25" fmla="*/ 868974 h 1093166"/>
                <a:gd name="connsiteX26" fmla="*/ 518817 w 3831039"/>
                <a:gd name="connsiteY26" fmla="*/ 857061 h 1093166"/>
                <a:gd name="connsiteX27" fmla="*/ 421002 w 3831039"/>
                <a:gd name="connsiteY27" fmla="*/ 838530 h 1093166"/>
                <a:gd name="connsiteX28" fmla="*/ 323848 w 3831039"/>
                <a:gd name="connsiteY28" fmla="*/ 814704 h 1093166"/>
                <a:gd name="connsiteX29" fmla="*/ 228676 w 3831039"/>
                <a:gd name="connsiteY29" fmla="*/ 784922 h 1093166"/>
                <a:gd name="connsiteX30" fmla="*/ 134826 w 3831039"/>
                <a:gd name="connsiteY30" fmla="*/ 749846 h 1093166"/>
                <a:gd name="connsiteX31" fmla="*/ 44281 w 3831039"/>
                <a:gd name="connsiteY31" fmla="*/ 707489 h 1093166"/>
                <a:gd name="connsiteX32" fmla="*/ 0 w 3831039"/>
                <a:gd name="connsiteY32" fmla="*/ 684325 h 1093166"/>
                <a:gd name="connsiteX33" fmla="*/ 74022 w 3831039"/>
                <a:gd name="connsiteY33" fmla="*/ 555931 h 1093166"/>
                <a:gd name="connsiteX34" fmla="*/ 114338 w 3831039"/>
                <a:gd name="connsiteY34" fmla="*/ 577110 h 1093166"/>
                <a:gd name="connsiteX35" fmla="*/ 196952 w 3831039"/>
                <a:gd name="connsiteY35" fmla="*/ 614172 h 1093166"/>
                <a:gd name="connsiteX36" fmla="*/ 280888 w 3831039"/>
                <a:gd name="connsiteY36" fmla="*/ 646601 h 1093166"/>
                <a:gd name="connsiteX37" fmla="*/ 367468 w 3831039"/>
                <a:gd name="connsiteY37" fmla="*/ 673074 h 1093166"/>
                <a:gd name="connsiteX38" fmla="*/ 454709 w 3831039"/>
                <a:gd name="connsiteY38" fmla="*/ 694914 h 1093166"/>
                <a:gd name="connsiteX39" fmla="*/ 543932 w 3831039"/>
                <a:gd name="connsiteY39" fmla="*/ 710798 h 1093166"/>
                <a:gd name="connsiteX40" fmla="*/ 633816 w 3831039"/>
                <a:gd name="connsiteY40" fmla="*/ 721387 h 1093166"/>
                <a:gd name="connsiteX41" fmla="*/ 723700 w 3831039"/>
                <a:gd name="connsiteY41" fmla="*/ 726682 h 1093166"/>
                <a:gd name="connsiteX42" fmla="*/ 814246 w 3831039"/>
                <a:gd name="connsiteY42" fmla="*/ 725358 h 1093166"/>
                <a:gd name="connsiteX43" fmla="*/ 905452 w 3831039"/>
                <a:gd name="connsiteY43" fmla="*/ 719402 h 1093166"/>
                <a:gd name="connsiteX44" fmla="*/ 995997 w 3831039"/>
                <a:gd name="connsiteY44" fmla="*/ 706827 h 1093166"/>
                <a:gd name="connsiteX45" fmla="*/ 1086542 w 3831039"/>
                <a:gd name="connsiteY45" fmla="*/ 688958 h 1093166"/>
                <a:gd name="connsiteX46" fmla="*/ 1176426 w 3831039"/>
                <a:gd name="connsiteY46" fmla="*/ 664470 h 1093166"/>
                <a:gd name="connsiteX47" fmla="*/ 1264989 w 3831039"/>
                <a:gd name="connsiteY47" fmla="*/ 634688 h 1093166"/>
                <a:gd name="connsiteX48" fmla="*/ 1352230 w 3831039"/>
                <a:gd name="connsiteY48" fmla="*/ 597626 h 1093166"/>
                <a:gd name="connsiteX49" fmla="*/ 1438809 w 3831039"/>
                <a:gd name="connsiteY49" fmla="*/ 555931 h 1093166"/>
                <a:gd name="connsiteX50" fmla="*/ 1481108 w 3831039"/>
                <a:gd name="connsiteY50" fmla="*/ 531444 h 1093166"/>
                <a:gd name="connsiteX51" fmla="*/ 1523406 w 3831039"/>
                <a:gd name="connsiteY51" fmla="*/ 506957 h 1093166"/>
                <a:gd name="connsiteX52" fmla="*/ 1605360 w 3831039"/>
                <a:gd name="connsiteY52" fmla="*/ 452025 h 1093166"/>
                <a:gd name="connsiteX53" fmla="*/ 1681365 w 3831039"/>
                <a:gd name="connsiteY53" fmla="*/ 392461 h 1093166"/>
                <a:gd name="connsiteX54" fmla="*/ 1752082 w 3831039"/>
                <a:gd name="connsiteY54" fmla="*/ 330250 h 1093166"/>
                <a:gd name="connsiteX55" fmla="*/ 1819496 w 3831039"/>
                <a:gd name="connsiteY55" fmla="*/ 262082 h 1093166"/>
                <a:gd name="connsiteX56" fmla="*/ 1880961 w 3831039"/>
                <a:gd name="connsiteY56" fmla="*/ 191929 h 1093166"/>
                <a:gd name="connsiteX57" fmla="*/ 1937138 w 3831039"/>
                <a:gd name="connsiteY57" fmla="*/ 117143 h 1093166"/>
                <a:gd name="connsiteX58" fmla="*/ 1988690 w 3831039"/>
                <a:gd name="connsiteY58" fmla="*/ 40371 h 1093166"/>
                <a:gd name="connsiteX59" fmla="*/ 2009949 w 3831039"/>
                <a:gd name="connsiteY59" fmla="*/ 3270 h 1093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831039" h="1093166">
                  <a:moveTo>
                    <a:pt x="2011759" y="0"/>
                  </a:moveTo>
                  <a:lnTo>
                    <a:pt x="2011806" y="28"/>
                  </a:lnTo>
                  <a:lnTo>
                    <a:pt x="2011822" y="0"/>
                  </a:lnTo>
                  <a:lnTo>
                    <a:pt x="2025402" y="7881"/>
                  </a:lnTo>
                  <a:lnTo>
                    <a:pt x="3831039" y="1050790"/>
                  </a:lnTo>
                  <a:lnTo>
                    <a:pt x="3806552" y="1093166"/>
                  </a:lnTo>
                  <a:lnTo>
                    <a:pt x="2115849" y="116900"/>
                  </a:lnTo>
                  <a:lnTo>
                    <a:pt x="2114924" y="118466"/>
                  </a:lnTo>
                  <a:lnTo>
                    <a:pt x="2058086" y="203842"/>
                  </a:lnTo>
                  <a:lnTo>
                    <a:pt x="1995960" y="285246"/>
                  </a:lnTo>
                  <a:lnTo>
                    <a:pt x="1927886" y="363341"/>
                  </a:lnTo>
                  <a:lnTo>
                    <a:pt x="1854524" y="438127"/>
                  </a:lnTo>
                  <a:lnTo>
                    <a:pt x="1775214" y="507618"/>
                  </a:lnTo>
                  <a:lnTo>
                    <a:pt x="1691278" y="573139"/>
                  </a:lnTo>
                  <a:lnTo>
                    <a:pt x="1602716" y="632703"/>
                  </a:lnTo>
                  <a:lnTo>
                    <a:pt x="1555130" y="660500"/>
                  </a:lnTo>
                  <a:lnTo>
                    <a:pt x="1508205" y="686972"/>
                  </a:lnTo>
                  <a:lnTo>
                    <a:pt x="1413034" y="733962"/>
                  </a:lnTo>
                  <a:lnTo>
                    <a:pt x="1317201" y="773671"/>
                  </a:lnTo>
                  <a:lnTo>
                    <a:pt x="1218725" y="807424"/>
                  </a:lnTo>
                  <a:lnTo>
                    <a:pt x="1119588" y="833897"/>
                  </a:lnTo>
                  <a:lnTo>
                    <a:pt x="1019790" y="853090"/>
                  </a:lnTo>
                  <a:lnTo>
                    <a:pt x="918670" y="866988"/>
                  </a:lnTo>
                  <a:lnTo>
                    <a:pt x="818872" y="874268"/>
                  </a:lnTo>
                  <a:lnTo>
                    <a:pt x="718413" y="874930"/>
                  </a:lnTo>
                  <a:lnTo>
                    <a:pt x="617954" y="868974"/>
                  </a:lnTo>
                  <a:lnTo>
                    <a:pt x="518817" y="857061"/>
                  </a:lnTo>
                  <a:lnTo>
                    <a:pt x="421002" y="838530"/>
                  </a:lnTo>
                  <a:lnTo>
                    <a:pt x="323848" y="814704"/>
                  </a:lnTo>
                  <a:lnTo>
                    <a:pt x="228676" y="784922"/>
                  </a:lnTo>
                  <a:lnTo>
                    <a:pt x="134826" y="749846"/>
                  </a:lnTo>
                  <a:lnTo>
                    <a:pt x="44281" y="707489"/>
                  </a:lnTo>
                  <a:lnTo>
                    <a:pt x="0" y="684325"/>
                  </a:lnTo>
                  <a:lnTo>
                    <a:pt x="74022" y="555931"/>
                  </a:lnTo>
                  <a:lnTo>
                    <a:pt x="114338" y="577110"/>
                  </a:lnTo>
                  <a:lnTo>
                    <a:pt x="196952" y="614172"/>
                  </a:lnTo>
                  <a:lnTo>
                    <a:pt x="280888" y="646601"/>
                  </a:lnTo>
                  <a:lnTo>
                    <a:pt x="367468" y="673074"/>
                  </a:lnTo>
                  <a:lnTo>
                    <a:pt x="454709" y="694914"/>
                  </a:lnTo>
                  <a:lnTo>
                    <a:pt x="543932" y="710798"/>
                  </a:lnTo>
                  <a:lnTo>
                    <a:pt x="633816" y="721387"/>
                  </a:lnTo>
                  <a:lnTo>
                    <a:pt x="723700" y="726682"/>
                  </a:lnTo>
                  <a:lnTo>
                    <a:pt x="814246" y="725358"/>
                  </a:lnTo>
                  <a:lnTo>
                    <a:pt x="905452" y="719402"/>
                  </a:lnTo>
                  <a:lnTo>
                    <a:pt x="995997" y="706827"/>
                  </a:lnTo>
                  <a:lnTo>
                    <a:pt x="1086542" y="688958"/>
                  </a:lnTo>
                  <a:lnTo>
                    <a:pt x="1176426" y="664470"/>
                  </a:lnTo>
                  <a:lnTo>
                    <a:pt x="1264989" y="634688"/>
                  </a:lnTo>
                  <a:lnTo>
                    <a:pt x="1352230" y="597626"/>
                  </a:lnTo>
                  <a:lnTo>
                    <a:pt x="1438809" y="555931"/>
                  </a:lnTo>
                  <a:lnTo>
                    <a:pt x="1481108" y="531444"/>
                  </a:lnTo>
                  <a:lnTo>
                    <a:pt x="1523406" y="506957"/>
                  </a:lnTo>
                  <a:lnTo>
                    <a:pt x="1605360" y="452025"/>
                  </a:lnTo>
                  <a:lnTo>
                    <a:pt x="1681365" y="392461"/>
                  </a:lnTo>
                  <a:lnTo>
                    <a:pt x="1752082" y="330250"/>
                  </a:lnTo>
                  <a:lnTo>
                    <a:pt x="1819496" y="262082"/>
                  </a:lnTo>
                  <a:lnTo>
                    <a:pt x="1880961" y="191929"/>
                  </a:lnTo>
                  <a:lnTo>
                    <a:pt x="1937138" y="117143"/>
                  </a:lnTo>
                  <a:lnTo>
                    <a:pt x="1988690" y="40371"/>
                  </a:lnTo>
                  <a:lnTo>
                    <a:pt x="2009949" y="3270"/>
                  </a:lnTo>
                  <a:close/>
                </a:path>
              </a:pathLst>
            </a:custGeom>
            <a:solidFill>
              <a:srgbClr val="501818"/>
            </a:solidFill>
            <a:ln>
              <a:noFill/>
            </a:ln>
          </p:spPr>
          <p:txBody>
            <a:bodyPr lIns="38576" tIns="19289" rIns="38576" bIns="19289"/>
            <a:lstStyle/>
            <a:p>
              <a:pPr defTabSz="514350">
                <a:defRPr/>
              </a:pPr>
              <a:endParaRPr lang="en-US" sz="760" kern="0">
                <a:solidFill>
                  <a:prstClr val="black"/>
                </a:solidFill>
                <a:latin typeface="Calibri" panose="020F0502020204030204"/>
              </a:endParaRPr>
            </a:p>
          </p:txBody>
        </p:sp>
        <p:sp>
          <p:nvSpPr>
            <p:cNvPr id="34" name="Freeform 71">
              <a:extLst>
                <a:ext uri="{FF2B5EF4-FFF2-40B4-BE49-F238E27FC236}">
                  <a16:creationId xmlns:a16="http://schemas.microsoft.com/office/drawing/2014/main" id="{B04A54D9-61EE-223C-466F-CB1943CC7B86}"/>
                </a:ext>
              </a:extLst>
            </p:cNvPr>
            <p:cNvSpPr>
              <a:spLocks/>
            </p:cNvSpPr>
            <p:nvPr/>
          </p:nvSpPr>
          <p:spPr bwMode="auto">
            <a:xfrm>
              <a:off x="5420435" y="4257867"/>
              <a:ext cx="883509" cy="885232"/>
            </a:xfrm>
            <a:prstGeom prst="ellipse">
              <a:avLst/>
            </a:prstGeom>
            <a:solidFill>
              <a:srgbClr val="852727"/>
            </a:solidFill>
            <a:ln>
              <a:noFill/>
            </a:ln>
          </p:spPr>
          <p:txBody>
            <a:bodyPr lIns="38576" tIns="19289" rIns="38576" bIns="19289"/>
            <a:lstStyle/>
            <a:p>
              <a:pPr defTabSz="514350">
                <a:defRPr/>
              </a:pPr>
              <a:endParaRPr lang="en-US" sz="760" kern="0">
                <a:solidFill>
                  <a:prstClr val="black"/>
                </a:solidFill>
                <a:latin typeface="Calibri" panose="020F0502020204030204"/>
              </a:endParaRPr>
            </a:p>
          </p:txBody>
        </p:sp>
        <p:sp>
          <p:nvSpPr>
            <p:cNvPr id="35" name="Freeform 72">
              <a:extLst>
                <a:ext uri="{FF2B5EF4-FFF2-40B4-BE49-F238E27FC236}">
                  <a16:creationId xmlns:a16="http://schemas.microsoft.com/office/drawing/2014/main" id="{00588A57-C63C-D7F5-EE6F-E42A7894F5FE}"/>
                </a:ext>
              </a:extLst>
            </p:cNvPr>
            <p:cNvSpPr>
              <a:spLocks/>
            </p:cNvSpPr>
            <p:nvPr/>
          </p:nvSpPr>
          <p:spPr bwMode="auto">
            <a:xfrm>
              <a:off x="4131081" y="4491701"/>
              <a:ext cx="885179" cy="885232"/>
            </a:xfrm>
            <a:prstGeom prst="ellipse">
              <a:avLst/>
            </a:prstGeom>
            <a:solidFill>
              <a:srgbClr val="A13544"/>
            </a:solidFill>
            <a:ln>
              <a:noFill/>
            </a:ln>
          </p:spPr>
          <p:txBody>
            <a:bodyPr lIns="38576" tIns="19289" rIns="38576" bIns="19289"/>
            <a:lstStyle/>
            <a:p>
              <a:pPr defTabSz="514350">
                <a:defRPr/>
              </a:pPr>
              <a:endParaRPr lang="en-US" sz="760" kern="0">
                <a:solidFill>
                  <a:prstClr val="black"/>
                </a:solidFill>
                <a:latin typeface="Calibri" panose="020F0502020204030204"/>
              </a:endParaRPr>
            </a:p>
          </p:txBody>
        </p:sp>
        <p:sp>
          <p:nvSpPr>
            <p:cNvPr id="36" name="Freeform 73">
              <a:extLst>
                <a:ext uri="{FF2B5EF4-FFF2-40B4-BE49-F238E27FC236}">
                  <a16:creationId xmlns:a16="http://schemas.microsoft.com/office/drawing/2014/main" id="{E648B465-67AB-718C-20AE-625FC2A33C79}"/>
                </a:ext>
              </a:extLst>
            </p:cNvPr>
            <p:cNvSpPr>
              <a:spLocks/>
            </p:cNvSpPr>
            <p:nvPr/>
          </p:nvSpPr>
          <p:spPr bwMode="auto">
            <a:xfrm>
              <a:off x="2846738" y="4252855"/>
              <a:ext cx="881838" cy="883562"/>
            </a:xfrm>
            <a:prstGeom prst="ellipse">
              <a:avLst/>
            </a:prstGeom>
            <a:solidFill>
              <a:srgbClr val="A94949"/>
            </a:solidFill>
            <a:ln>
              <a:noFill/>
            </a:ln>
          </p:spPr>
          <p:txBody>
            <a:bodyPr lIns="38576" tIns="19289" rIns="38576" bIns="19289"/>
            <a:lstStyle/>
            <a:p>
              <a:pPr defTabSz="514350">
                <a:defRPr/>
              </a:pPr>
              <a:endParaRPr lang="en-US" sz="760" kern="0">
                <a:solidFill>
                  <a:prstClr val="black"/>
                </a:solidFill>
                <a:latin typeface="Calibri" panose="020F0502020204030204"/>
              </a:endParaRPr>
            </a:p>
          </p:txBody>
        </p:sp>
        <p:sp>
          <p:nvSpPr>
            <p:cNvPr id="37" name="Freeform 74">
              <a:extLst>
                <a:ext uri="{FF2B5EF4-FFF2-40B4-BE49-F238E27FC236}">
                  <a16:creationId xmlns:a16="http://schemas.microsoft.com/office/drawing/2014/main" id="{5C24B182-81BC-4E4D-4AC2-E32110886C0D}"/>
                </a:ext>
              </a:extLst>
            </p:cNvPr>
            <p:cNvSpPr>
              <a:spLocks/>
            </p:cNvSpPr>
            <p:nvPr/>
          </p:nvSpPr>
          <p:spPr bwMode="auto">
            <a:xfrm>
              <a:off x="1809575" y="3355933"/>
              <a:ext cx="883509" cy="885232"/>
            </a:xfrm>
            <a:prstGeom prst="ellipse">
              <a:avLst/>
            </a:prstGeom>
            <a:grpFill/>
            <a:ln>
              <a:noFill/>
            </a:ln>
          </p:spPr>
          <p:txBody>
            <a:bodyPr lIns="38576" tIns="19289" rIns="38576" bIns="19289"/>
            <a:lstStyle/>
            <a:p>
              <a:pPr defTabSz="514350">
                <a:defRPr/>
              </a:pPr>
              <a:endParaRPr lang="en-US" sz="760" kern="0">
                <a:solidFill>
                  <a:prstClr val="black"/>
                </a:solidFill>
                <a:latin typeface="Calibri" panose="020F0502020204030204"/>
              </a:endParaRPr>
            </a:p>
          </p:txBody>
        </p:sp>
        <p:sp>
          <p:nvSpPr>
            <p:cNvPr id="38" name="Freeform 75">
              <a:extLst>
                <a:ext uri="{FF2B5EF4-FFF2-40B4-BE49-F238E27FC236}">
                  <a16:creationId xmlns:a16="http://schemas.microsoft.com/office/drawing/2014/main" id="{D1B587A0-2731-E24C-4A9A-C1C72C9381B0}"/>
                </a:ext>
              </a:extLst>
            </p:cNvPr>
            <p:cNvSpPr>
              <a:spLocks/>
            </p:cNvSpPr>
            <p:nvPr/>
          </p:nvSpPr>
          <p:spPr bwMode="auto">
            <a:xfrm>
              <a:off x="6449246" y="3372635"/>
              <a:ext cx="885179" cy="885232"/>
            </a:xfrm>
            <a:prstGeom prst="ellipse">
              <a:avLst/>
            </a:prstGeom>
            <a:solidFill>
              <a:srgbClr val="501818"/>
            </a:solidFill>
            <a:ln>
              <a:noFill/>
            </a:ln>
          </p:spPr>
          <p:txBody>
            <a:bodyPr lIns="38576" tIns="19289" rIns="38576" bIns="19289"/>
            <a:lstStyle/>
            <a:p>
              <a:pPr defTabSz="514350">
                <a:defRPr/>
              </a:pPr>
              <a:endParaRPr lang="en-US" sz="760" kern="0">
                <a:solidFill>
                  <a:prstClr val="black"/>
                </a:solidFill>
                <a:latin typeface="Calibri" panose="020F0502020204030204"/>
              </a:endParaRPr>
            </a:p>
          </p:txBody>
        </p:sp>
      </p:grpSp>
      <p:sp>
        <p:nvSpPr>
          <p:cNvPr id="41" name="TextBox 40">
            <a:extLst>
              <a:ext uri="{FF2B5EF4-FFF2-40B4-BE49-F238E27FC236}">
                <a16:creationId xmlns:a16="http://schemas.microsoft.com/office/drawing/2014/main" id="{5B586783-3075-5381-1E37-34EA116B94D7}"/>
              </a:ext>
            </a:extLst>
          </p:cNvPr>
          <p:cNvSpPr txBox="1"/>
          <p:nvPr/>
        </p:nvSpPr>
        <p:spPr>
          <a:xfrm>
            <a:off x="2694087" y="4718065"/>
            <a:ext cx="2111092" cy="461665"/>
          </a:xfrm>
          <a:prstGeom prst="rect">
            <a:avLst/>
          </a:prstGeom>
          <a:noFill/>
        </p:spPr>
        <p:txBody>
          <a:bodyPr wrap="square" rtlCol="0">
            <a:spAutoFit/>
          </a:bodyPr>
          <a:lstStyle>
            <a:defPPr>
              <a:defRPr lang="lv-LV"/>
            </a:defPPr>
            <a:lvl1pPr algn="r">
              <a:defRPr sz="1200">
                <a:solidFill>
                  <a:schemeClr val="tx2"/>
                </a:solidFill>
                <a:latin typeface="Arial Narrow" panose="020B0606020202030204" pitchFamily="34" charset="0"/>
              </a:defRPr>
            </a:lvl1pPr>
          </a:lstStyle>
          <a:p>
            <a:pPr algn="l"/>
            <a:r>
              <a:rPr lang="lv-LV" dirty="0"/>
              <a:t>Projekta vadības un</a:t>
            </a:r>
          </a:p>
          <a:p>
            <a:pPr algn="l"/>
            <a:r>
              <a:rPr lang="lv-LV" dirty="0"/>
              <a:t>risku plāns</a:t>
            </a:r>
          </a:p>
        </p:txBody>
      </p:sp>
      <p:sp>
        <p:nvSpPr>
          <p:cNvPr id="42" name="TextBox 41">
            <a:extLst>
              <a:ext uri="{FF2B5EF4-FFF2-40B4-BE49-F238E27FC236}">
                <a16:creationId xmlns:a16="http://schemas.microsoft.com/office/drawing/2014/main" id="{089E3C38-8211-576E-4352-1446F9937EE6}"/>
              </a:ext>
            </a:extLst>
          </p:cNvPr>
          <p:cNvSpPr txBox="1"/>
          <p:nvPr/>
        </p:nvSpPr>
        <p:spPr>
          <a:xfrm>
            <a:off x="684074" y="2163036"/>
            <a:ext cx="2043160" cy="461665"/>
          </a:xfrm>
          <a:prstGeom prst="rect">
            <a:avLst/>
          </a:prstGeom>
          <a:noFill/>
        </p:spPr>
        <p:txBody>
          <a:bodyPr wrap="square" rtlCol="0">
            <a:spAutoFit/>
          </a:bodyPr>
          <a:lstStyle>
            <a:defPPr>
              <a:defRPr lang="lv-LV"/>
            </a:defPPr>
            <a:lvl1pPr algn="r">
              <a:defRPr sz="1200">
                <a:solidFill>
                  <a:schemeClr val="tx2"/>
                </a:solidFill>
                <a:latin typeface="Arial Narrow" panose="020B0606020202030204" pitchFamily="34" charset="0"/>
              </a:defRPr>
            </a:lvl1pPr>
          </a:lstStyle>
          <a:p>
            <a:pPr algn="l"/>
            <a:r>
              <a:rPr lang="lv-LV" b="1" dirty="0"/>
              <a:t>J</a:t>
            </a:r>
            <a:r>
              <a:rPr lang="lv-LV" dirty="0"/>
              <a:t>āapraksta Projekta iesniedzējs un zinātniskā grupa</a:t>
            </a:r>
          </a:p>
        </p:txBody>
      </p:sp>
      <p:pic>
        <p:nvPicPr>
          <p:cNvPr id="44" name="Picture 35">
            <a:extLst>
              <a:ext uri="{FF2B5EF4-FFF2-40B4-BE49-F238E27FC236}">
                <a16:creationId xmlns:a16="http://schemas.microsoft.com/office/drawing/2014/main" id="{A4BA8567-120A-4925-F320-2E15F35B2E07}"/>
              </a:ext>
            </a:extLst>
          </p:cNvPr>
          <p:cNvPicPr>
            <a:picLocks noChangeAspect="1"/>
          </p:cNvPicPr>
          <p:nvPr/>
        </p:nvPicPr>
        <p:blipFill>
          <a:blip r:embed="rId4">
            <a:lum bright="70000" contrast="-70000"/>
          </a:blip>
          <a:stretch>
            <a:fillRect/>
          </a:stretch>
        </p:blipFill>
        <p:spPr>
          <a:xfrm>
            <a:off x="5937978" y="3696959"/>
            <a:ext cx="535394" cy="630575"/>
          </a:xfrm>
          <a:prstGeom prst="rect">
            <a:avLst/>
          </a:prstGeom>
        </p:spPr>
      </p:pic>
      <p:pic>
        <p:nvPicPr>
          <p:cNvPr id="45" name="Picture 36">
            <a:extLst>
              <a:ext uri="{FF2B5EF4-FFF2-40B4-BE49-F238E27FC236}">
                <a16:creationId xmlns:a16="http://schemas.microsoft.com/office/drawing/2014/main" id="{BB1D388A-0F19-5C4D-CAF0-422F24868CD5}"/>
              </a:ext>
            </a:extLst>
          </p:cNvPr>
          <p:cNvPicPr>
            <a:picLocks noChangeAspect="1"/>
          </p:cNvPicPr>
          <p:nvPr/>
        </p:nvPicPr>
        <p:blipFill>
          <a:blip r:embed="rId5">
            <a:lum bright="70000" contrast="-70000"/>
          </a:blip>
          <a:stretch>
            <a:fillRect/>
          </a:stretch>
        </p:blipFill>
        <p:spPr>
          <a:xfrm>
            <a:off x="4633834" y="3915983"/>
            <a:ext cx="563441" cy="609435"/>
          </a:xfrm>
          <a:prstGeom prst="rect">
            <a:avLst/>
          </a:prstGeom>
        </p:spPr>
      </p:pic>
      <p:pic>
        <p:nvPicPr>
          <p:cNvPr id="46" name="Picture 4">
            <a:extLst>
              <a:ext uri="{FF2B5EF4-FFF2-40B4-BE49-F238E27FC236}">
                <a16:creationId xmlns:a16="http://schemas.microsoft.com/office/drawing/2014/main" id="{C75E37E2-778D-3D92-B4E3-49AA7F4A5959}"/>
              </a:ext>
            </a:extLst>
          </p:cNvPr>
          <p:cNvPicPr>
            <a:picLocks noChangeAspect="1"/>
          </p:cNvPicPr>
          <p:nvPr/>
        </p:nvPicPr>
        <p:blipFill>
          <a:blip r:embed="rId6"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2384069" y="2843506"/>
            <a:ext cx="449700" cy="4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 descr="Image result for euro icon">
            <a:extLst>
              <a:ext uri="{FF2B5EF4-FFF2-40B4-BE49-F238E27FC236}">
                <a16:creationId xmlns:a16="http://schemas.microsoft.com/office/drawing/2014/main" id="{AAF0A96C-B3ED-2DCB-74E7-28475387916E}"/>
              </a:ext>
            </a:extLst>
          </p:cNvPr>
          <p:cNvPicPr>
            <a:picLocks noChangeAspect="1" noChangeArrowheads="1"/>
          </p:cNvPicPr>
          <p:nvPr/>
        </p:nvPicPr>
        <p:blipFill>
          <a:blip r:embed="rId7"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416890" y="3756644"/>
            <a:ext cx="457171" cy="45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3">
            <a:extLst>
              <a:ext uri="{FF2B5EF4-FFF2-40B4-BE49-F238E27FC236}">
                <a16:creationId xmlns:a16="http://schemas.microsoft.com/office/drawing/2014/main" id="{0015F411-0D12-2FF7-1213-73586EDDF680}"/>
              </a:ext>
            </a:extLst>
          </p:cNvPr>
          <p:cNvPicPr>
            <a:picLocks noChangeAspect="1"/>
          </p:cNvPicPr>
          <p:nvPr/>
        </p:nvPicPr>
        <p:blipFill>
          <a:blip r:embed="rId8" cstate="print">
            <a:lum bright="70000" contrast="-70000"/>
            <a:extLst>
              <a:ext uri="{28A0092B-C50C-407E-A947-70E740481C1C}">
                <a14:useLocalDpi xmlns:a14="http://schemas.microsoft.com/office/drawing/2010/main" val="0"/>
              </a:ext>
            </a:extLst>
          </a:blip>
          <a:srcRect/>
          <a:stretch>
            <a:fillRect/>
          </a:stretch>
        </p:blipFill>
        <p:spPr bwMode="auto">
          <a:xfrm>
            <a:off x="6983105" y="2809489"/>
            <a:ext cx="511557" cy="51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Teksts">
            <a:extLst>
              <a:ext uri="{FF2B5EF4-FFF2-40B4-BE49-F238E27FC236}">
                <a16:creationId xmlns:a16="http://schemas.microsoft.com/office/drawing/2014/main" id="{6BAEB80B-D718-B2F2-0051-D6F3E4E63BC1}"/>
              </a:ext>
            </a:extLst>
          </p:cNvPr>
          <p:cNvSpPr txBox="1"/>
          <p:nvPr/>
        </p:nvSpPr>
        <p:spPr>
          <a:xfrm>
            <a:off x="1906863" y="1526416"/>
            <a:ext cx="6096000" cy="369332"/>
          </a:xfrm>
          <a:prstGeom prst="rect">
            <a:avLst/>
          </a:prstGeom>
          <a:noFill/>
        </p:spPr>
        <p:txBody>
          <a:bodyPr wrap="square">
            <a:spAutoFit/>
          </a:bodyPr>
          <a:lstStyle>
            <a:defPPr>
              <a:defRPr lang="lv-LV"/>
            </a:defPPr>
            <a:lvl1pPr algn="ctr">
              <a:defRPr b="1">
                <a:solidFill>
                  <a:schemeClr val="bg1">
                    <a:lumMod val="95000"/>
                  </a:schemeClr>
                </a:solidFill>
                <a:latin typeface="Arial Narrow" panose="020B0606020202030204" pitchFamily="34" charset="0"/>
              </a:defRPr>
            </a:lvl1pPr>
          </a:lstStyle>
          <a:p>
            <a:r>
              <a:rPr lang="lv-LV"/>
              <a:t>Īstenošana</a:t>
            </a:r>
          </a:p>
        </p:txBody>
      </p:sp>
      <p:sp>
        <p:nvSpPr>
          <p:cNvPr id="3" name="TextBox 2">
            <a:extLst>
              <a:ext uri="{FF2B5EF4-FFF2-40B4-BE49-F238E27FC236}">
                <a16:creationId xmlns:a16="http://schemas.microsoft.com/office/drawing/2014/main" id="{1ED486CF-6FD8-3E4F-7B11-5037600FA93D}"/>
              </a:ext>
            </a:extLst>
          </p:cNvPr>
          <p:cNvSpPr txBox="1"/>
          <p:nvPr/>
        </p:nvSpPr>
        <p:spPr>
          <a:xfrm>
            <a:off x="367594" y="3136173"/>
            <a:ext cx="2942554" cy="1384995"/>
          </a:xfrm>
          <a:prstGeom prst="rect">
            <a:avLst/>
          </a:prstGeom>
          <a:noFill/>
        </p:spPr>
        <p:txBody>
          <a:bodyPr wrap="square" rtlCol="0">
            <a:spAutoFit/>
          </a:bodyPr>
          <a:lstStyle/>
          <a:p>
            <a:r>
              <a:rPr lang="lv-LV" sz="1200" b="1" dirty="0">
                <a:solidFill>
                  <a:schemeClr val="tx2"/>
                </a:solidFill>
              </a:rPr>
              <a:t>P</a:t>
            </a:r>
            <a:r>
              <a:rPr lang="lv-LV" sz="1200" dirty="0">
                <a:solidFill>
                  <a:schemeClr val="tx2"/>
                </a:solidFill>
              </a:rPr>
              <a:t>rojekta darba plāns:</a:t>
            </a:r>
          </a:p>
          <a:p>
            <a:endParaRPr lang="lv-LV" sz="1200" dirty="0">
              <a:solidFill>
                <a:schemeClr val="tx2"/>
              </a:solidFill>
            </a:endParaRPr>
          </a:p>
          <a:p>
            <a:pPr marL="171450" indent="-171450">
              <a:buBlip>
                <a:blip r:embed="rId3"/>
              </a:buBlip>
            </a:pPr>
            <a:r>
              <a:rPr lang="lv-LV" sz="1200" dirty="0">
                <a:solidFill>
                  <a:schemeClr val="tx2"/>
                </a:solidFill>
              </a:rPr>
              <a:t>Darba plānu veido sasaistē ar H daļu «Darbības, kurām nav saimnieciska rakstura»;</a:t>
            </a:r>
          </a:p>
          <a:p>
            <a:pPr marL="171450" indent="-171450">
              <a:buBlip>
                <a:blip r:embed="rId3"/>
              </a:buBlip>
            </a:pPr>
            <a:r>
              <a:rPr lang="lv-LV" sz="1200" dirty="0">
                <a:solidFill>
                  <a:schemeClr val="tx2"/>
                </a:solidFill>
              </a:rPr>
              <a:t>darba posmus veido konkrētus, aprakstot iesaistītās institūcijas, zinātniskās grupas locekļus, kā arī nepieciešamos resursus</a:t>
            </a:r>
          </a:p>
        </p:txBody>
      </p:sp>
      <p:pic>
        <p:nvPicPr>
          <p:cNvPr id="6" name="!!Forma2">
            <a:extLst>
              <a:ext uri="{FF2B5EF4-FFF2-40B4-BE49-F238E27FC236}">
                <a16:creationId xmlns:a16="http://schemas.microsoft.com/office/drawing/2014/main" id="{65D98695-6C53-F228-5DE0-8314A1EBCCA4}"/>
              </a:ext>
            </a:extLst>
          </p:cNvPr>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37127" y="4887911"/>
            <a:ext cx="957535" cy="95753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Datuma vietturis 13">
            <a:extLst>
              <a:ext uri="{FF2B5EF4-FFF2-40B4-BE49-F238E27FC236}">
                <a16:creationId xmlns:a16="http://schemas.microsoft.com/office/drawing/2014/main" id="{8FDC077A-2D30-9BFB-03D3-FF0A04EFE38C}"/>
              </a:ext>
            </a:extLst>
          </p:cNvPr>
          <p:cNvSpPr>
            <a:spLocks noGrp="1"/>
          </p:cNvSpPr>
          <p:nvPr>
            <p:ph type="dt" sz="half" idx="10"/>
          </p:nvPr>
        </p:nvSpPr>
        <p:spPr>
          <a:xfrm>
            <a:off x="234451" y="6429447"/>
            <a:ext cx="1381539" cy="365125"/>
          </a:xfrm>
        </p:spPr>
        <p:txBody>
          <a:bodyPr/>
          <a:lstStyle/>
          <a:p>
            <a:r>
              <a:rPr lang="lv-LV"/>
              <a:t>2026. gada 7. jūlijā</a:t>
            </a:r>
            <a:endParaRPr lang="lv-LV" dirty="0"/>
          </a:p>
        </p:txBody>
      </p:sp>
      <p:sp>
        <p:nvSpPr>
          <p:cNvPr id="14" name="Kājenes vietturis 14">
            <a:extLst>
              <a:ext uri="{FF2B5EF4-FFF2-40B4-BE49-F238E27FC236}">
                <a16:creationId xmlns:a16="http://schemas.microsoft.com/office/drawing/2014/main" id="{2B1467BE-8C13-FFDB-A501-486DEE4E1806}"/>
              </a:ext>
            </a:extLst>
          </p:cNvPr>
          <p:cNvSpPr>
            <a:spLocks noGrp="1"/>
          </p:cNvSpPr>
          <p:nvPr>
            <p:ph type="ftr" sz="quarter" idx="11"/>
          </p:nvPr>
        </p:nvSpPr>
        <p:spPr>
          <a:xfrm>
            <a:off x="1102468" y="6422610"/>
            <a:ext cx="8816008" cy="365125"/>
          </a:xfrm>
        </p:spPr>
        <p:txBody>
          <a:bodyPr/>
          <a:lstStyle/>
          <a:p>
            <a:r>
              <a:rPr lang="lv-LV" dirty="0"/>
              <a:t>Valsts pētījumu programmas “Bioloģiskās daudzveidības prioritāro rīcību </a:t>
            </a:r>
          </a:p>
          <a:p>
            <a:r>
              <a:rPr lang="lv-LV" dirty="0"/>
              <a:t>programmā noteikto pētījumu izstrāde, 2. daļa” 2026.–2028. gadam projektu pieteikumu atklātais konkurss </a:t>
            </a:r>
          </a:p>
        </p:txBody>
      </p:sp>
      <p:sp>
        <p:nvSpPr>
          <p:cNvPr id="4" name="Slide Number Placeholder 3">
            <a:extLst>
              <a:ext uri="{FF2B5EF4-FFF2-40B4-BE49-F238E27FC236}">
                <a16:creationId xmlns:a16="http://schemas.microsoft.com/office/drawing/2014/main" id="{EA3CAF08-EAC2-8F33-98D2-131ED70C9034}"/>
              </a:ext>
            </a:extLst>
          </p:cNvPr>
          <p:cNvSpPr>
            <a:spLocks noGrp="1"/>
          </p:cNvSpPr>
          <p:nvPr>
            <p:ph type="sldNum" sz="quarter" idx="12"/>
          </p:nvPr>
        </p:nvSpPr>
        <p:spPr/>
        <p:txBody>
          <a:bodyPr/>
          <a:lstStyle/>
          <a:p>
            <a:fld id="{0C152783-A906-4F49-8461-A41E71CF96CE}" type="slidenum">
              <a:rPr lang="lv-LV" smtClean="0"/>
              <a:t>20</a:t>
            </a:fld>
            <a:endParaRPr lang="lv-LV"/>
          </a:p>
        </p:txBody>
      </p:sp>
    </p:spTree>
    <p:extLst>
      <p:ext uri="{BB962C8B-B14F-4D97-AF65-F5344CB8AC3E}">
        <p14:creationId xmlns:p14="http://schemas.microsoft.com/office/powerpoint/2010/main" val="6573532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46"/>
                                        </p:tgtEl>
                                      </p:cBhvr>
                                    </p:animEffect>
                                    <p:animScale>
                                      <p:cBhvr>
                                        <p:cTn id="7" dur="250" autoRev="1" fill="hold"/>
                                        <p:tgtEl>
                                          <p:spTgt spid="46"/>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47"/>
                                        </p:tgtEl>
                                      </p:cBhvr>
                                    </p:animEffect>
                                    <p:animScale>
                                      <p:cBhvr>
                                        <p:cTn id="11" dur="250" autoRev="1" fill="hold"/>
                                        <p:tgtEl>
                                          <p:spTgt spid="47"/>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45"/>
                                        </p:tgtEl>
                                      </p:cBhvr>
                                    </p:animEffect>
                                    <p:animScale>
                                      <p:cBhvr>
                                        <p:cTn id="15" dur="250" autoRev="1" fill="hold"/>
                                        <p:tgtEl>
                                          <p:spTgt spid="45"/>
                                        </p:tgtEl>
                                      </p:cBhvr>
                                      <p:by x="105000" y="105000"/>
                                    </p:animScale>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44"/>
                                        </p:tgtEl>
                                      </p:cBhvr>
                                    </p:animEffect>
                                    <p:animScale>
                                      <p:cBhvr>
                                        <p:cTn id="19" dur="250" autoRev="1" fill="hold"/>
                                        <p:tgtEl>
                                          <p:spTgt spid="44"/>
                                        </p:tgtEl>
                                      </p:cBhvr>
                                      <p:by x="105000" y="105000"/>
                                    </p:animScale>
                                  </p:childTnLst>
                                </p:cTn>
                              </p:par>
                            </p:childTnLst>
                          </p:cTn>
                        </p:par>
                        <p:par>
                          <p:cTn id="20" fill="hold">
                            <p:stCondLst>
                              <p:cond delay="2000"/>
                            </p:stCondLst>
                            <p:childTnLst>
                              <p:par>
                                <p:cTn id="21" presetID="26" presetClass="emph" presetSubtype="0" fill="hold" nodeType="afterEffect">
                                  <p:stCondLst>
                                    <p:cond delay="0"/>
                                  </p:stCondLst>
                                  <p:childTnLst>
                                    <p:animEffect transition="out" filter="fade">
                                      <p:cBhvr>
                                        <p:cTn id="22" dur="500" tmFilter="0, 0; .2, .5; .8, .5; 1, 0"/>
                                        <p:tgtEl>
                                          <p:spTgt spid="48"/>
                                        </p:tgtEl>
                                      </p:cBhvr>
                                    </p:animEffect>
                                    <p:animScale>
                                      <p:cBhvr>
                                        <p:cTn id="23" dur="250" autoRev="1" fill="hold"/>
                                        <p:tgtEl>
                                          <p:spTgt spid="4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3F30D-107B-4CFE-8456-35CD2CCB1219}"/>
            </a:ext>
          </a:extLst>
        </p:cNvPr>
        <p:cNvGrpSpPr/>
        <p:nvPr/>
      </p:nvGrpSpPr>
      <p:grpSpPr>
        <a:xfrm>
          <a:off x="0" y="0"/>
          <a:ext cx="0" cy="0"/>
          <a:chOff x="0" y="0"/>
          <a:chExt cx="0" cy="0"/>
        </a:xfrm>
      </p:grpSpPr>
      <p:sp>
        <p:nvSpPr>
          <p:cNvPr id="5" name="!!Forma">
            <a:extLst>
              <a:ext uri="{FF2B5EF4-FFF2-40B4-BE49-F238E27FC236}">
                <a16:creationId xmlns:a16="http://schemas.microsoft.com/office/drawing/2014/main" id="{CEC90A89-48C2-9DA5-A419-00E8CE29E191}"/>
              </a:ext>
            </a:extLst>
          </p:cNvPr>
          <p:cNvSpPr>
            <a:spLocks noGrp="1"/>
          </p:cNvSpPr>
          <p:nvPr>
            <p:ph type="body" sz="quarter" idx="3"/>
          </p:nvPr>
        </p:nvSpPr>
        <p:spPr>
          <a:xfrm>
            <a:off x="3504406" y="1133153"/>
            <a:ext cx="5183188" cy="424732"/>
          </a:xfrm>
          <a:noFill/>
        </p:spPr>
        <p:txBody>
          <a:bodyPr wrap="square" rtlCol="0">
            <a:spAutoFit/>
          </a:bodyPr>
          <a:lstStyle/>
          <a:p>
            <a:pPr algn="ctr"/>
            <a:r>
              <a:rPr lang="lv-LV">
                <a:solidFill>
                  <a:schemeClr val="accent2"/>
                </a:solidFill>
                <a:latin typeface="+mj-lt"/>
                <a:ea typeface="Verdana" panose="020B0604030504040204" pitchFamily="34" charset="0"/>
              </a:rPr>
              <a:t>Nosacījumi</a:t>
            </a:r>
          </a:p>
        </p:txBody>
      </p:sp>
      <p:sp>
        <p:nvSpPr>
          <p:cNvPr id="6" name="Satura vietturis 5">
            <a:extLst>
              <a:ext uri="{FF2B5EF4-FFF2-40B4-BE49-F238E27FC236}">
                <a16:creationId xmlns:a16="http://schemas.microsoft.com/office/drawing/2014/main" id="{4755ACC3-8D63-27B1-2A10-D3B19D513239}"/>
              </a:ext>
            </a:extLst>
          </p:cNvPr>
          <p:cNvSpPr>
            <a:spLocks noGrp="1"/>
          </p:cNvSpPr>
          <p:nvPr>
            <p:ph sz="quarter" idx="4"/>
          </p:nvPr>
        </p:nvSpPr>
        <p:spPr>
          <a:xfrm>
            <a:off x="6141076" y="1861728"/>
            <a:ext cx="4939047" cy="2663926"/>
          </a:xfrm>
        </p:spPr>
        <p:txBody>
          <a:bodyPr>
            <a:noAutofit/>
          </a:bodyPr>
          <a:lstStyle/>
          <a:p>
            <a:pPr lvl="0" algn="just">
              <a:buBlip>
                <a:blip r:embed="rId3"/>
              </a:buBlip>
            </a:pPr>
            <a:r>
              <a:rPr lang="lv-LV" sz="1800" dirty="0">
                <a:latin typeface="+mn-lt"/>
                <a:ea typeface="Verdana" panose="020B0604030504040204" pitchFamily="34" charset="0"/>
              </a:rPr>
              <a:t>CV jābūt kodolīgam, jāiekļaujas 2 lappusēs un </a:t>
            </a:r>
            <a:r>
              <a:rPr lang="lv-LV" sz="1800" b="1" dirty="0">
                <a:solidFill>
                  <a:schemeClr val="tx2"/>
                </a:solidFill>
                <a:latin typeface="+mn-lt"/>
                <a:ea typeface="Verdana" panose="020B0604030504040204" pitchFamily="34" charset="0"/>
              </a:rPr>
              <a:t>jābūt parakstītam</a:t>
            </a:r>
            <a:r>
              <a:rPr lang="lv-LV" sz="1800" dirty="0">
                <a:latin typeface="+mn-lt"/>
                <a:ea typeface="Verdana" panose="020B0604030504040204" pitchFamily="34" charset="0"/>
              </a:rPr>
              <a:t>;</a:t>
            </a:r>
          </a:p>
          <a:p>
            <a:pPr lvl="0" algn="just">
              <a:buBlip>
                <a:blip r:embed="rId3"/>
              </a:buBlip>
            </a:pPr>
            <a:r>
              <a:rPr lang="lv-LV" sz="1800" dirty="0">
                <a:latin typeface="+mn-lt"/>
                <a:ea typeface="Verdana" panose="020B0604030504040204" pitchFamily="34" charset="0"/>
              </a:rPr>
              <a:t>   jākoncentrējas tieši uz attiecīgā projekta specifiku;</a:t>
            </a:r>
          </a:p>
          <a:p>
            <a:pPr lvl="0" algn="just">
              <a:buBlip>
                <a:blip r:embed="rId3"/>
              </a:buBlip>
            </a:pPr>
            <a:r>
              <a:rPr lang="lv-LV" sz="1800" dirty="0">
                <a:latin typeface="+mn-lt"/>
                <a:ea typeface="Verdana" panose="020B0604030504040204" pitchFamily="34" charset="0"/>
              </a:rPr>
              <a:t>   iespējams norādīt papildu informāciju, kas zinātniekam liekas nozīmīga projekta kontekstā;</a:t>
            </a:r>
          </a:p>
          <a:p>
            <a:pPr lvl="0" algn="just">
              <a:buBlip>
                <a:blip r:embed="rId3"/>
              </a:buBlip>
            </a:pPr>
            <a:r>
              <a:rPr lang="lv-LV" sz="1800" dirty="0">
                <a:solidFill>
                  <a:prstClr val="black">
                    <a:hueOff val="0"/>
                    <a:satOff val="0"/>
                    <a:lumOff val="0"/>
                    <a:alphaOff val="0"/>
                  </a:prstClr>
                </a:solidFill>
                <a:latin typeface="+mn-lt"/>
                <a:ea typeface="Verdana" panose="020B0604030504040204" pitchFamily="34" charset="0"/>
              </a:rPr>
              <a:t>   </a:t>
            </a:r>
            <a:r>
              <a:rPr lang="lv-LV" sz="1800" dirty="0">
                <a:latin typeface="+mn-lt"/>
                <a:ea typeface="Verdana" panose="020B0604030504040204" pitchFamily="34" charset="0"/>
              </a:rPr>
              <a:t>jānodrošina, lai līguma slēgšanas brīdī ir iespējams uzrādīt Akadēmiskās informācijas centra izziņu par ārvalstīs izsniegtā izglītības dokumenta pielīdzināšanu.</a:t>
            </a:r>
          </a:p>
        </p:txBody>
      </p:sp>
      <p:pic>
        <p:nvPicPr>
          <p:cNvPr id="7" name="!!Forma2">
            <a:extLst>
              <a:ext uri="{FF2B5EF4-FFF2-40B4-BE49-F238E27FC236}">
                <a16:creationId xmlns:a16="http://schemas.microsoft.com/office/drawing/2014/main" id="{1ED479BF-E0C8-F939-E0C8-16EB1DB551AA}"/>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1354195">
            <a:off x="2273586" y="3862795"/>
            <a:ext cx="1851913" cy="1851913"/>
          </a:xfrm>
          <a:prstGeom prst="rect">
            <a:avLst/>
          </a:prstGeom>
          <a:noFill/>
          <a:ln>
            <a:noFill/>
          </a:ln>
          <a:effectLst>
            <a:outerShdw blurRad="50800" dist="38100" dir="2700000" algn="tl" rotWithShape="0">
              <a:prstClr val="black">
                <a:alpha val="40000"/>
              </a:prstClr>
            </a:outerShdw>
          </a:effectLst>
        </p:spPr>
      </p:pic>
      <p:sp>
        <p:nvSpPr>
          <p:cNvPr id="11" name="!!Teksts">
            <a:extLst>
              <a:ext uri="{FF2B5EF4-FFF2-40B4-BE49-F238E27FC236}">
                <a16:creationId xmlns:a16="http://schemas.microsoft.com/office/drawing/2014/main" id="{84AE32CC-BD9C-B520-5FBF-19A7FF2FC409}"/>
              </a:ext>
            </a:extLst>
          </p:cNvPr>
          <p:cNvSpPr txBox="1">
            <a:spLocks/>
          </p:cNvSpPr>
          <p:nvPr/>
        </p:nvSpPr>
        <p:spPr>
          <a:xfrm>
            <a:off x="838200" y="596597"/>
            <a:ext cx="10515600" cy="5360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7E0000"/>
                </a:solidFill>
                <a:latin typeface="+mj-lt"/>
                <a:ea typeface="+mj-ea"/>
                <a:cs typeface="+mj-cs"/>
              </a:defRPr>
            </a:lvl1pPr>
          </a:lstStyle>
          <a:p>
            <a:r>
              <a:rPr lang="lv-LV">
                <a:solidFill>
                  <a:schemeClr val="accent2">
                    <a:lumMod val="75000"/>
                  </a:schemeClr>
                </a:solidFill>
              </a:rPr>
              <a:t>C daļa «</a:t>
            </a:r>
            <a:r>
              <a:rPr lang="lv-LV">
                <a:solidFill>
                  <a:schemeClr val="accent2">
                    <a:lumMod val="75000"/>
                  </a:schemeClr>
                </a:solidFill>
                <a:ea typeface="Verdana" panose="020B0604030504040204" pitchFamily="34" charset="0"/>
              </a:rPr>
              <a:t>Curriculum Vitae»</a:t>
            </a:r>
            <a:endParaRPr lang="lv-LV">
              <a:solidFill>
                <a:schemeClr val="accent2">
                  <a:lumMod val="75000"/>
                </a:schemeClr>
              </a:solidFill>
            </a:endParaRPr>
          </a:p>
        </p:txBody>
      </p:sp>
      <p:sp>
        <p:nvSpPr>
          <p:cNvPr id="17" name="TextBox 16">
            <a:extLst>
              <a:ext uri="{FF2B5EF4-FFF2-40B4-BE49-F238E27FC236}">
                <a16:creationId xmlns:a16="http://schemas.microsoft.com/office/drawing/2014/main" id="{2088DE3A-E748-2B5C-C7C3-F19B3552ECC9}"/>
              </a:ext>
            </a:extLst>
          </p:cNvPr>
          <p:cNvSpPr txBox="1"/>
          <p:nvPr/>
        </p:nvSpPr>
        <p:spPr>
          <a:xfrm>
            <a:off x="1125433" y="1861728"/>
            <a:ext cx="4603955" cy="1754326"/>
          </a:xfrm>
          <a:prstGeom prst="rect">
            <a:avLst/>
          </a:prstGeom>
          <a:noFill/>
        </p:spPr>
        <p:txBody>
          <a:bodyPr wrap="square" rtlCol="0">
            <a:spAutoFit/>
          </a:bodyPr>
          <a:lstStyle/>
          <a:p>
            <a:pPr marL="285750" indent="-285750" algn="just">
              <a:buBlip>
                <a:blip r:embed="rId5"/>
              </a:buBlip>
            </a:pPr>
            <a:r>
              <a:rPr lang="lv-LV">
                <a:solidFill>
                  <a:schemeClr val="tx2"/>
                </a:solidFill>
                <a:ea typeface="Verdana" panose="020B0604030504040204" pitchFamily="34" charset="0"/>
              </a:rPr>
              <a:t>Aizpilda saskaņā ar iesniegšanas metodikas 2.3. apakšnodaļu;</a:t>
            </a:r>
          </a:p>
          <a:p>
            <a:pPr marL="285750" indent="-285750" algn="just">
              <a:buBlip>
                <a:blip r:embed="rId5"/>
              </a:buBlip>
            </a:pPr>
            <a:r>
              <a:rPr lang="lv-LV">
                <a:solidFill>
                  <a:schemeClr val="tx2"/>
                </a:solidFill>
                <a:ea typeface="Verdana" panose="020B0604030504040204" pitchFamily="34" charset="0"/>
              </a:rPr>
              <a:t>dzīvesgājuma aprakstā nepieciešams aprakstīt projekta vadītāja un galveno izpildītāju izglītību, </a:t>
            </a:r>
            <a:r>
              <a:rPr lang="pl-PL">
                <a:solidFill>
                  <a:schemeClr val="tx2"/>
                </a:solidFill>
                <a:ea typeface="Verdana" panose="020B0604030504040204" pitchFamily="34" charset="0"/>
              </a:rPr>
              <a:t>darba pieredzi, pieredzi projektu </a:t>
            </a:r>
            <a:r>
              <a:rPr lang="lv-LV">
                <a:solidFill>
                  <a:schemeClr val="tx2"/>
                </a:solidFill>
                <a:ea typeface="Verdana" panose="020B0604030504040204" pitchFamily="34" charset="0"/>
              </a:rPr>
              <a:t>vadīšanā un īstenošanā</a:t>
            </a:r>
            <a:r>
              <a:rPr lang="pl-PL">
                <a:solidFill>
                  <a:schemeClr val="tx2"/>
                </a:solidFill>
                <a:ea typeface="Verdana" panose="020B0604030504040204" pitchFamily="34" charset="0"/>
              </a:rPr>
              <a:t>, kā</a:t>
            </a:r>
            <a:r>
              <a:rPr lang="lv-LV">
                <a:solidFill>
                  <a:schemeClr val="tx2"/>
                </a:solidFill>
                <a:ea typeface="Verdana" panose="020B0604030504040204" pitchFamily="34" charset="0"/>
              </a:rPr>
              <a:t> arī labākās publikācijas;</a:t>
            </a:r>
          </a:p>
        </p:txBody>
      </p:sp>
      <p:sp>
        <p:nvSpPr>
          <p:cNvPr id="10" name="Datuma vietturis 13">
            <a:extLst>
              <a:ext uri="{FF2B5EF4-FFF2-40B4-BE49-F238E27FC236}">
                <a16:creationId xmlns:a16="http://schemas.microsoft.com/office/drawing/2014/main" id="{E0ED57C6-4EC2-C3D4-527D-4B98E7D7C688}"/>
              </a:ext>
            </a:extLst>
          </p:cNvPr>
          <p:cNvSpPr>
            <a:spLocks noGrp="1"/>
          </p:cNvSpPr>
          <p:nvPr>
            <p:ph type="dt" sz="half" idx="10"/>
          </p:nvPr>
        </p:nvSpPr>
        <p:spPr>
          <a:xfrm>
            <a:off x="234451" y="6429447"/>
            <a:ext cx="1381539" cy="365125"/>
          </a:xfrm>
        </p:spPr>
        <p:txBody>
          <a:bodyPr/>
          <a:lstStyle/>
          <a:p>
            <a:r>
              <a:rPr lang="lv-LV"/>
              <a:t>2026. gada 7. jūlijā</a:t>
            </a:r>
            <a:endParaRPr lang="lv-LV" dirty="0"/>
          </a:p>
        </p:txBody>
      </p:sp>
      <p:sp>
        <p:nvSpPr>
          <p:cNvPr id="12" name="Kājenes vietturis 14">
            <a:extLst>
              <a:ext uri="{FF2B5EF4-FFF2-40B4-BE49-F238E27FC236}">
                <a16:creationId xmlns:a16="http://schemas.microsoft.com/office/drawing/2014/main" id="{E2C0F94A-A3A2-ECCE-FA80-E4F862F1AB00}"/>
              </a:ext>
            </a:extLst>
          </p:cNvPr>
          <p:cNvSpPr>
            <a:spLocks noGrp="1"/>
          </p:cNvSpPr>
          <p:nvPr>
            <p:ph type="ftr" sz="quarter" idx="11"/>
          </p:nvPr>
        </p:nvSpPr>
        <p:spPr>
          <a:xfrm>
            <a:off x="1102468" y="6422610"/>
            <a:ext cx="8816008" cy="365125"/>
          </a:xfrm>
        </p:spPr>
        <p:txBody>
          <a:bodyPr/>
          <a:lstStyle/>
          <a:p>
            <a:r>
              <a:rPr lang="lv-LV" dirty="0"/>
              <a:t>Valsts pētījumu programmas “Bioloģiskās daudzveidības prioritāro rīcību </a:t>
            </a:r>
          </a:p>
          <a:p>
            <a:r>
              <a:rPr lang="lv-LV" dirty="0"/>
              <a:t>programmā noteikto pētījumu izstrāde, 2. daļa” 2026.–2028. gadam projektu pieteikumu atklātais konkurss </a:t>
            </a:r>
          </a:p>
        </p:txBody>
      </p:sp>
      <p:sp>
        <p:nvSpPr>
          <p:cNvPr id="2" name="Slide Number Placeholder 1">
            <a:extLst>
              <a:ext uri="{FF2B5EF4-FFF2-40B4-BE49-F238E27FC236}">
                <a16:creationId xmlns:a16="http://schemas.microsoft.com/office/drawing/2014/main" id="{85C8BF1F-8D0B-12DD-781F-A27FD4C28F97}"/>
              </a:ext>
            </a:extLst>
          </p:cNvPr>
          <p:cNvSpPr>
            <a:spLocks noGrp="1"/>
          </p:cNvSpPr>
          <p:nvPr>
            <p:ph type="sldNum" sz="quarter" idx="12"/>
          </p:nvPr>
        </p:nvSpPr>
        <p:spPr/>
        <p:txBody>
          <a:bodyPr/>
          <a:lstStyle/>
          <a:p>
            <a:fld id="{0C152783-A906-4F49-8461-A41E71CF96CE}" type="slidenum">
              <a:rPr lang="lv-LV" smtClean="0"/>
              <a:t>21</a:t>
            </a:fld>
            <a:endParaRPr lang="lv-LV"/>
          </a:p>
        </p:txBody>
      </p:sp>
    </p:spTree>
    <p:extLst>
      <p:ext uri="{BB962C8B-B14F-4D97-AF65-F5344CB8AC3E}">
        <p14:creationId xmlns:p14="http://schemas.microsoft.com/office/powerpoint/2010/main" val="23349737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Shēma 9">
            <a:extLst>
              <a:ext uri="{FF2B5EF4-FFF2-40B4-BE49-F238E27FC236}">
                <a16:creationId xmlns:a16="http://schemas.microsoft.com/office/drawing/2014/main" id="{98EF95D3-C984-CB08-05DE-15F85B059826}"/>
              </a:ext>
            </a:extLst>
          </p:cNvPr>
          <p:cNvGraphicFramePr/>
          <p:nvPr>
            <p:extLst>
              <p:ext uri="{D42A27DB-BD31-4B8C-83A1-F6EECF244321}">
                <p14:modId xmlns:p14="http://schemas.microsoft.com/office/powerpoint/2010/main" val="2091233345"/>
              </p:ext>
            </p:extLst>
          </p:nvPr>
        </p:nvGraphicFramePr>
        <p:xfrm>
          <a:off x="2417391" y="1173037"/>
          <a:ext cx="8128000" cy="1642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ksts">
            <a:extLst>
              <a:ext uri="{FF2B5EF4-FFF2-40B4-BE49-F238E27FC236}">
                <a16:creationId xmlns:a16="http://schemas.microsoft.com/office/drawing/2014/main" id="{2F3047A3-E412-F559-FDC7-FE1B1CE732B8}"/>
              </a:ext>
            </a:extLst>
          </p:cNvPr>
          <p:cNvSpPr txBox="1">
            <a:spLocks/>
          </p:cNvSpPr>
          <p:nvPr/>
        </p:nvSpPr>
        <p:spPr>
          <a:xfrm>
            <a:off x="838200" y="596597"/>
            <a:ext cx="10515600" cy="5360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7E0000"/>
                </a:solidFill>
                <a:latin typeface="+mj-lt"/>
                <a:ea typeface="+mj-ea"/>
                <a:cs typeface="+mj-cs"/>
              </a:defRPr>
            </a:lvl1pPr>
          </a:lstStyle>
          <a:p>
            <a:r>
              <a:rPr lang="lv-LV" sz="2000">
                <a:solidFill>
                  <a:schemeClr val="accent2">
                    <a:lumMod val="75000"/>
                  </a:schemeClr>
                </a:solidFill>
              </a:rPr>
              <a:t>Projekta pieteikuma administratīvās daļas</a:t>
            </a:r>
          </a:p>
        </p:txBody>
      </p:sp>
      <p:sp>
        <p:nvSpPr>
          <p:cNvPr id="12" name="Satura vietturis 11">
            <a:extLst>
              <a:ext uri="{FF2B5EF4-FFF2-40B4-BE49-F238E27FC236}">
                <a16:creationId xmlns:a16="http://schemas.microsoft.com/office/drawing/2014/main" id="{F932D29F-CADC-251E-A720-8C488047FD51}"/>
              </a:ext>
            </a:extLst>
          </p:cNvPr>
          <p:cNvSpPr>
            <a:spLocks noGrp="1"/>
          </p:cNvSpPr>
          <p:nvPr>
            <p:ph sz="half" idx="2"/>
          </p:nvPr>
        </p:nvSpPr>
        <p:spPr>
          <a:xfrm>
            <a:off x="1401391" y="3852157"/>
            <a:ext cx="7670038" cy="1531763"/>
          </a:xfrm>
        </p:spPr>
        <p:txBody>
          <a:bodyPr>
            <a:normAutofit/>
          </a:bodyPr>
          <a:lstStyle/>
          <a:p>
            <a:pPr algn="just">
              <a:buBlip>
                <a:blip r:embed="rId7"/>
              </a:buBlip>
            </a:pPr>
            <a:r>
              <a:rPr lang="lv-LV" b="1">
                <a:solidFill>
                  <a:schemeClr val="tx2"/>
                </a:solidFill>
              </a:rPr>
              <a:t>Neatkarīga pētniecība</a:t>
            </a:r>
            <a:r>
              <a:rPr lang="lv-LV" b="1">
                <a:solidFill>
                  <a:schemeClr val="accent2">
                    <a:lumMod val="75000"/>
                  </a:schemeClr>
                </a:solidFill>
              </a:rPr>
              <a:t> </a:t>
            </a:r>
            <a:r>
              <a:rPr lang="lv-LV"/>
              <a:t>un izstrāde, lai iegūtu vairāk zināšanu un labāku izpratni,  tostarp kopīga pētniecība un izstrāde, pētniecības organizācijai iesaistoties efektīvā sadarbībā;</a:t>
            </a:r>
          </a:p>
          <a:p>
            <a:pPr algn="just">
              <a:buBlip>
                <a:blip r:embed="rId7"/>
              </a:buBlip>
            </a:pPr>
            <a:r>
              <a:rPr lang="lv-LV"/>
              <a:t>pētniecības </a:t>
            </a:r>
            <a:r>
              <a:rPr lang="lv-LV" b="1">
                <a:solidFill>
                  <a:schemeClr val="tx2"/>
                </a:solidFill>
              </a:rPr>
              <a:t>rezultātu izplatīšana</a:t>
            </a:r>
            <a:r>
              <a:rPr lang="lv-LV">
                <a:solidFill>
                  <a:schemeClr val="accent2">
                    <a:lumMod val="75000"/>
                  </a:schemeClr>
                </a:solidFill>
              </a:rPr>
              <a:t> </a:t>
            </a:r>
            <a:r>
              <a:rPr lang="lv-LV"/>
              <a:t>bez ekskluzivitātes un diskriminēšanas, tai skaitā izmantojot mācīšanu, brīvas piekļuves datubāzes, atklātas publikācijas vai atklātā pirmkoda programmatūru;</a:t>
            </a:r>
          </a:p>
          <a:p>
            <a:pPr algn="just">
              <a:buBlip>
                <a:blip r:embed="rId7"/>
              </a:buBlip>
            </a:pPr>
            <a:r>
              <a:rPr lang="lv-LV"/>
              <a:t>zināšanu un tehnoloģiju </a:t>
            </a:r>
            <a:r>
              <a:rPr lang="lv-LV" b="1" err="1">
                <a:solidFill>
                  <a:schemeClr val="tx2"/>
                </a:solidFill>
              </a:rPr>
              <a:t>pārneses</a:t>
            </a:r>
            <a:r>
              <a:rPr lang="lv-LV" b="1">
                <a:solidFill>
                  <a:schemeClr val="tx2"/>
                </a:solidFill>
              </a:rPr>
              <a:t> darbības</a:t>
            </a:r>
            <a:endParaRPr lang="lv-LV" b="1">
              <a:solidFill>
                <a:schemeClr val="tx2"/>
              </a:solidFill>
              <a:latin typeface="+mn-lt"/>
              <a:ea typeface="Verdana" panose="020B0604030504040204" pitchFamily="34" charset="0"/>
            </a:endParaRPr>
          </a:p>
        </p:txBody>
      </p:sp>
      <p:sp>
        <p:nvSpPr>
          <p:cNvPr id="13" name="Virsraksts 9">
            <a:extLst>
              <a:ext uri="{FF2B5EF4-FFF2-40B4-BE49-F238E27FC236}">
                <a16:creationId xmlns:a16="http://schemas.microsoft.com/office/drawing/2014/main" id="{0537DCA6-E61E-3BAA-7FE6-ACC87EDAB456}"/>
              </a:ext>
            </a:extLst>
          </p:cNvPr>
          <p:cNvSpPr txBox="1">
            <a:spLocks/>
          </p:cNvSpPr>
          <p:nvPr/>
        </p:nvSpPr>
        <p:spPr>
          <a:xfrm>
            <a:off x="838200" y="3160988"/>
            <a:ext cx="7315200" cy="536023"/>
          </a:xfrm>
          <a:prstGeom prst="rect">
            <a:avLst/>
          </a:prstGeom>
        </p:spPr>
        <p:txBody>
          <a:bodyPr vert="horz" lIns="91440" tIns="45720" rIns="91440" bIns="45720" rtlCol="0" anchor="ctr">
            <a:normAutofit fontScale="85000" lnSpcReduction="20000"/>
          </a:bodyPr>
          <a:lstStyle>
            <a:defPPr>
              <a:defRPr lang="lv-LV"/>
            </a:defPPr>
            <a:lvl1pPr>
              <a:lnSpc>
                <a:spcPct val="90000"/>
              </a:lnSpc>
              <a:spcBef>
                <a:spcPct val="0"/>
              </a:spcBef>
              <a:buNone/>
              <a:defRPr sz="2400">
                <a:solidFill>
                  <a:schemeClr val="accent2">
                    <a:lumMod val="75000"/>
                  </a:schemeClr>
                </a:solidFill>
                <a:latin typeface="+mj-lt"/>
                <a:ea typeface="+mj-ea"/>
                <a:cs typeface="+mj-cs"/>
              </a:defRPr>
            </a:lvl1pPr>
          </a:lstStyle>
          <a:p>
            <a:r>
              <a:rPr lang="lv-LV"/>
              <a:t>Darbības, kurām nav </a:t>
            </a:r>
            <a:br>
              <a:rPr lang="lv-LV"/>
            </a:br>
            <a:r>
              <a:rPr lang="lv-LV"/>
              <a:t>saimnieciska rakstura (papildinformācija pie D, E, H daļas)</a:t>
            </a:r>
          </a:p>
        </p:txBody>
      </p:sp>
      <p:pic>
        <p:nvPicPr>
          <p:cNvPr id="14" name="!!Forma2">
            <a:extLst>
              <a:ext uri="{FF2B5EF4-FFF2-40B4-BE49-F238E27FC236}">
                <a16:creationId xmlns:a16="http://schemas.microsoft.com/office/drawing/2014/main" id="{0D38FCA4-2977-74D6-B8AB-5CCCE26B9184}"/>
              </a:ext>
            </a:extLst>
          </p:cNvPr>
          <p:cNvPicPr>
            <a:picLocks noChangeAspect="1" noChangeArrowheads="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81650" y="3160988"/>
            <a:ext cx="1727481" cy="172747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uma vietturis 13">
            <a:extLst>
              <a:ext uri="{FF2B5EF4-FFF2-40B4-BE49-F238E27FC236}">
                <a16:creationId xmlns:a16="http://schemas.microsoft.com/office/drawing/2014/main" id="{1ECFC26B-86F9-FB0C-6732-1C92754185AF}"/>
              </a:ext>
            </a:extLst>
          </p:cNvPr>
          <p:cNvSpPr>
            <a:spLocks noGrp="1"/>
          </p:cNvSpPr>
          <p:nvPr>
            <p:ph type="dt" sz="half" idx="10"/>
          </p:nvPr>
        </p:nvSpPr>
        <p:spPr>
          <a:xfrm>
            <a:off x="234451" y="6429447"/>
            <a:ext cx="1381539" cy="365125"/>
          </a:xfrm>
        </p:spPr>
        <p:txBody>
          <a:bodyPr/>
          <a:lstStyle/>
          <a:p>
            <a:r>
              <a:rPr lang="lv-LV"/>
              <a:t>2026. gada 7. jūlijā</a:t>
            </a:r>
            <a:endParaRPr lang="lv-LV" dirty="0"/>
          </a:p>
        </p:txBody>
      </p:sp>
      <p:sp>
        <p:nvSpPr>
          <p:cNvPr id="8" name="Kājenes vietturis 14">
            <a:extLst>
              <a:ext uri="{FF2B5EF4-FFF2-40B4-BE49-F238E27FC236}">
                <a16:creationId xmlns:a16="http://schemas.microsoft.com/office/drawing/2014/main" id="{2BF56905-9C76-5F01-ECD2-067CC3314BFE}"/>
              </a:ext>
            </a:extLst>
          </p:cNvPr>
          <p:cNvSpPr>
            <a:spLocks noGrp="1"/>
          </p:cNvSpPr>
          <p:nvPr>
            <p:ph type="ftr" sz="quarter" idx="11"/>
          </p:nvPr>
        </p:nvSpPr>
        <p:spPr>
          <a:xfrm>
            <a:off x="1102468" y="6422610"/>
            <a:ext cx="8816008" cy="365125"/>
          </a:xfrm>
        </p:spPr>
        <p:txBody>
          <a:bodyPr/>
          <a:lstStyle/>
          <a:p>
            <a:r>
              <a:rPr lang="lv-LV" dirty="0"/>
              <a:t>Valsts pētījumu programmas “Bioloģiskās daudzveidības prioritāro rīcību </a:t>
            </a:r>
          </a:p>
          <a:p>
            <a:r>
              <a:rPr lang="lv-LV" dirty="0"/>
              <a:t>programmā noteikto pētījumu izstrāde, 2. daļa” 2026.–2028. gadam projektu pieteikumu atklātais konkurss </a:t>
            </a:r>
          </a:p>
        </p:txBody>
      </p:sp>
      <p:sp>
        <p:nvSpPr>
          <p:cNvPr id="2" name="Slide Number Placeholder 1">
            <a:extLst>
              <a:ext uri="{FF2B5EF4-FFF2-40B4-BE49-F238E27FC236}">
                <a16:creationId xmlns:a16="http://schemas.microsoft.com/office/drawing/2014/main" id="{A43C428A-B96F-BDBF-F69B-CDAB1E84307B}"/>
              </a:ext>
            </a:extLst>
          </p:cNvPr>
          <p:cNvSpPr>
            <a:spLocks noGrp="1"/>
          </p:cNvSpPr>
          <p:nvPr>
            <p:ph type="sldNum" sz="quarter" idx="12"/>
          </p:nvPr>
        </p:nvSpPr>
        <p:spPr/>
        <p:txBody>
          <a:bodyPr/>
          <a:lstStyle/>
          <a:p>
            <a:fld id="{0C152783-A906-4F49-8461-A41E71CF96CE}" type="slidenum">
              <a:rPr lang="lv-LV" smtClean="0"/>
              <a:t>22</a:t>
            </a:fld>
            <a:endParaRPr lang="lv-LV"/>
          </a:p>
        </p:txBody>
      </p:sp>
    </p:spTree>
    <p:extLst>
      <p:ext uri="{BB962C8B-B14F-4D97-AF65-F5344CB8AC3E}">
        <p14:creationId xmlns:p14="http://schemas.microsoft.com/office/powerpoint/2010/main" val="2717884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2">
                                            <p:txEl>
                                              <p:pRg st="2" end="2"/>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2" grpId="0" uiExpand="1" build="p"/>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12D59-EFA2-9307-E59A-CC894593F3C0}"/>
            </a:ext>
          </a:extLst>
        </p:cNvPr>
        <p:cNvGrpSpPr/>
        <p:nvPr/>
      </p:nvGrpSpPr>
      <p:grpSpPr>
        <a:xfrm>
          <a:off x="0" y="0"/>
          <a:ext cx="0" cy="0"/>
          <a:chOff x="0" y="0"/>
          <a:chExt cx="0" cy="0"/>
        </a:xfrm>
      </p:grpSpPr>
      <p:sp>
        <p:nvSpPr>
          <p:cNvPr id="2" name="!!Teksts">
            <a:extLst>
              <a:ext uri="{FF2B5EF4-FFF2-40B4-BE49-F238E27FC236}">
                <a16:creationId xmlns:a16="http://schemas.microsoft.com/office/drawing/2014/main" id="{08FC12A0-28BB-452B-FF25-FADE924E8725}"/>
              </a:ext>
            </a:extLst>
          </p:cNvPr>
          <p:cNvSpPr>
            <a:spLocks noGrp="1"/>
          </p:cNvSpPr>
          <p:nvPr>
            <p:ph type="title"/>
          </p:nvPr>
        </p:nvSpPr>
        <p:spPr>
          <a:xfrm>
            <a:off x="838199" y="2193442"/>
            <a:ext cx="10515600" cy="1947862"/>
          </a:xfrm>
        </p:spPr>
        <p:txBody>
          <a:bodyPr anchor="t">
            <a:normAutofit/>
          </a:bodyPr>
          <a:lstStyle/>
          <a:p>
            <a:r>
              <a:rPr lang="lv-LV"/>
              <a:t>Projekta pieteikuma izveide un iesniegšana</a:t>
            </a:r>
          </a:p>
        </p:txBody>
      </p:sp>
      <p:sp>
        <p:nvSpPr>
          <p:cNvPr id="8" name="Datuma vietturis 13">
            <a:extLst>
              <a:ext uri="{FF2B5EF4-FFF2-40B4-BE49-F238E27FC236}">
                <a16:creationId xmlns:a16="http://schemas.microsoft.com/office/drawing/2014/main" id="{2D50422E-DEA6-D3A2-B6E2-8A4DD93E5397}"/>
              </a:ext>
            </a:extLst>
          </p:cNvPr>
          <p:cNvSpPr>
            <a:spLocks noGrp="1"/>
          </p:cNvSpPr>
          <p:nvPr>
            <p:ph type="dt" sz="half" idx="10"/>
          </p:nvPr>
        </p:nvSpPr>
        <p:spPr>
          <a:xfrm>
            <a:off x="234451" y="6429447"/>
            <a:ext cx="1381539" cy="365125"/>
          </a:xfrm>
        </p:spPr>
        <p:txBody>
          <a:bodyPr/>
          <a:lstStyle/>
          <a:p>
            <a:r>
              <a:rPr lang="lv-LV"/>
              <a:t>2026. gada 7. jūlijā</a:t>
            </a:r>
            <a:endParaRPr lang="lv-LV" dirty="0"/>
          </a:p>
        </p:txBody>
      </p:sp>
      <p:sp>
        <p:nvSpPr>
          <p:cNvPr id="9" name="Kājenes vietturis 14">
            <a:extLst>
              <a:ext uri="{FF2B5EF4-FFF2-40B4-BE49-F238E27FC236}">
                <a16:creationId xmlns:a16="http://schemas.microsoft.com/office/drawing/2014/main" id="{3D2A4683-8451-6DFC-4D97-F682514C9F2F}"/>
              </a:ext>
            </a:extLst>
          </p:cNvPr>
          <p:cNvSpPr>
            <a:spLocks noGrp="1"/>
          </p:cNvSpPr>
          <p:nvPr>
            <p:ph type="ftr" sz="quarter" idx="11"/>
          </p:nvPr>
        </p:nvSpPr>
        <p:spPr>
          <a:xfrm>
            <a:off x="1102468" y="6422610"/>
            <a:ext cx="8816008" cy="365125"/>
          </a:xfrm>
        </p:spPr>
        <p:txBody>
          <a:bodyPr/>
          <a:lstStyle/>
          <a:p>
            <a:r>
              <a:rPr lang="lv-LV" dirty="0"/>
              <a:t>Valsts pētījumu programmas “Bioloģiskās daudzveidības prioritāro rīcību </a:t>
            </a:r>
          </a:p>
          <a:p>
            <a:r>
              <a:rPr lang="lv-LV" dirty="0"/>
              <a:t>programmā noteikto pētījumu izstrāde, 2. daļa” 2026.–2028. gadam projektu pieteikumu atklātais konkurss </a:t>
            </a:r>
          </a:p>
        </p:txBody>
      </p:sp>
      <p:sp>
        <p:nvSpPr>
          <p:cNvPr id="3" name="Slide Number Placeholder 2">
            <a:extLst>
              <a:ext uri="{FF2B5EF4-FFF2-40B4-BE49-F238E27FC236}">
                <a16:creationId xmlns:a16="http://schemas.microsoft.com/office/drawing/2014/main" id="{9214F5E7-4BFE-4BAB-5B03-B135B0A651B2}"/>
              </a:ext>
            </a:extLst>
          </p:cNvPr>
          <p:cNvSpPr>
            <a:spLocks noGrp="1"/>
          </p:cNvSpPr>
          <p:nvPr>
            <p:ph type="sldNum" sz="quarter" idx="12"/>
          </p:nvPr>
        </p:nvSpPr>
        <p:spPr/>
        <p:txBody>
          <a:bodyPr/>
          <a:lstStyle/>
          <a:p>
            <a:fld id="{0C152783-A906-4F49-8461-A41E71CF96CE}" type="slidenum">
              <a:rPr lang="lv-LV" smtClean="0"/>
              <a:t>23</a:t>
            </a:fld>
            <a:endParaRPr lang="lv-LV"/>
          </a:p>
        </p:txBody>
      </p:sp>
    </p:spTree>
    <p:extLst>
      <p:ext uri="{BB962C8B-B14F-4D97-AF65-F5344CB8AC3E}">
        <p14:creationId xmlns:p14="http://schemas.microsoft.com/office/powerpoint/2010/main" val="36809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E931C-9ECA-3EC7-3A2A-2A07FBA93E38}"/>
            </a:ext>
          </a:extLst>
        </p:cNvPr>
        <p:cNvGrpSpPr/>
        <p:nvPr/>
      </p:nvGrpSpPr>
      <p:grpSpPr>
        <a:xfrm>
          <a:off x="0" y="0"/>
          <a:ext cx="0" cy="0"/>
          <a:chOff x="0" y="0"/>
          <a:chExt cx="0" cy="0"/>
        </a:xfrm>
      </p:grpSpPr>
      <p:pic>
        <p:nvPicPr>
          <p:cNvPr id="10" name="Attēls 9">
            <a:extLst>
              <a:ext uri="{FF2B5EF4-FFF2-40B4-BE49-F238E27FC236}">
                <a16:creationId xmlns:a16="http://schemas.microsoft.com/office/drawing/2014/main" id="{94E7CA9E-7839-4795-CF72-8C9BC610C9AD}"/>
              </a:ext>
            </a:extLst>
          </p:cNvPr>
          <p:cNvPicPr>
            <a:picLocks noChangeAspect="1"/>
          </p:cNvPicPr>
          <p:nvPr/>
        </p:nvPicPr>
        <p:blipFill>
          <a:blip r:embed="rId2"/>
          <a:stretch>
            <a:fillRect/>
          </a:stretch>
        </p:blipFill>
        <p:spPr>
          <a:xfrm>
            <a:off x="446846" y="1953281"/>
            <a:ext cx="7147267" cy="2160736"/>
          </a:xfrm>
          <a:prstGeom prst="rect">
            <a:avLst/>
          </a:prstGeom>
          <a:ln>
            <a:noFill/>
          </a:ln>
          <a:effectLst>
            <a:outerShdw blurRad="292100" dist="139700" dir="2700000" algn="tl" rotWithShape="0">
              <a:srgbClr val="333333">
                <a:alpha val="65000"/>
              </a:srgbClr>
            </a:outerShdw>
          </a:effectLst>
        </p:spPr>
      </p:pic>
      <p:sp>
        <p:nvSpPr>
          <p:cNvPr id="5" name="!!Teksts">
            <a:extLst>
              <a:ext uri="{FF2B5EF4-FFF2-40B4-BE49-F238E27FC236}">
                <a16:creationId xmlns:a16="http://schemas.microsoft.com/office/drawing/2014/main" id="{D086F73E-5CE0-970C-9B2B-94744A84EEA2}"/>
              </a:ext>
            </a:extLst>
          </p:cNvPr>
          <p:cNvSpPr>
            <a:spLocks noGrp="1"/>
          </p:cNvSpPr>
          <p:nvPr>
            <p:ph type="title"/>
          </p:nvPr>
        </p:nvSpPr>
        <p:spPr>
          <a:xfrm>
            <a:off x="595985" y="465484"/>
            <a:ext cx="8178316" cy="1820516"/>
          </a:xfrm>
        </p:spPr>
        <p:txBody>
          <a:bodyPr>
            <a:normAutofit fontScale="90000"/>
          </a:bodyPr>
          <a:lstStyle/>
          <a:p>
            <a:r>
              <a:rPr lang="lv-LV" sz="3200">
                <a:solidFill>
                  <a:schemeClr val="accent2"/>
                </a:solidFill>
              </a:rPr>
              <a:t>Projekta pieteikumu aizpilda un iesniedz </a:t>
            </a:r>
            <a:r>
              <a:rPr lang="lv-LV" sz="3200">
                <a:solidFill>
                  <a:schemeClr val="tx2"/>
                </a:solidFill>
              </a:rPr>
              <a:t>Nacionālajā zinātniskās darbības informācijas sistēmā (NZDIS) </a:t>
            </a:r>
            <a:r>
              <a:rPr lang="lv-LV" sz="3200" b="1">
                <a:solidFill>
                  <a:schemeClr val="accent2"/>
                </a:solidFill>
                <a:hlinkClick r:id="rId3">
                  <a:extLst>
                    <a:ext uri="{A12FA001-AC4F-418D-AE19-62706E023703}">
                      <ahyp:hlinkClr xmlns:ahyp="http://schemas.microsoft.com/office/drawing/2018/hyperlinkcolor" val="tx"/>
                    </a:ext>
                  </a:extLst>
                </a:hlinkClick>
              </a:rPr>
              <a:t>https://sciencelatvia.lv/</a:t>
            </a:r>
            <a:br>
              <a:rPr lang="lv-LV" sz="3200" b="1"/>
            </a:br>
            <a:endParaRPr lang="lv-LV" sz="3200">
              <a:solidFill>
                <a:schemeClr val="accent2">
                  <a:lumMod val="75000"/>
                </a:schemeClr>
              </a:solidFill>
            </a:endParaRPr>
          </a:p>
        </p:txBody>
      </p:sp>
      <p:pic>
        <p:nvPicPr>
          <p:cNvPr id="13" name="Attēls 12" descr="Attēls, kurā ir teksts, ekrānuzņēmums, tīmekļa lapa, programmatūra&#10;&#10;Mākslīgā intelekta ģenerēts saturs var būt nepareizs.">
            <a:extLst>
              <a:ext uri="{FF2B5EF4-FFF2-40B4-BE49-F238E27FC236}">
                <a16:creationId xmlns:a16="http://schemas.microsoft.com/office/drawing/2014/main" id="{7D985A09-5240-DB65-C11C-028C41CC6B0C}"/>
              </a:ext>
            </a:extLst>
          </p:cNvPr>
          <p:cNvPicPr>
            <a:picLocks noChangeAspect="1"/>
          </p:cNvPicPr>
          <p:nvPr/>
        </p:nvPicPr>
        <p:blipFill>
          <a:blip r:embed="rId4"/>
          <a:stretch>
            <a:fillRect/>
          </a:stretch>
        </p:blipFill>
        <p:spPr>
          <a:xfrm>
            <a:off x="3370894" y="2474133"/>
            <a:ext cx="3478553" cy="3524606"/>
          </a:xfrm>
          <a:prstGeom prst="rect">
            <a:avLst/>
          </a:prstGeom>
          <a:ln>
            <a:noFill/>
          </a:ln>
          <a:effectLst>
            <a:outerShdw blurRad="292100" dist="139700" dir="2700000" algn="tl" rotWithShape="0">
              <a:srgbClr val="333333">
                <a:alpha val="65000"/>
              </a:srgbClr>
            </a:outerShdw>
          </a:effectLst>
        </p:spPr>
      </p:pic>
      <p:pic>
        <p:nvPicPr>
          <p:cNvPr id="15" name="Attēls 14" descr="Attēls, kurā ir teksts, ekrānuzņēmums&#10;&#10;Mākslīgā intelekta ģenerēts saturs var būt nepareizs.">
            <a:extLst>
              <a:ext uri="{FF2B5EF4-FFF2-40B4-BE49-F238E27FC236}">
                <a16:creationId xmlns:a16="http://schemas.microsoft.com/office/drawing/2014/main" id="{C2064272-5972-4A4A-329B-20A8850A1E1E}"/>
              </a:ext>
            </a:extLst>
          </p:cNvPr>
          <p:cNvPicPr>
            <a:picLocks noChangeAspect="1"/>
          </p:cNvPicPr>
          <p:nvPr/>
        </p:nvPicPr>
        <p:blipFill>
          <a:blip r:embed="rId5"/>
          <a:stretch>
            <a:fillRect/>
          </a:stretch>
        </p:blipFill>
        <p:spPr>
          <a:xfrm>
            <a:off x="630186" y="3282880"/>
            <a:ext cx="2598186" cy="1615178"/>
          </a:xfrm>
          <a:prstGeom prst="rect">
            <a:avLst/>
          </a:prstGeom>
          <a:ln>
            <a:noFill/>
          </a:ln>
          <a:effectLst>
            <a:outerShdw blurRad="292100" dist="139700" dir="2700000" algn="tl" rotWithShape="0">
              <a:srgbClr val="333333">
                <a:alpha val="65000"/>
              </a:srgbClr>
            </a:outerShdw>
          </a:effectLst>
        </p:spPr>
      </p:pic>
      <p:grpSp>
        <p:nvGrpSpPr>
          <p:cNvPr id="14" name="Grupa 13">
            <a:extLst>
              <a:ext uri="{FF2B5EF4-FFF2-40B4-BE49-F238E27FC236}">
                <a16:creationId xmlns:a16="http://schemas.microsoft.com/office/drawing/2014/main" id="{1724BCCF-09B6-E3CB-5AE3-5E8B733AEC1E}"/>
              </a:ext>
            </a:extLst>
          </p:cNvPr>
          <p:cNvGrpSpPr/>
          <p:nvPr/>
        </p:nvGrpSpPr>
        <p:grpSpPr>
          <a:xfrm>
            <a:off x="7717829" y="2114081"/>
            <a:ext cx="3955097" cy="2648284"/>
            <a:chOff x="6784756" y="1841857"/>
            <a:chExt cx="4966615" cy="3658000"/>
          </a:xfrm>
        </p:grpSpPr>
        <p:grpSp>
          <p:nvGrpSpPr>
            <p:cNvPr id="12" name="Grupa 11">
              <a:extLst>
                <a:ext uri="{FF2B5EF4-FFF2-40B4-BE49-F238E27FC236}">
                  <a16:creationId xmlns:a16="http://schemas.microsoft.com/office/drawing/2014/main" id="{828CCB01-604A-95F9-2A76-88CA4D8E2810}"/>
                </a:ext>
              </a:extLst>
            </p:cNvPr>
            <p:cNvGrpSpPr/>
            <p:nvPr/>
          </p:nvGrpSpPr>
          <p:grpSpPr>
            <a:xfrm>
              <a:off x="6784756" y="1841857"/>
              <a:ext cx="4966615" cy="3658000"/>
              <a:chOff x="6784756" y="1841857"/>
              <a:chExt cx="4966615" cy="3658000"/>
            </a:xfrm>
          </p:grpSpPr>
          <p:pic>
            <p:nvPicPr>
              <p:cNvPr id="17" name="Attēls 16" descr="Attēls, kurā ir teksts, elektronika, ekrānuzņēmums, fonts&#10;&#10;Mākslīgā intelekta ģenerēts saturs var būt nepareizs.">
                <a:extLst>
                  <a:ext uri="{FF2B5EF4-FFF2-40B4-BE49-F238E27FC236}">
                    <a16:creationId xmlns:a16="http://schemas.microsoft.com/office/drawing/2014/main" id="{15810636-E311-15FB-41C0-03A390594F1C}"/>
                  </a:ext>
                </a:extLst>
              </p:cNvPr>
              <p:cNvPicPr>
                <a:picLocks noChangeAspect="1"/>
              </p:cNvPicPr>
              <p:nvPr/>
            </p:nvPicPr>
            <p:blipFill>
              <a:blip r:embed="rId6"/>
              <a:stretch>
                <a:fillRect/>
              </a:stretch>
            </p:blipFill>
            <p:spPr>
              <a:xfrm>
                <a:off x="6784756" y="1841857"/>
                <a:ext cx="4966615" cy="3658000"/>
              </a:xfrm>
              <a:prstGeom prst="rect">
                <a:avLst/>
              </a:prstGeom>
              <a:ln>
                <a:noFill/>
              </a:ln>
              <a:effectLst>
                <a:outerShdw blurRad="292100" dist="139700" dir="2700000" algn="tl" rotWithShape="0">
                  <a:srgbClr val="333333">
                    <a:alpha val="65000"/>
                  </a:srgbClr>
                </a:outerShdw>
              </a:effectLst>
            </p:spPr>
          </p:pic>
          <p:pic>
            <p:nvPicPr>
              <p:cNvPr id="19" name="Attēls 18">
                <a:extLst>
                  <a:ext uri="{FF2B5EF4-FFF2-40B4-BE49-F238E27FC236}">
                    <a16:creationId xmlns:a16="http://schemas.microsoft.com/office/drawing/2014/main" id="{53486408-5677-FE0F-8BA2-4C70B76B244E}"/>
                  </a:ext>
                </a:extLst>
              </p:cNvPr>
              <p:cNvPicPr>
                <a:picLocks noChangeAspect="1"/>
              </p:cNvPicPr>
              <p:nvPr/>
            </p:nvPicPr>
            <p:blipFill>
              <a:blip r:embed="rId7"/>
              <a:stretch>
                <a:fillRect/>
              </a:stretch>
            </p:blipFill>
            <p:spPr>
              <a:xfrm>
                <a:off x="9514474" y="1991706"/>
                <a:ext cx="2081541" cy="164925"/>
              </a:xfrm>
              <a:prstGeom prst="rect">
                <a:avLst/>
              </a:prstGeom>
            </p:spPr>
          </p:pic>
          <p:pic>
            <p:nvPicPr>
              <p:cNvPr id="21" name="Attēls 20">
                <a:extLst>
                  <a:ext uri="{FF2B5EF4-FFF2-40B4-BE49-F238E27FC236}">
                    <a16:creationId xmlns:a16="http://schemas.microsoft.com/office/drawing/2014/main" id="{B5C542FF-58A1-94F0-1071-C9D5CD07DBBA}"/>
                  </a:ext>
                </a:extLst>
              </p:cNvPr>
              <p:cNvPicPr>
                <a:picLocks noChangeAspect="1"/>
              </p:cNvPicPr>
              <p:nvPr/>
            </p:nvPicPr>
            <p:blipFill>
              <a:blip r:embed="rId8"/>
              <a:stretch>
                <a:fillRect/>
              </a:stretch>
            </p:blipFill>
            <p:spPr>
              <a:xfrm>
                <a:off x="9620315" y="2329069"/>
                <a:ext cx="2029108" cy="341244"/>
              </a:xfrm>
              <a:prstGeom prst="rect">
                <a:avLst/>
              </a:prstGeom>
            </p:spPr>
          </p:pic>
        </p:grpSp>
        <p:pic>
          <p:nvPicPr>
            <p:cNvPr id="23" name="Attēls 22">
              <a:extLst>
                <a:ext uri="{FF2B5EF4-FFF2-40B4-BE49-F238E27FC236}">
                  <a16:creationId xmlns:a16="http://schemas.microsoft.com/office/drawing/2014/main" id="{6B1DFE51-B33C-1351-E553-DA7D20AABC09}"/>
                </a:ext>
              </a:extLst>
            </p:cNvPr>
            <p:cNvPicPr>
              <a:picLocks noChangeAspect="1"/>
            </p:cNvPicPr>
            <p:nvPr/>
          </p:nvPicPr>
          <p:blipFill>
            <a:blip r:embed="rId8"/>
            <a:stretch>
              <a:fillRect/>
            </a:stretch>
          </p:blipFill>
          <p:spPr>
            <a:xfrm>
              <a:off x="9620315" y="4068609"/>
              <a:ext cx="2029108" cy="238158"/>
            </a:xfrm>
            <a:prstGeom prst="rect">
              <a:avLst/>
            </a:prstGeom>
          </p:spPr>
        </p:pic>
      </p:grpSp>
      <p:pic>
        <p:nvPicPr>
          <p:cNvPr id="4" name="!!Forma">
            <a:extLst>
              <a:ext uri="{FF2B5EF4-FFF2-40B4-BE49-F238E27FC236}">
                <a16:creationId xmlns:a16="http://schemas.microsoft.com/office/drawing/2014/main" id="{6FA5D261-E3C5-9171-88E9-6FE940B27068}"/>
              </a:ext>
            </a:extLst>
          </p:cNvPr>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176351" y="286064"/>
            <a:ext cx="1715252" cy="1715252"/>
          </a:xfrm>
          <a:prstGeom prst="rect">
            <a:avLst/>
          </a:prstGeom>
          <a:effectLst>
            <a:outerShdw blurRad="50800" dist="38100" dir="2700000" algn="tl" rotWithShape="0">
              <a:prstClr val="black">
                <a:alpha val="40000"/>
              </a:prstClr>
            </a:outerShdw>
          </a:effectLst>
        </p:spPr>
      </p:pic>
      <p:sp>
        <p:nvSpPr>
          <p:cNvPr id="8" name="Datuma vietturis 13">
            <a:extLst>
              <a:ext uri="{FF2B5EF4-FFF2-40B4-BE49-F238E27FC236}">
                <a16:creationId xmlns:a16="http://schemas.microsoft.com/office/drawing/2014/main" id="{164867DA-20AF-5EA5-EF06-232D25C146E4}"/>
              </a:ext>
            </a:extLst>
          </p:cNvPr>
          <p:cNvSpPr>
            <a:spLocks noGrp="1"/>
          </p:cNvSpPr>
          <p:nvPr>
            <p:ph type="dt" sz="half" idx="10"/>
          </p:nvPr>
        </p:nvSpPr>
        <p:spPr>
          <a:xfrm>
            <a:off x="234451" y="6429447"/>
            <a:ext cx="1381539" cy="365125"/>
          </a:xfrm>
        </p:spPr>
        <p:txBody>
          <a:bodyPr/>
          <a:lstStyle/>
          <a:p>
            <a:r>
              <a:rPr lang="lv-LV"/>
              <a:t>2026. gada 7. jūlijā</a:t>
            </a:r>
            <a:endParaRPr lang="lv-LV" dirty="0"/>
          </a:p>
        </p:txBody>
      </p:sp>
      <p:sp>
        <p:nvSpPr>
          <p:cNvPr id="11" name="Kājenes vietturis 14">
            <a:extLst>
              <a:ext uri="{FF2B5EF4-FFF2-40B4-BE49-F238E27FC236}">
                <a16:creationId xmlns:a16="http://schemas.microsoft.com/office/drawing/2014/main" id="{2D5198E8-D5A4-443F-F54D-64D3698F111E}"/>
              </a:ext>
            </a:extLst>
          </p:cNvPr>
          <p:cNvSpPr>
            <a:spLocks noGrp="1"/>
          </p:cNvSpPr>
          <p:nvPr>
            <p:ph type="ftr" sz="quarter" idx="11"/>
          </p:nvPr>
        </p:nvSpPr>
        <p:spPr>
          <a:xfrm>
            <a:off x="1102468" y="6422610"/>
            <a:ext cx="8816008" cy="365125"/>
          </a:xfrm>
        </p:spPr>
        <p:txBody>
          <a:bodyPr/>
          <a:lstStyle/>
          <a:p>
            <a:r>
              <a:rPr lang="lv-LV" dirty="0"/>
              <a:t>Valsts pētījumu programmas “Bioloģiskās daudzveidības prioritāro rīcību </a:t>
            </a:r>
          </a:p>
          <a:p>
            <a:r>
              <a:rPr lang="lv-LV" dirty="0"/>
              <a:t>programmā noteikto pētījumu izstrāde, 2. daļa” 2026.–2028. gadam projektu pieteikumu atklātais konkurss </a:t>
            </a:r>
          </a:p>
        </p:txBody>
      </p:sp>
      <p:sp>
        <p:nvSpPr>
          <p:cNvPr id="2" name="Slide Number Placeholder 1">
            <a:extLst>
              <a:ext uri="{FF2B5EF4-FFF2-40B4-BE49-F238E27FC236}">
                <a16:creationId xmlns:a16="http://schemas.microsoft.com/office/drawing/2014/main" id="{E6E7B4FA-38D0-5330-2E52-9D942D7B545C}"/>
              </a:ext>
            </a:extLst>
          </p:cNvPr>
          <p:cNvSpPr>
            <a:spLocks noGrp="1"/>
          </p:cNvSpPr>
          <p:nvPr>
            <p:ph type="sldNum" sz="quarter" idx="12"/>
          </p:nvPr>
        </p:nvSpPr>
        <p:spPr/>
        <p:txBody>
          <a:bodyPr/>
          <a:lstStyle/>
          <a:p>
            <a:fld id="{0C152783-A906-4F49-8461-A41E71CF96CE}" type="slidenum">
              <a:rPr lang="lv-LV" smtClean="0"/>
              <a:t>24</a:t>
            </a:fld>
            <a:endParaRPr lang="lv-LV"/>
          </a:p>
        </p:txBody>
      </p:sp>
    </p:spTree>
    <p:extLst>
      <p:ext uri="{BB962C8B-B14F-4D97-AF65-F5344CB8AC3E}">
        <p14:creationId xmlns:p14="http://schemas.microsoft.com/office/powerpoint/2010/main" val="18515266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EC7B0-C043-DD75-3B1A-DC120A79F375}"/>
            </a:ext>
          </a:extLst>
        </p:cNvPr>
        <p:cNvGrpSpPr/>
        <p:nvPr/>
      </p:nvGrpSpPr>
      <p:grpSpPr>
        <a:xfrm>
          <a:off x="0" y="0"/>
          <a:ext cx="0" cy="0"/>
          <a:chOff x="0" y="0"/>
          <a:chExt cx="0" cy="0"/>
        </a:xfrm>
      </p:grpSpPr>
      <p:pic>
        <p:nvPicPr>
          <p:cNvPr id="14" name="Attēls 13">
            <a:extLst>
              <a:ext uri="{FF2B5EF4-FFF2-40B4-BE49-F238E27FC236}">
                <a16:creationId xmlns:a16="http://schemas.microsoft.com/office/drawing/2014/main" id="{FE9BE49A-FE0E-23D6-346C-848C2D20D4C2}"/>
              </a:ext>
            </a:extLst>
          </p:cNvPr>
          <p:cNvPicPr>
            <a:picLocks noChangeAspect="1"/>
          </p:cNvPicPr>
          <p:nvPr/>
        </p:nvPicPr>
        <p:blipFill>
          <a:blip r:embed="rId2"/>
          <a:stretch>
            <a:fillRect/>
          </a:stretch>
        </p:blipFill>
        <p:spPr>
          <a:xfrm>
            <a:off x="707601" y="1254852"/>
            <a:ext cx="6701819" cy="1400009"/>
          </a:xfrm>
          <a:prstGeom prst="rect">
            <a:avLst/>
          </a:prstGeom>
          <a:ln>
            <a:noFill/>
          </a:ln>
          <a:effectLst>
            <a:outerShdw blurRad="292100" dist="139700" dir="2700000" algn="tl" rotWithShape="0">
              <a:srgbClr val="333333">
                <a:alpha val="65000"/>
              </a:srgbClr>
            </a:outerShdw>
          </a:effectLst>
        </p:spPr>
      </p:pic>
      <p:sp>
        <p:nvSpPr>
          <p:cNvPr id="5" name="!!Teksts">
            <a:extLst>
              <a:ext uri="{FF2B5EF4-FFF2-40B4-BE49-F238E27FC236}">
                <a16:creationId xmlns:a16="http://schemas.microsoft.com/office/drawing/2014/main" id="{4012E263-5412-C31F-1C3F-C91C10A4043E}"/>
              </a:ext>
            </a:extLst>
          </p:cNvPr>
          <p:cNvSpPr>
            <a:spLocks noGrp="1"/>
          </p:cNvSpPr>
          <p:nvPr>
            <p:ph type="title"/>
          </p:nvPr>
        </p:nvSpPr>
        <p:spPr>
          <a:xfrm>
            <a:off x="595985" y="465484"/>
            <a:ext cx="8178316" cy="586076"/>
          </a:xfrm>
        </p:spPr>
        <p:txBody>
          <a:bodyPr>
            <a:normAutofit/>
          </a:bodyPr>
          <a:lstStyle/>
          <a:p>
            <a:r>
              <a:rPr lang="lv-LV" sz="3200">
                <a:solidFill>
                  <a:schemeClr val="accent1"/>
                </a:solidFill>
              </a:rPr>
              <a:t>Konkursa izvēle</a:t>
            </a:r>
          </a:p>
        </p:txBody>
      </p:sp>
      <p:pic>
        <p:nvPicPr>
          <p:cNvPr id="10" name="Attēls 9" descr="Attēls, kurā ir teksts, ekrānuzņēmums, tīmekļa lapa, programmatūra&#10;&#10;Mākslīgā intelekta ģenerēts saturs var būt nepareizs.">
            <a:extLst>
              <a:ext uri="{FF2B5EF4-FFF2-40B4-BE49-F238E27FC236}">
                <a16:creationId xmlns:a16="http://schemas.microsoft.com/office/drawing/2014/main" id="{2DCE9B7E-A30E-FBAB-5222-BFC5E47A02F3}"/>
              </a:ext>
            </a:extLst>
          </p:cNvPr>
          <p:cNvPicPr>
            <a:picLocks noChangeAspect="1"/>
          </p:cNvPicPr>
          <p:nvPr/>
        </p:nvPicPr>
        <p:blipFill>
          <a:blip r:embed="rId3"/>
          <a:stretch>
            <a:fillRect/>
          </a:stretch>
        </p:blipFill>
        <p:spPr>
          <a:xfrm>
            <a:off x="4589745" y="2654862"/>
            <a:ext cx="6148388" cy="2072298"/>
          </a:xfrm>
          <a:prstGeom prst="rect">
            <a:avLst/>
          </a:prstGeom>
          <a:ln>
            <a:noFill/>
          </a:ln>
          <a:effectLst>
            <a:outerShdw blurRad="292100" dist="139700" dir="2700000" algn="tl" rotWithShape="0">
              <a:srgbClr val="333333">
                <a:alpha val="65000"/>
              </a:srgbClr>
            </a:outerShdw>
          </a:effectLst>
        </p:spPr>
      </p:pic>
      <p:pic>
        <p:nvPicPr>
          <p:cNvPr id="8" name="!!Forma" descr="Image result for research icon">
            <a:extLst>
              <a:ext uri="{FF2B5EF4-FFF2-40B4-BE49-F238E27FC236}">
                <a16:creationId xmlns:a16="http://schemas.microsoft.com/office/drawing/2014/main" id="{56555F6E-568A-6CC3-EA06-5358749220E4}"/>
              </a:ext>
            </a:extLst>
          </p:cNvPr>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1035" y="919050"/>
            <a:ext cx="1519055" cy="151905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ttēls 5">
            <a:extLst>
              <a:ext uri="{FF2B5EF4-FFF2-40B4-BE49-F238E27FC236}">
                <a16:creationId xmlns:a16="http://schemas.microsoft.com/office/drawing/2014/main" id="{5059AD23-4A9F-329C-DEB8-DE7E8B580E5D}"/>
              </a:ext>
            </a:extLst>
          </p:cNvPr>
          <p:cNvPicPr>
            <a:picLocks noChangeAspect="1"/>
          </p:cNvPicPr>
          <p:nvPr/>
        </p:nvPicPr>
        <p:blipFill>
          <a:blip r:embed="rId5"/>
          <a:stretch>
            <a:fillRect/>
          </a:stretch>
        </p:blipFill>
        <p:spPr>
          <a:xfrm>
            <a:off x="1068034" y="3668890"/>
            <a:ext cx="4780160" cy="1749777"/>
          </a:xfrm>
          <a:prstGeom prst="rect">
            <a:avLst/>
          </a:prstGeom>
          <a:ln>
            <a:noFill/>
          </a:ln>
          <a:effectLst>
            <a:outerShdw blurRad="292100" dist="139700" dir="2700000" algn="tl" rotWithShape="0">
              <a:srgbClr val="333333">
                <a:alpha val="65000"/>
              </a:srgbClr>
            </a:outerShdw>
          </a:effectLst>
        </p:spPr>
      </p:pic>
      <p:sp>
        <p:nvSpPr>
          <p:cNvPr id="2" name="Datuma vietturis 13">
            <a:extLst>
              <a:ext uri="{FF2B5EF4-FFF2-40B4-BE49-F238E27FC236}">
                <a16:creationId xmlns:a16="http://schemas.microsoft.com/office/drawing/2014/main" id="{868763AB-B973-DBB6-3A4E-348F6EFDFE14}"/>
              </a:ext>
            </a:extLst>
          </p:cNvPr>
          <p:cNvSpPr>
            <a:spLocks noGrp="1"/>
          </p:cNvSpPr>
          <p:nvPr>
            <p:ph type="dt" sz="half" idx="10"/>
          </p:nvPr>
        </p:nvSpPr>
        <p:spPr>
          <a:xfrm>
            <a:off x="234451" y="6429447"/>
            <a:ext cx="1381539" cy="365125"/>
          </a:xfrm>
        </p:spPr>
        <p:txBody>
          <a:bodyPr/>
          <a:lstStyle/>
          <a:p>
            <a:r>
              <a:rPr lang="lv-LV"/>
              <a:t>2026. gada 7. jūlijā</a:t>
            </a:r>
            <a:endParaRPr lang="lv-LV" dirty="0"/>
          </a:p>
        </p:txBody>
      </p:sp>
      <p:sp>
        <p:nvSpPr>
          <p:cNvPr id="3" name="Kājenes vietturis 14">
            <a:extLst>
              <a:ext uri="{FF2B5EF4-FFF2-40B4-BE49-F238E27FC236}">
                <a16:creationId xmlns:a16="http://schemas.microsoft.com/office/drawing/2014/main" id="{FFDB7430-4500-28F0-013F-1F9365A6037C}"/>
              </a:ext>
            </a:extLst>
          </p:cNvPr>
          <p:cNvSpPr>
            <a:spLocks noGrp="1"/>
          </p:cNvSpPr>
          <p:nvPr>
            <p:ph type="ftr" sz="quarter" idx="11"/>
          </p:nvPr>
        </p:nvSpPr>
        <p:spPr>
          <a:xfrm>
            <a:off x="1102468" y="6422610"/>
            <a:ext cx="8816008" cy="365125"/>
          </a:xfrm>
        </p:spPr>
        <p:txBody>
          <a:bodyPr/>
          <a:lstStyle/>
          <a:p>
            <a:r>
              <a:rPr lang="lv-LV" dirty="0"/>
              <a:t>Valsts pētījumu programmas “Bioloģiskās daudzveidības prioritāro rīcību </a:t>
            </a:r>
          </a:p>
          <a:p>
            <a:r>
              <a:rPr lang="lv-LV" dirty="0"/>
              <a:t>programmā noteikto pētījumu izstrāde, 2. daļa” 2026.–2028. gadam projektu pieteikumu atklātais konkurss </a:t>
            </a:r>
          </a:p>
        </p:txBody>
      </p:sp>
      <p:pic>
        <p:nvPicPr>
          <p:cNvPr id="7" name="Picture 6">
            <a:extLst>
              <a:ext uri="{FF2B5EF4-FFF2-40B4-BE49-F238E27FC236}">
                <a16:creationId xmlns:a16="http://schemas.microsoft.com/office/drawing/2014/main" id="{9B5EF3B4-0F55-ABD7-7313-E346AF62BB88}"/>
              </a:ext>
            </a:extLst>
          </p:cNvPr>
          <p:cNvPicPr>
            <a:picLocks noChangeAspect="1"/>
          </p:cNvPicPr>
          <p:nvPr/>
        </p:nvPicPr>
        <p:blipFill>
          <a:blip r:embed="rId6"/>
          <a:stretch>
            <a:fillRect/>
          </a:stretch>
        </p:blipFill>
        <p:spPr>
          <a:xfrm>
            <a:off x="1689096" y="4571172"/>
            <a:ext cx="4072264" cy="281385"/>
          </a:xfrm>
          <a:prstGeom prst="rect">
            <a:avLst/>
          </a:prstGeom>
        </p:spPr>
      </p:pic>
      <p:sp>
        <p:nvSpPr>
          <p:cNvPr id="9" name="Slide Number Placeholder 8">
            <a:extLst>
              <a:ext uri="{FF2B5EF4-FFF2-40B4-BE49-F238E27FC236}">
                <a16:creationId xmlns:a16="http://schemas.microsoft.com/office/drawing/2014/main" id="{9D6AB468-8D1F-B091-38D0-DC1B290736D8}"/>
              </a:ext>
            </a:extLst>
          </p:cNvPr>
          <p:cNvSpPr>
            <a:spLocks noGrp="1"/>
          </p:cNvSpPr>
          <p:nvPr>
            <p:ph type="sldNum" sz="quarter" idx="12"/>
          </p:nvPr>
        </p:nvSpPr>
        <p:spPr/>
        <p:txBody>
          <a:bodyPr/>
          <a:lstStyle/>
          <a:p>
            <a:fld id="{0C152783-A906-4F49-8461-A41E71CF96CE}" type="slidenum">
              <a:rPr lang="lv-LV" smtClean="0"/>
              <a:t>25</a:t>
            </a:fld>
            <a:endParaRPr lang="lv-LV"/>
          </a:p>
        </p:txBody>
      </p:sp>
    </p:spTree>
    <p:extLst>
      <p:ext uri="{BB962C8B-B14F-4D97-AF65-F5344CB8AC3E}">
        <p14:creationId xmlns:p14="http://schemas.microsoft.com/office/powerpoint/2010/main" val="34574587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FECD1-2505-6EFA-4DFA-2F817B2E79BA}"/>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02CD4395-92BA-216B-07A9-A8B84D3B8016}"/>
              </a:ext>
            </a:extLst>
          </p:cNvPr>
          <p:cNvSpPr txBox="1"/>
          <p:nvPr/>
        </p:nvSpPr>
        <p:spPr>
          <a:xfrm>
            <a:off x="2673951" y="1984678"/>
            <a:ext cx="2436801" cy="3216265"/>
          </a:xfrm>
          <a:prstGeom prst="rect">
            <a:avLst/>
          </a:prstGeom>
          <a:noFill/>
        </p:spPr>
        <p:txBody>
          <a:bodyPr wrap="square" rtlCol="0">
            <a:spAutoFit/>
          </a:bodyPr>
          <a:lstStyle/>
          <a:p>
            <a:pPr defTabSz="755650">
              <a:lnSpc>
                <a:spcPct val="90000"/>
              </a:lnSpc>
              <a:spcAft>
                <a:spcPct val="35000"/>
              </a:spcAft>
            </a:pPr>
            <a:r>
              <a:rPr lang="lv-LV" sz="1400" b="1">
                <a:solidFill>
                  <a:schemeClr val="tx2"/>
                </a:solidFill>
                <a:ea typeface="Verdana" panose="020B0604030504040204" pitchFamily="34" charset="0"/>
              </a:rPr>
              <a:t>Pirmā nodaļa:</a:t>
            </a:r>
          </a:p>
          <a:p>
            <a:pPr defTabSz="755650">
              <a:lnSpc>
                <a:spcPct val="90000"/>
              </a:lnSpc>
              <a:spcAft>
                <a:spcPct val="35000"/>
              </a:spcAft>
            </a:pPr>
            <a:r>
              <a:rPr lang="lv-LV" sz="1400">
                <a:solidFill>
                  <a:schemeClr val="tx2"/>
                </a:solidFill>
                <a:ea typeface="Verdana" panose="020B0604030504040204" pitchFamily="34" charset="0"/>
              </a:rPr>
              <a:t>Vispārīgā informācija</a:t>
            </a:r>
          </a:p>
          <a:p>
            <a:pPr algn="just"/>
            <a:endParaRPr lang="lv-LV" sz="1400">
              <a:solidFill>
                <a:schemeClr val="tx2"/>
              </a:solidFill>
            </a:endParaRPr>
          </a:p>
          <a:p>
            <a:r>
              <a:rPr lang="lv-LV" sz="1400" b="1">
                <a:solidFill>
                  <a:schemeClr val="tx2"/>
                </a:solidFill>
              </a:rPr>
              <a:t>Otrā nodaļa:</a:t>
            </a:r>
          </a:p>
          <a:p>
            <a:r>
              <a:rPr lang="lv-LV" sz="1400">
                <a:solidFill>
                  <a:schemeClr val="tx2"/>
                </a:solidFill>
              </a:rPr>
              <a:t>Zinātniskā grupa</a:t>
            </a:r>
          </a:p>
          <a:p>
            <a:pPr algn="just"/>
            <a:endParaRPr lang="lv-LV" sz="1400">
              <a:solidFill>
                <a:schemeClr val="tx2"/>
              </a:solidFill>
            </a:endParaRPr>
          </a:p>
          <a:p>
            <a:r>
              <a:rPr lang="lv-LV" sz="1400" b="1">
                <a:solidFill>
                  <a:schemeClr val="tx2"/>
                </a:solidFill>
              </a:rPr>
              <a:t>Trešā nodaļa:</a:t>
            </a:r>
          </a:p>
          <a:p>
            <a:r>
              <a:rPr lang="lv-LV" sz="1400">
                <a:solidFill>
                  <a:schemeClr val="tx2"/>
                </a:solidFill>
              </a:rPr>
              <a:t>Projekta budžets </a:t>
            </a:r>
          </a:p>
          <a:p>
            <a:pPr algn="just"/>
            <a:endParaRPr lang="lv-LV" sz="1400">
              <a:solidFill>
                <a:schemeClr val="tx2"/>
              </a:solidFill>
            </a:endParaRPr>
          </a:p>
          <a:p>
            <a:r>
              <a:rPr lang="lv-LV" sz="1400" b="1">
                <a:solidFill>
                  <a:schemeClr val="tx2"/>
                </a:solidFill>
              </a:rPr>
              <a:t>Ceturtā nodaļa:</a:t>
            </a:r>
          </a:p>
          <a:p>
            <a:r>
              <a:rPr lang="lv-LV" sz="1400">
                <a:solidFill>
                  <a:schemeClr val="tx2"/>
                </a:solidFill>
              </a:rPr>
              <a:t>Projekta rezultāti</a:t>
            </a:r>
          </a:p>
          <a:p>
            <a:pPr algn="just"/>
            <a:endParaRPr lang="lv-LV" sz="1400">
              <a:solidFill>
                <a:schemeClr val="tx2"/>
              </a:solidFill>
            </a:endParaRPr>
          </a:p>
          <a:p>
            <a:r>
              <a:rPr lang="lv-LV" sz="1400" b="1">
                <a:solidFill>
                  <a:schemeClr val="tx2"/>
                </a:solidFill>
              </a:rPr>
              <a:t>Piektā nodaļa:</a:t>
            </a:r>
          </a:p>
          <a:p>
            <a:r>
              <a:rPr lang="lv-LV" sz="1400">
                <a:solidFill>
                  <a:schemeClr val="tx2"/>
                </a:solidFill>
              </a:rPr>
              <a:t>Laika grafiks</a:t>
            </a:r>
          </a:p>
        </p:txBody>
      </p:sp>
      <p:sp>
        <p:nvSpPr>
          <p:cNvPr id="8" name="Rectangle 1">
            <a:extLst>
              <a:ext uri="{FF2B5EF4-FFF2-40B4-BE49-F238E27FC236}">
                <a16:creationId xmlns:a16="http://schemas.microsoft.com/office/drawing/2014/main" id="{D6F7797E-BFE6-3C57-085E-5B807DAB2110}"/>
              </a:ext>
            </a:extLst>
          </p:cNvPr>
          <p:cNvSpPr/>
          <p:nvPr/>
        </p:nvSpPr>
        <p:spPr>
          <a:xfrm>
            <a:off x="2353948" y="2102145"/>
            <a:ext cx="83661" cy="2967179"/>
          </a:xfrm>
          <a:prstGeom prst="rect">
            <a:avLst/>
          </a:prstGeom>
          <a:solidFill>
            <a:srgbClr val="7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9" name="!!Forma">
            <a:extLst>
              <a:ext uri="{FF2B5EF4-FFF2-40B4-BE49-F238E27FC236}">
                <a16:creationId xmlns:a16="http://schemas.microsoft.com/office/drawing/2014/main" id="{3BAAC8FB-A9CC-3D5C-B303-B242C59092B4}"/>
              </a:ext>
            </a:extLst>
          </p:cNvPr>
          <p:cNvPicPr>
            <a:picLocks noChangeAspect="1"/>
          </p:cNvPicPr>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1554669" y="2152187"/>
            <a:ext cx="799279" cy="79927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5">
            <a:extLst>
              <a:ext uri="{FF2B5EF4-FFF2-40B4-BE49-F238E27FC236}">
                <a16:creationId xmlns:a16="http://schemas.microsoft.com/office/drawing/2014/main" id="{8A8BDC9D-5040-5814-F44F-C13D4BA981EF}"/>
              </a:ext>
            </a:extLst>
          </p:cNvPr>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45743" y="4152004"/>
            <a:ext cx="745138" cy="74513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6">
            <a:extLst>
              <a:ext uri="{FF2B5EF4-FFF2-40B4-BE49-F238E27FC236}">
                <a16:creationId xmlns:a16="http://schemas.microsoft.com/office/drawing/2014/main" id="{DD74E74D-67A3-E067-26B6-B8B1BB386C91}"/>
              </a:ext>
            </a:extLst>
          </p:cNvPr>
          <p:cNvPicPr>
            <a:picLocks noChangeAspect="1"/>
          </p:cNvPicPr>
          <p:nvPr/>
        </p:nvPicPr>
        <p:blipFill>
          <a:blip r:embed="rId5"/>
          <a:srcRect/>
          <a:stretch/>
        </p:blipFill>
        <p:spPr>
          <a:xfrm>
            <a:off x="1494046" y="3154699"/>
            <a:ext cx="835516" cy="824375"/>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4119CAF8-9669-C4FB-4CA7-1DE103FB254F}"/>
              </a:ext>
            </a:extLst>
          </p:cNvPr>
          <p:cNvSpPr txBox="1"/>
          <p:nvPr/>
        </p:nvSpPr>
        <p:spPr>
          <a:xfrm>
            <a:off x="5491308" y="1890131"/>
            <a:ext cx="4615904" cy="3708708"/>
          </a:xfrm>
          <a:prstGeom prst="rect">
            <a:avLst/>
          </a:prstGeom>
          <a:noFill/>
        </p:spPr>
        <p:txBody>
          <a:bodyPr wrap="square" rtlCol="0">
            <a:spAutoFit/>
          </a:bodyPr>
          <a:lstStyle/>
          <a:p>
            <a:pPr algn="just"/>
            <a:r>
              <a:rPr lang="lv-LV" sz="1400">
                <a:solidFill>
                  <a:schemeClr val="tx2"/>
                </a:solidFill>
              </a:rPr>
              <a:t>Projekta iesnieguma A daļā aizpildāmi šādi informācijas lauki:</a:t>
            </a:r>
          </a:p>
          <a:p>
            <a:pPr algn="just"/>
            <a:endParaRPr lang="lv-LV" sz="1400">
              <a:solidFill>
                <a:schemeClr val="tx2"/>
              </a:solidFill>
            </a:endParaRPr>
          </a:p>
          <a:p>
            <a:pPr marL="342900" indent="-342900" algn="just">
              <a:buBlip>
                <a:blip r:embed="rId6"/>
              </a:buBlip>
            </a:pPr>
            <a:r>
              <a:rPr lang="lv-LV" sz="1400">
                <a:solidFill>
                  <a:schemeClr val="tx2"/>
                </a:solidFill>
              </a:rPr>
              <a:t>«Projekta iesniedzējs»;</a:t>
            </a:r>
          </a:p>
          <a:p>
            <a:pPr marL="342900" indent="-342900" algn="just">
              <a:buBlip>
                <a:blip r:embed="rId6"/>
              </a:buBlip>
            </a:pPr>
            <a:r>
              <a:rPr lang="lv-LV" sz="1400">
                <a:solidFill>
                  <a:schemeClr val="tx2"/>
                </a:solidFill>
              </a:rPr>
              <a:t>«Projekta sadarbības partneris – zinātniskā institūcija»;</a:t>
            </a:r>
          </a:p>
          <a:p>
            <a:pPr marL="342900" indent="-342900" algn="just">
              <a:buBlip>
                <a:blip r:embed="rId6"/>
              </a:buBlip>
            </a:pPr>
            <a:r>
              <a:rPr lang="lv-LV" sz="1400">
                <a:solidFill>
                  <a:schemeClr val="tx2"/>
                </a:solidFill>
              </a:rPr>
              <a:t>«Projekta vadītājs»; </a:t>
            </a:r>
          </a:p>
          <a:p>
            <a:pPr marL="342900" indent="-342900" algn="just">
              <a:buBlip>
                <a:blip r:embed="rId6"/>
              </a:buBlip>
            </a:pPr>
            <a:r>
              <a:rPr lang="lv-LV" sz="1400">
                <a:solidFill>
                  <a:schemeClr val="tx2"/>
                </a:solidFill>
              </a:rPr>
              <a:t>«Zinātnes nozare»;</a:t>
            </a:r>
          </a:p>
          <a:p>
            <a:pPr marL="342900" indent="-342900" algn="just">
              <a:buBlip>
                <a:blip r:embed="rId6"/>
              </a:buBlip>
            </a:pPr>
            <a:r>
              <a:rPr lang="lv-LV" sz="1400">
                <a:solidFill>
                  <a:schemeClr val="tx2"/>
                </a:solidFill>
              </a:rPr>
              <a:t>«Viedās specializācijas joma»;</a:t>
            </a:r>
          </a:p>
          <a:p>
            <a:pPr marL="342900" indent="-342900" algn="just">
              <a:buBlip>
                <a:blip r:embed="rId6"/>
              </a:buBlip>
            </a:pPr>
            <a:r>
              <a:rPr lang="lv-LV" sz="1400">
                <a:solidFill>
                  <a:schemeClr val="tx2"/>
                </a:solidFill>
              </a:rPr>
              <a:t>«Pētniecības veids»;</a:t>
            </a:r>
          </a:p>
          <a:p>
            <a:pPr marL="342900" indent="-342900" algn="just">
              <a:buBlip>
                <a:blip r:embed="rId6"/>
              </a:buBlip>
            </a:pPr>
            <a:r>
              <a:rPr lang="lv-LV" sz="1400">
                <a:solidFill>
                  <a:schemeClr val="tx2"/>
                </a:solidFill>
              </a:rPr>
              <a:t>«Projekta mērķis» un «Projekta tematiskais uzdevums»;</a:t>
            </a:r>
          </a:p>
          <a:p>
            <a:pPr marL="342900" indent="-342900" algn="just">
              <a:buBlip>
                <a:blip r:embed="rId6"/>
              </a:buBlip>
            </a:pPr>
            <a:r>
              <a:rPr lang="lv-LV" sz="1400">
                <a:solidFill>
                  <a:schemeClr val="tx2"/>
                </a:solidFill>
              </a:rPr>
              <a:t>«Projekta kopējais finansējums»;</a:t>
            </a:r>
          </a:p>
          <a:p>
            <a:pPr marL="342900" indent="-342900" algn="just">
              <a:buBlip>
                <a:blip r:embed="rId6"/>
              </a:buBlip>
            </a:pPr>
            <a:r>
              <a:rPr lang="lv-LV" sz="1400">
                <a:solidFill>
                  <a:schemeClr val="tx2"/>
                </a:solidFill>
              </a:rPr>
              <a:t>«Projekta kopsavilkums»;</a:t>
            </a:r>
          </a:p>
          <a:p>
            <a:pPr marL="342900" indent="-342900" algn="just">
              <a:buBlip>
                <a:blip r:embed="rId6"/>
              </a:buBlip>
            </a:pPr>
            <a:r>
              <a:rPr lang="lv-LV" sz="1400">
                <a:solidFill>
                  <a:schemeClr val="tx2"/>
                </a:solidFill>
              </a:rPr>
              <a:t>«Atslēgas vārdi»;</a:t>
            </a:r>
          </a:p>
          <a:p>
            <a:pPr marL="342900" indent="-342900" algn="just">
              <a:buBlip>
                <a:blip r:embed="rId6"/>
              </a:buBlip>
            </a:pPr>
            <a:r>
              <a:rPr lang="lv-LV" sz="1400">
                <a:solidFill>
                  <a:schemeClr val="tx2"/>
                </a:solidFill>
              </a:rPr>
              <a:t>«Īstenošanas periods (mēnešos)» </a:t>
            </a:r>
          </a:p>
          <a:p>
            <a:pPr algn="just"/>
            <a:endParaRPr lang="lv-LV" sz="1400">
              <a:solidFill>
                <a:schemeClr val="tx2"/>
              </a:solidFill>
            </a:endParaRPr>
          </a:p>
          <a:p>
            <a:pPr algn="just"/>
            <a:r>
              <a:rPr lang="lv-LV" sz="1400">
                <a:solidFill>
                  <a:schemeClr val="tx2"/>
                </a:solidFill>
              </a:rPr>
              <a:t>Pēc datu lauku aizpildīšanas un saglabāšanas tos </a:t>
            </a:r>
          </a:p>
          <a:p>
            <a:pPr algn="just"/>
            <a:r>
              <a:rPr lang="lv-LV" sz="1400">
                <a:solidFill>
                  <a:schemeClr val="accent2"/>
                </a:solidFill>
              </a:rPr>
              <a:t>labot nebūs iespējams! </a:t>
            </a:r>
          </a:p>
          <a:p>
            <a:pPr algn="just"/>
            <a:endParaRPr lang="lv-LV" sz="1100" b="1">
              <a:solidFill>
                <a:schemeClr val="tx2"/>
              </a:solidFill>
            </a:endParaRPr>
          </a:p>
        </p:txBody>
      </p:sp>
      <p:sp>
        <p:nvSpPr>
          <p:cNvPr id="13" name="Virsraksts 1">
            <a:extLst>
              <a:ext uri="{FF2B5EF4-FFF2-40B4-BE49-F238E27FC236}">
                <a16:creationId xmlns:a16="http://schemas.microsoft.com/office/drawing/2014/main" id="{EB3386F0-F1A4-7B45-3808-7C633758160D}"/>
              </a:ext>
            </a:extLst>
          </p:cNvPr>
          <p:cNvSpPr txBox="1">
            <a:spLocks/>
          </p:cNvSpPr>
          <p:nvPr/>
        </p:nvSpPr>
        <p:spPr>
          <a:xfrm>
            <a:off x="838200" y="596597"/>
            <a:ext cx="10515600" cy="5360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7E0000"/>
                </a:solidFill>
                <a:latin typeface="+mj-lt"/>
                <a:ea typeface="+mj-ea"/>
                <a:cs typeface="+mj-cs"/>
              </a:defRPr>
            </a:lvl1pPr>
          </a:lstStyle>
          <a:p>
            <a:r>
              <a:rPr lang="lv-LV" sz="3200">
                <a:solidFill>
                  <a:schemeClr val="accent2">
                    <a:lumMod val="75000"/>
                  </a:schemeClr>
                </a:solidFill>
              </a:rPr>
              <a:t>Projekta pieteikums: A daļa</a:t>
            </a:r>
          </a:p>
        </p:txBody>
      </p:sp>
      <p:sp>
        <p:nvSpPr>
          <p:cNvPr id="20" name="!!Teksts">
            <a:extLst>
              <a:ext uri="{FF2B5EF4-FFF2-40B4-BE49-F238E27FC236}">
                <a16:creationId xmlns:a16="http://schemas.microsoft.com/office/drawing/2014/main" id="{E06F8CA9-9E37-5F93-2BD9-0C230FB4B9F1}"/>
              </a:ext>
            </a:extLst>
          </p:cNvPr>
          <p:cNvSpPr txBox="1"/>
          <p:nvPr/>
        </p:nvSpPr>
        <p:spPr>
          <a:xfrm>
            <a:off x="5491308" y="1327816"/>
            <a:ext cx="5279736" cy="461665"/>
          </a:xfrm>
          <a:prstGeom prst="rect">
            <a:avLst/>
          </a:prstGeom>
          <a:noFill/>
        </p:spPr>
        <p:txBody>
          <a:bodyPr wrap="square" rtlCol="0">
            <a:spAutoFit/>
          </a:bodyPr>
          <a:lstStyle/>
          <a:p>
            <a:pPr lvl="0"/>
            <a:r>
              <a:rPr lang="lv-LV" sz="2400">
                <a:solidFill>
                  <a:schemeClr val="accent2"/>
                </a:solidFill>
                <a:latin typeface="+mj-lt"/>
                <a:ea typeface="Verdana" panose="020B0604030504040204" pitchFamily="34" charset="0"/>
              </a:rPr>
              <a:t>1. nodaļa «Vispārīgā informācija» </a:t>
            </a:r>
          </a:p>
        </p:txBody>
      </p:sp>
      <p:sp>
        <p:nvSpPr>
          <p:cNvPr id="4" name="Datuma vietturis 13">
            <a:extLst>
              <a:ext uri="{FF2B5EF4-FFF2-40B4-BE49-F238E27FC236}">
                <a16:creationId xmlns:a16="http://schemas.microsoft.com/office/drawing/2014/main" id="{0CD811FA-44D0-3F45-4A73-C3DCA5BED43B}"/>
              </a:ext>
            </a:extLst>
          </p:cNvPr>
          <p:cNvSpPr>
            <a:spLocks noGrp="1"/>
          </p:cNvSpPr>
          <p:nvPr>
            <p:ph type="dt" sz="half" idx="10"/>
          </p:nvPr>
        </p:nvSpPr>
        <p:spPr>
          <a:xfrm>
            <a:off x="234451" y="6429447"/>
            <a:ext cx="1381539" cy="365125"/>
          </a:xfrm>
        </p:spPr>
        <p:txBody>
          <a:bodyPr/>
          <a:lstStyle/>
          <a:p>
            <a:r>
              <a:rPr lang="lv-LV"/>
              <a:t>2026. gada 7. jūlijā</a:t>
            </a:r>
            <a:endParaRPr lang="lv-LV" dirty="0"/>
          </a:p>
        </p:txBody>
      </p:sp>
      <p:sp>
        <p:nvSpPr>
          <p:cNvPr id="5" name="Kājenes vietturis 14">
            <a:extLst>
              <a:ext uri="{FF2B5EF4-FFF2-40B4-BE49-F238E27FC236}">
                <a16:creationId xmlns:a16="http://schemas.microsoft.com/office/drawing/2014/main" id="{2C4E9B08-0C3A-8260-EE82-28659D1977F8}"/>
              </a:ext>
            </a:extLst>
          </p:cNvPr>
          <p:cNvSpPr>
            <a:spLocks noGrp="1"/>
          </p:cNvSpPr>
          <p:nvPr>
            <p:ph type="ftr" sz="quarter" idx="11"/>
          </p:nvPr>
        </p:nvSpPr>
        <p:spPr>
          <a:xfrm>
            <a:off x="1102468" y="6422610"/>
            <a:ext cx="8816008" cy="365125"/>
          </a:xfrm>
        </p:spPr>
        <p:txBody>
          <a:bodyPr/>
          <a:lstStyle/>
          <a:p>
            <a:r>
              <a:rPr lang="lv-LV" dirty="0"/>
              <a:t>Valsts pētījumu programmas “Bioloģiskās daudzveidības prioritāro rīcību </a:t>
            </a:r>
          </a:p>
          <a:p>
            <a:r>
              <a:rPr lang="lv-LV" dirty="0"/>
              <a:t>programmā noteikto pētījumu izstrāde, 2. daļa” 2026.–2028. gadam projektu pieteikumu atklātais konkurss </a:t>
            </a:r>
          </a:p>
        </p:txBody>
      </p:sp>
      <p:sp>
        <p:nvSpPr>
          <p:cNvPr id="2" name="Slide Number Placeholder 1">
            <a:extLst>
              <a:ext uri="{FF2B5EF4-FFF2-40B4-BE49-F238E27FC236}">
                <a16:creationId xmlns:a16="http://schemas.microsoft.com/office/drawing/2014/main" id="{1026B597-4AAB-88F4-DEA7-E8FDB01D09AF}"/>
              </a:ext>
            </a:extLst>
          </p:cNvPr>
          <p:cNvSpPr>
            <a:spLocks noGrp="1"/>
          </p:cNvSpPr>
          <p:nvPr>
            <p:ph type="sldNum" sz="quarter" idx="12"/>
          </p:nvPr>
        </p:nvSpPr>
        <p:spPr/>
        <p:txBody>
          <a:bodyPr/>
          <a:lstStyle/>
          <a:p>
            <a:fld id="{0C152783-A906-4F49-8461-A41E71CF96CE}" type="slidenum">
              <a:rPr lang="lv-LV" smtClean="0"/>
              <a:t>26</a:t>
            </a:fld>
            <a:endParaRPr lang="lv-LV"/>
          </a:p>
        </p:txBody>
      </p:sp>
    </p:spTree>
    <p:extLst>
      <p:ext uri="{BB962C8B-B14F-4D97-AF65-F5344CB8AC3E}">
        <p14:creationId xmlns:p14="http://schemas.microsoft.com/office/powerpoint/2010/main" val="16272916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7C30B-CC60-8C70-834A-EBB87D0EB5C6}"/>
            </a:ext>
          </a:extLst>
        </p:cNvPr>
        <p:cNvGrpSpPr/>
        <p:nvPr/>
      </p:nvGrpSpPr>
      <p:grpSpPr>
        <a:xfrm>
          <a:off x="0" y="0"/>
          <a:ext cx="0" cy="0"/>
          <a:chOff x="0" y="0"/>
          <a:chExt cx="0" cy="0"/>
        </a:xfrm>
      </p:grpSpPr>
      <p:sp>
        <p:nvSpPr>
          <p:cNvPr id="12" name="Virsraksts 1">
            <a:extLst>
              <a:ext uri="{FF2B5EF4-FFF2-40B4-BE49-F238E27FC236}">
                <a16:creationId xmlns:a16="http://schemas.microsoft.com/office/drawing/2014/main" id="{10AAA462-7E69-0633-BAEC-22B92BA36659}"/>
              </a:ext>
            </a:extLst>
          </p:cNvPr>
          <p:cNvSpPr txBox="1">
            <a:spLocks/>
          </p:cNvSpPr>
          <p:nvPr/>
        </p:nvSpPr>
        <p:spPr>
          <a:xfrm>
            <a:off x="838200" y="283871"/>
            <a:ext cx="10515600" cy="5360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7E0000"/>
                </a:solidFill>
                <a:latin typeface="+mj-lt"/>
                <a:ea typeface="+mj-ea"/>
                <a:cs typeface="+mj-cs"/>
              </a:defRPr>
            </a:lvl1pPr>
          </a:lstStyle>
          <a:p>
            <a:r>
              <a:rPr lang="lv-LV">
                <a:solidFill>
                  <a:schemeClr val="accent2">
                    <a:lumMod val="75000"/>
                  </a:schemeClr>
                </a:solidFill>
              </a:rPr>
              <a:t>Projekta pieteikums: A daļa (1)</a:t>
            </a:r>
          </a:p>
        </p:txBody>
      </p:sp>
      <p:sp>
        <p:nvSpPr>
          <p:cNvPr id="16" name="TextBox 15">
            <a:extLst>
              <a:ext uri="{FF2B5EF4-FFF2-40B4-BE49-F238E27FC236}">
                <a16:creationId xmlns:a16="http://schemas.microsoft.com/office/drawing/2014/main" id="{4BA33C67-023E-AD08-6015-DDFDAD2DCA74}"/>
              </a:ext>
            </a:extLst>
          </p:cNvPr>
          <p:cNvSpPr txBox="1"/>
          <p:nvPr/>
        </p:nvSpPr>
        <p:spPr>
          <a:xfrm>
            <a:off x="516343" y="3685311"/>
            <a:ext cx="4215134" cy="1323439"/>
          </a:xfrm>
          <a:prstGeom prst="rect">
            <a:avLst/>
          </a:prstGeom>
          <a:noFill/>
        </p:spPr>
        <p:txBody>
          <a:bodyPr wrap="square">
            <a:spAutoFit/>
          </a:bodyPr>
          <a:lstStyle/>
          <a:p>
            <a:pPr algn="r"/>
            <a:r>
              <a:rPr lang="lv-LV" sz="1600" dirty="0">
                <a:solidFill>
                  <a:schemeClr val="tx2"/>
                </a:solidFill>
              </a:rPr>
              <a:t>Pēc sadaļas «Vispārīgā informācija» aizpildīšanas un saglabāšanas projekta iesniegumam tiks piešķirts numurs </a:t>
            </a:r>
            <a:r>
              <a:rPr lang="lv-LV" sz="1600" b="1" dirty="0">
                <a:solidFill>
                  <a:schemeClr val="tx2"/>
                </a:solidFill>
              </a:rPr>
              <a:t>VPP-VARAM-DABA-2-2026/01-X, </a:t>
            </a:r>
            <a:r>
              <a:rPr lang="lv-LV" sz="1600" dirty="0">
                <a:solidFill>
                  <a:schemeClr val="tx2"/>
                </a:solidFill>
              </a:rPr>
              <a:t>kuru izmanto, aizpildot institūciju apliecinājumus (projekta iesnieguma D, E, F daļas).</a:t>
            </a:r>
          </a:p>
        </p:txBody>
      </p:sp>
      <p:sp>
        <p:nvSpPr>
          <p:cNvPr id="2" name="!!Teksts">
            <a:extLst>
              <a:ext uri="{FF2B5EF4-FFF2-40B4-BE49-F238E27FC236}">
                <a16:creationId xmlns:a16="http://schemas.microsoft.com/office/drawing/2014/main" id="{B68501BB-A5F5-1A57-45EC-11F06679113D}"/>
              </a:ext>
            </a:extLst>
          </p:cNvPr>
          <p:cNvSpPr txBox="1"/>
          <p:nvPr/>
        </p:nvSpPr>
        <p:spPr>
          <a:xfrm>
            <a:off x="838200" y="698702"/>
            <a:ext cx="5279736" cy="400110"/>
          </a:xfrm>
          <a:prstGeom prst="rect">
            <a:avLst/>
          </a:prstGeom>
          <a:noFill/>
        </p:spPr>
        <p:txBody>
          <a:bodyPr wrap="square" rtlCol="0">
            <a:spAutoFit/>
          </a:bodyPr>
          <a:lstStyle/>
          <a:p>
            <a:pPr lvl="0"/>
            <a:r>
              <a:rPr lang="lv-LV" sz="2000">
                <a:solidFill>
                  <a:schemeClr val="accent2"/>
                </a:solidFill>
                <a:latin typeface="+mj-lt"/>
                <a:ea typeface="Verdana" panose="020B0604030504040204" pitchFamily="34" charset="0"/>
              </a:rPr>
              <a:t>1. nodaļa «Vispārīgā informācija» </a:t>
            </a:r>
          </a:p>
        </p:txBody>
      </p:sp>
      <p:grpSp>
        <p:nvGrpSpPr>
          <p:cNvPr id="33" name="Grupa 32">
            <a:extLst>
              <a:ext uri="{FF2B5EF4-FFF2-40B4-BE49-F238E27FC236}">
                <a16:creationId xmlns:a16="http://schemas.microsoft.com/office/drawing/2014/main" id="{B479E2B4-48C4-24D8-CE21-B6672714373C}"/>
              </a:ext>
            </a:extLst>
          </p:cNvPr>
          <p:cNvGrpSpPr/>
          <p:nvPr/>
        </p:nvGrpSpPr>
        <p:grpSpPr>
          <a:xfrm>
            <a:off x="4830867" y="3685311"/>
            <a:ext cx="5373555" cy="1364747"/>
            <a:chOff x="1266092" y="4365392"/>
            <a:chExt cx="6858000" cy="1764036"/>
          </a:xfrm>
        </p:grpSpPr>
        <p:pic>
          <p:nvPicPr>
            <p:cNvPr id="18" name="Attēls 17" descr="Attēls, kurā ir teksts, programmatūra, multivides programmatūra, tīmekļa lapa&#10;&#10;Mākslīgā intelekta ģenerēts saturs var būt nepareizs.">
              <a:extLst>
                <a:ext uri="{FF2B5EF4-FFF2-40B4-BE49-F238E27FC236}">
                  <a16:creationId xmlns:a16="http://schemas.microsoft.com/office/drawing/2014/main" id="{32752B5E-8B48-D042-9DBC-1EFB6CF9303D}"/>
                </a:ext>
              </a:extLst>
            </p:cNvPr>
            <p:cNvPicPr>
              <a:picLocks noChangeAspect="1"/>
            </p:cNvPicPr>
            <p:nvPr/>
          </p:nvPicPr>
          <p:blipFill>
            <a:blip r:embed="rId2"/>
            <a:stretch>
              <a:fillRect/>
            </a:stretch>
          </p:blipFill>
          <p:spPr>
            <a:xfrm>
              <a:off x="1266092" y="4365392"/>
              <a:ext cx="6858000" cy="1746398"/>
            </a:xfrm>
            <a:prstGeom prst="rect">
              <a:avLst/>
            </a:prstGeom>
            <a:ln>
              <a:noFill/>
            </a:ln>
            <a:effectLst>
              <a:outerShdw blurRad="292100" dist="139700" dir="2700000" algn="tl" rotWithShape="0">
                <a:srgbClr val="333333">
                  <a:alpha val="65000"/>
                </a:srgbClr>
              </a:outerShdw>
            </a:effectLst>
          </p:spPr>
        </p:pic>
        <p:pic>
          <p:nvPicPr>
            <p:cNvPr id="22" name="Attēls 21">
              <a:extLst>
                <a:ext uri="{FF2B5EF4-FFF2-40B4-BE49-F238E27FC236}">
                  <a16:creationId xmlns:a16="http://schemas.microsoft.com/office/drawing/2014/main" id="{1F8F64F1-1B75-91FB-4B3F-8398F7B31EE5}"/>
                </a:ext>
              </a:extLst>
            </p:cNvPr>
            <p:cNvPicPr>
              <a:picLocks noChangeAspect="1"/>
            </p:cNvPicPr>
            <p:nvPr/>
          </p:nvPicPr>
          <p:blipFill>
            <a:blip r:embed="rId3"/>
            <a:stretch>
              <a:fillRect/>
            </a:stretch>
          </p:blipFill>
          <p:spPr>
            <a:xfrm>
              <a:off x="3581400" y="5808308"/>
              <a:ext cx="942975" cy="180975"/>
            </a:xfrm>
            <a:prstGeom prst="rect">
              <a:avLst/>
            </a:prstGeom>
          </p:spPr>
        </p:pic>
        <p:pic>
          <p:nvPicPr>
            <p:cNvPr id="24" name="Attēls 23">
              <a:extLst>
                <a:ext uri="{FF2B5EF4-FFF2-40B4-BE49-F238E27FC236}">
                  <a16:creationId xmlns:a16="http://schemas.microsoft.com/office/drawing/2014/main" id="{EB41DB3F-22BB-3CDC-6313-C5C3112012A2}"/>
                </a:ext>
              </a:extLst>
            </p:cNvPr>
            <p:cNvPicPr>
              <a:picLocks noChangeAspect="1"/>
            </p:cNvPicPr>
            <p:nvPr/>
          </p:nvPicPr>
          <p:blipFill>
            <a:blip r:embed="rId3"/>
            <a:stretch>
              <a:fillRect/>
            </a:stretch>
          </p:blipFill>
          <p:spPr>
            <a:xfrm>
              <a:off x="2324099" y="5751652"/>
              <a:ext cx="1814147" cy="348170"/>
            </a:xfrm>
            <a:prstGeom prst="rect">
              <a:avLst/>
            </a:prstGeom>
          </p:spPr>
        </p:pic>
        <p:pic>
          <p:nvPicPr>
            <p:cNvPr id="26" name="Attēls 25">
              <a:extLst>
                <a:ext uri="{FF2B5EF4-FFF2-40B4-BE49-F238E27FC236}">
                  <a16:creationId xmlns:a16="http://schemas.microsoft.com/office/drawing/2014/main" id="{1CC0C5A9-AD79-A638-8AE7-AD372B411464}"/>
                </a:ext>
              </a:extLst>
            </p:cNvPr>
            <p:cNvPicPr>
              <a:picLocks noChangeAspect="1"/>
            </p:cNvPicPr>
            <p:nvPr/>
          </p:nvPicPr>
          <p:blipFill>
            <a:blip r:embed="rId3"/>
            <a:stretch>
              <a:fillRect/>
            </a:stretch>
          </p:blipFill>
          <p:spPr>
            <a:xfrm>
              <a:off x="6656143" y="5786821"/>
              <a:ext cx="942975" cy="180975"/>
            </a:xfrm>
            <a:prstGeom prst="rect">
              <a:avLst/>
            </a:prstGeom>
          </p:spPr>
        </p:pic>
        <p:pic>
          <p:nvPicPr>
            <p:cNvPr id="28" name="Attēls 27">
              <a:extLst>
                <a:ext uri="{FF2B5EF4-FFF2-40B4-BE49-F238E27FC236}">
                  <a16:creationId xmlns:a16="http://schemas.microsoft.com/office/drawing/2014/main" id="{11275C65-4746-9A8A-FFE9-938C4AA6A1FE}"/>
                </a:ext>
              </a:extLst>
            </p:cNvPr>
            <p:cNvPicPr>
              <a:picLocks noChangeAspect="1"/>
            </p:cNvPicPr>
            <p:nvPr/>
          </p:nvPicPr>
          <p:blipFill>
            <a:blip r:embed="rId4"/>
            <a:srcRect r="8849" b="38814"/>
            <a:stretch>
              <a:fillRect/>
            </a:stretch>
          </p:blipFill>
          <p:spPr>
            <a:xfrm>
              <a:off x="1381125" y="5814195"/>
              <a:ext cx="1771150" cy="139870"/>
            </a:xfrm>
            <a:prstGeom prst="rect">
              <a:avLst/>
            </a:prstGeom>
          </p:spPr>
        </p:pic>
        <p:pic>
          <p:nvPicPr>
            <p:cNvPr id="29" name="Attēls 28">
              <a:extLst>
                <a:ext uri="{FF2B5EF4-FFF2-40B4-BE49-F238E27FC236}">
                  <a16:creationId xmlns:a16="http://schemas.microsoft.com/office/drawing/2014/main" id="{2090198D-A359-E232-7A4B-3FDA357AD861}"/>
                </a:ext>
              </a:extLst>
            </p:cNvPr>
            <p:cNvPicPr>
              <a:picLocks noChangeAspect="1"/>
            </p:cNvPicPr>
            <p:nvPr/>
          </p:nvPicPr>
          <p:blipFill>
            <a:blip r:embed="rId3"/>
            <a:stretch>
              <a:fillRect/>
            </a:stretch>
          </p:blipFill>
          <p:spPr>
            <a:xfrm>
              <a:off x="4455867" y="5773090"/>
              <a:ext cx="942975" cy="180975"/>
            </a:xfrm>
            <a:prstGeom prst="rect">
              <a:avLst/>
            </a:prstGeom>
          </p:spPr>
        </p:pic>
        <p:pic>
          <p:nvPicPr>
            <p:cNvPr id="30" name="Attēls 29">
              <a:extLst>
                <a:ext uri="{FF2B5EF4-FFF2-40B4-BE49-F238E27FC236}">
                  <a16:creationId xmlns:a16="http://schemas.microsoft.com/office/drawing/2014/main" id="{673BB4DC-AE49-4856-3AB0-0F35775A421C}"/>
                </a:ext>
              </a:extLst>
            </p:cNvPr>
            <p:cNvPicPr>
              <a:picLocks noChangeAspect="1"/>
            </p:cNvPicPr>
            <p:nvPr/>
          </p:nvPicPr>
          <p:blipFill>
            <a:blip r:embed="rId3"/>
            <a:stretch>
              <a:fillRect/>
            </a:stretch>
          </p:blipFill>
          <p:spPr>
            <a:xfrm>
              <a:off x="5395547" y="5808308"/>
              <a:ext cx="1260596" cy="241933"/>
            </a:xfrm>
            <a:prstGeom prst="rect">
              <a:avLst/>
            </a:prstGeom>
          </p:spPr>
        </p:pic>
        <p:sp>
          <p:nvSpPr>
            <p:cNvPr id="31" name="Taisnstūris 30">
              <a:extLst>
                <a:ext uri="{FF2B5EF4-FFF2-40B4-BE49-F238E27FC236}">
                  <a16:creationId xmlns:a16="http://schemas.microsoft.com/office/drawing/2014/main" id="{D2471E60-D3B3-D02B-D38F-56FBAA52D929}"/>
                </a:ext>
              </a:extLst>
            </p:cNvPr>
            <p:cNvSpPr/>
            <p:nvPr/>
          </p:nvSpPr>
          <p:spPr>
            <a:xfrm>
              <a:off x="1298056" y="5668161"/>
              <a:ext cx="2042014" cy="46126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grpSp>
      <p:pic>
        <p:nvPicPr>
          <p:cNvPr id="5" name="!!Forma">
            <a:extLst>
              <a:ext uri="{FF2B5EF4-FFF2-40B4-BE49-F238E27FC236}">
                <a16:creationId xmlns:a16="http://schemas.microsoft.com/office/drawing/2014/main" id="{CB1B827F-EAD3-D88A-05FD-ECA812F3B621}"/>
              </a:ext>
            </a:extLst>
          </p:cNvPr>
          <p:cNvPicPr>
            <a:picLocks noChangeAspect="1"/>
          </p:cNvPicPr>
          <p:nvPr/>
        </p:nvPicPr>
        <p:blipFill>
          <a:blip r:embed="rId5">
            <a:duotone>
              <a:schemeClr val="bg2">
                <a:shade val="45000"/>
                <a:satMod val="135000"/>
              </a:schemeClr>
              <a:prstClr val="white"/>
            </a:duotone>
          </a:blip>
          <a:stretch>
            <a:fillRect/>
          </a:stretch>
        </p:blipFill>
        <p:spPr>
          <a:xfrm>
            <a:off x="10041306" y="1835345"/>
            <a:ext cx="1371600" cy="1710469"/>
          </a:xfrm>
          <a:prstGeom prst="rect">
            <a:avLst/>
          </a:prstGeom>
          <a:effectLst>
            <a:outerShdw blurRad="50800" dist="38100" dir="2700000" algn="tl" rotWithShape="0">
              <a:prstClr val="black">
                <a:alpha val="40000"/>
              </a:prstClr>
            </a:outerShdw>
          </a:effectLst>
        </p:spPr>
      </p:pic>
      <p:pic>
        <p:nvPicPr>
          <p:cNvPr id="11" name="Attēls 10">
            <a:extLst>
              <a:ext uri="{FF2B5EF4-FFF2-40B4-BE49-F238E27FC236}">
                <a16:creationId xmlns:a16="http://schemas.microsoft.com/office/drawing/2014/main" id="{375318C9-0347-B1AF-E9D8-42156AA66DFE}"/>
              </a:ext>
            </a:extLst>
          </p:cNvPr>
          <p:cNvPicPr>
            <a:picLocks noChangeAspect="1"/>
          </p:cNvPicPr>
          <p:nvPr/>
        </p:nvPicPr>
        <p:blipFill>
          <a:blip r:embed="rId6"/>
          <a:stretch>
            <a:fillRect/>
          </a:stretch>
        </p:blipFill>
        <p:spPr>
          <a:xfrm>
            <a:off x="1312069" y="1238309"/>
            <a:ext cx="4538662" cy="2048190"/>
          </a:xfrm>
          <a:prstGeom prst="rect">
            <a:avLst/>
          </a:prstGeom>
          <a:ln>
            <a:noFill/>
          </a:ln>
          <a:effectLst>
            <a:outerShdw blurRad="292100" dist="139700" dir="2700000" algn="tl" rotWithShape="0">
              <a:srgbClr val="333333">
                <a:alpha val="65000"/>
              </a:srgbClr>
            </a:outerShdw>
          </a:effectLst>
        </p:spPr>
      </p:pic>
      <p:sp>
        <p:nvSpPr>
          <p:cNvPr id="3" name="Datuma vietturis 13">
            <a:extLst>
              <a:ext uri="{FF2B5EF4-FFF2-40B4-BE49-F238E27FC236}">
                <a16:creationId xmlns:a16="http://schemas.microsoft.com/office/drawing/2014/main" id="{C3E1F4A7-A3B9-A33C-A15E-4653A074E869}"/>
              </a:ext>
            </a:extLst>
          </p:cNvPr>
          <p:cNvSpPr>
            <a:spLocks noGrp="1"/>
          </p:cNvSpPr>
          <p:nvPr>
            <p:ph type="dt" sz="half" idx="10"/>
          </p:nvPr>
        </p:nvSpPr>
        <p:spPr>
          <a:xfrm>
            <a:off x="234451" y="6429447"/>
            <a:ext cx="1381539" cy="365125"/>
          </a:xfrm>
        </p:spPr>
        <p:txBody>
          <a:bodyPr/>
          <a:lstStyle/>
          <a:p>
            <a:r>
              <a:rPr lang="lv-LV"/>
              <a:t>2026. gada 7. jūlijā</a:t>
            </a:r>
            <a:endParaRPr lang="lv-LV" dirty="0"/>
          </a:p>
        </p:txBody>
      </p:sp>
      <p:sp>
        <p:nvSpPr>
          <p:cNvPr id="8" name="Kājenes vietturis 14">
            <a:extLst>
              <a:ext uri="{FF2B5EF4-FFF2-40B4-BE49-F238E27FC236}">
                <a16:creationId xmlns:a16="http://schemas.microsoft.com/office/drawing/2014/main" id="{39DCD199-FF27-3334-8A34-CBCFBEC3C2ED}"/>
              </a:ext>
            </a:extLst>
          </p:cNvPr>
          <p:cNvSpPr>
            <a:spLocks noGrp="1"/>
          </p:cNvSpPr>
          <p:nvPr>
            <p:ph type="ftr" sz="quarter" idx="11"/>
          </p:nvPr>
        </p:nvSpPr>
        <p:spPr>
          <a:xfrm>
            <a:off x="1102468" y="6422610"/>
            <a:ext cx="8816008" cy="365125"/>
          </a:xfrm>
        </p:spPr>
        <p:txBody>
          <a:bodyPr/>
          <a:lstStyle/>
          <a:p>
            <a:r>
              <a:rPr lang="lv-LV" dirty="0"/>
              <a:t>Valsts pētījumu programmas “Bioloģiskās daudzveidības prioritāro rīcību </a:t>
            </a:r>
          </a:p>
          <a:p>
            <a:r>
              <a:rPr lang="lv-LV" dirty="0"/>
              <a:t>programmā noteikto pētījumu izstrāde, 2. daļa” 2026.–2028. gadam projektu pieteikumu atklātais konkurss </a:t>
            </a:r>
          </a:p>
        </p:txBody>
      </p:sp>
      <p:pic>
        <p:nvPicPr>
          <p:cNvPr id="13" name="Picture 12">
            <a:extLst>
              <a:ext uri="{FF2B5EF4-FFF2-40B4-BE49-F238E27FC236}">
                <a16:creationId xmlns:a16="http://schemas.microsoft.com/office/drawing/2014/main" id="{51E0EC93-9313-B341-BF4E-FE33DD28A7CE}"/>
              </a:ext>
            </a:extLst>
          </p:cNvPr>
          <p:cNvPicPr>
            <a:picLocks noChangeAspect="1"/>
          </p:cNvPicPr>
          <p:nvPr/>
        </p:nvPicPr>
        <p:blipFill>
          <a:blip r:embed="rId7"/>
          <a:stretch>
            <a:fillRect/>
          </a:stretch>
        </p:blipFill>
        <p:spPr>
          <a:xfrm>
            <a:off x="4929154" y="4806178"/>
            <a:ext cx="1461420" cy="118095"/>
          </a:xfrm>
          <a:prstGeom prst="rect">
            <a:avLst/>
          </a:prstGeom>
        </p:spPr>
      </p:pic>
      <p:pic>
        <p:nvPicPr>
          <p:cNvPr id="6" name="Picture 5">
            <a:extLst>
              <a:ext uri="{FF2B5EF4-FFF2-40B4-BE49-F238E27FC236}">
                <a16:creationId xmlns:a16="http://schemas.microsoft.com/office/drawing/2014/main" id="{D7C1BD8E-E551-FB2F-B7B1-E5B7739B87E4}"/>
              </a:ext>
            </a:extLst>
          </p:cNvPr>
          <p:cNvPicPr>
            <a:picLocks noChangeAspect="1"/>
          </p:cNvPicPr>
          <p:nvPr/>
        </p:nvPicPr>
        <p:blipFill>
          <a:blip r:embed="rId8"/>
          <a:stretch>
            <a:fillRect/>
          </a:stretch>
        </p:blipFill>
        <p:spPr>
          <a:xfrm>
            <a:off x="2623910" y="2540120"/>
            <a:ext cx="1858568" cy="93566"/>
          </a:xfrm>
          <a:prstGeom prst="rect">
            <a:avLst/>
          </a:prstGeom>
        </p:spPr>
      </p:pic>
      <p:sp>
        <p:nvSpPr>
          <p:cNvPr id="7" name="Slide Number Placeholder 6">
            <a:extLst>
              <a:ext uri="{FF2B5EF4-FFF2-40B4-BE49-F238E27FC236}">
                <a16:creationId xmlns:a16="http://schemas.microsoft.com/office/drawing/2014/main" id="{791F0A59-F005-E116-A7B7-2B76C116D7D7}"/>
              </a:ext>
            </a:extLst>
          </p:cNvPr>
          <p:cNvSpPr>
            <a:spLocks noGrp="1"/>
          </p:cNvSpPr>
          <p:nvPr>
            <p:ph type="sldNum" sz="quarter" idx="12"/>
          </p:nvPr>
        </p:nvSpPr>
        <p:spPr/>
        <p:txBody>
          <a:bodyPr/>
          <a:lstStyle/>
          <a:p>
            <a:fld id="{0C152783-A906-4F49-8461-A41E71CF96CE}" type="slidenum">
              <a:rPr lang="lv-LV" smtClean="0"/>
              <a:t>27</a:t>
            </a:fld>
            <a:endParaRPr lang="lv-LV"/>
          </a:p>
        </p:txBody>
      </p:sp>
    </p:spTree>
    <p:extLst>
      <p:ext uri="{BB962C8B-B14F-4D97-AF65-F5344CB8AC3E}">
        <p14:creationId xmlns:p14="http://schemas.microsoft.com/office/powerpoint/2010/main" val="6298386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8FE70-146E-5980-C756-D925A9DC43F6}"/>
            </a:ext>
          </a:extLst>
        </p:cNvPr>
        <p:cNvGrpSpPr/>
        <p:nvPr/>
      </p:nvGrpSpPr>
      <p:grpSpPr>
        <a:xfrm>
          <a:off x="0" y="0"/>
          <a:ext cx="0" cy="0"/>
          <a:chOff x="0" y="0"/>
          <a:chExt cx="0" cy="0"/>
        </a:xfrm>
      </p:grpSpPr>
      <p:sp>
        <p:nvSpPr>
          <p:cNvPr id="12" name="Virsraksts 1">
            <a:extLst>
              <a:ext uri="{FF2B5EF4-FFF2-40B4-BE49-F238E27FC236}">
                <a16:creationId xmlns:a16="http://schemas.microsoft.com/office/drawing/2014/main" id="{1CC9D01B-7D52-08BE-8C02-987CE1C76329}"/>
              </a:ext>
            </a:extLst>
          </p:cNvPr>
          <p:cNvSpPr txBox="1">
            <a:spLocks/>
          </p:cNvSpPr>
          <p:nvPr/>
        </p:nvSpPr>
        <p:spPr>
          <a:xfrm>
            <a:off x="838200" y="596597"/>
            <a:ext cx="10515600" cy="5360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7E0000"/>
                </a:solidFill>
                <a:latin typeface="+mj-lt"/>
                <a:ea typeface="+mj-ea"/>
                <a:cs typeface="+mj-cs"/>
              </a:defRPr>
            </a:lvl1pPr>
          </a:lstStyle>
          <a:p>
            <a:r>
              <a:rPr lang="lv-LV">
                <a:solidFill>
                  <a:schemeClr val="accent2">
                    <a:lumMod val="75000"/>
                  </a:schemeClr>
                </a:solidFill>
              </a:rPr>
              <a:t>Projekta pieteikums: A daļa (2)</a:t>
            </a:r>
          </a:p>
        </p:txBody>
      </p:sp>
      <p:sp>
        <p:nvSpPr>
          <p:cNvPr id="16" name="TextBox 15">
            <a:extLst>
              <a:ext uri="{FF2B5EF4-FFF2-40B4-BE49-F238E27FC236}">
                <a16:creationId xmlns:a16="http://schemas.microsoft.com/office/drawing/2014/main" id="{00C8AFAF-BA3F-1B13-9EC4-FE416ACE2403}"/>
              </a:ext>
            </a:extLst>
          </p:cNvPr>
          <p:cNvSpPr txBox="1"/>
          <p:nvPr/>
        </p:nvSpPr>
        <p:spPr>
          <a:xfrm>
            <a:off x="762249" y="1566023"/>
            <a:ext cx="10081845" cy="584775"/>
          </a:xfrm>
          <a:prstGeom prst="rect">
            <a:avLst/>
          </a:prstGeom>
          <a:noFill/>
        </p:spPr>
        <p:txBody>
          <a:bodyPr wrap="square">
            <a:spAutoFit/>
          </a:bodyPr>
          <a:lstStyle/>
          <a:p>
            <a:pPr marL="285750" indent="-285750">
              <a:buBlip>
                <a:blip r:embed="rId2"/>
              </a:buBlip>
            </a:pPr>
            <a:r>
              <a:rPr lang="lv-LV" sz="1600">
                <a:solidFill>
                  <a:schemeClr val="tx2"/>
                </a:solidFill>
              </a:rPr>
              <a:t>Sadaļā «Zinātniskā grupa» augšupielādē projekta vadītāja un galveno izpildītāju CV </a:t>
            </a:r>
            <a:r>
              <a:rPr lang="lv-LV" sz="1600" b="1">
                <a:solidFill>
                  <a:schemeClr val="accent2"/>
                </a:solidFill>
              </a:rPr>
              <a:t>parakstītu</a:t>
            </a:r>
            <a:r>
              <a:rPr lang="lv-LV" sz="1600">
                <a:solidFill>
                  <a:schemeClr val="tx2"/>
                </a:solidFill>
              </a:rPr>
              <a:t> (PDF datnes formātā); </a:t>
            </a:r>
          </a:p>
          <a:p>
            <a:pPr marL="285750" indent="-285750">
              <a:buBlip>
                <a:blip r:embed="rId2"/>
              </a:buBlip>
            </a:pPr>
            <a:r>
              <a:rPr lang="lv-LV" sz="1600">
                <a:solidFill>
                  <a:schemeClr val="tx2"/>
                </a:solidFill>
              </a:rPr>
              <a:t>ieraksta visu projekta zinātniskās grupas dalībnieku slodzes par katru projekta īstenošanas gadu.</a:t>
            </a:r>
          </a:p>
        </p:txBody>
      </p:sp>
      <p:sp>
        <p:nvSpPr>
          <p:cNvPr id="55" name="!!Teksts">
            <a:extLst>
              <a:ext uri="{FF2B5EF4-FFF2-40B4-BE49-F238E27FC236}">
                <a16:creationId xmlns:a16="http://schemas.microsoft.com/office/drawing/2014/main" id="{D268A283-EC41-0F35-B94B-1F7EC92F01D9}"/>
              </a:ext>
            </a:extLst>
          </p:cNvPr>
          <p:cNvSpPr txBox="1"/>
          <p:nvPr/>
        </p:nvSpPr>
        <p:spPr>
          <a:xfrm>
            <a:off x="803798" y="995798"/>
            <a:ext cx="5279736" cy="400110"/>
          </a:xfrm>
          <a:prstGeom prst="rect">
            <a:avLst/>
          </a:prstGeom>
          <a:noFill/>
        </p:spPr>
        <p:txBody>
          <a:bodyPr wrap="square" rtlCol="0">
            <a:spAutoFit/>
          </a:bodyPr>
          <a:lstStyle/>
          <a:p>
            <a:pPr lvl="0"/>
            <a:r>
              <a:rPr lang="lv-LV" sz="2000">
                <a:solidFill>
                  <a:schemeClr val="accent2"/>
                </a:solidFill>
                <a:latin typeface="+mj-lt"/>
                <a:ea typeface="Verdana" panose="020B0604030504040204" pitchFamily="34" charset="0"/>
              </a:rPr>
              <a:t>2. nodaļa «Zinātniskā grupa» </a:t>
            </a:r>
          </a:p>
        </p:txBody>
      </p:sp>
      <p:pic>
        <p:nvPicPr>
          <p:cNvPr id="18" name="!!Forma">
            <a:extLst>
              <a:ext uri="{FF2B5EF4-FFF2-40B4-BE49-F238E27FC236}">
                <a16:creationId xmlns:a16="http://schemas.microsoft.com/office/drawing/2014/main" id="{754D994E-119B-0B7F-4C07-88CD011C416E}"/>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68004" y="1190039"/>
            <a:ext cx="1391651" cy="139164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Attēls 9">
            <a:extLst>
              <a:ext uri="{FF2B5EF4-FFF2-40B4-BE49-F238E27FC236}">
                <a16:creationId xmlns:a16="http://schemas.microsoft.com/office/drawing/2014/main" id="{8EE424AA-8142-E316-DE83-18797E4AB388}"/>
              </a:ext>
            </a:extLst>
          </p:cNvPr>
          <p:cNvPicPr>
            <a:picLocks noChangeAspect="1"/>
          </p:cNvPicPr>
          <p:nvPr/>
        </p:nvPicPr>
        <p:blipFill>
          <a:blip r:embed="rId4"/>
          <a:stretch>
            <a:fillRect/>
          </a:stretch>
        </p:blipFill>
        <p:spPr>
          <a:xfrm>
            <a:off x="555283" y="2318583"/>
            <a:ext cx="5220171" cy="3543619"/>
          </a:xfrm>
          <a:prstGeom prst="rect">
            <a:avLst/>
          </a:prstGeom>
          <a:ln>
            <a:noFill/>
          </a:ln>
          <a:effectLst>
            <a:outerShdw blurRad="50800" dist="38100" dir="2700000" algn="tl" rotWithShape="0">
              <a:prstClr val="black">
                <a:alpha val="40000"/>
              </a:prstClr>
            </a:outerShdw>
          </a:effectLst>
        </p:spPr>
      </p:pic>
      <p:pic>
        <p:nvPicPr>
          <p:cNvPr id="7" name="Attēls 6">
            <a:extLst>
              <a:ext uri="{FF2B5EF4-FFF2-40B4-BE49-F238E27FC236}">
                <a16:creationId xmlns:a16="http://schemas.microsoft.com/office/drawing/2014/main" id="{2C09D7EE-8BDA-2843-188E-358E259018E6}"/>
              </a:ext>
            </a:extLst>
          </p:cNvPr>
          <p:cNvPicPr>
            <a:picLocks noChangeAspect="1"/>
          </p:cNvPicPr>
          <p:nvPr/>
        </p:nvPicPr>
        <p:blipFill>
          <a:blip r:embed="rId5"/>
          <a:stretch>
            <a:fillRect/>
          </a:stretch>
        </p:blipFill>
        <p:spPr>
          <a:xfrm>
            <a:off x="4546066" y="2640757"/>
            <a:ext cx="7013589" cy="2087808"/>
          </a:xfrm>
          <a:prstGeom prst="rect">
            <a:avLst/>
          </a:prstGeom>
          <a:ln>
            <a:noFill/>
          </a:ln>
          <a:effectLst>
            <a:outerShdw blurRad="292100" dist="139700" dir="2700000" algn="tl" rotWithShape="0">
              <a:srgbClr val="333333">
                <a:alpha val="65000"/>
              </a:srgbClr>
            </a:outerShdw>
          </a:effectLst>
        </p:spPr>
      </p:pic>
      <p:sp>
        <p:nvSpPr>
          <p:cNvPr id="46" name="Taisnstūris 45">
            <a:extLst>
              <a:ext uri="{FF2B5EF4-FFF2-40B4-BE49-F238E27FC236}">
                <a16:creationId xmlns:a16="http://schemas.microsoft.com/office/drawing/2014/main" id="{5FA35BD5-837E-E71A-328D-DCD10C6B314F}"/>
              </a:ext>
            </a:extLst>
          </p:cNvPr>
          <p:cNvSpPr/>
          <p:nvPr/>
        </p:nvSpPr>
        <p:spPr>
          <a:xfrm>
            <a:off x="6145576" y="3903216"/>
            <a:ext cx="3105428" cy="23605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a:t>         </a:t>
            </a:r>
          </a:p>
        </p:txBody>
      </p:sp>
      <p:sp>
        <p:nvSpPr>
          <p:cNvPr id="52" name="Taisnstūris 51">
            <a:extLst>
              <a:ext uri="{FF2B5EF4-FFF2-40B4-BE49-F238E27FC236}">
                <a16:creationId xmlns:a16="http://schemas.microsoft.com/office/drawing/2014/main" id="{4CF5DD07-680B-F6F7-EF81-90ECA419FAE2}"/>
              </a:ext>
            </a:extLst>
          </p:cNvPr>
          <p:cNvSpPr/>
          <p:nvPr/>
        </p:nvSpPr>
        <p:spPr>
          <a:xfrm>
            <a:off x="10371621" y="3903215"/>
            <a:ext cx="820033" cy="23816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a:t>                            </a:t>
            </a:r>
          </a:p>
        </p:txBody>
      </p:sp>
      <p:sp>
        <p:nvSpPr>
          <p:cNvPr id="6" name="Datuma vietturis 13">
            <a:extLst>
              <a:ext uri="{FF2B5EF4-FFF2-40B4-BE49-F238E27FC236}">
                <a16:creationId xmlns:a16="http://schemas.microsoft.com/office/drawing/2014/main" id="{E2096882-27C5-DB97-BCCD-5DBEACA1747D}"/>
              </a:ext>
            </a:extLst>
          </p:cNvPr>
          <p:cNvSpPr>
            <a:spLocks noGrp="1"/>
          </p:cNvSpPr>
          <p:nvPr>
            <p:ph type="dt" sz="half" idx="10"/>
          </p:nvPr>
        </p:nvSpPr>
        <p:spPr>
          <a:xfrm>
            <a:off x="234451" y="6429447"/>
            <a:ext cx="1381539" cy="365125"/>
          </a:xfrm>
        </p:spPr>
        <p:txBody>
          <a:bodyPr/>
          <a:lstStyle/>
          <a:p>
            <a:r>
              <a:rPr lang="lv-LV"/>
              <a:t>2026. gada 7. jūlijā</a:t>
            </a:r>
            <a:endParaRPr lang="lv-LV" dirty="0"/>
          </a:p>
        </p:txBody>
      </p:sp>
      <p:sp>
        <p:nvSpPr>
          <p:cNvPr id="8" name="Kājenes vietturis 14">
            <a:extLst>
              <a:ext uri="{FF2B5EF4-FFF2-40B4-BE49-F238E27FC236}">
                <a16:creationId xmlns:a16="http://schemas.microsoft.com/office/drawing/2014/main" id="{3C2D831A-BED8-51E9-2D09-04FB036FFC3C}"/>
              </a:ext>
            </a:extLst>
          </p:cNvPr>
          <p:cNvSpPr>
            <a:spLocks noGrp="1"/>
          </p:cNvSpPr>
          <p:nvPr>
            <p:ph type="ftr" sz="quarter" idx="11"/>
          </p:nvPr>
        </p:nvSpPr>
        <p:spPr>
          <a:xfrm>
            <a:off x="1102468" y="6422610"/>
            <a:ext cx="8816008" cy="365125"/>
          </a:xfrm>
        </p:spPr>
        <p:txBody>
          <a:bodyPr/>
          <a:lstStyle/>
          <a:p>
            <a:r>
              <a:rPr lang="lv-LV" dirty="0"/>
              <a:t>Valsts pētījumu programmas “Bioloģiskās daudzveidības prioritāro rīcību </a:t>
            </a:r>
          </a:p>
          <a:p>
            <a:r>
              <a:rPr lang="lv-LV" dirty="0"/>
              <a:t>programmā noteikto pētījumu izstrāde, 2. daļa” 2026.–2028. gadam projektu pieteikumu atklātais konkurss </a:t>
            </a:r>
          </a:p>
        </p:txBody>
      </p:sp>
      <p:pic>
        <p:nvPicPr>
          <p:cNvPr id="11" name="Picture 10">
            <a:extLst>
              <a:ext uri="{FF2B5EF4-FFF2-40B4-BE49-F238E27FC236}">
                <a16:creationId xmlns:a16="http://schemas.microsoft.com/office/drawing/2014/main" id="{5BBB778A-EAC4-917D-EC08-8F126253C934}"/>
              </a:ext>
            </a:extLst>
          </p:cNvPr>
          <p:cNvPicPr>
            <a:picLocks noChangeAspect="1"/>
          </p:cNvPicPr>
          <p:nvPr/>
        </p:nvPicPr>
        <p:blipFill>
          <a:blip r:embed="rId6"/>
          <a:stretch>
            <a:fillRect/>
          </a:stretch>
        </p:blipFill>
        <p:spPr>
          <a:xfrm>
            <a:off x="567715" y="3359555"/>
            <a:ext cx="1606383" cy="129809"/>
          </a:xfrm>
          <a:prstGeom prst="rect">
            <a:avLst/>
          </a:prstGeom>
        </p:spPr>
      </p:pic>
      <p:sp>
        <p:nvSpPr>
          <p:cNvPr id="2" name="Slide Number Placeholder 1">
            <a:extLst>
              <a:ext uri="{FF2B5EF4-FFF2-40B4-BE49-F238E27FC236}">
                <a16:creationId xmlns:a16="http://schemas.microsoft.com/office/drawing/2014/main" id="{624621DB-EBD9-754E-A01A-BDA88CAC61E8}"/>
              </a:ext>
            </a:extLst>
          </p:cNvPr>
          <p:cNvSpPr>
            <a:spLocks noGrp="1"/>
          </p:cNvSpPr>
          <p:nvPr>
            <p:ph type="sldNum" sz="quarter" idx="12"/>
          </p:nvPr>
        </p:nvSpPr>
        <p:spPr/>
        <p:txBody>
          <a:bodyPr/>
          <a:lstStyle/>
          <a:p>
            <a:fld id="{0C152783-A906-4F49-8461-A41E71CF96CE}" type="slidenum">
              <a:rPr lang="lv-LV" smtClean="0"/>
              <a:t>28</a:t>
            </a:fld>
            <a:endParaRPr lang="lv-LV"/>
          </a:p>
        </p:txBody>
      </p:sp>
    </p:spTree>
    <p:extLst>
      <p:ext uri="{BB962C8B-B14F-4D97-AF65-F5344CB8AC3E}">
        <p14:creationId xmlns:p14="http://schemas.microsoft.com/office/powerpoint/2010/main" val="28367139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6"/>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500"/>
                                  </p:stCondLst>
                                  <p:childTnLst>
                                    <p:set>
                                      <p:cBhvr>
                                        <p:cTn id="1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A6CDF-D408-59A2-D883-0F4DF6030F97}"/>
            </a:ext>
          </a:extLst>
        </p:cNvPr>
        <p:cNvGrpSpPr/>
        <p:nvPr/>
      </p:nvGrpSpPr>
      <p:grpSpPr>
        <a:xfrm>
          <a:off x="0" y="0"/>
          <a:ext cx="0" cy="0"/>
          <a:chOff x="0" y="0"/>
          <a:chExt cx="0" cy="0"/>
        </a:xfrm>
      </p:grpSpPr>
      <p:sp>
        <p:nvSpPr>
          <p:cNvPr id="12" name="Virsraksts 1">
            <a:extLst>
              <a:ext uri="{FF2B5EF4-FFF2-40B4-BE49-F238E27FC236}">
                <a16:creationId xmlns:a16="http://schemas.microsoft.com/office/drawing/2014/main" id="{CB642DD3-8B1B-81DF-3C58-2A2D27BB83E9}"/>
              </a:ext>
            </a:extLst>
          </p:cNvPr>
          <p:cNvSpPr txBox="1">
            <a:spLocks/>
          </p:cNvSpPr>
          <p:nvPr/>
        </p:nvSpPr>
        <p:spPr>
          <a:xfrm>
            <a:off x="838200" y="596597"/>
            <a:ext cx="10515600" cy="5360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7E0000"/>
                </a:solidFill>
                <a:latin typeface="+mj-lt"/>
                <a:ea typeface="+mj-ea"/>
                <a:cs typeface="+mj-cs"/>
              </a:defRPr>
            </a:lvl1pPr>
          </a:lstStyle>
          <a:p>
            <a:r>
              <a:rPr lang="lv-LV">
                <a:solidFill>
                  <a:schemeClr val="accent2">
                    <a:lumMod val="75000"/>
                  </a:schemeClr>
                </a:solidFill>
              </a:rPr>
              <a:t>Projekta pieteikums: A daļa (3)</a:t>
            </a:r>
          </a:p>
        </p:txBody>
      </p:sp>
      <p:sp>
        <p:nvSpPr>
          <p:cNvPr id="16" name="TextBox 15">
            <a:extLst>
              <a:ext uri="{FF2B5EF4-FFF2-40B4-BE49-F238E27FC236}">
                <a16:creationId xmlns:a16="http://schemas.microsoft.com/office/drawing/2014/main" id="{3056832E-ACBD-C6AD-C59C-2D94CF7FDF99}"/>
              </a:ext>
            </a:extLst>
          </p:cNvPr>
          <p:cNvSpPr txBox="1"/>
          <p:nvPr/>
        </p:nvSpPr>
        <p:spPr>
          <a:xfrm>
            <a:off x="803798" y="1513154"/>
            <a:ext cx="10081845" cy="1077218"/>
          </a:xfrm>
          <a:prstGeom prst="rect">
            <a:avLst/>
          </a:prstGeom>
          <a:noFill/>
        </p:spPr>
        <p:txBody>
          <a:bodyPr wrap="square">
            <a:spAutoFit/>
          </a:bodyPr>
          <a:lstStyle/>
          <a:p>
            <a:pPr marL="285750" indent="-285750">
              <a:buBlip>
                <a:blip r:embed="rId2"/>
              </a:buBlip>
            </a:pPr>
            <a:r>
              <a:rPr lang="lv-LV" sz="1600">
                <a:solidFill>
                  <a:schemeClr val="tx2"/>
                </a:solidFill>
              </a:rPr>
              <a:t>Izmaksas norāda veselos skaitļos par katru projekta īstenošanas gadu. Projektā iesaistītā personāla kopējā noslodze PLE aizpildās automātiski pēc atbilstošo datu ievades sadaļā «Zinātniskā grupa»;</a:t>
            </a:r>
          </a:p>
          <a:p>
            <a:pPr marL="285750" indent="-285750">
              <a:buBlip>
                <a:blip r:embed="rId2"/>
              </a:buBlip>
            </a:pPr>
            <a:r>
              <a:rPr lang="lv-LV" sz="1600">
                <a:solidFill>
                  <a:schemeClr val="tx2"/>
                </a:solidFill>
              </a:rPr>
              <a:t>netiešās attiecināmās izmaksas (</a:t>
            </a:r>
            <a:r>
              <a:rPr lang="lv-LV" sz="1600" b="1">
                <a:solidFill>
                  <a:schemeClr val="tx2"/>
                </a:solidFill>
              </a:rPr>
              <a:t>15%</a:t>
            </a:r>
            <a:r>
              <a:rPr lang="lv-LV" sz="1600">
                <a:solidFill>
                  <a:schemeClr val="tx2"/>
                </a:solidFill>
              </a:rPr>
              <a:t> no tiešo attiecināmo MK noteikumu 14.1.1. un 14.1.2. apakšpunktā minēto tiešo attiecināmo izmaksu kopsummas) – aprēķinās automātiski.</a:t>
            </a:r>
          </a:p>
        </p:txBody>
      </p:sp>
      <p:sp>
        <p:nvSpPr>
          <p:cNvPr id="2" name="!!Teksts">
            <a:extLst>
              <a:ext uri="{FF2B5EF4-FFF2-40B4-BE49-F238E27FC236}">
                <a16:creationId xmlns:a16="http://schemas.microsoft.com/office/drawing/2014/main" id="{4281A3E7-B7BC-2C8C-13A3-988F111DEE3E}"/>
              </a:ext>
            </a:extLst>
          </p:cNvPr>
          <p:cNvSpPr txBox="1"/>
          <p:nvPr/>
        </p:nvSpPr>
        <p:spPr>
          <a:xfrm>
            <a:off x="803798" y="995798"/>
            <a:ext cx="5279736" cy="400110"/>
          </a:xfrm>
          <a:prstGeom prst="rect">
            <a:avLst/>
          </a:prstGeom>
          <a:noFill/>
        </p:spPr>
        <p:txBody>
          <a:bodyPr wrap="square" rtlCol="0">
            <a:spAutoFit/>
          </a:bodyPr>
          <a:lstStyle/>
          <a:p>
            <a:pPr lvl="0"/>
            <a:r>
              <a:rPr lang="lv-LV" sz="2000">
                <a:solidFill>
                  <a:schemeClr val="accent2"/>
                </a:solidFill>
                <a:latin typeface="+mj-lt"/>
                <a:ea typeface="Verdana" panose="020B0604030504040204" pitchFamily="34" charset="0"/>
              </a:rPr>
              <a:t>3. nodaļa «Projekta budžets» </a:t>
            </a:r>
          </a:p>
        </p:txBody>
      </p:sp>
      <p:pic>
        <p:nvPicPr>
          <p:cNvPr id="19" name="!!Forma">
            <a:extLst>
              <a:ext uri="{FF2B5EF4-FFF2-40B4-BE49-F238E27FC236}">
                <a16:creationId xmlns:a16="http://schemas.microsoft.com/office/drawing/2014/main" id="{2FD20FDE-E239-8C22-380D-1D6C92C67FC9}"/>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586333" y="2631982"/>
            <a:ext cx="1269815" cy="126981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Attēls 16">
            <a:extLst>
              <a:ext uri="{FF2B5EF4-FFF2-40B4-BE49-F238E27FC236}">
                <a16:creationId xmlns:a16="http://schemas.microsoft.com/office/drawing/2014/main" id="{3938D8F6-C244-EF74-AB9E-6F6D35C6CB6F}"/>
              </a:ext>
            </a:extLst>
          </p:cNvPr>
          <p:cNvPicPr>
            <a:picLocks noChangeAspect="1"/>
          </p:cNvPicPr>
          <p:nvPr/>
        </p:nvPicPr>
        <p:blipFill>
          <a:blip r:embed="rId4"/>
          <a:stretch>
            <a:fillRect/>
          </a:stretch>
        </p:blipFill>
        <p:spPr>
          <a:xfrm>
            <a:off x="1180682" y="2590372"/>
            <a:ext cx="7943863" cy="3320071"/>
          </a:xfrm>
          <a:prstGeom prst="rect">
            <a:avLst/>
          </a:prstGeom>
          <a:ln>
            <a:noFill/>
          </a:ln>
          <a:effectLst>
            <a:outerShdw blurRad="292100" dist="139700" dir="2700000" algn="tl" rotWithShape="0">
              <a:srgbClr val="333333">
                <a:alpha val="65000"/>
              </a:srgbClr>
            </a:outerShdw>
          </a:effectLst>
        </p:spPr>
      </p:pic>
      <p:sp>
        <p:nvSpPr>
          <p:cNvPr id="3" name="Datuma vietturis 13">
            <a:extLst>
              <a:ext uri="{FF2B5EF4-FFF2-40B4-BE49-F238E27FC236}">
                <a16:creationId xmlns:a16="http://schemas.microsoft.com/office/drawing/2014/main" id="{86EF8406-5411-4454-7722-7D740815C5A2}"/>
              </a:ext>
            </a:extLst>
          </p:cNvPr>
          <p:cNvSpPr>
            <a:spLocks noGrp="1"/>
          </p:cNvSpPr>
          <p:nvPr>
            <p:ph type="dt" sz="half" idx="10"/>
          </p:nvPr>
        </p:nvSpPr>
        <p:spPr>
          <a:xfrm>
            <a:off x="234451" y="6429447"/>
            <a:ext cx="1381539" cy="365125"/>
          </a:xfrm>
        </p:spPr>
        <p:txBody>
          <a:bodyPr/>
          <a:lstStyle/>
          <a:p>
            <a:r>
              <a:rPr lang="lv-LV"/>
              <a:t>2026. gada 7. jūlijā</a:t>
            </a:r>
            <a:endParaRPr lang="lv-LV" dirty="0"/>
          </a:p>
        </p:txBody>
      </p:sp>
      <p:sp>
        <p:nvSpPr>
          <p:cNvPr id="5" name="Kājenes vietturis 14">
            <a:extLst>
              <a:ext uri="{FF2B5EF4-FFF2-40B4-BE49-F238E27FC236}">
                <a16:creationId xmlns:a16="http://schemas.microsoft.com/office/drawing/2014/main" id="{6A6CB376-6B69-CE07-6EED-4CDF2B40520E}"/>
              </a:ext>
            </a:extLst>
          </p:cNvPr>
          <p:cNvSpPr>
            <a:spLocks noGrp="1"/>
          </p:cNvSpPr>
          <p:nvPr>
            <p:ph type="ftr" sz="quarter" idx="11"/>
          </p:nvPr>
        </p:nvSpPr>
        <p:spPr>
          <a:xfrm>
            <a:off x="1102468" y="6422610"/>
            <a:ext cx="8816008" cy="365125"/>
          </a:xfrm>
        </p:spPr>
        <p:txBody>
          <a:bodyPr/>
          <a:lstStyle/>
          <a:p>
            <a:r>
              <a:rPr lang="lv-LV" dirty="0"/>
              <a:t>Valsts pētījumu programmas “Bioloģiskās daudzveidības prioritāro rīcību </a:t>
            </a:r>
          </a:p>
          <a:p>
            <a:r>
              <a:rPr lang="lv-LV" dirty="0"/>
              <a:t>programmā noteikto pētījumu izstrāde, 2. daļa” 2026.–2028. gadam projektu pieteikumu atklātais konkurss </a:t>
            </a:r>
          </a:p>
        </p:txBody>
      </p:sp>
      <p:pic>
        <p:nvPicPr>
          <p:cNvPr id="9" name="Picture 8">
            <a:extLst>
              <a:ext uri="{FF2B5EF4-FFF2-40B4-BE49-F238E27FC236}">
                <a16:creationId xmlns:a16="http://schemas.microsoft.com/office/drawing/2014/main" id="{2C7C117C-D57E-2CC2-65FA-A5C8176FB0AF}"/>
              </a:ext>
            </a:extLst>
          </p:cNvPr>
          <p:cNvPicPr>
            <a:picLocks noChangeAspect="1"/>
          </p:cNvPicPr>
          <p:nvPr/>
        </p:nvPicPr>
        <p:blipFill>
          <a:blip r:embed="rId5"/>
          <a:stretch>
            <a:fillRect/>
          </a:stretch>
        </p:blipFill>
        <p:spPr>
          <a:xfrm>
            <a:off x="1180682" y="2812506"/>
            <a:ext cx="1609483" cy="128027"/>
          </a:xfrm>
          <a:prstGeom prst="rect">
            <a:avLst/>
          </a:prstGeom>
        </p:spPr>
      </p:pic>
      <p:sp>
        <p:nvSpPr>
          <p:cNvPr id="4" name="Slide Number Placeholder 3">
            <a:extLst>
              <a:ext uri="{FF2B5EF4-FFF2-40B4-BE49-F238E27FC236}">
                <a16:creationId xmlns:a16="http://schemas.microsoft.com/office/drawing/2014/main" id="{51F00B51-9FE2-FB49-2977-581128ADB2FC}"/>
              </a:ext>
            </a:extLst>
          </p:cNvPr>
          <p:cNvSpPr>
            <a:spLocks noGrp="1"/>
          </p:cNvSpPr>
          <p:nvPr>
            <p:ph type="sldNum" sz="quarter" idx="12"/>
          </p:nvPr>
        </p:nvSpPr>
        <p:spPr/>
        <p:txBody>
          <a:bodyPr/>
          <a:lstStyle/>
          <a:p>
            <a:fld id="{0C152783-A906-4F49-8461-A41E71CF96CE}" type="slidenum">
              <a:rPr lang="lv-LV" smtClean="0"/>
              <a:t>29</a:t>
            </a:fld>
            <a:endParaRPr lang="lv-LV"/>
          </a:p>
        </p:txBody>
      </p:sp>
    </p:spTree>
    <p:extLst>
      <p:ext uri="{BB962C8B-B14F-4D97-AF65-F5344CB8AC3E}">
        <p14:creationId xmlns:p14="http://schemas.microsoft.com/office/powerpoint/2010/main" val="9374877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699F0-5BD8-A8BA-B2FC-7C4F2CEEA3D6}"/>
            </a:ext>
          </a:extLst>
        </p:cNvPr>
        <p:cNvGrpSpPr/>
        <p:nvPr/>
      </p:nvGrpSpPr>
      <p:grpSpPr>
        <a:xfrm>
          <a:off x="0" y="0"/>
          <a:ext cx="0" cy="0"/>
          <a:chOff x="0" y="0"/>
          <a:chExt cx="0" cy="0"/>
        </a:xfrm>
      </p:grpSpPr>
      <p:graphicFrame>
        <p:nvGraphicFramePr>
          <p:cNvPr id="5" name="Shēma 4">
            <a:extLst>
              <a:ext uri="{FF2B5EF4-FFF2-40B4-BE49-F238E27FC236}">
                <a16:creationId xmlns:a16="http://schemas.microsoft.com/office/drawing/2014/main" id="{FFC52460-7095-F9AC-39C6-44E2683D711F}"/>
              </a:ext>
            </a:extLst>
          </p:cNvPr>
          <p:cNvGraphicFramePr/>
          <p:nvPr>
            <p:extLst>
              <p:ext uri="{D42A27DB-BD31-4B8C-83A1-F6EECF244321}">
                <p14:modId xmlns:p14="http://schemas.microsoft.com/office/powerpoint/2010/main" val="789286299"/>
              </p:ext>
            </p:extLst>
          </p:nvPr>
        </p:nvGraphicFramePr>
        <p:xfrm>
          <a:off x="1147229" y="736193"/>
          <a:ext cx="7856094" cy="3738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Forma" descr="Image result for research icon">
            <a:extLst>
              <a:ext uri="{FF2B5EF4-FFF2-40B4-BE49-F238E27FC236}">
                <a16:creationId xmlns:a16="http://schemas.microsoft.com/office/drawing/2014/main" id="{34B49642-7521-D335-0C7F-9D12B01A6BBA}"/>
              </a:ext>
            </a:extLst>
          </p:cNvPr>
          <p:cNvPicPr>
            <a:picLocks noChangeAspect="1" noChangeArrowheads="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222672" y="2492314"/>
            <a:ext cx="1519055" cy="151905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uma vietturis 13">
            <a:extLst>
              <a:ext uri="{FF2B5EF4-FFF2-40B4-BE49-F238E27FC236}">
                <a16:creationId xmlns:a16="http://schemas.microsoft.com/office/drawing/2014/main" id="{D069E5F8-C09A-F63A-65FC-AD4D51C4681B}"/>
              </a:ext>
            </a:extLst>
          </p:cNvPr>
          <p:cNvSpPr>
            <a:spLocks noGrp="1"/>
          </p:cNvSpPr>
          <p:nvPr>
            <p:ph type="dt" sz="half" idx="10"/>
          </p:nvPr>
        </p:nvSpPr>
        <p:spPr>
          <a:xfrm>
            <a:off x="234451" y="6429447"/>
            <a:ext cx="1381539" cy="365125"/>
          </a:xfrm>
        </p:spPr>
        <p:txBody>
          <a:bodyPr/>
          <a:lstStyle/>
          <a:p>
            <a:r>
              <a:rPr lang="lv-LV"/>
              <a:t>2026. gada 7. jūlijā</a:t>
            </a:r>
            <a:endParaRPr lang="lv-LV" dirty="0"/>
          </a:p>
        </p:txBody>
      </p:sp>
      <p:sp>
        <p:nvSpPr>
          <p:cNvPr id="9" name="Kājenes vietturis 14">
            <a:extLst>
              <a:ext uri="{FF2B5EF4-FFF2-40B4-BE49-F238E27FC236}">
                <a16:creationId xmlns:a16="http://schemas.microsoft.com/office/drawing/2014/main" id="{3C9CE09E-1445-F8D4-E0A2-FD5E9AF9E59A}"/>
              </a:ext>
            </a:extLst>
          </p:cNvPr>
          <p:cNvSpPr>
            <a:spLocks noGrp="1"/>
          </p:cNvSpPr>
          <p:nvPr>
            <p:ph type="ftr" sz="quarter" idx="11"/>
          </p:nvPr>
        </p:nvSpPr>
        <p:spPr>
          <a:xfrm>
            <a:off x="1102468" y="6422610"/>
            <a:ext cx="8816008" cy="365125"/>
          </a:xfrm>
        </p:spPr>
        <p:txBody>
          <a:bodyPr/>
          <a:lstStyle/>
          <a:p>
            <a:r>
              <a:rPr lang="lv-LV" dirty="0"/>
              <a:t>Valsts pētījumu programmas “Bioloģiskās daudzveidības prioritāro rīcību </a:t>
            </a:r>
          </a:p>
          <a:p>
            <a:r>
              <a:rPr lang="lv-LV" dirty="0"/>
              <a:t>programmā noteikto pētījumu izstrāde, 2. daļa” 2026.–2028. gadam projektu pieteikumu atklātais konkurss </a:t>
            </a:r>
          </a:p>
        </p:txBody>
      </p:sp>
      <p:sp>
        <p:nvSpPr>
          <p:cNvPr id="10" name="Slaida numura vietturis 15">
            <a:extLst>
              <a:ext uri="{FF2B5EF4-FFF2-40B4-BE49-F238E27FC236}">
                <a16:creationId xmlns:a16="http://schemas.microsoft.com/office/drawing/2014/main" id="{44D529BA-3574-3082-47FC-A06155A7BE87}"/>
              </a:ext>
            </a:extLst>
          </p:cNvPr>
          <p:cNvSpPr txBox="1">
            <a:spLocks/>
          </p:cNvSpPr>
          <p:nvPr/>
        </p:nvSpPr>
        <p:spPr>
          <a:xfrm>
            <a:off x="8470677"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152783-A906-4F49-8461-A41E71CF96CE}" type="slidenum">
              <a:rPr lang="lv-LV" smtClean="0"/>
              <a:pPr/>
              <a:t>3</a:t>
            </a:fld>
            <a:endParaRPr lang="lv-LV" dirty="0"/>
          </a:p>
        </p:txBody>
      </p:sp>
      <p:sp>
        <p:nvSpPr>
          <p:cNvPr id="3" name="TextBox 2">
            <a:extLst>
              <a:ext uri="{FF2B5EF4-FFF2-40B4-BE49-F238E27FC236}">
                <a16:creationId xmlns:a16="http://schemas.microsoft.com/office/drawing/2014/main" id="{ADD96194-1A42-52CC-8AEB-FC9DB98A5AF1}"/>
              </a:ext>
            </a:extLst>
          </p:cNvPr>
          <p:cNvSpPr txBox="1"/>
          <p:nvPr/>
        </p:nvSpPr>
        <p:spPr>
          <a:xfrm>
            <a:off x="1217567" y="4260531"/>
            <a:ext cx="2766148" cy="923330"/>
          </a:xfrm>
          <a:prstGeom prst="rect">
            <a:avLst/>
          </a:prstGeom>
          <a:noFill/>
        </p:spPr>
        <p:txBody>
          <a:bodyPr wrap="square">
            <a:spAutoFit/>
          </a:bodyPr>
          <a:lstStyle/>
          <a:p>
            <a:r>
              <a:rPr lang="lv-LV" b="1" dirty="0"/>
              <a:t>2026. g. – 81 966,00 EUR;</a:t>
            </a:r>
          </a:p>
          <a:p>
            <a:r>
              <a:rPr lang="lv-LV" b="1" dirty="0"/>
              <a:t>2027.g. – 390 600,00 EUR;</a:t>
            </a:r>
          </a:p>
          <a:p>
            <a:r>
              <a:rPr lang="lv-LV" b="1" dirty="0"/>
              <a:t>2028.g. – 104 035,00 EUR</a:t>
            </a:r>
          </a:p>
        </p:txBody>
      </p:sp>
    </p:spTree>
    <p:extLst>
      <p:ext uri="{BB962C8B-B14F-4D97-AF65-F5344CB8AC3E}">
        <p14:creationId xmlns:p14="http://schemas.microsoft.com/office/powerpoint/2010/main" val="23890193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24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1" nodeType="clickEffect">
                                  <p:stCondLst>
                                    <p:cond delay="0"/>
                                  </p:stCondLst>
                                  <p:childTnLst>
                                    <p:animEffect transition="out" filter="fade">
                                      <p:cBhvr>
                                        <p:cTn id="10" dur="500" tmFilter="0, 0; .2, .5; .8, .5; 1, 0"/>
                                        <p:tgtEl>
                                          <p:spTgt spid="5"/>
                                        </p:tgtEl>
                                      </p:cBhvr>
                                    </p:animEffect>
                                    <p:animScale>
                                      <p:cBhvr>
                                        <p:cTn id="11"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5" grpId="1">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E1FB0-183F-2ED9-6E55-B8284F4A054C}"/>
            </a:ext>
          </a:extLst>
        </p:cNvPr>
        <p:cNvGrpSpPr/>
        <p:nvPr/>
      </p:nvGrpSpPr>
      <p:grpSpPr>
        <a:xfrm>
          <a:off x="0" y="0"/>
          <a:ext cx="0" cy="0"/>
          <a:chOff x="0" y="0"/>
          <a:chExt cx="0" cy="0"/>
        </a:xfrm>
      </p:grpSpPr>
      <p:sp>
        <p:nvSpPr>
          <p:cNvPr id="12" name="Virsraksts 1">
            <a:extLst>
              <a:ext uri="{FF2B5EF4-FFF2-40B4-BE49-F238E27FC236}">
                <a16:creationId xmlns:a16="http://schemas.microsoft.com/office/drawing/2014/main" id="{A71C9446-8CB3-46F0-9310-763DFDAD8DF0}"/>
              </a:ext>
            </a:extLst>
          </p:cNvPr>
          <p:cNvSpPr txBox="1">
            <a:spLocks/>
          </p:cNvSpPr>
          <p:nvPr/>
        </p:nvSpPr>
        <p:spPr>
          <a:xfrm>
            <a:off x="838200" y="596597"/>
            <a:ext cx="10515600" cy="5360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7E0000"/>
                </a:solidFill>
                <a:latin typeface="+mj-lt"/>
                <a:ea typeface="+mj-ea"/>
                <a:cs typeface="+mj-cs"/>
              </a:defRPr>
            </a:lvl1pPr>
          </a:lstStyle>
          <a:p>
            <a:r>
              <a:rPr lang="lv-LV">
                <a:solidFill>
                  <a:schemeClr val="accent2">
                    <a:lumMod val="75000"/>
                  </a:schemeClr>
                </a:solidFill>
              </a:rPr>
              <a:t>Projekta pieteikums: A daļa (4)</a:t>
            </a:r>
          </a:p>
        </p:txBody>
      </p:sp>
      <p:sp>
        <p:nvSpPr>
          <p:cNvPr id="16" name="TextBox 15">
            <a:extLst>
              <a:ext uri="{FF2B5EF4-FFF2-40B4-BE49-F238E27FC236}">
                <a16:creationId xmlns:a16="http://schemas.microsoft.com/office/drawing/2014/main" id="{D1EF5CB3-0582-7119-3F1B-C042C74294D2}"/>
              </a:ext>
            </a:extLst>
          </p:cNvPr>
          <p:cNvSpPr txBox="1"/>
          <p:nvPr/>
        </p:nvSpPr>
        <p:spPr>
          <a:xfrm>
            <a:off x="803798" y="1513154"/>
            <a:ext cx="10081845" cy="338554"/>
          </a:xfrm>
          <a:prstGeom prst="rect">
            <a:avLst/>
          </a:prstGeom>
          <a:noFill/>
        </p:spPr>
        <p:txBody>
          <a:bodyPr wrap="square">
            <a:spAutoFit/>
          </a:bodyPr>
          <a:lstStyle/>
          <a:p>
            <a:pPr algn="just"/>
            <a:r>
              <a:rPr lang="lv-LV" sz="1600">
                <a:solidFill>
                  <a:schemeClr val="tx2"/>
                </a:solidFill>
              </a:rPr>
              <a:t>Norāda attiecīgā rezultāta skaitlisko vērtību </a:t>
            </a:r>
            <a:r>
              <a:rPr lang="lv-LV" sz="1600" err="1">
                <a:solidFill>
                  <a:schemeClr val="tx2"/>
                </a:solidFill>
              </a:rPr>
              <a:t>vidusposmā</a:t>
            </a:r>
            <a:r>
              <a:rPr lang="lv-LV" sz="1600">
                <a:solidFill>
                  <a:schemeClr val="tx2"/>
                </a:solidFill>
              </a:rPr>
              <a:t> un noslēgumā.</a:t>
            </a:r>
          </a:p>
        </p:txBody>
      </p:sp>
      <p:sp>
        <p:nvSpPr>
          <p:cNvPr id="2" name="!!Teksts">
            <a:extLst>
              <a:ext uri="{FF2B5EF4-FFF2-40B4-BE49-F238E27FC236}">
                <a16:creationId xmlns:a16="http://schemas.microsoft.com/office/drawing/2014/main" id="{C448DAE5-7DC8-F09C-B87A-BFC3E73FB906}"/>
              </a:ext>
            </a:extLst>
          </p:cNvPr>
          <p:cNvSpPr txBox="1"/>
          <p:nvPr/>
        </p:nvSpPr>
        <p:spPr>
          <a:xfrm>
            <a:off x="803798" y="995798"/>
            <a:ext cx="5279736" cy="400110"/>
          </a:xfrm>
          <a:prstGeom prst="rect">
            <a:avLst/>
          </a:prstGeom>
          <a:noFill/>
        </p:spPr>
        <p:txBody>
          <a:bodyPr wrap="square" rtlCol="0">
            <a:spAutoFit/>
          </a:bodyPr>
          <a:lstStyle/>
          <a:p>
            <a:pPr lvl="0"/>
            <a:r>
              <a:rPr lang="lv-LV" sz="2000">
                <a:solidFill>
                  <a:schemeClr val="accent2"/>
                </a:solidFill>
                <a:latin typeface="+mj-lt"/>
                <a:ea typeface="Verdana" panose="020B0604030504040204" pitchFamily="34" charset="0"/>
              </a:rPr>
              <a:t>4. nodaļa «Projekta rezultāti» </a:t>
            </a:r>
          </a:p>
        </p:txBody>
      </p:sp>
      <p:pic>
        <p:nvPicPr>
          <p:cNvPr id="18" name="!!Forma" descr="Network">
            <a:extLst>
              <a:ext uri="{FF2B5EF4-FFF2-40B4-BE49-F238E27FC236}">
                <a16:creationId xmlns:a16="http://schemas.microsoft.com/office/drawing/2014/main" id="{D2685057-87E0-9C04-3E99-960E63E82045}"/>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7280775" y="435213"/>
            <a:ext cx="1742692" cy="1666415"/>
          </a:xfrm>
          <a:prstGeom prst="rect">
            <a:avLst/>
          </a:prstGeom>
          <a:effectLst>
            <a:outerShdw blurRad="50800" dist="38100" dir="2700000" algn="tl" rotWithShape="0">
              <a:prstClr val="black">
                <a:alpha val="40000"/>
              </a:prstClr>
            </a:outerShdw>
          </a:effectLst>
        </p:spPr>
      </p:pic>
      <p:pic>
        <p:nvPicPr>
          <p:cNvPr id="11" name="Attēls 10">
            <a:extLst>
              <a:ext uri="{FF2B5EF4-FFF2-40B4-BE49-F238E27FC236}">
                <a16:creationId xmlns:a16="http://schemas.microsoft.com/office/drawing/2014/main" id="{AAC614F7-D632-6B55-5437-F17A38019DB5}"/>
              </a:ext>
            </a:extLst>
          </p:cNvPr>
          <p:cNvPicPr>
            <a:picLocks noChangeAspect="1"/>
          </p:cNvPicPr>
          <p:nvPr/>
        </p:nvPicPr>
        <p:blipFill>
          <a:blip r:embed="rId3"/>
          <a:stretch>
            <a:fillRect/>
          </a:stretch>
        </p:blipFill>
        <p:spPr>
          <a:xfrm>
            <a:off x="2627558" y="1756234"/>
            <a:ext cx="1891433" cy="190555"/>
          </a:xfrm>
          <a:prstGeom prst="rect">
            <a:avLst/>
          </a:prstGeom>
        </p:spPr>
      </p:pic>
      <p:pic>
        <p:nvPicPr>
          <p:cNvPr id="17" name="Attēls 16">
            <a:extLst>
              <a:ext uri="{FF2B5EF4-FFF2-40B4-BE49-F238E27FC236}">
                <a16:creationId xmlns:a16="http://schemas.microsoft.com/office/drawing/2014/main" id="{9CFFE59D-19EE-24CB-6DBF-3D1BA3E050D9}"/>
              </a:ext>
            </a:extLst>
          </p:cNvPr>
          <p:cNvPicPr>
            <a:picLocks noChangeAspect="1"/>
          </p:cNvPicPr>
          <p:nvPr/>
        </p:nvPicPr>
        <p:blipFill>
          <a:blip r:embed="rId4"/>
          <a:stretch>
            <a:fillRect/>
          </a:stretch>
        </p:blipFill>
        <p:spPr>
          <a:xfrm>
            <a:off x="1311965" y="1946789"/>
            <a:ext cx="9031356" cy="4234230"/>
          </a:xfrm>
          <a:prstGeom prst="rect">
            <a:avLst/>
          </a:prstGeom>
          <a:ln>
            <a:noFill/>
          </a:ln>
          <a:effectLst>
            <a:outerShdw blurRad="292100" dist="139700" dir="2700000" algn="tl" rotWithShape="0">
              <a:srgbClr val="333333">
                <a:alpha val="65000"/>
              </a:srgbClr>
            </a:outerShdw>
          </a:effectLst>
        </p:spPr>
      </p:pic>
      <p:sp>
        <p:nvSpPr>
          <p:cNvPr id="3" name="Datuma vietturis 13">
            <a:extLst>
              <a:ext uri="{FF2B5EF4-FFF2-40B4-BE49-F238E27FC236}">
                <a16:creationId xmlns:a16="http://schemas.microsoft.com/office/drawing/2014/main" id="{617C7322-B0CA-8AE5-9517-D1938E0EADEB}"/>
              </a:ext>
            </a:extLst>
          </p:cNvPr>
          <p:cNvSpPr>
            <a:spLocks noGrp="1"/>
          </p:cNvSpPr>
          <p:nvPr>
            <p:ph type="dt" sz="half" idx="10"/>
          </p:nvPr>
        </p:nvSpPr>
        <p:spPr>
          <a:xfrm>
            <a:off x="234451" y="6429447"/>
            <a:ext cx="1381539" cy="365125"/>
          </a:xfrm>
        </p:spPr>
        <p:txBody>
          <a:bodyPr/>
          <a:lstStyle/>
          <a:p>
            <a:r>
              <a:rPr lang="lv-LV"/>
              <a:t>2026. gada 7. jūlijā</a:t>
            </a:r>
            <a:endParaRPr lang="lv-LV" dirty="0"/>
          </a:p>
        </p:txBody>
      </p:sp>
      <p:sp>
        <p:nvSpPr>
          <p:cNvPr id="5" name="Kājenes vietturis 14">
            <a:extLst>
              <a:ext uri="{FF2B5EF4-FFF2-40B4-BE49-F238E27FC236}">
                <a16:creationId xmlns:a16="http://schemas.microsoft.com/office/drawing/2014/main" id="{A5AF5DA7-A7FA-7EFE-2731-7D8E61DD85A7}"/>
              </a:ext>
            </a:extLst>
          </p:cNvPr>
          <p:cNvSpPr>
            <a:spLocks noGrp="1"/>
          </p:cNvSpPr>
          <p:nvPr>
            <p:ph type="ftr" sz="quarter" idx="11"/>
          </p:nvPr>
        </p:nvSpPr>
        <p:spPr>
          <a:xfrm>
            <a:off x="1102468" y="6422610"/>
            <a:ext cx="8816008" cy="365125"/>
          </a:xfrm>
        </p:spPr>
        <p:txBody>
          <a:bodyPr/>
          <a:lstStyle/>
          <a:p>
            <a:r>
              <a:rPr lang="lv-LV" dirty="0"/>
              <a:t>Valsts pētījumu programmas “Bioloģiskās daudzveidības prioritāro rīcību </a:t>
            </a:r>
          </a:p>
          <a:p>
            <a:r>
              <a:rPr lang="lv-LV" dirty="0"/>
              <a:t>programmā noteikto pētījumu izstrāde, 2. daļa” 2026.–2028. gadam projektu pieteikumu atklātais konkurss </a:t>
            </a:r>
          </a:p>
        </p:txBody>
      </p:sp>
      <p:pic>
        <p:nvPicPr>
          <p:cNvPr id="7" name="Picture 6">
            <a:extLst>
              <a:ext uri="{FF2B5EF4-FFF2-40B4-BE49-F238E27FC236}">
                <a16:creationId xmlns:a16="http://schemas.microsoft.com/office/drawing/2014/main" id="{87818C5C-B963-8481-8EDE-D43D8B48EC9A}"/>
              </a:ext>
            </a:extLst>
          </p:cNvPr>
          <p:cNvPicPr>
            <a:picLocks noChangeAspect="1"/>
          </p:cNvPicPr>
          <p:nvPr/>
        </p:nvPicPr>
        <p:blipFill>
          <a:blip r:embed="rId5"/>
          <a:stretch>
            <a:fillRect/>
          </a:stretch>
        </p:blipFill>
        <p:spPr>
          <a:xfrm>
            <a:off x="1371487" y="2188380"/>
            <a:ext cx="1609483" cy="128027"/>
          </a:xfrm>
          <a:prstGeom prst="rect">
            <a:avLst/>
          </a:prstGeom>
        </p:spPr>
      </p:pic>
      <p:sp>
        <p:nvSpPr>
          <p:cNvPr id="4" name="Slide Number Placeholder 3">
            <a:extLst>
              <a:ext uri="{FF2B5EF4-FFF2-40B4-BE49-F238E27FC236}">
                <a16:creationId xmlns:a16="http://schemas.microsoft.com/office/drawing/2014/main" id="{ED7D1EE5-AF74-65AF-C6D2-53D437CEB9C5}"/>
              </a:ext>
            </a:extLst>
          </p:cNvPr>
          <p:cNvSpPr>
            <a:spLocks noGrp="1"/>
          </p:cNvSpPr>
          <p:nvPr>
            <p:ph type="sldNum" sz="quarter" idx="12"/>
          </p:nvPr>
        </p:nvSpPr>
        <p:spPr/>
        <p:txBody>
          <a:bodyPr/>
          <a:lstStyle/>
          <a:p>
            <a:fld id="{0C152783-A906-4F49-8461-A41E71CF96CE}" type="slidenum">
              <a:rPr lang="lv-LV" smtClean="0"/>
              <a:t>30</a:t>
            </a:fld>
            <a:endParaRPr lang="lv-LV"/>
          </a:p>
        </p:txBody>
      </p:sp>
    </p:spTree>
    <p:extLst>
      <p:ext uri="{BB962C8B-B14F-4D97-AF65-F5344CB8AC3E}">
        <p14:creationId xmlns:p14="http://schemas.microsoft.com/office/powerpoint/2010/main" val="23390159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ABD6A-F1A5-4D4F-C8C8-6C50F07EF5D8}"/>
            </a:ext>
          </a:extLst>
        </p:cNvPr>
        <p:cNvGrpSpPr/>
        <p:nvPr/>
      </p:nvGrpSpPr>
      <p:grpSpPr>
        <a:xfrm>
          <a:off x="0" y="0"/>
          <a:ext cx="0" cy="0"/>
          <a:chOff x="0" y="0"/>
          <a:chExt cx="0" cy="0"/>
        </a:xfrm>
      </p:grpSpPr>
      <p:sp>
        <p:nvSpPr>
          <p:cNvPr id="12" name="Virsraksts 1">
            <a:extLst>
              <a:ext uri="{FF2B5EF4-FFF2-40B4-BE49-F238E27FC236}">
                <a16:creationId xmlns:a16="http://schemas.microsoft.com/office/drawing/2014/main" id="{30D3B7DB-5ECE-3204-5CB4-2DD644D8E82E}"/>
              </a:ext>
            </a:extLst>
          </p:cNvPr>
          <p:cNvSpPr txBox="1">
            <a:spLocks/>
          </p:cNvSpPr>
          <p:nvPr/>
        </p:nvSpPr>
        <p:spPr>
          <a:xfrm>
            <a:off x="838200" y="596597"/>
            <a:ext cx="10515600" cy="5360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7E0000"/>
                </a:solidFill>
                <a:latin typeface="+mj-lt"/>
                <a:ea typeface="+mj-ea"/>
                <a:cs typeface="+mj-cs"/>
              </a:defRPr>
            </a:lvl1pPr>
          </a:lstStyle>
          <a:p>
            <a:r>
              <a:rPr lang="lv-LV">
                <a:solidFill>
                  <a:schemeClr val="accent2">
                    <a:lumMod val="75000"/>
                  </a:schemeClr>
                </a:solidFill>
              </a:rPr>
              <a:t>Projekta pieteikums: A daļa (5)</a:t>
            </a:r>
          </a:p>
        </p:txBody>
      </p:sp>
      <p:sp>
        <p:nvSpPr>
          <p:cNvPr id="2" name="!!Teksts">
            <a:extLst>
              <a:ext uri="{FF2B5EF4-FFF2-40B4-BE49-F238E27FC236}">
                <a16:creationId xmlns:a16="http://schemas.microsoft.com/office/drawing/2014/main" id="{03E788FE-A7D3-7C49-0FE6-68B6F2EBBC07}"/>
              </a:ext>
            </a:extLst>
          </p:cNvPr>
          <p:cNvSpPr txBox="1"/>
          <p:nvPr/>
        </p:nvSpPr>
        <p:spPr>
          <a:xfrm>
            <a:off x="803798" y="995798"/>
            <a:ext cx="5279736" cy="400110"/>
          </a:xfrm>
          <a:prstGeom prst="rect">
            <a:avLst/>
          </a:prstGeom>
          <a:noFill/>
        </p:spPr>
        <p:txBody>
          <a:bodyPr wrap="square" rtlCol="0">
            <a:spAutoFit/>
          </a:bodyPr>
          <a:lstStyle/>
          <a:p>
            <a:pPr lvl="0"/>
            <a:r>
              <a:rPr lang="lv-LV" sz="2000">
                <a:solidFill>
                  <a:schemeClr val="accent2"/>
                </a:solidFill>
                <a:latin typeface="+mj-lt"/>
                <a:ea typeface="Verdana" panose="020B0604030504040204" pitchFamily="34" charset="0"/>
              </a:rPr>
              <a:t>5. nodaļa «Laika grafiks» </a:t>
            </a:r>
          </a:p>
        </p:txBody>
      </p:sp>
      <p:sp>
        <p:nvSpPr>
          <p:cNvPr id="5" name="TextBox 4">
            <a:extLst>
              <a:ext uri="{FF2B5EF4-FFF2-40B4-BE49-F238E27FC236}">
                <a16:creationId xmlns:a16="http://schemas.microsoft.com/office/drawing/2014/main" id="{A11E73FC-63AD-84F0-64E8-F9A32ADB9594}"/>
              </a:ext>
            </a:extLst>
          </p:cNvPr>
          <p:cNvSpPr txBox="1"/>
          <p:nvPr/>
        </p:nvSpPr>
        <p:spPr>
          <a:xfrm>
            <a:off x="803798" y="1513154"/>
            <a:ext cx="10081845" cy="584775"/>
          </a:xfrm>
          <a:prstGeom prst="rect">
            <a:avLst/>
          </a:prstGeom>
          <a:noFill/>
        </p:spPr>
        <p:txBody>
          <a:bodyPr wrap="square">
            <a:spAutoFit/>
          </a:bodyPr>
          <a:lstStyle/>
          <a:p>
            <a:pPr marL="285750" indent="-285750">
              <a:buBlip>
                <a:blip r:embed="rId2"/>
              </a:buBlip>
            </a:pPr>
            <a:r>
              <a:rPr lang="lv-LV" sz="1600">
                <a:solidFill>
                  <a:schemeClr val="tx2"/>
                </a:solidFill>
                <a:ea typeface="Verdana" panose="020B0604030504040204" pitchFamily="34" charset="0"/>
              </a:rPr>
              <a:t>Aizpilda informācijas sistēmā, ievērojot nolikuma 4. punktā noteikto par projekta īstenošanas termiņu – 30 mēneši.</a:t>
            </a:r>
          </a:p>
          <a:p>
            <a:pPr marL="285750" indent="-285750">
              <a:buBlip>
                <a:blip r:embed="rId2"/>
              </a:buBlip>
            </a:pPr>
            <a:r>
              <a:rPr lang="lv-LV" sz="1600">
                <a:solidFill>
                  <a:schemeClr val="tx2"/>
                </a:solidFill>
                <a:ea typeface="Verdana" panose="020B0604030504040204" pitchFamily="34" charset="0"/>
              </a:rPr>
              <a:t>Norāda iesaistītās institūcijas un mēnešus, kuros tās piedalīsies projekta īstenošanā.</a:t>
            </a:r>
            <a:endParaRPr lang="lv-LV" sz="1600">
              <a:solidFill>
                <a:schemeClr val="tx2"/>
              </a:solidFill>
            </a:endParaRPr>
          </a:p>
        </p:txBody>
      </p:sp>
      <p:pic>
        <p:nvPicPr>
          <p:cNvPr id="14" name="Attēls 13">
            <a:extLst>
              <a:ext uri="{FF2B5EF4-FFF2-40B4-BE49-F238E27FC236}">
                <a16:creationId xmlns:a16="http://schemas.microsoft.com/office/drawing/2014/main" id="{6380C681-4FFB-0492-C9DD-D790273698DF}"/>
              </a:ext>
            </a:extLst>
          </p:cNvPr>
          <p:cNvPicPr>
            <a:picLocks noChangeAspect="1"/>
          </p:cNvPicPr>
          <p:nvPr/>
        </p:nvPicPr>
        <p:blipFill>
          <a:blip r:embed="rId3"/>
          <a:stretch>
            <a:fillRect/>
          </a:stretch>
        </p:blipFill>
        <p:spPr>
          <a:xfrm>
            <a:off x="2694767" y="4166200"/>
            <a:ext cx="938784" cy="79300"/>
          </a:xfrm>
          <a:prstGeom prst="rect">
            <a:avLst/>
          </a:prstGeom>
          <a:ln>
            <a:noFill/>
          </a:ln>
          <a:effectLst/>
        </p:spPr>
      </p:pic>
      <p:pic>
        <p:nvPicPr>
          <p:cNvPr id="15" name="Attēls 14">
            <a:extLst>
              <a:ext uri="{FF2B5EF4-FFF2-40B4-BE49-F238E27FC236}">
                <a16:creationId xmlns:a16="http://schemas.microsoft.com/office/drawing/2014/main" id="{03607B2B-C93D-4A43-B03B-971D18401E5F}"/>
              </a:ext>
            </a:extLst>
          </p:cNvPr>
          <p:cNvPicPr>
            <a:picLocks noChangeAspect="1"/>
          </p:cNvPicPr>
          <p:nvPr/>
        </p:nvPicPr>
        <p:blipFill>
          <a:blip r:embed="rId3"/>
          <a:stretch>
            <a:fillRect/>
          </a:stretch>
        </p:blipFill>
        <p:spPr>
          <a:xfrm>
            <a:off x="2689356" y="4359939"/>
            <a:ext cx="1163026" cy="179942"/>
          </a:xfrm>
          <a:prstGeom prst="rect">
            <a:avLst/>
          </a:prstGeom>
          <a:ln>
            <a:noFill/>
          </a:ln>
          <a:effectLst/>
        </p:spPr>
      </p:pic>
      <p:pic>
        <p:nvPicPr>
          <p:cNvPr id="20" name="!!Forma">
            <a:extLst>
              <a:ext uri="{FF2B5EF4-FFF2-40B4-BE49-F238E27FC236}">
                <a16:creationId xmlns:a16="http://schemas.microsoft.com/office/drawing/2014/main" id="{D847C58E-82D4-4692-0BAD-BC5C57F51614}"/>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49218" y="222093"/>
            <a:ext cx="1218381" cy="121575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Attēls 12">
            <a:extLst>
              <a:ext uri="{FF2B5EF4-FFF2-40B4-BE49-F238E27FC236}">
                <a16:creationId xmlns:a16="http://schemas.microsoft.com/office/drawing/2014/main" id="{94AEE7F9-B103-B570-0EFC-94C381821774}"/>
              </a:ext>
            </a:extLst>
          </p:cNvPr>
          <p:cNvPicPr>
            <a:picLocks noChangeAspect="1"/>
          </p:cNvPicPr>
          <p:nvPr/>
        </p:nvPicPr>
        <p:blipFill>
          <a:blip r:embed="rId5"/>
          <a:stretch>
            <a:fillRect/>
          </a:stretch>
        </p:blipFill>
        <p:spPr>
          <a:xfrm>
            <a:off x="803798" y="2296238"/>
            <a:ext cx="10812754" cy="2335397"/>
          </a:xfrm>
          <a:prstGeom prst="rect">
            <a:avLst/>
          </a:prstGeom>
          <a:ln>
            <a:noFill/>
          </a:ln>
          <a:effectLst>
            <a:outerShdw blurRad="292100" dist="139700" dir="2700000" algn="tl" rotWithShape="0">
              <a:srgbClr val="333333">
                <a:alpha val="65000"/>
              </a:srgbClr>
            </a:outerShdw>
          </a:effectLst>
        </p:spPr>
      </p:pic>
      <p:sp>
        <p:nvSpPr>
          <p:cNvPr id="3" name="Datuma vietturis 13">
            <a:extLst>
              <a:ext uri="{FF2B5EF4-FFF2-40B4-BE49-F238E27FC236}">
                <a16:creationId xmlns:a16="http://schemas.microsoft.com/office/drawing/2014/main" id="{DBD7F94C-0916-3CE8-4B4F-91A7EBE37443}"/>
              </a:ext>
            </a:extLst>
          </p:cNvPr>
          <p:cNvSpPr>
            <a:spLocks noGrp="1"/>
          </p:cNvSpPr>
          <p:nvPr>
            <p:ph type="dt" sz="half" idx="10"/>
          </p:nvPr>
        </p:nvSpPr>
        <p:spPr>
          <a:xfrm>
            <a:off x="234451" y="6429447"/>
            <a:ext cx="1381539" cy="365125"/>
          </a:xfrm>
        </p:spPr>
        <p:txBody>
          <a:bodyPr/>
          <a:lstStyle/>
          <a:p>
            <a:r>
              <a:rPr lang="lv-LV"/>
              <a:t>2026. gada 7. jūlijā</a:t>
            </a:r>
            <a:endParaRPr lang="lv-LV" dirty="0"/>
          </a:p>
        </p:txBody>
      </p:sp>
      <p:sp>
        <p:nvSpPr>
          <p:cNvPr id="6" name="Kājenes vietturis 14">
            <a:extLst>
              <a:ext uri="{FF2B5EF4-FFF2-40B4-BE49-F238E27FC236}">
                <a16:creationId xmlns:a16="http://schemas.microsoft.com/office/drawing/2014/main" id="{D25CCCCD-9403-97A8-823F-C1CB7688E022}"/>
              </a:ext>
            </a:extLst>
          </p:cNvPr>
          <p:cNvSpPr>
            <a:spLocks noGrp="1"/>
          </p:cNvSpPr>
          <p:nvPr>
            <p:ph type="ftr" sz="quarter" idx="11"/>
          </p:nvPr>
        </p:nvSpPr>
        <p:spPr>
          <a:xfrm>
            <a:off x="1102468" y="6422610"/>
            <a:ext cx="8816008" cy="365125"/>
          </a:xfrm>
        </p:spPr>
        <p:txBody>
          <a:bodyPr/>
          <a:lstStyle/>
          <a:p>
            <a:r>
              <a:rPr lang="lv-LV" dirty="0"/>
              <a:t>Valsts pētījumu programmas “Bioloģiskās daudzveidības prioritāro rīcību </a:t>
            </a:r>
          </a:p>
          <a:p>
            <a:r>
              <a:rPr lang="lv-LV" dirty="0"/>
              <a:t>programmā noteikto pētījumu izstrāde, 2. daļa” 2026.–2028. gadam projektu pieteikumu atklātais konkurss </a:t>
            </a:r>
          </a:p>
        </p:txBody>
      </p:sp>
      <p:pic>
        <p:nvPicPr>
          <p:cNvPr id="8" name="Picture 7">
            <a:extLst>
              <a:ext uri="{FF2B5EF4-FFF2-40B4-BE49-F238E27FC236}">
                <a16:creationId xmlns:a16="http://schemas.microsoft.com/office/drawing/2014/main" id="{6ADE0D3F-C5FB-8897-2CA8-987D71F3C44E}"/>
              </a:ext>
            </a:extLst>
          </p:cNvPr>
          <p:cNvPicPr>
            <a:picLocks noChangeAspect="1"/>
          </p:cNvPicPr>
          <p:nvPr/>
        </p:nvPicPr>
        <p:blipFill>
          <a:blip r:embed="rId6"/>
          <a:stretch>
            <a:fillRect/>
          </a:stretch>
        </p:blipFill>
        <p:spPr>
          <a:xfrm>
            <a:off x="838200" y="2793424"/>
            <a:ext cx="1636435" cy="130171"/>
          </a:xfrm>
          <a:prstGeom prst="rect">
            <a:avLst/>
          </a:prstGeom>
        </p:spPr>
      </p:pic>
      <p:sp>
        <p:nvSpPr>
          <p:cNvPr id="4" name="Slide Number Placeholder 3">
            <a:extLst>
              <a:ext uri="{FF2B5EF4-FFF2-40B4-BE49-F238E27FC236}">
                <a16:creationId xmlns:a16="http://schemas.microsoft.com/office/drawing/2014/main" id="{8F3E56BC-5502-CAF9-4555-B684E205B25F}"/>
              </a:ext>
            </a:extLst>
          </p:cNvPr>
          <p:cNvSpPr>
            <a:spLocks noGrp="1"/>
          </p:cNvSpPr>
          <p:nvPr>
            <p:ph type="sldNum" sz="quarter" idx="12"/>
          </p:nvPr>
        </p:nvSpPr>
        <p:spPr/>
        <p:txBody>
          <a:bodyPr/>
          <a:lstStyle/>
          <a:p>
            <a:fld id="{0C152783-A906-4F49-8461-A41E71CF96CE}" type="slidenum">
              <a:rPr lang="lv-LV" smtClean="0"/>
              <a:t>31</a:t>
            </a:fld>
            <a:endParaRPr lang="lv-LV"/>
          </a:p>
        </p:txBody>
      </p:sp>
    </p:spTree>
    <p:extLst>
      <p:ext uri="{BB962C8B-B14F-4D97-AF65-F5344CB8AC3E}">
        <p14:creationId xmlns:p14="http://schemas.microsoft.com/office/powerpoint/2010/main" val="15195073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2CAB-3101-CB0D-5549-0153FB89A204}"/>
            </a:ext>
          </a:extLst>
        </p:cNvPr>
        <p:cNvGrpSpPr/>
        <p:nvPr/>
      </p:nvGrpSpPr>
      <p:grpSpPr>
        <a:xfrm>
          <a:off x="0" y="0"/>
          <a:ext cx="0" cy="0"/>
          <a:chOff x="0" y="0"/>
          <a:chExt cx="0" cy="0"/>
        </a:xfrm>
      </p:grpSpPr>
      <p:sp>
        <p:nvSpPr>
          <p:cNvPr id="12" name="Virsraksts 1">
            <a:extLst>
              <a:ext uri="{FF2B5EF4-FFF2-40B4-BE49-F238E27FC236}">
                <a16:creationId xmlns:a16="http://schemas.microsoft.com/office/drawing/2014/main" id="{DEF2DEC0-944F-624F-9A98-B4EC7FA139F4}"/>
              </a:ext>
            </a:extLst>
          </p:cNvPr>
          <p:cNvSpPr txBox="1">
            <a:spLocks/>
          </p:cNvSpPr>
          <p:nvPr/>
        </p:nvSpPr>
        <p:spPr>
          <a:xfrm>
            <a:off x="838200" y="596597"/>
            <a:ext cx="10515600" cy="5360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7E0000"/>
                </a:solidFill>
                <a:latin typeface="+mj-lt"/>
                <a:ea typeface="+mj-ea"/>
                <a:cs typeface="+mj-cs"/>
              </a:defRPr>
            </a:lvl1pPr>
          </a:lstStyle>
          <a:p>
            <a:r>
              <a:rPr lang="lv-LV">
                <a:solidFill>
                  <a:schemeClr val="accent2">
                    <a:lumMod val="75000"/>
                  </a:schemeClr>
                </a:solidFill>
              </a:rPr>
              <a:t>Projekta pieteikums: B daļa </a:t>
            </a:r>
          </a:p>
        </p:txBody>
      </p:sp>
      <p:sp>
        <p:nvSpPr>
          <p:cNvPr id="5" name="TextBox 4">
            <a:extLst>
              <a:ext uri="{FF2B5EF4-FFF2-40B4-BE49-F238E27FC236}">
                <a16:creationId xmlns:a16="http://schemas.microsoft.com/office/drawing/2014/main" id="{8D58C674-238D-34E6-5486-815D873D0FCB}"/>
              </a:ext>
            </a:extLst>
          </p:cNvPr>
          <p:cNvSpPr txBox="1"/>
          <p:nvPr/>
        </p:nvSpPr>
        <p:spPr>
          <a:xfrm>
            <a:off x="838200" y="1221303"/>
            <a:ext cx="10081845" cy="338554"/>
          </a:xfrm>
          <a:prstGeom prst="rect">
            <a:avLst/>
          </a:prstGeom>
          <a:noFill/>
        </p:spPr>
        <p:txBody>
          <a:bodyPr wrap="square">
            <a:spAutoFit/>
          </a:bodyPr>
          <a:lstStyle/>
          <a:p>
            <a:r>
              <a:rPr lang="lv-LV" sz="1600">
                <a:solidFill>
                  <a:schemeClr val="tx2"/>
                </a:solidFill>
              </a:rPr>
              <a:t>Sadaļā «Projekta apraksts» augšupielādē projekta iesnieguma B daļu «Projekta apraksts» (PDF datnes formātā).</a:t>
            </a:r>
          </a:p>
        </p:txBody>
      </p:sp>
      <p:pic>
        <p:nvPicPr>
          <p:cNvPr id="15" name="!!Forma">
            <a:extLst>
              <a:ext uri="{FF2B5EF4-FFF2-40B4-BE49-F238E27FC236}">
                <a16:creationId xmlns:a16="http://schemas.microsoft.com/office/drawing/2014/main" id="{381574F7-6446-5C2F-42D5-88510145C1DA}"/>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47505" y="2656460"/>
            <a:ext cx="1545079" cy="154507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ttēls 8">
            <a:extLst>
              <a:ext uri="{FF2B5EF4-FFF2-40B4-BE49-F238E27FC236}">
                <a16:creationId xmlns:a16="http://schemas.microsoft.com/office/drawing/2014/main" id="{B3D4D73F-4258-4520-F2FF-8D1DAE530E22}"/>
              </a:ext>
            </a:extLst>
          </p:cNvPr>
          <p:cNvPicPr>
            <a:picLocks noChangeAspect="1"/>
          </p:cNvPicPr>
          <p:nvPr/>
        </p:nvPicPr>
        <p:blipFill>
          <a:blip r:embed="rId3"/>
          <a:stretch>
            <a:fillRect/>
          </a:stretch>
        </p:blipFill>
        <p:spPr>
          <a:xfrm>
            <a:off x="894520" y="1648540"/>
            <a:ext cx="8733183" cy="4416552"/>
          </a:xfrm>
          <a:prstGeom prst="rect">
            <a:avLst/>
          </a:prstGeom>
          <a:ln>
            <a:noFill/>
          </a:ln>
          <a:effectLst>
            <a:outerShdw blurRad="292100" dist="139700" dir="2700000" algn="tl" rotWithShape="0">
              <a:srgbClr val="333333">
                <a:alpha val="65000"/>
              </a:srgbClr>
            </a:outerShdw>
          </a:effectLst>
        </p:spPr>
      </p:pic>
      <p:sp>
        <p:nvSpPr>
          <p:cNvPr id="3" name="Datuma vietturis 13">
            <a:extLst>
              <a:ext uri="{FF2B5EF4-FFF2-40B4-BE49-F238E27FC236}">
                <a16:creationId xmlns:a16="http://schemas.microsoft.com/office/drawing/2014/main" id="{F4A4F2AE-2655-9561-1A77-9111118744EF}"/>
              </a:ext>
            </a:extLst>
          </p:cNvPr>
          <p:cNvSpPr>
            <a:spLocks noGrp="1"/>
          </p:cNvSpPr>
          <p:nvPr>
            <p:ph type="dt" sz="half" idx="10"/>
          </p:nvPr>
        </p:nvSpPr>
        <p:spPr>
          <a:xfrm>
            <a:off x="234451" y="6429447"/>
            <a:ext cx="1381539" cy="365125"/>
          </a:xfrm>
        </p:spPr>
        <p:txBody>
          <a:bodyPr/>
          <a:lstStyle/>
          <a:p>
            <a:r>
              <a:rPr lang="lv-LV"/>
              <a:t>2026. gada 7. jūlijā</a:t>
            </a:r>
            <a:endParaRPr lang="lv-LV" dirty="0"/>
          </a:p>
        </p:txBody>
      </p:sp>
      <p:sp>
        <p:nvSpPr>
          <p:cNvPr id="4" name="Kājenes vietturis 14">
            <a:extLst>
              <a:ext uri="{FF2B5EF4-FFF2-40B4-BE49-F238E27FC236}">
                <a16:creationId xmlns:a16="http://schemas.microsoft.com/office/drawing/2014/main" id="{10DA101B-E18B-99F0-90F4-84DC4FE98536}"/>
              </a:ext>
            </a:extLst>
          </p:cNvPr>
          <p:cNvSpPr>
            <a:spLocks noGrp="1"/>
          </p:cNvSpPr>
          <p:nvPr>
            <p:ph type="ftr" sz="quarter" idx="11"/>
          </p:nvPr>
        </p:nvSpPr>
        <p:spPr>
          <a:xfrm>
            <a:off x="1102468" y="6422610"/>
            <a:ext cx="8816008" cy="365125"/>
          </a:xfrm>
        </p:spPr>
        <p:txBody>
          <a:bodyPr/>
          <a:lstStyle/>
          <a:p>
            <a:r>
              <a:rPr lang="lv-LV" dirty="0"/>
              <a:t>Valsts pētījumu programmas “Bioloģiskās daudzveidības prioritāro rīcību </a:t>
            </a:r>
          </a:p>
          <a:p>
            <a:r>
              <a:rPr lang="lv-LV" dirty="0"/>
              <a:t>programmā noteikto pētījumu izstrāde, 2. daļa” 2026.–2028. gadam projektu pieteikumu atklātais konkurss </a:t>
            </a:r>
          </a:p>
        </p:txBody>
      </p:sp>
      <p:pic>
        <p:nvPicPr>
          <p:cNvPr id="7" name="Picture 6">
            <a:extLst>
              <a:ext uri="{FF2B5EF4-FFF2-40B4-BE49-F238E27FC236}">
                <a16:creationId xmlns:a16="http://schemas.microsoft.com/office/drawing/2014/main" id="{9CC75779-B58F-F7ED-F8EB-96115974CB34}"/>
              </a:ext>
            </a:extLst>
          </p:cNvPr>
          <p:cNvPicPr>
            <a:picLocks noChangeAspect="1"/>
          </p:cNvPicPr>
          <p:nvPr/>
        </p:nvPicPr>
        <p:blipFill>
          <a:blip r:embed="rId4"/>
          <a:stretch>
            <a:fillRect/>
          </a:stretch>
        </p:blipFill>
        <p:spPr>
          <a:xfrm>
            <a:off x="925220" y="2135733"/>
            <a:ext cx="2432573" cy="193500"/>
          </a:xfrm>
          <a:prstGeom prst="rect">
            <a:avLst/>
          </a:prstGeom>
        </p:spPr>
      </p:pic>
      <p:sp>
        <p:nvSpPr>
          <p:cNvPr id="2" name="Slide Number Placeholder 1">
            <a:extLst>
              <a:ext uri="{FF2B5EF4-FFF2-40B4-BE49-F238E27FC236}">
                <a16:creationId xmlns:a16="http://schemas.microsoft.com/office/drawing/2014/main" id="{3ACBC016-FDF4-B60E-ABD7-B356383C1C97}"/>
              </a:ext>
            </a:extLst>
          </p:cNvPr>
          <p:cNvSpPr>
            <a:spLocks noGrp="1"/>
          </p:cNvSpPr>
          <p:nvPr>
            <p:ph type="sldNum" sz="quarter" idx="12"/>
          </p:nvPr>
        </p:nvSpPr>
        <p:spPr/>
        <p:txBody>
          <a:bodyPr/>
          <a:lstStyle/>
          <a:p>
            <a:fld id="{0C152783-A906-4F49-8461-A41E71CF96CE}" type="slidenum">
              <a:rPr lang="lv-LV" smtClean="0"/>
              <a:t>32</a:t>
            </a:fld>
            <a:endParaRPr lang="lv-LV"/>
          </a:p>
        </p:txBody>
      </p:sp>
    </p:spTree>
    <p:extLst>
      <p:ext uri="{BB962C8B-B14F-4D97-AF65-F5344CB8AC3E}">
        <p14:creationId xmlns:p14="http://schemas.microsoft.com/office/powerpoint/2010/main" val="1556188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3EE65-6757-42AF-2C05-3F03CFB73D8F}"/>
            </a:ext>
          </a:extLst>
        </p:cNvPr>
        <p:cNvGrpSpPr/>
        <p:nvPr/>
      </p:nvGrpSpPr>
      <p:grpSpPr>
        <a:xfrm>
          <a:off x="0" y="0"/>
          <a:ext cx="0" cy="0"/>
          <a:chOff x="0" y="0"/>
          <a:chExt cx="0" cy="0"/>
        </a:xfrm>
      </p:grpSpPr>
      <p:sp>
        <p:nvSpPr>
          <p:cNvPr id="12" name="Virsraksts 1">
            <a:extLst>
              <a:ext uri="{FF2B5EF4-FFF2-40B4-BE49-F238E27FC236}">
                <a16:creationId xmlns:a16="http://schemas.microsoft.com/office/drawing/2014/main" id="{0B80D5CB-8B95-DBB8-593B-6507E3642026}"/>
              </a:ext>
            </a:extLst>
          </p:cNvPr>
          <p:cNvSpPr txBox="1">
            <a:spLocks/>
          </p:cNvSpPr>
          <p:nvPr/>
        </p:nvSpPr>
        <p:spPr>
          <a:xfrm>
            <a:off x="838200" y="596597"/>
            <a:ext cx="10515600" cy="5360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7E0000"/>
                </a:solidFill>
                <a:latin typeface="+mj-lt"/>
                <a:ea typeface="+mj-ea"/>
                <a:cs typeface="+mj-cs"/>
              </a:defRPr>
            </a:lvl1pPr>
          </a:lstStyle>
          <a:p>
            <a:r>
              <a:rPr lang="lv-LV">
                <a:solidFill>
                  <a:schemeClr val="accent2">
                    <a:lumMod val="75000"/>
                  </a:schemeClr>
                </a:solidFill>
              </a:rPr>
              <a:t>Projekta pieteikums: Dokumentācija</a:t>
            </a:r>
          </a:p>
        </p:txBody>
      </p:sp>
      <p:sp>
        <p:nvSpPr>
          <p:cNvPr id="2" name="TextBox 1">
            <a:extLst>
              <a:ext uri="{FF2B5EF4-FFF2-40B4-BE49-F238E27FC236}">
                <a16:creationId xmlns:a16="http://schemas.microsoft.com/office/drawing/2014/main" id="{A6A056B1-593F-F3EC-72EC-198758FCFD5D}"/>
              </a:ext>
            </a:extLst>
          </p:cNvPr>
          <p:cNvSpPr txBox="1"/>
          <p:nvPr/>
        </p:nvSpPr>
        <p:spPr>
          <a:xfrm>
            <a:off x="7963737" y="2027371"/>
            <a:ext cx="4036926" cy="2554545"/>
          </a:xfrm>
          <a:prstGeom prst="rect">
            <a:avLst/>
          </a:prstGeom>
          <a:noFill/>
        </p:spPr>
        <p:txBody>
          <a:bodyPr wrap="square">
            <a:spAutoFit/>
          </a:bodyPr>
          <a:lstStyle/>
          <a:p>
            <a:r>
              <a:rPr lang="lv-LV" sz="1600" dirty="0">
                <a:solidFill>
                  <a:schemeClr val="tx2"/>
                </a:solidFill>
                <a:ea typeface="Verdana" panose="020B0604030504040204" pitchFamily="34" charset="0"/>
              </a:rPr>
              <a:t>Sadaļā «Dokumentācija» augšupielādē:</a:t>
            </a:r>
          </a:p>
          <a:p>
            <a:endParaRPr lang="lv-LV" sz="1600" dirty="0">
              <a:solidFill>
                <a:schemeClr val="tx2"/>
              </a:solidFill>
              <a:ea typeface="Verdana" panose="020B0604030504040204" pitchFamily="34" charset="0"/>
            </a:endParaRPr>
          </a:p>
          <a:p>
            <a:pPr marL="285750" indent="-285750">
              <a:buBlip>
                <a:blip r:embed="rId2"/>
              </a:buBlip>
            </a:pPr>
            <a:r>
              <a:rPr lang="lv-LV" sz="1600" dirty="0">
                <a:solidFill>
                  <a:schemeClr val="tx2"/>
                </a:solidFill>
                <a:ea typeface="Verdana" panose="020B0604030504040204" pitchFamily="34" charset="0"/>
              </a:rPr>
              <a:t>institūcijas/-u apliecinājumu/-</a:t>
            </a:r>
            <a:r>
              <a:rPr lang="lv-LV" sz="1600" dirty="0" err="1">
                <a:solidFill>
                  <a:schemeClr val="tx2"/>
                </a:solidFill>
                <a:ea typeface="Verdana" panose="020B0604030504040204" pitchFamily="34" charset="0"/>
              </a:rPr>
              <a:t>us</a:t>
            </a:r>
            <a:r>
              <a:rPr lang="lv-LV" sz="1600" dirty="0">
                <a:solidFill>
                  <a:schemeClr val="tx2"/>
                </a:solidFill>
                <a:ea typeface="Verdana" panose="020B0604030504040204" pitchFamily="34" charset="0"/>
              </a:rPr>
              <a:t> (projekta pieteikuma D, E, F daļas);</a:t>
            </a:r>
          </a:p>
          <a:p>
            <a:pPr marL="285750" indent="-285750">
              <a:buBlip>
                <a:blip r:embed="rId2"/>
              </a:buBlip>
            </a:pPr>
            <a:r>
              <a:rPr lang="lv-LV" sz="1600" dirty="0">
                <a:solidFill>
                  <a:schemeClr val="tx2"/>
                </a:solidFill>
                <a:ea typeface="Verdana" panose="020B0604030504040204" pitchFamily="34" charset="0"/>
              </a:rPr>
              <a:t>institūcijas/-u apliecinājuma pielikumus (t. sk. projekta pieteikuma G daļu);</a:t>
            </a:r>
          </a:p>
          <a:p>
            <a:pPr marL="285750" indent="-285750">
              <a:buBlip>
                <a:blip r:embed="rId2"/>
              </a:buBlip>
            </a:pPr>
            <a:r>
              <a:rPr lang="lv-LV" sz="1600" dirty="0">
                <a:solidFill>
                  <a:schemeClr val="tx2"/>
                </a:solidFill>
                <a:ea typeface="Verdana" panose="020B0604030504040204" pitchFamily="34" charset="0"/>
              </a:rPr>
              <a:t>projekta pieteikuma H daļu «Darbības, kurām nav saimnieciskā rakstura»;</a:t>
            </a:r>
          </a:p>
          <a:p>
            <a:pPr marL="285750" indent="-285750">
              <a:buBlip>
                <a:blip r:embed="rId2"/>
              </a:buBlip>
            </a:pPr>
            <a:r>
              <a:rPr lang="lv-LV" sz="1600" dirty="0">
                <a:solidFill>
                  <a:schemeClr val="tx2"/>
                </a:solidFill>
                <a:ea typeface="Verdana" panose="020B0604030504040204" pitchFamily="34" charset="0"/>
              </a:rPr>
              <a:t>projekta pieteikuma I daļa «</a:t>
            </a:r>
            <a:r>
              <a:rPr lang="en-GB" sz="1600" dirty="0" err="1">
                <a:solidFill>
                  <a:schemeClr val="tx2"/>
                </a:solidFill>
              </a:rPr>
              <a:t>Horizontālie</a:t>
            </a:r>
            <a:r>
              <a:rPr lang="en-GB" sz="1600" dirty="0">
                <a:solidFill>
                  <a:schemeClr val="tx2"/>
                </a:solidFill>
              </a:rPr>
              <a:t> </a:t>
            </a:r>
            <a:r>
              <a:rPr lang="en-GB" sz="1600" dirty="0" err="1">
                <a:solidFill>
                  <a:schemeClr val="tx2"/>
                </a:solidFill>
              </a:rPr>
              <a:t>uzdevumi</a:t>
            </a:r>
            <a:r>
              <a:rPr lang="en-GB" sz="1600" dirty="0">
                <a:solidFill>
                  <a:schemeClr val="tx2"/>
                </a:solidFill>
              </a:rPr>
              <a:t> un </a:t>
            </a:r>
            <a:r>
              <a:rPr lang="en-GB" sz="1600" dirty="0" err="1">
                <a:solidFill>
                  <a:schemeClr val="tx2"/>
                </a:solidFill>
              </a:rPr>
              <a:t>sasniedzamie</a:t>
            </a:r>
            <a:r>
              <a:rPr lang="en-GB" sz="1600" dirty="0">
                <a:solidFill>
                  <a:schemeClr val="tx2"/>
                </a:solidFill>
              </a:rPr>
              <a:t> </a:t>
            </a:r>
            <a:r>
              <a:rPr lang="en-GB" sz="1600" dirty="0" err="1">
                <a:solidFill>
                  <a:schemeClr val="tx2"/>
                </a:solidFill>
              </a:rPr>
              <a:t>rezultāti</a:t>
            </a:r>
            <a:r>
              <a:rPr lang="lv-LV" sz="1600" dirty="0">
                <a:solidFill>
                  <a:schemeClr val="tx2"/>
                </a:solidFill>
                <a:ea typeface="Verdana" panose="020B0604030504040204" pitchFamily="34" charset="0"/>
              </a:rPr>
              <a:t>»</a:t>
            </a:r>
            <a:endParaRPr lang="lv-LV" sz="1600" dirty="0">
              <a:solidFill>
                <a:schemeClr val="tx2"/>
              </a:solidFill>
            </a:endParaRPr>
          </a:p>
        </p:txBody>
      </p:sp>
      <p:pic>
        <p:nvPicPr>
          <p:cNvPr id="11" name="!!Forma">
            <a:extLst>
              <a:ext uri="{FF2B5EF4-FFF2-40B4-BE49-F238E27FC236}">
                <a16:creationId xmlns:a16="http://schemas.microsoft.com/office/drawing/2014/main" id="{B1CBE87E-A181-4A41-5D8E-5C0D1FAF8D76}"/>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53020" y="5002908"/>
            <a:ext cx="1170443" cy="117044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Attēls 17">
            <a:extLst>
              <a:ext uri="{FF2B5EF4-FFF2-40B4-BE49-F238E27FC236}">
                <a16:creationId xmlns:a16="http://schemas.microsoft.com/office/drawing/2014/main" id="{2D946A57-7BE9-81BA-480C-42F534716C45}"/>
              </a:ext>
            </a:extLst>
          </p:cNvPr>
          <p:cNvPicPr>
            <a:picLocks noChangeAspect="1"/>
          </p:cNvPicPr>
          <p:nvPr/>
        </p:nvPicPr>
        <p:blipFill>
          <a:blip r:embed="rId4"/>
          <a:stretch>
            <a:fillRect/>
          </a:stretch>
        </p:blipFill>
        <p:spPr>
          <a:xfrm>
            <a:off x="924339" y="1132620"/>
            <a:ext cx="6365522" cy="4651954"/>
          </a:xfrm>
          <a:prstGeom prst="rect">
            <a:avLst/>
          </a:prstGeom>
          <a:ln>
            <a:noFill/>
          </a:ln>
          <a:effectLst>
            <a:outerShdw blurRad="292100" dist="139700" dir="2700000" algn="tl" rotWithShape="0">
              <a:srgbClr val="333333">
                <a:alpha val="65000"/>
              </a:srgbClr>
            </a:outerShdw>
          </a:effectLst>
        </p:spPr>
      </p:pic>
      <p:sp>
        <p:nvSpPr>
          <p:cNvPr id="3" name="Datuma vietturis 13">
            <a:extLst>
              <a:ext uri="{FF2B5EF4-FFF2-40B4-BE49-F238E27FC236}">
                <a16:creationId xmlns:a16="http://schemas.microsoft.com/office/drawing/2014/main" id="{0CF1777D-B213-EC32-202A-7294E64E2E1F}"/>
              </a:ext>
            </a:extLst>
          </p:cNvPr>
          <p:cNvSpPr>
            <a:spLocks noGrp="1"/>
          </p:cNvSpPr>
          <p:nvPr>
            <p:ph type="dt" sz="half" idx="10"/>
          </p:nvPr>
        </p:nvSpPr>
        <p:spPr>
          <a:xfrm>
            <a:off x="234451" y="6429447"/>
            <a:ext cx="1381539" cy="365125"/>
          </a:xfrm>
        </p:spPr>
        <p:txBody>
          <a:bodyPr/>
          <a:lstStyle/>
          <a:p>
            <a:r>
              <a:rPr lang="lv-LV"/>
              <a:t>2026. gada 7. jūlijā</a:t>
            </a:r>
            <a:endParaRPr lang="lv-LV" dirty="0"/>
          </a:p>
        </p:txBody>
      </p:sp>
      <p:sp>
        <p:nvSpPr>
          <p:cNvPr id="5" name="Kājenes vietturis 14">
            <a:extLst>
              <a:ext uri="{FF2B5EF4-FFF2-40B4-BE49-F238E27FC236}">
                <a16:creationId xmlns:a16="http://schemas.microsoft.com/office/drawing/2014/main" id="{8CCE60B9-F343-88B0-9A40-5C8F71757749}"/>
              </a:ext>
            </a:extLst>
          </p:cNvPr>
          <p:cNvSpPr>
            <a:spLocks noGrp="1"/>
          </p:cNvSpPr>
          <p:nvPr>
            <p:ph type="ftr" sz="quarter" idx="11"/>
          </p:nvPr>
        </p:nvSpPr>
        <p:spPr>
          <a:xfrm>
            <a:off x="1102468" y="6422610"/>
            <a:ext cx="8816008" cy="365125"/>
          </a:xfrm>
        </p:spPr>
        <p:txBody>
          <a:bodyPr/>
          <a:lstStyle/>
          <a:p>
            <a:r>
              <a:rPr lang="lv-LV" dirty="0"/>
              <a:t>Valsts pētījumu programmas “Bioloģiskās daudzveidības prioritāro rīcību </a:t>
            </a:r>
          </a:p>
          <a:p>
            <a:r>
              <a:rPr lang="lv-LV" dirty="0"/>
              <a:t>programmā noteikto pētījumu izstrāde, 2. daļa” 2026.–2028. gadam projektu pieteikumu atklātais konkurss </a:t>
            </a:r>
          </a:p>
        </p:txBody>
      </p:sp>
      <p:pic>
        <p:nvPicPr>
          <p:cNvPr id="7" name="Picture 6">
            <a:extLst>
              <a:ext uri="{FF2B5EF4-FFF2-40B4-BE49-F238E27FC236}">
                <a16:creationId xmlns:a16="http://schemas.microsoft.com/office/drawing/2014/main" id="{05E3D5AB-FF50-A301-B085-0BD6E6F3CC55}"/>
              </a:ext>
            </a:extLst>
          </p:cNvPr>
          <p:cNvPicPr>
            <a:picLocks noChangeAspect="1"/>
          </p:cNvPicPr>
          <p:nvPr/>
        </p:nvPicPr>
        <p:blipFill>
          <a:blip r:embed="rId5"/>
          <a:stretch>
            <a:fillRect/>
          </a:stretch>
        </p:blipFill>
        <p:spPr>
          <a:xfrm>
            <a:off x="981430" y="1319249"/>
            <a:ext cx="1109542" cy="88259"/>
          </a:xfrm>
          <a:prstGeom prst="rect">
            <a:avLst/>
          </a:prstGeom>
        </p:spPr>
      </p:pic>
      <p:sp>
        <p:nvSpPr>
          <p:cNvPr id="4" name="Slide Number Placeholder 3">
            <a:extLst>
              <a:ext uri="{FF2B5EF4-FFF2-40B4-BE49-F238E27FC236}">
                <a16:creationId xmlns:a16="http://schemas.microsoft.com/office/drawing/2014/main" id="{CC1D6866-C5AA-9C5F-091B-2F264858CF4E}"/>
              </a:ext>
            </a:extLst>
          </p:cNvPr>
          <p:cNvSpPr>
            <a:spLocks noGrp="1"/>
          </p:cNvSpPr>
          <p:nvPr>
            <p:ph type="sldNum" sz="quarter" idx="12"/>
          </p:nvPr>
        </p:nvSpPr>
        <p:spPr/>
        <p:txBody>
          <a:bodyPr/>
          <a:lstStyle/>
          <a:p>
            <a:fld id="{0C152783-A906-4F49-8461-A41E71CF96CE}" type="slidenum">
              <a:rPr lang="lv-LV" smtClean="0"/>
              <a:t>33</a:t>
            </a:fld>
            <a:endParaRPr lang="lv-LV"/>
          </a:p>
        </p:txBody>
      </p:sp>
    </p:spTree>
    <p:extLst>
      <p:ext uri="{BB962C8B-B14F-4D97-AF65-F5344CB8AC3E}">
        <p14:creationId xmlns:p14="http://schemas.microsoft.com/office/powerpoint/2010/main" val="24847505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C0DE0-3BD9-8B0B-9F4F-163159206827}"/>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id="{9F53B4F4-F542-BD48-5FFC-EFB28D557637}"/>
              </a:ext>
            </a:extLst>
          </p:cNvPr>
          <p:cNvSpPr txBox="1">
            <a:spLocks/>
          </p:cNvSpPr>
          <p:nvPr/>
        </p:nvSpPr>
        <p:spPr>
          <a:xfrm>
            <a:off x="838200" y="596597"/>
            <a:ext cx="10515600" cy="5360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7E0000"/>
                </a:solidFill>
                <a:latin typeface="+mj-lt"/>
                <a:ea typeface="+mj-ea"/>
                <a:cs typeface="+mj-cs"/>
              </a:defRPr>
            </a:lvl1pPr>
          </a:lstStyle>
          <a:p>
            <a:r>
              <a:rPr lang="lv-LV">
                <a:solidFill>
                  <a:schemeClr val="accent2">
                    <a:lumMod val="75000"/>
                  </a:schemeClr>
                </a:solidFill>
              </a:rPr>
              <a:t>Informācijas sistēma</a:t>
            </a:r>
          </a:p>
        </p:txBody>
      </p:sp>
      <p:sp>
        <p:nvSpPr>
          <p:cNvPr id="4" name="!!Teksts">
            <a:extLst>
              <a:ext uri="{FF2B5EF4-FFF2-40B4-BE49-F238E27FC236}">
                <a16:creationId xmlns:a16="http://schemas.microsoft.com/office/drawing/2014/main" id="{56532A32-2D5C-06F8-7A65-B35B0A7F0ECE}"/>
              </a:ext>
            </a:extLst>
          </p:cNvPr>
          <p:cNvSpPr txBox="1"/>
          <p:nvPr/>
        </p:nvSpPr>
        <p:spPr>
          <a:xfrm>
            <a:off x="838200" y="958453"/>
            <a:ext cx="5279736" cy="400110"/>
          </a:xfrm>
          <a:prstGeom prst="rect">
            <a:avLst/>
          </a:prstGeom>
          <a:noFill/>
        </p:spPr>
        <p:txBody>
          <a:bodyPr wrap="square" rtlCol="0">
            <a:spAutoFit/>
          </a:bodyPr>
          <a:lstStyle/>
          <a:p>
            <a:pPr lvl="0"/>
            <a:r>
              <a:rPr lang="lv-LV" sz="2000">
                <a:solidFill>
                  <a:schemeClr val="accent2"/>
                </a:solidFill>
                <a:latin typeface="+mj-lt"/>
                <a:ea typeface="Verdana" panose="020B0604030504040204" pitchFamily="34" charset="0"/>
              </a:rPr>
              <a:t>Plūsma un paziņojumi (1) </a:t>
            </a:r>
          </a:p>
        </p:txBody>
      </p:sp>
      <p:sp>
        <p:nvSpPr>
          <p:cNvPr id="5" name="TextBox 4">
            <a:extLst>
              <a:ext uri="{FF2B5EF4-FFF2-40B4-BE49-F238E27FC236}">
                <a16:creationId xmlns:a16="http://schemas.microsoft.com/office/drawing/2014/main" id="{593EAACA-5687-C9D2-A757-72EFE7FF8A82}"/>
              </a:ext>
            </a:extLst>
          </p:cNvPr>
          <p:cNvSpPr txBox="1"/>
          <p:nvPr/>
        </p:nvSpPr>
        <p:spPr>
          <a:xfrm>
            <a:off x="942126" y="1432914"/>
            <a:ext cx="3010230" cy="830997"/>
          </a:xfrm>
          <a:prstGeom prst="rect">
            <a:avLst/>
          </a:prstGeom>
          <a:noFill/>
        </p:spPr>
        <p:txBody>
          <a:bodyPr wrap="square">
            <a:spAutoFit/>
          </a:bodyPr>
          <a:lstStyle/>
          <a:p>
            <a:r>
              <a:rPr lang="lv-LV" sz="1600" dirty="0">
                <a:solidFill>
                  <a:schemeClr val="tx2"/>
                </a:solidFill>
              </a:rPr>
              <a:t>Pēc projekta iesnieguma aizpildīšanas projekta kontaktpersona nosūta to saskaņošanai projekta vadītājam.</a:t>
            </a:r>
          </a:p>
        </p:txBody>
      </p:sp>
      <p:sp>
        <p:nvSpPr>
          <p:cNvPr id="11" name="TextBox 10">
            <a:extLst>
              <a:ext uri="{FF2B5EF4-FFF2-40B4-BE49-F238E27FC236}">
                <a16:creationId xmlns:a16="http://schemas.microsoft.com/office/drawing/2014/main" id="{E09B17B8-5207-9A1B-E87F-4822248812EB}"/>
              </a:ext>
            </a:extLst>
          </p:cNvPr>
          <p:cNvSpPr txBox="1"/>
          <p:nvPr/>
        </p:nvSpPr>
        <p:spPr>
          <a:xfrm>
            <a:off x="4387281" y="1432914"/>
            <a:ext cx="3879024" cy="830997"/>
          </a:xfrm>
          <a:prstGeom prst="rect">
            <a:avLst/>
          </a:prstGeom>
          <a:noFill/>
        </p:spPr>
        <p:txBody>
          <a:bodyPr wrap="square">
            <a:spAutoFit/>
          </a:bodyPr>
          <a:lstStyle/>
          <a:p>
            <a:r>
              <a:rPr lang="lv-LV" sz="1600" dirty="0">
                <a:solidFill>
                  <a:schemeClr val="tx2"/>
                </a:solidFill>
              </a:rPr>
              <a:t>Projekta vadītājs pārbauda projekta iesniegumu un iesniedz to izskatīšanai institūcijas </a:t>
            </a:r>
            <a:r>
              <a:rPr lang="lv-LV" sz="1600" dirty="0" err="1">
                <a:solidFill>
                  <a:schemeClr val="tx2"/>
                </a:solidFill>
              </a:rPr>
              <a:t>paraksttiesīgajām</a:t>
            </a:r>
            <a:r>
              <a:rPr lang="lv-LV" sz="1600" dirty="0">
                <a:solidFill>
                  <a:schemeClr val="tx2"/>
                </a:solidFill>
              </a:rPr>
              <a:t> personām.</a:t>
            </a:r>
          </a:p>
        </p:txBody>
      </p:sp>
      <p:sp>
        <p:nvSpPr>
          <p:cNvPr id="14" name="Rectangle 9">
            <a:extLst>
              <a:ext uri="{FF2B5EF4-FFF2-40B4-BE49-F238E27FC236}">
                <a16:creationId xmlns:a16="http://schemas.microsoft.com/office/drawing/2014/main" id="{188179E4-F2C2-DCCA-7F28-6D27F132494C}"/>
              </a:ext>
            </a:extLst>
          </p:cNvPr>
          <p:cNvSpPr/>
          <p:nvPr/>
        </p:nvSpPr>
        <p:spPr>
          <a:xfrm>
            <a:off x="9166823" y="1684973"/>
            <a:ext cx="3376247" cy="1323439"/>
          </a:xfrm>
          <a:prstGeom prst="rect">
            <a:avLst/>
          </a:prstGeom>
        </p:spPr>
        <p:txBody>
          <a:bodyPr wrap="square">
            <a:spAutoFit/>
          </a:bodyPr>
          <a:lstStyle/>
          <a:p>
            <a:r>
              <a:rPr lang="lv-LV" sz="1600">
                <a:solidFill>
                  <a:schemeClr val="tx2"/>
                </a:solidFill>
                <a:latin typeface="Arial Narrow" panose="020B0606020202030204" pitchFamily="34" charset="0"/>
              </a:rPr>
              <a:t>Projekta statuss nomainīsies </a:t>
            </a:r>
          </a:p>
          <a:p>
            <a:endParaRPr lang="lv-LV" sz="1600">
              <a:solidFill>
                <a:schemeClr val="tx2"/>
              </a:solidFill>
              <a:latin typeface="Arial Narrow" panose="020B0606020202030204" pitchFamily="34" charset="0"/>
            </a:endParaRPr>
          </a:p>
          <a:p>
            <a:r>
              <a:rPr lang="lv-LV" sz="1600">
                <a:solidFill>
                  <a:schemeClr val="tx2"/>
                </a:solidFill>
                <a:latin typeface="Arial Narrow" panose="020B0606020202030204" pitchFamily="34" charset="0"/>
              </a:rPr>
              <a:t>no  </a:t>
            </a:r>
          </a:p>
          <a:p>
            <a:endParaRPr lang="lv-LV" sz="1400">
              <a:solidFill>
                <a:schemeClr val="tx2"/>
              </a:solidFill>
              <a:latin typeface="Arial Narrow" panose="020B0606020202030204" pitchFamily="34" charset="0"/>
            </a:endParaRPr>
          </a:p>
          <a:p>
            <a:r>
              <a:rPr lang="lv-LV" sz="1600">
                <a:solidFill>
                  <a:schemeClr val="tx2"/>
                </a:solidFill>
                <a:latin typeface="Arial Narrow" panose="020B0606020202030204" pitchFamily="34" charset="0"/>
              </a:rPr>
              <a:t>uz                 </a:t>
            </a:r>
          </a:p>
        </p:txBody>
      </p:sp>
      <p:pic>
        <p:nvPicPr>
          <p:cNvPr id="15" name="Picture 10">
            <a:extLst>
              <a:ext uri="{FF2B5EF4-FFF2-40B4-BE49-F238E27FC236}">
                <a16:creationId xmlns:a16="http://schemas.microsoft.com/office/drawing/2014/main" id="{21EB636E-D4C3-C895-F8D6-BCFB333594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6929" y="2213601"/>
            <a:ext cx="1905623" cy="338094"/>
          </a:xfrm>
          <a:prstGeom prst="rect">
            <a:avLst/>
          </a:prstGeom>
        </p:spPr>
      </p:pic>
      <p:pic>
        <p:nvPicPr>
          <p:cNvPr id="16" name="Picture 11">
            <a:extLst>
              <a:ext uri="{FF2B5EF4-FFF2-40B4-BE49-F238E27FC236}">
                <a16:creationId xmlns:a16="http://schemas.microsoft.com/office/drawing/2014/main" id="{E90526A9-EFFC-53CE-2015-D7D8543092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6929" y="2647099"/>
            <a:ext cx="2236033" cy="315043"/>
          </a:xfrm>
          <a:prstGeom prst="rect">
            <a:avLst/>
          </a:prstGeom>
        </p:spPr>
      </p:pic>
      <p:pic>
        <p:nvPicPr>
          <p:cNvPr id="12" name="!!Forma">
            <a:extLst>
              <a:ext uri="{FF2B5EF4-FFF2-40B4-BE49-F238E27FC236}">
                <a16:creationId xmlns:a16="http://schemas.microsoft.com/office/drawing/2014/main" id="{4CA4F2F4-1AFD-DBC2-ACE1-BA27AF68E3FF}"/>
              </a:ext>
            </a:extLst>
          </p:cNvPr>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613562" y="3560765"/>
            <a:ext cx="1359238" cy="1359238"/>
          </a:xfrm>
          <a:prstGeom prst="rect">
            <a:avLst/>
          </a:prstGeom>
          <a:effectLst>
            <a:outerShdw blurRad="50800" dist="38100" dir="2700000" algn="tl" rotWithShape="0">
              <a:prstClr val="black">
                <a:alpha val="40000"/>
              </a:prstClr>
            </a:outerShdw>
          </a:effectLst>
        </p:spPr>
      </p:pic>
      <p:pic>
        <p:nvPicPr>
          <p:cNvPr id="26" name="Attēls 25">
            <a:extLst>
              <a:ext uri="{FF2B5EF4-FFF2-40B4-BE49-F238E27FC236}">
                <a16:creationId xmlns:a16="http://schemas.microsoft.com/office/drawing/2014/main" id="{228C75FE-BB88-C8FB-999D-56BCE6701E08}"/>
              </a:ext>
            </a:extLst>
          </p:cNvPr>
          <p:cNvPicPr>
            <a:picLocks noChangeAspect="1"/>
          </p:cNvPicPr>
          <p:nvPr/>
        </p:nvPicPr>
        <p:blipFill>
          <a:blip r:embed="rId5"/>
          <a:stretch>
            <a:fillRect/>
          </a:stretch>
        </p:blipFill>
        <p:spPr>
          <a:xfrm>
            <a:off x="1026114" y="2293491"/>
            <a:ext cx="2348585" cy="3691783"/>
          </a:xfrm>
          <a:prstGeom prst="rect">
            <a:avLst/>
          </a:prstGeom>
          <a:ln>
            <a:noFill/>
          </a:ln>
          <a:effectLst>
            <a:outerShdw blurRad="292100" dist="139700" dir="2700000" algn="tl" rotWithShape="0">
              <a:srgbClr val="333333">
                <a:alpha val="65000"/>
              </a:srgbClr>
            </a:outerShdw>
          </a:effectLst>
        </p:spPr>
      </p:pic>
      <p:pic>
        <p:nvPicPr>
          <p:cNvPr id="28" name="Attēls 27">
            <a:extLst>
              <a:ext uri="{FF2B5EF4-FFF2-40B4-BE49-F238E27FC236}">
                <a16:creationId xmlns:a16="http://schemas.microsoft.com/office/drawing/2014/main" id="{ACFEA16E-3381-3F12-2898-42714E87885C}"/>
              </a:ext>
            </a:extLst>
          </p:cNvPr>
          <p:cNvPicPr>
            <a:picLocks noChangeAspect="1"/>
          </p:cNvPicPr>
          <p:nvPr/>
        </p:nvPicPr>
        <p:blipFill>
          <a:blip r:embed="rId6"/>
          <a:stretch>
            <a:fillRect/>
          </a:stretch>
        </p:blipFill>
        <p:spPr>
          <a:xfrm>
            <a:off x="4014041" y="2506394"/>
            <a:ext cx="5091098" cy="2918692"/>
          </a:xfrm>
          <a:prstGeom prst="rect">
            <a:avLst/>
          </a:prstGeom>
          <a:ln>
            <a:noFill/>
          </a:ln>
          <a:effectLst>
            <a:outerShdw blurRad="292100" dist="139700" dir="2700000" algn="tl" rotWithShape="0">
              <a:srgbClr val="333333">
                <a:alpha val="65000"/>
              </a:srgbClr>
            </a:outerShdw>
          </a:effectLst>
        </p:spPr>
      </p:pic>
      <p:sp>
        <p:nvSpPr>
          <p:cNvPr id="3" name="Datuma vietturis 13">
            <a:extLst>
              <a:ext uri="{FF2B5EF4-FFF2-40B4-BE49-F238E27FC236}">
                <a16:creationId xmlns:a16="http://schemas.microsoft.com/office/drawing/2014/main" id="{822ED035-7882-E734-3388-2541CF76B5CE}"/>
              </a:ext>
            </a:extLst>
          </p:cNvPr>
          <p:cNvSpPr>
            <a:spLocks noGrp="1"/>
          </p:cNvSpPr>
          <p:nvPr>
            <p:ph type="dt" sz="half" idx="10"/>
          </p:nvPr>
        </p:nvSpPr>
        <p:spPr>
          <a:xfrm>
            <a:off x="234451" y="6429447"/>
            <a:ext cx="1381539" cy="365125"/>
          </a:xfrm>
        </p:spPr>
        <p:txBody>
          <a:bodyPr/>
          <a:lstStyle/>
          <a:p>
            <a:r>
              <a:rPr lang="lv-LV"/>
              <a:t>2026. gada 7. jūlijā</a:t>
            </a:r>
            <a:endParaRPr lang="lv-LV" dirty="0"/>
          </a:p>
        </p:txBody>
      </p:sp>
      <p:sp>
        <p:nvSpPr>
          <p:cNvPr id="6" name="Kājenes vietturis 14">
            <a:extLst>
              <a:ext uri="{FF2B5EF4-FFF2-40B4-BE49-F238E27FC236}">
                <a16:creationId xmlns:a16="http://schemas.microsoft.com/office/drawing/2014/main" id="{DE362403-8836-455A-AB9F-C83225DC488F}"/>
              </a:ext>
            </a:extLst>
          </p:cNvPr>
          <p:cNvSpPr>
            <a:spLocks noGrp="1"/>
          </p:cNvSpPr>
          <p:nvPr>
            <p:ph type="ftr" sz="quarter" idx="11"/>
          </p:nvPr>
        </p:nvSpPr>
        <p:spPr>
          <a:xfrm>
            <a:off x="1102468" y="6422610"/>
            <a:ext cx="8816008" cy="365125"/>
          </a:xfrm>
        </p:spPr>
        <p:txBody>
          <a:bodyPr/>
          <a:lstStyle/>
          <a:p>
            <a:r>
              <a:rPr lang="lv-LV" dirty="0"/>
              <a:t>Valsts pētījumu programmas “Bioloģiskās daudzveidības prioritāro rīcību </a:t>
            </a:r>
          </a:p>
          <a:p>
            <a:r>
              <a:rPr lang="lv-LV" dirty="0"/>
              <a:t>programmā noteikto pētījumu izstrāde, 2. daļa” 2026.–2028. gadam projektu pieteikumu atklātais konkurss </a:t>
            </a:r>
          </a:p>
        </p:txBody>
      </p:sp>
      <p:pic>
        <p:nvPicPr>
          <p:cNvPr id="9" name="Picture 8">
            <a:extLst>
              <a:ext uri="{FF2B5EF4-FFF2-40B4-BE49-F238E27FC236}">
                <a16:creationId xmlns:a16="http://schemas.microsoft.com/office/drawing/2014/main" id="{E0B8D652-6931-4A2F-1C6C-433EFA3EAEC8}"/>
              </a:ext>
            </a:extLst>
          </p:cNvPr>
          <p:cNvPicPr>
            <a:picLocks noChangeAspect="1"/>
          </p:cNvPicPr>
          <p:nvPr/>
        </p:nvPicPr>
        <p:blipFill>
          <a:blip r:embed="rId7"/>
          <a:stretch>
            <a:fillRect/>
          </a:stretch>
        </p:blipFill>
        <p:spPr>
          <a:xfrm>
            <a:off x="4069926" y="2924654"/>
            <a:ext cx="1857688" cy="147771"/>
          </a:xfrm>
          <a:prstGeom prst="rect">
            <a:avLst/>
          </a:prstGeom>
        </p:spPr>
      </p:pic>
      <p:pic>
        <p:nvPicPr>
          <p:cNvPr id="8" name="Picture 7">
            <a:extLst>
              <a:ext uri="{FF2B5EF4-FFF2-40B4-BE49-F238E27FC236}">
                <a16:creationId xmlns:a16="http://schemas.microsoft.com/office/drawing/2014/main" id="{79030D70-DED5-07DF-2331-9D56E47E7FD8}"/>
              </a:ext>
            </a:extLst>
          </p:cNvPr>
          <p:cNvPicPr>
            <a:picLocks noChangeAspect="1"/>
          </p:cNvPicPr>
          <p:nvPr/>
        </p:nvPicPr>
        <p:blipFill>
          <a:blip r:embed="rId8"/>
          <a:stretch>
            <a:fillRect/>
          </a:stretch>
        </p:blipFill>
        <p:spPr>
          <a:xfrm>
            <a:off x="1028831" y="2513656"/>
            <a:ext cx="1174317" cy="92709"/>
          </a:xfrm>
          <a:prstGeom prst="rect">
            <a:avLst/>
          </a:prstGeom>
        </p:spPr>
      </p:pic>
      <p:sp>
        <p:nvSpPr>
          <p:cNvPr id="10" name="Slide Number Placeholder 9">
            <a:extLst>
              <a:ext uri="{FF2B5EF4-FFF2-40B4-BE49-F238E27FC236}">
                <a16:creationId xmlns:a16="http://schemas.microsoft.com/office/drawing/2014/main" id="{D4A157BC-1EDD-A12D-C7B9-E742F08F73A4}"/>
              </a:ext>
            </a:extLst>
          </p:cNvPr>
          <p:cNvSpPr>
            <a:spLocks noGrp="1"/>
          </p:cNvSpPr>
          <p:nvPr>
            <p:ph type="sldNum" sz="quarter" idx="12"/>
          </p:nvPr>
        </p:nvSpPr>
        <p:spPr/>
        <p:txBody>
          <a:bodyPr/>
          <a:lstStyle/>
          <a:p>
            <a:fld id="{0C152783-A906-4F49-8461-A41E71CF96CE}" type="slidenum">
              <a:rPr lang="lv-LV" smtClean="0"/>
              <a:t>34</a:t>
            </a:fld>
            <a:endParaRPr lang="lv-LV"/>
          </a:p>
        </p:txBody>
      </p:sp>
    </p:spTree>
    <p:extLst>
      <p:ext uri="{BB962C8B-B14F-4D97-AF65-F5344CB8AC3E}">
        <p14:creationId xmlns:p14="http://schemas.microsoft.com/office/powerpoint/2010/main" val="40970573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47CE6-F378-5214-7B00-5444EA968161}"/>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id="{A7660CD5-C1CE-669F-CA9E-DD982C149B1C}"/>
              </a:ext>
            </a:extLst>
          </p:cNvPr>
          <p:cNvSpPr txBox="1">
            <a:spLocks/>
          </p:cNvSpPr>
          <p:nvPr/>
        </p:nvSpPr>
        <p:spPr>
          <a:xfrm>
            <a:off x="838200" y="596597"/>
            <a:ext cx="10515600" cy="5360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7E0000"/>
                </a:solidFill>
                <a:latin typeface="+mj-lt"/>
                <a:ea typeface="+mj-ea"/>
                <a:cs typeface="+mj-cs"/>
              </a:defRPr>
            </a:lvl1pPr>
          </a:lstStyle>
          <a:p>
            <a:r>
              <a:rPr lang="lv-LV">
                <a:solidFill>
                  <a:schemeClr val="accent2">
                    <a:lumMod val="75000"/>
                  </a:schemeClr>
                </a:solidFill>
              </a:rPr>
              <a:t>Informācijas sistēma</a:t>
            </a:r>
          </a:p>
        </p:txBody>
      </p:sp>
      <p:sp>
        <p:nvSpPr>
          <p:cNvPr id="4" name="Teksts">
            <a:extLst>
              <a:ext uri="{FF2B5EF4-FFF2-40B4-BE49-F238E27FC236}">
                <a16:creationId xmlns:a16="http://schemas.microsoft.com/office/drawing/2014/main" id="{014AF56B-9B9E-F2AF-438B-7D51E7D8D4A0}"/>
              </a:ext>
            </a:extLst>
          </p:cNvPr>
          <p:cNvSpPr txBox="1"/>
          <p:nvPr/>
        </p:nvSpPr>
        <p:spPr>
          <a:xfrm>
            <a:off x="838200" y="958453"/>
            <a:ext cx="5279736" cy="400110"/>
          </a:xfrm>
          <a:prstGeom prst="rect">
            <a:avLst/>
          </a:prstGeom>
          <a:noFill/>
        </p:spPr>
        <p:txBody>
          <a:bodyPr wrap="square" rtlCol="0">
            <a:spAutoFit/>
          </a:bodyPr>
          <a:lstStyle/>
          <a:p>
            <a:pPr lvl="0"/>
            <a:r>
              <a:rPr lang="lv-LV" sz="2000">
                <a:solidFill>
                  <a:schemeClr val="accent2"/>
                </a:solidFill>
                <a:latin typeface="+mj-lt"/>
                <a:ea typeface="Verdana" panose="020B0604030504040204" pitchFamily="34" charset="0"/>
              </a:rPr>
              <a:t>Plūsma un paziņojumi (2) </a:t>
            </a:r>
          </a:p>
        </p:txBody>
      </p:sp>
      <p:sp>
        <p:nvSpPr>
          <p:cNvPr id="5" name="!!Teksts">
            <a:extLst>
              <a:ext uri="{FF2B5EF4-FFF2-40B4-BE49-F238E27FC236}">
                <a16:creationId xmlns:a16="http://schemas.microsoft.com/office/drawing/2014/main" id="{D7C4C93E-8C1B-E090-70C2-6B4A7E2C261F}"/>
              </a:ext>
            </a:extLst>
          </p:cNvPr>
          <p:cNvSpPr txBox="1"/>
          <p:nvPr/>
        </p:nvSpPr>
        <p:spPr>
          <a:xfrm>
            <a:off x="838201" y="1384451"/>
            <a:ext cx="4683368" cy="1077218"/>
          </a:xfrm>
          <a:prstGeom prst="rect">
            <a:avLst/>
          </a:prstGeom>
          <a:noFill/>
        </p:spPr>
        <p:txBody>
          <a:bodyPr wrap="square">
            <a:spAutoFit/>
          </a:bodyPr>
          <a:lstStyle/>
          <a:p>
            <a:r>
              <a:rPr lang="lv-LV" sz="1600">
                <a:solidFill>
                  <a:schemeClr val="tx2"/>
                </a:solidFill>
              </a:rPr>
              <a:t>Institūcija – projekta iesniedzējs: </a:t>
            </a:r>
          </a:p>
          <a:p>
            <a:pPr marL="342900" indent="-342900">
              <a:buBlip>
                <a:blip r:embed="rId2"/>
              </a:buBlip>
            </a:pPr>
            <a:r>
              <a:rPr lang="lv-LV" sz="1600">
                <a:solidFill>
                  <a:schemeClr val="tx2"/>
                </a:solidFill>
              </a:rPr>
              <a:t>pievieno institūcijas apliecinājuma pielikumus; </a:t>
            </a:r>
          </a:p>
          <a:p>
            <a:pPr marL="342900" indent="-342900">
              <a:buBlip>
                <a:blip r:embed="rId2"/>
              </a:buBlip>
            </a:pPr>
            <a:r>
              <a:rPr lang="lv-LV" sz="1600">
                <a:solidFill>
                  <a:schemeClr val="tx2"/>
                </a:solidFill>
              </a:rPr>
              <a:t>apstiprina (iesniedz) projekta iesniegumu izvērtēšanai vai to noraida.</a:t>
            </a:r>
          </a:p>
        </p:txBody>
      </p:sp>
      <p:sp>
        <p:nvSpPr>
          <p:cNvPr id="12" name="Content Placeholder 5">
            <a:extLst>
              <a:ext uri="{FF2B5EF4-FFF2-40B4-BE49-F238E27FC236}">
                <a16:creationId xmlns:a16="http://schemas.microsoft.com/office/drawing/2014/main" id="{30B8C5A2-697E-C13E-9AB2-582370A0959F}"/>
              </a:ext>
            </a:extLst>
          </p:cNvPr>
          <p:cNvSpPr txBox="1">
            <a:spLocks noGrp="1"/>
          </p:cNvSpPr>
          <p:nvPr>
            <p:ph idx="1"/>
          </p:nvPr>
        </p:nvSpPr>
        <p:spPr>
          <a:xfrm>
            <a:off x="6422785" y="1465978"/>
            <a:ext cx="6096000" cy="3399905"/>
          </a:xfrm>
          <a:prstGeom prst="rect">
            <a:avLst/>
          </a:prstGeom>
          <a:noFill/>
        </p:spPr>
        <p:txBody>
          <a:bodyPr wrap="square">
            <a:spAutoFit/>
          </a:bodyPr>
          <a:lstStyle/>
          <a:p>
            <a:pPr marL="0" indent="0">
              <a:buNone/>
            </a:pPr>
            <a:r>
              <a:rPr lang="lv-LV" sz="1800" dirty="0"/>
              <a:t>Pēc projekta iesniegšanas redzēsiet paziņojumu: </a:t>
            </a:r>
            <a:endParaRPr lang="lv-LV" sz="1800" dirty="0">
              <a:latin typeface="Arial Narrow" panose="020B0606020202030204" pitchFamily="34" charset="0"/>
            </a:endParaRPr>
          </a:p>
          <a:p>
            <a:endParaRPr lang="lv-LV" sz="1800" dirty="0">
              <a:latin typeface="Arial Narrow" panose="020B0606020202030204" pitchFamily="34" charset="0"/>
            </a:endParaRPr>
          </a:p>
          <a:p>
            <a:endParaRPr lang="lv-LV" sz="1800" dirty="0">
              <a:latin typeface="Arial Narrow" panose="020B0606020202030204" pitchFamily="34" charset="0"/>
            </a:endParaRPr>
          </a:p>
          <a:p>
            <a:endParaRPr lang="lv-LV" sz="1800" dirty="0">
              <a:latin typeface="Arial Narrow" panose="020B0606020202030204" pitchFamily="34" charset="0"/>
            </a:endParaRPr>
          </a:p>
          <a:p>
            <a:pPr marL="0" indent="0">
              <a:buNone/>
            </a:pPr>
            <a:endParaRPr lang="lv-LV" sz="100" dirty="0">
              <a:latin typeface="Arial Narrow" panose="020B0606020202030204" pitchFamily="34" charset="0"/>
            </a:endParaRPr>
          </a:p>
          <a:p>
            <a:pPr marL="0" indent="0">
              <a:buNone/>
            </a:pPr>
            <a:endParaRPr lang="lv-LV" dirty="0">
              <a:latin typeface="Arial Narrow" panose="020B0606020202030204" pitchFamily="34" charset="0"/>
            </a:endParaRPr>
          </a:p>
          <a:p>
            <a:pPr marL="0" indent="0">
              <a:lnSpc>
                <a:spcPct val="100000"/>
              </a:lnSpc>
              <a:spcBef>
                <a:spcPts val="0"/>
              </a:spcBef>
              <a:buNone/>
            </a:pPr>
            <a:r>
              <a:rPr lang="lv-LV" sz="1800" dirty="0"/>
              <a:t>			Projekta statuss nomainīsies: </a:t>
            </a:r>
          </a:p>
          <a:p>
            <a:pPr marL="0" indent="0">
              <a:lnSpc>
                <a:spcPct val="100000"/>
              </a:lnSpc>
              <a:spcBef>
                <a:spcPts val="0"/>
              </a:spcBef>
              <a:buNone/>
            </a:pPr>
            <a:r>
              <a:rPr lang="lv-LV" sz="1800" dirty="0">
                <a:latin typeface="Arial Narrow" panose="020B0606020202030204" pitchFamily="34" charset="0"/>
              </a:rPr>
              <a:t>			no  </a:t>
            </a:r>
          </a:p>
          <a:p>
            <a:pPr marL="0" indent="0">
              <a:buNone/>
            </a:pPr>
            <a:endParaRPr lang="lv-LV" sz="1800" dirty="0">
              <a:latin typeface="Arial Narrow" panose="020B0606020202030204" pitchFamily="34" charset="0"/>
            </a:endParaRPr>
          </a:p>
          <a:p>
            <a:pPr marL="0" indent="0">
              <a:buNone/>
            </a:pPr>
            <a:r>
              <a:rPr lang="lv-LV" sz="1800" dirty="0">
                <a:latin typeface="Arial Narrow" panose="020B0606020202030204" pitchFamily="34" charset="0"/>
              </a:rPr>
              <a:t>			uz                 </a:t>
            </a:r>
          </a:p>
        </p:txBody>
      </p:sp>
      <p:pic>
        <p:nvPicPr>
          <p:cNvPr id="17" name="Picture 7">
            <a:extLst>
              <a:ext uri="{FF2B5EF4-FFF2-40B4-BE49-F238E27FC236}">
                <a16:creationId xmlns:a16="http://schemas.microsoft.com/office/drawing/2014/main" id="{D386456D-AE42-CC34-BAE6-005F2A4512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4803" y="3948448"/>
            <a:ext cx="2772162" cy="390580"/>
          </a:xfrm>
          <a:prstGeom prst="rect">
            <a:avLst/>
          </a:prstGeom>
        </p:spPr>
      </p:pic>
      <p:pic>
        <p:nvPicPr>
          <p:cNvPr id="18" name="Picture 8">
            <a:extLst>
              <a:ext uri="{FF2B5EF4-FFF2-40B4-BE49-F238E27FC236}">
                <a16:creationId xmlns:a16="http://schemas.microsoft.com/office/drawing/2014/main" id="{CAD338C7-EA16-7893-5B3B-18FC4E1078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0657" y="4666258"/>
            <a:ext cx="2210108" cy="323895"/>
          </a:xfrm>
          <a:prstGeom prst="rect">
            <a:avLst/>
          </a:prstGeom>
        </p:spPr>
      </p:pic>
      <p:pic>
        <p:nvPicPr>
          <p:cNvPr id="11" name="!!Forma">
            <a:extLst>
              <a:ext uri="{FF2B5EF4-FFF2-40B4-BE49-F238E27FC236}">
                <a16:creationId xmlns:a16="http://schemas.microsoft.com/office/drawing/2014/main" id="{D8BA8780-9FA0-AADE-FE02-0B6701E3C2A3}"/>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042501" y="346844"/>
            <a:ext cx="1223218" cy="1223218"/>
          </a:xfrm>
          <a:prstGeom prst="rect">
            <a:avLst/>
          </a:prstGeom>
          <a:effectLst>
            <a:outerShdw blurRad="50800" dist="38100" dir="2700000" algn="tl" rotWithShape="0">
              <a:prstClr val="black">
                <a:alpha val="40000"/>
              </a:prstClr>
            </a:outerShdw>
          </a:effectLst>
        </p:spPr>
      </p:pic>
      <p:pic>
        <p:nvPicPr>
          <p:cNvPr id="26" name="Attēls 25">
            <a:extLst>
              <a:ext uri="{FF2B5EF4-FFF2-40B4-BE49-F238E27FC236}">
                <a16:creationId xmlns:a16="http://schemas.microsoft.com/office/drawing/2014/main" id="{859CEB90-CE9A-6893-C101-77D0B60FA7F5}"/>
              </a:ext>
            </a:extLst>
          </p:cNvPr>
          <p:cNvPicPr>
            <a:picLocks noChangeAspect="1"/>
          </p:cNvPicPr>
          <p:nvPr/>
        </p:nvPicPr>
        <p:blipFill>
          <a:blip r:embed="rId6"/>
          <a:stretch>
            <a:fillRect/>
          </a:stretch>
        </p:blipFill>
        <p:spPr>
          <a:xfrm>
            <a:off x="721235" y="2690411"/>
            <a:ext cx="7351059" cy="2108148"/>
          </a:xfrm>
          <a:prstGeom prst="rect">
            <a:avLst/>
          </a:prstGeom>
          <a:ln>
            <a:noFill/>
          </a:ln>
          <a:effectLst>
            <a:outerShdw blurRad="292100" dist="139700" dir="2700000" algn="tl" rotWithShape="0">
              <a:srgbClr val="333333">
                <a:alpha val="65000"/>
              </a:srgbClr>
            </a:outerShdw>
          </a:effectLst>
        </p:spPr>
      </p:pic>
      <p:pic>
        <p:nvPicPr>
          <p:cNvPr id="19" name="Picture 6">
            <a:extLst>
              <a:ext uri="{FF2B5EF4-FFF2-40B4-BE49-F238E27FC236}">
                <a16:creationId xmlns:a16="http://schemas.microsoft.com/office/drawing/2014/main" id="{D04E2D21-B12A-700C-15FF-63E0F60D22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81304" y="1942095"/>
            <a:ext cx="4446997" cy="1280311"/>
          </a:xfrm>
          <a:prstGeom prst="rect">
            <a:avLst/>
          </a:prstGeom>
          <a:ln>
            <a:noFill/>
          </a:ln>
          <a:effectLst>
            <a:outerShdw blurRad="292100" dist="139700" dir="2700000" algn="tl" rotWithShape="0">
              <a:srgbClr val="333333">
                <a:alpha val="65000"/>
              </a:srgbClr>
            </a:outerShdw>
          </a:effectLst>
        </p:spPr>
      </p:pic>
      <p:sp>
        <p:nvSpPr>
          <p:cNvPr id="3" name="Datuma vietturis 13">
            <a:extLst>
              <a:ext uri="{FF2B5EF4-FFF2-40B4-BE49-F238E27FC236}">
                <a16:creationId xmlns:a16="http://schemas.microsoft.com/office/drawing/2014/main" id="{A99584D7-F1FE-D520-6FF1-9E14DE292325}"/>
              </a:ext>
            </a:extLst>
          </p:cNvPr>
          <p:cNvSpPr>
            <a:spLocks noGrp="1"/>
          </p:cNvSpPr>
          <p:nvPr>
            <p:ph type="dt" sz="half" idx="10"/>
          </p:nvPr>
        </p:nvSpPr>
        <p:spPr>
          <a:xfrm>
            <a:off x="234451" y="6429447"/>
            <a:ext cx="1381539" cy="365125"/>
          </a:xfrm>
        </p:spPr>
        <p:txBody>
          <a:bodyPr/>
          <a:lstStyle/>
          <a:p>
            <a:r>
              <a:rPr lang="lv-LV"/>
              <a:t>2026. gada 7. jūlijā</a:t>
            </a:r>
            <a:endParaRPr lang="lv-LV" dirty="0"/>
          </a:p>
        </p:txBody>
      </p:sp>
      <p:sp>
        <p:nvSpPr>
          <p:cNvPr id="6" name="Kājenes vietturis 14">
            <a:extLst>
              <a:ext uri="{FF2B5EF4-FFF2-40B4-BE49-F238E27FC236}">
                <a16:creationId xmlns:a16="http://schemas.microsoft.com/office/drawing/2014/main" id="{0CA219EF-E442-AD29-1ACD-896C9478C546}"/>
              </a:ext>
            </a:extLst>
          </p:cNvPr>
          <p:cNvSpPr>
            <a:spLocks noGrp="1"/>
          </p:cNvSpPr>
          <p:nvPr>
            <p:ph type="ftr" sz="quarter" idx="11"/>
          </p:nvPr>
        </p:nvSpPr>
        <p:spPr>
          <a:xfrm>
            <a:off x="1102468" y="6422610"/>
            <a:ext cx="8816008" cy="365125"/>
          </a:xfrm>
        </p:spPr>
        <p:txBody>
          <a:bodyPr/>
          <a:lstStyle/>
          <a:p>
            <a:r>
              <a:rPr lang="lv-LV" dirty="0"/>
              <a:t>Valsts pētījumu programmas “Bioloģiskās daudzveidības prioritāro rīcību </a:t>
            </a:r>
          </a:p>
          <a:p>
            <a:r>
              <a:rPr lang="lv-LV" dirty="0"/>
              <a:t>programmā noteikto pētījumu izstrāde, 2. daļa” 2026.–2028. gadam projektu pieteikumu atklātais konkurss </a:t>
            </a:r>
          </a:p>
        </p:txBody>
      </p:sp>
      <p:pic>
        <p:nvPicPr>
          <p:cNvPr id="8" name="Picture 7">
            <a:extLst>
              <a:ext uri="{FF2B5EF4-FFF2-40B4-BE49-F238E27FC236}">
                <a16:creationId xmlns:a16="http://schemas.microsoft.com/office/drawing/2014/main" id="{34DC8743-4BF1-CEEA-F9FF-FD542FC52594}"/>
              </a:ext>
            </a:extLst>
          </p:cNvPr>
          <p:cNvPicPr>
            <a:picLocks noChangeAspect="1"/>
          </p:cNvPicPr>
          <p:nvPr/>
        </p:nvPicPr>
        <p:blipFill>
          <a:blip r:embed="rId8"/>
          <a:stretch>
            <a:fillRect/>
          </a:stretch>
        </p:blipFill>
        <p:spPr>
          <a:xfrm>
            <a:off x="1537741" y="4040716"/>
            <a:ext cx="1131527" cy="90008"/>
          </a:xfrm>
          <a:prstGeom prst="rect">
            <a:avLst/>
          </a:prstGeom>
        </p:spPr>
      </p:pic>
      <p:sp>
        <p:nvSpPr>
          <p:cNvPr id="7" name="Slide Number Placeholder 6">
            <a:extLst>
              <a:ext uri="{FF2B5EF4-FFF2-40B4-BE49-F238E27FC236}">
                <a16:creationId xmlns:a16="http://schemas.microsoft.com/office/drawing/2014/main" id="{B659E08B-3692-CBC5-7482-6E0005EAAFF4}"/>
              </a:ext>
            </a:extLst>
          </p:cNvPr>
          <p:cNvSpPr>
            <a:spLocks noGrp="1"/>
          </p:cNvSpPr>
          <p:nvPr>
            <p:ph type="sldNum" sz="quarter" idx="12"/>
          </p:nvPr>
        </p:nvSpPr>
        <p:spPr/>
        <p:txBody>
          <a:bodyPr/>
          <a:lstStyle/>
          <a:p>
            <a:fld id="{0C152783-A906-4F49-8461-A41E71CF96CE}" type="slidenum">
              <a:rPr lang="lv-LV" smtClean="0"/>
              <a:t>35</a:t>
            </a:fld>
            <a:endParaRPr lang="lv-LV"/>
          </a:p>
        </p:txBody>
      </p:sp>
      <p:pic>
        <p:nvPicPr>
          <p:cNvPr id="10" name="Picture 9">
            <a:extLst>
              <a:ext uri="{FF2B5EF4-FFF2-40B4-BE49-F238E27FC236}">
                <a16:creationId xmlns:a16="http://schemas.microsoft.com/office/drawing/2014/main" id="{A372B363-AB71-A0BD-4545-110216DC5D90}"/>
              </a:ext>
            </a:extLst>
          </p:cNvPr>
          <p:cNvPicPr>
            <a:picLocks noChangeAspect="1"/>
          </p:cNvPicPr>
          <p:nvPr/>
        </p:nvPicPr>
        <p:blipFill>
          <a:blip r:embed="rId9"/>
          <a:stretch>
            <a:fillRect/>
          </a:stretch>
        </p:blipFill>
        <p:spPr>
          <a:xfrm>
            <a:off x="2223116" y="3492010"/>
            <a:ext cx="999665" cy="80618"/>
          </a:xfrm>
          <a:prstGeom prst="rect">
            <a:avLst/>
          </a:prstGeom>
        </p:spPr>
      </p:pic>
    </p:spTree>
    <p:extLst>
      <p:ext uri="{BB962C8B-B14F-4D97-AF65-F5344CB8AC3E}">
        <p14:creationId xmlns:p14="http://schemas.microsoft.com/office/powerpoint/2010/main" val="28265726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F7ED4-AEC8-CA81-D04B-A9F971BBA02E}"/>
            </a:ext>
          </a:extLst>
        </p:cNvPr>
        <p:cNvGrpSpPr/>
        <p:nvPr/>
      </p:nvGrpSpPr>
      <p:grpSpPr>
        <a:xfrm>
          <a:off x="0" y="0"/>
          <a:ext cx="0" cy="0"/>
          <a:chOff x="0" y="0"/>
          <a:chExt cx="0" cy="0"/>
        </a:xfrm>
      </p:grpSpPr>
      <p:sp>
        <p:nvSpPr>
          <p:cNvPr id="2" name="!!Teksts">
            <a:extLst>
              <a:ext uri="{FF2B5EF4-FFF2-40B4-BE49-F238E27FC236}">
                <a16:creationId xmlns:a16="http://schemas.microsoft.com/office/drawing/2014/main" id="{6AB90723-A8D1-02A1-6901-A19239BAF130}"/>
              </a:ext>
            </a:extLst>
          </p:cNvPr>
          <p:cNvSpPr>
            <a:spLocks noGrp="1"/>
          </p:cNvSpPr>
          <p:nvPr>
            <p:ph type="title"/>
          </p:nvPr>
        </p:nvSpPr>
        <p:spPr>
          <a:xfrm>
            <a:off x="838199" y="2193442"/>
            <a:ext cx="10515600" cy="1947862"/>
          </a:xfrm>
        </p:spPr>
        <p:txBody>
          <a:bodyPr anchor="t">
            <a:normAutofit/>
          </a:bodyPr>
          <a:lstStyle/>
          <a:p>
            <a:r>
              <a:rPr lang="lv-LV" dirty="0"/>
              <a:t>Projekta pieteikuma vērtēšana</a:t>
            </a:r>
          </a:p>
        </p:txBody>
      </p:sp>
      <p:sp>
        <p:nvSpPr>
          <p:cNvPr id="5" name="Datuma vietturis 13">
            <a:extLst>
              <a:ext uri="{FF2B5EF4-FFF2-40B4-BE49-F238E27FC236}">
                <a16:creationId xmlns:a16="http://schemas.microsoft.com/office/drawing/2014/main" id="{5B4FADCD-0560-C3E5-8024-8BC9E7A0949E}"/>
              </a:ext>
            </a:extLst>
          </p:cNvPr>
          <p:cNvSpPr>
            <a:spLocks noGrp="1"/>
          </p:cNvSpPr>
          <p:nvPr>
            <p:ph type="dt" sz="half" idx="10"/>
          </p:nvPr>
        </p:nvSpPr>
        <p:spPr>
          <a:xfrm>
            <a:off x="234451" y="6429447"/>
            <a:ext cx="1381539" cy="365125"/>
          </a:xfrm>
        </p:spPr>
        <p:txBody>
          <a:bodyPr/>
          <a:lstStyle/>
          <a:p>
            <a:r>
              <a:rPr lang="lv-LV"/>
              <a:t>2026. gada 7. jūlijā</a:t>
            </a:r>
            <a:endParaRPr lang="lv-LV" dirty="0"/>
          </a:p>
        </p:txBody>
      </p:sp>
      <p:sp>
        <p:nvSpPr>
          <p:cNvPr id="6" name="Kājenes vietturis 14">
            <a:extLst>
              <a:ext uri="{FF2B5EF4-FFF2-40B4-BE49-F238E27FC236}">
                <a16:creationId xmlns:a16="http://schemas.microsoft.com/office/drawing/2014/main" id="{95B5F6A8-4E9E-0C13-7FEA-0D220778EB6D}"/>
              </a:ext>
            </a:extLst>
          </p:cNvPr>
          <p:cNvSpPr>
            <a:spLocks noGrp="1"/>
          </p:cNvSpPr>
          <p:nvPr>
            <p:ph type="ftr" sz="quarter" idx="11"/>
          </p:nvPr>
        </p:nvSpPr>
        <p:spPr>
          <a:xfrm>
            <a:off x="1102468" y="6422610"/>
            <a:ext cx="8816008" cy="365125"/>
          </a:xfrm>
        </p:spPr>
        <p:txBody>
          <a:bodyPr/>
          <a:lstStyle/>
          <a:p>
            <a:r>
              <a:rPr lang="lv-LV" dirty="0"/>
              <a:t>Valsts pētījumu programmas “Bioloģiskās daudzveidības prioritāro rīcību </a:t>
            </a:r>
          </a:p>
          <a:p>
            <a:r>
              <a:rPr lang="lv-LV" dirty="0"/>
              <a:t>programmā noteikto pētījumu izstrāde, 2. daļa” 2026.–2028. gadam projektu pieteikumu atklātais konkurss </a:t>
            </a:r>
          </a:p>
        </p:txBody>
      </p:sp>
      <p:sp>
        <p:nvSpPr>
          <p:cNvPr id="3" name="Slide Number Placeholder 2">
            <a:extLst>
              <a:ext uri="{FF2B5EF4-FFF2-40B4-BE49-F238E27FC236}">
                <a16:creationId xmlns:a16="http://schemas.microsoft.com/office/drawing/2014/main" id="{F064718F-255D-568E-F50D-5C563368FF10}"/>
              </a:ext>
            </a:extLst>
          </p:cNvPr>
          <p:cNvSpPr>
            <a:spLocks noGrp="1"/>
          </p:cNvSpPr>
          <p:nvPr>
            <p:ph type="sldNum" sz="quarter" idx="12"/>
          </p:nvPr>
        </p:nvSpPr>
        <p:spPr/>
        <p:txBody>
          <a:bodyPr/>
          <a:lstStyle/>
          <a:p>
            <a:fld id="{0C152783-A906-4F49-8461-A41E71CF96CE}" type="slidenum">
              <a:rPr lang="lv-LV" smtClean="0"/>
              <a:t>36</a:t>
            </a:fld>
            <a:endParaRPr lang="lv-LV"/>
          </a:p>
        </p:txBody>
      </p:sp>
    </p:spTree>
    <p:extLst>
      <p:ext uri="{BB962C8B-B14F-4D97-AF65-F5344CB8AC3E}">
        <p14:creationId xmlns:p14="http://schemas.microsoft.com/office/powerpoint/2010/main" val="2052978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08837-61CC-35CC-0119-74EE4955717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3871BE66-1A7E-3203-ACA4-88A7F497206A}"/>
              </a:ext>
            </a:extLst>
          </p:cNvPr>
          <p:cNvSpPr txBox="1"/>
          <p:nvPr/>
        </p:nvSpPr>
        <p:spPr>
          <a:xfrm>
            <a:off x="2588761" y="1745337"/>
            <a:ext cx="5687731" cy="3323987"/>
          </a:xfrm>
          <a:prstGeom prst="rect">
            <a:avLst/>
          </a:prstGeom>
          <a:noFill/>
        </p:spPr>
        <p:txBody>
          <a:bodyPr wrap="square" rtlCol="0">
            <a:spAutoFit/>
          </a:bodyPr>
          <a:lstStyle/>
          <a:p>
            <a:pPr lvl="0" algn="just"/>
            <a:r>
              <a:rPr lang="lv-LV" sz="1400" b="1" dirty="0">
                <a:solidFill>
                  <a:schemeClr val="tx2"/>
                </a:solidFill>
                <a:ea typeface="Verdana" panose="020B0604030504040204" pitchFamily="34" charset="0"/>
              </a:rPr>
              <a:t>Kritēriji:</a:t>
            </a:r>
          </a:p>
          <a:p>
            <a:pPr lvl="0" algn="just"/>
            <a:endParaRPr lang="lv-LV" sz="1400" b="1" dirty="0">
              <a:solidFill>
                <a:schemeClr val="tx2"/>
              </a:solidFill>
              <a:ea typeface="Verdana" panose="020B0604030504040204" pitchFamily="34" charset="0"/>
            </a:endParaRPr>
          </a:p>
          <a:p>
            <a:pPr marL="285750" lvl="0" indent="-285750" algn="just">
              <a:buBlip>
                <a:blip r:embed="rId3"/>
              </a:buBlip>
            </a:pPr>
            <a:r>
              <a:rPr lang="lv-LV" sz="1400" dirty="0">
                <a:solidFill>
                  <a:schemeClr val="tx2"/>
                </a:solidFill>
                <a:ea typeface="Verdana" panose="020B0604030504040204" pitchFamily="34" charset="0"/>
              </a:rPr>
              <a:t>projekta pieteikums ir pilnībā aizpildīts, noformēts un iesniegts, izmantojot informācijas sistēmu;</a:t>
            </a:r>
          </a:p>
          <a:p>
            <a:pPr marL="285750" lvl="0" indent="-285750" algn="just">
              <a:buBlip>
                <a:blip r:embed="rId3"/>
              </a:buBlip>
            </a:pPr>
            <a:r>
              <a:rPr lang="lv-LV" sz="1400" dirty="0">
                <a:solidFill>
                  <a:schemeClr val="tx2"/>
                </a:solidFill>
                <a:ea typeface="Verdana" panose="020B0604030504040204" pitchFamily="34" charset="0"/>
              </a:rPr>
              <a:t>ir iesniegts projekta pieteikuma attiecīgo sadaļu tulkojums angļu valodā atbilstoši konkursa nolikuma prasībām;</a:t>
            </a:r>
          </a:p>
          <a:p>
            <a:pPr marL="285750" lvl="0" indent="-285750" algn="just">
              <a:buBlip>
                <a:blip r:embed="rId3"/>
              </a:buBlip>
            </a:pPr>
            <a:r>
              <a:rPr lang="lv-LV" sz="1400" dirty="0">
                <a:solidFill>
                  <a:schemeClr val="tx2"/>
                </a:solidFill>
                <a:ea typeface="Verdana" panose="020B0604030504040204" pitchFamily="34" charset="0"/>
              </a:rPr>
              <a:t>ir izpildītas konkursa nolikuma prasības par zinātniskās grupas dalības nosacījumiem;</a:t>
            </a:r>
          </a:p>
          <a:p>
            <a:pPr marL="285750" lvl="0" indent="-285750" algn="just">
              <a:buBlip>
                <a:blip r:embed="rId3"/>
              </a:buBlip>
            </a:pPr>
            <a:r>
              <a:rPr lang="lv-LV" sz="1400" dirty="0">
                <a:solidFill>
                  <a:schemeClr val="tx2"/>
                </a:solidFill>
                <a:ea typeface="Verdana" panose="020B0604030504040204" pitchFamily="34" charset="0"/>
              </a:rPr>
              <a:t>projektu īsteno zinātniskajā institūcijā, kas atbilst šo noteikumu prasībām;</a:t>
            </a:r>
          </a:p>
          <a:p>
            <a:pPr marL="285750" lvl="0" indent="-285750" algn="just">
              <a:buBlip>
                <a:blip r:embed="rId3"/>
              </a:buBlip>
            </a:pPr>
            <a:r>
              <a:rPr lang="lv-LV" sz="1400" dirty="0">
                <a:solidFill>
                  <a:schemeClr val="tx2"/>
                </a:solidFill>
                <a:ea typeface="Verdana" panose="020B0604030504040204" pitchFamily="34" charset="0"/>
              </a:rPr>
              <a:t>ja projekta īstenošanā piedalās sadarbības partneris, tas atbilst šo noteikumu un konkursa nolikuma prasībām;</a:t>
            </a:r>
          </a:p>
          <a:p>
            <a:pPr marL="285750" lvl="0" indent="-285750" algn="just">
              <a:buBlip>
                <a:blip r:embed="rId3"/>
              </a:buBlip>
            </a:pPr>
            <a:r>
              <a:rPr lang="lv-LV" sz="1400" dirty="0">
                <a:solidFill>
                  <a:schemeClr val="tx2"/>
                </a:solidFill>
                <a:ea typeface="Verdana" panose="020B0604030504040204" pitchFamily="34" charset="0"/>
              </a:rPr>
              <a:t>projekta iesniegumā norādītās attiecināmās izmaksas atbilst konkursa nolikumā noteiktajām prasībām;</a:t>
            </a:r>
          </a:p>
          <a:p>
            <a:pPr marL="285750" lvl="0" indent="-285750" algn="just">
              <a:buBlip>
                <a:blip r:embed="rId3"/>
              </a:buBlip>
            </a:pPr>
            <a:r>
              <a:rPr lang="lv-LV" sz="1400" dirty="0">
                <a:solidFill>
                  <a:schemeClr val="tx2"/>
                </a:solidFill>
                <a:ea typeface="Verdana" panose="020B0604030504040204" pitchFamily="34" charset="0"/>
              </a:rPr>
              <a:t>projekts ir ar saimniecisku darbību nesaistīts;</a:t>
            </a:r>
          </a:p>
          <a:p>
            <a:pPr marL="285750" lvl="0" indent="-285750" algn="just">
              <a:buBlip>
                <a:blip r:embed="rId3"/>
              </a:buBlip>
            </a:pPr>
            <a:r>
              <a:rPr lang="lv-LV" sz="1400" dirty="0">
                <a:solidFill>
                  <a:schemeClr val="tx2"/>
                </a:solidFill>
                <a:ea typeface="Verdana" panose="020B0604030504040204" pitchFamily="34" charset="0"/>
              </a:rPr>
              <a:t>dubultā finansējuma riska </a:t>
            </a:r>
            <a:r>
              <a:rPr lang="lv-LV" sz="1400" dirty="0" err="1">
                <a:solidFill>
                  <a:schemeClr val="tx2"/>
                </a:solidFill>
                <a:ea typeface="Verdana" panose="020B0604030504040204" pitchFamily="34" charset="0"/>
              </a:rPr>
              <a:t>neesība</a:t>
            </a:r>
            <a:r>
              <a:rPr lang="lv-LV" sz="1400" dirty="0">
                <a:solidFill>
                  <a:schemeClr val="tx2"/>
                </a:solidFill>
                <a:ea typeface="Verdana" panose="020B0604030504040204" pitchFamily="34" charset="0"/>
              </a:rPr>
              <a:t> ar citiem publiskajiem finansēšanas avotiem.</a:t>
            </a:r>
          </a:p>
        </p:txBody>
      </p:sp>
      <p:sp>
        <p:nvSpPr>
          <p:cNvPr id="8" name="Rectangle 1">
            <a:extLst>
              <a:ext uri="{FF2B5EF4-FFF2-40B4-BE49-F238E27FC236}">
                <a16:creationId xmlns:a16="http://schemas.microsoft.com/office/drawing/2014/main" id="{C83E1D22-5E80-2E10-78F6-43E9DE28F9A3}"/>
              </a:ext>
            </a:extLst>
          </p:cNvPr>
          <p:cNvSpPr/>
          <p:nvPr/>
        </p:nvSpPr>
        <p:spPr>
          <a:xfrm>
            <a:off x="2353948" y="2102145"/>
            <a:ext cx="83661" cy="2967179"/>
          </a:xfrm>
          <a:prstGeom prst="rect">
            <a:avLst/>
          </a:prstGeom>
          <a:solidFill>
            <a:srgbClr val="7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9" name="Forma">
            <a:extLst>
              <a:ext uri="{FF2B5EF4-FFF2-40B4-BE49-F238E27FC236}">
                <a16:creationId xmlns:a16="http://schemas.microsoft.com/office/drawing/2014/main" id="{D697C058-1B98-D351-655A-49FE04A65872}"/>
              </a:ext>
            </a:extLst>
          </p:cNvPr>
          <p:cNvPicPr>
            <a:picLocks noChangeAspect="1"/>
          </p:cNvPicPr>
          <p:nvPr/>
        </p:nvPicPr>
        <p:blipFill>
          <a:blip r:embed="rId4">
            <a:duotone>
              <a:prstClr val="black"/>
              <a:schemeClr val="accent5">
                <a:tint val="45000"/>
                <a:satMod val="400000"/>
              </a:schemeClr>
            </a:duotone>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1554669" y="2152187"/>
            <a:ext cx="799279" cy="79927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5">
            <a:extLst>
              <a:ext uri="{FF2B5EF4-FFF2-40B4-BE49-F238E27FC236}">
                <a16:creationId xmlns:a16="http://schemas.microsoft.com/office/drawing/2014/main" id="{ADF3C3AF-249C-C60E-A90E-D7182782D543}"/>
              </a:ext>
            </a:extLst>
          </p:cNvPr>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45743" y="4152004"/>
            <a:ext cx="745138" cy="74513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6">
            <a:extLst>
              <a:ext uri="{FF2B5EF4-FFF2-40B4-BE49-F238E27FC236}">
                <a16:creationId xmlns:a16="http://schemas.microsoft.com/office/drawing/2014/main" id="{E2E986CD-39AA-8760-0F97-08623C1D2F84}"/>
              </a:ext>
            </a:extLst>
          </p:cNvPr>
          <p:cNvPicPr>
            <a:picLocks noChangeAspect="1"/>
          </p:cNvPicPr>
          <p:nvPr/>
        </p:nvPicPr>
        <p:blipFill>
          <a:blip r:embed="rId7"/>
          <a:srcRect/>
          <a:stretch/>
        </p:blipFill>
        <p:spPr>
          <a:xfrm>
            <a:off x="1494046" y="3154699"/>
            <a:ext cx="835516" cy="824375"/>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ED89A6D3-757A-37B4-3B01-253006995E0C}"/>
              </a:ext>
            </a:extLst>
          </p:cNvPr>
          <p:cNvSpPr txBox="1"/>
          <p:nvPr/>
        </p:nvSpPr>
        <p:spPr>
          <a:xfrm>
            <a:off x="8597774" y="1169540"/>
            <a:ext cx="2968870" cy="1985159"/>
          </a:xfrm>
          <a:prstGeom prst="rect">
            <a:avLst/>
          </a:prstGeom>
          <a:noFill/>
        </p:spPr>
        <p:txBody>
          <a:bodyPr wrap="square" rtlCol="0">
            <a:spAutoFit/>
          </a:bodyPr>
          <a:lstStyle/>
          <a:p>
            <a:pPr algn="just"/>
            <a:r>
              <a:rPr lang="lv-LV" sz="1400" b="1" dirty="0">
                <a:solidFill>
                  <a:schemeClr val="tx2"/>
                </a:solidFill>
              </a:rPr>
              <a:t>Papildu kritēriji:</a:t>
            </a:r>
          </a:p>
          <a:p>
            <a:pPr algn="just"/>
            <a:endParaRPr lang="lv-LV" sz="1400" dirty="0">
              <a:solidFill>
                <a:schemeClr val="tx2"/>
              </a:solidFill>
            </a:endParaRPr>
          </a:p>
          <a:p>
            <a:pPr marL="342900" indent="-342900" algn="just">
              <a:buBlip>
                <a:blip r:embed="rId3"/>
              </a:buBlip>
            </a:pPr>
            <a:r>
              <a:rPr lang="lv-LV" sz="1400" dirty="0">
                <a:solidFill>
                  <a:schemeClr val="tx2"/>
                </a:solidFill>
                <a:ea typeface="Verdana" panose="020B0604030504040204" pitchFamily="34" charset="0"/>
                <a:cs typeface="Times New Roman" panose="02020603050405020304" pitchFamily="18" charset="0"/>
              </a:rPr>
              <a:t>aptver </a:t>
            </a:r>
            <a:r>
              <a:rPr lang="lv-LV" sz="1400" b="1" dirty="0">
                <a:solidFill>
                  <a:schemeClr val="tx2"/>
                </a:solidFill>
                <a:ea typeface="Verdana" panose="020B0604030504040204" pitchFamily="34" charset="0"/>
                <a:cs typeface="Times New Roman" panose="02020603050405020304" pitchFamily="18" charset="0"/>
              </a:rPr>
              <a:t>visus</a:t>
            </a:r>
            <a:r>
              <a:rPr lang="lv-LV" sz="1400" dirty="0">
                <a:solidFill>
                  <a:schemeClr val="tx2"/>
                </a:solidFill>
                <a:ea typeface="Verdana" panose="020B0604030504040204" pitchFamily="34" charset="0"/>
                <a:cs typeface="Times New Roman" panose="02020603050405020304" pitchFamily="18" charset="0"/>
              </a:rPr>
              <a:t> </a:t>
            </a:r>
            <a:r>
              <a:rPr lang="lv-LV" sz="1400" b="1" dirty="0">
                <a:solidFill>
                  <a:schemeClr val="tx2"/>
                </a:solidFill>
                <a:ea typeface="Verdana" panose="020B0604030504040204" pitchFamily="34" charset="0"/>
                <a:cs typeface="Times New Roman" panose="02020603050405020304" pitchFamily="18" charset="0"/>
              </a:rPr>
              <a:t>MK rīkojuma 7. punktā </a:t>
            </a:r>
            <a:r>
              <a:rPr lang="lv-LV" sz="1400" dirty="0">
                <a:solidFill>
                  <a:schemeClr val="tx2"/>
                </a:solidFill>
                <a:ea typeface="Verdana" panose="020B0604030504040204" pitchFamily="34" charset="0"/>
                <a:cs typeface="Times New Roman" panose="02020603050405020304" pitchFamily="18" charset="0"/>
              </a:rPr>
              <a:t>noteiktos programmas kopīgos (horizontālos) uzdevumus;</a:t>
            </a:r>
          </a:p>
          <a:p>
            <a:pPr marL="342900" indent="-342900" algn="just">
              <a:buBlip>
                <a:blip r:embed="rId3"/>
              </a:buBlip>
            </a:pPr>
            <a:r>
              <a:rPr lang="lv-LV" sz="1400" dirty="0">
                <a:solidFill>
                  <a:schemeClr val="tx2"/>
                </a:solidFill>
                <a:ea typeface="Verdana" panose="020B0604030504040204" pitchFamily="34" charset="0"/>
              </a:rPr>
              <a:t>ir aptverti </a:t>
            </a:r>
            <a:r>
              <a:rPr lang="lv-LV" sz="1400" b="1" dirty="0">
                <a:solidFill>
                  <a:schemeClr val="tx2"/>
                </a:solidFill>
                <a:ea typeface="Verdana" panose="020B0604030504040204" pitchFamily="34" charset="0"/>
              </a:rPr>
              <a:t>visi MK rīkojuma 8. punktā </a:t>
            </a:r>
            <a:r>
              <a:rPr lang="lv-LV" sz="1400" dirty="0">
                <a:solidFill>
                  <a:schemeClr val="tx2"/>
                </a:solidFill>
                <a:ea typeface="Verdana" panose="020B0604030504040204" pitchFamily="34" charset="0"/>
              </a:rPr>
              <a:t>noteiktie programmas sasniedzamie rezultāti.</a:t>
            </a:r>
          </a:p>
          <a:p>
            <a:pPr algn="just"/>
            <a:endParaRPr lang="lv-LV" sz="1100" b="1" dirty="0">
              <a:solidFill>
                <a:schemeClr val="tx2"/>
              </a:solidFill>
            </a:endParaRPr>
          </a:p>
        </p:txBody>
      </p:sp>
      <p:sp>
        <p:nvSpPr>
          <p:cNvPr id="13" name="!!Teksts">
            <a:extLst>
              <a:ext uri="{FF2B5EF4-FFF2-40B4-BE49-F238E27FC236}">
                <a16:creationId xmlns:a16="http://schemas.microsoft.com/office/drawing/2014/main" id="{F95CE875-8698-9575-D761-8926AAEE5F54}"/>
              </a:ext>
            </a:extLst>
          </p:cNvPr>
          <p:cNvSpPr txBox="1">
            <a:spLocks/>
          </p:cNvSpPr>
          <p:nvPr/>
        </p:nvSpPr>
        <p:spPr>
          <a:xfrm>
            <a:off x="838200" y="596597"/>
            <a:ext cx="10515600" cy="5360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7E0000"/>
                </a:solidFill>
                <a:latin typeface="+mj-lt"/>
                <a:ea typeface="+mj-ea"/>
                <a:cs typeface="+mj-cs"/>
              </a:defRPr>
            </a:lvl1pPr>
          </a:lstStyle>
          <a:p>
            <a:r>
              <a:rPr lang="lv-LV" sz="3200" dirty="0">
                <a:solidFill>
                  <a:schemeClr val="accent2">
                    <a:lumMod val="75000"/>
                  </a:schemeClr>
                </a:solidFill>
              </a:rPr>
              <a:t>Projektu pieteikumu administratīvā vērtēšana</a:t>
            </a:r>
          </a:p>
        </p:txBody>
      </p:sp>
      <p:sp>
        <p:nvSpPr>
          <p:cNvPr id="15" name="Virsraksts 1">
            <a:extLst>
              <a:ext uri="{FF2B5EF4-FFF2-40B4-BE49-F238E27FC236}">
                <a16:creationId xmlns:a16="http://schemas.microsoft.com/office/drawing/2014/main" id="{26EB8851-EF59-93C6-B4DD-1ED9C72A8222}"/>
              </a:ext>
            </a:extLst>
          </p:cNvPr>
          <p:cNvSpPr txBox="1">
            <a:spLocks/>
          </p:cNvSpPr>
          <p:nvPr/>
        </p:nvSpPr>
        <p:spPr>
          <a:xfrm>
            <a:off x="9378362" y="5612675"/>
            <a:ext cx="2109988" cy="307777"/>
          </a:xfrm>
          <a:prstGeom prst="rect">
            <a:avLst/>
          </a:prstGeom>
          <a:noFill/>
        </p:spPr>
        <p:txBody>
          <a:bodyPr wrap="square" rtlCol="0">
            <a:spAutoFit/>
          </a:bodyPr>
          <a:lstStyle>
            <a:defPPr>
              <a:defRPr lang="lv-LV"/>
            </a:defPPr>
            <a:lvl1pPr lvl="0" algn="just">
              <a:defRPr sz="1400" b="1">
                <a:solidFill>
                  <a:schemeClr val="tx2"/>
                </a:solidFill>
                <a:ea typeface="Verdana" panose="020B0604030504040204" pitchFamily="34" charset="0"/>
              </a:defRPr>
            </a:lvl1pPr>
          </a:lstStyle>
          <a:p>
            <a:r>
              <a:rPr lang="lv-LV" dirty="0">
                <a:solidFill>
                  <a:schemeClr val="bg1">
                    <a:lumMod val="95000"/>
                  </a:schemeClr>
                </a:solidFill>
              </a:rPr>
              <a:t>Menti.com kods </a:t>
            </a:r>
            <a:r>
              <a:rPr lang="lv-LV" dirty="0">
                <a:solidFill>
                  <a:schemeClr val="bg1"/>
                </a:solidFill>
              </a:rPr>
              <a:t>3958 2956</a:t>
            </a:r>
          </a:p>
        </p:txBody>
      </p:sp>
      <p:pic>
        <p:nvPicPr>
          <p:cNvPr id="18" name="!!Forma">
            <a:extLst>
              <a:ext uri="{FF2B5EF4-FFF2-40B4-BE49-F238E27FC236}">
                <a16:creationId xmlns:a16="http://schemas.microsoft.com/office/drawing/2014/main" id="{081A3DC6-73A8-6E4A-49D5-06F8A33CD552}"/>
              </a:ext>
            </a:extLst>
          </p:cNvPr>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378879" y="906863"/>
            <a:ext cx="1133551" cy="1133551"/>
          </a:xfrm>
          <a:prstGeom prst="rect">
            <a:avLst/>
          </a:prstGeom>
          <a:noFill/>
          <a:ln>
            <a:noFill/>
          </a:ln>
          <a:effectLst>
            <a:outerShdw blurRad="50800" dist="38100" dir="2700000" algn="tl" rotWithShape="0">
              <a:prstClr val="black">
                <a:alpha val="40000"/>
              </a:prstClr>
            </a:outerShdw>
          </a:effectLst>
        </p:spPr>
      </p:pic>
      <p:pic>
        <p:nvPicPr>
          <p:cNvPr id="4" name="Attēls 3">
            <a:extLst>
              <a:ext uri="{FF2B5EF4-FFF2-40B4-BE49-F238E27FC236}">
                <a16:creationId xmlns:a16="http://schemas.microsoft.com/office/drawing/2014/main" id="{8B8F8960-023A-46E7-D6A6-0AFE6371E54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78362" y="3467298"/>
            <a:ext cx="1985158" cy="1985158"/>
          </a:xfrm>
          <a:prstGeom prst="rect">
            <a:avLst/>
          </a:prstGeom>
          <a:ln>
            <a:noFill/>
          </a:ln>
          <a:effectLst>
            <a:outerShdw blurRad="292100" dist="139700" dir="2700000" algn="tl" rotWithShape="0">
              <a:srgbClr val="333333">
                <a:alpha val="65000"/>
              </a:srgbClr>
            </a:outerShdw>
          </a:effectLst>
        </p:spPr>
      </p:pic>
      <p:sp>
        <p:nvSpPr>
          <p:cNvPr id="2" name="Datuma vietturis 13">
            <a:extLst>
              <a:ext uri="{FF2B5EF4-FFF2-40B4-BE49-F238E27FC236}">
                <a16:creationId xmlns:a16="http://schemas.microsoft.com/office/drawing/2014/main" id="{B1A330AE-ADC8-16AE-A1BB-AF8D9AE325A5}"/>
              </a:ext>
            </a:extLst>
          </p:cNvPr>
          <p:cNvSpPr>
            <a:spLocks noGrp="1"/>
          </p:cNvSpPr>
          <p:nvPr>
            <p:ph type="dt" sz="half" idx="10"/>
          </p:nvPr>
        </p:nvSpPr>
        <p:spPr>
          <a:xfrm>
            <a:off x="234451" y="6429447"/>
            <a:ext cx="1381539" cy="365125"/>
          </a:xfrm>
        </p:spPr>
        <p:txBody>
          <a:bodyPr/>
          <a:lstStyle/>
          <a:p>
            <a:r>
              <a:rPr lang="lv-LV"/>
              <a:t>2026. gada 7. jūlijā</a:t>
            </a:r>
            <a:endParaRPr lang="lv-LV" dirty="0"/>
          </a:p>
        </p:txBody>
      </p:sp>
      <p:sp>
        <p:nvSpPr>
          <p:cNvPr id="5" name="Kājenes vietturis 14">
            <a:extLst>
              <a:ext uri="{FF2B5EF4-FFF2-40B4-BE49-F238E27FC236}">
                <a16:creationId xmlns:a16="http://schemas.microsoft.com/office/drawing/2014/main" id="{BECA45E8-50A0-A99F-4FD8-2A531102A5C0}"/>
              </a:ext>
            </a:extLst>
          </p:cNvPr>
          <p:cNvSpPr>
            <a:spLocks noGrp="1"/>
          </p:cNvSpPr>
          <p:nvPr>
            <p:ph type="ftr" sz="quarter" idx="11"/>
          </p:nvPr>
        </p:nvSpPr>
        <p:spPr>
          <a:xfrm>
            <a:off x="1102468" y="6422610"/>
            <a:ext cx="8816008" cy="365125"/>
          </a:xfrm>
        </p:spPr>
        <p:txBody>
          <a:bodyPr/>
          <a:lstStyle/>
          <a:p>
            <a:r>
              <a:rPr lang="lv-LV" dirty="0"/>
              <a:t>Valsts pētījumu programmas “Bioloģiskās daudzveidības prioritāro rīcību </a:t>
            </a:r>
          </a:p>
          <a:p>
            <a:r>
              <a:rPr lang="lv-LV" dirty="0"/>
              <a:t>programmā noteikto pētījumu izstrāde, 2. daļa” 2026.–2028. gadam projektu pieteikumu atklātais konkurss </a:t>
            </a:r>
          </a:p>
        </p:txBody>
      </p:sp>
      <p:sp>
        <p:nvSpPr>
          <p:cNvPr id="3" name="Slide Number Placeholder 2">
            <a:extLst>
              <a:ext uri="{FF2B5EF4-FFF2-40B4-BE49-F238E27FC236}">
                <a16:creationId xmlns:a16="http://schemas.microsoft.com/office/drawing/2014/main" id="{F3CA9C9E-FB86-7018-59A5-F811275FF481}"/>
              </a:ext>
            </a:extLst>
          </p:cNvPr>
          <p:cNvSpPr>
            <a:spLocks noGrp="1"/>
          </p:cNvSpPr>
          <p:nvPr>
            <p:ph type="sldNum" sz="quarter" idx="12"/>
          </p:nvPr>
        </p:nvSpPr>
        <p:spPr/>
        <p:txBody>
          <a:bodyPr/>
          <a:lstStyle/>
          <a:p>
            <a:fld id="{0C152783-A906-4F49-8461-A41E71CF96CE}" type="slidenum">
              <a:rPr lang="lv-LV" smtClean="0"/>
              <a:t>37</a:t>
            </a:fld>
            <a:endParaRPr lang="lv-LV"/>
          </a:p>
        </p:txBody>
      </p:sp>
    </p:spTree>
    <p:extLst>
      <p:ext uri="{BB962C8B-B14F-4D97-AF65-F5344CB8AC3E}">
        <p14:creationId xmlns:p14="http://schemas.microsoft.com/office/powerpoint/2010/main" val="8071709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25A75-B671-996D-1F82-CDDD85955AA9}"/>
            </a:ext>
          </a:extLst>
        </p:cNvPr>
        <p:cNvGrpSpPr/>
        <p:nvPr/>
      </p:nvGrpSpPr>
      <p:grpSpPr>
        <a:xfrm>
          <a:off x="0" y="0"/>
          <a:ext cx="0" cy="0"/>
          <a:chOff x="0" y="0"/>
          <a:chExt cx="0" cy="0"/>
        </a:xfrm>
      </p:grpSpPr>
      <p:sp>
        <p:nvSpPr>
          <p:cNvPr id="12" name="Teksts">
            <a:extLst>
              <a:ext uri="{FF2B5EF4-FFF2-40B4-BE49-F238E27FC236}">
                <a16:creationId xmlns:a16="http://schemas.microsoft.com/office/drawing/2014/main" id="{334F56A9-CBB5-11CD-FDA2-E01EEAA59DA2}"/>
              </a:ext>
            </a:extLst>
          </p:cNvPr>
          <p:cNvSpPr>
            <a:spLocks noGrp="1"/>
          </p:cNvSpPr>
          <p:nvPr>
            <p:ph type="title"/>
          </p:nvPr>
        </p:nvSpPr>
        <p:spPr>
          <a:xfrm>
            <a:off x="6620670" y="1055391"/>
            <a:ext cx="4128900" cy="504468"/>
          </a:xfrm>
        </p:spPr>
        <p:txBody>
          <a:bodyPr>
            <a:normAutofit fontScale="90000"/>
          </a:bodyPr>
          <a:lstStyle/>
          <a:p>
            <a:r>
              <a:rPr lang="lv-LV" dirty="0">
                <a:solidFill>
                  <a:schemeClr val="accent2">
                    <a:lumMod val="75000"/>
                  </a:schemeClr>
                </a:solidFill>
              </a:rPr>
              <a:t>Papildināmie administratīvie kritēriji</a:t>
            </a:r>
            <a:br>
              <a:rPr lang="lv-LV" dirty="0">
                <a:solidFill>
                  <a:schemeClr val="accent2">
                    <a:lumMod val="75000"/>
                  </a:schemeClr>
                </a:solidFill>
              </a:rPr>
            </a:br>
            <a:endParaRPr lang="lv-LV" dirty="0">
              <a:solidFill>
                <a:schemeClr val="accent2">
                  <a:lumMod val="75000"/>
                </a:schemeClr>
              </a:solidFill>
            </a:endParaRPr>
          </a:p>
        </p:txBody>
      </p:sp>
      <p:sp>
        <p:nvSpPr>
          <p:cNvPr id="3" name="Teksta vietturis 2">
            <a:extLst>
              <a:ext uri="{FF2B5EF4-FFF2-40B4-BE49-F238E27FC236}">
                <a16:creationId xmlns:a16="http://schemas.microsoft.com/office/drawing/2014/main" id="{4792A09E-175B-A27E-E3BA-E96CCAF90E05}"/>
              </a:ext>
            </a:extLst>
          </p:cNvPr>
          <p:cNvSpPr>
            <a:spLocks noGrp="1"/>
          </p:cNvSpPr>
          <p:nvPr>
            <p:ph type="body" idx="1"/>
          </p:nvPr>
        </p:nvSpPr>
        <p:spPr>
          <a:xfrm>
            <a:off x="6620670" y="1471683"/>
            <a:ext cx="5157787" cy="662548"/>
          </a:xfrm>
        </p:spPr>
        <p:txBody>
          <a:bodyPr>
            <a:normAutofit fontScale="92500" lnSpcReduction="10000"/>
          </a:bodyPr>
          <a:lstStyle/>
          <a:p>
            <a:r>
              <a:rPr lang="lv-LV" sz="1900" dirty="0"/>
              <a:t>MK noteikumu 19.1. un  19.2. apakšpunktā noteiktie administratīvie kritēriji</a:t>
            </a:r>
          </a:p>
        </p:txBody>
      </p:sp>
      <p:sp>
        <p:nvSpPr>
          <p:cNvPr id="4" name="Satura vietturis 3">
            <a:extLst>
              <a:ext uri="{FF2B5EF4-FFF2-40B4-BE49-F238E27FC236}">
                <a16:creationId xmlns:a16="http://schemas.microsoft.com/office/drawing/2014/main" id="{5904E14A-FCDF-8C27-3C18-5FBCED85B433}"/>
              </a:ext>
            </a:extLst>
          </p:cNvPr>
          <p:cNvSpPr>
            <a:spLocks noGrp="1"/>
          </p:cNvSpPr>
          <p:nvPr>
            <p:ph sz="half" idx="2"/>
          </p:nvPr>
        </p:nvSpPr>
        <p:spPr>
          <a:xfrm>
            <a:off x="6834843" y="2299076"/>
            <a:ext cx="4884270" cy="764045"/>
          </a:xfrm>
        </p:spPr>
        <p:txBody>
          <a:bodyPr>
            <a:noAutofit/>
          </a:bodyPr>
          <a:lstStyle/>
          <a:p>
            <a:pPr>
              <a:buBlip>
                <a:blip r:embed="rId3"/>
              </a:buBlip>
            </a:pPr>
            <a:r>
              <a:rPr lang="lv-LV" sz="1000" dirty="0"/>
              <a:t>19.1. projekta pieteikums ir pilnībā aizpildīts, noformēts un iesniegts, izmantojot informācijas sistēmu;</a:t>
            </a:r>
          </a:p>
          <a:p>
            <a:pPr>
              <a:buBlip>
                <a:blip r:embed="rId3"/>
              </a:buBlip>
            </a:pPr>
            <a:r>
              <a:rPr lang="lv-LV" sz="1000" dirty="0"/>
              <a:t>19.2. ir iesniegts projekta pieteikuma attiecīgo sadaļu tulkojums angļu valodā atbilstoši konkursa nolikuma prasībām.</a:t>
            </a:r>
          </a:p>
        </p:txBody>
      </p:sp>
      <p:sp>
        <p:nvSpPr>
          <p:cNvPr id="5" name="Teksta vietturis 4">
            <a:extLst>
              <a:ext uri="{FF2B5EF4-FFF2-40B4-BE49-F238E27FC236}">
                <a16:creationId xmlns:a16="http://schemas.microsoft.com/office/drawing/2014/main" id="{B214D5B3-0471-566A-AC05-8CC77662BB82}"/>
              </a:ext>
            </a:extLst>
          </p:cNvPr>
          <p:cNvSpPr>
            <a:spLocks noGrp="1"/>
          </p:cNvSpPr>
          <p:nvPr>
            <p:ph type="body" sz="quarter" idx="3"/>
          </p:nvPr>
        </p:nvSpPr>
        <p:spPr>
          <a:xfrm>
            <a:off x="658112" y="1181354"/>
            <a:ext cx="5183188" cy="578842"/>
          </a:xfrm>
        </p:spPr>
        <p:txBody>
          <a:bodyPr>
            <a:normAutofit fontScale="92500" lnSpcReduction="10000"/>
          </a:bodyPr>
          <a:lstStyle/>
          <a:p>
            <a:r>
              <a:rPr lang="lv-LV" sz="2000" dirty="0"/>
              <a:t>MK noteikumu 19.3., 19.4., 19.5., 19.6., 19.7. un 19.8. apakšpunktā noteiktie administratīvie kritēriji</a:t>
            </a:r>
          </a:p>
        </p:txBody>
      </p:sp>
      <p:sp>
        <p:nvSpPr>
          <p:cNvPr id="6" name="Satura vietturis 5">
            <a:extLst>
              <a:ext uri="{FF2B5EF4-FFF2-40B4-BE49-F238E27FC236}">
                <a16:creationId xmlns:a16="http://schemas.microsoft.com/office/drawing/2014/main" id="{FE9D4389-6919-9182-013A-A0F247CF499B}"/>
              </a:ext>
            </a:extLst>
          </p:cNvPr>
          <p:cNvSpPr>
            <a:spLocks noGrp="1"/>
          </p:cNvSpPr>
          <p:nvPr>
            <p:ph sz="quarter" idx="4"/>
          </p:nvPr>
        </p:nvSpPr>
        <p:spPr>
          <a:xfrm>
            <a:off x="779135" y="1826958"/>
            <a:ext cx="4326124" cy="2305348"/>
          </a:xfrm>
        </p:spPr>
        <p:txBody>
          <a:bodyPr>
            <a:noAutofit/>
          </a:bodyPr>
          <a:lstStyle/>
          <a:p>
            <a:pPr>
              <a:buBlip>
                <a:blip r:embed="rId3"/>
              </a:buBlip>
            </a:pPr>
            <a:r>
              <a:rPr lang="lv-LV" sz="1000"/>
              <a:t>19.3. ir izpildītas konkursa nolikuma prasības par zinātniskās grupas dalības nosacījumiem;</a:t>
            </a:r>
          </a:p>
          <a:p>
            <a:pPr>
              <a:buBlip>
                <a:blip r:embed="rId3"/>
              </a:buBlip>
            </a:pPr>
            <a:r>
              <a:rPr lang="lv-LV" sz="1000"/>
              <a:t>19.4. projektu īsteno zinātniskajā institūcijā, kas atbilst šo noteikumu prasībām;</a:t>
            </a:r>
          </a:p>
          <a:p>
            <a:pPr>
              <a:buBlip>
                <a:blip r:embed="rId3"/>
              </a:buBlip>
            </a:pPr>
            <a:r>
              <a:rPr lang="lv-LV" sz="1000"/>
              <a:t>19.5. ja projekta īstenošanā piedalās sadarbības partneris, tas atbilst šo noteikumu un konkursa nolikuma prasībām;</a:t>
            </a:r>
          </a:p>
          <a:p>
            <a:pPr>
              <a:buBlip>
                <a:blip r:embed="rId3"/>
              </a:buBlip>
            </a:pPr>
            <a:r>
              <a:rPr lang="lv-LV" sz="1000"/>
              <a:t>19.6. projekta iesniegumā norādītās attiecināmās izmaksas atbilst konkursa nolikumā noteiktajām prasībām;</a:t>
            </a:r>
          </a:p>
          <a:p>
            <a:pPr>
              <a:buBlip>
                <a:blip r:embed="rId3"/>
              </a:buBlip>
            </a:pPr>
            <a:r>
              <a:rPr lang="lv-LV" sz="1000"/>
              <a:t>19.7. projekts atbilst šo noteikumu 2.1. apakšpunktam;</a:t>
            </a:r>
          </a:p>
          <a:p>
            <a:pPr>
              <a:buBlip>
                <a:blip r:embed="rId3"/>
              </a:buBlip>
            </a:pPr>
            <a:r>
              <a:rPr lang="lv-LV" sz="1000"/>
              <a:t>19.8. dubultā finansējuma riska </a:t>
            </a:r>
            <a:r>
              <a:rPr lang="lv-LV" sz="1000" err="1"/>
              <a:t>neesība</a:t>
            </a:r>
            <a:r>
              <a:rPr lang="lv-LV" sz="1000"/>
              <a:t> ar citiem publiskajiem finansēšanas avotiem, tai skaitā ar Eiropas Savienības fondu finansējumu, ko apliecina projekta iesniedzēja projekta pieteikumam pievienots apliecinājums.</a:t>
            </a:r>
          </a:p>
        </p:txBody>
      </p:sp>
      <p:sp>
        <p:nvSpPr>
          <p:cNvPr id="7" name="!!Teksts">
            <a:extLst>
              <a:ext uri="{FF2B5EF4-FFF2-40B4-BE49-F238E27FC236}">
                <a16:creationId xmlns:a16="http://schemas.microsoft.com/office/drawing/2014/main" id="{8D928915-0945-55A3-0C40-4DE3085335B2}"/>
              </a:ext>
            </a:extLst>
          </p:cNvPr>
          <p:cNvSpPr txBox="1">
            <a:spLocks/>
          </p:cNvSpPr>
          <p:nvPr/>
        </p:nvSpPr>
        <p:spPr>
          <a:xfrm>
            <a:off x="658112" y="648152"/>
            <a:ext cx="4128900" cy="495487"/>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2400" kern="1200">
                <a:solidFill>
                  <a:srgbClr val="7E0000"/>
                </a:solidFill>
                <a:latin typeface="+mj-lt"/>
                <a:ea typeface="+mj-ea"/>
                <a:cs typeface="+mj-cs"/>
              </a:defRPr>
            </a:lvl1pPr>
          </a:lstStyle>
          <a:p>
            <a:r>
              <a:rPr lang="lv-LV" sz="3600" dirty="0">
                <a:solidFill>
                  <a:schemeClr val="accent2">
                    <a:lumMod val="75000"/>
                  </a:schemeClr>
                </a:solidFill>
              </a:rPr>
              <a:t>Nepapildināmie administratīvie kritēriji</a:t>
            </a:r>
            <a:br>
              <a:rPr lang="lv-LV" dirty="0">
                <a:solidFill>
                  <a:schemeClr val="accent2">
                    <a:lumMod val="75000"/>
                  </a:schemeClr>
                </a:solidFill>
              </a:rPr>
            </a:br>
            <a:endParaRPr lang="lv-LV" dirty="0">
              <a:solidFill>
                <a:schemeClr val="accent2">
                  <a:lumMod val="75000"/>
                </a:schemeClr>
              </a:solidFill>
            </a:endParaRPr>
          </a:p>
        </p:txBody>
      </p:sp>
      <p:sp>
        <p:nvSpPr>
          <p:cNvPr id="8" name="Teksta vietturis 4">
            <a:extLst>
              <a:ext uri="{FF2B5EF4-FFF2-40B4-BE49-F238E27FC236}">
                <a16:creationId xmlns:a16="http://schemas.microsoft.com/office/drawing/2014/main" id="{98008DE2-B256-2978-816C-8F83A141A681}"/>
              </a:ext>
            </a:extLst>
          </p:cNvPr>
          <p:cNvSpPr txBox="1">
            <a:spLocks/>
          </p:cNvSpPr>
          <p:nvPr/>
        </p:nvSpPr>
        <p:spPr>
          <a:xfrm>
            <a:off x="658112" y="4197611"/>
            <a:ext cx="5183188" cy="365125"/>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lang="lv-LV" sz="2400" b="1" kern="1200">
                <a:solidFill>
                  <a:srgbClr val="7F7F7F"/>
                </a:solidFill>
                <a:effectLst/>
                <a:latin typeface="Arial Narrow" panose="020B06060202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rgbClr val="7F7F7F"/>
                </a:solidFill>
                <a:latin typeface="Arial Narrow" panose="020B06060202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rgbClr val="7F7F7F"/>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lv-LV" sz="1600" b="1" kern="1200">
                <a:solidFill>
                  <a:srgbClr val="7F7F7F"/>
                </a:solidFill>
                <a:effectLst/>
                <a:latin typeface="Arial Narrow" panose="020B06060202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lv-LV" sz="1600" b="1" kern="1200">
                <a:solidFill>
                  <a:srgbClr val="7F7F7F"/>
                </a:solidFill>
                <a:effectLst/>
                <a:latin typeface="Arial Narrow" panose="020B06060202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lv-LV" sz="1900" dirty="0"/>
              <a:t>Papildu administratīvie kritēriji (nolikums)</a:t>
            </a:r>
          </a:p>
        </p:txBody>
      </p:sp>
      <p:sp>
        <p:nvSpPr>
          <p:cNvPr id="9" name="Satura vietturis 5">
            <a:extLst>
              <a:ext uri="{FF2B5EF4-FFF2-40B4-BE49-F238E27FC236}">
                <a16:creationId xmlns:a16="http://schemas.microsoft.com/office/drawing/2014/main" id="{C664CA3A-1FC2-30D1-D41B-DBF53DC59176}"/>
              </a:ext>
            </a:extLst>
          </p:cNvPr>
          <p:cNvSpPr txBox="1">
            <a:spLocks/>
          </p:cNvSpPr>
          <p:nvPr/>
        </p:nvSpPr>
        <p:spPr>
          <a:xfrm>
            <a:off x="779135" y="4623548"/>
            <a:ext cx="4326124" cy="839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lv-LV" sz="1600" kern="1200" smtClean="0">
                <a:solidFill>
                  <a:srgbClr val="7F7F7F"/>
                </a:solidFill>
                <a:effectLst/>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rgbClr val="7F7F7F"/>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7F7F7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lv-LV" sz="1600" kern="1200" dirty="0" smtClean="0">
                <a:solidFill>
                  <a:srgbClr val="7F7F7F"/>
                </a:solidFill>
                <a:effectLst/>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lv-LV" sz="1600" kern="1200" dirty="0" smtClean="0">
                <a:solidFill>
                  <a:srgbClr val="7F7F7F"/>
                </a:solidFill>
                <a:effectLst/>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Blip>
                <a:blip r:embed="rId3"/>
              </a:buBlip>
            </a:pPr>
            <a:r>
              <a:rPr lang="lv-LV" sz="1000" dirty="0"/>
              <a:t>31.3.1. aptver visus MK rīkojuma 7. punktā noteiktos programmas kopīgos (horizontālos) uzdevumus;</a:t>
            </a:r>
          </a:p>
          <a:p>
            <a:pPr>
              <a:buBlip>
                <a:blip r:embed="rId3"/>
              </a:buBlip>
            </a:pPr>
            <a:r>
              <a:rPr lang="lv-LV" sz="1000" dirty="0"/>
              <a:t>31.3.2. aptver visus MK rīkojuma 8. punktā noteiktos programmas īstenošanas laikā sasniedzamos rezultātus.</a:t>
            </a:r>
          </a:p>
        </p:txBody>
      </p:sp>
      <p:graphicFrame>
        <p:nvGraphicFramePr>
          <p:cNvPr id="11" name="Shēma 10">
            <a:extLst>
              <a:ext uri="{FF2B5EF4-FFF2-40B4-BE49-F238E27FC236}">
                <a16:creationId xmlns:a16="http://schemas.microsoft.com/office/drawing/2014/main" id="{E46BFB86-8C41-80D3-09B7-9F1FC81D9261}"/>
              </a:ext>
            </a:extLst>
          </p:cNvPr>
          <p:cNvGraphicFramePr/>
          <p:nvPr>
            <p:extLst>
              <p:ext uri="{D42A27DB-BD31-4B8C-83A1-F6EECF244321}">
                <p14:modId xmlns:p14="http://schemas.microsoft.com/office/powerpoint/2010/main" val="2136072300"/>
              </p:ext>
            </p:extLst>
          </p:nvPr>
        </p:nvGraphicFramePr>
        <p:xfrm>
          <a:off x="5534710" y="2867432"/>
          <a:ext cx="4613531" cy="27298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8" name="!!Forma">
            <a:extLst>
              <a:ext uri="{FF2B5EF4-FFF2-40B4-BE49-F238E27FC236}">
                <a16:creationId xmlns:a16="http://schemas.microsoft.com/office/drawing/2014/main" id="{819C5E6D-4C8D-94B2-CCCC-14209E05C5EB}"/>
              </a:ext>
            </a:extLst>
          </p:cNvPr>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457895" y="3302986"/>
            <a:ext cx="1320562" cy="1320562"/>
          </a:xfrm>
          <a:prstGeom prst="rect">
            <a:avLst/>
          </a:prstGeom>
          <a:noFill/>
          <a:ln>
            <a:noFill/>
          </a:ln>
          <a:effectLst>
            <a:outerShdw blurRad="50800" dist="38100" dir="2700000" algn="tl" rotWithShape="0">
              <a:prstClr val="black">
                <a:alpha val="40000"/>
              </a:prstClr>
            </a:outerShdw>
          </a:effectLst>
        </p:spPr>
      </p:pic>
      <p:sp>
        <p:nvSpPr>
          <p:cNvPr id="10" name="Datuma vietturis 13">
            <a:extLst>
              <a:ext uri="{FF2B5EF4-FFF2-40B4-BE49-F238E27FC236}">
                <a16:creationId xmlns:a16="http://schemas.microsoft.com/office/drawing/2014/main" id="{85B9BEF9-F1B3-81C5-E428-80355F173617}"/>
              </a:ext>
            </a:extLst>
          </p:cNvPr>
          <p:cNvSpPr>
            <a:spLocks noGrp="1"/>
          </p:cNvSpPr>
          <p:nvPr>
            <p:ph type="dt" sz="half" idx="10"/>
          </p:nvPr>
        </p:nvSpPr>
        <p:spPr>
          <a:xfrm>
            <a:off x="234451" y="6429447"/>
            <a:ext cx="1381539" cy="365125"/>
          </a:xfrm>
        </p:spPr>
        <p:txBody>
          <a:bodyPr/>
          <a:lstStyle/>
          <a:p>
            <a:r>
              <a:rPr lang="lv-LV"/>
              <a:t>2026. gada 7. jūlijā</a:t>
            </a:r>
            <a:endParaRPr lang="lv-LV" dirty="0"/>
          </a:p>
        </p:txBody>
      </p:sp>
      <p:sp>
        <p:nvSpPr>
          <p:cNvPr id="14" name="Kājenes vietturis 14">
            <a:extLst>
              <a:ext uri="{FF2B5EF4-FFF2-40B4-BE49-F238E27FC236}">
                <a16:creationId xmlns:a16="http://schemas.microsoft.com/office/drawing/2014/main" id="{01D37DA9-85AF-160D-7031-173B9BA458C7}"/>
              </a:ext>
            </a:extLst>
          </p:cNvPr>
          <p:cNvSpPr>
            <a:spLocks noGrp="1"/>
          </p:cNvSpPr>
          <p:nvPr>
            <p:ph type="ftr" sz="quarter" idx="11"/>
          </p:nvPr>
        </p:nvSpPr>
        <p:spPr>
          <a:xfrm>
            <a:off x="1102468" y="6422610"/>
            <a:ext cx="8816008" cy="365125"/>
          </a:xfrm>
        </p:spPr>
        <p:txBody>
          <a:bodyPr/>
          <a:lstStyle/>
          <a:p>
            <a:r>
              <a:rPr lang="lv-LV" dirty="0"/>
              <a:t>Valsts pētījumu programmas “Bioloģiskās daudzveidības prioritāro rīcību </a:t>
            </a:r>
          </a:p>
          <a:p>
            <a:r>
              <a:rPr lang="lv-LV" dirty="0"/>
              <a:t>programmā noteikto pētījumu izstrāde, 2. daļa” 2026.–2028. gadam projektu pieteikumu atklātais konkurss </a:t>
            </a:r>
          </a:p>
        </p:txBody>
      </p:sp>
      <p:sp>
        <p:nvSpPr>
          <p:cNvPr id="2" name="Slide Number Placeholder 1">
            <a:extLst>
              <a:ext uri="{FF2B5EF4-FFF2-40B4-BE49-F238E27FC236}">
                <a16:creationId xmlns:a16="http://schemas.microsoft.com/office/drawing/2014/main" id="{A056F6CD-00D7-3C27-8DFC-ADE6AFA0FBF0}"/>
              </a:ext>
            </a:extLst>
          </p:cNvPr>
          <p:cNvSpPr>
            <a:spLocks noGrp="1"/>
          </p:cNvSpPr>
          <p:nvPr>
            <p:ph type="sldNum" sz="quarter" idx="12"/>
          </p:nvPr>
        </p:nvSpPr>
        <p:spPr/>
        <p:txBody>
          <a:bodyPr/>
          <a:lstStyle/>
          <a:p>
            <a:fld id="{0C152783-A906-4F49-8461-A41E71CF96CE}" type="slidenum">
              <a:rPr lang="lv-LV" smtClean="0"/>
              <a:t>38</a:t>
            </a:fld>
            <a:endParaRPr lang="lv-LV"/>
          </a:p>
        </p:txBody>
      </p:sp>
    </p:spTree>
    <p:extLst>
      <p:ext uri="{BB962C8B-B14F-4D97-AF65-F5344CB8AC3E}">
        <p14:creationId xmlns:p14="http://schemas.microsoft.com/office/powerpoint/2010/main" val="38423518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uild="p"/>
      <p:bldP spid="4" grpId="0" build="allAtOnce"/>
      <p:bldGraphic spid="11"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79F99-FB37-0BA8-F56B-07A2F1272940}"/>
            </a:ext>
          </a:extLst>
        </p:cNvPr>
        <p:cNvGrpSpPr/>
        <p:nvPr/>
      </p:nvGrpSpPr>
      <p:grpSpPr>
        <a:xfrm>
          <a:off x="0" y="0"/>
          <a:ext cx="0" cy="0"/>
          <a:chOff x="0" y="0"/>
          <a:chExt cx="0" cy="0"/>
        </a:xfrm>
      </p:grpSpPr>
      <p:sp>
        <p:nvSpPr>
          <p:cNvPr id="2" name="!!Teksts">
            <a:extLst>
              <a:ext uri="{FF2B5EF4-FFF2-40B4-BE49-F238E27FC236}">
                <a16:creationId xmlns:a16="http://schemas.microsoft.com/office/drawing/2014/main" id="{9DD14484-9599-A74C-90CB-8E22B70938B2}"/>
              </a:ext>
            </a:extLst>
          </p:cNvPr>
          <p:cNvSpPr>
            <a:spLocks noGrp="1"/>
          </p:cNvSpPr>
          <p:nvPr>
            <p:ph type="title"/>
          </p:nvPr>
        </p:nvSpPr>
        <p:spPr/>
        <p:txBody>
          <a:bodyPr>
            <a:noAutofit/>
          </a:bodyPr>
          <a:lstStyle/>
          <a:p>
            <a:r>
              <a:rPr lang="lv-LV" sz="3200" dirty="0">
                <a:solidFill>
                  <a:schemeClr val="accent2">
                    <a:lumMod val="75000"/>
                  </a:schemeClr>
                </a:solidFill>
              </a:rPr>
              <a:t>Projekta pieteikuma </a:t>
            </a:r>
            <a:br>
              <a:rPr lang="lv-LV" sz="3200" dirty="0">
                <a:solidFill>
                  <a:schemeClr val="accent2">
                    <a:lumMod val="75000"/>
                  </a:schemeClr>
                </a:solidFill>
              </a:rPr>
            </a:br>
            <a:r>
              <a:rPr lang="lv-LV" sz="3200" dirty="0">
                <a:solidFill>
                  <a:schemeClr val="accent2">
                    <a:lumMod val="75000"/>
                  </a:schemeClr>
                </a:solidFill>
              </a:rPr>
              <a:t>zinātniskā izvērtēšana</a:t>
            </a:r>
          </a:p>
        </p:txBody>
      </p:sp>
      <p:sp>
        <p:nvSpPr>
          <p:cNvPr id="3" name="Content Placeholder 2">
            <a:extLst>
              <a:ext uri="{FF2B5EF4-FFF2-40B4-BE49-F238E27FC236}">
                <a16:creationId xmlns:a16="http://schemas.microsoft.com/office/drawing/2014/main" id="{40E4CC36-A468-4056-5299-003D09F2DD20}"/>
              </a:ext>
            </a:extLst>
          </p:cNvPr>
          <p:cNvSpPr>
            <a:spLocks noGrp="1"/>
          </p:cNvSpPr>
          <p:nvPr>
            <p:ph sz="half" idx="2"/>
          </p:nvPr>
        </p:nvSpPr>
        <p:spPr>
          <a:xfrm>
            <a:off x="1365556" y="1778635"/>
            <a:ext cx="5157787" cy="3684588"/>
          </a:xfrm>
        </p:spPr>
        <p:txBody>
          <a:bodyPr>
            <a:normAutofit/>
          </a:bodyPr>
          <a:lstStyle/>
          <a:p>
            <a:pPr marL="0" indent="0" algn="just">
              <a:buNone/>
            </a:pPr>
            <a:r>
              <a:rPr lang="lv-LV" sz="1800">
                <a:latin typeface="+mn-lt"/>
              </a:rPr>
              <a:t>Līdz 8 nedēļām</a:t>
            </a:r>
          </a:p>
          <a:p>
            <a:pPr marL="0" indent="0" algn="just">
              <a:buNone/>
            </a:pPr>
            <a:r>
              <a:rPr lang="lv-LV" sz="1800">
                <a:latin typeface="+mn-lt"/>
              </a:rPr>
              <a:t>Katram projekta pieteikumam piesaista vismaz 2 starptautiskos ekspertus;</a:t>
            </a:r>
          </a:p>
          <a:p>
            <a:pPr marL="0" indent="0" algn="just">
              <a:buNone/>
            </a:pPr>
            <a:r>
              <a:rPr lang="lv-LV" sz="1800">
                <a:latin typeface="+mn-lt"/>
              </a:rPr>
              <a:t>Tiek izvērtēti 3 kritēriji:  projekta pieteikuma zinātniskā kvalitāte (A), projekta rezultātu ietekme (B), projekta īstenošanas iespējas un nodrošinājums (C);</a:t>
            </a:r>
          </a:p>
          <a:p>
            <a:pPr marL="0" indent="0" algn="just">
              <a:buNone/>
            </a:pPr>
            <a:r>
              <a:rPr lang="lv-LV" sz="1800">
                <a:latin typeface="+mn-lt"/>
              </a:rPr>
              <a:t>Katrā kritērijā eksperts piešķir līdz 5 punktiem (ar soli 0,5).</a:t>
            </a:r>
          </a:p>
          <a:p>
            <a:pPr marL="0" indent="0" algn="just">
              <a:buNone/>
            </a:pPr>
            <a:r>
              <a:rPr lang="lv-LV" sz="1800">
                <a:solidFill>
                  <a:schemeClr val="accent2">
                    <a:lumMod val="75000"/>
                  </a:schemeClr>
                </a:solidFill>
                <a:latin typeface="Trebuchet MS" panose="020B0603020202020204" pitchFamily="34" charset="0"/>
              </a:rPr>
              <a:t>	</a:t>
            </a:r>
          </a:p>
          <a:p>
            <a:pPr marL="0" indent="0" algn="just">
              <a:buNone/>
            </a:pPr>
            <a:r>
              <a:rPr lang="lv-LV" sz="1800">
                <a:solidFill>
                  <a:schemeClr val="accent1"/>
                </a:solidFill>
                <a:latin typeface="+mn-lt"/>
              </a:rPr>
              <a:t>Svērto atzīmi aprēķina šādi:</a:t>
            </a:r>
          </a:p>
        </p:txBody>
      </p:sp>
      <p:graphicFrame>
        <p:nvGraphicFramePr>
          <p:cNvPr id="6" name="!!Forma">
            <a:extLst>
              <a:ext uri="{FF2B5EF4-FFF2-40B4-BE49-F238E27FC236}">
                <a16:creationId xmlns:a16="http://schemas.microsoft.com/office/drawing/2014/main" id="{5219B09A-AA86-2952-4B3A-FCC94EB2EC23}"/>
              </a:ext>
            </a:extLst>
          </p:cNvPr>
          <p:cNvGraphicFramePr>
            <a:graphicFrameLocks/>
          </p:cNvGraphicFramePr>
          <p:nvPr/>
        </p:nvGraphicFramePr>
        <p:xfrm>
          <a:off x="7363228" y="2273565"/>
          <a:ext cx="2713974" cy="2694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1EB7254E-4949-2A0E-010D-29A71D4D4997}"/>
              </a:ext>
            </a:extLst>
          </p:cNvPr>
          <p:cNvSpPr txBox="1"/>
          <p:nvPr/>
        </p:nvSpPr>
        <p:spPr>
          <a:xfrm>
            <a:off x="7506587" y="2637311"/>
            <a:ext cx="542136" cy="353943"/>
          </a:xfrm>
          <a:prstGeom prst="rect">
            <a:avLst/>
          </a:prstGeom>
          <a:noFill/>
        </p:spPr>
        <p:txBody>
          <a:bodyPr wrap="none" rtlCol="0">
            <a:spAutoFit/>
          </a:bodyPr>
          <a:lstStyle/>
          <a:p>
            <a:pPr defTabSz="938213" fontAlgn="base">
              <a:spcBef>
                <a:spcPct val="0"/>
              </a:spcBef>
              <a:spcAft>
                <a:spcPct val="0"/>
              </a:spcAft>
              <a:defRPr/>
            </a:pPr>
            <a:r>
              <a:rPr lang="lv-LV" sz="1700" b="1">
                <a:solidFill>
                  <a:prstClr val="black"/>
                </a:solidFill>
                <a:ea typeface="MS PGothic" panose="020B0600070205080204" pitchFamily="34" charset="-128"/>
              </a:rPr>
              <a:t>30%</a:t>
            </a:r>
          </a:p>
        </p:txBody>
      </p:sp>
      <p:sp>
        <p:nvSpPr>
          <p:cNvPr id="9" name="TextBox 8">
            <a:extLst>
              <a:ext uri="{FF2B5EF4-FFF2-40B4-BE49-F238E27FC236}">
                <a16:creationId xmlns:a16="http://schemas.microsoft.com/office/drawing/2014/main" id="{BB7FC3A9-E066-B6D0-62E2-0295334080F3}"/>
              </a:ext>
            </a:extLst>
          </p:cNvPr>
          <p:cNvSpPr txBox="1"/>
          <p:nvPr/>
        </p:nvSpPr>
        <p:spPr>
          <a:xfrm>
            <a:off x="7656724" y="3448502"/>
            <a:ext cx="542136" cy="353943"/>
          </a:xfrm>
          <a:prstGeom prst="rect">
            <a:avLst/>
          </a:prstGeom>
          <a:noFill/>
        </p:spPr>
        <p:txBody>
          <a:bodyPr wrap="none" rtlCol="0">
            <a:spAutoFit/>
          </a:bodyPr>
          <a:lstStyle/>
          <a:p>
            <a:pPr defTabSz="938213" fontAlgn="base">
              <a:spcBef>
                <a:spcPct val="0"/>
              </a:spcBef>
              <a:spcAft>
                <a:spcPct val="0"/>
              </a:spcAft>
              <a:defRPr/>
            </a:pPr>
            <a:r>
              <a:rPr lang="lv-LV" sz="1700" b="1">
                <a:solidFill>
                  <a:prstClr val="black"/>
                </a:solidFill>
                <a:ea typeface="MS PGothic" panose="020B0600070205080204" pitchFamily="34" charset="-128"/>
              </a:rPr>
              <a:t>50%</a:t>
            </a:r>
          </a:p>
        </p:txBody>
      </p:sp>
      <p:sp>
        <p:nvSpPr>
          <p:cNvPr id="10" name="TextBox 9">
            <a:extLst>
              <a:ext uri="{FF2B5EF4-FFF2-40B4-BE49-F238E27FC236}">
                <a16:creationId xmlns:a16="http://schemas.microsoft.com/office/drawing/2014/main" id="{DFE4EAC0-C068-8118-844C-61C83B4643E6}"/>
              </a:ext>
            </a:extLst>
          </p:cNvPr>
          <p:cNvSpPr txBox="1"/>
          <p:nvPr/>
        </p:nvSpPr>
        <p:spPr>
          <a:xfrm>
            <a:off x="7506587" y="4259693"/>
            <a:ext cx="542136" cy="353943"/>
          </a:xfrm>
          <a:prstGeom prst="rect">
            <a:avLst/>
          </a:prstGeom>
          <a:noFill/>
        </p:spPr>
        <p:txBody>
          <a:bodyPr wrap="none" rtlCol="0">
            <a:spAutoFit/>
          </a:bodyPr>
          <a:lstStyle/>
          <a:p>
            <a:pPr defTabSz="938213" fontAlgn="base">
              <a:spcBef>
                <a:spcPct val="0"/>
              </a:spcBef>
              <a:spcAft>
                <a:spcPct val="0"/>
              </a:spcAft>
              <a:defRPr/>
            </a:pPr>
            <a:r>
              <a:rPr lang="lv-LV" sz="1700" b="1">
                <a:solidFill>
                  <a:prstClr val="black"/>
                </a:solidFill>
                <a:ea typeface="MS PGothic" panose="020B0600070205080204" pitchFamily="34" charset="-128"/>
              </a:rPr>
              <a:t>20%</a:t>
            </a:r>
          </a:p>
        </p:txBody>
      </p:sp>
      <p:pic>
        <p:nvPicPr>
          <p:cNvPr id="12" name="Picture 11">
            <a:extLst>
              <a:ext uri="{FF2B5EF4-FFF2-40B4-BE49-F238E27FC236}">
                <a16:creationId xmlns:a16="http://schemas.microsoft.com/office/drawing/2014/main" id="{FCAB266A-2A62-1CC8-7A4B-1B4A4A234BE9}"/>
              </a:ext>
            </a:extLst>
          </p:cNvPr>
          <p:cNvPicPr>
            <a:picLocks noChangeAspect="1"/>
          </p:cNvPicPr>
          <p:nvPr/>
        </p:nvPicPr>
        <p:blipFill>
          <a:blip r:embed="rId7"/>
          <a:stretch>
            <a:fillRect/>
          </a:stretch>
        </p:blipFill>
        <p:spPr>
          <a:xfrm>
            <a:off x="1633644" y="4752417"/>
            <a:ext cx="4809912" cy="420725"/>
          </a:xfrm>
          <a:prstGeom prst="rect">
            <a:avLst/>
          </a:prstGeom>
        </p:spPr>
      </p:pic>
      <p:pic>
        <p:nvPicPr>
          <p:cNvPr id="13" name="Picture 4" descr="Image result for checklist icon">
            <a:extLst>
              <a:ext uri="{FF2B5EF4-FFF2-40B4-BE49-F238E27FC236}">
                <a16:creationId xmlns:a16="http://schemas.microsoft.com/office/drawing/2014/main" id="{B2EF1D1D-5CBB-5E5D-985E-6271FD887365}"/>
              </a:ext>
            </a:extLst>
          </p:cNvPr>
          <p:cNvPicPr>
            <a:picLocks noChangeAspect="1" noChangeArrowheads="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57427" y="3638755"/>
            <a:ext cx="269357" cy="269975"/>
          </a:xfrm>
          <a:prstGeom prst="rect">
            <a:avLst/>
          </a:prstGeom>
          <a:solidFill>
            <a:srgbClr val="FF9900"/>
          </a:solidFill>
          <a:ln>
            <a:noFill/>
          </a:ln>
        </p:spPr>
      </p:pic>
      <p:pic>
        <p:nvPicPr>
          <p:cNvPr id="14" name="Picture 4" descr="Image result for checklist icon">
            <a:extLst>
              <a:ext uri="{FF2B5EF4-FFF2-40B4-BE49-F238E27FC236}">
                <a16:creationId xmlns:a16="http://schemas.microsoft.com/office/drawing/2014/main" id="{35327BD3-7133-63CD-A6B8-0BA650383713}"/>
              </a:ext>
            </a:extLst>
          </p:cNvPr>
          <p:cNvPicPr>
            <a:picLocks noChangeAspect="1" noChangeArrowheads="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57429" y="2814283"/>
            <a:ext cx="269357" cy="269975"/>
          </a:xfrm>
          <a:prstGeom prst="rect">
            <a:avLst/>
          </a:prstGeom>
          <a:solidFill>
            <a:srgbClr val="FF9900"/>
          </a:solidFill>
          <a:ln>
            <a:noFill/>
          </a:ln>
        </p:spPr>
      </p:pic>
      <p:pic>
        <p:nvPicPr>
          <p:cNvPr id="15" name="Picture 4" descr="Image result for checklist icon">
            <a:extLst>
              <a:ext uri="{FF2B5EF4-FFF2-40B4-BE49-F238E27FC236}">
                <a16:creationId xmlns:a16="http://schemas.microsoft.com/office/drawing/2014/main" id="{0E8FADA2-FFA2-18A7-4ECD-BBB7C1D3C71A}"/>
              </a:ext>
            </a:extLst>
          </p:cNvPr>
          <p:cNvPicPr>
            <a:picLocks noChangeAspect="1" noChangeArrowheads="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57427" y="2177663"/>
            <a:ext cx="269357" cy="269975"/>
          </a:xfrm>
          <a:prstGeom prst="rect">
            <a:avLst/>
          </a:prstGeom>
          <a:solidFill>
            <a:srgbClr val="FF9900"/>
          </a:solidFill>
          <a:ln>
            <a:noFill/>
          </a:ln>
        </p:spPr>
      </p:pic>
      <p:pic>
        <p:nvPicPr>
          <p:cNvPr id="16" name="Picture 4" descr="Image result for checklist icon">
            <a:extLst>
              <a:ext uri="{FF2B5EF4-FFF2-40B4-BE49-F238E27FC236}">
                <a16:creationId xmlns:a16="http://schemas.microsoft.com/office/drawing/2014/main" id="{D7EDC5FF-2FDE-E661-BC98-E3907FBDCAA8}"/>
              </a:ext>
            </a:extLst>
          </p:cNvPr>
          <p:cNvPicPr>
            <a:picLocks noChangeAspect="1" noChangeArrowheads="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57430" y="1778635"/>
            <a:ext cx="269357" cy="269975"/>
          </a:xfrm>
          <a:prstGeom prst="rect">
            <a:avLst/>
          </a:prstGeom>
          <a:solidFill>
            <a:srgbClr val="FF9900"/>
          </a:solidFill>
          <a:ln>
            <a:noFill/>
          </a:ln>
        </p:spPr>
      </p:pic>
      <p:pic>
        <p:nvPicPr>
          <p:cNvPr id="20" name="!!Forma">
            <a:extLst>
              <a:ext uri="{FF2B5EF4-FFF2-40B4-BE49-F238E27FC236}">
                <a16:creationId xmlns:a16="http://schemas.microsoft.com/office/drawing/2014/main" id="{8940E2E4-AB84-DE27-2C85-43B5131378F0}"/>
              </a:ext>
            </a:extLst>
          </p:cNvPr>
          <p:cNvPicPr>
            <a:picLocks noChangeAspect="1"/>
          </p:cNvPicPr>
          <p:nvPr/>
        </p:nvPicPr>
        <p:blipFill>
          <a:blip r:embed="rId9">
            <a:duotone>
              <a:schemeClr val="bg2">
                <a:shade val="45000"/>
                <a:satMod val="135000"/>
              </a:schemeClr>
              <a:prstClr val="white"/>
            </a:duotone>
          </a:blip>
          <a:stretch>
            <a:fillRect/>
          </a:stretch>
        </p:blipFill>
        <p:spPr>
          <a:xfrm>
            <a:off x="6658450" y="947625"/>
            <a:ext cx="848891" cy="918188"/>
          </a:xfrm>
          <a:prstGeom prst="rect">
            <a:avLst/>
          </a:prstGeom>
          <a:ln>
            <a:noFill/>
          </a:ln>
          <a:effectLst>
            <a:outerShdw blurRad="50800" dist="38100" dir="2700000" algn="tl" rotWithShape="0">
              <a:prstClr val="black">
                <a:alpha val="40000"/>
              </a:prstClr>
            </a:outerShdw>
          </a:effectLst>
        </p:spPr>
      </p:pic>
      <p:sp>
        <p:nvSpPr>
          <p:cNvPr id="8" name="Datuma vietturis 13">
            <a:extLst>
              <a:ext uri="{FF2B5EF4-FFF2-40B4-BE49-F238E27FC236}">
                <a16:creationId xmlns:a16="http://schemas.microsoft.com/office/drawing/2014/main" id="{4C3EAACF-51E8-AF19-29EC-C022B3A15A75}"/>
              </a:ext>
            </a:extLst>
          </p:cNvPr>
          <p:cNvSpPr>
            <a:spLocks noGrp="1"/>
          </p:cNvSpPr>
          <p:nvPr>
            <p:ph type="dt" sz="half" idx="10"/>
          </p:nvPr>
        </p:nvSpPr>
        <p:spPr>
          <a:xfrm>
            <a:off x="234451" y="6429447"/>
            <a:ext cx="1381539" cy="365125"/>
          </a:xfrm>
        </p:spPr>
        <p:txBody>
          <a:bodyPr/>
          <a:lstStyle/>
          <a:p>
            <a:r>
              <a:rPr lang="lv-LV"/>
              <a:t>2026. gada 7. jūlijā</a:t>
            </a:r>
            <a:endParaRPr lang="lv-LV" dirty="0"/>
          </a:p>
        </p:txBody>
      </p:sp>
      <p:sp>
        <p:nvSpPr>
          <p:cNvPr id="17" name="Kājenes vietturis 14">
            <a:extLst>
              <a:ext uri="{FF2B5EF4-FFF2-40B4-BE49-F238E27FC236}">
                <a16:creationId xmlns:a16="http://schemas.microsoft.com/office/drawing/2014/main" id="{938C54AE-4930-7813-633B-6BE81249DE25}"/>
              </a:ext>
            </a:extLst>
          </p:cNvPr>
          <p:cNvSpPr>
            <a:spLocks noGrp="1"/>
          </p:cNvSpPr>
          <p:nvPr>
            <p:ph type="ftr" sz="quarter" idx="11"/>
          </p:nvPr>
        </p:nvSpPr>
        <p:spPr>
          <a:xfrm>
            <a:off x="1102468" y="6422610"/>
            <a:ext cx="8816008" cy="365125"/>
          </a:xfrm>
        </p:spPr>
        <p:txBody>
          <a:bodyPr/>
          <a:lstStyle/>
          <a:p>
            <a:r>
              <a:rPr lang="lv-LV" dirty="0"/>
              <a:t>Valsts pētījumu programmas “Bioloģiskās daudzveidības prioritāro rīcību </a:t>
            </a:r>
          </a:p>
          <a:p>
            <a:r>
              <a:rPr lang="lv-LV" dirty="0"/>
              <a:t>programmā noteikto pētījumu izstrāde, 2. daļa” 2026.–2028. gadam projektu pieteikumu atklātais konkurss </a:t>
            </a:r>
          </a:p>
        </p:txBody>
      </p:sp>
      <p:sp>
        <p:nvSpPr>
          <p:cNvPr id="4" name="Slide Number Placeholder 3">
            <a:extLst>
              <a:ext uri="{FF2B5EF4-FFF2-40B4-BE49-F238E27FC236}">
                <a16:creationId xmlns:a16="http://schemas.microsoft.com/office/drawing/2014/main" id="{D7CB9452-7D0E-5315-1BB6-831BB159D399}"/>
              </a:ext>
            </a:extLst>
          </p:cNvPr>
          <p:cNvSpPr>
            <a:spLocks noGrp="1"/>
          </p:cNvSpPr>
          <p:nvPr>
            <p:ph type="sldNum" sz="quarter" idx="12"/>
          </p:nvPr>
        </p:nvSpPr>
        <p:spPr/>
        <p:txBody>
          <a:bodyPr/>
          <a:lstStyle/>
          <a:p>
            <a:fld id="{0C152783-A906-4F49-8461-A41E71CF96CE}" type="slidenum">
              <a:rPr lang="lv-LV" smtClean="0"/>
              <a:t>39</a:t>
            </a:fld>
            <a:endParaRPr lang="lv-LV"/>
          </a:p>
        </p:txBody>
      </p:sp>
    </p:spTree>
    <p:extLst>
      <p:ext uri="{BB962C8B-B14F-4D97-AF65-F5344CB8AC3E}">
        <p14:creationId xmlns:p14="http://schemas.microsoft.com/office/powerpoint/2010/main" val="41101197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
            <a:extLst>
              <a:ext uri="{FF2B5EF4-FFF2-40B4-BE49-F238E27FC236}">
                <a16:creationId xmlns:a16="http://schemas.microsoft.com/office/drawing/2014/main" id="{236689A1-831A-0A51-A71A-3D38DFE9E2BF}"/>
              </a:ext>
            </a:extLst>
          </p:cNvPr>
          <p:cNvSpPr>
            <a:spLocks noGrp="1"/>
          </p:cNvSpPr>
          <p:nvPr>
            <p:ph type="title"/>
          </p:nvPr>
        </p:nvSpPr>
        <p:spPr>
          <a:xfrm>
            <a:off x="831850" y="1709738"/>
            <a:ext cx="10515600" cy="915767"/>
          </a:xfrm>
        </p:spPr>
        <p:txBody>
          <a:bodyPr anchor="t"/>
          <a:lstStyle/>
          <a:p>
            <a:r>
              <a:rPr lang="lv-LV" dirty="0"/>
              <a:t>Nolikums</a:t>
            </a:r>
          </a:p>
        </p:txBody>
      </p:sp>
      <p:sp>
        <p:nvSpPr>
          <p:cNvPr id="3" name="!!Forma">
            <a:extLst>
              <a:ext uri="{FF2B5EF4-FFF2-40B4-BE49-F238E27FC236}">
                <a16:creationId xmlns:a16="http://schemas.microsoft.com/office/drawing/2014/main" id="{AF97B874-2420-73A6-A17C-98D115407F9C}"/>
              </a:ext>
            </a:extLst>
          </p:cNvPr>
          <p:cNvSpPr>
            <a:spLocks noGrp="1"/>
          </p:cNvSpPr>
          <p:nvPr>
            <p:ph type="body" idx="1"/>
          </p:nvPr>
        </p:nvSpPr>
        <p:spPr>
          <a:xfrm>
            <a:off x="838200" y="2990740"/>
            <a:ext cx="10515600" cy="1500187"/>
          </a:xfrm>
        </p:spPr>
        <p:txBody>
          <a:bodyPr/>
          <a:lstStyle/>
          <a:p>
            <a:pPr lvl="0"/>
            <a:r>
              <a:rPr lang="lv-LV" dirty="0"/>
              <a:t>Valsts pētījumu programmas “Bioloģiskās daudzveidības prioritāro rīcību programmā noteikto pētījumu izstrāde, 2. daļa” 2026.–2028. (turpmāk – programma)</a:t>
            </a:r>
            <a:r>
              <a:rPr lang="lv-LV" b="1" dirty="0"/>
              <a:t> </a:t>
            </a:r>
            <a:r>
              <a:rPr lang="lv-LV" dirty="0"/>
              <a:t>projektu pieteikumu atklātā konkursa nolikums un tā pielikumi</a:t>
            </a:r>
          </a:p>
          <a:p>
            <a:endParaRPr lang="lv-LV" dirty="0"/>
          </a:p>
        </p:txBody>
      </p:sp>
      <p:sp>
        <p:nvSpPr>
          <p:cNvPr id="7" name="Datuma vietturis 13">
            <a:extLst>
              <a:ext uri="{FF2B5EF4-FFF2-40B4-BE49-F238E27FC236}">
                <a16:creationId xmlns:a16="http://schemas.microsoft.com/office/drawing/2014/main" id="{254CF53E-C2F7-7B01-41C7-6FEE1A36BE10}"/>
              </a:ext>
            </a:extLst>
          </p:cNvPr>
          <p:cNvSpPr>
            <a:spLocks noGrp="1"/>
          </p:cNvSpPr>
          <p:nvPr>
            <p:ph type="dt" sz="half" idx="10"/>
          </p:nvPr>
        </p:nvSpPr>
        <p:spPr>
          <a:xfrm>
            <a:off x="234451" y="6429447"/>
            <a:ext cx="1381539" cy="365125"/>
          </a:xfrm>
        </p:spPr>
        <p:txBody>
          <a:bodyPr/>
          <a:lstStyle/>
          <a:p>
            <a:r>
              <a:rPr lang="lv-LV"/>
              <a:t>2026. gada 7. jūlijā</a:t>
            </a:r>
            <a:endParaRPr lang="lv-LV" dirty="0"/>
          </a:p>
        </p:txBody>
      </p:sp>
      <p:sp>
        <p:nvSpPr>
          <p:cNvPr id="8" name="Kājenes vietturis 14">
            <a:extLst>
              <a:ext uri="{FF2B5EF4-FFF2-40B4-BE49-F238E27FC236}">
                <a16:creationId xmlns:a16="http://schemas.microsoft.com/office/drawing/2014/main" id="{6B5E2D49-4D39-AE3D-968F-DD221C9C99C3}"/>
              </a:ext>
            </a:extLst>
          </p:cNvPr>
          <p:cNvSpPr>
            <a:spLocks noGrp="1"/>
          </p:cNvSpPr>
          <p:nvPr>
            <p:ph type="ftr" sz="quarter" idx="11"/>
          </p:nvPr>
        </p:nvSpPr>
        <p:spPr>
          <a:xfrm>
            <a:off x="1102468" y="6422610"/>
            <a:ext cx="8816008" cy="365125"/>
          </a:xfrm>
        </p:spPr>
        <p:txBody>
          <a:bodyPr/>
          <a:lstStyle/>
          <a:p>
            <a:r>
              <a:rPr lang="lv-LV" dirty="0"/>
              <a:t>Valsts pētījumu programmas “Bioloģiskās daudzveidības prioritāro rīcību </a:t>
            </a:r>
          </a:p>
          <a:p>
            <a:r>
              <a:rPr lang="lv-LV" dirty="0"/>
              <a:t>programmā noteikto pētījumu izstrāde, 2. daļa” 2026.–2028. gadam projektu pieteikumu atklātais konkurss </a:t>
            </a:r>
          </a:p>
        </p:txBody>
      </p:sp>
      <p:sp>
        <p:nvSpPr>
          <p:cNvPr id="4" name="Slide Number Placeholder 3">
            <a:extLst>
              <a:ext uri="{FF2B5EF4-FFF2-40B4-BE49-F238E27FC236}">
                <a16:creationId xmlns:a16="http://schemas.microsoft.com/office/drawing/2014/main" id="{4A2574C5-1E56-7763-2F1C-BE9C1E08D2FB}"/>
              </a:ext>
            </a:extLst>
          </p:cNvPr>
          <p:cNvSpPr>
            <a:spLocks noGrp="1"/>
          </p:cNvSpPr>
          <p:nvPr>
            <p:ph type="sldNum" sz="quarter" idx="12"/>
          </p:nvPr>
        </p:nvSpPr>
        <p:spPr/>
        <p:txBody>
          <a:bodyPr/>
          <a:lstStyle/>
          <a:p>
            <a:fld id="{0C152783-A906-4F49-8461-A41E71CF96CE}" type="slidenum">
              <a:rPr lang="lv-LV" smtClean="0"/>
              <a:t>4</a:t>
            </a:fld>
            <a:endParaRPr lang="lv-LV"/>
          </a:p>
        </p:txBody>
      </p:sp>
    </p:spTree>
    <p:extLst>
      <p:ext uri="{BB962C8B-B14F-4D97-AF65-F5344CB8AC3E}">
        <p14:creationId xmlns:p14="http://schemas.microsoft.com/office/powerpoint/2010/main" val="27025201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D5B3E-DB30-106C-E869-DD81F8F02E24}"/>
            </a:ext>
          </a:extLst>
        </p:cNvPr>
        <p:cNvGrpSpPr/>
        <p:nvPr/>
      </p:nvGrpSpPr>
      <p:grpSpPr>
        <a:xfrm>
          <a:off x="0" y="0"/>
          <a:ext cx="0" cy="0"/>
          <a:chOff x="0" y="0"/>
          <a:chExt cx="0" cy="0"/>
        </a:xfrm>
      </p:grpSpPr>
      <p:graphicFrame>
        <p:nvGraphicFramePr>
          <p:cNvPr id="4" name="Shēma 3">
            <a:extLst>
              <a:ext uri="{FF2B5EF4-FFF2-40B4-BE49-F238E27FC236}">
                <a16:creationId xmlns:a16="http://schemas.microsoft.com/office/drawing/2014/main" id="{50DD3C43-94C9-11F3-EFE0-81CC3F825766}"/>
              </a:ext>
            </a:extLst>
          </p:cNvPr>
          <p:cNvGraphicFramePr/>
          <p:nvPr>
            <p:extLst>
              <p:ext uri="{D42A27DB-BD31-4B8C-83A1-F6EECF244321}">
                <p14:modId xmlns:p14="http://schemas.microsoft.com/office/powerpoint/2010/main" val="1127221809"/>
              </p:ext>
            </p:extLst>
          </p:nvPr>
        </p:nvGraphicFramePr>
        <p:xfrm>
          <a:off x="-620334" y="574725"/>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Virsraksts 1">
            <a:extLst>
              <a:ext uri="{FF2B5EF4-FFF2-40B4-BE49-F238E27FC236}">
                <a16:creationId xmlns:a16="http://schemas.microsoft.com/office/drawing/2014/main" id="{EC43AEB1-2530-1ED1-2BEF-8CBF2629105B}"/>
              </a:ext>
            </a:extLst>
          </p:cNvPr>
          <p:cNvSpPr txBox="1">
            <a:spLocks/>
          </p:cNvSpPr>
          <p:nvPr/>
        </p:nvSpPr>
        <p:spPr>
          <a:xfrm>
            <a:off x="825734" y="572980"/>
            <a:ext cx="10515600" cy="536023"/>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2400" kern="1200">
                <a:solidFill>
                  <a:srgbClr val="7E0000"/>
                </a:solidFill>
                <a:latin typeface="+mj-lt"/>
                <a:ea typeface="+mj-ea"/>
                <a:cs typeface="+mj-cs"/>
              </a:defRPr>
            </a:lvl1pPr>
          </a:lstStyle>
          <a:p>
            <a:r>
              <a:rPr lang="lv-LV" dirty="0">
                <a:solidFill>
                  <a:schemeClr val="accent2">
                    <a:lumMod val="75000"/>
                  </a:schemeClr>
                </a:solidFill>
              </a:rPr>
              <a:t>Projekta pieteikuma </a:t>
            </a:r>
            <a:br>
              <a:rPr lang="lv-LV" dirty="0">
                <a:solidFill>
                  <a:schemeClr val="accent2">
                    <a:lumMod val="75000"/>
                  </a:schemeClr>
                </a:solidFill>
              </a:rPr>
            </a:br>
            <a:r>
              <a:rPr lang="lv-LV" dirty="0">
                <a:solidFill>
                  <a:schemeClr val="accent2">
                    <a:lumMod val="75000"/>
                  </a:schemeClr>
                </a:solidFill>
              </a:rPr>
              <a:t>zinātniskā izvērtēšana</a:t>
            </a:r>
          </a:p>
        </p:txBody>
      </p:sp>
      <p:sp>
        <p:nvSpPr>
          <p:cNvPr id="16" name="TextBox 15">
            <a:extLst>
              <a:ext uri="{FF2B5EF4-FFF2-40B4-BE49-F238E27FC236}">
                <a16:creationId xmlns:a16="http://schemas.microsoft.com/office/drawing/2014/main" id="{3318B4C3-46CF-43F8-C2F1-2E99202992BD}"/>
              </a:ext>
            </a:extLst>
          </p:cNvPr>
          <p:cNvSpPr txBox="1"/>
          <p:nvPr/>
        </p:nvSpPr>
        <p:spPr>
          <a:xfrm>
            <a:off x="6083534" y="1191177"/>
            <a:ext cx="5338818" cy="4185761"/>
          </a:xfrm>
          <a:prstGeom prst="rect">
            <a:avLst/>
          </a:prstGeom>
          <a:noFill/>
        </p:spPr>
        <p:txBody>
          <a:bodyPr wrap="square">
            <a:spAutoFit/>
          </a:bodyPr>
          <a:lstStyle/>
          <a:p>
            <a:r>
              <a:rPr lang="lv-LV" sz="1400" b="1" dirty="0">
                <a:solidFill>
                  <a:schemeClr val="tx2"/>
                </a:solidFill>
              </a:rPr>
              <a:t>Padome nosūta komisijai:</a:t>
            </a:r>
          </a:p>
          <a:p>
            <a:endParaRPr lang="lv-LV" sz="1400" dirty="0">
              <a:solidFill>
                <a:schemeClr val="tx2"/>
              </a:solidFill>
            </a:endParaRPr>
          </a:p>
          <a:p>
            <a:pPr marL="285750" indent="-285750">
              <a:buBlip>
                <a:blip r:embed="rId7"/>
              </a:buBlip>
            </a:pPr>
            <a:r>
              <a:rPr lang="lv-LV" sz="1400" dirty="0">
                <a:solidFill>
                  <a:schemeClr val="tx2"/>
                </a:solidFill>
              </a:rPr>
              <a:t>piecu darbdienu laikā pēc visu projektu pieteikumu ekspertu konsolidēto vērtējumu iesniegšanas informācijas sistēmā un nolikuma 44. punktā minētās formulas piemērošanas sagatavotu ekspertīzes vērtējuma projektu pieteikumu sarakstu. Šajā sarakstā projekta pieteikumi ir sarindoti prioritārā secībā pēc konsolidētajā vērtējumā iegūto punktu skaita (turpmāk – projektu pieteikumu saraksts), ievērojot MK noteikumu 32. punktā noteikto;</a:t>
            </a:r>
          </a:p>
          <a:p>
            <a:pPr marL="285750" indent="-285750">
              <a:buBlip>
                <a:blip r:embed="rId7"/>
              </a:buBlip>
            </a:pPr>
            <a:r>
              <a:rPr lang="lv-LV" sz="1400" dirty="0">
                <a:solidFill>
                  <a:schemeClr val="tx2"/>
                </a:solidFill>
              </a:rPr>
              <a:t>apkopojumu par ekspertu konsolidētajos vērtējumos sniegtajām rekomendācijām katram projekta pieteikumam (turpmāk – ekspertu rekomendācijas);</a:t>
            </a:r>
          </a:p>
          <a:p>
            <a:pPr marL="285750" indent="-285750">
              <a:buBlip>
                <a:blip r:embed="rId7"/>
              </a:buBlip>
            </a:pPr>
            <a:r>
              <a:rPr lang="lv-LV" sz="1400" dirty="0">
                <a:solidFill>
                  <a:schemeClr val="tx2"/>
                </a:solidFill>
              </a:rPr>
              <a:t>komisija piecu darba dienu laikā pēc projektu pieteikumu saraksta un ekspertu rekomendāciju saņemšanas, ievērojot MK noteikumu 33.1. apakšpunktu, pieņem MK noteikumu 8.3.1. apakšpunktā minēto lēmumu par finansējuma piešķiršanu projekta īstenošanai, ņemot vērā nolikuma 5. punktā noteikto maksimālo projekta finansējumu, vai MK noteikumu 8.3.2. apakšpunktā minēto lēmumu par projektu pieteikumu noraidīšanu. Padome komisijas pieņemtos lēmumus trīs darbdienu laikā nosūta projekta pieteikumu iesniedzējiem.</a:t>
            </a:r>
          </a:p>
        </p:txBody>
      </p:sp>
      <p:sp>
        <p:nvSpPr>
          <p:cNvPr id="2" name="!!Teksts">
            <a:extLst>
              <a:ext uri="{FF2B5EF4-FFF2-40B4-BE49-F238E27FC236}">
                <a16:creationId xmlns:a16="http://schemas.microsoft.com/office/drawing/2014/main" id="{4BC7FACB-9177-7DBC-AFA3-A2C45C1857F8}"/>
              </a:ext>
            </a:extLst>
          </p:cNvPr>
          <p:cNvSpPr txBox="1"/>
          <p:nvPr/>
        </p:nvSpPr>
        <p:spPr>
          <a:xfrm>
            <a:off x="803798" y="995798"/>
            <a:ext cx="5279736" cy="400110"/>
          </a:xfrm>
          <a:prstGeom prst="rect">
            <a:avLst/>
          </a:prstGeom>
          <a:noFill/>
        </p:spPr>
        <p:txBody>
          <a:bodyPr wrap="square" rtlCol="0">
            <a:spAutoFit/>
          </a:bodyPr>
          <a:lstStyle/>
          <a:p>
            <a:pPr lvl="0"/>
            <a:r>
              <a:rPr lang="lv-LV" sz="2000" b="1" dirty="0">
                <a:solidFill>
                  <a:schemeClr val="accent2"/>
                </a:solidFill>
                <a:ea typeface="Verdana" panose="020B0604030504040204" pitchFamily="34" charset="0"/>
              </a:rPr>
              <a:t>Kvalitātes slieksnis</a:t>
            </a:r>
            <a:endParaRPr lang="lv-LV" sz="2000" dirty="0">
              <a:solidFill>
                <a:schemeClr val="accent2"/>
              </a:solidFill>
              <a:ea typeface="Verdana" panose="020B0604030504040204" pitchFamily="34" charset="0"/>
            </a:endParaRPr>
          </a:p>
        </p:txBody>
      </p:sp>
      <p:pic>
        <p:nvPicPr>
          <p:cNvPr id="8" name="!!Forma">
            <a:extLst>
              <a:ext uri="{FF2B5EF4-FFF2-40B4-BE49-F238E27FC236}">
                <a16:creationId xmlns:a16="http://schemas.microsoft.com/office/drawing/2014/main" id="{DD5A59E1-585E-8FFD-2432-F74435337511}"/>
              </a:ext>
            </a:extLst>
          </p:cNvPr>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98615" y="361829"/>
            <a:ext cx="1267935" cy="1267935"/>
          </a:xfrm>
          <a:prstGeom prst="rect">
            <a:avLst/>
          </a:prstGeom>
          <a:noFill/>
          <a:ln>
            <a:noFill/>
          </a:ln>
          <a:effectLst>
            <a:outerShdw blurRad="50800" dist="38100" dir="2700000" algn="tl" rotWithShape="0">
              <a:prstClr val="black">
                <a:alpha val="40000"/>
              </a:prstClr>
            </a:outerShdw>
          </a:effectLst>
        </p:spPr>
      </p:pic>
      <p:sp>
        <p:nvSpPr>
          <p:cNvPr id="6" name="Datuma vietturis 13">
            <a:extLst>
              <a:ext uri="{FF2B5EF4-FFF2-40B4-BE49-F238E27FC236}">
                <a16:creationId xmlns:a16="http://schemas.microsoft.com/office/drawing/2014/main" id="{6A7AB811-CEFD-20CF-C0F3-175F9D09BA07}"/>
              </a:ext>
            </a:extLst>
          </p:cNvPr>
          <p:cNvSpPr>
            <a:spLocks noGrp="1"/>
          </p:cNvSpPr>
          <p:nvPr>
            <p:ph type="dt" sz="half" idx="10"/>
          </p:nvPr>
        </p:nvSpPr>
        <p:spPr>
          <a:xfrm>
            <a:off x="234451" y="6429447"/>
            <a:ext cx="1381539" cy="365125"/>
          </a:xfrm>
        </p:spPr>
        <p:txBody>
          <a:bodyPr/>
          <a:lstStyle/>
          <a:p>
            <a:r>
              <a:rPr lang="lv-LV"/>
              <a:t>2026. gada 7. jūlijā</a:t>
            </a:r>
            <a:endParaRPr lang="lv-LV" dirty="0"/>
          </a:p>
        </p:txBody>
      </p:sp>
      <p:sp>
        <p:nvSpPr>
          <p:cNvPr id="7" name="Kājenes vietturis 14">
            <a:extLst>
              <a:ext uri="{FF2B5EF4-FFF2-40B4-BE49-F238E27FC236}">
                <a16:creationId xmlns:a16="http://schemas.microsoft.com/office/drawing/2014/main" id="{EE24C155-1026-6C93-7143-2A2BE263E4B2}"/>
              </a:ext>
            </a:extLst>
          </p:cNvPr>
          <p:cNvSpPr>
            <a:spLocks noGrp="1"/>
          </p:cNvSpPr>
          <p:nvPr>
            <p:ph type="ftr" sz="quarter" idx="11"/>
          </p:nvPr>
        </p:nvSpPr>
        <p:spPr>
          <a:xfrm>
            <a:off x="1102468" y="6422610"/>
            <a:ext cx="8816008" cy="365125"/>
          </a:xfrm>
        </p:spPr>
        <p:txBody>
          <a:bodyPr/>
          <a:lstStyle/>
          <a:p>
            <a:r>
              <a:rPr lang="lv-LV" dirty="0"/>
              <a:t>Valsts pētījumu programmas “Bioloģiskās daudzveidības prioritāro rīcību </a:t>
            </a:r>
          </a:p>
          <a:p>
            <a:r>
              <a:rPr lang="lv-LV" dirty="0"/>
              <a:t>programmā noteikto pētījumu izstrāde, 2. daļa” 2026.–2028. gadam projektu pieteikumu atklātais konkurss </a:t>
            </a:r>
          </a:p>
        </p:txBody>
      </p:sp>
      <p:sp>
        <p:nvSpPr>
          <p:cNvPr id="3" name="Slide Number Placeholder 2">
            <a:extLst>
              <a:ext uri="{FF2B5EF4-FFF2-40B4-BE49-F238E27FC236}">
                <a16:creationId xmlns:a16="http://schemas.microsoft.com/office/drawing/2014/main" id="{29936712-B0BE-2E2F-3190-6C2AEB8033F2}"/>
              </a:ext>
            </a:extLst>
          </p:cNvPr>
          <p:cNvSpPr>
            <a:spLocks noGrp="1"/>
          </p:cNvSpPr>
          <p:nvPr>
            <p:ph type="sldNum" sz="quarter" idx="12"/>
          </p:nvPr>
        </p:nvSpPr>
        <p:spPr/>
        <p:txBody>
          <a:bodyPr/>
          <a:lstStyle/>
          <a:p>
            <a:fld id="{0C152783-A906-4F49-8461-A41E71CF96CE}" type="slidenum">
              <a:rPr lang="lv-LV" smtClean="0"/>
              <a:t>40</a:t>
            </a:fld>
            <a:endParaRPr lang="lv-LV"/>
          </a:p>
        </p:txBody>
      </p:sp>
    </p:spTree>
    <p:extLst>
      <p:ext uri="{BB962C8B-B14F-4D97-AF65-F5344CB8AC3E}">
        <p14:creationId xmlns:p14="http://schemas.microsoft.com/office/powerpoint/2010/main" val="5759707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500"/>
                                  </p:stCondLst>
                                  <p:childTnLst>
                                    <p:animClr clrSpc="rgb" dir="cw">
                                      <p:cBhvr override="childStyle">
                                        <p:cTn id="6" dur="250" autoRev="1" fill="remove"/>
                                        <p:tgtEl>
                                          <p:spTgt spid="4">
                                            <p:graphicEl>
                                              <a:dgm id="{8306ED85-59E6-43C0-A974-4B22A9C66041}"/>
                                            </p:graphicEl>
                                          </p:spTgt>
                                        </p:tgtEl>
                                        <p:attrNameLst>
                                          <p:attrName>style.color</p:attrName>
                                        </p:attrNameLst>
                                      </p:cBhvr>
                                      <p:to>
                                        <a:schemeClr val="bg1"/>
                                      </p:to>
                                    </p:animClr>
                                    <p:animClr clrSpc="rgb" dir="cw">
                                      <p:cBhvr>
                                        <p:cTn id="7" dur="250" autoRev="1" fill="remove"/>
                                        <p:tgtEl>
                                          <p:spTgt spid="4">
                                            <p:graphicEl>
                                              <a:dgm id="{8306ED85-59E6-43C0-A974-4B22A9C66041}"/>
                                            </p:graphicEl>
                                          </p:spTgt>
                                        </p:tgtEl>
                                        <p:attrNameLst>
                                          <p:attrName>fillcolor</p:attrName>
                                        </p:attrNameLst>
                                      </p:cBhvr>
                                      <p:to>
                                        <a:schemeClr val="bg1"/>
                                      </p:to>
                                    </p:animClr>
                                    <p:set>
                                      <p:cBhvr>
                                        <p:cTn id="8" dur="250" autoRev="1" fill="remove"/>
                                        <p:tgtEl>
                                          <p:spTgt spid="4">
                                            <p:graphicEl>
                                              <a:dgm id="{8306ED85-59E6-43C0-A974-4B22A9C66041}"/>
                                            </p:graphicEl>
                                          </p:spTgt>
                                        </p:tgtEl>
                                        <p:attrNameLst>
                                          <p:attrName>fill.type</p:attrName>
                                        </p:attrNameLst>
                                      </p:cBhvr>
                                      <p:to>
                                        <p:strVal val="solid"/>
                                      </p:to>
                                    </p:set>
                                    <p:set>
                                      <p:cBhvr>
                                        <p:cTn id="9" dur="250" autoRev="1" fill="remove"/>
                                        <p:tgtEl>
                                          <p:spTgt spid="4">
                                            <p:graphicEl>
                                              <a:dgm id="{8306ED85-59E6-43C0-A974-4B22A9C66041}"/>
                                            </p:graphicEl>
                                          </p:spTgt>
                                        </p:tgtEl>
                                        <p:attrNameLst>
                                          <p:attrName>fill.on</p:attrName>
                                        </p:attrNameLst>
                                      </p:cBhvr>
                                      <p:to>
                                        <p:strVal val="true"/>
                                      </p:to>
                                    </p:set>
                                  </p:childTnLst>
                                </p:cTn>
                              </p:par>
                            </p:childTnLst>
                          </p:cTn>
                        </p:par>
                        <p:par>
                          <p:cTn id="10" fill="hold">
                            <p:stCondLst>
                              <p:cond delay="1000"/>
                            </p:stCondLst>
                            <p:childTnLst>
                              <p:par>
                                <p:cTn id="11" presetID="27" presetClass="emph" presetSubtype="0" fill="remove" grpId="0" nodeType="afterEffect">
                                  <p:stCondLst>
                                    <p:cond delay="0"/>
                                  </p:stCondLst>
                                  <p:childTnLst>
                                    <p:animClr clrSpc="rgb" dir="cw">
                                      <p:cBhvr override="childStyle">
                                        <p:cTn id="12" dur="250" autoRev="1" fill="remove"/>
                                        <p:tgtEl>
                                          <p:spTgt spid="4">
                                            <p:graphicEl>
                                              <a:dgm id="{1BDCEA7A-E15E-460F-92F0-60F844567F34}"/>
                                            </p:graphicEl>
                                          </p:spTgt>
                                        </p:tgtEl>
                                        <p:attrNameLst>
                                          <p:attrName>style.color</p:attrName>
                                        </p:attrNameLst>
                                      </p:cBhvr>
                                      <p:to>
                                        <a:schemeClr val="bg1"/>
                                      </p:to>
                                    </p:animClr>
                                    <p:animClr clrSpc="rgb" dir="cw">
                                      <p:cBhvr>
                                        <p:cTn id="13" dur="250" autoRev="1" fill="remove"/>
                                        <p:tgtEl>
                                          <p:spTgt spid="4">
                                            <p:graphicEl>
                                              <a:dgm id="{1BDCEA7A-E15E-460F-92F0-60F844567F34}"/>
                                            </p:graphicEl>
                                          </p:spTgt>
                                        </p:tgtEl>
                                        <p:attrNameLst>
                                          <p:attrName>fillcolor</p:attrName>
                                        </p:attrNameLst>
                                      </p:cBhvr>
                                      <p:to>
                                        <a:schemeClr val="bg1"/>
                                      </p:to>
                                    </p:animClr>
                                    <p:set>
                                      <p:cBhvr>
                                        <p:cTn id="14" dur="250" autoRev="1" fill="remove"/>
                                        <p:tgtEl>
                                          <p:spTgt spid="4">
                                            <p:graphicEl>
                                              <a:dgm id="{1BDCEA7A-E15E-460F-92F0-60F844567F34}"/>
                                            </p:graphicEl>
                                          </p:spTgt>
                                        </p:tgtEl>
                                        <p:attrNameLst>
                                          <p:attrName>fill.type</p:attrName>
                                        </p:attrNameLst>
                                      </p:cBhvr>
                                      <p:to>
                                        <p:strVal val="solid"/>
                                      </p:to>
                                    </p:set>
                                    <p:set>
                                      <p:cBhvr>
                                        <p:cTn id="15" dur="250" autoRev="1" fill="remove"/>
                                        <p:tgtEl>
                                          <p:spTgt spid="4">
                                            <p:graphicEl>
                                              <a:dgm id="{1BDCEA7A-E15E-460F-92F0-60F844567F34}"/>
                                            </p:graphicEl>
                                          </p:spTgt>
                                        </p:tgtEl>
                                        <p:attrNameLst>
                                          <p:attrName>fill.on</p:attrName>
                                        </p:attrNameLst>
                                      </p:cBhvr>
                                      <p:to>
                                        <p:strVal val="true"/>
                                      </p:to>
                                    </p:set>
                                  </p:childTnLst>
                                </p:cTn>
                              </p:par>
                            </p:childTnLst>
                          </p:cTn>
                        </p:par>
                        <p:par>
                          <p:cTn id="16" fill="hold">
                            <p:stCondLst>
                              <p:cond delay="1500"/>
                            </p:stCondLst>
                            <p:childTnLst>
                              <p:par>
                                <p:cTn id="17" presetID="27" presetClass="emph" presetSubtype="0" fill="remove" grpId="0" nodeType="afterEffect">
                                  <p:stCondLst>
                                    <p:cond delay="0"/>
                                  </p:stCondLst>
                                  <p:childTnLst>
                                    <p:animClr clrSpc="rgb" dir="cw">
                                      <p:cBhvr override="childStyle">
                                        <p:cTn id="18" dur="250" autoRev="1" fill="remove"/>
                                        <p:tgtEl>
                                          <p:spTgt spid="4">
                                            <p:graphicEl>
                                              <a:dgm id="{21CB2F2F-659B-4C1C-999C-F6B43EA95AAC}"/>
                                            </p:graphicEl>
                                          </p:spTgt>
                                        </p:tgtEl>
                                        <p:attrNameLst>
                                          <p:attrName>style.color</p:attrName>
                                        </p:attrNameLst>
                                      </p:cBhvr>
                                      <p:to>
                                        <a:schemeClr val="bg1"/>
                                      </p:to>
                                    </p:animClr>
                                    <p:animClr clrSpc="rgb" dir="cw">
                                      <p:cBhvr>
                                        <p:cTn id="19" dur="250" autoRev="1" fill="remove"/>
                                        <p:tgtEl>
                                          <p:spTgt spid="4">
                                            <p:graphicEl>
                                              <a:dgm id="{21CB2F2F-659B-4C1C-999C-F6B43EA95AAC}"/>
                                            </p:graphicEl>
                                          </p:spTgt>
                                        </p:tgtEl>
                                        <p:attrNameLst>
                                          <p:attrName>fillcolor</p:attrName>
                                        </p:attrNameLst>
                                      </p:cBhvr>
                                      <p:to>
                                        <a:schemeClr val="bg1"/>
                                      </p:to>
                                    </p:animClr>
                                    <p:set>
                                      <p:cBhvr>
                                        <p:cTn id="20" dur="250" autoRev="1" fill="remove"/>
                                        <p:tgtEl>
                                          <p:spTgt spid="4">
                                            <p:graphicEl>
                                              <a:dgm id="{21CB2F2F-659B-4C1C-999C-F6B43EA95AAC}"/>
                                            </p:graphicEl>
                                          </p:spTgt>
                                        </p:tgtEl>
                                        <p:attrNameLst>
                                          <p:attrName>fill.type</p:attrName>
                                        </p:attrNameLst>
                                      </p:cBhvr>
                                      <p:to>
                                        <p:strVal val="solid"/>
                                      </p:to>
                                    </p:set>
                                    <p:set>
                                      <p:cBhvr>
                                        <p:cTn id="21" dur="250" autoRev="1" fill="remove"/>
                                        <p:tgtEl>
                                          <p:spTgt spid="4">
                                            <p:graphicEl>
                                              <a:dgm id="{21CB2F2F-659B-4C1C-999C-F6B43EA95AAC}"/>
                                            </p:graphicEl>
                                          </p:spTgt>
                                        </p:tgtEl>
                                        <p:attrNameLst>
                                          <p:attrName>fill.on</p:attrName>
                                        </p:attrNameLst>
                                      </p:cBhvr>
                                      <p:to>
                                        <p:strVal val="true"/>
                                      </p:to>
                                    </p:set>
                                  </p:childTnLst>
                                </p:cTn>
                              </p:par>
                            </p:childTnLst>
                          </p:cTn>
                        </p:par>
                        <p:par>
                          <p:cTn id="22" fill="hold">
                            <p:stCondLst>
                              <p:cond delay="2000"/>
                            </p:stCondLst>
                            <p:childTnLst>
                              <p:par>
                                <p:cTn id="23" presetID="27" presetClass="emph" presetSubtype="0" fill="remove" grpId="0" nodeType="afterEffect">
                                  <p:stCondLst>
                                    <p:cond delay="0"/>
                                  </p:stCondLst>
                                  <p:childTnLst>
                                    <p:animClr clrSpc="rgb" dir="cw">
                                      <p:cBhvr override="childStyle">
                                        <p:cTn id="24" dur="250" autoRev="1" fill="remove"/>
                                        <p:tgtEl>
                                          <p:spTgt spid="4">
                                            <p:graphicEl>
                                              <a:dgm id="{930C2FE6-4A79-4262-B6D3-A347FC047D48}"/>
                                            </p:graphicEl>
                                          </p:spTgt>
                                        </p:tgtEl>
                                        <p:attrNameLst>
                                          <p:attrName>style.color</p:attrName>
                                        </p:attrNameLst>
                                      </p:cBhvr>
                                      <p:to>
                                        <a:schemeClr val="bg1"/>
                                      </p:to>
                                    </p:animClr>
                                    <p:animClr clrSpc="rgb" dir="cw">
                                      <p:cBhvr>
                                        <p:cTn id="25" dur="250" autoRev="1" fill="remove"/>
                                        <p:tgtEl>
                                          <p:spTgt spid="4">
                                            <p:graphicEl>
                                              <a:dgm id="{930C2FE6-4A79-4262-B6D3-A347FC047D48}"/>
                                            </p:graphicEl>
                                          </p:spTgt>
                                        </p:tgtEl>
                                        <p:attrNameLst>
                                          <p:attrName>fillcolor</p:attrName>
                                        </p:attrNameLst>
                                      </p:cBhvr>
                                      <p:to>
                                        <a:schemeClr val="bg1"/>
                                      </p:to>
                                    </p:animClr>
                                    <p:set>
                                      <p:cBhvr>
                                        <p:cTn id="26" dur="250" autoRev="1" fill="remove"/>
                                        <p:tgtEl>
                                          <p:spTgt spid="4">
                                            <p:graphicEl>
                                              <a:dgm id="{930C2FE6-4A79-4262-B6D3-A347FC047D48}"/>
                                            </p:graphicEl>
                                          </p:spTgt>
                                        </p:tgtEl>
                                        <p:attrNameLst>
                                          <p:attrName>fill.type</p:attrName>
                                        </p:attrNameLst>
                                      </p:cBhvr>
                                      <p:to>
                                        <p:strVal val="solid"/>
                                      </p:to>
                                    </p:set>
                                    <p:set>
                                      <p:cBhvr>
                                        <p:cTn id="27" dur="250" autoRev="1" fill="remove"/>
                                        <p:tgtEl>
                                          <p:spTgt spid="4">
                                            <p:graphicEl>
                                              <a:dgm id="{930C2FE6-4A79-4262-B6D3-A347FC047D48}"/>
                                            </p:graphicEl>
                                          </p:spTgt>
                                        </p:tgtEl>
                                        <p:attrNameLst>
                                          <p:attrName>fill.on</p:attrName>
                                        </p:attrNameLst>
                                      </p:cBhvr>
                                      <p:to>
                                        <p:strVal val="tru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rev="1"/>
        </p:bldSub>
      </p:bldGraphic>
      <p:bldP spid="1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80D39-81A7-14AE-18AE-B43024CAA8E1}"/>
            </a:ext>
          </a:extLst>
        </p:cNvPr>
        <p:cNvGrpSpPr/>
        <p:nvPr/>
      </p:nvGrpSpPr>
      <p:grpSpPr>
        <a:xfrm>
          <a:off x="0" y="0"/>
          <a:ext cx="0" cy="0"/>
          <a:chOff x="0" y="0"/>
          <a:chExt cx="0" cy="0"/>
        </a:xfrm>
      </p:grpSpPr>
      <p:sp>
        <p:nvSpPr>
          <p:cNvPr id="2" name="!!Teksts">
            <a:extLst>
              <a:ext uri="{FF2B5EF4-FFF2-40B4-BE49-F238E27FC236}">
                <a16:creationId xmlns:a16="http://schemas.microsoft.com/office/drawing/2014/main" id="{6C3F917D-AF16-495A-E5CC-EA6D661AD546}"/>
              </a:ext>
            </a:extLst>
          </p:cNvPr>
          <p:cNvSpPr>
            <a:spLocks noGrp="1"/>
          </p:cNvSpPr>
          <p:nvPr>
            <p:ph type="title"/>
          </p:nvPr>
        </p:nvSpPr>
        <p:spPr>
          <a:xfrm>
            <a:off x="838199" y="2193442"/>
            <a:ext cx="10515600" cy="1947862"/>
          </a:xfrm>
        </p:spPr>
        <p:txBody>
          <a:bodyPr anchor="t">
            <a:normAutofit/>
          </a:bodyPr>
          <a:lstStyle/>
          <a:p>
            <a:r>
              <a:rPr lang="lv-LV" dirty="0"/>
              <a:t>Vispārējā informācija</a:t>
            </a:r>
          </a:p>
        </p:txBody>
      </p:sp>
      <p:sp>
        <p:nvSpPr>
          <p:cNvPr id="5" name="Datuma vietturis 13">
            <a:extLst>
              <a:ext uri="{FF2B5EF4-FFF2-40B4-BE49-F238E27FC236}">
                <a16:creationId xmlns:a16="http://schemas.microsoft.com/office/drawing/2014/main" id="{E9037CB7-4F02-2C48-9DD7-D7B715FCD539}"/>
              </a:ext>
            </a:extLst>
          </p:cNvPr>
          <p:cNvSpPr>
            <a:spLocks noGrp="1"/>
          </p:cNvSpPr>
          <p:nvPr>
            <p:ph type="dt" sz="half" idx="10"/>
          </p:nvPr>
        </p:nvSpPr>
        <p:spPr>
          <a:xfrm>
            <a:off x="234451" y="6429447"/>
            <a:ext cx="1381539" cy="365125"/>
          </a:xfrm>
        </p:spPr>
        <p:txBody>
          <a:bodyPr/>
          <a:lstStyle/>
          <a:p>
            <a:r>
              <a:rPr lang="lv-LV"/>
              <a:t>2026. gada 7. jūlijā</a:t>
            </a:r>
            <a:endParaRPr lang="lv-LV" dirty="0"/>
          </a:p>
        </p:txBody>
      </p:sp>
      <p:sp>
        <p:nvSpPr>
          <p:cNvPr id="6" name="Kājenes vietturis 14">
            <a:extLst>
              <a:ext uri="{FF2B5EF4-FFF2-40B4-BE49-F238E27FC236}">
                <a16:creationId xmlns:a16="http://schemas.microsoft.com/office/drawing/2014/main" id="{323EC1C4-FB3D-4A28-DDB1-B7BF7364CA4E}"/>
              </a:ext>
            </a:extLst>
          </p:cNvPr>
          <p:cNvSpPr>
            <a:spLocks noGrp="1"/>
          </p:cNvSpPr>
          <p:nvPr>
            <p:ph type="ftr" sz="quarter" idx="11"/>
          </p:nvPr>
        </p:nvSpPr>
        <p:spPr>
          <a:xfrm>
            <a:off x="1102468" y="6422610"/>
            <a:ext cx="8816008" cy="365125"/>
          </a:xfrm>
        </p:spPr>
        <p:txBody>
          <a:bodyPr/>
          <a:lstStyle/>
          <a:p>
            <a:r>
              <a:rPr lang="lv-LV" dirty="0"/>
              <a:t>Valsts pētījumu programmas “Bioloģiskās daudzveidības prioritāro rīcību </a:t>
            </a:r>
          </a:p>
          <a:p>
            <a:r>
              <a:rPr lang="lv-LV" dirty="0"/>
              <a:t>programmā noteikto pētījumu izstrāde, 2. daļa” 2026.–2028. gadam projektu pieteikumu atklātais konkurss </a:t>
            </a:r>
          </a:p>
        </p:txBody>
      </p:sp>
      <p:sp>
        <p:nvSpPr>
          <p:cNvPr id="3" name="Slide Number Placeholder 2">
            <a:extLst>
              <a:ext uri="{FF2B5EF4-FFF2-40B4-BE49-F238E27FC236}">
                <a16:creationId xmlns:a16="http://schemas.microsoft.com/office/drawing/2014/main" id="{3BB30C82-3A10-00CF-8739-8EFA27180521}"/>
              </a:ext>
            </a:extLst>
          </p:cNvPr>
          <p:cNvSpPr>
            <a:spLocks noGrp="1"/>
          </p:cNvSpPr>
          <p:nvPr>
            <p:ph type="sldNum" sz="quarter" idx="12"/>
          </p:nvPr>
        </p:nvSpPr>
        <p:spPr/>
        <p:txBody>
          <a:bodyPr/>
          <a:lstStyle/>
          <a:p>
            <a:fld id="{0C152783-A906-4F49-8461-A41E71CF96CE}" type="slidenum">
              <a:rPr lang="lv-LV" smtClean="0"/>
              <a:t>41</a:t>
            </a:fld>
            <a:endParaRPr lang="lv-LV"/>
          </a:p>
        </p:txBody>
      </p:sp>
    </p:spTree>
    <p:extLst>
      <p:ext uri="{BB962C8B-B14F-4D97-AF65-F5344CB8AC3E}">
        <p14:creationId xmlns:p14="http://schemas.microsoft.com/office/powerpoint/2010/main" val="31767992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9D6BD-340E-28E2-6E3E-CA4C711D97E7}"/>
            </a:ext>
          </a:extLst>
        </p:cNvPr>
        <p:cNvGrpSpPr/>
        <p:nvPr/>
      </p:nvGrpSpPr>
      <p:grpSpPr>
        <a:xfrm>
          <a:off x="0" y="0"/>
          <a:ext cx="0" cy="0"/>
          <a:chOff x="0" y="0"/>
          <a:chExt cx="0" cy="0"/>
        </a:xfrm>
      </p:grpSpPr>
      <p:sp>
        <p:nvSpPr>
          <p:cNvPr id="5" name="!!Teksts">
            <a:extLst>
              <a:ext uri="{FF2B5EF4-FFF2-40B4-BE49-F238E27FC236}">
                <a16:creationId xmlns:a16="http://schemas.microsoft.com/office/drawing/2014/main" id="{2E2AE783-A0CB-0DE7-1B3B-6520F04BFD25}"/>
              </a:ext>
            </a:extLst>
          </p:cNvPr>
          <p:cNvSpPr txBox="1">
            <a:spLocks/>
          </p:cNvSpPr>
          <p:nvPr/>
        </p:nvSpPr>
        <p:spPr>
          <a:xfrm>
            <a:off x="825734" y="572980"/>
            <a:ext cx="10515600" cy="5360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7E0000"/>
                </a:solidFill>
                <a:latin typeface="+mj-lt"/>
                <a:ea typeface="+mj-ea"/>
                <a:cs typeface="+mj-cs"/>
              </a:defRPr>
            </a:lvl1pPr>
          </a:lstStyle>
          <a:p>
            <a:r>
              <a:rPr lang="lv-LV" dirty="0">
                <a:solidFill>
                  <a:schemeClr val="accent2">
                    <a:lumMod val="75000"/>
                  </a:schemeClr>
                </a:solidFill>
              </a:rPr>
              <a:t>Atbalstāmās darbības</a:t>
            </a:r>
          </a:p>
        </p:txBody>
      </p:sp>
      <p:graphicFrame>
        <p:nvGraphicFramePr>
          <p:cNvPr id="10" name="Shēma 9">
            <a:extLst>
              <a:ext uri="{FF2B5EF4-FFF2-40B4-BE49-F238E27FC236}">
                <a16:creationId xmlns:a16="http://schemas.microsoft.com/office/drawing/2014/main" id="{BC54407C-DA76-39AA-F3AB-7A9AA5A7F97A}"/>
              </a:ext>
            </a:extLst>
          </p:cNvPr>
          <p:cNvGraphicFramePr/>
          <p:nvPr>
            <p:extLst>
              <p:ext uri="{D42A27DB-BD31-4B8C-83A1-F6EECF244321}">
                <p14:modId xmlns:p14="http://schemas.microsoft.com/office/powerpoint/2010/main" val="2383018764"/>
              </p:ext>
            </p:extLst>
          </p:nvPr>
        </p:nvGraphicFramePr>
        <p:xfrm>
          <a:off x="1551609" y="1134891"/>
          <a:ext cx="7058991" cy="4843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Forma">
            <a:extLst>
              <a:ext uri="{FF2B5EF4-FFF2-40B4-BE49-F238E27FC236}">
                <a16:creationId xmlns:a16="http://schemas.microsoft.com/office/drawing/2014/main" id="{645E0E6F-083C-BD8A-9279-34731C885354}"/>
              </a:ext>
            </a:extLst>
          </p:cNvPr>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542658" y="2362953"/>
            <a:ext cx="1494271" cy="1494271"/>
          </a:xfrm>
          <a:prstGeom prst="rect">
            <a:avLst/>
          </a:prstGeom>
          <a:ln>
            <a:noFill/>
          </a:ln>
          <a:effectLst>
            <a:outerShdw blurRad="50800" dist="38100" dir="2700000" algn="tl" rotWithShape="0">
              <a:prstClr val="black">
                <a:alpha val="40000"/>
              </a:prstClr>
            </a:outerShdw>
          </a:effectLst>
        </p:spPr>
      </p:pic>
      <p:sp>
        <p:nvSpPr>
          <p:cNvPr id="6" name="Datuma vietturis 13">
            <a:extLst>
              <a:ext uri="{FF2B5EF4-FFF2-40B4-BE49-F238E27FC236}">
                <a16:creationId xmlns:a16="http://schemas.microsoft.com/office/drawing/2014/main" id="{5F0BC376-71C2-5675-1D22-0696353C9378}"/>
              </a:ext>
            </a:extLst>
          </p:cNvPr>
          <p:cNvSpPr>
            <a:spLocks noGrp="1"/>
          </p:cNvSpPr>
          <p:nvPr>
            <p:ph type="dt" sz="half" idx="10"/>
          </p:nvPr>
        </p:nvSpPr>
        <p:spPr>
          <a:xfrm>
            <a:off x="234451" y="6429447"/>
            <a:ext cx="1381539" cy="365125"/>
          </a:xfrm>
        </p:spPr>
        <p:txBody>
          <a:bodyPr/>
          <a:lstStyle/>
          <a:p>
            <a:r>
              <a:rPr lang="lv-LV"/>
              <a:t>2026. gada 7. jūlijā</a:t>
            </a:r>
            <a:endParaRPr lang="lv-LV" dirty="0"/>
          </a:p>
        </p:txBody>
      </p:sp>
      <p:sp>
        <p:nvSpPr>
          <p:cNvPr id="7" name="Kājenes vietturis 14">
            <a:extLst>
              <a:ext uri="{FF2B5EF4-FFF2-40B4-BE49-F238E27FC236}">
                <a16:creationId xmlns:a16="http://schemas.microsoft.com/office/drawing/2014/main" id="{FC625B82-324F-B3E7-D8AE-DD1533F7BABE}"/>
              </a:ext>
            </a:extLst>
          </p:cNvPr>
          <p:cNvSpPr>
            <a:spLocks noGrp="1"/>
          </p:cNvSpPr>
          <p:nvPr>
            <p:ph type="ftr" sz="quarter" idx="11"/>
          </p:nvPr>
        </p:nvSpPr>
        <p:spPr>
          <a:xfrm>
            <a:off x="1102468" y="6422610"/>
            <a:ext cx="8816008" cy="365125"/>
          </a:xfrm>
        </p:spPr>
        <p:txBody>
          <a:bodyPr/>
          <a:lstStyle/>
          <a:p>
            <a:r>
              <a:rPr lang="lv-LV" dirty="0"/>
              <a:t>Valsts pētījumu programmas “Bioloģiskās daudzveidības prioritāro rīcību </a:t>
            </a:r>
          </a:p>
          <a:p>
            <a:r>
              <a:rPr lang="lv-LV" dirty="0"/>
              <a:t>programmā noteikto pētījumu izstrāde, 2. daļa” 2026.–2028. gadam projektu pieteikumu atklātais konkurss </a:t>
            </a:r>
          </a:p>
        </p:txBody>
      </p:sp>
      <p:sp>
        <p:nvSpPr>
          <p:cNvPr id="2" name="Slide Number Placeholder 1">
            <a:extLst>
              <a:ext uri="{FF2B5EF4-FFF2-40B4-BE49-F238E27FC236}">
                <a16:creationId xmlns:a16="http://schemas.microsoft.com/office/drawing/2014/main" id="{05DD1AD5-719E-16A3-202A-A3C645462439}"/>
              </a:ext>
            </a:extLst>
          </p:cNvPr>
          <p:cNvSpPr>
            <a:spLocks noGrp="1"/>
          </p:cNvSpPr>
          <p:nvPr>
            <p:ph type="sldNum" sz="quarter" idx="12"/>
          </p:nvPr>
        </p:nvSpPr>
        <p:spPr/>
        <p:txBody>
          <a:bodyPr/>
          <a:lstStyle/>
          <a:p>
            <a:fld id="{0C152783-A906-4F49-8461-A41E71CF96CE}" type="slidenum">
              <a:rPr lang="lv-LV" smtClean="0"/>
              <a:t>42</a:t>
            </a:fld>
            <a:endParaRPr lang="lv-LV"/>
          </a:p>
        </p:txBody>
      </p:sp>
    </p:spTree>
    <p:extLst>
      <p:ext uri="{BB962C8B-B14F-4D97-AF65-F5344CB8AC3E}">
        <p14:creationId xmlns:p14="http://schemas.microsoft.com/office/powerpoint/2010/main" val="42779901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1A17B-DFF1-049D-BFB8-CBB9491F517A}"/>
            </a:ext>
          </a:extLst>
        </p:cNvPr>
        <p:cNvGrpSpPr/>
        <p:nvPr/>
      </p:nvGrpSpPr>
      <p:grpSpPr>
        <a:xfrm>
          <a:off x="0" y="0"/>
          <a:ext cx="0" cy="0"/>
          <a:chOff x="0" y="0"/>
          <a:chExt cx="0" cy="0"/>
        </a:xfrm>
      </p:grpSpPr>
      <p:sp>
        <p:nvSpPr>
          <p:cNvPr id="2" name="Teksts">
            <a:extLst>
              <a:ext uri="{FF2B5EF4-FFF2-40B4-BE49-F238E27FC236}">
                <a16:creationId xmlns:a16="http://schemas.microsoft.com/office/drawing/2014/main" id="{C0D25A2C-42D6-76EA-21B4-CE6743C13700}"/>
              </a:ext>
            </a:extLst>
          </p:cNvPr>
          <p:cNvSpPr>
            <a:spLocks noGrp="1"/>
          </p:cNvSpPr>
          <p:nvPr>
            <p:ph type="title"/>
          </p:nvPr>
        </p:nvSpPr>
        <p:spPr>
          <a:xfrm>
            <a:off x="838200" y="418306"/>
            <a:ext cx="3084443" cy="500062"/>
          </a:xfrm>
        </p:spPr>
        <p:txBody>
          <a:bodyPr>
            <a:normAutofit/>
          </a:bodyPr>
          <a:lstStyle/>
          <a:p>
            <a:r>
              <a:rPr lang="lv-LV" dirty="0"/>
              <a:t>Projekta rezultāti</a:t>
            </a:r>
          </a:p>
        </p:txBody>
      </p:sp>
      <p:sp>
        <p:nvSpPr>
          <p:cNvPr id="15" name="!!Teksts">
            <a:extLst>
              <a:ext uri="{FF2B5EF4-FFF2-40B4-BE49-F238E27FC236}">
                <a16:creationId xmlns:a16="http://schemas.microsoft.com/office/drawing/2014/main" id="{DD24BF79-7B19-D1D5-38D5-8280F5C97721}"/>
              </a:ext>
            </a:extLst>
          </p:cNvPr>
          <p:cNvSpPr txBox="1">
            <a:spLocks/>
          </p:cNvSpPr>
          <p:nvPr/>
        </p:nvSpPr>
        <p:spPr>
          <a:xfrm>
            <a:off x="838200" y="837620"/>
            <a:ext cx="5027292" cy="3443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lv-LV" sz="1600" kern="1200" smtClean="0">
                <a:solidFill>
                  <a:srgbClr val="7F7F7F"/>
                </a:solidFill>
                <a:effectLst/>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rgbClr val="7F7F7F"/>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7F7F7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lv-LV" sz="1600" kern="1200" dirty="0" smtClean="0">
                <a:solidFill>
                  <a:srgbClr val="7F7F7F"/>
                </a:solidFill>
                <a:effectLst/>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lv-LV" sz="1600" kern="1200" dirty="0" smtClean="0">
                <a:solidFill>
                  <a:srgbClr val="7F7F7F"/>
                </a:solidFill>
                <a:effectLst/>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b="1" dirty="0">
                <a:solidFill>
                  <a:schemeClr val="tx2"/>
                </a:solidFill>
              </a:rPr>
              <a:t>Projekta pieteikuma A daļa 4. nodaļa «Projekta rezultāti»</a:t>
            </a:r>
          </a:p>
        </p:txBody>
      </p:sp>
      <p:pic>
        <p:nvPicPr>
          <p:cNvPr id="16" name="!!Forma">
            <a:extLst>
              <a:ext uri="{FF2B5EF4-FFF2-40B4-BE49-F238E27FC236}">
                <a16:creationId xmlns:a16="http://schemas.microsoft.com/office/drawing/2014/main" id="{023D4571-6992-6E8F-E901-0AC6DB1AD8C3}"/>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50726" y="2463914"/>
            <a:ext cx="1090546" cy="108819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F040456-3EB9-5F25-840A-47700D724284}"/>
              </a:ext>
            </a:extLst>
          </p:cNvPr>
          <p:cNvSpPr txBox="1"/>
          <p:nvPr/>
        </p:nvSpPr>
        <p:spPr>
          <a:xfrm>
            <a:off x="7217483" y="1536174"/>
            <a:ext cx="4265526" cy="4031873"/>
          </a:xfrm>
          <a:prstGeom prst="rect">
            <a:avLst/>
          </a:prstGeom>
          <a:noFill/>
        </p:spPr>
        <p:txBody>
          <a:bodyPr wrap="square">
            <a:spAutoFit/>
          </a:bodyPr>
          <a:lstStyle/>
          <a:p>
            <a:r>
              <a:rPr lang="lv-LV" sz="1600" b="1" dirty="0">
                <a:solidFill>
                  <a:schemeClr val="accent1"/>
                </a:solidFill>
                <a:ea typeface="Verdana" panose="020B0604030504040204" pitchFamily="34" charset="0"/>
              </a:rPr>
              <a:t>Padome aicina veidot sadarbību ar Nacionālo enciklopēdiju</a:t>
            </a:r>
          </a:p>
          <a:p>
            <a:endParaRPr lang="lv-LV" sz="1400" dirty="0">
              <a:solidFill>
                <a:schemeClr val="tx2"/>
              </a:solidFill>
              <a:ea typeface="Verdana" panose="020B0604030504040204" pitchFamily="34" charset="0"/>
            </a:endParaRPr>
          </a:p>
          <a:p>
            <a:pPr marL="285750" indent="-285750">
              <a:buBlip>
                <a:blip r:embed="rId3"/>
              </a:buBlip>
            </a:pPr>
            <a:r>
              <a:rPr lang="lv-LV" sz="1600" dirty="0">
                <a:solidFill>
                  <a:schemeClr val="tx2"/>
                </a:solidFill>
                <a:ea typeface="Verdana" panose="020B0604030504040204" pitchFamily="34" charset="0"/>
              </a:rPr>
              <a:t>Nacionālā enciklopēdija ir lielākais akadēmisku spēku radītais zināšanu resurss; kāds jebkad ir pastāvējis latviešu valodā;</a:t>
            </a:r>
          </a:p>
          <a:p>
            <a:pPr marL="285750" indent="-285750">
              <a:buBlip>
                <a:blip r:embed="rId3"/>
              </a:buBlip>
            </a:pPr>
            <a:r>
              <a:rPr lang="lv-LV" sz="1600" dirty="0">
                <a:solidFill>
                  <a:schemeClr val="tx2"/>
                </a:solidFill>
                <a:ea typeface="Verdana" panose="020B0604030504040204" pitchFamily="34" charset="0"/>
              </a:rPr>
              <a:t>domājot par zinātnieku, projektu īstenotāju pusi,– par paveikto projektos uzzina, iespējams, šaurs speciālistu loks. Nacionālā enciklopēdija piedāvā plašāku auditoriju. </a:t>
            </a:r>
            <a:r>
              <a:rPr lang="lv-LV" sz="1600" i="1" dirty="0">
                <a:solidFill>
                  <a:schemeClr val="tx2"/>
                </a:solidFill>
                <a:ea typeface="Verdana" panose="020B0604030504040204" pitchFamily="34" charset="0"/>
              </a:rPr>
              <a:t>Google </a:t>
            </a:r>
            <a:r>
              <a:rPr lang="lv-LV" sz="1600" i="1" dirty="0" err="1">
                <a:solidFill>
                  <a:schemeClr val="tx2"/>
                </a:solidFill>
                <a:ea typeface="Verdana" panose="020B0604030504040204" pitchFamily="34" charset="0"/>
              </a:rPr>
              <a:t>Analytics</a:t>
            </a:r>
            <a:r>
              <a:rPr lang="lv-LV" sz="1600" i="1" dirty="0">
                <a:solidFill>
                  <a:schemeClr val="tx2"/>
                </a:solidFill>
                <a:ea typeface="Verdana" panose="020B0604030504040204" pitchFamily="34" charset="0"/>
              </a:rPr>
              <a:t> </a:t>
            </a:r>
            <a:r>
              <a:rPr lang="lv-LV" sz="1600" dirty="0">
                <a:solidFill>
                  <a:schemeClr val="tx2"/>
                </a:solidFill>
                <a:ea typeface="Verdana" panose="020B0604030504040204" pitchFamily="34" charset="0"/>
              </a:rPr>
              <a:t>skaitļi liecina, ka unikālo lietotāju skaits 2024. gadā bija nedaudz zem miljona, bet skatīto lapu skaits sasniedza 2,6 miljonus:</a:t>
            </a:r>
          </a:p>
          <a:p>
            <a:endParaRPr lang="lv-LV" sz="1000" dirty="0">
              <a:solidFill>
                <a:schemeClr val="tx2"/>
              </a:solidFill>
              <a:ea typeface="Verdana" panose="020B0604030504040204" pitchFamily="34" charset="0"/>
              <a:hlinkClick r:id="rId4">
                <a:extLst>
                  <a:ext uri="{A12FA001-AC4F-418D-AE19-62706E023703}">
                    <ahyp:hlinkClr xmlns:ahyp="http://schemas.microsoft.com/office/drawing/2018/hyperlinkcolor" val="tx"/>
                  </a:ext>
                </a:extLst>
              </a:hlinkClick>
            </a:endParaRPr>
          </a:p>
          <a:p>
            <a:pPr lvl="1"/>
            <a:r>
              <a:rPr lang="lv-LV" sz="1600" dirty="0">
                <a:solidFill>
                  <a:schemeClr val="tx2"/>
                </a:solidFill>
                <a:ea typeface="Verdana" panose="020B0604030504040204" pitchFamily="34" charset="0"/>
                <a:hlinkClick r:id="rId4">
                  <a:extLst>
                    <a:ext uri="{A12FA001-AC4F-418D-AE19-62706E023703}">
                      <ahyp:hlinkClr xmlns:ahyp="http://schemas.microsoft.com/office/drawing/2018/hyperlinkcolor" val="tx"/>
                    </a:ext>
                  </a:extLst>
                </a:hlinkClick>
              </a:rPr>
              <a:t>www.enciklopedija.lv</a:t>
            </a:r>
            <a:r>
              <a:rPr lang="lv-LV" sz="1600" dirty="0">
                <a:solidFill>
                  <a:schemeClr val="tx2"/>
                </a:solidFill>
                <a:ea typeface="Verdana" panose="020B0604030504040204" pitchFamily="34" charset="0"/>
              </a:rPr>
              <a:t> </a:t>
            </a:r>
            <a:r>
              <a:rPr lang="lv-LV" sz="1200" dirty="0">
                <a:solidFill>
                  <a:schemeClr val="tx2"/>
                </a:solidFill>
                <a:ea typeface="Verdana" panose="020B0604030504040204" pitchFamily="34" charset="0"/>
              </a:rPr>
              <a:t>un </a:t>
            </a:r>
            <a:r>
              <a:rPr lang="lv-LV" sz="1600" u="sng" dirty="0">
                <a:solidFill>
                  <a:schemeClr val="tx2"/>
                </a:solidFill>
                <a:ea typeface="Verdana" panose="020B0604030504040204" pitchFamily="34" charset="0"/>
                <a:hlinkClick r:id="rId5">
                  <a:extLst>
                    <a:ext uri="{A12FA001-AC4F-418D-AE19-62706E023703}">
                      <ahyp:hlinkClr xmlns:ahyp="http://schemas.microsoft.com/office/drawing/2018/hyperlinkcolor" val="tx"/>
                    </a:ext>
                  </a:extLst>
                </a:hlinkClick>
              </a:rPr>
              <a:t>valters.scerbinskis@lnb.lv</a:t>
            </a:r>
            <a:r>
              <a:rPr lang="lv-LV" sz="1600" dirty="0">
                <a:solidFill>
                  <a:schemeClr val="tx2"/>
                </a:solidFill>
                <a:ea typeface="Verdana" panose="020B0604030504040204" pitchFamily="34" charset="0"/>
              </a:rPr>
              <a:t> </a:t>
            </a:r>
            <a:r>
              <a:rPr lang="lv-LV" sz="1200" dirty="0">
                <a:solidFill>
                  <a:schemeClr val="tx2"/>
                </a:solidFill>
                <a:ea typeface="Verdana" panose="020B0604030504040204" pitchFamily="34" charset="0"/>
              </a:rPr>
              <a:t>(galvenā redaktora e-pasts)</a:t>
            </a:r>
            <a:endParaRPr lang="lv-LV" sz="1600" dirty="0">
              <a:solidFill>
                <a:schemeClr val="tx2"/>
              </a:solidFill>
              <a:ea typeface="Verdana" panose="020B0604030504040204" pitchFamily="34" charset="0"/>
            </a:endParaRPr>
          </a:p>
        </p:txBody>
      </p:sp>
      <p:sp>
        <p:nvSpPr>
          <p:cNvPr id="3" name="Datuma vietturis 13">
            <a:extLst>
              <a:ext uri="{FF2B5EF4-FFF2-40B4-BE49-F238E27FC236}">
                <a16:creationId xmlns:a16="http://schemas.microsoft.com/office/drawing/2014/main" id="{AECDF75D-7B0B-D903-3192-F671C17CD3B2}"/>
              </a:ext>
            </a:extLst>
          </p:cNvPr>
          <p:cNvSpPr>
            <a:spLocks noGrp="1"/>
          </p:cNvSpPr>
          <p:nvPr>
            <p:ph type="dt" sz="half" idx="10"/>
          </p:nvPr>
        </p:nvSpPr>
        <p:spPr>
          <a:xfrm>
            <a:off x="234451" y="6429447"/>
            <a:ext cx="1381539" cy="365125"/>
          </a:xfrm>
        </p:spPr>
        <p:txBody>
          <a:bodyPr/>
          <a:lstStyle/>
          <a:p>
            <a:r>
              <a:rPr lang="lv-LV"/>
              <a:t>2026. gada 7. jūlijā</a:t>
            </a:r>
            <a:endParaRPr lang="lv-LV" dirty="0"/>
          </a:p>
        </p:txBody>
      </p:sp>
      <p:sp>
        <p:nvSpPr>
          <p:cNvPr id="8" name="Kājenes vietturis 14">
            <a:extLst>
              <a:ext uri="{FF2B5EF4-FFF2-40B4-BE49-F238E27FC236}">
                <a16:creationId xmlns:a16="http://schemas.microsoft.com/office/drawing/2014/main" id="{D02D518F-E4EA-0B14-6140-F05242BB7A3A}"/>
              </a:ext>
            </a:extLst>
          </p:cNvPr>
          <p:cNvSpPr>
            <a:spLocks noGrp="1"/>
          </p:cNvSpPr>
          <p:nvPr>
            <p:ph type="ftr" sz="quarter" idx="11"/>
          </p:nvPr>
        </p:nvSpPr>
        <p:spPr>
          <a:xfrm>
            <a:off x="1102468" y="6422610"/>
            <a:ext cx="8816008" cy="365125"/>
          </a:xfrm>
        </p:spPr>
        <p:txBody>
          <a:bodyPr/>
          <a:lstStyle/>
          <a:p>
            <a:r>
              <a:rPr lang="lv-LV" dirty="0"/>
              <a:t>Valsts pētījumu programmas “Bioloģiskās daudzveidības prioritāro rīcību </a:t>
            </a:r>
          </a:p>
          <a:p>
            <a:r>
              <a:rPr lang="lv-LV" dirty="0"/>
              <a:t>programmā noteikto pētījumu izstrāde, 2. daļa” 2026.–2028. gadam projektu pieteikumu atklātais konkurss </a:t>
            </a:r>
          </a:p>
        </p:txBody>
      </p:sp>
      <p:pic>
        <p:nvPicPr>
          <p:cNvPr id="11" name="Picture 10">
            <a:extLst>
              <a:ext uri="{FF2B5EF4-FFF2-40B4-BE49-F238E27FC236}">
                <a16:creationId xmlns:a16="http://schemas.microsoft.com/office/drawing/2014/main" id="{76A74941-2B53-1732-8FFE-0EEF528A587D}"/>
              </a:ext>
            </a:extLst>
          </p:cNvPr>
          <p:cNvPicPr>
            <a:picLocks noChangeAspect="1"/>
          </p:cNvPicPr>
          <p:nvPr/>
        </p:nvPicPr>
        <p:blipFill>
          <a:blip r:embed="rId6"/>
          <a:stretch>
            <a:fillRect/>
          </a:stretch>
        </p:blipFill>
        <p:spPr>
          <a:xfrm>
            <a:off x="925220" y="1083851"/>
            <a:ext cx="4478053" cy="5286167"/>
          </a:xfrm>
          <a:prstGeom prst="rect">
            <a:avLst/>
          </a:prstGeom>
        </p:spPr>
      </p:pic>
      <p:sp>
        <p:nvSpPr>
          <p:cNvPr id="4" name="Slide Number Placeholder 3">
            <a:extLst>
              <a:ext uri="{FF2B5EF4-FFF2-40B4-BE49-F238E27FC236}">
                <a16:creationId xmlns:a16="http://schemas.microsoft.com/office/drawing/2014/main" id="{C0452154-B379-4A04-AB4B-7875E674CFF8}"/>
              </a:ext>
            </a:extLst>
          </p:cNvPr>
          <p:cNvSpPr>
            <a:spLocks noGrp="1"/>
          </p:cNvSpPr>
          <p:nvPr>
            <p:ph type="sldNum" sz="quarter" idx="12"/>
          </p:nvPr>
        </p:nvSpPr>
        <p:spPr/>
        <p:txBody>
          <a:bodyPr/>
          <a:lstStyle/>
          <a:p>
            <a:fld id="{0C152783-A906-4F49-8461-A41E71CF96CE}" type="slidenum">
              <a:rPr lang="lv-LV" smtClean="0"/>
              <a:t>43</a:t>
            </a:fld>
            <a:endParaRPr lang="lv-LV"/>
          </a:p>
        </p:txBody>
      </p:sp>
    </p:spTree>
    <p:extLst>
      <p:ext uri="{BB962C8B-B14F-4D97-AF65-F5344CB8AC3E}">
        <p14:creationId xmlns:p14="http://schemas.microsoft.com/office/powerpoint/2010/main" val="6441051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par>
                          <p:cTn id="13" fill="hold">
                            <p:stCondLst>
                              <p:cond delay="0"/>
                            </p:stCondLst>
                            <p:childTnLst>
                              <p:par>
                                <p:cTn id="14" presetID="26" presetClass="emph" presetSubtype="0" fill="hold" nodeType="afterEffect">
                                  <p:stCondLst>
                                    <p:cond delay="500"/>
                                  </p:stCondLst>
                                  <p:childTnLst>
                                    <p:animEffect transition="out" filter="fade">
                                      <p:cBhvr>
                                        <p:cTn id="15" dur="500" tmFilter="0, 0; .2, .5; .8, .5; 1, 0"/>
                                        <p:tgtEl>
                                          <p:spTgt spid="5">
                                            <p:txEl>
                                              <p:pRg st="0" end="0"/>
                                            </p:txEl>
                                          </p:spTgt>
                                        </p:tgtEl>
                                      </p:cBhvr>
                                    </p:animEffect>
                                    <p:animScale>
                                      <p:cBhvr>
                                        <p:cTn id="16" dur="250" autoRev="1" fill="hold"/>
                                        <p:tgtEl>
                                          <p:spTgt spid="5">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E340F-E97E-E8EE-3889-3F4951EC43CA}"/>
            </a:ext>
          </a:extLst>
        </p:cNvPr>
        <p:cNvGrpSpPr/>
        <p:nvPr/>
      </p:nvGrpSpPr>
      <p:grpSpPr>
        <a:xfrm>
          <a:off x="0" y="0"/>
          <a:ext cx="0" cy="0"/>
          <a:chOff x="0" y="0"/>
          <a:chExt cx="0" cy="0"/>
        </a:xfrm>
      </p:grpSpPr>
      <p:sp>
        <p:nvSpPr>
          <p:cNvPr id="12" name="Virsraksts 1">
            <a:extLst>
              <a:ext uri="{FF2B5EF4-FFF2-40B4-BE49-F238E27FC236}">
                <a16:creationId xmlns:a16="http://schemas.microsoft.com/office/drawing/2014/main" id="{0DA44FCF-76E3-CB33-6033-3A2E8B47E61F}"/>
              </a:ext>
            </a:extLst>
          </p:cNvPr>
          <p:cNvSpPr txBox="1">
            <a:spLocks/>
          </p:cNvSpPr>
          <p:nvPr/>
        </p:nvSpPr>
        <p:spPr>
          <a:xfrm>
            <a:off x="803798" y="572980"/>
            <a:ext cx="10515600" cy="536023"/>
          </a:xfrm>
          <a:prstGeom prst="rect">
            <a:avLst/>
          </a:prstGeom>
        </p:spPr>
        <p:txBody>
          <a:bodyPr vert="horz" lIns="91440" tIns="45720" rIns="91440" bIns="45720" rtlCol="0" anchor="ctr">
            <a:normAutofit/>
          </a:bodyPr>
          <a:lstStyle>
            <a:defPPr>
              <a:defRPr lang="lv-LV"/>
            </a:defPPr>
            <a:lvl1pPr>
              <a:lnSpc>
                <a:spcPct val="90000"/>
              </a:lnSpc>
              <a:spcBef>
                <a:spcPct val="0"/>
              </a:spcBef>
              <a:buNone/>
              <a:defRPr sz="2400">
                <a:solidFill>
                  <a:schemeClr val="accent2">
                    <a:lumMod val="75000"/>
                  </a:schemeClr>
                </a:solidFill>
                <a:latin typeface="+mj-lt"/>
                <a:ea typeface="+mj-ea"/>
                <a:cs typeface="+mj-cs"/>
              </a:defRPr>
            </a:lvl1pPr>
          </a:lstStyle>
          <a:p>
            <a:r>
              <a:rPr lang="lv-LV"/>
              <a:t>Finansējuma jautājumi</a:t>
            </a:r>
          </a:p>
        </p:txBody>
      </p:sp>
      <p:sp>
        <p:nvSpPr>
          <p:cNvPr id="16" name="TextBox 15">
            <a:extLst>
              <a:ext uri="{FF2B5EF4-FFF2-40B4-BE49-F238E27FC236}">
                <a16:creationId xmlns:a16="http://schemas.microsoft.com/office/drawing/2014/main" id="{C7A9C03D-9450-00C4-C716-92F2DF48AC47}"/>
              </a:ext>
            </a:extLst>
          </p:cNvPr>
          <p:cNvSpPr txBox="1"/>
          <p:nvPr/>
        </p:nvSpPr>
        <p:spPr>
          <a:xfrm>
            <a:off x="6322500" y="2555437"/>
            <a:ext cx="4795155" cy="1600438"/>
          </a:xfrm>
          <a:prstGeom prst="rect">
            <a:avLst/>
          </a:prstGeom>
          <a:noFill/>
        </p:spPr>
        <p:txBody>
          <a:bodyPr wrap="square">
            <a:spAutoFit/>
          </a:bodyPr>
          <a:lstStyle/>
          <a:p>
            <a:pPr lvl="0" algn="just" defTabSz="938213" fontAlgn="base">
              <a:spcBef>
                <a:spcPct val="0"/>
              </a:spcBef>
              <a:spcAft>
                <a:spcPct val="0"/>
              </a:spcAft>
              <a:defRPr/>
            </a:pPr>
            <a:r>
              <a:rPr lang="lv-LV" sz="1400" b="1" kern="0" dirty="0">
                <a:solidFill>
                  <a:schemeClr val="tx2"/>
                </a:solidFill>
                <a:ea typeface="Verdana" panose="020B0604030504040204" pitchFamily="34" charset="0"/>
              </a:rPr>
              <a:t>Projekta budžeta finansēšanas klasifikācijas kodi (EKK):</a:t>
            </a:r>
          </a:p>
          <a:p>
            <a:endParaRPr lang="lv-LV" sz="1400" dirty="0">
              <a:solidFill>
                <a:schemeClr val="tx2"/>
              </a:solidFill>
            </a:endParaRPr>
          </a:p>
          <a:p>
            <a:pPr marL="285750" indent="-285750">
              <a:buBlip>
                <a:blip r:embed="rId2"/>
              </a:buBlip>
            </a:pPr>
            <a:r>
              <a:rPr lang="lv-LV" sz="1400" kern="0" dirty="0">
                <a:solidFill>
                  <a:schemeClr val="tx2"/>
                </a:solidFill>
                <a:ea typeface="Verdana" panose="020B0604030504040204" pitchFamily="34" charset="0"/>
              </a:rPr>
              <a:t>EKK 1000 – Atlīdzība;</a:t>
            </a:r>
          </a:p>
          <a:p>
            <a:pPr marL="285750" indent="-285750">
              <a:buBlip>
                <a:blip r:embed="rId2"/>
              </a:buBlip>
            </a:pPr>
            <a:r>
              <a:rPr lang="lv-LV" sz="1400" kern="0" dirty="0">
                <a:solidFill>
                  <a:schemeClr val="tx2"/>
                </a:solidFill>
                <a:ea typeface="Verdana" panose="020B0604030504040204" pitchFamily="34" charset="0"/>
              </a:rPr>
              <a:t>EKK 2100 – Komandējumi;</a:t>
            </a:r>
          </a:p>
          <a:p>
            <a:pPr marL="285750" indent="-285750">
              <a:buBlip>
                <a:blip r:embed="rId2"/>
              </a:buBlip>
            </a:pPr>
            <a:r>
              <a:rPr lang="lv-LV" sz="1400" kern="0" dirty="0">
                <a:solidFill>
                  <a:schemeClr val="tx2"/>
                </a:solidFill>
                <a:ea typeface="Verdana" panose="020B0604030504040204" pitchFamily="34" charset="0"/>
              </a:rPr>
              <a:t>EKK 5000 – Amortizācijas izmaksas;</a:t>
            </a:r>
          </a:p>
          <a:p>
            <a:pPr marL="285750" indent="-285750">
              <a:buBlip>
                <a:blip r:embed="rId2"/>
              </a:buBlip>
            </a:pPr>
            <a:r>
              <a:rPr lang="lv-LV" sz="1400" kern="0" dirty="0">
                <a:solidFill>
                  <a:schemeClr val="tx2"/>
                </a:solidFill>
                <a:ea typeface="Verdana" panose="020B0604030504040204" pitchFamily="34" charset="0"/>
              </a:rPr>
              <a:t>EKK 2300 – Inventāra, instrumentu un materiālu izmaksas;</a:t>
            </a:r>
          </a:p>
          <a:p>
            <a:pPr marL="285750" indent="-285750">
              <a:buBlip>
                <a:blip r:embed="rId2"/>
              </a:buBlip>
            </a:pPr>
            <a:r>
              <a:rPr lang="lv-LV" sz="1400" kern="0" dirty="0">
                <a:solidFill>
                  <a:schemeClr val="tx2"/>
                </a:solidFill>
                <a:ea typeface="Verdana" panose="020B0604030504040204" pitchFamily="34" charset="0"/>
              </a:rPr>
              <a:t>EKK 2200 – Pakalpojumi.</a:t>
            </a:r>
          </a:p>
        </p:txBody>
      </p:sp>
      <p:sp>
        <p:nvSpPr>
          <p:cNvPr id="2" name="!!Teksts">
            <a:extLst>
              <a:ext uri="{FF2B5EF4-FFF2-40B4-BE49-F238E27FC236}">
                <a16:creationId xmlns:a16="http://schemas.microsoft.com/office/drawing/2014/main" id="{79F0DD6F-4739-64A0-748F-7230D8C8B73F}"/>
              </a:ext>
            </a:extLst>
          </p:cNvPr>
          <p:cNvSpPr txBox="1"/>
          <p:nvPr/>
        </p:nvSpPr>
        <p:spPr>
          <a:xfrm>
            <a:off x="803798" y="995798"/>
            <a:ext cx="5279736" cy="400110"/>
          </a:xfrm>
          <a:prstGeom prst="rect">
            <a:avLst/>
          </a:prstGeom>
          <a:noFill/>
        </p:spPr>
        <p:txBody>
          <a:bodyPr wrap="square" rtlCol="0">
            <a:spAutoFit/>
          </a:bodyPr>
          <a:lstStyle>
            <a:defPPr>
              <a:defRPr lang="lv-LV"/>
            </a:defPPr>
            <a:lvl1pPr lvl="0">
              <a:defRPr sz="2000" b="1">
                <a:solidFill>
                  <a:schemeClr val="accent2"/>
                </a:solidFill>
                <a:ea typeface="Verdana" panose="020B0604030504040204" pitchFamily="34" charset="0"/>
              </a:defRPr>
            </a:lvl1pPr>
          </a:lstStyle>
          <a:p>
            <a:r>
              <a:rPr lang="lv-LV"/>
              <a:t>MK noteikumu 14. punkts</a:t>
            </a:r>
          </a:p>
        </p:txBody>
      </p:sp>
      <p:graphicFrame>
        <p:nvGraphicFramePr>
          <p:cNvPr id="5" name="Shēma 4">
            <a:extLst>
              <a:ext uri="{FF2B5EF4-FFF2-40B4-BE49-F238E27FC236}">
                <a16:creationId xmlns:a16="http://schemas.microsoft.com/office/drawing/2014/main" id="{0BDFB775-BBB5-CCB1-4658-9D86885A99A1}"/>
              </a:ext>
            </a:extLst>
          </p:cNvPr>
          <p:cNvGraphicFramePr/>
          <p:nvPr>
            <p:extLst>
              <p:ext uri="{D42A27DB-BD31-4B8C-83A1-F6EECF244321}">
                <p14:modId xmlns:p14="http://schemas.microsoft.com/office/powerpoint/2010/main" val="3727158170"/>
              </p:ext>
            </p:extLst>
          </p:nvPr>
        </p:nvGraphicFramePr>
        <p:xfrm>
          <a:off x="581907" y="1195853"/>
          <a:ext cx="4931508" cy="43196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Forma">
            <a:extLst>
              <a:ext uri="{FF2B5EF4-FFF2-40B4-BE49-F238E27FC236}">
                <a16:creationId xmlns:a16="http://schemas.microsoft.com/office/drawing/2014/main" id="{221D818B-F000-6AB8-A018-5F1BF4E260DD}"/>
              </a:ext>
            </a:extLst>
          </p:cNvPr>
          <p:cNvPicPr>
            <a:picLocks noChangeAspect="1"/>
          </p:cNvPicPr>
          <p:nvPr/>
        </p:nvPicPr>
        <p:blipFill>
          <a:blip r:embed="rId8">
            <a:duotone>
              <a:schemeClr val="bg2">
                <a:shade val="45000"/>
                <a:satMod val="135000"/>
              </a:schemeClr>
              <a:prstClr val="white"/>
            </a:duotone>
            <a:alphaModFix amt="35000"/>
            <a:extLst>
              <a:ext uri="{28A0092B-C50C-407E-A947-70E740481C1C}">
                <a14:useLocalDpi xmlns:a14="http://schemas.microsoft.com/office/drawing/2010/main" val="0"/>
              </a:ext>
            </a:extLst>
          </a:blip>
          <a:stretch>
            <a:fillRect/>
          </a:stretch>
        </p:blipFill>
        <p:spPr>
          <a:xfrm>
            <a:off x="5284661" y="318889"/>
            <a:ext cx="1553873" cy="1553873"/>
          </a:xfrm>
          <a:prstGeom prst="rect">
            <a:avLst/>
          </a:prstGeom>
          <a:noFill/>
          <a:ln>
            <a:noFill/>
          </a:ln>
          <a:effectLst>
            <a:outerShdw blurRad="50800" dist="38100" dir="2700000" algn="tl" rotWithShape="0">
              <a:prstClr val="black">
                <a:alpha val="40000"/>
              </a:prstClr>
            </a:outerShdw>
          </a:effectLst>
        </p:spPr>
      </p:pic>
      <p:sp>
        <p:nvSpPr>
          <p:cNvPr id="6" name="Datuma vietturis 13">
            <a:extLst>
              <a:ext uri="{FF2B5EF4-FFF2-40B4-BE49-F238E27FC236}">
                <a16:creationId xmlns:a16="http://schemas.microsoft.com/office/drawing/2014/main" id="{C17D9688-E7CF-7E94-8A8E-3FF66C3368EA}"/>
              </a:ext>
            </a:extLst>
          </p:cNvPr>
          <p:cNvSpPr>
            <a:spLocks noGrp="1"/>
          </p:cNvSpPr>
          <p:nvPr>
            <p:ph type="dt" sz="half" idx="10"/>
          </p:nvPr>
        </p:nvSpPr>
        <p:spPr>
          <a:xfrm>
            <a:off x="234451" y="6429447"/>
            <a:ext cx="1381539" cy="365125"/>
          </a:xfrm>
        </p:spPr>
        <p:txBody>
          <a:bodyPr/>
          <a:lstStyle/>
          <a:p>
            <a:r>
              <a:rPr lang="lv-LV"/>
              <a:t>2026. gada 7. jūlijā</a:t>
            </a:r>
            <a:endParaRPr lang="lv-LV" dirty="0"/>
          </a:p>
        </p:txBody>
      </p:sp>
      <p:sp>
        <p:nvSpPr>
          <p:cNvPr id="7" name="Kājenes vietturis 14">
            <a:extLst>
              <a:ext uri="{FF2B5EF4-FFF2-40B4-BE49-F238E27FC236}">
                <a16:creationId xmlns:a16="http://schemas.microsoft.com/office/drawing/2014/main" id="{720FB2CD-D73A-82C5-DC03-E4904ED049E6}"/>
              </a:ext>
            </a:extLst>
          </p:cNvPr>
          <p:cNvSpPr>
            <a:spLocks noGrp="1"/>
          </p:cNvSpPr>
          <p:nvPr>
            <p:ph type="ftr" sz="quarter" idx="11"/>
          </p:nvPr>
        </p:nvSpPr>
        <p:spPr>
          <a:xfrm>
            <a:off x="1102468" y="6422610"/>
            <a:ext cx="8816008" cy="365125"/>
          </a:xfrm>
        </p:spPr>
        <p:txBody>
          <a:bodyPr/>
          <a:lstStyle/>
          <a:p>
            <a:r>
              <a:rPr lang="lv-LV" dirty="0"/>
              <a:t>Valsts pētījumu programmas “Bioloģiskās daudzveidības prioritāro rīcību </a:t>
            </a:r>
          </a:p>
          <a:p>
            <a:r>
              <a:rPr lang="lv-LV" dirty="0"/>
              <a:t>programmā noteikto pētījumu izstrāde, 2. daļa” 2026.–2028. gadam projektu pieteikumu atklātais konkurss </a:t>
            </a:r>
          </a:p>
        </p:txBody>
      </p:sp>
      <p:sp>
        <p:nvSpPr>
          <p:cNvPr id="3" name="Slide Number Placeholder 2">
            <a:extLst>
              <a:ext uri="{FF2B5EF4-FFF2-40B4-BE49-F238E27FC236}">
                <a16:creationId xmlns:a16="http://schemas.microsoft.com/office/drawing/2014/main" id="{B5290078-F5F9-C2C4-A59D-F6A1C9F2F908}"/>
              </a:ext>
            </a:extLst>
          </p:cNvPr>
          <p:cNvSpPr>
            <a:spLocks noGrp="1"/>
          </p:cNvSpPr>
          <p:nvPr>
            <p:ph type="sldNum" sz="quarter" idx="12"/>
          </p:nvPr>
        </p:nvSpPr>
        <p:spPr/>
        <p:txBody>
          <a:bodyPr/>
          <a:lstStyle/>
          <a:p>
            <a:fld id="{0C152783-A906-4F49-8461-A41E71CF96CE}" type="slidenum">
              <a:rPr lang="lv-LV" smtClean="0"/>
              <a:t>44</a:t>
            </a:fld>
            <a:endParaRPr lang="lv-LV"/>
          </a:p>
        </p:txBody>
      </p:sp>
    </p:spTree>
    <p:extLst>
      <p:ext uri="{BB962C8B-B14F-4D97-AF65-F5344CB8AC3E}">
        <p14:creationId xmlns:p14="http://schemas.microsoft.com/office/powerpoint/2010/main" val="30250980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K">
            <a:extLst>
              <a:ext uri="{FF2B5EF4-FFF2-40B4-BE49-F238E27FC236}">
                <a16:creationId xmlns:a16="http://schemas.microsoft.com/office/drawing/2014/main" id="{3F3519B4-6B7D-D697-D009-C5C1DF4829DC}"/>
              </a:ext>
            </a:extLst>
          </p:cNvPr>
          <p:cNvSpPr txBox="1">
            <a:spLocks noGrp="1"/>
          </p:cNvSpPr>
          <p:nvPr>
            <p:ph type="title"/>
          </p:nvPr>
        </p:nvSpPr>
        <p:spPr>
          <a:xfrm>
            <a:off x="838200" y="365126"/>
            <a:ext cx="10515600" cy="646332"/>
          </a:xfr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lv-LV" sz="1600" kern="1200" smtClean="0">
                <a:solidFill>
                  <a:srgbClr val="7F7F7F"/>
                </a:solidFill>
                <a:effectLst/>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rgbClr val="7F7F7F"/>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7F7F7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lv-LV" sz="1600" kern="1200" dirty="0" smtClean="0">
                <a:solidFill>
                  <a:srgbClr val="7F7F7F"/>
                </a:solidFill>
                <a:effectLst/>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lv-LV" sz="1600" kern="1200" dirty="0" smtClean="0">
                <a:solidFill>
                  <a:srgbClr val="7F7F7F"/>
                </a:solidFill>
                <a:effectLst/>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2400" dirty="0">
                <a:solidFill>
                  <a:schemeClr val="accent2">
                    <a:lumMod val="75000"/>
                  </a:schemeClr>
                </a:solidFill>
              </a:rPr>
              <a:t>Projekta pieteikuma A daļa 3. nodaļa «Budžets»</a:t>
            </a:r>
          </a:p>
        </p:txBody>
      </p:sp>
      <p:sp>
        <p:nvSpPr>
          <p:cNvPr id="13" name="TextBox 12">
            <a:extLst>
              <a:ext uri="{FF2B5EF4-FFF2-40B4-BE49-F238E27FC236}">
                <a16:creationId xmlns:a16="http://schemas.microsoft.com/office/drawing/2014/main" id="{E80B4CC6-211D-36F6-8E66-26B8614AB726}"/>
              </a:ext>
            </a:extLst>
          </p:cNvPr>
          <p:cNvSpPr txBox="1"/>
          <p:nvPr/>
        </p:nvSpPr>
        <p:spPr>
          <a:xfrm>
            <a:off x="6181554" y="895733"/>
            <a:ext cx="3460209" cy="2431435"/>
          </a:xfrm>
          <a:prstGeom prst="rect">
            <a:avLst/>
          </a:prstGeom>
          <a:noFill/>
        </p:spPr>
        <p:txBody>
          <a:bodyPr wrap="square">
            <a:spAutoFit/>
          </a:bodyPr>
          <a:lstStyle/>
          <a:p>
            <a:pPr lvl="0" algn="just" defTabSz="938213" fontAlgn="base">
              <a:spcBef>
                <a:spcPct val="0"/>
              </a:spcBef>
              <a:spcAft>
                <a:spcPct val="0"/>
              </a:spcAft>
              <a:defRPr/>
            </a:pPr>
            <a:r>
              <a:rPr lang="lv-LV" sz="1400" b="1" dirty="0">
                <a:solidFill>
                  <a:schemeClr val="accent1">
                    <a:lumMod val="75000"/>
                  </a:schemeClr>
                </a:solidFill>
                <a:ea typeface="Verdana" panose="020B0604030504040204" pitchFamily="34" charset="0"/>
              </a:rPr>
              <a:t>Finansējuma jautājumi</a:t>
            </a:r>
          </a:p>
          <a:p>
            <a:pPr lvl="0" algn="just" defTabSz="938213" fontAlgn="base">
              <a:spcBef>
                <a:spcPct val="0"/>
              </a:spcBef>
              <a:spcAft>
                <a:spcPct val="0"/>
              </a:spcAft>
              <a:defRPr/>
            </a:pPr>
            <a:endParaRPr lang="lv-LV" sz="1200" dirty="0">
              <a:solidFill>
                <a:schemeClr val="tx2"/>
              </a:solidFill>
            </a:endParaRPr>
          </a:p>
          <a:p>
            <a:pPr marL="285750" indent="-285750">
              <a:buBlip>
                <a:blip r:embed="rId2"/>
              </a:buBlip>
            </a:pPr>
            <a:r>
              <a:rPr lang="lv-LV" sz="1400" kern="0" dirty="0">
                <a:solidFill>
                  <a:schemeClr val="tx2"/>
                </a:solidFill>
                <a:ea typeface="Verdana" panose="020B0604030504040204" pitchFamily="34" charset="0"/>
              </a:rPr>
              <a:t>Nepieciešamības gadījumā pieļaujamas izmaiņas atsevišķā EKK līdz 30% (ieskaitot);</a:t>
            </a:r>
          </a:p>
          <a:p>
            <a:pPr marL="285750" indent="-285750">
              <a:buBlip>
                <a:blip r:embed="rId2"/>
              </a:buBlip>
            </a:pPr>
            <a:r>
              <a:rPr lang="lv-LV" sz="1400" b="1" kern="0" dirty="0">
                <a:solidFill>
                  <a:schemeClr val="tx2"/>
                </a:solidFill>
                <a:ea typeface="Verdana" panose="020B0604030504040204" pitchFamily="34" charset="0"/>
              </a:rPr>
              <a:t>Padome jāinformē 1 mēnesi pirms Finanšu pārskata iesniegšanas;</a:t>
            </a:r>
          </a:p>
          <a:p>
            <a:pPr marL="285750" indent="-285750">
              <a:buBlip>
                <a:blip r:embed="rId2"/>
              </a:buBlip>
            </a:pPr>
            <a:r>
              <a:rPr lang="lv-LV" sz="1400" kern="0" dirty="0">
                <a:solidFill>
                  <a:schemeClr val="tx2"/>
                </a:solidFill>
                <a:ea typeface="Verdana" panose="020B0604030504040204" pitchFamily="34" charset="0"/>
              </a:rPr>
              <a:t>iesniedzot pamatojumu Padomei (Līguma 8.pielikums), jāinformē par izmaiņu veikšanu;</a:t>
            </a:r>
          </a:p>
          <a:p>
            <a:pPr marL="285750" indent="-285750">
              <a:buBlip>
                <a:blip r:embed="rId2"/>
              </a:buBlip>
            </a:pPr>
            <a:r>
              <a:rPr lang="lv-LV" sz="1400" kern="0" dirty="0">
                <a:solidFill>
                  <a:schemeClr val="tx2"/>
                </a:solidFill>
                <a:ea typeface="Verdana" panose="020B0604030504040204" pitchFamily="34" charset="0"/>
              </a:rPr>
              <a:t>finansējuma sadalījuma izmaiņas norāda Finanšu pārskatā;</a:t>
            </a:r>
          </a:p>
          <a:p>
            <a:pPr marL="285750" indent="-285750">
              <a:buBlip>
                <a:blip r:embed="rId2"/>
              </a:buBlip>
            </a:pPr>
            <a:r>
              <a:rPr lang="lv-LV" sz="1400" b="1" kern="0" dirty="0">
                <a:solidFill>
                  <a:schemeClr val="tx2"/>
                </a:solidFill>
                <a:ea typeface="Verdana" panose="020B0604030504040204" pitchFamily="34" charset="0"/>
              </a:rPr>
              <a:t>izmaiņas virs 30% nav atbalstāmas.</a:t>
            </a:r>
          </a:p>
        </p:txBody>
      </p:sp>
      <p:pic>
        <p:nvPicPr>
          <p:cNvPr id="4" name="!!Forma">
            <a:extLst>
              <a:ext uri="{FF2B5EF4-FFF2-40B4-BE49-F238E27FC236}">
                <a16:creationId xmlns:a16="http://schemas.microsoft.com/office/drawing/2014/main" id="{AE6ED1F5-F508-4C63-5CA8-71B03FDE9039}"/>
              </a:ext>
            </a:extLst>
          </p:cNvPr>
          <p:cNvPicPr>
            <a:picLocks noChangeAspect="1"/>
          </p:cNvPicPr>
          <p:nvPr/>
        </p:nvPicPr>
        <p:blipFill>
          <a:blip r:embed="rId3">
            <a:alphaModFix amt="3500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606804" y="3761724"/>
            <a:ext cx="1521432" cy="1521432"/>
          </a:xfrm>
          <a:prstGeom prst="rect">
            <a:avLst/>
          </a:prstGeom>
          <a:noFill/>
          <a:ln>
            <a:noFill/>
          </a:ln>
          <a:effectLst>
            <a:outerShdw blurRad="50800" dist="38100" dir="2700000" algn="tl" rotWithShape="0">
              <a:prstClr val="black">
                <a:alpha val="40000"/>
              </a:prstClr>
            </a:outerShdw>
          </a:effectLst>
        </p:spPr>
      </p:pic>
      <p:sp>
        <p:nvSpPr>
          <p:cNvPr id="2" name="Datuma vietturis 13">
            <a:extLst>
              <a:ext uri="{FF2B5EF4-FFF2-40B4-BE49-F238E27FC236}">
                <a16:creationId xmlns:a16="http://schemas.microsoft.com/office/drawing/2014/main" id="{8F938EC4-4104-52C2-5ECF-95AC5921E46A}"/>
              </a:ext>
            </a:extLst>
          </p:cNvPr>
          <p:cNvSpPr>
            <a:spLocks noGrp="1"/>
          </p:cNvSpPr>
          <p:nvPr>
            <p:ph type="dt" sz="half" idx="10"/>
          </p:nvPr>
        </p:nvSpPr>
        <p:spPr>
          <a:xfrm>
            <a:off x="234451" y="6429447"/>
            <a:ext cx="1381539" cy="365125"/>
          </a:xfrm>
        </p:spPr>
        <p:txBody>
          <a:bodyPr/>
          <a:lstStyle/>
          <a:p>
            <a:r>
              <a:rPr lang="lv-LV"/>
              <a:t>2026. gada 7. jūlijā</a:t>
            </a:r>
            <a:endParaRPr lang="lv-LV" dirty="0"/>
          </a:p>
        </p:txBody>
      </p:sp>
      <p:sp>
        <p:nvSpPr>
          <p:cNvPr id="5" name="Kājenes vietturis 14">
            <a:extLst>
              <a:ext uri="{FF2B5EF4-FFF2-40B4-BE49-F238E27FC236}">
                <a16:creationId xmlns:a16="http://schemas.microsoft.com/office/drawing/2014/main" id="{0C215E0C-BF6D-CB99-BEC0-910B6238188E}"/>
              </a:ext>
            </a:extLst>
          </p:cNvPr>
          <p:cNvSpPr>
            <a:spLocks noGrp="1"/>
          </p:cNvSpPr>
          <p:nvPr>
            <p:ph type="ftr" sz="quarter" idx="11"/>
          </p:nvPr>
        </p:nvSpPr>
        <p:spPr>
          <a:xfrm>
            <a:off x="1102468" y="6422610"/>
            <a:ext cx="8816008" cy="365125"/>
          </a:xfrm>
        </p:spPr>
        <p:txBody>
          <a:bodyPr/>
          <a:lstStyle/>
          <a:p>
            <a:r>
              <a:rPr lang="lv-LV" dirty="0"/>
              <a:t>Valsts pētījumu programmas “Bioloģiskās daudzveidības prioritāro rīcību </a:t>
            </a:r>
          </a:p>
          <a:p>
            <a:r>
              <a:rPr lang="lv-LV" dirty="0"/>
              <a:t>programmā noteikto pētījumu izstrāde, 2. daļa” 2026.–2028. gadam projektu pieteikumu atklātais konkurss </a:t>
            </a:r>
          </a:p>
        </p:txBody>
      </p:sp>
      <p:pic>
        <p:nvPicPr>
          <p:cNvPr id="7" name="Picture 6">
            <a:extLst>
              <a:ext uri="{FF2B5EF4-FFF2-40B4-BE49-F238E27FC236}">
                <a16:creationId xmlns:a16="http://schemas.microsoft.com/office/drawing/2014/main" id="{CEDC2589-BB21-6CB5-8A47-E11FF3BC4200}"/>
              </a:ext>
            </a:extLst>
          </p:cNvPr>
          <p:cNvPicPr>
            <a:picLocks noChangeAspect="1"/>
          </p:cNvPicPr>
          <p:nvPr/>
        </p:nvPicPr>
        <p:blipFill>
          <a:blip r:embed="rId4"/>
          <a:stretch>
            <a:fillRect/>
          </a:stretch>
        </p:blipFill>
        <p:spPr>
          <a:xfrm>
            <a:off x="897932" y="938782"/>
            <a:ext cx="4192015" cy="4856263"/>
          </a:xfrm>
          <a:prstGeom prst="rect">
            <a:avLst/>
          </a:prstGeom>
        </p:spPr>
      </p:pic>
      <p:pic>
        <p:nvPicPr>
          <p:cNvPr id="12" name="Picture 11">
            <a:extLst>
              <a:ext uri="{FF2B5EF4-FFF2-40B4-BE49-F238E27FC236}">
                <a16:creationId xmlns:a16="http://schemas.microsoft.com/office/drawing/2014/main" id="{3B5BA189-7F56-CDD1-BB96-8F0D969882D8}"/>
              </a:ext>
            </a:extLst>
          </p:cNvPr>
          <p:cNvPicPr>
            <a:picLocks noChangeAspect="1"/>
          </p:cNvPicPr>
          <p:nvPr/>
        </p:nvPicPr>
        <p:blipFill>
          <a:blip r:embed="rId5"/>
          <a:stretch>
            <a:fillRect/>
          </a:stretch>
        </p:blipFill>
        <p:spPr>
          <a:xfrm>
            <a:off x="9314810" y="2750767"/>
            <a:ext cx="2560594" cy="3788145"/>
          </a:xfrm>
          <a:prstGeom prst="rect">
            <a:avLst/>
          </a:prstGeom>
        </p:spPr>
      </p:pic>
      <p:sp>
        <p:nvSpPr>
          <p:cNvPr id="3" name="Slide Number Placeholder 2">
            <a:extLst>
              <a:ext uri="{FF2B5EF4-FFF2-40B4-BE49-F238E27FC236}">
                <a16:creationId xmlns:a16="http://schemas.microsoft.com/office/drawing/2014/main" id="{A5FD6F63-A046-91E3-7690-4E75051CA0B0}"/>
              </a:ext>
            </a:extLst>
          </p:cNvPr>
          <p:cNvSpPr>
            <a:spLocks noGrp="1"/>
          </p:cNvSpPr>
          <p:nvPr>
            <p:ph type="sldNum" sz="quarter" idx="12"/>
          </p:nvPr>
        </p:nvSpPr>
        <p:spPr/>
        <p:txBody>
          <a:bodyPr/>
          <a:lstStyle/>
          <a:p>
            <a:fld id="{0C152783-A906-4F49-8461-A41E71CF96CE}" type="slidenum">
              <a:rPr lang="lv-LV" smtClean="0"/>
              <a:t>45</a:t>
            </a:fld>
            <a:endParaRPr lang="lv-LV"/>
          </a:p>
        </p:txBody>
      </p:sp>
    </p:spTree>
    <p:extLst>
      <p:ext uri="{BB962C8B-B14F-4D97-AF65-F5344CB8AC3E}">
        <p14:creationId xmlns:p14="http://schemas.microsoft.com/office/powerpoint/2010/main" val="1015792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AFCFB-54C1-72FA-CA6F-D4F73CB0B553}"/>
            </a:ext>
          </a:extLst>
        </p:cNvPr>
        <p:cNvGrpSpPr/>
        <p:nvPr/>
      </p:nvGrpSpPr>
      <p:grpSpPr>
        <a:xfrm>
          <a:off x="0" y="0"/>
          <a:ext cx="0" cy="0"/>
          <a:chOff x="0" y="0"/>
          <a:chExt cx="0" cy="0"/>
        </a:xfrm>
      </p:grpSpPr>
      <p:sp>
        <p:nvSpPr>
          <p:cNvPr id="8" name="!!Teksts">
            <a:extLst>
              <a:ext uri="{FF2B5EF4-FFF2-40B4-BE49-F238E27FC236}">
                <a16:creationId xmlns:a16="http://schemas.microsoft.com/office/drawing/2014/main" id="{8CD0D224-045A-C8DF-FDF8-89B6B25CEB24}"/>
              </a:ext>
            </a:extLst>
          </p:cNvPr>
          <p:cNvSpPr txBox="1">
            <a:spLocks noGrp="1"/>
          </p:cNvSpPr>
          <p:nvPr>
            <p:ph type="title"/>
          </p:nvPr>
        </p:nvSpPr>
        <p:spPr>
          <a:xfrm>
            <a:off x="838200" y="365126"/>
            <a:ext cx="10515600" cy="646332"/>
          </a:xfr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lv-LV" sz="1600" kern="1200" smtClean="0">
                <a:solidFill>
                  <a:srgbClr val="7F7F7F"/>
                </a:solidFill>
                <a:effectLst/>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rgbClr val="7F7F7F"/>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7F7F7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lv-LV" sz="1600" kern="1200" dirty="0" smtClean="0">
                <a:solidFill>
                  <a:srgbClr val="7F7F7F"/>
                </a:solidFill>
                <a:effectLst/>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lv-LV" sz="1600" kern="1200" dirty="0" smtClean="0">
                <a:solidFill>
                  <a:srgbClr val="7F7F7F"/>
                </a:solidFill>
                <a:effectLst/>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2000" dirty="0">
                <a:solidFill>
                  <a:schemeClr val="accent2">
                    <a:lumMod val="75000"/>
                  </a:schemeClr>
                </a:solidFill>
              </a:rPr>
              <a:t>Finansējuma jautājumi</a:t>
            </a:r>
          </a:p>
        </p:txBody>
      </p:sp>
      <p:sp>
        <p:nvSpPr>
          <p:cNvPr id="13" name="TextBox 12">
            <a:extLst>
              <a:ext uri="{FF2B5EF4-FFF2-40B4-BE49-F238E27FC236}">
                <a16:creationId xmlns:a16="http://schemas.microsoft.com/office/drawing/2014/main" id="{1DF7C288-1C15-F8D2-AF74-EA8AC5C9F7D7}"/>
              </a:ext>
            </a:extLst>
          </p:cNvPr>
          <p:cNvSpPr txBox="1"/>
          <p:nvPr/>
        </p:nvSpPr>
        <p:spPr>
          <a:xfrm>
            <a:off x="6659684" y="3263195"/>
            <a:ext cx="4470400" cy="1600438"/>
          </a:xfrm>
          <a:prstGeom prst="rect">
            <a:avLst/>
          </a:prstGeom>
          <a:noFill/>
        </p:spPr>
        <p:txBody>
          <a:bodyPr wrap="square">
            <a:spAutoFit/>
          </a:bodyPr>
          <a:lstStyle/>
          <a:p>
            <a:pPr marL="285750" indent="-285750">
              <a:buBlip>
                <a:blip r:embed="rId2"/>
              </a:buBlip>
            </a:pPr>
            <a:r>
              <a:rPr lang="lv-LV" sz="1400" kern="0" dirty="0">
                <a:solidFill>
                  <a:schemeClr val="tx2"/>
                </a:solidFill>
                <a:ea typeface="Verdana" panose="020B0604030504040204" pitchFamily="34" charset="0"/>
              </a:rPr>
              <a:t>Finansējuma atmaksa jāveic arī gadījumā, ja nav sasniegti projekta pieteikumā norādītie rezultātu skaitliskie indikatori;</a:t>
            </a:r>
          </a:p>
          <a:p>
            <a:pPr marL="285750" indent="-285750">
              <a:buBlip>
                <a:blip r:embed="rId2"/>
              </a:buBlip>
            </a:pPr>
            <a:r>
              <a:rPr lang="lv-LV" sz="1400" kern="0" dirty="0">
                <a:solidFill>
                  <a:schemeClr val="tx2"/>
                </a:solidFill>
                <a:ea typeface="Verdana" panose="020B0604030504040204" pitchFamily="34" charset="0"/>
              </a:rPr>
              <a:t>finansējuma atmaksa jāveic arī, ja nav atsauces uz projektu vai ja starptautiskie eksperti norāda, ka attiecīgais rezultāts neatbilst Projekta saturam;</a:t>
            </a:r>
          </a:p>
          <a:p>
            <a:pPr marL="285750" indent="-285750">
              <a:buBlip>
                <a:blip r:embed="rId2"/>
              </a:buBlip>
            </a:pPr>
            <a:r>
              <a:rPr lang="lv-LV" sz="1400" kern="0" dirty="0">
                <a:solidFill>
                  <a:schemeClr val="tx2"/>
                </a:solidFill>
                <a:ea typeface="Verdana" panose="020B0604030504040204" pitchFamily="34" charset="0"/>
              </a:rPr>
              <a:t>finansējuma atmaksa jāveic, ja starptautiskie eksperti norāda, ka «Projekta mērķis nav sasniegts».</a:t>
            </a:r>
            <a:endParaRPr lang="lv-LV" sz="1400" b="1" kern="0" dirty="0">
              <a:solidFill>
                <a:schemeClr val="tx2"/>
              </a:solidFill>
              <a:ea typeface="Verdana" panose="020B0604030504040204" pitchFamily="34" charset="0"/>
            </a:endParaRPr>
          </a:p>
        </p:txBody>
      </p:sp>
      <p:sp>
        <p:nvSpPr>
          <p:cNvPr id="16" name="TextBox 15">
            <a:extLst>
              <a:ext uri="{FF2B5EF4-FFF2-40B4-BE49-F238E27FC236}">
                <a16:creationId xmlns:a16="http://schemas.microsoft.com/office/drawing/2014/main" id="{0AF77D3B-454B-FAA1-269C-4E51466F39A5}"/>
              </a:ext>
            </a:extLst>
          </p:cNvPr>
          <p:cNvSpPr txBox="1"/>
          <p:nvPr/>
        </p:nvSpPr>
        <p:spPr>
          <a:xfrm>
            <a:off x="719762" y="1185985"/>
            <a:ext cx="7987358" cy="1169551"/>
          </a:xfrm>
          <a:prstGeom prst="rect">
            <a:avLst/>
          </a:prstGeom>
          <a:noFill/>
        </p:spPr>
        <p:txBody>
          <a:bodyPr wrap="square">
            <a:spAutoFit/>
          </a:bodyPr>
          <a:lstStyle/>
          <a:p>
            <a:pPr marL="285750" indent="-285750">
              <a:buBlip>
                <a:blip r:embed="rId2"/>
              </a:buBlip>
            </a:pPr>
            <a:r>
              <a:rPr lang="lv-LV" sz="1400" kern="0" dirty="0">
                <a:solidFill>
                  <a:schemeClr val="tx2"/>
                </a:solidFill>
                <a:ea typeface="Verdana" panose="020B0604030504040204" pitchFamily="34" charset="0"/>
              </a:rPr>
              <a:t>Pirmais avansa maksājums līdz 30% no Finansējuma (10 darba dienu laikā </a:t>
            </a:r>
            <a:r>
              <a:rPr lang="lv-LV" sz="1400" dirty="0">
                <a:solidFill>
                  <a:schemeClr val="tx2"/>
                </a:solidFill>
                <a:ea typeface="Verdana" panose="020B0604030504040204" pitchFamily="34" charset="0"/>
              </a:rPr>
              <a:t>no Līguma spēkā stāšanās dienas</a:t>
            </a:r>
            <a:r>
              <a:rPr lang="lv-LV" sz="1400" kern="0" dirty="0">
                <a:solidFill>
                  <a:schemeClr val="tx2"/>
                </a:solidFill>
                <a:ea typeface="Verdana" panose="020B0604030504040204" pitchFamily="34" charset="0"/>
              </a:rPr>
              <a:t>);</a:t>
            </a:r>
          </a:p>
          <a:p>
            <a:pPr marL="285750" indent="-285750">
              <a:buBlip>
                <a:blip r:embed="rId2"/>
              </a:buBlip>
            </a:pPr>
            <a:r>
              <a:rPr lang="lv-LV" sz="1400" kern="0" dirty="0">
                <a:solidFill>
                  <a:schemeClr val="tx2"/>
                </a:solidFill>
                <a:ea typeface="Verdana" panose="020B0604030504040204" pitchFamily="34" charset="0"/>
              </a:rPr>
              <a:t>pārējie maksājumi saskaņā ar finansēšanas plānu;</a:t>
            </a:r>
          </a:p>
          <a:p>
            <a:pPr marL="285750" indent="-285750">
              <a:buBlip>
                <a:blip r:embed="rId2"/>
              </a:buBlip>
            </a:pPr>
            <a:r>
              <a:rPr lang="lv-LV" sz="1400" dirty="0">
                <a:solidFill>
                  <a:schemeClr val="tx2"/>
                </a:solidFill>
              </a:rPr>
              <a:t>ja Projekta īstenotājs pilnībā īstenojis Projekta rezultātus saskaņā ar projekta pieteikumu, bet nav izlietojis visu finansējumu, neizlietoto finansējuma daļu pārskaita atpakaļ uz Padomes kontu viena mēneša laikā no Pieņemšanas un nodošanas akta abpusējas parakstīšanas dienas.</a:t>
            </a:r>
            <a:endParaRPr lang="lv-LV" sz="1400" kern="0" dirty="0">
              <a:solidFill>
                <a:schemeClr val="tx2"/>
              </a:solidFill>
              <a:ea typeface="Verdana" panose="020B0604030504040204" pitchFamily="34" charset="0"/>
            </a:endParaRPr>
          </a:p>
        </p:txBody>
      </p:sp>
      <p:pic>
        <p:nvPicPr>
          <p:cNvPr id="4" name="!!Forma">
            <a:extLst>
              <a:ext uri="{FF2B5EF4-FFF2-40B4-BE49-F238E27FC236}">
                <a16:creationId xmlns:a16="http://schemas.microsoft.com/office/drawing/2014/main" id="{0FE36BF7-4418-21B9-366D-685396C76B9F}"/>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058522" y="1155204"/>
            <a:ext cx="1847356" cy="1847356"/>
          </a:xfrm>
          <a:prstGeom prst="rect">
            <a:avLst/>
          </a:prstGeom>
          <a:noFill/>
          <a:ln>
            <a:noFill/>
          </a:ln>
          <a:effectLst>
            <a:outerShdw blurRad="50800" dist="38100" dir="2700000" algn="tl" rotWithShape="0">
              <a:prstClr val="black">
                <a:alpha val="40000"/>
              </a:prstClr>
            </a:outerShdw>
          </a:effectLst>
        </p:spPr>
      </p:pic>
      <p:sp>
        <p:nvSpPr>
          <p:cNvPr id="2" name="Datuma vietturis 13">
            <a:extLst>
              <a:ext uri="{FF2B5EF4-FFF2-40B4-BE49-F238E27FC236}">
                <a16:creationId xmlns:a16="http://schemas.microsoft.com/office/drawing/2014/main" id="{5EF6AE43-BD73-FC6E-CC7E-A656DB645D44}"/>
              </a:ext>
            </a:extLst>
          </p:cNvPr>
          <p:cNvSpPr>
            <a:spLocks noGrp="1"/>
          </p:cNvSpPr>
          <p:nvPr>
            <p:ph type="dt" sz="half" idx="10"/>
          </p:nvPr>
        </p:nvSpPr>
        <p:spPr>
          <a:xfrm>
            <a:off x="234451" y="6429447"/>
            <a:ext cx="1381539" cy="365125"/>
          </a:xfrm>
        </p:spPr>
        <p:txBody>
          <a:bodyPr/>
          <a:lstStyle/>
          <a:p>
            <a:r>
              <a:rPr lang="lv-LV"/>
              <a:t>2026. gada 7. jūlijā</a:t>
            </a:r>
            <a:endParaRPr lang="lv-LV" dirty="0"/>
          </a:p>
        </p:txBody>
      </p:sp>
      <p:sp>
        <p:nvSpPr>
          <p:cNvPr id="6" name="Kājenes vietturis 14">
            <a:extLst>
              <a:ext uri="{FF2B5EF4-FFF2-40B4-BE49-F238E27FC236}">
                <a16:creationId xmlns:a16="http://schemas.microsoft.com/office/drawing/2014/main" id="{1E04ED72-C320-7C4B-EE2D-450FC56022F4}"/>
              </a:ext>
            </a:extLst>
          </p:cNvPr>
          <p:cNvSpPr>
            <a:spLocks noGrp="1"/>
          </p:cNvSpPr>
          <p:nvPr>
            <p:ph type="ftr" sz="quarter" idx="11"/>
          </p:nvPr>
        </p:nvSpPr>
        <p:spPr>
          <a:xfrm>
            <a:off x="1102468" y="6422610"/>
            <a:ext cx="8816008" cy="365125"/>
          </a:xfrm>
        </p:spPr>
        <p:txBody>
          <a:bodyPr/>
          <a:lstStyle/>
          <a:p>
            <a:r>
              <a:rPr lang="lv-LV" dirty="0"/>
              <a:t>Valsts pētījumu programmas “Bioloģiskās daudzveidības prioritāro rīcību </a:t>
            </a:r>
          </a:p>
          <a:p>
            <a:r>
              <a:rPr lang="lv-LV" dirty="0"/>
              <a:t>programmā noteikto pētījumu izstrāde, 2. daļa” 2026.–2028. gadam projektu pieteikumu atklātais konkurss </a:t>
            </a:r>
          </a:p>
        </p:txBody>
      </p:sp>
      <p:pic>
        <p:nvPicPr>
          <p:cNvPr id="11" name="Picture 10">
            <a:extLst>
              <a:ext uri="{FF2B5EF4-FFF2-40B4-BE49-F238E27FC236}">
                <a16:creationId xmlns:a16="http://schemas.microsoft.com/office/drawing/2014/main" id="{5AD34CFB-E921-9388-5963-0F69280B1BF6}"/>
              </a:ext>
            </a:extLst>
          </p:cNvPr>
          <p:cNvPicPr>
            <a:picLocks noChangeAspect="1"/>
          </p:cNvPicPr>
          <p:nvPr/>
        </p:nvPicPr>
        <p:blipFill>
          <a:blip r:embed="rId4"/>
          <a:stretch>
            <a:fillRect/>
          </a:stretch>
        </p:blipFill>
        <p:spPr>
          <a:xfrm>
            <a:off x="1102468" y="2369640"/>
            <a:ext cx="4209012" cy="3364245"/>
          </a:xfrm>
          <a:prstGeom prst="rect">
            <a:avLst/>
          </a:prstGeom>
        </p:spPr>
      </p:pic>
      <p:sp>
        <p:nvSpPr>
          <p:cNvPr id="3" name="Slide Number Placeholder 2">
            <a:extLst>
              <a:ext uri="{FF2B5EF4-FFF2-40B4-BE49-F238E27FC236}">
                <a16:creationId xmlns:a16="http://schemas.microsoft.com/office/drawing/2014/main" id="{7D7F4AF3-E4AC-4D3D-0DB7-AA3702AF8AA5}"/>
              </a:ext>
            </a:extLst>
          </p:cNvPr>
          <p:cNvSpPr>
            <a:spLocks noGrp="1"/>
          </p:cNvSpPr>
          <p:nvPr>
            <p:ph type="sldNum" sz="quarter" idx="12"/>
          </p:nvPr>
        </p:nvSpPr>
        <p:spPr/>
        <p:txBody>
          <a:bodyPr/>
          <a:lstStyle/>
          <a:p>
            <a:fld id="{0C152783-A906-4F49-8461-A41E71CF96CE}" type="slidenum">
              <a:rPr lang="lv-LV" smtClean="0"/>
              <a:t>46</a:t>
            </a:fld>
            <a:endParaRPr lang="lv-LV"/>
          </a:p>
        </p:txBody>
      </p:sp>
    </p:spTree>
    <p:extLst>
      <p:ext uri="{BB962C8B-B14F-4D97-AF65-F5344CB8AC3E}">
        <p14:creationId xmlns:p14="http://schemas.microsoft.com/office/powerpoint/2010/main" val="9638971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73E6D-EAB6-521C-C3F0-082C8BD3010D}"/>
            </a:ext>
          </a:extLst>
        </p:cNvPr>
        <p:cNvGrpSpPr/>
        <p:nvPr/>
      </p:nvGrpSpPr>
      <p:grpSpPr>
        <a:xfrm>
          <a:off x="0" y="0"/>
          <a:ext cx="0" cy="0"/>
          <a:chOff x="0" y="0"/>
          <a:chExt cx="0" cy="0"/>
        </a:xfrm>
      </p:grpSpPr>
      <p:sp>
        <p:nvSpPr>
          <p:cNvPr id="8" name="!!Teksts">
            <a:extLst>
              <a:ext uri="{FF2B5EF4-FFF2-40B4-BE49-F238E27FC236}">
                <a16:creationId xmlns:a16="http://schemas.microsoft.com/office/drawing/2014/main" id="{F59121BB-6AE2-E0E6-6EA2-63FB3E70AE21}"/>
              </a:ext>
            </a:extLst>
          </p:cNvPr>
          <p:cNvSpPr txBox="1">
            <a:spLocks noGrp="1"/>
          </p:cNvSpPr>
          <p:nvPr>
            <p:ph type="title"/>
          </p:nvPr>
        </p:nvSpPr>
        <p:spPr>
          <a:xfrm>
            <a:off x="838200" y="365126"/>
            <a:ext cx="3200400" cy="646332"/>
          </a:xfr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lv-LV" sz="1600" kern="1200" smtClean="0">
                <a:solidFill>
                  <a:srgbClr val="7F7F7F"/>
                </a:solidFill>
                <a:effectLst/>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rgbClr val="7F7F7F"/>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7F7F7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lv-LV" sz="1600" kern="1200" dirty="0" smtClean="0">
                <a:solidFill>
                  <a:srgbClr val="7F7F7F"/>
                </a:solidFill>
                <a:effectLst/>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lv-LV" sz="1600" kern="1200" dirty="0" smtClean="0">
                <a:solidFill>
                  <a:srgbClr val="7F7F7F"/>
                </a:solidFill>
                <a:effectLst/>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1800" dirty="0">
                <a:solidFill>
                  <a:schemeClr val="accent2">
                    <a:lumMod val="75000"/>
                  </a:schemeClr>
                </a:solidFill>
                <a:latin typeface="+mj-lt"/>
              </a:rPr>
              <a:t>Līguma par projektu</a:t>
            </a:r>
            <a:br>
              <a:rPr lang="lv-LV" sz="1800" dirty="0">
                <a:solidFill>
                  <a:schemeClr val="accent2">
                    <a:lumMod val="75000"/>
                  </a:schemeClr>
                </a:solidFill>
                <a:latin typeface="+mj-lt"/>
              </a:rPr>
            </a:br>
            <a:r>
              <a:rPr lang="lv-LV" sz="1800" dirty="0">
                <a:solidFill>
                  <a:schemeClr val="accent2">
                    <a:lumMod val="75000"/>
                  </a:schemeClr>
                </a:solidFill>
                <a:latin typeface="+mj-lt"/>
              </a:rPr>
              <a:t>īstenošanu izpilde (1)</a:t>
            </a:r>
          </a:p>
        </p:txBody>
      </p:sp>
      <p:sp>
        <p:nvSpPr>
          <p:cNvPr id="16" name="TextBox 15">
            <a:extLst>
              <a:ext uri="{FF2B5EF4-FFF2-40B4-BE49-F238E27FC236}">
                <a16:creationId xmlns:a16="http://schemas.microsoft.com/office/drawing/2014/main" id="{A6CC11E4-0FF8-208F-2118-05261286D34D}"/>
              </a:ext>
            </a:extLst>
          </p:cNvPr>
          <p:cNvSpPr txBox="1"/>
          <p:nvPr/>
        </p:nvSpPr>
        <p:spPr>
          <a:xfrm>
            <a:off x="719762" y="1272093"/>
            <a:ext cx="6867042" cy="2000548"/>
          </a:xfrm>
          <a:prstGeom prst="rect">
            <a:avLst/>
          </a:prstGeom>
          <a:noFill/>
        </p:spPr>
        <p:txBody>
          <a:bodyPr wrap="square">
            <a:spAutoFit/>
          </a:bodyPr>
          <a:lstStyle/>
          <a:p>
            <a:pPr marL="285750" indent="-285750">
              <a:buBlip>
                <a:blip r:embed="rId2"/>
              </a:buBlip>
            </a:pPr>
            <a:r>
              <a:rPr lang="lv-LV" sz="1600" dirty="0">
                <a:solidFill>
                  <a:schemeClr val="tx2"/>
                </a:solidFill>
                <a:ea typeface="Verdana" panose="020B0604030504040204" pitchFamily="34" charset="0"/>
              </a:rPr>
              <a:t>Projekta iesniegumā plānoto mērķu/uzdevumu (</a:t>
            </a:r>
            <a:r>
              <a:rPr lang="lv-LV" sz="1600" i="1" dirty="0" err="1">
                <a:solidFill>
                  <a:schemeClr val="tx2"/>
                </a:solidFill>
                <a:ea typeface="Verdana" panose="020B0604030504040204" pitchFamily="34" charset="0"/>
              </a:rPr>
              <a:t>goals</a:t>
            </a:r>
            <a:r>
              <a:rPr lang="lv-LV" sz="1600" i="1" dirty="0">
                <a:solidFill>
                  <a:schemeClr val="tx2"/>
                </a:solidFill>
                <a:ea typeface="Verdana" panose="020B0604030504040204" pitchFamily="34" charset="0"/>
              </a:rPr>
              <a:t>/</a:t>
            </a:r>
            <a:r>
              <a:rPr lang="lv-LV" sz="1600" i="1" dirty="0" err="1">
                <a:solidFill>
                  <a:schemeClr val="tx2"/>
                </a:solidFill>
                <a:ea typeface="Verdana" panose="020B0604030504040204" pitchFamily="34" charset="0"/>
              </a:rPr>
              <a:t>objectives</a:t>
            </a:r>
            <a:r>
              <a:rPr lang="lv-LV" sz="1600" dirty="0">
                <a:solidFill>
                  <a:schemeClr val="tx2"/>
                </a:solidFill>
                <a:ea typeface="Verdana" panose="020B0604030504040204" pitchFamily="34" charset="0"/>
              </a:rPr>
              <a:t>) izpilde (cik no uzstādītajiem mērķiem un/vai uzdevumiem ir sasniegti);</a:t>
            </a:r>
          </a:p>
          <a:p>
            <a:pPr marL="285750" indent="-285750">
              <a:buBlip>
                <a:blip r:embed="rId2"/>
              </a:buBlip>
            </a:pPr>
            <a:r>
              <a:rPr lang="lv-LV" sz="1600" dirty="0">
                <a:solidFill>
                  <a:schemeClr val="tx2"/>
                </a:solidFill>
                <a:ea typeface="Verdana" panose="020B0604030504040204" pitchFamily="34" charset="0"/>
              </a:rPr>
              <a:t>ja Projekta iesniegumā mērķi un uzdevumi izteikti ar citu nosaukumu, eksperti vērtē vienības, kas pēc būtības atbilst vārdiem “mērķis” un “uzdevums”;</a:t>
            </a:r>
          </a:p>
          <a:p>
            <a:endParaRPr lang="lv-LV" sz="1200" dirty="0">
              <a:solidFill>
                <a:schemeClr val="tx2"/>
              </a:solidFill>
              <a:ea typeface="Verdana" panose="020B0604030504040204" pitchFamily="34" charset="0"/>
            </a:endParaRPr>
          </a:p>
          <a:p>
            <a:pPr marL="285750" indent="-285750">
              <a:buBlip>
                <a:blip r:embed="rId2"/>
              </a:buBlip>
            </a:pPr>
            <a:r>
              <a:rPr lang="lv-LV" sz="1600" dirty="0">
                <a:solidFill>
                  <a:schemeClr val="tx2"/>
                </a:solidFill>
                <a:ea typeface="Verdana" panose="020B0604030504040204" pitchFamily="34" charset="0"/>
              </a:rPr>
              <a:t>Padome aprēķina atmaksājamo Finansējuma daļu šādi:</a:t>
            </a:r>
          </a:p>
          <a:p>
            <a:r>
              <a:rPr lang="lv-LV" sz="1600" dirty="0">
                <a:solidFill>
                  <a:schemeClr val="tx2"/>
                </a:solidFill>
                <a:ea typeface="Verdana" panose="020B0604030504040204" pitchFamily="34" charset="0"/>
              </a:rPr>
              <a:t>	</a:t>
            </a:r>
          </a:p>
          <a:p>
            <a:pPr algn="just">
              <a:spcAft>
                <a:spcPts val="0"/>
              </a:spcAft>
              <a:tabLst>
                <a:tab pos="270510" algn="l"/>
              </a:tabLst>
            </a:pPr>
            <a:endParaRPr lang="lv-LV" sz="1600" dirty="0">
              <a:solidFill>
                <a:schemeClr val="tx2"/>
              </a:solidFill>
              <a:ea typeface="Verdana" panose="020B0604030504040204" pitchFamily="34" charset="0"/>
            </a:endParaRPr>
          </a:p>
        </p:txBody>
      </p:sp>
      <p:graphicFrame>
        <p:nvGraphicFramePr>
          <p:cNvPr id="3" name="Shēma 2">
            <a:extLst>
              <a:ext uri="{FF2B5EF4-FFF2-40B4-BE49-F238E27FC236}">
                <a16:creationId xmlns:a16="http://schemas.microsoft.com/office/drawing/2014/main" id="{A0154CEF-B601-91B3-5224-6C0F5B5F3046}"/>
              </a:ext>
            </a:extLst>
          </p:cNvPr>
          <p:cNvGraphicFramePr/>
          <p:nvPr>
            <p:extLst>
              <p:ext uri="{D42A27DB-BD31-4B8C-83A1-F6EECF244321}">
                <p14:modId xmlns:p14="http://schemas.microsoft.com/office/powerpoint/2010/main" val="1944149684"/>
              </p:ext>
            </p:extLst>
          </p:nvPr>
        </p:nvGraphicFramePr>
        <p:xfrm>
          <a:off x="838200" y="2541451"/>
          <a:ext cx="2583721" cy="1923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Shēma 3">
            <a:extLst>
              <a:ext uri="{FF2B5EF4-FFF2-40B4-BE49-F238E27FC236}">
                <a16:creationId xmlns:a16="http://schemas.microsoft.com/office/drawing/2014/main" id="{C3320D71-7BD3-48D2-8247-818CA39C056D}"/>
              </a:ext>
            </a:extLst>
          </p:cNvPr>
          <p:cNvGraphicFramePr/>
          <p:nvPr>
            <p:extLst>
              <p:ext uri="{D42A27DB-BD31-4B8C-83A1-F6EECF244321}">
                <p14:modId xmlns:p14="http://schemas.microsoft.com/office/powerpoint/2010/main" val="1383178856"/>
              </p:ext>
            </p:extLst>
          </p:nvPr>
        </p:nvGraphicFramePr>
        <p:xfrm>
          <a:off x="4038600" y="2467197"/>
          <a:ext cx="2583721" cy="192360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 name="Shēma 11">
            <a:extLst>
              <a:ext uri="{FF2B5EF4-FFF2-40B4-BE49-F238E27FC236}">
                <a16:creationId xmlns:a16="http://schemas.microsoft.com/office/drawing/2014/main" id="{580A48C3-576C-D7A1-A687-92B0C6B8C181}"/>
              </a:ext>
            </a:extLst>
          </p:cNvPr>
          <p:cNvGraphicFramePr/>
          <p:nvPr>
            <p:extLst>
              <p:ext uri="{D42A27DB-BD31-4B8C-83A1-F6EECF244321}">
                <p14:modId xmlns:p14="http://schemas.microsoft.com/office/powerpoint/2010/main" val="2915576777"/>
              </p:ext>
            </p:extLst>
          </p:nvPr>
        </p:nvGraphicFramePr>
        <p:xfrm>
          <a:off x="814132" y="3985470"/>
          <a:ext cx="2583721" cy="192360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4" name="Shēma 13">
            <a:extLst>
              <a:ext uri="{FF2B5EF4-FFF2-40B4-BE49-F238E27FC236}">
                <a16:creationId xmlns:a16="http://schemas.microsoft.com/office/drawing/2014/main" id="{F8E52B67-5186-BF10-EBA9-E464F9E4A64B}"/>
              </a:ext>
            </a:extLst>
          </p:cNvPr>
          <p:cNvGraphicFramePr/>
          <p:nvPr>
            <p:extLst>
              <p:ext uri="{D42A27DB-BD31-4B8C-83A1-F6EECF244321}">
                <p14:modId xmlns:p14="http://schemas.microsoft.com/office/powerpoint/2010/main" val="1719195924"/>
              </p:ext>
            </p:extLst>
          </p:nvPr>
        </p:nvGraphicFramePr>
        <p:xfrm>
          <a:off x="4038600" y="3985470"/>
          <a:ext cx="2583721" cy="1923605"/>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pic>
        <p:nvPicPr>
          <p:cNvPr id="20" name="!!Forma">
            <a:extLst>
              <a:ext uri="{FF2B5EF4-FFF2-40B4-BE49-F238E27FC236}">
                <a16:creationId xmlns:a16="http://schemas.microsoft.com/office/drawing/2014/main" id="{42E317C1-754A-D901-B409-7D11E6A6B6F7}"/>
              </a:ext>
            </a:extLst>
          </p:cNvPr>
          <p:cNvPicPr>
            <a:picLocks noChangeAspect="1"/>
          </p:cNvPicPr>
          <p:nvPr/>
        </p:nvPicPr>
        <p:blipFill>
          <a:blip r:embed="rId23">
            <a:duotone>
              <a:schemeClr val="bg2">
                <a:shade val="45000"/>
                <a:satMod val="135000"/>
              </a:schemeClr>
              <a:prstClr val="white"/>
            </a:duotone>
            <a:alphaModFix amt="35000"/>
            <a:extLst>
              <a:ext uri="{28A0092B-C50C-407E-A947-70E740481C1C}">
                <a14:useLocalDpi xmlns:a14="http://schemas.microsoft.com/office/drawing/2010/main" val="0"/>
              </a:ext>
            </a:extLst>
          </a:blip>
          <a:stretch>
            <a:fillRect/>
          </a:stretch>
        </p:blipFill>
        <p:spPr>
          <a:xfrm>
            <a:off x="7418591" y="273311"/>
            <a:ext cx="1476293" cy="1476293"/>
          </a:xfrm>
          <a:prstGeom prst="rect">
            <a:avLst/>
          </a:prstGeom>
          <a:noFill/>
          <a:ln>
            <a:noFill/>
          </a:ln>
          <a:effectLst>
            <a:outerShdw blurRad="50800" dist="38100" dir="2700000" algn="tl" rotWithShape="0">
              <a:prstClr val="black">
                <a:alpha val="40000"/>
              </a:prstClr>
            </a:outerShdw>
          </a:effectLst>
        </p:spPr>
      </p:pic>
      <p:sp>
        <p:nvSpPr>
          <p:cNvPr id="5" name="Datuma vietturis 13">
            <a:extLst>
              <a:ext uri="{FF2B5EF4-FFF2-40B4-BE49-F238E27FC236}">
                <a16:creationId xmlns:a16="http://schemas.microsoft.com/office/drawing/2014/main" id="{729A5195-B33A-62F9-1373-3E1B11EF5527}"/>
              </a:ext>
            </a:extLst>
          </p:cNvPr>
          <p:cNvSpPr>
            <a:spLocks noGrp="1"/>
          </p:cNvSpPr>
          <p:nvPr>
            <p:ph type="dt" sz="half" idx="10"/>
          </p:nvPr>
        </p:nvSpPr>
        <p:spPr>
          <a:xfrm>
            <a:off x="234451" y="6429447"/>
            <a:ext cx="1381539" cy="365125"/>
          </a:xfrm>
        </p:spPr>
        <p:txBody>
          <a:bodyPr/>
          <a:lstStyle/>
          <a:p>
            <a:r>
              <a:rPr lang="lv-LV"/>
              <a:t>2026. gada 7. jūlijā</a:t>
            </a:r>
            <a:endParaRPr lang="lv-LV" dirty="0"/>
          </a:p>
        </p:txBody>
      </p:sp>
      <p:sp>
        <p:nvSpPr>
          <p:cNvPr id="6" name="Kājenes vietturis 14">
            <a:extLst>
              <a:ext uri="{FF2B5EF4-FFF2-40B4-BE49-F238E27FC236}">
                <a16:creationId xmlns:a16="http://schemas.microsoft.com/office/drawing/2014/main" id="{3D57AAA7-A7A0-CE00-450A-2312C1360F4B}"/>
              </a:ext>
            </a:extLst>
          </p:cNvPr>
          <p:cNvSpPr>
            <a:spLocks noGrp="1"/>
          </p:cNvSpPr>
          <p:nvPr>
            <p:ph type="ftr" sz="quarter" idx="11"/>
          </p:nvPr>
        </p:nvSpPr>
        <p:spPr>
          <a:xfrm>
            <a:off x="1102468" y="6422610"/>
            <a:ext cx="8816008" cy="365125"/>
          </a:xfrm>
        </p:spPr>
        <p:txBody>
          <a:bodyPr/>
          <a:lstStyle/>
          <a:p>
            <a:r>
              <a:rPr lang="lv-LV" dirty="0"/>
              <a:t>Valsts pētījumu programmas “Bioloģiskās daudzveidības prioritāro rīcību </a:t>
            </a:r>
          </a:p>
          <a:p>
            <a:r>
              <a:rPr lang="lv-LV" dirty="0"/>
              <a:t>programmā noteikto pētījumu izstrāde, 2. daļa” 2026.–2028. gadam projektu pieteikumu atklātais konkurss </a:t>
            </a:r>
          </a:p>
        </p:txBody>
      </p:sp>
      <p:pic>
        <p:nvPicPr>
          <p:cNvPr id="13" name="Picture 12">
            <a:extLst>
              <a:ext uri="{FF2B5EF4-FFF2-40B4-BE49-F238E27FC236}">
                <a16:creationId xmlns:a16="http://schemas.microsoft.com/office/drawing/2014/main" id="{D968DE1C-F2CB-A1AF-F7E9-678C51F8F713}"/>
              </a:ext>
            </a:extLst>
          </p:cNvPr>
          <p:cNvPicPr>
            <a:picLocks noChangeAspect="1"/>
          </p:cNvPicPr>
          <p:nvPr/>
        </p:nvPicPr>
        <p:blipFill>
          <a:blip r:embed="rId24"/>
          <a:stretch>
            <a:fillRect/>
          </a:stretch>
        </p:blipFill>
        <p:spPr>
          <a:xfrm>
            <a:off x="8743067" y="1228917"/>
            <a:ext cx="3213710" cy="5485209"/>
          </a:xfrm>
          <a:prstGeom prst="rect">
            <a:avLst/>
          </a:prstGeom>
        </p:spPr>
      </p:pic>
      <p:sp>
        <p:nvSpPr>
          <p:cNvPr id="2" name="Slide Number Placeholder 1">
            <a:extLst>
              <a:ext uri="{FF2B5EF4-FFF2-40B4-BE49-F238E27FC236}">
                <a16:creationId xmlns:a16="http://schemas.microsoft.com/office/drawing/2014/main" id="{AC6B8A4D-EB3A-F0B3-E2D2-12D157B50399}"/>
              </a:ext>
            </a:extLst>
          </p:cNvPr>
          <p:cNvSpPr>
            <a:spLocks noGrp="1"/>
          </p:cNvSpPr>
          <p:nvPr>
            <p:ph type="sldNum" sz="quarter" idx="12"/>
          </p:nvPr>
        </p:nvSpPr>
        <p:spPr/>
        <p:txBody>
          <a:bodyPr/>
          <a:lstStyle/>
          <a:p>
            <a:fld id="{0C152783-A906-4F49-8461-A41E71CF96CE}" type="slidenum">
              <a:rPr lang="lv-LV" smtClean="0"/>
              <a:t>47</a:t>
            </a:fld>
            <a:endParaRPr lang="lv-LV"/>
          </a:p>
        </p:txBody>
      </p:sp>
    </p:spTree>
    <p:extLst>
      <p:ext uri="{BB962C8B-B14F-4D97-AF65-F5344CB8AC3E}">
        <p14:creationId xmlns:p14="http://schemas.microsoft.com/office/powerpoint/2010/main" val="10866092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4" grpId="0">
        <p:bldAsOne/>
      </p:bldGraphic>
      <p:bldGraphic spid="12" grpId="0">
        <p:bldAsOne/>
      </p:bldGraphic>
      <p:bldGraphic spid="14" grpId="0">
        <p:bldAsOne/>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20C-99FA-7C85-59AE-DA6BDE458FFF}"/>
            </a:ext>
          </a:extLst>
        </p:cNvPr>
        <p:cNvGrpSpPr/>
        <p:nvPr/>
      </p:nvGrpSpPr>
      <p:grpSpPr>
        <a:xfrm>
          <a:off x="0" y="0"/>
          <a:ext cx="0" cy="0"/>
          <a:chOff x="0" y="0"/>
          <a:chExt cx="0" cy="0"/>
        </a:xfrm>
      </p:grpSpPr>
      <p:sp>
        <p:nvSpPr>
          <p:cNvPr id="8" name="MK">
            <a:extLst>
              <a:ext uri="{FF2B5EF4-FFF2-40B4-BE49-F238E27FC236}">
                <a16:creationId xmlns:a16="http://schemas.microsoft.com/office/drawing/2014/main" id="{F1A114E6-BE60-5DFE-8330-DBB584691891}"/>
              </a:ext>
            </a:extLst>
          </p:cNvPr>
          <p:cNvSpPr txBox="1">
            <a:spLocks noGrp="1"/>
          </p:cNvSpPr>
          <p:nvPr>
            <p:ph type="title"/>
          </p:nvPr>
        </p:nvSpPr>
        <p:spPr>
          <a:xfrm>
            <a:off x="838200" y="365126"/>
            <a:ext cx="10515600" cy="715674"/>
          </a:xfr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lv-LV" sz="1600" kern="1200" smtClean="0">
                <a:solidFill>
                  <a:srgbClr val="7F7F7F"/>
                </a:solidFill>
                <a:effectLst/>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rgbClr val="7F7F7F"/>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7F7F7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lv-LV" sz="1600" kern="1200" dirty="0" smtClean="0">
                <a:solidFill>
                  <a:srgbClr val="7F7F7F"/>
                </a:solidFill>
                <a:effectLst/>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lv-LV" sz="1600" kern="1200" dirty="0" smtClean="0">
                <a:solidFill>
                  <a:srgbClr val="7F7F7F"/>
                </a:solidFill>
                <a:effectLst/>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1800" dirty="0">
                <a:solidFill>
                  <a:schemeClr val="accent2">
                    <a:lumMod val="75000"/>
                  </a:schemeClr>
                </a:solidFill>
                <a:latin typeface="+mj-lt"/>
              </a:rPr>
              <a:t>Līguma par projektu</a:t>
            </a:r>
            <a:br>
              <a:rPr lang="lv-LV" sz="1800" dirty="0">
                <a:solidFill>
                  <a:schemeClr val="accent2">
                    <a:lumMod val="75000"/>
                  </a:schemeClr>
                </a:solidFill>
                <a:latin typeface="+mj-lt"/>
              </a:rPr>
            </a:br>
            <a:r>
              <a:rPr lang="lv-LV" sz="1800" dirty="0">
                <a:solidFill>
                  <a:schemeClr val="accent2">
                    <a:lumMod val="75000"/>
                  </a:schemeClr>
                </a:solidFill>
                <a:latin typeface="+mj-lt"/>
              </a:rPr>
              <a:t>īstenošanu izpilde (2)</a:t>
            </a:r>
          </a:p>
        </p:txBody>
      </p:sp>
      <p:sp>
        <p:nvSpPr>
          <p:cNvPr id="16" name="!!Teksts">
            <a:extLst>
              <a:ext uri="{FF2B5EF4-FFF2-40B4-BE49-F238E27FC236}">
                <a16:creationId xmlns:a16="http://schemas.microsoft.com/office/drawing/2014/main" id="{0C8300AF-8A2B-8B34-8802-2A168F302706}"/>
              </a:ext>
            </a:extLst>
          </p:cNvPr>
          <p:cNvSpPr txBox="1"/>
          <p:nvPr/>
        </p:nvSpPr>
        <p:spPr>
          <a:xfrm>
            <a:off x="557212" y="1080799"/>
            <a:ext cx="5538788" cy="2031325"/>
          </a:xfrm>
          <a:prstGeom prst="rect">
            <a:avLst/>
          </a:prstGeom>
          <a:noFill/>
        </p:spPr>
        <p:txBody>
          <a:bodyPr wrap="square">
            <a:spAutoFit/>
          </a:bodyPr>
          <a:lstStyle/>
          <a:p>
            <a:pPr marL="285750" indent="-285750">
              <a:buBlip>
                <a:blip r:embed="rId2"/>
              </a:buBlip>
            </a:pPr>
            <a:r>
              <a:rPr lang="lv-LV" sz="1400" dirty="0">
                <a:solidFill>
                  <a:schemeClr val="tx2"/>
                </a:solidFill>
                <a:ea typeface="Verdana" panose="020B0604030504040204" pitchFamily="34" charset="0"/>
              </a:rPr>
              <a:t>Visu studējošo vidējā slodze projekta īstenošanas laikā ir vismaz </a:t>
            </a:r>
            <a:r>
              <a:rPr lang="lv-LV" sz="1400" b="1" dirty="0">
                <a:solidFill>
                  <a:schemeClr val="tx2"/>
                </a:solidFill>
                <a:ea typeface="Verdana" panose="020B0604030504040204" pitchFamily="34" charset="0"/>
              </a:rPr>
              <a:t>1 PLE</a:t>
            </a:r>
            <a:r>
              <a:rPr lang="lv-LV" sz="1400" dirty="0">
                <a:solidFill>
                  <a:schemeClr val="tx2"/>
                </a:solidFill>
                <a:ea typeface="Verdana" panose="020B0604030504040204" pitchFamily="34" charset="0"/>
              </a:rPr>
              <a:t>*;</a:t>
            </a:r>
          </a:p>
          <a:p>
            <a:pPr marL="285750" indent="-285750">
              <a:buBlip>
                <a:blip r:embed="rId2"/>
              </a:buBlip>
            </a:pPr>
            <a:r>
              <a:rPr lang="lv-LV" sz="1400" dirty="0">
                <a:solidFill>
                  <a:schemeClr val="tx2"/>
                </a:solidFill>
                <a:ea typeface="Verdana" panose="020B0604030504040204" pitchFamily="34" charset="0"/>
              </a:rPr>
              <a:t>katrs studējošais ir nodarbināts projektā </a:t>
            </a:r>
            <a:r>
              <a:rPr lang="lv-LV" sz="1400" b="1" dirty="0">
                <a:solidFill>
                  <a:schemeClr val="tx2"/>
                </a:solidFill>
                <a:ea typeface="Verdana" panose="020B0604030504040204" pitchFamily="34" charset="0"/>
              </a:rPr>
              <a:t>vismaz 0,25 PLE </a:t>
            </a:r>
            <a:r>
              <a:rPr lang="lv-LV" sz="1400" dirty="0">
                <a:solidFill>
                  <a:schemeClr val="tx2"/>
                </a:solidFill>
                <a:ea typeface="Verdana" panose="020B0604030504040204" pitchFamily="34" charset="0"/>
              </a:rPr>
              <a:t>vidēji projekta īstenošanas laikā;</a:t>
            </a:r>
          </a:p>
          <a:p>
            <a:pPr marL="285750" indent="-285750">
              <a:buBlip>
                <a:blip r:embed="rId2"/>
              </a:buBlip>
            </a:pPr>
            <a:r>
              <a:rPr lang="lv-LV" sz="1400" dirty="0">
                <a:solidFill>
                  <a:schemeClr val="tx2"/>
                </a:solidFill>
                <a:ea typeface="Verdana" panose="020B0604030504040204" pitchFamily="34" charset="0"/>
              </a:rPr>
              <a:t>ja projekta īstenošanas laikā pabeidz doktora studijas, turpina būt studējošais;</a:t>
            </a:r>
          </a:p>
          <a:p>
            <a:pPr marL="285750" indent="-285750">
              <a:buBlip>
                <a:blip r:embed="rId2"/>
              </a:buBlip>
            </a:pPr>
            <a:r>
              <a:rPr lang="lv-LV" sz="1400" dirty="0">
                <a:solidFill>
                  <a:schemeClr val="tx2"/>
                </a:solidFill>
                <a:ea typeface="Verdana" panose="020B0604030504040204" pitchFamily="34" charset="0"/>
              </a:rPr>
              <a:t>ja pabeidz noteikta līmeņa studijas un 4 mēnešu periodā uzsāk nākamā līmeņa studijas, turpina būt studējošais.</a:t>
            </a:r>
          </a:p>
          <a:p>
            <a:pPr marL="285750" indent="-285750">
              <a:buBlip>
                <a:blip r:embed="rId2"/>
              </a:buBlip>
            </a:pPr>
            <a:endParaRPr lang="lv-LV" sz="1400" i="1" dirty="0">
              <a:solidFill>
                <a:schemeClr val="tx2"/>
              </a:solidFill>
              <a:ea typeface="Verdana" panose="020B0604030504040204" pitchFamily="34" charset="0"/>
            </a:endParaRPr>
          </a:p>
          <a:p>
            <a:r>
              <a:rPr lang="lv-LV" sz="1400" i="1" dirty="0">
                <a:solidFill>
                  <a:schemeClr val="tx2"/>
                </a:solidFill>
                <a:ea typeface="Verdana" panose="020B0604030504040204" pitchFamily="34" charset="0"/>
              </a:rPr>
              <a:t>*PLE – pilna laika ekvivalents</a:t>
            </a:r>
          </a:p>
          <a:p>
            <a:endParaRPr lang="lv-LV" sz="1400" dirty="0">
              <a:solidFill>
                <a:schemeClr val="tx2"/>
              </a:solidFill>
              <a:ea typeface="Verdana" panose="020B0604030504040204" pitchFamily="34" charset="0"/>
            </a:endParaRPr>
          </a:p>
        </p:txBody>
      </p:sp>
      <p:sp>
        <p:nvSpPr>
          <p:cNvPr id="2" name="TextBox 1">
            <a:extLst>
              <a:ext uri="{FF2B5EF4-FFF2-40B4-BE49-F238E27FC236}">
                <a16:creationId xmlns:a16="http://schemas.microsoft.com/office/drawing/2014/main" id="{DEB60A02-08EC-FBFF-2362-6254A20F7A08}"/>
              </a:ext>
            </a:extLst>
          </p:cNvPr>
          <p:cNvSpPr txBox="1"/>
          <p:nvPr/>
        </p:nvSpPr>
        <p:spPr>
          <a:xfrm>
            <a:off x="543503" y="2952247"/>
            <a:ext cx="5606087" cy="523220"/>
          </a:xfrm>
          <a:prstGeom prst="rect">
            <a:avLst/>
          </a:prstGeom>
          <a:noFill/>
        </p:spPr>
        <p:txBody>
          <a:bodyPr wrap="square">
            <a:spAutoFit/>
          </a:bodyPr>
          <a:lstStyle>
            <a:defPPr>
              <a:defRPr lang="lv-LV"/>
            </a:defPPr>
            <a:lvl1pPr marL="285750" indent="-285750">
              <a:buBlip>
                <a:blip r:embed="rId2"/>
              </a:buBlip>
              <a:defRPr sz="1600">
                <a:solidFill>
                  <a:schemeClr val="tx2"/>
                </a:solidFill>
                <a:ea typeface="Verdana" panose="020B0604030504040204" pitchFamily="34" charset="0"/>
              </a:defRPr>
            </a:lvl1pPr>
          </a:lstStyle>
          <a:p>
            <a:pPr marL="0" indent="0">
              <a:buNone/>
            </a:pPr>
            <a:r>
              <a:rPr lang="lv-LV" sz="1400" b="1" dirty="0"/>
              <a:t>Gadījumā, ja PLE nav izpildīts, jāatmaksā Finansējuma daļa pēc Līgumā noteiktās formulas:</a:t>
            </a:r>
          </a:p>
        </p:txBody>
      </p:sp>
      <p:pic>
        <p:nvPicPr>
          <p:cNvPr id="9" name="Picture 11">
            <a:extLst>
              <a:ext uri="{FF2B5EF4-FFF2-40B4-BE49-F238E27FC236}">
                <a16:creationId xmlns:a16="http://schemas.microsoft.com/office/drawing/2014/main" id="{3F5B1646-0EF4-9116-392A-E1BFBC395EE6}"/>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5900"/>
                    </a14:imgEffect>
                    <a14:imgEffect>
                      <a14:brightnessContrast bright="-20000" contrast="40000"/>
                    </a14:imgEffect>
                  </a14:imgLayer>
                </a14:imgProps>
              </a:ext>
            </a:extLst>
          </a:blip>
          <a:stretch>
            <a:fillRect/>
          </a:stretch>
        </p:blipFill>
        <p:spPr>
          <a:xfrm>
            <a:off x="300743" y="3431204"/>
            <a:ext cx="5785605" cy="2127688"/>
          </a:xfrm>
          <a:prstGeom prst="rect">
            <a:avLst/>
          </a:prstGeom>
          <a:noFill/>
          <a:effectLst>
            <a:outerShdw blurRad="50800" dist="38100" dir="2700000" algn="tl" rotWithShape="0">
              <a:prstClr val="black">
                <a:alpha val="40000"/>
              </a:prstClr>
            </a:outerShdw>
          </a:effectLst>
        </p:spPr>
      </p:pic>
      <p:pic>
        <p:nvPicPr>
          <p:cNvPr id="20" name="!!Forma">
            <a:extLst>
              <a:ext uri="{FF2B5EF4-FFF2-40B4-BE49-F238E27FC236}">
                <a16:creationId xmlns:a16="http://schemas.microsoft.com/office/drawing/2014/main" id="{0B20FDAB-6967-4316-895D-0972479C7A35}"/>
              </a:ext>
            </a:extLst>
          </p:cNvPr>
          <p:cNvPicPr>
            <a:picLocks noChangeAspect="1"/>
          </p:cNvPicPr>
          <p:nvPr/>
        </p:nvPicPr>
        <p:blipFill>
          <a:blip r:embed="rId5">
            <a:alphaModFix amt="3500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365901" y="293300"/>
            <a:ext cx="1574998" cy="1574998"/>
          </a:xfrm>
          <a:prstGeom prst="rect">
            <a:avLst/>
          </a:prstGeom>
          <a:noFill/>
          <a:ln>
            <a:noFill/>
          </a:ln>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EE0FF67D-E57A-A76C-2A64-672B484A39D1}"/>
              </a:ext>
            </a:extLst>
          </p:cNvPr>
          <p:cNvSpPr txBox="1"/>
          <p:nvPr/>
        </p:nvSpPr>
        <p:spPr>
          <a:xfrm>
            <a:off x="543503" y="5696011"/>
            <a:ext cx="10396987" cy="523220"/>
          </a:xfrm>
          <a:prstGeom prst="rect">
            <a:avLst/>
          </a:prstGeom>
          <a:noFill/>
        </p:spPr>
        <p:txBody>
          <a:bodyPr wrap="square">
            <a:spAutoFit/>
          </a:bodyPr>
          <a:lstStyle/>
          <a:p>
            <a:r>
              <a:rPr lang="lv-LV" sz="1400" dirty="0">
                <a:hlinkClick r:id="rId6"/>
              </a:rPr>
              <a:t>https://www.lzp.gov.lv/lv/informacija-valsts-petijumu-programmas-istenotajiem</a:t>
            </a:r>
            <a:r>
              <a:rPr lang="lv-LV" sz="1400" dirty="0"/>
              <a:t> </a:t>
            </a:r>
            <a:r>
              <a:rPr lang="lv-LV" sz="1400" dirty="0">
                <a:solidFill>
                  <a:schemeClr val="tx2"/>
                </a:solidFill>
              </a:rPr>
              <a:t>(Latvijas Zinātnes padomes vadlīnijas par Fundamentālo un lietišķo pētījumu projektu un Valsts pētījumu programmu projektu zinātniskās grupas personāla iesaisti projektos, darba laika uzskaiti un pilna laika ekvivalenta aprēķinu) </a:t>
            </a:r>
          </a:p>
        </p:txBody>
      </p:sp>
      <p:sp>
        <p:nvSpPr>
          <p:cNvPr id="11" name="Datuma vietturis 13">
            <a:extLst>
              <a:ext uri="{FF2B5EF4-FFF2-40B4-BE49-F238E27FC236}">
                <a16:creationId xmlns:a16="http://schemas.microsoft.com/office/drawing/2014/main" id="{B4AB2C9A-2D68-BD7E-5BC1-31B57D4F7FC5}"/>
              </a:ext>
            </a:extLst>
          </p:cNvPr>
          <p:cNvSpPr>
            <a:spLocks noGrp="1"/>
          </p:cNvSpPr>
          <p:nvPr>
            <p:ph type="dt" sz="half" idx="10"/>
          </p:nvPr>
        </p:nvSpPr>
        <p:spPr>
          <a:xfrm>
            <a:off x="234451" y="6429447"/>
            <a:ext cx="1381539" cy="365125"/>
          </a:xfrm>
        </p:spPr>
        <p:txBody>
          <a:bodyPr/>
          <a:lstStyle/>
          <a:p>
            <a:r>
              <a:rPr lang="lv-LV"/>
              <a:t>2026. gada 7. jūlijā</a:t>
            </a:r>
            <a:endParaRPr lang="lv-LV" dirty="0"/>
          </a:p>
        </p:txBody>
      </p:sp>
      <p:sp>
        <p:nvSpPr>
          <p:cNvPr id="13" name="Kājenes vietturis 14">
            <a:extLst>
              <a:ext uri="{FF2B5EF4-FFF2-40B4-BE49-F238E27FC236}">
                <a16:creationId xmlns:a16="http://schemas.microsoft.com/office/drawing/2014/main" id="{3DB0743E-3466-B43B-AAF8-0AF9A51DBA5D}"/>
              </a:ext>
            </a:extLst>
          </p:cNvPr>
          <p:cNvSpPr>
            <a:spLocks noGrp="1"/>
          </p:cNvSpPr>
          <p:nvPr>
            <p:ph type="ftr" sz="quarter" idx="11"/>
          </p:nvPr>
        </p:nvSpPr>
        <p:spPr>
          <a:xfrm>
            <a:off x="1102468" y="6422610"/>
            <a:ext cx="8816008" cy="365125"/>
          </a:xfrm>
        </p:spPr>
        <p:txBody>
          <a:bodyPr/>
          <a:lstStyle/>
          <a:p>
            <a:r>
              <a:rPr lang="lv-LV" dirty="0"/>
              <a:t>Valsts pētījumu programmas “Bioloģiskās daudzveidības prioritāro rīcību </a:t>
            </a:r>
          </a:p>
          <a:p>
            <a:r>
              <a:rPr lang="lv-LV" dirty="0"/>
              <a:t>programmā noteikto pētījumu izstrāde, 2. daļa” 2026.–2028. gadam projektu pieteikumu atklātais konkurss </a:t>
            </a:r>
          </a:p>
        </p:txBody>
      </p:sp>
      <p:pic>
        <p:nvPicPr>
          <p:cNvPr id="15" name="Picture 14">
            <a:extLst>
              <a:ext uri="{FF2B5EF4-FFF2-40B4-BE49-F238E27FC236}">
                <a16:creationId xmlns:a16="http://schemas.microsoft.com/office/drawing/2014/main" id="{8DD77576-EC13-827D-983B-C4C4736099F4}"/>
              </a:ext>
            </a:extLst>
          </p:cNvPr>
          <p:cNvPicPr>
            <a:picLocks noChangeAspect="1"/>
          </p:cNvPicPr>
          <p:nvPr/>
        </p:nvPicPr>
        <p:blipFill>
          <a:blip r:embed="rId7"/>
          <a:stretch>
            <a:fillRect/>
          </a:stretch>
        </p:blipFill>
        <p:spPr>
          <a:xfrm>
            <a:off x="5811512" y="2068917"/>
            <a:ext cx="6250911" cy="3560834"/>
          </a:xfrm>
          <a:prstGeom prst="rect">
            <a:avLst/>
          </a:prstGeom>
        </p:spPr>
      </p:pic>
      <p:sp>
        <p:nvSpPr>
          <p:cNvPr id="3" name="Slide Number Placeholder 2">
            <a:extLst>
              <a:ext uri="{FF2B5EF4-FFF2-40B4-BE49-F238E27FC236}">
                <a16:creationId xmlns:a16="http://schemas.microsoft.com/office/drawing/2014/main" id="{05233BFE-D5A7-4169-0615-221074675763}"/>
              </a:ext>
            </a:extLst>
          </p:cNvPr>
          <p:cNvSpPr>
            <a:spLocks noGrp="1"/>
          </p:cNvSpPr>
          <p:nvPr>
            <p:ph type="sldNum" sz="quarter" idx="12"/>
          </p:nvPr>
        </p:nvSpPr>
        <p:spPr/>
        <p:txBody>
          <a:bodyPr/>
          <a:lstStyle/>
          <a:p>
            <a:fld id="{0C152783-A906-4F49-8461-A41E71CF96CE}" type="slidenum">
              <a:rPr lang="lv-LV" smtClean="0"/>
              <a:t>48</a:t>
            </a:fld>
            <a:endParaRPr lang="lv-LV"/>
          </a:p>
        </p:txBody>
      </p:sp>
    </p:spTree>
    <p:extLst>
      <p:ext uri="{BB962C8B-B14F-4D97-AF65-F5344CB8AC3E}">
        <p14:creationId xmlns:p14="http://schemas.microsoft.com/office/powerpoint/2010/main" val="24737996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
            <a:extLst>
              <a:ext uri="{FF2B5EF4-FFF2-40B4-BE49-F238E27FC236}">
                <a16:creationId xmlns:a16="http://schemas.microsoft.com/office/drawing/2014/main" id="{009C8EBA-02FC-E320-93EE-97FFF2E6FF9C}"/>
              </a:ext>
            </a:extLst>
          </p:cNvPr>
          <p:cNvSpPr/>
          <p:nvPr/>
        </p:nvSpPr>
        <p:spPr>
          <a:xfrm>
            <a:off x="2522871" y="2731290"/>
            <a:ext cx="6931962" cy="59293"/>
          </a:xfrm>
          <a:prstGeom prst="rect">
            <a:avLst/>
          </a:prstGeom>
          <a:solidFill>
            <a:srgbClr val="E4A6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8" name="Oval 32">
            <a:extLst>
              <a:ext uri="{FF2B5EF4-FFF2-40B4-BE49-F238E27FC236}">
                <a16:creationId xmlns:a16="http://schemas.microsoft.com/office/drawing/2014/main" id="{B6472DCF-F7C4-3AAD-6CFF-80425C8F28A2}"/>
              </a:ext>
            </a:extLst>
          </p:cNvPr>
          <p:cNvSpPr/>
          <p:nvPr/>
        </p:nvSpPr>
        <p:spPr>
          <a:xfrm>
            <a:off x="2378591" y="2615997"/>
            <a:ext cx="288560" cy="289877"/>
          </a:xfrm>
          <a:prstGeom prst="ellipse">
            <a:avLst/>
          </a:prstGeom>
          <a:solidFill>
            <a:schemeClr val="bg1">
              <a:lumMod val="65000"/>
            </a:schemeClr>
          </a:solidFill>
          <a:ln>
            <a:solidFill>
              <a:srgbClr val="FD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9" name="Oval 33">
            <a:extLst>
              <a:ext uri="{FF2B5EF4-FFF2-40B4-BE49-F238E27FC236}">
                <a16:creationId xmlns:a16="http://schemas.microsoft.com/office/drawing/2014/main" id="{79886857-B0B0-E5EB-C975-F7F6CB9FB49B}"/>
              </a:ext>
            </a:extLst>
          </p:cNvPr>
          <p:cNvSpPr/>
          <p:nvPr/>
        </p:nvSpPr>
        <p:spPr>
          <a:xfrm>
            <a:off x="4610292" y="2574426"/>
            <a:ext cx="289877" cy="289877"/>
          </a:xfrm>
          <a:prstGeom prst="ellipse">
            <a:avLst/>
          </a:prstGeom>
          <a:solidFill>
            <a:schemeClr val="bg1">
              <a:lumMod val="65000"/>
            </a:schemeClr>
          </a:solidFill>
          <a:ln>
            <a:solidFill>
              <a:srgbClr val="FD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10" name="Oval 34">
            <a:extLst>
              <a:ext uri="{FF2B5EF4-FFF2-40B4-BE49-F238E27FC236}">
                <a16:creationId xmlns:a16="http://schemas.microsoft.com/office/drawing/2014/main" id="{3A866DAA-76C3-5405-3D77-371F78D1CFA4}"/>
              </a:ext>
            </a:extLst>
          </p:cNvPr>
          <p:cNvSpPr/>
          <p:nvPr/>
        </p:nvSpPr>
        <p:spPr>
          <a:xfrm>
            <a:off x="6827862" y="2588805"/>
            <a:ext cx="289877" cy="289877"/>
          </a:xfrm>
          <a:prstGeom prst="ellipse">
            <a:avLst/>
          </a:prstGeom>
          <a:solidFill>
            <a:schemeClr val="bg1">
              <a:lumMod val="65000"/>
            </a:schemeClr>
          </a:solidFill>
          <a:ln>
            <a:solidFill>
              <a:srgbClr val="FD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11" name="Oval 35">
            <a:extLst>
              <a:ext uri="{FF2B5EF4-FFF2-40B4-BE49-F238E27FC236}">
                <a16:creationId xmlns:a16="http://schemas.microsoft.com/office/drawing/2014/main" id="{37A8833B-8587-97C9-A95E-5D2A4CB93B55}"/>
              </a:ext>
            </a:extLst>
          </p:cNvPr>
          <p:cNvSpPr/>
          <p:nvPr/>
        </p:nvSpPr>
        <p:spPr>
          <a:xfrm>
            <a:off x="9244598" y="2588805"/>
            <a:ext cx="288559" cy="289877"/>
          </a:xfrm>
          <a:prstGeom prst="ellipse">
            <a:avLst/>
          </a:prstGeom>
          <a:solidFill>
            <a:schemeClr val="bg1">
              <a:lumMod val="65000"/>
            </a:schemeClr>
          </a:solidFill>
          <a:ln>
            <a:solidFill>
              <a:srgbClr val="FD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13" name="Rectangle 15">
            <a:extLst>
              <a:ext uri="{FF2B5EF4-FFF2-40B4-BE49-F238E27FC236}">
                <a16:creationId xmlns:a16="http://schemas.microsoft.com/office/drawing/2014/main" id="{6677E3D3-78D6-678D-666B-CD7FA9FDC6E0}"/>
              </a:ext>
            </a:extLst>
          </p:cNvPr>
          <p:cNvSpPr>
            <a:spLocks noChangeArrowheads="1"/>
          </p:cNvSpPr>
          <p:nvPr/>
        </p:nvSpPr>
        <p:spPr bwMode="auto">
          <a:xfrm>
            <a:off x="1899651" y="1927594"/>
            <a:ext cx="12425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altLang="lv-LV" sz="1600" b="1" dirty="0">
                <a:solidFill>
                  <a:schemeClr val="accent2"/>
                </a:solidFill>
                <a:latin typeface="Arial Narrow" panose="020B0606020202030204" pitchFamily="34" charset="0"/>
              </a:rPr>
              <a:t>Finanšu</a:t>
            </a:r>
          </a:p>
          <a:p>
            <a:pPr algn="ctr"/>
            <a:r>
              <a:rPr lang="lv-LV" altLang="lv-LV" sz="1600" b="1" dirty="0">
                <a:solidFill>
                  <a:schemeClr val="accent2"/>
                </a:solidFill>
                <a:latin typeface="Arial Narrow" panose="020B0606020202030204" pitchFamily="34" charset="0"/>
              </a:rPr>
              <a:t>pārskats</a:t>
            </a:r>
          </a:p>
        </p:txBody>
      </p:sp>
      <p:sp>
        <p:nvSpPr>
          <p:cNvPr id="15" name="Rectangle 17">
            <a:extLst>
              <a:ext uri="{FF2B5EF4-FFF2-40B4-BE49-F238E27FC236}">
                <a16:creationId xmlns:a16="http://schemas.microsoft.com/office/drawing/2014/main" id="{94DC1F23-C470-4CFE-17DB-6E749A631114}"/>
              </a:ext>
            </a:extLst>
          </p:cNvPr>
          <p:cNvSpPr>
            <a:spLocks noChangeArrowheads="1"/>
          </p:cNvSpPr>
          <p:nvPr/>
        </p:nvSpPr>
        <p:spPr bwMode="auto">
          <a:xfrm>
            <a:off x="4147239" y="1890261"/>
            <a:ext cx="12425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altLang="lv-LV" sz="1600" b="1" dirty="0">
                <a:solidFill>
                  <a:schemeClr val="accent2"/>
                </a:solidFill>
                <a:latin typeface="Arial Narrow" panose="020B0606020202030204" pitchFamily="34" charset="0"/>
              </a:rPr>
              <a:t>Saturiskais pārskats</a:t>
            </a:r>
          </a:p>
        </p:txBody>
      </p:sp>
      <p:sp>
        <p:nvSpPr>
          <p:cNvPr id="16" name="Rectangle 18">
            <a:extLst>
              <a:ext uri="{FF2B5EF4-FFF2-40B4-BE49-F238E27FC236}">
                <a16:creationId xmlns:a16="http://schemas.microsoft.com/office/drawing/2014/main" id="{E862D9F9-58E8-3EC5-FF06-9C424272A0D9}"/>
              </a:ext>
            </a:extLst>
          </p:cNvPr>
          <p:cNvSpPr>
            <a:spLocks noChangeArrowheads="1"/>
          </p:cNvSpPr>
          <p:nvPr/>
        </p:nvSpPr>
        <p:spPr bwMode="auto">
          <a:xfrm>
            <a:off x="8450135" y="1890261"/>
            <a:ext cx="18774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sz="1600" b="1">
                <a:solidFill>
                  <a:schemeClr val="accent2"/>
                </a:solidFill>
                <a:latin typeface="Arial Narrow" panose="020B0606020202030204" pitchFamily="34" charset="0"/>
              </a:rPr>
              <a:t>Projekta noslēguma zinātniskais pārskats</a:t>
            </a:r>
            <a:endParaRPr lang="lv-LV" altLang="lv-LV" sz="1600" b="1">
              <a:solidFill>
                <a:schemeClr val="accent2"/>
              </a:solidFill>
              <a:latin typeface="Arial Narrow" panose="020B0606020202030204" pitchFamily="34" charset="0"/>
            </a:endParaRPr>
          </a:p>
        </p:txBody>
      </p:sp>
      <p:sp>
        <p:nvSpPr>
          <p:cNvPr id="18" name="Rectangle 3">
            <a:extLst>
              <a:ext uri="{FF2B5EF4-FFF2-40B4-BE49-F238E27FC236}">
                <a16:creationId xmlns:a16="http://schemas.microsoft.com/office/drawing/2014/main" id="{AC4CD28A-57C8-3B10-73B1-496E3DA0DCDE}"/>
              </a:ext>
            </a:extLst>
          </p:cNvPr>
          <p:cNvSpPr>
            <a:spLocks noChangeArrowheads="1"/>
          </p:cNvSpPr>
          <p:nvPr/>
        </p:nvSpPr>
        <p:spPr bwMode="auto">
          <a:xfrm>
            <a:off x="8349565" y="2947445"/>
            <a:ext cx="236718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lv-LV" sz="1400" kern="0" dirty="0">
                <a:solidFill>
                  <a:schemeClr val="tx2"/>
                </a:solidFill>
                <a:ea typeface="Verdana" panose="020B0604030504040204" pitchFamily="34" charset="0"/>
              </a:rPr>
              <a:t>1 mēnešu laikā no Projekta īstenošanas termiņa beigām.</a:t>
            </a:r>
          </a:p>
          <a:p>
            <a:pPr algn="just"/>
            <a:r>
              <a:rPr lang="lv-LV" sz="1400" kern="0" dirty="0">
                <a:solidFill>
                  <a:schemeClr val="tx2"/>
                </a:solidFill>
                <a:ea typeface="Verdana" panose="020B0604030504040204" pitchFamily="34" charset="0"/>
              </a:rPr>
              <a:t>Ja projekta īstenošanas termiņš ir pagarināts, Projekta noslēguma zinātnisko pārskatu iesniedz 1 (viena) mēneša laikā pēc pagarinājuma termiņa beigām. </a:t>
            </a:r>
          </a:p>
          <a:p>
            <a:pPr algn="just"/>
            <a:endParaRPr lang="lv-LV" altLang="lv-LV" sz="1400" kern="0" dirty="0">
              <a:solidFill>
                <a:schemeClr val="tx2"/>
              </a:solidFill>
              <a:ea typeface="Verdana" panose="020B0604030504040204" pitchFamily="34" charset="0"/>
            </a:endParaRPr>
          </a:p>
        </p:txBody>
      </p:sp>
      <p:sp>
        <p:nvSpPr>
          <p:cNvPr id="19" name="Rectangle 22">
            <a:extLst>
              <a:ext uri="{FF2B5EF4-FFF2-40B4-BE49-F238E27FC236}">
                <a16:creationId xmlns:a16="http://schemas.microsoft.com/office/drawing/2014/main" id="{B65C4645-1054-1E15-7BEF-48F6138C3E91}"/>
              </a:ext>
            </a:extLst>
          </p:cNvPr>
          <p:cNvSpPr>
            <a:spLocks noChangeArrowheads="1"/>
          </p:cNvSpPr>
          <p:nvPr/>
        </p:nvSpPr>
        <p:spPr bwMode="auto">
          <a:xfrm>
            <a:off x="3840888" y="3014432"/>
            <a:ext cx="1968139"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lv-LV" sz="1400" kern="0" dirty="0">
                <a:solidFill>
                  <a:schemeClr val="tx2"/>
                </a:solidFill>
                <a:ea typeface="Verdana" panose="020B0604030504040204" pitchFamily="34" charset="0"/>
              </a:rPr>
              <a:t>1 mēneša laikā no Projekta īstenošanas 6., 12., 18., 24 un 27. mēneša beigām.</a:t>
            </a:r>
          </a:p>
          <a:p>
            <a:pPr algn="just"/>
            <a:r>
              <a:rPr lang="lv-LV" sz="1400" kern="0" dirty="0">
                <a:solidFill>
                  <a:schemeClr val="tx2"/>
                </a:solidFill>
                <a:ea typeface="Verdana" panose="020B0604030504040204" pitchFamily="34" charset="0"/>
              </a:rPr>
              <a:t>Ja projekta īstenošanas termiņš ir pagarināts, papildus pārskatu iesniedz 1 mēneša laikā pēc pagarinājuma termiņa beigām.</a:t>
            </a:r>
            <a:endParaRPr lang="lv-LV" altLang="lv-LV" sz="1400" kern="0" dirty="0">
              <a:solidFill>
                <a:schemeClr val="tx2"/>
              </a:solidFill>
              <a:ea typeface="Verdana" panose="020B0604030504040204" pitchFamily="34" charset="0"/>
            </a:endParaRPr>
          </a:p>
        </p:txBody>
      </p:sp>
      <p:sp>
        <p:nvSpPr>
          <p:cNvPr id="20" name="Rectangle 23">
            <a:extLst>
              <a:ext uri="{FF2B5EF4-FFF2-40B4-BE49-F238E27FC236}">
                <a16:creationId xmlns:a16="http://schemas.microsoft.com/office/drawing/2014/main" id="{225AE472-42FA-0CAF-C155-3059437061AE}"/>
              </a:ext>
            </a:extLst>
          </p:cNvPr>
          <p:cNvSpPr>
            <a:spLocks noChangeArrowheads="1"/>
          </p:cNvSpPr>
          <p:nvPr/>
        </p:nvSpPr>
        <p:spPr bwMode="auto">
          <a:xfrm>
            <a:off x="6096171" y="3010153"/>
            <a:ext cx="196813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lv-LV" sz="1400" kern="0" dirty="0">
                <a:solidFill>
                  <a:schemeClr val="tx2"/>
                </a:solidFill>
                <a:ea typeface="Verdana" panose="020B0604030504040204" pitchFamily="34" charset="0"/>
              </a:rPr>
              <a:t>1 mēnešu laikā no Projekta īstenošanas 14. mēneša beigām.</a:t>
            </a:r>
            <a:endParaRPr lang="lv-LV" altLang="lv-LV" sz="1400" kern="0" dirty="0">
              <a:solidFill>
                <a:schemeClr val="tx2"/>
              </a:solidFill>
              <a:ea typeface="Verdana" panose="020B0604030504040204" pitchFamily="34" charset="0"/>
            </a:endParaRPr>
          </a:p>
        </p:txBody>
      </p:sp>
      <p:sp>
        <p:nvSpPr>
          <p:cNvPr id="21" name="Rectangle 24">
            <a:extLst>
              <a:ext uri="{FF2B5EF4-FFF2-40B4-BE49-F238E27FC236}">
                <a16:creationId xmlns:a16="http://schemas.microsoft.com/office/drawing/2014/main" id="{908F8CAA-821C-8B4B-488D-ED011A57ACA2}"/>
              </a:ext>
            </a:extLst>
          </p:cNvPr>
          <p:cNvSpPr>
            <a:spLocks noChangeArrowheads="1"/>
          </p:cNvSpPr>
          <p:nvPr/>
        </p:nvSpPr>
        <p:spPr bwMode="auto">
          <a:xfrm>
            <a:off x="484703" y="2947445"/>
            <a:ext cx="32004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lv-LV" sz="1400" kern="0" dirty="0">
                <a:solidFill>
                  <a:schemeClr val="tx2"/>
                </a:solidFill>
                <a:ea typeface="Verdana" panose="020B0604030504040204" pitchFamily="34" charset="0"/>
              </a:rPr>
              <a:t>1 mēneša laikā no saimnieciskā gada sākuma par iepriekšējo saimniecisko gadu.</a:t>
            </a:r>
          </a:p>
          <a:p>
            <a:pPr algn="just"/>
            <a:r>
              <a:rPr lang="lv-LV" sz="1400" kern="0" dirty="0">
                <a:solidFill>
                  <a:schemeClr val="tx2"/>
                </a:solidFill>
                <a:ea typeface="Verdana" panose="020B0604030504040204" pitchFamily="34" charset="0"/>
              </a:rPr>
              <a:t>Pirmais Finanšu pārskats būs par 2026. gadā projekta izlietoto finansējumu. Savukārt pēdējais finanšu pārskats jāiesniedz 2 mēnešu laikā no projekta īstenošanas termiņa beigām.</a:t>
            </a:r>
          </a:p>
          <a:p>
            <a:pPr algn="just"/>
            <a:r>
              <a:rPr lang="lv-LV" sz="1400" kern="0" dirty="0">
                <a:solidFill>
                  <a:schemeClr val="tx2"/>
                </a:solidFill>
                <a:ea typeface="Verdana" panose="020B0604030504040204" pitchFamily="34" charset="0"/>
              </a:rPr>
              <a:t>Projekta īstenošanas laikā radušos izdevumus, kas ir attiecināmi uz Projekta īstenošanas periodu, drīkst samaksāt 1 (viena) mēneša laikā pēc projekta īstenošanas termiņa beigām.</a:t>
            </a:r>
            <a:endParaRPr lang="lv-LV" altLang="lv-LV" sz="1400" kern="0" dirty="0">
              <a:solidFill>
                <a:schemeClr val="tx2"/>
              </a:solidFill>
              <a:ea typeface="Verdana" panose="020B0604030504040204" pitchFamily="34" charset="0"/>
            </a:endParaRPr>
          </a:p>
        </p:txBody>
      </p:sp>
      <p:sp>
        <p:nvSpPr>
          <p:cNvPr id="2" name="!!Teksts">
            <a:extLst>
              <a:ext uri="{FF2B5EF4-FFF2-40B4-BE49-F238E27FC236}">
                <a16:creationId xmlns:a16="http://schemas.microsoft.com/office/drawing/2014/main" id="{A973C229-D60F-FB6D-38FC-3DE58BDA90BE}"/>
              </a:ext>
            </a:extLst>
          </p:cNvPr>
          <p:cNvSpPr txBox="1">
            <a:spLocks noGrp="1"/>
          </p:cNvSpPr>
          <p:nvPr>
            <p:ph type="title"/>
          </p:nvPr>
        </p:nvSpPr>
        <p:spPr>
          <a:xfrm>
            <a:off x="838200" y="365126"/>
            <a:ext cx="3200400" cy="646332"/>
          </a:xfr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lv-LV" sz="1600" kern="1200" smtClean="0">
                <a:solidFill>
                  <a:srgbClr val="7F7F7F"/>
                </a:solidFill>
                <a:effectLst/>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rgbClr val="7F7F7F"/>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7F7F7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lv-LV" sz="1600" kern="1200" dirty="0" smtClean="0">
                <a:solidFill>
                  <a:srgbClr val="7F7F7F"/>
                </a:solidFill>
                <a:effectLst/>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lv-LV" sz="1600" kern="1200" dirty="0" smtClean="0">
                <a:solidFill>
                  <a:srgbClr val="7F7F7F"/>
                </a:solidFill>
                <a:effectLst/>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1800" dirty="0">
                <a:solidFill>
                  <a:schemeClr val="accent2">
                    <a:lumMod val="75000"/>
                  </a:schemeClr>
                </a:solidFill>
                <a:latin typeface="+mj-lt"/>
              </a:rPr>
              <a:t>Līguma par projektu</a:t>
            </a:r>
            <a:br>
              <a:rPr lang="lv-LV" sz="1800" dirty="0">
                <a:solidFill>
                  <a:schemeClr val="accent2">
                    <a:lumMod val="75000"/>
                  </a:schemeClr>
                </a:solidFill>
                <a:latin typeface="+mj-lt"/>
              </a:rPr>
            </a:br>
            <a:r>
              <a:rPr lang="lv-LV" sz="1800" dirty="0">
                <a:solidFill>
                  <a:schemeClr val="accent2">
                    <a:lumMod val="75000"/>
                  </a:schemeClr>
                </a:solidFill>
                <a:latin typeface="+mj-lt"/>
              </a:rPr>
              <a:t>īstenošanu izpilde (3)</a:t>
            </a:r>
          </a:p>
        </p:txBody>
      </p:sp>
      <p:sp>
        <p:nvSpPr>
          <p:cNvPr id="4" name="Rectangle 16">
            <a:extLst>
              <a:ext uri="{FF2B5EF4-FFF2-40B4-BE49-F238E27FC236}">
                <a16:creationId xmlns:a16="http://schemas.microsoft.com/office/drawing/2014/main" id="{05A3E82E-D878-3D3F-7C1C-6741DAA3E668}"/>
              </a:ext>
            </a:extLst>
          </p:cNvPr>
          <p:cNvSpPr>
            <a:spLocks noChangeArrowheads="1"/>
          </p:cNvSpPr>
          <p:nvPr/>
        </p:nvSpPr>
        <p:spPr bwMode="auto">
          <a:xfrm>
            <a:off x="6035554" y="1890261"/>
            <a:ext cx="18774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sz="1600" b="1" dirty="0">
                <a:solidFill>
                  <a:schemeClr val="accent2"/>
                </a:solidFill>
                <a:latin typeface="Arial Narrow" panose="020B0606020202030204" pitchFamily="34" charset="0"/>
              </a:rPr>
              <a:t>Projekta vidusposma zinātniskais pārskats </a:t>
            </a:r>
            <a:endParaRPr lang="lv-LV" altLang="lv-LV" sz="1600" b="1" dirty="0">
              <a:solidFill>
                <a:schemeClr val="accent2"/>
              </a:solidFill>
              <a:latin typeface="Arial Narrow" panose="020B0606020202030204" pitchFamily="34" charset="0"/>
            </a:endParaRPr>
          </a:p>
        </p:txBody>
      </p:sp>
      <p:pic>
        <p:nvPicPr>
          <p:cNvPr id="29" name="!!Forma">
            <a:extLst>
              <a:ext uri="{FF2B5EF4-FFF2-40B4-BE49-F238E27FC236}">
                <a16:creationId xmlns:a16="http://schemas.microsoft.com/office/drawing/2014/main" id="{49C8F811-A725-DE26-427A-526EA637F049}"/>
              </a:ext>
            </a:extLst>
          </p:cNvPr>
          <p:cNvPicPr>
            <a:picLocks noChangeAspect="1"/>
          </p:cNvPicPr>
          <p:nvPr/>
        </p:nvPicPr>
        <p:blipFill>
          <a:blip r:embed="rId2">
            <a:duotone>
              <a:schemeClr val="bg2">
                <a:shade val="45000"/>
                <a:satMod val="135000"/>
              </a:schemeClr>
              <a:prstClr val="white"/>
            </a:duotone>
            <a:alphaModFix amt="35000"/>
            <a:extLst>
              <a:ext uri="{28A0092B-C50C-407E-A947-70E740481C1C}">
                <a14:useLocalDpi xmlns:a14="http://schemas.microsoft.com/office/drawing/2010/main" val="0"/>
              </a:ext>
            </a:extLst>
          </a:blip>
          <a:stretch>
            <a:fillRect/>
          </a:stretch>
        </p:blipFill>
        <p:spPr>
          <a:xfrm>
            <a:off x="5080226" y="430920"/>
            <a:ext cx="1457601" cy="1457601"/>
          </a:xfrm>
          <a:prstGeom prst="rect">
            <a:avLst/>
          </a:prstGeom>
          <a:noFill/>
          <a:ln>
            <a:noFill/>
          </a:ln>
          <a:effectLst>
            <a:outerShdw blurRad="50800" dist="38100" dir="2700000" algn="tl" rotWithShape="0">
              <a:prstClr val="black">
                <a:alpha val="40000"/>
              </a:prstClr>
            </a:outerShdw>
          </a:effectLst>
        </p:spPr>
      </p:pic>
      <p:sp>
        <p:nvSpPr>
          <p:cNvPr id="6" name="Datuma vietturis 13">
            <a:extLst>
              <a:ext uri="{FF2B5EF4-FFF2-40B4-BE49-F238E27FC236}">
                <a16:creationId xmlns:a16="http://schemas.microsoft.com/office/drawing/2014/main" id="{954171CD-B2FF-DD10-A62B-7FE028C306CA}"/>
              </a:ext>
            </a:extLst>
          </p:cNvPr>
          <p:cNvSpPr>
            <a:spLocks noGrp="1"/>
          </p:cNvSpPr>
          <p:nvPr>
            <p:ph type="dt" sz="half" idx="10"/>
          </p:nvPr>
        </p:nvSpPr>
        <p:spPr>
          <a:xfrm>
            <a:off x="234451" y="6429447"/>
            <a:ext cx="1381539" cy="365125"/>
          </a:xfrm>
        </p:spPr>
        <p:txBody>
          <a:bodyPr/>
          <a:lstStyle/>
          <a:p>
            <a:r>
              <a:rPr lang="lv-LV"/>
              <a:t>2026. gada 7. jūlijā</a:t>
            </a:r>
            <a:endParaRPr lang="lv-LV" dirty="0"/>
          </a:p>
        </p:txBody>
      </p:sp>
      <p:sp>
        <p:nvSpPr>
          <p:cNvPr id="14" name="Kājenes vietturis 14">
            <a:extLst>
              <a:ext uri="{FF2B5EF4-FFF2-40B4-BE49-F238E27FC236}">
                <a16:creationId xmlns:a16="http://schemas.microsoft.com/office/drawing/2014/main" id="{159270E4-102B-B617-D538-08ADED70F6B7}"/>
              </a:ext>
            </a:extLst>
          </p:cNvPr>
          <p:cNvSpPr>
            <a:spLocks noGrp="1"/>
          </p:cNvSpPr>
          <p:nvPr>
            <p:ph type="ftr" sz="quarter" idx="11"/>
          </p:nvPr>
        </p:nvSpPr>
        <p:spPr>
          <a:xfrm>
            <a:off x="1102468" y="6422610"/>
            <a:ext cx="8816008" cy="365125"/>
          </a:xfrm>
        </p:spPr>
        <p:txBody>
          <a:bodyPr/>
          <a:lstStyle/>
          <a:p>
            <a:r>
              <a:rPr lang="lv-LV" dirty="0"/>
              <a:t>Valsts pētījumu programmas “Bioloģiskās daudzveidības prioritāro rīcību </a:t>
            </a:r>
          </a:p>
          <a:p>
            <a:r>
              <a:rPr lang="lv-LV" dirty="0"/>
              <a:t>programmā noteikto pētījumu izstrāde, 2. daļa” 2026.–2028. gadam projektu pieteikumu atklātais konkurss </a:t>
            </a:r>
          </a:p>
        </p:txBody>
      </p:sp>
      <p:sp>
        <p:nvSpPr>
          <p:cNvPr id="3" name="Slide Number Placeholder 2">
            <a:extLst>
              <a:ext uri="{FF2B5EF4-FFF2-40B4-BE49-F238E27FC236}">
                <a16:creationId xmlns:a16="http://schemas.microsoft.com/office/drawing/2014/main" id="{D6E03845-4B87-8CCE-DAE9-6218C7ADF8D1}"/>
              </a:ext>
            </a:extLst>
          </p:cNvPr>
          <p:cNvSpPr>
            <a:spLocks noGrp="1"/>
          </p:cNvSpPr>
          <p:nvPr>
            <p:ph type="sldNum" sz="quarter" idx="12"/>
          </p:nvPr>
        </p:nvSpPr>
        <p:spPr/>
        <p:txBody>
          <a:bodyPr/>
          <a:lstStyle/>
          <a:p>
            <a:fld id="{0C152783-A906-4F49-8461-A41E71CF96CE}" type="slidenum">
              <a:rPr lang="lv-LV" smtClean="0"/>
              <a:t>49</a:t>
            </a:fld>
            <a:endParaRPr lang="lv-LV"/>
          </a:p>
        </p:txBody>
      </p:sp>
    </p:spTree>
    <p:extLst>
      <p:ext uri="{BB962C8B-B14F-4D97-AF65-F5344CB8AC3E}">
        <p14:creationId xmlns:p14="http://schemas.microsoft.com/office/powerpoint/2010/main" val="13669307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13"/>
                                        </p:tgtEl>
                                        <p:attrNameLst>
                                          <p:attrName>style.visibility</p:attrName>
                                        </p:attrNameLst>
                                      </p:cBhvr>
                                      <p:to>
                                        <p:strVal val="visible"/>
                                      </p:to>
                                    </p:set>
                                  </p:childTnLst>
                                </p:cTn>
                              </p:par>
                            </p:childTnLst>
                          </p:cTn>
                        </p:par>
                        <p:par>
                          <p:cTn id="9" fill="hold">
                            <p:stCondLst>
                              <p:cond delay="1000"/>
                            </p:stCondLst>
                            <p:childTnLst>
                              <p:par>
                                <p:cTn id="10" presetID="1" presetClass="entr" presetSubtype="0" fill="hold" grpId="0" nodeType="afterEffect">
                                  <p:stCondLst>
                                    <p:cond delay="1000"/>
                                  </p:stCondLst>
                                  <p:childTnLst>
                                    <p:set>
                                      <p:cBhvr>
                                        <p:cTn id="11" dur="1" fill="hold">
                                          <p:stCondLst>
                                            <p:cond delay="0"/>
                                          </p:stCondLst>
                                        </p:cTn>
                                        <p:tgtEl>
                                          <p:spTgt spid="15"/>
                                        </p:tgtEl>
                                        <p:attrNameLst>
                                          <p:attrName>style.visibility</p:attrName>
                                        </p:attrNameLst>
                                      </p:cBhvr>
                                      <p:to>
                                        <p:strVal val="visible"/>
                                      </p:to>
                                    </p:set>
                                  </p:childTnLst>
                                </p:cTn>
                              </p:par>
                              <p:par>
                                <p:cTn id="12" presetID="1" presetClass="entr" presetSubtype="0" fill="hold" grpId="0" nodeType="withEffect">
                                  <p:stCondLst>
                                    <p:cond delay="1000"/>
                                  </p:stCondLst>
                                  <p:childTnLst>
                                    <p:set>
                                      <p:cBhvr>
                                        <p:cTn id="13" dur="1" fill="hold">
                                          <p:stCondLst>
                                            <p:cond delay="0"/>
                                          </p:stCondLst>
                                        </p:cTn>
                                        <p:tgtEl>
                                          <p:spTgt spid="19"/>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100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1000"/>
                                  </p:stCondLst>
                                  <p:childTnLst>
                                    <p:set>
                                      <p:cBhvr>
                                        <p:cTn id="18" dur="1" fill="hold">
                                          <p:stCondLst>
                                            <p:cond delay="0"/>
                                          </p:stCondLst>
                                        </p:cTn>
                                        <p:tgtEl>
                                          <p:spTgt spid="20"/>
                                        </p:tgtEl>
                                        <p:attrNameLst>
                                          <p:attrName>style.visibility</p:attrName>
                                        </p:attrNameLst>
                                      </p:cBhvr>
                                      <p:to>
                                        <p:strVal val="visible"/>
                                      </p:to>
                                    </p:set>
                                  </p:childTnLst>
                                </p:cTn>
                              </p:par>
                            </p:childTnLst>
                          </p:cTn>
                        </p:par>
                        <p:par>
                          <p:cTn id="19" fill="hold">
                            <p:stCondLst>
                              <p:cond delay="3000"/>
                            </p:stCondLst>
                            <p:childTnLst>
                              <p:par>
                                <p:cTn id="20" presetID="1" presetClass="entr" presetSubtype="0" fill="hold" grpId="0" nodeType="afterEffect">
                                  <p:stCondLst>
                                    <p:cond delay="1000"/>
                                  </p:stCondLst>
                                  <p:childTnLst>
                                    <p:set>
                                      <p:cBhvr>
                                        <p:cTn id="21" dur="1" fill="hold">
                                          <p:stCondLst>
                                            <p:cond delay="0"/>
                                          </p:stCondLst>
                                        </p:cTn>
                                        <p:tgtEl>
                                          <p:spTgt spid="16"/>
                                        </p:tgtEl>
                                        <p:attrNameLst>
                                          <p:attrName>style.visibility</p:attrName>
                                        </p:attrNameLst>
                                      </p:cBhvr>
                                      <p:to>
                                        <p:strVal val="visible"/>
                                      </p:to>
                                    </p:set>
                                  </p:childTnLst>
                                </p:cTn>
                              </p:par>
                              <p:par>
                                <p:cTn id="22" presetID="1" presetClass="entr" presetSubtype="0" fill="hold" grpId="0" nodeType="withEffect">
                                  <p:stCondLst>
                                    <p:cond delay="1000"/>
                                  </p:stCondLst>
                                  <p:childTnLst>
                                    <p:set>
                                      <p:cBhvr>
                                        <p:cTn id="2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8" grpId="0"/>
      <p:bldP spid="19" grpId="0"/>
      <p:bldP spid="20" grpId="0"/>
      <p:bldP spid="21"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
            <a:extLst>
              <a:ext uri="{FF2B5EF4-FFF2-40B4-BE49-F238E27FC236}">
                <a16:creationId xmlns:a16="http://schemas.microsoft.com/office/drawing/2014/main" id="{C11A716A-447E-643D-EEC7-45348E806BA0}"/>
              </a:ext>
            </a:extLst>
          </p:cNvPr>
          <p:cNvSpPr>
            <a:spLocks noGrp="1"/>
          </p:cNvSpPr>
          <p:nvPr>
            <p:ph type="title"/>
          </p:nvPr>
        </p:nvSpPr>
        <p:spPr/>
        <p:txBody>
          <a:bodyPr/>
          <a:lstStyle/>
          <a:p>
            <a:r>
              <a:rPr lang="lv-LV" dirty="0"/>
              <a:t>Jaunumi</a:t>
            </a:r>
          </a:p>
        </p:txBody>
      </p:sp>
      <p:sp>
        <p:nvSpPr>
          <p:cNvPr id="3" name="Satura vietturis 2">
            <a:extLst>
              <a:ext uri="{FF2B5EF4-FFF2-40B4-BE49-F238E27FC236}">
                <a16:creationId xmlns:a16="http://schemas.microsoft.com/office/drawing/2014/main" id="{0C299B13-2940-A87C-1C8A-4476AE833F3D}"/>
              </a:ext>
            </a:extLst>
          </p:cNvPr>
          <p:cNvSpPr>
            <a:spLocks noGrp="1"/>
          </p:cNvSpPr>
          <p:nvPr>
            <p:ph idx="1"/>
          </p:nvPr>
        </p:nvSpPr>
        <p:spPr>
          <a:xfrm>
            <a:off x="838200" y="1445380"/>
            <a:ext cx="9331036" cy="4234984"/>
          </a:xfrm>
        </p:spPr>
        <p:txBody>
          <a:bodyPr>
            <a:normAutofit/>
          </a:bodyPr>
          <a:lstStyle/>
          <a:p>
            <a:pPr>
              <a:buBlip>
                <a:blip r:embed="rId2"/>
              </a:buBlip>
            </a:pPr>
            <a:r>
              <a:rPr lang="lv-LV" dirty="0"/>
              <a:t>Nosacījumi </a:t>
            </a:r>
            <a:r>
              <a:rPr lang="lv-LV" sz="1800" dirty="0"/>
              <a:t>par </a:t>
            </a:r>
            <a:r>
              <a:rPr lang="lv-LV" sz="1800" dirty="0" err="1"/>
              <a:t>tenūras</a:t>
            </a:r>
            <a:r>
              <a:rPr lang="lv-LV" sz="1800" dirty="0"/>
              <a:t> sistēmas ietvaros nodarbinātas personas piedalīšanos projekta īstenošanā (saskaņā ar </a:t>
            </a:r>
            <a:r>
              <a:rPr lang="nn-NO" sz="1800" dirty="0"/>
              <a:t>Ministru kabineta rīkojum</a:t>
            </a:r>
            <a:r>
              <a:rPr lang="lv-LV" sz="1800" dirty="0"/>
              <a:t>u</a:t>
            </a:r>
            <a:r>
              <a:rPr lang="nn-NO" sz="1800" dirty="0"/>
              <a:t> Nr. 780</a:t>
            </a:r>
            <a:r>
              <a:rPr lang="lv-LV" sz="1800" dirty="0"/>
              <a:t>,  nolikuma 18. punkts);</a:t>
            </a:r>
          </a:p>
          <a:p>
            <a:pPr>
              <a:buBlip>
                <a:blip r:embed="rId2"/>
              </a:buBlip>
            </a:pPr>
            <a:r>
              <a:rPr lang="lv-LV" sz="1800" dirty="0"/>
              <a:t>atjaunota informācija par datu pārvaldības plāna izstrādi (nolikuma 2. pielikuma 4. nodaļa, 9. pielikuma 2.6.3. apakšpunkts);</a:t>
            </a:r>
          </a:p>
          <a:p>
            <a:pPr>
              <a:buBlip>
                <a:blip r:embed="rId2"/>
              </a:buBlip>
            </a:pPr>
            <a:r>
              <a:rPr lang="lv-LV" sz="1800" dirty="0"/>
              <a:t>norādes par projekta vadītāja un galveno izpildītāju </a:t>
            </a:r>
            <a:r>
              <a:rPr lang="lv-LV" sz="1800" i="1" dirty="0"/>
              <a:t>Curriculum Vitae </a:t>
            </a:r>
            <a:r>
              <a:rPr lang="lv-LV" sz="1800" dirty="0"/>
              <a:t>parakstīšanu;</a:t>
            </a:r>
          </a:p>
          <a:p>
            <a:pPr>
              <a:buBlip>
                <a:blip r:embed="rId2"/>
              </a:buBlip>
            </a:pPr>
            <a:r>
              <a:rPr lang="lv-LV" sz="1800" dirty="0"/>
              <a:t>precizēta PLE izpratne (vidējā slodze);</a:t>
            </a:r>
          </a:p>
          <a:p>
            <a:pPr>
              <a:buBlip>
                <a:blip r:embed="rId2"/>
              </a:buBlip>
            </a:pPr>
            <a:r>
              <a:rPr lang="lv-LV" sz="1800" dirty="0"/>
              <a:t>projekta iesniedzējs apliecina, ka projekta zinātniskā grupa un sadarbības partneri (ja attiecas) nav iekļauti sankciju sarakstos (nekavējoties informējot, ja tiek iekļauti), to pārbauda pie līguma slēgšanas;</a:t>
            </a:r>
          </a:p>
          <a:p>
            <a:pPr>
              <a:buBlip>
                <a:blip r:embed="rId2"/>
              </a:buBlip>
            </a:pPr>
            <a:r>
              <a:rPr lang="lv-LV" sz="1800" dirty="0"/>
              <a:t>projekta rezultāti (- oriģināli zinātniskie raksti, kas </a:t>
            </a:r>
            <a:r>
              <a:rPr lang="lv-LV" sz="1800" i="1" dirty="0"/>
              <a:t>iesniegti vai pieņemti publicēšanai, vai publicēti </a:t>
            </a:r>
            <a:r>
              <a:rPr lang="lv-LV" sz="1800" i="1" dirty="0" err="1">
                <a:highlight>
                  <a:srgbClr val="FFFF00"/>
                </a:highlight>
              </a:rPr>
              <a:t>Web</a:t>
            </a:r>
            <a:r>
              <a:rPr lang="lv-LV" sz="1800" i="1" dirty="0">
                <a:highlight>
                  <a:srgbClr val="FFFF00"/>
                </a:highlight>
              </a:rPr>
              <a:t> </a:t>
            </a:r>
            <a:r>
              <a:rPr lang="lv-LV" sz="1800" i="1" dirty="0" err="1">
                <a:highlight>
                  <a:srgbClr val="FFFF00"/>
                </a:highlight>
              </a:rPr>
              <a:t>of</a:t>
            </a:r>
            <a:r>
              <a:rPr lang="lv-LV" sz="1800" i="1" dirty="0">
                <a:highlight>
                  <a:srgbClr val="FFFF00"/>
                </a:highlight>
              </a:rPr>
              <a:t> </a:t>
            </a:r>
            <a:r>
              <a:rPr lang="lv-LV" sz="1800" i="1" dirty="0" err="1">
                <a:highlight>
                  <a:srgbClr val="FFFF00"/>
                </a:highlight>
              </a:rPr>
              <a:t>Science</a:t>
            </a:r>
            <a:r>
              <a:rPr lang="lv-LV" sz="1800" dirty="0">
                <a:highlight>
                  <a:srgbClr val="FFFF00"/>
                </a:highlight>
              </a:rPr>
              <a:t> vai </a:t>
            </a:r>
            <a:r>
              <a:rPr lang="lv-LV" sz="1800" i="1" dirty="0"/>
              <a:t>SCOPUS</a:t>
            </a:r>
            <a:r>
              <a:rPr lang="lv-LV" sz="1800" dirty="0"/>
              <a:t> datubāzēs iekļautajos žurnālos vai konferenču rakstu krājumos; - sekmīgi nokārtots maģistra valsts (gala) pārbaudījums </a:t>
            </a:r>
            <a:r>
              <a:rPr lang="lv-LV" sz="1800" i="1" dirty="0"/>
              <a:t>un/vai noteiktā kārtībā aizstāvēšanai iesniegts vai aizstāvēts </a:t>
            </a:r>
            <a:r>
              <a:rPr lang="lv-LV" sz="1800" dirty="0"/>
              <a:t>promocijas darbs, ievērojot programmas mērķi un uzdevumus (..)).</a:t>
            </a:r>
          </a:p>
          <a:p>
            <a:endParaRPr lang="lv-LV" dirty="0"/>
          </a:p>
        </p:txBody>
      </p:sp>
      <p:pic>
        <p:nvPicPr>
          <p:cNvPr id="7" name="!!Forma">
            <a:extLst>
              <a:ext uri="{FF2B5EF4-FFF2-40B4-BE49-F238E27FC236}">
                <a16:creationId xmlns:a16="http://schemas.microsoft.com/office/drawing/2014/main" id="{5C43F894-92C2-2EF5-02F7-7B6072FD1A52}"/>
              </a:ext>
            </a:extLst>
          </p:cNvPr>
          <p:cNvPicPr>
            <a:picLocks noChangeAspect="1"/>
          </p:cNvPicPr>
          <p:nvPr/>
        </p:nvPicPr>
        <p:blipFill>
          <a:blip r:embed="rId3">
            <a:duotone>
              <a:schemeClr val="bg2">
                <a:shade val="45000"/>
                <a:satMod val="135000"/>
              </a:schemeClr>
              <a:prstClr val="white"/>
            </a:duotone>
          </a:blip>
          <a:stretch>
            <a:fillRect/>
          </a:stretch>
        </p:blipFill>
        <p:spPr>
          <a:xfrm>
            <a:off x="9991212" y="2263737"/>
            <a:ext cx="1714917" cy="2330526"/>
          </a:xfrm>
          <a:prstGeom prst="rect">
            <a:avLst/>
          </a:prstGeom>
          <a:effectLst>
            <a:outerShdw blurRad="50800" dist="38100" dir="2700000" algn="tl" rotWithShape="0">
              <a:prstClr val="black">
                <a:alpha val="40000"/>
              </a:prstClr>
            </a:outerShdw>
          </a:effectLst>
        </p:spPr>
      </p:pic>
      <p:sp>
        <p:nvSpPr>
          <p:cNvPr id="5" name="Datuma vietturis 13">
            <a:extLst>
              <a:ext uri="{FF2B5EF4-FFF2-40B4-BE49-F238E27FC236}">
                <a16:creationId xmlns:a16="http://schemas.microsoft.com/office/drawing/2014/main" id="{A8AEAC6B-4B88-D817-044E-7027356DBC3F}"/>
              </a:ext>
            </a:extLst>
          </p:cNvPr>
          <p:cNvSpPr>
            <a:spLocks noGrp="1"/>
          </p:cNvSpPr>
          <p:nvPr>
            <p:ph type="dt" sz="half" idx="10"/>
          </p:nvPr>
        </p:nvSpPr>
        <p:spPr>
          <a:xfrm>
            <a:off x="234451" y="6429447"/>
            <a:ext cx="1381539" cy="365125"/>
          </a:xfrm>
        </p:spPr>
        <p:txBody>
          <a:bodyPr/>
          <a:lstStyle/>
          <a:p>
            <a:r>
              <a:rPr lang="lv-LV"/>
              <a:t>2026. gada 7. jūlijā</a:t>
            </a:r>
            <a:endParaRPr lang="lv-LV" dirty="0"/>
          </a:p>
        </p:txBody>
      </p:sp>
      <p:sp>
        <p:nvSpPr>
          <p:cNvPr id="6" name="Kājenes vietturis 14">
            <a:extLst>
              <a:ext uri="{FF2B5EF4-FFF2-40B4-BE49-F238E27FC236}">
                <a16:creationId xmlns:a16="http://schemas.microsoft.com/office/drawing/2014/main" id="{07C18BC7-ADAF-D4E7-40E2-7ED69D936CCE}"/>
              </a:ext>
            </a:extLst>
          </p:cNvPr>
          <p:cNvSpPr>
            <a:spLocks noGrp="1"/>
          </p:cNvSpPr>
          <p:nvPr>
            <p:ph type="ftr" sz="quarter" idx="11"/>
          </p:nvPr>
        </p:nvSpPr>
        <p:spPr>
          <a:xfrm>
            <a:off x="1102468" y="6422610"/>
            <a:ext cx="8816008" cy="365125"/>
          </a:xfrm>
        </p:spPr>
        <p:txBody>
          <a:bodyPr/>
          <a:lstStyle/>
          <a:p>
            <a:r>
              <a:rPr lang="lv-LV" dirty="0"/>
              <a:t>Valsts pētījumu programmas “Bioloģiskās daudzveidības prioritāro rīcību </a:t>
            </a:r>
          </a:p>
          <a:p>
            <a:r>
              <a:rPr lang="lv-LV" dirty="0"/>
              <a:t>programmā noteikto pētījumu izstrāde, 2. daļa” 2026.–2028. gadam projektu pieteikumu atklātais konkurss </a:t>
            </a:r>
          </a:p>
        </p:txBody>
      </p:sp>
      <p:sp>
        <p:nvSpPr>
          <p:cNvPr id="4" name="Slide Number Placeholder 3">
            <a:extLst>
              <a:ext uri="{FF2B5EF4-FFF2-40B4-BE49-F238E27FC236}">
                <a16:creationId xmlns:a16="http://schemas.microsoft.com/office/drawing/2014/main" id="{DA57F898-A241-2F50-873B-EEB4D3B206F6}"/>
              </a:ext>
            </a:extLst>
          </p:cNvPr>
          <p:cNvSpPr>
            <a:spLocks noGrp="1"/>
          </p:cNvSpPr>
          <p:nvPr>
            <p:ph type="sldNum" sz="quarter" idx="12"/>
          </p:nvPr>
        </p:nvSpPr>
        <p:spPr/>
        <p:txBody>
          <a:bodyPr/>
          <a:lstStyle/>
          <a:p>
            <a:fld id="{0C152783-A906-4F49-8461-A41E71CF96CE}" type="slidenum">
              <a:rPr lang="lv-LV" smtClean="0"/>
              <a:t>5</a:t>
            </a:fld>
            <a:endParaRPr lang="lv-LV"/>
          </a:p>
        </p:txBody>
      </p:sp>
    </p:spTree>
    <p:extLst>
      <p:ext uri="{BB962C8B-B14F-4D97-AF65-F5344CB8AC3E}">
        <p14:creationId xmlns:p14="http://schemas.microsoft.com/office/powerpoint/2010/main" val="4083979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F8A3E-EBC6-1FE0-32E8-B3A3C7791237}"/>
            </a:ext>
          </a:extLst>
        </p:cNvPr>
        <p:cNvGrpSpPr/>
        <p:nvPr/>
      </p:nvGrpSpPr>
      <p:grpSpPr>
        <a:xfrm>
          <a:off x="0" y="0"/>
          <a:ext cx="0" cy="0"/>
          <a:chOff x="0" y="0"/>
          <a:chExt cx="0" cy="0"/>
        </a:xfrm>
      </p:grpSpPr>
      <p:sp>
        <p:nvSpPr>
          <p:cNvPr id="8" name="!!Teksts">
            <a:extLst>
              <a:ext uri="{FF2B5EF4-FFF2-40B4-BE49-F238E27FC236}">
                <a16:creationId xmlns:a16="http://schemas.microsoft.com/office/drawing/2014/main" id="{D0CCEA1C-236F-1D06-EA32-B125975715A0}"/>
              </a:ext>
            </a:extLst>
          </p:cNvPr>
          <p:cNvSpPr txBox="1">
            <a:spLocks noGrp="1"/>
          </p:cNvSpPr>
          <p:nvPr>
            <p:ph type="title"/>
          </p:nvPr>
        </p:nvSpPr>
        <p:spPr>
          <a:xfrm>
            <a:off x="838200" y="365126"/>
            <a:ext cx="2519597" cy="646332"/>
          </a:xfr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lv-LV" sz="1600" kern="1200" smtClean="0">
                <a:solidFill>
                  <a:srgbClr val="7F7F7F"/>
                </a:solidFill>
                <a:effectLst/>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rgbClr val="7F7F7F"/>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7F7F7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lv-LV" sz="1600" kern="1200" dirty="0" smtClean="0">
                <a:solidFill>
                  <a:srgbClr val="7F7F7F"/>
                </a:solidFill>
                <a:effectLst/>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lv-LV" sz="1600" kern="1200" dirty="0" smtClean="0">
                <a:solidFill>
                  <a:srgbClr val="7F7F7F"/>
                </a:solidFill>
                <a:effectLst/>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2000" dirty="0">
                <a:solidFill>
                  <a:schemeClr val="accent2">
                    <a:lumMod val="75000"/>
                  </a:schemeClr>
                </a:solidFill>
              </a:rPr>
              <a:t>Projekta pagarinājums</a:t>
            </a:r>
          </a:p>
        </p:txBody>
      </p:sp>
      <p:sp>
        <p:nvSpPr>
          <p:cNvPr id="16" name="Forma">
            <a:extLst>
              <a:ext uri="{FF2B5EF4-FFF2-40B4-BE49-F238E27FC236}">
                <a16:creationId xmlns:a16="http://schemas.microsoft.com/office/drawing/2014/main" id="{0DBCB47F-6748-BA03-20A8-739A067AB774}"/>
              </a:ext>
            </a:extLst>
          </p:cNvPr>
          <p:cNvSpPr txBox="1"/>
          <p:nvPr/>
        </p:nvSpPr>
        <p:spPr>
          <a:xfrm>
            <a:off x="486402" y="2710066"/>
            <a:ext cx="5147971" cy="2462213"/>
          </a:xfrm>
          <a:prstGeom prst="rect">
            <a:avLst/>
          </a:prstGeom>
          <a:noFill/>
        </p:spPr>
        <p:txBody>
          <a:bodyPr wrap="square">
            <a:spAutoFit/>
          </a:bodyPr>
          <a:lstStyle/>
          <a:p>
            <a:pPr algn="just"/>
            <a:r>
              <a:rPr lang="lv-LV" sz="1400" b="1" kern="0" dirty="0">
                <a:solidFill>
                  <a:schemeClr val="tx2"/>
                </a:solidFill>
                <a:ea typeface="Verdana" panose="020B0604030504040204" pitchFamily="34" charset="0"/>
              </a:rPr>
              <a:t>Var pagarināt, ja:</a:t>
            </a:r>
          </a:p>
          <a:p>
            <a:pPr marL="285750" indent="-285750" algn="just">
              <a:buBlip>
                <a:blip r:embed="rId2"/>
              </a:buBlip>
            </a:pPr>
            <a:endParaRPr lang="lv-LV" sz="1400" kern="0" dirty="0">
              <a:solidFill>
                <a:schemeClr val="tx2"/>
              </a:solidFill>
              <a:ea typeface="Verdana" panose="020B0604030504040204" pitchFamily="34" charset="0"/>
            </a:endParaRPr>
          </a:p>
          <a:p>
            <a:pPr marL="285750" indent="-285750" algn="just">
              <a:buBlip>
                <a:blip r:embed="rId2"/>
              </a:buBlip>
            </a:pPr>
            <a:r>
              <a:rPr lang="lv-LV" sz="1400" kern="0" dirty="0">
                <a:solidFill>
                  <a:schemeClr val="tx2"/>
                </a:solidFill>
                <a:ea typeface="Verdana" panose="020B0604030504040204" pitchFamily="34" charset="0"/>
              </a:rPr>
              <a:t>projekta </a:t>
            </a:r>
            <a:r>
              <a:rPr lang="lv-LV" sz="1400" kern="0" dirty="0" err="1">
                <a:solidFill>
                  <a:schemeClr val="tx2"/>
                </a:solidFill>
                <a:ea typeface="Verdana" panose="020B0604030504040204" pitchFamily="34" charset="0"/>
              </a:rPr>
              <a:t>pamatperiodā</a:t>
            </a:r>
            <a:r>
              <a:rPr lang="lv-LV" sz="1400" kern="0" dirty="0">
                <a:solidFill>
                  <a:schemeClr val="tx2"/>
                </a:solidFill>
                <a:ea typeface="Verdana" panose="020B0604030504040204" pitchFamily="34" charset="0"/>
              </a:rPr>
              <a:t> ir </a:t>
            </a:r>
            <a:r>
              <a:rPr lang="lv-LV" sz="1400" b="1" kern="0" dirty="0">
                <a:solidFill>
                  <a:schemeClr val="tx2"/>
                </a:solidFill>
                <a:ea typeface="Verdana" panose="020B0604030504040204" pitchFamily="34" charset="0"/>
              </a:rPr>
              <a:t>veikti visi </a:t>
            </a:r>
            <a:r>
              <a:rPr lang="lv-LV" sz="1400" kern="0" dirty="0">
                <a:solidFill>
                  <a:schemeClr val="tx2"/>
                </a:solidFill>
                <a:ea typeface="Verdana" panose="020B0604030504040204" pitchFamily="34" charset="0"/>
              </a:rPr>
              <a:t>paredzētie pētnieciskie darbi (tostarp eksperimenti, novērojumi, datu iegūšana un apkopošana, rezultātu analīze un secinājumu izstrāde); </a:t>
            </a:r>
          </a:p>
          <a:p>
            <a:pPr marL="285750" indent="-285750" algn="just">
              <a:buBlip>
                <a:blip r:embed="rId2"/>
              </a:buBlip>
            </a:pPr>
            <a:r>
              <a:rPr lang="lv-LV" sz="1400" kern="0" dirty="0">
                <a:solidFill>
                  <a:schemeClr val="tx2"/>
                </a:solidFill>
                <a:ea typeface="Verdana" panose="020B0604030504040204" pitchFamily="34" charset="0"/>
              </a:rPr>
              <a:t>projekta </a:t>
            </a:r>
            <a:r>
              <a:rPr lang="lv-LV" sz="1400" kern="0" dirty="0" err="1">
                <a:solidFill>
                  <a:schemeClr val="tx2"/>
                </a:solidFill>
                <a:ea typeface="Verdana" panose="020B0604030504040204" pitchFamily="34" charset="0"/>
              </a:rPr>
              <a:t>pamatperiodā</a:t>
            </a:r>
            <a:r>
              <a:rPr lang="lv-LV" sz="1400" kern="0" dirty="0">
                <a:solidFill>
                  <a:schemeClr val="tx2"/>
                </a:solidFill>
                <a:ea typeface="Verdana" panose="020B0604030504040204" pitchFamily="34" charset="0"/>
              </a:rPr>
              <a:t> ir </a:t>
            </a:r>
            <a:r>
              <a:rPr lang="lv-LV" sz="1400" b="1" kern="0" dirty="0">
                <a:solidFill>
                  <a:schemeClr val="tx2"/>
                </a:solidFill>
                <a:ea typeface="Verdana" panose="020B0604030504040204" pitchFamily="34" charset="0"/>
              </a:rPr>
              <a:t>sasniegti paredzētie rezultāti, un tie ir sagatavoti formā, kas ļauj nodrošināt to turpmāku nostiprināšanu </a:t>
            </a:r>
            <a:r>
              <a:rPr lang="lv-LV" sz="1400" kern="0" dirty="0">
                <a:solidFill>
                  <a:schemeClr val="tx2"/>
                </a:solidFill>
                <a:ea typeface="Verdana" panose="020B0604030504040204" pitchFamily="34" charset="0"/>
              </a:rPr>
              <a:t>un publiskošanu (piemēram: ir sagatavoti un iesniegti manuskripti zinātniskajiem rakstiem vai monogrāfijām, iesniegti pieteikumi intelektuālā īpašuma aizsardzībai, promocijas darbi iesniegti attiecīgajā promocijas padomē).</a:t>
            </a:r>
          </a:p>
        </p:txBody>
      </p:sp>
      <p:grpSp>
        <p:nvGrpSpPr>
          <p:cNvPr id="2" name="Grupa">
            <a:extLst>
              <a:ext uri="{FF2B5EF4-FFF2-40B4-BE49-F238E27FC236}">
                <a16:creationId xmlns:a16="http://schemas.microsoft.com/office/drawing/2014/main" id="{3B3CCC38-0BF0-5CF6-09F1-23FD830B1F6F}"/>
              </a:ext>
            </a:extLst>
          </p:cNvPr>
          <p:cNvGrpSpPr/>
          <p:nvPr/>
        </p:nvGrpSpPr>
        <p:grpSpPr>
          <a:xfrm>
            <a:off x="2209800" y="883595"/>
            <a:ext cx="3066926" cy="2468871"/>
            <a:chOff x="2576572" y="554622"/>
            <a:chExt cx="5036570" cy="5036570"/>
          </a:xfrm>
        </p:grpSpPr>
        <p:sp>
          <p:nvSpPr>
            <p:cNvPr id="3" name="Daļējs aplis 2">
              <a:extLst>
                <a:ext uri="{FF2B5EF4-FFF2-40B4-BE49-F238E27FC236}">
                  <a16:creationId xmlns:a16="http://schemas.microsoft.com/office/drawing/2014/main" id="{B639F2D3-23A2-C73A-3CDD-C8E95A5B283D}"/>
                </a:ext>
              </a:extLst>
            </p:cNvPr>
            <p:cNvSpPr/>
            <p:nvPr/>
          </p:nvSpPr>
          <p:spPr>
            <a:xfrm>
              <a:off x="2576572" y="554622"/>
              <a:ext cx="5036570" cy="5036570"/>
            </a:xfrm>
            <a:prstGeom prst="pie">
              <a:avLst>
                <a:gd name="adj1" fmla="val 9000000"/>
                <a:gd name="adj2" fmla="val 16200000"/>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endParaRPr lang="lv-LV"/>
            </a:p>
          </p:txBody>
        </p:sp>
        <p:sp>
          <p:nvSpPr>
            <p:cNvPr id="4" name="Daļējs aplis 4">
              <a:extLst>
                <a:ext uri="{FF2B5EF4-FFF2-40B4-BE49-F238E27FC236}">
                  <a16:creationId xmlns:a16="http://schemas.microsoft.com/office/drawing/2014/main" id="{DF4AE3F1-C585-70A3-456D-028CAF10B462}"/>
                </a:ext>
              </a:extLst>
            </p:cNvPr>
            <p:cNvSpPr txBox="1"/>
            <p:nvPr/>
          </p:nvSpPr>
          <p:spPr>
            <a:xfrm>
              <a:off x="3017387" y="1578221"/>
              <a:ext cx="2139797" cy="16788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ClrTx/>
                <a:buSzTx/>
                <a:buNone/>
              </a:pPr>
              <a:r>
                <a:rPr kumimoji="0" lang="lv-LV" altLang="en-US" sz="1400" i="0" u="none" strike="noStrike" kern="1200" cap="none" spc="0" normalizeH="0" baseline="0" noProof="0">
                  <a:ln/>
                  <a:effectLst/>
                  <a:uLnTx/>
                  <a:uFillTx/>
                  <a:latin typeface="+mn-lt"/>
                  <a:ea typeface="Verdana" panose="020B0604030504040204" pitchFamily="34" charset="0"/>
                  <a:cs typeface="+mn-cs"/>
                </a:rPr>
                <a:t>Ministru kabineta 2018. gada 4. septembra noteikumi Nr. 560</a:t>
              </a:r>
            </a:p>
            <a:p>
              <a:pPr marL="0" lvl="0" indent="0" algn="ctr" defTabSz="533400">
                <a:lnSpc>
                  <a:spcPct val="90000"/>
                </a:lnSpc>
                <a:spcBef>
                  <a:spcPct val="0"/>
                </a:spcBef>
                <a:spcAft>
                  <a:spcPct val="35000"/>
                </a:spcAft>
                <a:buClrTx/>
                <a:buSzTx/>
                <a:buNone/>
              </a:pPr>
              <a:r>
                <a:rPr kumimoji="0" lang="lv-LV" altLang="en-US" sz="1400" i="0" u="none" strike="noStrike" kern="1200" cap="none" spc="0" normalizeH="0" baseline="0" noProof="0">
                  <a:ln/>
                  <a:effectLst/>
                  <a:uLnTx/>
                  <a:uFillTx/>
                  <a:latin typeface="+mn-lt"/>
                  <a:ea typeface="Verdana" panose="020B0604030504040204" pitchFamily="34" charset="0"/>
                  <a:cs typeface="+mn-cs"/>
                </a:rPr>
                <a:t>39. punkts</a:t>
              </a:r>
              <a:endParaRPr lang="lv-LV" sz="1400" kern="1200">
                <a:latin typeface="+mn-lt"/>
              </a:endParaRPr>
            </a:p>
          </p:txBody>
        </p:sp>
      </p:grpSp>
      <p:graphicFrame>
        <p:nvGraphicFramePr>
          <p:cNvPr id="10" name="Shēma 9">
            <a:extLst>
              <a:ext uri="{FF2B5EF4-FFF2-40B4-BE49-F238E27FC236}">
                <a16:creationId xmlns:a16="http://schemas.microsoft.com/office/drawing/2014/main" id="{518C4FDD-6088-4200-D857-5AC6CDC269EA}"/>
              </a:ext>
            </a:extLst>
          </p:cNvPr>
          <p:cNvGraphicFramePr/>
          <p:nvPr>
            <p:extLst>
              <p:ext uri="{D42A27DB-BD31-4B8C-83A1-F6EECF244321}">
                <p14:modId xmlns:p14="http://schemas.microsoft.com/office/powerpoint/2010/main" val="2203508198"/>
              </p:ext>
            </p:extLst>
          </p:nvPr>
        </p:nvGraphicFramePr>
        <p:xfrm>
          <a:off x="5507624" y="824065"/>
          <a:ext cx="6008384" cy="33196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Forma">
            <a:extLst>
              <a:ext uri="{FF2B5EF4-FFF2-40B4-BE49-F238E27FC236}">
                <a16:creationId xmlns:a16="http://schemas.microsoft.com/office/drawing/2014/main" id="{16384FFD-D83D-2BEB-1055-1D402D157101}"/>
              </a:ext>
            </a:extLst>
          </p:cNvPr>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743263" y="5079425"/>
            <a:ext cx="1189221" cy="1189221"/>
          </a:xfrm>
          <a:prstGeom prst="rect">
            <a:avLst/>
          </a:prstGeom>
          <a:noFill/>
          <a:ln>
            <a:noFill/>
          </a:ln>
          <a:effectLst>
            <a:outerShdw blurRad="50800" dist="38100" dir="2700000" algn="tl" rotWithShape="0">
              <a:prstClr val="black">
                <a:alpha val="40000"/>
              </a:prstClr>
            </a:outerShdw>
          </a:effectLst>
        </p:spPr>
      </p:pic>
      <p:sp>
        <p:nvSpPr>
          <p:cNvPr id="7" name="Datuma vietturis 13">
            <a:extLst>
              <a:ext uri="{FF2B5EF4-FFF2-40B4-BE49-F238E27FC236}">
                <a16:creationId xmlns:a16="http://schemas.microsoft.com/office/drawing/2014/main" id="{265B58F3-256D-AD03-9034-751E2BF2FDD6}"/>
              </a:ext>
            </a:extLst>
          </p:cNvPr>
          <p:cNvSpPr>
            <a:spLocks noGrp="1"/>
          </p:cNvSpPr>
          <p:nvPr>
            <p:ph type="dt" sz="half" idx="10"/>
          </p:nvPr>
        </p:nvSpPr>
        <p:spPr>
          <a:xfrm>
            <a:off x="234451" y="6429447"/>
            <a:ext cx="1381539" cy="365125"/>
          </a:xfrm>
        </p:spPr>
        <p:txBody>
          <a:bodyPr/>
          <a:lstStyle/>
          <a:p>
            <a:r>
              <a:rPr lang="lv-LV"/>
              <a:t>2026. gada 7. jūlijā</a:t>
            </a:r>
            <a:endParaRPr lang="lv-LV" dirty="0"/>
          </a:p>
        </p:txBody>
      </p:sp>
      <p:sp>
        <p:nvSpPr>
          <p:cNvPr id="9" name="Kājenes vietturis 14">
            <a:extLst>
              <a:ext uri="{FF2B5EF4-FFF2-40B4-BE49-F238E27FC236}">
                <a16:creationId xmlns:a16="http://schemas.microsoft.com/office/drawing/2014/main" id="{6BB50031-3BB3-E7F7-1909-4D1FB0C215A8}"/>
              </a:ext>
            </a:extLst>
          </p:cNvPr>
          <p:cNvSpPr>
            <a:spLocks noGrp="1"/>
          </p:cNvSpPr>
          <p:nvPr>
            <p:ph type="ftr" sz="quarter" idx="11"/>
          </p:nvPr>
        </p:nvSpPr>
        <p:spPr>
          <a:xfrm>
            <a:off x="1102468" y="6422610"/>
            <a:ext cx="8816008" cy="365125"/>
          </a:xfrm>
        </p:spPr>
        <p:txBody>
          <a:bodyPr/>
          <a:lstStyle/>
          <a:p>
            <a:r>
              <a:rPr lang="lv-LV" dirty="0"/>
              <a:t>Valsts pētījumu programmas “Bioloģiskās daudzveidības prioritāro rīcību </a:t>
            </a:r>
          </a:p>
          <a:p>
            <a:r>
              <a:rPr lang="lv-LV" dirty="0"/>
              <a:t>programmā noteikto pētījumu izstrāde, 2. daļa” 2026.–2028. gadam projektu pieteikumu atklātais konkurss </a:t>
            </a:r>
          </a:p>
        </p:txBody>
      </p:sp>
      <p:sp>
        <p:nvSpPr>
          <p:cNvPr id="5" name="Slide Number Placeholder 4">
            <a:extLst>
              <a:ext uri="{FF2B5EF4-FFF2-40B4-BE49-F238E27FC236}">
                <a16:creationId xmlns:a16="http://schemas.microsoft.com/office/drawing/2014/main" id="{EBFF3D40-0FC7-CD09-3F53-BD4D78EBF3DB}"/>
              </a:ext>
            </a:extLst>
          </p:cNvPr>
          <p:cNvSpPr>
            <a:spLocks noGrp="1"/>
          </p:cNvSpPr>
          <p:nvPr>
            <p:ph type="sldNum" sz="quarter" idx="12"/>
          </p:nvPr>
        </p:nvSpPr>
        <p:spPr/>
        <p:txBody>
          <a:bodyPr/>
          <a:lstStyle/>
          <a:p>
            <a:fld id="{0C152783-A906-4F49-8461-A41E71CF96CE}" type="slidenum">
              <a:rPr lang="lv-LV" smtClean="0"/>
              <a:t>50</a:t>
            </a:fld>
            <a:endParaRPr lang="lv-LV"/>
          </a:p>
        </p:txBody>
      </p:sp>
    </p:spTree>
    <p:extLst>
      <p:ext uri="{BB962C8B-B14F-4D97-AF65-F5344CB8AC3E}">
        <p14:creationId xmlns:p14="http://schemas.microsoft.com/office/powerpoint/2010/main" val="35531143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100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D6105-4FD3-7894-7468-9B199DFCB03E}"/>
            </a:ext>
          </a:extLst>
        </p:cNvPr>
        <p:cNvGrpSpPr/>
        <p:nvPr/>
      </p:nvGrpSpPr>
      <p:grpSpPr>
        <a:xfrm>
          <a:off x="0" y="0"/>
          <a:ext cx="0" cy="0"/>
          <a:chOff x="0" y="0"/>
          <a:chExt cx="0" cy="0"/>
        </a:xfrm>
      </p:grpSpPr>
      <p:sp>
        <p:nvSpPr>
          <p:cNvPr id="8" name="!!Teksts">
            <a:extLst>
              <a:ext uri="{FF2B5EF4-FFF2-40B4-BE49-F238E27FC236}">
                <a16:creationId xmlns:a16="http://schemas.microsoft.com/office/drawing/2014/main" id="{1AF0FDDE-8E6C-8F14-8E15-C772C503E595}"/>
              </a:ext>
            </a:extLst>
          </p:cNvPr>
          <p:cNvSpPr txBox="1">
            <a:spLocks noGrp="1"/>
          </p:cNvSpPr>
          <p:nvPr>
            <p:ph type="title"/>
          </p:nvPr>
        </p:nvSpPr>
        <p:spPr>
          <a:xfrm>
            <a:off x="838200" y="365126"/>
            <a:ext cx="2519597" cy="646332"/>
          </a:xfr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lv-LV" sz="1600" kern="1200" smtClean="0">
                <a:solidFill>
                  <a:srgbClr val="7F7F7F"/>
                </a:solidFill>
                <a:effectLst/>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rgbClr val="7F7F7F"/>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7F7F7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lv-LV" sz="1600" kern="1200" dirty="0" smtClean="0">
                <a:solidFill>
                  <a:srgbClr val="7F7F7F"/>
                </a:solidFill>
                <a:effectLst/>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lv-LV" sz="1600" kern="1200" dirty="0" smtClean="0">
                <a:solidFill>
                  <a:srgbClr val="7F7F7F"/>
                </a:solidFill>
                <a:effectLst/>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2000">
                <a:solidFill>
                  <a:schemeClr val="accent2">
                    <a:lumMod val="75000"/>
                  </a:schemeClr>
                </a:solidFill>
              </a:rPr>
              <a:t>Projekta </a:t>
            </a:r>
            <a:r>
              <a:rPr lang="lv-LV" sz="2000" err="1">
                <a:solidFill>
                  <a:schemeClr val="accent2">
                    <a:lumMod val="75000"/>
                  </a:schemeClr>
                </a:solidFill>
              </a:rPr>
              <a:t>pēcuzraudzība</a:t>
            </a:r>
            <a:endParaRPr lang="lv-LV" sz="2000">
              <a:solidFill>
                <a:schemeClr val="accent2">
                  <a:lumMod val="75000"/>
                </a:schemeClr>
              </a:solidFill>
            </a:endParaRPr>
          </a:p>
        </p:txBody>
      </p:sp>
      <p:graphicFrame>
        <p:nvGraphicFramePr>
          <p:cNvPr id="13" name="Shēma 12">
            <a:extLst>
              <a:ext uri="{FF2B5EF4-FFF2-40B4-BE49-F238E27FC236}">
                <a16:creationId xmlns:a16="http://schemas.microsoft.com/office/drawing/2014/main" id="{F5A3D65A-1293-943F-3E64-341D11A6AFDB}"/>
              </a:ext>
            </a:extLst>
          </p:cNvPr>
          <p:cNvGraphicFramePr/>
          <p:nvPr>
            <p:extLst>
              <p:ext uri="{D42A27DB-BD31-4B8C-83A1-F6EECF244321}">
                <p14:modId xmlns:p14="http://schemas.microsoft.com/office/powerpoint/2010/main" val="2969107947"/>
              </p:ext>
            </p:extLst>
          </p:nvPr>
        </p:nvGraphicFramePr>
        <p:xfrm>
          <a:off x="1555436" y="44660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 name="!!Forma">
            <a:extLst>
              <a:ext uri="{FF2B5EF4-FFF2-40B4-BE49-F238E27FC236}">
                <a16:creationId xmlns:a16="http://schemas.microsoft.com/office/drawing/2014/main" id="{086BBF61-702E-D255-E39D-15881D748D8F}"/>
              </a:ext>
            </a:extLst>
          </p:cNvPr>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790191" y="2124241"/>
            <a:ext cx="1905000" cy="1905000"/>
          </a:xfrm>
          <a:prstGeom prst="rect">
            <a:avLst/>
          </a:prstGeom>
          <a:noFill/>
          <a:ln>
            <a:noFill/>
          </a:ln>
          <a:effectLst>
            <a:outerShdw blurRad="50800" dist="38100" dir="2700000" algn="tl" rotWithShape="0">
              <a:prstClr val="black">
                <a:alpha val="40000"/>
              </a:prstClr>
            </a:outerShdw>
          </a:effectLst>
        </p:spPr>
      </p:pic>
      <p:pic>
        <p:nvPicPr>
          <p:cNvPr id="9" name="Attēls 8">
            <a:extLst>
              <a:ext uri="{FF2B5EF4-FFF2-40B4-BE49-F238E27FC236}">
                <a16:creationId xmlns:a16="http://schemas.microsoft.com/office/drawing/2014/main" id="{CDAF169A-E25E-E270-9ABA-D6B76560B72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36564" y="5456890"/>
            <a:ext cx="816768" cy="816768"/>
          </a:xfrm>
          <a:prstGeom prst="rect">
            <a:avLst/>
          </a:prstGeom>
          <a:ln>
            <a:noFill/>
          </a:ln>
          <a:effectLst>
            <a:outerShdw blurRad="292100" dist="139700" dir="2700000" algn="tl" rotWithShape="0">
              <a:srgbClr val="333333">
                <a:alpha val="65000"/>
              </a:srgbClr>
            </a:outerShdw>
          </a:effectLst>
        </p:spPr>
      </p:pic>
      <p:sp>
        <p:nvSpPr>
          <p:cNvPr id="3" name="Datuma vietturis 13">
            <a:extLst>
              <a:ext uri="{FF2B5EF4-FFF2-40B4-BE49-F238E27FC236}">
                <a16:creationId xmlns:a16="http://schemas.microsoft.com/office/drawing/2014/main" id="{AD0739D4-A7EF-9F00-DE77-601C3F7D097F}"/>
              </a:ext>
            </a:extLst>
          </p:cNvPr>
          <p:cNvSpPr>
            <a:spLocks noGrp="1"/>
          </p:cNvSpPr>
          <p:nvPr>
            <p:ph type="dt" sz="half" idx="10"/>
          </p:nvPr>
        </p:nvSpPr>
        <p:spPr>
          <a:xfrm>
            <a:off x="234451" y="6429447"/>
            <a:ext cx="1381539" cy="365125"/>
          </a:xfrm>
        </p:spPr>
        <p:txBody>
          <a:bodyPr/>
          <a:lstStyle/>
          <a:p>
            <a:r>
              <a:rPr lang="lv-LV"/>
              <a:t>2026. gada 7. jūlijā</a:t>
            </a:r>
            <a:endParaRPr lang="lv-LV" dirty="0"/>
          </a:p>
        </p:txBody>
      </p:sp>
      <p:sp>
        <p:nvSpPr>
          <p:cNvPr id="5" name="Kājenes vietturis 14">
            <a:extLst>
              <a:ext uri="{FF2B5EF4-FFF2-40B4-BE49-F238E27FC236}">
                <a16:creationId xmlns:a16="http://schemas.microsoft.com/office/drawing/2014/main" id="{29268D96-1A60-9B04-FF1C-FDA990085BC8}"/>
              </a:ext>
            </a:extLst>
          </p:cNvPr>
          <p:cNvSpPr>
            <a:spLocks noGrp="1"/>
          </p:cNvSpPr>
          <p:nvPr>
            <p:ph type="ftr" sz="quarter" idx="11"/>
          </p:nvPr>
        </p:nvSpPr>
        <p:spPr>
          <a:xfrm>
            <a:off x="1102468" y="6422610"/>
            <a:ext cx="8816008" cy="365125"/>
          </a:xfrm>
        </p:spPr>
        <p:txBody>
          <a:bodyPr/>
          <a:lstStyle/>
          <a:p>
            <a:r>
              <a:rPr lang="lv-LV" dirty="0"/>
              <a:t>Valsts pētījumu programmas “Bioloģiskās daudzveidības prioritāro rīcību </a:t>
            </a:r>
          </a:p>
          <a:p>
            <a:r>
              <a:rPr lang="lv-LV" dirty="0"/>
              <a:t>programmā noteikto pētījumu izstrāde, 2. daļa” 2026.–2028. gadam projektu pieteikumu atklātais konkurss </a:t>
            </a:r>
          </a:p>
        </p:txBody>
      </p:sp>
      <p:sp>
        <p:nvSpPr>
          <p:cNvPr id="2" name="Slide Number Placeholder 1">
            <a:extLst>
              <a:ext uri="{FF2B5EF4-FFF2-40B4-BE49-F238E27FC236}">
                <a16:creationId xmlns:a16="http://schemas.microsoft.com/office/drawing/2014/main" id="{719906DD-CFA8-8F0A-E6D9-E18FA4D6E4E0}"/>
              </a:ext>
            </a:extLst>
          </p:cNvPr>
          <p:cNvSpPr>
            <a:spLocks noGrp="1"/>
          </p:cNvSpPr>
          <p:nvPr>
            <p:ph type="sldNum" sz="quarter" idx="12"/>
          </p:nvPr>
        </p:nvSpPr>
        <p:spPr/>
        <p:txBody>
          <a:bodyPr/>
          <a:lstStyle/>
          <a:p>
            <a:fld id="{0C152783-A906-4F49-8461-A41E71CF96CE}" type="slidenum">
              <a:rPr lang="lv-LV" smtClean="0"/>
              <a:t>51</a:t>
            </a:fld>
            <a:endParaRPr lang="lv-LV"/>
          </a:p>
        </p:txBody>
      </p:sp>
    </p:spTree>
    <p:extLst>
      <p:ext uri="{BB962C8B-B14F-4D97-AF65-F5344CB8AC3E}">
        <p14:creationId xmlns:p14="http://schemas.microsoft.com/office/powerpoint/2010/main" val="23201550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500" tmFilter="0, 0; .2, .5; .8, .5; 1, 0"/>
                                        <p:tgtEl>
                                          <p:spTgt spid="13">
                                            <p:graphicEl>
                                              <a:dgm id="{CD1904FA-4676-40F9-9D30-A26BB072F079}"/>
                                            </p:graphicEl>
                                          </p:spTgt>
                                        </p:tgtEl>
                                      </p:cBhvr>
                                    </p:animEffect>
                                    <p:animScale>
                                      <p:cBhvr>
                                        <p:cTn id="7" dur="250" autoRev="1" fill="hold"/>
                                        <p:tgtEl>
                                          <p:spTgt spid="13">
                                            <p:graphicEl>
                                              <a:dgm id="{CD1904FA-4676-40F9-9D30-A26BB072F079}"/>
                                            </p:graphic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uiExpand="1">
        <p:bldSub>
          <a:bldDgm bld="one"/>
        </p:bldSub>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atura vietturis 2">
            <a:extLst>
              <a:ext uri="{FF2B5EF4-FFF2-40B4-BE49-F238E27FC236}">
                <a16:creationId xmlns:a16="http://schemas.microsoft.com/office/drawing/2014/main" id="{B48242A3-9D75-9AF6-389B-CFAEF1F666C4}"/>
              </a:ext>
            </a:extLst>
          </p:cNvPr>
          <p:cNvSpPr txBox="1">
            <a:spLocks/>
          </p:cNvSpPr>
          <p:nvPr/>
        </p:nvSpPr>
        <p:spPr>
          <a:xfrm>
            <a:off x="447262" y="1086095"/>
            <a:ext cx="4886738" cy="45924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lang="lv-LV" sz="2400" kern="1200">
                <a:solidFill>
                  <a:schemeClr val="tx1">
                    <a:tint val="82000"/>
                  </a:schemeClr>
                </a:solidFill>
                <a:effectLst/>
                <a:latin typeface="Arial Narrow" panose="020B06060202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Arial Narrow" panose="020B06060202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lv-LV" sz="1600" kern="1200">
                <a:solidFill>
                  <a:schemeClr val="tx1">
                    <a:tint val="82000"/>
                  </a:schemeClr>
                </a:solidFill>
                <a:effectLst/>
                <a:latin typeface="Arial Narrow" panose="020B06060202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lv-LV" sz="1600" kern="1200">
                <a:solidFill>
                  <a:schemeClr val="tx1">
                    <a:tint val="82000"/>
                  </a:schemeClr>
                </a:solidFill>
                <a:effectLst/>
                <a:latin typeface="Arial Narrow" panose="020B06060202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marL="171450" indent="-171450">
              <a:lnSpc>
                <a:spcPct val="140000"/>
              </a:lnSpc>
              <a:buBlip>
                <a:blip r:embed="rId2"/>
              </a:buBlip>
            </a:pPr>
            <a:r>
              <a:rPr lang="lv-LV" sz="1200" dirty="0"/>
              <a:t>Iesniegt visus nepieciešamos dokumentus (pārbauda pēc saraksta);</a:t>
            </a:r>
          </a:p>
          <a:p>
            <a:pPr marL="171450" indent="-171450">
              <a:lnSpc>
                <a:spcPct val="140000"/>
              </a:lnSpc>
              <a:buBlip>
                <a:blip r:embed="rId2"/>
              </a:buBlip>
            </a:pPr>
            <a:r>
              <a:rPr lang="lv-LV" sz="1200" dirty="0"/>
              <a:t>izmantot jaunās veidlapas no nolikuma;</a:t>
            </a:r>
          </a:p>
          <a:p>
            <a:pPr marL="171450" indent="-171450">
              <a:lnSpc>
                <a:spcPct val="140000"/>
              </a:lnSpc>
              <a:buBlip>
                <a:blip r:embed="rId2"/>
              </a:buBlip>
            </a:pPr>
            <a:r>
              <a:rPr lang="lv-LV" sz="1200" dirty="0"/>
              <a:t>projekta apraksts nepārsniedz 20 lpp.;</a:t>
            </a:r>
          </a:p>
          <a:p>
            <a:pPr marL="171450" indent="-171450">
              <a:lnSpc>
                <a:spcPct val="140000"/>
              </a:lnSpc>
              <a:buBlip>
                <a:blip r:embed="rId2"/>
              </a:buBlip>
            </a:pPr>
            <a:r>
              <a:rPr lang="lv-LV" sz="1200" dirty="0"/>
              <a:t>ieskenēt visus dokumentus pilnībā;</a:t>
            </a:r>
          </a:p>
          <a:p>
            <a:pPr marL="171450" indent="-171450">
              <a:lnSpc>
                <a:spcPct val="140000"/>
              </a:lnSpc>
              <a:buBlip>
                <a:blip r:embed="rId2"/>
              </a:buBlip>
            </a:pPr>
            <a:r>
              <a:rPr lang="lv-LV" sz="1200" dirty="0"/>
              <a:t>rakstīt bez kļūdām;</a:t>
            </a:r>
          </a:p>
          <a:p>
            <a:pPr marL="171450" indent="-171450">
              <a:lnSpc>
                <a:spcPct val="140000"/>
              </a:lnSpc>
              <a:buBlip>
                <a:blip r:embed="rId2"/>
              </a:buBlip>
            </a:pPr>
            <a:r>
              <a:rPr lang="lv-LV" sz="1200" dirty="0"/>
              <a:t>projekta vadītāja un galveno izpildītāju </a:t>
            </a:r>
            <a:r>
              <a:rPr lang="lv-LV" sz="1200" i="1" dirty="0"/>
              <a:t>Curriculum Vitae </a:t>
            </a:r>
            <a:r>
              <a:rPr lang="lv-LV" sz="1200" dirty="0"/>
              <a:t>ir parakstīti (ne ar elektronisko parakstu);</a:t>
            </a:r>
          </a:p>
          <a:p>
            <a:pPr marL="171450" indent="-171450">
              <a:lnSpc>
                <a:spcPct val="140000"/>
              </a:lnSpc>
              <a:buBlip>
                <a:blip r:embed="rId2"/>
              </a:buBlip>
            </a:pPr>
            <a:r>
              <a:rPr lang="lv-LV" sz="1200" dirty="0"/>
              <a:t>jāpārliecinās par partneru CV pareizību;</a:t>
            </a:r>
          </a:p>
          <a:p>
            <a:pPr marL="171450" indent="-171450">
              <a:lnSpc>
                <a:spcPct val="140000"/>
              </a:lnSpc>
              <a:buBlip>
                <a:blip r:embed="rId2"/>
              </a:buBlip>
            </a:pPr>
            <a:r>
              <a:rPr lang="lv-LV" sz="1200" dirty="0"/>
              <a:t>iesniedzot projekta pieteikumu, pārliecinās, vai visiem partneriem ir PO statuss;</a:t>
            </a:r>
          </a:p>
          <a:p>
            <a:pPr marL="171450" indent="-171450">
              <a:lnSpc>
                <a:spcPct val="140000"/>
              </a:lnSpc>
              <a:buBlip>
                <a:blip r:embed="rId2"/>
              </a:buBlip>
            </a:pPr>
            <a:r>
              <a:rPr lang="lv-LV" sz="1200" dirty="0"/>
              <a:t>norādīts un pietiekams PLE;</a:t>
            </a:r>
          </a:p>
          <a:p>
            <a:pPr marL="171450" indent="-171450">
              <a:lnSpc>
                <a:spcPct val="140000"/>
              </a:lnSpc>
              <a:buBlip>
                <a:blip r:embed="rId2"/>
              </a:buBlip>
            </a:pPr>
            <a:r>
              <a:rPr lang="lv-LV" sz="1200" dirty="0"/>
              <a:t>studentiem uzsākt darbu ar 1. vai pirmajiem datumiem;</a:t>
            </a:r>
          </a:p>
          <a:p>
            <a:pPr marL="171450" indent="-171450">
              <a:lnSpc>
                <a:spcPct val="140000"/>
              </a:lnSpc>
              <a:buBlip>
                <a:blip r:embed="rId2"/>
              </a:buBlip>
            </a:pPr>
            <a:r>
              <a:rPr lang="lv-LV" sz="1200" dirty="0"/>
              <a:t>obligātie projekta pieteikuma lauki aizpildāmi pēc būtības;</a:t>
            </a:r>
          </a:p>
        </p:txBody>
      </p:sp>
      <p:sp>
        <p:nvSpPr>
          <p:cNvPr id="6" name="!!Teksts">
            <a:extLst>
              <a:ext uri="{FF2B5EF4-FFF2-40B4-BE49-F238E27FC236}">
                <a16:creationId xmlns:a16="http://schemas.microsoft.com/office/drawing/2014/main" id="{48AFB0DC-C8A8-A31F-BA02-DB118DE14596}"/>
              </a:ext>
            </a:extLst>
          </p:cNvPr>
          <p:cNvSpPr>
            <a:spLocks noGrp="1"/>
          </p:cNvSpPr>
          <p:nvPr>
            <p:ph type="title"/>
          </p:nvPr>
        </p:nvSpPr>
        <p:spPr>
          <a:xfrm>
            <a:off x="712305" y="300217"/>
            <a:ext cx="10515600" cy="600547"/>
          </a:xfrm>
        </p:spPr>
        <p:txBody>
          <a:bodyPr>
            <a:noAutofit/>
          </a:bodyPr>
          <a:lstStyle/>
          <a:p>
            <a:r>
              <a:rPr lang="lv-LV" sz="2800" dirty="0"/>
              <a:t>Biežāk pieļautās kļūdas </a:t>
            </a:r>
            <a:r>
              <a:rPr lang="lv-LV" sz="2800" dirty="0">
                <a:solidFill>
                  <a:schemeClr val="tx2"/>
                </a:solidFill>
              </a:rPr>
              <a:t>projekta pieteikuma iesniegšanā un īstenošanā</a:t>
            </a:r>
          </a:p>
        </p:txBody>
      </p:sp>
      <p:sp>
        <p:nvSpPr>
          <p:cNvPr id="9" name="Satura vietturis 2">
            <a:extLst>
              <a:ext uri="{FF2B5EF4-FFF2-40B4-BE49-F238E27FC236}">
                <a16:creationId xmlns:a16="http://schemas.microsoft.com/office/drawing/2014/main" id="{C63F122C-3A17-1D8A-AB8B-E15E654D1A2E}"/>
              </a:ext>
            </a:extLst>
          </p:cNvPr>
          <p:cNvSpPr txBox="1">
            <a:spLocks/>
          </p:cNvSpPr>
          <p:nvPr/>
        </p:nvSpPr>
        <p:spPr>
          <a:xfrm>
            <a:off x="5237748" y="1086095"/>
            <a:ext cx="4992929" cy="481774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lang="lv-LV" sz="2400" kern="1200">
                <a:solidFill>
                  <a:schemeClr val="tx1">
                    <a:tint val="82000"/>
                  </a:schemeClr>
                </a:solidFill>
                <a:effectLst/>
                <a:latin typeface="Arial Narrow" panose="020B06060202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Arial Narrow" panose="020B06060202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lv-LV" sz="1600" kern="1200">
                <a:solidFill>
                  <a:schemeClr val="tx1">
                    <a:tint val="82000"/>
                  </a:schemeClr>
                </a:solidFill>
                <a:effectLst/>
                <a:latin typeface="Arial Narrow" panose="020B06060202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lv-LV" sz="1600" kern="1200">
                <a:solidFill>
                  <a:schemeClr val="tx1">
                    <a:tint val="82000"/>
                  </a:schemeClr>
                </a:solidFill>
                <a:effectLst/>
                <a:latin typeface="Arial Narrow" panose="020B06060202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marL="342900" indent="-342900">
              <a:lnSpc>
                <a:spcPct val="140000"/>
              </a:lnSpc>
              <a:buBlip>
                <a:blip r:embed="rId2"/>
              </a:buBlip>
            </a:pPr>
            <a:r>
              <a:rPr lang="lv-LV" sz="1200" dirty="0"/>
              <a:t>sadarbības parteriem jānorāda pilnā projekta summa, viņu daļai jābūt sabalansētai starp darba pakām, partneriem un finansējumu;</a:t>
            </a:r>
          </a:p>
          <a:p>
            <a:pPr marL="342900" indent="-342900">
              <a:lnSpc>
                <a:spcPct val="140000"/>
              </a:lnSpc>
              <a:buBlip>
                <a:blip r:embed="rId2"/>
              </a:buBlip>
            </a:pPr>
            <a:r>
              <a:rPr lang="lv-LV" sz="1200" dirty="0"/>
              <a:t>apliecinājumus paraksta </a:t>
            </a:r>
            <a:r>
              <a:rPr lang="lv-LV" sz="1200" dirty="0" err="1"/>
              <a:t>paraksttiesīgā</a:t>
            </a:r>
            <a:r>
              <a:rPr lang="lv-LV" sz="1200" dirty="0"/>
              <a:t> persona;</a:t>
            </a:r>
          </a:p>
          <a:p>
            <a:pPr marL="342900" indent="-342900">
              <a:lnSpc>
                <a:spcPct val="140000"/>
              </a:lnSpc>
              <a:buBlip>
                <a:blip r:embed="rId2"/>
              </a:buBlip>
            </a:pPr>
            <a:r>
              <a:rPr lang="lv-LV" sz="1200" dirty="0"/>
              <a:t>jāpārliecinās par netiešo izmaksu summu;</a:t>
            </a:r>
          </a:p>
          <a:p>
            <a:pPr marL="342900" indent="-342900">
              <a:lnSpc>
                <a:spcPct val="140000"/>
              </a:lnSpc>
              <a:buBlip>
                <a:blip r:embed="rId2"/>
              </a:buBlip>
            </a:pPr>
            <a:r>
              <a:rPr lang="lv-LV" sz="1200" dirty="0"/>
              <a:t>apliecinājumos norādīt pilno projekta summu, par kuru paredzēts slēgt līgumu;</a:t>
            </a:r>
          </a:p>
          <a:p>
            <a:pPr marL="342900" indent="-342900">
              <a:lnSpc>
                <a:spcPct val="140000"/>
              </a:lnSpc>
              <a:buBlip>
                <a:blip r:embed="rId2"/>
              </a:buBlip>
            </a:pPr>
            <a:r>
              <a:rPr lang="lv-LV" sz="1200" dirty="0"/>
              <a:t>neatstāt iesniegšanu uz pēdējo brīdi (iesniegtās versijas nedrīkst atšķirties);</a:t>
            </a:r>
          </a:p>
          <a:p>
            <a:pPr marL="342900" indent="-342900">
              <a:lnSpc>
                <a:spcPct val="140000"/>
              </a:lnSpc>
              <a:buBlip>
                <a:blip r:embed="rId2"/>
              </a:buBlip>
            </a:pPr>
            <a:r>
              <a:rPr lang="lv-LV" sz="1200" dirty="0"/>
              <a:t>projekta īstenošanas laikā izmaiņas skatās no kopējās summas un tās jāpiesaka laicīgi (8. pielikums);</a:t>
            </a:r>
          </a:p>
          <a:p>
            <a:pPr marL="342900" indent="-342900">
              <a:lnSpc>
                <a:spcPct val="140000"/>
              </a:lnSpc>
              <a:buBlip>
                <a:blip r:embed="rId2"/>
              </a:buBlip>
            </a:pPr>
            <a:r>
              <a:rPr lang="lv-LV" sz="1200" dirty="0"/>
              <a:t>ja plāno mainīt projekta vadītāju vai galveno izpildītāju, pirms pieņemšanas darbā jāsagaida ĪUK akcepts;</a:t>
            </a:r>
          </a:p>
          <a:p>
            <a:pPr marL="342900" indent="-342900">
              <a:lnSpc>
                <a:spcPct val="140000"/>
              </a:lnSpc>
              <a:buBlip>
                <a:blip r:embed="rId2"/>
              </a:buBlip>
            </a:pPr>
            <a:r>
              <a:rPr lang="lv-LV" sz="1200" dirty="0"/>
              <a:t>neatstāt publikācijas uz pēdējo brīdi;</a:t>
            </a:r>
          </a:p>
          <a:p>
            <a:pPr marL="342900" indent="-342900">
              <a:lnSpc>
                <a:spcPct val="140000"/>
              </a:lnSpc>
              <a:buBlip>
                <a:blip r:embed="rId2"/>
              </a:buBlip>
            </a:pPr>
            <a:r>
              <a:rPr lang="lv-LV" sz="1200" dirty="0"/>
              <a:t>maģistra un doktora darbiem jābūt attiecīgajā tematikā;</a:t>
            </a:r>
          </a:p>
          <a:p>
            <a:pPr marL="342900" indent="-342900">
              <a:lnSpc>
                <a:spcPct val="140000"/>
              </a:lnSpc>
              <a:buBlip>
                <a:blip r:embed="rId2"/>
              </a:buBlip>
            </a:pPr>
            <a:r>
              <a:rPr lang="lv-LV" sz="1200" dirty="0"/>
              <a:t>projekta īstenošanas termiņa pagarinājuma nosacījumi ir ļoti stingri.</a:t>
            </a:r>
          </a:p>
          <a:p>
            <a:pPr marL="285750" indent="-285750">
              <a:buFont typeface="Arial" panose="020B0604020202020204" pitchFamily="34" charset="0"/>
              <a:buChar char="•"/>
            </a:pPr>
            <a:endParaRPr lang="lv-LV" sz="1200" dirty="0"/>
          </a:p>
          <a:p>
            <a:pPr marL="285750" indent="-285750">
              <a:buFont typeface="Arial" panose="020B0604020202020204" pitchFamily="34" charset="0"/>
              <a:buChar char="•"/>
            </a:pPr>
            <a:endParaRPr lang="lv-LV" sz="1200" dirty="0"/>
          </a:p>
          <a:p>
            <a:pPr marL="285750" indent="-285750">
              <a:buFont typeface="Arial" panose="020B0604020202020204" pitchFamily="34" charset="0"/>
              <a:buChar char="•"/>
            </a:pPr>
            <a:endParaRPr lang="lv-LV" sz="1200" dirty="0"/>
          </a:p>
          <a:p>
            <a:pPr marL="285750" indent="-285750">
              <a:buFont typeface="Arial" panose="020B0604020202020204" pitchFamily="34" charset="0"/>
              <a:buChar char="•"/>
            </a:pPr>
            <a:endParaRPr lang="lv-LV" sz="1200" dirty="0"/>
          </a:p>
          <a:p>
            <a:pPr marL="285750" indent="-285750">
              <a:buFont typeface="Arial" panose="020B0604020202020204" pitchFamily="34" charset="0"/>
              <a:buChar char="•"/>
            </a:pPr>
            <a:endParaRPr lang="lv-LV" sz="1200" dirty="0"/>
          </a:p>
          <a:p>
            <a:pPr marL="285750" indent="-285750">
              <a:buFont typeface="Arial" panose="020B0604020202020204" pitchFamily="34" charset="0"/>
              <a:buChar char="•"/>
            </a:pPr>
            <a:endParaRPr lang="lv-LV" sz="1200" dirty="0"/>
          </a:p>
          <a:p>
            <a:endParaRPr lang="lv-LV" sz="1200" dirty="0"/>
          </a:p>
        </p:txBody>
      </p:sp>
      <p:pic>
        <p:nvPicPr>
          <p:cNvPr id="10" name="!!Forma" descr="Image result for research icon">
            <a:extLst>
              <a:ext uri="{FF2B5EF4-FFF2-40B4-BE49-F238E27FC236}">
                <a16:creationId xmlns:a16="http://schemas.microsoft.com/office/drawing/2014/main" id="{8100DEBC-55A0-4342-9069-80CC5239D1C9}"/>
              </a:ext>
            </a:extLst>
          </p:cNvPr>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309845" y="2181173"/>
            <a:ext cx="1501154" cy="150115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uma vietturis 13">
            <a:extLst>
              <a:ext uri="{FF2B5EF4-FFF2-40B4-BE49-F238E27FC236}">
                <a16:creationId xmlns:a16="http://schemas.microsoft.com/office/drawing/2014/main" id="{666FE60B-5F12-3C83-15E9-12FF1A31ADB6}"/>
              </a:ext>
            </a:extLst>
          </p:cNvPr>
          <p:cNvSpPr>
            <a:spLocks noGrp="1"/>
          </p:cNvSpPr>
          <p:nvPr>
            <p:ph type="dt" sz="half" idx="10"/>
          </p:nvPr>
        </p:nvSpPr>
        <p:spPr>
          <a:xfrm>
            <a:off x="234451" y="6429447"/>
            <a:ext cx="1381539" cy="365125"/>
          </a:xfrm>
        </p:spPr>
        <p:txBody>
          <a:bodyPr/>
          <a:lstStyle/>
          <a:p>
            <a:r>
              <a:rPr lang="lv-LV"/>
              <a:t>2026. gada 7. jūlijā</a:t>
            </a:r>
            <a:endParaRPr lang="lv-LV" dirty="0"/>
          </a:p>
        </p:txBody>
      </p:sp>
      <p:sp>
        <p:nvSpPr>
          <p:cNvPr id="7" name="Kājenes vietturis 14">
            <a:extLst>
              <a:ext uri="{FF2B5EF4-FFF2-40B4-BE49-F238E27FC236}">
                <a16:creationId xmlns:a16="http://schemas.microsoft.com/office/drawing/2014/main" id="{0A2A0410-E610-7A09-DC5B-A558710F52AE}"/>
              </a:ext>
            </a:extLst>
          </p:cNvPr>
          <p:cNvSpPr>
            <a:spLocks noGrp="1"/>
          </p:cNvSpPr>
          <p:nvPr>
            <p:ph type="ftr" sz="quarter" idx="11"/>
          </p:nvPr>
        </p:nvSpPr>
        <p:spPr>
          <a:xfrm>
            <a:off x="1102468" y="6422610"/>
            <a:ext cx="8816008" cy="365125"/>
          </a:xfrm>
        </p:spPr>
        <p:txBody>
          <a:bodyPr/>
          <a:lstStyle/>
          <a:p>
            <a:r>
              <a:rPr lang="lv-LV" dirty="0"/>
              <a:t>Valsts pētījumu programmas “Bioloģiskās daudzveidības prioritāro rīcību </a:t>
            </a:r>
          </a:p>
          <a:p>
            <a:r>
              <a:rPr lang="lv-LV" dirty="0"/>
              <a:t>programmā noteikto pētījumu izstrāde, 2. daļa” 2026.–2028. gadam projektu pieteikumu atklātais konkurss </a:t>
            </a:r>
          </a:p>
        </p:txBody>
      </p:sp>
      <p:sp>
        <p:nvSpPr>
          <p:cNvPr id="2" name="Slide Number Placeholder 1">
            <a:extLst>
              <a:ext uri="{FF2B5EF4-FFF2-40B4-BE49-F238E27FC236}">
                <a16:creationId xmlns:a16="http://schemas.microsoft.com/office/drawing/2014/main" id="{F0F6AD57-D628-82FB-DB34-8423FC143583}"/>
              </a:ext>
            </a:extLst>
          </p:cNvPr>
          <p:cNvSpPr>
            <a:spLocks noGrp="1"/>
          </p:cNvSpPr>
          <p:nvPr>
            <p:ph type="sldNum" sz="quarter" idx="12"/>
          </p:nvPr>
        </p:nvSpPr>
        <p:spPr/>
        <p:txBody>
          <a:bodyPr/>
          <a:lstStyle/>
          <a:p>
            <a:fld id="{0C152783-A906-4F49-8461-A41E71CF96CE}" type="slidenum">
              <a:rPr lang="lv-LV" smtClean="0"/>
              <a:t>52</a:t>
            </a:fld>
            <a:endParaRPr lang="lv-LV"/>
          </a:p>
        </p:txBody>
      </p:sp>
    </p:spTree>
    <p:extLst>
      <p:ext uri="{BB962C8B-B14F-4D97-AF65-F5344CB8AC3E}">
        <p14:creationId xmlns:p14="http://schemas.microsoft.com/office/powerpoint/2010/main" val="33329044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
            <a:extLst>
              <a:ext uri="{FF2B5EF4-FFF2-40B4-BE49-F238E27FC236}">
                <a16:creationId xmlns:a16="http://schemas.microsoft.com/office/drawing/2014/main" id="{1C33B4FD-53F8-8F9E-82F5-3DA07FCBD692}"/>
              </a:ext>
            </a:extLst>
          </p:cNvPr>
          <p:cNvSpPr txBox="1">
            <a:spLocks/>
          </p:cNvSpPr>
          <p:nvPr/>
        </p:nvSpPr>
        <p:spPr>
          <a:xfrm>
            <a:off x="6792362" y="4048799"/>
            <a:ext cx="3657600" cy="7948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lv-LV" sz="1600" kern="1200" smtClean="0">
                <a:solidFill>
                  <a:srgbClr val="7F7F7F"/>
                </a:solidFill>
                <a:effectLst/>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rgbClr val="7F7F7F"/>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7F7F7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lv-LV" sz="1600" kern="1200" dirty="0" smtClean="0">
                <a:solidFill>
                  <a:srgbClr val="7F7F7F"/>
                </a:solidFill>
                <a:effectLst/>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lv-LV" sz="1600" kern="1200" dirty="0" smtClean="0">
                <a:solidFill>
                  <a:srgbClr val="7F7F7F"/>
                </a:solidFill>
                <a:effectLst/>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lv-LV" sz="1800" b="1" dirty="0">
                <a:latin typeface="+mn-lt"/>
                <a:ea typeface="Verdana" panose="020B0604030504040204" pitchFamily="34" charset="0"/>
              </a:rPr>
              <a:t>Par nolikumu un projektu iesniegšanu</a:t>
            </a:r>
          </a:p>
          <a:p>
            <a:pPr marL="0" indent="0" algn="r">
              <a:buFont typeface="Arial" panose="020B0604020202020204" pitchFamily="34" charset="0"/>
              <a:buNone/>
            </a:pPr>
            <a:r>
              <a:rPr lang="lv-LV" sz="1800" b="1" dirty="0">
                <a:latin typeface="+mn-lt"/>
                <a:ea typeface="Verdana" panose="020B0604030504040204" pitchFamily="34" charset="0"/>
              </a:rPr>
              <a:t>rakstīt uz: </a:t>
            </a:r>
            <a:r>
              <a:rPr lang="lv-LV" sz="1800" dirty="0">
                <a:latin typeface="+mn-lt"/>
                <a:ea typeface="Verdana" panose="020B0604030504040204" pitchFamily="34" charset="0"/>
                <a:hlinkClick r:id="rId2"/>
              </a:rPr>
              <a:t>vpp@lzp.gov.lv</a:t>
            </a:r>
            <a:endParaRPr lang="lv-LV" sz="1800" b="1" dirty="0">
              <a:latin typeface="+mn-lt"/>
              <a:ea typeface="Verdana" panose="020B0604030504040204" pitchFamily="34" charset="0"/>
            </a:endParaRPr>
          </a:p>
        </p:txBody>
      </p:sp>
      <p:sp>
        <p:nvSpPr>
          <p:cNvPr id="3" name="Date Placeholder 2">
            <a:extLst>
              <a:ext uri="{FF2B5EF4-FFF2-40B4-BE49-F238E27FC236}">
                <a16:creationId xmlns:a16="http://schemas.microsoft.com/office/drawing/2014/main" id="{9FC02AF6-9ADD-9B45-FDFC-E7801D27F78F}"/>
              </a:ext>
            </a:extLst>
          </p:cNvPr>
          <p:cNvSpPr>
            <a:spLocks noGrp="1"/>
          </p:cNvSpPr>
          <p:nvPr>
            <p:ph type="dt" sz="half" idx="10"/>
          </p:nvPr>
        </p:nvSpPr>
        <p:spPr/>
        <p:txBody>
          <a:bodyPr/>
          <a:lstStyle/>
          <a:p>
            <a:r>
              <a:rPr lang="lv-LV"/>
              <a:t>2026. gada 7. jūlijā</a:t>
            </a:r>
          </a:p>
        </p:txBody>
      </p:sp>
      <p:sp>
        <p:nvSpPr>
          <p:cNvPr id="4" name="Footer Placeholder 3">
            <a:extLst>
              <a:ext uri="{FF2B5EF4-FFF2-40B4-BE49-F238E27FC236}">
                <a16:creationId xmlns:a16="http://schemas.microsoft.com/office/drawing/2014/main" id="{C38D5A27-F4FF-060A-C5F6-F16732A7B204}"/>
              </a:ext>
            </a:extLst>
          </p:cNvPr>
          <p:cNvSpPr>
            <a:spLocks noGrp="1"/>
          </p:cNvSpPr>
          <p:nvPr>
            <p:ph type="ftr" sz="quarter" idx="11"/>
          </p:nvPr>
        </p:nvSpPr>
        <p:spPr/>
        <p:txBody>
          <a:bodyPr/>
          <a:lstStyle/>
          <a:p>
            <a:r>
              <a:rPr lang="lv-LV"/>
              <a:t>Valsts pētījumu programmas “Bioloģiskās daudzveidības prioritāro rīcību  programmā noteikto pētījumu izstrāde, 2. daļa” 2026.–2028. gadam projektu pieteikumu atklātais konkurss </a:t>
            </a:r>
          </a:p>
        </p:txBody>
      </p:sp>
      <p:sp>
        <p:nvSpPr>
          <p:cNvPr id="5" name="Slide Number Placeholder 4">
            <a:extLst>
              <a:ext uri="{FF2B5EF4-FFF2-40B4-BE49-F238E27FC236}">
                <a16:creationId xmlns:a16="http://schemas.microsoft.com/office/drawing/2014/main" id="{FDD4E3CF-C2FA-6FD7-83F6-ECCB700A9944}"/>
              </a:ext>
            </a:extLst>
          </p:cNvPr>
          <p:cNvSpPr>
            <a:spLocks noGrp="1"/>
          </p:cNvSpPr>
          <p:nvPr>
            <p:ph type="sldNum" sz="quarter" idx="12"/>
          </p:nvPr>
        </p:nvSpPr>
        <p:spPr/>
        <p:txBody>
          <a:bodyPr/>
          <a:lstStyle/>
          <a:p>
            <a:fld id="{0C152783-A906-4F49-8461-A41E71CF96CE}" type="slidenum">
              <a:rPr lang="lv-LV" smtClean="0"/>
              <a:t>53</a:t>
            </a:fld>
            <a:endParaRPr lang="lv-LV"/>
          </a:p>
        </p:txBody>
      </p:sp>
    </p:spTree>
    <p:extLst>
      <p:ext uri="{BB962C8B-B14F-4D97-AF65-F5344CB8AC3E}">
        <p14:creationId xmlns:p14="http://schemas.microsoft.com/office/powerpoint/2010/main" val="21495365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1F51D-B5F7-4A0D-9AFF-F9095EF07C02}"/>
            </a:ext>
          </a:extLst>
        </p:cNvPr>
        <p:cNvGrpSpPr/>
        <p:nvPr/>
      </p:nvGrpSpPr>
      <p:grpSpPr>
        <a:xfrm>
          <a:off x="0" y="0"/>
          <a:ext cx="0" cy="0"/>
          <a:chOff x="0" y="0"/>
          <a:chExt cx="0" cy="0"/>
        </a:xfrm>
      </p:grpSpPr>
      <p:sp>
        <p:nvSpPr>
          <p:cNvPr id="12" name="!!Teksts">
            <a:extLst>
              <a:ext uri="{FF2B5EF4-FFF2-40B4-BE49-F238E27FC236}">
                <a16:creationId xmlns:a16="http://schemas.microsoft.com/office/drawing/2014/main" id="{7C80C9A4-319C-3AB2-4B6B-A3E06C8AF26F}"/>
              </a:ext>
            </a:extLst>
          </p:cNvPr>
          <p:cNvSpPr>
            <a:spLocks noGrp="1"/>
          </p:cNvSpPr>
          <p:nvPr>
            <p:ph type="title"/>
          </p:nvPr>
        </p:nvSpPr>
        <p:spPr>
          <a:xfrm>
            <a:off x="767861" y="54252"/>
            <a:ext cx="10515600" cy="1325563"/>
          </a:xfrm>
        </p:spPr>
        <p:txBody>
          <a:bodyPr/>
          <a:lstStyle/>
          <a:p>
            <a:r>
              <a:rPr lang="lv-LV" dirty="0"/>
              <a:t>Nolikumā iekļautā informācija</a:t>
            </a:r>
            <a:endParaRPr lang="en-US" dirty="0"/>
          </a:p>
        </p:txBody>
      </p:sp>
      <p:graphicFrame>
        <p:nvGraphicFramePr>
          <p:cNvPr id="13" name="Tabula 12">
            <a:extLst>
              <a:ext uri="{FF2B5EF4-FFF2-40B4-BE49-F238E27FC236}">
                <a16:creationId xmlns:a16="http://schemas.microsoft.com/office/drawing/2014/main" id="{F426B880-C4C4-C840-0AE4-CCAB473382BE}"/>
              </a:ext>
            </a:extLst>
          </p:cNvPr>
          <p:cNvGraphicFramePr>
            <a:graphicFrameLocks noGrp="1"/>
          </p:cNvGraphicFramePr>
          <p:nvPr>
            <p:extLst>
              <p:ext uri="{D42A27DB-BD31-4B8C-83A1-F6EECF244321}">
                <p14:modId xmlns:p14="http://schemas.microsoft.com/office/powerpoint/2010/main" val="2395768424"/>
              </p:ext>
            </p:extLst>
          </p:nvPr>
        </p:nvGraphicFramePr>
        <p:xfrm>
          <a:off x="2317004" y="1036502"/>
          <a:ext cx="8781020" cy="5191760"/>
        </p:xfrm>
        <a:graphic>
          <a:graphicData uri="http://schemas.openxmlformats.org/drawingml/2006/table">
            <a:tbl>
              <a:tblPr firstRow="1" bandRow="1">
                <a:effectLst>
                  <a:outerShdw blurRad="50800" dist="38100" dir="2700000" algn="tl" rotWithShape="0">
                    <a:prstClr val="black">
                      <a:alpha val="40000"/>
                    </a:prstClr>
                  </a:outerShdw>
                </a:effectLst>
                <a:tableStyleId>{8A107856-5554-42FB-B03E-39F5DBC370BA}</a:tableStyleId>
              </a:tblPr>
              <a:tblGrid>
                <a:gridCol w="8781020">
                  <a:extLst>
                    <a:ext uri="{9D8B030D-6E8A-4147-A177-3AD203B41FA5}">
                      <a16:colId xmlns:a16="http://schemas.microsoft.com/office/drawing/2014/main" val="392586971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b="0" kern="1200" dirty="0">
                          <a:solidFill>
                            <a:schemeClr val="tx1"/>
                          </a:solidFill>
                          <a:effectLst/>
                        </a:rPr>
                        <a:t>I. Vispārīgie jautājumi</a:t>
                      </a:r>
                      <a:endParaRPr lang="lv-LV" sz="1400" b="0" kern="1200" dirty="0">
                        <a:solidFill>
                          <a:schemeClr val="lt1"/>
                        </a:solidFill>
                        <a:effectLst/>
                        <a:latin typeface="+mn-lt"/>
                        <a:ea typeface="+mn-ea"/>
                        <a:cs typeface="+mn-cs"/>
                      </a:endParaRPr>
                    </a:p>
                  </a:txBody>
                  <a:tcPr/>
                </a:tc>
                <a:extLst>
                  <a:ext uri="{0D108BD9-81ED-4DB2-BD59-A6C34878D82A}">
                    <a16:rowId xmlns:a16="http://schemas.microsoft.com/office/drawing/2014/main" val="33539016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b="0" kern="1200" dirty="0">
                          <a:solidFill>
                            <a:schemeClr val="dk1"/>
                          </a:solidFill>
                          <a:effectLst/>
                        </a:rPr>
                        <a:t>II. Projekta pieteikuma iesniedzēja un sadarbības partnera dalības nosacījumi projektā</a:t>
                      </a:r>
                      <a:endParaRPr lang="lv-LV" sz="1400" b="0" kern="1200" dirty="0">
                        <a:solidFill>
                          <a:schemeClr val="lt1"/>
                        </a:solidFill>
                        <a:effectLst/>
                        <a:latin typeface="+mn-lt"/>
                        <a:ea typeface="+mn-ea"/>
                        <a:cs typeface="+mn-cs"/>
                      </a:endParaRPr>
                    </a:p>
                  </a:txBody>
                  <a:tcPr/>
                </a:tc>
                <a:extLst>
                  <a:ext uri="{0D108BD9-81ED-4DB2-BD59-A6C34878D82A}">
                    <a16:rowId xmlns:a16="http://schemas.microsoft.com/office/drawing/2014/main" val="235947928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b="0" kern="1200" dirty="0">
                          <a:solidFill>
                            <a:schemeClr val="dk1"/>
                          </a:solidFill>
                          <a:effectLst/>
                        </a:rPr>
                        <a:t>III. Zinātniskās grupas dalības nosacījumi projektā</a:t>
                      </a:r>
                      <a:endParaRPr lang="lv-LV" sz="1400" b="0" kern="1200" dirty="0">
                        <a:solidFill>
                          <a:schemeClr val="dk1"/>
                        </a:solidFill>
                        <a:effectLst/>
                        <a:latin typeface="+mn-lt"/>
                        <a:ea typeface="+mn-ea"/>
                        <a:cs typeface="+mn-cs"/>
                      </a:endParaRPr>
                    </a:p>
                  </a:txBody>
                  <a:tcPr/>
                </a:tc>
                <a:extLst>
                  <a:ext uri="{0D108BD9-81ED-4DB2-BD59-A6C34878D82A}">
                    <a16:rowId xmlns:a16="http://schemas.microsoft.com/office/drawing/2014/main" val="17660030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b="0" kern="1200" dirty="0">
                          <a:solidFill>
                            <a:schemeClr val="tx1"/>
                          </a:solidFill>
                          <a:effectLst/>
                        </a:rPr>
                        <a:t>IV. Atbalstāmās darbības un izmaksas</a:t>
                      </a:r>
                      <a:endParaRPr lang="lv-LV" sz="1400" b="0" kern="1200" dirty="0">
                        <a:solidFill>
                          <a:schemeClr val="tx1"/>
                        </a:solidFill>
                        <a:effectLst/>
                        <a:latin typeface="+mn-lt"/>
                        <a:ea typeface="+mn-ea"/>
                        <a:cs typeface="+mn-cs"/>
                      </a:endParaRPr>
                    </a:p>
                  </a:txBody>
                  <a:tcPr/>
                </a:tc>
                <a:extLst>
                  <a:ext uri="{0D108BD9-81ED-4DB2-BD59-A6C34878D82A}">
                    <a16:rowId xmlns:a16="http://schemas.microsoft.com/office/drawing/2014/main" val="37416136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b="0" kern="1200" dirty="0">
                          <a:solidFill>
                            <a:schemeClr val="tx1"/>
                          </a:solidFill>
                          <a:effectLst/>
                        </a:rPr>
                        <a:t>V. Projekta pieteikuma noformēšanas un iesniegšanas kārtība</a:t>
                      </a:r>
                      <a:endParaRPr lang="lv-LV" sz="1400" b="0" kern="1200" dirty="0">
                        <a:solidFill>
                          <a:schemeClr val="tx1"/>
                        </a:solidFill>
                        <a:effectLst/>
                        <a:latin typeface="+mn-lt"/>
                        <a:ea typeface="+mn-ea"/>
                        <a:cs typeface="+mn-cs"/>
                      </a:endParaRPr>
                    </a:p>
                  </a:txBody>
                  <a:tcPr/>
                </a:tc>
                <a:extLst>
                  <a:ext uri="{0D108BD9-81ED-4DB2-BD59-A6C34878D82A}">
                    <a16:rowId xmlns:a16="http://schemas.microsoft.com/office/drawing/2014/main" val="5072738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b="0" kern="1200" dirty="0">
                          <a:solidFill>
                            <a:schemeClr val="tx1"/>
                          </a:solidFill>
                          <a:effectLst/>
                        </a:rPr>
                        <a:t>VI. Projektu pieteikumu administratīvā izvērtēšana</a:t>
                      </a:r>
                      <a:endParaRPr lang="lv-LV" sz="1400" b="0" kern="1200" dirty="0">
                        <a:solidFill>
                          <a:schemeClr val="tx1"/>
                        </a:solidFill>
                        <a:effectLst/>
                        <a:latin typeface="+mn-lt"/>
                        <a:ea typeface="+mn-ea"/>
                        <a:cs typeface="+mn-cs"/>
                      </a:endParaRPr>
                    </a:p>
                  </a:txBody>
                  <a:tcPr/>
                </a:tc>
                <a:extLst>
                  <a:ext uri="{0D108BD9-81ED-4DB2-BD59-A6C34878D82A}">
                    <a16:rowId xmlns:a16="http://schemas.microsoft.com/office/drawing/2014/main" val="29323281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b="0" kern="1200" dirty="0">
                          <a:solidFill>
                            <a:schemeClr val="tx1"/>
                          </a:solidFill>
                          <a:effectLst/>
                        </a:rPr>
                        <a:t>VII. Projekta pieteikuma zinātniskā izvērtēšana</a:t>
                      </a:r>
                      <a:endParaRPr lang="lv-LV" sz="1400" b="0" kern="1200" dirty="0">
                        <a:solidFill>
                          <a:schemeClr val="tx1"/>
                        </a:solidFill>
                        <a:effectLst/>
                        <a:latin typeface="+mn-lt"/>
                        <a:ea typeface="+mn-ea"/>
                        <a:cs typeface="+mn-cs"/>
                      </a:endParaRPr>
                    </a:p>
                  </a:txBody>
                  <a:tcPr/>
                </a:tc>
                <a:extLst>
                  <a:ext uri="{0D108BD9-81ED-4DB2-BD59-A6C34878D82A}">
                    <a16:rowId xmlns:a16="http://schemas.microsoft.com/office/drawing/2014/main" val="22230546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b="0" kern="1200" dirty="0">
                          <a:solidFill>
                            <a:schemeClr val="tx1"/>
                          </a:solidFill>
                          <a:effectLst/>
                        </a:rPr>
                        <a:t>VIII. </a:t>
                      </a:r>
                      <a:r>
                        <a:rPr lang="lv-LV" sz="1400" b="0" kern="1200" dirty="0">
                          <a:solidFill>
                            <a:schemeClr val="tx1"/>
                          </a:solidFill>
                          <a:effectLst/>
                          <a:latin typeface="+mn-lt"/>
                          <a:ea typeface="+mn-ea"/>
                          <a:cs typeface="+mn-cs"/>
                        </a:rPr>
                        <a:t>Lēmuma pieņemšana par finansējuma piešķiršanu vai projekta pieteikuma noraidīšanu</a:t>
                      </a:r>
                    </a:p>
                  </a:txBody>
                  <a:tcPr/>
                </a:tc>
                <a:extLst>
                  <a:ext uri="{0D108BD9-81ED-4DB2-BD59-A6C34878D82A}">
                    <a16:rowId xmlns:a16="http://schemas.microsoft.com/office/drawing/2014/main" val="355297631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b="0" kern="1200" dirty="0">
                          <a:solidFill>
                            <a:schemeClr val="tx1"/>
                          </a:solidFill>
                          <a:effectLst/>
                        </a:rPr>
                        <a:t>IX. Projekta līguma noslēgšana un finansēšana</a:t>
                      </a:r>
                      <a:endParaRPr lang="lv-LV" sz="1400" b="0" kern="1200" dirty="0">
                        <a:solidFill>
                          <a:schemeClr val="tx1"/>
                        </a:solidFill>
                        <a:effectLst/>
                        <a:latin typeface="+mn-lt"/>
                        <a:ea typeface="+mn-ea"/>
                        <a:cs typeface="+mn-cs"/>
                      </a:endParaRPr>
                    </a:p>
                  </a:txBody>
                  <a:tcPr/>
                </a:tc>
                <a:extLst>
                  <a:ext uri="{0D108BD9-81ED-4DB2-BD59-A6C34878D82A}">
                    <a16:rowId xmlns:a16="http://schemas.microsoft.com/office/drawing/2014/main" val="40821414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b="0" kern="1200" dirty="0">
                          <a:solidFill>
                            <a:schemeClr val="tx1"/>
                          </a:solidFill>
                          <a:effectLst/>
                        </a:rPr>
                        <a:t>X. Projekta vidusposma un projekta noslēguma zinātniskā pārskata iesniegšana un izvērtēšana</a:t>
                      </a:r>
                      <a:endParaRPr lang="lv-LV" sz="1400" b="0" kern="1200" dirty="0">
                        <a:solidFill>
                          <a:schemeClr val="tx1"/>
                        </a:solidFill>
                        <a:effectLst/>
                        <a:latin typeface="+mn-lt"/>
                        <a:ea typeface="+mn-ea"/>
                        <a:cs typeface="+mn-cs"/>
                      </a:endParaRPr>
                    </a:p>
                  </a:txBody>
                  <a:tcPr/>
                </a:tc>
                <a:extLst>
                  <a:ext uri="{0D108BD9-81ED-4DB2-BD59-A6C34878D82A}">
                    <a16:rowId xmlns:a16="http://schemas.microsoft.com/office/drawing/2014/main" val="28000445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b="0" kern="1200" dirty="0">
                          <a:solidFill>
                            <a:schemeClr val="tx1"/>
                          </a:solidFill>
                          <a:effectLst/>
                        </a:rPr>
                        <a:t>XI. Padomes vidusposma un gala ziņojums par programmas īstenošanu</a:t>
                      </a:r>
                      <a:endParaRPr lang="lv-LV" sz="1400" b="0" kern="1200" dirty="0">
                        <a:solidFill>
                          <a:schemeClr val="tx1"/>
                        </a:solidFill>
                        <a:effectLst/>
                        <a:latin typeface="+mn-lt"/>
                        <a:ea typeface="+mn-ea"/>
                        <a:cs typeface="+mn-cs"/>
                      </a:endParaRPr>
                    </a:p>
                  </a:txBody>
                  <a:tcPr/>
                </a:tc>
                <a:extLst>
                  <a:ext uri="{0D108BD9-81ED-4DB2-BD59-A6C34878D82A}">
                    <a16:rowId xmlns:a16="http://schemas.microsoft.com/office/drawing/2014/main" val="183928545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b="0" kern="1200" dirty="0">
                          <a:solidFill>
                            <a:schemeClr val="tx1"/>
                          </a:solidFill>
                          <a:effectLst/>
                        </a:rPr>
                        <a:t>XII. Informācijas un publicitātes prasības</a:t>
                      </a:r>
                      <a:endParaRPr lang="lv-LV" sz="1400" b="0" kern="1200" dirty="0">
                        <a:solidFill>
                          <a:schemeClr val="tx1"/>
                        </a:solidFill>
                        <a:effectLst/>
                        <a:latin typeface="+mn-lt"/>
                        <a:ea typeface="+mn-ea"/>
                        <a:cs typeface="+mn-cs"/>
                      </a:endParaRPr>
                    </a:p>
                  </a:txBody>
                  <a:tcPr/>
                </a:tc>
                <a:extLst>
                  <a:ext uri="{0D108BD9-81ED-4DB2-BD59-A6C34878D82A}">
                    <a16:rowId xmlns:a16="http://schemas.microsoft.com/office/drawing/2014/main" val="3134305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b="0" kern="1200" dirty="0">
                          <a:solidFill>
                            <a:schemeClr val="tx1"/>
                          </a:solidFill>
                          <a:effectLst/>
                        </a:rPr>
                        <a:t>XIII. Noslēguma jautājumi</a:t>
                      </a:r>
                      <a:endParaRPr lang="lv-LV" sz="1400" b="0" kern="1200" dirty="0">
                        <a:solidFill>
                          <a:schemeClr val="tx1"/>
                        </a:solidFill>
                        <a:effectLst/>
                        <a:latin typeface="+mn-lt"/>
                        <a:ea typeface="+mn-ea"/>
                        <a:cs typeface="+mn-cs"/>
                      </a:endParaRPr>
                    </a:p>
                  </a:txBody>
                  <a:tcPr/>
                </a:tc>
                <a:extLst>
                  <a:ext uri="{0D108BD9-81ED-4DB2-BD59-A6C34878D82A}">
                    <a16:rowId xmlns:a16="http://schemas.microsoft.com/office/drawing/2014/main" val="25142245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b="0" kern="1200" dirty="0">
                          <a:solidFill>
                            <a:schemeClr val="tx1"/>
                          </a:solidFill>
                          <a:effectLst/>
                        </a:rPr>
                        <a:t>Pielikumi (10)</a:t>
                      </a:r>
                      <a:endParaRPr lang="lv-LV" sz="1400" b="0" kern="1200" dirty="0">
                        <a:solidFill>
                          <a:schemeClr val="tx1"/>
                        </a:solidFill>
                        <a:effectLst/>
                        <a:latin typeface="+mn-lt"/>
                        <a:ea typeface="+mn-ea"/>
                        <a:cs typeface="+mn-cs"/>
                      </a:endParaRPr>
                    </a:p>
                  </a:txBody>
                  <a:tcPr/>
                </a:tc>
                <a:extLst>
                  <a:ext uri="{0D108BD9-81ED-4DB2-BD59-A6C34878D82A}">
                    <a16:rowId xmlns:a16="http://schemas.microsoft.com/office/drawing/2014/main" val="4066890222"/>
                  </a:ext>
                </a:extLst>
              </a:tr>
            </a:tbl>
          </a:graphicData>
        </a:graphic>
      </p:graphicFrame>
      <p:pic>
        <p:nvPicPr>
          <p:cNvPr id="3" name="!!Forma">
            <a:extLst>
              <a:ext uri="{FF2B5EF4-FFF2-40B4-BE49-F238E27FC236}">
                <a16:creationId xmlns:a16="http://schemas.microsoft.com/office/drawing/2014/main" id="{F40B32F0-B813-7BB3-93C8-31C87E50080D}"/>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4967" y="1379815"/>
            <a:ext cx="786466" cy="78470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9522C17C-C745-B002-09D9-D7E32716EB6A}"/>
              </a:ext>
            </a:extLst>
          </p:cNvPr>
          <p:cNvSpPr>
            <a:spLocks noGrp="1"/>
          </p:cNvSpPr>
          <p:nvPr>
            <p:ph type="dt" sz="half" idx="10"/>
          </p:nvPr>
        </p:nvSpPr>
        <p:spPr/>
        <p:txBody>
          <a:bodyPr/>
          <a:lstStyle/>
          <a:p>
            <a:r>
              <a:rPr lang="lv-LV"/>
              <a:t>2026. gada 7. jūlijā</a:t>
            </a:r>
          </a:p>
        </p:txBody>
      </p:sp>
      <p:sp>
        <p:nvSpPr>
          <p:cNvPr id="4" name="Footer Placeholder 3">
            <a:extLst>
              <a:ext uri="{FF2B5EF4-FFF2-40B4-BE49-F238E27FC236}">
                <a16:creationId xmlns:a16="http://schemas.microsoft.com/office/drawing/2014/main" id="{039F465B-1218-1F0C-DA2B-BDB24975BE9C}"/>
              </a:ext>
            </a:extLst>
          </p:cNvPr>
          <p:cNvSpPr>
            <a:spLocks noGrp="1"/>
          </p:cNvSpPr>
          <p:nvPr>
            <p:ph type="ftr" sz="quarter" idx="11"/>
          </p:nvPr>
        </p:nvSpPr>
        <p:spPr>
          <a:xfrm>
            <a:off x="3955472" y="6426489"/>
            <a:ext cx="6409859" cy="365125"/>
          </a:xfrm>
        </p:spPr>
        <p:txBody>
          <a:bodyPr/>
          <a:lstStyle/>
          <a:p>
            <a:r>
              <a:rPr lang="lv-LV" dirty="0"/>
              <a:t>Valsts pētījumu programmas “Bioloģiskās daudzveidības prioritāro rīcību  programmā noteikto pētījumu izstrāde, 2. daļa” 2026.–2028. gadam projektu pieteikumu atklātais konkurss </a:t>
            </a:r>
          </a:p>
        </p:txBody>
      </p:sp>
      <p:sp>
        <p:nvSpPr>
          <p:cNvPr id="5" name="Slide Number Placeholder 4">
            <a:extLst>
              <a:ext uri="{FF2B5EF4-FFF2-40B4-BE49-F238E27FC236}">
                <a16:creationId xmlns:a16="http://schemas.microsoft.com/office/drawing/2014/main" id="{240C3D60-F438-5D40-E677-29F978AA5BEE}"/>
              </a:ext>
            </a:extLst>
          </p:cNvPr>
          <p:cNvSpPr>
            <a:spLocks noGrp="1"/>
          </p:cNvSpPr>
          <p:nvPr>
            <p:ph type="sldNum" sz="quarter" idx="12"/>
          </p:nvPr>
        </p:nvSpPr>
        <p:spPr/>
        <p:txBody>
          <a:bodyPr/>
          <a:lstStyle/>
          <a:p>
            <a:fld id="{0C152783-A906-4F49-8461-A41E71CF96CE}" type="slidenum">
              <a:rPr lang="lv-LV" smtClean="0"/>
              <a:t>6</a:t>
            </a:fld>
            <a:endParaRPr lang="lv-LV"/>
          </a:p>
        </p:txBody>
      </p:sp>
    </p:spTree>
    <p:extLst>
      <p:ext uri="{BB962C8B-B14F-4D97-AF65-F5344CB8AC3E}">
        <p14:creationId xmlns:p14="http://schemas.microsoft.com/office/powerpoint/2010/main" val="22261379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F7D76-2D32-1A63-E281-6EB0BD7395CF}"/>
            </a:ext>
          </a:extLst>
        </p:cNvPr>
        <p:cNvGrpSpPr/>
        <p:nvPr/>
      </p:nvGrpSpPr>
      <p:grpSpPr>
        <a:xfrm>
          <a:off x="0" y="0"/>
          <a:ext cx="0" cy="0"/>
          <a:chOff x="0" y="0"/>
          <a:chExt cx="0" cy="0"/>
        </a:xfrm>
      </p:grpSpPr>
      <p:graphicFrame>
        <p:nvGraphicFramePr>
          <p:cNvPr id="59" name="raksts">
            <a:extLst>
              <a:ext uri="{FF2B5EF4-FFF2-40B4-BE49-F238E27FC236}">
                <a16:creationId xmlns:a16="http://schemas.microsoft.com/office/drawing/2014/main" id="{805A6459-C7CE-F59B-0D78-833FCB653F91}"/>
              </a:ext>
            </a:extLst>
          </p:cNvPr>
          <p:cNvGraphicFramePr/>
          <p:nvPr/>
        </p:nvGraphicFramePr>
        <p:xfrm>
          <a:off x="101090" y="179527"/>
          <a:ext cx="6061953" cy="6678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ksts">
            <a:extLst>
              <a:ext uri="{FF2B5EF4-FFF2-40B4-BE49-F238E27FC236}">
                <a16:creationId xmlns:a16="http://schemas.microsoft.com/office/drawing/2014/main" id="{86024153-927E-422B-FD3F-10DE35CDB167}"/>
              </a:ext>
            </a:extLst>
          </p:cNvPr>
          <p:cNvSpPr>
            <a:spLocks noGrp="1"/>
          </p:cNvSpPr>
          <p:nvPr>
            <p:ph type="title"/>
          </p:nvPr>
        </p:nvSpPr>
        <p:spPr>
          <a:xfrm>
            <a:off x="828330" y="633321"/>
            <a:ext cx="3932237" cy="1600200"/>
          </a:xfrm>
        </p:spPr>
        <p:txBody>
          <a:bodyPr/>
          <a:lstStyle/>
          <a:p>
            <a:r>
              <a:rPr lang="lv-LV" dirty="0">
                <a:solidFill>
                  <a:schemeClr val="accent2">
                    <a:lumMod val="75000"/>
                  </a:schemeClr>
                </a:solidFill>
              </a:rPr>
              <a:t>Nolikuma pielikumi: metodiskie materiāli un veidlapas</a:t>
            </a:r>
            <a:endParaRPr lang="lv-LV" dirty="0"/>
          </a:p>
        </p:txBody>
      </p:sp>
      <p:sp>
        <p:nvSpPr>
          <p:cNvPr id="24" name="Teksta vietturis 23">
            <a:extLst>
              <a:ext uri="{FF2B5EF4-FFF2-40B4-BE49-F238E27FC236}">
                <a16:creationId xmlns:a16="http://schemas.microsoft.com/office/drawing/2014/main" id="{B697447A-ADA4-287C-786C-E16C09D9D50A}"/>
              </a:ext>
            </a:extLst>
          </p:cNvPr>
          <p:cNvSpPr>
            <a:spLocks noGrp="1"/>
          </p:cNvSpPr>
          <p:nvPr>
            <p:ph type="body" sz="half" idx="2"/>
          </p:nvPr>
        </p:nvSpPr>
        <p:spPr>
          <a:xfrm>
            <a:off x="5197151" y="826624"/>
            <a:ext cx="6061954" cy="5337338"/>
          </a:xfrm>
        </p:spPr>
        <p:txBody>
          <a:bodyPr>
            <a:normAutofit/>
          </a:bodyPr>
          <a:lstStyle/>
          <a:p>
            <a:pPr>
              <a:lnSpc>
                <a:spcPct val="100000"/>
              </a:lnSpc>
              <a:spcAft>
                <a:spcPts val="600"/>
              </a:spcAft>
            </a:pPr>
            <a:r>
              <a:rPr lang="lv-LV" dirty="0"/>
              <a:t>Projekta pieteikuma A daļa </a:t>
            </a:r>
          </a:p>
          <a:p>
            <a:pPr>
              <a:lnSpc>
                <a:spcPct val="100000"/>
              </a:lnSpc>
              <a:spcAft>
                <a:spcPts val="600"/>
              </a:spcAft>
            </a:pPr>
            <a:r>
              <a:rPr lang="lv-LV" dirty="0"/>
              <a:t>Projekta pieteikuma B daļa «Zinātniskais apraksts» </a:t>
            </a:r>
            <a:endParaRPr lang="lv-LV" dirty="0">
              <a:solidFill>
                <a:schemeClr val="accent2">
                  <a:lumMod val="75000"/>
                </a:schemeClr>
              </a:solidFill>
            </a:endParaRPr>
          </a:p>
          <a:p>
            <a:pPr>
              <a:lnSpc>
                <a:spcPct val="100000"/>
              </a:lnSpc>
              <a:spcAft>
                <a:spcPts val="600"/>
              </a:spcAft>
            </a:pPr>
            <a:r>
              <a:rPr lang="lv-LV" dirty="0"/>
              <a:t>Projekta pieteikuma C daļa «Curriculum Vitae» </a:t>
            </a:r>
          </a:p>
          <a:p>
            <a:pPr>
              <a:lnSpc>
                <a:spcPct val="100000"/>
              </a:lnSpc>
              <a:spcAft>
                <a:spcPts val="600"/>
              </a:spcAft>
            </a:pPr>
            <a:r>
              <a:rPr lang="lv-LV" dirty="0"/>
              <a:t>Projekta pieteikuma D daļa «Projekta iesniedzēja apliecinājums»</a:t>
            </a:r>
            <a:endParaRPr lang="lv-LV" dirty="0">
              <a:solidFill>
                <a:schemeClr val="accent2">
                  <a:lumMod val="75000"/>
                </a:schemeClr>
              </a:solidFill>
            </a:endParaRPr>
          </a:p>
          <a:p>
            <a:pPr>
              <a:lnSpc>
                <a:spcPct val="100000"/>
              </a:lnSpc>
              <a:spcAft>
                <a:spcPts val="600"/>
              </a:spcAft>
            </a:pPr>
            <a:r>
              <a:rPr lang="lv-LV" dirty="0"/>
              <a:t>Projekta pieteikuma E daļa «Sadarbības partnera – zinātniskās institūcijas apliecinājums» </a:t>
            </a:r>
          </a:p>
          <a:p>
            <a:pPr>
              <a:lnSpc>
                <a:spcPct val="100000"/>
              </a:lnSpc>
              <a:spcAft>
                <a:spcPts val="600"/>
              </a:spcAft>
            </a:pPr>
            <a:r>
              <a:rPr lang="lv-LV" dirty="0"/>
              <a:t>Projekta pieteikuma F daļa «Sadarbības partnera – valsts institūcijas apliecinājums» </a:t>
            </a:r>
          </a:p>
          <a:p>
            <a:pPr>
              <a:lnSpc>
                <a:spcPct val="100000"/>
              </a:lnSpc>
              <a:spcAft>
                <a:spcPts val="600"/>
              </a:spcAft>
            </a:pPr>
            <a:r>
              <a:rPr lang="lv-LV" dirty="0"/>
              <a:t>Projekta pieteikuma G daļa «Finanšu apgrozījuma pārskata veidlapa» </a:t>
            </a:r>
          </a:p>
          <a:p>
            <a:pPr>
              <a:lnSpc>
                <a:spcPct val="100000"/>
              </a:lnSpc>
              <a:spcAft>
                <a:spcPts val="600"/>
              </a:spcAft>
            </a:pPr>
            <a:r>
              <a:rPr lang="lv-LV" dirty="0"/>
              <a:t>Projekta pieteikuma H daļa «Darbības, kurām nav saimnieciska rakstura»</a:t>
            </a:r>
          </a:p>
          <a:p>
            <a:pPr algn="just">
              <a:lnSpc>
                <a:spcPct val="100000"/>
              </a:lnSpc>
              <a:spcBef>
                <a:spcPts val="600"/>
              </a:spcBef>
              <a:spcAft>
                <a:spcPts val="600"/>
              </a:spcAft>
            </a:pPr>
            <a:r>
              <a:rPr lang="lv-LV" dirty="0"/>
              <a:t>Projekta pieteikuma I daļa «Horizontālie uzdevumi un sasniedzamie rezultāti    (MK rīkojuma 7. un 8. punkts)» </a:t>
            </a:r>
          </a:p>
        </p:txBody>
      </p:sp>
      <p:sp>
        <p:nvSpPr>
          <p:cNvPr id="26" name="Taisnstūris 25">
            <a:extLst>
              <a:ext uri="{FF2B5EF4-FFF2-40B4-BE49-F238E27FC236}">
                <a16:creationId xmlns:a16="http://schemas.microsoft.com/office/drawing/2014/main" id="{85F18F50-4472-058D-04B0-A822EA233ACE}"/>
              </a:ext>
            </a:extLst>
          </p:cNvPr>
          <p:cNvSpPr/>
          <p:nvPr/>
        </p:nvSpPr>
        <p:spPr>
          <a:xfrm>
            <a:off x="4940990" y="904474"/>
            <a:ext cx="226178" cy="170481"/>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solidFill>
                <a:schemeClr val="bg1"/>
              </a:solidFill>
            </a:endParaRPr>
          </a:p>
        </p:txBody>
      </p:sp>
      <p:sp>
        <p:nvSpPr>
          <p:cNvPr id="27" name="Taisnstūris 26">
            <a:extLst>
              <a:ext uri="{FF2B5EF4-FFF2-40B4-BE49-F238E27FC236}">
                <a16:creationId xmlns:a16="http://schemas.microsoft.com/office/drawing/2014/main" id="{E670311A-DD19-D0A1-7C7D-E2C4989F3B36}"/>
              </a:ext>
            </a:extLst>
          </p:cNvPr>
          <p:cNvSpPr/>
          <p:nvPr/>
        </p:nvSpPr>
        <p:spPr>
          <a:xfrm>
            <a:off x="4940990" y="1343589"/>
            <a:ext cx="226178" cy="170481"/>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solidFill>
                <a:schemeClr val="bg1"/>
              </a:solidFill>
            </a:endParaRPr>
          </a:p>
        </p:txBody>
      </p:sp>
      <p:sp>
        <p:nvSpPr>
          <p:cNvPr id="28" name="Taisnstūris 27">
            <a:extLst>
              <a:ext uri="{FF2B5EF4-FFF2-40B4-BE49-F238E27FC236}">
                <a16:creationId xmlns:a16="http://schemas.microsoft.com/office/drawing/2014/main" id="{3D94110D-118C-9872-4776-F5608A9643BD}"/>
              </a:ext>
            </a:extLst>
          </p:cNvPr>
          <p:cNvSpPr/>
          <p:nvPr/>
        </p:nvSpPr>
        <p:spPr>
          <a:xfrm>
            <a:off x="4940990" y="1791627"/>
            <a:ext cx="226178" cy="170481"/>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solidFill>
                <a:schemeClr val="bg1"/>
              </a:solidFill>
            </a:endParaRPr>
          </a:p>
        </p:txBody>
      </p:sp>
      <p:sp>
        <p:nvSpPr>
          <p:cNvPr id="29" name="Taisnstūris 28">
            <a:extLst>
              <a:ext uri="{FF2B5EF4-FFF2-40B4-BE49-F238E27FC236}">
                <a16:creationId xmlns:a16="http://schemas.microsoft.com/office/drawing/2014/main" id="{E643C807-F26A-4172-82D0-44EC6B85E65A}"/>
              </a:ext>
            </a:extLst>
          </p:cNvPr>
          <p:cNvSpPr/>
          <p:nvPr/>
        </p:nvSpPr>
        <p:spPr>
          <a:xfrm>
            <a:off x="4940990" y="2255810"/>
            <a:ext cx="226178" cy="170481"/>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solidFill>
                <a:schemeClr val="bg1"/>
              </a:solidFill>
            </a:endParaRPr>
          </a:p>
        </p:txBody>
      </p:sp>
      <p:sp>
        <p:nvSpPr>
          <p:cNvPr id="30" name="Taisnstūris 29">
            <a:extLst>
              <a:ext uri="{FF2B5EF4-FFF2-40B4-BE49-F238E27FC236}">
                <a16:creationId xmlns:a16="http://schemas.microsoft.com/office/drawing/2014/main" id="{F5DAB7D2-60DF-318A-F62D-614D2D45E465}"/>
              </a:ext>
            </a:extLst>
          </p:cNvPr>
          <p:cNvSpPr/>
          <p:nvPr/>
        </p:nvSpPr>
        <p:spPr>
          <a:xfrm>
            <a:off x="4940990" y="2704495"/>
            <a:ext cx="226178" cy="170481"/>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solidFill>
                <a:schemeClr val="bg1"/>
              </a:solidFill>
            </a:endParaRPr>
          </a:p>
        </p:txBody>
      </p:sp>
      <p:sp>
        <p:nvSpPr>
          <p:cNvPr id="31" name="Taisnstūris 30">
            <a:extLst>
              <a:ext uri="{FF2B5EF4-FFF2-40B4-BE49-F238E27FC236}">
                <a16:creationId xmlns:a16="http://schemas.microsoft.com/office/drawing/2014/main" id="{EF627673-9B48-ECE9-AF2B-4D1E28C47D51}"/>
              </a:ext>
            </a:extLst>
          </p:cNvPr>
          <p:cNvSpPr/>
          <p:nvPr/>
        </p:nvSpPr>
        <p:spPr>
          <a:xfrm>
            <a:off x="4940990" y="3381488"/>
            <a:ext cx="226178" cy="170481"/>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solidFill>
                <a:schemeClr val="bg1"/>
              </a:solidFill>
            </a:endParaRPr>
          </a:p>
        </p:txBody>
      </p:sp>
      <p:sp>
        <p:nvSpPr>
          <p:cNvPr id="32" name="Taisnstūris 31">
            <a:extLst>
              <a:ext uri="{FF2B5EF4-FFF2-40B4-BE49-F238E27FC236}">
                <a16:creationId xmlns:a16="http://schemas.microsoft.com/office/drawing/2014/main" id="{E7C7D93B-49D0-E694-8BB7-F580DC515918}"/>
              </a:ext>
            </a:extLst>
          </p:cNvPr>
          <p:cNvSpPr/>
          <p:nvPr/>
        </p:nvSpPr>
        <p:spPr>
          <a:xfrm>
            <a:off x="4938478" y="4080777"/>
            <a:ext cx="226178" cy="170481"/>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solidFill>
                <a:schemeClr val="bg1"/>
              </a:solidFill>
            </a:endParaRPr>
          </a:p>
        </p:txBody>
      </p:sp>
      <p:sp>
        <p:nvSpPr>
          <p:cNvPr id="33" name="Taisnstūris 32">
            <a:extLst>
              <a:ext uri="{FF2B5EF4-FFF2-40B4-BE49-F238E27FC236}">
                <a16:creationId xmlns:a16="http://schemas.microsoft.com/office/drawing/2014/main" id="{7956CD12-D24A-53DA-DF14-E0167EC85872}"/>
              </a:ext>
            </a:extLst>
          </p:cNvPr>
          <p:cNvSpPr/>
          <p:nvPr/>
        </p:nvSpPr>
        <p:spPr>
          <a:xfrm>
            <a:off x="4938478" y="4532106"/>
            <a:ext cx="226178" cy="170481"/>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solidFill>
                <a:schemeClr val="bg1"/>
              </a:solidFill>
            </a:endParaRPr>
          </a:p>
        </p:txBody>
      </p:sp>
      <p:sp>
        <p:nvSpPr>
          <p:cNvPr id="34" name="Taisnstūris 33">
            <a:extLst>
              <a:ext uri="{FF2B5EF4-FFF2-40B4-BE49-F238E27FC236}">
                <a16:creationId xmlns:a16="http://schemas.microsoft.com/office/drawing/2014/main" id="{E3825AED-805F-34E5-E569-F068BC2491E8}"/>
              </a:ext>
            </a:extLst>
          </p:cNvPr>
          <p:cNvSpPr/>
          <p:nvPr/>
        </p:nvSpPr>
        <p:spPr>
          <a:xfrm>
            <a:off x="4938478" y="4915231"/>
            <a:ext cx="226178" cy="170481"/>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solidFill>
                <a:schemeClr val="bg1"/>
              </a:solidFill>
            </a:endParaRPr>
          </a:p>
        </p:txBody>
      </p:sp>
      <p:pic>
        <p:nvPicPr>
          <p:cNvPr id="41" name="Attēls 40" descr="Attēls, kurā ir simbols, karmīns, simetrija, sarkans&#10;&#10;Mākslīgā intelekta ģenerēts saturs var būt nepareizs.">
            <a:extLst>
              <a:ext uri="{FF2B5EF4-FFF2-40B4-BE49-F238E27FC236}">
                <a16:creationId xmlns:a16="http://schemas.microsoft.com/office/drawing/2014/main" id="{47770E66-3AAD-9E0E-AC8F-D5924CFD22E9}"/>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379232" y="1298797"/>
            <a:ext cx="368669" cy="215057"/>
          </a:xfrm>
          <a:prstGeom prst="rect">
            <a:avLst/>
          </a:prstGeom>
          <a:effectLst>
            <a:outerShdw blurRad="50800" dist="38100" dir="2700000" algn="tl" rotWithShape="0">
              <a:prstClr val="black">
                <a:alpha val="40000"/>
              </a:prstClr>
            </a:outerShdw>
          </a:effectLst>
        </p:spPr>
      </p:pic>
      <p:pic>
        <p:nvPicPr>
          <p:cNvPr id="46" name="Attēls 45" descr="Attēls, kurā ir sarkans, sarkanbrūns, karmīns, karogs&#10;&#10;Mākslīgā intelekta ģenerēts saturs var būt nepareizs.">
            <a:extLst>
              <a:ext uri="{FF2B5EF4-FFF2-40B4-BE49-F238E27FC236}">
                <a16:creationId xmlns:a16="http://schemas.microsoft.com/office/drawing/2014/main" id="{B6DB56DD-6396-F114-6295-1EF3EB735FBD}"/>
              </a:ext>
            </a:extLst>
          </p:cNvPr>
          <p:cNvPicPr>
            <a:picLocks noChangeAspect="1"/>
          </p:cNvPicPr>
          <p:nvPr/>
        </p:nvPicPr>
        <p:blipFill>
          <a:blip r:embed="rId10">
            <a:alphaModFix amt="2000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9818898" y="1298797"/>
            <a:ext cx="430114" cy="215057"/>
          </a:xfrm>
          <a:prstGeom prst="rect">
            <a:avLst/>
          </a:prstGeom>
          <a:effectLst>
            <a:outerShdw blurRad="50800" dist="38100" dir="2700000" algn="tl" rotWithShape="0">
              <a:prstClr val="black">
                <a:alpha val="40000"/>
              </a:prstClr>
            </a:outerShdw>
          </a:effectLst>
        </p:spPr>
      </p:pic>
      <p:pic>
        <p:nvPicPr>
          <p:cNvPr id="48" name="Attēls 47" descr="Attēls, kurā ir simbols, karmīns, simetrija, sarkans&#10;&#10;Mākslīgā intelekta ģenerēts saturs var būt nepareizs.">
            <a:extLst>
              <a:ext uri="{FF2B5EF4-FFF2-40B4-BE49-F238E27FC236}">
                <a16:creationId xmlns:a16="http://schemas.microsoft.com/office/drawing/2014/main" id="{B128A0E4-1720-F91F-0D65-6E03132CF57E}"/>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8043794" y="883144"/>
            <a:ext cx="368669" cy="215057"/>
          </a:xfrm>
          <a:prstGeom prst="rect">
            <a:avLst/>
          </a:prstGeom>
          <a:effectLst>
            <a:outerShdw blurRad="50800" dist="38100" dir="2700000" algn="tl" rotWithShape="0">
              <a:prstClr val="black">
                <a:alpha val="40000"/>
              </a:prstClr>
            </a:outerShdw>
          </a:effectLst>
        </p:spPr>
      </p:pic>
      <p:pic>
        <p:nvPicPr>
          <p:cNvPr id="49" name="Attēls 48" descr="Attēls, kurā ir sarkans, sarkanbrūns, karmīns, karogs&#10;&#10;Mākslīgā intelekta ģenerēts saturs var būt nepareizs.">
            <a:extLst>
              <a:ext uri="{FF2B5EF4-FFF2-40B4-BE49-F238E27FC236}">
                <a16:creationId xmlns:a16="http://schemas.microsoft.com/office/drawing/2014/main" id="{CAA30A54-80C2-3DB8-F8DA-3D5E82F0F0EA}"/>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7532628" y="883143"/>
            <a:ext cx="430114" cy="215057"/>
          </a:xfrm>
          <a:prstGeom prst="rect">
            <a:avLst/>
          </a:prstGeom>
          <a:effectLst>
            <a:outerShdw blurRad="50800" dist="38100" dir="2700000" algn="tl" rotWithShape="0">
              <a:prstClr val="black">
                <a:alpha val="40000"/>
              </a:prstClr>
            </a:outerShdw>
          </a:effectLst>
        </p:spPr>
      </p:pic>
      <p:pic>
        <p:nvPicPr>
          <p:cNvPr id="50" name="Attēls 49" descr="Attēls, kurā ir simbols, karmīns, simetrija, sarkans&#10;&#10;Mākslīgā intelekta ģenerēts saturs var būt nepareizs.">
            <a:extLst>
              <a:ext uri="{FF2B5EF4-FFF2-40B4-BE49-F238E27FC236}">
                <a16:creationId xmlns:a16="http://schemas.microsoft.com/office/drawing/2014/main" id="{1D3EC0E8-D4DD-7F5A-FF91-1A3E411C3054}"/>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379232" y="1762549"/>
            <a:ext cx="368669" cy="215057"/>
          </a:xfrm>
          <a:prstGeom prst="rect">
            <a:avLst/>
          </a:prstGeom>
          <a:effectLst>
            <a:outerShdw blurRad="50800" dist="38100" dir="2700000" algn="tl" rotWithShape="0">
              <a:prstClr val="black">
                <a:alpha val="40000"/>
              </a:prstClr>
            </a:outerShdw>
          </a:effectLst>
        </p:spPr>
      </p:pic>
      <p:pic>
        <p:nvPicPr>
          <p:cNvPr id="51" name="Attēls 50" descr="Attēls, kurā ir sarkans, sarkanbrūns, karmīns, karogs&#10;&#10;Mākslīgā intelekta ģenerēts saturs var būt nepareizs.">
            <a:extLst>
              <a:ext uri="{FF2B5EF4-FFF2-40B4-BE49-F238E27FC236}">
                <a16:creationId xmlns:a16="http://schemas.microsoft.com/office/drawing/2014/main" id="{FFC93D14-1CC3-06CC-E8F1-C3CB81C09592}"/>
              </a:ext>
            </a:extLst>
          </p:cNvPr>
          <p:cNvPicPr>
            <a:picLocks noChangeAspect="1"/>
          </p:cNvPicPr>
          <p:nvPr/>
        </p:nvPicPr>
        <p:blipFill>
          <a:blip r:embed="rId10">
            <a:alphaModFix amt="2000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9818898" y="1762549"/>
            <a:ext cx="430114" cy="215057"/>
          </a:xfrm>
          <a:prstGeom prst="rect">
            <a:avLst/>
          </a:prstGeom>
          <a:effectLst>
            <a:outerShdw blurRad="50800" dist="38100" dir="2700000" algn="tl" rotWithShape="0">
              <a:prstClr val="black">
                <a:alpha val="40000"/>
              </a:prstClr>
            </a:outerShdw>
          </a:effectLst>
        </p:spPr>
      </p:pic>
      <p:pic>
        <p:nvPicPr>
          <p:cNvPr id="52" name="Attēls 51" descr="Attēls, kurā ir sarkans, sarkanbrūns, karmīns, karogs&#10;&#10;Mākslīgā intelekta ģenerēts saturs var būt nepareizs.">
            <a:extLst>
              <a:ext uri="{FF2B5EF4-FFF2-40B4-BE49-F238E27FC236}">
                <a16:creationId xmlns:a16="http://schemas.microsoft.com/office/drawing/2014/main" id="{AAE69EAD-2AC7-4A2B-F0F9-8762C9824F5F}"/>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10249012" y="2233521"/>
            <a:ext cx="430114" cy="215057"/>
          </a:xfrm>
          <a:prstGeom prst="rect">
            <a:avLst/>
          </a:prstGeom>
          <a:effectLst>
            <a:outerShdw blurRad="50800" dist="38100" dir="2700000" algn="tl" rotWithShape="0">
              <a:prstClr val="black">
                <a:alpha val="40000"/>
              </a:prstClr>
            </a:outerShdw>
          </a:effectLst>
        </p:spPr>
      </p:pic>
      <p:pic>
        <p:nvPicPr>
          <p:cNvPr id="53" name="Attēls 52" descr="Attēls, kurā ir sarkans, sarkanbrūns, karmīns, karogs&#10;&#10;Mākslīgā intelekta ģenerēts saturs var būt nepareizs.">
            <a:extLst>
              <a:ext uri="{FF2B5EF4-FFF2-40B4-BE49-F238E27FC236}">
                <a16:creationId xmlns:a16="http://schemas.microsoft.com/office/drawing/2014/main" id="{C94FA4FB-C17E-752E-23DC-9E0F511ADB1D}"/>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6694115" y="2906787"/>
            <a:ext cx="430114" cy="215057"/>
          </a:xfrm>
          <a:prstGeom prst="rect">
            <a:avLst/>
          </a:prstGeom>
          <a:effectLst>
            <a:outerShdw blurRad="50800" dist="38100" dir="2700000" algn="tl" rotWithShape="0">
              <a:prstClr val="black">
                <a:alpha val="40000"/>
              </a:prstClr>
            </a:outerShdw>
          </a:effectLst>
        </p:spPr>
      </p:pic>
      <p:pic>
        <p:nvPicPr>
          <p:cNvPr id="54" name="Attēls 53" descr="Attēls, kurā ir sarkans, sarkanbrūns, karmīns, karogs&#10;&#10;Mākslīgā intelekta ģenerēts saturs var būt nepareizs.">
            <a:extLst>
              <a:ext uri="{FF2B5EF4-FFF2-40B4-BE49-F238E27FC236}">
                <a16:creationId xmlns:a16="http://schemas.microsoft.com/office/drawing/2014/main" id="{AE5309E7-088C-F99B-2FCA-BA894EBB219C}"/>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6693187" y="3598461"/>
            <a:ext cx="430114" cy="215057"/>
          </a:xfrm>
          <a:prstGeom prst="rect">
            <a:avLst/>
          </a:prstGeom>
          <a:effectLst>
            <a:outerShdw blurRad="50800" dist="38100" dir="2700000" algn="tl" rotWithShape="0">
              <a:prstClr val="black">
                <a:alpha val="40000"/>
              </a:prstClr>
            </a:outerShdw>
          </a:effectLst>
        </p:spPr>
      </p:pic>
      <p:pic>
        <p:nvPicPr>
          <p:cNvPr id="55" name="Attēls 54" descr="Attēls, kurā ir sarkans, sarkanbrūns, karmīns, karogs&#10;&#10;Mākslīgā intelekta ģenerēts saturs var būt nepareizs.">
            <a:extLst>
              <a:ext uri="{FF2B5EF4-FFF2-40B4-BE49-F238E27FC236}">
                <a16:creationId xmlns:a16="http://schemas.microsoft.com/office/drawing/2014/main" id="{A48B5993-EC66-D414-D658-A241256F3A2F}"/>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10679126" y="4043444"/>
            <a:ext cx="430114" cy="215057"/>
          </a:xfrm>
          <a:prstGeom prst="rect">
            <a:avLst/>
          </a:prstGeom>
          <a:effectLst>
            <a:outerShdw blurRad="50800" dist="38100" dir="2700000" algn="tl" rotWithShape="0">
              <a:prstClr val="black">
                <a:alpha val="40000"/>
              </a:prstClr>
            </a:outerShdw>
          </a:effectLst>
        </p:spPr>
      </p:pic>
      <p:pic>
        <p:nvPicPr>
          <p:cNvPr id="56" name="Attēls 55" descr="Attēls, kurā ir sarkans, sarkanbrūns, karmīns, karogs&#10;&#10;Mākslīgā intelekta ģenerēts saturs var būt nepareizs.">
            <a:extLst>
              <a:ext uri="{FF2B5EF4-FFF2-40B4-BE49-F238E27FC236}">
                <a16:creationId xmlns:a16="http://schemas.microsoft.com/office/drawing/2014/main" id="{086DDCAE-2892-F030-0314-7C22444DF3B9}"/>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11009414" y="4479783"/>
            <a:ext cx="430114" cy="215057"/>
          </a:xfrm>
          <a:prstGeom prst="rect">
            <a:avLst/>
          </a:prstGeom>
          <a:effectLst>
            <a:outerShdw blurRad="50800" dist="38100" dir="2700000" algn="tl" rotWithShape="0">
              <a:prstClr val="black">
                <a:alpha val="40000"/>
              </a:prstClr>
            </a:outerShdw>
          </a:effectLst>
        </p:spPr>
      </p:pic>
      <p:pic>
        <p:nvPicPr>
          <p:cNvPr id="57" name="Attēls 56" descr="Attēls, kurā ir sarkans, sarkanbrūns, karmīns, karogs&#10;&#10;Mākslīgā intelekta ģenerēts saturs var būt nepareizs.">
            <a:extLst>
              <a:ext uri="{FF2B5EF4-FFF2-40B4-BE49-F238E27FC236}">
                <a16:creationId xmlns:a16="http://schemas.microsoft.com/office/drawing/2014/main" id="{00467879-4AF8-7B8C-9F9E-E1F6A4881EA0}"/>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7768398" y="5135447"/>
            <a:ext cx="430114" cy="215057"/>
          </a:xfrm>
          <a:prstGeom prst="rect">
            <a:avLst/>
          </a:prstGeom>
          <a:effectLst>
            <a:outerShdw blurRad="50800" dist="38100" dir="2700000" algn="tl" rotWithShape="0">
              <a:prstClr val="black">
                <a:alpha val="40000"/>
              </a:prstClr>
            </a:outerShdw>
          </a:effectLst>
        </p:spPr>
      </p:pic>
      <p:pic>
        <p:nvPicPr>
          <p:cNvPr id="6" name="Attēls 5" descr="Attēls, kurā ir melns, tumsa&#10;&#10;Mākslīgā intelekta ģenerēts saturs var būt nepareizs.">
            <a:extLst>
              <a:ext uri="{FF2B5EF4-FFF2-40B4-BE49-F238E27FC236}">
                <a16:creationId xmlns:a16="http://schemas.microsoft.com/office/drawing/2014/main" id="{F1E8DEC0-0D79-B964-21C5-99C861657762}"/>
              </a:ext>
            </a:extLst>
          </p:cNvPr>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235406" y="588960"/>
            <a:ext cx="631028" cy="631028"/>
          </a:xfrm>
          <a:prstGeom prst="rect">
            <a:avLst/>
          </a:prstGeom>
          <a:noFill/>
          <a:ln>
            <a:noFill/>
          </a:ln>
          <a:effectLst>
            <a:outerShdw blurRad="50800" dist="38100" dir="2700000" algn="tl" rotWithShape="0">
              <a:prstClr val="black">
                <a:alpha val="40000"/>
              </a:prstClr>
            </a:outerShdw>
          </a:effectLst>
        </p:spPr>
      </p:pic>
      <p:sp>
        <p:nvSpPr>
          <p:cNvPr id="2" name="Taisnstūris 1">
            <a:extLst>
              <a:ext uri="{FF2B5EF4-FFF2-40B4-BE49-F238E27FC236}">
                <a16:creationId xmlns:a16="http://schemas.microsoft.com/office/drawing/2014/main" id="{5AF84DF6-B5F7-43AF-AD1B-9E711AA423C9}"/>
              </a:ext>
            </a:extLst>
          </p:cNvPr>
          <p:cNvSpPr/>
          <p:nvPr/>
        </p:nvSpPr>
        <p:spPr>
          <a:xfrm>
            <a:off x="4038600" y="588960"/>
            <a:ext cx="4644887" cy="707608"/>
          </a:xfrm>
          <a:prstGeom prst="rect">
            <a:avLst/>
          </a:prstGeom>
          <a:no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Taisnstūris 4">
            <a:extLst>
              <a:ext uri="{FF2B5EF4-FFF2-40B4-BE49-F238E27FC236}">
                <a16:creationId xmlns:a16="http://schemas.microsoft.com/office/drawing/2014/main" id="{270DA741-FDA8-31C2-9B9E-5DB9E087D000}"/>
              </a:ext>
            </a:extLst>
          </p:cNvPr>
          <p:cNvSpPr/>
          <p:nvPr/>
        </p:nvSpPr>
        <p:spPr>
          <a:xfrm>
            <a:off x="4865458" y="1263171"/>
            <a:ext cx="6574070" cy="4281655"/>
          </a:xfrm>
          <a:prstGeom prst="rect">
            <a:avLst/>
          </a:prstGeom>
          <a:no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4" name="!!Forma" descr="Attēls, kurā ir melns, tumsa&#10;&#10;Mākslīgā intelekta ģenerēts saturs var būt nepareizs.">
            <a:extLst>
              <a:ext uri="{FF2B5EF4-FFF2-40B4-BE49-F238E27FC236}">
                <a16:creationId xmlns:a16="http://schemas.microsoft.com/office/drawing/2014/main" id="{0F98399B-D20B-B47D-9341-0FBF46746127}"/>
              </a:ext>
            </a:extLst>
          </p:cNvPr>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888363" y="2704108"/>
            <a:ext cx="1253394" cy="1253394"/>
          </a:xfrm>
          <a:prstGeom prst="rect">
            <a:avLst/>
          </a:prstGeom>
          <a:noFill/>
          <a:ln>
            <a:noFill/>
          </a:ln>
          <a:effectLst>
            <a:outerShdw blurRad="50800" dist="38100" dir="2700000" algn="tl" rotWithShape="0">
              <a:prstClr val="black">
                <a:alpha val="40000"/>
              </a:prstClr>
            </a:outerShdw>
          </a:effectLst>
        </p:spPr>
      </p:pic>
      <p:sp>
        <p:nvSpPr>
          <p:cNvPr id="11" name="Datuma vietturis 13">
            <a:extLst>
              <a:ext uri="{FF2B5EF4-FFF2-40B4-BE49-F238E27FC236}">
                <a16:creationId xmlns:a16="http://schemas.microsoft.com/office/drawing/2014/main" id="{028422B7-EF0B-B90F-1805-EED341E17D70}"/>
              </a:ext>
            </a:extLst>
          </p:cNvPr>
          <p:cNvSpPr>
            <a:spLocks noGrp="1"/>
          </p:cNvSpPr>
          <p:nvPr>
            <p:ph type="dt" sz="half" idx="10"/>
          </p:nvPr>
        </p:nvSpPr>
        <p:spPr>
          <a:xfrm>
            <a:off x="234451" y="6429447"/>
            <a:ext cx="1381539" cy="365125"/>
          </a:xfrm>
        </p:spPr>
        <p:txBody>
          <a:bodyPr/>
          <a:lstStyle/>
          <a:p>
            <a:r>
              <a:rPr lang="lv-LV"/>
              <a:t>2026. gada 7. jūlijā</a:t>
            </a:r>
            <a:endParaRPr lang="lv-LV" dirty="0"/>
          </a:p>
        </p:txBody>
      </p:sp>
      <p:sp>
        <p:nvSpPr>
          <p:cNvPr id="13" name="Kājenes vietturis 14">
            <a:extLst>
              <a:ext uri="{FF2B5EF4-FFF2-40B4-BE49-F238E27FC236}">
                <a16:creationId xmlns:a16="http://schemas.microsoft.com/office/drawing/2014/main" id="{71710A6B-0176-3C96-551C-A4AB1AC3BBFF}"/>
              </a:ext>
            </a:extLst>
          </p:cNvPr>
          <p:cNvSpPr>
            <a:spLocks noGrp="1"/>
          </p:cNvSpPr>
          <p:nvPr>
            <p:ph type="ftr" sz="quarter" idx="11"/>
          </p:nvPr>
        </p:nvSpPr>
        <p:spPr>
          <a:xfrm>
            <a:off x="1102468" y="6422610"/>
            <a:ext cx="8816008" cy="365125"/>
          </a:xfrm>
        </p:spPr>
        <p:txBody>
          <a:bodyPr/>
          <a:lstStyle/>
          <a:p>
            <a:r>
              <a:rPr lang="lv-LV" dirty="0"/>
              <a:t>Valsts pētījumu programmas “Bioloģiskās daudzveidības prioritāro rīcību </a:t>
            </a:r>
          </a:p>
          <a:p>
            <a:r>
              <a:rPr lang="lv-LV" dirty="0"/>
              <a:t>programmā noteikto pētījumu izstrāde, 2. daļa” 2026.–2028. gadam projektu pieteikumu atklātais konkurss </a:t>
            </a:r>
          </a:p>
        </p:txBody>
      </p:sp>
      <p:sp>
        <p:nvSpPr>
          <p:cNvPr id="3" name="Slide Number Placeholder 2">
            <a:extLst>
              <a:ext uri="{FF2B5EF4-FFF2-40B4-BE49-F238E27FC236}">
                <a16:creationId xmlns:a16="http://schemas.microsoft.com/office/drawing/2014/main" id="{485C406D-94E9-FA49-EE5D-73428DA9230F}"/>
              </a:ext>
            </a:extLst>
          </p:cNvPr>
          <p:cNvSpPr>
            <a:spLocks noGrp="1"/>
          </p:cNvSpPr>
          <p:nvPr>
            <p:ph type="sldNum" sz="quarter" idx="12"/>
          </p:nvPr>
        </p:nvSpPr>
        <p:spPr/>
        <p:txBody>
          <a:bodyPr/>
          <a:lstStyle/>
          <a:p>
            <a:fld id="{0C152783-A906-4F49-8461-A41E71CF96CE}" type="slidenum">
              <a:rPr lang="lv-LV" smtClean="0"/>
              <a:t>7</a:t>
            </a:fld>
            <a:endParaRPr lang="lv-LV"/>
          </a:p>
        </p:txBody>
      </p:sp>
    </p:spTree>
    <p:extLst>
      <p:ext uri="{BB962C8B-B14F-4D97-AF65-F5344CB8AC3E}">
        <p14:creationId xmlns:p14="http://schemas.microsoft.com/office/powerpoint/2010/main" val="5204046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P spid="26" grpId="0" animBg="1"/>
      <p:bldP spid="27" grpId="0" animBg="1"/>
      <p:bldP spid="28" grpId="0" animBg="1"/>
      <p:bldP spid="29" grpId="0" animBg="1"/>
      <p:bldP spid="30" grpId="0" animBg="1"/>
      <p:bldP spid="31" grpId="0" animBg="1"/>
      <p:bldP spid="32" grpId="0" animBg="1"/>
      <p:bldP spid="33" grpId="0" animBg="1"/>
      <p:bldP spid="34" grpId="0" animBg="1"/>
      <p:bldP spid="2"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
            <a:extLst>
              <a:ext uri="{FF2B5EF4-FFF2-40B4-BE49-F238E27FC236}">
                <a16:creationId xmlns:a16="http://schemas.microsoft.com/office/drawing/2014/main" id="{AD7D63D3-1102-5436-1411-78AF1498C90D}"/>
              </a:ext>
            </a:extLst>
          </p:cNvPr>
          <p:cNvSpPr>
            <a:spLocks noGrp="1"/>
          </p:cNvSpPr>
          <p:nvPr>
            <p:ph type="title"/>
          </p:nvPr>
        </p:nvSpPr>
        <p:spPr>
          <a:xfrm>
            <a:off x="838200" y="492310"/>
            <a:ext cx="3956538" cy="536023"/>
          </a:xfrm>
        </p:spPr>
        <p:txBody>
          <a:bodyPr/>
          <a:lstStyle/>
          <a:p>
            <a:r>
              <a:rPr lang="lv-LV"/>
              <a:t>Projekta iesniedzējs</a:t>
            </a:r>
          </a:p>
        </p:txBody>
      </p:sp>
      <p:sp>
        <p:nvSpPr>
          <p:cNvPr id="11" name="Satura vietturis 10">
            <a:extLst>
              <a:ext uri="{FF2B5EF4-FFF2-40B4-BE49-F238E27FC236}">
                <a16:creationId xmlns:a16="http://schemas.microsoft.com/office/drawing/2014/main" id="{86E61D77-E578-8BBE-08D1-DE707BD945CD}"/>
              </a:ext>
            </a:extLst>
          </p:cNvPr>
          <p:cNvSpPr>
            <a:spLocks noGrp="1"/>
          </p:cNvSpPr>
          <p:nvPr>
            <p:ph sz="half" idx="1"/>
          </p:nvPr>
        </p:nvSpPr>
        <p:spPr>
          <a:xfrm>
            <a:off x="771940" y="1133572"/>
            <a:ext cx="5181600" cy="1944618"/>
          </a:xfrm>
        </p:spPr>
        <p:txBody>
          <a:bodyPr>
            <a:normAutofit fontScale="92500" lnSpcReduction="10000"/>
          </a:bodyPr>
          <a:lstStyle/>
          <a:p>
            <a:pPr marL="0" lvl="0" indent="0" algn="just">
              <a:buNone/>
            </a:pPr>
            <a:r>
              <a:rPr lang="lv-LV" dirty="0">
                <a:latin typeface="+mn-lt"/>
                <a:ea typeface="Verdana" panose="020B0604030504040204" pitchFamily="34" charset="0"/>
              </a:rPr>
              <a:t>Nepieciešamā dokumentācija, lai apliecinātu atbilstību:</a:t>
            </a:r>
          </a:p>
          <a:p>
            <a:pPr lvl="0">
              <a:buBlip>
                <a:blip r:embed="rId2"/>
              </a:buBlip>
            </a:pPr>
            <a:r>
              <a:rPr lang="lv-LV" dirty="0">
                <a:latin typeface="+mn-lt"/>
                <a:ea typeface="Verdana" panose="020B0604030504040204" pitchFamily="34" charset="0"/>
              </a:rPr>
              <a:t>projekta iesniedzēja apliecinājums (projekta pieteikuma D daļa);</a:t>
            </a:r>
          </a:p>
          <a:p>
            <a:pPr lvl="0">
              <a:buBlip>
                <a:blip r:embed="rId2"/>
              </a:buBlip>
            </a:pPr>
            <a:r>
              <a:rPr lang="lv-LV" dirty="0">
                <a:latin typeface="+mn-lt"/>
                <a:ea typeface="Verdana" panose="020B0604030504040204" pitchFamily="34" charset="0"/>
              </a:rPr>
              <a:t>finanšu vadības un grāmatvedības politika;</a:t>
            </a:r>
          </a:p>
          <a:p>
            <a:pPr lvl="0">
              <a:buBlip>
                <a:blip r:embed="rId2"/>
              </a:buBlip>
            </a:pPr>
            <a:r>
              <a:rPr lang="lv-LV" dirty="0">
                <a:latin typeface="+mn-lt"/>
                <a:ea typeface="Verdana" panose="020B0604030504040204" pitchFamily="34" charset="0"/>
              </a:rPr>
              <a:t>finanšu apgrozījuma pārskats (projekta pieteikuma G daļa);</a:t>
            </a:r>
          </a:p>
          <a:p>
            <a:pPr lvl="0">
              <a:buBlip>
                <a:blip r:embed="rId2"/>
              </a:buBlip>
            </a:pPr>
            <a:r>
              <a:rPr lang="lv-LV" dirty="0">
                <a:latin typeface="+mn-lt"/>
                <a:ea typeface="Verdana" panose="020B0604030504040204" pitchFamily="34" charset="0"/>
              </a:rPr>
              <a:t>veidlapa, kur uzskaitītas darbības, kurām nav saimnieciska rakstura (projekta pieteikuma H daļa)</a:t>
            </a:r>
          </a:p>
        </p:txBody>
      </p:sp>
      <p:sp>
        <p:nvSpPr>
          <p:cNvPr id="12" name="Satura vietturis 11">
            <a:extLst>
              <a:ext uri="{FF2B5EF4-FFF2-40B4-BE49-F238E27FC236}">
                <a16:creationId xmlns:a16="http://schemas.microsoft.com/office/drawing/2014/main" id="{D8DDAF88-D17D-48C7-C0D9-7599A6D38279}"/>
              </a:ext>
            </a:extLst>
          </p:cNvPr>
          <p:cNvSpPr>
            <a:spLocks noGrp="1"/>
          </p:cNvSpPr>
          <p:nvPr>
            <p:ph sz="half" idx="2"/>
          </p:nvPr>
        </p:nvSpPr>
        <p:spPr>
          <a:xfrm>
            <a:off x="6304084" y="1066783"/>
            <a:ext cx="5181600" cy="3813176"/>
          </a:xfrm>
        </p:spPr>
        <p:txBody>
          <a:bodyPr>
            <a:normAutofit fontScale="92500" lnSpcReduction="10000"/>
          </a:bodyPr>
          <a:lstStyle/>
          <a:p>
            <a:pPr marL="0" lvl="0" indent="0">
              <a:buNone/>
            </a:pPr>
            <a:r>
              <a:rPr lang="lv-LV" b="1" dirty="0">
                <a:latin typeface="+mn-lt"/>
                <a:ea typeface="Verdana" panose="020B0604030504040204" pitchFamily="34" charset="0"/>
              </a:rPr>
              <a:t>Zinātniskā institūcija</a:t>
            </a:r>
          </a:p>
          <a:p>
            <a:pPr lvl="0" algn="just">
              <a:buBlip>
                <a:blip r:embed="rId2"/>
              </a:buBlip>
            </a:pPr>
            <a:r>
              <a:rPr lang="lv-LV" dirty="0">
                <a:latin typeface="+mn-lt"/>
                <a:ea typeface="Verdana" panose="020B0604030504040204" pitchFamily="34" charset="0"/>
              </a:rPr>
              <a:t>Iesniedz Sadarbības partnera – zinātniskās institūcijas apliecinājumu (projekta pieteikuma E daļa);</a:t>
            </a:r>
          </a:p>
          <a:p>
            <a:pPr lvl="0" algn="just">
              <a:buBlip>
                <a:blip r:embed="rId2"/>
              </a:buBlip>
            </a:pPr>
            <a:r>
              <a:rPr lang="lv-LV" dirty="0">
                <a:latin typeface="+mn-lt"/>
                <a:ea typeface="Verdana" panose="020B0604030504040204" pitchFamily="34" charset="0"/>
              </a:rPr>
              <a:t>finanšu vadības un grāmatvedības politiku;</a:t>
            </a:r>
          </a:p>
          <a:p>
            <a:pPr lvl="0" algn="just">
              <a:buBlip>
                <a:blip r:embed="rId2"/>
              </a:buBlip>
            </a:pPr>
            <a:r>
              <a:rPr lang="lv-LV" dirty="0">
                <a:latin typeface="+mn-lt"/>
                <a:ea typeface="Verdana" panose="020B0604030504040204" pitchFamily="34" charset="0"/>
              </a:rPr>
              <a:t>finanšu apgrozījuma pārskatu (projekta pieteikuma G daļa, par 2023., 2024., 2025. gadu);</a:t>
            </a:r>
          </a:p>
          <a:p>
            <a:pPr lvl="0" algn="just">
              <a:buBlip>
                <a:blip r:embed="rId2"/>
              </a:buBlip>
            </a:pPr>
            <a:r>
              <a:rPr lang="lv-LV" dirty="0">
                <a:latin typeface="+mn-lt"/>
                <a:ea typeface="Verdana" panose="020B0604030504040204" pitchFamily="34" charset="0"/>
              </a:rPr>
              <a:t>j</a:t>
            </a:r>
            <a:r>
              <a:rPr lang="sv-SE" dirty="0">
                <a:latin typeface="+mn-lt"/>
                <a:ea typeface="Verdana" panose="020B0604030504040204" pitchFamily="34" charset="0"/>
              </a:rPr>
              <a:t>a projekta iesniedzējam ir privātie investori,</a:t>
            </a:r>
            <a:r>
              <a:rPr lang="lv-LV" dirty="0">
                <a:latin typeface="+mn-lt"/>
                <a:ea typeface="Verdana" panose="020B0604030504040204" pitchFamily="34" charset="0"/>
              </a:rPr>
              <a:t> iesniedz apliecinājumu par to, ka projekta līdzekļi un rezultāti netiks izmantoti komerciāliem nolūkiem.</a:t>
            </a:r>
          </a:p>
          <a:p>
            <a:pPr marL="0" lvl="0" indent="0" algn="just">
              <a:buNone/>
            </a:pPr>
            <a:endParaRPr lang="lv-LV" sz="500" dirty="0">
              <a:latin typeface="+mn-lt"/>
              <a:ea typeface="Verdana" panose="020B0604030504040204" pitchFamily="34" charset="0"/>
            </a:endParaRPr>
          </a:p>
          <a:p>
            <a:pPr marL="0" lvl="0" indent="0">
              <a:buNone/>
            </a:pPr>
            <a:r>
              <a:rPr lang="lv-LV" b="1" dirty="0">
                <a:latin typeface="+mn-lt"/>
                <a:ea typeface="Verdana" panose="020B0604030504040204" pitchFamily="34" charset="0"/>
              </a:rPr>
              <a:t>Valsts institūcija</a:t>
            </a:r>
          </a:p>
          <a:p>
            <a:pPr lvl="0" algn="just">
              <a:buBlip>
                <a:blip r:embed="rId2"/>
              </a:buBlip>
            </a:pPr>
            <a:r>
              <a:rPr lang="lv-LV" dirty="0">
                <a:latin typeface="+mn-lt"/>
                <a:ea typeface="Verdana" panose="020B0604030504040204" pitchFamily="34" charset="0"/>
              </a:rPr>
              <a:t>Valsts institūcija, kurai zinātniskās darbības veikšana ir noteikta ar ārējo tiesību aktu, nolikumā vai statūtos (piemēram, valsts aģentūra);</a:t>
            </a:r>
          </a:p>
          <a:p>
            <a:pPr lvl="0" algn="just">
              <a:buBlip>
                <a:blip r:embed="rId2"/>
              </a:buBlip>
            </a:pPr>
            <a:r>
              <a:rPr lang="lv-LV" dirty="0">
                <a:latin typeface="+mn-lt"/>
                <a:ea typeface="Verdana" panose="020B0604030504040204" pitchFamily="34" charset="0"/>
              </a:rPr>
              <a:t>S</a:t>
            </a:r>
            <a:r>
              <a:rPr lang="sv-SE" dirty="0">
                <a:latin typeface="+mn-lt"/>
                <a:ea typeface="Verdana" panose="020B0604030504040204" pitchFamily="34" charset="0"/>
              </a:rPr>
              <a:t>adarbības partnera – valsts institūcijas apliecinājumu (projekta pieteikuma F daļa)</a:t>
            </a:r>
            <a:r>
              <a:rPr lang="lv-LV" dirty="0">
                <a:latin typeface="+mn-lt"/>
                <a:ea typeface="Verdana" panose="020B0604030504040204" pitchFamily="34" charset="0"/>
              </a:rPr>
              <a:t>.</a:t>
            </a:r>
          </a:p>
        </p:txBody>
      </p:sp>
      <p:sp>
        <p:nvSpPr>
          <p:cNvPr id="13" name="Virsraksts 9">
            <a:extLst>
              <a:ext uri="{FF2B5EF4-FFF2-40B4-BE49-F238E27FC236}">
                <a16:creationId xmlns:a16="http://schemas.microsoft.com/office/drawing/2014/main" id="{B4DF6012-1457-DA8E-E84B-A0910696A3CE}"/>
              </a:ext>
            </a:extLst>
          </p:cNvPr>
          <p:cNvSpPr txBox="1">
            <a:spLocks/>
          </p:cNvSpPr>
          <p:nvPr/>
        </p:nvSpPr>
        <p:spPr>
          <a:xfrm>
            <a:off x="6304084" y="492310"/>
            <a:ext cx="4237382" cy="5360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7E0000"/>
                </a:solidFill>
                <a:latin typeface="+mj-lt"/>
                <a:ea typeface="+mj-ea"/>
                <a:cs typeface="+mj-cs"/>
              </a:defRPr>
            </a:lvl1pPr>
          </a:lstStyle>
          <a:p>
            <a:r>
              <a:rPr lang="lv-LV"/>
              <a:t>Sadarbības partneris</a:t>
            </a:r>
          </a:p>
        </p:txBody>
      </p:sp>
      <p:sp>
        <p:nvSpPr>
          <p:cNvPr id="14" name="Satura vietturis 10">
            <a:extLst>
              <a:ext uri="{FF2B5EF4-FFF2-40B4-BE49-F238E27FC236}">
                <a16:creationId xmlns:a16="http://schemas.microsoft.com/office/drawing/2014/main" id="{933735FE-AA1B-6A90-9226-D34F79F24CDE}"/>
              </a:ext>
            </a:extLst>
          </p:cNvPr>
          <p:cNvSpPr txBox="1">
            <a:spLocks/>
          </p:cNvSpPr>
          <p:nvPr/>
        </p:nvSpPr>
        <p:spPr>
          <a:xfrm>
            <a:off x="891209" y="3615340"/>
            <a:ext cx="5181600" cy="9169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lv-LV" sz="1600" kern="1200" smtClean="0">
                <a:solidFill>
                  <a:srgbClr val="7F7F7F"/>
                </a:solidFill>
                <a:effectLst/>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rgbClr val="7F7F7F"/>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7F7F7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lv-LV" sz="1600" kern="1200" dirty="0" smtClean="0">
                <a:solidFill>
                  <a:srgbClr val="7F7F7F"/>
                </a:solidFill>
                <a:effectLst/>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lv-LV" sz="1600" kern="1200" dirty="0" smtClean="0">
                <a:solidFill>
                  <a:srgbClr val="7F7F7F"/>
                </a:solidFill>
                <a:effectLst/>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kern="0">
                <a:solidFill>
                  <a:schemeClr val="tx2"/>
                </a:solidFill>
                <a:latin typeface="+mn-lt"/>
              </a:rPr>
              <a:t>Projekta iesniedzēji un sadarbības partneri ir zinātniskās institūcijas, kas atbilst pētniecības organizācijas definīcijai</a:t>
            </a:r>
          </a:p>
          <a:p>
            <a:pPr marL="0" indent="0">
              <a:buFont typeface="Arial" panose="020B0604020202020204" pitchFamily="34" charset="0"/>
              <a:buNone/>
            </a:pPr>
            <a:r>
              <a:rPr lang="lv-LV" i="1">
                <a:latin typeface="+mn-lt"/>
              </a:rPr>
              <a:t>MK noteikumu 2.12. un 9.1. apakšpunkts</a:t>
            </a:r>
            <a:endParaRPr lang="lv-LV" i="1" kern="0">
              <a:solidFill>
                <a:schemeClr val="tx2"/>
              </a:solidFill>
              <a:latin typeface="+mn-lt"/>
            </a:endParaRPr>
          </a:p>
          <a:p>
            <a:pPr marL="0" indent="0">
              <a:buFont typeface="Arial" panose="020B0604020202020204" pitchFamily="34" charset="0"/>
              <a:buNone/>
            </a:pPr>
            <a:endParaRPr lang="lv-LV"/>
          </a:p>
        </p:txBody>
      </p:sp>
      <p:sp>
        <p:nvSpPr>
          <p:cNvPr id="15" name="Virsraksts 9">
            <a:extLst>
              <a:ext uri="{FF2B5EF4-FFF2-40B4-BE49-F238E27FC236}">
                <a16:creationId xmlns:a16="http://schemas.microsoft.com/office/drawing/2014/main" id="{A80F49A2-C105-A1C1-0382-DF257DBA56D0}"/>
              </a:ext>
            </a:extLst>
          </p:cNvPr>
          <p:cNvSpPr txBox="1">
            <a:spLocks/>
          </p:cNvSpPr>
          <p:nvPr/>
        </p:nvSpPr>
        <p:spPr>
          <a:xfrm>
            <a:off x="891209" y="3043770"/>
            <a:ext cx="3956538" cy="5011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7E0000"/>
                </a:solidFill>
                <a:latin typeface="+mj-lt"/>
                <a:ea typeface="+mj-ea"/>
                <a:cs typeface="+mj-cs"/>
              </a:defRPr>
            </a:lvl1pPr>
          </a:lstStyle>
          <a:p>
            <a:r>
              <a:rPr lang="lv-LV"/>
              <a:t>Iesniedzēji</a:t>
            </a:r>
          </a:p>
        </p:txBody>
      </p:sp>
      <p:pic>
        <p:nvPicPr>
          <p:cNvPr id="16" name="!!Forma" descr="Image result for priorities   icon">
            <a:extLst>
              <a:ext uri="{FF2B5EF4-FFF2-40B4-BE49-F238E27FC236}">
                <a16:creationId xmlns:a16="http://schemas.microsoft.com/office/drawing/2014/main" id="{93569A33-AA8D-774A-361E-16B68E010A34}"/>
              </a:ext>
            </a:extLst>
          </p:cNvPr>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65206" y="4177984"/>
            <a:ext cx="1354594" cy="135459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uma vietturis 13">
            <a:extLst>
              <a:ext uri="{FF2B5EF4-FFF2-40B4-BE49-F238E27FC236}">
                <a16:creationId xmlns:a16="http://schemas.microsoft.com/office/drawing/2014/main" id="{959C551D-1774-B917-0DD6-F8AAC9DFC0FE}"/>
              </a:ext>
            </a:extLst>
          </p:cNvPr>
          <p:cNvSpPr>
            <a:spLocks noGrp="1"/>
          </p:cNvSpPr>
          <p:nvPr>
            <p:ph type="dt" sz="half" idx="10"/>
          </p:nvPr>
        </p:nvSpPr>
        <p:spPr>
          <a:xfrm>
            <a:off x="234451" y="6429447"/>
            <a:ext cx="1381539" cy="365125"/>
          </a:xfrm>
        </p:spPr>
        <p:txBody>
          <a:bodyPr/>
          <a:lstStyle/>
          <a:p>
            <a:r>
              <a:rPr lang="lv-LV"/>
              <a:t>2026. gada 7. jūlijā</a:t>
            </a:r>
            <a:endParaRPr lang="lv-LV" dirty="0"/>
          </a:p>
        </p:txBody>
      </p:sp>
      <p:sp>
        <p:nvSpPr>
          <p:cNvPr id="8" name="Kājenes vietturis 14">
            <a:extLst>
              <a:ext uri="{FF2B5EF4-FFF2-40B4-BE49-F238E27FC236}">
                <a16:creationId xmlns:a16="http://schemas.microsoft.com/office/drawing/2014/main" id="{2831AC48-009F-E43C-4120-CBDA0BDF6FF7}"/>
              </a:ext>
            </a:extLst>
          </p:cNvPr>
          <p:cNvSpPr>
            <a:spLocks noGrp="1"/>
          </p:cNvSpPr>
          <p:nvPr>
            <p:ph type="ftr" sz="quarter" idx="11"/>
          </p:nvPr>
        </p:nvSpPr>
        <p:spPr>
          <a:xfrm>
            <a:off x="1102468" y="6422610"/>
            <a:ext cx="8816008" cy="365125"/>
          </a:xfrm>
        </p:spPr>
        <p:txBody>
          <a:bodyPr/>
          <a:lstStyle/>
          <a:p>
            <a:r>
              <a:rPr lang="lv-LV" dirty="0"/>
              <a:t>Valsts pētījumu programmas “Bioloģiskās daudzveidības prioritāro rīcību </a:t>
            </a:r>
          </a:p>
          <a:p>
            <a:r>
              <a:rPr lang="lv-LV" dirty="0"/>
              <a:t>programmā noteikto pētījumu izstrāde, 2. daļa” 2026.–2028. gadam projektu pieteikumu atklātais konkurss </a:t>
            </a:r>
          </a:p>
        </p:txBody>
      </p:sp>
      <p:sp>
        <p:nvSpPr>
          <p:cNvPr id="2" name="Slide Number Placeholder 1">
            <a:extLst>
              <a:ext uri="{FF2B5EF4-FFF2-40B4-BE49-F238E27FC236}">
                <a16:creationId xmlns:a16="http://schemas.microsoft.com/office/drawing/2014/main" id="{B9AC3E9A-4127-A999-1F80-CC0E3644CA9B}"/>
              </a:ext>
            </a:extLst>
          </p:cNvPr>
          <p:cNvSpPr>
            <a:spLocks noGrp="1"/>
          </p:cNvSpPr>
          <p:nvPr>
            <p:ph type="sldNum" sz="quarter" idx="12"/>
          </p:nvPr>
        </p:nvSpPr>
        <p:spPr/>
        <p:txBody>
          <a:bodyPr/>
          <a:lstStyle/>
          <a:p>
            <a:fld id="{0C152783-A906-4F49-8461-A41E71CF96CE}" type="slidenum">
              <a:rPr lang="lv-LV" smtClean="0"/>
              <a:t>8</a:t>
            </a:fld>
            <a:endParaRPr lang="lv-LV"/>
          </a:p>
        </p:txBody>
      </p:sp>
    </p:spTree>
    <p:extLst>
      <p:ext uri="{BB962C8B-B14F-4D97-AF65-F5344CB8AC3E}">
        <p14:creationId xmlns:p14="http://schemas.microsoft.com/office/powerpoint/2010/main" val="2479811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8A2D1-A974-F055-7661-2714A8790912}"/>
            </a:ext>
          </a:extLst>
        </p:cNvPr>
        <p:cNvGrpSpPr/>
        <p:nvPr/>
      </p:nvGrpSpPr>
      <p:grpSpPr>
        <a:xfrm>
          <a:off x="0" y="0"/>
          <a:ext cx="0" cy="0"/>
          <a:chOff x="0" y="0"/>
          <a:chExt cx="0" cy="0"/>
        </a:xfrm>
      </p:grpSpPr>
      <p:sp>
        <p:nvSpPr>
          <p:cNvPr id="10" name="!!Teksts">
            <a:extLst>
              <a:ext uri="{FF2B5EF4-FFF2-40B4-BE49-F238E27FC236}">
                <a16:creationId xmlns:a16="http://schemas.microsoft.com/office/drawing/2014/main" id="{CC341800-4611-7BB8-55A3-0E198BB0A2FD}"/>
              </a:ext>
            </a:extLst>
          </p:cNvPr>
          <p:cNvSpPr>
            <a:spLocks noGrp="1"/>
          </p:cNvSpPr>
          <p:nvPr>
            <p:ph type="title"/>
          </p:nvPr>
        </p:nvSpPr>
        <p:spPr/>
        <p:txBody>
          <a:bodyPr>
            <a:normAutofit/>
          </a:bodyPr>
          <a:lstStyle/>
          <a:p>
            <a:r>
              <a:rPr lang="lv-LV">
                <a:solidFill>
                  <a:schemeClr val="accent2">
                    <a:lumMod val="75000"/>
                  </a:schemeClr>
                </a:solidFill>
              </a:rPr>
              <a:t>Nosacījumi zinātniskās </a:t>
            </a:r>
            <a:br>
              <a:rPr lang="lv-LV">
                <a:solidFill>
                  <a:schemeClr val="accent2">
                    <a:lumMod val="75000"/>
                  </a:schemeClr>
                </a:solidFill>
              </a:rPr>
            </a:br>
            <a:r>
              <a:rPr lang="lv-LV">
                <a:solidFill>
                  <a:schemeClr val="accent2">
                    <a:lumMod val="75000"/>
                  </a:schemeClr>
                </a:solidFill>
              </a:rPr>
              <a:t>grupas locekļiem</a:t>
            </a:r>
            <a:endParaRPr lang="lv-LV"/>
          </a:p>
        </p:txBody>
      </p:sp>
      <p:sp>
        <p:nvSpPr>
          <p:cNvPr id="6" name="Satura vietturis 11">
            <a:extLst>
              <a:ext uri="{FF2B5EF4-FFF2-40B4-BE49-F238E27FC236}">
                <a16:creationId xmlns:a16="http://schemas.microsoft.com/office/drawing/2014/main" id="{8FAAC3D7-DDE2-DD92-74DE-79EC0A7B8669}"/>
              </a:ext>
            </a:extLst>
          </p:cNvPr>
          <p:cNvSpPr txBox="1">
            <a:spLocks/>
          </p:cNvSpPr>
          <p:nvPr/>
        </p:nvSpPr>
        <p:spPr>
          <a:xfrm>
            <a:off x="2259964" y="1756948"/>
            <a:ext cx="5181600" cy="30809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lv-LV" sz="1600" kern="1200" smtClean="0">
                <a:solidFill>
                  <a:srgbClr val="7F7F7F"/>
                </a:solidFill>
                <a:effectLst/>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rgbClr val="7F7F7F"/>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7F7F7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lv-LV" sz="1600" kern="1200" dirty="0" smtClean="0">
                <a:solidFill>
                  <a:srgbClr val="7F7F7F"/>
                </a:solidFill>
                <a:effectLst/>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lv-LV" sz="1600" kern="1200" dirty="0" smtClean="0">
                <a:solidFill>
                  <a:srgbClr val="7F7F7F"/>
                </a:solidFill>
                <a:effectLst/>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Blip>
                <a:blip r:embed="rId2"/>
              </a:buBlip>
            </a:pPr>
            <a:r>
              <a:rPr lang="lv-LV" dirty="0"/>
              <a:t>Konkursa ietvaros projekta īstenošanā var piedalīties personas, kuras augstākās izglītības vai zinātniskajās institūcijās ir nodarbinātas </a:t>
            </a:r>
            <a:r>
              <a:rPr lang="lv-LV" b="1" dirty="0" err="1">
                <a:solidFill>
                  <a:schemeClr val="tx2"/>
                </a:solidFill>
              </a:rPr>
              <a:t>tenūras</a:t>
            </a:r>
            <a:r>
              <a:rPr lang="lv-LV" b="1" dirty="0">
                <a:solidFill>
                  <a:schemeClr val="tx2"/>
                </a:solidFill>
              </a:rPr>
              <a:t> sistēmas ietvaros </a:t>
            </a:r>
            <a:r>
              <a:rPr lang="lv-LV" dirty="0"/>
              <a:t>(tai skaitā </a:t>
            </a:r>
            <a:r>
              <a:rPr lang="lv-LV" dirty="0" err="1"/>
              <a:t>tenūrprofesori</a:t>
            </a:r>
            <a:r>
              <a:rPr lang="lv-LV" dirty="0"/>
              <a:t>, </a:t>
            </a:r>
            <a:r>
              <a:rPr lang="lv-LV" dirty="0" err="1"/>
              <a:t>tenūrgaitas</a:t>
            </a:r>
            <a:r>
              <a:rPr lang="lv-LV" dirty="0"/>
              <a:t> amatā esošas personas vai personas, kuras pilda amata pienākumus, pamatojoties uz piešķirtu </a:t>
            </a:r>
            <a:r>
              <a:rPr lang="lv-LV" dirty="0" err="1"/>
              <a:t>tenūras</a:t>
            </a:r>
            <a:r>
              <a:rPr lang="lv-LV" dirty="0"/>
              <a:t> statusu), ievērojot nolikumā noteiktos nosacījumus;</a:t>
            </a:r>
          </a:p>
          <a:p>
            <a:pPr algn="just">
              <a:buBlip>
                <a:blip r:embed="rId2"/>
              </a:buBlip>
            </a:pPr>
            <a:r>
              <a:rPr lang="lv-LV" dirty="0"/>
              <a:t>ja projektu izpildē plānots iesaistīt personas, kuras šobrīd vai 10 iepriekšējo gadu periodā pirms projekta iesniegšanas gala termiņa datuma ir bijušas nodarbinātas akadēmiskā vai zinātniskā darbā tādā valstī, pret kuru Eiropas Savienība ir noteikusi sankcijas, tad </a:t>
            </a:r>
            <a:r>
              <a:rPr lang="lv-LV" b="1" dirty="0"/>
              <a:t>jāsaņem Valsts drošības dienesta atzinums </a:t>
            </a:r>
            <a:r>
              <a:rPr lang="lv-LV" dirty="0"/>
              <a:t>par konkrēto personu.</a:t>
            </a:r>
          </a:p>
        </p:txBody>
      </p:sp>
      <p:pic>
        <p:nvPicPr>
          <p:cNvPr id="13" name="!!Forma">
            <a:extLst>
              <a:ext uri="{FF2B5EF4-FFF2-40B4-BE49-F238E27FC236}">
                <a16:creationId xmlns:a16="http://schemas.microsoft.com/office/drawing/2014/main" id="{A421AAAC-4BB1-A662-4C27-060A407456C7}"/>
              </a:ext>
            </a:extLst>
          </p:cNvPr>
          <p:cNvPicPr>
            <a:picLocks noChangeAspect="1"/>
          </p:cNvPicPr>
          <p:nvPr/>
        </p:nvPicPr>
        <p:blipFill>
          <a:blip r:embed="rId3">
            <a:duotone>
              <a:schemeClr val="bg2">
                <a:shade val="45000"/>
                <a:satMod val="135000"/>
              </a:schemeClr>
              <a:prstClr val="white"/>
            </a:duotone>
          </a:blip>
          <a:stretch>
            <a:fillRect/>
          </a:stretch>
        </p:blipFill>
        <p:spPr>
          <a:xfrm>
            <a:off x="9085565" y="2668044"/>
            <a:ext cx="1292188" cy="1521910"/>
          </a:xfrm>
          <a:prstGeom prst="rect">
            <a:avLst/>
          </a:prstGeom>
          <a:effectLst>
            <a:outerShdw blurRad="50800" dist="38100" dir="2700000" algn="tl" rotWithShape="0">
              <a:prstClr val="black">
                <a:alpha val="40000"/>
              </a:prstClr>
            </a:outerShdw>
          </a:effectLst>
        </p:spPr>
      </p:pic>
      <p:sp>
        <p:nvSpPr>
          <p:cNvPr id="7" name="Datuma vietturis 13">
            <a:extLst>
              <a:ext uri="{FF2B5EF4-FFF2-40B4-BE49-F238E27FC236}">
                <a16:creationId xmlns:a16="http://schemas.microsoft.com/office/drawing/2014/main" id="{0B2927BC-3CBC-5FA2-5D68-D0C9EB3B88D6}"/>
              </a:ext>
            </a:extLst>
          </p:cNvPr>
          <p:cNvSpPr>
            <a:spLocks noGrp="1"/>
          </p:cNvSpPr>
          <p:nvPr>
            <p:ph type="dt" sz="half" idx="10"/>
          </p:nvPr>
        </p:nvSpPr>
        <p:spPr>
          <a:xfrm>
            <a:off x="234451" y="6429447"/>
            <a:ext cx="1381539" cy="365125"/>
          </a:xfrm>
        </p:spPr>
        <p:txBody>
          <a:bodyPr/>
          <a:lstStyle/>
          <a:p>
            <a:r>
              <a:rPr lang="lv-LV"/>
              <a:t>2026. gada 7. jūlijā</a:t>
            </a:r>
            <a:endParaRPr lang="lv-LV" dirty="0"/>
          </a:p>
        </p:txBody>
      </p:sp>
      <p:sp>
        <p:nvSpPr>
          <p:cNvPr id="8" name="Kājenes vietturis 14">
            <a:extLst>
              <a:ext uri="{FF2B5EF4-FFF2-40B4-BE49-F238E27FC236}">
                <a16:creationId xmlns:a16="http://schemas.microsoft.com/office/drawing/2014/main" id="{0AD551C2-8883-B126-5AC7-6863204B3601}"/>
              </a:ext>
            </a:extLst>
          </p:cNvPr>
          <p:cNvSpPr>
            <a:spLocks noGrp="1"/>
          </p:cNvSpPr>
          <p:nvPr>
            <p:ph type="ftr" sz="quarter" idx="11"/>
          </p:nvPr>
        </p:nvSpPr>
        <p:spPr>
          <a:xfrm>
            <a:off x="1102468" y="6422610"/>
            <a:ext cx="8816008" cy="365125"/>
          </a:xfrm>
        </p:spPr>
        <p:txBody>
          <a:bodyPr/>
          <a:lstStyle/>
          <a:p>
            <a:r>
              <a:rPr lang="lv-LV" dirty="0"/>
              <a:t>Valsts pētījumu programmas “Bioloģiskās daudzveidības prioritāro rīcību </a:t>
            </a:r>
          </a:p>
          <a:p>
            <a:r>
              <a:rPr lang="lv-LV" dirty="0"/>
              <a:t>programmā noteikto pētījumu izstrāde, 2. daļa” 2026.–2028. gadam projektu pieteikumu atklātais konkurss </a:t>
            </a:r>
          </a:p>
        </p:txBody>
      </p:sp>
      <p:sp>
        <p:nvSpPr>
          <p:cNvPr id="2" name="Slide Number Placeholder 1">
            <a:extLst>
              <a:ext uri="{FF2B5EF4-FFF2-40B4-BE49-F238E27FC236}">
                <a16:creationId xmlns:a16="http://schemas.microsoft.com/office/drawing/2014/main" id="{F3471CEA-1B19-73B3-B893-C531468E828E}"/>
              </a:ext>
            </a:extLst>
          </p:cNvPr>
          <p:cNvSpPr>
            <a:spLocks noGrp="1"/>
          </p:cNvSpPr>
          <p:nvPr>
            <p:ph type="sldNum" sz="quarter" idx="12"/>
          </p:nvPr>
        </p:nvSpPr>
        <p:spPr/>
        <p:txBody>
          <a:bodyPr/>
          <a:lstStyle/>
          <a:p>
            <a:fld id="{0C152783-A906-4F49-8461-A41E71CF96CE}" type="slidenum">
              <a:rPr lang="lv-LV" smtClean="0"/>
              <a:t>9</a:t>
            </a:fld>
            <a:endParaRPr lang="lv-LV"/>
          </a:p>
        </p:txBody>
      </p:sp>
    </p:spTree>
    <p:extLst>
      <p:ext uri="{BB962C8B-B14F-4D97-AF65-F5344CB8AC3E}">
        <p14:creationId xmlns:p14="http://schemas.microsoft.com/office/powerpoint/2010/main" val="2289179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8c97c3d920f49c623750055d41d542c4"/>
</p:tagLst>
</file>

<file path=ppt/theme/theme1.xml><?xml version="1.0" encoding="utf-8"?>
<a:theme xmlns:a="http://schemas.openxmlformats.org/drawingml/2006/main" name="Office dizains">
  <a:themeElements>
    <a:clrScheme name="VPP krāsas">
      <a:dk1>
        <a:sysClr val="windowText" lastClr="000000"/>
      </a:dk1>
      <a:lt1>
        <a:sysClr val="window" lastClr="FFFFFF"/>
      </a:lt1>
      <a:dk2>
        <a:srgbClr val="7F7F7F"/>
      </a:dk2>
      <a:lt2>
        <a:srgbClr val="BFBFBF"/>
      </a:lt2>
      <a:accent1>
        <a:srgbClr val="7E0000"/>
      </a:accent1>
      <a:accent2>
        <a:srgbClr val="8D2F3C"/>
      </a:accent2>
      <a:accent3>
        <a:srgbClr val="A94949"/>
      </a:accent3>
      <a:accent4>
        <a:srgbClr val="E4A6A6"/>
      </a:accent4>
      <a:accent5>
        <a:srgbClr val="7F7F7F"/>
      </a:accent5>
      <a:accent6>
        <a:srgbClr val="BFBFBF"/>
      </a:accent6>
      <a:hlink>
        <a:srgbClr val="7E0000"/>
      </a:hlink>
      <a:folHlink>
        <a:srgbClr val="7F7F7F"/>
      </a:folHlink>
    </a:clrScheme>
    <a:fontScheme name="VPP font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BFBFBF"/>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zentācija1" id="{7A080FB3-DF80-4508-86CE-8BF7F3BFC949}" vid="{2BEB70D1-BEB1-4F18-9D91-335DF209BCDA}"/>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VPP_prezentāciju_veidne</Template>
  <TotalTime>5946</TotalTime>
  <Words>7153</Words>
  <Application>Microsoft Office PowerPoint</Application>
  <PresentationFormat>Widescreen</PresentationFormat>
  <Paragraphs>810</Paragraphs>
  <Slides>53</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MS PGothic</vt:lpstr>
      <vt:lpstr>Aptos</vt:lpstr>
      <vt:lpstr>Arial</vt:lpstr>
      <vt:lpstr>Arial Narrow</vt:lpstr>
      <vt:lpstr>Calibri</vt:lpstr>
      <vt:lpstr>Times New Roman</vt:lpstr>
      <vt:lpstr>Trebuchet MS</vt:lpstr>
      <vt:lpstr>Verdana</vt:lpstr>
      <vt:lpstr>Office dizains</vt:lpstr>
      <vt:lpstr>PowerPoint Presentation</vt:lpstr>
      <vt:lpstr>Normatīvie akti</vt:lpstr>
      <vt:lpstr>PowerPoint Presentation</vt:lpstr>
      <vt:lpstr>Nolikums</vt:lpstr>
      <vt:lpstr>Jaunumi</vt:lpstr>
      <vt:lpstr>Nolikumā iekļautā informācija</vt:lpstr>
      <vt:lpstr>Nolikuma pielikumi: metodiskie materiāli un veidlapas</vt:lpstr>
      <vt:lpstr>Projekta iesniedzējs</vt:lpstr>
      <vt:lpstr>Nosacījumi zinātniskās  grupas locekļiem</vt:lpstr>
      <vt:lpstr>Rezultāti</vt:lpstr>
      <vt:lpstr>Pilna laika ekvivalents (PLE)</vt:lpstr>
      <vt:lpstr>Pilna laika ekvivalents (PLE)</vt:lpstr>
      <vt:lpstr>PowerPoint Presentation</vt:lpstr>
      <vt:lpstr>Projekta pieteikuma aizpildīšana</vt:lpstr>
      <vt:lpstr>Projekta pieteikuma aizpildīšana</vt:lpstr>
      <vt:lpstr>B daļa «Projekta apraksts» (1)</vt:lpstr>
      <vt:lpstr>PowerPoint Presentation</vt:lpstr>
      <vt:lpstr>B daļa «Projekta apraksts» (3)</vt:lpstr>
      <vt:lpstr>B daļa «Projekta apraksts» (4)</vt:lpstr>
      <vt:lpstr>B daļa «Projekta apraksts» (5)</vt:lpstr>
      <vt:lpstr>PowerPoint Presentation</vt:lpstr>
      <vt:lpstr>PowerPoint Presentation</vt:lpstr>
      <vt:lpstr>Projekta pieteikuma izveide un iesniegšana</vt:lpstr>
      <vt:lpstr>Projekta pieteikumu aizpilda un iesniedz Nacionālajā zinātniskās darbības informācijas sistēmā (NZDIS) https://sciencelatvia.lv/ </vt:lpstr>
      <vt:lpstr>Konkursa izvēle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Projekta pieteikuma vērtēšana</vt:lpstr>
      <vt:lpstr>PowerPoint Presentation</vt:lpstr>
      <vt:lpstr>Papildināmie administratīvie kritēriji </vt:lpstr>
      <vt:lpstr>Projekta pieteikuma  zinātniskā izvērtēšana</vt:lpstr>
      <vt:lpstr>PowerPoint Presentation</vt:lpstr>
      <vt:lpstr>Vispārējā informācija</vt:lpstr>
      <vt:lpstr>PowerPoint Presentation</vt:lpstr>
      <vt:lpstr>Projekta rezultāti</vt:lpstr>
      <vt:lpstr>PowerPoint Presentation</vt:lpstr>
      <vt:lpstr>Projekta pieteikuma A daļa 3. nodaļa «Budžets»</vt:lpstr>
      <vt:lpstr>Finansējuma jautājumi</vt:lpstr>
      <vt:lpstr>Līguma par projektu īstenošanu izpilde (1)</vt:lpstr>
      <vt:lpstr>Līguma par projektu īstenošanu izpilde (2)</vt:lpstr>
      <vt:lpstr>Līguma par projektu īstenošanu izpilde (3)</vt:lpstr>
      <vt:lpstr>Projekta pagarinājums</vt:lpstr>
      <vt:lpstr>Projekta pēcuzraudzība</vt:lpstr>
      <vt:lpstr>Biežāk pieļautās kļūdas projekta pieteikuma iesniegšanā un īstenošanā</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Sanda Roze</dc:creator>
  <cp:keywords>VPP</cp:keywords>
  <cp:lastModifiedBy>Māra Lorberga</cp:lastModifiedBy>
  <cp:revision>310</cp:revision>
  <dcterms:created xsi:type="dcterms:W3CDTF">2026-02-09T09:05:51Z</dcterms:created>
  <dcterms:modified xsi:type="dcterms:W3CDTF">2026-07-07T10:52:25Z</dcterms:modified>
</cp:coreProperties>
</file>