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5"/>
  </p:notesMasterIdLst>
  <p:sldIdLst>
    <p:sldId id="256" r:id="rId2"/>
    <p:sldId id="294" r:id="rId3"/>
    <p:sldId id="291" r:id="rId4"/>
    <p:sldId id="465" r:id="rId5"/>
    <p:sldId id="519" r:id="rId6"/>
    <p:sldId id="296" r:id="rId7"/>
    <p:sldId id="520" r:id="rId8"/>
    <p:sldId id="469" r:id="rId9"/>
    <p:sldId id="470" r:id="rId10"/>
    <p:sldId id="521" r:id="rId11"/>
    <p:sldId id="298" r:id="rId12"/>
    <p:sldId id="464" r:id="rId13"/>
    <p:sldId id="282" r:id="rId14"/>
    <p:sldId id="495" r:id="rId15"/>
    <p:sldId id="264" r:id="rId16"/>
    <p:sldId id="472" r:id="rId17"/>
    <p:sldId id="267" r:id="rId18"/>
    <p:sldId id="476" r:id="rId19"/>
    <p:sldId id="477" r:id="rId20"/>
    <p:sldId id="478" r:id="rId21"/>
    <p:sldId id="462" r:id="rId22"/>
    <p:sldId id="479" r:id="rId23"/>
    <p:sldId id="481" r:id="rId24"/>
    <p:sldId id="480" r:id="rId25"/>
    <p:sldId id="482" r:id="rId26"/>
    <p:sldId id="486" r:id="rId27"/>
    <p:sldId id="488" r:id="rId28"/>
    <p:sldId id="487" r:id="rId29"/>
    <p:sldId id="489" r:id="rId30"/>
    <p:sldId id="490" r:id="rId31"/>
    <p:sldId id="491" r:id="rId32"/>
    <p:sldId id="492" r:id="rId33"/>
    <p:sldId id="493" r:id="rId34"/>
    <p:sldId id="484" r:id="rId35"/>
    <p:sldId id="494" r:id="rId36"/>
    <p:sldId id="498" r:id="rId37"/>
    <p:sldId id="499" r:id="rId38"/>
    <p:sldId id="500" r:id="rId39"/>
    <p:sldId id="501" r:id="rId40"/>
    <p:sldId id="502" r:id="rId41"/>
    <p:sldId id="507" r:id="rId42"/>
    <p:sldId id="505" r:id="rId43"/>
    <p:sldId id="506" r:id="rId44"/>
    <p:sldId id="508" r:id="rId45"/>
    <p:sldId id="509" r:id="rId46"/>
    <p:sldId id="510" r:id="rId47"/>
    <p:sldId id="511" r:id="rId48"/>
    <p:sldId id="512" r:id="rId49"/>
    <p:sldId id="284" r:id="rId50"/>
    <p:sldId id="513" r:id="rId51"/>
    <p:sldId id="514" r:id="rId52"/>
    <p:sldId id="278" r:id="rId53"/>
    <p:sldId id="257" r:id="rId54"/>
  </p:sldIdLst>
  <p:sldSz cx="12192000" cy="6858000"/>
  <p:notesSz cx="6858000" cy="9144000"/>
  <p:custDataLst>
    <p:tags r:id="rId56"/>
  </p:custDataLst>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oklusējuma sadaļa" id="{D6188CB0-284C-4499-B48B-C0CCFD04ECDF}">
          <p14:sldIdLst>
            <p14:sldId id="256"/>
          </p14:sldIdLst>
        </p14:section>
        <p14:section name="Normatīvie akti" id="{6D49BBC7-63D5-45C7-9E8D-987237B632EC}">
          <p14:sldIdLst>
            <p14:sldId id="294"/>
            <p14:sldId id="291"/>
          </p14:sldIdLst>
        </p14:section>
        <p14:section name="Nolikums" id="{0447D8A5-8A51-4260-9298-574D47B24CFF}">
          <p14:sldIdLst>
            <p14:sldId id="465"/>
            <p14:sldId id="519"/>
            <p14:sldId id="296"/>
            <p14:sldId id="520"/>
            <p14:sldId id="469"/>
            <p14:sldId id="470"/>
            <p14:sldId id="521"/>
            <p14:sldId id="298"/>
            <p14:sldId id="464"/>
            <p14:sldId id="282"/>
          </p14:sldIdLst>
        </p14:section>
        <p14:section name="Projekta pieteikuma aizpildīšana" id="{8F7860A6-687A-48B7-B50B-E7EB36D008F1}">
          <p14:sldIdLst>
            <p14:sldId id="495"/>
            <p14:sldId id="264"/>
            <p14:sldId id="472"/>
            <p14:sldId id="267"/>
            <p14:sldId id="476"/>
            <p14:sldId id="477"/>
            <p14:sldId id="478"/>
            <p14:sldId id="462"/>
            <p14:sldId id="479"/>
          </p14:sldIdLst>
        </p14:section>
        <p14:section name="Iesniegšanas uzsākšana" id="{4E53D371-D944-4774-94A4-9BD213EA4C76}">
          <p14:sldIdLst>
            <p14:sldId id="481"/>
            <p14:sldId id="480"/>
            <p14:sldId id="482"/>
            <p14:sldId id="486"/>
            <p14:sldId id="488"/>
            <p14:sldId id="487"/>
            <p14:sldId id="489"/>
            <p14:sldId id="490"/>
            <p14:sldId id="491"/>
            <p14:sldId id="492"/>
            <p14:sldId id="493"/>
            <p14:sldId id="484"/>
            <p14:sldId id="494"/>
          </p14:sldIdLst>
        </p14:section>
        <p14:section name="Projekta pieteikuma vērtēšana" id="{3A8CB88A-3603-4D79-98A1-66289A2C580C}">
          <p14:sldIdLst>
            <p14:sldId id="498"/>
            <p14:sldId id="499"/>
            <p14:sldId id="500"/>
            <p14:sldId id="501"/>
            <p14:sldId id="502"/>
          </p14:sldIdLst>
        </p14:section>
        <p14:section name="Vispārējā informācija" id="{F025B78D-5B12-4589-BE02-9B6401F72E59}">
          <p14:sldIdLst>
            <p14:sldId id="507"/>
            <p14:sldId id="505"/>
            <p14:sldId id="506"/>
            <p14:sldId id="508"/>
            <p14:sldId id="509"/>
            <p14:sldId id="510"/>
            <p14:sldId id="511"/>
            <p14:sldId id="512"/>
            <p14:sldId id="284"/>
            <p14:sldId id="513"/>
            <p14:sldId id="514"/>
            <p14:sldId id="278"/>
            <p14:sldId id="25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B9B9"/>
    <a:srgbClr val="FF0000"/>
    <a:srgbClr val="7E0000"/>
    <a:srgbClr val="501818"/>
    <a:srgbClr val="852727"/>
    <a:srgbClr val="A13544"/>
    <a:srgbClr val="A94949"/>
    <a:srgbClr val="E4A6A6"/>
    <a:srgbClr val="7F7F7F"/>
    <a:srgbClr val="AEAEA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Vidējs stils 1 - izcēlum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299" autoAdjust="0"/>
    <p:restoredTop sz="93867" autoAdjust="0"/>
  </p:normalViewPr>
  <p:slideViewPr>
    <p:cSldViewPr snapToGrid="0">
      <p:cViewPr varScale="1">
        <p:scale>
          <a:sx n="149" d="100"/>
          <a:sy n="149" d="100"/>
        </p:scale>
        <p:origin x="110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diagrams/_rels/data5.xml.rels><?xml version="1.0" encoding="UTF-8" standalone="yes"?>
<Relationships xmlns="http://schemas.openxmlformats.org/package/2006/relationships"><Relationship Id="rId1" Type="http://schemas.openxmlformats.org/officeDocument/2006/relationships/hyperlink" Target="mailto:pasts@lzp.gov.lv" TargetMode="External"/></Relationships>
</file>

<file path=ppt/diagrams/_rels/data8.xml.rels><?xml version="1.0" encoding="UTF-8" standalone="yes"?>
<Relationships xmlns="http://schemas.openxmlformats.org/package/2006/relationships"><Relationship Id="rId1" Type="http://schemas.openxmlformats.org/officeDocument/2006/relationships/image" Target="../media/image7.png"/></Relationships>
</file>

<file path=ppt/diagrams/_rels/drawing5.xml.rels><?xml version="1.0" encoding="UTF-8" standalone="yes"?>
<Relationships xmlns="http://schemas.openxmlformats.org/package/2006/relationships"><Relationship Id="rId1" Type="http://schemas.openxmlformats.org/officeDocument/2006/relationships/hyperlink" Target="mailto:pasts@lzp.gov.lv" TargetMode="External"/></Relationships>
</file>

<file path=ppt/diagrams/_rels/drawing8.xml.rels><?xml version="1.0" encoding="UTF-8" standalone="yes"?>
<Relationships xmlns="http://schemas.openxmlformats.org/package/2006/relationships"><Relationship Id="rId1" Type="http://schemas.openxmlformats.org/officeDocument/2006/relationships/image" Target="../media/image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2FB24C-2B39-42A9-B7F7-01E0CE9A94EC}" type="doc">
      <dgm:prSet loTypeId="urn:microsoft.com/office/officeart/2005/8/layout/chart3" loCatId="relationship" qsTypeId="urn:microsoft.com/office/officeart/2005/8/quickstyle/simple5" qsCatId="simple" csTypeId="urn:microsoft.com/office/officeart/2005/8/colors/accent1_2" csCatId="accent1" phldr="1"/>
      <dgm:spPr/>
      <dgm:t>
        <a:bodyPr/>
        <a:lstStyle/>
        <a:p>
          <a:endParaRPr lang="lv-LV"/>
        </a:p>
      </dgm:t>
    </dgm:pt>
    <dgm:pt modelId="{A9D28BC4-8AAC-4D6E-AE2A-DDBB3E41527C}">
      <dgm:prSet phldrT="[Teksts]" custT="1"/>
      <dgm:spPr/>
      <dgm:t>
        <a:bodyPr/>
        <a:lstStyle/>
        <a:p>
          <a:pPr>
            <a:buNone/>
          </a:pPr>
          <a:r>
            <a:rPr lang="lv-LV" sz="1200" dirty="0"/>
            <a:t>Valsts pētījumu programmas “Bioloģiskās daudzveidības prioritāro rīcību programmā noteikto pētījumu izstrāde, 2. daļa” 2026.–2028. gadam (turpmāk– programma)</a:t>
          </a:r>
          <a:r>
            <a:rPr lang="lv-LV" sz="1200" b="1" dirty="0"/>
            <a:t> </a:t>
          </a:r>
          <a:r>
            <a:rPr lang="lv-LV" sz="1200" dirty="0"/>
            <a:t>projektu pieteikumu atklātā konkursa nolikums un tā pielikumi</a:t>
          </a:r>
        </a:p>
      </dgm:t>
    </dgm:pt>
    <dgm:pt modelId="{83DFA546-FAA4-4D80-8A06-813B909032B0}" type="parTrans" cxnId="{01E29331-95CF-4738-987C-5D41E50B78A8}">
      <dgm:prSet/>
      <dgm:spPr/>
      <dgm:t>
        <a:bodyPr/>
        <a:lstStyle/>
        <a:p>
          <a:endParaRPr lang="lv-LV"/>
        </a:p>
      </dgm:t>
    </dgm:pt>
    <dgm:pt modelId="{AB5D0EB3-4FD7-4C85-9B05-E1E27F9C966C}" type="sibTrans" cxnId="{01E29331-95CF-4738-987C-5D41E50B78A8}">
      <dgm:prSet/>
      <dgm:spPr/>
      <dgm:t>
        <a:bodyPr/>
        <a:lstStyle/>
        <a:p>
          <a:endParaRPr lang="lv-LV"/>
        </a:p>
      </dgm:t>
    </dgm:pt>
    <dgm:pt modelId="{D725959C-8186-42C5-9951-5CD7E62201EE}">
      <dgm:prSet phldrT="[Teksts]" custT="1"/>
      <dgm:spPr/>
      <dgm:t>
        <a:bodyPr/>
        <a:lstStyle/>
        <a:p>
          <a:r>
            <a:rPr lang="lv-LV" altLang="en-US" sz="1200" dirty="0">
              <a:latin typeface="+mn-lt"/>
              <a:ea typeface="Verdana" panose="020B0604030504040204" pitchFamily="34" charset="0"/>
            </a:rPr>
            <a:t>Valsts pētījumu programma “Bioloģiskās daudzveidības prioritāro rīcību programmā noteikto pētījumu izstrāde, 2. daļa” 2026.–2028. gadam apstiprināta, ievērojot Ministru kabineta 2025. gada 29. oktobra rīkojumu Nr. 702 “Par valsts pētījumu programmu “Bioloģiskās daudzveidības prioritāro rīcību programmā noteikto pētījumu izstrādi, 2. daļu” (</a:t>
          </a:r>
          <a:r>
            <a:rPr kumimoji="0" lang="lv-LV" altLang="en-US" sz="1200" i="0" u="none" strike="noStrike" cap="none" spc="0" normalizeH="0" baseline="0" noProof="0" dirty="0">
              <a:ln/>
              <a:effectLst/>
              <a:uLnTx/>
              <a:uFillTx/>
              <a:latin typeface="+mn-lt"/>
              <a:ea typeface="Verdana" panose="020B0604030504040204" pitchFamily="34" charset="0"/>
              <a:cs typeface="+mn-cs"/>
            </a:rPr>
            <a:t>turpmāk – </a:t>
          </a:r>
          <a:r>
            <a:rPr lang="lv-LV" altLang="en-US" sz="1200" dirty="0">
              <a:latin typeface="+mn-lt"/>
              <a:ea typeface="Verdana" panose="020B0604030504040204" pitchFamily="34" charset="0"/>
            </a:rPr>
            <a:t>rīkojums)</a:t>
          </a:r>
          <a:endParaRPr lang="lv-LV" sz="1200" dirty="0">
            <a:latin typeface="+mn-lt"/>
          </a:endParaRPr>
        </a:p>
      </dgm:t>
    </dgm:pt>
    <dgm:pt modelId="{E047E94E-D219-4F35-A40B-B1B00E132D3A}" type="parTrans" cxnId="{EAC3F847-D488-4B08-8DA5-F492C100C5D4}">
      <dgm:prSet/>
      <dgm:spPr/>
      <dgm:t>
        <a:bodyPr/>
        <a:lstStyle/>
        <a:p>
          <a:endParaRPr lang="lv-LV"/>
        </a:p>
      </dgm:t>
    </dgm:pt>
    <dgm:pt modelId="{D2063716-1F29-4472-9F06-6A164F3F3485}" type="sibTrans" cxnId="{EAC3F847-D488-4B08-8DA5-F492C100C5D4}">
      <dgm:prSet/>
      <dgm:spPr/>
      <dgm:t>
        <a:bodyPr/>
        <a:lstStyle/>
        <a:p>
          <a:endParaRPr lang="lv-LV"/>
        </a:p>
      </dgm:t>
    </dgm:pt>
    <dgm:pt modelId="{24A71697-035C-453D-8F77-8D87FC03646B}">
      <dgm:prSet phldrT="[Teksts]" custT="1"/>
      <dgm:spPr/>
      <dgm:t>
        <a:bodyPr/>
        <a:lstStyle/>
        <a:p>
          <a:pPr>
            <a:buClrTx/>
            <a:buSzTx/>
          </a:pPr>
          <a:r>
            <a:rPr kumimoji="0" lang="lv-LV" altLang="en-US" sz="1200" i="0" u="none" strike="noStrike" cap="none" spc="0" normalizeH="0" baseline="0" noProof="0">
              <a:ln/>
              <a:effectLst/>
              <a:uLnTx/>
              <a:uFillTx/>
              <a:latin typeface="+mn-lt"/>
              <a:ea typeface="Verdana" panose="020B0604030504040204" pitchFamily="34" charset="0"/>
              <a:cs typeface="+mn-cs"/>
            </a:rPr>
            <a:t>Ministru kabineta 2018. gada 4. septembra noteikumi Nr. 560</a:t>
          </a:r>
        </a:p>
        <a:p>
          <a:pPr>
            <a:buClrTx/>
            <a:buSzTx/>
          </a:pPr>
          <a:r>
            <a:rPr kumimoji="0" lang="lv-LV" altLang="en-US" sz="1200" i="0" u="none" strike="noStrike" cap="none" spc="0" normalizeH="0" baseline="0" noProof="0">
              <a:ln/>
              <a:effectLst/>
              <a:uLnTx/>
              <a:uFillTx/>
              <a:latin typeface="+mn-lt"/>
              <a:ea typeface="Verdana" panose="020B0604030504040204" pitchFamily="34" charset="0"/>
              <a:cs typeface="+mn-cs"/>
            </a:rPr>
            <a:t>«Valsts pētījumu programmu projektu īstenošanas kārtība»</a:t>
          </a:r>
        </a:p>
        <a:p>
          <a:pPr>
            <a:buClrTx/>
            <a:buSzTx/>
          </a:pPr>
          <a:r>
            <a:rPr kumimoji="0" lang="lv-LV" altLang="en-US" sz="1200" i="0" u="none" strike="noStrike" cap="none" spc="0" normalizeH="0" baseline="0" noProof="0">
              <a:ln/>
              <a:effectLst/>
              <a:uLnTx/>
              <a:uFillTx/>
              <a:latin typeface="+mn-lt"/>
              <a:ea typeface="Verdana" panose="020B0604030504040204" pitchFamily="34" charset="0"/>
              <a:cs typeface="+mn-cs"/>
            </a:rPr>
            <a:t>(turpmāk – noteikumi)</a:t>
          </a:r>
          <a:endParaRPr lang="lv-LV" sz="1200">
            <a:latin typeface="+mn-lt"/>
          </a:endParaRPr>
        </a:p>
      </dgm:t>
    </dgm:pt>
    <dgm:pt modelId="{058FE197-A84A-4DAA-86D0-E945C51A3701}" type="parTrans" cxnId="{D858374A-9418-44AD-AC84-551F82ACED37}">
      <dgm:prSet/>
      <dgm:spPr/>
      <dgm:t>
        <a:bodyPr/>
        <a:lstStyle/>
        <a:p>
          <a:endParaRPr lang="lv-LV"/>
        </a:p>
      </dgm:t>
    </dgm:pt>
    <dgm:pt modelId="{84DEFC19-98C3-4D0B-BD7A-C97049AF4A8A}" type="sibTrans" cxnId="{D858374A-9418-44AD-AC84-551F82ACED37}">
      <dgm:prSet/>
      <dgm:spPr/>
      <dgm:t>
        <a:bodyPr/>
        <a:lstStyle/>
        <a:p>
          <a:endParaRPr lang="lv-LV"/>
        </a:p>
      </dgm:t>
    </dgm:pt>
    <dgm:pt modelId="{F4D768F0-E9BB-463D-B0A7-E34DC40ACBAB}" type="pres">
      <dgm:prSet presAssocID="{A12FB24C-2B39-42A9-B7F7-01E0CE9A94EC}" presName="compositeShape" presStyleCnt="0">
        <dgm:presLayoutVars>
          <dgm:chMax val="7"/>
          <dgm:dir/>
          <dgm:resizeHandles val="exact"/>
        </dgm:presLayoutVars>
      </dgm:prSet>
      <dgm:spPr/>
    </dgm:pt>
    <dgm:pt modelId="{84F64F87-AD4E-496A-BE68-00EA7A056AE2}" type="pres">
      <dgm:prSet presAssocID="{A12FB24C-2B39-42A9-B7F7-01E0CE9A94EC}" presName="wedge1" presStyleLbl="node1" presStyleIdx="0" presStyleCnt="3"/>
      <dgm:spPr/>
    </dgm:pt>
    <dgm:pt modelId="{F87A1D2A-40FC-4B00-AB77-19E99BDABDA1}" type="pres">
      <dgm:prSet presAssocID="{A12FB24C-2B39-42A9-B7F7-01E0CE9A94EC}" presName="wedge1Tx" presStyleLbl="node1" presStyleIdx="0" presStyleCnt="3">
        <dgm:presLayoutVars>
          <dgm:chMax val="0"/>
          <dgm:chPref val="0"/>
          <dgm:bulletEnabled val="1"/>
        </dgm:presLayoutVars>
      </dgm:prSet>
      <dgm:spPr/>
    </dgm:pt>
    <dgm:pt modelId="{D4093598-6327-4B2B-9361-C62D58FA2AC6}" type="pres">
      <dgm:prSet presAssocID="{A12FB24C-2B39-42A9-B7F7-01E0CE9A94EC}" presName="wedge2" presStyleLbl="node1" presStyleIdx="1" presStyleCnt="3" custLinFactNeighborX="4605" custLinFactNeighborY="2067"/>
      <dgm:spPr/>
    </dgm:pt>
    <dgm:pt modelId="{6B2D3702-1710-405E-BB4D-7E2D28BBAF83}" type="pres">
      <dgm:prSet presAssocID="{A12FB24C-2B39-42A9-B7F7-01E0CE9A94EC}" presName="wedge2Tx" presStyleLbl="node1" presStyleIdx="1" presStyleCnt="3">
        <dgm:presLayoutVars>
          <dgm:chMax val="0"/>
          <dgm:chPref val="0"/>
          <dgm:bulletEnabled val="1"/>
        </dgm:presLayoutVars>
      </dgm:prSet>
      <dgm:spPr/>
    </dgm:pt>
    <dgm:pt modelId="{C748D01E-1EFA-4BC1-AD4A-DA90C5D2C79B}" type="pres">
      <dgm:prSet presAssocID="{A12FB24C-2B39-42A9-B7F7-01E0CE9A94EC}" presName="wedge3" presStyleLbl="node1" presStyleIdx="2" presStyleCnt="3"/>
      <dgm:spPr/>
    </dgm:pt>
    <dgm:pt modelId="{EB583F07-6276-4269-99F6-19ECE576E8C8}" type="pres">
      <dgm:prSet presAssocID="{A12FB24C-2B39-42A9-B7F7-01E0CE9A94EC}" presName="wedge3Tx" presStyleLbl="node1" presStyleIdx="2" presStyleCnt="3">
        <dgm:presLayoutVars>
          <dgm:chMax val="0"/>
          <dgm:chPref val="0"/>
          <dgm:bulletEnabled val="1"/>
        </dgm:presLayoutVars>
      </dgm:prSet>
      <dgm:spPr/>
    </dgm:pt>
  </dgm:ptLst>
  <dgm:cxnLst>
    <dgm:cxn modelId="{44B54F2D-427F-4F34-8157-DB042629C2E7}" type="presOf" srcId="{A12FB24C-2B39-42A9-B7F7-01E0CE9A94EC}" destId="{F4D768F0-E9BB-463D-B0A7-E34DC40ACBAB}" srcOrd="0" destOrd="0" presId="urn:microsoft.com/office/officeart/2005/8/layout/chart3"/>
    <dgm:cxn modelId="{01E29331-95CF-4738-987C-5D41E50B78A8}" srcId="{A12FB24C-2B39-42A9-B7F7-01E0CE9A94EC}" destId="{A9D28BC4-8AAC-4D6E-AE2A-DDBB3E41527C}" srcOrd="0" destOrd="0" parTransId="{83DFA546-FAA4-4D80-8A06-813B909032B0}" sibTransId="{AB5D0EB3-4FD7-4C85-9B05-E1E27F9C966C}"/>
    <dgm:cxn modelId="{EAC3F847-D488-4B08-8DA5-F492C100C5D4}" srcId="{A12FB24C-2B39-42A9-B7F7-01E0CE9A94EC}" destId="{D725959C-8186-42C5-9951-5CD7E62201EE}" srcOrd="1" destOrd="0" parTransId="{E047E94E-D219-4F35-A40B-B1B00E132D3A}" sibTransId="{D2063716-1F29-4472-9F06-6A164F3F3485}"/>
    <dgm:cxn modelId="{9E8E0A48-EC32-4007-9DFB-6E9709961573}" type="presOf" srcId="{24A71697-035C-453D-8F77-8D87FC03646B}" destId="{EB583F07-6276-4269-99F6-19ECE576E8C8}" srcOrd="1" destOrd="0" presId="urn:microsoft.com/office/officeart/2005/8/layout/chart3"/>
    <dgm:cxn modelId="{31242248-9C22-4B5F-8FCC-D511A522788F}" type="presOf" srcId="{24A71697-035C-453D-8F77-8D87FC03646B}" destId="{C748D01E-1EFA-4BC1-AD4A-DA90C5D2C79B}" srcOrd="0" destOrd="0" presId="urn:microsoft.com/office/officeart/2005/8/layout/chart3"/>
    <dgm:cxn modelId="{D858374A-9418-44AD-AC84-551F82ACED37}" srcId="{A12FB24C-2B39-42A9-B7F7-01E0CE9A94EC}" destId="{24A71697-035C-453D-8F77-8D87FC03646B}" srcOrd="2" destOrd="0" parTransId="{058FE197-A84A-4DAA-86D0-E945C51A3701}" sibTransId="{84DEFC19-98C3-4D0B-BD7A-C97049AF4A8A}"/>
    <dgm:cxn modelId="{8299FE54-E15A-4B8F-919A-0F054908EEFC}" type="presOf" srcId="{A9D28BC4-8AAC-4D6E-AE2A-DDBB3E41527C}" destId="{F87A1D2A-40FC-4B00-AB77-19E99BDABDA1}" srcOrd="1" destOrd="0" presId="urn:microsoft.com/office/officeart/2005/8/layout/chart3"/>
    <dgm:cxn modelId="{949F7F96-FE40-459F-BE0C-C7DE3B75046E}" type="presOf" srcId="{A9D28BC4-8AAC-4D6E-AE2A-DDBB3E41527C}" destId="{84F64F87-AD4E-496A-BE68-00EA7A056AE2}" srcOrd="0" destOrd="0" presId="urn:microsoft.com/office/officeart/2005/8/layout/chart3"/>
    <dgm:cxn modelId="{E3B2DEB2-E485-4D02-BDCB-5760F80B8601}" type="presOf" srcId="{D725959C-8186-42C5-9951-5CD7E62201EE}" destId="{D4093598-6327-4B2B-9361-C62D58FA2AC6}" srcOrd="0" destOrd="0" presId="urn:microsoft.com/office/officeart/2005/8/layout/chart3"/>
    <dgm:cxn modelId="{1A3082FA-CB5F-4B35-A84F-769C9AF24F1D}" type="presOf" srcId="{D725959C-8186-42C5-9951-5CD7E62201EE}" destId="{6B2D3702-1710-405E-BB4D-7E2D28BBAF83}" srcOrd="1" destOrd="0" presId="urn:microsoft.com/office/officeart/2005/8/layout/chart3"/>
    <dgm:cxn modelId="{2E29FF93-5EFC-4D6F-8C41-95602E69A07B}" type="presParOf" srcId="{F4D768F0-E9BB-463D-B0A7-E34DC40ACBAB}" destId="{84F64F87-AD4E-496A-BE68-00EA7A056AE2}" srcOrd="0" destOrd="0" presId="urn:microsoft.com/office/officeart/2005/8/layout/chart3"/>
    <dgm:cxn modelId="{AF628EFA-A9B4-4193-A3D0-173A004BF31F}" type="presParOf" srcId="{F4D768F0-E9BB-463D-B0A7-E34DC40ACBAB}" destId="{F87A1D2A-40FC-4B00-AB77-19E99BDABDA1}" srcOrd="1" destOrd="0" presId="urn:microsoft.com/office/officeart/2005/8/layout/chart3"/>
    <dgm:cxn modelId="{AA61B5D7-5533-4A93-89F8-87322B48D4B4}" type="presParOf" srcId="{F4D768F0-E9BB-463D-B0A7-E34DC40ACBAB}" destId="{D4093598-6327-4B2B-9361-C62D58FA2AC6}" srcOrd="2" destOrd="0" presId="urn:microsoft.com/office/officeart/2005/8/layout/chart3"/>
    <dgm:cxn modelId="{783D6E7D-1955-4A7C-8C88-002D3AA6542C}" type="presParOf" srcId="{F4D768F0-E9BB-463D-B0A7-E34DC40ACBAB}" destId="{6B2D3702-1710-405E-BB4D-7E2D28BBAF83}" srcOrd="3" destOrd="0" presId="urn:microsoft.com/office/officeart/2005/8/layout/chart3"/>
    <dgm:cxn modelId="{8C43844D-F5DF-470D-961A-CF79C5162AB4}" type="presParOf" srcId="{F4D768F0-E9BB-463D-B0A7-E34DC40ACBAB}" destId="{C748D01E-1EFA-4BC1-AD4A-DA90C5D2C79B}" srcOrd="4" destOrd="0" presId="urn:microsoft.com/office/officeart/2005/8/layout/chart3"/>
    <dgm:cxn modelId="{0C3733A0-4616-4CC4-A678-5BB4510B3771}" type="presParOf" srcId="{F4D768F0-E9BB-463D-B0A7-E34DC40ACBAB}" destId="{EB583F07-6276-4269-99F6-19ECE576E8C8}" srcOrd="5"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4B9F191-843A-4DEA-92F8-7D079C27FAA4}"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lv-LV"/>
        </a:p>
      </dgm:t>
    </dgm:pt>
    <dgm:pt modelId="{6988A676-F69C-4694-85CA-8A1A9C66923F}">
      <dgm:prSet phldrT="[Teksts]"/>
      <dgm:spPr/>
      <dgm:t>
        <a:bodyPr/>
        <a:lstStyle/>
        <a:p>
          <a:r>
            <a:rPr lang="lv-LV" dirty="0">
              <a:latin typeface="+mn-lt"/>
              <a:ea typeface="Verdana" panose="020B0604030504040204" pitchFamily="34" charset="0"/>
            </a:rPr>
            <a:t>Ja mērķa vērtējums procentuālā izteiksmē ir 60% līdz 65%,</a:t>
          </a:r>
          <a:endParaRPr lang="lv-LV" dirty="0">
            <a:latin typeface="+mn-lt"/>
          </a:endParaRPr>
        </a:p>
      </dgm:t>
    </dgm:pt>
    <dgm:pt modelId="{F5500F0A-71E8-4219-BE5E-FE829A97BD6F}" type="parTrans" cxnId="{50B22B93-B9AD-407C-8FBC-7E92E92AA4F0}">
      <dgm:prSet/>
      <dgm:spPr/>
      <dgm:t>
        <a:bodyPr/>
        <a:lstStyle/>
        <a:p>
          <a:endParaRPr lang="lv-LV"/>
        </a:p>
      </dgm:t>
    </dgm:pt>
    <dgm:pt modelId="{3479CFA4-720E-4DB2-8659-53E0ABC0902B}" type="sibTrans" cxnId="{50B22B93-B9AD-407C-8FBC-7E92E92AA4F0}">
      <dgm:prSet/>
      <dgm:spPr/>
      <dgm:t>
        <a:bodyPr/>
        <a:lstStyle/>
        <a:p>
          <a:endParaRPr lang="lv-LV"/>
        </a:p>
      </dgm:t>
    </dgm:pt>
    <dgm:pt modelId="{83712C69-99DD-4A34-844D-4D00C9059607}">
      <dgm:prSet phldrT="[Teksts]"/>
      <dgm:spPr/>
      <dgm:t>
        <a:bodyPr/>
        <a:lstStyle/>
        <a:p>
          <a:r>
            <a:rPr lang="lv-LV">
              <a:latin typeface="+mn-lt"/>
              <a:ea typeface="Verdana" panose="020B0604030504040204" pitchFamily="34" charset="0"/>
            </a:rPr>
            <a:t>piemēro vienotu likmi 5% apmērā</a:t>
          </a:r>
          <a:endParaRPr lang="lv-LV">
            <a:latin typeface="+mn-lt"/>
          </a:endParaRPr>
        </a:p>
      </dgm:t>
    </dgm:pt>
    <dgm:pt modelId="{344747A0-EE46-4E0A-8418-A242E918828A}" type="parTrans" cxnId="{7DB2F199-F069-4C60-9B7F-5E310323FB8B}">
      <dgm:prSet/>
      <dgm:spPr/>
      <dgm:t>
        <a:bodyPr/>
        <a:lstStyle/>
        <a:p>
          <a:endParaRPr lang="lv-LV"/>
        </a:p>
      </dgm:t>
    </dgm:pt>
    <dgm:pt modelId="{40065048-4CD4-42F1-AF48-F87561E37F93}" type="sibTrans" cxnId="{7DB2F199-F069-4C60-9B7F-5E310323FB8B}">
      <dgm:prSet/>
      <dgm:spPr/>
      <dgm:t>
        <a:bodyPr/>
        <a:lstStyle/>
        <a:p>
          <a:endParaRPr lang="lv-LV"/>
        </a:p>
      </dgm:t>
    </dgm:pt>
    <dgm:pt modelId="{4A37664F-1EB4-476A-A7F2-4AD492F73BE9}" type="pres">
      <dgm:prSet presAssocID="{D4B9F191-843A-4DEA-92F8-7D079C27FAA4}" presName="diagram" presStyleCnt="0">
        <dgm:presLayoutVars>
          <dgm:dir/>
          <dgm:resizeHandles val="exact"/>
        </dgm:presLayoutVars>
      </dgm:prSet>
      <dgm:spPr/>
    </dgm:pt>
    <dgm:pt modelId="{477A4CE8-FF99-4286-A9D2-F7A982944F4E}" type="pres">
      <dgm:prSet presAssocID="{6988A676-F69C-4694-85CA-8A1A9C66923F}" presName="arrow" presStyleLbl="node1" presStyleIdx="0" presStyleCnt="2">
        <dgm:presLayoutVars>
          <dgm:bulletEnabled val="1"/>
        </dgm:presLayoutVars>
      </dgm:prSet>
      <dgm:spPr/>
    </dgm:pt>
    <dgm:pt modelId="{5395A3BA-99F0-4931-8195-37A1732184BA}" type="pres">
      <dgm:prSet presAssocID="{83712C69-99DD-4A34-844D-4D00C9059607}" presName="arrow" presStyleLbl="node1" presStyleIdx="1" presStyleCnt="2">
        <dgm:presLayoutVars>
          <dgm:bulletEnabled val="1"/>
        </dgm:presLayoutVars>
      </dgm:prSet>
      <dgm:spPr/>
    </dgm:pt>
  </dgm:ptLst>
  <dgm:cxnLst>
    <dgm:cxn modelId="{293B6E52-B604-43FC-A2D3-9C6B4ECC8F7C}" type="presOf" srcId="{D4B9F191-843A-4DEA-92F8-7D079C27FAA4}" destId="{4A37664F-1EB4-476A-A7F2-4AD492F73BE9}" srcOrd="0" destOrd="0" presId="urn:microsoft.com/office/officeart/2005/8/layout/arrow5"/>
    <dgm:cxn modelId="{474ABC53-0E7F-4E49-9A56-7A551F95D14C}" type="presOf" srcId="{83712C69-99DD-4A34-844D-4D00C9059607}" destId="{5395A3BA-99F0-4931-8195-37A1732184BA}" srcOrd="0" destOrd="0" presId="urn:microsoft.com/office/officeart/2005/8/layout/arrow5"/>
    <dgm:cxn modelId="{50B22B93-B9AD-407C-8FBC-7E92E92AA4F0}" srcId="{D4B9F191-843A-4DEA-92F8-7D079C27FAA4}" destId="{6988A676-F69C-4694-85CA-8A1A9C66923F}" srcOrd="0" destOrd="0" parTransId="{F5500F0A-71E8-4219-BE5E-FE829A97BD6F}" sibTransId="{3479CFA4-720E-4DB2-8659-53E0ABC0902B}"/>
    <dgm:cxn modelId="{7DB2F199-F069-4C60-9B7F-5E310323FB8B}" srcId="{D4B9F191-843A-4DEA-92F8-7D079C27FAA4}" destId="{83712C69-99DD-4A34-844D-4D00C9059607}" srcOrd="1" destOrd="0" parTransId="{344747A0-EE46-4E0A-8418-A242E918828A}" sibTransId="{40065048-4CD4-42F1-AF48-F87561E37F93}"/>
    <dgm:cxn modelId="{2FE742BE-E2DB-4A61-83AD-E7C70C883D46}" type="presOf" srcId="{6988A676-F69C-4694-85CA-8A1A9C66923F}" destId="{477A4CE8-FF99-4286-A9D2-F7A982944F4E}" srcOrd="0" destOrd="0" presId="urn:microsoft.com/office/officeart/2005/8/layout/arrow5"/>
    <dgm:cxn modelId="{8D3C2D11-8AC1-4AAD-A6F3-65AC4FC0A13E}" type="presParOf" srcId="{4A37664F-1EB4-476A-A7F2-4AD492F73BE9}" destId="{477A4CE8-FF99-4286-A9D2-F7A982944F4E}" srcOrd="0" destOrd="0" presId="urn:microsoft.com/office/officeart/2005/8/layout/arrow5"/>
    <dgm:cxn modelId="{827613C7-C3DA-4146-AB80-F96667FCF131}" type="presParOf" srcId="{4A37664F-1EB4-476A-A7F2-4AD492F73BE9}" destId="{5395A3BA-99F0-4931-8195-37A1732184BA}"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4B9F191-843A-4DEA-92F8-7D079C27FAA4}"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lv-LV"/>
        </a:p>
      </dgm:t>
    </dgm:pt>
    <dgm:pt modelId="{6988A676-F69C-4694-85CA-8A1A9C66923F}">
      <dgm:prSet phldrT="[Teksts]" custT="1"/>
      <dgm:spPr/>
      <dgm:t>
        <a:bodyPr/>
        <a:lstStyle/>
        <a:p>
          <a:r>
            <a:rPr lang="lv-LV" sz="900" dirty="0">
              <a:latin typeface="+mn-lt"/>
              <a:ea typeface="Verdana" panose="020B0604030504040204" pitchFamily="34" charset="0"/>
            </a:rPr>
            <a:t>Ja mērķa vērtējums procentuālā izteiksmē ir 50% līdz 59%,</a:t>
          </a:r>
          <a:endParaRPr lang="lv-LV" sz="900" dirty="0">
            <a:latin typeface="+mn-lt"/>
          </a:endParaRPr>
        </a:p>
      </dgm:t>
    </dgm:pt>
    <dgm:pt modelId="{F5500F0A-71E8-4219-BE5E-FE829A97BD6F}" type="parTrans" cxnId="{50B22B93-B9AD-407C-8FBC-7E92E92AA4F0}">
      <dgm:prSet/>
      <dgm:spPr/>
      <dgm:t>
        <a:bodyPr/>
        <a:lstStyle/>
        <a:p>
          <a:endParaRPr lang="lv-LV"/>
        </a:p>
      </dgm:t>
    </dgm:pt>
    <dgm:pt modelId="{3479CFA4-720E-4DB2-8659-53E0ABC0902B}" type="sibTrans" cxnId="{50B22B93-B9AD-407C-8FBC-7E92E92AA4F0}">
      <dgm:prSet/>
      <dgm:spPr/>
      <dgm:t>
        <a:bodyPr/>
        <a:lstStyle/>
        <a:p>
          <a:endParaRPr lang="lv-LV"/>
        </a:p>
      </dgm:t>
    </dgm:pt>
    <dgm:pt modelId="{83712C69-99DD-4A34-844D-4D00C9059607}">
      <dgm:prSet phldrT="[Teksts]" custT="1"/>
      <dgm:spPr/>
      <dgm:t>
        <a:bodyPr/>
        <a:lstStyle/>
        <a:p>
          <a:r>
            <a:rPr lang="lv-LV" sz="900">
              <a:latin typeface="+mn-lt"/>
              <a:ea typeface="Verdana" panose="020B0604030504040204" pitchFamily="34" charset="0"/>
            </a:rPr>
            <a:t>piemēro vienotu likmi 10% apmērā</a:t>
          </a:r>
          <a:endParaRPr lang="lv-LV" sz="900">
            <a:latin typeface="+mn-lt"/>
          </a:endParaRPr>
        </a:p>
      </dgm:t>
    </dgm:pt>
    <dgm:pt modelId="{344747A0-EE46-4E0A-8418-A242E918828A}" type="parTrans" cxnId="{7DB2F199-F069-4C60-9B7F-5E310323FB8B}">
      <dgm:prSet/>
      <dgm:spPr/>
      <dgm:t>
        <a:bodyPr/>
        <a:lstStyle/>
        <a:p>
          <a:endParaRPr lang="lv-LV"/>
        </a:p>
      </dgm:t>
    </dgm:pt>
    <dgm:pt modelId="{40065048-4CD4-42F1-AF48-F87561E37F93}" type="sibTrans" cxnId="{7DB2F199-F069-4C60-9B7F-5E310323FB8B}">
      <dgm:prSet/>
      <dgm:spPr/>
      <dgm:t>
        <a:bodyPr/>
        <a:lstStyle/>
        <a:p>
          <a:endParaRPr lang="lv-LV"/>
        </a:p>
      </dgm:t>
    </dgm:pt>
    <dgm:pt modelId="{4A37664F-1EB4-476A-A7F2-4AD492F73BE9}" type="pres">
      <dgm:prSet presAssocID="{D4B9F191-843A-4DEA-92F8-7D079C27FAA4}" presName="diagram" presStyleCnt="0">
        <dgm:presLayoutVars>
          <dgm:dir/>
          <dgm:resizeHandles val="exact"/>
        </dgm:presLayoutVars>
      </dgm:prSet>
      <dgm:spPr/>
    </dgm:pt>
    <dgm:pt modelId="{477A4CE8-FF99-4286-A9D2-F7A982944F4E}" type="pres">
      <dgm:prSet presAssocID="{6988A676-F69C-4694-85CA-8A1A9C66923F}" presName="arrow" presStyleLbl="node1" presStyleIdx="0" presStyleCnt="2">
        <dgm:presLayoutVars>
          <dgm:bulletEnabled val="1"/>
        </dgm:presLayoutVars>
      </dgm:prSet>
      <dgm:spPr/>
    </dgm:pt>
    <dgm:pt modelId="{5395A3BA-99F0-4931-8195-37A1732184BA}" type="pres">
      <dgm:prSet presAssocID="{83712C69-99DD-4A34-844D-4D00C9059607}" presName="arrow" presStyleLbl="node1" presStyleIdx="1" presStyleCnt="2">
        <dgm:presLayoutVars>
          <dgm:bulletEnabled val="1"/>
        </dgm:presLayoutVars>
      </dgm:prSet>
      <dgm:spPr/>
    </dgm:pt>
  </dgm:ptLst>
  <dgm:cxnLst>
    <dgm:cxn modelId="{293B6E52-B604-43FC-A2D3-9C6B4ECC8F7C}" type="presOf" srcId="{D4B9F191-843A-4DEA-92F8-7D079C27FAA4}" destId="{4A37664F-1EB4-476A-A7F2-4AD492F73BE9}" srcOrd="0" destOrd="0" presId="urn:microsoft.com/office/officeart/2005/8/layout/arrow5"/>
    <dgm:cxn modelId="{474ABC53-0E7F-4E49-9A56-7A551F95D14C}" type="presOf" srcId="{83712C69-99DD-4A34-844D-4D00C9059607}" destId="{5395A3BA-99F0-4931-8195-37A1732184BA}" srcOrd="0" destOrd="0" presId="urn:microsoft.com/office/officeart/2005/8/layout/arrow5"/>
    <dgm:cxn modelId="{50B22B93-B9AD-407C-8FBC-7E92E92AA4F0}" srcId="{D4B9F191-843A-4DEA-92F8-7D079C27FAA4}" destId="{6988A676-F69C-4694-85CA-8A1A9C66923F}" srcOrd="0" destOrd="0" parTransId="{F5500F0A-71E8-4219-BE5E-FE829A97BD6F}" sibTransId="{3479CFA4-720E-4DB2-8659-53E0ABC0902B}"/>
    <dgm:cxn modelId="{7DB2F199-F069-4C60-9B7F-5E310323FB8B}" srcId="{D4B9F191-843A-4DEA-92F8-7D079C27FAA4}" destId="{83712C69-99DD-4A34-844D-4D00C9059607}" srcOrd="1" destOrd="0" parTransId="{344747A0-EE46-4E0A-8418-A242E918828A}" sibTransId="{40065048-4CD4-42F1-AF48-F87561E37F93}"/>
    <dgm:cxn modelId="{2FE742BE-E2DB-4A61-83AD-E7C70C883D46}" type="presOf" srcId="{6988A676-F69C-4694-85CA-8A1A9C66923F}" destId="{477A4CE8-FF99-4286-A9D2-F7A982944F4E}" srcOrd="0" destOrd="0" presId="urn:microsoft.com/office/officeart/2005/8/layout/arrow5"/>
    <dgm:cxn modelId="{8D3C2D11-8AC1-4AAD-A6F3-65AC4FC0A13E}" type="presParOf" srcId="{4A37664F-1EB4-476A-A7F2-4AD492F73BE9}" destId="{477A4CE8-FF99-4286-A9D2-F7A982944F4E}" srcOrd="0" destOrd="0" presId="urn:microsoft.com/office/officeart/2005/8/layout/arrow5"/>
    <dgm:cxn modelId="{827613C7-C3DA-4146-AB80-F96667FCF131}" type="presParOf" srcId="{4A37664F-1EB4-476A-A7F2-4AD492F73BE9}" destId="{5395A3BA-99F0-4931-8195-37A1732184BA}" srcOrd="1" destOrd="0" presId="urn:microsoft.com/office/officeart/2005/8/layout/arrow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4B9F191-843A-4DEA-92F8-7D079C27FAA4}"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lv-LV"/>
        </a:p>
      </dgm:t>
    </dgm:pt>
    <dgm:pt modelId="{6988A676-F69C-4694-85CA-8A1A9C66923F}">
      <dgm:prSet phldrT="[Teksts]" custT="1"/>
      <dgm:spPr/>
      <dgm:t>
        <a:bodyPr/>
        <a:lstStyle/>
        <a:p>
          <a:r>
            <a:rPr lang="lv-LV" sz="900" dirty="0">
              <a:solidFill>
                <a:schemeClr val="bg1"/>
              </a:solidFill>
              <a:latin typeface="+mn-lt"/>
              <a:ea typeface="Verdana" panose="020B0604030504040204" pitchFamily="34" charset="0"/>
            </a:rPr>
            <a:t>Ja mērķa vērtējums procentuālā izteiksmē ir zem 50%,</a:t>
          </a:r>
          <a:endParaRPr lang="lv-LV" sz="900" dirty="0">
            <a:solidFill>
              <a:schemeClr val="bg1"/>
            </a:solidFill>
            <a:latin typeface="+mn-lt"/>
          </a:endParaRPr>
        </a:p>
      </dgm:t>
    </dgm:pt>
    <dgm:pt modelId="{F5500F0A-71E8-4219-BE5E-FE829A97BD6F}" type="parTrans" cxnId="{50B22B93-B9AD-407C-8FBC-7E92E92AA4F0}">
      <dgm:prSet/>
      <dgm:spPr/>
      <dgm:t>
        <a:bodyPr/>
        <a:lstStyle/>
        <a:p>
          <a:endParaRPr lang="lv-LV"/>
        </a:p>
      </dgm:t>
    </dgm:pt>
    <dgm:pt modelId="{3479CFA4-720E-4DB2-8659-53E0ABC0902B}" type="sibTrans" cxnId="{50B22B93-B9AD-407C-8FBC-7E92E92AA4F0}">
      <dgm:prSet/>
      <dgm:spPr/>
      <dgm:t>
        <a:bodyPr/>
        <a:lstStyle/>
        <a:p>
          <a:endParaRPr lang="lv-LV"/>
        </a:p>
      </dgm:t>
    </dgm:pt>
    <dgm:pt modelId="{83712C69-99DD-4A34-844D-4D00C9059607}">
      <dgm:prSet phldrT="[Teksts]" custT="1"/>
      <dgm:spPr/>
      <dgm:t>
        <a:bodyPr/>
        <a:lstStyle/>
        <a:p>
          <a:r>
            <a:rPr lang="lv-LV" sz="900">
              <a:solidFill>
                <a:schemeClr val="bg1"/>
              </a:solidFill>
              <a:latin typeface="+mn-lt"/>
              <a:ea typeface="Verdana" panose="020B0604030504040204" pitchFamily="34" charset="0"/>
            </a:rPr>
            <a:t>piemēro vienotu likmi 25% apmērā</a:t>
          </a:r>
          <a:endParaRPr lang="lv-LV" sz="900">
            <a:solidFill>
              <a:schemeClr val="bg1"/>
            </a:solidFill>
            <a:latin typeface="+mn-lt"/>
          </a:endParaRPr>
        </a:p>
      </dgm:t>
    </dgm:pt>
    <dgm:pt modelId="{344747A0-EE46-4E0A-8418-A242E918828A}" type="parTrans" cxnId="{7DB2F199-F069-4C60-9B7F-5E310323FB8B}">
      <dgm:prSet/>
      <dgm:spPr/>
      <dgm:t>
        <a:bodyPr/>
        <a:lstStyle/>
        <a:p>
          <a:endParaRPr lang="lv-LV"/>
        </a:p>
      </dgm:t>
    </dgm:pt>
    <dgm:pt modelId="{40065048-4CD4-42F1-AF48-F87561E37F93}" type="sibTrans" cxnId="{7DB2F199-F069-4C60-9B7F-5E310323FB8B}">
      <dgm:prSet/>
      <dgm:spPr/>
      <dgm:t>
        <a:bodyPr/>
        <a:lstStyle/>
        <a:p>
          <a:endParaRPr lang="lv-LV"/>
        </a:p>
      </dgm:t>
    </dgm:pt>
    <dgm:pt modelId="{4A37664F-1EB4-476A-A7F2-4AD492F73BE9}" type="pres">
      <dgm:prSet presAssocID="{D4B9F191-843A-4DEA-92F8-7D079C27FAA4}" presName="diagram" presStyleCnt="0">
        <dgm:presLayoutVars>
          <dgm:dir/>
          <dgm:resizeHandles val="exact"/>
        </dgm:presLayoutVars>
      </dgm:prSet>
      <dgm:spPr/>
    </dgm:pt>
    <dgm:pt modelId="{477A4CE8-FF99-4286-A9D2-F7A982944F4E}" type="pres">
      <dgm:prSet presAssocID="{6988A676-F69C-4694-85CA-8A1A9C66923F}" presName="arrow" presStyleLbl="node1" presStyleIdx="0" presStyleCnt="2">
        <dgm:presLayoutVars>
          <dgm:bulletEnabled val="1"/>
        </dgm:presLayoutVars>
      </dgm:prSet>
      <dgm:spPr/>
    </dgm:pt>
    <dgm:pt modelId="{5395A3BA-99F0-4931-8195-37A1732184BA}" type="pres">
      <dgm:prSet presAssocID="{83712C69-99DD-4A34-844D-4D00C9059607}" presName="arrow" presStyleLbl="node1" presStyleIdx="1" presStyleCnt="2">
        <dgm:presLayoutVars>
          <dgm:bulletEnabled val="1"/>
        </dgm:presLayoutVars>
      </dgm:prSet>
      <dgm:spPr/>
    </dgm:pt>
  </dgm:ptLst>
  <dgm:cxnLst>
    <dgm:cxn modelId="{293B6E52-B604-43FC-A2D3-9C6B4ECC8F7C}" type="presOf" srcId="{D4B9F191-843A-4DEA-92F8-7D079C27FAA4}" destId="{4A37664F-1EB4-476A-A7F2-4AD492F73BE9}" srcOrd="0" destOrd="0" presId="urn:microsoft.com/office/officeart/2005/8/layout/arrow5"/>
    <dgm:cxn modelId="{474ABC53-0E7F-4E49-9A56-7A551F95D14C}" type="presOf" srcId="{83712C69-99DD-4A34-844D-4D00C9059607}" destId="{5395A3BA-99F0-4931-8195-37A1732184BA}" srcOrd="0" destOrd="0" presId="urn:microsoft.com/office/officeart/2005/8/layout/arrow5"/>
    <dgm:cxn modelId="{50B22B93-B9AD-407C-8FBC-7E92E92AA4F0}" srcId="{D4B9F191-843A-4DEA-92F8-7D079C27FAA4}" destId="{6988A676-F69C-4694-85CA-8A1A9C66923F}" srcOrd="0" destOrd="0" parTransId="{F5500F0A-71E8-4219-BE5E-FE829A97BD6F}" sibTransId="{3479CFA4-720E-4DB2-8659-53E0ABC0902B}"/>
    <dgm:cxn modelId="{7DB2F199-F069-4C60-9B7F-5E310323FB8B}" srcId="{D4B9F191-843A-4DEA-92F8-7D079C27FAA4}" destId="{83712C69-99DD-4A34-844D-4D00C9059607}" srcOrd="1" destOrd="0" parTransId="{344747A0-EE46-4E0A-8418-A242E918828A}" sibTransId="{40065048-4CD4-42F1-AF48-F87561E37F93}"/>
    <dgm:cxn modelId="{2FE742BE-E2DB-4A61-83AD-E7C70C883D46}" type="presOf" srcId="{6988A676-F69C-4694-85CA-8A1A9C66923F}" destId="{477A4CE8-FF99-4286-A9D2-F7A982944F4E}" srcOrd="0" destOrd="0" presId="urn:microsoft.com/office/officeart/2005/8/layout/arrow5"/>
    <dgm:cxn modelId="{8D3C2D11-8AC1-4AAD-A6F3-65AC4FC0A13E}" type="presParOf" srcId="{4A37664F-1EB4-476A-A7F2-4AD492F73BE9}" destId="{477A4CE8-FF99-4286-A9D2-F7A982944F4E}" srcOrd="0" destOrd="0" presId="urn:microsoft.com/office/officeart/2005/8/layout/arrow5"/>
    <dgm:cxn modelId="{827613C7-C3DA-4146-AB80-F96667FCF131}" type="presParOf" srcId="{4A37664F-1EB4-476A-A7F2-4AD492F73BE9}" destId="{5395A3BA-99F0-4931-8195-37A1732184BA}" srcOrd="1" destOrd="0" presId="urn:microsoft.com/office/officeart/2005/8/layout/arrow5"/>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4B9F191-843A-4DEA-92F8-7D079C27FAA4}"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lv-LV"/>
        </a:p>
      </dgm:t>
    </dgm:pt>
    <dgm:pt modelId="{6988A676-F69C-4694-85CA-8A1A9C66923F}">
      <dgm:prSet phldrT="[Teksts]" custT="1"/>
      <dgm:spPr/>
      <dgm:t>
        <a:bodyPr/>
        <a:lstStyle/>
        <a:p>
          <a:r>
            <a:rPr lang="lv-LV" sz="900">
              <a:solidFill>
                <a:schemeClr val="bg1"/>
              </a:solidFill>
              <a:latin typeface="+mn-lt"/>
              <a:ea typeface="Verdana" panose="020B0604030504040204" pitchFamily="34" charset="0"/>
            </a:rPr>
            <a:t>Ja nav izpildīts kāds no indikatoriem,</a:t>
          </a:r>
          <a:endParaRPr lang="lv-LV" sz="900">
            <a:solidFill>
              <a:schemeClr val="bg1"/>
            </a:solidFill>
            <a:latin typeface="+mn-lt"/>
          </a:endParaRPr>
        </a:p>
      </dgm:t>
    </dgm:pt>
    <dgm:pt modelId="{F5500F0A-71E8-4219-BE5E-FE829A97BD6F}" type="parTrans" cxnId="{50B22B93-B9AD-407C-8FBC-7E92E92AA4F0}">
      <dgm:prSet/>
      <dgm:spPr/>
      <dgm:t>
        <a:bodyPr/>
        <a:lstStyle/>
        <a:p>
          <a:endParaRPr lang="lv-LV"/>
        </a:p>
      </dgm:t>
    </dgm:pt>
    <dgm:pt modelId="{3479CFA4-720E-4DB2-8659-53E0ABC0902B}" type="sibTrans" cxnId="{50B22B93-B9AD-407C-8FBC-7E92E92AA4F0}">
      <dgm:prSet/>
      <dgm:spPr/>
      <dgm:t>
        <a:bodyPr/>
        <a:lstStyle/>
        <a:p>
          <a:endParaRPr lang="lv-LV"/>
        </a:p>
      </dgm:t>
    </dgm:pt>
    <dgm:pt modelId="{83712C69-99DD-4A34-844D-4D00C9059607}">
      <dgm:prSet phldrT="[Teksts]" custT="1"/>
      <dgm:spPr/>
      <dgm:t>
        <a:bodyPr/>
        <a:lstStyle/>
        <a:p>
          <a:r>
            <a:rPr lang="lv-LV" sz="800">
              <a:solidFill>
                <a:schemeClr val="bg1"/>
              </a:solidFill>
              <a:latin typeface="+mn-lt"/>
              <a:ea typeface="Verdana" panose="020B0604030504040204" pitchFamily="34" charset="0"/>
            </a:rPr>
            <a:t>jāatmaksā Finansējuma daļa, kas atbilst attiecīgā indikatora vidējām izmaksām (Līguma 4. pielikums)</a:t>
          </a:r>
          <a:endParaRPr lang="lv-LV" sz="800">
            <a:solidFill>
              <a:schemeClr val="bg1"/>
            </a:solidFill>
            <a:latin typeface="+mn-lt"/>
          </a:endParaRPr>
        </a:p>
      </dgm:t>
    </dgm:pt>
    <dgm:pt modelId="{344747A0-EE46-4E0A-8418-A242E918828A}" type="parTrans" cxnId="{7DB2F199-F069-4C60-9B7F-5E310323FB8B}">
      <dgm:prSet/>
      <dgm:spPr/>
      <dgm:t>
        <a:bodyPr/>
        <a:lstStyle/>
        <a:p>
          <a:endParaRPr lang="lv-LV"/>
        </a:p>
      </dgm:t>
    </dgm:pt>
    <dgm:pt modelId="{40065048-4CD4-42F1-AF48-F87561E37F93}" type="sibTrans" cxnId="{7DB2F199-F069-4C60-9B7F-5E310323FB8B}">
      <dgm:prSet/>
      <dgm:spPr/>
      <dgm:t>
        <a:bodyPr/>
        <a:lstStyle/>
        <a:p>
          <a:endParaRPr lang="lv-LV"/>
        </a:p>
      </dgm:t>
    </dgm:pt>
    <dgm:pt modelId="{4A37664F-1EB4-476A-A7F2-4AD492F73BE9}" type="pres">
      <dgm:prSet presAssocID="{D4B9F191-843A-4DEA-92F8-7D079C27FAA4}" presName="diagram" presStyleCnt="0">
        <dgm:presLayoutVars>
          <dgm:dir/>
          <dgm:resizeHandles val="exact"/>
        </dgm:presLayoutVars>
      </dgm:prSet>
      <dgm:spPr/>
    </dgm:pt>
    <dgm:pt modelId="{477A4CE8-FF99-4286-A9D2-F7A982944F4E}" type="pres">
      <dgm:prSet presAssocID="{6988A676-F69C-4694-85CA-8A1A9C66923F}" presName="arrow" presStyleLbl="node1" presStyleIdx="0" presStyleCnt="2">
        <dgm:presLayoutVars>
          <dgm:bulletEnabled val="1"/>
        </dgm:presLayoutVars>
      </dgm:prSet>
      <dgm:spPr/>
    </dgm:pt>
    <dgm:pt modelId="{5395A3BA-99F0-4931-8195-37A1732184BA}" type="pres">
      <dgm:prSet presAssocID="{83712C69-99DD-4A34-844D-4D00C9059607}" presName="arrow" presStyleLbl="node1" presStyleIdx="1" presStyleCnt="2">
        <dgm:presLayoutVars>
          <dgm:bulletEnabled val="1"/>
        </dgm:presLayoutVars>
      </dgm:prSet>
      <dgm:spPr/>
    </dgm:pt>
  </dgm:ptLst>
  <dgm:cxnLst>
    <dgm:cxn modelId="{293B6E52-B604-43FC-A2D3-9C6B4ECC8F7C}" type="presOf" srcId="{D4B9F191-843A-4DEA-92F8-7D079C27FAA4}" destId="{4A37664F-1EB4-476A-A7F2-4AD492F73BE9}" srcOrd="0" destOrd="0" presId="urn:microsoft.com/office/officeart/2005/8/layout/arrow5"/>
    <dgm:cxn modelId="{474ABC53-0E7F-4E49-9A56-7A551F95D14C}" type="presOf" srcId="{83712C69-99DD-4A34-844D-4D00C9059607}" destId="{5395A3BA-99F0-4931-8195-37A1732184BA}" srcOrd="0" destOrd="0" presId="urn:microsoft.com/office/officeart/2005/8/layout/arrow5"/>
    <dgm:cxn modelId="{50B22B93-B9AD-407C-8FBC-7E92E92AA4F0}" srcId="{D4B9F191-843A-4DEA-92F8-7D079C27FAA4}" destId="{6988A676-F69C-4694-85CA-8A1A9C66923F}" srcOrd="0" destOrd="0" parTransId="{F5500F0A-71E8-4219-BE5E-FE829A97BD6F}" sibTransId="{3479CFA4-720E-4DB2-8659-53E0ABC0902B}"/>
    <dgm:cxn modelId="{7DB2F199-F069-4C60-9B7F-5E310323FB8B}" srcId="{D4B9F191-843A-4DEA-92F8-7D079C27FAA4}" destId="{83712C69-99DD-4A34-844D-4D00C9059607}" srcOrd="1" destOrd="0" parTransId="{344747A0-EE46-4E0A-8418-A242E918828A}" sibTransId="{40065048-4CD4-42F1-AF48-F87561E37F93}"/>
    <dgm:cxn modelId="{2FE742BE-E2DB-4A61-83AD-E7C70C883D46}" type="presOf" srcId="{6988A676-F69C-4694-85CA-8A1A9C66923F}" destId="{477A4CE8-FF99-4286-A9D2-F7A982944F4E}" srcOrd="0" destOrd="0" presId="urn:microsoft.com/office/officeart/2005/8/layout/arrow5"/>
    <dgm:cxn modelId="{8D3C2D11-8AC1-4AAD-A6F3-65AC4FC0A13E}" type="presParOf" srcId="{4A37664F-1EB4-476A-A7F2-4AD492F73BE9}" destId="{477A4CE8-FF99-4286-A9D2-F7A982944F4E}" srcOrd="0" destOrd="0" presId="urn:microsoft.com/office/officeart/2005/8/layout/arrow5"/>
    <dgm:cxn modelId="{827613C7-C3DA-4146-AB80-F96667FCF131}" type="presParOf" srcId="{4A37664F-1EB4-476A-A7F2-4AD492F73BE9}" destId="{5395A3BA-99F0-4931-8195-37A1732184BA}" srcOrd="1" destOrd="0" presId="urn:microsoft.com/office/officeart/2005/8/layout/arrow5"/>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7FD655D-4448-49D8-ACAD-8E861BA1428C}" type="doc">
      <dgm:prSet loTypeId="urn:microsoft.com/office/officeart/2009/3/layout/PlusandMinus" loCatId="relationship" qsTypeId="urn:microsoft.com/office/officeart/2005/8/quickstyle/simple1" qsCatId="simple" csTypeId="urn:microsoft.com/office/officeart/2005/8/colors/accent1_2" csCatId="accent1" phldr="1"/>
      <dgm:spPr/>
      <dgm:t>
        <a:bodyPr/>
        <a:lstStyle/>
        <a:p>
          <a:endParaRPr lang="lv-LV"/>
        </a:p>
      </dgm:t>
    </dgm:pt>
    <dgm:pt modelId="{9F90A390-DA34-4C07-9E8D-560544924FC0}">
      <dgm:prSet phldrT="[Teksts]" phldr="0" custT="1"/>
      <dgm:spPr/>
      <dgm:t>
        <a:bodyPr/>
        <a:lstStyle/>
        <a:p>
          <a:r>
            <a:rPr lang="lv-LV" sz="1200" dirty="0">
              <a:solidFill>
                <a:schemeClr val="tx2"/>
              </a:solidFill>
              <a:latin typeface="+mn-lt"/>
              <a:ea typeface="Verdana" panose="020B0604030504040204" pitchFamily="34" charset="0"/>
            </a:rPr>
            <a:t>1. Dalība zinātniskajās konferencēs, t.sk. stenda un cita veida ziņojumu sagatavošanas izmaksas;</a:t>
          </a:r>
        </a:p>
        <a:p>
          <a:endParaRPr lang="lv-LV" sz="1200" dirty="0">
            <a:solidFill>
              <a:schemeClr val="tx2"/>
            </a:solidFill>
            <a:latin typeface="+mn-lt"/>
            <a:ea typeface="Verdana" panose="020B0604030504040204" pitchFamily="34" charset="0"/>
          </a:endParaRPr>
        </a:p>
        <a:p>
          <a:r>
            <a:rPr lang="lv-LV" sz="1200" dirty="0">
              <a:solidFill>
                <a:schemeClr val="tx2"/>
              </a:solidFill>
              <a:latin typeface="+mn-lt"/>
              <a:ea typeface="Verdana" panose="020B0604030504040204" pitchFamily="34" charset="0"/>
            </a:rPr>
            <a:t>2. promocijas procesa posmi pēc promocijas darba iesniegšanas promocijas padomē;</a:t>
          </a:r>
        </a:p>
        <a:p>
          <a:endParaRPr lang="lv-LV" sz="1200" dirty="0">
            <a:solidFill>
              <a:schemeClr val="tx2"/>
            </a:solidFill>
            <a:latin typeface="+mn-lt"/>
            <a:ea typeface="Verdana" panose="020B0604030504040204" pitchFamily="34" charset="0"/>
          </a:endParaRPr>
        </a:p>
        <a:p>
          <a:r>
            <a:rPr lang="lv-LV" sz="1200" dirty="0">
              <a:solidFill>
                <a:schemeClr val="tx2"/>
              </a:solidFill>
              <a:latin typeface="+mn-lt"/>
              <a:ea typeface="Verdana" panose="020B0604030504040204" pitchFamily="34" charset="0"/>
            </a:rPr>
            <a:t>3. apmaksa par iesniegtā raksta publicēšanu;</a:t>
          </a:r>
        </a:p>
        <a:p>
          <a:endParaRPr lang="lv-LV" sz="1200" dirty="0">
            <a:solidFill>
              <a:schemeClr val="tx2"/>
            </a:solidFill>
            <a:latin typeface="+mn-lt"/>
            <a:ea typeface="Verdana" panose="020B0604030504040204" pitchFamily="34" charset="0"/>
          </a:endParaRPr>
        </a:p>
        <a:p>
          <a:r>
            <a:rPr lang="lv-LV" sz="1200" dirty="0">
              <a:solidFill>
                <a:schemeClr val="tx2"/>
              </a:solidFill>
              <a:latin typeface="+mn-lt"/>
              <a:ea typeface="Verdana" panose="020B0604030504040204" pitchFamily="34" charset="0"/>
            </a:rPr>
            <a:t>4. citi pasākumi, kas tieši saistīti ar rezultātu publiskošanu vai nostiprināšanu atbilstoši VPP konkursu nolikumā noteiktajiem projektu rezultātiem;</a:t>
          </a:r>
        </a:p>
        <a:p>
          <a:endParaRPr lang="lv-LV" sz="1200" dirty="0">
            <a:solidFill>
              <a:schemeClr val="tx2"/>
            </a:solidFill>
            <a:latin typeface="+mn-lt"/>
            <a:ea typeface="Verdana" panose="020B0604030504040204" pitchFamily="34" charset="0"/>
          </a:endParaRPr>
        </a:p>
        <a:p>
          <a:r>
            <a:rPr lang="lv-LV" sz="1200" dirty="0">
              <a:solidFill>
                <a:schemeClr val="tx2"/>
              </a:solidFill>
              <a:latin typeface="+mn-lt"/>
              <a:ea typeface="Verdana" panose="020B0604030504040204" pitchFamily="34" charset="0"/>
            </a:rPr>
            <a:t>5. darbības, kuras veic citas institūcijas (piemēram, izdevniecības, intelektuālā īpašuma aģentūras, promocijas padomes) vai pieaicinātie speciālisti (piemēram, tulki, noformētāji, maketētāji, redaktori).</a:t>
          </a:r>
          <a:endParaRPr lang="lv-LV" sz="1200" dirty="0">
            <a:solidFill>
              <a:schemeClr val="tx2"/>
            </a:solidFill>
            <a:latin typeface="+mn-lt"/>
          </a:endParaRPr>
        </a:p>
      </dgm:t>
    </dgm:pt>
    <dgm:pt modelId="{F5051BE6-B25D-4877-A5D0-DFCE5CB91BDD}" type="parTrans" cxnId="{ACA20288-B253-45BA-A1D7-DD9CC4EDD464}">
      <dgm:prSet/>
      <dgm:spPr/>
      <dgm:t>
        <a:bodyPr/>
        <a:lstStyle/>
        <a:p>
          <a:endParaRPr lang="lv-LV"/>
        </a:p>
      </dgm:t>
    </dgm:pt>
    <dgm:pt modelId="{978C9830-3DA2-430C-A720-70B3D3ED1BDB}" type="sibTrans" cxnId="{ACA20288-B253-45BA-A1D7-DD9CC4EDD464}">
      <dgm:prSet/>
      <dgm:spPr/>
      <dgm:t>
        <a:bodyPr/>
        <a:lstStyle/>
        <a:p>
          <a:endParaRPr lang="lv-LV"/>
        </a:p>
      </dgm:t>
    </dgm:pt>
    <dgm:pt modelId="{F9EB0556-830C-43A3-9282-56ADB5C62ABD}">
      <dgm:prSet phldrT="[Teksts]" phldr="0" custT="1"/>
      <dgm:spPr/>
      <dgm:t>
        <a:bodyPr/>
        <a:lstStyle/>
        <a:p>
          <a:r>
            <a:rPr lang="lv-LV" sz="1200">
              <a:solidFill>
                <a:schemeClr val="tx2"/>
              </a:solidFill>
              <a:latin typeface="+mn-lt"/>
              <a:ea typeface="Verdana" panose="020B0604030504040204" pitchFamily="34" charset="0"/>
            </a:rPr>
            <a:t>1. Izmaksas, kas ir saistītas ar projekta zinātniskās grupas darbību, tostarp atalgojums, patērējamo materiālu izmaksas, ar pētījumu veikšanu saistītu pakalpojumu un iekārtu amortizācijas izmaksas;</a:t>
          </a:r>
        </a:p>
        <a:p>
          <a:pPr>
            <a:buAutoNum type="arabicPeriod"/>
          </a:pPr>
          <a:endParaRPr lang="lv-LV" sz="1200">
            <a:solidFill>
              <a:schemeClr val="tx2"/>
            </a:solidFill>
            <a:latin typeface="+mn-lt"/>
            <a:ea typeface="Verdana" panose="020B0604030504040204" pitchFamily="34" charset="0"/>
          </a:endParaRPr>
        </a:p>
        <a:p>
          <a:r>
            <a:rPr lang="lv-LV" sz="1200">
              <a:solidFill>
                <a:schemeClr val="tx2"/>
              </a:solidFill>
              <a:latin typeface="+mn-lt"/>
              <a:ea typeface="Verdana" panose="020B0604030504040204" pitchFamily="34" charset="0"/>
            </a:rPr>
            <a:t>2. izmaksas, kas saistītas ar zinātniskās grupas dalībnieku veikto saraksti ar zinātniskajām izdevniecībām, manuskriptu rediģēšanu un pilnveidošanu atbilstoši redakciju un recenzentu prasībām, atkārtota manuskriptu iesniegšana, t.sk. citā izdevniecībā, atkārtota promocijas darba vai pieteikuma intelektuālā īpašuma aizsardzībai iesniegšana. Tās  ir sedzamas no citiem līdzekļiem;</a:t>
          </a:r>
        </a:p>
        <a:p>
          <a:endParaRPr lang="lv-LV" sz="1200">
            <a:solidFill>
              <a:schemeClr val="tx2"/>
            </a:solidFill>
            <a:latin typeface="+mn-lt"/>
            <a:ea typeface="Verdana" panose="020B0604030504040204" pitchFamily="34" charset="0"/>
          </a:endParaRPr>
        </a:p>
        <a:p>
          <a:r>
            <a:rPr lang="lv-LV" sz="1200">
              <a:solidFill>
                <a:schemeClr val="tx2"/>
              </a:solidFill>
              <a:latin typeface="+mn-lt"/>
              <a:ea typeface="Verdana" panose="020B0604030504040204" pitchFamily="34" charset="0"/>
            </a:rPr>
            <a:t>3. patentu vai cita veida intelektuālā īpašuma uzturēšanas izmaksas.</a:t>
          </a:r>
          <a:endParaRPr lang="lv-LV" sz="1200">
            <a:solidFill>
              <a:schemeClr val="tx2"/>
            </a:solidFill>
            <a:latin typeface="+mn-lt"/>
          </a:endParaRPr>
        </a:p>
      </dgm:t>
    </dgm:pt>
    <dgm:pt modelId="{E49816EA-8A78-4ACC-BCC3-04D4D25329F3}" type="parTrans" cxnId="{7FF2F07E-F86E-40CA-A178-A7B54ACFEA73}">
      <dgm:prSet/>
      <dgm:spPr/>
      <dgm:t>
        <a:bodyPr/>
        <a:lstStyle/>
        <a:p>
          <a:endParaRPr lang="lv-LV"/>
        </a:p>
      </dgm:t>
    </dgm:pt>
    <dgm:pt modelId="{84B688E6-C360-493F-A49E-119B87253832}" type="sibTrans" cxnId="{7FF2F07E-F86E-40CA-A178-A7B54ACFEA73}">
      <dgm:prSet/>
      <dgm:spPr/>
      <dgm:t>
        <a:bodyPr/>
        <a:lstStyle/>
        <a:p>
          <a:endParaRPr lang="lv-LV"/>
        </a:p>
      </dgm:t>
    </dgm:pt>
    <dgm:pt modelId="{9DFA54F3-EC34-404E-86C5-29E81AA9EBA5}" type="pres">
      <dgm:prSet presAssocID="{87FD655D-4448-49D8-ACAD-8E861BA1428C}" presName="Name0" presStyleCnt="0">
        <dgm:presLayoutVars>
          <dgm:chMax val="2"/>
          <dgm:chPref val="2"/>
          <dgm:dir/>
          <dgm:animOne/>
          <dgm:resizeHandles val="exact"/>
        </dgm:presLayoutVars>
      </dgm:prSet>
      <dgm:spPr/>
    </dgm:pt>
    <dgm:pt modelId="{0F0FDC9C-BAE6-4D7E-8B60-C6E78090AE2E}" type="pres">
      <dgm:prSet presAssocID="{87FD655D-4448-49D8-ACAD-8E861BA1428C}" presName="Background" presStyleLbl="bgImgPlace1" presStyleIdx="0" presStyleCnt="1"/>
      <dgm:spPr>
        <a:xfrm>
          <a:off x="731520" y="1247782"/>
          <a:ext cx="7071360" cy="3654435"/>
        </a:xfrm>
        <a:prstGeom prst="rect">
          <a:avLst/>
        </a:prstGeom>
        <a:noFill/>
        <a:ln>
          <a:noFill/>
        </a:ln>
        <a:effectLst/>
      </dgm:spPr>
    </dgm:pt>
    <dgm:pt modelId="{5E9B36DE-20C5-4CAA-90B3-11A8449B9671}" type="pres">
      <dgm:prSet presAssocID="{87FD655D-4448-49D8-ACAD-8E861BA1428C}" presName="ParentText1" presStyleLbl="revTx" presStyleIdx="0" presStyleCnt="2">
        <dgm:presLayoutVars>
          <dgm:chMax val="0"/>
          <dgm:chPref val="0"/>
          <dgm:bulletEnabled val="1"/>
        </dgm:presLayoutVars>
      </dgm:prSet>
      <dgm:spPr/>
    </dgm:pt>
    <dgm:pt modelId="{CB8FE3B9-156B-4928-A7E7-06039103F483}" type="pres">
      <dgm:prSet presAssocID="{87FD655D-4448-49D8-ACAD-8E861BA1428C}" presName="ParentText2" presStyleLbl="revTx" presStyleIdx="1" presStyleCnt="2">
        <dgm:presLayoutVars>
          <dgm:chMax val="0"/>
          <dgm:chPref val="0"/>
          <dgm:bulletEnabled val="1"/>
        </dgm:presLayoutVars>
      </dgm:prSet>
      <dgm:spPr/>
    </dgm:pt>
    <dgm:pt modelId="{7FB5FD43-BAA5-4052-A331-04FC394F53DE}" type="pres">
      <dgm:prSet presAssocID="{87FD655D-4448-49D8-ACAD-8E861BA1428C}" presName="Plus" presStyleLbl="alignNode1" presStyleIdx="0" presStyleCnt="2"/>
      <dgm:spPr>
        <a:effectLst>
          <a:outerShdw blurRad="50800" dist="38100" dir="2700000" algn="tl" rotWithShape="0">
            <a:prstClr val="black">
              <a:alpha val="40000"/>
            </a:prstClr>
          </a:outerShdw>
        </a:effectLst>
      </dgm:spPr>
    </dgm:pt>
    <dgm:pt modelId="{E8CEDC15-D14C-4CB7-B52F-31FC02265062}" type="pres">
      <dgm:prSet presAssocID="{87FD655D-4448-49D8-ACAD-8E861BA1428C}" presName="Minus" presStyleLbl="alignNode1" presStyleIdx="1" presStyleCnt="2"/>
      <dgm:spPr>
        <a:effectLst>
          <a:outerShdw blurRad="50800" dist="38100" dir="2700000" algn="tl" rotWithShape="0">
            <a:prstClr val="black">
              <a:alpha val="40000"/>
            </a:prstClr>
          </a:outerShdw>
        </a:effectLst>
      </dgm:spPr>
    </dgm:pt>
    <dgm:pt modelId="{1157B092-DE81-48A1-8798-C12924F85C05}" type="pres">
      <dgm:prSet presAssocID="{87FD655D-4448-49D8-ACAD-8E861BA1428C}" presName="Divider" presStyleLbl="parChTrans1D1" presStyleIdx="0" presStyleCnt="1" custScaleX="2000000" custScaleY="101120" custLinFactNeighborY="-459"/>
      <dgm:spPr>
        <a:effectLst>
          <a:outerShdw blurRad="50800" dist="38100" dir="2700000" algn="tl" rotWithShape="0">
            <a:prstClr val="black">
              <a:alpha val="40000"/>
            </a:prstClr>
          </a:outerShdw>
        </a:effectLst>
      </dgm:spPr>
    </dgm:pt>
  </dgm:ptLst>
  <dgm:cxnLst>
    <dgm:cxn modelId="{06FA5103-4B0A-4785-9185-5338C717C8FD}" type="presOf" srcId="{87FD655D-4448-49D8-ACAD-8E861BA1428C}" destId="{9DFA54F3-EC34-404E-86C5-29E81AA9EBA5}" srcOrd="0" destOrd="0" presId="urn:microsoft.com/office/officeart/2009/3/layout/PlusandMinus"/>
    <dgm:cxn modelId="{8F078839-9FB5-4C4D-BC66-8064632C2181}" type="presOf" srcId="{9F90A390-DA34-4C07-9E8D-560544924FC0}" destId="{5E9B36DE-20C5-4CAA-90B3-11A8449B9671}" srcOrd="0" destOrd="0" presId="urn:microsoft.com/office/officeart/2009/3/layout/PlusandMinus"/>
    <dgm:cxn modelId="{A2149242-D65D-4234-92AF-611555B637F7}" type="presOf" srcId="{F9EB0556-830C-43A3-9282-56ADB5C62ABD}" destId="{CB8FE3B9-156B-4928-A7E7-06039103F483}" srcOrd="0" destOrd="0" presId="urn:microsoft.com/office/officeart/2009/3/layout/PlusandMinus"/>
    <dgm:cxn modelId="{7FF2F07E-F86E-40CA-A178-A7B54ACFEA73}" srcId="{87FD655D-4448-49D8-ACAD-8E861BA1428C}" destId="{F9EB0556-830C-43A3-9282-56ADB5C62ABD}" srcOrd="1" destOrd="0" parTransId="{E49816EA-8A78-4ACC-BCC3-04D4D25329F3}" sibTransId="{84B688E6-C360-493F-A49E-119B87253832}"/>
    <dgm:cxn modelId="{ACA20288-B253-45BA-A1D7-DD9CC4EDD464}" srcId="{87FD655D-4448-49D8-ACAD-8E861BA1428C}" destId="{9F90A390-DA34-4C07-9E8D-560544924FC0}" srcOrd="0" destOrd="0" parTransId="{F5051BE6-B25D-4877-A5D0-DFCE5CB91BDD}" sibTransId="{978C9830-3DA2-430C-A720-70B3D3ED1BDB}"/>
    <dgm:cxn modelId="{9317D715-573C-4F69-B198-ADFA927BFBAC}" type="presParOf" srcId="{9DFA54F3-EC34-404E-86C5-29E81AA9EBA5}" destId="{0F0FDC9C-BAE6-4D7E-8B60-C6E78090AE2E}" srcOrd="0" destOrd="0" presId="urn:microsoft.com/office/officeart/2009/3/layout/PlusandMinus"/>
    <dgm:cxn modelId="{5255ADE1-5A81-49B2-96F8-C808A3D507E5}" type="presParOf" srcId="{9DFA54F3-EC34-404E-86C5-29E81AA9EBA5}" destId="{5E9B36DE-20C5-4CAA-90B3-11A8449B9671}" srcOrd="1" destOrd="0" presId="urn:microsoft.com/office/officeart/2009/3/layout/PlusandMinus"/>
    <dgm:cxn modelId="{8B7776CE-42C1-4BE7-BE3E-2D75190A260C}" type="presParOf" srcId="{9DFA54F3-EC34-404E-86C5-29E81AA9EBA5}" destId="{CB8FE3B9-156B-4928-A7E7-06039103F483}" srcOrd="2" destOrd="0" presId="urn:microsoft.com/office/officeart/2009/3/layout/PlusandMinus"/>
    <dgm:cxn modelId="{85947569-FD31-4657-BBC4-2923480E2357}" type="presParOf" srcId="{9DFA54F3-EC34-404E-86C5-29E81AA9EBA5}" destId="{7FB5FD43-BAA5-4052-A331-04FC394F53DE}" srcOrd="3" destOrd="0" presId="urn:microsoft.com/office/officeart/2009/3/layout/PlusandMinus"/>
    <dgm:cxn modelId="{C58129B1-C3F7-427F-BF5C-CA6EB0EE767E}" type="presParOf" srcId="{9DFA54F3-EC34-404E-86C5-29E81AA9EBA5}" destId="{E8CEDC15-D14C-4CB7-B52F-31FC02265062}" srcOrd="4" destOrd="0" presId="urn:microsoft.com/office/officeart/2009/3/layout/PlusandMinus"/>
    <dgm:cxn modelId="{651D8444-A1F7-4906-9927-F3AD3407DB28}" type="presParOf" srcId="{9DFA54F3-EC34-404E-86C5-29E81AA9EBA5}" destId="{1157B092-DE81-48A1-8798-C12924F85C05}" srcOrd="5" destOrd="0" presId="urn:microsoft.com/office/officeart/2009/3/layout/PlusandMinus"/>
  </dgm:cxnLst>
  <dgm:bg/>
  <dgm:whole>
    <a:ln>
      <a:noFill/>
      <a:prstDash val="sysDot"/>
    </a:ln>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C81FFC0-9308-4990-8F59-25D19CE8602D}"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lv-LV"/>
        </a:p>
      </dgm:t>
    </dgm:pt>
    <dgm:pt modelId="{53A0639C-8877-4187-8578-3FE396D52E0E}">
      <dgm:prSet phldrT="[Teksts]" phldr="0"/>
      <dgm:spPr>
        <a:effectLst>
          <a:outerShdw blurRad="50800" dist="38100" dir="2700000" algn="tl" rotWithShape="0">
            <a:prstClr val="black">
              <a:alpha val="40000"/>
            </a:prstClr>
          </a:outerShdw>
        </a:effectLst>
      </dgm:spPr>
      <dgm:t>
        <a:bodyPr/>
        <a:lstStyle/>
        <a:p>
          <a:pPr algn="l"/>
          <a:r>
            <a:rPr lang="lv-LV"/>
            <a:t>Līdz 3 gadiem</a:t>
          </a:r>
        </a:p>
      </dgm:t>
    </dgm:pt>
    <dgm:pt modelId="{65E82B68-E99D-45D3-8542-AF0A4490FE85}" type="parTrans" cxnId="{13533E9D-6D03-4A95-8C3F-9AE999DB10A0}">
      <dgm:prSet/>
      <dgm:spPr/>
      <dgm:t>
        <a:bodyPr/>
        <a:lstStyle/>
        <a:p>
          <a:endParaRPr lang="lv-LV"/>
        </a:p>
      </dgm:t>
    </dgm:pt>
    <dgm:pt modelId="{9DE4EF05-665A-4A17-A20C-EECD08189396}" type="sibTrans" cxnId="{13533E9D-6D03-4A95-8C3F-9AE999DB10A0}">
      <dgm:prSet/>
      <dgm:spPr/>
      <dgm:t>
        <a:bodyPr/>
        <a:lstStyle/>
        <a:p>
          <a:endParaRPr lang="lv-LV"/>
        </a:p>
      </dgm:t>
    </dgm:pt>
    <dgm:pt modelId="{8FB42516-81A4-40CE-8618-0FAB0EF2938F}">
      <dgm:prSet phldrT="[Teksts]"/>
      <dgm:spPr>
        <a:effectLst>
          <a:outerShdw blurRad="50800" dist="38100" dir="2700000" algn="tl" rotWithShape="0">
            <a:prstClr val="black">
              <a:alpha val="40000"/>
            </a:prstClr>
          </a:outerShdw>
        </a:effectLst>
      </dgm:spPr>
      <dgm:t>
        <a:bodyPr anchor="ctr"/>
        <a:lstStyle/>
        <a:p>
          <a:r>
            <a:rPr lang="lv-LV" dirty="0">
              <a:latin typeface="+mn-lt"/>
              <a:ea typeface="Verdana" panose="020B0604030504040204" pitchFamily="34" charset="0"/>
            </a:rPr>
            <a:t>pēc projekta īstenošanas termiņa noslēguma (ar vai bez projekta termiņa pagarinājuma) vai tiek pārtraukta ātrāk, ja tiek sasniegti projekta iesniegumā paredzētie rezultāti</a:t>
          </a:r>
          <a:endParaRPr lang="lv-LV" dirty="0">
            <a:latin typeface="+mn-lt"/>
          </a:endParaRPr>
        </a:p>
      </dgm:t>
    </dgm:pt>
    <dgm:pt modelId="{A5306E81-B89A-43B9-9C02-346E0C98568F}" type="parTrans" cxnId="{28A1580C-49E2-43EF-913F-95DE182EA99B}">
      <dgm:prSet/>
      <dgm:spPr/>
      <dgm:t>
        <a:bodyPr/>
        <a:lstStyle/>
        <a:p>
          <a:endParaRPr lang="lv-LV"/>
        </a:p>
      </dgm:t>
    </dgm:pt>
    <dgm:pt modelId="{4E0450EC-31C1-4AF0-B89B-D813FCCFC45B}" type="sibTrans" cxnId="{28A1580C-49E2-43EF-913F-95DE182EA99B}">
      <dgm:prSet/>
      <dgm:spPr/>
      <dgm:t>
        <a:bodyPr/>
        <a:lstStyle/>
        <a:p>
          <a:endParaRPr lang="lv-LV"/>
        </a:p>
      </dgm:t>
    </dgm:pt>
    <dgm:pt modelId="{FEB9C369-365E-4133-A45F-CA38DCF8F2C2}">
      <dgm:prSet phldrT="[Teksts]"/>
      <dgm:spPr>
        <a:effectLst>
          <a:outerShdw blurRad="50800" dist="38100" dir="2700000" algn="tl" rotWithShape="0">
            <a:prstClr val="black">
              <a:alpha val="40000"/>
            </a:prstClr>
          </a:outerShdw>
        </a:effectLst>
      </dgm:spPr>
      <dgm:t>
        <a:bodyPr anchor="ctr"/>
        <a:lstStyle/>
        <a:p>
          <a:r>
            <a:rPr lang="lv-LV" dirty="0">
              <a:latin typeface="+mn-lt"/>
              <a:ea typeface="Verdana" panose="020B0604030504040204" pitchFamily="34" charset="0"/>
            </a:rPr>
            <a:t>LZP seko līdzi:</a:t>
          </a:r>
          <a:endParaRPr lang="lv-LV" dirty="0">
            <a:latin typeface="+mn-lt"/>
          </a:endParaRPr>
        </a:p>
      </dgm:t>
    </dgm:pt>
    <dgm:pt modelId="{16E8AC1E-4DD9-429E-B03C-7B1DD1582BDC}" type="parTrans" cxnId="{2BE44BA9-F5FE-4158-9978-74D7E6D269C5}">
      <dgm:prSet/>
      <dgm:spPr/>
      <dgm:t>
        <a:bodyPr/>
        <a:lstStyle/>
        <a:p>
          <a:endParaRPr lang="lv-LV"/>
        </a:p>
      </dgm:t>
    </dgm:pt>
    <dgm:pt modelId="{531B605D-6F3D-4DEF-B2EA-F5D4D24B8541}" type="sibTrans" cxnId="{2BE44BA9-F5FE-4158-9978-74D7E6D269C5}">
      <dgm:prSet/>
      <dgm:spPr/>
      <dgm:t>
        <a:bodyPr/>
        <a:lstStyle/>
        <a:p>
          <a:endParaRPr lang="lv-LV"/>
        </a:p>
      </dgm:t>
    </dgm:pt>
    <dgm:pt modelId="{562A1B43-81CF-480E-991C-E5A857B94F5A}">
      <dgm:prSet phldrT="[Teksts]"/>
      <dgm:spPr>
        <a:effectLst>
          <a:outerShdw blurRad="50800" dist="38100" dir="2700000" algn="tl" rotWithShape="0">
            <a:prstClr val="black">
              <a:alpha val="40000"/>
            </a:prstClr>
          </a:outerShdw>
        </a:effectLst>
      </dgm:spPr>
      <dgm:t>
        <a:bodyPr anchor="ctr"/>
        <a:lstStyle/>
        <a:p>
          <a:pPr algn="l">
            <a:buAutoNum type="arabicPeriod"/>
          </a:pPr>
          <a:r>
            <a:rPr lang="lv-LV" dirty="0">
              <a:latin typeface="+mn-lt"/>
              <a:ea typeface="Verdana" panose="020B0604030504040204" pitchFamily="34" charset="0"/>
            </a:rPr>
            <a:t>1) zinātniskajās izdevniecībās iesniegtie zinātniskie manuskripti ir iznākuši zinātnisko publikāciju vai zinātnisko monogrāfiju veidā;</a:t>
          </a:r>
          <a:endParaRPr lang="lv-LV" dirty="0">
            <a:latin typeface="+mn-lt"/>
          </a:endParaRPr>
        </a:p>
      </dgm:t>
    </dgm:pt>
    <dgm:pt modelId="{56790853-22F6-4366-B8C7-989996C2B884}" type="parTrans" cxnId="{5519AA76-7995-4357-B87E-CB172276849A}">
      <dgm:prSet/>
      <dgm:spPr/>
      <dgm:t>
        <a:bodyPr/>
        <a:lstStyle/>
        <a:p>
          <a:endParaRPr lang="lv-LV"/>
        </a:p>
      </dgm:t>
    </dgm:pt>
    <dgm:pt modelId="{7072795A-3DF3-40DE-AC17-6D706C57DA45}" type="sibTrans" cxnId="{5519AA76-7995-4357-B87E-CB172276849A}">
      <dgm:prSet/>
      <dgm:spPr/>
      <dgm:t>
        <a:bodyPr/>
        <a:lstStyle/>
        <a:p>
          <a:endParaRPr lang="lv-LV"/>
        </a:p>
      </dgm:t>
    </dgm:pt>
    <dgm:pt modelId="{F78BE379-2E95-4203-8487-6626155A8C88}">
      <dgm:prSet phldrT="[Teksts]" phldr="0"/>
      <dgm:spPr>
        <a:effectLst>
          <a:outerShdw blurRad="50800" dist="38100" dir="2700000" algn="tl" rotWithShape="0">
            <a:prstClr val="black">
              <a:alpha val="40000"/>
            </a:prstClr>
          </a:outerShdw>
        </a:effectLst>
      </dgm:spPr>
      <dgm:t>
        <a:bodyPr/>
        <a:lstStyle/>
        <a:p>
          <a:r>
            <a:rPr lang="lv-LV">
              <a:latin typeface="+mn-lt"/>
            </a:rPr>
            <a:t> </a:t>
          </a:r>
        </a:p>
      </dgm:t>
    </dgm:pt>
    <dgm:pt modelId="{C834E030-6F5B-4AB7-93A5-EE3CC4A239EC}" type="parTrans" cxnId="{40187F91-DB5B-4528-AC5C-F1D18E1546CC}">
      <dgm:prSet/>
      <dgm:spPr/>
      <dgm:t>
        <a:bodyPr/>
        <a:lstStyle/>
        <a:p>
          <a:endParaRPr lang="lv-LV"/>
        </a:p>
      </dgm:t>
    </dgm:pt>
    <dgm:pt modelId="{0E8EBE0D-A4D8-4161-BC6D-057D81985F7B}" type="sibTrans" cxnId="{40187F91-DB5B-4528-AC5C-F1D18E1546CC}">
      <dgm:prSet/>
      <dgm:spPr/>
      <dgm:t>
        <a:bodyPr/>
        <a:lstStyle/>
        <a:p>
          <a:endParaRPr lang="lv-LV"/>
        </a:p>
      </dgm:t>
    </dgm:pt>
    <dgm:pt modelId="{EC1684AA-6321-46A9-91D4-749E511A6A41}">
      <dgm:prSet phldrT="[Teksts]"/>
      <dgm:spPr/>
      <dgm:t>
        <a:bodyPr anchor="ctr"/>
        <a:lstStyle/>
        <a:p>
          <a:pPr>
            <a:buAutoNum type="arabicPeriod"/>
          </a:pPr>
          <a:r>
            <a:rPr lang="lv-LV" dirty="0">
              <a:latin typeface="+mn-lt"/>
              <a:ea typeface="Verdana" panose="020B0604030504040204" pitchFamily="34" charset="0"/>
            </a:rPr>
            <a:t>4) promocijas padomēs iesniegtie promocijas darbi ir aizstāvēti un saņemts zinātniskais grāds. Projekta īstenotāji </a:t>
          </a:r>
          <a:r>
            <a:rPr lang="lv-LV" dirty="0" err="1">
              <a:latin typeface="+mn-lt"/>
              <a:ea typeface="Verdana" panose="020B0604030504040204" pitchFamily="34" charset="0"/>
            </a:rPr>
            <a:t>pēcuzraudzības</a:t>
          </a:r>
          <a:r>
            <a:rPr lang="lv-LV" dirty="0">
              <a:latin typeface="+mn-lt"/>
              <a:ea typeface="Verdana" panose="020B0604030504040204" pitchFamily="34" charset="0"/>
            </a:rPr>
            <a:t> periodā sniedz Padomei informāciju par iepriekš minēto publikāciju, monogrāfiju, datu kopu publicēšanu, promocijas darbu aizstāvēšanu un intelektuālā īpašuma tiesību nostiprināšanu. Padome informāciju par šo rezultātu veidu publicēšanu var gūt arī no publiski pieejamām datubāzēm;</a:t>
          </a:r>
          <a:endParaRPr lang="lv-LV" dirty="0">
            <a:latin typeface="+mn-lt"/>
          </a:endParaRPr>
        </a:p>
      </dgm:t>
    </dgm:pt>
    <dgm:pt modelId="{33CBB0F8-FAEE-4C17-88E4-074167653523}" type="parTrans" cxnId="{E12FCF88-B64E-44FF-96D2-0A407CCE62F3}">
      <dgm:prSet/>
      <dgm:spPr/>
      <dgm:t>
        <a:bodyPr/>
        <a:lstStyle/>
        <a:p>
          <a:endParaRPr lang="lv-LV"/>
        </a:p>
      </dgm:t>
    </dgm:pt>
    <dgm:pt modelId="{92D5F02A-22AB-49BE-AADC-B9D72D6A4256}" type="sibTrans" cxnId="{E12FCF88-B64E-44FF-96D2-0A407CCE62F3}">
      <dgm:prSet/>
      <dgm:spPr/>
      <dgm:t>
        <a:bodyPr/>
        <a:lstStyle/>
        <a:p>
          <a:endParaRPr lang="lv-LV"/>
        </a:p>
      </dgm:t>
    </dgm:pt>
    <dgm:pt modelId="{8E678FAB-7F9F-4F15-A39E-23BB67772629}">
      <dgm:prSet/>
      <dgm:spPr>
        <a:effectLst>
          <a:outerShdw blurRad="50800" dist="38100" dir="2700000" algn="tl" rotWithShape="0">
            <a:prstClr val="black">
              <a:alpha val="40000"/>
            </a:prstClr>
          </a:outerShdw>
        </a:effectLst>
      </dgm:spPr>
      <dgm:t>
        <a:bodyPr anchor="ctr"/>
        <a:lstStyle/>
        <a:p>
          <a:pPr algn="l"/>
          <a:r>
            <a:rPr lang="lv-LV" dirty="0">
              <a:latin typeface="+mn-lt"/>
              <a:ea typeface="Verdana" panose="020B0604030504040204" pitchFamily="34" charset="0"/>
            </a:rPr>
            <a:t>2) publicētas datu kopas, ja to publicēšana bija paredzēta tikai pēc zinātnisko publikāciju publicēšanas vai intelektuālā īpašuma tiesību nostiprināšanas;</a:t>
          </a:r>
        </a:p>
      </dgm:t>
    </dgm:pt>
    <dgm:pt modelId="{10FE136A-7D80-4B5B-9542-09FF8F1A04E0}" type="parTrans" cxnId="{D4BA546E-ED5E-4459-ADBB-377C2B3E4BC1}">
      <dgm:prSet/>
      <dgm:spPr/>
      <dgm:t>
        <a:bodyPr/>
        <a:lstStyle/>
        <a:p>
          <a:endParaRPr lang="lv-LV"/>
        </a:p>
      </dgm:t>
    </dgm:pt>
    <dgm:pt modelId="{63D2B6F8-EC3A-4ABC-B34B-48DBF4574326}" type="sibTrans" cxnId="{D4BA546E-ED5E-4459-ADBB-377C2B3E4BC1}">
      <dgm:prSet/>
      <dgm:spPr/>
      <dgm:t>
        <a:bodyPr/>
        <a:lstStyle/>
        <a:p>
          <a:endParaRPr lang="lv-LV"/>
        </a:p>
      </dgm:t>
    </dgm:pt>
    <dgm:pt modelId="{24B4415D-7298-466C-BAF2-CAFABD6CA921}">
      <dgm:prSet/>
      <dgm:spPr>
        <a:effectLst>
          <a:outerShdw blurRad="50800" dist="38100" dir="2700000" algn="tl" rotWithShape="0">
            <a:prstClr val="black">
              <a:alpha val="40000"/>
            </a:prstClr>
          </a:outerShdw>
        </a:effectLst>
      </dgm:spPr>
      <dgm:t>
        <a:bodyPr anchor="ctr"/>
        <a:lstStyle/>
        <a:p>
          <a:pPr algn="l"/>
          <a:r>
            <a:rPr lang="lv-LV" dirty="0">
              <a:latin typeface="+mn-lt"/>
              <a:ea typeface="Verdana" panose="020B0604030504040204" pitchFamily="34" charset="0"/>
            </a:rPr>
            <a:t>3)ir notikusi intelektuālā īpašuma tiesību nostiprināšana, informācija par šo tiesību nostiprināšanu ir publicēta;</a:t>
          </a:r>
        </a:p>
      </dgm:t>
    </dgm:pt>
    <dgm:pt modelId="{0587947B-AEF1-43F6-84D4-073D26B46E59}" type="parTrans" cxnId="{7A280728-043B-4050-A371-14FC19692C6D}">
      <dgm:prSet/>
      <dgm:spPr/>
      <dgm:t>
        <a:bodyPr/>
        <a:lstStyle/>
        <a:p>
          <a:endParaRPr lang="lv-LV"/>
        </a:p>
      </dgm:t>
    </dgm:pt>
    <dgm:pt modelId="{DFB6C095-40DC-4F9E-A124-39AE58477EB4}" type="sibTrans" cxnId="{7A280728-043B-4050-A371-14FC19692C6D}">
      <dgm:prSet/>
      <dgm:spPr/>
      <dgm:t>
        <a:bodyPr/>
        <a:lstStyle/>
        <a:p>
          <a:endParaRPr lang="lv-LV"/>
        </a:p>
      </dgm:t>
    </dgm:pt>
    <dgm:pt modelId="{3FF552B6-E55B-49F1-9D2D-C51427DF8725}">
      <dgm:prSet/>
      <dgm:spPr/>
      <dgm:t>
        <a:bodyPr anchor="ctr"/>
        <a:lstStyle/>
        <a:p>
          <a:r>
            <a:rPr lang="lv-LV" dirty="0">
              <a:latin typeface="+mn-lt"/>
              <a:ea typeface="Verdana" panose="020B0604030504040204" pitchFamily="34" charset="0"/>
            </a:rPr>
            <a:t>5)jābūt saņemtiem apliecinājumiem par projekta iesniegumā paredzēto rezultātu sasniegšanu. </a:t>
          </a:r>
        </a:p>
      </dgm:t>
    </dgm:pt>
    <dgm:pt modelId="{C9AB4716-41F4-49CC-BD40-3E899230E965}" type="parTrans" cxnId="{B8DDADE1-930C-4BD3-B463-B17533419866}">
      <dgm:prSet/>
      <dgm:spPr/>
      <dgm:t>
        <a:bodyPr/>
        <a:lstStyle/>
        <a:p>
          <a:endParaRPr lang="lv-LV"/>
        </a:p>
      </dgm:t>
    </dgm:pt>
    <dgm:pt modelId="{B2B001DF-C947-4886-B710-87B04F6A691B}" type="sibTrans" cxnId="{B8DDADE1-930C-4BD3-B463-B17533419866}">
      <dgm:prSet/>
      <dgm:spPr/>
      <dgm:t>
        <a:bodyPr/>
        <a:lstStyle/>
        <a:p>
          <a:endParaRPr lang="lv-LV"/>
        </a:p>
      </dgm:t>
    </dgm:pt>
    <dgm:pt modelId="{816CFA8C-1AA5-44F1-895C-0B53EBD116F7}" type="pres">
      <dgm:prSet presAssocID="{5C81FFC0-9308-4990-8F59-25D19CE8602D}" presName="Name0" presStyleCnt="0">
        <dgm:presLayoutVars>
          <dgm:dir/>
          <dgm:animLvl val="lvl"/>
          <dgm:resizeHandles val="exact"/>
        </dgm:presLayoutVars>
      </dgm:prSet>
      <dgm:spPr/>
    </dgm:pt>
    <dgm:pt modelId="{DBCF796B-BF66-489B-B8D9-438CC5078CFA}" type="pres">
      <dgm:prSet presAssocID="{53A0639C-8877-4187-8578-3FE396D52E0E}" presName="compositeNode" presStyleCnt="0">
        <dgm:presLayoutVars>
          <dgm:bulletEnabled val="1"/>
        </dgm:presLayoutVars>
      </dgm:prSet>
      <dgm:spPr/>
    </dgm:pt>
    <dgm:pt modelId="{CD1904FA-4676-40F9-9D30-A26BB072F079}" type="pres">
      <dgm:prSet presAssocID="{53A0639C-8877-4187-8578-3FE396D52E0E}" presName="bgRect" presStyleLbl="node1" presStyleIdx="0" presStyleCnt="3"/>
      <dgm:spPr/>
    </dgm:pt>
    <dgm:pt modelId="{A2C12CC5-37E6-40DE-9272-4379F148C647}" type="pres">
      <dgm:prSet presAssocID="{53A0639C-8877-4187-8578-3FE396D52E0E}" presName="parentNode" presStyleLbl="node1" presStyleIdx="0" presStyleCnt="3">
        <dgm:presLayoutVars>
          <dgm:chMax val="0"/>
          <dgm:bulletEnabled val="1"/>
        </dgm:presLayoutVars>
      </dgm:prSet>
      <dgm:spPr/>
    </dgm:pt>
    <dgm:pt modelId="{4AD388A0-60C6-456B-9360-8F91744BC3F5}" type="pres">
      <dgm:prSet presAssocID="{53A0639C-8877-4187-8578-3FE396D52E0E}" presName="childNode" presStyleLbl="node1" presStyleIdx="0" presStyleCnt="3">
        <dgm:presLayoutVars>
          <dgm:bulletEnabled val="1"/>
        </dgm:presLayoutVars>
      </dgm:prSet>
      <dgm:spPr/>
    </dgm:pt>
    <dgm:pt modelId="{DEB255FE-5049-4CEE-A03F-904948902381}" type="pres">
      <dgm:prSet presAssocID="{9DE4EF05-665A-4A17-A20C-EECD08189396}" presName="hSp" presStyleCnt="0"/>
      <dgm:spPr/>
    </dgm:pt>
    <dgm:pt modelId="{B6D09B1C-BAEC-4BD1-A6CB-A908F6C221E5}" type="pres">
      <dgm:prSet presAssocID="{9DE4EF05-665A-4A17-A20C-EECD08189396}" presName="vProcSp" presStyleCnt="0"/>
      <dgm:spPr/>
    </dgm:pt>
    <dgm:pt modelId="{ABE0DD16-39DD-45BB-9001-2B71934F0929}" type="pres">
      <dgm:prSet presAssocID="{9DE4EF05-665A-4A17-A20C-EECD08189396}" presName="vSp1" presStyleCnt="0"/>
      <dgm:spPr/>
    </dgm:pt>
    <dgm:pt modelId="{76A5EEC4-DFC5-4E93-BF8A-F014D0933D86}" type="pres">
      <dgm:prSet presAssocID="{9DE4EF05-665A-4A17-A20C-EECD08189396}" presName="simulatedConn" presStyleLbl="solidFgAcc1" presStyleIdx="0" presStyleCnt="2"/>
      <dgm:spPr/>
    </dgm:pt>
    <dgm:pt modelId="{7C4F488C-2C72-4306-8804-2CDAEA21A569}" type="pres">
      <dgm:prSet presAssocID="{9DE4EF05-665A-4A17-A20C-EECD08189396}" presName="vSp2" presStyleCnt="0"/>
      <dgm:spPr/>
    </dgm:pt>
    <dgm:pt modelId="{2CEEE7DB-2DA2-434A-818A-EBE365710C5F}" type="pres">
      <dgm:prSet presAssocID="{9DE4EF05-665A-4A17-A20C-EECD08189396}" presName="sibTrans" presStyleCnt="0"/>
      <dgm:spPr/>
    </dgm:pt>
    <dgm:pt modelId="{8F18B3F0-3610-449E-A943-2E403A5AB873}" type="pres">
      <dgm:prSet presAssocID="{FEB9C369-365E-4133-A45F-CA38DCF8F2C2}" presName="compositeNode" presStyleCnt="0">
        <dgm:presLayoutVars>
          <dgm:bulletEnabled val="1"/>
        </dgm:presLayoutVars>
      </dgm:prSet>
      <dgm:spPr/>
    </dgm:pt>
    <dgm:pt modelId="{8C2D9793-8507-44DD-BE0D-DD7D0497EA0A}" type="pres">
      <dgm:prSet presAssocID="{FEB9C369-365E-4133-A45F-CA38DCF8F2C2}" presName="bgRect" presStyleLbl="node1" presStyleIdx="1" presStyleCnt="3"/>
      <dgm:spPr/>
    </dgm:pt>
    <dgm:pt modelId="{FA8DA6B4-AD78-450B-AE13-0B3B33BC08F3}" type="pres">
      <dgm:prSet presAssocID="{FEB9C369-365E-4133-A45F-CA38DCF8F2C2}" presName="parentNode" presStyleLbl="node1" presStyleIdx="1" presStyleCnt="3">
        <dgm:presLayoutVars>
          <dgm:chMax val="0"/>
          <dgm:bulletEnabled val="1"/>
        </dgm:presLayoutVars>
      </dgm:prSet>
      <dgm:spPr/>
    </dgm:pt>
    <dgm:pt modelId="{D0943803-066C-46FA-9491-5F6F2C8597B7}" type="pres">
      <dgm:prSet presAssocID="{FEB9C369-365E-4133-A45F-CA38DCF8F2C2}" presName="childNode" presStyleLbl="node1" presStyleIdx="1" presStyleCnt="3">
        <dgm:presLayoutVars>
          <dgm:bulletEnabled val="1"/>
        </dgm:presLayoutVars>
      </dgm:prSet>
      <dgm:spPr/>
    </dgm:pt>
    <dgm:pt modelId="{F93C426D-D060-4C50-B936-09C01EAB0BD0}" type="pres">
      <dgm:prSet presAssocID="{531B605D-6F3D-4DEF-B2EA-F5D4D24B8541}" presName="hSp" presStyleCnt="0"/>
      <dgm:spPr/>
    </dgm:pt>
    <dgm:pt modelId="{B0D25692-E00E-4D08-AE81-0F1596EADFAC}" type="pres">
      <dgm:prSet presAssocID="{531B605D-6F3D-4DEF-B2EA-F5D4D24B8541}" presName="vProcSp" presStyleCnt="0"/>
      <dgm:spPr/>
    </dgm:pt>
    <dgm:pt modelId="{56A32B5E-FECB-4F41-B895-6BE2C647A8F9}" type="pres">
      <dgm:prSet presAssocID="{531B605D-6F3D-4DEF-B2EA-F5D4D24B8541}" presName="vSp1" presStyleCnt="0"/>
      <dgm:spPr/>
    </dgm:pt>
    <dgm:pt modelId="{F9628376-7203-46C5-8A95-FE77A5C7C2DC}" type="pres">
      <dgm:prSet presAssocID="{531B605D-6F3D-4DEF-B2EA-F5D4D24B8541}" presName="simulatedConn" presStyleLbl="solidFgAcc1" presStyleIdx="1" presStyleCnt="2"/>
      <dgm:spPr/>
    </dgm:pt>
    <dgm:pt modelId="{A623FD74-5F33-4EBD-ADD4-C06D524E463D}" type="pres">
      <dgm:prSet presAssocID="{531B605D-6F3D-4DEF-B2EA-F5D4D24B8541}" presName="vSp2" presStyleCnt="0"/>
      <dgm:spPr/>
    </dgm:pt>
    <dgm:pt modelId="{75D452E3-43BC-45FD-9265-AEE68DB1C561}" type="pres">
      <dgm:prSet presAssocID="{531B605D-6F3D-4DEF-B2EA-F5D4D24B8541}" presName="sibTrans" presStyleCnt="0"/>
      <dgm:spPr/>
    </dgm:pt>
    <dgm:pt modelId="{E2562F09-431E-467D-A3EF-B56224D40294}" type="pres">
      <dgm:prSet presAssocID="{F78BE379-2E95-4203-8487-6626155A8C88}" presName="compositeNode" presStyleCnt="0">
        <dgm:presLayoutVars>
          <dgm:bulletEnabled val="1"/>
        </dgm:presLayoutVars>
      </dgm:prSet>
      <dgm:spPr/>
    </dgm:pt>
    <dgm:pt modelId="{A5667BBD-3C69-4478-BEA3-D12B0F1E1DF5}" type="pres">
      <dgm:prSet presAssocID="{F78BE379-2E95-4203-8487-6626155A8C88}" presName="bgRect" presStyleLbl="node1" presStyleIdx="2" presStyleCnt="3"/>
      <dgm:spPr/>
    </dgm:pt>
    <dgm:pt modelId="{9809FCBC-117D-48A5-9DDF-AF8F3BC02671}" type="pres">
      <dgm:prSet presAssocID="{F78BE379-2E95-4203-8487-6626155A8C88}" presName="parentNode" presStyleLbl="node1" presStyleIdx="2" presStyleCnt="3">
        <dgm:presLayoutVars>
          <dgm:chMax val="0"/>
          <dgm:bulletEnabled val="1"/>
        </dgm:presLayoutVars>
      </dgm:prSet>
      <dgm:spPr/>
    </dgm:pt>
    <dgm:pt modelId="{7EBFA96B-F556-43F5-8F98-31B4241C2F22}" type="pres">
      <dgm:prSet presAssocID="{F78BE379-2E95-4203-8487-6626155A8C88}" presName="childNode" presStyleLbl="node1" presStyleIdx="2" presStyleCnt="3">
        <dgm:presLayoutVars>
          <dgm:bulletEnabled val="1"/>
        </dgm:presLayoutVars>
      </dgm:prSet>
      <dgm:spPr/>
    </dgm:pt>
  </dgm:ptLst>
  <dgm:cxnLst>
    <dgm:cxn modelId="{F6082C09-CFC5-455B-A3DB-E423302D05FE}" type="presOf" srcId="{53A0639C-8877-4187-8578-3FE396D52E0E}" destId="{A2C12CC5-37E6-40DE-9272-4379F148C647}" srcOrd="1" destOrd="0" presId="urn:microsoft.com/office/officeart/2005/8/layout/hProcess7"/>
    <dgm:cxn modelId="{28A1580C-49E2-43EF-913F-95DE182EA99B}" srcId="{53A0639C-8877-4187-8578-3FE396D52E0E}" destId="{8FB42516-81A4-40CE-8618-0FAB0EF2938F}" srcOrd="0" destOrd="0" parTransId="{A5306E81-B89A-43B9-9C02-346E0C98568F}" sibTransId="{4E0450EC-31C1-4AF0-B89B-D813FCCFC45B}"/>
    <dgm:cxn modelId="{1A15B01C-5FF0-4DE8-B1C6-80CB200452FE}" type="presOf" srcId="{53A0639C-8877-4187-8578-3FE396D52E0E}" destId="{CD1904FA-4676-40F9-9D30-A26BB072F079}" srcOrd="0" destOrd="0" presId="urn:microsoft.com/office/officeart/2005/8/layout/hProcess7"/>
    <dgm:cxn modelId="{7A280728-043B-4050-A371-14FC19692C6D}" srcId="{FEB9C369-365E-4133-A45F-CA38DCF8F2C2}" destId="{24B4415D-7298-466C-BAF2-CAFABD6CA921}" srcOrd="2" destOrd="0" parTransId="{0587947B-AEF1-43F6-84D4-073D26B46E59}" sibTransId="{DFB6C095-40DC-4F9E-A124-39AE58477EB4}"/>
    <dgm:cxn modelId="{DE856365-F29F-4FC5-B956-38F055FF3E50}" type="presOf" srcId="{8E678FAB-7F9F-4F15-A39E-23BB67772629}" destId="{D0943803-066C-46FA-9491-5F6F2C8597B7}" srcOrd="0" destOrd="1" presId="urn:microsoft.com/office/officeart/2005/8/layout/hProcess7"/>
    <dgm:cxn modelId="{F40BF36D-9C15-4299-9FE2-1C129E59CA11}" type="presOf" srcId="{F78BE379-2E95-4203-8487-6626155A8C88}" destId="{9809FCBC-117D-48A5-9DDF-AF8F3BC02671}" srcOrd="1" destOrd="0" presId="urn:microsoft.com/office/officeart/2005/8/layout/hProcess7"/>
    <dgm:cxn modelId="{D4BA546E-ED5E-4459-ADBB-377C2B3E4BC1}" srcId="{FEB9C369-365E-4133-A45F-CA38DCF8F2C2}" destId="{8E678FAB-7F9F-4F15-A39E-23BB67772629}" srcOrd="1" destOrd="0" parTransId="{10FE136A-7D80-4B5B-9542-09FF8F1A04E0}" sibTransId="{63D2B6F8-EC3A-4ABC-B34B-48DBF4574326}"/>
    <dgm:cxn modelId="{54B9E24F-6889-4A11-BBCE-3B2D10F495CD}" type="presOf" srcId="{F78BE379-2E95-4203-8487-6626155A8C88}" destId="{A5667BBD-3C69-4478-BEA3-D12B0F1E1DF5}" srcOrd="0" destOrd="0" presId="urn:microsoft.com/office/officeart/2005/8/layout/hProcess7"/>
    <dgm:cxn modelId="{5519AA76-7995-4357-B87E-CB172276849A}" srcId="{FEB9C369-365E-4133-A45F-CA38DCF8F2C2}" destId="{562A1B43-81CF-480E-991C-E5A857B94F5A}" srcOrd="0" destOrd="0" parTransId="{56790853-22F6-4366-B8C7-989996C2B884}" sibTransId="{7072795A-3DF3-40DE-AC17-6D706C57DA45}"/>
    <dgm:cxn modelId="{85893B59-6E71-449A-BFC3-5DDADE40C9C9}" type="presOf" srcId="{8FB42516-81A4-40CE-8618-0FAB0EF2938F}" destId="{4AD388A0-60C6-456B-9360-8F91744BC3F5}" srcOrd="0" destOrd="0" presId="urn:microsoft.com/office/officeart/2005/8/layout/hProcess7"/>
    <dgm:cxn modelId="{ECEFEC84-EF3C-4A06-B10D-AE12262D7935}" type="presOf" srcId="{3FF552B6-E55B-49F1-9D2D-C51427DF8725}" destId="{7EBFA96B-F556-43F5-8F98-31B4241C2F22}" srcOrd="0" destOrd="1" presId="urn:microsoft.com/office/officeart/2005/8/layout/hProcess7"/>
    <dgm:cxn modelId="{E12FCF88-B64E-44FF-96D2-0A407CCE62F3}" srcId="{F78BE379-2E95-4203-8487-6626155A8C88}" destId="{EC1684AA-6321-46A9-91D4-749E511A6A41}" srcOrd="0" destOrd="0" parTransId="{33CBB0F8-FAEE-4C17-88E4-074167653523}" sibTransId="{92D5F02A-22AB-49BE-AADC-B9D72D6A4256}"/>
    <dgm:cxn modelId="{40187F91-DB5B-4528-AC5C-F1D18E1546CC}" srcId="{5C81FFC0-9308-4990-8F59-25D19CE8602D}" destId="{F78BE379-2E95-4203-8487-6626155A8C88}" srcOrd="2" destOrd="0" parTransId="{C834E030-6F5B-4AB7-93A5-EE3CC4A239EC}" sibTransId="{0E8EBE0D-A4D8-4161-BC6D-057D81985F7B}"/>
    <dgm:cxn modelId="{13533E9D-6D03-4A95-8C3F-9AE999DB10A0}" srcId="{5C81FFC0-9308-4990-8F59-25D19CE8602D}" destId="{53A0639C-8877-4187-8578-3FE396D52E0E}" srcOrd="0" destOrd="0" parTransId="{65E82B68-E99D-45D3-8542-AF0A4490FE85}" sibTransId="{9DE4EF05-665A-4A17-A20C-EECD08189396}"/>
    <dgm:cxn modelId="{2BE44BA9-F5FE-4158-9978-74D7E6D269C5}" srcId="{5C81FFC0-9308-4990-8F59-25D19CE8602D}" destId="{FEB9C369-365E-4133-A45F-CA38DCF8F2C2}" srcOrd="1" destOrd="0" parTransId="{16E8AC1E-4DD9-429E-B03C-7B1DD1582BDC}" sibTransId="{531B605D-6F3D-4DEF-B2EA-F5D4D24B8541}"/>
    <dgm:cxn modelId="{E3EBAEAE-8A84-47D5-9C3D-03E5F4660AA9}" type="presOf" srcId="{5C81FFC0-9308-4990-8F59-25D19CE8602D}" destId="{816CFA8C-1AA5-44F1-895C-0B53EBD116F7}" srcOrd="0" destOrd="0" presId="urn:microsoft.com/office/officeart/2005/8/layout/hProcess7"/>
    <dgm:cxn modelId="{D70D3CB5-E1D5-41D7-AD76-6B7262FE9F50}" type="presOf" srcId="{FEB9C369-365E-4133-A45F-CA38DCF8F2C2}" destId="{8C2D9793-8507-44DD-BE0D-DD7D0497EA0A}" srcOrd="0" destOrd="0" presId="urn:microsoft.com/office/officeart/2005/8/layout/hProcess7"/>
    <dgm:cxn modelId="{77802CB6-6A29-42B7-A70D-48F9DEE8E1D7}" type="presOf" srcId="{FEB9C369-365E-4133-A45F-CA38DCF8F2C2}" destId="{FA8DA6B4-AD78-450B-AE13-0B3B33BC08F3}" srcOrd="1" destOrd="0" presId="urn:microsoft.com/office/officeart/2005/8/layout/hProcess7"/>
    <dgm:cxn modelId="{0891ABBF-971C-4423-AB0F-C9C66DF3155C}" type="presOf" srcId="{562A1B43-81CF-480E-991C-E5A857B94F5A}" destId="{D0943803-066C-46FA-9491-5F6F2C8597B7}" srcOrd="0" destOrd="0" presId="urn:microsoft.com/office/officeart/2005/8/layout/hProcess7"/>
    <dgm:cxn modelId="{01333CDC-C059-4FFA-940F-96EE47832BD6}" type="presOf" srcId="{EC1684AA-6321-46A9-91D4-749E511A6A41}" destId="{7EBFA96B-F556-43F5-8F98-31B4241C2F22}" srcOrd="0" destOrd="0" presId="urn:microsoft.com/office/officeart/2005/8/layout/hProcess7"/>
    <dgm:cxn modelId="{B8DDADE1-930C-4BD3-B463-B17533419866}" srcId="{F78BE379-2E95-4203-8487-6626155A8C88}" destId="{3FF552B6-E55B-49F1-9D2D-C51427DF8725}" srcOrd="1" destOrd="0" parTransId="{C9AB4716-41F4-49CC-BD40-3E899230E965}" sibTransId="{B2B001DF-C947-4886-B710-87B04F6A691B}"/>
    <dgm:cxn modelId="{6EB752F2-8E28-429B-B07A-9AF32114C892}" type="presOf" srcId="{24B4415D-7298-466C-BAF2-CAFABD6CA921}" destId="{D0943803-066C-46FA-9491-5F6F2C8597B7}" srcOrd="0" destOrd="2" presId="urn:microsoft.com/office/officeart/2005/8/layout/hProcess7"/>
    <dgm:cxn modelId="{39FC98B1-026E-4C02-A8FF-0B37CA94BA1A}" type="presParOf" srcId="{816CFA8C-1AA5-44F1-895C-0B53EBD116F7}" destId="{DBCF796B-BF66-489B-B8D9-438CC5078CFA}" srcOrd="0" destOrd="0" presId="urn:microsoft.com/office/officeart/2005/8/layout/hProcess7"/>
    <dgm:cxn modelId="{2BCE245D-DAE3-4024-9FC9-3BAE3BACE507}" type="presParOf" srcId="{DBCF796B-BF66-489B-B8D9-438CC5078CFA}" destId="{CD1904FA-4676-40F9-9D30-A26BB072F079}" srcOrd="0" destOrd="0" presId="urn:microsoft.com/office/officeart/2005/8/layout/hProcess7"/>
    <dgm:cxn modelId="{69D790B1-9DA0-40C7-9E51-245605FB0501}" type="presParOf" srcId="{DBCF796B-BF66-489B-B8D9-438CC5078CFA}" destId="{A2C12CC5-37E6-40DE-9272-4379F148C647}" srcOrd="1" destOrd="0" presId="urn:microsoft.com/office/officeart/2005/8/layout/hProcess7"/>
    <dgm:cxn modelId="{03FCC6CF-AF55-4A77-8F04-7A3BDF136A97}" type="presParOf" srcId="{DBCF796B-BF66-489B-B8D9-438CC5078CFA}" destId="{4AD388A0-60C6-456B-9360-8F91744BC3F5}" srcOrd="2" destOrd="0" presId="urn:microsoft.com/office/officeart/2005/8/layout/hProcess7"/>
    <dgm:cxn modelId="{569CE734-4B7D-43AA-A060-F7604AFE5B23}" type="presParOf" srcId="{816CFA8C-1AA5-44F1-895C-0B53EBD116F7}" destId="{DEB255FE-5049-4CEE-A03F-904948902381}" srcOrd="1" destOrd="0" presId="urn:microsoft.com/office/officeart/2005/8/layout/hProcess7"/>
    <dgm:cxn modelId="{6E6053C2-07C5-4C3C-A768-8E17BF45AAFB}" type="presParOf" srcId="{816CFA8C-1AA5-44F1-895C-0B53EBD116F7}" destId="{B6D09B1C-BAEC-4BD1-A6CB-A908F6C221E5}" srcOrd="2" destOrd="0" presId="urn:microsoft.com/office/officeart/2005/8/layout/hProcess7"/>
    <dgm:cxn modelId="{8CDD26B7-DEF1-4849-8342-A82EE54CD08E}" type="presParOf" srcId="{B6D09B1C-BAEC-4BD1-A6CB-A908F6C221E5}" destId="{ABE0DD16-39DD-45BB-9001-2B71934F0929}" srcOrd="0" destOrd="0" presId="urn:microsoft.com/office/officeart/2005/8/layout/hProcess7"/>
    <dgm:cxn modelId="{F2EEE7F5-D370-4DBA-9FD1-3A05E3A8BB58}" type="presParOf" srcId="{B6D09B1C-BAEC-4BD1-A6CB-A908F6C221E5}" destId="{76A5EEC4-DFC5-4E93-BF8A-F014D0933D86}" srcOrd="1" destOrd="0" presId="urn:microsoft.com/office/officeart/2005/8/layout/hProcess7"/>
    <dgm:cxn modelId="{0E0156D8-4C82-479D-AF98-E0DD5ED9338C}" type="presParOf" srcId="{B6D09B1C-BAEC-4BD1-A6CB-A908F6C221E5}" destId="{7C4F488C-2C72-4306-8804-2CDAEA21A569}" srcOrd="2" destOrd="0" presId="urn:microsoft.com/office/officeart/2005/8/layout/hProcess7"/>
    <dgm:cxn modelId="{5B6633B8-1F8F-4D52-86D3-603DCCC79810}" type="presParOf" srcId="{816CFA8C-1AA5-44F1-895C-0B53EBD116F7}" destId="{2CEEE7DB-2DA2-434A-818A-EBE365710C5F}" srcOrd="3" destOrd="0" presId="urn:microsoft.com/office/officeart/2005/8/layout/hProcess7"/>
    <dgm:cxn modelId="{40E4ABE7-18CD-425F-8736-CF38E78FA0D6}" type="presParOf" srcId="{816CFA8C-1AA5-44F1-895C-0B53EBD116F7}" destId="{8F18B3F0-3610-449E-A943-2E403A5AB873}" srcOrd="4" destOrd="0" presId="urn:microsoft.com/office/officeart/2005/8/layout/hProcess7"/>
    <dgm:cxn modelId="{5F388C63-0F60-429F-9328-08C679C13388}" type="presParOf" srcId="{8F18B3F0-3610-449E-A943-2E403A5AB873}" destId="{8C2D9793-8507-44DD-BE0D-DD7D0497EA0A}" srcOrd="0" destOrd="0" presId="urn:microsoft.com/office/officeart/2005/8/layout/hProcess7"/>
    <dgm:cxn modelId="{03AE6117-14F5-4BFA-9FAD-B8ADD84BBEFC}" type="presParOf" srcId="{8F18B3F0-3610-449E-A943-2E403A5AB873}" destId="{FA8DA6B4-AD78-450B-AE13-0B3B33BC08F3}" srcOrd="1" destOrd="0" presId="urn:microsoft.com/office/officeart/2005/8/layout/hProcess7"/>
    <dgm:cxn modelId="{E3572374-1CC5-4A8B-83E8-0EADB13F477E}" type="presParOf" srcId="{8F18B3F0-3610-449E-A943-2E403A5AB873}" destId="{D0943803-066C-46FA-9491-5F6F2C8597B7}" srcOrd="2" destOrd="0" presId="urn:microsoft.com/office/officeart/2005/8/layout/hProcess7"/>
    <dgm:cxn modelId="{231D1C29-62E4-4708-8C0A-FAA8140D9694}" type="presParOf" srcId="{816CFA8C-1AA5-44F1-895C-0B53EBD116F7}" destId="{F93C426D-D060-4C50-B936-09C01EAB0BD0}" srcOrd="5" destOrd="0" presId="urn:microsoft.com/office/officeart/2005/8/layout/hProcess7"/>
    <dgm:cxn modelId="{48E5534F-D165-44C9-B6A4-262AE1879BAC}" type="presParOf" srcId="{816CFA8C-1AA5-44F1-895C-0B53EBD116F7}" destId="{B0D25692-E00E-4D08-AE81-0F1596EADFAC}" srcOrd="6" destOrd="0" presId="urn:microsoft.com/office/officeart/2005/8/layout/hProcess7"/>
    <dgm:cxn modelId="{7786BFBF-117A-40BF-A522-2DD445A261A0}" type="presParOf" srcId="{B0D25692-E00E-4D08-AE81-0F1596EADFAC}" destId="{56A32B5E-FECB-4F41-B895-6BE2C647A8F9}" srcOrd="0" destOrd="0" presId="urn:microsoft.com/office/officeart/2005/8/layout/hProcess7"/>
    <dgm:cxn modelId="{218201A9-B272-4363-8CEB-36AD9D4EDFE0}" type="presParOf" srcId="{B0D25692-E00E-4D08-AE81-0F1596EADFAC}" destId="{F9628376-7203-46C5-8A95-FE77A5C7C2DC}" srcOrd="1" destOrd="0" presId="urn:microsoft.com/office/officeart/2005/8/layout/hProcess7"/>
    <dgm:cxn modelId="{BBBDB9D6-CE1D-4D39-8362-A20394C28D6A}" type="presParOf" srcId="{B0D25692-E00E-4D08-AE81-0F1596EADFAC}" destId="{A623FD74-5F33-4EBD-ADD4-C06D524E463D}" srcOrd="2" destOrd="0" presId="urn:microsoft.com/office/officeart/2005/8/layout/hProcess7"/>
    <dgm:cxn modelId="{52F3CCD7-7D43-4942-B1D6-F307A371C994}" type="presParOf" srcId="{816CFA8C-1AA5-44F1-895C-0B53EBD116F7}" destId="{75D452E3-43BC-45FD-9265-AEE68DB1C561}" srcOrd="7" destOrd="0" presId="urn:microsoft.com/office/officeart/2005/8/layout/hProcess7"/>
    <dgm:cxn modelId="{05394FC8-7651-4DF8-818A-3A40A7EF9DE1}" type="presParOf" srcId="{816CFA8C-1AA5-44F1-895C-0B53EBD116F7}" destId="{E2562F09-431E-467D-A3EF-B56224D40294}" srcOrd="8" destOrd="0" presId="urn:microsoft.com/office/officeart/2005/8/layout/hProcess7"/>
    <dgm:cxn modelId="{C16CAF19-B74C-455E-BAFB-D257D4A1F4B7}" type="presParOf" srcId="{E2562F09-431E-467D-A3EF-B56224D40294}" destId="{A5667BBD-3C69-4478-BEA3-D12B0F1E1DF5}" srcOrd="0" destOrd="0" presId="urn:microsoft.com/office/officeart/2005/8/layout/hProcess7"/>
    <dgm:cxn modelId="{08FBF706-C696-4167-AF0F-E67DBE50D3C4}" type="presParOf" srcId="{E2562F09-431E-467D-A3EF-B56224D40294}" destId="{9809FCBC-117D-48A5-9DDF-AF8F3BC02671}" srcOrd="1" destOrd="0" presId="urn:microsoft.com/office/officeart/2005/8/layout/hProcess7"/>
    <dgm:cxn modelId="{D0B1B38D-9704-4824-B6CC-B52EC8C5BD3D}" type="presParOf" srcId="{E2562F09-431E-467D-A3EF-B56224D40294}" destId="{7EBFA96B-F556-43F5-8F98-31B4241C2F22}" srcOrd="2" destOrd="0" presId="urn:microsoft.com/office/officeart/2005/8/layout/hProcess7"/>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623356-1323-4355-A110-82737334D11D}" type="doc">
      <dgm:prSet loTypeId="urn:microsoft.com/office/officeart/2005/8/layout/hProcess7" loCatId="process" qsTypeId="urn:microsoft.com/office/officeart/2005/8/quickstyle/simple5" qsCatId="simple" csTypeId="urn:microsoft.com/office/officeart/2005/8/colors/accent1_2" csCatId="accent1" phldr="1"/>
      <dgm:spPr/>
      <dgm:t>
        <a:bodyPr/>
        <a:lstStyle/>
        <a:p>
          <a:endParaRPr lang="lv-LV"/>
        </a:p>
      </dgm:t>
    </dgm:pt>
    <dgm:pt modelId="{BB9B72DF-DDE1-40BF-AA30-813D021AC65B}">
      <dgm:prSet phldrT="[Teksts]" phldr="0" custT="1"/>
      <dgm:spPr/>
      <dgm:t>
        <a:bodyPr anchor="ctr"/>
        <a:lstStyle/>
        <a:p>
          <a:pPr algn="l"/>
          <a:r>
            <a:rPr lang="lv-LV" sz="1800" b="1" dirty="0">
              <a:effectLst>
                <a:outerShdw blurRad="38100" dist="38100" dir="2700000" algn="tl">
                  <a:srgbClr val="000000">
                    <a:alpha val="43137"/>
                  </a:srgbClr>
                </a:outerShdw>
              </a:effectLst>
            </a:rPr>
            <a:t>576 600,00 EUR</a:t>
          </a:r>
          <a:endParaRPr lang="lv-LV" sz="2000" dirty="0">
            <a:effectLst>
              <a:outerShdw blurRad="38100" dist="38100" dir="2700000" algn="tl">
                <a:srgbClr val="000000">
                  <a:alpha val="43137"/>
                </a:srgbClr>
              </a:outerShdw>
            </a:effectLst>
          </a:endParaRPr>
        </a:p>
      </dgm:t>
    </dgm:pt>
    <dgm:pt modelId="{BEF64672-04B4-45DF-86D4-C84A5613A194}" type="parTrans" cxnId="{E3D813F6-491A-4109-AD19-741287D19C33}">
      <dgm:prSet/>
      <dgm:spPr/>
      <dgm:t>
        <a:bodyPr/>
        <a:lstStyle/>
        <a:p>
          <a:endParaRPr lang="lv-LV"/>
        </a:p>
      </dgm:t>
    </dgm:pt>
    <dgm:pt modelId="{1DCB08BF-8722-40B5-B7E8-2EEB4DB96DF8}" type="sibTrans" cxnId="{E3D813F6-491A-4109-AD19-741287D19C33}">
      <dgm:prSet/>
      <dgm:spPr/>
      <dgm:t>
        <a:bodyPr/>
        <a:lstStyle/>
        <a:p>
          <a:endParaRPr lang="lv-LV"/>
        </a:p>
      </dgm:t>
    </dgm:pt>
    <dgm:pt modelId="{DF04775E-7A6F-4827-9915-E11BEECA80AA}">
      <dgm:prSet phldrT="[Teksts]" custT="1"/>
      <dgm:spPr/>
      <dgm:t>
        <a:bodyPr anchor="ctr"/>
        <a:lstStyle/>
        <a:p>
          <a:pPr algn="l">
            <a:buNone/>
          </a:pPr>
          <a:endParaRPr lang="lv-LV" sz="1200" dirty="0"/>
        </a:p>
      </dgm:t>
    </dgm:pt>
    <dgm:pt modelId="{0A1A7BA4-FE38-44C4-954B-D90DA6D93448}" type="parTrans" cxnId="{79AB3A98-8F7D-46D9-ACF6-9B8DF4E0E943}">
      <dgm:prSet/>
      <dgm:spPr/>
      <dgm:t>
        <a:bodyPr/>
        <a:lstStyle/>
        <a:p>
          <a:endParaRPr lang="lv-LV"/>
        </a:p>
      </dgm:t>
    </dgm:pt>
    <dgm:pt modelId="{70F020B7-3B09-4C6D-AF45-95EEB3124410}" type="sibTrans" cxnId="{79AB3A98-8F7D-46D9-ACF6-9B8DF4E0E943}">
      <dgm:prSet/>
      <dgm:spPr/>
      <dgm:t>
        <a:bodyPr/>
        <a:lstStyle/>
        <a:p>
          <a:endParaRPr lang="lv-LV"/>
        </a:p>
      </dgm:t>
    </dgm:pt>
    <dgm:pt modelId="{FEE9A2DF-A896-4F33-AA97-A715138CE210}">
      <dgm:prSet phldrT="[Teksts]" custT="1"/>
      <dgm:spPr/>
      <dgm:t>
        <a:bodyPr anchor="ctr"/>
        <a:lstStyle/>
        <a:p>
          <a:pPr algn="l">
            <a:buNone/>
          </a:pPr>
          <a:r>
            <a:rPr lang="lv-LV" sz="2000" b="1" i="1" dirty="0"/>
            <a:t>MK rīkojuma 6. punktā minētie uzdevumi</a:t>
          </a:r>
        </a:p>
      </dgm:t>
    </dgm:pt>
    <dgm:pt modelId="{DADD2149-3C44-4951-A450-D65F5F2E3640}" type="parTrans" cxnId="{138B63E6-3C0C-418D-A4F7-A736E813F4E8}">
      <dgm:prSet/>
      <dgm:spPr/>
      <dgm:t>
        <a:bodyPr/>
        <a:lstStyle/>
        <a:p>
          <a:endParaRPr lang="lv-LV"/>
        </a:p>
      </dgm:t>
    </dgm:pt>
    <dgm:pt modelId="{8662B908-72AF-4220-8EEB-AECEB07DD331}" type="sibTrans" cxnId="{138B63E6-3C0C-418D-A4F7-A736E813F4E8}">
      <dgm:prSet/>
      <dgm:spPr/>
      <dgm:t>
        <a:bodyPr/>
        <a:lstStyle/>
        <a:p>
          <a:endParaRPr lang="lv-LV"/>
        </a:p>
      </dgm:t>
    </dgm:pt>
    <dgm:pt modelId="{51E1E8A3-AF04-4B30-945E-7FCCF3D0E36F}">
      <dgm:prSet phldrT="[Teksts]"/>
      <dgm:spPr/>
      <dgm:t>
        <a:bodyPr/>
        <a:lstStyle/>
        <a:p>
          <a:pPr algn="l">
            <a:buNone/>
          </a:pPr>
          <a:endParaRPr lang="lv-LV" b="1" i="1" dirty="0"/>
        </a:p>
      </dgm:t>
    </dgm:pt>
    <dgm:pt modelId="{9BA43119-09C5-4E11-8A85-E41DF2D47D94}" type="parTrans" cxnId="{257E9F74-AF4E-451C-BE3C-F0E7223F1BF7}">
      <dgm:prSet/>
      <dgm:spPr/>
      <dgm:t>
        <a:bodyPr/>
        <a:lstStyle/>
        <a:p>
          <a:endParaRPr lang="lv-LV"/>
        </a:p>
      </dgm:t>
    </dgm:pt>
    <dgm:pt modelId="{D5A15653-2964-4D71-B6E7-D7F35FD14F0D}" type="sibTrans" cxnId="{257E9F74-AF4E-451C-BE3C-F0E7223F1BF7}">
      <dgm:prSet/>
      <dgm:spPr/>
      <dgm:t>
        <a:bodyPr/>
        <a:lstStyle/>
        <a:p>
          <a:endParaRPr lang="lv-LV"/>
        </a:p>
      </dgm:t>
    </dgm:pt>
    <dgm:pt modelId="{15605E78-4222-4EFB-8B8B-6D84F91658B3}">
      <dgm:prSet phldrT="[Teksts]" custT="1"/>
      <dgm:spPr/>
      <dgm:t>
        <a:bodyPr anchor="ctr"/>
        <a:lstStyle/>
        <a:p>
          <a:pPr algn="l">
            <a:buNone/>
          </a:pPr>
          <a:r>
            <a:rPr lang="lv-LV" sz="2000" b="1" dirty="0"/>
            <a:t>Plānots finansēt vienu projektu</a:t>
          </a:r>
          <a:r>
            <a:rPr lang="lv-LV" sz="2000" dirty="0"/>
            <a:t>  </a:t>
          </a:r>
          <a:endParaRPr lang="lv-LV" sz="2000" b="1" i="1" dirty="0"/>
        </a:p>
      </dgm:t>
    </dgm:pt>
    <dgm:pt modelId="{F0BC276B-0198-4A76-A21C-5852D3DB4971}" type="parTrans" cxnId="{9759A0B3-7DE6-4A1A-85D5-6E6B9E9B08A4}">
      <dgm:prSet/>
      <dgm:spPr/>
      <dgm:t>
        <a:bodyPr/>
        <a:lstStyle/>
        <a:p>
          <a:endParaRPr lang="lv-LV"/>
        </a:p>
      </dgm:t>
    </dgm:pt>
    <dgm:pt modelId="{8E9C2B0E-D92B-453B-BE44-7E95DBD2C621}" type="sibTrans" cxnId="{9759A0B3-7DE6-4A1A-85D5-6E6B9E9B08A4}">
      <dgm:prSet/>
      <dgm:spPr/>
      <dgm:t>
        <a:bodyPr/>
        <a:lstStyle/>
        <a:p>
          <a:endParaRPr lang="lv-LV"/>
        </a:p>
      </dgm:t>
    </dgm:pt>
    <dgm:pt modelId="{4C3C6405-84B1-4713-9F0A-BB5E0C95460A}">
      <dgm:prSet phldrT="[Teksts]"/>
      <dgm:spPr/>
      <dgm:t>
        <a:bodyPr anchor="ctr"/>
        <a:lstStyle/>
        <a:p>
          <a:pPr algn="l">
            <a:buNone/>
          </a:pPr>
          <a:endParaRPr lang="lv-LV" b="1" i="1" dirty="0"/>
        </a:p>
      </dgm:t>
    </dgm:pt>
    <dgm:pt modelId="{C06DC9FD-9AFC-4FCA-858A-578A6CEC0C38}" type="parTrans" cxnId="{59CB0CC5-097F-41BD-A928-4AFB458B256B}">
      <dgm:prSet/>
      <dgm:spPr/>
      <dgm:t>
        <a:bodyPr/>
        <a:lstStyle/>
        <a:p>
          <a:endParaRPr lang="lv-LV"/>
        </a:p>
      </dgm:t>
    </dgm:pt>
    <dgm:pt modelId="{49A9E178-1DD8-4764-BA4B-3682E174D812}" type="sibTrans" cxnId="{59CB0CC5-097F-41BD-A928-4AFB458B256B}">
      <dgm:prSet/>
      <dgm:spPr/>
      <dgm:t>
        <a:bodyPr/>
        <a:lstStyle/>
        <a:p>
          <a:endParaRPr lang="lv-LV"/>
        </a:p>
      </dgm:t>
    </dgm:pt>
    <dgm:pt modelId="{296ED12E-7CB7-46ED-A208-91DF3B170739}">
      <dgm:prSet phldrT="[Teksts]"/>
      <dgm:spPr/>
      <dgm:t>
        <a:bodyPr anchor="ctr"/>
        <a:lstStyle/>
        <a:p>
          <a:pPr algn="l">
            <a:buNone/>
          </a:pPr>
          <a:endParaRPr lang="lv-LV" sz="2500" b="1" i="1" dirty="0"/>
        </a:p>
      </dgm:t>
    </dgm:pt>
    <dgm:pt modelId="{EEFEA932-621E-46F4-9795-27B89733E5E4}" type="sibTrans" cxnId="{882480F1-ABDF-416A-934A-8951A1087D7E}">
      <dgm:prSet/>
      <dgm:spPr/>
      <dgm:t>
        <a:bodyPr/>
        <a:lstStyle/>
        <a:p>
          <a:endParaRPr lang="lv-LV"/>
        </a:p>
      </dgm:t>
    </dgm:pt>
    <dgm:pt modelId="{D2DD6E59-8311-487F-A577-B15E31F41D81}" type="parTrans" cxnId="{882480F1-ABDF-416A-934A-8951A1087D7E}">
      <dgm:prSet/>
      <dgm:spPr/>
      <dgm:t>
        <a:bodyPr/>
        <a:lstStyle/>
        <a:p>
          <a:endParaRPr lang="lv-LV"/>
        </a:p>
      </dgm:t>
    </dgm:pt>
    <dgm:pt modelId="{B3EBAF69-C9C2-44AA-9FFA-DEDBE595F96C}">
      <dgm:prSet phldrT="[Teksts]" custT="1"/>
      <dgm:spPr/>
      <dgm:t>
        <a:bodyPr anchor="ctr"/>
        <a:lstStyle/>
        <a:p>
          <a:pPr algn="l">
            <a:buNone/>
          </a:pPr>
          <a:r>
            <a:rPr lang="lv-LV" sz="2400" b="1" dirty="0"/>
            <a:t>27 mēneši</a:t>
          </a:r>
          <a:endParaRPr lang="lv-LV" sz="2400" b="1" i="1" dirty="0"/>
        </a:p>
      </dgm:t>
    </dgm:pt>
    <dgm:pt modelId="{B55FBCD0-45FD-4B23-9988-42540DDF2548}" type="parTrans" cxnId="{5FD57015-B336-499B-A8BF-E26E2D5D7522}">
      <dgm:prSet/>
      <dgm:spPr/>
      <dgm:t>
        <a:bodyPr/>
        <a:lstStyle/>
        <a:p>
          <a:endParaRPr lang="lv-LV"/>
        </a:p>
      </dgm:t>
    </dgm:pt>
    <dgm:pt modelId="{B1963AC1-146D-4CB7-8274-633AD809C2D2}" type="sibTrans" cxnId="{5FD57015-B336-499B-A8BF-E26E2D5D7522}">
      <dgm:prSet/>
      <dgm:spPr/>
      <dgm:t>
        <a:bodyPr/>
        <a:lstStyle/>
        <a:p>
          <a:endParaRPr lang="lv-LV"/>
        </a:p>
      </dgm:t>
    </dgm:pt>
    <dgm:pt modelId="{B5AD21DD-1220-4B5B-9BD5-025B72D0DC3A}">
      <dgm:prSet phldrT="[Teksts]"/>
      <dgm:spPr/>
      <dgm:t>
        <a:bodyPr anchor="ctr"/>
        <a:lstStyle/>
        <a:p>
          <a:pPr algn="l">
            <a:buNone/>
          </a:pPr>
          <a:endParaRPr lang="lv-LV" b="1" i="1" dirty="0"/>
        </a:p>
      </dgm:t>
    </dgm:pt>
    <dgm:pt modelId="{11CD41A1-874F-446D-9B1C-CE5BBDD020C1}" type="parTrans" cxnId="{2AE2B0F2-707D-4263-9768-CA10ADCC6EC7}">
      <dgm:prSet/>
      <dgm:spPr/>
      <dgm:t>
        <a:bodyPr/>
        <a:lstStyle/>
        <a:p>
          <a:endParaRPr lang="lv-LV"/>
        </a:p>
      </dgm:t>
    </dgm:pt>
    <dgm:pt modelId="{A75CB7B3-69A4-48A9-AF10-DB0E1CF98673}" type="sibTrans" cxnId="{2AE2B0F2-707D-4263-9768-CA10ADCC6EC7}">
      <dgm:prSet/>
      <dgm:spPr/>
      <dgm:t>
        <a:bodyPr/>
        <a:lstStyle/>
        <a:p>
          <a:endParaRPr lang="lv-LV"/>
        </a:p>
      </dgm:t>
    </dgm:pt>
    <dgm:pt modelId="{E312FDFB-51C2-4C6A-8375-9E3D59D9163E}" type="pres">
      <dgm:prSet presAssocID="{36623356-1323-4355-A110-82737334D11D}" presName="Name0" presStyleCnt="0">
        <dgm:presLayoutVars>
          <dgm:dir/>
          <dgm:animLvl val="lvl"/>
          <dgm:resizeHandles val="exact"/>
        </dgm:presLayoutVars>
      </dgm:prSet>
      <dgm:spPr/>
    </dgm:pt>
    <dgm:pt modelId="{935EA864-6CF6-44ED-92ED-C9F7366249D4}" type="pres">
      <dgm:prSet presAssocID="{51E1E8A3-AF04-4B30-945E-7FCCF3D0E36F}" presName="compositeNode" presStyleCnt="0">
        <dgm:presLayoutVars>
          <dgm:bulletEnabled val="1"/>
        </dgm:presLayoutVars>
      </dgm:prSet>
      <dgm:spPr/>
    </dgm:pt>
    <dgm:pt modelId="{C7B4B3C7-0430-4E0A-861F-56D04E3B8C48}" type="pres">
      <dgm:prSet presAssocID="{51E1E8A3-AF04-4B30-945E-7FCCF3D0E36F}" presName="bgRect" presStyleLbl="node1" presStyleIdx="0" presStyleCnt="4"/>
      <dgm:spPr/>
    </dgm:pt>
    <dgm:pt modelId="{2843724C-0A6A-485D-8C03-9D807783C8B2}" type="pres">
      <dgm:prSet presAssocID="{51E1E8A3-AF04-4B30-945E-7FCCF3D0E36F}" presName="parentNode" presStyleLbl="node1" presStyleIdx="0" presStyleCnt="4">
        <dgm:presLayoutVars>
          <dgm:chMax val="0"/>
          <dgm:bulletEnabled val="1"/>
        </dgm:presLayoutVars>
      </dgm:prSet>
      <dgm:spPr/>
    </dgm:pt>
    <dgm:pt modelId="{FEA0D34B-8B05-4063-AC2E-8B81B27F5379}" type="pres">
      <dgm:prSet presAssocID="{51E1E8A3-AF04-4B30-945E-7FCCF3D0E36F}" presName="childNode" presStyleLbl="node1" presStyleIdx="0" presStyleCnt="4">
        <dgm:presLayoutVars>
          <dgm:bulletEnabled val="1"/>
        </dgm:presLayoutVars>
      </dgm:prSet>
      <dgm:spPr/>
    </dgm:pt>
    <dgm:pt modelId="{0791EAA4-2699-4017-BA68-3537BA65DCB4}" type="pres">
      <dgm:prSet presAssocID="{D5A15653-2964-4D71-B6E7-D7F35FD14F0D}" presName="hSp" presStyleCnt="0"/>
      <dgm:spPr/>
    </dgm:pt>
    <dgm:pt modelId="{81D93AFC-1342-4374-B066-BD3B8BD97FF0}" type="pres">
      <dgm:prSet presAssocID="{D5A15653-2964-4D71-B6E7-D7F35FD14F0D}" presName="vProcSp" presStyleCnt="0"/>
      <dgm:spPr/>
    </dgm:pt>
    <dgm:pt modelId="{C70FF568-A97D-458C-B5ED-ECC979AAEE32}" type="pres">
      <dgm:prSet presAssocID="{D5A15653-2964-4D71-B6E7-D7F35FD14F0D}" presName="vSp1" presStyleCnt="0"/>
      <dgm:spPr/>
    </dgm:pt>
    <dgm:pt modelId="{5D2ABB22-B967-4622-882F-3E946C971E92}" type="pres">
      <dgm:prSet presAssocID="{D5A15653-2964-4D71-B6E7-D7F35FD14F0D}" presName="simulatedConn" presStyleLbl="solidFgAcc1" presStyleIdx="0" presStyleCnt="3" custLinFactY="-322087" custLinFactNeighborX="-13338" custLinFactNeighborY="-400000"/>
      <dgm:spPr/>
    </dgm:pt>
    <dgm:pt modelId="{16EE0EAF-AC97-4910-A679-3CBEC0ADA05C}" type="pres">
      <dgm:prSet presAssocID="{D5A15653-2964-4D71-B6E7-D7F35FD14F0D}" presName="vSp2" presStyleCnt="0"/>
      <dgm:spPr/>
    </dgm:pt>
    <dgm:pt modelId="{A3589D0B-1D60-4D61-A518-9FFC357F728F}" type="pres">
      <dgm:prSet presAssocID="{D5A15653-2964-4D71-B6E7-D7F35FD14F0D}" presName="sibTrans" presStyleCnt="0"/>
      <dgm:spPr/>
    </dgm:pt>
    <dgm:pt modelId="{09A9AFB3-4672-40DD-AD00-3F7419DC6709}" type="pres">
      <dgm:prSet presAssocID="{4C3C6405-84B1-4713-9F0A-BB5E0C95460A}" presName="compositeNode" presStyleCnt="0">
        <dgm:presLayoutVars>
          <dgm:bulletEnabled val="1"/>
        </dgm:presLayoutVars>
      </dgm:prSet>
      <dgm:spPr/>
    </dgm:pt>
    <dgm:pt modelId="{60B8E5DC-C304-4FCA-8B13-5748BB5CD5A8}" type="pres">
      <dgm:prSet presAssocID="{4C3C6405-84B1-4713-9F0A-BB5E0C95460A}" presName="bgRect" presStyleLbl="node1" presStyleIdx="1" presStyleCnt="4"/>
      <dgm:spPr/>
    </dgm:pt>
    <dgm:pt modelId="{775CAD70-C7F6-494E-955E-57540DE6C4CA}" type="pres">
      <dgm:prSet presAssocID="{4C3C6405-84B1-4713-9F0A-BB5E0C95460A}" presName="parentNode" presStyleLbl="node1" presStyleIdx="1" presStyleCnt="4">
        <dgm:presLayoutVars>
          <dgm:chMax val="0"/>
          <dgm:bulletEnabled val="1"/>
        </dgm:presLayoutVars>
      </dgm:prSet>
      <dgm:spPr/>
    </dgm:pt>
    <dgm:pt modelId="{6B57C862-9A63-4D93-9391-CF590DF2C22E}" type="pres">
      <dgm:prSet presAssocID="{4C3C6405-84B1-4713-9F0A-BB5E0C95460A}" presName="childNode" presStyleLbl="node1" presStyleIdx="1" presStyleCnt="4">
        <dgm:presLayoutVars>
          <dgm:bulletEnabled val="1"/>
        </dgm:presLayoutVars>
      </dgm:prSet>
      <dgm:spPr/>
    </dgm:pt>
    <dgm:pt modelId="{9ADCB1F1-CCD5-474B-BBAF-FA7DB52FFAB7}" type="pres">
      <dgm:prSet presAssocID="{49A9E178-1DD8-4764-BA4B-3682E174D812}" presName="hSp" presStyleCnt="0"/>
      <dgm:spPr/>
    </dgm:pt>
    <dgm:pt modelId="{1EB7DAAF-A9C7-4C78-A626-EE769BAEEBBC}" type="pres">
      <dgm:prSet presAssocID="{49A9E178-1DD8-4764-BA4B-3682E174D812}" presName="vProcSp" presStyleCnt="0"/>
      <dgm:spPr/>
    </dgm:pt>
    <dgm:pt modelId="{26D91635-467E-4AB2-A248-A9C31264B588}" type="pres">
      <dgm:prSet presAssocID="{49A9E178-1DD8-4764-BA4B-3682E174D812}" presName="vSp1" presStyleCnt="0"/>
      <dgm:spPr/>
    </dgm:pt>
    <dgm:pt modelId="{9BC2642C-D235-4926-BF7B-FD3B6ED5EDE7}" type="pres">
      <dgm:prSet presAssocID="{49A9E178-1DD8-4764-BA4B-3682E174D812}" presName="simulatedConn" presStyleLbl="solidFgAcc1" presStyleIdx="1" presStyleCnt="3"/>
      <dgm:spPr/>
    </dgm:pt>
    <dgm:pt modelId="{250A1D0A-8497-49F9-8BA3-66CCDDDAF9C5}" type="pres">
      <dgm:prSet presAssocID="{49A9E178-1DD8-4764-BA4B-3682E174D812}" presName="vSp2" presStyleCnt="0"/>
      <dgm:spPr/>
    </dgm:pt>
    <dgm:pt modelId="{6D4A1EF5-9297-4E89-86B9-FACB27FFE5C2}" type="pres">
      <dgm:prSet presAssocID="{49A9E178-1DD8-4764-BA4B-3682E174D812}" presName="sibTrans" presStyleCnt="0"/>
      <dgm:spPr/>
    </dgm:pt>
    <dgm:pt modelId="{7A65B1EE-C5AA-47CF-A666-1669621E815C}" type="pres">
      <dgm:prSet presAssocID="{B5AD21DD-1220-4B5B-9BD5-025B72D0DC3A}" presName="compositeNode" presStyleCnt="0">
        <dgm:presLayoutVars>
          <dgm:bulletEnabled val="1"/>
        </dgm:presLayoutVars>
      </dgm:prSet>
      <dgm:spPr/>
    </dgm:pt>
    <dgm:pt modelId="{3D671A6D-A82A-43A0-8A32-4776E8331FA5}" type="pres">
      <dgm:prSet presAssocID="{B5AD21DD-1220-4B5B-9BD5-025B72D0DC3A}" presName="bgRect" presStyleLbl="node1" presStyleIdx="2" presStyleCnt="4"/>
      <dgm:spPr/>
    </dgm:pt>
    <dgm:pt modelId="{82131643-D57D-417D-8827-C86401276A0E}" type="pres">
      <dgm:prSet presAssocID="{B5AD21DD-1220-4B5B-9BD5-025B72D0DC3A}" presName="parentNode" presStyleLbl="node1" presStyleIdx="2" presStyleCnt="4">
        <dgm:presLayoutVars>
          <dgm:chMax val="0"/>
          <dgm:bulletEnabled val="1"/>
        </dgm:presLayoutVars>
      </dgm:prSet>
      <dgm:spPr/>
    </dgm:pt>
    <dgm:pt modelId="{9B4A1D23-C12F-4F20-BEB6-1FF812246104}" type="pres">
      <dgm:prSet presAssocID="{B5AD21DD-1220-4B5B-9BD5-025B72D0DC3A}" presName="childNode" presStyleLbl="node1" presStyleIdx="2" presStyleCnt="4">
        <dgm:presLayoutVars>
          <dgm:bulletEnabled val="1"/>
        </dgm:presLayoutVars>
      </dgm:prSet>
      <dgm:spPr/>
    </dgm:pt>
    <dgm:pt modelId="{CC8421F0-22FD-48A0-BC58-8630046C6E55}" type="pres">
      <dgm:prSet presAssocID="{A75CB7B3-69A4-48A9-AF10-DB0E1CF98673}" presName="hSp" presStyleCnt="0"/>
      <dgm:spPr/>
    </dgm:pt>
    <dgm:pt modelId="{92D81C6F-E360-49D4-8D79-7EEE5C40F471}" type="pres">
      <dgm:prSet presAssocID="{A75CB7B3-69A4-48A9-AF10-DB0E1CF98673}" presName="vProcSp" presStyleCnt="0"/>
      <dgm:spPr/>
    </dgm:pt>
    <dgm:pt modelId="{401FABCE-4A5E-4C50-B541-1775B4E0401E}" type="pres">
      <dgm:prSet presAssocID="{A75CB7B3-69A4-48A9-AF10-DB0E1CF98673}" presName="vSp1" presStyleCnt="0"/>
      <dgm:spPr/>
    </dgm:pt>
    <dgm:pt modelId="{E6E23947-8116-48BA-9891-2C8B5E060708}" type="pres">
      <dgm:prSet presAssocID="{A75CB7B3-69A4-48A9-AF10-DB0E1CF98673}" presName="simulatedConn" presStyleLbl="solidFgAcc1" presStyleIdx="2" presStyleCnt="3"/>
      <dgm:spPr/>
    </dgm:pt>
    <dgm:pt modelId="{91BEB4D2-DAB0-47A2-B4F9-97A37E2612E1}" type="pres">
      <dgm:prSet presAssocID="{A75CB7B3-69A4-48A9-AF10-DB0E1CF98673}" presName="vSp2" presStyleCnt="0"/>
      <dgm:spPr/>
    </dgm:pt>
    <dgm:pt modelId="{A37F3F6D-5C3D-498A-91E1-7F0B525ED0D6}" type="pres">
      <dgm:prSet presAssocID="{A75CB7B3-69A4-48A9-AF10-DB0E1CF98673}" presName="sibTrans" presStyleCnt="0"/>
      <dgm:spPr/>
    </dgm:pt>
    <dgm:pt modelId="{5CEBE58A-E15F-4DA5-BEF9-2EC8727FE077}" type="pres">
      <dgm:prSet presAssocID="{DF04775E-7A6F-4827-9915-E11BEECA80AA}" presName="compositeNode" presStyleCnt="0">
        <dgm:presLayoutVars>
          <dgm:bulletEnabled val="1"/>
        </dgm:presLayoutVars>
      </dgm:prSet>
      <dgm:spPr/>
    </dgm:pt>
    <dgm:pt modelId="{42B53275-6152-4B37-9698-C956EFC820C5}" type="pres">
      <dgm:prSet presAssocID="{DF04775E-7A6F-4827-9915-E11BEECA80AA}" presName="bgRect" presStyleLbl="node1" presStyleIdx="3" presStyleCnt="4" custLinFactNeighborX="1377" custLinFactNeighborY="459"/>
      <dgm:spPr/>
    </dgm:pt>
    <dgm:pt modelId="{02DF7F56-0DCF-47EA-9E33-B8FFCA033C2A}" type="pres">
      <dgm:prSet presAssocID="{DF04775E-7A6F-4827-9915-E11BEECA80AA}" presName="parentNode" presStyleLbl="node1" presStyleIdx="3" presStyleCnt="4">
        <dgm:presLayoutVars>
          <dgm:chMax val="0"/>
          <dgm:bulletEnabled val="1"/>
        </dgm:presLayoutVars>
      </dgm:prSet>
      <dgm:spPr/>
    </dgm:pt>
    <dgm:pt modelId="{7A6EAFD2-7897-45FB-A8B5-2E80B1C6A97C}" type="pres">
      <dgm:prSet presAssocID="{DF04775E-7A6F-4827-9915-E11BEECA80AA}" presName="childNode" presStyleLbl="node1" presStyleIdx="3" presStyleCnt="4">
        <dgm:presLayoutVars>
          <dgm:bulletEnabled val="1"/>
        </dgm:presLayoutVars>
      </dgm:prSet>
      <dgm:spPr/>
    </dgm:pt>
  </dgm:ptLst>
  <dgm:cxnLst>
    <dgm:cxn modelId="{8E677110-6FE0-4FEB-8AEF-F9B1D012FD8D}" type="presOf" srcId="{B5AD21DD-1220-4B5B-9BD5-025B72D0DC3A}" destId="{3D671A6D-A82A-43A0-8A32-4776E8331FA5}" srcOrd="0" destOrd="0" presId="urn:microsoft.com/office/officeart/2005/8/layout/hProcess7"/>
    <dgm:cxn modelId="{5FD57015-B336-499B-A8BF-E26E2D5D7522}" srcId="{B5AD21DD-1220-4B5B-9BD5-025B72D0DC3A}" destId="{B3EBAF69-C9C2-44AA-9FFA-DEDBE595F96C}" srcOrd="0" destOrd="0" parTransId="{B55FBCD0-45FD-4B23-9988-42540DDF2548}" sibTransId="{B1963AC1-146D-4CB7-8274-633AD809C2D2}"/>
    <dgm:cxn modelId="{DA06D737-7B0F-49C3-AF10-0EC51FAEF36B}" type="presOf" srcId="{15605E78-4222-4EFB-8B8B-6D84F91658B3}" destId="{6B57C862-9A63-4D93-9391-CF590DF2C22E}" srcOrd="0" destOrd="0" presId="urn:microsoft.com/office/officeart/2005/8/layout/hProcess7"/>
    <dgm:cxn modelId="{BE730041-92C9-49F4-A352-21030BFCEA74}" type="presOf" srcId="{DF04775E-7A6F-4827-9915-E11BEECA80AA}" destId="{02DF7F56-0DCF-47EA-9E33-B8FFCA033C2A}" srcOrd="1" destOrd="0" presId="urn:microsoft.com/office/officeart/2005/8/layout/hProcess7"/>
    <dgm:cxn modelId="{0CDA1962-CC19-4AFC-8EBF-2814D512D594}" type="presOf" srcId="{FEE9A2DF-A896-4F33-AA97-A715138CE210}" destId="{FEA0D34B-8B05-4063-AC2E-8B81B27F5379}" srcOrd="0" destOrd="0" presId="urn:microsoft.com/office/officeart/2005/8/layout/hProcess7"/>
    <dgm:cxn modelId="{40AE6C46-30B8-4EE9-89F6-759A830FA1C3}" type="presOf" srcId="{4C3C6405-84B1-4713-9F0A-BB5E0C95460A}" destId="{60B8E5DC-C304-4FCA-8B13-5748BB5CD5A8}" srcOrd="0" destOrd="0" presId="urn:microsoft.com/office/officeart/2005/8/layout/hProcess7"/>
    <dgm:cxn modelId="{257E9F74-AF4E-451C-BE3C-F0E7223F1BF7}" srcId="{36623356-1323-4355-A110-82737334D11D}" destId="{51E1E8A3-AF04-4B30-945E-7FCCF3D0E36F}" srcOrd="0" destOrd="0" parTransId="{9BA43119-09C5-4E11-8A85-E41DF2D47D94}" sibTransId="{D5A15653-2964-4D71-B6E7-D7F35FD14F0D}"/>
    <dgm:cxn modelId="{61FE7983-91E8-4E82-9B5B-39D198F91AAA}" type="presOf" srcId="{4C3C6405-84B1-4713-9F0A-BB5E0C95460A}" destId="{775CAD70-C7F6-494E-955E-57540DE6C4CA}" srcOrd="1" destOrd="0" presId="urn:microsoft.com/office/officeart/2005/8/layout/hProcess7"/>
    <dgm:cxn modelId="{8C4ED38A-E8BA-41FF-ACC8-DC0D9D413B94}" type="presOf" srcId="{36623356-1323-4355-A110-82737334D11D}" destId="{E312FDFB-51C2-4C6A-8375-9E3D59D9163E}" srcOrd="0" destOrd="0" presId="urn:microsoft.com/office/officeart/2005/8/layout/hProcess7"/>
    <dgm:cxn modelId="{103CEF92-4598-490C-9E8B-850EDD34EB0E}" type="presOf" srcId="{51E1E8A3-AF04-4B30-945E-7FCCF3D0E36F}" destId="{2843724C-0A6A-485D-8C03-9D807783C8B2}" srcOrd="1" destOrd="0" presId="urn:microsoft.com/office/officeart/2005/8/layout/hProcess7"/>
    <dgm:cxn modelId="{79AB3A98-8F7D-46D9-ACF6-9B8DF4E0E943}" srcId="{36623356-1323-4355-A110-82737334D11D}" destId="{DF04775E-7A6F-4827-9915-E11BEECA80AA}" srcOrd="3" destOrd="0" parTransId="{0A1A7BA4-FE38-44C4-954B-D90DA6D93448}" sibTransId="{70F020B7-3B09-4C6D-AF45-95EEB3124410}"/>
    <dgm:cxn modelId="{EE660A9C-214F-40CA-AD54-FBABCDE687A5}" type="presOf" srcId="{DF04775E-7A6F-4827-9915-E11BEECA80AA}" destId="{42B53275-6152-4B37-9698-C956EFC820C5}" srcOrd="0" destOrd="0" presId="urn:microsoft.com/office/officeart/2005/8/layout/hProcess7"/>
    <dgm:cxn modelId="{3690B4A8-B598-4A00-A246-84582C85BA7E}" type="presOf" srcId="{B3EBAF69-C9C2-44AA-9FFA-DEDBE595F96C}" destId="{9B4A1D23-C12F-4F20-BEB6-1FF812246104}" srcOrd="0" destOrd="0" presId="urn:microsoft.com/office/officeart/2005/8/layout/hProcess7"/>
    <dgm:cxn modelId="{9759A0B3-7DE6-4A1A-85D5-6E6B9E9B08A4}" srcId="{4C3C6405-84B1-4713-9F0A-BB5E0C95460A}" destId="{15605E78-4222-4EFB-8B8B-6D84F91658B3}" srcOrd="0" destOrd="0" parTransId="{F0BC276B-0198-4A76-A21C-5852D3DB4971}" sibTransId="{8E9C2B0E-D92B-453B-BE44-7E95DBD2C621}"/>
    <dgm:cxn modelId="{876D27B5-5701-43F0-BE12-3547FBDD6972}" type="presOf" srcId="{296ED12E-7CB7-46ED-A208-91DF3B170739}" destId="{6B57C862-9A63-4D93-9391-CF590DF2C22E}" srcOrd="0" destOrd="1" presId="urn:microsoft.com/office/officeart/2005/8/layout/hProcess7"/>
    <dgm:cxn modelId="{CD82EEB9-4512-455E-ACA1-9D9AD55C0C27}" type="presOf" srcId="{BB9B72DF-DDE1-40BF-AA30-813D021AC65B}" destId="{7A6EAFD2-7897-45FB-A8B5-2E80B1C6A97C}" srcOrd="0" destOrd="0" presId="urn:microsoft.com/office/officeart/2005/8/layout/hProcess7"/>
    <dgm:cxn modelId="{59CB0CC5-097F-41BD-A928-4AFB458B256B}" srcId="{36623356-1323-4355-A110-82737334D11D}" destId="{4C3C6405-84B1-4713-9F0A-BB5E0C95460A}" srcOrd="1" destOrd="0" parTransId="{C06DC9FD-9AFC-4FCA-858A-578A6CEC0C38}" sibTransId="{49A9E178-1DD8-4764-BA4B-3682E174D812}"/>
    <dgm:cxn modelId="{BA1C70D8-F600-41C7-9F9A-B4894C92724F}" type="presOf" srcId="{B5AD21DD-1220-4B5B-9BD5-025B72D0DC3A}" destId="{82131643-D57D-417D-8827-C86401276A0E}" srcOrd="1" destOrd="0" presId="urn:microsoft.com/office/officeart/2005/8/layout/hProcess7"/>
    <dgm:cxn modelId="{138B63E6-3C0C-418D-A4F7-A736E813F4E8}" srcId="{51E1E8A3-AF04-4B30-945E-7FCCF3D0E36F}" destId="{FEE9A2DF-A896-4F33-AA97-A715138CE210}" srcOrd="0" destOrd="0" parTransId="{DADD2149-3C44-4951-A450-D65F5F2E3640}" sibTransId="{8662B908-72AF-4220-8EEB-AECEB07DD331}"/>
    <dgm:cxn modelId="{E9BE6CEE-271B-4B74-9B3A-C9057B8E4CC7}" type="presOf" srcId="{51E1E8A3-AF04-4B30-945E-7FCCF3D0E36F}" destId="{C7B4B3C7-0430-4E0A-861F-56D04E3B8C48}" srcOrd="0" destOrd="0" presId="urn:microsoft.com/office/officeart/2005/8/layout/hProcess7"/>
    <dgm:cxn modelId="{882480F1-ABDF-416A-934A-8951A1087D7E}" srcId="{15605E78-4222-4EFB-8B8B-6D84F91658B3}" destId="{296ED12E-7CB7-46ED-A208-91DF3B170739}" srcOrd="0" destOrd="0" parTransId="{D2DD6E59-8311-487F-A577-B15E31F41D81}" sibTransId="{EEFEA932-621E-46F4-9795-27B89733E5E4}"/>
    <dgm:cxn modelId="{2AE2B0F2-707D-4263-9768-CA10ADCC6EC7}" srcId="{36623356-1323-4355-A110-82737334D11D}" destId="{B5AD21DD-1220-4B5B-9BD5-025B72D0DC3A}" srcOrd="2" destOrd="0" parTransId="{11CD41A1-874F-446D-9B1C-CE5BBDD020C1}" sibTransId="{A75CB7B3-69A4-48A9-AF10-DB0E1CF98673}"/>
    <dgm:cxn modelId="{E3D813F6-491A-4109-AD19-741287D19C33}" srcId="{DF04775E-7A6F-4827-9915-E11BEECA80AA}" destId="{BB9B72DF-DDE1-40BF-AA30-813D021AC65B}" srcOrd="0" destOrd="0" parTransId="{BEF64672-04B4-45DF-86D4-C84A5613A194}" sibTransId="{1DCB08BF-8722-40B5-B7E8-2EEB4DB96DF8}"/>
    <dgm:cxn modelId="{A2C7B81F-D55D-4E3E-866F-336F040063B8}" type="presParOf" srcId="{E312FDFB-51C2-4C6A-8375-9E3D59D9163E}" destId="{935EA864-6CF6-44ED-92ED-C9F7366249D4}" srcOrd="0" destOrd="0" presId="urn:microsoft.com/office/officeart/2005/8/layout/hProcess7"/>
    <dgm:cxn modelId="{88A134D2-8A3D-4A6B-BE8D-B653B48F0A61}" type="presParOf" srcId="{935EA864-6CF6-44ED-92ED-C9F7366249D4}" destId="{C7B4B3C7-0430-4E0A-861F-56D04E3B8C48}" srcOrd="0" destOrd="0" presId="urn:microsoft.com/office/officeart/2005/8/layout/hProcess7"/>
    <dgm:cxn modelId="{0EC67E84-4DE7-4A9D-87BE-5BD52C7E9B04}" type="presParOf" srcId="{935EA864-6CF6-44ED-92ED-C9F7366249D4}" destId="{2843724C-0A6A-485D-8C03-9D807783C8B2}" srcOrd="1" destOrd="0" presId="urn:microsoft.com/office/officeart/2005/8/layout/hProcess7"/>
    <dgm:cxn modelId="{0B871C88-E3C6-4445-A265-D305106E00BD}" type="presParOf" srcId="{935EA864-6CF6-44ED-92ED-C9F7366249D4}" destId="{FEA0D34B-8B05-4063-AC2E-8B81B27F5379}" srcOrd="2" destOrd="0" presId="urn:microsoft.com/office/officeart/2005/8/layout/hProcess7"/>
    <dgm:cxn modelId="{706321D3-F7A7-4309-A632-5AE1FAD9E714}" type="presParOf" srcId="{E312FDFB-51C2-4C6A-8375-9E3D59D9163E}" destId="{0791EAA4-2699-4017-BA68-3537BA65DCB4}" srcOrd="1" destOrd="0" presId="urn:microsoft.com/office/officeart/2005/8/layout/hProcess7"/>
    <dgm:cxn modelId="{38979BB4-C646-479A-A46A-EC7EB23DCC8A}" type="presParOf" srcId="{E312FDFB-51C2-4C6A-8375-9E3D59D9163E}" destId="{81D93AFC-1342-4374-B066-BD3B8BD97FF0}" srcOrd="2" destOrd="0" presId="urn:microsoft.com/office/officeart/2005/8/layout/hProcess7"/>
    <dgm:cxn modelId="{62B35EDF-E11B-4543-BA96-8909646DAE75}" type="presParOf" srcId="{81D93AFC-1342-4374-B066-BD3B8BD97FF0}" destId="{C70FF568-A97D-458C-B5ED-ECC979AAEE32}" srcOrd="0" destOrd="0" presId="urn:microsoft.com/office/officeart/2005/8/layout/hProcess7"/>
    <dgm:cxn modelId="{AD7E8CE5-01C2-4FE3-ACB7-92370369529E}" type="presParOf" srcId="{81D93AFC-1342-4374-B066-BD3B8BD97FF0}" destId="{5D2ABB22-B967-4622-882F-3E946C971E92}" srcOrd="1" destOrd="0" presId="urn:microsoft.com/office/officeart/2005/8/layout/hProcess7"/>
    <dgm:cxn modelId="{2158C9A8-7761-4FF2-8666-2CD69665B033}" type="presParOf" srcId="{81D93AFC-1342-4374-B066-BD3B8BD97FF0}" destId="{16EE0EAF-AC97-4910-A679-3CBEC0ADA05C}" srcOrd="2" destOrd="0" presId="urn:microsoft.com/office/officeart/2005/8/layout/hProcess7"/>
    <dgm:cxn modelId="{5C9F8689-CBB5-4B30-85B0-A1649B6ADE64}" type="presParOf" srcId="{E312FDFB-51C2-4C6A-8375-9E3D59D9163E}" destId="{A3589D0B-1D60-4D61-A518-9FFC357F728F}" srcOrd="3" destOrd="0" presId="urn:microsoft.com/office/officeart/2005/8/layout/hProcess7"/>
    <dgm:cxn modelId="{F6F3F2CB-AB8E-41A1-B9EC-E62263957781}" type="presParOf" srcId="{E312FDFB-51C2-4C6A-8375-9E3D59D9163E}" destId="{09A9AFB3-4672-40DD-AD00-3F7419DC6709}" srcOrd="4" destOrd="0" presId="urn:microsoft.com/office/officeart/2005/8/layout/hProcess7"/>
    <dgm:cxn modelId="{0F1EEC5E-EF6F-4ED5-8533-211A414CCCE7}" type="presParOf" srcId="{09A9AFB3-4672-40DD-AD00-3F7419DC6709}" destId="{60B8E5DC-C304-4FCA-8B13-5748BB5CD5A8}" srcOrd="0" destOrd="0" presId="urn:microsoft.com/office/officeart/2005/8/layout/hProcess7"/>
    <dgm:cxn modelId="{B1E13AAD-0F65-438A-AEC4-C7FC5C71AEA1}" type="presParOf" srcId="{09A9AFB3-4672-40DD-AD00-3F7419DC6709}" destId="{775CAD70-C7F6-494E-955E-57540DE6C4CA}" srcOrd="1" destOrd="0" presId="urn:microsoft.com/office/officeart/2005/8/layout/hProcess7"/>
    <dgm:cxn modelId="{D3149FB4-4C1F-45EA-9FE5-2C522D24C217}" type="presParOf" srcId="{09A9AFB3-4672-40DD-AD00-3F7419DC6709}" destId="{6B57C862-9A63-4D93-9391-CF590DF2C22E}" srcOrd="2" destOrd="0" presId="urn:microsoft.com/office/officeart/2005/8/layout/hProcess7"/>
    <dgm:cxn modelId="{4AA94911-AC31-4E8F-B57F-793558BAEE2F}" type="presParOf" srcId="{E312FDFB-51C2-4C6A-8375-9E3D59D9163E}" destId="{9ADCB1F1-CCD5-474B-BBAF-FA7DB52FFAB7}" srcOrd="5" destOrd="0" presId="urn:microsoft.com/office/officeart/2005/8/layout/hProcess7"/>
    <dgm:cxn modelId="{D9CCE986-1EEB-4B74-9ED3-1471447E535D}" type="presParOf" srcId="{E312FDFB-51C2-4C6A-8375-9E3D59D9163E}" destId="{1EB7DAAF-A9C7-4C78-A626-EE769BAEEBBC}" srcOrd="6" destOrd="0" presId="urn:microsoft.com/office/officeart/2005/8/layout/hProcess7"/>
    <dgm:cxn modelId="{18214FA1-C3D7-429F-8F17-5787CA7A37B4}" type="presParOf" srcId="{1EB7DAAF-A9C7-4C78-A626-EE769BAEEBBC}" destId="{26D91635-467E-4AB2-A248-A9C31264B588}" srcOrd="0" destOrd="0" presId="urn:microsoft.com/office/officeart/2005/8/layout/hProcess7"/>
    <dgm:cxn modelId="{C6A362D9-1F7B-44C0-BE21-90BA487E1699}" type="presParOf" srcId="{1EB7DAAF-A9C7-4C78-A626-EE769BAEEBBC}" destId="{9BC2642C-D235-4926-BF7B-FD3B6ED5EDE7}" srcOrd="1" destOrd="0" presId="urn:microsoft.com/office/officeart/2005/8/layout/hProcess7"/>
    <dgm:cxn modelId="{D9661CF9-EA8C-4455-9B38-CE04C428EEBB}" type="presParOf" srcId="{1EB7DAAF-A9C7-4C78-A626-EE769BAEEBBC}" destId="{250A1D0A-8497-49F9-8BA3-66CCDDDAF9C5}" srcOrd="2" destOrd="0" presId="urn:microsoft.com/office/officeart/2005/8/layout/hProcess7"/>
    <dgm:cxn modelId="{3D0A7BFD-C06E-4FF4-8848-524B677B29CF}" type="presParOf" srcId="{E312FDFB-51C2-4C6A-8375-9E3D59D9163E}" destId="{6D4A1EF5-9297-4E89-86B9-FACB27FFE5C2}" srcOrd="7" destOrd="0" presId="urn:microsoft.com/office/officeart/2005/8/layout/hProcess7"/>
    <dgm:cxn modelId="{329A1C38-CB99-40A6-AB56-4EED6AEEFC20}" type="presParOf" srcId="{E312FDFB-51C2-4C6A-8375-9E3D59D9163E}" destId="{7A65B1EE-C5AA-47CF-A666-1669621E815C}" srcOrd="8" destOrd="0" presId="urn:microsoft.com/office/officeart/2005/8/layout/hProcess7"/>
    <dgm:cxn modelId="{58B5D873-9142-496E-8E2E-4DD6E76B6E21}" type="presParOf" srcId="{7A65B1EE-C5AA-47CF-A666-1669621E815C}" destId="{3D671A6D-A82A-43A0-8A32-4776E8331FA5}" srcOrd="0" destOrd="0" presId="urn:microsoft.com/office/officeart/2005/8/layout/hProcess7"/>
    <dgm:cxn modelId="{751E688B-A205-450F-A547-391065BDEC9D}" type="presParOf" srcId="{7A65B1EE-C5AA-47CF-A666-1669621E815C}" destId="{82131643-D57D-417D-8827-C86401276A0E}" srcOrd="1" destOrd="0" presId="urn:microsoft.com/office/officeart/2005/8/layout/hProcess7"/>
    <dgm:cxn modelId="{741CB3EA-5A41-4157-9FF9-4E6EB4450FE8}" type="presParOf" srcId="{7A65B1EE-C5AA-47CF-A666-1669621E815C}" destId="{9B4A1D23-C12F-4F20-BEB6-1FF812246104}" srcOrd="2" destOrd="0" presId="urn:microsoft.com/office/officeart/2005/8/layout/hProcess7"/>
    <dgm:cxn modelId="{1BC044B5-4879-4BEE-85C6-3D5A2A818A91}" type="presParOf" srcId="{E312FDFB-51C2-4C6A-8375-9E3D59D9163E}" destId="{CC8421F0-22FD-48A0-BC58-8630046C6E55}" srcOrd="9" destOrd="0" presId="urn:microsoft.com/office/officeart/2005/8/layout/hProcess7"/>
    <dgm:cxn modelId="{D522C246-D8BC-4BDA-A111-4CD0C53D3A14}" type="presParOf" srcId="{E312FDFB-51C2-4C6A-8375-9E3D59D9163E}" destId="{92D81C6F-E360-49D4-8D79-7EEE5C40F471}" srcOrd="10" destOrd="0" presId="urn:microsoft.com/office/officeart/2005/8/layout/hProcess7"/>
    <dgm:cxn modelId="{49434CA9-5E3B-4C85-91C2-F77FADC08595}" type="presParOf" srcId="{92D81C6F-E360-49D4-8D79-7EEE5C40F471}" destId="{401FABCE-4A5E-4C50-B541-1775B4E0401E}" srcOrd="0" destOrd="0" presId="urn:microsoft.com/office/officeart/2005/8/layout/hProcess7"/>
    <dgm:cxn modelId="{9C61927B-51A0-4C17-9DC4-3DE430D2347D}" type="presParOf" srcId="{92D81C6F-E360-49D4-8D79-7EEE5C40F471}" destId="{E6E23947-8116-48BA-9891-2C8B5E060708}" srcOrd="1" destOrd="0" presId="urn:microsoft.com/office/officeart/2005/8/layout/hProcess7"/>
    <dgm:cxn modelId="{18F67C89-F750-4ADE-B384-6861DB93C8B3}" type="presParOf" srcId="{92D81C6F-E360-49D4-8D79-7EEE5C40F471}" destId="{91BEB4D2-DAB0-47A2-B4F9-97A37E2612E1}" srcOrd="2" destOrd="0" presId="urn:microsoft.com/office/officeart/2005/8/layout/hProcess7"/>
    <dgm:cxn modelId="{1C9D501E-435C-4BE0-BE95-5CF8F101B7BE}" type="presParOf" srcId="{E312FDFB-51C2-4C6A-8375-9E3D59D9163E}" destId="{A37F3F6D-5C3D-498A-91E1-7F0B525ED0D6}" srcOrd="11" destOrd="0" presId="urn:microsoft.com/office/officeart/2005/8/layout/hProcess7"/>
    <dgm:cxn modelId="{A5DF3009-6A20-44E4-A8CD-671E28D4C0ED}" type="presParOf" srcId="{E312FDFB-51C2-4C6A-8375-9E3D59D9163E}" destId="{5CEBE58A-E15F-4DA5-BEF9-2EC8727FE077}" srcOrd="12" destOrd="0" presId="urn:microsoft.com/office/officeart/2005/8/layout/hProcess7"/>
    <dgm:cxn modelId="{445AB3C7-C747-4A96-A3E2-628D7E1BC831}" type="presParOf" srcId="{5CEBE58A-E15F-4DA5-BEF9-2EC8727FE077}" destId="{42B53275-6152-4B37-9698-C956EFC820C5}" srcOrd="0" destOrd="0" presId="urn:microsoft.com/office/officeart/2005/8/layout/hProcess7"/>
    <dgm:cxn modelId="{EE9A1086-7CC6-4234-AF23-A363FB9FDEA4}" type="presParOf" srcId="{5CEBE58A-E15F-4DA5-BEF9-2EC8727FE077}" destId="{02DF7F56-0DCF-47EA-9E33-B8FFCA033C2A}" srcOrd="1" destOrd="0" presId="urn:microsoft.com/office/officeart/2005/8/layout/hProcess7"/>
    <dgm:cxn modelId="{294C1FE1-39AD-42EE-8D74-A487684A48C5}" type="presParOf" srcId="{5CEBE58A-E15F-4DA5-BEF9-2EC8727FE077}" destId="{7A6EAFD2-7897-45FB-A8B5-2E80B1C6A97C}" srcOrd="2" destOrd="0" presId="urn:microsoft.com/office/officeart/2005/8/layout/hProcess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0F14DF4-FE36-4C93-9DC1-09B646601AA4}"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lv-LV"/>
        </a:p>
      </dgm:t>
    </dgm:pt>
    <dgm:pt modelId="{EE3FE2BC-B185-4930-9F0F-F9D2227490D9}">
      <dgm:prSet phldrT="[Teksts]"/>
      <dgm:spPr/>
      <dgm:t>
        <a:bodyPr/>
        <a:lstStyle/>
        <a:p>
          <a:pPr>
            <a:buNone/>
          </a:pPr>
          <a:r>
            <a:rPr lang="lv-LV" b="1" dirty="0"/>
            <a:t>2. pielikums</a:t>
          </a:r>
          <a:r>
            <a:rPr lang="lv-LV" dirty="0"/>
            <a:t> “Projekta pieteikuma, projekta vidusposma zinātniskā pārskata, projekta noslēguma zinātniskā pārskata noformēšanas un iesniegšanas metodika”</a:t>
          </a:r>
        </a:p>
      </dgm:t>
    </dgm:pt>
    <dgm:pt modelId="{D746023F-1AA6-423A-BA7F-026B11901950}" type="parTrans" cxnId="{E9D584BA-7AC7-4DEC-AEA2-360594A5DBBD}">
      <dgm:prSet/>
      <dgm:spPr/>
      <dgm:t>
        <a:bodyPr/>
        <a:lstStyle/>
        <a:p>
          <a:endParaRPr lang="lv-LV"/>
        </a:p>
      </dgm:t>
    </dgm:pt>
    <dgm:pt modelId="{E57E5A3D-0CCE-4E15-9BB1-D3202200E465}" type="sibTrans" cxnId="{E9D584BA-7AC7-4DEC-AEA2-360594A5DBBD}">
      <dgm:prSet/>
      <dgm:spPr/>
      <dgm:t>
        <a:bodyPr/>
        <a:lstStyle/>
        <a:p>
          <a:endParaRPr lang="lv-LV"/>
        </a:p>
      </dgm:t>
    </dgm:pt>
    <dgm:pt modelId="{C4B052AD-0E12-4490-96D3-716F4499208B}">
      <dgm:prSet phldrT="[Teksts]"/>
      <dgm:spPr/>
      <dgm:t>
        <a:bodyPr/>
        <a:lstStyle/>
        <a:p>
          <a:pPr>
            <a:buNone/>
          </a:pPr>
          <a:r>
            <a:rPr lang="lv-LV" b="1" dirty="0"/>
            <a:t>3. pielikums</a:t>
          </a:r>
          <a:r>
            <a:rPr lang="lv-LV" dirty="0"/>
            <a:t> “Metodika projekta pieteikuma atbilstības izvērtēšanai administratīvās atbilstības kritērijiem”</a:t>
          </a:r>
        </a:p>
      </dgm:t>
    </dgm:pt>
    <dgm:pt modelId="{D7B29DA0-6948-4866-8905-5D1AA0B95DE9}" type="parTrans" cxnId="{3BEBCFAA-F28F-4486-AE34-870A0E4D5572}">
      <dgm:prSet/>
      <dgm:spPr/>
      <dgm:t>
        <a:bodyPr/>
        <a:lstStyle/>
        <a:p>
          <a:endParaRPr lang="lv-LV"/>
        </a:p>
      </dgm:t>
    </dgm:pt>
    <dgm:pt modelId="{32076B89-3CCA-49A3-8BD0-B4FE00114C1F}" type="sibTrans" cxnId="{3BEBCFAA-F28F-4486-AE34-870A0E4D5572}">
      <dgm:prSet/>
      <dgm:spPr/>
      <dgm:t>
        <a:bodyPr/>
        <a:lstStyle/>
        <a:p>
          <a:endParaRPr lang="lv-LV"/>
        </a:p>
      </dgm:t>
    </dgm:pt>
    <dgm:pt modelId="{8DB3F39B-D7D4-4C51-BC56-935ABF2D4F78}">
      <dgm:prSet phldrT="[Teksts]"/>
      <dgm:spPr/>
      <dgm:t>
        <a:bodyPr/>
        <a:lstStyle/>
        <a:p>
          <a:pPr>
            <a:buNone/>
          </a:pPr>
          <a:r>
            <a:rPr lang="lv-LV" b="1" dirty="0"/>
            <a:t>7. pielikums</a:t>
          </a:r>
          <a:r>
            <a:rPr lang="lv-LV" dirty="0"/>
            <a:t> “Ekspertīzes veikšanas metodika (projekta pieteikumam, projekta vidusposma/noslēguma zinātniskajam pārskatam)”</a:t>
          </a:r>
        </a:p>
      </dgm:t>
    </dgm:pt>
    <dgm:pt modelId="{87D03C8A-6FFE-46A2-B9E0-13DFC89279F5}" type="parTrans" cxnId="{30EBC35F-4C48-4368-B9E4-5792508B9BCB}">
      <dgm:prSet/>
      <dgm:spPr/>
      <dgm:t>
        <a:bodyPr/>
        <a:lstStyle/>
        <a:p>
          <a:endParaRPr lang="lv-LV"/>
        </a:p>
      </dgm:t>
    </dgm:pt>
    <dgm:pt modelId="{743B721C-FB93-43B9-BD9A-4CAC65232D8B}" type="sibTrans" cxnId="{30EBC35F-4C48-4368-B9E4-5792508B9BCB}">
      <dgm:prSet/>
      <dgm:spPr/>
      <dgm:t>
        <a:bodyPr/>
        <a:lstStyle/>
        <a:p>
          <a:endParaRPr lang="lv-LV"/>
        </a:p>
      </dgm:t>
    </dgm:pt>
    <dgm:pt modelId="{227D6C88-120F-4F26-BC61-3A2ACCCCCF6F}" type="pres">
      <dgm:prSet presAssocID="{00F14DF4-FE36-4C93-9DC1-09B646601AA4}" presName="linear" presStyleCnt="0">
        <dgm:presLayoutVars>
          <dgm:dir/>
          <dgm:animLvl val="lvl"/>
          <dgm:resizeHandles val="exact"/>
        </dgm:presLayoutVars>
      </dgm:prSet>
      <dgm:spPr/>
    </dgm:pt>
    <dgm:pt modelId="{3856DF12-52BC-4EB6-9C94-A52CF7A64818}" type="pres">
      <dgm:prSet presAssocID="{EE3FE2BC-B185-4930-9F0F-F9D2227490D9}" presName="parentLin" presStyleCnt="0"/>
      <dgm:spPr/>
    </dgm:pt>
    <dgm:pt modelId="{C3F824F8-6D4E-48D3-B833-F45CF39C9CFF}" type="pres">
      <dgm:prSet presAssocID="{EE3FE2BC-B185-4930-9F0F-F9D2227490D9}" presName="parentLeftMargin" presStyleLbl="node1" presStyleIdx="0" presStyleCnt="3"/>
      <dgm:spPr/>
    </dgm:pt>
    <dgm:pt modelId="{94DF7F29-0145-4421-8E47-81F101E2C1E7}" type="pres">
      <dgm:prSet presAssocID="{EE3FE2BC-B185-4930-9F0F-F9D2227490D9}" presName="parentText" presStyleLbl="node1" presStyleIdx="0" presStyleCnt="3">
        <dgm:presLayoutVars>
          <dgm:chMax val="0"/>
          <dgm:bulletEnabled val="1"/>
        </dgm:presLayoutVars>
      </dgm:prSet>
      <dgm:spPr/>
    </dgm:pt>
    <dgm:pt modelId="{BE4BA2EA-4F31-49B5-8CB0-C93E5052B198}" type="pres">
      <dgm:prSet presAssocID="{EE3FE2BC-B185-4930-9F0F-F9D2227490D9}" presName="negativeSpace" presStyleCnt="0"/>
      <dgm:spPr/>
    </dgm:pt>
    <dgm:pt modelId="{50D37283-9935-40D6-B882-8DD0DEFCCD89}" type="pres">
      <dgm:prSet presAssocID="{EE3FE2BC-B185-4930-9F0F-F9D2227490D9}" presName="childText" presStyleLbl="conFgAcc1" presStyleIdx="0" presStyleCnt="3">
        <dgm:presLayoutVars>
          <dgm:bulletEnabled val="1"/>
        </dgm:presLayoutVars>
      </dgm:prSet>
      <dgm:spPr>
        <a:ln>
          <a:solidFill>
            <a:schemeClr val="accent4">
              <a:lumMod val="20000"/>
              <a:lumOff val="80000"/>
            </a:schemeClr>
          </a:solidFill>
        </a:ln>
      </dgm:spPr>
    </dgm:pt>
    <dgm:pt modelId="{49DB4C8A-86DF-4586-AA6F-9BBB286A2B5C}" type="pres">
      <dgm:prSet presAssocID="{E57E5A3D-0CCE-4E15-9BB1-D3202200E465}" presName="spaceBetweenRectangles" presStyleCnt="0"/>
      <dgm:spPr/>
    </dgm:pt>
    <dgm:pt modelId="{4DFFC1F7-56D0-40F4-AFC6-53AE23324D54}" type="pres">
      <dgm:prSet presAssocID="{C4B052AD-0E12-4490-96D3-716F4499208B}" presName="parentLin" presStyleCnt="0"/>
      <dgm:spPr/>
    </dgm:pt>
    <dgm:pt modelId="{F369BCDD-5748-491F-84AE-3E28E2B578C1}" type="pres">
      <dgm:prSet presAssocID="{C4B052AD-0E12-4490-96D3-716F4499208B}" presName="parentLeftMargin" presStyleLbl="node1" presStyleIdx="0" presStyleCnt="3"/>
      <dgm:spPr/>
    </dgm:pt>
    <dgm:pt modelId="{582A9387-1B7D-4F66-9211-AD9C2573DA96}" type="pres">
      <dgm:prSet presAssocID="{C4B052AD-0E12-4490-96D3-716F4499208B}" presName="parentText" presStyleLbl="node1" presStyleIdx="1" presStyleCnt="3">
        <dgm:presLayoutVars>
          <dgm:chMax val="0"/>
          <dgm:bulletEnabled val="1"/>
        </dgm:presLayoutVars>
      </dgm:prSet>
      <dgm:spPr/>
    </dgm:pt>
    <dgm:pt modelId="{E5BDC740-DF10-4660-901C-FDB466A6F459}" type="pres">
      <dgm:prSet presAssocID="{C4B052AD-0E12-4490-96D3-716F4499208B}" presName="negativeSpace" presStyleCnt="0"/>
      <dgm:spPr/>
    </dgm:pt>
    <dgm:pt modelId="{374DDC21-5D09-4878-805A-0993207CE90B}" type="pres">
      <dgm:prSet presAssocID="{C4B052AD-0E12-4490-96D3-716F4499208B}" presName="childText" presStyleLbl="conFgAcc1" presStyleIdx="1" presStyleCnt="3">
        <dgm:presLayoutVars>
          <dgm:bulletEnabled val="1"/>
        </dgm:presLayoutVars>
      </dgm:prSet>
      <dgm:spPr>
        <a:ln>
          <a:solidFill>
            <a:schemeClr val="accent4">
              <a:lumMod val="20000"/>
              <a:lumOff val="80000"/>
            </a:schemeClr>
          </a:solidFill>
        </a:ln>
      </dgm:spPr>
    </dgm:pt>
    <dgm:pt modelId="{77567F67-2E81-4D96-8DC9-6BB8E6F1D000}" type="pres">
      <dgm:prSet presAssocID="{32076B89-3CCA-49A3-8BD0-B4FE00114C1F}" presName="spaceBetweenRectangles" presStyleCnt="0"/>
      <dgm:spPr/>
    </dgm:pt>
    <dgm:pt modelId="{1FFEA834-CFB8-401E-AFD1-396D1F198CC8}" type="pres">
      <dgm:prSet presAssocID="{8DB3F39B-D7D4-4C51-BC56-935ABF2D4F78}" presName="parentLin" presStyleCnt="0"/>
      <dgm:spPr/>
    </dgm:pt>
    <dgm:pt modelId="{04D56257-127D-4F2E-9835-3D37030FD571}" type="pres">
      <dgm:prSet presAssocID="{8DB3F39B-D7D4-4C51-BC56-935ABF2D4F78}" presName="parentLeftMargin" presStyleLbl="node1" presStyleIdx="1" presStyleCnt="3"/>
      <dgm:spPr/>
    </dgm:pt>
    <dgm:pt modelId="{454ABC60-1517-4C83-88D1-5D0D356ADC80}" type="pres">
      <dgm:prSet presAssocID="{8DB3F39B-D7D4-4C51-BC56-935ABF2D4F78}" presName="parentText" presStyleLbl="node1" presStyleIdx="2" presStyleCnt="3">
        <dgm:presLayoutVars>
          <dgm:chMax val="0"/>
          <dgm:bulletEnabled val="1"/>
        </dgm:presLayoutVars>
      </dgm:prSet>
      <dgm:spPr/>
    </dgm:pt>
    <dgm:pt modelId="{6E995B1A-9592-4501-9536-F3260D63A97F}" type="pres">
      <dgm:prSet presAssocID="{8DB3F39B-D7D4-4C51-BC56-935ABF2D4F78}" presName="negativeSpace" presStyleCnt="0"/>
      <dgm:spPr/>
    </dgm:pt>
    <dgm:pt modelId="{1DEE4287-4C9E-42B7-97B2-AAFC35A6D240}" type="pres">
      <dgm:prSet presAssocID="{8DB3F39B-D7D4-4C51-BC56-935ABF2D4F78}" presName="childText" presStyleLbl="conFgAcc1" presStyleIdx="2" presStyleCnt="3">
        <dgm:presLayoutVars>
          <dgm:bulletEnabled val="1"/>
        </dgm:presLayoutVars>
      </dgm:prSet>
      <dgm:spPr>
        <a:ln>
          <a:solidFill>
            <a:schemeClr val="accent4">
              <a:lumMod val="20000"/>
              <a:lumOff val="80000"/>
            </a:schemeClr>
          </a:solidFill>
        </a:ln>
      </dgm:spPr>
    </dgm:pt>
  </dgm:ptLst>
  <dgm:cxnLst>
    <dgm:cxn modelId="{30EBC35F-4C48-4368-B9E4-5792508B9BCB}" srcId="{00F14DF4-FE36-4C93-9DC1-09B646601AA4}" destId="{8DB3F39B-D7D4-4C51-BC56-935ABF2D4F78}" srcOrd="2" destOrd="0" parTransId="{87D03C8A-6FFE-46A2-B9E0-13DFC89279F5}" sibTransId="{743B721C-FB93-43B9-BD9A-4CAC65232D8B}"/>
    <dgm:cxn modelId="{0EA86E4C-8F11-492C-89A3-82B68C6B0C4A}" type="presOf" srcId="{C4B052AD-0E12-4490-96D3-716F4499208B}" destId="{582A9387-1B7D-4F66-9211-AD9C2573DA96}" srcOrd="1" destOrd="0" presId="urn:microsoft.com/office/officeart/2005/8/layout/list1"/>
    <dgm:cxn modelId="{69043E55-C484-46C3-A7F8-0286665AAE3A}" type="presOf" srcId="{8DB3F39B-D7D4-4C51-BC56-935ABF2D4F78}" destId="{04D56257-127D-4F2E-9835-3D37030FD571}" srcOrd="0" destOrd="0" presId="urn:microsoft.com/office/officeart/2005/8/layout/list1"/>
    <dgm:cxn modelId="{8A741D56-292A-49D5-9B26-6DD9C94A5238}" type="presOf" srcId="{C4B052AD-0E12-4490-96D3-716F4499208B}" destId="{F369BCDD-5748-491F-84AE-3E28E2B578C1}" srcOrd="0" destOrd="0" presId="urn:microsoft.com/office/officeart/2005/8/layout/list1"/>
    <dgm:cxn modelId="{D7077456-E1E8-4B52-871E-FE73CDF2DDE3}" type="presOf" srcId="{8DB3F39B-D7D4-4C51-BC56-935ABF2D4F78}" destId="{454ABC60-1517-4C83-88D1-5D0D356ADC80}" srcOrd="1" destOrd="0" presId="urn:microsoft.com/office/officeart/2005/8/layout/list1"/>
    <dgm:cxn modelId="{D01F1BA9-94E9-4E5F-9280-044E6EEC2EE2}" type="presOf" srcId="{EE3FE2BC-B185-4930-9F0F-F9D2227490D9}" destId="{94DF7F29-0145-4421-8E47-81F101E2C1E7}" srcOrd="1" destOrd="0" presId="urn:microsoft.com/office/officeart/2005/8/layout/list1"/>
    <dgm:cxn modelId="{3BEBCFAA-F28F-4486-AE34-870A0E4D5572}" srcId="{00F14DF4-FE36-4C93-9DC1-09B646601AA4}" destId="{C4B052AD-0E12-4490-96D3-716F4499208B}" srcOrd="1" destOrd="0" parTransId="{D7B29DA0-6948-4866-8905-5D1AA0B95DE9}" sibTransId="{32076B89-3CCA-49A3-8BD0-B4FE00114C1F}"/>
    <dgm:cxn modelId="{E9D584BA-7AC7-4DEC-AEA2-360594A5DBBD}" srcId="{00F14DF4-FE36-4C93-9DC1-09B646601AA4}" destId="{EE3FE2BC-B185-4930-9F0F-F9D2227490D9}" srcOrd="0" destOrd="0" parTransId="{D746023F-1AA6-423A-BA7F-026B11901950}" sibTransId="{E57E5A3D-0CCE-4E15-9BB1-D3202200E465}"/>
    <dgm:cxn modelId="{68C7FAC9-CFA2-4AE0-BA2C-8162C56E55CC}" type="presOf" srcId="{00F14DF4-FE36-4C93-9DC1-09B646601AA4}" destId="{227D6C88-120F-4F26-BC61-3A2ACCCCCF6F}" srcOrd="0" destOrd="0" presId="urn:microsoft.com/office/officeart/2005/8/layout/list1"/>
    <dgm:cxn modelId="{06A5A6CB-28EA-48B4-849A-0DAE1CF52DF3}" type="presOf" srcId="{EE3FE2BC-B185-4930-9F0F-F9D2227490D9}" destId="{C3F824F8-6D4E-48D3-B833-F45CF39C9CFF}" srcOrd="0" destOrd="0" presId="urn:microsoft.com/office/officeart/2005/8/layout/list1"/>
    <dgm:cxn modelId="{654DEF04-4B36-4C13-9C5C-65FADAACF0FE}" type="presParOf" srcId="{227D6C88-120F-4F26-BC61-3A2ACCCCCF6F}" destId="{3856DF12-52BC-4EB6-9C94-A52CF7A64818}" srcOrd="0" destOrd="0" presId="urn:microsoft.com/office/officeart/2005/8/layout/list1"/>
    <dgm:cxn modelId="{C147505C-9EDA-42AE-B943-78DF6627D13F}" type="presParOf" srcId="{3856DF12-52BC-4EB6-9C94-A52CF7A64818}" destId="{C3F824F8-6D4E-48D3-B833-F45CF39C9CFF}" srcOrd="0" destOrd="0" presId="urn:microsoft.com/office/officeart/2005/8/layout/list1"/>
    <dgm:cxn modelId="{1EB76FE4-CEC4-44AA-B969-CE79408A22CC}" type="presParOf" srcId="{3856DF12-52BC-4EB6-9C94-A52CF7A64818}" destId="{94DF7F29-0145-4421-8E47-81F101E2C1E7}" srcOrd="1" destOrd="0" presId="urn:microsoft.com/office/officeart/2005/8/layout/list1"/>
    <dgm:cxn modelId="{55BE85E5-1C63-4D03-87DC-F83B48663AEC}" type="presParOf" srcId="{227D6C88-120F-4F26-BC61-3A2ACCCCCF6F}" destId="{BE4BA2EA-4F31-49B5-8CB0-C93E5052B198}" srcOrd="1" destOrd="0" presId="urn:microsoft.com/office/officeart/2005/8/layout/list1"/>
    <dgm:cxn modelId="{C3148C3D-13D2-452A-9C14-44C2F8614761}" type="presParOf" srcId="{227D6C88-120F-4F26-BC61-3A2ACCCCCF6F}" destId="{50D37283-9935-40D6-B882-8DD0DEFCCD89}" srcOrd="2" destOrd="0" presId="urn:microsoft.com/office/officeart/2005/8/layout/list1"/>
    <dgm:cxn modelId="{7B70C63B-8F99-44EF-BEFE-C5B8BFA6DAB8}" type="presParOf" srcId="{227D6C88-120F-4F26-BC61-3A2ACCCCCF6F}" destId="{49DB4C8A-86DF-4586-AA6F-9BBB286A2B5C}" srcOrd="3" destOrd="0" presId="urn:microsoft.com/office/officeart/2005/8/layout/list1"/>
    <dgm:cxn modelId="{8587CA0D-7298-4F35-BCA2-C4E4E9FD7527}" type="presParOf" srcId="{227D6C88-120F-4F26-BC61-3A2ACCCCCF6F}" destId="{4DFFC1F7-56D0-40F4-AFC6-53AE23324D54}" srcOrd="4" destOrd="0" presId="urn:microsoft.com/office/officeart/2005/8/layout/list1"/>
    <dgm:cxn modelId="{38645D80-A4B7-4EA0-B64E-75128FFD1E2A}" type="presParOf" srcId="{4DFFC1F7-56D0-40F4-AFC6-53AE23324D54}" destId="{F369BCDD-5748-491F-84AE-3E28E2B578C1}" srcOrd="0" destOrd="0" presId="urn:microsoft.com/office/officeart/2005/8/layout/list1"/>
    <dgm:cxn modelId="{2877392E-ED02-4DBE-9067-98975100BC9F}" type="presParOf" srcId="{4DFFC1F7-56D0-40F4-AFC6-53AE23324D54}" destId="{582A9387-1B7D-4F66-9211-AD9C2573DA96}" srcOrd="1" destOrd="0" presId="urn:microsoft.com/office/officeart/2005/8/layout/list1"/>
    <dgm:cxn modelId="{13278D68-BC79-4127-9715-131EB0784C71}" type="presParOf" srcId="{227D6C88-120F-4F26-BC61-3A2ACCCCCF6F}" destId="{E5BDC740-DF10-4660-901C-FDB466A6F459}" srcOrd="5" destOrd="0" presId="urn:microsoft.com/office/officeart/2005/8/layout/list1"/>
    <dgm:cxn modelId="{32EB50CA-19A3-46B9-BAE7-D2C454CA7CFE}" type="presParOf" srcId="{227D6C88-120F-4F26-BC61-3A2ACCCCCF6F}" destId="{374DDC21-5D09-4878-805A-0993207CE90B}" srcOrd="6" destOrd="0" presId="urn:microsoft.com/office/officeart/2005/8/layout/list1"/>
    <dgm:cxn modelId="{6008ABF4-A748-488E-AA30-C3871B996184}" type="presParOf" srcId="{227D6C88-120F-4F26-BC61-3A2ACCCCCF6F}" destId="{77567F67-2E81-4D96-8DC9-6BB8E6F1D000}" srcOrd="7" destOrd="0" presId="urn:microsoft.com/office/officeart/2005/8/layout/list1"/>
    <dgm:cxn modelId="{3C9D18FC-45A4-46D0-A61A-9070C9C71273}" type="presParOf" srcId="{227D6C88-120F-4F26-BC61-3A2ACCCCCF6F}" destId="{1FFEA834-CFB8-401E-AFD1-396D1F198CC8}" srcOrd="8" destOrd="0" presId="urn:microsoft.com/office/officeart/2005/8/layout/list1"/>
    <dgm:cxn modelId="{985E82E8-BB65-441B-878C-6F4C418DB9DF}" type="presParOf" srcId="{1FFEA834-CFB8-401E-AFD1-396D1F198CC8}" destId="{04D56257-127D-4F2E-9835-3D37030FD571}" srcOrd="0" destOrd="0" presId="urn:microsoft.com/office/officeart/2005/8/layout/list1"/>
    <dgm:cxn modelId="{50E3084F-1B05-4760-AF79-C686768F6D22}" type="presParOf" srcId="{1FFEA834-CFB8-401E-AFD1-396D1F198CC8}" destId="{454ABC60-1517-4C83-88D1-5D0D356ADC80}" srcOrd="1" destOrd="0" presId="urn:microsoft.com/office/officeart/2005/8/layout/list1"/>
    <dgm:cxn modelId="{2A43C65C-4313-4D17-8816-E6A577AD41A0}" type="presParOf" srcId="{227D6C88-120F-4F26-BC61-3A2ACCCCCF6F}" destId="{6E995B1A-9592-4501-9536-F3260D63A97F}" srcOrd="9" destOrd="0" presId="urn:microsoft.com/office/officeart/2005/8/layout/list1"/>
    <dgm:cxn modelId="{395102DB-3642-42D5-8E90-F58E552FEF18}" type="presParOf" srcId="{227D6C88-120F-4F26-BC61-3A2ACCCCCF6F}" destId="{1DEE4287-4C9E-42B7-97B2-AAFC35A6D240}"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B494B07-FAD2-4F3D-A1E7-03584565098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lv-LV"/>
        </a:p>
      </dgm:t>
    </dgm:pt>
    <dgm:pt modelId="{44FC59E7-8FFB-4C18-85A1-98F78C5D99BD}">
      <dgm:prSet phldrT="[Teksts]" phldr="0"/>
      <dgm:spPr>
        <a:effectLst>
          <a:outerShdw blurRad="50800" dist="38100" dir="2700000" algn="tl" rotWithShape="0">
            <a:prstClr val="black">
              <a:alpha val="40000"/>
            </a:prstClr>
          </a:outerShdw>
        </a:effectLst>
      </dgm:spPr>
      <dgm:t>
        <a:bodyPr/>
        <a:lstStyle/>
        <a:p>
          <a:r>
            <a:rPr lang="lv-LV">
              <a:solidFill>
                <a:schemeClr val="bg1">
                  <a:lumMod val="95000"/>
                </a:schemeClr>
              </a:solidFill>
              <a:latin typeface="+mn-lt"/>
            </a:rPr>
            <a:t>D daļa</a:t>
          </a:r>
        </a:p>
      </dgm:t>
    </dgm:pt>
    <dgm:pt modelId="{ACCCD0FB-3E27-468E-829C-A8AEA8906690}" type="parTrans" cxnId="{AC022572-69E9-44A6-A8EB-13517C7149B1}">
      <dgm:prSet/>
      <dgm:spPr/>
      <dgm:t>
        <a:bodyPr/>
        <a:lstStyle/>
        <a:p>
          <a:endParaRPr lang="lv-LV"/>
        </a:p>
      </dgm:t>
    </dgm:pt>
    <dgm:pt modelId="{7F3ADF7C-CC7A-4670-AA22-1B60F32C7606}" type="sibTrans" cxnId="{AC022572-69E9-44A6-A8EB-13517C7149B1}">
      <dgm:prSet/>
      <dgm:spPr/>
      <dgm:t>
        <a:bodyPr/>
        <a:lstStyle/>
        <a:p>
          <a:endParaRPr lang="lv-LV"/>
        </a:p>
      </dgm:t>
    </dgm:pt>
    <dgm:pt modelId="{493FD825-8EBE-4994-96A3-05640CBE94A9}">
      <dgm:prSet phldrT="[Teksts]"/>
      <dgm:spPr>
        <a:effectLst>
          <a:outerShdw blurRad="50800" dist="38100" dir="2700000" algn="tl" rotWithShape="0">
            <a:prstClr val="black">
              <a:alpha val="40000"/>
            </a:prstClr>
          </a:outerShdw>
        </a:effectLst>
      </dgm:spPr>
      <dgm:t>
        <a:bodyPr/>
        <a:lstStyle/>
        <a:p>
          <a:r>
            <a:rPr lang="lv-LV">
              <a:solidFill>
                <a:schemeClr val="bg1"/>
              </a:solidFill>
              <a:latin typeface="+mn-lt"/>
              <a:ea typeface="Verdana" panose="020B0604030504040204" pitchFamily="34" charset="0"/>
            </a:rPr>
            <a:t>Projekta iesniedzēja apliecinājums</a:t>
          </a:r>
          <a:endParaRPr lang="lv-LV">
            <a:solidFill>
              <a:schemeClr val="bg1"/>
            </a:solidFill>
            <a:latin typeface="+mn-lt"/>
          </a:endParaRPr>
        </a:p>
      </dgm:t>
    </dgm:pt>
    <dgm:pt modelId="{235DD4C2-E066-4E8C-99BC-A7C846D5AC9E}" type="parTrans" cxnId="{305C9753-0C7F-4C5C-9FBD-685EC24F049E}">
      <dgm:prSet/>
      <dgm:spPr/>
      <dgm:t>
        <a:bodyPr/>
        <a:lstStyle/>
        <a:p>
          <a:endParaRPr lang="lv-LV"/>
        </a:p>
      </dgm:t>
    </dgm:pt>
    <dgm:pt modelId="{01F98354-7BB3-4E93-99AB-BE94F0469947}" type="sibTrans" cxnId="{305C9753-0C7F-4C5C-9FBD-685EC24F049E}">
      <dgm:prSet/>
      <dgm:spPr/>
      <dgm:t>
        <a:bodyPr/>
        <a:lstStyle/>
        <a:p>
          <a:endParaRPr lang="lv-LV"/>
        </a:p>
      </dgm:t>
    </dgm:pt>
    <dgm:pt modelId="{1CE993BF-BB52-45C8-B1C5-2E412932DD1C}">
      <dgm:prSet phldrT="[Teksts]"/>
      <dgm:spPr>
        <a:effectLst>
          <a:outerShdw blurRad="50800" dist="38100" dir="2700000" algn="tl" rotWithShape="0">
            <a:prstClr val="black">
              <a:alpha val="40000"/>
            </a:prstClr>
          </a:outerShdw>
        </a:effectLst>
      </dgm:spPr>
      <dgm:t>
        <a:bodyPr/>
        <a:lstStyle/>
        <a:p>
          <a:r>
            <a:rPr lang="lv-LV">
              <a:solidFill>
                <a:schemeClr val="bg1">
                  <a:lumMod val="95000"/>
                </a:schemeClr>
              </a:solidFill>
              <a:latin typeface="+mn-lt"/>
              <a:ea typeface="Verdana" panose="020B0604030504040204" pitchFamily="34" charset="0"/>
            </a:rPr>
            <a:t>E daļa</a:t>
          </a:r>
          <a:endParaRPr lang="lv-LV">
            <a:solidFill>
              <a:schemeClr val="bg1">
                <a:lumMod val="95000"/>
              </a:schemeClr>
            </a:solidFill>
            <a:latin typeface="+mn-lt"/>
          </a:endParaRPr>
        </a:p>
      </dgm:t>
    </dgm:pt>
    <dgm:pt modelId="{C48A955D-33EF-4A33-8267-A1CA0AA04FB4}" type="parTrans" cxnId="{2D0779CB-4153-4029-A9D9-88F3CABB51C9}">
      <dgm:prSet/>
      <dgm:spPr/>
      <dgm:t>
        <a:bodyPr/>
        <a:lstStyle/>
        <a:p>
          <a:endParaRPr lang="lv-LV"/>
        </a:p>
      </dgm:t>
    </dgm:pt>
    <dgm:pt modelId="{C46748C3-5E3A-459D-A197-46716144DFE0}" type="sibTrans" cxnId="{2D0779CB-4153-4029-A9D9-88F3CABB51C9}">
      <dgm:prSet/>
      <dgm:spPr/>
      <dgm:t>
        <a:bodyPr/>
        <a:lstStyle/>
        <a:p>
          <a:endParaRPr lang="lv-LV"/>
        </a:p>
      </dgm:t>
    </dgm:pt>
    <dgm:pt modelId="{E8F21D6E-8559-4F3F-824F-43D13ED806FB}">
      <dgm:prSet phldrT="[Teksts]"/>
      <dgm:spPr>
        <a:effectLst>
          <a:outerShdw blurRad="50800" dist="38100" dir="2700000" algn="tl" rotWithShape="0">
            <a:prstClr val="black">
              <a:alpha val="40000"/>
            </a:prstClr>
          </a:outerShdw>
        </a:effectLst>
      </dgm:spPr>
      <dgm:t>
        <a:bodyPr/>
        <a:lstStyle/>
        <a:p>
          <a:r>
            <a:rPr lang="lv-LV">
              <a:solidFill>
                <a:schemeClr val="bg1"/>
              </a:solidFill>
              <a:latin typeface="+mn-lt"/>
              <a:ea typeface="Verdana" panose="020B0604030504040204" pitchFamily="34" charset="0"/>
            </a:rPr>
            <a:t>Projekta sadarbības partnera </a:t>
          </a:r>
          <a:r>
            <a:rPr lang="lv-LV">
              <a:solidFill>
                <a:schemeClr val="bg1"/>
              </a:solidFill>
              <a:latin typeface="+mn-lt"/>
            </a:rPr>
            <a:t>–</a:t>
          </a:r>
          <a:r>
            <a:rPr lang="lv-LV">
              <a:solidFill>
                <a:schemeClr val="bg1"/>
              </a:solidFill>
              <a:latin typeface="+mn-lt"/>
              <a:ea typeface="Verdana" panose="020B0604030504040204" pitchFamily="34" charset="0"/>
            </a:rPr>
            <a:t> zinātniskās institūcijas apliecinājums</a:t>
          </a:r>
          <a:endParaRPr lang="lv-LV">
            <a:solidFill>
              <a:schemeClr val="bg1"/>
            </a:solidFill>
            <a:latin typeface="+mn-lt"/>
          </a:endParaRPr>
        </a:p>
      </dgm:t>
    </dgm:pt>
    <dgm:pt modelId="{C83AC7EB-A737-4F88-91EC-6ECAEB8343E6}" type="parTrans" cxnId="{F974283C-394D-471C-8815-52F67F2334F3}">
      <dgm:prSet/>
      <dgm:spPr/>
      <dgm:t>
        <a:bodyPr/>
        <a:lstStyle/>
        <a:p>
          <a:endParaRPr lang="lv-LV"/>
        </a:p>
      </dgm:t>
    </dgm:pt>
    <dgm:pt modelId="{D11CD318-EE28-4922-8D9F-B53F8608B8FD}" type="sibTrans" cxnId="{F974283C-394D-471C-8815-52F67F2334F3}">
      <dgm:prSet/>
      <dgm:spPr/>
      <dgm:t>
        <a:bodyPr/>
        <a:lstStyle/>
        <a:p>
          <a:endParaRPr lang="lv-LV"/>
        </a:p>
      </dgm:t>
    </dgm:pt>
    <dgm:pt modelId="{E0BC8851-8980-488F-9DD7-99BA86329464}">
      <dgm:prSet phldrT="[Teksts]"/>
      <dgm:spPr>
        <a:effectLst>
          <a:outerShdw blurRad="50800" dist="38100" dir="2700000" algn="tl" rotWithShape="0">
            <a:prstClr val="black">
              <a:alpha val="40000"/>
            </a:prstClr>
          </a:outerShdw>
        </a:effectLst>
      </dgm:spPr>
      <dgm:t>
        <a:bodyPr/>
        <a:lstStyle/>
        <a:p>
          <a:r>
            <a:rPr lang="lv-LV">
              <a:solidFill>
                <a:schemeClr val="bg1">
                  <a:lumMod val="95000"/>
                </a:schemeClr>
              </a:solidFill>
              <a:latin typeface="+mn-lt"/>
              <a:ea typeface="Verdana" panose="020B0604030504040204" pitchFamily="34" charset="0"/>
            </a:rPr>
            <a:t>F daļa</a:t>
          </a:r>
          <a:endParaRPr lang="lv-LV">
            <a:solidFill>
              <a:schemeClr val="bg1">
                <a:lumMod val="95000"/>
              </a:schemeClr>
            </a:solidFill>
            <a:latin typeface="+mn-lt"/>
          </a:endParaRPr>
        </a:p>
      </dgm:t>
    </dgm:pt>
    <dgm:pt modelId="{840A09C6-879A-450F-B61C-23A42A7ADBF9}" type="parTrans" cxnId="{F42F2295-E1C7-4FEF-A177-D7E8AC901AA2}">
      <dgm:prSet/>
      <dgm:spPr/>
      <dgm:t>
        <a:bodyPr/>
        <a:lstStyle/>
        <a:p>
          <a:endParaRPr lang="lv-LV"/>
        </a:p>
      </dgm:t>
    </dgm:pt>
    <dgm:pt modelId="{8D72E80C-0EF7-4602-B3D8-4ED1F0730DFA}" type="sibTrans" cxnId="{F42F2295-E1C7-4FEF-A177-D7E8AC901AA2}">
      <dgm:prSet/>
      <dgm:spPr/>
      <dgm:t>
        <a:bodyPr/>
        <a:lstStyle/>
        <a:p>
          <a:endParaRPr lang="lv-LV"/>
        </a:p>
      </dgm:t>
    </dgm:pt>
    <dgm:pt modelId="{0BDEF395-C944-4B68-868D-27B1DDA5438D}">
      <dgm:prSet phldrT="[Teksts]"/>
      <dgm:spPr>
        <a:effectLst>
          <a:outerShdw blurRad="50800" dist="38100" dir="2700000" algn="tl" rotWithShape="0">
            <a:prstClr val="black">
              <a:alpha val="40000"/>
            </a:prstClr>
          </a:outerShdw>
        </a:effectLst>
      </dgm:spPr>
      <dgm:t>
        <a:bodyPr/>
        <a:lstStyle/>
        <a:p>
          <a:r>
            <a:rPr lang="lv-LV">
              <a:solidFill>
                <a:schemeClr val="bg1"/>
              </a:solidFill>
              <a:latin typeface="+mn-lt"/>
              <a:ea typeface="Verdana" panose="020B0604030504040204" pitchFamily="34" charset="0"/>
            </a:rPr>
            <a:t>Projekta sadarbības partnera </a:t>
          </a:r>
          <a:r>
            <a:rPr lang="lv-LV">
              <a:solidFill>
                <a:schemeClr val="bg1"/>
              </a:solidFill>
              <a:latin typeface="+mn-lt"/>
            </a:rPr>
            <a:t>–</a:t>
          </a:r>
          <a:r>
            <a:rPr lang="lv-LV">
              <a:solidFill>
                <a:schemeClr val="bg1"/>
              </a:solidFill>
              <a:latin typeface="+mn-lt"/>
              <a:ea typeface="Verdana" panose="020B0604030504040204" pitchFamily="34" charset="0"/>
            </a:rPr>
            <a:t> valsts institūcijas apliecinājums</a:t>
          </a:r>
          <a:endParaRPr lang="lv-LV">
            <a:solidFill>
              <a:schemeClr val="bg1"/>
            </a:solidFill>
            <a:latin typeface="+mn-lt"/>
          </a:endParaRPr>
        </a:p>
      </dgm:t>
    </dgm:pt>
    <dgm:pt modelId="{FB2EF1D2-F250-4432-832E-10251BB5A8D1}" type="parTrans" cxnId="{67DBAFEA-0550-47D8-8CE8-C76EEED7A799}">
      <dgm:prSet/>
      <dgm:spPr/>
      <dgm:t>
        <a:bodyPr/>
        <a:lstStyle/>
        <a:p>
          <a:endParaRPr lang="lv-LV"/>
        </a:p>
      </dgm:t>
    </dgm:pt>
    <dgm:pt modelId="{39E6963B-303A-4D4E-9B71-1B41936C466F}" type="sibTrans" cxnId="{67DBAFEA-0550-47D8-8CE8-C76EEED7A799}">
      <dgm:prSet/>
      <dgm:spPr/>
      <dgm:t>
        <a:bodyPr/>
        <a:lstStyle/>
        <a:p>
          <a:endParaRPr lang="lv-LV"/>
        </a:p>
      </dgm:t>
    </dgm:pt>
    <dgm:pt modelId="{D5367E78-6E3C-49E5-88E9-3999A418F17F}">
      <dgm:prSet phldrT="[Teksts]"/>
      <dgm:spPr>
        <a:effectLst>
          <a:outerShdw blurRad="50800" dist="38100" dir="2700000" algn="tl" rotWithShape="0">
            <a:prstClr val="black">
              <a:alpha val="40000"/>
            </a:prstClr>
          </a:outerShdw>
        </a:effectLst>
      </dgm:spPr>
      <dgm:t>
        <a:bodyPr/>
        <a:lstStyle/>
        <a:p>
          <a:r>
            <a:rPr lang="lv-LV">
              <a:solidFill>
                <a:schemeClr val="bg1">
                  <a:lumMod val="95000"/>
                </a:schemeClr>
              </a:solidFill>
              <a:latin typeface="+mn-lt"/>
              <a:ea typeface="Verdana" panose="020B0604030504040204" pitchFamily="34" charset="0"/>
            </a:rPr>
            <a:t>G daļa</a:t>
          </a:r>
          <a:endParaRPr lang="lv-LV">
            <a:solidFill>
              <a:schemeClr val="bg1">
                <a:lumMod val="95000"/>
              </a:schemeClr>
            </a:solidFill>
            <a:latin typeface="+mn-lt"/>
          </a:endParaRPr>
        </a:p>
      </dgm:t>
    </dgm:pt>
    <dgm:pt modelId="{C7EC7CEF-1594-45CD-81DA-C28FDA8D70BB}" type="parTrans" cxnId="{5E6F8B81-3E16-4FCC-B6DD-9565CEA94438}">
      <dgm:prSet/>
      <dgm:spPr/>
      <dgm:t>
        <a:bodyPr/>
        <a:lstStyle/>
        <a:p>
          <a:endParaRPr lang="lv-LV"/>
        </a:p>
      </dgm:t>
    </dgm:pt>
    <dgm:pt modelId="{39277EFB-6617-4BF3-9597-B9CB4FA8E81D}" type="sibTrans" cxnId="{5E6F8B81-3E16-4FCC-B6DD-9565CEA94438}">
      <dgm:prSet/>
      <dgm:spPr/>
      <dgm:t>
        <a:bodyPr/>
        <a:lstStyle/>
        <a:p>
          <a:endParaRPr lang="lv-LV"/>
        </a:p>
      </dgm:t>
    </dgm:pt>
    <dgm:pt modelId="{3F55810F-018B-452F-9837-D60BACC52A68}">
      <dgm:prSet phldrT="[Teksts]"/>
      <dgm:spPr>
        <a:effectLst>
          <a:outerShdw blurRad="50800" dist="38100" dir="2700000" algn="tl" rotWithShape="0">
            <a:prstClr val="black">
              <a:alpha val="40000"/>
            </a:prstClr>
          </a:outerShdw>
        </a:effectLst>
      </dgm:spPr>
      <dgm:t>
        <a:bodyPr/>
        <a:lstStyle/>
        <a:p>
          <a:r>
            <a:rPr lang="lv-LV" dirty="0">
              <a:solidFill>
                <a:schemeClr val="bg1"/>
              </a:solidFill>
              <a:latin typeface="+mn-lt"/>
              <a:ea typeface="Verdana" panose="020B0604030504040204" pitchFamily="34" charset="0"/>
            </a:rPr>
            <a:t>Finanšu apgrozījuma pārskata veidlapa par 2023.</a:t>
          </a:r>
          <a:r>
            <a:rPr lang="lv-LV" dirty="0">
              <a:solidFill>
                <a:schemeClr val="bg1"/>
              </a:solidFill>
              <a:latin typeface="+mn-lt"/>
            </a:rPr>
            <a:t> –</a:t>
          </a:r>
          <a:r>
            <a:rPr lang="lv-LV" dirty="0">
              <a:solidFill>
                <a:schemeClr val="bg1"/>
              </a:solidFill>
              <a:latin typeface="+mn-lt"/>
              <a:ea typeface="Verdana" panose="020B0604030504040204" pitchFamily="34" charset="0"/>
            </a:rPr>
            <a:t>2025. gadu</a:t>
          </a:r>
          <a:endParaRPr lang="lv-LV" dirty="0">
            <a:solidFill>
              <a:schemeClr val="bg1"/>
            </a:solidFill>
            <a:latin typeface="+mn-lt"/>
          </a:endParaRPr>
        </a:p>
      </dgm:t>
    </dgm:pt>
    <dgm:pt modelId="{A17208F8-6EA6-45E2-81CF-67EFD34C5A83}" type="parTrans" cxnId="{00940D80-94B7-411B-86A8-7A9C8C358C8E}">
      <dgm:prSet/>
      <dgm:spPr/>
      <dgm:t>
        <a:bodyPr/>
        <a:lstStyle/>
        <a:p>
          <a:endParaRPr lang="lv-LV"/>
        </a:p>
      </dgm:t>
    </dgm:pt>
    <dgm:pt modelId="{63FE4F7C-D5DD-4D77-A0BC-F106B45B2270}" type="sibTrans" cxnId="{00940D80-94B7-411B-86A8-7A9C8C358C8E}">
      <dgm:prSet/>
      <dgm:spPr/>
      <dgm:t>
        <a:bodyPr/>
        <a:lstStyle/>
        <a:p>
          <a:endParaRPr lang="lv-LV"/>
        </a:p>
      </dgm:t>
    </dgm:pt>
    <dgm:pt modelId="{2003C7DA-8CFF-4B55-BBF2-4092E023FB4C}">
      <dgm:prSet phldrT="[Teksts]"/>
      <dgm:spPr>
        <a:effectLst>
          <a:outerShdw blurRad="50800" dist="38100" dir="2700000" algn="tl" rotWithShape="0">
            <a:prstClr val="black">
              <a:alpha val="40000"/>
            </a:prstClr>
          </a:outerShdw>
        </a:effectLst>
      </dgm:spPr>
      <dgm:t>
        <a:bodyPr/>
        <a:lstStyle/>
        <a:p>
          <a:r>
            <a:rPr lang="lv-LV">
              <a:solidFill>
                <a:schemeClr val="bg1">
                  <a:lumMod val="95000"/>
                </a:schemeClr>
              </a:solidFill>
              <a:latin typeface="+mn-lt"/>
              <a:ea typeface="Verdana" panose="020B0604030504040204" pitchFamily="34" charset="0"/>
            </a:rPr>
            <a:t>H daļa</a:t>
          </a:r>
          <a:endParaRPr lang="lv-LV">
            <a:solidFill>
              <a:schemeClr val="bg1">
                <a:lumMod val="95000"/>
              </a:schemeClr>
            </a:solidFill>
            <a:latin typeface="+mn-lt"/>
          </a:endParaRPr>
        </a:p>
      </dgm:t>
    </dgm:pt>
    <dgm:pt modelId="{FDAAC4C1-B87E-4B7D-B160-22E05CC208BF}" type="parTrans" cxnId="{EC7EA0CC-CB9D-4576-A278-8E23D0188A80}">
      <dgm:prSet/>
      <dgm:spPr/>
      <dgm:t>
        <a:bodyPr/>
        <a:lstStyle/>
        <a:p>
          <a:endParaRPr lang="lv-LV"/>
        </a:p>
      </dgm:t>
    </dgm:pt>
    <dgm:pt modelId="{4FE35CD4-5953-4435-A2F0-EF7235DC4DBA}" type="sibTrans" cxnId="{EC7EA0CC-CB9D-4576-A278-8E23D0188A80}">
      <dgm:prSet/>
      <dgm:spPr/>
      <dgm:t>
        <a:bodyPr/>
        <a:lstStyle/>
        <a:p>
          <a:endParaRPr lang="lv-LV"/>
        </a:p>
      </dgm:t>
    </dgm:pt>
    <dgm:pt modelId="{90191E1B-70F9-449E-B351-24BE79AEE343}">
      <dgm:prSet phldrT="[Teksts]"/>
      <dgm:spPr>
        <a:effectLst>
          <a:outerShdw blurRad="50800" dist="38100" dir="2700000" algn="tl" rotWithShape="0">
            <a:prstClr val="black">
              <a:alpha val="40000"/>
            </a:prstClr>
          </a:outerShdw>
        </a:effectLst>
      </dgm:spPr>
      <dgm:t>
        <a:bodyPr/>
        <a:lstStyle/>
        <a:p>
          <a:r>
            <a:rPr lang="lv-LV">
              <a:solidFill>
                <a:schemeClr val="bg1"/>
              </a:solidFill>
              <a:latin typeface="+mn-lt"/>
              <a:ea typeface="Verdana" panose="020B0604030504040204" pitchFamily="34" charset="0"/>
            </a:rPr>
            <a:t>Darbības, kurām nav saimnieciska rakstura</a:t>
          </a:r>
          <a:endParaRPr lang="lv-LV">
            <a:solidFill>
              <a:schemeClr val="bg1"/>
            </a:solidFill>
            <a:latin typeface="+mn-lt"/>
          </a:endParaRPr>
        </a:p>
      </dgm:t>
    </dgm:pt>
    <dgm:pt modelId="{6712FCF9-7F78-4E76-93E0-BBE5C3488747}" type="parTrans" cxnId="{D2017CC1-FDD3-4A96-AD28-8E98C6B0486D}">
      <dgm:prSet/>
      <dgm:spPr/>
      <dgm:t>
        <a:bodyPr/>
        <a:lstStyle/>
        <a:p>
          <a:endParaRPr lang="lv-LV"/>
        </a:p>
      </dgm:t>
    </dgm:pt>
    <dgm:pt modelId="{814CAD90-9A95-41A8-A769-01B18013A3FD}" type="sibTrans" cxnId="{D2017CC1-FDD3-4A96-AD28-8E98C6B0486D}">
      <dgm:prSet/>
      <dgm:spPr/>
      <dgm:t>
        <a:bodyPr/>
        <a:lstStyle/>
        <a:p>
          <a:endParaRPr lang="lv-LV"/>
        </a:p>
      </dgm:t>
    </dgm:pt>
    <dgm:pt modelId="{91FA336D-7DBF-40F4-B799-179D182F8C3A}">
      <dgm:prSet phldrT="[Teksts]"/>
      <dgm:spPr>
        <a:effectLst>
          <a:outerShdw blurRad="50800" dist="38100" dir="2700000" algn="tl" rotWithShape="0">
            <a:prstClr val="black">
              <a:alpha val="40000"/>
            </a:prstClr>
          </a:outerShdw>
        </a:effectLst>
      </dgm:spPr>
      <dgm:t>
        <a:bodyPr/>
        <a:lstStyle/>
        <a:p>
          <a:r>
            <a:rPr lang="lv-LV">
              <a:solidFill>
                <a:schemeClr val="bg1">
                  <a:lumMod val="95000"/>
                </a:schemeClr>
              </a:solidFill>
              <a:latin typeface="+mn-lt"/>
              <a:ea typeface="Verdana" panose="020B0604030504040204" pitchFamily="34" charset="0"/>
            </a:rPr>
            <a:t>I daļa</a:t>
          </a:r>
          <a:endParaRPr lang="lv-LV">
            <a:solidFill>
              <a:schemeClr val="bg1">
                <a:lumMod val="95000"/>
              </a:schemeClr>
            </a:solidFill>
            <a:latin typeface="+mn-lt"/>
          </a:endParaRPr>
        </a:p>
      </dgm:t>
    </dgm:pt>
    <dgm:pt modelId="{D412719B-2EE1-4FC6-B33A-06517DF7B232}" type="parTrans" cxnId="{B6BE1AB5-AFF2-4484-915A-F08F87327D2C}">
      <dgm:prSet/>
      <dgm:spPr/>
      <dgm:t>
        <a:bodyPr/>
        <a:lstStyle/>
        <a:p>
          <a:endParaRPr lang="lv-LV"/>
        </a:p>
      </dgm:t>
    </dgm:pt>
    <dgm:pt modelId="{4C6AF1B9-626A-4140-89D9-A5346B6BCE2E}" type="sibTrans" cxnId="{B6BE1AB5-AFF2-4484-915A-F08F87327D2C}">
      <dgm:prSet/>
      <dgm:spPr/>
      <dgm:t>
        <a:bodyPr/>
        <a:lstStyle/>
        <a:p>
          <a:endParaRPr lang="lv-LV"/>
        </a:p>
      </dgm:t>
    </dgm:pt>
    <dgm:pt modelId="{AF48F9C3-22F6-4078-B961-6FE2020DF169}">
      <dgm:prSet phldrT="[Teksts]"/>
      <dgm:spPr>
        <a:effectLst>
          <a:outerShdw blurRad="50800" dist="38100" dir="2700000" algn="tl" rotWithShape="0">
            <a:prstClr val="black">
              <a:alpha val="40000"/>
            </a:prstClr>
          </a:outerShdw>
        </a:effectLst>
      </dgm:spPr>
      <dgm:t>
        <a:bodyPr/>
        <a:lstStyle/>
        <a:p>
          <a:r>
            <a:rPr lang="lv-LV">
              <a:solidFill>
                <a:schemeClr val="bg1"/>
              </a:solidFill>
              <a:latin typeface="+mn-lt"/>
              <a:ea typeface="Verdana" panose="020B0604030504040204" pitchFamily="34" charset="0"/>
            </a:rPr>
            <a:t>Horizontālie uzdevumi un sasniedzamie rezultāti</a:t>
          </a:r>
          <a:endParaRPr lang="lv-LV">
            <a:solidFill>
              <a:schemeClr val="bg1"/>
            </a:solidFill>
            <a:latin typeface="+mn-lt"/>
          </a:endParaRPr>
        </a:p>
      </dgm:t>
    </dgm:pt>
    <dgm:pt modelId="{16C6C44C-9D7D-4D64-BA87-46E48CF4442A}" type="parTrans" cxnId="{F79597B2-EF50-42C0-A59A-DFF1A34021D5}">
      <dgm:prSet/>
      <dgm:spPr/>
      <dgm:t>
        <a:bodyPr/>
        <a:lstStyle/>
        <a:p>
          <a:endParaRPr lang="lv-LV"/>
        </a:p>
      </dgm:t>
    </dgm:pt>
    <dgm:pt modelId="{BA3D319E-057C-4359-AD46-CDDEE24BF95E}" type="sibTrans" cxnId="{F79597B2-EF50-42C0-A59A-DFF1A34021D5}">
      <dgm:prSet/>
      <dgm:spPr/>
      <dgm:t>
        <a:bodyPr/>
        <a:lstStyle/>
        <a:p>
          <a:endParaRPr lang="lv-LV"/>
        </a:p>
      </dgm:t>
    </dgm:pt>
    <dgm:pt modelId="{FAE2DA00-F0AB-40B1-9C23-119CECDAC585}" type="pres">
      <dgm:prSet presAssocID="{6B494B07-FAD2-4F3D-A1E7-03584565098B}" presName="Name0" presStyleCnt="0">
        <dgm:presLayoutVars>
          <dgm:dir/>
          <dgm:animLvl val="lvl"/>
          <dgm:resizeHandles val="exact"/>
        </dgm:presLayoutVars>
      </dgm:prSet>
      <dgm:spPr/>
    </dgm:pt>
    <dgm:pt modelId="{184055AA-F3D8-4DE8-A534-BDE0C64F82F9}" type="pres">
      <dgm:prSet presAssocID="{44FC59E7-8FFB-4C18-85A1-98F78C5D99BD}" presName="composite" presStyleCnt="0"/>
      <dgm:spPr/>
    </dgm:pt>
    <dgm:pt modelId="{311A62B5-A371-44EE-B1E5-194ED528C254}" type="pres">
      <dgm:prSet presAssocID="{44FC59E7-8FFB-4C18-85A1-98F78C5D99BD}" presName="parTx" presStyleLbl="alignNode1" presStyleIdx="0" presStyleCnt="6">
        <dgm:presLayoutVars>
          <dgm:chMax val="0"/>
          <dgm:chPref val="0"/>
          <dgm:bulletEnabled val="1"/>
        </dgm:presLayoutVars>
      </dgm:prSet>
      <dgm:spPr/>
    </dgm:pt>
    <dgm:pt modelId="{999BF89F-432F-4FFA-90A8-BEF6DE497E3A}" type="pres">
      <dgm:prSet presAssocID="{44FC59E7-8FFB-4C18-85A1-98F78C5D99BD}" presName="desTx" presStyleLbl="alignAccFollowNode1" presStyleIdx="0" presStyleCnt="6">
        <dgm:presLayoutVars>
          <dgm:bulletEnabled val="1"/>
        </dgm:presLayoutVars>
      </dgm:prSet>
      <dgm:spPr/>
    </dgm:pt>
    <dgm:pt modelId="{1D39569F-F0A4-4595-A3B0-1C08D82EFD36}" type="pres">
      <dgm:prSet presAssocID="{7F3ADF7C-CC7A-4670-AA22-1B60F32C7606}" presName="space" presStyleCnt="0"/>
      <dgm:spPr/>
    </dgm:pt>
    <dgm:pt modelId="{3159C7BB-D7D6-4B29-8FD9-F035AC865682}" type="pres">
      <dgm:prSet presAssocID="{1CE993BF-BB52-45C8-B1C5-2E412932DD1C}" presName="composite" presStyleCnt="0"/>
      <dgm:spPr/>
    </dgm:pt>
    <dgm:pt modelId="{50AB0DFB-B927-4BE8-BFFF-C6F2FC200F1B}" type="pres">
      <dgm:prSet presAssocID="{1CE993BF-BB52-45C8-B1C5-2E412932DD1C}" presName="parTx" presStyleLbl="alignNode1" presStyleIdx="1" presStyleCnt="6">
        <dgm:presLayoutVars>
          <dgm:chMax val="0"/>
          <dgm:chPref val="0"/>
          <dgm:bulletEnabled val="1"/>
        </dgm:presLayoutVars>
      </dgm:prSet>
      <dgm:spPr/>
    </dgm:pt>
    <dgm:pt modelId="{E7F2453D-4CC5-493B-BBDF-569827CCA61F}" type="pres">
      <dgm:prSet presAssocID="{1CE993BF-BB52-45C8-B1C5-2E412932DD1C}" presName="desTx" presStyleLbl="alignAccFollowNode1" presStyleIdx="1" presStyleCnt="6">
        <dgm:presLayoutVars>
          <dgm:bulletEnabled val="1"/>
        </dgm:presLayoutVars>
      </dgm:prSet>
      <dgm:spPr/>
    </dgm:pt>
    <dgm:pt modelId="{CA01B5E5-4535-4ECA-832A-5675DF58FC6B}" type="pres">
      <dgm:prSet presAssocID="{C46748C3-5E3A-459D-A197-46716144DFE0}" presName="space" presStyleCnt="0"/>
      <dgm:spPr/>
    </dgm:pt>
    <dgm:pt modelId="{D9082E0E-4A0B-4EAF-BE8B-BC8058723C82}" type="pres">
      <dgm:prSet presAssocID="{E0BC8851-8980-488F-9DD7-99BA86329464}" presName="composite" presStyleCnt="0"/>
      <dgm:spPr/>
    </dgm:pt>
    <dgm:pt modelId="{4BB07A65-EE2A-4F02-9659-4F262627DC67}" type="pres">
      <dgm:prSet presAssocID="{E0BC8851-8980-488F-9DD7-99BA86329464}" presName="parTx" presStyleLbl="alignNode1" presStyleIdx="2" presStyleCnt="6">
        <dgm:presLayoutVars>
          <dgm:chMax val="0"/>
          <dgm:chPref val="0"/>
          <dgm:bulletEnabled val="1"/>
        </dgm:presLayoutVars>
      </dgm:prSet>
      <dgm:spPr/>
    </dgm:pt>
    <dgm:pt modelId="{66933C1A-763E-4474-A008-33B04B953858}" type="pres">
      <dgm:prSet presAssocID="{E0BC8851-8980-488F-9DD7-99BA86329464}" presName="desTx" presStyleLbl="alignAccFollowNode1" presStyleIdx="2" presStyleCnt="6">
        <dgm:presLayoutVars>
          <dgm:bulletEnabled val="1"/>
        </dgm:presLayoutVars>
      </dgm:prSet>
      <dgm:spPr/>
    </dgm:pt>
    <dgm:pt modelId="{2E775A4A-60D7-4FC7-A0FE-501A119062C2}" type="pres">
      <dgm:prSet presAssocID="{8D72E80C-0EF7-4602-B3D8-4ED1F0730DFA}" presName="space" presStyleCnt="0"/>
      <dgm:spPr/>
    </dgm:pt>
    <dgm:pt modelId="{2B1949BD-E318-498F-BC78-644412E3F34A}" type="pres">
      <dgm:prSet presAssocID="{D5367E78-6E3C-49E5-88E9-3999A418F17F}" presName="composite" presStyleCnt="0"/>
      <dgm:spPr/>
    </dgm:pt>
    <dgm:pt modelId="{91C6D00D-3B26-44DD-B02F-CC15D03DB7DF}" type="pres">
      <dgm:prSet presAssocID="{D5367E78-6E3C-49E5-88E9-3999A418F17F}" presName="parTx" presStyleLbl="alignNode1" presStyleIdx="3" presStyleCnt="6">
        <dgm:presLayoutVars>
          <dgm:chMax val="0"/>
          <dgm:chPref val="0"/>
          <dgm:bulletEnabled val="1"/>
        </dgm:presLayoutVars>
      </dgm:prSet>
      <dgm:spPr/>
    </dgm:pt>
    <dgm:pt modelId="{BAFC0E9D-C78B-48C2-809D-ACFFBAAACCEA}" type="pres">
      <dgm:prSet presAssocID="{D5367E78-6E3C-49E5-88E9-3999A418F17F}" presName="desTx" presStyleLbl="alignAccFollowNode1" presStyleIdx="3" presStyleCnt="6">
        <dgm:presLayoutVars>
          <dgm:bulletEnabled val="1"/>
        </dgm:presLayoutVars>
      </dgm:prSet>
      <dgm:spPr/>
    </dgm:pt>
    <dgm:pt modelId="{4D9BBD82-78B2-42A8-994B-6EE6D1B40203}" type="pres">
      <dgm:prSet presAssocID="{39277EFB-6617-4BF3-9597-B9CB4FA8E81D}" presName="space" presStyleCnt="0"/>
      <dgm:spPr/>
    </dgm:pt>
    <dgm:pt modelId="{F1481A38-C7A5-4702-A2B7-A85860C33269}" type="pres">
      <dgm:prSet presAssocID="{2003C7DA-8CFF-4B55-BBF2-4092E023FB4C}" presName="composite" presStyleCnt="0"/>
      <dgm:spPr/>
    </dgm:pt>
    <dgm:pt modelId="{0D77CF71-4C2D-43F5-AD96-DAEEC855DB4A}" type="pres">
      <dgm:prSet presAssocID="{2003C7DA-8CFF-4B55-BBF2-4092E023FB4C}" presName="parTx" presStyleLbl="alignNode1" presStyleIdx="4" presStyleCnt="6">
        <dgm:presLayoutVars>
          <dgm:chMax val="0"/>
          <dgm:chPref val="0"/>
          <dgm:bulletEnabled val="1"/>
        </dgm:presLayoutVars>
      </dgm:prSet>
      <dgm:spPr/>
    </dgm:pt>
    <dgm:pt modelId="{951511A3-88E0-4DB8-8380-8C0EC5BB6B8A}" type="pres">
      <dgm:prSet presAssocID="{2003C7DA-8CFF-4B55-BBF2-4092E023FB4C}" presName="desTx" presStyleLbl="alignAccFollowNode1" presStyleIdx="4" presStyleCnt="6">
        <dgm:presLayoutVars>
          <dgm:bulletEnabled val="1"/>
        </dgm:presLayoutVars>
      </dgm:prSet>
      <dgm:spPr/>
    </dgm:pt>
    <dgm:pt modelId="{912D83E0-F139-4984-88D9-093A0A4196B2}" type="pres">
      <dgm:prSet presAssocID="{4FE35CD4-5953-4435-A2F0-EF7235DC4DBA}" presName="space" presStyleCnt="0"/>
      <dgm:spPr/>
    </dgm:pt>
    <dgm:pt modelId="{08BD0776-AEDE-45F3-B6E6-A577C2129CDF}" type="pres">
      <dgm:prSet presAssocID="{91FA336D-7DBF-40F4-B799-179D182F8C3A}" presName="composite" presStyleCnt="0"/>
      <dgm:spPr/>
    </dgm:pt>
    <dgm:pt modelId="{3F3C1AA8-32E8-4737-9166-BDC353198FAB}" type="pres">
      <dgm:prSet presAssocID="{91FA336D-7DBF-40F4-B799-179D182F8C3A}" presName="parTx" presStyleLbl="alignNode1" presStyleIdx="5" presStyleCnt="6">
        <dgm:presLayoutVars>
          <dgm:chMax val="0"/>
          <dgm:chPref val="0"/>
          <dgm:bulletEnabled val="1"/>
        </dgm:presLayoutVars>
      </dgm:prSet>
      <dgm:spPr/>
    </dgm:pt>
    <dgm:pt modelId="{9FFA354C-E6FB-46C5-B0AA-88C07A32B568}" type="pres">
      <dgm:prSet presAssocID="{91FA336D-7DBF-40F4-B799-179D182F8C3A}" presName="desTx" presStyleLbl="alignAccFollowNode1" presStyleIdx="5" presStyleCnt="6">
        <dgm:presLayoutVars>
          <dgm:bulletEnabled val="1"/>
        </dgm:presLayoutVars>
      </dgm:prSet>
      <dgm:spPr/>
    </dgm:pt>
  </dgm:ptLst>
  <dgm:cxnLst>
    <dgm:cxn modelId="{488E071E-BB07-45FE-8330-10C980A9A8A3}" type="presOf" srcId="{D5367E78-6E3C-49E5-88E9-3999A418F17F}" destId="{91C6D00D-3B26-44DD-B02F-CC15D03DB7DF}" srcOrd="0" destOrd="0" presId="urn:microsoft.com/office/officeart/2005/8/layout/hList1"/>
    <dgm:cxn modelId="{8E1B5025-3CCE-4412-854C-9BE76A0A36E8}" type="presOf" srcId="{E0BC8851-8980-488F-9DD7-99BA86329464}" destId="{4BB07A65-EE2A-4F02-9659-4F262627DC67}" srcOrd="0" destOrd="0" presId="urn:microsoft.com/office/officeart/2005/8/layout/hList1"/>
    <dgm:cxn modelId="{F974283C-394D-471C-8815-52F67F2334F3}" srcId="{1CE993BF-BB52-45C8-B1C5-2E412932DD1C}" destId="{E8F21D6E-8559-4F3F-824F-43D13ED806FB}" srcOrd="0" destOrd="0" parTransId="{C83AC7EB-A737-4F88-91EC-6ECAEB8343E6}" sibTransId="{D11CD318-EE28-4922-8D9F-B53F8608B8FD}"/>
    <dgm:cxn modelId="{99834862-DE13-4B5A-8A4F-D9DC91693188}" type="presOf" srcId="{6B494B07-FAD2-4F3D-A1E7-03584565098B}" destId="{FAE2DA00-F0AB-40B1-9C23-119CECDAC585}" srcOrd="0" destOrd="0" presId="urn:microsoft.com/office/officeart/2005/8/layout/hList1"/>
    <dgm:cxn modelId="{6A5B4949-3D93-4DB4-962D-DA4B404A33E9}" type="presOf" srcId="{AF48F9C3-22F6-4078-B961-6FE2020DF169}" destId="{9FFA354C-E6FB-46C5-B0AA-88C07A32B568}" srcOrd="0" destOrd="0" presId="urn:microsoft.com/office/officeart/2005/8/layout/hList1"/>
    <dgm:cxn modelId="{228FD74A-DA2F-4A4C-B4A9-D0970FC896DC}" type="presOf" srcId="{3F55810F-018B-452F-9837-D60BACC52A68}" destId="{BAFC0E9D-C78B-48C2-809D-ACFFBAAACCEA}" srcOrd="0" destOrd="0" presId="urn:microsoft.com/office/officeart/2005/8/layout/hList1"/>
    <dgm:cxn modelId="{AC022572-69E9-44A6-A8EB-13517C7149B1}" srcId="{6B494B07-FAD2-4F3D-A1E7-03584565098B}" destId="{44FC59E7-8FFB-4C18-85A1-98F78C5D99BD}" srcOrd="0" destOrd="0" parTransId="{ACCCD0FB-3E27-468E-829C-A8AEA8906690}" sibTransId="{7F3ADF7C-CC7A-4670-AA22-1B60F32C7606}"/>
    <dgm:cxn modelId="{305C9753-0C7F-4C5C-9FBD-685EC24F049E}" srcId="{44FC59E7-8FFB-4C18-85A1-98F78C5D99BD}" destId="{493FD825-8EBE-4994-96A3-05640CBE94A9}" srcOrd="0" destOrd="0" parTransId="{235DD4C2-E066-4E8C-99BC-A7C846D5AC9E}" sibTransId="{01F98354-7BB3-4E93-99AB-BE94F0469947}"/>
    <dgm:cxn modelId="{00940D80-94B7-411B-86A8-7A9C8C358C8E}" srcId="{D5367E78-6E3C-49E5-88E9-3999A418F17F}" destId="{3F55810F-018B-452F-9837-D60BACC52A68}" srcOrd="0" destOrd="0" parTransId="{A17208F8-6EA6-45E2-81CF-67EFD34C5A83}" sibTransId="{63FE4F7C-D5DD-4D77-A0BC-F106B45B2270}"/>
    <dgm:cxn modelId="{5E6F8B81-3E16-4FCC-B6DD-9565CEA94438}" srcId="{6B494B07-FAD2-4F3D-A1E7-03584565098B}" destId="{D5367E78-6E3C-49E5-88E9-3999A418F17F}" srcOrd="3" destOrd="0" parTransId="{C7EC7CEF-1594-45CD-81DA-C28FDA8D70BB}" sibTransId="{39277EFB-6617-4BF3-9597-B9CB4FA8E81D}"/>
    <dgm:cxn modelId="{D43F618C-B73F-4558-A1EB-57B26141D280}" type="presOf" srcId="{493FD825-8EBE-4994-96A3-05640CBE94A9}" destId="{999BF89F-432F-4FFA-90A8-BEF6DE497E3A}" srcOrd="0" destOrd="0" presId="urn:microsoft.com/office/officeart/2005/8/layout/hList1"/>
    <dgm:cxn modelId="{39E7318F-CE0A-47A3-9FC6-C5473DE76DAF}" type="presOf" srcId="{0BDEF395-C944-4B68-868D-27B1DDA5438D}" destId="{66933C1A-763E-4474-A008-33B04B953858}" srcOrd="0" destOrd="0" presId="urn:microsoft.com/office/officeart/2005/8/layout/hList1"/>
    <dgm:cxn modelId="{F42F2295-E1C7-4FEF-A177-D7E8AC901AA2}" srcId="{6B494B07-FAD2-4F3D-A1E7-03584565098B}" destId="{E0BC8851-8980-488F-9DD7-99BA86329464}" srcOrd="2" destOrd="0" parTransId="{840A09C6-879A-450F-B61C-23A42A7ADBF9}" sibTransId="{8D72E80C-0EF7-4602-B3D8-4ED1F0730DFA}"/>
    <dgm:cxn modelId="{2DC274A1-BDE9-45C0-BA72-6708A32187F5}" type="presOf" srcId="{90191E1B-70F9-449E-B351-24BE79AEE343}" destId="{951511A3-88E0-4DB8-8380-8C0EC5BB6B8A}" srcOrd="0" destOrd="0" presId="urn:microsoft.com/office/officeart/2005/8/layout/hList1"/>
    <dgm:cxn modelId="{0195DBAB-BBF6-45FF-A52D-B828EF06DADC}" type="presOf" srcId="{2003C7DA-8CFF-4B55-BBF2-4092E023FB4C}" destId="{0D77CF71-4C2D-43F5-AD96-DAEEC855DB4A}" srcOrd="0" destOrd="0" presId="urn:microsoft.com/office/officeart/2005/8/layout/hList1"/>
    <dgm:cxn modelId="{F79597B2-EF50-42C0-A59A-DFF1A34021D5}" srcId="{91FA336D-7DBF-40F4-B799-179D182F8C3A}" destId="{AF48F9C3-22F6-4078-B961-6FE2020DF169}" srcOrd="0" destOrd="0" parTransId="{16C6C44C-9D7D-4D64-BA87-46E48CF4442A}" sibTransId="{BA3D319E-057C-4359-AD46-CDDEE24BF95E}"/>
    <dgm:cxn modelId="{B6BE1AB5-AFF2-4484-915A-F08F87327D2C}" srcId="{6B494B07-FAD2-4F3D-A1E7-03584565098B}" destId="{91FA336D-7DBF-40F4-B799-179D182F8C3A}" srcOrd="5" destOrd="0" parTransId="{D412719B-2EE1-4FC6-B33A-06517DF7B232}" sibTransId="{4C6AF1B9-626A-4140-89D9-A5346B6BCE2E}"/>
    <dgm:cxn modelId="{2073D1B7-CE1E-4E6D-BA0F-E5364E271770}" type="presOf" srcId="{E8F21D6E-8559-4F3F-824F-43D13ED806FB}" destId="{E7F2453D-4CC5-493B-BBDF-569827CCA61F}" srcOrd="0" destOrd="0" presId="urn:microsoft.com/office/officeart/2005/8/layout/hList1"/>
    <dgm:cxn modelId="{BBC6AEBD-1BAA-472B-ADD2-3A7BE7EE855D}" type="presOf" srcId="{44FC59E7-8FFB-4C18-85A1-98F78C5D99BD}" destId="{311A62B5-A371-44EE-B1E5-194ED528C254}" srcOrd="0" destOrd="0" presId="urn:microsoft.com/office/officeart/2005/8/layout/hList1"/>
    <dgm:cxn modelId="{D2017CC1-FDD3-4A96-AD28-8E98C6B0486D}" srcId="{2003C7DA-8CFF-4B55-BBF2-4092E023FB4C}" destId="{90191E1B-70F9-449E-B351-24BE79AEE343}" srcOrd="0" destOrd="0" parTransId="{6712FCF9-7F78-4E76-93E0-BBE5C3488747}" sibTransId="{814CAD90-9A95-41A8-A769-01B18013A3FD}"/>
    <dgm:cxn modelId="{F62FE4C3-9049-4778-8587-869FE6ACD960}" type="presOf" srcId="{91FA336D-7DBF-40F4-B799-179D182F8C3A}" destId="{3F3C1AA8-32E8-4737-9166-BDC353198FAB}" srcOrd="0" destOrd="0" presId="urn:microsoft.com/office/officeart/2005/8/layout/hList1"/>
    <dgm:cxn modelId="{2D0779CB-4153-4029-A9D9-88F3CABB51C9}" srcId="{6B494B07-FAD2-4F3D-A1E7-03584565098B}" destId="{1CE993BF-BB52-45C8-B1C5-2E412932DD1C}" srcOrd="1" destOrd="0" parTransId="{C48A955D-33EF-4A33-8267-A1CA0AA04FB4}" sibTransId="{C46748C3-5E3A-459D-A197-46716144DFE0}"/>
    <dgm:cxn modelId="{EC7EA0CC-CB9D-4576-A278-8E23D0188A80}" srcId="{6B494B07-FAD2-4F3D-A1E7-03584565098B}" destId="{2003C7DA-8CFF-4B55-BBF2-4092E023FB4C}" srcOrd="4" destOrd="0" parTransId="{FDAAC4C1-B87E-4B7D-B160-22E05CC208BF}" sibTransId="{4FE35CD4-5953-4435-A2F0-EF7235DC4DBA}"/>
    <dgm:cxn modelId="{FB0163DE-2FBB-493B-8A00-75F3A0EF6F9B}" type="presOf" srcId="{1CE993BF-BB52-45C8-B1C5-2E412932DD1C}" destId="{50AB0DFB-B927-4BE8-BFFF-C6F2FC200F1B}" srcOrd="0" destOrd="0" presId="urn:microsoft.com/office/officeart/2005/8/layout/hList1"/>
    <dgm:cxn modelId="{67DBAFEA-0550-47D8-8CE8-C76EEED7A799}" srcId="{E0BC8851-8980-488F-9DD7-99BA86329464}" destId="{0BDEF395-C944-4B68-868D-27B1DDA5438D}" srcOrd="0" destOrd="0" parTransId="{FB2EF1D2-F250-4432-832E-10251BB5A8D1}" sibTransId="{39E6963B-303A-4D4E-9B71-1B41936C466F}"/>
    <dgm:cxn modelId="{F13D677C-AC08-4822-91CA-BB78D8367EA7}" type="presParOf" srcId="{FAE2DA00-F0AB-40B1-9C23-119CECDAC585}" destId="{184055AA-F3D8-4DE8-A534-BDE0C64F82F9}" srcOrd="0" destOrd="0" presId="urn:microsoft.com/office/officeart/2005/8/layout/hList1"/>
    <dgm:cxn modelId="{E2220E6C-68B2-4303-90AE-FBCA1AC07274}" type="presParOf" srcId="{184055AA-F3D8-4DE8-A534-BDE0C64F82F9}" destId="{311A62B5-A371-44EE-B1E5-194ED528C254}" srcOrd="0" destOrd="0" presId="urn:microsoft.com/office/officeart/2005/8/layout/hList1"/>
    <dgm:cxn modelId="{6D7D86F4-E3C1-4D2C-845C-4F47D01E0EE2}" type="presParOf" srcId="{184055AA-F3D8-4DE8-A534-BDE0C64F82F9}" destId="{999BF89F-432F-4FFA-90A8-BEF6DE497E3A}" srcOrd="1" destOrd="0" presId="urn:microsoft.com/office/officeart/2005/8/layout/hList1"/>
    <dgm:cxn modelId="{205E2990-C6D2-4B56-A0E5-FA5ADF1FD48A}" type="presParOf" srcId="{FAE2DA00-F0AB-40B1-9C23-119CECDAC585}" destId="{1D39569F-F0A4-4595-A3B0-1C08D82EFD36}" srcOrd="1" destOrd="0" presId="urn:microsoft.com/office/officeart/2005/8/layout/hList1"/>
    <dgm:cxn modelId="{F943AB4A-E1F9-473E-B01C-13E2DB65308F}" type="presParOf" srcId="{FAE2DA00-F0AB-40B1-9C23-119CECDAC585}" destId="{3159C7BB-D7D6-4B29-8FD9-F035AC865682}" srcOrd="2" destOrd="0" presId="urn:microsoft.com/office/officeart/2005/8/layout/hList1"/>
    <dgm:cxn modelId="{34ADBE19-7BCF-4497-A361-C65ED18BD0E1}" type="presParOf" srcId="{3159C7BB-D7D6-4B29-8FD9-F035AC865682}" destId="{50AB0DFB-B927-4BE8-BFFF-C6F2FC200F1B}" srcOrd="0" destOrd="0" presId="urn:microsoft.com/office/officeart/2005/8/layout/hList1"/>
    <dgm:cxn modelId="{782625CB-36CF-497D-86A2-C05228F86F97}" type="presParOf" srcId="{3159C7BB-D7D6-4B29-8FD9-F035AC865682}" destId="{E7F2453D-4CC5-493B-BBDF-569827CCA61F}" srcOrd="1" destOrd="0" presId="urn:microsoft.com/office/officeart/2005/8/layout/hList1"/>
    <dgm:cxn modelId="{976439DD-A10A-402C-A586-A84F11DF6420}" type="presParOf" srcId="{FAE2DA00-F0AB-40B1-9C23-119CECDAC585}" destId="{CA01B5E5-4535-4ECA-832A-5675DF58FC6B}" srcOrd="3" destOrd="0" presId="urn:microsoft.com/office/officeart/2005/8/layout/hList1"/>
    <dgm:cxn modelId="{B93E46F9-CFC9-47E7-A433-84211187CD0B}" type="presParOf" srcId="{FAE2DA00-F0AB-40B1-9C23-119CECDAC585}" destId="{D9082E0E-4A0B-4EAF-BE8B-BC8058723C82}" srcOrd="4" destOrd="0" presId="urn:microsoft.com/office/officeart/2005/8/layout/hList1"/>
    <dgm:cxn modelId="{75116EF8-8734-4972-A4F1-0062A2FFE2B1}" type="presParOf" srcId="{D9082E0E-4A0B-4EAF-BE8B-BC8058723C82}" destId="{4BB07A65-EE2A-4F02-9659-4F262627DC67}" srcOrd="0" destOrd="0" presId="urn:microsoft.com/office/officeart/2005/8/layout/hList1"/>
    <dgm:cxn modelId="{9D57A807-AE34-4A08-AE44-E58ED44C317D}" type="presParOf" srcId="{D9082E0E-4A0B-4EAF-BE8B-BC8058723C82}" destId="{66933C1A-763E-4474-A008-33B04B953858}" srcOrd="1" destOrd="0" presId="urn:microsoft.com/office/officeart/2005/8/layout/hList1"/>
    <dgm:cxn modelId="{44D13957-5454-4429-90CE-3128B604B425}" type="presParOf" srcId="{FAE2DA00-F0AB-40B1-9C23-119CECDAC585}" destId="{2E775A4A-60D7-4FC7-A0FE-501A119062C2}" srcOrd="5" destOrd="0" presId="urn:microsoft.com/office/officeart/2005/8/layout/hList1"/>
    <dgm:cxn modelId="{6BBF4CC7-89DB-4355-99F6-B74C178F798E}" type="presParOf" srcId="{FAE2DA00-F0AB-40B1-9C23-119CECDAC585}" destId="{2B1949BD-E318-498F-BC78-644412E3F34A}" srcOrd="6" destOrd="0" presId="urn:microsoft.com/office/officeart/2005/8/layout/hList1"/>
    <dgm:cxn modelId="{21FFEA19-E14D-4C0F-A704-C78D14F409FC}" type="presParOf" srcId="{2B1949BD-E318-498F-BC78-644412E3F34A}" destId="{91C6D00D-3B26-44DD-B02F-CC15D03DB7DF}" srcOrd="0" destOrd="0" presId="urn:microsoft.com/office/officeart/2005/8/layout/hList1"/>
    <dgm:cxn modelId="{09873F00-5D62-4D58-8D49-0F6268C7C712}" type="presParOf" srcId="{2B1949BD-E318-498F-BC78-644412E3F34A}" destId="{BAFC0E9D-C78B-48C2-809D-ACFFBAAACCEA}" srcOrd="1" destOrd="0" presId="urn:microsoft.com/office/officeart/2005/8/layout/hList1"/>
    <dgm:cxn modelId="{42FB26E7-8787-400E-8C1E-E257A1A52681}" type="presParOf" srcId="{FAE2DA00-F0AB-40B1-9C23-119CECDAC585}" destId="{4D9BBD82-78B2-42A8-994B-6EE6D1B40203}" srcOrd="7" destOrd="0" presId="urn:microsoft.com/office/officeart/2005/8/layout/hList1"/>
    <dgm:cxn modelId="{DCFA5ABC-3F87-49A4-8DE2-966378135DCD}" type="presParOf" srcId="{FAE2DA00-F0AB-40B1-9C23-119CECDAC585}" destId="{F1481A38-C7A5-4702-A2B7-A85860C33269}" srcOrd="8" destOrd="0" presId="urn:microsoft.com/office/officeart/2005/8/layout/hList1"/>
    <dgm:cxn modelId="{2255C16D-34E7-4F74-8CBA-AC71CF68DC1F}" type="presParOf" srcId="{F1481A38-C7A5-4702-A2B7-A85860C33269}" destId="{0D77CF71-4C2D-43F5-AD96-DAEEC855DB4A}" srcOrd="0" destOrd="0" presId="urn:microsoft.com/office/officeart/2005/8/layout/hList1"/>
    <dgm:cxn modelId="{4D869A50-3FC7-4D72-95EF-6787BBAB975B}" type="presParOf" srcId="{F1481A38-C7A5-4702-A2B7-A85860C33269}" destId="{951511A3-88E0-4DB8-8380-8C0EC5BB6B8A}" srcOrd="1" destOrd="0" presId="urn:microsoft.com/office/officeart/2005/8/layout/hList1"/>
    <dgm:cxn modelId="{E0BE3735-9515-45E6-A589-3AB06F09C43E}" type="presParOf" srcId="{FAE2DA00-F0AB-40B1-9C23-119CECDAC585}" destId="{912D83E0-F139-4984-88D9-093A0A4196B2}" srcOrd="9" destOrd="0" presId="urn:microsoft.com/office/officeart/2005/8/layout/hList1"/>
    <dgm:cxn modelId="{2E5302A9-2372-45F1-AAC9-617B73EBC091}" type="presParOf" srcId="{FAE2DA00-F0AB-40B1-9C23-119CECDAC585}" destId="{08BD0776-AEDE-45F3-B6E6-A577C2129CDF}" srcOrd="10" destOrd="0" presId="urn:microsoft.com/office/officeart/2005/8/layout/hList1"/>
    <dgm:cxn modelId="{958355CF-C7FD-49B6-87A1-4DD5FA9F3555}" type="presParOf" srcId="{08BD0776-AEDE-45F3-B6E6-A577C2129CDF}" destId="{3F3C1AA8-32E8-4737-9166-BDC353198FAB}" srcOrd="0" destOrd="0" presId="urn:microsoft.com/office/officeart/2005/8/layout/hList1"/>
    <dgm:cxn modelId="{445B9ABF-9FF8-40C0-BF70-922EFD3E3355}" type="presParOf" srcId="{08BD0776-AEDE-45F3-B6E6-A577C2129CDF}" destId="{9FFA354C-E6FB-46C5-B0AA-88C07A32B568}" srcOrd="1" destOrd="0" presId="urn:microsoft.com/office/officeart/2005/8/layout/hList1"/>
  </dgm:cxnLst>
  <dgm:bg>
    <a:noFill/>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AE1417F-A7D9-44FB-8CF0-6223FACB1F84}"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lv-LV"/>
        </a:p>
      </dgm:t>
    </dgm:pt>
    <dgm:pt modelId="{2D6AE81B-E83F-4F5C-A4C9-DD9AC3119BA6}">
      <dgm:prSet phldrT="[Teksts]" phldr="0"/>
      <dgm:spPr/>
      <dgm:t>
        <a:bodyPr/>
        <a:lstStyle/>
        <a:p>
          <a:r>
            <a:rPr lang="lv-LV" dirty="0">
              <a:solidFill>
                <a:schemeClr val="tx2"/>
              </a:solidFill>
            </a:rPr>
            <a:t>Projekta iesniedzējs precizējumus iesniedz divu darba dienu laikā pēc Padomes vēstules nosūtīšanas dienas, nosūtot atbildi uz Padomes oficiālo elektroniskā pasta adresi: </a:t>
          </a:r>
          <a:r>
            <a:rPr lang="lv-LV" dirty="0">
              <a:solidFill>
                <a:schemeClr val="tx2"/>
              </a:solidFill>
              <a:hlinkClick xmlns:r="http://schemas.openxmlformats.org/officeDocument/2006/relationships" r:id="rId1">
                <a:extLst>
                  <a:ext uri="{A12FA001-AC4F-418D-AE19-62706E023703}">
                    <ahyp:hlinkClr xmlns:ahyp="http://schemas.microsoft.com/office/drawing/2018/hyperlinkcolor" val="tx"/>
                  </a:ext>
                </a:extLst>
              </a:hlinkClick>
            </a:rPr>
            <a:t>pasts@lzp.gov.lv</a:t>
          </a:r>
          <a:endParaRPr lang="lv-LV" dirty="0">
            <a:solidFill>
              <a:schemeClr val="tx2"/>
            </a:solidFill>
          </a:endParaRPr>
        </a:p>
      </dgm:t>
    </dgm:pt>
    <dgm:pt modelId="{A471E47B-6D62-4E2E-A54A-DAE23287ED58}" type="parTrans" cxnId="{3BDE0405-6DFA-44C6-8D15-BB3D578D3B20}">
      <dgm:prSet/>
      <dgm:spPr/>
      <dgm:t>
        <a:bodyPr/>
        <a:lstStyle/>
        <a:p>
          <a:endParaRPr lang="lv-LV"/>
        </a:p>
      </dgm:t>
    </dgm:pt>
    <dgm:pt modelId="{17346834-0C1C-4715-962C-877AD90F021A}" type="sibTrans" cxnId="{3BDE0405-6DFA-44C6-8D15-BB3D578D3B20}">
      <dgm:prSet/>
      <dgm:spPr/>
      <dgm:t>
        <a:bodyPr/>
        <a:lstStyle/>
        <a:p>
          <a:endParaRPr lang="lv-LV"/>
        </a:p>
      </dgm:t>
    </dgm:pt>
    <dgm:pt modelId="{D4CFBB40-A19D-4595-B368-61EEDCB37ACE}">
      <dgm:prSet phldrT="[Teksts]" phldr="0"/>
      <dgm:spPr/>
      <dgm:t>
        <a:bodyPr/>
        <a:lstStyle/>
        <a:p>
          <a:r>
            <a:rPr lang="lv-LV" b="1" dirty="0">
              <a:solidFill>
                <a:schemeClr val="tx2"/>
              </a:solidFill>
            </a:rPr>
            <a:t>Nolikuma 33.1. apakšpunkts:      </a:t>
          </a:r>
          <a:r>
            <a:rPr lang="lv-LV" dirty="0">
              <a:solidFill>
                <a:schemeClr val="tx2"/>
              </a:solidFill>
            </a:rPr>
            <a:t>Padome nosūta vēstuli projekta iesniedzējam</a:t>
          </a:r>
        </a:p>
      </dgm:t>
    </dgm:pt>
    <dgm:pt modelId="{FE695EC1-29D4-42F8-B0EA-ABCD8CB37E7C}" type="parTrans" cxnId="{C3CE3902-1FDF-4A01-B0E4-8E2B5FD96BE3}">
      <dgm:prSet/>
      <dgm:spPr/>
      <dgm:t>
        <a:bodyPr/>
        <a:lstStyle/>
        <a:p>
          <a:endParaRPr lang="lv-LV"/>
        </a:p>
      </dgm:t>
    </dgm:pt>
    <dgm:pt modelId="{9D50C6E6-A3B4-4920-AFDD-72890C9D66F6}" type="sibTrans" cxnId="{C3CE3902-1FDF-4A01-B0E4-8E2B5FD96BE3}">
      <dgm:prSet/>
      <dgm:spPr/>
      <dgm:t>
        <a:bodyPr/>
        <a:lstStyle/>
        <a:p>
          <a:endParaRPr lang="lv-LV"/>
        </a:p>
      </dgm:t>
    </dgm:pt>
    <dgm:pt modelId="{02A4CCAB-6FFF-4F58-8383-53417E0985D2}" type="pres">
      <dgm:prSet presAssocID="{BAE1417F-A7D9-44FB-8CF0-6223FACB1F84}" presName="cycle" presStyleCnt="0">
        <dgm:presLayoutVars>
          <dgm:dir/>
          <dgm:resizeHandles val="exact"/>
        </dgm:presLayoutVars>
      </dgm:prSet>
      <dgm:spPr/>
    </dgm:pt>
    <dgm:pt modelId="{6FD19BB2-39B6-4304-B448-3BC31F13BAC9}" type="pres">
      <dgm:prSet presAssocID="{2D6AE81B-E83F-4F5C-A4C9-DD9AC3119BA6}" presName="dummy" presStyleCnt="0"/>
      <dgm:spPr/>
    </dgm:pt>
    <dgm:pt modelId="{70741B9D-E516-4A27-AF3B-03FB16D50538}" type="pres">
      <dgm:prSet presAssocID="{2D6AE81B-E83F-4F5C-A4C9-DD9AC3119BA6}" presName="node" presStyleLbl="revTx" presStyleIdx="0" presStyleCnt="2">
        <dgm:presLayoutVars>
          <dgm:bulletEnabled val="1"/>
        </dgm:presLayoutVars>
      </dgm:prSet>
      <dgm:spPr/>
    </dgm:pt>
    <dgm:pt modelId="{7AF54CF9-A7AC-4906-B53A-9B663946BD10}" type="pres">
      <dgm:prSet presAssocID="{17346834-0C1C-4715-962C-877AD90F021A}" presName="sibTrans" presStyleLbl="node1" presStyleIdx="0" presStyleCnt="2" custScaleX="81697" custScaleY="83015" custLinFactNeighborX="-7301" custLinFactNeighborY="474"/>
      <dgm:spPr/>
    </dgm:pt>
    <dgm:pt modelId="{D450CE85-1511-4FE3-8CBE-745B527C51B3}" type="pres">
      <dgm:prSet presAssocID="{D4CFBB40-A19D-4595-B368-61EEDCB37ACE}" presName="dummy" presStyleCnt="0"/>
      <dgm:spPr/>
    </dgm:pt>
    <dgm:pt modelId="{694DC151-B158-494A-B6B8-C742437018D6}" type="pres">
      <dgm:prSet presAssocID="{D4CFBB40-A19D-4595-B368-61EEDCB37ACE}" presName="node" presStyleLbl="revTx" presStyleIdx="1" presStyleCnt="2">
        <dgm:presLayoutVars>
          <dgm:bulletEnabled val="1"/>
        </dgm:presLayoutVars>
      </dgm:prSet>
      <dgm:spPr/>
    </dgm:pt>
    <dgm:pt modelId="{DEE26AFA-754C-45D6-A250-BF2F7C3715A6}" type="pres">
      <dgm:prSet presAssocID="{9D50C6E6-A3B4-4920-AFDD-72890C9D66F6}" presName="sibTrans" presStyleLbl="node1" presStyleIdx="1" presStyleCnt="2" custScaleX="77744" custScaleY="80379" custLinFactNeighborX="-7992" custLinFactNeighborY="595"/>
      <dgm:spPr/>
    </dgm:pt>
  </dgm:ptLst>
  <dgm:cxnLst>
    <dgm:cxn modelId="{C3CE3902-1FDF-4A01-B0E4-8E2B5FD96BE3}" srcId="{BAE1417F-A7D9-44FB-8CF0-6223FACB1F84}" destId="{D4CFBB40-A19D-4595-B368-61EEDCB37ACE}" srcOrd="1" destOrd="0" parTransId="{FE695EC1-29D4-42F8-B0EA-ABCD8CB37E7C}" sibTransId="{9D50C6E6-A3B4-4920-AFDD-72890C9D66F6}"/>
    <dgm:cxn modelId="{3BDE0405-6DFA-44C6-8D15-BB3D578D3B20}" srcId="{BAE1417F-A7D9-44FB-8CF0-6223FACB1F84}" destId="{2D6AE81B-E83F-4F5C-A4C9-DD9AC3119BA6}" srcOrd="0" destOrd="0" parTransId="{A471E47B-6D62-4E2E-A54A-DAE23287ED58}" sibTransId="{17346834-0C1C-4715-962C-877AD90F021A}"/>
    <dgm:cxn modelId="{24EDC71E-7B2A-4335-BDC7-1BF9FB790010}" type="presOf" srcId="{BAE1417F-A7D9-44FB-8CF0-6223FACB1F84}" destId="{02A4CCAB-6FFF-4F58-8383-53417E0985D2}" srcOrd="0" destOrd="0" presId="urn:microsoft.com/office/officeart/2005/8/layout/cycle1"/>
    <dgm:cxn modelId="{AD42B44E-6476-48EC-9B39-F797F298B6B7}" type="presOf" srcId="{2D6AE81B-E83F-4F5C-A4C9-DD9AC3119BA6}" destId="{70741B9D-E516-4A27-AF3B-03FB16D50538}" srcOrd="0" destOrd="0" presId="urn:microsoft.com/office/officeart/2005/8/layout/cycle1"/>
    <dgm:cxn modelId="{F692AA51-AA44-489B-BC4A-3755B3CFCB17}" type="presOf" srcId="{17346834-0C1C-4715-962C-877AD90F021A}" destId="{7AF54CF9-A7AC-4906-B53A-9B663946BD10}" srcOrd="0" destOrd="0" presId="urn:microsoft.com/office/officeart/2005/8/layout/cycle1"/>
    <dgm:cxn modelId="{E1CCE07E-D0C5-425A-999D-D016390AE27B}" type="presOf" srcId="{9D50C6E6-A3B4-4920-AFDD-72890C9D66F6}" destId="{DEE26AFA-754C-45D6-A250-BF2F7C3715A6}" srcOrd="0" destOrd="0" presId="urn:microsoft.com/office/officeart/2005/8/layout/cycle1"/>
    <dgm:cxn modelId="{E0F51BE6-0539-4F17-8D89-9B2075C3C248}" type="presOf" srcId="{D4CFBB40-A19D-4595-B368-61EEDCB37ACE}" destId="{694DC151-B158-494A-B6B8-C742437018D6}" srcOrd="0" destOrd="0" presId="urn:microsoft.com/office/officeart/2005/8/layout/cycle1"/>
    <dgm:cxn modelId="{3C838B69-A97E-4E89-AA26-56F0DAE3A20C}" type="presParOf" srcId="{02A4CCAB-6FFF-4F58-8383-53417E0985D2}" destId="{6FD19BB2-39B6-4304-B448-3BC31F13BAC9}" srcOrd="0" destOrd="0" presId="urn:microsoft.com/office/officeart/2005/8/layout/cycle1"/>
    <dgm:cxn modelId="{6D61F80A-AEE4-4935-9471-58D7655DFA5E}" type="presParOf" srcId="{02A4CCAB-6FFF-4F58-8383-53417E0985D2}" destId="{70741B9D-E516-4A27-AF3B-03FB16D50538}" srcOrd="1" destOrd="0" presId="urn:microsoft.com/office/officeart/2005/8/layout/cycle1"/>
    <dgm:cxn modelId="{D590E676-5136-4AFB-B04A-D5B3EEB9B8FF}" type="presParOf" srcId="{02A4CCAB-6FFF-4F58-8383-53417E0985D2}" destId="{7AF54CF9-A7AC-4906-B53A-9B663946BD10}" srcOrd="2" destOrd="0" presId="urn:microsoft.com/office/officeart/2005/8/layout/cycle1"/>
    <dgm:cxn modelId="{70D89BC4-E17A-435E-9B0F-84BEB993058E}" type="presParOf" srcId="{02A4CCAB-6FFF-4F58-8383-53417E0985D2}" destId="{D450CE85-1511-4FE3-8CBE-745B527C51B3}" srcOrd="3" destOrd="0" presId="urn:microsoft.com/office/officeart/2005/8/layout/cycle1"/>
    <dgm:cxn modelId="{EC288E0B-3C2D-4E11-88B3-75EAA544A93B}" type="presParOf" srcId="{02A4CCAB-6FFF-4F58-8383-53417E0985D2}" destId="{694DC151-B158-494A-B6B8-C742437018D6}" srcOrd="4" destOrd="0" presId="urn:microsoft.com/office/officeart/2005/8/layout/cycle1"/>
    <dgm:cxn modelId="{0CCF83E0-A7B8-43FD-8695-14A4E74BCB9F}" type="presParOf" srcId="{02A4CCAB-6FFF-4F58-8383-53417E0985D2}" destId="{DEE26AFA-754C-45D6-A250-BF2F7C3715A6}" srcOrd="5" destOrd="0" presId="urn:microsoft.com/office/officeart/2005/8/layout/cycle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90B5996-6880-784C-8E7F-89A90FA18566}" type="doc">
      <dgm:prSet loTypeId="urn:microsoft.com/office/officeart/2008/layout/VerticalCurvedList" loCatId="" qsTypeId="urn:microsoft.com/office/officeart/2005/8/quickstyle/simple4" qsCatId="simple" csTypeId="urn:microsoft.com/office/officeart/2005/8/colors/colorful4" csCatId="colorful" phldr="1"/>
      <dgm:spPr/>
      <dgm:t>
        <a:bodyPr/>
        <a:lstStyle/>
        <a:p>
          <a:endParaRPr lang="en-US"/>
        </a:p>
      </dgm:t>
    </dgm:pt>
    <dgm:pt modelId="{067D257B-9253-7F41-A8DF-FFF96FE6B7E6}">
      <dgm:prSet phldrT="[Text]" custT="1"/>
      <dgm:spPr>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a:effectLst>
          <a:outerShdw blurRad="50800" dist="38100" dir="2700000" algn="tl" rotWithShape="0">
            <a:prstClr val="black">
              <a:alpha val="40000"/>
            </a:prstClr>
          </a:outerShdw>
        </a:effectLst>
      </dgm:spPr>
      <dgm:t>
        <a:bodyPr/>
        <a:lstStyle/>
        <a:p>
          <a:r>
            <a:rPr lang="lv-LV" sz="1800">
              <a:latin typeface="+mn-lt"/>
              <a:ea typeface="Verdana" panose="020B0604030504040204" pitchFamily="34" charset="0"/>
              <a:cs typeface="Verdana" panose="020B0604030504040204" pitchFamily="34" charset="0"/>
            </a:rPr>
            <a:t>IZCILĪBA (A)</a:t>
          </a:r>
        </a:p>
      </dgm:t>
    </dgm:pt>
    <dgm:pt modelId="{47DE9F35-158D-574B-99D6-F49B08E59221}" type="parTrans" cxnId="{06CF0A41-B996-A344-AA2D-75E1FC1F2F39}">
      <dgm:prSet/>
      <dgm:spPr/>
      <dgm:t>
        <a:bodyPr/>
        <a:lstStyle/>
        <a:p>
          <a:endParaRPr lang="en-US" sz="1800">
            <a:latin typeface="+mn-lt"/>
          </a:endParaRPr>
        </a:p>
      </dgm:t>
    </dgm:pt>
    <dgm:pt modelId="{E1FDD0E9-A806-CD4C-9FB8-5309E8DBDD23}" type="sibTrans" cxnId="{06CF0A41-B996-A344-AA2D-75E1FC1F2F39}">
      <dgm:prSet/>
      <dgm:spPr/>
      <dgm:t>
        <a:bodyPr/>
        <a:lstStyle/>
        <a:p>
          <a:endParaRPr lang="en-US" sz="1800">
            <a:latin typeface="+mn-lt"/>
          </a:endParaRPr>
        </a:p>
      </dgm:t>
    </dgm:pt>
    <dgm:pt modelId="{4E4131E3-CA70-CF4D-95C1-A78899B2EA46}">
      <dgm:prSet phldrT="[Text]" custT="1"/>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a:outerShdw blurRad="50800" dist="38100" dir="2700000" algn="tl" rotWithShape="0">
            <a:prstClr val="black">
              <a:alpha val="40000"/>
            </a:prstClr>
          </a:outerShdw>
        </a:effectLst>
      </dgm:spPr>
      <dgm:t>
        <a:bodyPr/>
        <a:lstStyle/>
        <a:p>
          <a:r>
            <a:rPr lang="lv-LV" sz="1800">
              <a:latin typeface="+mn-lt"/>
              <a:ea typeface="Verdana" panose="020B0604030504040204" pitchFamily="34" charset="0"/>
              <a:cs typeface="Verdana" panose="020B0604030504040204" pitchFamily="34" charset="0"/>
            </a:rPr>
            <a:t>IETEKME (B)</a:t>
          </a:r>
          <a:endParaRPr lang="en-US" sz="1800">
            <a:latin typeface="+mn-lt"/>
            <a:ea typeface="Verdana" panose="020B0604030504040204" pitchFamily="34" charset="0"/>
            <a:cs typeface="Verdana" panose="020B0604030504040204" pitchFamily="34" charset="0"/>
          </a:endParaRPr>
        </a:p>
      </dgm:t>
    </dgm:pt>
    <dgm:pt modelId="{6D03807D-1789-1E47-8458-BB3555C3E82B}" type="parTrans" cxnId="{EB7F0D1B-AD16-C44B-A5D9-2DD0D3CC8604}">
      <dgm:prSet/>
      <dgm:spPr/>
      <dgm:t>
        <a:bodyPr/>
        <a:lstStyle/>
        <a:p>
          <a:endParaRPr lang="en-US" sz="1800">
            <a:latin typeface="+mn-lt"/>
          </a:endParaRPr>
        </a:p>
      </dgm:t>
    </dgm:pt>
    <dgm:pt modelId="{0E6D2F83-D6BA-2C45-8CD4-1EA7C44C94F8}" type="sibTrans" cxnId="{EB7F0D1B-AD16-C44B-A5D9-2DD0D3CC8604}">
      <dgm:prSet/>
      <dgm:spPr/>
      <dgm:t>
        <a:bodyPr/>
        <a:lstStyle/>
        <a:p>
          <a:endParaRPr lang="en-US" sz="1800">
            <a:latin typeface="+mn-lt"/>
          </a:endParaRPr>
        </a:p>
      </dgm:t>
    </dgm:pt>
    <dgm:pt modelId="{9B7F835A-40A0-6840-BAE3-58B5D5FA3400}">
      <dgm:prSet phldrT="[Text]" custT="1"/>
      <dgm:spPr>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a:effectLst>
          <a:outerShdw blurRad="50800" dist="38100" dir="2700000" algn="tl" rotWithShape="0">
            <a:prstClr val="black">
              <a:alpha val="40000"/>
            </a:prstClr>
          </a:outerShdw>
        </a:effectLst>
      </dgm:spPr>
      <dgm:t>
        <a:bodyPr/>
        <a:lstStyle/>
        <a:p>
          <a:r>
            <a:rPr lang="lv-LV" sz="1800">
              <a:solidFill>
                <a:schemeClr val="tx1"/>
              </a:solidFill>
              <a:latin typeface="+mn-lt"/>
              <a:ea typeface="Verdana" panose="020B0604030504040204" pitchFamily="34" charset="0"/>
              <a:cs typeface="Verdana" panose="020B0604030504040204" pitchFamily="34" charset="0"/>
            </a:rPr>
            <a:t>IEVIEŠANA (C)</a:t>
          </a:r>
          <a:endParaRPr lang="en-US" sz="1800">
            <a:solidFill>
              <a:schemeClr val="tx1"/>
            </a:solidFill>
            <a:latin typeface="+mn-lt"/>
            <a:ea typeface="Verdana" panose="020B0604030504040204" pitchFamily="34" charset="0"/>
            <a:cs typeface="Verdana" panose="020B0604030504040204" pitchFamily="34" charset="0"/>
          </a:endParaRPr>
        </a:p>
      </dgm:t>
    </dgm:pt>
    <dgm:pt modelId="{5230B2D1-D14F-954D-93B3-63F84FC8F307}" type="parTrans" cxnId="{96F4245D-525C-B74A-B64B-A501EBD636C6}">
      <dgm:prSet/>
      <dgm:spPr/>
      <dgm:t>
        <a:bodyPr/>
        <a:lstStyle/>
        <a:p>
          <a:endParaRPr lang="en-US" sz="1800">
            <a:latin typeface="+mn-lt"/>
          </a:endParaRPr>
        </a:p>
      </dgm:t>
    </dgm:pt>
    <dgm:pt modelId="{69D45C27-72E5-C042-ACA2-14568E5ADFB7}" type="sibTrans" cxnId="{96F4245D-525C-B74A-B64B-A501EBD636C6}">
      <dgm:prSet/>
      <dgm:spPr/>
      <dgm:t>
        <a:bodyPr/>
        <a:lstStyle/>
        <a:p>
          <a:endParaRPr lang="en-US" sz="1800">
            <a:latin typeface="+mn-lt"/>
          </a:endParaRPr>
        </a:p>
      </dgm:t>
    </dgm:pt>
    <dgm:pt modelId="{C60CFD6B-770F-C94C-BC20-6067321FF775}" type="pres">
      <dgm:prSet presAssocID="{490B5996-6880-784C-8E7F-89A90FA18566}" presName="Name0" presStyleCnt="0">
        <dgm:presLayoutVars>
          <dgm:chMax val="7"/>
          <dgm:chPref val="7"/>
          <dgm:dir/>
        </dgm:presLayoutVars>
      </dgm:prSet>
      <dgm:spPr/>
    </dgm:pt>
    <dgm:pt modelId="{353E8C39-AA1C-3A42-8679-BD85625B3EA3}" type="pres">
      <dgm:prSet presAssocID="{490B5996-6880-784C-8E7F-89A90FA18566}" presName="Name1" presStyleCnt="0"/>
      <dgm:spPr/>
    </dgm:pt>
    <dgm:pt modelId="{75B135AC-ABE6-5E4A-9B6C-EC731220B87C}" type="pres">
      <dgm:prSet presAssocID="{490B5996-6880-784C-8E7F-89A90FA18566}" presName="cycle" presStyleCnt="0"/>
      <dgm:spPr/>
    </dgm:pt>
    <dgm:pt modelId="{C72424D2-CF94-A944-82AB-046702AECEA7}" type="pres">
      <dgm:prSet presAssocID="{490B5996-6880-784C-8E7F-89A90FA18566}" presName="srcNode" presStyleLbl="node1" presStyleIdx="0" presStyleCnt="3"/>
      <dgm:spPr/>
    </dgm:pt>
    <dgm:pt modelId="{0069EFC0-31B3-0F45-B44D-F35B7A9E9372}" type="pres">
      <dgm:prSet presAssocID="{490B5996-6880-784C-8E7F-89A90FA18566}" presName="conn" presStyleLbl="parChTrans1D2" presStyleIdx="0" presStyleCnt="1"/>
      <dgm:spPr/>
    </dgm:pt>
    <dgm:pt modelId="{0F7CDF3B-8256-0E4C-80EB-E2D3B227EF72}" type="pres">
      <dgm:prSet presAssocID="{490B5996-6880-784C-8E7F-89A90FA18566}" presName="extraNode" presStyleLbl="node1" presStyleIdx="0" presStyleCnt="3"/>
      <dgm:spPr/>
    </dgm:pt>
    <dgm:pt modelId="{3BF7AA74-BE2A-A144-8266-25B71B5CF279}" type="pres">
      <dgm:prSet presAssocID="{490B5996-6880-784C-8E7F-89A90FA18566}" presName="dstNode" presStyleLbl="node1" presStyleIdx="0" presStyleCnt="3"/>
      <dgm:spPr/>
    </dgm:pt>
    <dgm:pt modelId="{1A065F00-2114-7A4D-8FD1-0526D1E94660}" type="pres">
      <dgm:prSet presAssocID="{067D257B-9253-7F41-A8DF-FFF96FE6B7E6}" presName="text_1" presStyleLbl="node1" presStyleIdx="0" presStyleCnt="3">
        <dgm:presLayoutVars>
          <dgm:bulletEnabled val="1"/>
        </dgm:presLayoutVars>
      </dgm:prSet>
      <dgm:spPr/>
    </dgm:pt>
    <dgm:pt modelId="{6057344A-C98A-4E41-B3B0-9E3FE29A352A}" type="pres">
      <dgm:prSet presAssocID="{067D257B-9253-7F41-A8DF-FFF96FE6B7E6}" presName="accent_1" presStyleCnt="0"/>
      <dgm:spPr/>
    </dgm:pt>
    <dgm:pt modelId="{30838C00-761E-A94D-9E90-0E1DA78EFC57}" type="pres">
      <dgm:prSet presAssocID="{067D257B-9253-7F41-A8DF-FFF96FE6B7E6}" presName="accentRepeatNode" presStyleLbl="solidFgAcc1" presStyleIdx="0" presStyleCnt="3"/>
      <dgm:spPr>
        <a:ln>
          <a:solidFill>
            <a:schemeClr val="accent2">
              <a:lumMod val="75000"/>
            </a:schemeClr>
          </a:solidFill>
        </a:ln>
      </dgm:spPr>
    </dgm:pt>
    <dgm:pt modelId="{4EC0D5D3-24CF-2242-9665-C5515CB88673}" type="pres">
      <dgm:prSet presAssocID="{4E4131E3-CA70-CF4D-95C1-A78899B2EA46}" presName="text_2" presStyleLbl="node1" presStyleIdx="1" presStyleCnt="3">
        <dgm:presLayoutVars>
          <dgm:bulletEnabled val="1"/>
        </dgm:presLayoutVars>
      </dgm:prSet>
      <dgm:spPr/>
    </dgm:pt>
    <dgm:pt modelId="{299FD282-7445-CC4B-8944-5EDC9E5338F0}" type="pres">
      <dgm:prSet presAssocID="{4E4131E3-CA70-CF4D-95C1-A78899B2EA46}" presName="accent_2" presStyleCnt="0"/>
      <dgm:spPr/>
    </dgm:pt>
    <dgm:pt modelId="{899310B5-FFDF-D94A-ABA3-3F1AD83A4A45}" type="pres">
      <dgm:prSet presAssocID="{4E4131E3-CA70-CF4D-95C1-A78899B2EA46}" presName="accentRepeatNode" presStyleLbl="solidFgAcc1" presStyleIdx="1" presStyleCnt="3"/>
      <dgm:spPr>
        <a:ln>
          <a:solidFill>
            <a:schemeClr val="accent2">
              <a:lumMod val="75000"/>
            </a:schemeClr>
          </a:solidFill>
        </a:ln>
      </dgm:spPr>
    </dgm:pt>
    <dgm:pt modelId="{8BD8C914-7314-BC41-AD43-3DB3440F7358}" type="pres">
      <dgm:prSet presAssocID="{9B7F835A-40A0-6840-BAE3-58B5D5FA3400}" presName="text_3" presStyleLbl="node1" presStyleIdx="2" presStyleCnt="3" custLinFactNeighborX="1457" custLinFactNeighborY="-3946">
        <dgm:presLayoutVars>
          <dgm:bulletEnabled val="1"/>
        </dgm:presLayoutVars>
      </dgm:prSet>
      <dgm:spPr/>
    </dgm:pt>
    <dgm:pt modelId="{B40B876F-B07B-E247-ABA3-416AA482F44D}" type="pres">
      <dgm:prSet presAssocID="{9B7F835A-40A0-6840-BAE3-58B5D5FA3400}" presName="accent_3" presStyleCnt="0"/>
      <dgm:spPr/>
    </dgm:pt>
    <dgm:pt modelId="{5A38DCE6-70AD-8A4A-9A71-20B5C5B65822}" type="pres">
      <dgm:prSet presAssocID="{9B7F835A-40A0-6840-BAE3-58B5D5FA3400}" presName="accentRepeatNode" presStyleLbl="solidFgAcc1" presStyleIdx="2" presStyleCnt="3"/>
      <dgm:spPr>
        <a:ln>
          <a:solidFill>
            <a:schemeClr val="accent2">
              <a:lumMod val="75000"/>
            </a:schemeClr>
          </a:solidFill>
        </a:ln>
      </dgm:spPr>
    </dgm:pt>
  </dgm:ptLst>
  <dgm:cxnLst>
    <dgm:cxn modelId="{6F216F1A-2149-43ED-BF9D-ADEBC001E61B}" type="presOf" srcId="{490B5996-6880-784C-8E7F-89A90FA18566}" destId="{C60CFD6B-770F-C94C-BC20-6067321FF775}" srcOrd="0" destOrd="0" presId="urn:microsoft.com/office/officeart/2008/layout/VerticalCurvedList"/>
    <dgm:cxn modelId="{EB7F0D1B-AD16-C44B-A5D9-2DD0D3CC8604}" srcId="{490B5996-6880-784C-8E7F-89A90FA18566}" destId="{4E4131E3-CA70-CF4D-95C1-A78899B2EA46}" srcOrd="1" destOrd="0" parTransId="{6D03807D-1789-1E47-8458-BB3555C3E82B}" sibTransId="{0E6D2F83-D6BA-2C45-8CD4-1EA7C44C94F8}"/>
    <dgm:cxn modelId="{96F4245D-525C-B74A-B64B-A501EBD636C6}" srcId="{490B5996-6880-784C-8E7F-89A90FA18566}" destId="{9B7F835A-40A0-6840-BAE3-58B5D5FA3400}" srcOrd="2" destOrd="0" parTransId="{5230B2D1-D14F-954D-93B3-63F84FC8F307}" sibTransId="{69D45C27-72E5-C042-ACA2-14568E5ADFB7}"/>
    <dgm:cxn modelId="{06CF0A41-B996-A344-AA2D-75E1FC1F2F39}" srcId="{490B5996-6880-784C-8E7F-89A90FA18566}" destId="{067D257B-9253-7F41-A8DF-FFF96FE6B7E6}" srcOrd="0" destOrd="0" parTransId="{47DE9F35-158D-574B-99D6-F49B08E59221}" sibTransId="{E1FDD0E9-A806-CD4C-9FB8-5309E8DBDD23}"/>
    <dgm:cxn modelId="{73593473-C4DC-491F-B966-AD49928B1FAA}" type="presOf" srcId="{9B7F835A-40A0-6840-BAE3-58B5D5FA3400}" destId="{8BD8C914-7314-BC41-AD43-3DB3440F7358}" srcOrd="0" destOrd="0" presId="urn:microsoft.com/office/officeart/2008/layout/VerticalCurvedList"/>
    <dgm:cxn modelId="{5E2AAA87-DB22-4413-AFF2-CB45EF529539}" type="presOf" srcId="{067D257B-9253-7F41-A8DF-FFF96FE6B7E6}" destId="{1A065F00-2114-7A4D-8FD1-0526D1E94660}" srcOrd="0" destOrd="0" presId="urn:microsoft.com/office/officeart/2008/layout/VerticalCurvedList"/>
    <dgm:cxn modelId="{E9905897-ED8E-4214-B492-DE46568A368C}" type="presOf" srcId="{E1FDD0E9-A806-CD4C-9FB8-5309E8DBDD23}" destId="{0069EFC0-31B3-0F45-B44D-F35B7A9E9372}" srcOrd="0" destOrd="0" presId="urn:microsoft.com/office/officeart/2008/layout/VerticalCurvedList"/>
    <dgm:cxn modelId="{965FD2C4-CE2B-4E06-B713-05302C3397A9}" type="presOf" srcId="{4E4131E3-CA70-CF4D-95C1-A78899B2EA46}" destId="{4EC0D5D3-24CF-2242-9665-C5515CB88673}" srcOrd="0" destOrd="0" presId="urn:microsoft.com/office/officeart/2008/layout/VerticalCurvedList"/>
    <dgm:cxn modelId="{0BC0E18A-19EF-49EF-8EE1-4D5E70879F54}" type="presParOf" srcId="{C60CFD6B-770F-C94C-BC20-6067321FF775}" destId="{353E8C39-AA1C-3A42-8679-BD85625B3EA3}" srcOrd="0" destOrd="0" presId="urn:microsoft.com/office/officeart/2008/layout/VerticalCurvedList"/>
    <dgm:cxn modelId="{735A1332-BC48-4EE0-B7EE-18B4C8522727}" type="presParOf" srcId="{353E8C39-AA1C-3A42-8679-BD85625B3EA3}" destId="{75B135AC-ABE6-5E4A-9B6C-EC731220B87C}" srcOrd="0" destOrd="0" presId="urn:microsoft.com/office/officeart/2008/layout/VerticalCurvedList"/>
    <dgm:cxn modelId="{4AFC44BF-0B01-4810-B647-5B0C076DD971}" type="presParOf" srcId="{75B135AC-ABE6-5E4A-9B6C-EC731220B87C}" destId="{C72424D2-CF94-A944-82AB-046702AECEA7}" srcOrd="0" destOrd="0" presId="urn:microsoft.com/office/officeart/2008/layout/VerticalCurvedList"/>
    <dgm:cxn modelId="{A797DA2D-DED2-44BE-9324-EC6A758268BD}" type="presParOf" srcId="{75B135AC-ABE6-5E4A-9B6C-EC731220B87C}" destId="{0069EFC0-31B3-0F45-B44D-F35B7A9E9372}" srcOrd="1" destOrd="0" presId="urn:microsoft.com/office/officeart/2008/layout/VerticalCurvedList"/>
    <dgm:cxn modelId="{1C550B84-1CBF-458C-8A12-3723593DC7F7}" type="presParOf" srcId="{75B135AC-ABE6-5E4A-9B6C-EC731220B87C}" destId="{0F7CDF3B-8256-0E4C-80EB-E2D3B227EF72}" srcOrd="2" destOrd="0" presId="urn:microsoft.com/office/officeart/2008/layout/VerticalCurvedList"/>
    <dgm:cxn modelId="{7B52AFB5-2466-438B-840D-EC5E90977F8A}" type="presParOf" srcId="{75B135AC-ABE6-5E4A-9B6C-EC731220B87C}" destId="{3BF7AA74-BE2A-A144-8266-25B71B5CF279}" srcOrd="3" destOrd="0" presId="urn:microsoft.com/office/officeart/2008/layout/VerticalCurvedList"/>
    <dgm:cxn modelId="{9B88AD4B-BFF0-4B31-BD0A-358353D639CC}" type="presParOf" srcId="{353E8C39-AA1C-3A42-8679-BD85625B3EA3}" destId="{1A065F00-2114-7A4D-8FD1-0526D1E94660}" srcOrd="1" destOrd="0" presId="urn:microsoft.com/office/officeart/2008/layout/VerticalCurvedList"/>
    <dgm:cxn modelId="{16A4D071-5350-4457-8E90-1B4CF3906494}" type="presParOf" srcId="{353E8C39-AA1C-3A42-8679-BD85625B3EA3}" destId="{6057344A-C98A-4E41-B3B0-9E3FE29A352A}" srcOrd="2" destOrd="0" presId="urn:microsoft.com/office/officeart/2008/layout/VerticalCurvedList"/>
    <dgm:cxn modelId="{3972B8B4-D60D-4C04-A787-938AFCE3B0B6}" type="presParOf" srcId="{6057344A-C98A-4E41-B3B0-9E3FE29A352A}" destId="{30838C00-761E-A94D-9E90-0E1DA78EFC57}" srcOrd="0" destOrd="0" presId="urn:microsoft.com/office/officeart/2008/layout/VerticalCurvedList"/>
    <dgm:cxn modelId="{BA50DF37-A2D9-4D99-BD4C-AEFB02B0EF49}" type="presParOf" srcId="{353E8C39-AA1C-3A42-8679-BD85625B3EA3}" destId="{4EC0D5D3-24CF-2242-9665-C5515CB88673}" srcOrd="3" destOrd="0" presId="urn:microsoft.com/office/officeart/2008/layout/VerticalCurvedList"/>
    <dgm:cxn modelId="{5D63C496-A918-4B41-B0D4-93FD542BB8C5}" type="presParOf" srcId="{353E8C39-AA1C-3A42-8679-BD85625B3EA3}" destId="{299FD282-7445-CC4B-8944-5EDC9E5338F0}" srcOrd="4" destOrd="0" presId="urn:microsoft.com/office/officeart/2008/layout/VerticalCurvedList"/>
    <dgm:cxn modelId="{57C4F999-F517-4942-8182-97B3A543B23B}" type="presParOf" srcId="{299FD282-7445-CC4B-8944-5EDC9E5338F0}" destId="{899310B5-FFDF-D94A-ABA3-3F1AD83A4A45}" srcOrd="0" destOrd="0" presId="urn:microsoft.com/office/officeart/2008/layout/VerticalCurvedList"/>
    <dgm:cxn modelId="{36B5E888-8B7B-4F2F-A556-70DE916B9A6F}" type="presParOf" srcId="{353E8C39-AA1C-3A42-8679-BD85625B3EA3}" destId="{8BD8C914-7314-BC41-AD43-3DB3440F7358}" srcOrd="5" destOrd="0" presId="urn:microsoft.com/office/officeart/2008/layout/VerticalCurvedList"/>
    <dgm:cxn modelId="{77AA202F-D8A2-46E2-987E-BF43E925AAFB}" type="presParOf" srcId="{353E8C39-AA1C-3A42-8679-BD85625B3EA3}" destId="{B40B876F-B07B-E247-ABA3-416AA482F44D}" srcOrd="6" destOrd="0" presId="urn:microsoft.com/office/officeart/2008/layout/VerticalCurvedList"/>
    <dgm:cxn modelId="{0222708F-2ACB-4064-84A6-82AFC556F7A4}" type="presParOf" srcId="{B40B876F-B07B-E247-ABA3-416AA482F44D}" destId="{5A38DCE6-70AD-8A4A-9A71-20B5C5B65822}" srcOrd="0" destOrd="0" presId="urn:microsoft.com/office/officeart/2008/layout/VerticalCurvedList"/>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E10BDA3-E207-4FD1-88F7-5A4CD5586A16}" type="doc">
      <dgm:prSet loTypeId="urn:microsoft.com/office/officeart/2005/8/layout/radial3" loCatId="relationship" qsTypeId="urn:microsoft.com/office/officeart/2005/8/quickstyle/simple1" qsCatId="simple" csTypeId="urn:microsoft.com/office/officeart/2005/8/colors/accent1_2" csCatId="accent1" phldr="1"/>
      <dgm:spPr/>
      <dgm:t>
        <a:bodyPr/>
        <a:lstStyle/>
        <a:p>
          <a:endParaRPr lang="lv-LV"/>
        </a:p>
      </dgm:t>
    </dgm:pt>
    <dgm:pt modelId="{FABEA55F-14A6-4DAE-8583-3D5832991B1E}">
      <dgm:prSet phldrT="[Teksts]" custT="1"/>
      <dgm:spPr>
        <a:ln>
          <a:noFill/>
        </a:ln>
        <a:effectLst>
          <a:outerShdw blurRad="50800" dist="38100" dir="2700000" algn="tl" rotWithShape="0">
            <a:prstClr val="black">
              <a:alpha val="40000"/>
            </a:prstClr>
          </a:outerShdw>
        </a:effectLst>
      </dgm:spPr>
      <dgm:t>
        <a:bodyPr/>
        <a:lstStyle/>
        <a:p>
          <a:pPr>
            <a:buNone/>
          </a:pPr>
          <a:r>
            <a:rPr lang="lv-LV" sz="1200" kern="1200" dirty="0">
              <a:solidFill>
                <a:prstClr val="white">
                  <a:lumMod val="95000"/>
                </a:prstClr>
              </a:solidFill>
              <a:latin typeface="Arial Narrow"/>
              <a:ea typeface="+mn-ea"/>
              <a:cs typeface="+mn-cs"/>
            </a:rPr>
            <a:t>Vismaz </a:t>
          </a:r>
          <a:r>
            <a:rPr lang="lv-LV" sz="1200" b="1" kern="1200" dirty="0">
              <a:solidFill>
                <a:prstClr val="white">
                  <a:lumMod val="95000"/>
                </a:prstClr>
              </a:solidFill>
              <a:latin typeface="Arial Narrow"/>
              <a:ea typeface="+mn-ea"/>
              <a:cs typeface="+mn-cs"/>
            </a:rPr>
            <a:t>desmit punkti </a:t>
          </a:r>
          <a:r>
            <a:rPr lang="lv-LV" sz="1200" kern="1200" dirty="0">
              <a:solidFill>
                <a:prstClr val="white">
                  <a:lumMod val="95000"/>
                </a:prstClr>
              </a:solidFill>
              <a:latin typeface="Arial Narrow"/>
              <a:ea typeface="+mn-ea"/>
              <a:cs typeface="+mn-cs"/>
            </a:rPr>
            <a:t>visos MK noteikumu 26. punktā noteiktajos zinātniskajos kritērijos kopā</a:t>
          </a:r>
        </a:p>
      </dgm:t>
    </dgm:pt>
    <dgm:pt modelId="{46240B4A-A09F-480C-B088-FBDC895D8F8C}" type="parTrans" cxnId="{DEEB1093-539D-4B3E-B881-8B8C2998FE5B}">
      <dgm:prSet/>
      <dgm:spPr/>
      <dgm:t>
        <a:bodyPr/>
        <a:lstStyle/>
        <a:p>
          <a:endParaRPr lang="lv-LV"/>
        </a:p>
      </dgm:t>
    </dgm:pt>
    <dgm:pt modelId="{4481D426-92F1-4592-82FC-E1DFB483DB05}" type="sibTrans" cxnId="{DEEB1093-539D-4B3E-B881-8B8C2998FE5B}">
      <dgm:prSet/>
      <dgm:spPr/>
      <dgm:t>
        <a:bodyPr/>
        <a:lstStyle/>
        <a:p>
          <a:endParaRPr lang="lv-LV"/>
        </a:p>
      </dgm:t>
    </dgm:pt>
    <dgm:pt modelId="{8ACB6D76-450F-4694-A40F-ED708337F0F9}">
      <dgm:prSet phldrT="[Teksts]"/>
      <dgm:spPr>
        <a:ln>
          <a:noFill/>
        </a:ln>
        <a:effectLst>
          <a:outerShdw blurRad="50800" dist="38100" dir="2700000" algn="tl" rotWithShape="0">
            <a:prstClr val="black">
              <a:alpha val="40000"/>
            </a:prstClr>
          </a:outerShdw>
        </a:effectLst>
      </dgm:spPr>
      <dgm:t>
        <a:bodyPr/>
        <a:lstStyle/>
        <a:p>
          <a:pPr>
            <a:buNone/>
          </a:pPr>
          <a:r>
            <a:rPr lang="lv-LV" dirty="0">
              <a:solidFill>
                <a:schemeClr val="bg1">
                  <a:lumMod val="95000"/>
                </a:schemeClr>
              </a:solidFill>
            </a:rPr>
            <a:t>Vismaz </a:t>
          </a:r>
          <a:r>
            <a:rPr lang="lv-LV" b="1" dirty="0">
              <a:solidFill>
                <a:schemeClr val="bg1">
                  <a:lumMod val="95000"/>
                </a:schemeClr>
              </a:solidFill>
            </a:rPr>
            <a:t>četri punkti </a:t>
          </a:r>
          <a:r>
            <a:rPr lang="lv-LV" dirty="0">
              <a:solidFill>
                <a:schemeClr val="bg1">
                  <a:lumMod val="95000"/>
                </a:schemeClr>
              </a:solidFill>
            </a:rPr>
            <a:t>MK noteikumu 26.1. apakšpunktā noteiktajā kritērijā (projekta zinātniskā kvalitāte)</a:t>
          </a:r>
        </a:p>
      </dgm:t>
    </dgm:pt>
    <dgm:pt modelId="{BD2CE596-E60B-4EF6-A626-1E7686DFEA47}" type="parTrans" cxnId="{F1AA7292-3EC1-4C32-8EF4-6EFF74236CA4}">
      <dgm:prSet/>
      <dgm:spPr/>
      <dgm:t>
        <a:bodyPr/>
        <a:lstStyle/>
        <a:p>
          <a:endParaRPr lang="lv-LV"/>
        </a:p>
      </dgm:t>
    </dgm:pt>
    <dgm:pt modelId="{79F93360-FBF8-4B66-B598-2996393692A1}" type="sibTrans" cxnId="{F1AA7292-3EC1-4C32-8EF4-6EFF74236CA4}">
      <dgm:prSet/>
      <dgm:spPr/>
      <dgm:t>
        <a:bodyPr/>
        <a:lstStyle/>
        <a:p>
          <a:endParaRPr lang="lv-LV"/>
        </a:p>
      </dgm:t>
    </dgm:pt>
    <dgm:pt modelId="{7FD77858-1163-4048-8BCF-70508F8531CE}">
      <dgm:prSet phldrT="[Teksts]" custT="1"/>
      <dgm:spPr>
        <a:ln>
          <a:noFill/>
        </a:ln>
        <a:effectLst>
          <a:outerShdw blurRad="50800" dist="38100" dir="2700000" algn="tl" rotWithShape="0">
            <a:prstClr val="black">
              <a:alpha val="40000"/>
            </a:prstClr>
          </a:outerShdw>
        </a:effectLst>
      </dgm:spPr>
      <dgm:t>
        <a:bodyPr/>
        <a:lstStyle/>
        <a:p>
          <a:pPr>
            <a:buNone/>
          </a:pPr>
          <a:r>
            <a:rPr lang="lv-LV" sz="1200" kern="1200" dirty="0">
              <a:solidFill>
                <a:prstClr val="white">
                  <a:lumMod val="95000"/>
                </a:prstClr>
              </a:solidFill>
              <a:latin typeface="Arial Narrow"/>
              <a:ea typeface="+mn-ea"/>
              <a:cs typeface="+mn-cs"/>
            </a:rPr>
            <a:t>Vismaz </a:t>
          </a:r>
          <a:r>
            <a:rPr lang="lv-LV" sz="1200" b="1" kern="1200" dirty="0">
              <a:solidFill>
                <a:prstClr val="white">
                  <a:lumMod val="95000"/>
                </a:prstClr>
              </a:solidFill>
              <a:latin typeface="Arial Narrow"/>
              <a:ea typeface="+mn-ea"/>
              <a:cs typeface="+mn-cs"/>
            </a:rPr>
            <a:t>trīs punkti </a:t>
          </a:r>
          <a:r>
            <a:rPr lang="lv-LV" sz="1200" kern="1200" dirty="0">
              <a:solidFill>
                <a:prstClr val="white">
                  <a:lumMod val="95000"/>
                </a:prstClr>
              </a:solidFill>
              <a:latin typeface="Arial Narrow"/>
              <a:ea typeface="+mn-ea"/>
              <a:cs typeface="+mn-cs"/>
            </a:rPr>
            <a:t>MK noteikumu 26.2. apakšpunktā noteiktajā kritērijā (projekta rezultātu ietekme)</a:t>
          </a:r>
        </a:p>
      </dgm:t>
    </dgm:pt>
    <dgm:pt modelId="{4D3ADC70-C218-4B4A-9F55-6993DF280F4B}" type="parTrans" cxnId="{20E3E4E9-F627-4C4A-B27C-7BE97BD9F70C}">
      <dgm:prSet/>
      <dgm:spPr/>
      <dgm:t>
        <a:bodyPr/>
        <a:lstStyle/>
        <a:p>
          <a:endParaRPr lang="lv-LV"/>
        </a:p>
      </dgm:t>
    </dgm:pt>
    <dgm:pt modelId="{E42791EC-6FE9-4CFB-9645-1DE918ABDB00}" type="sibTrans" cxnId="{20E3E4E9-F627-4C4A-B27C-7BE97BD9F70C}">
      <dgm:prSet/>
      <dgm:spPr/>
      <dgm:t>
        <a:bodyPr/>
        <a:lstStyle/>
        <a:p>
          <a:endParaRPr lang="lv-LV"/>
        </a:p>
      </dgm:t>
    </dgm:pt>
    <dgm:pt modelId="{F683C928-51A5-43D0-823B-0F34B3DB169D}">
      <dgm:prSet phldrT="[Teksts]" custT="1"/>
      <dgm:spPr>
        <a:ln>
          <a:noFill/>
        </a:ln>
        <a:effectLst>
          <a:outerShdw blurRad="50800" dist="38100" dir="2700000" algn="tl" rotWithShape="0">
            <a:prstClr val="black">
              <a:alpha val="40000"/>
            </a:prstClr>
          </a:outerShdw>
        </a:effectLst>
      </dgm:spPr>
      <dgm:t>
        <a:bodyPr/>
        <a:lstStyle/>
        <a:p>
          <a:pPr>
            <a:buNone/>
          </a:pPr>
          <a:r>
            <a:rPr lang="lv-LV" sz="1200" kern="1200">
              <a:solidFill>
                <a:prstClr val="white">
                  <a:lumMod val="95000"/>
                </a:prstClr>
              </a:solidFill>
              <a:latin typeface="Arial Narrow"/>
              <a:ea typeface="+mn-ea"/>
              <a:cs typeface="+mn-cs"/>
            </a:rPr>
            <a:t>Vismaz </a:t>
          </a:r>
          <a:r>
            <a:rPr lang="lv-LV" sz="1200" b="1" kern="1200">
              <a:solidFill>
                <a:prstClr val="white">
                  <a:lumMod val="95000"/>
                </a:prstClr>
              </a:solidFill>
              <a:latin typeface="Arial Narrow"/>
              <a:ea typeface="+mn-ea"/>
              <a:cs typeface="+mn-cs"/>
            </a:rPr>
            <a:t>trīs punkti </a:t>
          </a:r>
          <a:r>
            <a:rPr lang="lv-LV" sz="1200" kern="1200">
              <a:solidFill>
                <a:prstClr val="white">
                  <a:lumMod val="95000"/>
                </a:prstClr>
              </a:solidFill>
              <a:latin typeface="Arial Narrow"/>
              <a:ea typeface="+mn-ea"/>
              <a:cs typeface="+mn-cs"/>
            </a:rPr>
            <a:t>MK noteikumu 26.3. apakšpunktā noteiktajā kritērijā (projekta īstenošanas iespējas un nodrošinājums)</a:t>
          </a:r>
        </a:p>
      </dgm:t>
    </dgm:pt>
    <dgm:pt modelId="{15339C2A-27C8-4E9B-9545-07386A1A7988}" type="parTrans" cxnId="{157DBD30-09E9-4708-A44E-7A49B0B9EC71}">
      <dgm:prSet/>
      <dgm:spPr/>
      <dgm:t>
        <a:bodyPr/>
        <a:lstStyle/>
        <a:p>
          <a:endParaRPr lang="lv-LV"/>
        </a:p>
      </dgm:t>
    </dgm:pt>
    <dgm:pt modelId="{B211749C-A59F-4AC3-BE20-068F5E9F7558}" type="sibTrans" cxnId="{157DBD30-09E9-4708-A44E-7A49B0B9EC71}">
      <dgm:prSet/>
      <dgm:spPr/>
      <dgm:t>
        <a:bodyPr/>
        <a:lstStyle/>
        <a:p>
          <a:endParaRPr lang="lv-LV"/>
        </a:p>
      </dgm:t>
    </dgm:pt>
    <dgm:pt modelId="{DB0C56A0-30AC-4A3C-974A-2AFA3EC54348}" type="pres">
      <dgm:prSet presAssocID="{6E10BDA3-E207-4FD1-88F7-5A4CD5586A16}" presName="composite" presStyleCnt="0">
        <dgm:presLayoutVars>
          <dgm:chMax val="1"/>
          <dgm:dir/>
          <dgm:resizeHandles val="exact"/>
        </dgm:presLayoutVars>
      </dgm:prSet>
      <dgm:spPr/>
    </dgm:pt>
    <dgm:pt modelId="{30148C4B-0D7B-4B6D-A14B-FF819F64902F}" type="pres">
      <dgm:prSet presAssocID="{6E10BDA3-E207-4FD1-88F7-5A4CD5586A16}" presName="radial" presStyleCnt="0">
        <dgm:presLayoutVars>
          <dgm:animLvl val="ctr"/>
        </dgm:presLayoutVars>
      </dgm:prSet>
      <dgm:spPr/>
    </dgm:pt>
    <dgm:pt modelId="{930C2FE6-4A79-4262-B6D3-A347FC047D48}" type="pres">
      <dgm:prSet presAssocID="{FABEA55F-14A6-4DAE-8583-3D5832991B1E}" presName="centerShape" presStyleLbl="vennNode1" presStyleIdx="0" presStyleCnt="4" custScaleX="68302" custScaleY="68302"/>
      <dgm:spPr/>
    </dgm:pt>
    <dgm:pt modelId="{21CB2F2F-659B-4C1C-999C-F6B43EA95AAC}" type="pres">
      <dgm:prSet presAssocID="{8ACB6D76-450F-4694-A40F-ED708337F0F9}" presName="node" presStyleLbl="vennNode1" presStyleIdx="1" presStyleCnt="4" custRadScaleRad="63426" custRadScaleInc="0">
        <dgm:presLayoutVars>
          <dgm:bulletEnabled val="1"/>
        </dgm:presLayoutVars>
      </dgm:prSet>
      <dgm:spPr/>
    </dgm:pt>
    <dgm:pt modelId="{1BDCEA7A-E15E-460F-92F0-60F844567F34}" type="pres">
      <dgm:prSet presAssocID="{7FD77858-1163-4048-8BCF-70508F8531CE}" presName="node" presStyleLbl="vennNode1" presStyleIdx="2" presStyleCnt="4" custRadScaleRad="76697" custRadScaleInc="-9715">
        <dgm:presLayoutVars>
          <dgm:bulletEnabled val="1"/>
        </dgm:presLayoutVars>
      </dgm:prSet>
      <dgm:spPr/>
    </dgm:pt>
    <dgm:pt modelId="{8306ED85-59E6-43C0-A974-4B22A9C66041}" type="pres">
      <dgm:prSet presAssocID="{F683C928-51A5-43D0-823B-0F34B3DB169D}" presName="node" presStyleLbl="vennNode1" presStyleIdx="3" presStyleCnt="4" custRadScaleRad="75542" custRadScaleInc="8864">
        <dgm:presLayoutVars>
          <dgm:bulletEnabled val="1"/>
        </dgm:presLayoutVars>
      </dgm:prSet>
      <dgm:spPr/>
    </dgm:pt>
  </dgm:ptLst>
  <dgm:cxnLst>
    <dgm:cxn modelId="{157DBD30-09E9-4708-A44E-7A49B0B9EC71}" srcId="{FABEA55F-14A6-4DAE-8583-3D5832991B1E}" destId="{F683C928-51A5-43D0-823B-0F34B3DB169D}" srcOrd="2" destOrd="0" parTransId="{15339C2A-27C8-4E9B-9545-07386A1A7988}" sibTransId="{B211749C-A59F-4AC3-BE20-068F5E9F7558}"/>
    <dgm:cxn modelId="{AF6D313D-92E6-48FD-9607-D10C7F6A6EA8}" type="presOf" srcId="{8ACB6D76-450F-4694-A40F-ED708337F0F9}" destId="{21CB2F2F-659B-4C1C-999C-F6B43EA95AAC}" srcOrd="0" destOrd="0" presId="urn:microsoft.com/office/officeart/2005/8/layout/radial3"/>
    <dgm:cxn modelId="{1AAA5859-4F03-4E78-9504-B046337971ED}" type="presOf" srcId="{7FD77858-1163-4048-8BCF-70508F8531CE}" destId="{1BDCEA7A-E15E-460F-92F0-60F844567F34}" srcOrd="0" destOrd="0" presId="urn:microsoft.com/office/officeart/2005/8/layout/radial3"/>
    <dgm:cxn modelId="{A5E3A482-01F7-49E0-84C7-AE1E6633BC74}" type="presOf" srcId="{6E10BDA3-E207-4FD1-88F7-5A4CD5586A16}" destId="{DB0C56A0-30AC-4A3C-974A-2AFA3EC54348}" srcOrd="0" destOrd="0" presId="urn:microsoft.com/office/officeart/2005/8/layout/radial3"/>
    <dgm:cxn modelId="{F1AA7292-3EC1-4C32-8EF4-6EFF74236CA4}" srcId="{FABEA55F-14A6-4DAE-8583-3D5832991B1E}" destId="{8ACB6D76-450F-4694-A40F-ED708337F0F9}" srcOrd="0" destOrd="0" parTransId="{BD2CE596-E60B-4EF6-A626-1E7686DFEA47}" sibTransId="{79F93360-FBF8-4B66-B598-2996393692A1}"/>
    <dgm:cxn modelId="{DEEB1093-539D-4B3E-B881-8B8C2998FE5B}" srcId="{6E10BDA3-E207-4FD1-88F7-5A4CD5586A16}" destId="{FABEA55F-14A6-4DAE-8583-3D5832991B1E}" srcOrd="0" destOrd="0" parTransId="{46240B4A-A09F-480C-B088-FBDC895D8F8C}" sibTransId="{4481D426-92F1-4592-82FC-E1DFB483DB05}"/>
    <dgm:cxn modelId="{B3A95CB9-A977-46D9-92E2-AB86D648F4C3}" type="presOf" srcId="{FABEA55F-14A6-4DAE-8583-3D5832991B1E}" destId="{930C2FE6-4A79-4262-B6D3-A347FC047D48}" srcOrd="0" destOrd="0" presId="urn:microsoft.com/office/officeart/2005/8/layout/radial3"/>
    <dgm:cxn modelId="{20E3E4E9-F627-4C4A-B27C-7BE97BD9F70C}" srcId="{FABEA55F-14A6-4DAE-8583-3D5832991B1E}" destId="{7FD77858-1163-4048-8BCF-70508F8531CE}" srcOrd="1" destOrd="0" parTransId="{4D3ADC70-C218-4B4A-9F55-6993DF280F4B}" sibTransId="{E42791EC-6FE9-4CFB-9645-1DE918ABDB00}"/>
    <dgm:cxn modelId="{47B208F3-ADAB-41E0-85E3-3A54EAA80AF8}" type="presOf" srcId="{F683C928-51A5-43D0-823B-0F34B3DB169D}" destId="{8306ED85-59E6-43C0-A974-4B22A9C66041}" srcOrd="0" destOrd="0" presId="urn:microsoft.com/office/officeart/2005/8/layout/radial3"/>
    <dgm:cxn modelId="{330F3050-4350-4B20-93F2-FEAF40B483D4}" type="presParOf" srcId="{DB0C56A0-30AC-4A3C-974A-2AFA3EC54348}" destId="{30148C4B-0D7B-4B6D-A14B-FF819F64902F}" srcOrd="0" destOrd="0" presId="urn:microsoft.com/office/officeart/2005/8/layout/radial3"/>
    <dgm:cxn modelId="{B612D3B6-B07E-4F3C-B073-43CDFB7E3F34}" type="presParOf" srcId="{30148C4B-0D7B-4B6D-A14B-FF819F64902F}" destId="{930C2FE6-4A79-4262-B6D3-A347FC047D48}" srcOrd="0" destOrd="0" presId="urn:microsoft.com/office/officeart/2005/8/layout/radial3"/>
    <dgm:cxn modelId="{E53E100D-36F7-4ABD-911A-ACB73D9A9F47}" type="presParOf" srcId="{30148C4B-0D7B-4B6D-A14B-FF819F64902F}" destId="{21CB2F2F-659B-4C1C-999C-F6B43EA95AAC}" srcOrd="1" destOrd="0" presId="urn:microsoft.com/office/officeart/2005/8/layout/radial3"/>
    <dgm:cxn modelId="{EB06111A-FAFD-4910-97B0-C747BF2190FB}" type="presParOf" srcId="{30148C4B-0D7B-4B6D-A14B-FF819F64902F}" destId="{1BDCEA7A-E15E-460F-92F0-60F844567F34}" srcOrd="2" destOrd="0" presId="urn:microsoft.com/office/officeart/2005/8/layout/radial3"/>
    <dgm:cxn modelId="{DE295D97-6990-4F70-AAF9-060A1CBCD467}" type="presParOf" srcId="{30148C4B-0D7B-4B6D-A14B-FF819F64902F}" destId="{8306ED85-59E6-43C0-A974-4B22A9C66041}" srcOrd="3" destOrd="0" presId="urn:microsoft.com/office/officeart/2005/8/layout/radial3"/>
  </dgm:cxnLst>
  <dgm:bg>
    <a:effectLst>
      <a:outerShdw blurRad="50800" dist="38100" dir="2700000" algn="tl" rotWithShape="0">
        <a:prstClr val="black">
          <a:alpha val="40000"/>
        </a:prstClr>
      </a:outerShdw>
    </a:effect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3E087F6-4ED7-4B74-9F4A-F445AC4BDB1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9CFC4766-100F-49B1-B240-77746E7F7CF4}">
      <dgm:prSet phldrT="[Teksts]"/>
      <dgm:spPr>
        <a:effectLst>
          <a:outerShdw blurRad="50800" dist="38100" dir="2700000" algn="tl" rotWithShape="0">
            <a:prstClr val="black">
              <a:alpha val="40000"/>
            </a:prstClr>
          </a:outerShdw>
        </a:effectLst>
      </dgm:spPr>
      <dgm:t>
        <a:bodyPr/>
        <a:lstStyle/>
        <a:p>
          <a:r>
            <a:rPr lang="lv-LV" dirty="0">
              <a:solidFill>
                <a:schemeClr val="bg1">
                  <a:lumMod val="95000"/>
                </a:schemeClr>
              </a:solidFill>
              <a:latin typeface="+mn-lt"/>
              <a:ea typeface="Verdana" panose="020B0604030504040204" pitchFamily="34" charset="0"/>
            </a:rPr>
            <a:t>Pētniecības organizācija īsteno ar saimniecisku darbību nesaistītu projektu</a:t>
          </a:r>
          <a:endParaRPr lang="lv-LV" dirty="0">
            <a:solidFill>
              <a:schemeClr val="bg1">
                <a:lumMod val="95000"/>
              </a:schemeClr>
            </a:solidFill>
            <a:latin typeface="+mn-lt"/>
          </a:endParaRPr>
        </a:p>
      </dgm:t>
    </dgm:pt>
    <dgm:pt modelId="{5028EA06-4585-44AD-94B0-8DF3A38E7968}" type="parTrans" cxnId="{535AAF08-EC6B-4A16-B327-34B8DEFD0092}">
      <dgm:prSet/>
      <dgm:spPr/>
      <dgm:t>
        <a:bodyPr/>
        <a:lstStyle/>
        <a:p>
          <a:endParaRPr lang="lv-LV">
            <a:solidFill>
              <a:schemeClr val="tx2"/>
            </a:solidFill>
            <a:latin typeface="+mn-lt"/>
          </a:endParaRPr>
        </a:p>
      </dgm:t>
    </dgm:pt>
    <dgm:pt modelId="{165A0E1E-4970-433A-8D11-2AC4B1EF84A8}" type="sibTrans" cxnId="{535AAF08-EC6B-4A16-B327-34B8DEFD0092}">
      <dgm:prSet/>
      <dgm:spPr/>
      <dgm:t>
        <a:bodyPr/>
        <a:lstStyle/>
        <a:p>
          <a:endParaRPr lang="lv-LV">
            <a:solidFill>
              <a:schemeClr val="tx2"/>
            </a:solidFill>
            <a:latin typeface="+mn-lt"/>
          </a:endParaRPr>
        </a:p>
      </dgm:t>
    </dgm:pt>
    <dgm:pt modelId="{21D437D7-1E09-4223-B3C9-87EF1CE9047B}">
      <dgm:prSet phldrT="[Teksts]"/>
      <dgm:spPr/>
      <dgm:t>
        <a:bodyPr/>
        <a:lstStyle/>
        <a:p>
          <a:r>
            <a:rPr kumimoji="0" lang="lv-LV" sz="1600" b="1" i="0" u="none" strike="noStrike" kern="1200" cap="none" spc="0" normalizeH="0" baseline="0" noProof="0">
              <a:ln>
                <a:noFill/>
              </a:ln>
              <a:solidFill>
                <a:schemeClr val="tx2"/>
              </a:solidFill>
              <a:effectLst/>
              <a:uLnTx/>
              <a:uFillTx/>
              <a:latin typeface="+mn-lt"/>
              <a:ea typeface="Verdana" panose="020B0604030504040204" pitchFamily="34" charset="0"/>
            </a:rPr>
            <a:t>Darbība, kurai nav saimnieciska rakstura:</a:t>
          </a:r>
          <a:endParaRPr lang="lv-LV" sz="1600" b="1" kern="1200">
            <a:solidFill>
              <a:schemeClr val="tx2"/>
            </a:solidFill>
            <a:latin typeface="+mn-lt"/>
          </a:endParaRPr>
        </a:p>
      </dgm:t>
    </dgm:pt>
    <dgm:pt modelId="{266CBDEE-D006-47FE-B7C6-980D7C525231}" type="parTrans" cxnId="{4B166571-C421-486A-9E0F-79C82FFF9447}">
      <dgm:prSet/>
      <dgm:spPr/>
      <dgm:t>
        <a:bodyPr/>
        <a:lstStyle/>
        <a:p>
          <a:endParaRPr lang="lv-LV">
            <a:solidFill>
              <a:schemeClr val="tx2"/>
            </a:solidFill>
            <a:latin typeface="+mn-lt"/>
          </a:endParaRPr>
        </a:p>
      </dgm:t>
    </dgm:pt>
    <dgm:pt modelId="{DE64E147-B7BB-4419-8082-42B6C118C7E2}" type="sibTrans" cxnId="{4B166571-C421-486A-9E0F-79C82FFF9447}">
      <dgm:prSet/>
      <dgm:spPr/>
      <dgm:t>
        <a:bodyPr/>
        <a:lstStyle/>
        <a:p>
          <a:endParaRPr lang="lv-LV">
            <a:solidFill>
              <a:schemeClr val="tx2"/>
            </a:solidFill>
            <a:latin typeface="+mn-lt"/>
          </a:endParaRPr>
        </a:p>
      </dgm:t>
    </dgm:pt>
    <dgm:pt modelId="{3AAC9AD0-ECBD-4FDC-B910-C889C34CF181}">
      <dgm:prSet phldrT="[Teksts]"/>
      <dgm:spPr/>
      <dgm:t>
        <a:bodyPr/>
        <a:lstStyle/>
        <a:p>
          <a:pPr>
            <a:buClrTx/>
            <a:buSzTx/>
            <a:buFontTx/>
            <a:buNone/>
          </a:pPr>
          <a:r>
            <a:rPr lang="lv-LV" sz="1600" kern="1200" dirty="0">
              <a:solidFill>
                <a:schemeClr val="tx2"/>
              </a:solidFill>
              <a:latin typeface="+mn-lt"/>
              <a:ea typeface="Verdana" panose="020B0604030504040204" pitchFamily="34" charset="0"/>
            </a:rPr>
            <a:t>Pētniecības organizācijas pamatdarbība, kuras izpausmes veidi ir:</a:t>
          </a:r>
          <a:endParaRPr lang="lv-LV" sz="1600" kern="1200" dirty="0">
            <a:solidFill>
              <a:schemeClr val="tx2"/>
            </a:solidFill>
            <a:latin typeface="+mn-lt"/>
          </a:endParaRPr>
        </a:p>
      </dgm:t>
    </dgm:pt>
    <dgm:pt modelId="{12F6190B-598C-495F-802E-64ACC335749A}" type="parTrans" cxnId="{F3C446B8-6FEE-49FC-BE8C-5978B2B904FE}">
      <dgm:prSet/>
      <dgm:spPr/>
      <dgm:t>
        <a:bodyPr/>
        <a:lstStyle/>
        <a:p>
          <a:endParaRPr lang="lv-LV">
            <a:solidFill>
              <a:schemeClr val="tx2"/>
            </a:solidFill>
            <a:latin typeface="+mn-lt"/>
          </a:endParaRPr>
        </a:p>
      </dgm:t>
    </dgm:pt>
    <dgm:pt modelId="{E4A61965-4D9A-4468-A080-723028CA0C33}" type="sibTrans" cxnId="{F3C446B8-6FEE-49FC-BE8C-5978B2B904FE}">
      <dgm:prSet/>
      <dgm:spPr/>
      <dgm:t>
        <a:bodyPr/>
        <a:lstStyle/>
        <a:p>
          <a:endParaRPr lang="lv-LV">
            <a:solidFill>
              <a:schemeClr val="tx2"/>
            </a:solidFill>
            <a:latin typeface="+mn-lt"/>
          </a:endParaRPr>
        </a:p>
      </dgm:t>
    </dgm:pt>
    <dgm:pt modelId="{F7B363CF-9D23-4FA2-A97E-F1C2BA172E4C}">
      <dgm:prSet phldrT="[Teksts]" custT="1"/>
      <dgm:spPr/>
      <dgm:t>
        <a:bodyPr/>
        <a:lstStyle/>
        <a:p>
          <a:pPr>
            <a:buFontTx/>
            <a:buBlip>
              <a:blip xmlns:r="http://schemas.openxmlformats.org/officeDocument/2006/relationships" r:embed="rId1"/>
            </a:buBlip>
          </a:pPr>
          <a:r>
            <a:rPr lang="lv-LV" sz="1600">
              <a:solidFill>
                <a:schemeClr val="tx2"/>
              </a:solidFill>
              <a:latin typeface="+mn-lt"/>
              <a:ea typeface="Verdana" panose="020B0604030504040204" pitchFamily="34" charset="0"/>
            </a:rPr>
            <a:t>Pētniecība: fundamentālie pētījumi un/vai lietišķie pētījumi;</a:t>
          </a:r>
          <a:endParaRPr lang="lv-LV" sz="1600">
            <a:solidFill>
              <a:schemeClr val="tx2"/>
            </a:solidFill>
            <a:latin typeface="+mn-lt"/>
          </a:endParaRPr>
        </a:p>
      </dgm:t>
    </dgm:pt>
    <dgm:pt modelId="{06784DA0-67CF-4F5B-B1EC-8F4D91E88519}" type="parTrans" cxnId="{94A544BE-CFDA-4586-A95C-221B5E952894}">
      <dgm:prSet/>
      <dgm:spPr/>
      <dgm:t>
        <a:bodyPr/>
        <a:lstStyle/>
        <a:p>
          <a:endParaRPr lang="lv-LV">
            <a:solidFill>
              <a:schemeClr val="tx2"/>
            </a:solidFill>
            <a:latin typeface="+mn-lt"/>
          </a:endParaRPr>
        </a:p>
      </dgm:t>
    </dgm:pt>
    <dgm:pt modelId="{1EA2D0C3-9938-4D13-98E6-860F25AF959B}" type="sibTrans" cxnId="{94A544BE-CFDA-4586-A95C-221B5E952894}">
      <dgm:prSet/>
      <dgm:spPr/>
      <dgm:t>
        <a:bodyPr/>
        <a:lstStyle/>
        <a:p>
          <a:endParaRPr lang="lv-LV">
            <a:solidFill>
              <a:schemeClr val="tx2"/>
            </a:solidFill>
            <a:latin typeface="+mn-lt"/>
          </a:endParaRPr>
        </a:p>
      </dgm:t>
    </dgm:pt>
    <dgm:pt modelId="{223B4A25-9296-4939-B6A0-98E2A18CC15C}">
      <dgm:prSet phldrT="[Teksts]"/>
      <dgm:spPr>
        <a:effectLst>
          <a:outerShdw blurRad="50800" dist="38100" dir="2700000" algn="tl" rotWithShape="0">
            <a:prstClr val="black">
              <a:alpha val="40000"/>
            </a:prstClr>
          </a:outerShdw>
        </a:effectLst>
      </dgm:spPr>
      <dgm:t>
        <a:bodyPr/>
        <a:lstStyle/>
        <a:p>
          <a:r>
            <a:rPr lang="lv-LV" dirty="0">
              <a:solidFill>
                <a:schemeClr val="bg1">
                  <a:lumMod val="95000"/>
                </a:schemeClr>
              </a:solidFill>
              <a:latin typeface="+mn-lt"/>
              <a:ea typeface="Verdana" panose="020B0604030504040204" pitchFamily="34" charset="0"/>
            </a:rPr>
            <a:t>MK noteikumu 11. punkts</a:t>
          </a:r>
          <a:endParaRPr lang="lv-LV" dirty="0">
            <a:solidFill>
              <a:schemeClr val="bg1">
                <a:lumMod val="95000"/>
              </a:schemeClr>
            </a:solidFill>
            <a:latin typeface="+mn-lt"/>
          </a:endParaRPr>
        </a:p>
      </dgm:t>
    </dgm:pt>
    <dgm:pt modelId="{F3DCF4D9-D83B-4E1E-B22F-C0B0339C8BE2}" type="parTrans" cxnId="{800A9A50-AC97-49A2-8F03-FCFD5C16BB4C}">
      <dgm:prSet/>
      <dgm:spPr/>
      <dgm:t>
        <a:bodyPr/>
        <a:lstStyle/>
        <a:p>
          <a:endParaRPr lang="lv-LV">
            <a:solidFill>
              <a:schemeClr val="tx2"/>
            </a:solidFill>
            <a:latin typeface="+mn-lt"/>
          </a:endParaRPr>
        </a:p>
      </dgm:t>
    </dgm:pt>
    <dgm:pt modelId="{E98ECE35-4C50-49DD-B3BE-85AF436DE1AC}" type="sibTrans" cxnId="{800A9A50-AC97-49A2-8F03-FCFD5C16BB4C}">
      <dgm:prSet/>
      <dgm:spPr/>
      <dgm:t>
        <a:bodyPr/>
        <a:lstStyle/>
        <a:p>
          <a:endParaRPr lang="lv-LV">
            <a:solidFill>
              <a:schemeClr val="tx2"/>
            </a:solidFill>
            <a:latin typeface="+mn-lt"/>
          </a:endParaRPr>
        </a:p>
      </dgm:t>
    </dgm:pt>
    <dgm:pt modelId="{F44F6A22-06CC-4963-8A03-F5495850281F}">
      <dgm:prSet phldrT="[Teksts]" custT="1"/>
      <dgm:spPr/>
      <dgm:t>
        <a:bodyPr/>
        <a:lstStyle/>
        <a:p>
          <a:pPr>
            <a:buClrTx/>
            <a:buSzTx/>
            <a:buFontTx/>
            <a:buNone/>
          </a:pPr>
          <a:endParaRPr lang="lv-LV" sz="400" kern="1200">
            <a:solidFill>
              <a:schemeClr val="tx2"/>
            </a:solidFill>
            <a:latin typeface="+mn-lt"/>
          </a:endParaRPr>
        </a:p>
      </dgm:t>
    </dgm:pt>
    <dgm:pt modelId="{A6867ABC-ABDC-4EDC-8CE4-2706A7C89402}" type="parTrans" cxnId="{D224CFE6-A502-4056-A496-21DA0795188F}">
      <dgm:prSet/>
      <dgm:spPr/>
      <dgm:t>
        <a:bodyPr/>
        <a:lstStyle/>
        <a:p>
          <a:endParaRPr lang="lv-LV">
            <a:solidFill>
              <a:schemeClr val="tx2"/>
            </a:solidFill>
            <a:latin typeface="+mn-lt"/>
          </a:endParaRPr>
        </a:p>
      </dgm:t>
    </dgm:pt>
    <dgm:pt modelId="{DB66C574-1CFA-40A3-B981-75F9FBC3CEB6}" type="sibTrans" cxnId="{D224CFE6-A502-4056-A496-21DA0795188F}">
      <dgm:prSet/>
      <dgm:spPr/>
      <dgm:t>
        <a:bodyPr/>
        <a:lstStyle/>
        <a:p>
          <a:endParaRPr lang="lv-LV">
            <a:solidFill>
              <a:schemeClr val="tx2"/>
            </a:solidFill>
            <a:latin typeface="+mn-lt"/>
          </a:endParaRPr>
        </a:p>
      </dgm:t>
    </dgm:pt>
    <dgm:pt modelId="{C9C3CD9C-C486-4586-BD65-7FD7F6F1D97C}">
      <dgm:prSet phldrT="[Teksts]"/>
      <dgm:spPr>
        <a:effectLst>
          <a:outerShdw blurRad="50800" dist="38100" dir="2700000" algn="tl" rotWithShape="0">
            <a:prstClr val="black">
              <a:alpha val="40000"/>
            </a:prstClr>
          </a:outerShdw>
        </a:effectLst>
      </dgm:spPr>
      <dgm:t>
        <a:bodyPr/>
        <a:lstStyle/>
        <a:p>
          <a:r>
            <a:rPr lang="lv-LV" dirty="0">
              <a:solidFill>
                <a:schemeClr val="bg1">
                  <a:lumMod val="95000"/>
                </a:schemeClr>
              </a:solidFill>
              <a:latin typeface="+mn-lt"/>
              <a:ea typeface="Verdana" panose="020B0604030504040204" pitchFamily="34" charset="0"/>
            </a:rPr>
            <a:t>MK noteikumu 2.2. apakšpunkts</a:t>
          </a:r>
          <a:endParaRPr lang="lv-LV" dirty="0">
            <a:solidFill>
              <a:schemeClr val="bg1">
                <a:lumMod val="95000"/>
              </a:schemeClr>
            </a:solidFill>
            <a:latin typeface="+mn-lt"/>
          </a:endParaRPr>
        </a:p>
      </dgm:t>
    </dgm:pt>
    <dgm:pt modelId="{370DD44E-F02D-48D7-9DB1-2D2D73DB8192}" type="parTrans" cxnId="{141D48BC-B135-4819-BBBC-D521ADA07779}">
      <dgm:prSet/>
      <dgm:spPr/>
      <dgm:t>
        <a:bodyPr/>
        <a:lstStyle/>
        <a:p>
          <a:endParaRPr lang="lv-LV">
            <a:solidFill>
              <a:schemeClr val="tx2"/>
            </a:solidFill>
            <a:latin typeface="+mn-lt"/>
          </a:endParaRPr>
        </a:p>
      </dgm:t>
    </dgm:pt>
    <dgm:pt modelId="{97A5BFCC-E8EE-4674-A0A2-B986E1F26CC2}" type="sibTrans" cxnId="{141D48BC-B135-4819-BBBC-D521ADA07779}">
      <dgm:prSet/>
      <dgm:spPr/>
      <dgm:t>
        <a:bodyPr/>
        <a:lstStyle/>
        <a:p>
          <a:endParaRPr lang="lv-LV">
            <a:solidFill>
              <a:schemeClr val="tx2"/>
            </a:solidFill>
            <a:latin typeface="+mn-lt"/>
          </a:endParaRPr>
        </a:p>
      </dgm:t>
    </dgm:pt>
    <dgm:pt modelId="{AA52A403-E2FA-4503-9B1A-DC82CC4CA0BB}">
      <dgm:prSet phldrT="[Teksts]" custT="1"/>
      <dgm:spPr/>
      <dgm:t>
        <a:bodyPr/>
        <a:lstStyle/>
        <a:p>
          <a:pPr>
            <a:buFontTx/>
            <a:buBlip>
              <a:blip xmlns:r="http://schemas.openxmlformats.org/officeDocument/2006/relationships" r:embed="rId1"/>
            </a:buBlip>
          </a:pPr>
          <a:r>
            <a:rPr lang="lv-LV" sz="1600" dirty="0">
              <a:solidFill>
                <a:schemeClr val="tx2"/>
              </a:solidFill>
              <a:latin typeface="+mn-lt"/>
              <a:ea typeface="Verdana" panose="020B0604030504040204" pitchFamily="34" charset="0"/>
            </a:rPr>
            <a:t>pētījumi ar ilgtspējīgas rīcībpolitikas risinājumiem;</a:t>
          </a:r>
          <a:endParaRPr lang="lv-LV" sz="1600" dirty="0">
            <a:solidFill>
              <a:schemeClr val="tx2"/>
            </a:solidFill>
            <a:latin typeface="+mn-lt"/>
          </a:endParaRPr>
        </a:p>
      </dgm:t>
    </dgm:pt>
    <dgm:pt modelId="{F6CD1CD7-E709-4FC7-B479-C07C15FBD5E0}" type="parTrans" cxnId="{6300BF92-6672-4D66-9026-95A69AD4628D}">
      <dgm:prSet/>
      <dgm:spPr/>
      <dgm:t>
        <a:bodyPr/>
        <a:lstStyle/>
        <a:p>
          <a:endParaRPr lang="lv-LV">
            <a:solidFill>
              <a:schemeClr val="tx2"/>
            </a:solidFill>
            <a:latin typeface="+mn-lt"/>
          </a:endParaRPr>
        </a:p>
      </dgm:t>
    </dgm:pt>
    <dgm:pt modelId="{4F3EF636-729C-41CD-941F-676DC6AC9A97}" type="sibTrans" cxnId="{6300BF92-6672-4D66-9026-95A69AD4628D}">
      <dgm:prSet/>
      <dgm:spPr/>
      <dgm:t>
        <a:bodyPr/>
        <a:lstStyle/>
        <a:p>
          <a:endParaRPr lang="lv-LV">
            <a:solidFill>
              <a:schemeClr val="tx2"/>
            </a:solidFill>
            <a:latin typeface="+mn-lt"/>
          </a:endParaRPr>
        </a:p>
      </dgm:t>
    </dgm:pt>
    <dgm:pt modelId="{F7E4BDC8-E2C5-4B24-8D6B-A0B1E63C7532}">
      <dgm:prSet phldrT="[Teksts]" custT="1"/>
      <dgm:spPr/>
      <dgm:t>
        <a:bodyPr/>
        <a:lstStyle/>
        <a:p>
          <a:pPr>
            <a:buFontTx/>
            <a:buBlip>
              <a:blip xmlns:r="http://schemas.openxmlformats.org/officeDocument/2006/relationships" r:embed="rId1"/>
            </a:buBlip>
          </a:pPr>
          <a:r>
            <a:rPr lang="lv-LV" sz="1600">
              <a:solidFill>
                <a:schemeClr val="tx2"/>
              </a:solidFill>
              <a:latin typeface="+mn-lt"/>
              <a:ea typeface="Verdana" panose="020B0604030504040204" pitchFamily="34" charset="0"/>
            </a:rPr>
            <a:t>tehnoloģiju tiesību (nemateriālo aktīvu) iegūšana, apstiprināšana un aizstāvēšana;</a:t>
          </a:r>
          <a:endParaRPr lang="lv-LV" sz="1600">
            <a:solidFill>
              <a:schemeClr val="tx2"/>
            </a:solidFill>
            <a:latin typeface="+mn-lt"/>
          </a:endParaRPr>
        </a:p>
      </dgm:t>
    </dgm:pt>
    <dgm:pt modelId="{42928FFD-EDFB-4250-BE6E-1C3B5615B2BE}" type="parTrans" cxnId="{68C0DAD5-FCA9-4A78-9187-8C4BD9203825}">
      <dgm:prSet/>
      <dgm:spPr/>
      <dgm:t>
        <a:bodyPr/>
        <a:lstStyle/>
        <a:p>
          <a:endParaRPr lang="lv-LV">
            <a:solidFill>
              <a:schemeClr val="tx2"/>
            </a:solidFill>
            <a:latin typeface="+mn-lt"/>
          </a:endParaRPr>
        </a:p>
      </dgm:t>
    </dgm:pt>
    <dgm:pt modelId="{42A371B6-9633-4E4F-A871-FFEF7D655699}" type="sibTrans" cxnId="{68C0DAD5-FCA9-4A78-9187-8C4BD9203825}">
      <dgm:prSet/>
      <dgm:spPr/>
      <dgm:t>
        <a:bodyPr/>
        <a:lstStyle/>
        <a:p>
          <a:endParaRPr lang="lv-LV">
            <a:solidFill>
              <a:schemeClr val="tx2"/>
            </a:solidFill>
            <a:latin typeface="+mn-lt"/>
          </a:endParaRPr>
        </a:p>
      </dgm:t>
    </dgm:pt>
    <dgm:pt modelId="{2241D083-1612-440A-9CBB-1FE8918388FF}">
      <dgm:prSet phldrT="[Teksts]" custT="1"/>
      <dgm:spPr/>
      <dgm:t>
        <a:bodyPr/>
        <a:lstStyle/>
        <a:p>
          <a:pPr>
            <a:buFontTx/>
            <a:buBlip>
              <a:blip xmlns:r="http://schemas.openxmlformats.org/officeDocument/2006/relationships" r:embed="rId1"/>
            </a:buBlip>
          </a:pPr>
          <a:r>
            <a:rPr lang="lv-LV" sz="1600">
              <a:solidFill>
                <a:schemeClr val="tx2"/>
              </a:solidFill>
              <a:latin typeface="+mn-lt"/>
              <a:ea typeface="Verdana" panose="020B0604030504040204" pitchFamily="34" charset="0"/>
            </a:rPr>
            <a:t>projekta ietvaros radīto rezultātu izplatīšana;</a:t>
          </a:r>
          <a:endParaRPr lang="lv-LV" sz="1600">
            <a:solidFill>
              <a:schemeClr val="tx2"/>
            </a:solidFill>
            <a:latin typeface="+mn-lt"/>
          </a:endParaRPr>
        </a:p>
      </dgm:t>
    </dgm:pt>
    <dgm:pt modelId="{0A52A349-589F-4D19-A6BD-F990614F9F8E}" type="parTrans" cxnId="{9A933495-0D86-412F-926B-7838065987EB}">
      <dgm:prSet/>
      <dgm:spPr/>
      <dgm:t>
        <a:bodyPr/>
        <a:lstStyle/>
        <a:p>
          <a:endParaRPr lang="lv-LV">
            <a:solidFill>
              <a:schemeClr val="tx2"/>
            </a:solidFill>
            <a:latin typeface="+mn-lt"/>
          </a:endParaRPr>
        </a:p>
      </dgm:t>
    </dgm:pt>
    <dgm:pt modelId="{BF9FACD2-2728-4995-9476-127F169F4BF4}" type="sibTrans" cxnId="{9A933495-0D86-412F-926B-7838065987EB}">
      <dgm:prSet/>
      <dgm:spPr/>
      <dgm:t>
        <a:bodyPr/>
        <a:lstStyle/>
        <a:p>
          <a:endParaRPr lang="lv-LV">
            <a:solidFill>
              <a:schemeClr val="tx2"/>
            </a:solidFill>
            <a:latin typeface="+mn-lt"/>
          </a:endParaRPr>
        </a:p>
      </dgm:t>
    </dgm:pt>
    <dgm:pt modelId="{835E6D12-5347-4E5B-BE87-8E71E5B72ADD}">
      <dgm:prSet phldrT="[Teksts]" custT="1"/>
      <dgm:spPr/>
      <dgm:t>
        <a:bodyPr/>
        <a:lstStyle/>
        <a:p>
          <a:pPr>
            <a:buFontTx/>
            <a:buBlip>
              <a:blip xmlns:r="http://schemas.openxmlformats.org/officeDocument/2006/relationships" r:embed="rId1"/>
            </a:buBlip>
          </a:pPr>
          <a:r>
            <a:rPr lang="lv-LV" sz="1600">
              <a:solidFill>
                <a:schemeClr val="tx2"/>
              </a:solidFill>
              <a:latin typeface="+mn-lt"/>
              <a:ea typeface="Verdana" panose="020B0604030504040204" pitchFamily="34" charset="0"/>
            </a:rPr>
            <a:t>pasākumi sabiedrības iesaistīšanai un informēšanai.</a:t>
          </a:r>
          <a:endParaRPr lang="lv-LV" sz="1600">
            <a:solidFill>
              <a:schemeClr val="tx2"/>
            </a:solidFill>
            <a:latin typeface="+mn-lt"/>
          </a:endParaRPr>
        </a:p>
      </dgm:t>
    </dgm:pt>
    <dgm:pt modelId="{D9C99849-AE99-4ED2-8CD5-2552BBD33C41}" type="parTrans" cxnId="{10672BC3-5200-4F6B-8279-0DD2F3820578}">
      <dgm:prSet/>
      <dgm:spPr/>
      <dgm:t>
        <a:bodyPr/>
        <a:lstStyle/>
        <a:p>
          <a:endParaRPr lang="lv-LV">
            <a:solidFill>
              <a:schemeClr val="tx2"/>
            </a:solidFill>
            <a:latin typeface="+mn-lt"/>
          </a:endParaRPr>
        </a:p>
      </dgm:t>
    </dgm:pt>
    <dgm:pt modelId="{C458EE70-4149-49F6-9B6E-D922F4A618EB}" type="sibTrans" cxnId="{10672BC3-5200-4F6B-8279-0DD2F3820578}">
      <dgm:prSet/>
      <dgm:spPr/>
      <dgm:t>
        <a:bodyPr/>
        <a:lstStyle/>
        <a:p>
          <a:endParaRPr lang="lv-LV">
            <a:solidFill>
              <a:schemeClr val="tx2"/>
            </a:solidFill>
            <a:latin typeface="+mn-lt"/>
          </a:endParaRPr>
        </a:p>
      </dgm:t>
    </dgm:pt>
    <dgm:pt modelId="{9822F53F-3215-4103-BE1B-B2A49EA79918}">
      <dgm:prSet phldrT="[Teksts]" custT="1"/>
      <dgm:spPr/>
      <dgm:t>
        <a:bodyPr/>
        <a:lstStyle/>
        <a:p>
          <a:endParaRPr lang="lv-LV" sz="1000" kern="1200">
            <a:solidFill>
              <a:schemeClr val="tx2"/>
            </a:solidFill>
            <a:latin typeface="+mn-lt"/>
          </a:endParaRPr>
        </a:p>
      </dgm:t>
    </dgm:pt>
    <dgm:pt modelId="{77BB081C-B836-4B38-B1B4-5BE4B1887E48}" type="parTrans" cxnId="{6F5C77D6-4FAD-41BF-BAF7-D04FB03439E3}">
      <dgm:prSet/>
      <dgm:spPr/>
      <dgm:t>
        <a:bodyPr/>
        <a:lstStyle/>
        <a:p>
          <a:endParaRPr lang="lv-LV">
            <a:solidFill>
              <a:schemeClr val="tx2"/>
            </a:solidFill>
            <a:latin typeface="+mn-lt"/>
          </a:endParaRPr>
        </a:p>
      </dgm:t>
    </dgm:pt>
    <dgm:pt modelId="{8B0A1926-DABA-4C24-857B-19C1818D4FB6}" type="sibTrans" cxnId="{6F5C77D6-4FAD-41BF-BAF7-D04FB03439E3}">
      <dgm:prSet/>
      <dgm:spPr/>
      <dgm:t>
        <a:bodyPr/>
        <a:lstStyle/>
        <a:p>
          <a:endParaRPr lang="lv-LV">
            <a:solidFill>
              <a:schemeClr val="tx2"/>
            </a:solidFill>
            <a:latin typeface="+mn-lt"/>
          </a:endParaRPr>
        </a:p>
      </dgm:t>
    </dgm:pt>
    <dgm:pt modelId="{AFFECC72-2345-4ADD-B13B-FACB38902508}">
      <dgm:prSet phldrT="[Teksts]" custT="1"/>
      <dgm:spPr/>
      <dgm:t>
        <a:bodyPr/>
        <a:lstStyle/>
        <a:p>
          <a:pPr>
            <a:buClrTx/>
            <a:buSzTx/>
            <a:buFontTx/>
            <a:buBlip>
              <a:blip xmlns:r="http://schemas.openxmlformats.org/officeDocument/2006/relationships" r:embed="rId1"/>
            </a:buBlip>
          </a:pPr>
          <a:r>
            <a:rPr lang="lv-LV" sz="1600" kern="1200" noProof="0">
              <a:solidFill>
                <a:srgbClr val="7F7F7F"/>
              </a:solidFill>
              <a:latin typeface="Arial Narrow"/>
              <a:ea typeface="Verdana" panose="020B0604030504040204" pitchFamily="34" charset="0"/>
              <a:cs typeface="+mn-cs"/>
            </a:rPr>
            <a:t>neatkarīga pētniecība un izstrāde;</a:t>
          </a:r>
          <a:endParaRPr lang="lv-LV" sz="1600" kern="1200">
            <a:solidFill>
              <a:srgbClr val="7F7F7F"/>
            </a:solidFill>
            <a:latin typeface="Arial Narrow"/>
            <a:ea typeface="Verdana" panose="020B0604030504040204" pitchFamily="34" charset="0"/>
            <a:cs typeface="+mn-cs"/>
          </a:endParaRPr>
        </a:p>
      </dgm:t>
    </dgm:pt>
    <dgm:pt modelId="{A8C6B3C9-65DE-4E10-BFCE-D23478F18227}" type="parTrans" cxnId="{366652E2-7D73-4B60-B062-8E7C5F870FF6}">
      <dgm:prSet/>
      <dgm:spPr/>
      <dgm:t>
        <a:bodyPr/>
        <a:lstStyle/>
        <a:p>
          <a:endParaRPr lang="lv-LV">
            <a:solidFill>
              <a:schemeClr val="tx2"/>
            </a:solidFill>
            <a:latin typeface="+mn-lt"/>
          </a:endParaRPr>
        </a:p>
      </dgm:t>
    </dgm:pt>
    <dgm:pt modelId="{AECA3C9A-0C5E-492A-B820-FAB4D0FACC25}" type="sibTrans" cxnId="{366652E2-7D73-4B60-B062-8E7C5F870FF6}">
      <dgm:prSet/>
      <dgm:spPr/>
      <dgm:t>
        <a:bodyPr/>
        <a:lstStyle/>
        <a:p>
          <a:endParaRPr lang="lv-LV">
            <a:solidFill>
              <a:schemeClr val="tx2"/>
            </a:solidFill>
            <a:latin typeface="+mn-lt"/>
          </a:endParaRPr>
        </a:p>
      </dgm:t>
    </dgm:pt>
    <dgm:pt modelId="{ED4427FB-DD68-4426-8AAF-3DD68B00C2A7}">
      <dgm:prSet phldrT="[Teksts]"/>
      <dgm:spPr/>
      <dgm:t>
        <a:bodyPr/>
        <a:lstStyle/>
        <a:p>
          <a:pPr>
            <a:buClrTx/>
            <a:buSzTx/>
            <a:buFontTx/>
            <a:buBlip>
              <a:blip xmlns:r="http://schemas.openxmlformats.org/officeDocument/2006/relationships" r:embed="rId1"/>
            </a:buBlip>
          </a:pPr>
          <a:r>
            <a:rPr lang="lv-LV" sz="1600" kern="1200">
              <a:solidFill>
                <a:schemeClr val="tx2"/>
              </a:solidFill>
              <a:latin typeface="+mn-lt"/>
              <a:ea typeface="Verdana" panose="020B0604030504040204" pitchFamily="34" charset="0"/>
            </a:rPr>
            <a:t>zināšanu un tehnoloģiju </a:t>
          </a:r>
          <a:r>
            <a:rPr lang="lv-LV" sz="1600" kern="1200" err="1">
              <a:solidFill>
                <a:schemeClr val="tx2"/>
              </a:solidFill>
              <a:latin typeface="+mn-lt"/>
              <a:ea typeface="Verdana" panose="020B0604030504040204" pitchFamily="34" charset="0"/>
            </a:rPr>
            <a:t>pārneses</a:t>
          </a:r>
          <a:r>
            <a:rPr lang="lv-LV" sz="1600" kern="1200">
              <a:solidFill>
                <a:schemeClr val="tx2"/>
              </a:solidFill>
              <a:latin typeface="+mn-lt"/>
              <a:ea typeface="Verdana" panose="020B0604030504040204" pitchFamily="34" charset="0"/>
            </a:rPr>
            <a:t> darbības.</a:t>
          </a:r>
          <a:endParaRPr lang="lv-LV" sz="1600" kern="1200">
            <a:solidFill>
              <a:schemeClr val="tx2"/>
            </a:solidFill>
            <a:latin typeface="+mn-lt"/>
          </a:endParaRPr>
        </a:p>
      </dgm:t>
    </dgm:pt>
    <dgm:pt modelId="{7DD0F381-6116-4E42-970B-93C321BAA1BF}" type="parTrans" cxnId="{9149E658-262A-40A7-B625-BB81624B1D80}">
      <dgm:prSet/>
      <dgm:spPr/>
      <dgm:t>
        <a:bodyPr/>
        <a:lstStyle/>
        <a:p>
          <a:endParaRPr lang="lv-LV">
            <a:solidFill>
              <a:schemeClr val="tx2"/>
            </a:solidFill>
            <a:latin typeface="+mn-lt"/>
          </a:endParaRPr>
        </a:p>
      </dgm:t>
    </dgm:pt>
    <dgm:pt modelId="{267078B1-3D62-4B54-AB59-D60C85FB2482}" type="sibTrans" cxnId="{9149E658-262A-40A7-B625-BB81624B1D80}">
      <dgm:prSet/>
      <dgm:spPr/>
      <dgm:t>
        <a:bodyPr/>
        <a:lstStyle/>
        <a:p>
          <a:endParaRPr lang="lv-LV">
            <a:solidFill>
              <a:schemeClr val="tx2"/>
            </a:solidFill>
            <a:latin typeface="+mn-lt"/>
          </a:endParaRPr>
        </a:p>
      </dgm:t>
    </dgm:pt>
    <dgm:pt modelId="{6582D338-4211-473F-BD65-BAE35A83C0E1}">
      <dgm:prSet phldrT="[Teksts]"/>
      <dgm:spPr/>
      <dgm:t>
        <a:bodyPr/>
        <a:lstStyle/>
        <a:p>
          <a:pPr>
            <a:buClrTx/>
            <a:buSzTx/>
            <a:buFontTx/>
            <a:buBlip>
              <a:blip xmlns:r="http://schemas.openxmlformats.org/officeDocument/2006/relationships" r:embed="rId1"/>
            </a:buBlip>
          </a:pPr>
          <a:r>
            <a:rPr lang="lv-LV" sz="1600" kern="1200">
              <a:solidFill>
                <a:schemeClr val="tx2"/>
              </a:solidFill>
              <a:latin typeface="+mn-lt"/>
              <a:ea typeface="Verdana" panose="020B0604030504040204" pitchFamily="34" charset="0"/>
            </a:rPr>
            <a:t>pētniecības rezultātu izplatīšana;</a:t>
          </a:r>
          <a:endParaRPr lang="lv-LV" sz="1600" kern="1200">
            <a:solidFill>
              <a:schemeClr val="tx2"/>
            </a:solidFill>
            <a:latin typeface="+mn-lt"/>
          </a:endParaRPr>
        </a:p>
      </dgm:t>
    </dgm:pt>
    <dgm:pt modelId="{A16B0934-7D4C-4765-B286-4840252A256F}" type="parTrans" cxnId="{3C8CD7DF-2305-4FD9-8AB5-FB05346AE5F9}">
      <dgm:prSet/>
      <dgm:spPr/>
    </dgm:pt>
    <dgm:pt modelId="{07122175-BDA0-46DF-8623-FC397D0C834F}" type="sibTrans" cxnId="{3C8CD7DF-2305-4FD9-8AB5-FB05346AE5F9}">
      <dgm:prSet/>
      <dgm:spPr/>
    </dgm:pt>
    <dgm:pt modelId="{5B891296-2952-4FF2-A3E6-2CE5E4049722}" type="pres">
      <dgm:prSet presAssocID="{13E087F6-4ED7-4B74-9F4A-F445AC4BDB1F}" presName="linear" presStyleCnt="0">
        <dgm:presLayoutVars>
          <dgm:dir/>
          <dgm:animLvl val="lvl"/>
          <dgm:resizeHandles val="exact"/>
        </dgm:presLayoutVars>
      </dgm:prSet>
      <dgm:spPr/>
    </dgm:pt>
    <dgm:pt modelId="{D12E28A4-6373-49BB-90F6-F40BA9EB4B55}" type="pres">
      <dgm:prSet presAssocID="{9CFC4766-100F-49B1-B240-77746E7F7CF4}" presName="parentLin" presStyleCnt="0"/>
      <dgm:spPr/>
    </dgm:pt>
    <dgm:pt modelId="{F4AF356D-F906-40D3-BB7D-8D5D921350C6}" type="pres">
      <dgm:prSet presAssocID="{9CFC4766-100F-49B1-B240-77746E7F7CF4}" presName="parentLeftMargin" presStyleLbl="node1" presStyleIdx="0" presStyleCnt="3"/>
      <dgm:spPr/>
    </dgm:pt>
    <dgm:pt modelId="{1D1406AA-41C1-4816-B026-B7DB47CEA161}" type="pres">
      <dgm:prSet presAssocID="{9CFC4766-100F-49B1-B240-77746E7F7CF4}" presName="parentText" presStyleLbl="node1" presStyleIdx="0" presStyleCnt="3">
        <dgm:presLayoutVars>
          <dgm:chMax val="0"/>
          <dgm:bulletEnabled val="1"/>
        </dgm:presLayoutVars>
      </dgm:prSet>
      <dgm:spPr/>
    </dgm:pt>
    <dgm:pt modelId="{D046768B-D2F0-4BBF-B5D3-D18478C7372E}" type="pres">
      <dgm:prSet presAssocID="{9CFC4766-100F-49B1-B240-77746E7F7CF4}" presName="negativeSpace" presStyleCnt="0"/>
      <dgm:spPr/>
    </dgm:pt>
    <dgm:pt modelId="{0B50BC9C-7A55-498E-BBDA-9EA3B447C15F}" type="pres">
      <dgm:prSet presAssocID="{9CFC4766-100F-49B1-B240-77746E7F7CF4}" presName="childText" presStyleLbl="conFgAcc1" presStyleIdx="0" presStyleCnt="3">
        <dgm:presLayoutVars>
          <dgm:bulletEnabled val="1"/>
        </dgm:presLayoutVars>
      </dgm:prSet>
      <dgm:spPr/>
    </dgm:pt>
    <dgm:pt modelId="{86164372-030F-4208-91B5-F86642E62CE4}" type="pres">
      <dgm:prSet presAssocID="{165A0E1E-4970-433A-8D11-2AC4B1EF84A8}" presName="spaceBetweenRectangles" presStyleCnt="0"/>
      <dgm:spPr/>
    </dgm:pt>
    <dgm:pt modelId="{22FA4748-4D15-465D-9EFE-030AE826A45E}" type="pres">
      <dgm:prSet presAssocID="{C9C3CD9C-C486-4586-BD65-7FD7F6F1D97C}" presName="parentLin" presStyleCnt="0"/>
      <dgm:spPr/>
    </dgm:pt>
    <dgm:pt modelId="{D9CB8AC0-2595-4B0F-944D-F1304D659ABE}" type="pres">
      <dgm:prSet presAssocID="{C9C3CD9C-C486-4586-BD65-7FD7F6F1D97C}" presName="parentLeftMargin" presStyleLbl="node1" presStyleIdx="0" presStyleCnt="3"/>
      <dgm:spPr/>
    </dgm:pt>
    <dgm:pt modelId="{AF696224-F42B-4DB9-966F-A67545F11BDB}" type="pres">
      <dgm:prSet presAssocID="{C9C3CD9C-C486-4586-BD65-7FD7F6F1D97C}" presName="parentText" presStyleLbl="node1" presStyleIdx="1" presStyleCnt="3">
        <dgm:presLayoutVars>
          <dgm:chMax val="0"/>
          <dgm:bulletEnabled val="1"/>
        </dgm:presLayoutVars>
      </dgm:prSet>
      <dgm:spPr/>
    </dgm:pt>
    <dgm:pt modelId="{507B5AFE-5B35-44E3-A070-89981D531A58}" type="pres">
      <dgm:prSet presAssocID="{C9C3CD9C-C486-4586-BD65-7FD7F6F1D97C}" presName="negativeSpace" presStyleCnt="0"/>
      <dgm:spPr/>
    </dgm:pt>
    <dgm:pt modelId="{609B6155-6593-408D-8150-11DBD8A9CDCB}" type="pres">
      <dgm:prSet presAssocID="{C9C3CD9C-C486-4586-BD65-7FD7F6F1D97C}" presName="childText" presStyleLbl="conFgAcc1" presStyleIdx="1" presStyleCnt="3">
        <dgm:presLayoutVars>
          <dgm:bulletEnabled val="1"/>
        </dgm:presLayoutVars>
      </dgm:prSet>
      <dgm:spPr/>
    </dgm:pt>
    <dgm:pt modelId="{5CDC96FF-B64A-4A61-B8FC-A44DD83053E8}" type="pres">
      <dgm:prSet presAssocID="{97A5BFCC-E8EE-4674-A0A2-B986E1F26CC2}" presName="spaceBetweenRectangles" presStyleCnt="0"/>
      <dgm:spPr/>
    </dgm:pt>
    <dgm:pt modelId="{21CF7022-4535-452D-B3F2-E9A010C16468}" type="pres">
      <dgm:prSet presAssocID="{223B4A25-9296-4939-B6A0-98E2A18CC15C}" presName="parentLin" presStyleCnt="0"/>
      <dgm:spPr/>
    </dgm:pt>
    <dgm:pt modelId="{B4F5B76B-A207-4451-B3C7-D27556B1BB87}" type="pres">
      <dgm:prSet presAssocID="{223B4A25-9296-4939-B6A0-98E2A18CC15C}" presName="parentLeftMargin" presStyleLbl="node1" presStyleIdx="1" presStyleCnt="3"/>
      <dgm:spPr/>
    </dgm:pt>
    <dgm:pt modelId="{6E7290A2-8D51-46E6-A7EE-7CD0A5BFB422}" type="pres">
      <dgm:prSet presAssocID="{223B4A25-9296-4939-B6A0-98E2A18CC15C}" presName="parentText" presStyleLbl="node1" presStyleIdx="2" presStyleCnt="3">
        <dgm:presLayoutVars>
          <dgm:chMax val="0"/>
          <dgm:bulletEnabled val="1"/>
        </dgm:presLayoutVars>
      </dgm:prSet>
      <dgm:spPr/>
    </dgm:pt>
    <dgm:pt modelId="{E51C1563-CDB1-496B-A97B-712C01CB387F}" type="pres">
      <dgm:prSet presAssocID="{223B4A25-9296-4939-B6A0-98E2A18CC15C}" presName="negativeSpace" presStyleCnt="0"/>
      <dgm:spPr/>
    </dgm:pt>
    <dgm:pt modelId="{4E03928E-8F44-4C21-B3B1-E0D06117AE2A}" type="pres">
      <dgm:prSet presAssocID="{223B4A25-9296-4939-B6A0-98E2A18CC15C}" presName="childText" presStyleLbl="conFgAcc1" presStyleIdx="2" presStyleCnt="3">
        <dgm:presLayoutVars>
          <dgm:bulletEnabled val="1"/>
        </dgm:presLayoutVars>
      </dgm:prSet>
      <dgm:spPr/>
    </dgm:pt>
  </dgm:ptLst>
  <dgm:cxnLst>
    <dgm:cxn modelId="{9D669001-6D35-47A8-9D89-49C72569A9CB}" type="presOf" srcId="{F44F6A22-06CC-4963-8A03-F5495850281F}" destId="{609B6155-6593-408D-8150-11DBD8A9CDCB}" srcOrd="0" destOrd="3" presId="urn:microsoft.com/office/officeart/2005/8/layout/list1"/>
    <dgm:cxn modelId="{D296FD01-FED7-43BA-9D35-E59718D0F65E}" type="presOf" srcId="{835E6D12-5347-4E5B-BE87-8E71E5B72ADD}" destId="{4E03928E-8F44-4C21-B3B1-E0D06117AE2A}" srcOrd="0" destOrd="4" presId="urn:microsoft.com/office/officeart/2005/8/layout/list1"/>
    <dgm:cxn modelId="{535AAF08-EC6B-4A16-B327-34B8DEFD0092}" srcId="{13E087F6-4ED7-4B74-9F4A-F445AC4BDB1F}" destId="{9CFC4766-100F-49B1-B240-77746E7F7CF4}" srcOrd="0" destOrd="0" parTransId="{5028EA06-4585-44AD-94B0-8DF3A38E7968}" sibTransId="{165A0E1E-4970-433A-8D11-2AC4B1EF84A8}"/>
    <dgm:cxn modelId="{11E5633E-2BB4-47E9-A651-851112560A45}" type="presOf" srcId="{9CFC4766-100F-49B1-B240-77746E7F7CF4}" destId="{F4AF356D-F906-40D3-BB7D-8D5D921350C6}" srcOrd="0" destOrd="0" presId="urn:microsoft.com/office/officeart/2005/8/layout/list1"/>
    <dgm:cxn modelId="{8C362C65-0A95-4872-904B-A1E13CED7AA6}" type="presOf" srcId="{AFFECC72-2345-4ADD-B13B-FACB38902508}" destId="{609B6155-6593-408D-8150-11DBD8A9CDCB}" srcOrd="0" destOrd="4" presId="urn:microsoft.com/office/officeart/2005/8/layout/list1"/>
    <dgm:cxn modelId="{D9874167-AA2D-4174-B7D9-DEC7967234EC}" type="presOf" srcId="{2241D083-1612-440A-9CBB-1FE8918388FF}" destId="{4E03928E-8F44-4C21-B3B1-E0D06117AE2A}" srcOrd="0" destOrd="3" presId="urn:microsoft.com/office/officeart/2005/8/layout/list1"/>
    <dgm:cxn modelId="{4C271D6B-16BD-4B37-B09D-47C357691F7F}" type="presOf" srcId="{21D437D7-1E09-4223-B3C9-87EF1CE9047B}" destId="{609B6155-6593-408D-8150-11DBD8A9CDCB}" srcOrd="0" destOrd="0" presId="urn:microsoft.com/office/officeart/2005/8/layout/list1"/>
    <dgm:cxn modelId="{800A9A50-AC97-49A2-8F03-FCFD5C16BB4C}" srcId="{13E087F6-4ED7-4B74-9F4A-F445AC4BDB1F}" destId="{223B4A25-9296-4939-B6A0-98E2A18CC15C}" srcOrd="2" destOrd="0" parTransId="{F3DCF4D9-D83B-4E1E-B22F-C0B0339C8BE2}" sibTransId="{E98ECE35-4C50-49DD-B3BE-85AF436DE1AC}"/>
    <dgm:cxn modelId="{4B166571-C421-486A-9E0F-79C82FFF9447}" srcId="{C9C3CD9C-C486-4586-BD65-7FD7F6F1D97C}" destId="{21D437D7-1E09-4223-B3C9-87EF1CE9047B}" srcOrd="0" destOrd="0" parTransId="{266CBDEE-D006-47FE-B7C6-980D7C525231}" sibTransId="{DE64E147-B7BB-4419-8082-42B6C118C7E2}"/>
    <dgm:cxn modelId="{2DEEC071-D538-4151-B8DB-FDA9CA91669D}" type="presOf" srcId="{9822F53F-3215-4103-BE1B-B2A49EA79918}" destId="{609B6155-6593-408D-8150-11DBD8A9CDCB}" srcOrd="0" destOrd="1" presId="urn:microsoft.com/office/officeart/2005/8/layout/list1"/>
    <dgm:cxn modelId="{9149E658-262A-40A7-B625-BB81624B1D80}" srcId="{3AAC9AD0-ECBD-4FDC-B910-C889C34CF181}" destId="{ED4427FB-DD68-4426-8AAF-3DD68B00C2A7}" srcOrd="3" destOrd="0" parTransId="{7DD0F381-6116-4E42-970B-93C321BAA1BF}" sibTransId="{267078B1-3D62-4B54-AB59-D60C85FB2482}"/>
    <dgm:cxn modelId="{C31B358E-5522-4501-AA81-FA876762037F}" type="presOf" srcId="{223B4A25-9296-4939-B6A0-98E2A18CC15C}" destId="{6E7290A2-8D51-46E6-A7EE-7CD0A5BFB422}" srcOrd="1" destOrd="0" presId="urn:microsoft.com/office/officeart/2005/8/layout/list1"/>
    <dgm:cxn modelId="{6300BF92-6672-4D66-9026-95A69AD4628D}" srcId="{223B4A25-9296-4939-B6A0-98E2A18CC15C}" destId="{AA52A403-E2FA-4503-9B1A-DC82CC4CA0BB}" srcOrd="1" destOrd="0" parTransId="{F6CD1CD7-E709-4FC7-B479-C07C15FBD5E0}" sibTransId="{4F3EF636-729C-41CD-941F-676DC6AC9A97}"/>
    <dgm:cxn modelId="{09F99093-359B-4D05-AEE6-2F588E4A5C2F}" type="presOf" srcId="{C9C3CD9C-C486-4586-BD65-7FD7F6F1D97C}" destId="{AF696224-F42B-4DB9-966F-A67545F11BDB}" srcOrd="1" destOrd="0" presId="urn:microsoft.com/office/officeart/2005/8/layout/list1"/>
    <dgm:cxn modelId="{9A933495-0D86-412F-926B-7838065987EB}" srcId="{223B4A25-9296-4939-B6A0-98E2A18CC15C}" destId="{2241D083-1612-440A-9CBB-1FE8918388FF}" srcOrd="3" destOrd="0" parTransId="{0A52A349-589F-4D19-A6BD-F990614F9F8E}" sibTransId="{BF9FACD2-2728-4995-9476-127F169F4BF4}"/>
    <dgm:cxn modelId="{86C5D49C-5564-4A18-A094-725D80873EF3}" type="presOf" srcId="{AA52A403-E2FA-4503-9B1A-DC82CC4CA0BB}" destId="{4E03928E-8F44-4C21-B3B1-E0D06117AE2A}" srcOrd="0" destOrd="1" presId="urn:microsoft.com/office/officeart/2005/8/layout/list1"/>
    <dgm:cxn modelId="{0221BAB2-38ED-42BE-8F97-4460CCAE9DBF}" type="presOf" srcId="{C9C3CD9C-C486-4586-BD65-7FD7F6F1D97C}" destId="{D9CB8AC0-2595-4B0F-944D-F1304D659ABE}" srcOrd="0" destOrd="0" presId="urn:microsoft.com/office/officeart/2005/8/layout/list1"/>
    <dgm:cxn modelId="{4E1EFAB2-8426-4324-8806-BFDF4DE8D46D}" type="presOf" srcId="{223B4A25-9296-4939-B6A0-98E2A18CC15C}" destId="{B4F5B76B-A207-4451-B3C7-D27556B1BB87}" srcOrd="0" destOrd="0" presId="urn:microsoft.com/office/officeart/2005/8/layout/list1"/>
    <dgm:cxn modelId="{04C774B5-015F-4F5E-B6D5-081BF4F38F99}" type="presOf" srcId="{F7B363CF-9D23-4FA2-A97E-F1C2BA172E4C}" destId="{4E03928E-8F44-4C21-B3B1-E0D06117AE2A}" srcOrd="0" destOrd="0" presId="urn:microsoft.com/office/officeart/2005/8/layout/list1"/>
    <dgm:cxn modelId="{F3C446B8-6FEE-49FC-BE8C-5978B2B904FE}" srcId="{9822F53F-3215-4103-BE1B-B2A49EA79918}" destId="{3AAC9AD0-ECBD-4FDC-B910-C889C34CF181}" srcOrd="0" destOrd="0" parTransId="{12F6190B-598C-495F-802E-64ACC335749A}" sibTransId="{E4A61965-4D9A-4468-A080-723028CA0C33}"/>
    <dgm:cxn modelId="{141D48BC-B135-4819-BBBC-D521ADA07779}" srcId="{13E087F6-4ED7-4B74-9F4A-F445AC4BDB1F}" destId="{C9C3CD9C-C486-4586-BD65-7FD7F6F1D97C}" srcOrd="1" destOrd="0" parTransId="{370DD44E-F02D-48D7-9DB1-2D2D73DB8192}" sibTransId="{97A5BFCC-E8EE-4674-A0A2-B986E1F26CC2}"/>
    <dgm:cxn modelId="{94A544BE-CFDA-4586-A95C-221B5E952894}" srcId="{223B4A25-9296-4939-B6A0-98E2A18CC15C}" destId="{F7B363CF-9D23-4FA2-A97E-F1C2BA172E4C}" srcOrd="0" destOrd="0" parTransId="{06784DA0-67CF-4F5B-B1EC-8F4D91E88519}" sibTransId="{1EA2D0C3-9938-4D13-98E6-860F25AF959B}"/>
    <dgm:cxn modelId="{440953BE-1D0E-4676-9964-2ECEB63F4423}" type="presOf" srcId="{6582D338-4211-473F-BD65-BAE35A83C0E1}" destId="{609B6155-6593-408D-8150-11DBD8A9CDCB}" srcOrd="0" destOrd="5" presId="urn:microsoft.com/office/officeart/2005/8/layout/list1"/>
    <dgm:cxn modelId="{10672BC3-5200-4F6B-8279-0DD2F3820578}" srcId="{223B4A25-9296-4939-B6A0-98E2A18CC15C}" destId="{835E6D12-5347-4E5B-BE87-8E71E5B72ADD}" srcOrd="4" destOrd="0" parTransId="{D9C99849-AE99-4ED2-8CD5-2552BBD33C41}" sibTransId="{C458EE70-4149-49F6-9B6E-D922F4A618EB}"/>
    <dgm:cxn modelId="{422F92C3-335C-43FC-953B-DFA5F40147A7}" type="presOf" srcId="{13E087F6-4ED7-4B74-9F4A-F445AC4BDB1F}" destId="{5B891296-2952-4FF2-A3E6-2CE5E4049722}" srcOrd="0" destOrd="0" presId="urn:microsoft.com/office/officeart/2005/8/layout/list1"/>
    <dgm:cxn modelId="{68C0DAD5-FCA9-4A78-9187-8C4BD9203825}" srcId="{223B4A25-9296-4939-B6A0-98E2A18CC15C}" destId="{F7E4BDC8-E2C5-4B24-8D6B-A0B1E63C7532}" srcOrd="2" destOrd="0" parTransId="{42928FFD-EDFB-4250-BE6E-1C3B5615B2BE}" sibTransId="{42A371B6-9633-4E4F-A871-FFEF7D655699}"/>
    <dgm:cxn modelId="{6F5C77D6-4FAD-41BF-BAF7-D04FB03439E3}" srcId="{C9C3CD9C-C486-4586-BD65-7FD7F6F1D97C}" destId="{9822F53F-3215-4103-BE1B-B2A49EA79918}" srcOrd="1" destOrd="0" parTransId="{77BB081C-B836-4B38-B1B4-5BE4B1887E48}" sibTransId="{8B0A1926-DABA-4C24-857B-19C1818D4FB6}"/>
    <dgm:cxn modelId="{4E10E1D8-5008-457A-AAD0-E70CD354614E}" type="presOf" srcId="{F7E4BDC8-E2C5-4B24-8D6B-A0B1E63C7532}" destId="{4E03928E-8F44-4C21-B3B1-E0D06117AE2A}" srcOrd="0" destOrd="2" presId="urn:microsoft.com/office/officeart/2005/8/layout/list1"/>
    <dgm:cxn modelId="{3C8CD7DF-2305-4FD9-8AB5-FB05346AE5F9}" srcId="{3AAC9AD0-ECBD-4FDC-B910-C889C34CF181}" destId="{6582D338-4211-473F-BD65-BAE35A83C0E1}" srcOrd="2" destOrd="0" parTransId="{A16B0934-7D4C-4765-B286-4840252A256F}" sibTransId="{07122175-BDA0-46DF-8623-FC397D0C834F}"/>
    <dgm:cxn modelId="{366652E2-7D73-4B60-B062-8E7C5F870FF6}" srcId="{3AAC9AD0-ECBD-4FDC-B910-C889C34CF181}" destId="{AFFECC72-2345-4ADD-B13B-FACB38902508}" srcOrd="1" destOrd="0" parTransId="{A8C6B3C9-65DE-4E10-BFCE-D23478F18227}" sibTransId="{AECA3C9A-0C5E-492A-B820-FAB4D0FACC25}"/>
    <dgm:cxn modelId="{2BABD9E2-0FAA-4444-BA85-E281291AE559}" type="presOf" srcId="{ED4427FB-DD68-4426-8AAF-3DD68B00C2A7}" destId="{609B6155-6593-408D-8150-11DBD8A9CDCB}" srcOrd="0" destOrd="6" presId="urn:microsoft.com/office/officeart/2005/8/layout/list1"/>
    <dgm:cxn modelId="{195A11E3-989E-4601-8826-85C7C82C1F46}" type="presOf" srcId="{3AAC9AD0-ECBD-4FDC-B910-C889C34CF181}" destId="{609B6155-6593-408D-8150-11DBD8A9CDCB}" srcOrd="0" destOrd="2" presId="urn:microsoft.com/office/officeart/2005/8/layout/list1"/>
    <dgm:cxn modelId="{D224CFE6-A502-4056-A496-21DA0795188F}" srcId="{3AAC9AD0-ECBD-4FDC-B910-C889C34CF181}" destId="{F44F6A22-06CC-4963-8A03-F5495850281F}" srcOrd="0" destOrd="0" parTransId="{A6867ABC-ABDC-4EDC-8CE4-2706A7C89402}" sibTransId="{DB66C574-1CFA-40A3-B981-75F9FBC3CEB6}"/>
    <dgm:cxn modelId="{C63B69E7-D707-4AAF-B9F9-74F7603BED5D}" type="presOf" srcId="{9CFC4766-100F-49B1-B240-77746E7F7CF4}" destId="{1D1406AA-41C1-4816-B026-B7DB47CEA161}" srcOrd="1" destOrd="0" presId="urn:microsoft.com/office/officeart/2005/8/layout/list1"/>
    <dgm:cxn modelId="{2808AD7D-F0E6-4BAF-9ECB-C0D553A15978}" type="presParOf" srcId="{5B891296-2952-4FF2-A3E6-2CE5E4049722}" destId="{D12E28A4-6373-49BB-90F6-F40BA9EB4B55}" srcOrd="0" destOrd="0" presId="urn:microsoft.com/office/officeart/2005/8/layout/list1"/>
    <dgm:cxn modelId="{280D613C-253D-46AB-BE5D-B50317904EBD}" type="presParOf" srcId="{D12E28A4-6373-49BB-90F6-F40BA9EB4B55}" destId="{F4AF356D-F906-40D3-BB7D-8D5D921350C6}" srcOrd="0" destOrd="0" presId="urn:microsoft.com/office/officeart/2005/8/layout/list1"/>
    <dgm:cxn modelId="{E4182080-75D6-416B-B04F-5DCEE7A6081D}" type="presParOf" srcId="{D12E28A4-6373-49BB-90F6-F40BA9EB4B55}" destId="{1D1406AA-41C1-4816-B026-B7DB47CEA161}" srcOrd="1" destOrd="0" presId="urn:microsoft.com/office/officeart/2005/8/layout/list1"/>
    <dgm:cxn modelId="{39A256FB-61A9-4B29-81A6-2EE1DC9B612A}" type="presParOf" srcId="{5B891296-2952-4FF2-A3E6-2CE5E4049722}" destId="{D046768B-D2F0-4BBF-B5D3-D18478C7372E}" srcOrd="1" destOrd="0" presId="urn:microsoft.com/office/officeart/2005/8/layout/list1"/>
    <dgm:cxn modelId="{72CF0311-9510-4D26-A3BF-52C5571943EF}" type="presParOf" srcId="{5B891296-2952-4FF2-A3E6-2CE5E4049722}" destId="{0B50BC9C-7A55-498E-BBDA-9EA3B447C15F}" srcOrd="2" destOrd="0" presId="urn:microsoft.com/office/officeart/2005/8/layout/list1"/>
    <dgm:cxn modelId="{ABA2AAAE-21EF-4DD8-8966-2EC9A641CC79}" type="presParOf" srcId="{5B891296-2952-4FF2-A3E6-2CE5E4049722}" destId="{86164372-030F-4208-91B5-F86642E62CE4}" srcOrd="3" destOrd="0" presId="urn:microsoft.com/office/officeart/2005/8/layout/list1"/>
    <dgm:cxn modelId="{4DF23587-0FD9-4E0F-9DFC-8A1B4E173363}" type="presParOf" srcId="{5B891296-2952-4FF2-A3E6-2CE5E4049722}" destId="{22FA4748-4D15-465D-9EFE-030AE826A45E}" srcOrd="4" destOrd="0" presId="urn:microsoft.com/office/officeart/2005/8/layout/list1"/>
    <dgm:cxn modelId="{4DEF1D61-4397-4A36-9B51-5325AA36EE4E}" type="presParOf" srcId="{22FA4748-4D15-465D-9EFE-030AE826A45E}" destId="{D9CB8AC0-2595-4B0F-944D-F1304D659ABE}" srcOrd="0" destOrd="0" presId="urn:microsoft.com/office/officeart/2005/8/layout/list1"/>
    <dgm:cxn modelId="{CECFB312-8FE3-49E5-B88E-E6C050083079}" type="presParOf" srcId="{22FA4748-4D15-465D-9EFE-030AE826A45E}" destId="{AF696224-F42B-4DB9-966F-A67545F11BDB}" srcOrd="1" destOrd="0" presId="urn:microsoft.com/office/officeart/2005/8/layout/list1"/>
    <dgm:cxn modelId="{C50AC19B-757A-40B4-8275-EB4DFAC42F75}" type="presParOf" srcId="{5B891296-2952-4FF2-A3E6-2CE5E4049722}" destId="{507B5AFE-5B35-44E3-A070-89981D531A58}" srcOrd="5" destOrd="0" presId="urn:microsoft.com/office/officeart/2005/8/layout/list1"/>
    <dgm:cxn modelId="{C2B50F12-E997-45BA-80C1-0F6E5A317B5A}" type="presParOf" srcId="{5B891296-2952-4FF2-A3E6-2CE5E4049722}" destId="{609B6155-6593-408D-8150-11DBD8A9CDCB}" srcOrd="6" destOrd="0" presId="urn:microsoft.com/office/officeart/2005/8/layout/list1"/>
    <dgm:cxn modelId="{20F34C66-0CF1-43FC-B3B0-F0C711D0AAD2}" type="presParOf" srcId="{5B891296-2952-4FF2-A3E6-2CE5E4049722}" destId="{5CDC96FF-B64A-4A61-B8FC-A44DD83053E8}" srcOrd="7" destOrd="0" presId="urn:microsoft.com/office/officeart/2005/8/layout/list1"/>
    <dgm:cxn modelId="{9270F3FB-E941-47D9-8C38-FFB7976A966B}" type="presParOf" srcId="{5B891296-2952-4FF2-A3E6-2CE5E4049722}" destId="{21CF7022-4535-452D-B3F2-E9A010C16468}" srcOrd="8" destOrd="0" presId="urn:microsoft.com/office/officeart/2005/8/layout/list1"/>
    <dgm:cxn modelId="{EA2F98E7-AC4A-4390-BFFE-B723EACA3D6B}" type="presParOf" srcId="{21CF7022-4535-452D-B3F2-E9A010C16468}" destId="{B4F5B76B-A207-4451-B3C7-D27556B1BB87}" srcOrd="0" destOrd="0" presId="urn:microsoft.com/office/officeart/2005/8/layout/list1"/>
    <dgm:cxn modelId="{B74BE137-0E17-4EE6-91DE-6DA055C55009}" type="presParOf" srcId="{21CF7022-4535-452D-B3F2-E9A010C16468}" destId="{6E7290A2-8D51-46E6-A7EE-7CD0A5BFB422}" srcOrd="1" destOrd="0" presId="urn:microsoft.com/office/officeart/2005/8/layout/list1"/>
    <dgm:cxn modelId="{76666874-EA8E-4B67-962C-0ED5CC143027}" type="presParOf" srcId="{5B891296-2952-4FF2-A3E6-2CE5E4049722}" destId="{E51C1563-CDB1-496B-A97B-712C01CB387F}" srcOrd="9" destOrd="0" presId="urn:microsoft.com/office/officeart/2005/8/layout/list1"/>
    <dgm:cxn modelId="{E36533A1-9AC5-421D-AEEB-95D03AAF96D5}" type="presParOf" srcId="{5B891296-2952-4FF2-A3E6-2CE5E4049722}" destId="{4E03928E-8F44-4C21-B3B1-E0D06117AE2A}" srcOrd="10" destOrd="0" presId="urn:microsoft.com/office/officeart/2005/8/layout/list1"/>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1BF4B9B-96A9-49C9-ABE7-D3D4F3FE65E9}"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lv-LV"/>
        </a:p>
      </dgm:t>
    </dgm:pt>
    <dgm:pt modelId="{FD97FA82-FBA9-4E1F-9295-0C9FC88A7D16}">
      <dgm:prSet phldrT="[Teksts]"/>
      <dgm:spPr/>
      <dgm:t>
        <a:bodyPr/>
        <a:lstStyle/>
        <a:p>
          <a:r>
            <a:rPr kumimoji="0" lang="lv-LV" b="1" i="0" u="none" strike="noStrike" cap="none" spc="0" normalizeH="0" baseline="0" noProof="0" dirty="0">
              <a:ln>
                <a:noFill/>
              </a:ln>
              <a:solidFill>
                <a:schemeClr val="tx2"/>
              </a:solidFill>
              <a:effectLst/>
              <a:uLnTx/>
              <a:uFillTx/>
              <a:latin typeface="+mn-lt"/>
              <a:ea typeface="Verdana" panose="020B0604030504040204" pitchFamily="34" charset="0"/>
            </a:rPr>
            <a:t>Projekta ietvaros plāno šādus izmaksu veidus:</a:t>
          </a:r>
          <a:endParaRPr lang="lv-LV" b="1" dirty="0">
            <a:solidFill>
              <a:schemeClr val="tx2"/>
            </a:solidFill>
            <a:latin typeface="+mn-lt"/>
          </a:endParaRPr>
        </a:p>
      </dgm:t>
    </dgm:pt>
    <dgm:pt modelId="{12691D2B-5619-4084-8BAD-035160BC1708}" type="parTrans" cxnId="{A1322052-6429-4CD0-ABA2-8294787B06D0}">
      <dgm:prSet/>
      <dgm:spPr/>
      <dgm:t>
        <a:bodyPr/>
        <a:lstStyle/>
        <a:p>
          <a:endParaRPr lang="lv-LV"/>
        </a:p>
      </dgm:t>
    </dgm:pt>
    <dgm:pt modelId="{24737A3C-4F8E-4320-9604-052C67ECC79F}" type="sibTrans" cxnId="{A1322052-6429-4CD0-ABA2-8294787B06D0}">
      <dgm:prSet/>
      <dgm:spPr/>
      <dgm:t>
        <a:bodyPr/>
        <a:lstStyle/>
        <a:p>
          <a:endParaRPr lang="lv-LV"/>
        </a:p>
      </dgm:t>
    </dgm:pt>
    <dgm:pt modelId="{3D024F9B-E69C-498A-A29F-7D7CF9276DEB}" type="asst">
      <dgm:prSet phldrT="[Teksts]"/>
      <dgm:spPr/>
      <dgm:t>
        <a:bodyPr/>
        <a:lstStyle/>
        <a:p>
          <a:r>
            <a:rPr lang="lv-LV" b="1" dirty="0">
              <a:solidFill>
                <a:schemeClr val="tx2"/>
              </a:solidFill>
              <a:latin typeface="+mn-lt"/>
              <a:ea typeface="Verdana" panose="020B0604030504040204" pitchFamily="34" charset="0"/>
            </a:rPr>
            <a:t>tiešās attiecināmās </a:t>
          </a:r>
          <a:r>
            <a:rPr lang="lv-LV" dirty="0">
              <a:solidFill>
                <a:schemeClr val="tx2"/>
              </a:solidFill>
              <a:latin typeface="+mn-lt"/>
              <a:ea typeface="Verdana" panose="020B0604030504040204" pitchFamily="34" charset="0"/>
            </a:rPr>
            <a:t>izmaksas</a:t>
          </a:r>
          <a:endParaRPr lang="lv-LV" dirty="0">
            <a:solidFill>
              <a:schemeClr val="tx2"/>
            </a:solidFill>
            <a:latin typeface="+mn-lt"/>
          </a:endParaRPr>
        </a:p>
      </dgm:t>
    </dgm:pt>
    <dgm:pt modelId="{7D36246F-C105-4A4E-940F-D8F60F1D793C}" type="parTrans" cxnId="{BD613FAC-28C2-45E0-90FB-0514EDF2FA03}">
      <dgm:prSet/>
      <dgm:spPr>
        <a:effectLst>
          <a:outerShdw blurRad="50800" dist="38100" dir="2700000" algn="tl" rotWithShape="0">
            <a:prstClr val="black">
              <a:alpha val="40000"/>
            </a:prstClr>
          </a:outerShdw>
        </a:effectLst>
      </dgm:spPr>
      <dgm:t>
        <a:bodyPr/>
        <a:lstStyle/>
        <a:p>
          <a:endParaRPr lang="lv-LV"/>
        </a:p>
      </dgm:t>
    </dgm:pt>
    <dgm:pt modelId="{2C730BEC-8AEB-4A7B-8B9D-8BE7047564E9}" type="sibTrans" cxnId="{BD613FAC-28C2-45E0-90FB-0514EDF2FA03}">
      <dgm:prSet/>
      <dgm:spPr/>
      <dgm:t>
        <a:bodyPr/>
        <a:lstStyle/>
        <a:p>
          <a:endParaRPr lang="lv-LV"/>
        </a:p>
      </dgm:t>
    </dgm:pt>
    <dgm:pt modelId="{1CD311D7-5957-49C4-BF8D-73B57E224BC8}" type="asst">
      <dgm:prSet phldrT="[Teksts]"/>
      <dgm:spPr/>
      <dgm:t>
        <a:bodyPr/>
        <a:lstStyle/>
        <a:p>
          <a:pPr>
            <a:buFont typeface="Arial" panose="020B0604020202020204" pitchFamily="34" charset="0"/>
            <a:buChar char="•"/>
          </a:pPr>
          <a:r>
            <a:rPr lang="lv-LV" b="1" dirty="0">
              <a:solidFill>
                <a:schemeClr val="tx2"/>
              </a:solidFill>
              <a:latin typeface="+mn-lt"/>
              <a:ea typeface="Verdana" panose="020B0604030504040204" pitchFamily="34" charset="0"/>
            </a:rPr>
            <a:t>netiešās attiecināmās </a:t>
          </a:r>
          <a:r>
            <a:rPr lang="lv-LV" dirty="0">
              <a:solidFill>
                <a:schemeClr val="tx2"/>
              </a:solidFill>
              <a:latin typeface="+mn-lt"/>
              <a:ea typeface="Verdana" panose="020B0604030504040204" pitchFamily="34" charset="0"/>
            </a:rPr>
            <a:t>izmaksas - </a:t>
          </a:r>
          <a:r>
            <a:rPr lang="lv-LV" dirty="0">
              <a:solidFill>
                <a:schemeClr val="tx2"/>
              </a:solidFill>
              <a:latin typeface="+mn-lt"/>
            </a:rPr>
            <a:t>15% no tiešo attiecināmo MK noteikumu 14.1.1. un 14.1.2. apakšpunktā minēto tiešo attiecināmo izmaksu kopsummas</a:t>
          </a:r>
        </a:p>
      </dgm:t>
    </dgm:pt>
    <dgm:pt modelId="{637C6E56-8C8F-4987-B8D3-83BF99D1E1D2}" type="parTrans" cxnId="{F948A0B4-6580-4E13-A558-7899F209DD5A}">
      <dgm:prSet/>
      <dgm:spPr>
        <a:effectLst>
          <a:outerShdw blurRad="50800" dist="38100" dir="2700000" algn="tl" rotWithShape="0">
            <a:prstClr val="black">
              <a:alpha val="40000"/>
            </a:prstClr>
          </a:outerShdw>
        </a:effectLst>
      </dgm:spPr>
      <dgm:t>
        <a:bodyPr/>
        <a:lstStyle/>
        <a:p>
          <a:endParaRPr lang="lv-LV"/>
        </a:p>
      </dgm:t>
    </dgm:pt>
    <dgm:pt modelId="{85CE40AD-0DFE-4A41-B655-D6C5E55D299C}" type="sibTrans" cxnId="{F948A0B4-6580-4E13-A558-7899F209DD5A}">
      <dgm:prSet/>
      <dgm:spPr/>
      <dgm:t>
        <a:bodyPr/>
        <a:lstStyle/>
        <a:p>
          <a:endParaRPr lang="lv-LV"/>
        </a:p>
      </dgm:t>
    </dgm:pt>
    <dgm:pt modelId="{58D284B7-71D2-4E53-87A0-EB41585A0858}" type="pres">
      <dgm:prSet presAssocID="{D1BF4B9B-96A9-49C9-ABE7-D3D4F3FE65E9}" presName="Name0" presStyleCnt="0">
        <dgm:presLayoutVars>
          <dgm:orgChart val="1"/>
          <dgm:chPref val="1"/>
          <dgm:dir/>
          <dgm:animOne val="branch"/>
          <dgm:animLvl val="lvl"/>
          <dgm:resizeHandles/>
        </dgm:presLayoutVars>
      </dgm:prSet>
      <dgm:spPr/>
    </dgm:pt>
    <dgm:pt modelId="{E5C00F17-1F66-42D3-8AC3-2ABDFF00BCB8}" type="pres">
      <dgm:prSet presAssocID="{FD97FA82-FBA9-4E1F-9295-0C9FC88A7D16}" presName="hierRoot1" presStyleCnt="0">
        <dgm:presLayoutVars>
          <dgm:hierBranch val="init"/>
        </dgm:presLayoutVars>
      </dgm:prSet>
      <dgm:spPr/>
    </dgm:pt>
    <dgm:pt modelId="{7A672059-0D30-4489-B4D7-D77837A605C0}" type="pres">
      <dgm:prSet presAssocID="{FD97FA82-FBA9-4E1F-9295-0C9FC88A7D16}" presName="rootComposite1" presStyleCnt="0"/>
      <dgm:spPr/>
    </dgm:pt>
    <dgm:pt modelId="{BA417C80-5579-4398-8C73-6838C808A40C}" type="pres">
      <dgm:prSet presAssocID="{FD97FA82-FBA9-4E1F-9295-0C9FC88A7D16}" presName="rootText1" presStyleLbl="alignAcc1" presStyleIdx="0" presStyleCnt="0">
        <dgm:presLayoutVars>
          <dgm:chPref val="3"/>
        </dgm:presLayoutVars>
      </dgm:prSet>
      <dgm:spPr/>
    </dgm:pt>
    <dgm:pt modelId="{E0FC56F4-CC9A-4143-82BE-D1221779AD97}" type="pres">
      <dgm:prSet presAssocID="{FD97FA82-FBA9-4E1F-9295-0C9FC88A7D16}" presName="topArc1" presStyleLbl="parChTrans1D1" presStyleIdx="0" presStyleCnt="6"/>
      <dgm:spPr>
        <a:effectLst>
          <a:outerShdw blurRad="50800" dist="38100" dir="2700000" algn="tl" rotWithShape="0">
            <a:prstClr val="black">
              <a:alpha val="40000"/>
            </a:prstClr>
          </a:outerShdw>
        </a:effectLst>
      </dgm:spPr>
    </dgm:pt>
    <dgm:pt modelId="{43C5FCD1-0449-4108-A435-444458B83012}" type="pres">
      <dgm:prSet presAssocID="{FD97FA82-FBA9-4E1F-9295-0C9FC88A7D16}" presName="bottomArc1" presStyleLbl="parChTrans1D1" presStyleIdx="1" presStyleCnt="6"/>
      <dgm:spPr>
        <a:effectLst>
          <a:outerShdw blurRad="50800" dist="38100" dir="2700000" algn="tl" rotWithShape="0">
            <a:prstClr val="black">
              <a:alpha val="40000"/>
            </a:prstClr>
          </a:outerShdw>
        </a:effectLst>
      </dgm:spPr>
    </dgm:pt>
    <dgm:pt modelId="{B784DE35-48A4-43BD-B952-FD5E4DBCCD8D}" type="pres">
      <dgm:prSet presAssocID="{FD97FA82-FBA9-4E1F-9295-0C9FC88A7D16}" presName="topConnNode1" presStyleLbl="node1" presStyleIdx="0" presStyleCnt="0"/>
      <dgm:spPr/>
    </dgm:pt>
    <dgm:pt modelId="{95AF13E6-7A40-4CBC-87F4-AAFC0FB1B675}" type="pres">
      <dgm:prSet presAssocID="{FD97FA82-FBA9-4E1F-9295-0C9FC88A7D16}" presName="hierChild2" presStyleCnt="0"/>
      <dgm:spPr/>
    </dgm:pt>
    <dgm:pt modelId="{AF17A49E-7FE4-4A95-8996-FF9348F97B3C}" type="pres">
      <dgm:prSet presAssocID="{FD97FA82-FBA9-4E1F-9295-0C9FC88A7D16}" presName="hierChild3" presStyleCnt="0"/>
      <dgm:spPr/>
    </dgm:pt>
    <dgm:pt modelId="{B2983988-9411-455F-97DF-E51DE74CE1A2}" type="pres">
      <dgm:prSet presAssocID="{7D36246F-C105-4A4E-940F-D8F60F1D793C}" presName="Name101" presStyleLbl="parChTrans1D2" presStyleIdx="0" presStyleCnt="2"/>
      <dgm:spPr/>
    </dgm:pt>
    <dgm:pt modelId="{492E9361-B0AE-49AB-B20B-06EF031A573F}" type="pres">
      <dgm:prSet presAssocID="{3D024F9B-E69C-498A-A29F-7D7CF9276DEB}" presName="hierRoot3" presStyleCnt="0">
        <dgm:presLayoutVars>
          <dgm:hierBranch val="init"/>
        </dgm:presLayoutVars>
      </dgm:prSet>
      <dgm:spPr/>
    </dgm:pt>
    <dgm:pt modelId="{DC81659A-D3E7-49CE-BC0C-1219923FF86D}" type="pres">
      <dgm:prSet presAssocID="{3D024F9B-E69C-498A-A29F-7D7CF9276DEB}" presName="rootComposite3" presStyleCnt="0"/>
      <dgm:spPr/>
    </dgm:pt>
    <dgm:pt modelId="{664D3027-6A3E-4D71-9AF1-E7D1F471AE4C}" type="pres">
      <dgm:prSet presAssocID="{3D024F9B-E69C-498A-A29F-7D7CF9276DEB}" presName="rootText3" presStyleLbl="alignAcc1" presStyleIdx="0" presStyleCnt="0">
        <dgm:presLayoutVars>
          <dgm:chPref val="3"/>
        </dgm:presLayoutVars>
      </dgm:prSet>
      <dgm:spPr/>
    </dgm:pt>
    <dgm:pt modelId="{2B902249-8126-485E-8F14-72294931819D}" type="pres">
      <dgm:prSet presAssocID="{3D024F9B-E69C-498A-A29F-7D7CF9276DEB}" presName="topArc3" presStyleLbl="parChTrans1D1" presStyleIdx="2" presStyleCnt="6"/>
      <dgm:spPr>
        <a:effectLst>
          <a:outerShdw blurRad="50800" dist="38100" dir="2700000" algn="tl" rotWithShape="0">
            <a:prstClr val="black">
              <a:alpha val="40000"/>
            </a:prstClr>
          </a:outerShdw>
        </a:effectLst>
      </dgm:spPr>
    </dgm:pt>
    <dgm:pt modelId="{B4DF82CD-2B6A-4F4B-BE25-A20C28A820B9}" type="pres">
      <dgm:prSet presAssocID="{3D024F9B-E69C-498A-A29F-7D7CF9276DEB}" presName="bottomArc3" presStyleLbl="parChTrans1D1" presStyleIdx="3" presStyleCnt="6"/>
      <dgm:spPr>
        <a:effectLst>
          <a:outerShdw blurRad="50800" dist="38100" dir="2700000" algn="tl" rotWithShape="0">
            <a:prstClr val="black">
              <a:alpha val="40000"/>
            </a:prstClr>
          </a:outerShdw>
        </a:effectLst>
      </dgm:spPr>
    </dgm:pt>
    <dgm:pt modelId="{3CC7D0A8-941B-463E-9ADE-4A10DAD53FF6}" type="pres">
      <dgm:prSet presAssocID="{3D024F9B-E69C-498A-A29F-7D7CF9276DEB}" presName="topConnNode3" presStyleLbl="asst1" presStyleIdx="0" presStyleCnt="0"/>
      <dgm:spPr/>
    </dgm:pt>
    <dgm:pt modelId="{0D43087D-5569-4257-BBC0-0E1579888650}" type="pres">
      <dgm:prSet presAssocID="{3D024F9B-E69C-498A-A29F-7D7CF9276DEB}" presName="hierChild6" presStyleCnt="0"/>
      <dgm:spPr/>
    </dgm:pt>
    <dgm:pt modelId="{D9581163-BB34-471C-946A-BFA4E7B37BD0}" type="pres">
      <dgm:prSet presAssocID="{3D024F9B-E69C-498A-A29F-7D7CF9276DEB}" presName="hierChild7" presStyleCnt="0"/>
      <dgm:spPr/>
    </dgm:pt>
    <dgm:pt modelId="{991F084B-1441-4515-99BC-FA895C46E3A1}" type="pres">
      <dgm:prSet presAssocID="{637C6E56-8C8F-4987-B8D3-83BF99D1E1D2}" presName="Name101" presStyleLbl="parChTrans1D2" presStyleIdx="1" presStyleCnt="2"/>
      <dgm:spPr/>
    </dgm:pt>
    <dgm:pt modelId="{E4EF5DE7-FA81-4FEA-AA09-9AA1C1402143}" type="pres">
      <dgm:prSet presAssocID="{1CD311D7-5957-49C4-BF8D-73B57E224BC8}" presName="hierRoot3" presStyleCnt="0">
        <dgm:presLayoutVars>
          <dgm:hierBranch val="init"/>
        </dgm:presLayoutVars>
      </dgm:prSet>
      <dgm:spPr/>
    </dgm:pt>
    <dgm:pt modelId="{6C342239-921D-408B-94A8-F91FA608AFAF}" type="pres">
      <dgm:prSet presAssocID="{1CD311D7-5957-49C4-BF8D-73B57E224BC8}" presName="rootComposite3" presStyleCnt="0"/>
      <dgm:spPr/>
    </dgm:pt>
    <dgm:pt modelId="{38AAAC7C-13DD-4BA2-9E5A-C166882AD1B3}" type="pres">
      <dgm:prSet presAssocID="{1CD311D7-5957-49C4-BF8D-73B57E224BC8}" presName="rootText3" presStyleLbl="alignAcc1" presStyleIdx="0" presStyleCnt="0">
        <dgm:presLayoutVars>
          <dgm:chPref val="3"/>
        </dgm:presLayoutVars>
      </dgm:prSet>
      <dgm:spPr/>
    </dgm:pt>
    <dgm:pt modelId="{DE3C3DF8-1FEC-4A8B-BB1D-5C95311BADB1}" type="pres">
      <dgm:prSet presAssocID="{1CD311D7-5957-49C4-BF8D-73B57E224BC8}" presName="topArc3" presStyleLbl="parChTrans1D1" presStyleIdx="4" presStyleCnt="6"/>
      <dgm:spPr>
        <a:effectLst>
          <a:outerShdw blurRad="50800" dist="38100" dir="2700000" algn="tl" rotWithShape="0">
            <a:prstClr val="black">
              <a:alpha val="40000"/>
            </a:prstClr>
          </a:outerShdw>
        </a:effectLst>
      </dgm:spPr>
    </dgm:pt>
    <dgm:pt modelId="{716A6D1F-4DA8-4944-AFF6-5CA5E3F79440}" type="pres">
      <dgm:prSet presAssocID="{1CD311D7-5957-49C4-BF8D-73B57E224BC8}" presName="bottomArc3" presStyleLbl="parChTrans1D1" presStyleIdx="5" presStyleCnt="6"/>
      <dgm:spPr>
        <a:effectLst>
          <a:outerShdw blurRad="50800" dist="38100" dir="2700000" algn="tl" rotWithShape="0">
            <a:prstClr val="black">
              <a:alpha val="40000"/>
            </a:prstClr>
          </a:outerShdw>
        </a:effectLst>
      </dgm:spPr>
    </dgm:pt>
    <dgm:pt modelId="{B681872C-FB10-49C2-BB6D-41324DE987CB}" type="pres">
      <dgm:prSet presAssocID="{1CD311D7-5957-49C4-BF8D-73B57E224BC8}" presName="topConnNode3" presStyleLbl="asst1" presStyleIdx="0" presStyleCnt="0"/>
      <dgm:spPr/>
    </dgm:pt>
    <dgm:pt modelId="{F5DDF2D6-C6E7-4DAB-AC83-82064FBCA824}" type="pres">
      <dgm:prSet presAssocID="{1CD311D7-5957-49C4-BF8D-73B57E224BC8}" presName="hierChild6" presStyleCnt="0"/>
      <dgm:spPr/>
    </dgm:pt>
    <dgm:pt modelId="{C46D48A7-A6E6-4B66-9506-C8F02FFFC78D}" type="pres">
      <dgm:prSet presAssocID="{1CD311D7-5957-49C4-BF8D-73B57E224BC8}" presName="hierChild7" presStyleCnt="0"/>
      <dgm:spPr/>
    </dgm:pt>
  </dgm:ptLst>
  <dgm:cxnLst>
    <dgm:cxn modelId="{4834C405-F4EA-4672-AAB9-7C37D10710A1}" type="presOf" srcId="{3D024F9B-E69C-498A-A29F-7D7CF9276DEB}" destId="{3CC7D0A8-941B-463E-9ADE-4A10DAD53FF6}" srcOrd="1" destOrd="0" presId="urn:microsoft.com/office/officeart/2008/layout/HalfCircleOrganizationChart"/>
    <dgm:cxn modelId="{8CE6BF0B-68FB-4236-8475-E4ED1A56D354}" type="presOf" srcId="{FD97FA82-FBA9-4E1F-9295-0C9FC88A7D16}" destId="{BA417C80-5579-4398-8C73-6838C808A40C}" srcOrd="0" destOrd="0" presId="urn:microsoft.com/office/officeart/2008/layout/HalfCircleOrganizationChart"/>
    <dgm:cxn modelId="{1696602F-906C-4054-966B-29167460320F}" type="presOf" srcId="{3D024F9B-E69C-498A-A29F-7D7CF9276DEB}" destId="{664D3027-6A3E-4D71-9AF1-E7D1F471AE4C}" srcOrd="0" destOrd="0" presId="urn:microsoft.com/office/officeart/2008/layout/HalfCircleOrganizationChart"/>
    <dgm:cxn modelId="{0449143E-0936-4AAF-972D-E43572DCF845}" type="presOf" srcId="{7D36246F-C105-4A4E-940F-D8F60F1D793C}" destId="{B2983988-9411-455F-97DF-E51DE74CE1A2}" srcOrd="0" destOrd="0" presId="urn:microsoft.com/office/officeart/2008/layout/HalfCircleOrganizationChart"/>
    <dgm:cxn modelId="{A1322052-6429-4CD0-ABA2-8294787B06D0}" srcId="{D1BF4B9B-96A9-49C9-ABE7-D3D4F3FE65E9}" destId="{FD97FA82-FBA9-4E1F-9295-0C9FC88A7D16}" srcOrd="0" destOrd="0" parTransId="{12691D2B-5619-4084-8BAD-035160BC1708}" sibTransId="{24737A3C-4F8E-4320-9604-052C67ECC79F}"/>
    <dgm:cxn modelId="{20AB0B80-04BE-4546-BDAD-33DEE6B3393C}" type="presOf" srcId="{FD97FA82-FBA9-4E1F-9295-0C9FC88A7D16}" destId="{B784DE35-48A4-43BD-B952-FD5E4DBCCD8D}" srcOrd="1" destOrd="0" presId="urn:microsoft.com/office/officeart/2008/layout/HalfCircleOrganizationChart"/>
    <dgm:cxn modelId="{7ADAF483-B38F-4905-AF27-90549CF86AD9}" type="presOf" srcId="{637C6E56-8C8F-4987-B8D3-83BF99D1E1D2}" destId="{991F084B-1441-4515-99BC-FA895C46E3A1}" srcOrd="0" destOrd="0" presId="urn:microsoft.com/office/officeart/2008/layout/HalfCircleOrganizationChart"/>
    <dgm:cxn modelId="{BD613FAC-28C2-45E0-90FB-0514EDF2FA03}" srcId="{FD97FA82-FBA9-4E1F-9295-0C9FC88A7D16}" destId="{3D024F9B-E69C-498A-A29F-7D7CF9276DEB}" srcOrd="0" destOrd="0" parTransId="{7D36246F-C105-4A4E-940F-D8F60F1D793C}" sibTransId="{2C730BEC-8AEB-4A7B-8B9D-8BE7047564E9}"/>
    <dgm:cxn modelId="{F948A0B4-6580-4E13-A558-7899F209DD5A}" srcId="{FD97FA82-FBA9-4E1F-9295-0C9FC88A7D16}" destId="{1CD311D7-5957-49C4-BF8D-73B57E224BC8}" srcOrd="1" destOrd="0" parTransId="{637C6E56-8C8F-4987-B8D3-83BF99D1E1D2}" sibTransId="{85CE40AD-0DFE-4A41-B655-D6C5E55D299C}"/>
    <dgm:cxn modelId="{A49B44C0-6F1B-47AC-9CD6-FAE52B3A20CA}" type="presOf" srcId="{1CD311D7-5957-49C4-BF8D-73B57E224BC8}" destId="{38AAAC7C-13DD-4BA2-9E5A-C166882AD1B3}" srcOrd="0" destOrd="0" presId="urn:microsoft.com/office/officeart/2008/layout/HalfCircleOrganizationChart"/>
    <dgm:cxn modelId="{2F0984DB-86BA-4AB5-B8AB-EACF89382C5B}" type="presOf" srcId="{1CD311D7-5957-49C4-BF8D-73B57E224BC8}" destId="{B681872C-FB10-49C2-BB6D-41324DE987CB}" srcOrd="1" destOrd="0" presId="urn:microsoft.com/office/officeart/2008/layout/HalfCircleOrganizationChart"/>
    <dgm:cxn modelId="{7A10D4E6-4516-4F92-B96A-8C10A77657B9}" type="presOf" srcId="{D1BF4B9B-96A9-49C9-ABE7-D3D4F3FE65E9}" destId="{58D284B7-71D2-4E53-87A0-EB41585A0858}" srcOrd="0" destOrd="0" presId="urn:microsoft.com/office/officeart/2008/layout/HalfCircleOrganizationChart"/>
    <dgm:cxn modelId="{4B4D1C6F-E5DC-44FD-A457-E6F260C09828}" type="presParOf" srcId="{58D284B7-71D2-4E53-87A0-EB41585A0858}" destId="{E5C00F17-1F66-42D3-8AC3-2ABDFF00BCB8}" srcOrd="0" destOrd="0" presId="urn:microsoft.com/office/officeart/2008/layout/HalfCircleOrganizationChart"/>
    <dgm:cxn modelId="{13526D5D-3CA1-489A-9571-79C4821FA5BB}" type="presParOf" srcId="{E5C00F17-1F66-42D3-8AC3-2ABDFF00BCB8}" destId="{7A672059-0D30-4489-B4D7-D77837A605C0}" srcOrd="0" destOrd="0" presId="urn:microsoft.com/office/officeart/2008/layout/HalfCircleOrganizationChart"/>
    <dgm:cxn modelId="{4838C9CB-E1C8-4115-A0BC-6652BBC76285}" type="presParOf" srcId="{7A672059-0D30-4489-B4D7-D77837A605C0}" destId="{BA417C80-5579-4398-8C73-6838C808A40C}" srcOrd="0" destOrd="0" presId="urn:microsoft.com/office/officeart/2008/layout/HalfCircleOrganizationChart"/>
    <dgm:cxn modelId="{50D43208-3ABB-4C19-867D-BD23B6627E38}" type="presParOf" srcId="{7A672059-0D30-4489-B4D7-D77837A605C0}" destId="{E0FC56F4-CC9A-4143-82BE-D1221779AD97}" srcOrd="1" destOrd="0" presId="urn:microsoft.com/office/officeart/2008/layout/HalfCircleOrganizationChart"/>
    <dgm:cxn modelId="{AFF0FF31-1316-49CB-9CDA-935D7113EA7F}" type="presParOf" srcId="{7A672059-0D30-4489-B4D7-D77837A605C0}" destId="{43C5FCD1-0449-4108-A435-444458B83012}" srcOrd="2" destOrd="0" presId="urn:microsoft.com/office/officeart/2008/layout/HalfCircleOrganizationChart"/>
    <dgm:cxn modelId="{36E16DC5-E9D8-4786-AE06-10AFE06596CC}" type="presParOf" srcId="{7A672059-0D30-4489-B4D7-D77837A605C0}" destId="{B784DE35-48A4-43BD-B952-FD5E4DBCCD8D}" srcOrd="3" destOrd="0" presId="urn:microsoft.com/office/officeart/2008/layout/HalfCircleOrganizationChart"/>
    <dgm:cxn modelId="{3F71AC3A-3E6A-4755-A54B-06144C7C84F8}" type="presParOf" srcId="{E5C00F17-1F66-42D3-8AC3-2ABDFF00BCB8}" destId="{95AF13E6-7A40-4CBC-87F4-AAFC0FB1B675}" srcOrd="1" destOrd="0" presId="urn:microsoft.com/office/officeart/2008/layout/HalfCircleOrganizationChart"/>
    <dgm:cxn modelId="{DFFCF008-01ED-43C7-B153-A570BFFF69CE}" type="presParOf" srcId="{E5C00F17-1F66-42D3-8AC3-2ABDFF00BCB8}" destId="{AF17A49E-7FE4-4A95-8996-FF9348F97B3C}" srcOrd="2" destOrd="0" presId="urn:microsoft.com/office/officeart/2008/layout/HalfCircleOrganizationChart"/>
    <dgm:cxn modelId="{ECDE3239-C5BD-409C-8B96-0376CA605FB2}" type="presParOf" srcId="{AF17A49E-7FE4-4A95-8996-FF9348F97B3C}" destId="{B2983988-9411-455F-97DF-E51DE74CE1A2}" srcOrd="0" destOrd="0" presId="urn:microsoft.com/office/officeart/2008/layout/HalfCircleOrganizationChart"/>
    <dgm:cxn modelId="{08E14F2B-4AE7-4E7F-BA40-36E7DC70B90E}" type="presParOf" srcId="{AF17A49E-7FE4-4A95-8996-FF9348F97B3C}" destId="{492E9361-B0AE-49AB-B20B-06EF031A573F}" srcOrd="1" destOrd="0" presId="urn:microsoft.com/office/officeart/2008/layout/HalfCircleOrganizationChart"/>
    <dgm:cxn modelId="{8AE1BB73-925D-4AD7-8D75-853C98CEA82A}" type="presParOf" srcId="{492E9361-B0AE-49AB-B20B-06EF031A573F}" destId="{DC81659A-D3E7-49CE-BC0C-1219923FF86D}" srcOrd="0" destOrd="0" presId="urn:microsoft.com/office/officeart/2008/layout/HalfCircleOrganizationChart"/>
    <dgm:cxn modelId="{6B4701E7-3951-40CE-B3FB-3864B805823C}" type="presParOf" srcId="{DC81659A-D3E7-49CE-BC0C-1219923FF86D}" destId="{664D3027-6A3E-4D71-9AF1-E7D1F471AE4C}" srcOrd="0" destOrd="0" presId="urn:microsoft.com/office/officeart/2008/layout/HalfCircleOrganizationChart"/>
    <dgm:cxn modelId="{FC860006-FC70-4784-8983-E5D50C27C5CC}" type="presParOf" srcId="{DC81659A-D3E7-49CE-BC0C-1219923FF86D}" destId="{2B902249-8126-485E-8F14-72294931819D}" srcOrd="1" destOrd="0" presId="urn:microsoft.com/office/officeart/2008/layout/HalfCircleOrganizationChart"/>
    <dgm:cxn modelId="{DA24B599-07CC-478A-B780-7BB51D48D86D}" type="presParOf" srcId="{DC81659A-D3E7-49CE-BC0C-1219923FF86D}" destId="{B4DF82CD-2B6A-4F4B-BE25-A20C28A820B9}" srcOrd="2" destOrd="0" presId="urn:microsoft.com/office/officeart/2008/layout/HalfCircleOrganizationChart"/>
    <dgm:cxn modelId="{E7F4DF9F-788C-48D2-98D0-D1A6CB82ABA6}" type="presParOf" srcId="{DC81659A-D3E7-49CE-BC0C-1219923FF86D}" destId="{3CC7D0A8-941B-463E-9ADE-4A10DAD53FF6}" srcOrd="3" destOrd="0" presId="urn:microsoft.com/office/officeart/2008/layout/HalfCircleOrganizationChart"/>
    <dgm:cxn modelId="{A21D624E-C2B4-403A-AAD0-00DD4EDE0C71}" type="presParOf" srcId="{492E9361-B0AE-49AB-B20B-06EF031A573F}" destId="{0D43087D-5569-4257-BBC0-0E1579888650}" srcOrd="1" destOrd="0" presId="urn:microsoft.com/office/officeart/2008/layout/HalfCircleOrganizationChart"/>
    <dgm:cxn modelId="{EE9795C4-421E-43BC-8CA2-2607A2FA404F}" type="presParOf" srcId="{492E9361-B0AE-49AB-B20B-06EF031A573F}" destId="{D9581163-BB34-471C-946A-BFA4E7B37BD0}" srcOrd="2" destOrd="0" presId="urn:microsoft.com/office/officeart/2008/layout/HalfCircleOrganizationChart"/>
    <dgm:cxn modelId="{415531E7-A350-4B96-AE81-A3D2D3E65206}" type="presParOf" srcId="{AF17A49E-7FE4-4A95-8996-FF9348F97B3C}" destId="{991F084B-1441-4515-99BC-FA895C46E3A1}" srcOrd="2" destOrd="0" presId="urn:microsoft.com/office/officeart/2008/layout/HalfCircleOrganizationChart"/>
    <dgm:cxn modelId="{6E2732D4-780F-4004-8C5D-1F14AD3CDCE4}" type="presParOf" srcId="{AF17A49E-7FE4-4A95-8996-FF9348F97B3C}" destId="{E4EF5DE7-FA81-4FEA-AA09-9AA1C1402143}" srcOrd="3" destOrd="0" presId="urn:microsoft.com/office/officeart/2008/layout/HalfCircleOrganizationChart"/>
    <dgm:cxn modelId="{60EF467F-37D7-4586-A6DB-162CA4BF67F2}" type="presParOf" srcId="{E4EF5DE7-FA81-4FEA-AA09-9AA1C1402143}" destId="{6C342239-921D-408B-94A8-F91FA608AFAF}" srcOrd="0" destOrd="0" presId="urn:microsoft.com/office/officeart/2008/layout/HalfCircleOrganizationChart"/>
    <dgm:cxn modelId="{37A4F99C-919F-4124-A777-625470EB0854}" type="presParOf" srcId="{6C342239-921D-408B-94A8-F91FA608AFAF}" destId="{38AAAC7C-13DD-4BA2-9E5A-C166882AD1B3}" srcOrd="0" destOrd="0" presId="urn:microsoft.com/office/officeart/2008/layout/HalfCircleOrganizationChart"/>
    <dgm:cxn modelId="{09D14F32-D0AC-4A53-950C-2C25DE9CA026}" type="presParOf" srcId="{6C342239-921D-408B-94A8-F91FA608AFAF}" destId="{DE3C3DF8-1FEC-4A8B-BB1D-5C95311BADB1}" srcOrd="1" destOrd="0" presId="urn:microsoft.com/office/officeart/2008/layout/HalfCircleOrganizationChart"/>
    <dgm:cxn modelId="{CDADE820-1254-40F2-A927-7046C51D82DD}" type="presParOf" srcId="{6C342239-921D-408B-94A8-F91FA608AFAF}" destId="{716A6D1F-4DA8-4944-AFF6-5CA5E3F79440}" srcOrd="2" destOrd="0" presId="urn:microsoft.com/office/officeart/2008/layout/HalfCircleOrganizationChart"/>
    <dgm:cxn modelId="{09CBD65A-8495-4B1F-8384-04196BCA5F3D}" type="presParOf" srcId="{6C342239-921D-408B-94A8-F91FA608AFAF}" destId="{B681872C-FB10-49C2-BB6D-41324DE987CB}" srcOrd="3" destOrd="0" presId="urn:microsoft.com/office/officeart/2008/layout/HalfCircleOrganizationChart"/>
    <dgm:cxn modelId="{838AA1AD-F11A-4AFA-AA47-DC9B9AD3C382}" type="presParOf" srcId="{E4EF5DE7-FA81-4FEA-AA09-9AA1C1402143}" destId="{F5DDF2D6-C6E7-4DAB-AC83-82064FBCA824}" srcOrd="1" destOrd="0" presId="urn:microsoft.com/office/officeart/2008/layout/HalfCircleOrganizationChart"/>
    <dgm:cxn modelId="{95BF889E-AE79-4FA1-81CF-91C8F62C5CDA}" type="presParOf" srcId="{E4EF5DE7-FA81-4FEA-AA09-9AA1C1402143}" destId="{C46D48A7-A6E6-4B66-9506-C8F02FFFC78D}" srcOrd="2" destOrd="0" presId="urn:microsoft.com/office/officeart/2008/layout/HalfCircle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64F87-AD4E-496A-BE68-00EA7A056AE2}">
      <dsp:nvSpPr>
        <dsp:cNvPr id="0" name=""/>
        <dsp:cNvSpPr/>
      </dsp:nvSpPr>
      <dsp:spPr>
        <a:xfrm>
          <a:off x="2836195" y="404724"/>
          <a:ext cx="5036570" cy="5036570"/>
        </a:xfrm>
        <a:prstGeom prst="pie">
          <a:avLst>
            <a:gd name="adj1" fmla="val 16200000"/>
            <a:gd name="adj2" fmla="val 18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kern="1200" dirty="0"/>
            <a:t>Valsts pētījumu programmas “Bioloģiskās daudzveidības prioritāro rīcību programmā noteikto pētījumu izstrāde, 2. daļa” 2026.–2028. gadam (turpmāk– programma)</a:t>
          </a:r>
          <a:r>
            <a:rPr lang="lv-LV" sz="1200" b="1" kern="1200" dirty="0"/>
            <a:t> </a:t>
          </a:r>
          <a:r>
            <a:rPr lang="lv-LV" sz="1200" kern="1200" dirty="0"/>
            <a:t>projektu pieteikumu atklātā konkursa nolikums un tā pielikumi</a:t>
          </a:r>
        </a:p>
      </dsp:txBody>
      <dsp:txXfrm>
        <a:off x="5574530" y="1334091"/>
        <a:ext cx="1708836" cy="1678856"/>
      </dsp:txXfrm>
    </dsp:sp>
    <dsp:sp modelId="{D4093598-6327-4B2B-9361-C62D58FA2AC6}">
      <dsp:nvSpPr>
        <dsp:cNvPr id="0" name=""/>
        <dsp:cNvSpPr/>
      </dsp:nvSpPr>
      <dsp:spPr>
        <a:xfrm>
          <a:off x="2808506" y="658728"/>
          <a:ext cx="5036570" cy="5036570"/>
        </a:xfrm>
        <a:prstGeom prst="pie">
          <a:avLst>
            <a:gd name="adj1" fmla="val 1800000"/>
            <a:gd name="adj2" fmla="val 90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altLang="en-US" sz="1200" kern="1200" dirty="0">
              <a:latin typeface="+mn-lt"/>
              <a:ea typeface="Verdana" panose="020B0604030504040204" pitchFamily="34" charset="0"/>
            </a:rPr>
            <a:t>Valsts pētījumu programma “Bioloģiskās daudzveidības prioritāro rīcību programmā noteikto pētījumu izstrāde, 2. daļa” 2026.–2028. gadam apstiprināta, ievērojot Ministru kabineta 2025. gada 29. oktobra rīkojumu Nr. 702 “Par valsts pētījumu programmu “Bioloģiskās daudzveidības prioritāro rīcību programmā noteikto pētījumu izstrādi, 2. daļu” (</a:t>
          </a:r>
          <a:r>
            <a:rPr kumimoji="0" lang="lv-LV" altLang="en-US" sz="1200" i="0" u="none" strike="noStrike" kern="1200" cap="none" spc="0" normalizeH="0" baseline="0" noProof="0" dirty="0">
              <a:ln/>
              <a:effectLst/>
              <a:uLnTx/>
              <a:uFillTx/>
              <a:latin typeface="+mn-lt"/>
              <a:ea typeface="Verdana" panose="020B0604030504040204" pitchFamily="34" charset="0"/>
              <a:cs typeface="+mn-cs"/>
            </a:rPr>
            <a:t>turpmāk – </a:t>
          </a:r>
          <a:r>
            <a:rPr lang="lv-LV" altLang="en-US" sz="1200" kern="1200" dirty="0">
              <a:latin typeface="+mn-lt"/>
              <a:ea typeface="Verdana" panose="020B0604030504040204" pitchFamily="34" charset="0"/>
            </a:rPr>
            <a:t>rīkojums)</a:t>
          </a:r>
          <a:endParaRPr lang="lv-LV" sz="1200" kern="1200" dirty="0">
            <a:latin typeface="+mn-lt"/>
          </a:endParaRPr>
        </a:p>
      </dsp:txBody>
      <dsp:txXfrm>
        <a:off x="4187567" y="3836564"/>
        <a:ext cx="2278448" cy="1558938"/>
      </dsp:txXfrm>
    </dsp:sp>
    <dsp:sp modelId="{C748D01E-1EFA-4BC1-AD4A-DA90C5D2C79B}">
      <dsp:nvSpPr>
        <dsp:cNvPr id="0" name=""/>
        <dsp:cNvSpPr/>
      </dsp:nvSpPr>
      <dsp:spPr>
        <a:xfrm>
          <a:off x="2576572" y="554622"/>
          <a:ext cx="5036570" cy="5036570"/>
        </a:xfrm>
        <a:prstGeom prst="pie">
          <a:avLst>
            <a:gd name="adj1" fmla="val 9000000"/>
            <a:gd name="adj2" fmla="val 162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ClrTx/>
            <a:buSzTx/>
            <a:buNone/>
          </a:pPr>
          <a:r>
            <a:rPr kumimoji="0" lang="lv-LV" altLang="en-US" sz="1200" i="0" u="none" strike="noStrike" kern="1200" cap="none" spc="0" normalizeH="0" baseline="0" noProof="0">
              <a:ln/>
              <a:effectLst/>
              <a:uLnTx/>
              <a:uFillTx/>
              <a:latin typeface="+mn-lt"/>
              <a:ea typeface="Verdana" panose="020B0604030504040204" pitchFamily="34" charset="0"/>
              <a:cs typeface="+mn-cs"/>
            </a:rPr>
            <a:t>Ministru kabineta 2018. gada 4. septembra noteikumi Nr. 560</a:t>
          </a:r>
        </a:p>
        <a:p>
          <a:pPr marL="0" lvl="0" indent="0" algn="ctr" defTabSz="533400">
            <a:lnSpc>
              <a:spcPct val="90000"/>
            </a:lnSpc>
            <a:spcBef>
              <a:spcPct val="0"/>
            </a:spcBef>
            <a:spcAft>
              <a:spcPct val="35000"/>
            </a:spcAft>
            <a:buClrTx/>
            <a:buSzTx/>
            <a:buNone/>
          </a:pPr>
          <a:r>
            <a:rPr kumimoji="0" lang="lv-LV" altLang="en-US" sz="1200" i="0" u="none" strike="noStrike" kern="1200" cap="none" spc="0" normalizeH="0" baseline="0" noProof="0">
              <a:ln/>
              <a:effectLst/>
              <a:uLnTx/>
              <a:uFillTx/>
              <a:latin typeface="+mn-lt"/>
              <a:ea typeface="Verdana" panose="020B0604030504040204" pitchFamily="34" charset="0"/>
              <a:cs typeface="+mn-cs"/>
            </a:rPr>
            <a:t>«Valsts pētījumu programmu projektu īstenošanas kārtība»</a:t>
          </a:r>
        </a:p>
        <a:p>
          <a:pPr marL="0" lvl="0" indent="0" algn="ctr" defTabSz="533400">
            <a:lnSpc>
              <a:spcPct val="90000"/>
            </a:lnSpc>
            <a:spcBef>
              <a:spcPct val="0"/>
            </a:spcBef>
            <a:spcAft>
              <a:spcPct val="35000"/>
            </a:spcAft>
            <a:buClrTx/>
            <a:buSzTx/>
            <a:buNone/>
          </a:pPr>
          <a:r>
            <a:rPr kumimoji="0" lang="lv-LV" altLang="en-US" sz="1200" i="0" u="none" strike="noStrike" kern="1200" cap="none" spc="0" normalizeH="0" baseline="0" noProof="0">
              <a:ln/>
              <a:effectLst/>
              <a:uLnTx/>
              <a:uFillTx/>
              <a:latin typeface="+mn-lt"/>
              <a:ea typeface="Verdana" panose="020B0604030504040204" pitchFamily="34" charset="0"/>
              <a:cs typeface="+mn-cs"/>
            </a:rPr>
            <a:t>(turpmāk – noteikumi)</a:t>
          </a:r>
          <a:endParaRPr lang="lv-LV" sz="1200" kern="1200">
            <a:latin typeface="+mn-lt"/>
          </a:endParaRPr>
        </a:p>
      </dsp:txBody>
      <dsp:txXfrm>
        <a:off x="3116204" y="1543948"/>
        <a:ext cx="1708836" cy="167885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7A4CE8-FF99-4286-A9D2-F7A982944F4E}">
      <dsp:nvSpPr>
        <dsp:cNvPr id="0" name=""/>
        <dsp:cNvSpPr/>
      </dsp:nvSpPr>
      <dsp:spPr>
        <a:xfrm rot="16200000">
          <a:off x="468" y="339842"/>
          <a:ext cx="1243920" cy="1243920"/>
        </a:xfrm>
        <a:prstGeom prst="downArrow">
          <a:avLst>
            <a:gd name="adj1" fmla="val 50000"/>
            <a:gd name="adj2" fmla="val 35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lv-LV" sz="900" kern="1200" dirty="0">
              <a:latin typeface="+mn-lt"/>
              <a:ea typeface="Verdana" panose="020B0604030504040204" pitchFamily="34" charset="0"/>
            </a:rPr>
            <a:t>Ja mērķa vērtējums procentuālā izteiksmē ir 60% līdz 65%,</a:t>
          </a:r>
          <a:endParaRPr lang="lv-LV" sz="900" kern="1200" dirty="0">
            <a:latin typeface="+mn-lt"/>
          </a:endParaRPr>
        </a:p>
      </dsp:txBody>
      <dsp:txXfrm rot="5400000">
        <a:off x="468" y="650822"/>
        <a:ext cx="1026234" cy="621960"/>
      </dsp:txXfrm>
    </dsp:sp>
    <dsp:sp modelId="{5395A3BA-99F0-4931-8195-37A1732184BA}">
      <dsp:nvSpPr>
        <dsp:cNvPr id="0" name=""/>
        <dsp:cNvSpPr/>
      </dsp:nvSpPr>
      <dsp:spPr>
        <a:xfrm rot="5400000">
          <a:off x="1339331" y="339842"/>
          <a:ext cx="1243920" cy="1243920"/>
        </a:xfrm>
        <a:prstGeom prst="downArrow">
          <a:avLst>
            <a:gd name="adj1" fmla="val 50000"/>
            <a:gd name="adj2" fmla="val 35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lv-LV" sz="900" kern="1200">
              <a:latin typeface="+mn-lt"/>
              <a:ea typeface="Verdana" panose="020B0604030504040204" pitchFamily="34" charset="0"/>
            </a:rPr>
            <a:t>piemēro vienotu likmi 5% apmērā</a:t>
          </a:r>
          <a:endParaRPr lang="lv-LV" sz="900" kern="1200">
            <a:latin typeface="+mn-lt"/>
          </a:endParaRPr>
        </a:p>
      </dsp:txBody>
      <dsp:txXfrm rot="-5400000">
        <a:off x="1557017" y="650822"/>
        <a:ext cx="1026234" cy="62196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7A4CE8-FF99-4286-A9D2-F7A982944F4E}">
      <dsp:nvSpPr>
        <dsp:cNvPr id="0" name=""/>
        <dsp:cNvSpPr/>
      </dsp:nvSpPr>
      <dsp:spPr>
        <a:xfrm rot="16200000">
          <a:off x="468" y="339842"/>
          <a:ext cx="1243920" cy="1243920"/>
        </a:xfrm>
        <a:prstGeom prst="downArrow">
          <a:avLst>
            <a:gd name="adj1" fmla="val 50000"/>
            <a:gd name="adj2" fmla="val 35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lv-LV" sz="900" kern="1200" dirty="0">
              <a:latin typeface="+mn-lt"/>
              <a:ea typeface="Verdana" panose="020B0604030504040204" pitchFamily="34" charset="0"/>
            </a:rPr>
            <a:t>Ja mērķa vērtējums procentuālā izteiksmē ir 50% līdz 59%,</a:t>
          </a:r>
          <a:endParaRPr lang="lv-LV" sz="900" kern="1200" dirty="0">
            <a:latin typeface="+mn-lt"/>
          </a:endParaRPr>
        </a:p>
      </dsp:txBody>
      <dsp:txXfrm rot="5400000">
        <a:off x="468" y="650822"/>
        <a:ext cx="1026234" cy="621960"/>
      </dsp:txXfrm>
    </dsp:sp>
    <dsp:sp modelId="{5395A3BA-99F0-4931-8195-37A1732184BA}">
      <dsp:nvSpPr>
        <dsp:cNvPr id="0" name=""/>
        <dsp:cNvSpPr/>
      </dsp:nvSpPr>
      <dsp:spPr>
        <a:xfrm rot="5400000">
          <a:off x="1339331" y="339842"/>
          <a:ext cx="1243920" cy="1243920"/>
        </a:xfrm>
        <a:prstGeom prst="downArrow">
          <a:avLst>
            <a:gd name="adj1" fmla="val 50000"/>
            <a:gd name="adj2" fmla="val 35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lv-LV" sz="900" kern="1200">
              <a:latin typeface="+mn-lt"/>
              <a:ea typeface="Verdana" panose="020B0604030504040204" pitchFamily="34" charset="0"/>
            </a:rPr>
            <a:t>piemēro vienotu likmi 10% apmērā</a:t>
          </a:r>
          <a:endParaRPr lang="lv-LV" sz="900" kern="1200">
            <a:latin typeface="+mn-lt"/>
          </a:endParaRPr>
        </a:p>
      </dsp:txBody>
      <dsp:txXfrm rot="-5400000">
        <a:off x="1557017" y="650822"/>
        <a:ext cx="1026234" cy="62196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7A4CE8-FF99-4286-A9D2-F7A982944F4E}">
      <dsp:nvSpPr>
        <dsp:cNvPr id="0" name=""/>
        <dsp:cNvSpPr/>
      </dsp:nvSpPr>
      <dsp:spPr>
        <a:xfrm rot="16200000">
          <a:off x="468" y="339842"/>
          <a:ext cx="1243920" cy="1243920"/>
        </a:xfrm>
        <a:prstGeom prst="downArrow">
          <a:avLst>
            <a:gd name="adj1" fmla="val 50000"/>
            <a:gd name="adj2" fmla="val 35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lv-LV" sz="900" kern="1200" dirty="0">
              <a:solidFill>
                <a:schemeClr val="bg1"/>
              </a:solidFill>
              <a:latin typeface="+mn-lt"/>
              <a:ea typeface="Verdana" panose="020B0604030504040204" pitchFamily="34" charset="0"/>
            </a:rPr>
            <a:t>Ja mērķa vērtējums procentuālā izteiksmē ir zem 50%,</a:t>
          </a:r>
          <a:endParaRPr lang="lv-LV" sz="900" kern="1200" dirty="0">
            <a:solidFill>
              <a:schemeClr val="bg1"/>
            </a:solidFill>
            <a:latin typeface="+mn-lt"/>
          </a:endParaRPr>
        </a:p>
      </dsp:txBody>
      <dsp:txXfrm rot="5400000">
        <a:off x="468" y="650822"/>
        <a:ext cx="1026234" cy="621960"/>
      </dsp:txXfrm>
    </dsp:sp>
    <dsp:sp modelId="{5395A3BA-99F0-4931-8195-37A1732184BA}">
      <dsp:nvSpPr>
        <dsp:cNvPr id="0" name=""/>
        <dsp:cNvSpPr/>
      </dsp:nvSpPr>
      <dsp:spPr>
        <a:xfrm rot="5400000">
          <a:off x="1339331" y="339842"/>
          <a:ext cx="1243920" cy="1243920"/>
        </a:xfrm>
        <a:prstGeom prst="downArrow">
          <a:avLst>
            <a:gd name="adj1" fmla="val 50000"/>
            <a:gd name="adj2" fmla="val 35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lv-LV" sz="900" kern="1200">
              <a:solidFill>
                <a:schemeClr val="bg1"/>
              </a:solidFill>
              <a:latin typeface="+mn-lt"/>
              <a:ea typeface="Verdana" panose="020B0604030504040204" pitchFamily="34" charset="0"/>
            </a:rPr>
            <a:t>piemēro vienotu likmi 25% apmērā</a:t>
          </a:r>
          <a:endParaRPr lang="lv-LV" sz="900" kern="1200">
            <a:solidFill>
              <a:schemeClr val="bg1"/>
            </a:solidFill>
            <a:latin typeface="+mn-lt"/>
          </a:endParaRPr>
        </a:p>
      </dsp:txBody>
      <dsp:txXfrm rot="-5400000">
        <a:off x="1557017" y="650822"/>
        <a:ext cx="1026234" cy="62196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7A4CE8-FF99-4286-A9D2-F7A982944F4E}">
      <dsp:nvSpPr>
        <dsp:cNvPr id="0" name=""/>
        <dsp:cNvSpPr/>
      </dsp:nvSpPr>
      <dsp:spPr>
        <a:xfrm rot="16200000">
          <a:off x="468" y="339842"/>
          <a:ext cx="1243920" cy="1243920"/>
        </a:xfrm>
        <a:prstGeom prst="downArrow">
          <a:avLst>
            <a:gd name="adj1" fmla="val 50000"/>
            <a:gd name="adj2" fmla="val 35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lv-LV" sz="900" kern="1200">
              <a:solidFill>
                <a:schemeClr val="bg1"/>
              </a:solidFill>
              <a:latin typeface="+mn-lt"/>
              <a:ea typeface="Verdana" panose="020B0604030504040204" pitchFamily="34" charset="0"/>
            </a:rPr>
            <a:t>Ja nav izpildīts kāds no indikatoriem,</a:t>
          </a:r>
          <a:endParaRPr lang="lv-LV" sz="900" kern="1200">
            <a:solidFill>
              <a:schemeClr val="bg1"/>
            </a:solidFill>
            <a:latin typeface="+mn-lt"/>
          </a:endParaRPr>
        </a:p>
      </dsp:txBody>
      <dsp:txXfrm rot="5400000">
        <a:off x="468" y="650822"/>
        <a:ext cx="1026234" cy="621960"/>
      </dsp:txXfrm>
    </dsp:sp>
    <dsp:sp modelId="{5395A3BA-99F0-4931-8195-37A1732184BA}">
      <dsp:nvSpPr>
        <dsp:cNvPr id="0" name=""/>
        <dsp:cNvSpPr/>
      </dsp:nvSpPr>
      <dsp:spPr>
        <a:xfrm rot="5400000">
          <a:off x="1339331" y="339842"/>
          <a:ext cx="1243920" cy="1243920"/>
        </a:xfrm>
        <a:prstGeom prst="downArrow">
          <a:avLst>
            <a:gd name="adj1" fmla="val 50000"/>
            <a:gd name="adj2" fmla="val 35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lv-LV" sz="800" kern="1200">
              <a:solidFill>
                <a:schemeClr val="bg1"/>
              </a:solidFill>
              <a:latin typeface="+mn-lt"/>
              <a:ea typeface="Verdana" panose="020B0604030504040204" pitchFamily="34" charset="0"/>
            </a:rPr>
            <a:t>jāatmaksā Finansējuma daļa, kas atbilst attiecīgā indikatora vidējām izmaksām (Līguma 4. pielikums)</a:t>
          </a:r>
          <a:endParaRPr lang="lv-LV" sz="800" kern="1200">
            <a:solidFill>
              <a:schemeClr val="bg1"/>
            </a:solidFill>
            <a:latin typeface="+mn-lt"/>
          </a:endParaRPr>
        </a:p>
      </dsp:txBody>
      <dsp:txXfrm rot="-5400000">
        <a:off x="1557017" y="650822"/>
        <a:ext cx="1026234" cy="62196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0FDC9C-BAE6-4D7E-8B60-C6E78090AE2E}">
      <dsp:nvSpPr>
        <dsp:cNvPr id="0" name=""/>
        <dsp:cNvSpPr/>
      </dsp:nvSpPr>
      <dsp:spPr>
        <a:xfrm>
          <a:off x="540754" y="579408"/>
          <a:ext cx="5227294" cy="2701433"/>
        </a:xfrm>
        <a:prstGeom prst="rect">
          <a:avLst/>
        </a:prstGeom>
        <a:no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 modelId="{5E9B36DE-20C5-4CAA-90B3-11A8449B9671}">
      <dsp:nvSpPr>
        <dsp:cNvPr id="0" name=""/>
        <dsp:cNvSpPr/>
      </dsp:nvSpPr>
      <dsp:spPr>
        <a:xfrm>
          <a:off x="696972" y="895344"/>
          <a:ext cx="2427387" cy="2311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0" lvl="0" indent="0" algn="l" defTabSz="533400">
            <a:lnSpc>
              <a:spcPct val="90000"/>
            </a:lnSpc>
            <a:spcBef>
              <a:spcPct val="0"/>
            </a:spcBef>
            <a:spcAft>
              <a:spcPct val="35000"/>
            </a:spcAft>
            <a:buNone/>
          </a:pPr>
          <a:r>
            <a:rPr lang="lv-LV" sz="1200" kern="1200" dirty="0">
              <a:solidFill>
                <a:schemeClr val="tx2"/>
              </a:solidFill>
              <a:latin typeface="+mn-lt"/>
              <a:ea typeface="Verdana" panose="020B0604030504040204" pitchFamily="34" charset="0"/>
            </a:rPr>
            <a:t>1. Dalība zinātniskajās konferencēs, t.sk. stenda un cita veida ziņojumu sagatavošanas izmaksas;</a:t>
          </a:r>
        </a:p>
        <a:p>
          <a:pPr marL="0" lvl="0" indent="0" algn="l" defTabSz="533400">
            <a:lnSpc>
              <a:spcPct val="90000"/>
            </a:lnSpc>
            <a:spcBef>
              <a:spcPct val="0"/>
            </a:spcBef>
            <a:spcAft>
              <a:spcPct val="35000"/>
            </a:spcAft>
            <a:buNone/>
          </a:pPr>
          <a:endParaRPr lang="lv-LV" sz="1200" kern="1200" dirty="0">
            <a:solidFill>
              <a:schemeClr val="tx2"/>
            </a:solidFill>
            <a:latin typeface="+mn-lt"/>
            <a:ea typeface="Verdana" panose="020B0604030504040204" pitchFamily="34" charset="0"/>
          </a:endParaRPr>
        </a:p>
        <a:p>
          <a:pPr marL="0" lvl="0" indent="0" algn="l" defTabSz="533400">
            <a:lnSpc>
              <a:spcPct val="90000"/>
            </a:lnSpc>
            <a:spcBef>
              <a:spcPct val="0"/>
            </a:spcBef>
            <a:spcAft>
              <a:spcPct val="35000"/>
            </a:spcAft>
            <a:buNone/>
          </a:pPr>
          <a:r>
            <a:rPr lang="lv-LV" sz="1200" kern="1200" dirty="0">
              <a:solidFill>
                <a:schemeClr val="tx2"/>
              </a:solidFill>
              <a:latin typeface="+mn-lt"/>
              <a:ea typeface="Verdana" panose="020B0604030504040204" pitchFamily="34" charset="0"/>
            </a:rPr>
            <a:t>2. promocijas procesa posmi pēc promocijas darba iesniegšanas promocijas padomē;</a:t>
          </a:r>
        </a:p>
        <a:p>
          <a:pPr marL="0" lvl="0" indent="0" algn="l" defTabSz="533400">
            <a:lnSpc>
              <a:spcPct val="90000"/>
            </a:lnSpc>
            <a:spcBef>
              <a:spcPct val="0"/>
            </a:spcBef>
            <a:spcAft>
              <a:spcPct val="35000"/>
            </a:spcAft>
            <a:buNone/>
          </a:pPr>
          <a:endParaRPr lang="lv-LV" sz="1200" kern="1200" dirty="0">
            <a:solidFill>
              <a:schemeClr val="tx2"/>
            </a:solidFill>
            <a:latin typeface="+mn-lt"/>
            <a:ea typeface="Verdana" panose="020B0604030504040204" pitchFamily="34" charset="0"/>
          </a:endParaRPr>
        </a:p>
        <a:p>
          <a:pPr marL="0" lvl="0" indent="0" algn="l" defTabSz="533400">
            <a:lnSpc>
              <a:spcPct val="90000"/>
            </a:lnSpc>
            <a:spcBef>
              <a:spcPct val="0"/>
            </a:spcBef>
            <a:spcAft>
              <a:spcPct val="35000"/>
            </a:spcAft>
            <a:buNone/>
          </a:pPr>
          <a:r>
            <a:rPr lang="lv-LV" sz="1200" kern="1200" dirty="0">
              <a:solidFill>
                <a:schemeClr val="tx2"/>
              </a:solidFill>
              <a:latin typeface="+mn-lt"/>
              <a:ea typeface="Verdana" panose="020B0604030504040204" pitchFamily="34" charset="0"/>
            </a:rPr>
            <a:t>3. apmaksa par iesniegtā raksta publicēšanu;</a:t>
          </a:r>
        </a:p>
        <a:p>
          <a:pPr marL="0" lvl="0" indent="0" algn="l" defTabSz="533400">
            <a:lnSpc>
              <a:spcPct val="90000"/>
            </a:lnSpc>
            <a:spcBef>
              <a:spcPct val="0"/>
            </a:spcBef>
            <a:spcAft>
              <a:spcPct val="35000"/>
            </a:spcAft>
            <a:buNone/>
          </a:pPr>
          <a:endParaRPr lang="lv-LV" sz="1200" kern="1200" dirty="0">
            <a:solidFill>
              <a:schemeClr val="tx2"/>
            </a:solidFill>
            <a:latin typeface="+mn-lt"/>
            <a:ea typeface="Verdana" panose="020B0604030504040204" pitchFamily="34" charset="0"/>
          </a:endParaRPr>
        </a:p>
        <a:p>
          <a:pPr marL="0" lvl="0" indent="0" algn="l" defTabSz="533400">
            <a:lnSpc>
              <a:spcPct val="90000"/>
            </a:lnSpc>
            <a:spcBef>
              <a:spcPct val="0"/>
            </a:spcBef>
            <a:spcAft>
              <a:spcPct val="35000"/>
            </a:spcAft>
            <a:buNone/>
          </a:pPr>
          <a:r>
            <a:rPr lang="lv-LV" sz="1200" kern="1200" dirty="0">
              <a:solidFill>
                <a:schemeClr val="tx2"/>
              </a:solidFill>
              <a:latin typeface="+mn-lt"/>
              <a:ea typeface="Verdana" panose="020B0604030504040204" pitchFamily="34" charset="0"/>
            </a:rPr>
            <a:t>4. citi pasākumi, kas tieši saistīti ar rezultātu publiskošanu vai nostiprināšanu atbilstoši VPP konkursu nolikumā noteiktajiem projektu rezultātiem;</a:t>
          </a:r>
        </a:p>
        <a:p>
          <a:pPr marL="0" lvl="0" indent="0" algn="l" defTabSz="533400">
            <a:lnSpc>
              <a:spcPct val="90000"/>
            </a:lnSpc>
            <a:spcBef>
              <a:spcPct val="0"/>
            </a:spcBef>
            <a:spcAft>
              <a:spcPct val="35000"/>
            </a:spcAft>
            <a:buNone/>
          </a:pPr>
          <a:endParaRPr lang="lv-LV" sz="1200" kern="1200" dirty="0">
            <a:solidFill>
              <a:schemeClr val="tx2"/>
            </a:solidFill>
            <a:latin typeface="+mn-lt"/>
            <a:ea typeface="Verdana" panose="020B0604030504040204" pitchFamily="34" charset="0"/>
          </a:endParaRPr>
        </a:p>
        <a:p>
          <a:pPr marL="0" lvl="0" indent="0" algn="l" defTabSz="533400">
            <a:lnSpc>
              <a:spcPct val="90000"/>
            </a:lnSpc>
            <a:spcBef>
              <a:spcPct val="0"/>
            </a:spcBef>
            <a:spcAft>
              <a:spcPct val="35000"/>
            </a:spcAft>
            <a:buNone/>
          </a:pPr>
          <a:r>
            <a:rPr lang="lv-LV" sz="1200" kern="1200" dirty="0">
              <a:solidFill>
                <a:schemeClr val="tx2"/>
              </a:solidFill>
              <a:latin typeface="+mn-lt"/>
              <a:ea typeface="Verdana" panose="020B0604030504040204" pitchFamily="34" charset="0"/>
            </a:rPr>
            <a:t>5. darbības, kuras veic citas institūcijas (piemēram, izdevniecības, intelektuālā īpašuma aģentūras, promocijas padomes) vai pieaicinātie speciālisti (piemēram, tulki, noformētāji, maketētāji, redaktori).</a:t>
          </a:r>
          <a:endParaRPr lang="lv-LV" sz="1200" kern="1200" dirty="0">
            <a:solidFill>
              <a:schemeClr val="tx2"/>
            </a:solidFill>
            <a:latin typeface="+mn-lt"/>
          </a:endParaRPr>
        </a:p>
      </dsp:txBody>
      <dsp:txXfrm>
        <a:off x="696972" y="895344"/>
        <a:ext cx="2427387" cy="2311043"/>
      </dsp:txXfrm>
    </dsp:sp>
    <dsp:sp modelId="{CB8FE3B9-156B-4928-A7E7-06039103F483}">
      <dsp:nvSpPr>
        <dsp:cNvPr id="0" name=""/>
        <dsp:cNvSpPr/>
      </dsp:nvSpPr>
      <dsp:spPr>
        <a:xfrm>
          <a:off x="3178435" y="895344"/>
          <a:ext cx="2427387" cy="2311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0" lvl="0" indent="0" algn="l" defTabSz="533400">
            <a:lnSpc>
              <a:spcPct val="90000"/>
            </a:lnSpc>
            <a:spcBef>
              <a:spcPct val="0"/>
            </a:spcBef>
            <a:spcAft>
              <a:spcPct val="35000"/>
            </a:spcAft>
            <a:buNone/>
          </a:pPr>
          <a:r>
            <a:rPr lang="lv-LV" sz="1200" kern="1200">
              <a:solidFill>
                <a:schemeClr val="tx2"/>
              </a:solidFill>
              <a:latin typeface="+mn-lt"/>
              <a:ea typeface="Verdana" panose="020B0604030504040204" pitchFamily="34" charset="0"/>
            </a:rPr>
            <a:t>1. Izmaksas, kas ir saistītas ar projekta zinātniskās grupas darbību, tostarp atalgojums, patērējamo materiālu izmaksas, ar pētījumu veikšanu saistītu pakalpojumu un iekārtu amortizācijas izmaksas;</a:t>
          </a:r>
        </a:p>
        <a:p>
          <a:pPr marL="0" lvl="0" indent="0" algn="l" defTabSz="533400">
            <a:lnSpc>
              <a:spcPct val="90000"/>
            </a:lnSpc>
            <a:spcBef>
              <a:spcPct val="0"/>
            </a:spcBef>
            <a:spcAft>
              <a:spcPct val="35000"/>
            </a:spcAft>
            <a:buNone/>
          </a:pPr>
          <a:endParaRPr lang="lv-LV" sz="1200" kern="1200">
            <a:solidFill>
              <a:schemeClr val="tx2"/>
            </a:solidFill>
            <a:latin typeface="+mn-lt"/>
            <a:ea typeface="Verdana" panose="020B0604030504040204" pitchFamily="34" charset="0"/>
          </a:endParaRPr>
        </a:p>
        <a:p>
          <a:pPr marL="0" lvl="0" indent="0" algn="l" defTabSz="533400">
            <a:lnSpc>
              <a:spcPct val="90000"/>
            </a:lnSpc>
            <a:spcBef>
              <a:spcPct val="0"/>
            </a:spcBef>
            <a:spcAft>
              <a:spcPct val="35000"/>
            </a:spcAft>
            <a:buNone/>
          </a:pPr>
          <a:r>
            <a:rPr lang="lv-LV" sz="1200" kern="1200">
              <a:solidFill>
                <a:schemeClr val="tx2"/>
              </a:solidFill>
              <a:latin typeface="+mn-lt"/>
              <a:ea typeface="Verdana" panose="020B0604030504040204" pitchFamily="34" charset="0"/>
            </a:rPr>
            <a:t>2. izmaksas, kas saistītas ar zinātniskās grupas dalībnieku veikto saraksti ar zinātniskajām izdevniecībām, manuskriptu rediģēšanu un pilnveidošanu atbilstoši redakciju un recenzentu prasībām, atkārtota manuskriptu iesniegšana, t.sk. citā izdevniecībā, atkārtota promocijas darba vai pieteikuma intelektuālā īpašuma aizsardzībai iesniegšana. Tās  ir sedzamas no citiem līdzekļiem;</a:t>
          </a:r>
        </a:p>
        <a:p>
          <a:pPr marL="0" lvl="0" indent="0" algn="l" defTabSz="533400">
            <a:lnSpc>
              <a:spcPct val="90000"/>
            </a:lnSpc>
            <a:spcBef>
              <a:spcPct val="0"/>
            </a:spcBef>
            <a:spcAft>
              <a:spcPct val="35000"/>
            </a:spcAft>
            <a:buNone/>
          </a:pPr>
          <a:endParaRPr lang="lv-LV" sz="1200" kern="1200">
            <a:solidFill>
              <a:schemeClr val="tx2"/>
            </a:solidFill>
            <a:latin typeface="+mn-lt"/>
            <a:ea typeface="Verdana" panose="020B0604030504040204" pitchFamily="34" charset="0"/>
          </a:endParaRPr>
        </a:p>
        <a:p>
          <a:pPr marL="0" lvl="0" indent="0" algn="l" defTabSz="533400">
            <a:lnSpc>
              <a:spcPct val="90000"/>
            </a:lnSpc>
            <a:spcBef>
              <a:spcPct val="0"/>
            </a:spcBef>
            <a:spcAft>
              <a:spcPct val="35000"/>
            </a:spcAft>
            <a:buNone/>
          </a:pPr>
          <a:r>
            <a:rPr lang="lv-LV" sz="1200" kern="1200">
              <a:solidFill>
                <a:schemeClr val="tx2"/>
              </a:solidFill>
              <a:latin typeface="+mn-lt"/>
              <a:ea typeface="Verdana" panose="020B0604030504040204" pitchFamily="34" charset="0"/>
            </a:rPr>
            <a:t>3. patentu vai cita veida intelektuālā īpašuma uzturēšanas izmaksas.</a:t>
          </a:r>
          <a:endParaRPr lang="lv-LV" sz="1200" kern="1200">
            <a:solidFill>
              <a:schemeClr val="tx2"/>
            </a:solidFill>
            <a:latin typeface="+mn-lt"/>
          </a:endParaRPr>
        </a:p>
      </dsp:txBody>
      <dsp:txXfrm>
        <a:off x="3178435" y="895344"/>
        <a:ext cx="2427387" cy="2311043"/>
      </dsp:txXfrm>
    </dsp:sp>
    <dsp:sp modelId="{7FB5FD43-BAA5-4052-A331-04FC394F53DE}">
      <dsp:nvSpPr>
        <dsp:cNvPr id="0" name=""/>
        <dsp:cNvSpPr/>
      </dsp:nvSpPr>
      <dsp:spPr>
        <a:xfrm>
          <a:off x="0" y="38792"/>
          <a:ext cx="1021425" cy="1021425"/>
        </a:xfrm>
        <a:prstGeom prst="plus">
          <a:avLst>
            <a:gd name="adj" fmla="val 3281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E8CEDC15-D14C-4CB7-B52F-31FC02265062}">
      <dsp:nvSpPr>
        <dsp:cNvPr id="0" name=""/>
        <dsp:cNvSpPr/>
      </dsp:nvSpPr>
      <dsp:spPr>
        <a:xfrm>
          <a:off x="5047042" y="406121"/>
          <a:ext cx="961341" cy="329443"/>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sp>
    <dsp:sp modelId="{1157B092-DE81-48A1-8798-C12924F85C05}">
      <dsp:nvSpPr>
        <dsp:cNvPr id="0" name=""/>
        <dsp:cNvSpPr/>
      </dsp:nvSpPr>
      <dsp:spPr>
        <a:xfrm>
          <a:off x="3148693" y="877793"/>
          <a:ext cx="12016" cy="2231990"/>
        </a:xfrm>
        <a:prstGeom prst="line">
          <a:avLst/>
        </a:prstGeom>
        <a:noFill/>
        <a:ln w="19050" cap="flat" cmpd="sng" algn="ctr">
          <a:solidFill>
            <a:schemeClr val="accent1">
              <a:shade val="60000"/>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0">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1904FA-4676-40F9-9D30-A26BB072F079}">
      <dsp:nvSpPr>
        <dsp:cNvPr id="0" name=""/>
        <dsp:cNvSpPr/>
      </dsp:nvSpPr>
      <dsp:spPr>
        <a:xfrm>
          <a:off x="615" y="1121039"/>
          <a:ext cx="2647156" cy="3176587"/>
        </a:xfrm>
        <a:prstGeom prst="roundRect">
          <a:avLst>
            <a:gd name="adj" fmla="val 5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0" tIns="106299" rIns="137795" bIns="0" numCol="1" spcCol="1270" anchor="t" anchorCtr="0">
          <a:noAutofit/>
        </a:bodyPr>
        <a:lstStyle/>
        <a:p>
          <a:pPr marL="0" lvl="0" indent="0" algn="l" defTabSz="1377950">
            <a:lnSpc>
              <a:spcPct val="90000"/>
            </a:lnSpc>
            <a:spcBef>
              <a:spcPct val="0"/>
            </a:spcBef>
            <a:spcAft>
              <a:spcPct val="35000"/>
            </a:spcAft>
            <a:buNone/>
          </a:pPr>
          <a:r>
            <a:rPr lang="lv-LV" sz="3100" kern="1200"/>
            <a:t>Līdz 3 gadiem</a:t>
          </a:r>
        </a:p>
      </dsp:txBody>
      <dsp:txXfrm rot="16200000">
        <a:off x="-1037070" y="2158725"/>
        <a:ext cx="2604801" cy="529431"/>
      </dsp:txXfrm>
    </dsp:sp>
    <dsp:sp modelId="{4AD388A0-60C6-456B-9360-8F91744BC3F5}">
      <dsp:nvSpPr>
        <dsp:cNvPr id="0" name=""/>
        <dsp:cNvSpPr/>
      </dsp:nvSpPr>
      <dsp:spPr>
        <a:xfrm>
          <a:off x="530046" y="1121039"/>
          <a:ext cx="1972131" cy="3176587"/>
        </a:xfrm>
        <a:prstGeom prst="rect">
          <a:avLst/>
        </a:prstGeom>
        <a:noFill/>
        <a:ln w="19050" cap="flat" cmpd="sng" algn="ctr">
          <a:noFill/>
          <a:prstDash val="solid"/>
          <a:miter lim="800000"/>
        </a:ln>
        <a:effectLst>
          <a:outerShdw blurRad="50800" dist="38100" dir="2700000" algn="tl" rotWithShape="0">
            <a:prstClr val="black">
              <a:alpha val="40000"/>
            </a:prstClr>
          </a:outerShdw>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ctr" anchorCtr="0">
          <a:noAutofit/>
        </a:bodyPr>
        <a:lstStyle/>
        <a:p>
          <a:pPr marL="0" lvl="0" indent="0" algn="l" defTabSz="533400">
            <a:lnSpc>
              <a:spcPct val="90000"/>
            </a:lnSpc>
            <a:spcBef>
              <a:spcPct val="0"/>
            </a:spcBef>
            <a:spcAft>
              <a:spcPct val="35000"/>
            </a:spcAft>
            <a:buNone/>
          </a:pPr>
          <a:r>
            <a:rPr lang="lv-LV" sz="1200" kern="1200" dirty="0">
              <a:latin typeface="+mn-lt"/>
              <a:ea typeface="Verdana" panose="020B0604030504040204" pitchFamily="34" charset="0"/>
            </a:rPr>
            <a:t>pēc projekta īstenošanas termiņa noslēguma (ar vai bez projekta termiņa pagarinājuma) vai tiek pārtraukta ātrāk, ja tiek sasniegti projekta iesniegumā paredzētie rezultāti</a:t>
          </a:r>
          <a:endParaRPr lang="lv-LV" sz="1200" kern="1200" dirty="0">
            <a:latin typeface="+mn-lt"/>
          </a:endParaRPr>
        </a:p>
      </dsp:txBody>
      <dsp:txXfrm>
        <a:off x="530046" y="1121039"/>
        <a:ext cx="1972131" cy="3176587"/>
      </dsp:txXfrm>
    </dsp:sp>
    <dsp:sp modelId="{8C2D9793-8507-44DD-BE0D-DD7D0497EA0A}">
      <dsp:nvSpPr>
        <dsp:cNvPr id="0" name=""/>
        <dsp:cNvSpPr/>
      </dsp:nvSpPr>
      <dsp:spPr>
        <a:xfrm>
          <a:off x="2740421" y="1121039"/>
          <a:ext cx="2647156" cy="3176587"/>
        </a:xfrm>
        <a:prstGeom prst="roundRect">
          <a:avLst>
            <a:gd name="adj" fmla="val 5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0" tIns="106299" rIns="137795" bIns="0" numCol="1" spcCol="1270" anchor="ctr" anchorCtr="0">
          <a:noAutofit/>
        </a:bodyPr>
        <a:lstStyle/>
        <a:p>
          <a:pPr marL="0" lvl="0" indent="0" algn="r" defTabSz="1377950">
            <a:lnSpc>
              <a:spcPct val="90000"/>
            </a:lnSpc>
            <a:spcBef>
              <a:spcPct val="0"/>
            </a:spcBef>
            <a:spcAft>
              <a:spcPct val="35000"/>
            </a:spcAft>
            <a:buNone/>
          </a:pPr>
          <a:r>
            <a:rPr lang="lv-LV" sz="3100" kern="1200" dirty="0">
              <a:latin typeface="+mn-lt"/>
              <a:ea typeface="Verdana" panose="020B0604030504040204" pitchFamily="34" charset="0"/>
            </a:rPr>
            <a:t>LZP seko līdzi:</a:t>
          </a:r>
          <a:endParaRPr lang="lv-LV" sz="3100" kern="1200" dirty="0">
            <a:latin typeface="+mn-lt"/>
          </a:endParaRPr>
        </a:p>
      </dsp:txBody>
      <dsp:txXfrm rot="16200000">
        <a:off x="1702736" y="2158725"/>
        <a:ext cx="2604801" cy="529431"/>
      </dsp:txXfrm>
    </dsp:sp>
    <dsp:sp modelId="{76A5EEC4-DFC5-4E93-BF8A-F014D0933D86}">
      <dsp:nvSpPr>
        <dsp:cNvPr id="0" name=""/>
        <dsp:cNvSpPr/>
      </dsp:nvSpPr>
      <dsp:spPr>
        <a:xfrm rot="5400000">
          <a:off x="2520299" y="3645011"/>
          <a:ext cx="466715" cy="397073"/>
        </a:xfrm>
        <a:prstGeom prst="flowChartExtract">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0943803-066C-46FA-9491-5F6F2C8597B7}">
      <dsp:nvSpPr>
        <dsp:cNvPr id="0" name=""/>
        <dsp:cNvSpPr/>
      </dsp:nvSpPr>
      <dsp:spPr>
        <a:xfrm>
          <a:off x="3269853" y="1121039"/>
          <a:ext cx="1972131" cy="3176587"/>
        </a:xfrm>
        <a:prstGeom prst="rect">
          <a:avLst/>
        </a:prstGeom>
        <a:noFill/>
        <a:ln w="19050" cap="flat" cmpd="sng" algn="ctr">
          <a:noFill/>
          <a:prstDash val="solid"/>
          <a:miter lim="800000"/>
        </a:ln>
        <a:effectLst>
          <a:outerShdw blurRad="50800" dist="38100" dir="2700000" algn="tl" rotWithShape="0">
            <a:prstClr val="black">
              <a:alpha val="40000"/>
            </a:prstClr>
          </a:outerShdw>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ctr" anchorCtr="0">
          <a:noAutofit/>
        </a:bodyPr>
        <a:lstStyle/>
        <a:p>
          <a:pPr marL="0" lvl="0" indent="0" algn="l" defTabSz="533400">
            <a:lnSpc>
              <a:spcPct val="90000"/>
            </a:lnSpc>
            <a:spcBef>
              <a:spcPct val="0"/>
            </a:spcBef>
            <a:spcAft>
              <a:spcPct val="35000"/>
            </a:spcAft>
            <a:buNone/>
          </a:pPr>
          <a:r>
            <a:rPr lang="lv-LV" sz="1200" kern="1200" dirty="0">
              <a:latin typeface="+mn-lt"/>
              <a:ea typeface="Verdana" panose="020B0604030504040204" pitchFamily="34" charset="0"/>
            </a:rPr>
            <a:t>1) zinātniskajās izdevniecībās iesniegtie zinātniskie manuskripti ir iznākuši zinātnisko publikāciju vai zinātnisko monogrāfiju veidā;</a:t>
          </a:r>
          <a:endParaRPr lang="lv-LV" sz="1200" kern="1200" dirty="0">
            <a:latin typeface="+mn-lt"/>
          </a:endParaRPr>
        </a:p>
        <a:p>
          <a:pPr marL="0" lvl="0" indent="0" algn="l" defTabSz="533400">
            <a:lnSpc>
              <a:spcPct val="90000"/>
            </a:lnSpc>
            <a:spcBef>
              <a:spcPct val="0"/>
            </a:spcBef>
            <a:spcAft>
              <a:spcPct val="35000"/>
            </a:spcAft>
            <a:buNone/>
          </a:pPr>
          <a:r>
            <a:rPr lang="lv-LV" sz="1200" kern="1200" dirty="0">
              <a:latin typeface="+mn-lt"/>
              <a:ea typeface="Verdana" panose="020B0604030504040204" pitchFamily="34" charset="0"/>
            </a:rPr>
            <a:t>2) publicētas datu kopas, ja to publicēšana bija paredzēta tikai pēc zinātnisko publikāciju publicēšanas vai intelektuālā īpašuma tiesību nostiprināšanas;</a:t>
          </a:r>
        </a:p>
        <a:p>
          <a:pPr marL="0" lvl="0" indent="0" algn="l" defTabSz="533400">
            <a:lnSpc>
              <a:spcPct val="90000"/>
            </a:lnSpc>
            <a:spcBef>
              <a:spcPct val="0"/>
            </a:spcBef>
            <a:spcAft>
              <a:spcPct val="35000"/>
            </a:spcAft>
            <a:buNone/>
          </a:pPr>
          <a:r>
            <a:rPr lang="lv-LV" sz="1200" kern="1200" dirty="0">
              <a:latin typeface="+mn-lt"/>
              <a:ea typeface="Verdana" panose="020B0604030504040204" pitchFamily="34" charset="0"/>
            </a:rPr>
            <a:t>3)ir notikusi intelektuālā īpašuma tiesību nostiprināšana, informācija par šo tiesību nostiprināšanu ir publicēta;</a:t>
          </a:r>
        </a:p>
      </dsp:txBody>
      <dsp:txXfrm>
        <a:off x="3269853" y="1121039"/>
        <a:ext cx="1972131" cy="3176587"/>
      </dsp:txXfrm>
    </dsp:sp>
    <dsp:sp modelId="{A5667BBD-3C69-4478-BEA3-D12B0F1E1DF5}">
      <dsp:nvSpPr>
        <dsp:cNvPr id="0" name=""/>
        <dsp:cNvSpPr/>
      </dsp:nvSpPr>
      <dsp:spPr>
        <a:xfrm>
          <a:off x="5480228" y="1121039"/>
          <a:ext cx="2647156" cy="3176587"/>
        </a:xfrm>
        <a:prstGeom prst="roundRect">
          <a:avLst>
            <a:gd name="adj" fmla="val 5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0" tIns="106299" rIns="137795" bIns="0" numCol="1" spcCol="1270" anchor="t" anchorCtr="0">
          <a:noAutofit/>
        </a:bodyPr>
        <a:lstStyle/>
        <a:p>
          <a:pPr marL="0" lvl="0" indent="0" algn="r" defTabSz="1377950">
            <a:lnSpc>
              <a:spcPct val="90000"/>
            </a:lnSpc>
            <a:spcBef>
              <a:spcPct val="0"/>
            </a:spcBef>
            <a:spcAft>
              <a:spcPct val="35000"/>
            </a:spcAft>
            <a:buNone/>
          </a:pPr>
          <a:r>
            <a:rPr lang="lv-LV" sz="3100" kern="1200">
              <a:latin typeface="+mn-lt"/>
            </a:rPr>
            <a:t> </a:t>
          </a:r>
        </a:p>
      </dsp:txBody>
      <dsp:txXfrm rot="16200000">
        <a:off x="4442543" y="2158725"/>
        <a:ext cx="2604801" cy="529431"/>
      </dsp:txXfrm>
    </dsp:sp>
    <dsp:sp modelId="{F9628376-7203-46C5-8A95-FE77A5C7C2DC}">
      <dsp:nvSpPr>
        <dsp:cNvPr id="0" name=""/>
        <dsp:cNvSpPr/>
      </dsp:nvSpPr>
      <dsp:spPr>
        <a:xfrm rot="5400000">
          <a:off x="5260106" y="3645011"/>
          <a:ext cx="466715" cy="397073"/>
        </a:xfrm>
        <a:prstGeom prst="flowChartExtract">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EBFA96B-F556-43F5-8F98-31B4241C2F22}">
      <dsp:nvSpPr>
        <dsp:cNvPr id="0" name=""/>
        <dsp:cNvSpPr/>
      </dsp:nvSpPr>
      <dsp:spPr>
        <a:xfrm>
          <a:off x="6009659" y="1121039"/>
          <a:ext cx="1972131" cy="3176587"/>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ctr" anchorCtr="0">
          <a:noAutofit/>
        </a:bodyPr>
        <a:lstStyle/>
        <a:p>
          <a:pPr marL="0" lvl="0" indent="0" algn="l" defTabSz="533400">
            <a:lnSpc>
              <a:spcPct val="90000"/>
            </a:lnSpc>
            <a:spcBef>
              <a:spcPct val="0"/>
            </a:spcBef>
            <a:spcAft>
              <a:spcPct val="35000"/>
            </a:spcAft>
            <a:buNone/>
          </a:pPr>
          <a:r>
            <a:rPr lang="lv-LV" sz="1200" kern="1200" dirty="0">
              <a:latin typeface="+mn-lt"/>
              <a:ea typeface="Verdana" panose="020B0604030504040204" pitchFamily="34" charset="0"/>
            </a:rPr>
            <a:t>4) promocijas padomēs iesniegtie promocijas darbi ir aizstāvēti un saņemts zinātniskais grāds. Projekta īstenotāji </a:t>
          </a:r>
          <a:r>
            <a:rPr lang="lv-LV" sz="1200" kern="1200" dirty="0" err="1">
              <a:latin typeface="+mn-lt"/>
              <a:ea typeface="Verdana" panose="020B0604030504040204" pitchFamily="34" charset="0"/>
            </a:rPr>
            <a:t>pēcuzraudzības</a:t>
          </a:r>
          <a:r>
            <a:rPr lang="lv-LV" sz="1200" kern="1200" dirty="0">
              <a:latin typeface="+mn-lt"/>
              <a:ea typeface="Verdana" panose="020B0604030504040204" pitchFamily="34" charset="0"/>
            </a:rPr>
            <a:t> periodā sniedz Padomei informāciju par iepriekš minēto publikāciju, monogrāfiju, datu kopu publicēšanu, promocijas darbu aizstāvēšanu un intelektuālā īpašuma tiesību nostiprināšanu. Padome informāciju par šo rezultātu veidu publicēšanu var gūt arī no publiski pieejamām datubāzēm;</a:t>
          </a:r>
          <a:endParaRPr lang="lv-LV" sz="1200" kern="1200" dirty="0">
            <a:latin typeface="+mn-lt"/>
          </a:endParaRPr>
        </a:p>
        <a:p>
          <a:pPr marL="0" lvl="0" indent="0" algn="l" defTabSz="533400">
            <a:lnSpc>
              <a:spcPct val="90000"/>
            </a:lnSpc>
            <a:spcBef>
              <a:spcPct val="0"/>
            </a:spcBef>
            <a:spcAft>
              <a:spcPct val="35000"/>
            </a:spcAft>
            <a:buNone/>
          </a:pPr>
          <a:r>
            <a:rPr lang="lv-LV" sz="1200" kern="1200" dirty="0">
              <a:latin typeface="+mn-lt"/>
              <a:ea typeface="Verdana" panose="020B0604030504040204" pitchFamily="34" charset="0"/>
            </a:rPr>
            <a:t>5)jābūt saņemtiem apliecinājumiem par projekta iesniegumā paredzēto rezultātu sasniegšanu. </a:t>
          </a:r>
        </a:p>
      </dsp:txBody>
      <dsp:txXfrm>
        <a:off x="6009659" y="1121039"/>
        <a:ext cx="1972131" cy="31765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B4B3C7-0430-4E0A-861F-56D04E3B8C48}">
      <dsp:nvSpPr>
        <dsp:cNvPr id="0" name=""/>
        <dsp:cNvSpPr/>
      </dsp:nvSpPr>
      <dsp:spPr>
        <a:xfrm>
          <a:off x="3179" y="721709"/>
          <a:ext cx="1912237" cy="2294685"/>
        </a:xfrm>
        <a:prstGeom prst="roundRect">
          <a:avLst>
            <a:gd name="adj" fmla="val 5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78867" rIns="102235" bIns="0" numCol="1" spcCol="1270" anchor="t" anchorCtr="0">
          <a:noAutofit/>
        </a:bodyPr>
        <a:lstStyle/>
        <a:p>
          <a:pPr marL="0" lvl="0" indent="0" algn="l" defTabSz="1022350">
            <a:lnSpc>
              <a:spcPct val="90000"/>
            </a:lnSpc>
            <a:spcBef>
              <a:spcPct val="0"/>
            </a:spcBef>
            <a:spcAft>
              <a:spcPct val="35000"/>
            </a:spcAft>
            <a:buNone/>
          </a:pPr>
          <a:endParaRPr lang="lv-LV" sz="2300" b="1" i="1" kern="1200" dirty="0"/>
        </a:p>
      </dsp:txBody>
      <dsp:txXfrm rot="16200000">
        <a:off x="-746418" y="1471306"/>
        <a:ext cx="1881641" cy="382447"/>
      </dsp:txXfrm>
    </dsp:sp>
    <dsp:sp modelId="{FEA0D34B-8B05-4063-AC2E-8B81B27F5379}">
      <dsp:nvSpPr>
        <dsp:cNvPr id="0" name=""/>
        <dsp:cNvSpPr/>
      </dsp:nvSpPr>
      <dsp:spPr>
        <a:xfrm>
          <a:off x="385626" y="721709"/>
          <a:ext cx="1424617" cy="2294685"/>
        </a:xfrm>
        <a:prstGeom prst="rect">
          <a:avLst/>
        </a:prstGeom>
        <a:noFill/>
        <a:ln>
          <a:noFill/>
        </a:ln>
        <a:effectLst>
          <a:outerShdw blurRad="57150" dist="19050" dir="5400000" algn="ctr" rotWithShape="0">
            <a:srgbClr val="000000">
              <a:alpha val="63000"/>
            </a:srgbClr>
          </a:outerShdw>
        </a:effectLst>
        <a:sp3d/>
      </dsp:spPr>
      <dsp:style>
        <a:lnRef idx="0">
          <a:scrgbClr r="0" g="0" b="0"/>
        </a:lnRef>
        <a:fillRef idx="3">
          <a:scrgbClr r="0" g="0" b="0"/>
        </a:fillRef>
        <a:effectRef idx="3">
          <a:scrgbClr r="0" g="0" b="0"/>
        </a:effectRef>
        <a:fontRef idx="minor">
          <a:schemeClr val="lt1"/>
        </a:fontRef>
      </dsp:style>
      <dsp:txBody>
        <a:bodyPr spcFirstLastPara="0" vert="horz" wrap="square" lIns="0" tIns="68580" rIns="0" bIns="0" numCol="1" spcCol="1270" anchor="ctr" anchorCtr="0">
          <a:noAutofit/>
        </a:bodyPr>
        <a:lstStyle/>
        <a:p>
          <a:pPr marL="0" lvl="0" indent="0" algn="l" defTabSz="889000">
            <a:lnSpc>
              <a:spcPct val="90000"/>
            </a:lnSpc>
            <a:spcBef>
              <a:spcPct val="0"/>
            </a:spcBef>
            <a:spcAft>
              <a:spcPct val="35000"/>
            </a:spcAft>
            <a:buNone/>
          </a:pPr>
          <a:r>
            <a:rPr lang="lv-LV" sz="2000" b="1" i="1" kern="1200" dirty="0"/>
            <a:t>MK rīkojuma 6. punktā minētie uzdevumi</a:t>
          </a:r>
        </a:p>
      </dsp:txBody>
      <dsp:txXfrm>
        <a:off x="385626" y="721709"/>
        <a:ext cx="1424617" cy="2294685"/>
      </dsp:txXfrm>
    </dsp:sp>
    <dsp:sp modelId="{60B8E5DC-C304-4FCA-8B13-5748BB5CD5A8}">
      <dsp:nvSpPr>
        <dsp:cNvPr id="0" name=""/>
        <dsp:cNvSpPr/>
      </dsp:nvSpPr>
      <dsp:spPr>
        <a:xfrm>
          <a:off x="1982345" y="721709"/>
          <a:ext cx="1912237" cy="2294685"/>
        </a:xfrm>
        <a:prstGeom prst="roundRect">
          <a:avLst>
            <a:gd name="adj" fmla="val 5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78867" rIns="102235" bIns="0" numCol="1" spcCol="1270" anchor="ctr" anchorCtr="0">
          <a:noAutofit/>
        </a:bodyPr>
        <a:lstStyle/>
        <a:p>
          <a:pPr marL="0" lvl="0" indent="0" algn="l" defTabSz="1022350">
            <a:lnSpc>
              <a:spcPct val="90000"/>
            </a:lnSpc>
            <a:spcBef>
              <a:spcPct val="0"/>
            </a:spcBef>
            <a:spcAft>
              <a:spcPct val="35000"/>
            </a:spcAft>
            <a:buNone/>
          </a:pPr>
          <a:endParaRPr lang="lv-LV" sz="2300" b="1" i="1" kern="1200" dirty="0"/>
        </a:p>
      </dsp:txBody>
      <dsp:txXfrm rot="16200000">
        <a:off x="1232747" y="1471306"/>
        <a:ext cx="1881641" cy="382447"/>
      </dsp:txXfrm>
    </dsp:sp>
    <dsp:sp modelId="{5D2ABB22-B967-4622-882F-3E946C971E92}">
      <dsp:nvSpPr>
        <dsp:cNvPr id="0" name=""/>
        <dsp:cNvSpPr/>
      </dsp:nvSpPr>
      <dsp:spPr>
        <a:xfrm rot="5400000">
          <a:off x="1785147" y="829625"/>
          <a:ext cx="337000" cy="286835"/>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6B57C862-9A63-4D93-9391-CF590DF2C22E}">
      <dsp:nvSpPr>
        <dsp:cNvPr id="0" name=""/>
        <dsp:cNvSpPr/>
      </dsp:nvSpPr>
      <dsp:spPr>
        <a:xfrm>
          <a:off x="2364792" y="721709"/>
          <a:ext cx="1424617" cy="2294685"/>
        </a:xfrm>
        <a:prstGeom prst="rect">
          <a:avLst/>
        </a:prstGeom>
        <a:noFill/>
        <a:ln>
          <a:noFill/>
        </a:ln>
        <a:effectLst>
          <a:outerShdw blurRad="57150" dist="19050" dir="5400000" algn="ctr" rotWithShape="0">
            <a:srgbClr val="000000">
              <a:alpha val="63000"/>
            </a:srgbClr>
          </a:outerShdw>
        </a:effectLst>
        <a:sp3d/>
      </dsp:spPr>
      <dsp:style>
        <a:lnRef idx="0">
          <a:scrgbClr r="0" g="0" b="0"/>
        </a:lnRef>
        <a:fillRef idx="3">
          <a:scrgbClr r="0" g="0" b="0"/>
        </a:fillRef>
        <a:effectRef idx="3">
          <a:scrgbClr r="0" g="0" b="0"/>
        </a:effectRef>
        <a:fontRef idx="minor">
          <a:schemeClr val="lt1"/>
        </a:fontRef>
      </dsp:style>
      <dsp:txBody>
        <a:bodyPr spcFirstLastPara="0" vert="horz" wrap="square" lIns="0" tIns="68580" rIns="0" bIns="0" numCol="1" spcCol="1270" anchor="ctr" anchorCtr="0">
          <a:noAutofit/>
        </a:bodyPr>
        <a:lstStyle/>
        <a:p>
          <a:pPr marL="0" lvl="0" indent="0" algn="l" defTabSz="889000">
            <a:lnSpc>
              <a:spcPct val="90000"/>
            </a:lnSpc>
            <a:spcBef>
              <a:spcPct val="0"/>
            </a:spcBef>
            <a:spcAft>
              <a:spcPct val="35000"/>
            </a:spcAft>
            <a:buNone/>
          </a:pPr>
          <a:r>
            <a:rPr lang="lv-LV" sz="2000" b="1" kern="1200" dirty="0"/>
            <a:t>Plānots finansēt vienu projektu</a:t>
          </a:r>
          <a:r>
            <a:rPr lang="lv-LV" sz="2000" kern="1200" dirty="0"/>
            <a:t>  </a:t>
          </a:r>
          <a:endParaRPr lang="lv-LV" sz="2000" b="1" i="1" kern="1200" dirty="0"/>
        </a:p>
        <a:p>
          <a:pPr marL="228600" lvl="1" indent="-228600" algn="l" defTabSz="1111250">
            <a:lnSpc>
              <a:spcPct val="90000"/>
            </a:lnSpc>
            <a:spcBef>
              <a:spcPct val="0"/>
            </a:spcBef>
            <a:spcAft>
              <a:spcPct val="15000"/>
            </a:spcAft>
            <a:buNone/>
          </a:pPr>
          <a:endParaRPr lang="lv-LV" sz="2500" b="1" i="1" kern="1200" dirty="0"/>
        </a:p>
      </dsp:txBody>
      <dsp:txXfrm>
        <a:off x="2364792" y="721709"/>
        <a:ext cx="1424617" cy="2294685"/>
      </dsp:txXfrm>
    </dsp:sp>
    <dsp:sp modelId="{3D671A6D-A82A-43A0-8A32-4776E8331FA5}">
      <dsp:nvSpPr>
        <dsp:cNvPr id="0" name=""/>
        <dsp:cNvSpPr/>
      </dsp:nvSpPr>
      <dsp:spPr>
        <a:xfrm>
          <a:off x="3961511" y="721709"/>
          <a:ext cx="1912237" cy="2294685"/>
        </a:xfrm>
        <a:prstGeom prst="roundRect">
          <a:avLst>
            <a:gd name="adj" fmla="val 5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78867" rIns="102235" bIns="0" numCol="1" spcCol="1270" anchor="ctr" anchorCtr="0">
          <a:noAutofit/>
        </a:bodyPr>
        <a:lstStyle/>
        <a:p>
          <a:pPr marL="0" lvl="0" indent="0" algn="l" defTabSz="1022350">
            <a:lnSpc>
              <a:spcPct val="90000"/>
            </a:lnSpc>
            <a:spcBef>
              <a:spcPct val="0"/>
            </a:spcBef>
            <a:spcAft>
              <a:spcPct val="35000"/>
            </a:spcAft>
            <a:buNone/>
          </a:pPr>
          <a:endParaRPr lang="lv-LV" sz="2300" b="1" i="1" kern="1200" dirty="0"/>
        </a:p>
      </dsp:txBody>
      <dsp:txXfrm rot="16200000">
        <a:off x="3211913" y="1471306"/>
        <a:ext cx="1881641" cy="382447"/>
      </dsp:txXfrm>
    </dsp:sp>
    <dsp:sp modelId="{9BC2642C-D235-4926-BF7B-FD3B6ED5EDE7}">
      <dsp:nvSpPr>
        <dsp:cNvPr id="0" name=""/>
        <dsp:cNvSpPr/>
      </dsp:nvSpPr>
      <dsp:spPr>
        <a:xfrm rot="5400000">
          <a:off x="3802571" y="2544130"/>
          <a:ext cx="337000" cy="286835"/>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9B4A1D23-C12F-4F20-BEB6-1FF812246104}">
      <dsp:nvSpPr>
        <dsp:cNvPr id="0" name=""/>
        <dsp:cNvSpPr/>
      </dsp:nvSpPr>
      <dsp:spPr>
        <a:xfrm>
          <a:off x="4343958" y="721709"/>
          <a:ext cx="1424617" cy="2294685"/>
        </a:xfrm>
        <a:prstGeom prst="rect">
          <a:avLst/>
        </a:prstGeom>
        <a:noFill/>
        <a:ln>
          <a:noFill/>
        </a:ln>
        <a:effectLst>
          <a:outerShdw blurRad="57150" dist="19050" dir="5400000" algn="ctr" rotWithShape="0">
            <a:srgbClr val="000000">
              <a:alpha val="63000"/>
            </a:srgbClr>
          </a:outerShdw>
        </a:effectLst>
        <a:sp3d/>
      </dsp:spPr>
      <dsp:style>
        <a:lnRef idx="0">
          <a:scrgbClr r="0" g="0" b="0"/>
        </a:lnRef>
        <a:fillRef idx="3">
          <a:scrgbClr r="0" g="0" b="0"/>
        </a:fillRef>
        <a:effectRef idx="3">
          <a:scrgbClr r="0" g="0" b="0"/>
        </a:effectRef>
        <a:fontRef idx="minor">
          <a:schemeClr val="lt1"/>
        </a:fontRef>
      </dsp:style>
      <dsp:txBody>
        <a:bodyPr spcFirstLastPara="0" vert="horz" wrap="square" lIns="0" tIns="82296" rIns="0" bIns="0" numCol="1" spcCol="1270" anchor="ctr" anchorCtr="0">
          <a:noAutofit/>
        </a:bodyPr>
        <a:lstStyle/>
        <a:p>
          <a:pPr marL="0" lvl="0" indent="0" algn="l" defTabSz="1066800">
            <a:lnSpc>
              <a:spcPct val="90000"/>
            </a:lnSpc>
            <a:spcBef>
              <a:spcPct val="0"/>
            </a:spcBef>
            <a:spcAft>
              <a:spcPct val="35000"/>
            </a:spcAft>
            <a:buNone/>
          </a:pPr>
          <a:r>
            <a:rPr lang="lv-LV" sz="2400" b="1" kern="1200" dirty="0"/>
            <a:t>27 mēneši</a:t>
          </a:r>
          <a:endParaRPr lang="lv-LV" sz="2400" b="1" i="1" kern="1200" dirty="0"/>
        </a:p>
      </dsp:txBody>
      <dsp:txXfrm>
        <a:off x="4343958" y="721709"/>
        <a:ext cx="1424617" cy="2294685"/>
      </dsp:txXfrm>
    </dsp:sp>
    <dsp:sp modelId="{42B53275-6152-4B37-9698-C956EFC820C5}">
      <dsp:nvSpPr>
        <dsp:cNvPr id="0" name=""/>
        <dsp:cNvSpPr/>
      </dsp:nvSpPr>
      <dsp:spPr>
        <a:xfrm>
          <a:off x="5943856" y="732241"/>
          <a:ext cx="1912237" cy="2294685"/>
        </a:xfrm>
        <a:prstGeom prst="roundRect">
          <a:avLst>
            <a:gd name="adj" fmla="val 5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41148" rIns="53340" bIns="0" numCol="1" spcCol="1270" anchor="ctr" anchorCtr="0">
          <a:noAutofit/>
        </a:bodyPr>
        <a:lstStyle/>
        <a:p>
          <a:pPr marL="0" lvl="0" indent="0" algn="l" defTabSz="533400">
            <a:lnSpc>
              <a:spcPct val="90000"/>
            </a:lnSpc>
            <a:spcBef>
              <a:spcPct val="0"/>
            </a:spcBef>
            <a:spcAft>
              <a:spcPct val="35000"/>
            </a:spcAft>
            <a:buNone/>
          </a:pPr>
          <a:endParaRPr lang="lv-LV" sz="1200" kern="1200" dirty="0"/>
        </a:p>
      </dsp:txBody>
      <dsp:txXfrm rot="16200000">
        <a:off x="5194259" y="1481839"/>
        <a:ext cx="1881641" cy="382447"/>
      </dsp:txXfrm>
    </dsp:sp>
    <dsp:sp modelId="{E6E23947-8116-48BA-9891-2C8B5E060708}">
      <dsp:nvSpPr>
        <dsp:cNvPr id="0" name=""/>
        <dsp:cNvSpPr/>
      </dsp:nvSpPr>
      <dsp:spPr>
        <a:xfrm rot="5400000">
          <a:off x="5781737" y="2544130"/>
          <a:ext cx="337000" cy="286835"/>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7A6EAFD2-7897-45FB-A8B5-2E80B1C6A97C}">
      <dsp:nvSpPr>
        <dsp:cNvPr id="0" name=""/>
        <dsp:cNvSpPr/>
      </dsp:nvSpPr>
      <dsp:spPr>
        <a:xfrm>
          <a:off x="6326303" y="732241"/>
          <a:ext cx="1424617" cy="2294685"/>
        </a:xfrm>
        <a:prstGeom prst="rect">
          <a:avLst/>
        </a:prstGeom>
        <a:noFill/>
        <a:ln>
          <a:noFill/>
        </a:ln>
        <a:effectLst>
          <a:outerShdw blurRad="57150" dist="19050" dir="5400000" algn="ctr" rotWithShape="0">
            <a:srgbClr val="000000">
              <a:alpha val="63000"/>
            </a:srgbClr>
          </a:outerShdw>
        </a:effectLst>
        <a:sp3d/>
      </dsp:spPr>
      <dsp:style>
        <a:lnRef idx="0">
          <a:scrgbClr r="0" g="0" b="0"/>
        </a:lnRef>
        <a:fillRef idx="3">
          <a:scrgbClr r="0" g="0" b="0"/>
        </a:fillRef>
        <a:effectRef idx="3">
          <a:scrgbClr r="0" g="0" b="0"/>
        </a:effectRef>
        <a:fontRef idx="minor">
          <a:schemeClr val="lt1"/>
        </a:fontRef>
      </dsp:style>
      <dsp:txBody>
        <a:bodyPr spcFirstLastPara="0" vert="horz" wrap="square" lIns="0" tIns="61722" rIns="0" bIns="0" numCol="1" spcCol="1270" anchor="ctr" anchorCtr="0">
          <a:noAutofit/>
        </a:bodyPr>
        <a:lstStyle/>
        <a:p>
          <a:pPr marL="0" lvl="0" indent="0" algn="l" defTabSz="800100">
            <a:lnSpc>
              <a:spcPct val="90000"/>
            </a:lnSpc>
            <a:spcBef>
              <a:spcPct val="0"/>
            </a:spcBef>
            <a:spcAft>
              <a:spcPct val="35000"/>
            </a:spcAft>
            <a:buNone/>
          </a:pPr>
          <a:r>
            <a:rPr lang="lv-LV" sz="1800" b="1" kern="1200" dirty="0">
              <a:effectLst>
                <a:outerShdw blurRad="38100" dist="38100" dir="2700000" algn="tl">
                  <a:srgbClr val="000000">
                    <a:alpha val="43137"/>
                  </a:srgbClr>
                </a:outerShdw>
              </a:effectLst>
            </a:rPr>
            <a:t>576 600,00 EUR</a:t>
          </a:r>
          <a:endParaRPr lang="lv-LV" sz="2000" kern="1200" dirty="0">
            <a:effectLst>
              <a:outerShdw blurRad="38100" dist="38100" dir="2700000" algn="tl">
                <a:srgbClr val="000000">
                  <a:alpha val="43137"/>
                </a:srgbClr>
              </a:outerShdw>
            </a:effectLst>
          </a:endParaRPr>
        </a:p>
      </dsp:txBody>
      <dsp:txXfrm>
        <a:off x="6326303" y="732241"/>
        <a:ext cx="1424617" cy="22946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D37283-9935-40D6-B882-8DD0DEFCCD89}">
      <dsp:nvSpPr>
        <dsp:cNvPr id="0" name=""/>
        <dsp:cNvSpPr/>
      </dsp:nvSpPr>
      <dsp:spPr>
        <a:xfrm>
          <a:off x="0" y="2833436"/>
          <a:ext cx="6061953" cy="252000"/>
        </a:xfrm>
        <a:prstGeom prst="rect">
          <a:avLst/>
        </a:prstGeom>
        <a:solidFill>
          <a:schemeClr val="lt1">
            <a:alpha val="90000"/>
            <a:hueOff val="0"/>
            <a:satOff val="0"/>
            <a:lumOff val="0"/>
            <a:alphaOff val="0"/>
          </a:schemeClr>
        </a:solidFill>
        <a:ln w="12700" cap="flat" cmpd="sng" algn="ctr">
          <a:solidFill>
            <a:schemeClr val="accent4">
              <a:lumMod val="20000"/>
              <a:lumOff val="80000"/>
            </a:schemeClr>
          </a:solidFill>
          <a:prstDash val="solid"/>
          <a:miter lim="800000"/>
        </a:ln>
        <a:effectLst/>
      </dsp:spPr>
      <dsp:style>
        <a:lnRef idx="1">
          <a:scrgbClr r="0" g="0" b="0"/>
        </a:lnRef>
        <a:fillRef idx="1">
          <a:scrgbClr r="0" g="0" b="0"/>
        </a:fillRef>
        <a:effectRef idx="2">
          <a:scrgbClr r="0" g="0" b="0"/>
        </a:effectRef>
        <a:fontRef idx="minor"/>
      </dsp:style>
    </dsp:sp>
    <dsp:sp modelId="{94DF7F29-0145-4421-8E47-81F101E2C1E7}">
      <dsp:nvSpPr>
        <dsp:cNvPr id="0" name=""/>
        <dsp:cNvSpPr/>
      </dsp:nvSpPr>
      <dsp:spPr>
        <a:xfrm>
          <a:off x="303097" y="2685836"/>
          <a:ext cx="4243367" cy="2952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0389" tIns="0" rIns="160389" bIns="0" numCol="1" spcCol="1270" anchor="ctr" anchorCtr="0">
          <a:noAutofit/>
        </a:bodyPr>
        <a:lstStyle/>
        <a:p>
          <a:pPr marL="0" lvl="0" indent="0" algn="l" defTabSz="444500">
            <a:lnSpc>
              <a:spcPct val="90000"/>
            </a:lnSpc>
            <a:spcBef>
              <a:spcPct val="0"/>
            </a:spcBef>
            <a:spcAft>
              <a:spcPct val="35000"/>
            </a:spcAft>
            <a:buNone/>
          </a:pPr>
          <a:r>
            <a:rPr lang="lv-LV" sz="1000" b="1" kern="1200" dirty="0"/>
            <a:t>2. pielikums</a:t>
          </a:r>
          <a:r>
            <a:rPr lang="lv-LV" sz="1000" kern="1200" dirty="0"/>
            <a:t> “Projekta pieteikuma, projekta vidusposma zinātniskā pārskata, projekta noslēguma zinātniskā pārskata noformēšanas un iesniegšanas metodika”</a:t>
          </a:r>
        </a:p>
      </dsp:txBody>
      <dsp:txXfrm>
        <a:off x="317507" y="2700246"/>
        <a:ext cx="4214547" cy="266380"/>
      </dsp:txXfrm>
    </dsp:sp>
    <dsp:sp modelId="{374DDC21-5D09-4878-805A-0993207CE90B}">
      <dsp:nvSpPr>
        <dsp:cNvPr id="0" name=""/>
        <dsp:cNvSpPr/>
      </dsp:nvSpPr>
      <dsp:spPr>
        <a:xfrm>
          <a:off x="0" y="3287036"/>
          <a:ext cx="6061953" cy="252000"/>
        </a:xfrm>
        <a:prstGeom prst="rect">
          <a:avLst/>
        </a:prstGeom>
        <a:solidFill>
          <a:schemeClr val="lt1">
            <a:alpha val="90000"/>
            <a:hueOff val="0"/>
            <a:satOff val="0"/>
            <a:lumOff val="0"/>
            <a:alphaOff val="0"/>
          </a:schemeClr>
        </a:solidFill>
        <a:ln w="12700" cap="flat" cmpd="sng" algn="ctr">
          <a:solidFill>
            <a:schemeClr val="accent4">
              <a:lumMod val="20000"/>
              <a:lumOff val="80000"/>
            </a:schemeClr>
          </a:solidFill>
          <a:prstDash val="solid"/>
          <a:miter lim="800000"/>
        </a:ln>
        <a:effectLst/>
      </dsp:spPr>
      <dsp:style>
        <a:lnRef idx="1">
          <a:scrgbClr r="0" g="0" b="0"/>
        </a:lnRef>
        <a:fillRef idx="1">
          <a:scrgbClr r="0" g="0" b="0"/>
        </a:fillRef>
        <a:effectRef idx="2">
          <a:scrgbClr r="0" g="0" b="0"/>
        </a:effectRef>
        <a:fontRef idx="minor"/>
      </dsp:style>
    </dsp:sp>
    <dsp:sp modelId="{582A9387-1B7D-4F66-9211-AD9C2573DA96}">
      <dsp:nvSpPr>
        <dsp:cNvPr id="0" name=""/>
        <dsp:cNvSpPr/>
      </dsp:nvSpPr>
      <dsp:spPr>
        <a:xfrm>
          <a:off x="303097" y="3139436"/>
          <a:ext cx="4243367" cy="2952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0389" tIns="0" rIns="160389" bIns="0" numCol="1" spcCol="1270" anchor="ctr" anchorCtr="0">
          <a:noAutofit/>
        </a:bodyPr>
        <a:lstStyle/>
        <a:p>
          <a:pPr marL="0" lvl="0" indent="0" algn="l" defTabSz="444500">
            <a:lnSpc>
              <a:spcPct val="90000"/>
            </a:lnSpc>
            <a:spcBef>
              <a:spcPct val="0"/>
            </a:spcBef>
            <a:spcAft>
              <a:spcPct val="35000"/>
            </a:spcAft>
            <a:buNone/>
          </a:pPr>
          <a:r>
            <a:rPr lang="lv-LV" sz="1000" b="1" kern="1200" dirty="0"/>
            <a:t>3. pielikums</a:t>
          </a:r>
          <a:r>
            <a:rPr lang="lv-LV" sz="1000" kern="1200" dirty="0"/>
            <a:t> “Metodika projekta pieteikuma atbilstības izvērtēšanai administratīvās atbilstības kritērijiem”</a:t>
          </a:r>
        </a:p>
      </dsp:txBody>
      <dsp:txXfrm>
        <a:off x="317507" y="3153846"/>
        <a:ext cx="4214547" cy="266380"/>
      </dsp:txXfrm>
    </dsp:sp>
    <dsp:sp modelId="{1DEE4287-4C9E-42B7-97B2-AAFC35A6D240}">
      <dsp:nvSpPr>
        <dsp:cNvPr id="0" name=""/>
        <dsp:cNvSpPr/>
      </dsp:nvSpPr>
      <dsp:spPr>
        <a:xfrm>
          <a:off x="0" y="3740636"/>
          <a:ext cx="6061953" cy="252000"/>
        </a:xfrm>
        <a:prstGeom prst="rect">
          <a:avLst/>
        </a:prstGeom>
        <a:solidFill>
          <a:schemeClr val="lt1">
            <a:alpha val="90000"/>
            <a:hueOff val="0"/>
            <a:satOff val="0"/>
            <a:lumOff val="0"/>
            <a:alphaOff val="0"/>
          </a:schemeClr>
        </a:solidFill>
        <a:ln w="12700" cap="flat" cmpd="sng" algn="ctr">
          <a:solidFill>
            <a:schemeClr val="accent4">
              <a:lumMod val="20000"/>
              <a:lumOff val="80000"/>
            </a:schemeClr>
          </a:solidFill>
          <a:prstDash val="solid"/>
          <a:miter lim="800000"/>
        </a:ln>
        <a:effectLst/>
      </dsp:spPr>
      <dsp:style>
        <a:lnRef idx="1">
          <a:scrgbClr r="0" g="0" b="0"/>
        </a:lnRef>
        <a:fillRef idx="1">
          <a:scrgbClr r="0" g="0" b="0"/>
        </a:fillRef>
        <a:effectRef idx="2">
          <a:scrgbClr r="0" g="0" b="0"/>
        </a:effectRef>
        <a:fontRef idx="minor"/>
      </dsp:style>
    </dsp:sp>
    <dsp:sp modelId="{454ABC60-1517-4C83-88D1-5D0D356ADC80}">
      <dsp:nvSpPr>
        <dsp:cNvPr id="0" name=""/>
        <dsp:cNvSpPr/>
      </dsp:nvSpPr>
      <dsp:spPr>
        <a:xfrm>
          <a:off x="303097" y="3593036"/>
          <a:ext cx="4243367" cy="29520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0389" tIns="0" rIns="160389" bIns="0" numCol="1" spcCol="1270" anchor="ctr" anchorCtr="0">
          <a:noAutofit/>
        </a:bodyPr>
        <a:lstStyle/>
        <a:p>
          <a:pPr marL="0" lvl="0" indent="0" algn="l" defTabSz="444500">
            <a:lnSpc>
              <a:spcPct val="90000"/>
            </a:lnSpc>
            <a:spcBef>
              <a:spcPct val="0"/>
            </a:spcBef>
            <a:spcAft>
              <a:spcPct val="35000"/>
            </a:spcAft>
            <a:buNone/>
          </a:pPr>
          <a:r>
            <a:rPr lang="lv-LV" sz="1000" b="1" kern="1200" dirty="0"/>
            <a:t>7. pielikums</a:t>
          </a:r>
          <a:r>
            <a:rPr lang="lv-LV" sz="1000" kern="1200" dirty="0"/>
            <a:t> “Ekspertīzes veikšanas metodika (projekta pieteikumam, projekta vidusposma/noslēguma zinātniskajam pārskatam)”</a:t>
          </a:r>
        </a:p>
      </dsp:txBody>
      <dsp:txXfrm>
        <a:off x="317507" y="3607446"/>
        <a:ext cx="4214547" cy="2663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1A62B5-A371-44EE-B1E5-194ED528C254}">
      <dsp:nvSpPr>
        <dsp:cNvPr id="0" name=""/>
        <dsp:cNvSpPr/>
      </dsp:nvSpPr>
      <dsp:spPr>
        <a:xfrm>
          <a:off x="2282" y="25182"/>
          <a:ext cx="1212453" cy="3744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lv-LV" sz="1300" kern="1200">
              <a:solidFill>
                <a:schemeClr val="bg1">
                  <a:lumMod val="95000"/>
                </a:schemeClr>
              </a:solidFill>
              <a:latin typeface="+mn-lt"/>
            </a:rPr>
            <a:t>D daļa</a:t>
          </a:r>
        </a:p>
      </dsp:txBody>
      <dsp:txXfrm>
        <a:off x="2282" y="25182"/>
        <a:ext cx="1212453" cy="374400"/>
      </dsp:txXfrm>
    </dsp:sp>
    <dsp:sp modelId="{999BF89F-432F-4FFA-90A8-BEF6DE497E3A}">
      <dsp:nvSpPr>
        <dsp:cNvPr id="0" name=""/>
        <dsp:cNvSpPr/>
      </dsp:nvSpPr>
      <dsp:spPr>
        <a:xfrm>
          <a:off x="2282" y="399582"/>
          <a:ext cx="1212453" cy="1217750"/>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lv-LV" sz="1300" kern="1200">
              <a:solidFill>
                <a:schemeClr val="bg1"/>
              </a:solidFill>
              <a:latin typeface="+mn-lt"/>
              <a:ea typeface="Verdana" panose="020B0604030504040204" pitchFamily="34" charset="0"/>
            </a:rPr>
            <a:t>Projekta iesniedzēja apliecinājums</a:t>
          </a:r>
          <a:endParaRPr lang="lv-LV" sz="1300" kern="1200">
            <a:solidFill>
              <a:schemeClr val="bg1"/>
            </a:solidFill>
            <a:latin typeface="+mn-lt"/>
          </a:endParaRPr>
        </a:p>
      </dsp:txBody>
      <dsp:txXfrm>
        <a:off x="2282" y="399582"/>
        <a:ext cx="1212453" cy="1217750"/>
      </dsp:txXfrm>
    </dsp:sp>
    <dsp:sp modelId="{50AB0DFB-B927-4BE8-BFFF-C6F2FC200F1B}">
      <dsp:nvSpPr>
        <dsp:cNvPr id="0" name=""/>
        <dsp:cNvSpPr/>
      </dsp:nvSpPr>
      <dsp:spPr>
        <a:xfrm>
          <a:off x="1384478" y="25182"/>
          <a:ext cx="1212453" cy="3744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lv-LV" sz="1300" kern="1200">
              <a:solidFill>
                <a:schemeClr val="bg1">
                  <a:lumMod val="95000"/>
                </a:schemeClr>
              </a:solidFill>
              <a:latin typeface="+mn-lt"/>
              <a:ea typeface="Verdana" panose="020B0604030504040204" pitchFamily="34" charset="0"/>
            </a:rPr>
            <a:t>E daļa</a:t>
          </a:r>
          <a:endParaRPr lang="lv-LV" sz="1300" kern="1200">
            <a:solidFill>
              <a:schemeClr val="bg1">
                <a:lumMod val="95000"/>
              </a:schemeClr>
            </a:solidFill>
            <a:latin typeface="+mn-lt"/>
          </a:endParaRPr>
        </a:p>
      </dsp:txBody>
      <dsp:txXfrm>
        <a:off x="1384478" y="25182"/>
        <a:ext cx="1212453" cy="374400"/>
      </dsp:txXfrm>
    </dsp:sp>
    <dsp:sp modelId="{E7F2453D-4CC5-493B-BBDF-569827CCA61F}">
      <dsp:nvSpPr>
        <dsp:cNvPr id="0" name=""/>
        <dsp:cNvSpPr/>
      </dsp:nvSpPr>
      <dsp:spPr>
        <a:xfrm>
          <a:off x="1384478" y="399582"/>
          <a:ext cx="1212453" cy="1217750"/>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lv-LV" sz="1300" kern="1200">
              <a:solidFill>
                <a:schemeClr val="bg1"/>
              </a:solidFill>
              <a:latin typeface="+mn-lt"/>
              <a:ea typeface="Verdana" panose="020B0604030504040204" pitchFamily="34" charset="0"/>
            </a:rPr>
            <a:t>Projekta sadarbības partnera </a:t>
          </a:r>
          <a:r>
            <a:rPr lang="lv-LV" sz="1300" kern="1200">
              <a:solidFill>
                <a:schemeClr val="bg1"/>
              </a:solidFill>
              <a:latin typeface="+mn-lt"/>
            </a:rPr>
            <a:t>–</a:t>
          </a:r>
          <a:r>
            <a:rPr lang="lv-LV" sz="1300" kern="1200">
              <a:solidFill>
                <a:schemeClr val="bg1"/>
              </a:solidFill>
              <a:latin typeface="+mn-lt"/>
              <a:ea typeface="Verdana" panose="020B0604030504040204" pitchFamily="34" charset="0"/>
            </a:rPr>
            <a:t> zinātniskās institūcijas apliecinājums</a:t>
          </a:r>
          <a:endParaRPr lang="lv-LV" sz="1300" kern="1200">
            <a:solidFill>
              <a:schemeClr val="bg1"/>
            </a:solidFill>
            <a:latin typeface="+mn-lt"/>
          </a:endParaRPr>
        </a:p>
      </dsp:txBody>
      <dsp:txXfrm>
        <a:off x="1384478" y="399582"/>
        <a:ext cx="1212453" cy="1217750"/>
      </dsp:txXfrm>
    </dsp:sp>
    <dsp:sp modelId="{4BB07A65-EE2A-4F02-9659-4F262627DC67}">
      <dsp:nvSpPr>
        <dsp:cNvPr id="0" name=""/>
        <dsp:cNvSpPr/>
      </dsp:nvSpPr>
      <dsp:spPr>
        <a:xfrm>
          <a:off x="2766675" y="25182"/>
          <a:ext cx="1212453" cy="3744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lv-LV" sz="1300" kern="1200">
              <a:solidFill>
                <a:schemeClr val="bg1">
                  <a:lumMod val="95000"/>
                </a:schemeClr>
              </a:solidFill>
              <a:latin typeface="+mn-lt"/>
              <a:ea typeface="Verdana" panose="020B0604030504040204" pitchFamily="34" charset="0"/>
            </a:rPr>
            <a:t>F daļa</a:t>
          </a:r>
          <a:endParaRPr lang="lv-LV" sz="1300" kern="1200">
            <a:solidFill>
              <a:schemeClr val="bg1">
                <a:lumMod val="95000"/>
              </a:schemeClr>
            </a:solidFill>
            <a:latin typeface="+mn-lt"/>
          </a:endParaRPr>
        </a:p>
      </dsp:txBody>
      <dsp:txXfrm>
        <a:off x="2766675" y="25182"/>
        <a:ext cx="1212453" cy="374400"/>
      </dsp:txXfrm>
    </dsp:sp>
    <dsp:sp modelId="{66933C1A-763E-4474-A008-33B04B953858}">
      <dsp:nvSpPr>
        <dsp:cNvPr id="0" name=""/>
        <dsp:cNvSpPr/>
      </dsp:nvSpPr>
      <dsp:spPr>
        <a:xfrm>
          <a:off x="2766675" y="399582"/>
          <a:ext cx="1212453" cy="1217750"/>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lv-LV" sz="1300" kern="1200">
              <a:solidFill>
                <a:schemeClr val="bg1"/>
              </a:solidFill>
              <a:latin typeface="+mn-lt"/>
              <a:ea typeface="Verdana" panose="020B0604030504040204" pitchFamily="34" charset="0"/>
            </a:rPr>
            <a:t>Projekta sadarbības partnera </a:t>
          </a:r>
          <a:r>
            <a:rPr lang="lv-LV" sz="1300" kern="1200">
              <a:solidFill>
                <a:schemeClr val="bg1"/>
              </a:solidFill>
              <a:latin typeface="+mn-lt"/>
            </a:rPr>
            <a:t>–</a:t>
          </a:r>
          <a:r>
            <a:rPr lang="lv-LV" sz="1300" kern="1200">
              <a:solidFill>
                <a:schemeClr val="bg1"/>
              </a:solidFill>
              <a:latin typeface="+mn-lt"/>
              <a:ea typeface="Verdana" panose="020B0604030504040204" pitchFamily="34" charset="0"/>
            </a:rPr>
            <a:t> valsts institūcijas apliecinājums</a:t>
          </a:r>
          <a:endParaRPr lang="lv-LV" sz="1300" kern="1200">
            <a:solidFill>
              <a:schemeClr val="bg1"/>
            </a:solidFill>
            <a:latin typeface="+mn-lt"/>
          </a:endParaRPr>
        </a:p>
      </dsp:txBody>
      <dsp:txXfrm>
        <a:off x="2766675" y="399582"/>
        <a:ext cx="1212453" cy="1217750"/>
      </dsp:txXfrm>
    </dsp:sp>
    <dsp:sp modelId="{91C6D00D-3B26-44DD-B02F-CC15D03DB7DF}">
      <dsp:nvSpPr>
        <dsp:cNvPr id="0" name=""/>
        <dsp:cNvSpPr/>
      </dsp:nvSpPr>
      <dsp:spPr>
        <a:xfrm>
          <a:off x="4148871" y="25182"/>
          <a:ext cx="1212453" cy="3744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lv-LV" sz="1300" kern="1200">
              <a:solidFill>
                <a:schemeClr val="bg1">
                  <a:lumMod val="95000"/>
                </a:schemeClr>
              </a:solidFill>
              <a:latin typeface="+mn-lt"/>
              <a:ea typeface="Verdana" panose="020B0604030504040204" pitchFamily="34" charset="0"/>
            </a:rPr>
            <a:t>G daļa</a:t>
          </a:r>
          <a:endParaRPr lang="lv-LV" sz="1300" kern="1200">
            <a:solidFill>
              <a:schemeClr val="bg1">
                <a:lumMod val="95000"/>
              </a:schemeClr>
            </a:solidFill>
            <a:latin typeface="+mn-lt"/>
          </a:endParaRPr>
        </a:p>
      </dsp:txBody>
      <dsp:txXfrm>
        <a:off x="4148871" y="25182"/>
        <a:ext cx="1212453" cy="374400"/>
      </dsp:txXfrm>
    </dsp:sp>
    <dsp:sp modelId="{BAFC0E9D-C78B-48C2-809D-ACFFBAAACCEA}">
      <dsp:nvSpPr>
        <dsp:cNvPr id="0" name=""/>
        <dsp:cNvSpPr/>
      </dsp:nvSpPr>
      <dsp:spPr>
        <a:xfrm>
          <a:off x="4148871" y="399582"/>
          <a:ext cx="1212453" cy="1217750"/>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lv-LV" sz="1300" kern="1200" dirty="0">
              <a:solidFill>
                <a:schemeClr val="bg1"/>
              </a:solidFill>
              <a:latin typeface="+mn-lt"/>
              <a:ea typeface="Verdana" panose="020B0604030504040204" pitchFamily="34" charset="0"/>
            </a:rPr>
            <a:t>Finanšu apgrozījuma pārskata veidlapa par 2023.</a:t>
          </a:r>
          <a:r>
            <a:rPr lang="lv-LV" sz="1300" kern="1200" dirty="0">
              <a:solidFill>
                <a:schemeClr val="bg1"/>
              </a:solidFill>
              <a:latin typeface="+mn-lt"/>
            </a:rPr>
            <a:t> –</a:t>
          </a:r>
          <a:r>
            <a:rPr lang="lv-LV" sz="1300" kern="1200" dirty="0">
              <a:solidFill>
                <a:schemeClr val="bg1"/>
              </a:solidFill>
              <a:latin typeface="+mn-lt"/>
              <a:ea typeface="Verdana" panose="020B0604030504040204" pitchFamily="34" charset="0"/>
            </a:rPr>
            <a:t>2025. gadu</a:t>
          </a:r>
          <a:endParaRPr lang="lv-LV" sz="1300" kern="1200" dirty="0">
            <a:solidFill>
              <a:schemeClr val="bg1"/>
            </a:solidFill>
            <a:latin typeface="+mn-lt"/>
          </a:endParaRPr>
        </a:p>
      </dsp:txBody>
      <dsp:txXfrm>
        <a:off x="4148871" y="399582"/>
        <a:ext cx="1212453" cy="1217750"/>
      </dsp:txXfrm>
    </dsp:sp>
    <dsp:sp modelId="{0D77CF71-4C2D-43F5-AD96-DAEEC855DB4A}">
      <dsp:nvSpPr>
        <dsp:cNvPr id="0" name=""/>
        <dsp:cNvSpPr/>
      </dsp:nvSpPr>
      <dsp:spPr>
        <a:xfrm>
          <a:off x="5531068" y="25182"/>
          <a:ext cx="1212453" cy="3744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lv-LV" sz="1300" kern="1200">
              <a:solidFill>
                <a:schemeClr val="bg1">
                  <a:lumMod val="95000"/>
                </a:schemeClr>
              </a:solidFill>
              <a:latin typeface="+mn-lt"/>
              <a:ea typeface="Verdana" panose="020B0604030504040204" pitchFamily="34" charset="0"/>
            </a:rPr>
            <a:t>H daļa</a:t>
          </a:r>
          <a:endParaRPr lang="lv-LV" sz="1300" kern="1200">
            <a:solidFill>
              <a:schemeClr val="bg1">
                <a:lumMod val="95000"/>
              </a:schemeClr>
            </a:solidFill>
            <a:latin typeface="+mn-lt"/>
          </a:endParaRPr>
        </a:p>
      </dsp:txBody>
      <dsp:txXfrm>
        <a:off x="5531068" y="25182"/>
        <a:ext cx="1212453" cy="374400"/>
      </dsp:txXfrm>
    </dsp:sp>
    <dsp:sp modelId="{951511A3-88E0-4DB8-8380-8C0EC5BB6B8A}">
      <dsp:nvSpPr>
        <dsp:cNvPr id="0" name=""/>
        <dsp:cNvSpPr/>
      </dsp:nvSpPr>
      <dsp:spPr>
        <a:xfrm>
          <a:off x="5531068" y="399582"/>
          <a:ext cx="1212453" cy="1217750"/>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lv-LV" sz="1300" kern="1200">
              <a:solidFill>
                <a:schemeClr val="bg1"/>
              </a:solidFill>
              <a:latin typeface="+mn-lt"/>
              <a:ea typeface="Verdana" panose="020B0604030504040204" pitchFamily="34" charset="0"/>
            </a:rPr>
            <a:t>Darbības, kurām nav saimnieciska rakstura</a:t>
          </a:r>
          <a:endParaRPr lang="lv-LV" sz="1300" kern="1200">
            <a:solidFill>
              <a:schemeClr val="bg1"/>
            </a:solidFill>
            <a:latin typeface="+mn-lt"/>
          </a:endParaRPr>
        </a:p>
      </dsp:txBody>
      <dsp:txXfrm>
        <a:off x="5531068" y="399582"/>
        <a:ext cx="1212453" cy="1217750"/>
      </dsp:txXfrm>
    </dsp:sp>
    <dsp:sp modelId="{3F3C1AA8-32E8-4737-9166-BDC353198FAB}">
      <dsp:nvSpPr>
        <dsp:cNvPr id="0" name=""/>
        <dsp:cNvSpPr/>
      </dsp:nvSpPr>
      <dsp:spPr>
        <a:xfrm>
          <a:off x="6913264" y="25182"/>
          <a:ext cx="1212453" cy="3744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lv-LV" sz="1300" kern="1200">
              <a:solidFill>
                <a:schemeClr val="bg1">
                  <a:lumMod val="95000"/>
                </a:schemeClr>
              </a:solidFill>
              <a:latin typeface="+mn-lt"/>
              <a:ea typeface="Verdana" panose="020B0604030504040204" pitchFamily="34" charset="0"/>
            </a:rPr>
            <a:t>I daļa</a:t>
          </a:r>
          <a:endParaRPr lang="lv-LV" sz="1300" kern="1200">
            <a:solidFill>
              <a:schemeClr val="bg1">
                <a:lumMod val="95000"/>
              </a:schemeClr>
            </a:solidFill>
            <a:latin typeface="+mn-lt"/>
          </a:endParaRPr>
        </a:p>
      </dsp:txBody>
      <dsp:txXfrm>
        <a:off x="6913264" y="25182"/>
        <a:ext cx="1212453" cy="374400"/>
      </dsp:txXfrm>
    </dsp:sp>
    <dsp:sp modelId="{9FFA354C-E6FB-46C5-B0AA-88C07A32B568}">
      <dsp:nvSpPr>
        <dsp:cNvPr id="0" name=""/>
        <dsp:cNvSpPr/>
      </dsp:nvSpPr>
      <dsp:spPr>
        <a:xfrm>
          <a:off x="6913264" y="399582"/>
          <a:ext cx="1212453" cy="1217750"/>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lv-LV" sz="1300" kern="1200">
              <a:solidFill>
                <a:schemeClr val="bg1"/>
              </a:solidFill>
              <a:latin typeface="+mn-lt"/>
              <a:ea typeface="Verdana" panose="020B0604030504040204" pitchFamily="34" charset="0"/>
            </a:rPr>
            <a:t>Horizontālie uzdevumi un sasniedzamie rezultāti</a:t>
          </a:r>
          <a:endParaRPr lang="lv-LV" sz="1300" kern="1200">
            <a:solidFill>
              <a:schemeClr val="bg1"/>
            </a:solidFill>
            <a:latin typeface="+mn-lt"/>
          </a:endParaRPr>
        </a:p>
      </dsp:txBody>
      <dsp:txXfrm>
        <a:off x="6913264" y="399582"/>
        <a:ext cx="1212453" cy="12177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741B9D-E516-4A27-AF3B-03FB16D50538}">
      <dsp:nvSpPr>
        <dsp:cNvPr id="0" name=""/>
        <dsp:cNvSpPr/>
      </dsp:nvSpPr>
      <dsp:spPr>
        <a:xfrm>
          <a:off x="2727468" y="700368"/>
          <a:ext cx="1329093" cy="1329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kern="1200" dirty="0">
              <a:solidFill>
                <a:schemeClr val="tx2"/>
              </a:solidFill>
            </a:rPr>
            <a:t>Projekta iesniedzējs precizējumus iesniedz divu darba dienu laikā pēc Padomes vēstules nosūtīšanas dienas, nosūtot atbildi uz Padomes oficiālo elektroniskā pasta adresi: </a:t>
          </a:r>
          <a:r>
            <a:rPr lang="lv-LV" sz="1100" kern="1200" dirty="0">
              <a:solidFill>
                <a:schemeClr val="tx2"/>
              </a:solidFill>
              <a:hlinkClick xmlns:r="http://schemas.openxmlformats.org/officeDocument/2006/relationships" r:id="rId1">
                <a:extLst>
                  <a:ext uri="{A12FA001-AC4F-418D-AE19-62706E023703}">
                    <ahyp:hlinkClr xmlns:ahyp="http://schemas.microsoft.com/office/drawing/2018/hyperlinkcolor" val="tx"/>
                  </a:ext>
                </a:extLst>
              </a:hlinkClick>
            </a:rPr>
            <a:t>pasts@lzp.gov.lv</a:t>
          </a:r>
          <a:endParaRPr lang="lv-LV" sz="1100" kern="1200" dirty="0">
            <a:solidFill>
              <a:schemeClr val="tx2"/>
            </a:solidFill>
          </a:endParaRPr>
        </a:p>
      </dsp:txBody>
      <dsp:txXfrm>
        <a:off x="2727468" y="700368"/>
        <a:ext cx="1329093" cy="1329093"/>
      </dsp:txXfrm>
    </dsp:sp>
    <dsp:sp modelId="{7AF54CF9-A7AC-4906-B53A-9B663946BD10}">
      <dsp:nvSpPr>
        <dsp:cNvPr id="0" name=""/>
        <dsp:cNvSpPr/>
      </dsp:nvSpPr>
      <dsp:spPr>
        <a:xfrm>
          <a:off x="991301" y="243863"/>
          <a:ext cx="2231995" cy="2268003"/>
        </a:xfrm>
        <a:prstGeom prst="circularArrow">
          <a:avLst>
            <a:gd name="adj1" fmla="val 9486"/>
            <a:gd name="adj2" fmla="val 685287"/>
            <a:gd name="adj3" fmla="val 7849159"/>
            <a:gd name="adj4" fmla="val 2265554"/>
            <a:gd name="adj5" fmla="val 1106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4DC151-B158-494A-B6B8-C742437018D6}">
      <dsp:nvSpPr>
        <dsp:cNvPr id="0" name=""/>
        <dsp:cNvSpPr/>
      </dsp:nvSpPr>
      <dsp:spPr>
        <a:xfrm>
          <a:off x="556969" y="700368"/>
          <a:ext cx="1329093" cy="1329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lv-LV" sz="1100" b="1" kern="1200" dirty="0">
              <a:solidFill>
                <a:schemeClr val="tx2"/>
              </a:solidFill>
            </a:rPr>
            <a:t>Nolikuma 33.1. apakšpunkts:      </a:t>
          </a:r>
          <a:r>
            <a:rPr lang="lv-LV" sz="1100" kern="1200" dirty="0">
              <a:solidFill>
                <a:schemeClr val="tx2"/>
              </a:solidFill>
            </a:rPr>
            <a:t>Padome nosūta vēstuli projekta iesniedzējam</a:t>
          </a:r>
        </a:p>
      </dsp:txBody>
      <dsp:txXfrm>
        <a:off x="556969" y="700368"/>
        <a:ext cx="1329093" cy="1329093"/>
      </dsp:txXfrm>
    </dsp:sp>
    <dsp:sp modelId="{DEE26AFA-754C-45D6-A250-BF2F7C3715A6}">
      <dsp:nvSpPr>
        <dsp:cNvPr id="0" name=""/>
        <dsp:cNvSpPr/>
      </dsp:nvSpPr>
      <dsp:spPr>
        <a:xfrm>
          <a:off x="1026421" y="283177"/>
          <a:ext cx="2123997" cy="2195986"/>
        </a:xfrm>
        <a:prstGeom prst="circularArrow">
          <a:avLst>
            <a:gd name="adj1" fmla="val 9486"/>
            <a:gd name="adj2" fmla="val 685287"/>
            <a:gd name="adj3" fmla="val 18649159"/>
            <a:gd name="adj4" fmla="val 13065554"/>
            <a:gd name="adj5" fmla="val 1106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69EFC0-31B3-0F45-B44D-F35B7A9E9372}">
      <dsp:nvSpPr>
        <dsp:cNvPr id="0" name=""/>
        <dsp:cNvSpPr/>
      </dsp:nvSpPr>
      <dsp:spPr>
        <a:xfrm>
          <a:off x="-3045166" y="-468893"/>
          <a:ext cx="3632514" cy="3632514"/>
        </a:xfrm>
        <a:prstGeom prst="blockArc">
          <a:avLst>
            <a:gd name="adj1" fmla="val 18900000"/>
            <a:gd name="adj2" fmla="val 2700000"/>
            <a:gd name="adj3" fmla="val 595"/>
          </a:avLst>
        </a:prstGeom>
        <a:noFill/>
        <a:ln w="1270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A065F00-2114-7A4D-8FD1-0526D1E94660}">
      <dsp:nvSpPr>
        <dsp:cNvPr id="0" name=""/>
        <dsp:cNvSpPr/>
      </dsp:nvSpPr>
      <dsp:spPr>
        <a:xfrm>
          <a:off x="377655" y="269472"/>
          <a:ext cx="2302758" cy="538945"/>
        </a:xfrm>
        <a:prstGeom prst="rect">
          <a:avLst/>
        </a:prstGeo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a:ln>
          <a:noFill/>
        </a:ln>
        <a:effectLst>
          <a:outerShdw blurRad="50800" dist="38100" dir="2700000" algn="tl"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a:latin typeface="+mn-lt"/>
              <a:ea typeface="Verdana" panose="020B0604030504040204" pitchFamily="34" charset="0"/>
              <a:cs typeface="Verdana" panose="020B0604030504040204" pitchFamily="34" charset="0"/>
            </a:rPr>
            <a:t>IZCILĪBA (A)</a:t>
          </a:r>
        </a:p>
      </dsp:txBody>
      <dsp:txXfrm>
        <a:off x="377655" y="269472"/>
        <a:ext cx="2302758" cy="538945"/>
      </dsp:txXfrm>
    </dsp:sp>
    <dsp:sp modelId="{30838C00-761E-A94D-9E90-0E1DA78EFC57}">
      <dsp:nvSpPr>
        <dsp:cNvPr id="0" name=""/>
        <dsp:cNvSpPr/>
      </dsp:nvSpPr>
      <dsp:spPr>
        <a:xfrm>
          <a:off x="40814" y="202104"/>
          <a:ext cx="673682" cy="673682"/>
        </a:xfrm>
        <a:prstGeom prst="ellipse">
          <a:avLst/>
        </a:prstGeom>
        <a:solidFill>
          <a:schemeClr val="lt1">
            <a:hueOff val="0"/>
            <a:satOff val="0"/>
            <a:lumOff val="0"/>
            <a:alphaOff val="0"/>
          </a:schemeClr>
        </a:solidFill>
        <a:ln w="12700" cap="flat" cmpd="sng" algn="ctr">
          <a:solidFill>
            <a:schemeClr val="accent2">
              <a:lumMod val="75000"/>
            </a:schemeClr>
          </a:solidFill>
          <a:prstDash val="solid"/>
          <a:miter lim="800000"/>
        </a:ln>
        <a:effectLst/>
      </dsp:spPr>
      <dsp:style>
        <a:lnRef idx="1">
          <a:scrgbClr r="0" g="0" b="0"/>
        </a:lnRef>
        <a:fillRef idx="1">
          <a:scrgbClr r="0" g="0" b="0"/>
        </a:fillRef>
        <a:effectRef idx="0">
          <a:scrgbClr r="0" g="0" b="0"/>
        </a:effectRef>
        <a:fontRef idx="minor"/>
      </dsp:style>
    </dsp:sp>
    <dsp:sp modelId="{4EC0D5D3-24CF-2242-9665-C5515CB88673}">
      <dsp:nvSpPr>
        <dsp:cNvPr id="0" name=""/>
        <dsp:cNvSpPr/>
      </dsp:nvSpPr>
      <dsp:spPr>
        <a:xfrm>
          <a:off x="573561" y="1077891"/>
          <a:ext cx="2106851" cy="538945"/>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a:effectLst>
          <a:outerShdw blurRad="50800" dist="38100" dir="2700000" algn="tl"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a:latin typeface="+mn-lt"/>
              <a:ea typeface="Verdana" panose="020B0604030504040204" pitchFamily="34" charset="0"/>
              <a:cs typeface="Verdana" panose="020B0604030504040204" pitchFamily="34" charset="0"/>
            </a:rPr>
            <a:t>IETEKME (B)</a:t>
          </a:r>
          <a:endParaRPr lang="en-US" sz="1800" kern="1200">
            <a:latin typeface="+mn-lt"/>
            <a:ea typeface="Verdana" panose="020B0604030504040204" pitchFamily="34" charset="0"/>
            <a:cs typeface="Verdana" panose="020B0604030504040204" pitchFamily="34" charset="0"/>
          </a:endParaRPr>
        </a:p>
      </dsp:txBody>
      <dsp:txXfrm>
        <a:off x="573561" y="1077891"/>
        <a:ext cx="2106851" cy="538945"/>
      </dsp:txXfrm>
    </dsp:sp>
    <dsp:sp modelId="{899310B5-FFDF-D94A-ABA3-3F1AD83A4A45}">
      <dsp:nvSpPr>
        <dsp:cNvPr id="0" name=""/>
        <dsp:cNvSpPr/>
      </dsp:nvSpPr>
      <dsp:spPr>
        <a:xfrm>
          <a:off x="236720" y="1010523"/>
          <a:ext cx="673682" cy="673682"/>
        </a:xfrm>
        <a:prstGeom prst="ellipse">
          <a:avLst/>
        </a:prstGeom>
        <a:solidFill>
          <a:schemeClr val="lt1">
            <a:hueOff val="0"/>
            <a:satOff val="0"/>
            <a:lumOff val="0"/>
            <a:alphaOff val="0"/>
          </a:schemeClr>
        </a:solidFill>
        <a:ln w="12700" cap="flat" cmpd="sng" algn="ctr">
          <a:solidFill>
            <a:schemeClr val="accent2">
              <a:lumMod val="75000"/>
            </a:schemeClr>
          </a:solidFill>
          <a:prstDash val="solid"/>
          <a:miter lim="800000"/>
        </a:ln>
        <a:effectLst/>
      </dsp:spPr>
      <dsp:style>
        <a:lnRef idx="1">
          <a:scrgbClr r="0" g="0" b="0"/>
        </a:lnRef>
        <a:fillRef idx="1">
          <a:scrgbClr r="0" g="0" b="0"/>
        </a:fillRef>
        <a:effectRef idx="0">
          <a:scrgbClr r="0" g="0" b="0"/>
        </a:effectRef>
        <a:fontRef idx="minor"/>
      </dsp:style>
    </dsp:sp>
    <dsp:sp modelId="{8BD8C914-7314-BC41-AD43-3DB3440F7358}">
      <dsp:nvSpPr>
        <dsp:cNvPr id="0" name=""/>
        <dsp:cNvSpPr/>
      </dsp:nvSpPr>
      <dsp:spPr>
        <a:xfrm>
          <a:off x="411206" y="1865042"/>
          <a:ext cx="2302758" cy="538945"/>
        </a:xfrm>
        <a:prstGeom prst="rect">
          <a:avLst/>
        </a:prstGeom>
        <a:gradFill flip="none" rotWithShape="1">
          <a:gsLst>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a:ln>
          <a:noFill/>
        </a:ln>
        <a:effectLst>
          <a:outerShdw blurRad="50800" dist="38100" dir="2700000" algn="tl" rotWithShape="0">
            <a:prstClr val="black">
              <a:alpha val="40000"/>
            </a:prst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a:solidFill>
                <a:schemeClr val="tx1"/>
              </a:solidFill>
              <a:latin typeface="+mn-lt"/>
              <a:ea typeface="Verdana" panose="020B0604030504040204" pitchFamily="34" charset="0"/>
              <a:cs typeface="Verdana" panose="020B0604030504040204" pitchFamily="34" charset="0"/>
            </a:rPr>
            <a:t>IEVIEŠANA (C)</a:t>
          </a:r>
          <a:endParaRPr lang="en-US" sz="1800" kern="1200">
            <a:solidFill>
              <a:schemeClr val="tx1"/>
            </a:solidFill>
            <a:latin typeface="+mn-lt"/>
            <a:ea typeface="Verdana" panose="020B0604030504040204" pitchFamily="34" charset="0"/>
            <a:cs typeface="Verdana" panose="020B0604030504040204" pitchFamily="34" charset="0"/>
          </a:endParaRPr>
        </a:p>
      </dsp:txBody>
      <dsp:txXfrm>
        <a:off x="411206" y="1865042"/>
        <a:ext cx="2302758" cy="538945"/>
      </dsp:txXfrm>
    </dsp:sp>
    <dsp:sp modelId="{5A38DCE6-70AD-8A4A-9A71-20B5C5B65822}">
      <dsp:nvSpPr>
        <dsp:cNvPr id="0" name=""/>
        <dsp:cNvSpPr/>
      </dsp:nvSpPr>
      <dsp:spPr>
        <a:xfrm>
          <a:off x="40814" y="1818941"/>
          <a:ext cx="673682" cy="673682"/>
        </a:xfrm>
        <a:prstGeom prst="ellipse">
          <a:avLst/>
        </a:prstGeom>
        <a:solidFill>
          <a:schemeClr val="lt1">
            <a:hueOff val="0"/>
            <a:satOff val="0"/>
            <a:lumOff val="0"/>
            <a:alphaOff val="0"/>
          </a:schemeClr>
        </a:solidFill>
        <a:ln w="12700" cap="flat" cmpd="sng" algn="ctr">
          <a:solidFill>
            <a:schemeClr val="accent2">
              <a:lumMod val="7500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0C2FE6-4A79-4262-B6D3-A347FC047D48}">
      <dsp:nvSpPr>
        <dsp:cNvPr id="0" name=""/>
        <dsp:cNvSpPr/>
      </dsp:nvSpPr>
      <dsp:spPr>
        <a:xfrm>
          <a:off x="2927298" y="2113999"/>
          <a:ext cx="2273403" cy="2273403"/>
        </a:xfrm>
        <a:prstGeom prst="ellipse">
          <a:avLst/>
        </a:prstGeom>
        <a:solidFill>
          <a:schemeClr val="accent1">
            <a:alpha val="50000"/>
            <a:hueOff val="0"/>
            <a:satOff val="0"/>
            <a:lumOff val="0"/>
            <a:alphaOff val="0"/>
          </a:schemeClr>
        </a:solidFill>
        <a:ln w="1905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kern="1200" dirty="0">
              <a:solidFill>
                <a:prstClr val="white">
                  <a:lumMod val="95000"/>
                </a:prstClr>
              </a:solidFill>
              <a:latin typeface="Arial Narrow"/>
              <a:ea typeface="+mn-ea"/>
              <a:cs typeface="+mn-cs"/>
            </a:rPr>
            <a:t>Vismaz </a:t>
          </a:r>
          <a:r>
            <a:rPr lang="lv-LV" sz="1200" b="1" kern="1200" dirty="0">
              <a:solidFill>
                <a:prstClr val="white">
                  <a:lumMod val="95000"/>
                </a:prstClr>
              </a:solidFill>
              <a:latin typeface="Arial Narrow"/>
              <a:ea typeface="+mn-ea"/>
              <a:cs typeface="+mn-cs"/>
            </a:rPr>
            <a:t>desmit punkti </a:t>
          </a:r>
          <a:r>
            <a:rPr lang="lv-LV" sz="1200" kern="1200" dirty="0">
              <a:solidFill>
                <a:prstClr val="white">
                  <a:lumMod val="95000"/>
                </a:prstClr>
              </a:solidFill>
              <a:latin typeface="Arial Narrow"/>
              <a:ea typeface="+mn-ea"/>
              <a:cs typeface="+mn-cs"/>
            </a:rPr>
            <a:t>visos MK noteikumu 26. punktā noteiktajos zinātniskajos kritērijos kopā</a:t>
          </a:r>
        </a:p>
      </dsp:txBody>
      <dsp:txXfrm>
        <a:off x="3260230" y="2446931"/>
        <a:ext cx="1607539" cy="1607539"/>
      </dsp:txXfrm>
    </dsp:sp>
    <dsp:sp modelId="{21CB2F2F-659B-4C1C-999C-F6B43EA95AAC}">
      <dsp:nvSpPr>
        <dsp:cNvPr id="0" name=""/>
        <dsp:cNvSpPr/>
      </dsp:nvSpPr>
      <dsp:spPr>
        <a:xfrm>
          <a:off x="3231885" y="1045114"/>
          <a:ext cx="1664229" cy="1664229"/>
        </a:xfrm>
        <a:prstGeom prst="ellipse">
          <a:avLst/>
        </a:prstGeom>
        <a:solidFill>
          <a:schemeClr val="accent1">
            <a:alpha val="50000"/>
            <a:hueOff val="0"/>
            <a:satOff val="0"/>
            <a:lumOff val="0"/>
            <a:alphaOff val="0"/>
          </a:schemeClr>
        </a:solidFill>
        <a:ln w="1905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kern="1200" dirty="0">
              <a:solidFill>
                <a:schemeClr val="bg1">
                  <a:lumMod val="95000"/>
                </a:schemeClr>
              </a:solidFill>
            </a:rPr>
            <a:t>Vismaz </a:t>
          </a:r>
          <a:r>
            <a:rPr lang="lv-LV" sz="1200" b="1" kern="1200" dirty="0">
              <a:solidFill>
                <a:schemeClr val="bg1">
                  <a:lumMod val="95000"/>
                </a:schemeClr>
              </a:solidFill>
            </a:rPr>
            <a:t>četri punkti </a:t>
          </a:r>
          <a:r>
            <a:rPr lang="lv-LV" sz="1200" kern="1200" dirty="0">
              <a:solidFill>
                <a:schemeClr val="bg1">
                  <a:lumMod val="95000"/>
                </a:schemeClr>
              </a:solidFill>
            </a:rPr>
            <a:t>MK noteikumu 26.1. apakšpunktā noteiktajā kritērijā (projekta zinātniskā kvalitāte)</a:t>
          </a:r>
        </a:p>
      </dsp:txBody>
      <dsp:txXfrm>
        <a:off x="3475606" y="1288835"/>
        <a:ext cx="1176787" cy="1176787"/>
      </dsp:txXfrm>
    </dsp:sp>
    <dsp:sp modelId="{1BDCEA7A-E15E-460F-92F0-60F844567F34}">
      <dsp:nvSpPr>
        <dsp:cNvPr id="0" name=""/>
        <dsp:cNvSpPr/>
      </dsp:nvSpPr>
      <dsp:spPr>
        <a:xfrm>
          <a:off x="4808358" y="2941238"/>
          <a:ext cx="1664229" cy="1664229"/>
        </a:xfrm>
        <a:prstGeom prst="ellipse">
          <a:avLst/>
        </a:prstGeom>
        <a:solidFill>
          <a:schemeClr val="accent1">
            <a:alpha val="50000"/>
            <a:hueOff val="0"/>
            <a:satOff val="0"/>
            <a:lumOff val="0"/>
            <a:alphaOff val="0"/>
          </a:schemeClr>
        </a:solidFill>
        <a:ln w="1905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kern="1200" dirty="0">
              <a:solidFill>
                <a:prstClr val="white">
                  <a:lumMod val="95000"/>
                </a:prstClr>
              </a:solidFill>
              <a:latin typeface="Arial Narrow"/>
              <a:ea typeface="+mn-ea"/>
              <a:cs typeface="+mn-cs"/>
            </a:rPr>
            <a:t>Vismaz </a:t>
          </a:r>
          <a:r>
            <a:rPr lang="lv-LV" sz="1200" b="1" kern="1200" dirty="0">
              <a:solidFill>
                <a:prstClr val="white">
                  <a:lumMod val="95000"/>
                </a:prstClr>
              </a:solidFill>
              <a:latin typeface="Arial Narrow"/>
              <a:ea typeface="+mn-ea"/>
              <a:cs typeface="+mn-cs"/>
            </a:rPr>
            <a:t>trīs punkti </a:t>
          </a:r>
          <a:r>
            <a:rPr lang="lv-LV" sz="1200" kern="1200" dirty="0">
              <a:solidFill>
                <a:prstClr val="white">
                  <a:lumMod val="95000"/>
                </a:prstClr>
              </a:solidFill>
              <a:latin typeface="Arial Narrow"/>
              <a:ea typeface="+mn-ea"/>
              <a:cs typeface="+mn-cs"/>
            </a:rPr>
            <a:t>MK noteikumu 26.2. apakšpunktā noteiktajā kritērijā (projekta rezultātu ietekme)</a:t>
          </a:r>
        </a:p>
      </dsp:txBody>
      <dsp:txXfrm>
        <a:off x="5052079" y="3184959"/>
        <a:ext cx="1176787" cy="1176787"/>
      </dsp:txXfrm>
    </dsp:sp>
    <dsp:sp modelId="{8306ED85-59E6-43C0-A974-4B22A9C66041}">
      <dsp:nvSpPr>
        <dsp:cNvPr id="0" name=""/>
        <dsp:cNvSpPr/>
      </dsp:nvSpPr>
      <dsp:spPr>
        <a:xfrm>
          <a:off x="1688573" y="2960959"/>
          <a:ext cx="1664229" cy="1664229"/>
        </a:xfrm>
        <a:prstGeom prst="ellipse">
          <a:avLst/>
        </a:prstGeom>
        <a:solidFill>
          <a:schemeClr val="accent1">
            <a:alpha val="50000"/>
            <a:hueOff val="0"/>
            <a:satOff val="0"/>
            <a:lumOff val="0"/>
            <a:alphaOff val="0"/>
          </a:schemeClr>
        </a:solidFill>
        <a:ln w="1905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lv-LV" sz="1200" kern="1200">
              <a:solidFill>
                <a:prstClr val="white">
                  <a:lumMod val="95000"/>
                </a:prstClr>
              </a:solidFill>
              <a:latin typeface="Arial Narrow"/>
              <a:ea typeface="+mn-ea"/>
              <a:cs typeface="+mn-cs"/>
            </a:rPr>
            <a:t>Vismaz </a:t>
          </a:r>
          <a:r>
            <a:rPr lang="lv-LV" sz="1200" b="1" kern="1200">
              <a:solidFill>
                <a:prstClr val="white">
                  <a:lumMod val="95000"/>
                </a:prstClr>
              </a:solidFill>
              <a:latin typeface="Arial Narrow"/>
              <a:ea typeface="+mn-ea"/>
              <a:cs typeface="+mn-cs"/>
            </a:rPr>
            <a:t>trīs punkti </a:t>
          </a:r>
          <a:r>
            <a:rPr lang="lv-LV" sz="1200" kern="1200">
              <a:solidFill>
                <a:prstClr val="white">
                  <a:lumMod val="95000"/>
                </a:prstClr>
              </a:solidFill>
              <a:latin typeface="Arial Narrow"/>
              <a:ea typeface="+mn-ea"/>
              <a:cs typeface="+mn-cs"/>
            </a:rPr>
            <a:t>MK noteikumu 26.3. apakšpunktā noteiktajā kritērijā (projekta īstenošanas iespējas un nodrošinājums)</a:t>
          </a:r>
        </a:p>
      </dsp:txBody>
      <dsp:txXfrm>
        <a:off x="1932294" y="3204680"/>
        <a:ext cx="1176787" cy="11767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50BC9C-7A55-498E-BBDA-9EA3B447C15F}">
      <dsp:nvSpPr>
        <dsp:cNvPr id="0" name=""/>
        <dsp:cNvSpPr/>
      </dsp:nvSpPr>
      <dsp:spPr>
        <a:xfrm>
          <a:off x="0" y="221971"/>
          <a:ext cx="7058991" cy="3780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D1406AA-41C1-4816-B026-B7DB47CEA161}">
      <dsp:nvSpPr>
        <dsp:cNvPr id="0" name=""/>
        <dsp:cNvSpPr/>
      </dsp:nvSpPr>
      <dsp:spPr>
        <a:xfrm>
          <a:off x="352949" y="571"/>
          <a:ext cx="4941293" cy="442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86769" tIns="0" rIns="186769" bIns="0" numCol="1" spcCol="1270" anchor="ctr" anchorCtr="0">
          <a:noAutofit/>
        </a:bodyPr>
        <a:lstStyle/>
        <a:p>
          <a:pPr marL="0" lvl="0" indent="0" algn="l" defTabSz="666750">
            <a:lnSpc>
              <a:spcPct val="90000"/>
            </a:lnSpc>
            <a:spcBef>
              <a:spcPct val="0"/>
            </a:spcBef>
            <a:spcAft>
              <a:spcPct val="35000"/>
            </a:spcAft>
            <a:buNone/>
          </a:pPr>
          <a:r>
            <a:rPr lang="lv-LV" sz="1500" kern="1200" dirty="0">
              <a:solidFill>
                <a:schemeClr val="bg1">
                  <a:lumMod val="95000"/>
                </a:schemeClr>
              </a:solidFill>
              <a:latin typeface="+mn-lt"/>
              <a:ea typeface="Verdana" panose="020B0604030504040204" pitchFamily="34" charset="0"/>
            </a:rPr>
            <a:t>Pētniecības organizācija īsteno ar saimniecisku darbību nesaistītu projektu</a:t>
          </a:r>
          <a:endParaRPr lang="lv-LV" sz="1500" kern="1200" dirty="0">
            <a:solidFill>
              <a:schemeClr val="bg1">
                <a:lumMod val="95000"/>
              </a:schemeClr>
            </a:solidFill>
            <a:latin typeface="+mn-lt"/>
          </a:endParaRPr>
        </a:p>
      </dsp:txBody>
      <dsp:txXfrm>
        <a:off x="374565" y="22187"/>
        <a:ext cx="4898061" cy="399568"/>
      </dsp:txXfrm>
    </dsp:sp>
    <dsp:sp modelId="{609B6155-6593-408D-8150-11DBD8A9CDCB}">
      <dsp:nvSpPr>
        <dsp:cNvPr id="0" name=""/>
        <dsp:cNvSpPr/>
      </dsp:nvSpPr>
      <dsp:spPr>
        <a:xfrm>
          <a:off x="0" y="902371"/>
          <a:ext cx="7058991" cy="17955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47856" tIns="312420" rIns="547856" bIns="71120" numCol="1" spcCol="1270" anchor="t" anchorCtr="0">
          <a:noAutofit/>
        </a:bodyPr>
        <a:lstStyle/>
        <a:p>
          <a:pPr marL="171450" lvl="1" indent="-171450" algn="l" defTabSz="711200">
            <a:lnSpc>
              <a:spcPct val="90000"/>
            </a:lnSpc>
            <a:spcBef>
              <a:spcPct val="0"/>
            </a:spcBef>
            <a:spcAft>
              <a:spcPct val="15000"/>
            </a:spcAft>
            <a:buChar char="•"/>
          </a:pPr>
          <a:r>
            <a:rPr kumimoji="0" lang="lv-LV" sz="1600" b="1" i="0" u="none" strike="noStrike" kern="1200" cap="none" spc="0" normalizeH="0" baseline="0" noProof="0">
              <a:ln>
                <a:noFill/>
              </a:ln>
              <a:solidFill>
                <a:schemeClr val="tx2"/>
              </a:solidFill>
              <a:effectLst/>
              <a:uLnTx/>
              <a:uFillTx/>
              <a:latin typeface="+mn-lt"/>
              <a:ea typeface="Verdana" panose="020B0604030504040204" pitchFamily="34" charset="0"/>
            </a:rPr>
            <a:t>Darbība, kurai nav saimnieciska rakstura:</a:t>
          </a:r>
          <a:endParaRPr lang="lv-LV" sz="1600" b="1" kern="1200">
            <a:solidFill>
              <a:schemeClr val="tx2"/>
            </a:solidFill>
            <a:latin typeface="+mn-lt"/>
          </a:endParaRPr>
        </a:p>
        <a:p>
          <a:pPr marL="57150" lvl="1" indent="-57150" algn="l" defTabSz="444500">
            <a:lnSpc>
              <a:spcPct val="90000"/>
            </a:lnSpc>
            <a:spcBef>
              <a:spcPct val="0"/>
            </a:spcBef>
            <a:spcAft>
              <a:spcPct val="15000"/>
            </a:spcAft>
            <a:buChar char="•"/>
          </a:pPr>
          <a:endParaRPr lang="lv-LV" sz="1000" kern="1200">
            <a:solidFill>
              <a:schemeClr val="tx2"/>
            </a:solidFill>
            <a:latin typeface="+mn-lt"/>
          </a:endParaRPr>
        </a:p>
        <a:p>
          <a:pPr marL="342900" lvl="2" indent="-171450" algn="l" defTabSz="711200">
            <a:lnSpc>
              <a:spcPct val="90000"/>
            </a:lnSpc>
            <a:spcBef>
              <a:spcPct val="0"/>
            </a:spcBef>
            <a:spcAft>
              <a:spcPct val="15000"/>
            </a:spcAft>
            <a:buClrTx/>
            <a:buSzTx/>
            <a:buFontTx/>
            <a:buNone/>
          </a:pPr>
          <a:r>
            <a:rPr lang="lv-LV" sz="1600" kern="1200" dirty="0">
              <a:solidFill>
                <a:schemeClr val="tx2"/>
              </a:solidFill>
              <a:latin typeface="+mn-lt"/>
              <a:ea typeface="Verdana" panose="020B0604030504040204" pitchFamily="34" charset="0"/>
            </a:rPr>
            <a:t>Pētniecības organizācijas pamatdarbība, kuras izpausmes veidi ir:</a:t>
          </a:r>
          <a:endParaRPr lang="lv-LV" sz="1600" kern="1200" dirty="0">
            <a:solidFill>
              <a:schemeClr val="tx2"/>
            </a:solidFill>
            <a:latin typeface="+mn-lt"/>
          </a:endParaRPr>
        </a:p>
        <a:p>
          <a:pPr marL="171450" lvl="3" indent="-57150" algn="l" defTabSz="177800">
            <a:lnSpc>
              <a:spcPct val="90000"/>
            </a:lnSpc>
            <a:spcBef>
              <a:spcPct val="0"/>
            </a:spcBef>
            <a:spcAft>
              <a:spcPct val="15000"/>
            </a:spcAft>
            <a:buClrTx/>
            <a:buSzTx/>
            <a:buFontTx/>
            <a:buNone/>
          </a:pPr>
          <a:endParaRPr lang="lv-LV" sz="400" kern="1200">
            <a:solidFill>
              <a:schemeClr val="tx2"/>
            </a:solidFill>
            <a:latin typeface="+mn-lt"/>
          </a:endParaRPr>
        </a:p>
        <a:p>
          <a:pPr marL="514350" lvl="3" indent="-171450" algn="l" defTabSz="711200">
            <a:lnSpc>
              <a:spcPct val="90000"/>
            </a:lnSpc>
            <a:spcBef>
              <a:spcPct val="0"/>
            </a:spcBef>
            <a:spcAft>
              <a:spcPct val="15000"/>
            </a:spcAft>
            <a:buClrTx/>
            <a:buSzTx/>
            <a:buFontTx/>
            <a:buBlip>
              <a:blip xmlns:r="http://schemas.openxmlformats.org/officeDocument/2006/relationships" r:embed="rId1"/>
            </a:buBlip>
          </a:pPr>
          <a:r>
            <a:rPr lang="lv-LV" sz="1600" kern="1200" noProof="0">
              <a:solidFill>
                <a:srgbClr val="7F7F7F"/>
              </a:solidFill>
              <a:latin typeface="Arial Narrow"/>
              <a:ea typeface="Verdana" panose="020B0604030504040204" pitchFamily="34" charset="0"/>
              <a:cs typeface="+mn-cs"/>
            </a:rPr>
            <a:t>neatkarīga pētniecība un izstrāde;</a:t>
          </a:r>
          <a:endParaRPr lang="lv-LV" sz="1600" kern="1200">
            <a:solidFill>
              <a:srgbClr val="7F7F7F"/>
            </a:solidFill>
            <a:latin typeface="Arial Narrow"/>
            <a:ea typeface="Verdana" panose="020B0604030504040204" pitchFamily="34" charset="0"/>
            <a:cs typeface="+mn-cs"/>
          </a:endParaRPr>
        </a:p>
        <a:p>
          <a:pPr marL="514350" lvl="3" indent="-171450" algn="l" defTabSz="711200">
            <a:lnSpc>
              <a:spcPct val="90000"/>
            </a:lnSpc>
            <a:spcBef>
              <a:spcPct val="0"/>
            </a:spcBef>
            <a:spcAft>
              <a:spcPct val="15000"/>
            </a:spcAft>
            <a:buClrTx/>
            <a:buSzTx/>
            <a:buFontTx/>
            <a:buBlip>
              <a:blip xmlns:r="http://schemas.openxmlformats.org/officeDocument/2006/relationships" r:embed="rId1"/>
            </a:buBlip>
          </a:pPr>
          <a:r>
            <a:rPr lang="lv-LV" sz="1600" kern="1200">
              <a:solidFill>
                <a:schemeClr val="tx2"/>
              </a:solidFill>
              <a:latin typeface="+mn-lt"/>
              <a:ea typeface="Verdana" panose="020B0604030504040204" pitchFamily="34" charset="0"/>
            </a:rPr>
            <a:t>pētniecības rezultātu izplatīšana;</a:t>
          </a:r>
          <a:endParaRPr lang="lv-LV" sz="1600" kern="1200">
            <a:solidFill>
              <a:schemeClr val="tx2"/>
            </a:solidFill>
            <a:latin typeface="+mn-lt"/>
          </a:endParaRPr>
        </a:p>
        <a:p>
          <a:pPr marL="514350" lvl="3" indent="-171450" algn="l" defTabSz="711200">
            <a:lnSpc>
              <a:spcPct val="90000"/>
            </a:lnSpc>
            <a:spcBef>
              <a:spcPct val="0"/>
            </a:spcBef>
            <a:spcAft>
              <a:spcPct val="15000"/>
            </a:spcAft>
            <a:buClrTx/>
            <a:buSzTx/>
            <a:buFontTx/>
            <a:buBlip>
              <a:blip xmlns:r="http://schemas.openxmlformats.org/officeDocument/2006/relationships" r:embed="rId1"/>
            </a:buBlip>
          </a:pPr>
          <a:r>
            <a:rPr lang="lv-LV" sz="1600" kern="1200">
              <a:solidFill>
                <a:schemeClr val="tx2"/>
              </a:solidFill>
              <a:latin typeface="+mn-lt"/>
              <a:ea typeface="Verdana" panose="020B0604030504040204" pitchFamily="34" charset="0"/>
            </a:rPr>
            <a:t>zināšanu un tehnoloģiju </a:t>
          </a:r>
          <a:r>
            <a:rPr lang="lv-LV" sz="1600" kern="1200" err="1">
              <a:solidFill>
                <a:schemeClr val="tx2"/>
              </a:solidFill>
              <a:latin typeface="+mn-lt"/>
              <a:ea typeface="Verdana" panose="020B0604030504040204" pitchFamily="34" charset="0"/>
            </a:rPr>
            <a:t>pārneses</a:t>
          </a:r>
          <a:r>
            <a:rPr lang="lv-LV" sz="1600" kern="1200">
              <a:solidFill>
                <a:schemeClr val="tx2"/>
              </a:solidFill>
              <a:latin typeface="+mn-lt"/>
              <a:ea typeface="Verdana" panose="020B0604030504040204" pitchFamily="34" charset="0"/>
            </a:rPr>
            <a:t> darbības.</a:t>
          </a:r>
          <a:endParaRPr lang="lv-LV" sz="1600" kern="1200">
            <a:solidFill>
              <a:schemeClr val="tx2"/>
            </a:solidFill>
            <a:latin typeface="+mn-lt"/>
          </a:endParaRPr>
        </a:p>
      </dsp:txBody>
      <dsp:txXfrm>
        <a:off x="0" y="902371"/>
        <a:ext cx="7058991" cy="1795500"/>
      </dsp:txXfrm>
    </dsp:sp>
    <dsp:sp modelId="{AF696224-F42B-4DB9-966F-A67545F11BDB}">
      <dsp:nvSpPr>
        <dsp:cNvPr id="0" name=""/>
        <dsp:cNvSpPr/>
      </dsp:nvSpPr>
      <dsp:spPr>
        <a:xfrm>
          <a:off x="352949" y="680971"/>
          <a:ext cx="4941293" cy="442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86769" tIns="0" rIns="186769" bIns="0" numCol="1" spcCol="1270" anchor="ctr" anchorCtr="0">
          <a:noAutofit/>
        </a:bodyPr>
        <a:lstStyle/>
        <a:p>
          <a:pPr marL="0" lvl="0" indent="0" algn="l" defTabSz="666750">
            <a:lnSpc>
              <a:spcPct val="90000"/>
            </a:lnSpc>
            <a:spcBef>
              <a:spcPct val="0"/>
            </a:spcBef>
            <a:spcAft>
              <a:spcPct val="35000"/>
            </a:spcAft>
            <a:buNone/>
          </a:pPr>
          <a:r>
            <a:rPr lang="lv-LV" sz="1500" kern="1200" dirty="0">
              <a:solidFill>
                <a:schemeClr val="bg1">
                  <a:lumMod val="95000"/>
                </a:schemeClr>
              </a:solidFill>
              <a:latin typeface="+mn-lt"/>
              <a:ea typeface="Verdana" panose="020B0604030504040204" pitchFamily="34" charset="0"/>
            </a:rPr>
            <a:t>MK noteikumu 2.2. apakšpunkts</a:t>
          </a:r>
          <a:endParaRPr lang="lv-LV" sz="1500" kern="1200" dirty="0">
            <a:solidFill>
              <a:schemeClr val="bg1">
                <a:lumMod val="95000"/>
              </a:schemeClr>
            </a:solidFill>
            <a:latin typeface="+mn-lt"/>
          </a:endParaRPr>
        </a:p>
      </dsp:txBody>
      <dsp:txXfrm>
        <a:off x="374565" y="702587"/>
        <a:ext cx="4898061" cy="399568"/>
      </dsp:txXfrm>
    </dsp:sp>
    <dsp:sp modelId="{4E03928E-8F44-4C21-B3B1-E0D06117AE2A}">
      <dsp:nvSpPr>
        <dsp:cNvPr id="0" name=""/>
        <dsp:cNvSpPr/>
      </dsp:nvSpPr>
      <dsp:spPr>
        <a:xfrm>
          <a:off x="0" y="3000272"/>
          <a:ext cx="7058991" cy="184275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47856" tIns="312420" rIns="547856" bIns="113792" numCol="1" spcCol="1270" anchor="t" anchorCtr="0">
          <a:noAutofit/>
        </a:bodyPr>
        <a:lstStyle/>
        <a:p>
          <a:pPr marL="171450" lvl="1" indent="-171450" algn="l" defTabSz="711200">
            <a:lnSpc>
              <a:spcPct val="90000"/>
            </a:lnSpc>
            <a:spcBef>
              <a:spcPct val="0"/>
            </a:spcBef>
            <a:spcAft>
              <a:spcPct val="15000"/>
            </a:spcAft>
            <a:buFontTx/>
            <a:buBlip>
              <a:blip xmlns:r="http://schemas.openxmlformats.org/officeDocument/2006/relationships" r:embed="rId1"/>
            </a:buBlip>
          </a:pPr>
          <a:r>
            <a:rPr lang="lv-LV" sz="1600" kern="1200">
              <a:solidFill>
                <a:schemeClr val="tx2"/>
              </a:solidFill>
              <a:latin typeface="+mn-lt"/>
              <a:ea typeface="Verdana" panose="020B0604030504040204" pitchFamily="34" charset="0"/>
            </a:rPr>
            <a:t>Pētniecība: fundamentālie pētījumi un/vai lietišķie pētījumi;</a:t>
          </a:r>
          <a:endParaRPr lang="lv-LV" sz="1600" kern="1200">
            <a:solidFill>
              <a:schemeClr val="tx2"/>
            </a:solidFill>
            <a:latin typeface="+mn-lt"/>
          </a:endParaRPr>
        </a:p>
        <a:p>
          <a:pPr marL="171450" lvl="1" indent="-171450" algn="l" defTabSz="711200">
            <a:lnSpc>
              <a:spcPct val="90000"/>
            </a:lnSpc>
            <a:spcBef>
              <a:spcPct val="0"/>
            </a:spcBef>
            <a:spcAft>
              <a:spcPct val="15000"/>
            </a:spcAft>
            <a:buFontTx/>
            <a:buBlip>
              <a:blip xmlns:r="http://schemas.openxmlformats.org/officeDocument/2006/relationships" r:embed="rId1"/>
            </a:buBlip>
          </a:pPr>
          <a:r>
            <a:rPr lang="lv-LV" sz="1600" kern="1200" dirty="0">
              <a:solidFill>
                <a:schemeClr val="tx2"/>
              </a:solidFill>
              <a:latin typeface="+mn-lt"/>
              <a:ea typeface="Verdana" panose="020B0604030504040204" pitchFamily="34" charset="0"/>
            </a:rPr>
            <a:t>pētījumi ar ilgtspējīgas rīcībpolitikas risinājumiem;</a:t>
          </a:r>
          <a:endParaRPr lang="lv-LV" sz="1600" kern="1200" dirty="0">
            <a:solidFill>
              <a:schemeClr val="tx2"/>
            </a:solidFill>
            <a:latin typeface="+mn-lt"/>
          </a:endParaRPr>
        </a:p>
        <a:p>
          <a:pPr marL="171450" lvl="1" indent="-171450" algn="l" defTabSz="711200">
            <a:lnSpc>
              <a:spcPct val="90000"/>
            </a:lnSpc>
            <a:spcBef>
              <a:spcPct val="0"/>
            </a:spcBef>
            <a:spcAft>
              <a:spcPct val="15000"/>
            </a:spcAft>
            <a:buFontTx/>
            <a:buBlip>
              <a:blip xmlns:r="http://schemas.openxmlformats.org/officeDocument/2006/relationships" r:embed="rId1"/>
            </a:buBlip>
          </a:pPr>
          <a:r>
            <a:rPr lang="lv-LV" sz="1600" kern="1200">
              <a:solidFill>
                <a:schemeClr val="tx2"/>
              </a:solidFill>
              <a:latin typeface="+mn-lt"/>
              <a:ea typeface="Verdana" panose="020B0604030504040204" pitchFamily="34" charset="0"/>
            </a:rPr>
            <a:t>tehnoloģiju tiesību (nemateriālo aktīvu) iegūšana, apstiprināšana un aizstāvēšana;</a:t>
          </a:r>
          <a:endParaRPr lang="lv-LV" sz="1600" kern="1200">
            <a:solidFill>
              <a:schemeClr val="tx2"/>
            </a:solidFill>
            <a:latin typeface="+mn-lt"/>
          </a:endParaRPr>
        </a:p>
        <a:p>
          <a:pPr marL="171450" lvl="1" indent="-171450" algn="l" defTabSz="711200">
            <a:lnSpc>
              <a:spcPct val="90000"/>
            </a:lnSpc>
            <a:spcBef>
              <a:spcPct val="0"/>
            </a:spcBef>
            <a:spcAft>
              <a:spcPct val="15000"/>
            </a:spcAft>
            <a:buFontTx/>
            <a:buBlip>
              <a:blip xmlns:r="http://schemas.openxmlformats.org/officeDocument/2006/relationships" r:embed="rId1"/>
            </a:buBlip>
          </a:pPr>
          <a:r>
            <a:rPr lang="lv-LV" sz="1600" kern="1200">
              <a:solidFill>
                <a:schemeClr val="tx2"/>
              </a:solidFill>
              <a:latin typeface="+mn-lt"/>
              <a:ea typeface="Verdana" panose="020B0604030504040204" pitchFamily="34" charset="0"/>
            </a:rPr>
            <a:t>projekta ietvaros radīto rezultātu izplatīšana;</a:t>
          </a:r>
          <a:endParaRPr lang="lv-LV" sz="1600" kern="1200">
            <a:solidFill>
              <a:schemeClr val="tx2"/>
            </a:solidFill>
            <a:latin typeface="+mn-lt"/>
          </a:endParaRPr>
        </a:p>
        <a:p>
          <a:pPr marL="171450" lvl="1" indent="-171450" algn="l" defTabSz="711200">
            <a:lnSpc>
              <a:spcPct val="90000"/>
            </a:lnSpc>
            <a:spcBef>
              <a:spcPct val="0"/>
            </a:spcBef>
            <a:spcAft>
              <a:spcPct val="15000"/>
            </a:spcAft>
            <a:buFontTx/>
            <a:buBlip>
              <a:blip xmlns:r="http://schemas.openxmlformats.org/officeDocument/2006/relationships" r:embed="rId1"/>
            </a:buBlip>
          </a:pPr>
          <a:r>
            <a:rPr lang="lv-LV" sz="1600" kern="1200">
              <a:solidFill>
                <a:schemeClr val="tx2"/>
              </a:solidFill>
              <a:latin typeface="+mn-lt"/>
              <a:ea typeface="Verdana" panose="020B0604030504040204" pitchFamily="34" charset="0"/>
            </a:rPr>
            <a:t>pasākumi sabiedrības iesaistīšanai un informēšanai.</a:t>
          </a:r>
          <a:endParaRPr lang="lv-LV" sz="1600" kern="1200">
            <a:solidFill>
              <a:schemeClr val="tx2"/>
            </a:solidFill>
            <a:latin typeface="+mn-lt"/>
          </a:endParaRPr>
        </a:p>
      </dsp:txBody>
      <dsp:txXfrm>
        <a:off x="0" y="3000272"/>
        <a:ext cx="7058991" cy="1842750"/>
      </dsp:txXfrm>
    </dsp:sp>
    <dsp:sp modelId="{6E7290A2-8D51-46E6-A7EE-7CD0A5BFB422}">
      <dsp:nvSpPr>
        <dsp:cNvPr id="0" name=""/>
        <dsp:cNvSpPr/>
      </dsp:nvSpPr>
      <dsp:spPr>
        <a:xfrm>
          <a:off x="352949" y="2778872"/>
          <a:ext cx="4941293" cy="442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86769" tIns="0" rIns="186769" bIns="0" numCol="1" spcCol="1270" anchor="ctr" anchorCtr="0">
          <a:noAutofit/>
        </a:bodyPr>
        <a:lstStyle/>
        <a:p>
          <a:pPr marL="0" lvl="0" indent="0" algn="l" defTabSz="666750">
            <a:lnSpc>
              <a:spcPct val="90000"/>
            </a:lnSpc>
            <a:spcBef>
              <a:spcPct val="0"/>
            </a:spcBef>
            <a:spcAft>
              <a:spcPct val="35000"/>
            </a:spcAft>
            <a:buNone/>
          </a:pPr>
          <a:r>
            <a:rPr lang="lv-LV" sz="1500" kern="1200" dirty="0">
              <a:solidFill>
                <a:schemeClr val="bg1">
                  <a:lumMod val="95000"/>
                </a:schemeClr>
              </a:solidFill>
              <a:latin typeface="+mn-lt"/>
              <a:ea typeface="Verdana" panose="020B0604030504040204" pitchFamily="34" charset="0"/>
            </a:rPr>
            <a:t>MK noteikumu 11. punkts</a:t>
          </a:r>
          <a:endParaRPr lang="lv-LV" sz="1500" kern="1200" dirty="0">
            <a:solidFill>
              <a:schemeClr val="bg1">
                <a:lumMod val="95000"/>
              </a:schemeClr>
            </a:solidFill>
            <a:latin typeface="+mn-lt"/>
          </a:endParaRPr>
        </a:p>
      </dsp:txBody>
      <dsp:txXfrm>
        <a:off x="374565" y="2800488"/>
        <a:ext cx="4898061" cy="39956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1F084B-1441-4515-99BC-FA895C46E3A1}">
      <dsp:nvSpPr>
        <dsp:cNvPr id="0" name=""/>
        <dsp:cNvSpPr/>
      </dsp:nvSpPr>
      <dsp:spPr>
        <a:xfrm>
          <a:off x="2465754" y="1925614"/>
          <a:ext cx="925605" cy="669112"/>
        </a:xfrm>
        <a:custGeom>
          <a:avLst/>
          <a:gdLst/>
          <a:ahLst/>
          <a:cxnLst/>
          <a:rect l="0" t="0" r="0" b="0"/>
          <a:pathLst>
            <a:path>
              <a:moveTo>
                <a:pt x="0" y="0"/>
              </a:moveTo>
              <a:lnTo>
                <a:pt x="0" y="669112"/>
              </a:lnTo>
              <a:lnTo>
                <a:pt x="925605" y="669112"/>
              </a:lnTo>
            </a:path>
          </a:pathLst>
        </a:custGeom>
        <a:noFill/>
        <a:ln w="19050" cap="flat" cmpd="sng" algn="ctr">
          <a:solidFill>
            <a:schemeClr val="accent1">
              <a:shade val="60000"/>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0">
          <a:scrgbClr r="0" g="0" b="0"/>
        </a:fillRef>
        <a:effectRef idx="0">
          <a:scrgbClr r="0" g="0" b="0"/>
        </a:effectRef>
        <a:fontRef idx="minor"/>
      </dsp:style>
    </dsp:sp>
    <dsp:sp modelId="{B2983988-9411-455F-97DF-E51DE74CE1A2}">
      <dsp:nvSpPr>
        <dsp:cNvPr id="0" name=""/>
        <dsp:cNvSpPr/>
      </dsp:nvSpPr>
      <dsp:spPr>
        <a:xfrm>
          <a:off x="1540148" y="1925614"/>
          <a:ext cx="925605" cy="669112"/>
        </a:xfrm>
        <a:custGeom>
          <a:avLst/>
          <a:gdLst/>
          <a:ahLst/>
          <a:cxnLst/>
          <a:rect l="0" t="0" r="0" b="0"/>
          <a:pathLst>
            <a:path>
              <a:moveTo>
                <a:pt x="925605" y="0"/>
              </a:moveTo>
              <a:lnTo>
                <a:pt x="925605" y="669112"/>
              </a:lnTo>
              <a:lnTo>
                <a:pt x="0" y="669112"/>
              </a:lnTo>
            </a:path>
          </a:pathLst>
        </a:custGeom>
        <a:noFill/>
        <a:ln w="19050" cap="flat" cmpd="sng" algn="ctr">
          <a:solidFill>
            <a:schemeClr val="accent1">
              <a:shade val="60000"/>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0">
          <a:scrgbClr r="0" g="0" b="0"/>
        </a:fillRef>
        <a:effectRef idx="0">
          <a:scrgbClr r="0" g="0" b="0"/>
        </a:effectRef>
        <a:fontRef idx="minor"/>
      </dsp:style>
    </dsp:sp>
    <dsp:sp modelId="{E0FC56F4-CC9A-4143-82BE-D1221779AD97}">
      <dsp:nvSpPr>
        <dsp:cNvPr id="0" name=""/>
        <dsp:cNvSpPr/>
      </dsp:nvSpPr>
      <dsp:spPr>
        <a:xfrm>
          <a:off x="1908160" y="810426"/>
          <a:ext cx="1115187" cy="1115187"/>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0">
          <a:scrgbClr r="0" g="0" b="0"/>
        </a:fillRef>
        <a:effectRef idx="0">
          <a:scrgbClr r="0" g="0" b="0"/>
        </a:effectRef>
        <a:fontRef idx="minor"/>
      </dsp:style>
    </dsp:sp>
    <dsp:sp modelId="{43C5FCD1-0449-4108-A435-444458B83012}">
      <dsp:nvSpPr>
        <dsp:cNvPr id="0" name=""/>
        <dsp:cNvSpPr/>
      </dsp:nvSpPr>
      <dsp:spPr>
        <a:xfrm>
          <a:off x="1908160" y="810426"/>
          <a:ext cx="1115187" cy="1115187"/>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0">
          <a:scrgbClr r="0" g="0" b="0"/>
        </a:fillRef>
        <a:effectRef idx="0">
          <a:scrgbClr r="0" g="0" b="0"/>
        </a:effectRef>
        <a:fontRef idx="minor"/>
      </dsp:style>
    </dsp:sp>
    <dsp:sp modelId="{BA417C80-5579-4398-8C73-6838C808A40C}">
      <dsp:nvSpPr>
        <dsp:cNvPr id="0" name=""/>
        <dsp:cNvSpPr/>
      </dsp:nvSpPr>
      <dsp:spPr>
        <a:xfrm>
          <a:off x="1350566" y="1011160"/>
          <a:ext cx="2230375" cy="713720"/>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kumimoji="0" lang="lv-LV" sz="1200" b="1" i="0" u="none" strike="noStrike" kern="1200" cap="none" spc="0" normalizeH="0" baseline="0" noProof="0" dirty="0">
              <a:ln>
                <a:noFill/>
              </a:ln>
              <a:solidFill>
                <a:schemeClr val="tx2"/>
              </a:solidFill>
              <a:effectLst/>
              <a:uLnTx/>
              <a:uFillTx/>
              <a:latin typeface="+mn-lt"/>
              <a:ea typeface="Verdana" panose="020B0604030504040204" pitchFamily="34" charset="0"/>
            </a:rPr>
            <a:t>Projekta ietvaros plāno šādus izmaksu veidus:</a:t>
          </a:r>
          <a:endParaRPr lang="lv-LV" sz="1200" b="1" kern="1200" dirty="0">
            <a:solidFill>
              <a:schemeClr val="tx2"/>
            </a:solidFill>
            <a:latin typeface="+mn-lt"/>
          </a:endParaRPr>
        </a:p>
      </dsp:txBody>
      <dsp:txXfrm>
        <a:off x="1350566" y="1011160"/>
        <a:ext cx="2230375" cy="713720"/>
      </dsp:txXfrm>
    </dsp:sp>
    <dsp:sp modelId="{2B902249-8126-485E-8F14-72294931819D}">
      <dsp:nvSpPr>
        <dsp:cNvPr id="0" name=""/>
        <dsp:cNvSpPr/>
      </dsp:nvSpPr>
      <dsp:spPr>
        <a:xfrm>
          <a:off x="558782" y="2393992"/>
          <a:ext cx="1115187" cy="1115187"/>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0">
          <a:scrgbClr r="0" g="0" b="0"/>
        </a:fillRef>
        <a:effectRef idx="0">
          <a:scrgbClr r="0" g="0" b="0"/>
        </a:effectRef>
        <a:fontRef idx="minor"/>
      </dsp:style>
    </dsp:sp>
    <dsp:sp modelId="{B4DF82CD-2B6A-4F4B-BE25-A20C28A820B9}">
      <dsp:nvSpPr>
        <dsp:cNvPr id="0" name=""/>
        <dsp:cNvSpPr/>
      </dsp:nvSpPr>
      <dsp:spPr>
        <a:xfrm>
          <a:off x="558782" y="2393992"/>
          <a:ext cx="1115187" cy="1115187"/>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0">
          <a:scrgbClr r="0" g="0" b="0"/>
        </a:fillRef>
        <a:effectRef idx="0">
          <a:scrgbClr r="0" g="0" b="0"/>
        </a:effectRef>
        <a:fontRef idx="minor"/>
      </dsp:style>
    </dsp:sp>
    <dsp:sp modelId="{664D3027-6A3E-4D71-9AF1-E7D1F471AE4C}">
      <dsp:nvSpPr>
        <dsp:cNvPr id="0" name=""/>
        <dsp:cNvSpPr/>
      </dsp:nvSpPr>
      <dsp:spPr>
        <a:xfrm>
          <a:off x="1188" y="2594726"/>
          <a:ext cx="2230375" cy="713720"/>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lv-LV" sz="1200" b="1" kern="1200" dirty="0">
              <a:solidFill>
                <a:schemeClr val="tx2"/>
              </a:solidFill>
              <a:latin typeface="+mn-lt"/>
              <a:ea typeface="Verdana" panose="020B0604030504040204" pitchFamily="34" charset="0"/>
            </a:rPr>
            <a:t>tiešās attiecināmās </a:t>
          </a:r>
          <a:r>
            <a:rPr lang="lv-LV" sz="1200" kern="1200" dirty="0">
              <a:solidFill>
                <a:schemeClr val="tx2"/>
              </a:solidFill>
              <a:latin typeface="+mn-lt"/>
              <a:ea typeface="Verdana" panose="020B0604030504040204" pitchFamily="34" charset="0"/>
            </a:rPr>
            <a:t>izmaksas</a:t>
          </a:r>
          <a:endParaRPr lang="lv-LV" sz="1200" kern="1200" dirty="0">
            <a:solidFill>
              <a:schemeClr val="tx2"/>
            </a:solidFill>
            <a:latin typeface="+mn-lt"/>
          </a:endParaRPr>
        </a:p>
      </dsp:txBody>
      <dsp:txXfrm>
        <a:off x="1188" y="2594726"/>
        <a:ext cx="2230375" cy="713720"/>
      </dsp:txXfrm>
    </dsp:sp>
    <dsp:sp modelId="{DE3C3DF8-1FEC-4A8B-BB1D-5C95311BADB1}">
      <dsp:nvSpPr>
        <dsp:cNvPr id="0" name=""/>
        <dsp:cNvSpPr/>
      </dsp:nvSpPr>
      <dsp:spPr>
        <a:xfrm>
          <a:off x="3257537" y="2393992"/>
          <a:ext cx="1115187" cy="1115187"/>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0">
          <a:scrgbClr r="0" g="0" b="0"/>
        </a:fillRef>
        <a:effectRef idx="0">
          <a:scrgbClr r="0" g="0" b="0"/>
        </a:effectRef>
        <a:fontRef idx="minor"/>
      </dsp:style>
    </dsp:sp>
    <dsp:sp modelId="{716A6D1F-4DA8-4944-AFF6-5CA5E3F79440}">
      <dsp:nvSpPr>
        <dsp:cNvPr id="0" name=""/>
        <dsp:cNvSpPr/>
      </dsp:nvSpPr>
      <dsp:spPr>
        <a:xfrm>
          <a:off x="3257537" y="2393992"/>
          <a:ext cx="1115187" cy="1115187"/>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0">
          <a:scrgbClr r="0" g="0" b="0"/>
        </a:fillRef>
        <a:effectRef idx="0">
          <a:scrgbClr r="0" g="0" b="0"/>
        </a:effectRef>
        <a:fontRef idx="minor"/>
      </dsp:style>
    </dsp:sp>
    <dsp:sp modelId="{38AAAC7C-13DD-4BA2-9E5A-C166882AD1B3}">
      <dsp:nvSpPr>
        <dsp:cNvPr id="0" name=""/>
        <dsp:cNvSpPr/>
      </dsp:nvSpPr>
      <dsp:spPr>
        <a:xfrm>
          <a:off x="2699943" y="2594726"/>
          <a:ext cx="2230375" cy="713720"/>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lv-LV" sz="1200" b="1" kern="1200" dirty="0">
              <a:solidFill>
                <a:schemeClr val="tx2"/>
              </a:solidFill>
              <a:latin typeface="+mn-lt"/>
              <a:ea typeface="Verdana" panose="020B0604030504040204" pitchFamily="34" charset="0"/>
            </a:rPr>
            <a:t>netiešās attiecināmās </a:t>
          </a:r>
          <a:r>
            <a:rPr lang="lv-LV" sz="1200" kern="1200" dirty="0">
              <a:solidFill>
                <a:schemeClr val="tx2"/>
              </a:solidFill>
              <a:latin typeface="+mn-lt"/>
              <a:ea typeface="Verdana" panose="020B0604030504040204" pitchFamily="34" charset="0"/>
            </a:rPr>
            <a:t>izmaksas - </a:t>
          </a:r>
          <a:r>
            <a:rPr lang="lv-LV" sz="1200" kern="1200" dirty="0">
              <a:solidFill>
                <a:schemeClr val="tx2"/>
              </a:solidFill>
              <a:latin typeface="+mn-lt"/>
            </a:rPr>
            <a:t>15% no tiešo attiecināmo MK noteikumu 14.1.1. un 14.1.2. apakšpunktā minēto tiešo attiecināmo izmaksu kopsummas</a:t>
          </a:r>
        </a:p>
      </dsp:txBody>
      <dsp:txXfrm>
        <a:off x="2699943" y="2594726"/>
        <a:ext cx="2230375" cy="713720"/>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10.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15.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8C1E9F-A887-4FF6-BEC6-CAD9D94990FC}" type="datetimeFigureOut">
              <a:rPr lang="lv-LV" smtClean="0"/>
              <a:t>07.07.2026</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0BA255-21BD-4F53-A331-5309D71C6E6A}" type="slidenum">
              <a:rPr lang="lv-LV" smtClean="0"/>
              <a:t>‹#›</a:t>
            </a:fld>
            <a:endParaRPr lang="lv-LV"/>
          </a:p>
        </p:txBody>
      </p:sp>
    </p:spTree>
    <p:extLst>
      <p:ext uri="{BB962C8B-B14F-4D97-AF65-F5344CB8AC3E}">
        <p14:creationId xmlns:p14="http://schemas.microsoft.com/office/powerpoint/2010/main" val="30302498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D0BA255-21BD-4F53-A331-5309D71C6E6A}" type="slidenum">
              <a:rPr lang="lv-LV" smtClean="0"/>
              <a:t>2</a:t>
            </a:fld>
            <a:endParaRPr lang="lv-LV"/>
          </a:p>
        </p:txBody>
      </p:sp>
    </p:spTree>
    <p:extLst>
      <p:ext uri="{BB962C8B-B14F-4D97-AF65-F5344CB8AC3E}">
        <p14:creationId xmlns:p14="http://schemas.microsoft.com/office/powerpoint/2010/main" val="778831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D0BA255-21BD-4F53-A331-5309D71C6E6A}" type="slidenum">
              <a:rPr lang="lv-LV" smtClean="0"/>
              <a:t>3</a:t>
            </a:fld>
            <a:endParaRPr lang="lv-LV"/>
          </a:p>
        </p:txBody>
      </p:sp>
    </p:spTree>
    <p:extLst>
      <p:ext uri="{BB962C8B-B14F-4D97-AF65-F5344CB8AC3E}">
        <p14:creationId xmlns:p14="http://schemas.microsoft.com/office/powerpoint/2010/main" val="2184593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txBody>
          <a:bodyPr/>
          <a:lstStyle/>
          <a:p>
            <a:endParaRPr lang="lv-LV"/>
          </a:p>
        </p:txBody>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FD0BA255-21BD-4F53-A331-5309D71C6E6A}" type="slidenum">
              <a:rPr lang="lv-LV" smtClean="0"/>
              <a:t>7</a:t>
            </a:fld>
            <a:endParaRPr lang="lv-LV"/>
          </a:p>
        </p:txBody>
      </p:sp>
    </p:spTree>
    <p:extLst>
      <p:ext uri="{BB962C8B-B14F-4D97-AF65-F5344CB8AC3E}">
        <p14:creationId xmlns:p14="http://schemas.microsoft.com/office/powerpoint/2010/main" val="42067849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txBody>
          <a:bodyPr/>
          <a:lstStyle/>
          <a:p>
            <a:endParaRPr lang="lv-LV"/>
          </a:p>
        </p:txBody>
      </p:sp>
      <p:sp>
        <p:nvSpPr>
          <p:cNvPr id="3" name="Piezīmju vietturis 2"/>
          <p:cNvSpPr>
            <a:spLocks noGrp="1"/>
          </p:cNvSpPr>
          <p:nvPr>
            <p:ph type="body" idx="1"/>
          </p:nvPr>
        </p:nvSpPr>
        <p:spPr/>
        <p:txBody>
          <a:bodyPr/>
          <a:lstStyle/>
          <a:p>
            <a:endParaRPr lang="lv-LV"/>
          </a:p>
        </p:txBody>
      </p:sp>
      <p:sp>
        <p:nvSpPr>
          <p:cNvPr id="4" name="Slaida numura vietturis 3"/>
          <p:cNvSpPr>
            <a:spLocks noGrp="1"/>
          </p:cNvSpPr>
          <p:nvPr>
            <p:ph type="sldNum" sz="quarter" idx="5"/>
          </p:nvPr>
        </p:nvSpPr>
        <p:spPr/>
        <p:txBody>
          <a:bodyPr/>
          <a:lstStyle/>
          <a:p>
            <a:fld id="{FD0BA255-21BD-4F53-A331-5309D71C6E6A}" type="slidenum">
              <a:rPr lang="lv-LV" smtClean="0"/>
              <a:t>21</a:t>
            </a:fld>
            <a:endParaRPr lang="lv-LV"/>
          </a:p>
        </p:txBody>
      </p:sp>
    </p:spTree>
    <p:extLst>
      <p:ext uri="{BB962C8B-B14F-4D97-AF65-F5344CB8AC3E}">
        <p14:creationId xmlns:p14="http://schemas.microsoft.com/office/powerpoint/2010/main" val="4283922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https://www.menti.com/a3k9q42y3q</a:t>
            </a:r>
          </a:p>
          <a:p>
            <a:r>
              <a:rPr lang="lv-LV" dirty="0">
                <a:solidFill>
                  <a:schemeClr val="bg1">
                    <a:lumMod val="95000"/>
                  </a:schemeClr>
                </a:solidFill>
              </a:rPr>
              <a:t>Menti.com kods </a:t>
            </a:r>
            <a:r>
              <a:rPr lang="lv-LV" sz="1200" b="1" i="0" kern="1200" dirty="0">
                <a:solidFill>
                  <a:schemeClr val="tx1"/>
                </a:solidFill>
                <a:effectLst/>
                <a:latin typeface="+mn-lt"/>
                <a:ea typeface="+mn-ea"/>
                <a:cs typeface="+mn-cs"/>
              </a:rPr>
              <a:t>3958 2956</a:t>
            </a:r>
            <a:endParaRPr lang="lv-LV" dirty="0"/>
          </a:p>
        </p:txBody>
      </p:sp>
      <p:sp>
        <p:nvSpPr>
          <p:cNvPr id="4" name="Slaida numura vietturis 3"/>
          <p:cNvSpPr>
            <a:spLocks noGrp="1"/>
          </p:cNvSpPr>
          <p:nvPr>
            <p:ph type="sldNum" sz="quarter" idx="5"/>
          </p:nvPr>
        </p:nvSpPr>
        <p:spPr/>
        <p:txBody>
          <a:bodyPr/>
          <a:lstStyle/>
          <a:p>
            <a:fld id="{FD0BA255-21BD-4F53-A331-5309D71C6E6A}" type="slidenum">
              <a:rPr lang="lv-LV" smtClean="0"/>
              <a:t>37</a:t>
            </a:fld>
            <a:endParaRPr lang="lv-LV"/>
          </a:p>
        </p:txBody>
      </p:sp>
    </p:spTree>
    <p:extLst>
      <p:ext uri="{BB962C8B-B14F-4D97-AF65-F5344CB8AC3E}">
        <p14:creationId xmlns:p14="http://schemas.microsoft.com/office/powerpoint/2010/main" val="2559986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001DE-FAE7-6B2D-2FCD-28520D06632F}"/>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5A17BA0C-6CAA-5BA5-DB41-3A27538FCFA0}"/>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FB662098-83F2-F72D-3B55-F12B7740242D}"/>
              </a:ext>
            </a:extLst>
          </p:cNvPr>
          <p:cNvSpPr>
            <a:spLocks noGrp="1"/>
          </p:cNvSpPr>
          <p:nvPr>
            <p:ph type="body" idx="1"/>
          </p:nvPr>
        </p:nvSpPr>
        <p:spPr/>
        <p:txBody>
          <a:bodyPr/>
          <a:lstStyle/>
          <a:p>
            <a:endParaRPr lang="lv-LV"/>
          </a:p>
        </p:txBody>
      </p:sp>
      <p:sp>
        <p:nvSpPr>
          <p:cNvPr id="4" name="Slaida numura vietturis 3">
            <a:extLst>
              <a:ext uri="{FF2B5EF4-FFF2-40B4-BE49-F238E27FC236}">
                <a16:creationId xmlns:a16="http://schemas.microsoft.com/office/drawing/2014/main" id="{823A001B-EE3A-D5DC-9868-700FE705C805}"/>
              </a:ext>
            </a:extLst>
          </p:cNvPr>
          <p:cNvSpPr>
            <a:spLocks noGrp="1"/>
          </p:cNvSpPr>
          <p:nvPr>
            <p:ph type="sldNum" sz="quarter" idx="5"/>
          </p:nvPr>
        </p:nvSpPr>
        <p:spPr/>
        <p:txBody>
          <a:bodyPr/>
          <a:lstStyle/>
          <a:p>
            <a:fld id="{FD0BA255-21BD-4F53-A331-5309D71C6E6A}" type="slidenum">
              <a:rPr lang="lv-LV" smtClean="0"/>
              <a:t>38</a:t>
            </a:fld>
            <a:endParaRPr lang="lv-LV"/>
          </a:p>
        </p:txBody>
      </p:sp>
    </p:spTree>
    <p:extLst>
      <p:ext uri="{BB962C8B-B14F-4D97-AF65-F5344CB8AC3E}">
        <p14:creationId xmlns:p14="http://schemas.microsoft.com/office/powerpoint/2010/main" val="31075082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Virsraksta slaids">
    <p:spTree>
      <p:nvGrpSpPr>
        <p:cNvPr id="1" name=""/>
        <p:cNvGrpSpPr/>
        <p:nvPr/>
      </p:nvGrpSpPr>
      <p:grpSpPr>
        <a:xfrm>
          <a:off x="0" y="0"/>
          <a:ext cx="0" cy="0"/>
          <a:chOff x="0" y="0"/>
          <a:chExt cx="0" cy="0"/>
        </a:xfrm>
      </p:grpSpPr>
      <p:pic>
        <p:nvPicPr>
          <p:cNvPr id="3" name="Attēls 2" descr="Attēls, kurā ir teksts, logotips, zīmotne, emblēma&#10;&#10;Mākslīgā intelekta ģenerēts saturs var būt nepareizs.">
            <a:extLst>
              <a:ext uri="{FF2B5EF4-FFF2-40B4-BE49-F238E27FC236}">
                <a16:creationId xmlns:a16="http://schemas.microsoft.com/office/drawing/2014/main" id="{301DEB81-929A-1493-4E01-8126A80C482B}"/>
              </a:ext>
            </a:extLst>
          </p:cNvPr>
          <p:cNvPicPr>
            <a:picLocks noChangeAspect="1"/>
          </p:cNvPicPr>
          <p:nvPr userDrawn="1"/>
        </p:nvPicPr>
        <p:blipFill>
          <a:blip r:embed="rId2">
            <a:extLst>
              <a:ext uri="{28A0092B-C50C-407E-A947-70E740481C1C}">
                <a14:useLocalDpi xmlns:a14="http://schemas.microsoft.com/office/drawing/2010/main" val="0"/>
              </a:ext>
            </a:extLst>
          </a:blip>
          <a:srcRect l="22563" t="27745" r="22714" b="9920"/>
          <a:stretch>
            <a:fillRect/>
          </a:stretch>
        </p:blipFill>
        <p:spPr>
          <a:xfrm>
            <a:off x="2937685" y="265799"/>
            <a:ext cx="1307574" cy="1489474"/>
          </a:xfrm>
          <a:prstGeom prst="rect">
            <a:avLst/>
          </a:prstGeom>
        </p:spPr>
      </p:pic>
      <p:pic>
        <p:nvPicPr>
          <p:cNvPr id="10" name="Picture 31">
            <a:extLst>
              <a:ext uri="{FF2B5EF4-FFF2-40B4-BE49-F238E27FC236}">
                <a16:creationId xmlns:a16="http://schemas.microsoft.com/office/drawing/2014/main" id="{0EE80A2A-71DD-B34B-DA10-A73E86130B09}"/>
              </a:ext>
            </a:extLst>
          </p:cNvPr>
          <p:cNvPicPr>
            <a:picLocks noChangeAspect="1"/>
          </p:cNvPicPr>
          <p:nvPr userDrawn="1"/>
        </p:nvPicPr>
        <p:blipFill>
          <a:blip r:embed="rId3"/>
          <a:stretch>
            <a:fillRect/>
          </a:stretch>
        </p:blipFill>
        <p:spPr>
          <a:xfrm>
            <a:off x="0" y="5076092"/>
            <a:ext cx="12192000" cy="1781908"/>
          </a:xfrm>
          <a:prstGeom prst="rect">
            <a:avLst/>
          </a:prstGeom>
        </p:spPr>
      </p:pic>
      <p:pic>
        <p:nvPicPr>
          <p:cNvPr id="11" name="Picture 32">
            <a:extLst>
              <a:ext uri="{FF2B5EF4-FFF2-40B4-BE49-F238E27FC236}">
                <a16:creationId xmlns:a16="http://schemas.microsoft.com/office/drawing/2014/main" id="{EC19522F-BC61-AF27-AECF-EFFD81B80B8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24433" y="51720"/>
            <a:ext cx="3536613" cy="1634344"/>
          </a:xfrm>
          <a:prstGeom prst="rect">
            <a:avLst/>
          </a:prstGeom>
        </p:spPr>
      </p:pic>
      <p:sp>
        <p:nvSpPr>
          <p:cNvPr id="20" name="Taisnstūris 19">
            <a:extLst>
              <a:ext uri="{FF2B5EF4-FFF2-40B4-BE49-F238E27FC236}">
                <a16:creationId xmlns:a16="http://schemas.microsoft.com/office/drawing/2014/main" id="{6C513831-3D8E-74C3-317E-BA602B0D0628}"/>
              </a:ext>
            </a:extLst>
          </p:cNvPr>
          <p:cNvSpPr/>
          <p:nvPr userDrawn="1"/>
        </p:nvSpPr>
        <p:spPr>
          <a:xfrm rot="393199">
            <a:off x="4617380" y="4282387"/>
            <a:ext cx="7741263" cy="19917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481451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F8A5CB33-B6F7-2763-CC23-96CCFC2E8189}"/>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E3437581-844F-05F6-5786-654FCB09C006}"/>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7BCC9F8C-FEE7-7115-8266-46F5946C4DA6}"/>
              </a:ext>
            </a:extLst>
          </p:cNvPr>
          <p:cNvSpPr>
            <a:spLocks noGrp="1"/>
          </p:cNvSpPr>
          <p:nvPr>
            <p:ph type="dt" sz="half" idx="10"/>
          </p:nvPr>
        </p:nvSpPr>
        <p:spPr/>
        <p:txBody>
          <a:bodyPr/>
          <a:lstStyle/>
          <a:p>
            <a:r>
              <a:rPr lang="lv-LV"/>
              <a:t>2026. gada 7. jūlijā</a:t>
            </a:r>
          </a:p>
        </p:txBody>
      </p:sp>
      <p:sp>
        <p:nvSpPr>
          <p:cNvPr id="5" name="Kājenes vietturis 4">
            <a:extLst>
              <a:ext uri="{FF2B5EF4-FFF2-40B4-BE49-F238E27FC236}">
                <a16:creationId xmlns:a16="http://schemas.microsoft.com/office/drawing/2014/main" id="{78EF443D-50C1-6D67-D2F7-4ACAC3F10BD6}"/>
              </a:ext>
            </a:extLst>
          </p:cNvPr>
          <p:cNvSpPr>
            <a:spLocks noGrp="1"/>
          </p:cNvSpPr>
          <p:nvPr>
            <p:ph type="ftr" sz="quarter" idx="11"/>
          </p:nvPr>
        </p:nvSpPr>
        <p:spPr/>
        <p:txBody>
          <a:bodyPr/>
          <a:lstStyle/>
          <a:p>
            <a:r>
              <a:rPr lang="lv-LV"/>
              <a:t>Valsts pētījumu programmas “Bioloģiskās daudzveidības prioritāro rīcību  programmā noteikto pētījumu izstrāde, 2. daļa” 2026.–2028. gadam projektu pieteikumu atklātais konkurss </a:t>
            </a:r>
          </a:p>
        </p:txBody>
      </p:sp>
      <p:sp>
        <p:nvSpPr>
          <p:cNvPr id="6" name="Slaida numura vietturis 5">
            <a:extLst>
              <a:ext uri="{FF2B5EF4-FFF2-40B4-BE49-F238E27FC236}">
                <a16:creationId xmlns:a16="http://schemas.microsoft.com/office/drawing/2014/main" id="{D823DDC1-962C-97B4-49DA-AC709FA32C54}"/>
              </a:ext>
            </a:extLst>
          </p:cNvPr>
          <p:cNvSpPr>
            <a:spLocks noGrp="1"/>
          </p:cNvSpPr>
          <p:nvPr>
            <p:ph type="sldNum" sz="quarter" idx="12"/>
          </p:nvPr>
        </p:nvSpPr>
        <p:spPr/>
        <p:txBody>
          <a:bodyPr/>
          <a:lstStyle/>
          <a:p>
            <a:fld id="{0C152783-A906-4F49-8461-A41E71CF96CE}" type="slidenum">
              <a:rPr lang="lv-LV" smtClean="0"/>
              <a:t>‹#›</a:t>
            </a:fld>
            <a:endParaRPr lang="lv-LV"/>
          </a:p>
        </p:txBody>
      </p:sp>
    </p:spTree>
    <p:extLst>
      <p:ext uri="{BB962C8B-B14F-4D97-AF65-F5344CB8AC3E}">
        <p14:creationId xmlns:p14="http://schemas.microsoft.com/office/powerpoint/2010/main" val="41665572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C8C14E96-CD0B-38E8-A187-E8B6172B8804}"/>
              </a:ext>
            </a:extLst>
          </p:cNvPr>
          <p:cNvSpPr>
            <a:spLocks noGrp="1"/>
          </p:cNvSpPr>
          <p:nvPr>
            <p:ph type="dt" sz="half" idx="10"/>
          </p:nvPr>
        </p:nvSpPr>
        <p:spPr/>
        <p:txBody>
          <a:bodyPr/>
          <a:lstStyle/>
          <a:p>
            <a:r>
              <a:rPr lang="lv-LV"/>
              <a:t>2026. gada 7. jūlijā</a:t>
            </a:r>
          </a:p>
        </p:txBody>
      </p:sp>
      <p:sp>
        <p:nvSpPr>
          <p:cNvPr id="3" name="Kājenes vietturis 2">
            <a:extLst>
              <a:ext uri="{FF2B5EF4-FFF2-40B4-BE49-F238E27FC236}">
                <a16:creationId xmlns:a16="http://schemas.microsoft.com/office/drawing/2014/main" id="{1B6F9E9D-95BB-4070-A8DE-EE99F2952777}"/>
              </a:ext>
            </a:extLst>
          </p:cNvPr>
          <p:cNvSpPr>
            <a:spLocks noGrp="1"/>
          </p:cNvSpPr>
          <p:nvPr>
            <p:ph type="ftr" sz="quarter" idx="11"/>
          </p:nvPr>
        </p:nvSpPr>
        <p:spPr/>
        <p:txBody>
          <a:bodyPr/>
          <a:lstStyle/>
          <a:p>
            <a:r>
              <a:rPr lang="lv-LV"/>
              <a:t>Valsts pētījumu programmas “Bioloģiskās daudzveidības prioritāro rīcību  programmā noteikto pētījumu izstrāde, 2. daļa” 2026.–2028. gadam projektu pieteikumu atklātais konkurss </a:t>
            </a:r>
          </a:p>
        </p:txBody>
      </p:sp>
      <p:sp>
        <p:nvSpPr>
          <p:cNvPr id="4" name="Slaida numura vietturis 3">
            <a:extLst>
              <a:ext uri="{FF2B5EF4-FFF2-40B4-BE49-F238E27FC236}">
                <a16:creationId xmlns:a16="http://schemas.microsoft.com/office/drawing/2014/main" id="{B73AD3D2-4F86-12A3-9942-2F986E9C3739}"/>
              </a:ext>
            </a:extLst>
          </p:cNvPr>
          <p:cNvSpPr>
            <a:spLocks noGrp="1"/>
          </p:cNvSpPr>
          <p:nvPr>
            <p:ph type="sldNum" sz="quarter" idx="12"/>
          </p:nvPr>
        </p:nvSpPr>
        <p:spPr/>
        <p:txBody>
          <a:bodyPr/>
          <a:lstStyle/>
          <a:p>
            <a:fld id="{0C152783-A906-4F49-8461-A41E71CF96CE}" type="slidenum">
              <a:rPr lang="lv-LV" smtClean="0"/>
              <a:t>‹#›</a:t>
            </a:fld>
            <a:endParaRPr lang="lv-LV"/>
          </a:p>
        </p:txBody>
      </p:sp>
      <p:sp>
        <p:nvSpPr>
          <p:cNvPr id="5" name="Rectangle 30">
            <a:extLst>
              <a:ext uri="{FF2B5EF4-FFF2-40B4-BE49-F238E27FC236}">
                <a16:creationId xmlns:a16="http://schemas.microsoft.com/office/drawing/2014/main" id="{B921FDA6-069D-B23A-277F-22DAD1A9F6B0}"/>
              </a:ext>
            </a:extLst>
          </p:cNvPr>
          <p:cNvSpPr>
            <a:spLocks noChangeArrowheads="1"/>
          </p:cNvSpPr>
          <p:nvPr userDrawn="1"/>
        </p:nvSpPr>
        <p:spPr bwMode="auto">
          <a:xfrm>
            <a:off x="5358458" y="3136612"/>
            <a:ext cx="147508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eaLnBrk="1" hangingPunct="1"/>
            <a:r>
              <a:rPr lang="lv-LV" altLang="lv-LV" sz="3200" b="1">
                <a:solidFill>
                  <a:schemeClr val="bg1">
                    <a:lumMod val="50000"/>
                  </a:schemeClr>
                </a:solidFill>
                <a:latin typeface="Arial Narrow" panose="020B0606020202030204" pitchFamily="34" charset="0"/>
              </a:rPr>
              <a:t>Paldies!</a:t>
            </a:r>
          </a:p>
        </p:txBody>
      </p:sp>
      <p:pic>
        <p:nvPicPr>
          <p:cNvPr id="7" name="Attēls 6" descr="Attēls, kurā ir karogs, karmīns, dizains&#10;&#10;Mākslīgā intelekta ģenerēts saturs var būt nepareizs.">
            <a:extLst>
              <a:ext uri="{FF2B5EF4-FFF2-40B4-BE49-F238E27FC236}">
                <a16:creationId xmlns:a16="http://schemas.microsoft.com/office/drawing/2014/main" id="{BDF949ED-D1F3-2BB8-28C0-FEB3FA16D535}"/>
              </a:ext>
            </a:extLst>
          </p:cNvPr>
          <p:cNvPicPr>
            <a:picLocks noChangeAspect="1"/>
          </p:cNvPicPr>
          <p:nvPr userDrawn="1"/>
        </p:nvPicPr>
        <p:blipFill>
          <a:blip r:embed="rId2"/>
          <a:stretch>
            <a:fillRect/>
          </a:stretch>
        </p:blipFill>
        <p:spPr>
          <a:xfrm>
            <a:off x="-6759" y="-18789"/>
            <a:ext cx="12198759" cy="2198318"/>
          </a:xfrm>
          <a:prstGeom prst="rect">
            <a:avLst/>
          </a:prstGeom>
        </p:spPr>
      </p:pic>
    </p:spTree>
    <p:extLst>
      <p:ext uri="{BB962C8B-B14F-4D97-AF65-F5344CB8AC3E}">
        <p14:creationId xmlns:p14="http://schemas.microsoft.com/office/powerpoint/2010/main" val="4406079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6EB288F-2E28-6956-9D6C-E1D8E5951BA1}"/>
              </a:ext>
            </a:extLst>
          </p:cNvPr>
          <p:cNvSpPr>
            <a:spLocks noGrp="1"/>
          </p:cNvSpPr>
          <p:nvPr>
            <p:ph type="title"/>
          </p:nvPr>
        </p:nvSpPr>
        <p:spPr/>
        <p:txBody>
          <a:bodyPr/>
          <a:lstStyle/>
          <a:p>
            <a:r>
              <a:rPr lang="lv-LV"/>
              <a:t>Rediģēt šablona virsraksta stilu</a:t>
            </a:r>
            <a:endParaRPr lang="lv-LV" dirty="0"/>
          </a:p>
        </p:txBody>
      </p:sp>
      <p:sp>
        <p:nvSpPr>
          <p:cNvPr id="3" name="Satura vietturis 2">
            <a:extLst>
              <a:ext uri="{FF2B5EF4-FFF2-40B4-BE49-F238E27FC236}">
                <a16:creationId xmlns:a16="http://schemas.microsoft.com/office/drawing/2014/main" id="{458213E5-24F4-B7AA-42D5-164D4A97591C}"/>
              </a:ext>
            </a:extLst>
          </p:cNvPr>
          <p:cNvSpPr>
            <a:spLocks noGrp="1"/>
          </p:cNvSpPr>
          <p:nvPr>
            <p:ph idx="1"/>
          </p:nvPr>
        </p:nvSpPr>
        <p:spPr/>
        <p:txBody>
          <a:bodyPr/>
          <a:lstStyle>
            <a:lvl4pPr>
              <a:defRPr lang="lv-LV" sz="1400" kern="1200" dirty="0" smtClean="0">
                <a:solidFill>
                  <a:srgbClr val="7F7F7F"/>
                </a:solidFill>
                <a:latin typeface="+mn-lt"/>
                <a:ea typeface="+mn-ea"/>
                <a:cs typeface="+mn-cs"/>
              </a:defRPr>
            </a:lvl4pPr>
            <a:lvl5pPr>
              <a:defRPr lang="lv-LV" sz="1400" kern="1200" dirty="0">
                <a:solidFill>
                  <a:srgbClr val="7F7F7F"/>
                </a:solidFill>
                <a:latin typeface="+mn-lt"/>
                <a:ea typeface="+mn-ea"/>
                <a:cs typeface="+mn-cs"/>
              </a:defRPr>
            </a:lvl5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lv-LV" dirty="0"/>
          </a:p>
        </p:txBody>
      </p:sp>
      <p:sp>
        <p:nvSpPr>
          <p:cNvPr id="4" name="Datuma vietturis 3">
            <a:extLst>
              <a:ext uri="{FF2B5EF4-FFF2-40B4-BE49-F238E27FC236}">
                <a16:creationId xmlns:a16="http://schemas.microsoft.com/office/drawing/2014/main" id="{8C6B5548-8BEC-0109-22EF-5642B603431B}"/>
              </a:ext>
            </a:extLst>
          </p:cNvPr>
          <p:cNvSpPr>
            <a:spLocks noGrp="1"/>
          </p:cNvSpPr>
          <p:nvPr>
            <p:ph type="dt" sz="half" idx="10"/>
          </p:nvPr>
        </p:nvSpPr>
        <p:spPr/>
        <p:txBody>
          <a:bodyPr/>
          <a:lstStyle/>
          <a:p>
            <a:r>
              <a:rPr lang="lv-LV"/>
              <a:t>2026. gada 7. jūlijā</a:t>
            </a:r>
          </a:p>
        </p:txBody>
      </p:sp>
      <p:sp>
        <p:nvSpPr>
          <p:cNvPr id="5" name="Kājenes vietturis 4">
            <a:extLst>
              <a:ext uri="{FF2B5EF4-FFF2-40B4-BE49-F238E27FC236}">
                <a16:creationId xmlns:a16="http://schemas.microsoft.com/office/drawing/2014/main" id="{DE892478-2DA6-5709-8908-36B0EECF7854}"/>
              </a:ext>
            </a:extLst>
          </p:cNvPr>
          <p:cNvSpPr>
            <a:spLocks noGrp="1"/>
          </p:cNvSpPr>
          <p:nvPr>
            <p:ph type="ftr" sz="quarter" idx="11"/>
          </p:nvPr>
        </p:nvSpPr>
        <p:spPr/>
        <p:txBody>
          <a:bodyPr/>
          <a:lstStyle/>
          <a:p>
            <a:r>
              <a:rPr lang="lv-LV"/>
              <a:t>Valsts pētījumu programmas “Bioloģiskās daudzveidības prioritāro rīcību  programmā noteikto pētījumu izstrāde, 2. daļa” 2026.–2028. gadam projektu pieteikumu atklātais konkurss </a:t>
            </a:r>
          </a:p>
        </p:txBody>
      </p:sp>
      <p:sp>
        <p:nvSpPr>
          <p:cNvPr id="6" name="Slaida numura vietturis 5">
            <a:extLst>
              <a:ext uri="{FF2B5EF4-FFF2-40B4-BE49-F238E27FC236}">
                <a16:creationId xmlns:a16="http://schemas.microsoft.com/office/drawing/2014/main" id="{8F9AA5EA-466A-9EE3-0B40-87B4E109A4FB}"/>
              </a:ext>
            </a:extLst>
          </p:cNvPr>
          <p:cNvSpPr>
            <a:spLocks noGrp="1"/>
          </p:cNvSpPr>
          <p:nvPr>
            <p:ph type="sldNum" sz="quarter" idx="12"/>
          </p:nvPr>
        </p:nvSpPr>
        <p:spPr/>
        <p:txBody>
          <a:bodyPr/>
          <a:lstStyle/>
          <a:p>
            <a:fld id="{0C152783-A906-4F49-8461-A41E71CF96CE}" type="slidenum">
              <a:rPr lang="lv-LV" smtClean="0"/>
              <a:t>‹#›</a:t>
            </a:fld>
            <a:endParaRPr lang="lv-LV"/>
          </a:p>
        </p:txBody>
      </p:sp>
    </p:spTree>
    <p:extLst>
      <p:ext uri="{BB962C8B-B14F-4D97-AF65-F5344CB8AC3E}">
        <p14:creationId xmlns:p14="http://schemas.microsoft.com/office/powerpoint/2010/main" val="13599873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0F3C507-D236-85F7-7735-A286AAA1D698}"/>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91C53988-474E-781D-F914-00F5196BA82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9CB434EE-A2EA-16E4-CC38-880E0362A36B}"/>
              </a:ext>
            </a:extLst>
          </p:cNvPr>
          <p:cNvSpPr>
            <a:spLocks noGrp="1"/>
          </p:cNvSpPr>
          <p:nvPr>
            <p:ph type="dt" sz="half" idx="10"/>
          </p:nvPr>
        </p:nvSpPr>
        <p:spPr/>
        <p:txBody>
          <a:bodyPr/>
          <a:lstStyle/>
          <a:p>
            <a:r>
              <a:rPr lang="lv-LV"/>
              <a:t>2026. gada 7. jūlijā</a:t>
            </a:r>
          </a:p>
        </p:txBody>
      </p:sp>
      <p:sp>
        <p:nvSpPr>
          <p:cNvPr id="5" name="Kājenes vietturis 4">
            <a:extLst>
              <a:ext uri="{FF2B5EF4-FFF2-40B4-BE49-F238E27FC236}">
                <a16:creationId xmlns:a16="http://schemas.microsoft.com/office/drawing/2014/main" id="{E8EF5129-D0F2-4849-CA1A-CA1B43A13449}"/>
              </a:ext>
            </a:extLst>
          </p:cNvPr>
          <p:cNvSpPr>
            <a:spLocks noGrp="1"/>
          </p:cNvSpPr>
          <p:nvPr>
            <p:ph type="ftr" sz="quarter" idx="11"/>
          </p:nvPr>
        </p:nvSpPr>
        <p:spPr/>
        <p:txBody>
          <a:bodyPr/>
          <a:lstStyle/>
          <a:p>
            <a:r>
              <a:rPr lang="lv-LV"/>
              <a:t>Valsts pētījumu programmas “Bioloģiskās daudzveidības prioritāro rīcību  programmā noteikto pētījumu izstrāde, 2. daļa” 2026.–2028. gadam projektu pieteikumu atklātais konkurss </a:t>
            </a:r>
          </a:p>
        </p:txBody>
      </p:sp>
      <p:sp>
        <p:nvSpPr>
          <p:cNvPr id="6" name="Slaida numura vietturis 5">
            <a:extLst>
              <a:ext uri="{FF2B5EF4-FFF2-40B4-BE49-F238E27FC236}">
                <a16:creationId xmlns:a16="http://schemas.microsoft.com/office/drawing/2014/main" id="{090906E4-3EE7-8C66-C5B4-A8883018DA1D}"/>
              </a:ext>
            </a:extLst>
          </p:cNvPr>
          <p:cNvSpPr>
            <a:spLocks noGrp="1"/>
          </p:cNvSpPr>
          <p:nvPr>
            <p:ph type="sldNum" sz="quarter" idx="12"/>
          </p:nvPr>
        </p:nvSpPr>
        <p:spPr/>
        <p:txBody>
          <a:bodyPr/>
          <a:lstStyle/>
          <a:p>
            <a:fld id="{0C152783-A906-4F49-8461-A41E71CF96CE}" type="slidenum">
              <a:rPr lang="lv-LV" smtClean="0"/>
              <a:t>‹#›</a:t>
            </a:fld>
            <a:endParaRPr lang="lv-LV"/>
          </a:p>
        </p:txBody>
      </p:sp>
    </p:spTree>
    <p:extLst>
      <p:ext uri="{BB962C8B-B14F-4D97-AF65-F5344CB8AC3E}">
        <p14:creationId xmlns:p14="http://schemas.microsoft.com/office/powerpoint/2010/main" val="29114223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BE0EBD5-9AF1-170D-75F9-71FA3EE259E1}"/>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9808BB3F-BD89-BD88-75F4-45737E09CEEE}"/>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3AC1DEDB-026A-02F1-4A8F-A790DDB932DE}"/>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BBFBF9D5-AD68-9D42-86D8-49A52EBACB25}"/>
              </a:ext>
            </a:extLst>
          </p:cNvPr>
          <p:cNvSpPr>
            <a:spLocks noGrp="1"/>
          </p:cNvSpPr>
          <p:nvPr>
            <p:ph type="dt" sz="half" idx="10"/>
          </p:nvPr>
        </p:nvSpPr>
        <p:spPr/>
        <p:txBody>
          <a:bodyPr/>
          <a:lstStyle/>
          <a:p>
            <a:r>
              <a:rPr lang="lv-LV"/>
              <a:t>2026. gada 7. jūlijā</a:t>
            </a:r>
          </a:p>
        </p:txBody>
      </p:sp>
      <p:sp>
        <p:nvSpPr>
          <p:cNvPr id="6" name="Kājenes vietturis 5">
            <a:extLst>
              <a:ext uri="{FF2B5EF4-FFF2-40B4-BE49-F238E27FC236}">
                <a16:creationId xmlns:a16="http://schemas.microsoft.com/office/drawing/2014/main" id="{C877FA71-DE1B-BA77-76E6-BD614627CD20}"/>
              </a:ext>
            </a:extLst>
          </p:cNvPr>
          <p:cNvSpPr>
            <a:spLocks noGrp="1"/>
          </p:cNvSpPr>
          <p:nvPr>
            <p:ph type="ftr" sz="quarter" idx="11"/>
          </p:nvPr>
        </p:nvSpPr>
        <p:spPr/>
        <p:txBody>
          <a:bodyPr/>
          <a:lstStyle/>
          <a:p>
            <a:r>
              <a:rPr lang="lv-LV"/>
              <a:t>Valsts pētījumu programmas “Bioloģiskās daudzveidības prioritāro rīcību  programmā noteikto pētījumu izstrāde, 2. daļa” 2026.–2028. gadam projektu pieteikumu atklātais konkurss </a:t>
            </a:r>
          </a:p>
        </p:txBody>
      </p:sp>
      <p:sp>
        <p:nvSpPr>
          <p:cNvPr id="7" name="Slaida numura vietturis 6">
            <a:extLst>
              <a:ext uri="{FF2B5EF4-FFF2-40B4-BE49-F238E27FC236}">
                <a16:creationId xmlns:a16="http://schemas.microsoft.com/office/drawing/2014/main" id="{2414782E-AAAD-6F05-6A08-EEE343816617}"/>
              </a:ext>
            </a:extLst>
          </p:cNvPr>
          <p:cNvSpPr>
            <a:spLocks noGrp="1"/>
          </p:cNvSpPr>
          <p:nvPr>
            <p:ph type="sldNum" sz="quarter" idx="12"/>
          </p:nvPr>
        </p:nvSpPr>
        <p:spPr/>
        <p:txBody>
          <a:bodyPr/>
          <a:lstStyle/>
          <a:p>
            <a:fld id="{0C152783-A906-4F49-8461-A41E71CF96CE}" type="slidenum">
              <a:rPr lang="lv-LV" smtClean="0"/>
              <a:t>‹#›</a:t>
            </a:fld>
            <a:endParaRPr lang="lv-LV"/>
          </a:p>
        </p:txBody>
      </p:sp>
    </p:spTree>
    <p:extLst>
      <p:ext uri="{BB962C8B-B14F-4D97-AF65-F5344CB8AC3E}">
        <p14:creationId xmlns:p14="http://schemas.microsoft.com/office/powerpoint/2010/main" val="27749138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C62D3B7-8E5F-9298-E5C7-EBB06CD638BD}"/>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B96BD45B-6CCA-86D6-69FD-686A660EF5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8F59FFD2-5392-023B-9DAA-3508FD129E3C}"/>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9D80DB6A-65AC-EC12-D4FB-707BD54F1C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F98EE64A-0BE0-272A-32FC-EEF8AB34FD64}"/>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BD9B0226-0C04-C9A6-07EC-5F7104B18209}"/>
              </a:ext>
            </a:extLst>
          </p:cNvPr>
          <p:cNvSpPr>
            <a:spLocks noGrp="1"/>
          </p:cNvSpPr>
          <p:nvPr>
            <p:ph type="dt" sz="half" idx="10"/>
          </p:nvPr>
        </p:nvSpPr>
        <p:spPr/>
        <p:txBody>
          <a:bodyPr/>
          <a:lstStyle/>
          <a:p>
            <a:r>
              <a:rPr lang="lv-LV"/>
              <a:t>2026. gada 7. jūlijā</a:t>
            </a:r>
          </a:p>
        </p:txBody>
      </p:sp>
      <p:sp>
        <p:nvSpPr>
          <p:cNvPr id="8" name="Kājenes vietturis 7">
            <a:extLst>
              <a:ext uri="{FF2B5EF4-FFF2-40B4-BE49-F238E27FC236}">
                <a16:creationId xmlns:a16="http://schemas.microsoft.com/office/drawing/2014/main" id="{7DB935BD-0FD7-9EB6-4F27-CE9D726833F0}"/>
              </a:ext>
            </a:extLst>
          </p:cNvPr>
          <p:cNvSpPr>
            <a:spLocks noGrp="1"/>
          </p:cNvSpPr>
          <p:nvPr>
            <p:ph type="ftr" sz="quarter" idx="11"/>
          </p:nvPr>
        </p:nvSpPr>
        <p:spPr/>
        <p:txBody>
          <a:bodyPr/>
          <a:lstStyle/>
          <a:p>
            <a:r>
              <a:rPr lang="lv-LV"/>
              <a:t>Valsts pētījumu programmas “Bioloģiskās daudzveidības prioritāro rīcību  programmā noteikto pētījumu izstrāde, 2. daļa” 2026.–2028. gadam projektu pieteikumu atklātais konkurss </a:t>
            </a:r>
          </a:p>
        </p:txBody>
      </p:sp>
      <p:sp>
        <p:nvSpPr>
          <p:cNvPr id="9" name="Slaida numura vietturis 8">
            <a:extLst>
              <a:ext uri="{FF2B5EF4-FFF2-40B4-BE49-F238E27FC236}">
                <a16:creationId xmlns:a16="http://schemas.microsoft.com/office/drawing/2014/main" id="{AD96D344-9646-FAA5-7899-1B836A01B4DD}"/>
              </a:ext>
            </a:extLst>
          </p:cNvPr>
          <p:cNvSpPr>
            <a:spLocks noGrp="1"/>
          </p:cNvSpPr>
          <p:nvPr>
            <p:ph type="sldNum" sz="quarter" idx="12"/>
          </p:nvPr>
        </p:nvSpPr>
        <p:spPr/>
        <p:txBody>
          <a:bodyPr/>
          <a:lstStyle/>
          <a:p>
            <a:fld id="{0C152783-A906-4F49-8461-A41E71CF96CE}" type="slidenum">
              <a:rPr lang="lv-LV" smtClean="0"/>
              <a:t>‹#›</a:t>
            </a:fld>
            <a:endParaRPr lang="lv-LV"/>
          </a:p>
        </p:txBody>
      </p:sp>
    </p:spTree>
    <p:extLst>
      <p:ext uri="{BB962C8B-B14F-4D97-AF65-F5344CB8AC3E}">
        <p14:creationId xmlns:p14="http://schemas.microsoft.com/office/powerpoint/2010/main" val="26671658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7C777D4-30BD-D087-D00B-FA0E0F46A84E}"/>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99F611DB-7E15-5260-245F-DE84917C80FC}"/>
              </a:ext>
            </a:extLst>
          </p:cNvPr>
          <p:cNvSpPr>
            <a:spLocks noGrp="1"/>
          </p:cNvSpPr>
          <p:nvPr>
            <p:ph type="dt" sz="half" idx="10"/>
          </p:nvPr>
        </p:nvSpPr>
        <p:spPr/>
        <p:txBody>
          <a:bodyPr/>
          <a:lstStyle/>
          <a:p>
            <a:r>
              <a:rPr lang="lv-LV"/>
              <a:t>2026. gada 7. jūlijā</a:t>
            </a:r>
          </a:p>
        </p:txBody>
      </p:sp>
      <p:sp>
        <p:nvSpPr>
          <p:cNvPr id="4" name="Kājenes vietturis 3">
            <a:extLst>
              <a:ext uri="{FF2B5EF4-FFF2-40B4-BE49-F238E27FC236}">
                <a16:creationId xmlns:a16="http://schemas.microsoft.com/office/drawing/2014/main" id="{1FCF267F-8EA7-3096-0A7A-1DA7FE804112}"/>
              </a:ext>
            </a:extLst>
          </p:cNvPr>
          <p:cNvSpPr>
            <a:spLocks noGrp="1"/>
          </p:cNvSpPr>
          <p:nvPr>
            <p:ph type="ftr" sz="quarter" idx="11"/>
          </p:nvPr>
        </p:nvSpPr>
        <p:spPr/>
        <p:txBody>
          <a:bodyPr/>
          <a:lstStyle/>
          <a:p>
            <a:r>
              <a:rPr lang="lv-LV"/>
              <a:t>Valsts pētījumu programmas “Bioloģiskās daudzveidības prioritāro rīcību  programmā noteikto pētījumu izstrāde, 2. daļa” 2026.–2028. gadam projektu pieteikumu atklātais konkurss </a:t>
            </a:r>
          </a:p>
        </p:txBody>
      </p:sp>
      <p:sp>
        <p:nvSpPr>
          <p:cNvPr id="5" name="Slaida numura vietturis 4">
            <a:extLst>
              <a:ext uri="{FF2B5EF4-FFF2-40B4-BE49-F238E27FC236}">
                <a16:creationId xmlns:a16="http://schemas.microsoft.com/office/drawing/2014/main" id="{51F99AAD-F94E-741C-2050-5CEA534DBAD5}"/>
              </a:ext>
            </a:extLst>
          </p:cNvPr>
          <p:cNvSpPr>
            <a:spLocks noGrp="1"/>
          </p:cNvSpPr>
          <p:nvPr>
            <p:ph type="sldNum" sz="quarter" idx="12"/>
          </p:nvPr>
        </p:nvSpPr>
        <p:spPr/>
        <p:txBody>
          <a:bodyPr/>
          <a:lstStyle/>
          <a:p>
            <a:fld id="{0C152783-A906-4F49-8461-A41E71CF96CE}" type="slidenum">
              <a:rPr lang="lv-LV" smtClean="0"/>
              <a:t>‹#›</a:t>
            </a:fld>
            <a:endParaRPr lang="lv-LV"/>
          </a:p>
        </p:txBody>
      </p:sp>
      <p:pic>
        <p:nvPicPr>
          <p:cNvPr id="6" name="Picture 32">
            <a:extLst>
              <a:ext uri="{FF2B5EF4-FFF2-40B4-BE49-F238E27FC236}">
                <a16:creationId xmlns:a16="http://schemas.microsoft.com/office/drawing/2014/main" id="{90C7D758-E46E-23DC-7AA9-D4A4EA7BBC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18734" y="136525"/>
            <a:ext cx="1912613" cy="883859"/>
          </a:xfrm>
          <a:prstGeom prst="rect">
            <a:avLst/>
          </a:prstGeom>
        </p:spPr>
      </p:pic>
    </p:spTree>
    <p:extLst>
      <p:ext uri="{BB962C8B-B14F-4D97-AF65-F5344CB8AC3E}">
        <p14:creationId xmlns:p14="http://schemas.microsoft.com/office/powerpoint/2010/main" val="13847948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593924F-8777-B593-8483-953132989F56}"/>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endParaRPr lang="lv-LV" dirty="0"/>
          </a:p>
        </p:txBody>
      </p:sp>
      <p:sp>
        <p:nvSpPr>
          <p:cNvPr id="3" name="Satura vietturis 2">
            <a:extLst>
              <a:ext uri="{FF2B5EF4-FFF2-40B4-BE49-F238E27FC236}">
                <a16:creationId xmlns:a16="http://schemas.microsoft.com/office/drawing/2014/main" id="{DFCC0EE6-A2A7-C3BD-6E8B-30219547AE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lv-LV" dirty="0"/>
          </a:p>
        </p:txBody>
      </p:sp>
      <p:sp>
        <p:nvSpPr>
          <p:cNvPr id="4" name="Teksta vietturis 3">
            <a:extLst>
              <a:ext uri="{FF2B5EF4-FFF2-40B4-BE49-F238E27FC236}">
                <a16:creationId xmlns:a16="http://schemas.microsoft.com/office/drawing/2014/main" id="{A6EDDCA6-F0E5-1171-3BFE-DEC5F8CC31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E3DA7298-31F4-F4B6-B970-DDB534B74A7D}"/>
              </a:ext>
            </a:extLst>
          </p:cNvPr>
          <p:cNvSpPr>
            <a:spLocks noGrp="1"/>
          </p:cNvSpPr>
          <p:nvPr>
            <p:ph type="dt" sz="half" idx="10"/>
          </p:nvPr>
        </p:nvSpPr>
        <p:spPr/>
        <p:txBody>
          <a:bodyPr/>
          <a:lstStyle/>
          <a:p>
            <a:r>
              <a:rPr lang="lv-LV"/>
              <a:t>2026. gada 7. jūlijā</a:t>
            </a:r>
          </a:p>
        </p:txBody>
      </p:sp>
      <p:sp>
        <p:nvSpPr>
          <p:cNvPr id="6" name="Kājenes vietturis 5">
            <a:extLst>
              <a:ext uri="{FF2B5EF4-FFF2-40B4-BE49-F238E27FC236}">
                <a16:creationId xmlns:a16="http://schemas.microsoft.com/office/drawing/2014/main" id="{573D9EE0-D004-558D-DA6E-9794499F2C78}"/>
              </a:ext>
            </a:extLst>
          </p:cNvPr>
          <p:cNvSpPr>
            <a:spLocks noGrp="1"/>
          </p:cNvSpPr>
          <p:nvPr>
            <p:ph type="ftr" sz="quarter" idx="11"/>
          </p:nvPr>
        </p:nvSpPr>
        <p:spPr/>
        <p:txBody>
          <a:bodyPr/>
          <a:lstStyle/>
          <a:p>
            <a:r>
              <a:rPr lang="lv-LV"/>
              <a:t>Valsts pētījumu programmas “Bioloģiskās daudzveidības prioritāro rīcību  programmā noteikto pētījumu izstrāde, 2. daļa” 2026.–2028. gadam projektu pieteikumu atklātais konkurss </a:t>
            </a:r>
          </a:p>
        </p:txBody>
      </p:sp>
      <p:sp>
        <p:nvSpPr>
          <p:cNvPr id="7" name="Slaida numura vietturis 6">
            <a:extLst>
              <a:ext uri="{FF2B5EF4-FFF2-40B4-BE49-F238E27FC236}">
                <a16:creationId xmlns:a16="http://schemas.microsoft.com/office/drawing/2014/main" id="{C766FE5D-7234-1AEC-4C31-BAF58A50D3C3}"/>
              </a:ext>
            </a:extLst>
          </p:cNvPr>
          <p:cNvSpPr>
            <a:spLocks noGrp="1"/>
          </p:cNvSpPr>
          <p:nvPr>
            <p:ph type="sldNum" sz="quarter" idx="12"/>
          </p:nvPr>
        </p:nvSpPr>
        <p:spPr/>
        <p:txBody>
          <a:bodyPr/>
          <a:lstStyle/>
          <a:p>
            <a:fld id="{0C152783-A906-4F49-8461-A41E71CF96CE}" type="slidenum">
              <a:rPr lang="lv-LV" smtClean="0"/>
              <a:t>‹#›</a:t>
            </a:fld>
            <a:endParaRPr lang="lv-LV"/>
          </a:p>
        </p:txBody>
      </p:sp>
      <p:pic>
        <p:nvPicPr>
          <p:cNvPr id="10" name="Picture 32">
            <a:extLst>
              <a:ext uri="{FF2B5EF4-FFF2-40B4-BE49-F238E27FC236}">
                <a16:creationId xmlns:a16="http://schemas.microsoft.com/office/drawing/2014/main" id="{7CEE3D77-2B32-E735-22D9-F105819901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18734" y="136525"/>
            <a:ext cx="1912613" cy="883859"/>
          </a:xfrm>
          <a:prstGeom prst="rect">
            <a:avLst/>
          </a:prstGeom>
        </p:spPr>
      </p:pic>
    </p:spTree>
    <p:extLst>
      <p:ext uri="{BB962C8B-B14F-4D97-AF65-F5344CB8AC3E}">
        <p14:creationId xmlns:p14="http://schemas.microsoft.com/office/powerpoint/2010/main" val="37018642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33CAACB-89BE-AEF2-EC4E-073097198FC7}"/>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1962673C-0AB2-E268-6750-EBF762A085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a:t>Noklikšķiniet uz ikonas, lai pievienotu attēlu</a:t>
            </a:r>
          </a:p>
        </p:txBody>
      </p:sp>
      <p:sp>
        <p:nvSpPr>
          <p:cNvPr id="4" name="Teksta vietturis 3">
            <a:extLst>
              <a:ext uri="{FF2B5EF4-FFF2-40B4-BE49-F238E27FC236}">
                <a16:creationId xmlns:a16="http://schemas.microsoft.com/office/drawing/2014/main" id="{EEA5AAEB-2879-6DF8-6782-7444D123A9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0D186741-A9E2-B984-FA5A-56711602FA87}"/>
              </a:ext>
            </a:extLst>
          </p:cNvPr>
          <p:cNvSpPr>
            <a:spLocks noGrp="1"/>
          </p:cNvSpPr>
          <p:nvPr>
            <p:ph type="dt" sz="half" idx="10"/>
          </p:nvPr>
        </p:nvSpPr>
        <p:spPr/>
        <p:txBody>
          <a:bodyPr/>
          <a:lstStyle/>
          <a:p>
            <a:r>
              <a:rPr lang="lv-LV"/>
              <a:t>2026. gada 7. jūlijā</a:t>
            </a:r>
          </a:p>
        </p:txBody>
      </p:sp>
      <p:sp>
        <p:nvSpPr>
          <p:cNvPr id="6" name="Kājenes vietturis 5">
            <a:extLst>
              <a:ext uri="{FF2B5EF4-FFF2-40B4-BE49-F238E27FC236}">
                <a16:creationId xmlns:a16="http://schemas.microsoft.com/office/drawing/2014/main" id="{41C288E2-4D1E-44CD-9841-5F34340A4DED}"/>
              </a:ext>
            </a:extLst>
          </p:cNvPr>
          <p:cNvSpPr>
            <a:spLocks noGrp="1"/>
          </p:cNvSpPr>
          <p:nvPr>
            <p:ph type="ftr" sz="quarter" idx="11"/>
          </p:nvPr>
        </p:nvSpPr>
        <p:spPr/>
        <p:txBody>
          <a:bodyPr/>
          <a:lstStyle/>
          <a:p>
            <a:r>
              <a:rPr lang="lv-LV"/>
              <a:t>Valsts pētījumu programmas “Bioloģiskās daudzveidības prioritāro rīcību  programmā noteikto pētījumu izstrāde, 2. daļa” 2026.–2028. gadam projektu pieteikumu atklātais konkurss </a:t>
            </a:r>
          </a:p>
        </p:txBody>
      </p:sp>
      <p:sp>
        <p:nvSpPr>
          <p:cNvPr id="7" name="Slaida numura vietturis 6">
            <a:extLst>
              <a:ext uri="{FF2B5EF4-FFF2-40B4-BE49-F238E27FC236}">
                <a16:creationId xmlns:a16="http://schemas.microsoft.com/office/drawing/2014/main" id="{D50C8F49-ABB0-2F68-F82D-A8527A44EB58}"/>
              </a:ext>
            </a:extLst>
          </p:cNvPr>
          <p:cNvSpPr>
            <a:spLocks noGrp="1"/>
          </p:cNvSpPr>
          <p:nvPr>
            <p:ph type="sldNum" sz="quarter" idx="12"/>
          </p:nvPr>
        </p:nvSpPr>
        <p:spPr/>
        <p:txBody>
          <a:bodyPr/>
          <a:lstStyle/>
          <a:p>
            <a:fld id="{0C152783-A906-4F49-8461-A41E71CF96CE}" type="slidenum">
              <a:rPr lang="lv-LV" smtClean="0"/>
              <a:t>‹#›</a:t>
            </a:fld>
            <a:endParaRPr lang="lv-LV"/>
          </a:p>
        </p:txBody>
      </p:sp>
    </p:spTree>
    <p:extLst>
      <p:ext uri="{BB962C8B-B14F-4D97-AF65-F5344CB8AC3E}">
        <p14:creationId xmlns:p14="http://schemas.microsoft.com/office/powerpoint/2010/main" val="37558714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052A642-0E1E-B4B5-05AD-EA2FFDEFD19D}"/>
              </a:ext>
            </a:extLst>
          </p:cNvPr>
          <p:cNvSpPr>
            <a:spLocks noGrp="1"/>
          </p:cNvSpPr>
          <p:nvPr>
            <p:ph type="title"/>
          </p:nvPr>
        </p:nvSpPr>
        <p:spPr/>
        <p:txBody>
          <a:bodyPr/>
          <a:lstStyle/>
          <a:p>
            <a:r>
              <a:rPr lang="lv-LV"/>
              <a:t>Rediģēt šablona virsraksta stilu</a:t>
            </a:r>
            <a:endParaRPr lang="lv-LV" dirty="0"/>
          </a:p>
        </p:txBody>
      </p:sp>
      <p:sp>
        <p:nvSpPr>
          <p:cNvPr id="3" name="Vertikāls teksta vietturis 2">
            <a:extLst>
              <a:ext uri="{FF2B5EF4-FFF2-40B4-BE49-F238E27FC236}">
                <a16:creationId xmlns:a16="http://schemas.microsoft.com/office/drawing/2014/main" id="{819757CB-3823-BBD5-3888-AFB4B39F07B2}"/>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B54F52A4-5030-8AE1-8D73-F55805DE1F15}"/>
              </a:ext>
            </a:extLst>
          </p:cNvPr>
          <p:cNvSpPr>
            <a:spLocks noGrp="1"/>
          </p:cNvSpPr>
          <p:nvPr>
            <p:ph type="dt" sz="half" idx="10"/>
          </p:nvPr>
        </p:nvSpPr>
        <p:spPr/>
        <p:txBody>
          <a:bodyPr/>
          <a:lstStyle/>
          <a:p>
            <a:r>
              <a:rPr lang="lv-LV"/>
              <a:t>2026. gada 7. jūlijā</a:t>
            </a:r>
          </a:p>
        </p:txBody>
      </p:sp>
      <p:sp>
        <p:nvSpPr>
          <p:cNvPr id="5" name="Kājenes vietturis 4">
            <a:extLst>
              <a:ext uri="{FF2B5EF4-FFF2-40B4-BE49-F238E27FC236}">
                <a16:creationId xmlns:a16="http://schemas.microsoft.com/office/drawing/2014/main" id="{4B3A7586-E394-85F7-AA40-CD7CF38B3C2B}"/>
              </a:ext>
            </a:extLst>
          </p:cNvPr>
          <p:cNvSpPr>
            <a:spLocks noGrp="1"/>
          </p:cNvSpPr>
          <p:nvPr>
            <p:ph type="ftr" sz="quarter" idx="11"/>
          </p:nvPr>
        </p:nvSpPr>
        <p:spPr/>
        <p:txBody>
          <a:bodyPr/>
          <a:lstStyle/>
          <a:p>
            <a:r>
              <a:rPr lang="lv-LV"/>
              <a:t>Valsts pētījumu programmas “Bioloģiskās daudzveidības prioritāro rīcību  programmā noteikto pētījumu izstrāde, 2. daļa” 2026.–2028. gadam projektu pieteikumu atklātais konkurss </a:t>
            </a:r>
          </a:p>
        </p:txBody>
      </p:sp>
      <p:sp>
        <p:nvSpPr>
          <p:cNvPr id="6" name="Slaida numura vietturis 5">
            <a:extLst>
              <a:ext uri="{FF2B5EF4-FFF2-40B4-BE49-F238E27FC236}">
                <a16:creationId xmlns:a16="http://schemas.microsoft.com/office/drawing/2014/main" id="{9369C921-F9A1-9591-C9FC-17ACE2253F6D}"/>
              </a:ext>
            </a:extLst>
          </p:cNvPr>
          <p:cNvSpPr>
            <a:spLocks noGrp="1"/>
          </p:cNvSpPr>
          <p:nvPr>
            <p:ph type="sldNum" sz="quarter" idx="12"/>
          </p:nvPr>
        </p:nvSpPr>
        <p:spPr/>
        <p:txBody>
          <a:bodyPr/>
          <a:lstStyle/>
          <a:p>
            <a:fld id="{0C152783-A906-4F49-8461-A41E71CF96CE}" type="slidenum">
              <a:rPr lang="lv-LV" smtClean="0"/>
              <a:t>‹#›</a:t>
            </a:fld>
            <a:endParaRPr lang="lv-LV"/>
          </a:p>
        </p:txBody>
      </p:sp>
    </p:spTree>
    <p:extLst>
      <p:ext uri="{BB962C8B-B14F-4D97-AF65-F5344CB8AC3E}">
        <p14:creationId xmlns:p14="http://schemas.microsoft.com/office/powerpoint/2010/main" val="24283706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31">
            <a:extLst>
              <a:ext uri="{FF2B5EF4-FFF2-40B4-BE49-F238E27FC236}">
                <a16:creationId xmlns:a16="http://schemas.microsoft.com/office/drawing/2014/main" id="{099D5BBF-2372-7968-2A38-4978F37B5DCF}"/>
              </a:ext>
            </a:extLst>
          </p:cNvPr>
          <p:cNvPicPr>
            <a:picLocks noChangeAspect="1"/>
          </p:cNvPicPr>
          <p:nvPr userDrawn="1"/>
        </p:nvPicPr>
        <p:blipFill>
          <a:blip r:embed="rId13"/>
          <a:stretch>
            <a:fillRect/>
          </a:stretch>
        </p:blipFill>
        <p:spPr>
          <a:xfrm>
            <a:off x="0" y="5076092"/>
            <a:ext cx="12192000" cy="1781908"/>
          </a:xfrm>
          <a:prstGeom prst="rect">
            <a:avLst/>
          </a:prstGeom>
        </p:spPr>
      </p:pic>
      <p:sp>
        <p:nvSpPr>
          <p:cNvPr id="2" name="Virsraksta vietturis 1">
            <a:extLst>
              <a:ext uri="{FF2B5EF4-FFF2-40B4-BE49-F238E27FC236}">
                <a16:creationId xmlns:a16="http://schemas.microsoft.com/office/drawing/2014/main" id="{00B01558-F3DB-28AF-D8B5-FB2AF762FD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ltLang="lv-LV" sz="4400" dirty="0">
                <a:solidFill>
                  <a:srgbClr val="7E0000"/>
                </a:solidFill>
                <a:latin typeface="Arial Narrow" panose="020B0606020202030204" pitchFamily="34" charset="0"/>
              </a:rPr>
              <a:t>VIRSRAKSTIEM 24 PT</a:t>
            </a:r>
            <a:endParaRPr lang="lv-LV" dirty="0"/>
          </a:p>
        </p:txBody>
      </p:sp>
      <p:sp>
        <p:nvSpPr>
          <p:cNvPr id="3" name="Teksta vietturis 2">
            <a:extLst>
              <a:ext uri="{FF2B5EF4-FFF2-40B4-BE49-F238E27FC236}">
                <a16:creationId xmlns:a16="http://schemas.microsoft.com/office/drawing/2014/main" id="{FCDD07BB-24C2-FB8B-36E4-FC5DCE6B99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rtl="0" eaLnBrk="1" latinLnBrk="0" hangingPunct="1"/>
            <a:r>
              <a:rPr lang="lv-LV" sz="1600" kern="1200" dirty="0">
                <a:solidFill>
                  <a:srgbClr val="7F7F7F"/>
                </a:solidFill>
                <a:effectLst/>
                <a:latin typeface="Arial Narrow" panose="020B0606020202030204" pitchFamily="34" charset="0"/>
                <a:ea typeface="+mn-ea"/>
                <a:cs typeface="+mn-cs"/>
              </a:rPr>
              <a:t>PAMATTEKSTAM 14 -16 PT</a:t>
            </a:r>
            <a:endParaRPr lang="lv-LV" dirty="0">
              <a:effectLst/>
            </a:endParaRPr>
          </a:p>
          <a:p>
            <a:pPr lvl="1" rtl="0" eaLnBrk="1" latinLnBrk="0" hangingPunct="1"/>
            <a:r>
              <a:rPr lang="lv-LV" sz="1600" kern="1200" dirty="0">
                <a:solidFill>
                  <a:srgbClr val="7F7F7F"/>
                </a:solidFill>
                <a:effectLst/>
                <a:latin typeface="Arial Narrow" panose="020B0606020202030204" pitchFamily="34" charset="0"/>
                <a:ea typeface="+mn-ea"/>
                <a:cs typeface="+mn-cs"/>
              </a:rPr>
              <a:t>Otrais līmenis 14 -16 PT</a:t>
            </a:r>
            <a:endParaRPr lang="lv-LV" dirty="0">
              <a:effectLst/>
            </a:endParaRPr>
          </a:p>
          <a:p>
            <a:pPr lvl="2" rtl="0" eaLnBrk="1" latinLnBrk="0" hangingPunct="1"/>
            <a:r>
              <a:rPr lang="lv-LV" sz="1600" kern="1200" dirty="0">
                <a:solidFill>
                  <a:srgbClr val="7F7F7F"/>
                </a:solidFill>
                <a:effectLst/>
                <a:latin typeface="Arial Narrow" panose="020B0606020202030204" pitchFamily="34" charset="0"/>
                <a:ea typeface="+mn-ea"/>
                <a:cs typeface="+mn-cs"/>
              </a:rPr>
              <a:t>Trešais līmenis 14 -16 PT</a:t>
            </a:r>
          </a:p>
          <a:p>
            <a:pPr marL="1600200" lvl="3" indent="-228600" algn="l" defTabSz="914400" rtl="0" eaLnBrk="1" latinLnBrk="0" hangingPunct="1">
              <a:lnSpc>
                <a:spcPct val="90000"/>
              </a:lnSpc>
              <a:spcBef>
                <a:spcPts val="500"/>
              </a:spcBef>
              <a:buFont typeface="Arial" panose="020B0604020202020204" pitchFamily="34" charset="0"/>
              <a:buChar char="•"/>
            </a:pPr>
            <a:r>
              <a:rPr lang="lv-LV" dirty="0"/>
              <a:t>Ceturtais līmenis</a:t>
            </a:r>
          </a:p>
          <a:p>
            <a:pPr marL="2057400" lvl="4" indent="-228600" algn="l" defTabSz="914400" rtl="0" eaLnBrk="1" latinLnBrk="0" hangingPunct="1">
              <a:lnSpc>
                <a:spcPct val="90000"/>
              </a:lnSpc>
              <a:spcBef>
                <a:spcPts val="500"/>
              </a:spcBef>
              <a:buFont typeface="Arial" panose="020B0604020202020204" pitchFamily="34" charset="0"/>
              <a:buChar char="•"/>
            </a:pPr>
            <a:r>
              <a:rPr lang="lv-LV" dirty="0"/>
              <a:t>Piektais līmenis</a:t>
            </a:r>
            <a:endParaRPr lang="lv-LV" dirty="0">
              <a:effectLst/>
            </a:endParaRPr>
          </a:p>
        </p:txBody>
      </p:sp>
      <p:sp>
        <p:nvSpPr>
          <p:cNvPr id="4" name="Datuma vietturis 3">
            <a:extLst>
              <a:ext uri="{FF2B5EF4-FFF2-40B4-BE49-F238E27FC236}">
                <a16:creationId xmlns:a16="http://schemas.microsoft.com/office/drawing/2014/main" id="{BC055969-C9C0-0782-D544-D864CD0A65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lv-LV"/>
              <a:t>2026. gada 7. jūlijā</a:t>
            </a:r>
          </a:p>
        </p:txBody>
      </p:sp>
      <p:sp>
        <p:nvSpPr>
          <p:cNvPr id="5" name="Kājenes vietturis 4">
            <a:extLst>
              <a:ext uri="{FF2B5EF4-FFF2-40B4-BE49-F238E27FC236}">
                <a16:creationId xmlns:a16="http://schemas.microsoft.com/office/drawing/2014/main" id="{C2039693-0F26-FE4D-7805-6D749366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lv-LV"/>
              <a:t>Valsts pētījumu programmas “Bioloģiskās daudzveidības prioritāro rīcību  programmā noteikto pētījumu izstrāde, 2. daļa” 2026.–2028. gadam projektu pieteikumu atklātais konkurss </a:t>
            </a:r>
          </a:p>
        </p:txBody>
      </p:sp>
      <p:sp>
        <p:nvSpPr>
          <p:cNvPr id="6" name="Slaida numura vietturis 5">
            <a:extLst>
              <a:ext uri="{FF2B5EF4-FFF2-40B4-BE49-F238E27FC236}">
                <a16:creationId xmlns:a16="http://schemas.microsoft.com/office/drawing/2014/main" id="{059FA77E-5335-6530-B6B1-4BA68B8004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C152783-A906-4F49-8461-A41E71CF96CE}" type="slidenum">
              <a:rPr lang="lv-LV" smtClean="0"/>
              <a:t>‹#›</a:t>
            </a:fld>
            <a:endParaRPr lang="lv-LV"/>
          </a:p>
        </p:txBody>
      </p:sp>
      <p:pic>
        <p:nvPicPr>
          <p:cNvPr id="13" name="Picture 32">
            <a:extLst>
              <a:ext uri="{FF2B5EF4-FFF2-40B4-BE49-F238E27FC236}">
                <a16:creationId xmlns:a16="http://schemas.microsoft.com/office/drawing/2014/main" id="{D4C6560A-B94A-7C4B-59F1-5A821F635FB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018734" y="136525"/>
            <a:ext cx="1912613" cy="883859"/>
          </a:xfrm>
          <a:prstGeom prst="rect">
            <a:avLst/>
          </a:prstGeom>
        </p:spPr>
      </p:pic>
    </p:spTree>
    <p:extLst>
      <p:ext uri="{BB962C8B-B14F-4D97-AF65-F5344CB8AC3E}">
        <p14:creationId xmlns:p14="http://schemas.microsoft.com/office/powerpoint/2010/main" val="24972629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55"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hf hdr="0"/>
  <p:txStyles>
    <p:titleStyle>
      <a:lvl1pPr algn="l" defTabSz="914400" rtl="0" eaLnBrk="1" latinLnBrk="0" hangingPunct="1">
        <a:lnSpc>
          <a:spcPct val="90000"/>
        </a:lnSpc>
        <a:spcBef>
          <a:spcPct val="0"/>
        </a:spcBef>
        <a:buNone/>
        <a:defRPr sz="2400" kern="1200">
          <a:solidFill>
            <a:srgbClr val="7E000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lv-LV" sz="1600" kern="1200" smtClean="0">
          <a:solidFill>
            <a:srgbClr val="7F7F7F"/>
          </a:solidFill>
          <a:effectLst/>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rgbClr val="7F7F7F"/>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https://www.lzp.gov.lv/lv/informacija-valsts-petijumu-programmas-istenotajiem" TargetMode="External"/><Relationship Id="rId2" Type="http://schemas.openxmlformats.org/officeDocument/2006/relationships/image" Target="../media/image18.png"/><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4.emf"/><Relationship Id="rId2" Type="http://schemas.openxmlformats.org/officeDocument/2006/relationships/image" Target="../media/image21.png"/><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15.emf"/><Relationship Id="rId4" Type="http://schemas.openxmlformats.org/officeDocument/2006/relationships/image" Target="../media/image16.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30.png"/><Relationship Id="rId5" Type="http://schemas.microsoft.com/office/2007/relationships/hdphoto" Target="../media/hdphoto1.wdp"/><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7.png"/><Relationship Id="rId7" Type="http://schemas.openxmlformats.org/officeDocument/2006/relationships/image" Target="../media/image22.png"/><Relationship Id="rId2" Type="http://schemas.openxmlformats.org/officeDocument/2006/relationships/image" Target="../media/image31.emf"/><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6.emf"/><Relationship Id="rId4" Type="http://schemas.openxmlformats.org/officeDocument/2006/relationships/image" Target="../media/image15.emf"/><Relationship Id="rId9" Type="http://schemas.openxmlformats.org/officeDocument/2006/relationships/image" Target="../media/image32.png"/></Relationships>
</file>

<file path=ppt/slides/_rels/slide1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7.png"/><Relationship Id="rId7" Type="http://schemas.openxmlformats.org/officeDocument/2006/relationships/image" Target="../media/image22.png"/><Relationship Id="rId2" Type="http://schemas.openxmlformats.org/officeDocument/2006/relationships/image" Target="../media/image31.emf"/><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6.emf"/><Relationship Id="rId4" Type="http://schemas.openxmlformats.org/officeDocument/2006/relationships/image" Target="../media/image15.emf"/><Relationship Id="rId9"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7.png"/><Relationship Id="rId7" Type="http://schemas.openxmlformats.org/officeDocument/2006/relationships/image" Target="../media/image22.png"/><Relationship Id="rId2" Type="http://schemas.openxmlformats.org/officeDocument/2006/relationships/image" Target="../media/image31.emf"/><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6.emf"/><Relationship Id="rId4" Type="http://schemas.openxmlformats.org/officeDocument/2006/relationships/image" Target="../media/image15.emf"/><Relationship Id="rId9"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28.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8" Type="http://schemas.openxmlformats.org/officeDocument/2006/relationships/image" Target="../media/image36.emf"/><Relationship Id="rId3" Type="http://schemas.openxmlformats.org/officeDocument/2006/relationships/diagramLayout" Target="../diagrams/layout4.xml"/><Relationship Id="rId7" Type="http://schemas.openxmlformats.org/officeDocument/2006/relationships/image" Target="../media/image7.png"/><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hyperlink" Target="https://sciencelatvia.lv/" TargetMode="External"/><Relationship Id="rId7" Type="http://schemas.openxmlformats.org/officeDocument/2006/relationships/image" Target="../media/image41.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27.png"/><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emf"/><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7.png"/><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63.png"/></Relationships>
</file>

<file path=ppt/slides/_rels/slide3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66.png"/><Relationship Id="rId4" Type="http://schemas.openxmlformats.org/officeDocument/2006/relationships/image" Target="../media/image65.png"/></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3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69.png"/></Relationships>
</file>

<file path=ppt/slides/_rels/slide34.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1.png"/><Relationship Id="rId7" Type="http://schemas.openxmlformats.org/officeDocument/2006/relationships/image" Target="../media/image60.png"/><Relationship Id="rId2"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35.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71.png"/><Relationship Id="rId7" Type="http://schemas.openxmlformats.org/officeDocument/2006/relationships/image" Target="../media/image79.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 Id="rId9" Type="http://schemas.openxmlformats.org/officeDocument/2006/relationships/image" Target="../media/image8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png"/><Relationship Id="rId7"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6.png"/><Relationship Id="rId5" Type="http://schemas.microsoft.com/office/2007/relationships/hdphoto" Target="../media/hdphoto1.wdp"/><Relationship Id="rId4" Type="http://schemas.openxmlformats.org/officeDocument/2006/relationships/image" Target="../media/image25.png"/><Relationship Id="rId9" Type="http://schemas.openxmlformats.org/officeDocument/2006/relationships/image" Target="../media/image82.png"/></Relationships>
</file>

<file path=ppt/slides/_rels/slide3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7.png"/><Relationship Id="rId7" Type="http://schemas.openxmlformats.org/officeDocument/2006/relationships/diagramColors" Target="../diagrams/colors5.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83.png"/></Relationships>
</file>

<file path=ppt/slides/_rels/slide39.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diagramLayout" Target="../diagrams/layout6.xml"/><Relationship Id="rId7" Type="http://schemas.openxmlformats.org/officeDocument/2006/relationships/image" Target="../media/image84.png"/><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 Id="rId9" Type="http://schemas.openxmlformats.org/officeDocument/2006/relationships/image" Target="../media/image16.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diagramLayout" Target="../diagrams/layout7.xml"/><Relationship Id="rId7" Type="http://schemas.openxmlformats.org/officeDocument/2006/relationships/image" Target="../media/image7.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87.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5.png"/><Relationship Id="rId1" Type="http://schemas.openxmlformats.org/officeDocument/2006/relationships/slideLayout" Target="../slideLayouts/slideLayout6.xml"/><Relationship Id="rId6" Type="http://schemas.openxmlformats.org/officeDocument/2006/relationships/image" Target="../media/image88.png"/><Relationship Id="rId5" Type="http://schemas.openxmlformats.org/officeDocument/2006/relationships/hyperlink" Target="mailto:valters.scerbinskis@lnb.lv" TargetMode="External"/><Relationship Id="rId4" Type="http://schemas.openxmlformats.org/officeDocument/2006/relationships/hyperlink" Target="http://www.enciklopedija.lv/" TargetMode="External"/></Relationships>
</file>

<file path=ppt/slides/_rels/slide44.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92.png"/><Relationship Id="rId4" Type="http://schemas.openxmlformats.org/officeDocument/2006/relationships/image" Target="../media/image91.png"/></Relationships>
</file>

<file path=ppt/slides/_rels/slide4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47.xml.rels><?xml version="1.0" encoding="UTF-8" standalone="yes"?>
<Relationships xmlns="http://schemas.openxmlformats.org/package/2006/relationships"><Relationship Id="rId8" Type="http://schemas.openxmlformats.org/officeDocument/2006/relationships/diagramData" Target="../diagrams/data11.xml"/><Relationship Id="rId13" Type="http://schemas.openxmlformats.org/officeDocument/2006/relationships/diagramData" Target="../diagrams/data12.xml"/><Relationship Id="rId18" Type="http://schemas.openxmlformats.org/officeDocument/2006/relationships/diagramData" Target="../diagrams/data13.xml"/><Relationship Id="rId3" Type="http://schemas.openxmlformats.org/officeDocument/2006/relationships/diagramData" Target="../diagrams/data10.xml"/><Relationship Id="rId21" Type="http://schemas.openxmlformats.org/officeDocument/2006/relationships/diagramColors" Target="../diagrams/colors13.xml"/><Relationship Id="rId7" Type="http://schemas.microsoft.com/office/2007/relationships/diagramDrawing" Target="../diagrams/drawing10.xml"/><Relationship Id="rId12" Type="http://schemas.microsoft.com/office/2007/relationships/diagramDrawing" Target="../diagrams/drawing11.xml"/><Relationship Id="rId17" Type="http://schemas.microsoft.com/office/2007/relationships/diagramDrawing" Target="../diagrams/drawing12.xml"/><Relationship Id="rId2" Type="http://schemas.openxmlformats.org/officeDocument/2006/relationships/image" Target="../media/image7.png"/><Relationship Id="rId16" Type="http://schemas.openxmlformats.org/officeDocument/2006/relationships/diagramColors" Target="../diagrams/colors12.xml"/><Relationship Id="rId20" Type="http://schemas.openxmlformats.org/officeDocument/2006/relationships/diagramQuickStyle" Target="../diagrams/quickStyle13.xml"/><Relationship Id="rId1" Type="http://schemas.openxmlformats.org/officeDocument/2006/relationships/slideLayout" Target="../slideLayouts/slideLayout2.xml"/><Relationship Id="rId6" Type="http://schemas.openxmlformats.org/officeDocument/2006/relationships/diagramColors" Target="../diagrams/colors10.xml"/><Relationship Id="rId11" Type="http://schemas.openxmlformats.org/officeDocument/2006/relationships/diagramColors" Target="../diagrams/colors11.xml"/><Relationship Id="rId24" Type="http://schemas.openxmlformats.org/officeDocument/2006/relationships/image" Target="../media/image96.png"/><Relationship Id="rId5" Type="http://schemas.openxmlformats.org/officeDocument/2006/relationships/diagramQuickStyle" Target="../diagrams/quickStyle10.xml"/><Relationship Id="rId15" Type="http://schemas.openxmlformats.org/officeDocument/2006/relationships/diagramQuickStyle" Target="../diagrams/quickStyle12.xml"/><Relationship Id="rId23" Type="http://schemas.openxmlformats.org/officeDocument/2006/relationships/image" Target="../media/image95.png"/><Relationship Id="rId10" Type="http://schemas.openxmlformats.org/officeDocument/2006/relationships/diagramQuickStyle" Target="../diagrams/quickStyle11.xml"/><Relationship Id="rId19" Type="http://schemas.openxmlformats.org/officeDocument/2006/relationships/diagramLayout" Target="../diagrams/layout13.xml"/><Relationship Id="rId4" Type="http://schemas.openxmlformats.org/officeDocument/2006/relationships/diagramLayout" Target="../diagrams/layout10.xml"/><Relationship Id="rId9" Type="http://schemas.openxmlformats.org/officeDocument/2006/relationships/diagramLayout" Target="../diagrams/layout11.xml"/><Relationship Id="rId14" Type="http://schemas.openxmlformats.org/officeDocument/2006/relationships/diagramLayout" Target="../diagrams/layout12.xml"/><Relationship Id="rId22" Type="http://schemas.microsoft.com/office/2007/relationships/diagramDrawing" Target="../diagrams/drawing13.xml"/></Relationships>
</file>

<file path=ppt/slides/_rels/slide48.xml.rels><?xml version="1.0" encoding="UTF-8" standalone="yes"?>
<Relationships xmlns="http://schemas.openxmlformats.org/package/2006/relationships"><Relationship Id="rId3" Type="http://schemas.openxmlformats.org/officeDocument/2006/relationships/image" Target="../media/image97.png"/><Relationship Id="rId7" Type="http://schemas.openxmlformats.org/officeDocument/2006/relationships/image" Target="../media/image99.pn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hyperlink" Target="https://www.lzp.gov.lv/lv/informacija-valsts-petijumu-programmas-istenotajiem" TargetMode="External"/><Relationship Id="rId5" Type="http://schemas.openxmlformats.org/officeDocument/2006/relationships/image" Target="../media/image98.png"/><Relationship Id="rId4" Type="http://schemas.microsoft.com/office/2007/relationships/hdphoto" Target="../media/hdphoto2.wdp"/></Relationships>
</file>

<file path=ppt/slides/_rels/slide49.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1.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diagramLayout" Target="../diagrams/layout15.xml"/><Relationship Id="rId7" Type="http://schemas.openxmlformats.org/officeDocument/2006/relationships/image" Target="../media/image102.png"/><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hyperlink" Target="mailto:vpp@lzp.gov.lv" TargetMode="Externa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10.jpg"/><Relationship Id="rId13" Type="http://schemas.openxmlformats.org/officeDocument/2006/relationships/image" Target="../media/image13.png"/><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diagramColors" Target="../diagrams/colors3.xml"/><Relationship Id="rId11" Type="http://schemas.openxmlformats.org/officeDocument/2006/relationships/hyperlink" Target="https://commons.wikimedia.org/wiki/Latvija" TargetMode="External"/><Relationship Id="rId5" Type="http://schemas.openxmlformats.org/officeDocument/2006/relationships/diagramQuickStyle" Target="../diagrams/quickStyle3.xml"/><Relationship Id="rId10" Type="http://schemas.openxmlformats.org/officeDocument/2006/relationships/image" Target="../media/image11.png"/><Relationship Id="rId4" Type="http://schemas.openxmlformats.org/officeDocument/2006/relationships/diagramLayout" Target="../diagrams/layout3.xml"/><Relationship Id="rId9" Type="http://schemas.openxmlformats.org/officeDocument/2006/relationships/hyperlink" Target="https://pixabay.com/da/union-jack-british-flag-dk-engelsk-102789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A7A69CD2-7CE6-F6B4-2EBF-049747940774}"/>
              </a:ext>
            </a:extLst>
          </p:cNvPr>
          <p:cNvSpPr txBox="1">
            <a:spLocks/>
          </p:cNvSpPr>
          <p:nvPr/>
        </p:nvSpPr>
        <p:spPr>
          <a:xfrm>
            <a:off x="115109" y="4061791"/>
            <a:ext cx="5324908" cy="171608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lv-LV" sz="2000">
              <a:solidFill>
                <a:srgbClr val="7F7F7F"/>
              </a:solidFill>
              <a:latin typeface="Arial Narrow" panose="020B0606020202030204" pitchFamily="34" charset="0"/>
            </a:endParaRPr>
          </a:p>
        </p:txBody>
      </p:sp>
      <p:sp>
        <p:nvSpPr>
          <p:cNvPr id="2" name="Virsraksts 1">
            <a:extLst>
              <a:ext uri="{FF2B5EF4-FFF2-40B4-BE49-F238E27FC236}">
                <a16:creationId xmlns:a16="http://schemas.microsoft.com/office/drawing/2014/main" id="{EA2069D2-1175-2E03-8612-1BF46A0F832E}"/>
              </a:ext>
            </a:extLst>
          </p:cNvPr>
          <p:cNvSpPr txBox="1">
            <a:spLocks/>
          </p:cNvSpPr>
          <p:nvPr/>
        </p:nvSpPr>
        <p:spPr>
          <a:xfrm>
            <a:off x="1257592" y="2151211"/>
            <a:ext cx="9676812" cy="183542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rgbClr val="7E0000"/>
                </a:solidFill>
                <a:latin typeface="+mj-lt"/>
                <a:ea typeface="+mj-ea"/>
                <a:cs typeface="+mj-cs"/>
              </a:defRPr>
            </a:lvl1pPr>
          </a:lstStyle>
          <a:p>
            <a:pPr>
              <a:lnSpc>
                <a:spcPct val="100000"/>
              </a:lnSpc>
            </a:pPr>
            <a:r>
              <a:rPr lang="lv-LV" sz="3600" b="1" dirty="0"/>
              <a:t>Valsts pētījumu programmas “Bioloģiskās daudzveidības prioritāro rīcību programmā noteikto pētījumu izstrāde, 2. daļa” 2026.–2028. gadam </a:t>
            </a:r>
          </a:p>
        </p:txBody>
      </p:sp>
      <p:sp>
        <p:nvSpPr>
          <p:cNvPr id="3" name="Virsraksts 1">
            <a:extLst>
              <a:ext uri="{FF2B5EF4-FFF2-40B4-BE49-F238E27FC236}">
                <a16:creationId xmlns:a16="http://schemas.microsoft.com/office/drawing/2014/main" id="{D16B11E8-631A-31C8-A107-BDC23C051E8C}"/>
              </a:ext>
            </a:extLst>
          </p:cNvPr>
          <p:cNvSpPr txBox="1">
            <a:spLocks/>
          </p:cNvSpPr>
          <p:nvPr/>
        </p:nvSpPr>
        <p:spPr>
          <a:xfrm>
            <a:off x="2572091" y="3986637"/>
            <a:ext cx="7047814" cy="656196"/>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rgbClr val="7E0000"/>
                </a:solidFill>
                <a:latin typeface="+mj-lt"/>
                <a:ea typeface="+mj-ea"/>
                <a:cs typeface="+mj-cs"/>
              </a:defRPr>
            </a:lvl1pPr>
          </a:lstStyle>
          <a:p>
            <a:r>
              <a:rPr lang="lv-LV" sz="4000" b="1">
                <a:solidFill>
                  <a:schemeClr val="bg1">
                    <a:lumMod val="50000"/>
                  </a:schemeClr>
                </a:solidFill>
              </a:rPr>
              <a:t>projektu pieteikumu atklātais konkurss </a:t>
            </a:r>
          </a:p>
        </p:txBody>
      </p:sp>
      <p:sp>
        <p:nvSpPr>
          <p:cNvPr id="13" name="Apakšvirsraksts 2">
            <a:extLst>
              <a:ext uri="{FF2B5EF4-FFF2-40B4-BE49-F238E27FC236}">
                <a16:creationId xmlns:a16="http://schemas.microsoft.com/office/drawing/2014/main" id="{DDBF9EE6-C9CF-5916-3CAB-552D50A90173}"/>
              </a:ext>
            </a:extLst>
          </p:cNvPr>
          <p:cNvSpPr txBox="1">
            <a:spLocks/>
          </p:cNvSpPr>
          <p:nvPr/>
        </p:nvSpPr>
        <p:spPr>
          <a:xfrm>
            <a:off x="115109" y="5064351"/>
            <a:ext cx="11475565" cy="129199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lang="lv-LV" sz="2400" kern="1200">
                <a:solidFill>
                  <a:srgbClr val="7F7F7F"/>
                </a:solidFill>
                <a:effectLst/>
                <a:latin typeface="Arial Narrow" panose="020B060602020203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7F7F7F"/>
                </a:solidFill>
                <a:latin typeface="Arial Narrow" panose="020B060602020203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7F7F7F"/>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lang="lv-LV" sz="1600" kern="1200">
                <a:solidFill>
                  <a:srgbClr val="7F7F7F"/>
                </a:solidFill>
                <a:effectLst/>
                <a:latin typeface="Arial Narrow" panose="020B060602020203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lang="lv-LV" sz="1600" kern="1200">
                <a:solidFill>
                  <a:srgbClr val="7F7F7F"/>
                </a:solidFill>
                <a:effectLst/>
                <a:latin typeface="Arial Narrow" panose="020B060602020203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0"/>
              </a:spcBef>
            </a:pPr>
            <a:r>
              <a:rPr lang="lv-LV" dirty="0"/>
              <a:t>Latvijas Zinātnes padomes </a:t>
            </a:r>
          </a:p>
          <a:p>
            <a:pPr algn="r">
              <a:lnSpc>
                <a:spcPct val="100000"/>
              </a:lnSpc>
              <a:spcBef>
                <a:spcPts val="0"/>
              </a:spcBef>
            </a:pPr>
            <a:r>
              <a:rPr lang="lv-LV" dirty="0"/>
              <a:t>Pētniecības programmu ieviešanas un monitoringu departamenta</a:t>
            </a:r>
          </a:p>
          <a:p>
            <a:pPr algn="r">
              <a:lnSpc>
                <a:spcPct val="100000"/>
              </a:lnSpc>
              <a:spcBef>
                <a:spcPts val="0"/>
              </a:spcBef>
            </a:pPr>
            <a:r>
              <a:rPr lang="lv-LV" dirty="0"/>
              <a:t>Valsts pētījumu programmu nodaļa</a:t>
            </a:r>
          </a:p>
        </p:txBody>
      </p:sp>
      <p:sp>
        <p:nvSpPr>
          <p:cNvPr id="4" name="Datuma vietturis 2">
            <a:extLst>
              <a:ext uri="{FF2B5EF4-FFF2-40B4-BE49-F238E27FC236}">
                <a16:creationId xmlns:a16="http://schemas.microsoft.com/office/drawing/2014/main" id="{1AAE3187-BD11-1FAC-3B2D-AF050DA52C04}"/>
              </a:ext>
            </a:extLst>
          </p:cNvPr>
          <p:cNvSpPr txBox="1">
            <a:spLocks/>
          </p:cNvSpPr>
          <p:nvPr/>
        </p:nvSpPr>
        <p:spPr>
          <a:xfrm>
            <a:off x="838200" y="6356350"/>
            <a:ext cx="2743200" cy="365125"/>
          </a:xfrm>
          <a:prstGeom prst="rect">
            <a:avLst/>
          </a:prstGeom>
        </p:spPr>
        <p:txBody>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v-LV" dirty="0">
                <a:solidFill>
                  <a:schemeClr val="tx2"/>
                </a:solidFill>
              </a:rPr>
              <a:t>2026. gada 7. jūlijā</a:t>
            </a:r>
          </a:p>
        </p:txBody>
      </p:sp>
      <p:pic>
        <p:nvPicPr>
          <p:cNvPr id="7" name="Picture 6">
            <a:extLst>
              <a:ext uri="{FF2B5EF4-FFF2-40B4-BE49-F238E27FC236}">
                <a16:creationId xmlns:a16="http://schemas.microsoft.com/office/drawing/2014/main" id="{89D2137C-7FB9-B32A-3E19-D6BC6E42ACA9}"/>
              </a:ext>
            </a:extLst>
          </p:cNvPr>
          <p:cNvPicPr>
            <a:picLocks noChangeAspect="1"/>
          </p:cNvPicPr>
          <p:nvPr/>
        </p:nvPicPr>
        <p:blipFill>
          <a:blip r:embed="rId2"/>
          <a:stretch>
            <a:fillRect/>
          </a:stretch>
        </p:blipFill>
        <p:spPr>
          <a:xfrm>
            <a:off x="379692" y="323624"/>
            <a:ext cx="1755800" cy="1499746"/>
          </a:xfrm>
          <a:prstGeom prst="rect">
            <a:avLst/>
          </a:prstGeom>
        </p:spPr>
      </p:pic>
    </p:spTree>
    <p:extLst>
      <p:ext uri="{BB962C8B-B14F-4D97-AF65-F5344CB8AC3E}">
        <p14:creationId xmlns:p14="http://schemas.microsoft.com/office/powerpoint/2010/main" val="8995916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1A17B-DFF1-049D-BFB8-CBB9491F517A}"/>
            </a:ext>
          </a:extLst>
        </p:cNvPr>
        <p:cNvGrpSpPr/>
        <p:nvPr/>
      </p:nvGrpSpPr>
      <p:grpSpPr>
        <a:xfrm>
          <a:off x="0" y="0"/>
          <a:ext cx="0" cy="0"/>
          <a:chOff x="0" y="0"/>
          <a:chExt cx="0" cy="0"/>
        </a:xfrm>
      </p:grpSpPr>
      <p:sp>
        <p:nvSpPr>
          <p:cNvPr id="2" name="!!Teksts">
            <a:extLst>
              <a:ext uri="{FF2B5EF4-FFF2-40B4-BE49-F238E27FC236}">
                <a16:creationId xmlns:a16="http://schemas.microsoft.com/office/drawing/2014/main" id="{C0D25A2C-42D6-76EA-21B4-CE6743C13700}"/>
              </a:ext>
            </a:extLst>
          </p:cNvPr>
          <p:cNvSpPr>
            <a:spLocks noGrp="1"/>
          </p:cNvSpPr>
          <p:nvPr>
            <p:ph type="title"/>
          </p:nvPr>
        </p:nvSpPr>
        <p:spPr>
          <a:xfrm>
            <a:off x="838200" y="418306"/>
            <a:ext cx="1307471" cy="500062"/>
          </a:xfrm>
        </p:spPr>
        <p:txBody>
          <a:bodyPr/>
          <a:lstStyle/>
          <a:p>
            <a:r>
              <a:rPr lang="lv-LV" dirty="0"/>
              <a:t>Rezultāti</a:t>
            </a:r>
          </a:p>
        </p:txBody>
      </p:sp>
      <p:sp>
        <p:nvSpPr>
          <p:cNvPr id="7" name="MK">
            <a:extLst>
              <a:ext uri="{FF2B5EF4-FFF2-40B4-BE49-F238E27FC236}">
                <a16:creationId xmlns:a16="http://schemas.microsoft.com/office/drawing/2014/main" id="{D0EE1B4F-C2FB-17A7-BB12-839BC8C847FC}"/>
              </a:ext>
            </a:extLst>
          </p:cNvPr>
          <p:cNvSpPr>
            <a:spLocks noGrp="1"/>
          </p:cNvSpPr>
          <p:nvPr>
            <p:ph type="body" idx="4294967295"/>
          </p:nvPr>
        </p:nvSpPr>
        <p:spPr>
          <a:xfrm>
            <a:off x="1197744" y="1467314"/>
            <a:ext cx="5611617" cy="626708"/>
          </a:xfrm>
        </p:spPr>
        <p:txBody>
          <a:bodyPr>
            <a:noAutofit/>
          </a:bodyPr>
          <a:lstStyle/>
          <a:p>
            <a:pPr marL="0" indent="0" algn="just">
              <a:buNone/>
            </a:pPr>
            <a:r>
              <a:rPr lang="lv-LV" b="1" dirty="0">
                <a:solidFill>
                  <a:schemeClr val="accent3"/>
                </a:solidFill>
              </a:rPr>
              <a:t>2. Nolikuma 9.1. apakšpunkts:</a:t>
            </a:r>
            <a:r>
              <a:rPr lang="lv-LV" sz="1200" dirty="0"/>
              <a:t> lai izpildītu MK rīkojuma 6. punktā un attiecīgi nolikuma 9.1. apakšpunktā noteiktos programmas uzdevumus:</a:t>
            </a:r>
            <a:endParaRPr lang="lv-LV" sz="900" dirty="0"/>
          </a:p>
        </p:txBody>
      </p:sp>
      <p:sp>
        <p:nvSpPr>
          <p:cNvPr id="11" name="Rectangle 2">
            <a:extLst>
              <a:ext uri="{FF2B5EF4-FFF2-40B4-BE49-F238E27FC236}">
                <a16:creationId xmlns:a16="http://schemas.microsoft.com/office/drawing/2014/main" id="{1AE1A66C-1A2E-BF3D-43A1-A592D421C0C3}"/>
              </a:ext>
            </a:extLst>
          </p:cNvPr>
          <p:cNvSpPr>
            <a:spLocks noGrp="1" noChangeArrowheads="1"/>
          </p:cNvSpPr>
          <p:nvPr>
            <p:ph type="body" sz="quarter" idx="4294967295"/>
          </p:nvPr>
        </p:nvSpPr>
        <p:spPr bwMode="auto">
          <a:xfrm>
            <a:off x="7501231" y="918368"/>
            <a:ext cx="280459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fontAlgn="base">
              <a:lnSpc>
                <a:spcPct val="100000"/>
              </a:lnSpc>
              <a:spcBef>
                <a:spcPts val="0"/>
              </a:spcBef>
              <a:spcAft>
                <a:spcPct val="0"/>
              </a:spcAft>
              <a:buClrTx/>
              <a:buSzTx/>
              <a:buNone/>
              <a:tabLst/>
            </a:pPr>
            <a:r>
              <a:rPr lang="lv-LV" altLang="lv-LV" b="1" dirty="0">
                <a:solidFill>
                  <a:schemeClr val="accent3"/>
                </a:solidFill>
              </a:rPr>
              <a:t>3. MK rīkojuma 7. un 8. punkts</a:t>
            </a:r>
            <a:endParaRPr lang="lv-LV" altLang="lv-LV" dirty="0">
              <a:solidFill>
                <a:schemeClr val="accent3"/>
              </a:solidFill>
            </a:endParaRPr>
          </a:p>
        </p:txBody>
      </p:sp>
      <p:sp>
        <p:nvSpPr>
          <p:cNvPr id="14" name="MK">
            <a:extLst>
              <a:ext uri="{FF2B5EF4-FFF2-40B4-BE49-F238E27FC236}">
                <a16:creationId xmlns:a16="http://schemas.microsoft.com/office/drawing/2014/main" id="{A0CDB260-D28E-C780-238F-DA2450DC2ED6}"/>
              </a:ext>
            </a:extLst>
          </p:cNvPr>
          <p:cNvSpPr txBox="1">
            <a:spLocks/>
          </p:cNvSpPr>
          <p:nvPr/>
        </p:nvSpPr>
        <p:spPr>
          <a:xfrm>
            <a:off x="1197745" y="930015"/>
            <a:ext cx="5157788" cy="6267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lv-LV" sz="1600" kern="1200" smtClean="0">
                <a:solidFill>
                  <a:srgbClr val="7F7F7F"/>
                </a:solidFill>
                <a:effectLst/>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rgbClr val="7F7F7F"/>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lv-LV" b="1" dirty="0">
                <a:solidFill>
                  <a:schemeClr val="accent3"/>
                </a:solidFill>
              </a:rPr>
              <a:t>1. MK rīkojuma 6. punktā minētie uzdevumi (nolikuma 9.1. apakšpunkts) </a:t>
            </a:r>
          </a:p>
        </p:txBody>
      </p:sp>
      <p:sp>
        <p:nvSpPr>
          <p:cNvPr id="15" name="MK">
            <a:extLst>
              <a:ext uri="{FF2B5EF4-FFF2-40B4-BE49-F238E27FC236}">
                <a16:creationId xmlns:a16="http://schemas.microsoft.com/office/drawing/2014/main" id="{DD24BF79-7B19-D1D5-38D5-8280F5C97721}"/>
              </a:ext>
            </a:extLst>
          </p:cNvPr>
          <p:cNvSpPr txBox="1">
            <a:spLocks/>
          </p:cNvSpPr>
          <p:nvPr/>
        </p:nvSpPr>
        <p:spPr>
          <a:xfrm>
            <a:off x="7501231" y="5939632"/>
            <a:ext cx="2656438" cy="3835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lv-LV" sz="1600" kern="1200" smtClean="0">
                <a:solidFill>
                  <a:srgbClr val="7F7F7F"/>
                </a:solidFill>
                <a:effectLst/>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rgbClr val="7F7F7F"/>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b="1" dirty="0">
                <a:solidFill>
                  <a:schemeClr val="accent3"/>
                </a:solidFill>
              </a:rPr>
              <a:t>4. MK noteikumu 12. punkts</a:t>
            </a:r>
          </a:p>
        </p:txBody>
      </p:sp>
      <p:pic>
        <p:nvPicPr>
          <p:cNvPr id="3" name="!!Forma">
            <a:extLst>
              <a:ext uri="{FF2B5EF4-FFF2-40B4-BE49-F238E27FC236}">
                <a16:creationId xmlns:a16="http://schemas.microsoft.com/office/drawing/2014/main" id="{45CE1134-1A7B-1C28-2828-C549CA292E4A}"/>
              </a:ext>
            </a:extLst>
          </p:cNvPr>
          <p:cNvPicPr>
            <a:picLocks noChangeAspect="1"/>
          </p:cNvPicPr>
          <p:nvPr/>
        </p:nvPicPr>
        <p:blipFill>
          <a:blip r:embed="rId2">
            <a:duotone>
              <a:schemeClr val="bg2">
                <a:shade val="45000"/>
                <a:satMod val="135000"/>
              </a:schemeClr>
              <a:prstClr val="white"/>
            </a:duotone>
          </a:blip>
          <a:stretch>
            <a:fillRect/>
          </a:stretch>
        </p:blipFill>
        <p:spPr>
          <a:xfrm>
            <a:off x="460082" y="3333069"/>
            <a:ext cx="848891" cy="918188"/>
          </a:xfrm>
          <a:prstGeom prst="rect">
            <a:avLst/>
          </a:prstGeom>
          <a:ln>
            <a:noFill/>
          </a:ln>
          <a:effectLst>
            <a:outerShdw blurRad="50800" dist="38100" dir="2700000" algn="tl" rotWithShape="0">
              <a:prstClr val="black">
                <a:alpha val="40000"/>
              </a:prstClr>
            </a:outerShdw>
          </a:effectLst>
        </p:spPr>
      </p:pic>
      <p:sp>
        <p:nvSpPr>
          <p:cNvPr id="8" name="Datuma vietturis 13">
            <a:extLst>
              <a:ext uri="{FF2B5EF4-FFF2-40B4-BE49-F238E27FC236}">
                <a16:creationId xmlns:a16="http://schemas.microsoft.com/office/drawing/2014/main" id="{E48D0A2D-41A0-C708-F426-0BDD2453910D}"/>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9" name="Kājenes vietturis 14">
            <a:extLst>
              <a:ext uri="{FF2B5EF4-FFF2-40B4-BE49-F238E27FC236}">
                <a16:creationId xmlns:a16="http://schemas.microsoft.com/office/drawing/2014/main" id="{37B9618C-E22C-F9D7-79AF-068CB44F56CC}"/>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pic>
        <p:nvPicPr>
          <p:cNvPr id="18" name="Picture 17">
            <a:extLst>
              <a:ext uri="{FF2B5EF4-FFF2-40B4-BE49-F238E27FC236}">
                <a16:creationId xmlns:a16="http://schemas.microsoft.com/office/drawing/2014/main" id="{8866D117-B9A6-9B22-75A4-5423C4CDF4DE}"/>
              </a:ext>
            </a:extLst>
          </p:cNvPr>
          <p:cNvPicPr>
            <a:picLocks noChangeAspect="1"/>
          </p:cNvPicPr>
          <p:nvPr/>
        </p:nvPicPr>
        <p:blipFill>
          <a:blip r:embed="rId3"/>
          <a:stretch>
            <a:fillRect/>
          </a:stretch>
        </p:blipFill>
        <p:spPr>
          <a:xfrm>
            <a:off x="7520136" y="1256922"/>
            <a:ext cx="3732887" cy="4675873"/>
          </a:xfrm>
          <a:prstGeom prst="rect">
            <a:avLst/>
          </a:prstGeom>
        </p:spPr>
      </p:pic>
      <p:sp>
        <p:nvSpPr>
          <p:cNvPr id="20" name="TextBox 19">
            <a:extLst>
              <a:ext uri="{FF2B5EF4-FFF2-40B4-BE49-F238E27FC236}">
                <a16:creationId xmlns:a16="http://schemas.microsoft.com/office/drawing/2014/main" id="{529889BF-421C-9B98-E7A7-BE90C66EE8F0}"/>
              </a:ext>
            </a:extLst>
          </p:cNvPr>
          <p:cNvSpPr txBox="1"/>
          <p:nvPr/>
        </p:nvSpPr>
        <p:spPr>
          <a:xfrm>
            <a:off x="1615991" y="2193459"/>
            <a:ext cx="5053374" cy="3840218"/>
          </a:xfrm>
          <a:prstGeom prst="rect">
            <a:avLst/>
          </a:prstGeom>
          <a:noFill/>
        </p:spPr>
        <p:txBody>
          <a:bodyPr wrap="square">
            <a:spAutoFit/>
          </a:bodyPr>
          <a:lstStyle/>
          <a:p>
            <a:pPr indent="457200" algn="just">
              <a:lnSpc>
                <a:spcPct val="107000"/>
              </a:lnSpc>
              <a:spcAft>
                <a:spcPts val="800"/>
              </a:spcAft>
              <a:buNone/>
            </a:pPr>
            <a:r>
              <a:rPr lang="lv-LV" sz="1400" dirty="0">
                <a:solidFill>
                  <a:srgbClr val="000000"/>
                </a:solidFill>
                <a:effectLst/>
                <a:ea typeface="Times New Roman" panose="02020603050405020304" pitchFamily="18" charset="0"/>
                <a:cs typeface="Arial" panose="020B0604020202020204" pitchFamily="34" charset="0"/>
              </a:rPr>
              <a:t>9.1.1. izstrādāt zinātniski pamatotus priekšlikumus optimālai Eiropas Savienības nozīmes sugu un biotopu telpiskai </a:t>
            </a:r>
            <a:r>
              <a:rPr lang="lv-LV" sz="1400" dirty="0" err="1">
                <a:solidFill>
                  <a:srgbClr val="000000"/>
                </a:solidFill>
                <a:effectLst/>
                <a:ea typeface="Times New Roman" panose="02020603050405020304" pitchFamily="18" charset="0"/>
                <a:cs typeface="Arial" panose="020B0604020202020204" pitchFamily="34" charset="0"/>
              </a:rPr>
              <a:t>savienotībai</a:t>
            </a:r>
            <a:r>
              <a:rPr lang="lv-LV" sz="1400" dirty="0">
                <a:solidFill>
                  <a:srgbClr val="000000"/>
                </a:solidFill>
                <a:effectLst/>
                <a:ea typeface="Times New Roman" panose="02020603050405020304" pitchFamily="18" charset="0"/>
                <a:cs typeface="Arial" panose="020B0604020202020204" pitchFamily="34" charset="0"/>
              </a:rPr>
              <a:t> (</a:t>
            </a:r>
            <a:r>
              <a:rPr lang="lv-LV" sz="1400" dirty="0" err="1">
                <a:solidFill>
                  <a:srgbClr val="000000"/>
                </a:solidFill>
                <a:effectLst/>
                <a:ea typeface="Times New Roman" panose="02020603050405020304" pitchFamily="18" charset="0"/>
                <a:cs typeface="Arial" panose="020B0604020202020204" pitchFamily="34" charset="0"/>
              </a:rPr>
              <a:t>konektivitātei</a:t>
            </a:r>
            <a:r>
              <a:rPr lang="lv-LV" sz="1400" dirty="0">
                <a:solidFill>
                  <a:srgbClr val="000000"/>
                </a:solidFill>
                <a:effectLst/>
                <a:ea typeface="Times New Roman" panose="02020603050405020304" pitchFamily="18" charset="0"/>
                <a:cs typeface="Arial" panose="020B0604020202020204" pitchFamily="34" charset="0"/>
              </a:rPr>
              <a:t>), iekļaujot vienotā dabas teritoriju tīklā īpaši aizsargājamās dabas teritorijas, mikroliegumus un ārpus aizsargājamo dabas teritoriju tīkla esošos biotopus un sugu dzīvotnes;</a:t>
            </a:r>
            <a:endParaRPr lang="lv-LV" sz="1400" dirty="0">
              <a:effectLst/>
              <a:ea typeface="Calibri" panose="020F0502020204030204" pitchFamily="34" charset="0"/>
              <a:cs typeface="Arial" panose="020B0604020202020204" pitchFamily="34" charset="0"/>
            </a:endParaRPr>
          </a:p>
          <a:p>
            <a:pPr indent="457200" algn="just">
              <a:lnSpc>
                <a:spcPct val="107000"/>
              </a:lnSpc>
              <a:spcAft>
                <a:spcPts val="800"/>
              </a:spcAft>
              <a:buNone/>
            </a:pPr>
            <a:r>
              <a:rPr lang="lv-LV" sz="1400" dirty="0">
                <a:solidFill>
                  <a:srgbClr val="000000"/>
                </a:solidFill>
                <a:effectLst/>
                <a:ea typeface="Times New Roman" panose="02020603050405020304" pitchFamily="18" charset="0"/>
                <a:cs typeface="Arial" panose="020B0604020202020204" pitchFamily="34" charset="0"/>
              </a:rPr>
              <a:t>9.1.2. nodrošināt pētījumu par biotopu dinamiku, ko ietekmē dažādas apsaimniekošanas metodes un klimata mainība, novērtēt ekosistēmu pakalpojumus un vērtības, lai noteiktu prioritātes aizsardzības pasākumu plānošanai, ņemot vērā izmaksu efektivitāti, kā arī izstrādāt un aprobēt bioloģiskās daudzveidības ilgtspējas, dabas aizsardzības un atjaunošanas ekonomisko modeli (izveidot kompensējošo pasākumu katalogu, novērtēt ietekmes mazināšanas un kompensējošo pasākumu pakāpi).</a:t>
            </a:r>
            <a:endParaRPr lang="lv-LV" sz="1400" dirty="0">
              <a:solidFill>
                <a:srgbClr val="000000"/>
              </a:solidFill>
              <a:ea typeface="Times New Roman" panose="02020603050405020304" pitchFamily="18" charset="0"/>
              <a:cs typeface="Arial" panose="020B0604020202020204" pitchFamily="34" charset="0"/>
            </a:endParaRPr>
          </a:p>
          <a:p>
            <a:pPr indent="457200" algn="just">
              <a:lnSpc>
                <a:spcPct val="107000"/>
              </a:lnSpc>
              <a:spcAft>
                <a:spcPts val="800"/>
              </a:spcAft>
              <a:buNone/>
            </a:pPr>
            <a:endParaRPr lang="lv-LV" sz="1400" dirty="0">
              <a:solidFill>
                <a:srgbClr val="000000"/>
              </a:solidFill>
              <a:effectLst/>
              <a:ea typeface="Calibri" panose="020F0502020204030204" pitchFamily="34" charset="0"/>
              <a:cs typeface="Arial" panose="020B0604020202020204" pitchFamily="34" charset="0"/>
            </a:endParaRPr>
          </a:p>
          <a:p>
            <a:pPr indent="457200" algn="just">
              <a:lnSpc>
                <a:spcPct val="107000"/>
              </a:lnSpc>
              <a:spcAft>
                <a:spcPts val="800"/>
              </a:spcAft>
              <a:buNone/>
            </a:pPr>
            <a:r>
              <a:rPr lang="lv-LV" sz="1400" dirty="0"/>
              <a:t>tiek </a:t>
            </a:r>
            <a:r>
              <a:rPr lang="lv-LV" sz="1400" b="1" dirty="0">
                <a:solidFill>
                  <a:schemeClr val="accent1"/>
                </a:solidFill>
              </a:rPr>
              <a:t>īstenots viens projekts </a:t>
            </a:r>
            <a:r>
              <a:rPr lang="lv-LV" sz="1400" dirty="0"/>
              <a:t>un sasniedzami rezultāti, kurus uzrāda</a:t>
            </a:r>
            <a:endParaRPr lang="lv-LV" sz="1400" dirty="0">
              <a:solidFill>
                <a:srgbClr val="000000"/>
              </a:solidFill>
              <a:effectLst/>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61ED3D4-8128-C38D-C017-94B123DD3337}"/>
              </a:ext>
            </a:extLst>
          </p:cNvPr>
          <p:cNvSpPr>
            <a:spLocks noGrp="1"/>
          </p:cNvSpPr>
          <p:nvPr>
            <p:ph type="sldNum" sz="quarter" idx="12"/>
          </p:nvPr>
        </p:nvSpPr>
        <p:spPr/>
        <p:txBody>
          <a:bodyPr/>
          <a:lstStyle/>
          <a:p>
            <a:fld id="{0C152783-A906-4F49-8461-A41E71CF96CE}" type="slidenum">
              <a:rPr lang="lv-LV" smtClean="0"/>
              <a:t>10</a:t>
            </a:fld>
            <a:endParaRPr lang="lv-LV"/>
          </a:p>
        </p:txBody>
      </p:sp>
    </p:spTree>
    <p:extLst>
      <p:ext uri="{BB962C8B-B14F-4D97-AF65-F5344CB8AC3E}">
        <p14:creationId xmlns:p14="http://schemas.microsoft.com/office/powerpoint/2010/main" val="10543169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2000" fill="hold"/>
                                        <p:tgtEl>
                                          <p:spTgt spid="3"/>
                                        </p:tgtEl>
                                        <p:attrNameLst>
                                          <p:attrName>r</p:attrName>
                                        </p:attrNameLst>
                                      </p:cBhvr>
                                    </p:animRot>
                                  </p:childTnLst>
                                </p:cTn>
                              </p:par>
                            </p:childTnLst>
                          </p:cTn>
                        </p:par>
                        <p:par>
                          <p:cTn id="7" fill="hold">
                            <p:stCondLst>
                              <p:cond delay="2000"/>
                            </p:stCondLst>
                            <p:childTnLst>
                              <p:par>
                                <p:cTn id="8" presetID="1" presetClass="entr" presetSubtype="0" fill="hold" grpId="0" nodeType="afterEffect">
                                  <p:stCondLst>
                                    <p:cond delay="500"/>
                                  </p:stCondLst>
                                  <p:childTnLst>
                                    <p:set>
                                      <p:cBhvr>
                                        <p:cTn id="9" dur="1" fill="hold">
                                          <p:stCondLst>
                                            <p:cond delay="0"/>
                                          </p:stCondLst>
                                        </p:cTn>
                                        <p:tgtEl>
                                          <p:spTgt spid="7">
                                            <p:txEl>
                                              <p:pRg st="0" end="0"/>
                                            </p:txEl>
                                          </p:spTgt>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grpId="0" nodeType="afterEffect">
                                  <p:stCondLst>
                                    <p:cond delay="1000"/>
                                  </p:stCondLst>
                                  <p:childTnLst>
                                    <p:set>
                                      <p:cBhvr>
                                        <p:cTn id="12" dur="1" fill="hold">
                                          <p:stCondLst>
                                            <p:cond delay="0"/>
                                          </p:stCondLst>
                                        </p:cTn>
                                        <p:tgtEl>
                                          <p:spTgt spid="11">
                                            <p:txEl>
                                              <p:pRg st="0" end="0"/>
                                            </p:txEl>
                                          </p:spTgt>
                                        </p:tgtEl>
                                        <p:attrNameLst>
                                          <p:attrName>style.visibility</p:attrName>
                                        </p:attrNameLst>
                                      </p:cBhvr>
                                      <p:to>
                                        <p:strVal val="visible"/>
                                      </p:to>
                                    </p:set>
                                  </p:childTnLst>
                                </p:cTn>
                              </p:par>
                            </p:childTnLst>
                          </p:cTn>
                        </p:par>
                        <p:par>
                          <p:cTn id="13" fill="hold">
                            <p:stCondLst>
                              <p:cond delay="3500"/>
                            </p:stCondLst>
                            <p:childTnLst>
                              <p:par>
                                <p:cTn id="14" presetID="1" presetClass="entr" presetSubtype="0" fill="hold" grpId="0" nodeType="afterEffect">
                                  <p:stCondLst>
                                    <p:cond delay="1000"/>
                                  </p:stCondLst>
                                  <p:childTnLst>
                                    <p:set>
                                      <p:cBhvr>
                                        <p:cTn id="1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1" grpId="0" build="p"/>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a:extLst>
              <a:ext uri="{FF2B5EF4-FFF2-40B4-BE49-F238E27FC236}">
                <a16:creationId xmlns:a16="http://schemas.microsoft.com/office/drawing/2014/main" id="{CD7DC9DA-E254-1F72-444B-48D585455438}"/>
              </a:ext>
            </a:extLst>
          </p:cNvPr>
          <p:cNvSpPr>
            <a:spLocks noGrp="1"/>
          </p:cNvSpPr>
          <p:nvPr>
            <p:ph type="title"/>
          </p:nvPr>
        </p:nvSpPr>
        <p:spPr/>
        <p:txBody>
          <a:bodyPr/>
          <a:lstStyle/>
          <a:p>
            <a:r>
              <a:rPr lang="lv-LV" dirty="0"/>
              <a:t>Pilna laika ekvivalents (PLE)</a:t>
            </a:r>
          </a:p>
        </p:txBody>
      </p:sp>
      <p:sp>
        <p:nvSpPr>
          <p:cNvPr id="7" name="!!Teksts">
            <a:extLst>
              <a:ext uri="{FF2B5EF4-FFF2-40B4-BE49-F238E27FC236}">
                <a16:creationId xmlns:a16="http://schemas.microsoft.com/office/drawing/2014/main" id="{DB7137FF-74F8-5897-8111-94E0B3BD974D}"/>
              </a:ext>
            </a:extLst>
          </p:cNvPr>
          <p:cNvSpPr>
            <a:spLocks noGrp="1"/>
          </p:cNvSpPr>
          <p:nvPr>
            <p:ph type="body" idx="1"/>
          </p:nvPr>
        </p:nvSpPr>
        <p:spPr>
          <a:xfrm>
            <a:off x="839788" y="1278732"/>
            <a:ext cx="5157787" cy="823912"/>
          </a:xfrm>
        </p:spPr>
        <p:txBody>
          <a:bodyPr/>
          <a:lstStyle/>
          <a:p>
            <a:r>
              <a:rPr lang="lv-LV" dirty="0"/>
              <a:t>Nolikums</a:t>
            </a:r>
          </a:p>
        </p:txBody>
      </p:sp>
      <p:pic>
        <p:nvPicPr>
          <p:cNvPr id="3" name="!!Forma" descr="Image result for students icon">
            <a:extLst>
              <a:ext uri="{FF2B5EF4-FFF2-40B4-BE49-F238E27FC236}">
                <a16:creationId xmlns:a16="http://schemas.microsoft.com/office/drawing/2014/main" id="{9ACA29DE-A71E-DB51-35F9-D0F095A9CA2D}"/>
              </a:ext>
            </a:extLst>
          </p:cNvPr>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941860" y="177793"/>
            <a:ext cx="1668257" cy="1668257"/>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6" name="Grupa 45">
            <a:extLst>
              <a:ext uri="{FF2B5EF4-FFF2-40B4-BE49-F238E27FC236}">
                <a16:creationId xmlns:a16="http://schemas.microsoft.com/office/drawing/2014/main" id="{91104197-BBB9-CAFB-2733-685BC751B0E2}"/>
              </a:ext>
            </a:extLst>
          </p:cNvPr>
          <p:cNvGrpSpPr/>
          <p:nvPr/>
        </p:nvGrpSpPr>
        <p:grpSpPr>
          <a:xfrm>
            <a:off x="6225602" y="3708836"/>
            <a:ext cx="5648066" cy="1303115"/>
            <a:chOff x="6216315" y="3820460"/>
            <a:chExt cx="5648066" cy="1303115"/>
          </a:xfrm>
        </p:grpSpPr>
        <p:sp>
          <p:nvSpPr>
            <p:cNvPr id="44" name="Taisnstūris 43">
              <a:extLst>
                <a:ext uri="{FF2B5EF4-FFF2-40B4-BE49-F238E27FC236}">
                  <a16:creationId xmlns:a16="http://schemas.microsoft.com/office/drawing/2014/main" id="{05013BCA-381D-3DB2-F008-20B3154AF1B6}"/>
                </a:ext>
              </a:extLst>
            </p:cNvPr>
            <p:cNvSpPr/>
            <p:nvPr/>
          </p:nvSpPr>
          <p:spPr>
            <a:xfrm>
              <a:off x="6216315" y="3820460"/>
              <a:ext cx="5590866" cy="1303115"/>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grpSp>
          <p:nvGrpSpPr>
            <p:cNvPr id="26" name="Grupa 25">
              <a:extLst>
                <a:ext uri="{FF2B5EF4-FFF2-40B4-BE49-F238E27FC236}">
                  <a16:creationId xmlns:a16="http://schemas.microsoft.com/office/drawing/2014/main" id="{96C2E457-29FC-2A27-6A83-B94ED4942D0C}"/>
                </a:ext>
              </a:extLst>
            </p:cNvPr>
            <p:cNvGrpSpPr/>
            <p:nvPr/>
          </p:nvGrpSpPr>
          <p:grpSpPr>
            <a:xfrm>
              <a:off x="6226699" y="4008454"/>
              <a:ext cx="5637682" cy="1099726"/>
              <a:chOff x="1874015" y="4021339"/>
              <a:chExt cx="6214786" cy="1391207"/>
            </a:xfrm>
          </p:grpSpPr>
          <p:grpSp>
            <p:nvGrpSpPr>
              <p:cNvPr id="12" name="Grupa 11">
                <a:extLst>
                  <a:ext uri="{FF2B5EF4-FFF2-40B4-BE49-F238E27FC236}">
                    <a16:creationId xmlns:a16="http://schemas.microsoft.com/office/drawing/2014/main" id="{4B425FF4-3422-5523-3519-3C0E94313629}"/>
                  </a:ext>
                </a:extLst>
              </p:cNvPr>
              <p:cNvGrpSpPr/>
              <p:nvPr/>
            </p:nvGrpSpPr>
            <p:grpSpPr>
              <a:xfrm>
                <a:off x="6717201" y="4021339"/>
                <a:ext cx="1371600" cy="1391206"/>
                <a:chOff x="1954696" y="4097013"/>
                <a:chExt cx="1371600" cy="1391206"/>
              </a:xfrm>
            </p:grpSpPr>
            <p:pic>
              <p:nvPicPr>
                <p:cNvPr id="9" name="Picture 4" descr="Related image">
                  <a:extLst>
                    <a:ext uri="{FF2B5EF4-FFF2-40B4-BE49-F238E27FC236}">
                      <a16:creationId xmlns:a16="http://schemas.microsoft.com/office/drawing/2014/main" id="{B4DC5117-ADB2-2935-AE2C-990FD10D60D5}"/>
                    </a:ext>
                  </a:extLst>
                </p:cNvPr>
                <p:cNvPicPr>
                  <a:picLocks noChangeAspect="1" noChangeArrowheads="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403384" y="4097013"/>
                  <a:ext cx="474225" cy="47303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46229D87-9C1A-0899-E947-54FA8E348E8C}"/>
                    </a:ext>
                  </a:extLst>
                </p:cNvPr>
                <p:cNvSpPr txBox="1"/>
                <p:nvPr/>
              </p:nvSpPr>
              <p:spPr>
                <a:xfrm>
                  <a:off x="1954696" y="4670579"/>
                  <a:ext cx="1371600" cy="817640"/>
                </a:xfrm>
                <a:prstGeom prst="rect">
                  <a:avLst/>
                </a:prstGeom>
                <a:noFill/>
              </p:spPr>
              <p:txBody>
                <a:bodyPr wrap="square" rtlCol="0" anchor="ctr">
                  <a:spAutoFit/>
                </a:bodyPr>
                <a:lstStyle/>
                <a:p>
                  <a:pPr algn="ctr"/>
                  <a:r>
                    <a:rPr lang="lv-LV" b="1" dirty="0">
                      <a:solidFill>
                        <a:schemeClr val="accent1"/>
                      </a:solidFill>
                    </a:rPr>
                    <a:t>1 PLE</a:t>
                  </a:r>
                </a:p>
                <a:p>
                  <a:pPr algn="ctr"/>
                  <a:r>
                    <a:rPr lang="lv-LV" b="1" dirty="0">
                      <a:solidFill>
                        <a:schemeClr val="accent1"/>
                      </a:solidFill>
                    </a:rPr>
                    <a:t>vidējais</a:t>
                  </a:r>
                </a:p>
              </p:txBody>
            </p:sp>
          </p:grpSp>
          <p:grpSp>
            <p:nvGrpSpPr>
              <p:cNvPr id="13" name="Grupa 12">
                <a:extLst>
                  <a:ext uri="{FF2B5EF4-FFF2-40B4-BE49-F238E27FC236}">
                    <a16:creationId xmlns:a16="http://schemas.microsoft.com/office/drawing/2014/main" id="{2DC0D3A6-87BF-3930-61BC-23C681870E8E}"/>
                  </a:ext>
                </a:extLst>
              </p:cNvPr>
              <p:cNvGrpSpPr/>
              <p:nvPr/>
            </p:nvGrpSpPr>
            <p:grpSpPr>
              <a:xfrm>
                <a:off x="1874015" y="4021339"/>
                <a:ext cx="1371600" cy="1391207"/>
                <a:chOff x="1954696" y="4097013"/>
                <a:chExt cx="1371600" cy="1391207"/>
              </a:xfrm>
            </p:grpSpPr>
            <p:pic>
              <p:nvPicPr>
                <p:cNvPr id="14" name="Picture 4" descr="Related image">
                  <a:extLst>
                    <a:ext uri="{FF2B5EF4-FFF2-40B4-BE49-F238E27FC236}">
                      <a16:creationId xmlns:a16="http://schemas.microsoft.com/office/drawing/2014/main" id="{D8E75754-709C-EF27-23D5-EBB490EECA1F}"/>
                    </a:ext>
                  </a:extLst>
                </p:cNvPr>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403384" y="4097013"/>
                  <a:ext cx="474225" cy="47303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a16="http://schemas.microsoft.com/office/drawing/2014/main" id="{C8E99489-033C-EBBE-EC81-8F3D099B0D3A}"/>
                    </a:ext>
                  </a:extLst>
                </p:cNvPr>
                <p:cNvSpPr txBox="1"/>
                <p:nvPr/>
              </p:nvSpPr>
              <p:spPr>
                <a:xfrm>
                  <a:off x="1954696" y="4670580"/>
                  <a:ext cx="1371600" cy="817640"/>
                </a:xfrm>
                <a:prstGeom prst="rect">
                  <a:avLst/>
                </a:prstGeom>
                <a:noFill/>
              </p:spPr>
              <p:txBody>
                <a:bodyPr wrap="square" rtlCol="0" anchor="ctr">
                  <a:spAutoFit/>
                </a:bodyPr>
                <a:lstStyle/>
                <a:p>
                  <a:pPr algn="ctr"/>
                  <a:r>
                    <a:rPr lang="lv-LV" dirty="0">
                      <a:solidFill>
                        <a:schemeClr val="tx2"/>
                      </a:solidFill>
                    </a:rPr>
                    <a:t>1,25 PLE</a:t>
                  </a:r>
                </a:p>
                <a:p>
                  <a:pPr algn="ctr"/>
                  <a:r>
                    <a:rPr lang="lv-LV" dirty="0">
                      <a:solidFill>
                        <a:schemeClr val="tx2"/>
                      </a:solidFill>
                    </a:rPr>
                    <a:t>2026. gads</a:t>
                  </a:r>
                </a:p>
              </p:txBody>
            </p:sp>
          </p:grpSp>
          <p:grpSp>
            <p:nvGrpSpPr>
              <p:cNvPr id="16" name="Grupa 15">
                <a:extLst>
                  <a:ext uri="{FF2B5EF4-FFF2-40B4-BE49-F238E27FC236}">
                    <a16:creationId xmlns:a16="http://schemas.microsoft.com/office/drawing/2014/main" id="{A1354AC1-2C66-A340-46E8-D76304C76B97}"/>
                  </a:ext>
                </a:extLst>
              </p:cNvPr>
              <p:cNvGrpSpPr/>
              <p:nvPr/>
            </p:nvGrpSpPr>
            <p:grpSpPr>
              <a:xfrm>
                <a:off x="3489255" y="4021339"/>
                <a:ext cx="1371600" cy="1391207"/>
                <a:chOff x="1954696" y="4097013"/>
                <a:chExt cx="1371600" cy="1391207"/>
              </a:xfrm>
            </p:grpSpPr>
            <p:pic>
              <p:nvPicPr>
                <p:cNvPr id="17" name="Picture 4" descr="Related image">
                  <a:extLst>
                    <a:ext uri="{FF2B5EF4-FFF2-40B4-BE49-F238E27FC236}">
                      <a16:creationId xmlns:a16="http://schemas.microsoft.com/office/drawing/2014/main" id="{73701E5C-C4F4-36CA-340E-16D140DDC154}"/>
                    </a:ext>
                  </a:extLst>
                </p:cNvPr>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403384" y="4097013"/>
                  <a:ext cx="474225" cy="47303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a:extLst>
                    <a:ext uri="{FF2B5EF4-FFF2-40B4-BE49-F238E27FC236}">
                      <a16:creationId xmlns:a16="http://schemas.microsoft.com/office/drawing/2014/main" id="{DE3A5F57-9F6E-6F81-A75C-047C790805B2}"/>
                    </a:ext>
                  </a:extLst>
                </p:cNvPr>
                <p:cNvSpPr txBox="1"/>
                <p:nvPr/>
              </p:nvSpPr>
              <p:spPr>
                <a:xfrm>
                  <a:off x="1954696" y="4670580"/>
                  <a:ext cx="1371600" cy="817640"/>
                </a:xfrm>
                <a:prstGeom prst="rect">
                  <a:avLst/>
                </a:prstGeom>
                <a:noFill/>
              </p:spPr>
              <p:txBody>
                <a:bodyPr wrap="square" rtlCol="0" anchor="ctr">
                  <a:spAutoFit/>
                </a:bodyPr>
                <a:lstStyle/>
                <a:p>
                  <a:pPr algn="ctr"/>
                  <a:r>
                    <a:rPr lang="lv-LV" dirty="0">
                      <a:solidFill>
                        <a:schemeClr val="tx2"/>
                      </a:solidFill>
                    </a:rPr>
                    <a:t>0,75 PLE</a:t>
                  </a:r>
                </a:p>
                <a:p>
                  <a:pPr algn="ctr"/>
                  <a:r>
                    <a:rPr lang="lv-LV" dirty="0">
                      <a:solidFill>
                        <a:schemeClr val="tx2"/>
                      </a:solidFill>
                    </a:rPr>
                    <a:t>2027. gads</a:t>
                  </a:r>
                </a:p>
              </p:txBody>
            </p:sp>
          </p:grpSp>
          <p:grpSp>
            <p:nvGrpSpPr>
              <p:cNvPr id="19" name="Grupa 18">
                <a:extLst>
                  <a:ext uri="{FF2B5EF4-FFF2-40B4-BE49-F238E27FC236}">
                    <a16:creationId xmlns:a16="http://schemas.microsoft.com/office/drawing/2014/main" id="{41208C26-9F9D-36C1-9B76-E5A975E1358A}"/>
                  </a:ext>
                </a:extLst>
              </p:cNvPr>
              <p:cNvGrpSpPr/>
              <p:nvPr/>
            </p:nvGrpSpPr>
            <p:grpSpPr>
              <a:xfrm>
                <a:off x="5104495" y="4021339"/>
                <a:ext cx="1371600" cy="1391207"/>
                <a:chOff x="1954696" y="4097013"/>
                <a:chExt cx="1371600" cy="1391207"/>
              </a:xfrm>
            </p:grpSpPr>
            <p:pic>
              <p:nvPicPr>
                <p:cNvPr id="20" name="Picture 4" descr="Related image">
                  <a:extLst>
                    <a:ext uri="{FF2B5EF4-FFF2-40B4-BE49-F238E27FC236}">
                      <a16:creationId xmlns:a16="http://schemas.microsoft.com/office/drawing/2014/main" id="{B3F223BD-AB5E-4BE3-ECB4-5905EF8AB188}"/>
                    </a:ext>
                  </a:extLst>
                </p:cNvPr>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403384" y="4097013"/>
                  <a:ext cx="474225" cy="47303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20">
                  <a:extLst>
                    <a:ext uri="{FF2B5EF4-FFF2-40B4-BE49-F238E27FC236}">
                      <a16:creationId xmlns:a16="http://schemas.microsoft.com/office/drawing/2014/main" id="{246EEAF1-30AB-05A7-7E11-7EED9A058EC4}"/>
                    </a:ext>
                  </a:extLst>
                </p:cNvPr>
                <p:cNvSpPr txBox="1"/>
                <p:nvPr/>
              </p:nvSpPr>
              <p:spPr>
                <a:xfrm>
                  <a:off x="1954696" y="4670580"/>
                  <a:ext cx="1371600" cy="817640"/>
                </a:xfrm>
                <a:prstGeom prst="rect">
                  <a:avLst/>
                </a:prstGeom>
                <a:noFill/>
              </p:spPr>
              <p:txBody>
                <a:bodyPr wrap="square" rtlCol="0" anchor="ctr">
                  <a:spAutoFit/>
                </a:bodyPr>
                <a:lstStyle/>
                <a:p>
                  <a:pPr algn="ctr"/>
                  <a:r>
                    <a:rPr lang="lv-LV" dirty="0">
                      <a:solidFill>
                        <a:schemeClr val="tx2"/>
                      </a:solidFill>
                    </a:rPr>
                    <a:t>1 PLE</a:t>
                  </a:r>
                </a:p>
                <a:p>
                  <a:pPr algn="ctr"/>
                  <a:r>
                    <a:rPr lang="lv-LV" dirty="0">
                      <a:solidFill>
                        <a:schemeClr val="tx2"/>
                      </a:solidFill>
                    </a:rPr>
                    <a:t>2028. gads</a:t>
                  </a:r>
                </a:p>
              </p:txBody>
            </p:sp>
          </p:grpSp>
          <p:sp>
            <p:nvSpPr>
              <p:cNvPr id="22" name="Pluszīme 21">
                <a:extLst>
                  <a:ext uri="{FF2B5EF4-FFF2-40B4-BE49-F238E27FC236}">
                    <a16:creationId xmlns:a16="http://schemas.microsoft.com/office/drawing/2014/main" id="{E9DE79AE-82E2-380F-45EA-45C8D2F5D3B6}"/>
                  </a:ext>
                </a:extLst>
              </p:cNvPr>
              <p:cNvSpPr/>
              <p:nvPr/>
            </p:nvSpPr>
            <p:spPr>
              <a:xfrm>
                <a:off x="3211224" y="4539049"/>
                <a:ext cx="312422" cy="270133"/>
              </a:xfrm>
              <a:prstGeom prst="mathPlus">
                <a:avLst/>
              </a:prstGeom>
              <a:solidFill>
                <a:srgbClr val="BFB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Pluszīme 23">
                <a:extLst>
                  <a:ext uri="{FF2B5EF4-FFF2-40B4-BE49-F238E27FC236}">
                    <a16:creationId xmlns:a16="http://schemas.microsoft.com/office/drawing/2014/main" id="{8E5513E1-5508-F408-79FC-75A2ECC32530}"/>
                  </a:ext>
                </a:extLst>
              </p:cNvPr>
              <p:cNvSpPr/>
              <p:nvPr/>
            </p:nvSpPr>
            <p:spPr>
              <a:xfrm>
                <a:off x="4826464" y="4539049"/>
                <a:ext cx="312422" cy="270133"/>
              </a:xfrm>
              <a:prstGeom prst="mathPlus">
                <a:avLst/>
              </a:prstGeom>
              <a:solidFill>
                <a:srgbClr val="BFB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Vienāds 24">
                <a:extLst>
                  <a:ext uri="{FF2B5EF4-FFF2-40B4-BE49-F238E27FC236}">
                    <a16:creationId xmlns:a16="http://schemas.microsoft.com/office/drawing/2014/main" id="{1BBDAAA0-59C5-5D45-71DD-03F12B45D75C}"/>
                  </a:ext>
                </a:extLst>
              </p:cNvPr>
              <p:cNvSpPr/>
              <p:nvPr/>
            </p:nvSpPr>
            <p:spPr>
              <a:xfrm>
                <a:off x="6441704" y="4558498"/>
                <a:ext cx="309886" cy="231234"/>
              </a:xfrm>
              <a:prstGeom prst="mathEqual">
                <a:avLst/>
              </a:prstGeom>
              <a:solidFill>
                <a:srgbClr val="BFB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grpSp>
      </p:grpSp>
      <p:grpSp>
        <p:nvGrpSpPr>
          <p:cNvPr id="45" name="Grupa 44">
            <a:extLst>
              <a:ext uri="{FF2B5EF4-FFF2-40B4-BE49-F238E27FC236}">
                <a16:creationId xmlns:a16="http://schemas.microsoft.com/office/drawing/2014/main" id="{B92FCD1D-7A0B-4F4F-C292-990138EC530E}"/>
              </a:ext>
            </a:extLst>
          </p:cNvPr>
          <p:cNvGrpSpPr/>
          <p:nvPr/>
        </p:nvGrpSpPr>
        <p:grpSpPr>
          <a:xfrm>
            <a:off x="346604" y="3708836"/>
            <a:ext cx="5657982" cy="1303115"/>
            <a:chOff x="384821" y="3810290"/>
            <a:chExt cx="5657982" cy="1303115"/>
          </a:xfrm>
        </p:grpSpPr>
        <p:sp>
          <p:nvSpPr>
            <p:cNvPr id="43" name="Taisnstūris 42">
              <a:extLst>
                <a:ext uri="{FF2B5EF4-FFF2-40B4-BE49-F238E27FC236}">
                  <a16:creationId xmlns:a16="http://schemas.microsoft.com/office/drawing/2014/main" id="{9FC1D4BA-2492-7142-3034-7CB270304E06}"/>
                </a:ext>
              </a:extLst>
            </p:cNvPr>
            <p:cNvSpPr/>
            <p:nvPr/>
          </p:nvSpPr>
          <p:spPr>
            <a:xfrm>
              <a:off x="384821" y="3810290"/>
              <a:ext cx="5590866" cy="1303115"/>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grpSp>
          <p:nvGrpSpPr>
            <p:cNvPr id="27" name="Grupa 26">
              <a:extLst>
                <a:ext uri="{FF2B5EF4-FFF2-40B4-BE49-F238E27FC236}">
                  <a16:creationId xmlns:a16="http://schemas.microsoft.com/office/drawing/2014/main" id="{61E5BBFF-1291-F624-3AF7-3CEF44A377F0}"/>
                </a:ext>
              </a:extLst>
            </p:cNvPr>
            <p:cNvGrpSpPr/>
            <p:nvPr/>
          </p:nvGrpSpPr>
          <p:grpSpPr>
            <a:xfrm>
              <a:off x="405121" y="3950915"/>
              <a:ext cx="5637682" cy="1099726"/>
              <a:chOff x="1874015" y="4021339"/>
              <a:chExt cx="6214786" cy="1391207"/>
            </a:xfrm>
          </p:grpSpPr>
          <p:grpSp>
            <p:nvGrpSpPr>
              <p:cNvPr id="28" name="Grupa 27">
                <a:extLst>
                  <a:ext uri="{FF2B5EF4-FFF2-40B4-BE49-F238E27FC236}">
                    <a16:creationId xmlns:a16="http://schemas.microsoft.com/office/drawing/2014/main" id="{886F1CD8-8AC6-BC4B-716C-070ED3571F16}"/>
                  </a:ext>
                </a:extLst>
              </p:cNvPr>
              <p:cNvGrpSpPr/>
              <p:nvPr/>
            </p:nvGrpSpPr>
            <p:grpSpPr>
              <a:xfrm>
                <a:off x="6717201" y="4021339"/>
                <a:ext cx="1371600" cy="1391207"/>
                <a:chOff x="1954696" y="4097013"/>
                <a:chExt cx="1371600" cy="1391207"/>
              </a:xfrm>
            </p:grpSpPr>
            <p:pic>
              <p:nvPicPr>
                <p:cNvPr id="41" name="Picture 4" descr="Related image">
                  <a:extLst>
                    <a:ext uri="{FF2B5EF4-FFF2-40B4-BE49-F238E27FC236}">
                      <a16:creationId xmlns:a16="http://schemas.microsoft.com/office/drawing/2014/main" id="{63CA21F5-BA7A-3B8E-A427-34ED609027D2}"/>
                    </a:ext>
                  </a:extLst>
                </p:cNvPr>
                <p:cNvPicPr>
                  <a:picLocks noChangeAspect="1" noChangeArrowheads="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403384" y="4097013"/>
                  <a:ext cx="474225" cy="473037"/>
                </a:xfrm>
                <a:prstGeom prst="rect">
                  <a:avLst/>
                </a:prstGeom>
                <a:noFill/>
                <a:ln w="9525">
                  <a:no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2" name="TextBox 41">
                  <a:extLst>
                    <a:ext uri="{FF2B5EF4-FFF2-40B4-BE49-F238E27FC236}">
                      <a16:creationId xmlns:a16="http://schemas.microsoft.com/office/drawing/2014/main" id="{55C6C198-42DF-353A-4735-4889B40AB073}"/>
                    </a:ext>
                  </a:extLst>
                </p:cNvPr>
                <p:cNvSpPr txBox="1"/>
                <p:nvPr/>
              </p:nvSpPr>
              <p:spPr>
                <a:xfrm>
                  <a:off x="1954696" y="4670580"/>
                  <a:ext cx="1371600" cy="817640"/>
                </a:xfrm>
                <a:prstGeom prst="rect">
                  <a:avLst/>
                </a:prstGeom>
                <a:noFill/>
                <a:ln>
                  <a:noFill/>
                </a:ln>
              </p:spPr>
              <p:txBody>
                <a:bodyPr wrap="square" rtlCol="0" anchor="ctr">
                  <a:spAutoFit/>
                </a:bodyPr>
                <a:lstStyle/>
                <a:p>
                  <a:pPr algn="ctr"/>
                  <a:r>
                    <a:rPr lang="lv-LV" b="1" dirty="0">
                      <a:solidFill>
                        <a:schemeClr val="accent1"/>
                      </a:solidFill>
                    </a:rPr>
                    <a:t>1 PLE</a:t>
                  </a:r>
                </a:p>
                <a:p>
                  <a:pPr algn="ctr"/>
                  <a:r>
                    <a:rPr lang="lv-LV" b="1" dirty="0">
                      <a:solidFill>
                        <a:schemeClr val="accent1"/>
                      </a:solidFill>
                    </a:rPr>
                    <a:t>vidējais</a:t>
                  </a:r>
                </a:p>
              </p:txBody>
            </p:sp>
          </p:grpSp>
          <p:grpSp>
            <p:nvGrpSpPr>
              <p:cNvPr id="29" name="Grupa 28">
                <a:extLst>
                  <a:ext uri="{FF2B5EF4-FFF2-40B4-BE49-F238E27FC236}">
                    <a16:creationId xmlns:a16="http://schemas.microsoft.com/office/drawing/2014/main" id="{B91B7820-8F7E-5618-41C8-D6D995DA1B2C}"/>
                  </a:ext>
                </a:extLst>
              </p:cNvPr>
              <p:cNvGrpSpPr/>
              <p:nvPr/>
            </p:nvGrpSpPr>
            <p:grpSpPr>
              <a:xfrm>
                <a:off x="1874015" y="4021339"/>
                <a:ext cx="1371600" cy="1391207"/>
                <a:chOff x="1954696" y="4097013"/>
                <a:chExt cx="1371600" cy="1391207"/>
              </a:xfrm>
            </p:grpSpPr>
            <p:pic>
              <p:nvPicPr>
                <p:cNvPr id="39" name="Picture 4" descr="Related image">
                  <a:extLst>
                    <a:ext uri="{FF2B5EF4-FFF2-40B4-BE49-F238E27FC236}">
                      <a16:creationId xmlns:a16="http://schemas.microsoft.com/office/drawing/2014/main" id="{A8F11103-F80D-F2D6-3269-5C8EAB9B6D41}"/>
                    </a:ext>
                  </a:extLst>
                </p:cNvPr>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403384" y="4097013"/>
                  <a:ext cx="474225" cy="47303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TextBox 39">
                  <a:extLst>
                    <a:ext uri="{FF2B5EF4-FFF2-40B4-BE49-F238E27FC236}">
                      <a16:creationId xmlns:a16="http://schemas.microsoft.com/office/drawing/2014/main" id="{94C18838-2B49-91B3-A963-74E3CC50C2FC}"/>
                    </a:ext>
                  </a:extLst>
                </p:cNvPr>
                <p:cNvSpPr txBox="1"/>
                <p:nvPr/>
              </p:nvSpPr>
              <p:spPr>
                <a:xfrm>
                  <a:off x="1954696" y="4670580"/>
                  <a:ext cx="1371600" cy="817640"/>
                </a:xfrm>
                <a:prstGeom prst="rect">
                  <a:avLst/>
                </a:prstGeom>
                <a:noFill/>
              </p:spPr>
              <p:txBody>
                <a:bodyPr wrap="square" rtlCol="0" anchor="ctr">
                  <a:spAutoFit/>
                </a:bodyPr>
                <a:lstStyle/>
                <a:p>
                  <a:pPr algn="ctr"/>
                  <a:r>
                    <a:rPr lang="lv-LV" dirty="0">
                      <a:solidFill>
                        <a:schemeClr val="tx2"/>
                      </a:solidFill>
                    </a:rPr>
                    <a:t>1 PLE</a:t>
                  </a:r>
                </a:p>
                <a:p>
                  <a:pPr algn="ctr"/>
                  <a:r>
                    <a:rPr lang="lv-LV" dirty="0">
                      <a:solidFill>
                        <a:schemeClr val="tx2"/>
                      </a:solidFill>
                    </a:rPr>
                    <a:t>2026. gads</a:t>
                  </a:r>
                </a:p>
              </p:txBody>
            </p:sp>
          </p:grpSp>
          <p:grpSp>
            <p:nvGrpSpPr>
              <p:cNvPr id="30" name="Grupa 29">
                <a:extLst>
                  <a:ext uri="{FF2B5EF4-FFF2-40B4-BE49-F238E27FC236}">
                    <a16:creationId xmlns:a16="http://schemas.microsoft.com/office/drawing/2014/main" id="{F11491C7-7C21-A2A2-AEC6-BA4C6B9C7505}"/>
                  </a:ext>
                </a:extLst>
              </p:cNvPr>
              <p:cNvGrpSpPr/>
              <p:nvPr/>
            </p:nvGrpSpPr>
            <p:grpSpPr>
              <a:xfrm>
                <a:off x="3489255" y="4021339"/>
                <a:ext cx="1371600" cy="1391207"/>
                <a:chOff x="1954696" y="4097013"/>
                <a:chExt cx="1371600" cy="1391207"/>
              </a:xfrm>
            </p:grpSpPr>
            <p:pic>
              <p:nvPicPr>
                <p:cNvPr id="37" name="Picture 4" descr="Related image">
                  <a:extLst>
                    <a:ext uri="{FF2B5EF4-FFF2-40B4-BE49-F238E27FC236}">
                      <a16:creationId xmlns:a16="http://schemas.microsoft.com/office/drawing/2014/main" id="{57C9C2C8-2BB2-5CCC-24E4-4C1D8F06445D}"/>
                    </a:ext>
                  </a:extLst>
                </p:cNvPr>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403384" y="4097013"/>
                  <a:ext cx="474225" cy="47303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TextBox 37">
                  <a:extLst>
                    <a:ext uri="{FF2B5EF4-FFF2-40B4-BE49-F238E27FC236}">
                      <a16:creationId xmlns:a16="http://schemas.microsoft.com/office/drawing/2014/main" id="{A137D741-FBE4-6F0D-86EE-7B0ED5E97B58}"/>
                    </a:ext>
                  </a:extLst>
                </p:cNvPr>
                <p:cNvSpPr txBox="1"/>
                <p:nvPr/>
              </p:nvSpPr>
              <p:spPr>
                <a:xfrm>
                  <a:off x="1954696" y="4670580"/>
                  <a:ext cx="1371600" cy="817640"/>
                </a:xfrm>
                <a:prstGeom prst="rect">
                  <a:avLst/>
                </a:prstGeom>
                <a:noFill/>
              </p:spPr>
              <p:txBody>
                <a:bodyPr wrap="square" rtlCol="0" anchor="ctr">
                  <a:spAutoFit/>
                </a:bodyPr>
                <a:lstStyle/>
                <a:p>
                  <a:pPr algn="ctr"/>
                  <a:r>
                    <a:rPr lang="lv-LV" dirty="0">
                      <a:solidFill>
                        <a:schemeClr val="tx2"/>
                      </a:solidFill>
                    </a:rPr>
                    <a:t>1 PLE</a:t>
                  </a:r>
                </a:p>
                <a:p>
                  <a:pPr algn="ctr"/>
                  <a:r>
                    <a:rPr lang="lv-LV" dirty="0">
                      <a:solidFill>
                        <a:schemeClr val="tx2"/>
                      </a:solidFill>
                    </a:rPr>
                    <a:t>2027. gads</a:t>
                  </a:r>
                </a:p>
              </p:txBody>
            </p:sp>
          </p:grpSp>
          <p:grpSp>
            <p:nvGrpSpPr>
              <p:cNvPr id="31" name="Grupa 30">
                <a:extLst>
                  <a:ext uri="{FF2B5EF4-FFF2-40B4-BE49-F238E27FC236}">
                    <a16:creationId xmlns:a16="http://schemas.microsoft.com/office/drawing/2014/main" id="{FD00B863-E421-ABF5-7FBE-CC40F17576E2}"/>
                  </a:ext>
                </a:extLst>
              </p:cNvPr>
              <p:cNvGrpSpPr/>
              <p:nvPr/>
            </p:nvGrpSpPr>
            <p:grpSpPr>
              <a:xfrm>
                <a:off x="5104495" y="4021339"/>
                <a:ext cx="1371600" cy="1391207"/>
                <a:chOff x="1954696" y="4097013"/>
                <a:chExt cx="1371600" cy="1391207"/>
              </a:xfrm>
            </p:grpSpPr>
            <p:pic>
              <p:nvPicPr>
                <p:cNvPr id="35" name="Picture 4" descr="Related image">
                  <a:extLst>
                    <a:ext uri="{FF2B5EF4-FFF2-40B4-BE49-F238E27FC236}">
                      <a16:creationId xmlns:a16="http://schemas.microsoft.com/office/drawing/2014/main" id="{AEDC6B15-204B-DC43-72E0-111362C96B88}"/>
                    </a:ext>
                  </a:extLst>
                </p:cNvPr>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403384" y="4097013"/>
                  <a:ext cx="474225" cy="47303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TextBox 35">
                  <a:extLst>
                    <a:ext uri="{FF2B5EF4-FFF2-40B4-BE49-F238E27FC236}">
                      <a16:creationId xmlns:a16="http://schemas.microsoft.com/office/drawing/2014/main" id="{0D4B4577-050E-4115-0BB4-9E3FCBDA78EE}"/>
                    </a:ext>
                  </a:extLst>
                </p:cNvPr>
                <p:cNvSpPr txBox="1"/>
                <p:nvPr/>
              </p:nvSpPr>
              <p:spPr>
                <a:xfrm>
                  <a:off x="1954696" y="4670580"/>
                  <a:ext cx="1371600" cy="817640"/>
                </a:xfrm>
                <a:prstGeom prst="rect">
                  <a:avLst/>
                </a:prstGeom>
                <a:noFill/>
              </p:spPr>
              <p:txBody>
                <a:bodyPr wrap="square" rtlCol="0" anchor="ctr">
                  <a:spAutoFit/>
                </a:bodyPr>
                <a:lstStyle/>
                <a:p>
                  <a:pPr algn="ctr"/>
                  <a:r>
                    <a:rPr lang="lv-LV" dirty="0">
                      <a:solidFill>
                        <a:schemeClr val="tx2"/>
                      </a:solidFill>
                    </a:rPr>
                    <a:t>1 PLE</a:t>
                  </a:r>
                </a:p>
                <a:p>
                  <a:pPr algn="ctr"/>
                  <a:r>
                    <a:rPr lang="lv-LV" dirty="0">
                      <a:solidFill>
                        <a:schemeClr val="tx2"/>
                      </a:solidFill>
                    </a:rPr>
                    <a:t>2028. gads</a:t>
                  </a:r>
                </a:p>
              </p:txBody>
            </p:sp>
          </p:grpSp>
          <p:sp>
            <p:nvSpPr>
              <p:cNvPr id="32" name="Pluszīme 31">
                <a:extLst>
                  <a:ext uri="{FF2B5EF4-FFF2-40B4-BE49-F238E27FC236}">
                    <a16:creationId xmlns:a16="http://schemas.microsoft.com/office/drawing/2014/main" id="{119B709F-CBE1-660F-005C-DBE46B023026}"/>
                  </a:ext>
                </a:extLst>
              </p:cNvPr>
              <p:cNvSpPr/>
              <p:nvPr/>
            </p:nvSpPr>
            <p:spPr>
              <a:xfrm>
                <a:off x="3211224" y="4539049"/>
                <a:ext cx="312422" cy="270133"/>
              </a:xfrm>
              <a:prstGeom prst="mathPlus">
                <a:avLst/>
              </a:prstGeom>
              <a:solidFill>
                <a:srgbClr val="BFB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3" name="Pluszīme 32">
                <a:extLst>
                  <a:ext uri="{FF2B5EF4-FFF2-40B4-BE49-F238E27FC236}">
                    <a16:creationId xmlns:a16="http://schemas.microsoft.com/office/drawing/2014/main" id="{27732604-B6CF-4DAB-B083-4917034DFEB1}"/>
                  </a:ext>
                </a:extLst>
              </p:cNvPr>
              <p:cNvSpPr/>
              <p:nvPr/>
            </p:nvSpPr>
            <p:spPr>
              <a:xfrm>
                <a:off x="4826464" y="4539049"/>
                <a:ext cx="312422" cy="270133"/>
              </a:xfrm>
              <a:prstGeom prst="mathPlus">
                <a:avLst/>
              </a:prstGeom>
              <a:solidFill>
                <a:srgbClr val="BFB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4" name="Vienāds 33">
                <a:extLst>
                  <a:ext uri="{FF2B5EF4-FFF2-40B4-BE49-F238E27FC236}">
                    <a16:creationId xmlns:a16="http://schemas.microsoft.com/office/drawing/2014/main" id="{1D234D6C-2CA6-B8F9-FA91-F4851FF6A338}"/>
                  </a:ext>
                </a:extLst>
              </p:cNvPr>
              <p:cNvSpPr/>
              <p:nvPr/>
            </p:nvSpPr>
            <p:spPr>
              <a:xfrm>
                <a:off x="6441704" y="4558498"/>
                <a:ext cx="309886" cy="231234"/>
              </a:xfrm>
              <a:prstGeom prst="mathEqual">
                <a:avLst/>
              </a:prstGeom>
              <a:solidFill>
                <a:srgbClr val="BFB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grpSp>
      </p:grpSp>
      <p:sp>
        <p:nvSpPr>
          <p:cNvPr id="48" name="Satura vietturis 7">
            <a:extLst>
              <a:ext uri="{FF2B5EF4-FFF2-40B4-BE49-F238E27FC236}">
                <a16:creationId xmlns:a16="http://schemas.microsoft.com/office/drawing/2014/main" id="{12CE26A8-78B1-78D9-2B79-0BB501F08815}"/>
              </a:ext>
            </a:extLst>
          </p:cNvPr>
          <p:cNvSpPr txBox="1">
            <a:spLocks/>
          </p:cNvSpPr>
          <p:nvPr/>
        </p:nvSpPr>
        <p:spPr>
          <a:xfrm>
            <a:off x="718221" y="2233099"/>
            <a:ext cx="5219249" cy="12249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lv-LV" sz="1600" kern="1200" smtClean="0">
                <a:solidFill>
                  <a:srgbClr val="7F7F7F"/>
                </a:solidFill>
                <a:effectLst/>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rgbClr val="7F7F7F"/>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dirty="0"/>
              <a:t>19. Vienas personas, kas ir projekta vadītājs, projekta galvenais izpildītājs vai projekta izpildītājs un kurš nav studējošais, slodzi pilna laika ekvivalenta izteiksmē (turpmāk – PLE) plāno tā, lai vienā projekta pieteikumā un arī projekta īstenošanas gadījumā norādītā slodze nepārsniedz 1,0 PLE. </a:t>
            </a:r>
            <a:endParaRPr lang="lv-LV" b="1" dirty="0">
              <a:solidFill>
                <a:schemeClr val="accent1"/>
              </a:solidFill>
            </a:endParaRPr>
          </a:p>
        </p:txBody>
      </p:sp>
      <p:sp>
        <p:nvSpPr>
          <p:cNvPr id="51" name="Satura vietturis 9">
            <a:extLst>
              <a:ext uri="{FF2B5EF4-FFF2-40B4-BE49-F238E27FC236}">
                <a16:creationId xmlns:a16="http://schemas.microsoft.com/office/drawing/2014/main" id="{8A6C5867-2B20-D73D-32A8-3A81ACFD801A}"/>
              </a:ext>
            </a:extLst>
          </p:cNvPr>
          <p:cNvSpPr txBox="1">
            <a:spLocks/>
          </p:cNvSpPr>
          <p:nvPr/>
        </p:nvSpPr>
        <p:spPr>
          <a:xfrm>
            <a:off x="6225602" y="1769310"/>
            <a:ext cx="5590866" cy="18645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lv-LV" sz="1600" kern="1200" smtClean="0">
                <a:solidFill>
                  <a:srgbClr val="7F7F7F"/>
                </a:solidFill>
                <a:effectLst/>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rgbClr val="7F7F7F"/>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dirty="0"/>
              <a:t>20. Projekta pieteikumā, kā arī projekta īstenošanas gadījumā, norādītās zinātniskās grupas iekļautajiem studējošajiem paredz, ka visu studējošo vidējā slodze visā projekta īstenošanas laikā ir vismaz 1 PLE.</a:t>
            </a:r>
          </a:p>
          <a:p>
            <a:pPr marL="0" indent="0">
              <a:buFont typeface="Arial" panose="020B0604020202020204" pitchFamily="34" charset="0"/>
              <a:buNone/>
            </a:pPr>
            <a:r>
              <a:rPr lang="lv-LV" dirty="0"/>
              <a:t>21. Projekta pieteikumā, kā arī projekta īstenošanas gadījumā paredz, ka katrs studējošais ir nodarbināts projektā ne mazāk kā vidēji </a:t>
            </a:r>
            <a:r>
              <a:rPr lang="lv-LV" b="1" dirty="0"/>
              <a:t>0,25 PLE </a:t>
            </a:r>
            <a:r>
              <a:rPr lang="lv-LV" dirty="0"/>
              <a:t>projekta īstenošanas laikā.</a:t>
            </a:r>
          </a:p>
        </p:txBody>
      </p:sp>
      <p:sp>
        <p:nvSpPr>
          <p:cNvPr id="8" name="Datuma vietturis 13">
            <a:extLst>
              <a:ext uri="{FF2B5EF4-FFF2-40B4-BE49-F238E27FC236}">
                <a16:creationId xmlns:a16="http://schemas.microsoft.com/office/drawing/2014/main" id="{9C693677-73F7-3482-3CEC-2C68DBE83C0B}"/>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10" name="Kājenes vietturis 14">
            <a:extLst>
              <a:ext uri="{FF2B5EF4-FFF2-40B4-BE49-F238E27FC236}">
                <a16:creationId xmlns:a16="http://schemas.microsoft.com/office/drawing/2014/main" id="{621A2197-8889-B877-18E8-CFD9831E7424}"/>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4" name="Slide Number Placeholder 3">
            <a:extLst>
              <a:ext uri="{FF2B5EF4-FFF2-40B4-BE49-F238E27FC236}">
                <a16:creationId xmlns:a16="http://schemas.microsoft.com/office/drawing/2014/main" id="{5D436B58-C0B4-2D51-F88D-EFFE7AD075E5}"/>
              </a:ext>
            </a:extLst>
          </p:cNvPr>
          <p:cNvSpPr>
            <a:spLocks noGrp="1"/>
          </p:cNvSpPr>
          <p:nvPr>
            <p:ph type="sldNum" sz="quarter" idx="12"/>
          </p:nvPr>
        </p:nvSpPr>
        <p:spPr/>
        <p:txBody>
          <a:bodyPr/>
          <a:lstStyle/>
          <a:p>
            <a:fld id="{0C152783-A906-4F49-8461-A41E71CF96CE}" type="slidenum">
              <a:rPr lang="lv-LV" smtClean="0"/>
              <a:t>11</a:t>
            </a:fld>
            <a:endParaRPr lang="lv-LV"/>
          </a:p>
        </p:txBody>
      </p:sp>
    </p:spTree>
    <p:extLst>
      <p:ext uri="{BB962C8B-B14F-4D97-AF65-F5344CB8AC3E}">
        <p14:creationId xmlns:p14="http://schemas.microsoft.com/office/powerpoint/2010/main" val="1383223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7A124-514D-2A58-5D5E-02AE61840CE3}"/>
            </a:ext>
          </a:extLst>
        </p:cNvPr>
        <p:cNvGrpSpPr/>
        <p:nvPr/>
      </p:nvGrpSpPr>
      <p:grpSpPr>
        <a:xfrm>
          <a:off x="0" y="0"/>
          <a:ext cx="0" cy="0"/>
          <a:chOff x="0" y="0"/>
          <a:chExt cx="0" cy="0"/>
        </a:xfrm>
      </p:grpSpPr>
      <p:sp>
        <p:nvSpPr>
          <p:cNvPr id="2" name="Virsraksts">
            <a:extLst>
              <a:ext uri="{FF2B5EF4-FFF2-40B4-BE49-F238E27FC236}">
                <a16:creationId xmlns:a16="http://schemas.microsoft.com/office/drawing/2014/main" id="{751E89BD-6A6F-EE69-2D96-3E4DF986450D}"/>
              </a:ext>
            </a:extLst>
          </p:cNvPr>
          <p:cNvSpPr>
            <a:spLocks noGrp="1"/>
          </p:cNvSpPr>
          <p:nvPr>
            <p:ph type="title"/>
          </p:nvPr>
        </p:nvSpPr>
        <p:spPr/>
        <p:txBody>
          <a:bodyPr/>
          <a:lstStyle/>
          <a:p>
            <a:r>
              <a:rPr lang="lv-LV"/>
              <a:t>Pilna laika ekvivalents (PLE)</a:t>
            </a:r>
          </a:p>
        </p:txBody>
      </p:sp>
      <p:sp>
        <p:nvSpPr>
          <p:cNvPr id="7" name="!!Teksts">
            <a:extLst>
              <a:ext uri="{FF2B5EF4-FFF2-40B4-BE49-F238E27FC236}">
                <a16:creationId xmlns:a16="http://schemas.microsoft.com/office/drawing/2014/main" id="{42AA086B-350A-8F20-750F-532960CCCAD9}"/>
              </a:ext>
            </a:extLst>
          </p:cNvPr>
          <p:cNvSpPr>
            <a:spLocks noGrp="1"/>
          </p:cNvSpPr>
          <p:nvPr>
            <p:ph type="body" idx="1"/>
          </p:nvPr>
        </p:nvSpPr>
        <p:spPr>
          <a:xfrm>
            <a:off x="858959" y="1329561"/>
            <a:ext cx="2152664" cy="493327"/>
          </a:xfrm>
        </p:spPr>
        <p:txBody>
          <a:bodyPr>
            <a:normAutofit/>
          </a:bodyPr>
          <a:lstStyle/>
          <a:p>
            <a:pPr algn="ctr"/>
            <a:r>
              <a:rPr lang="lv-LV" sz="1800"/>
              <a:t>Līguma 14. pielikums</a:t>
            </a:r>
          </a:p>
        </p:txBody>
      </p:sp>
      <p:pic>
        <p:nvPicPr>
          <p:cNvPr id="3" name="!!Forma" descr="Image result for students icon">
            <a:extLst>
              <a:ext uri="{FF2B5EF4-FFF2-40B4-BE49-F238E27FC236}">
                <a16:creationId xmlns:a16="http://schemas.microsoft.com/office/drawing/2014/main" id="{9CFB3580-F1E5-CBE0-67F7-F85D93D2A0EE}"/>
              </a:ext>
            </a:extLst>
          </p:cNvPr>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29722" y="2352671"/>
            <a:ext cx="2152663" cy="2152663"/>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TextBox 54">
            <a:extLst>
              <a:ext uri="{FF2B5EF4-FFF2-40B4-BE49-F238E27FC236}">
                <a16:creationId xmlns:a16="http://schemas.microsoft.com/office/drawing/2014/main" id="{93EB9B87-625B-9B77-4E66-3B4E56032108}"/>
              </a:ext>
            </a:extLst>
          </p:cNvPr>
          <p:cNvSpPr txBox="1"/>
          <p:nvPr/>
        </p:nvSpPr>
        <p:spPr>
          <a:xfrm>
            <a:off x="729722" y="5167317"/>
            <a:ext cx="10396987" cy="523220"/>
          </a:xfrm>
          <a:prstGeom prst="rect">
            <a:avLst/>
          </a:prstGeom>
          <a:noFill/>
        </p:spPr>
        <p:txBody>
          <a:bodyPr wrap="square">
            <a:spAutoFit/>
          </a:bodyPr>
          <a:lstStyle/>
          <a:p>
            <a:r>
              <a:rPr lang="lv-LV" sz="1400" dirty="0">
                <a:hlinkClick r:id="rId3"/>
              </a:rPr>
              <a:t>https://www.lzp.gov.lv/lv/informacija-valsts-petijumu-programmas-istenotajiem</a:t>
            </a:r>
            <a:r>
              <a:rPr lang="lv-LV" sz="1400" dirty="0"/>
              <a:t> </a:t>
            </a:r>
            <a:r>
              <a:rPr lang="lv-LV" sz="1400" dirty="0">
                <a:solidFill>
                  <a:schemeClr val="tx2"/>
                </a:solidFill>
              </a:rPr>
              <a:t>(Latvijas Zinātnes padomes vadlīnijas par Fundamentālo un lietišķo pētījumu projektu un Valsts pētījumu programmu projektu zinātniskās grupas personāla iesaisti projektos, darba laika uzskaiti un pilna laika ekvivalenta aprēķinu) </a:t>
            </a:r>
          </a:p>
        </p:txBody>
      </p:sp>
      <p:pic>
        <p:nvPicPr>
          <p:cNvPr id="8" name="Attēls 7">
            <a:extLst>
              <a:ext uri="{FF2B5EF4-FFF2-40B4-BE49-F238E27FC236}">
                <a16:creationId xmlns:a16="http://schemas.microsoft.com/office/drawing/2014/main" id="{6B191905-4CDE-F213-96E6-EFC1457898E5}"/>
              </a:ext>
            </a:extLst>
          </p:cNvPr>
          <p:cNvPicPr>
            <a:picLocks noChangeAspect="1"/>
          </p:cNvPicPr>
          <p:nvPr/>
        </p:nvPicPr>
        <p:blipFill>
          <a:blip r:embed="rId4"/>
          <a:stretch>
            <a:fillRect/>
          </a:stretch>
        </p:blipFill>
        <p:spPr>
          <a:xfrm>
            <a:off x="3699925" y="1329561"/>
            <a:ext cx="6357093" cy="3712411"/>
          </a:xfrm>
          <a:prstGeom prst="rect">
            <a:avLst/>
          </a:prstGeom>
          <a:effectLst>
            <a:outerShdw blurRad="50800" dist="38100" dir="2700000" algn="tl" rotWithShape="0">
              <a:prstClr val="black">
                <a:alpha val="40000"/>
              </a:prstClr>
            </a:outerShdw>
          </a:effectLst>
        </p:spPr>
      </p:pic>
      <p:sp>
        <p:nvSpPr>
          <p:cNvPr id="10" name="Datuma vietturis 13">
            <a:extLst>
              <a:ext uri="{FF2B5EF4-FFF2-40B4-BE49-F238E27FC236}">
                <a16:creationId xmlns:a16="http://schemas.microsoft.com/office/drawing/2014/main" id="{4333569D-A3B3-5A84-F2D0-B1B9CF8CFBA5}"/>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12" name="Kājenes vietturis 14">
            <a:extLst>
              <a:ext uri="{FF2B5EF4-FFF2-40B4-BE49-F238E27FC236}">
                <a16:creationId xmlns:a16="http://schemas.microsoft.com/office/drawing/2014/main" id="{6FEB9F41-CC6A-81AB-7B2B-71E8121BC5D5}"/>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4" name="Slide Number Placeholder 3">
            <a:extLst>
              <a:ext uri="{FF2B5EF4-FFF2-40B4-BE49-F238E27FC236}">
                <a16:creationId xmlns:a16="http://schemas.microsoft.com/office/drawing/2014/main" id="{CA25D5A3-E2FB-9C1A-CCBD-D64AA008DC4C}"/>
              </a:ext>
            </a:extLst>
          </p:cNvPr>
          <p:cNvSpPr>
            <a:spLocks noGrp="1"/>
          </p:cNvSpPr>
          <p:nvPr>
            <p:ph type="sldNum" sz="quarter" idx="12"/>
          </p:nvPr>
        </p:nvSpPr>
        <p:spPr/>
        <p:txBody>
          <a:bodyPr/>
          <a:lstStyle/>
          <a:p>
            <a:fld id="{0C152783-A906-4F49-8461-A41E71CF96CE}" type="slidenum">
              <a:rPr lang="lv-LV" smtClean="0"/>
              <a:t>12</a:t>
            </a:fld>
            <a:endParaRPr lang="lv-LV"/>
          </a:p>
        </p:txBody>
      </p:sp>
    </p:spTree>
    <p:extLst>
      <p:ext uri="{BB962C8B-B14F-4D97-AF65-F5344CB8AC3E}">
        <p14:creationId xmlns:p14="http://schemas.microsoft.com/office/powerpoint/2010/main" val="5374626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F0AB705-15C4-79BA-C795-959CBBB1E62F}"/>
              </a:ext>
            </a:extLst>
          </p:cNvPr>
          <p:cNvSpPr txBox="1"/>
          <p:nvPr/>
        </p:nvSpPr>
        <p:spPr>
          <a:xfrm>
            <a:off x="316522" y="305736"/>
            <a:ext cx="3550972" cy="461665"/>
          </a:xfrm>
          <a:prstGeom prst="rect">
            <a:avLst/>
          </a:prstGeom>
          <a:noFill/>
        </p:spPr>
        <p:txBody>
          <a:bodyPr wrap="none" rtlCol="0">
            <a:spAutoFit/>
          </a:bodyPr>
          <a:lstStyle/>
          <a:p>
            <a:r>
              <a:rPr lang="lv-LV" sz="2400">
                <a:solidFill>
                  <a:schemeClr val="accent2">
                    <a:lumMod val="75000"/>
                  </a:schemeClr>
                </a:solidFill>
              </a:rPr>
              <a:t>Indikatīva konkursa laika līnija</a:t>
            </a:r>
            <a:endParaRPr lang="lv-LV" sz="2400" b="1">
              <a:solidFill>
                <a:srgbClr val="7E0000"/>
              </a:solidFill>
              <a:latin typeface="Arial Narrow" panose="020B0606020202030204" pitchFamily="34" charset="0"/>
            </a:endParaRPr>
          </a:p>
        </p:txBody>
      </p:sp>
      <p:sp>
        <p:nvSpPr>
          <p:cNvPr id="7" name="TextBox 6">
            <a:extLst>
              <a:ext uri="{FF2B5EF4-FFF2-40B4-BE49-F238E27FC236}">
                <a16:creationId xmlns:a16="http://schemas.microsoft.com/office/drawing/2014/main" id="{FD35D538-4369-D7E4-3DF1-18E9A0D915AD}"/>
              </a:ext>
            </a:extLst>
          </p:cNvPr>
          <p:cNvSpPr txBox="1"/>
          <p:nvPr/>
        </p:nvSpPr>
        <p:spPr>
          <a:xfrm>
            <a:off x="8381706" y="4014055"/>
            <a:ext cx="1867852" cy="1384995"/>
          </a:xfrm>
          <a:prstGeom prst="rect">
            <a:avLst/>
          </a:prstGeom>
          <a:noFill/>
        </p:spPr>
        <p:txBody>
          <a:bodyPr wrap="square" rtlCol="0">
            <a:spAutoFit/>
          </a:bodyPr>
          <a:lstStyle>
            <a:defPPr>
              <a:defRPr lang="lv-LV"/>
            </a:defPPr>
            <a:lvl1pPr defTabSz="457200">
              <a:defRPr sz="1200" kern="0">
                <a:solidFill>
                  <a:prstClr val="black">
                    <a:lumMod val="65000"/>
                    <a:lumOff val="35000"/>
                  </a:prstClr>
                </a:solidFill>
                <a:ea typeface="Verdana" panose="020B0604030504040204" pitchFamily="34" charset="0"/>
              </a:defRPr>
            </a:lvl1pPr>
          </a:lstStyle>
          <a:p>
            <a:r>
              <a:rPr lang="lv-LV" noProof="1"/>
              <a:t>Pamatojoties uz konsolidēto vērtējumu un ņemot vērā projekta pieteikumu ranžēšanu, tiek pieņemts lēmums par finansēšanu vai noraidīšanu</a:t>
            </a:r>
            <a:endParaRPr lang="en-US" noProof="1"/>
          </a:p>
        </p:txBody>
      </p:sp>
      <p:sp>
        <p:nvSpPr>
          <p:cNvPr id="8" name="TextBox 7">
            <a:extLst>
              <a:ext uri="{FF2B5EF4-FFF2-40B4-BE49-F238E27FC236}">
                <a16:creationId xmlns:a16="http://schemas.microsoft.com/office/drawing/2014/main" id="{57A65917-6373-FE76-4641-931564958D89}"/>
              </a:ext>
            </a:extLst>
          </p:cNvPr>
          <p:cNvSpPr txBox="1"/>
          <p:nvPr/>
        </p:nvSpPr>
        <p:spPr>
          <a:xfrm>
            <a:off x="3533567" y="1753007"/>
            <a:ext cx="419189" cy="584775"/>
          </a:xfrm>
          <a:prstGeom prst="rect">
            <a:avLst/>
          </a:prstGeom>
          <a:noFill/>
        </p:spPr>
        <p:txBody>
          <a:bodyPr wrap="square" rtlCol="0">
            <a:spAutoFit/>
          </a:bodyPr>
          <a:lstStyle/>
          <a:p>
            <a:r>
              <a:rPr lang="lv-LV" sz="3200" b="1">
                <a:solidFill>
                  <a:schemeClr val="bg1"/>
                </a:solidFill>
                <a:latin typeface="Arial Narrow" panose="020B0606020202030204" pitchFamily="34" charset="0"/>
              </a:rPr>
              <a:t>1</a:t>
            </a:r>
          </a:p>
        </p:txBody>
      </p:sp>
      <p:sp>
        <p:nvSpPr>
          <p:cNvPr id="9" name="TextBox 8">
            <a:extLst>
              <a:ext uri="{FF2B5EF4-FFF2-40B4-BE49-F238E27FC236}">
                <a16:creationId xmlns:a16="http://schemas.microsoft.com/office/drawing/2014/main" id="{C9A8C4EF-6F75-54F1-AA35-C04B2FE164FD}"/>
              </a:ext>
            </a:extLst>
          </p:cNvPr>
          <p:cNvSpPr txBox="1"/>
          <p:nvPr/>
        </p:nvSpPr>
        <p:spPr>
          <a:xfrm>
            <a:off x="5857569" y="1753007"/>
            <a:ext cx="419189" cy="584775"/>
          </a:xfrm>
          <a:prstGeom prst="rect">
            <a:avLst/>
          </a:prstGeom>
          <a:noFill/>
        </p:spPr>
        <p:txBody>
          <a:bodyPr wrap="square" rtlCol="0">
            <a:spAutoFit/>
          </a:bodyPr>
          <a:lstStyle/>
          <a:p>
            <a:r>
              <a:rPr lang="lv-LV" sz="3200" b="1">
                <a:solidFill>
                  <a:schemeClr val="bg1"/>
                </a:solidFill>
                <a:latin typeface="Arial Narrow" panose="020B0606020202030204" pitchFamily="34" charset="0"/>
              </a:rPr>
              <a:t>2</a:t>
            </a:r>
          </a:p>
        </p:txBody>
      </p:sp>
      <p:sp>
        <p:nvSpPr>
          <p:cNvPr id="10" name="TextBox 9">
            <a:extLst>
              <a:ext uri="{FF2B5EF4-FFF2-40B4-BE49-F238E27FC236}">
                <a16:creationId xmlns:a16="http://schemas.microsoft.com/office/drawing/2014/main" id="{7F2A0D3C-5A2C-EF9A-2ECF-BA39864A4A64}"/>
              </a:ext>
            </a:extLst>
          </p:cNvPr>
          <p:cNvSpPr txBox="1"/>
          <p:nvPr/>
        </p:nvSpPr>
        <p:spPr>
          <a:xfrm>
            <a:off x="8181571" y="1773226"/>
            <a:ext cx="419189" cy="584775"/>
          </a:xfrm>
          <a:prstGeom prst="rect">
            <a:avLst/>
          </a:prstGeom>
          <a:noFill/>
        </p:spPr>
        <p:txBody>
          <a:bodyPr wrap="square" rtlCol="0">
            <a:spAutoFit/>
          </a:bodyPr>
          <a:lstStyle/>
          <a:p>
            <a:r>
              <a:rPr lang="lv-LV" sz="3200" b="1">
                <a:solidFill>
                  <a:schemeClr val="bg1"/>
                </a:solidFill>
                <a:latin typeface="Arial Narrow" panose="020B0606020202030204" pitchFamily="34" charset="0"/>
              </a:rPr>
              <a:t>3</a:t>
            </a:r>
          </a:p>
        </p:txBody>
      </p:sp>
      <p:sp>
        <p:nvSpPr>
          <p:cNvPr id="11" name="TextBox 10">
            <a:extLst>
              <a:ext uri="{FF2B5EF4-FFF2-40B4-BE49-F238E27FC236}">
                <a16:creationId xmlns:a16="http://schemas.microsoft.com/office/drawing/2014/main" id="{94F665ED-CA74-4FEB-EA86-CD081EEA3D7E}"/>
              </a:ext>
            </a:extLst>
          </p:cNvPr>
          <p:cNvSpPr txBox="1"/>
          <p:nvPr/>
        </p:nvSpPr>
        <p:spPr>
          <a:xfrm>
            <a:off x="6689990" y="4014055"/>
            <a:ext cx="1746643" cy="1015663"/>
          </a:xfrm>
          <a:prstGeom prst="rect">
            <a:avLst/>
          </a:prstGeom>
          <a:noFill/>
        </p:spPr>
        <p:txBody>
          <a:bodyPr wrap="square" rtlCol="0">
            <a:spAutoFit/>
          </a:bodyPr>
          <a:lstStyle>
            <a:defPPr>
              <a:defRPr lang="lv-LV"/>
            </a:defPPr>
            <a:lvl1pPr defTabSz="457200">
              <a:defRPr sz="1200" kern="0">
                <a:solidFill>
                  <a:prstClr val="black">
                    <a:lumMod val="65000"/>
                    <a:lumOff val="35000"/>
                  </a:prstClr>
                </a:solidFill>
                <a:ea typeface="Verdana" panose="020B0604030504040204" pitchFamily="34" charset="0"/>
              </a:defRPr>
            </a:lvl1pPr>
          </a:lstStyle>
          <a:p>
            <a:r>
              <a:rPr lang="lv-LV" noProof="1"/>
              <a:t>Nepieciešamības gadījumā tiek organizētas ekspertu savstarpējās konsultācijas, lai saskaņotu konsolidēto vērtējumu</a:t>
            </a:r>
            <a:endParaRPr lang="en-US" noProof="1"/>
          </a:p>
        </p:txBody>
      </p:sp>
      <p:sp>
        <p:nvSpPr>
          <p:cNvPr id="12" name="TextBox 11">
            <a:extLst>
              <a:ext uri="{FF2B5EF4-FFF2-40B4-BE49-F238E27FC236}">
                <a16:creationId xmlns:a16="http://schemas.microsoft.com/office/drawing/2014/main" id="{54926183-F031-CD4A-8A81-DEC50FD85069}"/>
              </a:ext>
            </a:extLst>
          </p:cNvPr>
          <p:cNvSpPr txBox="1"/>
          <p:nvPr/>
        </p:nvSpPr>
        <p:spPr>
          <a:xfrm>
            <a:off x="4877064" y="4014055"/>
            <a:ext cx="1867852" cy="1569660"/>
          </a:xfrm>
          <a:prstGeom prst="rect">
            <a:avLst/>
          </a:prstGeom>
          <a:noFill/>
        </p:spPr>
        <p:txBody>
          <a:bodyPr wrap="square" rtlCol="0">
            <a:spAutoFit/>
          </a:bodyPr>
          <a:lstStyle>
            <a:defPPr>
              <a:defRPr lang="lv-LV"/>
            </a:defPPr>
            <a:lvl1pPr defTabSz="457200">
              <a:defRPr sz="1200" kern="0">
                <a:solidFill>
                  <a:prstClr val="black">
                    <a:lumMod val="65000"/>
                    <a:lumOff val="35000"/>
                  </a:prstClr>
                </a:solidFill>
                <a:ea typeface="Verdana" panose="020B0604030504040204" pitchFamily="34" charset="0"/>
              </a:defRPr>
            </a:lvl1pPr>
          </a:lstStyle>
          <a:p>
            <a:r>
              <a:rPr lang="lv-LV" noProof="1"/>
              <a:t>Katra projekta pieteikuma zinātniskajā izvērtēšanā tiek piesaistīti vismaz divi ārvalstu zinātniskie eksperti, kuri sniedz savu viedokli par projekta pieteikumu</a:t>
            </a:r>
            <a:endParaRPr lang="en-US" noProof="1"/>
          </a:p>
        </p:txBody>
      </p:sp>
      <p:sp>
        <p:nvSpPr>
          <p:cNvPr id="13" name="TextBox 12">
            <a:extLst>
              <a:ext uri="{FF2B5EF4-FFF2-40B4-BE49-F238E27FC236}">
                <a16:creationId xmlns:a16="http://schemas.microsoft.com/office/drawing/2014/main" id="{0B6C30D1-01E7-C9FF-C386-D88183EE6F14}"/>
              </a:ext>
            </a:extLst>
          </p:cNvPr>
          <p:cNvSpPr txBox="1"/>
          <p:nvPr/>
        </p:nvSpPr>
        <p:spPr>
          <a:xfrm>
            <a:off x="3042253" y="3993643"/>
            <a:ext cx="1691918" cy="1569660"/>
          </a:xfrm>
          <a:prstGeom prst="rect">
            <a:avLst/>
          </a:prstGeom>
          <a:noFill/>
        </p:spPr>
        <p:txBody>
          <a:bodyPr wrap="square" rtlCol="0">
            <a:spAutoFit/>
          </a:bodyPr>
          <a:lstStyle>
            <a:defPPr>
              <a:defRPr lang="lv-LV"/>
            </a:defPPr>
            <a:lvl1pPr defTabSz="457200">
              <a:defRPr sz="1200" kern="0">
                <a:solidFill>
                  <a:prstClr val="black">
                    <a:lumMod val="65000"/>
                    <a:lumOff val="35000"/>
                  </a:prstClr>
                </a:solidFill>
                <a:ea typeface="Verdana" panose="020B0604030504040204" pitchFamily="34" charset="0"/>
              </a:defRPr>
            </a:lvl1pPr>
          </a:lstStyle>
          <a:p>
            <a:r>
              <a:rPr lang="lv-LV" noProof="1"/>
              <a:t>Projekta pieteikuma atbilstības administratīvajiem kritērijiem izvērtēšana; nepieciešamības gadījumā projekta pieteikumu noraida</a:t>
            </a:r>
            <a:endParaRPr lang="en-US" noProof="1"/>
          </a:p>
        </p:txBody>
      </p:sp>
      <p:sp>
        <p:nvSpPr>
          <p:cNvPr id="14" name="TextBox 13">
            <a:extLst>
              <a:ext uri="{FF2B5EF4-FFF2-40B4-BE49-F238E27FC236}">
                <a16:creationId xmlns:a16="http://schemas.microsoft.com/office/drawing/2014/main" id="{06BCCB93-963A-EDF3-5B89-BCE7D33ABBFA}"/>
              </a:ext>
            </a:extLst>
          </p:cNvPr>
          <p:cNvSpPr txBox="1"/>
          <p:nvPr/>
        </p:nvSpPr>
        <p:spPr>
          <a:xfrm>
            <a:off x="1240883" y="3953999"/>
            <a:ext cx="1746643" cy="1384995"/>
          </a:xfrm>
          <a:prstGeom prst="rect">
            <a:avLst/>
          </a:prstGeom>
          <a:noFill/>
        </p:spPr>
        <p:txBody>
          <a:bodyPr wrap="square" rtlCol="0">
            <a:spAutoFit/>
          </a:bodyPr>
          <a:lstStyle/>
          <a:p>
            <a:pPr defTabSz="457200"/>
            <a:r>
              <a:rPr lang="lv-LV" sz="1200" kern="0" noProof="1">
                <a:solidFill>
                  <a:prstClr val="black">
                    <a:lumMod val="65000"/>
                    <a:lumOff val="35000"/>
                  </a:prstClr>
                </a:solidFill>
                <a:ea typeface="Verdana" panose="020B0604030504040204" pitchFamily="34" charset="0"/>
              </a:rPr>
              <a:t>Projekta pieteikumu lūdzam iesniegt NZDIS LZP informācijas sistēmā laicīgi, bet ne vēlāk kā </a:t>
            </a:r>
            <a:r>
              <a:rPr lang="lv-LV" sz="1200" kern="0" noProof="1">
                <a:solidFill>
                  <a:schemeClr val="accent1"/>
                </a:solidFill>
                <a:ea typeface="Verdana" panose="020B0604030504040204" pitchFamily="34" charset="0"/>
              </a:rPr>
              <a:t>23.07.2026. plkst. 24.00, LZP varēs palīdzēt ar tehniskājām problēmām tikai līdz 17:00.</a:t>
            </a:r>
            <a:endParaRPr lang="en-US" sz="1200" kern="0" noProof="1">
              <a:solidFill>
                <a:schemeClr val="accent1"/>
              </a:solidFill>
              <a:ea typeface="Verdana" panose="020B0604030504040204" pitchFamily="34" charset="0"/>
            </a:endParaRPr>
          </a:p>
        </p:txBody>
      </p:sp>
      <p:grpSp>
        <p:nvGrpSpPr>
          <p:cNvPr id="15" name="Group 59">
            <a:extLst>
              <a:ext uri="{FF2B5EF4-FFF2-40B4-BE49-F238E27FC236}">
                <a16:creationId xmlns:a16="http://schemas.microsoft.com/office/drawing/2014/main" id="{125766F2-6267-DA1E-7005-21385C1849C0}"/>
              </a:ext>
            </a:extLst>
          </p:cNvPr>
          <p:cNvGrpSpPr>
            <a:grpSpLocks/>
          </p:cNvGrpSpPr>
          <p:nvPr/>
        </p:nvGrpSpPr>
        <p:grpSpPr bwMode="auto">
          <a:xfrm>
            <a:off x="1383777" y="1921897"/>
            <a:ext cx="8535599" cy="1862133"/>
            <a:chOff x="298686" y="1620068"/>
            <a:chExt cx="7677374" cy="2145185"/>
          </a:xfrm>
          <a:effectLst>
            <a:outerShdw blurRad="50800" dist="38100" dir="2700000" algn="tl" rotWithShape="0">
              <a:prstClr val="black">
                <a:alpha val="40000"/>
              </a:prstClr>
            </a:outerShdw>
          </a:effectLst>
        </p:grpSpPr>
        <p:sp>
          <p:nvSpPr>
            <p:cNvPr id="16" name="Pentagon 12">
              <a:extLst>
                <a:ext uri="{FF2B5EF4-FFF2-40B4-BE49-F238E27FC236}">
                  <a16:creationId xmlns:a16="http://schemas.microsoft.com/office/drawing/2014/main" id="{395DAAE5-175E-21F4-81F8-DED20450015E}"/>
                </a:ext>
              </a:extLst>
            </p:cNvPr>
            <p:cNvSpPr/>
            <p:nvPr/>
          </p:nvSpPr>
          <p:spPr>
            <a:xfrm rot="5400000">
              <a:off x="-116919" y="2035674"/>
              <a:ext cx="2145183" cy="1313972"/>
            </a:xfrm>
            <a:prstGeom prst="homePlate">
              <a:avLst/>
            </a:prstGeom>
            <a:solidFill>
              <a:srgbClr val="E4A6A6"/>
            </a:solidFill>
            <a:ln w="12700" cap="flat" cmpd="sng" algn="ctr">
              <a:noFill/>
              <a:prstDash val="solid"/>
              <a:miter lim="800000"/>
            </a:ln>
            <a:effectLst/>
          </p:spPr>
          <p:txBody>
            <a:bodyPr anchor="ctr"/>
            <a:lstStyle/>
            <a:p>
              <a:pPr algn="ctr">
                <a:defRPr/>
              </a:pPr>
              <a:endParaRPr lang="en-US" sz="1350" kern="0">
                <a:solidFill>
                  <a:prstClr val="white"/>
                </a:solidFill>
                <a:latin typeface="Calibri" panose="020F0502020204030204"/>
              </a:endParaRPr>
            </a:p>
          </p:txBody>
        </p:sp>
        <p:sp>
          <p:nvSpPr>
            <p:cNvPr id="17" name="Rectangle 42">
              <a:extLst>
                <a:ext uri="{FF2B5EF4-FFF2-40B4-BE49-F238E27FC236}">
                  <a16:creationId xmlns:a16="http://schemas.microsoft.com/office/drawing/2014/main" id="{915CDFFF-F145-0427-954D-4B34BF96CB37}"/>
                </a:ext>
              </a:extLst>
            </p:cNvPr>
            <p:cNvSpPr/>
            <p:nvPr/>
          </p:nvSpPr>
          <p:spPr>
            <a:xfrm>
              <a:off x="298686" y="1817547"/>
              <a:ext cx="1313972" cy="503250"/>
            </a:xfrm>
            <a:prstGeom prst="rect">
              <a:avLst/>
            </a:prstGeom>
            <a:solidFill>
              <a:sysClr val="window" lastClr="FFFFFF"/>
            </a:solidFill>
            <a:ln w="12700" cap="flat" cmpd="sng" algn="ctr">
              <a:noFill/>
              <a:prstDash val="solid"/>
              <a:miter lim="800000"/>
            </a:ln>
            <a:effectLst/>
          </p:spPr>
          <p:txBody>
            <a:bodyPr anchor="ctr"/>
            <a:lstStyle/>
            <a:p>
              <a:pPr algn="ctr"/>
              <a:r>
                <a:rPr lang="lv-LV" b="1" dirty="0">
                  <a:solidFill>
                    <a:schemeClr val="tx2"/>
                  </a:solidFill>
                  <a:ea typeface="Aptos" panose="020B0004020202020204" pitchFamily="34" charset="0"/>
                </a:rPr>
                <a:t>23.07.2026.</a:t>
              </a:r>
              <a:endParaRPr lang="lv-LV" b="1" dirty="0">
                <a:solidFill>
                  <a:schemeClr val="tx2"/>
                </a:solidFill>
              </a:endParaRPr>
            </a:p>
          </p:txBody>
        </p:sp>
        <p:sp>
          <p:nvSpPr>
            <p:cNvPr id="18" name="Pentagon 16">
              <a:extLst>
                <a:ext uri="{FF2B5EF4-FFF2-40B4-BE49-F238E27FC236}">
                  <a16:creationId xmlns:a16="http://schemas.microsoft.com/office/drawing/2014/main" id="{760FBA92-2535-955E-3669-E80F83E2F9CE}"/>
                </a:ext>
              </a:extLst>
            </p:cNvPr>
            <p:cNvSpPr/>
            <p:nvPr/>
          </p:nvSpPr>
          <p:spPr>
            <a:xfrm rot="5400000">
              <a:off x="1454105" y="2035675"/>
              <a:ext cx="2145183" cy="1313973"/>
            </a:xfrm>
            <a:prstGeom prst="homePlate">
              <a:avLst/>
            </a:prstGeom>
            <a:solidFill>
              <a:srgbClr val="A94949"/>
            </a:solidFill>
            <a:ln w="12700" cap="flat" cmpd="sng" algn="ctr">
              <a:noFill/>
              <a:prstDash val="solid"/>
              <a:miter lim="800000"/>
            </a:ln>
            <a:effectLst/>
          </p:spPr>
          <p:txBody>
            <a:bodyPr anchor="ctr"/>
            <a:lstStyle/>
            <a:p>
              <a:pPr algn="ctr">
                <a:defRPr/>
              </a:pPr>
              <a:endParaRPr lang="en-US" sz="1350" kern="0">
                <a:solidFill>
                  <a:prstClr val="white"/>
                </a:solidFill>
                <a:latin typeface="Calibri" panose="020F0502020204030204"/>
              </a:endParaRPr>
            </a:p>
          </p:txBody>
        </p:sp>
        <p:sp>
          <p:nvSpPr>
            <p:cNvPr id="19" name="Rectangle 44">
              <a:extLst>
                <a:ext uri="{FF2B5EF4-FFF2-40B4-BE49-F238E27FC236}">
                  <a16:creationId xmlns:a16="http://schemas.microsoft.com/office/drawing/2014/main" id="{7AD4DDA3-4307-B836-B9B6-C0F181B2D0FE}"/>
                </a:ext>
              </a:extLst>
            </p:cNvPr>
            <p:cNvSpPr/>
            <p:nvPr/>
          </p:nvSpPr>
          <p:spPr>
            <a:xfrm>
              <a:off x="1790407" y="1817547"/>
              <a:ext cx="1472580" cy="503250"/>
            </a:xfrm>
            <a:prstGeom prst="rect">
              <a:avLst/>
            </a:prstGeom>
            <a:solidFill>
              <a:sysClr val="window" lastClr="FFFFFF"/>
            </a:solidFill>
            <a:ln w="12700" cap="flat" cmpd="sng" algn="ctr">
              <a:noFill/>
              <a:prstDash val="solid"/>
              <a:miter lim="800000"/>
            </a:ln>
            <a:effectLst/>
          </p:spPr>
          <p:txBody>
            <a:bodyPr anchor="ctr"/>
            <a:lstStyle/>
            <a:p>
              <a:pPr algn="ctr"/>
              <a:r>
                <a:rPr lang="lv-LV" b="1" dirty="0">
                  <a:solidFill>
                    <a:schemeClr val="tx2"/>
                  </a:solidFill>
                </a:rPr>
                <a:t>03.08.2026</a:t>
              </a:r>
              <a:r>
                <a:rPr lang="lv-LV" b="1" dirty="0">
                  <a:solidFill>
                    <a:schemeClr val="tx2"/>
                  </a:solidFill>
                  <a:latin typeface="Times New Roman" panose="02020603050405020304" pitchFamily="18" charset="0"/>
                </a:rPr>
                <a:t>.</a:t>
              </a:r>
            </a:p>
          </p:txBody>
        </p:sp>
        <p:sp>
          <p:nvSpPr>
            <p:cNvPr id="20" name="Pentagon 19">
              <a:extLst>
                <a:ext uri="{FF2B5EF4-FFF2-40B4-BE49-F238E27FC236}">
                  <a16:creationId xmlns:a16="http://schemas.microsoft.com/office/drawing/2014/main" id="{A0FAEC80-A71A-785C-2D28-7D152F484252}"/>
                </a:ext>
              </a:extLst>
            </p:cNvPr>
            <p:cNvSpPr/>
            <p:nvPr/>
          </p:nvSpPr>
          <p:spPr>
            <a:xfrm rot="5400000">
              <a:off x="3025130" y="2035674"/>
              <a:ext cx="2145183" cy="1313972"/>
            </a:xfrm>
            <a:prstGeom prst="homePlate">
              <a:avLst/>
            </a:prstGeom>
            <a:solidFill>
              <a:srgbClr val="A13544"/>
            </a:solidFill>
            <a:ln w="12700" cap="flat" cmpd="sng" algn="ctr">
              <a:noFill/>
              <a:prstDash val="solid"/>
              <a:miter lim="800000"/>
            </a:ln>
            <a:effectLst/>
          </p:spPr>
          <p:txBody>
            <a:bodyPr anchor="ctr"/>
            <a:lstStyle/>
            <a:p>
              <a:pPr algn="ctr">
                <a:defRPr/>
              </a:pPr>
              <a:endParaRPr lang="en-US" sz="1350" kern="0">
                <a:solidFill>
                  <a:prstClr val="white"/>
                </a:solidFill>
                <a:latin typeface="Calibri" panose="020F0502020204030204"/>
              </a:endParaRPr>
            </a:p>
          </p:txBody>
        </p:sp>
        <p:sp>
          <p:nvSpPr>
            <p:cNvPr id="21" name="Rectangle 46">
              <a:extLst>
                <a:ext uri="{FF2B5EF4-FFF2-40B4-BE49-F238E27FC236}">
                  <a16:creationId xmlns:a16="http://schemas.microsoft.com/office/drawing/2014/main" id="{463AA5E5-18F3-B6D8-F151-1C0B7FE8F52B}"/>
                </a:ext>
              </a:extLst>
            </p:cNvPr>
            <p:cNvSpPr/>
            <p:nvPr/>
          </p:nvSpPr>
          <p:spPr>
            <a:xfrm>
              <a:off x="3373737" y="1817547"/>
              <a:ext cx="1471212" cy="503250"/>
            </a:xfrm>
            <a:prstGeom prst="rect">
              <a:avLst/>
            </a:prstGeom>
            <a:solidFill>
              <a:sysClr val="window" lastClr="FFFFFF"/>
            </a:solidFill>
            <a:ln w="12700" cap="flat" cmpd="sng" algn="ctr">
              <a:noFill/>
              <a:prstDash val="solid"/>
              <a:miter lim="800000"/>
            </a:ln>
            <a:effectLst/>
          </p:spPr>
          <p:txBody>
            <a:bodyPr anchor="ctr"/>
            <a:lstStyle/>
            <a:p>
              <a:pPr algn="ctr"/>
              <a:r>
                <a:rPr lang="lv-LV" b="1" dirty="0">
                  <a:solidFill>
                    <a:schemeClr val="tx2"/>
                  </a:solidFill>
                </a:rPr>
                <a:t>24.08.2026.</a:t>
              </a:r>
            </a:p>
          </p:txBody>
        </p:sp>
        <p:sp>
          <p:nvSpPr>
            <p:cNvPr id="22" name="Pentagon 22">
              <a:extLst>
                <a:ext uri="{FF2B5EF4-FFF2-40B4-BE49-F238E27FC236}">
                  <a16:creationId xmlns:a16="http://schemas.microsoft.com/office/drawing/2014/main" id="{6E2A1369-D70C-348A-8C80-DA0E2FE66F65}"/>
                </a:ext>
              </a:extLst>
            </p:cNvPr>
            <p:cNvSpPr/>
            <p:nvPr/>
          </p:nvSpPr>
          <p:spPr>
            <a:xfrm rot="5400000">
              <a:off x="4596154" y="2035675"/>
              <a:ext cx="2145183" cy="1313973"/>
            </a:xfrm>
            <a:prstGeom prst="homePlate">
              <a:avLst/>
            </a:prstGeom>
            <a:solidFill>
              <a:srgbClr val="852727"/>
            </a:solidFill>
            <a:ln w="12700" cap="flat" cmpd="sng" algn="ctr">
              <a:noFill/>
              <a:prstDash val="solid"/>
              <a:miter lim="800000"/>
            </a:ln>
            <a:effectLst/>
          </p:spPr>
          <p:txBody>
            <a:bodyPr anchor="ctr"/>
            <a:lstStyle/>
            <a:p>
              <a:pPr algn="ctr">
                <a:defRPr/>
              </a:pPr>
              <a:endParaRPr lang="en-US" sz="1350" kern="0">
                <a:solidFill>
                  <a:prstClr val="white"/>
                </a:solidFill>
                <a:latin typeface="Calibri" panose="020F0502020204030204"/>
              </a:endParaRPr>
            </a:p>
          </p:txBody>
        </p:sp>
        <p:sp>
          <p:nvSpPr>
            <p:cNvPr id="23" name="Rectangle 48">
              <a:extLst>
                <a:ext uri="{FF2B5EF4-FFF2-40B4-BE49-F238E27FC236}">
                  <a16:creationId xmlns:a16="http://schemas.microsoft.com/office/drawing/2014/main" id="{4C971192-DDA3-727B-2928-60BFB046292D}"/>
                </a:ext>
              </a:extLst>
            </p:cNvPr>
            <p:cNvSpPr/>
            <p:nvPr/>
          </p:nvSpPr>
          <p:spPr>
            <a:xfrm>
              <a:off x="4932456" y="1817547"/>
              <a:ext cx="1472580" cy="503250"/>
            </a:xfrm>
            <a:prstGeom prst="rect">
              <a:avLst/>
            </a:prstGeom>
            <a:solidFill>
              <a:sysClr val="window" lastClr="FFFFFF"/>
            </a:solidFill>
            <a:ln w="12700" cap="flat" cmpd="sng" algn="ctr">
              <a:noFill/>
              <a:prstDash val="solid"/>
              <a:miter lim="800000"/>
            </a:ln>
            <a:effectLst/>
          </p:spPr>
          <p:txBody>
            <a:bodyPr anchor="ctr"/>
            <a:lstStyle/>
            <a:p>
              <a:pPr algn="ctr"/>
              <a:r>
                <a:rPr lang="lv-LV" b="1" dirty="0">
                  <a:solidFill>
                    <a:schemeClr val="tx2"/>
                  </a:solidFill>
                </a:rPr>
                <a:t>14.09.2026.</a:t>
              </a:r>
            </a:p>
          </p:txBody>
        </p:sp>
        <p:sp>
          <p:nvSpPr>
            <p:cNvPr id="24" name="Pentagon 25">
              <a:extLst>
                <a:ext uri="{FF2B5EF4-FFF2-40B4-BE49-F238E27FC236}">
                  <a16:creationId xmlns:a16="http://schemas.microsoft.com/office/drawing/2014/main" id="{2A84E1AC-5225-92A9-3804-8E27896CFDC5}"/>
                </a:ext>
              </a:extLst>
            </p:cNvPr>
            <p:cNvSpPr/>
            <p:nvPr/>
          </p:nvSpPr>
          <p:spPr>
            <a:xfrm rot="5400000">
              <a:off x="6167179" y="2035674"/>
              <a:ext cx="2145183" cy="1313972"/>
            </a:xfrm>
            <a:prstGeom prst="homePlate">
              <a:avLst/>
            </a:prstGeom>
            <a:solidFill>
              <a:srgbClr val="501818"/>
            </a:solidFill>
            <a:ln w="12700" cap="flat" cmpd="sng" algn="ctr">
              <a:noFill/>
              <a:prstDash val="solid"/>
              <a:miter lim="800000"/>
            </a:ln>
            <a:effectLst/>
          </p:spPr>
          <p:txBody>
            <a:bodyPr anchor="ctr"/>
            <a:lstStyle/>
            <a:p>
              <a:pPr algn="ctr">
                <a:defRPr/>
              </a:pPr>
              <a:endParaRPr lang="en-US" sz="1350" kern="0">
                <a:solidFill>
                  <a:prstClr val="white"/>
                </a:solidFill>
                <a:latin typeface="Calibri" panose="020F0502020204030204"/>
              </a:endParaRPr>
            </a:p>
          </p:txBody>
        </p:sp>
        <p:sp>
          <p:nvSpPr>
            <p:cNvPr id="25" name="Rectangle 50">
              <a:extLst>
                <a:ext uri="{FF2B5EF4-FFF2-40B4-BE49-F238E27FC236}">
                  <a16:creationId xmlns:a16="http://schemas.microsoft.com/office/drawing/2014/main" id="{A06EA5AE-2E42-338B-B5BB-BA44324B7ABC}"/>
                </a:ext>
              </a:extLst>
            </p:cNvPr>
            <p:cNvSpPr/>
            <p:nvPr/>
          </p:nvSpPr>
          <p:spPr>
            <a:xfrm>
              <a:off x="6503481" y="1817547"/>
              <a:ext cx="1472579" cy="503250"/>
            </a:xfrm>
            <a:prstGeom prst="rect">
              <a:avLst/>
            </a:prstGeom>
            <a:solidFill>
              <a:sysClr val="window" lastClr="FFFFFF"/>
            </a:solidFill>
            <a:ln w="12700" cap="flat" cmpd="sng" algn="ctr">
              <a:noFill/>
              <a:prstDash val="solid"/>
              <a:miter lim="800000"/>
            </a:ln>
            <a:effectLst/>
          </p:spPr>
          <p:txBody>
            <a:bodyPr anchor="ctr"/>
            <a:lstStyle/>
            <a:p>
              <a:pPr algn="ctr"/>
              <a:r>
                <a:rPr lang="lv-LV" b="1" dirty="0">
                  <a:solidFill>
                    <a:schemeClr val="tx2"/>
                  </a:solidFill>
                </a:rPr>
                <a:t>21.09.2026.</a:t>
              </a:r>
            </a:p>
          </p:txBody>
        </p:sp>
      </p:grpSp>
      <p:pic>
        <p:nvPicPr>
          <p:cNvPr id="26" name="Picture 4">
            <a:extLst>
              <a:ext uri="{FF2B5EF4-FFF2-40B4-BE49-F238E27FC236}">
                <a16:creationId xmlns:a16="http://schemas.microsoft.com/office/drawing/2014/main" id="{E518FA8A-4E00-B52D-84D1-D81F6B459B61}"/>
              </a:ext>
            </a:extLst>
          </p:cNvPr>
          <p:cNvPicPr>
            <a:picLocks noChangeAspect="1"/>
          </p:cNvPicPr>
          <p:nvPr/>
        </p:nvPicPr>
        <p:blipFill>
          <a:blip r:embed="rId2" cstate="print">
            <a:duotone>
              <a:prstClr val="black"/>
              <a:schemeClr val="bg1">
                <a:tint val="45000"/>
                <a:satMod val="400000"/>
              </a:schemeClr>
            </a:duotone>
            <a:extLst>
              <a:ext uri="{28A0092B-C50C-407E-A947-70E740481C1C}">
                <a14:useLocalDpi xmlns:a14="http://schemas.microsoft.com/office/drawing/2010/main" val="0"/>
              </a:ext>
            </a:extLst>
          </a:blip>
          <a:srcRect/>
          <a:stretch>
            <a:fillRect/>
          </a:stretch>
        </p:blipFill>
        <p:spPr bwMode="auto">
          <a:xfrm>
            <a:off x="3593016" y="2677950"/>
            <a:ext cx="637125" cy="63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 descr="Image result for euro icon">
            <a:extLst>
              <a:ext uri="{FF2B5EF4-FFF2-40B4-BE49-F238E27FC236}">
                <a16:creationId xmlns:a16="http://schemas.microsoft.com/office/drawing/2014/main" id="{7719BAFA-837B-7585-E974-CDD0317ACA6C}"/>
              </a:ext>
            </a:extLst>
          </p:cNvPr>
          <p:cNvPicPr>
            <a:picLocks noChangeAspect="1" noChangeArrowheads="1"/>
          </p:cNvPicPr>
          <p:nvPr/>
        </p:nvPicPr>
        <p:blipFill>
          <a:blip r:embed="rId3" cstate="print">
            <a:duotone>
              <a:prstClr val="black"/>
              <a:schemeClr val="bg1">
                <a:tint val="45000"/>
                <a:satMod val="400000"/>
              </a:schemeClr>
            </a:duotone>
            <a:extLst>
              <a:ext uri="{28A0092B-C50C-407E-A947-70E740481C1C}">
                <a14:useLocalDpi xmlns:a14="http://schemas.microsoft.com/office/drawing/2010/main" val="0"/>
              </a:ext>
            </a:extLst>
          </a:blip>
          <a:srcRect/>
          <a:stretch>
            <a:fillRect/>
          </a:stretch>
        </p:blipFill>
        <p:spPr bwMode="auto">
          <a:xfrm>
            <a:off x="1809792" y="2677950"/>
            <a:ext cx="641951" cy="640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6">
            <a:extLst>
              <a:ext uri="{FF2B5EF4-FFF2-40B4-BE49-F238E27FC236}">
                <a16:creationId xmlns:a16="http://schemas.microsoft.com/office/drawing/2014/main" id="{126EF0F5-429E-AECF-B148-57AD35EE2E4E}"/>
              </a:ext>
            </a:extLst>
          </p:cNvPr>
          <p:cNvPicPr>
            <a:picLocks noChangeAspect="1"/>
          </p:cNvPicPr>
          <p:nvPr/>
        </p:nvPicPr>
        <p:blipFill>
          <a:blip r:embed="rId4">
            <a:lum bright="70000" contrast="-70000"/>
          </a:blip>
          <a:stretch>
            <a:fillRect/>
          </a:stretch>
        </p:blipFill>
        <p:spPr>
          <a:xfrm>
            <a:off x="5275531" y="2617255"/>
            <a:ext cx="645155" cy="697820"/>
          </a:xfrm>
          <a:prstGeom prst="rect">
            <a:avLst/>
          </a:prstGeom>
        </p:spPr>
      </p:pic>
      <p:pic>
        <p:nvPicPr>
          <p:cNvPr id="29" name="Picture 35">
            <a:extLst>
              <a:ext uri="{FF2B5EF4-FFF2-40B4-BE49-F238E27FC236}">
                <a16:creationId xmlns:a16="http://schemas.microsoft.com/office/drawing/2014/main" id="{595826AB-E846-1365-687D-230DF3981E53}"/>
              </a:ext>
            </a:extLst>
          </p:cNvPr>
          <p:cNvPicPr>
            <a:picLocks noChangeAspect="1"/>
          </p:cNvPicPr>
          <p:nvPr/>
        </p:nvPicPr>
        <p:blipFill>
          <a:blip r:embed="rId5">
            <a:lum bright="70000" contrast="-70000"/>
          </a:blip>
          <a:stretch>
            <a:fillRect/>
          </a:stretch>
        </p:blipFill>
        <p:spPr>
          <a:xfrm>
            <a:off x="7047614" y="2652951"/>
            <a:ext cx="613041" cy="722026"/>
          </a:xfrm>
          <a:prstGeom prst="rect">
            <a:avLst/>
          </a:prstGeom>
        </p:spPr>
      </p:pic>
      <p:pic>
        <p:nvPicPr>
          <p:cNvPr id="30" name="Picture 43">
            <a:extLst>
              <a:ext uri="{FF2B5EF4-FFF2-40B4-BE49-F238E27FC236}">
                <a16:creationId xmlns:a16="http://schemas.microsoft.com/office/drawing/2014/main" id="{10727558-2AD6-B0A7-B6A3-9C4D4F51355C}"/>
              </a:ext>
            </a:extLst>
          </p:cNvPr>
          <p:cNvPicPr>
            <a:picLocks noChangeAspect="1"/>
          </p:cNvPicPr>
          <p:nvPr/>
        </p:nvPicPr>
        <p:blipFill>
          <a:blip r:embed="rId6" cstate="print">
            <a:lum bright="70000" contrast="-70000"/>
            <a:extLst>
              <a:ext uri="{28A0092B-C50C-407E-A947-70E740481C1C}">
                <a14:useLocalDpi xmlns:a14="http://schemas.microsoft.com/office/drawing/2010/main" val="0"/>
              </a:ext>
            </a:extLst>
          </a:blip>
          <a:srcRect/>
          <a:stretch>
            <a:fillRect/>
          </a:stretch>
        </p:blipFill>
        <p:spPr bwMode="auto">
          <a:xfrm>
            <a:off x="8807905" y="2673291"/>
            <a:ext cx="585747" cy="585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Box 30">
            <a:extLst>
              <a:ext uri="{FF2B5EF4-FFF2-40B4-BE49-F238E27FC236}">
                <a16:creationId xmlns:a16="http://schemas.microsoft.com/office/drawing/2014/main" id="{3DD790F5-2A09-A83E-9A14-9C2199F38D4F}"/>
              </a:ext>
            </a:extLst>
          </p:cNvPr>
          <p:cNvSpPr txBox="1"/>
          <p:nvPr/>
        </p:nvSpPr>
        <p:spPr>
          <a:xfrm>
            <a:off x="1393806" y="1237815"/>
            <a:ext cx="1460857" cy="584775"/>
          </a:xfrm>
          <a:prstGeom prst="rect">
            <a:avLst/>
          </a:prstGeom>
          <a:noFill/>
        </p:spPr>
        <p:txBody>
          <a:bodyPr wrap="square" rtlCol="0">
            <a:spAutoFit/>
          </a:bodyPr>
          <a:lstStyle/>
          <a:p>
            <a:pPr algn="ctr"/>
            <a:r>
              <a:rPr lang="lv-LV" sz="1600" b="1">
                <a:solidFill>
                  <a:srgbClr val="E4A6A6"/>
                </a:solidFill>
              </a:rPr>
              <a:t>Projektu iesniegšana</a:t>
            </a:r>
          </a:p>
        </p:txBody>
      </p:sp>
      <p:sp>
        <p:nvSpPr>
          <p:cNvPr id="32" name="TextBox 31">
            <a:extLst>
              <a:ext uri="{FF2B5EF4-FFF2-40B4-BE49-F238E27FC236}">
                <a16:creationId xmlns:a16="http://schemas.microsoft.com/office/drawing/2014/main" id="{18B0F4D2-52F9-E2DD-A39F-876BFAA55A6F}"/>
              </a:ext>
            </a:extLst>
          </p:cNvPr>
          <p:cNvSpPr txBox="1"/>
          <p:nvPr/>
        </p:nvSpPr>
        <p:spPr>
          <a:xfrm>
            <a:off x="2999815" y="1221681"/>
            <a:ext cx="1679631" cy="584775"/>
          </a:xfrm>
          <a:prstGeom prst="rect">
            <a:avLst/>
          </a:prstGeom>
          <a:noFill/>
        </p:spPr>
        <p:txBody>
          <a:bodyPr wrap="square" rtlCol="0">
            <a:spAutoFit/>
          </a:bodyPr>
          <a:lstStyle>
            <a:defPPr>
              <a:defRPr lang="lv-LV"/>
            </a:defPPr>
            <a:lvl1pPr algn="ctr">
              <a:defRPr b="1">
                <a:solidFill>
                  <a:schemeClr val="tx2"/>
                </a:solidFill>
                <a:latin typeface="Times New Roman" panose="02020603050405020304" pitchFamily="18" charset="0"/>
              </a:defRPr>
            </a:lvl1pPr>
          </a:lstStyle>
          <a:p>
            <a:r>
              <a:rPr lang="lv-LV" sz="1600">
                <a:solidFill>
                  <a:srgbClr val="A94949"/>
                </a:solidFill>
                <a:latin typeface="+mn-lt"/>
              </a:rPr>
              <a:t>Administratīvā vērtēšana</a:t>
            </a:r>
          </a:p>
        </p:txBody>
      </p:sp>
      <p:sp>
        <p:nvSpPr>
          <p:cNvPr id="33" name="TextBox 32">
            <a:extLst>
              <a:ext uri="{FF2B5EF4-FFF2-40B4-BE49-F238E27FC236}">
                <a16:creationId xmlns:a16="http://schemas.microsoft.com/office/drawing/2014/main" id="{B09D4338-CE39-2B51-C62F-673469B1B21B}"/>
              </a:ext>
            </a:extLst>
          </p:cNvPr>
          <p:cNvSpPr txBox="1"/>
          <p:nvPr/>
        </p:nvSpPr>
        <p:spPr>
          <a:xfrm>
            <a:off x="4829379" y="1221681"/>
            <a:ext cx="1582065" cy="584775"/>
          </a:xfrm>
          <a:prstGeom prst="rect">
            <a:avLst/>
          </a:prstGeom>
          <a:noFill/>
        </p:spPr>
        <p:txBody>
          <a:bodyPr wrap="square" rtlCol="0">
            <a:spAutoFit/>
          </a:bodyPr>
          <a:lstStyle>
            <a:defPPr>
              <a:defRPr lang="lv-LV"/>
            </a:defPPr>
            <a:lvl1pPr algn="ctr">
              <a:defRPr b="1">
                <a:solidFill>
                  <a:schemeClr val="tx2"/>
                </a:solidFill>
                <a:latin typeface="Times New Roman" panose="02020603050405020304" pitchFamily="18" charset="0"/>
              </a:defRPr>
            </a:lvl1pPr>
          </a:lstStyle>
          <a:p>
            <a:r>
              <a:rPr lang="lv-LV" sz="1600">
                <a:solidFill>
                  <a:srgbClr val="A13544"/>
                </a:solidFill>
                <a:latin typeface="+mn-lt"/>
              </a:rPr>
              <a:t>Individuālie vērtējumi</a:t>
            </a:r>
          </a:p>
        </p:txBody>
      </p:sp>
      <p:sp>
        <p:nvSpPr>
          <p:cNvPr id="34" name="TextBox 33">
            <a:extLst>
              <a:ext uri="{FF2B5EF4-FFF2-40B4-BE49-F238E27FC236}">
                <a16:creationId xmlns:a16="http://schemas.microsoft.com/office/drawing/2014/main" id="{43CA76F3-D26D-18DB-D7D8-1142257CE71C}"/>
              </a:ext>
            </a:extLst>
          </p:cNvPr>
          <p:cNvSpPr txBox="1"/>
          <p:nvPr/>
        </p:nvSpPr>
        <p:spPr>
          <a:xfrm>
            <a:off x="6530814" y="1216079"/>
            <a:ext cx="1582065" cy="584775"/>
          </a:xfrm>
          <a:prstGeom prst="rect">
            <a:avLst/>
          </a:prstGeom>
          <a:noFill/>
        </p:spPr>
        <p:txBody>
          <a:bodyPr wrap="square" rtlCol="0">
            <a:spAutoFit/>
          </a:bodyPr>
          <a:lstStyle>
            <a:defPPr>
              <a:defRPr lang="lv-LV"/>
            </a:defPPr>
            <a:lvl1pPr algn="ctr">
              <a:defRPr b="1">
                <a:solidFill>
                  <a:schemeClr val="tx2"/>
                </a:solidFill>
                <a:latin typeface="Times New Roman" panose="02020603050405020304" pitchFamily="18" charset="0"/>
              </a:defRPr>
            </a:lvl1pPr>
          </a:lstStyle>
          <a:p>
            <a:r>
              <a:rPr lang="lv-LV" sz="1600">
                <a:solidFill>
                  <a:srgbClr val="852727"/>
                </a:solidFill>
                <a:latin typeface="+mn-lt"/>
              </a:rPr>
              <a:t>Konsolidētie vērtējumi</a:t>
            </a:r>
          </a:p>
        </p:txBody>
      </p:sp>
      <p:sp>
        <p:nvSpPr>
          <p:cNvPr id="35" name="TextBox 34">
            <a:extLst>
              <a:ext uri="{FF2B5EF4-FFF2-40B4-BE49-F238E27FC236}">
                <a16:creationId xmlns:a16="http://schemas.microsoft.com/office/drawing/2014/main" id="{CF9F2C98-F84E-E7B4-7334-F5985A460F9C}"/>
              </a:ext>
            </a:extLst>
          </p:cNvPr>
          <p:cNvSpPr txBox="1"/>
          <p:nvPr/>
        </p:nvSpPr>
        <p:spPr>
          <a:xfrm>
            <a:off x="8205772" y="960816"/>
            <a:ext cx="1770697" cy="861774"/>
          </a:xfrm>
          <a:prstGeom prst="rect">
            <a:avLst/>
          </a:prstGeom>
          <a:noFill/>
        </p:spPr>
        <p:txBody>
          <a:bodyPr wrap="square" rtlCol="0">
            <a:spAutoFit/>
          </a:bodyPr>
          <a:lstStyle>
            <a:defPPr>
              <a:defRPr lang="lv-LV"/>
            </a:defPPr>
            <a:lvl1pPr algn="ctr">
              <a:defRPr b="1">
                <a:solidFill>
                  <a:schemeClr val="tx2"/>
                </a:solidFill>
                <a:latin typeface="Times New Roman" panose="02020603050405020304" pitchFamily="18" charset="0"/>
              </a:defRPr>
            </a:lvl1pPr>
          </a:lstStyle>
          <a:p>
            <a:r>
              <a:rPr lang="lv-LV" sz="1600">
                <a:solidFill>
                  <a:srgbClr val="501818"/>
                </a:solidFill>
                <a:latin typeface="+mn-lt"/>
              </a:rPr>
              <a:t>Lēmumi par finansēšanu/</a:t>
            </a:r>
          </a:p>
          <a:p>
            <a:r>
              <a:rPr lang="lv-LV" sz="1600">
                <a:solidFill>
                  <a:srgbClr val="501818"/>
                </a:solidFill>
                <a:latin typeface="+mn-lt"/>
              </a:rPr>
              <a:t>noraidīšanu</a:t>
            </a:r>
          </a:p>
        </p:txBody>
      </p:sp>
      <p:pic>
        <p:nvPicPr>
          <p:cNvPr id="3" name="!!Forma">
            <a:extLst>
              <a:ext uri="{FF2B5EF4-FFF2-40B4-BE49-F238E27FC236}">
                <a16:creationId xmlns:a16="http://schemas.microsoft.com/office/drawing/2014/main" id="{FF37EBD5-8BB9-F894-B351-6604B6B6A8B0}"/>
              </a:ext>
            </a:extLst>
          </p:cNvPr>
          <p:cNvPicPr>
            <a:picLocks noChangeAspect="1"/>
          </p:cNvPicPr>
          <p:nvPr/>
        </p:nvPicPr>
        <p:blipFill>
          <a:blip r:embed="rId7">
            <a:duotone>
              <a:schemeClr val="bg2">
                <a:shade val="45000"/>
                <a:satMod val="135000"/>
              </a:schemeClr>
              <a:prstClr val="white"/>
            </a:duotone>
          </a:blip>
          <a:stretch>
            <a:fillRect/>
          </a:stretch>
        </p:blipFill>
        <p:spPr>
          <a:xfrm>
            <a:off x="10150035" y="3226053"/>
            <a:ext cx="1609187" cy="1458796"/>
          </a:xfrm>
          <a:prstGeom prst="rect">
            <a:avLst/>
          </a:prstGeom>
          <a:effectLst>
            <a:outerShdw blurRad="50800" dist="38100" dir="2700000" algn="tl" rotWithShape="0">
              <a:prstClr val="black">
                <a:alpha val="40000"/>
              </a:prstClr>
            </a:outerShdw>
          </a:effectLst>
        </p:spPr>
      </p:pic>
      <p:sp>
        <p:nvSpPr>
          <p:cNvPr id="4" name="Rounded Rectangle 3">
            <a:extLst>
              <a:ext uri="{FF2B5EF4-FFF2-40B4-BE49-F238E27FC236}">
                <a16:creationId xmlns:a16="http://schemas.microsoft.com/office/drawing/2014/main" id="{26B11FA7-D929-DA54-F678-513EE75C59C3}"/>
              </a:ext>
            </a:extLst>
          </p:cNvPr>
          <p:cNvSpPr/>
          <p:nvPr/>
        </p:nvSpPr>
        <p:spPr>
          <a:xfrm>
            <a:off x="10085264" y="1426952"/>
            <a:ext cx="230177" cy="638173"/>
          </a:xfrm>
          <a:custGeom>
            <a:avLst/>
            <a:gdLst/>
            <a:ahLst/>
            <a:cxnLst/>
            <a:rect l="0" t="0" r="0" b="0"/>
            <a:pathLst>
              <a:path w="179024" h="537072">
                <a:moveTo>
                  <a:pt x="114575" y="501267"/>
                </a:moveTo>
                <a:cubicBezTo>
                  <a:pt x="114575" y="521041"/>
                  <a:pt x="88926" y="537072"/>
                  <a:pt x="57287" y="537072"/>
                </a:cubicBezTo>
                <a:cubicBezTo>
                  <a:pt x="25648" y="537072"/>
                  <a:pt x="0" y="521041"/>
                  <a:pt x="0" y="501267"/>
                </a:cubicBezTo>
                <a:cubicBezTo>
                  <a:pt x="0" y="481493"/>
                  <a:pt x="25648" y="465462"/>
                  <a:pt x="57287" y="465462"/>
                </a:cubicBezTo>
                <a:cubicBezTo>
                  <a:pt x="88926" y="465462"/>
                  <a:pt x="114575" y="481493"/>
                  <a:pt x="114575" y="501267"/>
                </a:cubicBezTo>
                <a:close/>
                <a:moveTo>
                  <a:pt x="58182" y="69819"/>
                </a:moveTo>
                <a:lnTo>
                  <a:pt x="58182" y="184160"/>
                </a:lnTo>
                <a:lnTo>
                  <a:pt x="179024" y="114341"/>
                </a:lnTo>
                <a:lnTo>
                  <a:pt x="179024" y="0"/>
                </a:lnTo>
                <a:lnTo>
                  <a:pt x="58182" y="69819"/>
                </a:lnTo>
                <a:close/>
                <a:moveTo>
                  <a:pt x="58182" y="185950"/>
                </a:moveTo>
                <a:lnTo>
                  <a:pt x="58182" y="503057"/>
                </a:lnTo>
              </a:path>
            </a:pathLst>
          </a:custGeom>
          <a:noFill/>
          <a:ln w="38100">
            <a:solidFill>
              <a:schemeClr val="accent1"/>
            </a:solidFill>
          </a:ln>
          <a:effectLst>
            <a:outerShdw blurRad="50800" dist="38100" dir="2700000" algn="tl" rotWithShape="0">
              <a:prstClr val="black">
                <a:alpha val="40000"/>
              </a:prstClr>
            </a:outerShdw>
          </a:effectLst>
        </p:spPr>
        <p:txBody>
          <a:bodyPr rtlCol="0" anchor="ctr"/>
          <a:lstStyle/>
          <a:p>
            <a:pPr algn="ctr"/>
            <a:endParaRPr>
              <a:solidFill>
                <a:schemeClr val="accent3"/>
              </a:solidFill>
            </a:endParaRPr>
          </a:p>
        </p:txBody>
      </p:sp>
      <p:sp>
        <p:nvSpPr>
          <p:cNvPr id="5" name="Vienādsānu trīsstūris 4">
            <a:extLst>
              <a:ext uri="{FF2B5EF4-FFF2-40B4-BE49-F238E27FC236}">
                <a16:creationId xmlns:a16="http://schemas.microsoft.com/office/drawing/2014/main" id="{D7B5F803-2D0F-D6CF-6A6B-CABCCFCFD1F5}"/>
              </a:ext>
            </a:extLst>
          </p:cNvPr>
          <p:cNvSpPr/>
          <p:nvPr/>
        </p:nvSpPr>
        <p:spPr>
          <a:xfrm rot="5400000">
            <a:off x="2745449" y="2554990"/>
            <a:ext cx="501229" cy="451581"/>
          </a:xfrm>
          <a:prstGeom prst="triangle">
            <a:avLst/>
          </a:prstGeom>
          <a:solidFill>
            <a:schemeClr val="bg1"/>
          </a:solidFill>
          <a:ln>
            <a:solidFill>
              <a:schemeClr val="accent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6" name="Vienādsānu trīsstūris 35">
            <a:extLst>
              <a:ext uri="{FF2B5EF4-FFF2-40B4-BE49-F238E27FC236}">
                <a16:creationId xmlns:a16="http://schemas.microsoft.com/office/drawing/2014/main" id="{BB241D2D-9F67-00E4-2E3C-1F585FCA2484}"/>
              </a:ext>
            </a:extLst>
          </p:cNvPr>
          <p:cNvSpPr/>
          <p:nvPr/>
        </p:nvSpPr>
        <p:spPr>
          <a:xfrm rot="5400000">
            <a:off x="4479279" y="2545091"/>
            <a:ext cx="501229" cy="451581"/>
          </a:xfrm>
          <a:prstGeom prst="triangle">
            <a:avLst/>
          </a:prstGeom>
          <a:solidFill>
            <a:schemeClr val="bg1"/>
          </a:solidFill>
          <a:ln>
            <a:solidFill>
              <a:schemeClr val="accent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8" name="Vienādsānu trīsstūris 37">
            <a:extLst>
              <a:ext uri="{FF2B5EF4-FFF2-40B4-BE49-F238E27FC236}">
                <a16:creationId xmlns:a16="http://schemas.microsoft.com/office/drawing/2014/main" id="{73CCE464-AEE6-3D94-C364-1DBC7B8D8CF1}"/>
              </a:ext>
            </a:extLst>
          </p:cNvPr>
          <p:cNvSpPr/>
          <p:nvPr/>
        </p:nvSpPr>
        <p:spPr>
          <a:xfrm rot="5400000">
            <a:off x="6237747" y="2546313"/>
            <a:ext cx="501229" cy="451581"/>
          </a:xfrm>
          <a:prstGeom prst="triangle">
            <a:avLst/>
          </a:prstGeom>
          <a:solidFill>
            <a:schemeClr val="bg1"/>
          </a:solidFill>
          <a:ln>
            <a:solidFill>
              <a:schemeClr val="accent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0" name="Vienādsānu trīsstūris 39">
            <a:extLst>
              <a:ext uri="{FF2B5EF4-FFF2-40B4-BE49-F238E27FC236}">
                <a16:creationId xmlns:a16="http://schemas.microsoft.com/office/drawing/2014/main" id="{A103BBD1-D9C2-5A9A-397D-CB0AB0DE30A5}"/>
              </a:ext>
            </a:extLst>
          </p:cNvPr>
          <p:cNvSpPr/>
          <p:nvPr/>
        </p:nvSpPr>
        <p:spPr>
          <a:xfrm rot="5400000">
            <a:off x="7976843" y="2545091"/>
            <a:ext cx="501229" cy="451581"/>
          </a:xfrm>
          <a:prstGeom prst="triangle">
            <a:avLst/>
          </a:prstGeom>
          <a:solidFill>
            <a:schemeClr val="bg1"/>
          </a:solidFill>
          <a:ln>
            <a:solidFill>
              <a:schemeClr val="accent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2" name="Datuma vietturis 13">
            <a:extLst>
              <a:ext uri="{FF2B5EF4-FFF2-40B4-BE49-F238E27FC236}">
                <a16:creationId xmlns:a16="http://schemas.microsoft.com/office/drawing/2014/main" id="{2FD65022-CA7D-EEF1-7ACC-CBF2CDF3D3C8}"/>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44" name="Kājenes vietturis 14">
            <a:extLst>
              <a:ext uri="{FF2B5EF4-FFF2-40B4-BE49-F238E27FC236}">
                <a16:creationId xmlns:a16="http://schemas.microsoft.com/office/drawing/2014/main" id="{B5972994-3086-ACDE-B9DC-B4DDEF28FBE2}"/>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2" name="Slide Number Placeholder 1">
            <a:extLst>
              <a:ext uri="{FF2B5EF4-FFF2-40B4-BE49-F238E27FC236}">
                <a16:creationId xmlns:a16="http://schemas.microsoft.com/office/drawing/2014/main" id="{6C91D417-10CD-ECAD-EB14-605777E8E692}"/>
              </a:ext>
            </a:extLst>
          </p:cNvPr>
          <p:cNvSpPr>
            <a:spLocks noGrp="1"/>
          </p:cNvSpPr>
          <p:nvPr>
            <p:ph type="sldNum" sz="quarter" idx="12"/>
          </p:nvPr>
        </p:nvSpPr>
        <p:spPr/>
        <p:txBody>
          <a:bodyPr/>
          <a:lstStyle/>
          <a:p>
            <a:fld id="{0C152783-A906-4F49-8461-A41E71CF96CE}" type="slidenum">
              <a:rPr lang="lv-LV" smtClean="0"/>
              <a:t>13</a:t>
            </a:fld>
            <a:endParaRPr lang="lv-LV"/>
          </a:p>
        </p:txBody>
      </p:sp>
    </p:spTree>
    <p:extLst>
      <p:ext uri="{BB962C8B-B14F-4D97-AF65-F5344CB8AC3E}">
        <p14:creationId xmlns:p14="http://schemas.microsoft.com/office/powerpoint/2010/main" val="19446605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500" tmFilter="0, 0; .2, .5; .8, .5; 1, 0"/>
                                        <p:tgtEl>
                                          <p:spTgt spid="27"/>
                                        </p:tgtEl>
                                      </p:cBhvr>
                                    </p:animEffect>
                                    <p:animScale>
                                      <p:cBhvr>
                                        <p:cTn id="7" dur="250" autoRev="1" fill="hold"/>
                                        <p:tgtEl>
                                          <p:spTgt spid="27"/>
                                        </p:tgtEl>
                                      </p:cBhvr>
                                      <p:by x="105000" y="105000"/>
                                    </p:animScale>
                                  </p:childTnLst>
                                </p:cTn>
                              </p:par>
                            </p:childTnLst>
                          </p:cTn>
                        </p:par>
                        <p:par>
                          <p:cTn id="8" fill="hold">
                            <p:stCondLst>
                              <p:cond delay="500"/>
                            </p:stCondLst>
                            <p:childTnLst>
                              <p:par>
                                <p:cTn id="9" presetID="26" presetClass="emph" presetSubtype="0" fill="hold" nodeType="afterEffect">
                                  <p:stCondLst>
                                    <p:cond delay="0"/>
                                  </p:stCondLst>
                                  <p:childTnLst>
                                    <p:animEffect transition="out" filter="fade">
                                      <p:cBhvr>
                                        <p:cTn id="10" dur="500" tmFilter="0, 0; .2, .5; .8, .5; 1, 0"/>
                                        <p:tgtEl>
                                          <p:spTgt spid="26"/>
                                        </p:tgtEl>
                                      </p:cBhvr>
                                    </p:animEffect>
                                    <p:animScale>
                                      <p:cBhvr>
                                        <p:cTn id="11" dur="250" autoRev="1" fill="hold"/>
                                        <p:tgtEl>
                                          <p:spTgt spid="26"/>
                                        </p:tgtEl>
                                      </p:cBhvr>
                                      <p:by x="105000" y="105000"/>
                                    </p:animScale>
                                  </p:childTnLst>
                                </p:cTn>
                              </p:par>
                            </p:childTnLst>
                          </p:cTn>
                        </p:par>
                        <p:par>
                          <p:cTn id="12" fill="hold">
                            <p:stCondLst>
                              <p:cond delay="1000"/>
                            </p:stCondLst>
                            <p:childTnLst>
                              <p:par>
                                <p:cTn id="13" presetID="26" presetClass="emph" presetSubtype="0" fill="hold" nodeType="afterEffect">
                                  <p:stCondLst>
                                    <p:cond delay="0"/>
                                  </p:stCondLst>
                                  <p:childTnLst>
                                    <p:animEffect transition="out" filter="fade">
                                      <p:cBhvr>
                                        <p:cTn id="14" dur="500" tmFilter="0, 0; .2, .5; .8, .5; 1, 0"/>
                                        <p:tgtEl>
                                          <p:spTgt spid="28"/>
                                        </p:tgtEl>
                                      </p:cBhvr>
                                    </p:animEffect>
                                    <p:animScale>
                                      <p:cBhvr>
                                        <p:cTn id="15" dur="250" autoRev="1" fill="hold"/>
                                        <p:tgtEl>
                                          <p:spTgt spid="28"/>
                                        </p:tgtEl>
                                      </p:cBhvr>
                                      <p:by x="105000" y="105000"/>
                                    </p:animScale>
                                  </p:childTnLst>
                                </p:cTn>
                              </p:par>
                            </p:childTnLst>
                          </p:cTn>
                        </p:par>
                        <p:par>
                          <p:cTn id="16" fill="hold">
                            <p:stCondLst>
                              <p:cond delay="1500"/>
                            </p:stCondLst>
                            <p:childTnLst>
                              <p:par>
                                <p:cTn id="17" presetID="26" presetClass="emph" presetSubtype="0" fill="hold" nodeType="afterEffect">
                                  <p:stCondLst>
                                    <p:cond delay="0"/>
                                  </p:stCondLst>
                                  <p:childTnLst>
                                    <p:animEffect transition="out" filter="fade">
                                      <p:cBhvr>
                                        <p:cTn id="18" dur="500" tmFilter="0, 0; .2, .5; .8, .5; 1, 0"/>
                                        <p:tgtEl>
                                          <p:spTgt spid="29"/>
                                        </p:tgtEl>
                                      </p:cBhvr>
                                    </p:animEffect>
                                    <p:animScale>
                                      <p:cBhvr>
                                        <p:cTn id="19" dur="250" autoRev="1" fill="hold"/>
                                        <p:tgtEl>
                                          <p:spTgt spid="29"/>
                                        </p:tgtEl>
                                      </p:cBhvr>
                                      <p:by x="105000" y="105000"/>
                                    </p:animScale>
                                  </p:childTnLst>
                                </p:cTn>
                              </p:par>
                            </p:childTnLst>
                          </p:cTn>
                        </p:par>
                        <p:par>
                          <p:cTn id="20" fill="hold">
                            <p:stCondLst>
                              <p:cond delay="2000"/>
                            </p:stCondLst>
                            <p:childTnLst>
                              <p:par>
                                <p:cTn id="21" presetID="26" presetClass="emph" presetSubtype="0" fill="hold" nodeType="afterEffect">
                                  <p:stCondLst>
                                    <p:cond delay="0"/>
                                  </p:stCondLst>
                                  <p:childTnLst>
                                    <p:animEffect transition="out" filter="fade">
                                      <p:cBhvr>
                                        <p:cTn id="22" dur="500" tmFilter="0, 0; .2, .5; .8, .5; 1, 0"/>
                                        <p:tgtEl>
                                          <p:spTgt spid="30"/>
                                        </p:tgtEl>
                                      </p:cBhvr>
                                    </p:animEffect>
                                    <p:animScale>
                                      <p:cBhvr>
                                        <p:cTn id="23" dur="250" autoRev="1" fill="hold"/>
                                        <p:tgtEl>
                                          <p:spTgt spid="3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B689D-E8F3-DA7D-F466-AAA866181391}"/>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9DB86477-323F-3733-A5A5-C8E53FF18C24}"/>
              </a:ext>
            </a:extLst>
          </p:cNvPr>
          <p:cNvSpPr>
            <a:spLocks noGrp="1"/>
          </p:cNvSpPr>
          <p:nvPr>
            <p:ph type="title"/>
          </p:nvPr>
        </p:nvSpPr>
        <p:spPr>
          <a:xfrm>
            <a:off x="838200" y="2513233"/>
            <a:ext cx="10515600" cy="915767"/>
          </a:xfrm>
        </p:spPr>
        <p:txBody>
          <a:bodyPr anchor="t"/>
          <a:lstStyle/>
          <a:p>
            <a:r>
              <a:rPr lang="lv-LV"/>
              <a:t>Projekta pieteikuma aizpildīšana</a:t>
            </a:r>
          </a:p>
        </p:txBody>
      </p:sp>
      <p:sp>
        <p:nvSpPr>
          <p:cNvPr id="7" name="Datuma vietturis 13">
            <a:extLst>
              <a:ext uri="{FF2B5EF4-FFF2-40B4-BE49-F238E27FC236}">
                <a16:creationId xmlns:a16="http://schemas.microsoft.com/office/drawing/2014/main" id="{95A90FF8-ACD4-2ABD-38EC-2A928E225942}"/>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9" name="Kājenes vietturis 14">
            <a:extLst>
              <a:ext uri="{FF2B5EF4-FFF2-40B4-BE49-F238E27FC236}">
                <a16:creationId xmlns:a16="http://schemas.microsoft.com/office/drawing/2014/main" id="{5D519B40-2BF5-F1C0-6BD5-07EA6BC7E56C}"/>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3" name="Slide Number Placeholder 2">
            <a:extLst>
              <a:ext uri="{FF2B5EF4-FFF2-40B4-BE49-F238E27FC236}">
                <a16:creationId xmlns:a16="http://schemas.microsoft.com/office/drawing/2014/main" id="{8C846542-04F3-9622-2550-1E7414DEA6F9}"/>
              </a:ext>
            </a:extLst>
          </p:cNvPr>
          <p:cNvSpPr>
            <a:spLocks noGrp="1"/>
          </p:cNvSpPr>
          <p:nvPr>
            <p:ph type="sldNum" sz="quarter" idx="12"/>
          </p:nvPr>
        </p:nvSpPr>
        <p:spPr/>
        <p:txBody>
          <a:bodyPr/>
          <a:lstStyle/>
          <a:p>
            <a:fld id="{0C152783-A906-4F49-8461-A41E71CF96CE}" type="slidenum">
              <a:rPr lang="lv-LV" smtClean="0"/>
              <a:t>14</a:t>
            </a:fld>
            <a:endParaRPr lang="lv-LV"/>
          </a:p>
        </p:txBody>
      </p:sp>
    </p:spTree>
    <p:extLst>
      <p:ext uri="{BB962C8B-B14F-4D97-AF65-F5344CB8AC3E}">
        <p14:creationId xmlns:p14="http://schemas.microsoft.com/office/powerpoint/2010/main" val="7711149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5872A85-98EA-733E-CB9B-855E97A221D8}"/>
              </a:ext>
            </a:extLst>
          </p:cNvPr>
          <p:cNvSpPr>
            <a:spLocks noGrp="1"/>
          </p:cNvSpPr>
          <p:nvPr>
            <p:ph type="title"/>
          </p:nvPr>
        </p:nvSpPr>
        <p:spPr>
          <a:xfrm>
            <a:off x="838200" y="365125"/>
            <a:ext cx="10515600" cy="737185"/>
          </a:xfrm>
        </p:spPr>
        <p:txBody>
          <a:bodyPr/>
          <a:lstStyle/>
          <a:p>
            <a:r>
              <a:rPr lang="lv-LV" dirty="0">
                <a:solidFill>
                  <a:schemeClr val="accent2"/>
                </a:solidFill>
              </a:rPr>
              <a:t>Projekta pieteikuma aizpildīšana</a:t>
            </a:r>
          </a:p>
        </p:txBody>
      </p:sp>
      <p:sp>
        <p:nvSpPr>
          <p:cNvPr id="3" name="Satura vietturis 2">
            <a:extLst>
              <a:ext uri="{FF2B5EF4-FFF2-40B4-BE49-F238E27FC236}">
                <a16:creationId xmlns:a16="http://schemas.microsoft.com/office/drawing/2014/main" id="{B410D9DF-5E5E-46C2-423D-D26A7AD79C76}"/>
              </a:ext>
            </a:extLst>
          </p:cNvPr>
          <p:cNvSpPr>
            <a:spLocks noGrp="1"/>
          </p:cNvSpPr>
          <p:nvPr>
            <p:ph idx="1"/>
          </p:nvPr>
        </p:nvSpPr>
        <p:spPr>
          <a:xfrm>
            <a:off x="838200" y="1583830"/>
            <a:ext cx="5035063" cy="365125"/>
          </a:xfrm>
        </p:spPr>
        <p:txBody>
          <a:bodyPr>
            <a:normAutofit/>
          </a:bodyPr>
          <a:lstStyle/>
          <a:p>
            <a:pPr marL="0" indent="0">
              <a:buNone/>
            </a:pPr>
            <a:r>
              <a:rPr lang="lv-LV"/>
              <a:t>Nolikuma 2. pielikuma metodikas 2.1. apakšpunkts</a:t>
            </a:r>
          </a:p>
        </p:txBody>
      </p:sp>
      <p:sp>
        <p:nvSpPr>
          <p:cNvPr id="6" name="!!Teksts">
            <a:extLst>
              <a:ext uri="{FF2B5EF4-FFF2-40B4-BE49-F238E27FC236}">
                <a16:creationId xmlns:a16="http://schemas.microsoft.com/office/drawing/2014/main" id="{B6E0930C-2747-3DCF-A1A9-F3B5414BE7C4}"/>
              </a:ext>
            </a:extLst>
          </p:cNvPr>
          <p:cNvSpPr txBox="1"/>
          <p:nvPr/>
        </p:nvSpPr>
        <p:spPr>
          <a:xfrm>
            <a:off x="838200" y="1035102"/>
            <a:ext cx="5279736" cy="461665"/>
          </a:xfrm>
          <a:prstGeom prst="rect">
            <a:avLst/>
          </a:prstGeom>
          <a:noFill/>
        </p:spPr>
        <p:txBody>
          <a:bodyPr wrap="square" rtlCol="0">
            <a:spAutoFit/>
          </a:bodyPr>
          <a:lstStyle/>
          <a:p>
            <a:pPr lvl="0"/>
            <a:r>
              <a:rPr lang="lv-LV" sz="2400" dirty="0">
                <a:solidFill>
                  <a:schemeClr val="accent2">
                    <a:lumMod val="75000"/>
                  </a:schemeClr>
                </a:solidFill>
                <a:latin typeface="+mj-lt"/>
                <a:ea typeface="Verdana" panose="020B0604030504040204" pitchFamily="34" charset="0"/>
              </a:rPr>
              <a:t>A daļa «Vispārīgā informācija» </a:t>
            </a:r>
          </a:p>
        </p:txBody>
      </p:sp>
      <p:sp>
        <p:nvSpPr>
          <p:cNvPr id="7" name="TextBox 6">
            <a:extLst>
              <a:ext uri="{FF2B5EF4-FFF2-40B4-BE49-F238E27FC236}">
                <a16:creationId xmlns:a16="http://schemas.microsoft.com/office/drawing/2014/main" id="{17FC1417-3293-5FD6-2A91-54127A800895}"/>
              </a:ext>
            </a:extLst>
          </p:cNvPr>
          <p:cNvSpPr txBox="1"/>
          <p:nvPr/>
        </p:nvSpPr>
        <p:spPr>
          <a:xfrm>
            <a:off x="2486382" y="2028004"/>
            <a:ext cx="2436801" cy="3077766"/>
          </a:xfrm>
          <a:prstGeom prst="rect">
            <a:avLst/>
          </a:prstGeom>
          <a:noFill/>
        </p:spPr>
        <p:txBody>
          <a:bodyPr wrap="square" rtlCol="0">
            <a:spAutoFit/>
          </a:bodyPr>
          <a:lstStyle/>
          <a:p>
            <a:pPr algn="just"/>
            <a:endParaRPr lang="lv-LV" sz="1200" b="1">
              <a:solidFill>
                <a:srgbClr val="7E0000"/>
              </a:solidFill>
            </a:endParaRPr>
          </a:p>
          <a:p>
            <a:pPr algn="just"/>
            <a:r>
              <a:rPr lang="lv-LV" sz="1200" b="1">
                <a:solidFill>
                  <a:srgbClr val="7E0000"/>
                </a:solidFill>
              </a:rPr>
              <a:t>Vispārīgā informācija</a:t>
            </a:r>
          </a:p>
          <a:p>
            <a:pPr algn="just"/>
            <a:r>
              <a:rPr lang="lv-LV" sz="1200">
                <a:solidFill>
                  <a:schemeClr val="tx2"/>
                </a:solidFill>
              </a:rPr>
              <a:t>Metodikas 2.1.1. apakšpunkts</a:t>
            </a:r>
          </a:p>
          <a:p>
            <a:pPr algn="just"/>
            <a:r>
              <a:rPr lang="lv-LV" sz="1200">
                <a:solidFill>
                  <a:schemeClr val="bg1">
                    <a:lumMod val="65000"/>
                  </a:schemeClr>
                </a:solidFill>
              </a:rPr>
              <a:t> </a:t>
            </a:r>
          </a:p>
          <a:p>
            <a:pPr algn="just"/>
            <a:r>
              <a:rPr lang="lv-LV" sz="1200" b="1">
                <a:solidFill>
                  <a:srgbClr val="7E0000"/>
                </a:solidFill>
              </a:rPr>
              <a:t>Zinātniskā grupa</a:t>
            </a:r>
          </a:p>
          <a:p>
            <a:pPr algn="just"/>
            <a:r>
              <a:rPr lang="lv-LV" sz="1200">
                <a:solidFill>
                  <a:schemeClr val="tx2"/>
                </a:solidFill>
              </a:rPr>
              <a:t>Metodikas 2.1.2. apakšpunkts</a:t>
            </a:r>
          </a:p>
          <a:p>
            <a:pPr algn="just"/>
            <a:endParaRPr lang="lv-LV" sz="1200">
              <a:solidFill>
                <a:schemeClr val="bg1">
                  <a:lumMod val="65000"/>
                </a:schemeClr>
              </a:solidFill>
            </a:endParaRPr>
          </a:p>
          <a:p>
            <a:pPr algn="just"/>
            <a:r>
              <a:rPr lang="lv-LV" sz="1200" b="1">
                <a:solidFill>
                  <a:srgbClr val="7E0000"/>
                </a:solidFill>
              </a:rPr>
              <a:t>Budžets</a:t>
            </a:r>
          </a:p>
          <a:p>
            <a:pPr algn="just"/>
            <a:r>
              <a:rPr lang="lv-LV" sz="1200">
                <a:solidFill>
                  <a:schemeClr val="tx2"/>
                </a:solidFill>
              </a:rPr>
              <a:t>Metodikas 2.1.3. apakšpunkts</a:t>
            </a:r>
          </a:p>
          <a:p>
            <a:pPr algn="just"/>
            <a:endParaRPr lang="lv-LV" sz="1200">
              <a:solidFill>
                <a:schemeClr val="bg1">
                  <a:lumMod val="65000"/>
                </a:schemeClr>
              </a:solidFill>
            </a:endParaRPr>
          </a:p>
          <a:p>
            <a:pPr algn="just"/>
            <a:r>
              <a:rPr lang="lv-LV" sz="1200" b="1">
                <a:solidFill>
                  <a:srgbClr val="7E0000"/>
                </a:solidFill>
              </a:rPr>
              <a:t>Projekta rezultāti</a:t>
            </a:r>
          </a:p>
          <a:p>
            <a:pPr algn="just"/>
            <a:r>
              <a:rPr lang="lv-LV" sz="1200">
                <a:solidFill>
                  <a:schemeClr val="tx2"/>
                </a:solidFill>
              </a:rPr>
              <a:t>Metodikas 2.1.4. apakšpunkts</a:t>
            </a:r>
          </a:p>
          <a:p>
            <a:pPr algn="just"/>
            <a:endParaRPr lang="lv-LV" sz="1200">
              <a:solidFill>
                <a:schemeClr val="tx2"/>
              </a:solidFill>
            </a:endParaRPr>
          </a:p>
          <a:p>
            <a:pPr algn="just"/>
            <a:r>
              <a:rPr lang="lv-LV" sz="1200" b="1">
                <a:solidFill>
                  <a:srgbClr val="7E0000"/>
                </a:solidFill>
              </a:rPr>
              <a:t>Projekta laika grafiks</a:t>
            </a:r>
          </a:p>
          <a:p>
            <a:pPr algn="just"/>
            <a:r>
              <a:rPr lang="lv-LV" sz="1200">
                <a:solidFill>
                  <a:schemeClr val="tx2"/>
                </a:solidFill>
              </a:rPr>
              <a:t>Metodikas 2.1.5. apakšpunkts</a:t>
            </a:r>
          </a:p>
          <a:p>
            <a:pPr algn="just"/>
            <a:endParaRPr lang="lv-LV" sz="1400">
              <a:solidFill>
                <a:schemeClr val="bg1">
                  <a:lumMod val="65000"/>
                </a:schemeClr>
              </a:solidFill>
            </a:endParaRPr>
          </a:p>
        </p:txBody>
      </p:sp>
      <p:sp>
        <p:nvSpPr>
          <p:cNvPr id="8" name="Rectangle 1">
            <a:extLst>
              <a:ext uri="{FF2B5EF4-FFF2-40B4-BE49-F238E27FC236}">
                <a16:creationId xmlns:a16="http://schemas.microsoft.com/office/drawing/2014/main" id="{3FD4B18E-13A3-2748-B04C-E59DFDE16883}"/>
              </a:ext>
            </a:extLst>
          </p:cNvPr>
          <p:cNvSpPr/>
          <p:nvPr/>
        </p:nvSpPr>
        <p:spPr>
          <a:xfrm>
            <a:off x="2353948" y="2102145"/>
            <a:ext cx="83661" cy="2967179"/>
          </a:xfrm>
          <a:prstGeom prst="rect">
            <a:avLst/>
          </a:prstGeom>
          <a:solidFill>
            <a:srgbClr val="7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9" name="!!Forma">
            <a:extLst>
              <a:ext uri="{FF2B5EF4-FFF2-40B4-BE49-F238E27FC236}">
                <a16:creationId xmlns:a16="http://schemas.microsoft.com/office/drawing/2014/main" id="{1F31BDCF-F0E1-8056-CC09-189BDAE61380}"/>
              </a:ext>
            </a:extLst>
          </p:cNvPr>
          <p:cNvPicPr>
            <a:picLocks noChangeAspect="1"/>
          </p:cNvPicPr>
          <p:nvPr/>
        </p:nvPicPr>
        <p:blipFill>
          <a:blip r:embed="rId2">
            <a:duotone>
              <a:prstClr val="black"/>
              <a:schemeClr val="accent5">
                <a:tint val="45000"/>
                <a:satMod val="400000"/>
              </a:schemeClr>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1554669" y="2152187"/>
            <a:ext cx="799279" cy="79927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a:extLst>
              <a:ext uri="{FF2B5EF4-FFF2-40B4-BE49-F238E27FC236}">
                <a16:creationId xmlns:a16="http://schemas.microsoft.com/office/drawing/2014/main" id="{D84B98EB-590B-6A97-4896-E94DAFE1F843}"/>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45743" y="4152004"/>
            <a:ext cx="745138" cy="74513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6">
            <a:extLst>
              <a:ext uri="{FF2B5EF4-FFF2-40B4-BE49-F238E27FC236}">
                <a16:creationId xmlns:a16="http://schemas.microsoft.com/office/drawing/2014/main" id="{077CB770-5230-E925-2F83-A21985559474}"/>
              </a:ext>
            </a:extLst>
          </p:cNvPr>
          <p:cNvPicPr>
            <a:picLocks noChangeAspect="1"/>
          </p:cNvPicPr>
          <p:nvPr/>
        </p:nvPicPr>
        <p:blipFill>
          <a:blip r:embed="rId5"/>
          <a:srcRect/>
          <a:stretch/>
        </p:blipFill>
        <p:spPr>
          <a:xfrm>
            <a:off x="1494046" y="3154699"/>
            <a:ext cx="835516" cy="824375"/>
          </a:xfrm>
          <a:prstGeom prst="rect">
            <a:avLst/>
          </a:prstGeom>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D6726361-5AEF-7F40-E7CD-368E4B088605}"/>
              </a:ext>
            </a:extLst>
          </p:cNvPr>
          <p:cNvSpPr txBox="1"/>
          <p:nvPr/>
        </p:nvSpPr>
        <p:spPr>
          <a:xfrm>
            <a:off x="4923183" y="2840919"/>
            <a:ext cx="6891130" cy="1451936"/>
          </a:xfrm>
          <a:prstGeom prst="rect">
            <a:avLst/>
          </a:prstGeom>
          <a:noFill/>
        </p:spPr>
        <p:txBody>
          <a:bodyPr wrap="square" rtlCol="0">
            <a:spAutoFit/>
          </a:bodyPr>
          <a:lstStyle/>
          <a:p>
            <a:pPr algn="just"/>
            <a:r>
              <a:rPr lang="lv-LV" sz="1400" b="1" dirty="0">
                <a:solidFill>
                  <a:srgbClr val="7E0000"/>
                </a:solidFill>
              </a:rPr>
              <a:t>Informācija tiks izmantota projekta pieteikuma administratīvajā izvērtēšanā</a:t>
            </a:r>
          </a:p>
          <a:p>
            <a:pPr algn="just"/>
            <a:endParaRPr lang="lv-LV" sz="1400" dirty="0">
              <a:solidFill>
                <a:schemeClr val="bg1">
                  <a:lumMod val="65000"/>
                </a:schemeClr>
              </a:solidFill>
            </a:endParaRPr>
          </a:p>
          <a:p>
            <a:pPr marL="285750" indent="-285750" algn="just">
              <a:lnSpc>
                <a:spcPct val="150000"/>
              </a:lnSpc>
              <a:buBlip>
                <a:blip r:embed="rId6"/>
              </a:buBlip>
            </a:pPr>
            <a:r>
              <a:rPr lang="lv-LV" sz="1400" dirty="0">
                <a:solidFill>
                  <a:schemeClr val="tx2"/>
                </a:solidFill>
                <a:ea typeface="Verdana" panose="020B0604030504040204" pitchFamily="34" charset="0"/>
              </a:rPr>
              <a:t>Atbilstība nosacījumiem par zinātnisko grupu (nolikuma III. nodaļa)</a:t>
            </a:r>
          </a:p>
          <a:p>
            <a:pPr marL="285750" indent="-285750" algn="just">
              <a:lnSpc>
                <a:spcPct val="150000"/>
              </a:lnSpc>
              <a:buBlip>
                <a:blip r:embed="rId6"/>
              </a:buBlip>
            </a:pPr>
            <a:r>
              <a:rPr lang="lv-LV" sz="1400" dirty="0">
                <a:solidFill>
                  <a:schemeClr val="tx2"/>
                </a:solidFill>
                <a:ea typeface="Verdana" panose="020B0604030504040204" pitchFamily="34" charset="0"/>
              </a:rPr>
              <a:t>Nosacījumi par projekta attiecināmo izmaksu dalījumu (MK noteikumu 14. punkts)</a:t>
            </a:r>
          </a:p>
          <a:p>
            <a:pPr marL="285750" indent="-285750" algn="just">
              <a:lnSpc>
                <a:spcPct val="150000"/>
              </a:lnSpc>
              <a:buBlip>
                <a:blip r:embed="rId6"/>
              </a:buBlip>
            </a:pPr>
            <a:r>
              <a:rPr lang="lv-LV" sz="1400" dirty="0">
                <a:solidFill>
                  <a:schemeClr val="tx2"/>
                </a:solidFill>
                <a:ea typeface="Verdana" panose="020B0604030504040204" pitchFamily="34" charset="0"/>
              </a:rPr>
              <a:t>Nosacījumi par rezultātiem projekta </a:t>
            </a:r>
            <a:r>
              <a:rPr lang="es-ES" sz="1400" dirty="0" err="1">
                <a:solidFill>
                  <a:schemeClr val="tx2"/>
                </a:solidFill>
                <a:ea typeface="Verdana" panose="020B0604030504040204" pitchFamily="34" charset="0"/>
              </a:rPr>
              <a:t>ietvaros</a:t>
            </a:r>
            <a:r>
              <a:rPr lang="es-ES" sz="1400" dirty="0">
                <a:solidFill>
                  <a:schemeClr val="tx2"/>
                </a:solidFill>
                <a:ea typeface="Verdana" panose="020B0604030504040204" pitchFamily="34" charset="0"/>
              </a:rPr>
              <a:t> (</a:t>
            </a:r>
            <a:r>
              <a:rPr lang="lv-LV" sz="1400" dirty="0">
                <a:solidFill>
                  <a:schemeClr val="tx2"/>
                </a:solidFill>
                <a:ea typeface="Verdana" panose="020B0604030504040204" pitchFamily="34" charset="0"/>
              </a:rPr>
              <a:t>MK </a:t>
            </a:r>
            <a:r>
              <a:rPr lang="es-ES" sz="1400" dirty="0" err="1">
                <a:solidFill>
                  <a:schemeClr val="tx2"/>
                </a:solidFill>
                <a:ea typeface="Verdana" panose="020B0604030504040204" pitchFamily="34" charset="0"/>
              </a:rPr>
              <a:t>noteikumu</a:t>
            </a:r>
            <a:r>
              <a:rPr lang="es-ES" sz="1400" dirty="0">
                <a:solidFill>
                  <a:schemeClr val="tx2"/>
                </a:solidFill>
                <a:ea typeface="Verdana" panose="020B0604030504040204" pitchFamily="34" charset="0"/>
              </a:rPr>
              <a:t> 12. </a:t>
            </a:r>
            <a:r>
              <a:rPr lang="es-ES" sz="1400" dirty="0" err="1">
                <a:solidFill>
                  <a:schemeClr val="tx2"/>
                </a:solidFill>
                <a:ea typeface="Verdana" panose="020B0604030504040204" pitchFamily="34" charset="0"/>
              </a:rPr>
              <a:t>punkts</a:t>
            </a:r>
            <a:r>
              <a:rPr lang="es-ES" sz="1400" dirty="0">
                <a:solidFill>
                  <a:schemeClr val="tx2"/>
                </a:solidFill>
                <a:ea typeface="Verdana" panose="020B0604030504040204" pitchFamily="34" charset="0"/>
              </a:rPr>
              <a:t> un</a:t>
            </a:r>
            <a:r>
              <a:rPr lang="lv-LV" sz="1400" dirty="0">
                <a:solidFill>
                  <a:schemeClr val="tx2"/>
                </a:solidFill>
                <a:ea typeface="Verdana" panose="020B0604030504040204" pitchFamily="34" charset="0"/>
              </a:rPr>
              <a:t> nolikuma 9. punkts)</a:t>
            </a:r>
            <a:r>
              <a:rPr lang="lv-LV" sz="1400" dirty="0">
                <a:solidFill>
                  <a:schemeClr val="tx2"/>
                </a:solidFill>
              </a:rPr>
              <a:t> </a:t>
            </a:r>
            <a:endParaRPr lang="lv-LV" sz="1600" dirty="0">
              <a:solidFill>
                <a:schemeClr val="tx2"/>
              </a:solidFill>
            </a:endParaRPr>
          </a:p>
        </p:txBody>
      </p:sp>
      <p:sp>
        <p:nvSpPr>
          <p:cNvPr id="16" name="Datuma vietturis 13">
            <a:extLst>
              <a:ext uri="{FF2B5EF4-FFF2-40B4-BE49-F238E27FC236}">
                <a16:creationId xmlns:a16="http://schemas.microsoft.com/office/drawing/2014/main" id="{62F879EC-C0C7-8A42-91FF-D247606B757B}"/>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17" name="Kājenes vietturis 14">
            <a:extLst>
              <a:ext uri="{FF2B5EF4-FFF2-40B4-BE49-F238E27FC236}">
                <a16:creationId xmlns:a16="http://schemas.microsoft.com/office/drawing/2014/main" id="{ABF71C56-AAA8-669E-BC07-30AC23182442}"/>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4" name="Slide Number Placeholder 3">
            <a:extLst>
              <a:ext uri="{FF2B5EF4-FFF2-40B4-BE49-F238E27FC236}">
                <a16:creationId xmlns:a16="http://schemas.microsoft.com/office/drawing/2014/main" id="{7AB15175-FDF8-ADF3-0669-812B263A3A39}"/>
              </a:ext>
            </a:extLst>
          </p:cNvPr>
          <p:cNvSpPr>
            <a:spLocks noGrp="1"/>
          </p:cNvSpPr>
          <p:nvPr>
            <p:ph type="sldNum" sz="quarter" idx="12"/>
          </p:nvPr>
        </p:nvSpPr>
        <p:spPr/>
        <p:txBody>
          <a:bodyPr/>
          <a:lstStyle/>
          <a:p>
            <a:fld id="{0C152783-A906-4F49-8461-A41E71CF96CE}" type="slidenum">
              <a:rPr lang="lv-LV" smtClean="0"/>
              <a:t>15</a:t>
            </a:fld>
            <a:endParaRPr lang="lv-LV"/>
          </a:p>
        </p:txBody>
      </p:sp>
    </p:spTree>
    <p:extLst>
      <p:ext uri="{BB962C8B-B14F-4D97-AF65-F5344CB8AC3E}">
        <p14:creationId xmlns:p14="http://schemas.microsoft.com/office/powerpoint/2010/main" val="34353119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D0BF9-8A9A-C722-6D6C-C051A9E9818D}"/>
            </a:ext>
          </a:extLst>
        </p:cNvPr>
        <p:cNvGrpSpPr/>
        <p:nvPr/>
      </p:nvGrpSpPr>
      <p:grpSpPr>
        <a:xfrm>
          <a:off x="0" y="0"/>
          <a:ext cx="0" cy="0"/>
          <a:chOff x="0" y="0"/>
          <a:chExt cx="0" cy="0"/>
        </a:xfrm>
      </p:grpSpPr>
      <p:sp>
        <p:nvSpPr>
          <p:cNvPr id="3" name="Satura vietturis 2">
            <a:extLst>
              <a:ext uri="{FF2B5EF4-FFF2-40B4-BE49-F238E27FC236}">
                <a16:creationId xmlns:a16="http://schemas.microsoft.com/office/drawing/2014/main" id="{DAB1FD5E-EEE5-2685-E4DF-DC120706FCA5}"/>
              </a:ext>
            </a:extLst>
          </p:cNvPr>
          <p:cNvSpPr>
            <a:spLocks noGrp="1"/>
          </p:cNvSpPr>
          <p:nvPr>
            <p:ph idx="1"/>
          </p:nvPr>
        </p:nvSpPr>
        <p:spPr>
          <a:xfrm>
            <a:off x="838200" y="1372822"/>
            <a:ext cx="5035063" cy="365125"/>
          </a:xfrm>
        </p:spPr>
        <p:txBody>
          <a:bodyPr>
            <a:normAutofit/>
          </a:bodyPr>
          <a:lstStyle/>
          <a:p>
            <a:pPr marL="0" indent="0">
              <a:buNone/>
            </a:pPr>
            <a:r>
              <a:rPr lang="lv-LV"/>
              <a:t>Nolikuma 2. pielikuma metodikas 2.2. apakšpunkts</a:t>
            </a:r>
          </a:p>
        </p:txBody>
      </p:sp>
      <p:sp>
        <p:nvSpPr>
          <p:cNvPr id="7" name="TextBox 6">
            <a:extLst>
              <a:ext uri="{FF2B5EF4-FFF2-40B4-BE49-F238E27FC236}">
                <a16:creationId xmlns:a16="http://schemas.microsoft.com/office/drawing/2014/main" id="{39DA6A97-C195-FFAE-79BF-CD19E2406694}"/>
              </a:ext>
            </a:extLst>
          </p:cNvPr>
          <p:cNvSpPr txBox="1"/>
          <p:nvPr/>
        </p:nvSpPr>
        <p:spPr>
          <a:xfrm>
            <a:off x="2635088" y="2065850"/>
            <a:ext cx="7426589" cy="2677656"/>
          </a:xfrm>
          <a:prstGeom prst="rect">
            <a:avLst/>
          </a:prstGeom>
          <a:noFill/>
        </p:spPr>
        <p:txBody>
          <a:bodyPr wrap="square" rtlCol="0">
            <a:spAutoFit/>
          </a:bodyPr>
          <a:lstStyle/>
          <a:p>
            <a:pPr algn="just"/>
            <a:endParaRPr lang="lv-LV" sz="1400" b="1" dirty="0">
              <a:solidFill>
                <a:schemeClr val="tx2"/>
              </a:solidFill>
            </a:endParaRPr>
          </a:p>
          <a:p>
            <a:pPr marL="285750" indent="-285750">
              <a:buBlip>
                <a:blip r:embed="rId2"/>
              </a:buBlip>
            </a:pPr>
            <a:r>
              <a:rPr lang="lv-LV" sz="1400" dirty="0">
                <a:solidFill>
                  <a:schemeClr val="tx2"/>
                </a:solidFill>
                <a:ea typeface="Verdana" panose="020B0604030504040204" pitchFamily="34" charset="0"/>
              </a:rPr>
              <a:t>Visas tabulas, diagrammas, atsauces/atsauču saraksts un citi elementi ir iekļaujami projekta aprakstā, apjomam nepārsniedzot </a:t>
            </a:r>
            <a:r>
              <a:rPr lang="lv-LV" sz="1400" b="1" dirty="0">
                <a:solidFill>
                  <a:schemeClr val="tx2"/>
                </a:solidFill>
                <a:ea typeface="Verdana" panose="020B0604030504040204" pitchFamily="34" charset="0"/>
              </a:rPr>
              <a:t>20</a:t>
            </a:r>
            <a:r>
              <a:rPr lang="lv-LV" sz="1400" dirty="0">
                <a:solidFill>
                  <a:schemeClr val="tx2"/>
                </a:solidFill>
                <a:ea typeface="Verdana" panose="020B0604030504040204" pitchFamily="34" charset="0"/>
              </a:rPr>
              <a:t> lappušu;</a:t>
            </a:r>
            <a:endParaRPr lang="lv-LV" sz="1400" dirty="0">
              <a:solidFill>
                <a:schemeClr val="tx2"/>
              </a:solidFill>
            </a:endParaRPr>
          </a:p>
          <a:p>
            <a:pPr algn="just"/>
            <a:endParaRPr lang="lv-LV" sz="1400" dirty="0">
              <a:solidFill>
                <a:schemeClr val="tx2"/>
              </a:solidFill>
            </a:endParaRPr>
          </a:p>
          <a:p>
            <a:pPr marL="285750" lvl="0" indent="-285750">
              <a:buBlip>
                <a:blip r:embed="rId2"/>
              </a:buBlip>
            </a:pPr>
            <a:r>
              <a:rPr lang="fr-FR" sz="1400" dirty="0" err="1">
                <a:solidFill>
                  <a:schemeClr val="tx2"/>
                </a:solidFill>
                <a:ea typeface="Verdana" panose="020B0604030504040204" pitchFamily="34" charset="0"/>
              </a:rPr>
              <a:t>burtu</a:t>
            </a:r>
            <a:r>
              <a:rPr lang="fr-FR" sz="1400" dirty="0">
                <a:solidFill>
                  <a:schemeClr val="tx2"/>
                </a:solidFill>
                <a:ea typeface="Verdana" panose="020B0604030504040204" pitchFamily="34" charset="0"/>
              </a:rPr>
              <a:t> </a:t>
            </a:r>
            <a:r>
              <a:rPr lang="fr-FR" sz="1400" dirty="0" err="1">
                <a:solidFill>
                  <a:schemeClr val="tx2"/>
                </a:solidFill>
                <a:ea typeface="Verdana" panose="020B0604030504040204" pitchFamily="34" charset="0"/>
              </a:rPr>
              <a:t>lielums</a:t>
            </a:r>
            <a:r>
              <a:rPr lang="fr-FR" sz="1400" dirty="0">
                <a:solidFill>
                  <a:schemeClr val="tx2"/>
                </a:solidFill>
                <a:ea typeface="Verdana" panose="020B0604030504040204" pitchFamily="34" charset="0"/>
              </a:rPr>
              <a:t> – ne </a:t>
            </a:r>
            <a:r>
              <a:rPr lang="fr-FR" sz="1400" dirty="0" err="1">
                <a:solidFill>
                  <a:schemeClr val="tx2"/>
                </a:solidFill>
                <a:ea typeface="Verdana" panose="020B0604030504040204" pitchFamily="34" charset="0"/>
              </a:rPr>
              <a:t>mazāks</a:t>
            </a:r>
            <a:r>
              <a:rPr lang="fr-FR" sz="1400" dirty="0">
                <a:solidFill>
                  <a:schemeClr val="tx2"/>
                </a:solidFill>
                <a:ea typeface="Verdana" panose="020B0604030504040204" pitchFamily="34" charset="0"/>
              </a:rPr>
              <a:t> par 11</a:t>
            </a:r>
            <a:r>
              <a:rPr lang="lv-LV" sz="1400" dirty="0">
                <a:solidFill>
                  <a:schemeClr val="tx2"/>
                </a:solidFill>
                <a:ea typeface="Verdana" panose="020B0604030504040204" pitchFamily="34" charset="0"/>
              </a:rPr>
              <a:t>;</a:t>
            </a:r>
            <a:endParaRPr lang="lv-LV" sz="1400" dirty="0">
              <a:solidFill>
                <a:schemeClr val="tx2"/>
              </a:solidFill>
            </a:endParaRPr>
          </a:p>
          <a:p>
            <a:pPr marL="285750" indent="-285750" algn="just">
              <a:buBlip>
                <a:blip r:embed="rId2"/>
              </a:buBlip>
            </a:pPr>
            <a:endParaRPr lang="lv-LV" sz="1400" dirty="0">
              <a:solidFill>
                <a:schemeClr val="tx2"/>
              </a:solidFill>
            </a:endParaRPr>
          </a:p>
          <a:p>
            <a:pPr marL="285750" lvl="0" indent="-285750" algn="just">
              <a:buBlip>
                <a:blip r:embed="rId2"/>
              </a:buBlip>
            </a:pPr>
            <a:r>
              <a:rPr lang="lv-LV" sz="1400" dirty="0">
                <a:solidFill>
                  <a:schemeClr val="tx2"/>
                </a:solidFill>
                <a:ea typeface="Verdana" panose="020B0604030504040204" pitchFamily="34" charset="0"/>
              </a:rPr>
              <a:t>vienkāršā rindstarpa;</a:t>
            </a:r>
          </a:p>
          <a:p>
            <a:pPr marL="285750" indent="-285750" algn="just">
              <a:buBlip>
                <a:blip r:embed="rId2"/>
              </a:buBlip>
            </a:pPr>
            <a:endParaRPr lang="lv-LV" sz="1400" dirty="0">
              <a:solidFill>
                <a:schemeClr val="tx2"/>
              </a:solidFill>
            </a:endParaRPr>
          </a:p>
          <a:p>
            <a:pPr marL="285750" lvl="0" indent="-285750">
              <a:buBlip>
                <a:blip r:embed="rId2"/>
              </a:buBlip>
            </a:pPr>
            <a:r>
              <a:rPr lang="lv-LV" sz="1400" dirty="0">
                <a:solidFill>
                  <a:schemeClr val="tx2"/>
                </a:solidFill>
                <a:ea typeface="Verdana" panose="020B0604030504040204" pitchFamily="34" charset="0"/>
              </a:rPr>
              <a:t>atkāpes no malām – 2 cm no katras puses, 1,5 cm no augšas un apakšas;</a:t>
            </a:r>
            <a:endParaRPr lang="lv-LV" sz="1400" dirty="0">
              <a:solidFill>
                <a:schemeClr val="tx2"/>
              </a:solidFill>
            </a:endParaRPr>
          </a:p>
          <a:p>
            <a:pPr marL="285750" indent="-285750" algn="just">
              <a:buBlip>
                <a:blip r:embed="rId2"/>
              </a:buBlip>
            </a:pPr>
            <a:endParaRPr lang="lv-LV" sz="1400" dirty="0">
              <a:solidFill>
                <a:schemeClr val="tx2"/>
              </a:solidFill>
            </a:endParaRPr>
          </a:p>
          <a:p>
            <a:pPr marL="285750" lvl="0" indent="-285750">
              <a:buBlip>
                <a:blip r:embed="rId2"/>
              </a:buBlip>
            </a:pPr>
            <a:r>
              <a:rPr lang="lv-LV" sz="1400" dirty="0">
                <a:solidFill>
                  <a:schemeClr val="tx2"/>
                </a:solidFill>
              </a:rPr>
              <a:t>papildus tā paša PDF beigās var pievienot ieskenētas sociālo partneru apliecinājumu/rekomendācijas vēstules par sadarbību u.tml., vienlaikus nepārsniedzot 23 lappuses kopā ar projekta aprakstu.</a:t>
            </a:r>
          </a:p>
        </p:txBody>
      </p:sp>
      <p:sp>
        <p:nvSpPr>
          <p:cNvPr id="8" name="Rectangle 1">
            <a:extLst>
              <a:ext uri="{FF2B5EF4-FFF2-40B4-BE49-F238E27FC236}">
                <a16:creationId xmlns:a16="http://schemas.microsoft.com/office/drawing/2014/main" id="{161FE85A-B577-B50F-CB1C-2A0537C4376E}"/>
              </a:ext>
            </a:extLst>
          </p:cNvPr>
          <p:cNvSpPr/>
          <p:nvPr/>
        </p:nvSpPr>
        <p:spPr>
          <a:xfrm>
            <a:off x="2512629" y="1978149"/>
            <a:ext cx="83661" cy="2967179"/>
          </a:xfrm>
          <a:prstGeom prst="rect">
            <a:avLst/>
          </a:prstGeom>
          <a:solidFill>
            <a:srgbClr val="7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2" name="Picture 4" descr="Image result for research icon">
            <a:extLst>
              <a:ext uri="{FF2B5EF4-FFF2-40B4-BE49-F238E27FC236}">
                <a16:creationId xmlns:a16="http://schemas.microsoft.com/office/drawing/2014/main" id="{05710F26-08BF-94D6-DCDC-618CFEDDAE31}"/>
              </a:ext>
            </a:extLst>
          </p:cNvPr>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55138" y="2092132"/>
            <a:ext cx="615935" cy="615936"/>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Forma">
            <a:extLst>
              <a:ext uri="{FF2B5EF4-FFF2-40B4-BE49-F238E27FC236}">
                <a16:creationId xmlns:a16="http://schemas.microsoft.com/office/drawing/2014/main" id="{7A3FB1D6-5005-BF70-6FB7-6387F990FDD4}"/>
              </a:ext>
            </a:extLst>
          </p:cNvPr>
          <p:cNvPicPr>
            <a:picLocks noChangeAspect="1"/>
          </p:cNvPicPr>
          <p:nvPr/>
        </p:nvPicPr>
        <p:blipFill>
          <a:blip r:embed="rId4" cstate="print">
            <a:duotone>
              <a:schemeClr val="accent3">
                <a:shade val="45000"/>
                <a:satMod val="135000"/>
              </a:schemeClr>
              <a:prstClr val="white"/>
            </a:duotone>
            <a:extLst>
              <a:ext uri="{BEBA8EAE-BF5A-486C-A8C5-ECC9F3942E4B}">
                <a14:imgProps xmlns:a14="http://schemas.microsoft.com/office/drawing/2010/main">
                  <a14:imgLayer r:embed="rId5">
                    <a14:imgEffect>
                      <a14:colorTemperature colorTemp="7200"/>
                    </a14:imgEffect>
                  </a14:imgLayer>
                </a14:imgProps>
              </a:ext>
              <a:ext uri="{28A0092B-C50C-407E-A947-70E740481C1C}">
                <a14:useLocalDpi xmlns:a14="http://schemas.microsoft.com/office/drawing/2010/main" val="0"/>
              </a:ext>
            </a:extLst>
          </a:blip>
          <a:srcRect/>
          <a:stretch>
            <a:fillRect/>
          </a:stretch>
        </p:blipFill>
        <p:spPr bwMode="auto">
          <a:xfrm>
            <a:off x="1566567" y="3051313"/>
            <a:ext cx="755374" cy="755374"/>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9">
            <a:extLst>
              <a:ext uri="{FF2B5EF4-FFF2-40B4-BE49-F238E27FC236}">
                <a16:creationId xmlns:a16="http://schemas.microsoft.com/office/drawing/2014/main" id="{967ACF50-A062-7854-74D4-167120508226}"/>
              </a:ext>
            </a:extLst>
          </p:cNvPr>
          <p:cNvPicPr>
            <a:picLocks noChangeAspect="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55138" y="4146854"/>
            <a:ext cx="597107" cy="59710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ksts">
            <a:extLst>
              <a:ext uri="{FF2B5EF4-FFF2-40B4-BE49-F238E27FC236}">
                <a16:creationId xmlns:a16="http://schemas.microsoft.com/office/drawing/2014/main" id="{F11F8BB2-A9C5-7D5A-1700-6D04A4E7C4EF}"/>
              </a:ext>
            </a:extLst>
          </p:cNvPr>
          <p:cNvSpPr>
            <a:spLocks noGrp="1"/>
          </p:cNvSpPr>
          <p:nvPr>
            <p:ph type="title"/>
          </p:nvPr>
        </p:nvSpPr>
        <p:spPr>
          <a:xfrm>
            <a:off x="838200" y="596597"/>
            <a:ext cx="10515600" cy="536023"/>
          </a:xfrm>
        </p:spPr>
        <p:txBody>
          <a:bodyPr/>
          <a:lstStyle/>
          <a:p>
            <a:r>
              <a:rPr lang="lv-LV">
                <a:solidFill>
                  <a:schemeClr val="accent2">
                    <a:lumMod val="75000"/>
                  </a:schemeClr>
                </a:solidFill>
              </a:rPr>
              <a:t>B daļa «Projekta apraksts» (1)</a:t>
            </a:r>
          </a:p>
        </p:txBody>
      </p:sp>
      <p:sp>
        <p:nvSpPr>
          <p:cNvPr id="11" name="Datuma vietturis 13">
            <a:extLst>
              <a:ext uri="{FF2B5EF4-FFF2-40B4-BE49-F238E27FC236}">
                <a16:creationId xmlns:a16="http://schemas.microsoft.com/office/drawing/2014/main" id="{84FD3E4D-20BC-BAD9-AB55-E613A2AE7A93}"/>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15" name="Kājenes vietturis 14">
            <a:extLst>
              <a:ext uri="{FF2B5EF4-FFF2-40B4-BE49-F238E27FC236}">
                <a16:creationId xmlns:a16="http://schemas.microsoft.com/office/drawing/2014/main" id="{CEC6D185-F56B-BBDB-8BF1-1B7BAF348AA7}"/>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2" name="Slide Number Placeholder 1">
            <a:extLst>
              <a:ext uri="{FF2B5EF4-FFF2-40B4-BE49-F238E27FC236}">
                <a16:creationId xmlns:a16="http://schemas.microsoft.com/office/drawing/2014/main" id="{4CC5260E-94B5-E4A1-D164-EDFB3F6A774C}"/>
              </a:ext>
            </a:extLst>
          </p:cNvPr>
          <p:cNvSpPr>
            <a:spLocks noGrp="1"/>
          </p:cNvSpPr>
          <p:nvPr>
            <p:ph type="sldNum" sz="quarter" idx="12"/>
          </p:nvPr>
        </p:nvSpPr>
        <p:spPr/>
        <p:txBody>
          <a:bodyPr/>
          <a:lstStyle/>
          <a:p>
            <a:fld id="{0C152783-A906-4F49-8461-A41E71CF96CE}" type="slidenum">
              <a:rPr lang="lv-LV" smtClean="0"/>
              <a:t>16</a:t>
            </a:fld>
            <a:endParaRPr lang="lv-LV"/>
          </a:p>
        </p:txBody>
      </p:sp>
    </p:spTree>
    <p:extLst>
      <p:ext uri="{BB962C8B-B14F-4D97-AF65-F5344CB8AC3E}">
        <p14:creationId xmlns:p14="http://schemas.microsoft.com/office/powerpoint/2010/main" val="811782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4">
            <a:extLst>
              <a:ext uri="{FF2B5EF4-FFF2-40B4-BE49-F238E27FC236}">
                <a16:creationId xmlns:a16="http://schemas.microsoft.com/office/drawing/2014/main" id="{CE0DC7EE-4FF4-D2E0-77DA-73F85A47BD38}"/>
              </a:ext>
            </a:extLst>
          </p:cNvPr>
          <p:cNvPicPr>
            <a:picLocks noChangeAspect="1"/>
          </p:cNvPicPr>
          <p:nvPr/>
        </p:nvPicPr>
        <p:blipFill>
          <a:blip r:embed="rId2">
            <a:duotone>
              <a:schemeClr val="bg2">
                <a:shade val="45000"/>
                <a:satMod val="135000"/>
              </a:schemeClr>
              <a:prstClr val="white"/>
            </a:duotone>
          </a:blip>
          <a:stretch>
            <a:fillRect/>
          </a:stretch>
        </p:blipFill>
        <p:spPr>
          <a:xfrm>
            <a:off x="5071589" y="2108290"/>
            <a:ext cx="2059924" cy="2794154"/>
          </a:xfrm>
          <a:prstGeom prst="rect">
            <a:avLst/>
          </a:prstGeom>
          <a:effectLst>
            <a:outerShdw blurRad="50800" dist="38100" algn="l" rotWithShape="0">
              <a:prstClr val="black">
                <a:alpha val="40000"/>
              </a:prstClr>
            </a:outerShdw>
          </a:effectLst>
        </p:spPr>
      </p:pic>
      <p:sp>
        <p:nvSpPr>
          <p:cNvPr id="9" name="TextBox 8">
            <a:extLst>
              <a:ext uri="{FF2B5EF4-FFF2-40B4-BE49-F238E27FC236}">
                <a16:creationId xmlns:a16="http://schemas.microsoft.com/office/drawing/2014/main" id="{FB16C5A4-1415-8FA2-8CDE-B61A41EB7ED2}"/>
              </a:ext>
            </a:extLst>
          </p:cNvPr>
          <p:cNvSpPr txBox="1"/>
          <p:nvPr/>
        </p:nvSpPr>
        <p:spPr>
          <a:xfrm>
            <a:off x="5163129" y="3173247"/>
            <a:ext cx="1865742" cy="646331"/>
          </a:xfrm>
          <a:prstGeom prst="rect">
            <a:avLst/>
          </a:prstGeom>
          <a:noFill/>
        </p:spPr>
        <p:txBody>
          <a:bodyPr wrap="square" rtlCol="0">
            <a:spAutoFit/>
          </a:bodyPr>
          <a:lstStyle>
            <a:defPPr>
              <a:defRPr lang="lv-LV"/>
            </a:defPPr>
            <a:lvl1pPr algn="ctr">
              <a:defRPr sz="3600" b="1">
                <a:solidFill>
                  <a:schemeClr val="bg1">
                    <a:lumMod val="50000"/>
                  </a:schemeClr>
                </a:solidFill>
                <a:latin typeface="Arial Narrow" panose="020B0606020202030204" pitchFamily="34" charset="0"/>
              </a:defRPr>
            </a:lvl1pPr>
          </a:lstStyle>
          <a:p>
            <a:r>
              <a:rPr lang="lv-LV"/>
              <a:t>Ietekme</a:t>
            </a:r>
          </a:p>
        </p:txBody>
      </p:sp>
      <p:pic>
        <p:nvPicPr>
          <p:cNvPr id="10" name="Picture 56">
            <a:extLst>
              <a:ext uri="{FF2B5EF4-FFF2-40B4-BE49-F238E27FC236}">
                <a16:creationId xmlns:a16="http://schemas.microsoft.com/office/drawing/2014/main" id="{3A8457AD-14EF-DDE4-01CB-D9A527EB4D83}"/>
              </a:ext>
            </a:extLst>
          </p:cNvPr>
          <p:cNvPicPr>
            <a:picLocks noChangeAspect="1"/>
          </p:cNvPicPr>
          <p:nvPr/>
        </p:nvPicPr>
        <p:blipFill>
          <a:blip r:embed="rId2">
            <a:duotone>
              <a:schemeClr val="bg2">
                <a:shade val="45000"/>
                <a:satMod val="135000"/>
              </a:schemeClr>
              <a:prstClr val="white"/>
            </a:duotone>
          </a:blip>
          <a:stretch>
            <a:fillRect/>
          </a:stretch>
        </p:blipFill>
        <p:spPr>
          <a:xfrm>
            <a:off x="7580638" y="2099337"/>
            <a:ext cx="2059924" cy="2794154"/>
          </a:xfrm>
          <a:prstGeom prst="rect">
            <a:avLst/>
          </a:prstGeom>
          <a:effectLst>
            <a:outerShdw blurRad="50800" dist="38100" dir="2700000" algn="tl" rotWithShape="0">
              <a:prstClr val="black">
                <a:alpha val="40000"/>
              </a:prstClr>
            </a:outerShdw>
          </a:effectLst>
        </p:spPr>
      </p:pic>
      <p:sp>
        <p:nvSpPr>
          <p:cNvPr id="11" name="TextBox 10">
            <a:extLst>
              <a:ext uri="{FF2B5EF4-FFF2-40B4-BE49-F238E27FC236}">
                <a16:creationId xmlns:a16="http://schemas.microsoft.com/office/drawing/2014/main" id="{BB12C4B8-8B9E-B9D3-5F98-CB5F1454B7D6}"/>
              </a:ext>
            </a:extLst>
          </p:cNvPr>
          <p:cNvSpPr txBox="1"/>
          <p:nvPr/>
        </p:nvSpPr>
        <p:spPr>
          <a:xfrm>
            <a:off x="7485280" y="3182201"/>
            <a:ext cx="2268028" cy="646331"/>
          </a:xfrm>
          <a:prstGeom prst="rect">
            <a:avLst/>
          </a:prstGeom>
          <a:noFill/>
        </p:spPr>
        <p:txBody>
          <a:bodyPr wrap="square" rtlCol="0">
            <a:spAutoFit/>
          </a:bodyPr>
          <a:lstStyle>
            <a:defPPr>
              <a:defRPr lang="lv-LV"/>
            </a:defPPr>
            <a:lvl1pPr algn="ctr">
              <a:defRPr sz="3600" b="1">
                <a:solidFill>
                  <a:schemeClr val="bg1">
                    <a:lumMod val="50000"/>
                  </a:schemeClr>
                </a:solidFill>
                <a:latin typeface="Arial Narrow" panose="020B0606020202030204" pitchFamily="34" charset="0"/>
              </a:defRPr>
            </a:lvl1pPr>
          </a:lstStyle>
          <a:p>
            <a:r>
              <a:rPr lang="lv-LV"/>
              <a:t>Īstenošana</a:t>
            </a:r>
          </a:p>
        </p:txBody>
      </p:sp>
      <p:grpSp>
        <p:nvGrpSpPr>
          <p:cNvPr id="24" name="Grupa 23">
            <a:extLst>
              <a:ext uri="{FF2B5EF4-FFF2-40B4-BE49-F238E27FC236}">
                <a16:creationId xmlns:a16="http://schemas.microsoft.com/office/drawing/2014/main" id="{EA4D4C50-B5C1-EE44-6ABB-490EDEB49EAB}"/>
              </a:ext>
            </a:extLst>
          </p:cNvPr>
          <p:cNvGrpSpPr/>
          <p:nvPr/>
        </p:nvGrpSpPr>
        <p:grpSpPr>
          <a:xfrm>
            <a:off x="2501061" y="2091115"/>
            <a:ext cx="2059924" cy="2802376"/>
            <a:chOff x="2501061" y="2091115"/>
            <a:chExt cx="2059924" cy="2802376"/>
          </a:xfrm>
          <a:effectLst>
            <a:outerShdw blurRad="50800" dist="38100" dir="2700000" algn="tl" rotWithShape="0">
              <a:prstClr val="black">
                <a:alpha val="40000"/>
              </a:prstClr>
            </a:outerShdw>
          </a:effectLst>
        </p:grpSpPr>
        <p:pic>
          <p:nvPicPr>
            <p:cNvPr id="6" name="Picture 1">
              <a:extLst>
                <a:ext uri="{FF2B5EF4-FFF2-40B4-BE49-F238E27FC236}">
                  <a16:creationId xmlns:a16="http://schemas.microsoft.com/office/drawing/2014/main" id="{AF4D9C5A-E62E-8EBF-9E34-883F7426BC0F}"/>
                </a:ext>
              </a:extLst>
            </p:cNvPr>
            <p:cNvPicPr>
              <a:picLocks noChangeAspect="1"/>
            </p:cNvPicPr>
            <p:nvPr/>
          </p:nvPicPr>
          <p:blipFill>
            <a:blip r:embed="rId2">
              <a:duotone>
                <a:schemeClr val="accent6">
                  <a:shade val="45000"/>
                  <a:satMod val="135000"/>
                </a:schemeClr>
                <a:prstClr val="white"/>
              </a:duotone>
            </a:blip>
            <a:stretch>
              <a:fillRect/>
            </a:stretch>
          </p:blipFill>
          <p:spPr>
            <a:xfrm>
              <a:off x="2501061" y="2099337"/>
              <a:ext cx="2059924" cy="2794154"/>
            </a:xfrm>
            <a:prstGeom prst="rect">
              <a:avLst/>
            </a:prstGeom>
          </p:spPr>
        </p:pic>
        <p:sp>
          <p:nvSpPr>
            <p:cNvPr id="7" name="TextBox 6">
              <a:extLst>
                <a:ext uri="{FF2B5EF4-FFF2-40B4-BE49-F238E27FC236}">
                  <a16:creationId xmlns:a16="http://schemas.microsoft.com/office/drawing/2014/main" id="{4F316965-2F52-8B2D-C941-5C9F66C29D25}"/>
                </a:ext>
              </a:extLst>
            </p:cNvPr>
            <p:cNvSpPr txBox="1"/>
            <p:nvPr/>
          </p:nvSpPr>
          <p:spPr>
            <a:xfrm>
              <a:off x="2598152" y="3173248"/>
              <a:ext cx="1865742" cy="646331"/>
            </a:xfrm>
            <a:prstGeom prst="rect">
              <a:avLst/>
            </a:prstGeom>
            <a:noFill/>
          </p:spPr>
          <p:txBody>
            <a:bodyPr wrap="square" rtlCol="0">
              <a:spAutoFit/>
            </a:bodyPr>
            <a:lstStyle/>
            <a:p>
              <a:pPr algn="ctr"/>
              <a:r>
                <a:rPr lang="lv-LV" sz="3600" b="1">
                  <a:solidFill>
                    <a:schemeClr val="bg1">
                      <a:lumMod val="50000"/>
                    </a:schemeClr>
                  </a:solidFill>
                  <a:latin typeface="Arial Narrow" panose="020B0606020202030204" pitchFamily="34" charset="0"/>
                </a:rPr>
                <a:t>Izcilība</a:t>
              </a:r>
            </a:p>
          </p:txBody>
        </p:sp>
        <p:sp>
          <p:nvSpPr>
            <p:cNvPr id="12" name="TextBox 11">
              <a:extLst>
                <a:ext uri="{FF2B5EF4-FFF2-40B4-BE49-F238E27FC236}">
                  <a16:creationId xmlns:a16="http://schemas.microsoft.com/office/drawing/2014/main" id="{98B4C14D-87E8-F373-B126-A392E993B380}"/>
                </a:ext>
              </a:extLst>
            </p:cNvPr>
            <p:cNvSpPr txBox="1"/>
            <p:nvPr/>
          </p:nvSpPr>
          <p:spPr>
            <a:xfrm>
              <a:off x="3336220" y="2091115"/>
              <a:ext cx="372218" cy="584775"/>
            </a:xfrm>
            <a:prstGeom prst="rect">
              <a:avLst/>
            </a:prstGeom>
            <a:noFill/>
          </p:spPr>
          <p:txBody>
            <a:bodyPr wrap="none" rtlCol="0">
              <a:spAutoFit/>
            </a:bodyPr>
            <a:lstStyle/>
            <a:p>
              <a:r>
                <a:rPr lang="lv-LV" sz="3200" b="1">
                  <a:solidFill>
                    <a:schemeClr val="bg1"/>
                  </a:solidFill>
                  <a:latin typeface="Arial Narrow" panose="020B0606020202030204" pitchFamily="34" charset="0"/>
                </a:rPr>
                <a:t>1</a:t>
              </a:r>
            </a:p>
          </p:txBody>
        </p:sp>
      </p:grpSp>
      <p:sp>
        <p:nvSpPr>
          <p:cNvPr id="13" name="TextBox 12">
            <a:extLst>
              <a:ext uri="{FF2B5EF4-FFF2-40B4-BE49-F238E27FC236}">
                <a16:creationId xmlns:a16="http://schemas.microsoft.com/office/drawing/2014/main" id="{EEF075AA-9CC4-46B6-4D5C-63D99030E4A6}"/>
              </a:ext>
            </a:extLst>
          </p:cNvPr>
          <p:cNvSpPr txBox="1"/>
          <p:nvPr/>
        </p:nvSpPr>
        <p:spPr>
          <a:xfrm>
            <a:off x="5915442" y="2100068"/>
            <a:ext cx="372218" cy="584775"/>
          </a:xfrm>
          <a:prstGeom prst="rect">
            <a:avLst/>
          </a:prstGeom>
          <a:noFill/>
          <a:effectLst>
            <a:outerShdw blurRad="50800" dist="38100" dir="2700000" algn="tl" rotWithShape="0">
              <a:prstClr val="black">
                <a:alpha val="40000"/>
              </a:prstClr>
            </a:outerShdw>
          </a:effectLst>
        </p:spPr>
        <p:txBody>
          <a:bodyPr wrap="none" rtlCol="0">
            <a:spAutoFit/>
          </a:bodyPr>
          <a:lstStyle/>
          <a:p>
            <a:r>
              <a:rPr lang="lv-LV" sz="3200" b="1">
                <a:solidFill>
                  <a:schemeClr val="bg1"/>
                </a:solidFill>
                <a:latin typeface="Arial Narrow" panose="020B0606020202030204" pitchFamily="34" charset="0"/>
              </a:rPr>
              <a:t>2</a:t>
            </a:r>
          </a:p>
        </p:txBody>
      </p:sp>
      <p:sp>
        <p:nvSpPr>
          <p:cNvPr id="14" name="TextBox 13">
            <a:extLst>
              <a:ext uri="{FF2B5EF4-FFF2-40B4-BE49-F238E27FC236}">
                <a16:creationId xmlns:a16="http://schemas.microsoft.com/office/drawing/2014/main" id="{89C17E86-55BC-6928-AD3D-7D3539422C7D}"/>
              </a:ext>
            </a:extLst>
          </p:cNvPr>
          <p:cNvSpPr txBox="1"/>
          <p:nvPr/>
        </p:nvSpPr>
        <p:spPr>
          <a:xfrm>
            <a:off x="8433185" y="2111334"/>
            <a:ext cx="372218" cy="584775"/>
          </a:xfrm>
          <a:prstGeom prst="rect">
            <a:avLst/>
          </a:prstGeom>
          <a:noFill/>
          <a:effectLst>
            <a:outerShdw blurRad="50800" dist="38100" dir="2700000" algn="tl" rotWithShape="0">
              <a:prstClr val="black">
                <a:alpha val="40000"/>
              </a:prstClr>
            </a:outerShdw>
          </a:effectLst>
        </p:spPr>
        <p:txBody>
          <a:bodyPr wrap="none" rtlCol="0">
            <a:spAutoFit/>
          </a:bodyPr>
          <a:lstStyle/>
          <a:p>
            <a:r>
              <a:rPr lang="lv-LV" sz="3200" b="1">
                <a:solidFill>
                  <a:schemeClr val="bg1"/>
                </a:solidFill>
                <a:latin typeface="Arial Narrow" panose="020B0606020202030204" pitchFamily="34" charset="0"/>
              </a:rPr>
              <a:t>3</a:t>
            </a:r>
          </a:p>
        </p:txBody>
      </p:sp>
      <p:sp>
        <p:nvSpPr>
          <p:cNvPr id="15" name="!!Teksts">
            <a:extLst>
              <a:ext uri="{FF2B5EF4-FFF2-40B4-BE49-F238E27FC236}">
                <a16:creationId xmlns:a16="http://schemas.microsoft.com/office/drawing/2014/main" id="{587C9309-DDCA-F0D8-7F24-51F72BD5BE68}"/>
              </a:ext>
            </a:extLst>
          </p:cNvPr>
          <p:cNvSpPr/>
          <p:nvPr/>
        </p:nvSpPr>
        <p:spPr>
          <a:xfrm>
            <a:off x="3810000" y="1690688"/>
            <a:ext cx="4572000" cy="369332"/>
          </a:xfrm>
          <a:prstGeom prst="rect">
            <a:avLst/>
          </a:prstGeom>
        </p:spPr>
        <p:txBody>
          <a:bodyPr>
            <a:spAutoFit/>
          </a:bodyPr>
          <a:lstStyle/>
          <a:p>
            <a:pPr algn="ctr"/>
            <a:r>
              <a:rPr lang="lv-LV">
                <a:solidFill>
                  <a:schemeClr val="tx1">
                    <a:lumMod val="50000"/>
                    <a:lumOff val="50000"/>
                  </a:schemeClr>
                </a:solidFill>
              </a:rPr>
              <a:t>Projekta aprakstu veido 3 nodaļas:</a:t>
            </a:r>
          </a:p>
        </p:txBody>
      </p:sp>
      <p:sp>
        <p:nvSpPr>
          <p:cNvPr id="16" name="Satura vietturis 2">
            <a:extLst>
              <a:ext uri="{FF2B5EF4-FFF2-40B4-BE49-F238E27FC236}">
                <a16:creationId xmlns:a16="http://schemas.microsoft.com/office/drawing/2014/main" id="{F1D89985-081C-A4D9-6CCF-B91DA76D5CBF}"/>
              </a:ext>
            </a:extLst>
          </p:cNvPr>
          <p:cNvSpPr txBox="1">
            <a:spLocks/>
          </p:cNvSpPr>
          <p:nvPr/>
        </p:nvSpPr>
        <p:spPr>
          <a:xfrm>
            <a:off x="838200" y="1280270"/>
            <a:ext cx="5035063" cy="365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lv-LV" sz="1600" kern="1200" smtClean="0">
                <a:solidFill>
                  <a:srgbClr val="7F7F7F"/>
                </a:solidFill>
                <a:effectLst/>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rgbClr val="7F7F7F"/>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lv-LV" sz="1400" kern="1200" dirty="0" smtClean="0">
                <a:solidFill>
                  <a:srgbClr val="7F7F7F"/>
                </a:solidFill>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lv-LV" sz="1400" kern="1200" dirty="0">
                <a:solidFill>
                  <a:srgbClr val="7F7F7F"/>
                </a:solidFill>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a:t>Nolikuma 2. pielikuma metodikas 2.2. apakšpunkts</a:t>
            </a:r>
          </a:p>
        </p:txBody>
      </p:sp>
      <p:grpSp>
        <p:nvGrpSpPr>
          <p:cNvPr id="25" name="Forma">
            <a:extLst>
              <a:ext uri="{FF2B5EF4-FFF2-40B4-BE49-F238E27FC236}">
                <a16:creationId xmlns:a16="http://schemas.microsoft.com/office/drawing/2014/main" id="{16B69E8D-8489-11C5-AF0C-E62661BBA10A}"/>
              </a:ext>
            </a:extLst>
          </p:cNvPr>
          <p:cNvGrpSpPr/>
          <p:nvPr/>
        </p:nvGrpSpPr>
        <p:grpSpPr>
          <a:xfrm>
            <a:off x="2034792" y="2052798"/>
            <a:ext cx="2886389" cy="3114514"/>
            <a:chOff x="2802177" y="2318063"/>
            <a:chExt cx="2059924" cy="2794154"/>
          </a:xfrm>
          <a:effectLst>
            <a:outerShdw blurRad="50800" dist="38100" dir="2700000" algn="tl" rotWithShape="0">
              <a:prstClr val="black">
                <a:alpha val="40000"/>
              </a:prstClr>
            </a:outerShdw>
          </a:effectLst>
        </p:grpSpPr>
        <p:pic>
          <p:nvPicPr>
            <p:cNvPr id="26" name="Picture 1">
              <a:extLst>
                <a:ext uri="{FF2B5EF4-FFF2-40B4-BE49-F238E27FC236}">
                  <a16:creationId xmlns:a16="http://schemas.microsoft.com/office/drawing/2014/main" id="{1F3B795D-306C-21CE-EB2E-76BC6E0F5D16}"/>
                </a:ext>
              </a:extLst>
            </p:cNvPr>
            <p:cNvPicPr>
              <a:picLocks noChangeAspect="1"/>
            </p:cNvPicPr>
            <p:nvPr/>
          </p:nvPicPr>
          <p:blipFill>
            <a:blip r:embed="rId2">
              <a:duotone>
                <a:schemeClr val="accent2">
                  <a:shade val="45000"/>
                  <a:satMod val="135000"/>
                </a:schemeClr>
                <a:prstClr val="white"/>
              </a:duotone>
            </a:blip>
            <a:stretch>
              <a:fillRect/>
            </a:stretch>
          </p:blipFill>
          <p:spPr>
            <a:xfrm>
              <a:off x="2802177" y="2318063"/>
              <a:ext cx="2059924" cy="2794154"/>
            </a:xfrm>
            <a:prstGeom prst="rect">
              <a:avLst/>
            </a:prstGeom>
          </p:spPr>
        </p:pic>
        <p:sp>
          <p:nvSpPr>
            <p:cNvPr id="27" name="TextBox 26">
              <a:extLst>
                <a:ext uri="{FF2B5EF4-FFF2-40B4-BE49-F238E27FC236}">
                  <a16:creationId xmlns:a16="http://schemas.microsoft.com/office/drawing/2014/main" id="{7DAFD679-3F87-0A9E-FD7C-6B6E9D827F2F}"/>
                </a:ext>
              </a:extLst>
            </p:cNvPr>
            <p:cNvSpPr txBox="1"/>
            <p:nvPr/>
          </p:nvSpPr>
          <p:spPr>
            <a:xfrm>
              <a:off x="2899267" y="3340972"/>
              <a:ext cx="1865742" cy="690296"/>
            </a:xfrm>
            <a:prstGeom prst="rect">
              <a:avLst/>
            </a:prstGeom>
            <a:noFill/>
          </p:spPr>
          <p:txBody>
            <a:bodyPr wrap="square" rtlCol="0">
              <a:spAutoFit/>
            </a:bodyPr>
            <a:lstStyle/>
            <a:p>
              <a:pPr algn="ctr"/>
              <a:r>
                <a:rPr lang="lv-LV" sz="4400" b="1">
                  <a:solidFill>
                    <a:schemeClr val="bg1">
                      <a:lumMod val="50000"/>
                    </a:schemeClr>
                  </a:solidFill>
                  <a:latin typeface="Arial Narrow" panose="020B0606020202030204" pitchFamily="34" charset="0"/>
                </a:rPr>
                <a:t>Izcilība</a:t>
              </a:r>
            </a:p>
          </p:txBody>
        </p:sp>
      </p:grpSp>
      <p:sp>
        <p:nvSpPr>
          <p:cNvPr id="29" name="TextBox 28">
            <a:extLst>
              <a:ext uri="{FF2B5EF4-FFF2-40B4-BE49-F238E27FC236}">
                <a16:creationId xmlns:a16="http://schemas.microsoft.com/office/drawing/2014/main" id="{6CC17FC5-277A-9B2B-C36A-F2BBE2E68927}"/>
              </a:ext>
            </a:extLst>
          </p:cNvPr>
          <p:cNvSpPr txBox="1"/>
          <p:nvPr/>
        </p:nvSpPr>
        <p:spPr>
          <a:xfrm>
            <a:off x="3291876" y="2099337"/>
            <a:ext cx="372218" cy="584775"/>
          </a:xfrm>
          <a:prstGeom prst="rect">
            <a:avLst/>
          </a:prstGeom>
          <a:noFill/>
          <a:effectLst>
            <a:outerShdw blurRad="50800" dist="38100" dir="2700000" algn="tl" rotWithShape="0">
              <a:prstClr val="black">
                <a:alpha val="40000"/>
              </a:prstClr>
            </a:outerShdw>
          </a:effectLst>
        </p:spPr>
        <p:txBody>
          <a:bodyPr wrap="none" rtlCol="0">
            <a:spAutoFit/>
          </a:bodyPr>
          <a:lstStyle/>
          <a:p>
            <a:r>
              <a:rPr lang="lv-LV" sz="3200" b="1">
                <a:solidFill>
                  <a:schemeClr val="bg1"/>
                </a:solidFill>
                <a:latin typeface="Arial Narrow" panose="020B0606020202030204" pitchFamily="34" charset="0"/>
              </a:rPr>
              <a:t>1</a:t>
            </a:r>
          </a:p>
        </p:txBody>
      </p:sp>
      <p:sp>
        <p:nvSpPr>
          <p:cNvPr id="17" name="Teksts">
            <a:extLst>
              <a:ext uri="{FF2B5EF4-FFF2-40B4-BE49-F238E27FC236}">
                <a16:creationId xmlns:a16="http://schemas.microsoft.com/office/drawing/2014/main" id="{7E38B84A-1D45-B5BA-9C62-518ABBB41294}"/>
              </a:ext>
            </a:extLst>
          </p:cNvPr>
          <p:cNvSpPr txBox="1">
            <a:spLocks/>
          </p:cNvSpPr>
          <p:nvPr/>
        </p:nvSpPr>
        <p:spPr>
          <a:xfrm>
            <a:off x="838200" y="596597"/>
            <a:ext cx="10515600" cy="5360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rgbClr val="7E0000"/>
                </a:solidFill>
                <a:latin typeface="+mj-lt"/>
                <a:ea typeface="+mj-ea"/>
                <a:cs typeface="+mj-cs"/>
              </a:defRPr>
            </a:lvl1pPr>
          </a:lstStyle>
          <a:p>
            <a:r>
              <a:rPr lang="lv-LV">
                <a:solidFill>
                  <a:schemeClr val="accent2">
                    <a:lumMod val="75000"/>
                  </a:schemeClr>
                </a:solidFill>
              </a:rPr>
              <a:t>B daļa «Projekta apraksts» (2)</a:t>
            </a:r>
          </a:p>
        </p:txBody>
      </p:sp>
      <p:pic>
        <p:nvPicPr>
          <p:cNvPr id="3" name="!!Forma">
            <a:extLst>
              <a:ext uri="{FF2B5EF4-FFF2-40B4-BE49-F238E27FC236}">
                <a16:creationId xmlns:a16="http://schemas.microsoft.com/office/drawing/2014/main" id="{F31531D2-8CFE-4B30-0526-55B31A626707}"/>
              </a:ext>
            </a:extLst>
          </p:cNvPr>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089687" y="1462832"/>
            <a:ext cx="1101331" cy="1101331"/>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Datuma vietturis 13">
            <a:extLst>
              <a:ext uri="{FF2B5EF4-FFF2-40B4-BE49-F238E27FC236}">
                <a16:creationId xmlns:a16="http://schemas.microsoft.com/office/drawing/2014/main" id="{88079401-C0C4-4095-D03C-5922AF0863CB}"/>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21" name="Kājenes vietturis 14">
            <a:extLst>
              <a:ext uri="{FF2B5EF4-FFF2-40B4-BE49-F238E27FC236}">
                <a16:creationId xmlns:a16="http://schemas.microsoft.com/office/drawing/2014/main" id="{90F00D08-6EDE-3616-D8A7-FDAB391EB178}"/>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2" name="Slide Number Placeholder 1">
            <a:extLst>
              <a:ext uri="{FF2B5EF4-FFF2-40B4-BE49-F238E27FC236}">
                <a16:creationId xmlns:a16="http://schemas.microsoft.com/office/drawing/2014/main" id="{4C40AAD0-8D79-BB01-BE76-B41BA4A19207}"/>
              </a:ext>
            </a:extLst>
          </p:cNvPr>
          <p:cNvSpPr>
            <a:spLocks noGrp="1"/>
          </p:cNvSpPr>
          <p:nvPr>
            <p:ph type="sldNum" sz="quarter" idx="12"/>
          </p:nvPr>
        </p:nvSpPr>
        <p:spPr/>
        <p:txBody>
          <a:bodyPr/>
          <a:lstStyle/>
          <a:p>
            <a:fld id="{0C152783-A906-4F49-8461-A41E71CF96CE}" type="slidenum">
              <a:rPr lang="lv-LV" smtClean="0"/>
              <a:t>17</a:t>
            </a:fld>
            <a:endParaRPr lang="lv-LV"/>
          </a:p>
        </p:txBody>
      </p:sp>
    </p:spTree>
    <p:extLst>
      <p:ext uri="{BB962C8B-B14F-4D97-AF65-F5344CB8AC3E}">
        <p14:creationId xmlns:p14="http://schemas.microsoft.com/office/powerpoint/2010/main" val="8260884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4"/>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6E26A-1B6F-C509-912E-7E035163656C}"/>
            </a:ext>
          </a:extLst>
        </p:cNvPr>
        <p:cNvGrpSpPr/>
        <p:nvPr/>
      </p:nvGrpSpPr>
      <p:grpSpPr>
        <a:xfrm>
          <a:off x="0" y="0"/>
          <a:ext cx="0" cy="0"/>
          <a:chOff x="0" y="0"/>
          <a:chExt cx="0" cy="0"/>
        </a:xfrm>
      </p:grpSpPr>
      <p:grpSp>
        <p:nvGrpSpPr>
          <p:cNvPr id="27" name="!!Forma">
            <a:extLst>
              <a:ext uri="{FF2B5EF4-FFF2-40B4-BE49-F238E27FC236}">
                <a16:creationId xmlns:a16="http://schemas.microsoft.com/office/drawing/2014/main" id="{988D3300-C9EB-48D4-D434-EE889005D9CB}"/>
              </a:ext>
            </a:extLst>
          </p:cNvPr>
          <p:cNvGrpSpPr/>
          <p:nvPr/>
        </p:nvGrpSpPr>
        <p:grpSpPr>
          <a:xfrm>
            <a:off x="341386" y="5622792"/>
            <a:ext cx="1759084" cy="733558"/>
            <a:chOff x="341386" y="5622792"/>
            <a:chExt cx="1759084" cy="733558"/>
          </a:xfrm>
        </p:grpSpPr>
        <p:grpSp>
          <p:nvGrpSpPr>
            <p:cNvPr id="11" name="!!Forma">
              <a:extLst>
                <a:ext uri="{FF2B5EF4-FFF2-40B4-BE49-F238E27FC236}">
                  <a16:creationId xmlns:a16="http://schemas.microsoft.com/office/drawing/2014/main" id="{88854242-59A7-6A7B-8B80-000CF708BB8D}"/>
                </a:ext>
              </a:extLst>
            </p:cNvPr>
            <p:cNvGrpSpPr/>
            <p:nvPr/>
          </p:nvGrpSpPr>
          <p:grpSpPr>
            <a:xfrm>
              <a:off x="341386" y="5622792"/>
              <a:ext cx="1759084" cy="733558"/>
              <a:chOff x="2057815" y="1421661"/>
              <a:chExt cx="7695493" cy="3503167"/>
            </a:xfrm>
            <a:effectLst>
              <a:outerShdw blurRad="50800" dist="38100" dir="2700000" algn="tl" rotWithShape="0">
                <a:prstClr val="black">
                  <a:alpha val="40000"/>
                </a:prstClr>
              </a:outerShdw>
            </a:effectLst>
          </p:grpSpPr>
          <p:pic>
            <p:nvPicPr>
              <p:cNvPr id="16" name="Picture 54">
                <a:extLst>
                  <a:ext uri="{FF2B5EF4-FFF2-40B4-BE49-F238E27FC236}">
                    <a16:creationId xmlns:a16="http://schemas.microsoft.com/office/drawing/2014/main" id="{5518F3A3-4D25-BFE2-B3BC-EC0A03446876}"/>
                  </a:ext>
                </a:extLst>
              </p:cNvPr>
              <p:cNvPicPr>
                <a:picLocks noChangeAspect="1"/>
              </p:cNvPicPr>
              <p:nvPr/>
            </p:nvPicPr>
            <p:blipFill>
              <a:blip r:embed="rId2">
                <a:duotone>
                  <a:schemeClr val="bg2">
                    <a:shade val="45000"/>
                    <a:satMod val="135000"/>
                  </a:schemeClr>
                  <a:prstClr val="white"/>
                </a:duotone>
              </a:blip>
              <a:stretch>
                <a:fillRect/>
              </a:stretch>
            </p:blipFill>
            <p:spPr>
              <a:xfrm>
                <a:off x="5071589" y="2108290"/>
                <a:ext cx="2059924" cy="2794154"/>
              </a:xfrm>
              <a:prstGeom prst="rect">
                <a:avLst/>
              </a:prstGeom>
            </p:spPr>
          </p:pic>
          <p:sp>
            <p:nvSpPr>
              <p:cNvPr id="18" name="TextBox 17">
                <a:extLst>
                  <a:ext uri="{FF2B5EF4-FFF2-40B4-BE49-F238E27FC236}">
                    <a16:creationId xmlns:a16="http://schemas.microsoft.com/office/drawing/2014/main" id="{9A37BAA1-574D-0CD8-8FB0-F0B4D5BFFBCE}"/>
                  </a:ext>
                </a:extLst>
              </p:cNvPr>
              <p:cNvSpPr txBox="1"/>
              <p:nvPr/>
            </p:nvSpPr>
            <p:spPr>
              <a:xfrm>
                <a:off x="5163129" y="3173245"/>
                <a:ext cx="1865742" cy="881888"/>
              </a:xfrm>
              <a:prstGeom prst="rect">
                <a:avLst/>
              </a:prstGeom>
              <a:noFill/>
            </p:spPr>
            <p:txBody>
              <a:bodyPr wrap="square" rtlCol="0">
                <a:spAutoFit/>
              </a:bodyPr>
              <a:lstStyle>
                <a:defPPr>
                  <a:defRPr lang="lv-LV"/>
                </a:defPPr>
                <a:lvl1pPr algn="ctr">
                  <a:defRPr sz="3600" b="1">
                    <a:solidFill>
                      <a:schemeClr val="bg1">
                        <a:lumMod val="50000"/>
                      </a:schemeClr>
                    </a:solidFill>
                    <a:latin typeface="Arial Narrow" panose="020B0606020202030204" pitchFamily="34" charset="0"/>
                  </a:defRPr>
                </a:lvl1pPr>
              </a:lstStyle>
              <a:p>
                <a:r>
                  <a:rPr lang="lv-LV" sz="600"/>
                  <a:t>Ietekme</a:t>
                </a:r>
              </a:p>
            </p:txBody>
          </p:sp>
          <p:pic>
            <p:nvPicPr>
              <p:cNvPr id="19" name="Picture 56">
                <a:extLst>
                  <a:ext uri="{FF2B5EF4-FFF2-40B4-BE49-F238E27FC236}">
                    <a16:creationId xmlns:a16="http://schemas.microsoft.com/office/drawing/2014/main" id="{F69DAC8A-AD1F-00A9-3DF1-12F0785E7CCC}"/>
                  </a:ext>
                </a:extLst>
              </p:cNvPr>
              <p:cNvPicPr>
                <a:picLocks noChangeAspect="1"/>
              </p:cNvPicPr>
              <p:nvPr/>
            </p:nvPicPr>
            <p:blipFill>
              <a:blip r:embed="rId2">
                <a:duotone>
                  <a:schemeClr val="bg2">
                    <a:shade val="45000"/>
                    <a:satMod val="135000"/>
                  </a:schemeClr>
                  <a:prstClr val="white"/>
                </a:duotone>
              </a:blip>
              <a:stretch>
                <a:fillRect/>
              </a:stretch>
            </p:blipFill>
            <p:spPr>
              <a:xfrm>
                <a:off x="7580638" y="2099337"/>
                <a:ext cx="2059924" cy="2794154"/>
              </a:xfrm>
              <a:prstGeom prst="rect">
                <a:avLst/>
              </a:prstGeom>
            </p:spPr>
          </p:pic>
          <p:sp>
            <p:nvSpPr>
              <p:cNvPr id="20" name="TextBox 19">
                <a:extLst>
                  <a:ext uri="{FF2B5EF4-FFF2-40B4-BE49-F238E27FC236}">
                    <a16:creationId xmlns:a16="http://schemas.microsoft.com/office/drawing/2014/main" id="{0F9215FD-5DF4-717C-F110-16A4305114C0}"/>
                  </a:ext>
                </a:extLst>
              </p:cNvPr>
              <p:cNvSpPr txBox="1"/>
              <p:nvPr/>
            </p:nvSpPr>
            <p:spPr>
              <a:xfrm>
                <a:off x="7485280" y="3182199"/>
                <a:ext cx="2268028" cy="881888"/>
              </a:xfrm>
              <a:prstGeom prst="rect">
                <a:avLst/>
              </a:prstGeom>
              <a:noFill/>
            </p:spPr>
            <p:txBody>
              <a:bodyPr wrap="square" rtlCol="0">
                <a:spAutoFit/>
              </a:bodyPr>
              <a:lstStyle>
                <a:defPPr>
                  <a:defRPr lang="lv-LV"/>
                </a:defPPr>
                <a:lvl1pPr algn="ctr">
                  <a:defRPr sz="3600" b="1">
                    <a:solidFill>
                      <a:schemeClr val="bg1">
                        <a:lumMod val="50000"/>
                      </a:schemeClr>
                    </a:solidFill>
                    <a:latin typeface="Arial Narrow" panose="020B0606020202030204" pitchFamily="34" charset="0"/>
                  </a:defRPr>
                </a:lvl1pPr>
              </a:lstStyle>
              <a:p>
                <a:r>
                  <a:rPr lang="lv-LV" sz="600"/>
                  <a:t>Īstenošana</a:t>
                </a:r>
              </a:p>
            </p:txBody>
          </p:sp>
          <p:sp>
            <p:nvSpPr>
              <p:cNvPr id="21" name="TextBox 20">
                <a:extLst>
                  <a:ext uri="{FF2B5EF4-FFF2-40B4-BE49-F238E27FC236}">
                    <a16:creationId xmlns:a16="http://schemas.microsoft.com/office/drawing/2014/main" id="{6FB5C937-DF25-BDD6-8A8C-A6AC7EEAB3C1}"/>
                  </a:ext>
                </a:extLst>
              </p:cNvPr>
              <p:cNvSpPr txBox="1"/>
              <p:nvPr/>
            </p:nvSpPr>
            <p:spPr>
              <a:xfrm>
                <a:off x="5868005" y="2018791"/>
                <a:ext cx="372218" cy="881888"/>
              </a:xfrm>
              <a:prstGeom prst="rect">
                <a:avLst/>
              </a:prstGeom>
              <a:noFill/>
            </p:spPr>
            <p:txBody>
              <a:bodyPr wrap="square" rtlCol="0">
                <a:spAutoFit/>
              </a:bodyPr>
              <a:lstStyle>
                <a:defPPr>
                  <a:defRPr lang="lv-LV"/>
                </a:defPPr>
                <a:lvl1pPr>
                  <a:defRPr sz="600" b="1">
                    <a:solidFill>
                      <a:schemeClr val="bg1"/>
                    </a:solidFill>
                    <a:latin typeface="Arial Narrow" panose="020B0606020202030204" pitchFamily="34" charset="0"/>
                  </a:defRPr>
                </a:lvl1pPr>
              </a:lstStyle>
              <a:p>
                <a:r>
                  <a:rPr lang="lv-LV"/>
                  <a:t>2</a:t>
                </a:r>
              </a:p>
            </p:txBody>
          </p:sp>
          <p:grpSp>
            <p:nvGrpSpPr>
              <p:cNvPr id="22" name="Grupa 21">
                <a:extLst>
                  <a:ext uri="{FF2B5EF4-FFF2-40B4-BE49-F238E27FC236}">
                    <a16:creationId xmlns:a16="http://schemas.microsoft.com/office/drawing/2014/main" id="{579A1FE0-D148-041F-8699-AE28AA867C59}"/>
                  </a:ext>
                </a:extLst>
              </p:cNvPr>
              <p:cNvGrpSpPr/>
              <p:nvPr/>
            </p:nvGrpSpPr>
            <p:grpSpPr>
              <a:xfrm>
                <a:off x="2057815" y="1421661"/>
                <a:ext cx="2479613" cy="3503167"/>
                <a:chOff x="632045" y="1972854"/>
                <a:chExt cx="2479613" cy="3503167"/>
              </a:xfrm>
            </p:grpSpPr>
            <p:pic>
              <p:nvPicPr>
                <p:cNvPr id="23" name="Picture 1">
                  <a:extLst>
                    <a:ext uri="{FF2B5EF4-FFF2-40B4-BE49-F238E27FC236}">
                      <a16:creationId xmlns:a16="http://schemas.microsoft.com/office/drawing/2014/main" id="{33F99B2B-32FD-2EA1-33D4-3C8585085CBD}"/>
                    </a:ext>
                  </a:extLst>
                </p:cNvPr>
                <p:cNvPicPr>
                  <a:picLocks noChangeAspect="1"/>
                </p:cNvPicPr>
                <p:nvPr/>
              </p:nvPicPr>
              <p:blipFill>
                <a:blip r:embed="rId2">
                  <a:duotone>
                    <a:schemeClr val="accent2">
                      <a:shade val="45000"/>
                      <a:satMod val="135000"/>
                    </a:schemeClr>
                    <a:prstClr val="white"/>
                  </a:duotone>
                </a:blip>
                <a:stretch>
                  <a:fillRect/>
                </a:stretch>
              </p:blipFill>
              <p:spPr>
                <a:xfrm>
                  <a:off x="632045" y="2112588"/>
                  <a:ext cx="2479613" cy="3363433"/>
                </a:xfrm>
                <a:prstGeom prst="rect">
                  <a:avLst/>
                </a:prstGeom>
              </p:spPr>
            </p:pic>
            <p:sp>
              <p:nvSpPr>
                <p:cNvPr id="24" name="TextBox 23">
                  <a:extLst>
                    <a:ext uri="{FF2B5EF4-FFF2-40B4-BE49-F238E27FC236}">
                      <a16:creationId xmlns:a16="http://schemas.microsoft.com/office/drawing/2014/main" id="{E7EEF76D-A563-09A5-1949-634316FBBF7B}"/>
                    </a:ext>
                  </a:extLst>
                </p:cNvPr>
                <p:cNvSpPr txBox="1"/>
                <p:nvPr/>
              </p:nvSpPr>
              <p:spPr>
                <a:xfrm>
                  <a:off x="681286" y="3173259"/>
                  <a:ext cx="2381125" cy="1102357"/>
                </a:xfrm>
                <a:prstGeom prst="rect">
                  <a:avLst/>
                </a:prstGeom>
                <a:noFill/>
              </p:spPr>
              <p:txBody>
                <a:bodyPr wrap="square" rtlCol="0">
                  <a:spAutoFit/>
                </a:bodyPr>
                <a:lstStyle/>
                <a:p>
                  <a:pPr algn="ctr"/>
                  <a:r>
                    <a:rPr lang="lv-LV" sz="900" b="1">
                      <a:solidFill>
                        <a:schemeClr val="bg1">
                          <a:lumMod val="50000"/>
                        </a:schemeClr>
                      </a:solidFill>
                      <a:latin typeface="Arial Narrow" panose="020B0606020202030204" pitchFamily="34" charset="0"/>
                    </a:rPr>
                    <a:t>Izcilība</a:t>
                  </a:r>
                  <a:endParaRPr lang="lv-LV" sz="2400" b="1">
                    <a:solidFill>
                      <a:schemeClr val="bg1">
                        <a:lumMod val="50000"/>
                      </a:schemeClr>
                    </a:solidFill>
                    <a:latin typeface="Arial Narrow" panose="020B0606020202030204" pitchFamily="34" charset="0"/>
                  </a:endParaRPr>
                </a:p>
              </p:txBody>
            </p:sp>
            <p:sp>
              <p:nvSpPr>
                <p:cNvPr id="25" name="TextBox 24">
                  <a:extLst>
                    <a:ext uri="{FF2B5EF4-FFF2-40B4-BE49-F238E27FC236}">
                      <a16:creationId xmlns:a16="http://schemas.microsoft.com/office/drawing/2014/main" id="{DB95E8C8-CFAA-A0ED-5CA0-CA621C139829}"/>
                    </a:ext>
                  </a:extLst>
                </p:cNvPr>
                <p:cNvSpPr txBox="1"/>
                <p:nvPr/>
              </p:nvSpPr>
              <p:spPr>
                <a:xfrm>
                  <a:off x="1509625" y="1972854"/>
                  <a:ext cx="513508" cy="955379"/>
                </a:xfrm>
                <a:prstGeom prst="rect">
                  <a:avLst/>
                </a:prstGeom>
                <a:noFill/>
              </p:spPr>
              <p:txBody>
                <a:bodyPr wrap="square" rtlCol="0">
                  <a:spAutoFit/>
                </a:bodyPr>
                <a:lstStyle/>
                <a:p>
                  <a:r>
                    <a:rPr lang="lv-LV" sz="700" b="1">
                      <a:solidFill>
                        <a:schemeClr val="bg1"/>
                      </a:solidFill>
                      <a:latin typeface="Arial Narrow" panose="020B0606020202030204" pitchFamily="34" charset="0"/>
                    </a:rPr>
                    <a:t>1</a:t>
                  </a:r>
                </a:p>
              </p:txBody>
            </p:sp>
          </p:grpSp>
        </p:grpSp>
        <p:sp>
          <p:nvSpPr>
            <p:cNvPr id="26" name="TextBox 25">
              <a:extLst>
                <a:ext uri="{FF2B5EF4-FFF2-40B4-BE49-F238E27FC236}">
                  <a16:creationId xmlns:a16="http://schemas.microsoft.com/office/drawing/2014/main" id="{616ED4F9-19C4-4514-3174-873C9EEF8485}"/>
                </a:ext>
              </a:extLst>
            </p:cNvPr>
            <p:cNvSpPr txBox="1"/>
            <p:nvPr/>
          </p:nvSpPr>
          <p:spPr>
            <a:xfrm>
              <a:off x="1767419" y="5742516"/>
              <a:ext cx="104841" cy="184666"/>
            </a:xfrm>
            <a:prstGeom prst="rect">
              <a:avLst/>
            </a:prstGeom>
            <a:noFill/>
          </p:spPr>
          <p:txBody>
            <a:bodyPr wrap="square" rtlCol="0">
              <a:spAutoFit/>
            </a:bodyPr>
            <a:lstStyle/>
            <a:p>
              <a:r>
                <a:rPr lang="lv-LV" sz="600" b="1">
                  <a:solidFill>
                    <a:schemeClr val="bg1"/>
                  </a:solidFill>
                  <a:latin typeface="Arial Narrow" panose="020B0606020202030204" pitchFamily="34" charset="0"/>
                </a:rPr>
                <a:t>3</a:t>
              </a:r>
            </a:p>
          </p:txBody>
        </p:sp>
      </p:grpSp>
      <p:sp>
        <p:nvSpPr>
          <p:cNvPr id="2" name="Virsraksts 1">
            <a:extLst>
              <a:ext uri="{FF2B5EF4-FFF2-40B4-BE49-F238E27FC236}">
                <a16:creationId xmlns:a16="http://schemas.microsoft.com/office/drawing/2014/main" id="{E0BC3CD2-5B52-96EB-1285-5044BA96848D}"/>
              </a:ext>
            </a:extLst>
          </p:cNvPr>
          <p:cNvSpPr>
            <a:spLocks noGrp="1"/>
          </p:cNvSpPr>
          <p:nvPr>
            <p:ph type="title"/>
          </p:nvPr>
        </p:nvSpPr>
        <p:spPr>
          <a:xfrm>
            <a:off x="838200" y="596597"/>
            <a:ext cx="10515600" cy="536023"/>
          </a:xfrm>
        </p:spPr>
        <p:txBody>
          <a:bodyPr/>
          <a:lstStyle/>
          <a:p>
            <a:r>
              <a:rPr lang="lv-LV">
                <a:solidFill>
                  <a:schemeClr val="accent2">
                    <a:lumMod val="75000"/>
                  </a:schemeClr>
                </a:solidFill>
              </a:rPr>
              <a:t>B daļa «Projekta apraksts» (3)</a:t>
            </a:r>
          </a:p>
        </p:txBody>
      </p:sp>
      <p:sp>
        <p:nvSpPr>
          <p:cNvPr id="9" name="TextBox 8">
            <a:extLst>
              <a:ext uri="{FF2B5EF4-FFF2-40B4-BE49-F238E27FC236}">
                <a16:creationId xmlns:a16="http://schemas.microsoft.com/office/drawing/2014/main" id="{F1B6BEFA-5F25-81EB-5B5E-F7CD8C39A3CD}"/>
              </a:ext>
            </a:extLst>
          </p:cNvPr>
          <p:cNvSpPr txBox="1"/>
          <p:nvPr/>
        </p:nvSpPr>
        <p:spPr>
          <a:xfrm>
            <a:off x="7983340" y="1132620"/>
            <a:ext cx="3385831" cy="3816429"/>
          </a:xfrm>
          <a:prstGeom prst="rect">
            <a:avLst/>
          </a:prstGeom>
          <a:noFill/>
        </p:spPr>
        <p:txBody>
          <a:bodyPr wrap="square" rtlCol="0">
            <a:spAutoFit/>
          </a:bodyPr>
          <a:lstStyle/>
          <a:p>
            <a:pPr algn="just"/>
            <a:r>
              <a:rPr lang="lv-LV" sz="1100" dirty="0">
                <a:solidFill>
                  <a:schemeClr val="tx2"/>
                </a:solidFill>
              </a:rPr>
              <a:t>Aprakstot projekta zinātnisko daļu, sevišķu uzmanību pievērst šādiem aspektiem:</a:t>
            </a:r>
          </a:p>
          <a:p>
            <a:pPr algn="just"/>
            <a:endParaRPr lang="lv-LV" sz="1100" dirty="0">
              <a:solidFill>
                <a:schemeClr val="tx2"/>
              </a:solidFill>
            </a:endParaRPr>
          </a:p>
          <a:p>
            <a:pPr algn="just"/>
            <a:r>
              <a:rPr lang="lv-LV" sz="1100" b="1" dirty="0">
                <a:solidFill>
                  <a:schemeClr val="tx2"/>
                </a:solidFill>
              </a:rPr>
              <a:t>Projekta metodoloģija:</a:t>
            </a:r>
          </a:p>
          <a:p>
            <a:pPr marL="342900" indent="-342900" algn="just">
              <a:buBlip>
                <a:blip r:embed="rId3"/>
              </a:buBlip>
            </a:pPr>
            <a:r>
              <a:rPr lang="lv-LV" sz="1100" dirty="0">
                <a:solidFill>
                  <a:schemeClr val="tx2"/>
                </a:solidFill>
              </a:rPr>
              <a:t>detalizēts metodoloģijas apraksts;</a:t>
            </a:r>
          </a:p>
          <a:p>
            <a:pPr marL="342900" indent="-342900" algn="just">
              <a:buBlip>
                <a:blip r:embed="rId3"/>
              </a:buBlip>
            </a:pPr>
            <a:r>
              <a:rPr lang="lv-LV" sz="1100" dirty="0">
                <a:solidFill>
                  <a:schemeClr val="tx2"/>
                </a:solidFill>
              </a:rPr>
              <a:t>projekta mērķa un sasaiste ar metodoloģiju;</a:t>
            </a:r>
          </a:p>
          <a:p>
            <a:pPr marL="342900" indent="-342900" algn="just">
              <a:buBlip>
                <a:blip r:embed="rId3"/>
              </a:buBlip>
            </a:pPr>
            <a:r>
              <a:rPr lang="lv-LV" sz="1100" dirty="0">
                <a:solidFill>
                  <a:schemeClr val="tx2"/>
                </a:solidFill>
              </a:rPr>
              <a:t>projekta mērķu, uzdevumu un rezultātu sasaiste ar  MK rīkojuma mērķi un uzdevumiem</a:t>
            </a:r>
          </a:p>
          <a:p>
            <a:pPr algn="just"/>
            <a:endParaRPr lang="lv-LV" sz="1100" dirty="0">
              <a:solidFill>
                <a:schemeClr val="tx2"/>
              </a:solidFill>
            </a:endParaRPr>
          </a:p>
          <a:p>
            <a:pPr algn="just"/>
            <a:r>
              <a:rPr lang="lv-LV" sz="1100" b="1" dirty="0">
                <a:solidFill>
                  <a:schemeClr val="tx2"/>
                </a:solidFill>
              </a:rPr>
              <a:t>Projekta pieteikuma kvalitāte, tai skaitā:</a:t>
            </a:r>
          </a:p>
          <a:p>
            <a:pPr marL="342900" indent="-342900" algn="just">
              <a:buBlip>
                <a:blip r:embed="rId3"/>
              </a:buBlip>
            </a:pPr>
            <a:r>
              <a:rPr lang="lv-LV" sz="1100" dirty="0">
                <a:solidFill>
                  <a:schemeClr val="tx2"/>
                </a:solidFill>
              </a:rPr>
              <a:t>atbilstošs literatūras apskats;</a:t>
            </a:r>
          </a:p>
          <a:p>
            <a:pPr marL="342900" indent="-342900" algn="just">
              <a:buBlip>
                <a:blip r:embed="rId3"/>
              </a:buBlip>
            </a:pPr>
            <a:r>
              <a:rPr lang="lv-LV" sz="1100" dirty="0">
                <a:solidFill>
                  <a:schemeClr val="tx2"/>
                </a:solidFill>
              </a:rPr>
              <a:t>korekti noformētas atsauces;</a:t>
            </a:r>
          </a:p>
          <a:p>
            <a:pPr marL="342900" indent="-342900" algn="just">
              <a:buBlip>
                <a:blip r:embed="rId3"/>
              </a:buBlip>
            </a:pPr>
            <a:r>
              <a:rPr lang="lv-LV" sz="1100" dirty="0">
                <a:solidFill>
                  <a:schemeClr val="tx2"/>
                </a:solidFill>
              </a:rPr>
              <a:t>skaidrot izmantotos jēdzienus</a:t>
            </a:r>
          </a:p>
          <a:p>
            <a:pPr algn="just"/>
            <a:endParaRPr lang="lv-LV" sz="1100" dirty="0">
              <a:solidFill>
                <a:schemeClr val="tx2"/>
              </a:solidFill>
            </a:endParaRPr>
          </a:p>
          <a:p>
            <a:pPr algn="just"/>
            <a:r>
              <a:rPr lang="lv-LV" sz="1100" b="1" dirty="0">
                <a:solidFill>
                  <a:schemeClr val="tx2"/>
                </a:solidFill>
              </a:rPr>
              <a:t>Projekta novitātes un oriģinalitātes pamatojums attiecīgās jomas kontekstā (arī starptautiski):</a:t>
            </a:r>
          </a:p>
          <a:p>
            <a:pPr marL="342900" indent="-342900" algn="just">
              <a:buBlip>
                <a:blip r:embed="rId3"/>
              </a:buBlip>
            </a:pPr>
            <a:r>
              <a:rPr lang="lv-LV" sz="1100" dirty="0">
                <a:solidFill>
                  <a:schemeClr val="tx2"/>
                </a:solidFill>
              </a:rPr>
              <a:t>pašreizējā situācijas jāapraksta pilnībā;</a:t>
            </a:r>
          </a:p>
          <a:p>
            <a:pPr marL="342900" indent="-342900" algn="just">
              <a:buBlip>
                <a:blip r:embed="rId3"/>
              </a:buBlip>
            </a:pPr>
            <a:r>
              <a:rPr lang="lv-LV" sz="1100" dirty="0">
                <a:solidFill>
                  <a:schemeClr val="tx2"/>
                </a:solidFill>
              </a:rPr>
              <a:t>jāsalīdzina projekta metodoloģija ar jaunākajiem sasniegumiem jomā</a:t>
            </a:r>
          </a:p>
          <a:p>
            <a:pPr algn="just"/>
            <a:endParaRPr lang="lv-LV" sz="1100" dirty="0">
              <a:solidFill>
                <a:schemeClr val="tx2"/>
              </a:solidFill>
            </a:endParaRPr>
          </a:p>
          <a:p>
            <a:pPr algn="just"/>
            <a:r>
              <a:rPr lang="lv-LV" sz="1100" dirty="0">
                <a:solidFill>
                  <a:schemeClr val="tx2"/>
                </a:solidFill>
              </a:rPr>
              <a:t>Sadarbības īstenošana zinātniskajā aspektā, projekta sadarbības partnera nepieciešamība un ieguldījums</a:t>
            </a:r>
          </a:p>
        </p:txBody>
      </p:sp>
      <p:grpSp>
        <p:nvGrpSpPr>
          <p:cNvPr id="10" name="Group 38">
            <a:extLst>
              <a:ext uri="{FF2B5EF4-FFF2-40B4-BE49-F238E27FC236}">
                <a16:creationId xmlns:a16="http://schemas.microsoft.com/office/drawing/2014/main" id="{0BC8219D-CBD4-4857-E36A-943EC3FE2F61}"/>
              </a:ext>
            </a:extLst>
          </p:cNvPr>
          <p:cNvGrpSpPr>
            <a:grpSpLocks/>
          </p:cNvGrpSpPr>
          <p:nvPr/>
        </p:nvGrpSpPr>
        <p:grpSpPr bwMode="auto">
          <a:xfrm>
            <a:off x="2424713" y="1473166"/>
            <a:ext cx="5489818" cy="3539538"/>
            <a:chOff x="1809575" y="1872752"/>
            <a:chExt cx="5524850" cy="3504181"/>
          </a:xfrm>
          <a:solidFill>
            <a:srgbClr val="E4A6A6"/>
          </a:solidFill>
          <a:effectLst>
            <a:outerShdw blurRad="50800" dist="38100" dir="2700000" algn="tl" rotWithShape="0">
              <a:prstClr val="black">
                <a:alpha val="40000"/>
              </a:prstClr>
            </a:outerShdw>
          </a:effectLst>
        </p:grpSpPr>
        <p:sp>
          <p:nvSpPr>
            <p:cNvPr id="28" name="Freeform 60">
              <a:extLst>
                <a:ext uri="{FF2B5EF4-FFF2-40B4-BE49-F238E27FC236}">
                  <a16:creationId xmlns:a16="http://schemas.microsoft.com/office/drawing/2014/main" id="{68E20EE5-FAAF-7F29-B937-B7261A37379E}"/>
                </a:ext>
              </a:extLst>
            </p:cNvPr>
            <p:cNvSpPr>
              <a:spLocks/>
            </p:cNvSpPr>
            <p:nvPr/>
          </p:nvSpPr>
          <p:spPr bwMode="auto">
            <a:xfrm>
              <a:off x="4000809" y="1872752"/>
              <a:ext cx="1187476" cy="1189217"/>
            </a:xfrm>
            <a:custGeom>
              <a:avLst/>
              <a:gdLst>
                <a:gd name="T0" fmla="*/ 547 w 2397"/>
                <a:gd name="T1" fmla="*/ 194 h 2398"/>
                <a:gd name="T2" fmla="*/ 359 w 2397"/>
                <a:gd name="T3" fmla="*/ 344 h 2398"/>
                <a:gd name="T4" fmla="*/ 209 w 2397"/>
                <a:gd name="T5" fmla="*/ 524 h 2398"/>
                <a:gd name="T6" fmla="*/ 97 w 2397"/>
                <a:gd name="T7" fmla="*/ 726 h 2398"/>
                <a:gd name="T8" fmla="*/ 27 w 2397"/>
                <a:gd name="T9" fmla="*/ 945 h 2398"/>
                <a:gd name="T10" fmla="*/ 0 w 2397"/>
                <a:gd name="T11" fmla="*/ 1173 h 2398"/>
                <a:gd name="T12" fmla="*/ 18 w 2397"/>
                <a:gd name="T13" fmla="*/ 1405 h 2398"/>
                <a:gd name="T14" fmla="*/ 82 w 2397"/>
                <a:gd name="T15" fmla="*/ 1634 h 2398"/>
                <a:gd name="T16" fmla="*/ 161 w 2397"/>
                <a:gd name="T17" fmla="*/ 1798 h 2398"/>
                <a:gd name="T18" fmla="*/ 265 w 2397"/>
                <a:gd name="T19" fmla="*/ 1950 h 2398"/>
                <a:gd name="T20" fmla="*/ 430 w 2397"/>
                <a:gd name="T21" fmla="*/ 2120 h 2398"/>
                <a:gd name="T22" fmla="*/ 622 w 2397"/>
                <a:gd name="T23" fmla="*/ 2250 h 2398"/>
                <a:gd name="T24" fmla="*/ 834 w 2397"/>
                <a:gd name="T25" fmla="*/ 2341 h 2398"/>
                <a:gd name="T26" fmla="*/ 1058 w 2397"/>
                <a:gd name="T27" fmla="*/ 2389 h 2398"/>
                <a:gd name="T28" fmla="*/ 1288 w 2397"/>
                <a:gd name="T29" fmla="*/ 2394 h 2398"/>
                <a:gd name="T30" fmla="*/ 1519 w 2397"/>
                <a:gd name="T31" fmla="*/ 2354 h 2398"/>
                <a:gd name="T32" fmla="*/ 1743 w 2397"/>
                <a:gd name="T33" fmla="*/ 2267 h 2398"/>
                <a:gd name="T34" fmla="*/ 1851 w 2397"/>
                <a:gd name="T35" fmla="*/ 2205 h 2398"/>
                <a:gd name="T36" fmla="*/ 2039 w 2397"/>
                <a:gd name="T37" fmla="*/ 2055 h 2398"/>
                <a:gd name="T38" fmla="*/ 2189 w 2397"/>
                <a:gd name="T39" fmla="*/ 1875 h 2398"/>
                <a:gd name="T40" fmla="*/ 2299 w 2397"/>
                <a:gd name="T41" fmla="*/ 1672 h 2398"/>
                <a:gd name="T42" fmla="*/ 2369 w 2397"/>
                <a:gd name="T43" fmla="*/ 1453 h 2398"/>
                <a:gd name="T44" fmla="*/ 2397 w 2397"/>
                <a:gd name="T45" fmla="*/ 1225 h 2398"/>
                <a:gd name="T46" fmla="*/ 2380 w 2397"/>
                <a:gd name="T47" fmla="*/ 993 h 2398"/>
                <a:gd name="T48" fmla="*/ 2316 w 2397"/>
                <a:gd name="T49" fmla="*/ 765 h 2398"/>
                <a:gd name="T50" fmla="*/ 2236 w 2397"/>
                <a:gd name="T51" fmla="*/ 601 h 2398"/>
                <a:gd name="T52" fmla="*/ 2134 w 2397"/>
                <a:gd name="T53" fmla="*/ 449 h 2398"/>
                <a:gd name="T54" fmla="*/ 1968 w 2397"/>
                <a:gd name="T55" fmla="*/ 279 h 2398"/>
                <a:gd name="T56" fmla="*/ 1776 w 2397"/>
                <a:gd name="T57" fmla="*/ 148 h 2398"/>
                <a:gd name="T58" fmla="*/ 1565 w 2397"/>
                <a:gd name="T59" fmla="*/ 57 h 2398"/>
                <a:gd name="T60" fmla="*/ 1339 w 2397"/>
                <a:gd name="T61" fmla="*/ 9 h 2398"/>
                <a:gd name="T62" fmla="*/ 1108 w 2397"/>
                <a:gd name="T63" fmla="*/ 4 h 2398"/>
                <a:gd name="T64" fmla="*/ 878 w 2397"/>
                <a:gd name="T65" fmla="*/ 44 h 2398"/>
                <a:gd name="T66" fmla="*/ 653 w 2397"/>
                <a:gd name="T67" fmla="*/ 131 h 2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97" h="2398">
                  <a:moveTo>
                    <a:pt x="600" y="162"/>
                  </a:moveTo>
                  <a:lnTo>
                    <a:pt x="547" y="194"/>
                  </a:lnTo>
                  <a:lnTo>
                    <a:pt x="449" y="265"/>
                  </a:lnTo>
                  <a:lnTo>
                    <a:pt x="359" y="344"/>
                  </a:lnTo>
                  <a:lnTo>
                    <a:pt x="279" y="431"/>
                  </a:lnTo>
                  <a:lnTo>
                    <a:pt x="209" y="524"/>
                  </a:lnTo>
                  <a:lnTo>
                    <a:pt x="148" y="623"/>
                  </a:lnTo>
                  <a:lnTo>
                    <a:pt x="97" y="726"/>
                  </a:lnTo>
                  <a:lnTo>
                    <a:pt x="57" y="834"/>
                  </a:lnTo>
                  <a:lnTo>
                    <a:pt x="27" y="945"/>
                  </a:lnTo>
                  <a:lnTo>
                    <a:pt x="8" y="1058"/>
                  </a:lnTo>
                  <a:lnTo>
                    <a:pt x="0" y="1173"/>
                  </a:lnTo>
                  <a:lnTo>
                    <a:pt x="3" y="1290"/>
                  </a:lnTo>
                  <a:lnTo>
                    <a:pt x="18" y="1405"/>
                  </a:lnTo>
                  <a:lnTo>
                    <a:pt x="44" y="1521"/>
                  </a:lnTo>
                  <a:lnTo>
                    <a:pt x="82" y="1634"/>
                  </a:lnTo>
                  <a:lnTo>
                    <a:pt x="131" y="1744"/>
                  </a:lnTo>
                  <a:lnTo>
                    <a:pt x="161" y="1798"/>
                  </a:lnTo>
                  <a:lnTo>
                    <a:pt x="193" y="1851"/>
                  </a:lnTo>
                  <a:lnTo>
                    <a:pt x="265" y="1950"/>
                  </a:lnTo>
                  <a:lnTo>
                    <a:pt x="344" y="2039"/>
                  </a:lnTo>
                  <a:lnTo>
                    <a:pt x="430" y="2120"/>
                  </a:lnTo>
                  <a:lnTo>
                    <a:pt x="522" y="2190"/>
                  </a:lnTo>
                  <a:lnTo>
                    <a:pt x="622" y="2250"/>
                  </a:lnTo>
                  <a:lnTo>
                    <a:pt x="726" y="2301"/>
                  </a:lnTo>
                  <a:lnTo>
                    <a:pt x="834" y="2341"/>
                  </a:lnTo>
                  <a:lnTo>
                    <a:pt x="945" y="2371"/>
                  </a:lnTo>
                  <a:lnTo>
                    <a:pt x="1058" y="2389"/>
                  </a:lnTo>
                  <a:lnTo>
                    <a:pt x="1173" y="2398"/>
                  </a:lnTo>
                  <a:lnTo>
                    <a:pt x="1288" y="2394"/>
                  </a:lnTo>
                  <a:lnTo>
                    <a:pt x="1405" y="2380"/>
                  </a:lnTo>
                  <a:lnTo>
                    <a:pt x="1519" y="2354"/>
                  </a:lnTo>
                  <a:lnTo>
                    <a:pt x="1633" y="2317"/>
                  </a:lnTo>
                  <a:lnTo>
                    <a:pt x="1743" y="2267"/>
                  </a:lnTo>
                  <a:lnTo>
                    <a:pt x="1798" y="2236"/>
                  </a:lnTo>
                  <a:lnTo>
                    <a:pt x="1851" y="2205"/>
                  </a:lnTo>
                  <a:lnTo>
                    <a:pt x="1950" y="2134"/>
                  </a:lnTo>
                  <a:lnTo>
                    <a:pt x="2039" y="2055"/>
                  </a:lnTo>
                  <a:lnTo>
                    <a:pt x="2118" y="1968"/>
                  </a:lnTo>
                  <a:lnTo>
                    <a:pt x="2189" y="1875"/>
                  </a:lnTo>
                  <a:lnTo>
                    <a:pt x="2249" y="1776"/>
                  </a:lnTo>
                  <a:lnTo>
                    <a:pt x="2299" y="1672"/>
                  </a:lnTo>
                  <a:lnTo>
                    <a:pt x="2340" y="1565"/>
                  </a:lnTo>
                  <a:lnTo>
                    <a:pt x="2369" y="1453"/>
                  </a:lnTo>
                  <a:lnTo>
                    <a:pt x="2389" y="1341"/>
                  </a:lnTo>
                  <a:lnTo>
                    <a:pt x="2397" y="1225"/>
                  </a:lnTo>
                  <a:lnTo>
                    <a:pt x="2394" y="1109"/>
                  </a:lnTo>
                  <a:lnTo>
                    <a:pt x="2380" y="993"/>
                  </a:lnTo>
                  <a:lnTo>
                    <a:pt x="2354" y="878"/>
                  </a:lnTo>
                  <a:lnTo>
                    <a:pt x="2316" y="765"/>
                  </a:lnTo>
                  <a:lnTo>
                    <a:pt x="2266" y="655"/>
                  </a:lnTo>
                  <a:lnTo>
                    <a:pt x="2236" y="601"/>
                  </a:lnTo>
                  <a:lnTo>
                    <a:pt x="2205" y="547"/>
                  </a:lnTo>
                  <a:lnTo>
                    <a:pt x="2134" y="449"/>
                  </a:lnTo>
                  <a:lnTo>
                    <a:pt x="2054" y="359"/>
                  </a:lnTo>
                  <a:lnTo>
                    <a:pt x="1968" y="279"/>
                  </a:lnTo>
                  <a:lnTo>
                    <a:pt x="1874" y="209"/>
                  </a:lnTo>
                  <a:lnTo>
                    <a:pt x="1776" y="148"/>
                  </a:lnTo>
                  <a:lnTo>
                    <a:pt x="1672" y="98"/>
                  </a:lnTo>
                  <a:lnTo>
                    <a:pt x="1565" y="57"/>
                  </a:lnTo>
                  <a:lnTo>
                    <a:pt x="1453" y="28"/>
                  </a:lnTo>
                  <a:lnTo>
                    <a:pt x="1339" y="9"/>
                  </a:lnTo>
                  <a:lnTo>
                    <a:pt x="1225" y="0"/>
                  </a:lnTo>
                  <a:lnTo>
                    <a:pt x="1108" y="4"/>
                  </a:lnTo>
                  <a:lnTo>
                    <a:pt x="993" y="19"/>
                  </a:lnTo>
                  <a:lnTo>
                    <a:pt x="878" y="44"/>
                  </a:lnTo>
                  <a:lnTo>
                    <a:pt x="765" y="82"/>
                  </a:lnTo>
                  <a:lnTo>
                    <a:pt x="653" y="131"/>
                  </a:lnTo>
                  <a:lnTo>
                    <a:pt x="600" y="162"/>
                  </a:lnTo>
                  <a:close/>
                </a:path>
              </a:pathLst>
            </a:custGeom>
            <a:grp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29" name="Freeform: Shape 82">
              <a:extLst>
                <a:ext uri="{FF2B5EF4-FFF2-40B4-BE49-F238E27FC236}">
                  <a16:creationId xmlns:a16="http://schemas.microsoft.com/office/drawing/2014/main" id="{2270CD26-C7E8-43FF-FFA0-659B808D355E}"/>
                </a:ext>
              </a:extLst>
            </p:cNvPr>
            <p:cNvSpPr>
              <a:spLocks/>
            </p:cNvSpPr>
            <p:nvPr/>
          </p:nvSpPr>
          <p:spPr bwMode="auto">
            <a:xfrm>
              <a:off x="2243814" y="1872752"/>
              <a:ext cx="1022131" cy="1940829"/>
            </a:xfrm>
            <a:custGeom>
              <a:avLst/>
              <a:gdLst>
                <a:gd name="connsiteX0" fmla="*/ 1091813 w 1364969"/>
                <a:gd name="connsiteY0" fmla="*/ 0 h 2589076"/>
                <a:gd name="connsiteX1" fmla="*/ 1251937 w 1364969"/>
                <a:gd name="connsiteY1" fmla="*/ 0 h 2589076"/>
                <a:gd name="connsiteX2" fmla="*/ 1238657 w 1364969"/>
                <a:gd name="connsiteY2" fmla="*/ 30830 h 2589076"/>
                <a:gd name="connsiteX3" fmla="*/ 1204929 w 1364969"/>
                <a:gd name="connsiteY3" fmla="*/ 122734 h 2589076"/>
                <a:gd name="connsiteX4" fmla="*/ 1174508 w 1364969"/>
                <a:gd name="connsiteY4" fmla="*/ 215960 h 2589076"/>
                <a:gd name="connsiteX5" fmla="*/ 1148717 w 1364969"/>
                <a:gd name="connsiteY5" fmla="*/ 311169 h 2589076"/>
                <a:gd name="connsiteX6" fmla="*/ 1128216 w 1364969"/>
                <a:gd name="connsiteY6" fmla="*/ 407040 h 2589076"/>
                <a:gd name="connsiteX7" fmla="*/ 1112344 w 1364969"/>
                <a:gd name="connsiteY7" fmla="*/ 504233 h 2589076"/>
                <a:gd name="connsiteX8" fmla="*/ 1099779 w 1364969"/>
                <a:gd name="connsiteY8" fmla="*/ 601425 h 2589076"/>
                <a:gd name="connsiteX9" fmla="*/ 1093166 w 1364969"/>
                <a:gd name="connsiteY9" fmla="*/ 699941 h 2589076"/>
                <a:gd name="connsiteX10" fmla="*/ 1090520 w 1364969"/>
                <a:gd name="connsiteY10" fmla="*/ 798456 h 2589076"/>
                <a:gd name="connsiteX11" fmla="*/ 1093166 w 1364969"/>
                <a:gd name="connsiteY11" fmla="*/ 896971 h 2589076"/>
                <a:gd name="connsiteX12" fmla="*/ 1101101 w 1364969"/>
                <a:gd name="connsiteY12" fmla="*/ 996809 h 2589076"/>
                <a:gd name="connsiteX13" fmla="*/ 1113005 w 1364969"/>
                <a:gd name="connsiteY13" fmla="*/ 1095324 h 2589076"/>
                <a:gd name="connsiteX14" fmla="*/ 1130200 w 1364969"/>
                <a:gd name="connsiteY14" fmla="*/ 1193839 h 2589076"/>
                <a:gd name="connsiteX15" fmla="*/ 1152685 w 1364969"/>
                <a:gd name="connsiteY15" fmla="*/ 1292355 h 2589076"/>
                <a:gd name="connsiteX16" fmla="*/ 1179137 w 1364969"/>
                <a:gd name="connsiteY16" fmla="*/ 1390209 h 2589076"/>
                <a:gd name="connsiteX17" fmla="*/ 1211542 w 1364969"/>
                <a:gd name="connsiteY17" fmla="*/ 1486079 h 2589076"/>
                <a:gd name="connsiteX18" fmla="*/ 1248576 w 1364969"/>
                <a:gd name="connsiteY18" fmla="*/ 1581950 h 2589076"/>
                <a:gd name="connsiteX19" fmla="*/ 1290901 w 1364969"/>
                <a:gd name="connsiteY19" fmla="*/ 1676498 h 2589076"/>
                <a:gd name="connsiteX20" fmla="*/ 1338516 w 1364969"/>
                <a:gd name="connsiteY20" fmla="*/ 1769724 h 2589076"/>
                <a:gd name="connsiteX21" fmla="*/ 1364969 w 1364969"/>
                <a:gd name="connsiteY21" fmla="*/ 1815345 h 2589076"/>
                <a:gd name="connsiteX22" fmla="*/ 1364969 w 1364969"/>
                <a:gd name="connsiteY22" fmla="*/ 1816006 h 2589076"/>
                <a:gd name="connsiteX23" fmla="*/ 1364718 w 1364969"/>
                <a:gd name="connsiteY23" fmla="*/ 1816152 h 2589076"/>
                <a:gd name="connsiteX24" fmla="*/ 1364969 w 1364969"/>
                <a:gd name="connsiteY24" fmla="*/ 1816581 h 2589076"/>
                <a:gd name="connsiteX25" fmla="*/ 1270200 w 1364969"/>
                <a:gd name="connsiteY25" fmla="*/ 1871195 h 2589076"/>
                <a:gd name="connsiteX26" fmla="*/ 1236673 w 1364969"/>
                <a:gd name="connsiteY26" fmla="*/ 1890719 h 2589076"/>
                <a:gd name="connsiteX27" fmla="*/ 1236673 w 1364969"/>
                <a:gd name="connsiteY27" fmla="*/ 1890516 h 2589076"/>
                <a:gd name="connsiteX28" fmla="*/ 24481 w 1364969"/>
                <a:gd name="connsiteY28" fmla="*/ 2589076 h 2589076"/>
                <a:gd name="connsiteX29" fmla="*/ 0 w 1364969"/>
                <a:gd name="connsiteY29" fmla="*/ 2546160 h 2589076"/>
                <a:gd name="connsiteX30" fmla="*/ 1212183 w 1364969"/>
                <a:gd name="connsiteY30" fmla="*/ 1847260 h 2589076"/>
                <a:gd name="connsiteX31" fmla="*/ 1208236 w 1364969"/>
                <a:gd name="connsiteY31" fmla="*/ 1840470 h 2589076"/>
                <a:gd name="connsiteX32" fmla="*/ 1156652 w 1364969"/>
                <a:gd name="connsiteY32" fmla="*/ 1740632 h 2589076"/>
                <a:gd name="connsiteX33" fmla="*/ 1111021 w 1364969"/>
                <a:gd name="connsiteY33" fmla="*/ 1639472 h 2589076"/>
                <a:gd name="connsiteX34" fmla="*/ 1072003 w 1364969"/>
                <a:gd name="connsiteY34" fmla="*/ 1536329 h 2589076"/>
                <a:gd name="connsiteX35" fmla="*/ 1036953 w 1364969"/>
                <a:gd name="connsiteY35" fmla="*/ 1433185 h 2589076"/>
                <a:gd name="connsiteX36" fmla="*/ 1008516 w 1364969"/>
                <a:gd name="connsiteY36" fmla="*/ 1328058 h 2589076"/>
                <a:gd name="connsiteX37" fmla="*/ 984047 w 1364969"/>
                <a:gd name="connsiteY37" fmla="*/ 1222931 h 2589076"/>
                <a:gd name="connsiteX38" fmla="*/ 965530 w 1364969"/>
                <a:gd name="connsiteY38" fmla="*/ 1117804 h 2589076"/>
                <a:gd name="connsiteX39" fmla="*/ 952965 w 1364969"/>
                <a:gd name="connsiteY39" fmla="*/ 1011355 h 2589076"/>
                <a:gd name="connsiteX40" fmla="*/ 945029 w 1364969"/>
                <a:gd name="connsiteY40" fmla="*/ 904905 h 2589076"/>
                <a:gd name="connsiteX41" fmla="*/ 942384 w 1364969"/>
                <a:gd name="connsiteY41" fmla="*/ 798456 h 2589076"/>
                <a:gd name="connsiteX42" fmla="*/ 945029 w 1364969"/>
                <a:gd name="connsiteY42" fmla="*/ 693329 h 2589076"/>
                <a:gd name="connsiteX43" fmla="*/ 951643 w 1364969"/>
                <a:gd name="connsiteY43" fmla="*/ 588202 h 2589076"/>
                <a:gd name="connsiteX44" fmla="*/ 964869 w 1364969"/>
                <a:gd name="connsiteY44" fmla="*/ 483075 h 2589076"/>
                <a:gd name="connsiteX45" fmla="*/ 982063 w 1364969"/>
                <a:gd name="connsiteY45" fmla="*/ 378609 h 2589076"/>
                <a:gd name="connsiteX46" fmla="*/ 1005210 w 1364969"/>
                <a:gd name="connsiteY46" fmla="*/ 276127 h 2589076"/>
                <a:gd name="connsiteX47" fmla="*/ 1031663 w 1364969"/>
                <a:gd name="connsiteY47" fmla="*/ 174306 h 2589076"/>
                <a:gd name="connsiteX48" fmla="*/ 1064067 w 1364969"/>
                <a:gd name="connsiteY48" fmla="*/ 73807 h 25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364969" h="2589076">
                  <a:moveTo>
                    <a:pt x="1091813" y="0"/>
                  </a:moveTo>
                  <a:lnTo>
                    <a:pt x="1251937" y="0"/>
                  </a:lnTo>
                  <a:lnTo>
                    <a:pt x="1238657" y="30830"/>
                  </a:lnTo>
                  <a:lnTo>
                    <a:pt x="1204929" y="122734"/>
                  </a:lnTo>
                  <a:lnTo>
                    <a:pt x="1174508" y="215960"/>
                  </a:lnTo>
                  <a:lnTo>
                    <a:pt x="1148717" y="311169"/>
                  </a:lnTo>
                  <a:lnTo>
                    <a:pt x="1128216" y="407040"/>
                  </a:lnTo>
                  <a:lnTo>
                    <a:pt x="1112344" y="504233"/>
                  </a:lnTo>
                  <a:lnTo>
                    <a:pt x="1099779" y="601425"/>
                  </a:lnTo>
                  <a:lnTo>
                    <a:pt x="1093166" y="699941"/>
                  </a:lnTo>
                  <a:lnTo>
                    <a:pt x="1090520" y="798456"/>
                  </a:lnTo>
                  <a:lnTo>
                    <a:pt x="1093166" y="896971"/>
                  </a:lnTo>
                  <a:lnTo>
                    <a:pt x="1101101" y="996809"/>
                  </a:lnTo>
                  <a:lnTo>
                    <a:pt x="1113005" y="1095324"/>
                  </a:lnTo>
                  <a:lnTo>
                    <a:pt x="1130200" y="1193839"/>
                  </a:lnTo>
                  <a:lnTo>
                    <a:pt x="1152685" y="1292355"/>
                  </a:lnTo>
                  <a:lnTo>
                    <a:pt x="1179137" y="1390209"/>
                  </a:lnTo>
                  <a:lnTo>
                    <a:pt x="1211542" y="1486079"/>
                  </a:lnTo>
                  <a:lnTo>
                    <a:pt x="1248576" y="1581950"/>
                  </a:lnTo>
                  <a:lnTo>
                    <a:pt x="1290901" y="1676498"/>
                  </a:lnTo>
                  <a:lnTo>
                    <a:pt x="1338516" y="1769724"/>
                  </a:lnTo>
                  <a:lnTo>
                    <a:pt x="1364969" y="1815345"/>
                  </a:lnTo>
                  <a:lnTo>
                    <a:pt x="1364969" y="1816006"/>
                  </a:lnTo>
                  <a:lnTo>
                    <a:pt x="1364718" y="1816152"/>
                  </a:lnTo>
                  <a:lnTo>
                    <a:pt x="1364969" y="1816581"/>
                  </a:lnTo>
                  <a:lnTo>
                    <a:pt x="1270200" y="1871195"/>
                  </a:lnTo>
                  <a:lnTo>
                    <a:pt x="1236673" y="1890719"/>
                  </a:lnTo>
                  <a:lnTo>
                    <a:pt x="1236673" y="1890516"/>
                  </a:lnTo>
                  <a:lnTo>
                    <a:pt x="24481" y="2589076"/>
                  </a:lnTo>
                  <a:lnTo>
                    <a:pt x="0" y="2546160"/>
                  </a:lnTo>
                  <a:lnTo>
                    <a:pt x="1212183" y="1847260"/>
                  </a:lnTo>
                  <a:lnTo>
                    <a:pt x="1208236" y="1840470"/>
                  </a:lnTo>
                  <a:lnTo>
                    <a:pt x="1156652" y="1740632"/>
                  </a:lnTo>
                  <a:lnTo>
                    <a:pt x="1111021" y="1639472"/>
                  </a:lnTo>
                  <a:lnTo>
                    <a:pt x="1072003" y="1536329"/>
                  </a:lnTo>
                  <a:lnTo>
                    <a:pt x="1036953" y="1433185"/>
                  </a:lnTo>
                  <a:lnTo>
                    <a:pt x="1008516" y="1328058"/>
                  </a:lnTo>
                  <a:lnTo>
                    <a:pt x="984047" y="1222931"/>
                  </a:lnTo>
                  <a:lnTo>
                    <a:pt x="965530" y="1117804"/>
                  </a:lnTo>
                  <a:lnTo>
                    <a:pt x="952965" y="1011355"/>
                  </a:lnTo>
                  <a:lnTo>
                    <a:pt x="945029" y="904905"/>
                  </a:lnTo>
                  <a:lnTo>
                    <a:pt x="942384" y="798456"/>
                  </a:lnTo>
                  <a:lnTo>
                    <a:pt x="945029" y="693329"/>
                  </a:lnTo>
                  <a:lnTo>
                    <a:pt x="951643" y="588202"/>
                  </a:lnTo>
                  <a:lnTo>
                    <a:pt x="964869" y="483075"/>
                  </a:lnTo>
                  <a:lnTo>
                    <a:pt x="982063" y="378609"/>
                  </a:lnTo>
                  <a:lnTo>
                    <a:pt x="1005210" y="276127"/>
                  </a:lnTo>
                  <a:lnTo>
                    <a:pt x="1031663" y="174306"/>
                  </a:lnTo>
                  <a:lnTo>
                    <a:pt x="1064067" y="73807"/>
                  </a:lnTo>
                  <a:close/>
                </a:path>
              </a:pathLst>
            </a:custGeom>
            <a:grp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0" name="Freeform: Shape 83">
              <a:extLst>
                <a:ext uri="{FF2B5EF4-FFF2-40B4-BE49-F238E27FC236}">
                  <a16:creationId xmlns:a16="http://schemas.microsoft.com/office/drawing/2014/main" id="{F92CF175-C4E9-EDC4-89F0-E5BB1B1AE0E9}"/>
                </a:ext>
              </a:extLst>
            </p:cNvPr>
            <p:cNvSpPr>
              <a:spLocks/>
            </p:cNvSpPr>
            <p:nvPr/>
          </p:nvSpPr>
          <p:spPr bwMode="auto">
            <a:xfrm>
              <a:off x="3060516" y="1872752"/>
              <a:ext cx="823382" cy="2832741"/>
            </a:xfrm>
            <a:custGeom>
              <a:avLst/>
              <a:gdLst>
                <a:gd name="connsiteX0" fmla="*/ 161034 w 1097134"/>
                <a:gd name="connsiteY0" fmla="*/ 0 h 3775488"/>
                <a:gd name="connsiteX1" fmla="*/ 322580 w 1097134"/>
                <a:gd name="connsiteY1" fmla="*/ 0 h 3775488"/>
                <a:gd name="connsiteX2" fmla="*/ 319612 w 1097134"/>
                <a:gd name="connsiteY2" fmla="*/ 5896 h 3775488"/>
                <a:gd name="connsiteX3" fmla="*/ 271968 w 1097134"/>
                <a:gd name="connsiteY3" fmla="*/ 119616 h 3775488"/>
                <a:gd name="connsiteX4" fmla="*/ 232926 w 1097134"/>
                <a:gd name="connsiteY4" fmla="*/ 235320 h 3775488"/>
                <a:gd name="connsiteX5" fmla="*/ 201164 w 1097134"/>
                <a:gd name="connsiteY5" fmla="*/ 352347 h 3775488"/>
                <a:gd name="connsiteX6" fmla="*/ 176018 w 1097134"/>
                <a:gd name="connsiteY6" fmla="*/ 472679 h 3775488"/>
                <a:gd name="connsiteX7" fmla="*/ 158813 w 1097134"/>
                <a:gd name="connsiteY7" fmla="*/ 593011 h 3775488"/>
                <a:gd name="connsiteX8" fmla="*/ 150211 w 1097134"/>
                <a:gd name="connsiteY8" fmla="*/ 715988 h 3775488"/>
                <a:gd name="connsiteX9" fmla="*/ 148888 w 1097134"/>
                <a:gd name="connsiteY9" fmla="*/ 838304 h 3775488"/>
                <a:gd name="connsiteX10" fmla="*/ 155505 w 1097134"/>
                <a:gd name="connsiteY10" fmla="*/ 961942 h 3775488"/>
                <a:gd name="connsiteX11" fmla="*/ 170063 w 1097134"/>
                <a:gd name="connsiteY11" fmla="*/ 1084918 h 3775488"/>
                <a:gd name="connsiteX12" fmla="*/ 193223 w 1097134"/>
                <a:gd name="connsiteY12" fmla="*/ 1206573 h 3775488"/>
                <a:gd name="connsiteX13" fmla="*/ 224986 w 1097134"/>
                <a:gd name="connsiteY13" fmla="*/ 1328227 h 3775488"/>
                <a:gd name="connsiteX14" fmla="*/ 264689 w 1097134"/>
                <a:gd name="connsiteY14" fmla="*/ 1449221 h 3775488"/>
                <a:gd name="connsiteX15" fmla="*/ 313656 w 1097134"/>
                <a:gd name="connsiteY15" fmla="*/ 1567569 h 3775488"/>
                <a:gd name="connsiteX16" fmla="*/ 369902 w 1097134"/>
                <a:gd name="connsiteY16" fmla="*/ 1683935 h 3775488"/>
                <a:gd name="connsiteX17" fmla="*/ 402327 w 1097134"/>
                <a:gd name="connsiteY17" fmla="*/ 1741456 h 3775488"/>
                <a:gd name="connsiteX18" fmla="*/ 435413 w 1097134"/>
                <a:gd name="connsiteY18" fmla="*/ 1796333 h 3775488"/>
                <a:gd name="connsiteX19" fmla="*/ 506217 w 1097134"/>
                <a:gd name="connsiteY19" fmla="*/ 1902780 h 3775488"/>
                <a:gd name="connsiteX20" fmla="*/ 583638 w 1097134"/>
                <a:gd name="connsiteY20" fmla="*/ 2001955 h 3775488"/>
                <a:gd name="connsiteX21" fmla="*/ 665692 w 1097134"/>
                <a:gd name="connsiteY21" fmla="*/ 2095180 h 3775488"/>
                <a:gd name="connsiteX22" fmla="*/ 754363 w 1097134"/>
                <a:gd name="connsiteY22" fmla="*/ 2183115 h 3775488"/>
                <a:gd name="connsiteX23" fmla="*/ 847004 w 1097134"/>
                <a:gd name="connsiteY23" fmla="*/ 2263116 h 3775488"/>
                <a:gd name="connsiteX24" fmla="*/ 943615 w 1097134"/>
                <a:gd name="connsiteY24" fmla="*/ 2337166 h 3775488"/>
                <a:gd name="connsiteX25" fmla="*/ 1044858 w 1097134"/>
                <a:gd name="connsiteY25" fmla="*/ 2403944 h 3775488"/>
                <a:gd name="connsiteX26" fmla="*/ 1097134 w 1097134"/>
                <a:gd name="connsiteY26" fmla="*/ 2435019 h 3775488"/>
                <a:gd name="connsiteX27" fmla="*/ 1022360 w 1097134"/>
                <a:gd name="connsiteY27" fmla="*/ 2563285 h 3775488"/>
                <a:gd name="connsiteX28" fmla="*/ 1021767 w 1097134"/>
                <a:gd name="connsiteY28" fmla="*/ 2562933 h 3775488"/>
                <a:gd name="connsiteX29" fmla="*/ 322690 w 1097134"/>
                <a:gd name="connsiteY29" fmla="*/ 3775488 h 3775488"/>
                <a:gd name="connsiteX30" fmla="*/ 279739 w 1097134"/>
                <a:gd name="connsiteY30" fmla="*/ 3751681 h 3775488"/>
                <a:gd name="connsiteX31" fmla="*/ 979048 w 1097134"/>
                <a:gd name="connsiteY31" fmla="*/ 2537526 h 3775488"/>
                <a:gd name="connsiteX32" fmla="*/ 966775 w 1097134"/>
                <a:gd name="connsiteY32" fmla="*/ 2530227 h 3775488"/>
                <a:gd name="connsiteX33" fmla="*/ 856929 w 1097134"/>
                <a:gd name="connsiteY33" fmla="*/ 2458160 h 3775488"/>
                <a:gd name="connsiteX34" fmla="*/ 752377 w 1097134"/>
                <a:gd name="connsiteY34" fmla="*/ 2378159 h 3775488"/>
                <a:gd name="connsiteX35" fmla="*/ 653119 w 1097134"/>
                <a:gd name="connsiteY35" fmla="*/ 2291546 h 3775488"/>
                <a:gd name="connsiteX36" fmla="*/ 557831 w 1097134"/>
                <a:gd name="connsiteY36" fmla="*/ 2197660 h 3775488"/>
                <a:gd name="connsiteX37" fmla="*/ 468499 w 1097134"/>
                <a:gd name="connsiteY37" fmla="*/ 2097163 h 3775488"/>
                <a:gd name="connsiteX38" fmla="*/ 386446 w 1097134"/>
                <a:gd name="connsiteY38" fmla="*/ 1989393 h 3775488"/>
                <a:gd name="connsiteX39" fmla="*/ 309024 w 1097134"/>
                <a:gd name="connsiteY39" fmla="*/ 1875012 h 3775488"/>
                <a:gd name="connsiteX40" fmla="*/ 273953 w 1097134"/>
                <a:gd name="connsiteY40" fmla="*/ 1815507 h 3775488"/>
                <a:gd name="connsiteX41" fmla="*/ 238882 w 1097134"/>
                <a:gd name="connsiteY41" fmla="*/ 1753357 h 3775488"/>
                <a:gd name="connsiteX42" fmla="*/ 178003 w 1097134"/>
                <a:gd name="connsiteY42" fmla="*/ 1628397 h 3775488"/>
                <a:gd name="connsiteX43" fmla="*/ 125727 w 1097134"/>
                <a:gd name="connsiteY43" fmla="*/ 1500792 h 3775488"/>
                <a:gd name="connsiteX44" fmla="*/ 82715 w 1097134"/>
                <a:gd name="connsiteY44" fmla="*/ 1370542 h 3775488"/>
                <a:gd name="connsiteX45" fmla="*/ 48306 w 1097134"/>
                <a:gd name="connsiteY45" fmla="*/ 1239631 h 3775488"/>
                <a:gd name="connsiteX46" fmla="*/ 23160 w 1097134"/>
                <a:gd name="connsiteY46" fmla="*/ 1107398 h 3775488"/>
                <a:gd name="connsiteX47" fmla="*/ 7279 w 1097134"/>
                <a:gd name="connsiteY47" fmla="*/ 974504 h 3775488"/>
                <a:gd name="connsiteX48" fmla="*/ 0 w 1097134"/>
                <a:gd name="connsiteY48" fmla="*/ 842271 h 3775488"/>
                <a:gd name="connsiteX49" fmla="*/ 1324 w 1097134"/>
                <a:gd name="connsiteY49" fmla="*/ 710037 h 3775488"/>
                <a:gd name="connsiteX50" fmla="*/ 11249 w 1097134"/>
                <a:gd name="connsiteY50" fmla="*/ 577804 h 3775488"/>
                <a:gd name="connsiteX51" fmla="*/ 29778 w 1097134"/>
                <a:gd name="connsiteY51" fmla="*/ 447555 h 3775488"/>
                <a:gd name="connsiteX52" fmla="*/ 56246 w 1097134"/>
                <a:gd name="connsiteY52" fmla="*/ 317966 h 3775488"/>
                <a:gd name="connsiteX53" fmla="*/ 90656 w 1097134"/>
                <a:gd name="connsiteY53" fmla="*/ 191022 h 3775488"/>
                <a:gd name="connsiteX54" fmla="*/ 133006 w 1097134"/>
                <a:gd name="connsiteY54" fmla="*/ 66062 h 3775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097134" h="3775488">
                  <a:moveTo>
                    <a:pt x="161034" y="0"/>
                  </a:moveTo>
                  <a:lnTo>
                    <a:pt x="322580" y="0"/>
                  </a:lnTo>
                  <a:lnTo>
                    <a:pt x="319612" y="5896"/>
                  </a:lnTo>
                  <a:lnTo>
                    <a:pt x="271968" y="119616"/>
                  </a:lnTo>
                  <a:lnTo>
                    <a:pt x="232926" y="235320"/>
                  </a:lnTo>
                  <a:lnTo>
                    <a:pt x="201164" y="352347"/>
                  </a:lnTo>
                  <a:lnTo>
                    <a:pt x="176018" y="472679"/>
                  </a:lnTo>
                  <a:lnTo>
                    <a:pt x="158813" y="593011"/>
                  </a:lnTo>
                  <a:lnTo>
                    <a:pt x="150211" y="715988"/>
                  </a:lnTo>
                  <a:lnTo>
                    <a:pt x="148888" y="838304"/>
                  </a:lnTo>
                  <a:lnTo>
                    <a:pt x="155505" y="961942"/>
                  </a:lnTo>
                  <a:lnTo>
                    <a:pt x="170063" y="1084918"/>
                  </a:lnTo>
                  <a:lnTo>
                    <a:pt x="193223" y="1206573"/>
                  </a:lnTo>
                  <a:lnTo>
                    <a:pt x="224986" y="1328227"/>
                  </a:lnTo>
                  <a:lnTo>
                    <a:pt x="264689" y="1449221"/>
                  </a:lnTo>
                  <a:lnTo>
                    <a:pt x="313656" y="1567569"/>
                  </a:lnTo>
                  <a:lnTo>
                    <a:pt x="369902" y="1683935"/>
                  </a:lnTo>
                  <a:lnTo>
                    <a:pt x="402327" y="1741456"/>
                  </a:lnTo>
                  <a:lnTo>
                    <a:pt x="435413" y="1796333"/>
                  </a:lnTo>
                  <a:lnTo>
                    <a:pt x="506217" y="1902780"/>
                  </a:lnTo>
                  <a:lnTo>
                    <a:pt x="583638" y="2001955"/>
                  </a:lnTo>
                  <a:lnTo>
                    <a:pt x="665692" y="2095180"/>
                  </a:lnTo>
                  <a:lnTo>
                    <a:pt x="754363" y="2183115"/>
                  </a:lnTo>
                  <a:lnTo>
                    <a:pt x="847004" y="2263116"/>
                  </a:lnTo>
                  <a:lnTo>
                    <a:pt x="943615" y="2337166"/>
                  </a:lnTo>
                  <a:lnTo>
                    <a:pt x="1044858" y="2403944"/>
                  </a:lnTo>
                  <a:lnTo>
                    <a:pt x="1097134" y="2435019"/>
                  </a:lnTo>
                  <a:lnTo>
                    <a:pt x="1022360" y="2563285"/>
                  </a:lnTo>
                  <a:lnTo>
                    <a:pt x="1021767" y="2562933"/>
                  </a:lnTo>
                  <a:lnTo>
                    <a:pt x="322690" y="3775488"/>
                  </a:lnTo>
                  <a:lnTo>
                    <a:pt x="279739" y="3751681"/>
                  </a:lnTo>
                  <a:lnTo>
                    <a:pt x="979048" y="2537526"/>
                  </a:lnTo>
                  <a:lnTo>
                    <a:pt x="966775" y="2530227"/>
                  </a:lnTo>
                  <a:lnTo>
                    <a:pt x="856929" y="2458160"/>
                  </a:lnTo>
                  <a:lnTo>
                    <a:pt x="752377" y="2378159"/>
                  </a:lnTo>
                  <a:lnTo>
                    <a:pt x="653119" y="2291546"/>
                  </a:lnTo>
                  <a:lnTo>
                    <a:pt x="557831" y="2197660"/>
                  </a:lnTo>
                  <a:lnTo>
                    <a:pt x="468499" y="2097163"/>
                  </a:lnTo>
                  <a:lnTo>
                    <a:pt x="386446" y="1989393"/>
                  </a:lnTo>
                  <a:lnTo>
                    <a:pt x="309024" y="1875012"/>
                  </a:lnTo>
                  <a:lnTo>
                    <a:pt x="273953" y="1815507"/>
                  </a:lnTo>
                  <a:lnTo>
                    <a:pt x="238882" y="1753357"/>
                  </a:lnTo>
                  <a:lnTo>
                    <a:pt x="178003" y="1628397"/>
                  </a:lnTo>
                  <a:lnTo>
                    <a:pt x="125727" y="1500792"/>
                  </a:lnTo>
                  <a:lnTo>
                    <a:pt x="82715" y="1370542"/>
                  </a:lnTo>
                  <a:lnTo>
                    <a:pt x="48306" y="1239631"/>
                  </a:lnTo>
                  <a:lnTo>
                    <a:pt x="23160" y="1107398"/>
                  </a:lnTo>
                  <a:lnTo>
                    <a:pt x="7279" y="974504"/>
                  </a:lnTo>
                  <a:lnTo>
                    <a:pt x="0" y="842271"/>
                  </a:lnTo>
                  <a:lnTo>
                    <a:pt x="1324" y="710037"/>
                  </a:lnTo>
                  <a:lnTo>
                    <a:pt x="11249" y="577804"/>
                  </a:lnTo>
                  <a:lnTo>
                    <a:pt x="29778" y="447555"/>
                  </a:lnTo>
                  <a:lnTo>
                    <a:pt x="56246" y="317966"/>
                  </a:lnTo>
                  <a:lnTo>
                    <a:pt x="90656" y="191022"/>
                  </a:lnTo>
                  <a:lnTo>
                    <a:pt x="133006" y="66062"/>
                  </a:lnTo>
                  <a:close/>
                </a:path>
              </a:pathLst>
            </a:custGeom>
            <a:solidFill>
              <a:srgbClr val="A94949"/>
            </a:solid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1" name="Freeform: Shape 84">
              <a:extLst>
                <a:ext uri="{FF2B5EF4-FFF2-40B4-BE49-F238E27FC236}">
                  <a16:creationId xmlns:a16="http://schemas.microsoft.com/office/drawing/2014/main" id="{BDFF8C57-BE5E-0EF9-6A80-31E849FB6B20}"/>
                </a:ext>
              </a:extLst>
            </p:cNvPr>
            <p:cNvSpPr>
              <a:spLocks noChangeArrowheads="1"/>
            </p:cNvSpPr>
            <p:nvPr/>
          </p:nvSpPr>
          <p:spPr bwMode="auto">
            <a:xfrm>
              <a:off x="3174087" y="2465690"/>
              <a:ext cx="1421296" cy="2473638"/>
            </a:xfrm>
            <a:custGeom>
              <a:avLst/>
              <a:gdLst>
                <a:gd name="connsiteX0" fmla="*/ 0 w 1896673"/>
                <a:gd name="connsiteY0" fmla="*/ 0 h 3299336"/>
                <a:gd name="connsiteX1" fmla="*/ 148136 w 1896673"/>
                <a:gd name="connsiteY1" fmla="*/ 0 h 3299336"/>
                <a:gd name="connsiteX2" fmla="*/ 148797 w 1896673"/>
                <a:gd name="connsiteY2" fmla="*/ 55551 h 3299336"/>
                <a:gd name="connsiteX3" fmla="*/ 156072 w 1896673"/>
                <a:gd name="connsiteY3" fmla="*/ 167976 h 3299336"/>
                <a:gd name="connsiteX4" fmla="*/ 169298 w 1896673"/>
                <a:gd name="connsiteY4" fmla="*/ 280400 h 3299336"/>
                <a:gd name="connsiteX5" fmla="*/ 191122 w 1896673"/>
                <a:gd name="connsiteY5" fmla="*/ 391503 h 3299336"/>
                <a:gd name="connsiteX6" fmla="*/ 220220 w 1896673"/>
                <a:gd name="connsiteY6" fmla="*/ 502605 h 3299336"/>
                <a:gd name="connsiteX7" fmla="*/ 257254 w 1896673"/>
                <a:gd name="connsiteY7" fmla="*/ 612384 h 3299336"/>
                <a:gd name="connsiteX8" fmla="*/ 300901 w 1896673"/>
                <a:gd name="connsiteY8" fmla="*/ 719518 h 3299336"/>
                <a:gd name="connsiteX9" fmla="*/ 353146 w 1896673"/>
                <a:gd name="connsiteY9" fmla="*/ 825330 h 3299336"/>
                <a:gd name="connsiteX10" fmla="*/ 382244 w 1896673"/>
                <a:gd name="connsiteY10" fmla="*/ 877574 h 3299336"/>
                <a:gd name="connsiteX11" fmla="*/ 412665 w 1896673"/>
                <a:gd name="connsiteY11" fmla="*/ 929819 h 3299336"/>
                <a:gd name="connsiteX12" fmla="*/ 480120 w 1896673"/>
                <a:gd name="connsiteY12" fmla="*/ 1028356 h 3299336"/>
                <a:gd name="connsiteX13" fmla="*/ 551542 w 1896673"/>
                <a:gd name="connsiteY13" fmla="*/ 1122264 h 3299336"/>
                <a:gd name="connsiteX14" fmla="*/ 628917 w 1896673"/>
                <a:gd name="connsiteY14" fmla="*/ 1208897 h 3299336"/>
                <a:gd name="connsiteX15" fmla="*/ 712244 w 1896673"/>
                <a:gd name="connsiteY15" fmla="*/ 1290239 h 3299336"/>
                <a:gd name="connsiteX16" fmla="*/ 798877 w 1896673"/>
                <a:gd name="connsiteY16" fmla="*/ 1364969 h 3299336"/>
                <a:gd name="connsiteX17" fmla="*/ 890139 w 1896673"/>
                <a:gd name="connsiteY17" fmla="*/ 1433085 h 3299336"/>
                <a:gd name="connsiteX18" fmla="*/ 985370 w 1896673"/>
                <a:gd name="connsiteY18" fmla="*/ 1495911 h 3299336"/>
                <a:gd name="connsiteX19" fmla="*/ 1083246 w 1896673"/>
                <a:gd name="connsiteY19" fmla="*/ 1551462 h 3299336"/>
                <a:gd name="connsiteX20" fmla="*/ 1185089 w 1896673"/>
                <a:gd name="connsiteY20" fmla="*/ 1600400 h 3299336"/>
                <a:gd name="connsiteX21" fmla="*/ 1289578 w 1896673"/>
                <a:gd name="connsiteY21" fmla="*/ 1642724 h 3299336"/>
                <a:gd name="connsiteX22" fmla="*/ 1396051 w 1896673"/>
                <a:gd name="connsiteY22" fmla="*/ 1678436 h 3299336"/>
                <a:gd name="connsiteX23" fmla="*/ 1505169 w 1896673"/>
                <a:gd name="connsiteY23" fmla="*/ 1706872 h 3299336"/>
                <a:gd name="connsiteX24" fmla="*/ 1615610 w 1896673"/>
                <a:gd name="connsiteY24" fmla="*/ 1728696 h 3299336"/>
                <a:gd name="connsiteX25" fmla="*/ 1726712 w 1896673"/>
                <a:gd name="connsiteY25" fmla="*/ 1743245 h 3299336"/>
                <a:gd name="connsiteX26" fmla="*/ 1840459 w 1896673"/>
                <a:gd name="connsiteY26" fmla="*/ 1751181 h 3299336"/>
                <a:gd name="connsiteX27" fmla="*/ 1847073 w 1896673"/>
                <a:gd name="connsiteY27" fmla="*/ 1751181 h 3299336"/>
                <a:gd name="connsiteX28" fmla="*/ 1847073 w 1896673"/>
                <a:gd name="connsiteY28" fmla="*/ 1749858 h 3299336"/>
                <a:gd name="connsiteX29" fmla="*/ 1896673 w 1896673"/>
                <a:gd name="connsiteY29" fmla="*/ 1749858 h 3299336"/>
                <a:gd name="connsiteX30" fmla="*/ 1896673 w 1896673"/>
                <a:gd name="connsiteY30" fmla="*/ 3299336 h 3299336"/>
                <a:gd name="connsiteX31" fmla="*/ 1847073 w 1896673"/>
                <a:gd name="connsiteY31" fmla="*/ 3299336 h 3299336"/>
                <a:gd name="connsiteX32" fmla="*/ 1847073 w 1896673"/>
                <a:gd name="connsiteY32" fmla="*/ 1899574 h 3299336"/>
                <a:gd name="connsiteX33" fmla="*/ 1835169 w 1896673"/>
                <a:gd name="connsiteY33" fmla="*/ 1899318 h 3299336"/>
                <a:gd name="connsiteX34" fmla="*/ 1713486 w 1896673"/>
                <a:gd name="connsiteY34" fmla="*/ 1890720 h 3299336"/>
                <a:gd name="connsiteX35" fmla="*/ 1591802 w 1896673"/>
                <a:gd name="connsiteY35" fmla="*/ 1875510 h 3299336"/>
                <a:gd name="connsiteX36" fmla="*/ 1471442 w 1896673"/>
                <a:gd name="connsiteY36" fmla="*/ 1851702 h 3299336"/>
                <a:gd name="connsiteX37" fmla="*/ 1354388 w 1896673"/>
                <a:gd name="connsiteY37" fmla="*/ 1820620 h 3299336"/>
                <a:gd name="connsiteX38" fmla="*/ 1238656 w 1896673"/>
                <a:gd name="connsiteY38" fmla="*/ 1782264 h 3299336"/>
                <a:gd name="connsiteX39" fmla="*/ 1125570 w 1896673"/>
                <a:gd name="connsiteY39" fmla="*/ 1735971 h 3299336"/>
                <a:gd name="connsiteX40" fmla="*/ 1014468 w 1896673"/>
                <a:gd name="connsiteY40" fmla="*/ 1682403 h 3299336"/>
                <a:gd name="connsiteX41" fmla="*/ 907334 w 1896673"/>
                <a:gd name="connsiteY41" fmla="*/ 1622884 h 3299336"/>
                <a:gd name="connsiteX42" fmla="*/ 804829 w 1896673"/>
                <a:gd name="connsiteY42" fmla="*/ 1554768 h 3299336"/>
                <a:gd name="connsiteX43" fmla="*/ 704969 w 1896673"/>
                <a:gd name="connsiteY43" fmla="*/ 1480700 h 3299336"/>
                <a:gd name="connsiteX44" fmla="*/ 611061 w 1896673"/>
                <a:gd name="connsiteY44" fmla="*/ 1400019 h 3299336"/>
                <a:gd name="connsiteX45" fmla="*/ 521783 w 1896673"/>
                <a:gd name="connsiteY45" fmla="*/ 1311402 h 3299336"/>
                <a:gd name="connsiteX46" fmla="*/ 437795 w 1896673"/>
                <a:gd name="connsiteY46" fmla="*/ 1217494 h 3299336"/>
                <a:gd name="connsiteX47" fmla="*/ 359098 w 1896673"/>
                <a:gd name="connsiteY47" fmla="*/ 1116312 h 3299336"/>
                <a:gd name="connsiteX48" fmla="*/ 287014 w 1896673"/>
                <a:gd name="connsiteY48" fmla="*/ 1007855 h 3299336"/>
                <a:gd name="connsiteX49" fmla="*/ 253286 w 1896673"/>
                <a:gd name="connsiteY49" fmla="*/ 952304 h 3299336"/>
                <a:gd name="connsiteX50" fmla="*/ 221543 w 1896673"/>
                <a:gd name="connsiteY50" fmla="*/ 896091 h 3299336"/>
                <a:gd name="connsiteX51" fmla="*/ 165330 w 1896673"/>
                <a:gd name="connsiteY51" fmla="*/ 781021 h 3299336"/>
                <a:gd name="connsiteX52" fmla="*/ 117054 w 1896673"/>
                <a:gd name="connsiteY52" fmla="*/ 663306 h 3299336"/>
                <a:gd name="connsiteX53" fmla="*/ 78036 w 1896673"/>
                <a:gd name="connsiteY53" fmla="*/ 544929 h 3299336"/>
                <a:gd name="connsiteX54" fmla="*/ 46292 w 1896673"/>
                <a:gd name="connsiteY54" fmla="*/ 425230 h 3299336"/>
                <a:gd name="connsiteX55" fmla="*/ 23146 w 1896673"/>
                <a:gd name="connsiteY55" fmla="*/ 303547 h 3299336"/>
                <a:gd name="connsiteX56" fmla="*/ 7274 w 1896673"/>
                <a:gd name="connsiteY56" fmla="*/ 182525 h 3299336"/>
                <a:gd name="connsiteX57" fmla="*/ 661 w 1896673"/>
                <a:gd name="connsiteY57" fmla="*/ 60842 h 3299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896673" h="3299336">
                  <a:moveTo>
                    <a:pt x="0" y="0"/>
                  </a:moveTo>
                  <a:lnTo>
                    <a:pt x="148136" y="0"/>
                  </a:lnTo>
                  <a:lnTo>
                    <a:pt x="148797" y="55551"/>
                  </a:lnTo>
                  <a:lnTo>
                    <a:pt x="156072" y="167976"/>
                  </a:lnTo>
                  <a:lnTo>
                    <a:pt x="169298" y="280400"/>
                  </a:lnTo>
                  <a:lnTo>
                    <a:pt x="191122" y="391503"/>
                  </a:lnTo>
                  <a:lnTo>
                    <a:pt x="220220" y="502605"/>
                  </a:lnTo>
                  <a:lnTo>
                    <a:pt x="257254" y="612384"/>
                  </a:lnTo>
                  <a:lnTo>
                    <a:pt x="300901" y="719518"/>
                  </a:lnTo>
                  <a:lnTo>
                    <a:pt x="353146" y="825330"/>
                  </a:lnTo>
                  <a:lnTo>
                    <a:pt x="382244" y="877574"/>
                  </a:lnTo>
                  <a:lnTo>
                    <a:pt x="412665" y="929819"/>
                  </a:lnTo>
                  <a:lnTo>
                    <a:pt x="480120" y="1028356"/>
                  </a:lnTo>
                  <a:lnTo>
                    <a:pt x="551542" y="1122264"/>
                  </a:lnTo>
                  <a:lnTo>
                    <a:pt x="628917" y="1208897"/>
                  </a:lnTo>
                  <a:lnTo>
                    <a:pt x="712244" y="1290239"/>
                  </a:lnTo>
                  <a:lnTo>
                    <a:pt x="798877" y="1364969"/>
                  </a:lnTo>
                  <a:lnTo>
                    <a:pt x="890139" y="1433085"/>
                  </a:lnTo>
                  <a:lnTo>
                    <a:pt x="985370" y="1495911"/>
                  </a:lnTo>
                  <a:lnTo>
                    <a:pt x="1083246" y="1551462"/>
                  </a:lnTo>
                  <a:lnTo>
                    <a:pt x="1185089" y="1600400"/>
                  </a:lnTo>
                  <a:lnTo>
                    <a:pt x="1289578" y="1642724"/>
                  </a:lnTo>
                  <a:lnTo>
                    <a:pt x="1396051" y="1678436"/>
                  </a:lnTo>
                  <a:lnTo>
                    <a:pt x="1505169" y="1706872"/>
                  </a:lnTo>
                  <a:lnTo>
                    <a:pt x="1615610" y="1728696"/>
                  </a:lnTo>
                  <a:lnTo>
                    <a:pt x="1726712" y="1743245"/>
                  </a:lnTo>
                  <a:lnTo>
                    <a:pt x="1840459" y="1751181"/>
                  </a:lnTo>
                  <a:lnTo>
                    <a:pt x="1847073" y="1751181"/>
                  </a:lnTo>
                  <a:lnTo>
                    <a:pt x="1847073" y="1749858"/>
                  </a:lnTo>
                  <a:lnTo>
                    <a:pt x="1896673" y="1749858"/>
                  </a:lnTo>
                  <a:lnTo>
                    <a:pt x="1896673" y="3299336"/>
                  </a:lnTo>
                  <a:lnTo>
                    <a:pt x="1847073" y="3299336"/>
                  </a:lnTo>
                  <a:lnTo>
                    <a:pt x="1847073" y="1899574"/>
                  </a:lnTo>
                  <a:lnTo>
                    <a:pt x="1835169" y="1899318"/>
                  </a:lnTo>
                  <a:lnTo>
                    <a:pt x="1713486" y="1890720"/>
                  </a:lnTo>
                  <a:lnTo>
                    <a:pt x="1591802" y="1875510"/>
                  </a:lnTo>
                  <a:lnTo>
                    <a:pt x="1471442" y="1851702"/>
                  </a:lnTo>
                  <a:lnTo>
                    <a:pt x="1354388" y="1820620"/>
                  </a:lnTo>
                  <a:lnTo>
                    <a:pt x="1238656" y="1782264"/>
                  </a:lnTo>
                  <a:lnTo>
                    <a:pt x="1125570" y="1735971"/>
                  </a:lnTo>
                  <a:lnTo>
                    <a:pt x="1014468" y="1682403"/>
                  </a:lnTo>
                  <a:lnTo>
                    <a:pt x="907334" y="1622884"/>
                  </a:lnTo>
                  <a:lnTo>
                    <a:pt x="804829" y="1554768"/>
                  </a:lnTo>
                  <a:lnTo>
                    <a:pt x="704969" y="1480700"/>
                  </a:lnTo>
                  <a:lnTo>
                    <a:pt x="611061" y="1400019"/>
                  </a:lnTo>
                  <a:lnTo>
                    <a:pt x="521783" y="1311402"/>
                  </a:lnTo>
                  <a:lnTo>
                    <a:pt x="437795" y="1217494"/>
                  </a:lnTo>
                  <a:lnTo>
                    <a:pt x="359098" y="1116312"/>
                  </a:lnTo>
                  <a:lnTo>
                    <a:pt x="287014" y="1007855"/>
                  </a:lnTo>
                  <a:lnTo>
                    <a:pt x="253286" y="952304"/>
                  </a:lnTo>
                  <a:lnTo>
                    <a:pt x="221543" y="896091"/>
                  </a:lnTo>
                  <a:lnTo>
                    <a:pt x="165330" y="781021"/>
                  </a:lnTo>
                  <a:lnTo>
                    <a:pt x="117054" y="663306"/>
                  </a:lnTo>
                  <a:lnTo>
                    <a:pt x="78036" y="544929"/>
                  </a:lnTo>
                  <a:lnTo>
                    <a:pt x="46292" y="425230"/>
                  </a:lnTo>
                  <a:lnTo>
                    <a:pt x="23146" y="303547"/>
                  </a:lnTo>
                  <a:lnTo>
                    <a:pt x="7274" y="182525"/>
                  </a:lnTo>
                  <a:lnTo>
                    <a:pt x="661" y="60842"/>
                  </a:lnTo>
                  <a:close/>
                </a:path>
              </a:pathLst>
            </a:custGeom>
            <a:solidFill>
              <a:srgbClr val="A13544"/>
            </a:solid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2" name="Freeform: Shape 85">
              <a:extLst>
                <a:ext uri="{FF2B5EF4-FFF2-40B4-BE49-F238E27FC236}">
                  <a16:creationId xmlns:a16="http://schemas.microsoft.com/office/drawing/2014/main" id="{DDD01649-AFAC-2159-4F99-7077E1FC8378}"/>
                </a:ext>
              </a:extLst>
            </p:cNvPr>
            <p:cNvSpPr>
              <a:spLocks/>
            </p:cNvSpPr>
            <p:nvPr/>
          </p:nvSpPr>
          <p:spPr bwMode="auto">
            <a:xfrm>
              <a:off x="3459681" y="3068650"/>
              <a:ext cx="2421715" cy="1643524"/>
            </a:xfrm>
            <a:custGeom>
              <a:avLst/>
              <a:gdLst>
                <a:gd name="connsiteX0" fmla="*/ 128296 w 3227913"/>
                <a:gd name="connsiteY0" fmla="*/ 0 h 2192282"/>
                <a:gd name="connsiteX1" fmla="*/ 171282 w 3227913"/>
                <a:gd name="connsiteY1" fmla="*/ 70761 h 2192282"/>
                <a:gd name="connsiteX2" fmla="*/ 265851 w 3227913"/>
                <a:gd name="connsiteY2" fmla="*/ 201703 h 2192282"/>
                <a:gd name="connsiteX3" fmla="*/ 371663 w 3227913"/>
                <a:gd name="connsiteY3" fmla="*/ 321402 h 2192282"/>
                <a:gd name="connsiteX4" fmla="*/ 487394 w 3227913"/>
                <a:gd name="connsiteY4" fmla="*/ 427214 h 2192282"/>
                <a:gd name="connsiteX5" fmla="*/ 611723 w 3227913"/>
                <a:gd name="connsiteY5" fmla="*/ 521783 h 2192282"/>
                <a:gd name="connsiteX6" fmla="*/ 743987 w 3227913"/>
                <a:gd name="connsiteY6" fmla="*/ 602465 h 2192282"/>
                <a:gd name="connsiteX7" fmla="*/ 882865 w 3227913"/>
                <a:gd name="connsiteY7" fmla="*/ 669920 h 2192282"/>
                <a:gd name="connsiteX8" fmla="*/ 1027033 w 3227913"/>
                <a:gd name="connsiteY8" fmla="*/ 723487 h 2192282"/>
                <a:gd name="connsiteX9" fmla="*/ 1175169 w 3227913"/>
                <a:gd name="connsiteY9" fmla="*/ 763166 h 2192282"/>
                <a:gd name="connsiteX10" fmla="*/ 1326612 w 3227913"/>
                <a:gd name="connsiteY10" fmla="*/ 788958 h 2192282"/>
                <a:gd name="connsiteX11" fmla="*/ 1480038 w 3227913"/>
                <a:gd name="connsiteY11" fmla="*/ 799539 h 2192282"/>
                <a:gd name="connsiteX12" fmla="*/ 1635449 w 3227913"/>
                <a:gd name="connsiteY12" fmla="*/ 796232 h 2192282"/>
                <a:gd name="connsiteX13" fmla="*/ 1789537 w 3227913"/>
                <a:gd name="connsiteY13" fmla="*/ 776392 h 2192282"/>
                <a:gd name="connsiteX14" fmla="*/ 1942964 w 3227913"/>
                <a:gd name="connsiteY14" fmla="*/ 742004 h 2192282"/>
                <a:gd name="connsiteX15" fmla="*/ 2093745 w 3227913"/>
                <a:gd name="connsiteY15" fmla="*/ 691743 h 2192282"/>
                <a:gd name="connsiteX16" fmla="*/ 2241881 w 3227913"/>
                <a:gd name="connsiteY16" fmla="*/ 625611 h 2192282"/>
                <a:gd name="connsiteX17" fmla="*/ 2313911 w 3227913"/>
                <a:gd name="connsiteY17" fmla="*/ 585301 h 2192282"/>
                <a:gd name="connsiteX18" fmla="*/ 2313966 w 3227913"/>
                <a:gd name="connsiteY18" fmla="*/ 585269 h 2192282"/>
                <a:gd name="connsiteX19" fmla="*/ 2314034 w 3227913"/>
                <a:gd name="connsiteY19" fmla="*/ 585388 h 2192282"/>
                <a:gd name="connsiteX20" fmla="*/ 2388695 w 3227913"/>
                <a:gd name="connsiteY20" fmla="*/ 713567 h 2192282"/>
                <a:gd name="connsiteX21" fmla="*/ 2388695 w 3227913"/>
                <a:gd name="connsiteY21" fmla="*/ 714667 h 2192282"/>
                <a:gd name="connsiteX22" fmla="*/ 3227913 w 3227913"/>
                <a:gd name="connsiteY22" fmla="*/ 2167813 h 2192282"/>
                <a:gd name="connsiteX23" fmla="*/ 3184927 w 3227913"/>
                <a:gd name="connsiteY23" fmla="*/ 2192282 h 2192282"/>
                <a:gd name="connsiteX24" fmla="*/ 2345566 w 3227913"/>
                <a:gd name="connsiteY24" fmla="*/ 737834 h 2192282"/>
                <a:gd name="connsiteX25" fmla="*/ 2269657 w 3227913"/>
                <a:gd name="connsiteY25" fmla="*/ 777054 h 2192282"/>
                <a:gd name="connsiteX26" fmla="*/ 2188976 w 3227913"/>
                <a:gd name="connsiteY26" fmla="*/ 813426 h 2192282"/>
                <a:gd name="connsiteX27" fmla="*/ 2106972 w 3227913"/>
                <a:gd name="connsiteY27" fmla="*/ 845170 h 2192282"/>
                <a:gd name="connsiteX28" fmla="*/ 2024306 w 3227913"/>
                <a:gd name="connsiteY28" fmla="*/ 872284 h 2192282"/>
                <a:gd name="connsiteX29" fmla="*/ 1941641 w 3227913"/>
                <a:gd name="connsiteY29" fmla="*/ 896092 h 2192282"/>
                <a:gd name="connsiteX30" fmla="*/ 1815329 w 3227913"/>
                <a:gd name="connsiteY30" fmla="*/ 923206 h 2192282"/>
                <a:gd name="connsiteX31" fmla="*/ 1646692 w 3227913"/>
                <a:gd name="connsiteY31" fmla="*/ 944368 h 2192282"/>
                <a:gd name="connsiteX32" fmla="*/ 1476732 w 3227913"/>
                <a:gd name="connsiteY32" fmla="*/ 948336 h 2192282"/>
                <a:gd name="connsiteX33" fmla="*/ 1308756 w 3227913"/>
                <a:gd name="connsiteY33" fmla="*/ 936432 h 2192282"/>
                <a:gd name="connsiteX34" fmla="*/ 1143426 w 3227913"/>
                <a:gd name="connsiteY34" fmla="*/ 908657 h 2192282"/>
                <a:gd name="connsiteX35" fmla="*/ 981402 w 3227913"/>
                <a:gd name="connsiteY35" fmla="*/ 865671 h 2192282"/>
                <a:gd name="connsiteX36" fmla="*/ 823346 w 3227913"/>
                <a:gd name="connsiteY36" fmla="*/ 806152 h 2192282"/>
                <a:gd name="connsiteX37" fmla="*/ 671903 w 3227913"/>
                <a:gd name="connsiteY37" fmla="*/ 732745 h 2192282"/>
                <a:gd name="connsiteX38" fmla="*/ 527735 w 3227913"/>
                <a:gd name="connsiteY38" fmla="*/ 644128 h 2192282"/>
                <a:gd name="connsiteX39" fmla="*/ 391502 w 3227913"/>
                <a:gd name="connsiteY39" fmla="*/ 541623 h 2192282"/>
                <a:gd name="connsiteX40" fmla="*/ 296272 w 3227913"/>
                <a:gd name="connsiteY40" fmla="*/ 454990 h 2192282"/>
                <a:gd name="connsiteX41" fmla="*/ 235430 w 3227913"/>
                <a:gd name="connsiteY41" fmla="*/ 393487 h 2192282"/>
                <a:gd name="connsiteX42" fmla="*/ 177895 w 3227913"/>
                <a:gd name="connsiteY42" fmla="*/ 328016 h 2192282"/>
                <a:gd name="connsiteX43" fmla="*/ 123006 w 3227913"/>
                <a:gd name="connsiteY43" fmla="*/ 260561 h 2192282"/>
                <a:gd name="connsiteX44" fmla="*/ 72084 w 3227913"/>
                <a:gd name="connsiteY44" fmla="*/ 188477 h 2192282"/>
                <a:gd name="connsiteX45" fmla="*/ 23146 w 3227913"/>
                <a:gd name="connsiteY45" fmla="*/ 113086 h 2192282"/>
                <a:gd name="connsiteX46" fmla="*/ 0 w 3227913"/>
                <a:gd name="connsiteY46" fmla="*/ 74068 h 219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227913" h="2192282">
                  <a:moveTo>
                    <a:pt x="128296" y="0"/>
                  </a:moveTo>
                  <a:lnTo>
                    <a:pt x="171282" y="70761"/>
                  </a:lnTo>
                  <a:lnTo>
                    <a:pt x="265851" y="201703"/>
                  </a:lnTo>
                  <a:lnTo>
                    <a:pt x="371663" y="321402"/>
                  </a:lnTo>
                  <a:lnTo>
                    <a:pt x="487394" y="427214"/>
                  </a:lnTo>
                  <a:lnTo>
                    <a:pt x="611723" y="521783"/>
                  </a:lnTo>
                  <a:lnTo>
                    <a:pt x="743987" y="602465"/>
                  </a:lnTo>
                  <a:lnTo>
                    <a:pt x="882865" y="669920"/>
                  </a:lnTo>
                  <a:lnTo>
                    <a:pt x="1027033" y="723487"/>
                  </a:lnTo>
                  <a:lnTo>
                    <a:pt x="1175169" y="763166"/>
                  </a:lnTo>
                  <a:lnTo>
                    <a:pt x="1326612" y="788958"/>
                  </a:lnTo>
                  <a:lnTo>
                    <a:pt x="1480038" y="799539"/>
                  </a:lnTo>
                  <a:lnTo>
                    <a:pt x="1635449" y="796232"/>
                  </a:lnTo>
                  <a:lnTo>
                    <a:pt x="1789537" y="776392"/>
                  </a:lnTo>
                  <a:lnTo>
                    <a:pt x="1942964" y="742004"/>
                  </a:lnTo>
                  <a:lnTo>
                    <a:pt x="2093745" y="691743"/>
                  </a:lnTo>
                  <a:lnTo>
                    <a:pt x="2241881" y="625611"/>
                  </a:lnTo>
                  <a:lnTo>
                    <a:pt x="2313911" y="585301"/>
                  </a:lnTo>
                  <a:lnTo>
                    <a:pt x="2313966" y="585269"/>
                  </a:lnTo>
                  <a:lnTo>
                    <a:pt x="2314034" y="585388"/>
                  </a:lnTo>
                  <a:lnTo>
                    <a:pt x="2388695" y="713567"/>
                  </a:lnTo>
                  <a:lnTo>
                    <a:pt x="2388695" y="714667"/>
                  </a:lnTo>
                  <a:lnTo>
                    <a:pt x="3227913" y="2167813"/>
                  </a:lnTo>
                  <a:lnTo>
                    <a:pt x="3184927" y="2192282"/>
                  </a:lnTo>
                  <a:lnTo>
                    <a:pt x="2345566" y="737834"/>
                  </a:lnTo>
                  <a:lnTo>
                    <a:pt x="2269657" y="777054"/>
                  </a:lnTo>
                  <a:lnTo>
                    <a:pt x="2188976" y="813426"/>
                  </a:lnTo>
                  <a:lnTo>
                    <a:pt x="2106972" y="845170"/>
                  </a:lnTo>
                  <a:lnTo>
                    <a:pt x="2024306" y="872284"/>
                  </a:lnTo>
                  <a:lnTo>
                    <a:pt x="1941641" y="896092"/>
                  </a:lnTo>
                  <a:lnTo>
                    <a:pt x="1815329" y="923206"/>
                  </a:lnTo>
                  <a:lnTo>
                    <a:pt x="1646692" y="944368"/>
                  </a:lnTo>
                  <a:lnTo>
                    <a:pt x="1476732" y="948336"/>
                  </a:lnTo>
                  <a:lnTo>
                    <a:pt x="1308756" y="936432"/>
                  </a:lnTo>
                  <a:lnTo>
                    <a:pt x="1143426" y="908657"/>
                  </a:lnTo>
                  <a:lnTo>
                    <a:pt x="981402" y="865671"/>
                  </a:lnTo>
                  <a:lnTo>
                    <a:pt x="823346" y="806152"/>
                  </a:lnTo>
                  <a:lnTo>
                    <a:pt x="671903" y="732745"/>
                  </a:lnTo>
                  <a:lnTo>
                    <a:pt x="527735" y="644128"/>
                  </a:lnTo>
                  <a:lnTo>
                    <a:pt x="391502" y="541623"/>
                  </a:lnTo>
                  <a:lnTo>
                    <a:pt x="296272" y="454990"/>
                  </a:lnTo>
                  <a:lnTo>
                    <a:pt x="235430" y="393487"/>
                  </a:lnTo>
                  <a:lnTo>
                    <a:pt x="177895" y="328016"/>
                  </a:lnTo>
                  <a:lnTo>
                    <a:pt x="123006" y="260561"/>
                  </a:lnTo>
                  <a:lnTo>
                    <a:pt x="72084" y="188477"/>
                  </a:lnTo>
                  <a:lnTo>
                    <a:pt x="23146" y="113086"/>
                  </a:lnTo>
                  <a:lnTo>
                    <a:pt x="0" y="74068"/>
                  </a:lnTo>
                  <a:close/>
                </a:path>
              </a:pathLst>
            </a:custGeom>
            <a:solidFill>
              <a:srgbClr val="852727"/>
            </a:solid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3" name="Freeform: Shape 86">
              <a:extLst>
                <a:ext uri="{FF2B5EF4-FFF2-40B4-BE49-F238E27FC236}">
                  <a16:creationId xmlns:a16="http://schemas.microsoft.com/office/drawing/2014/main" id="{21360E25-A075-518B-8F39-F8C24F3A4F76}"/>
                </a:ext>
              </a:extLst>
            </p:cNvPr>
            <p:cNvSpPr>
              <a:spLocks/>
            </p:cNvSpPr>
            <p:nvPr/>
          </p:nvSpPr>
          <p:spPr bwMode="auto">
            <a:xfrm>
              <a:off x="4027532" y="3011861"/>
              <a:ext cx="2872655" cy="820091"/>
            </a:xfrm>
            <a:custGeom>
              <a:avLst/>
              <a:gdLst>
                <a:gd name="connsiteX0" fmla="*/ 2011759 w 3831039"/>
                <a:gd name="connsiteY0" fmla="*/ 0 h 1093166"/>
                <a:gd name="connsiteX1" fmla="*/ 2011806 w 3831039"/>
                <a:gd name="connsiteY1" fmla="*/ 28 h 1093166"/>
                <a:gd name="connsiteX2" fmla="*/ 2011822 w 3831039"/>
                <a:gd name="connsiteY2" fmla="*/ 0 h 1093166"/>
                <a:gd name="connsiteX3" fmla="*/ 2025402 w 3831039"/>
                <a:gd name="connsiteY3" fmla="*/ 7881 h 1093166"/>
                <a:gd name="connsiteX4" fmla="*/ 3831039 w 3831039"/>
                <a:gd name="connsiteY4" fmla="*/ 1050790 h 1093166"/>
                <a:gd name="connsiteX5" fmla="*/ 3806552 w 3831039"/>
                <a:gd name="connsiteY5" fmla="*/ 1093166 h 1093166"/>
                <a:gd name="connsiteX6" fmla="*/ 2115849 w 3831039"/>
                <a:gd name="connsiteY6" fmla="*/ 116900 h 1093166"/>
                <a:gd name="connsiteX7" fmla="*/ 2114924 w 3831039"/>
                <a:gd name="connsiteY7" fmla="*/ 118466 h 1093166"/>
                <a:gd name="connsiteX8" fmla="*/ 2058086 w 3831039"/>
                <a:gd name="connsiteY8" fmla="*/ 203842 h 1093166"/>
                <a:gd name="connsiteX9" fmla="*/ 1995960 w 3831039"/>
                <a:gd name="connsiteY9" fmla="*/ 285246 h 1093166"/>
                <a:gd name="connsiteX10" fmla="*/ 1927886 w 3831039"/>
                <a:gd name="connsiteY10" fmla="*/ 363341 h 1093166"/>
                <a:gd name="connsiteX11" fmla="*/ 1854524 w 3831039"/>
                <a:gd name="connsiteY11" fmla="*/ 438127 h 1093166"/>
                <a:gd name="connsiteX12" fmla="*/ 1775214 w 3831039"/>
                <a:gd name="connsiteY12" fmla="*/ 507618 h 1093166"/>
                <a:gd name="connsiteX13" fmla="*/ 1691278 w 3831039"/>
                <a:gd name="connsiteY13" fmla="*/ 573139 h 1093166"/>
                <a:gd name="connsiteX14" fmla="*/ 1602716 w 3831039"/>
                <a:gd name="connsiteY14" fmla="*/ 632703 h 1093166"/>
                <a:gd name="connsiteX15" fmla="*/ 1555130 w 3831039"/>
                <a:gd name="connsiteY15" fmla="*/ 660500 h 1093166"/>
                <a:gd name="connsiteX16" fmla="*/ 1508205 w 3831039"/>
                <a:gd name="connsiteY16" fmla="*/ 686972 h 1093166"/>
                <a:gd name="connsiteX17" fmla="*/ 1413034 w 3831039"/>
                <a:gd name="connsiteY17" fmla="*/ 733962 h 1093166"/>
                <a:gd name="connsiteX18" fmla="*/ 1317201 w 3831039"/>
                <a:gd name="connsiteY18" fmla="*/ 773671 h 1093166"/>
                <a:gd name="connsiteX19" fmla="*/ 1218725 w 3831039"/>
                <a:gd name="connsiteY19" fmla="*/ 807424 h 1093166"/>
                <a:gd name="connsiteX20" fmla="*/ 1119588 w 3831039"/>
                <a:gd name="connsiteY20" fmla="*/ 833897 h 1093166"/>
                <a:gd name="connsiteX21" fmla="*/ 1019790 w 3831039"/>
                <a:gd name="connsiteY21" fmla="*/ 853090 h 1093166"/>
                <a:gd name="connsiteX22" fmla="*/ 918670 w 3831039"/>
                <a:gd name="connsiteY22" fmla="*/ 866988 h 1093166"/>
                <a:gd name="connsiteX23" fmla="*/ 818872 w 3831039"/>
                <a:gd name="connsiteY23" fmla="*/ 874268 h 1093166"/>
                <a:gd name="connsiteX24" fmla="*/ 718413 w 3831039"/>
                <a:gd name="connsiteY24" fmla="*/ 874930 h 1093166"/>
                <a:gd name="connsiteX25" fmla="*/ 617954 w 3831039"/>
                <a:gd name="connsiteY25" fmla="*/ 868974 h 1093166"/>
                <a:gd name="connsiteX26" fmla="*/ 518817 w 3831039"/>
                <a:gd name="connsiteY26" fmla="*/ 857061 h 1093166"/>
                <a:gd name="connsiteX27" fmla="*/ 421002 w 3831039"/>
                <a:gd name="connsiteY27" fmla="*/ 838530 h 1093166"/>
                <a:gd name="connsiteX28" fmla="*/ 323848 w 3831039"/>
                <a:gd name="connsiteY28" fmla="*/ 814704 h 1093166"/>
                <a:gd name="connsiteX29" fmla="*/ 228676 w 3831039"/>
                <a:gd name="connsiteY29" fmla="*/ 784922 h 1093166"/>
                <a:gd name="connsiteX30" fmla="*/ 134826 w 3831039"/>
                <a:gd name="connsiteY30" fmla="*/ 749846 h 1093166"/>
                <a:gd name="connsiteX31" fmla="*/ 44281 w 3831039"/>
                <a:gd name="connsiteY31" fmla="*/ 707489 h 1093166"/>
                <a:gd name="connsiteX32" fmla="*/ 0 w 3831039"/>
                <a:gd name="connsiteY32" fmla="*/ 684325 h 1093166"/>
                <a:gd name="connsiteX33" fmla="*/ 74022 w 3831039"/>
                <a:gd name="connsiteY33" fmla="*/ 555931 h 1093166"/>
                <a:gd name="connsiteX34" fmla="*/ 114338 w 3831039"/>
                <a:gd name="connsiteY34" fmla="*/ 577110 h 1093166"/>
                <a:gd name="connsiteX35" fmla="*/ 196952 w 3831039"/>
                <a:gd name="connsiteY35" fmla="*/ 614172 h 1093166"/>
                <a:gd name="connsiteX36" fmla="*/ 280888 w 3831039"/>
                <a:gd name="connsiteY36" fmla="*/ 646601 h 1093166"/>
                <a:gd name="connsiteX37" fmla="*/ 367468 w 3831039"/>
                <a:gd name="connsiteY37" fmla="*/ 673074 h 1093166"/>
                <a:gd name="connsiteX38" fmla="*/ 454709 w 3831039"/>
                <a:gd name="connsiteY38" fmla="*/ 694914 h 1093166"/>
                <a:gd name="connsiteX39" fmla="*/ 543932 w 3831039"/>
                <a:gd name="connsiteY39" fmla="*/ 710798 h 1093166"/>
                <a:gd name="connsiteX40" fmla="*/ 633816 w 3831039"/>
                <a:gd name="connsiteY40" fmla="*/ 721387 h 1093166"/>
                <a:gd name="connsiteX41" fmla="*/ 723700 w 3831039"/>
                <a:gd name="connsiteY41" fmla="*/ 726682 h 1093166"/>
                <a:gd name="connsiteX42" fmla="*/ 814246 w 3831039"/>
                <a:gd name="connsiteY42" fmla="*/ 725358 h 1093166"/>
                <a:gd name="connsiteX43" fmla="*/ 905452 w 3831039"/>
                <a:gd name="connsiteY43" fmla="*/ 719402 h 1093166"/>
                <a:gd name="connsiteX44" fmla="*/ 995997 w 3831039"/>
                <a:gd name="connsiteY44" fmla="*/ 706827 h 1093166"/>
                <a:gd name="connsiteX45" fmla="*/ 1086542 w 3831039"/>
                <a:gd name="connsiteY45" fmla="*/ 688958 h 1093166"/>
                <a:gd name="connsiteX46" fmla="*/ 1176426 w 3831039"/>
                <a:gd name="connsiteY46" fmla="*/ 664470 h 1093166"/>
                <a:gd name="connsiteX47" fmla="*/ 1264989 w 3831039"/>
                <a:gd name="connsiteY47" fmla="*/ 634688 h 1093166"/>
                <a:gd name="connsiteX48" fmla="*/ 1352230 w 3831039"/>
                <a:gd name="connsiteY48" fmla="*/ 597626 h 1093166"/>
                <a:gd name="connsiteX49" fmla="*/ 1438809 w 3831039"/>
                <a:gd name="connsiteY49" fmla="*/ 555931 h 1093166"/>
                <a:gd name="connsiteX50" fmla="*/ 1481108 w 3831039"/>
                <a:gd name="connsiteY50" fmla="*/ 531444 h 1093166"/>
                <a:gd name="connsiteX51" fmla="*/ 1523406 w 3831039"/>
                <a:gd name="connsiteY51" fmla="*/ 506957 h 1093166"/>
                <a:gd name="connsiteX52" fmla="*/ 1605360 w 3831039"/>
                <a:gd name="connsiteY52" fmla="*/ 452025 h 1093166"/>
                <a:gd name="connsiteX53" fmla="*/ 1681365 w 3831039"/>
                <a:gd name="connsiteY53" fmla="*/ 392461 h 1093166"/>
                <a:gd name="connsiteX54" fmla="*/ 1752082 w 3831039"/>
                <a:gd name="connsiteY54" fmla="*/ 330250 h 1093166"/>
                <a:gd name="connsiteX55" fmla="*/ 1819496 w 3831039"/>
                <a:gd name="connsiteY55" fmla="*/ 262082 h 1093166"/>
                <a:gd name="connsiteX56" fmla="*/ 1880961 w 3831039"/>
                <a:gd name="connsiteY56" fmla="*/ 191929 h 1093166"/>
                <a:gd name="connsiteX57" fmla="*/ 1937138 w 3831039"/>
                <a:gd name="connsiteY57" fmla="*/ 117143 h 1093166"/>
                <a:gd name="connsiteX58" fmla="*/ 1988690 w 3831039"/>
                <a:gd name="connsiteY58" fmla="*/ 40371 h 1093166"/>
                <a:gd name="connsiteX59" fmla="*/ 2009949 w 3831039"/>
                <a:gd name="connsiteY59" fmla="*/ 3270 h 109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831039" h="1093166">
                  <a:moveTo>
                    <a:pt x="2011759" y="0"/>
                  </a:moveTo>
                  <a:lnTo>
                    <a:pt x="2011806" y="28"/>
                  </a:lnTo>
                  <a:lnTo>
                    <a:pt x="2011822" y="0"/>
                  </a:lnTo>
                  <a:lnTo>
                    <a:pt x="2025402" y="7881"/>
                  </a:lnTo>
                  <a:lnTo>
                    <a:pt x="3831039" y="1050790"/>
                  </a:lnTo>
                  <a:lnTo>
                    <a:pt x="3806552" y="1093166"/>
                  </a:lnTo>
                  <a:lnTo>
                    <a:pt x="2115849" y="116900"/>
                  </a:lnTo>
                  <a:lnTo>
                    <a:pt x="2114924" y="118466"/>
                  </a:lnTo>
                  <a:lnTo>
                    <a:pt x="2058086" y="203842"/>
                  </a:lnTo>
                  <a:lnTo>
                    <a:pt x="1995960" y="285246"/>
                  </a:lnTo>
                  <a:lnTo>
                    <a:pt x="1927886" y="363341"/>
                  </a:lnTo>
                  <a:lnTo>
                    <a:pt x="1854524" y="438127"/>
                  </a:lnTo>
                  <a:lnTo>
                    <a:pt x="1775214" y="507618"/>
                  </a:lnTo>
                  <a:lnTo>
                    <a:pt x="1691278" y="573139"/>
                  </a:lnTo>
                  <a:lnTo>
                    <a:pt x="1602716" y="632703"/>
                  </a:lnTo>
                  <a:lnTo>
                    <a:pt x="1555130" y="660500"/>
                  </a:lnTo>
                  <a:lnTo>
                    <a:pt x="1508205" y="686972"/>
                  </a:lnTo>
                  <a:lnTo>
                    <a:pt x="1413034" y="733962"/>
                  </a:lnTo>
                  <a:lnTo>
                    <a:pt x="1317201" y="773671"/>
                  </a:lnTo>
                  <a:lnTo>
                    <a:pt x="1218725" y="807424"/>
                  </a:lnTo>
                  <a:lnTo>
                    <a:pt x="1119588" y="833897"/>
                  </a:lnTo>
                  <a:lnTo>
                    <a:pt x="1019790" y="853090"/>
                  </a:lnTo>
                  <a:lnTo>
                    <a:pt x="918670" y="866988"/>
                  </a:lnTo>
                  <a:lnTo>
                    <a:pt x="818872" y="874268"/>
                  </a:lnTo>
                  <a:lnTo>
                    <a:pt x="718413" y="874930"/>
                  </a:lnTo>
                  <a:lnTo>
                    <a:pt x="617954" y="868974"/>
                  </a:lnTo>
                  <a:lnTo>
                    <a:pt x="518817" y="857061"/>
                  </a:lnTo>
                  <a:lnTo>
                    <a:pt x="421002" y="838530"/>
                  </a:lnTo>
                  <a:lnTo>
                    <a:pt x="323848" y="814704"/>
                  </a:lnTo>
                  <a:lnTo>
                    <a:pt x="228676" y="784922"/>
                  </a:lnTo>
                  <a:lnTo>
                    <a:pt x="134826" y="749846"/>
                  </a:lnTo>
                  <a:lnTo>
                    <a:pt x="44281" y="707489"/>
                  </a:lnTo>
                  <a:lnTo>
                    <a:pt x="0" y="684325"/>
                  </a:lnTo>
                  <a:lnTo>
                    <a:pt x="74022" y="555931"/>
                  </a:lnTo>
                  <a:lnTo>
                    <a:pt x="114338" y="577110"/>
                  </a:lnTo>
                  <a:lnTo>
                    <a:pt x="196952" y="614172"/>
                  </a:lnTo>
                  <a:lnTo>
                    <a:pt x="280888" y="646601"/>
                  </a:lnTo>
                  <a:lnTo>
                    <a:pt x="367468" y="673074"/>
                  </a:lnTo>
                  <a:lnTo>
                    <a:pt x="454709" y="694914"/>
                  </a:lnTo>
                  <a:lnTo>
                    <a:pt x="543932" y="710798"/>
                  </a:lnTo>
                  <a:lnTo>
                    <a:pt x="633816" y="721387"/>
                  </a:lnTo>
                  <a:lnTo>
                    <a:pt x="723700" y="726682"/>
                  </a:lnTo>
                  <a:lnTo>
                    <a:pt x="814246" y="725358"/>
                  </a:lnTo>
                  <a:lnTo>
                    <a:pt x="905452" y="719402"/>
                  </a:lnTo>
                  <a:lnTo>
                    <a:pt x="995997" y="706827"/>
                  </a:lnTo>
                  <a:lnTo>
                    <a:pt x="1086542" y="688958"/>
                  </a:lnTo>
                  <a:lnTo>
                    <a:pt x="1176426" y="664470"/>
                  </a:lnTo>
                  <a:lnTo>
                    <a:pt x="1264989" y="634688"/>
                  </a:lnTo>
                  <a:lnTo>
                    <a:pt x="1352230" y="597626"/>
                  </a:lnTo>
                  <a:lnTo>
                    <a:pt x="1438809" y="555931"/>
                  </a:lnTo>
                  <a:lnTo>
                    <a:pt x="1481108" y="531444"/>
                  </a:lnTo>
                  <a:lnTo>
                    <a:pt x="1523406" y="506957"/>
                  </a:lnTo>
                  <a:lnTo>
                    <a:pt x="1605360" y="452025"/>
                  </a:lnTo>
                  <a:lnTo>
                    <a:pt x="1681365" y="392461"/>
                  </a:lnTo>
                  <a:lnTo>
                    <a:pt x="1752082" y="330250"/>
                  </a:lnTo>
                  <a:lnTo>
                    <a:pt x="1819496" y="262082"/>
                  </a:lnTo>
                  <a:lnTo>
                    <a:pt x="1880961" y="191929"/>
                  </a:lnTo>
                  <a:lnTo>
                    <a:pt x="1937138" y="117143"/>
                  </a:lnTo>
                  <a:lnTo>
                    <a:pt x="1988690" y="40371"/>
                  </a:lnTo>
                  <a:lnTo>
                    <a:pt x="2009949" y="3270"/>
                  </a:lnTo>
                  <a:close/>
                </a:path>
              </a:pathLst>
            </a:custGeom>
            <a:solidFill>
              <a:srgbClr val="501818"/>
            </a:solid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4" name="Freeform 71">
              <a:extLst>
                <a:ext uri="{FF2B5EF4-FFF2-40B4-BE49-F238E27FC236}">
                  <a16:creationId xmlns:a16="http://schemas.microsoft.com/office/drawing/2014/main" id="{D73B69A3-8304-AC37-C331-E22E48189EBE}"/>
                </a:ext>
              </a:extLst>
            </p:cNvPr>
            <p:cNvSpPr>
              <a:spLocks/>
            </p:cNvSpPr>
            <p:nvPr/>
          </p:nvSpPr>
          <p:spPr bwMode="auto">
            <a:xfrm>
              <a:off x="5420435" y="4257867"/>
              <a:ext cx="883509" cy="885232"/>
            </a:xfrm>
            <a:prstGeom prst="ellipse">
              <a:avLst/>
            </a:prstGeom>
            <a:solidFill>
              <a:srgbClr val="852727"/>
            </a:solid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5" name="Freeform 72">
              <a:extLst>
                <a:ext uri="{FF2B5EF4-FFF2-40B4-BE49-F238E27FC236}">
                  <a16:creationId xmlns:a16="http://schemas.microsoft.com/office/drawing/2014/main" id="{D47678A4-9604-2806-DE31-02F86588BEF2}"/>
                </a:ext>
              </a:extLst>
            </p:cNvPr>
            <p:cNvSpPr>
              <a:spLocks/>
            </p:cNvSpPr>
            <p:nvPr/>
          </p:nvSpPr>
          <p:spPr bwMode="auto">
            <a:xfrm>
              <a:off x="4131081" y="4491701"/>
              <a:ext cx="885179" cy="885232"/>
            </a:xfrm>
            <a:prstGeom prst="ellipse">
              <a:avLst/>
            </a:prstGeom>
            <a:solidFill>
              <a:srgbClr val="A13544"/>
            </a:solid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6" name="Freeform 73">
              <a:extLst>
                <a:ext uri="{FF2B5EF4-FFF2-40B4-BE49-F238E27FC236}">
                  <a16:creationId xmlns:a16="http://schemas.microsoft.com/office/drawing/2014/main" id="{1A03F5A2-9F38-D77C-0B8E-CD3038FC2E26}"/>
                </a:ext>
              </a:extLst>
            </p:cNvPr>
            <p:cNvSpPr>
              <a:spLocks/>
            </p:cNvSpPr>
            <p:nvPr/>
          </p:nvSpPr>
          <p:spPr bwMode="auto">
            <a:xfrm>
              <a:off x="2846738" y="4252855"/>
              <a:ext cx="881838" cy="883562"/>
            </a:xfrm>
            <a:prstGeom prst="ellipse">
              <a:avLst/>
            </a:prstGeom>
            <a:solidFill>
              <a:srgbClr val="A94949"/>
            </a:solid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7" name="Freeform 74">
              <a:extLst>
                <a:ext uri="{FF2B5EF4-FFF2-40B4-BE49-F238E27FC236}">
                  <a16:creationId xmlns:a16="http://schemas.microsoft.com/office/drawing/2014/main" id="{272CF03E-D9B5-5E11-191D-FCB45DFB4509}"/>
                </a:ext>
              </a:extLst>
            </p:cNvPr>
            <p:cNvSpPr>
              <a:spLocks/>
            </p:cNvSpPr>
            <p:nvPr/>
          </p:nvSpPr>
          <p:spPr bwMode="auto">
            <a:xfrm>
              <a:off x="1809575" y="3355933"/>
              <a:ext cx="883509" cy="885232"/>
            </a:xfrm>
            <a:prstGeom prst="ellipse">
              <a:avLst/>
            </a:prstGeom>
            <a:grp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8" name="Freeform 75">
              <a:extLst>
                <a:ext uri="{FF2B5EF4-FFF2-40B4-BE49-F238E27FC236}">
                  <a16:creationId xmlns:a16="http://schemas.microsoft.com/office/drawing/2014/main" id="{BE24CCD9-DBE1-240B-DD0C-8BD2725951EC}"/>
                </a:ext>
              </a:extLst>
            </p:cNvPr>
            <p:cNvSpPr>
              <a:spLocks/>
            </p:cNvSpPr>
            <p:nvPr/>
          </p:nvSpPr>
          <p:spPr bwMode="auto">
            <a:xfrm>
              <a:off x="6449246" y="3372635"/>
              <a:ext cx="885179" cy="885232"/>
            </a:xfrm>
            <a:prstGeom prst="ellipse">
              <a:avLst/>
            </a:prstGeom>
            <a:solidFill>
              <a:srgbClr val="501818"/>
            </a:solid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grpSp>
      <p:sp>
        <p:nvSpPr>
          <p:cNvPr id="39" name="TextBox 38">
            <a:extLst>
              <a:ext uri="{FF2B5EF4-FFF2-40B4-BE49-F238E27FC236}">
                <a16:creationId xmlns:a16="http://schemas.microsoft.com/office/drawing/2014/main" id="{5763D282-85E1-7B2E-F9A1-C869A4C0FE25}"/>
              </a:ext>
            </a:extLst>
          </p:cNvPr>
          <p:cNvSpPr txBox="1"/>
          <p:nvPr/>
        </p:nvSpPr>
        <p:spPr>
          <a:xfrm>
            <a:off x="5771660" y="4698891"/>
            <a:ext cx="2111838" cy="1015663"/>
          </a:xfrm>
          <a:prstGeom prst="rect">
            <a:avLst/>
          </a:prstGeom>
          <a:noFill/>
        </p:spPr>
        <p:txBody>
          <a:bodyPr wrap="square" rtlCol="0">
            <a:spAutoFit/>
          </a:bodyPr>
          <a:lstStyle/>
          <a:p>
            <a:r>
              <a:rPr lang="lv-LV" sz="1200" b="1" dirty="0">
                <a:solidFill>
                  <a:schemeClr val="tx2"/>
                </a:solidFill>
              </a:rPr>
              <a:t>S</a:t>
            </a:r>
            <a:r>
              <a:rPr lang="lv-LV" sz="1200" dirty="0">
                <a:solidFill>
                  <a:schemeClr val="tx2"/>
                </a:solidFill>
              </a:rPr>
              <a:t>adarbības partnera/-u ieguldījums projekta mērķa un uzdevumu sasniegšanā un savstarpējā papildinātība (ja attiecināms)</a:t>
            </a:r>
          </a:p>
        </p:txBody>
      </p:sp>
      <p:sp>
        <p:nvSpPr>
          <p:cNvPr id="40" name="TextBox 39">
            <a:extLst>
              <a:ext uri="{FF2B5EF4-FFF2-40B4-BE49-F238E27FC236}">
                <a16:creationId xmlns:a16="http://schemas.microsoft.com/office/drawing/2014/main" id="{317A5D7F-D0D4-B461-081E-8B6D090AD1BB}"/>
              </a:ext>
            </a:extLst>
          </p:cNvPr>
          <p:cNvSpPr txBox="1"/>
          <p:nvPr/>
        </p:nvSpPr>
        <p:spPr>
          <a:xfrm>
            <a:off x="3302620" y="4983474"/>
            <a:ext cx="2139560" cy="646331"/>
          </a:xfrm>
          <a:prstGeom prst="rect">
            <a:avLst/>
          </a:prstGeom>
          <a:noFill/>
        </p:spPr>
        <p:txBody>
          <a:bodyPr wrap="square" rtlCol="0">
            <a:spAutoFit/>
          </a:bodyPr>
          <a:lstStyle/>
          <a:p>
            <a:pPr algn="r"/>
            <a:r>
              <a:rPr lang="lv-LV" sz="1200" b="1" dirty="0">
                <a:solidFill>
                  <a:schemeClr val="tx2"/>
                </a:solidFill>
              </a:rPr>
              <a:t>P</a:t>
            </a:r>
            <a:r>
              <a:rPr lang="lv-LV" sz="1200" dirty="0">
                <a:solidFill>
                  <a:schemeClr val="tx2"/>
                </a:solidFill>
              </a:rPr>
              <a:t>rojekta mērķis, hipotēze, uzdevumi, esošā situācija zinātnes nozarē (zinātība)</a:t>
            </a:r>
          </a:p>
        </p:txBody>
      </p:sp>
      <p:sp>
        <p:nvSpPr>
          <p:cNvPr id="41" name="TextBox 40">
            <a:extLst>
              <a:ext uri="{FF2B5EF4-FFF2-40B4-BE49-F238E27FC236}">
                <a16:creationId xmlns:a16="http://schemas.microsoft.com/office/drawing/2014/main" id="{A52C4300-4C3F-0169-3364-6440A5A68924}"/>
              </a:ext>
            </a:extLst>
          </p:cNvPr>
          <p:cNvSpPr txBox="1"/>
          <p:nvPr/>
        </p:nvSpPr>
        <p:spPr>
          <a:xfrm>
            <a:off x="1051218" y="3984819"/>
            <a:ext cx="2453867" cy="830997"/>
          </a:xfrm>
          <a:prstGeom prst="rect">
            <a:avLst/>
          </a:prstGeom>
          <a:noFill/>
        </p:spPr>
        <p:txBody>
          <a:bodyPr wrap="square" rtlCol="0">
            <a:spAutoFit/>
          </a:bodyPr>
          <a:lstStyle/>
          <a:p>
            <a:pPr algn="r"/>
            <a:r>
              <a:rPr lang="lv-LV" sz="1200" b="1" dirty="0">
                <a:solidFill>
                  <a:schemeClr val="accent5"/>
                </a:solidFill>
              </a:rPr>
              <a:t>A</a:t>
            </a:r>
            <a:r>
              <a:rPr lang="lv-LV" sz="1200" dirty="0">
                <a:solidFill>
                  <a:schemeClr val="accent5"/>
                </a:solidFill>
              </a:rPr>
              <a:t>prakstā ņem vērā MK rīkojuma 6. punktā noteiktos tematiskos uzdevumus un MK rīkojuma 7. punktā norādītos kopīgos (horizontālos) uzdevumus</a:t>
            </a:r>
            <a:endParaRPr lang="lv-LV" sz="1200" dirty="0">
              <a:solidFill>
                <a:schemeClr val="accent5"/>
              </a:solidFill>
              <a:latin typeface="Arial Narrow" panose="020B0606020202030204" pitchFamily="34" charset="0"/>
            </a:endParaRPr>
          </a:p>
        </p:txBody>
      </p:sp>
      <p:sp>
        <p:nvSpPr>
          <p:cNvPr id="42" name="TextBox 41">
            <a:extLst>
              <a:ext uri="{FF2B5EF4-FFF2-40B4-BE49-F238E27FC236}">
                <a16:creationId xmlns:a16="http://schemas.microsoft.com/office/drawing/2014/main" id="{B3C1B7A1-2888-CE28-102D-2610394D4F89}"/>
              </a:ext>
            </a:extLst>
          </p:cNvPr>
          <p:cNvSpPr txBox="1"/>
          <p:nvPr/>
        </p:nvSpPr>
        <p:spPr>
          <a:xfrm>
            <a:off x="213360" y="2697899"/>
            <a:ext cx="2176949" cy="830997"/>
          </a:xfrm>
          <a:prstGeom prst="rect">
            <a:avLst/>
          </a:prstGeom>
          <a:noFill/>
        </p:spPr>
        <p:txBody>
          <a:bodyPr wrap="square" rtlCol="0">
            <a:spAutoFit/>
          </a:bodyPr>
          <a:lstStyle>
            <a:defPPr>
              <a:defRPr lang="lv-LV"/>
            </a:defPPr>
            <a:lvl1pPr algn="r">
              <a:defRPr sz="1200" b="1">
                <a:solidFill>
                  <a:schemeClr val="accent5"/>
                </a:solidFill>
              </a:defRPr>
            </a:lvl1pPr>
          </a:lstStyle>
          <a:p>
            <a:r>
              <a:rPr lang="lv-LV" dirty="0"/>
              <a:t>P</a:t>
            </a:r>
            <a:r>
              <a:rPr lang="lv-LV" b="0" dirty="0"/>
              <a:t>rojekta ieguldījums programmas </a:t>
            </a:r>
            <a:r>
              <a:rPr lang="lv-LV" b="0" dirty="0" err="1"/>
              <a:t>virsmērķa</a:t>
            </a:r>
            <a:r>
              <a:rPr lang="lv-LV" b="0" dirty="0"/>
              <a:t>, mērķa un MK rīkojuma 6. punktā noteikto uzdevumu īstenošanas nodrošināšanā.</a:t>
            </a:r>
          </a:p>
        </p:txBody>
      </p:sp>
      <p:pic>
        <p:nvPicPr>
          <p:cNvPr id="44" name="Picture 35">
            <a:extLst>
              <a:ext uri="{FF2B5EF4-FFF2-40B4-BE49-F238E27FC236}">
                <a16:creationId xmlns:a16="http://schemas.microsoft.com/office/drawing/2014/main" id="{8D59E1B2-54A5-9E71-5249-7CE4BF12BCD2}"/>
              </a:ext>
            </a:extLst>
          </p:cNvPr>
          <p:cNvPicPr>
            <a:picLocks noChangeAspect="1"/>
          </p:cNvPicPr>
          <p:nvPr/>
        </p:nvPicPr>
        <p:blipFill>
          <a:blip r:embed="rId4">
            <a:lum bright="70000" contrast="-70000"/>
          </a:blip>
          <a:stretch>
            <a:fillRect/>
          </a:stretch>
        </p:blipFill>
        <p:spPr>
          <a:xfrm>
            <a:off x="6138060" y="4046395"/>
            <a:ext cx="535394" cy="630575"/>
          </a:xfrm>
          <a:prstGeom prst="rect">
            <a:avLst/>
          </a:prstGeom>
        </p:spPr>
      </p:pic>
      <p:pic>
        <p:nvPicPr>
          <p:cNvPr id="45" name="Picture 36">
            <a:extLst>
              <a:ext uri="{FF2B5EF4-FFF2-40B4-BE49-F238E27FC236}">
                <a16:creationId xmlns:a16="http://schemas.microsoft.com/office/drawing/2014/main" id="{3041678B-49B5-05EF-6FE8-E0A978BD2755}"/>
              </a:ext>
            </a:extLst>
          </p:cNvPr>
          <p:cNvPicPr>
            <a:picLocks noChangeAspect="1"/>
          </p:cNvPicPr>
          <p:nvPr/>
        </p:nvPicPr>
        <p:blipFill>
          <a:blip r:embed="rId5">
            <a:lum bright="70000" contrast="-70000"/>
          </a:blip>
          <a:stretch>
            <a:fillRect/>
          </a:stretch>
        </p:blipFill>
        <p:spPr>
          <a:xfrm>
            <a:off x="4867686" y="4269343"/>
            <a:ext cx="563441" cy="609435"/>
          </a:xfrm>
          <a:prstGeom prst="rect">
            <a:avLst/>
          </a:prstGeom>
        </p:spPr>
      </p:pic>
      <p:pic>
        <p:nvPicPr>
          <p:cNvPr id="46" name="Picture 4">
            <a:extLst>
              <a:ext uri="{FF2B5EF4-FFF2-40B4-BE49-F238E27FC236}">
                <a16:creationId xmlns:a16="http://schemas.microsoft.com/office/drawing/2014/main" id="{71AEE7DC-92EA-CAE5-7932-2D28D1F06754}"/>
              </a:ext>
            </a:extLst>
          </p:cNvPr>
          <p:cNvPicPr>
            <a:picLocks noChangeAspect="1"/>
          </p:cNvPicPr>
          <p:nvPr/>
        </p:nvPicPr>
        <p:blipFill>
          <a:blip r:embed="rId6" cstate="print">
            <a:duotone>
              <a:prstClr val="black"/>
              <a:schemeClr val="bg1">
                <a:tint val="45000"/>
                <a:satMod val="400000"/>
              </a:schemeClr>
            </a:duotone>
            <a:extLst>
              <a:ext uri="{28A0092B-C50C-407E-A947-70E740481C1C}">
                <a14:useLocalDpi xmlns:a14="http://schemas.microsoft.com/office/drawing/2010/main" val="0"/>
              </a:ext>
            </a:extLst>
          </a:blip>
          <a:srcRect/>
          <a:stretch>
            <a:fillRect/>
          </a:stretch>
        </p:blipFill>
        <p:spPr bwMode="auto">
          <a:xfrm>
            <a:off x="2628880" y="3205731"/>
            <a:ext cx="449700" cy="44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2" descr="Image result for euro icon">
            <a:extLst>
              <a:ext uri="{FF2B5EF4-FFF2-40B4-BE49-F238E27FC236}">
                <a16:creationId xmlns:a16="http://schemas.microsoft.com/office/drawing/2014/main" id="{679E33D6-7646-4812-C43F-99FFF440148B}"/>
              </a:ext>
            </a:extLst>
          </p:cNvPr>
          <p:cNvPicPr>
            <a:picLocks noChangeAspect="1" noChangeArrowheads="1"/>
          </p:cNvPicPr>
          <p:nvPr/>
        </p:nvPicPr>
        <p:blipFill>
          <a:blip r:embed="rId7" cstate="print">
            <a:duotone>
              <a:prstClr val="black"/>
              <a:schemeClr val="bg1">
                <a:tint val="45000"/>
                <a:satMod val="400000"/>
              </a:schemeClr>
            </a:duotone>
            <a:extLst>
              <a:ext uri="{28A0092B-C50C-407E-A947-70E740481C1C}">
                <a14:useLocalDpi xmlns:a14="http://schemas.microsoft.com/office/drawing/2010/main" val="0"/>
              </a:ext>
            </a:extLst>
          </a:blip>
          <a:srcRect/>
          <a:stretch>
            <a:fillRect/>
          </a:stretch>
        </p:blipFill>
        <p:spPr bwMode="auto">
          <a:xfrm>
            <a:off x="3683093" y="4099311"/>
            <a:ext cx="457171" cy="45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43">
            <a:extLst>
              <a:ext uri="{FF2B5EF4-FFF2-40B4-BE49-F238E27FC236}">
                <a16:creationId xmlns:a16="http://schemas.microsoft.com/office/drawing/2014/main" id="{A0E504D2-D428-09ED-2109-CFE49D0C64F0}"/>
              </a:ext>
            </a:extLst>
          </p:cNvPr>
          <p:cNvPicPr>
            <a:picLocks noChangeAspect="1"/>
          </p:cNvPicPr>
          <p:nvPr/>
        </p:nvPicPr>
        <p:blipFill>
          <a:blip r:embed="rId8" cstate="print">
            <a:lum bright="70000" contrast="-70000"/>
            <a:extLst>
              <a:ext uri="{28A0092B-C50C-407E-A947-70E740481C1C}">
                <a14:useLocalDpi xmlns:a14="http://schemas.microsoft.com/office/drawing/2010/main" val="0"/>
              </a:ext>
            </a:extLst>
          </a:blip>
          <a:srcRect/>
          <a:stretch>
            <a:fillRect/>
          </a:stretch>
        </p:blipFill>
        <p:spPr bwMode="auto">
          <a:xfrm>
            <a:off x="7182567" y="3168550"/>
            <a:ext cx="511557" cy="511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Teksts">
            <a:extLst>
              <a:ext uri="{FF2B5EF4-FFF2-40B4-BE49-F238E27FC236}">
                <a16:creationId xmlns:a16="http://schemas.microsoft.com/office/drawing/2014/main" id="{9863555E-63CD-320B-E008-78C4F98C2776}"/>
              </a:ext>
            </a:extLst>
          </p:cNvPr>
          <p:cNvSpPr txBox="1"/>
          <p:nvPr/>
        </p:nvSpPr>
        <p:spPr>
          <a:xfrm>
            <a:off x="2158220" y="1866817"/>
            <a:ext cx="6096000" cy="369332"/>
          </a:xfrm>
          <a:prstGeom prst="rect">
            <a:avLst/>
          </a:prstGeom>
          <a:noFill/>
        </p:spPr>
        <p:txBody>
          <a:bodyPr wrap="square">
            <a:spAutoFit/>
          </a:bodyPr>
          <a:lstStyle/>
          <a:p>
            <a:pPr algn="ctr"/>
            <a:r>
              <a:rPr lang="lv-LV" sz="1800" b="1">
                <a:solidFill>
                  <a:schemeClr val="bg1">
                    <a:lumMod val="95000"/>
                  </a:schemeClr>
                </a:solidFill>
                <a:latin typeface="Arial Narrow" panose="020B0606020202030204" pitchFamily="34" charset="0"/>
              </a:rPr>
              <a:t>Izcilība</a:t>
            </a:r>
          </a:p>
        </p:txBody>
      </p:sp>
      <p:pic>
        <p:nvPicPr>
          <p:cNvPr id="5" name="!!Forma2">
            <a:extLst>
              <a:ext uri="{FF2B5EF4-FFF2-40B4-BE49-F238E27FC236}">
                <a16:creationId xmlns:a16="http://schemas.microsoft.com/office/drawing/2014/main" id="{687BE122-DB4C-0D83-C000-BBFD3C4B8B9F}"/>
              </a:ext>
            </a:extLst>
          </p:cNvPr>
          <p:cNvPicPr>
            <a:picLocks noChangeAspect="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428991" y="5229131"/>
            <a:ext cx="1101331" cy="1101331"/>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Datuma vietturis 13">
            <a:extLst>
              <a:ext uri="{FF2B5EF4-FFF2-40B4-BE49-F238E27FC236}">
                <a16:creationId xmlns:a16="http://schemas.microsoft.com/office/drawing/2014/main" id="{8F266A87-0D03-FAF6-E988-41D8D8958D85}"/>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13" name="Kājenes vietturis 14">
            <a:extLst>
              <a:ext uri="{FF2B5EF4-FFF2-40B4-BE49-F238E27FC236}">
                <a16:creationId xmlns:a16="http://schemas.microsoft.com/office/drawing/2014/main" id="{0C3C55D1-AD4D-29D0-7984-DE3CEE289E03}"/>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3" name="Slide Number Placeholder 2">
            <a:extLst>
              <a:ext uri="{FF2B5EF4-FFF2-40B4-BE49-F238E27FC236}">
                <a16:creationId xmlns:a16="http://schemas.microsoft.com/office/drawing/2014/main" id="{98D25BF9-09F6-FED6-7864-316093D70501}"/>
              </a:ext>
            </a:extLst>
          </p:cNvPr>
          <p:cNvSpPr>
            <a:spLocks noGrp="1"/>
          </p:cNvSpPr>
          <p:nvPr>
            <p:ph type="sldNum" sz="quarter" idx="12"/>
          </p:nvPr>
        </p:nvSpPr>
        <p:spPr/>
        <p:txBody>
          <a:bodyPr/>
          <a:lstStyle/>
          <a:p>
            <a:fld id="{0C152783-A906-4F49-8461-A41E71CF96CE}" type="slidenum">
              <a:rPr lang="lv-LV" smtClean="0"/>
              <a:t>18</a:t>
            </a:fld>
            <a:endParaRPr lang="lv-LV"/>
          </a:p>
        </p:txBody>
      </p:sp>
    </p:spTree>
    <p:extLst>
      <p:ext uri="{BB962C8B-B14F-4D97-AF65-F5344CB8AC3E}">
        <p14:creationId xmlns:p14="http://schemas.microsoft.com/office/powerpoint/2010/main" val="38125068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500" tmFilter="0, 0; .2, .5; .8, .5; 1, 0"/>
                                        <p:tgtEl>
                                          <p:spTgt spid="46"/>
                                        </p:tgtEl>
                                      </p:cBhvr>
                                    </p:animEffect>
                                    <p:animScale>
                                      <p:cBhvr>
                                        <p:cTn id="7" dur="250" autoRev="1" fill="hold"/>
                                        <p:tgtEl>
                                          <p:spTgt spid="46"/>
                                        </p:tgtEl>
                                      </p:cBhvr>
                                      <p:by x="105000" y="105000"/>
                                    </p:animScale>
                                  </p:childTnLst>
                                </p:cTn>
                              </p:par>
                            </p:childTnLst>
                          </p:cTn>
                        </p:par>
                        <p:par>
                          <p:cTn id="8" fill="hold">
                            <p:stCondLst>
                              <p:cond delay="500"/>
                            </p:stCondLst>
                            <p:childTnLst>
                              <p:par>
                                <p:cTn id="9" presetID="26" presetClass="emph" presetSubtype="0" fill="hold" nodeType="afterEffect">
                                  <p:stCondLst>
                                    <p:cond delay="0"/>
                                  </p:stCondLst>
                                  <p:childTnLst>
                                    <p:animEffect transition="out" filter="fade">
                                      <p:cBhvr>
                                        <p:cTn id="10" dur="500" tmFilter="0, 0; .2, .5; .8, .5; 1, 0"/>
                                        <p:tgtEl>
                                          <p:spTgt spid="47"/>
                                        </p:tgtEl>
                                      </p:cBhvr>
                                    </p:animEffect>
                                    <p:animScale>
                                      <p:cBhvr>
                                        <p:cTn id="11" dur="250" autoRev="1" fill="hold"/>
                                        <p:tgtEl>
                                          <p:spTgt spid="47"/>
                                        </p:tgtEl>
                                      </p:cBhvr>
                                      <p:by x="105000" y="105000"/>
                                    </p:animScale>
                                  </p:childTnLst>
                                </p:cTn>
                              </p:par>
                            </p:childTnLst>
                          </p:cTn>
                        </p:par>
                        <p:par>
                          <p:cTn id="12" fill="hold">
                            <p:stCondLst>
                              <p:cond delay="1000"/>
                            </p:stCondLst>
                            <p:childTnLst>
                              <p:par>
                                <p:cTn id="13" presetID="26" presetClass="emph" presetSubtype="0" fill="hold" nodeType="afterEffect">
                                  <p:stCondLst>
                                    <p:cond delay="0"/>
                                  </p:stCondLst>
                                  <p:childTnLst>
                                    <p:animEffect transition="out" filter="fade">
                                      <p:cBhvr>
                                        <p:cTn id="14" dur="500" tmFilter="0, 0; .2, .5; .8, .5; 1, 0"/>
                                        <p:tgtEl>
                                          <p:spTgt spid="45"/>
                                        </p:tgtEl>
                                      </p:cBhvr>
                                    </p:animEffect>
                                    <p:animScale>
                                      <p:cBhvr>
                                        <p:cTn id="15" dur="250" autoRev="1" fill="hold"/>
                                        <p:tgtEl>
                                          <p:spTgt spid="45"/>
                                        </p:tgtEl>
                                      </p:cBhvr>
                                      <p:by x="105000" y="105000"/>
                                    </p:animScale>
                                  </p:childTnLst>
                                </p:cTn>
                              </p:par>
                            </p:childTnLst>
                          </p:cTn>
                        </p:par>
                        <p:par>
                          <p:cTn id="16" fill="hold">
                            <p:stCondLst>
                              <p:cond delay="1500"/>
                            </p:stCondLst>
                            <p:childTnLst>
                              <p:par>
                                <p:cTn id="17" presetID="26" presetClass="emph" presetSubtype="0" fill="hold" nodeType="afterEffect">
                                  <p:stCondLst>
                                    <p:cond delay="0"/>
                                  </p:stCondLst>
                                  <p:childTnLst>
                                    <p:animEffect transition="out" filter="fade">
                                      <p:cBhvr>
                                        <p:cTn id="18" dur="500" tmFilter="0, 0; .2, .5; .8, .5; 1, 0"/>
                                        <p:tgtEl>
                                          <p:spTgt spid="44"/>
                                        </p:tgtEl>
                                      </p:cBhvr>
                                    </p:animEffect>
                                    <p:animScale>
                                      <p:cBhvr>
                                        <p:cTn id="19" dur="250" autoRev="1" fill="hold"/>
                                        <p:tgtEl>
                                          <p:spTgt spid="44"/>
                                        </p:tgtEl>
                                      </p:cBhvr>
                                      <p:by x="105000" y="105000"/>
                                    </p:animScale>
                                  </p:childTnLst>
                                </p:cTn>
                              </p:par>
                            </p:childTnLst>
                          </p:cTn>
                        </p:par>
                        <p:par>
                          <p:cTn id="20" fill="hold">
                            <p:stCondLst>
                              <p:cond delay="2000"/>
                            </p:stCondLst>
                            <p:childTnLst>
                              <p:par>
                                <p:cTn id="21" presetID="26" presetClass="emph" presetSubtype="0" fill="hold" nodeType="afterEffect">
                                  <p:stCondLst>
                                    <p:cond delay="0"/>
                                  </p:stCondLst>
                                  <p:childTnLst>
                                    <p:animEffect transition="out" filter="fade">
                                      <p:cBhvr>
                                        <p:cTn id="22" dur="500" tmFilter="0, 0; .2, .5; .8, .5; 1, 0"/>
                                        <p:tgtEl>
                                          <p:spTgt spid="48"/>
                                        </p:tgtEl>
                                      </p:cBhvr>
                                    </p:animEffect>
                                    <p:animScale>
                                      <p:cBhvr>
                                        <p:cTn id="23" dur="250" autoRev="1" fill="hold"/>
                                        <p:tgtEl>
                                          <p:spTgt spid="4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2D8B5-4DA3-ABF0-38A8-5613BA83C9A7}"/>
            </a:ext>
          </a:extLst>
        </p:cNvPr>
        <p:cNvGrpSpPr/>
        <p:nvPr/>
      </p:nvGrpSpPr>
      <p:grpSpPr>
        <a:xfrm>
          <a:off x="0" y="0"/>
          <a:ext cx="0" cy="0"/>
          <a:chOff x="0" y="0"/>
          <a:chExt cx="0" cy="0"/>
        </a:xfrm>
      </p:grpSpPr>
      <p:grpSp>
        <p:nvGrpSpPr>
          <p:cNvPr id="27" name="!!Forma">
            <a:extLst>
              <a:ext uri="{FF2B5EF4-FFF2-40B4-BE49-F238E27FC236}">
                <a16:creationId xmlns:a16="http://schemas.microsoft.com/office/drawing/2014/main" id="{E3FE33CB-D070-CDE0-3C34-865ABA7D1A4A}"/>
              </a:ext>
            </a:extLst>
          </p:cNvPr>
          <p:cNvGrpSpPr/>
          <p:nvPr/>
        </p:nvGrpSpPr>
        <p:grpSpPr>
          <a:xfrm>
            <a:off x="400610" y="5590563"/>
            <a:ext cx="1699860" cy="793123"/>
            <a:chOff x="400610" y="5590563"/>
            <a:chExt cx="1699860" cy="793123"/>
          </a:xfrm>
        </p:grpSpPr>
        <p:grpSp>
          <p:nvGrpSpPr>
            <p:cNvPr id="11" name="!!Forma">
              <a:extLst>
                <a:ext uri="{FF2B5EF4-FFF2-40B4-BE49-F238E27FC236}">
                  <a16:creationId xmlns:a16="http://schemas.microsoft.com/office/drawing/2014/main" id="{E93024ED-5B5F-F8F0-403D-340D0FBCCFCD}"/>
                </a:ext>
              </a:extLst>
            </p:cNvPr>
            <p:cNvGrpSpPr/>
            <p:nvPr/>
          </p:nvGrpSpPr>
          <p:grpSpPr>
            <a:xfrm>
              <a:off x="400610" y="5590563"/>
              <a:ext cx="1699860" cy="793123"/>
              <a:chOff x="2316903" y="1267749"/>
              <a:chExt cx="7436405" cy="3787624"/>
            </a:xfrm>
            <a:effectLst>
              <a:outerShdw blurRad="50800" dist="38100" dir="2700000" algn="tl" rotWithShape="0">
                <a:prstClr val="black">
                  <a:alpha val="40000"/>
                </a:prstClr>
              </a:outerShdw>
            </a:effectLst>
          </p:grpSpPr>
          <p:pic>
            <p:nvPicPr>
              <p:cNvPr id="16" name="Picture 54">
                <a:extLst>
                  <a:ext uri="{FF2B5EF4-FFF2-40B4-BE49-F238E27FC236}">
                    <a16:creationId xmlns:a16="http://schemas.microsoft.com/office/drawing/2014/main" id="{9DA7423E-2E3B-0559-99EA-CC69282CA6F8}"/>
                  </a:ext>
                </a:extLst>
              </p:cNvPr>
              <p:cNvPicPr>
                <a:picLocks noChangeAspect="1"/>
              </p:cNvPicPr>
              <p:nvPr/>
            </p:nvPicPr>
            <p:blipFill>
              <a:blip r:embed="rId2">
                <a:duotone>
                  <a:schemeClr val="accent2">
                    <a:shade val="45000"/>
                    <a:satMod val="135000"/>
                  </a:schemeClr>
                  <a:prstClr val="white"/>
                </a:duotone>
              </a:blip>
              <a:stretch>
                <a:fillRect/>
              </a:stretch>
            </p:blipFill>
            <p:spPr>
              <a:xfrm>
                <a:off x="4698026" y="1324607"/>
                <a:ext cx="2750415" cy="3730766"/>
              </a:xfrm>
              <a:prstGeom prst="rect">
                <a:avLst/>
              </a:prstGeom>
            </p:spPr>
          </p:pic>
          <p:sp>
            <p:nvSpPr>
              <p:cNvPr id="18" name="TextBox 17">
                <a:extLst>
                  <a:ext uri="{FF2B5EF4-FFF2-40B4-BE49-F238E27FC236}">
                    <a16:creationId xmlns:a16="http://schemas.microsoft.com/office/drawing/2014/main" id="{0E5E5834-966B-727F-A48F-8A2F4B163ECC}"/>
                  </a:ext>
                </a:extLst>
              </p:cNvPr>
              <p:cNvSpPr txBox="1"/>
              <p:nvPr/>
            </p:nvSpPr>
            <p:spPr>
              <a:xfrm>
                <a:off x="4793382" y="2631020"/>
                <a:ext cx="2406413" cy="1102357"/>
              </a:xfrm>
              <a:prstGeom prst="rect">
                <a:avLst/>
              </a:prstGeom>
              <a:noFill/>
            </p:spPr>
            <p:txBody>
              <a:bodyPr wrap="square" rtlCol="0">
                <a:spAutoFit/>
              </a:bodyPr>
              <a:lstStyle>
                <a:defPPr>
                  <a:defRPr lang="lv-LV"/>
                </a:defPPr>
                <a:lvl1pPr algn="ctr">
                  <a:defRPr sz="900" b="1">
                    <a:solidFill>
                      <a:schemeClr val="bg1">
                        <a:lumMod val="50000"/>
                      </a:schemeClr>
                    </a:solidFill>
                    <a:latin typeface="Arial Narrow" panose="020B0606020202030204" pitchFamily="34" charset="0"/>
                  </a:defRPr>
                </a:lvl1pPr>
              </a:lstStyle>
              <a:p>
                <a:r>
                  <a:rPr lang="lv-LV"/>
                  <a:t>Ietekme</a:t>
                </a:r>
              </a:p>
            </p:txBody>
          </p:sp>
          <p:pic>
            <p:nvPicPr>
              <p:cNvPr id="19" name="Picture 56">
                <a:extLst>
                  <a:ext uri="{FF2B5EF4-FFF2-40B4-BE49-F238E27FC236}">
                    <a16:creationId xmlns:a16="http://schemas.microsoft.com/office/drawing/2014/main" id="{EAED2070-0942-2309-C6A8-409567A30B7F}"/>
                  </a:ext>
                </a:extLst>
              </p:cNvPr>
              <p:cNvPicPr>
                <a:picLocks noChangeAspect="1"/>
              </p:cNvPicPr>
              <p:nvPr/>
            </p:nvPicPr>
            <p:blipFill>
              <a:blip r:embed="rId2">
                <a:duotone>
                  <a:schemeClr val="bg2">
                    <a:shade val="45000"/>
                    <a:satMod val="135000"/>
                  </a:schemeClr>
                  <a:prstClr val="white"/>
                </a:duotone>
              </a:blip>
              <a:stretch>
                <a:fillRect/>
              </a:stretch>
            </p:blipFill>
            <p:spPr>
              <a:xfrm>
                <a:off x="7580638" y="2099337"/>
                <a:ext cx="2059924" cy="2794154"/>
              </a:xfrm>
              <a:prstGeom prst="rect">
                <a:avLst/>
              </a:prstGeom>
            </p:spPr>
          </p:pic>
          <p:sp>
            <p:nvSpPr>
              <p:cNvPr id="20" name="TextBox 19">
                <a:extLst>
                  <a:ext uri="{FF2B5EF4-FFF2-40B4-BE49-F238E27FC236}">
                    <a16:creationId xmlns:a16="http://schemas.microsoft.com/office/drawing/2014/main" id="{33A520FB-1CBB-7299-8317-B509C453B62A}"/>
                  </a:ext>
                </a:extLst>
              </p:cNvPr>
              <p:cNvSpPr txBox="1"/>
              <p:nvPr/>
            </p:nvSpPr>
            <p:spPr>
              <a:xfrm>
                <a:off x="7485280" y="3182199"/>
                <a:ext cx="2268028" cy="881888"/>
              </a:xfrm>
              <a:prstGeom prst="rect">
                <a:avLst/>
              </a:prstGeom>
              <a:noFill/>
            </p:spPr>
            <p:txBody>
              <a:bodyPr wrap="square" rtlCol="0">
                <a:spAutoFit/>
              </a:bodyPr>
              <a:lstStyle>
                <a:defPPr>
                  <a:defRPr lang="lv-LV"/>
                </a:defPPr>
                <a:lvl1pPr algn="ctr">
                  <a:defRPr sz="3600" b="1">
                    <a:solidFill>
                      <a:schemeClr val="bg1">
                        <a:lumMod val="50000"/>
                      </a:schemeClr>
                    </a:solidFill>
                    <a:latin typeface="Arial Narrow" panose="020B0606020202030204" pitchFamily="34" charset="0"/>
                  </a:defRPr>
                </a:lvl1pPr>
              </a:lstStyle>
              <a:p>
                <a:r>
                  <a:rPr lang="lv-LV" sz="600"/>
                  <a:t>Īstenošana</a:t>
                </a:r>
              </a:p>
            </p:txBody>
          </p:sp>
          <p:sp>
            <p:nvSpPr>
              <p:cNvPr id="21" name="TextBox 20">
                <a:extLst>
                  <a:ext uri="{FF2B5EF4-FFF2-40B4-BE49-F238E27FC236}">
                    <a16:creationId xmlns:a16="http://schemas.microsoft.com/office/drawing/2014/main" id="{975E0CD2-6184-291C-6987-AB2A45DB99D1}"/>
                  </a:ext>
                </a:extLst>
              </p:cNvPr>
              <p:cNvSpPr txBox="1"/>
              <p:nvPr/>
            </p:nvSpPr>
            <p:spPr>
              <a:xfrm>
                <a:off x="5780541" y="1267749"/>
                <a:ext cx="372218" cy="955379"/>
              </a:xfrm>
              <a:prstGeom prst="rect">
                <a:avLst/>
              </a:prstGeom>
              <a:noFill/>
            </p:spPr>
            <p:txBody>
              <a:bodyPr wrap="square" rtlCol="0">
                <a:spAutoFit/>
              </a:bodyPr>
              <a:lstStyle>
                <a:defPPr>
                  <a:defRPr lang="lv-LV"/>
                </a:defPPr>
                <a:lvl1pPr>
                  <a:defRPr sz="600" b="1">
                    <a:solidFill>
                      <a:schemeClr val="bg1"/>
                    </a:solidFill>
                    <a:latin typeface="Arial Narrow" panose="020B0606020202030204" pitchFamily="34" charset="0"/>
                  </a:defRPr>
                </a:lvl1pPr>
              </a:lstStyle>
              <a:p>
                <a:r>
                  <a:rPr lang="lv-LV" sz="700"/>
                  <a:t>2</a:t>
                </a:r>
              </a:p>
            </p:txBody>
          </p:sp>
          <p:grpSp>
            <p:nvGrpSpPr>
              <p:cNvPr id="22" name="Grupa 21">
                <a:extLst>
                  <a:ext uri="{FF2B5EF4-FFF2-40B4-BE49-F238E27FC236}">
                    <a16:creationId xmlns:a16="http://schemas.microsoft.com/office/drawing/2014/main" id="{A8A082CD-CDDB-CFF8-69B4-537345597402}"/>
                  </a:ext>
                </a:extLst>
              </p:cNvPr>
              <p:cNvGrpSpPr/>
              <p:nvPr/>
            </p:nvGrpSpPr>
            <p:grpSpPr>
              <a:xfrm>
                <a:off x="2316903" y="2013738"/>
                <a:ext cx="2381125" cy="2911090"/>
                <a:chOff x="891133" y="2564931"/>
                <a:chExt cx="2381125" cy="2911090"/>
              </a:xfrm>
            </p:grpSpPr>
            <p:pic>
              <p:nvPicPr>
                <p:cNvPr id="23" name="Picture 1">
                  <a:extLst>
                    <a:ext uri="{FF2B5EF4-FFF2-40B4-BE49-F238E27FC236}">
                      <a16:creationId xmlns:a16="http://schemas.microsoft.com/office/drawing/2014/main" id="{3094D829-5DF0-BC3D-DB0B-C03221C8197A}"/>
                    </a:ext>
                  </a:extLst>
                </p:cNvPr>
                <p:cNvPicPr>
                  <a:picLocks noChangeAspect="1"/>
                </p:cNvPicPr>
                <p:nvPr/>
              </p:nvPicPr>
              <p:blipFill>
                <a:blip r:embed="rId2">
                  <a:duotone>
                    <a:schemeClr val="bg2">
                      <a:shade val="45000"/>
                      <a:satMod val="135000"/>
                    </a:schemeClr>
                    <a:prstClr val="white"/>
                  </a:duotone>
                </a:blip>
                <a:stretch>
                  <a:fillRect/>
                </a:stretch>
              </p:blipFill>
              <p:spPr>
                <a:xfrm>
                  <a:off x="1051734" y="2681866"/>
                  <a:ext cx="2059923" cy="2794155"/>
                </a:xfrm>
                <a:prstGeom prst="rect">
                  <a:avLst/>
                </a:prstGeom>
              </p:spPr>
            </p:pic>
            <p:sp>
              <p:nvSpPr>
                <p:cNvPr id="24" name="TextBox 23">
                  <a:extLst>
                    <a:ext uri="{FF2B5EF4-FFF2-40B4-BE49-F238E27FC236}">
                      <a16:creationId xmlns:a16="http://schemas.microsoft.com/office/drawing/2014/main" id="{7ADEA32A-913E-56CF-812A-7B58470DFB10}"/>
                    </a:ext>
                  </a:extLst>
                </p:cNvPr>
                <p:cNvSpPr txBox="1"/>
                <p:nvPr/>
              </p:nvSpPr>
              <p:spPr>
                <a:xfrm>
                  <a:off x="891133" y="3587741"/>
                  <a:ext cx="2381125" cy="881888"/>
                </a:xfrm>
                <a:prstGeom prst="rect">
                  <a:avLst/>
                </a:prstGeom>
                <a:noFill/>
              </p:spPr>
              <p:txBody>
                <a:bodyPr wrap="square" rtlCol="0">
                  <a:spAutoFit/>
                </a:bodyPr>
                <a:lstStyle>
                  <a:defPPr>
                    <a:defRPr lang="lv-LV"/>
                  </a:defPPr>
                  <a:lvl1pPr algn="ctr">
                    <a:defRPr sz="600" b="1">
                      <a:solidFill>
                        <a:schemeClr val="bg1">
                          <a:lumMod val="50000"/>
                        </a:schemeClr>
                      </a:solidFill>
                      <a:latin typeface="Arial Narrow" panose="020B0606020202030204" pitchFamily="34" charset="0"/>
                    </a:defRPr>
                  </a:lvl1pPr>
                </a:lstStyle>
                <a:p>
                  <a:r>
                    <a:rPr lang="lv-LV"/>
                    <a:t>Izcilība</a:t>
                  </a:r>
                </a:p>
              </p:txBody>
            </p:sp>
            <p:sp>
              <p:nvSpPr>
                <p:cNvPr id="25" name="TextBox 24">
                  <a:extLst>
                    <a:ext uri="{FF2B5EF4-FFF2-40B4-BE49-F238E27FC236}">
                      <a16:creationId xmlns:a16="http://schemas.microsoft.com/office/drawing/2014/main" id="{B4C1F1D3-4471-ECA7-D8E9-E97014571C28}"/>
                    </a:ext>
                  </a:extLst>
                </p:cNvPr>
                <p:cNvSpPr txBox="1"/>
                <p:nvPr/>
              </p:nvSpPr>
              <p:spPr>
                <a:xfrm>
                  <a:off x="1746776" y="2564931"/>
                  <a:ext cx="513509" cy="881888"/>
                </a:xfrm>
                <a:prstGeom prst="rect">
                  <a:avLst/>
                </a:prstGeom>
                <a:noFill/>
              </p:spPr>
              <p:txBody>
                <a:bodyPr wrap="square" rtlCol="0">
                  <a:spAutoFit/>
                </a:bodyPr>
                <a:lstStyle>
                  <a:defPPr>
                    <a:defRPr lang="lv-LV"/>
                  </a:defPPr>
                  <a:lvl1pPr>
                    <a:defRPr sz="600" b="1">
                      <a:solidFill>
                        <a:schemeClr val="bg1"/>
                      </a:solidFill>
                      <a:latin typeface="Arial Narrow" panose="020B0606020202030204" pitchFamily="34" charset="0"/>
                    </a:defRPr>
                  </a:lvl1pPr>
                </a:lstStyle>
                <a:p>
                  <a:r>
                    <a:rPr lang="lv-LV"/>
                    <a:t>1</a:t>
                  </a:r>
                </a:p>
              </p:txBody>
            </p:sp>
          </p:grpSp>
        </p:grpSp>
        <p:sp>
          <p:nvSpPr>
            <p:cNvPr id="26" name="TextBox 25">
              <a:extLst>
                <a:ext uri="{FF2B5EF4-FFF2-40B4-BE49-F238E27FC236}">
                  <a16:creationId xmlns:a16="http://schemas.microsoft.com/office/drawing/2014/main" id="{E689377C-1FB7-6298-F92F-9D851C4E8F95}"/>
                </a:ext>
              </a:extLst>
            </p:cNvPr>
            <p:cNvSpPr txBox="1"/>
            <p:nvPr/>
          </p:nvSpPr>
          <p:spPr>
            <a:xfrm>
              <a:off x="1767419" y="5742516"/>
              <a:ext cx="104841" cy="184666"/>
            </a:xfrm>
            <a:prstGeom prst="rect">
              <a:avLst/>
            </a:prstGeom>
            <a:noFill/>
          </p:spPr>
          <p:txBody>
            <a:bodyPr wrap="square" rtlCol="0">
              <a:spAutoFit/>
            </a:bodyPr>
            <a:lstStyle/>
            <a:p>
              <a:r>
                <a:rPr lang="lv-LV" sz="600" b="1">
                  <a:solidFill>
                    <a:schemeClr val="bg1"/>
                  </a:solidFill>
                  <a:latin typeface="Arial Narrow" panose="020B0606020202030204" pitchFamily="34" charset="0"/>
                </a:rPr>
                <a:t>3</a:t>
              </a:r>
            </a:p>
          </p:txBody>
        </p:sp>
      </p:grpSp>
      <p:sp>
        <p:nvSpPr>
          <p:cNvPr id="2" name="Virsraksts 1">
            <a:extLst>
              <a:ext uri="{FF2B5EF4-FFF2-40B4-BE49-F238E27FC236}">
                <a16:creationId xmlns:a16="http://schemas.microsoft.com/office/drawing/2014/main" id="{FF1C2D7B-8BBB-B29D-A45B-931E5CB684E6}"/>
              </a:ext>
            </a:extLst>
          </p:cNvPr>
          <p:cNvSpPr>
            <a:spLocks noGrp="1"/>
          </p:cNvSpPr>
          <p:nvPr>
            <p:ph type="title"/>
          </p:nvPr>
        </p:nvSpPr>
        <p:spPr>
          <a:xfrm>
            <a:off x="838200" y="596597"/>
            <a:ext cx="10515600" cy="536023"/>
          </a:xfrm>
        </p:spPr>
        <p:txBody>
          <a:bodyPr/>
          <a:lstStyle/>
          <a:p>
            <a:r>
              <a:rPr lang="lv-LV" dirty="0">
                <a:solidFill>
                  <a:schemeClr val="accent2">
                    <a:lumMod val="75000"/>
                  </a:schemeClr>
                </a:solidFill>
              </a:rPr>
              <a:t>B daļa «Projekta apraksts» (4)</a:t>
            </a:r>
          </a:p>
        </p:txBody>
      </p:sp>
      <p:sp>
        <p:nvSpPr>
          <p:cNvPr id="9" name="TextBox 8">
            <a:extLst>
              <a:ext uri="{FF2B5EF4-FFF2-40B4-BE49-F238E27FC236}">
                <a16:creationId xmlns:a16="http://schemas.microsoft.com/office/drawing/2014/main" id="{BC4469B4-E5E3-570A-A07B-4A22AD06A824}"/>
              </a:ext>
            </a:extLst>
          </p:cNvPr>
          <p:cNvSpPr txBox="1"/>
          <p:nvPr/>
        </p:nvSpPr>
        <p:spPr>
          <a:xfrm>
            <a:off x="7760916" y="864608"/>
            <a:ext cx="4253715" cy="3477875"/>
          </a:xfrm>
          <a:prstGeom prst="rect">
            <a:avLst/>
          </a:prstGeom>
          <a:noFill/>
        </p:spPr>
        <p:txBody>
          <a:bodyPr wrap="square" rtlCol="0">
            <a:spAutoFit/>
          </a:bodyPr>
          <a:lstStyle/>
          <a:p>
            <a:pPr algn="just"/>
            <a:r>
              <a:rPr lang="lv-LV" sz="1100" dirty="0">
                <a:solidFill>
                  <a:schemeClr val="tx2"/>
                </a:solidFill>
              </a:rPr>
              <a:t>Aprakstot projekta ietekmi, sevišķu uzmanību pievērst šādiem aspektiem:</a:t>
            </a:r>
          </a:p>
          <a:p>
            <a:pPr algn="just"/>
            <a:endParaRPr lang="lv-LV" sz="1100" dirty="0">
              <a:solidFill>
                <a:schemeClr val="tx2"/>
              </a:solidFill>
            </a:endParaRPr>
          </a:p>
          <a:p>
            <a:pPr algn="just"/>
            <a:r>
              <a:rPr lang="lv-LV" sz="1100" b="1" dirty="0">
                <a:solidFill>
                  <a:schemeClr val="tx2"/>
                </a:solidFill>
              </a:rPr>
              <a:t>Rezultātu izplatīšanas plāns:</a:t>
            </a:r>
          </a:p>
          <a:p>
            <a:pPr marL="342900" indent="-342900" algn="just">
              <a:buBlip>
                <a:blip r:embed="rId3"/>
              </a:buBlip>
            </a:pPr>
            <a:r>
              <a:rPr lang="lv-LV" sz="1100" dirty="0">
                <a:solidFill>
                  <a:schemeClr val="tx2"/>
                </a:solidFill>
              </a:rPr>
              <a:t>rezultātu izplatīšanas plāns, kas atbilst zinātniskās grupas spējām (publikāciju skaits un līmenis) un projekta apjomam;</a:t>
            </a:r>
          </a:p>
          <a:p>
            <a:pPr marL="342900" indent="-342900" algn="just">
              <a:buBlip>
                <a:blip r:embed="rId3"/>
              </a:buBlip>
            </a:pPr>
            <a:r>
              <a:rPr lang="lv-LV" sz="1100" dirty="0">
                <a:solidFill>
                  <a:schemeClr val="tx2"/>
                </a:solidFill>
              </a:rPr>
              <a:t>plānam jābūt pietiekami detalizētam;</a:t>
            </a:r>
          </a:p>
          <a:p>
            <a:pPr marL="342900" indent="-342900" algn="just">
              <a:buBlip>
                <a:blip r:embed="rId3"/>
              </a:buBlip>
            </a:pPr>
            <a:r>
              <a:rPr lang="lv-LV" sz="1100" dirty="0">
                <a:solidFill>
                  <a:schemeClr val="tx2"/>
                </a:solidFill>
              </a:rPr>
              <a:t>jānorāda plānoto publikāciju, žurnālu un konferenču nosaukumi;</a:t>
            </a:r>
          </a:p>
          <a:p>
            <a:pPr marL="342900" indent="-342900" algn="just">
              <a:buBlip>
                <a:blip r:embed="rId3"/>
              </a:buBlip>
            </a:pPr>
            <a:r>
              <a:rPr lang="lv-LV" sz="1100" dirty="0">
                <a:solidFill>
                  <a:schemeClr val="tx2"/>
                </a:solidFill>
              </a:rPr>
              <a:t>jāapraksta rezultātu nozīme potenciālo nākotnes projektu veidošanā;</a:t>
            </a:r>
          </a:p>
          <a:p>
            <a:pPr marL="342900" indent="-342900" algn="just">
              <a:buBlip>
                <a:blip r:embed="rId3"/>
              </a:buBlip>
            </a:pPr>
            <a:r>
              <a:rPr lang="lv-LV" sz="1100" dirty="0">
                <a:solidFill>
                  <a:schemeClr val="tx2"/>
                </a:solidFill>
              </a:rPr>
              <a:t>ja iespējams, arī </a:t>
            </a:r>
            <a:r>
              <a:rPr lang="lv-LV" sz="1100" dirty="0" err="1">
                <a:solidFill>
                  <a:schemeClr val="tx2"/>
                </a:solidFill>
              </a:rPr>
              <a:t>Open</a:t>
            </a:r>
            <a:r>
              <a:rPr lang="lv-LV" sz="1100" dirty="0">
                <a:solidFill>
                  <a:schemeClr val="tx2"/>
                </a:solidFill>
              </a:rPr>
              <a:t> Access, </a:t>
            </a:r>
            <a:r>
              <a:rPr lang="lv-LV" sz="1100" dirty="0" err="1">
                <a:solidFill>
                  <a:schemeClr val="tx2"/>
                </a:solidFill>
              </a:rPr>
              <a:t>Open</a:t>
            </a:r>
            <a:r>
              <a:rPr lang="lv-LV" sz="1100" dirty="0">
                <a:solidFill>
                  <a:schemeClr val="tx2"/>
                </a:solidFill>
              </a:rPr>
              <a:t> </a:t>
            </a:r>
            <a:r>
              <a:rPr lang="lv-LV" sz="1100" dirty="0" err="1">
                <a:solidFill>
                  <a:schemeClr val="tx2"/>
                </a:solidFill>
              </a:rPr>
              <a:t>Data</a:t>
            </a:r>
            <a:r>
              <a:rPr lang="lv-LV" sz="1100" dirty="0">
                <a:solidFill>
                  <a:schemeClr val="tx2"/>
                </a:solidFill>
              </a:rPr>
              <a:t> un FAIR principu ievērošana.</a:t>
            </a:r>
          </a:p>
          <a:p>
            <a:pPr algn="just"/>
            <a:endParaRPr lang="lv-LV" sz="1100" dirty="0">
              <a:solidFill>
                <a:schemeClr val="tx2"/>
              </a:solidFill>
            </a:endParaRPr>
          </a:p>
          <a:p>
            <a:pPr algn="just"/>
            <a:r>
              <a:rPr lang="lv-LV" sz="1100" b="1" dirty="0">
                <a:solidFill>
                  <a:schemeClr val="tx2"/>
                </a:solidFill>
              </a:rPr>
              <a:t>Sociālekonomiskās ietekmes apraksts:</a:t>
            </a:r>
          </a:p>
          <a:p>
            <a:pPr marL="342900" indent="-342900" algn="just">
              <a:buBlip>
                <a:blip r:embed="rId3"/>
              </a:buBlip>
            </a:pPr>
            <a:r>
              <a:rPr lang="lv-LV" sz="1100" dirty="0">
                <a:solidFill>
                  <a:schemeClr val="tx2"/>
                </a:solidFill>
              </a:rPr>
              <a:t>nepieciešams apraksts par rezultātu ietekmi uz netiešajām</a:t>
            </a:r>
          </a:p>
          <a:p>
            <a:pPr marL="171450" indent="-171450" algn="just">
              <a:buBlip>
                <a:blip r:embed="rId3"/>
              </a:buBlip>
            </a:pPr>
            <a:r>
              <a:rPr lang="lv-LV" sz="1100" dirty="0">
                <a:solidFill>
                  <a:schemeClr val="tx2"/>
                </a:solidFill>
              </a:rPr>
              <a:t>(</a:t>
            </a:r>
            <a:r>
              <a:rPr lang="lv-LV" sz="1100" dirty="0" err="1">
                <a:solidFill>
                  <a:schemeClr val="tx2"/>
                </a:solidFill>
              </a:rPr>
              <a:t>secondary</a:t>
            </a:r>
            <a:r>
              <a:rPr lang="lv-LV" sz="1100" dirty="0">
                <a:solidFill>
                  <a:schemeClr val="tx2"/>
                </a:solidFill>
              </a:rPr>
              <a:t>) mērķa grupām (piemēram, politikas veidotājiem, sabiedrības grupām);</a:t>
            </a:r>
          </a:p>
          <a:p>
            <a:pPr marL="342900" indent="-342900" algn="just">
              <a:buBlip>
                <a:blip r:embed="rId3"/>
              </a:buBlip>
            </a:pPr>
            <a:r>
              <a:rPr lang="lv-LV" sz="1100" dirty="0">
                <a:solidFill>
                  <a:schemeClr val="tx2"/>
                </a:solidFill>
              </a:rPr>
              <a:t>jāapraksta sadarbības iespējas ar industrijas partneriem;</a:t>
            </a:r>
          </a:p>
          <a:p>
            <a:pPr marL="342900" indent="-342900" algn="just">
              <a:buBlip>
                <a:blip r:embed="rId3"/>
              </a:buBlip>
            </a:pPr>
            <a:r>
              <a:rPr lang="lv-LV" sz="1100" dirty="0">
                <a:solidFill>
                  <a:schemeClr val="tx2"/>
                </a:solidFill>
              </a:rPr>
              <a:t>jāapraksta stratēģija intelektuālā īpašuma un projekta rezultātu </a:t>
            </a:r>
            <a:r>
              <a:rPr lang="lv-LV" sz="1100" dirty="0" err="1">
                <a:solidFill>
                  <a:schemeClr val="tx2"/>
                </a:solidFill>
              </a:rPr>
              <a:t>komercializācijai</a:t>
            </a:r>
            <a:r>
              <a:rPr lang="lv-LV" sz="1100" dirty="0">
                <a:solidFill>
                  <a:schemeClr val="tx2"/>
                </a:solidFill>
              </a:rPr>
              <a:t> nākotnē.</a:t>
            </a:r>
          </a:p>
          <a:p>
            <a:pPr algn="just"/>
            <a:endParaRPr lang="lv-LV" sz="1100" dirty="0">
              <a:solidFill>
                <a:schemeClr val="tx2"/>
              </a:solidFill>
            </a:endParaRPr>
          </a:p>
          <a:p>
            <a:pPr algn="just"/>
            <a:r>
              <a:rPr lang="lv-LV" sz="1100" dirty="0">
                <a:solidFill>
                  <a:schemeClr val="tx2"/>
                </a:solidFill>
              </a:rPr>
              <a:t>Nepieciešama skaidra </a:t>
            </a:r>
            <a:r>
              <a:rPr lang="lv-LV" sz="1100" b="1" dirty="0">
                <a:solidFill>
                  <a:schemeClr val="tx2"/>
                </a:solidFill>
              </a:rPr>
              <a:t>stratēģija zinātniskās grupas </a:t>
            </a:r>
            <a:r>
              <a:rPr lang="lv-LV" sz="1100" dirty="0">
                <a:solidFill>
                  <a:schemeClr val="tx2"/>
                </a:solidFill>
              </a:rPr>
              <a:t>locekļu, sevišķi jauno zinātnieku un studējošo, </a:t>
            </a:r>
            <a:r>
              <a:rPr lang="lv-LV" sz="1100" b="1" dirty="0">
                <a:solidFill>
                  <a:schemeClr val="tx2"/>
                </a:solidFill>
              </a:rPr>
              <a:t>kapacitātes paaugstināšanai.</a:t>
            </a:r>
          </a:p>
        </p:txBody>
      </p:sp>
      <p:grpSp>
        <p:nvGrpSpPr>
          <p:cNvPr id="10" name="Group 38">
            <a:extLst>
              <a:ext uri="{FF2B5EF4-FFF2-40B4-BE49-F238E27FC236}">
                <a16:creationId xmlns:a16="http://schemas.microsoft.com/office/drawing/2014/main" id="{D40241EA-3B6F-CD22-B2CD-79CD2FA42982}"/>
              </a:ext>
            </a:extLst>
          </p:cNvPr>
          <p:cNvGrpSpPr>
            <a:grpSpLocks/>
          </p:cNvGrpSpPr>
          <p:nvPr/>
        </p:nvGrpSpPr>
        <p:grpSpPr bwMode="auto">
          <a:xfrm>
            <a:off x="2199821" y="1236086"/>
            <a:ext cx="5489818" cy="3539538"/>
            <a:chOff x="1809575" y="1872752"/>
            <a:chExt cx="5524850" cy="3504181"/>
          </a:xfrm>
          <a:solidFill>
            <a:srgbClr val="E4A6A6"/>
          </a:solidFill>
          <a:effectLst>
            <a:outerShdw blurRad="50800" dist="38100" dir="2700000" algn="tl" rotWithShape="0">
              <a:prstClr val="black">
                <a:alpha val="40000"/>
              </a:prstClr>
            </a:outerShdw>
          </a:effectLst>
        </p:grpSpPr>
        <p:sp>
          <p:nvSpPr>
            <p:cNvPr id="28" name="Freeform 60">
              <a:extLst>
                <a:ext uri="{FF2B5EF4-FFF2-40B4-BE49-F238E27FC236}">
                  <a16:creationId xmlns:a16="http://schemas.microsoft.com/office/drawing/2014/main" id="{A8BD1969-0F04-1DF6-CDAF-FB42A4D54048}"/>
                </a:ext>
              </a:extLst>
            </p:cNvPr>
            <p:cNvSpPr>
              <a:spLocks/>
            </p:cNvSpPr>
            <p:nvPr/>
          </p:nvSpPr>
          <p:spPr bwMode="auto">
            <a:xfrm>
              <a:off x="4000809" y="1872752"/>
              <a:ext cx="1187476" cy="1189217"/>
            </a:xfrm>
            <a:custGeom>
              <a:avLst/>
              <a:gdLst>
                <a:gd name="T0" fmla="*/ 547 w 2397"/>
                <a:gd name="T1" fmla="*/ 194 h 2398"/>
                <a:gd name="T2" fmla="*/ 359 w 2397"/>
                <a:gd name="T3" fmla="*/ 344 h 2398"/>
                <a:gd name="T4" fmla="*/ 209 w 2397"/>
                <a:gd name="T5" fmla="*/ 524 h 2398"/>
                <a:gd name="T6" fmla="*/ 97 w 2397"/>
                <a:gd name="T7" fmla="*/ 726 h 2398"/>
                <a:gd name="T8" fmla="*/ 27 w 2397"/>
                <a:gd name="T9" fmla="*/ 945 h 2398"/>
                <a:gd name="T10" fmla="*/ 0 w 2397"/>
                <a:gd name="T11" fmla="*/ 1173 h 2398"/>
                <a:gd name="T12" fmla="*/ 18 w 2397"/>
                <a:gd name="T13" fmla="*/ 1405 h 2398"/>
                <a:gd name="T14" fmla="*/ 82 w 2397"/>
                <a:gd name="T15" fmla="*/ 1634 h 2398"/>
                <a:gd name="T16" fmla="*/ 161 w 2397"/>
                <a:gd name="T17" fmla="*/ 1798 h 2398"/>
                <a:gd name="T18" fmla="*/ 265 w 2397"/>
                <a:gd name="T19" fmla="*/ 1950 h 2398"/>
                <a:gd name="T20" fmla="*/ 430 w 2397"/>
                <a:gd name="T21" fmla="*/ 2120 h 2398"/>
                <a:gd name="T22" fmla="*/ 622 w 2397"/>
                <a:gd name="T23" fmla="*/ 2250 h 2398"/>
                <a:gd name="T24" fmla="*/ 834 w 2397"/>
                <a:gd name="T25" fmla="*/ 2341 h 2398"/>
                <a:gd name="T26" fmla="*/ 1058 w 2397"/>
                <a:gd name="T27" fmla="*/ 2389 h 2398"/>
                <a:gd name="T28" fmla="*/ 1288 w 2397"/>
                <a:gd name="T29" fmla="*/ 2394 h 2398"/>
                <a:gd name="T30" fmla="*/ 1519 w 2397"/>
                <a:gd name="T31" fmla="*/ 2354 h 2398"/>
                <a:gd name="T32" fmla="*/ 1743 w 2397"/>
                <a:gd name="T33" fmla="*/ 2267 h 2398"/>
                <a:gd name="T34" fmla="*/ 1851 w 2397"/>
                <a:gd name="T35" fmla="*/ 2205 h 2398"/>
                <a:gd name="T36" fmla="*/ 2039 w 2397"/>
                <a:gd name="T37" fmla="*/ 2055 h 2398"/>
                <a:gd name="T38" fmla="*/ 2189 w 2397"/>
                <a:gd name="T39" fmla="*/ 1875 h 2398"/>
                <a:gd name="T40" fmla="*/ 2299 w 2397"/>
                <a:gd name="T41" fmla="*/ 1672 h 2398"/>
                <a:gd name="T42" fmla="*/ 2369 w 2397"/>
                <a:gd name="T43" fmla="*/ 1453 h 2398"/>
                <a:gd name="T44" fmla="*/ 2397 w 2397"/>
                <a:gd name="T45" fmla="*/ 1225 h 2398"/>
                <a:gd name="T46" fmla="*/ 2380 w 2397"/>
                <a:gd name="T47" fmla="*/ 993 h 2398"/>
                <a:gd name="T48" fmla="*/ 2316 w 2397"/>
                <a:gd name="T49" fmla="*/ 765 h 2398"/>
                <a:gd name="T50" fmla="*/ 2236 w 2397"/>
                <a:gd name="T51" fmla="*/ 601 h 2398"/>
                <a:gd name="T52" fmla="*/ 2134 w 2397"/>
                <a:gd name="T53" fmla="*/ 449 h 2398"/>
                <a:gd name="T54" fmla="*/ 1968 w 2397"/>
                <a:gd name="T55" fmla="*/ 279 h 2398"/>
                <a:gd name="T56" fmla="*/ 1776 w 2397"/>
                <a:gd name="T57" fmla="*/ 148 h 2398"/>
                <a:gd name="T58" fmla="*/ 1565 w 2397"/>
                <a:gd name="T59" fmla="*/ 57 h 2398"/>
                <a:gd name="T60" fmla="*/ 1339 w 2397"/>
                <a:gd name="T61" fmla="*/ 9 h 2398"/>
                <a:gd name="T62" fmla="*/ 1108 w 2397"/>
                <a:gd name="T63" fmla="*/ 4 h 2398"/>
                <a:gd name="T64" fmla="*/ 878 w 2397"/>
                <a:gd name="T65" fmla="*/ 44 h 2398"/>
                <a:gd name="T66" fmla="*/ 653 w 2397"/>
                <a:gd name="T67" fmla="*/ 131 h 2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97" h="2398">
                  <a:moveTo>
                    <a:pt x="600" y="162"/>
                  </a:moveTo>
                  <a:lnTo>
                    <a:pt x="547" y="194"/>
                  </a:lnTo>
                  <a:lnTo>
                    <a:pt x="449" y="265"/>
                  </a:lnTo>
                  <a:lnTo>
                    <a:pt x="359" y="344"/>
                  </a:lnTo>
                  <a:lnTo>
                    <a:pt x="279" y="431"/>
                  </a:lnTo>
                  <a:lnTo>
                    <a:pt x="209" y="524"/>
                  </a:lnTo>
                  <a:lnTo>
                    <a:pt x="148" y="623"/>
                  </a:lnTo>
                  <a:lnTo>
                    <a:pt x="97" y="726"/>
                  </a:lnTo>
                  <a:lnTo>
                    <a:pt x="57" y="834"/>
                  </a:lnTo>
                  <a:lnTo>
                    <a:pt x="27" y="945"/>
                  </a:lnTo>
                  <a:lnTo>
                    <a:pt x="8" y="1058"/>
                  </a:lnTo>
                  <a:lnTo>
                    <a:pt x="0" y="1173"/>
                  </a:lnTo>
                  <a:lnTo>
                    <a:pt x="3" y="1290"/>
                  </a:lnTo>
                  <a:lnTo>
                    <a:pt x="18" y="1405"/>
                  </a:lnTo>
                  <a:lnTo>
                    <a:pt x="44" y="1521"/>
                  </a:lnTo>
                  <a:lnTo>
                    <a:pt x="82" y="1634"/>
                  </a:lnTo>
                  <a:lnTo>
                    <a:pt x="131" y="1744"/>
                  </a:lnTo>
                  <a:lnTo>
                    <a:pt x="161" y="1798"/>
                  </a:lnTo>
                  <a:lnTo>
                    <a:pt x="193" y="1851"/>
                  </a:lnTo>
                  <a:lnTo>
                    <a:pt x="265" y="1950"/>
                  </a:lnTo>
                  <a:lnTo>
                    <a:pt x="344" y="2039"/>
                  </a:lnTo>
                  <a:lnTo>
                    <a:pt x="430" y="2120"/>
                  </a:lnTo>
                  <a:lnTo>
                    <a:pt x="522" y="2190"/>
                  </a:lnTo>
                  <a:lnTo>
                    <a:pt x="622" y="2250"/>
                  </a:lnTo>
                  <a:lnTo>
                    <a:pt x="726" y="2301"/>
                  </a:lnTo>
                  <a:lnTo>
                    <a:pt x="834" y="2341"/>
                  </a:lnTo>
                  <a:lnTo>
                    <a:pt x="945" y="2371"/>
                  </a:lnTo>
                  <a:lnTo>
                    <a:pt x="1058" y="2389"/>
                  </a:lnTo>
                  <a:lnTo>
                    <a:pt x="1173" y="2398"/>
                  </a:lnTo>
                  <a:lnTo>
                    <a:pt x="1288" y="2394"/>
                  </a:lnTo>
                  <a:lnTo>
                    <a:pt x="1405" y="2380"/>
                  </a:lnTo>
                  <a:lnTo>
                    <a:pt x="1519" y="2354"/>
                  </a:lnTo>
                  <a:lnTo>
                    <a:pt x="1633" y="2317"/>
                  </a:lnTo>
                  <a:lnTo>
                    <a:pt x="1743" y="2267"/>
                  </a:lnTo>
                  <a:lnTo>
                    <a:pt x="1798" y="2236"/>
                  </a:lnTo>
                  <a:lnTo>
                    <a:pt x="1851" y="2205"/>
                  </a:lnTo>
                  <a:lnTo>
                    <a:pt x="1950" y="2134"/>
                  </a:lnTo>
                  <a:lnTo>
                    <a:pt x="2039" y="2055"/>
                  </a:lnTo>
                  <a:lnTo>
                    <a:pt x="2118" y="1968"/>
                  </a:lnTo>
                  <a:lnTo>
                    <a:pt x="2189" y="1875"/>
                  </a:lnTo>
                  <a:lnTo>
                    <a:pt x="2249" y="1776"/>
                  </a:lnTo>
                  <a:lnTo>
                    <a:pt x="2299" y="1672"/>
                  </a:lnTo>
                  <a:lnTo>
                    <a:pt x="2340" y="1565"/>
                  </a:lnTo>
                  <a:lnTo>
                    <a:pt x="2369" y="1453"/>
                  </a:lnTo>
                  <a:lnTo>
                    <a:pt x="2389" y="1341"/>
                  </a:lnTo>
                  <a:lnTo>
                    <a:pt x="2397" y="1225"/>
                  </a:lnTo>
                  <a:lnTo>
                    <a:pt x="2394" y="1109"/>
                  </a:lnTo>
                  <a:lnTo>
                    <a:pt x="2380" y="993"/>
                  </a:lnTo>
                  <a:lnTo>
                    <a:pt x="2354" y="878"/>
                  </a:lnTo>
                  <a:lnTo>
                    <a:pt x="2316" y="765"/>
                  </a:lnTo>
                  <a:lnTo>
                    <a:pt x="2266" y="655"/>
                  </a:lnTo>
                  <a:lnTo>
                    <a:pt x="2236" y="601"/>
                  </a:lnTo>
                  <a:lnTo>
                    <a:pt x="2205" y="547"/>
                  </a:lnTo>
                  <a:lnTo>
                    <a:pt x="2134" y="449"/>
                  </a:lnTo>
                  <a:lnTo>
                    <a:pt x="2054" y="359"/>
                  </a:lnTo>
                  <a:lnTo>
                    <a:pt x="1968" y="279"/>
                  </a:lnTo>
                  <a:lnTo>
                    <a:pt x="1874" y="209"/>
                  </a:lnTo>
                  <a:lnTo>
                    <a:pt x="1776" y="148"/>
                  </a:lnTo>
                  <a:lnTo>
                    <a:pt x="1672" y="98"/>
                  </a:lnTo>
                  <a:lnTo>
                    <a:pt x="1565" y="57"/>
                  </a:lnTo>
                  <a:lnTo>
                    <a:pt x="1453" y="28"/>
                  </a:lnTo>
                  <a:lnTo>
                    <a:pt x="1339" y="9"/>
                  </a:lnTo>
                  <a:lnTo>
                    <a:pt x="1225" y="0"/>
                  </a:lnTo>
                  <a:lnTo>
                    <a:pt x="1108" y="4"/>
                  </a:lnTo>
                  <a:lnTo>
                    <a:pt x="993" y="19"/>
                  </a:lnTo>
                  <a:lnTo>
                    <a:pt x="878" y="44"/>
                  </a:lnTo>
                  <a:lnTo>
                    <a:pt x="765" y="82"/>
                  </a:lnTo>
                  <a:lnTo>
                    <a:pt x="653" y="131"/>
                  </a:lnTo>
                  <a:lnTo>
                    <a:pt x="600" y="162"/>
                  </a:lnTo>
                  <a:close/>
                </a:path>
              </a:pathLst>
            </a:custGeom>
            <a:grp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29" name="Freeform: Shape 82">
              <a:extLst>
                <a:ext uri="{FF2B5EF4-FFF2-40B4-BE49-F238E27FC236}">
                  <a16:creationId xmlns:a16="http://schemas.microsoft.com/office/drawing/2014/main" id="{FD9A8981-C94E-5C5F-8523-EA83CF7F0DBA}"/>
                </a:ext>
              </a:extLst>
            </p:cNvPr>
            <p:cNvSpPr>
              <a:spLocks/>
            </p:cNvSpPr>
            <p:nvPr/>
          </p:nvSpPr>
          <p:spPr bwMode="auto">
            <a:xfrm>
              <a:off x="2243814" y="1872752"/>
              <a:ext cx="1022131" cy="1940829"/>
            </a:xfrm>
            <a:custGeom>
              <a:avLst/>
              <a:gdLst>
                <a:gd name="connsiteX0" fmla="*/ 1091813 w 1364969"/>
                <a:gd name="connsiteY0" fmla="*/ 0 h 2589076"/>
                <a:gd name="connsiteX1" fmla="*/ 1251937 w 1364969"/>
                <a:gd name="connsiteY1" fmla="*/ 0 h 2589076"/>
                <a:gd name="connsiteX2" fmla="*/ 1238657 w 1364969"/>
                <a:gd name="connsiteY2" fmla="*/ 30830 h 2589076"/>
                <a:gd name="connsiteX3" fmla="*/ 1204929 w 1364969"/>
                <a:gd name="connsiteY3" fmla="*/ 122734 h 2589076"/>
                <a:gd name="connsiteX4" fmla="*/ 1174508 w 1364969"/>
                <a:gd name="connsiteY4" fmla="*/ 215960 h 2589076"/>
                <a:gd name="connsiteX5" fmla="*/ 1148717 w 1364969"/>
                <a:gd name="connsiteY5" fmla="*/ 311169 h 2589076"/>
                <a:gd name="connsiteX6" fmla="*/ 1128216 w 1364969"/>
                <a:gd name="connsiteY6" fmla="*/ 407040 h 2589076"/>
                <a:gd name="connsiteX7" fmla="*/ 1112344 w 1364969"/>
                <a:gd name="connsiteY7" fmla="*/ 504233 h 2589076"/>
                <a:gd name="connsiteX8" fmla="*/ 1099779 w 1364969"/>
                <a:gd name="connsiteY8" fmla="*/ 601425 h 2589076"/>
                <a:gd name="connsiteX9" fmla="*/ 1093166 w 1364969"/>
                <a:gd name="connsiteY9" fmla="*/ 699941 h 2589076"/>
                <a:gd name="connsiteX10" fmla="*/ 1090520 w 1364969"/>
                <a:gd name="connsiteY10" fmla="*/ 798456 h 2589076"/>
                <a:gd name="connsiteX11" fmla="*/ 1093166 w 1364969"/>
                <a:gd name="connsiteY11" fmla="*/ 896971 h 2589076"/>
                <a:gd name="connsiteX12" fmla="*/ 1101101 w 1364969"/>
                <a:gd name="connsiteY12" fmla="*/ 996809 h 2589076"/>
                <a:gd name="connsiteX13" fmla="*/ 1113005 w 1364969"/>
                <a:gd name="connsiteY13" fmla="*/ 1095324 h 2589076"/>
                <a:gd name="connsiteX14" fmla="*/ 1130200 w 1364969"/>
                <a:gd name="connsiteY14" fmla="*/ 1193839 h 2589076"/>
                <a:gd name="connsiteX15" fmla="*/ 1152685 w 1364969"/>
                <a:gd name="connsiteY15" fmla="*/ 1292355 h 2589076"/>
                <a:gd name="connsiteX16" fmla="*/ 1179137 w 1364969"/>
                <a:gd name="connsiteY16" fmla="*/ 1390209 h 2589076"/>
                <a:gd name="connsiteX17" fmla="*/ 1211542 w 1364969"/>
                <a:gd name="connsiteY17" fmla="*/ 1486079 h 2589076"/>
                <a:gd name="connsiteX18" fmla="*/ 1248576 w 1364969"/>
                <a:gd name="connsiteY18" fmla="*/ 1581950 h 2589076"/>
                <a:gd name="connsiteX19" fmla="*/ 1290901 w 1364969"/>
                <a:gd name="connsiteY19" fmla="*/ 1676498 h 2589076"/>
                <a:gd name="connsiteX20" fmla="*/ 1338516 w 1364969"/>
                <a:gd name="connsiteY20" fmla="*/ 1769724 h 2589076"/>
                <a:gd name="connsiteX21" fmla="*/ 1364969 w 1364969"/>
                <a:gd name="connsiteY21" fmla="*/ 1815345 h 2589076"/>
                <a:gd name="connsiteX22" fmla="*/ 1364969 w 1364969"/>
                <a:gd name="connsiteY22" fmla="*/ 1816006 h 2589076"/>
                <a:gd name="connsiteX23" fmla="*/ 1364718 w 1364969"/>
                <a:gd name="connsiteY23" fmla="*/ 1816152 h 2589076"/>
                <a:gd name="connsiteX24" fmla="*/ 1364969 w 1364969"/>
                <a:gd name="connsiteY24" fmla="*/ 1816581 h 2589076"/>
                <a:gd name="connsiteX25" fmla="*/ 1270200 w 1364969"/>
                <a:gd name="connsiteY25" fmla="*/ 1871195 h 2589076"/>
                <a:gd name="connsiteX26" fmla="*/ 1236673 w 1364969"/>
                <a:gd name="connsiteY26" fmla="*/ 1890719 h 2589076"/>
                <a:gd name="connsiteX27" fmla="*/ 1236673 w 1364969"/>
                <a:gd name="connsiteY27" fmla="*/ 1890516 h 2589076"/>
                <a:gd name="connsiteX28" fmla="*/ 24481 w 1364969"/>
                <a:gd name="connsiteY28" fmla="*/ 2589076 h 2589076"/>
                <a:gd name="connsiteX29" fmla="*/ 0 w 1364969"/>
                <a:gd name="connsiteY29" fmla="*/ 2546160 h 2589076"/>
                <a:gd name="connsiteX30" fmla="*/ 1212183 w 1364969"/>
                <a:gd name="connsiteY30" fmla="*/ 1847260 h 2589076"/>
                <a:gd name="connsiteX31" fmla="*/ 1208236 w 1364969"/>
                <a:gd name="connsiteY31" fmla="*/ 1840470 h 2589076"/>
                <a:gd name="connsiteX32" fmla="*/ 1156652 w 1364969"/>
                <a:gd name="connsiteY32" fmla="*/ 1740632 h 2589076"/>
                <a:gd name="connsiteX33" fmla="*/ 1111021 w 1364969"/>
                <a:gd name="connsiteY33" fmla="*/ 1639472 h 2589076"/>
                <a:gd name="connsiteX34" fmla="*/ 1072003 w 1364969"/>
                <a:gd name="connsiteY34" fmla="*/ 1536329 h 2589076"/>
                <a:gd name="connsiteX35" fmla="*/ 1036953 w 1364969"/>
                <a:gd name="connsiteY35" fmla="*/ 1433185 h 2589076"/>
                <a:gd name="connsiteX36" fmla="*/ 1008516 w 1364969"/>
                <a:gd name="connsiteY36" fmla="*/ 1328058 h 2589076"/>
                <a:gd name="connsiteX37" fmla="*/ 984047 w 1364969"/>
                <a:gd name="connsiteY37" fmla="*/ 1222931 h 2589076"/>
                <a:gd name="connsiteX38" fmla="*/ 965530 w 1364969"/>
                <a:gd name="connsiteY38" fmla="*/ 1117804 h 2589076"/>
                <a:gd name="connsiteX39" fmla="*/ 952965 w 1364969"/>
                <a:gd name="connsiteY39" fmla="*/ 1011355 h 2589076"/>
                <a:gd name="connsiteX40" fmla="*/ 945029 w 1364969"/>
                <a:gd name="connsiteY40" fmla="*/ 904905 h 2589076"/>
                <a:gd name="connsiteX41" fmla="*/ 942384 w 1364969"/>
                <a:gd name="connsiteY41" fmla="*/ 798456 h 2589076"/>
                <a:gd name="connsiteX42" fmla="*/ 945029 w 1364969"/>
                <a:gd name="connsiteY42" fmla="*/ 693329 h 2589076"/>
                <a:gd name="connsiteX43" fmla="*/ 951643 w 1364969"/>
                <a:gd name="connsiteY43" fmla="*/ 588202 h 2589076"/>
                <a:gd name="connsiteX44" fmla="*/ 964869 w 1364969"/>
                <a:gd name="connsiteY44" fmla="*/ 483075 h 2589076"/>
                <a:gd name="connsiteX45" fmla="*/ 982063 w 1364969"/>
                <a:gd name="connsiteY45" fmla="*/ 378609 h 2589076"/>
                <a:gd name="connsiteX46" fmla="*/ 1005210 w 1364969"/>
                <a:gd name="connsiteY46" fmla="*/ 276127 h 2589076"/>
                <a:gd name="connsiteX47" fmla="*/ 1031663 w 1364969"/>
                <a:gd name="connsiteY47" fmla="*/ 174306 h 2589076"/>
                <a:gd name="connsiteX48" fmla="*/ 1064067 w 1364969"/>
                <a:gd name="connsiteY48" fmla="*/ 73807 h 25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364969" h="2589076">
                  <a:moveTo>
                    <a:pt x="1091813" y="0"/>
                  </a:moveTo>
                  <a:lnTo>
                    <a:pt x="1251937" y="0"/>
                  </a:lnTo>
                  <a:lnTo>
                    <a:pt x="1238657" y="30830"/>
                  </a:lnTo>
                  <a:lnTo>
                    <a:pt x="1204929" y="122734"/>
                  </a:lnTo>
                  <a:lnTo>
                    <a:pt x="1174508" y="215960"/>
                  </a:lnTo>
                  <a:lnTo>
                    <a:pt x="1148717" y="311169"/>
                  </a:lnTo>
                  <a:lnTo>
                    <a:pt x="1128216" y="407040"/>
                  </a:lnTo>
                  <a:lnTo>
                    <a:pt x="1112344" y="504233"/>
                  </a:lnTo>
                  <a:lnTo>
                    <a:pt x="1099779" y="601425"/>
                  </a:lnTo>
                  <a:lnTo>
                    <a:pt x="1093166" y="699941"/>
                  </a:lnTo>
                  <a:lnTo>
                    <a:pt x="1090520" y="798456"/>
                  </a:lnTo>
                  <a:lnTo>
                    <a:pt x="1093166" y="896971"/>
                  </a:lnTo>
                  <a:lnTo>
                    <a:pt x="1101101" y="996809"/>
                  </a:lnTo>
                  <a:lnTo>
                    <a:pt x="1113005" y="1095324"/>
                  </a:lnTo>
                  <a:lnTo>
                    <a:pt x="1130200" y="1193839"/>
                  </a:lnTo>
                  <a:lnTo>
                    <a:pt x="1152685" y="1292355"/>
                  </a:lnTo>
                  <a:lnTo>
                    <a:pt x="1179137" y="1390209"/>
                  </a:lnTo>
                  <a:lnTo>
                    <a:pt x="1211542" y="1486079"/>
                  </a:lnTo>
                  <a:lnTo>
                    <a:pt x="1248576" y="1581950"/>
                  </a:lnTo>
                  <a:lnTo>
                    <a:pt x="1290901" y="1676498"/>
                  </a:lnTo>
                  <a:lnTo>
                    <a:pt x="1338516" y="1769724"/>
                  </a:lnTo>
                  <a:lnTo>
                    <a:pt x="1364969" y="1815345"/>
                  </a:lnTo>
                  <a:lnTo>
                    <a:pt x="1364969" y="1816006"/>
                  </a:lnTo>
                  <a:lnTo>
                    <a:pt x="1364718" y="1816152"/>
                  </a:lnTo>
                  <a:lnTo>
                    <a:pt x="1364969" y="1816581"/>
                  </a:lnTo>
                  <a:lnTo>
                    <a:pt x="1270200" y="1871195"/>
                  </a:lnTo>
                  <a:lnTo>
                    <a:pt x="1236673" y="1890719"/>
                  </a:lnTo>
                  <a:lnTo>
                    <a:pt x="1236673" y="1890516"/>
                  </a:lnTo>
                  <a:lnTo>
                    <a:pt x="24481" y="2589076"/>
                  </a:lnTo>
                  <a:lnTo>
                    <a:pt x="0" y="2546160"/>
                  </a:lnTo>
                  <a:lnTo>
                    <a:pt x="1212183" y="1847260"/>
                  </a:lnTo>
                  <a:lnTo>
                    <a:pt x="1208236" y="1840470"/>
                  </a:lnTo>
                  <a:lnTo>
                    <a:pt x="1156652" y="1740632"/>
                  </a:lnTo>
                  <a:lnTo>
                    <a:pt x="1111021" y="1639472"/>
                  </a:lnTo>
                  <a:lnTo>
                    <a:pt x="1072003" y="1536329"/>
                  </a:lnTo>
                  <a:lnTo>
                    <a:pt x="1036953" y="1433185"/>
                  </a:lnTo>
                  <a:lnTo>
                    <a:pt x="1008516" y="1328058"/>
                  </a:lnTo>
                  <a:lnTo>
                    <a:pt x="984047" y="1222931"/>
                  </a:lnTo>
                  <a:lnTo>
                    <a:pt x="965530" y="1117804"/>
                  </a:lnTo>
                  <a:lnTo>
                    <a:pt x="952965" y="1011355"/>
                  </a:lnTo>
                  <a:lnTo>
                    <a:pt x="945029" y="904905"/>
                  </a:lnTo>
                  <a:lnTo>
                    <a:pt x="942384" y="798456"/>
                  </a:lnTo>
                  <a:lnTo>
                    <a:pt x="945029" y="693329"/>
                  </a:lnTo>
                  <a:lnTo>
                    <a:pt x="951643" y="588202"/>
                  </a:lnTo>
                  <a:lnTo>
                    <a:pt x="964869" y="483075"/>
                  </a:lnTo>
                  <a:lnTo>
                    <a:pt x="982063" y="378609"/>
                  </a:lnTo>
                  <a:lnTo>
                    <a:pt x="1005210" y="276127"/>
                  </a:lnTo>
                  <a:lnTo>
                    <a:pt x="1031663" y="174306"/>
                  </a:lnTo>
                  <a:lnTo>
                    <a:pt x="1064067" y="73807"/>
                  </a:lnTo>
                  <a:close/>
                </a:path>
              </a:pathLst>
            </a:custGeom>
            <a:grp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0" name="Freeform: Shape 83">
              <a:extLst>
                <a:ext uri="{FF2B5EF4-FFF2-40B4-BE49-F238E27FC236}">
                  <a16:creationId xmlns:a16="http://schemas.microsoft.com/office/drawing/2014/main" id="{C7F1A7E0-AA48-9A80-4A7C-5CC0E436E514}"/>
                </a:ext>
              </a:extLst>
            </p:cNvPr>
            <p:cNvSpPr>
              <a:spLocks/>
            </p:cNvSpPr>
            <p:nvPr/>
          </p:nvSpPr>
          <p:spPr bwMode="auto">
            <a:xfrm>
              <a:off x="3060516" y="1872752"/>
              <a:ext cx="823382" cy="2832741"/>
            </a:xfrm>
            <a:custGeom>
              <a:avLst/>
              <a:gdLst>
                <a:gd name="connsiteX0" fmla="*/ 161034 w 1097134"/>
                <a:gd name="connsiteY0" fmla="*/ 0 h 3775488"/>
                <a:gd name="connsiteX1" fmla="*/ 322580 w 1097134"/>
                <a:gd name="connsiteY1" fmla="*/ 0 h 3775488"/>
                <a:gd name="connsiteX2" fmla="*/ 319612 w 1097134"/>
                <a:gd name="connsiteY2" fmla="*/ 5896 h 3775488"/>
                <a:gd name="connsiteX3" fmla="*/ 271968 w 1097134"/>
                <a:gd name="connsiteY3" fmla="*/ 119616 h 3775488"/>
                <a:gd name="connsiteX4" fmla="*/ 232926 w 1097134"/>
                <a:gd name="connsiteY4" fmla="*/ 235320 h 3775488"/>
                <a:gd name="connsiteX5" fmla="*/ 201164 w 1097134"/>
                <a:gd name="connsiteY5" fmla="*/ 352347 h 3775488"/>
                <a:gd name="connsiteX6" fmla="*/ 176018 w 1097134"/>
                <a:gd name="connsiteY6" fmla="*/ 472679 h 3775488"/>
                <a:gd name="connsiteX7" fmla="*/ 158813 w 1097134"/>
                <a:gd name="connsiteY7" fmla="*/ 593011 h 3775488"/>
                <a:gd name="connsiteX8" fmla="*/ 150211 w 1097134"/>
                <a:gd name="connsiteY8" fmla="*/ 715988 h 3775488"/>
                <a:gd name="connsiteX9" fmla="*/ 148888 w 1097134"/>
                <a:gd name="connsiteY9" fmla="*/ 838304 h 3775488"/>
                <a:gd name="connsiteX10" fmla="*/ 155505 w 1097134"/>
                <a:gd name="connsiteY10" fmla="*/ 961942 h 3775488"/>
                <a:gd name="connsiteX11" fmla="*/ 170063 w 1097134"/>
                <a:gd name="connsiteY11" fmla="*/ 1084918 h 3775488"/>
                <a:gd name="connsiteX12" fmla="*/ 193223 w 1097134"/>
                <a:gd name="connsiteY12" fmla="*/ 1206573 h 3775488"/>
                <a:gd name="connsiteX13" fmla="*/ 224986 w 1097134"/>
                <a:gd name="connsiteY13" fmla="*/ 1328227 h 3775488"/>
                <a:gd name="connsiteX14" fmla="*/ 264689 w 1097134"/>
                <a:gd name="connsiteY14" fmla="*/ 1449221 h 3775488"/>
                <a:gd name="connsiteX15" fmla="*/ 313656 w 1097134"/>
                <a:gd name="connsiteY15" fmla="*/ 1567569 h 3775488"/>
                <a:gd name="connsiteX16" fmla="*/ 369902 w 1097134"/>
                <a:gd name="connsiteY16" fmla="*/ 1683935 h 3775488"/>
                <a:gd name="connsiteX17" fmla="*/ 402327 w 1097134"/>
                <a:gd name="connsiteY17" fmla="*/ 1741456 h 3775488"/>
                <a:gd name="connsiteX18" fmla="*/ 435413 w 1097134"/>
                <a:gd name="connsiteY18" fmla="*/ 1796333 h 3775488"/>
                <a:gd name="connsiteX19" fmla="*/ 506217 w 1097134"/>
                <a:gd name="connsiteY19" fmla="*/ 1902780 h 3775488"/>
                <a:gd name="connsiteX20" fmla="*/ 583638 w 1097134"/>
                <a:gd name="connsiteY20" fmla="*/ 2001955 h 3775488"/>
                <a:gd name="connsiteX21" fmla="*/ 665692 w 1097134"/>
                <a:gd name="connsiteY21" fmla="*/ 2095180 h 3775488"/>
                <a:gd name="connsiteX22" fmla="*/ 754363 w 1097134"/>
                <a:gd name="connsiteY22" fmla="*/ 2183115 h 3775488"/>
                <a:gd name="connsiteX23" fmla="*/ 847004 w 1097134"/>
                <a:gd name="connsiteY23" fmla="*/ 2263116 h 3775488"/>
                <a:gd name="connsiteX24" fmla="*/ 943615 w 1097134"/>
                <a:gd name="connsiteY24" fmla="*/ 2337166 h 3775488"/>
                <a:gd name="connsiteX25" fmla="*/ 1044858 w 1097134"/>
                <a:gd name="connsiteY25" fmla="*/ 2403944 h 3775488"/>
                <a:gd name="connsiteX26" fmla="*/ 1097134 w 1097134"/>
                <a:gd name="connsiteY26" fmla="*/ 2435019 h 3775488"/>
                <a:gd name="connsiteX27" fmla="*/ 1022360 w 1097134"/>
                <a:gd name="connsiteY27" fmla="*/ 2563285 h 3775488"/>
                <a:gd name="connsiteX28" fmla="*/ 1021767 w 1097134"/>
                <a:gd name="connsiteY28" fmla="*/ 2562933 h 3775488"/>
                <a:gd name="connsiteX29" fmla="*/ 322690 w 1097134"/>
                <a:gd name="connsiteY29" fmla="*/ 3775488 h 3775488"/>
                <a:gd name="connsiteX30" fmla="*/ 279739 w 1097134"/>
                <a:gd name="connsiteY30" fmla="*/ 3751681 h 3775488"/>
                <a:gd name="connsiteX31" fmla="*/ 979048 w 1097134"/>
                <a:gd name="connsiteY31" fmla="*/ 2537526 h 3775488"/>
                <a:gd name="connsiteX32" fmla="*/ 966775 w 1097134"/>
                <a:gd name="connsiteY32" fmla="*/ 2530227 h 3775488"/>
                <a:gd name="connsiteX33" fmla="*/ 856929 w 1097134"/>
                <a:gd name="connsiteY33" fmla="*/ 2458160 h 3775488"/>
                <a:gd name="connsiteX34" fmla="*/ 752377 w 1097134"/>
                <a:gd name="connsiteY34" fmla="*/ 2378159 h 3775488"/>
                <a:gd name="connsiteX35" fmla="*/ 653119 w 1097134"/>
                <a:gd name="connsiteY35" fmla="*/ 2291546 h 3775488"/>
                <a:gd name="connsiteX36" fmla="*/ 557831 w 1097134"/>
                <a:gd name="connsiteY36" fmla="*/ 2197660 h 3775488"/>
                <a:gd name="connsiteX37" fmla="*/ 468499 w 1097134"/>
                <a:gd name="connsiteY37" fmla="*/ 2097163 h 3775488"/>
                <a:gd name="connsiteX38" fmla="*/ 386446 w 1097134"/>
                <a:gd name="connsiteY38" fmla="*/ 1989393 h 3775488"/>
                <a:gd name="connsiteX39" fmla="*/ 309024 w 1097134"/>
                <a:gd name="connsiteY39" fmla="*/ 1875012 h 3775488"/>
                <a:gd name="connsiteX40" fmla="*/ 273953 w 1097134"/>
                <a:gd name="connsiteY40" fmla="*/ 1815507 h 3775488"/>
                <a:gd name="connsiteX41" fmla="*/ 238882 w 1097134"/>
                <a:gd name="connsiteY41" fmla="*/ 1753357 h 3775488"/>
                <a:gd name="connsiteX42" fmla="*/ 178003 w 1097134"/>
                <a:gd name="connsiteY42" fmla="*/ 1628397 h 3775488"/>
                <a:gd name="connsiteX43" fmla="*/ 125727 w 1097134"/>
                <a:gd name="connsiteY43" fmla="*/ 1500792 h 3775488"/>
                <a:gd name="connsiteX44" fmla="*/ 82715 w 1097134"/>
                <a:gd name="connsiteY44" fmla="*/ 1370542 h 3775488"/>
                <a:gd name="connsiteX45" fmla="*/ 48306 w 1097134"/>
                <a:gd name="connsiteY45" fmla="*/ 1239631 h 3775488"/>
                <a:gd name="connsiteX46" fmla="*/ 23160 w 1097134"/>
                <a:gd name="connsiteY46" fmla="*/ 1107398 h 3775488"/>
                <a:gd name="connsiteX47" fmla="*/ 7279 w 1097134"/>
                <a:gd name="connsiteY47" fmla="*/ 974504 h 3775488"/>
                <a:gd name="connsiteX48" fmla="*/ 0 w 1097134"/>
                <a:gd name="connsiteY48" fmla="*/ 842271 h 3775488"/>
                <a:gd name="connsiteX49" fmla="*/ 1324 w 1097134"/>
                <a:gd name="connsiteY49" fmla="*/ 710037 h 3775488"/>
                <a:gd name="connsiteX50" fmla="*/ 11249 w 1097134"/>
                <a:gd name="connsiteY50" fmla="*/ 577804 h 3775488"/>
                <a:gd name="connsiteX51" fmla="*/ 29778 w 1097134"/>
                <a:gd name="connsiteY51" fmla="*/ 447555 h 3775488"/>
                <a:gd name="connsiteX52" fmla="*/ 56246 w 1097134"/>
                <a:gd name="connsiteY52" fmla="*/ 317966 h 3775488"/>
                <a:gd name="connsiteX53" fmla="*/ 90656 w 1097134"/>
                <a:gd name="connsiteY53" fmla="*/ 191022 h 3775488"/>
                <a:gd name="connsiteX54" fmla="*/ 133006 w 1097134"/>
                <a:gd name="connsiteY54" fmla="*/ 66062 h 3775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097134" h="3775488">
                  <a:moveTo>
                    <a:pt x="161034" y="0"/>
                  </a:moveTo>
                  <a:lnTo>
                    <a:pt x="322580" y="0"/>
                  </a:lnTo>
                  <a:lnTo>
                    <a:pt x="319612" y="5896"/>
                  </a:lnTo>
                  <a:lnTo>
                    <a:pt x="271968" y="119616"/>
                  </a:lnTo>
                  <a:lnTo>
                    <a:pt x="232926" y="235320"/>
                  </a:lnTo>
                  <a:lnTo>
                    <a:pt x="201164" y="352347"/>
                  </a:lnTo>
                  <a:lnTo>
                    <a:pt x="176018" y="472679"/>
                  </a:lnTo>
                  <a:lnTo>
                    <a:pt x="158813" y="593011"/>
                  </a:lnTo>
                  <a:lnTo>
                    <a:pt x="150211" y="715988"/>
                  </a:lnTo>
                  <a:lnTo>
                    <a:pt x="148888" y="838304"/>
                  </a:lnTo>
                  <a:lnTo>
                    <a:pt x="155505" y="961942"/>
                  </a:lnTo>
                  <a:lnTo>
                    <a:pt x="170063" y="1084918"/>
                  </a:lnTo>
                  <a:lnTo>
                    <a:pt x="193223" y="1206573"/>
                  </a:lnTo>
                  <a:lnTo>
                    <a:pt x="224986" y="1328227"/>
                  </a:lnTo>
                  <a:lnTo>
                    <a:pt x="264689" y="1449221"/>
                  </a:lnTo>
                  <a:lnTo>
                    <a:pt x="313656" y="1567569"/>
                  </a:lnTo>
                  <a:lnTo>
                    <a:pt x="369902" y="1683935"/>
                  </a:lnTo>
                  <a:lnTo>
                    <a:pt x="402327" y="1741456"/>
                  </a:lnTo>
                  <a:lnTo>
                    <a:pt x="435413" y="1796333"/>
                  </a:lnTo>
                  <a:lnTo>
                    <a:pt x="506217" y="1902780"/>
                  </a:lnTo>
                  <a:lnTo>
                    <a:pt x="583638" y="2001955"/>
                  </a:lnTo>
                  <a:lnTo>
                    <a:pt x="665692" y="2095180"/>
                  </a:lnTo>
                  <a:lnTo>
                    <a:pt x="754363" y="2183115"/>
                  </a:lnTo>
                  <a:lnTo>
                    <a:pt x="847004" y="2263116"/>
                  </a:lnTo>
                  <a:lnTo>
                    <a:pt x="943615" y="2337166"/>
                  </a:lnTo>
                  <a:lnTo>
                    <a:pt x="1044858" y="2403944"/>
                  </a:lnTo>
                  <a:lnTo>
                    <a:pt x="1097134" y="2435019"/>
                  </a:lnTo>
                  <a:lnTo>
                    <a:pt x="1022360" y="2563285"/>
                  </a:lnTo>
                  <a:lnTo>
                    <a:pt x="1021767" y="2562933"/>
                  </a:lnTo>
                  <a:lnTo>
                    <a:pt x="322690" y="3775488"/>
                  </a:lnTo>
                  <a:lnTo>
                    <a:pt x="279739" y="3751681"/>
                  </a:lnTo>
                  <a:lnTo>
                    <a:pt x="979048" y="2537526"/>
                  </a:lnTo>
                  <a:lnTo>
                    <a:pt x="966775" y="2530227"/>
                  </a:lnTo>
                  <a:lnTo>
                    <a:pt x="856929" y="2458160"/>
                  </a:lnTo>
                  <a:lnTo>
                    <a:pt x="752377" y="2378159"/>
                  </a:lnTo>
                  <a:lnTo>
                    <a:pt x="653119" y="2291546"/>
                  </a:lnTo>
                  <a:lnTo>
                    <a:pt x="557831" y="2197660"/>
                  </a:lnTo>
                  <a:lnTo>
                    <a:pt x="468499" y="2097163"/>
                  </a:lnTo>
                  <a:lnTo>
                    <a:pt x="386446" y="1989393"/>
                  </a:lnTo>
                  <a:lnTo>
                    <a:pt x="309024" y="1875012"/>
                  </a:lnTo>
                  <a:lnTo>
                    <a:pt x="273953" y="1815507"/>
                  </a:lnTo>
                  <a:lnTo>
                    <a:pt x="238882" y="1753357"/>
                  </a:lnTo>
                  <a:lnTo>
                    <a:pt x="178003" y="1628397"/>
                  </a:lnTo>
                  <a:lnTo>
                    <a:pt x="125727" y="1500792"/>
                  </a:lnTo>
                  <a:lnTo>
                    <a:pt x="82715" y="1370542"/>
                  </a:lnTo>
                  <a:lnTo>
                    <a:pt x="48306" y="1239631"/>
                  </a:lnTo>
                  <a:lnTo>
                    <a:pt x="23160" y="1107398"/>
                  </a:lnTo>
                  <a:lnTo>
                    <a:pt x="7279" y="974504"/>
                  </a:lnTo>
                  <a:lnTo>
                    <a:pt x="0" y="842271"/>
                  </a:lnTo>
                  <a:lnTo>
                    <a:pt x="1324" y="710037"/>
                  </a:lnTo>
                  <a:lnTo>
                    <a:pt x="11249" y="577804"/>
                  </a:lnTo>
                  <a:lnTo>
                    <a:pt x="29778" y="447555"/>
                  </a:lnTo>
                  <a:lnTo>
                    <a:pt x="56246" y="317966"/>
                  </a:lnTo>
                  <a:lnTo>
                    <a:pt x="90656" y="191022"/>
                  </a:lnTo>
                  <a:lnTo>
                    <a:pt x="133006" y="66062"/>
                  </a:lnTo>
                  <a:close/>
                </a:path>
              </a:pathLst>
            </a:custGeom>
            <a:solidFill>
              <a:srgbClr val="A94949"/>
            </a:solid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1" name="Freeform: Shape 84">
              <a:extLst>
                <a:ext uri="{FF2B5EF4-FFF2-40B4-BE49-F238E27FC236}">
                  <a16:creationId xmlns:a16="http://schemas.microsoft.com/office/drawing/2014/main" id="{2A6AE67C-C972-F1F5-FCC7-71650289657F}"/>
                </a:ext>
              </a:extLst>
            </p:cNvPr>
            <p:cNvSpPr>
              <a:spLocks noChangeArrowheads="1"/>
            </p:cNvSpPr>
            <p:nvPr/>
          </p:nvSpPr>
          <p:spPr bwMode="auto">
            <a:xfrm>
              <a:off x="3174087" y="2465690"/>
              <a:ext cx="1421296" cy="2473638"/>
            </a:xfrm>
            <a:custGeom>
              <a:avLst/>
              <a:gdLst>
                <a:gd name="connsiteX0" fmla="*/ 0 w 1896673"/>
                <a:gd name="connsiteY0" fmla="*/ 0 h 3299336"/>
                <a:gd name="connsiteX1" fmla="*/ 148136 w 1896673"/>
                <a:gd name="connsiteY1" fmla="*/ 0 h 3299336"/>
                <a:gd name="connsiteX2" fmla="*/ 148797 w 1896673"/>
                <a:gd name="connsiteY2" fmla="*/ 55551 h 3299336"/>
                <a:gd name="connsiteX3" fmla="*/ 156072 w 1896673"/>
                <a:gd name="connsiteY3" fmla="*/ 167976 h 3299336"/>
                <a:gd name="connsiteX4" fmla="*/ 169298 w 1896673"/>
                <a:gd name="connsiteY4" fmla="*/ 280400 h 3299336"/>
                <a:gd name="connsiteX5" fmla="*/ 191122 w 1896673"/>
                <a:gd name="connsiteY5" fmla="*/ 391503 h 3299336"/>
                <a:gd name="connsiteX6" fmla="*/ 220220 w 1896673"/>
                <a:gd name="connsiteY6" fmla="*/ 502605 h 3299336"/>
                <a:gd name="connsiteX7" fmla="*/ 257254 w 1896673"/>
                <a:gd name="connsiteY7" fmla="*/ 612384 h 3299336"/>
                <a:gd name="connsiteX8" fmla="*/ 300901 w 1896673"/>
                <a:gd name="connsiteY8" fmla="*/ 719518 h 3299336"/>
                <a:gd name="connsiteX9" fmla="*/ 353146 w 1896673"/>
                <a:gd name="connsiteY9" fmla="*/ 825330 h 3299336"/>
                <a:gd name="connsiteX10" fmla="*/ 382244 w 1896673"/>
                <a:gd name="connsiteY10" fmla="*/ 877574 h 3299336"/>
                <a:gd name="connsiteX11" fmla="*/ 412665 w 1896673"/>
                <a:gd name="connsiteY11" fmla="*/ 929819 h 3299336"/>
                <a:gd name="connsiteX12" fmla="*/ 480120 w 1896673"/>
                <a:gd name="connsiteY12" fmla="*/ 1028356 h 3299336"/>
                <a:gd name="connsiteX13" fmla="*/ 551542 w 1896673"/>
                <a:gd name="connsiteY13" fmla="*/ 1122264 h 3299336"/>
                <a:gd name="connsiteX14" fmla="*/ 628917 w 1896673"/>
                <a:gd name="connsiteY14" fmla="*/ 1208897 h 3299336"/>
                <a:gd name="connsiteX15" fmla="*/ 712244 w 1896673"/>
                <a:gd name="connsiteY15" fmla="*/ 1290239 h 3299336"/>
                <a:gd name="connsiteX16" fmla="*/ 798877 w 1896673"/>
                <a:gd name="connsiteY16" fmla="*/ 1364969 h 3299336"/>
                <a:gd name="connsiteX17" fmla="*/ 890139 w 1896673"/>
                <a:gd name="connsiteY17" fmla="*/ 1433085 h 3299336"/>
                <a:gd name="connsiteX18" fmla="*/ 985370 w 1896673"/>
                <a:gd name="connsiteY18" fmla="*/ 1495911 h 3299336"/>
                <a:gd name="connsiteX19" fmla="*/ 1083246 w 1896673"/>
                <a:gd name="connsiteY19" fmla="*/ 1551462 h 3299336"/>
                <a:gd name="connsiteX20" fmla="*/ 1185089 w 1896673"/>
                <a:gd name="connsiteY20" fmla="*/ 1600400 h 3299336"/>
                <a:gd name="connsiteX21" fmla="*/ 1289578 w 1896673"/>
                <a:gd name="connsiteY21" fmla="*/ 1642724 h 3299336"/>
                <a:gd name="connsiteX22" fmla="*/ 1396051 w 1896673"/>
                <a:gd name="connsiteY22" fmla="*/ 1678436 h 3299336"/>
                <a:gd name="connsiteX23" fmla="*/ 1505169 w 1896673"/>
                <a:gd name="connsiteY23" fmla="*/ 1706872 h 3299336"/>
                <a:gd name="connsiteX24" fmla="*/ 1615610 w 1896673"/>
                <a:gd name="connsiteY24" fmla="*/ 1728696 h 3299336"/>
                <a:gd name="connsiteX25" fmla="*/ 1726712 w 1896673"/>
                <a:gd name="connsiteY25" fmla="*/ 1743245 h 3299336"/>
                <a:gd name="connsiteX26" fmla="*/ 1840459 w 1896673"/>
                <a:gd name="connsiteY26" fmla="*/ 1751181 h 3299336"/>
                <a:gd name="connsiteX27" fmla="*/ 1847073 w 1896673"/>
                <a:gd name="connsiteY27" fmla="*/ 1751181 h 3299336"/>
                <a:gd name="connsiteX28" fmla="*/ 1847073 w 1896673"/>
                <a:gd name="connsiteY28" fmla="*/ 1749858 h 3299336"/>
                <a:gd name="connsiteX29" fmla="*/ 1896673 w 1896673"/>
                <a:gd name="connsiteY29" fmla="*/ 1749858 h 3299336"/>
                <a:gd name="connsiteX30" fmla="*/ 1896673 w 1896673"/>
                <a:gd name="connsiteY30" fmla="*/ 3299336 h 3299336"/>
                <a:gd name="connsiteX31" fmla="*/ 1847073 w 1896673"/>
                <a:gd name="connsiteY31" fmla="*/ 3299336 h 3299336"/>
                <a:gd name="connsiteX32" fmla="*/ 1847073 w 1896673"/>
                <a:gd name="connsiteY32" fmla="*/ 1899574 h 3299336"/>
                <a:gd name="connsiteX33" fmla="*/ 1835169 w 1896673"/>
                <a:gd name="connsiteY33" fmla="*/ 1899318 h 3299336"/>
                <a:gd name="connsiteX34" fmla="*/ 1713486 w 1896673"/>
                <a:gd name="connsiteY34" fmla="*/ 1890720 h 3299336"/>
                <a:gd name="connsiteX35" fmla="*/ 1591802 w 1896673"/>
                <a:gd name="connsiteY35" fmla="*/ 1875510 h 3299336"/>
                <a:gd name="connsiteX36" fmla="*/ 1471442 w 1896673"/>
                <a:gd name="connsiteY36" fmla="*/ 1851702 h 3299336"/>
                <a:gd name="connsiteX37" fmla="*/ 1354388 w 1896673"/>
                <a:gd name="connsiteY37" fmla="*/ 1820620 h 3299336"/>
                <a:gd name="connsiteX38" fmla="*/ 1238656 w 1896673"/>
                <a:gd name="connsiteY38" fmla="*/ 1782264 h 3299336"/>
                <a:gd name="connsiteX39" fmla="*/ 1125570 w 1896673"/>
                <a:gd name="connsiteY39" fmla="*/ 1735971 h 3299336"/>
                <a:gd name="connsiteX40" fmla="*/ 1014468 w 1896673"/>
                <a:gd name="connsiteY40" fmla="*/ 1682403 h 3299336"/>
                <a:gd name="connsiteX41" fmla="*/ 907334 w 1896673"/>
                <a:gd name="connsiteY41" fmla="*/ 1622884 h 3299336"/>
                <a:gd name="connsiteX42" fmla="*/ 804829 w 1896673"/>
                <a:gd name="connsiteY42" fmla="*/ 1554768 h 3299336"/>
                <a:gd name="connsiteX43" fmla="*/ 704969 w 1896673"/>
                <a:gd name="connsiteY43" fmla="*/ 1480700 h 3299336"/>
                <a:gd name="connsiteX44" fmla="*/ 611061 w 1896673"/>
                <a:gd name="connsiteY44" fmla="*/ 1400019 h 3299336"/>
                <a:gd name="connsiteX45" fmla="*/ 521783 w 1896673"/>
                <a:gd name="connsiteY45" fmla="*/ 1311402 h 3299336"/>
                <a:gd name="connsiteX46" fmla="*/ 437795 w 1896673"/>
                <a:gd name="connsiteY46" fmla="*/ 1217494 h 3299336"/>
                <a:gd name="connsiteX47" fmla="*/ 359098 w 1896673"/>
                <a:gd name="connsiteY47" fmla="*/ 1116312 h 3299336"/>
                <a:gd name="connsiteX48" fmla="*/ 287014 w 1896673"/>
                <a:gd name="connsiteY48" fmla="*/ 1007855 h 3299336"/>
                <a:gd name="connsiteX49" fmla="*/ 253286 w 1896673"/>
                <a:gd name="connsiteY49" fmla="*/ 952304 h 3299336"/>
                <a:gd name="connsiteX50" fmla="*/ 221543 w 1896673"/>
                <a:gd name="connsiteY50" fmla="*/ 896091 h 3299336"/>
                <a:gd name="connsiteX51" fmla="*/ 165330 w 1896673"/>
                <a:gd name="connsiteY51" fmla="*/ 781021 h 3299336"/>
                <a:gd name="connsiteX52" fmla="*/ 117054 w 1896673"/>
                <a:gd name="connsiteY52" fmla="*/ 663306 h 3299336"/>
                <a:gd name="connsiteX53" fmla="*/ 78036 w 1896673"/>
                <a:gd name="connsiteY53" fmla="*/ 544929 h 3299336"/>
                <a:gd name="connsiteX54" fmla="*/ 46292 w 1896673"/>
                <a:gd name="connsiteY54" fmla="*/ 425230 h 3299336"/>
                <a:gd name="connsiteX55" fmla="*/ 23146 w 1896673"/>
                <a:gd name="connsiteY55" fmla="*/ 303547 h 3299336"/>
                <a:gd name="connsiteX56" fmla="*/ 7274 w 1896673"/>
                <a:gd name="connsiteY56" fmla="*/ 182525 h 3299336"/>
                <a:gd name="connsiteX57" fmla="*/ 661 w 1896673"/>
                <a:gd name="connsiteY57" fmla="*/ 60842 h 3299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896673" h="3299336">
                  <a:moveTo>
                    <a:pt x="0" y="0"/>
                  </a:moveTo>
                  <a:lnTo>
                    <a:pt x="148136" y="0"/>
                  </a:lnTo>
                  <a:lnTo>
                    <a:pt x="148797" y="55551"/>
                  </a:lnTo>
                  <a:lnTo>
                    <a:pt x="156072" y="167976"/>
                  </a:lnTo>
                  <a:lnTo>
                    <a:pt x="169298" y="280400"/>
                  </a:lnTo>
                  <a:lnTo>
                    <a:pt x="191122" y="391503"/>
                  </a:lnTo>
                  <a:lnTo>
                    <a:pt x="220220" y="502605"/>
                  </a:lnTo>
                  <a:lnTo>
                    <a:pt x="257254" y="612384"/>
                  </a:lnTo>
                  <a:lnTo>
                    <a:pt x="300901" y="719518"/>
                  </a:lnTo>
                  <a:lnTo>
                    <a:pt x="353146" y="825330"/>
                  </a:lnTo>
                  <a:lnTo>
                    <a:pt x="382244" y="877574"/>
                  </a:lnTo>
                  <a:lnTo>
                    <a:pt x="412665" y="929819"/>
                  </a:lnTo>
                  <a:lnTo>
                    <a:pt x="480120" y="1028356"/>
                  </a:lnTo>
                  <a:lnTo>
                    <a:pt x="551542" y="1122264"/>
                  </a:lnTo>
                  <a:lnTo>
                    <a:pt x="628917" y="1208897"/>
                  </a:lnTo>
                  <a:lnTo>
                    <a:pt x="712244" y="1290239"/>
                  </a:lnTo>
                  <a:lnTo>
                    <a:pt x="798877" y="1364969"/>
                  </a:lnTo>
                  <a:lnTo>
                    <a:pt x="890139" y="1433085"/>
                  </a:lnTo>
                  <a:lnTo>
                    <a:pt x="985370" y="1495911"/>
                  </a:lnTo>
                  <a:lnTo>
                    <a:pt x="1083246" y="1551462"/>
                  </a:lnTo>
                  <a:lnTo>
                    <a:pt x="1185089" y="1600400"/>
                  </a:lnTo>
                  <a:lnTo>
                    <a:pt x="1289578" y="1642724"/>
                  </a:lnTo>
                  <a:lnTo>
                    <a:pt x="1396051" y="1678436"/>
                  </a:lnTo>
                  <a:lnTo>
                    <a:pt x="1505169" y="1706872"/>
                  </a:lnTo>
                  <a:lnTo>
                    <a:pt x="1615610" y="1728696"/>
                  </a:lnTo>
                  <a:lnTo>
                    <a:pt x="1726712" y="1743245"/>
                  </a:lnTo>
                  <a:lnTo>
                    <a:pt x="1840459" y="1751181"/>
                  </a:lnTo>
                  <a:lnTo>
                    <a:pt x="1847073" y="1751181"/>
                  </a:lnTo>
                  <a:lnTo>
                    <a:pt x="1847073" y="1749858"/>
                  </a:lnTo>
                  <a:lnTo>
                    <a:pt x="1896673" y="1749858"/>
                  </a:lnTo>
                  <a:lnTo>
                    <a:pt x="1896673" y="3299336"/>
                  </a:lnTo>
                  <a:lnTo>
                    <a:pt x="1847073" y="3299336"/>
                  </a:lnTo>
                  <a:lnTo>
                    <a:pt x="1847073" y="1899574"/>
                  </a:lnTo>
                  <a:lnTo>
                    <a:pt x="1835169" y="1899318"/>
                  </a:lnTo>
                  <a:lnTo>
                    <a:pt x="1713486" y="1890720"/>
                  </a:lnTo>
                  <a:lnTo>
                    <a:pt x="1591802" y="1875510"/>
                  </a:lnTo>
                  <a:lnTo>
                    <a:pt x="1471442" y="1851702"/>
                  </a:lnTo>
                  <a:lnTo>
                    <a:pt x="1354388" y="1820620"/>
                  </a:lnTo>
                  <a:lnTo>
                    <a:pt x="1238656" y="1782264"/>
                  </a:lnTo>
                  <a:lnTo>
                    <a:pt x="1125570" y="1735971"/>
                  </a:lnTo>
                  <a:lnTo>
                    <a:pt x="1014468" y="1682403"/>
                  </a:lnTo>
                  <a:lnTo>
                    <a:pt x="907334" y="1622884"/>
                  </a:lnTo>
                  <a:lnTo>
                    <a:pt x="804829" y="1554768"/>
                  </a:lnTo>
                  <a:lnTo>
                    <a:pt x="704969" y="1480700"/>
                  </a:lnTo>
                  <a:lnTo>
                    <a:pt x="611061" y="1400019"/>
                  </a:lnTo>
                  <a:lnTo>
                    <a:pt x="521783" y="1311402"/>
                  </a:lnTo>
                  <a:lnTo>
                    <a:pt x="437795" y="1217494"/>
                  </a:lnTo>
                  <a:lnTo>
                    <a:pt x="359098" y="1116312"/>
                  </a:lnTo>
                  <a:lnTo>
                    <a:pt x="287014" y="1007855"/>
                  </a:lnTo>
                  <a:lnTo>
                    <a:pt x="253286" y="952304"/>
                  </a:lnTo>
                  <a:lnTo>
                    <a:pt x="221543" y="896091"/>
                  </a:lnTo>
                  <a:lnTo>
                    <a:pt x="165330" y="781021"/>
                  </a:lnTo>
                  <a:lnTo>
                    <a:pt x="117054" y="663306"/>
                  </a:lnTo>
                  <a:lnTo>
                    <a:pt x="78036" y="544929"/>
                  </a:lnTo>
                  <a:lnTo>
                    <a:pt x="46292" y="425230"/>
                  </a:lnTo>
                  <a:lnTo>
                    <a:pt x="23146" y="303547"/>
                  </a:lnTo>
                  <a:lnTo>
                    <a:pt x="7274" y="182525"/>
                  </a:lnTo>
                  <a:lnTo>
                    <a:pt x="661" y="60842"/>
                  </a:lnTo>
                  <a:close/>
                </a:path>
              </a:pathLst>
            </a:custGeom>
            <a:solidFill>
              <a:srgbClr val="A13544"/>
            </a:solid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2" name="Freeform: Shape 85">
              <a:extLst>
                <a:ext uri="{FF2B5EF4-FFF2-40B4-BE49-F238E27FC236}">
                  <a16:creationId xmlns:a16="http://schemas.microsoft.com/office/drawing/2014/main" id="{7F7D3804-59B1-5ACE-572B-D2625A996A2A}"/>
                </a:ext>
              </a:extLst>
            </p:cNvPr>
            <p:cNvSpPr>
              <a:spLocks/>
            </p:cNvSpPr>
            <p:nvPr/>
          </p:nvSpPr>
          <p:spPr bwMode="auto">
            <a:xfrm>
              <a:off x="3459681" y="3068650"/>
              <a:ext cx="2421715" cy="1643524"/>
            </a:xfrm>
            <a:custGeom>
              <a:avLst/>
              <a:gdLst>
                <a:gd name="connsiteX0" fmla="*/ 128296 w 3227913"/>
                <a:gd name="connsiteY0" fmla="*/ 0 h 2192282"/>
                <a:gd name="connsiteX1" fmla="*/ 171282 w 3227913"/>
                <a:gd name="connsiteY1" fmla="*/ 70761 h 2192282"/>
                <a:gd name="connsiteX2" fmla="*/ 265851 w 3227913"/>
                <a:gd name="connsiteY2" fmla="*/ 201703 h 2192282"/>
                <a:gd name="connsiteX3" fmla="*/ 371663 w 3227913"/>
                <a:gd name="connsiteY3" fmla="*/ 321402 h 2192282"/>
                <a:gd name="connsiteX4" fmla="*/ 487394 w 3227913"/>
                <a:gd name="connsiteY4" fmla="*/ 427214 h 2192282"/>
                <a:gd name="connsiteX5" fmla="*/ 611723 w 3227913"/>
                <a:gd name="connsiteY5" fmla="*/ 521783 h 2192282"/>
                <a:gd name="connsiteX6" fmla="*/ 743987 w 3227913"/>
                <a:gd name="connsiteY6" fmla="*/ 602465 h 2192282"/>
                <a:gd name="connsiteX7" fmla="*/ 882865 w 3227913"/>
                <a:gd name="connsiteY7" fmla="*/ 669920 h 2192282"/>
                <a:gd name="connsiteX8" fmla="*/ 1027033 w 3227913"/>
                <a:gd name="connsiteY8" fmla="*/ 723487 h 2192282"/>
                <a:gd name="connsiteX9" fmla="*/ 1175169 w 3227913"/>
                <a:gd name="connsiteY9" fmla="*/ 763166 h 2192282"/>
                <a:gd name="connsiteX10" fmla="*/ 1326612 w 3227913"/>
                <a:gd name="connsiteY10" fmla="*/ 788958 h 2192282"/>
                <a:gd name="connsiteX11" fmla="*/ 1480038 w 3227913"/>
                <a:gd name="connsiteY11" fmla="*/ 799539 h 2192282"/>
                <a:gd name="connsiteX12" fmla="*/ 1635449 w 3227913"/>
                <a:gd name="connsiteY12" fmla="*/ 796232 h 2192282"/>
                <a:gd name="connsiteX13" fmla="*/ 1789537 w 3227913"/>
                <a:gd name="connsiteY13" fmla="*/ 776392 h 2192282"/>
                <a:gd name="connsiteX14" fmla="*/ 1942964 w 3227913"/>
                <a:gd name="connsiteY14" fmla="*/ 742004 h 2192282"/>
                <a:gd name="connsiteX15" fmla="*/ 2093745 w 3227913"/>
                <a:gd name="connsiteY15" fmla="*/ 691743 h 2192282"/>
                <a:gd name="connsiteX16" fmla="*/ 2241881 w 3227913"/>
                <a:gd name="connsiteY16" fmla="*/ 625611 h 2192282"/>
                <a:gd name="connsiteX17" fmla="*/ 2313911 w 3227913"/>
                <a:gd name="connsiteY17" fmla="*/ 585301 h 2192282"/>
                <a:gd name="connsiteX18" fmla="*/ 2313966 w 3227913"/>
                <a:gd name="connsiteY18" fmla="*/ 585269 h 2192282"/>
                <a:gd name="connsiteX19" fmla="*/ 2314034 w 3227913"/>
                <a:gd name="connsiteY19" fmla="*/ 585388 h 2192282"/>
                <a:gd name="connsiteX20" fmla="*/ 2388695 w 3227913"/>
                <a:gd name="connsiteY20" fmla="*/ 713567 h 2192282"/>
                <a:gd name="connsiteX21" fmla="*/ 2388695 w 3227913"/>
                <a:gd name="connsiteY21" fmla="*/ 714667 h 2192282"/>
                <a:gd name="connsiteX22" fmla="*/ 3227913 w 3227913"/>
                <a:gd name="connsiteY22" fmla="*/ 2167813 h 2192282"/>
                <a:gd name="connsiteX23" fmla="*/ 3184927 w 3227913"/>
                <a:gd name="connsiteY23" fmla="*/ 2192282 h 2192282"/>
                <a:gd name="connsiteX24" fmla="*/ 2345566 w 3227913"/>
                <a:gd name="connsiteY24" fmla="*/ 737834 h 2192282"/>
                <a:gd name="connsiteX25" fmla="*/ 2269657 w 3227913"/>
                <a:gd name="connsiteY25" fmla="*/ 777054 h 2192282"/>
                <a:gd name="connsiteX26" fmla="*/ 2188976 w 3227913"/>
                <a:gd name="connsiteY26" fmla="*/ 813426 h 2192282"/>
                <a:gd name="connsiteX27" fmla="*/ 2106972 w 3227913"/>
                <a:gd name="connsiteY27" fmla="*/ 845170 h 2192282"/>
                <a:gd name="connsiteX28" fmla="*/ 2024306 w 3227913"/>
                <a:gd name="connsiteY28" fmla="*/ 872284 h 2192282"/>
                <a:gd name="connsiteX29" fmla="*/ 1941641 w 3227913"/>
                <a:gd name="connsiteY29" fmla="*/ 896092 h 2192282"/>
                <a:gd name="connsiteX30" fmla="*/ 1815329 w 3227913"/>
                <a:gd name="connsiteY30" fmla="*/ 923206 h 2192282"/>
                <a:gd name="connsiteX31" fmla="*/ 1646692 w 3227913"/>
                <a:gd name="connsiteY31" fmla="*/ 944368 h 2192282"/>
                <a:gd name="connsiteX32" fmla="*/ 1476732 w 3227913"/>
                <a:gd name="connsiteY32" fmla="*/ 948336 h 2192282"/>
                <a:gd name="connsiteX33" fmla="*/ 1308756 w 3227913"/>
                <a:gd name="connsiteY33" fmla="*/ 936432 h 2192282"/>
                <a:gd name="connsiteX34" fmla="*/ 1143426 w 3227913"/>
                <a:gd name="connsiteY34" fmla="*/ 908657 h 2192282"/>
                <a:gd name="connsiteX35" fmla="*/ 981402 w 3227913"/>
                <a:gd name="connsiteY35" fmla="*/ 865671 h 2192282"/>
                <a:gd name="connsiteX36" fmla="*/ 823346 w 3227913"/>
                <a:gd name="connsiteY36" fmla="*/ 806152 h 2192282"/>
                <a:gd name="connsiteX37" fmla="*/ 671903 w 3227913"/>
                <a:gd name="connsiteY37" fmla="*/ 732745 h 2192282"/>
                <a:gd name="connsiteX38" fmla="*/ 527735 w 3227913"/>
                <a:gd name="connsiteY38" fmla="*/ 644128 h 2192282"/>
                <a:gd name="connsiteX39" fmla="*/ 391502 w 3227913"/>
                <a:gd name="connsiteY39" fmla="*/ 541623 h 2192282"/>
                <a:gd name="connsiteX40" fmla="*/ 296272 w 3227913"/>
                <a:gd name="connsiteY40" fmla="*/ 454990 h 2192282"/>
                <a:gd name="connsiteX41" fmla="*/ 235430 w 3227913"/>
                <a:gd name="connsiteY41" fmla="*/ 393487 h 2192282"/>
                <a:gd name="connsiteX42" fmla="*/ 177895 w 3227913"/>
                <a:gd name="connsiteY42" fmla="*/ 328016 h 2192282"/>
                <a:gd name="connsiteX43" fmla="*/ 123006 w 3227913"/>
                <a:gd name="connsiteY43" fmla="*/ 260561 h 2192282"/>
                <a:gd name="connsiteX44" fmla="*/ 72084 w 3227913"/>
                <a:gd name="connsiteY44" fmla="*/ 188477 h 2192282"/>
                <a:gd name="connsiteX45" fmla="*/ 23146 w 3227913"/>
                <a:gd name="connsiteY45" fmla="*/ 113086 h 2192282"/>
                <a:gd name="connsiteX46" fmla="*/ 0 w 3227913"/>
                <a:gd name="connsiteY46" fmla="*/ 74068 h 219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227913" h="2192282">
                  <a:moveTo>
                    <a:pt x="128296" y="0"/>
                  </a:moveTo>
                  <a:lnTo>
                    <a:pt x="171282" y="70761"/>
                  </a:lnTo>
                  <a:lnTo>
                    <a:pt x="265851" y="201703"/>
                  </a:lnTo>
                  <a:lnTo>
                    <a:pt x="371663" y="321402"/>
                  </a:lnTo>
                  <a:lnTo>
                    <a:pt x="487394" y="427214"/>
                  </a:lnTo>
                  <a:lnTo>
                    <a:pt x="611723" y="521783"/>
                  </a:lnTo>
                  <a:lnTo>
                    <a:pt x="743987" y="602465"/>
                  </a:lnTo>
                  <a:lnTo>
                    <a:pt x="882865" y="669920"/>
                  </a:lnTo>
                  <a:lnTo>
                    <a:pt x="1027033" y="723487"/>
                  </a:lnTo>
                  <a:lnTo>
                    <a:pt x="1175169" y="763166"/>
                  </a:lnTo>
                  <a:lnTo>
                    <a:pt x="1326612" y="788958"/>
                  </a:lnTo>
                  <a:lnTo>
                    <a:pt x="1480038" y="799539"/>
                  </a:lnTo>
                  <a:lnTo>
                    <a:pt x="1635449" y="796232"/>
                  </a:lnTo>
                  <a:lnTo>
                    <a:pt x="1789537" y="776392"/>
                  </a:lnTo>
                  <a:lnTo>
                    <a:pt x="1942964" y="742004"/>
                  </a:lnTo>
                  <a:lnTo>
                    <a:pt x="2093745" y="691743"/>
                  </a:lnTo>
                  <a:lnTo>
                    <a:pt x="2241881" y="625611"/>
                  </a:lnTo>
                  <a:lnTo>
                    <a:pt x="2313911" y="585301"/>
                  </a:lnTo>
                  <a:lnTo>
                    <a:pt x="2313966" y="585269"/>
                  </a:lnTo>
                  <a:lnTo>
                    <a:pt x="2314034" y="585388"/>
                  </a:lnTo>
                  <a:lnTo>
                    <a:pt x="2388695" y="713567"/>
                  </a:lnTo>
                  <a:lnTo>
                    <a:pt x="2388695" y="714667"/>
                  </a:lnTo>
                  <a:lnTo>
                    <a:pt x="3227913" y="2167813"/>
                  </a:lnTo>
                  <a:lnTo>
                    <a:pt x="3184927" y="2192282"/>
                  </a:lnTo>
                  <a:lnTo>
                    <a:pt x="2345566" y="737834"/>
                  </a:lnTo>
                  <a:lnTo>
                    <a:pt x="2269657" y="777054"/>
                  </a:lnTo>
                  <a:lnTo>
                    <a:pt x="2188976" y="813426"/>
                  </a:lnTo>
                  <a:lnTo>
                    <a:pt x="2106972" y="845170"/>
                  </a:lnTo>
                  <a:lnTo>
                    <a:pt x="2024306" y="872284"/>
                  </a:lnTo>
                  <a:lnTo>
                    <a:pt x="1941641" y="896092"/>
                  </a:lnTo>
                  <a:lnTo>
                    <a:pt x="1815329" y="923206"/>
                  </a:lnTo>
                  <a:lnTo>
                    <a:pt x="1646692" y="944368"/>
                  </a:lnTo>
                  <a:lnTo>
                    <a:pt x="1476732" y="948336"/>
                  </a:lnTo>
                  <a:lnTo>
                    <a:pt x="1308756" y="936432"/>
                  </a:lnTo>
                  <a:lnTo>
                    <a:pt x="1143426" y="908657"/>
                  </a:lnTo>
                  <a:lnTo>
                    <a:pt x="981402" y="865671"/>
                  </a:lnTo>
                  <a:lnTo>
                    <a:pt x="823346" y="806152"/>
                  </a:lnTo>
                  <a:lnTo>
                    <a:pt x="671903" y="732745"/>
                  </a:lnTo>
                  <a:lnTo>
                    <a:pt x="527735" y="644128"/>
                  </a:lnTo>
                  <a:lnTo>
                    <a:pt x="391502" y="541623"/>
                  </a:lnTo>
                  <a:lnTo>
                    <a:pt x="296272" y="454990"/>
                  </a:lnTo>
                  <a:lnTo>
                    <a:pt x="235430" y="393487"/>
                  </a:lnTo>
                  <a:lnTo>
                    <a:pt x="177895" y="328016"/>
                  </a:lnTo>
                  <a:lnTo>
                    <a:pt x="123006" y="260561"/>
                  </a:lnTo>
                  <a:lnTo>
                    <a:pt x="72084" y="188477"/>
                  </a:lnTo>
                  <a:lnTo>
                    <a:pt x="23146" y="113086"/>
                  </a:lnTo>
                  <a:lnTo>
                    <a:pt x="0" y="74068"/>
                  </a:lnTo>
                  <a:close/>
                </a:path>
              </a:pathLst>
            </a:custGeom>
            <a:solidFill>
              <a:srgbClr val="852727"/>
            </a:solid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3" name="Freeform: Shape 86">
              <a:extLst>
                <a:ext uri="{FF2B5EF4-FFF2-40B4-BE49-F238E27FC236}">
                  <a16:creationId xmlns:a16="http://schemas.microsoft.com/office/drawing/2014/main" id="{A16E5589-DB34-4F79-322C-0328DB8291FE}"/>
                </a:ext>
              </a:extLst>
            </p:cNvPr>
            <p:cNvSpPr>
              <a:spLocks/>
            </p:cNvSpPr>
            <p:nvPr/>
          </p:nvSpPr>
          <p:spPr bwMode="auto">
            <a:xfrm>
              <a:off x="4027532" y="3011861"/>
              <a:ext cx="2872655" cy="820091"/>
            </a:xfrm>
            <a:custGeom>
              <a:avLst/>
              <a:gdLst>
                <a:gd name="connsiteX0" fmla="*/ 2011759 w 3831039"/>
                <a:gd name="connsiteY0" fmla="*/ 0 h 1093166"/>
                <a:gd name="connsiteX1" fmla="*/ 2011806 w 3831039"/>
                <a:gd name="connsiteY1" fmla="*/ 28 h 1093166"/>
                <a:gd name="connsiteX2" fmla="*/ 2011822 w 3831039"/>
                <a:gd name="connsiteY2" fmla="*/ 0 h 1093166"/>
                <a:gd name="connsiteX3" fmla="*/ 2025402 w 3831039"/>
                <a:gd name="connsiteY3" fmla="*/ 7881 h 1093166"/>
                <a:gd name="connsiteX4" fmla="*/ 3831039 w 3831039"/>
                <a:gd name="connsiteY4" fmla="*/ 1050790 h 1093166"/>
                <a:gd name="connsiteX5" fmla="*/ 3806552 w 3831039"/>
                <a:gd name="connsiteY5" fmla="*/ 1093166 h 1093166"/>
                <a:gd name="connsiteX6" fmla="*/ 2115849 w 3831039"/>
                <a:gd name="connsiteY6" fmla="*/ 116900 h 1093166"/>
                <a:gd name="connsiteX7" fmla="*/ 2114924 w 3831039"/>
                <a:gd name="connsiteY7" fmla="*/ 118466 h 1093166"/>
                <a:gd name="connsiteX8" fmla="*/ 2058086 w 3831039"/>
                <a:gd name="connsiteY8" fmla="*/ 203842 h 1093166"/>
                <a:gd name="connsiteX9" fmla="*/ 1995960 w 3831039"/>
                <a:gd name="connsiteY9" fmla="*/ 285246 h 1093166"/>
                <a:gd name="connsiteX10" fmla="*/ 1927886 w 3831039"/>
                <a:gd name="connsiteY10" fmla="*/ 363341 h 1093166"/>
                <a:gd name="connsiteX11" fmla="*/ 1854524 w 3831039"/>
                <a:gd name="connsiteY11" fmla="*/ 438127 h 1093166"/>
                <a:gd name="connsiteX12" fmla="*/ 1775214 w 3831039"/>
                <a:gd name="connsiteY12" fmla="*/ 507618 h 1093166"/>
                <a:gd name="connsiteX13" fmla="*/ 1691278 w 3831039"/>
                <a:gd name="connsiteY13" fmla="*/ 573139 h 1093166"/>
                <a:gd name="connsiteX14" fmla="*/ 1602716 w 3831039"/>
                <a:gd name="connsiteY14" fmla="*/ 632703 h 1093166"/>
                <a:gd name="connsiteX15" fmla="*/ 1555130 w 3831039"/>
                <a:gd name="connsiteY15" fmla="*/ 660500 h 1093166"/>
                <a:gd name="connsiteX16" fmla="*/ 1508205 w 3831039"/>
                <a:gd name="connsiteY16" fmla="*/ 686972 h 1093166"/>
                <a:gd name="connsiteX17" fmla="*/ 1413034 w 3831039"/>
                <a:gd name="connsiteY17" fmla="*/ 733962 h 1093166"/>
                <a:gd name="connsiteX18" fmla="*/ 1317201 w 3831039"/>
                <a:gd name="connsiteY18" fmla="*/ 773671 h 1093166"/>
                <a:gd name="connsiteX19" fmla="*/ 1218725 w 3831039"/>
                <a:gd name="connsiteY19" fmla="*/ 807424 h 1093166"/>
                <a:gd name="connsiteX20" fmla="*/ 1119588 w 3831039"/>
                <a:gd name="connsiteY20" fmla="*/ 833897 h 1093166"/>
                <a:gd name="connsiteX21" fmla="*/ 1019790 w 3831039"/>
                <a:gd name="connsiteY21" fmla="*/ 853090 h 1093166"/>
                <a:gd name="connsiteX22" fmla="*/ 918670 w 3831039"/>
                <a:gd name="connsiteY22" fmla="*/ 866988 h 1093166"/>
                <a:gd name="connsiteX23" fmla="*/ 818872 w 3831039"/>
                <a:gd name="connsiteY23" fmla="*/ 874268 h 1093166"/>
                <a:gd name="connsiteX24" fmla="*/ 718413 w 3831039"/>
                <a:gd name="connsiteY24" fmla="*/ 874930 h 1093166"/>
                <a:gd name="connsiteX25" fmla="*/ 617954 w 3831039"/>
                <a:gd name="connsiteY25" fmla="*/ 868974 h 1093166"/>
                <a:gd name="connsiteX26" fmla="*/ 518817 w 3831039"/>
                <a:gd name="connsiteY26" fmla="*/ 857061 h 1093166"/>
                <a:gd name="connsiteX27" fmla="*/ 421002 w 3831039"/>
                <a:gd name="connsiteY27" fmla="*/ 838530 h 1093166"/>
                <a:gd name="connsiteX28" fmla="*/ 323848 w 3831039"/>
                <a:gd name="connsiteY28" fmla="*/ 814704 h 1093166"/>
                <a:gd name="connsiteX29" fmla="*/ 228676 w 3831039"/>
                <a:gd name="connsiteY29" fmla="*/ 784922 h 1093166"/>
                <a:gd name="connsiteX30" fmla="*/ 134826 w 3831039"/>
                <a:gd name="connsiteY30" fmla="*/ 749846 h 1093166"/>
                <a:gd name="connsiteX31" fmla="*/ 44281 w 3831039"/>
                <a:gd name="connsiteY31" fmla="*/ 707489 h 1093166"/>
                <a:gd name="connsiteX32" fmla="*/ 0 w 3831039"/>
                <a:gd name="connsiteY32" fmla="*/ 684325 h 1093166"/>
                <a:gd name="connsiteX33" fmla="*/ 74022 w 3831039"/>
                <a:gd name="connsiteY33" fmla="*/ 555931 h 1093166"/>
                <a:gd name="connsiteX34" fmla="*/ 114338 w 3831039"/>
                <a:gd name="connsiteY34" fmla="*/ 577110 h 1093166"/>
                <a:gd name="connsiteX35" fmla="*/ 196952 w 3831039"/>
                <a:gd name="connsiteY35" fmla="*/ 614172 h 1093166"/>
                <a:gd name="connsiteX36" fmla="*/ 280888 w 3831039"/>
                <a:gd name="connsiteY36" fmla="*/ 646601 h 1093166"/>
                <a:gd name="connsiteX37" fmla="*/ 367468 w 3831039"/>
                <a:gd name="connsiteY37" fmla="*/ 673074 h 1093166"/>
                <a:gd name="connsiteX38" fmla="*/ 454709 w 3831039"/>
                <a:gd name="connsiteY38" fmla="*/ 694914 h 1093166"/>
                <a:gd name="connsiteX39" fmla="*/ 543932 w 3831039"/>
                <a:gd name="connsiteY39" fmla="*/ 710798 h 1093166"/>
                <a:gd name="connsiteX40" fmla="*/ 633816 w 3831039"/>
                <a:gd name="connsiteY40" fmla="*/ 721387 h 1093166"/>
                <a:gd name="connsiteX41" fmla="*/ 723700 w 3831039"/>
                <a:gd name="connsiteY41" fmla="*/ 726682 h 1093166"/>
                <a:gd name="connsiteX42" fmla="*/ 814246 w 3831039"/>
                <a:gd name="connsiteY42" fmla="*/ 725358 h 1093166"/>
                <a:gd name="connsiteX43" fmla="*/ 905452 w 3831039"/>
                <a:gd name="connsiteY43" fmla="*/ 719402 h 1093166"/>
                <a:gd name="connsiteX44" fmla="*/ 995997 w 3831039"/>
                <a:gd name="connsiteY44" fmla="*/ 706827 h 1093166"/>
                <a:gd name="connsiteX45" fmla="*/ 1086542 w 3831039"/>
                <a:gd name="connsiteY45" fmla="*/ 688958 h 1093166"/>
                <a:gd name="connsiteX46" fmla="*/ 1176426 w 3831039"/>
                <a:gd name="connsiteY46" fmla="*/ 664470 h 1093166"/>
                <a:gd name="connsiteX47" fmla="*/ 1264989 w 3831039"/>
                <a:gd name="connsiteY47" fmla="*/ 634688 h 1093166"/>
                <a:gd name="connsiteX48" fmla="*/ 1352230 w 3831039"/>
                <a:gd name="connsiteY48" fmla="*/ 597626 h 1093166"/>
                <a:gd name="connsiteX49" fmla="*/ 1438809 w 3831039"/>
                <a:gd name="connsiteY49" fmla="*/ 555931 h 1093166"/>
                <a:gd name="connsiteX50" fmla="*/ 1481108 w 3831039"/>
                <a:gd name="connsiteY50" fmla="*/ 531444 h 1093166"/>
                <a:gd name="connsiteX51" fmla="*/ 1523406 w 3831039"/>
                <a:gd name="connsiteY51" fmla="*/ 506957 h 1093166"/>
                <a:gd name="connsiteX52" fmla="*/ 1605360 w 3831039"/>
                <a:gd name="connsiteY52" fmla="*/ 452025 h 1093166"/>
                <a:gd name="connsiteX53" fmla="*/ 1681365 w 3831039"/>
                <a:gd name="connsiteY53" fmla="*/ 392461 h 1093166"/>
                <a:gd name="connsiteX54" fmla="*/ 1752082 w 3831039"/>
                <a:gd name="connsiteY54" fmla="*/ 330250 h 1093166"/>
                <a:gd name="connsiteX55" fmla="*/ 1819496 w 3831039"/>
                <a:gd name="connsiteY55" fmla="*/ 262082 h 1093166"/>
                <a:gd name="connsiteX56" fmla="*/ 1880961 w 3831039"/>
                <a:gd name="connsiteY56" fmla="*/ 191929 h 1093166"/>
                <a:gd name="connsiteX57" fmla="*/ 1937138 w 3831039"/>
                <a:gd name="connsiteY57" fmla="*/ 117143 h 1093166"/>
                <a:gd name="connsiteX58" fmla="*/ 1988690 w 3831039"/>
                <a:gd name="connsiteY58" fmla="*/ 40371 h 1093166"/>
                <a:gd name="connsiteX59" fmla="*/ 2009949 w 3831039"/>
                <a:gd name="connsiteY59" fmla="*/ 3270 h 109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831039" h="1093166">
                  <a:moveTo>
                    <a:pt x="2011759" y="0"/>
                  </a:moveTo>
                  <a:lnTo>
                    <a:pt x="2011806" y="28"/>
                  </a:lnTo>
                  <a:lnTo>
                    <a:pt x="2011822" y="0"/>
                  </a:lnTo>
                  <a:lnTo>
                    <a:pt x="2025402" y="7881"/>
                  </a:lnTo>
                  <a:lnTo>
                    <a:pt x="3831039" y="1050790"/>
                  </a:lnTo>
                  <a:lnTo>
                    <a:pt x="3806552" y="1093166"/>
                  </a:lnTo>
                  <a:lnTo>
                    <a:pt x="2115849" y="116900"/>
                  </a:lnTo>
                  <a:lnTo>
                    <a:pt x="2114924" y="118466"/>
                  </a:lnTo>
                  <a:lnTo>
                    <a:pt x="2058086" y="203842"/>
                  </a:lnTo>
                  <a:lnTo>
                    <a:pt x="1995960" y="285246"/>
                  </a:lnTo>
                  <a:lnTo>
                    <a:pt x="1927886" y="363341"/>
                  </a:lnTo>
                  <a:lnTo>
                    <a:pt x="1854524" y="438127"/>
                  </a:lnTo>
                  <a:lnTo>
                    <a:pt x="1775214" y="507618"/>
                  </a:lnTo>
                  <a:lnTo>
                    <a:pt x="1691278" y="573139"/>
                  </a:lnTo>
                  <a:lnTo>
                    <a:pt x="1602716" y="632703"/>
                  </a:lnTo>
                  <a:lnTo>
                    <a:pt x="1555130" y="660500"/>
                  </a:lnTo>
                  <a:lnTo>
                    <a:pt x="1508205" y="686972"/>
                  </a:lnTo>
                  <a:lnTo>
                    <a:pt x="1413034" y="733962"/>
                  </a:lnTo>
                  <a:lnTo>
                    <a:pt x="1317201" y="773671"/>
                  </a:lnTo>
                  <a:lnTo>
                    <a:pt x="1218725" y="807424"/>
                  </a:lnTo>
                  <a:lnTo>
                    <a:pt x="1119588" y="833897"/>
                  </a:lnTo>
                  <a:lnTo>
                    <a:pt x="1019790" y="853090"/>
                  </a:lnTo>
                  <a:lnTo>
                    <a:pt x="918670" y="866988"/>
                  </a:lnTo>
                  <a:lnTo>
                    <a:pt x="818872" y="874268"/>
                  </a:lnTo>
                  <a:lnTo>
                    <a:pt x="718413" y="874930"/>
                  </a:lnTo>
                  <a:lnTo>
                    <a:pt x="617954" y="868974"/>
                  </a:lnTo>
                  <a:lnTo>
                    <a:pt x="518817" y="857061"/>
                  </a:lnTo>
                  <a:lnTo>
                    <a:pt x="421002" y="838530"/>
                  </a:lnTo>
                  <a:lnTo>
                    <a:pt x="323848" y="814704"/>
                  </a:lnTo>
                  <a:lnTo>
                    <a:pt x="228676" y="784922"/>
                  </a:lnTo>
                  <a:lnTo>
                    <a:pt x="134826" y="749846"/>
                  </a:lnTo>
                  <a:lnTo>
                    <a:pt x="44281" y="707489"/>
                  </a:lnTo>
                  <a:lnTo>
                    <a:pt x="0" y="684325"/>
                  </a:lnTo>
                  <a:lnTo>
                    <a:pt x="74022" y="555931"/>
                  </a:lnTo>
                  <a:lnTo>
                    <a:pt x="114338" y="577110"/>
                  </a:lnTo>
                  <a:lnTo>
                    <a:pt x="196952" y="614172"/>
                  </a:lnTo>
                  <a:lnTo>
                    <a:pt x="280888" y="646601"/>
                  </a:lnTo>
                  <a:lnTo>
                    <a:pt x="367468" y="673074"/>
                  </a:lnTo>
                  <a:lnTo>
                    <a:pt x="454709" y="694914"/>
                  </a:lnTo>
                  <a:lnTo>
                    <a:pt x="543932" y="710798"/>
                  </a:lnTo>
                  <a:lnTo>
                    <a:pt x="633816" y="721387"/>
                  </a:lnTo>
                  <a:lnTo>
                    <a:pt x="723700" y="726682"/>
                  </a:lnTo>
                  <a:lnTo>
                    <a:pt x="814246" y="725358"/>
                  </a:lnTo>
                  <a:lnTo>
                    <a:pt x="905452" y="719402"/>
                  </a:lnTo>
                  <a:lnTo>
                    <a:pt x="995997" y="706827"/>
                  </a:lnTo>
                  <a:lnTo>
                    <a:pt x="1086542" y="688958"/>
                  </a:lnTo>
                  <a:lnTo>
                    <a:pt x="1176426" y="664470"/>
                  </a:lnTo>
                  <a:lnTo>
                    <a:pt x="1264989" y="634688"/>
                  </a:lnTo>
                  <a:lnTo>
                    <a:pt x="1352230" y="597626"/>
                  </a:lnTo>
                  <a:lnTo>
                    <a:pt x="1438809" y="555931"/>
                  </a:lnTo>
                  <a:lnTo>
                    <a:pt x="1481108" y="531444"/>
                  </a:lnTo>
                  <a:lnTo>
                    <a:pt x="1523406" y="506957"/>
                  </a:lnTo>
                  <a:lnTo>
                    <a:pt x="1605360" y="452025"/>
                  </a:lnTo>
                  <a:lnTo>
                    <a:pt x="1681365" y="392461"/>
                  </a:lnTo>
                  <a:lnTo>
                    <a:pt x="1752082" y="330250"/>
                  </a:lnTo>
                  <a:lnTo>
                    <a:pt x="1819496" y="262082"/>
                  </a:lnTo>
                  <a:lnTo>
                    <a:pt x="1880961" y="191929"/>
                  </a:lnTo>
                  <a:lnTo>
                    <a:pt x="1937138" y="117143"/>
                  </a:lnTo>
                  <a:lnTo>
                    <a:pt x="1988690" y="40371"/>
                  </a:lnTo>
                  <a:lnTo>
                    <a:pt x="2009949" y="3270"/>
                  </a:lnTo>
                  <a:close/>
                </a:path>
              </a:pathLst>
            </a:custGeom>
            <a:solidFill>
              <a:srgbClr val="501818"/>
            </a:solid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4" name="Freeform 71">
              <a:extLst>
                <a:ext uri="{FF2B5EF4-FFF2-40B4-BE49-F238E27FC236}">
                  <a16:creationId xmlns:a16="http://schemas.microsoft.com/office/drawing/2014/main" id="{BAA80D50-BEC9-A411-4D31-7D911EA70E86}"/>
                </a:ext>
              </a:extLst>
            </p:cNvPr>
            <p:cNvSpPr>
              <a:spLocks/>
            </p:cNvSpPr>
            <p:nvPr/>
          </p:nvSpPr>
          <p:spPr bwMode="auto">
            <a:xfrm>
              <a:off x="5420435" y="4257867"/>
              <a:ext cx="883509" cy="885232"/>
            </a:xfrm>
            <a:prstGeom prst="ellipse">
              <a:avLst/>
            </a:prstGeom>
            <a:solidFill>
              <a:srgbClr val="852727"/>
            </a:solid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5" name="Freeform 72">
              <a:extLst>
                <a:ext uri="{FF2B5EF4-FFF2-40B4-BE49-F238E27FC236}">
                  <a16:creationId xmlns:a16="http://schemas.microsoft.com/office/drawing/2014/main" id="{B2A65DAC-66BB-A25A-EC80-51B2FE115C7F}"/>
                </a:ext>
              </a:extLst>
            </p:cNvPr>
            <p:cNvSpPr>
              <a:spLocks/>
            </p:cNvSpPr>
            <p:nvPr/>
          </p:nvSpPr>
          <p:spPr bwMode="auto">
            <a:xfrm>
              <a:off x="4131081" y="4491701"/>
              <a:ext cx="885179" cy="885232"/>
            </a:xfrm>
            <a:prstGeom prst="ellipse">
              <a:avLst/>
            </a:prstGeom>
            <a:solidFill>
              <a:srgbClr val="A13544"/>
            </a:solid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6" name="Freeform 73">
              <a:extLst>
                <a:ext uri="{FF2B5EF4-FFF2-40B4-BE49-F238E27FC236}">
                  <a16:creationId xmlns:a16="http://schemas.microsoft.com/office/drawing/2014/main" id="{DB9C0D5B-FDB4-896B-A8C5-868E5BB600A5}"/>
                </a:ext>
              </a:extLst>
            </p:cNvPr>
            <p:cNvSpPr>
              <a:spLocks/>
            </p:cNvSpPr>
            <p:nvPr/>
          </p:nvSpPr>
          <p:spPr bwMode="auto">
            <a:xfrm>
              <a:off x="2846738" y="4252855"/>
              <a:ext cx="881838" cy="883562"/>
            </a:xfrm>
            <a:prstGeom prst="ellipse">
              <a:avLst/>
            </a:prstGeom>
            <a:solidFill>
              <a:srgbClr val="A94949"/>
            </a:solid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7" name="Freeform 74">
              <a:extLst>
                <a:ext uri="{FF2B5EF4-FFF2-40B4-BE49-F238E27FC236}">
                  <a16:creationId xmlns:a16="http://schemas.microsoft.com/office/drawing/2014/main" id="{408A72A4-52DA-7D94-ACEF-394CE548C7EC}"/>
                </a:ext>
              </a:extLst>
            </p:cNvPr>
            <p:cNvSpPr>
              <a:spLocks/>
            </p:cNvSpPr>
            <p:nvPr/>
          </p:nvSpPr>
          <p:spPr bwMode="auto">
            <a:xfrm>
              <a:off x="1809575" y="3355933"/>
              <a:ext cx="883509" cy="885232"/>
            </a:xfrm>
            <a:prstGeom prst="ellipse">
              <a:avLst/>
            </a:prstGeom>
            <a:grp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8" name="Freeform 75">
              <a:extLst>
                <a:ext uri="{FF2B5EF4-FFF2-40B4-BE49-F238E27FC236}">
                  <a16:creationId xmlns:a16="http://schemas.microsoft.com/office/drawing/2014/main" id="{25E314D6-C4D9-DD47-6B27-061F99FF5F63}"/>
                </a:ext>
              </a:extLst>
            </p:cNvPr>
            <p:cNvSpPr>
              <a:spLocks/>
            </p:cNvSpPr>
            <p:nvPr/>
          </p:nvSpPr>
          <p:spPr bwMode="auto">
            <a:xfrm>
              <a:off x="6449246" y="3372635"/>
              <a:ext cx="885179" cy="885232"/>
            </a:xfrm>
            <a:prstGeom prst="ellipse">
              <a:avLst/>
            </a:prstGeom>
            <a:solidFill>
              <a:srgbClr val="501818"/>
            </a:solid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grpSp>
      <p:sp>
        <p:nvSpPr>
          <p:cNvPr id="39" name="TextBox 38">
            <a:extLst>
              <a:ext uri="{FF2B5EF4-FFF2-40B4-BE49-F238E27FC236}">
                <a16:creationId xmlns:a16="http://schemas.microsoft.com/office/drawing/2014/main" id="{43236698-73A7-A60B-59DD-B4C190BB6ADE}"/>
              </a:ext>
            </a:extLst>
          </p:cNvPr>
          <p:cNvSpPr txBox="1"/>
          <p:nvPr/>
        </p:nvSpPr>
        <p:spPr>
          <a:xfrm>
            <a:off x="6690675" y="4346858"/>
            <a:ext cx="4457710" cy="276999"/>
          </a:xfrm>
          <a:prstGeom prst="rect">
            <a:avLst/>
          </a:prstGeom>
          <a:noFill/>
        </p:spPr>
        <p:txBody>
          <a:bodyPr wrap="square" rtlCol="0">
            <a:spAutoFit/>
          </a:bodyPr>
          <a:lstStyle>
            <a:defPPr>
              <a:defRPr lang="lv-LV"/>
            </a:defPPr>
            <a:lvl1pPr algn="r">
              <a:defRPr sz="1200">
                <a:solidFill>
                  <a:schemeClr val="tx2"/>
                </a:solidFill>
              </a:defRPr>
            </a:lvl1pPr>
          </a:lstStyle>
          <a:p>
            <a:pPr algn="l"/>
            <a:r>
              <a:rPr lang="lv-LV" b="1" dirty="0"/>
              <a:t>Projekta zinātniskie rezultāti un to pieejamības nodrošināšana.</a:t>
            </a:r>
            <a:endParaRPr lang="lv-LV" dirty="0"/>
          </a:p>
        </p:txBody>
      </p:sp>
      <p:sp>
        <p:nvSpPr>
          <p:cNvPr id="40" name="TextBox 39">
            <a:extLst>
              <a:ext uri="{FF2B5EF4-FFF2-40B4-BE49-F238E27FC236}">
                <a16:creationId xmlns:a16="http://schemas.microsoft.com/office/drawing/2014/main" id="{69E7A3F7-F7DE-07B4-D356-58C405441EE2}"/>
              </a:ext>
            </a:extLst>
          </p:cNvPr>
          <p:cNvSpPr txBox="1"/>
          <p:nvPr/>
        </p:nvSpPr>
        <p:spPr>
          <a:xfrm>
            <a:off x="3197214" y="4743471"/>
            <a:ext cx="8629026" cy="646331"/>
          </a:xfrm>
          <a:prstGeom prst="rect">
            <a:avLst/>
          </a:prstGeom>
          <a:noFill/>
        </p:spPr>
        <p:txBody>
          <a:bodyPr wrap="square" rtlCol="0">
            <a:spAutoFit/>
          </a:bodyPr>
          <a:lstStyle/>
          <a:p>
            <a:r>
              <a:rPr lang="lv-LV" sz="1200" b="1" dirty="0">
                <a:solidFill>
                  <a:schemeClr val="tx2"/>
                </a:solidFill>
              </a:rPr>
              <a:t>Projekta un tā rezultātu ietekme uz sabiedrību kopumā, nodrošinot zināšanu pārnesi un veicinot izpratni par pētniecības lomu un devumu sabiedrībai, kā arī attīstot sabiedrībai nepieciešamos resursus,  radot jaunas zināšanas un praktiski pielietojamus risinājumus vienotai, funkcionālai dabas teritoriju tīkla attīstībai, Latvijas dabas resursu zinātniskai izpētei un ilgtspējīgai izmantošanai.</a:t>
            </a:r>
            <a:endParaRPr lang="lv-LV" sz="1000" dirty="0">
              <a:solidFill>
                <a:schemeClr val="tx2"/>
              </a:solidFill>
            </a:endParaRPr>
          </a:p>
        </p:txBody>
      </p:sp>
      <p:sp>
        <p:nvSpPr>
          <p:cNvPr id="41" name="TextBox 40">
            <a:extLst>
              <a:ext uri="{FF2B5EF4-FFF2-40B4-BE49-F238E27FC236}">
                <a16:creationId xmlns:a16="http://schemas.microsoft.com/office/drawing/2014/main" id="{86D4D86E-6EF3-7326-B020-F9238C69D14F}"/>
              </a:ext>
            </a:extLst>
          </p:cNvPr>
          <p:cNvSpPr txBox="1"/>
          <p:nvPr/>
        </p:nvSpPr>
        <p:spPr>
          <a:xfrm>
            <a:off x="90397" y="4266985"/>
            <a:ext cx="3140011" cy="1200329"/>
          </a:xfrm>
          <a:prstGeom prst="rect">
            <a:avLst/>
          </a:prstGeom>
          <a:noFill/>
        </p:spPr>
        <p:txBody>
          <a:bodyPr wrap="square" rtlCol="0">
            <a:spAutoFit/>
          </a:bodyPr>
          <a:lstStyle>
            <a:defPPr>
              <a:defRPr lang="lv-LV"/>
            </a:defPPr>
            <a:lvl1pPr algn="r">
              <a:defRPr sz="1200">
                <a:solidFill>
                  <a:schemeClr val="tx2"/>
                </a:solidFill>
                <a:latin typeface="Arial Narrow" panose="020B0606020202030204" pitchFamily="34" charset="0"/>
              </a:defRPr>
            </a:lvl1pPr>
          </a:lstStyle>
          <a:p>
            <a:r>
              <a:rPr lang="lv-LV" b="1" dirty="0"/>
              <a:t>Projekta un tā rezultātu ietekme uz studējošajiem izglītības procesā, nodrošinot prakses un darba iespējas, projekta zinātnisko rezultātu izmantošanu augstākās izglītības ieguves procesā, kā arī studējošo un zinātniskās grupas kapacitātes paaugstināšana.</a:t>
            </a:r>
            <a:endParaRPr lang="lv-LV" dirty="0"/>
          </a:p>
        </p:txBody>
      </p:sp>
      <p:sp>
        <p:nvSpPr>
          <p:cNvPr id="42" name="TextBox 41">
            <a:extLst>
              <a:ext uri="{FF2B5EF4-FFF2-40B4-BE49-F238E27FC236}">
                <a16:creationId xmlns:a16="http://schemas.microsoft.com/office/drawing/2014/main" id="{EF7CAE4D-8563-5E43-2075-B52E8933DF71}"/>
              </a:ext>
            </a:extLst>
          </p:cNvPr>
          <p:cNvSpPr txBox="1"/>
          <p:nvPr/>
        </p:nvSpPr>
        <p:spPr>
          <a:xfrm>
            <a:off x="179977" y="1076892"/>
            <a:ext cx="3017237" cy="1384995"/>
          </a:xfrm>
          <a:prstGeom prst="rect">
            <a:avLst/>
          </a:prstGeom>
          <a:noFill/>
        </p:spPr>
        <p:txBody>
          <a:bodyPr wrap="square" rtlCol="0">
            <a:spAutoFit/>
          </a:bodyPr>
          <a:lstStyle>
            <a:defPPr>
              <a:defRPr lang="lv-LV"/>
            </a:defPPr>
            <a:lvl1pPr algn="r">
              <a:defRPr sz="1200">
                <a:solidFill>
                  <a:schemeClr val="tx2"/>
                </a:solidFill>
                <a:latin typeface="Arial Narrow" panose="020B0606020202030204" pitchFamily="34" charset="0"/>
              </a:defRPr>
            </a:lvl1pPr>
          </a:lstStyle>
          <a:p>
            <a:r>
              <a:rPr lang="lv-LV" b="1" dirty="0"/>
              <a:t>Projekta un tā rezultātu ietekme uz bioloģiskās daudzveidības saglabāšanu un ilgtspējīgu dabas teritoriju pārvaldību, veicinot vienotu un funkcionālu dabas teritoriju tīkla attīstību, kā arī biotopu dinamikas, apsaimniekošanas metožu, klimata mainības ietekmes un ekosistēmu pakalpojumu izvērtēšanu.</a:t>
            </a:r>
            <a:endParaRPr lang="lv-LV" dirty="0"/>
          </a:p>
        </p:txBody>
      </p:sp>
      <p:pic>
        <p:nvPicPr>
          <p:cNvPr id="44" name="Picture 35">
            <a:extLst>
              <a:ext uri="{FF2B5EF4-FFF2-40B4-BE49-F238E27FC236}">
                <a16:creationId xmlns:a16="http://schemas.microsoft.com/office/drawing/2014/main" id="{2877CFDD-6AEC-CC13-5E1F-B0B9E42BB0C8}"/>
              </a:ext>
            </a:extLst>
          </p:cNvPr>
          <p:cNvPicPr>
            <a:picLocks noChangeAspect="1"/>
          </p:cNvPicPr>
          <p:nvPr/>
        </p:nvPicPr>
        <p:blipFill>
          <a:blip r:embed="rId4">
            <a:lum bright="70000" contrast="-70000"/>
          </a:blip>
          <a:stretch>
            <a:fillRect/>
          </a:stretch>
        </p:blipFill>
        <p:spPr>
          <a:xfrm>
            <a:off x="5935321" y="3797473"/>
            <a:ext cx="535394" cy="630575"/>
          </a:xfrm>
          <a:prstGeom prst="rect">
            <a:avLst/>
          </a:prstGeom>
        </p:spPr>
      </p:pic>
      <p:pic>
        <p:nvPicPr>
          <p:cNvPr id="45" name="Picture 36">
            <a:extLst>
              <a:ext uri="{FF2B5EF4-FFF2-40B4-BE49-F238E27FC236}">
                <a16:creationId xmlns:a16="http://schemas.microsoft.com/office/drawing/2014/main" id="{BF62F327-F0B4-72D3-DC0A-4F7829864C10}"/>
              </a:ext>
            </a:extLst>
          </p:cNvPr>
          <p:cNvPicPr>
            <a:picLocks noChangeAspect="1"/>
          </p:cNvPicPr>
          <p:nvPr/>
        </p:nvPicPr>
        <p:blipFill>
          <a:blip r:embed="rId5">
            <a:lum bright="70000" contrast="-70000"/>
          </a:blip>
          <a:stretch>
            <a:fillRect/>
          </a:stretch>
        </p:blipFill>
        <p:spPr>
          <a:xfrm>
            <a:off x="4673143" y="4036805"/>
            <a:ext cx="563441" cy="609435"/>
          </a:xfrm>
          <a:prstGeom prst="rect">
            <a:avLst/>
          </a:prstGeom>
        </p:spPr>
      </p:pic>
      <p:pic>
        <p:nvPicPr>
          <p:cNvPr id="46" name="Picture 4">
            <a:extLst>
              <a:ext uri="{FF2B5EF4-FFF2-40B4-BE49-F238E27FC236}">
                <a16:creationId xmlns:a16="http://schemas.microsoft.com/office/drawing/2014/main" id="{127556B2-5324-7B3F-0CA2-A91A7F6685D2}"/>
              </a:ext>
            </a:extLst>
          </p:cNvPr>
          <p:cNvPicPr>
            <a:picLocks noChangeAspect="1"/>
          </p:cNvPicPr>
          <p:nvPr/>
        </p:nvPicPr>
        <p:blipFill>
          <a:blip r:embed="rId6" cstate="print">
            <a:duotone>
              <a:prstClr val="black"/>
              <a:schemeClr val="bg1">
                <a:tint val="45000"/>
                <a:satMod val="400000"/>
              </a:schemeClr>
            </a:duotone>
            <a:extLst>
              <a:ext uri="{28A0092B-C50C-407E-A947-70E740481C1C}">
                <a14:useLocalDpi xmlns:a14="http://schemas.microsoft.com/office/drawing/2010/main" val="0"/>
              </a:ext>
            </a:extLst>
          </a:blip>
          <a:srcRect/>
          <a:stretch>
            <a:fillRect/>
          </a:stretch>
        </p:blipFill>
        <p:spPr bwMode="auto">
          <a:xfrm>
            <a:off x="2405688" y="2954648"/>
            <a:ext cx="449700" cy="44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2" descr="Image result for euro icon">
            <a:extLst>
              <a:ext uri="{FF2B5EF4-FFF2-40B4-BE49-F238E27FC236}">
                <a16:creationId xmlns:a16="http://schemas.microsoft.com/office/drawing/2014/main" id="{BB812CBF-4488-0DCC-FC6F-1B0BB894239E}"/>
              </a:ext>
            </a:extLst>
          </p:cNvPr>
          <p:cNvPicPr>
            <a:picLocks noChangeAspect="1" noChangeArrowheads="1"/>
          </p:cNvPicPr>
          <p:nvPr/>
        </p:nvPicPr>
        <p:blipFill>
          <a:blip r:embed="rId7" cstate="print">
            <a:duotone>
              <a:prstClr val="black"/>
              <a:schemeClr val="bg1">
                <a:tint val="45000"/>
                <a:satMod val="400000"/>
              </a:schemeClr>
            </a:duotone>
            <a:extLst>
              <a:ext uri="{28A0092B-C50C-407E-A947-70E740481C1C}">
                <a14:useLocalDpi xmlns:a14="http://schemas.microsoft.com/office/drawing/2010/main" val="0"/>
              </a:ext>
            </a:extLst>
          </a:blip>
          <a:srcRect/>
          <a:stretch>
            <a:fillRect/>
          </a:stretch>
        </p:blipFill>
        <p:spPr bwMode="auto">
          <a:xfrm>
            <a:off x="3442830" y="3858348"/>
            <a:ext cx="457171" cy="45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43">
            <a:extLst>
              <a:ext uri="{FF2B5EF4-FFF2-40B4-BE49-F238E27FC236}">
                <a16:creationId xmlns:a16="http://schemas.microsoft.com/office/drawing/2014/main" id="{7043706A-3247-7977-1349-52D1264882E5}"/>
              </a:ext>
            </a:extLst>
          </p:cNvPr>
          <p:cNvPicPr>
            <a:picLocks noChangeAspect="1"/>
          </p:cNvPicPr>
          <p:nvPr/>
        </p:nvPicPr>
        <p:blipFill>
          <a:blip r:embed="rId8" cstate="print">
            <a:lum bright="70000" contrast="-70000"/>
            <a:extLst>
              <a:ext uri="{28A0092B-C50C-407E-A947-70E740481C1C}">
                <a14:useLocalDpi xmlns:a14="http://schemas.microsoft.com/office/drawing/2010/main" val="0"/>
              </a:ext>
            </a:extLst>
          </a:blip>
          <a:srcRect/>
          <a:stretch>
            <a:fillRect/>
          </a:stretch>
        </p:blipFill>
        <p:spPr bwMode="auto">
          <a:xfrm>
            <a:off x="6983105" y="2919468"/>
            <a:ext cx="511557" cy="511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Teksts">
            <a:extLst>
              <a:ext uri="{FF2B5EF4-FFF2-40B4-BE49-F238E27FC236}">
                <a16:creationId xmlns:a16="http://schemas.microsoft.com/office/drawing/2014/main" id="{E7263D7C-A255-EDD8-7B26-A748428EBE4F}"/>
              </a:ext>
            </a:extLst>
          </p:cNvPr>
          <p:cNvSpPr txBox="1"/>
          <p:nvPr/>
        </p:nvSpPr>
        <p:spPr>
          <a:xfrm>
            <a:off x="1919134" y="1626746"/>
            <a:ext cx="6096000" cy="369332"/>
          </a:xfrm>
          <a:prstGeom prst="rect">
            <a:avLst/>
          </a:prstGeom>
          <a:noFill/>
        </p:spPr>
        <p:txBody>
          <a:bodyPr wrap="square">
            <a:spAutoFit/>
          </a:bodyPr>
          <a:lstStyle>
            <a:defPPr>
              <a:defRPr lang="lv-LV"/>
            </a:defPPr>
            <a:lvl1pPr algn="ctr">
              <a:defRPr b="1">
                <a:solidFill>
                  <a:schemeClr val="bg1">
                    <a:lumMod val="95000"/>
                  </a:schemeClr>
                </a:solidFill>
                <a:latin typeface="Arial Narrow" panose="020B0606020202030204" pitchFamily="34" charset="0"/>
              </a:defRPr>
            </a:lvl1pPr>
          </a:lstStyle>
          <a:p>
            <a:r>
              <a:rPr lang="lv-LV"/>
              <a:t>Ietekme</a:t>
            </a:r>
          </a:p>
        </p:txBody>
      </p:sp>
      <p:sp>
        <p:nvSpPr>
          <p:cNvPr id="3" name="TextBox 2">
            <a:extLst>
              <a:ext uri="{FF2B5EF4-FFF2-40B4-BE49-F238E27FC236}">
                <a16:creationId xmlns:a16="http://schemas.microsoft.com/office/drawing/2014/main" id="{D2437A10-D9AA-9D11-392E-1D8DC922F82E}"/>
              </a:ext>
            </a:extLst>
          </p:cNvPr>
          <p:cNvSpPr txBox="1"/>
          <p:nvPr/>
        </p:nvSpPr>
        <p:spPr>
          <a:xfrm>
            <a:off x="36573" y="2498456"/>
            <a:ext cx="2192274" cy="1754326"/>
          </a:xfrm>
          <a:prstGeom prst="rect">
            <a:avLst/>
          </a:prstGeom>
          <a:noFill/>
        </p:spPr>
        <p:txBody>
          <a:bodyPr wrap="square" rtlCol="0">
            <a:spAutoFit/>
          </a:bodyPr>
          <a:lstStyle>
            <a:defPPr>
              <a:defRPr lang="lv-LV"/>
            </a:defPPr>
            <a:lvl1pPr algn="r">
              <a:defRPr sz="1200">
                <a:solidFill>
                  <a:schemeClr val="tx2"/>
                </a:solidFill>
                <a:latin typeface="Arial Narrow" panose="020B0606020202030204" pitchFamily="34" charset="0"/>
              </a:defRPr>
            </a:lvl1pPr>
          </a:lstStyle>
          <a:p>
            <a:r>
              <a:rPr lang="lv-LV" b="1" dirty="0"/>
              <a:t>Projekta un tā rezultātu ietekme uz uzņēmējdarbības vidi un nozares politikas veidotājiem, ieviesējiem, nodrošinot zinātniski pamatotus risinājumus dabas aizsardzības pasākumu plānošanai, teritoriju pārvaldībai un sociālekonomisko, dabas un klimata interešu saskaņošanai.</a:t>
            </a:r>
            <a:r>
              <a:rPr lang="lv-LV" dirty="0"/>
              <a:t>.</a:t>
            </a:r>
          </a:p>
        </p:txBody>
      </p:sp>
      <p:pic>
        <p:nvPicPr>
          <p:cNvPr id="6" name="!!Forma2" descr="Small paint brush">
            <a:extLst>
              <a:ext uri="{FF2B5EF4-FFF2-40B4-BE49-F238E27FC236}">
                <a16:creationId xmlns:a16="http://schemas.microsoft.com/office/drawing/2014/main" id="{712D2C4D-1C8E-0D70-2A2D-1CBE20120D9A}"/>
              </a:ext>
            </a:extLst>
          </p:cNvPr>
          <p:cNvPicPr>
            <a:picLocks noChangeAspect="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419296" y="398875"/>
            <a:ext cx="1127617" cy="1005066"/>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Datuma vietturis 13">
            <a:extLst>
              <a:ext uri="{FF2B5EF4-FFF2-40B4-BE49-F238E27FC236}">
                <a16:creationId xmlns:a16="http://schemas.microsoft.com/office/drawing/2014/main" id="{09CC722D-1F7F-BB00-5A1A-45B54DFA7576}"/>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14" name="Kājenes vietturis 14">
            <a:extLst>
              <a:ext uri="{FF2B5EF4-FFF2-40B4-BE49-F238E27FC236}">
                <a16:creationId xmlns:a16="http://schemas.microsoft.com/office/drawing/2014/main" id="{868D85F4-8738-26A0-ABA7-CD8EA6469C43}"/>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4" name="Slide Number Placeholder 3">
            <a:extLst>
              <a:ext uri="{FF2B5EF4-FFF2-40B4-BE49-F238E27FC236}">
                <a16:creationId xmlns:a16="http://schemas.microsoft.com/office/drawing/2014/main" id="{CC83D9FD-CE3C-CFF6-C861-0138BCB6A89E}"/>
              </a:ext>
            </a:extLst>
          </p:cNvPr>
          <p:cNvSpPr>
            <a:spLocks noGrp="1"/>
          </p:cNvSpPr>
          <p:nvPr>
            <p:ph type="sldNum" sz="quarter" idx="12"/>
          </p:nvPr>
        </p:nvSpPr>
        <p:spPr/>
        <p:txBody>
          <a:bodyPr/>
          <a:lstStyle/>
          <a:p>
            <a:fld id="{0C152783-A906-4F49-8461-A41E71CF96CE}" type="slidenum">
              <a:rPr lang="lv-LV" smtClean="0"/>
              <a:t>19</a:t>
            </a:fld>
            <a:endParaRPr lang="lv-LV"/>
          </a:p>
        </p:txBody>
      </p:sp>
    </p:spTree>
    <p:extLst>
      <p:ext uri="{BB962C8B-B14F-4D97-AF65-F5344CB8AC3E}">
        <p14:creationId xmlns:p14="http://schemas.microsoft.com/office/powerpoint/2010/main" val="41285004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500" tmFilter="0, 0; .2, .5; .8, .5; 1, 0"/>
                                        <p:tgtEl>
                                          <p:spTgt spid="46"/>
                                        </p:tgtEl>
                                      </p:cBhvr>
                                    </p:animEffect>
                                    <p:animScale>
                                      <p:cBhvr>
                                        <p:cTn id="7" dur="250" autoRev="1" fill="hold"/>
                                        <p:tgtEl>
                                          <p:spTgt spid="46"/>
                                        </p:tgtEl>
                                      </p:cBhvr>
                                      <p:by x="105000" y="105000"/>
                                    </p:animScale>
                                  </p:childTnLst>
                                </p:cTn>
                              </p:par>
                            </p:childTnLst>
                          </p:cTn>
                        </p:par>
                        <p:par>
                          <p:cTn id="8" fill="hold">
                            <p:stCondLst>
                              <p:cond delay="500"/>
                            </p:stCondLst>
                            <p:childTnLst>
                              <p:par>
                                <p:cTn id="9" presetID="26" presetClass="emph" presetSubtype="0" fill="hold" nodeType="afterEffect">
                                  <p:stCondLst>
                                    <p:cond delay="0"/>
                                  </p:stCondLst>
                                  <p:childTnLst>
                                    <p:animEffect transition="out" filter="fade">
                                      <p:cBhvr>
                                        <p:cTn id="10" dur="500" tmFilter="0, 0; .2, .5; .8, .5; 1, 0"/>
                                        <p:tgtEl>
                                          <p:spTgt spid="47"/>
                                        </p:tgtEl>
                                      </p:cBhvr>
                                    </p:animEffect>
                                    <p:animScale>
                                      <p:cBhvr>
                                        <p:cTn id="11" dur="250" autoRev="1" fill="hold"/>
                                        <p:tgtEl>
                                          <p:spTgt spid="47"/>
                                        </p:tgtEl>
                                      </p:cBhvr>
                                      <p:by x="105000" y="105000"/>
                                    </p:animScale>
                                  </p:childTnLst>
                                </p:cTn>
                              </p:par>
                            </p:childTnLst>
                          </p:cTn>
                        </p:par>
                        <p:par>
                          <p:cTn id="12" fill="hold">
                            <p:stCondLst>
                              <p:cond delay="1000"/>
                            </p:stCondLst>
                            <p:childTnLst>
                              <p:par>
                                <p:cTn id="13" presetID="26" presetClass="emph" presetSubtype="0" fill="hold" nodeType="afterEffect">
                                  <p:stCondLst>
                                    <p:cond delay="0"/>
                                  </p:stCondLst>
                                  <p:childTnLst>
                                    <p:animEffect transition="out" filter="fade">
                                      <p:cBhvr>
                                        <p:cTn id="14" dur="500" tmFilter="0, 0; .2, .5; .8, .5; 1, 0"/>
                                        <p:tgtEl>
                                          <p:spTgt spid="45"/>
                                        </p:tgtEl>
                                      </p:cBhvr>
                                    </p:animEffect>
                                    <p:animScale>
                                      <p:cBhvr>
                                        <p:cTn id="15" dur="250" autoRev="1" fill="hold"/>
                                        <p:tgtEl>
                                          <p:spTgt spid="45"/>
                                        </p:tgtEl>
                                      </p:cBhvr>
                                      <p:by x="105000" y="105000"/>
                                    </p:animScale>
                                  </p:childTnLst>
                                </p:cTn>
                              </p:par>
                            </p:childTnLst>
                          </p:cTn>
                        </p:par>
                        <p:par>
                          <p:cTn id="16" fill="hold">
                            <p:stCondLst>
                              <p:cond delay="1500"/>
                            </p:stCondLst>
                            <p:childTnLst>
                              <p:par>
                                <p:cTn id="17" presetID="26" presetClass="emph" presetSubtype="0" fill="hold" nodeType="afterEffect">
                                  <p:stCondLst>
                                    <p:cond delay="0"/>
                                  </p:stCondLst>
                                  <p:childTnLst>
                                    <p:animEffect transition="out" filter="fade">
                                      <p:cBhvr>
                                        <p:cTn id="18" dur="500" tmFilter="0, 0; .2, .5; .8, .5; 1, 0"/>
                                        <p:tgtEl>
                                          <p:spTgt spid="44"/>
                                        </p:tgtEl>
                                      </p:cBhvr>
                                    </p:animEffect>
                                    <p:animScale>
                                      <p:cBhvr>
                                        <p:cTn id="19" dur="250" autoRev="1" fill="hold"/>
                                        <p:tgtEl>
                                          <p:spTgt spid="44"/>
                                        </p:tgtEl>
                                      </p:cBhvr>
                                      <p:by x="105000" y="105000"/>
                                    </p:animScale>
                                  </p:childTnLst>
                                </p:cTn>
                              </p:par>
                            </p:childTnLst>
                          </p:cTn>
                        </p:par>
                        <p:par>
                          <p:cTn id="20" fill="hold">
                            <p:stCondLst>
                              <p:cond delay="2000"/>
                            </p:stCondLst>
                            <p:childTnLst>
                              <p:par>
                                <p:cTn id="21" presetID="26" presetClass="emph" presetSubtype="0" fill="hold" nodeType="afterEffect">
                                  <p:stCondLst>
                                    <p:cond delay="0"/>
                                  </p:stCondLst>
                                  <p:childTnLst>
                                    <p:animEffect transition="out" filter="fade">
                                      <p:cBhvr>
                                        <p:cTn id="22" dur="500" tmFilter="0, 0; .2, .5; .8, .5; 1, 0"/>
                                        <p:tgtEl>
                                          <p:spTgt spid="48"/>
                                        </p:tgtEl>
                                      </p:cBhvr>
                                    </p:animEffect>
                                    <p:animScale>
                                      <p:cBhvr>
                                        <p:cTn id="23" dur="250" autoRev="1" fill="hold"/>
                                        <p:tgtEl>
                                          <p:spTgt spid="4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88487-F6C6-6E3F-9228-0C9CB1604C55}"/>
            </a:ext>
          </a:extLst>
        </p:cNvPr>
        <p:cNvGrpSpPr/>
        <p:nvPr/>
      </p:nvGrpSpPr>
      <p:grpSpPr>
        <a:xfrm>
          <a:off x="0" y="0"/>
          <a:ext cx="0" cy="0"/>
          <a:chOff x="0" y="0"/>
          <a:chExt cx="0" cy="0"/>
        </a:xfrm>
      </p:grpSpPr>
      <p:sp>
        <p:nvSpPr>
          <p:cNvPr id="2" name="!!Teksts">
            <a:extLst>
              <a:ext uri="{FF2B5EF4-FFF2-40B4-BE49-F238E27FC236}">
                <a16:creationId xmlns:a16="http://schemas.microsoft.com/office/drawing/2014/main" id="{E902DE4B-A293-06DC-E952-88E802477BF5}"/>
              </a:ext>
            </a:extLst>
          </p:cNvPr>
          <p:cNvSpPr>
            <a:spLocks noGrp="1"/>
          </p:cNvSpPr>
          <p:nvPr>
            <p:ph type="title"/>
          </p:nvPr>
        </p:nvSpPr>
        <p:spPr/>
        <p:txBody>
          <a:bodyPr/>
          <a:lstStyle/>
          <a:p>
            <a:r>
              <a:rPr lang="lv-LV" dirty="0"/>
              <a:t>Normatīvie akti</a:t>
            </a:r>
          </a:p>
        </p:txBody>
      </p:sp>
      <p:graphicFrame>
        <p:nvGraphicFramePr>
          <p:cNvPr id="6" name="Shēma">
            <a:extLst>
              <a:ext uri="{FF2B5EF4-FFF2-40B4-BE49-F238E27FC236}">
                <a16:creationId xmlns:a16="http://schemas.microsoft.com/office/drawing/2014/main" id="{EE31C2CF-C803-7ACE-EBF3-6780C1ECFF71}"/>
              </a:ext>
            </a:extLst>
          </p:cNvPr>
          <p:cNvGraphicFramePr/>
          <p:nvPr>
            <p:extLst>
              <p:ext uri="{D42A27DB-BD31-4B8C-83A1-F6EECF244321}">
                <p14:modId xmlns:p14="http://schemas.microsoft.com/office/powerpoint/2010/main" val="2843284142"/>
              </p:ext>
            </p:extLst>
          </p:nvPr>
        </p:nvGraphicFramePr>
        <p:xfrm>
          <a:off x="-1219199" y="431041"/>
          <a:ext cx="10449338" cy="59959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Nosaukums">
            <a:extLst>
              <a:ext uri="{FF2B5EF4-FFF2-40B4-BE49-F238E27FC236}">
                <a16:creationId xmlns:a16="http://schemas.microsoft.com/office/drawing/2014/main" id="{8BABB810-77E7-9F12-A185-22AC2A952D74}"/>
              </a:ext>
            </a:extLst>
          </p:cNvPr>
          <p:cNvSpPr txBox="1">
            <a:spLocks/>
          </p:cNvSpPr>
          <p:nvPr/>
        </p:nvSpPr>
        <p:spPr>
          <a:xfrm>
            <a:off x="7264020" y="3286600"/>
            <a:ext cx="3932237" cy="16040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rgbClr val="7E0000"/>
                </a:solidFill>
                <a:latin typeface="+mj-lt"/>
                <a:ea typeface="+mj-ea"/>
                <a:cs typeface="+mj-cs"/>
              </a:defRPr>
            </a:lvl1pPr>
          </a:lstStyle>
          <a:p>
            <a:r>
              <a:rPr lang="lv-LV" dirty="0"/>
              <a:t>Programmas mērķis:</a:t>
            </a:r>
          </a:p>
          <a:p>
            <a:r>
              <a:rPr lang="lv-LV" sz="1700" dirty="0">
                <a:solidFill>
                  <a:schemeClr val="accent5"/>
                </a:solidFill>
              </a:rPr>
              <a:t>Programmas mērķis – datu ieguve aizsardzības pasākumu plānošanai, lai sasniegtu Sugu un biotopu aizsardzības likumā definēto labvēlīgas aizsardzības statusu.</a:t>
            </a:r>
          </a:p>
          <a:p>
            <a:endParaRPr lang="lv-LV" dirty="0"/>
          </a:p>
        </p:txBody>
      </p:sp>
      <p:sp>
        <p:nvSpPr>
          <p:cNvPr id="9" name="Teksta vietturis 3">
            <a:extLst>
              <a:ext uri="{FF2B5EF4-FFF2-40B4-BE49-F238E27FC236}">
                <a16:creationId xmlns:a16="http://schemas.microsoft.com/office/drawing/2014/main" id="{D3E8635A-5201-50CE-6153-54192BF2426E}"/>
              </a:ext>
            </a:extLst>
          </p:cNvPr>
          <p:cNvSpPr txBox="1">
            <a:spLocks/>
          </p:cNvSpPr>
          <p:nvPr/>
        </p:nvSpPr>
        <p:spPr>
          <a:xfrm>
            <a:off x="7264019" y="3261382"/>
            <a:ext cx="4197668" cy="23517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lv-LV" sz="1600" kern="1200" smtClean="0">
                <a:solidFill>
                  <a:srgbClr val="7F7F7F"/>
                </a:solidFill>
                <a:effectLst/>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rgbClr val="7F7F7F"/>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lv-LV" dirty="0"/>
          </a:p>
        </p:txBody>
      </p:sp>
      <p:sp>
        <p:nvSpPr>
          <p:cNvPr id="10" name="!!Forma">
            <a:extLst>
              <a:ext uri="{FF2B5EF4-FFF2-40B4-BE49-F238E27FC236}">
                <a16:creationId xmlns:a16="http://schemas.microsoft.com/office/drawing/2014/main" id="{D190001F-9A7B-65F1-4F74-2C619B6B022D}"/>
              </a:ext>
            </a:extLst>
          </p:cNvPr>
          <p:cNvSpPr txBox="1">
            <a:spLocks/>
          </p:cNvSpPr>
          <p:nvPr/>
        </p:nvSpPr>
        <p:spPr>
          <a:xfrm>
            <a:off x="7264019" y="1253292"/>
            <a:ext cx="3932237" cy="6029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rgbClr val="7E0000"/>
                </a:solidFill>
                <a:latin typeface="+mj-lt"/>
                <a:ea typeface="+mj-ea"/>
                <a:cs typeface="+mj-cs"/>
              </a:defRPr>
            </a:lvl1pPr>
          </a:lstStyle>
          <a:p>
            <a:r>
              <a:rPr lang="lv-LV" dirty="0"/>
              <a:t>Programmas virsmērķis:</a:t>
            </a:r>
          </a:p>
        </p:txBody>
      </p:sp>
      <p:sp>
        <p:nvSpPr>
          <p:cNvPr id="14" name="Teksta vietturis 3">
            <a:extLst>
              <a:ext uri="{FF2B5EF4-FFF2-40B4-BE49-F238E27FC236}">
                <a16:creationId xmlns:a16="http://schemas.microsoft.com/office/drawing/2014/main" id="{07105509-E59B-9D09-836A-49F3C469BB47}"/>
              </a:ext>
            </a:extLst>
          </p:cNvPr>
          <p:cNvSpPr txBox="1">
            <a:spLocks/>
          </p:cNvSpPr>
          <p:nvPr/>
        </p:nvSpPr>
        <p:spPr>
          <a:xfrm>
            <a:off x="7264019" y="1933349"/>
            <a:ext cx="4197668" cy="13532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lv-LV" sz="1600" kern="1200" smtClean="0">
                <a:solidFill>
                  <a:srgbClr val="7F7F7F"/>
                </a:solidFill>
                <a:effectLst/>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rgbClr val="7F7F7F"/>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dirty="0"/>
              <a:t>Programmas </a:t>
            </a:r>
            <a:r>
              <a:rPr lang="lv-LV" dirty="0" err="1"/>
              <a:t>virsmērķis</a:t>
            </a:r>
            <a:r>
              <a:rPr lang="lv-LV" dirty="0"/>
              <a:t> – radīt jaunas zināšanas un risinājumus dabas aizsardzības un sociālekonomisko interešu salāgošanai mainīgajos klimata apstākļos.</a:t>
            </a:r>
          </a:p>
          <a:p>
            <a:pPr marL="0" indent="0">
              <a:buNone/>
            </a:pPr>
            <a:endParaRPr lang="lv-LV" dirty="0"/>
          </a:p>
        </p:txBody>
      </p:sp>
      <p:sp>
        <p:nvSpPr>
          <p:cNvPr id="15" name="Datuma vietturis 14">
            <a:extLst>
              <a:ext uri="{FF2B5EF4-FFF2-40B4-BE49-F238E27FC236}">
                <a16:creationId xmlns:a16="http://schemas.microsoft.com/office/drawing/2014/main" id="{8876AB5E-73AF-330A-4D2D-917660C8C21E}"/>
              </a:ext>
            </a:extLst>
          </p:cNvPr>
          <p:cNvSpPr>
            <a:spLocks noGrp="1"/>
          </p:cNvSpPr>
          <p:nvPr>
            <p:ph type="dt" sz="half" idx="10"/>
          </p:nvPr>
        </p:nvSpPr>
        <p:spPr>
          <a:xfrm>
            <a:off x="566530" y="6356350"/>
            <a:ext cx="2743200" cy="365125"/>
          </a:xfrm>
        </p:spPr>
        <p:txBody>
          <a:bodyPr/>
          <a:lstStyle/>
          <a:p>
            <a:r>
              <a:rPr lang="lv-LV"/>
              <a:t>2026. gada 7. jūlijā</a:t>
            </a:r>
            <a:endParaRPr lang="lv-LV" dirty="0"/>
          </a:p>
        </p:txBody>
      </p:sp>
      <p:sp>
        <p:nvSpPr>
          <p:cNvPr id="5" name="Kājenes vietturis 14">
            <a:extLst>
              <a:ext uri="{FF2B5EF4-FFF2-40B4-BE49-F238E27FC236}">
                <a16:creationId xmlns:a16="http://schemas.microsoft.com/office/drawing/2014/main" id="{6BFBAFB0-C806-9B16-9F76-17E2F1678325}"/>
              </a:ext>
            </a:extLst>
          </p:cNvPr>
          <p:cNvSpPr>
            <a:spLocks noGrp="1"/>
          </p:cNvSpPr>
          <p:nvPr>
            <p:ph type="ftr" sz="quarter" idx="11"/>
          </p:nvPr>
        </p:nvSpPr>
        <p:spPr>
          <a:xfrm>
            <a:off x="1606826" y="6433433"/>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3" name="Slide Number Placeholder 2">
            <a:extLst>
              <a:ext uri="{FF2B5EF4-FFF2-40B4-BE49-F238E27FC236}">
                <a16:creationId xmlns:a16="http://schemas.microsoft.com/office/drawing/2014/main" id="{8A32D76D-4D22-96D1-46CA-2E8261DB2FA1}"/>
              </a:ext>
            </a:extLst>
          </p:cNvPr>
          <p:cNvSpPr>
            <a:spLocks noGrp="1"/>
          </p:cNvSpPr>
          <p:nvPr>
            <p:ph type="sldNum" sz="quarter" idx="12"/>
          </p:nvPr>
        </p:nvSpPr>
        <p:spPr/>
        <p:txBody>
          <a:bodyPr/>
          <a:lstStyle/>
          <a:p>
            <a:fld id="{0C152783-A906-4F49-8461-A41E71CF96CE}" type="slidenum">
              <a:rPr lang="lv-LV" smtClean="0"/>
              <a:t>2</a:t>
            </a:fld>
            <a:endParaRPr lang="lv-LV"/>
          </a:p>
        </p:txBody>
      </p:sp>
    </p:spTree>
    <p:extLst>
      <p:ext uri="{BB962C8B-B14F-4D97-AF65-F5344CB8AC3E}">
        <p14:creationId xmlns:p14="http://schemas.microsoft.com/office/powerpoint/2010/main" val="23419585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3C776-BDBE-4194-6544-CACF7FA85DC3}"/>
            </a:ext>
          </a:extLst>
        </p:cNvPr>
        <p:cNvGrpSpPr/>
        <p:nvPr/>
      </p:nvGrpSpPr>
      <p:grpSpPr>
        <a:xfrm>
          <a:off x="0" y="0"/>
          <a:ext cx="0" cy="0"/>
          <a:chOff x="0" y="0"/>
          <a:chExt cx="0" cy="0"/>
        </a:xfrm>
      </p:grpSpPr>
      <p:grpSp>
        <p:nvGrpSpPr>
          <p:cNvPr id="27" name="!!Forma">
            <a:extLst>
              <a:ext uri="{FF2B5EF4-FFF2-40B4-BE49-F238E27FC236}">
                <a16:creationId xmlns:a16="http://schemas.microsoft.com/office/drawing/2014/main" id="{9255C7AF-B6EA-94FB-4550-A24E69A02D5E}"/>
              </a:ext>
            </a:extLst>
          </p:cNvPr>
          <p:cNvGrpSpPr/>
          <p:nvPr/>
        </p:nvGrpSpPr>
        <p:grpSpPr>
          <a:xfrm>
            <a:off x="400610" y="5607992"/>
            <a:ext cx="1788292" cy="800443"/>
            <a:chOff x="400610" y="5607992"/>
            <a:chExt cx="1788292" cy="800443"/>
          </a:xfrm>
        </p:grpSpPr>
        <p:grpSp>
          <p:nvGrpSpPr>
            <p:cNvPr id="11" name="!!Forma">
              <a:extLst>
                <a:ext uri="{FF2B5EF4-FFF2-40B4-BE49-F238E27FC236}">
                  <a16:creationId xmlns:a16="http://schemas.microsoft.com/office/drawing/2014/main" id="{76E2932C-1836-1B2C-3B79-5D0D897845CB}"/>
                </a:ext>
              </a:extLst>
            </p:cNvPr>
            <p:cNvGrpSpPr/>
            <p:nvPr/>
          </p:nvGrpSpPr>
          <p:grpSpPr>
            <a:xfrm>
              <a:off x="400610" y="5623750"/>
              <a:ext cx="1788292" cy="784685"/>
              <a:chOff x="2316903" y="1426236"/>
              <a:chExt cx="7823271" cy="3747328"/>
            </a:xfrm>
            <a:effectLst>
              <a:outerShdw blurRad="50800" dist="38100" dir="2700000" algn="tl" rotWithShape="0">
                <a:prstClr val="black">
                  <a:alpha val="40000"/>
                </a:prstClr>
              </a:outerShdw>
            </a:effectLst>
          </p:grpSpPr>
          <p:pic>
            <p:nvPicPr>
              <p:cNvPr id="16" name="Picture 54">
                <a:extLst>
                  <a:ext uri="{FF2B5EF4-FFF2-40B4-BE49-F238E27FC236}">
                    <a16:creationId xmlns:a16="http://schemas.microsoft.com/office/drawing/2014/main" id="{2162FDA7-F157-B00C-3B99-B1B471C2FCEF}"/>
                  </a:ext>
                </a:extLst>
              </p:cNvPr>
              <p:cNvPicPr>
                <a:picLocks noChangeAspect="1"/>
              </p:cNvPicPr>
              <p:nvPr/>
            </p:nvPicPr>
            <p:blipFill>
              <a:blip r:embed="rId2">
                <a:duotone>
                  <a:schemeClr val="bg2">
                    <a:shade val="45000"/>
                    <a:satMod val="135000"/>
                  </a:schemeClr>
                  <a:prstClr val="white"/>
                </a:duotone>
              </a:blip>
              <a:stretch>
                <a:fillRect/>
              </a:stretch>
            </p:blipFill>
            <p:spPr>
              <a:xfrm>
                <a:off x="4698026" y="2143290"/>
                <a:ext cx="2146862" cy="2912083"/>
              </a:xfrm>
              <a:prstGeom prst="rect">
                <a:avLst/>
              </a:prstGeom>
            </p:spPr>
          </p:pic>
          <p:sp>
            <p:nvSpPr>
              <p:cNvPr id="18" name="TextBox 17">
                <a:extLst>
                  <a:ext uri="{FF2B5EF4-FFF2-40B4-BE49-F238E27FC236}">
                    <a16:creationId xmlns:a16="http://schemas.microsoft.com/office/drawing/2014/main" id="{727F63F6-BFDA-2964-4AB9-84A7A7E9E8AF}"/>
                  </a:ext>
                </a:extLst>
              </p:cNvPr>
              <p:cNvSpPr txBox="1"/>
              <p:nvPr/>
            </p:nvSpPr>
            <p:spPr>
              <a:xfrm>
                <a:off x="4615926" y="3025177"/>
                <a:ext cx="2406414" cy="1102357"/>
              </a:xfrm>
              <a:prstGeom prst="rect">
                <a:avLst/>
              </a:prstGeom>
              <a:noFill/>
            </p:spPr>
            <p:txBody>
              <a:bodyPr wrap="square" rtlCol="0">
                <a:spAutoFit/>
              </a:bodyPr>
              <a:lstStyle>
                <a:defPPr>
                  <a:defRPr lang="lv-LV"/>
                </a:defPPr>
                <a:lvl1pPr algn="ctr">
                  <a:defRPr sz="600" b="1">
                    <a:solidFill>
                      <a:schemeClr val="bg1">
                        <a:lumMod val="50000"/>
                      </a:schemeClr>
                    </a:solidFill>
                    <a:latin typeface="Arial Narrow" panose="020B0606020202030204" pitchFamily="34" charset="0"/>
                  </a:defRPr>
                </a:lvl1pPr>
              </a:lstStyle>
              <a:p>
                <a:r>
                  <a:rPr lang="lv-LV"/>
                  <a:t>Ietekme</a:t>
                </a:r>
              </a:p>
            </p:txBody>
          </p:sp>
          <p:pic>
            <p:nvPicPr>
              <p:cNvPr id="19" name="Picture 56">
                <a:extLst>
                  <a:ext uri="{FF2B5EF4-FFF2-40B4-BE49-F238E27FC236}">
                    <a16:creationId xmlns:a16="http://schemas.microsoft.com/office/drawing/2014/main" id="{D440CCD0-86B0-A00D-9F04-116C75C777D8}"/>
                  </a:ext>
                </a:extLst>
              </p:cNvPr>
              <p:cNvPicPr>
                <a:picLocks noChangeAspect="1"/>
              </p:cNvPicPr>
              <p:nvPr/>
            </p:nvPicPr>
            <p:blipFill>
              <a:blip r:embed="rId2">
                <a:duotone>
                  <a:schemeClr val="accent2">
                    <a:shade val="45000"/>
                    <a:satMod val="135000"/>
                  </a:schemeClr>
                  <a:prstClr val="white"/>
                </a:duotone>
              </a:blip>
              <a:stretch>
                <a:fillRect/>
              </a:stretch>
            </p:blipFill>
            <p:spPr>
              <a:xfrm>
                <a:off x="7199796" y="1426236"/>
                <a:ext cx="2762625" cy="3747328"/>
              </a:xfrm>
              <a:prstGeom prst="rect">
                <a:avLst/>
              </a:prstGeom>
            </p:spPr>
          </p:pic>
          <p:sp>
            <p:nvSpPr>
              <p:cNvPr id="20" name="TextBox 19">
                <a:extLst>
                  <a:ext uri="{FF2B5EF4-FFF2-40B4-BE49-F238E27FC236}">
                    <a16:creationId xmlns:a16="http://schemas.microsoft.com/office/drawing/2014/main" id="{28020081-3DF1-C5E5-D90A-2FC5C8982DD9}"/>
                  </a:ext>
                </a:extLst>
              </p:cNvPr>
              <p:cNvSpPr txBox="1"/>
              <p:nvPr/>
            </p:nvSpPr>
            <p:spPr>
              <a:xfrm>
                <a:off x="7022042" y="2624353"/>
                <a:ext cx="3118132" cy="1102357"/>
              </a:xfrm>
              <a:prstGeom prst="rect">
                <a:avLst/>
              </a:prstGeom>
              <a:noFill/>
            </p:spPr>
            <p:txBody>
              <a:bodyPr wrap="square" rtlCol="0">
                <a:spAutoFit/>
              </a:bodyPr>
              <a:lstStyle>
                <a:defPPr>
                  <a:defRPr lang="lv-LV"/>
                </a:defPPr>
                <a:lvl1pPr algn="ctr">
                  <a:defRPr sz="900" b="1">
                    <a:solidFill>
                      <a:schemeClr val="bg1">
                        <a:lumMod val="50000"/>
                      </a:schemeClr>
                    </a:solidFill>
                    <a:latin typeface="Arial Narrow" panose="020B0606020202030204" pitchFamily="34" charset="0"/>
                  </a:defRPr>
                </a:lvl1pPr>
              </a:lstStyle>
              <a:p>
                <a:r>
                  <a:rPr lang="lv-LV"/>
                  <a:t>Īstenošana</a:t>
                </a:r>
              </a:p>
            </p:txBody>
          </p:sp>
          <p:sp>
            <p:nvSpPr>
              <p:cNvPr id="21" name="TextBox 20">
                <a:extLst>
                  <a:ext uri="{FF2B5EF4-FFF2-40B4-BE49-F238E27FC236}">
                    <a16:creationId xmlns:a16="http://schemas.microsoft.com/office/drawing/2014/main" id="{FD45D041-ECC3-AB9D-8733-D853C3A24956}"/>
                  </a:ext>
                </a:extLst>
              </p:cNvPr>
              <p:cNvSpPr txBox="1"/>
              <p:nvPr/>
            </p:nvSpPr>
            <p:spPr>
              <a:xfrm>
                <a:off x="5515622" y="2013738"/>
                <a:ext cx="372218" cy="881888"/>
              </a:xfrm>
              <a:prstGeom prst="rect">
                <a:avLst/>
              </a:prstGeom>
              <a:noFill/>
            </p:spPr>
            <p:txBody>
              <a:bodyPr wrap="square" rtlCol="0">
                <a:spAutoFit/>
              </a:bodyPr>
              <a:lstStyle>
                <a:defPPr>
                  <a:defRPr lang="lv-LV"/>
                </a:defPPr>
                <a:lvl1pPr>
                  <a:defRPr sz="600" b="1">
                    <a:solidFill>
                      <a:schemeClr val="bg1"/>
                    </a:solidFill>
                    <a:latin typeface="Arial Narrow" panose="020B0606020202030204" pitchFamily="34" charset="0"/>
                  </a:defRPr>
                </a:lvl1pPr>
              </a:lstStyle>
              <a:p>
                <a:r>
                  <a:rPr lang="lv-LV"/>
                  <a:t>2</a:t>
                </a:r>
              </a:p>
            </p:txBody>
          </p:sp>
          <p:grpSp>
            <p:nvGrpSpPr>
              <p:cNvPr id="22" name="Grupa 21">
                <a:extLst>
                  <a:ext uri="{FF2B5EF4-FFF2-40B4-BE49-F238E27FC236}">
                    <a16:creationId xmlns:a16="http://schemas.microsoft.com/office/drawing/2014/main" id="{3E2CF883-A853-7048-248D-E0C69EFDDD0C}"/>
                  </a:ext>
                </a:extLst>
              </p:cNvPr>
              <p:cNvGrpSpPr/>
              <p:nvPr/>
            </p:nvGrpSpPr>
            <p:grpSpPr>
              <a:xfrm>
                <a:off x="2316903" y="2013738"/>
                <a:ext cx="2381125" cy="2911090"/>
                <a:chOff x="891133" y="2564931"/>
                <a:chExt cx="2381125" cy="2911090"/>
              </a:xfrm>
            </p:grpSpPr>
            <p:pic>
              <p:nvPicPr>
                <p:cNvPr id="23" name="Picture 1">
                  <a:extLst>
                    <a:ext uri="{FF2B5EF4-FFF2-40B4-BE49-F238E27FC236}">
                      <a16:creationId xmlns:a16="http://schemas.microsoft.com/office/drawing/2014/main" id="{85C2DB4E-20C6-0010-B590-A1A0C9C1EF9F}"/>
                    </a:ext>
                  </a:extLst>
                </p:cNvPr>
                <p:cNvPicPr>
                  <a:picLocks noChangeAspect="1"/>
                </p:cNvPicPr>
                <p:nvPr/>
              </p:nvPicPr>
              <p:blipFill>
                <a:blip r:embed="rId2">
                  <a:duotone>
                    <a:schemeClr val="bg2">
                      <a:shade val="45000"/>
                      <a:satMod val="135000"/>
                    </a:schemeClr>
                    <a:prstClr val="white"/>
                  </a:duotone>
                </a:blip>
                <a:stretch>
                  <a:fillRect/>
                </a:stretch>
              </p:blipFill>
              <p:spPr>
                <a:xfrm>
                  <a:off x="1051734" y="2681866"/>
                  <a:ext cx="2059923" cy="2794155"/>
                </a:xfrm>
                <a:prstGeom prst="rect">
                  <a:avLst/>
                </a:prstGeom>
              </p:spPr>
            </p:pic>
            <p:sp>
              <p:nvSpPr>
                <p:cNvPr id="24" name="TextBox 23">
                  <a:extLst>
                    <a:ext uri="{FF2B5EF4-FFF2-40B4-BE49-F238E27FC236}">
                      <a16:creationId xmlns:a16="http://schemas.microsoft.com/office/drawing/2014/main" id="{1EEF359A-45C3-328E-A37C-6376F042F740}"/>
                    </a:ext>
                  </a:extLst>
                </p:cNvPr>
                <p:cNvSpPr txBox="1"/>
                <p:nvPr/>
              </p:nvSpPr>
              <p:spPr>
                <a:xfrm>
                  <a:off x="891133" y="3587741"/>
                  <a:ext cx="2381125" cy="881888"/>
                </a:xfrm>
                <a:prstGeom prst="rect">
                  <a:avLst/>
                </a:prstGeom>
                <a:noFill/>
              </p:spPr>
              <p:txBody>
                <a:bodyPr wrap="square" rtlCol="0">
                  <a:spAutoFit/>
                </a:bodyPr>
                <a:lstStyle>
                  <a:defPPr>
                    <a:defRPr lang="lv-LV"/>
                  </a:defPPr>
                  <a:lvl1pPr algn="ctr">
                    <a:defRPr sz="600" b="1">
                      <a:solidFill>
                        <a:schemeClr val="bg1">
                          <a:lumMod val="50000"/>
                        </a:schemeClr>
                      </a:solidFill>
                      <a:latin typeface="Arial Narrow" panose="020B0606020202030204" pitchFamily="34" charset="0"/>
                    </a:defRPr>
                  </a:lvl1pPr>
                </a:lstStyle>
                <a:p>
                  <a:r>
                    <a:rPr lang="lv-LV"/>
                    <a:t>Izcilība</a:t>
                  </a:r>
                </a:p>
              </p:txBody>
            </p:sp>
            <p:sp>
              <p:nvSpPr>
                <p:cNvPr id="25" name="TextBox 24">
                  <a:extLst>
                    <a:ext uri="{FF2B5EF4-FFF2-40B4-BE49-F238E27FC236}">
                      <a16:creationId xmlns:a16="http://schemas.microsoft.com/office/drawing/2014/main" id="{AC0346C9-2194-C15D-8C48-AEF01443592F}"/>
                    </a:ext>
                  </a:extLst>
                </p:cNvPr>
                <p:cNvSpPr txBox="1"/>
                <p:nvPr/>
              </p:nvSpPr>
              <p:spPr>
                <a:xfrm>
                  <a:off x="1746776" y="2564931"/>
                  <a:ext cx="513509" cy="881888"/>
                </a:xfrm>
                <a:prstGeom prst="rect">
                  <a:avLst/>
                </a:prstGeom>
                <a:noFill/>
              </p:spPr>
              <p:txBody>
                <a:bodyPr wrap="square" rtlCol="0">
                  <a:spAutoFit/>
                </a:bodyPr>
                <a:lstStyle>
                  <a:defPPr>
                    <a:defRPr lang="lv-LV"/>
                  </a:defPPr>
                  <a:lvl1pPr>
                    <a:defRPr sz="600" b="1">
                      <a:solidFill>
                        <a:schemeClr val="bg1"/>
                      </a:solidFill>
                      <a:latin typeface="Arial Narrow" panose="020B0606020202030204" pitchFamily="34" charset="0"/>
                    </a:defRPr>
                  </a:lvl1pPr>
                </a:lstStyle>
                <a:p>
                  <a:r>
                    <a:rPr lang="lv-LV"/>
                    <a:t>1</a:t>
                  </a:r>
                </a:p>
              </p:txBody>
            </p:sp>
          </p:grpSp>
        </p:grpSp>
        <p:sp>
          <p:nvSpPr>
            <p:cNvPr id="26" name="TextBox 25">
              <a:extLst>
                <a:ext uri="{FF2B5EF4-FFF2-40B4-BE49-F238E27FC236}">
                  <a16:creationId xmlns:a16="http://schemas.microsoft.com/office/drawing/2014/main" id="{25126A77-78A7-5962-7060-78D08AD3EF09}"/>
                </a:ext>
              </a:extLst>
            </p:cNvPr>
            <p:cNvSpPr txBox="1"/>
            <p:nvPr/>
          </p:nvSpPr>
          <p:spPr>
            <a:xfrm>
              <a:off x="1756205" y="5607992"/>
              <a:ext cx="104841" cy="200055"/>
            </a:xfrm>
            <a:prstGeom prst="rect">
              <a:avLst/>
            </a:prstGeom>
            <a:noFill/>
          </p:spPr>
          <p:txBody>
            <a:bodyPr wrap="square" rtlCol="0">
              <a:spAutoFit/>
            </a:bodyPr>
            <a:lstStyle/>
            <a:p>
              <a:r>
                <a:rPr lang="lv-LV" sz="700" b="1">
                  <a:solidFill>
                    <a:schemeClr val="bg1"/>
                  </a:solidFill>
                  <a:latin typeface="Arial Narrow" panose="020B0606020202030204" pitchFamily="34" charset="0"/>
                </a:rPr>
                <a:t>3</a:t>
              </a:r>
            </a:p>
          </p:txBody>
        </p:sp>
      </p:grpSp>
      <p:sp>
        <p:nvSpPr>
          <p:cNvPr id="2" name="Virsraksts 1">
            <a:extLst>
              <a:ext uri="{FF2B5EF4-FFF2-40B4-BE49-F238E27FC236}">
                <a16:creationId xmlns:a16="http://schemas.microsoft.com/office/drawing/2014/main" id="{F42D6A5A-05CC-BDBB-6EE0-272B814A513A}"/>
              </a:ext>
            </a:extLst>
          </p:cNvPr>
          <p:cNvSpPr>
            <a:spLocks noGrp="1"/>
          </p:cNvSpPr>
          <p:nvPr>
            <p:ph type="title"/>
          </p:nvPr>
        </p:nvSpPr>
        <p:spPr>
          <a:xfrm>
            <a:off x="838200" y="596597"/>
            <a:ext cx="10515600" cy="536023"/>
          </a:xfrm>
        </p:spPr>
        <p:txBody>
          <a:bodyPr/>
          <a:lstStyle/>
          <a:p>
            <a:r>
              <a:rPr lang="lv-LV">
                <a:solidFill>
                  <a:schemeClr val="accent2">
                    <a:lumMod val="75000"/>
                  </a:schemeClr>
                </a:solidFill>
              </a:rPr>
              <a:t>B daļa «Projekta apraksts» (5)</a:t>
            </a:r>
          </a:p>
        </p:txBody>
      </p:sp>
      <p:sp>
        <p:nvSpPr>
          <p:cNvPr id="9" name="TextBox 8">
            <a:extLst>
              <a:ext uri="{FF2B5EF4-FFF2-40B4-BE49-F238E27FC236}">
                <a16:creationId xmlns:a16="http://schemas.microsoft.com/office/drawing/2014/main" id="{29371E73-3786-23BA-A07D-1BBFC2129AED}"/>
              </a:ext>
            </a:extLst>
          </p:cNvPr>
          <p:cNvSpPr txBox="1"/>
          <p:nvPr/>
        </p:nvSpPr>
        <p:spPr>
          <a:xfrm>
            <a:off x="7713968" y="968286"/>
            <a:ext cx="4352005" cy="4493538"/>
          </a:xfrm>
          <a:prstGeom prst="rect">
            <a:avLst/>
          </a:prstGeom>
          <a:noFill/>
        </p:spPr>
        <p:txBody>
          <a:bodyPr wrap="square" rtlCol="0">
            <a:spAutoFit/>
          </a:bodyPr>
          <a:lstStyle/>
          <a:p>
            <a:pPr algn="just"/>
            <a:r>
              <a:rPr lang="lv-LV" sz="1100">
                <a:solidFill>
                  <a:schemeClr val="tx2"/>
                </a:solidFill>
              </a:rPr>
              <a:t>Aprakstot projekta īstenošanu, sevišķu uzmanību pievērst šādiem aspektiem:</a:t>
            </a:r>
          </a:p>
          <a:p>
            <a:pPr algn="just"/>
            <a:endParaRPr lang="lv-LV" sz="700">
              <a:solidFill>
                <a:schemeClr val="tx2"/>
              </a:solidFill>
            </a:endParaRPr>
          </a:p>
          <a:p>
            <a:pPr algn="just"/>
            <a:r>
              <a:rPr lang="lv-LV" sz="1100" b="1">
                <a:solidFill>
                  <a:schemeClr val="tx2"/>
                </a:solidFill>
              </a:rPr>
              <a:t>Darba plāna struktūra:</a:t>
            </a:r>
          </a:p>
          <a:p>
            <a:pPr marL="342900" indent="-342900" algn="just">
              <a:buBlip>
                <a:blip r:embed="rId3"/>
              </a:buBlip>
            </a:pPr>
            <a:r>
              <a:rPr lang="lv-LV" sz="1100">
                <a:solidFill>
                  <a:schemeClr val="tx2"/>
                </a:solidFill>
              </a:rPr>
              <a:t>skaidri definēt un aprakstīt darba posmus (</a:t>
            </a:r>
            <a:r>
              <a:rPr lang="lv-LV" sz="1100" i="1" err="1">
                <a:solidFill>
                  <a:schemeClr val="tx2"/>
                </a:solidFill>
              </a:rPr>
              <a:t>work</a:t>
            </a:r>
            <a:r>
              <a:rPr lang="lv-LV" sz="1100" i="1">
                <a:solidFill>
                  <a:schemeClr val="tx2"/>
                </a:solidFill>
              </a:rPr>
              <a:t> </a:t>
            </a:r>
            <a:r>
              <a:rPr lang="lv-LV" sz="1100" i="1" err="1">
                <a:solidFill>
                  <a:schemeClr val="tx2"/>
                </a:solidFill>
              </a:rPr>
              <a:t>packages</a:t>
            </a:r>
            <a:r>
              <a:rPr lang="lv-LV" sz="1100">
                <a:solidFill>
                  <a:schemeClr val="tx2"/>
                </a:solidFill>
              </a:rPr>
              <a:t>);</a:t>
            </a:r>
          </a:p>
          <a:p>
            <a:pPr marL="342900" indent="-342900" algn="just">
              <a:buBlip>
                <a:blip r:embed="rId3"/>
              </a:buBlip>
            </a:pPr>
            <a:r>
              <a:rPr lang="lv-LV" sz="1100">
                <a:solidFill>
                  <a:schemeClr val="tx2"/>
                </a:solidFill>
              </a:rPr>
              <a:t>veidot sasaisti starp projekta mērķi, uzdevumiem un darba posmiem;</a:t>
            </a:r>
          </a:p>
          <a:p>
            <a:pPr marL="342900" indent="-342900" algn="just">
              <a:buBlip>
                <a:blip r:embed="rId3"/>
              </a:buBlip>
            </a:pPr>
            <a:r>
              <a:rPr lang="lv-LV" sz="1100">
                <a:solidFill>
                  <a:schemeClr val="tx2"/>
                </a:solidFill>
              </a:rPr>
              <a:t>katrā darba posmā jāiekļauj kāds zinātnieks (ne tikai studējošie).</a:t>
            </a:r>
          </a:p>
          <a:p>
            <a:pPr algn="just"/>
            <a:endParaRPr lang="lv-LV" sz="600">
              <a:solidFill>
                <a:schemeClr val="tx2"/>
              </a:solidFill>
            </a:endParaRPr>
          </a:p>
          <a:p>
            <a:pPr algn="just"/>
            <a:r>
              <a:rPr lang="lv-LV" sz="1100" b="1">
                <a:solidFill>
                  <a:schemeClr val="tx2"/>
                </a:solidFill>
              </a:rPr>
              <a:t>Zinātniskās grupas apraksts:</a:t>
            </a:r>
          </a:p>
          <a:p>
            <a:pPr marL="342900" indent="-342900" algn="just">
              <a:buBlip>
                <a:blip r:embed="rId3"/>
              </a:buBlip>
            </a:pPr>
            <a:r>
              <a:rPr lang="lv-LV" sz="1100">
                <a:solidFill>
                  <a:schemeClr val="tx2"/>
                </a:solidFill>
              </a:rPr>
              <a:t>jāapraksta zinātniskās grupas kapacitāte, parādot tās spējas un atbilstību projekta mērķim un uzdevumiem;</a:t>
            </a:r>
          </a:p>
          <a:p>
            <a:pPr marL="342900" indent="-342900" algn="just">
              <a:buBlip>
                <a:blip r:embed="rId3"/>
              </a:buBlip>
            </a:pPr>
            <a:r>
              <a:rPr lang="lv-LV" sz="1100">
                <a:solidFill>
                  <a:schemeClr val="tx2"/>
                </a:solidFill>
              </a:rPr>
              <a:t>nepieciešams skaidrs apraksts par komandas savstarpējo sadarbību un lomu sadalījumu.</a:t>
            </a:r>
          </a:p>
          <a:p>
            <a:pPr algn="just"/>
            <a:endParaRPr lang="lv-LV" sz="700">
              <a:solidFill>
                <a:schemeClr val="tx2"/>
              </a:solidFill>
            </a:endParaRPr>
          </a:p>
          <a:p>
            <a:pPr algn="just"/>
            <a:r>
              <a:rPr lang="lv-LV" sz="1100" b="1">
                <a:solidFill>
                  <a:schemeClr val="tx2"/>
                </a:solidFill>
              </a:rPr>
              <a:t>Iesniedzēja un sadarbības partnera kapacitāte:</a:t>
            </a:r>
          </a:p>
          <a:p>
            <a:pPr marL="342900" indent="-342900" algn="just">
              <a:buBlip>
                <a:blip r:embed="rId3"/>
              </a:buBlip>
            </a:pPr>
            <a:r>
              <a:rPr lang="lv-LV" sz="1100">
                <a:solidFill>
                  <a:schemeClr val="tx2"/>
                </a:solidFill>
              </a:rPr>
              <a:t>jāapraksta institūcijai pieejamais tehniskais aprīkojums;</a:t>
            </a:r>
          </a:p>
          <a:p>
            <a:pPr marL="342900" indent="-342900" algn="just">
              <a:buBlip>
                <a:blip r:embed="rId3"/>
              </a:buBlip>
            </a:pPr>
            <a:r>
              <a:rPr lang="lv-LV" sz="1100">
                <a:solidFill>
                  <a:schemeClr val="tx2"/>
                </a:solidFill>
              </a:rPr>
              <a:t>jāapraksta, kā tiks izmantota sadarbības partnera pētniecības infrastruktūra.</a:t>
            </a:r>
          </a:p>
          <a:p>
            <a:pPr algn="just"/>
            <a:endParaRPr lang="lv-LV" sz="700">
              <a:solidFill>
                <a:schemeClr val="tx2"/>
              </a:solidFill>
            </a:endParaRPr>
          </a:p>
          <a:p>
            <a:pPr algn="just"/>
            <a:r>
              <a:rPr lang="lv-LV" sz="1100" b="1">
                <a:solidFill>
                  <a:schemeClr val="tx2"/>
                </a:solidFill>
              </a:rPr>
              <a:t>Risku vadība:</a:t>
            </a:r>
          </a:p>
          <a:p>
            <a:pPr marL="342900" indent="-342900" algn="just">
              <a:buBlip>
                <a:blip r:embed="rId3"/>
              </a:buBlip>
            </a:pPr>
            <a:r>
              <a:rPr lang="lv-LV" sz="1100">
                <a:solidFill>
                  <a:schemeClr val="tx2"/>
                </a:solidFill>
              </a:rPr>
              <a:t>riski jānorāda samērīgi, pārāk nedetalizējot, tajā pašā laikā izvairoties no ļoti vispārīgiem riskiem;</a:t>
            </a:r>
          </a:p>
          <a:p>
            <a:pPr marL="342900" indent="-342900" algn="just">
              <a:buBlip>
                <a:blip r:embed="rId3"/>
              </a:buBlip>
            </a:pPr>
            <a:r>
              <a:rPr lang="lv-LV" sz="1100">
                <a:solidFill>
                  <a:schemeClr val="tx2"/>
                </a:solidFill>
              </a:rPr>
              <a:t>jāapraksta arī zinātniskie un tehnoloģiskie riski;</a:t>
            </a:r>
          </a:p>
          <a:p>
            <a:pPr marL="342900" indent="-342900" algn="just">
              <a:buBlip>
                <a:blip r:embed="rId3"/>
              </a:buBlip>
            </a:pPr>
            <a:r>
              <a:rPr lang="lv-LV" sz="1100">
                <a:solidFill>
                  <a:schemeClr val="tx2"/>
                </a:solidFill>
              </a:rPr>
              <a:t>jāpievērš uzmanība risku samazināšanas plānam.</a:t>
            </a:r>
          </a:p>
          <a:p>
            <a:pPr algn="just"/>
            <a:endParaRPr lang="lv-LV" sz="600">
              <a:solidFill>
                <a:schemeClr val="tx2"/>
              </a:solidFill>
            </a:endParaRPr>
          </a:p>
          <a:p>
            <a:pPr algn="just"/>
            <a:r>
              <a:rPr lang="lv-LV" sz="1100" b="1">
                <a:solidFill>
                  <a:schemeClr val="tx2"/>
                </a:solidFill>
              </a:rPr>
              <a:t>Projekta vadība:</a:t>
            </a:r>
          </a:p>
          <a:p>
            <a:pPr marL="342900" indent="-342900" algn="just">
              <a:buBlip>
                <a:blip r:embed="rId3"/>
              </a:buBlip>
            </a:pPr>
            <a:r>
              <a:rPr lang="lv-LV" sz="1100">
                <a:solidFill>
                  <a:schemeClr val="tx2"/>
                </a:solidFill>
              </a:rPr>
              <a:t>projekta vadībai jābūt saistītai ar darba plānu un lomu sadalījumu projektā;</a:t>
            </a:r>
          </a:p>
          <a:p>
            <a:pPr marL="342900" indent="-342900" algn="just">
              <a:buBlip>
                <a:blip r:embed="rId3"/>
              </a:buBlip>
            </a:pPr>
            <a:r>
              <a:rPr lang="lv-LV" sz="1100">
                <a:solidFill>
                  <a:schemeClr val="tx2"/>
                </a:solidFill>
              </a:rPr>
              <a:t>projekta vadībā jāparedz darba plāna izpildes kontrole.</a:t>
            </a:r>
            <a:endParaRPr lang="lv-LV" sz="1100" b="1">
              <a:solidFill>
                <a:schemeClr val="tx2"/>
              </a:solidFill>
            </a:endParaRPr>
          </a:p>
        </p:txBody>
      </p:sp>
      <p:grpSp>
        <p:nvGrpSpPr>
          <p:cNvPr id="10" name="Group 38">
            <a:extLst>
              <a:ext uri="{FF2B5EF4-FFF2-40B4-BE49-F238E27FC236}">
                <a16:creationId xmlns:a16="http://schemas.microsoft.com/office/drawing/2014/main" id="{6F6AD3D6-98FB-7AE7-EE2A-3CAFB9851760}"/>
              </a:ext>
            </a:extLst>
          </p:cNvPr>
          <p:cNvGrpSpPr>
            <a:grpSpLocks/>
          </p:cNvGrpSpPr>
          <p:nvPr/>
        </p:nvGrpSpPr>
        <p:grpSpPr bwMode="auto">
          <a:xfrm>
            <a:off x="2188902" y="1120040"/>
            <a:ext cx="5489818" cy="3539538"/>
            <a:chOff x="1809575" y="1872752"/>
            <a:chExt cx="5524850" cy="3504181"/>
          </a:xfrm>
          <a:solidFill>
            <a:srgbClr val="E4A6A6"/>
          </a:solidFill>
          <a:effectLst>
            <a:outerShdw blurRad="50800" dist="38100" dir="2700000" algn="tl" rotWithShape="0">
              <a:prstClr val="black">
                <a:alpha val="40000"/>
              </a:prstClr>
            </a:outerShdw>
          </a:effectLst>
        </p:grpSpPr>
        <p:sp>
          <p:nvSpPr>
            <p:cNvPr id="28" name="Freeform 60">
              <a:extLst>
                <a:ext uri="{FF2B5EF4-FFF2-40B4-BE49-F238E27FC236}">
                  <a16:creationId xmlns:a16="http://schemas.microsoft.com/office/drawing/2014/main" id="{6AD61BF6-2C0D-B37E-6900-ABF4B3E78302}"/>
                </a:ext>
              </a:extLst>
            </p:cNvPr>
            <p:cNvSpPr>
              <a:spLocks/>
            </p:cNvSpPr>
            <p:nvPr/>
          </p:nvSpPr>
          <p:spPr bwMode="auto">
            <a:xfrm>
              <a:off x="4000809" y="1872752"/>
              <a:ext cx="1187476" cy="1189217"/>
            </a:xfrm>
            <a:custGeom>
              <a:avLst/>
              <a:gdLst>
                <a:gd name="T0" fmla="*/ 547 w 2397"/>
                <a:gd name="T1" fmla="*/ 194 h 2398"/>
                <a:gd name="T2" fmla="*/ 359 w 2397"/>
                <a:gd name="T3" fmla="*/ 344 h 2398"/>
                <a:gd name="T4" fmla="*/ 209 w 2397"/>
                <a:gd name="T5" fmla="*/ 524 h 2398"/>
                <a:gd name="T6" fmla="*/ 97 w 2397"/>
                <a:gd name="T7" fmla="*/ 726 h 2398"/>
                <a:gd name="T8" fmla="*/ 27 w 2397"/>
                <a:gd name="T9" fmla="*/ 945 h 2398"/>
                <a:gd name="T10" fmla="*/ 0 w 2397"/>
                <a:gd name="T11" fmla="*/ 1173 h 2398"/>
                <a:gd name="T12" fmla="*/ 18 w 2397"/>
                <a:gd name="T13" fmla="*/ 1405 h 2398"/>
                <a:gd name="T14" fmla="*/ 82 w 2397"/>
                <a:gd name="T15" fmla="*/ 1634 h 2398"/>
                <a:gd name="T16" fmla="*/ 161 w 2397"/>
                <a:gd name="T17" fmla="*/ 1798 h 2398"/>
                <a:gd name="T18" fmla="*/ 265 w 2397"/>
                <a:gd name="T19" fmla="*/ 1950 h 2398"/>
                <a:gd name="T20" fmla="*/ 430 w 2397"/>
                <a:gd name="T21" fmla="*/ 2120 h 2398"/>
                <a:gd name="T22" fmla="*/ 622 w 2397"/>
                <a:gd name="T23" fmla="*/ 2250 h 2398"/>
                <a:gd name="T24" fmla="*/ 834 w 2397"/>
                <a:gd name="T25" fmla="*/ 2341 h 2398"/>
                <a:gd name="T26" fmla="*/ 1058 w 2397"/>
                <a:gd name="T27" fmla="*/ 2389 h 2398"/>
                <a:gd name="T28" fmla="*/ 1288 w 2397"/>
                <a:gd name="T29" fmla="*/ 2394 h 2398"/>
                <a:gd name="T30" fmla="*/ 1519 w 2397"/>
                <a:gd name="T31" fmla="*/ 2354 h 2398"/>
                <a:gd name="T32" fmla="*/ 1743 w 2397"/>
                <a:gd name="T33" fmla="*/ 2267 h 2398"/>
                <a:gd name="T34" fmla="*/ 1851 w 2397"/>
                <a:gd name="T35" fmla="*/ 2205 h 2398"/>
                <a:gd name="T36" fmla="*/ 2039 w 2397"/>
                <a:gd name="T37" fmla="*/ 2055 h 2398"/>
                <a:gd name="T38" fmla="*/ 2189 w 2397"/>
                <a:gd name="T39" fmla="*/ 1875 h 2398"/>
                <a:gd name="T40" fmla="*/ 2299 w 2397"/>
                <a:gd name="T41" fmla="*/ 1672 h 2398"/>
                <a:gd name="T42" fmla="*/ 2369 w 2397"/>
                <a:gd name="T43" fmla="*/ 1453 h 2398"/>
                <a:gd name="T44" fmla="*/ 2397 w 2397"/>
                <a:gd name="T45" fmla="*/ 1225 h 2398"/>
                <a:gd name="T46" fmla="*/ 2380 w 2397"/>
                <a:gd name="T47" fmla="*/ 993 h 2398"/>
                <a:gd name="T48" fmla="*/ 2316 w 2397"/>
                <a:gd name="T49" fmla="*/ 765 h 2398"/>
                <a:gd name="T50" fmla="*/ 2236 w 2397"/>
                <a:gd name="T51" fmla="*/ 601 h 2398"/>
                <a:gd name="T52" fmla="*/ 2134 w 2397"/>
                <a:gd name="T53" fmla="*/ 449 h 2398"/>
                <a:gd name="T54" fmla="*/ 1968 w 2397"/>
                <a:gd name="T55" fmla="*/ 279 h 2398"/>
                <a:gd name="T56" fmla="*/ 1776 w 2397"/>
                <a:gd name="T57" fmla="*/ 148 h 2398"/>
                <a:gd name="T58" fmla="*/ 1565 w 2397"/>
                <a:gd name="T59" fmla="*/ 57 h 2398"/>
                <a:gd name="T60" fmla="*/ 1339 w 2397"/>
                <a:gd name="T61" fmla="*/ 9 h 2398"/>
                <a:gd name="T62" fmla="*/ 1108 w 2397"/>
                <a:gd name="T63" fmla="*/ 4 h 2398"/>
                <a:gd name="T64" fmla="*/ 878 w 2397"/>
                <a:gd name="T65" fmla="*/ 44 h 2398"/>
                <a:gd name="T66" fmla="*/ 653 w 2397"/>
                <a:gd name="T67" fmla="*/ 131 h 2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97" h="2398">
                  <a:moveTo>
                    <a:pt x="600" y="162"/>
                  </a:moveTo>
                  <a:lnTo>
                    <a:pt x="547" y="194"/>
                  </a:lnTo>
                  <a:lnTo>
                    <a:pt x="449" y="265"/>
                  </a:lnTo>
                  <a:lnTo>
                    <a:pt x="359" y="344"/>
                  </a:lnTo>
                  <a:lnTo>
                    <a:pt x="279" y="431"/>
                  </a:lnTo>
                  <a:lnTo>
                    <a:pt x="209" y="524"/>
                  </a:lnTo>
                  <a:lnTo>
                    <a:pt x="148" y="623"/>
                  </a:lnTo>
                  <a:lnTo>
                    <a:pt x="97" y="726"/>
                  </a:lnTo>
                  <a:lnTo>
                    <a:pt x="57" y="834"/>
                  </a:lnTo>
                  <a:lnTo>
                    <a:pt x="27" y="945"/>
                  </a:lnTo>
                  <a:lnTo>
                    <a:pt x="8" y="1058"/>
                  </a:lnTo>
                  <a:lnTo>
                    <a:pt x="0" y="1173"/>
                  </a:lnTo>
                  <a:lnTo>
                    <a:pt x="3" y="1290"/>
                  </a:lnTo>
                  <a:lnTo>
                    <a:pt x="18" y="1405"/>
                  </a:lnTo>
                  <a:lnTo>
                    <a:pt x="44" y="1521"/>
                  </a:lnTo>
                  <a:lnTo>
                    <a:pt x="82" y="1634"/>
                  </a:lnTo>
                  <a:lnTo>
                    <a:pt x="131" y="1744"/>
                  </a:lnTo>
                  <a:lnTo>
                    <a:pt x="161" y="1798"/>
                  </a:lnTo>
                  <a:lnTo>
                    <a:pt x="193" y="1851"/>
                  </a:lnTo>
                  <a:lnTo>
                    <a:pt x="265" y="1950"/>
                  </a:lnTo>
                  <a:lnTo>
                    <a:pt x="344" y="2039"/>
                  </a:lnTo>
                  <a:lnTo>
                    <a:pt x="430" y="2120"/>
                  </a:lnTo>
                  <a:lnTo>
                    <a:pt x="522" y="2190"/>
                  </a:lnTo>
                  <a:lnTo>
                    <a:pt x="622" y="2250"/>
                  </a:lnTo>
                  <a:lnTo>
                    <a:pt x="726" y="2301"/>
                  </a:lnTo>
                  <a:lnTo>
                    <a:pt x="834" y="2341"/>
                  </a:lnTo>
                  <a:lnTo>
                    <a:pt x="945" y="2371"/>
                  </a:lnTo>
                  <a:lnTo>
                    <a:pt x="1058" y="2389"/>
                  </a:lnTo>
                  <a:lnTo>
                    <a:pt x="1173" y="2398"/>
                  </a:lnTo>
                  <a:lnTo>
                    <a:pt x="1288" y="2394"/>
                  </a:lnTo>
                  <a:lnTo>
                    <a:pt x="1405" y="2380"/>
                  </a:lnTo>
                  <a:lnTo>
                    <a:pt x="1519" y="2354"/>
                  </a:lnTo>
                  <a:lnTo>
                    <a:pt x="1633" y="2317"/>
                  </a:lnTo>
                  <a:lnTo>
                    <a:pt x="1743" y="2267"/>
                  </a:lnTo>
                  <a:lnTo>
                    <a:pt x="1798" y="2236"/>
                  </a:lnTo>
                  <a:lnTo>
                    <a:pt x="1851" y="2205"/>
                  </a:lnTo>
                  <a:lnTo>
                    <a:pt x="1950" y="2134"/>
                  </a:lnTo>
                  <a:lnTo>
                    <a:pt x="2039" y="2055"/>
                  </a:lnTo>
                  <a:lnTo>
                    <a:pt x="2118" y="1968"/>
                  </a:lnTo>
                  <a:lnTo>
                    <a:pt x="2189" y="1875"/>
                  </a:lnTo>
                  <a:lnTo>
                    <a:pt x="2249" y="1776"/>
                  </a:lnTo>
                  <a:lnTo>
                    <a:pt x="2299" y="1672"/>
                  </a:lnTo>
                  <a:lnTo>
                    <a:pt x="2340" y="1565"/>
                  </a:lnTo>
                  <a:lnTo>
                    <a:pt x="2369" y="1453"/>
                  </a:lnTo>
                  <a:lnTo>
                    <a:pt x="2389" y="1341"/>
                  </a:lnTo>
                  <a:lnTo>
                    <a:pt x="2397" y="1225"/>
                  </a:lnTo>
                  <a:lnTo>
                    <a:pt x="2394" y="1109"/>
                  </a:lnTo>
                  <a:lnTo>
                    <a:pt x="2380" y="993"/>
                  </a:lnTo>
                  <a:lnTo>
                    <a:pt x="2354" y="878"/>
                  </a:lnTo>
                  <a:lnTo>
                    <a:pt x="2316" y="765"/>
                  </a:lnTo>
                  <a:lnTo>
                    <a:pt x="2266" y="655"/>
                  </a:lnTo>
                  <a:lnTo>
                    <a:pt x="2236" y="601"/>
                  </a:lnTo>
                  <a:lnTo>
                    <a:pt x="2205" y="547"/>
                  </a:lnTo>
                  <a:lnTo>
                    <a:pt x="2134" y="449"/>
                  </a:lnTo>
                  <a:lnTo>
                    <a:pt x="2054" y="359"/>
                  </a:lnTo>
                  <a:lnTo>
                    <a:pt x="1968" y="279"/>
                  </a:lnTo>
                  <a:lnTo>
                    <a:pt x="1874" y="209"/>
                  </a:lnTo>
                  <a:lnTo>
                    <a:pt x="1776" y="148"/>
                  </a:lnTo>
                  <a:lnTo>
                    <a:pt x="1672" y="98"/>
                  </a:lnTo>
                  <a:lnTo>
                    <a:pt x="1565" y="57"/>
                  </a:lnTo>
                  <a:lnTo>
                    <a:pt x="1453" y="28"/>
                  </a:lnTo>
                  <a:lnTo>
                    <a:pt x="1339" y="9"/>
                  </a:lnTo>
                  <a:lnTo>
                    <a:pt x="1225" y="0"/>
                  </a:lnTo>
                  <a:lnTo>
                    <a:pt x="1108" y="4"/>
                  </a:lnTo>
                  <a:lnTo>
                    <a:pt x="993" y="19"/>
                  </a:lnTo>
                  <a:lnTo>
                    <a:pt x="878" y="44"/>
                  </a:lnTo>
                  <a:lnTo>
                    <a:pt x="765" y="82"/>
                  </a:lnTo>
                  <a:lnTo>
                    <a:pt x="653" y="131"/>
                  </a:lnTo>
                  <a:lnTo>
                    <a:pt x="600" y="162"/>
                  </a:lnTo>
                  <a:close/>
                </a:path>
              </a:pathLst>
            </a:custGeom>
            <a:grp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29" name="Freeform: Shape 82">
              <a:extLst>
                <a:ext uri="{FF2B5EF4-FFF2-40B4-BE49-F238E27FC236}">
                  <a16:creationId xmlns:a16="http://schemas.microsoft.com/office/drawing/2014/main" id="{536BFB85-84DA-37B0-FA0B-0ECB50B402A9}"/>
                </a:ext>
              </a:extLst>
            </p:cNvPr>
            <p:cNvSpPr>
              <a:spLocks/>
            </p:cNvSpPr>
            <p:nvPr/>
          </p:nvSpPr>
          <p:spPr bwMode="auto">
            <a:xfrm>
              <a:off x="2243814" y="1872752"/>
              <a:ext cx="1022131" cy="1940829"/>
            </a:xfrm>
            <a:custGeom>
              <a:avLst/>
              <a:gdLst>
                <a:gd name="connsiteX0" fmla="*/ 1091813 w 1364969"/>
                <a:gd name="connsiteY0" fmla="*/ 0 h 2589076"/>
                <a:gd name="connsiteX1" fmla="*/ 1251937 w 1364969"/>
                <a:gd name="connsiteY1" fmla="*/ 0 h 2589076"/>
                <a:gd name="connsiteX2" fmla="*/ 1238657 w 1364969"/>
                <a:gd name="connsiteY2" fmla="*/ 30830 h 2589076"/>
                <a:gd name="connsiteX3" fmla="*/ 1204929 w 1364969"/>
                <a:gd name="connsiteY3" fmla="*/ 122734 h 2589076"/>
                <a:gd name="connsiteX4" fmla="*/ 1174508 w 1364969"/>
                <a:gd name="connsiteY4" fmla="*/ 215960 h 2589076"/>
                <a:gd name="connsiteX5" fmla="*/ 1148717 w 1364969"/>
                <a:gd name="connsiteY5" fmla="*/ 311169 h 2589076"/>
                <a:gd name="connsiteX6" fmla="*/ 1128216 w 1364969"/>
                <a:gd name="connsiteY6" fmla="*/ 407040 h 2589076"/>
                <a:gd name="connsiteX7" fmla="*/ 1112344 w 1364969"/>
                <a:gd name="connsiteY7" fmla="*/ 504233 h 2589076"/>
                <a:gd name="connsiteX8" fmla="*/ 1099779 w 1364969"/>
                <a:gd name="connsiteY8" fmla="*/ 601425 h 2589076"/>
                <a:gd name="connsiteX9" fmla="*/ 1093166 w 1364969"/>
                <a:gd name="connsiteY9" fmla="*/ 699941 h 2589076"/>
                <a:gd name="connsiteX10" fmla="*/ 1090520 w 1364969"/>
                <a:gd name="connsiteY10" fmla="*/ 798456 h 2589076"/>
                <a:gd name="connsiteX11" fmla="*/ 1093166 w 1364969"/>
                <a:gd name="connsiteY11" fmla="*/ 896971 h 2589076"/>
                <a:gd name="connsiteX12" fmla="*/ 1101101 w 1364969"/>
                <a:gd name="connsiteY12" fmla="*/ 996809 h 2589076"/>
                <a:gd name="connsiteX13" fmla="*/ 1113005 w 1364969"/>
                <a:gd name="connsiteY13" fmla="*/ 1095324 h 2589076"/>
                <a:gd name="connsiteX14" fmla="*/ 1130200 w 1364969"/>
                <a:gd name="connsiteY14" fmla="*/ 1193839 h 2589076"/>
                <a:gd name="connsiteX15" fmla="*/ 1152685 w 1364969"/>
                <a:gd name="connsiteY15" fmla="*/ 1292355 h 2589076"/>
                <a:gd name="connsiteX16" fmla="*/ 1179137 w 1364969"/>
                <a:gd name="connsiteY16" fmla="*/ 1390209 h 2589076"/>
                <a:gd name="connsiteX17" fmla="*/ 1211542 w 1364969"/>
                <a:gd name="connsiteY17" fmla="*/ 1486079 h 2589076"/>
                <a:gd name="connsiteX18" fmla="*/ 1248576 w 1364969"/>
                <a:gd name="connsiteY18" fmla="*/ 1581950 h 2589076"/>
                <a:gd name="connsiteX19" fmla="*/ 1290901 w 1364969"/>
                <a:gd name="connsiteY19" fmla="*/ 1676498 h 2589076"/>
                <a:gd name="connsiteX20" fmla="*/ 1338516 w 1364969"/>
                <a:gd name="connsiteY20" fmla="*/ 1769724 h 2589076"/>
                <a:gd name="connsiteX21" fmla="*/ 1364969 w 1364969"/>
                <a:gd name="connsiteY21" fmla="*/ 1815345 h 2589076"/>
                <a:gd name="connsiteX22" fmla="*/ 1364969 w 1364969"/>
                <a:gd name="connsiteY22" fmla="*/ 1816006 h 2589076"/>
                <a:gd name="connsiteX23" fmla="*/ 1364718 w 1364969"/>
                <a:gd name="connsiteY23" fmla="*/ 1816152 h 2589076"/>
                <a:gd name="connsiteX24" fmla="*/ 1364969 w 1364969"/>
                <a:gd name="connsiteY24" fmla="*/ 1816581 h 2589076"/>
                <a:gd name="connsiteX25" fmla="*/ 1270200 w 1364969"/>
                <a:gd name="connsiteY25" fmla="*/ 1871195 h 2589076"/>
                <a:gd name="connsiteX26" fmla="*/ 1236673 w 1364969"/>
                <a:gd name="connsiteY26" fmla="*/ 1890719 h 2589076"/>
                <a:gd name="connsiteX27" fmla="*/ 1236673 w 1364969"/>
                <a:gd name="connsiteY27" fmla="*/ 1890516 h 2589076"/>
                <a:gd name="connsiteX28" fmla="*/ 24481 w 1364969"/>
                <a:gd name="connsiteY28" fmla="*/ 2589076 h 2589076"/>
                <a:gd name="connsiteX29" fmla="*/ 0 w 1364969"/>
                <a:gd name="connsiteY29" fmla="*/ 2546160 h 2589076"/>
                <a:gd name="connsiteX30" fmla="*/ 1212183 w 1364969"/>
                <a:gd name="connsiteY30" fmla="*/ 1847260 h 2589076"/>
                <a:gd name="connsiteX31" fmla="*/ 1208236 w 1364969"/>
                <a:gd name="connsiteY31" fmla="*/ 1840470 h 2589076"/>
                <a:gd name="connsiteX32" fmla="*/ 1156652 w 1364969"/>
                <a:gd name="connsiteY32" fmla="*/ 1740632 h 2589076"/>
                <a:gd name="connsiteX33" fmla="*/ 1111021 w 1364969"/>
                <a:gd name="connsiteY33" fmla="*/ 1639472 h 2589076"/>
                <a:gd name="connsiteX34" fmla="*/ 1072003 w 1364969"/>
                <a:gd name="connsiteY34" fmla="*/ 1536329 h 2589076"/>
                <a:gd name="connsiteX35" fmla="*/ 1036953 w 1364969"/>
                <a:gd name="connsiteY35" fmla="*/ 1433185 h 2589076"/>
                <a:gd name="connsiteX36" fmla="*/ 1008516 w 1364969"/>
                <a:gd name="connsiteY36" fmla="*/ 1328058 h 2589076"/>
                <a:gd name="connsiteX37" fmla="*/ 984047 w 1364969"/>
                <a:gd name="connsiteY37" fmla="*/ 1222931 h 2589076"/>
                <a:gd name="connsiteX38" fmla="*/ 965530 w 1364969"/>
                <a:gd name="connsiteY38" fmla="*/ 1117804 h 2589076"/>
                <a:gd name="connsiteX39" fmla="*/ 952965 w 1364969"/>
                <a:gd name="connsiteY39" fmla="*/ 1011355 h 2589076"/>
                <a:gd name="connsiteX40" fmla="*/ 945029 w 1364969"/>
                <a:gd name="connsiteY40" fmla="*/ 904905 h 2589076"/>
                <a:gd name="connsiteX41" fmla="*/ 942384 w 1364969"/>
                <a:gd name="connsiteY41" fmla="*/ 798456 h 2589076"/>
                <a:gd name="connsiteX42" fmla="*/ 945029 w 1364969"/>
                <a:gd name="connsiteY42" fmla="*/ 693329 h 2589076"/>
                <a:gd name="connsiteX43" fmla="*/ 951643 w 1364969"/>
                <a:gd name="connsiteY43" fmla="*/ 588202 h 2589076"/>
                <a:gd name="connsiteX44" fmla="*/ 964869 w 1364969"/>
                <a:gd name="connsiteY44" fmla="*/ 483075 h 2589076"/>
                <a:gd name="connsiteX45" fmla="*/ 982063 w 1364969"/>
                <a:gd name="connsiteY45" fmla="*/ 378609 h 2589076"/>
                <a:gd name="connsiteX46" fmla="*/ 1005210 w 1364969"/>
                <a:gd name="connsiteY46" fmla="*/ 276127 h 2589076"/>
                <a:gd name="connsiteX47" fmla="*/ 1031663 w 1364969"/>
                <a:gd name="connsiteY47" fmla="*/ 174306 h 2589076"/>
                <a:gd name="connsiteX48" fmla="*/ 1064067 w 1364969"/>
                <a:gd name="connsiteY48" fmla="*/ 73807 h 25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364969" h="2589076">
                  <a:moveTo>
                    <a:pt x="1091813" y="0"/>
                  </a:moveTo>
                  <a:lnTo>
                    <a:pt x="1251937" y="0"/>
                  </a:lnTo>
                  <a:lnTo>
                    <a:pt x="1238657" y="30830"/>
                  </a:lnTo>
                  <a:lnTo>
                    <a:pt x="1204929" y="122734"/>
                  </a:lnTo>
                  <a:lnTo>
                    <a:pt x="1174508" y="215960"/>
                  </a:lnTo>
                  <a:lnTo>
                    <a:pt x="1148717" y="311169"/>
                  </a:lnTo>
                  <a:lnTo>
                    <a:pt x="1128216" y="407040"/>
                  </a:lnTo>
                  <a:lnTo>
                    <a:pt x="1112344" y="504233"/>
                  </a:lnTo>
                  <a:lnTo>
                    <a:pt x="1099779" y="601425"/>
                  </a:lnTo>
                  <a:lnTo>
                    <a:pt x="1093166" y="699941"/>
                  </a:lnTo>
                  <a:lnTo>
                    <a:pt x="1090520" y="798456"/>
                  </a:lnTo>
                  <a:lnTo>
                    <a:pt x="1093166" y="896971"/>
                  </a:lnTo>
                  <a:lnTo>
                    <a:pt x="1101101" y="996809"/>
                  </a:lnTo>
                  <a:lnTo>
                    <a:pt x="1113005" y="1095324"/>
                  </a:lnTo>
                  <a:lnTo>
                    <a:pt x="1130200" y="1193839"/>
                  </a:lnTo>
                  <a:lnTo>
                    <a:pt x="1152685" y="1292355"/>
                  </a:lnTo>
                  <a:lnTo>
                    <a:pt x="1179137" y="1390209"/>
                  </a:lnTo>
                  <a:lnTo>
                    <a:pt x="1211542" y="1486079"/>
                  </a:lnTo>
                  <a:lnTo>
                    <a:pt x="1248576" y="1581950"/>
                  </a:lnTo>
                  <a:lnTo>
                    <a:pt x="1290901" y="1676498"/>
                  </a:lnTo>
                  <a:lnTo>
                    <a:pt x="1338516" y="1769724"/>
                  </a:lnTo>
                  <a:lnTo>
                    <a:pt x="1364969" y="1815345"/>
                  </a:lnTo>
                  <a:lnTo>
                    <a:pt x="1364969" y="1816006"/>
                  </a:lnTo>
                  <a:lnTo>
                    <a:pt x="1364718" y="1816152"/>
                  </a:lnTo>
                  <a:lnTo>
                    <a:pt x="1364969" y="1816581"/>
                  </a:lnTo>
                  <a:lnTo>
                    <a:pt x="1270200" y="1871195"/>
                  </a:lnTo>
                  <a:lnTo>
                    <a:pt x="1236673" y="1890719"/>
                  </a:lnTo>
                  <a:lnTo>
                    <a:pt x="1236673" y="1890516"/>
                  </a:lnTo>
                  <a:lnTo>
                    <a:pt x="24481" y="2589076"/>
                  </a:lnTo>
                  <a:lnTo>
                    <a:pt x="0" y="2546160"/>
                  </a:lnTo>
                  <a:lnTo>
                    <a:pt x="1212183" y="1847260"/>
                  </a:lnTo>
                  <a:lnTo>
                    <a:pt x="1208236" y="1840470"/>
                  </a:lnTo>
                  <a:lnTo>
                    <a:pt x="1156652" y="1740632"/>
                  </a:lnTo>
                  <a:lnTo>
                    <a:pt x="1111021" y="1639472"/>
                  </a:lnTo>
                  <a:lnTo>
                    <a:pt x="1072003" y="1536329"/>
                  </a:lnTo>
                  <a:lnTo>
                    <a:pt x="1036953" y="1433185"/>
                  </a:lnTo>
                  <a:lnTo>
                    <a:pt x="1008516" y="1328058"/>
                  </a:lnTo>
                  <a:lnTo>
                    <a:pt x="984047" y="1222931"/>
                  </a:lnTo>
                  <a:lnTo>
                    <a:pt x="965530" y="1117804"/>
                  </a:lnTo>
                  <a:lnTo>
                    <a:pt x="952965" y="1011355"/>
                  </a:lnTo>
                  <a:lnTo>
                    <a:pt x="945029" y="904905"/>
                  </a:lnTo>
                  <a:lnTo>
                    <a:pt x="942384" y="798456"/>
                  </a:lnTo>
                  <a:lnTo>
                    <a:pt x="945029" y="693329"/>
                  </a:lnTo>
                  <a:lnTo>
                    <a:pt x="951643" y="588202"/>
                  </a:lnTo>
                  <a:lnTo>
                    <a:pt x="964869" y="483075"/>
                  </a:lnTo>
                  <a:lnTo>
                    <a:pt x="982063" y="378609"/>
                  </a:lnTo>
                  <a:lnTo>
                    <a:pt x="1005210" y="276127"/>
                  </a:lnTo>
                  <a:lnTo>
                    <a:pt x="1031663" y="174306"/>
                  </a:lnTo>
                  <a:lnTo>
                    <a:pt x="1064067" y="73807"/>
                  </a:lnTo>
                  <a:close/>
                </a:path>
              </a:pathLst>
            </a:custGeom>
            <a:grp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0" name="Freeform: Shape 83">
              <a:extLst>
                <a:ext uri="{FF2B5EF4-FFF2-40B4-BE49-F238E27FC236}">
                  <a16:creationId xmlns:a16="http://schemas.microsoft.com/office/drawing/2014/main" id="{7697E4BB-3F05-2A65-E7F2-B569D51F65C3}"/>
                </a:ext>
              </a:extLst>
            </p:cNvPr>
            <p:cNvSpPr>
              <a:spLocks/>
            </p:cNvSpPr>
            <p:nvPr/>
          </p:nvSpPr>
          <p:spPr bwMode="auto">
            <a:xfrm>
              <a:off x="3060516" y="1872752"/>
              <a:ext cx="823382" cy="2832741"/>
            </a:xfrm>
            <a:custGeom>
              <a:avLst/>
              <a:gdLst>
                <a:gd name="connsiteX0" fmla="*/ 161034 w 1097134"/>
                <a:gd name="connsiteY0" fmla="*/ 0 h 3775488"/>
                <a:gd name="connsiteX1" fmla="*/ 322580 w 1097134"/>
                <a:gd name="connsiteY1" fmla="*/ 0 h 3775488"/>
                <a:gd name="connsiteX2" fmla="*/ 319612 w 1097134"/>
                <a:gd name="connsiteY2" fmla="*/ 5896 h 3775488"/>
                <a:gd name="connsiteX3" fmla="*/ 271968 w 1097134"/>
                <a:gd name="connsiteY3" fmla="*/ 119616 h 3775488"/>
                <a:gd name="connsiteX4" fmla="*/ 232926 w 1097134"/>
                <a:gd name="connsiteY4" fmla="*/ 235320 h 3775488"/>
                <a:gd name="connsiteX5" fmla="*/ 201164 w 1097134"/>
                <a:gd name="connsiteY5" fmla="*/ 352347 h 3775488"/>
                <a:gd name="connsiteX6" fmla="*/ 176018 w 1097134"/>
                <a:gd name="connsiteY6" fmla="*/ 472679 h 3775488"/>
                <a:gd name="connsiteX7" fmla="*/ 158813 w 1097134"/>
                <a:gd name="connsiteY7" fmla="*/ 593011 h 3775488"/>
                <a:gd name="connsiteX8" fmla="*/ 150211 w 1097134"/>
                <a:gd name="connsiteY8" fmla="*/ 715988 h 3775488"/>
                <a:gd name="connsiteX9" fmla="*/ 148888 w 1097134"/>
                <a:gd name="connsiteY9" fmla="*/ 838304 h 3775488"/>
                <a:gd name="connsiteX10" fmla="*/ 155505 w 1097134"/>
                <a:gd name="connsiteY10" fmla="*/ 961942 h 3775488"/>
                <a:gd name="connsiteX11" fmla="*/ 170063 w 1097134"/>
                <a:gd name="connsiteY11" fmla="*/ 1084918 h 3775488"/>
                <a:gd name="connsiteX12" fmla="*/ 193223 w 1097134"/>
                <a:gd name="connsiteY12" fmla="*/ 1206573 h 3775488"/>
                <a:gd name="connsiteX13" fmla="*/ 224986 w 1097134"/>
                <a:gd name="connsiteY13" fmla="*/ 1328227 h 3775488"/>
                <a:gd name="connsiteX14" fmla="*/ 264689 w 1097134"/>
                <a:gd name="connsiteY14" fmla="*/ 1449221 h 3775488"/>
                <a:gd name="connsiteX15" fmla="*/ 313656 w 1097134"/>
                <a:gd name="connsiteY15" fmla="*/ 1567569 h 3775488"/>
                <a:gd name="connsiteX16" fmla="*/ 369902 w 1097134"/>
                <a:gd name="connsiteY16" fmla="*/ 1683935 h 3775488"/>
                <a:gd name="connsiteX17" fmla="*/ 402327 w 1097134"/>
                <a:gd name="connsiteY17" fmla="*/ 1741456 h 3775488"/>
                <a:gd name="connsiteX18" fmla="*/ 435413 w 1097134"/>
                <a:gd name="connsiteY18" fmla="*/ 1796333 h 3775488"/>
                <a:gd name="connsiteX19" fmla="*/ 506217 w 1097134"/>
                <a:gd name="connsiteY19" fmla="*/ 1902780 h 3775488"/>
                <a:gd name="connsiteX20" fmla="*/ 583638 w 1097134"/>
                <a:gd name="connsiteY20" fmla="*/ 2001955 h 3775488"/>
                <a:gd name="connsiteX21" fmla="*/ 665692 w 1097134"/>
                <a:gd name="connsiteY21" fmla="*/ 2095180 h 3775488"/>
                <a:gd name="connsiteX22" fmla="*/ 754363 w 1097134"/>
                <a:gd name="connsiteY22" fmla="*/ 2183115 h 3775488"/>
                <a:gd name="connsiteX23" fmla="*/ 847004 w 1097134"/>
                <a:gd name="connsiteY23" fmla="*/ 2263116 h 3775488"/>
                <a:gd name="connsiteX24" fmla="*/ 943615 w 1097134"/>
                <a:gd name="connsiteY24" fmla="*/ 2337166 h 3775488"/>
                <a:gd name="connsiteX25" fmla="*/ 1044858 w 1097134"/>
                <a:gd name="connsiteY25" fmla="*/ 2403944 h 3775488"/>
                <a:gd name="connsiteX26" fmla="*/ 1097134 w 1097134"/>
                <a:gd name="connsiteY26" fmla="*/ 2435019 h 3775488"/>
                <a:gd name="connsiteX27" fmla="*/ 1022360 w 1097134"/>
                <a:gd name="connsiteY27" fmla="*/ 2563285 h 3775488"/>
                <a:gd name="connsiteX28" fmla="*/ 1021767 w 1097134"/>
                <a:gd name="connsiteY28" fmla="*/ 2562933 h 3775488"/>
                <a:gd name="connsiteX29" fmla="*/ 322690 w 1097134"/>
                <a:gd name="connsiteY29" fmla="*/ 3775488 h 3775488"/>
                <a:gd name="connsiteX30" fmla="*/ 279739 w 1097134"/>
                <a:gd name="connsiteY30" fmla="*/ 3751681 h 3775488"/>
                <a:gd name="connsiteX31" fmla="*/ 979048 w 1097134"/>
                <a:gd name="connsiteY31" fmla="*/ 2537526 h 3775488"/>
                <a:gd name="connsiteX32" fmla="*/ 966775 w 1097134"/>
                <a:gd name="connsiteY32" fmla="*/ 2530227 h 3775488"/>
                <a:gd name="connsiteX33" fmla="*/ 856929 w 1097134"/>
                <a:gd name="connsiteY33" fmla="*/ 2458160 h 3775488"/>
                <a:gd name="connsiteX34" fmla="*/ 752377 w 1097134"/>
                <a:gd name="connsiteY34" fmla="*/ 2378159 h 3775488"/>
                <a:gd name="connsiteX35" fmla="*/ 653119 w 1097134"/>
                <a:gd name="connsiteY35" fmla="*/ 2291546 h 3775488"/>
                <a:gd name="connsiteX36" fmla="*/ 557831 w 1097134"/>
                <a:gd name="connsiteY36" fmla="*/ 2197660 h 3775488"/>
                <a:gd name="connsiteX37" fmla="*/ 468499 w 1097134"/>
                <a:gd name="connsiteY37" fmla="*/ 2097163 h 3775488"/>
                <a:gd name="connsiteX38" fmla="*/ 386446 w 1097134"/>
                <a:gd name="connsiteY38" fmla="*/ 1989393 h 3775488"/>
                <a:gd name="connsiteX39" fmla="*/ 309024 w 1097134"/>
                <a:gd name="connsiteY39" fmla="*/ 1875012 h 3775488"/>
                <a:gd name="connsiteX40" fmla="*/ 273953 w 1097134"/>
                <a:gd name="connsiteY40" fmla="*/ 1815507 h 3775488"/>
                <a:gd name="connsiteX41" fmla="*/ 238882 w 1097134"/>
                <a:gd name="connsiteY41" fmla="*/ 1753357 h 3775488"/>
                <a:gd name="connsiteX42" fmla="*/ 178003 w 1097134"/>
                <a:gd name="connsiteY42" fmla="*/ 1628397 h 3775488"/>
                <a:gd name="connsiteX43" fmla="*/ 125727 w 1097134"/>
                <a:gd name="connsiteY43" fmla="*/ 1500792 h 3775488"/>
                <a:gd name="connsiteX44" fmla="*/ 82715 w 1097134"/>
                <a:gd name="connsiteY44" fmla="*/ 1370542 h 3775488"/>
                <a:gd name="connsiteX45" fmla="*/ 48306 w 1097134"/>
                <a:gd name="connsiteY45" fmla="*/ 1239631 h 3775488"/>
                <a:gd name="connsiteX46" fmla="*/ 23160 w 1097134"/>
                <a:gd name="connsiteY46" fmla="*/ 1107398 h 3775488"/>
                <a:gd name="connsiteX47" fmla="*/ 7279 w 1097134"/>
                <a:gd name="connsiteY47" fmla="*/ 974504 h 3775488"/>
                <a:gd name="connsiteX48" fmla="*/ 0 w 1097134"/>
                <a:gd name="connsiteY48" fmla="*/ 842271 h 3775488"/>
                <a:gd name="connsiteX49" fmla="*/ 1324 w 1097134"/>
                <a:gd name="connsiteY49" fmla="*/ 710037 h 3775488"/>
                <a:gd name="connsiteX50" fmla="*/ 11249 w 1097134"/>
                <a:gd name="connsiteY50" fmla="*/ 577804 h 3775488"/>
                <a:gd name="connsiteX51" fmla="*/ 29778 w 1097134"/>
                <a:gd name="connsiteY51" fmla="*/ 447555 h 3775488"/>
                <a:gd name="connsiteX52" fmla="*/ 56246 w 1097134"/>
                <a:gd name="connsiteY52" fmla="*/ 317966 h 3775488"/>
                <a:gd name="connsiteX53" fmla="*/ 90656 w 1097134"/>
                <a:gd name="connsiteY53" fmla="*/ 191022 h 3775488"/>
                <a:gd name="connsiteX54" fmla="*/ 133006 w 1097134"/>
                <a:gd name="connsiteY54" fmla="*/ 66062 h 3775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097134" h="3775488">
                  <a:moveTo>
                    <a:pt x="161034" y="0"/>
                  </a:moveTo>
                  <a:lnTo>
                    <a:pt x="322580" y="0"/>
                  </a:lnTo>
                  <a:lnTo>
                    <a:pt x="319612" y="5896"/>
                  </a:lnTo>
                  <a:lnTo>
                    <a:pt x="271968" y="119616"/>
                  </a:lnTo>
                  <a:lnTo>
                    <a:pt x="232926" y="235320"/>
                  </a:lnTo>
                  <a:lnTo>
                    <a:pt x="201164" y="352347"/>
                  </a:lnTo>
                  <a:lnTo>
                    <a:pt x="176018" y="472679"/>
                  </a:lnTo>
                  <a:lnTo>
                    <a:pt x="158813" y="593011"/>
                  </a:lnTo>
                  <a:lnTo>
                    <a:pt x="150211" y="715988"/>
                  </a:lnTo>
                  <a:lnTo>
                    <a:pt x="148888" y="838304"/>
                  </a:lnTo>
                  <a:lnTo>
                    <a:pt x="155505" y="961942"/>
                  </a:lnTo>
                  <a:lnTo>
                    <a:pt x="170063" y="1084918"/>
                  </a:lnTo>
                  <a:lnTo>
                    <a:pt x="193223" y="1206573"/>
                  </a:lnTo>
                  <a:lnTo>
                    <a:pt x="224986" y="1328227"/>
                  </a:lnTo>
                  <a:lnTo>
                    <a:pt x="264689" y="1449221"/>
                  </a:lnTo>
                  <a:lnTo>
                    <a:pt x="313656" y="1567569"/>
                  </a:lnTo>
                  <a:lnTo>
                    <a:pt x="369902" y="1683935"/>
                  </a:lnTo>
                  <a:lnTo>
                    <a:pt x="402327" y="1741456"/>
                  </a:lnTo>
                  <a:lnTo>
                    <a:pt x="435413" y="1796333"/>
                  </a:lnTo>
                  <a:lnTo>
                    <a:pt x="506217" y="1902780"/>
                  </a:lnTo>
                  <a:lnTo>
                    <a:pt x="583638" y="2001955"/>
                  </a:lnTo>
                  <a:lnTo>
                    <a:pt x="665692" y="2095180"/>
                  </a:lnTo>
                  <a:lnTo>
                    <a:pt x="754363" y="2183115"/>
                  </a:lnTo>
                  <a:lnTo>
                    <a:pt x="847004" y="2263116"/>
                  </a:lnTo>
                  <a:lnTo>
                    <a:pt x="943615" y="2337166"/>
                  </a:lnTo>
                  <a:lnTo>
                    <a:pt x="1044858" y="2403944"/>
                  </a:lnTo>
                  <a:lnTo>
                    <a:pt x="1097134" y="2435019"/>
                  </a:lnTo>
                  <a:lnTo>
                    <a:pt x="1022360" y="2563285"/>
                  </a:lnTo>
                  <a:lnTo>
                    <a:pt x="1021767" y="2562933"/>
                  </a:lnTo>
                  <a:lnTo>
                    <a:pt x="322690" y="3775488"/>
                  </a:lnTo>
                  <a:lnTo>
                    <a:pt x="279739" y="3751681"/>
                  </a:lnTo>
                  <a:lnTo>
                    <a:pt x="979048" y="2537526"/>
                  </a:lnTo>
                  <a:lnTo>
                    <a:pt x="966775" y="2530227"/>
                  </a:lnTo>
                  <a:lnTo>
                    <a:pt x="856929" y="2458160"/>
                  </a:lnTo>
                  <a:lnTo>
                    <a:pt x="752377" y="2378159"/>
                  </a:lnTo>
                  <a:lnTo>
                    <a:pt x="653119" y="2291546"/>
                  </a:lnTo>
                  <a:lnTo>
                    <a:pt x="557831" y="2197660"/>
                  </a:lnTo>
                  <a:lnTo>
                    <a:pt x="468499" y="2097163"/>
                  </a:lnTo>
                  <a:lnTo>
                    <a:pt x="386446" y="1989393"/>
                  </a:lnTo>
                  <a:lnTo>
                    <a:pt x="309024" y="1875012"/>
                  </a:lnTo>
                  <a:lnTo>
                    <a:pt x="273953" y="1815507"/>
                  </a:lnTo>
                  <a:lnTo>
                    <a:pt x="238882" y="1753357"/>
                  </a:lnTo>
                  <a:lnTo>
                    <a:pt x="178003" y="1628397"/>
                  </a:lnTo>
                  <a:lnTo>
                    <a:pt x="125727" y="1500792"/>
                  </a:lnTo>
                  <a:lnTo>
                    <a:pt x="82715" y="1370542"/>
                  </a:lnTo>
                  <a:lnTo>
                    <a:pt x="48306" y="1239631"/>
                  </a:lnTo>
                  <a:lnTo>
                    <a:pt x="23160" y="1107398"/>
                  </a:lnTo>
                  <a:lnTo>
                    <a:pt x="7279" y="974504"/>
                  </a:lnTo>
                  <a:lnTo>
                    <a:pt x="0" y="842271"/>
                  </a:lnTo>
                  <a:lnTo>
                    <a:pt x="1324" y="710037"/>
                  </a:lnTo>
                  <a:lnTo>
                    <a:pt x="11249" y="577804"/>
                  </a:lnTo>
                  <a:lnTo>
                    <a:pt x="29778" y="447555"/>
                  </a:lnTo>
                  <a:lnTo>
                    <a:pt x="56246" y="317966"/>
                  </a:lnTo>
                  <a:lnTo>
                    <a:pt x="90656" y="191022"/>
                  </a:lnTo>
                  <a:lnTo>
                    <a:pt x="133006" y="66062"/>
                  </a:lnTo>
                  <a:close/>
                </a:path>
              </a:pathLst>
            </a:custGeom>
            <a:solidFill>
              <a:srgbClr val="A94949"/>
            </a:solid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1" name="Freeform: Shape 84">
              <a:extLst>
                <a:ext uri="{FF2B5EF4-FFF2-40B4-BE49-F238E27FC236}">
                  <a16:creationId xmlns:a16="http://schemas.microsoft.com/office/drawing/2014/main" id="{806E6653-5859-3BEF-2F58-A7692AC1C83C}"/>
                </a:ext>
              </a:extLst>
            </p:cNvPr>
            <p:cNvSpPr>
              <a:spLocks noChangeArrowheads="1"/>
            </p:cNvSpPr>
            <p:nvPr/>
          </p:nvSpPr>
          <p:spPr bwMode="auto">
            <a:xfrm>
              <a:off x="3174087" y="2465690"/>
              <a:ext cx="1421296" cy="2473638"/>
            </a:xfrm>
            <a:custGeom>
              <a:avLst/>
              <a:gdLst>
                <a:gd name="connsiteX0" fmla="*/ 0 w 1896673"/>
                <a:gd name="connsiteY0" fmla="*/ 0 h 3299336"/>
                <a:gd name="connsiteX1" fmla="*/ 148136 w 1896673"/>
                <a:gd name="connsiteY1" fmla="*/ 0 h 3299336"/>
                <a:gd name="connsiteX2" fmla="*/ 148797 w 1896673"/>
                <a:gd name="connsiteY2" fmla="*/ 55551 h 3299336"/>
                <a:gd name="connsiteX3" fmla="*/ 156072 w 1896673"/>
                <a:gd name="connsiteY3" fmla="*/ 167976 h 3299336"/>
                <a:gd name="connsiteX4" fmla="*/ 169298 w 1896673"/>
                <a:gd name="connsiteY4" fmla="*/ 280400 h 3299336"/>
                <a:gd name="connsiteX5" fmla="*/ 191122 w 1896673"/>
                <a:gd name="connsiteY5" fmla="*/ 391503 h 3299336"/>
                <a:gd name="connsiteX6" fmla="*/ 220220 w 1896673"/>
                <a:gd name="connsiteY6" fmla="*/ 502605 h 3299336"/>
                <a:gd name="connsiteX7" fmla="*/ 257254 w 1896673"/>
                <a:gd name="connsiteY7" fmla="*/ 612384 h 3299336"/>
                <a:gd name="connsiteX8" fmla="*/ 300901 w 1896673"/>
                <a:gd name="connsiteY8" fmla="*/ 719518 h 3299336"/>
                <a:gd name="connsiteX9" fmla="*/ 353146 w 1896673"/>
                <a:gd name="connsiteY9" fmla="*/ 825330 h 3299336"/>
                <a:gd name="connsiteX10" fmla="*/ 382244 w 1896673"/>
                <a:gd name="connsiteY10" fmla="*/ 877574 h 3299336"/>
                <a:gd name="connsiteX11" fmla="*/ 412665 w 1896673"/>
                <a:gd name="connsiteY11" fmla="*/ 929819 h 3299336"/>
                <a:gd name="connsiteX12" fmla="*/ 480120 w 1896673"/>
                <a:gd name="connsiteY12" fmla="*/ 1028356 h 3299336"/>
                <a:gd name="connsiteX13" fmla="*/ 551542 w 1896673"/>
                <a:gd name="connsiteY13" fmla="*/ 1122264 h 3299336"/>
                <a:gd name="connsiteX14" fmla="*/ 628917 w 1896673"/>
                <a:gd name="connsiteY14" fmla="*/ 1208897 h 3299336"/>
                <a:gd name="connsiteX15" fmla="*/ 712244 w 1896673"/>
                <a:gd name="connsiteY15" fmla="*/ 1290239 h 3299336"/>
                <a:gd name="connsiteX16" fmla="*/ 798877 w 1896673"/>
                <a:gd name="connsiteY16" fmla="*/ 1364969 h 3299336"/>
                <a:gd name="connsiteX17" fmla="*/ 890139 w 1896673"/>
                <a:gd name="connsiteY17" fmla="*/ 1433085 h 3299336"/>
                <a:gd name="connsiteX18" fmla="*/ 985370 w 1896673"/>
                <a:gd name="connsiteY18" fmla="*/ 1495911 h 3299336"/>
                <a:gd name="connsiteX19" fmla="*/ 1083246 w 1896673"/>
                <a:gd name="connsiteY19" fmla="*/ 1551462 h 3299336"/>
                <a:gd name="connsiteX20" fmla="*/ 1185089 w 1896673"/>
                <a:gd name="connsiteY20" fmla="*/ 1600400 h 3299336"/>
                <a:gd name="connsiteX21" fmla="*/ 1289578 w 1896673"/>
                <a:gd name="connsiteY21" fmla="*/ 1642724 h 3299336"/>
                <a:gd name="connsiteX22" fmla="*/ 1396051 w 1896673"/>
                <a:gd name="connsiteY22" fmla="*/ 1678436 h 3299336"/>
                <a:gd name="connsiteX23" fmla="*/ 1505169 w 1896673"/>
                <a:gd name="connsiteY23" fmla="*/ 1706872 h 3299336"/>
                <a:gd name="connsiteX24" fmla="*/ 1615610 w 1896673"/>
                <a:gd name="connsiteY24" fmla="*/ 1728696 h 3299336"/>
                <a:gd name="connsiteX25" fmla="*/ 1726712 w 1896673"/>
                <a:gd name="connsiteY25" fmla="*/ 1743245 h 3299336"/>
                <a:gd name="connsiteX26" fmla="*/ 1840459 w 1896673"/>
                <a:gd name="connsiteY26" fmla="*/ 1751181 h 3299336"/>
                <a:gd name="connsiteX27" fmla="*/ 1847073 w 1896673"/>
                <a:gd name="connsiteY27" fmla="*/ 1751181 h 3299336"/>
                <a:gd name="connsiteX28" fmla="*/ 1847073 w 1896673"/>
                <a:gd name="connsiteY28" fmla="*/ 1749858 h 3299336"/>
                <a:gd name="connsiteX29" fmla="*/ 1896673 w 1896673"/>
                <a:gd name="connsiteY29" fmla="*/ 1749858 h 3299336"/>
                <a:gd name="connsiteX30" fmla="*/ 1896673 w 1896673"/>
                <a:gd name="connsiteY30" fmla="*/ 3299336 h 3299336"/>
                <a:gd name="connsiteX31" fmla="*/ 1847073 w 1896673"/>
                <a:gd name="connsiteY31" fmla="*/ 3299336 h 3299336"/>
                <a:gd name="connsiteX32" fmla="*/ 1847073 w 1896673"/>
                <a:gd name="connsiteY32" fmla="*/ 1899574 h 3299336"/>
                <a:gd name="connsiteX33" fmla="*/ 1835169 w 1896673"/>
                <a:gd name="connsiteY33" fmla="*/ 1899318 h 3299336"/>
                <a:gd name="connsiteX34" fmla="*/ 1713486 w 1896673"/>
                <a:gd name="connsiteY34" fmla="*/ 1890720 h 3299336"/>
                <a:gd name="connsiteX35" fmla="*/ 1591802 w 1896673"/>
                <a:gd name="connsiteY35" fmla="*/ 1875510 h 3299336"/>
                <a:gd name="connsiteX36" fmla="*/ 1471442 w 1896673"/>
                <a:gd name="connsiteY36" fmla="*/ 1851702 h 3299336"/>
                <a:gd name="connsiteX37" fmla="*/ 1354388 w 1896673"/>
                <a:gd name="connsiteY37" fmla="*/ 1820620 h 3299336"/>
                <a:gd name="connsiteX38" fmla="*/ 1238656 w 1896673"/>
                <a:gd name="connsiteY38" fmla="*/ 1782264 h 3299336"/>
                <a:gd name="connsiteX39" fmla="*/ 1125570 w 1896673"/>
                <a:gd name="connsiteY39" fmla="*/ 1735971 h 3299336"/>
                <a:gd name="connsiteX40" fmla="*/ 1014468 w 1896673"/>
                <a:gd name="connsiteY40" fmla="*/ 1682403 h 3299336"/>
                <a:gd name="connsiteX41" fmla="*/ 907334 w 1896673"/>
                <a:gd name="connsiteY41" fmla="*/ 1622884 h 3299336"/>
                <a:gd name="connsiteX42" fmla="*/ 804829 w 1896673"/>
                <a:gd name="connsiteY42" fmla="*/ 1554768 h 3299336"/>
                <a:gd name="connsiteX43" fmla="*/ 704969 w 1896673"/>
                <a:gd name="connsiteY43" fmla="*/ 1480700 h 3299336"/>
                <a:gd name="connsiteX44" fmla="*/ 611061 w 1896673"/>
                <a:gd name="connsiteY44" fmla="*/ 1400019 h 3299336"/>
                <a:gd name="connsiteX45" fmla="*/ 521783 w 1896673"/>
                <a:gd name="connsiteY45" fmla="*/ 1311402 h 3299336"/>
                <a:gd name="connsiteX46" fmla="*/ 437795 w 1896673"/>
                <a:gd name="connsiteY46" fmla="*/ 1217494 h 3299336"/>
                <a:gd name="connsiteX47" fmla="*/ 359098 w 1896673"/>
                <a:gd name="connsiteY47" fmla="*/ 1116312 h 3299336"/>
                <a:gd name="connsiteX48" fmla="*/ 287014 w 1896673"/>
                <a:gd name="connsiteY48" fmla="*/ 1007855 h 3299336"/>
                <a:gd name="connsiteX49" fmla="*/ 253286 w 1896673"/>
                <a:gd name="connsiteY49" fmla="*/ 952304 h 3299336"/>
                <a:gd name="connsiteX50" fmla="*/ 221543 w 1896673"/>
                <a:gd name="connsiteY50" fmla="*/ 896091 h 3299336"/>
                <a:gd name="connsiteX51" fmla="*/ 165330 w 1896673"/>
                <a:gd name="connsiteY51" fmla="*/ 781021 h 3299336"/>
                <a:gd name="connsiteX52" fmla="*/ 117054 w 1896673"/>
                <a:gd name="connsiteY52" fmla="*/ 663306 h 3299336"/>
                <a:gd name="connsiteX53" fmla="*/ 78036 w 1896673"/>
                <a:gd name="connsiteY53" fmla="*/ 544929 h 3299336"/>
                <a:gd name="connsiteX54" fmla="*/ 46292 w 1896673"/>
                <a:gd name="connsiteY54" fmla="*/ 425230 h 3299336"/>
                <a:gd name="connsiteX55" fmla="*/ 23146 w 1896673"/>
                <a:gd name="connsiteY55" fmla="*/ 303547 h 3299336"/>
                <a:gd name="connsiteX56" fmla="*/ 7274 w 1896673"/>
                <a:gd name="connsiteY56" fmla="*/ 182525 h 3299336"/>
                <a:gd name="connsiteX57" fmla="*/ 661 w 1896673"/>
                <a:gd name="connsiteY57" fmla="*/ 60842 h 3299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896673" h="3299336">
                  <a:moveTo>
                    <a:pt x="0" y="0"/>
                  </a:moveTo>
                  <a:lnTo>
                    <a:pt x="148136" y="0"/>
                  </a:lnTo>
                  <a:lnTo>
                    <a:pt x="148797" y="55551"/>
                  </a:lnTo>
                  <a:lnTo>
                    <a:pt x="156072" y="167976"/>
                  </a:lnTo>
                  <a:lnTo>
                    <a:pt x="169298" y="280400"/>
                  </a:lnTo>
                  <a:lnTo>
                    <a:pt x="191122" y="391503"/>
                  </a:lnTo>
                  <a:lnTo>
                    <a:pt x="220220" y="502605"/>
                  </a:lnTo>
                  <a:lnTo>
                    <a:pt x="257254" y="612384"/>
                  </a:lnTo>
                  <a:lnTo>
                    <a:pt x="300901" y="719518"/>
                  </a:lnTo>
                  <a:lnTo>
                    <a:pt x="353146" y="825330"/>
                  </a:lnTo>
                  <a:lnTo>
                    <a:pt x="382244" y="877574"/>
                  </a:lnTo>
                  <a:lnTo>
                    <a:pt x="412665" y="929819"/>
                  </a:lnTo>
                  <a:lnTo>
                    <a:pt x="480120" y="1028356"/>
                  </a:lnTo>
                  <a:lnTo>
                    <a:pt x="551542" y="1122264"/>
                  </a:lnTo>
                  <a:lnTo>
                    <a:pt x="628917" y="1208897"/>
                  </a:lnTo>
                  <a:lnTo>
                    <a:pt x="712244" y="1290239"/>
                  </a:lnTo>
                  <a:lnTo>
                    <a:pt x="798877" y="1364969"/>
                  </a:lnTo>
                  <a:lnTo>
                    <a:pt x="890139" y="1433085"/>
                  </a:lnTo>
                  <a:lnTo>
                    <a:pt x="985370" y="1495911"/>
                  </a:lnTo>
                  <a:lnTo>
                    <a:pt x="1083246" y="1551462"/>
                  </a:lnTo>
                  <a:lnTo>
                    <a:pt x="1185089" y="1600400"/>
                  </a:lnTo>
                  <a:lnTo>
                    <a:pt x="1289578" y="1642724"/>
                  </a:lnTo>
                  <a:lnTo>
                    <a:pt x="1396051" y="1678436"/>
                  </a:lnTo>
                  <a:lnTo>
                    <a:pt x="1505169" y="1706872"/>
                  </a:lnTo>
                  <a:lnTo>
                    <a:pt x="1615610" y="1728696"/>
                  </a:lnTo>
                  <a:lnTo>
                    <a:pt x="1726712" y="1743245"/>
                  </a:lnTo>
                  <a:lnTo>
                    <a:pt x="1840459" y="1751181"/>
                  </a:lnTo>
                  <a:lnTo>
                    <a:pt x="1847073" y="1751181"/>
                  </a:lnTo>
                  <a:lnTo>
                    <a:pt x="1847073" y="1749858"/>
                  </a:lnTo>
                  <a:lnTo>
                    <a:pt x="1896673" y="1749858"/>
                  </a:lnTo>
                  <a:lnTo>
                    <a:pt x="1896673" y="3299336"/>
                  </a:lnTo>
                  <a:lnTo>
                    <a:pt x="1847073" y="3299336"/>
                  </a:lnTo>
                  <a:lnTo>
                    <a:pt x="1847073" y="1899574"/>
                  </a:lnTo>
                  <a:lnTo>
                    <a:pt x="1835169" y="1899318"/>
                  </a:lnTo>
                  <a:lnTo>
                    <a:pt x="1713486" y="1890720"/>
                  </a:lnTo>
                  <a:lnTo>
                    <a:pt x="1591802" y="1875510"/>
                  </a:lnTo>
                  <a:lnTo>
                    <a:pt x="1471442" y="1851702"/>
                  </a:lnTo>
                  <a:lnTo>
                    <a:pt x="1354388" y="1820620"/>
                  </a:lnTo>
                  <a:lnTo>
                    <a:pt x="1238656" y="1782264"/>
                  </a:lnTo>
                  <a:lnTo>
                    <a:pt x="1125570" y="1735971"/>
                  </a:lnTo>
                  <a:lnTo>
                    <a:pt x="1014468" y="1682403"/>
                  </a:lnTo>
                  <a:lnTo>
                    <a:pt x="907334" y="1622884"/>
                  </a:lnTo>
                  <a:lnTo>
                    <a:pt x="804829" y="1554768"/>
                  </a:lnTo>
                  <a:lnTo>
                    <a:pt x="704969" y="1480700"/>
                  </a:lnTo>
                  <a:lnTo>
                    <a:pt x="611061" y="1400019"/>
                  </a:lnTo>
                  <a:lnTo>
                    <a:pt x="521783" y="1311402"/>
                  </a:lnTo>
                  <a:lnTo>
                    <a:pt x="437795" y="1217494"/>
                  </a:lnTo>
                  <a:lnTo>
                    <a:pt x="359098" y="1116312"/>
                  </a:lnTo>
                  <a:lnTo>
                    <a:pt x="287014" y="1007855"/>
                  </a:lnTo>
                  <a:lnTo>
                    <a:pt x="253286" y="952304"/>
                  </a:lnTo>
                  <a:lnTo>
                    <a:pt x="221543" y="896091"/>
                  </a:lnTo>
                  <a:lnTo>
                    <a:pt x="165330" y="781021"/>
                  </a:lnTo>
                  <a:lnTo>
                    <a:pt x="117054" y="663306"/>
                  </a:lnTo>
                  <a:lnTo>
                    <a:pt x="78036" y="544929"/>
                  </a:lnTo>
                  <a:lnTo>
                    <a:pt x="46292" y="425230"/>
                  </a:lnTo>
                  <a:lnTo>
                    <a:pt x="23146" y="303547"/>
                  </a:lnTo>
                  <a:lnTo>
                    <a:pt x="7274" y="182525"/>
                  </a:lnTo>
                  <a:lnTo>
                    <a:pt x="661" y="60842"/>
                  </a:lnTo>
                  <a:close/>
                </a:path>
              </a:pathLst>
            </a:custGeom>
            <a:solidFill>
              <a:srgbClr val="A13544"/>
            </a:solid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2" name="Freeform: Shape 85">
              <a:extLst>
                <a:ext uri="{FF2B5EF4-FFF2-40B4-BE49-F238E27FC236}">
                  <a16:creationId xmlns:a16="http://schemas.microsoft.com/office/drawing/2014/main" id="{A10571C3-4DB0-76BE-B551-0C7A425998B7}"/>
                </a:ext>
              </a:extLst>
            </p:cNvPr>
            <p:cNvSpPr>
              <a:spLocks/>
            </p:cNvSpPr>
            <p:nvPr/>
          </p:nvSpPr>
          <p:spPr bwMode="auto">
            <a:xfrm>
              <a:off x="3459681" y="3068650"/>
              <a:ext cx="2421715" cy="1643524"/>
            </a:xfrm>
            <a:custGeom>
              <a:avLst/>
              <a:gdLst>
                <a:gd name="connsiteX0" fmla="*/ 128296 w 3227913"/>
                <a:gd name="connsiteY0" fmla="*/ 0 h 2192282"/>
                <a:gd name="connsiteX1" fmla="*/ 171282 w 3227913"/>
                <a:gd name="connsiteY1" fmla="*/ 70761 h 2192282"/>
                <a:gd name="connsiteX2" fmla="*/ 265851 w 3227913"/>
                <a:gd name="connsiteY2" fmla="*/ 201703 h 2192282"/>
                <a:gd name="connsiteX3" fmla="*/ 371663 w 3227913"/>
                <a:gd name="connsiteY3" fmla="*/ 321402 h 2192282"/>
                <a:gd name="connsiteX4" fmla="*/ 487394 w 3227913"/>
                <a:gd name="connsiteY4" fmla="*/ 427214 h 2192282"/>
                <a:gd name="connsiteX5" fmla="*/ 611723 w 3227913"/>
                <a:gd name="connsiteY5" fmla="*/ 521783 h 2192282"/>
                <a:gd name="connsiteX6" fmla="*/ 743987 w 3227913"/>
                <a:gd name="connsiteY6" fmla="*/ 602465 h 2192282"/>
                <a:gd name="connsiteX7" fmla="*/ 882865 w 3227913"/>
                <a:gd name="connsiteY7" fmla="*/ 669920 h 2192282"/>
                <a:gd name="connsiteX8" fmla="*/ 1027033 w 3227913"/>
                <a:gd name="connsiteY8" fmla="*/ 723487 h 2192282"/>
                <a:gd name="connsiteX9" fmla="*/ 1175169 w 3227913"/>
                <a:gd name="connsiteY9" fmla="*/ 763166 h 2192282"/>
                <a:gd name="connsiteX10" fmla="*/ 1326612 w 3227913"/>
                <a:gd name="connsiteY10" fmla="*/ 788958 h 2192282"/>
                <a:gd name="connsiteX11" fmla="*/ 1480038 w 3227913"/>
                <a:gd name="connsiteY11" fmla="*/ 799539 h 2192282"/>
                <a:gd name="connsiteX12" fmla="*/ 1635449 w 3227913"/>
                <a:gd name="connsiteY12" fmla="*/ 796232 h 2192282"/>
                <a:gd name="connsiteX13" fmla="*/ 1789537 w 3227913"/>
                <a:gd name="connsiteY13" fmla="*/ 776392 h 2192282"/>
                <a:gd name="connsiteX14" fmla="*/ 1942964 w 3227913"/>
                <a:gd name="connsiteY14" fmla="*/ 742004 h 2192282"/>
                <a:gd name="connsiteX15" fmla="*/ 2093745 w 3227913"/>
                <a:gd name="connsiteY15" fmla="*/ 691743 h 2192282"/>
                <a:gd name="connsiteX16" fmla="*/ 2241881 w 3227913"/>
                <a:gd name="connsiteY16" fmla="*/ 625611 h 2192282"/>
                <a:gd name="connsiteX17" fmla="*/ 2313911 w 3227913"/>
                <a:gd name="connsiteY17" fmla="*/ 585301 h 2192282"/>
                <a:gd name="connsiteX18" fmla="*/ 2313966 w 3227913"/>
                <a:gd name="connsiteY18" fmla="*/ 585269 h 2192282"/>
                <a:gd name="connsiteX19" fmla="*/ 2314034 w 3227913"/>
                <a:gd name="connsiteY19" fmla="*/ 585388 h 2192282"/>
                <a:gd name="connsiteX20" fmla="*/ 2388695 w 3227913"/>
                <a:gd name="connsiteY20" fmla="*/ 713567 h 2192282"/>
                <a:gd name="connsiteX21" fmla="*/ 2388695 w 3227913"/>
                <a:gd name="connsiteY21" fmla="*/ 714667 h 2192282"/>
                <a:gd name="connsiteX22" fmla="*/ 3227913 w 3227913"/>
                <a:gd name="connsiteY22" fmla="*/ 2167813 h 2192282"/>
                <a:gd name="connsiteX23" fmla="*/ 3184927 w 3227913"/>
                <a:gd name="connsiteY23" fmla="*/ 2192282 h 2192282"/>
                <a:gd name="connsiteX24" fmla="*/ 2345566 w 3227913"/>
                <a:gd name="connsiteY24" fmla="*/ 737834 h 2192282"/>
                <a:gd name="connsiteX25" fmla="*/ 2269657 w 3227913"/>
                <a:gd name="connsiteY25" fmla="*/ 777054 h 2192282"/>
                <a:gd name="connsiteX26" fmla="*/ 2188976 w 3227913"/>
                <a:gd name="connsiteY26" fmla="*/ 813426 h 2192282"/>
                <a:gd name="connsiteX27" fmla="*/ 2106972 w 3227913"/>
                <a:gd name="connsiteY27" fmla="*/ 845170 h 2192282"/>
                <a:gd name="connsiteX28" fmla="*/ 2024306 w 3227913"/>
                <a:gd name="connsiteY28" fmla="*/ 872284 h 2192282"/>
                <a:gd name="connsiteX29" fmla="*/ 1941641 w 3227913"/>
                <a:gd name="connsiteY29" fmla="*/ 896092 h 2192282"/>
                <a:gd name="connsiteX30" fmla="*/ 1815329 w 3227913"/>
                <a:gd name="connsiteY30" fmla="*/ 923206 h 2192282"/>
                <a:gd name="connsiteX31" fmla="*/ 1646692 w 3227913"/>
                <a:gd name="connsiteY31" fmla="*/ 944368 h 2192282"/>
                <a:gd name="connsiteX32" fmla="*/ 1476732 w 3227913"/>
                <a:gd name="connsiteY32" fmla="*/ 948336 h 2192282"/>
                <a:gd name="connsiteX33" fmla="*/ 1308756 w 3227913"/>
                <a:gd name="connsiteY33" fmla="*/ 936432 h 2192282"/>
                <a:gd name="connsiteX34" fmla="*/ 1143426 w 3227913"/>
                <a:gd name="connsiteY34" fmla="*/ 908657 h 2192282"/>
                <a:gd name="connsiteX35" fmla="*/ 981402 w 3227913"/>
                <a:gd name="connsiteY35" fmla="*/ 865671 h 2192282"/>
                <a:gd name="connsiteX36" fmla="*/ 823346 w 3227913"/>
                <a:gd name="connsiteY36" fmla="*/ 806152 h 2192282"/>
                <a:gd name="connsiteX37" fmla="*/ 671903 w 3227913"/>
                <a:gd name="connsiteY37" fmla="*/ 732745 h 2192282"/>
                <a:gd name="connsiteX38" fmla="*/ 527735 w 3227913"/>
                <a:gd name="connsiteY38" fmla="*/ 644128 h 2192282"/>
                <a:gd name="connsiteX39" fmla="*/ 391502 w 3227913"/>
                <a:gd name="connsiteY39" fmla="*/ 541623 h 2192282"/>
                <a:gd name="connsiteX40" fmla="*/ 296272 w 3227913"/>
                <a:gd name="connsiteY40" fmla="*/ 454990 h 2192282"/>
                <a:gd name="connsiteX41" fmla="*/ 235430 w 3227913"/>
                <a:gd name="connsiteY41" fmla="*/ 393487 h 2192282"/>
                <a:gd name="connsiteX42" fmla="*/ 177895 w 3227913"/>
                <a:gd name="connsiteY42" fmla="*/ 328016 h 2192282"/>
                <a:gd name="connsiteX43" fmla="*/ 123006 w 3227913"/>
                <a:gd name="connsiteY43" fmla="*/ 260561 h 2192282"/>
                <a:gd name="connsiteX44" fmla="*/ 72084 w 3227913"/>
                <a:gd name="connsiteY44" fmla="*/ 188477 h 2192282"/>
                <a:gd name="connsiteX45" fmla="*/ 23146 w 3227913"/>
                <a:gd name="connsiteY45" fmla="*/ 113086 h 2192282"/>
                <a:gd name="connsiteX46" fmla="*/ 0 w 3227913"/>
                <a:gd name="connsiteY46" fmla="*/ 74068 h 219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227913" h="2192282">
                  <a:moveTo>
                    <a:pt x="128296" y="0"/>
                  </a:moveTo>
                  <a:lnTo>
                    <a:pt x="171282" y="70761"/>
                  </a:lnTo>
                  <a:lnTo>
                    <a:pt x="265851" y="201703"/>
                  </a:lnTo>
                  <a:lnTo>
                    <a:pt x="371663" y="321402"/>
                  </a:lnTo>
                  <a:lnTo>
                    <a:pt x="487394" y="427214"/>
                  </a:lnTo>
                  <a:lnTo>
                    <a:pt x="611723" y="521783"/>
                  </a:lnTo>
                  <a:lnTo>
                    <a:pt x="743987" y="602465"/>
                  </a:lnTo>
                  <a:lnTo>
                    <a:pt x="882865" y="669920"/>
                  </a:lnTo>
                  <a:lnTo>
                    <a:pt x="1027033" y="723487"/>
                  </a:lnTo>
                  <a:lnTo>
                    <a:pt x="1175169" y="763166"/>
                  </a:lnTo>
                  <a:lnTo>
                    <a:pt x="1326612" y="788958"/>
                  </a:lnTo>
                  <a:lnTo>
                    <a:pt x="1480038" y="799539"/>
                  </a:lnTo>
                  <a:lnTo>
                    <a:pt x="1635449" y="796232"/>
                  </a:lnTo>
                  <a:lnTo>
                    <a:pt x="1789537" y="776392"/>
                  </a:lnTo>
                  <a:lnTo>
                    <a:pt x="1942964" y="742004"/>
                  </a:lnTo>
                  <a:lnTo>
                    <a:pt x="2093745" y="691743"/>
                  </a:lnTo>
                  <a:lnTo>
                    <a:pt x="2241881" y="625611"/>
                  </a:lnTo>
                  <a:lnTo>
                    <a:pt x="2313911" y="585301"/>
                  </a:lnTo>
                  <a:lnTo>
                    <a:pt x="2313966" y="585269"/>
                  </a:lnTo>
                  <a:lnTo>
                    <a:pt x="2314034" y="585388"/>
                  </a:lnTo>
                  <a:lnTo>
                    <a:pt x="2388695" y="713567"/>
                  </a:lnTo>
                  <a:lnTo>
                    <a:pt x="2388695" y="714667"/>
                  </a:lnTo>
                  <a:lnTo>
                    <a:pt x="3227913" y="2167813"/>
                  </a:lnTo>
                  <a:lnTo>
                    <a:pt x="3184927" y="2192282"/>
                  </a:lnTo>
                  <a:lnTo>
                    <a:pt x="2345566" y="737834"/>
                  </a:lnTo>
                  <a:lnTo>
                    <a:pt x="2269657" y="777054"/>
                  </a:lnTo>
                  <a:lnTo>
                    <a:pt x="2188976" y="813426"/>
                  </a:lnTo>
                  <a:lnTo>
                    <a:pt x="2106972" y="845170"/>
                  </a:lnTo>
                  <a:lnTo>
                    <a:pt x="2024306" y="872284"/>
                  </a:lnTo>
                  <a:lnTo>
                    <a:pt x="1941641" y="896092"/>
                  </a:lnTo>
                  <a:lnTo>
                    <a:pt x="1815329" y="923206"/>
                  </a:lnTo>
                  <a:lnTo>
                    <a:pt x="1646692" y="944368"/>
                  </a:lnTo>
                  <a:lnTo>
                    <a:pt x="1476732" y="948336"/>
                  </a:lnTo>
                  <a:lnTo>
                    <a:pt x="1308756" y="936432"/>
                  </a:lnTo>
                  <a:lnTo>
                    <a:pt x="1143426" y="908657"/>
                  </a:lnTo>
                  <a:lnTo>
                    <a:pt x="981402" y="865671"/>
                  </a:lnTo>
                  <a:lnTo>
                    <a:pt x="823346" y="806152"/>
                  </a:lnTo>
                  <a:lnTo>
                    <a:pt x="671903" y="732745"/>
                  </a:lnTo>
                  <a:lnTo>
                    <a:pt x="527735" y="644128"/>
                  </a:lnTo>
                  <a:lnTo>
                    <a:pt x="391502" y="541623"/>
                  </a:lnTo>
                  <a:lnTo>
                    <a:pt x="296272" y="454990"/>
                  </a:lnTo>
                  <a:lnTo>
                    <a:pt x="235430" y="393487"/>
                  </a:lnTo>
                  <a:lnTo>
                    <a:pt x="177895" y="328016"/>
                  </a:lnTo>
                  <a:lnTo>
                    <a:pt x="123006" y="260561"/>
                  </a:lnTo>
                  <a:lnTo>
                    <a:pt x="72084" y="188477"/>
                  </a:lnTo>
                  <a:lnTo>
                    <a:pt x="23146" y="113086"/>
                  </a:lnTo>
                  <a:lnTo>
                    <a:pt x="0" y="74068"/>
                  </a:lnTo>
                  <a:close/>
                </a:path>
              </a:pathLst>
            </a:custGeom>
            <a:solidFill>
              <a:srgbClr val="852727"/>
            </a:solid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3" name="Freeform: Shape 86">
              <a:extLst>
                <a:ext uri="{FF2B5EF4-FFF2-40B4-BE49-F238E27FC236}">
                  <a16:creationId xmlns:a16="http://schemas.microsoft.com/office/drawing/2014/main" id="{4B2C237F-76FA-31C0-4B87-D7B9FE68A14E}"/>
                </a:ext>
              </a:extLst>
            </p:cNvPr>
            <p:cNvSpPr>
              <a:spLocks/>
            </p:cNvSpPr>
            <p:nvPr/>
          </p:nvSpPr>
          <p:spPr bwMode="auto">
            <a:xfrm>
              <a:off x="4027532" y="3011861"/>
              <a:ext cx="2872655" cy="820091"/>
            </a:xfrm>
            <a:custGeom>
              <a:avLst/>
              <a:gdLst>
                <a:gd name="connsiteX0" fmla="*/ 2011759 w 3831039"/>
                <a:gd name="connsiteY0" fmla="*/ 0 h 1093166"/>
                <a:gd name="connsiteX1" fmla="*/ 2011806 w 3831039"/>
                <a:gd name="connsiteY1" fmla="*/ 28 h 1093166"/>
                <a:gd name="connsiteX2" fmla="*/ 2011822 w 3831039"/>
                <a:gd name="connsiteY2" fmla="*/ 0 h 1093166"/>
                <a:gd name="connsiteX3" fmla="*/ 2025402 w 3831039"/>
                <a:gd name="connsiteY3" fmla="*/ 7881 h 1093166"/>
                <a:gd name="connsiteX4" fmla="*/ 3831039 w 3831039"/>
                <a:gd name="connsiteY4" fmla="*/ 1050790 h 1093166"/>
                <a:gd name="connsiteX5" fmla="*/ 3806552 w 3831039"/>
                <a:gd name="connsiteY5" fmla="*/ 1093166 h 1093166"/>
                <a:gd name="connsiteX6" fmla="*/ 2115849 w 3831039"/>
                <a:gd name="connsiteY6" fmla="*/ 116900 h 1093166"/>
                <a:gd name="connsiteX7" fmla="*/ 2114924 w 3831039"/>
                <a:gd name="connsiteY7" fmla="*/ 118466 h 1093166"/>
                <a:gd name="connsiteX8" fmla="*/ 2058086 w 3831039"/>
                <a:gd name="connsiteY8" fmla="*/ 203842 h 1093166"/>
                <a:gd name="connsiteX9" fmla="*/ 1995960 w 3831039"/>
                <a:gd name="connsiteY9" fmla="*/ 285246 h 1093166"/>
                <a:gd name="connsiteX10" fmla="*/ 1927886 w 3831039"/>
                <a:gd name="connsiteY10" fmla="*/ 363341 h 1093166"/>
                <a:gd name="connsiteX11" fmla="*/ 1854524 w 3831039"/>
                <a:gd name="connsiteY11" fmla="*/ 438127 h 1093166"/>
                <a:gd name="connsiteX12" fmla="*/ 1775214 w 3831039"/>
                <a:gd name="connsiteY12" fmla="*/ 507618 h 1093166"/>
                <a:gd name="connsiteX13" fmla="*/ 1691278 w 3831039"/>
                <a:gd name="connsiteY13" fmla="*/ 573139 h 1093166"/>
                <a:gd name="connsiteX14" fmla="*/ 1602716 w 3831039"/>
                <a:gd name="connsiteY14" fmla="*/ 632703 h 1093166"/>
                <a:gd name="connsiteX15" fmla="*/ 1555130 w 3831039"/>
                <a:gd name="connsiteY15" fmla="*/ 660500 h 1093166"/>
                <a:gd name="connsiteX16" fmla="*/ 1508205 w 3831039"/>
                <a:gd name="connsiteY16" fmla="*/ 686972 h 1093166"/>
                <a:gd name="connsiteX17" fmla="*/ 1413034 w 3831039"/>
                <a:gd name="connsiteY17" fmla="*/ 733962 h 1093166"/>
                <a:gd name="connsiteX18" fmla="*/ 1317201 w 3831039"/>
                <a:gd name="connsiteY18" fmla="*/ 773671 h 1093166"/>
                <a:gd name="connsiteX19" fmla="*/ 1218725 w 3831039"/>
                <a:gd name="connsiteY19" fmla="*/ 807424 h 1093166"/>
                <a:gd name="connsiteX20" fmla="*/ 1119588 w 3831039"/>
                <a:gd name="connsiteY20" fmla="*/ 833897 h 1093166"/>
                <a:gd name="connsiteX21" fmla="*/ 1019790 w 3831039"/>
                <a:gd name="connsiteY21" fmla="*/ 853090 h 1093166"/>
                <a:gd name="connsiteX22" fmla="*/ 918670 w 3831039"/>
                <a:gd name="connsiteY22" fmla="*/ 866988 h 1093166"/>
                <a:gd name="connsiteX23" fmla="*/ 818872 w 3831039"/>
                <a:gd name="connsiteY23" fmla="*/ 874268 h 1093166"/>
                <a:gd name="connsiteX24" fmla="*/ 718413 w 3831039"/>
                <a:gd name="connsiteY24" fmla="*/ 874930 h 1093166"/>
                <a:gd name="connsiteX25" fmla="*/ 617954 w 3831039"/>
                <a:gd name="connsiteY25" fmla="*/ 868974 h 1093166"/>
                <a:gd name="connsiteX26" fmla="*/ 518817 w 3831039"/>
                <a:gd name="connsiteY26" fmla="*/ 857061 h 1093166"/>
                <a:gd name="connsiteX27" fmla="*/ 421002 w 3831039"/>
                <a:gd name="connsiteY27" fmla="*/ 838530 h 1093166"/>
                <a:gd name="connsiteX28" fmla="*/ 323848 w 3831039"/>
                <a:gd name="connsiteY28" fmla="*/ 814704 h 1093166"/>
                <a:gd name="connsiteX29" fmla="*/ 228676 w 3831039"/>
                <a:gd name="connsiteY29" fmla="*/ 784922 h 1093166"/>
                <a:gd name="connsiteX30" fmla="*/ 134826 w 3831039"/>
                <a:gd name="connsiteY30" fmla="*/ 749846 h 1093166"/>
                <a:gd name="connsiteX31" fmla="*/ 44281 w 3831039"/>
                <a:gd name="connsiteY31" fmla="*/ 707489 h 1093166"/>
                <a:gd name="connsiteX32" fmla="*/ 0 w 3831039"/>
                <a:gd name="connsiteY32" fmla="*/ 684325 h 1093166"/>
                <a:gd name="connsiteX33" fmla="*/ 74022 w 3831039"/>
                <a:gd name="connsiteY33" fmla="*/ 555931 h 1093166"/>
                <a:gd name="connsiteX34" fmla="*/ 114338 w 3831039"/>
                <a:gd name="connsiteY34" fmla="*/ 577110 h 1093166"/>
                <a:gd name="connsiteX35" fmla="*/ 196952 w 3831039"/>
                <a:gd name="connsiteY35" fmla="*/ 614172 h 1093166"/>
                <a:gd name="connsiteX36" fmla="*/ 280888 w 3831039"/>
                <a:gd name="connsiteY36" fmla="*/ 646601 h 1093166"/>
                <a:gd name="connsiteX37" fmla="*/ 367468 w 3831039"/>
                <a:gd name="connsiteY37" fmla="*/ 673074 h 1093166"/>
                <a:gd name="connsiteX38" fmla="*/ 454709 w 3831039"/>
                <a:gd name="connsiteY38" fmla="*/ 694914 h 1093166"/>
                <a:gd name="connsiteX39" fmla="*/ 543932 w 3831039"/>
                <a:gd name="connsiteY39" fmla="*/ 710798 h 1093166"/>
                <a:gd name="connsiteX40" fmla="*/ 633816 w 3831039"/>
                <a:gd name="connsiteY40" fmla="*/ 721387 h 1093166"/>
                <a:gd name="connsiteX41" fmla="*/ 723700 w 3831039"/>
                <a:gd name="connsiteY41" fmla="*/ 726682 h 1093166"/>
                <a:gd name="connsiteX42" fmla="*/ 814246 w 3831039"/>
                <a:gd name="connsiteY42" fmla="*/ 725358 h 1093166"/>
                <a:gd name="connsiteX43" fmla="*/ 905452 w 3831039"/>
                <a:gd name="connsiteY43" fmla="*/ 719402 h 1093166"/>
                <a:gd name="connsiteX44" fmla="*/ 995997 w 3831039"/>
                <a:gd name="connsiteY44" fmla="*/ 706827 h 1093166"/>
                <a:gd name="connsiteX45" fmla="*/ 1086542 w 3831039"/>
                <a:gd name="connsiteY45" fmla="*/ 688958 h 1093166"/>
                <a:gd name="connsiteX46" fmla="*/ 1176426 w 3831039"/>
                <a:gd name="connsiteY46" fmla="*/ 664470 h 1093166"/>
                <a:gd name="connsiteX47" fmla="*/ 1264989 w 3831039"/>
                <a:gd name="connsiteY47" fmla="*/ 634688 h 1093166"/>
                <a:gd name="connsiteX48" fmla="*/ 1352230 w 3831039"/>
                <a:gd name="connsiteY48" fmla="*/ 597626 h 1093166"/>
                <a:gd name="connsiteX49" fmla="*/ 1438809 w 3831039"/>
                <a:gd name="connsiteY49" fmla="*/ 555931 h 1093166"/>
                <a:gd name="connsiteX50" fmla="*/ 1481108 w 3831039"/>
                <a:gd name="connsiteY50" fmla="*/ 531444 h 1093166"/>
                <a:gd name="connsiteX51" fmla="*/ 1523406 w 3831039"/>
                <a:gd name="connsiteY51" fmla="*/ 506957 h 1093166"/>
                <a:gd name="connsiteX52" fmla="*/ 1605360 w 3831039"/>
                <a:gd name="connsiteY52" fmla="*/ 452025 h 1093166"/>
                <a:gd name="connsiteX53" fmla="*/ 1681365 w 3831039"/>
                <a:gd name="connsiteY53" fmla="*/ 392461 h 1093166"/>
                <a:gd name="connsiteX54" fmla="*/ 1752082 w 3831039"/>
                <a:gd name="connsiteY54" fmla="*/ 330250 h 1093166"/>
                <a:gd name="connsiteX55" fmla="*/ 1819496 w 3831039"/>
                <a:gd name="connsiteY55" fmla="*/ 262082 h 1093166"/>
                <a:gd name="connsiteX56" fmla="*/ 1880961 w 3831039"/>
                <a:gd name="connsiteY56" fmla="*/ 191929 h 1093166"/>
                <a:gd name="connsiteX57" fmla="*/ 1937138 w 3831039"/>
                <a:gd name="connsiteY57" fmla="*/ 117143 h 1093166"/>
                <a:gd name="connsiteX58" fmla="*/ 1988690 w 3831039"/>
                <a:gd name="connsiteY58" fmla="*/ 40371 h 1093166"/>
                <a:gd name="connsiteX59" fmla="*/ 2009949 w 3831039"/>
                <a:gd name="connsiteY59" fmla="*/ 3270 h 109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831039" h="1093166">
                  <a:moveTo>
                    <a:pt x="2011759" y="0"/>
                  </a:moveTo>
                  <a:lnTo>
                    <a:pt x="2011806" y="28"/>
                  </a:lnTo>
                  <a:lnTo>
                    <a:pt x="2011822" y="0"/>
                  </a:lnTo>
                  <a:lnTo>
                    <a:pt x="2025402" y="7881"/>
                  </a:lnTo>
                  <a:lnTo>
                    <a:pt x="3831039" y="1050790"/>
                  </a:lnTo>
                  <a:lnTo>
                    <a:pt x="3806552" y="1093166"/>
                  </a:lnTo>
                  <a:lnTo>
                    <a:pt x="2115849" y="116900"/>
                  </a:lnTo>
                  <a:lnTo>
                    <a:pt x="2114924" y="118466"/>
                  </a:lnTo>
                  <a:lnTo>
                    <a:pt x="2058086" y="203842"/>
                  </a:lnTo>
                  <a:lnTo>
                    <a:pt x="1995960" y="285246"/>
                  </a:lnTo>
                  <a:lnTo>
                    <a:pt x="1927886" y="363341"/>
                  </a:lnTo>
                  <a:lnTo>
                    <a:pt x="1854524" y="438127"/>
                  </a:lnTo>
                  <a:lnTo>
                    <a:pt x="1775214" y="507618"/>
                  </a:lnTo>
                  <a:lnTo>
                    <a:pt x="1691278" y="573139"/>
                  </a:lnTo>
                  <a:lnTo>
                    <a:pt x="1602716" y="632703"/>
                  </a:lnTo>
                  <a:lnTo>
                    <a:pt x="1555130" y="660500"/>
                  </a:lnTo>
                  <a:lnTo>
                    <a:pt x="1508205" y="686972"/>
                  </a:lnTo>
                  <a:lnTo>
                    <a:pt x="1413034" y="733962"/>
                  </a:lnTo>
                  <a:lnTo>
                    <a:pt x="1317201" y="773671"/>
                  </a:lnTo>
                  <a:lnTo>
                    <a:pt x="1218725" y="807424"/>
                  </a:lnTo>
                  <a:lnTo>
                    <a:pt x="1119588" y="833897"/>
                  </a:lnTo>
                  <a:lnTo>
                    <a:pt x="1019790" y="853090"/>
                  </a:lnTo>
                  <a:lnTo>
                    <a:pt x="918670" y="866988"/>
                  </a:lnTo>
                  <a:lnTo>
                    <a:pt x="818872" y="874268"/>
                  </a:lnTo>
                  <a:lnTo>
                    <a:pt x="718413" y="874930"/>
                  </a:lnTo>
                  <a:lnTo>
                    <a:pt x="617954" y="868974"/>
                  </a:lnTo>
                  <a:lnTo>
                    <a:pt x="518817" y="857061"/>
                  </a:lnTo>
                  <a:lnTo>
                    <a:pt x="421002" y="838530"/>
                  </a:lnTo>
                  <a:lnTo>
                    <a:pt x="323848" y="814704"/>
                  </a:lnTo>
                  <a:lnTo>
                    <a:pt x="228676" y="784922"/>
                  </a:lnTo>
                  <a:lnTo>
                    <a:pt x="134826" y="749846"/>
                  </a:lnTo>
                  <a:lnTo>
                    <a:pt x="44281" y="707489"/>
                  </a:lnTo>
                  <a:lnTo>
                    <a:pt x="0" y="684325"/>
                  </a:lnTo>
                  <a:lnTo>
                    <a:pt x="74022" y="555931"/>
                  </a:lnTo>
                  <a:lnTo>
                    <a:pt x="114338" y="577110"/>
                  </a:lnTo>
                  <a:lnTo>
                    <a:pt x="196952" y="614172"/>
                  </a:lnTo>
                  <a:lnTo>
                    <a:pt x="280888" y="646601"/>
                  </a:lnTo>
                  <a:lnTo>
                    <a:pt x="367468" y="673074"/>
                  </a:lnTo>
                  <a:lnTo>
                    <a:pt x="454709" y="694914"/>
                  </a:lnTo>
                  <a:lnTo>
                    <a:pt x="543932" y="710798"/>
                  </a:lnTo>
                  <a:lnTo>
                    <a:pt x="633816" y="721387"/>
                  </a:lnTo>
                  <a:lnTo>
                    <a:pt x="723700" y="726682"/>
                  </a:lnTo>
                  <a:lnTo>
                    <a:pt x="814246" y="725358"/>
                  </a:lnTo>
                  <a:lnTo>
                    <a:pt x="905452" y="719402"/>
                  </a:lnTo>
                  <a:lnTo>
                    <a:pt x="995997" y="706827"/>
                  </a:lnTo>
                  <a:lnTo>
                    <a:pt x="1086542" y="688958"/>
                  </a:lnTo>
                  <a:lnTo>
                    <a:pt x="1176426" y="664470"/>
                  </a:lnTo>
                  <a:lnTo>
                    <a:pt x="1264989" y="634688"/>
                  </a:lnTo>
                  <a:lnTo>
                    <a:pt x="1352230" y="597626"/>
                  </a:lnTo>
                  <a:lnTo>
                    <a:pt x="1438809" y="555931"/>
                  </a:lnTo>
                  <a:lnTo>
                    <a:pt x="1481108" y="531444"/>
                  </a:lnTo>
                  <a:lnTo>
                    <a:pt x="1523406" y="506957"/>
                  </a:lnTo>
                  <a:lnTo>
                    <a:pt x="1605360" y="452025"/>
                  </a:lnTo>
                  <a:lnTo>
                    <a:pt x="1681365" y="392461"/>
                  </a:lnTo>
                  <a:lnTo>
                    <a:pt x="1752082" y="330250"/>
                  </a:lnTo>
                  <a:lnTo>
                    <a:pt x="1819496" y="262082"/>
                  </a:lnTo>
                  <a:lnTo>
                    <a:pt x="1880961" y="191929"/>
                  </a:lnTo>
                  <a:lnTo>
                    <a:pt x="1937138" y="117143"/>
                  </a:lnTo>
                  <a:lnTo>
                    <a:pt x="1988690" y="40371"/>
                  </a:lnTo>
                  <a:lnTo>
                    <a:pt x="2009949" y="3270"/>
                  </a:lnTo>
                  <a:close/>
                </a:path>
              </a:pathLst>
            </a:custGeom>
            <a:solidFill>
              <a:srgbClr val="501818"/>
            </a:solid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4" name="Freeform 71">
              <a:extLst>
                <a:ext uri="{FF2B5EF4-FFF2-40B4-BE49-F238E27FC236}">
                  <a16:creationId xmlns:a16="http://schemas.microsoft.com/office/drawing/2014/main" id="{B04A54D9-61EE-223C-466F-CB1943CC7B86}"/>
                </a:ext>
              </a:extLst>
            </p:cNvPr>
            <p:cNvSpPr>
              <a:spLocks/>
            </p:cNvSpPr>
            <p:nvPr/>
          </p:nvSpPr>
          <p:spPr bwMode="auto">
            <a:xfrm>
              <a:off x="5420435" y="4257867"/>
              <a:ext cx="883509" cy="885232"/>
            </a:xfrm>
            <a:prstGeom prst="ellipse">
              <a:avLst/>
            </a:prstGeom>
            <a:solidFill>
              <a:srgbClr val="852727"/>
            </a:solid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5" name="Freeform 72">
              <a:extLst>
                <a:ext uri="{FF2B5EF4-FFF2-40B4-BE49-F238E27FC236}">
                  <a16:creationId xmlns:a16="http://schemas.microsoft.com/office/drawing/2014/main" id="{00588A57-C63C-D7F5-EE6F-E42A7894F5FE}"/>
                </a:ext>
              </a:extLst>
            </p:cNvPr>
            <p:cNvSpPr>
              <a:spLocks/>
            </p:cNvSpPr>
            <p:nvPr/>
          </p:nvSpPr>
          <p:spPr bwMode="auto">
            <a:xfrm>
              <a:off x="4131081" y="4491701"/>
              <a:ext cx="885179" cy="885232"/>
            </a:xfrm>
            <a:prstGeom prst="ellipse">
              <a:avLst/>
            </a:prstGeom>
            <a:solidFill>
              <a:srgbClr val="A13544"/>
            </a:solid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6" name="Freeform 73">
              <a:extLst>
                <a:ext uri="{FF2B5EF4-FFF2-40B4-BE49-F238E27FC236}">
                  <a16:creationId xmlns:a16="http://schemas.microsoft.com/office/drawing/2014/main" id="{E648B465-67AB-718C-20AE-625FC2A33C79}"/>
                </a:ext>
              </a:extLst>
            </p:cNvPr>
            <p:cNvSpPr>
              <a:spLocks/>
            </p:cNvSpPr>
            <p:nvPr/>
          </p:nvSpPr>
          <p:spPr bwMode="auto">
            <a:xfrm>
              <a:off x="2846738" y="4252855"/>
              <a:ext cx="881838" cy="883562"/>
            </a:xfrm>
            <a:prstGeom prst="ellipse">
              <a:avLst/>
            </a:prstGeom>
            <a:solidFill>
              <a:srgbClr val="A94949"/>
            </a:solid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7" name="Freeform 74">
              <a:extLst>
                <a:ext uri="{FF2B5EF4-FFF2-40B4-BE49-F238E27FC236}">
                  <a16:creationId xmlns:a16="http://schemas.microsoft.com/office/drawing/2014/main" id="{5C24B182-81BC-4E4D-4AC2-E32110886C0D}"/>
                </a:ext>
              </a:extLst>
            </p:cNvPr>
            <p:cNvSpPr>
              <a:spLocks/>
            </p:cNvSpPr>
            <p:nvPr/>
          </p:nvSpPr>
          <p:spPr bwMode="auto">
            <a:xfrm>
              <a:off x="1809575" y="3355933"/>
              <a:ext cx="883509" cy="885232"/>
            </a:xfrm>
            <a:prstGeom prst="ellipse">
              <a:avLst/>
            </a:prstGeom>
            <a:grp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sp>
          <p:nvSpPr>
            <p:cNvPr id="38" name="Freeform 75">
              <a:extLst>
                <a:ext uri="{FF2B5EF4-FFF2-40B4-BE49-F238E27FC236}">
                  <a16:creationId xmlns:a16="http://schemas.microsoft.com/office/drawing/2014/main" id="{D1B587A0-2731-E24C-4A9A-C1C72C9381B0}"/>
                </a:ext>
              </a:extLst>
            </p:cNvPr>
            <p:cNvSpPr>
              <a:spLocks/>
            </p:cNvSpPr>
            <p:nvPr/>
          </p:nvSpPr>
          <p:spPr bwMode="auto">
            <a:xfrm>
              <a:off x="6449246" y="3372635"/>
              <a:ext cx="885179" cy="885232"/>
            </a:xfrm>
            <a:prstGeom prst="ellipse">
              <a:avLst/>
            </a:prstGeom>
            <a:solidFill>
              <a:srgbClr val="501818"/>
            </a:solidFill>
            <a:ln>
              <a:noFill/>
            </a:ln>
          </p:spPr>
          <p:txBody>
            <a:bodyPr lIns="38576" tIns="19289" rIns="38576" bIns="19289"/>
            <a:lstStyle/>
            <a:p>
              <a:pPr defTabSz="514350">
                <a:defRPr/>
              </a:pPr>
              <a:endParaRPr lang="en-US" sz="760" kern="0">
                <a:solidFill>
                  <a:prstClr val="black"/>
                </a:solidFill>
                <a:latin typeface="Calibri" panose="020F0502020204030204"/>
              </a:endParaRPr>
            </a:p>
          </p:txBody>
        </p:sp>
      </p:grpSp>
      <p:sp>
        <p:nvSpPr>
          <p:cNvPr id="41" name="TextBox 40">
            <a:extLst>
              <a:ext uri="{FF2B5EF4-FFF2-40B4-BE49-F238E27FC236}">
                <a16:creationId xmlns:a16="http://schemas.microsoft.com/office/drawing/2014/main" id="{5B586783-3075-5381-1E37-34EA116B94D7}"/>
              </a:ext>
            </a:extLst>
          </p:cNvPr>
          <p:cNvSpPr txBox="1"/>
          <p:nvPr/>
        </p:nvSpPr>
        <p:spPr>
          <a:xfrm>
            <a:off x="2694087" y="4718065"/>
            <a:ext cx="2111092" cy="461665"/>
          </a:xfrm>
          <a:prstGeom prst="rect">
            <a:avLst/>
          </a:prstGeom>
          <a:noFill/>
        </p:spPr>
        <p:txBody>
          <a:bodyPr wrap="square" rtlCol="0">
            <a:spAutoFit/>
          </a:bodyPr>
          <a:lstStyle>
            <a:defPPr>
              <a:defRPr lang="lv-LV"/>
            </a:defPPr>
            <a:lvl1pPr algn="r">
              <a:defRPr sz="1200">
                <a:solidFill>
                  <a:schemeClr val="tx2"/>
                </a:solidFill>
                <a:latin typeface="Arial Narrow" panose="020B0606020202030204" pitchFamily="34" charset="0"/>
              </a:defRPr>
            </a:lvl1pPr>
          </a:lstStyle>
          <a:p>
            <a:pPr algn="l"/>
            <a:r>
              <a:rPr lang="lv-LV" dirty="0"/>
              <a:t>Projekta vadības un</a:t>
            </a:r>
          </a:p>
          <a:p>
            <a:pPr algn="l"/>
            <a:r>
              <a:rPr lang="lv-LV" dirty="0"/>
              <a:t>risku plāns</a:t>
            </a:r>
          </a:p>
        </p:txBody>
      </p:sp>
      <p:sp>
        <p:nvSpPr>
          <p:cNvPr id="42" name="TextBox 41">
            <a:extLst>
              <a:ext uri="{FF2B5EF4-FFF2-40B4-BE49-F238E27FC236}">
                <a16:creationId xmlns:a16="http://schemas.microsoft.com/office/drawing/2014/main" id="{089E3C38-8211-576E-4352-1446F9937EE6}"/>
              </a:ext>
            </a:extLst>
          </p:cNvPr>
          <p:cNvSpPr txBox="1"/>
          <p:nvPr/>
        </p:nvSpPr>
        <p:spPr>
          <a:xfrm>
            <a:off x="684074" y="2163036"/>
            <a:ext cx="2043160" cy="461665"/>
          </a:xfrm>
          <a:prstGeom prst="rect">
            <a:avLst/>
          </a:prstGeom>
          <a:noFill/>
        </p:spPr>
        <p:txBody>
          <a:bodyPr wrap="square" rtlCol="0">
            <a:spAutoFit/>
          </a:bodyPr>
          <a:lstStyle>
            <a:defPPr>
              <a:defRPr lang="lv-LV"/>
            </a:defPPr>
            <a:lvl1pPr algn="r">
              <a:defRPr sz="1200">
                <a:solidFill>
                  <a:schemeClr val="tx2"/>
                </a:solidFill>
                <a:latin typeface="Arial Narrow" panose="020B0606020202030204" pitchFamily="34" charset="0"/>
              </a:defRPr>
            </a:lvl1pPr>
          </a:lstStyle>
          <a:p>
            <a:pPr algn="l"/>
            <a:r>
              <a:rPr lang="lv-LV" b="1" dirty="0"/>
              <a:t>J</a:t>
            </a:r>
            <a:r>
              <a:rPr lang="lv-LV" dirty="0"/>
              <a:t>āapraksta Projekta iesniedzējs un zinātniskā grupa</a:t>
            </a:r>
          </a:p>
        </p:txBody>
      </p:sp>
      <p:pic>
        <p:nvPicPr>
          <p:cNvPr id="44" name="Picture 35">
            <a:extLst>
              <a:ext uri="{FF2B5EF4-FFF2-40B4-BE49-F238E27FC236}">
                <a16:creationId xmlns:a16="http://schemas.microsoft.com/office/drawing/2014/main" id="{A4BA8567-120A-4925-F320-2E15F35B2E07}"/>
              </a:ext>
            </a:extLst>
          </p:cNvPr>
          <p:cNvPicPr>
            <a:picLocks noChangeAspect="1"/>
          </p:cNvPicPr>
          <p:nvPr/>
        </p:nvPicPr>
        <p:blipFill>
          <a:blip r:embed="rId4">
            <a:lum bright="70000" contrast="-70000"/>
          </a:blip>
          <a:stretch>
            <a:fillRect/>
          </a:stretch>
        </p:blipFill>
        <p:spPr>
          <a:xfrm>
            <a:off x="5937978" y="3696959"/>
            <a:ext cx="535394" cy="630575"/>
          </a:xfrm>
          <a:prstGeom prst="rect">
            <a:avLst/>
          </a:prstGeom>
        </p:spPr>
      </p:pic>
      <p:pic>
        <p:nvPicPr>
          <p:cNvPr id="45" name="Picture 36">
            <a:extLst>
              <a:ext uri="{FF2B5EF4-FFF2-40B4-BE49-F238E27FC236}">
                <a16:creationId xmlns:a16="http://schemas.microsoft.com/office/drawing/2014/main" id="{BB1D388A-0F19-5C4D-CAF0-422F24868CD5}"/>
              </a:ext>
            </a:extLst>
          </p:cNvPr>
          <p:cNvPicPr>
            <a:picLocks noChangeAspect="1"/>
          </p:cNvPicPr>
          <p:nvPr/>
        </p:nvPicPr>
        <p:blipFill>
          <a:blip r:embed="rId5">
            <a:lum bright="70000" contrast="-70000"/>
          </a:blip>
          <a:stretch>
            <a:fillRect/>
          </a:stretch>
        </p:blipFill>
        <p:spPr>
          <a:xfrm>
            <a:off x="4633834" y="3915983"/>
            <a:ext cx="563441" cy="609435"/>
          </a:xfrm>
          <a:prstGeom prst="rect">
            <a:avLst/>
          </a:prstGeom>
        </p:spPr>
      </p:pic>
      <p:pic>
        <p:nvPicPr>
          <p:cNvPr id="46" name="Picture 4">
            <a:extLst>
              <a:ext uri="{FF2B5EF4-FFF2-40B4-BE49-F238E27FC236}">
                <a16:creationId xmlns:a16="http://schemas.microsoft.com/office/drawing/2014/main" id="{C75E37E2-778D-3D92-B4E3-49AA7F4A5959}"/>
              </a:ext>
            </a:extLst>
          </p:cNvPr>
          <p:cNvPicPr>
            <a:picLocks noChangeAspect="1"/>
          </p:cNvPicPr>
          <p:nvPr/>
        </p:nvPicPr>
        <p:blipFill>
          <a:blip r:embed="rId6" cstate="print">
            <a:duotone>
              <a:prstClr val="black"/>
              <a:schemeClr val="bg1">
                <a:tint val="45000"/>
                <a:satMod val="400000"/>
              </a:schemeClr>
            </a:duotone>
            <a:extLst>
              <a:ext uri="{28A0092B-C50C-407E-A947-70E740481C1C}">
                <a14:useLocalDpi xmlns:a14="http://schemas.microsoft.com/office/drawing/2010/main" val="0"/>
              </a:ext>
            </a:extLst>
          </a:blip>
          <a:srcRect/>
          <a:stretch>
            <a:fillRect/>
          </a:stretch>
        </p:blipFill>
        <p:spPr bwMode="auto">
          <a:xfrm>
            <a:off x="2384069" y="2843506"/>
            <a:ext cx="449700" cy="44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2" descr="Image result for euro icon">
            <a:extLst>
              <a:ext uri="{FF2B5EF4-FFF2-40B4-BE49-F238E27FC236}">
                <a16:creationId xmlns:a16="http://schemas.microsoft.com/office/drawing/2014/main" id="{AAF0A96C-B3ED-2DCB-74E7-28475387916E}"/>
              </a:ext>
            </a:extLst>
          </p:cNvPr>
          <p:cNvPicPr>
            <a:picLocks noChangeAspect="1" noChangeArrowheads="1"/>
          </p:cNvPicPr>
          <p:nvPr/>
        </p:nvPicPr>
        <p:blipFill>
          <a:blip r:embed="rId7" cstate="print">
            <a:duotone>
              <a:prstClr val="black"/>
              <a:schemeClr val="bg1">
                <a:tint val="45000"/>
                <a:satMod val="400000"/>
              </a:schemeClr>
            </a:duotone>
            <a:extLst>
              <a:ext uri="{28A0092B-C50C-407E-A947-70E740481C1C}">
                <a14:useLocalDpi xmlns:a14="http://schemas.microsoft.com/office/drawing/2010/main" val="0"/>
              </a:ext>
            </a:extLst>
          </a:blip>
          <a:srcRect/>
          <a:stretch>
            <a:fillRect/>
          </a:stretch>
        </p:blipFill>
        <p:spPr bwMode="auto">
          <a:xfrm>
            <a:off x="3416890" y="3756644"/>
            <a:ext cx="457171" cy="45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43">
            <a:extLst>
              <a:ext uri="{FF2B5EF4-FFF2-40B4-BE49-F238E27FC236}">
                <a16:creationId xmlns:a16="http://schemas.microsoft.com/office/drawing/2014/main" id="{0015F411-0D12-2FF7-1213-73586EDDF680}"/>
              </a:ext>
            </a:extLst>
          </p:cNvPr>
          <p:cNvPicPr>
            <a:picLocks noChangeAspect="1"/>
          </p:cNvPicPr>
          <p:nvPr/>
        </p:nvPicPr>
        <p:blipFill>
          <a:blip r:embed="rId8" cstate="print">
            <a:lum bright="70000" contrast="-70000"/>
            <a:extLst>
              <a:ext uri="{28A0092B-C50C-407E-A947-70E740481C1C}">
                <a14:useLocalDpi xmlns:a14="http://schemas.microsoft.com/office/drawing/2010/main" val="0"/>
              </a:ext>
            </a:extLst>
          </a:blip>
          <a:srcRect/>
          <a:stretch>
            <a:fillRect/>
          </a:stretch>
        </p:blipFill>
        <p:spPr bwMode="auto">
          <a:xfrm>
            <a:off x="6983105" y="2809489"/>
            <a:ext cx="511557" cy="511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Teksts">
            <a:extLst>
              <a:ext uri="{FF2B5EF4-FFF2-40B4-BE49-F238E27FC236}">
                <a16:creationId xmlns:a16="http://schemas.microsoft.com/office/drawing/2014/main" id="{6BAEB80B-D718-B2F2-0051-D6F3E4E63BC1}"/>
              </a:ext>
            </a:extLst>
          </p:cNvPr>
          <p:cNvSpPr txBox="1"/>
          <p:nvPr/>
        </p:nvSpPr>
        <p:spPr>
          <a:xfrm>
            <a:off x="1906863" y="1526416"/>
            <a:ext cx="6096000" cy="369332"/>
          </a:xfrm>
          <a:prstGeom prst="rect">
            <a:avLst/>
          </a:prstGeom>
          <a:noFill/>
        </p:spPr>
        <p:txBody>
          <a:bodyPr wrap="square">
            <a:spAutoFit/>
          </a:bodyPr>
          <a:lstStyle>
            <a:defPPr>
              <a:defRPr lang="lv-LV"/>
            </a:defPPr>
            <a:lvl1pPr algn="ctr">
              <a:defRPr b="1">
                <a:solidFill>
                  <a:schemeClr val="bg1">
                    <a:lumMod val="95000"/>
                  </a:schemeClr>
                </a:solidFill>
                <a:latin typeface="Arial Narrow" panose="020B0606020202030204" pitchFamily="34" charset="0"/>
              </a:defRPr>
            </a:lvl1pPr>
          </a:lstStyle>
          <a:p>
            <a:r>
              <a:rPr lang="lv-LV"/>
              <a:t>Īstenošana</a:t>
            </a:r>
          </a:p>
        </p:txBody>
      </p:sp>
      <p:sp>
        <p:nvSpPr>
          <p:cNvPr id="3" name="TextBox 2">
            <a:extLst>
              <a:ext uri="{FF2B5EF4-FFF2-40B4-BE49-F238E27FC236}">
                <a16:creationId xmlns:a16="http://schemas.microsoft.com/office/drawing/2014/main" id="{1ED486CF-6FD8-3E4F-7B11-5037600FA93D}"/>
              </a:ext>
            </a:extLst>
          </p:cNvPr>
          <p:cNvSpPr txBox="1"/>
          <p:nvPr/>
        </p:nvSpPr>
        <p:spPr>
          <a:xfrm>
            <a:off x="367594" y="3136173"/>
            <a:ext cx="2942554" cy="1384995"/>
          </a:xfrm>
          <a:prstGeom prst="rect">
            <a:avLst/>
          </a:prstGeom>
          <a:noFill/>
        </p:spPr>
        <p:txBody>
          <a:bodyPr wrap="square" rtlCol="0">
            <a:spAutoFit/>
          </a:bodyPr>
          <a:lstStyle/>
          <a:p>
            <a:r>
              <a:rPr lang="lv-LV" sz="1200" b="1" dirty="0">
                <a:solidFill>
                  <a:schemeClr val="tx2"/>
                </a:solidFill>
              </a:rPr>
              <a:t>P</a:t>
            </a:r>
            <a:r>
              <a:rPr lang="lv-LV" sz="1200" dirty="0">
                <a:solidFill>
                  <a:schemeClr val="tx2"/>
                </a:solidFill>
              </a:rPr>
              <a:t>rojekta darba plāns:</a:t>
            </a:r>
          </a:p>
          <a:p>
            <a:endParaRPr lang="lv-LV" sz="1200" dirty="0">
              <a:solidFill>
                <a:schemeClr val="tx2"/>
              </a:solidFill>
            </a:endParaRPr>
          </a:p>
          <a:p>
            <a:pPr marL="171450" indent="-171450">
              <a:buBlip>
                <a:blip r:embed="rId3"/>
              </a:buBlip>
            </a:pPr>
            <a:r>
              <a:rPr lang="lv-LV" sz="1200" dirty="0">
                <a:solidFill>
                  <a:schemeClr val="tx2"/>
                </a:solidFill>
              </a:rPr>
              <a:t>Darba plānu veido sasaistē ar H daļu «Darbības, kurām nav saimnieciska rakstura»;</a:t>
            </a:r>
          </a:p>
          <a:p>
            <a:pPr marL="171450" indent="-171450">
              <a:buBlip>
                <a:blip r:embed="rId3"/>
              </a:buBlip>
            </a:pPr>
            <a:r>
              <a:rPr lang="lv-LV" sz="1200" dirty="0">
                <a:solidFill>
                  <a:schemeClr val="tx2"/>
                </a:solidFill>
              </a:rPr>
              <a:t>darba posmus veido konkrētus, aprakstot iesaistītās institūcijas, zinātniskās grupas locekļus, kā arī nepieciešamos resursus</a:t>
            </a:r>
          </a:p>
        </p:txBody>
      </p:sp>
      <p:pic>
        <p:nvPicPr>
          <p:cNvPr id="6" name="!!Forma2">
            <a:extLst>
              <a:ext uri="{FF2B5EF4-FFF2-40B4-BE49-F238E27FC236}">
                <a16:creationId xmlns:a16="http://schemas.microsoft.com/office/drawing/2014/main" id="{65D98695-6C53-F228-5DE0-8314A1EBCCA4}"/>
              </a:ext>
            </a:extLst>
          </p:cNvPr>
          <p:cNvPicPr>
            <a:picLocks noChangeAspect="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37127" y="4887911"/>
            <a:ext cx="957535" cy="95753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Datuma vietturis 13">
            <a:extLst>
              <a:ext uri="{FF2B5EF4-FFF2-40B4-BE49-F238E27FC236}">
                <a16:creationId xmlns:a16="http://schemas.microsoft.com/office/drawing/2014/main" id="{8FDC077A-2D30-9BFB-03D3-FF0A04EFE38C}"/>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14" name="Kājenes vietturis 14">
            <a:extLst>
              <a:ext uri="{FF2B5EF4-FFF2-40B4-BE49-F238E27FC236}">
                <a16:creationId xmlns:a16="http://schemas.microsoft.com/office/drawing/2014/main" id="{2B1467BE-8C13-FFDB-A501-486DEE4E1806}"/>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4" name="Slide Number Placeholder 3">
            <a:extLst>
              <a:ext uri="{FF2B5EF4-FFF2-40B4-BE49-F238E27FC236}">
                <a16:creationId xmlns:a16="http://schemas.microsoft.com/office/drawing/2014/main" id="{EA3CAF08-EAC2-8F33-98D2-131ED70C9034}"/>
              </a:ext>
            </a:extLst>
          </p:cNvPr>
          <p:cNvSpPr>
            <a:spLocks noGrp="1"/>
          </p:cNvSpPr>
          <p:nvPr>
            <p:ph type="sldNum" sz="quarter" idx="12"/>
          </p:nvPr>
        </p:nvSpPr>
        <p:spPr/>
        <p:txBody>
          <a:bodyPr/>
          <a:lstStyle/>
          <a:p>
            <a:fld id="{0C152783-A906-4F49-8461-A41E71CF96CE}" type="slidenum">
              <a:rPr lang="lv-LV" smtClean="0"/>
              <a:t>20</a:t>
            </a:fld>
            <a:endParaRPr lang="lv-LV"/>
          </a:p>
        </p:txBody>
      </p:sp>
    </p:spTree>
    <p:extLst>
      <p:ext uri="{BB962C8B-B14F-4D97-AF65-F5344CB8AC3E}">
        <p14:creationId xmlns:p14="http://schemas.microsoft.com/office/powerpoint/2010/main" val="6573532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500" tmFilter="0, 0; .2, .5; .8, .5; 1, 0"/>
                                        <p:tgtEl>
                                          <p:spTgt spid="46"/>
                                        </p:tgtEl>
                                      </p:cBhvr>
                                    </p:animEffect>
                                    <p:animScale>
                                      <p:cBhvr>
                                        <p:cTn id="7" dur="250" autoRev="1" fill="hold"/>
                                        <p:tgtEl>
                                          <p:spTgt spid="46"/>
                                        </p:tgtEl>
                                      </p:cBhvr>
                                      <p:by x="105000" y="105000"/>
                                    </p:animScale>
                                  </p:childTnLst>
                                </p:cTn>
                              </p:par>
                            </p:childTnLst>
                          </p:cTn>
                        </p:par>
                        <p:par>
                          <p:cTn id="8" fill="hold">
                            <p:stCondLst>
                              <p:cond delay="500"/>
                            </p:stCondLst>
                            <p:childTnLst>
                              <p:par>
                                <p:cTn id="9" presetID="26" presetClass="emph" presetSubtype="0" fill="hold" nodeType="afterEffect">
                                  <p:stCondLst>
                                    <p:cond delay="0"/>
                                  </p:stCondLst>
                                  <p:childTnLst>
                                    <p:animEffect transition="out" filter="fade">
                                      <p:cBhvr>
                                        <p:cTn id="10" dur="500" tmFilter="0, 0; .2, .5; .8, .5; 1, 0"/>
                                        <p:tgtEl>
                                          <p:spTgt spid="47"/>
                                        </p:tgtEl>
                                      </p:cBhvr>
                                    </p:animEffect>
                                    <p:animScale>
                                      <p:cBhvr>
                                        <p:cTn id="11" dur="250" autoRev="1" fill="hold"/>
                                        <p:tgtEl>
                                          <p:spTgt spid="47"/>
                                        </p:tgtEl>
                                      </p:cBhvr>
                                      <p:by x="105000" y="105000"/>
                                    </p:animScale>
                                  </p:childTnLst>
                                </p:cTn>
                              </p:par>
                            </p:childTnLst>
                          </p:cTn>
                        </p:par>
                        <p:par>
                          <p:cTn id="12" fill="hold">
                            <p:stCondLst>
                              <p:cond delay="1000"/>
                            </p:stCondLst>
                            <p:childTnLst>
                              <p:par>
                                <p:cTn id="13" presetID="26" presetClass="emph" presetSubtype="0" fill="hold" nodeType="afterEffect">
                                  <p:stCondLst>
                                    <p:cond delay="0"/>
                                  </p:stCondLst>
                                  <p:childTnLst>
                                    <p:animEffect transition="out" filter="fade">
                                      <p:cBhvr>
                                        <p:cTn id="14" dur="500" tmFilter="0, 0; .2, .5; .8, .5; 1, 0"/>
                                        <p:tgtEl>
                                          <p:spTgt spid="45"/>
                                        </p:tgtEl>
                                      </p:cBhvr>
                                    </p:animEffect>
                                    <p:animScale>
                                      <p:cBhvr>
                                        <p:cTn id="15" dur="250" autoRev="1" fill="hold"/>
                                        <p:tgtEl>
                                          <p:spTgt spid="45"/>
                                        </p:tgtEl>
                                      </p:cBhvr>
                                      <p:by x="105000" y="105000"/>
                                    </p:animScale>
                                  </p:childTnLst>
                                </p:cTn>
                              </p:par>
                            </p:childTnLst>
                          </p:cTn>
                        </p:par>
                        <p:par>
                          <p:cTn id="16" fill="hold">
                            <p:stCondLst>
                              <p:cond delay="1500"/>
                            </p:stCondLst>
                            <p:childTnLst>
                              <p:par>
                                <p:cTn id="17" presetID="26" presetClass="emph" presetSubtype="0" fill="hold" nodeType="afterEffect">
                                  <p:stCondLst>
                                    <p:cond delay="0"/>
                                  </p:stCondLst>
                                  <p:childTnLst>
                                    <p:animEffect transition="out" filter="fade">
                                      <p:cBhvr>
                                        <p:cTn id="18" dur="500" tmFilter="0, 0; .2, .5; .8, .5; 1, 0"/>
                                        <p:tgtEl>
                                          <p:spTgt spid="44"/>
                                        </p:tgtEl>
                                      </p:cBhvr>
                                    </p:animEffect>
                                    <p:animScale>
                                      <p:cBhvr>
                                        <p:cTn id="19" dur="250" autoRev="1" fill="hold"/>
                                        <p:tgtEl>
                                          <p:spTgt spid="44"/>
                                        </p:tgtEl>
                                      </p:cBhvr>
                                      <p:by x="105000" y="105000"/>
                                    </p:animScale>
                                  </p:childTnLst>
                                </p:cTn>
                              </p:par>
                            </p:childTnLst>
                          </p:cTn>
                        </p:par>
                        <p:par>
                          <p:cTn id="20" fill="hold">
                            <p:stCondLst>
                              <p:cond delay="2000"/>
                            </p:stCondLst>
                            <p:childTnLst>
                              <p:par>
                                <p:cTn id="21" presetID="26" presetClass="emph" presetSubtype="0" fill="hold" nodeType="afterEffect">
                                  <p:stCondLst>
                                    <p:cond delay="0"/>
                                  </p:stCondLst>
                                  <p:childTnLst>
                                    <p:animEffect transition="out" filter="fade">
                                      <p:cBhvr>
                                        <p:cTn id="22" dur="500" tmFilter="0, 0; .2, .5; .8, .5; 1, 0"/>
                                        <p:tgtEl>
                                          <p:spTgt spid="48"/>
                                        </p:tgtEl>
                                      </p:cBhvr>
                                    </p:animEffect>
                                    <p:animScale>
                                      <p:cBhvr>
                                        <p:cTn id="23" dur="250" autoRev="1" fill="hold"/>
                                        <p:tgtEl>
                                          <p:spTgt spid="4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3F30D-107B-4CFE-8456-35CD2CCB1219}"/>
            </a:ext>
          </a:extLst>
        </p:cNvPr>
        <p:cNvGrpSpPr/>
        <p:nvPr/>
      </p:nvGrpSpPr>
      <p:grpSpPr>
        <a:xfrm>
          <a:off x="0" y="0"/>
          <a:ext cx="0" cy="0"/>
          <a:chOff x="0" y="0"/>
          <a:chExt cx="0" cy="0"/>
        </a:xfrm>
      </p:grpSpPr>
      <p:sp>
        <p:nvSpPr>
          <p:cNvPr id="5" name="!!Forma">
            <a:extLst>
              <a:ext uri="{FF2B5EF4-FFF2-40B4-BE49-F238E27FC236}">
                <a16:creationId xmlns:a16="http://schemas.microsoft.com/office/drawing/2014/main" id="{CEC90A89-48C2-9DA5-A419-00E8CE29E191}"/>
              </a:ext>
            </a:extLst>
          </p:cNvPr>
          <p:cNvSpPr>
            <a:spLocks noGrp="1"/>
          </p:cNvSpPr>
          <p:nvPr>
            <p:ph type="body" sz="quarter" idx="3"/>
          </p:nvPr>
        </p:nvSpPr>
        <p:spPr>
          <a:xfrm>
            <a:off x="3504406" y="1133153"/>
            <a:ext cx="5183188" cy="424732"/>
          </a:xfrm>
          <a:noFill/>
        </p:spPr>
        <p:txBody>
          <a:bodyPr wrap="square" rtlCol="0">
            <a:spAutoFit/>
          </a:bodyPr>
          <a:lstStyle/>
          <a:p>
            <a:pPr algn="ctr"/>
            <a:r>
              <a:rPr lang="lv-LV">
                <a:solidFill>
                  <a:schemeClr val="accent2"/>
                </a:solidFill>
                <a:latin typeface="+mj-lt"/>
                <a:ea typeface="Verdana" panose="020B0604030504040204" pitchFamily="34" charset="0"/>
              </a:rPr>
              <a:t>Nosacījumi</a:t>
            </a:r>
          </a:p>
        </p:txBody>
      </p:sp>
      <p:sp>
        <p:nvSpPr>
          <p:cNvPr id="6" name="Satura vietturis 5">
            <a:extLst>
              <a:ext uri="{FF2B5EF4-FFF2-40B4-BE49-F238E27FC236}">
                <a16:creationId xmlns:a16="http://schemas.microsoft.com/office/drawing/2014/main" id="{4755ACC3-8D63-27B1-2A10-D3B19D513239}"/>
              </a:ext>
            </a:extLst>
          </p:cNvPr>
          <p:cNvSpPr>
            <a:spLocks noGrp="1"/>
          </p:cNvSpPr>
          <p:nvPr>
            <p:ph sz="quarter" idx="4"/>
          </p:nvPr>
        </p:nvSpPr>
        <p:spPr>
          <a:xfrm>
            <a:off x="6141076" y="1861728"/>
            <a:ext cx="4939047" cy="2663926"/>
          </a:xfrm>
        </p:spPr>
        <p:txBody>
          <a:bodyPr>
            <a:noAutofit/>
          </a:bodyPr>
          <a:lstStyle/>
          <a:p>
            <a:pPr lvl="0" algn="just">
              <a:buBlip>
                <a:blip r:embed="rId3"/>
              </a:buBlip>
            </a:pPr>
            <a:r>
              <a:rPr lang="lv-LV" sz="1800" dirty="0">
                <a:latin typeface="+mn-lt"/>
                <a:ea typeface="Verdana" panose="020B0604030504040204" pitchFamily="34" charset="0"/>
              </a:rPr>
              <a:t>CV jābūt kodolīgam, jāiekļaujas 2 lappusēs un </a:t>
            </a:r>
            <a:r>
              <a:rPr lang="lv-LV" sz="1800" b="1" dirty="0">
                <a:solidFill>
                  <a:schemeClr val="tx2"/>
                </a:solidFill>
                <a:latin typeface="+mn-lt"/>
                <a:ea typeface="Verdana" panose="020B0604030504040204" pitchFamily="34" charset="0"/>
              </a:rPr>
              <a:t>jābūt parakstītam</a:t>
            </a:r>
            <a:r>
              <a:rPr lang="lv-LV" sz="1800" dirty="0">
                <a:latin typeface="+mn-lt"/>
                <a:ea typeface="Verdana" panose="020B0604030504040204" pitchFamily="34" charset="0"/>
              </a:rPr>
              <a:t>;</a:t>
            </a:r>
          </a:p>
          <a:p>
            <a:pPr lvl="0" algn="just">
              <a:buBlip>
                <a:blip r:embed="rId3"/>
              </a:buBlip>
            </a:pPr>
            <a:r>
              <a:rPr lang="lv-LV" sz="1800" dirty="0">
                <a:latin typeface="+mn-lt"/>
                <a:ea typeface="Verdana" panose="020B0604030504040204" pitchFamily="34" charset="0"/>
              </a:rPr>
              <a:t>   jākoncentrējas tieši uz attiecīgā projekta specifiku;</a:t>
            </a:r>
          </a:p>
          <a:p>
            <a:pPr lvl="0" algn="just">
              <a:buBlip>
                <a:blip r:embed="rId3"/>
              </a:buBlip>
            </a:pPr>
            <a:r>
              <a:rPr lang="lv-LV" sz="1800" dirty="0">
                <a:latin typeface="+mn-lt"/>
                <a:ea typeface="Verdana" panose="020B0604030504040204" pitchFamily="34" charset="0"/>
              </a:rPr>
              <a:t>   iespējams norādīt papildu informāciju, kas zinātniekam liekas nozīmīga projekta kontekstā;</a:t>
            </a:r>
          </a:p>
          <a:p>
            <a:pPr lvl="0" algn="just">
              <a:buBlip>
                <a:blip r:embed="rId3"/>
              </a:buBlip>
            </a:pPr>
            <a:r>
              <a:rPr lang="lv-LV" sz="1800" dirty="0">
                <a:solidFill>
                  <a:prstClr val="black">
                    <a:hueOff val="0"/>
                    <a:satOff val="0"/>
                    <a:lumOff val="0"/>
                    <a:alphaOff val="0"/>
                  </a:prstClr>
                </a:solidFill>
                <a:latin typeface="+mn-lt"/>
                <a:ea typeface="Verdana" panose="020B0604030504040204" pitchFamily="34" charset="0"/>
              </a:rPr>
              <a:t>   </a:t>
            </a:r>
            <a:r>
              <a:rPr lang="lv-LV" sz="1800" dirty="0">
                <a:latin typeface="+mn-lt"/>
                <a:ea typeface="Verdana" panose="020B0604030504040204" pitchFamily="34" charset="0"/>
              </a:rPr>
              <a:t>jānodrošina, lai līguma slēgšanas brīdī ir iespējams uzrādīt Akadēmiskās informācijas centra izziņu par ārvalstīs izsniegtā izglītības dokumenta pielīdzināšanu.</a:t>
            </a:r>
          </a:p>
        </p:txBody>
      </p:sp>
      <p:pic>
        <p:nvPicPr>
          <p:cNvPr id="7" name="!!Forma2">
            <a:extLst>
              <a:ext uri="{FF2B5EF4-FFF2-40B4-BE49-F238E27FC236}">
                <a16:creationId xmlns:a16="http://schemas.microsoft.com/office/drawing/2014/main" id="{1ED479BF-E0C8-F939-E0C8-16EB1DB551AA}"/>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rot="21354195">
            <a:off x="2273586" y="3862795"/>
            <a:ext cx="1851913" cy="1851913"/>
          </a:xfrm>
          <a:prstGeom prst="rect">
            <a:avLst/>
          </a:prstGeom>
          <a:noFill/>
          <a:ln>
            <a:noFill/>
          </a:ln>
          <a:effectLst>
            <a:outerShdw blurRad="50800" dist="38100" dir="2700000" algn="tl" rotWithShape="0">
              <a:prstClr val="black">
                <a:alpha val="40000"/>
              </a:prstClr>
            </a:outerShdw>
          </a:effectLst>
        </p:spPr>
      </p:pic>
      <p:sp>
        <p:nvSpPr>
          <p:cNvPr id="11" name="!!Teksts">
            <a:extLst>
              <a:ext uri="{FF2B5EF4-FFF2-40B4-BE49-F238E27FC236}">
                <a16:creationId xmlns:a16="http://schemas.microsoft.com/office/drawing/2014/main" id="{84AE32CC-BD9C-B520-5FBF-19A7FF2FC409}"/>
              </a:ext>
            </a:extLst>
          </p:cNvPr>
          <p:cNvSpPr txBox="1">
            <a:spLocks/>
          </p:cNvSpPr>
          <p:nvPr/>
        </p:nvSpPr>
        <p:spPr>
          <a:xfrm>
            <a:off x="838200" y="596597"/>
            <a:ext cx="10515600" cy="5360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rgbClr val="7E0000"/>
                </a:solidFill>
                <a:latin typeface="+mj-lt"/>
                <a:ea typeface="+mj-ea"/>
                <a:cs typeface="+mj-cs"/>
              </a:defRPr>
            </a:lvl1pPr>
          </a:lstStyle>
          <a:p>
            <a:r>
              <a:rPr lang="lv-LV">
                <a:solidFill>
                  <a:schemeClr val="accent2">
                    <a:lumMod val="75000"/>
                  </a:schemeClr>
                </a:solidFill>
              </a:rPr>
              <a:t>C daļa «</a:t>
            </a:r>
            <a:r>
              <a:rPr lang="lv-LV">
                <a:solidFill>
                  <a:schemeClr val="accent2">
                    <a:lumMod val="75000"/>
                  </a:schemeClr>
                </a:solidFill>
                <a:ea typeface="Verdana" panose="020B0604030504040204" pitchFamily="34" charset="0"/>
              </a:rPr>
              <a:t>Curriculum Vitae»</a:t>
            </a:r>
            <a:endParaRPr lang="lv-LV">
              <a:solidFill>
                <a:schemeClr val="accent2">
                  <a:lumMod val="75000"/>
                </a:schemeClr>
              </a:solidFill>
            </a:endParaRPr>
          </a:p>
        </p:txBody>
      </p:sp>
      <p:sp>
        <p:nvSpPr>
          <p:cNvPr id="17" name="TextBox 16">
            <a:extLst>
              <a:ext uri="{FF2B5EF4-FFF2-40B4-BE49-F238E27FC236}">
                <a16:creationId xmlns:a16="http://schemas.microsoft.com/office/drawing/2014/main" id="{2088DE3A-E748-2B5C-C7C3-F19B3552ECC9}"/>
              </a:ext>
            </a:extLst>
          </p:cNvPr>
          <p:cNvSpPr txBox="1"/>
          <p:nvPr/>
        </p:nvSpPr>
        <p:spPr>
          <a:xfrm>
            <a:off x="1125433" y="1861728"/>
            <a:ext cx="4603955" cy="1754326"/>
          </a:xfrm>
          <a:prstGeom prst="rect">
            <a:avLst/>
          </a:prstGeom>
          <a:noFill/>
        </p:spPr>
        <p:txBody>
          <a:bodyPr wrap="square" rtlCol="0">
            <a:spAutoFit/>
          </a:bodyPr>
          <a:lstStyle/>
          <a:p>
            <a:pPr marL="285750" indent="-285750" algn="just">
              <a:buBlip>
                <a:blip r:embed="rId5"/>
              </a:buBlip>
            </a:pPr>
            <a:r>
              <a:rPr lang="lv-LV">
                <a:solidFill>
                  <a:schemeClr val="tx2"/>
                </a:solidFill>
                <a:ea typeface="Verdana" panose="020B0604030504040204" pitchFamily="34" charset="0"/>
              </a:rPr>
              <a:t>Aizpilda saskaņā ar iesniegšanas metodikas 2.3. apakšnodaļu;</a:t>
            </a:r>
          </a:p>
          <a:p>
            <a:pPr marL="285750" indent="-285750" algn="just">
              <a:buBlip>
                <a:blip r:embed="rId5"/>
              </a:buBlip>
            </a:pPr>
            <a:r>
              <a:rPr lang="lv-LV">
                <a:solidFill>
                  <a:schemeClr val="tx2"/>
                </a:solidFill>
                <a:ea typeface="Verdana" panose="020B0604030504040204" pitchFamily="34" charset="0"/>
              </a:rPr>
              <a:t>dzīvesgājuma aprakstā nepieciešams aprakstīt projekta vadītāja un galveno izpildītāju izglītību, </a:t>
            </a:r>
            <a:r>
              <a:rPr lang="pl-PL">
                <a:solidFill>
                  <a:schemeClr val="tx2"/>
                </a:solidFill>
                <a:ea typeface="Verdana" panose="020B0604030504040204" pitchFamily="34" charset="0"/>
              </a:rPr>
              <a:t>darba pieredzi, pieredzi projektu </a:t>
            </a:r>
            <a:r>
              <a:rPr lang="lv-LV">
                <a:solidFill>
                  <a:schemeClr val="tx2"/>
                </a:solidFill>
                <a:ea typeface="Verdana" panose="020B0604030504040204" pitchFamily="34" charset="0"/>
              </a:rPr>
              <a:t>vadīšanā un īstenošanā</a:t>
            </a:r>
            <a:r>
              <a:rPr lang="pl-PL">
                <a:solidFill>
                  <a:schemeClr val="tx2"/>
                </a:solidFill>
                <a:ea typeface="Verdana" panose="020B0604030504040204" pitchFamily="34" charset="0"/>
              </a:rPr>
              <a:t>, kā</a:t>
            </a:r>
            <a:r>
              <a:rPr lang="lv-LV">
                <a:solidFill>
                  <a:schemeClr val="tx2"/>
                </a:solidFill>
                <a:ea typeface="Verdana" panose="020B0604030504040204" pitchFamily="34" charset="0"/>
              </a:rPr>
              <a:t> arī labākās publikācijas;</a:t>
            </a:r>
          </a:p>
        </p:txBody>
      </p:sp>
      <p:sp>
        <p:nvSpPr>
          <p:cNvPr id="10" name="Datuma vietturis 13">
            <a:extLst>
              <a:ext uri="{FF2B5EF4-FFF2-40B4-BE49-F238E27FC236}">
                <a16:creationId xmlns:a16="http://schemas.microsoft.com/office/drawing/2014/main" id="{E0ED57C6-4EC2-C3D4-527D-4B98E7D7C688}"/>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12" name="Kājenes vietturis 14">
            <a:extLst>
              <a:ext uri="{FF2B5EF4-FFF2-40B4-BE49-F238E27FC236}">
                <a16:creationId xmlns:a16="http://schemas.microsoft.com/office/drawing/2014/main" id="{E2C0F94A-A3A2-ECCE-FA80-E4F862F1AB00}"/>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2" name="Slide Number Placeholder 1">
            <a:extLst>
              <a:ext uri="{FF2B5EF4-FFF2-40B4-BE49-F238E27FC236}">
                <a16:creationId xmlns:a16="http://schemas.microsoft.com/office/drawing/2014/main" id="{85C8BF1F-8D0B-12DD-781F-A27FD4C28F97}"/>
              </a:ext>
            </a:extLst>
          </p:cNvPr>
          <p:cNvSpPr>
            <a:spLocks noGrp="1"/>
          </p:cNvSpPr>
          <p:nvPr>
            <p:ph type="sldNum" sz="quarter" idx="12"/>
          </p:nvPr>
        </p:nvSpPr>
        <p:spPr/>
        <p:txBody>
          <a:bodyPr/>
          <a:lstStyle/>
          <a:p>
            <a:fld id="{0C152783-A906-4F49-8461-A41E71CF96CE}" type="slidenum">
              <a:rPr lang="lv-LV" smtClean="0"/>
              <a:t>21</a:t>
            </a:fld>
            <a:endParaRPr lang="lv-LV"/>
          </a:p>
        </p:txBody>
      </p:sp>
    </p:spTree>
    <p:extLst>
      <p:ext uri="{BB962C8B-B14F-4D97-AF65-F5344CB8AC3E}">
        <p14:creationId xmlns:p14="http://schemas.microsoft.com/office/powerpoint/2010/main" val="23349737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Shēma 9">
            <a:extLst>
              <a:ext uri="{FF2B5EF4-FFF2-40B4-BE49-F238E27FC236}">
                <a16:creationId xmlns:a16="http://schemas.microsoft.com/office/drawing/2014/main" id="{98EF95D3-C984-CB08-05DE-15F85B059826}"/>
              </a:ext>
            </a:extLst>
          </p:cNvPr>
          <p:cNvGraphicFramePr/>
          <p:nvPr>
            <p:extLst>
              <p:ext uri="{D42A27DB-BD31-4B8C-83A1-F6EECF244321}">
                <p14:modId xmlns:p14="http://schemas.microsoft.com/office/powerpoint/2010/main" val="2091233345"/>
              </p:ext>
            </p:extLst>
          </p:nvPr>
        </p:nvGraphicFramePr>
        <p:xfrm>
          <a:off x="2417391" y="1173037"/>
          <a:ext cx="8128000" cy="1642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ksts">
            <a:extLst>
              <a:ext uri="{FF2B5EF4-FFF2-40B4-BE49-F238E27FC236}">
                <a16:creationId xmlns:a16="http://schemas.microsoft.com/office/drawing/2014/main" id="{2F3047A3-E412-F559-FDC7-FE1B1CE732B8}"/>
              </a:ext>
            </a:extLst>
          </p:cNvPr>
          <p:cNvSpPr txBox="1">
            <a:spLocks/>
          </p:cNvSpPr>
          <p:nvPr/>
        </p:nvSpPr>
        <p:spPr>
          <a:xfrm>
            <a:off x="838200" y="596597"/>
            <a:ext cx="10515600" cy="5360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rgbClr val="7E0000"/>
                </a:solidFill>
                <a:latin typeface="+mj-lt"/>
                <a:ea typeface="+mj-ea"/>
                <a:cs typeface="+mj-cs"/>
              </a:defRPr>
            </a:lvl1pPr>
          </a:lstStyle>
          <a:p>
            <a:r>
              <a:rPr lang="lv-LV" sz="2000">
                <a:solidFill>
                  <a:schemeClr val="accent2">
                    <a:lumMod val="75000"/>
                  </a:schemeClr>
                </a:solidFill>
              </a:rPr>
              <a:t>Projekta pieteikuma administratīvās daļas</a:t>
            </a:r>
          </a:p>
        </p:txBody>
      </p:sp>
      <p:sp>
        <p:nvSpPr>
          <p:cNvPr id="12" name="Satura vietturis 11">
            <a:extLst>
              <a:ext uri="{FF2B5EF4-FFF2-40B4-BE49-F238E27FC236}">
                <a16:creationId xmlns:a16="http://schemas.microsoft.com/office/drawing/2014/main" id="{F932D29F-CADC-251E-A720-8C488047FD51}"/>
              </a:ext>
            </a:extLst>
          </p:cNvPr>
          <p:cNvSpPr>
            <a:spLocks noGrp="1"/>
          </p:cNvSpPr>
          <p:nvPr>
            <p:ph sz="half" idx="2"/>
          </p:nvPr>
        </p:nvSpPr>
        <p:spPr>
          <a:xfrm>
            <a:off x="1401391" y="3852157"/>
            <a:ext cx="7670038" cy="1531763"/>
          </a:xfrm>
        </p:spPr>
        <p:txBody>
          <a:bodyPr>
            <a:normAutofit/>
          </a:bodyPr>
          <a:lstStyle/>
          <a:p>
            <a:pPr algn="just">
              <a:buBlip>
                <a:blip r:embed="rId7"/>
              </a:buBlip>
            </a:pPr>
            <a:r>
              <a:rPr lang="lv-LV" b="1">
                <a:solidFill>
                  <a:schemeClr val="tx2"/>
                </a:solidFill>
              </a:rPr>
              <a:t>Neatkarīga pētniecība</a:t>
            </a:r>
            <a:r>
              <a:rPr lang="lv-LV" b="1">
                <a:solidFill>
                  <a:schemeClr val="accent2">
                    <a:lumMod val="75000"/>
                  </a:schemeClr>
                </a:solidFill>
              </a:rPr>
              <a:t> </a:t>
            </a:r>
            <a:r>
              <a:rPr lang="lv-LV"/>
              <a:t>un izstrāde, lai iegūtu vairāk zināšanu un labāku izpratni,  tostarp kopīga pētniecība un izstrāde, pētniecības organizācijai iesaistoties efektīvā sadarbībā;</a:t>
            </a:r>
          </a:p>
          <a:p>
            <a:pPr algn="just">
              <a:buBlip>
                <a:blip r:embed="rId7"/>
              </a:buBlip>
            </a:pPr>
            <a:r>
              <a:rPr lang="lv-LV"/>
              <a:t>pētniecības </a:t>
            </a:r>
            <a:r>
              <a:rPr lang="lv-LV" b="1">
                <a:solidFill>
                  <a:schemeClr val="tx2"/>
                </a:solidFill>
              </a:rPr>
              <a:t>rezultātu izplatīšana</a:t>
            </a:r>
            <a:r>
              <a:rPr lang="lv-LV">
                <a:solidFill>
                  <a:schemeClr val="accent2">
                    <a:lumMod val="75000"/>
                  </a:schemeClr>
                </a:solidFill>
              </a:rPr>
              <a:t> </a:t>
            </a:r>
            <a:r>
              <a:rPr lang="lv-LV"/>
              <a:t>bez ekskluzivitātes un diskriminēšanas, tai skaitā izmantojot mācīšanu, brīvas piekļuves datubāzes, atklātas publikācijas vai atklātā pirmkoda programmatūru;</a:t>
            </a:r>
          </a:p>
          <a:p>
            <a:pPr algn="just">
              <a:buBlip>
                <a:blip r:embed="rId7"/>
              </a:buBlip>
            </a:pPr>
            <a:r>
              <a:rPr lang="lv-LV"/>
              <a:t>zināšanu un tehnoloģiju </a:t>
            </a:r>
            <a:r>
              <a:rPr lang="lv-LV" b="1" err="1">
                <a:solidFill>
                  <a:schemeClr val="tx2"/>
                </a:solidFill>
              </a:rPr>
              <a:t>pārneses</a:t>
            </a:r>
            <a:r>
              <a:rPr lang="lv-LV" b="1">
                <a:solidFill>
                  <a:schemeClr val="tx2"/>
                </a:solidFill>
              </a:rPr>
              <a:t> darbības</a:t>
            </a:r>
            <a:endParaRPr lang="lv-LV" b="1">
              <a:solidFill>
                <a:schemeClr val="tx2"/>
              </a:solidFill>
              <a:latin typeface="+mn-lt"/>
              <a:ea typeface="Verdana" panose="020B0604030504040204" pitchFamily="34" charset="0"/>
            </a:endParaRPr>
          </a:p>
        </p:txBody>
      </p:sp>
      <p:sp>
        <p:nvSpPr>
          <p:cNvPr id="13" name="Virsraksts 9">
            <a:extLst>
              <a:ext uri="{FF2B5EF4-FFF2-40B4-BE49-F238E27FC236}">
                <a16:creationId xmlns:a16="http://schemas.microsoft.com/office/drawing/2014/main" id="{0537DCA6-E61E-3BAA-7FE6-ACC87EDAB456}"/>
              </a:ext>
            </a:extLst>
          </p:cNvPr>
          <p:cNvSpPr txBox="1">
            <a:spLocks/>
          </p:cNvSpPr>
          <p:nvPr/>
        </p:nvSpPr>
        <p:spPr>
          <a:xfrm>
            <a:off x="838200" y="3160988"/>
            <a:ext cx="7315200" cy="536023"/>
          </a:xfrm>
          <a:prstGeom prst="rect">
            <a:avLst/>
          </a:prstGeom>
        </p:spPr>
        <p:txBody>
          <a:bodyPr vert="horz" lIns="91440" tIns="45720" rIns="91440" bIns="45720" rtlCol="0" anchor="ctr">
            <a:normAutofit fontScale="85000" lnSpcReduction="20000"/>
          </a:bodyPr>
          <a:lstStyle>
            <a:defPPr>
              <a:defRPr lang="lv-LV"/>
            </a:defPPr>
            <a:lvl1pPr>
              <a:lnSpc>
                <a:spcPct val="90000"/>
              </a:lnSpc>
              <a:spcBef>
                <a:spcPct val="0"/>
              </a:spcBef>
              <a:buNone/>
              <a:defRPr sz="2400">
                <a:solidFill>
                  <a:schemeClr val="accent2">
                    <a:lumMod val="75000"/>
                  </a:schemeClr>
                </a:solidFill>
                <a:latin typeface="+mj-lt"/>
                <a:ea typeface="+mj-ea"/>
                <a:cs typeface="+mj-cs"/>
              </a:defRPr>
            </a:lvl1pPr>
          </a:lstStyle>
          <a:p>
            <a:r>
              <a:rPr lang="lv-LV"/>
              <a:t>Darbības, kurām nav </a:t>
            </a:r>
            <a:br>
              <a:rPr lang="lv-LV"/>
            </a:br>
            <a:r>
              <a:rPr lang="lv-LV"/>
              <a:t>saimnieciska rakstura (papildinformācija pie D, E, H daļas)</a:t>
            </a:r>
          </a:p>
        </p:txBody>
      </p:sp>
      <p:pic>
        <p:nvPicPr>
          <p:cNvPr id="14" name="!!Forma2">
            <a:extLst>
              <a:ext uri="{FF2B5EF4-FFF2-40B4-BE49-F238E27FC236}">
                <a16:creationId xmlns:a16="http://schemas.microsoft.com/office/drawing/2014/main" id="{0D38FCA4-2977-74D6-B8AB-5CCCE26B9184}"/>
              </a:ext>
            </a:extLst>
          </p:cNvPr>
          <p:cNvPicPr>
            <a:picLocks noChangeAspect="1" noChangeArrowheads="1"/>
          </p:cNvPicPr>
          <p:nvPr/>
        </p:nvPicPr>
        <p:blipFill>
          <a:blip r:embed="rId8"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681650" y="3160988"/>
            <a:ext cx="1727481" cy="172747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uma vietturis 13">
            <a:extLst>
              <a:ext uri="{FF2B5EF4-FFF2-40B4-BE49-F238E27FC236}">
                <a16:creationId xmlns:a16="http://schemas.microsoft.com/office/drawing/2014/main" id="{1ECFC26B-86F9-FB0C-6732-1C92754185AF}"/>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8" name="Kājenes vietturis 14">
            <a:extLst>
              <a:ext uri="{FF2B5EF4-FFF2-40B4-BE49-F238E27FC236}">
                <a16:creationId xmlns:a16="http://schemas.microsoft.com/office/drawing/2014/main" id="{2BF56905-9C76-5F01-ECD2-067CC3314BFE}"/>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2" name="Slide Number Placeholder 1">
            <a:extLst>
              <a:ext uri="{FF2B5EF4-FFF2-40B4-BE49-F238E27FC236}">
                <a16:creationId xmlns:a16="http://schemas.microsoft.com/office/drawing/2014/main" id="{A43C428A-B96F-BDBF-F69B-CDAB1E84307B}"/>
              </a:ext>
            </a:extLst>
          </p:cNvPr>
          <p:cNvSpPr>
            <a:spLocks noGrp="1"/>
          </p:cNvSpPr>
          <p:nvPr>
            <p:ph type="sldNum" sz="quarter" idx="12"/>
          </p:nvPr>
        </p:nvSpPr>
        <p:spPr/>
        <p:txBody>
          <a:bodyPr/>
          <a:lstStyle/>
          <a:p>
            <a:fld id="{0C152783-A906-4F49-8461-A41E71CF96CE}" type="slidenum">
              <a:rPr lang="lv-LV" smtClean="0"/>
              <a:t>22</a:t>
            </a:fld>
            <a:endParaRPr lang="lv-LV"/>
          </a:p>
        </p:txBody>
      </p:sp>
    </p:spTree>
    <p:extLst>
      <p:ext uri="{BB962C8B-B14F-4D97-AF65-F5344CB8AC3E}">
        <p14:creationId xmlns:p14="http://schemas.microsoft.com/office/powerpoint/2010/main" val="27178847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2">
                                            <p:txEl>
                                              <p:pRg st="2" end="2"/>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12" grpId="0" uiExpand="1" build="p"/>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12D59-EFA2-9307-E59A-CC894593F3C0}"/>
            </a:ext>
          </a:extLst>
        </p:cNvPr>
        <p:cNvGrpSpPr/>
        <p:nvPr/>
      </p:nvGrpSpPr>
      <p:grpSpPr>
        <a:xfrm>
          <a:off x="0" y="0"/>
          <a:ext cx="0" cy="0"/>
          <a:chOff x="0" y="0"/>
          <a:chExt cx="0" cy="0"/>
        </a:xfrm>
      </p:grpSpPr>
      <p:sp>
        <p:nvSpPr>
          <p:cNvPr id="2" name="!!Teksts">
            <a:extLst>
              <a:ext uri="{FF2B5EF4-FFF2-40B4-BE49-F238E27FC236}">
                <a16:creationId xmlns:a16="http://schemas.microsoft.com/office/drawing/2014/main" id="{08FC12A0-28BB-452B-FF25-FADE924E8725}"/>
              </a:ext>
            </a:extLst>
          </p:cNvPr>
          <p:cNvSpPr>
            <a:spLocks noGrp="1"/>
          </p:cNvSpPr>
          <p:nvPr>
            <p:ph type="title"/>
          </p:nvPr>
        </p:nvSpPr>
        <p:spPr>
          <a:xfrm>
            <a:off x="838199" y="2193442"/>
            <a:ext cx="10515600" cy="1947862"/>
          </a:xfrm>
        </p:spPr>
        <p:txBody>
          <a:bodyPr anchor="t">
            <a:normAutofit/>
          </a:bodyPr>
          <a:lstStyle/>
          <a:p>
            <a:r>
              <a:rPr lang="lv-LV"/>
              <a:t>Projekta pieteikuma izveide un iesniegšana</a:t>
            </a:r>
          </a:p>
        </p:txBody>
      </p:sp>
      <p:sp>
        <p:nvSpPr>
          <p:cNvPr id="8" name="Datuma vietturis 13">
            <a:extLst>
              <a:ext uri="{FF2B5EF4-FFF2-40B4-BE49-F238E27FC236}">
                <a16:creationId xmlns:a16="http://schemas.microsoft.com/office/drawing/2014/main" id="{2D50422E-DEA6-D3A2-B6E2-8A4DD93E5397}"/>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9" name="Kājenes vietturis 14">
            <a:extLst>
              <a:ext uri="{FF2B5EF4-FFF2-40B4-BE49-F238E27FC236}">
                <a16:creationId xmlns:a16="http://schemas.microsoft.com/office/drawing/2014/main" id="{3D2A4683-8451-6DFC-4D97-F682514C9F2F}"/>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3" name="Slide Number Placeholder 2">
            <a:extLst>
              <a:ext uri="{FF2B5EF4-FFF2-40B4-BE49-F238E27FC236}">
                <a16:creationId xmlns:a16="http://schemas.microsoft.com/office/drawing/2014/main" id="{9214F5E7-4BFE-4BAB-5B03-B135B0A651B2}"/>
              </a:ext>
            </a:extLst>
          </p:cNvPr>
          <p:cNvSpPr>
            <a:spLocks noGrp="1"/>
          </p:cNvSpPr>
          <p:nvPr>
            <p:ph type="sldNum" sz="quarter" idx="12"/>
          </p:nvPr>
        </p:nvSpPr>
        <p:spPr/>
        <p:txBody>
          <a:bodyPr/>
          <a:lstStyle/>
          <a:p>
            <a:fld id="{0C152783-A906-4F49-8461-A41E71CF96CE}" type="slidenum">
              <a:rPr lang="lv-LV" smtClean="0"/>
              <a:t>23</a:t>
            </a:fld>
            <a:endParaRPr lang="lv-LV"/>
          </a:p>
        </p:txBody>
      </p:sp>
    </p:spTree>
    <p:extLst>
      <p:ext uri="{BB962C8B-B14F-4D97-AF65-F5344CB8AC3E}">
        <p14:creationId xmlns:p14="http://schemas.microsoft.com/office/powerpoint/2010/main" val="36809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E931C-9ECA-3EC7-3A2A-2A07FBA93E38}"/>
            </a:ext>
          </a:extLst>
        </p:cNvPr>
        <p:cNvGrpSpPr/>
        <p:nvPr/>
      </p:nvGrpSpPr>
      <p:grpSpPr>
        <a:xfrm>
          <a:off x="0" y="0"/>
          <a:ext cx="0" cy="0"/>
          <a:chOff x="0" y="0"/>
          <a:chExt cx="0" cy="0"/>
        </a:xfrm>
      </p:grpSpPr>
      <p:pic>
        <p:nvPicPr>
          <p:cNvPr id="10" name="Attēls 9">
            <a:extLst>
              <a:ext uri="{FF2B5EF4-FFF2-40B4-BE49-F238E27FC236}">
                <a16:creationId xmlns:a16="http://schemas.microsoft.com/office/drawing/2014/main" id="{94E7CA9E-7839-4795-CF72-8C9BC610C9AD}"/>
              </a:ext>
            </a:extLst>
          </p:cNvPr>
          <p:cNvPicPr>
            <a:picLocks noChangeAspect="1"/>
          </p:cNvPicPr>
          <p:nvPr/>
        </p:nvPicPr>
        <p:blipFill>
          <a:blip r:embed="rId2"/>
          <a:stretch>
            <a:fillRect/>
          </a:stretch>
        </p:blipFill>
        <p:spPr>
          <a:xfrm>
            <a:off x="446846" y="1953281"/>
            <a:ext cx="7147267" cy="2160736"/>
          </a:xfrm>
          <a:prstGeom prst="rect">
            <a:avLst/>
          </a:prstGeom>
          <a:ln>
            <a:noFill/>
          </a:ln>
          <a:effectLst>
            <a:outerShdw blurRad="292100" dist="139700" dir="2700000" algn="tl" rotWithShape="0">
              <a:srgbClr val="333333">
                <a:alpha val="65000"/>
              </a:srgbClr>
            </a:outerShdw>
          </a:effectLst>
        </p:spPr>
      </p:pic>
      <p:sp>
        <p:nvSpPr>
          <p:cNvPr id="5" name="!!Teksts">
            <a:extLst>
              <a:ext uri="{FF2B5EF4-FFF2-40B4-BE49-F238E27FC236}">
                <a16:creationId xmlns:a16="http://schemas.microsoft.com/office/drawing/2014/main" id="{D086F73E-5CE0-970C-9B2B-94744A84EEA2}"/>
              </a:ext>
            </a:extLst>
          </p:cNvPr>
          <p:cNvSpPr>
            <a:spLocks noGrp="1"/>
          </p:cNvSpPr>
          <p:nvPr>
            <p:ph type="title"/>
          </p:nvPr>
        </p:nvSpPr>
        <p:spPr>
          <a:xfrm>
            <a:off x="595985" y="465484"/>
            <a:ext cx="8178316" cy="1820516"/>
          </a:xfrm>
        </p:spPr>
        <p:txBody>
          <a:bodyPr>
            <a:normAutofit fontScale="90000"/>
          </a:bodyPr>
          <a:lstStyle/>
          <a:p>
            <a:r>
              <a:rPr lang="lv-LV" sz="3200">
                <a:solidFill>
                  <a:schemeClr val="accent2"/>
                </a:solidFill>
              </a:rPr>
              <a:t>Projekta pieteikumu aizpilda un iesniedz </a:t>
            </a:r>
            <a:r>
              <a:rPr lang="lv-LV" sz="3200">
                <a:solidFill>
                  <a:schemeClr val="tx2"/>
                </a:solidFill>
              </a:rPr>
              <a:t>Nacionālajā zinātniskās darbības informācijas sistēmā (NZDIS) </a:t>
            </a:r>
            <a:r>
              <a:rPr lang="lv-LV" sz="3200" b="1">
                <a:solidFill>
                  <a:schemeClr val="accent2"/>
                </a:solidFill>
                <a:hlinkClick r:id="rId3">
                  <a:extLst>
                    <a:ext uri="{A12FA001-AC4F-418D-AE19-62706E023703}">
                      <ahyp:hlinkClr xmlns:ahyp="http://schemas.microsoft.com/office/drawing/2018/hyperlinkcolor" val="tx"/>
                    </a:ext>
                  </a:extLst>
                </a:hlinkClick>
              </a:rPr>
              <a:t>https://sciencelatvia.lv/</a:t>
            </a:r>
            <a:br>
              <a:rPr lang="lv-LV" sz="3200" b="1"/>
            </a:br>
            <a:endParaRPr lang="lv-LV" sz="3200">
              <a:solidFill>
                <a:schemeClr val="accent2">
                  <a:lumMod val="75000"/>
                </a:schemeClr>
              </a:solidFill>
            </a:endParaRPr>
          </a:p>
        </p:txBody>
      </p:sp>
      <p:pic>
        <p:nvPicPr>
          <p:cNvPr id="13" name="Attēls 12" descr="Attēls, kurā ir teksts, ekrānuzņēmums, tīmekļa lapa, programmatūra&#10;&#10;Mākslīgā intelekta ģenerēts saturs var būt nepareizs.">
            <a:extLst>
              <a:ext uri="{FF2B5EF4-FFF2-40B4-BE49-F238E27FC236}">
                <a16:creationId xmlns:a16="http://schemas.microsoft.com/office/drawing/2014/main" id="{7D985A09-5240-DB65-C11C-028C41CC6B0C}"/>
              </a:ext>
            </a:extLst>
          </p:cNvPr>
          <p:cNvPicPr>
            <a:picLocks noChangeAspect="1"/>
          </p:cNvPicPr>
          <p:nvPr/>
        </p:nvPicPr>
        <p:blipFill>
          <a:blip r:embed="rId4"/>
          <a:stretch>
            <a:fillRect/>
          </a:stretch>
        </p:blipFill>
        <p:spPr>
          <a:xfrm>
            <a:off x="3370894" y="2474133"/>
            <a:ext cx="3478553" cy="3524606"/>
          </a:xfrm>
          <a:prstGeom prst="rect">
            <a:avLst/>
          </a:prstGeom>
          <a:ln>
            <a:noFill/>
          </a:ln>
          <a:effectLst>
            <a:outerShdw blurRad="292100" dist="139700" dir="2700000" algn="tl" rotWithShape="0">
              <a:srgbClr val="333333">
                <a:alpha val="65000"/>
              </a:srgbClr>
            </a:outerShdw>
          </a:effectLst>
        </p:spPr>
      </p:pic>
      <p:pic>
        <p:nvPicPr>
          <p:cNvPr id="15" name="Attēls 14" descr="Attēls, kurā ir teksts, ekrānuzņēmums&#10;&#10;Mākslīgā intelekta ģenerēts saturs var būt nepareizs.">
            <a:extLst>
              <a:ext uri="{FF2B5EF4-FFF2-40B4-BE49-F238E27FC236}">
                <a16:creationId xmlns:a16="http://schemas.microsoft.com/office/drawing/2014/main" id="{C2064272-5972-4A4A-329B-20A8850A1E1E}"/>
              </a:ext>
            </a:extLst>
          </p:cNvPr>
          <p:cNvPicPr>
            <a:picLocks noChangeAspect="1"/>
          </p:cNvPicPr>
          <p:nvPr/>
        </p:nvPicPr>
        <p:blipFill>
          <a:blip r:embed="rId5"/>
          <a:stretch>
            <a:fillRect/>
          </a:stretch>
        </p:blipFill>
        <p:spPr>
          <a:xfrm>
            <a:off x="630186" y="3282880"/>
            <a:ext cx="2598186" cy="1615178"/>
          </a:xfrm>
          <a:prstGeom prst="rect">
            <a:avLst/>
          </a:prstGeom>
          <a:ln>
            <a:noFill/>
          </a:ln>
          <a:effectLst>
            <a:outerShdw blurRad="292100" dist="139700" dir="2700000" algn="tl" rotWithShape="0">
              <a:srgbClr val="333333">
                <a:alpha val="65000"/>
              </a:srgbClr>
            </a:outerShdw>
          </a:effectLst>
        </p:spPr>
      </p:pic>
      <p:grpSp>
        <p:nvGrpSpPr>
          <p:cNvPr id="14" name="Grupa 13">
            <a:extLst>
              <a:ext uri="{FF2B5EF4-FFF2-40B4-BE49-F238E27FC236}">
                <a16:creationId xmlns:a16="http://schemas.microsoft.com/office/drawing/2014/main" id="{1724BCCF-09B6-E3CB-5AE3-5E8B733AEC1E}"/>
              </a:ext>
            </a:extLst>
          </p:cNvPr>
          <p:cNvGrpSpPr/>
          <p:nvPr/>
        </p:nvGrpSpPr>
        <p:grpSpPr>
          <a:xfrm>
            <a:off x="7717829" y="2114081"/>
            <a:ext cx="3955097" cy="2648284"/>
            <a:chOff x="6784756" y="1841857"/>
            <a:chExt cx="4966615" cy="3658000"/>
          </a:xfrm>
        </p:grpSpPr>
        <p:grpSp>
          <p:nvGrpSpPr>
            <p:cNvPr id="12" name="Grupa 11">
              <a:extLst>
                <a:ext uri="{FF2B5EF4-FFF2-40B4-BE49-F238E27FC236}">
                  <a16:creationId xmlns:a16="http://schemas.microsoft.com/office/drawing/2014/main" id="{828CCB01-604A-95F9-2A76-88CA4D8E2810}"/>
                </a:ext>
              </a:extLst>
            </p:cNvPr>
            <p:cNvGrpSpPr/>
            <p:nvPr/>
          </p:nvGrpSpPr>
          <p:grpSpPr>
            <a:xfrm>
              <a:off x="6784756" y="1841857"/>
              <a:ext cx="4966615" cy="3658000"/>
              <a:chOff x="6784756" y="1841857"/>
              <a:chExt cx="4966615" cy="3658000"/>
            </a:xfrm>
          </p:grpSpPr>
          <p:pic>
            <p:nvPicPr>
              <p:cNvPr id="17" name="Attēls 16" descr="Attēls, kurā ir teksts, elektronika, ekrānuzņēmums, fonts&#10;&#10;Mākslīgā intelekta ģenerēts saturs var būt nepareizs.">
                <a:extLst>
                  <a:ext uri="{FF2B5EF4-FFF2-40B4-BE49-F238E27FC236}">
                    <a16:creationId xmlns:a16="http://schemas.microsoft.com/office/drawing/2014/main" id="{15810636-E311-15FB-41C0-03A390594F1C}"/>
                  </a:ext>
                </a:extLst>
              </p:cNvPr>
              <p:cNvPicPr>
                <a:picLocks noChangeAspect="1"/>
              </p:cNvPicPr>
              <p:nvPr/>
            </p:nvPicPr>
            <p:blipFill>
              <a:blip r:embed="rId6"/>
              <a:stretch>
                <a:fillRect/>
              </a:stretch>
            </p:blipFill>
            <p:spPr>
              <a:xfrm>
                <a:off x="6784756" y="1841857"/>
                <a:ext cx="4966615" cy="3658000"/>
              </a:xfrm>
              <a:prstGeom prst="rect">
                <a:avLst/>
              </a:prstGeom>
              <a:ln>
                <a:noFill/>
              </a:ln>
              <a:effectLst>
                <a:outerShdw blurRad="292100" dist="139700" dir="2700000" algn="tl" rotWithShape="0">
                  <a:srgbClr val="333333">
                    <a:alpha val="65000"/>
                  </a:srgbClr>
                </a:outerShdw>
              </a:effectLst>
            </p:spPr>
          </p:pic>
          <p:pic>
            <p:nvPicPr>
              <p:cNvPr id="19" name="Attēls 18">
                <a:extLst>
                  <a:ext uri="{FF2B5EF4-FFF2-40B4-BE49-F238E27FC236}">
                    <a16:creationId xmlns:a16="http://schemas.microsoft.com/office/drawing/2014/main" id="{53486408-5677-FE0F-8BA2-4C70B76B244E}"/>
                  </a:ext>
                </a:extLst>
              </p:cNvPr>
              <p:cNvPicPr>
                <a:picLocks noChangeAspect="1"/>
              </p:cNvPicPr>
              <p:nvPr/>
            </p:nvPicPr>
            <p:blipFill>
              <a:blip r:embed="rId7"/>
              <a:stretch>
                <a:fillRect/>
              </a:stretch>
            </p:blipFill>
            <p:spPr>
              <a:xfrm>
                <a:off x="9514474" y="1991706"/>
                <a:ext cx="2081541" cy="164925"/>
              </a:xfrm>
              <a:prstGeom prst="rect">
                <a:avLst/>
              </a:prstGeom>
            </p:spPr>
          </p:pic>
          <p:pic>
            <p:nvPicPr>
              <p:cNvPr id="21" name="Attēls 20">
                <a:extLst>
                  <a:ext uri="{FF2B5EF4-FFF2-40B4-BE49-F238E27FC236}">
                    <a16:creationId xmlns:a16="http://schemas.microsoft.com/office/drawing/2014/main" id="{B5C542FF-58A1-94F0-1071-C9D5CD07DBBA}"/>
                  </a:ext>
                </a:extLst>
              </p:cNvPr>
              <p:cNvPicPr>
                <a:picLocks noChangeAspect="1"/>
              </p:cNvPicPr>
              <p:nvPr/>
            </p:nvPicPr>
            <p:blipFill>
              <a:blip r:embed="rId8"/>
              <a:stretch>
                <a:fillRect/>
              </a:stretch>
            </p:blipFill>
            <p:spPr>
              <a:xfrm>
                <a:off x="9620315" y="2329069"/>
                <a:ext cx="2029108" cy="341244"/>
              </a:xfrm>
              <a:prstGeom prst="rect">
                <a:avLst/>
              </a:prstGeom>
            </p:spPr>
          </p:pic>
        </p:grpSp>
        <p:pic>
          <p:nvPicPr>
            <p:cNvPr id="23" name="Attēls 22">
              <a:extLst>
                <a:ext uri="{FF2B5EF4-FFF2-40B4-BE49-F238E27FC236}">
                  <a16:creationId xmlns:a16="http://schemas.microsoft.com/office/drawing/2014/main" id="{6B1DFE51-B33C-1351-E553-DA7D20AABC09}"/>
                </a:ext>
              </a:extLst>
            </p:cNvPr>
            <p:cNvPicPr>
              <a:picLocks noChangeAspect="1"/>
            </p:cNvPicPr>
            <p:nvPr/>
          </p:nvPicPr>
          <p:blipFill>
            <a:blip r:embed="rId8"/>
            <a:stretch>
              <a:fillRect/>
            </a:stretch>
          </p:blipFill>
          <p:spPr>
            <a:xfrm>
              <a:off x="9620315" y="4068609"/>
              <a:ext cx="2029108" cy="238158"/>
            </a:xfrm>
            <a:prstGeom prst="rect">
              <a:avLst/>
            </a:prstGeom>
          </p:spPr>
        </p:pic>
      </p:grpSp>
      <p:pic>
        <p:nvPicPr>
          <p:cNvPr id="4" name="!!Forma">
            <a:extLst>
              <a:ext uri="{FF2B5EF4-FFF2-40B4-BE49-F238E27FC236}">
                <a16:creationId xmlns:a16="http://schemas.microsoft.com/office/drawing/2014/main" id="{6FA5D261-E3C5-9171-88E9-6FE940B27068}"/>
              </a:ext>
            </a:extLst>
          </p:cNvPr>
          <p:cNvPicPr>
            <a:picLocks noChangeAspect="1"/>
          </p:cNvPicPr>
          <p:nvPr/>
        </p:nvPicPr>
        <p:blipFill>
          <a:blip r:embed="rId9">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176351" y="286064"/>
            <a:ext cx="1715252" cy="1715252"/>
          </a:xfrm>
          <a:prstGeom prst="rect">
            <a:avLst/>
          </a:prstGeom>
          <a:effectLst>
            <a:outerShdw blurRad="50800" dist="38100" dir="2700000" algn="tl" rotWithShape="0">
              <a:prstClr val="black">
                <a:alpha val="40000"/>
              </a:prstClr>
            </a:outerShdw>
          </a:effectLst>
        </p:spPr>
      </p:pic>
      <p:sp>
        <p:nvSpPr>
          <p:cNvPr id="8" name="Datuma vietturis 13">
            <a:extLst>
              <a:ext uri="{FF2B5EF4-FFF2-40B4-BE49-F238E27FC236}">
                <a16:creationId xmlns:a16="http://schemas.microsoft.com/office/drawing/2014/main" id="{164867DA-20AF-5EA5-EF06-232D25C146E4}"/>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11" name="Kājenes vietturis 14">
            <a:extLst>
              <a:ext uri="{FF2B5EF4-FFF2-40B4-BE49-F238E27FC236}">
                <a16:creationId xmlns:a16="http://schemas.microsoft.com/office/drawing/2014/main" id="{2D5198E8-D5A4-443F-F54D-64D3698F111E}"/>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2" name="Slide Number Placeholder 1">
            <a:extLst>
              <a:ext uri="{FF2B5EF4-FFF2-40B4-BE49-F238E27FC236}">
                <a16:creationId xmlns:a16="http://schemas.microsoft.com/office/drawing/2014/main" id="{E6E7B4FA-38D0-5330-2E52-9D942D7B545C}"/>
              </a:ext>
            </a:extLst>
          </p:cNvPr>
          <p:cNvSpPr>
            <a:spLocks noGrp="1"/>
          </p:cNvSpPr>
          <p:nvPr>
            <p:ph type="sldNum" sz="quarter" idx="12"/>
          </p:nvPr>
        </p:nvSpPr>
        <p:spPr/>
        <p:txBody>
          <a:bodyPr/>
          <a:lstStyle/>
          <a:p>
            <a:fld id="{0C152783-A906-4F49-8461-A41E71CF96CE}" type="slidenum">
              <a:rPr lang="lv-LV" smtClean="0"/>
              <a:t>24</a:t>
            </a:fld>
            <a:endParaRPr lang="lv-LV"/>
          </a:p>
        </p:txBody>
      </p:sp>
    </p:spTree>
    <p:extLst>
      <p:ext uri="{BB962C8B-B14F-4D97-AF65-F5344CB8AC3E}">
        <p14:creationId xmlns:p14="http://schemas.microsoft.com/office/powerpoint/2010/main" val="18515266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EC7B0-C043-DD75-3B1A-DC120A79F375}"/>
            </a:ext>
          </a:extLst>
        </p:cNvPr>
        <p:cNvGrpSpPr/>
        <p:nvPr/>
      </p:nvGrpSpPr>
      <p:grpSpPr>
        <a:xfrm>
          <a:off x="0" y="0"/>
          <a:ext cx="0" cy="0"/>
          <a:chOff x="0" y="0"/>
          <a:chExt cx="0" cy="0"/>
        </a:xfrm>
      </p:grpSpPr>
      <p:pic>
        <p:nvPicPr>
          <p:cNvPr id="14" name="Attēls 13">
            <a:extLst>
              <a:ext uri="{FF2B5EF4-FFF2-40B4-BE49-F238E27FC236}">
                <a16:creationId xmlns:a16="http://schemas.microsoft.com/office/drawing/2014/main" id="{FE9BE49A-FE0E-23D6-346C-848C2D20D4C2}"/>
              </a:ext>
            </a:extLst>
          </p:cNvPr>
          <p:cNvPicPr>
            <a:picLocks noChangeAspect="1"/>
          </p:cNvPicPr>
          <p:nvPr/>
        </p:nvPicPr>
        <p:blipFill>
          <a:blip r:embed="rId2"/>
          <a:stretch>
            <a:fillRect/>
          </a:stretch>
        </p:blipFill>
        <p:spPr>
          <a:xfrm>
            <a:off x="707601" y="1254852"/>
            <a:ext cx="6701819" cy="1400009"/>
          </a:xfrm>
          <a:prstGeom prst="rect">
            <a:avLst/>
          </a:prstGeom>
          <a:ln>
            <a:noFill/>
          </a:ln>
          <a:effectLst>
            <a:outerShdw blurRad="292100" dist="139700" dir="2700000" algn="tl" rotWithShape="0">
              <a:srgbClr val="333333">
                <a:alpha val="65000"/>
              </a:srgbClr>
            </a:outerShdw>
          </a:effectLst>
        </p:spPr>
      </p:pic>
      <p:sp>
        <p:nvSpPr>
          <p:cNvPr id="5" name="!!Teksts">
            <a:extLst>
              <a:ext uri="{FF2B5EF4-FFF2-40B4-BE49-F238E27FC236}">
                <a16:creationId xmlns:a16="http://schemas.microsoft.com/office/drawing/2014/main" id="{4012E263-5412-C31F-1C3F-C91C10A4043E}"/>
              </a:ext>
            </a:extLst>
          </p:cNvPr>
          <p:cNvSpPr>
            <a:spLocks noGrp="1"/>
          </p:cNvSpPr>
          <p:nvPr>
            <p:ph type="title"/>
          </p:nvPr>
        </p:nvSpPr>
        <p:spPr>
          <a:xfrm>
            <a:off x="595985" y="465484"/>
            <a:ext cx="8178316" cy="586076"/>
          </a:xfrm>
        </p:spPr>
        <p:txBody>
          <a:bodyPr>
            <a:normAutofit/>
          </a:bodyPr>
          <a:lstStyle/>
          <a:p>
            <a:r>
              <a:rPr lang="lv-LV" sz="3200">
                <a:solidFill>
                  <a:schemeClr val="accent1"/>
                </a:solidFill>
              </a:rPr>
              <a:t>Konkursa izvēle</a:t>
            </a:r>
          </a:p>
        </p:txBody>
      </p:sp>
      <p:pic>
        <p:nvPicPr>
          <p:cNvPr id="10" name="Attēls 9" descr="Attēls, kurā ir teksts, ekrānuzņēmums, tīmekļa lapa, programmatūra&#10;&#10;Mākslīgā intelekta ģenerēts saturs var būt nepareizs.">
            <a:extLst>
              <a:ext uri="{FF2B5EF4-FFF2-40B4-BE49-F238E27FC236}">
                <a16:creationId xmlns:a16="http://schemas.microsoft.com/office/drawing/2014/main" id="{2DCE9B7E-A30E-FBAB-5222-BFC5E47A02F3}"/>
              </a:ext>
            </a:extLst>
          </p:cNvPr>
          <p:cNvPicPr>
            <a:picLocks noChangeAspect="1"/>
          </p:cNvPicPr>
          <p:nvPr/>
        </p:nvPicPr>
        <p:blipFill>
          <a:blip r:embed="rId3"/>
          <a:stretch>
            <a:fillRect/>
          </a:stretch>
        </p:blipFill>
        <p:spPr>
          <a:xfrm>
            <a:off x="4589745" y="2654862"/>
            <a:ext cx="6148388" cy="2072298"/>
          </a:xfrm>
          <a:prstGeom prst="rect">
            <a:avLst/>
          </a:prstGeom>
          <a:ln>
            <a:noFill/>
          </a:ln>
          <a:effectLst>
            <a:outerShdw blurRad="292100" dist="139700" dir="2700000" algn="tl" rotWithShape="0">
              <a:srgbClr val="333333">
                <a:alpha val="65000"/>
              </a:srgbClr>
            </a:outerShdw>
          </a:effectLst>
        </p:spPr>
      </p:pic>
      <p:pic>
        <p:nvPicPr>
          <p:cNvPr id="8" name="!!Forma" descr="Image result for research icon">
            <a:extLst>
              <a:ext uri="{FF2B5EF4-FFF2-40B4-BE49-F238E27FC236}">
                <a16:creationId xmlns:a16="http://schemas.microsoft.com/office/drawing/2014/main" id="{56555F6E-568A-6CC3-EA06-5358749220E4}"/>
              </a:ext>
            </a:extLst>
          </p:cNvPr>
          <p:cNvPicPr>
            <a:picLocks noChangeAspect="1" noChangeArrowheads="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1035" y="919050"/>
            <a:ext cx="1519055" cy="151905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ttēls 5">
            <a:extLst>
              <a:ext uri="{FF2B5EF4-FFF2-40B4-BE49-F238E27FC236}">
                <a16:creationId xmlns:a16="http://schemas.microsoft.com/office/drawing/2014/main" id="{5059AD23-4A9F-329C-DEB8-DE7E8B580E5D}"/>
              </a:ext>
            </a:extLst>
          </p:cNvPr>
          <p:cNvPicPr>
            <a:picLocks noChangeAspect="1"/>
          </p:cNvPicPr>
          <p:nvPr/>
        </p:nvPicPr>
        <p:blipFill>
          <a:blip r:embed="rId5"/>
          <a:stretch>
            <a:fillRect/>
          </a:stretch>
        </p:blipFill>
        <p:spPr>
          <a:xfrm>
            <a:off x="1068034" y="3668890"/>
            <a:ext cx="4780160" cy="1749777"/>
          </a:xfrm>
          <a:prstGeom prst="rect">
            <a:avLst/>
          </a:prstGeom>
          <a:ln>
            <a:noFill/>
          </a:ln>
          <a:effectLst>
            <a:outerShdw blurRad="292100" dist="139700" dir="2700000" algn="tl" rotWithShape="0">
              <a:srgbClr val="333333">
                <a:alpha val="65000"/>
              </a:srgbClr>
            </a:outerShdw>
          </a:effectLst>
        </p:spPr>
      </p:pic>
      <p:sp>
        <p:nvSpPr>
          <p:cNvPr id="2" name="Datuma vietturis 13">
            <a:extLst>
              <a:ext uri="{FF2B5EF4-FFF2-40B4-BE49-F238E27FC236}">
                <a16:creationId xmlns:a16="http://schemas.microsoft.com/office/drawing/2014/main" id="{868763AB-B973-DBB6-3A4E-348F6EFDFE14}"/>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3" name="Kājenes vietturis 14">
            <a:extLst>
              <a:ext uri="{FF2B5EF4-FFF2-40B4-BE49-F238E27FC236}">
                <a16:creationId xmlns:a16="http://schemas.microsoft.com/office/drawing/2014/main" id="{FFDB7430-4500-28F0-013F-1F9365A6037C}"/>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pic>
        <p:nvPicPr>
          <p:cNvPr id="7" name="Picture 6">
            <a:extLst>
              <a:ext uri="{FF2B5EF4-FFF2-40B4-BE49-F238E27FC236}">
                <a16:creationId xmlns:a16="http://schemas.microsoft.com/office/drawing/2014/main" id="{9B5EF3B4-0F55-ABD7-7313-E346AF62BB88}"/>
              </a:ext>
            </a:extLst>
          </p:cNvPr>
          <p:cNvPicPr>
            <a:picLocks noChangeAspect="1"/>
          </p:cNvPicPr>
          <p:nvPr/>
        </p:nvPicPr>
        <p:blipFill>
          <a:blip r:embed="rId6"/>
          <a:stretch>
            <a:fillRect/>
          </a:stretch>
        </p:blipFill>
        <p:spPr>
          <a:xfrm>
            <a:off x="1689096" y="4571172"/>
            <a:ext cx="4072264" cy="281385"/>
          </a:xfrm>
          <a:prstGeom prst="rect">
            <a:avLst/>
          </a:prstGeom>
        </p:spPr>
      </p:pic>
      <p:sp>
        <p:nvSpPr>
          <p:cNvPr id="9" name="Slide Number Placeholder 8">
            <a:extLst>
              <a:ext uri="{FF2B5EF4-FFF2-40B4-BE49-F238E27FC236}">
                <a16:creationId xmlns:a16="http://schemas.microsoft.com/office/drawing/2014/main" id="{9D6AB468-8D1F-B091-38D0-DC1B290736D8}"/>
              </a:ext>
            </a:extLst>
          </p:cNvPr>
          <p:cNvSpPr>
            <a:spLocks noGrp="1"/>
          </p:cNvSpPr>
          <p:nvPr>
            <p:ph type="sldNum" sz="quarter" idx="12"/>
          </p:nvPr>
        </p:nvSpPr>
        <p:spPr/>
        <p:txBody>
          <a:bodyPr/>
          <a:lstStyle/>
          <a:p>
            <a:fld id="{0C152783-A906-4F49-8461-A41E71CF96CE}" type="slidenum">
              <a:rPr lang="lv-LV" smtClean="0"/>
              <a:t>25</a:t>
            </a:fld>
            <a:endParaRPr lang="lv-LV"/>
          </a:p>
        </p:txBody>
      </p:sp>
    </p:spTree>
    <p:extLst>
      <p:ext uri="{BB962C8B-B14F-4D97-AF65-F5344CB8AC3E}">
        <p14:creationId xmlns:p14="http://schemas.microsoft.com/office/powerpoint/2010/main" val="34574587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00"/>
                                  </p:stCondLst>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50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FECD1-2505-6EFA-4DFA-2F817B2E79BA}"/>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02CD4395-92BA-216B-07A9-A8B84D3B8016}"/>
              </a:ext>
            </a:extLst>
          </p:cNvPr>
          <p:cNvSpPr txBox="1"/>
          <p:nvPr/>
        </p:nvSpPr>
        <p:spPr>
          <a:xfrm>
            <a:off x="2673951" y="1984678"/>
            <a:ext cx="2436801" cy="3216265"/>
          </a:xfrm>
          <a:prstGeom prst="rect">
            <a:avLst/>
          </a:prstGeom>
          <a:noFill/>
        </p:spPr>
        <p:txBody>
          <a:bodyPr wrap="square" rtlCol="0">
            <a:spAutoFit/>
          </a:bodyPr>
          <a:lstStyle/>
          <a:p>
            <a:pPr defTabSz="755650">
              <a:lnSpc>
                <a:spcPct val="90000"/>
              </a:lnSpc>
              <a:spcAft>
                <a:spcPct val="35000"/>
              </a:spcAft>
            </a:pPr>
            <a:r>
              <a:rPr lang="lv-LV" sz="1400" b="1">
                <a:solidFill>
                  <a:schemeClr val="tx2"/>
                </a:solidFill>
                <a:ea typeface="Verdana" panose="020B0604030504040204" pitchFamily="34" charset="0"/>
              </a:rPr>
              <a:t>Pirmā nodaļa:</a:t>
            </a:r>
          </a:p>
          <a:p>
            <a:pPr defTabSz="755650">
              <a:lnSpc>
                <a:spcPct val="90000"/>
              </a:lnSpc>
              <a:spcAft>
                <a:spcPct val="35000"/>
              </a:spcAft>
            </a:pPr>
            <a:r>
              <a:rPr lang="lv-LV" sz="1400">
                <a:solidFill>
                  <a:schemeClr val="tx2"/>
                </a:solidFill>
                <a:ea typeface="Verdana" panose="020B0604030504040204" pitchFamily="34" charset="0"/>
              </a:rPr>
              <a:t>Vispārīgā informācija</a:t>
            </a:r>
          </a:p>
          <a:p>
            <a:pPr algn="just"/>
            <a:endParaRPr lang="lv-LV" sz="1400">
              <a:solidFill>
                <a:schemeClr val="tx2"/>
              </a:solidFill>
            </a:endParaRPr>
          </a:p>
          <a:p>
            <a:r>
              <a:rPr lang="lv-LV" sz="1400" b="1">
                <a:solidFill>
                  <a:schemeClr val="tx2"/>
                </a:solidFill>
              </a:rPr>
              <a:t>Otrā nodaļa:</a:t>
            </a:r>
          </a:p>
          <a:p>
            <a:r>
              <a:rPr lang="lv-LV" sz="1400">
                <a:solidFill>
                  <a:schemeClr val="tx2"/>
                </a:solidFill>
              </a:rPr>
              <a:t>Zinātniskā grupa</a:t>
            </a:r>
          </a:p>
          <a:p>
            <a:pPr algn="just"/>
            <a:endParaRPr lang="lv-LV" sz="1400">
              <a:solidFill>
                <a:schemeClr val="tx2"/>
              </a:solidFill>
            </a:endParaRPr>
          </a:p>
          <a:p>
            <a:r>
              <a:rPr lang="lv-LV" sz="1400" b="1">
                <a:solidFill>
                  <a:schemeClr val="tx2"/>
                </a:solidFill>
              </a:rPr>
              <a:t>Trešā nodaļa:</a:t>
            </a:r>
          </a:p>
          <a:p>
            <a:r>
              <a:rPr lang="lv-LV" sz="1400">
                <a:solidFill>
                  <a:schemeClr val="tx2"/>
                </a:solidFill>
              </a:rPr>
              <a:t>Projekta budžets </a:t>
            </a:r>
          </a:p>
          <a:p>
            <a:pPr algn="just"/>
            <a:endParaRPr lang="lv-LV" sz="1400">
              <a:solidFill>
                <a:schemeClr val="tx2"/>
              </a:solidFill>
            </a:endParaRPr>
          </a:p>
          <a:p>
            <a:r>
              <a:rPr lang="lv-LV" sz="1400" b="1">
                <a:solidFill>
                  <a:schemeClr val="tx2"/>
                </a:solidFill>
              </a:rPr>
              <a:t>Ceturtā nodaļa:</a:t>
            </a:r>
          </a:p>
          <a:p>
            <a:r>
              <a:rPr lang="lv-LV" sz="1400">
                <a:solidFill>
                  <a:schemeClr val="tx2"/>
                </a:solidFill>
              </a:rPr>
              <a:t>Projekta rezultāti</a:t>
            </a:r>
          </a:p>
          <a:p>
            <a:pPr algn="just"/>
            <a:endParaRPr lang="lv-LV" sz="1400">
              <a:solidFill>
                <a:schemeClr val="tx2"/>
              </a:solidFill>
            </a:endParaRPr>
          </a:p>
          <a:p>
            <a:r>
              <a:rPr lang="lv-LV" sz="1400" b="1">
                <a:solidFill>
                  <a:schemeClr val="tx2"/>
                </a:solidFill>
              </a:rPr>
              <a:t>Piektā nodaļa:</a:t>
            </a:r>
          </a:p>
          <a:p>
            <a:r>
              <a:rPr lang="lv-LV" sz="1400">
                <a:solidFill>
                  <a:schemeClr val="tx2"/>
                </a:solidFill>
              </a:rPr>
              <a:t>Laika grafiks</a:t>
            </a:r>
          </a:p>
        </p:txBody>
      </p:sp>
      <p:sp>
        <p:nvSpPr>
          <p:cNvPr id="8" name="Rectangle 1">
            <a:extLst>
              <a:ext uri="{FF2B5EF4-FFF2-40B4-BE49-F238E27FC236}">
                <a16:creationId xmlns:a16="http://schemas.microsoft.com/office/drawing/2014/main" id="{D6F7797E-BFE6-3C57-085E-5B807DAB2110}"/>
              </a:ext>
            </a:extLst>
          </p:cNvPr>
          <p:cNvSpPr/>
          <p:nvPr/>
        </p:nvSpPr>
        <p:spPr>
          <a:xfrm>
            <a:off x="2353948" y="2102145"/>
            <a:ext cx="83661" cy="2967179"/>
          </a:xfrm>
          <a:prstGeom prst="rect">
            <a:avLst/>
          </a:prstGeom>
          <a:solidFill>
            <a:srgbClr val="7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9" name="!!Forma">
            <a:extLst>
              <a:ext uri="{FF2B5EF4-FFF2-40B4-BE49-F238E27FC236}">
                <a16:creationId xmlns:a16="http://schemas.microsoft.com/office/drawing/2014/main" id="{3BAAC8FB-A9CC-3D5C-B303-B242C59092B4}"/>
              </a:ext>
            </a:extLst>
          </p:cNvPr>
          <p:cNvPicPr>
            <a:picLocks noChangeAspect="1"/>
          </p:cNvPicPr>
          <p:nvPr/>
        </p:nvPicPr>
        <p:blipFill>
          <a:blip r:embed="rId2">
            <a:duotone>
              <a:prstClr val="black"/>
              <a:schemeClr val="accent5">
                <a:tint val="45000"/>
                <a:satMod val="400000"/>
              </a:schemeClr>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1554669" y="2152187"/>
            <a:ext cx="799279" cy="79927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a:extLst>
              <a:ext uri="{FF2B5EF4-FFF2-40B4-BE49-F238E27FC236}">
                <a16:creationId xmlns:a16="http://schemas.microsoft.com/office/drawing/2014/main" id="{8A8BDC9D-5040-5814-F44F-C13D4BA981EF}"/>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45743" y="4152004"/>
            <a:ext cx="745138" cy="74513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6">
            <a:extLst>
              <a:ext uri="{FF2B5EF4-FFF2-40B4-BE49-F238E27FC236}">
                <a16:creationId xmlns:a16="http://schemas.microsoft.com/office/drawing/2014/main" id="{DD74E74D-67A3-E067-26B6-B8B1BB386C91}"/>
              </a:ext>
            </a:extLst>
          </p:cNvPr>
          <p:cNvPicPr>
            <a:picLocks noChangeAspect="1"/>
          </p:cNvPicPr>
          <p:nvPr/>
        </p:nvPicPr>
        <p:blipFill>
          <a:blip r:embed="rId5"/>
          <a:srcRect/>
          <a:stretch/>
        </p:blipFill>
        <p:spPr>
          <a:xfrm>
            <a:off x="1494046" y="3154699"/>
            <a:ext cx="835516" cy="824375"/>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4119CAF8-9669-C4FB-4CA7-1DE103FB254F}"/>
              </a:ext>
            </a:extLst>
          </p:cNvPr>
          <p:cNvSpPr txBox="1"/>
          <p:nvPr/>
        </p:nvSpPr>
        <p:spPr>
          <a:xfrm>
            <a:off x="5491308" y="1890131"/>
            <a:ext cx="4615904" cy="3708708"/>
          </a:xfrm>
          <a:prstGeom prst="rect">
            <a:avLst/>
          </a:prstGeom>
          <a:noFill/>
        </p:spPr>
        <p:txBody>
          <a:bodyPr wrap="square" rtlCol="0">
            <a:spAutoFit/>
          </a:bodyPr>
          <a:lstStyle/>
          <a:p>
            <a:pPr algn="just"/>
            <a:r>
              <a:rPr lang="lv-LV" sz="1400">
                <a:solidFill>
                  <a:schemeClr val="tx2"/>
                </a:solidFill>
              </a:rPr>
              <a:t>Projekta iesnieguma A daļā aizpildāmi šādi informācijas lauki:</a:t>
            </a:r>
          </a:p>
          <a:p>
            <a:pPr algn="just"/>
            <a:endParaRPr lang="lv-LV" sz="1400">
              <a:solidFill>
                <a:schemeClr val="tx2"/>
              </a:solidFill>
            </a:endParaRPr>
          </a:p>
          <a:p>
            <a:pPr marL="342900" indent="-342900" algn="just">
              <a:buBlip>
                <a:blip r:embed="rId6"/>
              </a:buBlip>
            </a:pPr>
            <a:r>
              <a:rPr lang="lv-LV" sz="1400">
                <a:solidFill>
                  <a:schemeClr val="tx2"/>
                </a:solidFill>
              </a:rPr>
              <a:t>«Projekta iesniedzējs»;</a:t>
            </a:r>
          </a:p>
          <a:p>
            <a:pPr marL="342900" indent="-342900" algn="just">
              <a:buBlip>
                <a:blip r:embed="rId6"/>
              </a:buBlip>
            </a:pPr>
            <a:r>
              <a:rPr lang="lv-LV" sz="1400">
                <a:solidFill>
                  <a:schemeClr val="tx2"/>
                </a:solidFill>
              </a:rPr>
              <a:t>«Projekta sadarbības partneris – zinātniskā institūcija»;</a:t>
            </a:r>
          </a:p>
          <a:p>
            <a:pPr marL="342900" indent="-342900" algn="just">
              <a:buBlip>
                <a:blip r:embed="rId6"/>
              </a:buBlip>
            </a:pPr>
            <a:r>
              <a:rPr lang="lv-LV" sz="1400">
                <a:solidFill>
                  <a:schemeClr val="tx2"/>
                </a:solidFill>
              </a:rPr>
              <a:t>«Projekta vadītājs»; </a:t>
            </a:r>
          </a:p>
          <a:p>
            <a:pPr marL="342900" indent="-342900" algn="just">
              <a:buBlip>
                <a:blip r:embed="rId6"/>
              </a:buBlip>
            </a:pPr>
            <a:r>
              <a:rPr lang="lv-LV" sz="1400">
                <a:solidFill>
                  <a:schemeClr val="tx2"/>
                </a:solidFill>
              </a:rPr>
              <a:t>«Zinātnes nozare»;</a:t>
            </a:r>
          </a:p>
          <a:p>
            <a:pPr marL="342900" indent="-342900" algn="just">
              <a:buBlip>
                <a:blip r:embed="rId6"/>
              </a:buBlip>
            </a:pPr>
            <a:r>
              <a:rPr lang="lv-LV" sz="1400">
                <a:solidFill>
                  <a:schemeClr val="tx2"/>
                </a:solidFill>
              </a:rPr>
              <a:t>«Viedās specializācijas joma»;</a:t>
            </a:r>
          </a:p>
          <a:p>
            <a:pPr marL="342900" indent="-342900" algn="just">
              <a:buBlip>
                <a:blip r:embed="rId6"/>
              </a:buBlip>
            </a:pPr>
            <a:r>
              <a:rPr lang="lv-LV" sz="1400">
                <a:solidFill>
                  <a:schemeClr val="tx2"/>
                </a:solidFill>
              </a:rPr>
              <a:t>«Pētniecības veids»;</a:t>
            </a:r>
          </a:p>
          <a:p>
            <a:pPr marL="342900" indent="-342900" algn="just">
              <a:buBlip>
                <a:blip r:embed="rId6"/>
              </a:buBlip>
            </a:pPr>
            <a:r>
              <a:rPr lang="lv-LV" sz="1400">
                <a:solidFill>
                  <a:schemeClr val="tx2"/>
                </a:solidFill>
              </a:rPr>
              <a:t>«Projekta mērķis» un «Projekta tematiskais uzdevums»;</a:t>
            </a:r>
          </a:p>
          <a:p>
            <a:pPr marL="342900" indent="-342900" algn="just">
              <a:buBlip>
                <a:blip r:embed="rId6"/>
              </a:buBlip>
            </a:pPr>
            <a:r>
              <a:rPr lang="lv-LV" sz="1400">
                <a:solidFill>
                  <a:schemeClr val="tx2"/>
                </a:solidFill>
              </a:rPr>
              <a:t>«Projekta kopējais finansējums»;</a:t>
            </a:r>
          </a:p>
          <a:p>
            <a:pPr marL="342900" indent="-342900" algn="just">
              <a:buBlip>
                <a:blip r:embed="rId6"/>
              </a:buBlip>
            </a:pPr>
            <a:r>
              <a:rPr lang="lv-LV" sz="1400">
                <a:solidFill>
                  <a:schemeClr val="tx2"/>
                </a:solidFill>
              </a:rPr>
              <a:t>«Projekta kopsavilkums»;</a:t>
            </a:r>
          </a:p>
          <a:p>
            <a:pPr marL="342900" indent="-342900" algn="just">
              <a:buBlip>
                <a:blip r:embed="rId6"/>
              </a:buBlip>
            </a:pPr>
            <a:r>
              <a:rPr lang="lv-LV" sz="1400">
                <a:solidFill>
                  <a:schemeClr val="tx2"/>
                </a:solidFill>
              </a:rPr>
              <a:t>«Atslēgas vārdi»;</a:t>
            </a:r>
          </a:p>
          <a:p>
            <a:pPr marL="342900" indent="-342900" algn="just">
              <a:buBlip>
                <a:blip r:embed="rId6"/>
              </a:buBlip>
            </a:pPr>
            <a:r>
              <a:rPr lang="lv-LV" sz="1400">
                <a:solidFill>
                  <a:schemeClr val="tx2"/>
                </a:solidFill>
              </a:rPr>
              <a:t>«Īstenošanas periods (mēnešos)» </a:t>
            </a:r>
          </a:p>
          <a:p>
            <a:pPr algn="just"/>
            <a:endParaRPr lang="lv-LV" sz="1400">
              <a:solidFill>
                <a:schemeClr val="tx2"/>
              </a:solidFill>
            </a:endParaRPr>
          </a:p>
          <a:p>
            <a:pPr algn="just"/>
            <a:r>
              <a:rPr lang="lv-LV" sz="1400">
                <a:solidFill>
                  <a:schemeClr val="tx2"/>
                </a:solidFill>
              </a:rPr>
              <a:t>Pēc datu lauku aizpildīšanas un saglabāšanas tos </a:t>
            </a:r>
          </a:p>
          <a:p>
            <a:pPr algn="just"/>
            <a:r>
              <a:rPr lang="lv-LV" sz="1400">
                <a:solidFill>
                  <a:schemeClr val="accent2"/>
                </a:solidFill>
              </a:rPr>
              <a:t>labot nebūs iespējams! </a:t>
            </a:r>
          </a:p>
          <a:p>
            <a:pPr algn="just"/>
            <a:endParaRPr lang="lv-LV" sz="1100" b="1">
              <a:solidFill>
                <a:schemeClr val="tx2"/>
              </a:solidFill>
            </a:endParaRPr>
          </a:p>
        </p:txBody>
      </p:sp>
      <p:sp>
        <p:nvSpPr>
          <p:cNvPr id="13" name="Virsraksts 1">
            <a:extLst>
              <a:ext uri="{FF2B5EF4-FFF2-40B4-BE49-F238E27FC236}">
                <a16:creationId xmlns:a16="http://schemas.microsoft.com/office/drawing/2014/main" id="{EB3386F0-F1A4-7B45-3808-7C633758160D}"/>
              </a:ext>
            </a:extLst>
          </p:cNvPr>
          <p:cNvSpPr txBox="1">
            <a:spLocks/>
          </p:cNvSpPr>
          <p:nvPr/>
        </p:nvSpPr>
        <p:spPr>
          <a:xfrm>
            <a:off x="838200" y="596597"/>
            <a:ext cx="10515600" cy="5360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rgbClr val="7E0000"/>
                </a:solidFill>
                <a:latin typeface="+mj-lt"/>
                <a:ea typeface="+mj-ea"/>
                <a:cs typeface="+mj-cs"/>
              </a:defRPr>
            </a:lvl1pPr>
          </a:lstStyle>
          <a:p>
            <a:r>
              <a:rPr lang="lv-LV" sz="3200">
                <a:solidFill>
                  <a:schemeClr val="accent2">
                    <a:lumMod val="75000"/>
                  </a:schemeClr>
                </a:solidFill>
              </a:rPr>
              <a:t>Projekta pieteikums: A daļa</a:t>
            </a:r>
          </a:p>
        </p:txBody>
      </p:sp>
      <p:sp>
        <p:nvSpPr>
          <p:cNvPr id="20" name="!!Teksts">
            <a:extLst>
              <a:ext uri="{FF2B5EF4-FFF2-40B4-BE49-F238E27FC236}">
                <a16:creationId xmlns:a16="http://schemas.microsoft.com/office/drawing/2014/main" id="{E06F8CA9-9E37-5F93-2BD9-0C230FB4B9F1}"/>
              </a:ext>
            </a:extLst>
          </p:cNvPr>
          <p:cNvSpPr txBox="1"/>
          <p:nvPr/>
        </p:nvSpPr>
        <p:spPr>
          <a:xfrm>
            <a:off x="5491308" y="1327816"/>
            <a:ext cx="5279736" cy="461665"/>
          </a:xfrm>
          <a:prstGeom prst="rect">
            <a:avLst/>
          </a:prstGeom>
          <a:noFill/>
        </p:spPr>
        <p:txBody>
          <a:bodyPr wrap="square" rtlCol="0">
            <a:spAutoFit/>
          </a:bodyPr>
          <a:lstStyle/>
          <a:p>
            <a:pPr lvl="0"/>
            <a:r>
              <a:rPr lang="lv-LV" sz="2400">
                <a:solidFill>
                  <a:schemeClr val="accent2"/>
                </a:solidFill>
                <a:latin typeface="+mj-lt"/>
                <a:ea typeface="Verdana" panose="020B0604030504040204" pitchFamily="34" charset="0"/>
              </a:rPr>
              <a:t>1. nodaļa «Vispārīgā informācija» </a:t>
            </a:r>
          </a:p>
        </p:txBody>
      </p:sp>
      <p:sp>
        <p:nvSpPr>
          <p:cNvPr id="4" name="Datuma vietturis 13">
            <a:extLst>
              <a:ext uri="{FF2B5EF4-FFF2-40B4-BE49-F238E27FC236}">
                <a16:creationId xmlns:a16="http://schemas.microsoft.com/office/drawing/2014/main" id="{0CD811FA-44D0-3F45-4A73-C3DCA5BED43B}"/>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5" name="Kājenes vietturis 14">
            <a:extLst>
              <a:ext uri="{FF2B5EF4-FFF2-40B4-BE49-F238E27FC236}">
                <a16:creationId xmlns:a16="http://schemas.microsoft.com/office/drawing/2014/main" id="{2C4E9B08-0C3A-8260-EE82-28659D1977F8}"/>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2" name="Slide Number Placeholder 1">
            <a:extLst>
              <a:ext uri="{FF2B5EF4-FFF2-40B4-BE49-F238E27FC236}">
                <a16:creationId xmlns:a16="http://schemas.microsoft.com/office/drawing/2014/main" id="{1026B597-4AAB-88F4-DEA7-E8FDB01D09AF}"/>
              </a:ext>
            </a:extLst>
          </p:cNvPr>
          <p:cNvSpPr>
            <a:spLocks noGrp="1"/>
          </p:cNvSpPr>
          <p:nvPr>
            <p:ph type="sldNum" sz="quarter" idx="12"/>
          </p:nvPr>
        </p:nvSpPr>
        <p:spPr/>
        <p:txBody>
          <a:bodyPr/>
          <a:lstStyle/>
          <a:p>
            <a:fld id="{0C152783-A906-4F49-8461-A41E71CF96CE}" type="slidenum">
              <a:rPr lang="lv-LV" smtClean="0"/>
              <a:t>26</a:t>
            </a:fld>
            <a:endParaRPr lang="lv-LV"/>
          </a:p>
        </p:txBody>
      </p:sp>
    </p:spTree>
    <p:extLst>
      <p:ext uri="{BB962C8B-B14F-4D97-AF65-F5344CB8AC3E}">
        <p14:creationId xmlns:p14="http://schemas.microsoft.com/office/powerpoint/2010/main" val="16272916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7C30B-CC60-8C70-834A-EBB87D0EB5C6}"/>
            </a:ext>
          </a:extLst>
        </p:cNvPr>
        <p:cNvGrpSpPr/>
        <p:nvPr/>
      </p:nvGrpSpPr>
      <p:grpSpPr>
        <a:xfrm>
          <a:off x="0" y="0"/>
          <a:ext cx="0" cy="0"/>
          <a:chOff x="0" y="0"/>
          <a:chExt cx="0" cy="0"/>
        </a:xfrm>
      </p:grpSpPr>
      <p:sp>
        <p:nvSpPr>
          <p:cNvPr id="12" name="Virsraksts 1">
            <a:extLst>
              <a:ext uri="{FF2B5EF4-FFF2-40B4-BE49-F238E27FC236}">
                <a16:creationId xmlns:a16="http://schemas.microsoft.com/office/drawing/2014/main" id="{10AAA462-7E69-0633-BAEC-22B92BA36659}"/>
              </a:ext>
            </a:extLst>
          </p:cNvPr>
          <p:cNvSpPr txBox="1">
            <a:spLocks/>
          </p:cNvSpPr>
          <p:nvPr/>
        </p:nvSpPr>
        <p:spPr>
          <a:xfrm>
            <a:off x="838200" y="283871"/>
            <a:ext cx="10515600" cy="5360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rgbClr val="7E0000"/>
                </a:solidFill>
                <a:latin typeface="+mj-lt"/>
                <a:ea typeface="+mj-ea"/>
                <a:cs typeface="+mj-cs"/>
              </a:defRPr>
            </a:lvl1pPr>
          </a:lstStyle>
          <a:p>
            <a:r>
              <a:rPr lang="lv-LV">
                <a:solidFill>
                  <a:schemeClr val="accent2">
                    <a:lumMod val="75000"/>
                  </a:schemeClr>
                </a:solidFill>
              </a:rPr>
              <a:t>Projekta pieteikums: A daļa (1)</a:t>
            </a:r>
          </a:p>
        </p:txBody>
      </p:sp>
      <p:sp>
        <p:nvSpPr>
          <p:cNvPr id="16" name="TextBox 15">
            <a:extLst>
              <a:ext uri="{FF2B5EF4-FFF2-40B4-BE49-F238E27FC236}">
                <a16:creationId xmlns:a16="http://schemas.microsoft.com/office/drawing/2014/main" id="{4BA33C67-023E-AD08-6015-DDFDAD2DCA74}"/>
              </a:ext>
            </a:extLst>
          </p:cNvPr>
          <p:cNvSpPr txBox="1"/>
          <p:nvPr/>
        </p:nvSpPr>
        <p:spPr>
          <a:xfrm>
            <a:off x="516343" y="3685311"/>
            <a:ext cx="4215134" cy="1323439"/>
          </a:xfrm>
          <a:prstGeom prst="rect">
            <a:avLst/>
          </a:prstGeom>
          <a:noFill/>
        </p:spPr>
        <p:txBody>
          <a:bodyPr wrap="square">
            <a:spAutoFit/>
          </a:bodyPr>
          <a:lstStyle/>
          <a:p>
            <a:pPr algn="r"/>
            <a:r>
              <a:rPr lang="lv-LV" sz="1600" dirty="0">
                <a:solidFill>
                  <a:schemeClr val="tx2"/>
                </a:solidFill>
              </a:rPr>
              <a:t>Pēc sadaļas «Vispārīgā informācija» aizpildīšanas un saglabāšanas projekta iesniegumam tiks piešķirts numurs </a:t>
            </a:r>
            <a:r>
              <a:rPr lang="lv-LV" sz="1600" b="1" dirty="0">
                <a:solidFill>
                  <a:schemeClr val="tx2"/>
                </a:solidFill>
              </a:rPr>
              <a:t>VPP-VARAM-DABA-2-2026/01-X, </a:t>
            </a:r>
            <a:r>
              <a:rPr lang="lv-LV" sz="1600" dirty="0">
                <a:solidFill>
                  <a:schemeClr val="tx2"/>
                </a:solidFill>
              </a:rPr>
              <a:t>kuru izmanto, aizpildot institūciju apliecinājumus (projekta iesnieguma D, E, F daļas).</a:t>
            </a:r>
          </a:p>
        </p:txBody>
      </p:sp>
      <p:sp>
        <p:nvSpPr>
          <p:cNvPr id="2" name="!!Teksts">
            <a:extLst>
              <a:ext uri="{FF2B5EF4-FFF2-40B4-BE49-F238E27FC236}">
                <a16:creationId xmlns:a16="http://schemas.microsoft.com/office/drawing/2014/main" id="{B68501BB-A5F5-1A57-45EC-11F06679113D}"/>
              </a:ext>
            </a:extLst>
          </p:cNvPr>
          <p:cNvSpPr txBox="1"/>
          <p:nvPr/>
        </p:nvSpPr>
        <p:spPr>
          <a:xfrm>
            <a:off x="838200" y="698702"/>
            <a:ext cx="5279736" cy="400110"/>
          </a:xfrm>
          <a:prstGeom prst="rect">
            <a:avLst/>
          </a:prstGeom>
          <a:noFill/>
        </p:spPr>
        <p:txBody>
          <a:bodyPr wrap="square" rtlCol="0">
            <a:spAutoFit/>
          </a:bodyPr>
          <a:lstStyle/>
          <a:p>
            <a:pPr lvl="0"/>
            <a:r>
              <a:rPr lang="lv-LV" sz="2000">
                <a:solidFill>
                  <a:schemeClr val="accent2"/>
                </a:solidFill>
                <a:latin typeface="+mj-lt"/>
                <a:ea typeface="Verdana" panose="020B0604030504040204" pitchFamily="34" charset="0"/>
              </a:rPr>
              <a:t>1. nodaļa «Vispārīgā informācija» </a:t>
            </a:r>
          </a:p>
        </p:txBody>
      </p:sp>
      <p:grpSp>
        <p:nvGrpSpPr>
          <p:cNvPr id="33" name="Grupa 32">
            <a:extLst>
              <a:ext uri="{FF2B5EF4-FFF2-40B4-BE49-F238E27FC236}">
                <a16:creationId xmlns:a16="http://schemas.microsoft.com/office/drawing/2014/main" id="{B479E2B4-48C4-24D8-CE21-B6672714373C}"/>
              </a:ext>
            </a:extLst>
          </p:cNvPr>
          <p:cNvGrpSpPr/>
          <p:nvPr/>
        </p:nvGrpSpPr>
        <p:grpSpPr>
          <a:xfrm>
            <a:off x="4830867" y="3685311"/>
            <a:ext cx="5373555" cy="1364747"/>
            <a:chOff x="1266092" y="4365392"/>
            <a:chExt cx="6858000" cy="1764036"/>
          </a:xfrm>
        </p:grpSpPr>
        <p:pic>
          <p:nvPicPr>
            <p:cNvPr id="18" name="Attēls 17" descr="Attēls, kurā ir teksts, programmatūra, multivides programmatūra, tīmekļa lapa&#10;&#10;Mākslīgā intelekta ģenerēts saturs var būt nepareizs.">
              <a:extLst>
                <a:ext uri="{FF2B5EF4-FFF2-40B4-BE49-F238E27FC236}">
                  <a16:creationId xmlns:a16="http://schemas.microsoft.com/office/drawing/2014/main" id="{32752B5E-8B48-D042-9DBC-1EFB6CF9303D}"/>
                </a:ext>
              </a:extLst>
            </p:cNvPr>
            <p:cNvPicPr>
              <a:picLocks noChangeAspect="1"/>
            </p:cNvPicPr>
            <p:nvPr/>
          </p:nvPicPr>
          <p:blipFill>
            <a:blip r:embed="rId2"/>
            <a:stretch>
              <a:fillRect/>
            </a:stretch>
          </p:blipFill>
          <p:spPr>
            <a:xfrm>
              <a:off x="1266092" y="4365392"/>
              <a:ext cx="6858000" cy="1746398"/>
            </a:xfrm>
            <a:prstGeom prst="rect">
              <a:avLst/>
            </a:prstGeom>
            <a:ln>
              <a:noFill/>
            </a:ln>
            <a:effectLst>
              <a:outerShdw blurRad="292100" dist="139700" dir="2700000" algn="tl" rotWithShape="0">
                <a:srgbClr val="333333">
                  <a:alpha val="65000"/>
                </a:srgbClr>
              </a:outerShdw>
            </a:effectLst>
          </p:spPr>
        </p:pic>
        <p:pic>
          <p:nvPicPr>
            <p:cNvPr id="22" name="Attēls 21">
              <a:extLst>
                <a:ext uri="{FF2B5EF4-FFF2-40B4-BE49-F238E27FC236}">
                  <a16:creationId xmlns:a16="http://schemas.microsoft.com/office/drawing/2014/main" id="{1F8F64F1-1B75-91FB-4B3F-8398F7B31EE5}"/>
                </a:ext>
              </a:extLst>
            </p:cNvPr>
            <p:cNvPicPr>
              <a:picLocks noChangeAspect="1"/>
            </p:cNvPicPr>
            <p:nvPr/>
          </p:nvPicPr>
          <p:blipFill>
            <a:blip r:embed="rId3"/>
            <a:stretch>
              <a:fillRect/>
            </a:stretch>
          </p:blipFill>
          <p:spPr>
            <a:xfrm>
              <a:off x="3581400" y="5808308"/>
              <a:ext cx="942975" cy="180975"/>
            </a:xfrm>
            <a:prstGeom prst="rect">
              <a:avLst/>
            </a:prstGeom>
          </p:spPr>
        </p:pic>
        <p:pic>
          <p:nvPicPr>
            <p:cNvPr id="24" name="Attēls 23">
              <a:extLst>
                <a:ext uri="{FF2B5EF4-FFF2-40B4-BE49-F238E27FC236}">
                  <a16:creationId xmlns:a16="http://schemas.microsoft.com/office/drawing/2014/main" id="{EB41DB3F-22BB-3CDC-6313-C5C3112012A2}"/>
                </a:ext>
              </a:extLst>
            </p:cNvPr>
            <p:cNvPicPr>
              <a:picLocks noChangeAspect="1"/>
            </p:cNvPicPr>
            <p:nvPr/>
          </p:nvPicPr>
          <p:blipFill>
            <a:blip r:embed="rId3"/>
            <a:stretch>
              <a:fillRect/>
            </a:stretch>
          </p:blipFill>
          <p:spPr>
            <a:xfrm>
              <a:off x="2324099" y="5751652"/>
              <a:ext cx="1814147" cy="348170"/>
            </a:xfrm>
            <a:prstGeom prst="rect">
              <a:avLst/>
            </a:prstGeom>
          </p:spPr>
        </p:pic>
        <p:pic>
          <p:nvPicPr>
            <p:cNvPr id="26" name="Attēls 25">
              <a:extLst>
                <a:ext uri="{FF2B5EF4-FFF2-40B4-BE49-F238E27FC236}">
                  <a16:creationId xmlns:a16="http://schemas.microsoft.com/office/drawing/2014/main" id="{1CC0C5A9-AD79-A638-8AE7-AD372B411464}"/>
                </a:ext>
              </a:extLst>
            </p:cNvPr>
            <p:cNvPicPr>
              <a:picLocks noChangeAspect="1"/>
            </p:cNvPicPr>
            <p:nvPr/>
          </p:nvPicPr>
          <p:blipFill>
            <a:blip r:embed="rId3"/>
            <a:stretch>
              <a:fillRect/>
            </a:stretch>
          </p:blipFill>
          <p:spPr>
            <a:xfrm>
              <a:off x="6656143" y="5786821"/>
              <a:ext cx="942975" cy="180975"/>
            </a:xfrm>
            <a:prstGeom prst="rect">
              <a:avLst/>
            </a:prstGeom>
          </p:spPr>
        </p:pic>
        <p:pic>
          <p:nvPicPr>
            <p:cNvPr id="28" name="Attēls 27">
              <a:extLst>
                <a:ext uri="{FF2B5EF4-FFF2-40B4-BE49-F238E27FC236}">
                  <a16:creationId xmlns:a16="http://schemas.microsoft.com/office/drawing/2014/main" id="{11275C65-4746-9A8A-FFE9-938C4AA6A1FE}"/>
                </a:ext>
              </a:extLst>
            </p:cNvPr>
            <p:cNvPicPr>
              <a:picLocks noChangeAspect="1"/>
            </p:cNvPicPr>
            <p:nvPr/>
          </p:nvPicPr>
          <p:blipFill>
            <a:blip r:embed="rId4"/>
            <a:srcRect r="8849" b="38814"/>
            <a:stretch>
              <a:fillRect/>
            </a:stretch>
          </p:blipFill>
          <p:spPr>
            <a:xfrm>
              <a:off x="1381125" y="5814195"/>
              <a:ext cx="1771150" cy="139870"/>
            </a:xfrm>
            <a:prstGeom prst="rect">
              <a:avLst/>
            </a:prstGeom>
          </p:spPr>
        </p:pic>
        <p:pic>
          <p:nvPicPr>
            <p:cNvPr id="29" name="Attēls 28">
              <a:extLst>
                <a:ext uri="{FF2B5EF4-FFF2-40B4-BE49-F238E27FC236}">
                  <a16:creationId xmlns:a16="http://schemas.microsoft.com/office/drawing/2014/main" id="{2090198D-A359-E232-7A4B-3FDA357AD861}"/>
                </a:ext>
              </a:extLst>
            </p:cNvPr>
            <p:cNvPicPr>
              <a:picLocks noChangeAspect="1"/>
            </p:cNvPicPr>
            <p:nvPr/>
          </p:nvPicPr>
          <p:blipFill>
            <a:blip r:embed="rId3"/>
            <a:stretch>
              <a:fillRect/>
            </a:stretch>
          </p:blipFill>
          <p:spPr>
            <a:xfrm>
              <a:off x="4455867" y="5773090"/>
              <a:ext cx="942975" cy="180975"/>
            </a:xfrm>
            <a:prstGeom prst="rect">
              <a:avLst/>
            </a:prstGeom>
          </p:spPr>
        </p:pic>
        <p:pic>
          <p:nvPicPr>
            <p:cNvPr id="30" name="Attēls 29">
              <a:extLst>
                <a:ext uri="{FF2B5EF4-FFF2-40B4-BE49-F238E27FC236}">
                  <a16:creationId xmlns:a16="http://schemas.microsoft.com/office/drawing/2014/main" id="{673BB4DC-AE49-4856-3AB0-0F35775A421C}"/>
                </a:ext>
              </a:extLst>
            </p:cNvPr>
            <p:cNvPicPr>
              <a:picLocks noChangeAspect="1"/>
            </p:cNvPicPr>
            <p:nvPr/>
          </p:nvPicPr>
          <p:blipFill>
            <a:blip r:embed="rId3"/>
            <a:stretch>
              <a:fillRect/>
            </a:stretch>
          </p:blipFill>
          <p:spPr>
            <a:xfrm>
              <a:off x="5395547" y="5808308"/>
              <a:ext cx="1260596" cy="241933"/>
            </a:xfrm>
            <a:prstGeom prst="rect">
              <a:avLst/>
            </a:prstGeom>
          </p:spPr>
        </p:pic>
        <p:sp>
          <p:nvSpPr>
            <p:cNvPr id="31" name="Taisnstūris 30">
              <a:extLst>
                <a:ext uri="{FF2B5EF4-FFF2-40B4-BE49-F238E27FC236}">
                  <a16:creationId xmlns:a16="http://schemas.microsoft.com/office/drawing/2014/main" id="{D2471E60-D3B3-D02B-D38F-56FBAA52D929}"/>
                </a:ext>
              </a:extLst>
            </p:cNvPr>
            <p:cNvSpPr/>
            <p:nvPr/>
          </p:nvSpPr>
          <p:spPr>
            <a:xfrm>
              <a:off x="1298056" y="5668161"/>
              <a:ext cx="2042014" cy="46126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grpSp>
      <p:pic>
        <p:nvPicPr>
          <p:cNvPr id="5" name="!!Forma">
            <a:extLst>
              <a:ext uri="{FF2B5EF4-FFF2-40B4-BE49-F238E27FC236}">
                <a16:creationId xmlns:a16="http://schemas.microsoft.com/office/drawing/2014/main" id="{CB1B827F-EAD3-D88A-05FD-ECA812F3B621}"/>
              </a:ext>
            </a:extLst>
          </p:cNvPr>
          <p:cNvPicPr>
            <a:picLocks noChangeAspect="1"/>
          </p:cNvPicPr>
          <p:nvPr/>
        </p:nvPicPr>
        <p:blipFill>
          <a:blip r:embed="rId5">
            <a:duotone>
              <a:schemeClr val="bg2">
                <a:shade val="45000"/>
                <a:satMod val="135000"/>
              </a:schemeClr>
              <a:prstClr val="white"/>
            </a:duotone>
          </a:blip>
          <a:stretch>
            <a:fillRect/>
          </a:stretch>
        </p:blipFill>
        <p:spPr>
          <a:xfrm>
            <a:off x="10041306" y="1835345"/>
            <a:ext cx="1371600" cy="1710469"/>
          </a:xfrm>
          <a:prstGeom prst="rect">
            <a:avLst/>
          </a:prstGeom>
          <a:effectLst>
            <a:outerShdw blurRad="50800" dist="38100" dir="2700000" algn="tl" rotWithShape="0">
              <a:prstClr val="black">
                <a:alpha val="40000"/>
              </a:prstClr>
            </a:outerShdw>
          </a:effectLst>
        </p:spPr>
      </p:pic>
      <p:pic>
        <p:nvPicPr>
          <p:cNvPr id="11" name="Attēls 10">
            <a:extLst>
              <a:ext uri="{FF2B5EF4-FFF2-40B4-BE49-F238E27FC236}">
                <a16:creationId xmlns:a16="http://schemas.microsoft.com/office/drawing/2014/main" id="{375318C9-0347-B1AF-E9D8-42156AA66DFE}"/>
              </a:ext>
            </a:extLst>
          </p:cNvPr>
          <p:cNvPicPr>
            <a:picLocks noChangeAspect="1"/>
          </p:cNvPicPr>
          <p:nvPr/>
        </p:nvPicPr>
        <p:blipFill>
          <a:blip r:embed="rId6"/>
          <a:stretch>
            <a:fillRect/>
          </a:stretch>
        </p:blipFill>
        <p:spPr>
          <a:xfrm>
            <a:off x="1312069" y="1238309"/>
            <a:ext cx="4538662" cy="2048190"/>
          </a:xfrm>
          <a:prstGeom prst="rect">
            <a:avLst/>
          </a:prstGeom>
          <a:ln>
            <a:noFill/>
          </a:ln>
          <a:effectLst>
            <a:outerShdw blurRad="292100" dist="139700" dir="2700000" algn="tl" rotWithShape="0">
              <a:srgbClr val="333333">
                <a:alpha val="65000"/>
              </a:srgbClr>
            </a:outerShdw>
          </a:effectLst>
        </p:spPr>
      </p:pic>
      <p:sp>
        <p:nvSpPr>
          <p:cNvPr id="3" name="Datuma vietturis 13">
            <a:extLst>
              <a:ext uri="{FF2B5EF4-FFF2-40B4-BE49-F238E27FC236}">
                <a16:creationId xmlns:a16="http://schemas.microsoft.com/office/drawing/2014/main" id="{C3E1F4A7-A3B9-A33C-A15E-4653A074E869}"/>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8" name="Kājenes vietturis 14">
            <a:extLst>
              <a:ext uri="{FF2B5EF4-FFF2-40B4-BE49-F238E27FC236}">
                <a16:creationId xmlns:a16="http://schemas.microsoft.com/office/drawing/2014/main" id="{39DCD199-FF27-3334-8A34-CBCFBEC3C2ED}"/>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pic>
        <p:nvPicPr>
          <p:cNvPr id="13" name="Picture 12">
            <a:extLst>
              <a:ext uri="{FF2B5EF4-FFF2-40B4-BE49-F238E27FC236}">
                <a16:creationId xmlns:a16="http://schemas.microsoft.com/office/drawing/2014/main" id="{51E0EC93-9313-B341-BF4E-FE33DD28A7CE}"/>
              </a:ext>
            </a:extLst>
          </p:cNvPr>
          <p:cNvPicPr>
            <a:picLocks noChangeAspect="1"/>
          </p:cNvPicPr>
          <p:nvPr/>
        </p:nvPicPr>
        <p:blipFill>
          <a:blip r:embed="rId7"/>
          <a:stretch>
            <a:fillRect/>
          </a:stretch>
        </p:blipFill>
        <p:spPr>
          <a:xfrm>
            <a:off x="4929154" y="4806178"/>
            <a:ext cx="1461420" cy="118095"/>
          </a:xfrm>
          <a:prstGeom prst="rect">
            <a:avLst/>
          </a:prstGeom>
        </p:spPr>
      </p:pic>
      <p:pic>
        <p:nvPicPr>
          <p:cNvPr id="6" name="Picture 5">
            <a:extLst>
              <a:ext uri="{FF2B5EF4-FFF2-40B4-BE49-F238E27FC236}">
                <a16:creationId xmlns:a16="http://schemas.microsoft.com/office/drawing/2014/main" id="{D7C1BD8E-E551-FB2F-B7B1-E5B7739B87E4}"/>
              </a:ext>
            </a:extLst>
          </p:cNvPr>
          <p:cNvPicPr>
            <a:picLocks noChangeAspect="1"/>
          </p:cNvPicPr>
          <p:nvPr/>
        </p:nvPicPr>
        <p:blipFill>
          <a:blip r:embed="rId8"/>
          <a:stretch>
            <a:fillRect/>
          </a:stretch>
        </p:blipFill>
        <p:spPr>
          <a:xfrm>
            <a:off x="2623910" y="2540120"/>
            <a:ext cx="1858568" cy="93566"/>
          </a:xfrm>
          <a:prstGeom prst="rect">
            <a:avLst/>
          </a:prstGeom>
        </p:spPr>
      </p:pic>
      <p:sp>
        <p:nvSpPr>
          <p:cNvPr id="7" name="Slide Number Placeholder 6">
            <a:extLst>
              <a:ext uri="{FF2B5EF4-FFF2-40B4-BE49-F238E27FC236}">
                <a16:creationId xmlns:a16="http://schemas.microsoft.com/office/drawing/2014/main" id="{791F0A59-F005-E116-A7B7-2B76C116D7D7}"/>
              </a:ext>
            </a:extLst>
          </p:cNvPr>
          <p:cNvSpPr>
            <a:spLocks noGrp="1"/>
          </p:cNvSpPr>
          <p:nvPr>
            <p:ph type="sldNum" sz="quarter" idx="12"/>
          </p:nvPr>
        </p:nvSpPr>
        <p:spPr/>
        <p:txBody>
          <a:bodyPr/>
          <a:lstStyle/>
          <a:p>
            <a:fld id="{0C152783-A906-4F49-8461-A41E71CF96CE}" type="slidenum">
              <a:rPr lang="lv-LV" smtClean="0"/>
              <a:t>27</a:t>
            </a:fld>
            <a:endParaRPr lang="lv-LV"/>
          </a:p>
        </p:txBody>
      </p:sp>
    </p:spTree>
    <p:extLst>
      <p:ext uri="{BB962C8B-B14F-4D97-AF65-F5344CB8AC3E}">
        <p14:creationId xmlns:p14="http://schemas.microsoft.com/office/powerpoint/2010/main" val="6298386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8FE70-146E-5980-C756-D925A9DC43F6}"/>
            </a:ext>
          </a:extLst>
        </p:cNvPr>
        <p:cNvGrpSpPr/>
        <p:nvPr/>
      </p:nvGrpSpPr>
      <p:grpSpPr>
        <a:xfrm>
          <a:off x="0" y="0"/>
          <a:ext cx="0" cy="0"/>
          <a:chOff x="0" y="0"/>
          <a:chExt cx="0" cy="0"/>
        </a:xfrm>
      </p:grpSpPr>
      <p:sp>
        <p:nvSpPr>
          <p:cNvPr id="12" name="Virsraksts 1">
            <a:extLst>
              <a:ext uri="{FF2B5EF4-FFF2-40B4-BE49-F238E27FC236}">
                <a16:creationId xmlns:a16="http://schemas.microsoft.com/office/drawing/2014/main" id="{1CC9D01B-7D52-08BE-8C02-987CE1C76329}"/>
              </a:ext>
            </a:extLst>
          </p:cNvPr>
          <p:cNvSpPr txBox="1">
            <a:spLocks/>
          </p:cNvSpPr>
          <p:nvPr/>
        </p:nvSpPr>
        <p:spPr>
          <a:xfrm>
            <a:off x="838200" y="596597"/>
            <a:ext cx="10515600" cy="5360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rgbClr val="7E0000"/>
                </a:solidFill>
                <a:latin typeface="+mj-lt"/>
                <a:ea typeface="+mj-ea"/>
                <a:cs typeface="+mj-cs"/>
              </a:defRPr>
            </a:lvl1pPr>
          </a:lstStyle>
          <a:p>
            <a:r>
              <a:rPr lang="lv-LV">
                <a:solidFill>
                  <a:schemeClr val="accent2">
                    <a:lumMod val="75000"/>
                  </a:schemeClr>
                </a:solidFill>
              </a:rPr>
              <a:t>Projekta pieteikums: A daļa (2)</a:t>
            </a:r>
          </a:p>
        </p:txBody>
      </p:sp>
      <p:sp>
        <p:nvSpPr>
          <p:cNvPr id="16" name="TextBox 15">
            <a:extLst>
              <a:ext uri="{FF2B5EF4-FFF2-40B4-BE49-F238E27FC236}">
                <a16:creationId xmlns:a16="http://schemas.microsoft.com/office/drawing/2014/main" id="{00C8AFAF-BA3F-1B13-9EC4-FE416ACE2403}"/>
              </a:ext>
            </a:extLst>
          </p:cNvPr>
          <p:cNvSpPr txBox="1"/>
          <p:nvPr/>
        </p:nvSpPr>
        <p:spPr>
          <a:xfrm>
            <a:off x="762249" y="1566023"/>
            <a:ext cx="10081845" cy="584775"/>
          </a:xfrm>
          <a:prstGeom prst="rect">
            <a:avLst/>
          </a:prstGeom>
          <a:noFill/>
        </p:spPr>
        <p:txBody>
          <a:bodyPr wrap="square">
            <a:spAutoFit/>
          </a:bodyPr>
          <a:lstStyle/>
          <a:p>
            <a:pPr marL="285750" indent="-285750">
              <a:buBlip>
                <a:blip r:embed="rId2"/>
              </a:buBlip>
            </a:pPr>
            <a:r>
              <a:rPr lang="lv-LV" sz="1600">
                <a:solidFill>
                  <a:schemeClr val="tx2"/>
                </a:solidFill>
              </a:rPr>
              <a:t>Sadaļā «Zinātniskā grupa» augšupielādē projekta vadītāja un galveno izpildītāju CV </a:t>
            </a:r>
            <a:r>
              <a:rPr lang="lv-LV" sz="1600" b="1">
                <a:solidFill>
                  <a:schemeClr val="accent2"/>
                </a:solidFill>
              </a:rPr>
              <a:t>parakstītu</a:t>
            </a:r>
            <a:r>
              <a:rPr lang="lv-LV" sz="1600">
                <a:solidFill>
                  <a:schemeClr val="tx2"/>
                </a:solidFill>
              </a:rPr>
              <a:t> (PDF datnes formātā); </a:t>
            </a:r>
          </a:p>
          <a:p>
            <a:pPr marL="285750" indent="-285750">
              <a:buBlip>
                <a:blip r:embed="rId2"/>
              </a:buBlip>
            </a:pPr>
            <a:r>
              <a:rPr lang="lv-LV" sz="1600">
                <a:solidFill>
                  <a:schemeClr val="tx2"/>
                </a:solidFill>
              </a:rPr>
              <a:t>ieraksta visu projekta zinātniskās grupas dalībnieku slodzes par katru projekta īstenošanas gadu.</a:t>
            </a:r>
          </a:p>
        </p:txBody>
      </p:sp>
      <p:sp>
        <p:nvSpPr>
          <p:cNvPr id="55" name="!!Teksts">
            <a:extLst>
              <a:ext uri="{FF2B5EF4-FFF2-40B4-BE49-F238E27FC236}">
                <a16:creationId xmlns:a16="http://schemas.microsoft.com/office/drawing/2014/main" id="{D268A283-EC41-0F35-B94B-1F7EC92F01D9}"/>
              </a:ext>
            </a:extLst>
          </p:cNvPr>
          <p:cNvSpPr txBox="1"/>
          <p:nvPr/>
        </p:nvSpPr>
        <p:spPr>
          <a:xfrm>
            <a:off x="803798" y="995798"/>
            <a:ext cx="5279736" cy="400110"/>
          </a:xfrm>
          <a:prstGeom prst="rect">
            <a:avLst/>
          </a:prstGeom>
          <a:noFill/>
        </p:spPr>
        <p:txBody>
          <a:bodyPr wrap="square" rtlCol="0">
            <a:spAutoFit/>
          </a:bodyPr>
          <a:lstStyle/>
          <a:p>
            <a:pPr lvl="0"/>
            <a:r>
              <a:rPr lang="lv-LV" sz="2000">
                <a:solidFill>
                  <a:schemeClr val="accent2"/>
                </a:solidFill>
                <a:latin typeface="+mj-lt"/>
                <a:ea typeface="Verdana" panose="020B0604030504040204" pitchFamily="34" charset="0"/>
              </a:rPr>
              <a:t>2. nodaļa «Zinātniskā grupa» </a:t>
            </a:r>
          </a:p>
        </p:txBody>
      </p:sp>
      <p:pic>
        <p:nvPicPr>
          <p:cNvPr id="18" name="!!Forma">
            <a:extLst>
              <a:ext uri="{FF2B5EF4-FFF2-40B4-BE49-F238E27FC236}">
                <a16:creationId xmlns:a16="http://schemas.microsoft.com/office/drawing/2014/main" id="{754D994E-119B-0B7F-4C07-88CD011C416E}"/>
              </a:ext>
            </a:extLst>
          </p:cNvPr>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168004" y="1190039"/>
            <a:ext cx="1391651" cy="139164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Attēls 9">
            <a:extLst>
              <a:ext uri="{FF2B5EF4-FFF2-40B4-BE49-F238E27FC236}">
                <a16:creationId xmlns:a16="http://schemas.microsoft.com/office/drawing/2014/main" id="{8EE424AA-8142-E316-DE83-18797E4AB388}"/>
              </a:ext>
            </a:extLst>
          </p:cNvPr>
          <p:cNvPicPr>
            <a:picLocks noChangeAspect="1"/>
          </p:cNvPicPr>
          <p:nvPr/>
        </p:nvPicPr>
        <p:blipFill>
          <a:blip r:embed="rId4"/>
          <a:stretch>
            <a:fillRect/>
          </a:stretch>
        </p:blipFill>
        <p:spPr>
          <a:xfrm>
            <a:off x="555283" y="2318583"/>
            <a:ext cx="5220171" cy="3543619"/>
          </a:xfrm>
          <a:prstGeom prst="rect">
            <a:avLst/>
          </a:prstGeom>
          <a:ln>
            <a:noFill/>
          </a:ln>
          <a:effectLst>
            <a:outerShdw blurRad="50800" dist="38100" dir="2700000" algn="tl" rotWithShape="0">
              <a:prstClr val="black">
                <a:alpha val="40000"/>
              </a:prstClr>
            </a:outerShdw>
          </a:effectLst>
        </p:spPr>
      </p:pic>
      <p:pic>
        <p:nvPicPr>
          <p:cNvPr id="7" name="Attēls 6">
            <a:extLst>
              <a:ext uri="{FF2B5EF4-FFF2-40B4-BE49-F238E27FC236}">
                <a16:creationId xmlns:a16="http://schemas.microsoft.com/office/drawing/2014/main" id="{2C09D7EE-8BDA-2843-188E-358E259018E6}"/>
              </a:ext>
            </a:extLst>
          </p:cNvPr>
          <p:cNvPicPr>
            <a:picLocks noChangeAspect="1"/>
          </p:cNvPicPr>
          <p:nvPr/>
        </p:nvPicPr>
        <p:blipFill>
          <a:blip r:embed="rId5"/>
          <a:stretch>
            <a:fillRect/>
          </a:stretch>
        </p:blipFill>
        <p:spPr>
          <a:xfrm>
            <a:off x="4546066" y="2640757"/>
            <a:ext cx="7013589" cy="2087808"/>
          </a:xfrm>
          <a:prstGeom prst="rect">
            <a:avLst/>
          </a:prstGeom>
          <a:ln>
            <a:noFill/>
          </a:ln>
          <a:effectLst>
            <a:outerShdw blurRad="292100" dist="139700" dir="2700000" algn="tl" rotWithShape="0">
              <a:srgbClr val="333333">
                <a:alpha val="65000"/>
              </a:srgbClr>
            </a:outerShdw>
          </a:effectLst>
        </p:spPr>
      </p:pic>
      <p:sp>
        <p:nvSpPr>
          <p:cNvPr id="46" name="Taisnstūris 45">
            <a:extLst>
              <a:ext uri="{FF2B5EF4-FFF2-40B4-BE49-F238E27FC236}">
                <a16:creationId xmlns:a16="http://schemas.microsoft.com/office/drawing/2014/main" id="{5FA35BD5-837E-E71A-328D-DCD10C6B314F}"/>
              </a:ext>
            </a:extLst>
          </p:cNvPr>
          <p:cNvSpPr/>
          <p:nvPr/>
        </p:nvSpPr>
        <p:spPr>
          <a:xfrm>
            <a:off x="6145576" y="3903216"/>
            <a:ext cx="3105428" cy="23605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a:t>         </a:t>
            </a:r>
          </a:p>
        </p:txBody>
      </p:sp>
      <p:sp>
        <p:nvSpPr>
          <p:cNvPr id="52" name="Taisnstūris 51">
            <a:extLst>
              <a:ext uri="{FF2B5EF4-FFF2-40B4-BE49-F238E27FC236}">
                <a16:creationId xmlns:a16="http://schemas.microsoft.com/office/drawing/2014/main" id="{4CF5DD07-680B-F6F7-EF81-90ECA419FAE2}"/>
              </a:ext>
            </a:extLst>
          </p:cNvPr>
          <p:cNvSpPr/>
          <p:nvPr/>
        </p:nvSpPr>
        <p:spPr>
          <a:xfrm>
            <a:off x="10371621" y="3903215"/>
            <a:ext cx="820033" cy="23816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a:t>                            </a:t>
            </a:r>
          </a:p>
        </p:txBody>
      </p:sp>
      <p:sp>
        <p:nvSpPr>
          <p:cNvPr id="6" name="Datuma vietturis 13">
            <a:extLst>
              <a:ext uri="{FF2B5EF4-FFF2-40B4-BE49-F238E27FC236}">
                <a16:creationId xmlns:a16="http://schemas.microsoft.com/office/drawing/2014/main" id="{E2096882-27C5-DB97-BCCD-5DBEACA1747D}"/>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8" name="Kājenes vietturis 14">
            <a:extLst>
              <a:ext uri="{FF2B5EF4-FFF2-40B4-BE49-F238E27FC236}">
                <a16:creationId xmlns:a16="http://schemas.microsoft.com/office/drawing/2014/main" id="{3C2D831A-BED8-51E9-2D09-04FB036FFC3C}"/>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pic>
        <p:nvPicPr>
          <p:cNvPr id="11" name="Picture 10">
            <a:extLst>
              <a:ext uri="{FF2B5EF4-FFF2-40B4-BE49-F238E27FC236}">
                <a16:creationId xmlns:a16="http://schemas.microsoft.com/office/drawing/2014/main" id="{5BBB778A-EAC4-917D-EC08-8F126253C934}"/>
              </a:ext>
            </a:extLst>
          </p:cNvPr>
          <p:cNvPicPr>
            <a:picLocks noChangeAspect="1"/>
          </p:cNvPicPr>
          <p:nvPr/>
        </p:nvPicPr>
        <p:blipFill>
          <a:blip r:embed="rId6"/>
          <a:stretch>
            <a:fillRect/>
          </a:stretch>
        </p:blipFill>
        <p:spPr>
          <a:xfrm>
            <a:off x="567715" y="3359555"/>
            <a:ext cx="1606383" cy="129809"/>
          </a:xfrm>
          <a:prstGeom prst="rect">
            <a:avLst/>
          </a:prstGeom>
        </p:spPr>
      </p:pic>
      <p:sp>
        <p:nvSpPr>
          <p:cNvPr id="2" name="Slide Number Placeholder 1">
            <a:extLst>
              <a:ext uri="{FF2B5EF4-FFF2-40B4-BE49-F238E27FC236}">
                <a16:creationId xmlns:a16="http://schemas.microsoft.com/office/drawing/2014/main" id="{624621DB-EBD9-754E-A01A-BDA88CAC61E8}"/>
              </a:ext>
            </a:extLst>
          </p:cNvPr>
          <p:cNvSpPr>
            <a:spLocks noGrp="1"/>
          </p:cNvSpPr>
          <p:nvPr>
            <p:ph type="sldNum" sz="quarter" idx="12"/>
          </p:nvPr>
        </p:nvSpPr>
        <p:spPr/>
        <p:txBody>
          <a:bodyPr/>
          <a:lstStyle/>
          <a:p>
            <a:fld id="{0C152783-A906-4F49-8461-A41E71CF96CE}" type="slidenum">
              <a:rPr lang="lv-LV" smtClean="0"/>
              <a:t>28</a:t>
            </a:fld>
            <a:endParaRPr lang="lv-LV"/>
          </a:p>
        </p:txBody>
      </p:sp>
    </p:spTree>
    <p:extLst>
      <p:ext uri="{BB962C8B-B14F-4D97-AF65-F5344CB8AC3E}">
        <p14:creationId xmlns:p14="http://schemas.microsoft.com/office/powerpoint/2010/main" val="28367139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46"/>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500"/>
                                  </p:stCondLst>
                                  <p:childTnLst>
                                    <p:set>
                                      <p:cBhvr>
                                        <p:cTn id="12"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5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A6CDF-D408-59A2-D883-0F4DF6030F97}"/>
            </a:ext>
          </a:extLst>
        </p:cNvPr>
        <p:cNvGrpSpPr/>
        <p:nvPr/>
      </p:nvGrpSpPr>
      <p:grpSpPr>
        <a:xfrm>
          <a:off x="0" y="0"/>
          <a:ext cx="0" cy="0"/>
          <a:chOff x="0" y="0"/>
          <a:chExt cx="0" cy="0"/>
        </a:xfrm>
      </p:grpSpPr>
      <p:sp>
        <p:nvSpPr>
          <p:cNvPr id="12" name="Virsraksts 1">
            <a:extLst>
              <a:ext uri="{FF2B5EF4-FFF2-40B4-BE49-F238E27FC236}">
                <a16:creationId xmlns:a16="http://schemas.microsoft.com/office/drawing/2014/main" id="{CB642DD3-8B1B-81DF-3C58-2A2D27BB83E9}"/>
              </a:ext>
            </a:extLst>
          </p:cNvPr>
          <p:cNvSpPr txBox="1">
            <a:spLocks/>
          </p:cNvSpPr>
          <p:nvPr/>
        </p:nvSpPr>
        <p:spPr>
          <a:xfrm>
            <a:off x="838200" y="596597"/>
            <a:ext cx="10515600" cy="5360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rgbClr val="7E0000"/>
                </a:solidFill>
                <a:latin typeface="+mj-lt"/>
                <a:ea typeface="+mj-ea"/>
                <a:cs typeface="+mj-cs"/>
              </a:defRPr>
            </a:lvl1pPr>
          </a:lstStyle>
          <a:p>
            <a:r>
              <a:rPr lang="lv-LV">
                <a:solidFill>
                  <a:schemeClr val="accent2">
                    <a:lumMod val="75000"/>
                  </a:schemeClr>
                </a:solidFill>
              </a:rPr>
              <a:t>Projekta pieteikums: A daļa (3)</a:t>
            </a:r>
          </a:p>
        </p:txBody>
      </p:sp>
      <p:sp>
        <p:nvSpPr>
          <p:cNvPr id="16" name="TextBox 15">
            <a:extLst>
              <a:ext uri="{FF2B5EF4-FFF2-40B4-BE49-F238E27FC236}">
                <a16:creationId xmlns:a16="http://schemas.microsoft.com/office/drawing/2014/main" id="{3056832E-ACBD-C6AD-C59C-2D94CF7FDF99}"/>
              </a:ext>
            </a:extLst>
          </p:cNvPr>
          <p:cNvSpPr txBox="1"/>
          <p:nvPr/>
        </p:nvSpPr>
        <p:spPr>
          <a:xfrm>
            <a:off x="803798" y="1513154"/>
            <a:ext cx="10081845" cy="1077218"/>
          </a:xfrm>
          <a:prstGeom prst="rect">
            <a:avLst/>
          </a:prstGeom>
          <a:noFill/>
        </p:spPr>
        <p:txBody>
          <a:bodyPr wrap="square">
            <a:spAutoFit/>
          </a:bodyPr>
          <a:lstStyle/>
          <a:p>
            <a:pPr marL="285750" indent="-285750">
              <a:buBlip>
                <a:blip r:embed="rId2"/>
              </a:buBlip>
            </a:pPr>
            <a:r>
              <a:rPr lang="lv-LV" sz="1600">
                <a:solidFill>
                  <a:schemeClr val="tx2"/>
                </a:solidFill>
              </a:rPr>
              <a:t>Izmaksas norāda veselos skaitļos par katru projekta īstenošanas gadu. Projektā iesaistītā personāla kopējā noslodze PLE aizpildās automātiski pēc atbilstošo datu ievades sadaļā «Zinātniskā grupa»;</a:t>
            </a:r>
          </a:p>
          <a:p>
            <a:pPr marL="285750" indent="-285750">
              <a:buBlip>
                <a:blip r:embed="rId2"/>
              </a:buBlip>
            </a:pPr>
            <a:r>
              <a:rPr lang="lv-LV" sz="1600">
                <a:solidFill>
                  <a:schemeClr val="tx2"/>
                </a:solidFill>
              </a:rPr>
              <a:t>netiešās attiecināmās izmaksas (</a:t>
            </a:r>
            <a:r>
              <a:rPr lang="lv-LV" sz="1600" b="1">
                <a:solidFill>
                  <a:schemeClr val="tx2"/>
                </a:solidFill>
              </a:rPr>
              <a:t>15%</a:t>
            </a:r>
            <a:r>
              <a:rPr lang="lv-LV" sz="1600">
                <a:solidFill>
                  <a:schemeClr val="tx2"/>
                </a:solidFill>
              </a:rPr>
              <a:t> no tiešo attiecināmo MK noteikumu 14.1.1. un 14.1.2. apakšpunktā minēto tiešo attiecināmo izmaksu kopsummas) – aprēķinās automātiski.</a:t>
            </a:r>
          </a:p>
        </p:txBody>
      </p:sp>
      <p:sp>
        <p:nvSpPr>
          <p:cNvPr id="2" name="!!Teksts">
            <a:extLst>
              <a:ext uri="{FF2B5EF4-FFF2-40B4-BE49-F238E27FC236}">
                <a16:creationId xmlns:a16="http://schemas.microsoft.com/office/drawing/2014/main" id="{4281A3E7-B7BC-2C8C-13A3-988F111DEE3E}"/>
              </a:ext>
            </a:extLst>
          </p:cNvPr>
          <p:cNvSpPr txBox="1"/>
          <p:nvPr/>
        </p:nvSpPr>
        <p:spPr>
          <a:xfrm>
            <a:off x="803798" y="995798"/>
            <a:ext cx="5279736" cy="400110"/>
          </a:xfrm>
          <a:prstGeom prst="rect">
            <a:avLst/>
          </a:prstGeom>
          <a:noFill/>
        </p:spPr>
        <p:txBody>
          <a:bodyPr wrap="square" rtlCol="0">
            <a:spAutoFit/>
          </a:bodyPr>
          <a:lstStyle/>
          <a:p>
            <a:pPr lvl="0"/>
            <a:r>
              <a:rPr lang="lv-LV" sz="2000">
                <a:solidFill>
                  <a:schemeClr val="accent2"/>
                </a:solidFill>
                <a:latin typeface="+mj-lt"/>
                <a:ea typeface="Verdana" panose="020B0604030504040204" pitchFamily="34" charset="0"/>
              </a:rPr>
              <a:t>3. nodaļa «Projekta budžets» </a:t>
            </a:r>
          </a:p>
        </p:txBody>
      </p:sp>
      <p:pic>
        <p:nvPicPr>
          <p:cNvPr id="19" name="!!Forma">
            <a:extLst>
              <a:ext uri="{FF2B5EF4-FFF2-40B4-BE49-F238E27FC236}">
                <a16:creationId xmlns:a16="http://schemas.microsoft.com/office/drawing/2014/main" id="{2FD20FDE-E239-8C22-380D-1D6C92C67FC9}"/>
              </a:ext>
            </a:extLst>
          </p:cNvPr>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586333" y="2631982"/>
            <a:ext cx="1269815" cy="126981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Attēls 16">
            <a:extLst>
              <a:ext uri="{FF2B5EF4-FFF2-40B4-BE49-F238E27FC236}">
                <a16:creationId xmlns:a16="http://schemas.microsoft.com/office/drawing/2014/main" id="{3938D8F6-C244-EF74-AB9E-6F6D35C6CB6F}"/>
              </a:ext>
            </a:extLst>
          </p:cNvPr>
          <p:cNvPicPr>
            <a:picLocks noChangeAspect="1"/>
          </p:cNvPicPr>
          <p:nvPr/>
        </p:nvPicPr>
        <p:blipFill>
          <a:blip r:embed="rId4"/>
          <a:stretch>
            <a:fillRect/>
          </a:stretch>
        </p:blipFill>
        <p:spPr>
          <a:xfrm>
            <a:off x="1180682" y="2590372"/>
            <a:ext cx="7943863" cy="3320071"/>
          </a:xfrm>
          <a:prstGeom prst="rect">
            <a:avLst/>
          </a:prstGeom>
          <a:ln>
            <a:noFill/>
          </a:ln>
          <a:effectLst>
            <a:outerShdw blurRad="292100" dist="139700" dir="2700000" algn="tl" rotWithShape="0">
              <a:srgbClr val="333333">
                <a:alpha val="65000"/>
              </a:srgbClr>
            </a:outerShdw>
          </a:effectLst>
        </p:spPr>
      </p:pic>
      <p:sp>
        <p:nvSpPr>
          <p:cNvPr id="3" name="Datuma vietturis 13">
            <a:extLst>
              <a:ext uri="{FF2B5EF4-FFF2-40B4-BE49-F238E27FC236}">
                <a16:creationId xmlns:a16="http://schemas.microsoft.com/office/drawing/2014/main" id="{86EF8406-5411-4454-7722-7D740815C5A2}"/>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5" name="Kājenes vietturis 14">
            <a:extLst>
              <a:ext uri="{FF2B5EF4-FFF2-40B4-BE49-F238E27FC236}">
                <a16:creationId xmlns:a16="http://schemas.microsoft.com/office/drawing/2014/main" id="{6A6CB376-6B69-CE07-6EED-4CDF2B40520E}"/>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pic>
        <p:nvPicPr>
          <p:cNvPr id="9" name="Picture 8">
            <a:extLst>
              <a:ext uri="{FF2B5EF4-FFF2-40B4-BE49-F238E27FC236}">
                <a16:creationId xmlns:a16="http://schemas.microsoft.com/office/drawing/2014/main" id="{2C7C117C-D57E-2CC2-65FA-A5C8176FB0AF}"/>
              </a:ext>
            </a:extLst>
          </p:cNvPr>
          <p:cNvPicPr>
            <a:picLocks noChangeAspect="1"/>
          </p:cNvPicPr>
          <p:nvPr/>
        </p:nvPicPr>
        <p:blipFill>
          <a:blip r:embed="rId5"/>
          <a:stretch>
            <a:fillRect/>
          </a:stretch>
        </p:blipFill>
        <p:spPr>
          <a:xfrm>
            <a:off x="1180682" y="2812506"/>
            <a:ext cx="1609483" cy="128027"/>
          </a:xfrm>
          <a:prstGeom prst="rect">
            <a:avLst/>
          </a:prstGeom>
        </p:spPr>
      </p:pic>
      <p:sp>
        <p:nvSpPr>
          <p:cNvPr id="4" name="Slide Number Placeholder 3">
            <a:extLst>
              <a:ext uri="{FF2B5EF4-FFF2-40B4-BE49-F238E27FC236}">
                <a16:creationId xmlns:a16="http://schemas.microsoft.com/office/drawing/2014/main" id="{51F00B51-9FE2-FB49-2977-581128ADB2FC}"/>
              </a:ext>
            </a:extLst>
          </p:cNvPr>
          <p:cNvSpPr>
            <a:spLocks noGrp="1"/>
          </p:cNvSpPr>
          <p:nvPr>
            <p:ph type="sldNum" sz="quarter" idx="12"/>
          </p:nvPr>
        </p:nvSpPr>
        <p:spPr/>
        <p:txBody>
          <a:bodyPr/>
          <a:lstStyle/>
          <a:p>
            <a:fld id="{0C152783-A906-4F49-8461-A41E71CF96CE}" type="slidenum">
              <a:rPr lang="lv-LV" smtClean="0"/>
              <a:t>29</a:t>
            </a:fld>
            <a:endParaRPr lang="lv-LV"/>
          </a:p>
        </p:txBody>
      </p:sp>
    </p:spTree>
    <p:extLst>
      <p:ext uri="{BB962C8B-B14F-4D97-AF65-F5344CB8AC3E}">
        <p14:creationId xmlns:p14="http://schemas.microsoft.com/office/powerpoint/2010/main" val="9374877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699F0-5BD8-A8BA-B2FC-7C4F2CEEA3D6}"/>
            </a:ext>
          </a:extLst>
        </p:cNvPr>
        <p:cNvGrpSpPr/>
        <p:nvPr/>
      </p:nvGrpSpPr>
      <p:grpSpPr>
        <a:xfrm>
          <a:off x="0" y="0"/>
          <a:ext cx="0" cy="0"/>
          <a:chOff x="0" y="0"/>
          <a:chExt cx="0" cy="0"/>
        </a:xfrm>
      </p:grpSpPr>
      <p:graphicFrame>
        <p:nvGraphicFramePr>
          <p:cNvPr id="5" name="Shēma 4">
            <a:extLst>
              <a:ext uri="{FF2B5EF4-FFF2-40B4-BE49-F238E27FC236}">
                <a16:creationId xmlns:a16="http://schemas.microsoft.com/office/drawing/2014/main" id="{FFC52460-7095-F9AC-39C6-44E2683D711F}"/>
              </a:ext>
            </a:extLst>
          </p:cNvPr>
          <p:cNvGraphicFramePr/>
          <p:nvPr>
            <p:extLst>
              <p:ext uri="{D42A27DB-BD31-4B8C-83A1-F6EECF244321}">
                <p14:modId xmlns:p14="http://schemas.microsoft.com/office/powerpoint/2010/main" val="789286299"/>
              </p:ext>
            </p:extLst>
          </p:nvPr>
        </p:nvGraphicFramePr>
        <p:xfrm>
          <a:off x="1147229" y="736193"/>
          <a:ext cx="7856094" cy="3738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5" name="!!Forma" descr="Image result for research icon">
            <a:extLst>
              <a:ext uri="{FF2B5EF4-FFF2-40B4-BE49-F238E27FC236}">
                <a16:creationId xmlns:a16="http://schemas.microsoft.com/office/drawing/2014/main" id="{34B49642-7521-D335-0C7F-9D12B01A6BBA}"/>
              </a:ext>
            </a:extLst>
          </p:cNvPr>
          <p:cNvPicPr>
            <a:picLocks noChangeAspect="1" noChangeArrowheads="1"/>
          </p:cNvPicPr>
          <p:nvPr/>
        </p:nvPicPr>
        <p:blipFill>
          <a:blip r:embed="rId8"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222672" y="2492314"/>
            <a:ext cx="1519055" cy="151905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uma vietturis 13">
            <a:extLst>
              <a:ext uri="{FF2B5EF4-FFF2-40B4-BE49-F238E27FC236}">
                <a16:creationId xmlns:a16="http://schemas.microsoft.com/office/drawing/2014/main" id="{D069E5F8-C09A-F63A-65FC-AD4D51C4681B}"/>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9" name="Kājenes vietturis 14">
            <a:extLst>
              <a:ext uri="{FF2B5EF4-FFF2-40B4-BE49-F238E27FC236}">
                <a16:creationId xmlns:a16="http://schemas.microsoft.com/office/drawing/2014/main" id="{3C9CE09E-1445-F8D4-E0A2-FD5E9AF9E59A}"/>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10" name="Slaida numura vietturis 15">
            <a:extLst>
              <a:ext uri="{FF2B5EF4-FFF2-40B4-BE49-F238E27FC236}">
                <a16:creationId xmlns:a16="http://schemas.microsoft.com/office/drawing/2014/main" id="{44D529BA-3574-3082-47FC-A06155A7BE87}"/>
              </a:ext>
            </a:extLst>
          </p:cNvPr>
          <p:cNvSpPr txBox="1">
            <a:spLocks/>
          </p:cNvSpPr>
          <p:nvPr/>
        </p:nvSpPr>
        <p:spPr>
          <a:xfrm>
            <a:off x="8470677" y="6356350"/>
            <a:ext cx="2743200" cy="365125"/>
          </a:xfrm>
          <a:prstGeom prst="rect">
            <a:avLst/>
          </a:prstGeom>
        </p:spPr>
        <p:txBody>
          <a:bodyPr vert="horz" lIns="91440" tIns="45720" rIns="91440" bIns="45720" rtlCol="0" anchor="ctr"/>
          <a:lstStyle>
            <a:defPPr>
              <a:defRPr lang="lv-LV"/>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152783-A906-4F49-8461-A41E71CF96CE}" type="slidenum">
              <a:rPr lang="lv-LV" smtClean="0"/>
              <a:pPr/>
              <a:t>3</a:t>
            </a:fld>
            <a:endParaRPr lang="lv-LV" dirty="0"/>
          </a:p>
        </p:txBody>
      </p:sp>
      <p:sp>
        <p:nvSpPr>
          <p:cNvPr id="3" name="TextBox 2">
            <a:extLst>
              <a:ext uri="{FF2B5EF4-FFF2-40B4-BE49-F238E27FC236}">
                <a16:creationId xmlns:a16="http://schemas.microsoft.com/office/drawing/2014/main" id="{ADD96194-1A42-52CC-8AEB-FC9DB98A5AF1}"/>
              </a:ext>
            </a:extLst>
          </p:cNvPr>
          <p:cNvSpPr txBox="1"/>
          <p:nvPr/>
        </p:nvSpPr>
        <p:spPr>
          <a:xfrm>
            <a:off x="1217567" y="4260531"/>
            <a:ext cx="2766148" cy="923330"/>
          </a:xfrm>
          <a:prstGeom prst="rect">
            <a:avLst/>
          </a:prstGeom>
          <a:noFill/>
        </p:spPr>
        <p:txBody>
          <a:bodyPr wrap="square">
            <a:spAutoFit/>
          </a:bodyPr>
          <a:lstStyle/>
          <a:p>
            <a:r>
              <a:rPr lang="lv-LV" b="1" dirty="0"/>
              <a:t>2026. g. – 81 966,00 EUR;</a:t>
            </a:r>
          </a:p>
          <a:p>
            <a:r>
              <a:rPr lang="lv-LV" b="1" dirty="0"/>
              <a:t>2027.g. – 390 600,00 EUR;</a:t>
            </a:r>
          </a:p>
          <a:p>
            <a:r>
              <a:rPr lang="lv-LV" b="1" dirty="0"/>
              <a:t>2028.g. – 104 035,00 EUR</a:t>
            </a:r>
          </a:p>
        </p:txBody>
      </p:sp>
    </p:spTree>
    <p:extLst>
      <p:ext uri="{BB962C8B-B14F-4D97-AF65-F5344CB8AC3E}">
        <p14:creationId xmlns:p14="http://schemas.microsoft.com/office/powerpoint/2010/main" val="23890193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24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mph" presetSubtype="0" fill="hold" grpId="1" nodeType="clickEffect">
                                  <p:stCondLst>
                                    <p:cond delay="0"/>
                                  </p:stCondLst>
                                  <p:childTnLst>
                                    <p:animEffect transition="out" filter="fade">
                                      <p:cBhvr>
                                        <p:cTn id="10" dur="500" tmFilter="0, 0; .2, .5; .8, .5; 1, 0"/>
                                        <p:tgtEl>
                                          <p:spTgt spid="5"/>
                                        </p:tgtEl>
                                      </p:cBhvr>
                                    </p:animEffect>
                                    <p:animScale>
                                      <p:cBhvr>
                                        <p:cTn id="11"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5" grpId="1">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E1FB0-183F-2ED9-6E55-B8284F4A054C}"/>
            </a:ext>
          </a:extLst>
        </p:cNvPr>
        <p:cNvGrpSpPr/>
        <p:nvPr/>
      </p:nvGrpSpPr>
      <p:grpSpPr>
        <a:xfrm>
          <a:off x="0" y="0"/>
          <a:ext cx="0" cy="0"/>
          <a:chOff x="0" y="0"/>
          <a:chExt cx="0" cy="0"/>
        </a:xfrm>
      </p:grpSpPr>
      <p:sp>
        <p:nvSpPr>
          <p:cNvPr id="12" name="Virsraksts 1">
            <a:extLst>
              <a:ext uri="{FF2B5EF4-FFF2-40B4-BE49-F238E27FC236}">
                <a16:creationId xmlns:a16="http://schemas.microsoft.com/office/drawing/2014/main" id="{A71C9446-8CB3-46F0-9310-763DFDAD8DF0}"/>
              </a:ext>
            </a:extLst>
          </p:cNvPr>
          <p:cNvSpPr txBox="1">
            <a:spLocks/>
          </p:cNvSpPr>
          <p:nvPr/>
        </p:nvSpPr>
        <p:spPr>
          <a:xfrm>
            <a:off x="838200" y="596597"/>
            <a:ext cx="10515600" cy="5360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rgbClr val="7E0000"/>
                </a:solidFill>
                <a:latin typeface="+mj-lt"/>
                <a:ea typeface="+mj-ea"/>
                <a:cs typeface="+mj-cs"/>
              </a:defRPr>
            </a:lvl1pPr>
          </a:lstStyle>
          <a:p>
            <a:r>
              <a:rPr lang="lv-LV">
                <a:solidFill>
                  <a:schemeClr val="accent2">
                    <a:lumMod val="75000"/>
                  </a:schemeClr>
                </a:solidFill>
              </a:rPr>
              <a:t>Projekta pieteikums: A daļa (4)</a:t>
            </a:r>
          </a:p>
        </p:txBody>
      </p:sp>
      <p:sp>
        <p:nvSpPr>
          <p:cNvPr id="16" name="TextBox 15">
            <a:extLst>
              <a:ext uri="{FF2B5EF4-FFF2-40B4-BE49-F238E27FC236}">
                <a16:creationId xmlns:a16="http://schemas.microsoft.com/office/drawing/2014/main" id="{D1EF5CB3-0582-7119-3F1B-C042C74294D2}"/>
              </a:ext>
            </a:extLst>
          </p:cNvPr>
          <p:cNvSpPr txBox="1"/>
          <p:nvPr/>
        </p:nvSpPr>
        <p:spPr>
          <a:xfrm>
            <a:off x="803798" y="1513154"/>
            <a:ext cx="10081845" cy="338554"/>
          </a:xfrm>
          <a:prstGeom prst="rect">
            <a:avLst/>
          </a:prstGeom>
          <a:noFill/>
        </p:spPr>
        <p:txBody>
          <a:bodyPr wrap="square">
            <a:spAutoFit/>
          </a:bodyPr>
          <a:lstStyle/>
          <a:p>
            <a:pPr algn="just"/>
            <a:r>
              <a:rPr lang="lv-LV" sz="1600">
                <a:solidFill>
                  <a:schemeClr val="tx2"/>
                </a:solidFill>
              </a:rPr>
              <a:t>Norāda attiecīgā rezultāta skaitlisko vērtību </a:t>
            </a:r>
            <a:r>
              <a:rPr lang="lv-LV" sz="1600" err="1">
                <a:solidFill>
                  <a:schemeClr val="tx2"/>
                </a:solidFill>
              </a:rPr>
              <a:t>vidusposmā</a:t>
            </a:r>
            <a:r>
              <a:rPr lang="lv-LV" sz="1600">
                <a:solidFill>
                  <a:schemeClr val="tx2"/>
                </a:solidFill>
              </a:rPr>
              <a:t> un noslēgumā.</a:t>
            </a:r>
          </a:p>
        </p:txBody>
      </p:sp>
      <p:sp>
        <p:nvSpPr>
          <p:cNvPr id="2" name="!!Teksts">
            <a:extLst>
              <a:ext uri="{FF2B5EF4-FFF2-40B4-BE49-F238E27FC236}">
                <a16:creationId xmlns:a16="http://schemas.microsoft.com/office/drawing/2014/main" id="{C448DAE5-7DC8-F09C-B87A-BFC3E73FB906}"/>
              </a:ext>
            </a:extLst>
          </p:cNvPr>
          <p:cNvSpPr txBox="1"/>
          <p:nvPr/>
        </p:nvSpPr>
        <p:spPr>
          <a:xfrm>
            <a:off x="803798" y="995798"/>
            <a:ext cx="5279736" cy="400110"/>
          </a:xfrm>
          <a:prstGeom prst="rect">
            <a:avLst/>
          </a:prstGeom>
          <a:noFill/>
        </p:spPr>
        <p:txBody>
          <a:bodyPr wrap="square" rtlCol="0">
            <a:spAutoFit/>
          </a:bodyPr>
          <a:lstStyle/>
          <a:p>
            <a:pPr lvl="0"/>
            <a:r>
              <a:rPr lang="lv-LV" sz="2000">
                <a:solidFill>
                  <a:schemeClr val="accent2"/>
                </a:solidFill>
                <a:latin typeface="+mj-lt"/>
                <a:ea typeface="Verdana" panose="020B0604030504040204" pitchFamily="34" charset="0"/>
              </a:rPr>
              <a:t>4. nodaļa «Projekta rezultāti» </a:t>
            </a:r>
          </a:p>
        </p:txBody>
      </p:sp>
      <p:pic>
        <p:nvPicPr>
          <p:cNvPr id="18" name="!!Forma" descr="Network">
            <a:extLst>
              <a:ext uri="{FF2B5EF4-FFF2-40B4-BE49-F238E27FC236}">
                <a16:creationId xmlns:a16="http://schemas.microsoft.com/office/drawing/2014/main" id="{D2685057-87E0-9C04-3E99-960E63E82045}"/>
              </a:ext>
            </a:extLst>
          </p:cNvPr>
          <p:cNvPicPr>
            <a:picLocks noChangeAspect="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7280775" y="435213"/>
            <a:ext cx="1742692" cy="1666415"/>
          </a:xfrm>
          <a:prstGeom prst="rect">
            <a:avLst/>
          </a:prstGeom>
          <a:effectLst>
            <a:outerShdw blurRad="50800" dist="38100" dir="2700000" algn="tl" rotWithShape="0">
              <a:prstClr val="black">
                <a:alpha val="40000"/>
              </a:prstClr>
            </a:outerShdw>
          </a:effectLst>
        </p:spPr>
      </p:pic>
      <p:pic>
        <p:nvPicPr>
          <p:cNvPr id="11" name="Attēls 10">
            <a:extLst>
              <a:ext uri="{FF2B5EF4-FFF2-40B4-BE49-F238E27FC236}">
                <a16:creationId xmlns:a16="http://schemas.microsoft.com/office/drawing/2014/main" id="{AAC614F7-D632-6B55-5437-F17A38019DB5}"/>
              </a:ext>
            </a:extLst>
          </p:cNvPr>
          <p:cNvPicPr>
            <a:picLocks noChangeAspect="1"/>
          </p:cNvPicPr>
          <p:nvPr/>
        </p:nvPicPr>
        <p:blipFill>
          <a:blip r:embed="rId3"/>
          <a:stretch>
            <a:fillRect/>
          </a:stretch>
        </p:blipFill>
        <p:spPr>
          <a:xfrm>
            <a:off x="2627558" y="1756234"/>
            <a:ext cx="1891433" cy="190555"/>
          </a:xfrm>
          <a:prstGeom prst="rect">
            <a:avLst/>
          </a:prstGeom>
        </p:spPr>
      </p:pic>
      <p:pic>
        <p:nvPicPr>
          <p:cNvPr id="17" name="Attēls 16">
            <a:extLst>
              <a:ext uri="{FF2B5EF4-FFF2-40B4-BE49-F238E27FC236}">
                <a16:creationId xmlns:a16="http://schemas.microsoft.com/office/drawing/2014/main" id="{9CFFE59D-19EE-24CB-6DBF-3D1BA3E050D9}"/>
              </a:ext>
            </a:extLst>
          </p:cNvPr>
          <p:cNvPicPr>
            <a:picLocks noChangeAspect="1"/>
          </p:cNvPicPr>
          <p:nvPr/>
        </p:nvPicPr>
        <p:blipFill>
          <a:blip r:embed="rId4"/>
          <a:stretch>
            <a:fillRect/>
          </a:stretch>
        </p:blipFill>
        <p:spPr>
          <a:xfrm>
            <a:off x="1311965" y="1946789"/>
            <a:ext cx="9031356" cy="4234230"/>
          </a:xfrm>
          <a:prstGeom prst="rect">
            <a:avLst/>
          </a:prstGeom>
          <a:ln>
            <a:noFill/>
          </a:ln>
          <a:effectLst>
            <a:outerShdw blurRad="292100" dist="139700" dir="2700000" algn="tl" rotWithShape="0">
              <a:srgbClr val="333333">
                <a:alpha val="65000"/>
              </a:srgbClr>
            </a:outerShdw>
          </a:effectLst>
        </p:spPr>
      </p:pic>
      <p:sp>
        <p:nvSpPr>
          <p:cNvPr id="3" name="Datuma vietturis 13">
            <a:extLst>
              <a:ext uri="{FF2B5EF4-FFF2-40B4-BE49-F238E27FC236}">
                <a16:creationId xmlns:a16="http://schemas.microsoft.com/office/drawing/2014/main" id="{617C7322-B0CA-8AE5-9517-D1938E0EADEB}"/>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5" name="Kājenes vietturis 14">
            <a:extLst>
              <a:ext uri="{FF2B5EF4-FFF2-40B4-BE49-F238E27FC236}">
                <a16:creationId xmlns:a16="http://schemas.microsoft.com/office/drawing/2014/main" id="{A5AF5DA7-A7FA-7EFE-2731-7D8E61DD85A7}"/>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pic>
        <p:nvPicPr>
          <p:cNvPr id="7" name="Picture 6">
            <a:extLst>
              <a:ext uri="{FF2B5EF4-FFF2-40B4-BE49-F238E27FC236}">
                <a16:creationId xmlns:a16="http://schemas.microsoft.com/office/drawing/2014/main" id="{87818C5C-B963-8481-8EDE-D43D8B48EC9A}"/>
              </a:ext>
            </a:extLst>
          </p:cNvPr>
          <p:cNvPicPr>
            <a:picLocks noChangeAspect="1"/>
          </p:cNvPicPr>
          <p:nvPr/>
        </p:nvPicPr>
        <p:blipFill>
          <a:blip r:embed="rId5"/>
          <a:stretch>
            <a:fillRect/>
          </a:stretch>
        </p:blipFill>
        <p:spPr>
          <a:xfrm>
            <a:off x="1371487" y="2188380"/>
            <a:ext cx="1609483" cy="128027"/>
          </a:xfrm>
          <a:prstGeom prst="rect">
            <a:avLst/>
          </a:prstGeom>
        </p:spPr>
      </p:pic>
      <p:sp>
        <p:nvSpPr>
          <p:cNvPr id="4" name="Slide Number Placeholder 3">
            <a:extLst>
              <a:ext uri="{FF2B5EF4-FFF2-40B4-BE49-F238E27FC236}">
                <a16:creationId xmlns:a16="http://schemas.microsoft.com/office/drawing/2014/main" id="{ED7D1EE5-AF74-65AF-C6D2-53D437CEB9C5}"/>
              </a:ext>
            </a:extLst>
          </p:cNvPr>
          <p:cNvSpPr>
            <a:spLocks noGrp="1"/>
          </p:cNvSpPr>
          <p:nvPr>
            <p:ph type="sldNum" sz="quarter" idx="12"/>
          </p:nvPr>
        </p:nvSpPr>
        <p:spPr/>
        <p:txBody>
          <a:bodyPr/>
          <a:lstStyle/>
          <a:p>
            <a:fld id="{0C152783-A906-4F49-8461-A41E71CF96CE}" type="slidenum">
              <a:rPr lang="lv-LV" smtClean="0"/>
              <a:t>30</a:t>
            </a:fld>
            <a:endParaRPr lang="lv-LV"/>
          </a:p>
        </p:txBody>
      </p:sp>
    </p:spTree>
    <p:extLst>
      <p:ext uri="{BB962C8B-B14F-4D97-AF65-F5344CB8AC3E}">
        <p14:creationId xmlns:p14="http://schemas.microsoft.com/office/powerpoint/2010/main" val="23390159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ABD6A-F1A5-4D4F-C8C8-6C50F07EF5D8}"/>
            </a:ext>
          </a:extLst>
        </p:cNvPr>
        <p:cNvGrpSpPr/>
        <p:nvPr/>
      </p:nvGrpSpPr>
      <p:grpSpPr>
        <a:xfrm>
          <a:off x="0" y="0"/>
          <a:ext cx="0" cy="0"/>
          <a:chOff x="0" y="0"/>
          <a:chExt cx="0" cy="0"/>
        </a:xfrm>
      </p:grpSpPr>
      <p:sp>
        <p:nvSpPr>
          <p:cNvPr id="12" name="Virsraksts 1">
            <a:extLst>
              <a:ext uri="{FF2B5EF4-FFF2-40B4-BE49-F238E27FC236}">
                <a16:creationId xmlns:a16="http://schemas.microsoft.com/office/drawing/2014/main" id="{30D3B7DB-5ECE-3204-5CB4-2DD644D8E82E}"/>
              </a:ext>
            </a:extLst>
          </p:cNvPr>
          <p:cNvSpPr txBox="1">
            <a:spLocks/>
          </p:cNvSpPr>
          <p:nvPr/>
        </p:nvSpPr>
        <p:spPr>
          <a:xfrm>
            <a:off x="838200" y="596597"/>
            <a:ext cx="10515600" cy="5360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rgbClr val="7E0000"/>
                </a:solidFill>
                <a:latin typeface="+mj-lt"/>
                <a:ea typeface="+mj-ea"/>
                <a:cs typeface="+mj-cs"/>
              </a:defRPr>
            </a:lvl1pPr>
          </a:lstStyle>
          <a:p>
            <a:r>
              <a:rPr lang="lv-LV">
                <a:solidFill>
                  <a:schemeClr val="accent2">
                    <a:lumMod val="75000"/>
                  </a:schemeClr>
                </a:solidFill>
              </a:rPr>
              <a:t>Projekta pieteikums: A daļa (5)</a:t>
            </a:r>
          </a:p>
        </p:txBody>
      </p:sp>
      <p:sp>
        <p:nvSpPr>
          <p:cNvPr id="2" name="!!Teksts">
            <a:extLst>
              <a:ext uri="{FF2B5EF4-FFF2-40B4-BE49-F238E27FC236}">
                <a16:creationId xmlns:a16="http://schemas.microsoft.com/office/drawing/2014/main" id="{03E788FE-A7D3-7C49-0FE6-68B6F2EBBC07}"/>
              </a:ext>
            </a:extLst>
          </p:cNvPr>
          <p:cNvSpPr txBox="1"/>
          <p:nvPr/>
        </p:nvSpPr>
        <p:spPr>
          <a:xfrm>
            <a:off x="803798" y="995798"/>
            <a:ext cx="5279736" cy="400110"/>
          </a:xfrm>
          <a:prstGeom prst="rect">
            <a:avLst/>
          </a:prstGeom>
          <a:noFill/>
        </p:spPr>
        <p:txBody>
          <a:bodyPr wrap="square" rtlCol="0">
            <a:spAutoFit/>
          </a:bodyPr>
          <a:lstStyle/>
          <a:p>
            <a:pPr lvl="0"/>
            <a:r>
              <a:rPr lang="lv-LV" sz="2000">
                <a:solidFill>
                  <a:schemeClr val="accent2"/>
                </a:solidFill>
                <a:latin typeface="+mj-lt"/>
                <a:ea typeface="Verdana" panose="020B0604030504040204" pitchFamily="34" charset="0"/>
              </a:rPr>
              <a:t>5. nodaļa «Laika grafiks» </a:t>
            </a:r>
          </a:p>
        </p:txBody>
      </p:sp>
      <p:sp>
        <p:nvSpPr>
          <p:cNvPr id="5" name="TextBox 4">
            <a:extLst>
              <a:ext uri="{FF2B5EF4-FFF2-40B4-BE49-F238E27FC236}">
                <a16:creationId xmlns:a16="http://schemas.microsoft.com/office/drawing/2014/main" id="{A11E73FC-63AD-84F0-64E8-F9A32ADB9594}"/>
              </a:ext>
            </a:extLst>
          </p:cNvPr>
          <p:cNvSpPr txBox="1"/>
          <p:nvPr/>
        </p:nvSpPr>
        <p:spPr>
          <a:xfrm>
            <a:off x="803798" y="1513154"/>
            <a:ext cx="10081845" cy="584775"/>
          </a:xfrm>
          <a:prstGeom prst="rect">
            <a:avLst/>
          </a:prstGeom>
          <a:noFill/>
        </p:spPr>
        <p:txBody>
          <a:bodyPr wrap="square">
            <a:spAutoFit/>
          </a:bodyPr>
          <a:lstStyle/>
          <a:p>
            <a:pPr marL="285750" indent="-285750">
              <a:buBlip>
                <a:blip r:embed="rId2"/>
              </a:buBlip>
            </a:pPr>
            <a:r>
              <a:rPr lang="lv-LV" sz="1600">
                <a:solidFill>
                  <a:schemeClr val="tx2"/>
                </a:solidFill>
                <a:ea typeface="Verdana" panose="020B0604030504040204" pitchFamily="34" charset="0"/>
              </a:rPr>
              <a:t>Aizpilda informācijas sistēmā, ievērojot nolikuma 4. punktā noteikto par projekta īstenošanas termiņu – 30 mēneši.</a:t>
            </a:r>
          </a:p>
          <a:p>
            <a:pPr marL="285750" indent="-285750">
              <a:buBlip>
                <a:blip r:embed="rId2"/>
              </a:buBlip>
            </a:pPr>
            <a:r>
              <a:rPr lang="lv-LV" sz="1600">
                <a:solidFill>
                  <a:schemeClr val="tx2"/>
                </a:solidFill>
                <a:ea typeface="Verdana" panose="020B0604030504040204" pitchFamily="34" charset="0"/>
              </a:rPr>
              <a:t>Norāda iesaistītās institūcijas un mēnešus, kuros tās piedalīsies projekta īstenošanā.</a:t>
            </a:r>
            <a:endParaRPr lang="lv-LV" sz="1600">
              <a:solidFill>
                <a:schemeClr val="tx2"/>
              </a:solidFill>
            </a:endParaRPr>
          </a:p>
        </p:txBody>
      </p:sp>
      <p:pic>
        <p:nvPicPr>
          <p:cNvPr id="14" name="Attēls 13">
            <a:extLst>
              <a:ext uri="{FF2B5EF4-FFF2-40B4-BE49-F238E27FC236}">
                <a16:creationId xmlns:a16="http://schemas.microsoft.com/office/drawing/2014/main" id="{6380C681-4FFB-0492-C9DD-D790273698DF}"/>
              </a:ext>
            </a:extLst>
          </p:cNvPr>
          <p:cNvPicPr>
            <a:picLocks noChangeAspect="1"/>
          </p:cNvPicPr>
          <p:nvPr/>
        </p:nvPicPr>
        <p:blipFill>
          <a:blip r:embed="rId3"/>
          <a:stretch>
            <a:fillRect/>
          </a:stretch>
        </p:blipFill>
        <p:spPr>
          <a:xfrm>
            <a:off x="2694767" y="4166200"/>
            <a:ext cx="938784" cy="79300"/>
          </a:xfrm>
          <a:prstGeom prst="rect">
            <a:avLst/>
          </a:prstGeom>
          <a:ln>
            <a:noFill/>
          </a:ln>
          <a:effectLst/>
        </p:spPr>
      </p:pic>
      <p:pic>
        <p:nvPicPr>
          <p:cNvPr id="15" name="Attēls 14">
            <a:extLst>
              <a:ext uri="{FF2B5EF4-FFF2-40B4-BE49-F238E27FC236}">
                <a16:creationId xmlns:a16="http://schemas.microsoft.com/office/drawing/2014/main" id="{03607B2B-C93D-4A43-B03B-971D18401E5F}"/>
              </a:ext>
            </a:extLst>
          </p:cNvPr>
          <p:cNvPicPr>
            <a:picLocks noChangeAspect="1"/>
          </p:cNvPicPr>
          <p:nvPr/>
        </p:nvPicPr>
        <p:blipFill>
          <a:blip r:embed="rId3"/>
          <a:stretch>
            <a:fillRect/>
          </a:stretch>
        </p:blipFill>
        <p:spPr>
          <a:xfrm>
            <a:off x="2689356" y="4359939"/>
            <a:ext cx="1163026" cy="179942"/>
          </a:xfrm>
          <a:prstGeom prst="rect">
            <a:avLst/>
          </a:prstGeom>
          <a:ln>
            <a:noFill/>
          </a:ln>
          <a:effectLst/>
        </p:spPr>
      </p:pic>
      <p:pic>
        <p:nvPicPr>
          <p:cNvPr id="20" name="!!Forma">
            <a:extLst>
              <a:ext uri="{FF2B5EF4-FFF2-40B4-BE49-F238E27FC236}">
                <a16:creationId xmlns:a16="http://schemas.microsoft.com/office/drawing/2014/main" id="{D847C58E-82D4-4692-0BAD-BC5C57F51614}"/>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249218" y="222093"/>
            <a:ext cx="1218381" cy="121575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Attēls 12">
            <a:extLst>
              <a:ext uri="{FF2B5EF4-FFF2-40B4-BE49-F238E27FC236}">
                <a16:creationId xmlns:a16="http://schemas.microsoft.com/office/drawing/2014/main" id="{94AEE7F9-B103-B570-0EFC-94C381821774}"/>
              </a:ext>
            </a:extLst>
          </p:cNvPr>
          <p:cNvPicPr>
            <a:picLocks noChangeAspect="1"/>
          </p:cNvPicPr>
          <p:nvPr/>
        </p:nvPicPr>
        <p:blipFill>
          <a:blip r:embed="rId5"/>
          <a:stretch>
            <a:fillRect/>
          </a:stretch>
        </p:blipFill>
        <p:spPr>
          <a:xfrm>
            <a:off x="803798" y="2296238"/>
            <a:ext cx="10812754" cy="2335397"/>
          </a:xfrm>
          <a:prstGeom prst="rect">
            <a:avLst/>
          </a:prstGeom>
          <a:ln>
            <a:noFill/>
          </a:ln>
          <a:effectLst>
            <a:outerShdw blurRad="292100" dist="139700" dir="2700000" algn="tl" rotWithShape="0">
              <a:srgbClr val="333333">
                <a:alpha val="65000"/>
              </a:srgbClr>
            </a:outerShdw>
          </a:effectLst>
        </p:spPr>
      </p:pic>
      <p:sp>
        <p:nvSpPr>
          <p:cNvPr id="3" name="Datuma vietturis 13">
            <a:extLst>
              <a:ext uri="{FF2B5EF4-FFF2-40B4-BE49-F238E27FC236}">
                <a16:creationId xmlns:a16="http://schemas.microsoft.com/office/drawing/2014/main" id="{DBD7F94C-0916-3CE8-4B4F-91A7EBE37443}"/>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6" name="Kājenes vietturis 14">
            <a:extLst>
              <a:ext uri="{FF2B5EF4-FFF2-40B4-BE49-F238E27FC236}">
                <a16:creationId xmlns:a16="http://schemas.microsoft.com/office/drawing/2014/main" id="{D25CCCCD-9403-97A8-823F-C1CB7688E022}"/>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pic>
        <p:nvPicPr>
          <p:cNvPr id="8" name="Picture 7">
            <a:extLst>
              <a:ext uri="{FF2B5EF4-FFF2-40B4-BE49-F238E27FC236}">
                <a16:creationId xmlns:a16="http://schemas.microsoft.com/office/drawing/2014/main" id="{6ADE0D3F-C5FB-8897-2CA8-987D71F3C44E}"/>
              </a:ext>
            </a:extLst>
          </p:cNvPr>
          <p:cNvPicPr>
            <a:picLocks noChangeAspect="1"/>
          </p:cNvPicPr>
          <p:nvPr/>
        </p:nvPicPr>
        <p:blipFill>
          <a:blip r:embed="rId6"/>
          <a:stretch>
            <a:fillRect/>
          </a:stretch>
        </p:blipFill>
        <p:spPr>
          <a:xfrm>
            <a:off x="838200" y="2793424"/>
            <a:ext cx="1636435" cy="130171"/>
          </a:xfrm>
          <a:prstGeom prst="rect">
            <a:avLst/>
          </a:prstGeom>
        </p:spPr>
      </p:pic>
      <p:sp>
        <p:nvSpPr>
          <p:cNvPr id="4" name="Slide Number Placeholder 3">
            <a:extLst>
              <a:ext uri="{FF2B5EF4-FFF2-40B4-BE49-F238E27FC236}">
                <a16:creationId xmlns:a16="http://schemas.microsoft.com/office/drawing/2014/main" id="{8F3E56BC-5502-CAF9-4555-B684E205B25F}"/>
              </a:ext>
            </a:extLst>
          </p:cNvPr>
          <p:cNvSpPr>
            <a:spLocks noGrp="1"/>
          </p:cNvSpPr>
          <p:nvPr>
            <p:ph type="sldNum" sz="quarter" idx="12"/>
          </p:nvPr>
        </p:nvSpPr>
        <p:spPr/>
        <p:txBody>
          <a:bodyPr/>
          <a:lstStyle/>
          <a:p>
            <a:fld id="{0C152783-A906-4F49-8461-A41E71CF96CE}" type="slidenum">
              <a:rPr lang="lv-LV" smtClean="0"/>
              <a:t>31</a:t>
            </a:fld>
            <a:endParaRPr lang="lv-LV"/>
          </a:p>
        </p:txBody>
      </p:sp>
    </p:spTree>
    <p:extLst>
      <p:ext uri="{BB962C8B-B14F-4D97-AF65-F5344CB8AC3E}">
        <p14:creationId xmlns:p14="http://schemas.microsoft.com/office/powerpoint/2010/main" val="15195073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92CAB-3101-CB0D-5549-0153FB89A204}"/>
            </a:ext>
          </a:extLst>
        </p:cNvPr>
        <p:cNvGrpSpPr/>
        <p:nvPr/>
      </p:nvGrpSpPr>
      <p:grpSpPr>
        <a:xfrm>
          <a:off x="0" y="0"/>
          <a:ext cx="0" cy="0"/>
          <a:chOff x="0" y="0"/>
          <a:chExt cx="0" cy="0"/>
        </a:xfrm>
      </p:grpSpPr>
      <p:sp>
        <p:nvSpPr>
          <p:cNvPr id="12" name="Virsraksts 1">
            <a:extLst>
              <a:ext uri="{FF2B5EF4-FFF2-40B4-BE49-F238E27FC236}">
                <a16:creationId xmlns:a16="http://schemas.microsoft.com/office/drawing/2014/main" id="{DEF2DEC0-944F-624F-9A98-B4EC7FA139F4}"/>
              </a:ext>
            </a:extLst>
          </p:cNvPr>
          <p:cNvSpPr txBox="1">
            <a:spLocks/>
          </p:cNvSpPr>
          <p:nvPr/>
        </p:nvSpPr>
        <p:spPr>
          <a:xfrm>
            <a:off x="838200" y="596597"/>
            <a:ext cx="10515600" cy="5360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rgbClr val="7E0000"/>
                </a:solidFill>
                <a:latin typeface="+mj-lt"/>
                <a:ea typeface="+mj-ea"/>
                <a:cs typeface="+mj-cs"/>
              </a:defRPr>
            </a:lvl1pPr>
          </a:lstStyle>
          <a:p>
            <a:r>
              <a:rPr lang="lv-LV">
                <a:solidFill>
                  <a:schemeClr val="accent2">
                    <a:lumMod val="75000"/>
                  </a:schemeClr>
                </a:solidFill>
              </a:rPr>
              <a:t>Projekta pieteikums: B daļa </a:t>
            </a:r>
          </a:p>
        </p:txBody>
      </p:sp>
      <p:sp>
        <p:nvSpPr>
          <p:cNvPr id="5" name="TextBox 4">
            <a:extLst>
              <a:ext uri="{FF2B5EF4-FFF2-40B4-BE49-F238E27FC236}">
                <a16:creationId xmlns:a16="http://schemas.microsoft.com/office/drawing/2014/main" id="{8D58C674-238D-34E6-5486-815D873D0FCB}"/>
              </a:ext>
            </a:extLst>
          </p:cNvPr>
          <p:cNvSpPr txBox="1"/>
          <p:nvPr/>
        </p:nvSpPr>
        <p:spPr>
          <a:xfrm>
            <a:off x="838200" y="1221303"/>
            <a:ext cx="10081845" cy="338554"/>
          </a:xfrm>
          <a:prstGeom prst="rect">
            <a:avLst/>
          </a:prstGeom>
          <a:noFill/>
        </p:spPr>
        <p:txBody>
          <a:bodyPr wrap="square">
            <a:spAutoFit/>
          </a:bodyPr>
          <a:lstStyle/>
          <a:p>
            <a:r>
              <a:rPr lang="lv-LV" sz="1600">
                <a:solidFill>
                  <a:schemeClr val="tx2"/>
                </a:solidFill>
              </a:rPr>
              <a:t>Sadaļā «Projekta apraksts» augšupielādē projekta iesnieguma B daļu «Projekta apraksts» (PDF datnes formātā).</a:t>
            </a:r>
          </a:p>
        </p:txBody>
      </p:sp>
      <p:pic>
        <p:nvPicPr>
          <p:cNvPr id="15" name="!!Forma">
            <a:extLst>
              <a:ext uri="{FF2B5EF4-FFF2-40B4-BE49-F238E27FC236}">
                <a16:creationId xmlns:a16="http://schemas.microsoft.com/office/drawing/2014/main" id="{381574F7-6446-5C2F-42D5-88510145C1DA}"/>
              </a:ext>
            </a:extLst>
          </p:cNvPr>
          <p:cNvPicPr>
            <a:picLocks noChangeAspect="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147505" y="2656460"/>
            <a:ext cx="1545079" cy="154507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Attēls 8">
            <a:extLst>
              <a:ext uri="{FF2B5EF4-FFF2-40B4-BE49-F238E27FC236}">
                <a16:creationId xmlns:a16="http://schemas.microsoft.com/office/drawing/2014/main" id="{B3D4D73F-4258-4520-F2FF-8D1DAE530E22}"/>
              </a:ext>
            </a:extLst>
          </p:cNvPr>
          <p:cNvPicPr>
            <a:picLocks noChangeAspect="1"/>
          </p:cNvPicPr>
          <p:nvPr/>
        </p:nvPicPr>
        <p:blipFill>
          <a:blip r:embed="rId3"/>
          <a:stretch>
            <a:fillRect/>
          </a:stretch>
        </p:blipFill>
        <p:spPr>
          <a:xfrm>
            <a:off x="894520" y="1648540"/>
            <a:ext cx="8733183" cy="4416552"/>
          </a:xfrm>
          <a:prstGeom prst="rect">
            <a:avLst/>
          </a:prstGeom>
          <a:ln>
            <a:noFill/>
          </a:ln>
          <a:effectLst>
            <a:outerShdw blurRad="292100" dist="139700" dir="2700000" algn="tl" rotWithShape="0">
              <a:srgbClr val="333333">
                <a:alpha val="65000"/>
              </a:srgbClr>
            </a:outerShdw>
          </a:effectLst>
        </p:spPr>
      </p:pic>
      <p:sp>
        <p:nvSpPr>
          <p:cNvPr id="3" name="Datuma vietturis 13">
            <a:extLst>
              <a:ext uri="{FF2B5EF4-FFF2-40B4-BE49-F238E27FC236}">
                <a16:creationId xmlns:a16="http://schemas.microsoft.com/office/drawing/2014/main" id="{F4A4F2AE-2655-9561-1A77-9111118744EF}"/>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4" name="Kājenes vietturis 14">
            <a:extLst>
              <a:ext uri="{FF2B5EF4-FFF2-40B4-BE49-F238E27FC236}">
                <a16:creationId xmlns:a16="http://schemas.microsoft.com/office/drawing/2014/main" id="{10DA101B-E18B-99F0-90F4-84DC4FE98536}"/>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pic>
        <p:nvPicPr>
          <p:cNvPr id="7" name="Picture 6">
            <a:extLst>
              <a:ext uri="{FF2B5EF4-FFF2-40B4-BE49-F238E27FC236}">
                <a16:creationId xmlns:a16="http://schemas.microsoft.com/office/drawing/2014/main" id="{9CC75779-B58F-F7ED-F8EB-96115974CB34}"/>
              </a:ext>
            </a:extLst>
          </p:cNvPr>
          <p:cNvPicPr>
            <a:picLocks noChangeAspect="1"/>
          </p:cNvPicPr>
          <p:nvPr/>
        </p:nvPicPr>
        <p:blipFill>
          <a:blip r:embed="rId4"/>
          <a:stretch>
            <a:fillRect/>
          </a:stretch>
        </p:blipFill>
        <p:spPr>
          <a:xfrm>
            <a:off x="925220" y="2135733"/>
            <a:ext cx="2432573" cy="193500"/>
          </a:xfrm>
          <a:prstGeom prst="rect">
            <a:avLst/>
          </a:prstGeom>
        </p:spPr>
      </p:pic>
      <p:sp>
        <p:nvSpPr>
          <p:cNvPr id="2" name="Slide Number Placeholder 1">
            <a:extLst>
              <a:ext uri="{FF2B5EF4-FFF2-40B4-BE49-F238E27FC236}">
                <a16:creationId xmlns:a16="http://schemas.microsoft.com/office/drawing/2014/main" id="{3ACBC016-FDF4-B60E-ABD7-B356383C1C97}"/>
              </a:ext>
            </a:extLst>
          </p:cNvPr>
          <p:cNvSpPr>
            <a:spLocks noGrp="1"/>
          </p:cNvSpPr>
          <p:nvPr>
            <p:ph type="sldNum" sz="quarter" idx="12"/>
          </p:nvPr>
        </p:nvSpPr>
        <p:spPr/>
        <p:txBody>
          <a:bodyPr/>
          <a:lstStyle/>
          <a:p>
            <a:fld id="{0C152783-A906-4F49-8461-A41E71CF96CE}" type="slidenum">
              <a:rPr lang="lv-LV" smtClean="0"/>
              <a:t>32</a:t>
            </a:fld>
            <a:endParaRPr lang="lv-LV"/>
          </a:p>
        </p:txBody>
      </p:sp>
    </p:spTree>
    <p:extLst>
      <p:ext uri="{BB962C8B-B14F-4D97-AF65-F5344CB8AC3E}">
        <p14:creationId xmlns:p14="http://schemas.microsoft.com/office/powerpoint/2010/main" val="1556188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3EE65-6757-42AF-2C05-3F03CFB73D8F}"/>
            </a:ext>
          </a:extLst>
        </p:cNvPr>
        <p:cNvGrpSpPr/>
        <p:nvPr/>
      </p:nvGrpSpPr>
      <p:grpSpPr>
        <a:xfrm>
          <a:off x="0" y="0"/>
          <a:ext cx="0" cy="0"/>
          <a:chOff x="0" y="0"/>
          <a:chExt cx="0" cy="0"/>
        </a:xfrm>
      </p:grpSpPr>
      <p:sp>
        <p:nvSpPr>
          <p:cNvPr id="12" name="Virsraksts 1">
            <a:extLst>
              <a:ext uri="{FF2B5EF4-FFF2-40B4-BE49-F238E27FC236}">
                <a16:creationId xmlns:a16="http://schemas.microsoft.com/office/drawing/2014/main" id="{0B80D5CB-8B95-DBB8-593B-6507E3642026}"/>
              </a:ext>
            </a:extLst>
          </p:cNvPr>
          <p:cNvSpPr txBox="1">
            <a:spLocks/>
          </p:cNvSpPr>
          <p:nvPr/>
        </p:nvSpPr>
        <p:spPr>
          <a:xfrm>
            <a:off x="838200" y="596597"/>
            <a:ext cx="10515600" cy="5360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rgbClr val="7E0000"/>
                </a:solidFill>
                <a:latin typeface="+mj-lt"/>
                <a:ea typeface="+mj-ea"/>
                <a:cs typeface="+mj-cs"/>
              </a:defRPr>
            </a:lvl1pPr>
          </a:lstStyle>
          <a:p>
            <a:r>
              <a:rPr lang="lv-LV">
                <a:solidFill>
                  <a:schemeClr val="accent2">
                    <a:lumMod val="75000"/>
                  </a:schemeClr>
                </a:solidFill>
              </a:rPr>
              <a:t>Projekta pieteikums: Dokumentācija</a:t>
            </a:r>
          </a:p>
        </p:txBody>
      </p:sp>
      <p:sp>
        <p:nvSpPr>
          <p:cNvPr id="2" name="TextBox 1">
            <a:extLst>
              <a:ext uri="{FF2B5EF4-FFF2-40B4-BE49-F238E27FC236}">
                <a16:creationId xmlns:a16="http://schemas.microsoft.com/office/drawing/2014/main" id="{A6A056B1-593F-F3EC-72EC-198758FCFD5D}"/>
              </a:ext>
            </a:extLst>
          </p:cNvPr>
          <p:cNvSpPr txBox="1"/>
          <p:nvPr/>
        </p:nvSpPr>
        <p:spPr>
          <a:xfrm>
            <a:off x="7963737" y="2027371"/>
            <a:ext cx="4036926" cy="2554545"/>
          </a:xfrm>
          <a:prstGeom prst="rect">
            <a:avLst/>
          </a:prstGeom>
          <a:noFill/>
        </p:spPr>
        <p:txBody>
          <a:bodyPr wrap="square">
            <a:spAutoFit/>
          </a:bodyPr>
          <a:lstStyle/>
          <a:p>
            <a:r>
              <a:rPr lang="lv-LV" sz="1600" dirty="0">
                <a:solidFill>
                  <a:schemeClr val="tx2"/>
                </a:solidFill>
                <a:ea typeface="Verdana" panose="020B0604030504040204" pitchFamily="34" charset="0"/>
              </a:rPr>
              <a:t>Sadaļā «Dokumentācija» augšupielādē:</a:t>
            </a:r>
          </a:p>
          <a:p>
            <a:endParaRPr lang="lv-LV" sz="1600" dirty="0">
              <a:solidFill>
                <a:schemeClr val="tx2"/>
              </a:solidFill>
              <a:ea typeface="Verdana" panose="020B0604030504040204" pitchFamily="34" charset="0"/>
            </a:endParaRPr>
          </a:p>
          <a:p>
            <a:pPr marL="285750" indent="-285750">
              <a:buBlip>
                <a:blip r:embed="rId2"/>
              </a:buBlip>
            </a:pPr>
            <a:r>
              <a:rPr lang="lv-LV" sz="1600" dirty="0">
                <a:solidFill>
                  <a:schemeClr val="tx2"/>
                </a:solidFill>
                <a:ea typeface="Verdana" panose="020B0604030504040204" pitchFamily="34" charset="0"/>
              </a:rPr>
              <a:t>institūcijas/-u apliecinājumu/-</a:t>
            </a:r>
            <a:r>
              <a:rPr lang="lv-LV" sz="1600" dirty="0" err="1">
                <a:solidFill>
                  <a:schemeClr val="tx2"/>
                </a:solidFill>
                <a:ea typeface="Verdana" panose="020B0604030504040204" pitchFamily="34" charset="0"/>
              </a:rPr>
              <a:t>us</a:t>
            </a:r>
            <a:r>
              <a:rPr lang="lv-LV" sz="1600" dirty="0">
                <a:solidFill>
                  <a:schemeClr val="tx2"/>
                </a:solidFill>
                <a:ea typeface="Verdana" panose="020B0604030504040204" pitchFamily="34" charset="0"/>
              </a:rPr>
              <a:t> (projekta pieteikuma D, E, F daļas);</a:t>
            </a:r>
          </a:p>
          <a:p>
            <a:pPr marL="285750" indent="-285750">
              <a:buBlip>
                <a:blip r:embed="rId2"/>
              </a:buBlip>
            </a:pPr>
            <a:r>
              <a:rPr lang="lv-LV" sz="1600" dirty="0">
                <a:solidFill>
                  <a:schemeClr val="tx2"/>
                </a:solidFill>
                <a:ea typeface="Verdana" panose="020B0604030504040204" pitchFamily="34" charset="0"/>
              </a:rPr>
              <a:t>institūcijas/-u apliecinājuma pielikumus (t. sk. projekta pieteikuma G daļu);</a:t>
            </a:r>
          </a:p>
          <a:p>
            <a:pPr marL="285750" indent="-285750">
              <a:buBlip>
                <a:blip r:embed="rId2"/>
              </a:buBlip>
            </a:pPr>
            <a:r>
              <a:rPr lang="lv-LV" sz="1600" dirty="0">
                <a:solidFill>
                  <a:schemeClr val="tx2"/>
                </a:solidFill>
                <a:ea typeface="Verdana" panose="020B0604030504040204" pitchFamily="34" charset="0"/>
              </a:rPr>
              <a:t>projekta pieteikuma H daļu «Darbības, kurām nav saimnieciskā rakstura»;</a:t>
            </a:r>
          </a:p>
          <a:p>
            <a:pPr marL="285750" indent="-285750">
              <a:buBlip>
                <a:blip r:embed="rId2"/>
              </a:buBlip>
            </a:pPr>
            <a:r>
              <a:rPr lang="lv-LV" sz="1600" dirty="0">
                <a:solidFill>
                  <a:schemeClr val="tx2"/>
                </a:solidFill>
                <a:ea typeface="Verdana" panose="020B0604030504040204" pitchFamily="34" charset="0"/>
              </a:rPr>
              <a:t>projekta pieteikuma I daļa «</a:t>
            </a:r>
            <a:r>
              <a:rPr lang="en-GB" sz="1600" dirty="0" err="1">
                <a:solidFill>
                  <a:schemeClr val="tx2"/>
                </a:solidFill>
              </a:rPr>
              <a:t>Horizontālie</a:t>
            </a:r>
            <a:r>
              <a:rPr lang="en-GB" sz="1600" dirty="0">
                <a:solidFill>
                  <a:schemeClr val="tx2"/>
                </a:solidFill>
              </a:rPr>
              <a:t> </a:t>
            </a:r>
            <a:r>
              <a:rPr lang="en-GB" sz="1600" dirty="0" err="1">
                <a:solidFill>
                  <a:schemeClr val="tx2"/>
                </a:solidFill>
              </a:rPr>
              <a:t>uzdevumi</a:t>
            </a:r>
            <a:r>
              <a:rPr lang="en-GB" sz="1600" dirty="0">
                <a:solidFill>
                  <a:schemeClr val="tx2"/>
                </a:solidFill>
              </a:rPr>
              <a:t> un </a:t>
            </a:r>
            <a:r>
              <a:rPr lang="en-GB" sz="1600" dirty="0" err="1">
                <a:solidFill>
                  <a:schemeClr val="tx2"/>
                </a:solidFill>
              </a:rPr>
              <a:t>sasniedzamie</a:t>
            </a:r>
            <a:r>
              <a:rPr lang="en-GB" sz="1600" dirty="0">
                <a:solidFill>
                  <a:schemeClr val="tx2"/>
                </a:solidFill>
              </a:rPr>
              <a:t> </a:t>
            </a:r>
            <a:r>
              <a:rPr lang="en-GB" sz="1600" dirty="0" err="1">
                <a:solidFill>
                  <a:schemeClr val="tx2"/>
                </a:solidFill>
              </a:rPr>
              <a:t>rezultāti</a:t>
            </a:r>
            <a:r>
              <a:rPr lang="lv-LV" sz="1600" dirty="0">
                <a:solidFill>
                  <a:schemeClr val="tx2"/>
                </a:solidFill>
                <a:ea typeface="Verdana" panose="020B0604030504040204" pitchFamily="34" charset="0"/>
              </a:rPr>
              <a:t>»</a:t>
            </a:r>
            <a:endParaRPr lang="lv-LV" sz="1600" dirty="0">
              <a:solidFill>
                <a:schemeClr val="tx2"/>
              </a:solidFill>
            </a:endParaRPr>
          </a:p>
        </p:txBody>
      </p:sp>
      <p:pic>
        <p:nvPicPr>
          <p:cNvPr id="11" name="!!Forma">
            <a:extLst>
              <a:ext uri="{FF2B5EF4-FFF2-40B4-BE49-F238E27FC236}">
                <a16:creationId xmlns:a16="http://schemas.microsoft.com/office/drawing/2014/main" id="{B1CBE87E-A181-4A41-5D8E-5C0D1FAF8D76}"/>
              </a:ext>
            </a:extLst>
          </p:cNvPr>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053020" y="5002908"/>
            <a:ext cx="1170443" cy="117044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Attēls 17">
            <a:extLst>
              <a:ext uri="{FF2B5EF4-FFF2-40B4-BE49-F238E27FC236}">
                <a16:creationId xmlns:a16="http://schemas.microsoft.com/office/drawing/2014/main" id="{2D946A57-7BE9-81BA-480C-42F534716C45}"/>
              </a:ext>
            </a:extLst>
          </p:cNvPr>
          <p:cNvPicPr>
            <a:picLocks noChangeAspect="1"/>
          </p:cNvPicPr>
          <p:nvPr/>
        </p:nvPicPr>
        <p:blipFill>
          <a:blip r:embed="rId4"/>
          <a:stretch>
            <a:fillRect/>
          </a:stretch>
        </p:blipFill>
        <p:spPr>
          <a:xfrm>
            <a:off x="924339" y="1132620"/>
            <a:ext cx="6365522" cy="4651954"/>
          </a:xfrm>
          <a:prstGeom prst="rect">
            <a:avLst/>
          </a:prstGeom>
          <a:ln>
            <a:noFill/>
          </a:ln>
          <a:effectLst>
            <a:outerShdw blurRad="292100" dist="139700" dir="2700000" algn="tl" rotWithShape="0">
              <a:srgbClr val="333333">
                <a:alpha val="65000"/>
              </a:srgbClr>
            </a:outerShdw>
          </a:effectLst>
        </p:spPr>
      </p:pic>
      <p:sp>
        <p:nvSpPr>
          <p:cNvPr id="3" name="Datuma vietturis 13">
            <a:extLst>
              <a:ext uri="{FF2B5EF4-FFF2-40B4-BE49-F238E27FC236}">
                <a16:creationId xmlns:a16="http://schemas.microsoft.com/office/drawing/2014/main" id="{0CF1777D-B213-EC32-202A-7294E64E2E1F}"/>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5" name="Kājenes vietturis 14">
            <a:extLst>
              <a:ext uri="{FF2B5EF4-FFF2-40B4-BE49-F238E27FC236}">
                <a16:creationId xmlns:a16="http://schemas.microsoft.com/office/drawing/2014/main" id="{8CCE60B9-F343-88B0-9A40-5C8F71757749}"/>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pic>
        <p:nvPicPr>
          <p:cNvPr id="7" name="Picture 6">
            <a:extLst>
              <a:ext uri="{FF2B5EF4-FFF2-40B4-BE49-F238E27FC236}">
                <a16:creationId xmlns:a16="http://schemas.microsoft.com/office/drawing/2014/main" id="{05E3D5AB-FF50-A301-B085-0BD6E6F3CC55}"/>
              </a:ext>
            </a:extLst>
          </p:cNvPr>
          <p:cNvPicPr>
            <a:picLocks noChangeAspect="1"/>
          </p:cNvPicPr>
          <p:nvPr/>
        </p:nvPicPr>
        <p:blipFill>
          <a:blip r:embed="rId5"/>
          <a:stretch>
            <a:fillRect/>
          </a:stretch>
        </p:blipFill>
        <p:spPr>
          <a:xfrm>
            <a:off x="981430" y="1319249"/>
            <a:ext cx="1109542" cy="88259"/>
          </a:xfrm>
          <a:prstGeom prst="rect">
            <a:avLst/>
          </a:prstGeom>
        </p:spPr>
      </p:pic>
      <p:sp>
        <p:nvSpPr>
          <p:cNvPr id="4" name="Slide Number Placeholder 3">
            <a:extLst>
              <a:ext uri="{FF2B5EF4-FFF2-40B4-BE49-F238E27FC236}">
                <a16:creationId xmlns:a16="http://schemas.microsoft.com/office/drawing/2014/main" id="{CC1D6866-C5AA-9C5F-091B-2F264858CF4E}"/>
              </a:ext>
            </a:extLst>
          </p:cNvPr>
          <p:cNvSpPr>
            <a:spLocks noGrp="1"/>
          </p:cNvSpPr>
          <p:nvPr>
            <p:ph type="sldNum" sz="quarter" idx="12"/>
          </p:nvPr>
        </p:nvSpPr>
        <p:spPr/>
        <p:txBody>
          <a:bodyPr/>
          <a:lstStyle/>
          <a:p>
            <a:fld id="{0C152783-A906-4F49-8461-A41E71CF96CE}" type="slidenum">
              <a:rPr lang="lv-LV" smtClean="0"/>
              <a:t>33</a:t>
            </a:fld>
            <a:endParaRPr lang="lv-LV"/>
          </a:p>
        </p:txBody>
      </p:sp>
    </p:spTree>
    <p:extLst>
      <p:ext uri="{BB962C8B-B14F-4D97-AF65-F5344CB8AC3E}">
        <p14:creationId xmlns:p14="http://schemas.microsoft.com/office/powerpoint/2010/main" val="24847505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C0DE0-3BD9-8B0B-9F4F-163159206827}"/>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9F53B4F4-F542-BD48-5FFC-EFB28D557637}"/>
              </a:ext>
            </a:extLst>
          </p:cNvPr>
          <p:cNvSpPr txBox="1">
            <a:spLocks/>
          </p:cNvSpPr>
          <p:nvPr/>
        </p:nvSpPr>
        <p:spPr>
          <a:xfrm>
            <a:off x="838200" y="596597"/>
            <a:ext cx="10515600" cy="5360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rgbClr val="7E0000"/>
                </a:solidFill>
                <a:latin typeface="+mj-lt"/>
                <a:ea typeface="+mj-ea"/>
                <a:cs typeface="+mj-cs"/>
              </a:defRPr>
            </a:lvl1pPr>
          </a:lstStyle>
          <a:p>
            <a:r>
              <a:rPr lang="lv-LV">
                <a:solidFill>
                  <a:schemeClr val="accent2">
                    <a:lumMod val="75000"/>
                  </a:schemeClr>
                </a:solidFill>
              </a:rPr>
              <a:t>Informācijas sistēma</a:t>
            </a:r>
          </a:p>
        </p:txBody>
      </p:sp>
      <p:sp>
        <p:nvSpPr>
          <p:cNvPr id="4" name="!!Teksts">
            <a:extLst>
              <a:ext uri="{FF2B5EF4-FFF2-40B4-BE49-F238E27FC236}">
                <a16:creationId xmlns:a16="http://schemas.microsoft.com/office/drawing/2014/main" id="{56532A32-2D5C-06F8-7A65-B35B0A7F0ECE}"/>
              </a:ext>
            </a:extLst>
          </p:cNvPr>
          <p:cNvSpPr txBox="1"/>
          <p:nvPr/>
        </p:nvSpPr>
        <p:spPr>
          <a:xfrm>
            <a:off x="838200" y="958453"/>
            <a:ext cx="5279736" cy="400110"/>
          </a:xfrm>
          <a:prstGeom prst="rect">
            <a:avLst/>
          </a:prstGeom>
          <a:noFill/>
        </p:spPr>
        <p:txBody>
          <a:bodyPr wrap="square" rtlCol="0">
            <a:spAutoFit/>
          </a:bodyPr>
          <a:lstStyle/>
          <a:p>
            <a:pPr lvl="0"/>
            <a:r>
              <a:rPr lang="lv-LV" sz="2000">
                <a:solidFill>
                  <a:schemeClr val="accent2"/>
                </a:solidFill>
                <a:latin typeface="+mj-lt"/>
                <a:ea typeface="Verdana" panose="020B0604030504040204" pitchFamily="34" charset="0"/>
              </a:rPr>
              <a:t>Plūsma un paziņojumi (1) </a:t>
            </a:r>
          </a:p>
        </p:txBody>
      </p:sp>
      <p:sp>
        <p:nvSpPr>
          <p:cNvPr id="5" name="TextBox 4">
            <a:extLst>
              <a:ext uri="{FF2B5EF4-FFF2-40B4-BE49-F238E27FC236}">
                <a16:creationId xmlns:a16="http://schemas.microsoft.com/office/drawing/2014/main" id="{593EAACA-5687-C9D2-A757-72EFE7FF8A82}"/>
              </a:ext>
            </a:extLst>
          </p:cNvPr>
          <p:cNvSpPr txBox="1"/>
          <p:nvPr/>
        </p:nvSpPr>
        <p:spPr>
          <a:xfrm>
            <a:off x="942126" y="1432914"/>
            <a:ext cx="3010230" cy="830997"/>
          </a:xfrm>
          <a:prstGeom prst="rect">
            <a:avLst/>
          </a:prstGeom>
          <a:noFill/>
        </p:spPr>
        <p:txBody>
          <a:bodyPr wrap="square">
            <a:spAutoFit/>
          </a:bodyPr>
          <a:lstStyle/>
          <a:p>
            <a:r>
              <a:rPr lang="lv-LV" sz="1600" dirty="0">
                <a:solidFill>
                  <a:schemeClr val="tx2"/>
                </a:solidFill>
              </a:rPr>
              <a:t>Pēc projekta iesnieguma aizpildīšanas projekta kontaktpersona nosūta to saskaņošanai projekta vadītājam.</a:t>
            </a:r>
          </a:p>
        </p:txBody>
      </p:sp>
      <p:sp>
        <p:nvSpPr>
          <p:cNvPr id="11" name="TextBox 10">
            <a:extLst>
              <a:ext uri="{FF2B5EF4-FFF2-40B4-BE49-F238E27FC236}">
                <a16:creationId xmlns:a16="http://schemas.microsoft.com/office/drawing/2014/main" id="{E09B17B8-5207-9A1B-E87F-4822248812EB}"/>
              </a:ext>
            </a:extLst>
          </p:cNvPr>
          <p:cNvSpPr txBox="1"/>
          <p:nvPr/>
        </p:nvSpPr>
        <p:spPr>
          <a:xfrm>
            <a:off x="4387281" y="1432914"/>
            <a:ext cx="3879024" cy="830997"/>
          </a:xfrm>
          <a:prstGeom prst="rect">
            <a:avLst/>
          </a:prstGeom>
          <a:noFill/>
        </p:spPr>
        <p:txBody>
          <a:bodyPr wrap="square">
            <a:spAutoFit/>
          </a:bodyPr>
          <a:lstStyle/>
          <a:p>
            <a:r>
              <a:rPr lang="lv-LV" sz="1600" dirty="0">
                <a:solidFill>
                  <a:schemeClr val="tx2"/>
                </a:solidFill>
              </a:rPr>
              <a:t>Projekta vadītājs pārbauda projekta iesniegumu un iesniedz to izskatīšanai institūcijas </a:t>
            </a:r>
            <a:r>
              <a:rPr lang="lv-LV" sz="1600" dirty="0" err="1">
                <a:solidFill>
                  <a:schemeClr val="tx2"/>
                </a:solidFill>
              </a:rPr>
              <a:t>paraksttiesīgajām</a:t>
            </a:r>
            <a:r>
              <a:rPr lang="lv-LV" sz="1600" dirty="0">
                <a:solidFill>
                  <a:schemeClr val="tx2"/>
                </a:solidFill>
              </a:rPr>
              <a:t> personām.</a:t>
            </a:r>
          </a:p>
        </p:txBody>
      </p:sp>
      <p:sp>
        <p:nvSpPr>
          <p:cNvPr id="14" name="Rectangle 9">
            <a:extLst>
              <a:ext uri="{FF2B5EF4-FFF2-40B4-BE49-F238E27FC236}">
                <a16:creationId xmlns:a16="http://schemas.microsoft.com/office/drawing/2014/main" id="{188179E4-F2C2-DCCA-7F28-6D27F132494C}"/>
              </a:ext>
            </a:extLst>
          </p:cNvPr>
          <p:cNvSpPr/>
          <p:nvPr/>
        </p:nvSpPr>
        <p:spPr>
          <a:xfrm>
            <a:off x="9166823" y="1684973"/>
            <a:ext cx="3376247" cy="1323439"/>
          </a:xfrm>
          <a:prstGeom prst="rect">
            <a:avLst/>
          </a:prstGeom>
        </p:spPr>
        <p:txBody>
          <a:bodyPr wrap="square">
            <a:spAutoFit/>
          </a:bodyPr>
          <a:lstStyle/>
          <a:p>
            <a:r>
              <a:rPr lang="lv-LV" sz="1600">
                <a:solidFill>
                  <a:schemeClr val="tx2"/>
                </a:solidFill>
                <a:latin typeface="Arial Narrow" panose="020B0606020202030204" pitchFamily="34" charset="0"/>
              </a:rPr>
              <a:t>Projekta statuss nomainīsies </a:t>
            </a:r>
          </a:p>
          <a:p>
            <a:endParaRPr lang="lv-LV" sz="1600">
              <a:solidFill>
                <a:schemeClr val="tx2"/>
              </a:solidFill>
              <a:latin typeface="Arial Narrow" panose="020B0606020202030204" pitchFamily="34" charset="0"/>
            </a:endParaRPr>
          </a:p>
          <a:p>
            <a:r>
              <a:rPr lang="lv-LV" sz="1600">
                <a:solidFill>
                  <a:schemeClr val="tx2"/>
                </a:solidFill>
                <a:latin typeface="Arial Narrow" panose="020B0606020202030204" pitchFamily="34" charset="0"/>
              </a:rPr>
              <a:t>no  </a:t>
            </a:r>
          </a:p>
          <a:p>
            <a:endParaRPr lang="lv-LV" sz="1400">
              <a:solidFill>
                <a:schemeClr val="tx2"/>
              </a:solidFill>
              <a:latin typeface="Arial Narrow" panose="020B0606020202030204" pitchFamily="34" charset="0"/>
            </a:endParaRPr>
          </a:p>
          <a:p>
            <a:r>
              <a:rPr lang="lv-LV" sz="1600">
                <a:solidFill>
                  <a:schemeClr val="tx2"/>
                </a:solidFill>
                <a:latin typeface="Arial Narrow" panose="020B0606020202030204" pitchFamily="34" charset="0"/>
              </a:rPr>
              <a:t>uz                 </a:t>
            </a:r>
          </a:p>
        </p:txBody>
      </p:sp>
      <p:pic>
        <p:nvPicPr>
          <p:cNvPr id="15" name="Picture 10">
            <a:extLst>
              <a:ext uri="{FF2B5EF4-FFF2-40B4-BE49-F238E27FC236}">
                <a16:creationId xmlns:a16="http://schemas.microsoft.com/office/drawing/2014/main" id="{21EB636E-D4C3-C895-F8D6-BCFB333594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36929" y="2213601"/>
            <a:ext cx="1905623" cy="338094"/>
          </a:xfrm>
          <a:prstGeom prst="rect">
            <a:avLst/>
          </a:prstGeom>
        </p:spPr>
      </p:pic>
      <p:pic>
        <p:nvPicPr>
          <p:cNvPr id="16" name="Picture 11">
            <a:extLst>
              <a:ext uri="{FF2B5EF4-FFF2-40B4-BE49-F238E27FC236}">
                <a16:creationId xmlns:a16="http://schemas.microsoft.com/office/drawing/2014/main" id="{E90526A9-EFFC-53CE-2015-D7D8543092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36929" y="2647099"/>
            <a:ext cx="2236033" cy="315043"/>
          </a:xfrm>
          <a:prstGeom prst="rect">
            <a:avLst/>
          </a:prstGeom>
        </p:spPr>
      </p:pic>
      <p:pic>
        <p:nvPicPr>
          <p:cNvPr id="12" name="!!Forma">
            <a:extLst>
              <a:ext uri="{FF2B5EF4-FFF2-40B4-BE49-F238E27FC236}">
                <a16:creationId xmlns:a16="http://schemas.microsoft.com/office/drawing/2014/main" id="{4CA4F2F4-1AFD-DBC2-ACE1-BA27AF68E3FF}"/>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613562" y="3560765"/>
            <a:ext cx="1359238" cy="1359238"/>
          </a:xfrm>
          <a:prstGeom prst="rect">
            <a:avLst/>
          </a:prstGeom>
          <a:effectLst>
            <a:outerShdw blurRad="50800" dist="38100" dir="2700000" algn="tl" rotWithShape="0">
              <a:prstClr val="black">
                <a:alpha val="40000"/>
              </a:prstClr>
            </a:outerShdw>
          </a:effectLst>
        </p:spPr>
      </p:pic>
      <p:pic>
        <p:nvPicPr>
          <p:cNvPr id="26" name="Attēls 25">
            <a:extLst>
              <a:ext uri="{FF2B5EF4-FFF2-40B4-BE49-F238E27FC236}">
                <a16:creationId xmlns:a16="http://schemas.microsoft.com/office/drawing/2014/main" id="{228C75FE-BB88-C8FB-999D-56BCE6701E08}"/>
              </a:ext>
            </a:extLst>
          </p:cNvPr>
          <p:cNvPicPr>
            <a:picLocks noChangeAspect="1"/>
          </p:cNvPicPr>
          <p:nvPr/>
        </p:nvPicPr>
        <p:blipFill>
          <a:blip r:embed="rId5"/>
          <a:stretch>
            <a:fillRect/>
          </a:stretch>
        </p:blipFill>
        <p:spPr>
          <a:xfrm>
            <a:off x="1026114" y="2293491"/>
            <a:ext cx="2348585" cy="3691783"/>
          </a:xfrm>
          <a:prstGeom prst="rect">
            <a:avLst/>
          </a:prstGeom>
          <a:ln>
            <a:noFill/>
          </a:ln>
          <a:effectLst>
            <a:outerShdw blurRad="292100" dist="139700" dir="2700000" algn="tl" rotWithShape="0">
              <a:srgbClr val="333333">
                <a:alpha val="65000"/>
              </a:srgbClr>
            </a:outerShdw>
          </a:effectLst>
        </p:spPr>
      </p:pic>
      <p:pic>
        <p:nvPicPr>
          <p:cNvPr id="28" name="Attēls 27">
            <a:extLst>
              <a:ext uri="{FF2B5EF4-FFF2-40B4-BE49-F238E27FC236}">
                <a16:creationId xmlns:a16="http://schemas.microsoft.com/office/drawing/2014/main" id="{ACFEA16E-3381-3F12-2898-42714E87885C}"/>
              </a:ext>
            </a:extLst>
          </p:cNvPr>
          <p:cNvPicPr>
            <a:picLocks noChangeAspect="1"/>
          </p:cNvPicPr>
          <p:nvPr/>
        </p:nvPicPr>
        <p:blipFill>
          <a:blip r:embed="rId6"/>
          <a:stretch>
            <a:fillRect/>
          </a:stretch>
        </p:blipFill>
        <p:spPr>
          <a:xfrm>
            <a:off x="4014041" y="2506394"/>
            <a:ext cx="5091098" cy="2918692"/>
          </a:xfrm>
          <a:prstGeom prst="rect">
            <a:avLst/>
          </a:prstGeom>
          <a:ln>
            <a:noFill/>
          </a:ln>
          <a:effectLst>
            <a:outerShdw blurRad="292100" dist="139700" dir="2700000" algn="tl" rotWithShape="0">
              <a:srgbClr val="333333">
                <a:alpha val="65000"/>
              </a:srgbClr>
            </a:outerShdw>
          </a:effectLst>
        </p:spPr>
      </p:pic>
      <p:sp>
        <p:nvSpPr>
          <p:cNvPr id="3" name="Datuma vietturis 13">
            <a:extLst>
              <a:ext uri="{FF2B5EF4-FFF2-40B4-BE49-F238E27FC236}">
                <a16:creationId xmlns:a16="http://schemas.microsoft.com/office/drawing/2014/main" id="{822ED035-7882-E734-3388-2541CF76B5CE}"/>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6" name="Kājenes vietturis 14">
            <a:extLst>
              <a:ext uri="{FF2B5EF4-FFF2-40B4-BE49-F238E27FC236}">
                <a16:creationId xmlns:a16="http://schemas.microsoft.com/office/drawing/2014/main" id="{DE362403-8836-455A-AB9F-C83225DC488F}"/>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pic>
        <p:nvPicPr>
          <p:cNvPr id="9" name="Picture 8">
            <a:extLst>
              <a:ext uri="{FF2B5EF4-FFF2-40B4-BE49-F238E27FC236}">
                <a16:creationId xmlns:a16="http://schemas.microsoft.com/office/drawing/2014/main" id="{E0B8D652-6931-4A2F-1C6C-433EFA3EAEC8}"/>
              </a:ext>
            </a:extLst>
          </p:cNvPr>
          <p:cNvPicPr>
            <a:picLocks noChangeAspect="1"/>
          </p:cNvPicPr>
          <p:nvPr/>
        </p:nvPicPr>
        <p:blipFill>
          <a:blip r:embed="rId7"/>
          <a:stretch>
            <a:fillRect/>
          </a:stretch>
        </p:blipFill>
        <p:spPr>
          <a:xfrm>
            <a:off x="4069926" y="2924654"/>
            <a:ext cx="1857688" cy="147771"/>
          </a:xfrm>
          <a:prstGeom prst="rect">
            <a:avLst/>
          </a:prstGeom>
        </p:spPr>
      </p:pic>
      <p:pic>
        <p:nvPicPr>
          <p:cNvPr id="8" name="Picture 7">
            <a:extLst>
              <a:ext uri="{FF2B5EF4-FFF2-40B4-BE49-F238E27FC236}">
                <a16:creationId xmlns:a16="http://schemas.microsoft.com/office/drawing/2014/main" id="{79030D70-DED5-07DF-2331-9D56E47E7FD8}"/>
              </a:ext>
            </a:extLst>
          </p:cNvPr>
          <p:cNvPicPr>
            <a:picLocks noChangeAspect="1"/>
          </p:cNvPicPr>
          <p:nvPr/>
        </p:nvPicPr>
        <p:blipFill>
          <a:blip r:embed="rId8"/>
          <a:stretch>
            <a:fillRect/>
          </a:stretch>
        </p:blipFill>
        <p:spPr>
          <a:xfrm>
            <a:off x="1028831" y="2513656"/>
            <a:ext cx="1174317" cy="92709"/>
          </a:xfrm>
          <a:prstGeom prst="rect">
            <a:avLst/>
          </a:prstGeom>
        </p:spPr>
      </p:pic>
      <p:sp>
        <p:nvSpPr>
          <p:cNvPr id="10" name="Slide Number Placeholder 9">
            <a:extLst>
              <a:ext uri="{FF2B5EF4-FFF2-40B4-BE49-F238E27FC236}">
                <a16:creationId xmlns:a16="http://schemas.microsoft.com/office/drawing/2014/main" id="{D4A157BC-1EDD-A12D-C7B9-E742F08F73A4}"/>
              </a:ext>
            </a:extLst>
          </p:cNvPr>
          <p:cNvSpPr>
            <a:spLocks noGrp="1"/>
          </p:cNvSpPr>
          <p:nvPr>
            <p:ph type="sldNum" sz="quarter" idx="12"/>
          </p:nvPr>
        </p:nvSpPr>
        <p:spPr/>
        <p:txBody>
          <a:bodyPr/>
          <a:lstStyle/>
          <a:p>
            <a:fld id="{0C152783-A906-4F49-8461-A41E71CF96CE}" type="slidenum">
              <a:rPr lang="lv-LV" smtClean="0"/>
              <a:t>34</a:t>
            </a:fld>
            <a:endParaRPr lang="lv-LV"/>
          </a:p>
        </p:txBody>
      </p:sp>
    </p:spTree>
    <p:extLst>
      <p:ext uri="{BB962C8B-B14F-4D97-AF65-F5344CB8AC3E}">
        <p14:creationId xmlns:p14="http://schemas.microsoft.com/office/powerpoint/2010/main" val="40970573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47CE6-F378-5214-7B00-5444EA968161}"/>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A7660CD5-C1CE-669F-CA9E-DD982C149B1C}"/>
              </a:ext>
            </a:extLst>
          </p:cNvPr>
          <p:cNvSpPr txBox="1">
            <a:spLocks/>
          </p:cNvSpPr>
          <p:nvPr/>
        </p:nvSpPr>
        <p:spPr>
          <a:xfrm>
            <a:off x="838200" y="596597"/>
            <a:ext cx="10515600" cy="5360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rgbClr val="7E0000"/>
                </a:solidFill>
                <a:latin typeface="+mj-lt"/>
                <a:ea typeface="+mj-ea"/>
                <a:cs typeface="+mj-cs"/>
              </a:defRPr>
            </a:lvl1pPr>
          </a:lstStyle>
          <a:p>
            <a:r>
              <a:rPr lang="lv-LV">
                <a:solidFill>
                  <a:schemeClr val="accent2">
                    <a:lumMod val="75000"/>
                  </a:schemeClr>
                </a:solidFill>
              </a:rPr>
              <a:t>Informācijas sistēma</a:t>
            </a:r>
          </a:p>
        </p:txBody>
      </p:sp>
      <p:sp>
        <p:nvSpPr>
          <p:cNvPr id="4" name="Teksts">
            <a:extLst>
              <a:ext uri="{FF2B5EF4-FFF2-40B4-BE49-F238E27FC236}">
                <a16:creationId xmlns:a16="http://schemas.microsoft.com/office/drawing/2014/main" id="{014AF56B-9B9E-F2AF-438B-7D51E7D8D4A0}"/>
              </a:ext>
            </a:extLst>
          </p:cNvPr>
          <p:cNvSpPr txBox="1"/>
          <p:nvPr/>
        </p:nvSpPr>
        <p:spPr>
          <a:xfrm>
            <a:off x="838200" y="958453"/>
            <a:ext cx="5279736" cy="400110"/>
          </a:xfrm>
          <a:prstGeom prst="rect">
            <a:avLst/>
          </a:prstGeom>
          <a:noFill/>
        </p:spPr>
        <p:txBody>
          <a:bodyPr wrap="square" rtlCol="0">
            <a:spAutoFit/>
          </a:bodyPr>
          <a:lstStyle/>
          <a:p>
            <a:pPr lvl="0"/>
            <a:r>
              <a:rPr lang="lv-LV" sz="2000">
                <a:solidFill>
                  <a:schemeClr val="accent2"/>
                </a:solidFill>
                <a:latin typeface="+mj-lt"/>
                <a:ea typeface="Verdana" panose="020B0604030504040204" pitchFamily="34" charset="0"/>
              </a:rPr>
              <a:t>Plūsma un paziņojumi (2) </a:t>
            </a:r>
          </a:p>
        </p:txBody>
      </p:sp>
      <p:sp>
        <p:nvSpPr>
          <p:cNvPr id="5" name="!!Teksts">
            <a:extLst>
              <a:ext uri="{FF2B5EF4-FFF2-40B4-BE49-F238E27FC236}">
                <a16:creationId xmlns:a16="http://schemas.microsoft.com/office/drawing/2014/main" id="{D7C4C93E-8C1B-E090-70C2-6B4A7E2C261F}"/>
              </a:ext>
            </a:extLst>
          </p:cNvPr>
          <p:cNvSpPr txBox="1"/>
          <p:nvPr/>
        </p:nvSpPr>
        <p:spPr>
          <a:xfrm>
            <a:off x="838201" y="1384451"/>
            <a:ext cx="4683368" cy="1077218"/>
          </a:xfrm>
          <a:prstGeom prst="rect">
            <a:avLst/>
          </a:prstGeom>
          <a:noFill/>
        </p:spPr>
        <p:txBody>
          <a:bodyPr wrap="square">
            <a:spAutoFit/>
          </a:bodyPr>
          <a:lstStyle/>
          <a:p>
            <a:r>
              <a:rPr lang="lv-LV" sz="1600">
                <a:solidFill>
                  <a:schemeClr val="tx2"/>
                </a:solidFill>
              </a:rPr>
              <a:t>Institūcija – projekta iesniedzējs: </a:t>
            </a:r>
          </a:p>
          <a:p>
            <a:pPr marL="342900" indent="-342900">
              <a:buBlip>
                <a:blip r:embed="rId2"/>
              </a:buBlip>
            </a:pPr>
            <a:r>
              <a:rPr lang="lv-LV" sz="1600">
                <a:solidFill>
                  <a:schemeClr val="tx2"/>
                </a:solidFill>
              </a:rPr>
              <a:t>pievieno institūcijas apliecinājuma pielikumus; </a:t>
            </a:r>
          </a:p>
          <a:p>
            <a:pPr marL="342900" indent="-342900">
              <a:buBlip>
                <a:blip r:embed="rId2"/>
              </a:buBlip>
            </a:pPr>
            <a:r>
              <a:rPr lang="lv-LV" sz="1600">
                <a:solidFill>
                  <a:schemeClr val="tx2"/>
                </a:solidFill>
              </a:rPr>
              <a:t>apstiprina (iesniedz) projekta iesniegumu izvērtēšanai vai to noraida.</a:t>
            </a:r>
          </a:p>
        </p:txBody>
      </p:sp>
      <p:sp>
        <p:nvSpPr>
          <p:cNvPr id="12" name="Content Placeholder 5">
            <a:extLst>
              <a:ext uri="{FF2B5EF4-FFF2-40B4-BE49-F238E27FC236}">
                <a16:creationId xmlns:a16="http://schemas.microsoft.com/office/drawing/2014/main" id="{30B8C5A2-697E-C13E-9AB2-582370A0959F}"/>
              </a:ext>
            </a:extLst>
          </p:cNvPr>
          <p:cNvSpPr txBox="1">
            <a:spLocks noGrp="1"/>
          </p:cNvSpPr>
          <p:nvPr>
            <p:ph idx="1"/>
          </p:nvPr>
        </p:nvSpPr>
        <p:spPr>
          <a:xfrm>
            <a:off x="6422785" y="1465978"/>
            <a:ext cx="6096000" cy="3399905"/>
          </a:xfrm>
          <a:prstGeom prst="rect">
            <a:avLst/>
          </a:prstGeom>
          <a:noFill/>
        </p:spPr>
        <p:txBody>
          <a:bodyPr wrap="square">
            <a:spAutoFit/>
          </a:bodyPr>
          <a:lstStyle/>
          <a:p>
            <a:pPr marL="0" indent="0">
              <a:buNone/>
            </a:pPr>
            <a:r>
              <a:rPr lang="lv-LV" sz="1800" dirty="0"/>
              <a:t>Pēc projekta iesniegšanas redzēsiet paziņojumu: </a:t>
            </a:r>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pPr marL="0" indent="0">
              <a:buNone/>
            </a:pPr>
            <a:endParaRPr lang="lv-LV" sz="100" dirty="0">
              <a:latin typeface="Arial Narrow" panose="020B0606020202030204" pitchFamily="34" charset="0"/>
            </a:endParaRPr>
          </a:p>
          <a:p>
            <a:pPr marL="0" indent="0">
              <a:buNone/>
            </a:pPr>
            <a:endParaRPr lang="lv-LV" dirty="0">
              <a:latin typeface="Arial Narrow" panose="020B0606020202030204" pitchFamily="34" charset="0"/>
            </a:endParaRPr>
          </a:p>
          <a:p>
            <a:pPr marL="0" indent="0">
              <a:lnSpc>
                <a:spcPct val="100000"/>
              </a:lnSpc>
              <a:spcBef>
                <a:spcPts val="0"/>
              </a:spcBef>
              <a:buNone/>
            </a:pPr>
            <a:r>
              <a:rPr lang="lv-LV" sz="1800" dirty="0"/>
              <a:t>			Projekta statuss nomainīsies: </a:t>
            </a:r>
          </a:p>
          <a:p>
            <a:pPr marL="0" indent="0">
              <a:lnSpc>
                <a:spcPct val="100000"/>
              </a:lnSpc>
              <a:spcBef>
                <a:spcPts val="0"/>
              </a:spcBef>
              <a:buNone/>
            </a:pPr>
            <a:r>
              <a:rPr lang="lv-LV" sz="1800" dirty="0">
                <a:latin typeface="Arial Narrow" panose="020B0606020202030204" pitchFamily="34" charset="0"/>
              </a:rPr>
              <a:t>			no  </a:t>
            </a:r>
          </a:p>
          <a:p>
            <a:pPr marL="0" indent="0">
              <a:buNone/>
            </a:pPr>
            <a:endParaRPr lang="lv-LV" sz="1800" dirty="0">
              <a:latin typeface="Arial Narrow" panose="020B0606020202030204" pitchFamily="34" charset="0"/>
            </a:endParaRPr>
          </a:p>
          <a:p>
            <a:pPr marL="0" indent="0">
              <a:buNone/>
            </a:pPr>
            <a:r>
              <a:rPr lang="lv-LV" sz="1800" dirty="0">
                <a:latin typeface="Arial Narrow" panose="020B0606020202030204" pitchFamily="34" charset="0"/>
              </a:rPr>
              <a:t>			uz                 </a:t>
            </a:r>
          </a:p>
        </p:txBody>
      </p:sp>
      <p:pic>
        <p:nvPicPr>
          <p:cNvPr id="17" name="Picture 7">
            <a:extLst>
              <a:ext uri="{FF2B5EF4-FFF2-40B4-BE49-F238E27FC236}">
                <a16:creationId xmlns:a16="http://schemas.microsoft.com/office/drawing/2014/main" id="{D386456D-AE42-CC34-BAE6-005F2A4512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4803" y="3948448"/>
            <a:ext cx="2772162" cy="390580"/>
          </a:xfrm>
          <a:prstGeom prst="rect">
            <a:avLst/>
          </a:prstGeom>
        </p:spPr>
      </p:pic>
      <p:pic>
        <p:nvPicPr>
          <p:cNvPr id="18" name="Picture 8">
            <a:extLst>
              <a:ext uri="{FF2B5EF4-FFF2-40B4-BE49-F238E27FC236}">
                <a16:creationId xmlns:a16="http://schemas.microsoft.com/office/drawing/2014/main" id="{CAD338C7-EA16-7893-5B3B-18FC4E1078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60657" y="4666258"/>
            <a:ext cx="2210108" cy="323895"/>
          </a:xfrm>
          <a:prstGeom prst="rect">
            <a:avLst/>
          </a:prstGeom>
        </p:spPr>
      </p:pic>
      <p:pic>
        <p:nvPicPr>
          <p:cNvPr id="11" name="!!Forma">
            <a:extLst>
              <a:ext uri="{FF2B5EF4-FFF2-40B4-BE49-F238E27FC236}">
                <a16:creationId xmlns:a16="http://schemas.microsoft.com/office/drawing/2014/main" id="{D8BA8780-9FA0-AADE-FE02-0B6701E3C2A3}"/>
              </a:ext>
            </a:extLst>
          </p:cNvPr>
          <p:cNvPicPr>
            <a:picLocks noChangeAspect="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5042501" y="346844"/>
            <a:ext cx="1223218" cy="1223218"/>
          </a:xfrm>
          <a:prstGeom prst="rect">
            <a:avLst/>
          </a:prstGeom>
          <a:effectLst>
            <a:outerShdw blurRad="50800" dist="38100" dir="2700000" algn="tl" rotWithShape="0">
              <a:prstClr val="black">
                <a:alpha val="40000"/>
              </a:prstClr>
            </a:outerShdw>
          </a:effectLst>
        </p:spPr>
      </p:pic>
      <p:pic>
        <p:nvPicPr>
          <p:cNvPr id="26" name="Attēls 25">
            <a:extLst>
              <a:ext uri="{FF2B5EF4-FFF2-40B4-BE49-F238E27FC236}">
                <a16:creationId xmlns:a16="http://schemas.microsoft.com/office/drawing/2014/main" id="{859CEB90-CE9A-6893-C101-77D0B60FA7F5}"/>
              </a:ext>
            </a:extLst>
          </p:cNvPr>
          <p:cNvPicPr>
            <a:picLocks noChangeAspect="1"/>
          </p:cNvPicPr>
          <p:nvPr/>
        </p:nvPicPr>
        <p:blipFill>
          <a:blip r:embed="rId6"/>
          <a:stretch>
            <a:fillRect/>
          </a:stretch>
        </p:blipFill>
        <p:spPr>
          <a:xfrm>
            <a:off x="721235" y="2690411"/>
            <a:ext cx="7351059" cy="2108148"/>
          </a:xfrm>
          <a:prstGeom prst="rect">
            <a:avLst/>
          </a:prstGeom>
          <a:ln>
            <a:noFill/>
          </a:ln>
          <a:effectLst>
            <a:outerShdw blurRad="292100" dist="139700" dir="2700000" algn="tl" rotWithShape="0">
              <a:srgbClr val="333333">
                <a:alpha val="65000"/>
              </a:srgbClr>
            </a:outerShdw>
          </a:effectLst>
        </p:spPr>
      </p:pic>
      <p:pic>
        <p:nvPicPr>
          <p:cNvPr id="19" name="Picture 6">
            <a:extLst>
              <a:ext uri="{FF2B5EF4-FFF2-40B4-BE49-F238E27FC236}">
                <a16:creationId xmlns:a16="http://schemas.microsoft.com/office/drawing/2014/main" id="{D04E2D21-B12A-700C-15FF-63E0F60D222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81304" y="1942095"/>
            <a:ext cx="4446997" cy="1280311"/>
          </a:xfrm>
          <a:prstGeom prst="rect">
            <a:avLst/>
          </a:prstGeom>
          <a:ln>
            <a:noFill/>
          </a:ln>
          <a:effectLst>
            <a:outerShdw blurRad="292100" dist="139700" dir="2700000" algn="tl" rotWithShape="0">
              <a:srgbClr val="333333">
                <a:alpha val="65000"/>
              </a:srgbClr>
            </a:outerShdw>
          </a:effectLst>
        </p:spPr>
      </p:pic>
      <p:sp>
        <p:nvSpPr>
          <p:cNvPr id="3" name="Datuma vietturis 13">
            <a:extLst>
              <a:ext uri="{FF2B5EF4-FFF2-40B4-BE49-F238E27FC236}">
                <a16:creationId xmlns:a16="http://schemas.microsoft.com/office/drawing/2014/main" id="{A99584D7-F1FE-D520-6FF1-9E14DE292325}"/>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6" name="Kājenes vietturis 14">
            <a:extLst>
              <a:ext uri="{FF2B5EF4-FFF2-40B4-BE49-F238E27FC236}">
                <a16:creationId xmlns:a16="http://schemas.microsoft.com/office/drawing/2014/main" id="{0CA219EF-E442-AD29-1ACD-896C9478C546}"/>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pic>
        <p:nvPicPr>
          <p:cNvPr id="8" name="Picture 7">
            <a:extLst>
              <a:ext uri="{FF2B5EF4-FFF2-40B4-BE49-F238E27FC236}">
                <a16:creationId xmlns:a16="http://schemas.microsoft.com/office/drawing/2014/main" id="{34DC8743-4BF1-CEEA-F9FF-FD542FC52594}"/>
              </a:ext>
            </a:extLst>
          </p:cNvPr>
          <p:cNvPicPr>
            <a:picLocks noChangeAspect="1"/>
          </p:cNvPicPr>
          <p:nvPr/>
        </p:nvPicPr>
        <p:blipFill>
          <a:blip r:embed="rId8"/>
          <a:stretch>
            <a:fillRect/>
          </a:stretch>
        </p:blipFill>
        <p:spPr>
          <a:xfrm>
            <a:off x="1537741" y="4040716"/>
            <a:ext cx="1131527" cy="90008"/>
          </a:xfrm>
          <a:prstGeom prst="rect">
            <a:avLst/>
          </a:prstGeom>
        </p:spPr>
      </p:pic>
      <p:sp>
        <p:nvSpPr>
          <p:cNvPr id="7" name="Slide Number Placeholder 6">
            <a:extLst>
              <a:ext uri="{FF2B5EF4-FFF2-40B4-BE49-F238E27FC236}">
                <a16:creationId xmlns:a16="http://schemas.microsoft.com/office/drawing/2014/main" id="{B659E08B-3692-CBC5-7482-6E0005EAAFF4}"/>
              </a:ext>
            </a:extLst>
          </p:cNvPr>
          <p:cNvSpPr>
            <a:spLocks noGrp="1"/>
          </p:cNvSpPr>
          <p:nvPr>
            <p:ph type="sldNum" sz="quarter" idx="12"/>
          </p:nvPr>
        </p:nvSpPr>
        <p:spPr/>
        <p:txBody>
          <a:bodyPr/>
          <a:lstStyle/>
          <a:p>
            <a:fld id="{0C152783-A906-4F49-8461-A41E71CF96CE}" type="slidenum">
              <a:rPr lang="lv-LV" smtClean="0"/>
              <a:t>35</a:t>
            </a:fld>
            <a:endParaRPr lang="lv-LV"/>
          </a:p>
        </p:txBody>
      </p:sp>
      <p:pic>
        <p:nvPicPr>
          <p:cNvPr id="10" name="Picture 9">
            <a:extLst>
              <a:ext uri="{FF2B5EF4-FFF2-40B4-BE49-F238E27FC236}">
                <a16:creationId xmlns:a16="http://schemas.microsoft.com/office/drawing/2014/main" id="{A372B363-AB71-A0BD-4545-110216DC5D90}"/>
              </a:ext>
            </a:extLst>
          </p:cNvPr>
          <p:cNvPicPr>
            <a:picLocks noChangeAspect="1"/>
          </p:cNvPicPr>
          <p:nvPr/>
        </p:nvPicPr>
        <p:blipFill>
          <a:blip r:embed="rId9"/>
          <a:stretch>
            <a:fillRect/>
          </a:stretch>
        </p:blipFill>
        <p:spPr>
          <a:xfrm>
            <a:off x="2223116" y="3492010"/>
            <a:ext cx="999665" cy="80618"/>
          </a:xfrm>
          <a:prstGeom prst="rect">
            <a:avLst/>
          </a:prstGeom>
        </p:spPr>
      </p:pic>
    </p:spTree>
    <p:extLst>
      <p:ext uri="{BB962C8B-B14F-4D97-AF65-F5344CB8AC3E}">
        <p14:creationId xmlns:p14="http://schemas.microsoft.com/office/powerpoint/2010/main" val="28265726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F7ED4-AEC8-CA81-D04B-A9F971BBA02E}"/>
            </a:ext>
          </a:extLst>
        </p:cNvPr>
        <p:cNvGrpSpPr/>
        <p:nvPr/>
      </p:nvGrpSpPr>
      <p:grpSpPr>
        <a:xfrm>
          <a:off x="0" y="0"/>
          <a:ext cx="0" cy="0"/>
          <a:chOff x="0" y="0"/>
          <a:chExt cx="0" cy="0"/>
        </a:xfrm>
      </p:grpSpPr>
      <p:sp>
        <p:nvSpPr>
          <p:cNvPr id="2" name="!!Teksts">
            <a:extLst>
              <a:ext uri="{FF2B5EF4-FFF2-40B4-BE49-F238E27FC236}">
                <a16:creationId xmlns:a16="http://schemas.microsoft.com/office/drawing/2014/main" id="{6AB90723-A8D1-02A1-6901-A19239BAF130}"/>
              </a:ext>
            </a:extLst>
          </p:cNvPr>
          <p:cNvSpPr>
            <a:spLocks noGrp="1"/>
          </p:cNvSpPr>
          <p:nvPr>
            <p:ph type="title"/>
          </p:nvPr>
        </p:nvSpPr>
        <p:spPr>
          <a:xfrm>
            <a:off x="838199" y="2193442"/>
            <a:ext cx="10515600" cy="1947862"/>
          </a:xfrm>
        </p:spPr>
        <p:txBody>
          <a:bodyPr anchor="t">
            <a:normAutofit/>
          </a:bodyPr>
          <a:lstStyle/>
          <a:p>
            <a:r>
              <a:rPr lang="lv-LV" dirty="0"/>
              <a:t>Projekta pieteikuma vērtēšana</a:t>
            </a:r>
          </a:p>
        </p:txBody>
      </p:sp>
      <p:sp>
        <p:nvSpPr>
          <p:cNvPr id="5" name="Datuma vietturis 13">
            <a:extLst>
              <a:ext uri="{FF2B5EF4-FFF2-40B4-BE49-F238E27FC236}">
                <a16:creationId xmlns:a16="http://schemas.microsoft.com/office/drawing/2014/main" id="{5B4FADCD-0560-C3E5-8024-8BC9E7A0949E}"/>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6" name="Kājenes vietturis 14">
            <a:extLst>
              <a:ext uri="{FF2B5EF4-FFF2-40B4-BE49-F238E27FC236}">
                <a16:creationId xmlns:a16="http://schemas.microsoft.com/office/drawing/2014/main" id="{95B5F6A8-4E9E-0C13-7FEA-0D220778EB6D}"/>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3" name="Slide Number Placeholder 2">
            <a:extLst>
              <a:ext uri="{FF2B5EF4-FFF2-40B4-BE49-F238E27FC236}">
                <a16:creationId xmlns:a16="http://schemas.microsoft.com/office/drawing/2014/main" id="{F064718F-255D-568E-F50D-5C563368FF10}"/>
              </a:ext>
            </a:extLst>
          </p:cNvPr>
          <p:cNvSpPr>
            <a:spLocks noGrp="1"/>
          </p:cNvSpPr>
          <p:nvPr>
            <p:ph type="sldNum" sz="quarter" idx="12"/>
          </p:nvPr>
        </p:nvSpPr>
        <p:spPr/>
        <p:txBody>
          <a:bodyPr/>
          <a:lstStyle/>
          <a:p>
            <a:fld id="{0C152783-A906-4F49-8461-A41E71CF96CE}" type="slidenum">
              <a:rPr lang="lv-LV" smtClean="0"/>
              <a:t>36</a:t>
            </a:fld>
            <a:endParaRPr lang="lv-LV"/>
          </a:p>
        </p:txBody>
      </p:sp>
    </p:spTree>
    <p:extLst>
      <p:ext uri="{BB962C8B-B14F-4D97-AF65-F5344CB8AC3E}">
        <p14:creationId xmlns:p14="http://schemas.microsoft.com/office/powerpoint/2010/main" val="2052978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08837-61CC-35CC-0119-74EE4955717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3871BE66-1A7E-3203-ACA4-88A7F497206A}"/>
              </a:ext>
            </a:extLst>
          </p:cNvPr>
          <p:cNvSpPr txBox="1"/>
          <p:nvPr/>
        </p:nvSpPr>
        <p:spPr>
          <a:xfrm>
            <a:off x="2588761" y="1745337"/>
            <a:ext cx="5687731" cy="3323987"/>
          </a:xfrm>
          <a:prstGeom prst="rect">
            <a:avLst/>
          </a:prstGeom>
          <a:noFill/>
        </p:spPr>
        <p:txBody>
          <a:bodyPr wrap="square" rtlCol="0">
            <a:spAutoFit/>
          </a:bodyPr>
          <a:lstStyle/>
          <a:p>
            <a:pPr lvl="0" algn="just"/>
            <a:r>
              <a:rPr lang="lv-LV" sz="1400" b="1" dirty="0">
                <a:solidFill>
                  <a:schemeClr val="tx2"/>
                </a:solidFill>
                <a:ea typeface="Verdana" panose="020B0604030504040204" pitchFamily="34" charset="0"/>
              </a:rPr>
              <a:t>Kritēriji:</a:t>
            </a:r>
          </a:p>
          <a:p>
            <a:pPr lvl="0" algn="just"/>
            <a:endParaRPr lang="lv-LV" sz="1400" b="1" dirty="0">
              <a:solidFill>
                <a:schemeClr val="tx2"/>
              </a:solidFill>
              <a:ea typeface="Verdana" panose="020B0604030504040204" pitchFamily="34" charset="0"/>
            </a:endParaRPr>
          </a:p>
          <a:p>
            <a:pPr marL="285750" lvl="0" indent="-285750" algn="just">
              <a:buBlip>
                <a:blip r:embed="rId3"/>
              </a:buBlip>
            </a:pPr>
            <a:r>
              <a:rPr lang="lv-LV" sz="1400" dirty="0">
                <a:solidFill>
                  <a:schemeClr val="tx2"/>
                </a:solidFill>
                <a:ea typeface="Verdana" panose="020B0604030504040204" pitchFamily="34" charset="0"/>
              </a:rPr>
              <a:t>projekta pieteikums ir pilnībā aizpildīts, noformēts un iesniegts, izmantojot informācijas sistēmu;</a:t>
            </a:r>
          </a:p>
          <a:p>
            <a:pPr marL="285750" lvl="0" indent="-285750" algn="just">
              <a:buBlip>
                <a:blip r:embed="rId3"/>
              </a:buBlip>
            </a:pPr>
            <a:r>
              <a:rPr lang="lv-LV" sz="1400" dirty="0">
                <a:solidFill>
                  <a:schemeClr val="tx2"/>
                </a:solidFill>
                <a:ea typeface="Verdana" panose="020B0604030504040204" pitchFamily="34" charset="0"/>
              </a:rPr>
              <a:t>ir iesniegts projekta pieteikuma attiecīgo sadaļu tulkojums angļu valodā atbilstoši konkursa nolikuma prasībām;</a:t>
            </a:r>
          </a:p>
          <a:p>
            <a:pPr marL="285750" lvl="0" indent="-285750" algn="just">
              <a:buBlip>
                <a:blip r:embed="rId3"/>
              </a:buBlip>
            </a:pPr>
            <a:r>
              <a:rPr lang="lv-LV" sz="1400" dirty="0">
                <a:solidFill>
                  <a:schemeClr val="tx2"/>
                </a:solidFill>
                <a:ea typeface="Verdana" panose="020B0604030504040204" pitchFamily="34" charset="0"/>
              </a:rPr>
              <a:t>ir izpildītas konkursa nolikuma prasības par zinātniskās grupas dalības nosacījumiem;</a:t>
            </a:r>
          </a:p>
          <a:p>
            <a:pPr marL="285750" lvl="0" indent="-285750" algn="just">
              <a:buBlip>
                <a:blip r:embed="rId3"/>
              </a:buBlip>
            </a:pPr>
            <a:r>
              <a:rPr lang="lv-LV" sz="1400" dirty="0">
                <a:solidFill>
                  <a:schemeClr val="tx2"/>
                </a:solidFill>
                <a:ea typeface="Verdana" panose="020B0604030504040204" pitchFamily="34" charset="0"/>
              </a:rPr>
              <a:t>projektu īsteno zinātniskajā institūcijā, kas atbilst šo noteikumu prasībām;</a:t>
            </a:r>
          </a:p>
          <a:p>
            <a:pPr marL="285750" lvl="0" indent="-285750" algn="just">
              <a:buBlip>
                <a:blip r:embed="rId3"/>
              </a:buBlip>
            </a:pPr>
            <a:r>
              <a:rPr lang="lv-LV" sz="1400" dirty="0">
                <a:solidFill>
                  <a:schemeClr val="tx2"/>
                </a:solidFill>
                <a:ea typeface="Verdana" panose="020B0604030504040204" pitchFamily="34" charset="0"/>
              </a:rPr>
              <a:t>ja projekta īstenošanā piedalās sadarbības partneris, tas atbilst šo noteikumu un konkursa nolikuma prasībām;</a:t>
            </a:r>
          </a:p>
          <a:p>
            <a:pPr marL="285750" lvl="0" indent="-285750" algn="just">
              <a:buBlip>
                <a:blip r:embed="rId3"/>
              </a:buBlip>
            </a:pPr>
            <a:r>
              <a:rPr lang="lv-LV" sz="1400" dirty="0">
                <a:solidFill>
                  <a:schemeClr val="tx2"/>
                </a:solidFill>
                <a:ea typeface="Verdana" panose="020B0604030504040204" pitchFamily="34" charset="0"/>
              </a:rPr>
              <a:t>projekta iesniegumā norādītās attiecināmās izmaksas atbilst konkursa nolikumā noteiktajām prasībām;</a:t>
            </a:r>
          </a:p>
          <a:p>
            <a:pPr marL="285750" lvl="0" indent="-285750" algn="just">
              <a:buBlip>
                <a:blip r:embed="rId3"/>
              </a:buBlip>
            </a:pPr>
            <a:r>
              <a:rPr lang="lv-LV" sz="1400" dirty="0">
                <a:solidFill>
                  <a:schemeClr val="tx2"/>
                </a:solidFill>
                <a:ea typeface="Verdana" panose="020B0604030504040204" pitchFamily="34" charset="0"/>
              </a:rPr>
              <a:t>projekts ir ar saimniecisku darbību nesaistīts;</a:t>
            </a:r>
          </a:p>
          <a:p>
            <a:pPr marL="285750" lvl="0" indent="-285750" algn="just">
              <a:buBlip>
                <a:blip r:embed="rId3"/>
              </a:buBlip>
            </a:pPr>
            <a:r>
              <a:rPr lang="lv-LV" sz="1400" dirty="0">
                <a:solidFill>
                  <a:schemeClr val="tx2"/>
                </a:solidFill>
                <a:ea typeface="Verdana" panose="020B0604030504040204" pitchFamily="34" charset="0"/>
              </a:rPr>
              <a:t>dubultā finansējuma riska </a:t>
            </a:r>
            <a:r>
              <a:rPr lang="lv-LV" sz="1400" dirty="0" err="1">
                <a:solidFill>
                  <a:schemeClr val="tx2"/>
                </a:solidFill>
                <a:ea typeface="Verdana" panose="020B0604030504040204" pitchFamily="34" charset="0"/>
              </a:rPr>
              <a:t>neesība</a:t>
            </a:r>
            <a:r>
              <a:rPr lang="lv-LV" sz="1400" dirty="0">
                <a:solidFill>
                  <a:schemeClr val="tx2"/>
                </a:solidFill>
                <a:ea typeface="Verdana" panose="020B0604030504040204" pitchFamily="34" charset="0"/>
              </a:rPr>
              <a:t> ar citiem publiskajiem finansēšanas avotiem.</a:t>
            </a:r>
          </a:p>
        </p:txBody>
      </p:sp>
      <p:sp>
        <p:nvSpPr>
          <p:cNvPr id="8" name="Rectangle 1">
            <a:extLst>
              <a:ext uri="{FF2B5EF4-FFF2-40B4-BE49-F238E27FC236}">
                <a16:creationId xmlns:a16="http://schemas.microsoft.com/office/drawing/2014/main" id="{C83E1D22-5E80-2E10-78F6-43E9DE28F9A3}"/>
              </a:ext>
            </a:extLst>
          </p:cNvPr>
          <p:cNvSpPr/>
          <p:nvPr/>
        </p:nvSpPr>
        <p:spPr>
          <a:xfrm>
            <a:off x="2353948" y="2102145"/>
            <a:ext cx="83661" cy="2967179"/>
          </a:xfrm>
          <a:prstGeom prst="rect">
            <a:avLst/>
          </a:prstGeom>
          <a:solidFill>
            <a:srgbClr val="7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9" name="Forma">
            <a:extLst>
              <a:ext uri="{FF2B5EF4-FFF2-40B4-BE49-F238E27FC236}">
                <a16:creationId xmlns:a16="http://schemas.microsoft.com/office/drawing/2014/main" id="{D697C058-1B98-D351-655A-49FE04A65872}"/>
              </a:ext>
            </a:extLst>
          </p:cNvPr>
          <p:cNvPicPr>
            <a:picLocks noChangeAspect="1"/>
          </p:cNvPicPr>
          <p:nvPr/>
        </p:nvPicPr>
        <p:blipFill>
          <a:blip r:embed="rId4">
            <a:duotone>
              <a:prstClr val="black"/>
              <a:schemeClr val="accent5">
                <a:tint val="45000"/>
                <a:satMod val="400000"/>
              </a:schemeClr>
            </a:duotone>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1554669" y="2152187"/>
            <a:ext cx="799279" cy="79927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5">
            <a:extLst>
              <a:ext uri="{FF2B5EF4-FFF2-40B4-BE49-F238E27FC236}">
                <a16:creationId xmlns:a16="http://schemas.microsoft.com/office/drawing/2014/main" id="{ADF3C3AF-249C-C60E-A90E-D7182782D543}"/>
              </a:ext>
            </a:extLst>
          </p:cNvPr>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45743" y="4152004"/>
            <a:ext cx="745138" cy="74513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6">
            <a:extLst>
              <a:ext uri="{FF2B5EF4-FFF2-40B4-BE49-F238E27FC236}">
                <a16:creationId xmlns:a16="http://schemas.microsoft.com/office/drawing/2014/main" id="{E2E986CD-39AA-8760-0F97-08623C1D2F84}"/>
              </a:ext>
            </a:extLst>
          </p:cNvPr>
          <p:cNvPicPr>
            <a:picLocks noChangeAspect="1"/>
          </p:cNvPicPr>
          <p:nvPr/>
        </p:nvPicPr>
        <p:blipFill>
          <a:blip r:embed="rId7"/>
          <a:srcRect/>
          <a:stretch/>
        </p:blipFill>
        <p:spPr>
          <a:xfrm>
            <a:off x="1494046" y="3154699"/>
            <a:ext cx="835516" cy="824375"/>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ED89A6D3-757A-37B4-3B01-253006995E0C}"/>
              </a:ext>
            </a:extLst>
          </p:cNvPr>
          <p:cNvSpPr txBox="1"/>
          <p:nvPr/>
        </p:nvSpPr>
        <p:spPr>
          <a:xfrm>
            <a:off x="8597774" y="1169540"/>
            <a:ext cx="2968870" cy="1985159"/>
          </a:xfrm>
          <a:prstGeom prst="rect">
            <a:avLst/>
          </a:prstGeom>
          <a:noFill/>
        </p:spPr>
        <p:txBody>
          <a:bodyPr wrap="square" rtlCol="0">
            <a:spAutoFit/>
          </a:bodyPr>
          <a:lstStyle/>
          <a:p>
            <a:pPr algn="just"/>
            <a:r>
              <a:rPr lang="lv-LV" sz="1400" b="1" dirty="0">
                <a:solidFill>
                  <a:schemeClr val="tx2"/>
                </a:solidFill>
              </a:rPr>
              <a:t>Papildu kritēriji:</a:t>
            </a:r>
          </a:p>
          <a:p>
            <a:pPr algn="just"/>
            <a:endParaRPr lang="lv-LV" sz="1400" dirty="0">
              <a:solidFill>
                <a:schemeClr val="tx2"/>
              </a:solidFill>
            </a:endParaRPr>
          </a:p>
          <a:p>
            <a:pPr marL="342900" indent="-342900" algn="just">
              <a:buBlip>
                <a:blip r:embed="rId3"/>
              </a:buBlip>
            </a:pPr>
            <a:r>
              <a:rPr lang="lv-LV" sz="1400" dirty="0">
                <a:solidFill>
                  <a:schemeClr val="tx2"/>
                </a:solidFill>
                <a:ea typeface="Verdana" panose="020B0604030504040204" pitchFamily="34" charset="0"/>
                <a:cs typeface="Times New Roman" panose="02020603050405020304" pitchFamily="18" charset="0"/>
              </a:rPr>
              <a:t>aptver </a:t>
            </a:r>
            <a:r>
              <a:rPr lang="lv-LV" sz="1400" b="1" dirty="0">
                <a:solidFill>
                  <a:schemeClr val="tx2"/>
                </a:solidFill>
                <a:ea typeface="Verdana" panose="020B0604030504040204" pitchFamily="34" charset="0"/>
                <a:cs typeface="Times New Roman" panose="02020603050405020304" pitchFamily="18" charset="0"/>
              </a:rPr>
              <a:t>visus</a:t>
            </a:r>
            <a:r>
              <a:rPr lang="lv-LV" sz="1400" dirty="0">
                <a:solidFill>
                  <a:schemeClr val="tx2"/>
                </a:solidFill>
                <a:ea typeface="Verdana" panose="020B0604030504040204" pitchFamily="34" charset="0"/>
                <a:cs typeface="Times New Roman" panose="02020603050405020304" pitchFamily="18" charset="0"/>
              </a:rPr>
              <a:t> </a:t>
            </a:r>
            <a:r>
              <a:rPr lang="lv-LV" sz="1400" b="1" dirty="0">
                <a:solidFill>
                  <a:schemeClr val="tx2"/>
                </a:solidFill>
                <a:ea typeface="Verdana" panose="020B0604030504040204" pitchFamily="34" charset="0"/>
                <a:cs typeface="Times New Roman" panose="02020603050405020304" pitchFamily="18" charset="0"/>
              </a:rPr>
              <a:t>MK rīkojuma 7. punktā </a:t>
            </a:r>
            <a:r>
              <a:rPr lang="lv-LV" sz="1400" dirty="0">
                <a:solidFill>
                  <a:schemeClr val="tx2"/>
                </a:solidFill>
                <a:ea typeface="Verdana" panose="020B0604030504040204" pitchFamily="34" charset="0"/>
                <a:cs typeface="Times New Roman" panose="02020603050405020304" pitchFamily="18" charset="0"/>
              </a:rPr>
              <a:t>noteiktos programmas kopīgos (horizontālos) uzdevumus;</a:t>
            </a:r>
          </a:p>
          <a:p>
            <a:pPr marL="342900" indent="-342900" algn="just">
              <a:buBlip>
                <a:blip r:embed="rId3"/>
              </a:buBlip>
            </a:pPr>
            <a:r>
              <a:rPr lang="lv-LV" sz="1400" dirty="0">
                <a:solidFill>
                  <a:schemeClr val="tx2"/>
                </a:solidFill>
                <a:ea typeface="Verdana" panose="020B0604030504040204" pitchFamily="34" charset="0"/>
              </a:rPr>
              <a:t>ir aptverti </a:t>
            </a:r>
            <a:r>
              <a:rPr lang="lv-LV" sz="1400" b="1" dirty="0">
                <a:solidFill>
                  <a:schemeClr val="tx2"/>
                </a:solidFill>
                <a:ea typeface="Verdana" panose="020B0604030504040204" pitchFamily="34" charset="0"/>
              </a:rPr>
              <a:t>visi MK rīkojuma 8. punktā </a:t>
            </a:r>
            <a:r>
              <a:rPr lang="lv-LV" sz="1400" dirty="0">
                <a:solidFill>
                  <a:schemeClr val="tx2"/>
                </a:solidFill>
                <a:ea typeface="Verdana" panose="020B0604030504040204" pitchFamily="34" charset="0"/>
              </a:rPr>
              <a:t>noteiktie programmas sasniedzamie rezultāti.</a:t>
            </a:r>
          </a:p>
          <a:p>
            <a:pPr algn="just"/>
            <a:endParaRPr lang="lv-LV" sz="1100" b="1" dirty="0">
              <a:solidFill>
                <a:schemeClr val="tx2"/>
              </a:solidFill>
            </a:endParaRPr>
          </a:p>
        </p:txBody>
      </p:sp>
      <p:sp>
        <p:nvSpPr>
          <p:cNvPr id="13" name="!!Teksts">
            <a:extLst>
              <a:ext uri="{FF2B5EF4-FFF2-40B4-BE49-F238E27FC236}">
                <a16:creationId xmlns:a16="http://schemas.microsoft.com/office/drawing/2014/main" id="{F95CE875-8698-9575-D761-8926AAEE5F54}"/>
              </a:ext>
            </a:extLst>
          </p:cNvPr>
          <p:cNvSpPr txBox="1">
            <a:spLocks/>
          </p:cNvSpPr>
          <p:nvPr/>
        </p:nvSpPr>
        <p:spPr>
          <a:xfrm>
            <a:off x="838200" y="596597"/>
            <a:ext cx="10515600" cy="5360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rgbClr val="7E0000"/>
                </a:solidFill>
                <a:latin typeface="+mj-lt"/>
                <a:ea typeface="+mj-ea"/>
                <a:cs typeface="+mj-cs"/>
              </a:defRPr>
            </a:lvl1pPr>
          </a:lstStyle>
          <a:p>
            <a:r>
              <a:rPr lang="lv-LV" sz="3200" dirty="0">
                <a:solidFill>
                  <a:schemeClr val="accent2">
                    <a:lumMod val="75000"/>
                  </a:schemeClr>
                </a:solidFill>
              </a:rPr>
              <a:t>Projektu pieteikumu administratīvā vērtēšana</a:t>
            </a:r>
          </a:p>
        </p:txBody>
      </p:sp>
      <p:sp>
        <p:nvSpPr>
          <p:cNvPr id="15" name="Virsraksts 1">
            <a:extLst>
              <a:ext uri="{FF2B5EF4-FFF2-40B4-BE49-F238E27FC236}">
                <a16:creationId xmlns:a16="http://schemas.microsoft.com/office/drawing/2014/main" id="{26EB8851-EF59-93C6-B4DD-1ED9C72A8222}"/>
              </a:ext>
            </a:extLst>
          </p:cNvPr>
          <p:cNvSpPr txBox="1">
            <a:spLocks/>
          </p:cNvSpPr>
          <p:nvPr/>
        </p:nvSpPr>
        <p:spPr>
          <a:xfrm>
            <a:off x="9378362" y="5612675"/>
            <a:ext cx="2109988" cy="307777"/>
          </a:xfrm>
          <a:prstGeom prst="rect">
            <a:avLst/>
          </a:prstGeom>
          <a:noFill/>
        </p:spPr>
        <p:txBody>
          <a:bodyPr wrap="square" rtlCol="0">
            <a:spAutoFit/>
          </a:bodyPr>
          <a:lstStyle>
            <a:defPPr>
              <a:defRPr lang="lv-LV"/>
            </a:defPPr>
            <a:lvl1pPr lvl="0" algn="just">
              <a:defRPr sz="1400" b="1">
                <a:solidFill>
                  <a:schemeClr val="tx2"/>
                </a:solidFill>
                <a:ea typeface="Verdana" panose="020B0604030504040204" pitchFamily="34" charset="0"/>
              </a:defRPr>
            </a:lvl1pPr>
          </a:lstStyle>
          <a:p>
            <a:r>
              <a:rPr lang="lv-LV" dirty="0">
                <a:solidFill>
                  <a:schemeClr val="bg1">
                    <a:lumMod val="95000"/>
                  </a:schemeClr>
                </a:solidFill>
              </a:rPr>
              <a:t>Menti.com kods </a:t>
            </a:r>
            <a:r>
              <a:rPr lang="lv-LV" dirty="0">
                <a:solidFill>
                  <a:schemeClr val="bg1"/>
                </a:solidFill>
              </a:rPr>
              <a:t>3958 2956</a:t>
            </a:r>
          </a:p>
        </p:txBody>
      </p:sp>
      <p:pic>
        <p:nvPicPr>
          <p:cNvPr id="18" name="!!Forma">
            <a:extLst>
              <a:ext uri="{FF2B5EF4-FFF2-40B4-BE49-F238E27FC236}">
                <a16:creationId xmlns:a16="http://schemas.microsoft.com/office/drawing/2014/main" id="{081A3DC6-73A8-6E4A-49D5-06F8A33CD552}"/>
              </a:ext>
            </a:extLst>
          </p:cNvPr>
          <p:cNvPicPr>
            <a:picLocks noChangeAspect="1"/>
          </p:cNvPicPr>
          <p:nvPr/>
        </p:nvPicPr>
        <p:blipFill>
          <a:blip r:embed="rId8">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378879" y="906863"/>
            <a:ext cx="1133551" cy="1133551"/>
          </a:xfrm>
          <a:prstGeom prst="rect">
            <a:avLst/>
          </a:prstGeom>
          <a:noFill/>
          <a:ln>
            <a:noFill/>
          </a:ln>
          <a:effectLst>
            <a:outerShdw blurRad="50800" dist="38100" dir="2700000" algn="tl" rotWithShape="0">
              <a:prstClr val="black">
                <a:alpha val="40000"/>
              </a:prstClr>
            </a:outerShdw>
          </a:effectLst>
        </p:spPr>
      </p:pic>
      <p:pic>
        <p:nvPicPr>
          <p:cNvPr id="4" name="Attēls 3">
            <a:extLst>
              <a:ext uri="{FF2B5EF4-FFF2-40B4-BE49-F238E27FC236}">
                <a16:creationId xmlns:a16="http://schemas.microsoft.com/office/drawing/2014/main" id="{8B8F8960-023A-46E7-D6A6-0AFE6371E54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378362" y="3467298"/>
            <a:ext cx="1985158" cy="1985158"/>
          </a:xfrm>
          <a:prstGeom prst="rect">
            <a:avLst/>
          </a:prstGeom>
          <a:ln>
            <a:noFill/>
          </a:ln>
          <a:effectLst>
            <a:outerShdw blurRad="292100" dist="139700" dir="2700000" algn="tl" rotWithShape="0">
              <a:srgbClr val="333333">
                <a:alpha val="65000"/>
              </a:srgbClr>
            </a:outerShdw>
          </a:effectLst>
        </p:spPr>
      </p:pic>
      <p:sp>
        <p:nvSpPr>
          <p:cNvPr id="2" name="Datuma vietturis 13">
            <a:extLst>
              <a:ext uri="{FF2B5EF4-FFF2-40B4-BE49-F238E27FC236}">
                <a16:creationId xmlns:a16="http://schemas.microsoft.com/office/drawing/2014/main" id="{B1A330AE-ADC8-16AE-A1BB-AF8D9AE325A5}"/>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5" name="Kājenes vietturis 14">
            <a:extLst>
              <a:ext uri="{FF2B5EF4-FFF2-40B4-BE49-F238E27FC236}">
                <a16:creationId xmlns:a16="http://schemas.microsoft.com/office/drawing/2014/main" id="{BECA45E8-50A0-A99F-4FD8-2A531102A5C0}"/>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3" name="Slide Number Placeholder 2">
            <a:extLst>
              <a:ext uri="{FF2B5EF4-FFF2-40B4-BE49-F238E27FC236}">
                <a16:creationId xmlns:a16="http://schemas.microsoft.com/office/drawing/2014/main" id="{F3CA9C9E-FB86-7018-59A5-F811275FF481}"/>
              </a:ext>
            </a:extLst>
          </p:cNvPr>
          <p:cNvSpPr>
            <a:spLocks noGrp="1"/>
          </p:cNvSpPr>
          <p:nvPr>
            <p:ph type="sldNum" sz="quarter" idx="12"/>
          </p:nvPr>
        </p:nvSpPr>
        <p:spPr/>
        <p:txBody>
          <a:bodyPr/>
          <a:lstStyle/>
          <a:p>
            <a:fld id="{0C152783-A906-4F49-8461-A41E71CF96CE}" type="slidenum">
              <a:rPr lang="lv-LV" smtClean="0"/>
              <a:t>37</a:t>
            </a:fld>
            <a:endParaRPr lang="lv-LV"/>
          </a:p>
        </p:txBody>
      </p:sp>
    </p:spTree>
    <p:extLst>
      <p:ext uri="{BB962C8B-B14F-4D97-AF65-F5344CB8AC3E}">
        <p14:creationId xmlns:p14="http://schemas.microsoft.com/office/powerpoint/2010/main" val="8071709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1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25A75-B671-996D-1F82-CDDD85955AA9}"/>
            </a:ext>
          </a:extLst>
        </p:cNvPr>
        <p:cNvGrpSpPr/>
        <p:nvPr/>
      </p:nvGrpSpPr>
      <p:grpSpPr>
        <a:xfrm>
          <a:off x="0" y="0"/>
          <a:ext cx="0" cy="0"/>
          <a:chOff x="0" y="0"/>
          <a:chExt cx="0" cy="0"/>
        </a:xfrm>
      </p:grpSpPr>
      <p:sp>
        <p:nvSpPr>
          <p:cNvPr id="12" name="Teksts">
            <a:extLst>
              <a:ext uri="{FF2B5EF4-FFF2-40B4-BE49-F238E27FC236}">
                <a16:creationId xmlns:a16="http://schemas.microsoft.com/office/drawing/2014/main" id="{334F56A9-CBB5-11CD-FDA2-E01EEAA59DA2}"/>
              </a:ext>
            </a:extLst>
          </p:cNvPr>
          <p:cNvSpPr>
            <a:spLocks noGrp="1"/>
          </p:cNvSpPr>
          <p:nvPr>
            <p:ph type="title"/>
          </p:nvPr>
        </p:nvSpPr>
        <p:spPr>
          <a:xfrm>
            <a:off x="6620670" y="1055391"/>
            <a:ext cx="4128900" cy="504468"/>
          </a:xfrm>
        </p:spPr>
        <p:txBody>
          <a:bodyPr>
            <a:normAutofit fontScale="90000"/>
          </a:bodyPr>
          <a:lstStyle/>
          <a:p>
            <a:r>
              <a:rPr lang="lv-LV" dirty="0">
                <a:solidFill>
                  <a:schemeClr val="accent2">
                    <a:lumMod val="75000"/>
                  </a:schemeClr>
                </a:solidFill>
              </a:rPr>
              <a:t>Papildināmie administratīvie kritēriji</a:t>
            </a:r>
            <a:br>
              <a:rPr lang="lv-LV" dirty="0">
                <a:solidFill>
                  <a:schemeClr val="accent2">
                    <a:lumMod val="75000"/>
                  </a:schemeClr>
                </a:solidFill>
              </a:rPr>
            </a:br>
            <a:endParaRPr lang="lv-LV" dirty="0">
              <a:solidFill>
                <a:schemeClr val="accent2">
                  <a:lumMod val="75000"/>
                </a:schemeClr>
              </a:solidFill>
            </a:endParaRPr>
          </a:p>
        </p:txBody>
      </p:sp>
      <p:sp>
        <p:nvSpPr>
          <p:cNvPr id="3" name="Teksta vietturis 2">
            <a:extLst>
              <a:ext uri="{FF2B5EF4-FFF2-40B4-BE49-F238E27FC236}">
                <a16:creationId xmlns:a16="http://schemas.microsoft.com/office/drawing/2014/main" id="{4792A09E-175B-A27E-E3BA-E96CCAF90E05}"/>
              </a:ext>
            </a:extLst>
          </p:cNvPr>
          <p:cNvSpPr>
            <a:spLocks noGrp="1"/>
          </p:cNvSpPr>
          <p:nvPr>
            <p:ph type="body" idx="1"/>
          </p:nvPr>
        </p:nvSpPr>
        <p:spPr>
          <a:xfrm>
            <a:off x="6620670" y="1471683"/>
            <a:ext cx="5157787" cy="662548"/>
          </a:xfrm>
        </p:spPr>
        <p:txBody>
          <a:bodyPr>
            <a:normAutofit fontScale="92500" lnSpcReduction="10000"/>
          </a:bodyPr>
          <a:lstStyle/>
          <a:p>
            <a:r>
              <a:rPr lang="lv-LV" sz="1900" dirty="0"/>
              <a:t>MK noteikumu 19.1. un  19.2. apakšpunktā noteiktie administratīvie kritēriji</a:t>
            </a:r>
          </a:p>
        </p:txBody>
      </p:sp>
      <p:sp>
        <p:nvSpPr>
          <p:cNvPr id="4" name="Satura vietturis 3">
            <a:extLst>
              <a:ext uri="{FF2B5EF4-FFF2-40B4-BE49-F238E27FC236}">
                <a16:creationId xmlns:a16="http://schemas.microsoft.com/office/drawing/2014/main" id="{5904E14A-FCDF-8C27-3C18-5FBCED85B433}"/>
              </a:ext>
            </a:extLst>
          </p:cNvPr>
          <p:cNvSpPr>
            <a:spLocks noGrp="1"/>
          </p:cNvSpPr>
          <p:nvPr>
            <p:ph sz="half" idx="2"/>
          </p:nvPr>
        </p:nvSpPr>
        <p:spPr>
          <a:xfrm>
            <a:off x="6834843" y="2299076"/>
            <a:ext cx="4884270" cy="764045"/>
          </a:xfrm>
        </p:spPr>
        <p:txBody>
          <a:bodyPr>
            <a:noAutofit/>
          </a:bodyPr>
          <a:lstStyle/>
          <a:p>
            <a:pPr>
              <a:buBlip>
                <a:blip r:embed="rId3"/>
              </a:buBlip>
            </a:pPr>
            <a:r>
              <a:rPr lang="lv-LV" sz="1000" dirty="0"/>
              <a:t>19.1. projekta pieteikums ir pilnībā aizpildīts, noformēts un iesniegts, izmantojot informācijas sistēmu;</a:t>
            </a:r>
          </a:p>
          <a:p>
            <a:pPr>
              <a:buBlip>
                <a:blip r:embed="rId3"/>
              </a:buBlip>
            </a:pPr>
            <a:r>
              <a:rPr lang="lv-LV" sz="1000" dirty="0"/>
              <a:t>19.2. ir iesniegts projekta pieteikuma attiecīgo sadaļu tulkojums angļu valodā atbilstoši konkursa nolikuma prasībām.</a:t>
            </a:r>
          </a:p>
        </p:txBody>
      </p:sp>
      <p:sp>
        <p:nvSpPr>
          <p:cNvPr id="5" name="Teksta vietturis 4">
            <a:extLst>
              <a:ext uri="{FF2B5EF4-FFF2-40B4-BE49-F238E27FC236}">
                <a16:creationId xmlns:a16="http://schemas.microsoft.com/office/drawing/2014/main" id="{B214D5B3-0471-566A-AC05-8CC77662BB82}"/>
              </a:ext>
            </a:extLst>
          </p:cNvPr>
          <p:cNvSpPr>
            <a:spLocks noGrp="1"/>
          </p:cNvSpPr>
          <p:nvPr>
            <p:ph type="body" sz="quarter" idx="3"/>
          </p:nvPr>
        </p:nvSpPr>
        <p:spPr>
          <a:xfrm>
            <a:off x="658112" y="1181354"/>
            <a:ext cx="5183188" cy="578842"/>
          </a:xfrm>
        </p:spPr>
        <p:txBody>
          <a:bodyPr>
            <a:normAutofit fontScale="92500" lnSpcReduction="10000"/>
          </a:bodyPr>
          <a:lstStyle/>
          <a:p>
            <a:r>
              <a:rPr lang="lv-LV" sz="2000" dirty="0"/>
              <a:t>MK noteikumu 19.3., 19.4., 19.5., 19.6., 19.7. un 19.8. apakšpunktā noteiktie administratīvie kritēriji</a:t>
            </a:r>
          </a:p>
        </p:txBody>
      </p:sp>
      <p:sp>
        <p:nvSpPr>
          <p:cNvPr id="6" name="Satura vietturis 5">
            <a:extLst>
              <a:ext uri="{FF2B5EF4-FFF2-40B4-BE49-F238E27FC236}">
                <a16:creationId xmlns:a16="http://schemas.microsoft.com/office/drawing/2014/main" id="{FE9D4389-6919-9182-013A-A0F247CF499B}"/>
              </a:ext>
            </a:extLst>
          </p:cNvPr>
          <p:cNvSpPr>
            <a:spLocks noGrp="1"/>
          </p:cNvSpPr>
          <p:nvPr>
            <p:ph sz="quarter" idx="4"/>
          </p:nvPr>
        </p:nvSpPr>
        <p:spPr>
          <a:xfrm>
            <a:off x="779135" y="1826958"/>
            <a:ext cx="4326124" cy="2305348"/>
          </a:xfrm>
        </p:spPr>
        <p:txBody>
          <a:bodyPr>
            <a:noAutofit/>
          </a:bodyPr>
          <a:lstStyle/>
          <a:p>
            <a:pPr>
              <a:buBlip>
                <a:blip r:embed="rId3"/>
              </a:buBlip>
            </a:pPr>
            <a:r>
              <a:rPr lang="lv-LV" sz="1000"/>
              <a:t>19.3. ir izpildītas konkursa nolikuma prasības par zinātniskās grupas dalības nosacījumiem;</a:t>
            </a:r>
          </a:p>
          <a:p>
            <a:pPr>
              <a:buBlip>
                <a:blip r:embed="rId3"/>
              </a:buBlip>
            </a:pPr>
            <a:r>
              <a:rPr lang="lv-LV" sz="1000"/>
              <a:t>19.4. projektu īsteno zinātniskajā institūcijā, kas atbilst šo noteikumu prasībām;</a:t>
            </a:r>
          </a:p>
          <a:p>
            <a:pPr>
              <a:buBlip>
                <a:blip r:embed="rId3"/>
              </a:buBlip>
            </a:pPr>
            <a:r>
              <a:rPr lang="lv-LV" sz="1000"/>
              <a:t>19.5. ja projekta īstenošanā piedalās sadarbības partneris, tas atbilst šo noteikumu un konkursa nolikuma prasībām;</a:t>
            </a:r>
          </a:p>
          <a:p>
            <a:pPr>
              <a:buBlip>
                <a:blip r:embed="rId3"/>
              </a:buBlip>
            </a:pPr>
            <a:r>
              <a:rPr lang="lv-LV" sz="1000"/>
              <a:t>19.6. projekta iesniegumā norādītās attiecināmās izmaksas atbilst konkursa nolikumā noteiktajām prasībām;</a:t>
            </a:r>
          </a:p>
          <a:p>
            <a:pPr>
              <a:buBlip>
                <a:blip r:embed="rId3"/>
              </a:buBlip>
            </a:pPr>
            <a:r>
              <a:rPr lang="lv-LV" sz="1000"/>
              <a:t>19.7. projekts atbilst šo noteikumu 2.1. apakšpunktam;</a:t>
            </a:r>
          </a:p>
          <a:p>
            <a:pPr>
              <a:buBlip>
                <a:blip r:embed="rId3"/>
              </a:buBlip>
            </a:pPr>
            <a:r>
              <a:rPr lang="lv-LV" sz="1000"/>
              <a:t>19.8. dubultā finansējuma riska </a:t>
            </a:r>
            <a:r>
              <a:rPr lang="lv-LV" sz="1000" err="1"/>
              <a:t>neesība</a:t>
            </a:r>
            <a:r>
              <a:rPr lang="lv-LV" sz="1000"/>
              <a:t> ar citiem publiskajiem finansēšanas avotiem, tai skaitā ar Eiropas Savienības fondu finansējumu, ko apliecina projekta iesniedzēja projekta pieteikumam pievienots apliecinājums.</a:t>
            </a:r>
          </a:p>
        </p:txBody>
      </p:sp>
      <p:sp>
        <p:nvSpPr>
          <p:cNvPr id="7" name="!!Teksts">
            <a:extLst>
              <a:ext uri="{FF2B5EF4-FFF2-40B4-BE49-F238E27FC236}">
                <a16:creationId xmlns:a16="http://schemas.microsoft.com/office/drawing/2014/main" id="{8D928915-0945-55A3-0C40-4DE3085335B2}"/>
              </a:ext>
            </a:extLst>
          </p:cNvPr>
          <p:cNvSpPr txBox="1">
            <a:spLocks/>
          </p:cNvSpPr>
          <p:nvPr/>
        </p:nvSpPr>
        <p:spPr>
          <a:xfrm>
            <a:off x="658112" y="648152"/>
            <a:ext cx="4128900" cy="495487"/>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2400" kern="1200">
                <a:solidFill>
                  <a:srgbClr val="7E0000"/>
                </a:solidFill>
                <a:latin typeface="+mj-lt"/>
                <a:ea typeface="+mj-ea"/>
                <a:cs typeface="+mj-cs"/>
              </a:defRPr>
            </a:lvl1pPr>
          </a:lstStyle>
          <a:p>
            <a:r>
              <a:rPr lang="lv-LV" sz="3600" dirty="0">
                <a:solidFill>
                  <a:schemeClr val="accent2">
                    <a:lumMod val="75000"/>
                  </a:schemeClr>
                </a:solidFill>
              </a:rPr>
              <a:t>Nepapildināmie administratīvie kritēriji</a:t>
            </a:r>
            <a:br>
              <a:rPr lang="lv-LV" dirty="0">
                <a:solidFill>
                  <a:schemeClr val="accent2">
                    <a:lumMod val="75000"/>
                  </a:schemeClr>
                </a:solidFill>
              </a:rPr>
            </a:br>
            <a:endParaRPr lang="lv-LV" dirty="0">
              <a:solidFill>
                <a:schemeClr val="accent2">
                  <a:lumMod val="75000"/>
                </a:schemeClr>
              </a:solidFill>
            </a:endParaRPr>
          </a:p>
        </p:txBody>
      </p:sp>
      <p:sp>
        <p:nvSpPr>
          <p:cNvPr id="8" name="Teksta vietturis 4">
            <a:extLst>
              <a:ext uri="{FF2B5EF4-FFF2-40B4-BE49-F238E27FC236}">
                <a16:creationId xmlns:a16="http://schemas.microsoft.com/office/drawing/2014/main" id="{98008DE2-B256-2978-816C-8F83A141A681}"/>
              </a:ext>
            </a:extLst>
          </p:cNvPr>
          <p:cNvSpPr txBox="1">
            <a:spLocks/>
          </p:cNvSpPr>
          <p:nvPr/>
        </p:nvSpPr>
        <p:spPr>
          <a:xfrm>
            <a:off x="658112" y="4197611"/>
            <a:ext cx="5183188" cy="365125"/>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lang="lv-LV" sz="2400" b="1" kern="1200">
                <a:solidFill>
                  <a:srgbClr val="7F7F7F"/>
                </a:solidFill>
                <a:effectLst/>
                <a:latin typeface="Arial Narrow" panose="020B06060202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rgbClr val="7F7F7F"/>
                </a:solidFill>
                <a:latin typeface="Arial Narrow" panose="020B060602020203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rgbClr val="7F7F7F"/>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lv-LV" sz="1600" b="1" kern="1200">
                <a:solidFill>
                  <a:srgbClr val="7F7F7F"/>
                </a:solidFill>
                <a:effectLst/>
                <a:latin typeface="Arial Narrow" panose="020B060602020203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lv-LV" sz="1600" b="1" kern="1200">
                <a:solidFill>
                  <a:srgbClr val="7F7F7F"/>
                </a:solidFill>
                <a:effectLst/>
                <a:latin typeface="Arial Narrow" panose="020B0606020202030204"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lv-LV" sz="1900" dirty="0"/>
              <a:t>Papildu administratīvie kritēriji (nolikums)</a:t>
            </a:r>
          </a:p>
        </p:txBody>
      </p:sp>
      <p:sp>
        <p:nvSpPr>
          <p:cNvPr id="9" name="Satura vietturis 5">
            <a:extLst>
              <a:ext uri="{FF2B5EF4-FFF2-40B4-BE49-F238E27FC236}">
                <a16:creationId xmlns:a16="http://schemas.microsoft.com/office/drawing/2014/main" id="{C664CA3A-1FC2-30D1-D41B-DBF53DC59176}"/>
              </a:ext>
            </a:extLst>
          </p:cNvPr>
          <p:cNvSpPr txBox="1">
            <a:spLocks/>
          </p:cNvSpPr>
          <p:nvPr/>
        </p:nvSpPr>
        <p:spPr>
          <a:xfrm>
            <a:off x="779135" y="4623548"/>
            <a:ext cx="4326124" cy="839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lv-LV" sz="1600" kern="1200" smtClean="0">
                <a:solidFill>
                  <a:srgbClr val="7F7F7F"/>
                </a:solidFill>
                <a:effectLst/>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rgbClr val="7F7F7F"/>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Blip>
                <a:blip r:embed="rId3"/>
              </a:buBlip>
            </a:pPr>
            <a:r>
              <a:rPr lang="lv-LV" sz="1000" dirty="0"/>
              <a:t>31.3.1. aptver visus MK rīkojuma 7. punktā noteiktos programmas kopīgos (horizontālos) uzdevumus;</a:t>
            </a:r>
          </a:p>
          <a:p>
            <a:pPr>
              <a:buBlip>
                <a:blip r:embed="rId3"/>
              </a:buBlip>
            </a:pPr>
            <a:r>
              <a:rPr lang="lv-LV" sz="1000" dirty="0"/>
              <a:t>31.3.2. aptver visus MK rīkojuma 8. punktā noteiktos programmas īstenošanas laikā sasniedzamos rezultātus.</a:t>
            </a:r>
          </a:p>
        </p:txBody>
      </p:sp>
      <p:graphicFrame>
        <p:nvGraphicFramePr>
          <p:cNvPr id="11" name="Shēma 10">
            <a:extLst>
              <a:ext uri="{FF2B5EF4-FFF2-40B4-BE49-F238E27FC236}">
                <a16:creationId xmlns:a16="http://schemas.microsoft.com/office/drawing/2014/main" id="{E46BFB86-8C41-80D3-09B7-9F1FC81D9261}"/>
              </a:ext>
            </a:extLst>
          </p:cNvPr>
          <p:cNvGraphicFramePr/>
          <p:nvPr>
            <p:extLst>
              <p:ext uri="{D42A27DB-BD31-4B8C-83A1-F6EECF244321}">
                <p14:modId xmlns:p14="http://schemas.microsoft.com/office/powerpoint/2010/main" val="2136072300"/>
              </p:ext>
            </p:extLst>
          </p:nvPr>
        </p:nvGraphicFramePr>
        <p:xfrm>
          <a:off x="5534710" y="2867432"/>
          <a:ext cx="4613531" cy="27298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8" name="!!Forma">
            <a:extLst>
              <a:ext uri="{FF2B5EF4-FFF2-40B4-BE49-F238E27FC236}">
                <a16:creationId xmlns:a16="http://schemas.microsoft.com/office/drawing/2014/main" id="{819C5E6D-4C8D-94B2-CCCC-14209E05C5EB}"/>
              </a:ext>
            </a:extLst>
          </p:cNvPr>
          <p:cNvPicPr>
            <a:picLocks noChangeAspect="1"/>
          </p:cNvPicPr>
          <p:nvPr/>
        </p:nvPicPr>
        <p:blipFill>
          <a:blip r:embed="rId9">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457895" y="3302986"/>
            <a:ext cx="1320562" cy="1320562"/>
          </a:xfrm>
          <a:prstGeom prst="rect">
            <a:avLst/>
          </a:prstGeom>
          <a:noFill/>
          <a:ln>
            <a:noFill/>
          </a:ln>
          <a:effectLst>
            <a:outerShdw blurRad="50800" dist="38100" dir="2700000" algn="tl" rotWithShape="0">
              <a:prstClr val="black">
                <a:alpha val="40000"/>
              </a:prstClr>
            </a:outerShdw>
          </a:effectLst>
        </p:spPr>
      </p:pic>
      <p:sp>
        <p:nvSpPr>
          <p:cNvPr id="10" name="Datuma vietturis 13">
            <a:extLst>
              <a:ext uri="{FF2B5EF4-FFF2-40B4-BE49-F238E27FC236}">
                <a16:creationId xmlns:a16="http://schemas.microsoft.com/office/drawing/2014/main" id="{85B9BEF9-F1B3-81C5-E428-80355F173617}"/>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14" name="Kājenes vietturis 14">
            <a:extLst>
              <a:ext uri="{FF2B5EF4-FFF2-40B4-BE49-F238E27FC236}">
                <a16:creationId xmlns:a16="http://schemas.microsoft.com/office/drawing/2014/main" id="{01D37DA9-85AF-160D-7031-173B9BA458C7}"/>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2" name="Slide Number Placeholder 1">
            <a:extLst>
              <a:ext uri="{FF2B5EF4-FFF2-40B4-BE49-F238E27FC236}">
                <a16:creationId xmlns:a16="http://schemas.microsoft.com/office/drawing/2014/main" id="{A056F6CD-00D7-3C27-8DFC-ADE6AFA0FBF0}"/>
              </a:ext>
            </a:extLst>
          </p:cNvPr>
          <p:cNvSpPr>
            <a:spLocks noGrp="1"/>
          </p:cNvSpPr>
          <p:nvPr>
            <p:ph type="sldNum" sz="quarter" idx="12"/>
          </p:nvPr>
        </p:nvSpPr>
        <p:spPr/>
        <p:txBody>
          <a:bodyPr/>
          <a:lstStyle/>
          <a:p>
            <a:fld id="{0C152783-A906-4F49-8461-A41E71CF96CE}" type="slidenum">
              <a:rPr lang="lv-LV" smtClean="0"/>
              <a:t>38</a:t>
            </a:fld>
            <a:endParaRPr lang="lv-LV"/>
          </a:p>
        </p:txBody>
      </p:sp>
    </p:spTree>
    <p:extLst>
      <p:ext uri="{BB962C8B-B14F-4D97-AF65-F5344CB8AC3E}">
        <p14:creationId xmlns:p14="http://schemas.microsoft.com/office/powerpoint/2010/main" val="38423518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 grpId="0" build="p"/>
      <p:bldP spid="4" grpId="0" build="allAtOnce"/>
      <p:bldGraphic spid="11" grpId="0">
        <p:bldAsOne/>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79F99-FB37-0BA8-F56B-07A2F1272940}"/>
            </a:ext>
          </a:extLst>
        </p:cNvPr>
        <p:cNvGrpSpPr/>
        <p:nvPr/>
      </p:nvGrpSpPr>
      <p:grpSpPr>
        <a:xfrm>
          <a:off x="0" y="0"/>
          <a:ext cx="0" cy="0"/>
          <a:chOff x="0" y="0"/>
          <a:chExt cx="0" cy="0"/>
        </a:xfrm>
      </p:grpSpPr>
      <p:sp>
        <p:nvSpPr>
          <p:cNvPr id="2" name="!!Teksts">
            <a:extLst>
              <a:ext uri="{FF2B5EF4-FFF2-40B4-BE49-F238E27FC236}">
                <a16:creationId xmlns:a16="http://schemas.microsoft.com/office/drawing/2014/main" id="{9DD14484-9599-A74C-90CB-8E22B70938B2}"/>
              </a:ext>
            </a:extLst>
          </p:cNvPr>
          <p:cNvSpPr>
            <a:spLocks noGrp="1"/>
          </p:cNvSpPr>
          <p:nvPr>
            <p:ph type="title"/>
          </p:nvPr>
        </p:nvSpPr>
        <p:spPr/>
        <p:txBody>
          <a:bodyPr>
            <a:noAutofit/>
          </a:bodyPr>
          <a:lstStyle/>
          <a:p>
            <a:r>
              <a:rPr lang="lv-LV" sz="3200" dirty="0">
                <a:solidFill>
                  <a:schemeClr val="accent2">
                    <a:lumMod val="75000"/>
                  </a:schemeClr>
                </a:solidFill>
              </a:rPr>
              <a:t>Projekta pieteikuma </a:t>
            </a:r>
            <a:br>
              <a:rPr lang="lv-LV" sz="3200" dirty="0">
                <a:solidFill>
                  <a:schemeClr val="accent2">
                    <a:lumMod val="75000"/>
                  </a:schemeClr>
                </a:solidFill>
              </a:rPr>
            </a:br>
            <a:r>
              <a:rPr lang="lv-LV" sz="3200" dirty="0">
                <a:solidFill>
                  <a:schemeClr val="accent2">
                    <a:lumMod val="75000"/>
                  </a:schemeClr>
                </a:solidFill>
              </a:rPr>
              <a:t>zinātniskā izvērtēšana</a:t>
            </a:r>
          </a:p>
        </p:txBody>
      </p:sp>
      <p:sp>
        <p:nvSpPr>
          <p:cNvPr id="3" name="Content Placeholder 2">
            <a:extLst>
              <a:ext uri="{FF2B5EF4-FFF2-40B4-BE49-F238E27FC236}">
                <a16:creationId xmlns:a16="http://schemas.microsoft.com/office/drawing/2014/main" id="{40E4CC36-A468-4056-5299-003D09F2DD20}"/>
              </a:ext>
            </a:extLst>
          </p:cNvPr>
          <p:cNvSpPr>
            <a:spLocks noGrp="1"/>
          </p:cNvSpPr>
          <p:nvPr>
            <p:ph sz="half" idx="2"/>
          </p:nvPr>
        </p:nvSpPr>
        <p:spPr>
          <a:xfrm>
            <a:off x="1365556" y="1778635"/>
            <a:ext cx="5157787" cy="3684588"/>
          </a:xfrm>
        </p:spPr>
        <p:txBody>
          <a:bodyPr>
            <a:normAutofit/>
          </a:bodyPr>
          <a:lstStyle/>
          <a:p>
            <a:pPr marL="0" indent="0" algn="just">
              <a:buNone/>
            </a:pPr>
            <a:r>
              <a:rPr lang="lv-LV" sz="1800">
                <a:latin typeface="+mn-lt"/>
              </a:rPr>
              <a:t>Līdz 8 nedēļām</a:t>
            </a:r>
          </a:p>
          <a:p>
            <a:pPr marL="0" indent="0" algn="just">
              <a:buNone/>
            </a:pPr>
            <a:r>
              <a:rPr lang="lv-LV" sz="1800">
                <a:latin typeface="+mn-lt"/>
              </a:rPr>
              <a:t>Katram projekta pieteikumam piesaista vismaz 2 starptautiskos ekspertus;</a:t>
            </a:r>
          </a:p>
          <a:p>
            <a:pPr marL="0" indent="0" algn="just">
              <a:buNone/>
            </a:pPr>
            <a:r>
              <a:rPr lang="lv-LV" sz="1800">
                <a:latin typeface="+mn-lt"/>
              </a:rPr>
              <a:t>Tiek izvērtēti 3 kritēriji:  projekta pieteikuma zinātniskā kvalitāte (A), projekta rezultātu ietekme (B), projekta īstenošanas iespējas un nodrošinājums (C);</a:t>
            </a:r>
          </a:p>
          <a:p>
            <a:pPr marL="0" indent="0" algn="just">
              <a:buNone/>
            </a:pPr>
            <a:r>
              <a:rPr lang="lv-LV" sz="1800">
                <a:latin typeface="+mn-lt"/>
              </a:rPr>
              <a:t>Katrā kritērijā eksperts piešķir līdz 5 punktiem (ar soli 0,5).</a:t>
            </a:r>
          </a:p>
          <a:p>
            <a:pPr marL="0" indent="0" algn="just">
              <a:buNone/>
            </a:pPr>
            <a:r>
              <a:rPr lang="lv-LV" sz="1800">
                <a:solidFill>
                  <a:schemeClr val="accent2">
                    <a:lumMod val="75000"/>
                  </a:schemeClr>
                </a:solidFill>
                <a:latin typeface="Trebuchet MS" panose="020B0603020202020204" pitchFamily="34" charset="0"/>
              </a:rPr>
              <a:t>	</a:t>
            </a:r>
          </a:p>
          <a:p>
            <a:pPr marL="0" indent="0" algn="just">
              <a:buNone/>
            </a:pPr>
            <a:r>
              <a:rPr lang="lv-LV" sz="1800">
                <a:solidFill>
                  <a:schemeClr val="accent1"/>
                </a:solidFill>
                <a:latin typeface="+mn-lt"/>
              </a:rPr>
              <a:t>Svērto atzīmi aprēķina šādi:</a:t>
            </a:r>
          </a:p>
        </p:txBody>
      </p:sp>
      <p:graphicFrame>
        <p:nvGraphicFramePr>
          <p:cNvPr id="6" name="!!Forma">
            <a:extLst>
              <a:ext uri="{FF2B5EF4-FFF2-40B4-BE49-F238E27FC236}">
                <a16:creationId xmlns:a16="http://schemas.microsoft.com/office/drawing/2014/main" id="{5219B09A-AA86-2952-4B3A-FCC94EB2EC23}"/>
              </a:ext>
            </a:extLst>
          </p:cNvPr>
          <p:cNvGraphicFramePr>
            <a:graphicFrameLocks/>
          </p:cNvGraphicFramePr>
          <p:nvPr/>
        </p:nvGraphicFramePr>
        <p:xfrm>
          <a:off x="7363228" y="2273565"/>
          <a:ext cx="2713974" cy="2694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1EB7254E-4949-2A0E-010D-29A71D4D4997}"/>
              </a:ext>
            </a:extLst>
          </p:cNvPr>
          <p:cNvSpPr txBox="1"/>
          <p:nvPr/>
        </p:nvSpPr>
        <p:spPr>
          <a:xfrm>
            <a:off x="7506587" y="2637311"/>
            <a:ext cx="542136" cy="353943"/>
          </a:xfrm>
          <a:prstGeom prst="rect">
            <a:avLst/>
          </a:prstGeom>
          <a:noFill/>
        </p:spPr>
        <p:txBody>
          <a:bodyPr wrap="none" rtlCol="0">
            <a:spAutoFit/>
          </a:bodyPr>
          <a:lstStyle/>
          <a:p>
            <a:pPr defTabSz="938213" fontAlgn="base">
              <a:spcBef>
                <a:spcPct val="0"/>
              </a:spcBef>
              <a:spcAft>
                <a:spcPct val="0"/>
              </a:spcAft>
              <a:defRPr/>
            </a:pPr>
            <a:r>
              <a:rPr lang="lv-LV" sz="1700" b="1">
                <a:solidFill>
                  <a:prstClr val="black"/>
                </a:solidFill>
                <a:ea typeface="MS PGothic" panose="020B0600070205080204" pitchFamily="34" charset="-128"/>
              </a:rPr>
              <a:t>30%</a:t>
            </a:r>
          </a:p>
        </p:txBody>
      </p:sp>
      <p:sp>
        <p:nvSpPr>
          <p:cNvPr id="9" name="TextBox 8">
            <a:extLst>
              <a:ext uri="{FF2B5EF4-FFF2-40B4-BE49-F238E27FC236}">
                <a16:creationId xmlns:a16="http://schemas.microsoft.com/office/drawing/2014/main" id="{BB7FC3A9-E066-B6D0-62E2-0295334080F3}"/>
              </a:ext>
            </a:extLst>
          </p:cNvPr>
          <p:cNvSpPr txBox="1"/>
          <p:nvPr/>
        </p:nvSpPr>
        <p:spPr>
          <a:xfrm>
            <a:off x="7656724" y="3448502"/>
            <a:ext cx="542136" cy="353943"/>
          </a:xfrm>
          <a:prstGeom prst="rect">
            <a:avLst/>
          </a:prstGeom>
          <a:noFill/>
        </p:spPr>
        <p:txBody>
          <a:bodyPr wrap="none" rtlCol="0">
            <a:spAutoFit/>
          </a:bodyPr>
          <a:lstStyle/>
          <a:p>
            <a:pPr defTabSz="938213" fontAlgn="base">
              <a:spcBef>
                <a:spcPct val="0"/>
              </a:spcBef>
              <a:spcAft>
                <a:spcPct val="0"/>
              </a:spcAft>
              <a:defRPr/>
            </a:pPr>
            <a:r>
              <a:rPr lang="lv-LV" sz="1700" b="1">
                <a:solidFill>
                  <a:prstClr val="black"/>
                </a:solidFill>
                <a:ea typeface="MS PGothic" panose="020B0600070205080204" pitchFamily="34" charset="-128"/>
              </a:rPr>
              <a:t>50%</a:t>
            </a:r>
          </a:p>
        </p:txBody>
      </p:sp>
      <p:sp>
        <p:nvSpPr>
          <p:cNvPr id="10" name="TextBox 9">
            <a:extLst>
              <a:ext uri="{FF2B5EF4-FFF2-40B4-BE49-F238E27FC236}">
                <a16:creationId xmlns:a16="http://schemas.microsoft.com/office/drawing/2014/main" id="{DFE4EAC0-C068-8118-844C-61C83B4643E6}"/>
              </a:ext>
            </a:extLst>
          </p:cNvPr>
          <p:cNvSpPr txBox="1"/>
          <p:nvPr/>
        </p:nvSpPr>
        <p:spPr>
          <a:xfrm>
            <a:off x="7506587" y="4259693"/>
            <a:ext cx="542136" cy="353943"/>
          </a:xfrm>
          <a:prstGeom prst="rect">
            <a:avLst/>
          </a:prstGeom>
          <a:noFill/>
        </p:spPr>
        <p:txBody>
          <a:bodyPr wrap="none" rtlCol="0">
            <a:spAutoFit/>
          </a:bodyPr>
          <a:lstStyle/>
          <a:p>
            <a:pPr defTabSz="938213" fontAlgn="base">
              <a:spcBef>
                <a:spcPct val="0"/>
              </a:spcBef>
              <a:spcAft>
                <a:spcPct val="0"/>
              </a:spcAft>
              <a:defRPr/>
            </a:pPr>
            <a:r>
              <a:rPr lang="lv-LV" sz="1700" b="1">
                <a:solidFill>
                  <a:prstClr val="black"/>
                </a:solidFill>
                <a:ea typeface="MS PGothic" panose="020B0600070205080204" pitchFamily="34" charset="-128"/>
              </a:rPr>
              <a:t>20%</a:t>
            </a:r>
          </a:p>
        </p:txBody>
      </p:sp>
      <p:pic>
        <p:nvPicPr>
          <p:cNvPr id="12" name="Picture 11">
            <a:extLst>
              <a:ext uri="{FF2B5EF4-FFF2-40B4-BE49-F238E27FC236}">
                <a16:creationId xmlns:a16="http://schemas.microsoft.com/office/drawing/2014/main" id="{FCAB266A-2A62-1CC8-7A4B-1B4A4A234BE9}"/>
              </a:ext>
            </a:extLst>
          </p:cNvPr>
          <p:cNvPicPr>
            <a:picLocks noChangeAspect="1"/>
          </p:cNvPicPr>
          <p:nvPr/>
        </p:nvPicPr>
        <p:blipFill>
          <a:blip r:embed="rId7"/>
          <a:stretch>
            <a:fillRect/>
          </a:stretch>
        </p:blipFill>
        <p:spPr>
          <a:xfrm>
            <a:off x="1633644" y="4752417"/>
            <a:ext cx="4809912" cy="420725"/>
          </a:xfrm>
          <a:prstGeom prst="rect">
            <a:avLst/>
          </a:prstGeom>
        </p:spPr>
      </p:pic>
      <p:pic>
        <p:nvPicPr>
          <p:cNvPr id="13" name="Picture 4" descr="Image result for checklist icon">
            <a:extLst>
              <a:ext uri="{FF2B5EF4-FFF2-40B4-BE49-F238E27FC236}">
                <a16:creationId xmlns:a16="http://schemas.microsoft.com/office/drawing/2014/main" id="{B2EF1D1D-5CBB-5E5D-985E-6271FD887365}"/>
              </a:ext>
            </a:extLst>
          </p:cNvPr>
          <p:cNvPicPr>
            <a:picLocks noChangeAspect="1" noChangeArrowheads="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57427" y="3638755"/>
            <a:ext cx="269357" cy="269975"/>
          </a:xfrm>
          <a:prstGeom prst="rect">
            <a:avLst/>
          </a:prstGeom>
          <a:solidFill>
            <a:srgbClr val="FF9900"/>
          </a:solidFill>
          <a:ln>
            <a:noFill/>
          </a:ln>
        </p:spPr>
      </p:pic>
      <p:pic>
        <p:nvPicPr>
          <p:cNvPr id="14" name="Picture 4" descr="Image result for checklist icon">
            <a:extLst>
              <a:ext uri="{FF2B5EF4-FFF2-40B4-BE49-F238E27FC236}">
                <a16:creationId xmlns:a16="http://schemas.microsoft.com/office/drawing/2014/main" id="{35327BD3-7133-63CD-A6B8-0BA650383713}"/>
              </a:ext>
            </a:extLst>
          </p:cNvPr>
          <p:cNvPicPr>
            <a:picLocks noChangeAspect="1" noChangeArrowheads="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57429" y="2814283"/>
            <a:ext cx="269357" cy="269975"/>
          </a:xfrm>
          <a:prstGeom prst="rect">
            <a:avLst/>
          </a:prstGeom>
          <a:solidFill>
            <a:srgbClr val="FF9900"/>
          </a:solidFill>
          <a:ln>
            <a:noFill/>
          </a:ln>
        </p:spPr>
      </p:pic>
      <p:pic>
        <p:nvPicPr>
          <p:cNvPr id="15" name="Picture 4" descr="Image result for checklist icon">
            <a:extLst>
              <a:ext uri="{FF2B5EF4-FFF2-40B4-BE49-F238E27FC236}">
                <a16:creationId xmlns:a16="http://schemas.microsoft.com/office/drawing/2014/main" id="{0E8FADA2-FFA2-18A7-4ECD-BBB7C1D3C71A}"/>
              </a:ext>
            </a:extLst>
          </p:cNvPr>
          <p:cNvPicPr>
            <a:picLocks noChangeAspect="1" noChangeArrowheads="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57427" y="2177663"/>
            <a:ext cx="269357" cy="269975"/>
          </a:xfrm>
          <a:prstGeom prst="rect">
            <a:avLst/>
          </a:prstGeom>
          <a:solidFill>
            <a:srgbClr val="FF9900"/>
          </a:solidFill>
          <a:ln>
            <a:noFill/>
          </a:ln>
        </p:spPr>
      </p:pic>
      <p:pic>
        <p:nvPicPr>
          <p:cNvPr id="16" name="Picture 4" descr="Image result for checklist icon">
            <a:extLst>
              <a:ext uri="{FF2B5EF4-FFF2-40B4-BE49-F238E27FC236}">
                <a16:creationId xmlns:a16="http://schemas.microsoft.com/office/drawing/2014/main" id="{D7EDC5FF-2FDE-E661-BC98-E3907FBDCAA8}"/>
              </a:ext>
            </a:extLst>
          </p:cNvPr>
          <p:cNvPicPr>
            <a:picLocks noChangeAspect="1" noChangeArrowheads="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57430" y="1778635"/>
            <a:ext cx="269357" cy="269975"/>
          </a:xfrm>
          <a:prstGeom prst="rect">
            <a:avLst/>
          </a:prstGeom>
          <a:solidFill>
            <a:srgbClr val="FF9900"/>
          </a:solidFill>
          <a:ln>
            <a:noFill/>
          </a:ln>
        </p:spPr>
      </p:pic>
      <p:pic>
        <p:nvPicPr>
          <p:cNvPr id="20" name="!!Forma">
            <a:extLst>
              <a:ext uri="{FF2B5EF4-FFF2-40B4-BE49-F238E27FC236}">
                <a16:creationId xmlns:a16="http://schemas.microsoft.com/office/drawing/2014/main" id="{8940E2E4-AB84-DE27-2C85-43B5131378F0}"/>
              </a:ext>
            </a:extLst>
          </p:cNvPr>
          <p:cNvPicPr>
            <a:picLocks noChangeAspect="1"/>
          </p:cNvPicPr>
          <p:nvPr/>
        </p:nvPicPr>
        <p:blipFill>
          <a:blip r:embed="rId9">
            <a:duotone>
              <a:schemeClr val="bg2">
                <a:shade val="45000"/>
                <a:satMod val="135000"/>
              </a:schemeClr>
              <a:prstClr val="white"/>
            </a:duotone>
          </a:blip>
          <a:stretch>
            <a:fillRect/>
          </a:stretch>
        </p:blipFill>
        <p:spPr>
          <a:xfrm>
            <a:off x="6658450" y="947625"/>
            <a:ext cx="848891" cy="918188"/>
          </a:xfrm>
          <a:prstGeom prst="rect">
            <a:avLst/>
          </a:prstGeom>
          <a:ln>
            <a:noFill/>
          </a:ln>
          <a:effectLst>
            <a:outerShdw blurRad="50800" dist="38100" dir="2700000" algn="tl" rotWithShape="0">
              <a:prstClr val="black">
                <a:alpha val="40000"/>
              </a:prstClr>
            </a:outerShdw>
          </a:effectLst>
        </p:spPr>
      </p:pic>
      <p:sp>
        <p:nvSpPr>
          <p:cNvPr id="8" name="Datuma vietturis 13">
            <a:extLst>
              <a:ext uri="{FF2B5EF4-FFF2-40B4-BE49-F238E27FC236}">
                <a16:creationId xmlns:a16="http://schemas.microsoft.com/office/drawing/2014/main" id="{4C3EAACF-51E8-AF19-29EC-C022B3A15A75}"/>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17" name="Kājenes vietturis 14">
            <a:extLst>
              <a:ext uri="{FF2B5EF4-FFF2-40B4-BE49-F238E27FC236}">
                <a16:creationId xmlns:a16="http://schemas.microsoft.com/office/drawing/2014/main" id="{938C54AE-4930-7813-633B-6BE81249DE25}"/>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4" name="Slide Number Placeholder 3">
            <a:extLst>
              <a:ext uri="{FF2B5EF4-FFF2-40B4-BE49-F238E27FC236}">
                <a16:creationId xmlns:a16="http://schemas.microsoft.com/office/drawing/2014/main" id="{D7CB9452-7D0E-5315-1BB6-831BB159D399}"/>
              </a:ext>
            </a:extLst>
          </p:cNvPr>
          <p:cNvSpPr>
            <a:spLocks noGrp="1"/>
          </p:cNvSpPr>
          <p:nvPr>
            <p:ph type="sldNum" sz="quarter" idx="12"/>
          </p:nvPr>
        </p:nvSpPr>
        <p:spPr/>
        <p:txBody>
          <a:bodyPr/>
          <a:lstStyle/>
          <a:p>
            <a:fld id="{0C152783-A906-4F49-8461-A41E71CF96CE}" type="slidenum">
              <a:rPr lang="lv-LV" smtClean="0"/>
              <a:t>39</a:t>
            </a:fld>
            <a:endParaRPr lang="lv-LV"/>
          </a:p>
        </p:txBody>
      </p:sp>
    </p:spTree>
    <p:extLst>
      <p:ext uri="{BB962C8B-B14F-4D97-AF65-F5344CB8AC3E}">
        <p14:creationId xmlns:p14="http://schemas.microsoft.com/office/powerpoint/2010/main" val="41101197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2000" fill="hold"/>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
            <a:extLst>
              <a:ext uri="{FF2B5EF4-FFF2-40B4-BE49-F238E27FC236}">
                <a16:creationId xmlns:a16="http://schemas.microsoft.com/office/drawing/2014/main" id="{236689A1-831A-0A51-A71A-3D38DFE9E2BF}"/>
              </a:ext>
            </a:extLst>
          </p:cNvPr>
          <p:cNvSpPr>
            <a:spLocks noGrp="1"/>
          </p:cNvSpPr>
          <p:nvPr>
            <p:ph type="title"/>
          </p:nvPr>
        </p:nvSpPr>
        <p:spPr>
          <a:xfrm>
            <a:off x="831850" y="1709738"/>
            <a:ext cx="10515600" cy="915767"/>
          </a:xfrm>
        </p:spPr>
        <p:txBody>
          <a:bodyPr anchor="t"/>
          <a:lstStyle/>
          <a:p>
            <a:r>
              <a:rPr lang="lv-LV" dirty="0"/>
              <a:t>Nolikums</a:t>
            </a:r>
          </a:p>
        </p:txBody>
      </p:sp>
      <p:sp>
        <p:nvSpPr>
          <p:cNvPr id="3" name="!!Forma">
            <a:extLst>
              <a:ext uri="{FF2B5EF4-FFF2-40B4-BE49-F238E27FC236}">
                <a16:creationId xmlns:a16="http://schemas.microsoft.com/office/drawing/2014/main" id="{AF97B874-2420-73A6-A17C-98D115407F9C}"/>
              </a:ext>
            </a:extLst>
          </p:cNvPr>
          <p:cNvSpPr>
            <a:spLocks noGrp="1"/>
          </p:cNvSpPr>
          <p:nvPr>
            <p:ph type="body" idx="1"/>
          </p:nvPr>
        </p:nvSpPr>
        <p:spPr>
          <a:xfrm>
            <a:off x="838200" y="2990740"/>
            <a:ext cx="10515600" cy="1500187"/>
          </a:xfrm>
        </p:spPr>
        <p:txBody>
          <a:bodyPr/>
          <a:lstStyle/>
          <a:p>
            <a:pPr lvl="0"/>
            <a:r>
              <a:rPr lang="lv-LV" dirty="0"/>
              <a:t>Valsts pētījumu programmas “Bioloģiskās daudzveidības prioritāro rīcību programmā noteikto pētījumu izstrāde, 2. daļa” 2026.–2028. (turpmāk – programma)</a:t>
            </a:r>
            <a:r>
              <a:rPr lang="lv-LV" b="1" dirty="0"/>
              <a:t> </a:t>
            </a:r>
            <a:r>
              <a:rPr lang="lv-LV" dirty="0"/>
              <a:t>projektu pieteikumu atklātā konkursa nolikums un tā pielikumi</a:t>
            </a:r>
          </a:p>
          <a:p>
            <a:endParaRPr lang="lv-LV" dirty="0"/>
          </a:p>
        </p:txBody>
      </p:sp>
      <p:sp>
        <p:nvSpPr>
          <p:cNvPr id="7" name="Datuma vietturis 13">
            <a:extLst>
              <a:ext uri="{FF2B5EF4-FFF2-40B4-BE49-F238E27FC236}">
                <a16:creationId xmlns:a16="http://schemas.microsoft.com/office/drawing/2014/main" id="{254CF53E-C2F7-7B01-41C7-6FEE1A36BE10}"/>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8" name="Kājenes vietturis 14">
            <a:extLst>
              <a:ext uri="{FF2B5EF4-FFF2-40B4-BE49-F238E27FC236}">
                <a16:creationId xmlns:a16="http://schemas.microsoft.com/office/drawing/2014/main" id="{6B5E2D49-4D39-AE3D-968F-DD221C9C99C3}"/>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4" name="Slide Number Placeholder 3">
            <a:extLst>
              <a:ext uri="{FF2B5EF4-FFF2-40B4-BE49-F238E27FC236}">
                <a16:creationId xmlns:a16="http://schemas.microsoft.com/office/drawing/2014/main" id="{4A2574C5-1E56-7763-2F1C-BE9C1E08D2FB}"/>
              </a:ext>
            </a:extLst>
          </p:cNvPr>
          <p:cNvSpPr>
            <a:spLocks noGrp="1"/>
          </p:cNvSpPr>
          <p:nvPr>
            <p:ph type="sldNum" sz="quarter" idx="12"/>
          </p:nvPr>
        </p:nvSpPr>
        <p:spPr/>
        <p:txBody>
          <a:bodyPr/>
          <a:lstStyle/>
          <a:p>
            <a:fld id="{0C152783-A906-4F49-8461-A41E71CF96CE}" type="slidenum">
              <a:rPr lang="lv-LV" smtClean="0"/>
              <a:t>4</a:t>
            </a:fld>
            <a:endParaRPr lang="lv-LV"/>
          </a:p>
        </p:txBody>
      </p:sp>
    </p:spTree>
    <p:extLst>
      <p:ext uri="{BB962C8B-B14F-4D97-AF65-F5344CB8AC3E}">
        <p14:creationId xmlns:p14="http://schemas.microsoft.com/office/powerpoint/2010/main" val="27025201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D5B3E-DB30-106C-E869-DD81F8F02E24}"/>
            </a:ext>
          </a:extLst>
        </p:cNvPr>
        <p:cNvGrpSpPr/>
        <p:nvPr/>
      </p:nvGrpSpPr>
      <p:grpSpPr>
        <a:xfrm>
          <a:off x="0" y="0"/>
          <a:ext cx="0" cy="0"/>
          <a:chOff x="0" y="0"/>
          <a:chExt cx="0" cy="0"/>
        </a:xfrm>
      </p:grpSpPr>
      <p:graphicFrame>
        <p:nvGraphicFramePr>
          <p:cNvPr id="4" name="Shēma 3">
            <a:extLst>
              <a:ext uri="{FF2B5EF4-FFF2-40B4-BE49-F238E27FC236}">
                <a16:creationId xmlns:a16="http://schemas.microsoft.com/office/drawing/2014/main" id="{50DD3C43-94C9-11F3-EFE0-81CC3F825766}"/>
              </a:ext>
            </a:extLst>
          </p:cNvPr>
          <p:cNvGraphicFramePr/>
          <p:nvPr>
            <p:extLst>
              <p:ext uri="{D42A27DB-BD31-4B8C-83A1-F6EECF244321}">
                <p14:modId xmlns:p14="http://schemas.microsoft.com/office/powerpoint/2010/main" val="1127221809"/>
              </p:ext>
            </p:extLst>
          </p:nvPr>
        </p:nvGraphicFramePr>
        <p:xfrm>
          <a:off x="-620334" y="574725"/>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Virsraksts 1">
            <a:extLst>
              <a:ext uri="{FF2B5EF4-FFF2-40B4-BE49-F238E27FC236}">
                <a16:creationId xmlns:a16="http://schemas.microsoft.com/office/drawing/2014/main" id="{EC43AEB1-2530-1ED1-2BEF-8CBF2629105B}"/>
              </a:ext>
            </a:extLst>
          </p:cNvPr>
          <p:cNvSpPr txBox="1">
            <a:spLocks/>
          </p:cNvSpPr>
          <p:nvPr/>
        </p:nvSpPr>
        <p:spPr>
          <a:xfrm>
            <a:off x="825734" y="572980"/>
            <a:ext cx="10515600" cy="53602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2400" kern="1200">
                <a:solidFill>
                  <a:srgbClr val="7E0000"/>
                </a:solidFill>
                <a:latin typeface="+mj-lt"/>
                <a:ea typeface="+mj-ea"/>
                <a:cs typeface="+mj-cs"/>
              </a:defRPr>
            </a:lvl1pPr>
          </a:lstStyle>
          <a:p>
            <a:r>
              <a:rPr lang="lv-LV" dirty="0">
                <a:solidFill>
                  <a:schemeClr val="accent2">
                    <a:lumMod val="75000"/>
                  </a:schemeClr>
                </a:solidFill>
              </a:rPr>
              <a:t>Projekta pieteikuma </a:t>
            </a:r>
            <a:br>
              <a:rPr lang="lv-LV" dirty="0">
                <a:solidFill>
                  <a:schemeClr val="accent2">
                    <a:lumMod val="75000"/>
                  </a:schemeClr>
                </a:solidFill>
              </a:rPr>
            </a:br>
            <a:r>
              <a:rPr lang="lv-LV" dirty="0">
                <a:solidFill>
                  <a:schemeClr val="accent2">
                    <a:lumMod val="75000"/>
                  </a:schemeClr>
                </a:solidFill>
              </a:rPr>
              <a:t>zinātniskā izvērtēšana</a:t>
            </a:r>
          </a:p>
        </p:txBody>
      </p:sp>
      <p:sp>
        <p:nvSpPr>
          <p:cNvPr id="16" name="TextBox 15">
            <a:extLst>
              <a:ext uri="{FF2B5EF4-FFF2-40B4-BE49-F238E27FC236}">
                <a16:creationId xmlns:a16="http://schemas.microsoft.com/office/drawing/2014/main" id="{3318B4C3-46CF-43F8-C2F1-2E99202992BD}"/>
              </a:ext>
            </a:extLst>
          </p:cNvPr>
          <p:cNvSpPr txBox="1"/>
          <p:nvPr/>
        </p:nvSpPr>
        <p:spPr>
          <a:xfrm>
            <a:off x="6083534" y="1191177"/>
            <a:ext cx="5338818" cy="4185761"/>
          </a:xfrm>
          <a:prstGeom prst="rect">
            <a:avLst/>
          </a:prstGeom>
          <a:noFill/>
        </p:spPr>
        <p:txBody>
          <a:bodyPr wrap="square">
            <a:spAutoFit/>
          </a:bodyPr>
          <a:lstStyle/>
          <a:p>
            <a:r>
              <a:rPr lang="lv-LV" sz="1400" b="1" dirty="0">
                <a:solidFill>
                  <a:schemeClr val="tx2"/>
                </a:solidFill>
              </a:rPr>
              <a:t>Padome nosūta komisijai:</a:t>
            </a:r>
          </a:p>
          <a:p>
            <a:endParaRPr lang="lv-LV" sz="1400" dirty="0">
              <a:solidFill>
                <a:schemeClr val="tx2"/>
              </a:solidFill>
            </a:endParaRPr>
          </a:p>
          <a:p>
            <a:pPr marL="285750" indent="-285750">
              <a:buBlip>
                <a:blip r:embed="rId7"/>
              </a:buBlip>
            </a:pPr>
            <a:r>
              <a:rPr lang="lv-LV" sz="1400" dirty="0">
                <a:solidFill>
                  <a:schemeClr val="tx2"/>
                </a:solidFill>
              </a:rPr>
              <a:t>piecu darbdienu laikā pēc visu projektu pieteikumu ekspertu konsolidēto vērtējumu iesniegšanas informācijas sistēmā un nolikuma 44. punktā minētās formulas piemērošanas sagatavotu ekspertīzes vērtējuma projektu pieteikumu sarakstu. Šajā sarakstā projekta pieteikumi ir sarindoti prioritārā secībā pēc konsolidētajā vērtējumā iegūto punktu skaita (turpmāk – projektu pieteikumu saraksts), ievērojot MK noteikumu 32. punktā noteikto;</a:t>
            </a:r>
          </a:p>
          <a:p>
            <a:pPr marL="285750" indent="-285750">
              <a:buBlip>
                <a:blip r:embed="rId7"/>
              </a:buBlip>
            </a:pPr>
            <a:r>
              <a:rPr lang="lv-LV" sz="1400" dirty="0">
                <a:solidFill>
                  <a:schemeClr val="tx2"/>
                </a:solidFill>
              </a:rPr>
              <a:t>apkopojumu par ekspertu konsolidētajos vērtējumos sniegtajām rekomendācijām katram projekta pieteikumam (turpmāk – ekspertu rekomendācijas);</a:t>
            </a:r>
          </a:p>
          <a:p>
            <a:pPr marL="285750" indent="-285750">
              <a:buBlip>
                <a:blip r:embed="rId7"/>
              </a:buBlip>
            </a:pPr>
            <a:r>
              <a:rPr lang="lv-LV" sz="1400" dirty="0">
                <a:solidFill>
                  <a:schemeClr val="tx2"/>
                </a:solidFill>
              </a:rPr>
              <a:t>komisija piecu darba dienu laikā pēc projektu pieteikumu saraksta un ekspertu rekomendāciju saņemšanas, ievērojot MK noteikumu 33.1. apakšpunktu, pieņem MK noteikumu 8.3.1. apakšpunktā minēto lēmumu par finansējuma piešķiršanu projekta īstenošanai, ņemot vērā nolikuma 5. punktā noteikto maksimālo projekta finansējumu, vai MK noteikumu 8.3.2. apakšpunktā minēto lēmumu par projektu pieteikumu noraidīšanu. Padome komisijas pieņemtos lēmumus trīs darbdienu laikā nosūta projekta pieteikumu iesniedzējiem.</a:t>
            </a:r>
          </a:p>
        </p:txBody>
      </p:sp>
      <p:sp>
        <p:nvSpPr>
          <p:cNvPr id="2" name="!!Teksts">
            <a:extLst>
              <a:ext uri="{FF2B5EF4-FFF2-40B4-BE49-F238E27FC236}">
                <a16:creationId xmlns:a16="http://schemas.microsoft.com/office/drawing/2014/main" id="{4BC7FACB-9177-7DBC-AFA3-A2C45C1857F8}"/>
              </a:ext>
            </a:extLst>
          </p:cNvPr>
          <p:cNvSpPr txBox="1"/>
          <p:nvPr/>
        </p:nvSpPr>
        <p:spPr>
          <a:xfrm>
            <a:off x="803798" y="995798"/>
            <a:ext cx="5279736" cy="400110"/>
          </a:xfrm>
          <a:prstGeom prst="rect">
            <a:avLst/>
          </a:prstGeom>
          <a:noFill/>
        </p:spPr>
        <p:txBody>
          <a:bodyPr wrap="square" rtlCol="0">
            <a:spAutoFit/>
          </a:bodyPr>
          <a:lstStyle/>
          <a:p>
            <a:pPr lvl="0"/>
            <a:r>
              <a:rPr lang="lv-LV" sz="2000" b="1" dirty="0">
                <a:solidFill>
                  <a:schemeClr val="accent2"/>
                </a:solidFill>
                <a:ea typeface="Verdana" panose="020B0604030504040204" pitchFamily="34" charset="0"/>
              </a:rPr>
              <a:t>Kvalitātes slieksnis</a:t>
            </a:r>
            <a:endParaRPr lang="lv-LV" sz="2000" dirty="0">
              <a:solidFill>
                <a:schemeClr val="accent2"/>
              </a:solidFill>
              <a:ea typeface="Verdana" panose="020B0604030504040204" pitchFamily="34" charset="0"/>
            </a:endParaRPr>
          </a:p>
        </p:txBody>
      </p:sp>
      <p:pic>
        <p:nvPicPr>
          <p:cNvPr id="8" name="!!Forma">
            <a:extLst>
              <a:ext uri="{FF2B5EF4-FFF2-40B4-BE49-F238E27FC236}">
                <a16:creationId xmlns:a16="http://schemas.microsoft.com/office/drawing/2014/main" id="{DD5A59E1-585E-8FFD-2432-F74435337511}"/>
              </a:ext>
            </a:extLst>
          </p:cNvPr>
          <p:cNvPicPr>
            <a:picLocks noChangeAspect="1"/>
          </p:cNvPicPr>
          <p:nvPr/>
        </p:nvPicPr>
        <p:blipFill>
          <a:blip r:embed="rId8">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498615" y="361829"/>
            <a:ext cx="1267935" cy="1267935"/>
          </a:xfrm>
          <a:prstGeom prst="rect">
            <a:avLst/>
          </a:prstGeom>
          <a:noFill/>
          <a:ln>
            <a:noFill/>
          </a:ln>
          <a:effectLst>
            <a:outerShdw blurRad="50800" dist="38100" dir="2700000" algn="tl" rotWithShape="0">
              <a:prstClr val="black">
                <a:alpha val="40000"/>
              </a:prstClr>
            </a:outerShdw>
          </a:effectLst>
        </p:spPr>
      </p:pic>
      <p:sp>
        <p:nvSpPr>
          <p:cNvPr id="6" name="Datuma vietturis 13">
            <a:extLst>
              <a:ext uri="{FF2B5EF4-FFF2-40B4-BE49-F238E27FC236}">
                <a16:creationId xmlns:a16="http://schemas.microsoft.com/office/drawing/2014/main" id="{6A7AB811-CEFD-20CF-C0F3-175F9D09BA07}"/>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7" name="Kājenes vietturis 14">
            <a:extLst>
              <a:ext uri="{FF2B5EF4-FFF2-40B4-BE49-F238E27FC236}">
                <a16:creationId xmlns:a16="http://schemas.microsoft.com/office/drawing/2014/main" id="{EE24C155-1026-6C93-7143-2A2BE263E4B2}"/>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3" name="Slide Number Placeholder 2">
            <a:extLst>
              <a:ext uri="{FF2B5EF4-FFF2-40B4-BE49-F238E27FC236}">
                <a16:creationId xmlns:a16="http://schemas.microsoft.com/office/drawing/2014/main" id="{29936712-B0BE-2E2F-3190-6C2AEB8033F2}"/>
              </a:ext>
            </a:extLst>
          </p:cNvPr>
          <p:cNvSpPr>
            <a:spLocks noGrp="1"/>
          </p:cNvSpPr>
          <p:nvPr>
            <p:ph type="sldNum" sz="quarter" idx="12"/>
          </p:nvPr>
        </p:nvSpPr>
        <p:spPr/>
        <p:txBody>
          <a:bodyPr/>
          <a:lstStyle/>
          <a:p>
            <a:fld id="{0C152783-A906-4F49-8461-A41E71CF96CE}" type="slidenum">
              <a:rPr lang="lv-LV" smtClean="0"/>
              <a:t>40</a:t>
            </a:fld>
            <a:endParaRPr lang="lv-LV"/>
          </a:p>
        </p:txBody>
      </p:sp>
    </p:spTree>
    <p:extLst>
      <p:ext uri="{BB962C8B-B14F-4D97-AF65-F5344CB8AC3E}">
        <p14:creationId xmlns:p14="http://schemas.microsoft.com/office/powerpoint/2010/main" val="5759707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afterEffect">
                                  <p:stCondLst>
                                    <p:cond delay="500"/>
                                  </p:stCondLst>
                                  <p:childTnLst>
                                    <p:animClr clrSpc="rgb" dir="cw">
                                      <p:cBhvr override="childStyle">
                                        <p:cTn id="6" dur="250" autoRev="1" fill="remove"/>
                                        <p:tgtEl>
                                          <p:spTgt spid="4">
                                            <p:graphicEl>
                                              <a:dgm id="{8306ED85-59E6-43C0-A974-4B22A9C66041}"/>
                                            </p:graphicEl>
                                          </p:spTgt>
                                        </p:tgtEl>
                                        <p:attrNameLst>
                                          <p:attrName>style.color</p:attrName>
                                        </p:attrNameLst>
                                      </p:cBhvr>
                                      <p:to>
                                        <a:schemeClr val="bg1"/>
                                      </p:to>
                                    </p:animClr>
                                    <p:animClr clrSpc="rgb" dir="cw">
                                      <p:cBhvr>
                                        <p:cTn id="7" dur="250" autoRev="1" fill="remove"/>
                                        <p:tgtEl>
                                          <p:spTgt spid="4">
                                            <p:graphicEl>
                                              <a:dgm id="{8306ED85-59E6-43C0-A974-4B22A9C66041}"/>
                                            </p:graphicEl>
                                          </p:spTgt>
                                        </p:tgtEl>
                                        <p:attrNameLst>
                                          <p:attrName>fillcolor</p:attrName>
                                        </p:attrNameLst>
                                      </p:cBhvr>
                                      <p:to>
                                        <a:schemeClr val="bg1"/>
                                      </p:to>
                                    </p:animClr>
                                    <p:set>
                                      <p:cBhvr>
                                        <p:cTn id="8" dur="250" autoRev="1" fill="remove"/>
                                        <p:tgtEl>
                                          <p:spTgt spid="4">
                                            <p:graphicEl>
                                              <a:dgm id="{8306ED85-59E6-43C0-A974-4B22A9C66041}"/>
                                            </p:graphicEl>
                                          </p:spTgt>
                                        </p:tgtEl>
                                        <p:attrNameLst>
                                          <p:attrName>fill.type</p:attrName>
                                        </p:attrNameLst>
                                      </p:cBhvr>
                                      <p:to>
                                        <p:strVal val="solid"/>
                                      </p:to>
                                    </p:set>
                                    <p:set>
                                      <p:cBhvr>
                                        <p:cTn id="9" dur="250" autoRev="1" fill="remove"/>
                                        <p:tgtEl>
                                          <p:spTgt spid="4">
                                            <p:graphicEl>
                                              <a:dgm id="{8306ED85-59E6-43C0-A974-4B22A9C66041}"/>
                                            </p:graphicEl>
                                          </p:spTgt>
                                        </p:tgtEl>
                                        <p:attrNameLst>
                                          <p:attrName>fill.on</p:attrName>
                                        </p:attrNameLst>
                                      </p:cBhvr>
                                      <p:to>
                                        <p:strVal val="true"/>
                                      </p:to>
                                    </p:set>
                                  </p:childTnLst>
                                </p:cTn>
                              </p:par>
                            </p:childTnLst>
                          </p:cTn>
                        </p:par>
                        <p:par>
                          <p:cTn id="10" fill="hold">
                            <p:stCondLst>
                              <p:cond delay="1000"/>
                            </p:stCondLst>
                            <p:childTnLst>
                              <p:par>
                                <p:cTn id="11" presetID="27" presetClass="emph" presetSubtype="0" fill="remove" grpId="0" nodeType="afterEffect">
                                  <p:stCondLst>
                                    <p:cond delay="0"/>
                                  </p:stCondLst>
                                  <p:childTnLst>
                                    <p:animClr clrSpc="rgb" dir="cw">
                                      <p:cBhvr override="childStyle">
                                        <p:cTn id="12" dur="250" autoRev="1" fill="remove"/>
                                        <p:tgtEl>
                                          <p:spTgt spid="4">
                                            <p:graphicEl>
                                              <a:dgm id="{1BDCEA7A-E15E-460F-92F0-60F844567F34}"/>
                                            </p:graphicEl>
                                          </p:spTgt>
                                        </p:tgtEl>
                                        <p:attrNameLst>
                                          <p:attrName>style.color</p:attrName>
                                        </p:attrNameLst>
                                      </p:cBhvr>
                                      <p:to>
                                        <a:schemeClr val="bg1"/>
                                      </p:to>
                                    </p:animClr>
                                    <p:animClr clrSpc="rgb" dir="cw">
                                      <p:cBhvr>
                                        <p:cTn id="13" dur="250" autoRev="1" fill="remove"/>
                                        <p:tgtEl>
                                          <p:spTgt spid="4">
                                            <p:graphicEl>
                                              <a:dgm id="{1BDCEA7A-E15E-460F-92F0-60F844567F34}"/>
                                            </p:graphicEl>
                                          </p:spTgt>
                                        </p:tgtEl>
                                        <p:attrNameLst>
                                          <p:attrName>fillcolor</p:attrName>
                                        </p:attrNameLst>
                                      </p:cBhvr>
                                      <p:to>
                                        <a:schemeClr val="bg1"/>
                                      </p:to>
                                    </p:animClr>
                                    <p:set>
                                      <p:cBhvr>
                                        <p:cTn id="14" dur="250" autoRev="1" fill="remove"/>
                                        <p:tgtEl>
                                          <p:spTgt spid="4">
                                            <p:graphicEl>
                                              <a:dgm id="{1BDCEA7A-E15E-460F-92F0-60F844567F34}"/>
                                            </p:graphicEl>
                                          </p:spTgt>
                                        </p:tgtEl>
                                        <p:attrNameLst>
                                          <p:attrName>fill.type</p:attrName>
                                        </p:attrNameLst>
                                      </p:cBhvr>
                                      <p:to>
                                        <p:strVal val="solid"/>
                                      </p:to>
                                    </p:set>
                                    <p:set>
                                      <p:cBhvr>
                                        <p:cTn id="15" dur="250" autoRev="1" fill="remove"/>
                                        <p:tgtEl>
                                          <p:spTgt spid="4">
                                            <p:graphicEl>
                                              <a:dgm id="{1BDCEA7A-E15E-460F-92F0-60F844567F34}"/>
                                            </p:graphicEl>
                                          </p:spTgt>
                                        </p:tgtEl>
                                        <p:attrNameLst>
                                          <p:attrName>fill.on</p:attrName>
                                        </p:attrNameLst>
                                      </p:cBhvr>
                                      <p:to>
                                        <p:strVal val="true"/>
                                      </p:to>
                                    </p:set>
                                  </p:childTnLst>
                                </p:cTn>
                              </p:par>
                            </p:childTnLst>
                          </p:cTn>
                        </p:par>
                        <p:par>
                          <p:cTn id="16" fill="hold">
                            <p:stCondLst>
                              <p:cond delay="1500"/>
                            </p:stCondLst>
                            <p:childTnLst>
                              <p:par>
                                <p:cTn id="17" presetID="27" presetClass="emph" presetSubtype="0" fill="remove" grpId="0" nodeType="afterEffect">
                                  <p:stCondLst>
                                    <p:cond delay="0"/>
                                  </p:stCondLst>
                                  <p:childTnLst>
                                    <p:animClr clrSpc="rgb" dir="cw">
                                      <p:cBhvr override="childStyle">
                                        <p:cTn id="18" dur="250" autoRev="1" fill="remove"/>
                                        <p:tgtEl>
                                          <p:spTgt spid="4">
                                            <p:graphicEl>
                                              <a:dgm id="{21CB2F2F-659B-4C1C-999C-F6B43EA95AAC}"/>
                                            </p:graphicEl>
                                          </p:spTgt>
                                        </p:tgtEl>
                                        <p:attrNameLst>
                                          <p:attrName>style.color</p:attrName>
                                        </p:attrNameLst>
                                      </p:cBhvr>
                                      <p:to>
                                        <a:schemeClr val="bg1"/>
                                      </p:to>
                                    </p:animClr>
                                    <p:animClr clrSpc="rgb" dir="cw">
                                      <p:cBhvr>
                                        <p:cTn id="19" dur="250" autoRev="1" fill="remove"/>
                                        <p:tgtEl>
                                          <p:spTgt spid="4">
                                            <p:graphicEl>
                                              <a:dgm id="{21CB2F2F-659B-4C1C-999C-F6B43EA95AAC}"/>
                                            </p:graphicEl>
                                          </p:spTgt>
                                        </p:tgtEl>
                                        <p:attrNameLst>
                                          <p:attrName>fillcolor</p:attrName>
                                        </p:attrNameLst>
                                      </p:cBhvr>
                                      <p:to>
                                        <a:schemeClr val="bg1"/>
                                      </p:to>
                                    </p:animClr>
                                    <p:set>
                                      <p:cBhvr>
                                        <p:cTn id="20" dur="250" autoRev="1" fill="remove"/>
                                        <p:tgtEl>
                                          <p:spTgt spid="4">
                                            <p:graphicEl>
                                              <a:dgm id="{21CB2F2F-659B-4C1C-999C-F6B43EA95AAC}"/>
                                            </p:graphicEl>
                                          </p:spTgt>
                                        </p:tgtEl>
                                        <p:attrNameLst>
                                          <p:attrName>fill.type</p:attrName>
                                        </p:attrNameLst>
                                      </p:cBhvr>
                                      <p:to>
                                        <p:strVal val="solid"/>
                                      </p:to>
                                    </p:set>
                                    <p:set>
                                      <p:cBhvr>
                                        <p:cTn id="21" dur="250" autoRev="1" fill="remove"/>
                                        <p:tgtEl>
                                          <p:spTgt spid="4">
                                            <p:graphicEl>
                                              <a:dgm id="{21CB2F2F-659B-4C1C-999C-F6B43EA95AAC}"/>
                                            </p:graphicEl>
                                          </p:spTgt>
                                        </p:tgtEl>
                                        <p:attrNameLst>
                                          <p:attrName>fill.on</p:attrName>
                                        </p:attrNameLst>
                                      </p:cBhvr>
                                      <p:to>
                                        <p:strVal val="true"/>
                                      </p:to>
                                    </p:set>
                                  </p:childTnLst>
                                </p:cTn>
                              </p:par>
                            </p:childTnLst>
                          </p:cTn>
                        </p:par>
                        <p:par>
                          <p:cTn id="22" fill="hold">
                            <p:stCondLst>
                              <p:cond delay="2000"/>
                            </p:stCondLst>
                            <p:childTnLst>
                              <p:par>
                                <p:cTn id="23" presetID="27" presetClass="emph" presetSubtype="0" fill="remove" grpId="0" nodeType="afterEffect">
                                  <p:stCondLst>
                                    <p:cond delay="0"/>
                                  </p:stCondLst>
                                  <p:childTnLst>
                                    <p:animClr clrSpc="rgb" dir="cw">
                                      <p:cBhvr override="childStyle">
                                        <p:cTn id="24" dur="250" autoRev="1" fill="remove"/>
                                        <p:tgtEl>
                                          <p:spTgt spid="4">
                                            <p:graphicEl>
                                              <a:dgm id="{930C2FE6-4A79-4262-B6D3-A347FC047D48}"/>
                                            </p:graphicEl>
                                          </p:spTgt>
                                        </p:tgtEl>
                                        <p:attrNameLst>
                                          <p:attrName>style.color</p:attrName>
                                        </p:attrNameLst>
                                      </p:cBhvr>
                                      <p:to>
                                        <a:schemeClr val="bg1"/>
                                      </p:to>
                                    </p:animClr>
                                    <p:animClr clrSpc="rgb" dir="cw">
                                      <p:cBhvr>
                                        <p:cTn id="25" dur="250" autoRev="1" fill="remove"/>
                                        <p:tgtEl>
                                          <p:spTgt spid="4">
                                            <p:graphicEl>
                                              <a:dgm id="{930C2FE6-4A79-4262-B6D3-A347FC047D48}"/>
                                            </p:graphicEl>
                                          </p:spTgt>
                                        </p:tgtEl>
                                        <p:attrNameLst>
                                          <p:attrName>fillcolor</p:attrName>
                                        </p:attrNameLst>
                                      </p:cBhvr>
                                      <p:to>
                                        <a:schemeClr val="bg1"/>
                                      </p:to>
                                    </p:animClr>
                                    <p:set>
                                      <p:cBhvr>
                                        <p:cTn id="26" dur="250" autoRev="1" fill="remove"/>
                                        <p:tgtEl>
                                          <p:spTgt spid="4">
                                            <p:graphicEl>
                                              <a:dgm id="{930C2FE6-4A79-4262-B6D3-A347FC047D48}"/>
                                            </p:graphicEl>
                                          </p:spTgt>
                                        </p:tgtEl>
                                        <p:attrNameLst>
                                          <p:attrName>fill.type</p:attrName>
                                        </p:attrNameLst>
                                      </p:cBhvr>
                                      <p:to>
                                        <p:strVal val="solid"/>
                                      </p:to>
                                    </p:set>
                                    <p:set>
                                      <p:cBhvr>
                                        <p:cTn id="27" dur="250" autoRev="1" fill="remove"/>
                                        <p:tgtEl>
                                          <p:spTgt spid="4">
                                            <p:graphicEl>
                                              <a:dgm id="{930C2FE6-4A79-4262-B6D3-A347FC047D48}"/>
                                            </p:graphicEl>
                                          </p:spTgt>
                                        </p:tgtEl>
                                        <p:attrNameLst>
                                          <p:attrName>fill.on</p:attrName>
                                        </p:attrNameLst>
                                      </p:cBhvr>
                                      <p:to>
                                        <p:strVal val="tru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rev="1"/>
        </p:bldSub>
      </p:bldGraphic>
      <p:bldP spid="1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80D39-81A7-14AE-18AE-B43024CAA8E1}"/>
            </a:ext>
          </a:extLst>
        </p:cNvPr>
        <p:cNvGrpSpPr/>
        <p:nvPr/>
      </p:nvGrpSpPr>
      <p:grpSpPr>
        <a:xfrm>
          <a:off x="0" y="0"/>
          <a:ext cx="0" cy="0"/>
          <a:chOff x="0" y="0"/>
          <a:chExt cx="0" cy="0"/>
        </a:xfrm>
      </p:grpSpPr>
      <p:sp>
        <p:nvSpPr>
          <p:cNvPr id="2" name="!!Teksts">
            <a:extLst>
              <a:ext uri="{FF2B5EF4-FFF2-40B4-BE49-F238E27FC236}">
                <a16:creationId xmlns:a16="http://schemas.microsoft.com/office/drawing/2014/main" id="{6C3F917D-AF16-495A-E5CC-EA6D661AD546}"/>
              </a:ext>
            </a:extLst>
          </p:cNvPr>
          <p:cNvSpPr>
            <a:spLocks noGrp="1"/>
          </p:cNvSpPr>
          <p:nvPr>
            <p:ph type="title"/>
          </p:nvPr>
        </p:nvSpPr>
        <p:spPr>
          <a:xfrm>
            <a:off x="838199" y="2193442"/>
            <a:ext cx="10515600" cy="1947862"/>
          </a:xfrm>
        </p:spPr>
        <p:txBody>
          <a:bodyPr anchor="t">
            <a:normAutofit/>
          </a:bodyPr>
          <a:lstStyle/>
          <a:p>
            <a:r>
              <a:rPr lang="lv-LV" dirty="0"/>
              <a:t>Vispārējā informācija</a:t>
            </a:r>
          </a:p>
        </p:txBody>
      </p:sp>
      <p:sp>
        <p:nvSpPr>
          <p:cNvPr id="5" name="Datuma vietturis 13">
            <a:extLst>
              <a:ext uri="{FF2B5EF4-FFF2-40B4-BE49-F238E27FC236}">
                <a16:creationId xmlns:a16="http://schemas.microsoft.com/office/drawing/2014/main" id="{E9037CB7-4F02-2C48-9DD7-D7B715FCD539}"/>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6" name="Kājenes vietturis 14">
            <a:extLst>
              <a:ext uri="{FF2B5EF4-FFF2-40B4-BE49-F238E27FC236}">
                <a16:creationId xmlns:a16="http://schemas.microsoft.com/office/drawing/2014/main" id="{323EC1C4-FB3D-4A28-DDB1-B7BF7364CA4E}"/>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3" name="Slide Number Placeholder 2">
            <a:extLst>
              <a:ext uri="{FF2B5EF4-FFF2-40B4-BE49-F238E27FC236}">
                <a16:creationId xmlns:a16="http://schemas.microsoft.com/office/drawing/2014/main" id="{3BB30C82-3A10-00CF-8739-8EFA27180521}"/>
              </a:ext>
            </a:extLst>
          </p:cNvPr>
          <p:cNvSpPr>
            <a:spLocks noGrp="1"/>
          </p:cNvSpPr>
          <p:nvPr>
            <p:ph type="sldNum" sz="quarter" idx="12"/>
          </p:nvPr>
        </p:nvSpPr>
        <p:spPr/>
        <p:txBody>
          <a:bodyPr/>
          <a:lstStyle/>
          <a:p>
            <a:fld id="{0C152783-A906-4F49-8461-A41E71CF96CE}" type="slidenum">
              <a:rPr lang="lv-LV" smtClean="0"/>
              <a:t>41</a:t>
            </a:fld>
            <a:endParaRPr lang="lv-LV"/>
          </a:p>
        </p:txBody>
      </p:sp>
    </p:spTree>
    <p:extLst>
      <p:ext uri="{BB962C8B-B14F-4D97-AF65-F5344CB8AC3E}">
        <p14:creationId xmlns:p14="http://schemas.microsoft.com/office/powerpoint/2010/main" val="31767992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9D6BD-340E-28E2-6E3E-CA4C711D97E7}"/>
            </a:ext>
          </a:extLst>
        </p:cNvPr>
        <p:cNvGrpSpPr/>
        <p:nvPr/>
      </p:nvGrpSpPr>
      <p:grpSpPr>
        <a:xfrm>
          <a:off x="0" y="0"/>
          <a:ext cx="0" cy="0"/>
          <a:chOff x="0" y="0"/>
          <a:chExt cx="0" cy="0"/>
        </a:xfrm>
      </p:grpSpPr>
      <p:sp>
        <p:nvSpPr>
          <p:cNvPr id="5" name="!!Teksts">
            <a:extLst>
              <a:ext uri="{FF2B5EF4-FFF2-40B4-BE49-F238E27FC236}">
                <a16:creationId xmlns:a16="http://schemas.microsoft.com/office/drawing/2014/main" id="{2E2AE783-A0CB-0DE7-1B3B-6520F04BFD25}"/>
              </a:ext>
            </a:extLst>
          </p:cNvPr>
          <p:cNvSpPr txBox="1">
            <a:spLocks/>
          </p:cNvSpPr>
          <p:nvPr/>
        </p:nvSpPr>
        <p:spPr>
          <a:xfrm>
            <a:off x="825734" y="572980"/>
            <a:ext cx="10515600" cy="5360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rgbClr val="7E0000"/>
                </a:solidFill>
                <a:latin typeface="+mj-lt"/>
                <a:ea typeface="+mj-ea"/>
                <a:cs typeface="+mj-cs"/>
              </a:defRPr>
            </a:lvl1pPr>
          </a:lstStyle>
          <a:p>
            <a:r>
              <a:rPr lang="lv-LV" dirty="0">
                <a:solidFill>
                  <a:schemeClr val="accent2">
                    <a:lumMod val="75000"/>
                  </a:schemeClr>
                </a:solidFill>
              </a:rPr>
              <a:t>Atbalstāmās darbības</a:t>
            </a:r>
          </a:p>
        </p:txBody>
      </p:sp>
      <p:graphicFrame>
        <p:nvGraphicFramePr>
          <p:cNvPr id="10" name="Shēma 9">
            <a:extLst>
              <a:ext uri="{FF2B5EF4-FFF2-40B4-BE49-F238E27FC236}">
                <a16:creationId xmlns:a16="http://schemas.microsoft.com/office/drawing/2014/main" id="{BC54407C-DA76-39AA-F3AB-7A9AA5A7F97A}"/>
              </a:ext>
            </a:extLst>
          </p:cNvPr>
          <p:cNvGraphicFramePr/>
          <p:nvPr>
            <p:extLst>
              <p:ext uri="{D42A27DB-BD31-4B8C-83A1-F6EECF244321}">
                <p14:modId xmlns:p14="http://schemas.microsoft.com/office/powerpoint/2010/main" val="2383018764"/>
              </p:ext>
            </p:extLst>
          </p:nvPr>
        </p:nvGraphicFramePr>
        <p:xfrm>
          <a:off x="1551609" y="1134891"/>
          <a:ext cx="7058991" cy="4843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Forma">
            <a:extLst>
              <a:ext uri="{FF2B5EF4-FFF2-40B4-BE49-F238E27FC236}">
                <a16:creationId xmlns:a16="http://schemas.microsoft.com/office/drawing/2014/main" id="{645E0E6F-083C-BD8A-9279-34731C885354}"/>
              </a:ext>
            </a:extLst>
          </p:cNvPr>
          <p:cNvPicPr>
            <a:picLocks noChangeAspect="1"/>
          </p:cNvPicPr>
          <p:nvPr/>
        </p:nvPicPr>
        <p:blipFill>
          <a:blip r:embed="rId7">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542658" y="2362953"/>
            <a:ext cx="1494271" cy="1494271"/>
          </a:xfrm>
          <a:prstGeom prst="rect">
            <a:avLst/>
          </a:prstGeom>
          <a:ln>
            <a:noFill/>
          </a:ln>
          <a:effectLst>
            <a:outerShdw blurRad="50800" dist="38100" dir="2700000" algn="tl" rotWithShape="0">
              <a:prstClr val="black">
                <a:alpha val="40000"/>
              </a:prstClr>
            </a:outerShdw>
          </a:effectLst>
        </p:spPr>
      </p:pic>
      <p:sp>
        <p:nvSpPr>
          <p:cNvPr id="6" name="Datuma vietturis 13">
            <a:extLst>
              <a:ext uri="{FF2B5EF4-FFF2-40B4-BE49-F238E27FC236}">
                <a16:creationId xmlns:a16="http://schemas.microsoft.com/office/drawing/2014/main" id="{5F0BC376-71C2-5675-1D22-0696353C9378}"/>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7" name="Kājenes vietturis 14">
            <a:extLst>
              <a:ext uri="{FF2B5EF4-FFF2-40B4-BE49-F238E27FC236}">
                <a16:creationId xmlns:a16="http://schemas.microsoft.com/office/drawing/2014/main" id="{FC625B82-324F-B3E7-D8AE-DD1533F7BABE}"/>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2" name="Slide Number Placeholder 1">
            <a:extLst>
              <a:ext uri="{FF2B5EF4-FFF2-40B4-BE49-F238E27FC236}">
                <a16:creationId xmlns:a16="http://schemas.microsoft.com/office/drawing/2014/main" id="{05DD1AD5-719E-16A3-202A-A3C645462439}"/>
              </a:ext>
            </a:extLst>
          </p:cNvPr>
          <p:cNvSpPr>
            <a:spLocks noGrp="1"/>
          </p:cNvSpPr>
          <p:nvPr>
            <p:ph type="sldNum" sz="quarter" idx="12"/>
          </p:nvPr>
        </p:nvSpPr>
        <p:spPr/>
        <p:txBody>
          <a:bodyPr/>
          <a:lstStyle/>
          <a:p>
            <a:fld id="{0C152783-A906-4F49-8461-A41E71CF96CE}" type="slidenum">
              <a:rPr lang="lv-LV" smtClean="0"/>
              <a:t>42</a:t>
            </a:fld>
            <a:endParaRPr lang="lv-LV"/>
          </a:p>
        </p:txBody>
      </p:sp>
    </p:spTree>
    <p:extLst>
      <p:ext uri="{BB962C8B-B14F-4D97-AF65-F5344CB8AC3E}">
        <p14:creationId xmlns:p14="http://schemas.microsoft.com/office/powerpoint/2010/main" val="42779901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1A17B-DFF1-049D-BFB8-CBB9491F517A}"/>
            </a:ext>
          </a:extLst>
        </p:cNvPr>
        <p:cNvGrpSpPr/>
        <p:nvPr/>
      </p:nvGrpSpPr>
      <p:grpSpPr>
        <a:xfrm>
          <a:off x="0" y="0"/>
          <a:ext cx="0" cy="0"/>
          <a:chOff x="0" y="0"/>
          <a:chExt cx="0" cy="0"/>
        </a:xfrm>
      </p:grpSpPr>
      <p:sp>
        <p:nvSpPr>
          <p:cNvPr id="2" name="Teksts">
            <a:extLst>
              <a:ext uri="{FF2B5EF4-FFF2-40B4-BE49-F238E27FC236}">
                <a16:creationId xmlns:a16="http://schemas.microsoft.com/office/drawing/2014/main" id="{C0D25A2C-42D6-76EA-21B4-CE6743C13700}"/>
              </a:ext>
            </a:extLst>
          </p:cNvPr>
          <p:cNvSpPr>
            <a:spLocks noGrp="1"/>
          </p:cNvSpPr>
          <p:nvPr>
            <p:ph type="title"/>
          </p:nvPr>
        </p:nvSpPr>
        <p:spPr>
          <a:xfrm>
            <a:off x="838200" y="418306"/>
            <a:ext cx="3084443" cy="500062"/>
          </a:xfrm>
        </p:spPr>
        <p:txBody>
          <a:bodyPr>
            <a:normAutofit/>
          </a:bodyPr>
          <a:lstStyle/>
          <a:p>
            <a:r>
              <a:rPr lang="lv-LV" dirty="0"/>
              <a:t>Projekta rezultāti</a:t>
            </a:r>
          </a:p>
        </p:txBody>
      </p:sp>
      <p:sp>
        <p:nvSpPr>
          <p:cNvPr id="15" name="!!Teksts">
            <a:extLst>
              <a:ext uri="{FF2B5EF4-FFF2-40B4-BE49-F238E27FC236}">
                <a16:creationId xmlns:a16="http://schemas.microsoft.com/office/drawing/2014/main" id="{DD24BF79-7B19-D1D5-38D5-8280F5C97721}"/>
              </a:ext>
            </a:extLst>
          </p:cNvPr>
          <p:cNvSpPr txBox="1">
            <a:spLocks/>
          </p:cNvSpPr>
          <p:nvPr/>
        </p:nvSpPr>
        <p:spPr>
          <a:xfrm>
            <a:off x="838200" y="837620"/>
            <a:ext cx="5027292" cy="3443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lv-LV" sz="1600" kern="1200" smtClean="0">
                <a:solidFill>
                  <a:srgbClr val="7F7F7F"/>
                </a:solidFill>
                <a:effectLst/>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rgbClr val="7F7F7F"/>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b="1" dirty="0">
                <a:solidFill>
                  <a:schemeClr val="tx2"/>
                </a:solidFill>
              </a:rPr>
              <a:t>Projekta pieteikuma A daļa 4. nodaļa «Projekta rezultāti»</a:t>
            </a:r>
          </a:p>
        </p:txBody>
      </p:sp>
      <p:pic>
        <p:nvPicPr>
          <p:cNvPr id="16" name="!!Forma">
            <a:extLst>
              <a:ext uri="{FF2B5EF4-FFF2-40B4-BE49-F238E27FC236}">
                <a16:creationId xmlns:a16="http://schemas.microsoft.com/office/drawing/2014/main" id="{023D4571-6992-6E8F-E901-0AC6DB1AD8C3}"/>
              </a:ext>
            </a:extLst>
          </p:cNvPr>
          <p:cNvPicPr>
            <a:picLocks noChangeAspect="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550726" y="2463914"/>
            <a:ext cx="1090546" cy="1088196"/>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F040456-3EB9-5F25-840A-47700D724284}"/>
              </a:ext>
            </a:extLst>
          </p:cNvPr>
          <p:cNvSpPr txBox="1"/>
          <p:nvPr/>
        </p:nvSpPr>
        <p:spPr>
          <a:xfrm>
            <a:off x="7217483" y="1536174"/>
            <a:ext cx="4265526" cy="4031873"/>
          </a:xfrm>
          <a:prstGeom prst="rect">
            <a:avLst/>
          </a:prstGeom>
          <a:noFill/>
        </p:spPr>
        <p:txBody>
          <a:bodyPr wrap="square">
            <a:spAutoFit/>
          </a:bodyPr>
          <a:lstStyle/>
          <a:p>
            <a:r>
              <a:rPr lang="lv-LV" sz="1600" b="1" dirty="0">
                <a:solidFill>
                  <a:schemeClr val="accent1"/>
                </a:solidFill>
                <a:ea typeface="Verdana" panose="020B0604030504040204" pitchFamily="34" charset="0"/>
              </a:rPr>
              <a:t>Padome aicina veidot sadarbību ar Nacionālo enciklopēdiju</a:t>
            </a:r>
          </a:p>
          <a:p>
            <a:endParaRPr lang="lv-LV" sz="1400" dirty="0">
              <a:solidFill>
                <a:schemeClr val="tx2"/>
              </a:solidFill>
              <a:ea typeface="Verdana" panose="020B0604030504040204" pitchFamily="34" charset="0"/>
            </a:endParaRPr>
          </a:p>
          <a:p>
            <a:pPr marL="285750" indent="-285750">
              <a:buBlip>
                <a:blip r:embed="rId3"/>
              </a:buBlip>
            </a:pPr>
            <a:r>
              <a:rPr lang="lv-LV" sz="1600" dirty="0">
                <a:solidFill>
                  <a:schemeClr val="tx2"/>
                </a:solidFill>
                <a:ea typeface="Verdana" panose="020B0604030504040204" pitchFamily="34" charset="0"/>
              </a:rPr>
              <a:t>Nacionālā enciklopēdija ir lielākais akadēmisku spēku radītais zināšanu resurss; kāds jebkad ir pastāvējis latviešu valodā;</a:t>
            </a:r>
          </a:p>
          <a:p>
            <a:pPr marL="285750" indent="-285750">
              <a:buBlip>
                <a:blip r:embed="rId3"/>
              </a:buBlip>
            </a:pPr>
            <a:r>
              <a:rPr lang="lv-LV" sz="1600" dirty="0">
                <a:solidFill>
                  <a:schemeClr val="tx2"/>
                </a:solidFill>
                <a:ea typeface="Verdana" panose="020B0604030504040204" pitchFamily="34" charset="0"/>
              </a:rPr>
              <a:t>domājot par zinātnieku, projektu īstenotāju pusi,– par paveikto projektos uzzina, iespējams, šaurs speciālistu loks. Nacionālā enciklopēdija piedāvā plašāku auditoriju. </a:t>
            </a:r>
            <a:r>
              <a:rPr lang="lv-LV" sz="1600" i="1" dirty="0">
                <a:solidFill>
                  <a:schemeClr val="tx2"/>
                </a:solidFill>
                <a:ea typeface="Verdana" panose="020B0604030504040204" pitchFamily="34" charset="0"/>
              </a:rPr>
              <a:t>Google </a:t>
            </a:r>
            <a:r>
              <a:rPr lang="lv-LV" sz="1600" i="1" dirty="0" err="1">
                <a:solidFill>
                  <a:schemeClr val="tx2"/>
                </a:solidFill>
                <a:ea typeface="Verdana" panose="020B0604030504040204" pitchFamily="34" charset="0"/>
              </a:rPr>
              <a:t>Analytics</a:t>
            </a:r>
            <a:r>
              <a:rPr lang="lv-LV" sz="1600" i="1" dirty="0">
                <a:solidFill>
                  <a:schemeClr val="tx2"/>
                </a:solidFill>
                <a:ea typeface="Verdana" panose="020B0604030504040204" pitchFamily="34" charset="0"/>
              </a:rPr>
              <a:t> </a:t>
            </a:r>
            <a:r>
              <a:rPr lang="lv-LV" sz="1600" dirty="0">
                <a:solidFill>
                  <a:schemeClr val="tx2"/>
                </a:solidFill>
                <a:ea typeface="Verdana" panose="020B0604030504040204" pitchFamily="34" charset="0"/>
              </a:rPr>
              <a:t>skaitļi liecina, ka unikālo lietotāju skaits 2024. gadā bija nedaudz zem miljona, bet skatīto lapu skaits sasniedza 2,6 miljonus:</a:t>
            </a:r>
          </a:p>
          <a:p>
            <a:endParaRPr lang="lv-LV" sz="1000" dirty="0">
              <a:solidFill>
                <a:schemeClr val="tx2"/>
              </a:solidFill>
              <a:ea typeface="Verdana" panose="020B0604030504040204" pitchFamily="34" charset="0"/>
              <a:hlinkClick r:id="rId4">
                <a:extLst>
                  <a:ext uri="{A12FA001-AC4F-418D-AE19-62706E023703}">
                    <ahyp:hlinkClr xmlns:ahyp="http://schemas.microsoft.com/office/drawing/2018/hyperlinkcolor" val="tx"/>
                  </a:ext>
                </a:extLst>
              </a:hlinkClick>
            </a:endParaRPr>
          </a:p>
          <a:p>
            <a:pPr lvl="1"/>
            <a:r>
              <a:rPr lang="lv-LV" sz="1600" dirty="0">
                <a:solidFill>
                  <a:schemeClr val="tx2"/>
                </a:solidFill>
                <a:ea typeface="Verdana" panose="020B0604030504040204" pitchFamily="34" charset="0"/>
                <a:hlinkClick r:id="rId4">
                  <a:extLst>
                    <a:ext uri="{A12FA001-AC4F-418D-AE19-62706E023703}">
                      <ahyp:hlinkClr xmlns:ahyp="http://schemas.microsoft.com/office/drawing/2018/hyperlinkcolor" val="tx"/>
                    </a:ext>
                  </a:extLst>
                </a:hlinkClick>
              </a:rPr>
              <a:t>www.enciklopedija.lv</a:t>
            </a:r>
            <a:r>
              <a:rPr lang="lv-LV" sz="1600" dirty="0">
                <a:solidFill>
                  <a:schemeClr val="tx2"/>
                </a:solidFill>
                <a:ea typeface="Verdana" panose="020B0604030504040204" pitchFamily="34" charset="0"/>
              </a:rPr>
              <a:t> </a:t>
            </a:r>
            <a:r>
              <a:rPr lang="lv-LV" sz="1200" dirty="0">
                <a:solidFill>
                  <a:schemeClr val="tx2"/>
                </a:solidFill>
                <a:ea typeface="Verdana" panose="020B0604030504040204" pitchFamily="34" charset="0"/>
              </a:rPr>
              <a:t>un </a:t>
            </a:r>
            <a:r>
              <a:rPr lang="lv-LV" sz="1600" u="sng" dirty="0">
                <a:solidFill>
                  <a:schemeClr val="tx2"/>
                </a:solidFill>
                <a:ea typeface="Verdana" panose="020B0604030504040204" pitchFamily="34" charset="0"/>
                <a:hlinkClick r:id="rId5">
                  <a:extLst>
                    <a:ext uri="{A12FA001-AC4F-418D-AE19-62706E023703}">
                      <ahyp:hlinkClr xmlns:ahyp="http://schemas.microsoft.com/office/drawing/2018/hyperlinkcolor" val="tx"/>
                    </a:ext>
                  </a:extLst>
                </a:hlinkClick>
              </a:rPr>
              <a:t>valters.scerbinskis@lnb.lv</a:t>
            </a:r>
            <a:r>
              <a:rPr lang="lv-LV" sz="1600" dirty="0">
                <a:solidFill>
                  <a:schemeClr val="tx2"/>
                </a:solidFill>
                <a:ea typeface="Verdana" panose="020B0604030504040204" pitchFamily="34" charset="0"/>
              </a:rPr>
              <a:t> </a:t>
            </a:r>
            <a:r>
              <a:rPr lang="lv-LV" sz="1200" dirty="0">
                <a:solidFill>
                  <a:schemeClr val="tx2"/>
                </a:solidFill>
                <a:ea typeface="Verdana" panose="020B0604030504040204" pitchFamily="34" charset="0"/>
              </a:rPr>
              <a:t>(galvenā redaktora e-pasts)</a:t>
            </a:r>
            <a:endParaRPr lang="lv-LV" sz="1600" dirty="0">
              <a:solidFill>
                <a:schemeClr val="tx2"/>
              </a:solidFill>
              <a:ea typeface="Verdana" panose="020B0604030504040204" pitchFamily="34" charset="0"/>
            </a:endParaRPr>
          </a:p>
        </p:txBody>
      </p:sp>
      <p:sp>
        <p:nvSpPr>
          <p:cNvPr id="3" name="Datuma vietturis 13">
            <a:extLst>
              <a:ext uri="{FF2B5EF4-FFF2-40B4-BE49-F238E27FC236}">
                <a16:creationId xmlns:a16="http://schemas.microsoft.com/office/drawing/2014/main" id="{AECDF75D-7B0B-D903-3192-F671C17CD3B2}"/>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8" name="Kājenes vietturis 14">
            <a:extLst>
              <a:ext uri="{FF2B5EF4-FFF2-40B4-BE49-F238E27FC236}">
                <a16:creationId xmlns:a16="http://schemas.microsoft.com/office/drawing/2014/main" id="{D02D518F-E4EA-0B14-6140-F05242BB7A3A}"/>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pic>
        <p:nvPicPr>
          <p:cNvPr id="11" name="Picture 10">
            <a:extLst>
              <a:ext uri="{FF2B5EF4-FFF2-40B4-BE49-F238E27FC236}">
                <a16:creationId xmlns:a16="http://schemas.microsoft.com/office/drawing/2014/main" id="{76A74941-2B53-1732-8FFE-0EEF528A587D}"/>
              </a:ext>
            </a:extLst>
          </p:cNvPr>
          <p:cNvPicPr>
            <a:picLocks noChangeAspect="1"/>
          </p:cNvPicPr>
          <p:nvPr/>
        </p:nvPicPr>
        <p:blipFill>
          <a:blip r:embed="rId6"/>
          <a:stretch>
            <a:fillRect/>
          </a:stretch>
        </p:blipFill>
        <p:spPr>
          <a:xfrm>
            <a:off x="925220" y="1083851"/>
            <a:ext cx="4478053" cy="5286167"/>
          </a:xfrm>
          <a:prstGeom prst="rect">
            <a:avLst/>
          </a:prstGeom>
        </p:spPr>
      </p:pic>
      <p:sp>
        <p:nvSpPr>
          <p:cNvPr id="4" name="Slide Number Placeholder 3">
            <a:extLst>
              <a:ext uri="{FF2B5EF4-FFF2-40B4-BE49-F238E27FC236}">
                <a16:creationId xmlns:a16="http://schemas.microsoft.com/office/drawing/2014/main" id="{C0452154-B379-4A04-AB4B-7875E674CFF8}"/>
              </a:ext>
            </a:extLst>
          </p:cNvPr>
          <p:cNvSpPr>
            <a:spLocks noGrp="1"/>
          </p:cNvSpPr>
          <p:nvPr>
            <p:ph type="sldNum" sz="quarter" idx="12"/>
          </p:nvPr>
        </p:nvSpPr>
        <p:spPr/>
        <p:txBody>
          <a:bodyPr/>
          <a:lstStyle/>
          <a:p>
            <a:fld id="{0C152783-A906-4F49-8461-A41E71CF96CE}" type="slidenum">
              <a:rPr lang="lv-LV" smtClean="0"/>
              <a:t>43</a:t>
            </a:fld>
            <a:endParaRPr lang="lv-LV"/>
          </a:p>
        </p:txBody>
      </p:sp>
    </p:spTree>
    <p:extLst>
      <p:ext uri="{BB962C8B-B14F-4D97-AF65-F5344CB8AC3E}">
        <p14:creationId xmlns:p14="http://schemas.microsoft.com/office/powerpoint/2010/main" val="6441051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childTnLst>
                                </p:cTn>
                              </p:par>
                            </p:childTnLst>
                          </p:cTn>
                        </p:par>
                        <p:par>
                          <p:cTn id="13" fill="hold">
                            <p:stCondLst>
                              <p:cond delay="0"/>
                            </p:stCondLst>
                            <p:childTnLst>
                              <p:par>
                                <p:cTn id="14" presetID="26" presetClass="emph" presetSubtype="0" fill="hold" nodeType="afterEffect">
                                  <p:stCondLst>
                                    <p:cond delay="500"/>
                                  </p:stCondLst>
                                  <p:childTnLst>
                                    <p:animEffect transition="out" filter="fade">
                                      <p:cBhvr>
                                        <p:cTn id="15" dur="500" tmFilter="0, 0; .2, .5; .8, .5; 1, 0"/>
                                        <p:tgtEl>
                                          <p:spTgt spid="5">
                                            <p:txEl>
                                              <p:pRg st="0" end="0"/>
                                            </p:txEl>
                                          </p:spTgt>
                                        </p:tgtEl>
                                      </p:cBhvr>
                                    </p:animEffect>
                                    <p:animScale>
                                      <p:cBhvr>
                                        <p:cTn id="16" dur="250" autoRev="1" fill="hold"/>
                                        <p:tgtEl>
                                          <p:spTgt spid="5">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allAtOnce"/>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E340F-E97E-E8EE-3889-3F4951EC43CA}"/>
            </a:ext>
          </a:extLst>
        </p:cNvPr>
        <p:cNvGrpSpPr/>
        <p:nvPr/>
      </p:nvGrpSpPr>
      <p:grpSpPr>
        <a:xfrm>
          <a:off x="0" y="0"/>
          <a:ext cx="0" cy="0"/>
          <a:chOff x="0" y="0"/>
          <a:chExt cx="0" cy="0"/>
        </a:xfrm>
      </p:grpSpPr>
      <p:sp>
        <p:nvSpPr>
          <p:cNvPr id="12" name="Virsraksts 1">
            <a:extLst>
              <a:ext uri="{FF2B5EF4-FFF2-40B4-BE49-F238E27FC236}">
                <a16:creationId xmlns:a16="http://schemas.microsoft.com/office/drawing/2014/main" id="{0DA44FCF-76E3-CB33-6033-3A2E8B47E61F}"/>
              </a:ext>
            </a:extLst>
          </p:cNvPr>
          <p:cNvSpPr txBox="1">
            <a:spLocks/>
          </p:cNvSpPr>
          <p:nvPr/>
        </p:nvSpPr>
        <p:spPr>
          <a:xfrm>
            <a:off x="803798" y="572980"/>
            <a:ext cx="10515600" cy="536023"/>
          </a:xfrm>
          <a:prstGeom prst="rect">
            <a:avLst/>
          </a:prstGeom>
        </p:spPr>
        <p:txBody>
          <a:bodyPr vert="horz" lIns="91440" tIns="45720" rIns="91440" bIns="45720" rtlCol="0" anchor="ctr">
            <a:normAutofit/>
          </a:bodyPr>
          <a:lstStyle>
            <a:defPPr>
              <a:defRPr lang="lv-LV"/>
            </a:defPPr>
            <a:lvl1pPr>
              <a:lnSpc>
                <a:spcPct val="90000"/>
              </a:lnSpc>
              <a:spcBef>
                <a:spcPct val="0"/>
              </a:spcBef>
              <a:buNone/>
              <a:defRPr sz="2400">
                <a:solidFill>
                  <a:schemeClr val="accent2">
                    <a:lumMod val="75000"/>
                  </a:schemeClr>
                </a:solidFill>
                <a:latin typeface="+mj-lt"/>
                <a:ea typeface="+mj-ea"/>
                <a:cs typeface="+mj-cs"/>
              </a:defRPr>
            </a:lvl1pPr>
          </a:lstStyle>
          <a:p>
            <a:r>
              <a:rPr lang="lv-LV"/>
              <a:t>Finansējuma jautājumi</a:t>
            </a:r>
          </a:p>
        </p:txBody>
      </p:sp>
      <p:sp>
        <p:nvSpPr>
          <p:cNvPr id="16" name="TextBox 15">
            <a:extLst>
              <a:ext uri="{FF2B5EF4-FFF2-40B4-BE49-F238E27FC236}">
                <a16:creationId xmlns:a16="http://schemas.microsoft.com/office/drawing/2014/main" id="{C7A9C03D-9450-00C4-C716-92F2DF48AC47}"/>
              </a:ext>
            </a:extLst>
          </p:cNvPr>
          <p:cNvSpPr txBox="1"/>
          <p:nvPr/>
        </p:nvSpPr>
        <p:spPr>
          <a:xfrm>
            <a:off x="6322500" y="2555437"/>
            <a:ext cx="4795155" cy="1600438"/>
          </a:xfrm>
          <a:prstGeom prst="rect">
            <a:avLst/>
          </a:prstGeom>
          <a:noFill/>
        </p:spPr>
        <p:txBody>
          <a:bodyPr wrap="square">
            <a:spAutoFit/>
          </a:bodyPr>
          <a:lstStyle/>
          <a:p>
            <a:pPr lvl="0" algn="just" defTabSz="938213" fontAlgn="base">
              <a:spcBef>
                <a:spcPct val="0"/>
              </a:spcBef>
              <a:spcAft>
                <a:spcPct val="0"/>
              </a:spcAft>
              <a:defRPr/>
            </a:pPr>
            <a:r>
              <a:rPr lang="lv-LV" sz="1400" b="1" kern="0" dirty="0">
                <a:solidFill>
                  <a:schemeClr val="tx2"/>
                </a:solidFill>
                <a:ea typeface="Verdana" panose="020B0604030504040204" pitchFamily="34" charset="0"/>
              </a:rPr>
              <a:t>Projekta budžeta finansēšanas klasifikācijas kodi (EKK):</a:t>
            </a:r>
          </a:p>
          <a:p>
            <a:endParaRPr lang="lv-LV" sz="1400" dirty="0">
              <a:solidFill>
                <a:schemeClr val="tx2"/>
              </a:solidFill>
            </a:endParaRPr>
          </a:p>
          <a:p>
            <a:pPr marL="285750" indent="-285750">
              <a:buBlip>
                <a:blip r:embed="rId2"/>
              </a:buBlip>
            </a:pPr>
            <a:r>
              <a:rPr lang="lv-LV" sz="1400" kern="0" dirty="0">
                <a:solidFill>
                  <a:schemeClr val="tx2"/>
                </a:solidFill>
                <a:ea typeface="Verdana" panose="020B0604030504040204" pitchFamily="34" charset="0"/>
              </a:rPr>
              <a:t>EKK 1000 – Atlīdzība;</a:t>
            </a:r>
          </a:p>
          <a:p>
            <a:pPr marL="285750" indent="-285750">
              <a:buBlip>
                <a:blip r:embed="rId2"/>
              </a:buBlip>
            </a:pPr>
            <a:r>
              <a:rPr lang="lv-LV" sz="1400" kern="0" dirty="0">
                <a:solidFill>
                  <a:schemeClr val="tx2"/>
                </a:solidFill>
                <a:ea typeface="Verdana" panose="020B0604030504040204" pitchFamily="34" charset="0"/>
              </a:rPr>
              <a:t>EKK 2100 – Komandējumi;</a:t>
            </a:r>
          </a:p>
          <a:p>
            <a:pPr marL="285750" indent="-285750">
              <a:buBlip>
                <a:blip r:embed="rId2"/>
              </a:buBlip>
            </a:pPr>
            <a:r>
              <a:rPr lang="lv-LV" sz="1400" kern="0" dirty="0">
                <a:solidFill>
                  <a:schemeClr val="tx2"/>
                </a:solidFill>
                <a:ea typeface="Verdana" panose="020B0604030504040204" pitchFamily="34" charset="0"/>
              </a:rPr>
              <a:t>EKK 5000 – Amortizācijas izmaksas;</a:t>
            </a:r>
          </a:p>
          <a:p>
            <a:pPr marL="285750" indent="-285750">
              <a:buBlip>
                <a:blip r:embed="rId2"/>
              </a:buBlip>
            </a:pPr>
            <a:r>
              <a:rPr lang="lv-LV" sz="1400" kern="0" dirty="0">
                <a:solidFill>
                  <a:schemeClr val="tx2"/>
                </a:solidFill>
                <a:ea typeface="Verdana" panose="020B0604030504040204" pitchFamily="34" charset="0"/>
              </a:rPr>
              <a:t>EKK 2300 – Inventāra, instrumentu un materiālu izmaksas;</a:t>
            </a:r>
          </a:p>
          <a:p>
            <a:pPr marL="285750" indent="-285750">
              <a:buBlip>
                <a:blip r:embed="rId2"/>
              </a:buBlip>
            </a:pPr>
            <a:r>
              <a:rPr lang="lv-LV" sz="1400" kern="0" dirty="0">
                <a:solidFill>
                  <a:schemeClr val="tx2"/>
                </a:solidFill>
                <a:ea typeface="Verdana" panose="020B0604030504040204" pitchFamily="34" charset="0"/>
              </a:rPr>
              <a:t>EKK 2200 – Pakalpojumi.</a:t>
            </a:r>
          </a:p>
        </p:txBody>
      </p:sp>
      <p:sp>
        <p:nvSpPr>
          <p:cNvPr id="2" name="!!Teksts">
            <a:extLst>
              <a:ext uri="{FF2B5EF4-FFF2-40B4-BE49-F238E27FC236}">
                <a16:creationId xmlns:a16="http://schemas.microsoft.com/office/drawing/2014/main" id="{79F0DD6F-4739-64A0-748F-7230D8C8B73F}"/>
              </a:ext>
            </a:extLst>
          </p:cNvPr>
          <p:cNvSpPr txBox="1"/>
          <p:nvPr/>
        </p:nvSpPr>
        <p:spPr>
          <a:xfrm>
            <a:off x="803798" y="995798"/>
            <a:ext cx="5279736" cy="400110"/>
          </a:xfrm>
          <a:prstGeom prst="rect">
            <a:avLst/>
          </a:prstGeom>
          <a:noFill/>
        </p:spPr>
        <p:txBody>
          <a:bodyPr wrap="square" rtlCol="0">
            <a:spAutoFit/>
          </a:bodyPr>
          <a:lstStyle>
            <a:defPPr>
              <a:defRPr lang="lv-LV"/>
            </a:defPPr>
            <a:lvl1pPr lvl="0">
              <a:defRPr sz="2000" b="1">
                <a:solidFill>
                  <a:schemeClr val="accent2"/>
                </a:solidFill>
                <a:ea typeface="Verdana" panose="020B0604030504040204" pitchFamily="34" charset="0"/>
              </a:defRPr>
            </a:lvl1pPr>
          </a:lstStyle>
          <a:p>
            <a:r>
              <a:rPr lang="lv-LV"/>
              <a:t>MK noteikumu 14. punkts</a:t>
            </a:r>
          </a:p>
        </p:txBody>
      </p:sp>
      <p:graphicFrame>
        <p:nvGraphicFramePr>
          <p:cNvPr id="5" name="Shēma 4">
            <a:extLst>
              <a:ext uri="{FF2B5EF4-FFF2-40B4-BE49-F238E27FC236}">
                <a16:creationId xmlns:a16="http://schemas.microsoft.com/office/drawing/2014/main" id="{0BDFB775-BBB5-CCB1-4658-9D86885A99A1}"/>
              </a:ext>
            </a:extLst>
          </p:cNvPr>
          <p:cNvGraphicFramePr/>
          <p:nvPr>
            <p:extLst>
              <p:ext uri="{D42A27DB-BD31-4B8C-83A1-F6EECF244321}">
                <p14:modId xmlns:p14="http://schemas.microsoft.com/office/powerpoint/2010/main" val="3727158170"/>
              </p:ext>
            </p:extLst>
          </p:nvPr>
        </p:nvGraphicFramePr>
        <p:xfrm>
          <a:off x="581907" y="1195853"/>
          <a:ext cx="4931508" cy="43196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Forma">
            <a:extLst>
              <a:ext uri="{FF2B5EF4-FFF2-40B4-BE49-F238E27FC236}">
                <a16:creationId xmlns:a16="http://schemas.microsoft.com/office/drawing/2014/main" id="{221D818B-F000-6AB8-A018-5F1BF4E260DD}"/>
              </a:ext>
            </a:extLst>
          </p:cNvPr>
          <p:cNvPicPr>
            <a:picLocks noChangeAspect="1"/>
          </p:cNvPicPr>
          <p:nvPr/>
        </p:nvPicPr>
        <p:blipFill>
          <a:blip r:embed="rId8">
            <a:duotone>
              <a:schemeClr val="bg2">
                <a:shade val="45000"/>
                <a:satMod val="135000"/>
              </a:schemeClr>
              <a:prstClr val="white"/>
            </a:duotone>
            <a:alphaModFix amt="35000"/>
            <a:extLst>
              <a:ext uri="{28A0092B-C50C-407E-A947-70E740481C1C}">
                <a14:useLocalDpi xmlns:a14="http://schemas.microsoft.com/office/drawing/2010/main" val="0"/>
              </a:ext>
            </a:extLst>
          </a:blip>
          <a:stretch>
            <a:fillRect/>
          </a:stretch>
        </p:blipFill>
        <p:spPr>
          <a:xfrm>
            <a:off x="5284661" y="318889"/>
            <a:ext cx="1553873" cy="1553873"/>
          </a:xfrm>
          <a:prstGeom prst="rect">
            <a:avLst/>
          </a:prstGeom>
          <a:noFill/>
          <a:ln>
            <a:noFill/>
          </a:ln>
          <a:effectLst>
            <a:outerShdw blurRad="50800" dist="38100" dir="2700000" algn="tl" rotWithShape="0">
              <a:prstClr val="black">
                <a:alpha val="40000"/>
              </a:prstClr>
            </a:outerShdw>
          </a:effectLst>
        </p:spPr>
      </p:pic>
      <p:sp>
        <p:nvSpPr>
          <p:cNvPr id="6" name="Datuma vietturis 13">
            <a:extLst>
              <a:ext uri="{FF2B5EF4-FFF2-40B4-BE49-F238E27FC236}">
                <a16:creationId xmlns:a16="http://schemas.microsoft.com/office/drawing/2014/main" id="{C17D9688-E7CF-7E94-8A8E-3FF66C3368EA}"/>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7" name="Kājenes vietturis 14">
            <a:extLst>
              <a:ext uri="{FF2B5EF4-FFF2-40B4-BE49-F238E27FC236}">
                <a16:creationId xmlns:a16="http://schemas.microsoft.com/office/drawing/2014/main" id="{720FB2CD-D73A-82C5-DC03-E4904ED049E6}"/>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3" name="Slide Number Placeholder 2">
            <a:extLst>
              <a:ext uri="{FF2B5EF4-FFF2-40B4-BE49-F238E27FC236}">
                <a16:creationId xmlns:a16="http://schemas.microsoft.com/office/drawing/2014/main" id="{B5290078-F5F9-C2C4-A59D-F6A1C9F2F908}"/>
              </a:ext>
            </a:extLst>
          </p:cNvPr>
          <p:cNvSpPr>
            <a:spLocks noGrp="1"/>
          </p:cNvSpPr>
          <p:nvPr>
            <p:ph type="sldNum" sz="quarter" idx="12"/>
          </p:nvPr>
        </p:nvSpPr>
        <p:spPr/>
        <p:txBody>
          <a:bodyPr/>
          <a:lstStyle/>
          <a:p>
            <a:fld id="{0C152783-A906-4F49-8461-A41E71CF96CE}" type="slidenum">
              <a:rPr lang="lv-LV" smtClean="0"/>
              <a:t>44</a:t>
            </a:fld>
            <a:endParaRPr lang="lv-LV"/>
          </a:p>
        </p:txBody>
      </p:sp>
    </p:spTree>
    <p:extLst>
      <p:ext uri="{BB962C8B-B14F-4D97-AF65-F5344CB8AC3E}">
        <p14:creationId xmlns:p14="http://schemas.microsoft.com/office/powerpoint/2010/main" val="30250980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K">
            <a:extLst>
              <a:ext uri="{FF2B5EF4-FFF2-40B4-BE49-F238E27FC236}">
                <a16:creationId xmlns:a16="http://schemas.microsoft.com/office/drawing/2014/main" id="{3F3519B4-6B7D-D697-D009-C5C1DF4829DC}"/>
              </a:ext>
            </a:extLst>
          </p:cNvPr>
          <p:cNvSpPr txBox="1">
            <a:spLocks noGrp="1"/>
          </p:cNvSpPr>
          <p:nvPr>
            <p:ph type="title"/>
          </p:nvPr>
        </p:nvSpPr>
        <p:spPr>
          <a:xfrm>
            <a:off x="838200" y="365126"/>
            <a:ext cx="10515600" cy="646332"/>
          </a:xfr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lv-LV" sz="1600" kern="1200" smtClean="0">
                <a:solidFill>
                  <a:srgbClr val="7F7F7F"/>
                </a:solidFill>
                <a:effectLst/>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rgbClr val="7F7F7F"/>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400" dirty="0">
                <a:solidFill>
                  <a:schemeClr val="accent2">
                    <a:lumMod val="75000"/>
                  </a:schemeClr>
                </a:solidFill>
              </a:rPr>
              <a:t>Projekta pieteikuma A daļa 3. nodaļa «Budžets»</a:t>
            </a:r>
          </a:p>
        </p:txBody>
      </p:sp>
      <p:sp>
        <p:nvSpPr>
          <p:cNvPr id="13" name="TextBox 12">
            <a:extLst>
              <a:ext uri="{FF2B5EF4-FFF2-40B4-BE49-F238E27FC236}">
                <a16:creationId xmlns:a16="http://schemas.microsoft.com/office/drawing/2014/main" id="{E80B4CC6-211D-36F6-8E66-26B8614AB726}"/>
              </a:ext>
            </a:extLst>
          </p:cNvPr>
          <p:cNvSpPr txBox="1"/>
          <p:nvPr/>
        </p:nvSpPr>
        <p:spPr>
          <a:xfrm>
            <a:off x="6181554" y="895733"/>
            <a:ext cx="3460209" cy="2431435"/>
          </a:xfrm>
          <a:prstGeom prst="rect">
            <a:avLst/>
          </a:prstGeom>
          <a:noFill/>
        </p:spPr>
        <p:txBody>
          <a:bodyPr wrap="square">
            <a:spAutoFit/>
          </a:bodyPr>
          <a:lstStyle/>
          <a:p>
            <a:pPr lvl="0" algn="just" defTabSz="938213" fontAlgn="base">
              <a:spcBef>
                <a:spcPct val="0"/>
              </a:spcBef>
              <a:spcAft>
                <a:spcPct val="0"/>
              </a:spcAft>
              <a:defRPr/>
            </a:pPr>
            <a:r>
              <a:rPr lang="lv-LV" sz="1400" b="1" dirty="0">
                <a:solidFill>
                  <a:schemeClr val="accent1">
                    <a:lumMod val="75000"/>
                  </a:schemeClr>
                </a:solidFill>
                <a:ea typeface="Verdana" panose="020B0604030504040204" pitchFamily="34" charset="0"/>
              </a:rPr>
              <a:t>Finansējuma jautājumi</a:t>
            </a:r>
          </a:p>
          <a:p>
            <a:pPr lvl="0" algn="just" defTabSz="938213" fontAlgn="base">
              <a:spcBef>
                <a:spcPct val="0"/>
              </a:spcBef>
              <a:spcAft>
                <a:spcPct val="0"/>
              </a:spcAft>
              <a:defRPr/>
            </a:pPr>
            <a:endParaRPr lang="lv-LV" sz="1200" dirty="0">
              <a:solidFill>
                <a:schemeClr val="tx2"/>
              </a:solidFill>
            </a:endParaRPr>
          </a:p>
          <a:p>
            <a:pPr marL="285750" indent="-285750">
              <a:buBlip>
                <a:blip r:embed="rId2"/>
              </a:buBlip>
            </a:pPr>
            <a:r>
              <a:rPr lang="lv-LV" sz="1400" kern="0" dirty="0">
                <a:solidFill>
                  <a:schemeClr val="tx2"/>
                </a:solidFill>
                <a:ea typeface="Verdana" panose="020B0604030504040204" pitchFamily="34" charset="0"/>
              </a:rPr>
              <a:t>Nepieciešamības gadījumā pieļaujamas izmaiņas atsevišķā EKK līdz 30% (ieskaitot);</a:t>
            </a:r>
          </a:p>
          <a:p>
            <a:pPr marL="285750" indent="-285750">
              <a:buBlip>
                <a:blip r:embed="rId2"/>
              </a:buBlip>
            </a:pPr>
            <a:r>
              <a:rPr lang="lv-LV" sz="1400" b="1" kern="0" dirty="0">
                <a:solidFill>
                  <a:schemeClr val="tx2"/>
                </a:solidFill>
                <a:ea typeface="Verdana" panose="020B0604030504040204" pitchFamily="34" charset="0"/>
              </a:rPr>
              <a:t>Padome jāinformē 1 mēnesi pirms Finanšu pārskata iesniegšanas;</a:t>
            </a:r>
          </a:p>
          <a:p>
            <a:pPr marL="285750" indent="-285750">
              <a:buBlip>
                <a:blip r:embed="rId2"/>
              </a:buBlip>
            </a:pPr>
            <a:r>
              <a:rPr lang="lv-LV" sz="1400" kern="0" dirty="0">
                <a:solidFill>
                  <a:schemeClr val="tx2"/>
                </a:solidFill>
                <a:ea typeface="Verdana" panose="020B0604030504040204" pitchFamily="34" charset="0"/>
              </a:rPr>
              <a:t>iesniedzot pamatojumu Padomei (Līguma 8.pielikums), jāinformē par izmaiņu veikšanu;</a:t>
            </a:r>
          </a:p>
          <a:p>
            <a:pPr marL="285750" indent="-285750">
              <a:buBlip>
                <a:blip r:embed="rId2"/>
              </a:buBlip>
            </a:pPr>
            <a:r>
              <a:rPr lang="lv-LV" sz="1400" kern="0" dirty="0">
                <a:solidFill>
                  <a:schemeClr val="tx2"/>
                </a:solidFill>
                <a:ea typeface="Verdana" panose="020B0604030504040204" pitchFamily="34" charset="0"/>
              </a:rPr>
              <a:t>finansējuma sadalījuma izmaiņas norāda Finanšu pārskatā;</a:t>
            </a:r>
          </a:p>
          <a:p>
            <a:pPr marL="285750" indent="-285750">
              <a:buBlip>
                <a:blip r:embed="rId2"/>
              </a:buBlip>
            </a:pPr>
            <a:r>
              <a:rPr lang="lv-LV" sz="1400" b="1" kern="0" dirty="0">
                <a:solidFill>
                  <a:schemeClr val="tx2"/>
                </a:solidFill>
                <a:ea typeface="Verdana" panose="020B0604030504040204" pitchFamily="34" charset="0"/>
              </a:rPr>
              <a:t>izmaiņas virs 30% nav atbalstāmas.</a:t>
            </a:r>
          </a:p>
        </p:txBody>
      </p:sp>
      <p:pic>
        <p:nvPicPr>
          <p:cNvPr id="4" name="!!Forma">
            <a:extLst>
              <a:ext uri="{FF2B5EF4-FFF2-40B4-BE49-F238E27FC236}">
                <a16:creationId xmlns:a16="http://schemas.microsoft.com/office/drawing/2014/main" id="{AE6ED1F5-F508-4C63-5CA8-71B03FDE9039}"/>
              </a:ext>
            </a:extLst>
          </p:cNvPr>
          <p:cNvPicPr>
            <a:picLocks noChangeAspect="1"/>
          </p:cNvPicPr>
          <p:nvPr/>
        </p:nvPicPr>
        <p:blipFill>
          <a:blip r:embed="rId3">
            <a:alphaModFix amt="35000"/>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606804" y="3761724"/>
            <a:ext cx="1521432" cy="1521432"/>
          </a:xfrm>
          <a:prstGeom prst="rect">
            <a:avLst/>
          </a:prstGeom>
          <a:noFill/>
          <a:ln>
            <a:noFill/>
          </a:ln>
          <a:effectLst>
            <a:outerShdw blurRad="50800" dist="38100" dir="2700000" algn="tl" rotWithShape="0">
              <a:prstClr val="black">
                <a:alpha val="40000"/>
              </a:prstClr>
            </a:outerShdw>
          </a:effectLst>
        </p:spPr>
      </p:pic>
      <p:sp>
        <p:nvSpPr>
          <p:cNvPr id="2" name="Datuma vietturis 13">
            <a:extLst>
              <a:ext uri="{FF2B5EF4-FFF2-40B4-BE49-F238E27FC236}">
                <a16:creationId xmlns:a16="http://schemas.microsoft.com/office/drawing/2014/main" id="{8F938EC4-4104-52C2-5ECF-95AC5921E46A}"/>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5" name="Kājenes vietturis 14">
            <a:extLst>
              <a:ext uri="{FF2B5EF4-FFF2-40B4-BE49-F238E27FC236}">
                <a16:creationId xmlns:a16="http://schemas.microsoft.com/office/drawing/2014/main" id="{0C215E0C-BF6D-CB99-BEC0-910B6238188E}"/>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pic>
        <p:nvPicPr>
          <p:cNvPr id="7" name="Picture 6">
            <a:extLst>
              <a:ext uri="{FF2B5EF4-FFF2-40B4-BE49-F238E27FC236}">
                <a16:creationId xmlns:a16="http://schemas.microsoft.com/office/drawing/2014/main" id="{CEDC2589-BB21-6CB5-8A47-E11FF3BC4200}"/>
              </a:ext>
            </a:extLst>
          </p:cNvPr>
          <p:cNvPicPr>
            <a:picLocks noChangeAspect="1"/>
          </p:cNvPicPr>
          <p:nvPr/>
        </p:nvPicPr>
        <p:blipFill>
          <a:blip r:embed="rId4"/>
          <a:stretch>
            <a:fillRect/>
          </a:stretch>
        </p:blipFill>
        <p:spPr>
          <a:xfrm>
            <a:off x="897932" y="938782"/>
            <a:ext cx="4192015" cy="4856263"/>
          </a:xfrm>
          <a:prstGeom prst="rect">
            <a:avLst/>
          </a:prstGeom>
        </p:spPr>
      </p:pic>
      <p:pic>
        <p:nvPicPr>
          <p:cNvPr id="12" name="Picture 11">
            <a:extLst>
              <a:ext uri="{FF2B5EF4-FFF2-40B4-BE49-F238E27FC236}">
                <a16:creationId xmlns:a16="http://schemas.microsoft.com/office/drawing/2014/main" id="{3B5BA189-7F56-CDD1-BB96-8F0D969882D8}"/>
              </a:ext>
            </a:extLst>
          </p:cNvPr>
          <p:cNvPicPr>
            <a:picLocks noChangeAspect="1"/>
          </p:cNvPicPr>
          <p:nvPr/>
        </p:nvPicPr>
        <p:blipFill>
          <a:blip r:embed="rId5"/>
          <a:stretch>
            <a:fillRect/>
          </a:stretch>
        </p:blipFill>
        <p:spPr>
          <a:xfrm>
            <a:off x="9314810" y="2750767"/>
            <a:ext cx="2560594" cy="3788145"/>
          </a:xfrm>
          <a:prstGeom prst="rect">
            <a:avLst/>
          </a:prstGeom>
        </p:spPr>
      </p:pic>
      <p:sp>
        <p:nvSpPr>
          <p:cNvPr id="3" name="Slide Number Placeholder 2">
            <a:extLst>
              <a:ext uri="{FF2B5EF4-FFF2-40B4-BE49-F238E27FC236}">
                <a16:creationId xmlns:a16="http://schemas.microsoft.com/office/drawing/2014/main" id="{A5FD6F63-A046-91E3-7690-4E75051CA0B0}"/>
              </a:ext>
            </a:extLst>
          </p:cNvPr>
          <p:cNvSpPr>
            <a:spLocks noGrp="1"/>
          </p:cNvSpPr>
          <p:nvPr>
            <p:ph type="sldNum" sz="quarter" idx="12"/>
          </p:nvPr>
        </p:nvSpPr>
        <p:spPr/>
        <p:txBody>
          <a:bodyPr/>
          <a:lstStyle/>
          <a:p>
            <a:fld id="{0C152783-A906-4F49-8461-A41E71CF96CE}" type="slidenum">
              <a:rPr lang="lv-LV" smtClean="0"/>
              <a:t>45</a:t>
            </a:fld>
            <a:endParaRPr lang="lv-LV"/>
          </a:p>
        </p:txBody>
      </p:sp>
    </p:spTree>
    <p:extLst>
      <p:ext uri="{BB962C8B-B14F-4D97-AF65-F5344CB8AC3E}">
        <p14:creationId xmlns:p14="http://schemas.microsoft.com/office/powerpoint/2010/main" val="1015792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AFCFB-54C1-72FA-CA6F-D4F73CB0B553}"/>
            </a:ext>
          </a:extLst>
        </p:cNvPr>
        <p:cNvGrpSpPr/>
        <p:nvPr/>
      </p:nvGrpSpPr>
      <p:grpSpPr>
        <a:xfrm>
          <a:off x="0" y="0"/>
          <a:ext cx="0" cy="0"/>
          <a:chOff x="0" y="0"/>
          <a:chExt cx="0" cy="0"/>
        </a:xfrm>
      </p:grpSpPr>
      <p:sp>
        <p:nvSpPr>
          <p:cNvPr id="8" name="!!Teksts">
            <a:extLst>
              <a:ext uri="{FF2B5EF4-FFF2-40B4-BE49-F238E27FC236}">
                <a16:creationId xmlns:a16="http://schemas.microsoft.com/office/drawing/2014/main" id="{8CD0D224-045A-C8DF-FDF8-89B6B25CEB24}"/>
              </a:ext>
            </a:extLst>
          </p:cNvPr>
          <p:cNvSpPr txBox="1">
            <a:spLocks noGrp="1"/>
          </p:cNvSpPr>
          <p:nvPr>
            <p:ph type="title"/>
          </p:nvPr>
        </p:nvSpPr>
        <p:spPr>
          <a:xfrm>
            <a:off x="838200" y="365126"/>
            <a:ext cx="10515600" cy="646332"/>
          </a:xfr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lv-LV" sz="1600" kern="1200" smtClean="0">
                <a:solidFill>
                  <a:srgbClr val="7F7F7F"/>
                </a:solidFill>
                <a:effectLst/>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rgbClr val="7F7F7F"/>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dirty="0">
                <a:solidFill>
                  <a:schemeClr val="accent2">
                    <a:lumMod val="75000"/>
                  </a:schemeClr>
                </a:solidFill>
              </a:rPr>
              <a:t>Finansējuma jautājumi</a:t>
            </a:r>
          </a:p>
        </p:txBody>
      </p:sp>
      <p:sp>
        <p:nvSpPr>
          <p:cNvPr id="13" name="TextBox 12">
            <a:extLst>
              <a:ext uri="{FF2B5EF4-FFF2-40B4-BE49-F238E27FC236}">
                <a16:creationId xmlns:a16="http://schemas.microsoft.com/office/drawing/2014/main" id="{1DF7C288-1C15-F8D2-AF74-EA8AC5C9F7D7}"/>
              </a:ext>
            </a:extLst>
          </p:cNvPr>
          <p:cNvSpPr txBox="1"/>
          <p:nvPr/>
        </p:nvSpPr>
        <p:spPr>
          <a:xfrm>
            <a:off x="6659684" y="3263195"/>
            <a:ext cx="4470400" cy="1600438"/>
          </a:xfrm>
          <a:prstGeom prst="rect">
            <a:avLst/>
          </a:prstGeom>
          <a:noFill/>
        </p:spPr>
        <p:txBody>
          <a:bodyPr wrap="square">
            <a:spAutoFit/>
          </a:bodyPr>
          <a:lstStyle/>
          <a:p>
            <a:pPr marL="285750" indent="-285750">
              <a:buBlip>
                <a:blip r:embed="rId2"/>
              </a:buBlip>
            </a:pPr>
            <a:r>
              <a:rPr lang="lv-LV" sz="1400" kern="0" dirty="0">
                <a:solidFill>
                  <a:schemeClr val="tx2"/>
                </a:solidFill>
                <a:ea typeface="Verdana" panose="020B0604030504040204" pitchFamily="34" charset="0"/>
              </a:rPr>
              <a:t>Finansējuma atmaksa jāveic arī gadījumā, ja nav sasniegti projekta pieteikumā norādītie rezultātu skaitliskie indikatori;</a:t>
            </a:r>
          </a:p>
          <a:p>
            <a:pPr marL="285750" indent="-285750">
              <a:buBlip>
                <a:blip r:embed="rId2"/>
              </a:buBlip>
            </a:pPr>
            <a:r>
              <a:rPr lang="lv-LV" sz="1400" kern="0" dirty="0">
                <a:solidFill>
                  <a:schemeClr val="tx2"/>
                </a:solidFill>
                <a:ea typeface="Verdana" panose="020B0604030504040204" pitchFamily="34" charset="0"/>
              </a:rPr>
              <a:t>finansējuma atmaksa jāveic arī, ja nav atsauces uz projektu vai ja starptautiskie eksperti norāda, ka attiecīgais rezultāts neatbilst Projekta saturam;</a:t>
            </a:r>
          </a:p>
          <a:p>
            <a:pPr marL="285750" indent="-285750">
              <a:buBlip>
                <a:blip r:embed="rId2"/>
              </a:buBlip>
            </a:pPr>
            <a:r>
              <a:rPr lang="lv-LV" sz="1400" kern="0" dirty="0">
                <a:solidFill>
                  <a:schemeClr val="tx2"/>
                </a:solidFill>
                <a:ea typeface="Verdana" panose="020B0604030504040204" pitchFamily="34" charset="0"/>
              </a:rPr>
              <a:t>finansējuma atmaksa jāveic, ja starptautiskie eksperti norāda, ka «Projekta mērķis nav sasniegts».</a:t>
            </a:r>
            <a:endParaRPr lang="lv-LV" sz="1400" b="1" kern="0" dirty="0">
              <a:solidFill>
                <a:schemeClr val="tx2"/>
              </a:solidFill>
              <a:ea typeface="Verdana" panose="020B0604030504040204" pitchFamily="34" charset="0"/>
            </a:endParaRPr>
          </a:p>
        </p:txBody>
      </p:sp>
      <p:sp>
        <p:nvSpPr>
          <p:cNvPr id="16" name="TextBox 15">
            <a:extLst>
              <a:ext uri="{FF2B5EF4-FFF2-40B4-BE49-F238E27FC236}">
                <a16:creationId xmlns:a16="http://schemas.microsoft.com/office/drawing/2014/main" id="{0AF77D3B-454B-FAA1-269C-4E51466F39A5}"/>
              </a:ext>
            </a:extLst>
          </p:cNvPr>
          <p:cNvSpPr txBox="1"/>
          <p:nvPr/>
        </p:nvSpPr>
        <p:spPr>
          <a:xfrm>
            <a:off x="719762" y="1185985"/>
            <a:ext cx="7987358" cy="1169551"/>
          </a:xfrm>
          <a:prstGeom prst="rect">
            <a:avLst/>
          </a:prstGeom>
          <a:noFill/>
        </p:spPr>
        <p:txBody>
          <a:bodyPr wrap="square">
            <a:spAutoFit/>
          </a:bodyPr>
          <a:lstStyle/>
          <a:p>
            <a:pPr marL="285750" indent="-285750">
              <a:buBlip>
                <a:blip r:embed="rId2"/>
              </a:buBlip>
            </a:pPr>
            <a:r>
              <a:rPr lang="lv-LV" sz="1400" kern="0" dirty="0">
                <a:solidFill>
                  <a:schemeClr val="tx2"/>
                </a:solidFill>
                <a:ea typeface="Verdana" panose="020B0604030504040204" pitchFamily="34" charset="0"/>
              </a:rPr>
              <a:t>Pirmais avansa maksājums līdz 30% no Finansējuma (10 darba dienu laikā </a:t>
            </a:r>
            <a:r>
              <a:rPr lang="lv-LV" sz="1400" dirty="0">
                <a:solidFill>
                  <a:schemeClr val="tx2"/>
                </a:solidFill>
                <a:ea typeface="Verdana" panose="020B0604030504040204" pitchFamily="34" charset="0"/>
              </a:rPr>
              <a:t>no Līguma spēkā stāšanās dienas</a:t>
            </a:r>
            <a:r>
              <a:rPr lang="lv-LV" sz="1400" kern="0" dirty="0">
                <a:solidFill>
                  <a:schemeClr val="tx2"/>
                </a:solidFill>
                <a:ea typeface="Verdana" panose="020B0604030504040204" pitchFamily="34" charset="0"/>
              </a:rPr>
              <a:t>);</a:t>
            </a:r>
          </a:p>
          <a:p>
            <a:pPr marL="285750" indent="-285750">
              <a:buBlip>
                <a:blip r:embed="rId2"/>
              </a:buBlip>
            </a:pPr>
            <a:r>
              <a:rPr lang="lv-LV" sz="1400" kern="0" dirty="0">
                <a:solidFill>
                  <a:schemeClr val="tx2"/>
                </a:solidFill>
                <a:ea typeface="Verdana" panose="020B0604030504040204" pitchFamily="34" charset="0"/>
              </a:rPr>
              <a:t>pārējie maksājumi saskaņā ar finansēšanas plānu;</a:t>
            </a:r>
          </a:p>
          <a:p>
            <a:pPr marL="285750" indent="-285750">
              <a:buBlip>
                <a:blip r:embed="rId2"/>
              </a:buBlip>
            </a:pPr>
            <a:r>
              <a:rPr lang="lv-LV" sz="1400" dirty="0">
                <a:solidFill>
                  <a:schemeClr val="tx2"/>
                </a:solidFill>
              </a:rPr>
              <a:t>ja Projekta īstenotājs pilnībā īstenojis Projekta rezultātus saskaņā ar projekta pieteikumu, bet nav izlietojis visu finansējumu, neizlietoto finansējuma daļu pārskaita atpakaļ uz Padomes kontu viena mēneša laikā no Pieņemšanas un nodošanas akta abpusējas parakstīšanas dienas.</a:t>
            </a:r>
            <a:endParaRPr lang="lv-LV" sz="1400" kern="0" dirty="0">
              <a:solidFill>
                <a:schemeClr val="tx2"/>
              </a:solidFill>
              <a:ea typeface="Verdana" panose="020B0604030504040204" pitchFamily="34" charset="0"/>
            </a:endParaRPr>
          </a:p>
        </p:txBody>
      </p:sp>
      <p:pic>
        <p:nvPicPr>
          <p:cNvPr id="4" name="!!Forma">
            <a:extLst>
              <a:ext uri="{FF2B5EF4-FFF2-40B4-BE49-F238E27FC236}">
                <a16:creationId xmlns:a16="http://schemas.microsoft.com/office/drawing/2014/main" id="{0FE36BF7-4418-21B9-366D-685396C76B9F}"/>
              </a:ext>
            </a:extLst>
          </p:cNvPr>
          <p:cNvPicPr>
            <a:picLocks noChangeAspect="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58522" y="1155204"/>
            <a:ext cx="1847356" cy="1847356"/>
          </a:xfrm>
          <a:prstGeom prst="rect">
            <a:avLst/>
          </a:prstGeom>
          <a:noFill/>
          <a:ln>
            <a:noFill/>
          </a:ln>
          <a:effectLst>
            <a:outerShdw blurRad="50800" dist="38100" dir="2700000" algn="tl" rotWithShape="0">
              <a:prstClr val="black">
                <a:alpha val="40000"/>
              </a:prstClr>
            </a:outerShdw>
          </a:effectLst>
        </p:spPr>
      </p:pic>
      <p:sp>
        <p:nvSpPr>
          <p:cNvPr id="2" name="Datuma vietturis 13">
            <a:extLst>
              <a:ext uri="{FF2B5EF4-FFF2-40B4-BE49-F238E27FC236}">
                <a16:creationId xmlns:a16="http://schemas.microsoft.com/office/drawing/2014/main" id="{5EF6AE43-BD73-FC6E-CC7E-A656DB645D44}"/>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6" name="Kājenes vietturis 14">
            <a:extLst>
              <a:ext uri="{FF2B5EF4-FFF2-40B4-BE49-F238E27FC236}">
                <a16:creationId xmlns:a16="http://schemas.microsoft.com/office/drawing/2014/main" id="{1E04ED72-C320-7C4B-EE2D-450FC56022F4}"/>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pic>
        <p:nvPicPr>
          <p:cNvPr id="11" name="Picture 10">
            <a:extLst>
              <a:ext uri="{FF2B5EF4-FFF2-40B4-BE49-F238E27FC236}">
                <a16:creationId xmlns:a16="http://schemas.microsoft.com/office/drawing/2014/main" id="{5AD34CFB-E921-9388-5963-0F69280B1BF6}"/>
              </a:ext>
            </a:extLst>
          </p:cNvPr>
          <p:cNvPicPr>
            <a:picLocks noChangeAspect="1"/>
          </p:cNvPicPr>
          <p:nvPr/>
        </p:nvPicPr>
        <p:blipFill>
          <a:blip r:embed="rId4"/>
          <a:stretch>
            <a:fillRect/>
          </a:stretch>
        </p:blipFill>
        <p:spPr>
          <a:xfrm>
            <a:off x="1102468" y="2369640"/>
            <a:ext cx="4209012" cy="3364245"/>
          </a:xfrm>
          <a:prstGeom prst="rect">
            <a:avLst/>
          </a:prstGeom>
        </p:spPr>
      </p:pic>
      <p:sp>
        <p:nvSpPr>
          <p:cNvPr id="3" name="Slide Number Placeholder 2">
            <a:extLst>
              <a:ext uri="{FF2B5EF4-FFF2-40B4-BE49-F238E27FC236}">
                <a16:creationId xmlns:a16="http://schemas.microsoft.com/office/drawing/2014/main" id="{7D7F4AF3-E4AC-4D3D-0DB7-AA3702AF8AA5}"/>
              </a:ext>
            </a:extLst>
          </p:cNvPr>
          <p:cNvSpPr>
            <a:spLocks noGrp="1"/>
          </p:cNvSpPr>
          <p:nvPr>
            <p:ph type="sldNum" sz="quarter" idx="12"/>
          </p:nvPr>
        </p:nvSpPr>
        <p:spPr/>
        <p:txBody>
          <a:bodyPr/>
          <a:lstStyle/>
          <a:p>
            <a:fld id="{0C152783-A906-4F49-8461-A41E71CF96CE}" type="slidenum">
              <a:rPr lang="lv-LV" smtClean="0"/>
              <a:t>46</a:t>
            </a:fld>
            <a:endParaRPr lang="lv-LV"/>
          </a:p>
        </p:txBody>
      </p:sp>
    </p:spTree>
    <p:extLst>
      <p:ext uri="{BB962C8B-B14F-4D97-AF65-F5344CB8AC3E}">
        <p14:creationId xmlns:p14="http://schemas.microsoft.com/office/powerpoint/2010/main" val="9638971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1000"/>
                                  </p:stCondLst>
                                  <p:childTnLst>
                                    <p:set>
                                      <p:cBhvr>
                                        <p:cTn id="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73E6D-EAB6-521C-C3F0-082C8BD3010D}"/>
            </a:ext>
          </a:extLst>
        </p:cNvPr>
        <p:cNvGrpSpPr/>
        <p:nvPr/>
      </p:nvGrpSpPr>
      <p:grpSpPr>
        <a:xfrm>
          <a:off x="0" y="0"/>
          <a:ext cx="0" cy="0"/>
          <a:chOff x="0" y="0"/>
          <a:chExt cx="0" cy="0"/>
        </a:xfrm>
      </p:grpSpPr>
      <p:sp>
        <p:nvSpPr>
          <p:cNvPr id="8" name="!!Teksts">
            <a:extLst>
              <a:ext uri="{FF2B5EF4-FFF2-40B4-BE49-F238E27FC236}">
                <a16:creationId xmlns:a16="http://schemas.microsoft.com/office/drawing/2014/main" id="{F59121BB-6AE2-E0E6-6EA2-63FB3E70AE21}"/>
              </a:ext>
            </a:extLst>
          </p:cNvPr>
          <p:cNvSpPr txBox="1">
            <a:spLocks noGrp="1"/>
          </p:cNvSpPr>
          <p:nvPr>
            <p:ph type="title"/>
          </p:nvPr>
        </p:nvSpPr>
        <p:spPr>
          <a:xfrm>
            <a:off x="838200" y="365126"/>
            <a:ext cx="3200400" cy="646332"/>
          </a:xfr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lv-LV" sz="1600" kern="1200" smtClean="0">
                <a:solidFill>
                  <a:srgbClr val="7F7F7F"/>
                </a:solidFill>
                <a:effectLst/>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rgbClr val="7F7F7F"/>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1800" dirty="0">
                <a:solidFill>
                  <a:schemeClr val="accent2">
                    <a:lumMod val="75000"/>
                  </a:schemeClr>
                </a:solidFill>
                <a:latin typeface="+mj-lt"/>
              </a:rPr>
              <a:t>Līguma par projektu</a:t>
            </a:r>
            <a:br>
              <a:rPr lang="lv-LV" sz="1800" dirty="0">
                <a:solidFill>
                  <a:schemeClr val="accent2">
                    <a:lumMod val="75000"/>
                  </a:schemeClr>
                </a:solidFill>
                <a:latin typeface="+mj-lt"/>
              </a:rPr>
            </a:br>
            <a:r>
              <a:rPr lang="lv-LV" sz="1800" dirty="0">
                <a:solidFill>
                  <a:schemeClr val="accent2">
                    <a:lumMod val="75000"/>
                  </a:schemeClr>
                </a:solidFill>
                <a:latin typeface="+mj-lt"/>
              </a:rPr>
              <a:t>īstenošanu izpilde (1)</a:t>
            </a:r>
          </a:p>
        </p:txBody>
      </p:sp>
      <p:sp>
        <p:nvSpPr>
          <p:cNvPr id="16" name="TextBox 15">
            <a:extLst>
              <a:ext uri="{FF2B5EF4-FFF2-40B4-BE49-F238E27FC236}">
                <a16:creationId xmlns:a16="http://schemas.microsoft.com/office/drawing/2014/main" id="{A6CC11E4-0FF8-208F-2118-05261286D34D}"/>
              </a:ext>
            </a:extLst>
          </p:cNvPr>
          <p:cNvSpPr txBox="1"/>
          <p:nvPr/>
        </p:nvSpPr>
        <p:spPr>
          <a:xfrm>
            <a:off x="719762" y="1272093"/>
            <a:ext cx="6867042" cy="2000548"/>
          </a:xfrm>
          <a:prstGeom prst="rect">
            <a:avLst/>
          </a:prstGeom>
          <a:noFill/>
        </p:spPr>
        <p:txBody>
          <a:bodyPr wrap="square">
            <a:spAutoFit/>
          </a:bodyPr>
          <a:lstStyle/>
          <a:p>
            <a:pPr marL="285750" indent="-285750">
              <a:buBlip>
                <a:blip r:embed="rId2"/>
              </a:buBlip>
            </a:pPr>
            <a:r>
              <a:rPr lang="lv-LV" sz="1600" dirty="0">
                <a:solidFill>
                  <a:schemeClr val="tx2"/>
                </a:solidFill>
                <a:ea typeface="Verdana" panose="020B0604030504040204" pitchFamily="34" charset="0"/>
              </a:rPr>
              <a:t>Projekta iesniegumā plānoto mērķu/uzdevumu (</a:t>
            </a:r>
            <a:r>
              <a:rPr lang="lv-LV" sz="1600" i="1" dirty="0" err="1">
                <a:solidFill>
                  <a:schemeClr val="tx2"/>
                </a:solidFill>
                <a:ea typeface="Verdana" panose="020B0604030504040204" pitchFamily="34" charset="0"/>
              </a:rPr>
              <a:t>goals</a:t>
            </a:r>
            <a:r>
              <a:rPr lang="lv-LV" sz="1600" i="1" dirty="0">
                <a:solidFill>
                  <a:schemeClr val="tx2"/>
                </a:solidFill>
                <a:ea typeface="Verdana" panose="020B0604030504040204" pitchFamily="34" charset="0"/>
              </a:rPr>
              <a:t>/</a:t>
            </a:r>
            <a:r>
              <a:rPr lang="lv-LV" sz="1600" i="1" dirty="0" err="1">
                <a:solidFill>
                  <a:schemeClr val="tx2"/>
                </a:solidFill>
                <a:ea typeface="Verdana" panose="020B0604030504040204" pitchFamily="34" charset="0"/>
              </a:rPr>
              <a:t>objectives</a:t>
            </a:r>
            <a:r>
              <a:rPr lang="lv-LV" sz="1600" dirty="0">
                <a:solidFill>
                  <a:schemeClr val="tx2"/>
                </a:solidFill>
                <a:ea typeface="Verdana" panose="020B0604030504040204" pitchFamily="34" charset="0"/>
              </a:rPr>
              <a:t>) izpilde (cik no uzstādītajiem mērķiem un/vai uzdevumiem ir sasniegti);</a:t>
            </a:r>
          </a:p>
          <a:p>
            <a:pPr marL="285750" indent="-285750">
              <a:buBlip>
                <a:blip r:embed="rId2"/>
              </a:buBlip>
            </a:pPr>
            <a:r>
              <a:rPr lang="lv-LV" sz="1600" dirty="0">
                <a:solidFill>
                  <a:schemeClr val="tx2"/>
                </a:solidFill>
                <a:ea typeface="Verdana" panose="020B0604030504040204" pitchFamily="34" charset="0"/>
              </a:rPr>
              <a:t>ja Projekta iesniegumā mērķi un uzdevumi izteikti ar citu nosaukumu, eksperti vērtē vienības, kas pēc būtības atbilst vārdiem “mērķis” un “uzdevums”;</a:t>
            </a:r>
          </a:p>
          <a:p>
            <a:endParaRPr lang="lv-LV" sz="1200" dirty="0">
              <a:solidFill>
                <a:schemeClr val="tx2"/>
              </a:solidFill>
              <a:ea typeface="Verdana" panose="020B0604030504040204" pitchFamily="34" charset="0"/>
            </a:endParaRPr>
          </a:p>
          <a:p>
            <a:pPr marL="285750" indent="-285750">
              <a:buBlip>
                <a:blip r:embed="rId2"/>
              </a:buBlip>
            </a:pPr>
            <a:r>
              <a:rPr lang="lv-LV" sz="1600" dirty="0">
                <a:solidFill>
                  <a:schemeClr val="tx2"/>
                </a:solidFill>
                <a:ea typeface="Verdana" panose="020B0604030504040204" pitchFamily="34" charset="0"/>
              </a:rPr>
              <a:t>Padome aprēķina atmaksājamo Finansējuma daļu šādi:</a:t>
            </a:r>
          </a:p>
          <a:p>
            <a:r>
              <a:rPr lang="lv-LV" sz="1600" dirty="0">
                <a:solidFill>
                  <a:schemeClr val="tx2"/>
                </a:solidFill>
                <a:ea typeface="Verdana" panose="020B0604030504040204" pitchFamily="34" charset="0"/>
              </a:rPr>
              <a:t>	</a:t>
            </a:r>
          </a:p>
          <a:p>
            <a:pPr algn="just">
              <a:spcAft>
                <a:spcPts val="0"/>
              </a:spcAft>
              <a:tabLst>
                <a:tab pos="270510" algn="l"/>
              </a:tabLst>
            </a:pPr>
            <a:endParaRPr lang="lv-LV" sz="1600" dirty="0">
              <a:solidFill>
                <a:schemeClr val="tx2"/>
              </a:solidFill>
              <a:ea typeface="Verdana" panose="020B0604030504040204" pitchFamily="34" charset="0"/>
            </a:endParaRPr>
          </a:p>
        </p:txBody>
      </p:sp>
      <p:graphicFrame>
        <p:nvGraphicFramePr>
          <p:cNvPr id="3" name="Shēma 2">
            <a:extLst>
              <a:ext uri="{FF2B5EF4-FFF2-40B4-BE49-F238E27FC236}">
                <a16:creationId xmlns:a16="http://schemas.microsoft.com/office/drawing/2014/main" id="{A0154CEF-B601-91B3-5224-6C0F5B5F3046}"/>
              </a:ext>
            </a:extLst>
          </p:cNvPr>
          <p:cNvGraphicFramePr/>
          <p:nvPr>
            <p:extLst>
              <p:ext uri="{D42A27DB-BD31-4B8C-83A1-F6EECF244321}">
                <p14:modId xmlns:p14="http://schemas.microsoft.com/office/powerpoint/2010/main" val="1944149684"/>
              </p:ext>
            </p:extLst>
          </p:nvPr>
        </p:nvGraphicFramePr>
        <p:xfrm>
          <a:off x="838200" y="2541451"/>
          <a:ext cx="2583721" cy="19236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Shēma 3">
            <a:extLst>
              <a:ext uri="{FF2B5EF4-FFF2-40B4-BE49-F238E27FC236}">
                <a16:creationId xmlns:a16="http://schemas.microsoft.com/office/drawing/2014/main" id="{C3320D71-7BD3-48D2-8247-818CA39C056D}"/>
              </a:ext>
            </a:extLst>
          </p:cNvPr>
          <p:cNvGraphicFramePr/>
          <p:nvPr>
            <p:extLst>
              <p:ext uri="{D42A27DB-BD31-4B8C-83A1-F6EECF244321}">
                <p14:modId xmlns:p14="http://schemas.microsoft.com/office/powerpoint/2010/main" val="1383178856"/>
              </p:ext>
            </p:extLst>
          </p:nvPr>
        </p:nvGraphicFramePr>
        <p:xfrm>
          <a:off x="4038600" y="2467197"/>
          <a:ext cx="2583721" cy="192360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2" name="Shēma 11">
            <a:extLst>
              <a:ext uri="{FF2B5EF4-FFF2-40B4-BE49-F238E27FC236}">
                <a16:creationId xmlns:a16="http://schemas.microsoft.com/office/drawing/2014/main" id="{580A48C3-576C-D7A1-A687-92B0C6B8C181}"/>
              </a:ext>
            </a:extLst>
          </p:cNvPr>
          <p:cNvGraphicFramePr/>
          <p:nvPr>
            <p:extLst>
              <p:ext uri="{D42A27DB-BD31-4B8C-83A1-F6EECF244321}">
                <p14:modId xmlns:p14="http://schemas.microsoft.com/office/powerpoint/2010/main" val="2915576777"/>
              </p:ext>
            </p:extLst>
          </p:nvPr>
        </p:nvGraphicFramePr>
        <p:xfrm>
          <a:off x="814132" y="3985470"/>
          <a:ext cx="2583721" cy="192360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4" name="Shēma 13">
            <a:extLst>
              <a:ext uri="{FF2B5EF4-FFF2-40B4-BE49-F238E27FC236}">
                <a16:creationId xmlns:a16="http://schemas.microsoft.com/office/drawing/2014/main" id="{F8E52B67-5186-BF10-EBA9-E464F9E4A64B}"/>
              </a:ext>
            </a:extLst>
          </p:cNvPr>
          <p:cNvGraphicFramePr/>
          <p:nvPr>
            <p:extLst>
              <p:ext uri="{D42A27DB-BD31-4B8C-83A1-F6EECF244321}">
                <p14:modId xmlns:p14="http://schemas.microsoft.com/office/powerpoint/2010/main" val="1719195924"/>
              </p:ext>
            </p:extLst>
          </p:nvPr>
        </p:nvGraphicFramePr>
        <p:xfrm>
          <a:off x="4038600" y="3985470"/>
          <a:ext cx="2583721" cy="1923605"/>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pic>
        <p:nvPicPr>
          <p:cNvPr id="20" name="!!Forma">
            <a:extLst>
              <a:ext uri="{FF2B5EF4-FFF2-40B4-BE49-F238E27FC236}">
                <a16:creationId xmlns:a16="http://schemas.microsoft.com/office/drawing/2014/main" id="{42E317C1-754A-D901-B409-7D11E6A6B6F7}"/>
              </a:ext>
            </a:extLst>
          </p:cNvPr>
          <p:cNvPicPr>
            <a:picLocks noChangeAspect="1"/>
          </p:cNvPicPr>
          <p:nvPr/>
        </p:nvPicPr>
        <p:blipFill>
          <a:blip r:embed="rId23">
            <a:duotone>
              <a:schemeClr val="bg2">
                <a:shade val="45000"/>
                <a:satMod val="135000"/>
              </a:schemeClr>
              <a:prstClr val="white"/>
            </a:duotone>
            <a:alphaModFix amt="35000"/>
            <a:extLst>
              <a:ext uri="{28A0092B-C50C-407E-A947-70E740481C1C}">
                <a14:useLocalDpi xmlns:a14="http://schemas.microsoft.com/office/drawing/2010/main" val="0"/>
              </a:ext>
            </a:extLst>
          </a:blip>
          <a:stretch>
            <a:fillRect/>
          </a:stretch>
        </p:blipFill>
        <p:spPr>
          <a:xfrm>
            <a:off x="7418591" y="273311"/>
            <a:ext cx="1476293" cy="1476293"/>
          </a:xfrm>
          <a:prstGeom prst="rect">
            <a:avLst/>
          </a:prstGeom>
          <a:noFill/>
          <a:ln>
            <a:noFill/>
          </a:ln>
          <a:effectLst>
            <a:outerShdw blurRad="50800" dist="38100" dir="2700000" algn="tl" rotWithShape="0">
              <a:prstClr val="black">
                <a:alpha val="40000"/>
              </a:prstClr>
            </a:outerShdw>
          </a:effectLst>
        </p:spPr>
      </p:pic>
      <p:sp>
        <p:nvSpPr>
          <p:cNvPr id="5" name="Datuma vietturis 13">
            <a:extLst>
              <a:ext uri="{FF2B5EF4-FFF2-40B4-BE49-F238E27FC236}">
                <a16:creationId xmlns:a16="http://schemas.microsoft.com/office/drawing/2014/main" id="{729A5195-B33A-62F9-1373-3E1B11EF5527}"/>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6" name="Kājenes vietturis 14">
            <a:extLst>
              <a:ext uri="{FF2B5EF4-FFF2-40B4-BE49-F238E27FC236}">
                <a16:creationId xmlns:a16="http://schemas.microsoft.com/office/drawing/2014/main" id="{3D57AAA7-A7A0-CE00-450A-2312C1360F4B}"/>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pic>
        <p:nvPicPr>
          <p:cNvPr id="13" name="Picture 12">
            <a:extLst>
              <a:ext uri="{FF2B5EF4-FFF2-40B4-BE49-F238E27FC236}">
                <a16:creationId xmlns:a16="http://schemas.microsoft.com/office/drawing/2014/main" id="{D968DE1C-F2CB-A1AF-F7E9-678C51F8F713}"/>
              </a:ext>
            </a:extLst>
          </p:cNvPr>
          <p:cNvPicPr>
            <a:picLocks noChangeAspect="1"/>
          </p:cNvPicPr>
          <p:nvPr/>
        </p:nvPicPr>
        <p:blipFill>
          <a:blip r:embed="rId24"/>
          <a:stretch>
            <a:fillRect/>
          </a:stretch>
        </p:blipFill>
        <p:spPr>
          <a:xfrm>
            <a:off x="8743067" y="1228917"/>
            <a:ext cx="3213710" cy="5485209"/>
          </a:xfrm>
          <a:prstGeom prst="rect">
            <a:avLst/>
          </a:prstGeom>
        </p:spPr>
      </p:pic>
      <p:sp>
        <p:nvSpPr>
          <p:cNvPr id="2" name="Slide Number Placeholder 1">
            <a:extLst>
              <a:ext uri="{FF2B5EF4-FFF2-40B4-BE49-F238E27FC236}">
                <a16:creationId xmlns:a16="http://schemas.microsoft.com/office/drawing/2014/main" id="{AC6B8A4D-EB3A-F0B3-E2D2-12D157B50399}"/>
              </a:ext>
            </a:extLst>
          </p:cNvPr>
          <p:cNvSpPr>
            <a:spLocks noGrp="1"/>
          </p:cNvSpPr>
          <p:nvPr>
            <p:ph type="sldNum" sz="quarter" idx="12"/>
          </p:nvPr>
        </p:nvSpPr>
        <p:spPr/>
        <p:txBody>
          <a:bodyPr/>
          <a:lstStyle/>
          <a:p>
            <a:fld id="{0C152783-A906-4F49-8461-A41E71CF96CE}" type="slidenum">
              <a:rPr lang="lv-LV" smtClean="0"/>
              <a:t>47</a:t>
            </a:fld>
            <a:endParaRPr lang="lv-LV"/>
          </a:p>
        </p:txBody>
      </p:sp>
    </p:spTree>
    <p:extLst>
      <p:ext uri="{BB962C8B-B14F-4D97-AF65-F5344CB8AC3E}">
        <p14:creationId xmlns:p14="http://schemas.microsoft.com/office/powerpoint/2010/main" val="10866092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0"/>
                                          </p:stCondLst>
                                        </p:cTn>
                                        <p:tgtEl>
                                          <p:spTgt spid="14"/>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par>
                          <p:cTn id="13" fill="hold">
                            <p:stCondLst>
                              <p:cond delay="500"/>
                            </p:stCondLst>
                            <p:childTnLst>
                              <p:par>
                                <p:cTn id="14" presetID="1"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Graphic spid="4" grpId="0">
        <p:bldAsOne/>
      </p:bldGraphic>
      <p:bldGraphic spid="12" grpId="0">
        <p:bldAsOne/>
      </p:bldGraphic>
      <p:bldGraphic spid="14" grpId="0">
        <p:bldAsOne/>
      </p:bldGraphic>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6720C-99FA-7C85-59AE-DA6BDE458FFF}"/>
            </a:ext>
          </a:extLst>
        </p:cNvPr>
        <p:cNvGrpSpPr/>
        <p:nvPr/>
      </p:nvGrpSpPr>
      <p:grpSpPr>
        <a:xfrm>
          <a:off x="0" y="0"/>
          <a:ext cx="0" cy="0"/>
          <a:chOff x="0" y="0"/>
          <a:chExt cx="0" cy="0"/>
        </a:xfrm>
      </p:grpSpPr>
      <p:sp>
        <p:nvSpPr>
          <p:cNvPr id="8" name="MK">
            <a:extLst>
              <a:ext uri="{FF2B5EF4-FFF2-40B4-BE49-F238E27FC236}">
                <a16:creationId xmlns:a16="http://schemas.microsoft.com/office/drawing/2014/main" id="{F1A114E6-BE60-5DFE-8330-DBB584691891}"/>
              </a:ext>
            </a:extLst>
          </p:cNvPr>
          <p:cNvSpPr txBox="1">
            <a:spLocks noGrp="1"/>
          </p:cNvSpPr>
          <p:nvPr>
            <p:ph type="title"/>
          </p:nvPr>
        </p:nvSpPr>
        <p:spPr>
          <a:xfrm>
            <a:off x="838200" y="365126"/>
            <a:ext cx="10515600" cy="715674"/>
          </a:xfr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lv-LV" sz="1600" kern="1200" smtClean="0">
                <a:solidFill>
                  <a:srgbClr val="7F7F7F"/>
                </a:solidFill>
                <a:effectLst/>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rgbClr val="7F7F7F"/>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1800" dirty="0">
                <a:solidFill>
                  <a:schemeClr val="accent2">
                    <a:lumMod val="75000"/>
                  </a:schemeClr>
                </a:solidFill>
                <a:latin typeface="+mj-lt"/>
              </a:rPr>
              <a:t>Līguma par projektu</a:t>
            </a:r>
            <a:br>
              <a:rPr lang="lv-LV" sz="1800" dirty="0">
                <a:solidFill>
                  <a:schemeClr val="accent2">
                    <a:lumMod val="75000"/>
                  </a:schemeClr>
                </a:solidFill>
                <a:latin typeface="+mj-lt"/>
              </a:rPr>
            </a:br>
            <a:r>
              <a:rPr lang="lv-LV" sz="1800" dirty="0">
                <a:solidFill>
                  <a:schemeClr val="accent2">
                    <a:lumMod val="75000"/>
                  </a:schemeClr>
                </a:solidFill>
                <a:latin typeface="+mj-lt"/>
              </a:rPr>
              <a:t>īstenošanu izpilde (2)</a:t>
            </a:r>
          </a:p>
        </p:txBody>
      </p:sp>
      <p:sp>
        <p:nvSpPr>
          <p:cNvPr id="16" name="!!Teksts">
            <a:extLst>
              <a:ext uri="{FF2B5EF4-FFF2-40B4-BE49-F238E27FC236}">
                <a16:creationId xmlns:a16="http://schemas.microsoft.com/office/drawing/2014/main" id="{0C8300AF-8A2B-8B34-8802-2A168F302706}"/>
              </a:ext>
            </a:extLst>
          </p:cNvPr>
          <p:cNvSpPr txBox="1"/>
          <p:nvPr/>
        </p:nvSpPr>
        <p:spPr>
          <a:xfrm>
            <a:off x="557212" y="1080799"/>
            <a:ext cx="5538788" cy="2031325"/>
          </a:xfrm>
          <a:prstGeom prst="rect">
            <a:avLst/>
          </a:prstGeom>
          <a:noFill/>
        </p:spPr>
        <p:txBody>
          <a:bodyPr wrap="square">
            <a:spAutoFit/>
          </a:bodyPr>
          <a:lstStyle/>
          <a:p>
            <a:pPr marL="285750" indent="-285750">
              <a:buBlip>
                <a:blip r:embed="rId2"/>
              </a:buBlip>
            </a:pPr>
            <a:r>
              <a:rPr lang="lv-LV" sz="1400" dirty="0">
                <a:solidFill>
                  <a:schemeClr val="tx2"/>
                </a:solidFill>
                <a:ea typeface="Verdana" panose="020B0604030504040204" pitchFamily="34" charset="0"/>
              </a:rPr>
              <a:t>Visu studējošo vidējā slodze projekta īstenošanas laikā ir vismaz </a:t>
            </a:r>
            <a:r>
              <a:rPr lang="lv-LV" sz="1400" b="1" dirty="0">
                <a:solidFill>
                  <a:schemeClr val="tx2"/>
                </a:solidFill>
                <a:ea typeface="Verdana" panose="020B0604030504040204" pitchFamily="34" charset="0"/>
              </a:rPr>
              <a:t>1 PLE</a:t>
            </a:r>
            <a:r>
              <a:rPr lang="lv-LV" sz="1400" dirty="0">
                <a:solidFill>
                  <a:schemeClr val="tx2"/>
                </a:solidFill>
                <a:ea typeface="Verdana" panose="020B0604030504040204" pitchFamily="34" charset="0"/>
              </a:rPr>
              <a:t>*;</a:t>
            </a:r>
          </a:p>
          <a:p>
            <a:pPr marL="285750" indent="-285750">
              <a:buBlip>
                <a:blip r:embed="rId2"/>
              </a:buBlip>
            </a:pPr>
            <a:r>
              <a:rPr lang="lv-LV" sz="1400" dirty="0">
                <a:solidFill>
                  <a:schemeClr val="tx2"/>
                </a:solidFill>
                <a:ea typeface="Verdana" panose="020B0604030504040204" pitchFamily="34" charset="0"/>
              </a:rPr>
              <a:t>katrs studējošais ir nodarbināts projektā </a:t>
            </a:r>
            <a:r>
              <a:rPr lang="lv-LV" sz="1400" b="1" dirty="0">
                <a:solidFill>
                  <a:schemeClr val="tx2"/>
                </a:solidFill>
                <a:ea typeface="Verdana" panose="020B0604030504040204" pitchFamily="34" charset="0"/>
              </a:rPr>
              <a:t>vismaz 0,25 PLE </a:t>
            </a:r>
            <a:r>
              <a:rPr lang="lv-LV" sz="1400" dirty="0">
                <a:solidFill>
                  <a:schemeClr val="tx2"/>
                </a:solidFill>
                <a:ea typeface="Verdana" panose="020B0604030504040204" pitchFamily="34" charset="0"/>
              </a:rPr>
              <a:t>vidēji projekta īstenošanas laikā;</a:t>
            </a:r>
          </a:p>
          <a:p>
            <a:pPr marL="285750" indent="-285750">
              <a:buBlip>
                <a:blip r:embed="rId2"/>
              </a:buBlip>
            </a:pPr>
            <a:r>
              <a:rPr lang="lv-LV" sz="1400" dirty="0">
                <a:solidFill>
                  <a:schemeClr val="tx2"/>
                </a:solidFill>
                <a:ea typeface="Verdana" panose="020B0604030504040204" pitchFamily="34" charset="0"/>
              </a:rPr>
              <a:t>ja projekta īstenošanas laikā pabeidz doktora studijas, turpina būt studējošais;</a:t>
            </a:r>
          </a:p>
          <a:p>
            <a:pPr marL="285750" indent="-285750">
              <a:buBlip>
                <a:blip r:embed="rId2"/>
              </a:buBlip>
            </a:pPr>
            <a:r>
              <a:rPr lang="lv-LV" sz="1400" dirty="0">
                <a:solidFill>
                  <a:schemeClr val="tx2"/>
                </a:solidFill>
                <a:ea typeface="Verdana" panose="020B0604030504040204" pitchFamily="34" charset="0"/>
              </a:rPr>
              <a:t>ja pabeidz noteikta līmeņa studijas un 4 mēnešu periodā uzsāk nākamā līmeņa studijas, turpina būt studējošais.</a:t>
            </a:r>
          </a:p>
          <a:p>
            <a:pPr marL="285750" indent="-285750">
              <a:buBlip>
                <a:blip r:embed="rId2"/>
              </a:buBlip>
            </a:pPr>
            <a:endParaRPr lang="lv-LV" sz="1400" i="1" dirty="0">
              <a:solidFill>
                <a:schemeClr val="tx2"/>
              </a:solidFill>
              <a:ea typeface="Verdana" panose="020B0604030504040204" pitchFamily="34" charset="0"/>
            </a:endParaRPr>
          </a:p>
          <a:p>
            <a:r>
              <a:rPr lang="lv-LV" sz="1400" i="1" dirty="0">
                <a:solidFill>
                  <a:schemeClr val="tx2"/>
                </a:solidFill>
                <a:ea typeface="Verdana" panose="020B0604030504040204" pitchFamily="34" charset="0"/>
              </a:rPr>
              <a:t>*PLE – pilna laika ekvivalents</a:t>
            </a:r>
          </a:p>
          <a:p>
            <a:endParaRPr lang="lv-LV" sz="1400" dirty="0">
              <a:solidFill>
                <a:schemeClr val="tx2"/>
              </a:solidFill>
              <a:ea typeface="Verdana" panose="020B0604030504040204" pitchFamily="34" charset="0"/>
            </a:endParaRPr>
          </a:p>
        </p:txBody>
      </p:sp>
      <p:sp>
        <p:nvSpPr>
          <p:cNvPr id="2" name="TextBox 1">
            <a:extLst>
              <a:ext uri="{FF2B5EF4-FFF2-40B4-BE49-F238E27FC236}">
                <a16:creationId xmlns:a16="http://schemas.microsoft.com/office/drawing/2014/main" id="{DEB60A02-08EC-FBFF-2362-6254A20F7A08}"/>
              </a:ext>
            </a:extLst>
          </p:cNvPr>
          <p:cNvSpPr txBox="1"/>
          <p:nvPr/>
        </p:nvSpPr>
        <p:spPr>
          <a:xfrm>
            <a:off x="543503" y="2952247"/>
            <a:ext cx="5606087" cy="523220"/>
          </a:xfrm>
          <a:prstGeom prst="rect">
            <a:avLst/>
          </a:prstGeom>
          <a:noFill/>
        </p:spPr>
        <p:txBody>
          <a:bodyPr wrap="square">
            <a:spAutoFit/>
          </a:bodyPr>
          <a:lstStyle>
            <a:defPPr>
              <a:defRPr lang="lv-LV"/>
            </a:defPPr>
            <a:lvl1pPr marL="285750" indent="-285750">
              <a:buBlip>
                <a:blip r:embed="rId2"/>
              </a:buBlip>
              <a:defRPr sz="1600">
                <a:solidFill>
                  <a:schemeClr val="tx2"/>
                </a:solidFill>
                <a:ea typeface="Verdana" panose="020B0604030504040204" pitchFamily="34" charset="0"/>
              </a:defRPr>
            </a:lvl1pPr>
          </a:lstStyle>
          <a:p>
            <a:pPr marL="0" indent="0">
              <a:buNone/>
            </a:pPr>
            <a:r>
              <a:rPr lang="lv-LV" sz="1400" b="1" dirty="0"/>
              <a:t>Gadījumā, ja PLE nav izpildīts, jāatmaksā Finansējuma daļa pēc Līgumā noteiktās formulas:</a:t>
            </a:r>
          </a:p>
        </p:txBody>
      </p:sp>
      <p:pic>
        <p:nvPicPr>
          <p:cNvPr id="9" name="Picture 11">
            <a:extLst>
              <a:ext uri="{FF2B5EF4-FFF2-40B4-BE49-F238E27FC236}">
                <a16:creationId xmlns:a16="http://schemas.microsoft.com/office/drawing/2014/main" id="{3F5B1646-0EF4-9116-392A-E1BFBC395EE6}"/>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colorTemperature colorTemp="5900"/>
                    </a14:imgEffect>
                    <a14:imgEffect>
                      <a14:brightnessContrast bright="-20000" contrast="40000"/>
                    </a14:imgEffect>
                  </a14:imgLayer>
                </a14:imgProps>
              </a:ext>
            </a:extLst>
          </a:blip>
          <a:stretch>
            <a:fillRect/>
          </a:stretch>
        </p:blipFill>
        <p:spPr>
          <a:xfrm>
            <a:off x="300743" y="3431204"/>
            <a:ext cx="5785605" cy="2127688"/>
          </a:xfrm>
          <a:prstGeom prst="rect">
            <a:avLst/>
          </a:prstGeom>
          <a:noFill/>
          <a:effectLst>
            <a:outerShdw blurRad="50800" dist="38100" dir="2700000" algn="tl" rotWithShape="0">
              <a:prstClr val="black">
                <a:alpha val="40000"/>
              </a:prstClr>
            </a:outerShdw>
          </a:effectLst>
        </p:spPr>
      </p:pic>
      <p:pic>
        <p:nvPicPr>
          <p:cNvPr id="20" name="!!Forma">
            <a:extLst>
              <a:ext uri="{FF2B5EF4-FFF2-40B4-BE49-F238E27FC236}">
                <a16:creationId xmlns:a16="http://schemas.microsoft.com/office/drawing/2014/main" id="{0B20FDAB-6967-4316-895D-0972479C7A35}"/>
              </a:ext>
            </a:extLst>
          </p:cNvPr>
          <p:cNvPicPr>
            <a:picLocks noChangeAspect="1"/>
          </p:cNvPicPr>
          <p:nvPr/>
        </p:nvPicPr>
        <p:blipFill>
          <a:blip r:embed="rId5">
            <a:alphaModFix amt="35000"/>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365901" y="293300"/>
            <a:ext cx="1574998" cy="1574998"/>
          </a:xfrm>
          <a:prstGeom prst="rect">
            <a:avLst/>
          </a:prstGeom>
          <a:noFill/>
          <a:ln>
            <a:noFill/>
          </a:ln>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EE0FF67D-E57A-A76C-2A64-672B484A39D1}"/>
              </a:ext>
            </a:extLst>
          </p:cNvPr>
          <p:cNvSpPr txBox="1"/>
          <p:nvPr/>
        </p:nvSpPr>
        <p:spPr>
          <a:xfrm>
            <a:off x="543503" y="5696011"/>
            <a:ext cx="10396987" cy="523220"/>
          </a:xfrm>
          <a:prstGeom prst="rect">
            <a:avLst/>
          </a:prstGeom>
          <a:noFill/>
        </p:spPr>
        <p:txBody>
          <a:bodyPr wrap="square">
            <a:spAutoFit/>
          </a:bodyPr>
          <a:lstStyle/>
          <a:p>
            <a:r>
              <a:rPr lang="lv-LV" sz="1400" dirty="0">
                <a:hlinkClick r:id="rId6"/>
              </a:rPr>
              <a:t>https://www.lzp.gov.lv/lv/informacija-valsts-petijumu-programmas-istenotajiem</a:t>
            </a:r>
            <a:r>
              <a:rPr lang="lv-LV" sz="1400" dirty="0"/>
              <a:t> </a:t>
            </a:r>
            <a:r>
              <a:rPr lang="lv-LV" sz="1400" dirty="0">
                <a:solidFill>
                  <a:schemeClr val="tx2"/>
                </a:solidFill>
              </a:rPr>
              <a:t>(Latvijas Zinātnes padomes vadlīnijas par Fundamentālo un lietišķo pētījumu projektu un Valsts pētījumu programmu projektu zinātniskās grupas personāla iesaisti projektos, darba laika uzskaiti un pilna laika ekvivalenta aprēķinu) </a:t>
            </a:r>
          </a:p>
        </p:txBody>
      </p:sp>
      <p:sp>
        <p:nvSpPr>
          <p:cNvPr id="11" name="Datuma vietturis 13">
            <a:extLst>
              <a:ext uri="{FF2B5EF4-FFF2-40B4-BE49-F238E27FC236}">
                <a16:creationId xmlns:a16="http://schemas.microsoft.com/office/drawing/2014/main" id="{B4AB2C9A-2D68-BD7E-5BC1-31B57D4F7FC5}"/>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13" name="Kājenes vietturis 14">
            <a:extLst>
              <a:ext uri="{FF2B5EF4-FFF2-40B4-BE49-F238E27FC236}">
                <a16:creationId xmlns:a16="http://schemas.microsoft.com/office/drawing/2014/main" id="{3DB0743E-3466-B43B-AAF8-0AF9A51DBA5D}"/>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pic>
        <p:nvPicPr>
          <p:cNvPr id="15" name="Picture 14">
            <a:extLst>
              <a:ext uri="{FF2B5EF4-FFF2-40B4-BE49-F238E27FC236}">
                <a16:creationId xmlns:a16="http://schemas.microsoft.com/office/drawing/2014/main" id="{8DD77576-EC13-827D-983B-C4C4736099F4}"/>
              </a:ext>
            </a:extLst>
          </p:cNvPr>
          <p:cNvPicPr>
            <a:picLocks noChangeAspect="1"/>
          </p:cNvPicPr>
          <p:nvPr/>
        </p:nvPicPr>
        <p:blipFill>
          <a:blip r:embed="rId7"/>
          <a:stretch>
            <a:fillRect/>
          </a:stretch>
        </p:blipFill>
        <p:spPr>
          <a:xfrm>
            <a:off x="5811512" y="2068917"/>
            <a:ext cx="6250911" cy="3560834"/>
          </a:xfrm>
          <a:prstGeom prst="rect">
            <a:avLst/>
          </a:prstGeom>
        </p:spPr>
      </p:pic>
      <p:sp>
        <p:nvSpPr>
          <p:cNvPr id="3" name="Slide Number Placeholder 2">
            <a:extLst>
              <a:ext uri="{FF2B5EF4-FFF2-40B4-BE49-F238E27FC236}">
                <a16:creationId xmlns:a16="http://schemas.microsoft.com/office/drawing/2014/main" id="{05233BFE-D5A7-4169-0615-221074675763}"/>
              </a:ext>
            </a:extLst>
          </p:cNvPr>
          <p:cNvSpPr>
            <a:spLocks noGrp="1"/>
          </p:cNvSpPr>
          <p:nvPr>
            <p:ph type="sldNum" sz="quarter" idx="12"/>
          </p:nvPr>
        </p:nvSpPr>
        <p:spPr/>
        <p:txBody>
          <a:bodyPr/>
          <a:lstStyle/>
          <a:p>
            <a:fld id="{0C152783-A906-4F49-8461-A41E71CF96CE}" type="slidenum">
              <a:rPr lang="lv-LV" smtClean="0"/>
              <a:t>48</a:t>
            </a:fld>
            <a:endParaRPr lang="lv-LV"/>
          </a:p>
        </p:txBody>
      </p:sp>
    </p:spTree>
    <p:extLst>
      <p:ext uri="{BB962C8B-B14F-4D97-AF65-F5344CB8AC3E}">
        <p14:creationId xmlns:p14="http://schemas.microsoft.com/office/powerpoint/2010/main" val="24737996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0">
            <a:extLst>
              <a:ext uri="{FF2B5EF4-FFF2-40B4-BE49-F238E27FC236}">
                <a16:creationId xmlns:a16="http://schemas.microsoft.com/office/drawing/2014/main" id="{009C8EBA-02FC-E320-93EE-97FFF2E6FF9C}"/>
              </a:ext>
            </a:extLst>
          </p:cNvPr>
          <p:cNvSpPr/>
          <p:nvPr/>
        </p:nvSpPr>
        <p:spPr>
          <a:xfrm>
            <a:off x="2522871" y="2731290"/>
            <a:ext cx="6931962" cy="59293"/>
          </a:xfrm>
          <a:prstGeom prst="rect">
            <a:avLst/>
          </a:prstGeom>
          <a:solidFill>
            <a:srgbClr val="E4A6A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8" name="Oval 32">
            <a:extLst>
              <a:ext uri="{FF2B5EF4-FFF2-40B4-BE49-F238E27FC236}">
                <a16:creationId xmlns:a16="http://schemas.microsoft.com/office/drawing/2014/main" id="{B6472DCF-F7C4-3AAD-6CFF-80425C8F28A2}"/>
              </a:ext>
            </a:extLst>
          </p:cNvPr>
          <p:cNvSpPr/>
          <p:nvPr/>
        </p:nvSpPr>
        <p:spPr>
          <a:xfrm>
            <a:off x="2378591" y="2615997"/>
            <a:ext cx="288560" cy="289877"/>
          </a:xfrm>
          <a:prstGeom prst="ellipse">
            <a:avLst/>
          </a:prstGeom>
          <a:solidFill>
            <a:schemeClr val="bg1">
              <a:lumMod val="65000"/>
            </a:schemeClr>
          </a:solidFill>
          <a:ln>
            <a:solidFill>
              <a:srgbClr val="FD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9" name="Oval 33">
            <a:extLst>
              <a:ext uri="{FF2B5EF4-FFF2-40B4-BE49-F238E27FC236}">
                <a16:creationId xmlns:a16="http://schemas.microsoft.com/office/drawing/2014/main" id="{79886857-B0B0-E5EB-C975-F7F6CB9FB49B}"/>
              </a:ext>
            </a:extLst>
          </p:cNvPr>
          <p:cNvSpPr/>
          <p:nvPr/>
        </p:nvSpPr>
        <p:spPr>
          <a:xfrm>
            <a:off x="4610292" y="2574426"/>
            <a:ext cx="289877" cy="289877"/>
          </a:xfrm>
          <a:prstGeom prst="ellipse">
            <a:avLst/>
          </a:prstGeom>
          <a:solidFill>
            <a:schemeClr val="bg1">
              <a:lumMod val="65000"/>
            </a:schemeClr>
          </a:solidFill>
          <a:ln>
            <a:solidFill>
              <a:srgbClr val="FD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10" name="Oval 34">
            <a:extLst>
              <a:ext uri="{FF2B5EF4-FFF2-40B4-BE49-F238E27FC236}">
                <a16:creationId xmlns:a16="http://schemas.microsoft.com/office/drawing/2014/main" id="{3A866DAA-76C3-5405-3D77-371F78D1CFA4}"/>
              </a:ext>
            </a:extLst>
          </p:cNvPr>
          <p:cNvSpPr/>
          <p:nvPr/>
        </p:nvSpPr>
        <p:spPr>
          <a:xfrm>
            <a:off x="6827862" y="2588805"/>
            <a:ext cx="289877" cy="289877"/>
          </a:xfrm>
          <a:prstGeom prst="ellipse">
            <a:avLst/>
          </a:prstGeom>
          <a:solidFill>
            <a:schemeClr val="bg1">
              <a:lumMod val="65000"/>
            </a:schemeClr>
          </a:solidFill>
          <a:ln>
            <a:solidFill>
              <a:srgbClr val="FD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11" name="Oval 35">
            <a:extLst>
              <a:ext uri="{FF2B5EF4-FFF2-40B4-BE49-F238E27FC236}">
                <a16:creationId xmlns:a16="http://schemas.microsoft.com/office/drawing/2014/main" id="{37A8833B-8587-97C9-A95E-5D2A4CB93B55}"/>
              </a:ext>
            </a:extLst>
          </p:cNvPr>
          <p:cNvSpPr/>
          <p:nvPr/>
        </p:nvSpPr>
        <p:spPr>
          <a:xfrm>
            <a:off x="9244598" y="2588805"/>
            <a:ext cx="288559" cy="289877"/>
          </a:xfrm>
          <a:prstGeom prst="ellipse">
            <a:avLst/>
          </a:prstGeom>
          <a:solidFill>
            <a:schemeClr val="bg1">
              <a:lumMod val="65000"/>
            </a:schemeClr>
          </a:solidFill>
          <a:ln>
            <a:solidFill>
              <a:srgbClr val="FD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13" name="Rectangle 15">
            <a:extLst>
              <a:ext uri="{FF2B5EF4-FFF2-40B4-BE49-F238E27FC236}">
                <a16:creationId xmlns:a16="http://schemas.microsoft.com/office/drawing/2014/main" id="{6677E3D3-78D6-678D-666B-CD7FA9FDC6E0}"/>
              </a:ext>
            </a:extLst>
          </p:cNvPr>
          <p:cNvSpPr>
            <a:spLocks noChangeArrowheads="1"/>
          </p:cNvSpPr>
          <p:nvPr/>
        </p:nvSpPr>
        <p:spPr bwMode="auto">
          <a:xfrm>
            <a:off x="1899651" y="1927594"/>
            <a:ext cx="12425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600" b="1" dirty="0">
                <a:solidFill>
                  <a:schemeClr val="accent2"/>
                </a:solidFill>
                <a:latin typeface="Arial Narrow" panose="020B0606020202030204" pitchFamily="34" charset="0"/>
              </a:rPr>
              <a:t>Finanšu</a:t>
            </a:r>
          </a:p>
          <a:p>
            <a:pPr algn="ctr"/>
            <a:r>
              <a:rPr lang="lv-LV" altLang="lv-LV" sz="1600" b="1" dirty="0">
                <a:solidFill>
                  <a:schemeClr val="accent2"/>
                </a:solidFill>
                <a:latin typeface="Arial Narrow" panose="020B0606020202030204" pitchFamily="34" charset="0"/>
              </a:rPr>
              <a:t>pārskats</a:t>
            </a:r>
          </a:p>
        </p:txBody>
      </p:sp>
      <p:sp>
        <p:nvSpPr>
          <p:cNvPr id="15" name="Rectangle 17">
            <a:extLst>
              <a:ext uri="{FF2B5EF4-FFF2-40B4-BE49-F238E27FC236}">
                <a16:creationId xmlns:a16="http://schemas.microsoft.com/office/drawing/2014/main" id="{94DC1F23-C470-4CFE-17DB-6E749A631114}"/>
              </a:ext>
            </a:extLst>
          </p:cNvPr>
          <p:cNvSpPr>
            <a:spLocks noChangeArrowheads="1"/>
          </p:cNvSpPr>
          <p:nvPr/>
        </p:nvSpPr>
        <p:spPr bwMode="auto">
          <a:xfrm>
            <a:off x="4147239" y="1890261"/>
            <a:ext cx="12425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600" b="1" dirty="0">
                <a:solidFill>
                  <a:schemeClr val="accent2"/>
                </a:solidFill>
                <a:latin typeface="Arial Narrow" panose="020B0606020202030204" pitchFamily="34" charset="0"/>
              </a:rPr>
              <a:t>Saturiskais pārskats</a:t>
            </a:r>
          </a:p>
        </p:txBody>
      </p:sp>
      <p:sp>
        <p:nvSpPr>
          <p:cNvPr id="16" name="Rectangle 18">
            <a:extLst>
              <a:ext uri="{FF2B5EF4-FFF2-40B4-BE49-F238E27FC236}">
                <a16:creationId xmlns:a16="http://schemas.microsoft.com/office/drawing/2014/main" id="{E862D9F9-58E8-3EC5-FF06-9C424272A0D9}"/>
              </a:ext>
            </a:extLst>
          </p:cNvPr>
          <p:cNvSpPr>
            <a:spLocks noChangeArrowheads="1"/>
          </p:cNvSpPr>
          <p:nvPr/>
        </p:nvSpPr>
        <p:spPr bwMode="auto">
          <a:xfrm>
            <a:off x="8450135" y="1890261"/>
            <a:ext cx="187748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sz="1600" b="1">
                <a:solidFill>
                  <a:schemeClr val="accent2"/>
                </a:solidFill>
                <a:latin typeface="Arial Narrow" panose="020B0606020202030204" pitchFamily="34" charset="0"/>
              </a:rPr>
              <a:t>Projekta noslēguma zinātniskais pārskats</a:t>
            </a:r>
            <a:endParaRPr lang="lv-LV" altLang="lv-LV" sz="1600" b="1">
              <a:solidFill>
                <a:schemeClr val="accent2"/>
              </a:solidFill>
              <a:latin typeface="Arial Narrow" panose="020B0606020202030204" pitchFamily="34" charset="0"/>
            </a:endParaRPr>
          </a:p>
        </p:txBody>
      </p:sp>
      <p:sp>
        <p:nvSpPr>
          <p:cNvPr id="18" name="Rectangle 3">
            <a:extLst>
              <a:ext uri="{FF2B5EF4-FFF2-40B4-BE49-F238E27FC236}">
                <a16:creationId xmlns:a16="http://schemas.microsoft.com/office/drawing/2014/main" id="{AC4CD28A-57C8-3B10-73B1-496E3DA0DCDE}"/>
              </a:ext>
            </a:extLst>
          </p:cNvPr>
          <p:cNvSpPr>
            <a:spLocks noChangeArrowheads="1"/>
          </p:cNvSpPr>
          <p:nvPr/>
        </p:nvSpPr>
        <p:spPr bwMode="auto">
          <a:xfrm>
            <a:off x="8349565" y="2947445"/>
            <a:ext cx="2367183"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lv-LV" sz="1400" kern="0" dirty="0">
                <a:solidFill>
                  <a:schemeClr val="tx2"/>
                </a:solidFill>
                <a:ea typeface="Verdana" panose="020B0604030504040204" pitchFamily="34" charset="0"/>
              </a:rPr>
              <a:t>1 mēnešu laikā no Projekta īstenošanas termiņa beigām.</a:t>
            </a:r>
          </a:p>
          <a:p>
            <a:pPr algn="just"/>
            <a:r>
              <a:rPr lang="lv-LV" sz="1400" kern="0" dirty="0">
                <a:solidFill>
                  <a:schemeClr val="tx2"/>
                </a:solidFill>
                <a:ea typeface="Verdana" panose="020B0604030504040204" pitchFamily="34" charset="0"/>
              </a:rPr>
              <a:t>Ja projekta īstenošanas termiņš ir pagarināts, Projekta noslēguma zinātnisko pārskatu iesniedz 1 (viena) mēneša laikā pēc pagarinājuma termiņa beigām. </a:t>
            </a:r>
          </a:p>
          <a:p>
            <a:pPr algn="just"/>
            <a:endParaRPr lang="lv-LV" altLang="lv-LV" sz="1400" kern="0" dirty="0">
              <a:solidFill>
                <a:schemeClr val="tx2"/>
              </a:solidFill>
              <a:ea typeface="Verdana" panose="020B0604030504040204" pitchFamily="34" charset="0"/>
            </a:endParaRPr>
          </a:p>
        </p:txBody>
      </p:sp>
      <p:sp>
        <p:nvSpPr>
          <p:cNvPr id="19" name="Rectangle 22">
            <a:extLst>
              <a:ext uri="{FF2B5EF4-FFF2-40B4-BE49-F238E27FC236}">
                <a16:creationId xmlns:a16="http://schemas.microsoft.com/office/drawing/2014/main" id="{B65C4645-1054-1E15-7BEF-48F6138C3E91}"/>
              </a:ext>
            </a:extLst>
          </p:cNvPr>
          <p:cNvSpPr>
            <a:spLocks noChangeArrowheads="1"/>
          </p:cNvSpPr>
          <p:nvPr/>
        </p:nvSpPr>
        <p:spPr bwMode="auto">
          <a:xfrm>
            <a:off x="3840888" y="3014432"/>
            <a:ext cx="1968139"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lv-LV" sz="1400" kern="0" dirty="0">
                <a:solidFill>
                  <a:schemeClr val="tx2"/>
                </a:solidFill>
                <a:ea typeface="Verdana" panose="020B0604030504040204" pitchFamily="34" charset="0"/>
              </a:rPr>
              <a:t>1 mēneša laikā no Projekta īstenošanas 6., 12., 18., 24 un 27. mēneša beigām.</a:t>
            </a:r>
          </a:p>
          <a:p>
            <a:pPr algn="just"/>
            <a:r>
              <a:rPr lang="lv-LV" sz="1400" kern="0" dirty="0">
                <a:solidFill>
                  <a:schemeClr val="tx2"/>
                </a:solidFill>
                <a:ea typeface="Verdana" panose="020B0604030504040204" pitchFamily="34" charset="0"/>
              </a:rPr>
              <a:t>Ja projekta īstenošanas termiņš ir pagarināts, papildus pārskatu iesniedz 1 mēneša laikā pēc pagarinājuma termiņa beigām.</a:t>
            </a:r>
            <a:endParaRPr lang="lv-LV" altLang="lv-LV" sz="1400" kern="0" dirty="0">
              <a:solidFill>
                <a:schemeClr val="tx2"/>
              </a:solidFill>
              <a:ea typeface="Verdana" panose="020B0604030504040204" pitchFamily="34" charset="0"/>
            </a:endParaRPr>
          </a:p>
        </p:txBody>
      </p:sp>
      <p:sp>
        <p:nvSpPr>
          <p:cNvPr id="20" name="Rectangle 23">
            <a:extLst>
              <a:ext uri="{FF2B5EF4-FFF2-40B4-BE49-F238E27FC236}">
                <a16:creationId xmlns:a16="http://schemas.microsoft.com/office/drawing/2014/main" id="{225AE472-42FA-0CAF-C155-3059437061AE}"/>
              </a:ext>
            </a:extLst>
          </p:cNvPr>
          <p:cNvSpPr>
            <a:spLocks noChangeArrowheads="1"/>
          </p:cNvSpPr>
          <p:nvPr/>
        </p:nvSpPr>
        <p:spPr bwMode="auto">
          <a:xfrm>
            <a:off x="6096171" y="3010153"/>
            <a:ext cx="196813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lv-LV" sz="1400" kern="0" dirty="0">
                <a:solidFill>
                  <a:schemeClr val="tx2"/>
                </a:solidFill>
                <a:ea typeface="Verdana" panose="020B0604030504040204" pitchFamily="34" charset="0"/>
              </a:rPr>
              <a:t>1 mēnešu laikā no Projekta īstenošanas 14. mēneša beigām.</a:t>
            </a:r>
            <a:endParaRPr lang="lv-LV" altLang="lv-LV" sz="1400" kern="0" dirty="0">
              <a:solidFill>
                <a:schemeClr val="tx2"/>
              </a:solidFill>
              <a:ea typeface="Verdana" panose="020B0604030504040204" pitchFamily="34" charset="0"/>
            </a:endParaRPr>
          </a:p>
        </p:txBody>
      </p:sp>
      <p:sp>
        <p:nvSpPr>
          <p:cNvPr id="21" name="Rectangle 24">
            <a:extLst>
              <a:ext uri="{FF2B5EF4-FFF2-40B4-BE49-F238E27FC236}">
                <a16:creationId xmlns:a16="http://schemas.microsoft.com/office/drawing/2014/main" id="{908F8CAA-821C-8B4B-488D-ED011A57ACA2}"/>
              </a:ext>
            </a:extLst>
          </p:cNvPr>
          <p:cNvSpPr>
            <a:spLocks noChangeArrowheads="1"/>
          </p:cNvSpPr>
          <p:nvPr/>
        </p:nvSpPr>
        <p:spPr bwMode="auto">
          <a:xfrm>
            <a:off x="484703" y="2947445"/>
            <a:ext cx="32004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lv-LV" sz="1400" kern="0" dirty="0">
                <a:solidFill>
                  <a:schemeClr val="tx2"/>
                </a:solidFill>
                <a:ea typeface="Verdana" panose="020B0604030504040204" pitchFamily="34" charset="0"/>
              </a:rPr>
              <a:t>1 mēneša laikā no saimnieciskā gada sākuma par iepriekšējo saimniecisko gadu.</a:t>
            </a:r>
          </a:p>
          <a:p>
            <a:pPr algn="just"/>
            <a:r>
              <a:rPr lang="lv-LV" sz="1400" kern="0" dirty="0">
                <a:solidFill>
                  <a:schemeClr val="tx2"/>
                </a:solidFill>
                <a:ea typeface="Verdana" panose="020B0604030504040204" pitchFamily="34" charset="0"/>
              </a:rPr>
              <a:t>Pirmais Finanšu pārskats būs par 2026. gadā projekta izlietoto finansējumu. Savukārt pēdējais finanšu pārskats jāiesniedz 2 mēnešu laikā no projekta īstenošanas termiņa beigām.</a:t>
            </a:r>
          </a:p>
          <a:p>
            <a:pPr algn="just"/>
            <a:r>
              <a:rPr lang="lv-LV" sz="1400" kern="0" dirty="0">
                <a:solidFill>
                  <a:schemeClr val="tx2"/>
                </a:solidFill>
                <a:ea typeface="Verdana" panose="020B0604030504040204" pitchFamily="34" charset="0"/>
              </a:rPr>
              <a:t>Projekta īstenošanas laikā radušos izdevumus, kas ir attiecināmi uz Projekta īstenošanas periodu, drīkst samaksāt 1 (viena) mēneša laikā pēc projekta īstenošanas termiņa beigām.</a:t>
            </a:r>
            <a:endParaRPr lang="lv-LV" altLang="lv-LV" sz="1400" kern="0" dirty="0">
              <a:solidFill>
                <a:schemeClr val="tx2"/>
              </a:solidFill>
              <a:ea typeface="Verdana" panose="020B0604030504040204" pitchFamily="34" charset="0"/>
            </a:endParaRPr>
          </a:p>
        </p:txBody>
      </p:sp>
      <p:sp>
        <p:nvSpPr>
          <p:cNvPr id="2" name="!!Teksts">
            <a:extLst>
              <a:ext uri="{FF2B5EF4-FFF2-40B4-BE49-F238E27FC236}">
                <a16:creationId xmlns:a16="http://schemas.microsoft.com/office/drawing/2014/main" id="{A973C229-D60F-FB6D-38FC-3DE58BDA90BE}"/>
              </a:ext>
            </a:extLst>
          </p:cNvPr>
          <p:cNvSpPr txBox="1">
            <a:spLocks noGrp="1"/>
          </p:cNvSpPr>
          <p:nvPr>
            <p:ph type="title"/>
          </p:nvPr>
        </p:nvSpPr>
        <p:spPr>
          <a:xfrm>
            <a:off x="838200" y="365126"/>
            <a:ext cx="3200400" cy="646332"/>
          </a:xfr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lv-LV" sz="1600" kern="1200" smtClean="0">
                <a:solidFill>
                  <a:srgbClr val="7F7F7F"/>
                </a:solidFill>
                <a:effectLst/>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rgbClr val="7F7F7F"/>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1800" dirty="0">
                <a:solidFill>
                  <a:schemeClr val="accent2">
                    <a:lumMod val="75000"/>
                  </a:schemeClr>
                </a:solidFill>
                <a:latin typeface="+mj-lt"/>
              </a:rPr>
              <a:t>Līguma par projektu</a:t>
            </a:r>
            <a:br>
              <a:rPr lang="lv-LV" sz="1800" dirty="0">
                <a:solidFill>
                  <a:schemeClr val="accent2">
                    <a:lumMod val="75000"/>
                  </a:schemeClr>
                </a:solidFill>
                <a:latin typeface="+mj-lt"/>
              </a:rPr>
            </a:br>
            <a:r>
              <a:rPr lang="lv-LV" sz="1800" dirty="0">
                <a:solidFill>
                  <a:schemeClr val="accent2">
                    <a:lumMod val="75000"/>
                  </a:schemeClr>
                </a:solidFill>
                <a:latin typeface="+mj-lt"/>
              </a:rPr>
              <a:t>īstenošanu izpilde (3)</a:t>
            </a:r>
          </a:p>
        </p:txBody>
      </p:sp>
      <p:sp>
        <p:nvSpPr>
          <p:cNvPr id="4" name="Rectangle 16">
            <a:extLst>
              <a:ext uri="{FF2B5EF4-FFF2-40B4-BE49-F238E27FC236}">
                <a16:creationId xmlns:a16="http://schemas.microsoft.com/office/drawing/2014/main" id="{05A3E82E-D878-3D3F-7C1C-6741DAA3E668}"/>
              </a:ext>
            </a:extLst>
          </p:cNvPr>
          <p:cNvSpPr>
            <a:spLocks noChangeArrowheads="1"/>
          </p:cNvSpPr>
          <p:nvPr/>
        </p:nvSpPr>
        <p:spPr bwMode="auto">
          <a:xfrm>
            <a:off x="6035554" y="1890261"/>
            <a:ext cx="187748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sz="1600" b="1" dirty="0">
                <a:solidFill>
                  <a:schemeClr val="accent2"/>
                </a:solidFill>
                <a:latin typeface="Arial Narrow" panose="020B0606020202030204" pitchFamily="34" charset="0"/>
              </a:rPr>
              <a:t>Projekta vidusposma zinātniskais pārskats </a:t>
            </a:r>
            <a:endParaRPr lang="lv-LV" altLang="lv-LV" sz="1600" b="1" dirty="0">
              <a:solidFill>
                <a:schemeClr val="accent2"/>
              </a:solidFill>
              <a:latin typeface="Arial Narrow" panose="020B0606020202030204" pitchFamily="34" charset="0"/>
            </a:endParaRPr>
          </a:p>
        </p:txBody>
      </p:sp>
      <p:pic>
        <p:nvPicPr>
          <p:cNvPr id="29" name="!!Forma">
            <a:extLst>
              <a:ext uri="{FF2B5EF4-FFF2-40B4-BE49-F238E27FC236}">
                <a16:creationId xmlns:a16="http://schemas.microsoft.com/office/drawing/2014/main" id="{49C8F811-A725-DE26-427A-526EA637F049}"/>
              </a:ext>
            </a:extLst>
          </p:cNvPr>
          <p:cNvPicPr>
            <a:picLocks noChangeAspect="1"/>
          </p:cNvPicPr>
          <p:nvPr/>
        </p:nvPicPr>
        <p:blipFill>
          <a:blip r:embed="rId2">
            <a:duotone>
              <a:schemeClr val="bg2">
                <a:shade val="45000"/>
                <a:satMod val="135000"/>
              </a:schemeClr>
              <a:prstClr val="white"/>
            </a:duotone>
            <a:alphaModFix amt="35000"/>
            <a:extLst>
              <a:ext uri="{28A0092B-C50C-407E-A947-70E740481C1C}">
                <a14:useLocalDpi xmlns:a14="http://schemas.microsoft.com/office/drawing/2010/main" val="0"/>
              </a:ext>
            </a:extLst>
          </a:blip>
          <a:stretch>
            <a:fillRect/>
          </a:stretch>
        </p:blipFill>
        <p:spPr>
          <a:xfrm>
            <a:off x="5080226" y="430920"/>
            <a:ext cx="1457601" cy="1457601"/>
          </a:xfrm>
          <a:prstGeom prst="rect">
            <a:avLst/>
          </a:prstGeom>
          <a:noFill/>
          <a:ln>
            <a:noFill/>
          </a:ln>
          <a:effectLst>
            <a:outerShdw blurRad="50800" dist="38100" dir="2700000" algn="tl" rotWithShape="0">
              <a:prstClr val="black">
                <a:alpha val="40000"/>
              </a:prstClr>
            </a:outerShdw>
          </a:effectLst>
        </p:spPr>
      </p:pic>
      <p:sp>
        <p:nvSpPr>
          <p:cNvPr id="6" name="Datuma vietturis 13">
            <a:extLst>
              <a:ext uri="{FF2B5EF4-FFF2-40B4-BE49-F238E27FC236}">
                <a16:creationId xmlns:a16="http://schemas.microsoft.com/office/drawing/2014/main" id="{954171CD-B2FF-DD10-A62B-7FE028C306CA}"/>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14" name="Kājenes vietturis 14">
            <a:extLst>
              <a:ext uri="{FF2B5EF4-FFF2-40B4-BE49-F238E27FC236}">
                <a16:creationId xmlns:a16="http://schemas.microsoft.com/office/drawing/2014/main" id="{159270E4-102B-B617-D538-08ADED70F6B7}"/>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3" name="Slide Number Placeholder 2">
            <a:extLst>
              <a:ext uri="{FF2B5EF4-FFF2-40B4-BE49-F238E27FC236}">
                <a16:creationId xmlns:a16="http://schemas.microsoft.com/office/drawing/2014/main" id="{D6E03845-4B87-8CCE-DAE9-6218C7ADF8D1}"/>
              </a:ext>
            </a:extLst>
          </p:cNvPr>
          <p:cNvSpPr>
            <a:spLocks noGrp="1"/>
          </p:cNvSpPr>
          <p:nvPr>
            <p:ph type="sldNum" sz="quarter" idx="12"/>
          </p:nvPr>
        </p:nvSpPr>
        <p:spPr/>
        <p:txBody>
          <a:bodyPr/>
          <a:lstStyle/>
          <a:p>
            <a:fld id="{0C152783-A906-4F49-8461-A41E71CF96CE}" type="slidenum">
              <a:rPr lang="lv-LV" smtClean="0"/>
              <a:t>49</a:t>
            </a:fld>
            <a:endParaRPr lang="lv-LV"/>
          </a:p>
        </p:txBody>
      </p:sp>
    </p:spTree>
    <p:extLst>
      <p:ext uri="{BB962C8B-B14F-4D97-AF65-F5344CB8AC3E}">
        <p14:creationId xmlns:p14="http://schemas.microsoft.com/office/powerpoint/2010/main" val="13669307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1000"/>
                                  </p:stCondLst>
                                  <p:childTnLst>
                                    <p:set>
                                      <p:cBhvr>
                                        <p:cTn id="8" dur="1" fill="hold">
                                          <p:stCondLst>
                                            <p:cond delay="0"/>
                                          </p:stCondLst>
                                        </p:cTn>
                                        <p:tgtEl>
                                          <p:spTgt spid="13"/>
                                        </p:tgtEl>
                                        <p:attrNameLst>
                                          <p:attrName>style.visibility</p:attrName>
                                        </p:attrNameLst>
                                      </p:cBhvr>
                                      <p:to>
                                        <p:strVal val="visible"/>
                                      </p:to>
                                    </p:set>
                                  </p:childTnLst>
                                </p:cTn>
                              </p:par>
                            </p:childTnLst>
                          </p:cTn>
                        </p:par>
                        <p:par>
                          <p:cTn id="9" fill="hold">
                            <p:stCondLst>
                              <p:cond delay="1000"/>
                            </p:stCondLst>
                            <p:childTnLst>
                              <p:par>
                                <p:cTn id="10" presetID="1" presetClass="entr" presetSubtype="0" fill="hold" grpId="0" nodeType="afterEffect">
                                  <p:stCondLst>
                                    <p:cond delay="1000"/>
                                  </p:stCondLst>
                                  <p:childTnLst>
                                    <p:set>
                                      <p:cBhvr>
                                        <p:cTn id="11" dur="1" fill="hold">
                                          <p:stCondLst>
                                            <p:cond delay="0"/>
                                          </p:stCondLst>
                                        </p:cTn>
                                        <p:tgtEl>
                                          <p:spTgt spid="15"/>
                                        </p:tgtEl>
                                        <p:attrNameLst>
                                          <p:attrName>style.visibility</p:attrName>
                                        </p:attrNameLst>
                                      </p:cBhvr>
                                      <p:to>
                                        <p:strVal val="visible"/>
                                      </p:to>
                                    </p:set>
                                  </p:childTnLst>
                                </p:cTn>
                              </p:par>
                              <p:par>
                                <p:cTn id="12" presetID="1" presetClass="entr" presetSubtype="0" fill="hold" grpId="0" nodeType="withEffect">
                                  <p:stCondLst>
                                    <p:cond delay="100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2000"/>
                            </p:stCondLst>
                            <p:childTnLst>
                              <p:par>
                                <p:cTn id="15" presetID="1" presetClass="entr" presetSubtype="0" fill="hold" grpId="0" nodeType="afterEffect">
                                  <p:stCondLst>
                                    <p:cond delay="100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1000"/>
                                  </p:stCondLst>
                                  <p:childTnLst>
                                    <p:set>
                                      <p:cBhvr>
                                        <p:cTn id="18" dur="1" fill="hold">
                                          <p:stCondLst>
                                            <p:cond delay="0"/>
                                          </p:stCondLst>
                                        </p:cTn>
                                        <p:tgtEl>
                                          <p:spTgt spid="20"/>
                                        </p:tgtEl>
                                        <p:attrNameLst>
                                          <p:attrName>style.visibility</p:attrName>
                                        </p:attrNameLst>
                                      </p:cBhvr>
                                      <p:to>
                                        <p:strVal val="visible"/>
                                      </p:to>
                                    </p:set>
                                  </p:childTnLst>
                                </p:cTn>
                              </p:par>
                            </p:childTnLst>
                          </p:cTn>
                        </p:par>
                        <p:par>
                          <p:cTn id="19" fill="hold">
                            <p:stCondLst>
                              <p:cond delay="3000"/>
                            </p:stCondLst>
                            <p:childTnLst>
                              <p:par>
                                <p:cTn id="20" presetID="1" presetClass="entr" presetSubtype="0" fill="hold" grpId="0" nodeType="afterEffect">
                                  <p:stCondLst>
                                    <p:cond delay="1000"/>
                                  </p:stCondLst>
                                  <p:childTnLst>
                                    <p:set>
                                      <p:cBhvr>
                                        <p:cTn id="21" dur="1" fill="hold">
                                          <p:stCondLst>
                                            <p:cond delay="0"/>
                                          </p:stCondLst>
                                        </p:cTn>
                                        <p:tgtEl>
                                          <p:spTgt spid="16"/>
                                        </p:tgtEl>
                                        <p:attrNameLst>
                                          <p:attrName>style.visibility</p:attrName>
                                        </p:attrNameLst>
                                      </p:cBhvr>
                                      <p:to>
                                        <p:strVal val="visible"/>
                                      </p:to>
                                    </p:set>
                                  </p:childTnLst>
                                </p:cTn>
                              </p:par>
                              <p:par>
                                <p:cTn id="22" presetID="1" presetClass="entr" presetSubtype="0" fill="hold" grpId="0" nodeType="withEffect">
                                  <p:stCondLst>
                                    <p:cond delay="1000"/>
                                  </p:stCondLst>
                                  <p:childTnLst>
                                    <p:set>
                                      <p:cBhvr>
                                        <p:cTn id="23"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6" grpId="0"/>
      <p:bldP spid="18" grpId="0"/>
      <p:bldP spid="19" grpId="0"/>
      <p:bldP spid="20" grpId="0"/>
      <p:bldP spid="21"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
            <a:extLst>
              <a:ext uri="{FF2B5EF4-FFF2-40B4-BE49-F238E27FC236}">
                <a16:creationId xmlns:a16="http://schemas.microsoft.com/office/drawing/2014/main" id="{C11A716A-447E-643D-EEC7-45348E806BA0}"/>
              </a:ext>
            </a:extLst>
          </p:cNvPr>
          <p:cNvSpPr>
            <a:spLocks noGrp="1"/>
          </p:cNvSpPr>
          <p:nvPr>
            <p:ph type="title"/>
          </p:nvPr>
        </p:nvSpPr>
        <p:spPr/>
        <p:txBody>
          <a:bodyPr/>
          <a:lstStyle/>
          <a:p>
            <a:r>
              <a:rPr lang="lv-LV" dirty="0"/>
              <a:t>Jaunumi</a:t>
            </a:r>
          </a:p>
        </p:txBody>
      </p:sp>
      <p:sp>
        <p:nvSpPr>
          <p:cNvPr id="3" name="Satura vietturis 2">
            <a:extLst>
              <a:ext uri="{FF2B5EF4-FFF2-40B4-BE49-F238E27FC236}">
                <a16:creationId xmlns:a16="http://schemas.microsoft.com/office/drawing/2014/main" id="{0C299B13-2940-A87C-1C8A-4476AE833F3D}"/>
              </a:ext>
            </a:extLst>
          </p:cNvPr>
          <p:cNvSpPr>
            <a:spLocks noGrp="1"/>
          </p:cNvSpPr>
          <p:nvPr>
            <p:ph idx="1"/>
          </p:nvPr>
        </p:nvSpPr>
        <p:spPr>
          <a:xfrm>
            <a:off x="838200" y="1445380"/>
            <a:ext cx="9331036" cy="4234984"/>
          </a:xfrm>
        </p:spPr>
        <p:txBody>
          <a:bodyPr>
            <a:normAutofit/>
          </a:bodyPr>
          <a:lstStyle/>
          <a:p>
            <a:pPr>
              <a:buBlip>
                <a:blip r:embed="rId2"/>
              </a:buBlip>
            </a:pPr>
            <a:r>
              <a:rPr lang="lv-LV" dirty="0"/>
              <a:t>Nosacījumi </a:t>
            </a:r>
            <a:r>
              <a:rPr lang="lv-LV" sz="1800" dirty="0"/>
              <a:t>par </a:t>
            </a:r>
            <a:r>
              <a:rPr lang="lv-LV" sz="1800" dirty="0" err="1"/>
              <a:t>tenūras</a:t>
            </a:r>
            <a:r>
              <a:rPr lang="lv-LV" sz="1800" dirty="0"/>
              <a:t> sistēmas ietvaros nodarbinātas personas piedalīšanos projekta īstenošanā (saskaņā ar </a:t>
            </a:r>
            <a:r>
              <a:rPr lang="nn-NO" sz="1800" dirty="0"/>
              <a:t>Ministru kabineta rīkojum</a:t>
            </a:r>
            <a:r>
              <a:rPr lang="lv-LV" sz="1800" dirty="0"/>
              <a:t>u</a:t>
            </a:r>
            <a:r>
              <a:rPr lang="nn-NO" sz="1800" dirty="0"/>
              <a:t> Nr. 780</a:t>
            </a:r>
            <a:r>
              <a:rPr lang="lv-LV" sz="1800" dirty="0"/>
              <a:t>,  nolikuma 18. punkts);</a:t>
            </a:r>
          </a:p>
          <a:p>
            <a:pPr>
              <a:buBlip>
                <a:blip r:embed="rId2"/>
              </a:buBlip>
            </a:pPr>
            <a:r>
              <a:rPr lang="lv-LV" sz="1800" dirty="0"/>
              <a:t>atjaunota informācija par datu pārvaldības plāna izstrādi (nolikuma 2. pielikuma 4. nodaļa, 9. pielikuma 2.6.3. apakšpunkts);</a:t>
            </a:r>
          </a:p>
          <a:p>
            <a:pPr>
              <a:buBlip>
                <a:blip r:embed="rId2"/>
              </a:buBlip>
            </a:pPr>
            <a:r>
              <a:rPr lang="lv-LV" sz="1800" dirty="0"/>
              <a:t>norādes par projekta vadītāja un galveno izpildītāju </a:t>
            </a:r>
            <a:r>
              <a:rPr lang="lv-LV" sz="1800" i="1" dirty="0"/>
              <a:t>Curriculum Vitae </a:t>
            </a:r>
            <a:r>
              <a:rPr lang="lv-LV" sz="1800" dirty="0"/>
              <a:t>parakstīšanu;</a:t>
            </a:r>
          </a:p>
          <a:p>
            <a:pPr>
              <a:buBlip>
                <a:blip r:embed="rId2"/>
              </a:buBlip>
            </a:pPr>
            <a:r>
              <a:rPr lang="lv-LV" sz="1800" dirty="0"/>
              <a:t>precizēta PLE izpratne (vidējā slodze);</a:t>
            </a:r>
          </a:p>
          <a:p>
            <a:pPr>
              <a:buBlip>
                <a:blip r:embed="rId2"/>
              </a:buBlip>
            </a:pPr>
            <a:r>
              <a:rPr lang="lv-LV" sz="1800" dirty="0"/>
              <a:t>projekta iesniedzējs apliecina, ka projekta zinātniskā grupa un sadarbības partneri (ja attiecas) nav iekļauti sankciju sarakstos (nekavējoties informējot, ja tiek iekļauti), to pārbauda pie līguma slēgšanas;</a:t>
            </a:r>
          </a:p>
          <a:p>
            <a:pPr>
              <a:buBlip>
                <a:blip r:embed="rId2"/>
              </a:buBlip>
            </a:pPr>
            <a:r>
              <a:rPr lang="lv-LV" sz="1800" dirty="0"/>
              <a:t>projekta rezultāti (- oriģināli zinātniskie raksti, kas </a:t>
            </a:r>
            <a:r>
              <a:rPr lang="lv-LV" sz="1800" i="1" dirty="0"/>
              <a:t>iesniegti vai pieņemti publicēšanai, vai publicēti </a:t>
            </a:r>
            <a:r>
              <a:rPr lang="lv-LV" sz="1800" i="1" dirty="0" err="1">
                <a:highlight>
                  <a:srgbClr val="FFFF00"/>
                </a:highlight>
              </a:rPr>
              <a:t>Web</a:t>
            </a:r>
            <a:r>
              <a:rPr lang="lv-LV" sz="1800" i="1" dirty="0">
                <a:highlight>
                  <a:srgbClr val="FFFF00"/>
                </a:highlight>
              </a:rPr>
              <a:t> </a:t>
            </a:r>
            <a:r>
              <a:rPr lang="lv-LV" sz="1800" i="1" dirty="0" err="1">
                <a:highlight>
                  <a:srgbClr val="FFFF00"/>
                </a:highlight>
              </a:rPr>
              <a:t>of</a:t>
            </a:r>
            <a:r>
              <a:rPr lang="lv-LV" sz="1800" i="1" dirty="0">
                <a:highlight>
                  <a:srgbClr val="FFFF00"/>
                </a:highlight>
              </a:rPr>
              <a:t> </a:t>
            </a:r>
            <a:r>
              <a:rPr lang="lv-LV" sz="1800" i="1" dirty="0" err="1">
                <a:highlight>
                  <a:srgbClr val="FFFF00"/>
                </a:highlight>
              </a:rPr>
              <a:t>Science</a:t>
            </a:r>
            <a:r>
              <a:rPr lang="lv-LV" sz="1800" dirty="0">
                <a:highlight>
                  <a:srgbClr val="FFFF00"/>
                </a:highlight>
              </a:rPr>
              <a:t> vai </a:t>
            </a:r>
            <a:r>
              <a:rPr lang="lv-LV" sz="1800" i="1" dirty="0"/>
              <a:t>SCOPUS</a:t>
            </a:r>
            <a:r>
              <a:rPr lang="lv-LV" sz="1800" dirty="0"/>
              <a:t> datubāzēs iekļautajos žurnālos vai konferenču rakstu krājumos; - sekmīgi nokārtots maģistra valsts (gala) pārbaudījums </a:t>
            </a:r>
            <a:r>
              <a:rPr lang="lv-LV" sz="1800" i="1" dirty="0"/>
              <a:t>un/vai noteiktā kārtībā aizstāvēšanai iesniegts vai aizstāvēts </a:t>
            </a:r>
            <a:r>
              <a:rPr lang="lv-LV" sz="1800" dirty="0"/>
              <a:t>promocijas darbs, ievērojot programmas mērķi un uzdevumus (..)).</a:t>
            </a:r>
          </a:p>
          <a:p>
            <a:endParaRPr lang="lv-LV" dirty="0"/>
          </a:p>
        </p:txBody>
      </p:sp>
      <p:pic>
        <p:nvPicPr>
          <p:cNvPr id="7" name="!!Forma">
            <a:extLst>
              <a:ext uri="{FF2B5EF4-FFF2-40B4-BE49-F238E27FC236}">
                <a16:creationId xmlns:a16="http://schemas.microsoft.com/office/drawing/2014/main" id="{5C43F894-92C2-2EF5-02F7-7B6072FD1A52}"/>
              </a:ext>
            </a:extLst>
          </p:cNvPr>
          <p:cNvPicPr>
            <a:picLocks noChangeAspect="1"/>
          </p:cNvPicPr>
          <p:nvPr/>
        </p:nvPicPr>
        <p:blipFill>
          <a:blip r:embed="rId3">
            <a:duotone>
              <a:schemeClr val="bg2">
                <a:shade val="45000"/>
                <a:satMod val="135000"/>
              </a:schemeClr>
              <a:prstClr val="white"/>
            </a:duotone>
          </a:blip>
          <a:stretch>
            <a:fillRect/>
          </a:stretch>
        </p:blipFill>
        <p:spPr>
          <a:xfrm>
            <a:off x="9991212" y="2263737"/>
            <a:ext cx="1714917" cy="2330526"/>
          </a:xfrm>
          <a:prstGeom prst="rect">
            <a:avLst/>
          </a:prstGeom>
          <a:effectLst>
            <a:outerShdw blurRad="50800" dist="38100" dir="2700000" algn="tl" rotWithShape="0">
              <a:prstClr val="black">
                <a:alpha val="40000"/>
              </a:prstClr>
            </a:outerShdw>
          </a:effectLst>
        </p:spPr>
      </p:pic>
      <p:sp>
        <p:nvSpPr>
          <p:cNvPr id="5" name="Datuma vietturis 13">
            <a:extLst>
              <a:ext uri="{FF2B5EF4-FFF2-40B4-BE49-F238E27FC236}">
                <a16:creationId xmlns:a16="http://schemas.microsoft.com/office/drawing/2014/main" id="{A8AEAC6B-4B88-D817-044E-7027356DBC3F}"/>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6" name="Kājenes vietturis 14">
            <a:extLst>
              <a:ext uri="{FF2B5EF4-FFF2-40B4-BE49-F238E27FC236}">
                <a16:creationId xmlns:a16="http://schemas.microsoft.com/office/drawing/2014/main" id="{07C18BC7-ADAF-D4E7-40E2-7ED69D936CCE}"/>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4" name="Slide Number Placeholder 3">
            <a:extLst>
              <a:ext uri="{FF2B5EF4-FFF2-40B4-BE49-F238E27FC236}">
                <a16:creationId xmlns:a16="http://schemas.microsoft.com/office/drawing/2014/main" id="{DA57F898-A241-2F50-873B-EEB4D3B206F6}"/>
              </a:ext>
            </a:extLst>
          </p:cNvPr>
          <p:cNvSpPr>
            <a:spLocks noGrp="1"/>
          </p:cNvSpPr>
          <p:nvPr>
            <p:ph type="sldNum" sz="quarter" idx="12"/>
          </p:nvPr>
        </p:nvSpPr>
        <p:spPr/>
        <p:txBody>
          <a:bodyPr/>
          <a:lstStyle/>
          <a:p>
            <a:fld id="{0C152783-A906-4F49-8461-A41E71CF96CE}" type="slidenum">
              <a:rPr lang="lv-LV" smtClean="0"/>
              <a:t>5</a:t>
            </a:fld>
            <a:endParaRPr lang="lv-LV"/>
          </a:p>
        </p:txBody>
      </p:sp>
    </p:spTree>
    <p:extLst>
      <p:ext uri="{BB962C8B-B14F-4D97-AF65-F5344CB8AC3E}">
        <p14:creationId xmlns:p14="http://schemas.microsoft.com/office/powerpoint/2010/main" val="40839790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F8A3E-EBC6-1FE0-32E8-B3A3C7791237}"/>
            </a:ext>
          </a:extLst>
        </p:cNvPr>
        <p:cNvGrpSpPr/>
        <p:nvPr/>
      </p:nvGrpSpPr>
      <p:grpSpPr>
        <a:xfrm>
          <a:off x="0" y="0"/>
          <a:ext cx="0" cy="0"/>
          <a:chOff x="0" y="0"/>
          <a:chExt cx="0" cy="0"/>
        </a:xfrm>
      </p:grpSpPr>
      <p:sp>
        <p:nvSpPr>
          <p:cNvPr id="8" name="!!Teksts">
            <a:extLst>
              <a:ext uri="{FF2B5EF4-FFF2-40B4-BE49-F238E27FC236}">
                <a16:creationId xmlns:a16="http://schemas.microsoft.com/office/drawing/2014/main" id="{D0CCEA1C-236F-1D06-EA32-B125975715A0}"/>
              </a:ext>
            </a:extLst>
          </p:cNvPr>
          <p:cNvSpPr txBox="1">
            <a:spLocks noGrp="1"/>
          </p:cNvSpPr>
          <p:nvPr>
            <p:ph type="title"/>
          </p:nvPr>
        </p:nvSpPr>
        <p:spPr>
          <a:xfrm>
            <a:off x="838200" y="365126"/>
            <a:ext cx="2519597" cy="646332"/>
          </a:xfr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lv-LV" sz="1600" kern="1200" smtClean="0">
                <a:solidFill>
                  <a:srgbClr val="7F7F7F"/>
                </a:solidFill>
                <a:effectLst/>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rgbClr val="7F7F7F"/>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dirty="0">
                <a:solidFill>
                  <a:schemeClr val="accent2">
                    <a:lumMod val="75000"/>
                  </a:schemeClr>
                </a:solidFill>
              </a:rPr>
              <a:t>Projekta pagarinājums</a:t>
            </a:r>
          </a:p>
        </p:txBody>
      </p:sp>
      <p:sp>
        <p:nvSpPr>
          <p:cNvPr id="16" name="Forma">
            <a:extLst>
              <a:ext uri="{FF2B5EF4-FFF2-40B4-BE49-F238E27FC236}">
                <a16:creationId xmlns:a16="http://schemas.microsoft.com/office/drawing/2014/main" id="{0DBCB47F-6748-BA03-20A8-739A067AB774}"/>
              </a:ext>
            </a:extLst>
          </p:cNvPr>
          <p:cNvSpPr txBox="1"/>
          <p:nvPr/>
        </p:nvSpPr>
        <p:spPr>
          <a:xfrm>
            <a:off x="486402" y="2710066"/>
            <a:ext cx="5147971" cy="2462213"/>
          </a:xfrm>
          <a:prstGeom prst="rect">
            <a:avLst/>
          </a:prstGeom>
          <a:noFill/>
        </p:spPr>
        <p:txBody>
          <a:bodyPr wrap="square">
            <a:spAutoFit/>
          </a:bodyPr>
          <a:lstStyle/>
          <a:p>
            <a:pPr algn="just"/>
            <a:r>
              <a:rPr lang="lv-LV" sz="1400" b="1" kern="0" dirty="0">
                <a:solidFill>
                  <a:schemeClr val="tx2"/>
                </a:solidFill>
                <a:ea typeface="Verdana" panose="020B0604030504040204" pitchFamily="34" charset="0"/>
              </a:rPr>
              <a:t>Var pagarināt, ja:</a:t>
            </a:r>
          </a:p>
          <a:p>
            <a:pPr marL="285750" indent="-285750" algn="just">
              <a:buBlip>
                <a:blip r:embed="rId2"/>
              </a:buBlip>
            </a:pPr>
            <a:endParaRPr lang="lv-LV" sz="1400" kern="0" dirty="0">
              <a:solidFill>
                <a:schemeClr val="tx2"/>
              </a:solidFill>
              <a:ea typeface="Verdana" panose="020B0604030504040204" pitchFamily="34" charset="0"/>
            </a:endParaRPr>
          </a:p>
          <a:p>
            <a:pPr marL="285750" indent="-285750" algn="just">
              <a:buBlip>
                <a:blip r:embed="rId2"/>
              </a:buBlip>
            </a:pPr>
            <a:r>
              <a:rPr lang="lv-LV" sz="1400" kern="0" dirty="0">
                <a:solidFill>
                  <a:schemeClr val="tx2"/>
                </a:solidFill>
                <a:ea typeface="Verdana" panose="020B0604030504040204" pitchFamily="34" charset="0"/>
              </a:rPr>
              <a:t>projekta </a:t>
            </a:r>
            <a:r>
              <a:rPr lang="lv-LV" sz="1400" kern="0" dirty="0" err="1">
                <a:solidFill>
                  <a:schemeClr val="tx2"/>
                </a:solidFill>
                <a:ea typeface="Verdana" panose="020B0604030504040204" pitchFamily="34" charset="0"/>
              </a:rPr>
              <a:t>pamatperiodā</a:t>
            </a:r>
            <a:r>
              <a:rPr lang="lv-LV" sz="1400" kern="0" dirty="0">
                <a:solidFill>
                  <a:schemeClr val="tx2"/>
                </a:solidFill>
                <a:ea typeface="Verdana" panose="020B0604030504040204" pitchFamily="34" charset="0"/>
              </a:rPr>
              <a:t> ir </a:t>
            </a:r>
            <a:r>
              <a:rPr lang="lv-LV" sz="1400" b="1" kern="0" dirty="0">
                <a:solidFill>
                  <a:schemeClr val="tx2"/>
                </a:solidFill>
                <a:ea typeface="Verdana" panose="020B0604030504040204" pitchFamily="34" charset="0"/>
              </a:rPr>
              <a:t>veikti visi </a:t>
            </a:r>
            <a:r>
              <a:rPr lang="lv-LV" sz="1400" kern="0" dirty="0">
                <a:solidFill>
                  <a:schemeClr val="tx2"/>
                </a:solidFill>
                <a:ea typeface="Verdana" panose="020B0604030504040204" pitchFamily="34" charset="0"/>
              </a:rPr>
              <a:t>paredzētie pētnieciskie darbi (tostarp eksperimenti, novērojumi, datu iegūšana un apkopošana, rezultātu analīze un secinājumu izstrāde); </a:t>
            </a:r>
          </a:p>
          <a:p>
            <a:pPr marL="285750" indent="-285750" algn="just">
              <a:buBlip>
                <a:blip r:embed="rId2"/>
              </a:buBlip>
            </a:pPr>
            <a:r>
              <a:rPr lang="lv-LV" sz="1400" kern="0" dirty="0">
                <a:solidFill>
                  <a:schemeClr val="tx2"/>
                </a:solidFill>
                <a:ea typeface="Verdana" panose="020B0604030504040204" pitchFamily="34" charset="0"/>
              </a:rPr>
              <a:t>projekta </a:t>
            </a:r>
            <a:r>
              <a:rPr lang="lv-LV" sz="1400" kern="0" dirty="0" err="1">
                <a:solidFill>
                  <a:schemeClr val="tx2"/>
                </a:solidFill>
                <a:ea typeface="Verdana" panose="020B0604030504040204" pitchFamily="34" charset="0"/>
              </a:rPr>
              <a:t>pamatperiodā</a:t>
            </a:r>
            <a:r>
              <a:rPr lang="lv-LV" sz="1400" kern="0" dirty="0">
                <a:solidFill>
                  <a:schemeClr val="tx2"/>
                </a:solidFill>
                <a:ea typeface="Verdana" panose="020B0604030504040204" pitchFamily="34" charset="0"/>
              </a:rPr>
              <a:t> ir </a:t>
            </a:r>
            <a:r>
              <a:rPr lang="lv-LV" sz="1400" b="1" kern="0" dirty="0">
                <a:solidFill>
                  <a:schemeClr val="tx2"/>
                </a:solidFill>
                <a:ea typeface="Verdana" panose="020B0604030504040204" pitchFamily="34" charset="0"/>
              </a:rPr>
              <a:t>sasniegti paredzētie rezultāti, un tie ir sagatavoti formā, kas ļauj nodrošināt to turpmāku nostiprināšanu </a:t>
            </a:r>
            <a:r>
              <a:rPr lang="lv-LV" sz="1400" kern="0" dirty="0">
                <a:solidFill>
                  <a:schemeClr val="tx2"/>
                </a:solidFill>
                <a:ea typeface="Verdana" panose="020B0604030504040204" pitchFamily="34" charset="0"/>
              </a:rPr>
              <a:t>un publiskošanu (piemēram: ir sagatavoti un iesniegti manuskripti zinātniskajiem rakstiem vai monogrāfijām, iesniegti pieteikumi intelektuālā īpašuma aizsardzībai, promocijas darbi iesniegti attiecīgajā promocijas padomē).</a:t>
            </a:r>
          </a:p>
        </p:txBody>
      </p:sp>
      <p:grpSp>
        <p:nvGrpSpPr>
          <p:cNvPr id="2" name="Grupa">
            <a:extLst>
              <a:ext uri="{FF2B5EF4-FFF2-40B4-BE49-F238E27FC236}">
                <a16:creationId xmlns:a16="http://schemas.microsoft.com/office/drawing/2014/main" id="{3B3CCC38-0BF0-5CF6-09F1-23FD830B1F6F}"/>
              </a:ext>
            </a:extLst>
          </p:cNvPr>
          <p:cNvGrpSpPr/>
          <p:nvPr/>
        </p:nvGrpSpPr>
        <p:grpSpPr>
          <a:xfrm>
            <a:off x="2209800" y="883595"/>
            <a:ext cx="3066926" cy="2468871"/>
            <a:chOff x="2576572" y="554622"/>
            <a:chExt cx="5036570" cy="5036570"/>
          </a:xfrm>
        </p:grpSpPr>
        <p:sp>
          <p:nvSpPr>
            <p:cNvPr id="3" name="Daļējs aplis 2">
              <a:extLst>
                <a:ext uri="{FF2B5EF4-FFF2-40B4-BE49-F238E27FC236}">
                  <a16:creationId xmlns:a16="http://schemas.microsoft.com/office/drawing/2014/main" id="{B639F2D3-23A2-C73A-3CDD-C8E95A5B283D}"/>
                </a:ext>
              </a:extLst>
            </p:cNvPr>
            <p:cNvSpPr/>
            <p:nvPr/>
          </p:nvSpPr>
          <p:spPr>
            <a:xfrm>
              <a:off x="2576572" y="554622"/>
              <a:ext cx="5036570" cy="5036570"/>
            </a:xfrm>
            <a:prstGeom prst="pie">
              <a:avLst>
                <a:gd name="adj1" fmla="val 9000000"/>
                <a:gd name="adj2" fmla="val 16200000"/>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a:lstStyle/>
            <a:p>
              <a:endParaRPr lang="lv-LV"/>
            </a:p>
          </p:txBody>
        </p:sp>
        <p:sp>
          <p:nvSpPr>
            <p:cNvPr id="4" name="Daļējs aplis 4">
              <a:extLst>
                <a:ext uri="{FF2B5EF4-FFF2-40B4-BE49-F238E27FC236}">
                  <a16:creationId xmlns:a16="http://schemas.microsoft.com/office/drawing/2014/main" id="{DF4AE3F1-C585-70A3-456D-028CAF10B462}"/>
                </a:ext>
              </a:extLst>
            </p:cNvPr>
            <p:cNvSpPr txBox="1"/>
            <p:nvPr/>
          </p:nvSpPr>
          <p:spPr>
            <a:xfrm>
              <a:off x="3017387" y="1578221"/>
              <a:ext cx="2139797" cy="167885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ClrTx/>
                <a:buSzTx/>
                <a:buNone/>
              </a:pPr>
              <a:r>
                <a:rPr kumimoji="0" lang="lv-LV" altLang="en-US" sz="1400" i="0" u="none" strike="noStrike" kern="1200" cap="none" spc="0" normalizeH="0" baseline="0" noProof="0">
                  <a:ln/>
                  <a:effectLst/>
                  <a:uLnTx/>
                  <a:uFillTx/>
                  <a:latin typeface="+mn-lt"/>
                  <a:ea typeface="Verdana" panose="020B0604030504040204" pitchFamily="34" charset="0"/>
                  <a:cs typeface="+mn-cs"/>
                </a:rPr>
                <a:t>Ministru kabineta 2018. gada 4. septembra noteikumi Nr. 560</a:t>
              </a:r>
            </a:p>
            <a:p>
              <a:pPr marL="0" lvl="0" indent="0" algn="ctr" defTabSz="533400">
                <a:lnSpc>
                  <a:spcPct val="90000"/>
                </a:lnSpc>
                <a:spcBef>
                  <a:spcPct val="0"/>
                </a:spcBef>
                <a:spcAft>
                  <a:spcPct val="35000"/>
                </a:spcAft>
                <a:buClrTx/>
                <a:buSzTx/>
                <a:buNone/>
              </a:pPr>
              <a:r>
                <a:rPr kumimoji="0" lang="lv-LV" altLang="en-US" sz="1400" i="0" u="none" strike="noStrike" kern="1200" cap="none" spc="0" normalizeH="0" baseline="0" noProof="0">
                  <a:ln/>
                  <a:effectLst/>
                  <a:uLnTx/>
                  <a:uFillTx/>
                  <a:latin typeface="+mn-lt"/>
                  <a:ea typeface="Verdana" panose="020B0604030504040204" pitchFamily="34" charset="0"/>
                  <a:cs typeface="+mn-cs"/>
                </a:rPr>
                <a:t>39. punkts</a:t>
              </a:r>
              <a:endParaRPr lang="lv-LV" sz="1400" kern="1200">
                <a:latin typeface="+mn-lt"/>
              </a:endParaRPr>
            </a:p>
          </p:txBody>
        </p:sp>
      </p:grpSp>
      <p:graphicFrame>
        <p:nvGraphicFramePr>
          <p:cNvPr id="10" name="Shēma 9">
            <a:extLst>
              <a:ext uri="{FF2B5EF4-FFF2-40B4-BE49-F238E27FC236}">
                <a16:creationId xmlns:a16="http://schemas.microsoft.com/office/drawing/2014/main" id="{518C4FDD-6088-4200-D857-5AC6CDC269EA}"/>
              </a:ext>
            </a:extLst>
          </p:cNvPr>
          <p:cNvGraphicFramePr/>
          <p:nvPr>
            <p:extLst>
              <p:ext uri="{D42A27DB-BD31-4B8C-83A1-F6EECF244321}">
                <p14:modId xmlns:p14="http://schemas.microsoft.com/office/powerpoint/2010/main" val="2203508198"/>
              </p:ext>
            </p:extLst>
          </p:nvPr>
        </p:nvGraphicFramePr>
        <p:xfrm>
          <a:off x="5507624" y="824065"/>
          <a:ext cx="6008384" cy="33196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Forma">
            <a:extLst>
              <a:ext uri="{FF2B5EF4-FFF2-40B4-BE49-F238E27FC236}">
                <a16:creationId xmlns:a16="http://schemas.microsoft.com/office/drawing/2014/main" id="{16384FFD-D83D-2BEB-1055-1D402D157101}"/>
              </a:ext>
            </a:extLst>
          </p:cNvPr>
          <p:cNvPicPr>
            <a:picLocks noChangeAspect="1"/>
          </p:cNvPicPr>
          <p:nvPr/>
        </p:nvPicPr>
        <p:blipFill>
          <a:blip r:embed="rId8">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743263" y="5079425"/>
            <a:ext cx="1189221" cy="1189221"/>
          </a:xfrm>
          <a:prstGeom prst="rect">
            <a:avLst/>
          </a:prstGeom>
          <a:noFill/>
          <a:ln>
            <a:noFill/>
          </a:ln>
          <a:effectLst>
            <a:outerShdw blurRad="50800" dist="38100" dir="2700000" algn="tl" rotWithShape="0">
              <a:prstClr val="black">
                <a:alpha val="40000"/>
              </a:prstClr>
            </a:outerShdw>
          </a:effectLst>
        </p:spPr>
      </p:pic>
      <p:sp>
        <p:nvSpPr>
          <p:cNvPr id="7" name="Datuma vietturis 13">
            <a:extLst>
              <a:ext uri="{FF2B5EF4-FFF2-40B4-BE49-F238E27FC236}">
                <a16:creationId xmlns:a16="http://schemas.microsoft.com/office/drawing/2014/main" id="{265B58F3-256D-AD03-9034-751E2BF2FDD6}"/>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9" name="Kājenes vietturis 14">
            <a:extLst>
              <a:ext uri="{FF2B5EF4-FFF2-40B4-BE49-F238E27FC236}">
                <a16:creationId xmlns:a16="http://schemas.microsoft.com/office/drawing/2014/main" id="{6BB50031-3BB3-E7F7-1909-4D1FB0C215A8}"/>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5" name="Slide Number Placeholder 4">
            <a:extLst>
              <a:ext uri="{FF2B5EF4-FFF2-40B4-BE49-F238E27FC236}">
                <a16:creationId xmlns:a16="http://schemas.microsoft.com/office/drawing/2014/main" id="{EBFF3D40-0FC7-CD09-3F53-BD4D78EBF3DB}"/>
              </a:ext>
            </a:extLst>
          </p:cNvPr>
          <p:cNvSpPr>
            <a:spLocks noGrp="1"/>
          </p:cNvSpPr>
          <p:nvPr>
            <p:ph type="sldNum" sz="quarter" idx="12"/>
          </p:nvPr>
        </p:nvSpPr>
        <p:spPr/>
        <p:txBody>
          <a:bodyPr/>
          <a:lstStyle/>
          <a:p>
            <a:fld id="{0C152783-A906-4F49-8461-A41E71CF96CE}" type="slidenum">
              <a:rPr lang="lv-LV" smtClean="0"/>
              <a:t>50</a:t>
            </a:fld>
            <a:endParaRPr lang="lv-LV"/>
          </a:p>
        </p:txBody>
      </p:sp>
    </p:spTree>
    <p:extLst>
      <p:ext uri="{BB962C8B-B14F-4D97-AF65-F5344CB8AC3E}">
        <p14:creationId xmlns:p14="http://schemas.microsoft.com/office/powerpoint/2010/main" val="35531143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100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D6105-4FD3-7894-7468-9B199DFCB03E}"/>
            </a:ext>
          </a:extLst>
        </p:cNvPr>
        <p:cNvGrpSpPr/>
        <p:nvPr/>
      </p:nvGrpSpPr>
      <p:grpSpPr>
        <a:xfrm>
          <a:off x="0" y="0"/>
          <a:ext cx="0" cy="0"/>
          <a:chOff x="0" y="0"/>
          <a:chExt cx="0" cy="0"/>
        </a:xfrm>
      </p:grpSpPr>
      <p:sp>
        <p:nvSpPr>
          <p:cNvPr id="8" name="!!Teksts">
            <a:extLst>
              <a:ext uri="{FF2B5EF4-FFF2-40B4-BE49-F238E27FC236}">
                <a16:creationId xmlns:a16="http://schemas.microsoft.com/office/drawing/2014/main" id="{1AF0FDDE-8E6C-8F14-8E15-C772C503E595}"/>
              </a:ext>
            </a:extLst>
          </p:cNvPr>
          <p:cNvSpPr txBox="1">
            <a:spLocks noGrp="1"/>
          </p:cNvSpPr>
          <p:nvPr>
            <p:ph type="title"/>
          </p:nvPr>
        </p:nvSpPr>
        <p:spPr>
          <a:xfrm>
            <a:off x="838200" y="365126"/>
            <a:ext cx="2519597" cy="646332"/>
          </a:xfr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lv-LV" sz="1600" kern="1200" smtClean="0">
                <a:solidFill>
                  <a:srgbClr val="7F7F7F"/>
                </a:solidFill>
                <a:effectLst/>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rgbClr val="7F7F7F"/>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000">
                <a:solidFill>
                  <a:schemeClr val="accent2">
                    <a:lumMod val="75000"/>
                  </a:schemeClr>
                </a:solidFill>
              </a:rPr>
              <a:t>Projekta </a:t>
            </a:r>
            <a:r>
              <a:rPr lang="lv-LV" sz="2000" err="1">
                <a:solidFill>
                  <a:schemeClr val="accent2">
                    <a:lumMod val="75000"/>
                  </a:schemeClr>
                </a:solidFill>
              </a:rPr>
              <a:t>pēcuzraudzība</a:t>
            </a:r>
            <a:endParaRPr lang="lv-LV" sz="2000">
              <a:solidFill>
                <a:schemeClr val="accent2">
                  <a:lumMod val="75000"/>
                </a:schemeClr>
              </a:solidFill>
            </a:endParaRPr>
          </a:p>
        </p:txBody>
      </p:sp>
      <p:graphicFrame>
        <p:nvGraphicFramePr>
          <p:cNvPr id="13" name="Shēma 12">
            <a:extLst>
              <a:ext uri="{FF2B5EF4-FFF2-40B4-BE49-F238E27FC236}">
                <a16:creationId xmlns:a16="http://schemas.microsoft.com/office/drawing/2014/main" id="{F5A3D65A-1293-943F-3E64-341D11A6AFDB}"/>
              </a:ext>
            </a:extLst>
          </p:cNvPr>
          <p:cNvGraphicFramePr/>
          <p:nvPr>
            <p:extLst>
              <p:ext uri="{D42A27DB-BD31-4B8C-83A1-F6EECF244321}">
                <p14:modId xmlns:p14="http://schemas.microsoft.com/office/powerpoint/2010/main" val="2969107947"/>
              </p:ext>
            </p:extLst>
          </p:nvPr>
        </p:nvGraphicFramePr>
        <p:xfrm>
          <a:off x="1555436" y="44660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9" name="!!Forma">
            <a:extLst>
              <a:ext uri="{FF2B5EF4-FFF2-40B4-BE49-F238E27FC236}">
                <a16:creationId xmlns:a16="http://schemas.microsoft.com/office/drawing/2014/main" id="{086BBF61-702E-D255-E39D-15881D748D8F}"/>
              </a:ext>
            </a:extLst>
          </p:cNvPr>
          <p:cNvPicPr>
            <a:picLocks noChangeAspect="1"/>
          </p:cNvPicPr>
          <p:nvPr/>
        </p:nvPicPr>
        <p:blipFill>
          <a:blip r:embed="rId7">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790191" y="2124241"/>
            <a:ext cx="1905000" cy="1905000"/>
          </a:xfrm>
          <a:prstGeom prst="rect">
            <a:avLst/>
          </a:prstGeom>
          <a:noFill/>
          <a:ln>
            <a:noFill/>
          </a:ln>
          <a:effectLst>
            <a:outerShdw blurRad="50800" dist="38100" dir="2700000" algn="tl" rotWithShape="0">
              <a:prstClr val="black">
                <a:alpha val="40000"/>
              </a:prstClr>
            </a:outerShdw>
          </a:effectLst>
        </p:spPr>
      </p:pic>
      <p:pic>
        <p:nvPicPr>
          <p:cNvPr id="9" name="Attēls 8">
            <a:extLst>
              <a:ext uri="{FF2B5EF4-FFF2-40B4-BE49-F238E27FC236}">
                <a16:creationId xmlns:a16="http://schemas.microsoft.com/office/drawing/2014/main" id="{CDAF169A-E25E-E270-9ABA-D6B76560B72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36564" y="5456890"/>
            <a:ext cx="816768" cy="816768"/>
          </a:xfrm>
          <a:prstGeom prst="rect">
            <a:avLst/>
          </a:prstGeom>
          <a:ln>
            <a:noFill/>
          </a:ln>
          <a:effectLst>
            <a:outerShdw blurRad="292100" dist="139700" dir="2700000" algn="tl" rotWithShape="0">
              <a:srgbClr val="333333">
                <a:alpha val="65000"/>
              </a:srgbClr>
            </a:outerShdw>
          </a:effectLst>
        </p:spPr>
      </p:pic>
      <p:sp>
        <p:nvSpPr>
          <p:cNvPr id="3" name="Datuma vietturis 13">
            <a:extLst>
              <a:ext uri="{FF2B5EF4-FFF2-40B4-BE49-F238E27FC236}">
                <a16:creationId xmlns:a16="http://schemas.microsoft.com/office/drawing/2014/main" id="{AD0739D4-A7EF-9F00-DE77-601C3F7D097F}"/>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5" name="Kājenes vietturis 14">
            <a:extLst>
              <a:ext uri="{FF2B5EF4-FFF2-40B4-BE49-F238E27FC236}">
                <a16:creationId xmlns:a16="http://schemas.microsoft.com/office/drawing/2014/main" id="{29268D96-1A60-9B04-FF1C-FDA990085BC8}"/>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2" name="Slide Number Placeholder 1">
            <a:extLst>
              <a:ext uri="{FF2B5EF4-FFF2-40B4-BE49-F238E27FC236}">
                <a16:creationId xmlns:a16="http://schemas.microsoft.com/office/drawing/2014/main" id="{719906DD-CFA8-8F0A-E6D9-E18FA4D6E4E0}"/>
              </a:ext>
            </a:extLst>
          </p:cNvPr>
          <p:cNvSpPr>
            <a:spLocks noGrp="1"/>
          </p:cNvSpPr>
          <p:nvPr>
            <p:ph type="sldNum" sz="quarter" idx="12"/>
          </p:nvPr>
        </p:nvSpPr>
        <p:spPr/>
        <p:txBody>
          <a:bodyPr/>
          <a:lstStyle/>
          <a:p>
            <a:fld id="{0C152783-A906-4F49-8461-A41E71CF96CE}" type="slidenum">
              <a:rPr lang="lv-LV" smtClean="0"/>
              <a:t>51</a:t>
            </a:fld>
            <a:endParaRPr lang="lv-LV"/>
          </a:p>
        </p:txBody>
      </p:sp>
    </p:spTree>
    <p:extLst>
      <p:ext uri="{BB962C8B-B14F-4D97-AF65-F5344CB8AC3E}">
        <p14:creationId xmlns:p14="http://schemas.microsoft.com/office/powerpoint/2010/main" val="23201550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500"/>
                                  </p:stCondLst>
                                  <p:childTnLst>
                                    <p:animEffect transition="out" filter="fade">
                                      <p:cBhvr>
                                        <p:cTn id="6" dur="500" tmFilter="0, 0; .2, .5; .8, .5; 1, 0"/>
                                        <p:tgtEl>
                                          <p:spTgt spid="13">
                                            <p:graphicEl>
                                              <a:dgm id="{CD1904FA-4676-40F9-9D30-A26BB072F079}"/>
                                            </p:graphicEl>
                                          </p:spTgt>
                                        </p:tgtEl>
                                      </p:cBhvr>
                                    </p:animEffect>
                                    <p:animScale>
                                      <p:cBhvr>
                                        <p:cTn id="7" dur="250" autoRev="1" fill="hold"/>
                                        <p:tgtEl>
                                          <p:spTgt spid="13">
                                            <p:graphicEl>
                                              <a:dgm id="{CD1904FA-4676-40F9-9D30-A26BB072F079}"/>
                                            </p:graphic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uiExpand="1">
        <p:bldSub>
          <a:bldDgm bld="one"/>
        </p:bldSub>
      </p:bldGraphic>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atura vietturis 2">
            <a:extLst>
              <a:ext uri="{FF2B5EF4-FFF2-40B4-BE49-F238E27FC236}">
                <a16:creationId xmlns:a16="http://schemas.microsoft.com/office/drawing/2014/main" id="{B48242A3-9D75-9AF6-389B-CFAEF1F666C4}"/>
              </a:ext>
            </a:extLst>
          </p:cNvPr>
          <p:cNvSpPr txBox="1">
            <a:spLocks/>
          </p:cNvSpPr>
          <p:nvPr/>
        </p:nvSpPr>
        <p:spPr>
          <a:xfrm>
            <a:off x="447262" y="1086095"/>
            <a:ext cx="4886738" cy="459246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lv-LV" sz="2400" kern="1200">
                <a:solidFill>
                  <a:schemeClr val="tx1">
                    <a:tint val="82000"/>
                  </a:schemeClr>
                </a:solidFill>
                <a:effectLst/>
                <a:latin typeface="Arial Narrow" panose="020B06060202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Arial Narrow" panose="020B060602020203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lv-LV" sz="1600" kern="1200">
                <a:solidFill>
                  <a:schemeClr val="tx1">
                    <a:tint val="82000"/>
                  </a:schemeClr>
                </a:solidFill>
                <a:effectLst/>
                <a:latin typeface="Arial Narrow" panose="020B060602020203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lv-LV" sz="1600" kern="1200">
                <a:solidFill>
                  <a:schemeClr val="tx1">
                    <a:tint val="82000"/>
                  </a:schemeClr>
                </a:solidFill>
                <a:effectLst/>
                <a:latin typeface="Arial Narrow" panose="020B0606020202030204"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pPr marL="171450" indent="-171450">
              <a:lnSpc>
                <a:spcPct val="140000"/>
              </a:lnSpc>
              <a:buBlip>
                <a:blip r:embed="rId2"/>
              </a:buBlip>
            </a:pPr>
            <a:r>
              <a:rPr lang="lv-LV" sz="1200" dirty="0"/>
              <a:t>Iesniegt visus nepieciešamos dokumentus (pārbauda pēc saraksta);</a:t>
            </a:r>
          </a:p>
          <a:p>
            <a:pPr marL="171450" indent="-171450">
              <a:lnSpc>
                <a:spcPct val="140000"/>
              </a:lnSpc>
              <a:buBlip>
                <a:blip r:embed="rId2"/>
              </a:buBlip>
            </a:pPr>
            <a:r>
              <a:rPr lang="lv-LV" sz="1200" dirty="0"/>
              <a:t>izmantot jaunās veidlapas no nolikuma;</a:t>
            </a:r>
          </a:p>
          <a:p>
            <a:pPr marL="171450" indent="-171450">
              <a:lnSpc>
                <a:spcPct val="140000"/>
              </a:lnSpc>
              <a:buBlip>
                <a:blip r:embed="rId2"/>
              </a:buBlip>
            </a:pPr>
            <a:r>
              <a:rPr lang="lv-LV" sz="1200" dirty="0"/>
              <a:t>projekta apraksts nepārsniedz 20 lpp.;</a:t>
            </a:r>
          </a:p>
          <a:p>
            <a:pPr marL="171450" indent="-171450">
              <a:lnSpc>
                <a:spcPct val="140000"/>
              </a:lnSpc>
              <a:buBlip>
                <a:blip r:embed="rId2"/>
              </a:buBlip>
            </a:pPr>
            <a:r>
              <a:rPr lang="lv-LV" sz="1200" dirty="0"/>
              <a:t>ieskenēt visus dokumentus pilnībā;</a:t>
            </a:r>
          </a:p>
          <a:p>
            <a:pPr marL="171450" indent="-171450">
              <a:lnSpc>
                <a:spcPct val="140000"/>
              </a:lnSpc>
              <a:buBlip>
                <a:blip r:embed="rId2"/>
              </a:buBlip>
            </a:pPr>
            <a:r>
              <a:rPr lang="lv-LV" sz="1200" dirty="0"/>
              <a:t>rakstīt bez kļūdām;</a:t>
            </a:r>
          </a:p>
          <a:p>
            <a:pPr marL="171450" indent="-171450">
              <a:lnSpc>
                <a:spcPct val="140000"/>
              </a:lnSpc>
              <a:buBlip>
                <a:blip r:embed="rId2"/>
              </a:buBlip>
            </a:pPr>
            <a:r>
              <a:rPr lang="lv-LV" sz="1200" dirty="0"/>
              <a:t>projekta vadītāja un galveno izpildītāju </a:t>
            </a:r>
            <a:r>
              <a:rPr lang="lv-LV" sz="1200" i="1" dirty="0"/>
              <a:t>Curriculum Vitae </a:t>
            </a:r>
            <a:r>
              <a:rPr lang="lv-LV" sz="1200" dirty="0"/>
              <a:t>ir parakstīti (ne ar elektronisko parakstu);</a:t>
            </a:r>
          </a:p>
          <a:p>
            <a:pPr marL="171450" indent="-171450">
              <a:lnSpc>
                <a:spcPct val="140000"/>
              </a:lnSpc>
              <a:buBlip>
                <a:blip r:embed="rId2"/>
              </a:buBlip>
            </a:pPr>
            <a:r>
              <a:rPr lang="lv-LV" sz="1200" dirty="0"/>
              <a:t>jāpārliecinās par partneru CV pareizību;</a:t>
            </a:r>
          </a:p>
          <a:p>
            <a:pPr marL="171450" indent="-171450">
              <a:lnSpc>
                <a:spcPct val="140000"/>
              </a:lnSpc>
              <a:buBlip>
                <a:blip r:embed="rId2"/>
              </a:buBlip>
            </a:pPr>
            <a:r>
              <a:rPr lang="lv-LV" sz="1200" dirty="0"/>
              <a:t>iesniedzot projekta pieteikumu, pārliecinās, vai visiem partneriem ir PO statuss;</a:t>
            </a:r>
          </a:p>
          <a:p>
            <a:pPr marL="171450" indent="-171450">
              <a:lnSpc>
                <a:spcPct val="140000"/>
              </a:lnSpc>
              <a:buBlip>
                <a:blip r:embed="rId2"/>
              </a:buBlip>
            </a:pPr>
            <a:r>
              <a:rPr lang="lv-LV" sz="1200" dirty="0"/>
              <a:t>norādīts un pietiekams PLE;</a:t>
            </a:r>
          </a:p>
          <a:p>
            <a:pPr marL="171450" indent="-171450">
              <a:lnSpc>
                <a:spcPct val="140000"/>
              </a:lnSpc>
              <a:buBlip>
                <a:blip r:embed="rId2"/>
              </a:buBlip>
            </a:pPr>
            <a:r>
              <a:rPr lang="lv-LV" sz="1200" dirty="0"/>
              <a:t>studentiem uzsākt darbu ar 1. vai pirmajiem datumiem;</a:t>
            </a:r>
          </a:p>
          <a:p>
            <a:pPr marL="171450" indent="-171450">
              <a:lnSpc>
                <a:spcPct val="140000"/>
              </a:lnSpc>
              <a:buBlip>
                <a:blip r:embed="rId2"/>
              </a:buBlip>
            </a:pPr>
            <a:r>
              <a:rPr lang="lv-LV" sz="1200" dirty="0"/>
              <a:t>obligātie projekta pieteikuma lauki aizpildāmi pēc būtības;</a:t>
            </a:r>
          </a:p>
        </p:txBody>
      </p:sp>
      <p:sp>
        <p:nvSpPr>
          <p:cNvPr id="6" name="!!Teksts">
            <a:extLst>
              <a:ext uri="{FF2B5EF4-FFF2-40B4-BE49-F238E27FC236}">
                <a16:creationId xmlns:a16="http://schemas.microsoft.com/office/drawing/2014/main" id="{48AFB0DC-C8A8-A31F-BA02-DB118DE14596}"/>
              </a:ext>
            </a:extLst>
          </p:cNvPr>
          <p:cNvSpPr>
            <a:spLocks noGrp="1"/>
          </p:cNvSpPr>
          <p:nvPr>
            <p:ph type="title"/>
          </p:nvPr>
        </p:nvSpPr>
        <p:spPr>
          <a:xfrm>
            <a:off x="712305" y="300217"/>
            <a:ext cx="10515600" cy="600547"/>
          </a:xfrm>
        </p:spPr>
        <p:txBody>
          <a:bodyPr>
            <a:noAutofit/>
          </a:bodyPr>
          <a:lstStyle/>
          <a:p>
            <a:r>
              <a:rPr lang="lv-LV" sz="2800" dirty="0"/>
              <a:t>Biežāk pieļautās kļūdas </a:t>
            </a:r>
            <a:r>
              <a:rPr lang="lv-LV" sz="2800" dirty="0">
                <a:solidFill>
                  <a:schemeClr val="tx2"/>
                </a:solidFill>
              </a:rPr>
              <a:t>projekta pieteikuma iesniegšanā un īstenošanā</a:t>
            </a:r>
          </a:p>
        </p:txBody>
      </p:sp>
      <p:sp>
        <p:nvSpPr>
          <p:cNvPr id="9" name="Satura vietturis 2">
            <a:extLst>
              <a:ext uri="{FF2B5EF4-FFF2-40B4-BE49-F238E27FC236}">
                <a16:creationId xmlns:a16="http://schemas.microsoft.com/office/drawing/2014/main" id="{C63F122C-3A17-1D8A-AB8B-E15E654D1A2E}"/>
              </a:ext>
            </a:extLst>
          </p:cNvPr>
          <p:cNvSpPr txBox="1">
            <a:spLocks/>
          </p:cNvSpPr>
          <p:nvPr/>
        </p:nvSpPr>
        <p:spPr>
          <a:xfrm>
            <a:off x="5237748" y="1086095"/>
            <a:ext cx="4992929" cy="481774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lv-LV" sz="2400" kern="1200">
                <a:solidFill>
                  <a:schemeClr val="tx1">
                    <a:tint val="82000"/>
                  </a:schemeClr>
                </a:solidFill>
                <a:effectLst/>
                <a:latin typeface="Arial Narrow" panose="020B0606020202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82000"/>
                  </a:schemeClr>
                </a:solidFill>
                <a:latin typeface="Arial Narrow" panose="020B060602020203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82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lv-LV" sz="1600" kern="1200">
                <a:solidFill>
                  <a:schemeClr val="tx1">
                    <a:tint val="82000"/>
                  </a:schemeClr>
                </a:solidFill>
                <a:effectLst/>
                <a:latin typeface="Arial Narrow" panose="020B060602020203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lv-LV" sz="1600" kern="1200">
                <a:solidFill>
                  <a:schemeClr val="tx1">
                    <a:tint val="82000"/>
                  </a:schemeClr>
                </a:solidFill>
                <a:effectLst/>
                <a:latin typeface="Arial Narrow" panose="020B0606020202030204"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82000"/>
                  </a:schemeClr>
                </a:solidFill>
                <a:latin typeface="+mn-lt"/>
                <a:ea typeface="+mn-ea"/>
                <a:cs typeface="+mn-cs"/>
              </a:defRPr>
            </a:lvl9pPr>
          </a:lstStyle>
          <a:p>
            <a:pPr marL="342900" indent="-342900">
              <a:lnSpc>
                <a:spcPct val="140000"/>
              </a:lnSpc>
              <a:buBlip>
                <a:blip r:embed="rId2"/>
              </a:buBlip>
            </a:pPr>
            <a:r>
              <a:rPr lang="lv-LV" sz="1200" dirty="0"/>
              <a:t>sadarbības parteriem jānorāda pilnā projekta summa, viņu daļai jābūt sabalansētai starp darba pakām, partneriem un finansējumu;</a:t>
            </a:r>
          </a:p>
          <a:p>
            <a:pPr marL="342900" indent="-342900">
              <a:lnSpc>
                <a:spcPct val="140000"/>
              </a:lnSpc>
              <a:buBlip>
                <a:blip r:embed="rId2"/>
              </a:buBlip>
            </a:pPr>
            <a:r>
              <a:rPr lang="lv-LV" sz="1200" dirty="0"/>
              <a:t>apliecinājumus paraksta </a:t>
            </a:r>
            <a:r>
              <a:rPr lang="lv-LV" sz="1200" dirty="0" err="1"/>
              <a:t>paraksttiesīgā</a:t>
            </a:r>
            <a:r>
              <a:rPr lang="lv-LV" sz="1200" dirty="0"/>
              <a:t> persona;</a:t>
            </a:r>
          </a:p>
          <a:p>
            <a:pPr marL="342900" indent="-342900">
              <a:lnSpc>
                <a:spcPct val="140000"/>
              </a:lnSpc>
              <a:buBlip>
                <a:blip r:embed="rId2"/>
              </a:buBlip>
            </a:pPr>
            <a:r>
              <a:rPr lang="lv-LV" sz="1200" dirty="0"/>
              <a:t>jāpārliecinās par netiešo izmaksu summu;</a:t>
            </a:r>
          </a:p>
          <a:p>
            <a:pPr marL="342900" indent="-342900">
              <a:lnSpc>
                <a:spcPct val="140000"/>
              </a:lnSpc>
              <a:buBlip>
                <a:blip r:embed="rId2"/>
              </a:buBlip>
            </a:pPr>
            <a:r>
              <a:rPr lang="lv-LV" sz="1200" dirty="0"/>
              <a:t>apliecinājumos norādīt pilno projekta summu, par kuru paredzēts slēgt līgumu;</a:t>
            </a:r>
          </a:p>
          <a:p>
            <a:pPr marL="342900" indent="-342900">
              <a:lnSpc>
                <a:spcPct val="140000"/>
              </a:lnSpc>
              <a:buBlip>
                <a:blip r:embed="rId2"/>
              </a:buBlip>
            </a:pPr>
            <a:r>
              <a:rPr lang="lv-LV" sz="1200" dirty="0"/>
              <a:t>neatstāt iesniegšanu uz pēdējo brīdi (iesniegtās versijas nedrīkst atšķirties);</a:t>
            </a:r>
          </a:p>
          <a:p>
            <a:pPr marL="342900" indent="-342900">
              <a:lnSpc>
                <a:spcPct val="140000"/>
              </a:lnSpc>
              <a:buBlip>
                <a:blip r:embed="rId2"/>
              </a:buBlip>
            </a:pPr>
            <a:r>
              <a:rPr lang="lv-LV" sz="1200" dirty="0"/>
              <a:t>projekta īstenošanas laikā izmaiņas skatās no kopējās summas un tās jāpiesaka laicīgi (8. pielikums);</a:t>
            </a:r>
          </a:p>
          <a:p>
            <a:pPr marL="342900" indent="-342900">
              <a:lnSpc>
                <a:spcPct val="140000"/>
              </a:lnSpc>
              <a:buBlip>
                <a:blip r:embed="rId2"/>
              </a:buBlip>
            </a:pPr>
            <a:r>
              <a:rPr lang="lv-LV" sz="1200" dirty="0"/>
              <a:t>ja plāno mainīt projekta vadītāju vai galveno izpildītāju, pirms pieņemšanas darbā jāsagaida ĪUK akcepts;</a:t>
            </a:r>
          </a:p>
          <a:p>
            <a:pPr marL="342900" indent="-342900">
              <a:lnSpc>
                <a:spcPct val="140000"/>
              </a:lnSpc>
              <a:buBlip>
                <a:blip r:embed="rId2"/>
              </a:buBlip>
            </a:pPr>
            <a:r>
              <a:rPr lang="lv-LV" sz="1200" dirty="0"/>
              <a:t>neatstāt publikācijas uz pēdējo brīdi;</a:t>
            </a:r>
          </a:p>
          <a:p>
            <a:pPr marL="342900" indent="-342900">
              <a:lnSpc>
                <a:spcPct val="140000"/>
              </a:lnSpc>
              <a:buBlip>
                <a:blip r:embed="rId2"/>
              </a:buBlip>
            </a:pPr>
            <a:r>
              <a:rPr lang="lv-LV" sz="1200" dirty="0"/>
              <a:t>maģistra un doktora darbiem jābūt attiecīgajā tematikā;</a:t>
            </a:r>
          </a:p>
          <a:p>
            <a:pPr marL="342900" indent="-342900">
              <a:lnSpc>
                <a:spcPct val="140000"/>
              </a:lnSpc>
              <a:buBlip>
                <a:blip r:embed="rId2"/>
              </a:buBlip>
            </a:pPr>
            <a:r>
              <a:rPr lang="lv-LV" sz="1200" dirty="0"/>
              <a:t>projekta īstenošanas termiņa pagarinājuma nosacījumi ir ļoti stingri.</a:t>
            </a:r>
          </a:p>
          <a:p>
            <a:pPr marL="285750" indent="-285750">
              <a:buFont typeface="Arial" panose="020B0604020202020204" pitchFamily="34" charset="0"/>
              <a:buChar char="•"/>
            </a:pPr>
            <a:endParaRPr lang="lv-LV" sz="1200" dirty="0"/>
          </a:p>
          <a:p>
            <a:pPr marL="285750" indent="-285750">
              <a:buFont typeface="Arial" panose="020B0604020202020204" pitchFamily="34" charset="0"/>
              <a:buChar char="•"/>
            </a:pPr>
            <a:endParaRPr lang="lv-LV" sz="1200" dirty="0"/>
          </a:p>
          <a:p>
            <a:pPr marL="285750" indent="-285750">
              <a:buFont typeface="Arial" panose="020B0604020202020204" pitchFamily="34" charset="0"/>
              <a:buChar char="•"/>
            </a:pPr>
            <a:endParaRPr lang="lv-LV" sz="1200" dirty="0"/>
          </a:p>
          <a:p>
            <a:pPr marL="285750" indent="-285750">
              <a:buFont typeface="Arial" panose="020B0604020202020204" pitchFamily="34" charset="0"/>
              <a:buChar char="•"/>
            </a:pPr>
            <a:endParaRPr lang="lv-LV" sz="1200" dirty="0"/>
          </a:p>
          <a:p>
            <a:pPr marL="285750" indent="-285750">
              <a:buFont typeface="Arial" panose="020B0604020202020204" pitchFamily="34" charset="0"/>
              <a:buChar char="•"/>
            </a:pPr>
            <a:endParaRPr lang="lv-LV" sz="1200" dirty="0"/>
          </a:p>
          <a:p>
            <a:pPr marL="285750" indent="-285750">
              <a:buFont typeface="Arial" panose="020B0604020202020204" pitchFamily="34" charset="0"/>
              <a:buChar char="•"/>
            </a:pPr>
            <a:endParaRPr lang="lv-LV" sz="1200" dirty="0"/>
          </a:p>
          <a:p>
            <a:endParaRPr lang="lv-LV" sz="1200" dirty="0"/>
          </a:p>
        </p:txBody>
      </p:sp>
      <p:pic>
        <p:nvPicPr>
          <p:cNvPr id="10" name="!!Forma" descr="Image result for research icon">
            <a:extLst>
              <a:ext uri="{FF2B5EF4-FFF2-40B4-BE49-F238E27FC236}">
                <a16:creationId xmlns:a16="http://schemas.microsoft.com/office/drawing/2014/main" id="{8100DEBC-55A0-4342-9069-80CC5239D1C9}"/>
              </a:ext>
            </a:extLst>
          </p:cNvPr>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309845" y="2181173"/>
            <a:ext cx="1501154" cy="150115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uma vietturis 13">
            <a:extLst>
              <a:ext uri="{FF2B5EF4-FFF2-40B4-BE49-F238E27FC236}">
                <a16:creationId xmlns:a16="http://schemas.microsoft.com/office/drawing/2014/main" id="{666FE60B-5F12-3C83-15E9-12FF1A31ADB6}"/>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7" name="Kājenes vietturis 14">
            <a:extLst>
              <a:ext uri="{FF2B5EF4-FFF2-40B4-BE49-F238E27FC236}">
                <a16:creationId xmlns:a16="http://schemas.microsoft.com/office/drawing/2014/main" id="{0A2A0410-E610-7A09-DC5B-A558710F52AE}"/>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2" name="Slide Number Placeholder 1">
            <a:extLst>
              <a:ext uri="{FF2B5EF4-FFF2-40B4-BE49-F238E27FC236}">
                <a16:creationId xmlns:a16="http://schemas.microsoft.com/office/drawing/2014/main" id="{F0F6AD57-D628-82FB-DB34-8423FC143583}"/>
              </a:ext>
            </a:extLst>
          </p:cNvPr>
          <p:cNvSpPr>
            <a:spLocks noGrp="1"/>
          </p:cNvSpPr>
          <p:nvPr>
            <p:ph type="sldNum" sz="quarter" idx="12"/>
          </p:nvPr>
        </p:nvSpPr>
        <p:spPr/>
        <p:txBody>
          <a:bodyPr/>
          <a:lstStyle/>
          <a:p>
            <a:fld id="{0C152783-A906-4F49-8461-A41E71CF96CE}" type="slidenum">
              <a:rPr lang="lv-LV" smtClean="0"/>
              <a:t>52</a:t>
            </a:fld>
            <a:endParaRPr lang="lv-LV"/>
          </a:p>
        </p:txBody>
      </p:sp>
    </p:spTree>
    <p:extLst>
      <p:ext uri="{BB962C8B-B14F-4D97-AF65-F5344CB8AC3E}">
        <p14:creationId xmlns:p14="http://schemas.microsoft.com/office/powerpoint/2010/main" val="33329044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
            <a:extLst>
              <a:ext uri="{FF2B5EF4-FFF2-40B4-BE49-F238E27FC236}">
                <a16:creationId xmlns:a16="http://schemas.microsoft.com/office/drawing/2014/main" id="{1C33B4FD-53F8-8F9E-82F5-3DA07FCBD692}"/>
              </a:ext>
            </a:extLst>
          </p:cNvPr>
          <p:cNvSpPr txBox="1">
            <a:spLocks/>
          </p:cNvSpPr>
          <p:nvPr/>
        </p:nvSpPr>
        <p:spPr>
          <a:xfrm>
            <a:off x="6792362" y="4048799"/>
            <a:ext cx="3657600" cy="7948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lv-LV" sz="1600" kern="1200" smtClean="0">
                <a:solidFill>
                  <a:srgbClr val="7F7F7F"/>
                </a:solidFill>
                <a:effectLst/>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rgbClr val="7F7F7F"/>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lv-LV" sz="1800" b="1" dirty="0">
                <a:latin typeface="+mn-lt"/>
                <a:ea typeface="Verdana" panose="020B0604030504040204" pitchFamily="34" charset="0"/>
              </a:rPr>
              <a:t>Par nolikumu un projektu iesniegšanu</a:t>
            </a:r>
          </a:p>
          <a:p>
            <a:pPr marL="0" indent="0" algn="r">
              <a:buFont typeface="Arial" panose="020B0604020202020204" pitchFamily="34" charset="0"/>
              <a:buNone/>
            </a:pPr>
            <a:r>
              <a:rPr lang="lv-LV" sz="1800" b="1" dirty="0">
                <a:latin typeface="+mn-lt"/>
                <a:ea typeface="Verdana" panose="020B0604030504040204" pitchFamily="34" charset="0"/>
              </a:rPr>
              <a:t>rakstīt uz: </a:t>
            </a:r>
            <a:r>
              <a:rPr lang="lv-LV" sz="1800" dirty="0">
                <a:latin typeface="+mn-lt"/>
                <a:ea typeface="Verdana" panose="020B0604030504040204" pitchFamily="34" charset="0"/>
                <a:hlinkClick r:id="rId2"/>
              </a:rPr>
              <a:t>vpp@lzp.gov.lv</a:t>
            </a:r>
            <a:endParaRPr lang="lv-LV" sz="1800" b="1" dirty="0">
              <a:latin typeface="+mn-lt"/>
              <a:ea typeface="Verdana" panose="020B0604030504040204" pitchFamily="34" charset="0"/>
            </a:endParaRPr>
          </a:p>
        </p:txBody>
      </p:sp>
      <p:sp>
        <p:nvSpPr>
          <p:cNvPr id="3" name="Date Placeholder 2">
            <a:extLst>
              <a:ext uri="{FF2B5EF4-FFF2-40B4-BE49-F238E27FC236}">
                <a16:creationId xmlns:a16="http://schemas.microsoft.com/office/drawing/2014/main" id="{9FC02AF6-9ADD-9B45-FDFC-E7801D27F78F}"/>
              </a:ext>
            </a:extLst>
          </p:cNvPr>
          <p:cNvSpPr>
            <a:spLocks noGrp="1"/>
          </p:cNvSpPr>
          <p:nvPr>
            <p:ph type="dt" sz="half" idx="10"/>
          </p:nvPr>
        </p:nvSpPr>
        <p:spPr/>
        <p:txBody>
          <a:bodyPr/>
          <a:lstStyle/>
          <a:p>
            <a:r>
              <a:rPr lang="lv-LV"/>
              <a:t>2026. gada 7. jūlijā</a:t>
            </a:r>
          </a:p>
        </p:txBody>
      </p:sp>
      <p:sp>
        <p:nvSpPr>
          <p:cNvPr id="4" name="Footer Placeholder 3">
            <a:extLst>
              <a:ext uri="{FF2B5EF4-FFF2-40B4-BE49-F238E27FC236}">
                <a16:creationId xmlns:a16="http://schemas.microsoft.com/office/drawing/2014/main" id="{C38D5A27-F4FF-060A-C5F6-F16732A7B204}"/>
              </a:ext>
            </a:extLst>
          </p:cNvPr>
          <p:cNvSpPr>
            <a:spLocks noGrp="1"/>
          </p:cNvSpPr>
          <p:nvPr>
            <p:ph type="ftr" sz="quarter" idx="11"/>
          </p:nvPr>
        </p:nvSpPr>
        <p:spPr/>
        <p:txBody>
          <a:bodyPr/>
          <a:lstStyle/>
          <a:p>
            <a:r>
              <a:rPr lang="lv-LV"/>
              <a:t>Valsts pētījumu programmas “Bioloģiskās daudzveidības prioritāro rīcību  programmā noteikto pētījumu izstrāde, 2. daļa” 2026.–2028. gadam projektu pieteikumu atklātais konkurss </a:t>
            </a:r>
          </a:p>
        </p:txBody>
      </p:sp>
      <p:sp>
        <p:nvSpPr>
          <p:cNvPr id="5" name="Slide Number Placeholder 4">
            <a:extLst>
              <a:ext uri="{FF2B5EF4-FFF2-40B4-BE49-F238E27FC236}">
                <a16:creationId xmlns:a16="http://schemas.microsoft.com/office/drawing/2014/main" id="{FDD4E3CF-C2FA-6FD7-83F6-ECCB700A9944}"/>
              </a:ext>
            </a:extLst>
          </p:cNvPr>
          <p:cNvSpPr>
            <a:spLocks noGrp="1"/>
          </p:cNvSpPr>
          <p:nvPr>
            <p:ph type="sldNum" sz="quarter" idx="12"/>
          </p:nvPr>
        </p:nvSpPr>
        <p:spPr/>
        <p:txBody>
          <a:bodyPr/>
          <a:lstStyle/>
          <a:p>
            <a:fld id="{0C152783-A906-4F49-8461-A41E71CF96CE}" type="slidenum">
              <a:rPr lang="lv-LV" smtClean="0"/>
              <a:t>53</a:t>
            </a:fld>
            <a:endParaRPr lang="lv-LV"/>
          </a:p>
        </p:txBody>
      </p:sp>
    </p:spTree>
    <p:extLst>
      <p:ext uri="{BB962C8B-B14F-4D97-AF65-F5344CB8AC3E}">
        <p14:creationId xmlns:p14="http://schemas.microsoft.com/office/powerpoint/2010/main" val="21495365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1F51D-B5F7-4A0D-9AFF-F9095EF07C02}"/>
            </a:ext>
          </a:extLst>
        </p:cNvPr>
        <p:cNvGrpSpPr/>
        <p:nvPr/>
      </p:nvGrpSpPr>
      <p:grpSpPr>
        <a:xfrm>
          <a:off x="0" y="0"/>
          <a:ext cx="0" cy="0"/>
          <a:chOff x="0" y="0"/>
          <a:chExt cx="0" cy="0"/>
        </a:xfrm>
      </p:grpSpPr>
      <p:sp>
        <p:nvSpPr>
          <p:cNvPr id="12" name="!!Teksts">
            <a:extLst>
              <a:ext uri="{FF2B5EF4-FFF2-40B4-BE49-F238E27FC236}">
                <a16:creationId xmlns:a16="http://schemas.microsoft.com/office/drawing/2014/main" id="{7C80C9A4-319C-3AB2-4B6B-A3E06C8AF26F}"/>
              </a:ext>
            </a:extLst>
          </p:cNvPr>
          <p:cNvSpPr>
            <a:spLocks noGrp="1"/>
          </p:cNvSpPr>
          <p:nvPr>
            <p:ph type="title"/>
          </p:nvPr>
        </p:nvSpPr>
        <p:spPr>
          <a:xfrm>
            <a:off x="767861" y="54252"/>
            <a:ext cx="10515600" cy="1325563"/>
          </a:xfrm>
        </p:spPr>
        <p:txBody>
          <a:bodyPr/>
          <a:lstStyle/>
          <a:p>
            <a:r>
              <a:rPr lang="lv-LV" dirty="0"/>
              <a:t>Nolikumā iekļautā informācija</a:t>
            </a:r>
            <a:endParaRPr lang="en-US" dirty="0"/>
          </a:p>
        </p:txBody>
      </p:sp>
      <p:graphicFrame>
        <p:nvGraphicFramePr>
          <p:cNvPr id="13" name="Tabula 12">
            <a:extLst>
              <a:ext uri="{FF2B5EF4-FFF2-40B4-BE49-F238E27FC236}">
                <a16:creationId xmlns:a16="http://schemas.microsoft.com/office/drawing/2014/main" id="{F426B880-C4C4-C840-0AE4-CCAB473382BE}"/>
              </a:ext>
            </a:extLst>
          </p:cNvPr>
          <p:cNvGraphicFramePr>
            <a:graphicFrameLocks noGrp="1"/>
          </p:cNvGraphicFramePr>
          <p:nvPr>
            <p:extLst>
              <p:ext uri="{D42A27DB-BD31-4B8C-83A1-F6EECF244321}">
                <p14:modId xmlns:p14="http://schemas.microsoft.com/office/powerpoint/2010/main" val="2395768424"/>
              </p:ext>
            </p:extLst>
          </p:nvPr>
        </p:nvGraphicFramePr>
        <p:xfrm>
          <a:off x="2317004" y="1036502"/>
          <a:ext cx="8781020" cy="5191760"/>
        </p:xfrm>
        <a:graphic>
          <a:graphicData uri="http://schemas.openxmlformats.org/drawingml/2006/table">
            <a:tbl>
              <a:tblPr firstRow="1" bandRow="1">
                <a:effectLst>
                  <a:outerShdw blurRad="50800" dist="38100" dir="2700000" algn="tl" rotWithShape="0">
                    <a:prstClr val="black">
                      <a:alpha val="40000"/>
                    </a:prstClr>
                  </a:outerShdw>
                </a:effectLst>
                <a:tableStyleId>{8A107856-5554-42FB-B03E-39F5DBC370BA}</a:tableStyleId>
              </a:tblPr>
              <a:tblGrid>
                <a:gridCol w="8781020">
                  <a:extLst>
                    <a:ext uri="{9D8B030D-6E8A-4147-A177-3AD203B41FA5}">
                      <a16:colId xmlns:a16="http://schemas.microsoft.com/office/drawing/2014/main" val="3925869716"/>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0" kern="1200" dirty="0">
                          <a:solidFill>
                            <a:schemeClr val="tx1"/>
                          </a:solidFill>
                          <a:effectLst/>
                        </a:rPr>
                        <a:t>I. Vispārīgie jautājumi</a:t>
                      </a:r>
                      <a:endParaRPr lang="lv-LV" sz="1400" b="0" kern="1200" dirty="0">
                        <a:solidFill>
                          <a:schemeClr val="lt1"/>
                        </a:solidFill>
                        <a:effectLst/>
                        <a:latin typeface="+mn-lt"/>
                        <a:ea typeface="+mn-ea"/>
                        <a:cs typeface="+mn-cs"/>
                      </a:endParaRPr>
                    </a:p>
                  </a:txBody>
                  <a:tcPr/>
                </a:tc>
                <a:extLst>
                  <a:ext uri="{0D108BD9-81ED-4DB2-BD59-A6C34878D82A}">
                    <a16:rowId xmlns:a16="http://schemas.microsoft.com/office/drawing/2014/main" val="335390161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0" kern="1200" dirty="0">
                          <a:solidFill>
                            <a:schemeClr val="dk1"/>
                          </a:solidFill>
                          <a:effectLst/>
                        </a:rPr>
                        <a:t>II. Projekta pieteikuma iesniedzēja un sadarbības partnera dalības nosacījumi projektā</a:t>
                      </a:r>
                      <a:endParaRPr lang="lv-LV" sz="1400" b="0" kern="1200" dirty="0">
                        <a:solidFill>
                          <a:schemeClr val="lt1"/>
                        </a:solidFill>
                        <a:effectLst/>
                        <a:latin typeface="+mn-lt"/>
                        <a:ea typeface="+mn-ea"/>
                        <a:cs typeface="+mn-cs"/>
                      </a:endParaRPr>
                    </a:p>
                  </a:txBody>
                  <a:tcPr/>
                </a:tc>
                <a:extLst>
                  <a:ext uri="{0D108BD9-81ED-4DB2-BD59-A6C34878D82A}">
                    <a16:rowId xmlns:a16="http://schemas.microsoft.com/office/drawing/2014/main" val="235947928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0" kern="1200" dirty="0">
                          <a:solidFill>
                            <a:schemeClr val="dk1"/>
                          </a:solidFill>
                          <a:effectLst/>
                        </a:rPr>
                        <a:t>III. Zinātniskās grupas dalības nosacījumi projektā</a:t>
                      </a:r>
                      <a:endParaRPr lang="lv-LV" sz="1400" b="0" kern="1200" dirty="0">
                        <a:solidFill>
                          <a:schemeClr val="dk1"/>
                        </a:solidFill>
                        <a:effectLst/>
                        <a:latin typeface="+mn-lt"/>
                        <a:ea typeface="+mn-ea"/>
                        <a:cs typeface="+mn-cs"/>
                      </a:endParaRPr>
                    </a:p>
                  </a:txBody>
                  <a:tcPr/>
                </a:tc>
                <a:extLst>
                  <a:ext uri="{0D108BD9-81ED-4DB2-BD59-A6C34878D82A}">
                    <a16:rowId xmlns:a16="http://schemas.microsoft.com/office/drawing/2014/main" val="176600304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0" kern="1200" dirty="0">
                          <a:solidFill>
                            <a:schemeClr val="tx1"/>
                          </a:solidFill>
                          <a:effectLst/>
                        </a:rPr>
                        <a:t>IV. Atbalstāmās darbības un izmaksas</a:t>
                      </a:r>
                      <a:endParaRPr lang="lv-LV" sz="1400" b="0" kern="1200" dirty="0">
                        <a:solidFill>
                          <a:schemeClr val="tx1"/>
                        </a:solidFill>
                        <a:effectLst/>
                        <a:latin typeface="+mn-lt"/>
                        <a:ea typeface="+mn-ea"/>
                        <a:cs typeface="+mn-cs"/>
                      </a:endParaRPr>
                    </a:p>
                  </a:txBody>
                  <a:tcPr/>
                </a:tc>
                <a:extLst>
                  <a:ext uri="{0D108BD9-81ED-4DB2-BD59-A6C34878D82A}">
                    <a16:rowId xmlns:a16="http://schemas.microsoft.com/office/drawing/2014/main" val="374161367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0" kern="1200" dirty="0">
                          <a:solidFill>
                            <a:schemeClr val="tx1"/>
                          </a:solidFill>
                          <a:effectLst/>
                        </a:rPr>
                        <a:t>V. Projekta pieteikuma noformēšanas un iesniegšanas kārtība</a:t>
                      </a:r>
                      <a:endParaRPr lang="lv-LV" sz="1400" b="0" kern="1200" dirty="0">
                        <a:solidFill>
                          <a:schemeClr val="tx1"/>
                        </a:solidFill>
                        <a:effectLst/>
                        <a:latin typeface="+mn-lt"/>
                        <a:ea typeface="+mn-ea"/>
                        <a:cs typeface="+mn-cs"/>
                      </a:endParaRPr>
                    </a:p>
                  </a:txBody>
                  <a:tcPr/>
                </a:tc>
                <a:extLst>
                  <a:ext uri="{0D108BD9-81ED-4DB2-BD59-A6C34878D82A}">
                    <a16:rowId xmlns:a16="http://schemas.microsoft.com/office/drawing/2014/main" val="50727381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0" kern="1200" dirty="0">
                          <a:solidFill>
                            <a:schemeClr val="tx1"/>
                          </a:solidFill>
                          <a:effectLst/>
                        </a:rPr>
                        <a:t>VI. Projektu pieteikumu administratīvā izvērtēšana</a:t>
                      </a:r>
                      <a:endParaRPr lang="lv-LV" sz="1400" b="0" kern="1200" dirty="0">
                        <a:solidFill>
                          <a:schemeClr val="tx1"/>
                        </a:solidFill>
                        <a:effectLst/>
                        <a:latin typeface="+mn-lt"/>
                        <a:ea typeface="+mn-ea"/>
                        <a:cs typeface="+mn-cs"/>
                      </a:endParaRPr>
                    </a:p>
                  </a:txBody>
                  <a:tcPr/>
                </a:tc>
                <a:extLst>
                  <a:ext uri="{0D108BD9-81ED-4DB2-BD59-A6C34878D82A}">
                    <a16:rowId xmlns:a16="http://schemas.microsoft.com/office/drawing/2014/main" val="293232812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0" kern="1200" dirty="0">
                          <a:solidFill>
                            <a:schemeClr val="tx1"/>
                          </a:solidFill>
                          <a:effectLst/>
                        </a:rPr>
                        <a:t>VII. Projekta pieteikuma zinātniskā izvērtēšana</a:t>
                      </a:r>
                      <a:endParaRPr lang="lv-LV" sz="1400" b="0" kern="1200" dirty="0">
                        <a:solidFill>
                          <a:schemeClr val="tx1"/>
                        </a:solidFill>
                        <a:effectLst/>
                        <a:latin typeface="+mn-lt"/>
                        <a:ea typeface="+mn-ea"/>
                        <a:cs typeface="+mn-cs"/>
                      </a:endParaRPr>
                    </a:p>
                  </a:txBody>
                  <a:tcPr/>
                </a:tc>
                <a:extLst>
                  <a:ext uri="{0D108BD9-81ED-4DB2-BD59-A6C34878D82A}">
                    <a16:rowId xmlns:a16="http://schemas.microsoft.com/office/drawing/2014/main" val="222305461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0" kern="1200" dirty="0">
                          <a:solidFill>
                            <a:schemeClr val="tx1"/>
                          </a:solidFill>
                          <a:effectLst/>
                        </a:rPr>
                        <a:t>VIII. </a:t>
                      </a:r>
                      <a:r>
                        <a:rPr lang="lv-LV" sz="1400" b="0" kern="1200" dirty="0">
                          <a:solidFill>
                            <a:schemeClr val="tx1"/>
                          </a:solidFill>
                          <a:effectLst/>
                          <a:latin typeface="+mn-lt"/>
                          <a:ea typeface="+mn-ea"/>
                          <a:cs typeface="+mn-cs"/>
                        </a:rPr>
                        <a:t>Lēmuma pieņemšana par finansējuma piešķiršanu vai projekta pieteikuma noraidīšanu</a:t>
                      </a:r>
                    </a:p>
                  </a:txBody>
                  <a:tcPr/>
                </a:tc>
                <a:extLst>
                  <a:ext uri="{0D108BD9-81ED-4DB2-BD59-A6C34878D82A}">
                    <a16:rowId xmlns:a16="http://schemas.microsoft.com/office/drawing/2014/main" val="355297631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0" kern="1200" dirty="0">
                          <a:solidFill>
                            <a:schemeClr val="tx1"/>
                          </a:solidFill>
                          <a:effectLst/>
                        </a:rPr>
                        <a:t>IX. Projekta līguma noslēgšana un finansēšana</a:t>
                      </a:r>
                      <a:endParaRPr lang="lv-LV" sz="1400" b="0" kern="1200" dirty="0">
                        <a:solidFill>
                          <a:schemeClr val="tx1"/>
                        </a:solidFill>
                        <a:effectLst/>
                        <a:latin typeface="+mn-lt"/>
                        <a:ea typeface="+mn-ea"/>
                        <a:cs typeface="+mn-cs"/>
                      </a:endParaRPr>
                    </a:p>
                  </a:txBody>
                  <a:tcPr/>
                </a:tc>
                <a:extLst>
                  <a:ext uri="{0D108BD9-81ED-4DB2-BD59-A6C34878D82A}">
                    <a16:rowId xmlns:a16="http://schemas.microsoft.com/office/drawing/2014/main" val="408214146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0" kern="1200" dirty="0">
                          <a:solidFill>
                            <a:schemeClr val="tx1"/>
                          </a:solidFill>
                          <a:effectLst/>
                        </a:rPr>
                        <a:t>X. Projekta vidusposma un projekta noslēguma zinātniskā pārskata iesniegšana un izvērtēšana</a:t>
                      </a:r>
                      <a:endParaRPr lang="lv-LV" sz="1400" b="0" kern="1200" dirty="0">
                        <a:solidFill>
                          <a:schemeClr val="tx1"/>
                        </a:solidFill>
                        <a:effectLst/>
                        <a:latin typeface="+mn-lt"/>
                        <a:ea typeface="+mn-ea"/>
                        <a:cs typeface="+mn-cs"/>
                      </a:endParaRPr>
                    </a:p>
                  </a:txBody>
                  <a:tcPr/>
                </a:tc>
                <a:extLst>
                  <a:ext uri="{0D108BD9-81ED-4DB2-BD59-A6C34878D82A}">
                    <a16:rowId xmlns:a16="http://schemas.microsoft.com/office/drawing/2014/main" val="280004453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0" kern="1200" dirty="0">
                          <a:solidFill>
                            <a:schemeClr val="tx1"/>
                          </a:solidFill>
                          <a:effectLst/>
                        </a:rPr>
                        <a:t>XI. Padomes vidusposma un gala ziņojums par programmas īstenošanu</a:t>
                      </a:r>
                      <a:endParaRPr lang="lv-LV" sz="1400" b="0" kern="1200" dirty="0">
                        <a:solidFill>
                          <a:schemeClr val="tx1"/>
                        </a:solidFill>
                        <a:effectLst/>
                        <a:latin typeface="+mn-lt"/>
                        <a:ea typeface="+mn-ea"/>
                        <a:cs typeface="+mn-cs"/>
                      </a:endParaRPr>
                    </a:p>
                  </a:txBody>
                  <a:tcPr/>
                </a:tc>
                <a:extLst>
                  <a:ext uri="{0D108BD9-81ED-4DB2-BD59-A6C34878D82A}">
                    <a16:rowId xmlns:a16="http://schemas.microsoft.com/office/drawing/2014/main" val="183928545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0" kern="1200" dirty="0">
                          <a:solidFill>
                            <a:schemeClr val="tx1"/>
                          </a:solidFill>
                          <a:effectLst/>
                        </a:rPr>
                        <a:t>XII. Informācijas un publicitātes prasības</a:t>
                      </a:r>
                      <a:endParaRPr lang="lv-LV" sz="1400" b="0" kern="1200" dirty="0">
                        <a:solidFill>
                          <a:schemeClr val="tx1"/>
                        </a:solidFill>
                        <a:effectLst/>
                        <a:latin typeface="+mn-lt"/>
                        <a:ea typeface="+mn-ea"/>
                        <a:cs typeface="+mn-cs"/>
                      </a:endParaRPr>
                    </a:p>
                  </a:txBody>
                  <a:tcPr/>
                </a:tc>
                <a:extLst>
                  <a:ext uri="{0D108BD9-81ED-4DB2-BD59-A6C34878D82A}">
                    <a16:rowId xmlns:a16="http://schemas.microsoft.com/office/drawing/2014/main" val="31343058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0" kern="1200" dirty="0">
                          <a:solidFill>
                            <a:schemeClr val="tx1"/>
                          </a:solidFill>
                          <a:effectLst/>
                        </a:rPr>
                        <a:t>XIII. Noslēguma jautājumi</a:t>
                      </a:r>
                      <a:endParaRPr lang="lv-LV" sz="1400" b="0" kern="1200" dirty="0">
                        <a:solidFill>
                          <a:schemeClr val="tx1"/>
                        </a:solidFill>
                        <a:effectLst/>
                        <a:latin typeface="+mn-lt"/>
                        <a:ea typeface="+mn-ea"/>
                        <a:cs typeface="+mn-cs"/>
                      </a:endParaRPr>
                    </a:p>
                  </a:txBody>
                  <a:tcPr/>
                </a:tc>
                <a:extLst>
                  <a:ext uri="{0D108BD9-81ED-4DB2-BD59-A6C34878D82A}">
                    <a16:rowId xmlns:a16="http://schemas.microsoft.com/office/drawing/2014/main" val="25142245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0" kern="1200" dirty="0">
                          <a:solidFill>
                            <a:schemeClr val="tx1"/>
                          </a:solidFill>
                          <a:effectLst/>
                        </a:rPr>
                        <a:t>Pielikumi (10)</a:t>
                      </a:r>
                      <a:endParaRPr lang="lv-LV" sz="1400" b="0" kern="1200" dirty="0">
                        <a:solidFill>
                          <a:schemeClr val="tx1"/>
                        </a:solidFill>
                        <a:effectLst/>
                        <a:latin typeface="+mn-lt"/>
                        <a:ea typeface="+mn-ea"/>
                        <a:cs typeface="+mn-cs"/>
                      </a:endParaRPr>
                    </a:p>
                  </a:txBody>
                  <a:tcPr/>
                </a:tc>
                <a:extLst>
                  <a:ext uri="{0D108BD9-81ED-4DB2-BD59-A6C34878D82A}">
                    <a16:rowId xmlns:a16="http://schemas.microsoft.com/office/drawing/2014/main" val="4066890222"/>
                  </a:ext>
                </a:extLst>
              </a:tr>
            </a:tbl>
          </a:graphicData>
        </a:graphic>
      </p:graphicFrame>
      <p:pic>
        <p:nvPicPr>
          <p:cNvPr id="3" name="!!Forma">
            <a:extLst>
              <a:ext uri="{FF2B5EF4-FFF2-40B4-BE49-F238E27FC236}">
                <a16:creationId xmlns:a16="http://schemas.microsoft.com/office/drawing/2014/main" id="{F40B32F0-B813-7BB3-93C8-31C87E50080D}"/>
              </a:ext>
            </a:extLst>
          </p:cNvPr>
          <p:cNvPicPr>
            <a:picLocks noChangeAspect="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44967" y="1379815"/>
            <a:ext cx="786466" cy="78470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a:extLst>
              <a:ext uri="{FF2B5EF4-FFF2-40B4-BE49-F238E27FC236}">
                <a16:creationId xmlns:a16="http://schemas.microsoft.com/office/drawing/2014/main" id="{9522C17C-C745-B002-09D9-D7E32716EB6A}"/>
              </a:ext>
            </a:extLst>
          </p:cNvPr>
          <p:cNvSpPr>
            <a:spLocks noGrp="1"/>
          </p:cNvSpPr>
          <p:nvPr>
            <p:ph type="dt" sz="half" idx="10"/>
          </p:nvPr>
        </p:nvSpPr>
        <p:spPr/>
        <p:txBody>
          <a:bodyPr/>
          <a:lstStyle/>
          <a:p>
            <a:r>
              <a:rPr lang="lv-LV"/>
              <a:t>2026. gada 7. jūlijā</a:t>
            </a:r>
          </a:p>
        </p:txBody>
      </p:sp>
      <p:sp>
        <p:nvSpPr>
          <p:cNvPr id="4" name="Footer Placeholder 3">
            <a:extLst>
              <a:ext uri="{FF2B5EF4-FFF2-40B4-BE49-F238E27FC236}">
                <a16:creationId xmlns:a16="http://schemas.microsoft.com/office/drawing/2014/main" id="{039F465B-1218-1F0C-DA2B-BDB24975BE9C}"/>
              </a:ext>
            </a:extLst>
          </p:cNvPr>
          <p:cNvSpPr>
            <a:spLocks noGrp="1"/>
          </p:cNvSpPr>
          <p:nvPr>
            <p:ph type="ftr" sz="quarter" idx="11"/>
          </p:nvPr>
        </p:nvSpPr>
        <p:spPr>
          <a:xfrm>
            <a:off x="3955472" y="6426489"/>
            <a:ext cx="6409859" cy="365125"/>
          </a:xfrm>
        </p:spPr>
        <p:txBody>
          <a:bodyPr/>
          <a:lstStyle/>
          <a:p>
            <a:r>
              <a:rPr lang="lv-LV" dirty="0"/>
              <a:t>Valsts pētījumu programmas “Bioloģiskās daudzveidības prioritāro rīcību  programmā noteikto pētījumu izstrāde, 2. daļa” 2026.–2028. gadam projektu pieteikumu atklātais konkurss </a:t>
            </a:r>
          </a:p>
        </p:txBody>
      </p:sp>
      <p:sp>
        <p:nvSpPr>
          <p:cNvPr id="5" name="Slide Number Placeholder 4">
            <a:extLst>
              <a:ext uri="{FF2B5EF4-FFF2-40B4-BE49-F238E27FC236}">
                <a16:creationId xmlns:a16="http://schemas.microsoft.com/office/drawing/2014/main" id="{240C3D60-F438-5D40-E677-29F978AA5BEE}"/>
              </a:ext>
            </a:extLst>
          </p:cNvPr>
          <p:cNvSpPr>
            <a:spLocks noGrp="1"/>
          </p:cNvSpPr>
          <p:nvPr>
            <p:ph type="sldNum" sz="quarter" idx="12"/>
          </p:nvPr>
        </p:nvSpPr>
        <p:spPr/>
        <p:txBody>
          <a:bodyPr/>
          <a:lstStyle/>
          <a:p>
            <a:fld id="{0C152783-A906-4F49-8461-A41E71CF96CE}" type="slidenum">
              <a:rPr lang="lv-LV" smtClean="0"/>
              <a:t>6</a:t>
            </a:fld>
            <a:endParaRPr lang="lv-LV"/>
          </a:p>
        </p:txBody>
      </p:sp>
    </p:spTree>
    <p:extLst>
      <p:ext uri="{BB962C8B-B14F-4D97-AF65-F5344CB8AC3E}">
        <p14:creationId xmlns:p14="http://schemas.microsoft.com/office/powerpoint/2010/main" val="22261379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F7D76-2D32-1A63-E281-6EB0BD7395CF}"/>
            </a:ext>
          </a:extLst>
        </p:cNvPr>
        <p:cNvGrpSpPr/>
        <p:nvPr/>
      </p:nvGrpSpPr>
      <p:grpSpPr>
        <a:xfrm>
          <a:off x="0" y="0"/>
          <a:ext cx="0" cy="0"/>
          <a:chOff x="0" y="0"/>
          <a:chExt cx="0" cy="0"/>
        </a:xfrm>
      </p:grpSpPr>
      <p:graphicFrame>
        <p:nvGraphicFramePr>
          <p:cNvPr id="59" name="raksts">
            <a:extLst>
              <a:ext uri="{FF2B5EF4-FFF2-40B4-BE49-F238E27FC236}">
                <a16:creationId xmlns:a16="http://schemas.microsoft.com/office/drawing/2014/main" id="{805A6459-C7CE-F59B-0D78-833FCB653F91}"/>
              </a:ext>
            </a:extLst>
          </p:cNvPr>
          <p:cNvGraphicFramePr/>
          <p:nvPr/>
        </p:nvGraphicFramePr>
        <p:xfrm>
          <a:off x="101090" y="179527"/>
          <a:ext cx="6061953" cy="6678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ksts">
            <a:extLst>
              <a:ext uri="{FF2B5EF4-FFF2-40B4-BE49-F238E27FC236}">
                <a16:creationId xmlns:a16="http://schemas.microsoft.com/office/drawing/2014/main" id="{86024153-927E-422B-FD3F-10DE35CDB167}"/>
              </a:ext>
            </a:extLst>
          </p:cNvPr>
          <p:cNvSpPr>
            <a:spLocks noGrp="1"/>
          </p:cNvSpPr>
          <p:nvPr>
            <p:ph type="title"/>
          </p:nvPr>
        </p:nvSpPr>
        <p:spPr>
          <a:xfrm>
            <a:off x="828330" y="633321"/>
            <a:ext cx="3932237" cy="1600200"/>
          </a:xfrm>
        </p:spPr>
        <p:txBody>
          <a:bodyPr/>
          <a:lstStyle/>
          <a:p>
            <a:r>
              <a:rPr lang="lv-LV" dirty="0">
                <a:solidFill>
                  <a:schemeClr val="accent2">
                    <a:lumMod val="75000"/>
                  </a:schemeClr>
                </a:solidFill>
              </a:rPr>
              <a:t>Nolikuma pielikumi: metodiskie materiāli un veidlapas</a:t>
            </a:r>
            <a:endParaRPr lang="lv-LV" dirty="0"/>
          </a:p>
        </p:txBody>
      </p:sp>
      <p:sp>
        <p:nvSpPr>
          <p:cNvPr id="24" name="Teksta vietturis 23">
            <a:extLst>
              <a:ext uri="{FF2B5EF4-FFF2-40B4-BE49-F238E27FC236}">
                <a16:creationId xmlns:a16="http://schemas.microsoft.com/office/drawing/2014/main" id="{B697447A-ADA4-287C-786C-E16C09D9D50A}"/>
              </a:ext>
            </a:extLst>
          </p:cNvPr>
          <p:cNvSpPr>
            <a:spLocks noGrp="1"/>
          </p:cNvSpPr>
          <p:nvPr>
            <p:ph type="body" sz="half" idx="2"/>
          </p:nvPr>
        </p:nvSpPr>
        <p:spPr>
          <a:xfrm>
            <a:off x="5197151" y="826624"/>
            <a:ext cx="6061954" cy="5337338"/>
          </a:xfrm>
        </p:spPr>
        <p:txBody>
          <a:bodyPr>
            <a:normAutofit/>
          </a:bodyPr>
          <a:lstStyle/>
          <a:p>
            <a:pPr>
              <a:lnSpc>
                <a:spcPct val="100000"/>
              </a:lnSpc>
              <a:spcAft>
                <a:spcPts val="600"/>
              </a:spcAft>
            </a:pPr>
            <a:r>
              <a:rPr lang="lv-LV" dirty="0"/>
              <a:t>Projekta pieteikuma A daļa </a:t>
            </a:r>
          </a:p>
          <a:p>
            <a:pPr>
              <a:lnSpc>
                <a:spcPct val="100000"/>
              </a:lnSpc>
              <a:spcAft>
                <a:spcPts val="600"/>
              </a:spcAft>
            </a:pPr>
            <a:r>
              <a:rPr lang="lv-LV" dirty="0"/>
              <a:t>Projekta pieteikuma B daļa «Zinātniskais apraksts» </a:t>
            </a:r>
            <a:endParaRPr lang="lv-LV" dirty="0">
              <a:solidFill>
                <a:schemeClr val="accent2">
                  <a:lumMod val="75000"/>
                </a:schemeClr>
              </a:solidFill>
            </a:endParaRPr>
          </a:p>
          <a:p>
            <a:pPr>
              <a:lnSpc>
                <a:spcPct val="100000"/>
              </a:lnSpc>
              <a:spcAft>
                <a:spcPts val="600"/>
              </a:spcAft>
            </a:pPr>
            <a:r>
              <a:rPr lang="lv-LV" dirty="0"/>
              <a:t>Projekta pieteikuma C daļa «Curriculum Vitae» </a:t>
            </a:r>
          </a:p>
          <a:p>
            <a:pPr>
              <a:lnSpc>
                <a:spcPct val="100000"/>
              </a:lnSpc>
              <a:spcAft>
                <a:spcPts val="600"/>
              </a:spcAft>
            </a:pPr>
            <a:r>
              <a:rPr lang="lv-LV" dirty="0"/>
              <a:t>Projekta pieteikuma D daļa «Projekta iesniedzēja apliecinājums»</a:t>
            </a:r>
            <a:endParaRPr lang="lv-LV" dirty="0">
              <a:solidFill>
                <a:schemeClr val="accent2">
                  <a:lumMod val="75000"/>
                </a:schemeClr>
              </a:solidFill>
            </a:endParaRPr>
          </a:p>
          <a:p>
            <a:pPr>
              <a:lnSpc>
                <a:spcPct val="100000"/>
              </a:lnSpc>
              <a:spcAft>
                <a:spcPts val="600"/>
              </a:spcAft>
            </a:pPr>
            <a:r>
              <a:rPr lang="lv-LV" dirty="0"/>
              <a:t>Projekta pieteikuma E daļa «Sadarbības partnera – zinātniskās institūcijas apliecinājums» </a:t>
            </a:r>
          </a:p>
          <a:p>
            <a:pPr>
              <a:lnSpc>
                <a:spcPct val="100000"/>
              </a:lnSpc>
              <a:spcAft>
                <a:spcPts val="600"/>
              </a:spcAft>
            </a:pPr>
            <a:r>
              <a:rPr lang="lv-LV" dirty="0"/>
              <a:t>Projekta pieteikuma F daļa «Sadarbības partnera – valsts institūcijas apliecinājums» </a:t>
            </a:r>
          </a:p>
          <a:p>
            <a:pPr>
              <a:lnSpc>
                <a:spcPct val="100000"/>
              </a:lnSpc>
              <a:spcAft>
                <a:spcPts val="600"/>
              </a:spcAft>
            </a:pPr>
            <a:r>
              <a:rPr lang="lv-LV" dirty="0"/>
              <a:t>Projekta pieteikuma G daļa «Finanšu apgrozījuma pārskata veidlapa» </a:t>
            </a:r>
          </a:p>
          <a:p>
            <a:pPr>
              <a:lnSpc>
                <a:spcPct val="100000"/>
              </a:lnSpc>
              <a:spcAft>
                <a:spcPts val="600"/>
              </a:spcAft>
            </a:pPr>
            <a:r>
              <a:rPr lang="lv-LV" dirty="0"/>
              <a:t>Projekta pieteikuma H daļa «Darbības, kurām nav saimnieciska rakstura»</a:t>
            </a:r>
          </a:p>
          <a:p>
            <a:pPr algn="just">
              <a:lnSpc>
                <a:spcPct val="100000"/>
              </a:lnSpc>
              <a:spcBef>
                <a:spcPts val="600"/>
              </a:spcBef>
              <a:spcAft>
                <a:spcPts val="600"/>
              </a:spcAft>
            </a:pPr>
            <a:r>
              <a:rPr lang="lv-LV" dirty="0"/>
              <a:t>Projekta pieteikuma I daļa «Horizontālie uzdevumi un sasniedzamie rezultāti    (MK rīkojuma 7. un 8. punkts)» </a:t>
            </a:r>
          </a:p>
        </p:txBody>
      </p:sp>
      <p:sp>
        <p:nvSpPr>
          <p:cNvPr id="26" name="Taisnstūris 25">
            <a:extLst>
              <a:ext uri="{FF2B5EF4-FFF2-40B4-BE49-F238E27FC236}">
                <a16:creationId xmlns:a16="http://schemas.microsoft.com/office/drawing/2014/main" id="{85F18F50-4472-058D-04B0-A822EA233ACE}"/>
              </a:ext>
            </a:extLst>
          </p:cNvPr>
          <p:cNvSpPr/>
          <p:nvPr/>
        </p:nvSpPr>
        <p:spPr>
          <a:xfrm>
            <a:off x="4940990" y="904474"/>
            <a:ext cx="226178" cy="170481"/>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solidFill>
                <a:schemeClr val="bg1"/>
              </a:solidFill>
            </a:endParaRPr>
          </a:p>
        </p:txBody>
      </p:sp>
      <p:sp>
        <p:nvSpPr>
          <p:cNvPr id="27" name="Taisnstūris 26">
            <a:extLst>
              <a:ext uri="{FF2B5EF4-FFF2-40B4-BE49-F238E27FC236}">
                <a16:creationId xmlns:a16="http://schemas.microsoft.com/office/drawing/2014/main" id="{E670311A-DD19-D0A1-7C7D-E2C4989F3B36}"/>
              </a:ext>
            </a:extLst>
          </p:cNvPr>
          <p:cNvSpPr/>
          <p:nvPr/>
        </p:nvSpPr>
        <p:spPr>
          <a:xfrm>
            <a:off x="4940990" y="1343589"/>
            <a:ext cx="226178" cy="170481"/>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solidFill>
                <a:schemeClr val="bg1"/>
              </a:solidFill>
            </a:endParaRPr>
          </a:p>
        </p:txBody>
      </p:sp>
      <p:sp>
        <p:nvSpPr>
          <p:cNvPr id="28" name="Taisnstūris 27">
            <a:extLst>
              <a:ext uri="{FF2B5EF4-FFF2-40B4-BE49-F238E27FC236}">
                <a16:creationId xmlns:a16="http://schemas.microsoft.com/office/drawing/2014/main" id="{3D94110D-118C-9872-4776-F5608A9643BD}"/>
              </a:ext>
            </a:extLst>
          </p:cNvPr>
          <p:cNvSpPr/>
          <p:nvPr/>
        </p:nvSpPr>
        <p:spPr>
          <a:xfrm>
            <a:off x="4940990" y="1791627"/>
            <a:ext cx="226178" cy="170481"/>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solidFill>
                <a:schemeClr val="bg1"/>
              </a:solidFill>
            </a:endParaRPr>
          </a:p>
        </p:txBody>
      </p:sp>
      <p:sp>
        <p:nvSpPr>
          <p:cNvPr id="29" name="Taisnstūris 28">
            <a:extLst>
              <a:ext uri="{FF2B5EF4-FFF2-40B4-BE49-F238E27FC236}">
                <a16:creationId xmlns:a16="http://schemas.microsoft.com/office/drawing/2014/main" id="{E643C807-F26A-4172-82D0-44EC6B85E65A}"/>
              </a:ext>
            </a:extLst>
          </p:cNvPr>
          <p:cNvSpPr/>
          <p:nvPr/>
        </p:nvSpPr>
        <p:spPr>
          <a:xfrm>
            <a:off x="4940990" y="2255810"/>
            <a:ext cx="226178" cy="170481"/>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solidFill>
                <a:schemeClr val="bg1"/>
              </a:solidFill>
            </a:endParaRPr>
          </a:p>
        </p:txBody>
      </p:sp>
      <p:sp>
        <p:nvSpPr>
          <p:cNvPr id="30" name="Taisnstūris 29">
            <a:extLst>
              <a:ext uri="{FF2B5EF4-FFF2-40B4-BE49-F238E27FC236}">
                <a16:creationId xmlns:a16="http://schemas.microsoft.com/office/drawing/2014/main" id="{F5DAB7D2-60DF-318A-F62D-614D2D45E465}"/>
              </a:ext>
            </a:extLst>
          </p:cNvPr>
          <p:cNvSpPr/>
          <p:nvPr/>
        </p:nvSpPr>
        <p:spPr>
          <a:xfrm>
            <a:off x="4940990" y="2704495"/>
            <a:ext cx="226178" cy="170481"/>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solidFill>
                <a:schemeClr val="bg1"/>
              </a:solidFill>
            </a:endParaRPr>
          </a:p>
        </p:txBody>
      </p:sp>
      <p:sp>
        <p:nvSpPr>
          <p:cNvPr id="31" name="Taisnstūris 30">
            <a:extLst>
              <a:ext uri="{FF2B5EF4-FFF2-40B4-BE49-F238E27FC236}">
                <a16:creationId xmlns:a16="http://schemas.microsoft.com/office/drawing/2014/main" id="{EF627673-9B48-ECE9-AF2B-4D1E28C47D51}"/>
              </a:ext>
            </a:extLst>
          </p:cNvPr>
          <p:cNvSpPr/>
          <p:nvPr/>
        </p:nvSpPr>
        <p:spPr>
          <a:xfrm>
            <a:off x="4940990" y="3381488"/>
            <a:ext cx="226178" cy="170481"/>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solidFill>
                <a:schemeClr val="bg1"/>
              </a:solidFill>
            </a:endParaRPr>
          </a:p>
        </p:txBody>
      </p:sp>
      <p:sp>
        <p:nvSpPr>
          <p:cNvPr id="32" name="Taisnstūris 31">
            <a:extLst>
              <a:ext uri="{FF2B5EF4-FFF2-40B4-BE49-F238E27FC236}">
                <a16:creationId xmlns:a16="http://schemas.microsoft.com/office/drawing/2014/main" id="{E7C7D93B-49D0-E694-8BB7-F580DC515918}"/>
              </a:ext>
            </a:extLst>
          </p:cNvPr>
          <p:cNvSpPr/>
          <p:nvPr/>
        </p:nvSpPr>
        <p:spPr>
          <a:xfrm>
            <a:off x="4938478" y="4080777"/>
            <a:ext cx="226178" cy="170481"/>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solidFill>
                <a:schemeClr val="bg1"/>
              </a:solidFill>
            </a:endParaRPr>
          </a:p>
        </p:txBody>
      </p:sp>
      <p:sp>
        <p:nvSpPr>
          <p:cNvPr id="33" name="Taisnstūris 32">
            <a:extLst>
              <a:ext uri="{FF2B5EF4-FFF2-40B4-BE49-F238E27FC236}">
                <a16:creationId xmlns:a16="http://schemas.microsoft.com/office/drawing/2014/main" id="{7956CD12-D24A-53DA-DF14-E0167EC85872}"/>
              </a:ext>
            </a:extLst>
          </p:cNvPr>
          <p:cNvSpPr/>
          <p:nvPr/>
        </p:nvSpPr>
        <p:spPr>
          <a:xfrm>
            <a:off x="4938478" y="4532106"/>
            <a:ext cx="226178" cy="170481"/>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solidFill>
                <a:schemeClr val="bg1"/>
              </a:solidFill>
            </a:endParaRPr>
          </a:p>
        </p:txBody>
      </p:sp>
      <p:sp>
        <p:nvSpPr>
          <p:cNvPr id="34" name="Taisnstūris 33">
            <a:extLst>
              <a:ext uri="{FF2B5EF4-FFF2-40B4-BE49-F238E27FC236}">
                <a16:creationId xmlns:a16="http://schemas.microsoft.com/office/drawing/2014/main" id="{E3825AED-805F-34E5-E569-F068BC2491E8}"/>
              </a:ext>
            </a:extLst>
          </p:cNvPr>
          <p:cNvSpPr/>
          <p:nvPr/>
        </p:nvSpPr>
        <p:spPr>
          <a:xfrm>
            <a:off x="4938478" y="4915231"/>
            <a:ext cx="226178" cy="170481"/>
          </a:xfrm>
          <a:prstGeom prst="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solidFill>
                <a:schemeClr val="bg1"/>
              </a:solidFill>
            </a:endParaRPr>
          </a:p>
        </p:txBody>
      </p:sp>
      <p:pic>
        <p:nvPicPr>
          <p:cNvPr id="41" name="Attēls 40" descr="Attēls, kurā ir simbols, karmīns, simetrija, sarkans&#10;&#10;Mākslīgā intelekta ģenerēts saturs var būt nepareizs.">
            <a:extLst>
              <a:ext uri="{FF2B5EF4-FFF2-40B4-BE49-F238E27FC236}">
                <a16:creationId xmlns:a16="http://schemas.microsoft.com/office/drawing/2014/main" id="{47770E66-3AAD-9E0E-AC8F-D5924CFD22E9}"/>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9379232" y="1298797"/>
            <a:ext cx="368669" cy="215057"/>
          </a:xfrm>
          <a:prstGeom prst="rect">
            <a:avLst/>
          </a:prstGeom>
          <a:effectLst>
            <a:outerShdw blurRad="50800" dist="38100" dir="2700000" algn="tl" rotWithShape="0">
              <a:prstClr val="black">
                <a:alpha val="40000"/>
              </a:prstClr>
            </a:outerShdw>
          </a:effectLst>
        </p:spPr>
      </p:pic>
      <p:pic>
        <p:nvPicPr>
          <p:cNvPr id="46" name="Attēls 45" descr="Attēls, kurā ir sarkans, sarkanbrūns, karmīns, karogs&#10;&#10;Mākslīgā intelekta ģenerēts saturs var būt nepareizs.">
            <a:extLst>
              <a:ext uri="{FF2B5EF4-FFF2-40B4-BE49-F238E27FC236}">
                <a16:creationId xmlns:a16="http://schemas.microsoft.com/office/drawing/2014/main" id="{B6DB56DD-6396-F114-6295-1EF3EB735FBD}"/>
              </a:ext>
            </a:extLst>
          </p:cNvPr>
          <p:cNvPicPr>
            <a:picLocks noChangeAspect="1"/>
          </p:cNvPicPr>
          <p:nvPr/>
        </p:nvPicPr>
        <p:blipFill>
          <a:blip r:embed="rId10">
            <a:alphaModFix amt="2000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9818898" y="1298797"/>
            <a:ext cx="430114" cy="215057"/>
          </a:xfrm>
          <a:prstGeom prst="rect">
            <a:avLst/>
          </a:prstGeom>
          <a:effectLst>
            <a:outerShdw blurRad="50800" dist="38100" dir="2700000" algn="tl" rotWithShape="0">
              <a:prstClr val="black">
                <a:alpha val="40000"/>
              </a:prstClr>
            </a:outerShdw>
          </a:effectLst>
        </p:spPr>
      </p:pic>
      <p:pic>
        <p:nvPicPr>
          <p:cNvPr id="48" name="Attēls 47" descr="Attēls, kurā ir simbols, karmīns, simetrija, sarkans&#10;&#10;Mākslīgā intelekta ģenerēts saturs var būt nepareizs.">
            <a:extLst>
              <a:ext uri="{FF2B5EF4-FFF2-40B4-BE49-F238E27FC236}">
                <a16:creationId xmlns:a16="http://schemas.microsoft.com/office/drawing/2014/main" id="{B128A0E4-1720-F91F-0D65-6E03132CF57E}"/>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8043794" y="883144"/>
            <a:ext cx="368669" cy="215057"/>
          </a:xfrm>
          <a:prstGeom prst="rect">
            <a:avLst/>
          </a:prstGeom>
          <a:effectLst>
            <a:outerShdw blurRad="50800" dist="38100" dir="2700000" algn="tl" rotWithShape="0">
              <a:prstClr val="black">
                <a:alpha val="40000"/>
              </a:prstClr>
            </a:outerShdw>
          </a:effectLst>
        </p:spPr>
      </p:pic>
      <p:pic>
        <p:nvPicPr>
          <p:cNvPr id="49" name="Attēls 48" descr="Attēls, kurā ir sarkans, sarkanbrūns, karmīns, karogs&#10;&#10;Mākslīgā intelekta ģenerēts saturs var būt nepareizs.">
            <a:extLst>
              <a:ext uri="{FF2B5EF4-FFF2-40B4-BE49-F238E27FC236}">
                <a16:creationId xmlns:a16="http://schemas.microsoft.com/office/drawing/2014/main" id="{CAA30A54-80C2-3DB8-F8DA-3D5E82F0F0EA}"/>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7532628" y="883143"/>
            <a:ext cx="430114" cy="215057"/>
          </a:xfrm>
          <a:prstGeom prst="rect">
            <a:avLst/>
          </a:prstGeom>
          <a:effectLst>
            <a:outerShdw blurRad="50800" dist="38100" dir="2700000" algn="tl" rotWithShape="0">
              <a:prstClr val="black">
                <a:alpha val="40000"/>
              </a:prstClr>
            </a:outerShdw>
          </a:effectLst>
        </p:spPr>
      </p:pic>
      <p:pic>
        <p:nvPicPr>
          <p:cNvPr id="50" name="Attēls 49" descr="Attēls, kurā ir simbols, karmīns, simetrija, sarkans&#10;&#10;Mākslīgā intelekta ģenerēts saturs var būt nepareizs.">
            <a:extLst>
              <a:ext uri="{FF2B5EF4-FFF2-40B4-BE49-F238E27FC236}">
                <a16:creationId xmlns:a16="http://schemas.microsoft.com/office/drawing/2014/main" id="{1D3EC0E8-D4DD-7F5A-FF91-1A3E411C3054}"/>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9379232" y="1762549"/>
            <a:ext cx="368669" cy="215057"/>
          </a:xfrm>
          <a:prstGeom prst="rect">
            <a:avLst/>
          </a:prstGeom>
          <a:effectLst>
            <a:outerShdw blurRad="50800" dist="38100" dir="2700000" algn="tl" rotWithShape="0">
              <a:prstClr val="black">
                <a:alpha val="40000"/>
              </a:prstClr>
            </a:outerShdw>
          </a:effectLst>
        </p:spPr>
      </p:pic>
      <p:pic>
        <p:nvPicPr>
          <p:cNvPr id="51" name="Attēls 50" descr="Attēls, kurā ir sarkans, sarkanbrūns, karmīns, karogs&#10;&#10;Mākslīgā intelekta ģenerēts saturs var būt nepareizs.">
            <a:extLst>
              <a:ext uri="{FF2B5EF4-FFF2-40B4-BE49-F238E27FC236}">
                <a16:creationId xmlns:a16="http://schemas.microsoft.com/office/drawing/2014/main" id="{FFC93D14-1CC3-06CC-E8F1-C3CB81C09592}"/>
              </a:ext>
            </a:extLst>
          </p:cNvPr>
          <p:cNvPicPr>
            <a:picLocks noChangeAspect="1"/>
          </p:cNvPicPr>
          <p:nvPr/>
        </p:nvPicPr>
        <p:blipFill>
          <a:blip r:embed="rId10">
            <a:alphaModFix amt="2000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9818898" y="1762549"/>
            <a:ext cx="430114" cy="215057"/>
          </a:xfrm>
          <a:prstGeom prst="rect">
            <a:avLst/>
          </a:prstGeom>
          <a:effectLst>
            <a:outerShdw blurRad="50800" dist="38100" dir="2700000" algn="tl" rotWithShape="0">
              <a:prstClr val="black">
                <a:alpha val="40000"/>
              </a:prstClr>
            </a:outerShdw>
          </a:effectLst>
        </p:spPr>
      </p:pic>
      <p:pic>
        <p:nvPicPr>
          <p:cNvPr id="52" name="Attēls 51" descr="Attēls, kurā ir sarkans, sarkanbrūns, karmīns, karogs&#10;&#10;Mākslīgā intelekta ģenerēts saturs var būt nepareizs.">
            <a:extLst>
              <a:ext uri="{FF2B5EF4-FFF2-40B4-BE49-F238E27FC236}">
                <a16:creationId xmlns:a16="http://schemas.microsoft.com/office/drawing/2014/main" id="{AAE69EAD-2AC7-4A2B-F0F9-8762C9824F5F}"/>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10249012" y="2233521"/>
            <a:ext cx="430114" cy="215057"/>
          </a:xfrm>
          <a:prstGeom prst="rect">
            <a:avLst/>
          </a:prstGeom>
          <a:effectLst>
            <a:outerShdw blurRad="50800" dist="38100" dir="2700000" algn="tl" rotWithShape="0">
              <a:prstClr val="black">
                <a:alpha val="40000"/>
              </a:prstClr>
            </a:outerShdw>
          </a:effectLst>
        </p:spPr>
      </p:pic>
      <p:pic>
        <p:nvPicPr>
          <p:cNvPr id="53" name="Attēls 52" descr="Attēls, kurā ir sarkans, sarkanbrūns, karmīns, karogs&#10;&#10;Mākslīgā intelekta ģenerēts saturs var būt nepareizs.">
            <a:extLst>
              <a:ext uri="{FF2B5EF4-FFF2-40B4-BE49-F238E27FC236}">
                <a16:creationId xmlns:a16="http://schemas.microsoft.com/office/drawing/2014/main" id="{C94FA4FB-C17E-752E-23DC-9E0F511ADB1D}"/>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6694115" y="2906787"/>
            <a:ext cx="430114" cy="215057"/>
          </a:xfrm>
          <a:prstGeom prst="rect">
            <a:avLst/>
          </a:prstGeom>
          <a:effectLst>
            <a:outerShdw blurRad="50800" dist="38100" dir="2700000" algn="tl" rotWithShape="0">
              <a:prstClr val="black">
                <a:alpha val="40000"/>
              </a:prstClr>
            </a:outerShdw>
          </a:effectLst>
        </p:spPr>
      </p:pic>
      <p:pic>
        <p:nvPicPr>
          <p:cNvPr id="54" name="Attēls 53" descr="Attēls, kurā ir sarkans, sarkanbrūns, karmīns, karogs&#10;&#10;Mākslīgā intelekta ģenerēts saturs var būt nepareizs.">
            <a:extLst>
              <a:ext uri="{FF2B5EF4-FFF2-40B4-BE49-F238E27FC236}">
                <a16:creationId xmlns:a16="http://schemas.microsoft.com/office/drawing/2014/main" id="{AE5309E7-088C-F99B-2FCA-BA894EBB219C}"/>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6693187" y="3598461"/>
            <a:ext cx="430114" cy="215057"/>
          </a:xfrm>
          <a:prstGeom prst="rect">
            <a:avLst/>
          </a:prstGeom>
          <a:effectLst>
            <a:outerShdw blurRad="50800" dist="38100" dir="2700000" algn="tl" rotWithShape="0">
              <a:prstClr val="black">
                <a:alpha val="40000"/>
              </a:prstClr>
            </a:outerShdw>
          </a:effectLst>
        </p:spPr>
      </p:pic>
      <p:pic>
        <p:nvPicPr>
          <p:cNvPr id="55" name="Attēls 54" descr="Attēls, kurā ir sarkans, sarkanbrūns, karmīns, karogs&#10;&#10;Mākslīgā intelekta ģenerēts saturs var būt nepareizs.">
            <a:extLst>
              <a:ext uri="{FF2B5EF4-FFF2-40B4-BE49-F238E27FC236}">
                <a16:creationId xmlns:a16="http://schemas.microsoft.com/office/drawing/2014/main" id="{A48B5993-EC66-D414-D658-A241256F3A2F}"/>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10679126" y="4043444"/>
            <a:ext cx="430114" cy="215057"/>
          </a:xfrm>
          <a:prstGeom prst="rect">
            <a:avLst/>
          </a:prstGeom>
          <a:effectLst>
            <a:outerShdw blurRad="50800" dist="38100" dir="2700000" algn="tl" rotWithShape="0">
              <a:prstClr val="black">
                <a:alpha val="40000"/>
              </a:prstClr>
            </a:outerShdw>
          </a:effectLst>
        </p:spPr>
      </p:pic>
      <p:pic>
        <p:nvPicPr>
          <p:cNvPr id="56" name="Attēls 55" descr="Attēls, kurā ir sarkans, sarkanbrūns, karmīns, karogs&#10;&#10;Mākslīgā intelekta ģenerēts saturs var būt nepareizs.">
            <a:extLst>
              <a:ext uri="{FF2B5EF4-FFF2-40B4-BE49-F238E27FC236}">
                <a16:creationId xmlns:a16="http://schemas.microsoft.com/office/drawing/2014/main" id="{086DDCAE-2892-F030-0314-7C22444DF3B9}"/>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11009414" y="4479783"/>
            <a:ext cx="430114" cy="215057"/>
          </a:xfrm>
          <a:prstGeom prst="rect">
            <a:avLst/>
          </a:prstGeom>
          <a:effectLst>
            <a:outerShdw blurRad="50800" dist="38100" dir="2700000" algn="tl" rotWithShape="0">
              <a:prstClr val="black">
                <a:alpha val="40000"/>
              </a:prstClr>
            </a:outerShdw>
          </a:effectLst>
        </p:spPr>
      </p:pic>
      <p:pic>
        <p:nvPicPr>
          <p:cNvPr id="57" name="Attēls 56" descr="Attēls, kurā ir sarkans, sarkanbrūns, karmīns, karogs&#10;&#10;Mākslīgā intelekta ģenerēts saturs var būt nepareizs.">
            <a:extLst>
              <a:ext uri="{FF2B5EF4-FFF2-40B4-BE49-F238E27FC236}">
                <a16:creationId xmlns:a16="http://schemas.microsoft.com/office/drawing/2014/main" id="{00467879-4AF8-7B8C-9F9E-E1F6A4881EA0}"/>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7768398" y="5135447"/>
            <a:ext cx="430114" cy="215057"/>
          </a:xfrm>
          <a:prstGeom prst="rect">
            <a:avLst/>
          </a:prstGeom>
          <a:effectLst>
            <a:outerShdw blurRad="50800" dist="38100" dir="2700000" algn="tl" rotWithShape="0">
              <a:prstClr val="black">
                <a:alpha val="40000"/>
              </a:prstClr>
            </a:outerShdw>
          </a:effectLst>
        </p:spPr>
      </p:pic>
      <p:pic>
        <p:nvPicPr>
          <p:cNvPr id="6" name="Attēls 5" descr="Attēls, kurā ir melns, tumsa&#10;&#10;Mākslīgā intelekta ģenerēts saturs var būt nepareizs.">
            <a:extLst>
              <a:ext uri="{FF2B5EF4-FFF2-40B4-BE49-F238E27FC236}">
                <a16:creationId xmlns:a16="http://schemas.microsoft.com/office/drawing/2014/main" id="{F1E8DEC0-0D79-B964-21C5-99C861657762}"/>
              </a:ext>
            </a:extLst>
          </p:cNvPr>
          <p:cNvPicPr>
            <a:picLocks noChangeAspect="1"/>
          </p:cNvPicPr>
          <p:nvPr/>
        </p:nvPicPr>
        <p:blipFill>
          <a:blip r:embed="rId1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235406" y="588960"/>
            <a:ext cx="631028" cy="631028"/>
          </a:xfrm>
          <a:prstGeom prst="rect">
            <a:avLst/>
          </a:prstGeom>
          <a:noFill/>
          <a:ln>
            <a:noFill/>
          </a:ln>
          <a:effectLst>
            <a:outerShdw blurRad="50800" dist="38100" dir="2700000" algn="tl" rotWithShape="0">
              <a:prstClr val="black">
                <a:alpha val="40000"/>
              </a:prstClr>
            </a:outerShdw>
          </a:effectLst>
        </p:spPr>
      </p:pic>
      <p:sp>
        <p:nvSpPr>
          <p:cNvPr id="2" name="Taisnstūris 1">
            <a:extLst>
              <a:ext uri="{FF2B5EF4-FFF2-40B4-BE49-F238E27FC236}">
                <a16:creationId xmlns:a16="http://schemas.microsoft.com/office/drawing/2014/main" id="{5AF84DF6-B5F7-43AF-AD1B-9E711AA423C9}"/>
              </a:ext>
            </a:extLst>
          </p:cNvPr>
          <p:cNvSpPr/>
          <p:nvPr/>
        </p:nvSpPr>
        <p:spPr>
          <a:xfrm>
            <a:off x="4038600" y="588960"/>
            <a:ext cx="4644887" cy="707608"/>
          </a:xfrm>
          <a:prstGeom prst="rect">
            <a:avLst/>
          </a:prstGeom>
          <a:noFill/>
          <a:ln>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aisnstūris 4">
            <a:extLst>
              <a:ext uri="{FF2B5EF4-FFF2-40B4-BE49-F238E27FC236}">
                <a16:creationId xmlns:a16="http://schemas.microsoft.com/office/drawing/2014/main" id="{270DA741-FDA8-31C2-9B9E-5DB9E087D000}"/>
              </a:ext>
            </a:extLst>
          </p:cNvPr>
          <p:cNvSpPr/>
          <p:nvPr/>
        </p:nvSpPr>
        <p:spPr>
          <a:xfrm>
            <a:off x="4865458" y="1263171"/>
            <a:ext cx="6574070" cy="4281655"/>
          </a:xfrm>
          <a:prstGeom prst="rect">
            <a:avLst/>
          </a:prstGeom>
          <a:noFill/>
          <a:ln>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4" name="!!Forma" descr="Attēls, kurā ir melns, tumsa&#10;&#10;Mākslīgā intelekta ģenerēts saturs var būt nepareizs.">
            <a:extLst>
              <a:ext uri="{FF2B5EF4-FFF2-40B4-BE49-F238E27FC236}">
                <a16:creationId xmlns:a16="http://schemas.microsoft.com/office/drawing/2014/main" id="{0F98399B-D20B-B47D-9341-0FBF46746127}"/>
              </a:ext>
            </a:extLst>
          </p:cNvPr>
          <p:cNvPicPr>
            <a:picLocks noChangeAspect="1"/>
          </p:cNvPicPr>
          <p:nvPr/>
        </p:nvPicPr>
        <p:blipFill>
          <a:blip r:embed="rId13">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888363" y="2704108"/>
            <a:ext cx="1253394" cy="1253394"/>
          </a:xfrm>
          <a:prstGeom prst="rect">
            <a:avLst/>
          </a:prstGeom>
          <a:noFill/>
          <a:ln>
            <a:noFill/>
          </a:ln>
          <a:effectLst>
            <a:outerShdw blurRad="50800" dist="38100" dir="2700000" algn="tl" rotWithShape="0">
              <a:prstClr val="black">
                <a:alpha val="40000"/>
              </a:prstClr>
            </a:outerShdw>
          </a:effectLst>
        </p:spPr>
      </p:pic>
      <p:sp>
        <p:nvSpPr>
          <p:cNvPr id="11" name="Datuma vietturis 13">
            <a:extLst>
              <a:ext uri="{FF2B5EF4-FFF2-40B4-BE49-F238E27FC236}">
                <a16:creationId xmlns:a16="http://schemas.microsoft.com/office/drawing/2014/main" id="{028422B7-EF0B-B90F-1805-EED341E17D70}"/>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13" name="Kājenes vietturis 14">
            <a:extLst>
              <a:ext uri="{FF2B5EF4-FFF2-40B4-BE49-F238E27FC236}">
                <a16:creationId xmlns:a16="http://schemas.microsoft.com/office/drawing/2014/main" id="{71710A6B-0176-3C96-551C-A4AB1AC3BBFF}"/>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3" name="Slide Number Placeholder 2">
            <a:extLst>
              <a:ext uri="{FF2B5EF4-FFF2-40B4-BE49-F238E27FC236}">
                <a16:creationId xmlns:a16="http://schemas.microsoft.com/office/drawing/2014/main" id="{485C406D-94E9-FA49-EE5D-73428DA9230F}"/>
              </a:ext>
            </a:extLst>
          </p:cNvPr>
          <p:cNvSpPr>
            <a:spLocks noGrp="1"/>
          </p:cNvSpPr>
          <p:nvPr>
            <p:ph type="sldNum" sz="quarter" idx="12"/>
          </p:nvPr>
        </p:nvSpPr>
        <p:spPr/>
        <p:txBody>
          <a:bodyPr/>
          <a:lstStyle/>
          <a:p>
            <a:fld id="{0C152783-A906-4F49-8461-A41E71CF96CE}" type="slidenum">
              <a:rPr lang="lv-LV" smtClean="0"/>
              <a:t>7</a:t>
            </a:fld>
            <a:endParaRPr lang="lv-LV"/>
          </a:p>
        </p:txBody>
      </p:sp>
    </p:spTree>
    <p:extLst>
      <p:ext uri="{BB962C8B-B14F-4D97-AF65-F5344CB8AC3E}">
        <p14:creationId xmlns:p14="http://schemas.microsoft.com/office/powerpoint/2010/main" val="5204046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4"/>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7"/>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4"/>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6"/>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5"/>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uiExpand="1" build="p"/>
      <p:bldP spid="26" grpId="0" animBg="1"/>
      <p:bldP spid="27" grpId="0" animBg="1"/>
      <p:bldP spid="28" grpId="0" animBg="1"/>
      <p:bldP spid="29" grpId="0" animBg="1"/>
      <p:bldP spid="30" grpId="0" animBg="1"/>
      <p:bldP spid="31" grpId="0" animBg="1"/>
      <p:bldP spid="32" grpId="0" animBg="1"/>
      <p:bldP spid="33" grpId="0" animBg="1"/>
      <p:bldP spid="34" grpId="0" animBg="1"/>
      <p:bldP spid="2"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ksts">
            <a:extLst>
              <a:ext uri="{FF2B5EF4-FFF2-40B4-BE49-F238E27FC236}">
                <a16:creationId xmlns:a16="http://schemas.microsoft.com/office/drawing/2014/main" id="{AD7D63D3-1102-5436-1411-78AF1498C90D}"/>
              </a:ext>
            </a:extLst>
          </p:cNvPr>
          <p:cNvSpPr>
            <a:spLocks noGrp="1"/>
          </p:cNvSpPr>
          <p:nvPr>
            <p:ph type="title"/>
          </p:nvPr>
        </p:nvSpPr>
        <p:spPr>
          <a:xfrm>
            <a:off x="838200" y="492310"/>
            <a:ext cx="3956538" cy="536023"/>
          </a:xfrm>
        </p:spPr>
        <p:txBody>
          <a:bodyPr/>
          <a:lstStyle/>
          <a:p>
            <a:r>
              <a:rPr lang="lv-LV"/>
              <a:t>Projekta iesniedzējs</a:t>
            </a:r>
          </a:p>
        </p:txBody>
      </p:sp>
      <p:sp>
        <p:nvSpPr>
          <p:cNvPr id="11" name="Satura vietturis 10">
            <a:extLst>
              <a:ext uri="{FF2B5EF4-FFF2-40B4-BE49-F238E27FC236}">
                <a16:creationId xmlns:a16="http://schemas.microsoft.com/office/drawing/2014/main" id="{86E61D77-E578-8BBE-08D1-DE707BD945CD}"/>
              </a:ext>
            </a:extLst>
          </p:cNvPr>
          <p:cNvSpPr>
            <a:spLocks noGrp="1"/>
          </p:cNvSpPr>
          <p:nvPr>
            <p:ph sz="half" idx="1"/>
          </p:nvPr>
        </p:nvSpPr>
        <p:spPr>
          <a:xfrm>
            <a:off x="771940" y="1133572"/>
            <a:ext cx="5181600" cy="1944618"/>
          </a:xfrm>
        </p:spPr>
        <p:txBody>
          <a:bodyPr>
            <a:normAutofit fontScale="92500" lnSpcReduction="10000"/>
          </a:bodyPr>
          <a:lstStyle/>
          <a:p>
            <a:pPr marL="0" lvl="0" indent="0" algn="just">
              <a:buNone/>
            </a:pPr>
            <a:r>
              <a:rPr lang="lv-LV" dirty="0">
                <a:latin typeface="+mn-lt"/>
                <a:ea typeface="Verdana" panose="020B0604030504040204" pitchFamily="34" charset="0"/>
              </a:rPr>
              <a:t>Nepieciešamā dokumentācija, lai apliecinātu atbilstību:</a:t>
            </a:r>
          </a:p>
          <a:p>
            <a:pPr lvl="0">
              <a:buBlip>
                <a:blip r:embed="rId2"/>
              </a:buBlip>
            </a:pPr>
            <a:r>
              <a:rPr lang="lv-LV" dirty="0">
                <a:latin typeface="+mn-lt"/>
                <a:ea typeface="Verdana" panose="020B0604030504040204" pitchFamily="34" charset="0"/>
              </a:rPr>
              <a:t>projekta iesniedzēja apliecinājums (projekta pieteikuma D daļa);</a:t>
            </a:r>
          </a:p>
          <a:p>
            <a:pPr lvl="0">
              <a:buBlip>
                <a:blip r:embed="rId2"/>
              </a:buBlip>
            </a:pPr>
            <a:r>
              <a:rPr lang="lv-LV" dirty="0">
                <a:latin typeface="+mn-lt"/>
                <a:ea typeface="Verdana" panose="020B0604030504040204" pitchFamily="34" charset="0"/>
              </a:rPr>
              <a:t>finanšu vadības un grāmatvedības politika;</a:t>
            </a:r>
          </a:p>
          <a:p>
            <a:pPr lvl="0">
              <a:buBlip>
                <a:blip r:embed="rId2"/>
              </a:buBlip>
            </a:pPr>
            <a:r>
              <a:rPr lang="lv-LV" dirty="0">
                <a:latin typeface="+mn-lt"/>
                <a:ea typeface="Verdana" panose="020B0604030504040204" pitchFamily="34" charset="0"/>
              </a:rPr>
              <a:t>finanšu apgrozījuma pārskats (projekta pieteikuma G daļa);</a:t>
            </a:r>
          </a:p>
          <a:p>
            <a:pPr lvl="0">
              <a:buBlip>
                <a:blip r:embed="rId2"/>
              </a:buBlip>
            </a:pPr>
            <a:r>
              <a:rPr lang="lv-LV" dirty="0">
                <a:latin typeface="+mn-lt"/>
                <a:ea typeface="Verdana" panose="020B0604030504040204" pitchFamily="34" charset="0"/>
              </a:rPr>
              <a:t>veidlapa, kur uzskaitītas darbības, kurām nav saimnieciska rakstura (projekta pieteikuma H daļa)</a:t>
            </a:r>
          </a:p>
        </p:txBody>
      </p:sp>
      <p:sp>
        <p:nvSpPr>
          <p:cNvPr id="12" name="Satura vietturis 11">
            <a:extLst>
              <a:ext uri="{FF2B5EF4-FFF2-40B4-BE49-F238E27FC236}">
                <a16:creationId xmlns:a16="http://schemas.microsoft.com/office/drawing/2014/main" id="{D8DDAF88-D17D-48C7-C0D9-7599A6D38279}"/>
              </a:ext>
            </a:extLst>
          </p:cNvPr>
          <p:cNvSpPr>
            <a:spLocks noGrp="1"/>
          </p:cNvSpPr>
          <p:nvPr>
            <p:ph sz="half" idx="2"/>
          </p:nvPr>
        </p:nvSpPr>
        <p:spPr>
          <a:xfrm>
            <a:off x="6304084" y="1066783"/>
            <a:ext cx="5181600" cy="3813176"/>
          </a:xfrm>
        </p:spPr>
        <p:txBody>
          <a:bodyPr>
            <a:normAutofit fontScale="92500" lnSpcReduction="10000"/>
          </a:bodyPr>
          <a:lstStyle/>
          <a:p>
            <a:pPr marL="0" lvl="0" indent="0">
              <a:buNone/>
            </a:pPr>
            <a:r>
              <a:rPr lang="lv-LV" b="1" dirty="0">
                <a:latin typeface="+mn-lt"/>
                <a:ea typeface="Verdana" panose="020B0604030504040204" pitchFamily="34" charset="0"/>
              </a:rPr>
              <a:t>Zinātniskā institūcija</a:t>
            </a:r>
          </a:p>
          <a:p>
            <a:pPr lvl="0" algn="just">
              <a:buBlip>
                <a:blip r:embed="rId2"/>
              </a:buBlip>
            </a:pPr>
            <a:r>
              <a:rPr lang="lv-LV" dirty="0">
                <a:latin typeface="+mn-lt"/>
                <a:ea typeface="Verdana" panose="020B0604030504040204" pitchFamily="34" charset="0"/>
              </a:rPr>
              <a:t>Iesniedz Sadarbības partnera – zinātniskās institūcijas apliecinājumu (projekta pieteikuma E daļa);</a:t>
            </a:r>
          </a:p>
          <a:p>
            <a:pPr lvl="0" algn="just">
              <a:buBlip>
                <a:blip r:embed="rId2"/>
              </a:buBlip>
            </a:pPr>
            <a:r>
              <a:rPr lang="lv-LV" dirty="0">
                <a:latin typeface="+mn-lt"/>
                <a:ea typeface="Verdana" panose="020B0604030504040204" pitchFamily="34" charset="0"/>
              </a:rPr>
              <a:t>finanšu vadības un grāmatvedības politiku;</a:t>
            </a:r>
          </a:p>
          <a:p>
            <a:pPr lvl="0" algn="just">
              <a:buBlip>
                <a:blip r:embed="rId2"/>
              </a:buBlip>
            </a:pPr>
            <a:r>
              <a:rPr lang="lv-LV" dirty="0">
                <a:latin typeface="+mn-lt"/>
                <a:ea typeface="Verdana" panose="020B0604030504040204" pitchFamily="34" charset="0"/>
              </a:rPr>
              <a:t>finanšu apgrozījuma pārskatu (projekta pieteikuma G daļa, par 2023., 2024., 2025. gadu);</a:t>
            </a:r>
          </a:p>
          <a:p>
            <a:pPr lvl="0" algn="just">
              <a:buBlip>
                <a:blip r:embed="rId2"/>
              </a:buBlip>
            </a:pPr>
            <a:r>
              <a:rPr lang="lv-LV" dirty="0">
                <a:latin typeface="+mn-lt"/>
                <a:ea typeface="Verdana" panose="020B0604030504040204" pitchFamily="34" charset="0"/>
              </a:rPr>
              <a:t>j</a:t>
            </a:r>
            <a:r>
              <a:rPr lang="sv-SE" dirty="0">
                <a:latin typeface="+mn-lt"/>
                <a:ea typeface="Verdana" panose="020B0604030504040204" pitchFamily="34" charset="0"/>
              </a:rPr>
              <a:t>a projekta iesniedzējam ir privātie investori,</a:t>
            </a:r>
            <a:r>
              <a:rPr lang="lv-LV" dirty="0">
                <a:latin typeface="+mn-lt"/>
                <a:ea typeface="Verdana" panose="020B0604030504040204" pitchFamily="34" charset="0"/>
              </a:rPr>
              <a:t> iesniedz apliecinājumu par to, ka projekta līdzekļi un rezultāti netiks izmantoti komerciāliem nolūkiem.</a:t>
            </a:r>
          </a:p>
          <a:p>
            <a:pPr marL="0" lvl="0" indent="0" algn="just">
              <a:buNone/>
            </a:pPr>
            <a:endParaRPr lang="lv-LV" sz="500" dirty="0">
              <a:latin typeface="+mn-lt"/>
              <a:ea typeface="Verdana" panose="020B0604030504040204" pitchFamily="34" charset="0"/>
            </a:endParaRPr>
          </a:p>
          <a:p>
            <a:pPr marL="0" lvl="0" indent="0">
              <a:buNone/>
            </a:pPr>
            <a:r>
              <a:rPr lang="lv-LV" b="1" dirty="0">
                <a:latin typeface="+mn-lt"/>
                <a:ea typeface="Verdana" panose="020B0604030504040204" pitchFamily="34" charset="0"/>
              </a:rPr>
              <a:t>Valsts institūcija</a:t>
            </a:r>
          </a:p>
          <a:p>
            <a:pPr lvl="0" algn="just">
              <a:buBlip>
                <a:blip r:embed="rId2"/>
              </a:buBlip>
            </a:pPr>
            <a:r>
              <a:rPr lang="lv-LV" dirty="0">
                <a:latin typeface="+mn-lt"/>
                <a:ea typeface="Verdana" panose="020B0604030504040204" pitchFamily="34" charset="0"/>
              </a:rPr>
              <a:t>Valsts institūcija, kurai zinātniskās darbības veikšana ir noteikta ar ārējo tiesību aktu, nolikumā vai statūtos (piemēram, valsts aģentūra);</a:t>
            </a:r>
          </a:p>
          <a:p>
            <a:pPr lvl="0" algn="just">
              <a:buBlip>
                <a:blip r:embed="rId2"/>
              </a:buBlip>
            </a:pPr>
            <a:r>
              <a:rPr lang="lv-LV" dirty="0">
                <a:latin typeface="+mn-lt"/>
                <a:ea typeface="Verdana" panose="020B0604030504040204" pitchFamily="34" charset="0"/>
              </a:rPr>
              <a:t>S</a:t>
            </a:r>
            <a:r>
              <a:rPr lang="sv-SE" dirty="0">
                <a:latin typeface="+mn-lt"/>
                <a:ea typeface="Verdana" panose="020B0604030504040204" pitchFamily="34" charset="0"/>
              </a:rPr>
              <a:t>adarbības partnera – valsts institūcijas apliecinājumu (projekta pieteikuma F daļa)</a:t>
            </a:r>
            <a:r>
              <a:rPr lang="lv-LV" dirty="0">
                <a:latin typeface="+mn-lt"/>
                <a:ea typeface="Verdana" panose="020B0604030504040204" pitchFamily="34" charset="0"/>
              </a:rPr>
              <a:t>.</a:t>
            </a:r>
          </a:p>
        </p:txBody>
      </p:sp>
      <p:sp>
        <p:nvSpPr>
          <p:cNvPr id="13" name="Virsraksts 9">
            <a:extLst>
              <a:ext uri="{FF2B5EF4-FFF2-40B4-BE49-F238E27FC236}">
                <a16:creationId xmlns:a16="http://schemas.microsoft.com/office/drawing/2014/main" id="{B4DF6012-1457-DA8E-E84B-A0910696A3CE}"/>
              </a:ext>
            </a:extLst>
          </p:cNvPr>
          <p:cNvSpPr txBox="1">
            <a:spLocks/>
          </p:cNvSpPr>
          <p:nvPr/>
        </p:nvSpPr>
        <p:spPr>
          <a:xfrm>
            <a:off x="6304084" y="492310"/>
            <a:ext cx="4237382" cy="5360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rgbClr val="7E0000"/>
                </a:solidFill>
                <a:latin typeface="+mj-lt"/>
                <a:ea typeface="+mj-ea"/>
                <a:cs typeface="+mj-cs"/>
              </a:defRPr>
            </a:lvl1pPr>
          </a:lstStyle>
          <a:p>
            <a:r>
              <a:rPr lang="lv-LV"/>
              <a:t>Sadarbības partneris</a:t>
            </a:r>
          </a:p>
        </p:txBody>
      </p:sp>
      <p:sp>
        <p:nvSpPr>
          <p:cNvPr id="14" name="Satura vietturis 10">
            <a:extLst>
              <a:ext uri="{FF2B5EF4-FFF2-40B4-BE49-F238E27FC236}">
                <a16:creationId xmlns:a16="http://schemas.microsoft.com/office/drawing/2014/main" id="{933735FE-AA1B-6A90-9226-D34F79F24CDE}"/>
              </a:ext>
            </a:extLst>
          </p:cNvPr>
          <p:cNvSpPr txBox="1">
            <a:spLocks/>
          </p:cNvSpPr>
          <p:nvPr/>
        </p:nvSpPr>
        <p:spPr>
          <a:xfrm>
            <a:off x="891209" y="3615340"/>
            <a:ext cx="5181600" cy="9169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lv-LV" sz="1600" kern="1200" smtClean="0">
                <a:solidFill>
                  <a:srgbClr val="7F7F7F"/>
                </a:solidFill>
                <a:effectLst/>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rgbClr val="7F7F7F"/>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kern="0">
                <a:solidFill>
                  <a:schemeClr val="tx2"/>
                </a:solidFill>
                <a:latin typeface="+mn-lt"/>
              </a:rPr>
              <a:t>Projekta iesniedzēji un sadarbības partneri ir zinātniskās institūcijas, kas atbilst pētniecības organizācijas definīcijai</a:t>
            </a:r>
          </a:p>
          <a:p>
            <a:pPr marL="0" indent="0">
              <a:buFont typeface="Arial" panose="020B0604020202020204" pitchFamily="34" charset="0"/>
              <a:buNone/>
            </a:pPr>
            <a:r>
              <a:rPr lang="lv-LV" i="1">
                <a:latin typeface="+mn-lt"/>
              </a:rPr>
              <a:t>MK noteikumu 2.12. un 9.1. apakšpunkts</a:t>
            </a:r>
            <a:endParaRPr lang="lv-LV" i="1" kern="0">
              <a:solidFill>
                <a:schemeClr val="tx2"/>
              </a:solidFill>
              <a:latin typeface="+mn-lt"/>
            </a:endParaRPr>
          </a:p>
          <a:p>
            <a:pPr marL="0" indent="0">
              <a:buFont typeface="Arial" panose="020B0604020202020204" pitchFamily="34" charset="0"/>
              <a:buNone/>
            </a:pPr>
            <a:endParaRPr lang="lv-LV"/>
          </a:p>
        </p:txBody>
      </p:sp>
      <p:sp>
        <p:nvSpPr>
          <p:cNvPr id="15" name="Virsraksts 9">
            <a:extLst>
              <a:ext uri="{FF2B5EF4-FFF2-40B4-BE49-F238E27FC236}">
                <a16:creationId xmlns:a16="http://schemas.microsoft.com/office/drawing/2014/main" id="{A80F49A2-C105-A1C1-0382-DF257DBA56D0}"/>
              </a:ext>
            </a:extLst>
          </p:cNvPr>
          <p:cNvSpPr txBox="1">
            <a:spLocks/>
          </p:cNvSpPr>
          <p:nvPr/>
        </p:nvSpPr>
        <p:spPr>
          <a:xfrm>
            <a:off x="891209" y="3043770"/>
            <a:ext cx="3956538" cy="5011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kern="1200">
                <a:solidFill>
                  <a:srgbClr val="7E0000"/>
                </a:solidFill>
                <a:latin typeface="+mj-lt"/>
                <a:ea typeface="+mj-ea"/>
                <a:cs typeface="+mj-cs"/>
              </a:defRPr>
            </a:lvl1pPr>
          </a:lstStyle>
          <a:p>
            <a:r>
              <a:rPr lang="lv-LV"/>
              <a:t>Iesniedzēji</a:t>
            </a:r>
          </a:p>
        </p:txBody>
      </p:sp>
      <p:pic>
        <p:nvPicPr>
          <p:cNvPr id="16" name="!!Forma" descr="Image result for priorities   icon">
            <a:extLst>
              <a:ext uri="{FF2B5EF4-FFF2-40B4-BE49-F238E27FC236}">
                <a16:creationId xmlns:a16="http://schemas.microsoft.com/office/drawing/2014/main" id="{93569A33-AA8D-774A-361E-16B68E010A34}"/>
              </a:ext>
            </a:extLst>
          </p:cNvPr>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65206" y="4177984"/>
            <a:ext cx="1354594" cy="1354594"/>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uma vietturis 13">
            <a:extLst>
              <a:ext uri="{FF2B5EF4-FFF2-40B4-BE49-F238E27FC236}">
                <a16:creationId xmlns:a16="http://schemas.microsoft.com/office/drawing/2014/main" id="{959C551D-1774-B917-0DD6-F8AAC9DFC0FE}"/>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8" name="Kājenes vietturis 14">
            <a:extLst>
              <a:ext uri="{FF2B5EF4-FFF2-40B4-BE49-F238E27FC236}">
                <a16:creationId xmlns:a16="http://schemas.microsoft.com/office/drawing/2014/main" id="{2831AC48-009F-E43C-4120-CBDA0BDF6FF7}"/>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2" name="Slide Number Placeholder 1">
            <a:extLst>
              <a:ext uri="{FF2B5EF4-FFF2-40B4-BE49-F238E27FC236}">
                <a16:creationId xmlns:a16="http://schemas.microsoft.com/office/drawing/2014/main" id="{B9AC3E9A-4127-A999-1F80-CC0E3644CA9B}"/>
              </a:ext>
            </a:extLst>
          </p:cNvPr>
          <p:cNvSpPr>
            <a:spLocks noGrp="1"/>
          </p:cNvSpPr>
          <p:nvPr>
            <p:ph type="sldNum" sz="quarter" idx="12"/>
          </p:nvPr>
        </p:nvSpPr>
        <p:spPr/>
        <p:txBody>
          <a:bodyPr/>
          <a:lstStyle/>
          <a:p>
            <a:fld id="{0C152783-A906-4F49-8461-A41E71CF96CE}" type="slidenum">
              <a:rPr lang="lv-LV" smtClean="0"/>
              <a:t>8</a:t>
            </a:fld>
            <a:endParaRPr lang="lv-LV"/>
          </a:p>
        </p:txBody>
      </p:sp>
    </p:spTree>
    <p:extLst>
      <p:ext uri="{BB962C8B-B14F-4D97-AF65-F5344CB8AC3E}">
        <p14:creationId xmlns:p14="http://schemas.microsoft.com/office/powerpoint/2010/main" val="24798116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8A2D1-A974-F055-7661-2714A8790912}"/>
            </a:ext>
          </a:extLst>
        </p:cNvPr>
        <p:cNvGrpSpPr/>
        <p:nvPr/>
      </p:nvGrpSpPr>
      <p:grpSpPr>
        <a:xfrm>
          <a:off x="0" y="0"/>
          <a:ext cx="0" cy="0"/>
          <a:chOff x="0" y="0"/>
          <a:chExt cx="0" cy="0"/>
        </a:xfrm>
      </p:grpSpPr>
      <p:sp>
        <p:nvSpPr>
          <p:cNvPr id="10" name="!!Teksts">
            <a:extLst>
              <a:ext uri="{FF2B5EF4-FFF2-40B4-BE49-F238E27FC236}">
                <a16:creationId xmlns:a16="http://schemas.microsoft.com/office/drawing/2014/main" id="{CC341800-4611-7BB8-55A3-0E198BB0A2FD}"/>
              </a:ext>
            </a:extLst>
          </p:cNvPr>
          <p:cNvSpPr>
            <a:spLocks noGrp="1"/>
          </p:cNvSpPr>
          <p:nvPr>
            <p:ph type="title"/>
          </p:nvPr>
        </p:nvSpPr>
        <p:spPr/>
        <p:txBody>
          <a:bodyPr>
            <a:normAutofit/>
          </a:bodyPr>
          <a:lstStyle/>
          <a:p>
            <a:r>
              <a:rPr lang="lv-LV">
                <a:solidFill>
                  <a:schemeClr val="accent2">
                    <a:lumMod val="75000"/>
                  </a:schemeClr>
                </a:solidFill>
              </a:rPr>
              <a:t>Nosacījumi zinātniskās </a:t>
            </a:r>
            <a:br>
              <a:rPr lang="lv-LV">
                <a:solidFill>
                  <a:schemeClr val="accent2">
                    <a:lumMod val="75000"/>
                  </a:schemeClr>
                </a:solidFill>
              </a:rPr>
            </a:br>
            <a:r>
              <a:rPr lang="lv-LV">
                <a:solidFill>
                  <a:schemeClr val="accent2">
                    <a:lumMod val="75000"/>
                  </a:schemeClr>
                </a:solidFill>
              </a:rPr>
              <a:t>grupas locekļiem</a:t>
            </a:r>
            <a:endParaRPr lang="lv-LV"/>
          </a:p>
        </p:txBody>
      </p:sp>
      <p:sp>
        <p:nvSpPr>
          <p:cNvPr id="6" name="Satura vietturis 11">
            <a:extLst>
              <a:ext uri="{FF2B5EF4-FFF2-40B4-BE49-F238E27FC236}">
                <a16:creationId xmlns:a16="http://schemas.microsoft.com/office/drawing/2014/main" id="{8FAAC3D7-DDE2-DD92-74DE-79EC0A7B8669}"/>
              </a:ext>
            </a:extLst>
          </p:cNvPr>
          <p:cNvSpPr txBox="1">
            <a:spLocks/>
          </p:cNvSpPr>
          <p:nvPr/>
        </p:nvSpPr>
        <p:spPr>
          <a:xfrm>
            <a:off x="2259964" y="1756948"/>
            <a:ext cx="5181600" cy="30809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lv-LV" sz="1600" kern="1200" smtClean="0">
                <a:solidFill>
                  <a:srgbClr val="7F7F7F"/>
                </a:solidFill>
                <a:effectLst/>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rgbClr val="7F7F7F"/>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7F7F7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lv-LV" sz="1600" kern="1200" dirty="0" smtClean="0">
                <a:solidFill>
                  <a:srgbClr val="7F7F7F"/>
                </a:solidFill>
                <a:effectLst/>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Blip>
                <a:blip r:embed="rId2"/>
              </a:buBlip>
            </a:pPr>
            <a:r>
              <a:rPr lang="lv-LV" dirty="0"/>
              <a:t>Konkursa ietvaros projekta īstenošanā var piedalīties personas, kuras augstākās izglītības vai zinātniskajās institūcijās ir nodarbinātas </a:t>
            </a:r>
            <a:r>
              <a:rPr lang="lv-LV" b="1" dirty="0" err="1">
                <a:solidFill>
                  <a:schemeClr val="tx2"/>
                </a:solidFill>
              </a:rPr>
              <a:t>tenūras</a:t>
            </a:r>
            <a:r>
              <a:rPr lang="lv-LV" b="1" dirty="0">
                <a:solidFill>
                  <a:schemeClr val="tx2"/>
                </a:solidFill>
              </a:rPr>
              <a:t> sistēmas ietvaros </a:t>
            </a:r>
            <a:r>
              <a:rPr lang="lv-LV" dirty="0"/>
              <a:t>(tai skaitā </a:t>
            </a:r>
            <a:r>
              <a:rPr lang="lv-LV" dirty="0" err="1"/>
              <a:t>tenūrprofesori</a:t>
            </a:r>
            <a:r>
              <a:rPr lang="lv-LV" dirty="0"/>
              <a:t>, </a:t>
            </a:r>
            <a:r>
              <a:rPr lang="lv-LV" dirty="0" err="1"/>
              <a:t>tenūrgaitas</a:t>
            </a:r>
            <a:r>
              <a:rPr lang="lv-LV" dirty="0"/>
              <a:t> amatā esošas personas vai personas, kuras pilda amata pienākumus, pamatojoties uz piešķirtu </a:t>
            </a:r>
            <a:r>
              <a:rPr lang="lv-LV" dirty="0" err="1"/>
              <a:t>tenūras</a:t>
            </a:r>
            <a:r>
              <a:rPr lang="lv-LV" dirty="0"/>
              <a:t> statusu), ievērojot nolikumā noteiktos nosacījumus;</a:t>
            </a:r>
          </a:p>
          <a:p>
            <a:pPr algn="just">
              <a:buBlip>
                <a:blip r:embed="rId2"/>
              </a:buBlip>
            </a:pPr>
            <a:r>
              <a:rPr lang="lv-LV" dirty="0"/>
              <a:t>ja projektu izpildē plānots iesaistīt personas, kuras šobrīd vai 10 iepriekšējo gadu periodā pirms projekta iesniegšanas gala termiņa datuma ir bijušas nodarbinātas akadēmiskā vai zinātniskā darbā tādā valstī, pret kuru Eiropas Savienība ir noteikusi sankcijas, tad </a:t>
            </a:r>
            <a:r>
              <a:rPr lang="lv-LV" b="1" dirty="0"/>
              <a:t>jāsaņem Valsts drošības dienesta atzinums </a:t>
            </a:r>
            <a:r>
              <a:rPr lang="lv-LV" dirty="0"/>
              <a:t>par konkrēto personu.</a:t>
            </a:r>
          </a:p>
        </p:txBody>
      </p:sp>
      <p:pic>
        <p:nvPicPr>
          <p:cNvPr id="13" name="!!Forma">
            <a:extLst>
              <a:ext uri="{FF2B5EF4-FFF2-40B4-BE49-F238E27FC236}">
                <a16:creationId xmlns:a16="http://schemas.microsoft.com/office/drawing/2014/main" id="{A421AAAC-4BB1-A662-4C27-060A407456C7}"/>
              </a:ext>
            </a:extLst>
          </p:cNvPr>
          <p:cNvPicPr>
            <a:picLocks noChangeAspect="1"/>
          </p:cNvPicPr>
          <p:nvPr/>
        </p:nvPicPr>
        <p:blipFill>
          <a:blip r:embed="rId3">
            <a:duotone>
              <a:schemeClr val="bg2">
                <a:shade val="45000"/>
                <a:satMod val="135000"/>
              </a:schemeClr>
              <a:prstClr val="white"/>
            </a:duotone>
          </a:blip>
          <a:stretch>
            <a:fillRect/>
          </a:stretch>
        </p:blipFill>
        <p:spPr>
          <a:xfrm>
            <a:off x="9085565" y="2668044"/>
            <a:ext cx="1292188" cy="1521910"/>
          </a:xfrm>
          <a:prstGeom prst="rect">
            <a:avLst/>
          </a:prstGeom>
          <a:effectLst>
            <a:outerShdw blurRad="50800" dist="38100" dir="2700000" algn="tl" rotWithShape="0">
              <a:prstClr val="black">
                <a:alpha val="40000"/>
              </a:prstClr>
            </a:outerShdw>
          </a:effectLst>
        </p:spPr>
      </p:pic>
      <p:sp>
        <p:nvSpPr>
          <p:cNvPr id="7" name="Datuma vietturis 13">
            <a:extLst>
              <a:ext uri="{FF2B5EF4-FFF2-40B4-BE49-F238E27FC236}">
                <a16:creationId xmlns:a16="http://schemas.microsoft.com/office/drawing/2014/main" id="{0B2927BC-3CBC-5FA2-5D68-D0C9EB3B88D6}"/>
              </a:ext>
            </a:extLst>
          </p:cNvPr>
          <p:cNvSpPr>
            <a:spLocks noGrp="1"/>
          </p:cNvSpPr>
          <p:nvPr>
            <p:ph type="dt" sz="half" idx="10"/>
          </p:nvPr>
        </p:nvSpPr>
        <p:spPr>
          <a:xfrm>
            <a:off x="234451" y="6429447"/>
            <a:ext cx="1381539" cy="365125"/>
          </a:xfrm>
        </p:spPr>
        <p:txBody>
          <a:bodyPr/>
          <a:lstStyle/>
          <a:p>
            <a:r>
              <a:rPr lang="lv-LV"/>
              <a:t>2026. gada 7. jūlijā</a:t>
            </a:r>
            <a:endParaRPr lang="lv-LV" dirty="0"/>
          </a:p>
        </p:txBody>
      </p:sp>
      <p:sp>
        <p:nvSpPr>
          <p:cNvPr id="8" name="Kājenes vietturis 14">
            <a:extLst>
              <a:ext uri="{FF2B5EF4-FFF2-40B4-BE49-F238E27FC236}">
                <a16:creationId xmlns:a16="http://schemas.microsoft.com/office/drawing/2014/main" id="{0AD551C2-8883-B126-5AC7-6863204B3601}"/>
              </a:ext>
            </a:extLst>
          </p:cNvPr>
          <p:cNvSpPr>
            <a:spLocks noGrp="1"/>
          </p:cNvSpPr>
          <p:nvPr>
            <p:ph type="ftr" sz="quarter" idx="11"/>
          </p:nvPr>
        </p:nvSpPr>
        <p:spPr>
          <a:xfrm>
            <a:off x="1102468" y="6422610"/>
            <a:ext cx="8816008" cy="365125"/>
          </a:xfrm>
        </p:spPr>
        <p:txBody>
          <a:bodyPr/>
          <a:lstStyle/>
          <a:p>
            <a:r>
              <a:rPr lang="lv-LV" dirty="0"/>
              <a:t>Valsts pētījumu programmas “Bioloģiskās daudzveidības prioritāro rīcību </a:t>
            </a:r>
          </a:p>
          <a:p>
            <a:r>
              <a:rPr lang="lv-LV" dirty="0"/>
              <a:t>programmā noteikto pētījumu izstrāde, 2. daļa” 2026.–2028. gadam projektu pieteikumu atklātais konkurss </a:t>
            </a:r>
          </a:p>
        </p:txBody>
      </p:sp>
      <p:sp>
        <p:nvSpPr>
          <p:cNvPr id="2" name="Slide Number Placeholder 1">
            <a:extLst>
              <a:ext uri="{FF2B5EF4-FFF2-40B4-BE49-F238E27FC236}">
                <a16:creationId xmlns:a16="http://schemas.microsoft.com/office/drawing/2014/main" id="{F3471CEA-1B19-73B3-B893-C531468E828E}"/>
              </a:ext>
            </a:extLst>
          </p:cNvPr>
          <p:cNvSpPr>
            <a:spLocks noGrp="1"/>
          </p:cNvSpPr>
          <p:nvPr>
            <p:ph type="sldNum" sz="quarter" idx="12"/>
          </p:nvPr>
        </p:nvSpPr>
        <p:spPr/>
        <p:txBody>
          <a:bodyPr/>
          <a:lstStyle/>
          <a:p>
            <a:fld id="{0C152783-A906-4F49-8461-A41E71CF96CE}" type="slidenum">
              <a:rPr lang="lv-LV" smtClean="0"/>
              <a:t>9</a:t>
            </a:fld>
            <a:endParaRPr lang="lv-LV"/>
          </a:p>
        </p:txBody>
      </p:sp>
    </p:spTree>
    <p:extLst>
      <p:ext uri="{BB962C8B-B14F-4D97-AF65-F5344CB8AC3E}">
        <p14:creationId xmlns:p14="http://schemas.microsoft.com/office/powerpoint/2010/main" val="2289179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ENTIMETER_SERIES_ID_KEY" val="8c97c3d920f49c623750055d41d542c4"/>
</p:tagLst>
</file>

<file path=ppt/theme/theme1.xml><?xml version="1.0" encoding="utf-8"?>
<a:theme xmlns:a="http://schemas.openxmlformats.org/drawingml/2006/main" name="Office dizains">
  <a:themeElements>
    <a:clrScheme name="VPP krāsas">
      <a:dk1>
        <a:sysClr val="windowText" lastClr="000000"/>
      </a:dk1>
      <a:lt1>
        <a:sysClr val="window" lastClr="FFFFFF"/>
      </a:lt1>
      <a:dk2>
        <a:srgbClr val="7F7F7F"/>
      </a:dk2>
      <a:lt2>
        <a:srgbClr val="BFBFBF"/>
      </a:lt2>
      <a:accent1>
        <a:srgbClr val="7E0000"/>
      </a:accent1>
      <a:accent2>
        <a:srgbClr val="8D2F3C"/>
      </a:accent2>
      <a:accent3>
        <a:srgbClr val="A94949"/>
      </a:accent3>
      <a:accent4>
        <a:srgbClr val="E4A6A6"/>
      </a:accent4>
      <a:accent5>
        <a:srgbClr val="7F7F7F"/>
      </a:accent5>
      <a:accent6>
        <a:srgbClr val="BFBFBF"/>
      </a:accent6>
      <a:hlink>
        <a:srgbClr val="7E0000"/>
      </a:hlink>
      <a:folHlink>
        <a:srgbClr val="7F7F7F"/>
      </a:folHlink>
    </a:clrScheme>
    <a:fontScheme name="VPP fonts">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BFBFBF"/>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zentācija1" id="{7A080FB3-DF80-4508-86CE-8BF7F3BFC949}" vid="{2BEB70D1-BEB1-4F18-9D91-335DF209BCD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VPP_prezentāciju_veidne</Template>
  <TotalTime>5946</TotalTime>
  <Words>7153</Words>
  <Application>Microsoft Office PowerPoint</Application>
  <PresentationFormat>Widescreen</PresentationFormat>
  <Paragraphs>810</Paragraphs>
  <Slides>53</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53</vt:i4>
      </vt:variant>
    </vt:vector>
  </HeadingPairs>
  <TitlesOfParts>
    <vt:vector size="62" baseType="lpstr">
      <vt:lpstr>MS PGothic</vt:lpstr>
      <vt:lpstr>Aptos</vt:lpstr>
      <vt:lpstr>Arial</vt:lpstr>
      <vt:lpstr>Arial Narrow</vt:lpstr>
      <vt:lpstr>Calibri</vt:lpstr>
      <vt:lpstr>Times New Roman</vt:lpstr>
      <vt:lpstr>Trebuchet MS</vt:lpstr>
      <vt:lpstr>Verdana</vt:lpstr>
      <vt:lpstr>Office dizains</vt:lpstr>
      <vt:lpstr>PowerPoint Presentation</vt:lpstr>
      <vt:lpstr>Normatīvie akti</vt:lpstr>
      <vt:lpstr>PowerPoint Presentation</vt:lpstr>
      <vt:lpstr>Nolikums</vt:lpstr>
      <vt:lpstr>Jaunumi</vt:lpstr>
      <vt:lpstr>Nolikumā iekļautā informācija</vt:lpstr>
      <vt:lpstr>Nolikuma pielikumi: metodiskie materiāli un veidlapas</vt:lpstr>
      <vt:lpstr>Projekta iesniedzējs</vt:lpstr>
      <vt:lpstr>Nosacījumi zinātniskās  grupas locekļiem</vt:lpstr>
      <vt:lpstr>Rezultāti</vt:lpstr>
      <vt:lpstr>Pilna laika ekvivalents (PLE)</vt:lpstr>
      <vt:lpstr>Pilna laika ekvivalents (PLE)</vt:lpstr>
      <vt:lpstr>PowerPoint Presentation</vt:lpstr>
      <vt:lpstr>Projekta pieteikuma aizpildīšana</vt:lpstr>
      <vt:lpstr>Projekta pieteikuma aizpildīšana</vt:lpstr>
      <vt:lpstr>B daļa «Projekta apraksts» (1)</vt:lpstr>
      <vt:lpstr>PowerPoint Presentation</vt:lpstr>
      <vt:lpstr>B daļa «Projekta apraksts» (3)</vt:lpstr>
      <vt:lpstr>B daļa «Projekta apraksts» (4)</vt:lpstr>
      <vt:lpstr>B daļa «Projekta apraksts» (5)</vt:lpstr>
      <vt:lpstr>PowerPoint Presentation</vt:lpstr>
      <vt:lpstr>PowerPoint Presentation</vt:lpstr>
      <vt:lpstr>Projekta pieteikuma izveide un iesniegšana</vt:lpstr>
      <vt:lpstr>Projekta pieteikumu aizpilda un iesniedz Nacionālajā zinātniskās darbības informācijas sistēmā (NZDIS) https://sciencelatvia.lv/ </vt:lpstr>
      <vt:lpstr>Konkursa izvēle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Projekta pieteikuma vērtēšana</vt:lpstr>
      <vt:lpstr>PowerPoint Presentation</vt:lpstr>
      <vt:lpstr>Papildināmie administratīvie kritēriji </vt:lpstr>
      <vt:lpstr>Projekta pieteikuma  zinātniskā izvērtēšana</vt:lpstr>
      <vt:lpstr>PowerPoint Presentation</vt:lpstr>
      <vt:lpstr>Vispārējā informācija</vt:lpstr>
      <vt:lpstr>PowerPoint Presentation</vt:lpstr>
      <vt:lpstr>Projekta rezultāti</vt:lpstr>
      <vt:lpstr>PowerPoint Presentation</vt:lpstr>
      <vt:lpstr>Projekta pieteikuma A daļa 3. nodaļa «Budžets»</vt:lpstr>
      <vt:lpstr>Finansējuma jautājumi</vt:lpstr>
      <vt:lpstr>Līguma par projektu īstenošanu izpilde (1)</vt:lpstr>
      <vt:lpstr>Līguma par projektu īstenošanu izpilde (2)</vt:lpstr>
      <vt:lpstr>Līguma par projektu īstenošanu izpilde (3)</vt:lpstr>
      <vt:lpstr>Projekta pagarinājums</vt:lpstr>
      <vt:lpstr>Projekta pēcuzraudzība</vt:lpstr>
      <vt:lpstr>Biežāk pieļautās kļūdas projekta pieteikuma iesniegšanā un īstenošanā</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Sanda Roze</dc:creator>
  <cp:keywords>VPP</cp:keywords>
  <cp:lastModifiedBy>Māra Lorberga</cp:lastModifiedBy>
  <cp:revision>310</cp:revision>
  <dcterms:created xsi:type="dcterms:W3CDTF">2026-02-09T09:05:51Z</dcterms:created>
  <dcterms:modified xsi:type="dcterms:W3CDTF">2026-07-07T10:52:25Z</dcterms:modified>
</cp:coreProperties>
</file>