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320" r:id="rId5"/>
    <p:sldId id="322" r:id="rId6"/>
    <p:sldId id="323" r:id="rId7"/>
    <p:sldId id="326" r:id="rId8"/>
    <p:sldId id="324" r:id="rId9"/>
    <p:sldId id="325" r:id="rId10"/>
    <p:sldId id="333" r:id="rId11"/>
    <p:sldId id="329" r:id="rId12"/>
    <p:sldId id="328" r:id="rId13"/>
    <p:sldId id="327" r:id="rId14"/>
    <p:sldId id="330" r:id="rId15"/>
    <p:sldId id="331" r:id="rId16"/>
    <p:sldId id="332" r:id="rId17"/>
    <p:sldId id="334" r:id="rId18"/>
    <p:sldId id="321" r:id="rId19"/>
  </p:sldIdLst>
  <p:sldSz cx="9144000" cy="6858000" type="screen4x3"/>
  <p:notesSz cx="7010400" cy="9296400"/>
  <p:defaultTextStyle>
    <a:defPPr>
      <a:defRPr lang="en-US"/>
    </a:defPPr>
    <a:lvl1pPr algn="l" defTabSz="938213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68313" indent="-11113" algn="l" defTabSz="938213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38213" indent="-23813" algn="l" defTabSz="938213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408113" indent="-36513" algn="l" defTabSz="938213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78013" indent="-49213" algn="l" defTabSz="938213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D9E1F2"/>
    <a:srgbClr val="CC3300"/>
    <a:srgbClr val="3333CC"/>
    <a:srgbClr val="339933"/>
    <a:srgbClr val="0099FF"/>
    <a:srgbClr val="00CC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22" autoAdjust="0"/>
    <p:restoredTop sz="94434" autoAdjust="0"/>
  </p:normalViewPr>
  <p:slideViewPr>
    <p:cSldViewPr snapToGrid="0" snapToObjects="1">
      <p:cViewPr varScale="1">
        <p:scale>
          <a:sx n="68" d="100"/>
          <a:sy n="68" d="100"/>
        </p:scale>
        <p:origin x="1224" y="72"/>
      </p:cViewPr>
      <p:guideLst>
        <p:guide orient="horz" pos="220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9C9A8F-DF41-4AE6-97EE-B0888BBDDC07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899A8-46E9-40FB-B51E-770CC17014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751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defTabSz="95742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9A854E35-A7A4-431C-A825-7AD4ED84DFE8}" type="datetimeFigureOut">
              <a:rPr lang="lv-LV" altLang="lv-LV"/>
              <a:pPr>
                <a:defRPr/>
              </a:pPr>
              <a:t>26.05.2021</a:t>
            </a:fld>
            <a:endParaRPr lang="lv-LV" alt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lv-LV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lv-LV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defTabSz="95742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7C0C5635-619F-4398-8614-605C03EF5C27}" type="slidenum">
              <a:rPr lang="lv-LV" altLang="lv-LV"/>
              <a:pPr/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25904436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683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382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4081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780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348940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18729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8851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5830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685800" y="4724400"/>
            <a:ext cx="77724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7724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4036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0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42946E5A-BBED-4218-981B-333F83EE957B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696825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657600"/>
            <a:ext cx="6096000" cy="1384295"/>
          </a:xfrm>
        </p:spPr>
        <p:txBody>
          <a:bodyPr anchor="t">
            <a:normAutofit/>
          </a:bodyPr>
          <a:lstStyle>
            <a:lvl1pPr algn="l">
              <a:defRPr sz="2400" b="1" cap="none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0800" y="381000"/>
            <a:ext cx="6096000" cy="32766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395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09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791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489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187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88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583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B4C5A49C-EBE2-4BEA-B73B-7AC8FD5DDD66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73617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1752600"/>
            <a:ext cx="2895600" cy="437356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752600"/>
            <a:ext cx="2971800" cy="437357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9ED2C4E4-78E8-4814-8E80-88192C39BA48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058059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2386940"/>
            <a:ext cx="2895600" cy="373922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386940"/>
            <a:ext cx="2971800" cy="373923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2590800" y="1852613"/>
            <a:ext cx="28956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5715000" y="1851953"/>
            <a:ext cx="29718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22"/>
          <p:cNvSpPr>
            <a:spLocks noGrp="1"/>
          </p:cNvSpPr>
          <p:nvPr>
            <p:ph type="sldNum" sz="quarter" idx="18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32310182-7320-45BF-A513-C3BE84D4C81C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416017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B5374C58-29BA-4833-81C9-1E55DA96EF6A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866355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87A82987-0D2F-4B65-8E41-A1B3FBDD2CF2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188768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72975"/>
            <a:ext cx="2751026" cy="1162051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9527" y="273054"/>
            <a:ext cx="3269672" cy="5853128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0800" y="1435119"/>
            <a:ext cx="2751026" cy="46910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200"/>
            </a:lvl2pPr>
            <a:lvl3pPr marL="939575" indent="0">
              <a:buNone/>
              <a:defRPr sz="1000"/>
            </a:lvl3pPr>
            <a:lvl4pPr marL="1409365" indent="0">
              <a:buNone/>
              <a:defRPr sz="1000"/>
            </a:lvl4pPr>
            <a:lvl5pPr marL="1879152" indent="0">
              <a:buNone/>
              <a:defRPr sz="1000"/>
            </a:lvl5pPr>
            <a:lvl6pPr marL="2348940" indent="0">
              <a:buNone/>
              <a:defRPr sz="1000"/>
            </a:lvl6pPr>
            <a:lvl7pPr marL="2818729" indent="0">
              <a:buNone/>
              <a:defRPr sz="1000"/>
            </a:lvl7pPr>
            <a:lvl8pPr marL="3288515" indent="0">
              <a:buNone/>
              <a:defRPr sz="1000"/>
            </a:lvl8pPr>
            <a:lvl9pPr marL="375830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270C9E78-A642-4421-918F-624A0AA194E3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770308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239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text styles</a:t>
            </a:r>
          </a:p>
          <a:p>
            <a:pPr lvl="1"/>
            <a:r>
              <a:rPr lang="en-US" altLang="lv-LV"/>
              <a:t>Second level</a:t>
            </a:r>
          </a:p>
          <a:p>
            <a:pPr lvl="2"/>
            <a:r>
              <a:rPr lang="en-US" altLang="lv-LV"/>
              <a:t>Third level</a:t>
            </a:r>
          </a:p>
          <a:p>
            <a:pPr lvl="3"/>
            <a:r>
              <a:rPr lang="en-US" altLang="lv-LV"/>
              <a:t>Fourth level</a:t>
            </a:r>
          </a:p>
          <a:p>
            <a:pPr lvl="4"/>
            <a:r>
              <a:rPr lang="en-US" altLang="lv-LV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lv-LV" altLang="lv-LV"/>
              <a:t>10.07.2018</a:t>
            </a:r>
            <a:endParaRPr lang="en-US" alt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ctr" defTabSz="939575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r>
              <a:rPr lang="en-US"/>
              <a:t>LZP sēde 10.07.2018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E3D5101D-DD3B-4E58-9C27-C75BE7F84F75}" type="slidenum">
              <a:rPr lang="en-US" altLang="lv-LV"/>
              <a:pPr/>
              <a:t>‹#›</a:t>
            </a:fld>
            <a:endParaRPr lang="en-US" alt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</p:sldLayoutIdLst>
  <p:hf hdr="0" dt="0"/>
  <p:txStyles>
    <p:titleStyle>
      <a:lvl1pPr algn="ctr" defTabSz="938213" rtl="0" eaLnBrk="0" fontAlgn="base" hangingPunct="0">
        <a:spcBef>
          <a:spcPct val="0"/>
        </a:spcBef>
        <a:spcAft>
          <a:spcPct val="0"/>
        </a:spcAft>
        <a:defRPr sz="45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  <a:ea typeface="MS PGothic" pitchFamily="34" charset="-128"/>
        </a:defRPr>
      </a:lvl2pPr>
      <a:lvl3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  <a:ea typeface="MS PGothic" pitchFamily="34" charset="-128"/>
        </a:defRPr>
      </a:lvl3pPr>
      <a:lvl4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  <a:ea typeface="MS PGothic" pitchFamily="34" charset="-128"/>
        </a:defRPr>
      </a:lvl4pPr>
      <a:lvl5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  <a:ea typeface="MS PGothic" pitchFamily="34" charset="-128"/>
        </a:defRPr>
      </a:lvl5pPr>
      <a:lvl6pPr marL="4572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6pPr>
      <a:lvl7pPr marL="9144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7pPr>
      <a:lvl8pPr marL="13716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8pPr>
      <a:lvl9pPr marL="18288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9pPr>
    </p:titleStyle>
    <p:bodyStyle>
      <a:lvl1pPr marL="350838" indent="-350838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62000" indent="-292100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731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430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1129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83835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5362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41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3197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69788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3957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0936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79152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4894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8729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8851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5830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2984740"/>
            <a:ext cx="7772400" cy="1480902"/>
          </a:xfrm>
        </p:spPr>
        <p:txBody>
          <a:bodyPr>
            <a:normAutofit fontScale="90000"/>
          </a:bodyPr>
          <a:lstStyle/>
          <a:p>
            <a:r>
              <a:rPr lang="lv-LV" dirty="0">
                <a:solidFill>
                  <a:srgbClr val="7030A0"/>
                </a:solidFill>
              </a:rPr>
              <a:t>Pieredzes apmaiņa projektu pieteikumu sagatavošanā no pieteicēja un eksperta viedokļa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85800" y="6004719"/>
            <a:ext cx="7772400" cy="639762"/>
          </a:xfrm>
        </p:spPr>
        <p:txBody>
          <a:bodyPr/>
          <a:lstStyle/>
          <a:p>
            <a:r>
              <a:rPr lang="lv-LV" dirty="0"/>
              <a:t>2021. gada 26. maijs</a:t>
            </a:r>
            <a:endParaRPr lang="en-GB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E7AB670-95BA-4CD1-93D9-22CF80325ED0}"/>
              </a:ext>
            </a:extLst>
          </p:cNvPr>
          <p:cNvSpPr txBox="1">
            <a:spLocks/>
          </p:cNvSpPr>
          <p:nvPr/>
        </p:nvSpPr>
        <p:spPr bwMode="auto">
          <a:xfrm>
            <a:off x="685800" y="4631427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62000" indent="-29210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731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430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1129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83835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362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341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319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600" b="1" dirty="0"/>
              <a:t>Dr. biol., </a:t>
            </a:r>
            <a:r>
              <a:rPr lang="lv-LV" sz="1600" b="1" dirty="0" err="1"/>
              <a:t>Assoc</a:t>
            </a:r>
            <a:r>
              <a:rPr lang="lv-LV" sz="1600" b="1" dirty="0"/>
              <a:t>. prof. Jānis </a:t>
            </a:r>
            <a:r>
              <a:rPr lang="lv-LV" sz="1600" b="1" dirty="0" err="1"/>
              <a:t>Kloviņš</a:t>
            </a:r>
            <a:r>
              <a:rPr lang="lv-LV" sz="1600" b="1" dirty="0"/>
              <a:t> 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93063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FDC98-9CE6-49CC-8BCA-46380081C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sz="2700" dirty="0"/>
              <a:t>Ietekme</a:t>
            </a:r>
            <a:br>
              <a:rPr lang="lv-LV" dirty="0"/>
            </a:br>
            <a:br>
              <a:rPr lang="lv-LV" dirty="0"/>
            </a:b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23809-8156-4D21-AE46-075105DA7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115" y="1591813"/>
            <a:ext cx="7935685" cy="5029200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lv-LV" sz="1500" dirty="0"/>
              <a:t>Kam jābūt obligāti – grūti nodefinēt, jo tas ir atkarīgs gan no projektu uzstādījuma, gan rezultātu veida – tāpēc šajā sadaļā ir jābūt visradošākajam.</a:t>
            </a:r>
            <a:endParaRPr lang="lv-LV" sz="1400" dirty="0"/>
          </a:p>
          <a:p>
            <a:pPr>
              <a:lnSpc>
                <a:spcPct val="170000"/>
              </a:lnSpc>
            </a:pPr>
            <a:r>
              <a:rPr lang="lv-LV" sz="1400" b="1" dirty="0"/>
              <a:t>Ieteikumi:</a:t>
            </a: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lv-LV" sz="1400" dirty="0"/>
              <a:t>Rakstīt pēc būtības un katru reizi no jauna (nepārkopējot no iepriekšējiem pieteikumiem, un neizmantojot «nogludinātas frāzes»)</a:t>
            </a: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lv-LV" sz="1400" dirty="0"/>
              <a:t>Jebkuram rezultātam ir pielietojums – tātad projekts idejiski nav «jāapstādina» pie rezultātu sasniegšanas, bet jāpadomā par konkrētām darbībām pēc rezultātu sasniegšanas</a:t>
            </a: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lv-LV" sz="1400" dirty="0"/>
              <a:t>Publicitātē un publiskošanā jābūt konkrētiem - jāmin gan pasākums, auditorija, medijs utt. (un jāraksta ar pārliecību to arī realizēt)</a:t>
            </a: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lv-LV" sz="1400" dirty="0"/>
              <a:t>Pieredzes nodošanā un citos aspektos jābūt konkrētiem – varbūt var minēt konkrētus studentus un pieredzi, ko tie iegūs utt.</a:t>
            </a:r>
          </a:p>
          <a:p>
            <a:pPr>
              <a:lnSpc>
                <a:spcPct val="170000"/>
              </a:lnSpc>
            </a:pPr>
            <a:endParaRPr lang="lv-LV" sz="1400" dirty="0"/>
          </a:p>
          <a:p>
            <a:pPr>
              <a:lnSpc>
                <a:spcPct val="170000"/>
              </a:lnSpc>
            </a:pPr>
            <a:endParaRPr lang="lv-LV" sz="1400" dirty="0"/>
          </a:p>
          <a:p>
            <a:pPr>
              <a:lnSpc>
                <a:spcPct val="170000"/>
              </a:lnSpc>
            </a:pPr>
            <a:endParaRPr lang="lv-LV" sz="1400" dirty="0"/>
          </a:p>
          <a:p>
            <a:pPr>
              <a:lnSpc>
                <a:spcPct val="170000"/>
              </a:lnSpc>
            </a:pPr>
            <a:endParaRPr lang="lv-LV" sz="1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AF0FC2-5AE4-4E3D-A1C5-FD818687E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C5277B-1D7D-42D2-B380-357A961DE6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1F876-4163-4B55-9B6E-2D07AE2153C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463642" y="6316213"/>
            <a:ext cx="446315" cy="304800"/>
          </a:xfrm>
        </p:spPr>
        <p:txBody>
          <a:bodyPr/>
          <a:lstStyle/>
          <a:p>
            <a:fld id="{42946E5A-BBED-4218-981B-333F83EE957B}" type="slidenum">
              <a:rPr lang="en-US" altLang="lv-LV" smtClean="0"/>
              <a:pPr/>
              <a:t>10</a:t>
            </a:fld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2890608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FDC98-9CE6-49CC-8BCA-46380081C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sz="2700" dirty="0"/>
              <a:t>Īstenošana</a:t>
            </a:r>
            <a:br>
              <a:rPr lang="lv-LV" dirty="0"/>
            </a:br>
            <a:br>
              <a:rPr lang="lv-LV" dirty="0"/>
            </a:b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23809-8156-4D21-AE46-075105DA7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026" y="1684334"/>
            <a:ext cx="7763774" cy="437357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</a:pPr>
            <a:r>
              <a:rPr lang="lv-LV" sz="2300" b="1" dirty="0"/>
              <a:t>Projektu vērtē pēc tā vadītāja!</a:t>
            </a: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lv-LV" sz="2300" dirty="0"/>
              <a:t>Ja vien pieteikuma forma to atļauj, CV ir jābūt kodolīgam un maksimāli informatīvam (labāk norādīt dažas atbilstošākās publikācijas (iespējams norādot IF un citēšanas) nekā milzīgu sarakstu ar publikācijām un projektiem.</a:t>
            </a: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lv-LV" sz="2300" dirty="0"/>
              <a:t>Jāapsver vai vajag norādīt publikācijas (lai arī cik labos žurnālos tās nebūtu), kurās pieteicējs nav starp galvenajiem autoriem. </a:t>
            </a: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lv-LV" sz="2300" dirty="0"/>
              <a:t>Var apsvērt tekstuālas informācijas pievienošanu, lai izceltu karjeras sasniegumus – it īpaši, ja ir mazāk publikāciju.</a:t>
            </a:r>
          </a:p>
          <a:p>
            <a:pPr>
              <a:lnSpc>
                <a:spcPct val="170000"/>
              </a:lnSpc>
            </a:pPr>
            <a:endParaRPr lang="lv-LV" dirty="0"/>
          </a:p>
          <a:p>
            <a:pPr>
              <a:lnSpc>
                <a:spcPct val="170000"/>
              </a:lnSpc>
            </a:pPr>
            <a:endParaRPr lang="lv-LV" dirty="0"/>
          </a:p>
          <a:p>
            <a:pPr>
              <a:lnSpc>
                <a:spcPct val="170000"/>
              </a:lnSpc>
            </a:pPr>
            <a:endParaRPr lang="lv-LV" dirty="0"/>
          </a:p>
          <a:p>
            <a:pPr>
              <a:lnSpc>
                <a:spcPct val="170000"/>
              </a:lnSpc>
            </a:pPr>
            <a:endParaRPr lang="lv-LV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AF0FC2-5AE4-4E3D-A1C5-FD818687E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C5277B-1D7D-42D2-B380-357A961DE6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1F876-4163-4B55-9B6E-2D07AE2153C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97164" cy="304800"/>
          </a:xfrm>
        </p:spPr>
        <p:txBody>
          <a:bodyPr/>
          <a:lstStyle/>
          <a:p>
            <a:fld id="{42946E5A-BBED-4218-981B-333F83EE957B}" type="slidenum">
              <a:rPr lang="en-US" altLang="lv-LV" smtClean="0"/>
              <a:pPr/>
              <a:t>11</a:t>
            </a:fld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2140989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FDC98-9CE6-49CC-8BCA-46380081C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/>
              <a:t>Īstenošana</a:t>
            </a:r>
            <a:br>
              <a:rPr lang="lv-LV" dirty="0"/>
            </a:b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23809-8156-4D21-AE46-075105DA7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626" y="1752600"/>
            <a:ext cx="7916174" cy="4373573"/>
          </a:xfrm>
        </p:spPr>
        <p:txBody>
          <a:bodyPr>
            <a:normAutofit lnSpcReduction="10000"/>
          </a:bodyPr>
          <a:lstStyle/>
          <a:p>
            <a:pPr>
              <a:lnSpc>
                <a:spcPct val="170000"/>
              </a:lnSpc>
            </a:pPr>
            <a:r>
              <a:rPr lang="lv-LV" b="1" dirty="0"/>
              <a:t>Komanda ir svarīga!</a:t>
            </a: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lv-LV" dirty="0"/>
              <a:t>Šeit ir iespēja norādīt katra dalībnieka ieguldījumu un pieredzi. </a:t>
            </a: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lv-LV" dirty="0"/>
              <a:t>Pat ja tas ir tikai students, viņa/viņas «personalizēšana» un konkrētā projekta jomas atbildības nosaukšana rada pozitīvu iespaidu</a:t>
            </a: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lv-LV" dirty="0"/>
              <a:t>Vēlams, lai visas projektam nepieciešamās kompetences būtu nosegtas </a:t>
            </a: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endParaRPr lang="lv-LV" dirty="0"/>
          </a:p>
          <a:p>
            <a:pPr>
              <a:lnSpc>
                <a:spcPct val="170000"/>
              </a:lnSpc>
            </a:pPr>
            <a:endParaRPr lang="lv-LV" dirty="0"/>
          </a:p>
          <a:p>
            <a:pPr>
              <a:lnSpc>
                <a:spcPct val="170000"/>
              </a:lnSpc>
            </a:pPr>
            <a:endParaRPr lang="lv-LV" dirty="0"/>
          </a:p>
          <a:p>
            <a:pPr>
              <a:lnSpc>
                <a:spcPct val="170000"/>
              </a:lnSpc>
            </a:pPr>
            <a:endParaRPr lang="lv-LV" dirty="0"/>
          </a:p>
          <a:p>
            <a:pPr>
              <a:lnSpc>
                <a:spcPct val="170000"/>
              </a:lnSpc>
            </a:pPr>
            <a:endParaRPr lang="lv-LV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AF0FC2-5AE4-4E3D-A1C5-FD818687E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C5277B-1D7D-42D2-B380-357A961DE6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1F876-4163-4B55-9B6E-2D07AE2153C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399" y="6343073"/>
            <a:ext cx="443345" cy="304800"/>
          </a:xfrm>
        </p:spPr>
        <p:txBody>
          <a:bodyPr/>
          <a:lstStyle/>
          <a:p>
            <a:fld id="{42946E5A-BBED-4218-981B-333F83EE957B}" type="slidenum">
              <a:rPr lang="en-US" altLang="lv-LV" smtClean="0"/>
              <a:pPr/>
              <a:t>12</a:t>
            </a:fld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2817504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FDC98-9CE6-49CC-8BCA-46380081C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sz="2700" dirty="0"/>
              <a:t>Īstenošana</a:t>
            </a:r>
            <a:br>
              <a:rPr lang="lv-LV" dirty="0"/>
            </a:br>
            <a:br>
              <a:rPr lang="lv-LV" dirty="0"/>
            </a:b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23809-8156-4D21-AE46-075105DA7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026" y="1752600"/>
            <a:ext cx="7763774" cy="4373573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lv-LV" b="1" dirty="0"/>
              <a:t>Institucionālā kapacitāte!</a:t>
            </a: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lv-LV" dirty="0"/>
              <a:t>Šeit jānodemonstrē tehnikas vai pieredzes pieejamība – jāskatās, lai viss ir līdzsvarā – nedrīkst «aizmirst» kādu svarīgu projekta jomu</a:t>
            </a: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lv-LV" dirty="0"/>
              <a:t>Pat ja uz doto brīdi nav atbilstošās kompetences – jānorāda, kā tas tiks atrisināts</a:t>
            </a:r>
          </a:p>
          <a:p>
            <a:pPr>
              <a:lnSpc>
                <a:spcPct val="170000"/>
              </a:lnSpc>
            </a:pPr>
            <a:r>
              <a:rPr lang="lv-LV" dirty="0"/>
              <a:t> </a:t>
            </a:r>
          </a:p>
          <a:p>
            <a:pPr>
              <a:lnSpc>
                <a:spcPct val="170000"/>
              </a:lnSpc>
            </a:pPr>
            <a:endParaRPr lang="lv-LV" dirty="0"/>
          </a:p>
          <a:p>
            <a:pPr>
              <a:lnSpc>
                <a:spcPct val="170000"/>
              </a:lnSpc>
            </a:pPr>
            <a:endParaRPr lang="lv-LV" dirty="0"/>
          </a:p>
          <a:p>
            <a:pPr>
              <a:lnSpc>
                <a:spcPct val="170000"/>
              </a:lnSpc>
            </a:pPr>
            <a:endParaRPr lang="lv-LV" dirty="0"/>
          </a:p>
          <a:p>
            <a:pPr>
              <a:lnSpc>
                <a:spcPct val="170000"/>
              </a:lnSpc>
            </a:pPr>
            <a:endParaRPr lang="lv-LV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AF0FC2-5AE4-4E3D-A1C5-FD818687E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C5277B-1D7D-42D2-B380-357A961DE6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1F876-4163-4B55-9B6E-2D07AE2153C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399" y="6324600"/>
            <a:ext cx="387927" cy="304800"/>
          </a:xfrm>
        </p:spPr>
        <p:txBody>
          <a:bodyPr/>
          <a:lstStyle/>
          <a:p>
            <a:fld id="{42946E5A-BBED-4218-981B-333F83EE957B}" type="slidenum">
              <a:rPr lang="en-US" altLang="lv-LV" smtClean="0"/>
              <a:pPr/>
              <a:t>13</a:t>
            </a:fld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2279692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FDC98-9CE6-49CC-8BCA-46380081C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/>
              <a:t>Īstenošana</a:t>
            </a:r>
            <a:br>
              <a:rPr lang="lv-LV" dirty="0"/>
            </a:b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23809-8156-4D21-AE46-075105DA7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026" y="1752600"/>
            <a:ext cx="7763774" cy="4373573"/>
          </a:xfrm>
        </p:spPr>
        <p:txBody>
          <a:bodyPr>
            <a:normAutofit fontScale="92500"/>
          </a:bodyPr>
          <a:lstStyle/>
          <a:p>
            <a:pPr>
              <a:lnSpc>
                <a:spcPct val="170000"/>
              </a:lnSpc>
            </a:pPr>
            <a:r>
              <a:rPr lang="lv-LV" b="1" dirty="0"/>
              <a:t>Darba plāns un riski!</a:t>
            </a: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lv-LV" dirty="0"/>
              <a:t>Vēlams izveidot darba pakas (ja iespējams tādas, kas sakrīt ar projekta mērķiem)</a:t>
            </a: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lv-LV" dirty="0"/>
              <a:t>Šeit var arī atļauties norādīt sīkākas metodiskās detaļas </a:t>
            </a: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lv-LV" dirty="0"/>
              <a:t>Ieteicams shematisks laika grafiks, kurā redzami arī rezultāti (</a:t>
            </a:r>
            <a:r>
              <a:rPr lang="lv-LV" i="1" dirty="0" err="1"/>
              <a:t>deliverables</a:t>
            </a:r>
            <a:r>
              <a:rPr lang="lv-LV" dirty="0"/>
              <a:t>) </a:t>
            </a: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lv-LV" dirty="0"/>
              <a:t>Obligāti jānorāda riski un to novēršanas plāns</a:t>
            </a: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lv-LV" dirty="0"/>
              <a:t>Iespējams arī norādīt vienkāršotu budžeta kopsavilkumu </a:t>
            </a:r>
          </a:p>
          <a:p>
            <a:pPr>
              <a:lnSpc>
                <a:spcPct val="170000"/>
              </a:lnSpc>
            </a:pPr>
            <a:endParaRPr lang="lv-LV" dirty="0"/>
          </a:p>
          <a:p>
            <a:pPr>
              <a:lnSpc>
                <a:spcPct val="170000"/>
              </a:lnSpc>
            </a:pPr>
            <a:endParaRPr lang="lv-LV" dirty="0"/>
          </a:p>
          <a:p>
            <a:pPr>
              <a:lnSpc>
                <a:spcPct val="170000"/>
              </a:lnSpc>
            </a:pPr>
            <a:endParaRPr lang="lv-LV" dirty="0"/>
          </a:p>
          <a:p>
            <a:pPr>
              <a:lnSpc>
                <a:spcPct val="170000"/>
              </a:lnSpc>
            </a:pPr>
            <a:endParaRPr lang="lv-LV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AF0FC2-5AE4-4E3D-A1C5-FD818687E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C5277B-1D7D-42D2-B380-357A961DE6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1F876-4163-4B55-9B6E-2D07AE2153C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97164" cy="304800"/>
          </a:xfrm>
        </p:spPr>
        <p:txBody>
          <a:bodyPr/>
          <a:lstStyle/>
          <a:p>
            <a:fld id="{42946E5A-BBED-4218-981B-333F83EE957B}" type="slidenum">
              <a:rPr lang="en-US" altLang="lv-LV" smtClean="0"/>
              <a:pPr/>
              <a:t>14</a:t>
            </a:fld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3548972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85800" y="3429000"/>
            <a:ext cx="7772400" cy="914400"/>
          </a:xfrm>
        </p:spPr>
        <p:txBody>
          <a:bodyPr>
            <a:normAutofit/>
          </a:bodyPr>
          <a:lstStyle/>
          <a:p>
            <a:r>
              <a:rPr lang="lv-LV" sz="2800" dirty="0"/>
              <a:t>Paldies par uzmanību!</a:t>
            </a:r>
            <a:endParaRPr lang="en-GB" sz="2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algn="r"/>
            <a:r>
              <a:rPr lang="lv-LV" dirty="0"/>
              <a:t>Jānis Kloviņš</a:t>
            </a:r>
          </a:p>
          <a:p>
            <a:pPr algn="r"/>
            <a:r>
              <a:rPr lang="lv-LV" dirty="0"/>
              <a:t>klovins@biomed.lu.lv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524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3F2A1-2934-4F7B-AE59-9E47DFF31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Prezentācijas plāns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9908E-CC30-4E07-B779-48B3CD06A1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lv-LV" dirty="0"/>
              <a:t>Vispārīgie ieteikumi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lv-LV" dirty="0"/>
              <a:t>Zinātniskā ideja un metodika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lv-LV" dirty="0"/>
              <a:t>Ietekme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lv-LV" dirty="0"/>
              <a:t>Īstenošana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9CCD4C-7818-4E26-90AF-BF52079D5A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907553-F298-4FF4-A960-AD539F7229E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EB0FD-0C76-463E-8279-03CF8DB6200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2946E5A-BBED-4218-981B-333F83EE957B}" type="slidenum">
              <a:rPr lang="en-US" altLang="lv-LV" smtClean="0"/>
              <a:pPr/>
              <a:t>2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173606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9875-42E0-4CED-9172-B6168A0EF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Vispārīgie ieteikumi</a:t>
            </a:r>
            <a:br>
              <a:rPr lang="lv-LV" dirty="0"/>
            </a:b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0ADFF-0B0B-4F1A-9290-1D460535F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257" y="1752600"/>
            <a:ext cx="7884543" cy="4373573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dirty="0"/>
              <a:t>Jebkuras rekomendācijas ir tikai rekomendācijas – bieži vien tieši tradicionālo noteikumu «pārkāpšana», ja tā atbilst mērķim ir produktīvāka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dirty="0"/>
              <a:t>Projektā jāieliek sirds un degsme – pēc lasītā var nojaust pieteicēja mērķtiecību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dirty="0"/>
              <a:t>Jābūt kodolīgam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dirty="0"/>
              <a:t>Rakstot jāiedomājas sevi vērtētāja vietā un uzrakstītajā jāmeklē vietas, kur «piesieties»</a:t>
            </a:r>
          </a:p>
          <a:p>
            <a:endParaRPr lang="lv-LV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6CE2DE-0127-4028-A90A-FDE750F449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CD38C2-F890-4101-9F81-AE4016ABCE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750143-46B0-476A-8A5C-AB29F2FB407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2946E5A-BBED-4218-981B-333F83EE957B}" type="slidenum">
              <a:rPr lang="en-US" altLang="lv-LV" smtClean="0"/>
              <a:pPr/>
              <a:t>3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530713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FDC98-9CE6-49CC-8BCA-46380081C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Zinātniskā ideja un metodika</a:t>
            </a:r>
            <a:br>
              <a:rPr lang="lv-LV" dirty="0"/>
            </a:b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23809-8156-4D21-AE46-075105DA7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026" y="1571445"/>
            <a:ext cx="7763774" cy="437357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lv-LV" dirty="0"/>
              <a:t>Kam jābūt obligāti: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dirty="0"/>
              <a:t>Labai idejai: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lv-LV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lv-LV" dirty="0"/>
          </a:p>
          <a:p>
            <a:pPr>
              <a:lnSpc>
                <a:spcPct val="150000"/>
              </a:lnSpc>
            </a:pPr>
            <a:r>
              <a:rPr lang="lv-LV" sz="1800" dirty="0"/>
              <a:t>Labi zināma joma              vai         pilnīgi jauns pētījumu lauks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lv-LV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dirty="0"/>
              <a:t>Jebkurā gadījumā tēma jāpārzina perfekti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AF0FC2-5AE4-4E3D-A1C5-FD818687E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C5277B-1D7D-42D2-B380-357A961DE6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1F876-4163-4B55-9B6E-2D07AE2153C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2946E5A-BBED-4218-981B-333F83EE957B}" type="slidenum">
              <a:rPr lang="en-US" altLang="lv-LV" smtClean="0"/>
              <a:pPr/>
              <a:t>4</a:t>
            </a:fld>
            <a:endParaRPr lang="en-US" altLang="lv-LV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770165-20F1-48CA-A1B7-1C02365B16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3" t="34027" r="23507" b="35140"/>
          <a:stretch/>
        </p:blipFill>
        <p:spPr>
          <a:xfrm>
            <a:off x="3309256" y="2119557"/>
            <a:ext cx="2068286" cy="163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81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FDC98-9CE6-49CC-8BCA-46380081C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Zinātniskā ideja un metodika</a:t>
            </a:r>
            <a:br>
              <a:rPr lang="lv-LV" dirty="0"/>
            </a:b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23809-8156-4D21-AE46-075105DA7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426" y="1498537"/>
            <a:ext cx="7763774" cy="43735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lv-LV" dirty="0"/>
              <a:t>Kam jābūt obligāti: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dirty="0"/>
              <a:t>Ļoti precīzi (un īsi) nodefinētiem mērķiem un darbībām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AF0FC2-5AE4-4E3D-A1C5-FD818687E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C5277B-1D7D-42D2-B380-357A961DE6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1F876-4163-4B55-9B6E-2D07AE2153C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2946E5A-BBED-4218-981B-333F83EE957B}" type="slidenum">
              <a:rPr lang="en-US" altLang="lv-LV" smtClean="0"/>
              <a:pPr/>
              <a:t>5</a:t>
            </a:fld>
            <a:endParaRPr lang="en-US" altLang="lv-LV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519916-A478-4C81-A670-5B81A1A48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8865" y="4075390"/>
            <a:ext cx="5443293" cy="23097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FE3CA5-BF01-40D5-B99C-0C9553F84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161" y="2623329"/>
            <a:ext cx="5546107" cy="143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349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FDC98-9CE6-49CC-8BCA-46380081C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Zinātniskā ideja un metodika</a:t>
            </a:r>
            <a:br>
              <a:rPr lang="lv-LV" dirty="0"/>
            </a:b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23809-8156-4D21-AE46-075105DA7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026" y="1752600"/>
            <a:ext cx="7763774" cy="43735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lv-LV" dirty="0"/>
              <a:t>Kam jābūt obligāti: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dirty="0"/>
              <a:t>Zinātniskajai aktualitātei un pieteicēju saistībai ar to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dirty="0"/>
              <a:t>Precīzam un pietiekami detalizētam veicamo darbību aprakstam</a:t>
            </a:r>
          </a:p>
          <a:p>
            <a:pPr>
              <a:lnSpc>
                <a:spcPct val="150000"/>
              </a:lnSpc>
            </a:pPr>
            <a:endParaRPr lang="lv-LV" dirty="0"/>
          </a:p>
          <a:p>
            <a:pPr>
              <a:lnSpc>
                <a:spcPct val="150000"/>
              </a:lnSpc>
            </a:pPr>
            <a:endParaRPr lang="lv-LV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AF0FC2-5AE4-4E3D-A1C5-FD818687E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C5277B-1D7D-42D2-B380-357A961DE6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1F876-4163-4B55-9B6E-2D07AE2153C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2946E5A-BBED-4218-981B-333F83EE957B}" type="slidenum">
              <a:rPr lang="en-US" altLang="lv-LV" smtClean="0"/>
              <a:pPr/>
              <a:t>6</a:t>
            </a:fld>
            <a:endParaRPr lang="en-US" altLang="lv-LV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88A91D-3219-4EC2-9A94-D26090C20CCC}"/>
              </a:ext>
            </a:extLst>
          </p:cNvPr>
          <p:cNvSpPr txBox="1"/>
          <p:nvPr/>
        </p:nvSpPr>
        <p:spPr>
          <a:xfrm>
            <a:off x="573202" y="4333018"/>
            <a:ext cx="317080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>
                <a:latin typeface="Verdana" panose="020B0604030504040204" pitchFamily="34" charset="0"/>
                <a:ea typeface="Verdana" panose="020B0604030504040204" pitchFamily="34" charset="0"/>
              </a:rPr>
              <a:t>Jānorāda detaļas, lai</a:t>
            </a:r>
          </a:p>
          <a:p>
            <a:pPr algn="ctr"/>
            <a:r>
              <a:rPr lang="lv-LV" dirty="0">
                <a:latin typeface="Verdana" panose="020B0604030504040204" pitchFamily="34" charset="0"/>
                <a:ea typeface="Verdana" panose="020B0604030504040204" pitchFamily="34" charset="0"/>
              </a:rPr>
              <a:t> apraksti nav vispārīgi</a:t>
            </a:r>
          </a:p>
          <a:p>
            <a:pPr algn="ctr"/>
            <a:r>
              <a:rPr lang="lv-LV" dirty="0">
                <a:latin typeface="Verdana" panose="020B0604030504040204" pitchFamily="34" charset="0"/>
                <a:ea typeface="Verdana" panose="020B0604030504040204" pitchFamily="34" charset="0"/>
              </a:rPr>
              <a:t>un vērtētājam ir pārliecība, </a:t>
            </a:r>
          </a:p>
          <a:p>
            <a:pPr algn="ctr"/>
            <a:r>
              <a:rPr lang="lv-LV" dirty="0">
                <a:latin typeface="Verdana" panose="020B0604030504040204" pitchFamily="34" charset="0"/>
                <a:ea typeface="Verdana" panose="020B0604030504040204" pitchFamily="34" charset="0"/>
              </a:rPr>
              <a:t>ka pieteicējs pārzina tēmas </a:t>
            </a:r>
          </a:p>
          <a:p>
            <a:pPr algn="ctr"/>
            <a:r>
              <a:rPr lang="lv-LV" dirty="0">
                <a:latin typeface="Verdana" panose="020B0604030504040204" pitchFamily="34" charset="0"/>
                <a:ea typeface="Verdana" panose="020B0604030504040204" pitchFamily="34" charset="0"/>
              </a:rPr>
              <a:t>un metodiku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626B5E-1259-48B4-BD73-9D17C3DF8950}"/>
              </a:ext>
            </a:extLst>
          </p:cNvPr>
          <p:cNvSpPr txBox="1"/>
          <p:nvPr/>
        </p:nvSpPr>
        <p:spPr>
          <a:xfrm>
            <a:off x="5399997" y="4737093"/>
            <a:ext cx="334739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lv-LV" dirty="0">
                <a:latin typeface="Verdana" panose="020B0604030504040204" pitchFamily="34" charset="0"/>
                <a:ea typeface="Verdana" panose="020B0604030504040204" pitchFamily="34" charset="0"/>
              </a:rPr>
              <a:t>Bet nedrīkst izplūst sīkumos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103942-C667-4519-A8C8-8B1D37EB29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3" t="34027" r="28409" b="35140"/>
          <a:stretch/>
        </p:blipFill>
        <p:spPr>
          <a:xfrm>
            <a:off x="3696417" y="4094727"/>
            <a:ext cx="1703580" cy="163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029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FDC98-9CE6-49CC-8BCA-46380081C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Zinātniskā ideja un metodika</a:t>
            </a:r>
            <a:br>
              <a:rPr lang="lv-LV" dirty="0"/>
            </a:b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23809-8156-4D21-AE46-075105DA7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026" y="1752600"/>
            <a:ext cx="7763774" cy="43735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lv-LV" dirty="0"/>
              <a:t>Kam jābūt obligāti: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dirty="0"/>
              <a:t>Zinātniskajai aktualitātei un pieteicēju saistībai ar to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dirty="0"/>
              <a:t>Precīzam un pietiekami detalizētam veicamo darbību aprakstam</a:t>
            </a:r>
          </a:p>
          <a:p>
            <a:pPr>
              <a:lnSpc>
                <a:spcPct val="150000"/>
              </a:lnSpc>
            </a:pPr>
            <a:r>
              <a:rPr lang="lv-LV" dirty="0"/>
              <a:t>Papildus var apsvērt: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lv-LV" dirty="0"/>
              <a:t>Nepublicēto iestrādņu parādīšana, lai pamatotu hipotēzes?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lv-LV" dirty="0"/>
              <a:t>Attēli, kas shematiski nodemonstrē projekta darbības?</a:t>
            </a:r>
          </a:p>
          <a:p>
            <a:pPr>
              <a:lnSpc>
                <a:spcPct val="150000"/>
              </a:lnSpc>
            </a:pPr>
            <a:endParaRPr lang="lv-LV" dirty="0"/>
          </a:p>
          <a:p>
            <a:pPr>
              <a:lnSpc>
                <a:spcPct val="150000"/>
              </a:lnSpc>
            </a:pPr>
            <a:endParaRPr lang="lv-LV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AF0FC2-5AE4-4E3D-A1C5-FD818687E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C5277B-1D7D-42D2-B380-357A961DE6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1F876-4163-4B55-9B6E-2D07AE2153C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2946E5A-BBED-4218-981B-333F83EE957B}" type="slidenum">
              <a:rPr lang="en-US" altLang="lv-LV" smtClean="0"/>
              <a:pPr/>
              <a:t>7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526822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FDC98-9CE6-49CC-8BCA-46380081C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Zinātniskā ideja un metodika</a:t>
            </a:r>
            <a:br>
              <a:rPr lang="lv-LV" dirty="0"/>
            </a:b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23809-8156-4D21-AE46-075105DA7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026" y="1752600"/>
            <a:ext cx="7763774" cy="43735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lv-LV" dirty="0"/>
              <a:t>Kam jābūt obligāti: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dirty="0"/>
              <a:t>Zinātniskajai aktualitātei un pieteicēju saistībai ar to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dirty="0"/>
              <a:t>Precīzam un pietiekami detalizētam veicamo darbību aprakstam</a:t>
            </a:r>
          </a:p>
          <a:p>
            <a:pPr>
              <a:lnSpc>
                <a:spcPct val="150000"/>
              </a:lnSpc>
            </a:pPr>
            <a:r>
              <a:rPr lang="lv-LV" dirty="0"/>
              <a:t>Papildus var apsvērt:</a:t>
            </a:r>
          </a:p>
          <a:p>
            <a:pPr>
              <a:lnSpc>
                <a:spcPct val="150000"/>
              </a:lnSpc>
            </a:pPr>
            <a:r>
              <a:rPr lang="lv-LV" dirty="0"/>
              <a:t>Nepublicēto iestrādņu parādīšana, lai pamatotu hipotēzes?</a:t>
            </a:r>
          </a:p>
          <a:p>
            <a:pPr>
              <a:lnSpc>
                <a:spcPct val="150000"/>
              </a:lnSpc>
            </a:pPr>
            <a:r>
              <a:rPr lang="lv-LV" dirty="0"/>
              <a:t>Attēli, kas shematiski nodemonstrē projekta darbības?</a:t>
            </a:r>
          </a:p>
          <a:p>
            <a:pPr>
              <a:lnSpc>
                <a:spcPct val="150000"/>
              </a:lnSpc>
            </a:pPr>
            <a:endParaRPr lang="lv-LV" dirty="0"/>
          </a:p>
          <a:p>
            <a:pPr>
              <a:lnSpc>
                <a:spcPct val="150000"/>
              </a:lnSpc>
            </a:pPr>
            <a:endParaRPr lang="lv-LV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AF0FC2-5AE4-4E3D-A1C5-FD818687E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C5277B-1D7D-42D2-B380-357A961DE6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1F876-4163-4B55-9B6E-2D07AE2153C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2946E5A-BBED-4218-981B-333F83EE957B}" type="slidenum">
              <a:rPr lang="en-US" altLang="lv-LV" smtClean="0"/>
              <a:pPr/>
              <a:t>8</a:t>
            </a:fld>
            <a:endParaRPr lang="en-US" altLang="lv-LV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2AB1D4-D820-4FFF-89C8-DDB97251B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189" y="2265471"/>
            <a:ext cx="5989622" cy="395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77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FDC98-9CE6-49CC-8BCA-46380081C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Zinātniskā ideja un metodika</a:t>
            </a:r>
            <a:br>
              <a:rPr lang="lv-LV" dirty="0"/>
            </a:b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23809-8156-4D21-AE46-075105DA7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026" y="1752600"/>
            <a:ext cx="7763774" cy="43735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lv-LV" dirty="0"/>
              <a:t>Kam jābūt obligāti: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dirty="0"/>
              <a:t>Zinātniskajai aktualitātei un pieteicēju saistībai ar to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dirty="0"/>
              <a:t>Precīzam un pietiekami detalizētam veicamo darbību aprakstam</a:t>
            </a:r>
          </a:p>
          <a:p>
            <a:pPr>
              <a:lnSpc>
                <a:spcPct val="150000"/>
              </a:lnSpc>
            </a:pPr>
            <a:r>
              <a:rPr lang="lv-LV" dirty="0"/>
              <a:t>Papildus var apsvērt:</a:t>
            </a:r>
          </a:p>
          <a:p>
            <a:pPr>
              <a:lnSpc>
                <a:spcPct val="150000"/>
              </a:lnSpc>
            </a:pPr>
            <a:r>
              <a:rPr lang="lv-LV" dirty="0"/>
              <a:t>Nepublicēto iestrādņu parādīšana, lai pamatotu hipotēzes?</a:t>
            </a:r>
          </a:p>
          <a:p>
            <a:pPr>
              <a:lnSpc>
                <a:spcPct val="150000"/>
              </a:lnSpc>
            </a:pPr>
            <a:r>
              <a:rPr lang="lv-LV" dirty="0"/>
              <a:t>Attēli, kas shematiski nodemonstrē projekta darbības?</a:t>
            </a:r>
          </a:p>
          <a:p>
            <a:pPr>
              <a:lnSpc>
                <a:spcPct val="150000"/>
              </a:lnSpc>
            </a:pPr>
            <a:endParaRPr lang="lv-LV" dirty="0"/>
          </a:p>
          <a:p>
            <a:pPr>
              <a:lnSpc>
                <a:spcPct val="150000"/>
              </a:lnSpc>
            </a:pPr>
            <a:endParaRPr lang="lv-LV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AF0FC2-5AE4-4E3D-A1C5-FD818687E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C5277B-1D7D-42D2-B380-357A961DE6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1F876-4163-4B55-9B6E-2D07AE2153C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2946E5A-BBED-4218-981B-333F83EE957B}" type="slidenum">
              <a:rPr lang="en-US" altLang="lv-LV" smtClean="0"/>
              <a:pPr/>
              <a:t>9</a:t>
            </a:fld>
            <a:endParaRPr lang="en-US" altLang="lv-LV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0B3C1B-422E-481C-8992-1B51EDF67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949" y="2902157"/>
            <a:ext cx="3912826" cy="29325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52BEA7-1553-43C2-8B95-6DAFCAF0C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9750" y="2772267"/>
            <a:ext cx="3847050" cy="293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95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89_Prezentacija_templateL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tullapa_kontaktinformacij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E136CC152EB1D245A5FDECA292492C8A" ma:contentTypeVersion="12" ma:contentTypeDescription="Izveidot jaunu dokumentu." ma:contentTypeScope="" ma:versionID="54c80280ee468a7eb91b2bc869efd3d0">
  <xsd:schema xmlns:xsd="http://www.w3.org/2001/XMLSchema" xmlns:xs="http://www.w3.org/2001/XMLSchema" xmlns:p="http://schemas.microsoft.com/office/2006/metadata/properties" xmlns:ns3="73924fda-3357-40d4-9fae-85802a249899" xmlns:ns4="2f243a88-1479-4942-bbce-7bc383319ad9" targetNamespace="http://schemas.microsoft.com/office/2006/metadata/properties" ma:root="true" ma:fieldsID="37ef7b6f2ea112840d154ee6becae9d0" ns3:_="" ns4:_="">
    <xsd:import namespace="73924fda-3357-40d4-9fae-85802a249899"/>
    <xsd:import namespace="2f243a88-1479-4942-bbce-7bc383319ad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924fda-3357-40d4-9fae-85802a2498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243a88-1479-4942-bbce-7bc383319ad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Koplietots 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Koplietots ar: detalizēt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Koplietošanas norādes jaucējkod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0C967F3-CD55-4BAD-977D-A211599B60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924fda-3357-40d4-9fae-85802a249899"/>
    <ds:schemaRef ds:uri="2f243a88-1479-4942-bbce-7bc383319a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A40E3C8-43BD-495F-9E62-EB19F5F2EF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F420B5B-D85D-4234-A50E-EE8E67315D96}">
  <ds:schemaRefs>
    <ds:schemaRef ds:uri="http://schemas.microsoft.com/office/2006/metadata/properties"/>
    <ds:schemaRef ds:uri="http://purl.org/dc/terms/"/>
    <ds:schemaRef ds:uri="http://purl.org/dc/dcmitype/"/>
    <ds:schemaRef ds:uri="73924fda-3357-40d4-9fae-85802a249899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2f243a88-1479-4942-bbce-7bc383319ad9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89_Prezentacija_templateLV</Template>
  <TotalTime>4206</TotalTime>
  <Words>683</Words>
  <Application>Microsoft Office PowerPoint</Application>
  <PresentationFormat>On-screen Show (4:3)</PresentationFormat>
  <Paragraphs>111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MS PGothic</vt:lpstr>
      <vt:lpstr>Arial</vt:lpstr>
      <vt:lpstr>Calibri</vt:lpstr>
      <vt:lpstr>Courier New</vt:lpstr>
      <vt:lpstr>Times New Roman</vt:lpstr>
      <vt:lpstr>Verdana</vt:lpstr>
      <vt:lpstr>89_Prezentacija_templateLV</vt:lpstr>
      <vt:lpstr>Pieredzes apmaiņa projektu pieteikumu sagatavošanā no pieteicēja un eksperta viedokļa</vt:lpstr>
      <vt:lpstr>Prezentācijas plāns</vt:lpstr>
      <vt:lpstr>Vispārīgie ieteikumi </vt:lpstr>
      <vt:lpstr>Zinātniskā ideja un metodika </vt:lpstr>
      <vt:lpstr>Zinātniskā ideja un metodika </vt:lpstr>
      <vt:lpstr>Zinātniskā ideja un metodika </vt:lpstr>
      <vt:lpstr>Zinātniskā ideja un metodika </vt:lpstr>
      <vt:lpstr>Zinātniskā ideja un metodika </vt:lpstr>
      <vt:lpstr>Zinātniskā ideja un metodika </vt:lpstr>
      <vt:lpstr>Ietekme  </vt:lpstr>
      <vt:lpstr>Īstenošana  </vt:lpstr>
      <vt:lpstr>Īstenošana </vt:lpstr>
      <vt:lpstr>Īstenošana  </vt:lpstr>
      <vt:lpstr>Īstenošana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Dagnija</dc:creator>
  <cp:lastModifiedBy>Ingmars Kreismanis</cp:lastModifiedBy>
  <cp:revision>347</cp:revision>
  <cp:lastPrinted>2019-03-12T10:25:09Z</cp:lastPrinted>
  <dcterms:created xsi:type="dcterms:W3CDTF">2014-11-20T14:46:47Z</dcterms:created>
  <dcterms:modified xsi:type="dcterms:W3CDTF">2021-05-26T11:21:26Z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0x010100E136CC152EB1D245A5FDECA292492C8A</vt:lpwstr>
  </property>
</Properties>
</file>