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324" r:id="rId3"/>
    <p:sldId id="326" r:id="rId4"/>
    <p:sldId id="328" r:id="rId5"/>
    <p:sldId id="329" r:id="rId6"/>
    <p:sldId id="325" r:id="rId7"/>
    <p:sldId id="327" r:id="rId8"/>
    <p:sldId id="331" r:id="rId9"/>
    <p:sldId id="309" r:id="rId10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45" autoAdjust="0"/>
  </p:normalViewPr>
  <p:slideViewPr>
    <p:cSldViewPr>
      <p:cViewPr varScale="1">
        <p:scale>
          <a:sx n="37" d="100"/>
          <a:sy n="37" d="100"/>
        </p:scale>
        <p:origin x="902" y="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9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5688" cy="113077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80" y="1158875"/>
            <a:ext cx="3387664" cy="114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44" y="9737725"/>
            <a:ext cx="3352800" cy="112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4191000" cy="1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1227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835275"/>
            <a:ext cx="3944938" cy="1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215850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38981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ga.sirante@viaa.gov.lv" TargetMode="External"/><Relationship Id="rId2" Type="http://schemas.openxmlformats.org/officeDocument/2006/relationships/hyperlink" Target="mailto:inga.sirante@lu.lv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28844" y="2835275"/>
            <a:ext cx="9144000" cy="4114800"/>
          </a:xfrm>
        </p:spPr>
        <p:txBody>
          <a:bodyPr/>
          <a:lstStyle/>
          <a:p>
            <a:pPr algn="ctr"/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jāpievērš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uzmanība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piesakot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īstenojot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pētniecības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043444" y="8321675"/>
            <a:ext cx="8458200" cy="2514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Šīrante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lv-LV" sz="20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Universitātes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Atomfizikas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spektroskopijas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institūta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lv-LV" sz="20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Apvārsnis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Nacionālā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kontaktpunkta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vecākā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eksperte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juridiskajos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finanšu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jautājumos</a:t>
            </a:r>
            <a:endParaRPr lang="lv-L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inga.sirante@lu.lv</a:t>
            </a:r>
            <a:r>
              <a:rPr lang="lv-L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lv-L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inga.sirante@viaa.gov.lv</a:t>
            </a:r>
            <a:r>
              <a:rPr lang="lv-L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lv-L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Mt.tālr.26337060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44" y="8321675"/>
            <a:ext cx="2514600" cy="2794809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" y="168275"/>
            <a:ext cx="6538913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451644" y="2378075"/>
            <a:ext cx="19202400" cy="7315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400" dirty="0" smtClean="0"/>
              <a:t>Vai </a:t>
            </a:r>
            <a:r>
              <a:rPr lang="lv-LV" sz="4400" dirty="0" smtClean="0"/>
              <a:t>rakstu jaunu projekta pieteikumu no «0» ar jaunu ideju</a:t>
            </a:r>
            <a:r>
              <a:rPr lang="lv-LV" sz="4400" dirty="0" smtClean="0"/>
              <a:t>?</a:t>
            </a:r>
            <a:endParaRPr lang="lv-LV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400" dirty="0" smtClean="0"/>
              <a:t>Vai uzlaboju jau rakstīto un vērtēto projekta </a:t>
            </a:r>
            <a:r>
              <a:rPr lang="lv-LV" sz="4400" dirty="0" smtClean="0"/>
              <a:t>pieteikumu, bet nefinansēto?</a:t>
            </a:r>
            <a:endParaRPr lang="lv-LV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400" dirty="0" smtClean="0"/>
              <a:t>Vai ir iepriekš sniegts FLPP un jau pabeigts vai plānojas, ka tiks pabeigts tiks 2021.gadā</a:t>
            </a:r>
            <a:r>
              <a:rPr lang="lv-LV" sz="4400" dirty="0" smtClean="0"/>
              <a:t>?</a:t>
            </a:r>
            <a:endParaRPr lang="lv-LV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400" dirty="0" smtClean="0"/>
              <a:t>Kāda ir projekta komanda un vai ir skaidri galvenie spēlētāji un izpildās projekta konkursa nosacījumos prasītais</a:t>
            </a:r>
            <a:r>
              <a:rPr lang="lv-LV" sz="4400" dirty="0" smtClean="0"/>
              <a:t>?</a:t>
            </a:r>
            <a:endParaRPr lang="lv-LV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400" dirty="0" smtClean="0"/>
              <a:t>Korekti un precīzi nodefinējam virzienu un atslēgas vārdi</a:t>
            </a:r>
            <a:r>
              <a:rPr lang="lv-LV" sz="4400" dirty="0" smtClean="0"/>
              <a:t>?</a:t>
            </a:r>
            <a:endParaRPr lang="lv-LV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400" dirty="0" smtClean="0"/>
              <a:t>Solam rezultātu , ko varam sasniegt </a:t>
            </a:r>
            <a:endParaRPr lang="lv-LV" sz="440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3766344" y="1006475"/>
            <a:ext cx="14363700" cy="1066800"/>
          </a:xfrm>
        </p:spPr>
        <p:txBody>
          <a:bodyPr/>
          <a:lstStyle/>
          <a:p>
            <a:pPr algn="ctr"/>
            <a:r>
              <a:rPr lang="lv-LV" dirty="0" smtClean="0"/>
              <a:t>Ar ko sākt? 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44" y="8016875"/>
            <a:ext cx="4191000" cy="3139204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412" y="144009"/>
            <a:ext cx="4996365" cy="23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451644" y="1844675"/>
            <a:ext cx="18440400" cy="5562600"/>
          </a:xfrm>
        </p:spPr>
        <p:txBody>
          <a:bodyPr/>
          <a:lstStyle/>
          <a:p>
            <a:endParaRPr lang="lv-LV" sz="5400" dirty="0" smtClean="0"/>
          </a:p>
          <a:p>
            <a:r>
              <a:rPr lang="lv-LV" sz="5400" dirty="0" smtClean="0"/>
              <a:t>Vai </a:t>
            </a:r>
            <a:r>
              <a:rPr lang="lv-LV" sz="5400" dirty="0" smtClean="0"/>
              <a:t>ir pašiem pietiekoša kompetence un zināšanas par projekta ideju un tās īstenošanu: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 smtClean="0"/>
              <a:t>	</a:t>
            </a:r>
            <a:r>
              <a:rPr lang="lv-LV" sz="4400" dirty="0" smtClean="0"/>
              <a:t>vai tomēr jāplāno piesaistīt kādus zinošākus no savas organizācijas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4400" dirty="0" smtClean="0"/>
              <a:t>	vai aicināt kā partnerus no citas zinātniskās organizācijas?</a:t>
            </a:r>
          </a:p>
          <a:p>
            <a:endParaRPr lang="lv-LV" sz="5400" dirty="0" smtClean="0"/>
          </a:p>
          <a:p>
            <a:r>
              <a:rPr lang="lv-LV" sz="5400" dirty="0"/>
              <a:t> </a:t>
            </a:r>
            <a:r>
              <a:rPr lang="lv-LV" sz="5400" b="1" dirty="0" smtClean="0"/>
              <a:t>Jo nevaram būt «Universālie kareivji» visās jomās un nav tādiem jābūt!</a:t>
            </a:r>
            <a:endParaRPr lang="lv-LV" sz="5400" b="1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4185444" y="549275"/>
            <a:ext cx="12496800" cy="1066800"/>
          </a:xfrm>
        </p:spPr>
        <p:txBody>
          <a:bodyPr/>
          <a:lstStyle/>
          <a:p>
            <a:pPr algn="ctr"/>
            <a:r>
              <a:rPr lang="lv-LV" dirty="0" smtClean="0"/>
              <a:t>Sadarbība</a:t>
            </a: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4" y="8169275"/>
            <a:ext cx="7662699" cy="3026444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342" y="92075"/>
            <a:ext cx="49438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604044" y="1158875"/>
            <a:ext cx="17907000" cy="784860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 smtClean="0"/>
              <a:t>Neesi </a:t>
            </a:r>
            <a:r>
              <a:rPr lang="lv-LV" sz="5400" dirty="0" smtClean="0"/>
              <a:t>paviršs noformējot projekta pieteikumu un pārdomā par angļu valodu.(</a:t>
            </a:r>
            <a:r>
              <a:rPr lang="lv-LV" sz="5400" dirty="0"/>
              <a:t>P</a:t>
            </a:r>
            <a:r>
              <a:rPr lang="lv-LV" sz="5400" dirty="0" smtClean="0"/>
              <a:t>alūdz pārlasīt kādam</a:t>
            </a:r>
            <a:r>
              <a:rPr lang="lv-LV" sz="5400" dirty="0" smtClean="0"/>
              <a:t>!)</a:t>
            </a:r>
            <a:endParaRPr lang="lv-LV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 smtClean="0"/>
              <a:t>Pārdomājam vai teksta vietā -procesus vai darbības attēlojam grafiski- vieglāk nolasās informācija.</a:t>
            </a:r>
          </a:p>
          <a:p>
            <a:endParaRPr lang="lv-LV" sz="5400" dirty="0"/>
          </a:p>
          <a:p>
            <a:endParaRPr lang="lv-LV" sz="5400" dirty="0" smtClean="0"/>
          </a:p>
          <a:p>
            <a:endParaRPr lang="lv-LV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 smtClean="0"/>
              <a:t>Neko nemaini pēdējā brīdī, jo vairākas sadaļas projektu pieteikumos ir saistītas un ne vienmēr samainām visās vietās un nav konsekvence pieteikumā sniegtajā informācijā.</a:t>
            </a:r>
          </a:p>
          <a:p>
            <a:endParaRPr lang="lv-LV" sz="5400" dirty="0" smtClean="0"/>
          </a:p>
          <a:p>
            <a:endParaRPr lang="lv-LV" sz="540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3575844" y="168275"/>
            <a:ext cx="11353800" cy="1524000"/>
          </a:xfrm>
        </p:spPr>
        <p:txBody>
          <a:bodyPr/>
          <a:lstStyle/>
          <a:p>
            <a:pPr algn="ctr"/>
            <a:r>
              <a:rPr lang="lv-LV" dirty="0" smtClean="0"/>
              <a:t>Noformējums 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444" y="4532181"/>
            <a:ext cx="5562600" cy="2244602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644" y="4643183"/>
            <a:ext cx="3307080" cy="213360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844" y="0"/>
            <a:ext cx="4977384" cy="23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1137444" y="2606675"/>
            <a:ext cx="18288000" cy="579120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/>
              <a:t>s</a:t>
            </a:r>
            <a:r>
              <a:rPr lang="lv-LV" sz="5400" dirty="0" smtClean="0"/>
              <a:t>avam kolēģim;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 smtClean="0"/>
              <a:t>savas organizācijas zinātnes departamentam, ja tāds ir;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/>
              <a:t>g</a:t>
            </a:r>
            <a:r>
              <a:rPr lang="lv-LV" sz="5400" dirty="0" smtClean="0"/>
              <a:t>riezies </a:t>
            </a:r>
            <a:r>
              <a:rPr lang="lv-LV" sz="5400" b="1" dirty="0" smtClean="0"/>
              <a:t>savlaicīgi</a:t>
            </a:r>
            <a:r>
              <a:rPr lang="lv-LV" sz="5400" dirty="0" smtClean="0"/>
              <a:t> pie organizācijas, kas izsludinājusi konkursu, </a:t>
            </a:r>
            <a:r>
              <a:rPr lang="lv-LV" sz="5400" b="1" dirty="0" smtClean="0"/>
              <a:t>ja ir tehniskas dabas jautājumi</a:t>
            </a:r>
            <a:r>
              <a:rPr lang="lv-LV" sz="5400" dirty="0" smtClean="0"/>
              <a:t>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lv-LV" sz="5400" dirty="0"/>
              <a:t>p</a:t>
            </a:r>
            <a:r>
              <a:rPr lang="lv-LV" sz="5400" dirty="0" smtClean="0"/>
              <a:t>ārskati jautājumu un atbilžu sadaļu, ja tāda ir.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908844" y="396875"/>
            <a:ext cx="16611600" cy="2209800"/>
          </a:xfrm>
        </p:spPr>
        <p:txBody>
          <a:bodyPr/>
          <a:lstStyle/>
          <a:p>
            <a:pPr algn="ctr"/>
            <a:r>
              <a:rPr lang="lv-LV" dirty="0"/>
              <a:t>M</a:t>
            </a:r>
            <a:r>
              <a:rPr lang="lv-LV" dirty="0" smtClean="0"/>
              <a:t>eklē palīdzīgu roku, ja tāda ir nepieciešama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4" y="8397875"/>
            <a:ext cx="4031643" cy="268287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532" y="58547"/>
            <a:ext cx="4851599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527844" y="3292475"/>
            <a:ext cx="14420958" cy="5715000"/>
          </a:xfrm>
        </p:spPr>
        <p:txBody>
          <a:bodyPr/>
          <a:lstStyle/>
          <a:p>
            <a:pPr algn="ctr"/>
            <a:r>
              <a:rPr lang="lv-LV" sz="5400" dirty="0" smtClean="0"/>
              <a:t>Cik labi esam izlasījuši un sapratuši spēles </a:t>
            </a:r>
            <a:r>
              <a:rPr lang="lv-LV" sz="5400" dirty="0" smtClean="0"/>
              <a:t>noteikumus?</a:t>
            </a:r>
            <a:endParaRPr lang="lv-LV" sz="5400" dirty="0" smtClean="0"/>
          </a:p>
          <a:p>
            <a:pPr algn="ctr"/>
            <a:endParaRPr lang="lv-LV" sz="5400" dirty="0" smtClean="0"/>
          </a:p>
          <a:p>
            <a:pPr algn="ctr"/>
            <a:r>
              <a:rPr lang="lv-LV" sz="5400" dirty="0" smtClean="0"/>
              <a:t>Vai visus vērtēšanas </a:t>
            </a:r>
            <a:r>
              <a:rPr lang="lv-LV" sz="5400" dirty="0" smtClean="0"/>
              <a:t>kritērijus esam </a:t>
            </a:r>
            <a:r>
              <a:rPr lang="lv-LV" sz="5400" dirty="0" smtClean="0"/>
              <a:t>ņēmuši vērā?</a:t>
            </a:r>
            <a:endParaRPr lang="lv-LV" sz="540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3194844" y="701675"/>
            <a:ext cx="11887200" cy="2057400"/>
          </a:xfrm>
        </p:spPr>
        <p:txBody>
          <a:bodyPr/>
          <a:lstStyle/>
          <a:p>
            <a:pPr algn="ctr"/>
            <a:r>
              <a:rPr lang="lv-LV" dirty="0" smtClean="0"/>
              <a:t>Tas ir un paliek konkurss!</a:t>
            </a:r>
            <a:endParaRPr lang="lv-LV" dirty="0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44" y="7102475"/>
            <a:ext cx="5156885" cy="3986213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006" y="33193"/>
            <a:ext cx="510868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832644" y="2378075"/>
            <a:ext cx="18288000" cy="5867400"/>
          </a:xfrm>
        </p:spPr>
        <p:txBody>
          <a:bodyPr/>
          <a:lstStyle/>
          <a:p>
            <a:pPr algn="ctr"/>
            <a:r>
              <a:rPr lang="lv-LV" sz="5400" dirty="0" smtClean="0"/>
              <a:t>Iepazīstieties ar Ekspertu vadlīnijām un vērtēšanas kritērijiem, lai izprastu vērtēšanas struktūru un sniedziet skaidras atbildes uz svarīgākajiem jautājumiem, lai ekspertam tā nav jāizloba no teksta! </a:t>
            </a:r>
          </a:p>
          <a:p>
            <a:pPr algn="ctr"/>
            <a:endParaRPr lang="lv-LV" sz="5400" dirty="0" smtClean="0"/>
          </a:p>
          <a:p>
            <a:pPr algn="ctr"/>
            <a:r>
              <a:rPr lang="lv-LV" sz="5400" b="1" dirty="0" smtClean="0"/>
              <a:t>Eksperts arī ir cilvēks un sniedz subjektīvu vērtējumu!</a:t>
            </a:r>
            <a:endParaRPr lang="lv-LV" sz="5400" b="1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3194844" y="549275"/>
            <a:ext cx="12420600" cy="1143000"/>
          </a:xfrm>
        </p:spPr>
        <p:txBody>
          <a:bodyPr/>
          <a:lstStyle/>
          <a:p>
            <a:pPr algn="ctr"/>
            <a:r>
              <a:rPr lang="lv-LV" dirty="0" smtClean="0"/>
              <a:t>Eksperts un tā vērtējums</a:t>
            </a: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" y="7940675"/>
            <a:ext cx="3048000" cy="3057728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509" y="0"/>
            <a:ext cx="5143014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2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/>
          <p:cNvSpPr>
            <a:spLocks noGrp="1"/>
          </p:cNvSpPr>
          <p:nvPr>
            <p:ph type="body" sz="quarter" idx="10"/>
          </p:nvPr>
        </p:nvSpPr>
        <p:spPr>
          <a:xfrm>
            <a:off x="832644" y="2378075"/>
            <a:ext cx="18288000" cy="586740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lv-LV" sz="5400" dirty="0" smtClean="0"/>
              <a:t>Turies pie rakstītā un solītā projekta pieteikumā.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lv-LV" sz="54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lv-LV" sz="5400" dirty="0" smtClean="0"/>
              <a:t> Ievēro budžeta izdevumu galvenās līnijas,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lv-LV" sz="54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lv-LV" sz="5400" dirty="0" smtClean="0"/>
              <a:t>Savlaicīgi informē par grozījumiem uzraugošo institūciju.</a:t>
            </a:r>
            <a:endParaRPr lang="lv-LV" sz="540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3194844" y="549275"/>
            <a:ext cx="12420600" cy="1143000"/>
          </a:xfrm>
        </p:spPr>
        <p:txBody>
          <a:bodyPr/>
          <a:lstStyle/>
          <a:p>
            <a:pPr algn="ctr"/>
            <a:r>
              <a:rPr lang="lv-LV" dirty="0" smtClean="0"/>
              <a:t>Īstenojot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509" y="0"/>
            <a:ext cx="5143014" cy="2378075"/>
          </a:xfrm>
          <a:prstGeom prst="rect">
            <a:avLst/>
          </a:prstGeom>
        </p:spPr>
      </p:pic>
      <p:sp>
        <p:nvSpPr>
          <p:cNvPr id="6" name="AutoShape 2" descr="Practical Reasons Why You Should Always Plan Ahead - Nerdynaut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44" y="6683375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317</Words>
  <Application>Microsoft Office PowerPoint</Application>
  <PresentationFormat>Pielāgots</PresentationFormat>
  <Paragraphs>49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5" baseType="lpstr">
      <vt:lpstr>Arial</vt:lpstr>
      <vt:lpstr>Arial (null)</vt:lpstr>
      <vt:lpstr>Arial Narrow</vt:lpstr>
      <vt:lpstr>Calibri</vt:lpstr>
      <vt:lpstr>PF Handbook Pro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Inga</cp:lastModifiedBy>
  <cp:revision>125</cp:revision>
  <dcterms:created xsi:type="dcterms:W3CDTF">2018-05-23T10:57:02Z</dcterms:created>
  <dcterms:modified xsi:type="dcterms:W3CDTF">2021-05-26T12:28:50Z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