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9"/>
  </p:notesMasterIdLst>
  <p:sldIdLst>
    <p:sldId id="256" r:id="rId5"/>
    <p:sldId id="326" r:id="rId6"/>
    <p:sldId id="425" r:id="rId7"/>
    <p:sldId id="426" r:id="rId8"/>
    <p:sldId id="406" r:id="rId9"/>
    <p:sldId id="392" r:id="rId10"/>
    <p:sldId id="407" r:id="rId11"/>
    <p:sldId id="323" r:id="rId12"/>
    <p:sldId id="331" r:id="rId13"/>
    <p:sldId id="332" r:id="rId14"/>
    <p:sldId id="333" r:id="rId15"/>
    <p:sldId id="334" r:id="rId16"/>
    <p:sldId id="335" r:id="rId17"/>
    <p:sldId id="354" r:id="rId18"/>
    <p:sldId id="355" r:id="rId19"/>
    <p:sldId id="413" r:id="rId20"/>
    <p:sldId id="338" r:id="rId21"/>
    <p:sldId id="336" r:id="rId22"/>
    <p:sldId id="409" r:id="rId23"/>
    <p:sldId id="411" r:id="rId24"/>
    <p:sldId id="344" r:id="rId25"/>
    <p:sldId id="410" r:id="rId26"/>
    <p:sldId id="414" r:id="rId27"/>
    <p:sldId id="339" r:id="rId28"/>
    <p:sldId id="359" r:id="rId29"/>
    <p:sldId id="428" r:id="rId30"/>
    <p:sldId id="340" r:id="rId31"/>
    <p:sldId id="416" r:id="rId32"/>
    <p:sldId id="341" r:id="rId33"/>
    <p:sldId id="417" r:id="rId34"/>
    <p:sldId id="342" r:id="rId35"/>
    <p:sldId id="418" r:id="rId36"/>
    <p:sldId id="403" r:id="rId37"/>
    <p:sldId id="419" r:id="rId38"/>
    <p:sldId id="404" r:id="rId39"/>
    <p:sldId id="420" r:id="rId40"/>
    <p:sldId id="405" r:id="rId41"/>
    <p:sldId id="421" r:id="rId42"/>
    <p:sldId id="429" r:id="rId43"/>
    <p:sldId id="432" r:id="rId44"/>
    <p:sldId id="431" r:id="rId45"/>
    <p:sldId id="345" r:id="rId46"/>
    <p:sldId id="353" r:id="rId47"/>
    <p:sldId id="346" r:id="rId48"/>
    <p:sldId id="356" r:id="rId49"/>
    <p:sldId id="394" r:id="rId50"/>
    <p:sldId id="400" r:id="rId51"/>
    <p:sldId id="399" r:id="rId52"/>
    <p:sldId id="401" r:id="rId53"/>
    <p:sldId id="302" r:id="rId54"/>
    <p:sldId id="402" r:id="rId55"/>
    <p:sldId id="430" r:id="rId56"/>
    <p:sldId id="427" r:id="rId57"/>
    <p:sldId id="264" r:id="rId58"/>
  </p:sldIdLst>
  <p:sldSz cx="9144000" cy="6858000" type="screen4x3"/>
  <p:notesSz cx="7010400" cy="9296400"/>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BD9CBEB7-B210-42EA-B1B5-C8F6FF9670F3}">
          <p14:sldIdLst>
            <p14:sldId id="256"/>
            <p14:sldId id="326"/>
          </p14:sldIdLst>
        </p14:section>
        <p14:section name="Vispārīgā informācija" id="{ED32D47B-177F-41C2-BC74-0531FC2E0BFE}">
          <p14:sldIdLst>
            <p14:sldId id="425"/>
            <p14:sldId id="426"/>
            <p14:sldId id="406"/>
            <p14:sldId id="392"/>
            <p14:sldId id="407"/>
            <p14:sldId id="323"/>
          </p14:sldIdLst>
        </p14:section>
        <p14:section name="Iesniegšanas uzsākšana" id="{492D6EA9-2F47-4921-9A0D-A31848B624B2}">
          <p14:sldIdLst>
            <p14:sldId id="331"/>
            <p14:sldId id="332"/>
            <p14:sldId id="333"/>
            <p14:sldId id="334"/>
            <p14:sldId id="335"/>
            <p14:sldId id="354"/>
            <p14:sldId id="355"/>
          </p14:sldIdLst>
        </p14:section>
        <p14:section name="Projekta iesnieguma A daļa &quot;Vispārīgā informācija&quot;" id="{5DA7333A-3F8A-4F9B-978D-C378178A382E}">
          <p14:sldIdLst>
            <p14:sldId id="413"/>
            <p14:sldId id="338"/>
            <p14:sldId id="336"/>
            <p14:sldId id="409"/>
            <p14:sldId id="411"/>
            <p14:sldId id="344"/>
            <p14:sldId id="410"/>
            <p14:sldId id="414"/>
            <p14:sldId id="339"/>
            <p14:sldId id="359"/>
            <p14:sldId id="428"/>
            <p14:sldId id="340"/>
            <p14:sldId id="416"/>
            <p14:sldId id="341"/>
          </p14:sldIdLst>
        </p14:section>
        <p14:section name="Projekta iesnieguma B daļa &quot;Projekta apraksts&quot;" id="{361E39B2-2A97-485C-8A7D-6FE95F969777}">
          <p14:sldIdLst>
            <p14:sldId id="417"/>
            <p14:sldId id="342"/>
            <p14:sldId id="418"/>
            <p14:sldId id="403"/>
            <p14:sldId id="419"/>
            <p14:sldId id="404"/>
            <p14:sldId id="420"/>
            <p14:sldId id="405"/>
          </p14:sldIdLst>
        </p14:section>
        <p14:section name="Projekta iesnieguma C daļa &quot;Curriculum Vitae&quot;" id="{789A29B1-5206-4C2E-98CC-624203DF237A}">
          <p14:sldIdLst>
            <p14:sldId id="421"/>
            <p14:sldId id="429"/>
          </p14:sldIdLst>
        </p14:section>
        <p14:section name="Projekta iesnieguma D, E un F daļas" id="{127245EC-5B9F-4E7E-ACFD-19363EF7F188}">
          <p14:sldIdLst>
            <p14:sldId id="432"/>
            <p14:sldId id="431"/>
          </p14:sldIdLst>
        </p14:section>
        <p14:section name="Projekta iesnieguma iesniegšana IS" id="{B6524636-2870-4344-B91B-5E99E73CA4A9}">
          <p14:sldIdLst>
            <p14:sldId id="345"/>
            <p14:sldId id="353"/>
            <p14:sldId id="346"/>
            <p14:sldId id="356"/>
          </p14:sldIdLst>
        </p14:section>
        <p14:section name="Administratīvā, zinātniskā izvērtēšana un lēmumi" id="{9BF91C0B-BF15-4119-AEF6-DF47DAF82078}">
          <p14:sldIdLst>
            <p14:sldId id="394"/>
            <p14:sldId id="400"/>
            <p14:sldId id="399"/>
            <p14:sldId id="401"/>
            <p14:sldId id="302"/>
            <p14:sldId id="402"/>
            <p14:sldId id="430"/>
          </p14:sldIdLst>
        </p14:section>
        <p14:section name="Noslēgums" id="{7DC5CAFD-AE62-4EA7-B139-C411F048338B}">
          <p14:sldIdLst>
            <p14:sldId id="427"/>
          </p14:sldIdLst>
        </p14:section>
        <p14:section name="Untitled Section" id="{221EE8F9-3A03-4813-B566-BD84BF282E3A}">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3333CC"/>
    <a:srgbClr val="339933"/>
    <a:srgbClr val="9900CC"/>
    <a:srgbClr val="0099FF"/>
    <a:srgbClr val="00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6" autoAdjust="0"/>
    <p:restoredTop sz="94434" autoAdjust="0"/>
  </p:normalViewPr>
  <p:slideViewPr>
    <p:cSldViewPr snapToGrid="0" snapToObjects="1">
      <p:cViewPr varScale="1">
        <p:scale>
          <a:sx n="86" d="100"/>
          <a:sy n="86" d="100"/>
        </p:scale>
        <p:origin x="12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mars Kreismanis" userId="6ce2516abc89a8b3" providerId="OrgId" clId="{E86ECD27-930A-4F00-B1A2-9EA03C7B1E72}"/>
    <pc:docChg chg="modSld">
      <pc:chgData name="Ingmars Kreismanis" userId="6ce2516abc89a8b3" providerId="OrgId" clId="{E86ECD27-930A-4F00-B1A2-9EA03C7B1E72}" dt="2021-08-25T16:16:56.179" v="2" actId="20577"/>
      <pc:docMkLst>
        <pc:docMk/>
      </pc:docMkLst>
      <pc:sldChg chg="modSp">
        <pc:chgData name="Ingmars Kreismanis" userId="6ce2516abc89a8b3" providerId="OrgId" clId="{E86ECD27-930A-4F00-B1A2-9EA03C7B1E72}" dt="2021-08-25T16:16:56.179" v="2" actId="20577"/>
        <pc:sldMkLst>
          <pc:docMk/>
          <pc:sldMk cId="0" sldId="264"/>
        </pc:sldMkLst>
        <pc:spChg chg="mod">
          <ac:chgData name="Ingmars Kreismanis" userId="6ce2516abc89a8b3" providerId="OrgId" clId="{E86ECD27-930A-4F00-B1A2-9EA03C7B1E72}" dt="2021-08-25T16:16:56.179" v="2" actId="20577"/>
          <ac:spMkLst>
            <pc:docMk/>
            <pc:sldMk cId="0" sldId="264"/>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B5996-6880-784C-8E7F-89A90FA18566}" type="doc">
      <dgm:prSet loTypeId="urn:microsoft.com/office/officeart/2008/layout/VerticalCurvedList" loCatId="" qsTypeId="urn:microsoft.com/office/officeart/2005/8/quickstyle/simple4" qsCatId="simple" csTypeId="urn:microsoft.com/office/officeart/2005/8/colors/colorful4" csCatId="colorful" phldr="1"/>
      <dgm:spPr/>
      <dgm:t>
        <a:bodyPr/>
        <a:lstStyle/>
        <a:p>
          <a:endParaRPr lang="en-US"/>
        </a:p>
      </dgm:t>
    </dgm:pt>
    <dgm:pt modelId="{067D257B-9253-7F41-A8DF-FFF96FE6B7E6}">
      <dgm:prSet phldrT="[Text]" custT="1"/>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IZCILĪBA (A)</a:t>
          </a:r>
        </a:p>
      </dgm:t>
    </dgm:pt>
    <dgm:pt modelId="{47DE9F35-158D-574B-99D6-F49B08E59221}" type="parTrans" cxnId="{06CF0A41-B996-A344-AA2D-75E1FC1F2F39}">
      <dgm:prSet/>
      <dgm:spPr/>
      <dgm:t>
        <a:bodyPr/>
        <a:lstStyle/>
        <a:p>
          <a:endParaRPr lang="en-US" sz="1800"/>
        </a:p>
      </dgm:t>
    </dgm:pt>
    <dgm:pt modelId="{E1FDD0E9-A806-CD4C-9FB8-5309E8DBDD23}" type="sibTrans" cxnId="{06CF0A41-B996-A344-AA2D-75E1FC1F2F39}">
      <dgm:prSet/>
      <dgm:spPr/>
      <dgm:t>
        <a:bodyPr/>
        <a:lstStyle/>
        <a:p>
          <a:endParaRPr lang="en-US" sz="1800"/>
        </a:p>
      </dgm:t>
    </dgm:pt>
    <dgm:pt modelId="{4E4131E3-CA70-CF4D-95C1-A78899B2EA46}">
      <dgm:prSet phldrT="[Text]" custT="1"/>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IETEKME (B)</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6D03807D-1789-1E47-8458-BB3555C3E82B}" type="parTrans" cxnId="{EB7F0D1B-AD16-C44B-A5D9-2DD0D3CC8604}">
      <dgm:prSet/>
      <dgm:spPr/>
      <dgm:t>
        <a:bodyPr/>
        <a:lstStyle/>
        <a:p>
          <a:endParaRPr lang="en-US" sz="1800"/>
        </a:p>
      </dgm:t>
    </dgm:pt>
    <dgm:pt modelId="{0E6D2F83-D6BA-2C45-8CD4-1EA7C44C94F8}" type="sibTrans" cxnId="{EB7F0D1B-AD16-C44B-A5D9-2DD0D3CC8604}">
      <dgm:prSet/>
      <dgm:spPr/>
      <dgm:t>
        <a:bodyPr/>
        <a:lstStyle/>
        <a:p>
          <a:endParaRPr lang="en-US" sz="1800"/>
        </a:p>
      </dgm:t>
    </dgm:pt>
    <dgm:pt modelId="{9B7F835A-40A0-6840-BAE3-58B5D5FA3400}">
      <dgm:prSet phldrT="[Text]" custT="1"/>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IEVIEŠANA (C)</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5230B2D1-D14F-954D-93B3-63F84FC8F307}" type="parTrans" cxnId="{96F4245D-525C-B74A-B64B-A501EBD636C6}">
      <dgm:prSet/>
      <dgm:spPr/>
      <dgm:t>
        <a:bodyPr/>
        <a:lstStyle/>
        <a:p>
          <a:endParaRPr lang="en-US" sz="1800"/>
        </a:p>
      </dgm:t>
    </dgm:pt>
    <dgm:pt modelId="{69D45C27-72E5-C042-ACA2-14568E5ADFB7}" type="sibTrans" cxnId="{96F4245D-525C-B74A-B64B-A501EBD636C6}">
      <dgm:prSet/>
      <dgm:spPr/>
      <dgm:t>
        <a:bodyPr/>
        <a:lstStyle/>
        <a:p>
          <a:endParaRPr lang="en-US" sz="1800"/>
        </a:p>
      </dgm:t>
    </dgm:pt>
    <dgm:pt modelId="{C60CFD6B-770F-C94C-BC20-6067321FF775}" type="pres">
      <dgm:prSet presAssocID="{490B5996-6880-784C-8E7F-89A90FA18566}" presName="Name0" presStyleCnt="0">
        <dgm:presLayoutVars>
          <dgm:chMax val="7"/>
          <dgm:chPref val="7"/>
          <dgm:dir/>
        </dgm:presLayoutVars>
      </dgm:prSet>
      <dgm:spPr/>
    </dgm:pt>
    <dgm:pt modelId="{353E8C39-AA1C-3A42-8679-BD85625B3EA3}" type="pres">
      <dgm:prSet presAssocID="{490B5996-6880-784C-8E7F-89A90FA18566}" presName="Name1" presStyleCnt="0"/>
      <dgm:spPr/>
    </dgm:pt>
    <dgm:pt modelId="{75B135AC-ABE6-5E4A-9B6C-EC731220B87C}" type="pres">
      <dgm:prSet presAssocID="{490B5996-6880-784C-8E7F-89A90FA18566}" presName="cycle" presStyleCnt="0"/>
      <dgm:spPr/>
    </dgm:pt>
    <dgm:pt modelId="{C72424D2-CF94-A944-82AB-046702AECEA7}" type="pres">
      <dgm:prSet presAssocID="{490B5996-6880-784C-8E7F-89A90FA18566}" presName="srcNode" presStyleLbl="node1" presStyleIdx="0" presStyleCnt="3"/>
      <dgm:spPr/>
    </dgm:pt>
    <dgm:pt modelId="{0069EFC0-31B3-0F45-B44D-F35B7A9E9372}" type="pres">
      <dgm:prSet presAssocID="{490B5996-6880-784C-8E7F-89A90FA18566}" presName="conn" presStyleLbl="parChTrans1D2" presStyleIdx="0" presStyleCnt="1"/>
      <dgm:spPr/>
    </dgm:pt>
    <dgm:pt modelId="{0F7CDF3B-8256-0E4C-80EB-E2D3B227EF72}" type="pres">
      <dgm:prSet presAssocID="{490B5996-6880-784C-8E7F-89A90FA18566}" presName="extraNode" presStyleLbl="node1" presStyleIdx="0" presStyleCnt="3"/>
      <dgm:spPr/>
    </dgm:pt>
    <dgm:pt modelId="{3BF7AA74-BE2A-A144-8266-25B71B5CF279}" type="pres">
      <dgm:prSet presAssocID="{490B5996-6880-784C-8E7F-89A90FA18566}" presName="dstNode" presStyleLbl="node1" presStyleIdx="0" presStyleCnt="3"/>
      <dgm:spPr/>
    </dgm:pt>
    <dgm:pt modelId="{1A065F00-2114-7A4D-8FD1-0526D1E94660}" type="pres">
      <dgm:prSet presAssocID="{067D257B-9253-7F41-A8DF-FFF96FE6B7E6}" presName="text_1" presStyleLbl="node1" presStyleIdx="0" presStyleCnt="3">
        <dgm:presLayoutVars>
          <dgm:bulletEnabled val="1"/>
        </dgm:presLayoutVars>
      </dgm:prSet>
      <dgm:spPr/>
    </dgm:pt>
    <dgm:pt modelId="{6057344A-C98A-4E41-B3B0-9E3FE29A352A}" type="pres">
      <dgm:prSet presAssocID="{067D257B-9253-7F41-A8DF-FFF96FE6B7E6}" presName="accent_1" presStyleCnt="0"/>
      <dgm:spPr/>
    </dgm:pt>
    <dgm:pt modelId="{30838C00-761E-A94D-9E90-0E1DA78EFC57}" type="pres">
      <dgm:prSet presAssocID="{067D257B-9253-7F41-A8DF-FFF96FE6B7E6}" presName="accentRepeatNode" presStyleLbl="solidFgAcc1" presStyleIdx="0" presStyleCnt="3"/>
      <dgm:spPr/>
    </dgm:pt>
    <dgm:pt modelId="{4EC0D5D3-24CF-2242-9665-C5515CB88673}" type="pres">
      <dgm:prSet presAssocID="{4E4131E3-CA70-CF4D-95C1-A78899B2EA46}" presName="text_2" presStyleLbl="node1" presStyleIdx="1" presStyleCnt="3">
        <dgm:presLayoutVars>
          <dgm:bulletEnabled val="1"/>
        </dgm:presLayoutVars>
      </dgm:prSet>
      <dgm:spPr/>
    </dgm:pt>
    <dgm:pt modelId="{299FD282-7445-CC4B-8944-5EDC9E5338F0}" type="pres">
      <dgm:prSet presAssocID="{4E4131E3-CA70-CF4D-95C1-A78899B2EA46}" presName="accent_2" presStyleCnt="0"/>
      <dgm:spPr/>
    </dgm:pt>
    <dgm:pt modelId="{899310B5-FFDF-D94A-ABA3-3F1AD83A4A45}" type="pres">
      <dgm:prSet presAssocID="{4E4131E3-CA70-CF4D-95C1-A78899B2EA46}" presName="accentRepeatNode" presStyleLbl="solidFgAcc1" presStyleIdx="1" presStyleCnt="3"/>
      <dgm:spPr/>
    </dgm:pt>
    <dgm:pt modelId="{8BD8C914-7314-BC41-AD43-3DB3440F7358}" type="pres">
      <dgm:prSet presAssocID="{9B7F835A-40A0-6840-BAE3-58B5D5FA3400}" presName="text_3" presStyleLbl="node1" presStyleIdx="2" presStyleCnt="3">
        <dgm:presLayoutVars>
          <dgm:bulletEnabled val="1"/>
        </dgm:presLayoutVars>
      </dgm:prSet>
      <dgm:spPr/>
    </dgm:pt>
    <dgm:pt modelId="{B40B876F-B07B-E247-ABA3-416AA482F44D}" type="pres">
      <dgm:prSet presAssocID="{9B7F835A-40A0-6840-BAE3-58B5D5FA3400}" presName="accent_3" presStyleCnt="0"/>
      <dgm:spPr/>
    </dgm:pt>
    <dgm:pt modelId="{5A38DCE6-70AD-8A4A-9A71-20B5C5B65822}" type="pres">
      <dgm:prSet presAssocID="{9B7F835A-40A0-6840-BAE3-58B5D5FA3400}" presName="accentRepeatNode" presStyleLbl="solidFgAcc1" presStyleIdx="2" presStyleCnt="3"/>
      <dgm:spPr/>
    </dgm:pt>
  </dgm:ptLst>
  <dgm:cxnLst>
    <dgm:cxn modelId="{6F216F1A-2149-43ED-BF9D-ADEBC001E61B}" type="presOf" srcId="{490B5996-6880-784C-8E7F-89A90FA18566}" destId="{C60CFD6B-770F-C94C-BC20-6067321FF775}" srcOrd="0" destOrd="0" presId="urn:microsoft.com/office/officeart/2008/layout/VerticalCurvedList"/>
    <dgm:cxn modelId="{EB7F0D1B-AD16-C44B-A5D9-2DD0D3CC8604}" srcId="{490B5996-6880-784C-8E7F-89A90FA18566}" destId="{4E4131E3-CA70-CF4D-95C1-A78899B2EA46}" srcOrd="1" destOrd="0" parTransId="{6D03807D-1789-1E47-8458-BB3555C3E82B}" sibTransId="{0E6D2F83-D6BA-2C45-8CD4-1EA7C44C94F8}"/>
    <dgm:cxn modelId="{96F4245D-525C-B74A-B64B-A501EBD636C6}" srcId="{490B5996-6880-784C-8E7F-89A90FA18566}" destId="{9B7F835A-40A0-6840-BAE3-58B5D5FA3400}" srcOrd="2" destOrd="0" parTransId="{5230B2D1-D14F-954D-93B3-63F84FC8F307}" sibTransId="{69D45C27-72E5-C042-ACA2-14568E5ADFB7}"/>
    <dgm:cxn modelId="{06CF0A41-B996-A344-AA2D-75E1FC1F2F39}" srcId="{490B5996-6880-784C-8E7F-89A90FA18566}" destId="{067D257B-9253-7F41-A8DF-FFF96FE6B7E6}" srcOrd="0" destOrd="0" parTransId="{47DE9F35-158D-574B-99D6-F49B08E59221}" sibTransId="{E1FDD0E9-A806-CD4C-9FB8-5309E8DBDD23}"/>
    <dgm:cxn modelId="{73593473-C4DC-491F-B966-AD49928B1FAA}" type="presOf" srcId="{9B7F835A-40A0-6840-BAE3-58B5D5FA3400}" destId="{8BD8C914-7314-BC41-AD43-3DB3440F7358}" srcOrd="0" destOrd="0" presId="urn:microsoft.com/office/officeart/2008/layout/VerticalCurvedList"/>
    <dgm:cxn modelId="{5E2AAA87-DB22-4413-AFF2-CB45EF529539}" type="presOf" srcId="{067D257B-9253-7F41-A8DF-FFF96FE6B7E6}" destId="{1A065F00-2114-7A4D-8FD1-0526D1E94660}" srcOrd="0" destOrd="0" presId="urn:microsoft.com/office/officeart/2008/layout/VerticalCurvedList"/>
    <dgm:cxn modelId="{E9905897-ED8E-4214-B492-DE46568A368C}" type="presOf" srcId="{E1FDD0E9-A806-CD4C-9FB8-5309E8DBDD23}" destId="{0069EFC0-31B3-0F45-B44D-F35B7A9E9372}" srcOrd="0" destOrd="0" presId="urn:microsoft.com/office/officeart/2008/layout/VerticalCurvedList"/>
    <dgm:cxn modelId="{965FD2C4-CE2B-4E06-B713-05302C3397A9}" type="presOf" srcId="{4E4131E3-CA70-CF4D-95C1-A78899B2EA46}" destId="{4EC0D5D3-24CF-2242-9665-C5515CB88673}" srcOrd="0" destOrd="0" presId="urn:microsoft.com/office/officeart/2008/layout/VerticalCurvedList"/>
    <dgm:cxn modelId="{0BC0E18A-19EF-49EF-8EE1-4D5E70879F54}" type="presParOf" srcId="{C60CFD6B-770F-C94C-BC20-6067321FF775}" destId="{353E8C39-AA1C-3A42-8679-BD85625B3EA3}" srcOrd="0" destOrd="0" presId="urn:microsoft.com/office/officeart/2008/layout/VerticalCurvedList"/>
    <dgm:cxn modelId="{735A1332-BC48-4EE0-B7EE-18B4C8522727}" type="presParOf" srcId="{353E8C39-AA1C-3A42-8679-BD85625B3EA3}" destId="{75B135AC-ABE6-5E4A-9B6C-EC731220B87C}" srcOrd="0" destOrd="0" presId="urn:microsoft.com/office/officeart/2008/layout/VerticalCurvedList"/>
    <dgm:cxn modelId="{4AFC44BF-0B01-4810-B647-5B0C076DD971}" type="presParOf" srcId="{75B135AC-ABE6-5E4A-9B6C-EC731220B87C}" destId="{C72424D2-CF94-A944-82AB-046702AECEA7}" srcOrd="0" destOrd="0" presId="urn:microsoft.com/office/officeart/2008/layout/VerticalCurvedList"/>
    <dgm:cxn modelId="{A797DA2D-DED2-44BE-9324-EC6A758268BD}" type="presParOf" srcId="{75B135AC-ABE6-5E4A-9B6C-EC731220B87C}" destId="{0069EFC0-31B3-0F45-B44D-F35B7A9E9372}" srcOrd="1" destOrd="0" presId="urn:microsoft.com/office/officeart/2008/layout/VerticalCurvedList"/>
    <dgm:cxn modelId="{1C550B84-1CBF-458C-8A12-3723593DC7F7}" type="presParOf" srcId="{75B135AC-ABE6-5E4A-9B6C-EC731220B87C}" destId="{0F7CDF3B-8256-0E4C-80EB-E2D3B227EF72}" srcOrd="2" destOrd="0" presId="urn:microsoft.com/office/officeart/2008/layout/VerticalCurvedList"/>
    <dgm:cxn modelId="{7B52AFB5-2466-438B-840D-EC5E90977F8A}" type="presParOf" srcId="{75B135AC-ABE6-5E4A-9B6C-EC731220B87C}" destId="{3BF7AA74-BE2A-A144-8266-25B71B5CF279}" srcOrd="3" destOrd="0" presId="urn:microsoft.com/office/officeart/2008/layout/VerticalCurvedList"/>
    <dgm:cxn modelId="{9B88AD4B-BFF0-4B31-BD0A-358353D639CC}" type="presParOf" srcId="{353E8C39-AA1C-3A42-8679-BD85625B3EA3}" destId="{1A065F00-2114-7A4D-8FD1-0526D1E94660}" srcOrd="1" destOrd="0" presId="urn:microsoft.com/office/officeart/2008/layout/VerticalCurvedList"/>
    <dgm:cxn modelId="{16A4D071-5350-4457-8E90-1B4CF3906494}" type="presParOf" srcId="{353E8C39-AA1C-3A42-8679-BD85625B3EA3}" destId="{6057344A-C98A-4E41-B3B0-9E3FE29A352A}" srcOrd="2" destOrd="0" presId="urn:microsoft.com/office/officeart/2008/layout/VerticalCurvedList"/>
    <dgm:cxn modelId="{3972B8B4-D60D-4C04-A787-938AFCE3B0B6}" type="presParOf" srcId="{6057344A-C98A-4E41-B3B0-9E3FE29A352A}" destId="{30838C00-761E-A94D-9E90-0E1DA78EFC57}" srcOrd="0" destOrd="0" presId="urn:microsoft.com/office/officeart/2008/layout/VerticalCurvedList"/>
    <dgm:cxn modelId="{BA50DF37-A2D9-4D99-BD4C-AEFB02B0EF49}" type="presParOf" srcId="{353E8C39-AA1C-3A42-8679-BD85625B3EA3}" destId="{4EC0D5D3-24CF-2242-9665-C5515CB88673}" srcOrd="3" destOrd="0" presId="urn:microsoft.com/office/officeart/2008/layout/VerticalCurvedList"/>
    <dgm:cxn modelId="{5D63C496-A918-4B41-B0D4-93FD542BB8C5}" type="presParOf" srcId="{353E8C39-AA1C-3A42-8679-BD85625B3EA3}" destId="{299FD282-7445-CC4B-8944-5EDC9E5338F0}" srcOrd="4" destOrd="0" presId="urn:microsoft.com/office/officeart/2008/layout/VerticalCurvedList"/>
    <dgm:cxn modelId="{57C4F999-F517-4942-8182-97B3A543B23B}" type="presParOf" srcId="{299FD282-7445-CC4B-8944-5EDC9E5338F0}" destId="{899310B5-FFDF-D94A-ABA3-3F1AD83A4A45}" srcOrd="0" destOrd="0" presId="urn:microsoft.com/office/officeart/2008/layout/VerticalCurvedList"/>
    <dgm:cxn modelId="{36B5E888-8B7B-4F2F-A556-70DE916B9A6F}" type="presParOf" srcId="{353E8C39-AA1C-3A42-8679-BD85625B3EA3}" destId="{8BD8C914-7314-BC41-AD43-3DB3440F7358}" srcOrd="5" destOrd="0" presId="urn:microsoft.com/office/officeart/2008/layout/VerticalCurvedList"/>
    <dgm:cxn modelId="{77AA202F-D8A2-46E2-987E-BF43E925AAFB}" type="presParOf" srcId="{353E8C39-AA1C-3A42-8679-BD85625B3EA3}" destId="{B40B876F-B07B-E247-ABA3-416AA482F44D}" srcOrd="6" destOrd="0" presId="urn:microsoft.com/office/officeart/2008/layout/VerticalCurvedList"/>
    <dgm:cxn modelId="{0222708F-2ACB-4064-84A6-82AFC556F7A4}" type="presParOf" srcId="{B40B876F-B07B-E247-ABA3-416AA482F44D}" destId="{5A38DCE6-70AD-8A4A-9A71-20B5C5B6582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9EFC0-31B3-0F45-B44D-F35B7A9E9372}">
      <dsp:nvSpPr>
        <dsp:cNvPr id="0" name=""/>
        <dsp:cNvSpPr/>
      </dsp:nvSpPr>
      <dsp:spPr>
        <a:xfrm>
          <a:off x="-3045166" y="-468893"/>
          <a:ext cx="3632514" cy="3632514"/>
        </a:xfrm>
        <a:prstGeom prst="blockArc">
          <a:avLst>
            <a:gd name="adj1" fmla="val 18900000"/>
            <a:gd name="adj2" fmla="val 2700000"/>
            <a:gd name="adj3" fmla="val 595"/>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065F00-2114-7A4D-8FD1-0526D1E94660}">
      <dsp:nvSpPr>
        <dsp:cNvPr id="0" name=""/>
        <dsp:cNvSpPr/>
      </dsp:nvSpPr>
      <dsp:spPr>
        <a:xfrm>
          <a:off x="377655" y="269472"/>
          <a:ext cx="2302758" cy="53894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IZCILĪBA (A)</a:t>
          </a:r>
        </a:p>
      </dsp:txBody>
      <dsp:txXfrm>
        <a:off x="377655" y="269472"/>
        <a:ext cx="2302758" cy="538945"/>
      </dsp:txXfrm>
    </dsp:sp>
    <dsp:sp modelId="{30838C00-761E-A94D-9E90-0E1DA78EFC57}">
      <dsp:nvSpPr>
        <dsp:cNvPr id="0" name=""/>
        <dsp:cNvSpPr/>
      </dsp:nvSpPr>
      <dsp:spPr>
        <a:xfrm>
          <a:off x="40814" y="202104"/>
          <a:ext cx="673682" cy="67368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EC0D5D3-24CF-2242-9665-C5515CB88673}">
      <dsp:nvSpPr>
        <dsp:cNvPr id="0" name=""/>
        <dsp:cNvSpPr/>
      </dsp:nvSpPr>
      <dsp:spPr>
        <a:xfrm>
          <a:off x="573561" y="1077891"/>
          <a:ext cx="2106851" cy="538945"/>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IETEKME (B)</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573561" y="1077891"/>
        <a:ext cx="2106851" cy="538945"/>
      </dsp:txXfrm>
    </dsp:sp>
    <dsp:sp modelId="{899310B5-FFDF-D94A-ABA3-3F1AD83A4A45}">
      <dsp:nvSpPr>
        <dsp:cNvPr id="0" name=""/>
        <dsp:cNvSpPr/>
      </dsp:nvSpPr>
      <dsp:spPr>
        <a:xfrm>
          <a:off x="236720" y="1010523"/>
          <a:ext cx="673682" cy="673682"/>
        </a:xfrm>
        <a:prstGeom prst="ellipse">
          <a:avLst/>
        </a:prstGeom>
        <a:solidFill>
          <a:schemeClr val="lt1">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sp>
    <dsp:sp modelId="{8BD8C914-7314-BC41-AD43-3DB3440F7358}">
      <dsp:nvSpPr>
        <dsp:cNvPr id="0" name=""/>
        <dsp:cNvSpPr/>
      </dsp:nvSpPr>
      <dsp:spPr>
        <a:xfrm>
          <a:off x="377655" y="1886309"/>
          <a:ext cx="2302758" cy="538945"/>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IEVIEŠANA (C)</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377655" y="1886309"/>
        <a:ext cx="2302758" cy="538945"/>
      </dsp:txXfrm>
    </dsp:sp>
    <dsp:sp modelId="{5A38DCE6-70AD-8A4A-9A71-20B5C5B65822}">
      <dsp:nvSpPr>
        <dsp:cNvPr id="0" name=""/>
        <dsp:cNvSpPr/>
      </dsp:nvSpPr>
      <dsp:spPr>
        <a:xfrm>
          <a:off x="40814" y="1818941"/>
          <a:ext cx="673682" cy="673682"/>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defTabSz="957427" fontAlgn="auto">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Calibri" pitchFamily="34" charset="0"/>
              </a:defRPr>
            </a:lvl1pPr>
          </a:lstStyle>
          <a:p>
            <a:pPr>
              <a:defRPr/>
            </a:pPr>
            <a:fld id="{9A854E35-A7A4-431C-A825-7AD4ED84DFE8}" type="datetimeFigureOut">
              <a:rPr lang="lv-LV" altLang="lv-LV"/>
              <a:pPr>
                <a:defRPr/>
              </a:pPr>
              <a:t>25.08.2021</a:t>
            </a:fld>
            <a:endParaRPr lang="lv-LV" altLang="lv-LV"/>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lv-LV"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defTabSz="957427" fontAlgn="auto">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7C0C5635-619F-4398-8614-605C03EF5C27}" type="slidenum">
              <a:rPr lang="lv-LV" altLang="lv-LV"/>
              <a:pPr/>
              <a:t>‹#›</a:t>
            </a:fld>
            <a:endParaRPr lang="lv-LV" altLang="lv-LV"/>
          </a:p>
        </p:txBody>
      </p:sp>
    </p:spTree>
    <p:extLst>
      <p:ext uri="{BB962C8B-B14F-4D97-AF65-F5344CB8AC3E}">
        <p14:creationId xmlns:p14="http://schemas.microsoft.com/office/powerpoint/2010/main" val="2590443640"/>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1</a:t>
            </a:fld>
            <a:endParaRPr lang="lv-LV" altLang="lv-LV"/>
          </a:p>
        </p:txBody>
      </p:sp>
    </p:spTree>
    <p:extLst>
      <p:ext uri="{BB962C8B-B14F-4D97-AF65-F5344CB8AC3E}">
        <p14:creationId xmlns:p14="http://schemas.microsoft.com/office/powerpoint/2010/main" val="229909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9</a:t>
            </a:fld>
            <a:endParaRPr lang="lv-LV" altLang="lv-LV"/>
          </a:p>
        </p:txBody>
      </p:sp>
    </p:spTree>
    <p:extLst>
      <p:ext uri="{BB962C8B-B14F-4D97-AF65-F5344CB8AC3E}">
        <p14:creationId xmlns:p14="http://schemas.microsoft.com/office/powerpoint/2010/main" val="137979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10</a:t>
            </a:fld>
            <a:endParaRPr lang="lv-LV" altLang="lv-LV"/>
          </a:p>
        </p:txBody>
      </p:sp>
    </p:spTree>
    <p:extLst>
      <p:ext uri="{BB962C8B-B14F-4D97-AF65-F5344CB8AC3E}">
        <p14:creationId xmlns:p14="http://schemas.microsoft.com/office/powerpoint/2010/main" val="124525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4225953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74403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42946E5A-BBED-4218-981B-333F83EE957B}" type="slidenum">
              <a:rPr lang="en-US" altLang="lv-LV"/>
              <a:pPr/>
              <a:t>‹#›</a:t>
            </a:fld>
            <a:endParaRPr lang="en-US" altLang="lv-LV"/>
          </a:p>
        </p:txBody>
      </p:sp>
    </p:spTree>
    <p:extLst>
      <p:ext uri="{BB962C8B-B14F-4D97-AF65-F5344CB8AC3E}">
        <p14:creationId xmlns:p14="http://schemas.microsoft.com/office/powerpoint/2010/main" val="69682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4C5A49C-EBE2-4BEA-B73B-7AC8FD5DDD66}" type="slidenum">
              <a:rPr lang="en-US" altLang="lv-LV"/>
              <a:pPr/>
              <a:t>‹#›</a:t>
            </a:fld>
            <a:endParaRPr lang="en-US" altLang="lv-LV"/>
          </a:p>
        </p:txBody>
      </p:sp>
    </p:spTree>
    <p:extLst>
      <p:ext uri="{BB962C8B-B14F-4D97-AF65-F5344CB8AC3E}">
        <p14:creationId xmlns:p14="http://schemas.microsoft.com/office/powerpoint/2010/main" val="37361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9ED2C4E4-78E8-4814-8E80-88192C39BA48}" type="slidenum">
              <a:rPr lang="en-US" altLang="lv-LV"/>
              <a:pPr/>
              <a:t>‹#›</a:t>
            </a:fld>
            <a:endParaRPr lang="en-US" altLang="lv-LV"/>
          </a:p>
        </p:txBody>
      </p:sp>
    </p:spTree>
    <p:extLst>
      <p:ext uri="{BB962C8B-B14F-4D97-AF65-F5344CB8AC3E}">
        <p14:creationId xmlns:p14="http://schemas.microsoft.com/office/powerpoint/2010/main" val="405805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fld id="{32310182-7320-45BF-A513-C3BE84D4C81C}" type="slidenum">
              <a:rPr lang="en-US" altLang="lv-LV"/>
              <a:pPr/>
              <a:t>‹#›</a:t>
            </a:fld>
            <a:endParaRPr lang="en-US" altLang="lv-LV"/>
          </a:p>
        </p:txBody>
      </p:sp>
    </p:spTree>
    <p:extLst>
      <p:ext uri="{BB962C8B-B14F-4D97-AF65-F5344CB8AC3E}">
        <p14:creationId xmlns:p14="http://schemas.microsoft.com/office/powerpoint/2010/main" val="341601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5374C58-29BA-4833-81C9-1E55DA96EF6A}" type="slidenum">
              <a:rPr lang="en-US" altLang="lv-LV"/>
              <a:pPr/>
              <a:t>‹#›</a:t>
            </a:fld>
            <a:endParaRPr lang="en-US" altLang="lv-LV"/>
          </a:p>
        </p:txBody>
      </p:sp>
    </p:spTree>
    <p:extLst>
      <p:ext uri="{BB962C8B-B14F-4D97-AF65-F5344CB8AC3E}">
        <p14:creationId xmlns:p14="http://schemas.microsoft.com/office/powerpoint/2010/main" val="3866355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87A82987-0D2F-4B65-8E41-A1B3FBDD2CF2}" type="slidenum">
              <a:rPr lang="en-US" altLang="lv-LV"/>
              <a:pPr/>
              <a:t>‹#›</a:t>
            </a:fld>
            <a:endParaRPr lang="en-US" altLang="lv-LV"/>
          </a:p>
        </p:txBody>
      </p:sp>
    </p:spTree>
    <p:extLst>
      <p:ext uri="{BB962C8B-B14F-4D97-AF65-F5344CB8AC3E}">
        <p14:creationId xmlns:p14="http://schemas.microsoft.com/office/powerpoint/2010/main" val="418876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270C9E78-A642-4421-918F-624A0AA194E3}" type="slidenum">
              <a:rPr lang="en-US" altLang="lv-LV"/>
              <a:pPr/>
              <a:t>‹#›</a:t>
            </a:fld>
            <a:endParaRPr lang="en-US" altLang="lv-LV"/>
          </a:p>
        </p:txBody>
      </p:sp>
    </p:spTree>
    <p:extLst>
      <p:ext uri="{BB962C8B-B14F-4D97-AF65-F5344CB8AC3E}">
        <p14:creationId xmlns:p14="http://schemas.microsoft.com/office/powerpoint/2010/main" val="277030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6723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a:defRPr sz="1200" smtClean="0">
                <a:solidFill>
                  <a:srgbClr val="898989"/>
                </a:solidFill>
              </a:defRPr>
            </a:lvl1pPr>
          </a:lstStyle>
          <a:p>
            <a:pPr>
              <a:defRPr/>
            </a:pPr>
            <a:r>
              <a:rPr lang="lv-LV" altLang="lv-LV"/>
              <a:t>13.06.2019.</a:t>
            </a:r>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E3D5101D-DD3B-4E58-9C27-C75BE7F84F75}"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sldNum="0" hdr="0" ftr="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fla.gov.lv/userfiles/files/1111_3k_paligmaterials_PO_atbilstiba.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visme.co/pert-chart-generator/" TargetMode="External"/><Relationship Id="rId7" Type="http://schemas.openxmlformats.org/officeDocument/2006/relationships/image" Target="../media/image6.jpeg"/><Relationship Id="rId2" Type="http://schemas.openxmlformats.org/officeDocument/2006/relationships/hyperlink" Target="https://www.gantt.com/"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5.png"/><Relationship Id="rId4" Type="http://schemas.openxmlformats.org/officeDocument/2006/relationships/image" Target="../media/image32.emf"/></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fla.gov.lv/userfiles/files/1111_3k_paligmaterials_PO_atbilstiba.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youtu.be/HK8NDC-lv8U"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1.xml"/><Relationship Id="rId11" Type="http://schemas.openxmlformats.org/officeDocument/2006/relationships/hyperlink" Target="https://youtu.be/fsNKUDEGSOM?t=474" TargetMode="External"/><Relationship Id="rId5" Type="http://schemas.openxmlformats.org/officeDocument/2006/relationships/diagramQuickStyle" Target="../diagrams/quickStyle1.xml"/><Relationship Id="rId10" Type="http://schemas.openxmlformats.org/officeDocument/2006/relationships/image" Target="../media/image46.jpeg"/><Relationship Id="rId4" Type="http://schemas.openxmlformats.org/officeDocument/2006/relationships/diagramLayout" Target="../diagrams/layout1.xml"/><Relationship Id="rId9" Type="http://schemas.openxmlformats.org/officeDocument/2006/relationships/image" Target="../media/image45.wmf"/></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flpp@lzp.gov.l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lzp.gov.lv/wp-content/uploads/2021/03/FLPP_2020-2_konk_izvert_parskats.pdf"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s://lzp.gov.lv/wp-content/uploads/2020/12/FLPP_2020_konkursa_izvertesanas_parskats.pdf" TargetMode="Externa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hyperlink" Target="mailto:flpp@lzp.gov.lv"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likumi.lv/ta/id/295784-fundamentalo-un-lietisko-petijumu-projektu-izvertesanas-un-finansejuma-administresanas-kartiba" TargetMode="External"/><Relationship Id="rId2" Type="http://schemas.openxmlformats.org/officeDocument/2006/relationships/hyperlink" Target="https://likumi.lv/ta/id/107337#p33"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lzp.gov.lv/programmas/fundamentalo-un-lietisko-petijumu-projekti-programma-flpp/projekta-istenotajiem/fundamentalo-un-lietisko-petijumu-projektu-2021-gada-atklatais-konkurs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lzp.gov.lv/wp-content/uploads/2021/05/F_dala_Finansu_apgrozijuma_parskata_veidlapa_2021.xlsx" TargetMode="External"/><Relationship Id="rId3" Type="http://schemas.openxmlformats.org/officeDocument/2006/relationships/hyperlink" Target="https://lzp.gov.lv/wp-content/uploads/2021/05/B_dala_Projekta_apraksts_2021_ENG.docx" TargetMode="External"/><Relationship Id="rId7" Type="http://schemas.openxmlformats.org/officeDocument/2006/relationships/hyperlink" Target="https://lzp.gov.lv/wp-content/uploads/2021/05/E_dala_sadarbibas_apliecinajums_2021.docx" TargetMode="External"/><Relationship Id="rId2" Type="http://schemas.openxmlformats.org/officeDocument/2006/relationships/hyperlink" Target="https://lzp.gov.lv/wp-content/uploads/2021/05/B_dala_Projekta_apraksts_2021_LV.docx" TargetMode="External"/><Relationship Id="rId1" Type="http://schemas.openxmlformats.org/officeDocument/2006/relationships/slideLayout" Target="../slideLayouts/slideLayout2.xml"/><Relationship Id="rId6" Type="http://schemas.openxmlformats.org/officeDocument/2006/relationships/hyperlink" Target="https://lzp.gov.lv/wp-content/uploads/2021/05/D_dala_Projekta_iesniedzeja_apliecinajums_2021.docx" TargetMode="External"/><Relationship Id="rId5" Type="http://schemas.openxmlformats.org/officeDocument/2006/relationships/hyperlink" Target="https://lzp.gov.lv/wp-content/uploads/2021/05/C_dala_Curriculum_Vitae_2021_ENG.docx" TargetMode="External"/><Relationship Id="rId4" Type="http://schemas.openxmlformats.org/officeDocument/2006/relationships/hyperlink" Target="https://lzp.gov.lv/wp-content/uploads/2021/05/C_dala_Curriculum_Vitae_2021_LV.docx" TargetMode="Externa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lzp.gov.lv/images/stories/dokumenti/2020-09-07/flpp_2020-2_nolikuma_2.pielikum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ciencelatvia.l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727F2E-F502-4897-9B4C-5A6DCFB7B95B}"/>
              </a:ext>
            </a:extLst>
          </p:cNvPr>
          <p:cNvSpPr>
            <a:spLocks noGrp="1"/>
          </p:cNvSpPr>
          <p:nvPr>
            <p:ph type="body" sz="quarter" idx="11"/>
          </p:nvPr>
        </p:nvSpPr>
        <p:spPr>
          <a:xfrm>
            <a:off x="685800" y="5611409"/>
            <a:ext cx="7772400" cy="639762"/>
          </a:xfrm>
        </p:spPr>
        <p:txBody>
          <a:bodyPr>
            <a:normAutofit/>
          </a:bodyPr>
          <a:lstStyle/>
          <a:p>
            <a:r>
              <a:rPr lang="lv-LV" dirty="0"/>
              <a:t>Fundamentālo un lietišķo pētījumu projektu 2021. gada atklātais konkurss</a:t>
            </a:r>
          </a:p>
          <a:p>
            <a:r>
              <a:rPr lang="lv-LV" dirty="0">
                <a:solidFill>
                  <a:schemeClr val="tx1">
                    <a:lumMod val="50000"/>
                    <a:lumOff val="50000"/>
                  </a:schemeClr>
                </a:solidFill>
              </a:rPr>
              <a:t>26.05.2021.</a:t>
            </a:r>
          </a:p>
        </p:txBody>
      </p:sp>
      <p:pic>
        <p:nvPicPr>
          <p:cNvPr id="5" name="Picture 4">
            <a:extLst>
              <a:ext uri="{FF2B5EF4-FFF2-40B4-BE49-F238E27FC236}">
                <a16:creationId xmlns:a16="http://schemas.microsoft.com/office/drawing/2014/main" id="{7A7382A0-24ED-4D53-9D33-7A06437F3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011" y="2996699"/>
            <a:ext cx="5517977" cy="25500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749" y="443956"/>
            <a:ext cx="6384324" cy="1036642"/>
          </a:xfrm>
        </p:spPr>
        <p:txBody>
          <a:bodyPr>
            <a:noAutofit/>
          </a:bodyPr>
          <a:lstStyle/>
          <a:p>
            <a:r>
              <a:rPr lang="lv-LV" sz="2200" dirty="0">
                <a:solidFill>
                  <a:srgbClr val="7030A0"/>
                </a:solidFill>
              </a:rPr>
              <a:t>Pieeja informācijas sistēmai (2)</a:t>
            </a:r>
            <a:endParaRPr lang="lv-LV" sz="22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sp>
        <p:nvSpPr>
          <p:cNvPr id="6" name="Content Placeholder 5">
            <a:extLst>
              <a:ext uri="{FF2B5EF4-FFF2-40B4-BE49-F238E27FC236}">
                <a16:creationId xmlns:a16="http://schemas.microsoft.com/office/drawing/2014/main" id="{AAC6E501-6397-4FB0-8408-9713D9723887}"/>
              </a:ext>
            </a:extLst>
          </p:cNvPr>
          <p:cNvSpPr>
            <a:spLocks noGrp="1"/>
          </p:cNvSpPr>
          <p:nvPr>
            <p:ph idx="1"/>
          </p:nvPr>
        </p:nvSpPr>
        <p:spPr/>
        <p:txBody>
          <a:bodyPr/>
          <a:lstStyle/>
          <a:p>
            <a:endParaRPr lang="lv-LV"/>
          </a:p>
        </p:txBody>
      </p:sp>
      <p:pic>
        <p:nvPicPr>
          <p:cNvPr id="8" name="Content Placeholder 8">
            <a:extLst>
              <a:ext uri="{FF2B5EF4-FFF2-40B4-BE49-F238E27FC236}">
                <a16:creationId xmlns:a16="http://schemas.microsoft.com/office/drawing/2014/main" id="{1DC00E7F-8F82-47D9-977E-0BE6285C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0585" y="2235846"/>
            <a:ext cx="6951248" cy="405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4E39AAF-7B29-438E-834D-A681284444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34614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sp>
        <p:nvSpPr>
          <p:cNvPr id="6" name="Content Placeholder 5">
            <a:extLst>
              <a:ext uri="{FF2B5EF4-FFF2-40B4-BE49-F238E27FC236}">
                <a16:creationId xmlns:a16="http://schemas.microsoft.com/office/drawing/2014/main" id="{46847573-3318-4B13-A29D-CDA9598E9D58}"/>
              </a:ext>
            </a:extLst>
          </p:cNvPr>
          <p:cNvSpPr>
            <a:spLocks noGrp="1"/>
          </p:cNvSpPr>
          <p:nvPr>
            <p:ph idx="1"/>
          </p:nvPr>
        </p:nvSpPr>
        <p:spPr/>
        <p:txBody>
          <a:bodyPr/>
          <a:lstStyle/>
          <a:p>
            <a:endParaRPr lang="lv-LV"/>
          </a:p>
        </p:txBody>
      </p:sp>
      <p:pic>
        <p:nvPicPr>
          <p:cNvPr id="9" name="Content Placeholder 8">
            <a:extLst>
              <a:ext uri="{FF2B5EF4-FFF2-40B4-BE49-F238E27FC236}">
                <a16:creationId xmlns:a16="http://schemas.microsoft.com/office/drawing/2014/main" id="{23BC3903-8D67-4A30-8D83-387709787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7578" y="1773203"/>
            <a:ext cx="6918444" cy="435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622D39E-3843-491F-BDFC-627491B4C0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
        <p:nvSpPr>
          <p:cNvPr id="11" name="Title 1">
            <a:extLst>
              <a:ext uri="{FF2B5EF4-FFF2-40B4-BE49-F238E27FC236}">
                <a16:creationId xmlns:a16="http://schemas.microsoft.com/office/drawing/2014/main" id="{5DDC51B3-EB70-4B10-B6F6-0F02313141B0}"/>
              </a:ext>
            </a:extLst>
          </p:cNvPr>
          <p:cNvSpPr txBox="1">
            <a:spLocks/>
          </p:cNvSpPr>
          <p:nvPr/>
        </p:nvSpPr>
        <p:spPr bwMode="auto">
          <a:xfrm>
            <a:off x="1863749" y="443956"/>
            <a:ext cx="638432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dirty="0">
                <a:solidFill>
                  <a:srgbClr val="7030A0"/>
                </a:solidFill>
              </a:rPr>
              <a:t>Pieeja informācijas sistēmai (3)</a:t>
            </a:r>
            <a:endParaRPr lang="lv-LV" sz="2200" dirty="0"/>
          </a:p>
        </p:txBody>
      </p:sp>
    </p:spTree>
    <p:extLst>
      <p:ext uri="{BB962C8B-B14F-4D97-AF65-F5344CB8AC3E}">
        <p14:creationId xmlns:p14="http://schemas.microsoft.com/office/powerpoint/2010/main" val="329856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9942"/>
            <a:ext cx="6096000" cy="1036642"/>
          </a:xfrm>
        </p:spPr>
        <p:txBody>
          <a:bodyPr>
            <a:noAutofit/>
          </a:bodyPr>
          <a:lstStyle/>
          <a:p>
            <a:r>
              <a:rPr lang="lv-LV" sz="2200" dirty="0">
                <a:solidFill>
                  <a:srgbClr val="7030A0"/>
                </a:solidFill>
              </a:rPr>
              <a:t>Jauna projekta iesnieguma </a:t>
            </a:r>
            <a:br>
              <a:rPr lang="lv-LV" sz="2200" dirty="0">
                <a:solidFill>
                  <a:srgbClr val="7030A0"/>
                </a:solidFill>
              </a:rPr>
            </a:br>
            <a:r>
              <a:rPr lang="lv-LV" sz="2200" dirty="0">
                <a:solidFill>
                  <a:srgbClr val="7030A0"/>
                </a:solidFill>
              </a:rPr>
              <a:t>izveide (1)</a:t>
            </a:r>
            <a:br>
              <a:rPr lang="lv-LV" sz="2200" dirty="0">
                <a:solidFill>
                  <a:srgbClr val="7030A0"/>
                </a:solidFill>
              </a:rPr>
            </a:br>
            <a:r>
              <a:rPr lang="lv-LV" sz="1600" b="0" dirty="0">
                <a:solidFill>
                  <a:srgbClr val="7030A0"/>
                </a:solidFill>
              </a:rPr>
              <a:t>Konkursa izvēle</a:t>
            </a:r>
            <a:br>
              <a:rPr lang="lv-LV" dirty="0">
                <a:solidFill>
                  <a:srgbClr val="7030A0"/>
                </a:solidFill>
              </a:rPr>
            </a:br>
            <a:endParaRPr lang="lv-LV" dirty="0">
              <a:solidFill>
                <a:srgbClr val="FF0000"/>
              </a:solidFill>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859" y="2586446"/>
            <a:ext cx="8261534" cy="1881052"/>
          </a:xfrm>
        </p:spPr>
      </p:pic>
      <p:pic>
        <p:nvPicPr>
          <p:cNvPr id="8" name="Picture 7">
            <a:extLst>
              <a:ext uri="{FF2B5EF4-FFF2-40B4-BE49-F238E27FC236}">
                <a16:creationId xmlns:a16="http://schemas.microsoft.com/office/drawing/2014/main" id="{ECEEE287-63AB-4C5A-8E46-B660D6B26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111568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lv-LV"/>
          </a:p>
        </p:txBody>
      </p:sp>
      <p:sp>
        <p:nvSpPr>
          <p:cNvPr id="6" name="Text Placeholder 5"/>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738E293C-9E15-40F6-B353-D6EDBE098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08" y="2514001"/>
            <a:ext cx="6630325" cy="3162741"/>
          </a:xfrm>
          <a:prstGeom prst="rect">
            <a:avLst/>
          </a:prstGeom>
        </p:spPr>
      </p:pic>
      <p:pic>
        <p:nvPicPr>
          <p:cNvPr id="9" name="Picture 8">
            <a:extLst>
              <a:ext uri="{FF2B5EF4-FFF2-40B4-BE49-F238E27FC236}">
                <a16:creationId xmlns:a16="http://schemas.microsoft.com/office/drawing/2014/main" id="{C0541262-B0AD-4F78-8204-9F6612DA3B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
        <p:nvSpPr>
          <p:cNvPr id="10" name="Title 1">
            <a:extLst>
              <a:ext uri="{FF2B5EF4-FFF2-40B4-BE49-F238E27FC236}">
                <a16:creationId xmlns:a16="http://schemas.microsoft.com/office/drawing/2014/main" id="{B1874B4C-ED62-44A6-B2B1-899CDEE3DD5B}"/>
              </a:ext>
            </a:extLst>
          </p:cNvPr>
          <p:cNvSpPr txBox="1">
            <a:spLocks/>
          </p:cNvSpPr>
          <p:nvPr/>
        </p:nvSpPr>
        <p:spPr bwMode="auto">
          <a:xfrm>
            <a:off x="1828800" y="459942"/>
            <a:ext cx="6096000"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dirty="0">
                <a:solidFill>
                  <a:srgbClr val="7030A0"/>
                </a:solidFill>
              </a:rPr>
              <a:t>Jauna projekta iesnieguma </a:t>
            </a:r>
            <a:br>
              <a:rPr lang="lv-LV" sz="2200" dirty="0">
                <a:solidFill>
                  <a:srgbClr val="7030A0"/>
                </a:solidFill>
              </a:rPr>
            </a:br>
            <a:r>
              <a:rPr lang="lv-LV" sz="2200" dirty="0">
                <a:solidFill>
                  <a:srgbClr val="7030A0"/>
                </a:solidFill>
              </a:rPr>
              <a:t>izveide (2)</a:t>
            </a:r>
            <a:br>
              <a:rPr lang="lv-LV" sz="2200" dirty="0">
                <a:solidFill>
                  <a:srgbClr val="7030A0"/>
                </a:solidFill>
              </a:rPr>
            </a:br>
            <a:r>
              <a:rPr lang="lv-LV" sz="1600" b="0" dirty="0">
                <a:solidFill>
                  <a:srgbClr val="7030A0"/>
                </a:solidFill>
              </a:rPr>
              <a:t>Konkursa izvēle</a:t>
            </a:r>
            <a:br>
              <a:rPr lang="lv-LV" dirty="0">
                <a:solidFill>
                  <a:srgbClr val="7030A0"/>
                </a:solidFill>
              </a:rPr>
            </a:br>
            <a:endParaRPr lang="lv-LV" dirty="0">
              <a:solidFill>
                <a:srgbClr val="FF0000"/>
              </a:solidFill>
            </a:endParaRPr>
          </a:p>
        </p:txBody>
      </p:sp>
    </p:spTree>
    <p:extLst>
      <p:ext uri="{BB962C8B-B14F-4D97-AF65-F5344CB8AC3E}">
        <p14:creationId xmlns:p14="http://schemas.microsoft.com/office/powerpoint/2010/main" val="1316714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34D8-74DC-4437-B97F-77C1BB16F630}"/>
              </a:ext>
            </a:extLst>
          </p:cNvPr>
          <p:cNvSpPr>
            <a:spLocks noGrp="1"/>
          </p:cNvSpPr>
          <p:nvPr>
            <p:ph type="title"/>
          </p:nvPr>
        </p:nvSpPr>
        <p:spPr>
          <a:xfrm>
            <a:off x="1800745" y="452278"/>
            <a:ext cx="7226300" cy="1416852"/>
          </a:xfrm>
        </p:spPr>
        <p:txBody>
          <a:bodyPr>
            <a:noAutofit/>
          </a:bodyPr>
          <a:lstStyle/>
          <a:p>
            <a:r>
              <a:rPr lang="lv-LV" sz="2200" dirty="0">
                <a:solidFill>
                  <a:srgbClr val="7030A0"/>
                </a:solidFill>
              </a:rPr>
              <a:t>Jauna projekta iesnieguma </a:t>
            </a:r>
            <a:br>
              <a:rPr lang="lv-LV" sz="2200" dirty="0">
                <a:solidFill>
                  <a:srgbClr val="7030A0"/>
                </a:solidFill>
              </a:rPr>
            </a:br>
            <a:r>
              <a:rPr lang="lv-LV" sz="2200" dirty="0">
                <a:solidFill>
                  <a:srgbClr val="7030A0"/>
                </a:solidFill>
              </a:rPr>
              <a:t>izveide (3)</a:t>
            </a:r>
            <a:br>
              <a:rPr lang="lv-LV" sz="2200" dirty="0">
                <a:solidFill>
                  <a:srgbClr val="7030A0"/>
                </a:solidFill>
              </a:rPr>
            </a:br>
            <a:r>
              <a:rPr lang="lv-LV" sz="1600" b="0" dirty="0">
                <a:solidFill>
                  <a:srgbClr val="7030A0"/>
                </a:solidFill>
              </a:rPr>
              <a:t>Projekta vadītāja pievienošana</a:t>
            </a:r>
            <a:br>
              <a:rPr lang="lv-LV" sz="2200" dirty="0">
                <a:solidFill>
                  <a:srgbClr val="7030A0"/>
                </a:solidFill>
              </a:rPr>
            </a:br>
            <a:endParaRPr lang="en-US" sz="2200" dirty="0"/>
          </a:p>
        </p:txBody>
      </p:sp>
      <p:sp>
        <p:nvSpPr>
          <p:cNvPr id="3" name="Content Placeholder 2">
            <a:extLst>
              <a:ext uri="{FF2B5EF4-FFF2-40B4-BE49-F238E27FC236}">
                <a16:creationId xmlns:a16="http://schemas.microsoft.com/office/drawing/2014/main" id="{52AEFA5F-7B28-44C6-87E6-831BCDD7E637}"/>
              </a:ext>
            </a:extLst>
          </p:cNvPr>
          <p:cNvSpPr>
            <a:spLocks noGrp="1"/>
          </p:cNvSpPr>
          <p:nvPr>
            <p:ph idx="1"/>
          </p:nvPr>
        </p:nvSpPr>
        <p:spPr>
          <a:xfrm>
            <a:off x="1460500" y="1752600"/>
            <a:ext cx="7226300" cy="4373573"/>
          </a:xfrm>
        </p:spPr>
        <p:txBody>
          <a:bodyPr/>
          <a:lstStyle/>
          <a:p>
            <a:endParaRPr lang="lv-LV" dirty="0"/>
          </a:p>
          <a:p>
            <a:r>
              <a:rPr lang="lv-LV" dirty="0"/>
              <a:t>Pievienot reģistrētu projekta vadītāju – atlasa pēc vārda, uzvārda un e-pasta.</a:t>
            </a:r>
          </a:p>
          <a:p>
            <a:endParaRPr lang="lv-LV" dirty="0"/>
          </a:p>
          <a:p>
            <a:endParaRPr lang="en-US" dirty="0"/>
          </a:p>
        </p:txBody>
      </p:sp>
      <p:sp>
        <p:nvSpPr>
          <p:cNvPr id="4" name="Text Placeholder 3">
            <a:extLst>
              <a:ext uri="{FF2B5EF4-FFF2-40B4-BE49-F238E27FC236}">
                <a16:creationId xmlns:a16="http://schemas.microsoft.com/office/drawing/2014/main" id="{5E5AD9BE-E798-4D2E-A558-A4F20E661853}"/>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19AE4303-7B32-4502-ABA6-BA53BF29A932}"/>
              </a:ext>
            </a:extLst>
          </p:cNvPr>
          <p:cNvSpPr>
            <a:spLocks noGrp="1"/>
          </p:cNvSpPr>
          <p:nvPr>
            <p:ph type="body" sz="quarter" idx="12"/>
          </p:nvPr>
        </p:nvSpPr>
        <p:spPr/>
        <p:txBody>
          <a:bodyPr/>
          <a:lstStyle/>
          <a:p>
            <a:endParaRPr lang="en-US"/>
          </a:p>
        </p:txBody>
      </p:sp>
      <p:pic>
        <p:nvPicPr>
          <p:cNvPr id="7" name="Picture 6">
            <a:extLst>
              <a:ext uri="{FF2B5EF4-FFF2-40B4-BE49-F238E27FC236}">
                <a16:creationId xmlns:a16="http://schemas.microsoft.com/office/drawing/2014/main" id="{FABEF263-1AFC-480F-B6F6-6006D304B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281" y="3191211"/>
            <a:ext cx="6230219" cy="2086266"/>
          </a:xfrm>
          <a:prstGeom prst="rect">
            <a:avLst/>
          </a:prstGeom>
        </p:spPr>
      </p:pic>
      <p:pic>
        <p:nvPicPr>
          <p:cNvPr id="9" name="Picture 8">
            <a:extLst>
              <a:ext uri="{FF2B5EF4-FFF2-40B4-BE49-F238E27FC236}">
                <a16:creationId xmlns:a16="http://schemas.microsoft.com/office/drawing/2014/main" id="{D78560EE-2F5F-43B9-98B3-75266928AA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769360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360F-62B9-4ACC-AADC-D4EFE04AF804}"/>
              </a:ext>
            </a:extLst>
          </p:cNvPr>
          <p:cNvSpPr>
            <a:spLocks noGrp="1"/>
          </p:cNvSpPr>
          <p:nvPr>
            <p:ph type="title"/>
          </p:nvPr>
        </p:nvSpPr>
        <p:spPr>
          <a:xfrm>
            <a:off x="1879600" y="476710"/>
            <a:ext cx="6502400" cy="1123535"/>
          </a:xfrm>
        </p:spPr>
        <p:txBody>
          <a:bodyPr>
            <a:normAutofit/>
          </a:bodyPr>
          <a:lstStyle/>
          <a:p>
            <a:r>
              <a:rPr lang="lv-LV" sz="2200" dirty="0">
                <a:solidFill>
                  <a:srgbClr val="7030A0"/>
                </a:solidFill>
              </a:rPr>
              <a:t>Jauna projekta iesnieguma </a:t>
            </a:r>
            <a:br>
              <a:rPr lang="lv-LV" sz="2200" dirty="0">
                <a:solidFill>
                  <a:srgbClr val="7030A0"/>
                </a:solidFill>
              </a:rPr>
            </a:br>
            <a:r>
              <a:rPr lang="lv-LV" sz="2200" dirty="0">
                <a:solidFill>
                  <a:srgbClr val="7030A0"/>
                </a:solidFill>
              </a:rPr>
              <a:t>izveide (4)</a:t>
            </a:r>
            <a:br>
              <a:rPr lang="lv-LV" sz="2200" dirty="0">
                <a:solidFill>
                  <a:srgbClr val="7030A0"/>
                </a:solidFill>
              </a:rPr>
            </a:br>
            <a:r>
              <a:rPr lang="lv-LV" sz="1400" b="0" dirty="0">
                <a:solidFill>
                  <a:srgbClr val="7030A0"/>
                </a:solidFill>
              </a:rPr>
              <a:t>Projekta vadītāja pievienošana</a:t>
            </a:r>
            <a:endParaRPr lang="en-US" sz="1400" b="0" dirty="0"/>
          </a:p>
        </p:txBody>
      </p:sp>
      <p:sp>
        <p:nvSpPr>
          <p:cNvPr id="3" name="Content Placeholder 2">
            <a:extLst>
              <a:ext uri="{FF2B5EF4-FFF2-40B4-BE49-F238E27FC236}">
                <a16:creationId xmlns:a16="http://schemas.microsoft.com/office/drawing/2014/main" id="{B6612BC0-F42E-4998-8ECC-42EAF1B1D434}"/>
              </a:ext>
            </a:extLst>
          </p:cNvPr>
          <p:cNvSpPr>
            <a:spLocks noGrp="1"/>
          </p:cNvSpPr>
          <p:nvPr>
            <p:ph idx="1"/>
          </p:nvPr>
        </p:nvSpPr>
        <p:spPr>
          <a:xfrm>
            <a:off x="1879600" y="1752600"/>
            <a:ext cx="6807200" cy="4724400"/>
          </a:xfrm>
        </p:spPr>
        <p:txBody>
          <a:bodyPr>
            <a:normAutofit/>
          </a:bodyPr>
          <a:lstStyle/>
          <a:p>
            <a:r>
              <a:rPr lang="lv-LV" dirty="0"/>
              <a:t>Pievienot nereģistrētu projekta vadītāju var šeit:</a:t>
            </a:r>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r>
              <a:rPr lang="lv-LV" dirty="0">
                <a:solidFill>
                  <a:schemeClr val="accent4">
                    <a:lumMod val="75000"/>
                  </a:schemeClr>
                </a:solidFill>
              </a:rPr>
              <a:t>Projekta vadītāja pievienošana šeit nenozīmē, ka projekta vadītājam ir NZDIS lietotāja tiesības!</a:t>
            </a:r>
            <a:endParaRPr lang="en-US" dirty="0">
              <a:solidFill>
                <a:schemeClr val="accent4">
                  <a:lumMod val="75000"/>
                </a:schemeClr>
              </a:solidFill>
            </a:endParaRPr>
          </a:p>
        </p:txBody>
      </p:sp>
      <p:sp>
        <p:nvSpPr>
          <p:cNvPr id="4" name="Text Placeholder 3">
            <a:extLst>
              <a:ext uri="{FF2B5EF4-FFF2-40B4-BE49-F238E27FC236}">
                <a16:creationId xmlns:a16="http://schemas.microsoft.com/office/drawing/2014/main" id="{DBA2CFEE-CB68-47A2-943F-7303D5664E13}"/>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7607CDDB-46D0-4FDC-B348-C13C47F14821}"/>
              </a:ext>
            </a:extLst>
          </p:cNvPr>
          <p:cNvSpPr>
            <a:spLocks noGrp="1"/>
          </p:cNvSpPr>
          <p:nvPr>
            <p:ph type="body" sz="quarter" idx="12"/>
          </p:nvPr>
        </p:nvSpPr>
        <p:spPr/>
        <p:txBody>
          <a:bodyPr/>
          <a:lstStyle/>
          <a:p>
            <a:endParaRPr lang="en-US"/>
          </a:p>
        </p:txBody>
      </p:sp>
      <p:pic>
        <p:nvPicPr>
          <p:cNvPr id="7" name="Picture 6">
            <a:extLst>
              <a:ext uri="{FF2B5EF4-FFF2-40B4-BE49-F238E27FC236}">
                <a16:creationId xmlns:a16="http://schemas.microsoft.com/office/drawing/2014/main" id="{EB7C261F-1199-487E-AACB-8B0D1E49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839" y="2439639"/>
            <a:ext cx="7341922" cy="2995961"/>
          </a:xfrm>
          <a:prstGeom prst="rect">
            <a:avLst/>
          </a:prstGeom>
        </p:spPr>
      </p:pic>
      <p:pic>
        <p:nvPicPr>
          <p:cNvPr id="9" name="Picture 8">
            <a:extLst>
              <a:ext uri="{FF2B5EF4-FFF2-40B4-BE49-F238E27FC236}">
                <a16:creationId xmlns:a16="http://schemas.microsoft.com/office/drawing/2014/main" id="{F71913A0-9FBC-41E7-BE14-CEF9A0B3B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548284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70D1-B865-4FDF-B163-400B49650B82}"/>
              </a:ext>
            </a:extLst>
          </p:cNvPr>
          <p:cNvSpPr>
            <a:spLocks noGrp="1"/>
          </p:cNvSpPr>
          <p:nvPr>
            <p:ph type="title"/>
          </p:nvPr>
        </p:nvSpPr>
        <p:spPr>
          <a:xfrm>
            <a:off x="1955200" y="537039"/>
            <a:ext cx="6096000" cy="1036642"/>
          </a:xfrm>
        </p:spPr>
        <p:txBody>
          <a:bodyPr/>
          <a:lstStyle/>
          <a:p>
            <a:r>
              <a:rPr lang="lv-LV" dirty="0">
                <a:solidFill>
                  <a:srgbClr val="7030A0"/>
                </a:solidFill>
              </a:rPr>
              <a:t>Projekta iesniegums: A daļa «Vispārīgā informācija»</a:t>
            </a:r>
            <a:endParaRPr lang="lv-LV" dirty="0"/>
          </a:p>
        </p:txBody>
      </p:sp>
      <p:grpSp>
        <p:nvGrpSpPr>
          <p:cNvPr id="6" name="Group 5">
            <a:extLst>
              <a:ext uri="{FF2B5EF4-FFF2-40B4-BE49-F238E27FC236}">
                <a16:creationId xmlns:a16="http://schemas.microsoft.com/office/drawing/2014/main" id="{0D54CF83-782D-46A3-8ED3-DF8803D2F62C}"/>
              </a:ext>
            </a:extLst>
          </p:cNvPr>
          <p:cNvGrpSpPr/>
          <p:nvPr/>
        </p:nvGrpSpPr>
        <p:grpSpPr>
          <a:xfrm>
            <a:off x="1287907" y="2061044"/>
            <a:ext cx="7289237" cy="846479"/>
            <a:chOff x="551927" y="376017"/>
            <a:chExt cx="9378958" cy="752426"/>
          </a:xfrm>
          <a:solidFill>
            <a:schemeClr val="accent4">
              <a:lumMod val="75000"/>
            </a:schemeClr>
          </a:solidFill>
        </p:grpSpPr>
        <p:sp>
          <p:nvSpPr>
            <p:cNvPr id="7" name="Rectangle 26">
              <a:extLst>
                <a:ext uri="{FF2B5EF4-FFF2-40B4-BE49-F238E27FC236}">
                  <a16:creationId xmlns:a16="http://schemas.microsoft.com/office/drawing/2014/main" id="{E455584B-AA84-4AF3-BA7D-8721E4460AF0}"/>
                </a:ext>
              </a:extLst>
            </p:cNvPr>
            <p:cNvSpPr/>
            <p:nvPr/>
          </p:nvSpPr>
          <p:spPr>
            <a:xfrm>
              <a:off x="551927" y="376017"/>
              <a:ext cx="9378958"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6A4E7098-26A4-4592-A4DD-F45BF2819013}"/>
                </a:ext>
              </a:extLst>
            </p:cNvPr>
            <p:cNvSpPr txBox="1"/>
            <p:nvPr/>
          </p:nvSpPr>
          <p:spPr>
            <a:xfrm>
              <a:off x="551927" y="376017"/>
              <a:ext cx="9378958"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tx1"/>
                  </a:solidFill>
                  <a:latin typeface="Arial Narrow" pitchFamily="34" charset="0"/>
                </a:rPr>
                <a:t>Pirmā nodaļa  - Vispārīgā informācija</a:t>
              </a:r>
              <a:endParaRPr lang="lv-LV" sz="2000" b="1" dirty="0">
                <a:solidFill>
                  <a:schemeClr val="tx1"/>
                </a:solidFill>
              </a:endParaRPr>
            </a:p>
          </p:txBody>
        </p:sp>
      </p:grpSp>
      <p:sp>
        <p:nvSpPr>
          <p:cNvPr id="9" name="Oval 8">
            <a:extLst>
              <a:ext uri="{FF2B5EF4-FFF2-40B4-BE49-F238E27FC236}">
                <a16:creationId xmlns:a16="http://schemas.microsoft.com/office/drawing/2014/main" id="{0DD491C6-1205-43FF-82B0-DC05D7AAD06D}"/>
              </a:ext>
            </a:extLst>
          </p:cNvPr>
          <p:cNvSpPr/>
          <p:nvPr/>
        </p:nvSpPr>
        <p:spPr>
          <a:xfrm>
            <a:off x="817641" y="1943478"/>
            <a:ext cx="970281" cy="1058099"/>
          </a:xfrm>
          <a:prstGeom prst="ellipse">
            <a:avLst/>
          </a:prstGeom>
          <a:ln>
            <a:solidFill>
              <a:schemeClr val="accent4">
                <a:lumMod val="75000"/>
                <a:alpha val="90000"/>
              </a:schemeClr>
            </a:solidFill>
          </a:ln>
        </p:spPr>
        <p:style>
          <a:lnRef idx="2">
            <a:schemeClr val="accent2">
              <a:alpha val="9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0" name="Group 9">
            <a:extLst>
              <a:ext uri="{FF2B5EF4-FFF2-40B4-BE49-F238E27FC236}">
                <a16:creationId xmlns:a16="http://schemas.microsoft.com/office/drawing/2014/main" id="{1EC92885-C14A-4615-A596-B063B5E49A45}"/>
              </a:ext>
            </a:extLst>
          </p:cNvPr>
          <p:cNvGrpSpPr/>
          <p:nvPr/>
        </p:nvGrpSpPr>
        <p:grpSpPr>
          <a:xfrm>
            <a:off x="1719293" y="3189880"/>
            <a:ext cx="6844210" cy="846479"/>
            <a:chOff x="983310" y="1504853"/>
            <a:chExt cx="8947574" cy="752426"/>
          </a:xfrm>
          <a:solidFill>
            <a:schemeClr val="accent4">
              <a:lumMod val="60000"/>
              <a:lumOff val="40000"/>
            </a:schemeClr>
          </a:solidFill>
        </p:grpSpPr>
        <p:sp>
          <p:nvSpPr>
            <p:cNvPr id="11" name="Rectangle 24">
              <a:extLst>
                <a:ext uri="{FF2B5EF4-FFF2-40B4-BE49-F238E27FC236}">
                  <a16:creationId xmlns:a16="http://schemas.microsoft.com/office/drawing/2014/main" id="{44ACA15D-67C8-44EC-97B9-EBDFCA12813C}"/>
                </a:ext>
              </a:extLst>
            </p:cNvPr>
            <p:cNvSpPr/>
            <p:nvPr/>
          </p:nvSpPr>
          <p:spPr>
            <a:xfrm>
              <a:off x="983310" y="1504853"/>
              <a:ext cx="8947574"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13333"/>
              </a:schemeClr>
            </a:fillRef>
            <a:effectRef idx="0">
              <a:schemeClr val="accent2">
                <a:alpha val="90000"/>
                <a:hueOff val="0"/>
                <a:satOff val="0"/>
                <a:lumOff val="0"/>
                <a:alphaOff val="-13333"/>
              </a:schemeClr>
            </a:effectRef>
            <a:fontRef idx="minor">
              <a:schemeClr val="lt1"/>
            </a:fontRef>
          </p:style>
        </p:sp>
        <p:sp>
          <p:nvSpPr>
            <p:cNvPr id="12" name="TextBox 11">
              <a:extLst>
                <a:ext uri="{FF2B5EF4-FFF2-40B4-BE49-F238E27FC236}">
                  <a16:creationId xmlns:a16="http://schemas.microsoft.com/office/drawing/2014/main" id="{3D2AA30B-B9AB-4D3E-A75B-B6DFC86A6D2F}"/>
                </a:ext>
              </a:extLst>
            </p:cNvPr>
            <p:cNvSpPr txBox="1"/>
            <p:nvPr/>
          </p:nvSpPr>
          <p:spPr>
            <a:xfrm>
              <a:off x="983310" y="1504853"/>
              <a:ext cx="8947574"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tx1"/>
                  </a:solidFill>
                  <a:latin typeface="Arial Narrow" pitchFamily="34" charset="0"/>
                </a:rPr>
                <a:t>Otrā nodaļa – Zinātniskā grupa</a:t>
              </a:r>
              <a:endParaRPr lang="lv-LV" sz="2000" b="1" dirty="0">
                <a:solidFill>
                  <a:schemeClr val="tx1"/>
                </a:solidFill>
              </a:endParaRPr>
            </a:p>
          </p:txBody>
        </p:sp>
      </p:grpSp>
      <p:sp>
        <p:nvSpPr>
          <p:cNvPr id="13" name="Oval 12">
            <a:extLst>
              <a:ext uri="{FF2B5EF4-FFF2-40B4-BE49-F238E27FC236}">
                <a16:creationId xmlns:a16="http://schemas.microsoft.com/office/drawing/2014/main" id="{855A4A41-F9E0-446A-AAA1-D9E6A389989F}"/>
              </a:ext>
            </a:extLst>
          </p:cNvPr>
          <p:cNvSpPr/>
          <p:nvPr/>
        </p:nvSpPr>
        <p:spPr>
          <a:xfrm>
            <a:off x="1249027" y="3072316"/>
            <a:ext cx="970281" cy="1058099"/>
          </a:xfrm>
          <a:prstGeom prst="ellipse">
            <a:avLst/>
          </a:prstGeom>
          <a:ln>
            <a:solidFill>
              <a:schemeClr val="accent4">
                <a:lumMod val="60000"/>
                <a:lumOff val="40000"/>
                <a:alpha val="76667"/>
              </a:schemeClr>
            </a:solidFill>
          </a:ln>
        </p:spPr>
        <p:style>
          <a:lnRef idx="2">
            <a:schemeClr val="accent2">
              <a:alpha val="90000"/>
              <a:hueOff val="0"/>
              <a:satOff val="0"/>
              <a:lumOff val="0"/>
              <a:alphaOff val="-13333"/>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4" name="Group 13">
            <a:extLst>
              <a:ext uri="{FF2B5EF4-FFF2-40B4-BE49-F238E27FC236}">
                <a16:creationId xmlns:a16="http://schemas.microsoft.com/office/drawing/2014/main" id="{FA7E2052-9A9B-41AE-9EC7-D3EC42FE6812}"/>
              </a:ext>
            </a:extLst>
          </p:cNvPr>
          <p:cNvGrpSpPr/>
          <p:nvPr/>
        </p:nvGrpSpPr>
        <p:grpSpPr>
          <a:xfrm>
            <a:off x="1719293" y="4318716"/>
            <a:ext cx="6844210" cy="846479"/>
            <a:chOff x="983310" y="2633689"/>
            <a:chExt cx="8947574" cy="752426"/>
          </a:xfrm>
          <a:solidFill>
            <a:schemeClr val="accent4">
              <a:lumMod val="40000"/>
              <a:lumOff val="60000"/>
            </a:schemeClr>
          </a:solidFill>
        </p:grpSpPr>
        <p:sp>
          <p:nvSpPr>
            <p:cNvPr id="15" name="Rectangle 22">
              <a:extLst>
                <a:ext uri="{FF2B5EF4-FFF2-40B4-BE49-F238E27FC236}">
                  <a16:creationId xmlns:a16="http://schemas.microsoft.com/office/drawing/2014/main" id="{3E4F36FA-9261-4883-BFD6-6DD328408920}"/>
                </a:ext>
              </a:extLst>
            </p:cNvPr>
            <p:cNvSpPr/>
            <p:nvPr/>
          </p:nvSpPr>
          <p:spPr>
            <a:xfrm>
              <a:off x="983310" y="2633689"/>
              <a:ext cx="8947574"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26667"/>
              </a:schemeClr>
            </a:fillRef>
            <a:effectRef idx="0">
              <a:schemeClr val="accent2">
                <a:alpha val="90000"/>
                <a:hueOff val="0"/>
                <a:satOff val="0"/>
                <a:lumOff val="0"/>
                <a:alphaOff val="-26667"/>
              </a:schemeClr>
            </a:effectRef>
            <a:fontRef idx="minor">
              <a:schemeClr val="lt1"/>
            </a:fontRef>
          </p:style>
        </p:sp>
        <p:sp>
          <p:nvSpPr>
            <p:cNvPr id="16" name="TextBox 15">
              <a:extLst>
                <a:ext uri="{FF2B5EF4-FFF2-40B4-BE49-F238E27FC236}">
                  <a16:creationId xmlns:a16="http://schemas.microsoft.com/office/drawing/2014/main" id="{179EB84E-9574-4712-93F4-212BA22992DE}"/>
                </a:ext>
              </a:extLst>
            </p:cNvPr>
            <p:cNvSpPr txBox="1"/>
            <p:nvPr/>
          </p:nvSpPr>
          <p:spPr>
            <a:xfrm>
              <a:off x="983310" y="2633689"/>
              <a:ext cx="8947574"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tx1"/>
                  </a:solidFill>
                  <a:latin typeface="Arial Narrow" pitchFamily="34" charset="0"/>
                </a:rPr>
                <a:t>Trešā nodaļa – Projekta rezultāti</a:t>
              </a:r>
              <a:endParaRPr lang="lv-LV" sz="2000" b="1" dirty="0">
                <a:solidFill>
                  <a:schemeClr val="tx1"/>
                </a:solidFill>
              </a:endParaRPr>
            </a:p>
          </p:txBody>
        </p:sp>
      </p:grpSp>
      <p:sp>
        <p:nvSpPr>
          <p:cNvPr id="17" name="Oval 16">
            <a:extLst>
              <a:ext uri="{FF2B5EF4-FFF2-40B4-BE49-F238E27FC236}">
                <a16:creationId xmlns:a16="http://schemas.microsoft.com/office/drawing/2014/main" id="{ED79ECE1-89F0-4D41-9C84-C8872097A9CB}"/>
              </a:ext>
            </a:extLst>
          </p:cNvPr>
          <p:cNvSpPr/>
          <p:nvPr/>
        </p:nvSpPr>
        <p:spPr>
          <a:xfrm>
            <a:off x="1249027" y="4201152"/>
            <a:ext cx="970281" cy="1058099"/>
          </a:xfrm>
          <a:prstGeom prst="ellipse">
            <a:avLst/>
          </a:prstGeom>
          <a:ln>
            <a:solidFill>
              <a:schemeClr val="accent4">
                <a:lumMod val="40000"/>
                <a:lumOff val="60000"/>
                <a:alpha val="63333"/>
              </a:schemeClr>
            </a:solidFill>
          </a:ln>
        </p:spPr>
        <p:style>
          <a:lnRef idx="2">
            <a:schemeClr val="accent2">
              <a:alpha val="90000"/>
              <a:hueOff val="0"/>
              <a:satOff val="0"/>
              <a:lumOff val="0"/>
              <a:alphaOff val="-26667"/>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8" name="Group 17">
            <a:extLst>
              <a:ext uri="{FF2B5EF4-FFF2-40B4-BE49-F238E27FC236}">
                <a16:creationId xmlns:a16="http://schemas.microsoft.com/office/drawing/2014/main" id="{0F68BE82-DE2D-4C36-A476-5DAD9ACEAECF}"/>
              </a:ext>
            </a:extLst>
          </p:cNvPr>
          <p:cNvGrpSpPr/>
          <p:nvPr/>
        </p:nvGrpSpPr>
        <p:grpSpPr>
          <a:xfrm>
            <a:off x="1287907" y="5447552"/>
            <a:ext cx="7289237" cy="846479"/>
            <a:chOff x="551927" y="3762525"/>
            <a:chExt cx="9378958" cy="752426"/>
          </a:xfrm>
          <a:solidFill>
            <a:schemeClr val="accent4">
              <a:lumMod val="20000"/>
              <a:lumOff val="80000"/>
            </a:schemeClr>
          </a:solidFill>
        </p:grpSpPr>
        <p:sp>
          <p:nvSpPr>
            <p:cNvPr id="19" name="Rectangle 20">
              <a:extLst>
                <a:ext uri="{FF2B5EF4-FFF2-40B4-BE49-F238E27FC236}">
                  <a16:creationId xmlns:a16="http://schemas.microsoft.com/office/drawing/2014/main" id="{F3B6D551-CD9C-4776-966A-52915D347E43}"/>
                </a:ext>
              </a:extLst>
            </p:cNvPr>
            <p:cNvSpPr/>
            <p:nvPr/>
          </p:nvSpPr>
          <p:spPr>
            <a:xfrm>
              <a:off x="551927" y="3762525"/>
              <a:ext cx="9378958"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sp>
        <p:sp>
          <p:nvSpPr>
            <p:cNvPr id="20" name="TextBox 19">
              <a:extLst>
                <a:ext uri="{FF2B5EF4-FFF2-40B4-BE49-F238E27FC236}">
                  <a16:creationId xmlns:a16="http://schemas.microsoft.com/office/drawing/2014/main" id="{93CD7EDF-A763-4381-B201-DDC98B094665}"/>
                </a:ext>
              </a:extLst>
            </p:cNvPr>
            <p:cNvSpPr txBox="1"/>
            <p:nvPr/>
          </p:nvSpPr>
          <p:spPr>
            <a:xfrm>
              <a:off x="551927" y="3762525"/>
              <a:ext cx="9378958"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tx1"/>
                  </a:solidFill>
                  <a:latin typeface="Arial Narrow" pitchFamily="34" charset="0"/>
                </a:rPr>
                <a:t>Ceturtā nodaļa – Projekta budžets</a:t>
              </a:r>
              <a:endParaRPr lang="lv-LV" sz="2000" b="1" dirty="0">
                <a:solidFill>
                  <a:schemeClr val="tx1"/>
                </a:solidFill>
              </a:endParaRPr>
            </a:p>
          </p:txBody>
        </p:sp>
      </p:grpSp>
      <p:sp>
        <p:nvSpPr>
          <p:cNvPr id="21" name="Oval 20">
            <a:extLst>
              <a:ext uri="{FF2B5EF4-FFF2-40B4-BE49-F238E27FC236}">
                <a16:creationId xmlns:a16="http://schemas.microsoft.com/office/drawing/2014/main" id="{EA5973A2-3EF9-42EA-A25B-AB268B189A6C}"/>
              </a:ext>
            </a:extLst>
          </p:cNvPr>
          <p:cNvSpPr/>
          <p:nvPr/>
        </p:nvSpPr>
        <p:spPr>
          <a:xfrm>
            <a:off x="817641" y="5329986"/>
            <a:ext cx="970281" cy="1058099"/>
          </a:xfrm>
          <a:prstGeom prst="ellipse">
            <a:avLst/>
          </a:prstGeom>
          <a:ln>
            <a:solidFill>
              <a:schemeClr val="accent4">
                <a:lumMod val="20000"/>
                <a:lumOff val="80000"/>
                <a:alpha val="50000"/>
              </a:schemeClr>
            </a:solidFill>
          </a:ln>
        </p:spPr>
        <p:style>
          <a:lnRef idx="2">
            <a:schemeClr val="accent2">
              <a:alpha val="90000"/>
              <a:hueOff val="0"/>
              <a:satOff val="0"/>
              <a:lumOff val="0"/>
              <a:alphaOff val="-4000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2" name="Picture 42">
            <a:extLst>
              <a:ext uri="{FF2B5EF4-FFF2-40B4-BE49-F238E27FC236}">
                <a16:creationId xmlns:a16="http://schemas.microsoft.com/office/drawing/2014/main" id="{BE2E62A8-03A2-49D9-94CA-82A8B4CC86DD}"/>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004638" y="2205774"/>
            <a:ext cx="620415" cy="61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Image result for students icon">
            <a:extLst>
              <a:ext uri="{FF2B5EF4-FFF2-40B4-BE49-F238E27FC236}">
                <a16:creationId xmlns:a16="http://schemas.microsoft.com/office/drawing/2014/main" id="{4FC2CFF4-BF6D-42FC-B722-9E1AC0445E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370" y="3217554"/>
            <a:ext cx="764822" cy="76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5">
            <a:extLst>
              <a:ext uri="{FF2B5EF4-FFF2-40B4-BE49-F238E27FC236}">
                <a16:creationId xmlns:a16="http://schemas.microsoft.com/office/drawing/2014/main" id="{A1C26D26-86FC-4A2E-AF35-F928D6807C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635" y="5587594"/>
            <a:ext cx="496064" cy="49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a:extLst>
              <a:ext uri="{FF2B5EF4-FFF2-40B4-BE49-F238E27FC236}">
                <a16:creationId xmlns:a16="http://schemas.microsoft.com/office/drawing/2014/main" id="{38C98CF8-B371-422D-A27E-4543730ED35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2764" y="4468798"/>
            <a:ext cx="522806" cy="52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0C7DCDEC-B18E-4BCF-8052-89686F1479B3}"/>
              </a:ext>
            </a:extLst>
          </p:cNvPr>
          <p:cNvSpPr txBox="1"/>
          <p:nvPr/>
        </p:nvSpPr>
        <p:spPr>
          <a:xfrm>
            <a:off x="6508965" y="1128072"/>
            <a:ext cx="814605" cy="461665"/>
          </a:xfrm>
          <a:prstGeom prst="rect">
            <a:avLst/>
          </a:prstGeom>
          <a:noFill/>
        </p:spPr>
        <p:txBody>
          <a:bodyPr wrap="square" rtlCol="0">
            <a:spAutoFit/>
          </a:bodyPr>
          <a:lstStyle/>
          <a:p>
            <a:r>
              <a:rPr lang="lv-LV" sz="2400" b="1" dirty="0">
                <a:solidFill>
                  <a:srgbClr val="7E0000"/>
                </a:solidFill>
                <a:latin typeface="Arial Narrow" panose="020B0606020202030204" pitchFamily="34" charset="0"/>
              </a:rPr>
              <a:t>N.B.</a:t>
            </a:r>
          </a:p>
        </p:txBody>
      </p:sp>
      <p:sp>
        <p:nvSpPr>
          <p:cNvPr id="32" name="Rectangle 31">
            <a:extLst>
              <a:ext uri="{FF2B5EF4-FFF2-40B4-BE49-F238E27FC236}">
                <a16:creationId xmlns:a16="http://schemas.microsoft.com/office/drawing/2014/main" id="{57D49BC5-9732-4022-8E09-C8B7FC3AB835}"/>
              </a:ext>
            </a:extLst>
          </p:cNvPr>
          <p:cNvSpPr/>
          <p:nvPr/>
        </p:nvSpPr>
        <p:spPr>
          <a:xfrm>
            <a:off x="6515681" y="1429900"/>
            <a:ext cx="1810678" cy="523220"/>
          </a:xfrm>
          <a:prstGeom prst="rect">
            <a:avLst/>
          </a:prstGeom>
        </p:spPr>
        <p:txBody>
          <a:bodyPr wrap="square">
            <a:spAutoFit/>
          </a:bodyPr>
          <a:lstStyle/>
          <a:p>
            <a:r>
              <a:rPr lang="lv-LV" sz="1400" dirty="0">
                <a:solidFill>
                  <a:srgbClr val="7E0000"/>
                </a:solidFill>
                <a:latin typeface="Arial Narrow" panose="020B0606020202030204" pitchFamily="34" charset="0"/>
              </a:rPr>
              <a:t>Iekļauj informāciju, kas satur personas datus</a:t>
            </a:r>
          </a:p>
        </p:txBody>
      </p:sp>
      <p:pic>
        <p:nvPicPr>
          <p:cNvPr id="26" name="Picture 25">
            <a:extLst>
              <a:ext uri="{FF2B5EF4-FFF2-40B4-BE49-F238E27FC236}">
                <a16:creationId xmlns:a16="http://schemas.microsoft.com/office/drawing/2014/main" id="{346A5BC9-6AC0-4B4A-89EC-26F08060C1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31522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972" y="370187"/>
            <a:ext cx="5779656" cy="1036642"/>
          </a:xfrm>
        </p:spPr>
        <p:txBody>
          <a:bodyPr>
            <a:noAutofit/>
          </a:bodyPr>
          <a:lstStyle/>
          <a:p>
            <a:r>
              <a:rPr lang="lv-LV" sz="2000" dirty="0">
                <a:solidFill>
                  <a:srgbClr val="7030A0"/>
                </a:solidFill>
              </a:rPr>
              <a:t>Projekta iesniegums: A daļa «Vispārīgā informācija»</a:t>
            </a:r>
            <a:br>
              <a:rPr lang="lv-LV" sz="2000" dirty="0">
                <a:solidFill>
                  <a:srgbClr val="7030A0"/>
                </a:solidFill>
              </a:rPr>
            </a:br>
            <a:r>
              <a:rPr lang="lv-LV" sz="1600" b="0" dirty="0">
                <a:solidFill>
                  <a:srgbClr val="7030A0"/>
                </a:solidFill>
              </a:rPr>
              <a:t>Informācijas sistēmas nosacījumi</a:t>
            </a:r>
            <a:endParaRPr lang="lv-LV" sz="2200" b="0" dirty="0"/>
          </a:p>
        </p:txBody>
      </p:sp>
      <p:sp>
        <p:nvSpPr>
          <p:cNvPr id="3" name="Content Placeholder 2"/>
          <p:cNvSpPr>
            <a:spLocks noGrp="1"/>
          </p:cNvSpPr>
          <p:nvPr>
            <p:ph idx="1"/>
          </p:nvPr>
        </p:nvSpPr>
        <p:spPr>
          <a:xfrm>
            <a:off x="1581726" y="1668151"/>
            <a:ext cx="7350239" cy="4708531"/>
          </a:xfrm>
        </p:spPr>
        <p:txBody>
          <a:bodyPr>
            <a:normAutofit fontScale="92500" lnSpcReduction="10000"/>
          </a:bodyPr>
          <a:lstStyle/>
          <a:p>
            <a:r>
              <a:rPr lang="lv-LV" sz="2400" dirty="0"/>
              <a:t>Pēc datu lauku:</a:t>
            </a:r>
          </a:p>
          <a:p>
            <a:pPr marL="342900" indent="-342900">
              <a:buFont typeface="Arial" panose="020B0604020202020204" pitchFamily="34" charset="0"/>
              <a:buChar char="•"/>
            </a:pPr>
            <a:r>
              <a:rPr lang="lv-LV" sz="2400" dirty="0"/>
              <a:t>«Projekta iesniedzējs»; </a:t>
            </a:r>
          </a:p>
          <a:p>
            <a:pPr marL="342900" indent="-342900">
              <a:buFont typeface="Arial" panose="020B0604020202020204" pitchFamily="34" charset="0"/>
              <a:buChar char="•"/>
            </a:pPr>
            <a:r>
              <a:rPr lang="lv-LV" sz="2400" dirty="0"/>
              <a:t>«Projekta sadarbības partneris – zinātniskā institūcija»; </a:t>
            </a:r>
          </a:p>
          <a:p>
            <a:pPr marL="342900" indent="-342900">
              <a:buFont typeface="Arial" panose="020B0604020202020204" pitchFamily="34" charset="0"/>
              <a:buChar char="•"/>
            </a:pPr>
            <a:r>
              <a:rPr lang="lv-LV" sz="2400" dirty="0"/>
              <a:t>«Projekta vadītājs»; </a:t>
            </a:r>
          </a:p>
          <a:p>
            <a:pPr marL="342900" indent="-342900">
              <a:buFont typeface="Arial" panose="020B0604020202020204" pitchFamily="34" charset="0"/>
              <a:buChar char="•"/>
            </a:pPr>
            <a:r>
              <a:rPr lang="lv-LV" sz="2400" dirty="0"/>
              <a:t>«Zinātnes nozare»; </a:t>
            </a:r>
          </a:p>
          <a:p>
            <a:pPr marL="342900" indent="-342900">
              <a:buFont typeface="Arial" panose="020B0604020202020204" pitchFamily="34" charset="0"/>
              <a:buChar char="•"/>
            </a:pPr>
            <a:r>
              <a:rPr lang="lv-LV" sz="2400" dirty="0"/>
              <a:t>«Prioritārais virziens zinātnē»;</a:t>
            </a:r>
          </a:p>
          <a:p>
            <a:pPr marL="342900" indent="-342900">
              <a:buFont typeface="Arial" panose="020B0604020202020204" pitchFamily="34" charset="0"/>
              <a:buChar char="•"/>
            </a:pPr>
            <a:r>
              <a:rPr lang="lv-LV" sz="2400" dirty="0"/>
              <a:t>«Viedās specializācijas joma»; </a:t>
            </a:r>
          </a:p>
          <a:p>
            <a:pPr marL="342900" indent="-342900">
              <a:buFont typeface="Arial" panose="020B0604020202020204" pitchFamily="34" charset="0"/>
              <a:buChar char="•"/>
            </a:pPr>
            <a:r>
              <a:rPr lang="lv-LV" sz="2400" dirty="0"/>
              <a:t>«Pētniecības veids»;</a:t>
            </a:r>
          </a:p>
          <a:p>
            <a:pPr marL="342900" indent="-342900">
              <a:buFont typeface="Arial" panose="020B0604020202020204" pitchFamily="34" charset="0"/>
              <a:buChar char="•"/>
            </a:pPr>
            <a:r>
              <a:rPr lang="lv-LV" sz="2400" dirty="0"/>
              <a:t>«Īstenošanas periods (mēnešos)» </a:t>
            </a:r>
          </a:p>
          <a:p>
            <a:r>
              <a:rPr lang="lv-LV" sz="2400" dirty="0"/>
              <a:t>aizpildīšanas un saglabāšanas tos </a:t>
            </a:r>
          </a:p>
          <a:p>
            <a:r>
              <a:rPr lang="lv-LV" sz="2400" b="1" dirty="0">
                <a:solidFill>
                  <a:schemeClr val="accent4">
                    <a:lumMod val="75000"/>
                  </a:schemeClr>
                </a:solidFill>
              </a:rPr>
              <a:t>labot nebūs iespējams</a:t>
            </a:r>
            <a:r>
              <a:rPr lang="lv-LV" sz="2400" dirty="0">
                <a:solidFill>
                  <a:schemeClr val="accent4">
                    <a:lumMod val="75000"/>
                  </a:schemeClr>
                </a:solidFill>
              </a:rPr>
              <a:t>!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a:extLst>
              <a:ext uri="{FF2B5EF4-FFF2-40B4-BE49-F238E27FC236}">
                <a16:creationId xmlns:a16="http://schemas.microsoft.com/office/drawing/2014/main" id="{DEB334BC-1EFB-4205-97B4-514E29B6D1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244981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168" y="558323"/>
            <a:ext cx="6347254" cy="1036642"/>
          </a:xfrm>
        </p:spPr>
        <p:txBody>
          <a:bodyPr>
            <a:noAutofit/>
          </a:bodyPr>
          <a:lstStyle/>
          <a:p>
            <a:r>
              <a:rPr lang="lv-LV" sz="2000" dirty="0">
                <a:solidFill>
                  <a:srgbClr val="7030A0"/>
                </a:solidFill>
              </a:rPr>
              <a:t>Projekta iesniegums: A daļa </a:t>
            </a:r>
            <a:br>
              <a:rPr lang="lv-LV" sz="2000" dirty="0">
                <a:solidFill>
                  <a:srgbClr val="7030A0"/>
                </a:solidFill>
              </a:rPr>
            </a:br>
            <a:r>
              <a:rPr lang="lv-LV" sz="2000" dirty="0">
                <a:solidFill>
                  <a:srgbClr val="7030A0"/>
                </a:solidFill>
              </a:rPr>
              <a:t>«Vispārīgā informācija»</a:t>
            </a:r>
            <a:br>
              <a:rPr lang="lv-LV" sz="2000" dirty="0">
                <a:solidFill>
                  <a:srgbClr val="7030A0"/>
                </a:solidFill>
              </a:rPr>
            </a:br>
            <a:r>
              <a:rPr lang="lv-LV" sz="1600" b="0" dirty="0">
                <a:solidFill>
                  <a:srgbClr val="7030A0"/>
                </a:solidFill>
              </a:rPr>
              <a:t>Informācijas sistēmas nosacījumi</a:t>
            </a:r>
            <a:endParaRPr lang="lv-LV" sz="2200" dirty="0"/>
          </a:p>
        </p:txBody>
      </p:sp>
      <p:sp>
        <p:nvSpPr>
          <p:cNvPr id="3" name="Content Placeholder 2"/>
          <p:cNvSpPr>
            <a:spLocks noGrp="1"/>
          </p:cNvSpPr>
          <p:nvPr>
            <p:ph idx="1"/>
          </p:nvPr>
        </p:nvSpPr>
        <p:spPr>
          <a:xfrm>
            <a:off x="165786" y="1649540"/>
            <a:ext cx="8812427" cy="4827460"/>
          </a:xfrm>
        </p:spPr>
        <p:txBody>
          <a:bodyPr>
            <a:normAutofit/>
          </a:bodyPr>
          <a:lstStyle/>
          <a:p>
            <a:pPr algn="ctr"/>
            <a:r>
              <a:rPr lang="lv-LV" sz="1600" dirty="0"/>
              <a:t>Pēc sadaļas «Vispārīgā informācija» aizpildīšanas un saglabāšanas projekta iesniegumam tiks piešķirts numurs </a:t>
            </a:r>
            <a:r>
              <a:rPr lang="lv-LV" sz="1600" b="1" dirty="0">
                <a:solidFill>
                  <a:schemeClr val="accent4">
                    <a:lumMod val="75000"/>
                  </a:schemeClr>
                </a:solidFill>
              </a:rPr>
              <a:t>lzp-2021/1-XXXX</a:t>
            </a:r>
            <a:r>
              <a:rPr lang="lv-LV" sz="1600" dirty="0"/>
              <a:t>,</a:t>
            </a:r>
            <a:r>
              <a:rPr lang="lv-LV" sz="1600" b="1" dirty="0"/>
              <a:t> </a:t>
            </a:r>
            <a:endParaRPr lang="lv-LV" sz="1600" dirty="0"/>
          </a:p>
          <a:p>
            <a:pPr algn="ctr"/>
            <a:r>
              <a:rPr lang="lv-LV" sz="1600" dirty="0"/>
              <a:t>kuru izmanto aizpildot institūciju apliecinājumus (projekta iesnieguma D, E daļas).</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a:extLst>
              <a:ext uri="{FF2B5EF4-FFF2-40B4-BE49-F238E27FC236}">
                <a16:creationId xmlns:a16="http://schemas.microsoft.com/office/drawing/2014/main" id="{0784D54D-54B8-49BB-9C83-4C2CA4EEF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122" y="2750539"/>
            <a:ext cx="3535355" cy="3549138"/>
          </a:xfrm>
          <a:prstGeom prst="rect">
            <a:avLst/>
          </a:prstGeom>
        </p:spPr>
      </p:pic>
      <p:pic>
        <p:nvPicPr>
          <p:cNvPr id="8" name="Picture 7">
            <a:extLst>
              <a:ext uri="{FF2B5EF4-FFF2-40B4-BE49-F238E27FC236}">
                <a16:creationId xmlns:a16="http://schemas.microsoft.com/office/drawing/2014/main" id="{F969DD13-C473-44FE-8E36-CE485A49F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4254572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34AC-B437-4F14-AE61-C435F01F652F}"/>
              </a:ext>
            </a:extLst>
          </p:cNvPr>
          <p:cNvSpPr>
            <a:spLocks noGrp="1"/>
          </p:cNvSpPr>
          <p:nvPr>
            <p:ph type="title"/>
          </p:nvPr>
        </p:nvSpPr>
        <p:spPr>
          <a:xfrm>
            <a:off x="2171351" y="401273"/>
            <a:ext cx="6096000" cy="1036642"/>
          </a:xfrm>
        </p:spPr>
        <p:txBody>
          <a:bodyPr>
            <a:normAutofit/>
          </a:bodyPr>
          <a:lstStyle/>
          <a:p>
            <a:r>
              <a:rPr lang="lv-LV" sz="1800" dirty="0">
                <a:solidFill>
                  <a:srgbClr val="7030A0"/>
                </a:solidFill>
              </a:rPr>
              <a:t>Projekta iesniegums: A daļa</a:t>
            </a:r>
            <a:br>
              <a:rPr lang="lv-LV" sz="1800" dirty="0">
                <a:solidFill>
                  <a:srgbClr val="7030A0"/>
                </a:solidFill>
              </a:rPr>
            </a:br>
            <a:r>
              <a:rPr lang="lv-LV" sz="1800" dirty="0">
                <a:solidFill>
                  <a:srgbClr val="7030A0"/>
                </a:solidFill>
              </a:rPr>
              <a:t>«Vispārīgā informācija»</a:t>
            </a:r>
            <a:br>
              <a:rPr lang="lv-LV" sz="1800" dirty="0">
                <a:solidFill>
                  <a:srgbClr val="7030A0"/>
                </a:solidFill>
              </a:rPr>
            </a:br>
            <a:r>
              <a:rPr lang="lv-LV" sz="1200" b="0" dirty="0">
                <a:solidFill>
                  <a:srgbClr val="7030A0"/>
                </a:solidFill>
              </a:rPr>
              <a:t>1. nodaļa – Vispārīgā informācija</a:t>
            </a:r>
          </a:p>
        </p:txBody>
      </p:sp>
      <p:grpSp>
        <p:nvGrpSpPr>
          <p:cNvPr id="6" name="Group 5">
            <a:extLst>
              <a:ext uri="{FF2B5EF4-FFF2-40B4-BE49-F238E27FC236}">
                <a16:creationId xmlns:a16="http://schemas.microsoft.com/office/drawing/2014/main" id="{05254321-148E-488A-AD3F-3C04EF1F17D8}"/>
              </a:ext>
            </a:extLst>
          </p:cNvPr>
          <p:cNvGrpSpPr/>
          <p:nvPr/>
        </p:nvGrpSpPr>
        <p:grpSpPr>
          <a:xfrm>
            <a:off x="1032545" y="2585049"/>
            <a:ext cx="7688510" cy="3099890"/>
            <a:chOff x="423644" y="2818642"/>
            <a:chExt cx="11012106" cy="2893308"/>
          </a:xfrm>
          <a:solidFill>
            <a:schemeClr val="bg1">
              <a:lumMod val="85000"/>
            </a:schemeClr>
          </a:solidFill>
        </p:grpSpPr>
        <p:sp>
          <p:nvSpPr>
            <p:cNvPr id="7" name="Freeform 7">
              <a:extLst>
                <a:ext uri="{FF2B5EF4-FFF2-40B4-BE49-F238E27FC236}">
                  <a16:creationId xmlns:a16="http://schemas.microsoft.com/office/drawing/2014/main" id="{168C0AFA-E608-436D-85C3-C74275EF203D}"/>
                </a:ext>
              </a:extLst>
            </p:cNvPr>
            <p:cNvSpPr/>
            <p:nvPr/>
          </p:nvSpPr>
          <p:spPr>
            <a:xfrm>
              <a:off x="423644"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Projekta iesniedzējs:</a:t>
              </a:r>
            </a:p>
            <a:p>
              <a:pPr algn="just" defTabSz="666750">
                <a:lnSpc>
                  <a:spcPct val="90000"/>
                </a:lnSpc>
                <a:spcAft>
                  <a:spcPct val="35000"/>
                </a:spcAft>
              </a:pPr>
              <a:r>
                <a:rPr lang="lv-LV" sz="1400" dirty="0">
                  <a:latin typeface="Verdana" panose="020B0604030504040204" pitchFamily="34" charset="0"/>
                  <a:ea typeface="Verdana" panose="020B0604030504040204" pitchFamily="34" charset="0"/>
                </a:rPr>
                <a:t>Atbilst MK noteikumu 2.7. apakšpunkta </a:t>
              </a:r>
              <a:r>
                <a:rPr lang="lv-LV" sz="1400" b="1" dirty="0">
                  <a:latin typeface="Verdana" panose="020B0604030504040204" pitchFamily="34" charset="0"/>
                  <a:ea typeface="Verdana" panose="020B0604030504040204" pitchFamily="34" charset="0"/>
                </a:rPr>
                <a:t>PO definīcijai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galvenā darbība ir pētnieciska darbība, kurai </a:t>
              </a:r>
              <a:r>
                <a:rPr lang="lv-LV" sz="1400" b="1" dirty="0">
                  <a:latin typeface="Verdana" panose="020B0604030504040204" pitchFamily="34" charset="0"/>
                  <a:ea typeface="Verdana" panose="020B0604030504040204" pitchFamily="34" charset="0"/>
                </a:rPr>
                <a:t>nav</a:t>
              </a:r>
              <a:r>
                <a:rPr lang="lv-LV" sz="1400" dirty="0">
                  <a:latin typeface="Verdana" panose="020B0604030504040204" pitchFamily="34" charset="0"/>
                  <a:ea typeface="Verdana" panose="020B0604030504040204" pitchFamily="34" charset="0"/>
                </a:rPr>
                <a:t> saimnieciska rakstura</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ja ir investori, pētījuma rezultāti nedrīkst tikt izmantoti komerciāliem nolūkiem investoru labā</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metodiskais materiāls par atbilstību PO definīcijai:</a:t>
              </a:r>
            </a:p>
            <a:p>
              <a:pPr marL="754063" lvl="1"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hlinkClick r:id="rId2"/>
                </a:rPr>
                <a:t>https://cfla.gov.lv/userfiles/files/1111_3k_paligmaterials_PO_atbilstiba.docx</a:t>
              </a:r>
              <a:r>
                <a:rPr lang="lv-LV" sz="1400" dirty="0">
                  <a:latin typeface="Verdana" panose="020B0604030504040204" pitchFamily="34" charset="0"/>
                  <a:ea typeface="Verdana" panose="020B0604030504040204" pitchFamily="34" charset="0"/>
                </a:rPr>
                <a:t> </a:t>
              </a:r>
            </a:p>
          </p:txBody>
        </p:sp>
        <p:sp>
          <p:nvSpPr>
            <p:cNvPr id="8" name="Freeform 8">
              <a:extLst>
                <a:ext uri="{FF2B5EF4-FFF2-40B4-BE49-F238E27FC236}">
                  <a16:creationId xmlns:a16="http://schemas.microsoft.com/office/drawing/2014/main" id="{66D24624-338B-45E2-B1DF-5E960286609F}"/>
                </a:ext>
              </a:extLst>
            </p:cNvPr>
            <p:cNvSpPr/>
            <p:nvPr/>
          </p:nvSpPr>
          <p:spPr>
            <a:xfrm>
              <a:off x="5929697"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Projekta sadarbības partneris:</a:t>
              </a:r>
            </a:p>
            <a:p>
              <a:pPr algn="just" defTabSz="666750">
                <a:lnSpc>
                  <a:spcPct val="90000"/>
                </a:lnSpc>
                <a:spcAft>
                  <a:spcPct val="35000"/>
                </a:spcAft>
              </a:pPr>
              <a:r>
                <a:rPr lang="lv-LV" sz="1400" dirty="0">
                  <a:latin typeface="Verdana" panose="020B0604030504040204" pitchFamily="34" charset="0"/>
                  <a:ea typeface="Verdana" panose="020B0604030504040204" pitchFamily="34" charset="0"/>
                </a:rPr>
                <a:t>Atbilst MK noteikumu 2.7. apakšpunkta </a:t>
              </a:r>
              <a:r>
                <a:rPr lang="lv-LV" sz="1400" b="1" dirty="0">
                  <a:latin typeface="Verdana" panose="020B0604030504040204" pitchFamily="34" charset="0"/>
                  <a:ea typeface="Verdana" panose="020B0604030504040204" pitchFamily="34" charset="0"/>
                </a:rPr>
                <a:t>PO definīcijai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galvenā darbība ir pētnieciska darbība, kurai </a:t>
              </a:r>
              <a:r>
                <a:rPr lang="lv-LV" sz="1400" b="1" dirty="0">
                  <a:latin typeface="Verdana" panose="020B0604030504040204" pitchFamily="34" charset="0"/>
                  <a:ea typeface="Verdana" panose="020B0604030504040204" pitchFamily="34" charset="0"/>
                </a:rPr>
                <a:t>nav</a:t>
              </a:r>
              <a:r>
                <a:rPr lang="lv-LV" sz="1400" dirty="0">
                  <a:latin typeface="Verdana" panose="020B0604030504040204" pitchFamily="34" charset="0"/>
                  <a:ea typeface="Verdana" panose="020B0604030504040204" pitchFamily="34" charset="0"/>
                </a:rPr>
                <a:t> saimnieciska rakstura</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ja ir investori, pētījuma rezultāti nedrīkst tikt izmantoti komerciāliem nolūkiem investoru labā</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metodiskais materiāls par atbilstību PO definīcijai:</a:t>
              </a:r>
            </a:p>
            <a:p>
              <a:pPr marL="754063" lvl="1"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hlinkClick r:id="rId2"/>
                </a:rPr>
                <a:t>https://cfla.gov.lv/userfiles/files/1111_3k_paligmaterials_PO_atbilstiba.docx</a:t>
              </a:r>
              <a:r>
                <a:rPr lang="lv-LV" sz="1400" dirty="0">
                  <a:latin typeface="Verdana" panose="020B0604030504040204" pitchFamily="34" charset="0"/>
                  <a:ea typeface="Verdana" panose="020B0604030504040204" pitchFamily="34" charset="0"/>
                </a:rPr>
                <a:t> </a:t>
              </a:r>
            </a:p>
            <a:p>
              <a:pPr algn="just" defTabSz="666750">
                <a:lnSpc>
                  <a:spcPct val="90000"/>
                </a:lnSpc>
                <a:spcAft>
                  <a:spcPct val="35000"/>
                </a:spcAft>
              </a:pPr>
              <a:endParaRPr lang="lv-LV" sz="1800" b="1" dirty="0"/>
            </a:p>
          </p:txBody>
        </p:sp>
      </p:grpSp>
      <p:sp>
        <p:nvSpPr>
          <p:cNvPr id="9" name="Rectangle 8">
            <a:extLst>
              <a:ext uri="{FF2B5EF4-FFF2-40B4-BE49-F238E27FC236}">
                <a16:creationId xmlns:a16="http://schemas.microsoft.com/office/drawing/2014/main" id="{E8CB2B60-628B-405F-9BFB-0C316287559A}"/>
              </a:ext>
            </a:extLst>
          </p:cNvPr>
          <p:cNvSpPr/>
          <p:nvPr/>
        </p:nvSpPr>
        <p:spPr>
          <a:xfrm>
            <a:off x="1032545" y="1862667"/>
            <a:ext cx="7688510" cy="72238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Aft>
                <a:spcPct val="35000"/>
              </a:spcAft>
            </a:pPr>
            <a:r>
              <a:rPr lang="lv-LV" sz="2400" b="1" dirty="0">
                <a:latin typeface="Verdana" panose="020B0604030504040204" pitchFamily="34" charset="0"/>
                <a:ea typeface="Verdana" panose="020B0604030504040204" pitchFamily="34" charset="0"/>
              </a:rPr>
              <a:t>Projekta iesniedzējs un projekta sadarbības partneris</a:t>
            </a:r>
          </a:p>
        </p:txBody>
      </p:sp>
      <p:pic>
        <p:nvPicPr>
          <p:cNvPr id="10" name="Picture 9">
            <a:extLst>
              <a:ext uri="{FF2B5EF4-FFF2-40B4-BE49-F238E27FC236}">
                <a16:creationId xmlns:a16="http://schemas.microsoft.com/office/drawing/2014/main" id="{713C0B7E-448F-4234-A5E3-84EA16695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07621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335" y="381000"/>
            <a:ext cx="6767465" cy="1036642"/>
          </a:xfrm>
        </p:spPr>
        <p:txBody>
          <a:bodyPr>
            <a:noAutofit/>
          </a:bodyPr>
          <a:lstStyle/>
          <a:p>
            <a:r>
              <a:rPr lang="lv-LV" sz="2800" dirty="0">
                <a:solidFill>
                  <a:srgbClr val="7030A0"/>
                </a:solidFill>
              </a:rPr>
              <a:t>Prezentācijā</a:t>
            </a:r>
          </a:p>
        </p:txBody>
      </p:sp>
      <p:sp>
        <p:nvSpPr>
          <p:cNvPr id="4" name="Text Placeholder 3"/>
          <p:cNvSpPr>
            <a:spLocks noGrp="1"/>
          </p:cNvSpPr>
          <p:nvPr>
            <p:ph type="body" sz="quarter" idx="10"/>
          </p:nvPr>
        </p:nvSpPr>
        <p:spPr>
          <a:xfrm>
            <a:off x="2425479" y="7023652"/>
            <a:ext cx="1981200" cy="304800"/>
          </a:xfrm>
        </p:spPr>
        <p:txBody>
          <a:bodyPr/>
          <a:lstStyle/>
          <a:p>
            <a:endParaRPr lang="lv-LV" dirty="0"/>
          </a:p>
        </p:txBody>
      </p:sp>
      <p:sp>
        <p:nvSpPr>
          <p:cNvPr id="6" name="Text Placeholder 5">
            <a:extLst>
              <a:ext uri="{FF2B5EF4-FFF2-40B4-BE49-F238E27FC236}">
                <a16:creationId xmlns:a16="http://schemas.microsoft.com/office/drawing/2014/main" id="{0ECDB197-3EDD-4235-AA7B-7716E105E6F1}"/>
              </a:ext>
            </a:extLst>
          </p:cNvPr>
          <p:cNvSpPr>
            <a:spLocks noGrp="1"/>
          </p:cNvSpPr>
          <p:nvPr>
            <p:ph type="body" sz="quarter" idx="12"/>
          </p:nvPr>
        </p:nvSpPr>
        <p:spPr>
          <a:xfrm>
            <a:off x="4711479" y="7023652"/>
            <a:ext cx="3657600" cy="304800"/>
          </a:xfrm>
        </p:spPr>
        <p:txBody>
          <a:bodyPr/>
          <a:lstStyle/>
          <a:p>
            <a:endParaRPr lang="lv-LV" dirty="0"/>
          </a:p>
        </p:txBody>
      </p:sp>
      <p:sp>
        <p:nvSpPr>
          <p:cNvPr id="13" name="Rectangle 12">
            <a:extLst>
              <a:ext uri="{FF2B5EF4-FFF2-40B4-BE49-F238E27FC236}">
                <a16:creationId xmlns:a16="http://schemas.microsoft.com/office/drawing/2014/main" id="{B757AE9B-4309-4FC2-AD4D-37EDB2724E12}"/>
              </a:ext>
            </a:extLst>
          </p:cNvPr>
          <p:cNvSpPr/>
          <p:nvPr/>
        </p:nvSpPr>
        <p:spPr>
          <a:xfrm>
            <a:off x="1590827" y="3554137"/>
            <a:ext cx="6869088" cy="592881"/>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5" name="Rectangle 14">
            <a:extLst>
              <a:ext uri="{FF2B5EF4-FFF2-40B4-BE49-F238E27FC236}">
                <a16:creationId xmlns:a16="http://schemas.microsoft.com/office/drawing/2014/main" id="{25C58D71-41A3-47BF-83A9-782EFD158449}"/>
              </a:ext>
            </a:extLst>
          </p:cNvPr>
          <p:cNvSpPr/>
          <p:nvPr/>
        </p:nvSpPr>
        <p:spPr>
          <a:xfrm>
            <a:off x="1596547" y="4253771"/>
            <a:ext cx="6869088" cy="510515"/>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7" name="Rectangle 16">
            <a:extLst>
              <a:ext uri="{FF2B5EF4-FFF2-40B4-BE49-F238E27FC236}">
                <a16:creationId xmlns:a16="http://schemas.microsoft.com/office/drawing/2014/main" id="{EC3B29ED-6969-47B3-B704-F57EF4D97F1C}"/>
              </a:ext>
            </a:extLst>
          </p:cNvPr>
          <p:cNvSpPr/>
          <p:nvPr/>
        </p:nvSpPr>
        <p:spPr>
          <a:xfrm>
            <a:off x="1585188" y="2899142"/>
            <a:ext cx="6888741" cy="592677"/>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9" name="Rectangle 18">
            <a:extLst>
              <a:ext uri="{FF2B5EF4-FFF2-40B4-BE49-F238E27FC236}">
                <a16:creationId xmlns:a16="http://schemas.microsoft.com/office/drawing/2014/main" id="{9BBE0084-B652-4047-B6A6-FBA89C5B18E8}"/>
              </a:ext>
            </a:extLst>
          </p:cNvPr>
          <p:cNvSpPr/>
          <p:nvPr/>
        </p:nvSpPr>
        <p:spPr>
          <a:xfrm>
            <a:off x="1585188" y="2200090"/>
            <a:ext cx="6888741" cy="592677"/>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21" name="Rectangle 1">
            <a:extLst>
              <a:ext uri="{FF2B5EF4-FFF2-40B4-BE49-F238E27FC236}">
                <a16:creationId xmlns:a16="http://schemas.microsoft.com/office/drawing/2014/main" id="{F3F3FD0B-9E49-459D-8973-A143F8F3F2EF}"/>
              </a:ext>
            </a:extLst>
          </p:cNvPr>
          <p:cNvSpPr>
            <a:spLocks noChangeArrowheads="1"/>
          </p:cNvSpPr>
          <p:nvPr/>
        </p:nvSpPr>
        <p:spPr bwMode="auto">
          <a:xfrm>
            <a:off x="3179303" y="2362017"/>
            <a:ext cx="535509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pPr>
            <a:endParaRPr lang="lv-LV" altLang="lv-LV" sz="1600" dirty="0">
              <a:solidFill>
                <a:srgbClr val="7F7F7F"/>
              </a:solidFill>
              <a:latin typeface="Verdana" panose="020B0604030504040204" pitchFamily="34" charset="0"/>
            </a:endParaRPr>
          </a:p>
        </p:txBody>
      </p:sp>
      <p:pic>
        <p:nvPicPr>
          <p:cNvPr id="25" name="Picture 4" descr="Image result for checklist icon">
            <a:extLst>
              <a:ext uri="{FF2B5EF4-FFF2-40B4-BE49-F238E27FC236}">
                <a16:creationId xmlns:a16="http://schemas.microsoft.com/office/drawing/2014/main" id="{ACC6BCF3-00DB-4621-B2F3-99634F753331}"/>
              </a:ext>
            </a:extLst>
          </p:cNvPr>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5256" y="2298774"/>
            <a:ext cx="4561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Image result for checklist icon">
            <a:extLst>
              <a:ext uri="{FF2B5EF4-FFF2-40B4-BE49-F238E27FC236}">
                <a16:creationId xmlns:a16="http://schemas.microsoft.com/office/drawing/2014/main" id="{42B1CE79-C0B3-44BB-8925-41DEFB726069}"/>
              </a:ext>
            </a:extLst>
          </p:cNvPr>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8144" y="3004019"/>
            <a:ext cx="4561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Image result for checklist icon">
            <a:extLst>
              <a:ext uri="{FF2B5EF4-FFF2-40B4-BE49-F238E27FC236}">
                <a16:creationId xmlns:a16="http://schemas.microsoft.com/office/drawing/2014/main" id="{7691C7A4-97A6-457D-BB76-6F72FC8B823A}"/>
              </a:ext>
            </a:extLst>
          </p:cNvPr>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1612" y="4287554"/>
            <a:ext cx="4561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Image result for checklist icon">
            <a:extLst>
              <a:ext uri="{FF2B5EF4-FFF2-40B4-BE49-F238E27FC236}">
                <a16:creationId xmlns:a16="http://schemas.microsoft.com/office/drawing/2014/main" id="{5A5C9781-2F9D-4130-8F97-44E4974DCC45}"/>
              </a:ext>
            </a:extLst>
          </p:cNvPr>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8144" y="3658850"/>
            <a:ext cx="4561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ontent Placeholder 2">
            <a:extLst>
              <a:ext uri="{FF2B5EF4-FFF2-40B4-BE49-F238E27FC236}">
                <a16:creationId xmlns:a16="http://schemas.microsoft.com/office/drawing/2014/main" id="{EBDDD84F-0687-43A1-A82E-B2FB62BE1FE4}"/>
              </a:ext>
            </a:extLst>
          </p:cNvPr>
          <p:cNvSpPr txBox="1">
            <a:spLocks/>
          </p:cNvSpPr>
          <p:nvPr/>
        </p:nvSpPr>
        <p:spPr bwMode="auto">
          <a:xfrm>
            <a:off x="1762636" y="2377465"/>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Konkursa galvenie nosacījumi</a:t>
            </a:r>
          </a:p>
        </p:txBody>
      </p:sp>
      <p:sp>
        <p:nvSpPr>
          <p:cNvPr id="39" name="Content Placeholder 2">
            <a:extLst>
              <a:ext uri="{FF2B5EF4-FFF2-40B4-BE49-F238E27FC236}">
                <a16:creationId xmlns:a16="http://schemas.microsoft.com/office/drawing/2014/main" id="{264FE991-EE01-4DE3-8E02-4643C63E5D17}"/>
              </a:ext>
            </a:extLst>
          </p:cNvPr>
          <p:cNvSpPr txBox="1">
            <a:spLocks/>
          </p:cNvSpPr>
          <p:nvPr/>
        </p:nvSpPr>
        <p:spPr bwMode="auto">
          <a:xfrm>
            <a:off x="1737780" y="3037398"/>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Konkursa laika grafiks</a:t>
            </a:r>
          </a:p>
        </p:txBody>
      </p:sp>
      <p:sp>
        <p:nvSpPr>
          <p:cNvPr id="41" name="Content Placeholder 2">
            <a:extLst>
              <a:ext uri="{FF2B5EF4-FFF2-40B4-BE49-F238E27FC236}">
                <a16:creationId xmlns:a16="http://schemas.microsoft.com/office/drawing/2014/main" id="{D804483C-7A06-4704-A743-AEAE88838F7E}"/>
              </a:ext>
            </a:extLst>
          </p:cNvPr>
          <p:cNvSpPr txBox="1">
            <a:spLocks/>
          </p:cNvSpPr>
          <p:nvPr/>
        </p:nvSpPr>
        <p:spPr bwMode="auto">
          <a:xfrm>
            <a:off x="1726529" y="3698046"/>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Projekta iesnieguma aizpildīšana, nosacījumi un iesniegšana</a:t>
            </a:r>
            <a:endParaRPr lang="lv-LV" altLang="en-US" sz="1400" b="1"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45" name="Content Placeholder 2">
            <a:extLst>
              <a:ext uri="{FF2B5EF4-FFF2-40B4-BE49-F238E27FC236}">
                <a16:creationId xmlns:a16="http://schemas.microsoft.com/office/drawing/2014/main" id="{E7204620-1F31-455D-8CF0-71A19E79B734}"/>
              </a:ext>
            </a:extLst>
          </p:cNvPr>
          <p:cNvSpPr txBox="1">
            <a:spLocks/>
          </p:cNvSpPr>
          <p:nvPr/>
        </p:nvSpPr>
        <p:spPr bwMode="auto">
          <a:xfrm>
            <a:off x="1737780" y="4356497"/>
            <a:ext cx="6552680"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Apskats par administratīvo un zinātnisko izvērtēšanu</a:t>
            </a:r>
            <a:endParaRPr lang="lv-LV" altLang="en-US" sz="1400" b="1"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77AA61A9-2A5D-4879-8011-455D97145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14353"/>
            <a:ext cx="2091155" cy="966397"/>
          </a:xfrm>
          <a:prstGeom prst="rect">
            <a:avLst/>
          </a:prstGeom>
        </p:spPr>
      </p:pic>
    </p:spTree>
    <p:extLst>
      <p:ext uri="{BB962C8B-B14F-4D97-AF65-F5344CB8AC3E}">
        <p14:creationId xmlns:p14="http://schemas.microsoft.com/office/powerpoint/2010/main" val="333451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34AC-B437-4F14-AE61-C435F01F652F}"/>
              </a:ext>
            </a:extLst>
          </p:cNvPr>
          <p:cNvSpPr>
            <a:spLocks noGrp="1"/>
          </p:cNvSpPr>
          <p:nvPr>
            <p:ph type="title"/>
          </p:nvPr>
        </p:nvSpPr>
        <p:spPr>
          <a:xfrm>
            <a:off x="2171351" y="401273"/>
            <a:ext cx="6096000" cy="1036642"/>
          </a:xfrm>
        </p:spPr>
        <p:txBody>
          <a:bodyPr>
            <a:normAutofit/>
          </a:bodyPr>
          <a:lstStyle/>
          <a:p>
            <a:r>
              <a:rPr lang="lv-LV" sz="1800" dirty="0">
                <a:solidFill>
                  <a:srgbClr val="7030A0"/>
                </a:solidFill>
              </a:rPr>
              <a:t>Projekta iesniegums: A daļa </a:t>
            </a:r>
            <a:br>
              <a:rPr lang="lv-LV" sz="1800" dirty="0">
                <a:solidFill>
                  <a:srgbClr val="7030A0"/>
                </a:solidFill>
              </a:rPr>
            </a:br>
            <a:r>
              <a:rPr lang="lv-LV" sz="1800" dirty="0">
                <a:solidFill>
                  <a:srgbClr val="7030A0"/>
                </a:solidFill>
              </a:rPr>
              <a:t>«Vispārīgā informācija»</a:t>
            </a:r>
            <a:br>
              <a:rPr lang="lv-LV" sz="1800" dirty="0">
                <a:solidFill>
                  <a:srgbClr val="7030A0"/>
                </a:solidFill>
              </a:rPr>
            </a:br>
            <a:r>
              <a:rPr lang="lv-LV" sz="1200" b="0" dirty="0">
                <a:solidFill>
                  <a:srgbClr val="7030A0"/>
                </a:solidFill>
              </a:rPr>
              <a:t>1. nodaļa – Vispārīgā informācija</a:t>
            </a:r>
            <a:endParaRPr lang="lv-LV" sz="1200" dirty="0">
              <a:solidFill>
                <a:srgbClr val="7030A0"/>
              </a:solidFill>
            </a:endParaRPr>
          </a:p>
        </p:txBody>
      </p:sp>
      <p:grpSp>
        <p:nvGrpSpPr>
          <p:cNvPr id="6" name="Group 5">
            <a:extLst>
              <a:ext uri="{FF2B5EF4-FFF2-40B4-BE49-F238E27FC236}">
                <a16:creationId xmlns:a16="http://schemas.microsoft.com/office/drawing/2014/main" id="{05254321-148E-488A-AD3F-3C04EF1F17D8}"/>
              </a:ext>
            </a:extLst>
          </p:cNvPr>
          <p:cNvGrpSpPr/>
          <p:nvPr/>
        </p:nvGrpSpPr>
        <p:grpSpPr>
          <a:xfrm>
            <a:off x="1032545" y="2585048"/>
            <a:ext cx="7688510" cy="3469523"/>
            <a:chOff x="423644" y="2818641"/>
            <a:chExt cx="11012106" cy="3238308"/>
          </a:xfrm>
          <a:solidFill>
            <a:schemeClr val="bg1">
              <a:lumMod val="85000"/>
            </a:schemeClr>
          </a:solidFill>
        </p:grpSpPr>
        <p:sp>
          <p:nvSpPr>
            <p:cNvPr id="7" name="Freeform 7">
              <a:extLst>
                <a:ext uri="{FF2B5EF4-FFF2-40B4-BE49-F238E27FC236}">
                  <a16:creationId xmlns:a16="http://schemas.microsoft.com/office/drawing/2014/main" id="{168C0AFA-E608-436D-85C3-C74275EF203D}"/>
                </a:ext>
              </a:extLst>
            </p:cNvPr>
            <p:cNvSpPr/>
            <p:nvPr/>
          </p:nvSpPr>
          <p:spPr>
            <a:xfrm>
              <a:off x="423644" y="2818642"/>
              <a:ext cx="5506053" cy="3238307"/>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Sadarbības veidošana ar ārvalstu institūcijām:</a:t>
              </a:r>
            </a:p>
            <a:p>
              <a:pPr marL="285750" indent="-285750" algn="just" defTabSz="666750">
                <a:lnSpc>
                  <a:spcPct val="90000"/>
                </a:lnSpc>
                <a:spcAft>
                  <a:spcPct val="35000"/>
                </a:spcAft>
                <a:buFont typeface="Arial" panose="020B0604020202020204" pitchFamily="34" charset="0"/>
                <a:buChar char="•"/>
              </a:pPr>
              <a:r>
                <a:rPr lang="lv-LV" sz="1400" dirty="0">
                  <a:latin typeface="Verdana" panose="020B0604030504040204" pitchFamily="34" charset="0"/>
                  <a:ea typeface="Verdana" panose="020B0604030504040204" pitchFamily="34" charset="0"/>
                </a:rPr>
                <a:t>nav sadarbības partneri nolikuma izpratnē (var sadarboties pakalpojumu veidā)</a:t>
              </a:r>
            </a:p>
            <a:p>
              <a:pPr marL="285750" indent="-285750" algn="just" defTabSz="666750">
                <a:lnSpc>
                  <a:spcPct val="90000"/>
                </a:lnSpc>
                <a:spcAft>
                  <a:spcPct val="35000"/>
                </a:spcAft>
                <a:buFont typeface="Arial" panose="020B0604020202020204" pitchFamily="34" charset="0"/>
                <a:buChar char="•"/>
              </a:pPr>
              <a:r>
                <a:rPr lang="lv-LV" sz="1400" dirty="0">
                  <a:latin typeface="Verdana" panose="020B0604030504040204" pitchFamily="34" charset="0"/>
                  <a:ea typeface="Verdana" panose="020B0604030504040204" pitchFamily="34" charset="0"/>
                </a:rPr>
                <a:t>nav ierobežojumu sadarbības veidošanā ar ārvalstīm</a:t>
              </a:r>
            </a:p>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Sadarbības veidošana ar uzņēmējiem, valsts institūcijām un NVO:</a:t>
              </a:r>
            </a:p>
            <a:p>
              <a:pPr marL="285750" indent="-285750" algn="just" defTabSz="666750">
                <a:lnSpc>
                  <a:spcPct val="90000"/>
                </a:lnSpc>
                <a:spcAft>
                  <a:spcPct val="35000"/>
                </a:spcAft>
                <a:buFont typeface="Arial" panose="020B0604020202020204" pitchFamily="34" charset="0"/>
                <a:buChar char="•"/>
              </a:pPr>
              <a:r>
                <a:rPr lang="lv-LV" sz="1400" dirty="0">
                  <a:latin typeface="Verdana" panose="020B0604030504040204" pitchFamily="34" charset="0"/>
                  <a:ea typeface="Verdana" panose="020B0604030504040204" pitchFamily="34" charset="0"/>
                </a:rPr>
                <a:t>nav sadarbības partneri nolikuma izpratnē</a:t>
              </a:r>
            </a:p>
            <a:p>
              <a:pPr marL="285750" indent="-285750" algn="just" defTabSz="666750">
                <a:lnSpc>
                  <a:spcPct val="90000"/>
                </a:lnSpc>
                <a:spcAft>
                  <a:spcPct val="35000"/>
                </a:spcAft>
                <a:buFont typeface="Arial" panose="020B0604020202020204" pitchFamily="34" charset="0"/>
                <a:buChar char="•"/>
              </a:pPr>
              <a:r>
                <a:rPr lang="lv-LV" sz="1400" dirty="0">
                  <a:latin typeface="Verdana" panose="020B0604030504040204" pitchFamily="34" charset="0"/>
                  <a:ea typeface="Verdana" panose="020B0604030504040204" pitchFamily="34" charset="0"/>
                </a:rPr>
                <a:t>var dalīties ar projekta rezultātiem, izmantot datus u.c.</a:t>
              </a:r>
            </a:p>
          </p:txBody>
        </p:sp>
        <p:sp>
          <p:nvSpPr>
            <p:cNvPr id="8" name="Freeform 8">
              <a:extLst>
                <a:ext uri="{FF2B5EF4-FFF2-40B4-BE49-F238E27FC236}">
                  <a16:creationId xmlns:a16="http://schemas.microsoft.com/office/drawing/2014/main" id="{66D24624-338B-45E2-B1DF-5E960286609F}"/>
                </a:ext>
              </a:extLst>
            </p:cNvPr>
            <p:cNvSpPr/>
            <p:nvPr/>
          </p:nvSpPr>
          <p:spPr>
            <a:xfrm>
              <a:off x="5929697" y="2818641"/>
              <a:ext cx="5506053" cy="3238306"/>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Projekta sadarbības partneris: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ja iesaista, tad tiešo attiecināmo izmaksu proporcija:</a:t>
              </a:r>
            </a:p>
            <a:p>
              <a:pPr marL="754063" lvl="1"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projekta iesniedzējam – ne mazāk kā 51 procenti</a:t>
              </a:r>
            </a:p>
            <a:p>
              <a:pPr marL="754063" lvl="1"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sadarbības partnerim – ne mazāk kā 20 procenti</a:t>
              </a:r>
            </a:p>
          </p:txBody>
        </p:sp>
      </p:grpSp>
      <p:sp>
        <p:nvSpPr>
          <p:cNvPr id="9" name="Rectangle 8">
            <a:extLst>
              <a:ext uri="{FF2B5EF4-FFF2-40B4-BE49-F238E27FC236}">
                <a16:creationId xmlns:a16="http://schemas.microsoft.com/office/drawing/2014/main" id="{E8CB2B60-628B-405F-9BFB-0C316287559A}"/>
              </a:ext>
            </a:extLst>
          </p:cNvPr>
          <p:cNvSpPr/>
          <p:nvPr/>
        </p:nvSpPr>
        <p:spPr>
          <a:xfrm>
            <a:off x="1032545" y="1862667"/>
            <a:ext cx="7688510" cy="72238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Aft>
                <a:spcPct val="35000"/>
              </a:spcAft>
            </a:pPr>
            <a:r>
              <a:rPr lang="lv-LV" sz="2400" b="1" dirty="0">
                <a:latin typeface="Verdana" panose="020B0604030504040204" pitchFamily="34" charset="0"/>
                <a:ea typeface="Verdana" panose="020B0604030504040204" pitchFamily="34" charset="0"/>
              </a:rPr>
              <a:t>Projekta iesniedzējs un projekta sadarbības partneris</a:t>
            </a:r>
          </a:p>
        </p:txBody>
      </p:sp>
      <p:pic>
        <p:nvPicPr>
          <p:cNvPr id="10" name="Picture 9">
            <a:extLst>
              <a:ext uri="{FF2B5EF4-FFF2-40B4-BE49-F238E27FC236}">
                <a16:creationId xmlns:a16="http://schemas.microsoft.com/office/drawing/2014/main" id="{E91F917F-663D-47AE-AB40-0B8682D986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250543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363" y="336535"/>
            <a:ext cx="6096000" cy="1036642"/>
          </a:xfrm>
        </p:spPr>
        <p:txBody>
          <a:bodyPr>
            <a:normAutofit/>
          </a:bodyPr>
          <a:lstStyle/>
          <a:p>
            <a:r>
              <a:rPr lang="lv-LV" sz="2200" dirty="0">
                <a:solidFill>
                  <a:srgbClr val="7030A0"/>
                </a:solidFill>
              </a:rPr>
              <a:t>Projekta iesniegšana informācijas sistēmā– Dokumentācija</a:t>
            </a:r>
            <a:endParaRPr lang="lv-LV" sz="2200" dirty="0"/>
          </a:p>
        </p:txBody>
      </p:sp>
      <p:sp>
        <p:nvSpPr>
          <p:cNvPr id="3" name="Content Placeholder 2"/>
          <p:cNvSpPr>
            <a:spLocks noGrp="1"/>
          </p:cNvSpPr>
          <p:nvPr>
            <p:ph idx="1"/>
          </p:nvPr>
        </p:nvSpPr>
        <p:spPr>
          <a:xfrm>
            <a:off x="2257168" y="1202725"/>
            <a:ext cx="6429632" cy="4774006"/>
          </a:xfrm>
        </p:spPr>
        <p:txBody>
          <a:bodyPr>
            <a:normAutofit/>
          </a:bodyPr>
          <a:lstStyle/>
          <a:p>
            <a:r>
              <a:rPr lang="lv-LV" sz="1600" dirty="0"/>
              <a:t>Sadaļā «Dokumentācija» augšupielādē: </a:t>
            </a:r>
          </a:p>
          <a:p>
            <a:r>
              <a:rPr lang="lv-LV" sz="1600" dirty="0"/>
              <a:t>- Institūcijas/-u apliecinājumu/-</a:t>
            </a:r>
            <a:r>
              <a:rPr lang="lv-LV" sz="1600" dirty="0" err="1"/>
              <a:t>us</a:t>
            </a:r>
            <a:r>
              <a:rPr lang="lv-LV" sz="1600" dirty="0"/>
              <a:t> (Projekta pieteikuma D, E,  daļas) – </a:t>
            </a:r>
            <a:r>
              <a:rPr lang="lv-LV" sz="1600" b="1" dirty="0"/>
              <a:t>pievieno projekta kontaktpersona vai projekta vadītājs</a:t>
            </a:r>
            <a:r>
              <a:rPr lang="lv-LV" sz="1600" dirty="0"/>
              <a:t>;</a:t>
            </a:r>
          </a:p>
          <a:p>
            <a:r>
              <a:rPr lang="lv-LV" sz="1600" dirty="0"/>
              <a:t>- Institūcijas/-u apliecinājuma pielikumus (finanšu dokumentus) </a:t>
            </a:r>
            <a:r>
              <a:rPr lang="lv-LV" sz="1600" b="1" dirty="0"/>
              <a:t>var pievienot  projekta kontaktpersona, projekta vadītājs vai institūcija par viesiem projektiem kopā sadaļā «</a:t>
            </a:r>
            <a:r>
              <a:rPr lang="lv-LV" sz="1600" b="1" dirty="0" err="1"/>
              <a:t>Paraksttiesīgajiem</a:t>
            </a:r>
            <a:r>
              <a:rPr lang="lv-LV" sz="1600" b="1" dirty="0"/>
              <a:t>»</a:t>
            </a:r>
            <a:r>
              <a:rPr lang="lv-LV" sz="1600" dirty="0"/>
              <a:t>.</a:t>
            </a:r>
          </a:p>
          <a:p>
            <a:endParaRPr lang="lv-LV" sz="14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363" y="3589727"/>
            <a:ext cx="7338897" cy="2931737"/>
          </a:xfrm>
          <a:prstGeom prst="rect">
            <a:avLst/>
          </a:prstGeom>
        </p:spPr>
      </p:pic>
      <p:pic>
        <p:nvPicPr>
          <p:cNvPr id="9" name="Picture 8">
            <a:extLst>
              <a:ext uri="{FF2B5EF4-FFF2-40B4-BE49-F238E27FC236}">
                <a16:creationId xmlns:a16="http://schemas.microsoft.com/office/drawing/2014/main" id="{E4A47FB0-FD82-449C-B7C4-2F41AFFFF8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98111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34AC-B437-4F14-AE61-C435F01F652F}"/>
              </a:ext>
            </a:extLst>
          </p:cNvPr>
          <p:cNvSpPr>
            <a:spLocks noGrp="1"/>
          </p:cNvSpPr>
          <p:nvPr>
            <p:ph type="title"/>
          </p:nvPr>
        </p:nvSpPr>
        <p:spPr>
          <a:xfrm>
            <a:off x="2092859" y="496186"/>
            <a:ext cx="6096000" cy="1036642"/>
          </a:xfrm>
        </p:spPr>
        <p:txBody>
          <a:bodyPr>
            <a:normAutofit/>
          </a:bodyPr>
          <a:lstStyle/>
          <a:p>
            <a:r>
              <a:rPr lang="lv-LV" sz="1800" dirty="0">
                <a:solidFill>
                  <a:srgbClr val="7030A0"/>
                </a:solidFill>
              </a:rPr>
              <a:t>Projekta zinātniskā grupa</a:t>
            </a:r>
            <a:br>
              <a:rPr lang="lv-LV" sz="1800" dirty="0">
                <a:solidFill>
                  <a:srgbClr val="7030A0"/>
                </a:solidFill>
              </a:rPr>
            </a:br>
            <a:r>
              <a:rPr lang="lv-LV" sz="1200" b="0" dirty="0">
                <a:solidFill>
                  <a:srgbClr val="7030A0"/>
                </a:solidFill>
              </a:rPr>
              <a:t>Jauni nosacījumi salīdzinājumā ar iepriekšējo konkursu</a:t>
            </a:r>
            <a:endParaRPr lang="lv-LV" sz="1200" dirty="0">
              <a:solidFill>
                <a:srgbClr val="7030A0"/>
              </a:solidFill>
            </a:endParaRPr>
          </a:p>
        </p:txBody>
      </p:sp>
      <p:grpSp>
        <p:nvGrpSpPr>
          <p:cNvPr id="6" name="Group 5">
            <a:extLst>
              <a:ext uri="{FF2B5EF4-FFF2-40B4-BE49-F238E27FC236}">
                <a16:creationId xmlns:a16="http://schemas.microsoft.com/office/drawing/2014/main" id="{05254321-148E-488A-AD3F-3C04EF1F17D8}"/>
              </a:ext>
            </a:extLst>
          </p:cNvPr>
          <p:cNvGrpSpPr/>
          <p:nvPr/>
        </p:nvGrpSpPr>
        <p:grpSpPr>
          <a:xfrm>
            <a:off x="952646" y="3027678"/>
            <a:ext cx="7688510" cy="3099890"/>
            <a:chOff x="423644" y="2818642"/>
            <a:chExt cx="11012106" cy="2893308"/>
          </a:xfrm>
          <a:solidFill>
            <a:schemeClr val="bg1">
              <a:lumMod val="85000"/>
            </a:schemeClr>
          </a:solidFill>
        </p:grpSpPr>
        <p:sp>
          <p:nvSpPr>
            <p:cNvPr id="7" name="Freeform 7">
              <a:extLst>
                <a:ext uri="{FF2B5EF4-FFF2-40B4-BE49-F238E27FC236}">
                  <a16:creationId xmlns:a16="http://schemas.microsoft.com/office/drawing/2014/main" id="{168C0AFA-E608-436D-85C3-C74275EF203D}"/>
                </a:ext>
              </a:extLst>
            </p:cNvPr>
            <p:cNvSpPr/>
            <p:nvPr/>
          </p:nvSpPr>
          <p:spPr>
            <a:xfrm>
              <a:off x="423644"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Projekta vadītājs: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ir </a:t>
              </a:r>
              <a:r>
                <a:rPr lang="lv-LV" sz="1400" b="1" dirty="0">
                  <a:latin typeface="Verdana" panose="020B0604030504040204" pitchFamily="34" charset="0"/>
                  <a:ea typeface="Verdana" panose="020B0604030504040204" pitchFamily="34" charset="0"/>
                </a:rPr>
                <a:t>zinātnieks </a:t>
              </a:r>
              <a:r>
                <a:rPr lang="lv-LV" sz="1400" dirty="0">
                  <a:latin typeface="Verdana" panose="020B0604030504040204" pitchFamily="34" charset="0"/>
                  <a:ea typeface="Verdana" panose="020B0604030504040204" pitchFamily="34" charset="0"/>
                </a:rPr>
                <a:t>(t.i., ar doktora zinātnisko grādu)</a:t>
              </a:r>
              <a:endParaRPr lang="lv-LV" sz="1400" b="1" dirty="0">
                <a:latin typeface="Verdana" panose="020B0604030504040204" pitchFamily="34" charset="0"/>
                <a:ea typeface="Verdana" panose="020B0604030504040204" pitchFamily="34" charset="0"/>
              </a:endParaRP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var šādā lomā būt </a:t>
              </a:r>
              <a:r>
                <a:rPr lang="lv-LV" sz="1400" b="1" dirty="0">
                  <a:latin typeface="Verdana" panose="020B0604030504040204" pitchFamily="34" charset="0"/>
                  <a:ea typeface="Verdana" panose="020B0604030504040204" pitchFamily="34" charset="0"/>
                </a:rPr>
                <a:t>tikai vienā </a:t>
              </a:r>
              <a:r>
                <a:rPr lang="lv-LV" sz="1400" dirty="0">
                  <a:latin typeface="Verdana" panose="020B0604030504040204" pitchFamily="34" charset="0"/>
                  <a:ea typeface="Verdana" panose="020B0604030504040204" pitchFamily="34" charset="0"/>
                </a:rPr>
                <a:t>no šajā konkursā iesniegtajiem projektu iesniegumiem un nevar īstenot citu FLPP projektu</a:t>
              </a:r>
            </a:p>
            <a:p>
              <a:pPr algn="just" defTabSz="666750">
                <a:lnSpc>
                  <a:spcPct val="90000"/>
                </a:lnSpc>
                <a:spcAft>
                  <a:spcPct val="35000"/>
                </a:spcAft>
              </a:pPr>
              <a:endParaRPr lang="lv-LV" sz="1400" dirty="0">
                <a:latin typeface="Verdana" panose="020B0604030504040204" pitchFamily="34" charset="0"/>
                <a:ea typeface="Verdana" panose="020B0604030504040204" pitchFamily="34" charset="0"/>
              </a:endParaRPr>
            </a:p>
            <a:p>
              <a:pPr algn="just" defTabSz="666750">
                <a:lnSpc>
                  <a:spcPct val="90000"/>
                </a:lnSpc>
                <a:spcAft>
                  <a:spcPct val="35000"/>
                </a:spcAft>
              </a:pPr>
              <a:r>
                <a:rPr lang="lv-LV" sz="1400" dirty="0">
                  <a:latin typeface="Verdana" panose="020B0604030504040204" pitchFamily="34" charset="0"/>
                  <a:ea typeface="Verdana" panose="020B0604030504040204" pitchFamily="34" charset="0"/>
                </a:rPr>
                <a:t>Galvenais izpildītājs: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ir </a:t>
              </a:r>
              <a:r>
                <a:rPr lang="lv-LV" sz="1400" b="1" dirty="0">
                  <a:latin typeface="Verdana" panose="020B0604030504040204" pitchFamily="34" charset="0"/>
                  <a:ea typeface="Verdana" panose="020B0604030504040204" pitchFamily="34" charset="0"/>
                </a:rPr>
                <a:t>zinātnieks </a:t>
              </a:r>
              <a:r>
                <a:rPr lang="lv-LV" sz="1400" dirty="0">
                  <a:latin typeface="Verdana" panose="020B0604030504040204" pitchFamily="34" charset="0"/>
                  <a:ea typeface="Verdana" panose="020B0604030504040204" pitchFamily="34" charset="0"/>
                </a:rPr>
                <a:t>(t.i., ar doktora zinātnisko grādu)</a:t>
              </a:r>
            </a:p>
            <a:p>
              <a:pPr marL="285750" indent="-285750" algn="just" defTabSz="666750">
                <a:lnSpc>
                  <a:spcPct val="90000"/>
                </a:lnSpc>
                <a:spcAft>
                  <a:spcPct val="35000"/>
                </a:spcAft>
                <a:buFont typeface="Wingdings" panose="05000000000000000000" pitchFamily="2" charset="2"/>
                <a:buChar char="ü"/>
              </a:pPr>
              <a:r>
                <a:rPr lang="lv-LV" sz="1400" b="1" dirty="0">
                  <a:latin typeface="Verdana" panose="020B0604030504040204" pitchFamily="34" charset="0"/>
                  <a:ea typeface="Verdana" panose="020B0604030504040204" pitchFamily="34" charset="0"/>
                </a:rPr>
                <a:t>nav ierobežojumu dalībai</a:t>
              </a:r>
            </a:p>
            <a:p>
              <a:pPr algn="just" defTabSz="666750">
                <a:lnSpc>
                  <a:spcPct val="90000"/>
                </a:lnSpc>
                <a:spcAft>
                  <a:spcPct val="35000"/>
                </a:spcAft>
              </a:pPr>
              <a:endParaRPr lang="lv-LV" sz="1400" dirty="0">
                <a:latin typeface="Verdana" panose="020B0604030504040204" pitchFamily="34" charset="0"/>
                <a:ea typeface="Verdana" panose="020B0604030504040204" pitchFamily="34" charset="0"/>
              </a:endParaRPr>
            </a:p>
          </p:txBody>
        </p:sp>
        <p:sp>
          <p:nvSpPr>
            <p:cNvPr id="8" name="Freeform 8">
              <a:extLst>
                <a:ext uri="{FF2B5EF4-FFF2-40B4-BE49-F238E27FC236}">
                  <a16:creationId xmlns:a16="http://schemas.microsoft.com/office/drawing/2014/main" id="{66D24624-338B-45E2-B1DF-5E960286609F}"/>
                </a:ext>
              </a:extLst>
            </p:cNvPr>
            <p:cNvSpPr/>
            <p:nvPr/>
          </p:nvSpPr>
          <p:spPr>
            <a:xfrm>
              <a:off x="5929697"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Augstskolās studējošie un doktora zinātniskā grāda pretendenti: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slodze projektā vismaz 1,0 PLE</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katrs ir nodarbināts projektā ar slodzi vismaz 0,25 PLE</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ja studējošais projekta īstenošanas laikā pabeidz studijas vai aizstāv promocijas darbu, </a:t>
              </a:r>
              <a:r>
                <a:rPr lang="lv-LV" sz="1400" u="sng" dirty="0">
                  <a:latin typeface="Verdana" panose="020B0604030504040204" pitchFamily="34" charset="0"/>
                  <a:ea typeface="Verdana" panose="020B0604030504040204" pitchFamily="34" charset="0"/>
                </a:rPr>
                <a:t>līdz projekta īstenošanas noslēgumam šīs personas iesaiste ir uzskatāma par atbilstošu studējošā statusam</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nosacījuma neizpildes gadījumā līgumā ir noteiktas sankcijas</a:t>
              </a:r>
            </a:p>
          </p:txBody>
        </p:sp>
      </p:grpSp>
      <p:sp>
        <p:nvSpPr>
          <p:cNvPr id="9" name="Rectangle 8">
            <a:extLst>
              <a:ext uri="{FF2B5EF4-FFF2-40B4-BE49-F238E27FC236}">
                <a16:creationId xmlns:a16="http://schemas.microsoft.com/office/drawing/2014/main" id="{E8CB2B60-628B-405F-9BFB-0C316287559A}"/>
              </a:ext>
            </a:extLst>
          </p:cNvPr>
          <p:cNvSpPr/>
          <p:nvPr/>
        </p:nvSpPr>
        <p:spPr>
          <a:xfrm>
            <a:off x="952646" y="2298691"/>
            <a:ext cx="7688510" cy="72238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Aft>
                <a:spcPct val="35000"/>
              </a:spcAft>
            </a:pPr>
            <a:r>
              <a:rPr lang="lv-LV" sz="1600" b="1" dirty="0">
                <a:latin typeface="Verdana" panose="020B0604030504040204" pitchFamily="34" charset="0"/>
                <a:ea typeface="Verdana" panose="020B0604030504040204" pitchFamily="34" charset="0"/>
              </a:rPr>
              <a:t>Projekta vadītājs, projekta galvenais izpildītājs, projekta izpildītājs (t.sk. augstskolās studējošie un doktora zinātniskā grāda pretendenti)</a:t>
            </a:r>
          </a:p>
        </p:txBody>
      </p:sp>
      <p:sp>
        <p:nvSpPr>
          <p:cNvPr id="10" name="Pentagon 2">
            <a:extLst>
              <a:ext uri="{FF2B5EF4-FFF2-40B4-BE49-F238E27FC236}">
                <a16:creationId xmlns:a16="http://schemas.microsoft.com/office/drawing/2014/main" id="{6971A221-9D9D-4D22-97F5-5C92A4575C0E}"/>
              </a:ext>
            </a:extLst>
          </p:cNvPr>
          <p:cNvSpPr/>
          <p:nvPr/>
        </p:nvSpPr>
        <p:spPr>
          <a:xfrm>
            <a:off x="1777828" y="1461697"/>
            <a:ext cx="6863327" cy="782800"/>
          </a:xfrm>
          <a:prstGeom prst="homePlate">
            <a:avLst/>
          </a:prstGeom>
          <a:ln/>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konkursā </a:t>
            </a:r>
            <a:r>
              <a:rPr lang="lv-LV" sz="1400" u="sng" dirty="0">
                <a:latin typeface="Verdana" panose="020B0604030504040204" pitchFamily="34" charset="0"/>
                <a:ea typeface="Verdana" panose="020B0604030504040204" pitchFamily="34" charset="0"/>
              </a:rPr>
              <a:t>ir</a:t>
            </a:r>
            <a:r>
              <a:rPr lang="lv-LV" sz="1400" dirty="0">
                <a:latin typeface="Verdana" panose="020B0604030504040204" pitchFamily="34" charset="0"/>
                <a:ea typeface="Verdana" panose="020B0604030504040204" pitchFamily="34" charset="0"/>
              </a:rPr>
              <a:t> paredzēti galvenie izpildītāji</a:t>
            </a: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atalgojumu nosaka atbilstoši institūcijas atalgojuma politikai</a:t>
            </a:r>
          </a:p>
        </p:txBody>
      </p:sp>
      <p:sp>
        <p:nvSpPr>
          <p:cNvPr id="12" name="Oval 11">
            <a:extLst>
              <a:ext uri="{FF2B5EF4-FFF2-40B4-BE49-F238E27FC236}">
                <a16:creationId xmlns:a16="http://schemas.microsoft.com/office/drawing/2014/main" id="{F2CEA39C-D3AC-4AAC-A520-D1715DA699F7}"/>
              </a:ext>
            </a:extLst>
          </p:cNvPr>
          <p:cNvSpPr/>
          <p:nvPr/>
        </p:nvSpPr>
        <p:spPr>
          <a:xfrm>
            <a:off x="1625493" y="1461697"/>
            <a:ext cx="304670" cy="789405"/>
          </a:xfrm>
          <a:prstGeom prst="ellipse">
            <a:avLst/>
          </a:prstGeom>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lv-LV" sz="6000" dirty="0">
                <a:solidFill>
                  <a:schemeClr val="accent4">
                    <a:lumMod val="75000"/>
                  </a:schemeClr>
                </a:solidFill>
              </a:rPr>
              <a:t>!</a:t>
            </a:r>
          </a:p>
        </p:txBody>
      </p:sp>
      <p:pic>
        <p:nvPicPr>
          <p:cNvPr id="11" name="Picture 10">
            <a:extLst>
              <a:ext uri="{FF2B5EF4-FFF2-40B4-BE49-F238E27FC236}">
                <a16:creationId xmlns:a16="http://schemas.microsoft.com/office/drawing/2014/main" id="{DA12C3CD-7FDA-4487-87B5-EF56EBB73D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634967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34AC-B437-4F14-AE61-C435F01F652F}"/>
              </a:ext>
            </a:extLst>
          </p:cNvPr>
          <p:cNvSpPr>
            <a:spLocks noGrp="1"/>
          </p:cNvSpPr>
          <p:nvPr>
            <p:ph type="title"/>
          </p:nvPr>
        </p:nvSpPr>
        <p:spPr>
          <a:xfrm>
            <a:off x="2092859" y="496186"/>
            <a:ext cx="6096000" cy="1036642"/>
          </a:xfrm>
        </p:spPr>
        <p:txBody>
          <a:bodyPr>
            <a:normAutofit/>
          </a:bodyPr>
          <a:lstStyle/>
          <a:p>
            <a:r>
              <a:rPr lang="lv-LV" sz="1800" dirty="0">
                <a:solidFill>
                  <a:srgbClr val="7030A0"/>
                </a:solidFill>
              </a:rPr>
              <a:t>Projekta iesniegums: A daļa </a:t>
            </a:r>
            <a:br>
              <a:rPr lang="lv-LV" sz="1800" dirty="0">
                <a:solidFill>
                  <a:srgbClr val="7030A0"/>
                </a:solidFill>
              </a:rPr>
            </a:br>
            <a:r>
              <a:rPr lang="lv-LV" sz="1800" dirty="0">
                <a:solidFill>
                  <a:srgbClr val="7030A0"/>
                </a:solidFill>
              </a:rPr>
              <a:t>«Vispārīgā informācija»</a:t>
            </a:r>
            <a:br>
              <a:rPr lang="lv-LV" sz="1800" dirty="0">
                <a:solidFill>
                  <a:srgbClr val="7030A0"/>
                </a:solidFill>
              </a:rPr>
            </a:br>
            <a:r>
              <a:rPr lang="lv-LV" sz="1200" b="0" dirty="0">
                <a:solidFill>
                  <a:srgbClr val="7030A0"/>
                </a:solidFill>
              </a:rPr>
              <a:t>2. nodaļa – Zinātniskā grupa</a:t>
            </a:r>
            <a:endParaRPr lang="lv-LV" sz="1200" dirty="0">
              <a:solidFill>
                <a:srgbClr val="7030A0"/>
              </a:solidFill>
            </a:endParaRPr>
          </a:p>
        </p:txBody>
      </p:sp>
      <p:grpSp>
        <p:nvGrpSpPr>
          <p:cNvPr id="6" name="Group 5">
            <a:extLst>
              <a:ext uri="{FF2B5EF4-FFF2-40B4-BE49-F238E27FC236}">
                <a16:creationId xmlns:a16="http://schemas.microsoft.com/office/drawing/2014/main" id="{05254321-148E-488A-AD3F-3C04EF1F17D8}"/>
              </a:ext>
            </a:extLst>
          </p:cNvPr>
          <p:cNvGrpSpPr/>
          <p:nvPr/>
        </p:nvGrpSpPr>
        <p:grpSpPr>
          <a:xfrm>
            <a:off x="1032545" y="2758001"/>
            <a:ext cx="7688510" cy="3099890"/>
            <a:chOff x="423644" y="2818642"/>
            <a:chExt cx="11012106" cy="2893308"/>
          </a:xfrm>
          <a:solidFill>
            <a:schemeClr val="bg1">
              <a:lumMod val="85000"/>
            </a:schemeClr>
          </a:solidFill>
        </p:grpSpPr>
        <p:sp>
          <p:nvSpPr>
            <p:cNvPr id="7" name="Freeform 7">
              <a:extLst>
                <a:ext uri="{FF2B5EF4-FFF2-40B4-BE49-F238E27FC236}">
                  <a16:creationId xmlns:a16="http://schemas.microsoft.com/office/drawing/2014/main" id="{168C0AFA-E608-436D-85C3-C74275EF203D}"/>
                </a:ext>
              </a:extLst>
            </p:cNvPr>
            <p:cNvSpPr/>
            <p:nvPr/>
          </p:nvSpPr>
          <p:spPr>
            <a:xfrm>
              <a:off x="423644"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just" defTabSz="666750">
                <a:lnSpc>
                  <a:spcPct val="90000"/>
                </a:lnSpc>
                <a:spcAft>
                  <a:spcPct val="35000"/>
                </a:spcAft>
              </a:pPr>
              <a:endParaRPr lang="lv-LV" sz="1400" dirty="0">
                <a:latin typeface="Verdana" panose="020B0604030504040204" pitchFamily="34" charset="0"/>
                <a:ea typeface="Verdana" panose="020B0604030504040204" pitchFamily="34" charset="0"/>
              </a:endParaRPr>
            </a:p>
          </p:txBody>
        </p:sp>
        <p:sp>
          <p:nvSpPr>
            <p:cNvPr id="8" name="Freeform 8">
              <a:extLst>
                <a:ext uri="{FF2B5EF4-FFF2-40B4-BE49-F238E27FC236}">
                  <a16:creationId xmlns:a16="http://schemas.microsoft.com/office/drawing/2014/main" id="{66D24624-338B-45E2-B1DF-5E960286609F}"/>
                </a:ext>
              </a:extLst>
            </p:cNvPr>
            <p:cNvSpPr/>
            <p:nvPr/>
          </p:nvSpPr>
          <p:spPr>
            <a:xfrm>
              <a:off x="5929697"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Otrā nodaļa – Zinātniskā grupa:</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aizpildīt atbilstoši projekta pieteikumā minētajam</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šī nodaļa automātiski būs projekta līguma pielikums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nav obligāti jānorāda projekta izpildītāji un projekta izpildītāji-studējošie (var piesaistīt vēlāk), projekta vadītāju un projekta galveno izpildītāju jānorāda obligāti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studējošie var tikt piesaistīti no citām institūcijām (bet jābūt darba attiecībās projekta īstenošanas gadījumā)</a:t>
              </a:r>
            </a:p>
            <a:p>
              <a:pPr marL="285750" indent="-285750" algn="just" defTabSz="666750">
                <a:lnSpc>
                  <a:spcPct val="90000"/>
                </a:lnSpc>
                <a:spcAft>
                  <a:spcPct val="35000"/>
                </a:spcAft>
                <a:buFont typeface="Wingdings" panose="05000000000000000000" pitchFamily="2" charset="2"/>
                <a:buChar char="ü"/>
              </a:pPr>
              <a:endParaRPr lang="lv-LV" sz="1400" dirty="0">
                <a:latin typeface="Verdana" panose="020B0604030504040204" pitchFamily="34" charset="0"/>
                <a:ea typeface="Verdana" panose="020B0604030504040204" pitchFamily="34" charset="0"/>
              </a:endParaRPr>
            </a:p>
          </p:txBody>
        </p:sp>
      </p:grpSp>
      <p:sp>
        <p:nvSpPr>
          <p:cNvPr id="9" name="Rectangle 8">
            <a:extLst>
              <a:ext uri="{FF2B5EF4-FFF2-40B4-BE49-F238E27FC236}">
                <a16:creationId xmlns:a16="http://schemas.microsoft.com/office/drawing/2014/main" id="{E8CB2B60-628B-405F-9BFB-0C316287559A}"/>
              </a:ext>
            </a:extLst>
          </p:cNvPr>
          <p:cNvSpPr/>
          <p:nvPr/>
        </p:nvSpPr>
        <p:spPr>
          <a:xfrm>
            <a:off x="1032545" y="2029014"/>
            <a:ext cx="7688510" cy="72238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Aft>
                <a:spcPct val="35000"/>
              </a:spcAft>
            </a:pPr>
            <a:r>
              <a:rPr lang="lv-LV" sz="1800" b="1" dirty="0">
                <a:latin typeface="Verdana" panose="020B0604030504040204" pitchFamily="34" charset="0"/>
                <a:ea typeface="Verdana" panose="020B0604030504040204" pitchFamily="34" charset="0"/>
              </a:rPr>
              <a:t>Projekta vadītājs, projekta izpildītājs (t.sk. augstskolās studējošie un doktora zinātniskā grāda pretendenti)</a:t>
            </a:r>
          </a:p>
        </p:txBody>
      </p:sp>
      <p:sp>
        <p:nvSpPr>
          <p:cNvPr id="4" name="TextBox 3">
            <a:extLst>
              <a:ext uri="{FF2B5EF4-FFF2-40B4-BE49-F238E27FC236}">
                <a16:creationId xmlns:a16="http://schemas.microsoft.com/office/drawing/2014/main" id="{93D05D45-5C4B-4C51-A8C8-B51638D18D65}"/>
              </a:ext>
            </a:extLst>
          </p:cNvPr>
          <p:cNvSpPr txBox="1"/>
          <p:nvPr/>
        </p:nvSpPr>
        <p:spPr>
          <a:xfrm>
            <a:off x="1086090" y="2781010"/>
            <a:ext cx="3720687" cy="1481944"/>
          </a:xfrm>
          <a:prstGeom prst="rect">
            <a:avLst/>
          </a:prstGeom>
          <a:noFill/>
        </p:spPr>
        <p:txBody>
          <a:bodyPr wrap="square">
            <a:sp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Ārvalstnieki: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Latvijā pielīdzināms doktora grāds (AIC)</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pārliecība par gatavību piedalīties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darba attiecības ar institūciju projekta īstenošanas laikā</a:t>
            </a:r>
          </a:p>
        </p:txBody>
      </p:sp>
      <p:pic>
        <p:nvPicPr>
          <p:cNvPr id="10" name="Picture 9">
            <a:extLst>
              <a:ext uri="{FF2B5EF4-FFF2-40B4-BE49-F238E27FC236}">
                <a16:creationId xmlns:a16="http://schemas.microsoft.com/office/drawing/2014/main" id="{7763E8EA-4BEE-4C27-AC60-C79C8044D2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203993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172" y="381000"/>
            <a:ext cx="7068064" cy="1036642"/>
          </a:xfrm>
        </p:spPr>
        <p:txBody>
          <a:bodyPr>
            <a:noAutofit/>
          </a:bodyPr>
          <a:lstStyle/>
          <a:p>
            <a:r>
              <a:rPr lang="lv-LV" dirty="0">
                <a:solidFill>
                  <a:srgbClr val="7030A0"/>
                </a:solidFill>
              </a:rPr>
              <a:t>Projekta iesniegums: A daļa </a:t>
            </a:r>
            <a:br>
              <a:rPr lang="lv-LV" dirty="0">
                <a:solidFill>
                  <a:srgbClr val="7030A0"/>
                </a:solidFill>
              </a:rPr>
            </a:br>
            <a:r>
              <a:rPr lang="lv-LV" dirty="0">
                <a:solidFill>
                  <a:srgbClr val="7030A0"/>
                </a:solidFill>
              </a:rPr>
              <a:t>«Vispārīgā informācija»</a:t>
            </a:r>
            <a:br>
              <a:rPr lang="lv-LV" dirty="0">
                <a:solidFill>
                  <a:srgbClr val="7030A0"/>
                </a:solidFill>
              </a:rPr>
            </a:br>
            <a:r>
              <a:rPr lang="lv-LV" sz="1600" b="0" dirty="0">
                <a:solidFill>
                  <a:srgbClr val="7030A0"/>
                </a:solidFill>
              </a:rPr>
              <a:t>2. nodaļa – Zinātniskā grupa (informācijas sistēma)</a:t>
            </a:r>
            <a:endParaRPr lang="lv-LV" sz="1600" dirty="0"/>
          </a:p>
        </p:txBody>
      </p:sp>
      <p:sp>
        <p:nvSpPr>
          <p:cNvPr id="3" name="Content Placeholder 2"/>
          <p:cNvSpPr>
            <a:spLocks noGrp="1"/>
          </p:cNvSpPr>
          <p:nvPr>
            <p:ph idx="1"/>
          </p:nvPr>
        </p:nvSpPr>
        <p:spPr>
          <a:xfrm>
            <a:off x="1832230" y="1679980"/>
            <a:ext cx="7067006" cy="4635124"/>
          </a:xfrm>
        </p:spPr>
        <p:txBody>
          <a:bodyPr>
            <a:normAutofit/>
          </a:bodyPr>
          <a:lstStyle/>
          <a:p>
            <a:r>
              <a:rPr lang="lv-LV" sz="1600" dirty="0"/>
              <a:t>Sadaļā «Zinātniskā grupa» augšupielādē projekta vadītāja un galveno izpildītāju CV (PDF datnes formātā). </a:t>
            </a:r>
          </a:p>
          <a:p>
            <a:r>
              <a:rPr lang="lv-LV" sz="1600" dirty="0"/>
              <a:t>Ievada visu projekta zinātniskās grupas dalībnieku slodzes par katru projekta īstenošanas gadu.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normAutofit/>
          </a:bodyPr>
          <a:lstStyle/>
          <a:p>
            <a:endParaRPr lang="lv-LV" dirty="0"/>
          </a:p>
        </p:txBody>
      </p:sp>
      <p:pic>
        <p:nvPicPr>
          <p:cNvPr id="8" name="Picture 7">
            <a:extLst>
              <a:ext uri="{FF2B5EF4-FFF2-40B4-BE49-F238E27FC236}">
                <a16:creationId xmlns:a16="http://schemas.microsoft.com/office/drawing/2014/main" id="{5F399526-6546-44CB-9852-467D89E1E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71330"/>
            <a:ext cx="5131908" cy="3786669"/>
          </a:xfrm>
          <a:prstGeom prst="rect">
            <a:avLst/>
          </a:prstGeom>
        </p:spPr>
      </p:pic>
      <p:pic>
        <p:nvPicPr>
          <p:cNvPr id="9" name="Picture 8">
            <a:extLst>
              <a:ext uri="{FF2B5EF4-FFF2-40B4-BE49-F238E27FC236}">
                <a16:creationId xmlns:a16="http://schemas.microsoft.com/office/drawing/2014/main" id="{FCA8A30D-F876-4FB4-94D1-7B37A72F25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956353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291" y="366394"/>
            <a:ext cx="7068064" cy="1036642"/>
          </a:xfrm>
        </p:spPr>
        <p:txBody>
          <a:bodyPr>
            <a:noAutofit/>
          </a:bodyPr>
          <a:lstStyle/>
          <a:p>
            <a:r>
              <a:rPr lang="lv-LV" sz="2000" dirty="0">
                <a:solidFill>
                  <a:srgbClr val="7030A0"/>
                </a:solidFill>
              </a:rPr>
              <a:t>Projekta iesniegums: A daļa </a:t>
            </a:r>
            <a:br>
              <a:rPr lang="lv-LV" sz="2000" dirty="0">
                <a:solidFill>
                  <a:srgbClr val="7030A0"/>
                </a:solidFill>
              </a:rPr>
            </a:br>
            <a:r>
              <a:rPr lang="lv-LV" sz="2000" dirty="0">
                <a:solidFill>
                  <a:srgbClr val="7030A0"/>
                </a:solidFill>
              </a:rPr>
              <a:t>«Vispārīgā informācija»</a:t>
            </a:r>
            <a:br>
              <a:rPr lang="lv-LV" sz="2000" dirty="0">
                <a:solidFill>
                  <a:srgbClr val="7030A0"/>
                </a:solidFill>
              </a:rPr>
            </a:br>
            <a:r>
              <a:rPr lang="lv-LV" sz="1400" b="0" dirty="0">
                <a:solidFill>
                  <a:srgbClr val="7030A0"/>
                </a:solidFill>
              </a:rPr>
              <a:t>2. nodaļa – Zinātniskā grupa (informācijas sistēma)</a:t>
            </a:r>
            <a:endParaRPr lang="lv-LV" sz="2200" dirty="0"/>
          </a:p>
        </p:txBody>
      </p:sp>
      <p:sp>
        <p:nvSpPr>
          <p:cNvPr id="3" name="Content Placeholder 2"/>
          <p:cNvSpPr>
            <a:spLocks noGrp="1"/>
          </p:cNvSpPr>
          <p:nvPr>
            <p:ph idx="1"/>
          </p:nvPr>
        </p:nvSpPr>
        <p:spPr>
          <a:xfrm>
            <a:off x="1619794" y="1680499"/>
            <a:ext cx="7067006" cy="4635124"/>
          </a:xfrm>
        </p:spPr>
        <p:txBody>
          <a:bodyPr>
            <a:normAutofit/>
          </a:bodyPr>
          <a:lstStyle/>
          <a:p>
            <a:r>
              <a:rPr lang="lv-LV" sz="1600" dirty="0"/>
              <a:t>Sadaļā «Zinātniskā grupa» augšupielādē projekta vadītāja un galveno izpildītāju CV (PDF datnes formātā). </a:t>
            </a:r>
          </a:p>
          <a:p>
            <a:r>
              <a:rPr lang="lv-LV" sz="1600" dirty="0"/>
              <a:t>Ievada projekta zinātniskās grupas dalībnieku slodzes par katru projekta īstenošanas gadu.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normAutofit/>
          </a:bodyPr>
          <a:lstStyle/>
          <a:p>
            <a:endParaRPr lang="lv-LV" dirty="0"/>
          </a:p>
        </p:txBody>
      </p:sp>
      <p:pic>
        <p:nvPicPr>
          <p:cNvPr id="8" name="Picture 7">
            <a:extLst>
              <a:ext uri="{FF2B5EF4-FFF2-40B4-BE49-F238E27FC236}">
                <a16:creationId xmlns:a16="http://schemas.microsoft.com/office/drawing/2014/main" id="{5F399526-6546-44CB-9852-467D89E1E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85" y="3071331"/>
            <a:ext cx="2800617" cy="2326291"/>
          </a:xfrm>
          <a:prstGeom prst="rect">
            <a:avLst/>
          </a:prstGeom>
        </p:spPr>
      </p:pic>
      <p:pic>
        <p:nvPicPr>
          <p:cNvPr id="10" name="Picture 9">
            <a:extLst>
              <a:ext uri="{FF2B5EF4-FFF2-40B4-BE49-F238E27FC236}">
                <a16:creationId xmlns:a16="http://schemas.microsoft.com/office/drawing/2014/main" id="{D403FD9F-8CCB-495C-91B3-CFBF0A99F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03" y="3429517"/>
            <a:ext cx="5802452" cy="1747984"/>
          </a:xfrm>
          <a:prstGeom prst="rect">
            <a:avLst/>
          </a:prstGeom>
        </p:spPr>
      </p:pic>
      <p:pic>
        <p:nvPicPr>
          <p:cNvPr id="11" name="Picture 10">
            <a:extLst>
              <a:ext uri="{FF2B5EF4-FFF2-40B4-BE49-F238E27FC236}">
                <a16:creationId xmlns:a16="http://schemas.microsoft.com/office/drawing/2014/main" id="{D7D3F425-F411-4E54-9E12-EA3B961902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92699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34AC-B437-4F14-AE61-C435F01F652F}"/>
              </a:ext>
            </a:extLst>
          </p:cNvPr>
          <p:cNvSpPr>
            <a:spLocks noGrp="1"/>
          </p:cNvSpPr>
          <p:nvPr>
            <p:ph type="title"/>
          </p:nvPr>
        </p:nvSpPr>
        <p:spPr>
          <a:xfrm>
            <a:off x="2092859" y="496186"/>
            <a:ext cx="6096000" cy="1036642"/>
          </a:xfrm>
        </p:spPr>
        <p:txBody>
          <a:bodyPr>
            <a:normAutofit/>
          </a:bodyPr>
          <a:lstStyle/>
          <a:p>
            <a:r>
              <a:rPr lang="lv-LV" sz="1800" dirty="0">
                <a:solidFill>
                  <a:srgbClr val="7030A0"/>
                </a:solidFill>
              </a:rPr>
              <a:t>Projekta iesniegums: A daļa </a:t>
            </a:r>
            <a:br>
              <a:rPr lang="lv-LV" sz="1800" dirty="0">
                <a:solidFill>
                  <a:srgbClr val="7030A0"/>
                </a:solidFill>
              </a:rPr>
            </a:br>
            <a:r>
              <a:rPr lang="lv-LV" sz="1800" dirty="0">
                <a:solidFill>
                  <a:srgbClr val="7030A0"/>
                </a:solidFill>
              </a:rPr>
              <a:t>«Vispārīgā informācija»</a:t>
            </a:r>
            <a:br>
              <a:rPr lang="lv-LV" sz="1800" dirty="0">
                <a:solidFill>
                  <a:srgbClr val="7030A0"/>
                </a:solidFill>
              </a:rPr>
            </a:br>
            <a:r>
              <a:rPr lang="lv-LV" sz="1200" b="0" dirty="0">
                <a:solidFill>
                  <a:srgbClr val="7030A0"/>
                </a:solidFill>
              </a:rPr>
              <a:t>3. nodaļa – Projekta rezultāti</a:t>
            </a:r>
            <a:endParaRPr lang="lv-LV" sz="1200" dirty="0">
              <a:solidFill>
                <a:srgbClr val="7030A0"/>
              </a:solidFill>
            </a:endParaRPr>
          </a:p>
        </p:txBody>
      </p:sp>
      <p:grpSp>
        <p:nvGrpSpPr>
          <p:cNvPr id="6" name="Group 5">
            <a:extLst>
              <a:ext uri="{FF2B5EF4-FFF2-40B4-BE49-F238E27FC236}">
                <a16:creationId xmlns:a16="http://schemas.microsoft.com/office/drawing/2014/main" id="{05254321-148E-488A-AD3F-3C04EF1F17D8}"/>
              </a:ext>
            </a:extLst>
          </p:cNvPr>
          <p:cNvGrpSpPr/>
          <p:nvPr/>
        </p:nvGrpSpPr>
        <p:grpSpPr>
          <a:xfrm>
            <a:off x="1016069" y="2427339"/>
            <a:ext cx="7672034" cy="3201104"/>
            <a:chOff x="742213" y="2818642"/>
            <a:chExt cx="10988508" cy="2987777"/>
          </a:xfrm>
          <a:solidFill>
            <a:schemeClr val="bg1">
              <a:lumMod val="85000"/>
            </a:schemeClr>
          </a:solidFill>
        </p:grpSpPr>
        <p:sp>
          <p:nvSpPr>
            <p:cNvPr id="7" name="Freeform 7">
              <a:extLst>
                <a:ext uri="{FF2B5EF4-FFF2-40B4-BE49-F238E27FC236}">
                  <a16:creationId xmlns:a16="http://schemas.microsoft.com/office/drawing/2014/main" id="{168C0AFA-E608-436D-85C3-C74275EF203D}"/>
                </a:ext>
              </a:extLst>
            </p:cNvPr>
            <p:cNvSpPr/>
            <p:nvPr/>
          </p:nvSpPr>
          <p:spPr>
            <a:xfrm>
              <a:off x="742213" y="2818642"/>
              <a:ext cx="5482455" cy="2987777"/>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just" defTabSz="666750">
                <a:lnSpc>
                  <a:spcPct val="90000"/>
                </a:lnSpc>
                <a:spcAft>
                  <a:spcPct val="35000"/>
                </a:spcAft>
              </a:pPr>
              <a:endParaRPr lang="lv-LV" sz="1400" dirty="0">
                <a:latin typeface="Verdana" panose="020B0604030504040204" pitchFamily="34" charset="0"/>
                <a:ea typeface="Verdana" panose="020B0604030504040204" pitchFamily="34" charset="0"/>
              </a:endParaRPr>
            </a:p>
          </p:txBody>
        </p:sp>
        <p:sp>
          <p:nvSpPr>
            <p:cNvPr id="8" name="Freeform 8">
              <a:extLst>
                <a:ext uri="{FF2B5EF4-FFF2-40B4-BE49-F238E27FC236}">
                  <a16:creationId xmlns:a16="http://schemas.microsoft.com/office/drawing/2014/main" id="{66D24624-338B-45E2-B1DF-5E960286609F}"/>
                </a:ext>
              </a:extLst>
            </p:cNvPr>
            <p:cNvSpPr/>
            <p:nvPr/>
          </p:nvSpPr>
          <p:spPr>
            <a:xfrm>
              <a:off x="6248266" y="2818642"/>
              <a:ext cx="5482455" cy="2987777"/>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Jauni rezultātu veidi: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zinātniskās datubāzes un datu kopas</a:t>
              </a:r>
            </a:p>
            <a:p>
              <a:pPr marL="285750" indent="-285750" algn="just" defTabSz="666750">
                <a:lnSpc>
                  <a:spcPct val="90000"/>
                </a:lnSpc>
                <a:spcAft>
                  <a:spcPct val="35000"/>
                </a:spcAft>
                <a:buFont typeface="Wingdings" panose="05000000000000000000" pitchFamily="2" charset="2"/>
                <a:buChar char="ü"/>
              </a:pPr>
              <a:r>
                <a:rPr lang="lv-LV" sz="1400" dirty="0" err="1">
                  <a:latin typeface="Verdana" panose="020B0604030504040204" pitchFamily="34" charset="0"/>
                  <a:ea typeface="Verdana" panose="020B0604030504040204" pitchFamily="34" charset="0"/>
                </a:rPr>
                <a:t>rīcībpolitikas</a:t>
              </a:r>
              <a:r>
                <a:rPr lang="lv-LV" sz="1400" dirty="0">
                  <a:latin typeface="Verdana" panose="020B0604030504040204" pitchFamily="34" charset="0"/>
                  <a:ea typeface="Verdana" panose="020B0604030504040204" pitchFamily="34" charset="0"/>
                </a:rPr>
                <a:t> ieteikumi un ziņojumi par </a:t>
              </a:r>
              <a:r>
                <a:rPr lang="lv-LV" sz="1400" dirty="0" err="1">
                  <a:latin typeface="Verdana" panose="020B0604030504040204" pitchFamily="34" charset="0"/>
                  <a:ea typeface="Verdana" panose="020B0604030504040204" pitchFamily="34" charset="0"/>
                </a:rPr>
                <a:t>rīcībpolitiku</a:t>
              </a:r>
              <a:r>
                <a:rPr lang="lv-LV" sz="1400" dirty="0">
                  <a:latin typeface="Verdana" panose="020B0604030504040204" pitchFamily="34" charset="0"/>
                  <a:ea typeface="Verdana" panose="020B0604030504040204" pitchFamily="34" charset="0"/>
                </a:rPr>
                <a:t> ietekmi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vairākas rezultātu kategorijas ir sadalītas statistikas vajadzībām</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iesniegts projekta pieteikums starptautiskā vai nacionālā pētniecības un attīstības projektu konkursā</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manuskripti, kas iekļauti manuskriptu datubāzēs (</a:t>
              </a:r>
              <a:r>
                <a:rPr lang="lv-LV" sz="1400" dirty="0" err="1">
                  <a:latin typeface="Verdana" panose="020B0604030504040204" pitchFamily="34" charset="0"/>
                  <a:ea typeface="Verdana" panose="020B0604030504040204" pitchFamily="34" charset="0"/>
                </a:rPr>
                <a:t>preprints</a:t>
              </a:r>
              <a:r>
                <a:rPr lang="lv-LV" sz="1400" dirty="0">
                  <a:latin typeface="Verdana" panose="020B0604030504040204" pitchFamily="34" charset="0"/>
                  <a:ea typeface="Verdana" panose="020B0604030504040204" pitchFamily="34" charset="0"/>
                </a:rPr>
                <a:t>) un citas publikācijas, kas izdotas autoru atbildībā (nerecenzētas)</a:t>
              </a:r>
            </a:p>
          </p:txBody>
        </p:sp>
      </p:grpSp>
      <p:sp>
        <p:nvSpPr>
          <p:cNvPr id="9" name="Rectangle 8">
            <a:extLst>
              <a:ext uri="{FF2B5EF4-FFF2-40B4-BE49-F238E27FC236}">
                <a16:creationId xmlns:a16="http://schemas.microsoft.com/office/drawing/2014/main" id="{E8CB2B60-628B-405F-9BFB-0C316287559A}"/>
              </a:ext>
            </a:extLst>
          </p:cNvPr>
          <p:cNvSpPr/>
          <p:nvPr/>
        </p:nvSpPr>
        <p:spPr>
          <a:xfrm>
            <a:off x="1016069" y="1779225"/>
            <a:ext cx="7688510" cy="64811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Aft>
                <a:spcPct val="35000"/>
              </a:spcAft>
            </a:pPr>
            <a:r>
              <a:rPr lang="lv-LV" sz="1800" b="1" dirty="0">
                <a:latin typeface="Verdana" panose="020B0604030504040204" pitchFamily="34" charset="0"/>
                <a:ea typeface="Verdana" panose="020B0604030504040204" pitchFamily="34" charset="0"/>
              </a:rPr>
              <a:t>Projekta rezultāti</a:t>
            </a:r>
          </a:p>
        </p:txBody>
      </p:sp>
      <p:sp>
        <p:nvSpPr>
          <p:cNvPr id="11" name="TextBox 10">
            <a:extLst>
              <a:ext uri="{FF2B5EF4-FFF2-40B4-BE49-F238E27FC236}">
                <a16:creationId xmlns:a16="http://schemas.microsoft.com/office/drawing/2014/main" id="{433DEB4A-A5C6-4677-A7DD-2BA0C0D62DAC}"/>
              </a:ext>
            </a:extLst>
          </p:cNvPr>
          <p:cNvSpPr txBox="1"/>
          <p:nvPr/>
        </p:nvSpPr>
        <p:spPr>
          <a:xfrm>
            <a:off x="1086090" y="2429638"/>
            <a:ext cx="3720687" cy="2990049"/>
          </a:xfrm>
          <a:prstGeom prst="rect">
            <a:avLst/>
          </a:prstGeom>
          <a:noFill/>
        </p:spPr>
        <p:txBody>
          <a:bodyPr wrap="square">
            <a:sp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Projekta rezultāti (nolikuma 17. punkts):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papildināts un citādāk strukturēts rezultātu saraksts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nav ierobežojumu rezultātu veidiem un skaitam, bet obligāti jāparedz vairāki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rezultātu neizpildes gadījumā līgumā ir paredzētas sankcijas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ir obligāti atsaukties uz publikācijām (vadlīnijas tiks izsūtītas finansētajiem projektiem)</a:t>
            </a:r>
          </a:p>
          <a:p>
            <a:pPr marL="285750" indent="-285750" algn="just" defTabSz="666750">
              <a:lnSpc>
                <a:spcPct val="90000"/>
              </a:lnSpc>
              <a:spcAft>
                <a:spcPct val="35000"/>
              </a:spcAft>
              <a:buFont typeface="Wingdings" panose="05000000000000000000" pitchFamily="2" charset="2"/>
              <a:buChar char="ü"/>
            </a:pPr>
            <a:endParaRPr lang="lv-LV" sz="1400" dirty="0">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DD780678-FE6C-4320-8036-DF95213DBA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03935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385" y="267166"/>
            <a:ext cx="7051589" cy="1036642"/>
          </a:xfrm>
        </p:spPr>
        <p:txBody>
          <a:bodyPr>
            <a:noAutofit/>
          </a:bodyPr>
          <a:lstStyle/>
          <a:p>
            <a:r>
              <a:rPr lang="lv-LV" dirty="0">
                <a:solidFill>
                  <a:srgbClr val="7030A0"/>
                </a:solidFill>
              </a:rPr>
              <a:t>Projekta iesniegums: A daļa </a:t>
            </a:r>
            <a:br>
              <a:rPr lang="lv-LV" dirty="0">
                <a:solidFill>
                  <a:srgbClr val="7030A0"/>
                </a:solidFill>
              </a:rPr>
            </a:br>
            <a:r>
              <a:rPr lang="lv-LV" dirty="0">
                <a:solidFill>
                  <a:srgbClr val="7030A0"/>
                </a:solidFill>
              </a:rPr>
              <a:t>«Vispārīgā informācija»</a:t>
            </a:r>
            <a:br>
              <a:rPr lang="lv-LV" dirty="0">
                <a:solidFill>
                  <a:srgbClr val="7030A0"/>
                </a:solidFill>
              </a:rPr>
            </a:br>
            <a:r>
              <a:rPr lang="lv-LV" sz="1600" b="0" dirty="0">
                <a:solidFill>
                  <a:srgbClr val="7030A0"/>
                </a:solidFill>
              </a:rPr>
              <a:t>3. nodaļa – Projekta rezultāti (informācijas sistēma)</a:t>
            </a:r>
            <a:endParaRPr lang="lv-LV" sz="16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sp>
        <p:nvSpPr>
          <p:cNvPr id="3" name="Content Placeholder 2">
            <a:extLst>
              <a:ext uri="{FF2B5EF4-FFF2-40B4-BE49-F238E27FC236}">
                <a16:creationId xmlns:a16="http://schemas.microsoft.com/office/drawing/2014/main" id="{9D49001B-133A-4A65-8871-FCBDE1D07118}"/>
              </a:ext>
            </a:extLst>
          </p:cNvPr>
          <p:cNvSpPr>
            <a:spLocks noGrp="1"/>
          </p:cNvSpPr>
          <p:nvPr>
            <p:ph idx="1"/>
          </p:nvPr>
        </p:nvSpPr>
        <p:spPr>
          <a:xfrm>
            <a:off x="1778000" y="1417642"/>
            <a:ext cx="6561118" cy="4373573"/>
          </a:xfrm>
        </p:spPr>
        <p:txBody>
          <a:bodyPr/>
          <a:lstStyle/>
          <a:p>
            <a:r>
              <a:rPr lang="lv-LV" dirty="0"/>
              <a:t>Norāda atbilstošā rezultāta skaitlisko vērtību. </a:t>
            </a:r>
          </a:p>
          <a:p>
            <a:r>
              <a:rPr lang="lv-LV" dirty="0"/>
              <a:t>Rezultātam «Citi pētniecības specifikai atbilstoši projekta rezultāti, kas papildina iepriekšminētos» var norādīt gan skaitlisko vērtību, </a:t>
            </a:r>
            <a:r>
              <a:rPr lang="lv-LV" dirty="0">
                <a:solidFill>
                  <a:schemeClr val="accent4">
                    <a:lumMod val="75000"/>
                  </a:schemeClr>
                </a:solidFill>
              </a:rPr>
              <a:t>gan papildus aprakstošo informāciju:</a:t>
            </a:r>
            <a:r>
              <a:rPr lang="lv-LV" dirty="0"/>
              <a:t> 	</a:t>
            </a:r>
          </a:p>
          <a:p>
            <a:endParaRPr lang="lv-LV" dirty="0"/>
          </a:p>
          <a:p>
            <a:endParaRPr lang="lv-LV" dirty="0"/>
          </a:p>
        </p:txBody>
      </p:sp>
      <p:pic>
        <p:nvPicPr>
          <p:cNvPr id="10" name="Picture 9">
            <a:extLst>
              <a:ext uri="{FF2B5EF4-FFF2-40B4-BE49-F238E27FC236}">
                <a16:creationId xmlns:a16="http://schemas.microsoft.com/office/drawing/2014/main" id="{FEC45B0E-623E-412A-8CF3-191C26D9E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35" y="3121813"/>
            <a:ext cx="8503241" cy="3507587"/>
          </a:xfrm>
          <a:prstGeom prst="rect">
            <a:avLst/>
          </a:prstGeom>
        </p:spPr>
      </p:pic>
      <p:pic>
        <p:nvPicPr>
          <p:cNvPr id="11" name="Picture 10">
            <a:extLst>
              <a:ext uri="{FF2B5EF4-FFF2-40B4-BE49-F238E27FC236}">
                <a16:creationId xmlns:a16="http://schemas.microsoft.com/office/drawing/2014/main" id="{87AB5D87-F4E6-4B04-80EB-FD97735E48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693" y="-18473"/>
            <a:ext cx="1910281" cy="884715"/>
          </a:xfrm>
          <a:prstGeom prst="rect">
            <a:avLst/>
          </a:prstGeom>
        </p:spPr>
      </p:pic>
      <p:pic>
        <p:nvPicPr>
          <p:cNvPr id="8" name="Picture 7">
            <a:extLst>
              <a:ext uri="{FF2B5EF4-FFF2-40B4-BE49-F238E27FC236}">
                <a16:creationId xmlns:a16="http://schemas.microsoft.com/office/drawing/2014/main" id="{0DCAC1A2-52E6-40D1-A5CC-F32C69E121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80322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34AC-B437-4F14-AE61-C435F01F652F}"/>
              </a:ext>
            </a:extLst>
          </p:cNvPr>
          <p:cNvSpPr>
            <a:spLocks noGrp="1"/>
          </p:cNvSpPr>
          <p:nvPr>
            <p:ph type="title"/>
          </p:nvPr>
        </p:nvSpPr>
        <p:spPr>
          <a:xfrm>
            <a:off x="2092859" y="496186"/>
            <a:ext cx="6096000" cy="1036642"/>
          </a:xfrm>
        </p:spPr>
        <p:txBody>
          <a:bodyPr>
            <a:normAutofit/>
          </a:bodyPr>
          <a:lstStyle/>
          <a:p>
            <a:r>
              <a:rPr lang="lv-LV" sz="1800" dirty="0">
                <a:solidFill>
                  <a:srgbClr val="7030A0"/>
                </a:solidFill>
              </a:rPr>
              <a:t>Projekta iesniegums: A daļa </a:t>
            </a:r>
            <a:br>
              <a:rPr lang="lv-LV" sz="1800" dirty="0">
                <a:solidFill>
                  <a:srgbClr val="7030A0"/>
                </a:solidFill>
              </a:rPr>
            </a:br>
            <a:r>
              <a:rPr lang="lv-LV" sz="1800" dirty="0">
                <a:solidFill>
                  <a:srgbClr val="7030A0"/>
                </a:solidFill>
              </a:rPr>
              <a:t>«Vispārīgā informācija»</a:t>
            </a:r>
            <a:br>
              <a:rPr lang="lv-LV" sz="1800" dirty="0">
                <a:solidFill>
                  <a:srgbClr val="7030A0"/>
                </a:solidFill>
              </a:rPr>
            </a:br>
            <a:r>
              <a:rPr lang="lv-LV" sz="1200" b="0" dirty="0">
                <a:solidFill>
                  <a:srgbClr val="7030A0"/>
                </a:solidFill>
              </a:rPr>
              <a:t>4. nodaļa – Projekta budžets</a:t>
            </a:r>
            <a:endParaRPr lang="lv-LV" sz="1200" dirty="0">
              <a:solidFill>
                <a:srgbClr val="7030A0"/>
              </a:solidFill>
            </a:endParaRPr>
          </a:p>
        </p:txBody>
      </p:sp>
      <p:grpSp>
        <p:nvGrpSpPr>
          <p:cNvPr id="6" name="Group 5">
            <a:extLst>
              <a:ext uri="{FF2B5EF4-FFF2-40B4-BE49-F238E27FC236}">
                <a16:creationId xmlns:a16="http://schemas.microsoft.com/office/drawing/2014/main" id="{05254321-148E-488A-AD3F-3C04EF1F17D8}"/>
              </a:ext>
            </a:extLst>
          </p:cNvPr>
          <p:cNvGrpSpPr/>
          <p:nvPr/>
        </p:nvGrpSpPr>
        <p:grpSpPr>
          <a:xfrm>
            <a:off x="1016069" y="2677126"/>
            <a:ext cx="7688510" cy="3174160"/>
            <a:chOff x="742213" y="2818641"/>
            <a:chExt cx="11012106" cy="2962629"/>
          </a:xfrm>
          <a:solidFill>
            <a:schemeClr val="bg1">
              <a:lumMod val="85000"/>
            </a:schemeClr>
          </a:solidFill>
        </p:grpSpPr>
        <p:sp>
          <p:nvSpPr>
            <p:cNvPr id="7" name="Freeform 7">
              <a:extLst>
                <a:ext uri="{FF2B5EF4-FFF2-40B4-BE49-F238E27FC236}">
                  <a16:creationId xmlns:a16="http://schemas.microsoft.com/office/drawing/2014/main" id="{168C0AFA-E608-436D-85C3-C74275EF203D}"/>
                </a:ext>
              </a:extLst>
            </p:cNvPr>
            <p:cNvSpPr/>
            <p:nvPr/>
          </p:nvSpPr>
          <p:spPr>
            <a:xfrm>
              <a:off x="742213" y="2818641"/>
              <a:ext cx="5482455" cy="296262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just" defTabSz="666750">
                <a:lnSpc>
                  <a:spcPct val="90000"/>
                </a:lnSpc>
                <a:spcAft>
                  <a:spcPct val="35000"/>
                </a:spcAft>
              </a:pPr>
              <a:endParaRPr lang="lv-LV" sz="1400" dirty="0">
                <a:latin typeface="Verdana" panose="020B0604030504040204" pitchFamily="34" charset="0"/>
                <a:ea typeface="Verdana" panose="020B0604030504040204" pitchFamily="34" charset="0"/>
              </a:endParaRPr>
            </a:p>
          </p:txBody>
        </p:sp>
        <p:sp>
          <p:nvSpPr>
            <p:cNvPr id="8" name="Freeform 8">
              <a:extLst>
                <a:ext uri="{FF2B5EF4-FFF2-40B4-BE49-F238E27FC236}">
                  <a16:creationId xmlns:a16="http://schemas.microsoft.com/office/drawing/2014/main" id="{66D24624-338B-45E2-B1DF-5E960286609F}"/>
                </a:ext>
              </a:extLst>
            </p:cNvPr>
            <p:cNvSpPr/>
            <p:nvPr/>
          </p:nvSpPr>
          <p:spPr>
            <a:xfrm>
              <a:off x="6248266" y="288796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Ievērībai: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projekta ietvaros nevar attiecināt pamatlīdzekļu un nemateriālo aktīvu iegādes izmaksas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var attiecināt amortizācijas izmaksas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atalgojumu plāno atbilstoši institūcijas iekšējai kārtībai</a:t>
              </a:r>
            </a:p>
          </p:txBody>
        </p:sp>
      </p:grpSp>
      <p:sp>
        <p:nvSpPr>
          <p:cNvPr id="9" name="Rectangle 8">
            <a:extLst>
              <a:ext uri="{FF2B5EF4-FFF2-40B4-BE49-F238E27FC236}">
                <a16:creationId xmlns:a16="http://schemas.microsoft.com/office/drawing/2014/main" id="{E8CB2B60-628B-405F-9BFB-0C316287559A}"/>
              </a:ext>
            </a:extLst>
          </p:cNvPr>
          <p:cNvSpPr/>
          <p:nvPr/>
        </p:nvSpPr>
        <p:spPr>
          <a:xfrm>
            <a:off x="1032545" y="2029014"/>
            <a:ext cx="7688510" cy="72238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Aft>
                <a:spcPct val="35000"/>
              </a:spcAft>
            </a:pPr>
            <a:r>
              <a:rPr lang="lv-LV" sz="1800" b="1" dirty="0">
                <a:latin typeface="Verdana" panose="020B0604030504040204" pitchFamily="34" charset="0"/>
                <a:ea typeface="Verdana" panose="020B0604030504040204" pitchFamily="34" charset="0"/>
              </a:rPr>
              <a:t>Nosacījumi projekta budžeta plānošanai</a:t>
            </a:r>
          </a:p>
        </p:txBody>
      </p:sp>
      <p:sp>
        <p:nvSpPr>
          <p:cNvPr id="11" name="TextBox 10">
            <a:extLst>
              <a:ext uri="{FF2B5EF4-FFF2-40B4-BE49-F238E27FC236}">
                <a16:creationId xmlns:a16="http://schemas.microsoft.com/office/drawing/2014/main" id="{433DEB4A-A5C6-4677-A7DD-2BA0C0D62DAC}"/>
              </a:ext>
            </a:extLst>
          </p:cNvPr>
          <p:cNvSpPr txBox="1"/>
          <p:nvPr/>
        </p:nvSpPr>
        <p:spPr>
          <a:xfrm>
            <a:off x="1086090" y="2766954"/>
            <a:ext cx="3720687" cy="2063642"/>
          </a:xfrm>
          <a:prstGeom prst="rect">
            <a:avLst/>
          </a:prstGeom>
          <a:noFill/>
        </p:spPr>
        <p:txBody>
          <a:bodyPr wrap="square">
            <a:sp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Nodaļas aizpildīšana:</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aizpildīt sadarbībā ar institūcijas grāmatvedības/finanšu speciālistiem</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šis budžeta sadalījums automātiski būs budžeta sadalījums pie projekta līguma</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netiešās attiecināmās izmaksas ir </a:t>
            </a:r>
            <a:r>
              <a:rPr lang="lv-LV" sz="1400" b="1" dirty="0">
                <a:latin typeface="Verdana" panose="020B0604030504040204" pitchFamily="34" charset="0"/>
                <a:ea typeface="Verdana" panose="020B0604030504040204" pitchFamily="34" charset="0"/>
              </a:rPr>
              <a:t>10%</a:t>
            </a:r>
            <a:r>
              <a:rPr lang="lv-LV" sz="1400" dirty="0">
                <a:latin typeface="Verdana" panose="020B0604030504040204" pitchFamily="34" charset="0"/>
                <a:ea typeface="Verdana" panose="020B0604030504040204" pitchFamily="34" charset="0"/>
              </a:rPr>
              <a:t> (fiksētā likme)</a:t>
            </a:r>
          </a:p>
        </p:txBody>
      </p:sp>
      <p:pic>
        <p:nvPicPr>
          <p:cNvPr id="10" name="Picture 9">
            <a:extLst>
              <a:ext uri="{FF2B5EF4-FFF2-40B4-BE49-F238E27FC236}">
                <a16:creationId xmlns:a16="http://schemas.microsoft.com/office/drawing/2014/main" id="{D05EBCF5-C25B-4750-B7EF-E29F611BC5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194315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717" y="381000"/>
            <a:ext cx="6235148" cy="935837"/>
          </a:xfrm>
        </p:spPr>
        <p:txBody>
          <a:bodyPr>
            <a:normAutofit fontScale="90000"/>
          </a:bodyPr>
          <a:lstStyle/>
          <a:p>
            <a:r>
              <a:rPr lang="lv-LV" dirty="0">
                <a:solidFill>
                  <a:srgbClr val="7030A0"/>
                </a:solidFill>
              </a:rPr>
              <a:t>Projekta iesniegums: A daļa «Vispārīgā informācija»</a:t>
            </a:r>
            <a:br>
              <a:rPr lang="lv-LV" dirty="0">
                <a:solidFill>
                  <a:srgbClr val="7030A0"/>
                </a:solidFill>
              </a:rPr>
            </a:br>
            <a:r>
              <a:rPr lang="lv-LV" sz="1600" b="0" dirty="0">
                <a:solidFill>
                  <a:srgbClr val="7030A0"/>
                </a:solidFill>
              </a:rPr>
              <a:t>4. nodaļa – Projekta budžets (informācijas sistēma)</a:t>
            </a:r>
            <a:endParaRPr lang="lv-LV" sz="2200" dirty="0"/>
          </a:p>
        </p:txBody>
      </p:sp>
      <p:sp>
        <p:nvSpPr>
          <p:cNvPr id="3" name="Content Placeholder 2"/>
          <p:cNvSpPr>
            <a:spLocks noGrp="1"/>
          </p:cNvSpPr>
          <p:nvPr>
            <p:ph idx="1"/>
          </p:nvPr>
        </p:nvSpPr>
        <p:spPr>
          <a:xfrm>
            <a:off x="1655717" y="1316838"/>
            <a:ext cx="7488283" cy="4809336"/>
          </a:xfrm>
        </p:spPr>
        <p:txBody>
          <a:bodyPr/>
          <a:lstStyle/>
          <a:p>
            <a:r>
              <a:rPr lang="lv-LV" sz="1600" dirty="0"/>
              <a:t>Izmaksas norāda veselos skaitļos par katru projekta īstenošanas gadu.</a:t>
            </a:r>
          </a:p>
          <a:p>
            <a:r>
              <a:rPr lang="lv-LV" sz="1600" dirty="0"/>
              <a:t>Projektā iesaistītā personāla kopēja noslodze PLE aizpildās automātiski pēc atbilstošo datu ievades sadaļā «Zinātniskā grupa». </a:t>
            </a:r>
          </a:p>
          <a:p>
            <a:r>
              <a:rPr lang="lv-LV" sz="1600" dirty="0"/>
              <a:t>Netiešās attiecināmās izmaksas (10% no tiešo attiecināmo izmaksu kopsummas) – aprēķinās automātiski pēc tiešo attiecināmo izmaksu ievades. </a:t>
            </a:r>
          </a:p>
          <a:p>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b="1" dirty="0"/>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541417" y="3031025"/>
            <a:ext cx="7145383" cy="3293575"/>
          </a:xfrm>
          <a:prstGeom prst="rect">
            <a:avLst/>
          </a:prstGeom>
        </p:spPr>
      </p:pic>
      <p:pic>
        <p:nvPicPr>
          <p:cNvPr id="9" name="Picture 8">
            <a:extLst>
              <a:ext uri="{FF2B5EF4-FFF2-40B4-BE49-F238E27FC236}">
                <a16:creationId xmlns:a16="http://schemas.microsoft.com/office/drawing/2014/main" id="{FF8C278D-AA6E-4568-85EB-0F25AD8397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66405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CD95-8054-45C2-8D52-E7499734CD9A}"/>
              </a:ext>
            </a:extLst>
          </p:cNvPr>
          <p:cNvSpPr>
            <a:spLocks noGrp="1"/>
          </p:cNvSpPr>
          <p:nvPr>
            <p:ph type="title"/>
          </p:nvPr>
        </p:nvSpPr>
        <p:spPr>
          <a:xfrm>
            <a:off x="1889257" y="699556"/>
            <a:ext cx="5569006" cy="641748"/>
          </a:xfrm>
        </p:spPr>
        <p:txBody>
          <a:bodyPr/>
          <a:lstStyle/>
          <a:p>
            <a:r>
              <a:rPr lang="lv-LV" dirty="0">
                <a:solidFill>
                  <a:srgbClr val="7030A0"/>
                </a:solidFill>
              </a:rPr>
              <a:t>Galvenie jautājumi</a:t>
            </a:r>
          </a:p>
        </p:txBody>
      </p:sp>
      <p:sp>
        <p:nvSpPr>
          <p:cNvPr id="4" name="Text Placeholder 3">
            <a:extLst>
              <a:ext uri="{FF2B5EF4-FFF2-40B4-BE49-F238E27FC236}">
                <a16:creationId xmlns:a16="http://schemas.microsoft.com/office/drawing/2014/main" id="{ED26B6D6-9A4A-4FFC-BA46-3E17B39398CA}"/>
              </a:ext>
            </a:extLst>
          </p:cNvPr>
          <p:cNvSpPr>
            <a:spLocks noGrp="1"/>
          </p:cNvSpPr>
          <p:nvPr>
            <p:ph type="body" sz="quarter" idx="10"/>
          </p:nvPr>
        </p:nvSpPr>
        <p:spPr>
          <a:xfrm>
            <a:off x="2578234" y="5798465"/>
            <a:ext cx="1981200" cy="304800"/>
          </a:xfrm>
        </p:spPr>
        <p:txBody>
          <a:bodyPr/>
          <a:lstStyle/>
          <a:p>
            <a:endParaRPr lang="lv-LV"/>
          </a:p>
        </p:txBody>
      </p:sp>
      <p:sp>
        <p:nvSpPr>
          <p:cNvPr id="5" name="Text Placeholder 4">
            <a:extLst>
              <a:ext uri="{FF2B5EF4-FFF2-40B4-BE49-F238E27FC236}">
                <a16:creationId xmlns:a16="http://schemas.microsoft.com/office/drawing/2014/main" id="{1CBBB3B0-08D1-464E-91E4-E129F4CDF0E3}"/>
              </a:ext>
            </a:extLst>
          </p:cNvPr>
          <p:cNvSpPr>
            <a:spLocks noGrp="1"/>
          </p:cNvSpPr>
          <p:nvPr>
            <p:ph type="body" sz="quarter" idx="12"/>
          </p:nvPr>
        </p:nvSpPr>
        <p:spPr>
          <a:xfrm>
            <a:off x="4864234" y="5798465"/>
            <a:ext cx="3657600" cy="304800"/>
          </a:xfrm>
        </p:spPr>
        <p:txBody>
          <a:bodyPr/>
          <a:lstStyle/>
          <a:p>
            <a:endParaRPr lang="lv-LV"/>
          </a:p>
        </p:txBody>
      </p:sp>
      <p:sp>
        <p:nvSpPr>
          <p:cNvPr id="61" name="Rectangle 60">
            <a:extLst>
              <a:ext uri="{FF2B5EF4-FFF2-40B4-BE49-F238E27FC236}">
                <a16:creationId xmlns:a16="http://schemas.microsoft.com/office/drawing/2014/main" id="{2E74A694-ECDA-406B-B3C5-2BFE677824AA}"/>
              </a:ext>
            </a:extLst>
          </p:cNvPr>
          <p:cNvSpPr/>
          <p:nvPr/>
        </p:nvSpPr>
        <p:spPr>
          <a:xfrm>
            <a:off x="-1" y="3489458"/>
            <a:ext cx="1802651" cy="2890381"/>
          </a:xfrm>
          <a:prstGeom prst="rect">
            <a:avLst/>
          </a:prstGeom>
          <a:solidFill>
            <a:schemeClr val="accent4">
              <a:lumMod val="5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solidFill>
                  <a:prstClr val="white"/>
                </a:solidFill>
                <a:latin typeface="Trebuchet MS" panose="020B0603020202020204"/>
                <a:ea typeface="+mn-ea"/>
              </a:rPr>
              <a:t>Konkurss veicinās </a:t>
            </a:r>
            <a:r>
              <a:rPr lang="lv-LV" sz="1100" b="1" kern="0" dirty="0">
                <a:solidFill>
                  <a:prstClr val="white"/>
                </a:solidFill>
                <a:latin typeface="Trebuchet MS" panose="020B0603020202020204"/>
                <a:ea typeface="+mn-ea"/>
              </a:rPr>
              <a:t>zinātnisko izcilīb</a:t>
            </a:r>
            <a:r>
              <a:rPr lang="lv-LV" sz="1100" kern="0" dirty="0">
                <a:solidFill>
                  <a:prstClr val="white"/>
                </a:solidFill>
                <a:latin typeface="Trebuchet MS" panose="020B0603020202020204"/>
                <a:ea typeface="+mn-ea"/>
              </a:rPr>
              <a:t>u visās zinātnes nozaru grupās, balstoties </a:t>
            </a:r>
            <a:r>
              <a:rPr lang="lv-LV" sz="1100" b="1" i="1" kern="0" dirty="0" err="1">
                <a:solidFill>
                  <a:prstClr val="white"/>
                </a:solidFill>
                <a:latin typeface="Trebuchet MS" panose="020B0603020202020204"/>
                <a:ea typeface="+mn-ea"/>
              </a:rPr>
              <a:t>bottom-up</a:t>
            </a:r>
            <a:r>
              <a:rPr lang="lv-LV" sz="1100" kern="0" dirty="0">
                <a:solidFill>
                  <a:prstClr val="white"/>
                </a:solidFill>
                <a:latin typeface="Trebuchet MS" panose="020B0603020202020204"/>
                <a:ea typeface="+mn-ea"/>
              </a:rPr>
              <a:t> pieejā (zinātnieki rosina idejas)</a:t>
            </a: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solidFill>
                  <a:prstClr val="white"/>
                </a:solidFill>
                <a:latin typeface="Trebuchet MS" panose="020B0603020202020204"/>
                <a:ea typeface="+mn-ea"/>
              </a:rPr>
              <a:t>Projekti tiek finansēti, ņemot vērā neatkarīgas zinātniskās izvērtēšanas rezultātus, ko nodrošina </a:t>
            </a:r>
            <a:r>
              <a:rPr lang="lv-LV" sz="1100" b="1" kern="0" dirty="0">
                <a:solidFill>
                  <a:prstClr val="white"/>
                </a:solidFill>
                <a:latin typeface="Trebuchet MS" panose="020B0603020202020204"/>
                <a:ea typeface="+mn-ea"/>
              </a:rPr>
              <a:t>ārvalstu zinātniskie eksperti</a:t>
            </a:r>
            <a:endParaRPr kumimoji="0" lang="lv-LV" sz="1100" b="1"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2" name="Rectangle 61">
            <a:extLst>
              <a:ext uri="{FF2B5EF4-FFF2-40B4-BE49-F238E27FC236}">
                <a16:creationId xmlns:a16="http://schemas.microsoft.com/office/drawing/2014/main" id="{7D90BE40-D357-482E-8EE1-23F9A04175B5}"/>
              </a:ext>
            </a:extLst>
          </p:cNvPr>
          <p:cNvSpPr/>
          <p:nvPr/>
        </p:nvSpPr>
        <p:spPr>
          <a:xfrm>
            <a:off x="1802651" y="3489458"/>
            <a:ext cx="1828800" cy="2890381"/>
          </a:xfrm>
          <a:prstGeom prst="rect">
            <a:avLst/>
          </a:prstGeom>
          <a:solidFill>
            <a:schemeClr val="accent4">
              <a:lumMod val="75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rPr>
              <a:t>Projekta iesniedzēji un projekta sadarbības partneri ir zinātniskās institūcijas, kas atbilst pētniecības organizācijas </a:t>
            </a:r>
            <a:r>
              <a:rPr kumimoji="0" lang="lv-LV" sz="1100" b="0" i="0" u="none" strike="noStrike" kern="0" cap="none" spc="0" normalizeH="0" baseline="0" noProof="0" dirty="0" err="1">
                <a:ln>
                  <a:noFill/>
                </a:ln>
                <a:solidFill>
                  <a:prstClr val="white"/>
                </a:solidFill>
                <a:effectLst/>
                <a:uLnTx/>
                <a:uFillTx/>
                <a:latin typeface="Trebuchet MS" panose="020B0603020202020204"/>
                <a:ea typeface="+mn-ea"/>
                <a:cs typeface="+mn-cs"/>
              </a:rPr>
              <a:t>de</a:t>
            </a:r>
            <a:r>
              <a:rPr lang="lv-LV" sz="1100" kern="0" dirty="0" err="1">
                <a:solidFill>
                  <a:prstClr val="white"/>
                </a:solidFill>
                <a:latin typeface="Trebuchet MS" panose="020B0603020202020204"/>
                <a:ea typeface="+mn-ea"/>
              </a:rPr>
              <a:t>finīcijai</a:t>
            </a:r>
            <a:endParaRPr lang="lv-LV" sz="1100" kern="0" dirty="0">
              <a:solidFill>
                <a:prstClr val="white"/>
              </a:solidFill>
              <a:latin typeface="Trebuchet MS" panose="020B0603020202020204"/>
              <a:ea typeface="+mn-ea"/>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solidFill>
                  <a:prstClr val="white"/>
                </a:solidFill>
                <a:latin typeface="Trebuchet MS" panose="020B0603020202020204"/>
                <a:ea typeface="+mn-ea"/>
              </a:rPr>
              <a:t>Vienu projektu var īstenot līdz trīs zinātniskās institūcijas</a:t>
            </a: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3" name="Rectangle 62">
            <a:extLst>
              <a:ext uri="{FF2B5EF4-FFF2-40B4-BE49-F238E27FC236}">
                <a16:creationId xmlns:a16="http://schemas.microsoft.com/office/drawing/2014/main" id="{8CD16480-2C63-4FBC-AB52-3E7A1D573037}"/>
              </a:ext>
            </a:extLst>
          </p:cNvPr>
          <p:cNvSpPr/>
          <p:nvPr/>
        </p:nvSpPr>
        <p:spPr>
          <a:xfrm>
            <a:off x="3631451" y="3489458"/>
            <a:ext cx="1828800" cy="2890381"/>
          </a:xfrm>
          <a:prstGeom prst="rect">
            <a:avLst/>
          </a:prstGeom>
          <a:solidFill>
            <a:schemeClr val="accent4">
              <a:lumMod val="60000"/>
              <a:lumOff val="4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rPr>
              <a:t>Kopējais konkursa finansējums </a:t>
            </a:r>
            <a:r>
              <a:rPr lang="lv-LV" sz="1100" kern="0" dirty="0">
                <a:solidFill>
                  <a:prstClr val="white"/>
                </a:solidFill>
                <a:latin typeface="Trebuchet MS" panose="020B0603020202020204"/>
                <a:ea typeface="+mn-ea"/>
              </a:rPr>
              <a:t>ir </a:t>
            </a:r>
            <a:r>
              <a:rPr lang="lv-LV" sz="1100" b="1" kern="0" dirty="0">
                <a:solidFill>
                  <a:prstClr val="white"/>
                </a:solidFill>
                <a:latin typeface="Trebuchet MS" panose="020B0603020202020204"/>
                <a:ea typeface="+mn-ea"/>
              </a:rPr>
              <a:t>14 808 202</a:t>
            </a:r>
            <a:r>
              <a:rPr lang="lv-LV" sz="1100" kern="0" dirty="0">
                <a:solidFill>
                  <a:prstClr val="white"/>
                </a:solidFill>
                <a:latin typeface="Trebuchet MS" panose="020B0603020202020204"/>
                <a:ea typeface="+mn-ea"/>
              </a:rPr>
              <a:t> </a:t>
            </a:r>
            <a:r>
              <a:rPr lang="lv-LV" sz="1100" i="1" kern="0" dirty="0" err="1">
                <a:solidFill>
                  <a:prstClr val="white"/>
                </a:solidFill>
                <a:latin typeface="Trebuchet MS" panose="020B0603020202020204"/>
                <a:ea typeface="+mn-ea"/>
              </a:rPr>
              <a:t>euro</a:t>
            </a:r>
            <a:endParaRPr kumimoji="0" lang="lv-LV" sz="1100" b="0" i="1"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rPr>
              <a:t>Viena projekta minimālais finansējums ir 150 000 </a:t>
            </a:r>
            <a:r>
              <a:rPr kumimoji="0" lang="lv-LV" sz="1100" b="0" i="1" u="none" strike="noStrike" kern="0" cap="none" spc="0" normalizeH="0" baseline="0" noProof="0" dirty="0" err="1">
                <a:ln>
                  <a:noFill/>
                </a:ln>
                <a:solidFill>
                  <a:prstClr val="white"/>
                </a:solidFill>
                <a:effectLst/>
                <a:uLnTx/>
                <a:uFillTx/>
                <a:latin typeface="Trebuchet MS" panose="020B0603020202020204"/>
                <a:ea typeface="+mn-ea"/>
                <a:cs typeface="+mn-cs"/>
              </a:rPr>
              <a:t>euro</a:t>
            </a:r>
            <a:r>
              <a:rPr kumimoji="0" lang="lv-LV" sz="1100" b="0" u="none" strike="noStrike" kern="0" cap="none" spc="0" normalizeH="0" baseline="0" noProof="0" dirty="0">
                <a:ln>
                  <a:noFill/>
                </a:ln>
                <a:solidFill>
                  <a:prstClr val="white"/>
                </a:solidFill>
                <a:effectLst/>
                <a:uLnTx/>
                <a:uFillTx/>
                <a:latin typeface="Trebuchet MS" panose="020B0603020202020204"/>
                <a:ea typeface="+mn-ea"/>
                <a:cs typeface="+mn-cs"/>
              </a:rPr>
              <a:t>, viena projekta maksimālais finansējums ir 300 000 </a:t>
            </a:r>
            <a:r>
              <a:rPr kumimoji="0" lang="lv-LV" sz="1100" b="0" i="1" u="none" strike="noStrike" kern="0" cap="none" spc="0" normalizeH="0" baseline="0" noProof="0" dirty="0" err="1">
                <a:ln>
                  <a:noFill/>
                </a:ln>
                <a:solidFill>
                  <a:prstClr val="white"/>
                </a:solidFill>
                <a:effectLst/>
                <a:uLnTx/>
                <a:uFillTx/>
                <a:latin typeface="Trebuchet MS" panose="020B0603020202020204"/>
                <a:ea typeface="+mn-ea"/>
                <a:cs typeface="+mn-cs"/>
              </a:rPr>
              <a:t>euro</a:t>
            </a:r>
            <a:endParaRPr kumimoji="0" lang="lv-LV" sz="1100" b="0" i="1"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4" name="Rectangle 63">
            <a:extLst>
              <a:ext uri="{FF2B5EF4-FFF2-40B4-BE49-F238E27FC236}">
                <a16:creationId xmlns:a16="http://schemas.microsoft.com/office/drawing/2014/main" id="{F09C899B-7BF9-4FC0-B004-E8692F3C681D}"/>
              </a:ext>
            </a:extLst>
          </p:cNvPr>
          <p:cNvSpPr/>
          <p:nvPr/>
        </p:nvSpPr>
        <p:spPr>
          <a:xfrm>
            <a:off x="5460251" y="3489458"/>
            <a:ext cx="1828800" cy="2890381"/>
          </a:xfrm>
          <a:prstGeom prst="rect">
            <a:avLst/>
          </a:prstGeom>
          <a:solidFill>
            <a:schemeClr val="accent4">
              <a:lumMod val="40000"/>
              <a:lumOff val="6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effectLst/>
              <a:uLnTx/>
              <a:uFillTx/>
              <a:latin typeface="Trebuchet MS" panose="020B0603020202020204"/>
              <a:ea typeface="+mn-ea"/>
              <a:cs typeface="+mn-cs"/>
            </a:endParaRPr>
          </a:p>
          <a:p>
            <a:pPr algn="ctr" defTabSz="457200" fontAlgn="auto">
              <a:spcBef>
                <a:spcPts val="0"/>
              </a:spcBef>
              <a:spcAft>
                <a:spcPts val="0"/>
              </a:spcAft>
            </a:pPr>
            <a:r>
              <a:rPr lang="lv-LV" sz="1100" kern="0" dirty="0">
                <a:latin typeface="Trebuchet MS" panose="020B0603020202020204"/>
                <a:ea typeface="+mn-ea"/>
              </a:rPr>
              <a:t>Projekta īstenošana jāuzsāk </a:t>
            </a:r>
            <a:r>
              <a:rPr lang="lv-LV" sz="1100" b="1" kern="0" dirty="0">
                <a:latin typeface="Trebuchet MS" panose="020B0603020202020204"/>
                <a:ea typeface="+mn-ea"/>
              </a:rPr>
              <a:t>2022. gada janvārī</a:t>
            </a:r>
          </a:p>
          <a:p>
            <a:pPr algn="ctr" defTabSz="457200" fontAlgn="auto">
              <a:spcBef>
                <a:spcPts val="0"/>
              </a:spcBef>
              <a:spcAft>
                <a:spcPts val="0"/>
              </a:spcAft>
            </a:pPr>
            <a:endParaRPr lang="lv-LV" sz="1100" b="1" kern="0" dirty="0">
              <a:latin typeface="Trebuchet MS" panose="020B0603020202020204"/>
              <a:ea typeface="+mn-ea"/>
            </a:endParaRPr>
          </a:p>
          <a:p>
            <a:pPr algn="ctr" defTabSz="457200" fontAlgn="auto">
              <a:spcBef>
                <a:spcPts val="0"/>
              </a:spcBef>
              <a:spcAft>
                <a:spcPts val="0"/>
              </a:spcAft>
            </a:pPr>
            <a:r>
              <a:rPr lang="lv-LV" sz="1100" kern="0" dirty="0">
                <a:latin typeface="Trebuchet MS" panose="020B0603020202020204"/>
              </a:rPr>
              <a:t>Projekta īstenošanas periods ir </a:t>
            </a:r>
            <a:r>
              <a:rPr lang="lv-LV" sz="1100" b="1" kern="0" dirty="0">
                <a:latin typeface="Trebuchet MS" panose="020B0603020202020204"/>
              </a:rPr>
              <a:t>36 mēneši</a:t>
            </a:r>
          </a:p>
          <a:p>
            <a:pPr marL="0" marR="0" lvl="0" indent="0" algn="ctr" defTabSz="457200" eaLnBrk="1" fontAlgn="auto" latinLnBrk="0" hangingPunct="1">
              <a:lnSpc>
                <a:spcPct val="100000"/>
              </a:lnSpc>
              <a:spcBef>
                <a:spcPts val="0"/>
              </a:spcBef>
              <a:spcAft>
                <a:spcPts val="0"/>
              </a:spcAft>
              <a:buClrTx/>
              <a:buSzTx/>
              <a:buFontTx/>
              <a:buNone/>
              <a:tabLst/>
              <a:defRPr/>
            </a:pPr>
            <a:endParaRPr lang="lv-LV" sz="1100" kern="0" dirty="0">
              <a:latin typeface="Trebuchet MS" panose="020B0603020202020204"/>
              <a:ea typeface="+mn-ea"/>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effectLst/>
                <a:uLnTx/>
                <a:uFillTx/>
                <a:latin typeface="Trebuchet MS" panose="020B0603020202020204"/>
                <a:ea typeface="+mn-ea"/>
                <a:cs typeface="+mn-cs"/>
              </a:rPr>
              <a:t>Projekta ietvaros katru gadu jāpiesaista augstskolās studējošie un doktora zinātniskā grāda pretendenti ar slodzi, kas pielīdzināma </a:t>
            </a:r>
            <a:r>
              <a:rPr kumimoji="0" lang="lv-LV" sz="1100" b="1" i="0" u="none" strike="noStrike" kern="0" cap="none" spc="0" normalizeH="0" baseline="0" noProof="0" dirty="0">
                <a:ln>
                  <a:noFill/>
                </a:ln>
                <a:effectLst/>
                <a:uLnTx/>
                <a:uFillTx/>
                <a:latin typeface="Trebuchet MS" panose="020B0603020202020204"/>
                <a:ea typeface="+mn-ea"/>
                <a:cs typeface="+mn-cs"/>
              </a:rPr>
              <a:t>1,0 PLE</a:t>
            </a:r>
          </a:p>
        </p:txBody>
      </p:sp>
      <p:sp>
        <p:nvSpPr>
          <p:cNvPr id="65" name="Rectangle 64">
            <a:extLst>
              <a:ext uri="{FF2B5EF4-FFF2-40B4-BE49-F238E27FC236}">
                <a16:creationId xmlns:a16="http://schemas.microsoft.com/office/drawing/2014/main" id="{5AC1F7B5-D280-48B1-8175-3216121D4F3B}"/>
              </a:ext>
            </a:extLst>
          </p:cNvPr>
          <p:cNvSpPr/>
          <p:nvPr/>
        </p:nvSpPr>
        <p:spPr>
          <a:xfrm>
            <a:off x="7289050" y="3489458"/>
            <a:ext cx="1854949" cy="2890381"/>
          </a:xfrm>
          <a:prstGeom prst="rect">
            <a:avLst/>
          </a:prstGeom>
          <a:solidFill>
            <a:schemeClr val="accent4">
              <a:lumMod val="20000"/>
              <a:lumOff val="8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900"/>
              </a:spcAft>
              <a:buClrTx/>
              <a:buSzTx/>
              <a:buFontTx/>
              <a:buNone/>
              <a:tabLst/>
              <a:defRPr/>
            </a:pPr>
            <a:r>
              <a:rPr kumimoji="0" lang="lv-LV" sz="1100" b="0" i="0" u="none" strike="noStrike" kern="0" cap="none" spc="0" normalizeH="0" baseline="0" noProof="1">
                <a:ln>
                  <a:noFill/>
                </a:ln>
                <a:effectLst/>
                <a:uLnTx/>
                <a:uFillTx/>
                <a:latin typeface="Trebuchet MS" panose="020B0603020202020204"/>
                <a:ea typeface="+mn-ea"/>
                <a:cs typeface="+mn-cs"/>
              </a:rPr>
              <a:t>Projekta iesniegums sastāv no:</a:t>
            </a:r>
          </a:p>
          <a:p>
            <a:pPr marL="228600" marR="0" lvl="0" indent="-228600" algn="ctr" defTabSz="457200" eaLnBrk="1" fontAlgn="auto" latinLnBrk="0" hangingPunct="1">
              <a:lnSpc>
                <a:spcPct val="100000"/>
              </a:lnSpc>
              <a:spcBef>
                <a:spcPts val="0"/>
              </a:spcBef>
              <a:spcAft>
                <a:spcPts val="900"/>
              </a:spcAft>
              <a:buClrTx/>
              <a:buSzTx/>
              <a:buFontTx/>
              <a:buAutoNum type="arabicPeriod"/>
              <a:tabLst/>
              <a:defRPr/>
            </a:pPr>
            <a:r>
              <a:rPr lang="lv-LV" sz="1100" kern="0" noProof="1">
                <a:latin typeface="Trebuchet MS" panose="020B0603020202020204"/>
                <a:ea typeface="+mn-ea"/>
              </a:rPr>
              <a:t>administratīvās daļas (A, D, E un F daļas)</a:t>
            </a:r>
          </a:p>
          <a:p>
            <a:pPr marL="228600" marR="0" lvl="0" indent="-228600" algn="ctr" defTabSz="457200" eaLnBrk="1" fontAlgn="auto" latinLnBrk="0" hangingPunct="1">
              <a:lnSpc>
                <a:spcPct val="100000"/>
              </a:lnSpc>
              <a:spcBef>
                <a:spcPts val="0"/>
              </a:spcBef>
              <a:spcAft>
                <a:spcPts val="900"/>
              </a:spcAft>
              <a:buClrTx/>
              <a:buSzTx/>
              <a:buFontTx/>
              <a:buAutoNum type="arabicPeriod"/>
              <a:tabLst/>
              <a:defRPr/>
            </a:pPr>
            <a:r>
              <a:rPr kumimoji="0" lang="lv-LV" sz="1100" b="0" i="0" u="none" strike="noStrike" kern="0" cap="none" spc="0" normalizeH="0" baseline="0" noProof="1">
                <a:ln>
                  <a:noFill/>
                </a:ln>
                <a:effectLst/>
                <a:uLnTx/>
                <a:uFillTx/>
                <a:latin typeface="Trebuchet MS" panose="020B0603020202020204"/>
                <a:ea typeface="+mn-ea"/>
                <a:cs typeface="+mn-cs"/>
              </a:rPr>
              <a:t>saturiskās daļas (B un C daļas)</a:t>
            </a:r>
          </a:p>
          <a:p>
            <a:pPr marR="0" lvl="0" algn="ctr" defTabSz="457200" eaLnBrk="1" fontAlgn="auto" latinLnBrk="0" hangingPunct="1">
              <a:lnSpc>
                <a:spcPct val="100000"/>
              </a:lnSpc>
              <a:spcBef>
                <a:spcPts val="0"/>
              </a:spcBef>
              <a:spcAft>
                <a:spcPts val="900"/>
              </a:spcAft>
              <a:buClrTx/>
              <a:buSzTx/>
              <a:tabLst/>
              <a:defRPr/>
            </a:pPr>
            <a:endParaRPr lang="lv-LV" sz="1100" kern="0" noProof="1">
              <a:latin typeface="Trebuchet MS" panose="020B0603020202020204"/>
              <a:ea typeface="+mn-ea"/>
            </a:endParaRPr>
          </a:p>
          <a:p>
            <a:pPr marR="0" lvl="0" algn="ctr" defTabSz="457200" eaLnBrk="1" fontAlgn="auto" latinLnBrk="0" hangingPunct="1">
              <a:lnSpc>
                <a:spcPct val="100000"/>
              </a:lnSpc>
              <a:spcBef>
                <a:spcPts val="0"/>
              </a:spcBef>
              <a:spcAft>
                <a:spcPts val="900"/>
              </a:spcAft>
              <a:buClrTx/>
              <a:buSzTx/>
              <a:tabLst/>
              <a:defRPr/>
            </a:pPr>
            <a:r>
              <a:rPr kumimoji="0" lang="lv-LV" sz="1100" b="0" i="0" u="none" strike="noStrike" kern="0" cap="none" spc="0" normalizeH="0" baseline="0" noProof="1">
                <a:ln>
                  <a:noFill/>
                </a:ln>
                <a:effectLst/>
                <a:uLnTx/>
                <a:uFillTx/>
                <a:latin typeface="Trebuchet MS" panose="020B0603020202020204"/>
                <a:ea typeface="+mn-ea"/>
                <a:cs typeface="+mn-cs"/>
              </a:rPr>
              <a:t>Projekta iesniegumā sniegtajai informācijai jābūt </a:t>
            </a:r>
            <a:r>
              <a:rPr kumimoji="0" lang="lv-LV" sz="1100" b="1" i="0" u="none" strike="noStrike" kern="0" cap="none" spc="0" normalizeH="0" baseline="0" noProof="1">
                <a:ln>
                  <a:noFill/>
                </a:ln>
                <a:effectLst/>
                <a:uLnTx/>
                <a:uFillTx/>
                <a:latin typeface="Trebuchet MS" panose="020B0603020202020204"/>
                <a:ea typeface="+mn-ea"/>
                <a:cs typeface="+mn-cs"/>
              </a:rPr>
              <a:t>patiesai un sa</a:t>
            </a:r>
            <a:r>
              <a:rPr lang="lv-LV" sz="1100" b="1" kern="0" noProof="1">
                <a:latin typeface="Trebuchet MS" panose="020B0603020202020204"/>
                <a:ea typeface="+mn-ea"/>
              </a:rPr>
              <a:t>vstarpēji saskanīgai</a:t>
            </a:r>
            <a:endParaRPr kumimoji="0" lang="lv-LV" sz="1100" b="1" i="0" u="none" strike="noStrike" kern="0" cap="none" spc="0" normalizeH="0" baseline="0" noProof="0" dirty="0">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en-US" sz="1100" b="0" i="0" u="none" strike="noStrike" kern="0" cap="none" spc="0" normalizeH="0" baseline="0" noProof="1">
              <a:ln>
                <a:noFill/>
              </a:ln>
              <a:effectLst/>
              <a:uLnTx/>
              <a:uFillTx/>
              <a:latin typeface="Trebuchet MS" panose="020B0603020202020204"/>
              <a:ea typeface="+mn-ea"/>
              <a:cs typeface="+mn-cs"/>
            </a:endParaRPr>
          </a:p>
        </p:txBody>
      </p:sp>
      <p:sp>
        <p:nvSpPr>
          <p:cNvPr id="66" name="Oval 65">
            <a:extLst>
              <a:ext uri="{FF2B5EF4-FFF2-40B4-BE49-F238E27FC236}">
                <a16:creationId xmlns:a16="http://schemas.microsoft.com/office/drawing/2014/main" id="{EBFFF558-83B6-4A64-ADCA-776B370D39E5}"/>
              </a:ext>
            </a:extLst>
          </p:cNvPr>
          <p:cNvSpPr/>
          <p:nvPr/>
        </p:nvSpPr>
        <p:spPr>
          <a:xfrm>
            <a:off x="650126" y="2029851"/>
            <a:ext cx="476250" cy="476250"/>
          </a:xfrm>
          <a:prstGeom prst="ellipse">
            <a:avLst/>
          </a:prstGeom>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95000"/>
                  </a:schemeClr>
                </a:solidFill>
                <a:effectLst/>
                <a:uLnTx/>
                <a:uFillTx/>
                <a:latin typeface="Trebuchet MS" panose="020B0603020202020204"/>
                <a:ea typeface="+mn-ea"/>
                <a:cs typeface="+mn-cs"/>
              </a:rPr>
              <a:t>1</a:t>
            </a:r>
          </a:p>
        </p:txBody>
      </p:sp>
      <p:sp>
        <p:nvSpPr>
          <p:cNvPr id="67" name="Oval 66">
            <a:extLst>
              <a:ext uri="{FF2B5EF4-FFF2-40B4-BE49-F238E27FC236}">
                <a16:creationId xmlns:a16="http://schemas.microsoft.com/office/drawing/2014/main" id="{8DE81E16-37D7-49F8-B1F0-583377AE3BD7}"/>
              </a:ext>
            </a:extLst>
          </p:cNvPr>
          <p:cNvSpPr/>
          <p:nvPr/>
        </p:nvSpPr>
        <p:spPr>
          <a:xfrm>
            <a:off x="2478926" y="2029851"/>
            <a:ext cx="476250" cy="476250"/>
          </a:xfrm>
          <a:prstGeom prst="ellipse">
            <a:avLst/>
          </a:prstGeom>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95000"/>
                  </a:schemeClr>
                </a:solidFill>
                <a:effectLst/>
                <a:uLnTx/>
                <a:uFillTx/>
                <a:latin typeface="Trebuchet MS" panose="020B0603020202020204"/>
                <a:ea typeface="+mn-ea"/>
                <a:cs typeface="+mn-cs"/>
              </a:rPr>
              <a:t>2</a:t>
            </a:r>
          </a:p>
        </p:txBody>
      </p:sp>
      <p:sp>
        <p:nvSpPr>
          <p:cNvPr id="68" name="Oval 67">
            <a:extLst>
              <a:ext uri="{FF2B5EF4-FFF2-40B4-BE49-F238E27FC236}">
                <a16:creationId xmlns:a16="http://schemas.microsoft.com/office/drawing/2014/main" id="{2FC25768-0FC8-4128-BE4B-27F537E1CB1F}"/>
              </a:ext>
            </a:extLst>
          </p:cNvPr>
          <p:cNvSpPr/>
          <p:nvPr/>
        </p:nvSpPr>
        <p:spPr>
          <a:xfrm>
            <a:off x="4307726" y="2029851"/>
            <a:ext cx="476250" cy="476250"/>
          </a:xfrm>
          <a:prstGeom prst="ellipse">
            <a:avLst/>
          </a:prstGeom>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95000"/>
                  </a:schemeClr>
                </a:solidFill>
                <a:effectLst/>
                <a:uLnTx/>
                <a:uFillTx/>
                <a:latin typeface="Trebuchet MS" panose="020B0603020202020204"/>
                <a:ea typeface="+mn-ea"/>
                <a:cs typeface="+mn-cs"/>
              </a:rPr>
              <a:t>3</a:t>
            </a:r>
          </a:p>
        </p:txBody>
      </p:sp>
      <p:sp>
        <p:nvSpPr>
          <p:cNvPr id="69" name="Oval 68">
            <a:extLst>
              <a:ext uri="{FF2B5EF4-FFF2-40B4-BE49-F238E27FC236}">
                <a16:creationId xmlns:a16="http://schemas.microsoft.com/office/drawing/2014/main" id="{F5B278F2-776D-44B0-9C28-19EC563283CA}"/>
              </a:ext>
            </a:extLst>
          </p:cNvPr>
          <p:cNvSpPr/>
          <p:nvPr/>
        </p:nvSpPr>
        <p:spPr>
          <a:xfrm>
            <a:off x="6136526" y="2029851"/>
            <a:ext cx="476250" cy="476250"/>
          </a:xfrm>
          <a:prstGeom prst="ellipse">
            <a:avLst/>
          </a:prstGeom>
          <a:solidFill>
            <a:schemeClr val="accent4">
              <a:lumMod val="40000"/>
              <a:lumOff val="6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Trebuchet MS" panose="020B0603020202020204"/>
                <a:ea typeface="+mn-ea"/>
                <a:cs typeface="+mn-cs"/>
              </a:rPr>
              <a:t>4</a:t>
            </a:r>
          </a:p>
        </p:txBody>
      </p:sp>
      <p:sp>
        <p:nvSpPr>
          <p:cNvPr id="70" name="Oval 69">
            <a:extLst>
              <a:ext uri="{FF2B5EF4-FFF2-40B4-BE49-F238E27FC236}">
                <a16:creationId xmlns:a16="http://schemas.microsoft.com/office/drawing/2014/main" id="{33DAECB0-2DFA-41F8-A19B-C5EB733EA830}"/>
              </a:ext>
            </a:extLst>
          </p:cNvPr>
          <p:cNvSpPr/>
          <p:nvPr/>
        </p:nvSpPr>
        <p:spPr>
          <a:xfrm>
            <a:off x="7965326" y="2029851"/>
            <a:ext cx="476250" cy="476250"/>
          </a:xfrm>
          <a:prstGeom prst="ellipse">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85000"/>
                    <a:lumOff val="15000"/>
                  </a:prstClr>
                </a:solidFill>
                <a:effectLst/>
                <a:uLnTx/>
                <a:uFillTx/>
                <a:latin typeface="Trebuchet MS" panose="020B0603020202020204"/>
                <a:ea typeface="+mn-ea"/>
                <a:cs typeface="+mn-cs"/>
              </a:rPr>
              <a:t>5</a:t>
            </a:r>
          </a:p>
        </p:txBody>
      </p:sp>
      <p:grpSp>
        <p:nvGrpSpPr>
          <p:cNvPr id="71" name="Graphic 6" descr="Lightbulb">
            <a:extLst>
              <a:ext uri="{FF2B5EF4-FFF2-40B4-BE49-F238E27FC236}">
                <a16:creationId xmlns:a16="http://schemas.microsoft.com/office/drawing/2014/main" id="{065152A8-06AE-42ED-9525-9C51382A041C}"/>
              </a:ext>
            </a:extLst>
          </p:cNvPr>
          <p:cNvGrpSpPr/>
          <p:nvPr/>
        </p:nvGrpSpPr>
        <p:grpSpPr>
          <a:xfrm>
            <a:off x="671557" y="2935040"/>
            <a:ext cx="433388" cy="433388"/>
            <a:chOff x="930275" y="2232577"/>
            <a:chExt cx="577850" cy="577850"/>
          </a:xfrm>
          <a:solidFill>
            <a:schemeClr val="accent4">
              <a:lumMod val="60000"/>
              <a:lumOff val="40000"/>
            </a:schemeClr>
          </a:solidFill>
        </p:grpSpPr>
        <p:sp>
          <p:nvSpPr>
            <p:cNvPr id="72" name="Freeform: Shape 71">
              <a:extLst>
                <a:ext uri="{FF2B5EF4-FFF2-40B4-BE49-F238E27FC236}">
                  <a16:creationId xmlns:a16="http://schemas.microsoft.com/office/drawing/2014/main" id="{E58BBFFD-AA2B-4CDA-9A8D-8CBDC358E157}"/>
                </a:ext>
              </a:extLst>
            </p:cNvPr>
            <p:cNvSpPr/>
            <p:nvPr/>
          </p:nvSpPr>
          <p:spPr>
            <a:xfrm>
              <a:off x="1140949" y="2617810"/>
              <a:ext cx="156501" cy="36115"/>
            </a:xfrm>
            <a:custGeom>
              <a:avLst/>
              <a:gdLst>
                <a:gd name="connsiteX0" fmla="*/ 18058 w 156501"/>
                <a:gd name="connsiteY0" fmla="*/ 0 h 36115"/>
                <a:gd name="connsiteX1" fmla="*/ 138443 w 156501"/>
                <a:gd name="connsiteY1" fmla="*/ 0 h 36115"/>
                <a:gd name="connsiteX2" fmla="*/ 156501 w 156501"/>
                <a:gd name="connsiteY2" fmla="*/ 18058 h 36115"/>
                <a:gd name="connsiteX3" fmla="*/ 138443 w 156501"/>
                <a:gd name="connsiteY3" fmla="*/ 36116 h 36115"/>
                <a:gd name="connsiteX4" fmla="*/ 18058 w 156501"/>
                <a:gd name="connsiteY4" fmla="*/ 36116 h 36115"/>
                <a:gd name="connsiteX5" fmla="*/ 0 w 156501"/>
                <a:gd name="connsiteY5" fmla="*/ 18058 h 36115"/>
                <a:gd name="connsiteX6" fmla="*/ 18058 w 156501"/>
                <a:gd name="connsiteY6" fmla="*/ 0 h 3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01" h="36115">
                  <a:moveTo>
                    <a:pt x="18058" y="0"/>
                  </a:moveTo>
                  <a:lnTo>
                    <a:pt x="138443" y="0"/>
                  </a:lnTo>
                  <a:cubicBezTo>
                    <a:pt x="148676" y="0"/>
                    <a:pt x="156501" y="7825"/>
                    <a:pt x="156501" y="18058"/>
                  </a:cubicBezTo>
                  <a:cubicBezTo>
                    <a:pt x="156501" y="28291"/>
                    <a:pt x="148676" y="36116"/>
                    <a:pt x="138443" y="36116"/>
                  </a:cubicBezTo>
                  <a:lnTo>
                    <a:pt x="18058" y="36116"/>
                  </a:lnTo>
                  <a:cubicBezTo>
                    <a:pt x="7825" y="36116"/>
                    <a:pt x="0" y="28291"/>
                    <a:pt x="0" y="18058"/>
                  </a:cubicBezTo>
                  <a:cubicBezTo>
                    <a:pt x="0" y="7825"/>
                    <a:pt x="7825" y="0"/>
                    <a:pt x="18058" y="0"/>
                  </a:cubicBez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3" name="Freeform: Shape 72">
              <a:extLst>
                <a:ext uri="{FF2B5EF4-FFF2-40B4-BE49-F238E27FC236}">
                  <a16:creationId xmlns:a16="http://schemas.microsoft.com/office/drawing/2014/main" id="{2F1A6DBB-C84B-4850-9E3C-3CFB40958D96}"/>
                </a:ext>
              </a:extLst>
            </p:cNvPr>
            <p:cNvSpPr/>
            <p:nvPr/>
          </p:nvSpPr>
          <p:spPr>
            <a:xfrm>
              <a:off x="1140949" y="2678003"/>
              <a:ext cx="156501" cy="36115"/>
            </a:xfrm>
            <a:custGeom>
              <a:avLst/>
              <a:gdLst>
                <a:gd name="connsiteX0" fmla="*/ 18058 w 156501"/>
                <a:gd name="connsiteY0" fmla="*/ 0 h 36115"/>
                <a:gd name="connsiteX1" fmla="*/ 138443 w 156501"/>
                <a:gd name="connsiteY1" fmla="*/ 0 h 36115"/>
                <a:gd name="connsiteX2" fmla="*/ 156501 w 156501"/>
                <a:gd name="connsiteY2" fmla="*/ 18058 h 36115"/>
                <a:gd name="connsiteX3" fmla="*/ 138443 w 156501"/>
                <a:gd name="connsiteY3" fmla="*/ 36116 h 36115"/>
                <a:gd name="connsiteX4" fmla="*/ 18058 w 156501"/>
                <a:gd name="connsiteY4" fmla="*/ 36116 h 36115"/>
                <a:gd name="connsiteX5" fmla="*/ 0 w 156501"/>
                <a:gd name="connsiteY5" fmla="*/ 18058 h 36115"/>
                <a:gd name="connsiteX6" fmla="*/ 18058 w 156501"/>
                <a:gd name="connsiteY6" fmla="*/ 0 h 3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01" h="36115">
                  <a:moveTo>
                    <a:pt x="18058" y="0"/>
                  </a:moveTo>
                  <a:lnTo>
                    <a:pt x="138443" y="0"/>
                  </a:lnTo>
                  <a:cubicBezTo>
                    <a:pt x="148676" y="0"/>
                    <a:pt x="156501" y="7825"/>
                    <a:pt x="156501" y="18058"/>
                  </a:cubicBezTo>
                  <a:cubicBezTo>
                    <a:pt x="156501" y="28291"/>
                    <a:pt x="148676" y="36116"/>
                    <a:pt x="138443" y="36116"/>
                  </a:cubicBezTo>
                  <a:lnTo>
                    <a:pt x="18058" y="36116"/>
                  </a:lnTo>
                  <a:cubicBezTo>
                    <a:pt x="7825" y="36116"/>
                    <a:pt x="0" y="28291"/>
                    <a:pt x="0" y="18058"/>
                  </a:cubicBezTo>
                  <a:cubicBezTo>
                    <a:pt x="0" y="7825"/>
                    <a:pt x="7825" y="0"/>
                    <a:pt x="18058" y="0"/>
                  </a:cubicBez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4" name="Freeform: Shape 73">
              <a:extLst>
                <a:ext uri="{FF2B5EF4-FFF2-40B4-BE49-F238E27FC236}">
                  <a16:creationId xmlns:a16="http://schemas.microsoft.com/office/drawing/2014/main" id="{F91B5421-CCDB-48C1-98BE-E316D6A6251F}"/>
                </a:ext>
              </a:extLst>
            </p:cNvPr>
            <p:cNvSpPr/>
            <p:nvPr/>
          </p:nvSpPr>
          <p:spPr>
            <a:xfrm>
              <a:off x="1180074" y="2738195"/>
              <a:ext cx="78250" cy="36115"/>
            </a:xfrm>
            <a:custGeom>
              <a:avLst/>
              <a:gdLst>
                <a:gd name="connsiteX0" fmla="*/ 0 w 78250"/>
                <a:gd name="connsiteY0" fmla="*/ 0 h 36115"/>
                <a:gd name="connsiteX1" fmla="*/ 39125 w 78250"/>
                <a:gd name="connsiteY1" fmla="*/ 36116 h 36115"/>
                <a:gd name="connsiteX2" fmla="*/ 78251 w 78250"/>
                <a:gd name="connsiteY2" fmla="*/ 0 h 36115"/>
                <a:gd name="connsiteX3" fmla="*/ 0 w 78250"/>
                <a:gd name="connsiteY3" fmla="*/ 0 h 36115"/>
              </a:gdLst>
              <a:ahLst/>
              <a:cxnLst>
                <a:cxn ang="0">
                  <a:pos x="connsiteX0" y="connsiteY0"/>
                </a:cxn>
                <a:cxn ang="0">
                  <a:pos x="connsiteX1" y="connsiteY1"/>
                </a:cxn>
                <a:cxn ang="0">
                  <a:pos x="connsiteX2" y="connsiteY2"/>
                </a:cxn>
                <a:cxn ang="0">
                  <a:pos x="connsiteX3" y="connsiteY3"/>
                </a:cxn>
              </a:cxnLst>
              <a:rect l="l" t="t" r="r" b="b"/>
              <a:pathLst>
                <a:path w="78250" h="36115">
                  <a:moveTo>
                    <a:pt x="0" y="0"/>
                  </a:moveTo>
                  <a:cubicBezTo>
                    <a:pt x="1806" y="20466"/>
                    <a:pt x="18660" y="36116"/>
                    <a:pt x="39125" y="36116"/>
                  </a:cubicBezTo>
                  <a:cubicBezTo>
                    <a:pt x="59591" y="36116"/>
                    <a:pt x="76445" y="20466"/>
                    <a:pt x="78251" y="0"/>
                  </a:cubicBezTo>
                  <a:lnTo>
                    <a:pt x="0" y="0"/>
                  </a:ln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5" name="Freeform: Shape 74">
              <a:extLst>
                <a:ext uri="{FF2B5EF4-FFF2-40B4-BE49-F238E27FC236}">
                  <a16:creationId xmlns:a16="http://schemas.microsoft.com/office/drawing/2014/main" id="{4D673F25-3E72-4A8B-BD11-19F612BE44EE}"/>
                </a:ext>
              </a:extLst>
            </p:cNvPr>
            <p:cNvSpPr/>
            <p:nvPr/>
          </p:nvSpPr>
          <p:spPr>
            <a:xfrm>
              <a:off x="1062698" y="2268692"/>
              <a:ext cx="313002" cy="325040"/>
            </a:xfrm>
            <a:custGeom>
              <a:avLst/>
              <a:gdLst>
                <a:gd name="connsiteX0" fmla="*/ 156501 w 313002"/>
                <a:gd name="connsiteY0" fmla="*/ 0 h 325040"/>
                <a:gd name="connsiteX1" fmla="*/ 156501 w 313002"/>
                <a:gd name="connsiteY1" fmla="*/ 0 h 325040"/>
                <a:gd name="connsiteX2" fmla="*/ 156501 w 313002"/>
                <a:gd name="connsiteY2" fmla="*/ 0 h 325040"/>
                <a:gd name="connsiteX3" fmla="*/ 0 w 313002"/>
                <a:gd name="connsiteY3" fmla="*/ 154695 h 325040"/>
                <a:gd name="connsiteX4" fmla="*/ 0 w 313002"/>
                <a:gd name="connsiteY4" fmla="*/ 160113 h 325040"/>
                <a:gd name="connsiteX5" fmla="*/ 10835 w 313002"/>
                <a:gd name="connsiteY5" fmla="*/ 214286 h 325040"/>
                <a:gd name="connsiteX6" fmla="*/ 37921 w 313002"/>
                <a:gd name="connsiteY6" fmla="*/ 258829 h 325040"/>
                <a:gd name="connsiteX7" fmla="*/ 74639 w 313002"/>
                <a:gd name="connsiteY7" fmla="*/ 318419 h 325040"/>
                <a:gd name="connsiteX8" fmla="*/ 85474 w 313002"/>
                <a:gd name="connsiteY8" fmla="*/ 325041 h 325040"/>
                <a:gd name="connsiteX9" fmla="*/ 227528 w 313002"/>
                <a:gd name="connsiteY9" fmla="*/ 325041 h 325040"/>
                <a:gd name="connsiteX10" fmla="*/ 238363 w 313002"/>
                <a:gd name="connsiteY10" fmla="*/ 318419 h 325040"/>
                <a:gd name="connsiteX11" fmla="*/ 275081 w 313002"/>
                <a:gd name="connsiteY11" fmla="*/ 258829 h 325040"/>
                <a:gd name="connsiteX12" fmla="*/ 302167 w 313002"/>
                <a:gd name="connsiteY12" fmla="*/ 214286 h 325040"/>
                <a:gd name="connsiteX13" fmla="*/ 313002 w 313002"/>
                <a:gd name="connsiteY13" fmla="*/ 160113 h 325040"/>
                <a:gd name="connsiteX14" fmla="*/ 313002 w 313002"/>
                <a:gd name="connsiteY14" fmla="*/ 154695 h 325040"/>
                <a:gd name="connsiteX15" fmla="*/ 156501 w 313002"/>
                <a:gd name="connsiteY15" fmla="*/ 0 h 325040"/>
                <a:gd name="connsiteX16" fmla="*/ 276886 w 313002"/>
                <a:gd name="connsiteY16" fmla="*/ 159511 h 325040"/>
                <a:gd name="connsiteX17" fmla="*/ 268459 w 313002"/>
                <a:gd name="connsiteY17" fmla="*/ 201646 h 325040"/>
                <a:gd name="connsiteX18" fmla="*/ 247994 w 313002"/>
                <a:gd name="connsiteY18" fmla="*/ 234752 h 325040"/>
                <a:gd name="connsiteX19" fmla="*/ 213082 w 313002"/>
                <a:gd name="connsiteY19" fmla="*/ 288925 h 325040"/>
                <a:gd name="connsiteX20" fmla="*/ 156501 w 313002"/>
                <a:gd name="connsiteY20" fmla="*/ 288925 h 325040"/>
                <a:gd name="connsiteX21" fmla="*/ 100522 w 313002"/>
                <a:gd name="connsiteY21" fmla="*/ 288925 h 325040"/>
                <a:gd name="connsiteX22" fmla="*/ 65610 w 313002"/>
                <a:gd name="connsiteY22" fmla="*/ 234752 h 325040"/>
                <a:gd name="connsiteX23" fmla="*/ 45145 w 313002"/>
                <a:gd name="connsiteY23" fmla="*/ 201646 h 325040"/>
                <a:gd name="connsiteX24" fmla="*/ 36718 w 313002"/>
                <a:gd name="connsiteY24" fmla="*/ 159511 h 325040"/>
                <a:gd name="connsiteX25" fmla="*/ 36718 w 313002"/>
                <a:gd name="connsiteY25" fmla="*/ 154695 h 325040"/>
                <a:gd name="connsiteX26" fmla="*/ 157103 w 313002"/>
                <a:gd name="connsiteY26" fmla="*/ 35514 h 325040"/>
                <a:gd name="connsiteX27" fmla="*/ 157103 w 313002"/>
                <a:gd name="connsiteY27" fmla="*/ 35514 h 325040"/>
                <a:gd name="connsiteX28" fmla="*/ 157103 w 313002"/>
                <a:gd name="connsiteY28" fmla="*/ 35514 h 325040"/>
                <a:gd name="connsiteX29" fmla="*/ 157103 w 313002"/>
                <a:gd name="connsiteY29" fmla="*/ 35514 h 325040"/>
                <a:gd name="connsiteX30" fmla="*/ 157103 w 313002"/>
                <a:gd name="connsiteY30" fmla="*/ 35514 h 325040"/>
                <a:gd name="connsiteX31" fmla="*/ 157103 w 313002"/>
                <a:gd name="connsiteY31" fmla="*/ 35514 h 325040"/>
                <a:gd name="connsiteX32" fmla="*/ 157103 w 313002"/>
                <a:gd name="connsiteY32" fmla="*/ 35514 h 325040"/>
                <a:gd name="connsiteX33" fmla="*/ 277488 w 313002"/>
                <a:gd name="connsiteY33" fmla="*/ 154695 h 325040"/>
                <a:gd name="connsiteX34" fmla="*/ 277488 w 313002"/>
                <a:gd name="connsiteY34" fmla="*/ 159511 h 3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3002" h="325040">
                  <a:moveTo>
                    <a:pt x="156501" y="0"/>
                  </a:moveTo>
                  <a:cubicBezTo>
                    <a:pt x="156501" y="0"/>
                    <a:pt x="156501" y="0"/>
                    <a:pt x="156501" y="0"/>
                  </a:cubicBezTo>
                  <a:cubicBezTo>
                    <a:pt x="156501" y="0"/>
                    <a:pt x="156501" y="0"/>
                    <a:pt x="156501" y="0"/>
                  </a:cubicBezTo>
                  <a:cubicBezTo>
                    <a:pt x="71027" y="602"/>
                    <a:pt x="1806" y="69222"/>
                    <a:pt x="0" y="154695"/>
                  </a:cubicBezTo>
                  <a:lnTo>
                    <a:pt x="0" y="160113"/>
                  </a:lnTo>
                  <a:cubicBezTo>
                    <a:pt x="602" y="178772"/>
                    <a:pt x="4213" y="196830"/>
                    <a:pt x="10835" y="214286"/>
                  </a:cubicBezTo>
                  <a:cubicBezTo>
                    <a:pt x="17456" y="230538"/>
                    <a:pt x="26485" y="245586"/>
                    <a:pt x="37921" y="258829"/>
                  </a:cubicBezTo>
                  <a:cubicBezTo>
                    <a:pt x="52368" y="274479"/>
                    <a:pt x="68018" y="305177"/>
                    <a:pt x="74639" y="318419"/>
                  </a:cubicBezTo>
                  <a:cubicBezTo>
                    <a:pt x="76445" y="322633"/>
                    <a:pt x="80658" y="325041"/>
                    <a:pt x="85474" y="325041"/>
                  </a:cubicBezTo>
                  <a:lnTo>
                    <a:pt x="227528" y="325041"/>
                  </a:lnTo>
                  <a:cubicBezTo>
                    <a:pt x="232344" y="325041"/>
                    <a:pt x="236557" y="322633"/>
                    <a:pt x="238363" y="318419"/>
                  </a:cubicBezTo>
                  <a:cubicBezTo>
                    <a:pt x="244984" y="305177"/>
                    <a:pt x="260634" y="274479"/>
                    <a:pt x="275081" y="258829"/>
                  </a:cubicBezTo>
                  <a:cubicBezTo>
                    <a:pt x="286517" y="245586"/>
                    <a:pt x="296148" y="230538"/>
                    <a:pt x="302167" y="214286"/>
                  </a:cubicBezTo>
                  <a:cubicBezTo>
                    <a:pt x="308789" y="196830"/>
                    <a:pt x="312400" y="178772"/>
                    <a:pt x="313002" y="160113"/>
                  </a:cubicBezTo>
                  <a:lnTo>
                    <a:pt x="313002" y="154695"/>
                  </a:lnTo>
                  <a:cubicBezTo>
                    <a:pt x="311196" y="69222"/>
                    <a:pt x="241975" y="602"/>
                    <a:pt x="156501" y="0"/>
                  </a:cubicBezTo>
                  <a:close/>
                  <a:moveTo>
                    <a:pt x="276886" y="159511"/>
                  </a:moveTo>
                  <a:cubicBezTo>
                    <a:pt x="276285" y="173957"/>
                    <a:pt x="273275" y="188403"/>
                    <a:pt x="268459" y="201646"/>
                  </a:cubicBezTo>
                  <a:cubicBezTo>
                    <a:pt x="263644" y="213684"/>
                    <a:pt x="257023" y="225121"/>
                    <a:pt x="247994" y="234752"/>
                  </a:cubicBezTo>
                  <a:cubicBezTo>
                    <a:pt x="234150" y="251606"/>
                    <a:pt x="222111" y="269663"/>
                    <a:pt x="213082" y="288925"/>
                  </a:cubicBezTo>
                  <a:lnTo>
                    <a:pt x="156501" y="288925"/>
                  </a:lnTo>
                  <a:lnTo>
                    <a:pt x="100522" y="288925"/>
                  </a:lnTo>
                  <a:cubicBezTo>
                    <a:pt x="90891" y="269663"/>
                    <a:pt x="78852" y="251606"/>
                    <a:pt x="65610" y="234752"/>
                  </a:cubicBezTo>
                  <a:cubicBezTo>
                    <a:pt x="57183" y="225121"/>
                    <a:pt x="49960" y="213684"/>
                    <a:pt x="45145" y="201646"/>
                  </a:cubicBezTo>
                  <a:cubicBezTo>
                    <a:pt x="39727" y="188403"/>
                    <a:pt x="37319" y="173957"/>
                    <a:pt x="36718" y="159511"/>
                  </a:cubicBezTo>
                  <a:lnTo>
                    <a:pt x="36718" y="154695"/>
                  </a:lnTo>
                  <a:cubicBezTo>
                    <a:pt x="37921" y="89085"/>
                    <a:pt x="91493" y="36116"/>
                    <a:pt x="157103" y="35514"/>
                  </a:cubicBezTo>
                  <a:lnTo>
                    <a:pt x="157103" y="35514"/>
                  </a:lnTo>
                  <a:lnTo>
                    <a:pt x="157103" y="35514"/>
                  </a:lnTo>
                  <a:cubicBezTo>
                    <a:pt x="157103" y="35514"/>
                    <a:pt x="157103" y="35514"/>
                    <a:pt x="157103" y="35514"/>
                  </a:cubicBezTo>
                  <a:cubicBezTo>
                    <a:pt x="157103" y="35514"/>
                    <a:pt x="157103" y="35514"/>
                    <a:pt x="157103" y="35514"/>
                  </a:cubicBezTo>
                  <a:lnTo>
                    <a:pt x="157103" y="35514"/>
                  </a:lnTo>
                  <a:lnTo>
                    <a:pt x="157103" y="35514"/>
                  </a:lnTo>
                  <a:cubicBezTo>
                    <a:pt x="222713" y="36116"/>
                    <a:pt x="276285" y="88483"/>
                    <a:pt x="277488" y="154695"/>
                  </a:cubicBezTo>
                  <a:lnTo>
                    <a:pt x="277488" y="159511"/>
                  </a:ln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grpSp>
      <p:grpSp>
        <p:nvGrpSpPr>
          <p:cNvPr id="76" name="Graphic 10" descr="Research">
            <a:extLst>
              <a:ext uri="{FF2B5EF4-FFF2-40B4-BE49-F238E27FC236}">
                <a16:creationId xmlns:a16="http://schemas.microsoft.com/office/drawing/2014/main" id="{2EAF06A7-CB31-42F9-A7A5-DDD9115DAF4A}"/>
              </a:ext>
            </a:extLst>
          </p:cNvPr>
          <p:cNvGrpSpPr/>
          <p:nvPr/>
        </p:nvGrpSpPr>
        <p:grpSpPr>
          <a:xfrm>
            <a:off x="4329157" y="2935040"/>
            <a:ext cx="433388" cy="433388"/>
            <a:chOff x="5807075" y="2232577"/>
            <a:chExt cx="577850" cy="577850"/>
          </a:xfrm>
          <a:solidFill>
            <a:schemeClr val="accent4">
              <a:lumMod val="60000"/>
              <a:lumOff val="40000"/>
            </a:schemeClr>
          </a:solidFill>
        </p:grpSpPr>
        <p:sp>
          <p:nvSpPr>
            <p:cNvPr id="77" name="Freeform: Shape 76">
              <a:extLst>
                <a:ext uri="{FF2B5EF4-FFF2-40B4-BE49-F238E27FC236}">
                  <a16:creationId xmlns:a16="http://schemas.microsoft.com/office/drawing/2014/main" id="{29D73609-5385-4F99-95A2-44EBD74CBB06}"/>
                </a:ext>
              </a:extLst>
            </p:cNvPr>
            <p:cNvSpPr/>
            <p:nvPr/>
          </p:nvSpPr>
          <p:spPr>
            <a:xfrm>
              <a:off x="5854021" y="2282533"/>
              <a:ext cx="476278" cy="476880"/>
            </a:xfrm>
            <a:custGeom>
              <a:avLst/>
              <a:gdLst>
                <a:gd name="connsiteX0" fmla="*/ 389450 w 476278"/>
                <a:gd name="connsiteY0" fmla="*/ 329859 h 476880"/>
                <a:gd name="connsiteX1" fmla="*/ 352131 w 476278"/>
                <a:gd name="connsiteY1" fmla="*/ 318423 h 476880"/>
                <a:gd name="connsiteX2" fmla="*/ 325044 w 476278"/>
                <a:gd name="connsiteY2" fmla="*/ 291938 h 476880"/>
                <a:gd name="connsiteX3" fmla="*/ 362363 w 476278"/>
                <a:gd name="connsiteY3" fmla="*/ 182387 h 476880"/>
                <a:gd name="connsiteX4" fmla="*/ 181785 w 476278"/>
                <a:gd name="connsiteY4" fmla="*/ 3 h 476880"/>
                <a:gd name="connsiteX5" fmla="*/ 3 w 476278"/>
                <a:gd name="connsiteY5" fmla="*/ 180581 h 476880"/>
                <a:gd name="connsiteX6" fmla="*/ 180581 w 476278"/>
                <a:gd name="connsiteY6" fmla="*/ 362363 h 476880"/>
                <a:gd name="connsiteX7" fmla="*/ 291336 w 476278"/>
                <a:gd name="connsiteY7" fmla="*/ 325044 h 476880"/>
                <a:gd name="connsiteX8" fmla="*/ 317821 w 476278"/>
                <a:gd name="connsiteY8" fmla="*/ 351529 h 476880"/>
                <a:gd name="connsiteX9" fmla="*/ 329257 w 476278"/>
                <a:gd name="connsiteY9" fmla="*/ 389450 h 476880"/>
                <a:gd name="connsiteX10" fmla="*/ 404498 w 476278"/>
                <a:gd name="connsiteY10" fmla="*/ 464691 h 476880"/>
                <a:gd name="connsiteX11" fmla="*/ 464089 w 476278"/>
                <a:gd name="connsiteY11" fmla="*/ 464691 h 476880"/>
                <a:gd name="connsiteX12" fmla="*/ 464089 w 476278"/>
                <a:gd name="connsiteY12" fmla="*/ 405100 h 476880"/>
                <a:gd name="connsiteX13" fmla="*/ 389450 w 476278"/>
                <a:gd name="connsiteY13" fmla="*/ 329859 h 476880"/>
                <a:gd name="connsiteX14" fmla="*/ 181785 w 476278"/>
                <a:gd name="connsiteY14" fmla="*/ 326248 h 476880"/>
                <a:gd name="connsiteX15" fmla="*/ 37323 w 476278"/>
                <a:gd name="connsiteY15" fmla="*/ 181785 h 476880"/>
                <a:gd name="connsiteX16" fmla="*/ 181785 w 476278"/>
                <a:gd name="connsiteY16" fmla="*/ 37323 h 476880"/>
                <a:gd name="connsiteX17" fmla="*/ 326248 w 476278"/>
                <a:gd name="connsiteY17" fmla="*/ 181785 h 476880"/>
                <a:gd name="connsiteX18" fmla="*/ 181785 w 476278"/>
                <a:gd name="connsiteY18" fmla="*/ 326248 h 47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6278" h="476880">
                  <a:moveTo>
                    <a:pt x="389450" y="329859"/>
                  </a:moveTo>
                  <a:cubicBezTo>
                    <a:pt x="379819" y="320229"/>
                    <a:pt x="365373" y="315413"/>
                    <a:pt x="352131" y="318423"/>
                  </a:cubicBezTo>
                  <a:lnTo>
                    <a:pt x="325044" y="291938"/>
                  </a:lnTo>
                  <a:cubicBezTo>
                    <a:pt x="349121" y="260638"/>
                    <a:pt x="362363" y="222114"/>
                    <a:pt x="362363" y="182387"/>
                  </a:cubicBezTo>
                  <a:cubicBezTo>
                    <a:pt x="362965" y="81865"/>
                    <a:pt x="281705" y="605"/>
                    <a:pt x="181785" y="3"/>
                  </a:cubicBezTo>
                  <a:cubicBezTo>
                    <a:pt x="81865" y="-599"/>
                    <a:pt x="605" y="80662"/>
                    <a:pt x="3" y="180581"/>
                  </a:cubicBezTo>
                  <a:cubicBezTo>
                    <a:pt x="-599" y="280501"/>
                    <a:pt x="80662" y="361762"/>
                    <a:pt x="180581" y="362363"/>
                  </a:cubicBezTo>
                  <a:cubicBezTo>
                    <a:pt x="220309" y="362363"/>
                    <a:pt x="259434" y="349121"/>
                    <a:pt x="291336" y="325044"/>
                  </a:cubicBezTo>
                  <a:lnTo>
                    <a:pt x="317821" y="351529"/>
                  </a:lnTo>
                  <a:cubicBezTo>
                    <a:pt x="315413" y="365373"/>
                    <a:pt x="319627" y="379217"/>
                    <a:pt x="329257" y="389450"/>
                  </a:cubicBezTo>
                  <a:lnTo>
                    <a:pt x="404498" y="464691"/>
                  </a:lnTo>
                  <a:cubicBezTo>
                    <a:pt x="420750" y="480943"/>
                    <a:pt x="447837" y="480943"/>
                    <a:pt x="464089" y="464691"/>
                  </a:cubicBezTo>
                  <a:cubicBezTo>
                    <a:pt x="480341" y="448439"/>
                    <a:pt x="480341" y="421352"/>
                    <a:pt x="464089" y="405100"/>
                  </a:cubicBezTo>
                  <a:lnTo>
                    <a:pt x="389450" y="329859"/>
                  </a:lnTo>
                  <a:close/>
                  <a:moveTo>
                    <a:pt x="181785" y="326248"/>
                  </a:moveTo>
                  <a:cubicBezTo>
                    <a:pt x="101729" y="326248"/>
                    <a:pt x="37323" y="261842"/>
                    <a:pt x="37323" y="181785"/>
                  </a:cubicBezTo>
                  <a:cubicBezTo>
                    <a:pt x="37323" y="101729"/>
                    <a:pt x="101729" y="37323"/>
                    <a:pt x="181785" y="37323"/>
                  </a:cubicBezTo>
                  <a:cubicBezTo>
                    <a:pt x="261842" y="37323"/>
                    <a:pt x="326248" y="101729"/>
                    <a:pt x="326248" y="181785"/>
                  </a:cubicBezTo>
                  <a:cubicBezTo>
                    <a:pt x="326248" y="261240"/>
                    <a:pt x="261240" y="326248"/>
                    <a:pt x="181785" y="326248"/>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8" name="Freeform: Shape 77">
              <a:extLst>
                <a:ext uri="{FF2B5EF4-FFF2-40B4-BE49-F238E27FC236}">
                  <a16:creationId xmlns:a16="http://schemas.microsoft.com/office/drawing/2014/main" id="{6B043915-58D6-4483-A90E-791A77B6AC9D}"/>
                </a:ext>
              </a:extLst>
            </p:cNvPr>
            <p:cNvSpPr/>
            <p:nvPr/>
          </p:nvSpPr>
          <p:spPr>
            <a:xfrm>
              <a:off x="5906392" y="2371993"/>
              <a:ext cx="259430" cy="190439"/>
            </a:xfrm>
            <a:custGeom>
              <a:avLst/>
              <a:gdLst>
                <a:gd name="connsiteX0" fmla="*/ 258829 w 259430"/>
                <a:gd name="connsiteY0" fmla="*/ 83297 h 190439"/>
                <a:gd name="connsiteX1" fmla="*/ 224519 w 259430"/>
                <a:gd name="connsiteY1" fmla="*/ 83297 h 190439"/>
                <a:gd name="connsiteX2" fmla="*/ 216694 w 259430"/>
                <a:gd name="connsiteY2" fmla="*/ 88112 h 190439"/>
                <a:gd name="connsiteX3" fmla="*/ 193821 w 259430"/>
                <a:gd name="connsiteY3" fmla="*/ 112791 h 190439"/>
                <a:gd name="connsiteX4" fmla="*/ 174559 w 259430"/>
                <a:gd name="connsiteY4" fmla="*/ 45977 h 190439"/>
                <a:gd name="connsiteX5" fmla="*/ 161316 w 259430"/>
                <a:gd name="connsiteY5" fmla="*/ 38754 h 190439"/>
                <a:gd name="connsiteX6" fmla="*/ 154093 w 259430"/>
                <a:gd name="connsiteY6" fmla="*/ 45375 h 190439"/>
                <a:gd name="connsiteX7" fmla="*/ 117978 w 259430"/>
                <a:gd name="connsiteY7" fmla="*/ 141082 h 190439"/>
                <a:gd name="connsiteX8" fmla="*/ 93299 w 259430"/>
                <a:gd name="connsiteY8" fmla="*/ 8658 h 190439"/>
                <a:gd name="connsiteX9" fmla="*/ 81260 w 259430"/>
                <a:gd name="connsiteY9" fmla="*/ 231 h 190439"/>
                <a:gd name="connsiteX10" fmla="*/ 72833 w 259430"/>
                <a:gd name="connsiteY10" fmla="*/ 7454 h 190439"/>
                <a:gd name="connsiteX11" fmla="*/ 46950 w 259430"/>
                <a:gd name="connsiteY11" fmla="*/ 83297 h 190439"/>
                <a:gd name="connsiteX12" fmla="*/ 0 w 259430"/>
                <a:gd name="connsiteY12" fmla="*/ 83297 h 190439"/>
                <a:gd name="connsiteX13" fmla="*/ 0 w 259430"/>
                <a:gd name="connsiteY13" fmla="*/ 107374 h 190439"/>
                <a:gd name="connsiteX14" fmla="*/ 54775 w 259430"/>
                <a:gd name="connsiteY14" fmla="*/ 107374 h 190439"/>
                <a:gd name="connsiteX15" fmla="*/ 65008 w 259430"/>
                <a:gd name="connsiteY15" fmla="*/ 98345 h 190439"/>
                <a:gd name="connsiteX16" fmla="*/ 80056 w 259430"/>
                <a:gd name="connsiteY16" fmla="*/ 52598 h 190439"/>
                <a:gd name="connsiteX17" fmla="*/ 104133 w 259430"/>
                <a:gd name="connsiteY17" fmla="*/ 182013 h 190439"/>
                <a:gd name="connsiteX18" fmla="*/ 113764 w 259430"/>
                <a:gd name="connsiteY18" fmla="*/ 190440 h 190439"/>
                <a:gd name="connsiteX19" fmla="*/ 114968 w 259430"/>
                <a:gd name="connsiteY19" fmla="*/ 190440 h 190439"/>
                <a:gd name="connsiteX20" fmla="*/ 125201 w 259430"/>
                <a:gd name="connsiteY20" fmla="*/ 183818 h 190439"/>
                <a:gd name="connsiteX21" fmla="*/ 163724 w 259430"/>
                <a:gd name="connsiteY21" fmla="*/ 82695 h 190439"/>
                <a:gd name="connsiteX22" fmla="*/ 179374 w 259430"/>
                <a:gd name="connsiteY22" fmla="*/ 136868 h 190439"/>
                <a:gd name="connsiteX23" fmla="*/ 192617 w 259430"/>
                <a:gd name="connsiteY23" fmla="*/ 144091 h 190439"/>
                <a:gd name="connsiteX24" fmla="*/ 197432 w 259430"/>
                <a:gd name="connsiteY24" fmla="*/ 141082 h 190439"/>
                <a:gd name="connsiteX25" fmla="*/ 229936 w 259430"/>
                <a:gd name="connsiteY25" fmla="*/ 107374 h 190439"/>
                <a:gd name="connsiteX26" fmla="*/ 259431 w 259430"/>
                <a:gd name="connsiteY26" fmla="*/ 107374 h 190439"/>
                <a:gd name="connsiteX27" fmla="*/ 259431 w 259430"/>
                <a:gd name="connsiteY27" fmla="*/ 83297 h 19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430" h="190439">
                  <a:moveTo>
                    <a:pt x="258829" y="83297"/>
                  </a:moveTo>
                  <a:lnTo>
                    <a:pt x="224519" y="83297"/>
                  </a:lnTo>
                  <a:cubicBezTo>
                    <a:pt x="221509" y="83899"/>
                    <a:pt x="218500" y="85704"/>
                    <a:pt x="216694" y="88112"/>
                  </a:cubicBezTo>
                  <a:lnTo>
                    <a:pt x="193821" y="112791"/>
                  </a:lnTo>
                  <a:lnTo>
                    <a:pt x="174559" y="45977"/>
                  </a:lnTo>
                  <a:cubicBezTo>
                    <a:pt x="172753" y="40560"/>
                    <a:pt x="166734" y="36948"/>
                    <a:pt x="161316" y="38754"/>
                  </a:cubicBezTo>
                  <a:cubicBezTo>
                    <a:pt x="158307" y="39958"/>
                    <a:pt x="155297" y="41764"/>
                    <a:pt x="154093" y="45375"/>
                  </a:cubicBezTo>
                  <a:lnTo>
                    <a:pt x="117978" y="141082"/>
                  </a:lnTo>
                  <a:lnTo>
                    <a:pt x="93299" y="8658"/>
                  </a:lnTo>
                  <a:cubicBezTo>
                    <a:pt x="92095" y="2638"/>
                    <a:pt x="86678" y="-973"/>
                    <a:pt x="81260" y="231"/>
                  </a:cubicBezTo>
                  <a:cubicBezTo>
                    <a:pt x="77649" y="833"/>
                    <a:pt x="74639" y="3842"/>
                    <a:pt x="72833" y="7454"/>
                  </a:cubicBezTo>
                  <a:lnTo>
                    <a:pt x="46950" y="83297"/>
                  </a:lnTo>
                  <a:lnTo>
                    <a:pt x="0" y="83297"/>
                  </a:lnTo>
                  <a:lnTo>
                    <a:pt x="0" y="107374"/>
                  </a:lnTo>
                  <a:lnTo>
                    <a:pt x="54775" y="107374"/>
                  </a:lnTo>
                  <a:cubicBezTo>
                    <a:pt x="59591" y="106772"/>
                    <a:pt x="63804" y="103160"/>
                    <a:pt x="65008" y="98345"/>
                  </a:cubicBezTo>
                  <a:lnTo>
                    <a:pt x="80056" y="52598"/>
                  </a:lnTo>
                  <a:lnTo>
                    <a:pt x="104133" y="182013"/>
                  </a:lnTo>
                  <a:cubicBezTo>
                    <a:pt x="104735" y="186828"/>
                    <a:pt x="108949" y="190440"/>
                    <a:pt x="113764" y="190440"/>
                  </a:cubicBezTo>
                  <a:lnTo>
                    <a:pt x="114968" y="190440"/>
                  </a:lnTo>
                  <a:cubicBezTo>
                    <a:pt x="119182" y="190440"/>
                    <a:pt x="123395" y="188032"/>
                    <a:pt x="125201" y="183818"/>
                  </a:cubicBezTo>
                  <a:lnTo>
                    <a:pt x="163724" y="82695"/>
                  </a:lnTo>
                  <a:lnTo>
                    <a:pt x="179374" y="136868"/>
                  </a:lnTo>
                  <a:cubicBezTo>
                    <a:pt x="181180" y="142285"/>
                    <a:pt x="186597" y="145897"/>
                    <a:pt x="192617" y="144091"/>
                  </a:cubicBezTo>
                  <a:cubicBezTo>
                    <a:pt x="194422" y="143489"/>
                    <a:pt x="196228" y="142285"/>
                    <a:pt x="197432" y="141082"/>
                  </a:cubicBezTo>
                  <a:lnTo>
                    <a:pt x="229936" y="107374"/>
                  </a:lnTo>
                  <a:lnTo>
                    <a:pt x="259431" y="107374"/>
                  </a:lnTo>
                  <a:lnTo>
                    <a:pt x="259431" y="83297"/>
                  </a:ln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grpSp>
      <p:grpSp>
        <p:nvGrpSpPr>
          <p:cNvPr id="79" name="Graphic 12" descr="Database">
            <a:extLst>
              <a:ext uri="{FF2B5EF4-FFF2-40B4-BE49-F238E27FC236}">
                <a16:creationId xmlns:a16="http://schemas.microsoft.com/office/drawing/2014/main" id="{7766D681-3285-40B6-8AA4-5A4F962AACD3}"/>
              </a:ext>
            </a:extLst>
          </p:cNvPr>
          <p:cNvGrpSpPr/>
          <p:nvPr/>
        </p:nvGrpSpPr>
        <p:grpSpPr>
          <a:xfrm>
            <a:off x="6270523" y="2972420"/>
            <a:ext cx="252809" cy="343098"/>
            <a:chOff x="8365860" y="2292769"/>
            <a:chExt cx="337079" cy="457464"/>
          </a:xfrm>
          <a:solidFill>
            <a:schemeClr val="accent4">
              <a:lumMod val="60000"/>
              <a:lumOff val="40000"/>
            </a:schemeClr>
          </a:solidFill>
        </p:grpSpPr>
        <p:sp>
          <p:nvSpPr>
            <p:cNvPr id="80" name="Freeform: Shape 79">
              <a:extLst>
                <a:ext uri="{FF2B5EF4-FFF2-40B4-BE49-F238E27FC236}">
                  <a16:creationId xmlns:a16="http://schemas.microsoft.com/office/drawing/2014/main" id="{14EEFBEF-D003-48DB-A12D-E3A5C6576AD8}"/>
                </a:ext>
              </a:extLst>
            </p:cNvPr>
            <p:cNvSpPr/>
            <p:nvPr/>
          </p:nvSpPr>
          <p:spPr>
            <a:xfrm>
              <a:off x="8365860" y="2292769"/>
              <a:ext cx="337079" cy="96308"/>
            </a:xfrm>
            <a:custGeom>
              <a:avLst/>
              <a:gdLst>
                <a:gd name="connsiteX0" fmla="*/ 337079 w 337079"/>
                <a:gd name="connsiteY0" fmla="*/ 48154 h 96308"/>
                <a:gd name="connsiteX1" fmla="*/ 168540 w 337079"/>
                <a:gd name="connsiteY1" fmla="*/ 96308 h 96308"/>
                <a:gd name="connsiteX2" fmla="*/ 0 w 337079"/>
                <a:gd name="connsiteY2" fmla="*/ 48154 h 96308"/>
                <a:gd name="connsiteX3" fmla="*/ 168540 w 337079"/>
                <a:gd name="connsiteY3" fmla="*/ 0 h 96308"/>
                <a:gd name="connsiteX4" fmla="*/ 337079 w 337079"/>
                <a:gd name="connsiteY4" fmla="*/ 48154 h 96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79" h="96308">
                  <a:moveTo>
                    <a:pt x="337079" y="48154"/>
                  </a:moveTo>
                  <a:cubicBezTo>
                    <a:pt x="337079" y="74749"/>
                    <a:pt x="261621" y="96308"/>
                    <a:pt x="168540" y="96308"/>
                  </a:cubicBezTo>
                  <a:cubicBezTo>
                    <a:pt x="75458" y="96308"/>
                    <a:pt x="0" y="74749"/>
                    <a:pt x="0" y="48154"/>
                  </a:cubicBezTo>
                  <a:cubicBezTo>
                    <a:pt x="0" y="21559"/>
                    <a:pt x="75458" y="0"/>
                    <a:pt x="168540" y="0"/>
                  </a:cubicBezTo>
                  <a:cubicBezTo>
                    <a:pt x="261621" y="0"/>
                    <a:pt x="337079" y="21559"/>
                    <a:pt x="337079"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1" name="Freeform: Shape 80">
              <a:extLst>
                <a:ext uri="{FF2B5EF4-FFF2-40B4-BE49-F238E27FC236}">
                  <a16:creationId xmlns:a16="http://schemas.microsoft.com/office/drawing/2014/main" id="{32340B11-9E8D-4FAB-A3C5-C31688C5619F}"/>
                </a:ext>
              </a:extLst>
            </p:cNvPr>
            <p:cNvSpPr/>
            <p:nvPr/>
          </p:nvSpPr>
          <p:spPr>
            <a:xfrm>
              <a:off x="8365860" y="2365000"/>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2" name="Freeform: Shape 81">
              <a:extLst>
                <a:ext uri="{FF2B5EF4-FFF2-40B4-BE49-F238E27FC236}">
                  <a16:creationId xmlns:a16="http://schemas.microsoft.com/office/drawing/2014/main" id="{63E409EC-2120-4011-B1A6-20CC8034A893}"/>
                </a:ext>
              </a:extLst>
            </p:cNvPr>
            <p:cNvSpPr/>
            <p:nvPr/>
          </p:nvSpPr>
          <p:spPr>
            <a:xfrm>
              <a:off x="8365860" y="2485386"/>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3" name="Freeform: Shape 82">
              <a:extLst>
                <a:ext uri="{FF2B5EF4-FFF2-40B4-BE49-F238E27FC236}">
                  <a16:creationId xmlns:a16="http://schemas.microsoft.com/office/drawing/2014/main" id="{7D5DEECF-9962-45D8-AD45-DFD92DBF015F}"/>
                </a:ext>
              </a:extLst>
            </p:cNvPr>
            <p:cNvSpPr/>
            <p:nvPr/>
          </p:nvSpPr>
          <p:spPr>
            <a:xfrm>
              <a:off x="8365860" y="2605771"/>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grpSp>
      <p:sp>
        <p:nvSpPr>
          <p:cNvPr id="84" name="Rectangle 83">
            <a:extLst>
              <a:ext uri="{FF2B5EF4-FFF2-40B4-BE49-F238E27FC236}">
                <a16:creationId xmlns:a16="http://schemas.microsoft.com/office/drawing/2014/main" id="{0B76F506-77B0-4200-99E0-6CDEAC2031E3}"/>
              </a:ext>
            </a:extLst>
          </p:cNvPr>
          <p:cNvSpPr/>
          <p:nvPr/>
        </p:nvSpPr>
        <p:spPr>
          <a:xfrm>
            <a:off x="275746" y="2586094"/>
            <a:ext cx="1225015"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Konkurss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5" name="Rectangle 84">
            <a:extLst>
              <a:ext uri="{FF2B5EF4-FFF2-40B4-BE49-F238E27FC236}">
                <a16:creationId xmlns:a16="http://schemas.microsoft.com/office/drawing/2014/main" id="{387FE31A-BE2E-4E7F-923D-E1BF4735EA3F}"/>
              </a:ext>
            </a:extLst>
          </p:cNvPr>
          <p:cNvSpPr/>
          <p:nvPr/>
        </p:nvSpPr>
        <p:spPr>
          <a:xfrm>
            <a:off x="2013978" y="2586094"/>
            <a:ext cx="1406154"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iesniedzēji</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6" name="Rectangle 85">
            <a:extLst>
              <a:ext uri="{FF2B5EF4-FFF2-40B4-BE49-F238E27FC236}">
                <a16:creationId xmlns:a16="http://schemas.microsoft.com/office/drawing/2014/main" id="{FDAEDD95-63E3-44A1-B8DF-139D3FB9AB9B}"/>
              </a:ext>
            </a:extLst>
          </p:cNvPr>
          <p:cNvSpPr/>
          <p:nvPr/>
        </p:nvSpPr>
        <p:spPr>
          <a:xfrm>
            <a:off x="3775777" y="2586094"/>
            <a:ext cx="1534395"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Finansējums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7" name="Rectangle 86">
            <a:extLst>
              <a:ext uri="{FF2B5EF4-FFF2-40B4-BE49-F238E27FC236}">
                <a16:creationId xmlns:a16="http://schemas.microsoft.com/office/drawing/2014/main" id="{EA85BF73-9B3A-4AEA-8EC9-C2AE23BE1E2D}"/>
              </a:ext>
            </a:extLst>
          </p:cNvPr>
          <p:cNvSpPr/>
          <p:nvPr/>
        </p:nvSpPr>
        <p:spPr>
          <a:xfrm>
            <a:off x="5857525" y="2586094"/>
            <a:ext cx="1034257"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Detaļas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8" name="Rectangle 87">
            <a:extLst>
              <a:ext uri="{FF2B5EF4-FFF2-40B4-BE49-F238E27FC236}">
                <a16:creationId xmlns:a16="http://schemas.microsoft.com/office/drawing/2014/main" id="{270F4BEC-E22D-40B2-A9B8-18986691F261}"/>
              </a:ext>
            </a:extLst>
          </p:cNvPr>
          <p:cNvSpPr/>
          <p:nvPr/>
        </p:nvSpPr>
        <p:spPr>
          <a:xfrm>
            <a:off x="7429526" y="2586094"/>
            <a:ext cx="1544013"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Sastāvdaļas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pic>
        <p:nvPicPr>
          <p:cNvPr id="89" name="Graphic 88" descr="Typewriter">
            <a:extLst>
              <a:ext uri="{FF2B5EF4-FFF2-40B4-BE49-F238E27FC236}">
                <a16:creationId xmlns:a16="http://schemas.microsoft.com/office/drawing/2014/main" id="{BD974E64-12F0-49C6-95A5-70FA37EE63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3587" y="2876995"/>
            <a:ext cx="515889" cy="515889"/>
          </a:xfrm>
          <a:prstGeom prst="rect">
            <a:avLst/>
          </a:prstGeom>
        </p:spPr>
      </p:pic>
      <p:pic>
        <p:nvPicPr>
          <p:cNvPr id="90" name="Graphic 89" descr="Head with gears">
            <a:extLst>
              <a:ext uri="{FF2B5EF4-FFF2-40B4-BE49-F238E27FC236}">
                <a16:creationId xmlns:a16="http://schemas.microsoft.com/office/drawing/2014/main" id="{C4C7AB3C-16BA-4E1A-95CB-B88A51069C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894" y="2887362"/>
            <a:ext cx="467289" cy="467289"/>
          </a:xfrm>
          <a:prstGeom prst="rect">
            <a:avLst/>
          </a:prstGeom>
        </p:spPr>
      </p:pic>
      <p:pic>
        <p:nvPicPr>
          <p:cNvPr id="36" name="Picture 35">
            <a:extLst>
              <a:ext uri="{FF2B5EF4-FFF2-40B4-BE49-F238E27FC236}">
                <a16:creationId xmlns:a16="http://schemas.microsoft.com/office/drawing/2014/main" id="{B995ABAE-5181-459E-B57B-9B73E3CB6C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2845" y="14353"/>
            <a:ext cx="2091155" cy="966397"/>
          </a:xfrm>
          <a:prstGeom prst="rect">
            <a:avLst/>
          </a:prstGeom>
        </p:spPr>
      </p:pic>
    </p:spTree>
    <p:extLst>
      <p:ext uri="{BB962C8B-B14F-4D97-AF65-F5344CB8AC3E}">
        <p14:creationId xmlns:p14="http://schemas.microsoft.com/office/powerpoint/2010/main" val="1013669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1977082" y="381000"/>
            <a:ext cx="5256638" cy="1036642"/>
          </a:xfrm>
        </p:spPr>
        <p:txBody>
          <a:bodyPr>
            <a:normAutofit/>
          </a:bodyPr>
          <a:lstStyle/>
          <a:p>
            <a:r>
              <a:rPr lang="lv-LV" sz="1800" dirty="0">
                <a:solidFill>
                  <a:srgbClr val="7030A0"/>
                </a:solidFill>
              </a:rPr>
              <a:t>Projekta iesniegums: B daļa </a:t>
            </a:r>
            <a:br>
              <a:rPr lang="lv-LV" sz="1800" dirty="0">
                <a:solidFill>
                  <a:srgbClr val="7030A0"/>
                </a:solidFill>
              </a:rPr>
            </a:br>
            <a:r>
              <a:rPr lang="lv-LV" sz="1800" dirty="0">
                <a:solidFill>
                  <a:srgbClr val="7030A0"/>
                </a:solidFill>
              </a:rPr>
              <a:t>«Projekta apraksts»</a:t>
            </a:r>
            <a:br>
              <a:rPr lang="lv-LV" dirty="0">
                <a:solidFill>
                  <a:srgbClr val="7030A0"/>
                </a:solidFill>
              </a:rPr>
            </a:br>
            <a:r>
              <a:rPr lang="lv-LV" sz="1300" b="0" dirty="0">
                <a:solidFill>
                  <a:srgbClr val="7030A0"/>
                </a:solidFill>
              </a:rPr>
              <a:t>Nosacījumi</a:t>
            </a:r>
            <a:endParaRPr lang="lv-LV" sz="1300" dirty="0">
              <a:solidFill>
                <a:srgbClr val="7030A0"/>
              </a:solidFill>
            </a:endParaRPr>
          </a:p>
        </p:txBody>
      </p:sp>
      <p:sp>
        <p:nvSpPr>
          <p:cNvPr id="4" name="Text Placeholder 3">
            <a:extLst>
              <a:ext uri="{FF2B5EF4-FFF2-40B4-BE49-F238E27FC236}">
                <a16:creationId xmlns:a16="http://schemas.microsoft.com/office/drawing/2014/main" id="{8F7576C1-373E-457B-8625-B6F28244767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4D8731C-6C0A-4C77-98A6-BEE166B846EE}"/>
              </a:ext>
            </a:extLst>
          </p:cNvPr>
          <p:cNvSpPr>
            <a:spLocks noGrp="1"/>
          </p:cNvSpPr>
          <p:nvPr>
            <p:ph type="body" sz="quarter" idx="12"/>
          </p:nvPr>
        </p:nvSpPr>
        <p:spPr/>
        <p:txBody>
          <a:bodyPr/>
          <a:lstStyle/>
          <a:p>
            <a:endParaRPr lang="lv-LV"/>
          </a:p>
        </p:txBody>
      </p:sp>
      <p:sp>
        <p:nvSpPr>
          <p:cNvPr id="9" name="Rectangle 8">
            <a:extLst>
              <a:ext uri="{FF2B5EF4-FFF2-40B4-BE49-F238E27FC236}">
                <a16:creationId xmlns:a16="http://schemas.microsoft.com/office/drawing/2014/main" id="{02E462FF-D06D-4F21-BBCB-9C8EA08DA771}"/>
              </a:ext>
            </a:extLst>
          </p:cNvPr>
          <p:cNvSpPr/>
          <p:nvPr/>
        </p:nvSpPr>
        <p:spPr>
          <a:xfrm>
            <a:off x="883490" y="2114695"/>
            <a:ext cx="7669213" cy="327163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lv-LV"/>
          </a:p>
        </p:txBody>
      </p:sp>
      <p:sp>
        <p:nvSpPr>
          <p:cNvPr id="11" name="Oval 10">
            <a:extLst>
              <a:ext uri="{FF2B5EF4-FFF2-40B4-BE49-F238E27FC236}">
                <a16:creationId xmlns:a16="http://schemas.microsoft.com/office/drawing/2014/main" id="{CBA45ACB-705F-4A01-878F-98831EA1D046}"/>
              </a:ext>
            </a:extLst>
          </p:cNvPr>
          <p:cNvSpPr/>
          <p:nvPr/>
        </p:nvSpPr>
        <p:spPr>
          <a:xfrm>
            <a:off x="654392" y="1843978"/>
            <a:ext cx="396914" cy="5414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lv-LV" sz="2400" b="1" dirty="0">
                <a:solidFill>
                  <a:srgbClr val="7030A0"/>
                </a:solidFill>
                <a:latin typeface="Verdana" panose="020B0604030504040204" pitchFamily="34" charset="0"/>
                <a:ea typeface="Verdana" panose="020B0604030504040204" pitchFamily="34" charset="0"/>
              </a:rPr>
              <a:t>!</a:t>
            </a:r>
          </a:p>
        </p:txBody>
      </p:sp>
      <p:sp>
        <p:nvSpPr>
          <p:cNvPr id="13" name="Rectangle 12">
            <a:extLst>
              <a:ext uri="{FF2B5EF4-FFF2-40B4-BE49-F238E27FC236}">
                <a16:creationId xmlns:a16="http://schemas.microsoft.com/office/drawing/2014/main" id="{3B0FDFD0-F346-4F2C-9A05-B4D1F42BDE23}"/>
              </a:ext>
            </a:extLst>
          </p:cNvPr>
          <p:cNvSpPr/>
          <p:nvPr/>
        </p:nvSpPr>
        <p:spPr>
          <a:xfrm>
            <a:off x="1095859" y="2217139"/>
            <a:ext cx="7213834" cy="3036601"/>
          </a:xfrm>
          <a:prstGeom prst="rect">
            <a:avLst/>
          </a:prstGeom>
        </p:spPr>
        <p:txBody>
          <a:bodyPr wrap="square">
            <a:spAutoFit/>
          </a:bodyPr>
          <a:lstStyle/>
          <a:p>
            <a:pPr lvl="0" algn="just">
              <a:lnSpc>
                <a:spcPct val="107000"/>
              </a:lnSpc>
              <a:spcAft>
                <a:spcPts val="0"/>
              </a:spcAft>
            </a:pPr>
            <a:r>
              <a:rPr lang="lv-LV" sz="1800"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Nosacījumi projekta apraksta aizpildīšanai:</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cs typeface="Times New Roman" panose="02020603050405020304" pitchFamily="18" charset="0"/>
              </a:rPr>
              <a:t>apjoms nepārsniedz 12 lappuses</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cs typeface="Times New Roman" panose="02020603050405020304" pitchFamily="18" charset="0"/>
              </a:rPr>
              <a:t>burtu lielums – ne mazāks par 11</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cs typeface="Times New Roman" panose="02020603050405020304" pitchFamily="18" charset="0"/>
              </a:rPr>
              <a:t>vienkāršā rindstarpa</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cs typeface="Times New Roman" panose="02020603050405020304" pitchFamily="18" charset="0"/>
              </a:rPr>
              <a:t>atkāpes no malām – 2 cm no katras puses, 1,5 cm no augšas un apakšas</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cs typeface="Times New Roman" panose="02020603050405020304" pitchFamily="18" charset="0"/>
              </a:rPr>
              <a:t>visas tabulas, diagrammas, atsauces/atsauču saraksts un citi elementi ir iekļaujami projekta aprakstā, nepārsniedzot 12 lappuses</a:t>
            </a:r>
          </a:p>
          <a:p>
            <a:pPr algn="just"/>
            <a:endParaRPr lang="lv-LV" sz="1800" b="1" dirty="0">
              <a:solidFill>
                <a:srgbClr val="9E1C36"/>
              </a:solidFill>
            </a:endParaRPr>
          </a:p>
        </p:txBody>
      </p:sp>
      <p:pic>
        <p:nvPicPr>
          <p:cNvPr id="10" name="Picture 9">
            <a:extLst>
              <a:ext uri="{FF2B5EF4-FFF2-40B4-BE49-F238E27FC236}">
                <a16:creationId xmlns:a16="http://schemas.microsoft.com/office/drawing/2014/main" id="{4F7F072A-3F73-4769-B3BC-BCD7EA662A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4037172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83" y="483193"/>
            <a:ext cx="6096000" cy="1036642"/>
          </a:xfrm>
        </p:spPr>
        <p:txBody>
          <a:bodyPr>
            <a:noAutofit/>
          </a:bodyPr>
          <a:lstStyle/>
          <a:p>
            <a:r>
              <a:rPr lang="lv-LV" dirty="0">
                <a:solidFill>
                  <a:srgbClr val="7030A0"/>
                </a:solidFill>
              </a:rPr>
              <a:t>Projekta iesniegums: B daļa «Projekta apraksts»</a:t>
            </a:r>
            <a:br>
              <a:rPr lang="lv-LV" sz="2000" dirty="0">
                <a:solidFill>
                  <a:srgbClr val="7030A0"/>
                </a:solidFill>
              </a:rPr>
            </a:br>
            <a:r>
              <a:rPr lang="lv-LV" sz="1800" b="0" dirty="0">
                <a:solidFill>
                  <a:srgbClr val="7030A0"/>
                </a:solidFill>
              </a:rPr>
              <a:t>Informācijas sistēma</a:t>
            </a:r>
            <a:endParaRPr lang="lv-LV" sz="2200" dirty="0"/>
          </a:p>
        </p:txBody>
      </p:sp>
      <p:sp>
        <p:nvSpPr>
          <p:cNvPr id="3" name="Content Placeholder 2"/>
          <p:cNvSpPr>
            <a:spLocks noGrp="1"/>
          </p:cNvSpPr>
          <p:nvPr>
            <p:ph idx="1"/>
          </p:nvPr>
        </p:nvSpPr>
        <p:spPr>
          <a:xfrm>
            <a:off x="1722783" y="1752600"/>
            <a:ext cx="6964017" cy="4373573"/>
          </a:xfrm>
        </p:spPr>
        <p:txBody>
          <a:bodyPr/>
          <a:lstStyle/>
          <a:p>
            <a:r>
              <a:rPr lang="lv-LV" sz="1600" dirty="0"/>
              <a:t>Sadāļā «Projekta apraksts» augšupielādē projekta iesnieguma B daļu «Projekta apraksts» (PDF datnes formātā):</a:t>
            </a:r>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08749" y="2625114"/>
            <a:ext cx="7726501" cy="2887412"/>
          </a:xfrm>
          <a:prstGeom prst="rect">
            <a:avLst/>
          </a:prstGeom>
        </p:spPr>
      </p:pic>
      <p:pic>
        <p:nvPicPr>
          <p:cNvPr id="9" name="Picture 8">
            <a:extLst>
              <a:ext uri="{FF2B5EF4-FFF2-40B4-BE49-F238E27FC236}">
                <a16:creationId xmlns:a16="http://schemas.microsoft.com/office/drawing/2014/main" id="{B98C044F-9D28-43C9-AF96-3B4FCFA584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461500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1977082" y="381000"/>
            <a:ext cx="5256638" cy="1036642"/>
          </a:xfrm>
        </p:spPr>
        <p:txBody>
          <a:bodyPr>
            <a:normAutofit/>
          </a:bodyPr>
          <a:lstStyle/>
          <a:p>
            <a:r>
              <a:rPr lang="lv-LV" sz="1800" dirty="0">
                <a:solidFill>
                  <a:srgbClr val="7030A0"/>
                </a:solidFill>
              </a:rPr>
              <a:t>Projekta iesniegums: B daļa </a:t>
            </a:r>
            <a:br>
              <a:rPr lang="lv-LV" sz="1800" dirty="0">
                <a:solidFill>
                  <a:srgbClr val="7030A0"/>
                </a:solidFill>
              </a:rPr>
            </a:br>
            <a:r>
              <a:rPr lang="lv-LV" sz="1800" dirty="0">
                <a:solidFill>
                  <a:srgbClr val="7030A0"/>
                </a:solidFill>
              </a:rPr>
              <a:t>«Projekta apraksts»</a:t>
            </a:r>
            <a:br>
              <a:rPr lang="lv-LV" dirty="0">
                <a:solidFill>
                  <a:srgbClr val="7030A0"/>
                </a:solidFill>
              </a:rPr>
            </a:br>
            <a:r>
              <a:rPr lang="lv-LV" sz="1300" b="0" dirty="0">
                <a:solidFill>
                  <a:srgbClr val="7030A0"/>
                </a:solidFill>
              </a:rPr>
              <a:t>Zinātniskā izcilība (50%)</a:t>
            </a:r>
            <a:endParaRPr lang="lv-LV" sz="1300" dirty="0">
              <a:solidFill>
                <a:srgbClr val="7030A0"/>
              </a:solidFill>
            </a:endParaRPr>
          </a:p>
        </p:txBody>
      </p:sp>
      <p:sp>
        <p:nvSpPr>
          <p:cNvPr id="4" name="Text Placeholder 3">
            <a:extLst>
              <a:ext uri="{FF2B5EF4-FFF2-40B4-BE49-F238E27FC236}">
                <a16:creationId xmlns:a16="http://schemas.microsoft.com/office/drawing/2014/main" id="{8F7576C1-373E-457B-8625-B6F28244767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4D8731C-6C0A-4C77-98A6-BEE166B846EE}"/>
              </a:ext>
            </a:extLst>
          </p:cNvPr>
          <p:cNvSpPr>
            <a:spLocks noGrp="1"/>
          </p:cNvSpPr>
          <p:nvPr>
            <p:ph type="body" sz="quarter" idx="12"/>
          </p:nvPr>
        </p:nvSpPr>
        <p:spPr/>
        <p:txBody>
          <a:bodyPr/>
          <a:lstStyle/>
          <a:p>
            <a:endParaRPr lang="lv-LV"/>
          </a:p>
        </p:txBody>
      </p:sp>
      <p:sp>
        <p:nvSpPr>
          <p:cNvPr id="3" name="TextBox 2">
            <a:extLst>
              <a:ext uri="{FF2B5EF4-FFF2-40B4-BE49-F238E27FC236}">
                <a16:creationId xmlns:a16="http://schemas.microsoft.com/office/drawing/2014/main" id="{069C39DB-81B8-4B98-BE06-EB6271E8A9DC}"/>
              </a:ext>
            </a:extLst>
          </p:cNvPr>
          <p:cNvSpPr txBox="1"/>
          <p:nvPr/>
        </p:nvSpPr>
        <p:spPr>
          <a:xfrm>
            <a:off x="1415558" y="1791237"/>
            <a:ext cx="6922484" cy="4001095"/>
          </a:xfrm>
          <a:prstGeom prst="rect">
            <a:avLst/>
          </a:prstGeom>
          <a:noFill/>
        </p:spPr>
        <p:txBody>
          <a:bodyPr wrap="square" rtlCol="0">
            <a:spAutoFit/>
          </a:bodyPr>
          <a:lstStyle/>
          <a:p>
            <a:pPr algn="just"/>
            <a:r>
              <a:rPr lang="lv-LV" sz="1600" b="1" dirty="0">
                <a:solidFill>
                  <a:schemeClr val="accent4">
                    <a:lumMod val="50000"/>
                  </a:schemeClr>
                </a:solidFill>
                <a:latin typeface="Arial Narrow" panose="020B0606020202030204" pitchFamily="34" charset="0"/>
              </a:rPr>
              <a:t>Projekta zinātniskā ideja</a:t>
            </a:r>
          </a:p>
          <a:p>
            <a:pPr algn="just"/>
            <a:r>
              <a:rPr lang="lv-LV" sz="1600" dirty="0">
                <a:latin typeface="Arial Narrow" panose="020B0606020202030204" pitchFamily="34" charset="0"/>
              </a:rPr>
              <a:t>Kopumā aprakstīt projekta ietekmi uz nozares cilvēkkapitāla attīstīšanu un zināšanu bāzi jomā un citās </a:t>
            </a:r>
            <a:r>
              <a:rPr lang="lv-LV" sz="1600" dirty="0" err="1">
                <a:latin typeface="Arial Narrow" panose="020B0606020202030204" pitchFamily="34" charset="0"/>
              </a:rPr>
              <a:t>saskarjomās</a:t>
            </a:r>
            <a:endParaRPr lang="lv-LV" sz="1600" dirty="0">
              <a:latin typeface="Arial Narrow" panose="020B0606020202030204" pitchFamily="34" charset="0"/>
            </a:endParaRPr>
          </a:p>
          <a:p>
            <a:pPr algn="just"/>
            <a:endParaRPr lang="lv-LV" sz="1600" dirty="0">
              <a:solidFill>
                <a:schemeClr val="bg1">
                  <a:lumMod val="65000"/>
                </a:schemeClr>
              </a:solidFill>
              <a:latin typeface="Arial Narrow" panose="020B0606020202030204" pitchFamily="34" charset="0"/>
            </a:endParaRPr>
          </a:p>
          <a:p>
            <a:pPr algn="just"/>
            <a:endParaRPr lang="lv-LV" sz="1600" dirty="0">
              <a:solidFill>
                <a:schemeClr val="bg1">
                  <a:lumMod val="65000"/>
                </a:schemeClr>
              </a:solidFill>
              <a:latin typeface="Arial Narrow" panose="020B0606020202030204" pitchFamily="34" charset="0"/>
            </a:endParaRPr>
          </a:p>
          <a:p>
            <a:pPr algn="just"/>
            <a:endParaRPr lang="lv-LV" sz="1600" b="1" dirty="0">
              <a:solidFill>
                <a:schemeClr val="accent4">
                  <a:lumMod val="75000"/>
                </a:schemeClr>
              </a:solidFill>
              <a:latin typeface="Arial Narrow" panose="020B0606020202030204" pitchFamily="34" charset="0"/>
            </a:endParaRPr>
          </a:p>
          <a:p>
            <a:pPr algn="just"/>
            <a:r>
              <a:rPr lang="lv-LV" sz="1600" b="1" dirty="0">
                <a:solidFill>
                  <a:schemeClr val="accent4">
                    <a:lumMod val="50000"/>
                  </a:schemeClr>
                </a:solidFill>
                <a:latin typeface="Arial Narrow" panose="020B0606020202030204" pitchFamily="34" charset="0"/>
              </a:rPr>
              <a:t>Projekta mērķis, hipotēze, uzdevumi, esošā situācija zinātnes nozarē (zinātība)</a:t>
            </a:r>
          </a:p>
          <a:p>
            <a:pPr algn="just"/>
            <a:r>
              <a:rPr lang="lv-LV" sz="1600" dirty="0">
                <a:latin typeface="Arial Narrow" panose="020B0606020202030204" pitchFamily="34" charset="0"/>
              </a:rPr>
              <a:t>Apraksta projekta pētījuma mērķi un hipotēzi, metodoloģiskos apsvērumus, zinātību, starpdisciplināros, multidisciplināros un ētiskos aspektus</a:t>
            </a:r>
          </a:p>
          <a:p>
            <a:pPr algn="just"/>
            <a:endParaRPr lang="lv-LV" sz="1600" dirty="0">
              <a:solidFill>
                <a:schemeClr val="bg1">
                  <a:lumMod val="65000"/>
                </a:schemeClr>
              </a:solidFill>
              <a:latin typeface="Arial Narrow" panose="020B0606020202030204" pitchFamily="34" charset="0"/>
            </a:endParaRPr>
          </a:p>
          <a:p>
            <a:pPr algn="just"/>
            <a:endParaRPr lang="lv-LV" sz="1600" b="1" dirty="0">
              <a:solidFill>
                <a:srgbClr val="7E0000"/>
              </a:solidFill>
              <a:latin typeface="Arial Narrow" panose="020B0606020202030204" pitchFamily="34" charset="0"/>
            </a:endParaRPr>
          </a:p>
          <a:p>
            <a:pPr algn="just"/>
            <a:r>
              <a:rPr lang="lv-LV" sz="1600" b="1" dirty="0">
                <a:solidFill>
                  <a:schemeClr val="accent4">
                    <a:lumMod val="50000"/>
                  </a:schemeClr>
                </a:solidFill>
                <a:latin typeface="Arial Narrow" panose="020B0606020202030204" pitchFamily="34" charset="0"/>
              </a:rPr>
              <a:t>Projekta sadarbības partneru nozīme projekta mērķa un uzdevumu sasniegšanā un savstarpējā papildinātība</a:t>
            </a:r>
          </a:p>
          <a:p>
            <a:pPr algn="just"/>
            <a:r>
              <a:rPr lang="lv-LV" sz="1600" dirty="0">
                <a:latin typeface="Arial Narrow" panose="020B0606020202030204" pitchFamily="34" charset="0"/>
              </a:rPr>
              <a:t>Uzsver, kā katrs no projekta sadarbības partneriem dos ieguldījumu projekta īstenošanā, aprakstot to zinātnisko pienesumu un citus aspektus. </a:t>
            </a:r>
            <a:endParaRPr lang="lv-LV" sz="1200" dirty="0"/>
          </a:p>
          <a:p>
            <a:pPr algn="just"/>
            <a:endParaRPr lang="lv-LV" sz="1400" dirty="0">
              <a:solidFill>
                <a:schemeClr val="bg1">
                  <a:lumMod val="65000"/>
                </a:schemeClr>
              </a:solidFill>
            </a:endParaRPr>
          </a:p>
        </p:txBody>
      </p:sp>
      <p:sp>
        <p:nvSpPr>
          <p:cNvPr id="6" name="Rectangle 5">
            <a:extLst>
              <a:ext uri="{FF2B5EF4-FFF2-40B4-BE49-F238E27FC236}">
                <a16:creationId xmlns:a16="http://schemas.microsoft.com/office/drawing/2014/main" id="{2840E6E4-C125-4E9C-9C6E-F69FA52F5069}"/>
              </a:ext>
            </a:extLst>
          </p:cNvPr>
          <p:cNvSpPr/>
          <p:nvPr/>
        </p:nvSpPr>
        <p:spPr>
          <a:xfrm>
            <a:off x="1287653" y="1848445"/>
            <a:ext cx="45719" cy="387035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5">
            <a:extLst>
              <a:ext uri="{FF2B5EF4-FFF2-40B4-BE49-F238E27FC236}">
                <a16:creationId xmlns:a16="http://schemas.microsoft.com/office/drawing/2014/main" id="{268B67B3-1099-4E08-A48C-DAD41DAE3BFA}"/>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2031" y="3329504"/>
            <a:ext cx="678339" cy="67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350EBFF1-BD88-4FEE-A419-8A795F2C1681}"/>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1277" y="2021365"/>
            <a:ext cx="709093" cy="699638"/>
          </a:xfrm>
          <a:prstGeom prst="rect">
            <a:avLst/>
          </a:prstGeom>
        </p:spPr>
      </p:pic>
      <p:pic>
        <p:nvPicPr>
          <p:cNvPr id="18" name="Picture 17">
            <a:extLst>
              <a:ext uri="{FF2B5EF4-FFF2-40B4-BE49-F238E27FC236}">
                <a16:creationId xmlns:a16="http://schemas.microsoft.com/office/drawing/2014/main" id="{F4F6F0F9-90D0-42D5-B3AE-51DB814AD9B1}"/>
              </a:ext>
            </a:extLst>
          </p:cNvPr>
          <p:cNvPicPr>
            <a:picLocks noChangeAspect="1"/>
          </p:cNvPicPr>
          <p:nvPr/>
        </p:nvPicPr>
        <p:blipFill>
          <a:blip r:embed="rId4">
            <a:duotone>
              <a:schemeClr val="accent4">
                <a:shade val="45000"/>
                <a:satMod val="135000"/>
              </a:schemeClr>
              <a:prstClr val="white"/>
            </a:duotone>
          </a:blip>
          <a:stretch>
            <a:fillRect/>
          </a:stretch>
        </p:blipFill>
        <p:spPr>
          <a:xfrm>
            <a:off x="542031" y="4639910"/>
            <a:ext cx="594112" cy="780054"/>
          </a:xfrm>
          <a:prstGeom prst="rect">
            <a:avLst/>
          </a:prstGeom>
        </p:spPr>
      </p:pic>
      <p:pic>
        <p:nvPicPr>
          <p:cNvPr id="11" name="Picture 10">
            <a:extLst>
              <a:ext uri="{FF2B5EF4-FFF2-40B4-BE49-F238E27FC236}">
                <a16:creationId xmlns:a16="http://schemas.microsoft.com/office/drawing/2014/main" id="{42F63BDF-0A03-4C5D-BA22-E871F580BF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000662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19CB-3ECB-4BFA-98D4-1B0038C24DD3}"/>
              </a:ext>
            </a:extLst>
          </p:cNvPr>
          <p:cNvSpPr>
            <a:spLocks noGrp="1"/>
          </p:cNvSpPr>
          <p:nvPr>
            <p:ph type="title"/>
          </p:nvPr>
        </p:nvSpPr>
        <p:spPr/>
        <p:txBody>
          <a:bodyPr/>
          <a:lstStyle/>
          <a:p>
            <a:r>
              <a:rPr lang="lv-LV" dirty="0">
                <a:solidFill>
                  <a:srgbClr val="7030A0"/>
                </a:solidFill>
              </a:rPr>
              <a:t>Ekspertu atziņas (1)</a:t>
            </a:r>
          </a:p>
        </p:txBody>
      </p:sp>
      <p:sp>
        <p:nvSpPr>
          <p:cNvPr id="4" name="Text Placeholder 3">
            <a:extLst>
              <a:ext uri="{FF2B5EF4-FFF2-40B4-BE49-F238E27FC236}">
                <a16:creationId xmlns:a16="http://schemas.microsoft.com/office/drawing/2014/main" id="{F5F0F90A-9624-4FB9-913F-573F0B0A6EC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D8FF9E6-F180-45F0-8BD8-B677051008A6}"/>
              </a:ext>
            </a:extLst>
          </p:cNvPr>
          <p:cNvSpPr>
            <a:spLocks noGrp="1"/>
          </p:cNvSpPr>
          <p:nvPr>
            <p:ph type="body" sz="quarter" idx="12"/>
          </p:nvPr>
        </p:nvSpPr>
        <p:spPr/>
        <p:txBody>
          <a:bodyPr/>
          <a:lstStyle/>
          <a:p>
            <a:endParaRPr lang="lv-LV"/>
          </a:p>
        </p:txBody>
      </p:sp>
      <p:sp>
        <p:nvSpPr>
          <p:cNvPr id="6" name="TextBox 5">
            <a:extLst>
              <a:ext uri="{FF2B5EF4-FFF2-40B4-BE49-F238E27FC236}">
                <a16:creationId xmlns:a16="http://schemas.microsoft.com/office/drawing/2014/main" id="{3E83141A-A361-45D9-9996-5B9F870434DB}"/>
              </a:ext>
            </a:extLst>
          </p:cNvPr>
          <p:cNvSpPr txBox="1"/>
          <p:nvPr/>
        </p:nvSpPr>
        <p:spPr>
          <a:xfrm>
            <a:off x="679722" y="1653564"/>
            <a:ext cx="2692854" cy="369332"/>
          </a:xfrm>
          <a:prstGeom prst="rect">
            <a:avLst/>
          </a:prstGeom>
          <a:noFill/>
        </p:spPr>
        <p:txBody>
          <a:bodyPr wrap="square" rtlCol="0">
            <a:spAutoFit/>
          </a:bodyPr>
          <a:lstStyle/>
          <a:p>
            <a:r>
              <a:rPr lang="lv-LV" sz="1800" b="1" dirty="0">
                <a:solidFill>
                  <a:srgbClr val="7030A0"/>
                </a:solidFill>
                <a:latin typeface="Verdana" panose="020B0604030504040204" pitchFamily="34" charset="0"/>
                <a:ea typeface="Verdana" panose="020B0604030504040204" pitchFamily="34" charset="0"/>
              </a:rPr>
              <a:t>Izcilība (50%)</a:t>
            </a:r>
          </a:p>
        </p:txBody>
      </p:sp>
      <p:grpSp>
        <p:nvGrpSpPr>
          <p:cNvPr id="7" name="Group 6">
            <a:extLst>
              <a:ext uri="{FF2B5EF4-FFF2-40B4-BE49-F238E27FC236}">
                <a16:creationId xmlns:a16="http://schemas.microsoft.com/office/drawing/2014/main" id="{48FAF935-D7B4-4F6D-B6F0-30F4C87470B1}"/>
              </a:ext>
            </a:extLst>
          </p:cNvPr>
          <p:cNvGrpSpPr/>
          <p:nvPr/>
        </p:nvGrpSpPr>
        <p:grpSpPr>
          <a:xfrm>
            <a:off x="679722" y="2194695"/>
            <a:ext cx="8216084" cy="3970973"/>
            <a:chOff x="423644" y="2818642"/>
            <a:chExt cx="11012106" cy="2893308"/>
          </a:xfrm>
          <a:solidFill>
            <a:schemeClr val="bg1">
              <a:lumMod val="85000"/>
            </a:schemeClr>
          </a:solidFill>
        </p:grpSpPr>
        <p:sp>
          <p:nvSpPr>
            <p:cNvPr id="8" name="Freeform 7">
              <a:extLst>
                <a:ext uri="{FF2B5EF4-FFF2-40B4-BE49-F238E27FC236}">
                  <a16:creationId xmlns:a16="http://schemas.microsoft.com/office/drawing/2014/main" id="{C6AA777D-E721-4F61-A96F-1F7E902CC3F6}"/>
                </a:ext>
              </a:extLst>
            </p:cNvPr>
            <p:cNvSpPr/>
            <p:nvPr/>
          </p:nvSpPr>
          <p:spPr>
            <a:xfrm>
              <a:off x="423644"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800" b="1" dirty="0">
                  <a:latin typeface="Verdana" panose="020B0604030504040204" pitchFamily="34" charset="0"/>
                  <a:ea typeface="Verdana" panose="020B0604030504040204" pitchFamily="34" charset="0"/>
                </a:rPr>
                <a:t>Stiprās puses: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ir labi skaidrota projekta novitāte</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projekts pozicionēts zinātnes nozarē (labi skaidrota zinātība)</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projekta zinātniskā grupa var parādīt labus iepriekšējos rezultātus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projektā saredzama </a:t>
              </a:r>
              <a:r>
                <a:rPr lang="lv-LV" sz="1800" dirty="0" err="1">
                  <a:latin typeface="Verdana" panose="020B0604030504040204" pitchFamily="34" charset="0"/>
                  <a:ea typeface="Verdana" panose="020B0604030504040204" pitchFamily="34" charset="0"/>
                </a:rPr>
                <a:t>starpdisciplinaritāte</a:t>
              </a:r>
              <a:r>
                <a:rPr lang="lv-LV" sz="1800" dirty="0">
                  <a:latin typeface="Verdana" panose="020B0604030504040204" pitchFamily="34" charset="0"/>
                  <a:ea typeface="Verdana" panose="020B0604030504040204" pitchFamily="34" charset="0"/>
                </a:rPr>
                <a:t>, nosedzot visus aspektus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zinātniskajai idejai ir labs tehnoloģiskās attīstības potenciāls</a:t>
              </a:r>
            </a:p>
            <a:p>
              <a:pPr marL="285750" indent="-285750" algn="just" defTabSz="666750">
                <a:lnSpc>
                  <a:spcPct val="90000"/>
                </a:lnSpc>
                <a:spcAft>
                  <a:spcPct val="35000"/>
                </a:spcAft>
                <a:buFont typeface="Wingdings" panose="05000000000000000000" pitchFamily="2" charset="2"/>
                <a:buChar char="ü"/>
              </a:pPr>
              <a:endParaRPr lang="lv-LV" sz="2000" dirty="0">
                <a:latin typeface="Arial Narrow" pitchFamily="34" charset="0"/>
              </a:endParaRPr>
            </a:p>
            <a:p>
              <a:pPr marL="285750" indent="-285750" algn="just" defTabSz="666750">
                <a:lnSpc>
                  <a:spcPct val="90000"/>
                </a:lnSpc>
                <a:spcAft>
                  <a:spcPct val="35000"/>
                </a:spcAft>
                <a:buFont typeface="Wingdings" panose="05000000000000000000" pitchFamily="2" charset="2"/>
                <a:buChar char="ü"/>
              </a:pPr>
              <a:endParaRPr lang="lv-LV" sz="2000" dirty="0">
                <a:latin typeface="Arial Narrow" pitchFamily="34" charset="0"/>
              </a:endParaRPr>
            </a:p>
          </p:txBody>
        </p:sp>
        <p:sp>
          <p:nvSpPr>
            <p:cNvPr id="9" name="Freeform 8">
              <a:extLst>
                <a:ext uri="{FF2B5EF4-FFF2-40B4-BE49-F238E27FC236}">
                  <a16:creationId xmlns:a16="http://schemas.microsoft.com/office/drawing/2014/main" id="{91732716-ED14-4E38-A8F1-52960FB9E340}"/>
                </a:ext>
              </a:extLst>
            </p:cNvPr>
            <p:cNvSpPr/>
            <p:nvPr/>
          </p:nvSpPr>
          <p:spPr>
            <a:xfrm>
              <a:off x="5929697"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800" b="1" dirty="0">
                  <a:latin typeface="Verdana" panose="020B0604030504040204" pitchFamily="34" charset="0"/>
                  <a:ea typeface="Verdana" panose="020B0604030504040204" pitchFamily="34" charset="0"/>
                </a:rPr>
                <a:t>Vājās puses: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metodoloģijas apraksts ir virspusējs, nav aprakstīta metožu sinerģija</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trūkst sasaistes ar to, kā metodoloģija «aizvedīs» līdz mērķa sasniegšanai</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nav pārliecības, ka pieejamie dati ir adekvāti pētniecības veikšanai, nav skaidrs datu ieguves un apstrādes process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nav tēmas novitātes (vai nav labi skaidrota)</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nepilnīgs teorētiskais ietvars</a:t>
              </a:r>
            </a:p>
          </p:txBody>
        </p:sp>
      </p:grpSp>
      <p:pic>
        <p:nvPicPr>
          <p:cNvPr id="10" name="Picture 9">
            <a:extLst>
              <a:ext uri="{FF2B5EF4-FFF2-40B4-BE49-F238E27FC236}">
                <a16:creationId xmlns:a16="http://schemas.microsoft.com/office/drawing/2014/main" id="{E32F8E5A-4299-456C-B5B2-63CB59452E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951438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1977082" y="381000"/>
            <a:ext cx="5256638" cy="1036642"/>
          </a:xfrm>
        </p:spPr>
        <p:txBody>
          <a:bodyPr>
            <a:normAutofit/>
          </a:bodyPr>
          <a:lstStyle/>
          <a:p>
            <a:r>
              <a:rPr lang="lv-LV" sz="1800" dirty="0">
                <a:solidFill>
                  <a:srgbClr val="7030A0"/>
                </a:solidFill>
              </a:rPr>
              <a:t>Projekta iesniegums: B daļa </a:t>
            </a:r>
            <a:br>
              <a:rPr lang="lv-LV" sz="1800" dirty="0">
                <a:solidFill>
                  <a:srgbClr val="7030A0"/>
                </a:solidFill>
              </a:rPr>
            </a:br>
            <a:r>
              <a:rPr lang="lv-LV" sz="1800" dirty="0">
                <a:solidFill>
                  <a:srgbClr val="7030A0"/>
                </a:solidFill>
              </a:rPr>
              <a:t>«Projekta apraksts»</a:t>
            </a:r>
            <a:br>
              <a:rPr lang="lv-LV" dirty="0">
                <a:solidFill>
                  <a:srgbClr val="7030A0"/>
                </a:solidFill>
              </a:rPr>
            </a:br>
            <a:r>
              <a:rPr lang="lv-LV" sz="1300" b="0" dirty="0">
                <a:solidFill>
                  <a:srgbClr val="7030A0"/>
                </a:solidFill>
              </a:rPr>
              <a:t>Ietekme (30%)</a:t>
            </a:r>
            <a:endParaRPr lang="lv-LV" sz="1300" dirty="0">
              <a:solidFill>
                <a:srgbClr val="7030A0"/>
              </a:solidFill>
            </a:endParaRPr>
          </a:p>
        </p:txBody>
      </p:sp>
      <p:sp>
        <p:nvSpPr>
          <p:cNvPr id="4" name="Text Placeholder 3">
            <a:extLst>
              <a:ext uri="{FF2B5EF4-FFF2-40B4-BE49-F238E27FC236}">
                <a16:creationId xmlns:a16="http://schemas.microsoft.com/office/drawing/2014/main" id="{8F7576C1-373E-457B-8625-B6F28244767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4D8731C-6C0A-4C77-98A6-BEE166B846EE}"/>
              </a:ext>
            </a:extLst>
          </p:cNvPr>
          <p:cNvSpPr>
            <a:spLocks noGrp="1"/>
          </p:cNvSpPr>
          <p:nvPr>
            <p:ph type="body" sz="quarter" idx="12"/>
          </p:nvPr>
        </p:nvSpPr>
        <p:spPr/>
        <p:txBody>
          <a:bodyPr/>
          <a:lstStyle/>
          <a:p>
            <a:endParaRPr lang="lv-LV"/>
          </a:p>
        </p:txBody>
      </p:sp>
      <p:sp>
        <p:nvSpPr>
          <p:cNvPr id="3" name="TextBox 2">
            <a:extLst>
              <a:ext uri="{FF2B5EF4-FFF2-40B4-BE49-F238E27FC236}">
                <a16:creationId xmlns:a16="http://schemas.microsoft.com/office/drawing/2014/main" id="{069C39DB-81B8-4B98-BE06-EB6271E8A9DC}"/>
              </a:ext>
            </a:extLst>
          </p:cNvPr>
          <p:cNvSpPr txBox="1"/>
          <p:nvPr/>
        </p:nvSpPr>
        <p:spPr>
          <a:xfrm>
            <a:off x="1415558" y="1791237"/>
            <a:ext cx="6922484" cy="4278094"/>
          </a:xfrm>
          <a:prstGeom prst="rect">
            <a:avLst/>
          </a:prstGeom>
          <a:noFill/>
        </p:spPr>
        <p:txBody>
          <a:bodyPr wrap="square" rtlCol="0">
            <a:spAutoFit/>
          </a:bodyPr>
          <a:lstStyle/>
          <a:p>
            <a:pPr algn="just"/>
            <a:r>
              <a:rPr lang="lv-LV" sz="1600" b="1" dirty="0">
                <a:solidFill>
                  <a:schemeClr val="accent4">
                    <a:lumMod val="50000"/>
                  </a:schemeClr>
                </a:solidFill>
                <a:latin typeface="Arial Narrow" panose="020B0606020202030204" pitchFamily="34" charset="0"/>
              </a:rPr>
              <a:t>Projekta zinātniskie rezultāti un tehnoloģiskās atziņas, to izplatīšanas plāns</a:t>
            </a:r>
          </a:p>
          <a:p>
            <a:pPr algn="just"/>
            <a:r>
              <a:rPr lang="lv-LV" sz="1600" dirty="0">
                <a:latin typeface="Arial Narrow" panose="020B0606020202030204" pitchFamily="34" charset="0"/>
              </a:rPr>
              <a:t>Izklāsta plānu zinātnisko rezultātu izplatīšanai, publicēšanai, kā arī rezultātu pieejamībai, iesakām arī nodrošināt atvērto pieeju publikācijām un datiem, kā arī FAIR principus (atrodami, piekļūstami, savietojami un atkal izmantojami), norāda stratēģiju publicētāju vai datubāzu izvēlei</a:t>
            </a:r>
          </a:p>
          <a:p>
            <a:pPr algn="just"/>
            <a:endParaRPr lang="lv-LV" sz="1600" dirty="0">
              <a:solidFill>
                <a:schemeClr val="bg1">
                  <a:lumMod val="65000"/>
                </a:schemeClr>
              </a:solidFill>
              <a:latin typeface="Arial Narrow" panose="020B0606020202030204" pitchFamily="34" charset="0"/>
            </a:endParaRPr>
          </a:p>
          <a:p>
            <a:pPr algn="just"/>
            <a:endParaRPr lang="lv-LV" sz="1600" b="1" dirty="0">
              <a:solidFill>
                <a:schemeClr val="accent4">
                  <a:lumMod val="75000"/>
                </a:schemeClr>
              </a:solidFill>
              <a:latin typeface="Arial Narrow" panose="020B0606020202030204" pitchFamily="34" charset="0"/>
            </a:endParaRPr>
          </a:p>
          <a:p>
            <a:pPr algn="just"/>
            <a:r>
              <a:rPr lang="lv-LV" sz="1600" b="1" dirty="0">
                <a:solidFill>
                  <a:schemeClr val="accent4">
                    <a:lumMod val="50000"/>
                  </a:schemeClr>
                </a:solidFill>
                <a:latin typeface="Arial Narrow" panose="020B0606020202030204" pitchFamily="34" charset="0"/>
              </a:rPr>
              <a:t>Rezultātu sociāli ekonomiskā ietekme un publicitāte</a:t>
            </a:r>
          </a:p>
          <a:p>
            <a:pPr algn="just"/>
            <a:r>
              <a:rPr lang="lv-LV" sz="1600" dirty="0">
                <a:latin typeface="Arial Narrow" panose="020B0606020202030204" pitchFamily="34" charset="0"/>
              </a:rPr>
              <a:t>Apraksta pētījuma rezultātu izmantošanu sadarbībā ar uzņēmējiem, attiecīgajām institūcijām vai nevalstiskajām organizācijām, izstrādājot rekomendācijas, konsultējot politikas veidotājus un ieviesējus, nepieciešamības gadījumā arī ņemot vērā viedokli no mērķgrupām. </a:t>
            </a:r>
          </a:p>
          <a:p>
            <a:pPr algn="just"/>
            <a:endParaRPr lang="lv-LV" sz="1600" b="1" dirty="0">
              <a:solidFill>
                <a:srgbClr val="7E0000"/>
              </a:solidFill>
              <a:latin typeface="Arial Narrow" panose="020B0606020202030204" pitchFamily="34" charset="0"/>
            </a:endParaRPr>
          </a:p>
          <a:p>
            <a:pPr algn="just"/>
            <a:r>
              <a:rPr lang="lv-LV" sz="1600" b="1" dirty="0">
                <a:solidFill>
                  <a:schemeClr val="accent4">
                    <a:lumMod val="50000"/>
                  </a:schemeClr>
                </a:solidFill>
                <a:latin typeface="Arial Narrow" panose="020B0606020202030204" pitchFamily="34" charset="0"/>
              </a:rPr>
              <a:t>Ieguldījums projekta zinātniskās grupas dalībnieku, tai skaitā studējošo, kapacitātes celšanā, kā arī studiju vides uzlabošanā</a:t>
            </a:r>
          </a:p>
          <a:p>
            <a:pPr algn="just"/>
            <a:r>
              <a:rPr lang="lv-LV" sz="1600" dirty="0">
                <a:latin typeface="Arial Narrow" panose="020B0606020202030204" pitchFamily="34" charset="0"/>
              </a:rPr>
              <a:t>Apraksta studējošo un jauno zinātnieku iesaistes plānu projektā, plāns zinātniskās grupas kapacitātes celšanai, nododot tai pētniecības karjerai nepieciešamās zināšanas</a:t>
            </a:r>
            <a:endParaRPr lang="lv-LV" sz="1400" dirty="0">
              <a:solidFill>
                <a:schemeClr val="bg1">
                  <a:lumMod val="65000"/>
                </a:schemeClr>
              </a:solidFill>
            </a:endParaRPr>
          </a:p>
        </p:txBody>
      </p:sp>
      <p:sp>
        <p:nvSpPr>
          <p:cNvPr id="6" name="Rectangle 5">
            <a:extLst>
              <a:ext uri="{FF2B5EF4-FFF2-40B4-BE49-F238E27FC236}">
                <a16:creationId xmlns:a16="http://schemas.microsoft.com/office/drawing/2014/main" id="{2840E6E4-C125-4E9C-9C6E-F69FA52F5069}"/>
              </a:ext>
            </a:extLst>
          </p:cNvPr>
          <p:cNvSpPr/>
          <p:nvPr/>
        </p:nvSpPr>
        <p:spPr>
          <a:xfrm>
            <a:off x="1287653" y="1848444"/>
            <a:ext cx="45719" cy="407015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 name="Picture 8">
            <a:extLst>
              <a:ext uri="{FF2B5EF4-FFF2-40B4-BE49-F238E27FC236}">
                <a16:creationId xmlns:a16="http://schemas.microsoft.com/office/drawing/2014/main" id="{5B8CF161-D2C6-472F-8EE0-234DC517875C}"/>
              </a:ext>
            </a:extLst>
          </p:cNvPr>
          <p:cNvPicPr>
            <a:picLocks noChangeAspect="1"/>
          </p:cNvPicPr>
          <p:nvPr/>
        </p:nvPicPr>
        <p:blipFill>
          <a:blip r:embed="rId2">
            <a:duotone>
              <a:schemeClr val="accent4">
                <a:shade val="45000"/>
                <a:satMod val="135000"/>
              </a:schemeClr>
              <a:prstClr val="white"/>
            </a:duotone>
          </a:blip>
          <a:stretch>
            <a:fillRect/>
          </a:stretch>
        </p:blipFill>
        <p:spPr>
          <a:xfrm>
            <a:off x="412035" y="5145619"/>
            <a:ext cx="787845" cy="772979"/>
          </a:xfrm>
          <a:prstGeom prst="rect">
            <a:avLst/>
          </a:prstGeom>
        </p:spPr>
      </p:pic>
      <p:pic>
        <p:nvPicPr>
          <p:cNvPr id="10" name="Picture 46">
            <a:extLst>
              <a:ext uri="{FF2B5EF4-FFF2-40B4-BE49-F238E27FC236}">
                <a16:creationId xmlns:a16="http://schemas.microsoft.com/office/drawing/2014/main" id="{34A5F3A9-FD04-4090-AB71-91818D4D691A}"/>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9922" y="2014222"/>
            <a:ext cx="735072" cy="7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31C961E9-882F-42FD-BA2D-0CAAAD70C239}"/>
              </a:ext>
            </a:extLst>
          </p:cNvPr>
          <p:cNvPicPr>
            <a:picLocks noChangeAspect="1"/>
          </p:cNvPicPr>
          <p:nvPr/>
        </p:nvPicPr>
        <p:blipFill>
          <a:blip r:embed="rId4">
            <a:duotone>
              <a:schemeClr val="accent4">
                <a:shade val="45000"/>
                <a:satMod val="135000"/>
              </a:schemeClr>
              <a:prstClr val="white"/>
            </a:duotone>
          </a:blip>
          <a:stretch>
            <a:fillRect/>
          </a:stretch>
        </p:blipFill>
        <p:spPr>
          <a:xfrm>
            <a:off x="476744" y="3778611"/>
            <a:ext cx="728250" cy="660189"/>
          </a:xfrm>
          <a:prstGeom prst="rect">
            <a:avLst/>
          </a:prstGeom>
        </p:spPr>
      </p:pic>
      <p:pic>
        <p:nvPicPr>
          <p:cNvPr id="11" name="Picture 10">
            <a:extLst>
              <a:ext uri="{FF2B5EF4-FFF2-40B4-BE49-F238E27FC236}">
                <a16:creationId xmlns:a16="http://schemas.microsoft.com/office/drawing/2014/main" id="{E0BE1E9D-01E8-4C48-B8B0-D8EB7237D7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064722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19CB-3ECB-4BFA-98D4-1B0038C24DD3}"/>
              </a:ext>
            </a:extLst>
          </p:cNvPr>
          <p:cNvSpPr>
            <a:spLocks noGrp="1"/>
          </p:cNvSpPr>
          <p:nvPr>
            <p:ph type="title"/>
          </p:nvPr>
        </p:nvSpPr>
        <p:spPr/>
        <p:txBody>
          <a:bodyPr/>
          <a:lstStyle/>
          <a:p>
            <a:r>
              <a:rPr lang="lv-LV" dirty="0">
                <a:solidFill>
                  <a:srgbClr val="7030A0"/>
                </a:solidFill>
              </a:rPr>
              <a:t>Ekspertu atziņas (2)</a:t>
            </a:r>
          </a:p>
        </p:txBody>
      </p:sp>
      <p:sp>
        <p:nvSpPr>
          <p:cNvPr id="4" name="Text Placeholder 3">
            <a:extLst>
              <a:ext uri="{FF2B5EF4-FFF2-40B4-BE49-F238E27FC236}">
                <a16:creationId xmlns:a16="http://schemas.microsoft.com/office/drawing/2014/main" id="{F5F0F90A-9624-4FB9-913F-573F0B0A6EC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D8FF9E6-F180-45F0-8BD8-B677051008A6}"/>
              </a:ext>
            </a:extLst>
          </p:cNvPr>
          <p:cNvSpPr>
            <a:spLocks noGrp="1"/>
          </p:cNvSpPr>
          <p:nvPr>
            <p:ph type="body" sz="quarter" idx="12"/>
          </p:nvPr>
        </p:nvSpPr>
        <p:spPr/>
        <p:txBody>
          <a:bodyPr/>
          <a:lstStyle/>
          <a:p>
            <a:endParaRPr lang="lv-LV"/>
          </a:p>
        </p:txBody>
      </p:sp>
      <p:sp>
        <p:nvSpPr>
          <p:cNvPr id="6" name="TextBox 5">
            <a:extLst>
              <a:ext uri="{FF2B5EF4-FFF2-40B4-BE49-F238E27FC236}">
                <a16:creationId xmlns:a16="http://schemas.microsoft.com/office/drawing/2014/main" id="{3E83141A-A361-45D9-9996-5B9F870434DB}"/>
              </a:ext>
            </a:extLst>
          </p:cNvPr>
          <p:cNvSpPr txBox="1"/>
          <p:nvPr/>
        </p:nvSpPr>
        <p:spPr>
          <a:xfrm>
            <a:off x="679722" y="1653564"/>
            <a:ext cx="2692854" cy="369332"/>
          </a:xfrm>
          <a:prstGeom prst="rect">
            <a:avLst/>
          </a:prstGeom>
          <a:noFill/>
        </p:spPr>
        <p:txBody>
          <a:bodyPr wrap="square" rtlCol="0">
            <a:spAutoFit/>
          </a:bodyPr>
          <a:lstStyle/>
          <a:p>
            <a:r>
              <a:rPr lang="lv-LV" sz="1800" b="1" dirty="0">
                <a:solidFill>
                  <a:srgbClr val="7030A0"/>
                </a:solidFill>
                <a:latin typeface="Verdana" panose="020B0604030504040204" pitchFamily="34" charset="0"/>
                <a:ea typeface="Verdana" panose="020B0604030504040204" pitchFamily="34" charset="0"/>
              </a:rPr>
              <a:t>Ietekme (30%)</a:t>
            </a:r>
          </a:p>
        </p:txBody>
      </p:sp>
      <p:grpSp>
        <p:nvGrpSpPr>
          <p:cNvPr id="7" name="Group 6">
            <a:extLst>
              <a:ext uri="{FF2B5EF4-FFF2-40B4-BE49-F238E27FC236}">
                <a16:creationId xmlns:a16="http://schemas.microsoft.com/office/drawing/2014/main" id="{48FAF935-D7B4-4F6D-B6F0-30F4C87470B1}"/>
              </a:ext>
            </a:extLst>
          </p:cNvPr>
          <p:cNvGrpSpPr/>
          <p:nvPr/>
        </p:nvGrpSpPr>
        <p:grpSpPr>
          <a:xfrm>
            <a:off x="679722" y="2194695"/>
            <a:ext cx="8216084" cy="3970973"/>
            <a:chOff x="423644" y="2818642"/>
            <a:chExt cx="11012106" cy="2893308"/>
          </a:xfrm>
          <a:solidFill>
            <a:schemeClr val="bg1">
              <a:lumMod val="85000"/>
            </a:schemeClr>
          </a:solidFill>
        </p:grpSpPr>
        <p:sp>
          <p:nvSpPr>
            <p:cNvPr id="8" name="Freeform 7">
              <a:extLst>
                <a:ext uri="{FF2B5EF4-FFF2-40B4-BE49-F238E27FC236}">
                  <a16:creationId xmlns:a16="http://schemas.microsoft.com/office/drawing/2014/main" id="{C6AA777D-E721-4F61-A96F-1F7E902CC3F6}"/>
                </a:ext>
              </a:extLst>
            </p:cNvPr>
            <p:cNvSpPr/>
            <p:nvPr/>
          </p:nvSpPr>
          <p:spPr>
            <a:xfrm>
              <a:off x="423644"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800" b="1" dirty="0">
                  <a:latin typeface="Verdana" panose="020B0604030504040204" pitchFamily="34" charset="0"/>
                  <a:ea typeface="Verdana" panose="020B0604030504040204" pitchFamily="34" charset="0"/>
                </a:rPr>
                <a:t>Stiprās puses: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projekta aktivitātes stiprinās zinātniskās grupas locekļu spējas/prasmes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zināšanu izplatīšanas plāns ir kvalitatīvs (iekļauj intelektuālā īpašuma aizsardzību, identificē publikāciju saturu u.tml.)</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ir plānota iegūto zināšanu izplatīšana arī ieinteresētajām pusēm, piemēram, industrijai</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labs plāns plašākas sabiedrības informēšanai</a:t>
              </a:r>
            </a:p>
          </p:txBody>
        </p:sp>
        <p:sp>
          <p:nvSpPr>
            <p:cNvPr id="9" name="Freeform 8">
              <a:extLst>
                <a:ext uri="{FF2B5EF4-FFF2-40B4-BE49-F238E27FC236}">
                  <a16:creationId xmlns:a16="http://schemas.microsoft.com/office/drawing/2014/main" id="{91732716-ED14-4E38-A8F1-52960FB9E340}"/>
                </a:ext>
              </a:extLst>
            </p:cNvPr>
            <p:cNvSpPr/>
            <p:nvPr/>
          </p:nvSpPr>
          <p:spPr>
            <a:xfrm>
              <a:off x="5929697"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800" b="1" dirty="0">
                  <a:latin typeface="Verdana" panose="020B0604030504040204" pitchFamily="34" charset="0"/>
                  <a:ea typeface="Verdana" panose="020B0604030504040204" pitchFamily="34" charset="0"/>
                </a:rPr>
                <a:t>Vājās puses: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rezultātu izplatīšanas plāns slikti skaidrots vai nav ambiciozs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daļa plānoto konferenču ir bezjēdzīgas projekta kontekstā</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nav saprotams, kā tiks veidotas pierādījumos balstītas rekomendācijas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nav pārliecības, ka pētījuma rezultāti dos attīstības iespējas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nav skaidra studentu iesaiste un </a:t>
              </a:r>
              <a:r>
                <a:rPr lang="lv-LV" sz="1800" dirty="0" err="1">
                  <a:latin typeface="Verdana" panose="020B0604030504040204" pitchFamily="34" charset="0"/>
                  <a:ea typeface="Verdana" panose="020B0604030504040204" pitchFamily="34" charset="0"/>
                </a:rPr>
                <a:t>mentoringa</a:t>
              </a:r>
              <a:r>
                <a:rPr lang="lv-LV" sz="1800" dirty="0">
                  <a:latin typeface="Verdana" panose="020B0604030504040204" pitchFamily="34" charset="0"/>
                  <a:ea typeface="Verdana" panose="020B0604030504040204" pitchFamily="34" charset="0"/>
                </a:rPr>
                <a:t> process projektā</a:t>
              </a:r>
            </a:p>
          </p:txBody>
        </p:sp>
      </p:grpSp>
      <p:pic>
        <p:nvPicPr>
          <p:cNvPr id="10" name="Picture 9">
            <a:extLst>
              <a:ext uri="{FF2B5EF4-FFF2-40B4-BE49-F238E27FC236}">
                <a16:creationId xmlns:a16="http://schemas.microsoft.com/office/drawing/2014/main" id="{5A9F9D8C-4910-4543-ABE9-3AE010537B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443506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1977082" y="381000"/>
            <a:ext cx="5256638" cy="1036642"/>
          </a:xfrm>
        </p:spPr>
        <p:txBody>
          <a:bodyPr>
            <a:normAutofit/>
          </a:bodyPr>
          <a:lstStyle/>
          <a:p>
            <a:r>
              <a:rPr lang="lv-LV" sz="1800" dirty="0">
                <a:solidFill>
                  <a:srgbClr val="7030A0"/>
                </a:solidFill>
              </a:rPr>
              <a:t>Projekta iesniegums: B daļa </a:t>
            </a:r>
            <a:br>
              <a:rPr lang="lv-LV" sz="1800" dirty="0">
                <a:solidFill>
                  <a:srgbClr val="7030A0"/>
                </a:solidFill>
              </a:rPr>
            </a:br>
            <a:r>
              <a:rPr lang="lv-LV" sz="1800" dirty="0">
                <a:solidFill>
                  <a:srgbClr val="7030A0"/>
                </a:solidFill>
              </a:rPr>
              <a:t>«Projekta apraksts»</a:t>
            </a:r>
            <a:br>
              <a:rPr lang="lv-LV" dirty="0">
                <a:solidFill>
                  <a:srgbClr val="7030A0"/>
                </a:solidFill>
              </a:rPr>
            </a:br>
            <a:r>
              <a:rPr lang="lv-LV" sz="1300" b="0" dirty="0">
                <a:solidFill>
                  <a:srgbClr val="7030A0"/>
                </a:solidFill>
              </a:rPr>
              <a:t>Īstenošana (20%)</a:t>
            </a:r>
            <a:endParaRPr lang="lv-LV" sz="1300" dirty="0">
              <a:solidFill>
                <a:srgbClr val="7030A0"/>
              </a:solidFill>
            </a:endParaRPr>
          </a:p>
        </p:txBody>
      </p:sp>
      <p:sp>
        <p:nvSpPr>
          <p:cNvPr id="4" name="Text Placeholder 3">
            <a:extLst>
              <a:ext uri="{FF2B5EF4-FFF2-40B4-BE49-F238E27FC236}">
                <a16:creationId xmlns:a16="http://schemas.microsoft.com/office/drawing/2014/main" id="{8F7576C1-373E-457B-8625-B6F28244767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4D8731C-6C0A-4C77-98A6-BEE166B846EE}"/>
              </a:ext>
            </a:extLst>
          </p:cNvPr>
          <p:cNvSpPr>
            <a:spLocks noGrp="1"/>
          </p:cNvSpPr>
          <p:nvPr>
            <p:ph type="body" sz="quarter" idx="12"/>
          </p:nvPr>
        </p:nvSpPr>
        <p:spPr/>
        <p:txBody>
          <a:bodyPr/>
          <a:lstStyle/>
          <a:p>
            <a:endParaRPr lang="lv-LV"/>
          </a:p>
        </p:txBody>
      </p:sp>
      <p:sp>
        <p:nvSpPr>
          <p:cNvPr id="3" name="TextBox 2">
            <a:extLst>
              <a:ext uri="{FF2B5EF4-FFF2-40B4-BE49-F238E27FC236}">
                <a16:creationId xmlns:a16="http://schemas.microsoft.com/office/drawing/2014/main" id="{069C39DB-81B8-4B98-BE06-EB6271E8A9DC}"/>
              </a:ext>
            </a:extLst>
          </p:cNvPr>
          <p:cNvSpPr txBox="1"/>
          <p:nvPr/>
        </p:nvSpPr>
        <p:spPr>
          <a:xfrm>
            <a:off x="1415558" y="1791237"/>
            <a:ext cx="6922484" cy="3754874"/>
          </a:xfrm>
          <a:prstGeom prst="rect">
            <a:avLst/>
          </a:prstGeom>
          <a:noFill/>
        </p:spPr>
        <p:txBody>
          <a:bodyPr wrap="square" rtlCol="0">
            <a:spAutoFit/>
          </a:bodyPr>
          <a:lstStyle/>
          <a:p>
            <a:pPr algn="just"/>
            <a:r>
              <a:rPr lang="lv-LV" sz="1600" b="1" dirty="0">
                <a:solidFill>
                  <a:schemeClr val="accent4">
                    <a:lumMod val="50000"/>
                  </a:schemeClr>
                </a:solidFill>
                <a:latin typeface="Arial Narrow" panose="020B0606020202030204" pitchFamily="34" charset="0"/>
              </a:rPr>
              <a:t>Projekta iesniedzējs un zinātniskā grupa</a:t>
            </a:r>
          </a:p>
          <a:p>
            <a:pPr algn="just"/>
            <a:r>
              <a:rPr lang="lv-LV" sz="1600" dirty="0">
                <a:latin typeface="Arial Narrow" panose="020B0606020202030204" pitchFamily="34" charset="0"/>
              </a:rPr>
              <a:t>Jāapraksta projekta iesniedzējs un tā kapacitāte, kā arī, ja ir, projekta sadarbības partnera kapacitāte. Vienlaikus jāapraksta zinātniskā grupa, uzdevumu sadale un lomas projektā, var aprakstīt projekta vadītāja un citu zinātniskās grupas locekļu zinātnisko kapacitāti</a:t>
            </a:r>
          </a:p>
          <a:p>
            <a:pPr algn="just"/>
            <a:endParaRPr lang="lv-LV" sz="1600" dirty="0">
              <a:solidFill>
                <a:schemeClr val="bg1">
                  <a:lumMod val="65000"/>
                </a:schemeClr>
              </a:solidFill>
              <a:latin typeface="Arial Narrow" panose="020B0606020202030204" pitchFamily="34" charset="0"/>
            </a:endParaRPr>
          </a:p>
          <a:p>
            <a:pPr algn="just"/>
            <a:endParaRPr lang="lv-LV" sz="1600" dirty="0">
              <a:solidFill>
                <a:schemeClr val="bg1">
                  <a:lumMod val="65000"/>
                </a:schemeClr>
              </a:solidFill>
              <a:latin typeface="Arial Narrow" panose="020B0606020202030204" pitchFamily="34" charset="0"/>
            </a:endParaRPr>
          </a:p>
          <a:p>
            <a:pPr algn="just"/>
            <a:r>
              <a:rPr lang="lv-LV" sz="1600" b="1" dirty="0">
                <a:solidFill>
                  <a:schemeClr val="accent4">
                    <a:lumMod val="50000"/>
                  </a:schemeClr>
                </a:solidFill>
                <a:latin typeface="Arial Narrow" panose="020B0606020202030204" pitchFamily="34" charset="0"/>
              </a:rPr>
              <a:t>Darba plāns</a:t>
            </a:r>
          </a:p>
          <a:p>
            <a:pPr algn="just"/>
            <a:r>
              <a:rPr lang="lv-LV" sz="1600" dirty="0">
                <a:latin typeface="Arial Narrow" panose="020B0606020202030204" pitchFamily="34" charset="0"/>
              </a:rPr>
              <a:t>Iezīmē darba posmus (darba </a:t>
            </a:r>
            <a:r>
              <a:rPr lang="lv-LV" sz="1600" dirty="0" err="1">
                <a:latin typeface="Arial Narrow" panose="020B0606020202030204" pitchFamily="34" charset="0"/>
              </a:rPr>
              <a:t>pakates</a:t>
            </a:r>
            <a:r>
              <a:rPr lang="lv-LV" sz="1600" dirty="0">
                <a:latin typeface="Arial Narrow" panose="020B0606020202030204" pitchFamily="34" charset="0"/>
              </a:rPr>
              <a:t>), rezultātus, atskaites punktus, atbildīgos par darba posmiem, ieteicams vizualizēt, piemēram, izmantojot </a:t>
            </a:r>
            <a:r>
              <a:rPr lang="lv-LV" sz="1600" dirty="0">
                <a:latin typeface="Arial Narrow" panose="020B0606020202030204" pitchFamily="34" charset="0"/>
                <a:hlinkClick r:id="rId2"/>
              </a:rPr>
              <a:t>Ganta</a:t>
            </a:r>
            <a:r>
              <a:rPr lang="lv-LV" sz="1600" dirty="0">
                <a:latin typeface="Arial Narrow" panose="020B0606020202030204" pitchFamily="34" charset="0"/>
              </a:rPr>
              <a:t> un </a:t>
            </a:r>
            <a:r>
              <a:rPr lang="lv-LV" sz="1600" dirty="0">
                <a:latin typeface="Arial Narrow" panose="020B0606020202030204" pitchFamily="34" charset="0"/>
                <a:hlinkClick r:id="rId3"/>
              </a:rPr>
              <a:t>Perta</a:t>
            </a:r>
            <a:r>
              <a:rPr lang="lv-LV" sz="1600" dirty="0">
                <a:latin typeface="Arial Narrow" panose="020B0606020202030204" pitchFamily="34" charset="0"/>
              </a:rPr>
              <a:t> diagrammas</a:t>
            </a:r>
          </a:p>
          <a:p>
            <a:pPr algn="just"/>
            <a:endParaRPr lang="lv-LV" sz="1600" dirty="0">
              <a:solidFill>
                <a:schemeClr val="bg1">
                  <a:lumMod val="65000"/>
                </a:schemeClr>
              </a:solidFill>
              <a:latin typeface="Arial Narrow" panose="020B0606020202030204" pitchFamily="34" charset="0"/>
            </a:endParaRPr>
          </a:p>
          <a:p>
            <a:pPr algn="just"/>
            <a:endParaRPr lang="lv-LV" sz="1600" b="1" dirty="0">
              <a:solidFill>
                <a:srgbClr val="7E0000"/>
              </a:solidFill>
              <a:latin typeface="Arial Narrow" panose="020B0606020202030204" pitchFamily="34" charset="0"/>
            </a:endParaRPr>
          </a:p>
          <a:p>
            <a:pPr algn="just"/>
            <a:r>
              <a:rPr lang="sv-SE" sz="1600" b="1" dirty="0">
                <a:solidFill>
                  <a:schemeClr val="accent4">
                    <a:lumMod val="50000"/>
                  </a:schemeClr>
                </a:solidFill>
                <a:latin typeface="Arial Narrow" panose="020B0606020202030204" pitchFamily="34" charset="0"/>
              </a:rPr>
              <a:t>Projekta vadība un risku plāns</a:t>
            </a:r>
            <a:endParaRPr lang="lv-LV" sz="1600" b="1" dirty="0">
              <a:solidFill>
                <a:schemeClr val="accent4">
                  <a:lumMod val="50000"/>
                </a:schemeClr>
              </a:solidFill>
              <a:latin typeface="Arial Narrow" panose="020B0606020202030204" pitchFamily="34" charset="0"/>
            </a:endParaRPr>
          </a:p>
          <a:p>
            <a:pPr algn="just"/>
            <a:r>
              <a:rPr lang="lv-LV" sz="1600" dirty="0">
                <a:latin typeface="Arial Narrow" panose="020B0606020202030204" pitchFamily="34" charset="0"/>
              </a:rPr>
              <a:t>Apraksta projekta vadību un risku vadību, var izmantot institūcijas standartu, taču ieteicams norādīt arī attiecīgajam projektam specifiskus jautājumus</a:t>
            </a:r>
            <a:endParaRPr lang="lv-LV" sz="1200" dirty="0"/>
          </a:p>
          <a:p>
            <a:pPr algn="just"/>
            <a:endParaRPr lang="lv-LV" sz="1400" dirty="0">
              <a:solidFill>
                <a:schemeClr val="bg1">
                  <a:lumMod val="65000"/>
                </a:schemeClr>
              </a:solidFill>
            </a:endParaRPr>
          </a:p>
        </p:txBody>
      </p:sp>
      <p:sp>
        <p:nvSpPr>
          <p:cNvPr id="6" name="Rectangle 5">
            <a:extLst>
              <a:ext uri="{FF2B5EF4-FFF2-40B4-BE49-F238E27FC236}">
                <a16:creationId xmlns:a16="http://schemas.microsoft.com/office/drawing/2014/main" id="{2840E6E4-C125-4E9C-9C6E-F69FA52F5069}"/>
              </a:ext>
            </a:extLst>
          </p:cNvPr>
          <p:cNvSpPr/>
          <p:nvPr/>
        </p:nvSpPr>
        <p:spPr>
          <a:xfrm>
            <a:off x="1287653" y="1848445"/>
            <a:ext cx="45719" cy="387035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 name="Picture 8">
            <a:extLst>
              <a:ext uri="{FF2B5EF4-FFF2-40B4-BE49-F238E27FC236}">
                <a16:creationId xmlns:a16="http://schemas.microsoft.com/office/drawing/2014/main" id="{5B8CF161-D2C6-472F-8EE0-234DC517875C}"/>
              </a:ext>
            </a:extLst>
          </p:cNvPr>
          <p:cNvPicPr>
            <a:picLocks noChangeAspect="1"/>
          </p:cNvPicPr>
          <p:nvPr/>
        </p:nvPicPr>
        <p:blipFill>
          <a:blip r:embed="rId4">
            <a:duotone>
              <a:schemeClr val="accent4">
                <a:shade val="45000"/>
                <a:satMod val="135000"/>
              </a:schemeClr>
              <a:prstClr val="white"/>
            </a:duotone>
          </a:blip>
          <a:stretch>
            <a:fillRect/>
          </a:stretch>
        </p:blipFill>
        <p:spPr>
          <a:xfrm>
            <a:off x="412035" y="4588405"/>
            <a:ext cx="787845" cy="772979"/>
          </a:xfrm>
          <a:prstGeom prst="rect">
            <a:avLst/>
          </a:prstGeom>
        </p:spPr>
      </p:pic>
      <p:pic>
        <p:nvPicPr>
          <p:cNvPr id="14" name="Attēls 8">
            <a:extLst>
              <a:ext uri="{FF2B5EF4-FFF2-40B4-BE49-F238E27FC236}">
                <a16:creationId xmlns:a16="http://schemas.microsoft.com/office/drawing/2014/main" id="{A56EA253-CF23-44D8-85DD-DE6E6A8E289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035" y="3249574"/>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5">
            <a:extLst>
              <a:ext uri="{FF2B5EF4-FFF2-40B4-BE49-F238E27FC236}">
                <a16:creationId xmlns:a16="http://schemas.microsoft.com/office/drawing/2014/main" id="{9AFAA1BA-BD5A-4171-878D-43CBF773D54D}"/>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317" y="2148811"/>
            <a:ext cx="709636" cy="70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FB5527F-BC23-4DF3-BF4D-D2E7FEEFB5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795101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19CB-3ECB-4BFA-98D4-1B0038C24DD3}"/>
              </a:ext>
            </a:extLst>
          </p:cNvPr>
          <p:cNvSpPr>
            <a:spLocks noGrp="1"/>
          </p:cNvSpPr>
          <p:nvPr>
            <p:ph type="title"/>
          </p:nvPr>
        </p:nvSpPr>
        <p:spPr/>
        <p:txBody>
          <a:bodyPr/>
          <a:lstStyle/>
          <a:p>
            <a:r>
              <a:rPr lang="lv-LV" dirty="0">
                <a:solidFill>
                  <a:srgbClr val="7030A0"/>
                </a:solidFill>
              </a:rPr>
              <a:t>Ekspertu atziņas (3)</a:t>
            </a:r>
          </a:p>
        </p:txBody>
      </p:sp>
      <p:sp>
        <p:nvSpPr>
          <p:cNvPr id="4" name="Text Placeholder 3">
            <a:extLst>
              <a:ext uri="{FF2B5EF4-FFF2-40B4-BE49-F238E27FC236}">
                <a16:creationId xmlns:a16="http://schemas.microsoft.com/office/drawing/2014/main" id="{F5F0F90A-9624-4FB9-913F-573F0B0A6EC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D8FF9E6-F180-45F0-8BD8-B677051008A6}"/>
              </a:ext>
            </a:extLst>
          </p:cNvPr>
          <p:cNvSpPr>
            <a:spLocks noGrp="1"/>
          </p:cNvSpPr>
          <p:nvPr>
            <p:ph type="body" sz="quarter" idx="12"/>
          </p:nvPr>
        </p:nvSpPr>
        <p:spPr/>
        <p:txBody>
          <a:bodyPr/>
          <a:lstStyle/>
          <a:p>
            <a:endParaRPr lang="lv-LV"/>
          </a:p>
        </p:txBody>
      </p:sp>
      <p:sp>
        <p:nvSpPr>
          <p:cNvPr id="6" name="TextBox 5">
            <a:extLst>
              <a:ext uri="{FF2B5EF4-FFF2-40B4-BE49-F238E27FC236}">
                <a16:creationId xmlns:a16="http://schemas.microsoft.com/office/drawing/2014/main" id="{3E83141A-A361-45D9-9996-5B9F870434DB}"/>
              </a:ext>
            </a:extLst>
          </p:cNvPr>
          <p:cNvSpPr txBox="1"/>
          <p:nvPr/>
        </p:nvSpPr>
        <p:spPr>
          <a:xfrm>
            <a:off x="679722" y="1653564"/>
            <a:ext cx="2692854" cy="369332"/>
          </a:xfrm>
          <a:prstGeom prst="rect">
            <a:avLst/>
          </a:prstGeom>
          <a:noFill/>
        </p:spPr>
        <p:txBody>
          <a:bodyPr wrap="square" rtlCol="0">
            <a:spAutoFit/>
          </a:bodyPr>
          <a:lstStyle/>
          <a:p>
            <a:r>
              <a:rPr lang="lv-LV" sz="1800" b="1" dirty="0">
                <a:solidFill>
                  <a:srgbClr val="7030A0"/>
                </a:solidFill>
                <a:latin typeface="Verdana" panose="020B0604030504040204" pitchFamily="34" charset="0"/>
                <a:ea typeface="Verdana" panose="020B0604030504040204" pitchFamily="34" charset="0"/>
              </a:rPr>
              <a:t>Īstenošana (20%)</a:t>
            </a:r>
          </a:p>
        </p:txBody>
      </p:sp>
      <p:grpSp>
        <p:nvGrpSpPr>
          <p:cNvPr id="7" name="Group 6">
            <a:extLst>
              <a:ext uri="{FF2B5EF4-FFF2-40B4-BE49-F238E27FC236}">
                <a16:creationId xmlns:a16="http://schemas.microsoft.com/office/drawing/2014/main" id="{48FAF935-D7B4-4F6D-B6F0-30F4C87470B1}"/>
              </a:ext>
            </a:extLst>
          </p:cNvPr>
          <p:cNvGrpSpPr/>
          <p:nvPr/>
        </p:nvGrpSpPr>
        <p:grpSpPr>
          <a:xfrm>
            <a:off x="679722" y="2194695"/>
            <a:ext cx="8216084" cy="3970973"/>
            <a:chOff x="423644" y="2818642"/>
            <a:chExt cx="11012106" cy="2893308"/>
          </a:xfrm>
          <a:solidFill>
            <a:schemeClr val="bg1">
              <a:lumMod val="85000"/>
            </a:schemeClr>
          </a:solidFill>
        </p:grpSpPr>
        <p:sp>
          <p:nvSpPr>
            <p:cNvPr id="8" name="Freeform 7">
              <a:extLst>
                <a:ext uri="{FF2B5EF4-FFF2-40B4-BE49-F238E27FC236}">
                  <a16:creationId xmlns:a16="http://schemas.microsoft.com/office/drawing/2014/main" id="{C6AA777D-E721-4F61-A96F-1F7E902CC3F6}"/>
                </a:ext>
              </a:extLst>
            </p:cNvPr>
            <p:cNvSpPr/>
            <p:nvPr/>
          </p:nvSpPr>
          <p:spPr>
            <a:xfrm>
              <a:off x="423644"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b="1" dirty="0">
                  <a:latin typeface="Verdana" panose="020B0604030504040204" pitchFamily="34" charset="0"/>
                  <a:ea typeface="Verdana" panose="020B0604030504040204" pitchFamily="34" charset="0"/>
                </a:rPr>
                <a:t>Stiprās puses:</a:t>
              </a:r>
            </a:p>
            <a:p>
              <a:pPr marL="285750" indent="-285750" defTabSz="666750">
                <a:lnSpc>
                  <a:spcPct val="90000"/>
                </a:lnSpc>
                <a:spcAft>
                  <a:spcPct val="35000"/>
                </a:spcAft>
                <a:buFont typeface="Wingdings" panose="05000000000000000000" pitchFamily="2" charset="2"/>
                <a:buChar char="ü"/>
              </a:pPr>
              <a:r>
                <a:rPr lang="lv-LV" dirty="0">
                  <a:latin typeface="Verdana" panose="020B0604030504040204" pitchFamily="34" charset="0"/>
                  <a:ea typeface="Verdana" panose="020B0604030504040204" pitchFamily="34" charset="0"/>
                </a:rPr>
                <a:t>projekta iesniedzēja pētniecības infrastruktūra aprakstīta skaidri un atbilstoši projektam</a:t>
              </a:r>
            </a:p>
            <a:p>
              <a:pPr marL="285750" indent="-285750" defTabSz="666750">
                <a:lnSpc>
                  <a:spcPct val="90000"/>
                </a:lnSpc>
                <a:spcAft>
                  <a:spcPct val="35000"/>
                </a:spcAft>
                <a:buFont typeface="Wingdings" panose="05000000000000000000" pitchFamily="2" charset="2"/>
                <a:buChar char="ü"/>
              </a:pPr>
              <a:r>
                <a:rPr lang="lv-LV" dirty="0">
                  <a:latin typeface="Verdana" panose="020B0604030504040204" pitchFamily="34" charset="0"/>
                  <a:ea typeface="Verdana" panose="020B0604030504040204" pitchFamily="34" charset="0"/>
                </a:rPr>
                <a:t>risku apzināšanas un novēršanas stratēģija ir pārliecinoši aprakstīta</a:t>
              </a:r>
            </a:p>
            <a:p>
              <a:pPr marL="285750" indent="-285750" defTabSz="666750">
                <a:lnSpc>
                  <a:spcPct val="90000"/>
                </a:lnSpc>
                <a:spcAft>
                  <a:spcPct val="35000"/>
                </a:spcAft>
                <a:buFont typeface="Wingdings" panose="05000000000000000000" pitchFamily="2" charset="2"/>
                <a:buChar char="ü"/>
              </a:pPr>
              <a:r>
                <a:rPr lang="lv-LV" dirty="0">
                  <a:latin typeface="Verdana" panose="020B0604030504040204" pitchFamily="34" charset="0"/>
                  <a:ea typeface="Verdana" panose="020B0604030504040204" pitchFamily="34" charset="0"/>
                </a:rPr>
                <a:t>projekta vadītāja un zinātniskās grupas kvalifikācija ir augsta un atbilstoša projektam</a:t>
              </a:r>
            </a:p>
            <a:p>
              <a:pPr marL="285750" indent="-285750" defTabSz="666750">
                <a:lnSpc>
                  <a:spcPct val="90000"/>
                </a:lnSpc>
                <a:spcAft>
                  <a:spcPct val="35000"/>
                </a:spcAft>
                <a:buFont typeface="Wingdings" panose="05000000000000000000" pitchFamily="2" charset="2"/>
                <a:buChar char="ü"/>
              </a:pPr>
              <a:r>
                <a:rPr lang="lv-LV" dirty="0">
                  <a:latin typeface="Verdana" panose="020B0604030504040204" pitchFamily="34" charset="0"/>
                  <a:ea typeface="Verdana" panose="020B0604030504040204" pitchFamily="34" charset="0"/>
                </a:rPr>
                <a:t>pētījuma vadība un kvalitātes vadība ir labi aprakstīta, iekļaujot arī pētījumam specifiskus aspektus (piemēram, par eksperimentālo pētniecību)</a:t>
              </a:r>
            </a:p>
          </p:txBody>
        </p:sp>
        <p:sp>
          <p:nvSpPr>
            <p:cNvPr id="9" name="Freeform 8">
              <a:extLst>
                <a:ext uri="{FF2B5EF4-FFF2-40B4-BE49-F238E27FC236}">
                  <a16:creationId xmlns:a16="http://schemas.microsoft.com/office/drawing/2014/main" id="{91732716-ED14-4E38-A8F1-52960FB9E340}"/>
                </a:ext>
              </a:extLst>
            </p:cNvPr>
            <p:cNvSpPr/>
            <p:nvPr/>
          </p:nvSpPr>
          <p:spPr>
            <a:xfrm>
              <a:off x="5929697"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800" b="1" dirty="0">
                  <a:latin typeface="Verdana" panose="020B0604030504040204" pitchFamily="34" charset="0"/>
                  <a:ea typeface="Verdana" panose="020B0604030504040204" pitchFamily="34" charset="0"/>
                </a:rPr>
                <a:t>Vājās puses: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zema projekta vadītāja zinātniskā kvalifikācija</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netiek norādīti atskaites punkti (</a:t>
              </a:r>
              <a:r>
                <a:rPr lang="lv-LV" sz="1800" i="1" dirty="0" err="1">
                  <a:latin typeface="Verdana" panose="020B0604030504040204" pitchFamily="34" charset="0"/>
                  <a:ea typeface="Verdana" panose="020B0604030504040204" pitchFamily="34" charset="0"/>
                </a:rPr>
                <a:t>milestones</a:t>
              </a:r>
              <a:r>
                <a:rPr lang="lv-LV" sz="1800" dirty="0">
                  <a:latin typeface="Verdana" panose="020B0604030504040204" pitchFamily="34" charset="0"/>
                  <a:ea typeface="Verdana" panose="020B0604030504040204" pitchFamily="34" charset="0"/>
                </a:rPr>
                <a:t>)</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pārāk lielas zinātniskās grupas ar izplūdušu uzdevumu sadali</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darba paketēm nav savstarpējās sasaistes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nav redzama budžeta sadalījuma sasaiste ar projekta mērķi</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darba plānu vajag vizualizēt!</a:t>
              </a:r>
            </a:p>
            <a:p>
              <a:pPr marL="285750" indent="-285750" algn="just" defTabSz="666750">
                <a:lnSpc>
                  <a:spcPct val="90000"/>
                </a:lnSpc>
                <a:spcAft>
                  <a:spcPct val="35000"/>
                </a:spcAft>
                <a:buFont typeface="Wingdings" panose="05000000000000000000" pitchFamily="2" charset="2"/>
                <a:buChar char="ü"/>
              </a:pPr>
              <a:endParaRPr lang="lv-LV" sz="1800" dirty="0">
                <a:latin typeface="Verdana" panose="020B0604030504040204" pitchFamily="34" charset="0"/>
                <a:ea typeface="Verdana" panose="020B0604030504040204" pitchFamily="34" charset="0"/>
              </a:endParaRPr>
            </a:p>
          </p:txBody>
        </p:sp>
      </p:grpSp>
      <p:pic>
        <p:nvPicPr>
          <p:cNvPr id="10" name="Picture 9">
            <a:extLst>
              <a:ext uri="{FF2B5EF4-FFF2-40B4-BE49-F238E27FC236}">
                <a16:creationId xmlns:a16="http://schemas.microsoft.com/office/drawing/2014/main" id="{D666514C-419F-4A53-B03E-47FF93A8BF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716620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1977082" y="381000"/>
            <a:ext cx="5256638" cy="1019432"/>
          </a:xfrm>
        </p:spPr>
        <p:txBody>
          <a:bodyPr>
            <a:normAutofit/>
          </a:bodyPr>
          <a:lstStyle/>
          <a:p>
            <a:r>
              <a:rPr lang="lv-LV" sz="1800" dirty="0">
                <a:solidFill>
                  <a:srgbClr val="7030A0"/>
                </a:solidFill>
              </a:rPr>
              <a:t>Projekta iesniegums: C daļa «</a:t>
            </a:r>
            <a:r>
              <a:rPr lang="lv-LV" sz="1800" dirty="0" err="1">
                <a:solidFill>
                  <a:srgbClr val="7030A0"/>
                </a:solidFill>
              </a:rPr>
              <a:t>Curriculum</a:t>
            </a:r>
            <a:r>
              <a:rPr lang="lv-LV" sz="1800" dirty="0">
                <a:solidFill>
                  <a:srgbClr val="7030A0"/>
                </a:solidFill>
              </a:rPr>
              <a:t> </a:t>
            </a:r>
            <a:r>
              <a:rPr lang="lv-LV" sz="1800" dirty="0" err="1">
                <a:solidFill>
                  <a:srgbClr val="7030A0"/>
                </a:solidFill>
              </a:rPr>
              <a:t>Vitae</a:t>
            </a:r>
            <a:r>
              <a:rPr lang="lv-LV" sz="1800" dirty="0">
                <a:solidFill>
                  <a:srgbClr val="7030A0"/>
                </a:solidFill>
              </a:rPr>
              <a:t>»</a:t>
            </a:r>
            <a:endParaRPr lang="lv-LV" sz="1300" dirty="0">
              <a:solidFill>
                <a:srgbClr val="7030A0"/>
              </a:solidFill>
            </a:endParaRPr>
          </a:p>
        </p:txBody>
      </p:sp>
      <p:sp>
        <p:nvSpPr>
          <p:cNvPr id="4" name="Text Placeholder 3">
            <a:extLst>
              <a:ext uri="{FF2B5EF4-FFF2-40B4-BE49-F238E27FC236}">
                <a16:creationId xmlns:a16="http://schemas.microsoft.com/office/drawing/2014/main" id="{8F7576C1-373E-457B-8625-B6F28244767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4D8731C-6C0A-4C77-98A6-BEE166B846EE}"/>
              </a:ext>
            </a:extLst>
          </p:cNvPr>
          <p:cNvSpPr>
            <a:spLocks noGrp="1"/>
          </p:cNvSpPr>
          <p:nvPr>
            <p:ph type="body" sz="quarter" idx="12"/>
          </p:nvPr>
        </p:nvSpPr>
        <p:spPr/>
        <p:txBody>
          <a:bodyPr/>
          <a:lstStyle/>
          <a:p>
            <a:endParaRPr lang="lv-LV"/>
          </a:p>
        </p:txBody>
      </p:sp>
      <p:sp>
        <p:nvSpPr>
          <p:cNvPr id="9" name="Rectangle 8">
            <a:extLst>
              <a:ext uri="{FF2B5EF4-FFF2-40B4-BE49-F238E27FC236}">
                <a16:creationId xmlns:a16="http://schemas.microsoft.com/office/drawing/2014/main" id="{02E462FF-D06D-4F21-BBCB-9C8EA08DA771}"/>
              </a:ext>
            </a:extLst>
          </p:cNvPr>
          <p:cNvSpPr/>
          <p:nvPr/>
        </p:nvSpPr>
        <p:spPr>
          <a:xfrm>
            <a:off x="883490" y="2114695"/>
            <a:ext cx="7669213" cy="327163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lv-LV"/>
          </a:p>
        </p:txBody>
      </p:sp>
      <p:sp>
        <p:nvSpPr>
          <p:cNvPr id="11" name="Oval 10">
            <a:extLst>
              <a:ext uri="{FF2B5EF4-FFF2-40B4-BE49-F238E27FC236}">
                <a16:creationId xmlns:a16="http://schemas.microsoft.com/office/drawing/2014/main" id="{CBA45ACB-705F-4A01-878F-98831EA1D046}"/>
              </a:ext>
            </a:extLst>
          </p:cNvPr>
          <p:cNvSpPr/>
          <p:nvPr/>
        </p:nvSpPr>
        <p:spPr>
          <a:xfrm>
            <a:off x="654392" y="1843978"/>
            <a:ext cx="396914" cy="5414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lv-LV" sz="2400" b="1" dirty="0">
                <a:solidFill>
                  <a:srgbClr val="7030A0"/>
                </a:solidFill>
                <a:latin typeface="Verdana" panose="020B0604030504040204" pitchFamily="34" charset="0"/>
                <a:ea typeface="Verdana" panose="020B0604030504040204" pitchFamily="34" charset="0"/>
              </a:rPr>
              <a:t>!</a:t>
            </a:r>
          </a:p>
        </p:txBody>
      </p:sp>
      <p:sp>
        <p:nvSpPr>
          <p:cNvPr id="13" name="Rectangle 12">
            <a:extLst>
              <a:ext uri="{FF2B5EF4-FFF2-40B4-BE49-F238E27FC236}">
                <a16:creationId xmlns:a16="http://schemas.microsoft.com/office/drawing/2014/main" id="{3B0FDFD0-F346-4F2C-9A05-B4D1F42BDE23}"/>
              </a:ext>
            </a:extLst>
          </p:cNvPr>
          <p:cNvSpPr/>
          <p:nvPr/>
        </p:nvSpPr>
        <p:spPr>
          <a:xfrm>
            <a:off x="1095859" y="2217139"/>
            <a:ext cx="7213834" cy="2446888"/>
          </a:xfrm>
          <a:prstGeom prst="rect">
            <a:avLst/>
          </a:prstGeom>
        </p:spPr>
        <p:txBody>
          <a:bodyPr wrap="square">
            <a:spAutoFit/>
          </a:bodyPr>
          <a:lstStyle/>
          <a:p>
            <a:pPr lvl="0" algn="just">
              <a:lnSpc>
                <a:spcPct val="107000"/>
              </a:lnSpc>
              <a:spcAft>
                <a:spcPts val="0"/>
              </a:spcAft>
            </a:pPr>
            <a:r>
              <a:rPr lang="lv-LV" sz="1800"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Nosacījumi dzīvesgājuma apraksta aizpildīšanai:</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apjoms nepārsniedz 2 lappuses</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burtu lielums – ne mazāks par 11</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vienkāršā rindstarpa</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atkāpes no malām – 2 cm no katras puses, 1,5 cm no augšas un apakšas;</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aprakstīt informāciju saistībā ar projektu</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Var norādīt citu informāciju, iekļaujoties 2 lapaspušu limitā, piemēram, vadīto promocijas vai maģistra darbu skaitu, pienākumus zinātnisko izdevumu redkolēģijās, starptautiskā zinātniskā darba pieredze, pedagoģiskā pieredze u.c.</a:t>
            </a:r>
            <a:endParaRPr lang="lv-LV" sz="1800" b="1" dirty="0">
              <a:solidFill>
                <a:srgbClr val="9E1C36"/>
              </a:solidFill>
            </a:endParaRPr>
          </a:p>
        </p:txBody>
      </p:sp>
      <p:pic>
        <p:nvPicPr>
          <p:cNvPr id="10" name="Picture 9">
            <a:extLst>
              <a:ext uri="{FF2B5EF4-FFF2-40B4-BE49-F238E27FC236}">
                <a16:creationId xmlns:a16="http://schemas.microsoft.com/office/drawing/2014/main" id="{4C6B484B-F143-4EB0-9CA7-6B50F0AE09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451619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291" y="366394"/>
            <a:ext cx="7068064" cy="1036642"/>
          </a:xfrm>
        </p:spPr>
        <p:txBody>
          <a:bodyPr>
            <a:noAutofit/>
          </a:bodyPr>
          <a:lstStyle/>
          <a:p>
            <a:r>
              <a:rPr lang="lv-LV" dirty="0">
                <a:solidFill>
                  <a:srgbClr val="7030A0"/>
                </a:solidFill>
              </a:rPr>
              <a:t>Projekta iesniegums: C daļa «Curriculum Vitae»</a:t>
            </a:r>
            <a:br>
              <a:rPr lang="lv-LV" dirty="0">
                <a:solidFill>
                  <a:srgbClr val="7030A0"/>
                </a:solidFill>
              </a:rPr>
            </a:br>
            <a:r>
              <a:rPr lang="lv-LV" sz="1600" b="0" dirty="0">
                <a:solidFill>
                  <a:srgbClr val="7030A0"/>
                </a:solidFill>
              </a:rPr>
              <a:t>Informācijas sistēma</a:t>
            </a:r>
            <a:endParaRPr lang="lv-LV" sz="2200" b="0" dirty="0"/>
          </a:p>
        </p:txBody>
      </p:sp>
      <p:sp>
        <p:nvSpPr>
          <p:cNvPr id="3" name="Content Placeholder 2"/>
          <p:cNvSpPr>
            <a:spLocks noGrp="1"/>
          </p:cNvSpPr>
          <p:nvPr>
            <p:ph idx="1"/>
          </p:nvPr>
        </p:nvSpPr>
        <p:spPr>
          <a:xfrm>
            <a:off x="1619794" y="1680499"/>
            <a:ext cx="7067006" cy="4635124"/>
          </a:xfrm>
        </p:spPr>
        <p:txBody>
          <a:bodyPr>
            <a:normAutofit/>
          </a:bodyPr>
          <a:lstStyle/>
          <a:p>
            <a:r>
              <a:rPr lang="lv-LV" sz="1600" dirty="0"/>
              <a:t>Sadaļā «Zinātniskā grupa» augšupielādē projekta vadītāja un galveno izpildītāju CV (PDF datnes formātā).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normAutofit/>
          </a:bodyPr>
          <a:lstStyle/>
          <a:p>
            <a:endParaRPr lang="lv-LV" dirty="0"/>
          </a:p>
        </p:txBody>
      </p:sp>
      <p:pic>
        <p:nvPicPr>
          <p:cNvPr id="8" name="Picture 7">
            <a:extLst>
              <a:ext uri="{FF2B5EF4-FFF2-40B4-BE49-F238E27FC236}">
                <a16:creationId xmlns:a16="http://schemas.microsoft.com/office/drawing/2014/main" id="{5F399526-6546-44CB-9852-467D89E1E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85" y="3071331"/>
            <a:ext cx="2800617" cy="2326291"/>
          </a:xfrm>
          <a:prstGeom prst="rect">
            <a:avLst/>
          </a:prstGeom>
        </p:spPr>
      </p:pic>
      <p:pic>
        <p:nvPicPr>
          <p:cNvPr id="10" name="Picture 9">
            <a:extLst>
              <a:ext uri="{FF2B5EF4-FFF2-40B4-BE49-F238E27FC236}">
                <a16:creationId xmlns:a16="http://schemas.microsoft.com/office/drawing/2014/main" id="{D403FD9F-8CCB-495C-91B3-CFBF0A99F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03" y="3429517"/>
            <a:ext cx="5802452" cy="1747984"/>
          </a:xfrm>
          <a:prstGeom prst="rect">
            <a:avLst/>
          </a:prstGeom>
        </p:spPr>
      </p:pic>
      <p:pic>
        <p:nvPicPr>
          <p:cNvPr id="11" name="Picture 10">
            <a:extLst>
              <a:ext uri="{FF2B5EF4-FFF2-40B4-BE49-F238E27FC236}">
                <a16:creationId xmlns:a16="http://schemas.microsoft.com/office/drawing/2014/main" id="{2E5974EC-A935-4CEE-BF90-192F55D722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52325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4536-A8C6-4991-ABEC-CFDC585C9CE2}"/>
              </a:ext>
            </a:extLst>
          </p:cNvPr>
          <p:cNvSpPr>
            <a:spLocks noGrp="1"/>
          </p:cNvSpPr>
          <p:nvPr>
            <p:ph type="title"/>
          </p:nvPr>
        </p:nvSpPr>
        <p:spPr/>
        <p:txBody>
          <a:bodyPr/>
          <a:lstStyle/>
          <a:p>
            <a:r>
              <a:rPr lang="lv-LV" dirty="0">
                <a:solidFill>
                  <a:srgbClr val="7030A0"/>
                </a:solidFill>
              </a:rPr>
              <a:t>Konkursa laika līnija </a:t>
            </a:r>
            <a:br>
              <a:rPr lang="lv-LV" dirty="0">
                <a:solidFill>
                  <a:srgbClr val="7030A0"/>
                </a:solidFill>
              </a:rPr>
            </a:br>
            <a:r>
              <a:rPr lang="lv-LV" sz="1800" b="0" dirty="0">
                <a:solidFill>
                  <a:srgbClr val="7030A0"/>
                </a:solidFill>
              </a:rPr>
              <a:t>(aptuveni)</a:t>
            </a:r>
            <a:endParaRPr lang="lv-LV" sz="1800" b="0" dirty="0"/>
          </a:p>
        </p:txBody>
      </p:sp>
      <p:sp>
        <p:nvSpPr>
          <p:cNvPr id="4" name="Text Placeholder 3">
            <a:extLst>
              <a:ext uri="{FF2B5EF4-FFF2-40B4-BE49-F238E27FC236}">
                <a16:creationId xmlns:a16="http://schemas.microsoft.com/office/drawing/2014/main" id="{BF691541-26E7-4332-88E7-2DEC1B1B02E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1014513-6C0A-402D-9DBC-CFE33A44DA99}"/>
              </a:ext>
            </a:extLst>
          </p:cNvPr>
          <p:cNvSpPr>
            <a:spLocks noGrp="1"/>
          </p:cNvSpPr>
          <p:nvPr>
            <p:ph type="body" sz="quarter" idx="12"/>
          </p:nvPr>
        </p:nvSpPr>
        <p:spPr/>
        <p:txBody>
          <a:bodyPr/>
          <a:lstStyle/>
          <a:p>
            <a:endParaRPr lang="lv-LV"/>
          </a:p>
        </p:txBody>
      </p:sp>
      <p:grpSp>
        <p:nvGrpSpPr>
          <p:cNvPr id="60" name="Group 59">
            <a:extLst>
              <a:ext uri="{FF2B5EF4-FFF2-40B4-BE49-F238E27FC236}">
                <a16:creationId xmlns:a16="http://schemas.microsoft.com/office/drawing/2014/main" id="{6A1C68C1-B986-4197-AA8F-CF371A2226EF}"/>
              </a:ext>
            </a:extLst>
          </p:cNvPr>
          <p:cNvGrpSpPr/>
          <p:nvPr/>
        </p:nvGrpSpPr>
        <p:grpSpPr>
          <a:xfrm>
            <a:off x="329323" y="1698051"/>
            <a:ext cx="8485354" cy="4545709"/>
            <a:chOff x="1824625" y="1047948"/>
            <a:chExt cx="8485354" cy="4545709"/>
          </a:xfrm>
        </p:grpSpPr>
        <p:sp>
          <p:nvSpPr>
            <p:cNvPr id="61" name="Rectangle 60">
              <a:extLst>
                <a:ext uri="{FF2B5EF4-FFF2-40B4-BE49-F238E27FC236}">
                  <a16:creationId xmlns:a16="http://schemas.microsoft.com/office/drawing/2014/main" id="{DD09EE97-D44D-4AC7-86FC-D3895F2D2C8E}"/>
                </a:ext>
              </a:extLst>
            </p:cNvPr>
            <p:cNvSpPr/>
            <p:nvPr/>
          </p:nvSpPr>
          <p:spPr>
            <a:xfrm>
              <a:off x="2167525" y="4638419"/>
              <a:ext cx="1571390" cy="955235"/>
            </a:xfrm>
            <a:prstGeom prst="rect">
              <a:avLst/>
            </a:prstGeom>
            <a:solidFill>
              <a:schemeClr val="bg1">
                <a:lumMod val="50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Projektu iesniegšana</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2" name="Rectangle 61">
              <a:extLst>
                <a:ext uri="{FF2B5EF4-FFF2-40B4-BE49-F238E27FC236}">
                  <a16:creationId xmlns:a16="http://schemas.microsoft.com/office/drawing/2014/main" id="{01C391BC-2201-47A9-B054-A95928F5A8E4}"/>
                </a:ext>
              </a:extLst>
            </p:cNvPr>
            <p:cNvSpPr/>
            <p:nvPr/>
          </p:nvSpPr>
          <p:spPr>
            <a:xfrm>
              <a:off x="3738915" y="4294022"/>
              <a:ext cx="1571390" cy="1299632"/>
            </a:xfrm>
            <a:prstGeom prst="rect">
              <a:avLst/>
            </a:prstGeom>
            <a:solidFill>
              <a:schemeClr val="bg1">
                <a:lumMod val="65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Administratīvā izvērtēšana</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3" name="Rectangle 62">
              <a:extLst>
                <a:ext uri="{FF2B5EF4-FFF2-40B4-BE49-F238E27FC236}">
                  <a16:creationId xmlns:a16="http://schemas.microsoft.com/office/drawing/2014/main" id="{9D038304-2DED-404C-8C4B-77CA0C65AD0F}"/>
                </a:ext>
              </a:extLst>
            </p:cNvPr>
            <p:cNvSpPr/>
            <p:nvPr/>
          </p:nvSpPr>
          <p:spPr>
            <a:xfrm>
              <a:off x="5310305" y="3949624"/>
              <a:ext cx="1571390" cy="1644031"/>
            </a:xfrm>
            <a:prstGeom prst="rect">
              <a:avLst/>
            </a:prstGeom>
            <a:solidFill>
              <a:schemeClr val="bg1">
                <a:lumMod val="75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Individuālie vērtējumi</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4" name="Rectangle 63">
              <a:extLst>
                <a:ext uri="{FF2B5EF4-FFF2-40B4-BE49-F238E27FC236}">
                  <a16:creationId xmlns:a16="http://schemas.microsoft.com/office/drawing/2014/main" id="{58F05990-D05E-4E68-9D68-0F8EBD64E64B}"/>
                </a:ext>
              </a:extLst>
            </p:cNvPr>
            <p:cNvSpPr/>
            <p:nvPr/>
          </p:nvSpPr>
          <p:spPr>
            <a:xfrm>
              <a:off x="6881695" y="3605227"/>
              <a:ext cx="1571390" cy="1988429"/>
            </a:xfrm>
            <a:prstGeom prst="rect">
              <a:avLst/>
            </a:prstGeom>
            <a:solidFill>
              <a:schemeClr val="bg1">
                <a:lumMod val="85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lang="lv-LV" sz="1050" b="1" kern="0" cap="all" dirty="0">
                  <a:solidFill>
                    <a:prstClr val="black"/>
                  </a:solidFill>
                  <a:latin typeface="Verdana" panose="020B0604030504040204" pitchFamily="34" charset="0"/>
                  <a:ea typeface="Verdana" panose="020B0604030504040204" pitchFamily="34" charset="0"/>
                </a:rPr>
                <a:t>Konsolidētie vērtējumi</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5" name="Rectangle 64">
              <a:extLst>
                <a:ext uri="{FF2B5EF4-FFF2-40B4-BE49-F238E27FC236}">
                  <a16:creationId xmlns:a16="http://schemas.microsoft.com/office/drawing/2014/main" id="{6173F550-1F6E-4257-9C7B-A3E240754AA2}"/>
                </a:ext>
              </a:extLst>
            </p:cNvPr>
            <p:cNvSpPr/>
            <p:nvPr/>
          </p:nvSpPr>
          <p:spPr>
            <a:xfrm>
              <a:off x="8453085" y="3260829"/>
              <a:ext cx="1562189" cy="2332827"/>
            </a:xfrm>
            <a:prstGeom prst="rect">
              <a:avLst/>
            </a:prstGeom>
            <a:solidFill>
              <a:schemeClr val="bg1">
                <a:lumMod val="95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Lēmumi par finansēšanu/</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noraidīšanu</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6" name="Rectangle 65">
              <a:extLst>
                <a:ext uri="{FF2B5EF4-FFF2-40B4-BE49-F238E27FC236}">
                  <a16:creationId xmlns:a16="http://schemas.microsoft.com/office/drawing/2014/main" id="{A8EEF864-3BD8-4454-B351-A21A2D280FB2}"/>
                </a:ext>
              </a:extLst>
            </p:cNvPr>
            <p:cNvSpPr/>
            <p:nvPr/>
          </p:nvSpPr>
          <p:spPr>
            <a:xfrm>
              <a:off x="2167525" y="4452728"/>
              <a:ext cx="1571390" cy="187891"/>
            </a:xfrm>
            <a:prstGeom prst="rect">
              <a:avLst/>
            </a:prstGeom>
            <a:solidFill>
              <a:schemeClr val="accent4">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67" name="Rectangle 66">
              <a:extLst>
                <a:ext uri="{FF2B5EF4-FFF2-40B4-BE49-F238E27FC236}">
                  <a16:creationId xmlns:a16="http://schemas.microsoft.com/office/drawing/2014/main" id="{61F33B05-285F-40E2-95C0-3EEE6A59AB30}"/>
                </a:ext>
              </a:extLst>
            </p:cNvPr>
            <p:cNvSpPr/>
            <p:nvPr/>
          </p:nvSpPr>
          <p:spPr>
            <a:xfrm>
              <a:off x="3738914" y="4107847"/>
              <a:ext cx="1571390" cy="187891"/>
            </a:xfrm>
            <a:prstGeom prst="rect">
              <a:avLst/>
            </a:prstGeom>
            <a:solidFill>
              <a:schemeClr val="accent4">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8" name="Rectangle 67">
              <a:extLst>
                <a:ext uri="{FF2B5EF4-FFF2-40B4-BE49-F238E27FC236}">
                  <a16:creationId xmlns:a16="http://schemas.microsoft.com/office/drawing/2014/main" id="{FBB5A382-E862-48DA-98D0-FAB5AF22C5E0}"/>
                </a:ext>
              </a:extLst>
            </p:cNvPr>
            <p:cNvSpPr/>
            <p:nvPr/>
          </p:nvSpPr>
          <p:spPr>
            <a:xfrm>
              <a:off x="5310304" y="3762967"/>
              <a:ext cx="1571390" cy="187891"/>
            </a:xfrm>
            <a:prstGeom prst="rect">
              <a:avLst/>
            </a:prstGeom>
            <a:solidFill>
              <a:schemeClr val="accent4">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9" name="Rectangle 68">
              <a:extLst>
                <a:ext uri="{FF2B5EF4-FFF2-40B4-BE49-F238E27FC236}">
                  <a16:creationId xmlns:a16="http://schemas.microsoft.com/office/drawing/2014/main" id="{D3E71256-9836-43BC-A3F9-25AFDD8B4373}"/>
                </a:ext>
              </a:extLst>
            </p:cNvPr>
            <p:cNvSpPr/>
            <p:nvPr/>
          </p:nvSpPr>
          <p:spPr>
            <a:xfrm>
              <a:off x="6881695" y="3418086"/>
              <a:ext cx="1571390" cy="187891"/>
            </a:xfrm>
            <a:prstGeom prst="rect">
              <a:avLst/>
            </a:prstGeom>
            <a:solidFill>
              <a:schemeClr val="accent4">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70" name="Rectangle 69">
              <a:extLst>
                <a:ext uri="{FF2B5EF4-FFF2-40B4-BE49-F238E27FC236}">
                  <a16:creationId xmlns:a16="http://schemas.microsoft.com/office/drawing/2014/main" id="{92A92682-ED42-496B-A55D-76071018E6C6}"/>
                </a:ext>
              </a:extLst>
            </p:cNvPr>
            <p:cNvSpPr/>
            <p:nvPr/>
          </p:nvSpPr>
          <p:spPr>
            <a:xfrm>
              <a:off x="8453086" y="3073205"/>
              <a:ext cx="1571390" cy="187891"/>
            </a:xfrm>
            <a:prstGeom prst="rect">
              <a:avLst/>
            </a:prstGeom>
            <a:solidFill>
              <a:schemeClr val="accent4">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71" name="Rectangle 70">
              <a:extLst>
                <a:ext uri="{FF2B5EF4-FFF2-40B4-BE49-F238E27FC236}">
                  <a16:creationId xmlns:a16="http://schemas.microsoft.com/office/drawing/2014/main" id="{7194FF81-0AFD-4A7A-BF67-A5388EF397F9}"/>
                </a:ext>
              </a:extLst>
            </p:cNvPr>
            <p:cNvSpPr/>
            <p:nvPr/>
          </p:nvSpPr>
          <p:spPr>
            <a:xfrm>
              <a:off x="2167525" y="5086352"/>
              <a:ext cx="1571390" cy="507305"/>
            </a:xfrm>
            <a:prstGeom prst="rect">
              <a:avLst/>
            </a:prstGeom>
            <a:solidFill>
              <a:schemeClr val="accent4">
                <a:lumMod val="75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06/09/2021</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endParaRPr>
            </a:p>
          </p:txBody>
        </p:sp>
        <p:sp>
          <p:nvSpPr>
            <p:cNvPr id="72" name="Rectangle 71">
              <a:extLst>
                <a:ext uri="{FF2B5EF4-FFF2-40B4-BE49-F238E27FC236}">
                  <a16:creationId xmlns:a16="http://schemas.microsoft.com/office/drawing/2014/main" id="{582856AF-E601-49FA-82E9-32B8F28CF8E8}"/>
                </a:ext>
              </a:extLst>
            </p:cNvPr>
            <p:cNvSpPr/>
            <p:nvPr/>
          </p:nvSpPr>
          <p:spPr>
            <a:xfrm>
              <a:off x="3738914" y="5086349"/>
              <a:ext cx="1571390" cy="507305"/>
            </a:xfrm>
            <a:prstGeom prst="rect">
              <a:avLst/>
            </a:prstGeom>
            <a:solidFill>
              <a:schemeClr val="accent4">
                <a:lumMod val="75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20/09/2021</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endParaRPr>
            </a:p>
          </p:txBody>
        </p:sp>
        <p:sp>
          <p:nvSpPr>
            <p:cNvPr id="73" name="Rectangle 72">
              <a:extLst>
                <a:ext uri="{FF2B5EF4-FFF2-40B4-BE49-F238E27FC236}">
                  <a16:creationId xmlns:a16="http://schemas.microsoft.com/office/drawing/2014/main" id="{C6B978EC-24BE-47C1-A1C3-5E18482139F0}"/>
                </a:ext>
              </a:extLst>
            </p:cNvPr>
            <p:cNvSpPr/>
            <p:nvPr/>
          </p:nvSpPr>
          <p:spPr>
            <a:xfrm>
              <a:off x="5310306" y="5086352"/>
              <a:ext cx="1571390" cy="507305"/>
            </a:xfrm>
            <a:prstGeom prst="rect">
              <a:avLst/>
            </a:prstGeom>
            <a:solidFill>
              <a:schemeClr val="accent4">
                <a:lumMod val="75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11/10/2021</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endParaRPr>
            </a:p>
          </p:txBody>
        </p:sp>
        <p:sp>
          <p:nvSpPr>
            <p:cNvPr id="74" name="Rectangle 73">
              <a:extLst>
                <a:ext uri="{FF2B5EF4-FFF2-40B4-BE49-F238E27FC236}">
                  <a16:creationId xmlns:a16="http://schemas.microsoft.com/office/drawing/2014/main" id="{314CC303-9CBE-4343-BB76-7CE0F531AC53}"/>
                </a:ext>
              </a:extLst>
            </p:cNvPr>
            <p:cNvSpPr/>
            <p:nvPr/>
          </p:nvSpPr>
          <p:spPr>
            <a:xfrm>
              <a:off x="6881695" y="5086352"/>
              <a:ext cx="1571390" cy="507305"/>
            </a:xfrm>
            <a:prstGeom prst="rect">
              <a:avLst/>
            </a:prstGeom>
            <a:solidFill>
              <a:schemeClr val="accent4">
                <a:lumMod val="75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01/11/2021</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endParaRPr>
            </a:p>
          </p:txBody>
        </p:sp>
        <p:sp>
          <p:nvSpPr>
            <p:cNvPr id="75" name="Rectangle 74">
              <a:extLst>
                <a:ext uri="{FF2B5EF4-FFF2-40B4-BE49-F238E27FC236}">
                  <a16:creationId xmlns:a16="http://schemas.microsoft.com/office/drawing/2014/main" id="{4DCA2F27-ED72-45E1-BBC0-D20CCBDC7C9A}"/>
                </a:ext>
              </a:extLst>
            </p:cNvPr>
            <p:cNvSpPr/>
            <p:nvPr/>
          </p:nvSpPr>
          <p:spPr>
            <a:xfrm>
              <a:off x="8453086" y="5086352"/>
              <a:ext cx="1571390" cy="507305"/>
            </a:xfrm>
            <a:prstGeom prst="rect">
              <a:avLst/>
            </a:prstGeom>
            <a:solidFill>
              <a:schemeClr val="accent4">
                <a:lumMod val="75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08/11/2021</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endParaRPr>
            </a:p>
          </p:txBody>
        </p:sp>
        <p:grpSp>
          <p:nvGrpSpPr>
            <p:cNvPr id="76" name="Group 75">
              <a:extLst>
                <a:ext uri="{FF2B5EF4-FFF2-40B4-BE49-F238E27FC236}">
                  <a16:creationId xmlns:a16="http://schemas.microsoft.com/office/drawing/2014/main" id="{68689A9E-0098-4F3F-9619-E37F9D1C04AD}"/>
                </a:ext>
              </a:extLst>
            </p:cNvPr>
            <p:cNvGrpSpPr/>
            <p:nvPr/>
          </p:nvGrpSpPr>
          <p:grpSpPr>
            <a:xfrm>
              <a:off x="2296113" y="2475931"/>
              <a:ext cx="1239271" cy="1313864"/>
              <a:chOff x="190371" y="2473878"/>
              <a:chExt cx="3068645" cy="1751817"/>
            </a:xfrm>
          </p:grpSpPr>
          <p:sp>
            <p:nvSpPr>
              <p:cNvPr id="107" name="TextBox 106">
                <a:extLst>
                  <a:ext uri="{FF2B5EF4-FFF2-40B4-BE49-F238E27FC236}">
                    <a16:creationId xmlns:a16="http://schemas.microsoft.com/office/drawing/2014/main" id="{89A55ECD-1D5D-4946-AA60-E81A3258407B}"/>
                  </a:ext>
                </a:extLst>
              </p:cNvPr>
              <p:cNvSpPr txBox="1"/>
              <p:nvPr/>
            </p:nvSpPr>
            <p:spPr>
              <a:xfrm>
                <a:off x="190371" y="2473878"/>
                <a:ext cx="3068645" cy="615553"/>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rPr>
                  <a:t>Informācijas apkopošana</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sp>
            <p:nvSpPr>
              <p:cNvPr id="108" name="TextBox 107">
                <a:extLst>
                  <a:ext uri="{FF2B5EF4-FFF2-40B4-BE49-F238E27FC236}">
                    <a16:creationId xmlns:a16="http://schemas.microsoft.com/office/drawing/2014/main" id="{D4F61813-9504-45D5-A002-B9DECB4CED3E}"/>
                  </a:ext>
                </a:extLst>
              </p:cNvPr>
              <p:cNvSpPr txBox="1"/>
              <p:nvPr/>
            </p:nvSpPr>
            <p:spPr>
              <a:xfrm>
                <a:off x="332936" y="3086923"/>
                <a:ext cx="2926080" cy="1138772"/>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rPr>
                  <a:t>Aicinām līdz 5. augustam iesniegt projekta iesnieguma kopsavilkumu, atslēgas vārdus un zinātnes nozares</a:t>
                </a:r>
                <a:endParaRPr kumimoji="0" lang="en-US"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endParaRPr>
              </a:p>
            </p:txBody>
          </p:sp>
        </p:grpSp>
        <p:grpSp>
          <p:nvGrpSpPr>
            <p:cNvPr id="77" name="Group 76">
              <a:extLst>
                <a:ext uri="{FF2B5EF4-FFF2-40B4-BE49-F238E27FC236}">
                  <a16:creationId xmlns:a16="http://schemas.microsoft.com/office/drawing/2014/main" id="{0A82BA3B-E056-48F6-9610-DD5C4DA3CEB7}"/>
                </a:ext>
              </a:extLst>
            </p:cNvPr>
            <p:cNvGrpSpPr/>
            <p:nvPr/>
          </p:nvGrpSpPr>
          <p:grpSpPr>
            <a:xfrm>
              <a:off x="3767660" y="2248362"/>
              <a:ext cx="1305892" cy="1567780"/>
              <a:chOff x="138037" y="2473878"/>
              <a:chExt cx="3233610" cy="2090371"/>
            </a:xfrm>
          </p:grpSpPr>
          <p:sp>
            <p:nvSpPr>
              <p:cNvPr id="105" name="TextBox 104">
                <a:extLst>
                  <a:ext uri="{FF2B5EF4-FFF2-40B4-BE49-F238E27FC236}">
                    <a16:creationId xmlns:a16="http://schemas.microsoft.com/office/drawing/2014/main" id="{D9C3A6CA-A425-4696-A11C-46A67285A4AB}"/>
                  </a:ext>
                </a:extLst>
              </p:cNvPr>
              <p:cNvSpPr txBox="1"/>
              <p:nvPr/>
            </p:nvSpPr>
            <p:spPr>
              <a:xfrm>
                <a:off x="138037" y="2473878"/>
                <a:ext cx="3233610" cy="615553"/>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rPr>
                  <a:t>Lēmumi par noraidīšanu</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sp>
            <p:nvSpPr>
              <p:cNvPr id="106" name="TextBox 105">
                <a:extLst>
                  <a:ext uri="{FF2B5EF4-FFF2-40B4-BE49-F238E27FC236}">
                    <a16:creationId xmlns:a16="http://schemas.microsoft.com/office/drawing/2014/main" id="{11CC68CF-767C-48C1-B43B-1CB43EC0E016}"/>
                  </a:ext>
                </a:extLst>
              </p:cNvPr>
              <p:cNvSpPr txBox="1"/>
              <p:nvPr/>
            </p:nvSpPr>
            <p:spPr>
              <a:xfrm>
                <a:off x="332936" y="3086922"/>
                <a:ext cx="2926080" cy="1477327"/>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rPr>
                  <a:t>Projekta iesniegumu atbilstības administratīvajiem kritērijiem izvērtēšana, nepieciešamības gadījumā noraidot projekta iesniegumu</a:t>
                </a:r>
                <a:endParaRPr kumimoji="0" lang="en-US"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endParaRPr>
              </a:p>
            </p:txBody>
          </p:sp>
        </p:grpSp>
        <p:grpSp>
          <p:nvGrpSpPr>
            <p:cNvPr id="78" name="Group 77">
              <a:extLst>
                <a:ext uri="{FF2B5EF4-FFF2-40B4-BE49-F238E27FC236}">
                  <a16:creationId xmlns:a16="http://schemas.microsoft.com/office/drawing/2014/main" id="{530F7BBC-A00F-4655-826C-46969B50273D}"/>
                </a:ext>
              </a:extLst>
            </p:cNvPr>
            <p:cNvGrpSpPr/>
            <p:nvPr/>
          </p:nvGrpSpPr>
          <p:grpSpPr>
            <a:xfrm>
              <a:off x="5467722" y="1777189"/>
              <a:ext cx="1181696" cy="1694736"/>
              <a:chOff x="332936" y="2473878"/>
              <a:chExt cx="2926080" cy="2259646"/>
            </a:xfrm>
          </p:grpSpPr>
          <p:sp>
            <p:nvSpPr>
              <p:cNvPr id="103" name="TextBox 102">
                <a:extLst>
                  <a:ext uri="{FF2B5EF4-FFF2-40B4-BE49-F238E27FC236}">
                    <a16:creationId xmlns:a16="http://schemas.microsoft.com/office/drawing/2014/main" id="{A945A724-ED13-48AB-B385-153B64AD73AA}"/>
                  </a:ext>
                </a:extLst>
              </p:cNvPr>
              <p:cNvSpPr txBox="1"/>
              <p:nvPr/>
            </p:nvSpPr>
            <p:spPr>
              <a:xfrm>
                <a:off x="332936" y="2473878"/>
                <a:ext cx="2926080" cy="615553"/>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rPr>
                  <a:t>Zinātniskā izvērtēšana</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sp>
            <p:nvSpPr>
              <p:cNvPr id="104" name="TextBox 103">
                <a:extLst>
                  <a:ext uri="{FF2B5EF4-FFF2-40B4-BE49-F238E27FC236}">
                    <a16:creationId xmlns:a16="http://schemas.microsoft.com/office/drawing/2014/main" id="{D54F4DC1-8578-4FE4-A976-BEF833F8A33B}"/>
                  </a:ext>
                </a:extLst>
              </p:cNvPr>
              <p:cNvSpPr txBox="1"/>
              <p:nvPr/>
            </p:nvSpPr>
            <p:spPr>
              <a:xfrm>
                <a:off x="332936" y="3086922"/>
                <a:ext cx="2926080" cy="1646602"/>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rPr>
                  <a:t>Katra projekta iesnieguma zinātniskajā izvērtēšanā tiek piesaistīti divi ārvalstu zinātniskie eksperti, kuri sniedz savu viedokli par projekta iesniegumu</a:t>
                </a:r>
                <a:endParaRPr kumimoji="0" lang="en-US"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endParaRPr>
              </a:p>
            </p:txBody>
          </p:sp>
        </p:grpSp>
        <p:grpSp>
          <p:nvGrpSpPr>
            <p:cNvPr id="79" name="Group 78">
              <a:extLst>
                <a:ext uri="{FF2B5EF4-FFF2-40B4-BE49-F238E27FC236}">
                  <a16:creationId xmlns:a16="http://schemas.microsoft.com/office/drawing/2014/main" id="{9B33F1D0-A6B7-45C5-A1D1-A1EE4381F351}"/>
                </a:ext>
              </a:extLst>
            </p:cNvPr>
            <p:cNvGrpSpPr/>
            <p:nvPr/>
          </p:nvGrpSpPr>
          <p:grpSpPr>
            <a:xfrm>
              <a:off x="6881693" y="1385929"/>
              <a:ext cx="1319895" cy="1721667"/>
              <a:chOff x="332934" y="2227657"/>
              <a:chExt cx="3268284" cy="2295553"/>
            </a:xfrm>
          </p:grpSpPr>
          <p:sp>
            <p:nvSpPr>
              <p:cNvPr id="101" name="TextBox 100">
                <a:extLst>
                  <a:ext uri="{FF2B5EF4-FFF2-40B4-BE49-F238E27FC236}">
                    <a16:creationId xmlns:a16="http://schemas.microsoft.com/office/drawing/2014/main" id="{3FCBF897-E89E-48C7-AB5F-8EF14DEB0350}"/>
                  </a:ext>
                </a:extLst>
              </p:cNvPr>
              <p:cNvSpPr txBox="1"/>
              <p:nvPr/>
            </p:nvSpPr>
            <p:spPr>
              <a:xfrm>
                <a:off x="332936" y="2227657"/>
                <a:ext cx="2926080" cy="861773"/>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lang="lv-LV" sz="1200" b="1" kern="0" noProof="1">
                    <a:solidFill>
                      <a:prstClr val="black"/>
                    </a:solidFill>
                    <a:latin typeface="Verdana" panose="020B0604030504040204" pitchFamily="34" charset="0"/>
                    <a:ea typeface="Verdana" panose="020B0604030504040204" pitchFamily="34" charset="0"/>
                  </a:rPr>
                  <a:t>Reportieru konsultāciju grupas</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sp>
            <p:nvSpPr>
              <p:cNvPr id="102" name="TextBox 101">
                <a:extLst>
                  <a:ext uri="{FF2B5EF4-FFF2-40B4-BE49-F238E27FC236}">
                    <a16:creationId xmlns:a16="http://schemas.microsoft.com/office/drawing/2014/main" id="{4E69BC05-4F62-4B09-95AF-5832ACB2D1A3}"/>
                  </a:ext>
                </a:extLst>
              </p:cNvPr>
              <p:cNvSpPr txBox="1"/>
              <p:nvPr/>
            </p:nvSpPr>
            <p:spPr>
              <a:xfrm>
                <a:off x="332934" y="3086921"/>
                <a:ext cx="3268284" cy="1436289"/>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rPr>
                  <a:t>Katrā zinātnes nozaru grupā organizē reportieru konsultāciju grupas, lai pēc iespējas objektīvāk un izsvērtāk varētu sniegt vērtējumu par katru projekta iesniegumu</a:t>
                </a:r>
                <a:endParaRPr kumimoji="0" lang="en-US"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endParaRPr>
              </a:p>
            </p:txBody>
          </p:sp>
        </p:grpSp>
        <p:grpSp>
          <p:nvGrpSpPr>
            <p:cNvPr id="80" name="Group 79">
              <a:extLst>
                <a:ext uri="{FF2B5EF4-FFF2-40B4-BE49-F238E27FC236}">
                  <a16:creationId xmlns:a16="http://schemas.microsoft.com/office/drawing/2014/main" id="{3EFDBFB2-5005-4B9C-9AB3-AB4AFEFE5624}"/>
                </a:ext>
              </a:extLst>
            </p:cNvPr>
            <p:cNvGrpSpPr/>
            <p:nvPr/>
          </p:nvGrpSpPr>
          <p:grpSpPr>
            <a:xfrm>
              <a:off x="8631684" y="1047948"/>
              <a:ext cx="1181696" cy="2025039"/>
              <a:chOff x="332936" y="2227657"/>
              <a:chExt cx="2926080" cy="2700049"/>
            </a:xfrm>
          </p:grpSpPr>
          <p:sp>
            <p:nvSpPr>
              <p:cNvPr id="99" name="TextBox 98">
                <a:extLst>
                  <a:ext uri="{FF2B5EF4-FFF2-40B4-BE49-F238E27FC236}">
                    <a16:creationId xmlns:a16="http://schemas.microsoft.com/office/drawing/2014/main" id="{25F1FB28-A3C5-4EE8-960C-42ECF80C3FAA}"/>
                  </a:ext>
                </a:extLst>
              </p:cNvPr>
              <p:cNvSpPr txBox="1"/>
              <p:nvPr/>
            </p:nvSpPr>
            <p:spPr>
              <a:xfrm>
                <a:off x="332936" y="2227657"/>
                <a:ext cx="2926080" cy="861774"/>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rPr>
                  <a:t>Konsolidētie vērtējumi procentos</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sp>
            <p:nvSpPr>
              <p:cNvPr id="100" name="TextBox 99">
                <a:extLst>
                  <a:ext uri="{FF2B5EF4-FFF2-40B4-BE49-F238E27FC236}">
                    <a16:creationId xmlns:a16="http://schemas.microsoft.com/office/drawing/2014/main" id="{FE580122-2007-444D-953B-C0D03E439442}"/>
                  </a:ext>
                </a:extLst>
              </p:cNvPr>
              <p:cNvSpPr txBox="1"/>
              <p:nvPr/>
            </p:nvSpPr>
            <p:spPr>
              <a:xfrm>
                <a:off x="332936" y="2998975"/>
                <a:ext cx="2926080" cy="1928731"/>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rPr>
                  <a:t>Reportieri pabeidz un eksperti saskaņo katra projekta iesnieguma konsolidēto vērtējumu, uz kā pamata tiek pieņemts lēmums par finansēšanu vai noraidīšanu, ņemot vērā projekta iesniegumu ranžēšanu</a:t>
                </a:r>
                <a:endParaRPr kumimoji="0" lang="en-US"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endParaRPr>
              </a:p>
            </p:txBody>
          </p:sp>
        </p:grpSp>
        <p:grpSp>
          <p:nvGrpSpPr>
            <p:cNvPr id="81" name="Graphic 79" descr="Flag">
              <a:extLst>
                <a:ext uri="{FF2B5EF4-FFF2-40B4-BE49-F238E27FC236}">
                  <a16:creationId xmlns:a16="http://schemas.microsoft.com/office/drawing/2014/main" id="{6AE9F584-DD3D-439B-AA8B-C8327E6BB861}"/>
                </a:ext>
              </a:extLst>
            </p:cNvPr>
            <p:cNvGrpSpPr/>
            <p:nvPr/>
          </p:nvGrpSpPr>
          <p:grpSpPr>
            <a:xfrm flipH="1">
              <a:off x="5073552" y="3124089"/>
              <a:ext cx="382821" cy="633328"/>
              <a:chOff x="4853649" y="3022446"/>
              <a:chExt cx="510428" cy="844436"/>
            </a:xfrm>
            <a:solidFill>
              <a:srgbClr val="5D739A">
                <a:lumMod val="75000"/>
              </a:srgbClr>
            </a:solidFill>
          </p:grpSpPr>
          <p:sp>
            <p:nvSpPr>
              <p:cNvPr id="97" name="Freeform: Shape 96">
                <a:extLst>
                  <a:ext uri="{FF2B5EF4-FFF2-40B4-BE49-F238E27FC236}">
                    <a16:creationId xmlns:a16="http://schemas.microsoft.com/office/drawing/2014/main" id="{9EBCE58D-524B-448D-905A-6497045F3C2B}"/>
                  </a:ext>
                </a:extLst>
              </p:cNvPr>
              <p:cNvSpPr/>
              <p:nvPr/>
            </p:nvSpPr>
            <p:spPr>
              <a:xfrm>
                <a:off x="4853649" y="3104883"/>
                <a:ext cx="57149"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4">
                  <a:lumMod val="7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98" name="Freeform: Shape 97">
                <a:extLst>
                  <a:ext uri="{FF2B5EF4-FFF2-40B4-BE49-F238E27FC236}">
                    <a16:creationId xmlns:a16="http://schemas.microsoft.com/office/drawing/2014/main" id="{B9EA99CA-EF1F-4BA3-B847-FCED7C70F9ED}"/>
                  </a:ext>
                </a:extLst>
              </p:cNvPr>
              <p:cNvSpPr/>
              <p:nvPr/>
            </p:nvSpPr>
            <p:spPr>
              <a:xfrm>
                <a:off x="4925926" y="3022446"/>
                <a:ext cx="438151"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4">
                  <a:lumMod val="7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82" name="Graphic 71" descr="Flag">
              <a:extLst>
                <a:ext uri="{FF2B5EF4-FFF2-40B4-BE49-F238E27FC236}">
                  <a16:creationId xmlns:a16="http://schemas.microsoft.com/office/drawing/2014/main" id="{2CD53318-CC51-493B-8CAA-10DEDB24F129}"/>
                </a:ext>
              </a:extLst>
            </p:cNvPr>
            <p:cNvGrpSpPr/>
            <p:nvPr/>
          </p:nvGrpSpPr>
          <p:grpSpPr>
            <a:xfrm flipH="1">
              <a:off x="1824625" y="3761413"/>
              <a:ext cx="685800" cy="685800"/>
              <a:chOff x="400833" y="3872217"/>
              <a:chExt cx="914400" cy="914400"/>
            </a:xfrm>
            <a:solidFill>
              <a:srgbClr val="5E0F8F"/>
            </a:solidFill>
          </p:grpSpPr>
          <p:sp>
            <p:nvSpPr>
              <p:cNvPr id="95" name="Freeform: Shape 94">
                <a:extLst>
                  <a:ext uri="{FF2B5EF4-FFF2-40B4-BE49-F238E27FC236}">
                    <a16:creationId xmlns:a16="http://schemas.microsoft.com/office/drawing/2014/main" id="{3C0067F9-986C-490A-AD53-04CAADB0D026}"/>
                  </a:ext>
                </a:extLst>
              </p:cNvPr>
              <p:cNvSpPr/>
              <p:nvPr/>
            </p:nvSpPr>
            <p:spPr>
              <a:xfrm>
                <a:off x="591333" y="3949369"/>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4">
                  <a:lumMod val="60000"/>
                  <a:lumOff val="4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96" name="Freeform: Shape 95">
                <a:extLst>
                  <a:ext uri="{FF2B5EF4-FFF2-40B4-BE49-F238E27FC236}">
                    <a16:creationId xmlns:a16="http://schemas.microsoft.com/office/drawing/2014/main" id="{6904E5EA-4851-4D98-9673-E1A853CDCDC4}"/>
                  </a:ext>
                </a:extLst>
              </p:cNvPr>
              <p:cNvSpPr/>
              <p:nvPr/>
            </p:nvSpPr>
            <p:spPr>
              <a:xfrm>
                <a:off x="686583" y="3947464"/>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4">
                  <a:lumMod val="60000"/>
                  <a:lumOff val="4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83" name="Graphic 81" descr="Flag">
              <a:extLst>
                <a:ext uri="{FF2B5EF4-FFF2-40B4-BE49-F238E27FC236}">
                  <a16:creationId xmlns:a16="http://schemas.microsoft.com/office/drawing/2014/main" id="{3A0460E3-B33F-4A45-80E6-EAF427004318}"/>
                </a:ext>
              </a:extLst>
            </p:cNvPr>
            <p:cNvGrpSpPr/>
            <p:nvPr/>
          </p:nvGrpSpPr>
          <p:grpSpPr>
            <a:xfrm flipH="1">
              <a:off x="8201589" y="2436760"/>
              <a:ext cx="396432" cy="584234"/>
              <a:chOff x="9045545" y="2106012"/>
              <a:chExt cx="528576" cy="778978"/>
            </a:xfrm>
            <a:solidFill>
              <a:srgbClr val="84ACB6"/>
            </a:solidFill>
          </p:grpSpPr>
          <p:sp>
            <p:nvSpPr>
              <p:cNvPr id="93" name="Freeform: Shape 92">
                <a:extLst>
                  <a:ext uri="{FF2B5EF4-FFF2-40B4-BE49-F238E27FC236}">
                    <a16:creationId xmlns:a16="http://schemas.microsoft.com/office/drawing/2014/main" id="{668E6BB3-7269-41CF-A2BE-798BE7F6F751}"/>
                  </a:ext>
                </a:extLst>
              </p:cNvPr>
              <p:cNvSpPr/>
              <p:nvPr/>
            </p:nvSpPr>
            <p:spPr>
              <a:xfrm>
                <a:off x="9045545" y="2122991"/>
                <a:ext cx="57149"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rgbClr val="7030A0"/>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94" name="Freeform: Shape 93">
                <a:extLst>
                  <a:ext uri="{FF2B5EF4-FFF2-40B4-BE49-F238E27FC236}">
                    <a16:creationId xmlns:a16="http://schemas.microsoft.com/office/drawing/2014/main" id="{573160C8-4D47-4E76-BD76-FF993E2A37D3}"/>
                  </a:ext>
                </a:extLst>
              </p:cNvPr>
              <p:cNvSpPr/>
              <p:nvPr/>
            </p:nvSpPr>
            <p:spPr>
              <a:xfrm>
                <a:off x="9135970" y="2106012"/>
                <a:ext cx="438151"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rgbClr val="7030A0"/>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84" name="Graphic 77" descr="Walk">
              <a:extLst>
                <a:ext uri="{FF2B5EF4-FFF2-40B4-BE49-F238E27FC236}">
                  <a16:creationId xmlns:a16="http://schemas.microsoft.com/office/drawing/2014/main" id="{3396C80D-C55F-4D04-A24B-853CD78E1F68}"/>
                </a:ext>
              </a:extLst>
            </p:cNvPr>
            <p:cNvGrpSpPr/>
            <p:nvPr/>
          </p:nvGrpSpPr>
          <p:grpSpPr>
            <a:xfrm>
              <a:off x="2784474" y="3797136"/>
              <a:ext cx="400319" cy="647545"/>
              <a:chOff x="1680630" y="3919844"/>
              <a:chExt cx="533759" cy="863392"/>
            </a:xfrm>
            <a:solidFill>
              <a:srgbClr val="000000"/>
            </a:solidFill>
          </p:grpSpPr>
          <p:sp>
            <p:nvSpPr>
              <p:cNvPr id="91" name="Freeform: Shape 90">
                <a:extLst>
                  <a:ext uri="{FF2B5EF4-FFF2-40B4-BE49-F238E27FC236}">
                    <a16:creationId xmlns:a16="http://schemas.microsoft.com/office/drawing/2014/main" id="{DA198828-095E-40EA-989A-F2A5BF376AD8}"/>
                  </a:ext>
                </a:extLst>
              </p:cNvPr>
              <p:cNvSpPr/>
              <p:nvPr/>
            </p:nvSpPr>
            <p:spPr>
              <a:xfrm>
                <a:off x="1919016" y="3919844"/>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92" name="Freeform: Shape 91">
                <a:extLst>
                  <a:ext uri="{FF2B5EF4-FFF2-40B4-BE49-F238E27FC236}">
                    <a16:creationId xmlns:a16="http://schemas.microsoft.com/office/drawing/2014/main" id="{C671046F-BF1A-4C9D-BB74-3E3EEBA45821}"/>
                  </a:ext>
                </a:extLst>
              </p:cNvPr>
              <p:cNvSpPr/>
              <p:nvPr/>
            </p:nvSpPr>
            <p:spPr>
              <a:xfrm>
                <a:off x="1680630" y="4135537"/>
                <a:ext cx="533759" cy="647699"/>
              </a:xfrm>
              <a:custGeom>
                <a:avLst/>
                <a:gdLst>
                  <a:gd name="connsiteX0" fmla="*/ 507943 w 533759"/>
                  <a:gd name="connsiteY0" fmla="*/ 201930 h 647700"/>
                  <a:gd name="connsiteX1" fmla="*/ 409835 w 533759"/>
                  <a:gd name="connsiteY1" fmla="*/ 169545 h 647700"/>
                  <a:gd name="connsiteX2" fmla="*/ 353638 w 533759"/>
                  <a:gd name="connsiteY2" fmla="*/ 40005 h 647700"/>
                  <a:gd name="connsiteX3" fmla="*/ 286963 w 533759"/>
                  <a:gd name="connsiteY3" fmla="*/ 0 h 647700"/>
                  <a:gd name="connsiteX4" fmla="*/ 254578 w 533759"/>
                  <a:gd name="connsiteY4" fmla="*/ 7620 h 647700"/>
                  <a:gd name="connsiteX5" fmla="*/ 121228 w 533759"/>
                  <a:gd name="connsiteY5" fmla="*/ 60007 h 647700"/>
                  <a:gd name="connsiteX6" fmla="*/ 100273 w 533759"/>
                  <a:gd name="connsiteY6" fmla="*/ 80963 h 647700"/>
                  <a:gd name="connsiteX7" fmla="*/ 52648 w 533759"/>
                  <a:gd name="connsiteY7" fmla="*/ 195263 h 647700"/>
                  <a:gd name="connsiteX8" fmla="*/ 73603 w 533759"/>
                  <a:gd name="connsiteY8" fmla="*/ 244793 h 647700"/>
                  <a:gd name="connsiteX9" fmla="*/ 87890 w 533759"/>
                  <a:gd name="connsiteY9" fmla="*/ 247650 h 647700"/>
                  <a:gd name="connsiteX10" fmla="*/ 123133 w 533759"/>
                  <a:gd name="connsiteY10" fmla="*/ 223838 h 647700"/>
                  <a:gd name="connsiteX11" fmla="*/ 162185 w 533759"/>
                  <a:gd name="connsiteY11" fmla="*/ 124777 h 647700"/>
                  <a:gd name="connsiteX12" fmla="*/ 202190 w 533759"/>
                  <a:gd name="connsiteY12" fmla="*/ 109538 h 647700"/>
                  <a:gd name="connsiteX13" fmla="*/ 136468 w 533759"/>
                  <a:gd name="connsiteY13" fmla="*/ 430530 h 647700"/>
                  <a:gd name="connsiteX14" fmla="*/ 8833 w 533759"/>
                  <a:gd name="connsiteY14" fmla="*/ 585788 h 647700"/>
                  <a:gd name="connsiteX15" fmla="*/ 13595 w 533759"/>
                  <a:gd name="connsiteY15" fmla="*/ 639128 h 647700"/>
                  <a:gd name="connsiteX16" fmla="*/ 37408 w 533759"/>
                  <a:gd name="connsiteY16" fmla="*/ 647700 h 647700"/>
                  <a:gd name="connsiteX17" fmla="*/ 66935 w 533759"/>
                  <a:gd name="connsiteY17" fmla="*/ 633413 h 647700"/>
                  <a:gd name="connsiteX18" fmla="*/ 200285 w 533759"/>
                  <a:gd name="connsiteY18" fmla="*/ 471488 h 647700"/>
                  <a:gd name="connsiteX19" fmla="*/ 207905 w 533759"/>
                  <a:gd name="connsiteY19" fmla="*/ 455295 h 647700"/>
                  <a:gd name="connsiteX20" fmla="*/ 230765 w 533759"/>
                  <a:gd name="connsiteY20" fmla="*/ 344805 h 647700"/>
                  <a:gd name="connsiteX21" fmla="*/ 333635 w 533759"/>
                  <a:gd name="connsiteY21" fmla="*/ 419100 h 647700"/>
                  <a:gd name="connsiteX22" fmla="*/ 333635 w 533759"/>
                  <a:gd name="connsiteY22" fmla="*/ 609600 h 647700"/>
                  <a:gd name="connsiteX23" fmla="*/ 371735 w 533759"/>
                  <a:gd name="connsiteY23" fmla="*/ 647700 h 647700"/>
                  <a:gd name="connsiteX24" fmla="*/ 409835 w 533759"/>
                  <a:gd name="connsiteY24" fmla="*/ 609600 h 647700"/>
                  <a:gd name="connsiteX25" fmla="*/ 409835 w 533759"/>
                  <a:gd name="connsiteY25" fmla="*/ 400050 h 647700"/>
                  <a:gd name="connsiteX26" fmla="*/ 394595 w 533759"/>
                  <a:gd name="connsiteY26" fmla="*/ 369570 h 647700"/>
                  <a:gd name="connsiteX27" fmla="*/ 302203 w 533759"/>
                  <a:gd name="connsiteY27" fmla="*/ 301943 h 647700"/>
                  <a:gd name="connsiteX28" fmla="*/ 327920 w 533759"/>
                  <a:gd name="connsiteY28" fmla="*/ 173355 h 647700"/>
                  <a:gd name="connsiteX29" fmla="*/ 346018 w 533759"/>
                  <a:gd name="connsiteY29" fmla="*/ 215265 h 647700"/>
                  <a:gd name="connsiteX30" fmla="*/ 368878 w 533759"/>
                  <a:gd name="connsiteY30" fmla="*/ 236220 h 647700"/>
                  <a:gd name="connsiteX31" fmla="*/ 483178 w 533759"/>
                  <a:gd name="connsiteY31" fmla="*/ 274320 h 647700"/>
                  <a:gd name="connsiteX32" fmla="*/ 495560 w 533759"/>
                  <a:gd name="connsiteY32" fmla="*/ 276225 h 647700"/>
                  <a:gd name="connsiteX33" fmla="*/ 531755 w 533759"/>
                  <a:gd name="connsiteY33" fmla="*/ 250508 h 647700"/>
                  <a:gd name="connsiteX34" fmla="*/ 507943 w 533759"/>
                  <a:gd name="connsiteY34" fmla="*/ 20193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759" h="647700">
                    <a:moveTo>
                      <a:pt x="507943" y="201930"/>
                    </a:moveTo>
                    <a:lnTo>
                      <a:pt x="409835" y="169545"/>
                    </a:lnTo>
                    <a:cubicBezTo>
                      <a:pt x="409835" y="169545"/>
                      <a:pt x="355543" y="43815"/>
                      <a:pt x="353638" y="40005"/>
                    </a:cubicBezTo>
                    <a:cubicBezTo>
                      <a:pt x="340303" y="16193"/>
                      <a:pt x="315538" y="0"/>
                      <a:pt x="286963" y="0"/>
                    </a:cubicBezTo>
                    <a:cubicBezTo>
                      <a:pt x="275533" y="0"/>
                      <a:pt x="264103" y="2857"/>
                      <a:pt x="254578" y="7620"/>
                    </a:cubicBezTo>
                    <a:lnTo>
                      <a:pt x="121228" y="60007"/>
                    </a:lnTo>
                    <a:cubicBezTo>
                      <a:pt x="111703" y="63818"/>
                      <a:pt x="104083" y="71438"/>
                      <a:pt x="100273" y="80963"/>
                    </a:cubicBezTo>
                    <a:lnTo>
                      <a:pt x="52648" y="195263"/>
                    </a:lnTo>
                    <a:cubicBezTo>
                      <a:pt x="45028" y="214313"/>
                      <a:pt x="53600" y="237173"/>
                      <a:pt x="73603" y="244793"/>
                    </a:cubicBezTo>
                    <a:cubicBezTo>
                      <a:pt x="78365" y="246698"/>
                      <a:pt x="83128" y="247650"/>
                      <a:pt x="87890" y="247650"/>
                    </a:cubicBezTo>
                    <a:cubicBezTo>
                      <a:pt x="103130" y="247650"/>
                      <a:pt x="117418" y="239077"/>
                      <a:pt x="123133" y="223838"/>
                    </a:cubicBezTo>
                    <a:lnTo>
                      <a:pt x="162185" y="124777"/>
                    </a:lnTo>
                    <a:lnTo>
                      <a:pt x="202190" y="109538"/>
                    </a:lnTo>
                    <a:lnTo>
                      <a:pt x="136468" y="430530"/>
                    </a:lnTo>
                    <a:lnTo>
                      <a:pt x="8833" y="585788"/>
                    </a:lnTo>
                    <a:cubicBezTo>
                      <a:pt x="-4502" y="601980"/>
                      <a:pt x="-2597" y="625793"/>
                      <a:pt x="13595" y="639128"/>
                    </a:cubicBezTo>
                    <a:cubicBezTo>
                      <a:pt x="20263" y="644843"/>
                      <a:pt x="28835" y="647700"/>
                      <a:pt x="37408" y="647700"/>
                    </a:cubicBezTo>
                    <a:cubicBezTo>
                      <a:pt x="48838" y="647700"/>
                      <a:pt x="59315" y="642938"/>
                      <a:pt x="66935" y="633413"/>
                    </a:cubicBezTo>
                    <a:lnTo>
                      <a:pt x="200285" y="471488"/>
                    </a:lnTo>
                    <a:cubicBezTo>
                      <a:pt x="204095" y="466725"/>
                      <a:pt x="206953" y="461010"/>
                      <a:pt x="207905" y="455295"/>
                    </a:cubicBezTo>
                    <a:lnTo>
                      <a:pt x="230765" y="344805"/>
                    </a:lnTo>
                    <a:lnTo>
                      <a:pt x="333635" y="419100"/>
                    </a:lnTo>
                    <a:lnTo>
                      <a:pt x="333635" y="609600"/>
                    </a:lnTo>
                    <a:cubicBezTo>
                      <a:pt x="333635" y="630555"/>
                      <a:pt x="350780" y="647700"/>
                      <a:pt x="371735" y="647700"/>
                    </a:cubicBezTo>
                    <a:cubicBezTo>
                      <a:pt x="392690" y="647700"/>
                      <a:pt x="409835" y="630555"/>
                      <a:pt x="409835" y="609600"/>
                    </a:cubicBezTo>
                    <a:lnTo>
                      <a:pt x="409835" y="400050"/>
                    </a:lnTo>
                    <a:cubicBezTo>
                      <a:pt x="409835" y="387668"/>
                      <a:pt x="404120" y="376238"/>
                      <a:pt x="394595" y="369570"/>
                    </a:cubicBezTo>
                    <a:lnTo>
                      <a:pt x="302203" y="301943"/>
                    </a:lnTo>
                    <a:lnTo>
                      <a:pt x="327920" y="173355"/>
                    </a:lnTo>
                    <a:lnTo>
                      <a:pt x="346018" y="215265"/>
                    </a:lnTo>
                    <a:cubicBezTo>
                      <a:pt x="350780" y="224790"/>
                      <a:pt x="358400" y="232410"/>
                      <a:pt x="368878" y="236220"/>
                    </a:cubicBezTo>
                    <a:lnTo>
                      <a:pt x="483178" y="274320"/>
                    </a:lnTo>
                    <a:cubicBezTo>
                      <a:pt x="486988" y="275273"/>
                      <a:pt x="490798" y="276225"/>
                      <a:pt x="495560" y="276225"/>
                    </a:cubicBezTo>
                    <a:cubicBezTo>
                      <a:pt x="511753" y="276225"/>
                      <a:pt x="526040" y="265748"/>
                      <a:pt x="531755" y="250508"/>
                    </a:cubicBezTo>
                    <a:cubicBezTo>
                      <a:pt x="538423" y="230505"/>
                      <a:pt x="527945" y="208598"/>
                      <a:pt x="507943" y="20193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85" name="Graphic 75" descr="Run">
              <a:extLst>
                <a:ext uri="{FF2B5EF4-FFF2-40B4-BE49-F238E27FC236}">
                  <a16:creationId xmlns:a16="http://schemas.microsoft.com/office/drawing/2014/main" id="{83955E29-A485-4DB0-9AB9-66E4EA51B365}"/>
                </a:ext>
              </a:extLst>
            </p:cNvPr>
            <p:cNvGrpSpPr/>
            <p:nvPr/>
          </p:nvGrpSpPr>
          <p:grpSpPr>
            <a:xfrm>
              <a:off x="6379673" y="3151032"/>
              <a:ext cx="539492" cy="602985"/>
              <a:chOff x="6474230" y="3058374"/>
              <a:chExt cx="719322" cy="803979"/>
            </a:xfrm>
            <a:solidFill>
              <a:srgbClr val="000000"/>
            </a:solidFill>
          </p:grpSpPr>
          <p:sp>
            <p:nvSpPr>
              <p:cNvPr id="89" name="Freeform: Shape 88">
                <a:extLst>
                  <a:ext uri="{FF2B5EF4-FFF2-40B4-BE49-F238E27FC236}">
                    <a16:creationId xmlns:a16="http://schemas.microsoft.com/office/drawing/2014/main" id="{35EB5DE9-FC58-44F1-8271-616F1D720242}"/>
                  </a:ext>
                </a:extLst>
              </p:cNvPr>
              <p:cNvSpPr/>
              <p:nvPr/>
            </p:nvSpPr>
            <p:spPr>
              <a:xfrm>
                <a:off x="6823518" y="3058374"/>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90" name="Freeform: Shape 89">
                <a:extLst>
                  <a:ext uri="{FF2B5EF4-FFF2-40B4-BE49-F238E27FC236}">
                    <a16:creationId xmlns:a16="http://schemas.microsoft.com/office/drawing/2014/main" id="{06BF1969-5AD9-41EC-B882-AF0ED258453C}"/>
                  </a:ext>
                </a:extLst>
              </p:cNvPr>
              <p:cNvSpPr/>
              <p:nvPr/>
            </p:nvSpPr>
            <p:spPr>
              <a:xfrm>
                <a:off x="6474230" y="3205128"/>
                <a:ext cx="719322" cy="657225"/>
              </a:xfrm>
              <a:custGeom>
                <a:avLst/>
                <a:gdLst>
                  <a:gd name="connsiteX0" fmla="*/ 699135 w 719322"/>
                  <a:gd name="connsiteY0" fmla="*/ 19050 h 657225"/>
                  <a:gd name="connsiteX1" fmla="*/ 647700 w 719322"/>
                  <a:gd name="connsiteY1" fmla="*/ 35243 h 657225"/>
                  <a:gd name="connsiteX2" fmla="*/ 614363 w 719322"/>
                  <a:gd name="connsiteY2" fmla="*/ 98107 h 657225"/>
                  <a:gd name="connsiteX3" fmla="*/ 467678 w 719322"/>
                  <a:gd name="connsiteY3" fmla="*/ 5715 h 657225"/>
                  <a:gd name="connsiteX4" fmla="*/ 447675 w 719322"/>
                  <a:gd name="connsiteY4" fmla="*/ 0 h 657225"/>
                  <a:gd name="connsiteX5" fmla="*/ 285750 w 719322"/>
                  <a:gd name="connsiteY5" fmla="*/ 0 h 657225"/>
                  <a:gd name="connsiteX6" fmla="*/ 252413 w 719322"/>
                  <a:gd name="connsiteY6" fmla="*/ 20003 h 657225"/>
                  <a:gd name="connsiteX7" fmla="*/ 190500 w 719322"/>
                  <a:gd name="connsiteY7" fmla="*/ 134302 h 657225"/>
                  <a:gd name="connsiteX8" fmla="*/ 205740 w 719322"/>
                  <a:gd name="connsiteY8" fmla="*/ 185738 h 657225"/>
                  <a:gd name="connsiteX9" fmla="*/ 223838 w 719322"/>
                  <a:gd name="connsiteY9" fmla="*/ 190500 h 657225"/>
                  <a:gd name="connsiteX10" fmla="*/ 257175 w 719322"/>
                  <a:gd name="connsiteY10" fmla="*/ 170498 h 657225"/>
                  <a:gd name="connsiteX11" fmla="*/ 308610 w 719322"/>
                  <a:gd name="connsiteY11" fmla="*/ 76200 h 657225"/>
                  <a:gd name="connsiteX12" fmla="*/ 364808 w 719322"/>
                  <a:gd name="connsiteY12" fmla="*/ 76200 h 657225"/>
                  <a:gd name="connsiteX13" fmla="*/ 196215 w 719322"/>
                  <a:gd name="connsiteY13" fmla="*/ 390525 h 657225"/>
                  <a:gd name="connsiteX14" fmla="*/ 38100 w 719322"/>
                  <a:gd name="connsiteY14" fmla="*/ 390525 h 657225"/>
                  <a:gd name="connsiteX15" fmla="*/ 0 w 719322"/>
                  <a:gd name="connsiteY15" fmla="*/ 428625 h 657225"/>
                  <a:gd name="connsiteX16" fmla="*/ 38100 w 719322"/>
                  <a:gd name="connsiteY16" fmla="*/ 466725 h 657225"/>
                  <a:gd name="connsiteX17" fmla="*/ 219075 w 719322"/>
                  <a:gd name="connsiteY17" fmla="*/ 466725 h 657225"/>
                  <a:gd name="connsiteX18" fmla="*/ 252413 w 719322"/>
                  <a:gd name="connsiteY18" fmla="*/ 446723 h 657225"/>
                  <a:gd name="connsiteX19" fmla="*/ 319088 w 719322"/>
                  <a:gd name="connsiteY19" fmla="*/ 323850 h 657225"/>
                  <a:gd name="connsiteX20" fmla="*/ 428625 w 719322"/>
                  <a:gd name="connsiteY20" fmla="*/ 425767 h 657225"/>
                  <a:gd name="connsiteX21" fmla="*/ 420053 w 719322"/>
                  <a:gd name="connsiteY21" fmla="*/ 617220 h 657225"/>
                  <a:gd name="connsiteX22" fmla="*/ 455295 w 719322"/>
                  <a:gd name="connsiteY22" fmla="*/ 657225 h 657225"/>
                  <a:gd name="connsiteX23" fmla="*/ 457200 w 719322"/>
                  <a:gd name="connsiteY23" fmla="*/ 657225 h 657225"/>
                  <a:gd name="connsiteX24" fmla="*/ 495300 w 719322"/>
                  <a:gd name="connsiteY24" fmla="*/ 621030 h 657225"/>
                  <a:gd name="connsiteX25" fmla="*/ 504825 w 719322"/>
                  <a:gd name="connsiteY25" fmla="*/ 411480 h 657225"/>
                  <a:gd name="connsiteX26" fmla="*/ 492443 w 719322"/>
                  <a:gd name="connsiteY26" fmla="*/ 381953 h 657225"/>
                  <a:gd name="connsiteX27" fmla="*/ 400050 w 719322"/>
                  <a:gd name="connsiteY27" fmla="*/ 296228 h 657225"/>
                  <a:gd name="connsiteX28" fmla="*/ 497205 w 719322"/>
                  <a:gd name="connsiteY28" fmla="*/ 115252 h 657225"/>
                  <a:gd name="connsiteX29" fmla="*/ 607695 w 719322"/>
                  <a:gd name="connsiteY29" fmla="*/ 184785 h 657225"/>
                  <a:gd name="connsiteX30" fmla="*/ 638175 w 719322"/>
                  <a:gd name="connsiteY30" fmla="*/ 189548 h 657225"/>
                  <a:gd name="connsiteX31" fmla="*/ 661988 w 719322"/>
                  <a:gd name="connsiteY31" fmla="*/ 170498 h 657225"/>
                  <a:gd name="connsiteX32" fmla="*/ 714375 w 719322"/>
                  <a:gd name="connsiteY32" fmla="*/ 70485 h 657225"/>
                  <a:gd name="connsiteX33" fmla="*/ 699135 w 719322"/>
                  <a:gd name="connsiteY33" fmla="*/ 1905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9322" h="657225">
                    <a:moveTo>
                      <a:pt x="699135" y="19050"/>
                    </a:moveTo>
                    <a:cubicBezTo>
                      <a:pt x="680085" y="9525"/>
                      <a:pt x="657225" y="16193"/>
                      <a:pt x="647700" y="35243"/>
                    </a:cubicBezTo>
                    <a:lnTo>
                      <a:pt x="614363" y="98107"/>
                    </a:lnTo>
                    <a:lnTo>
                      <a:pt x="467678" y="5715"/>
                    </a:lnTo>
                    <a:cubicBezTo>
                      <a:pt x="461963" y="1905"/>
                      <a:pt x="455295" y="0"/>
                      <a:pt x="447675" y="0"/>
                    </a:cubicBezTo>
                    <a:lnTo>
                      <a:pt x="285750" y="0"/>
                    </a:lnTo>
                    <a:cubicBezTo>
                      <a:pt x="271463" y="0"/>
                      <a:pt x="259080" y="7620"/>
                      <a:pt x="252413" y="20003"/>
                    </a:cubicBezTo>
                    <a:lnTo>
                      <a:pt x="190500" y="134302"/>
                    </a:lnTo>
                    <a:cubicBezTo>
                      <a:pt x="180023" y="152400"/>
                      <a:pt x="187643" y="176213"/>
                      <a:pt x="205740" y="185738"/>
                    </a:cubicBezTo>
                    <a:cubicBezTo>
                      <a:pt x="211455" y="188595"/>
                      <a:pt x="218122" y="190500"/>
                      <a:pt x="223838" y="190500"/>
                    </a:cubicBezTo>
                    <a:cubicBezTo>
                      <a:pt x="237172" y="190500"/>
                      <a:pt x="250508" y="182880"/>
                      <a:pt x="257175" y="170498"/>
                    </a:cubicBezTo>
                    <a:lnTo>
                      <a:pt x="308610" y="76200"/>
                    </a:lnTo>
                    <a:lnTo>
                      <a:pt x="364808" y="76200"/>
                    </a:lnTo>
                    <a:lnTo>
                      <a:pt x="196215" y="390525"/>
                    </a:lnTo>
                    <a:lnTo>
                      <a:pt x="38100" y="390525"/>
                    </a:lnTo>
                    <a:cubicBezTo>
                      <a:pt x="17145" y="390525"/>
                      <a:pt x="0" y="407670"/>
                      <a:pt x="0" y="428625"/>
                    </a:cubicBezTo>
                    <a:cubicBezTo>
                      <a:pt x="0" y="449580"/>
                      <a:pt x="17145" y="466725"/>
                      <a:pt x="38100" y="466725"/>
                    </a:cubicBezTo>
                    <a:lnTo>
                      <a:pt x="219075" y="466725"/>
                    </a:lnTo>
                    <a:cubicBezTo>
                      <a:pt x="233363" y="466725"/>
                      <a:pt x="245745" y="459105"/>
                      <a:pt x="252413" y="446723"/>
                    </a:cubicBezTo>
                    <a:lnTo>
                      <a:pt x="319088" y="323850"/>
                    </a:lnTo>
                    <a:lnTo>
                      <a:pt x="428625" y="425767"/>
                    </a:lnTo>
                    <a:lnTo>
                      <a:pt x="420053" y="617220"/>
                    </a:lnTo>
                    <a:cubicBezTo>
                      <a:pt x="418148" y="638175"/>
                      <a:pt x="434340" y="656273"/>
                      <a:pt x="455295" y="657225"/>
                    </a:cubicBezTo>
                    <a:cubicBezTo>
                      <a:pt x="456248" y="657225"/>
                      <a:pt x="456248" y="657225"/>
                      <a:pt x="457200" y="657225"/>
                    </a:cubicBezTo>
                    <a:cubicBezTo>
                      <a:pt x="477203" y="657225"/>
                      <a:pt x="494348" y="641033"/>
                      <a:pt x="495300" y="621030"/>
                    </a:cubicBezTo>
                    <a:lnTo>
                      <a:pt x="504825" y="411480"/>
                    </a:lnTo>
                    <a:cubicBezTo>
                      <a:pt x="505778" y="400050"/>
                      <a:pt x="501015" y="389573"/>
                      <a:pt x="492443" y="381953"/>
                    </a:cubicBezTo>
                    <a:lnTo>
                      <a:pt x="400050" y="296228"/>
                    </a:lnTo>
                    <a:lnTo>
                      <a:pt x="497205" y="115252"/>
                    </a:lnTo>
                    <a:lnTo>
                      <a:pt x="607695" y="184785"/>
                    </a:lnTo>
                    <a:cubicBezTo>
                      <a:pt x="616268" y="190500"/>
                      <a:pt x="627698" y="192405"/>
                      <a:pt x="638175" y="189548"/>
                    </a:cubicBezTo>
                    <a:cubicBezTo>
                      <a:pt x="648653" y="186690"/>
                      <a:pt x="657225" y="180023"/>
                      <a:pt x="661988" y="170498"/>
                    </a:cubicBezTo>
                    <a:lnTo>
                      <a:pt x="714375" y="70485"/>
                    </a:lnTo>
                    <a:cubicBezTo>
                      <a:pt x="724853" y="52388"/>
                      <a:pt x="718185" y="29528"/>
                      <a:pt x="699135" y="1905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86" name="Graphic 73" descr="Confused person">
              <a:extLst>
                <a:ext uri="{FF2B5EF4-FFF2-40B4-BE49-F238E27FC236}">
                  <a16:creationId xmlns:a16="http://schemas.microsoft.com/office/drawing/2014/main" id="{37FA611F-163A-416F-B121-BD36BB699D3F}"/>
                </a:ext>
              </a:extLst>
            </p:cNvPr>
            <p:cNvGrpSpPr/>
            <p:nvPr/>
          </p:nvGrpSpPr>
          <p:grpSpPr>
            <a:xfrm>
              <a:off x="9837836" y="2385409"/>
              <a:ext cx="472143" cy="668430"/>
              <a:chOff x="11085115" y="2037545"/>
              <a:chExt cx="629524" cy="891240"/>
            </a:xfrm>
          </p:grpSpPr>
          <p:sp>
            <p:nvSpPr>
              <p:cNvPr id="87" name="Freeform: Shape 86">
                <a:extLst>
                  <a:ext uri="{FF2B5EF4-FFF2-40B4-BE49-F238E27FC236}">
                    <a16:creationId xmlns:a16="http://schemas.microsoft.com/office/drawing/2014/main" id="{09F0CEA3-0EB8-4452-833D-27C5486EB6E0}"/>
                  </a:ext>
                </a:extLst>
              </p:cNvPr>
              <p:cNvSpPr/>
              <p:nvPr/>
            </p:nvSpPr>
            <p:spPr>
              <a:xfrm>
                <a:off x="11085115" y="2242985"/>
                <a:ext cx="629524" cy="685800"/>
              </a:xfrm>
              <a:custGeom>
                <a:avLst/>
                <a:gdLst>
                  <a:gd name="connsiteX0" fmla="*/ 629005 w 629524"/>
                  <a:gd name="connsiteY0" fmla="*/ 165164 h 685800"/>
                  <a:gd name="connsiteX1" fmla="*/ 585190 w 629524"/>
                  <a:gd name="connsiteY1" fmla="*/ 133826 h 685800"/>
                  <a:gd name="connsiteX2" fmla="*/ 501846 w 629524"/>
                  <a:gd name="connsiteY2" fmla="*/ 147733 h 685800"/>
                  <a:gd name="connsiteX3" fmla="*/ 467080 w 629524"/>
                  <a:gd name="connsiteY3" fmla="*/ 54578 h 685800"/>
                  <a:gd name="connsiteX4" fmla="*/ 314680 w 629524"/>
                  <a:gd name="connsiteY4" fmla="*/ 0 h 685800"/>
                  <a:gd name="connsiteX5" fmla="*/ 163137 w 629524"/>
                  <a:gd name="connsiteY5" fmla="*/ 54578 h 685800"/>
                  <a:gd name="connsiteX6" fmla="*/ 128085 w 629524"/>
                  <a:gd name="connsiteY6" fmla="*/ 147733 h 685800"/>
                  <a:gd name="connsiteX7" fmla="*/ 44742 w 629524"/>
                  <a:gd name="connsiteY7" fmla="*/ 133826 h 685800"/>
                  <a:gd name="connsiteX8" fmla="*/ 589 w 629524"/>
                  <a:gd name="connsiteY8" fmla="*/ 164709 h 685800"/>
                  <a:gd name="connsiteX9" fmla="*/ 31472 w 629524"/>
                  <a:gd name="connsiteY9" fmla="*/ 208862 h 685800"/>
                  <a:gd name="connsiteX10" fmla="*/ 32169 w 629524"/>
                  <a:gd name="connsiteY10" fmla="*/ 208978 h 685800"/>
                  <a:gd name="connsiteX11" fmla="*/ 146469 w 629524"/>
                  <a:gd name="connsiteY11" fmla="*/ 228028 h 685800"/>
                  <a:gd name="connsiteX12" fmla="*/ 152755 w 629524"/>
                  <a:gd name="connsiteY12" fmla="*/ 228600 h 685800"/>
                  <a:gd name="connsiteX13" fmla="*/ 188474 w 629524"/>
                  <a:gd name="connsiteY13" fmla="*/ 203835 h 685800"/>
                  <a:gd name="connsiteX14" fmla="*/ 211905 w 629524"/>
                  <a:gd name="connsiteY14" fmla="*/ 141065 h 685800"/>
                  <a:gd name="connsiteX15" fmla="*/ 219430 w 629524"/>
                  <a:gd name="connsiteY15" fmla="*/ 144399 h 685800"/>
                  <a:gd name="connsiteX16" fmla="*/ 219430 w 629524"/>
                  <a:gd name="connsiteY16" fmla="*/ 685800 h 685800"/>
                  <a:gd name="connsiteX17" fmla="*/ 295630 w 629524"/>
                  <a:gd name="connsiteY17" fmla="*/ 685800 h 685800"/>
                  <a:gd name="connsiteX18" fmla="*/ 295630 w 629524"/>
                  <a:gd name="connsiteY18" fmla="*/ 342900 h 685800"/>
                  <a:gd name="connsiteX19" fmla="*/ 333730 w 629524"/>
                  <a:gd name="connsiteY19" fmla="*/ 342900 h 685800"/>
                  <a:gd name="connsiteX20" fmla="*/ 333730 w 629524"/>
                  <a:gd name="connsiteY20" fmla="*/ 685800 h 685800"/>
                  <a:gd name="connsiteX21" fmla="*/ 409930 w 629524"/>
                  <a:gd name="connsiteY21" fmla="*/ 685800 h 685800"/>
                  <a:gd name="connsiteX22" fmla="*/ 409930 w 629524"/>
                  <a:gd name="connsiteY22" fmla="*/ 144494 h 685800"/>
                  <a:gd name="connsiteX23" fmla="*/ 417931 w 629524"/>
                  <a:gd name="connsiteY23" fmla="*/ 140970 h 685800"/>
                  <a:gd name="connsiteX24" fmla="*/ 441458 w 629524"/>
                  <a:gd name="connsiteY24" fmla="*/ 203835 h 685800"/>
                  <a:gd name="connsiteX25" fmla="*/ 477081 w 629524"/>
                  <a:gd name="connsiteY25" fmla="*/ 228600 h 685800"/>
                  <a:gd name="connsiteX26" fmla="*/ 483368 w 629524"/>
                  <a:gd name="connsiteY26" fmla="*/ 228028 h 685800"/>
                  <a:gd name="connsiteX27" fmla="*/ 597668 w 629524"/>
                  <a:gd name="connsiteY27" fmla="*/ 208978 h 685800"/>
                  <a:gd name="connsiteX28" fmla="*/ 629005 w 629524"/>
                  <a:gd name="connsiteY28" fmla="*/ 165164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9524" h="685800">
                    <a:moveTo>
                      <a:pt x="629005" y="165164"/>
                    </a:moveTo>
                    <a:cubicBezTo>
                      <a:pt x="625554" y="144414"/>
                      <a:pt x="605941" y="130386"/>
                      <a:pt x="585190" y="133826"/>
                    </a:cubicBezTo>
                    <a:lnTo>
                      <a:pt x="501846" y="147733"/>
                    </a:lnTo>
                    <a:cubicBezTo>
                      <a:pt x="501846" y="147733"/>
                      <a:pt x="467080" y="55435"/>
                      <a:pt x="467080" y="54578"/>
                    </a:cubicBezTo>
                    <a:cubicBezTo>
                      <a:pt x="449364" y="0"/>
                      <a:pt x="373354" y="0"/>
                      <a:pt x="314680" y="0"/>
                    </a:cubicBezTo>
                    <a:cubicBezTo>
                      <a:pt x="256006" y="0"/>
                      <a:pt x="180473" y="0"/>
                      <a:pt x="163137" y="54578"/>
                    </a:cubicBezTo>
                    <a:cubicBezTo>
                      <a:pt x="163137" y="55435"/>
                      <a:pt x="128085" y="147733"/>
                      <a:pt x="128085" y="147733"/>
                    </a:cubicBezTo>
                    <a:lnTo>
                      <a:pt x="44742" y="133826"/>
                    </a:lnTo>
                    <a:cubicBezTo>
                      <a:pt x="24021" y="130162"/>
                      <a:pt x="4254" y="143988"/>
                      <a:pt x="589" y="164709"/>
                    </a:cubicBezTo>
                    <a:cubicBezTo>
                      <a:pt x="-3076" y="185430"/>
                      <a:pt x="10752" y="205198"/>
                      <a:pt x="31472" y="208862"/>
                    </a:cubicBezTo>
                    <a:cubicBezTo>
                      <a:pt x="31704" y="208903"/>
                      <a:pt x="31936" y="208941"/>
                      <a:pt x="32169" y="208978"/>
                    </a:cubicBezTo>
                    <a:lnTo>
                      <a:pt x="146469" y="228028"/>
                    </a:lnTo>
                    <a:cubicBezTo>
                      <a:pt x="148542" y="228408"/>
                      <a:pt x="150646" y="228599"/>
                      <a:pt x="152755" y="228600"/>
                    </a:cubicBezTo>
                    <a:cubicBezTo>
                      <a:pt x="168664" y="228612"/>
                      <a:pt x="182906" y="218738"/>
                      <a:pt x="188474" y="203835"/>
                    </a:cubicBezTo>
                    <a:lnTo>
                      <a:pt x="211905" y="141065"/>
                    </a:lnTo>
                    <a:lnTo>
                      <a:pt x="219430" y="144399"/>
                    </a:lnTo>
                    <a:lnTo>
                      <a:pt x="219430" y="685800"/>
                    </a:lnTo>
                    <a:lnTo>
                      <a:pt x="295630" y="685800"/>
                    </a:lnTo>
                    <a:lnTo>
                      <a:pt x="295630" y="342900"/>
                    </a:lnTo>
                    <a:lnTo>
                      <a:pt x="333730" y="342900"/>
                    </a:lnTo>
                    <a:lnTo>
                      <a:pt x="333730" y="685800"/>
                    </a:lnTo>
                    <a:lnTo>
                      <a:pt x="409930" y="685800"/>
                    </a:lnTo>
                    <a:lnTo>
                      <a:pt x="409930" y="144494"/>
                    </a:lnTo>
                    <a:cubicBezTo>
                      <a:pt x="412692" y="143351"/>
                      <a:pt x="415359" y="142208"/>
                      <a:pt x="417931" y="140970"/>
                    </a:cubicBezTo>
                    <a:lnTo>
                      <a:pt x="441458" y="203835"/>
                    </a:lnTo>
                    <a:cubicBezTo>
                      <a:pt x="447014" y="218705"/>
                      <a:pt x="461207" y="228572"/>
                      <a:pt x="477081" y="228600"/>
                    </a:cubicBezTo>
                    <a:cubicBezTo>
                      <a:pt x="479190" y="228599"/>
                      <a:pt x="481294" y="228408"/>
                      <a:pt x="483368" y="228028"/>
                    </a:cubicBezTo>
                    <a:lnTo>
                      <a:pt x="597668" y="208978"/>
                    </a:lnTo>
                    <a:cubicBezTo>
                      <a:pt x="618418" y="205528"/>
                      <a:pt x="632446" y="185915"/>
                      <a:pt x="629005" y="165164"/>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88" name="Freeform: Shape 87">
                <a:extLst>
                  <a:ext uri="{FF2B5EF4-FFF2-40B4-BE49-F238E27FC236}">
                    <a16:creationId xmlns:a16="http://schemas.microsoft.com/office/drawing/2014/main" id="{47000360-C65E-44C9-85B2-53E7FDA048B3}"/>
                  </a:ext>
                </a:extLst>
              </p:cNvPr>
              <p:cNvSpPr/>
              <p:nvPr/>
            </p:nvSpPr>
            <p:spPr>
              <a:xfrm>
                <a:off x="11322524" y="203754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pic>
        <p:nvPicPr>
          <p:cNvPr id="55" name="Picture 54">
            <a:extLst>
              <a:ext uri="{FF2B5EF4-FFF2-40B4-BE49-F238E27FC236}">
                <a16:creationId xmlns:a16="http://schemas.microsoft.com/office/drawing/2014/main" id="{B7FBC5E7-7B17-4283-BFB2-ABB1A9F763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14353"/>
            <a:ext cx="2091155" cy="966397"/>
          </a:xfrm>
          <a:prstGeom prst="rect">
            <a:avLst/>
          </a:prstGeom>
        </p:spPr>
      </p:pic>
    </p:spTree>
    <p:extLst>
      <p:ext uri="{BB962C8B-B14F-4D97-AF65-F5344CB8AC3E}">
        <p14:creationId xmlns:p14="http://schemas.microsoft.com/office/powerpoint/2010/main" val="2239897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34AC-B437-4F14-AE61-C435F01F652F}"/>
              </a:ext>
            </a:extLst>
          </p:cNvPr>
          <p:cNvSpPr>
            <a:spLocks noGrp="1"/>
          </p:cNvSpPr>
          <p:nvPr>
            <p:ph type="title"/>
          </p:nvPr>
        </p:nvSpPr>
        <p:spPr>
          <a:xfrm>
            <a:off x="2092859" y="496186"/>
            <a:ext cx="6096000" cy="1036642"/>
          </a:xfrm>
        </p:spPr>
        <p:txBody>
          <a:bodyPr>
            <a:normAutofit/>
          </a:bodyPr>
          <a:lstStyle/>
          <a:p>
            <a:r>
              <a:rPr lang="lv-LV" sz="1800" dirty="0">
                <a:solidFill>
                  <a:srgbClr val="7030A0"/>
                </a:solidFill>
              </a:rPr>
              <a:t>Projekta iesniegums: Administratīvās</a:t>
            </a:r>
            <a:br>
              <a:rPr lang="lv-LV" sz="1800" dirty="0">
                <a:solidFill>
                  <a:srgbClr val="7030A0"/>
                </a:solidFill>
              </a:rPr>
            </a:br>
            <a:r>
              <a:rPr lang="lv-LV" sz="1800" dirty="0">
                <a:solidFill>
                  <a:srgbClr val="7030A0"/>
                </a:solidFill>
              </a:rPr>
              <a:t>(D, E un F) daļas</a:t>
            </a:r>
            <a:br>
              <a:rPr lang="lv-LV" sz="1800" dirty="0">
                <a:solidFill>
                  <a:srgbClr val="7030A0"/>
                </a:solidFill>
              </a:rPr>
            </a:br>
            <a:endParaRPr lang="lv-LV" sz="1200" dirty="0">
              <a:solidFill>
                <a:srgbClr val="7030A0"/>
              </a:solidFill>
            </a:endParaRPr>
          </a:p>
        </p:txBody>
      </p:sp>
      <p:grpSp>
        <p:nvGrpSpPr>
          <p:cNvPr id="6" name="Group 5">
            <a:extLst>
              <a:ext uri="{FF2B5EF4-FFF2-40B4-BE49-F238E27FC236}">
                <a16:creationId xmlns:a16="http://schemas.microsoft.com/office/drawing/2014/main" id="{05254321-148E-488A-AD3F-3C04EF1F17D8}"/>
              </a:ext>
            </a:extLst>
          </p:cNvPr>
          <p:cNvGrpSpPr/>
          <p:nvPr/>
        </p:nvGrpSpPr>
        <p:grpSpPr>
          <a:xfrm>
            <a:off x="1016069" y="2427339"/>
            <a:ext cx="7672034" cy="3201104"/>
            <a:chOff x="742213" y="2818642"/>
            <a:chExt cx="10988508" cy="2987777"/>
          </a:xfrm>
          <a:solidFill>
            <a:schemeClr val="bg1">
              <a:lumMod val="85000"/>
            </a:schemeClr>
          </a:solidFill>
        </p:grpSpPr>
        <p:sp>
          <p:nvSpPr>
            <p:cNvPr id="7" name="Freeform 7">
              <a:extLst>
                <a:ext uri="{FF2B5EF4-FFF2-40B4-BE49-F238E27FC236}">
                  <a16:creationId xmlns:a16="http://schemas.microsoft.com/office/drawing/2014/main" id="{168C0AFA-E608-436D-85C3-C74275EF203D}"/>
                </a:ext>
              </a:extLst>
            </p:cNvPr>
            <p:cNvSpPr/>
            <p:nvPr/>
          </p:nvSpPr>
          <p:spPr>
            <a:xfrm>
              <a:off x="742213" y="2818642"/>
              <a:ext cx="5482455" cy="2987777"/>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just" defTabSz="666750">
                <a:lnSpc>
                  <a:spcPct val="90000"/>
                </a:lnSpc>
                <a:spcAft>
                  <a:spcPct val="35000"/>
                </a:spcAft>
              </a:pPr>
              <a:endParaRPr lang="lv-LV" sz="1400" dirty="0">
                <a:latin typeface="Verdana" panose="020B0604030504040204" pitchFamily="34" charset="0"/>
                <a:ea typeface="Verdana" panose="020B0604030504040204" pitchFamily="34" charset="0"/>
              </a:endParaRPr>
            </a:p>
          </p:txBody>
        </p:sp>
        <p:sp>
          <p:nvSpPr>
            <p:cNvPr id="8" name="Freeform 8">
              <a:extLst>
                <a:ext uri="{FF2B5EF4-FFF2-40B4-BE49-F238E27FC236}">
                  <a16:creationId xmlns:a16="http://schemas.microsoft.com/office/drawing/2014/main" id="{66D24624-338B-45E2-B1DF-5E960286609F}"/>
                </a:ext>
              </a:extLst>
            </p:cNvPr>
            <p:cNvSpPr/>
            <p:nvPr/>
          </p:nvSpPr>
          <p:spPr>
            <a:xfrm>
              <a:off x="6248266" y="2818642"/>
              <a:ext cx="5482455" cy="2987777"/>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Finanšu dokumenti (apliecinājumu pielikumi: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finanšu vadības un grāmatvedības politika</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finanšu apgrozījuma pārskats par 2018.-2020. gadu (F daļa)</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ja attiecināms, apliecinājums par projekta rezultātu neizmantošanu komerciāliem nolūkiem</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atbilstība PO definīcijai: </a:t>
              </a:r>
              <a:r>
                <a:rPr lang="lv-LV" sz="1400" dirty="0">
                  <a:latin typeface="Verdana" panose="020B0604030504040204" pitchFamily="34" charset="0"/>
                  <a:ea typeface="Verdana" panose="020B0604030504040204" pitchFamily="34" charset="0"/>
                  <a:hlinkClick r:id="rId2"/>
                </a:rPr>
                <a:t>https://cfla.gov.lv/userfiles/files/1111_3k_paligmaterials_PO_atbilstiba.docx</a:t>
              </a:r>
              <a:r>
                <a:rPr lang="lv-LV" sz="1400" dirty="0">
                  <a:latin typeface="Verdana" panose="020B0604030504040204" pitchFamily="34" charset="0"/>
                  <a:ea typeface="Verdana" panose="020B0604030504040204" pitchFamily="34" charset="0"/>
                </a:rPr>
                <a:t> </a:t>
              </a:r>
            </a:p>
            <a:p>
              <a:pPr algn="just" defTabSz="666750">
                <a:lnSpc>
                  <a:spcPct val="90000"/>
                </a:lnSpc>
                <a:spcAft>
                  <a:spcPct val="35000"/>
                </a:spcAft>
              </a:pPr>
              <a:endParaRPr lang="lv-LV" sz="1400" dirty="0">
                <a:latin typeface="Verdana" panose="020B0604030504040204" pitchFamily="34" charset="0"/>
                <a:ea typeface="Verdana" panose="020B0604030504040204" pitchFamily="34" charset="0"/>
              </a:endParaRPr>
            </a:p>
          </p:txBody>
        </p:sp>
      </p:grpSp>
      <p:sp>
        <p:nvSpPr>
          <p:cNvPr id="9" name="Rectangle 8">
            <a:extLst>
              <a:ext uri="{FF2B5EF4-FFF2-40B4-BE49-F238E27FC236}">
                <a16:creationId xmlns:a16="http://schemas.microsoft.com/office/drawing/2014/main" id="{E8CB2B60-628B-405F-9BFB-0C316287559A}"/>
              </a:ext>
            </a:extLst>
          </p:cNvPr>
          <p:cNvSpPr/>
          <p:nvPr/>
        </p:nvSpPr>
        <p:spPr>
          <a:xfrm>
            <a:off x="1016069" y="1779225"/>
            <a:ext cx="7688510" cy="64811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Aft>
                <a:spcPct val="35000"/>
              </a:spcAft>
            </a:pPr>
            <a:r>
              <a:rPr lang="lv-LV" sz="1800" b="1" dirty="0">
                <a:latin typeface="Verdana" panose="020B0604030504040204" pitchFamily="34" charset="0"/>
                <a:ea typeface="Verdana" panose="020B0604030504040204" pitchFamily="34" charset="0"/>
              </a:rPr>
              <a:t>Administratīvās daļas</a:t>
            </a:r>
          </a:p>
        </p:txBody>
      </p:sp>
      <p:sp>
        <p:nvSpPr>
          <p:cNvPr id="11" name="TextBox 10">
            <a:extLst>
              <a:ext uri="{FF2B5EF4-FFF2-40B4-BE49-F238E27FC236}">
                <a16:creationId xmlns:a16="http://schemas.microsoft.com/office/drawing/2014/main" id="{433DEB4A-A5C6-4677-A7DD-2BA0C0D62DAC}"/>
              </a:ext>
            </a:extLst>
          </p:cNvPr>
          <p:cNvSpPr txBox="1"/>
          <p:nvPr/>
        </p:nvSpPr>
        <p:spPr>
          <a:xfrm>
            <a:off x="1086090" y="2429638"/>
            <a:ext cx="3720687" cy="3528658"/>
          </a:xfrm>
          <a:prstGeom prst="rect">
            <a:avLst/>
          </a:prstGeom>
          <a:noFill/>
        </p:spPr>
        <p:txBody>
          <a:bodyPr wrap="square">
            <a:sp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D un E daļas – apliecinājumi: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iesniegšanas metodikas 3.1.-3.2. apakšnodaļas)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ievērot veidlapā dotos formatēšanas nosacījumus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aizpildīt visas nepieciešamās ailes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visām institūcijām jābūt pārliecinātām, ka projekta pieteikumā minētās personas ir informētas un piekrīt sava vārda minēšanai pieteikumā</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Var norādīt līdz trīs nevēlamos ekspertus</a:t>
            </a:r>
          </a:p>
          <a:p>
            <a:pPr algn="just" defTabSz="666750">
              <a:lnSpc>
                <a:spcPct val="90000"/>
              </a:lnSpc>
              <a:spcAft>
                <a:spcPct val="35000"/>
              </a:spcAft>
            </a:pPr>
            <a:endParaRPr lang="lv-LV" sz="1400" dirty="0">
              <a:latin typeface="Verdana" panose="020B0604030504040204" pitchFamily="34" charset="0"/>
              <a:ea typeface="Verdana" panose="020B0604030504040204" pitchFamily="34" charset="0"/>
            </a:endParaRPr>
          </a:p>
          <a:p>
            <a:pPr marL="285750" indent="-285750" algn="just" defTabSz="666750">
              <a:lnSpc>
                <a:spcPct val="90000"/>
              </a:lnSpc>
              <a:spcAft>
                <a:spcPct val="35000"/>
              </a:spcAft>
              <a:buFont typeface="Wingdings" panose="05000000000000000000" pitchFamily="2" charset="2"/>
              <a:buChar char="ü"/>
            </a:pPr>
            <a:endParaRPr lang="lv-LV" sz="1400" dirty="0">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CF4F9F0F-3D60-41D2-A5A0-9A694BD6BD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936490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1977082" y="381000"/>
            <a:ext cx="5256638" cy="1019432"/>
          </a:xfrm>
        </p:spPr>
        <p:txBody>
          <a:bodyPr>
            <a:normAutofit/>
          </a:bodyPr>
          <a:lstStyle/>
          <a:p>
            <a:r>
              <a:rPr lang="lv-LV" dirty="0" err="1">
                <a:solidFill>
                  <a:srgbClr val="7030A0"/>
                </a:solidFill>
              </a:rPr>
              <a:t>Dubultfinansējuma</a:t>
            </a:r>
            <a:r>
              <a:rPr lang="lv-LV" dirty="0">
                <a:solidFill>
                  <a:srgbClr val="7030A0"/>
                </a:solidFill>
              </a:rPr>
              <a:t> risks</a:t>
            </a:r>
            <a:endParaRPr lang="lv-LV" sz="1600" dirty="0">
              <a:solidFill>
                <a:srgbClr val="7030A0"/>
              </a:solidFill>
            </a:endParaRPr>
          </a:p>
        </p:txBody>
      </p:sp>
      <p:sp>
        <p:nvSpPr>
          <p:cNvPr id="4" name="Text Placeholder 3">
            <a:extLst>
              <a:ext uri="{FF2B5EF4-FFF2-40B4-BE49-F238E27FC236}">
                <a16:creationId xmlns:a16="http://schemas.microsoft.com/office/drawing/2014/main" id="{8F7576C1-373E-457B-8625-B6F28244767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4D8731C-6C0A-4C77-98A6-BEE166B846EE}"/>
              </a:ext>
            </a:extLst>
          </p:cNvPr>
          <p:cNvSpPr>
            <a:spLocks noGrp="1"/>
          </p:cNvSpPr>
          <p:nvPr>
            <p:ph type="body" sz="quarter" idx="12"/>
          </p:nvPr>
        </p:nvSpPr>
        <p:spPr/>
        <p:txBody>
          <a:bodyPr/>
          <a:lstStyle/>
          <a:p>
            <a:endParaRPr lang="lv-LV"/>
          </a:p>
        </p:txBody>
      </p:sp>
      <p:sp>
        <p:nvSpPr>
          <p:cNvPr id="9" name="Rectangle 8">
            <a:extLst>
              <a:ext uri="{FF2B5EF4-FFF2-40B4-BE49-F238E27FC236}">
                <a16:creationId xmlns:a16="http://schemas.microsoft.com/office/drawing/2014/main" id="{02E462FF-D06D-4F21-BBCB-9C8EA08DA771}"/>
              </a:ext>
            </a:extLst>
          </p:cNvPr>
          <p:cNvSpPr/>
          <p:nvPr/>
        </p:nvSpPr>
        <p:spPr>
          <a:xfrm>
            <a:off x="883490" y="2114695"/>
            <a:ext cx="7669213" cy="327163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lv-LV"/>
          </a:p>
        </p:txBody>
      </p:sp>
      <p:sp>
        <p:nvSpPr>
          <p:cNvPr id="11" name="Oval 10">
            <a:extLst>
              <a:ext uri="{FF2B5EF4-FFF2-40B4-BE49-F238E27FC236}">
                <a16:creationId xmlns:a16="http://schemas.microsoft.com/office/drawing/2014/main" id="{CBA45ACB-705F-4A01-878F-98831EA1D046}"/>
              </a:ext>
            </a:extLst>
          </p:cNvPr>
          <p:cNvSpPr/>
          <p:nvPr/>
        </p:nvSpPr>
        <p:spPr>
          <a:xfrm>
            <a:off x="654392" y="1843978"/>
            <a:ext cx="396914" cy="5414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lv-LV" sz="2400" b="1" dirty="0">
                <a:solidFill>
                  <a:srgbClr val="7030A0"/>
                </a:solidFill>
                <a:latin typeface="Verdana" panose="020B0604030504040204" pitchFamily="34" charset="0"/>
                <a:ea typeface="Verdana" panose="020B0604030504040204" pitchFamily="34" charset="0"/>
              </a:rPr>
              <a:t>!</a:t>
            </a:r>
          </a:p>
        </p:txBody>
      </p:sp>
      <p:sp>
        <p:nvSpPr>
          <p:cNvPr id="13" name="Rectangle 12">
            <a:extLst>
              <a:ext uri="{FF2B5EF4-FFF2-40B4-BE49-F238E27FC236}">
                <a16:creationId xmlns:a16="http://schemas.microsoft.com/office/drawing/2014/main" id="{3B0FDFD0-F346-4F2C-9A05-B4D1F42BDE23}"/>
              </a:ext>
            </a:extLst>
          </p:cNvPr>
          <p:cNvSpPr/>
          <p:nvPr/>
        </p:nvSpPr>
        <p:spPr>
          <a:xfrm>
            <a:off x="1095859" y="2217139"/>
            <a:ext cx="7213834" cy="2212465"/>
          </a:xfrm>
          <a:prstGeom prst="rect">
            <a:avLst/>
          </a:prstGeom>
        </p:spPr>
        <p:txBody>
          <a:bodyPr wrap="square">
            <a:spAutoFit/>
          </a:bodyPr>
          <a:lstStyle/>
          <a:p>
            <a:pPr lvl="0" algn="just">
              <a:lnSpc>
                <a:spcPct val="107000"/>
              </a:lnSpc>
              <a:spcAft>
                <a:spcPts val="0"/>
              </a:spcAft>
            </a:pPr>
            <a:r>
              <a:rPr lang="lv-LV" sz="1800"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Lai pārbaudītu </a:t>
            </a:r>
            <a:r>
              <a:rPr lang="lv-LV" sz="1800" b="1" dirty="0" err="1">
                <a:solidFill>
                  <a:srgbClr val="7030A0"/>
                </a:solidFill>
                <a:latin typeface="Verdana" panose="020B0604030504040204" pitchFamily="34" charset="0"/>
                <a:ea typeface="Verdana" panose="020B0604030504040204" pitchFamily="34" charset="0"/>
                <a:cs typeface="Times New Roman" panose="02020603050405020304" pitchFamily="18" charset="0"/>
              </a:rPr>
              <a:t>dubultfinansējuma</a:t>
            </a:r>
            <a:r>
              <a:rPr lang="lv-LV" sz="1800"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 riskus:</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projekta iesnieguma D un E daļās jānorāda zinātniskās grupas locekļu īstenotos projektus</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jāapliecina, ka attiecīgais projekta īstenotājs neīstenos vairākus vienādus projektus</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projektu īstenošanas laikā LZP sadarbojas ar citām projektus finansējošajām institūcijām, lai </a:t>
            </a:r>
            <a:r>
              <a:rPr lang="lv-LV" sz="1400" dirty="0" err="1">
                <a:latin typeface="Verdana" panose="020B0604030504040204" pitchFamily="34" charset="0"/>
                <a:ea typeface="Verdana" panose="020B0604030504040204" pitchFamily="34" charset="0"/>
                <a:cs typeface="Times New Roman" panose="02020603050405020304" pitchFamily="18" charset="0"/>
              </a:rPr>
              <a:t>monitorētu</a:t>
            </a:r>
            <a:r>
              <a:rPr lang="lv-LV" sz="1400" dirty="0">
                <a:latin typeface="Verdana" panose="020B0604030504040204" pitchFamily="34" charset="0"/>
                <a:ea typeface="Verdana" panose="020B0604030504040204" pitchFamily="34" charset="0"/>
                <a:cs typeface="Times New Roman" panose="02020603050405020304" pitchFamily="18" charset="0"/>
              </a:rPr>
              <a:t> </a:t>
            </a:r>
            <a:r>
              <a:rPr lang="lv-LV" sz="1400" dirty="0" err="1">
                <a:latin typeface="Verdana" panose="020B0604030504040204" pitchFamily="34" charset="0"/>
                <a:ea typeface="Verdana" panose="020B0604030504040204" pitchFamily="34" charset="0"/>
                <a:cs typeface="Times New Roman" panose="02020603050405020304" pitchFamily="18" charset="0"/>
              </a:rPr>
              <a:t>dubultfinansējuma</a:t>
            </a:r>
            <a:r>
              <a:rPr lang="lv-LV" sz="1400" dirty="0">
                <a:latin typeface="Verdana" panose="020B0604030504040204" pitchFamily="34" charset="0"/>
                <a:ea typeface="Verdana" panose="020B0604030504040204" pitchFamily="34" charset="0"/>
                <a:cs typeface="Times New Roman" panose="02020603050405020304" pitchFamily="18" charset="0"/>
              </a:rPr>
              <a:t> risku</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LZP var ierosināt salīdzinošo ekspertīzi </a:t>
            </a:r>
            <a:r>
              <a:rPr lang="lv-LV" sz="1400" dirty="0" err="1">
                <a:latin typeface="Verdana" panose="020B0604030504040204" pitchFamily="34" charset="0"/>
                <a:ea typeface="Verdana" panose="020B0604030504040204" pitchFamily="34" charset="0"/>
                <a:cs typeface="Times New Roman" panose="02020603050405020304" pitchFamily="18" charset="0"/>
              </a:rPr>
              <a:t>dubultfinansējuma</a:t>
            </a:r>
            <a:r>
              <a:rPr lang="lv-LV" sz="1400" dirty="0">
                <a:latin typeface="Verdana" panose="020B0604030504040204" pitchFamily="34" charset="0"/>
                <a:ea typeface="Verdana" panose="020B0604030504040204" pitchFamily="34" charset="0"/>
                <a:cs typeface="Times New Roman" panose="02020603050405020304" pitchFamily="18" charset="0"/>
              </a:rPr>
              <a:t> riska atklāšanas gadījumā</a:t>
            </a:r>
          </a:p>
        </p:txBody>
      </p:sp>
      <p:pic>
        <p:nvPicPr>
          <p:cNvPr id="10" name="Picture 9">
            <a:extLst>
              <a:ext uri="{FF2B5EF4-FFF2-40B4-BE49-F238E27FC236}">
                <a16:creationId xmlns:a16="http://schemas.microsoft.com/office/drawing/2014/main" id="{F8D4FFA1-B090-4219-95BF-F1F2119F1F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589514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892" y="381000"/>
            <a:ext cx="6400800" cy="1036642"/>
          </a:xfrm>
        </p:spPr>
        <p:txBody>
          <a:bodyPr>
            <a:normAutofit/>
          </a:bodyPr>
          <a:lstStyle/>
          <a:p>
            <a:r>
              <a:rPr lang="lv-LV" dirty="0">
                <a:solidFill>
                  <a:srgbClr val="7030A0"/>
                </a:solidFill>
              </a:rPr>
              <a:t>Informācijas sistēma – Atgādinājumi (1)</a:t>
            </a:r>
            <a:endParaRPr lang="lv-LV" dirty="0"/>
          </a:p>
        </p:txBody>
      </p:sp>
      <p:sp>
        <p:nvSpPr>
          <p:cNvPr id="3" name="Content Placeholder 2"/>
          <p:cNvSpPr>
            <a:spLocks noGrp="1"/>
          </p:cNvSpPr>
          <p:nvPr>
            <p:ph idx="1"/>
          </p:nvPr>
        </p:nvSpPr>
        <p:spPr>
          <a:xfrm>
            <a:off x="1139688" y="1728684"/>
            <a:ext cx="7865165" cy="4373573"/>
          </a:xfrm>
        </p:spPr>
        <p:txBody>
          <a:bodyPr>
            <a:normAutofit/>
          </a:bodyPr>
          <a:lstStyle/>
          <a:p>
            <a:r>
              <a:rPr lang="lv-LV" dirty="0"/>
              <a:t>Pēc projekta iesnieguma aizpildīšanas projekta kontaktpersona nosūta to saskaņošanai projekta vadītājam:</a:t>
            </a:r>
          </a:p>
          <a:p>
            <a:pPr algn="ctr"/>
            <a:endParaRPr lang="lv-LV" dirty="0"/>
          </a:p>
          <a:p>
            <a:pPr algn="ctr"/>
            <a:endParaRPr lang="lv-LV" dirty="0"/>
          </a:p>
          <a:p>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a:extLst>
              <a:ext uri="{FF2B5EF4-FFF2-40B4-BE49-F238E27FC236}">
                <a16:creationId xmlns:a16="http://schemas.microsoft.com/office/drawing/2014/main" id="{9000F69C-4DA5-4AB2-B068-4032AB474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915" y="2974670"/>
            <a:ext cx="3051770" cy="2400325"/>
          </a:xfrm>
          <a:prstGeom prst="rect">
            <a:avLst/>
          </a:prstGeom>
        </p:spPr>
      </p:pic>
      <p:pic>
        <p:nvPicPr>
          <p:cNvPr id="8" name="Picture 7">
            <a:extLst>
              <a:ext uri="{FF2B5EF4-FFF2-40B4-BE49-F238E27FC236}">
                <a16:creationId xmlns:a16="http://schemas.microsoft.com/office/drawing/2014/main" id="{1E93A50A-2F14-48EC-B4AF-9D3B948FA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89" y="3586434"/>
            <a:ext cx="2834908" cy="944969"/>
          </a:xfrm>
          <a:prstGeom prst="rect">
            <a:avLst/>
          </a:prstGeom>
        </p:spPr>
      </p:pic>
      <p:cxnSp>
        <p:nvCxnSpPr>
          <p:cNvPr id="9" name="Straight Arrow Connector 8">
            <a:extLst>
              <a:ext uri="{FF2B5EF4-FFF2-40B4-BE49-F238E27FC236}">
                <a16:creationId xmlns:a16="http://schemas.microsoft.com/office/drawing/2014/main" id="{002F6A81-6E49-4B3B-8DAB-4F8E08512BA8}"/>
              </a:ext>
            </a:extLst>
          </p:cNvPr>
          <p:cNvCxnSpPr>
            <a:cxnSpLocks/>
          </p:cNvCxnSpPr>
          <p:nvPr/>
        </p:nvCxnSpPr>
        <p:spPr>
          <a:xfrm flipV="1">
            <a:off x="3478136" y="4214439"/>
            <a:ext cx="2696335" cy="889855"/>
          </a:xfrm>
          <a:prstGeom prst="straightConnector1">
            <a:avLst/>
          </a:prstGeom>
          <a:ln>
            <a:solidFill>
              <a:srgbClr val="FF9900"/>
            </a:solidFill>
            <a:tailEnd type="triangle"/>
          </a:ln>
        </p:spPr>
        <p:style>
          <a:lnRef idx="3">
            <a:schemeClr val="accent2"/>
          </a:lnRef>
          <a:fillRef idx="0">
            <a:schemeClr val="accent2"/>
          </a:fillRef>
          <a:effectRef idx="2">
            <a:schemeClr val="accent2"/>
          </a:effectRef>
          <a:fontRef idx="minor">
            <a:schemeClr val="tx1"/>
          </a:fontRef>
        </p:style>
      </p:cxnSp>
      <p:pic>
        <p:nvPicPr>
          <p:cNvPr id="11" name="Picture 10">
            <a:extLst>
              <a:ext uri="{FF2B5EF4-FFF2-40B4-BE49-F238E27FC236}">
                <a16:creationId xmlns:a16="http://schemas.microsoft.com/office/drawing/2014/main" id="{3333EC71-DF5E-4AC5-BE66-750DC3172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887658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rgbClr val="7030A0"/>
                </a:solidFill>
              </a:rPr>
              <a:t>Informācijas sistēma – Atgādinājumi (2)</a:t>
            </a:r>
            <a:endParaRPr lang="lv-LV" dirty="0"/>
          </a:p>
        </p:txBody>
      </p:sp>
      <p:sp>
        <p:nvSpPr>
          <p:cNvPr id="3" name="Content Placeholder 2"/>
          <p:cNvSpPr>
            <a:spLocks noGrp="1"/>
          </p:cNvSpPr>
          <p:nvPr>
            <p:ph idx="1"/>
          </p:nvPr>
        </p:nvSpPr>
        <p:spPr>
          <a:xfrm>
            <a:off x="1567543" y="1658984"/>
            <a:ext cx="7119257" cy="4467190"/>
          </a:xfrm>
        </p:spPr>
        <p:txBody>
          <a:bodyPr/>
          <a:lstStyle/>
          <a:p>
            <a:pPr algn="ctr"/>
            <a:r>
              <a:rPr lang="lv-LV" dirty="0"/>
              <a:t>Projekta vadītājs pārbauda projekta iesniegumu un iesniedz to institūcijas </a:t>
            </a:r>
            <a:r>
              <a:rPr lang="lv-LV" dirty="0" err="1"/>
              <a:t>paraksttiesīgo</a:t>
            </a:r>
            <a:r>
              <a:rPr lang="lv-LV" dirty="0"/>
              <a:t> izskatīšanai.</a:t>
            </a:r>
          </a:p>
          <a:p>
            <a:pPr algn="ctr"/>
            <a:endParaRPr lang="lv-LV" dirty="0"/>
          </a:p>
          <a:p>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D3A18E5B-849F-4852-AC18-295B2CB9C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61" y="2852257"/>
            <a:ext cx="3741706" cy="2859864"/>
          </a:xfrm>
          <a:prstGeom prst="rect">
            <a:avLst/>
          </a:prstGeom>
        </p:spPr>
      </p:pic>
      <p:pic>
        <p:nvPicPr>
          <p:cNvPr id="9" name="Picture 8">
            <a:extLst>
              <a:ext uri="{FF2B5EF4-FFF2-40B4-BE49-F238E27FC236}">
                <a16:creationId xmlns:a16="http://schemas.microsoft.com/office/drawing/2014/main" id="{B979298D-575E-45A4-9E58-72DADCEC3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852257"/>
            <a:ext cx="4185761" cy="830997"/>
          </a:xfrm>
          <a:prstGeom prst="rect">
            <a:avLst/>
          </a:prstGeom>
        </p:spPr>
      </p:pic>
      <p:sp>
        <p:nvSpPr>
          <p:cNvPr id="10" name="Rectangle 9">
            <a:extLst>
              <a:ext uri="{FF2B5EF4-FFF2-40B4-BE49-F238E27FC236}">
                <a16:creationId xmlns:a16="http://schemas.microsoft.com/office/drawing/2014/main" id="{500655F0-42FF-4819-9B2A-F2919D523BD7}"/>
              </a:ext>
            </a:extLst>
          </p:cNvPr>
          <p:cNvSpPr/>
          <p:nvPr/>
        </p:nvSpPr>
        <p:spPr>
          <a:xfrm>
            <a:off x="4958238" y="3929664"/>
            <a:ext cx="4185762" cy="1754326"/>
          </a:xfrm>
          <a:prstGeom prst="rect">
            <a:avLst/>
          </a:prstGeom>
        </p:spPr>
        <p:txBody>
          <a:bodyPr wrap="square">
            <a:spAutoFit/>
          </a:bodyPr>
          <a:lstStyle/>
          <a:p>
            <a:r>
              <a:rPr lang="lv-LV" sz="1800" dirty="0">
                <a:latin typeface="Arial Narrow" panose="020B0606020202030204" pitchFamily="34" charset="0"/>
              </a:rPr>
              <a:t>Projekta status nomainīsies </a:t>
            </a:r>
          </a:p>
          <a:p>
            <a:endParaRPr lang="lv-LV" sz="1800" dirty="0">
              <a:latin typeface="Arial Narrow" panose="020B0606020202030204" pitchFamily="34" charset="0"/>
            </a:endParaRPr>
          </a:p>
          <a:p>
            <a:r>
              <a:rPr lang="lv-LV" sz="1800" dirty="0">
                <a:latin typeface="Arial Narrow" panose="020B0606020202030204" pitchFamily="34" charset="0"/>
              </a:rPr>
              <a:t>no  </a:t>
            </a:r>
          </a:p>
          <a:p>
            <a:endParaRPr lang="lv-LV" sz="1800" dirty="0">
              <a:latin typeface="Arial Narrow" panose="020B0606020202030204" pitchFamily="34" charset="0"/>
            </a:endParaRPr>
          </a:p>
          <a:p>
            <a:endParaRPr lang="lv-LV" sz="1800" dirty="0">
              <a:latin typeface="Arial Narrow" panose="020B0606020202030204" pitchFamily="34" charset="0"/>
            </a:endParaRPr>
          </a:p>
          <a:p>
            <a:r>
              <a:rPr lang="lv-LV" sz="1800" dirty="0">
                <a:latin typeface="Arial Narrow" panose="020B0606020202030204" pitchFamily="34" charset="0"/>
              </a:rPr>
              <a:t>uz                 </a:t>
            </a:r>
          </a:p>
        </p:txBody>
      </p:sp>
      <p:pic>
        <p:nvPicPr>
          <p:cNvPr id="11" name="Picture 10">
            <a:extLst>
              <a:ext uri="{FF2B5EF4-FFF2-40B4-BE49-F238E27FC236}">
                <a16:creationId xmlns:a16="http://schemas.microsoft.com/office/drawing/2014/main" id="{6D5B855E-6500-4593-A0A3-19A295DBA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059" y="4473597"/>
            <a:ext cx="2362530" cy="419158"/>
          </a:xfrm>
          <a:prstGeom prst="rect">
            <a:avLst/>
          </a:prstGeom>
        </p:spPr>
      </p:pic>
      <p:pic>
        <p:nvPicPr>
          <p:cNvPr id="12" name="Picture 11">
            <a:extLst>
              <a:ext uri="{FF2B5EF4-FFF2-40B4-BE49-F238E27FC236}">
                <a16:creationId xmlns:a16="http://schemas.microsoft.com/office/drawing/2014/main" id="{160ECAB6-C325-4B70-BD8A-DB24455FA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243" y="5293410"/>
            <a:ext cx="2772162" cy="390580"/>
          </a:xfrm>
          <a:prstGeom prst="rect">
            <a:avLst/>
          </a:prstGeom>
        </p:spPr>
      </p:pic>
      <p:cxnSp>
        <p:nvCxnSpPr>
          <p:cNvPr id="13" name="Straight Arrow Connector 12">
            <a:extLst>
              <a:ext uri="{FF2B5EF4-FFF2-40B4-BE49-F238E27FC236}">
                <a16:creationId xmlns:a16="http://schemas.microsoft.com/office/drawing/2014/main" id="{B7B38C47-2E9A-49C9-8978-F50400FEACA8}"/>
              </a:ext>
            </a:extLst>
          </p:cNvPr>
          <p:cNvCxnSpPr>
            <a:cxnSpLocks/>
          </p:cNvCxnSpPr>
          <p:nvPr/>
        </p:nvCxnSpPr>
        <p:spPr>
          <a:xfrm flipV="1">
            <a:off x="4296067" y="3330430"/>
            <a:ext cx="770883" cy="1962980"/>
          </a:xfrm>
          <a:prstGeom prst="straightConnector1">
            <a:avLst/>
          </a:prstGeom>
          <a:ln>
            <a:solidFill>
              <a:srgbClr val="FF9900"/>
            </a:solidFill>
            <a:tailEnd type="triangle"/>
          </a:ln>
        </p:spPr>
        <p:style>
          <a:lnRef idx="3">
            <a:schemeClr val="accent2"/>
          </a:lnRef>
          <a:fillRef idx="0">
            <a:schemeClr val="accent2"/>
          </a:fillRef>
          <a:effectRef idx="2">
            <a:schemeClr val="accent2"/>
          </a:effectRef>
          <a:fontRef idx="minor">
            <a:schemeClr val="tx1"/>
          </a:fontRef>
        </p:style>
      </p:cxnSp>
      <p:pic>
        <p:nvPicPr>
          <p:cNvPr id="15" name="Picture 14">
            <a:extLst>
              <a:ext uri="{FF2B5EF4-FFF2-40B4-BE49-F238E27FC236}">
                <a16:creationId xmlns:a16="http://schemas.microsoft.com/office/drawing/2014/main" id="{5F2CB615-D4C5-40C4-85C4-D918CADF50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488471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solidFill>
                  <a:srgbClr val="7030A0"/>
                </a:solidFill>
              </a:rPr>
              <a:t>Informācijas sistēma – Atgādinājumi (3)</a:t>
            </a:r>
            <a:endParaRPr lang="lv-LV" dirty="0"/>
          </a:p>
        </p:txBody>
      </p:sp>
      <p:sp>
        <p:nvSpPr>
          <p:cNvPr id="3" name="Content Placeholder 2"/>
          <p:cNvSpPr>
            <a:spLocks noGrp="1"/>
          </p:cNvSpPr>
          <p:nvPr>
            <p:ph idx="1"/>
          </p:nvPr>
        </p:nvSpPr>
        <p:spPr>
          <a:xfrm>
            <a:off x="1722783" y="1417642"/>
            <a:ext cx="6964017" cy="4708531"/>
          </a:xfrm>
        </p:spPr>
        <p:txBody>
          <a:bodyPr/>
          <a:lstStyle/>
          <a:p>
            <a:r>
              <a:rPr lang="lv-LV" dirty="0"/>
              <a:t>Institūcija – projekta iesniedzējs: </a:t>
            </a:r>
          </a:p>
          <a:p>
            <a:pPr marL="342900" indent="-342900">
              <a:buFont typeface="Arial" panose="020B0604020202020204" pitchFamily="34" charset="0"/>
              <a:buChar char="•"/>
            </a:pPr>
            <a:r>
              <a:rPr lang="lv-LV" dirty="0"/>
              <a:t>pievieno institūcijas apliecinājuma pielikumus, </a:t>
            </a:r>
          </a:p>
          <a:p>
            <a:pPr marL="342900" indent="-342900">
              <a:buFont typeface="Arial" panose="020B0604020202020204" pitchFamily="34" charset="0"/>
              <a:buChar char="•"/>
            </a:pPr>
            <a:r>
              <a:rPr lang="lv-LV" dirty="0"/>
              <a:t>apstiprina (iesniedz) projekta iesniegumu izvērtēšanai vai to noraida.</a:t>
            </a:r>
          </a:p>
          <a:p>
            <a:endParaRPr lang="lv-LV" dirty="0"/>
          </a:p>
          <a:p>
            <a:endParaRPr lang="lv-LV" dirty="0"/>
          </a:p>
          <a:p>
            <a:endParaRPr lang="lv-LV" dirty="0"/>
          </a:p>
          <a:p>
            <a:endParaRPr lang="lv-LV" dirty="0"/>
          </a:p>
          <a:p>
            <a:endParaRPr lang="lv-LV" dirty="0"/>
          </a:p>
          <a:p>
            <a:endParaRPr lang="lv-LV" dirty="0"/>
          </a:p>
          <a:p>
            <a:endParaRPr lang="lv-LV" dirty="0"/>
          </a:p>
          <a:p>
            <a:endParaRPr lang="lv-LV" dirty="0"/>
          </a:p>
        </p:txBody>
      </p:sp>
      <p:sp>
        <p:nvSpPr>
          <p:cNvPr id="4" name="Text Placeholder 3"/>
          <p:cNvSpPr>
            <a:spLocks noGrp="1"/>
          </p:cNvSpPr>
          <p:nvPr>
            <p:ph type="body" sz="quarter" idx="10"/>
          </p:nvPr>
        </p:nvSpPr>
        <p:spPr>
          <a:xfrm>
            <a:off x="6950363" y="6359236"/>
            <a:ext cx="1981200" cy="304800"/>
          </a:xfrm>
        </p:spPr>
        <p:txBody>
          <a:bodyPr/>
          <a:lstStyle/>
          <a:p>
            <a:endParaRPr lang="lv-LV" dirty="0"/>
          </a:p>
        </p:txBody>
      </p:sp>
      <p:sp>
        <p:nvSpPr>
          <p:cNvPr id="5" name="Text Placeholder 4"/>
          <p:cNvSpPr>
            <a:spLocks noGrp="1"/>
          </p:cNvSpPr>
          <p:nvPr>
            <p:ph type="body" sz="quarter" idx="12"/>
          </p:nvPr>
        </p:nvSpPr>
        <p:spPr>
          <a:xfrm>
            <a:off x="3047999" y="6071001"/>
            <a:ext cx="3657600" cy="304800"/>
          </a:xfrm>
        </p:spPr>
        <p:txBody>
          <a:bodyPr/>
          <a:lstStyle/>
          <a:p>
            <a:endParaRPr lang="lv-LV"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09" y="3024921"/>
            <a:ext cx="8386354" cy="2415444"/>
          </a:xfrm>
          <a:prstGeom prst="rect">
            <a:avLst/>
          </a:prstGeom>
        </p:spPr>
      </p:pic>
      <p:pic>
        <p:nvPicPr>
          <p:cNvPr id="9" name="Picture 8">
            <a:extLst>
              <a:ext uri="{FF2B5EF4-FFF2-40B4-BE49-F238E27FC236}">
                <a16:creationId xmlns:a16="http://schemas.microsoft.com/office/drawing/2014/main" id="{DB938E38-C58F-4066-BA8C-85EDFBF46D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944845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B0BA-1AE8-49A1-9C5D-C712B7BE8151}"/>
              </a:ext>
            </a:extLst>
          </p:cNvPr>
          <p:cNvSpPr>
            <a:spLocks noGrp="1"/>
          </p:cNvSpPr>
          <p:nvPr>
            <p:ph type="title"/>
          </p:nvPr>
        </p:nvSpPr>
        <p:spPr>
          <a:xfrm>
            <a:off x="1688123" y="282016"/>
            <a:ext cx="6096000" cy="1036642"/>
          </a:xfrm>
        </p:spPr>
        <p:txBody>
          <a:bodyPr>
            <a:normAutofit fontScale="90000"/>
          </a:bodyPr>
          <a:lstStyle/>
          <a:p>
            <a:r>
              <a:rPr lang="lv-LV" dirty="0">
                <a:solidFill>
                  <a:srgbClr val="7030A0"/>
                </a:solidFill>
              </a:rPr>
              <a:t>Informācijas sistēma – </a:t>
            </a:r>
            <a:br>
              <a:rPr lang="lv-LV" dirty="0">
                <a:solidFill>
                  <a:srgbClr val="7030A0"/>
                </a:solidFill>
              </a:rPr>
            </a:br>
            <a:r>
              <a:rPr lang="lv-LV" dirty="0">
                <a:solidFill>
                  <a:srgbClr val="7030A0"/>
                </a:solidFill>
              </a:rPr>
              <a:t>Atgādinājumi par projekta iesnieguma iesniegšanu (4)</a:t>
            </a:r>
            <a:endParaRPr lang="lv-LV" dirty="0"/>
          </a:p>
        </p:txBody>
      </p:sp>
      <p:sp>
        <p:nvSpPr>
          <p:cNvPr id="4" name="Text Placeholder 3">
            <a:extLst>
              <a:ext uri="{FF2B5EF4-FFF2-40B4-BE49-F238E27FC236}">
                <a16:creationId xmlns:a16="http://schemas.microsoft.com/office/drawing/2014/main" id="{C5A0EF3A-60DF-4B24-B4E6-84699FD23438}"/>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DF06462-06FC-4E62-A377-5EB990CD05E3}"/>
              </a:ext>
            </a:extLst>
          </p:cNvPr>
          <p:cNvSpPr>
            <a:spLocks noGrp="1"/>
          </p:cNvSpPr>
          <p:nvPr>
            <p:ph type="body" sz="quarter" idx="12"/>
          </p:nvPr>
        </p:nvSpPr>
        <p:spPr/>
        <p:txBody>
          <a:bodyPr/>
          <a:lstStyle/>
          <a:p>
            <a:endParaRPr lang="lv-LV"/>
          </a:p>
        </p:txBody>
      </p:sp>
      <p:sp>
        <p:nvSpPr>
          <p:cNvPr id="6" name="Content Placeholder 5">
            <a:extLst>
              <a:ext uri="{FF2B5EF4-FFF2-40B4-BE49-F238E27FC236}">
                <a16:creationId xmlns:a16="http://schemas.microsoft.com/office/drawing/2014/main" id="{34A79724-D118-45C3-B743-C3FF7B1E8EA6}"/>
              </a:ext>
            </a:extLst>
          </p:cNvPr>
          <p:cNvSpPr txBox="1">
            <a:spLocks noGrp="1"/>
          </p:cNvSpPr>
          <p:nvPr>
            <p:ph idx="1"/>
          </p:nvPr>
        </p:nvSpPr>
        <p:spPr>
          <a:xfrm>
            <a:off x="2590800" y="1752600"/>
            <a:ext cx="6096000" cy="4373563"/>
          </a:xfrm>
          <a:prstGeom prst="rect">
            <a:avLst/>
          </a:prstGeom>
          <a:noFill/>
        </p:spPr>
        <p:txBody>
          <a:bodyPr wrap="square">
            <a:spAutoFit/>
          </a:bodyPr>
          <a:lstStyle/>
          <a:p>
            <a:r>
              <a:rPr lang="lv-LV" sz="1800" dirty="0"/>
              <a:t>Pēc projekta iesniegšanas redzēsiet paziņojumu: </a:t>
            </a:r>
          </a:p>
          <a:p>
            <a:endParaRPr lang="lv-LV" sz="1800" dirty="0"/>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r>
              <a:rPr lang="lv-LV" sz="1800" dirty="0"/>
              <a:t>Projekta status nomainīsies: </a:t>
            </a:r>
          </a:p>
          <a:p>
            <a:r>
              <a:rPr lang="lv-LV" sz="1800" dirty="0">
                <a:latin typeface="Arial Narrow" panose="020B0606020202030204" pitchFamily="34" charset="0"/>
              </a:rPr>
              <a:t>no  </a:t>
            </a:r>
          </a:p>
          <a:p>
            <a:endParaRPr lang="lv-LV" sz="1800" dirty="0">
              <a:latin typeface="Arial Narrow" panose="020B0606020202030204" pitchFamily="34" charset="0"/>
            </a:endParaRPr>
          </a:p>
          <a:p>
            <a:r>
              <a:rPr lang="lv-LV" sz="1800" dirty="0">
                <a:latin typeface="Arial Narrow" panose="020B0606020202030204" pitchFamily="34" charset="0"/>
              </a:rPr>
              <a:t>uz                 </a:t>
            </a:r>
          </a:p>
        </p:txBody>
      </p:sp>
      <p:pic>
        <p:nvPicPr>
          <p:cNvPr id="7" name="Picture 6">
            <a:extLst>
              <a:ext uri="{FF2B5EF4-FFF2-40B4-BE49-F238E27FC236}">
                <a16:creationId xmlns:a16="http://schemas.microsoft.com/office/drawing/2014/main" id="{E31DF9BA-0793-4C3A-A3AA-A88884DAD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972" y="2405116"/>
            <a:ext cx="4446997" cy="1280311"/>
          </a:xfrm>
          <a:prstGeom prst="rect">
            <a:avLst/>
          </a:prstGeom>
        </p:spPr>
      </p:pic>
      <p:pic>
        <p:nvPicPr>
          <p:cNvPr id="8" name="Picture 7">
            <a:extLst>
              <a:ext uri="{FF2B5EF4-FFF2-40B4-BE49-F238E27FC236}">
                <a16:creationId xmlns:a16="http://schemas.microsoft.com/office/drawing/2014/main" id="{50AD2319-13FB-4E14-82ED-1A9000EEB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411" y="5134045"/>
            <a:ext cx="2772162" cy="390580"/>
          </a:xfrm>
          <a:prstGeom prst="rect">
            <a:avLst/>
          </a:prstGeom>
        </p:spPr>
      </p:pic>
      <p:pic>
        <p:nvPicPr>
          <p:cNvPr id="9" name="Picture 8">
            <a:extLst>
              <a:ext uri="{FF2B5EF4-FFF2-40B4-BE49-F238E27FC236}">
                <a16:creationId xmlns:a16="http://schemas.microsoft.com/office/drawing/2014/main" id="{365C403D-DD67-44C7-B1B0-3AE8E2249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411" y="5802268"/>
            <a:ext cx="2210108" cy="323895"/>
          </a:xfrm>
          <a:prstGeom prst="rect">
            <a:avLst/>
          </a:prstGeom>
        </p:spPr>
      </p:pic>
      <p:pic>
        <p:nvPicPr>
          <p:cNvPr id="11" name="Picture 10">
            <a:extLst>
              <a:ext uri="{FF2B5EF4-FFF2-40B4-BE49-F238E27FC236}">
                <a16:creationId xmlns:a16="http://schemas.microsoft.com/office/drawing/2014/main" id="{494CE0F0-F805-4C3B-A11F-7E97E102B2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037755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70F8-7BDF-4A0C-ACEC-2DCC533948A0}"/>
              </a:ext>
            </a:extLst>
          </p:cNvPr>
          <p:cNvSpPr>
            <a:spLocks noGrp="1"/>
          </p:cNvSpPr>
          <p:nvPr>
            <p:ph type="title"/>
          </p:nvPr>
        </p:nvSpPr>
        <p:spPr>
          <a:xfrm>
            <a:off x="2122416" y="381000"/>
            <a:ext cx="5111304" cy="1036642"/>
          </a:xfrm>
        </p:spPr>
        <p:txBody>
          <a:bodyPr/>
          <a:lstStyle/>
          <a:p>
            <a:r>
              <a:rPr lang="lv-LV" dirty="0">
                <a:solidFill>
                  <a:srgbClr val="7030A0"/>
                </a:solidFill>
              </a:rPr>
              <a:t>Administratīvā izvērtēšana</a:t>
            </a:r>
          </a:p>
        </p:txBody>
      </p:sp>
      <p:sp>
        <p:nvSpPr>
          <p:cNvPr id="3" name="Content Placeholder 2">
            <a:extLst>
              <a:ext uri="{FF2B5EF4-FFF2-40B4-BE49-F238E27FC236}">
                <a16:creationId xmlns:a16="http://schemas.microsoft.com/office/drawing/2014/main" id="{A8970638-7CD1-49C3-995B-FCF795970D2B}"/>
              </a:ext>
            </a:extLst>
          </p:cNvPr>
          <p:cNvSpPr>
            <a:spLocks noGrp="1"/>
          </p:cNvSpPr>
          <p:nvPr>
            <p:ph idx="1"/>
          </p:nvPr>
        </p:nvSpPr>
        <p:spPr>
          <a:xfrm>
            <a:off x="1905699" y="1340842"/>
            <a:ext cx="6096000" cy="4741176"/>
          </a:xfrm>
        </p:spPr>
        <p:txBody>
          <a:bodyPr>
            <a:noAutofit/>
          </a:bodyPr>
          <a:lstStyle/>
          <a:p>
            <a:pPr marL="342900" indent="-342900">
              <a:buFont typeface="Arial" panose="020B0604020202020204" pitchFamily="34" charset="0"/>
              <a:buChar char="•"/>
            </a:pPr>
            <a:r>
              <a:rPr lang="lv-LV" sz="1400" dirty="0"/>
              <a:t>projekta iesniegums ir </a:t>
            </a:r>
            <a:r>
              <a:rPr lang="lv-LV" sz="1400" b="1" dirty="0"/>
              <a:t>pilnībā</a:t>
            </a:r>
            <a:r>
              <a:rPr lang="lv-LV" sz="1400" dirty="0"/>
              <a:t> aizpildīts, noformēts un iesniegts, izmantojot informācijas sistēmu</a:t>
            </a:r>
          </a:p>
          <a:p>
            <a:endParaRPr lang="lv-LV" sz="1400" dirty="0"/>
          </a:p>
          <a:p>
            <a:pPr marL="342900" indent="-342900">
              <a:buFont typeface="Arial" panose="020B0604020202020204" pitchFamily="34" charset="0"/>
              <a:buChar char="•"/>
            </a:pPr>
            <a:r>
              <a:rPr lang="lv-LV" sz="1400" dirty="0"/>
              <a:t>ir iesniegts projekta iesnieguma attiecīgo sadaļu tulkojums </a:t>
            </a:r>
            <a:r>
              <a:rPr lang="lv-LV" sz="1400" b="1" dirty="0"/>
              <a:t>angļu valodā</a:t>
            </a:r>
            <a:r>
              <a:rPr lang="lv-LV" sz="1400" dirty="0"/>
              <a:t> atbilstoši konkursa nolikumā izvirzītajām prasībām</a:t>
            </a:r>
          </a:p>
          <a:p>
            <a:endParaRPr lang="lv-LV" sz="1400" dirty="0"/>
          </a:p>
          <a:p>
            <a:pPr marL="342900" indent="-342900">
              <a:buFont typeface="Arial" panose="020B0604020202020204" pitchFamily="34" charset="0"/>
              <a:buChar char="•"/>
            </a:pPr>
            <a:r>
              <a:rPr lang="lv-LV" sz="1400" dirty="0"/>
              <a:t>projekta tēma atbilst vienam vai vairākiem Ministru kabineta apstiprinātajiem </a:t>
            </a:r>
            <a:r>
              <a:rPr lang="lv-LV" sz="1400" b="1" dirty="0"/>
              <a:t>prioritārajiem zinātnes virzieniem</a:t>
            </a:r>
          </a:p>
          <a:p>
            <a:endParaRPr lang="lv-LV" sz="1400" dirty="0"/>
          </a:p>
          <a:p>
            <a:pPr marL="342900" indent="-342900">
              <a:buFont typeface="Arial" panose="020B0604020202020204" pitchFamily="34" charset="0"/>
              <a:buChar char="•"/>
            </a:pPr>
            <a:r>
              <a:rPr lang="lv-LV" sz="1400" dirty="0"/>
              <a:t>ir izpildītas konkursa nolikuma prasības par projekta vadītāja, projekta galveno izpildītāju un studējošo </a:t>
            </a:r>
            <a:r>
              <a:rPr lang="lv-LV" sz="1400" b="1" dirty="0"/>
              <a:t>dalības</a:t>
            </a:r>
            <a:r>
              <a:rPr lang="lv-LV" sz="1400" dirty="0"/>
              <a:t> nosacījumiem</a:t>
            </a:r>
          </a:p>
          <a:p>
            <a:endParaRPr lang="lv-LV" sz="1400" dirty="0"/>
          </a:p>
          <a:p>
            <a:pPr marL="342900" indent="-342900">
              <a:buFont typeface="Arial" panose="020B0604020202020204" pitchFamily="34" charset="0"/>
              <a:buChar char="•"/>
            </a:pPr>
            <a:r>
              <a:rPr lang="lv-LV" sz="1400" dirty="0"/>
              <a:t>projekts tiks īstenots zinātniskajā institūcijā, kas atbilst šo noteikumu prasībām (</a:t>
            </a:r>
            <a:r>
              <a:rPr lang="lv-LV" sz="1400" u="sng" dirty="0"/>
              <a:t>pētniecības organizācijas statuss</a:t>
            </a:r>
            <a:r>
              <a:rPr lang="lv-LV" sz="1400" dirty="0"/>
              <a:t>)</a:t>
            </a:r>
          </a:p>
          <a:p>
            <a:endParaRPr lang="lv-LV" sz="1400" dirty="0"/>
          </a:p>
          <a:p>
            <a:pPr marL="342900" indent="-342900">
              <a:buFont typeface="Arial" panose="020B0604020202020204" pitchFamily="34" charset="0"/>
              <a:buChar char="•"/>
            </a:pPr>
            <a:r>
              <a:rPr lang="lv-LV" sz="1400" dirty="0"/>
              <a:t>projekta iesniegumā norādītās attiecināmās izmaksas atbilst konkursa nolikumā izvirzītajām prasībām</a:t>
            </a:r>
          </a:p>
        </p:txBody>
      </p:sp>
      <p:sp>
        <p:nvSpPr>
          <p:cNvPr id="4" name="Text Placeholder 3">
            <a:extLst>
              <a:ext uri="{FF2B5EF4-FFF2-40B4-BE49-F238E27FC236}">
                <a16:creationId xmlns:a16="http://schemas.microsoft.com/office/drawing/2014/main" id="{584EA6E5-AEC3-47DE-92F7-B0A8B61E326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341A28B5-1421-4F80-8BAF-C190C32CEDBA}"/>
              </a:ext>
            </a:extLst>
          </p:cNvPr>
          <p:cNvSpPr>
            <a:spLocks noGrp="1"/>
          </p:cNvSpPr>
          <p:nvPr>
            <p:ph type="body" sz="quarter" idx="12"/>
          </p:nvPr>
        </p:nvSpPr>
        <p:spPr/>
        <p:txBody>
          <a:bodyPr/>
          <a:lstStyle/>
          <a:p>
            <a:endParaRPr lang="lv-LV"/>
          </a:p>
        </p:txBody>
      </p:sp>
      <p:pic>
        <p:nvPicPr>
          <p:cNvPr id="8" name="Picture 7">
            <a:extLst>
              <a:ext uri="{FF2B5EF4-FFF2-40B4-BE49-F238E27FC236}">
                <a16:creationId xmlns:a16="http://schemas.microsoft.com/office/drawing/2014/main" id="{8A49A186-D4E6-4880-9B73-0AA6616E0E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834783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2BBC-B92D-47D2-986F-426462315765}"/>
              </a:ext>
            </a:extLst>
          </p:cNvPr>
          <p:cNvSpPr>
            <a:spLocks noGrp="1"/>
          </p:cNvSpPr>
          <p:nvPr>
            <p:ph type="title"/>
          </p:nvPr>
        </p:nvSpPr>
        <p:spPr>
          <a:xfrm>
            <a:off x="2078877" y="748941"/>
            <a:ext cx="6096000" cy="1036642"/>
          </a:xfrm>
        </p:spPr>
        <p:txBody>
          <a:bodyPr/>
          <a:lstStyle/>
          <a:p>
            <a:r>
              <a:rPr lang="lv-LV" dirty="0">
                <a:solidFill>
                  <a:srgbClr val="7030A0"/>
                </a:solidFill>
              </a:rPr>
              <a:t>Zinātniskās izvērtēšanas organizācija</a:t>
            </a:r>
            <a:endParaRPr lang="lv-LV" dirty="0"/>
          </a:p>
        </p:txBody>
      </p:sp>
      <p:sp>
        <p:nvSpPr>
          <p:cNvPr id="4" name="Text Placeholder 3">
            <a:extLst>
              <a:ext uri="{FF2B5EF4-FFF2-40B4-BE49-F238E27FC236}">
                <a16:creationId xmlns:a16="http://schemas.microsoft.com/office/drawing/2014/main" id="{8AFD322C-215A-46FA-B41D-5D1702398E9F}"/>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93A9569-098D-4769-B1D0-33C4E3B00524}"/>
              </a:ext>
            </a:extLst>
          </p:cNvPr>
          <p:cNvSpPr>
            <a:spLocks noGrp="1"/>
          </p:cNvSpPr>
          <p:nvPr>
            <p:ph type="body" sz="quarter" idx="12"/>
          </p:nvPr>
        </p:nvSpPr>
        <p:spPr/>
        <p:txBody>
          <a:bodyPr/>
          <a:lstStyle/>
          <a:p>
            <a:endParaRPr lang="lv-LV"/>
          </a:p>
        </p:txBody>
      </p:sp>
      <p:sp>
        <p:nvSpPr>
          <p:cNvPr id="73" name="Rectangle 72">
            <a:extLst>
              <a:ext uri="{FF2B5EF4-FFF2-40B4-BE49-F238E27FC236}">
                <a16:creationId xmlns:a16="http://schemas.microsoft.com/office/drawing/2014/main" id="{5419732F-3185-4D49-B785-30C544E27F2B}"/>
              </a:ext>
            </a:extLst>
          </p:cNvPr>
          <p:cNvSpPr/>
          <p:nvPr/>
        </p:nvSpPr>
        <p:spPr>
          <a:xfrm>
            <a:off x="399986" y="3693034"/>
            <a:ext cx="8279192" cy="747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75" name="Oval 74">
            <a:extLst>
              <a:ext uri="{FF2B5EF4-FFF2-40B4-BE49-F238E27FC236}">
                <a16:creationId xmlns:a16="http://schemas.microsoft.com/office/drawing/2014/main" id="{0CE0532A-7F03-4510-98BC-34F402BD315E}"/>
              </a:ext>
            </a:extLst>
          </p:cNvPr>
          <p:cNvSpPr/>
          <p:nvPr/>
        </p:nvSpPr>
        <p:spPr>
          <a:xfrm>
            <a:off x="350715" y="3533139"/>
            <a:ext cx="363991"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77" name="Oval 76">
            <a:extLst>
              <a:ext uri="{FF2B5EF4-FFF2-40B4-BE49-F238E27FC236}">
                <a16:creationId xmlns:a16="http://schemas.microsoft.com/office/drawing/2014/main" id="{74F6A971-BA61-4ADF-B0ED-80247C75FFB2}"/>
              </a:ext>
            </a:extLst>
          </p:cNvPr>
          <p:cNvSpPr/>
          <p:nvPr/>
        </p:nvSpPr>
        <p:spPr>
          <a:xfrm>
            <a:off x="2190055" y="3547603"/>
            <a:ext cx="365652"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79" name="Oval 78">
            <a:extLst>
              <a:ext uri="{FF2B5EF4-FFF2-40B4-BE49-F238E27FC236}">
                <a16:creationId xmlns:a16="http://schemas.microsoft.com/office/drawing/2014/main" id="{A1EFFE85-826C-41C4-9CE5-BB4A8F6D9062}"/>
              </a:ext>
            </a:extLst>
          </p:cNvPr>
          <p:cNvSpPr/>
          <p:nvPr/>
        </p:nvSpPr>
        <p:spPr>
          <a:xfrm>
            <a:off x="4303512" y="3545610"/>
            <a:ext cx="365652"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81" name="Oval 80">
            <a:extLst>
              <a:ext uri="{FF2B5EF4-FFF2-40B4-BE49-F238E27FC236}">
                <a16:creationId xmlns:a16="http://schemas.microsoft.com/office/drawing/2014/main" id="{D4C87ED8-855F-456A-A297-C8F824125042}"/>
              </a:ext>
            </a:extLst>
          </p:cNvPr>
          <p:cNvSpPr/>
          <p:nvPr/>
        </p:nvSpPr>
        <p:spPr>
          <a:xfrm>
            <a:off x="6381633" y="3513842"/>
            <a:ext cx="363990"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83" name="Oval 82">
            <a:extLst>
              <a:ext uri="{FF2B5EF4-FFF2-40B4-BE49-F238E27FC236}">
                <a16:creationId xmlns:a16="http://schemas.microsoft.com/office/drawing/2014/main" id="{4FDA5513-A6E9-467A-8432-BEC044698756}"/>
              </a:ext>
            </a:extLst>
          </p:cNvPr>
          <p:cNvSpPr/>
          <p:nvPr/>
        </p:nvSpPr>
        <p:spPr>
          <a:xfrm>
            <a:off x="8313526" y="3517730"/>
            <a:ext cx="365652"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85" name="Rectangle 15">
            <a:extLst>
              <a:ext uri="{FF2B5EF4-FFF2-40B4-BE49-F238E27FC236}">
                <a16:creationId xmlns:a16="http://schemas.microsoft.com/office/drawing/2014/main" id="{CC7BB259-4B4B-46BC-91EE-7BE987C23DC2}"/>
              </a:ext>
            </a:extLst>
          </p:cNvPr>
          <p:cNvSpPr>
            <a:spLocks noChangeArrowheads="1"/>
          </p:cNvSpPr>
          <p:nvPr/>
        </p:nvSpPr>
        <p:spPr bwMode="auto">
          <a:xfrm>
            <a:off x="-40234" y="3002704"/>
            <a:ext cx="1168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b="1" dirty="0">
                <a:solidFill>
                  <a:srgbClr val="7030A0"/>
                </a:solidFill>
                <a:latin typeface="Verdana" panose="020B0604030504040204" pitchFamily="34" charset="0"/>
                <a:ea typeface="Verdana" panose="020B0604030504040204" pitchFamily="34" charset="0"/>
              </a:rPr>
              <a:t>Ekspertu meklēšana</a:t>
            </a:r>
          </a:p>
        </p:txBody>
      </p:sp>
      <p:sp>
        <p:nvSpPr>
          <p:cNvPr id="87" name="Rectangle 16">
            <a:extLst>
              <a:ext uri="{FF2B5EF4-FFF2-40B4-BE49-F238E27FC236}">
                <a16:creationId xmlns:a16="http://schemas.microsoft.com/office/drawing/2014/main" id="{63771668-03F5-468D-A1C2-FDF0A1396BEE}"/>
              </a:ext>
            </a:extLst>
          </p:cNvPr>
          <p:cNvSpPr>
            <a:spLocks noChangeArrowheads="1"/>
          </p:cNvSpPr>
          <p:nvPr/>
        </p:nvSpPr>
        <p:spPr bwMode="auto">
          <a:xfrm>
            <a:off x="3711128" y="2996106"/>
            <a:ext cx="1567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b="1" dirty="0">
                <a:solidFill>
                  <a:srgbClr val="7030A0"/>
                </a:solidFill>
                <a:latin typeface="Verdana" panose="020B0604030504040204" pitchFamily="34" charset="0"/>
                <a:ea typeface="Verdana" panose="020B0604030504040204" pitchFamily="34" charset="0"/>
              </a:rPr>
              <a:t>Līguma slēgšana</a:t>
            </a:r>
          </a:p>
        </p:txBody>
      </p:sp>
      <p:sp>
        <p:nvSpPr>
          <p:cNvPr id="89" name="Rectangle 17">
            <a:extLst>
              <a:ext uri="{FF2B5EF4-FFF2-40B4-BE49-F238E27FC236}">
                <a16:creationId xmlns:a16="http://schemas.microsoft.com/office/drawing/2014/main" id="{3ADF21D1-A005-408B-A8AF-0D6C905A11C7}"/>
              </a:ext>
            </a:extLst>
          </p:cNvPr>
          <p:cNvSpPr>
            <a:spLocks noChangeArrowheads="1"/>
          </p:cNvSpPr>
          <p:nvPr/>
        </p:nvSpPr>
        <p:spPr bwMode="auto">
          <a:xfrm>
            <a:off x="1824001" y="3006501"/>
            <a:ext cx="1224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b="1" dirty="0">
                <a:solidFill>
                  <a:srgbClr val="7030A0"/>
                </a:solidFill>
                <a:latin typeface="Verdana" panose="020B0604030504040204" pitchFamily="34" charset="0"/>
                <a:ea typeface="Verdana" panose="020B0604030504040204" pitchFamily="34" charset="0"/>
              </a:rPr>
              <a:t>Ekspertu uzrunāšana</a:t>
            </a:r>
          </a:p>
        </p:txBody>
      </p:sp>
      <p:sp>
        <p:nvSpPr>
          <p:cNvPr id="91" name="Rectangle 18">
            <a:extLst>
              <a:ext uri="{FF2B5EF4-FFF2-40B4-BE49-F238E27FC236}">
                <a16:creationId xmlns:a16="http://schemas.microsoft.com/office/drawing/2014/main" id="{37F66828-984A-452A-BF4B-303F3BFA43AA}"/>
              </a:ext>
            </a:extLst>
          </p:cNvPr>
          <p:cNvSpPr>
            <a:spLocks noChangeArrowheads="1"/>
          </p:cNvSpPr>
          <p:nvPr/>
        </p:nvSpPr>
        <p:spPr bwMode="auto">
          <a:xfrm>
            <a:off x="5986288" y="2994751"/>
            <a:ext cx="12249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b="1" dirty="0">
                <a:solidFill>
                  <a:srgbClr val="7030A0"/>
                </a:solidFill>
                <a:latin typeface="Verdana" panose="020B0604030504040204" pitchFamily="34" charset="0"/>
                <a:ea typeface="Verdana" panose="020B0604030504040204" pitchFamily="34" charset="0"/>
              </a:rPr>
              <a:t>Izvērtēšana</a:t>
            </a:r>
          </a:p>
        </p:txBody>
      </p:sp>
      <p:sp>
        <p:nvSpPr>
          <p:cNvPr id="93" name="Rectangle 19">
            <a:extLst>
              <a:ext uri="{FF2B5EF4-FFF2-40B4-BE49-F238E27FC236}">
                <a16:creationId xmlns:a16="http://schemas.microsoft.com/office/drawing/2014/main" id="{DB9AA070-951B-4FB0-9A5F-38D7846791DC}"/>
              </a:ext>
            </a:extLst>
          </p:cNvPr>
          <p:cNvSpPr>
            <a:spLocks noChangeArrowheads="1"/>
          </p:cNvSpPr>
          <p:nvPr/>
        </p:nvSpPr>
        <p:spPr bwMode="auto">
          <a:xfrm>
            <a:off x="7960628" y="2990252"/>
            <a:ext cx="14675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200" b="1" dirty="0">
                <a:solidFill>
                  <a:srgbClr val="7030A0"/>
                </a:solidFill>
                <a:latin typeface="Verdana" panose="020B0604030504040204" pitchFamily="34" charset="0"/>
                <a:ea typeface="Verdana" panose="020B0604030504040204" pitchFamily="34" charset="0"/>
              </a:rPr>
              <a:t>Pārbaude</a:t>
            </a:r>
          </a:p>
        </p:txBody>
      </p:sp>
      <p:sp>
        <p:nvSpPr>
          <p:cNvPr id="95" name="Rectangle 3">
            <a:extLst>
              <a:ext uri="{FF2B5EF4-FFF2-40B4-BE49-F238E27FC236}">
                <a16:creationId xmlns:a16="http://schemas.microsoft.com/office/drawing/2014/main" id="{622B863D-1077-4F61-A813-833E4941AE00}"/>
              </a:ext>
            </a:extLst>
          </p:cNvPr>
          <p:cNvSpPr>
            <a:spLocks noChangeArrowheads="1"/>
          </p:cNvSpPr>
          <p:nvPr/>
        </p:nvSpPr>
        <p:spPr bwMode="auto">
          <a:xfrm>
            <a:off x="5617955" y="4069945"/>
            <a:ext cx="1961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Eksperti vērtē atbilstoši kritērijiem</a:t>
            </a:r>
          </a:p>
        </p:txBody>
      </p:sp>
      <p:sp>
        <p:nvSpPr>
          <p:cNvPr id="97" name="Rectangle 22">
            <a:extLst>
              <a:ext uri="{FF2B5EF4-FFF2-40B4-BE49-F238E27FC236}">
                <a16:creationId xmlns:a16="http://schemas.microsoft.com/office/drawing/2014/main" id="{3B61BB20-BA01-4D31-9E67-1A274EACF3CC}"/>
              </a:ext>
            </a:extLst>
          </p:cNvPr>
          <p:cNvSpPr>
            <a:spLocks noChangeArrowheads="1"/>
          </p:cNvSpPr>
          <p:nvPr/>
        </p:nvSpPr>
        <p:spPr bwMode="auto">
          <a:xfrm>
            <a:off x="1504226" y="4134779"/>
            <a:ext cx="18079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Ekspertus uzrunā, ņemot vērā nozari un projektus</a:t>
            </a:r>
          </a:p>
        </p:txBody>
      </p:sp>
      <p:sp>
        <p:nvSpPr>
          <p:cNvPr id="99" name="Rectangle 23">
            <a:extLst>
              <a:ext uri="{FF2B5EF4-FFF2-40B4-BE49-F238E27FC236}">
                <a16:creationId xmlns:a16="http://schemas.microsoft.com/office/drawing/2014/main" id="{5796B78A-6ECB-4E6E-A4ED-54FC448E13C5}"/>
              </a:ext>
            </a:extLst>
          </p:cNvPr>
          <p:cNvSpPr>
            <a:spLocks noChangeArrowheads="1"/>
          </p:cNvSpPr>
          <p:nvPr/>
        </p:nvSpPr>
        <p:spPr bwMode="auto">
          <a:xfrm>
            <a:off x="3590796" y="4090454"/>
            <a:ext cx="18079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Noslēdz līgumu, eksperts paraksta apliecinājumu, pieeja informācijas sistēmai</a:t>
            </a:r>
          </a:p>
        </p:txBody>
      </p:sp>
      <p:sp>
        <p:nvSpPr>
          <p:cNvPr id="101" name="Rectangle 24">
            <a:extLst>
              <a:ext uri="{FF2B5EF4-FFF2-40B4-BE49-F238E27FC236}">
                <a16:creationId xmlns:a16="http://schemas.microsoft.com/office/drawing/2014/main" id="{AFD39D56-DD4D-4D66-AB38-B252F9F6D834}"/>
              </a:ext>
            </a:extLst>
          </p:cNvPr>
          <p:cNvSpPr>
            <a:spLocks noChangeArrowheads="1"/>
          </p:cNvSpPr>
          <p:nvPr/>
        </p:nvSpPr>
        <p:spPr bwMode="auto">
          <a:xfrm>
            <a:off x="-40234" y="4077983"/>
            <a:ext cx="15271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EK datubāze vai līdzvērtīga datubāze,</a:t>
            </a:r>
          </a:p>
          <a:p>
            <a:pPr algn="ctr"/>
            <a:r>
              <a:rPr lang="lv-LV" altLang="lv-LV" sz="1200" dirty="0" err="1">
                <a:solidFill>
                  <a:schemeClr val="tx1">
                    <a:lumMod val="95000"/>
                    <a:lumOff val="5000"/>
                  </a:schemeClr>
                </a:solidFill>
                <a:latin typeface="Verdana" panose="020B0604030504040204" pitchFamily="34" charset="0"/>
                <a:ea typeface="Verdana" panose="020B0604030504040204" pitchFamily="34" charset="0"/>
              </a:rPr>
              <a:t>CoI</a:t>
            </a:r>
            <a:r>
              <a:rPr lang="lv-LV" altLang="lv-LV" sz="1200" dirty="0">
                <a:solidFill>
                  <a:schemeClr val="tx1">
                    <a:lumMod val="95000"/>
                    <a:lumOff val="5000"/>
                  </a:schemeClr>
                </a:solidFill>
                <a:latin typeface="Verdana" panose="020B0604030504040204" pitchFamily="34" charset="0"/>
                <a:ea typeface="Verdana" panose="020B0604030504040204" pitchFamily="34" charset="0"/>
              </a:rPr>
              <a:t> pārbaude</a:t>
            </a:r>
          </a:p>
        </p:txBody>
      </p:sp>
      <p:sp>
        <p:nvSpPr>
          <p:cNvPr id="103" name="Rectangle 25">
            <a:extLst>
              <a:ext uri="{FF2B5EF4-FFF2-40B4-BE49-F238E27FC236}">
                <a16:creationId xmlns:a16="http://schemas.microsoft.com/office/drawing/2014/main" id="{B3048120-2CC1-46FD-B3C8-1DC23EC37B4E}"/>
              </a:ext>
            </a:extLst>
          </p:cNvPr>
          <p:cNvSpPr>
            <a:spLocks noChangeArrowheads="1"/>
          </p:cNvSpPr>
          <p:nvPr/>
        </p:nvSpPr>
        <p:spPr bwMode="auto">
          <a:xfrm>
            <a:off x="7724551" y="4027000"/>
            <a:ext cx="15436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Projekta sekretārs pārbauda vērtējumu, lūdz pārstrādāt vai apstiprina</a:t>
            </a:r>
          </a:p>
        </p:txBody>
      </p:sp>
      <p:pic>
        <p:nvPicPr>
          <p:cNvPr id="22" name="Picture 21">
            <a:extLst>
              <a:ext uri="{FF2B5EF4-FFF2-40B4-BE49-F238E27FC236}">
                <a16:creationId xmlns:a16="http://schemas.microsoft.com/office/drawing/2014/main" id="{19ACA582-C765-4F60-AD10-F8CFF2A4D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082329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381" y="366099"/>
            <a:ext cx="6456381" cy="110788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p>
            <a:r>
              <a:rPr lang="lv-LV" dirty="0">
                <a:solidFill>
                  <a:srgbClr val="7030A0"/>
                </a:solidFill>
              </a:rPr>
              <a:t>Zinātniskā izvērtēšana</a:t>
            </a:r>
            <a:endParaRPr lang="en-GB" dirty="0">
              <a:solidFill>
                <a:srgbClr val="7030A0"/>
              </a:solidFill>
            </a:endParaRPr>
          </a:p>
        </p:txBody>
      </p:sp>
      <p:sp>
        <p:nvSpPr>
          <p:cNvPr id="6" name="Slide Number Placeholder 5"/>
          <p:cNvSpPr>
            <a:spLocks noGrp="1"/>
          </p:cNvSpPr>
          <p:nvPr>
            <p:ph type="sldNum" sz="quarter" idx="13"/>
          </p:nvPr>
        </p:nvSpPr>
        <p:spPr>
          <a:xfrm>
            <a:off x="8509081" y="7392941"/>
            <a:ext cx="304800" cy="304800"/>
          </a:xfrm>
        </p:spPr>
        <p:txBody>
          <a:bodyPr/>
          <a:lstStyle/>
          <a:p>
            <a:fld id="{42946E5A-BBED-4218-981B-333F83EE957B}" type="slidenum">
              <a:rPr lang="en-US" altLang="lv-LV" smtClean="0"/>
              <a:pPr/>
              <a:t>48</a:t>
            </a:fld>
            <a:endParaRPr lang="en-US" altLang="lv-LV"/>
          </a:p>
        </p:txBody>
      </p:sp>
      <p:graphicFrame>
        <p:nvGraphicFramePr>
          <p:cNvPr id="9" name="Content Placeholder 6"/>
          <p:cNvGraphicFramePr>
            <a:graphicFrameLocks noGrp="1"/>
          </p:cNvGraphicFramePr>
          <p:nvPr>
            <p:ph idx="1"/>
          </p:nvPr>
        </p:nvGraphicFramePr>
        <p:xfrm>
          <a:off x="5848343" y="2295219"/>
          <a:ext cx="2713974" cy="269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2"/>
          <p:cNvSpPr txBox="1">
            <a:spLocks noChangeArrowheads="1"/>
          </p:cNvSpPr>
          <p:nvPr/>
        </p:nvSpPr>
        <p:spPr bwMode="auto">
          <a:xfrm>
            <a:off x="5897830" y="2659007"/>
            <a:ext cx="7826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lv-LV" altLang="lv-LV" sz="16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50%</a:t>
            </a:r>
          </a:p>
        </p:txBody>
      </p:sp>
      <p:sp>
        <p:nvSpPr>
          <p:cNvPr id="11" name="TextBox 2"/>
          <p:cNvSpPr txBox="1">
            <a:spLocks noChangeArrowheads="1"/>
          </p:cNvSpPr>
          <p:nvPr/>
        </p:nvSpPr>
        <p:spPr bwMode="auto">
          <a:xfrm>
            <a:off x="6068572" y="3473306"/>
            <a:ext cx="8323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lv-LV" altLang="lv-LV" sz="16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30%</a:t>
            </a:r>
          </a:p>
        </p:txBody>
      </p:sp>
      <p:sp>
        <p:nvSpPr>
          <p:cNvPr id="12" name="TextBox 2"/>
          <p:cNvSpPr txBox="1">
            <a:spLocks noChangeArrowheads="1"/>
          </p:cNvSpPr>
          <p:nvPr/>
        </p:nvSpPr>
        <p:spPr bwMode="auto">
          <a:xfrm>
            <a:off x="5877386" y="4274241"/>
            <a:ext cx="8235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lv-LV" altLang="lv-LV" sz="16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20%</a:t>
            </a:r>
          </a:p>
        </p:txBody>
      </p:sp>
      <p:sp>
        <p:nvSpPr>
          <p:cNvPr id="15" name="Rectangle 1"/>
          <p:cNvSpPr>
            <a:spLocks noChangeArrowheads="1"/>
          </p:cNvSpPr>
          <p:nvPr/>
        </p:nvSpPr>
        <p:spPr bwMode="auto">
          <a:xfrm>
            <a:off x="628048" y="1673132"/>
            <a:ext cx="4977832" cy="377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2725" indent="-212725">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nSpc>
                <a:spcPct val="90000"/>
              </a:lnSpc>
            </a:pPr>
            <a:endParaRPr lang="lv-LV" altLang="lv-LV" sz="1400" dirty="0">
              <a:latin typeface="Verdana" panose="020B0604030504040204" pitchFamily="34" charset="0"/>
            </a:endParaRPr>
          </a:p>
          <a:p>
            <a:pPr marL="0" indent="0">
              <a:lnSpc>
                <a:spcPct val="90000"/>
              </a:lnSpc>
            </a:pPr>
            <a:endParaRPr lang="lv-LV" altLang="lv-LV" sz="1400" dirty="0">
              <a:latin typeface="Verdana" panose="020B0604030504040204" pitchFamily="34" charset="0"/>
            </a:endParaRPr>
          </a:p>
          <a:p>
            <a:pPr marL="0" indent="0">
              <a:lnSpc>
                <a:spcPct val="90000"/>
              </a:lnSpc>
            </a:pPr>
            <a:r>
              <a:rPr lang="lv-LV" altLang="lv-LV" sz="1400" dirty="0">
                <a:latin typeface="Verdana" panose="020B0604030504040204" pitchFamily="34" charset="0"/>
              </a:rPr>
              <a:t>Atbilstoši </a:t>
            </a:r>
            <a:r>
              <a:rPr lang="lv-LV" altLang="lv-LV" sz="1400" i="1" dirty="0" err="1">
                <a:latin typeface="Verdana" panose="020B0604030504040204" pitchFamily="34" charset="0"/>
              </a:rPr>
              <a:t>peer</a:t>
            </a:r>
            <a:r>
              <a:rPr lang="lv-LV" altLang="lv-LV" sz="1400" i="1" dirty="0">
                <a:latin typeface="Verdana" panose="020B0604030504040204" pitchFamily="34" charset="0"/>
              </a:rPr>
              <a:t> </a:t>
            </a:r>
            <a:r>
              <a:rPr lang="lv-LV" altLang="lv-LV" sz="1400" i="1" dirty="0" err="1">
                <a:latin typeface="Verdana" panose="020B0604030504040204" pitchFamily="34" charset="0"/>
              </a:rPr>
              <a:t>review</a:t>
            </a:r>
            <a:r>
              <a:rPr lang="lv-LV" altLang="lv-LV" sz="1400" dirty="0">
                <a:latin typeface="Verdana" panose="020B0604030504040204" pitchFamily="34" charset="0"/>
              </a:rPr>
              <a:t> (līdzinieku vērtēšana) principiem</a:t>
            </a:r>
          </a:p>
          <a:p>
            <a:pPr marL="0" indent="0">
              <a:lnSpc>
                <a:spcPct val="90000"/>
              </a:lnSpc>
            </a:pPr>
            <a:endParaRPr lang="lv-LV" altLang="lv-LV" sz="1400" dirty="0">
              <a:latin typeface="Verdana" panose="020B0604030504040204" pitchFamily="34" charset="0"/>
            </a:endParaRPr>
          </a:p>
          <a:p>
            <a:pPr marL="0" indent="0">
              <a:lnSpc>
                <a:spcPct val="90000"/>
              </a:lnSpc>
            </a:pPr>
            <a:r>
              <a:rPr lang="lv-LV" altLang="lv-LV" sz="1400" dirty="0">
                <a:latin typeface="Verdana" panose="020B0604030504040204" pitchFamily="34" charset="0"/>
              </a:rPr>
              <a:t>Eksperti ņem vērā konkursa kritērijus un apsvērumus</a:t>
            </a:r>
          </a:p>
          <a:p>
            <a:pPr>
              <a:lnSpc>
                <a:spcPct val="90000"/>
              </a:lnSpc>
              <a:buFont typeface="Arial" panose="020B0604020202020204" pitchFamily="34" charset="0"/>
              <a:buChar char="•"/>
            </a:pPr>
            <a:endParaRPr lang="lv-LV" altLang="lv-LV" sz="1400" dirty="0">
              <a:latin typeface="Verdana" panose="020B0604030504040204" pitchFamily="34" charset="0"/>
            </a:endParaRPr>
          </a:p>
          <a:p>
            <a:pPr marL="0" indent="0">
              <a:lnSpc>
                <a:spcPct val="90000"/>
              </a:lnSpc>
            </a:pPr>
            <a:r>
              <a:rPr lang="lv-LV" altLang="lv-LV" sz="1400" dirty="0">
                <a:latin typeface="Verdana" panose="020B0604030504040204" pitchFamily="34" charset="0"/>
              </a:rPr>
              <a:t>Visa informācija un papildus materiāli ekspertiem tiek sniegta angļu valodā</a:t>
            </a:r>
          </a:p>
          <a:p>
            <a:pPr marL="0" indent="0">
              <a:lnSpc>
                <a:spcPct val="90000"/>
              </a:lnSpc>
            </a:pPr>
            <a:endParaRPr lang="lv-LV" altLang="lv-LV" sz="1400" dirty="0">
              <a:latin typeface="Verdana" panose="020B0604030504040204" pitchFamily="34" charset="0"/>
            </a:endParaRPr>
          </a:p>
          <a:p>
            <a:pPr marL="0" indent="0">
              <a:lnSpc>
                <a:spcPct val="90000"/>
              </a:lnSpc>
            </a:pPr>
            <a:r>
              <a:rPr lang="lv-LV" altLang="lv-LV" sz="1400" dirty="0">
                <a:latin typeface="Verdana" panose="020B0604030504040204" pitchFamily="34" charset="0"/>
              </a:rPr>
              <a:t>Vērtējumos eksperti ietver atgriezenisko saiti projekta iesniedzējiem</a:t>
            </a:r>
          </a:p>
          <a:p>
            <a:pPr>
              <a:lnSpc>
                <a:spcPct val="90000"/>
              </a:lnSpc>
              <a:buFont typeface="Arial" panose="020B0604020202020204" pitchFamily="34" charset="0"/>
              <a:buChar char="•"/>
            </a:pPr>
            <a:endParaRPr lang="lv-LV" altLang="lv-LV" sz="1400" dirty="0">
              <a:latin typeface="Verdana" panose="020B0604030504040204" pitchFamily="34" charset="0"/>
            </a:endParaRPr>
          </a:p>
          <a:p>
            <a:pPr marL="0" indent="0">
              <a:lnSpc>
                <a:spcPct val="90000"/>
              </a:lnSpc>
            </a:pPr>
            <a:r>
              <a:rPr lang="lv-LV" altLang="lv-LV" sz="1400" dirty="0">
                <a:latin typeface="Verdana" panose="020B0604030504040204" pitchFamily="34" charset="0"/>
              </a:rPr>
              <a:t>Līdz 5 punkti katrā kritērijā (ar soli 0,5)</a:t>
            </a:r>
          </a:p>
          <a:p>
            <a:pPr marL="0" indent="0">
              <a:lnSpc>
                <a:spcPct val="90000"/>
              </a:lnSpc>
            </a:pPr>
            <a:endParaRPr lang="lv-LV" altLang="lv-LV" sz="1400" dirty="0">
              <a:latin typeface="Verdana" panose="020B0604030504040204" pitchFamily="34" charset="0"/>
            </a:endParaRPr>
          </a:p>
          <a:p>
            <a:pPr marL="0" indent="0">
              <a:lnSpc>
                <a:spcPct val="90000"/>
              </a:lnSpc>
            </a:pPr>
            <a:r>
              <a:rPr lang="lv-LV" altLang="lv-LV" sz="1400" dirty="0">
                <a:latin typeface="Verdana" panose="020B0604030504040204" pitchFamily="34" charset="0"/>
              </a:rPr>
              <a:t>Kvalitātes slieksnis ir 4 punkti Izcilības kritērijā, 3 punkti Ietekmes un Ieviešanas kritērijā, 10 punkti kopā</a:t>
            </a:r>
            <a:endParaRPr lang="en-GB" altLang="lv-LV" sz="1400" dirty="0">
              <a:latin typeface="Verdana" panose="020B0604030504040204" pitchFamily="34" charset="0"/>
            </a:endParaRPr>
          </a:p>
        </p:txBody>
      </p:sp>
      <p:sp>
        <p:nvSpPr>
          <p:cNvPr id="17" name="Rectangle 49"/>
          <p:cNvSpPr>
            <a:spLocks noChangeArrowheads="1"/>
          </p:cNvSpPr>
          <p:nvPr/>
        </p:nvSpPr>
        <p:spPr bwMode="auto">
          <a:xfrm>
            <a:off x="5372572" y="5082713"/>
            <a:ext cx="3685391" cy="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Aft>
                <a:spcPts val="200"/>
              </a:spcAft>
            </a:pPr>
            <a:r>
              <a:rPr lang="lv-LV" altLang="lv-LV" sz="1400" b="1" dirty="0">
                <a:solidFill>
                  <a:srgbClr val="7030A0"/>
                </a:solidFill>
                <a:latin typeface="Verdana" panose="020B0604030504040204" pitchFamily="34" charset="0"/>
              </a:rPr>
              <a:t> </a:t>
            </a:r>
          </a:p>
          <a:p>
            <a:pPr algn="ctr">
              <a:spcAft>
                <a:spcPts val="200"/>
              </a:spcAft>
            </a:pPr>
            <a:r>
              <a:rPr lang="lv-LV" altLang="lv-LV" sz="1400" b="1" dirty="0">
                <a:solidFill>
                  <a:srgbClr val="7030A0"/>
                </a:solidFill>
                <a:latin typeface="Verdana" panose="020B0604030504040204" pitchFamily="34" charset="0"/>
              </a:rPr>
              <a:t>Konsolidētais vērtējums (K):</a:t>
            </a:r>
            <a:endParaRPr lang="lv-LV" sz="1400" i="1" dirty="0"/>
          </a:p>
        </p:txBody>
      </p:sp>
      <p:sp>
        <p:nvSpPr>
          <p:cNvPr id="3" name="Rectangle 2"/>
          <p:cNvSpPr>
            <a:spLocks noChangeArrowheads="1"/>
          </p:cNvSpPr>
          <p:nvPr/>
        </p:nvSpPr>
        <p:spPr bwMode="auto">
          <a:xfrm>
            <a:off x="187624" y="21038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Object 3"/>
          <p:cNvGraphicFramePr>
            <a:graphicFrameLocks noChangeAspect="1"/>
          </p:cNvGraphicFramePr>
          <p:nvPr/>
        </p:nvGraphicFramePr>
        <p:xfrm>
          <a:off x="5749180" y="5708960"/>
          <a:ext cx="2912301" cy="457200"/>
        </p:xfrm>
        <a:graphic>
          <a:graphicData uri="http://schemas.openxmlformats.org/presentationml/2006/ole">
            <mc:AlternateContent xmlns:mc="http://schemas.openxmlformats.org/markup-compatibility/2006">
              <mc:Choice xmlns:v="urn:schemas-microsoft-com:vml" Requires="v">
                <p:oleObj spid="_x0000_s1026" r:id="rId8" imgW="2108200" imgH="393700" progId="Equation.3">
                  <p:embed/>
                </p:oleObj>
              </mc:Choice>
              <mc:Fallback>
                <p:oleObj r:id="rId8" imgW="2108200" imgH="393700" progId="Equation.3">
                  <p:embed/>
                  <p:pic>
                    <p:nvPicPr>
                      <p:cNvPr id="4"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9180" y="5708960"/>
                        <a:ext cx="2912301" cy="457200"/>
                      </a:xfrm>
                      <a:prstGeom prst="rect">
                        <a:avLst/>
                      </a:prstGeom>
                      <a:noFill/>
                    </p:spPr>
                  </p:pic>
                </p:oleObj>
              </mc:Fallback>
            </mc:AlternateContent>
          </a:graphicData>
        </a:graphic>
      </p:graphicFrame>
      <p:pic>
        <p:nvPicPr>
          <p:cNvPr id="8" name="Picture 4" descr="Image result for checklist icon">
            <a:extLst>
              <a:ext uri="{FF2B5EF4-FFF2-40B4-BE49-F238E27FC236}">
                <a16:creationId xmlns:a16="http://schemas.microsoft.com/office/drawing/2014/main" id="{202D5C3C-3859-4A97-8BD1-B86BF5B7F145}"/>
              </a:ext>
            </a:extLst>
          </p:cNvPr>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403" y="2173921"/>
            <a:ext cx="235280" cy="2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Image result for checklist icon">
            <a:extLst>
              <a:ext uri="{FF2B5EF4-FFF2-40B4-BE49-F238E27FC236}">
                <a16:creationId xmlns:a16="http://schemas.microsoft.com/office/drawing/2014/main" id="{8E3F8FE7-A7B2-4476-966F-E2A95385EB36}"/>
              </a:ext>
            </a:extLst>
          </p:cNvPr>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403" y="2772015"/>
            <a:ext cx="235280" cy="2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Image result for checklist icon">
            <a:extLst>
              <a:ext uri="{FF2B5EF4-FFF2-40B4-BE49-F238E27FC236}">
                <a16:creationId xmlns:a16="http://schemas.microsoft.com/office/drawing/2014/main" id="{1D9262C2-FB54-4FB9-8DD4-8D76346FFFED}"/>
              </a:ext>
            </a:extLst>
          </p:cNvPr>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3281" y="3297829"/>
            <a:ext cx="235280" cy="2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Image result for checklist icon">
            <a:extLst>
              <a:ext uri="{FF2B5EF4-FFF2-40B4-BE49-F238E27FC236}">
                <a16:creationId xmlns:a16="http://schemas.microsoft.com/office/drawing/2014/main" id="{283E5C35-4476-4BA0-B200-0F36D2ED8006}"/>
              </a:ext>
            </a:extLst>
          </p:cNvPr>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3281" y="3866586"/>
            <a:ext cx="235280" cy="2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Image result for checklist icon">
            <a:extLst>
              <a:ext uri="{FF2B5EF4-FFF2-40B4-BE49-F238E27FC236}">
                <a16:creationId xmlns:a16="http://schemas.microsoft.com/office/drawing/2014/main" id="{6FC4FFD3-ACE4-49A5-BA64-7CC49C1F3427}"/>
              </a:ext>
            </a:extLst>
          </p:cNvPr>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3281" y="4359679"/>
            <a:ext cx="235280" cy="2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Image result for checklist icon">
            <a:extLst>
              <a:ext uri="{FF2B5EF4-FFF2-40B4-BE49-F238E27FC236}">
                <a16:creationId xmlns:a16="http://schemas.microsoft.com/office/drawing/2014/main" id="{EDACFE0C-A5EC-4AD1-8EE7-D6FEB6EE1426}"/>
              </a:ext>
            </a:extLst>
          </p:cNvPr>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9550" y="4859884"/>
            <a:ext cx="235280" cy="2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9">
            <a:extLst>
              <a:ext uri="{FF2B5EF4-FFF2-40B4-BE49-F238E27FC236}">
                <a16:creationId xmlns:a16="http://schemas.microsoft.com/office/drawing/2014/main" id="{662C4621-71A6-4033-91F8-78CCB4C89AD5}"/>
              </a:ext>
            </a:extLst>
          </p:cNvPr>
          <p:cNvSpPr>
            <a:spLocks noChangeArrowheads="1"/>
          </p:cNvSpPr>
          <p:nvPr/>
        </p:nvSpPr>
        <p:spPr bwMode="auto">
          <a:xfrm>
            <a:off x="301685" y="5457978"/>
            <a:ext cx="3685391"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Aft>
                <a:spcPts val="200"/>
              </a:spcAft>
            </a:pPr>
            <a:r>
              <a:rPr lang="lv-LV" altLang="lv-LV" sz="1400" b="1" dirty="0">
                <a:solidFill>
                  <a:srgbClr val="7030A0"/>
                </a:solidFill>
                <a:latin typeface="Verdana" panose="020B0604030504040204" pitchFamily="34" charset="0"/>
              </a:rPr>
              <a:t> </a:t>
            </a:r>
          </a:p>
          <a:p>
            <a:pPr algn="ctr">
              <a:spcAft>
                <a:spcPts val="200"/>
              </a:spcAft>
            </a:pPr>
            <a:r>
              <a:rPr lang="lv-LV" altLang="lv-LV" sz="1400" b="1" dirty="0">
                <a:solidFill>
                  <a:srgbClr val="7030A0"/>
                </a:solidFill>
                <a:latin typeface="Verdana" panose="020B0604030504040204" pitchFamily="34" charset="0"/>
              </a:rPr>
              <a:t>Vairāk informācijas par vērtēšanu:</a:t>
            </a:r>
          </a:p>
          <a:p>
            <a:pPr algn="ctr">
              <a:spcAft>
                <a:spcPts val="200"/>
              </a:spcAft>
            </a:pPr>
            <a:r>
              <a:rPr lang="lv-LV" sz="1400" i="1" dirty="0">
                <a:hlinkClick r:id="rId11"/>
              </a:rPr>
              <a:t>https://youtu.be/fsNKUDEGSOM?t=474</a:t>
            </a:r>
            <a:endParaRPr lang="lv-LV" sz="1400" i="1" dirty="0"/>
          </a:p>
          <a:p>
            <a:pPr algn="ctr">
              <a:spcAft>
                <a:spcPts val="200"/>
              </a:spcAft>
            </a:pPr>
            <a:r>
              <a:rPr lang="lv-LV" sz="1400" i="1" dirty="0">
                <a:hlinkClick r:id="rId12"/>
              </a:rPr>
              <a:t>https://youtu.be/HK8NDC-lv8U</a:t>
            </a:r>
            <a:r>
              <a:rPr lang="lv-LV" sz="1400" i="1" dirty="0"/>
              <a:t> </a:t>
            </a:r>
          </a:p>
        </p:txBody>
      </p:sp>
      <p:pic>
        <p:nvPicPr>
          <p:cNvPr id="20" name="Picture 19">
            <a:extLst>
              <a:ext uri="{FF2B5EF4-FFF2-40B4-BE49-F238E27FC236}">
                <a16:creationId xmlns:a16="http://schemas.microsoft.com/office/drawing/2014/main" id="{837066B2-F333-455C-B640-402F3819528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170970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2590800" y="381000"/>
            <a:ext cx="4053281" cy="1036642"/>
          </a:xfrm>
        </p:spPr>
        <p:txBody>
          <a:bodyPr/>
          <a:lstStyle/>
          <a:p>
            <a:r>
              <a:rPr lang="lv-LV" dirty="0">
                <a:solidFill>
                  <a:srgbClr val="7030A0"/>
                </a:solidFill>
              </a:rPr>
              <a:t>Pārbaude</a:t>
            </a:r>
          </a:p>
        </p:txBody>
      </p:sp>
      <p:sp>
        <p:nvSpPr>
          <p:cNvPr id="4" name="Text Placeholder 3">
            <a:extLst>
              <a:ext uri="{FF2B5EF4-FFF2-40B4-BE49-F238E27FC236}">
                <a16:creationId xmlns:a16="http://schemas.microsoft.com/office/drawing/2014/main" id="{8F7576C1-373E-457B-8625-B6F28244767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4D8731C-6C0A-4C77-98A6-BEE166B846EE}"/>
              </a:ext>
            </a:extLst>
          </p:cNvPr>
          <p:cNvSpPr>
            <a:spLocks noGrp="1"/>
          </p:cNvSpPr>
          <p:nvPr>
            <p:ph type="body" sz="quarter" idx="12"/>
          </p:nvPr>
        </p:nvSpPr>
        <p:spPr/>
        <p:txBody>
          <a:bodyPr/>
          <a:lstStyle/>
          <a:p>
            <a:endParaRPr lang="lv-LV"/>
          </a:p>
        </p:txBody>
      </p:sp>
      <p:sp>
        <p:nvSpPr>
          <p:cNvPr id="9" name="Rectangle 8">
            <a:extLst>
              <a:ext uri="{FF2B5EF4-FFF2-40B4-BE49-F238E27FC236}">
                <a16:creationId xmlns:a16="http://schemas.microsoft.com/office/drawing/2014/main" id="{02E462FF-D06D-4F21-BBCB-9C8EA08DA771}"/>
              </a:ext>
            </a:extLst>
          </p:cNvPr>
          <p:cNvSpPr/>
          <p:nvPr/>
        </p:nvSpPr>
        <p:spPr>
          <a:xfrm>
            <a:off x="873002" y="1749855"/>
            <a:ext cx="7669213" cy="372713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lv-LV"/>
          </a:p>
        </p:txBody>
      </p:sp>
      <p:sp>
        <p:nvSpPr>
          <p:cNvPr id="11" name="Oval 10">
            <a:extLst>
              <a:ext uri="{FF2B5EF4-FFF2-40B4-BE49-F238E27FC236}">
                <a16:creationId xmlns:a16="http://schemas.microsoft.com/office/drawing/2014/main" id="{CBA45ACB-705F-4A01-878F-98831EA1D046}"/>
              </a:ext>
            </a:extLst>
          </p:cNvPr>
          <p:cNvSpPr/>
          <p:nvPr/>
        </p:nvSpPr>
        <p:spPr>
          <a:xfrm>
            <a:off x="688457" y="1998004"/>
            <a:ext cx="396914" cy="5414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lv-LV" sz="2400" b="1" dirty="0">
                <a:solidFill>
                  <a:srgbClr val="7030A0"/>
                </a:solidFill>
                <a:latin typeface="Verdana" panose="020B0604030504040204" pitchFamily="34" charset="0"/>
                <a:ea typeface="Verdana" panose="020B0604030504040204" pitchFamily="34" charset="0"/>
              </a:rPr>
              <a:t>!</a:t>
            </a:r>
          </a:p>
        </p:txBody>
      </p:sp>
      <p:sp>
        <p:nvSpPr>
          <p:cNvPr id="13" name="Rectangle 12">
            <a:extLst>
              <a:ext uri="{FF2B5EF4-FFF2-40B4-BE49-F238E27FC236}">
                <a16:creationId xmlns:a16="http://schemas.microsoft.com/office/drawing/2014/main" id="{3B0FDFD0-F346-4F2C-9A05-B4D1F42BDE23}"/>
              </a:ext>
            </a:extLst>
          </p:cNvPr>
          <p:cNvSpPr/>
          <p:nvPr/>
        </p:nvSpPr>
        <p:spPr>
          <a:xfrm>
            <a:off x="1085371" y="1852299"/>
            <a:ext cx="7213834" cy="3629327"/>
          </a:xfrm>
          <a:prstGeom prst="rect">
            <a:avLst/>
          </a:prstGeom>
        </p:spPr>
        <p:txBody>
          <a:bodyPr wrap="square">
            <a:spAutoFit/>
          </a:bodyPr>
          <a:lstStyle/>
          <a:p>
            <a:pPr lvl="0" algn="just">
              <a:lnSpc>
                <a:spcPct val="107000"/>
              </a:lnSpc>
              <a:spcAft>
                <a:spcPts val="0"/>
              </a:spcAft>
            </a:pPr>
            <a:r>
              <a:rPr lang="lv-LV" sz="1800"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Vērtējumos pārbauda:</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rPr>
              <a:t>vai ir argumentēts vērtējums</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rPr>
              <a:t>vai nav aizrādīts par to, kas ir konkursa nosacījumos</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rPr>
              <a:t>vai ir norādīta kritika punktu samazināšanas gadījumā</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rPr>
              <a:t>vai vērtējums ir sastādīts saprotamā valodā un kvalitātē</a:t>
            </a:r>
          </a:p>
          <a:p>
            <a:pPr algn="just">
              <a:lnSpc>
                <a:spcPct val="107000"/>
              </a:lnSpc>
              <a:spcAft>
                <a:spcPts val="0"/>
              </a:spcAft>
            </a:pPr>
            <a:r>
              <a:rPr lang="lv-LV" sz="1800"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Ja ir sūdzības:</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rPr>
              <a:t>rakstiet uz elektroniskā pasta adresi </a:t>
            </a:r>
            <a:r>
              <a:rPr lang="lv-LV" sz="1800" dirty="0" err="1">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flpp@lzp.gov.lv</a:t>
            </a:r>
            <a:r>
              <a:rPr lang="lv-LV" sz="1800" dirty="0">
                <a:latin typeface="Verdana" panose="020B0604030504040204" pitchFamily="34" charset="0"/>
                <a:ea typeface="Verdana" panose="020B0604030504040204" pitchFamily="34" charset="0"/>
              </a:rPr>
              <a:t> vai arī sūtiet oficiālu vēstuli LZP</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rPr>
              <a:t>mēs izskatām visas sūdzības, pārbaudām apstākļus un lemjam par turpmākas sadarbības pārtraukšanu ar ekspertu, ja tas nepieciešams</a:t>
            </a:r>
          </a:p>
          <a:p>
            <a:pPr algn="just"/>
            <a:endParaRPr lang="lv-LV" sz="1800" b="1" dirty="0">
              <a:solidFill>
                <a:srgbClr val="9E1C36"/>
              </a:solidFill>
            </a:endParaRPr>
          </a:p>
        </p:txBody>
      </p:sp>
      <p:pic>
        <p:nvPicPr>
          <p:cNvPr id="10" name="Picture 9">
            <a:extLst>
              <a:ext uri="{FF2B5EF4-FFF2-40B4-BE49-F238E27FC236}">
                <a16:creationId xmlns:a16="http://schemas.microsoft.com/office/drawing/2014/main" id="{88837E2B-E17B-40A8-A88F-DD60BFE92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80942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F077-0B74-4C99-A824-19BCAC772191}"/>
              </a:ext>
            </a:extLst>
          </p:cNvPr>
          <p:cNvSpPr>
            <a:spLocks noGrp="1"/>
          </p:cNvSpPr>
          <p:nvPr>
            <p:ph type="title"/>
          </p:nvPr>
        </p:nvSpPr>
        <p:spPr>
          <a:xfrm>
            <a:off x="1937857" y="381000"/>
            <a:ext cx="5108895" cy="1036642"/>
          </a:xfrm>
        </p:spPr>
        <p:txBody>
          <a:bodyPr/>
          <a:lstStyle/>
          <a:p>
            <a:r>
              <a:rPr lang="lv-LV" dirty="0">
                <a:solidFill>
                  <a:srgbClr val="7030A0"/>
                </a:solidFill>
              </a:rPr>
              <a:t>Prezentācijā izmantotie saīsinājumi</a:t>
            </a:r>
          </a:p>
        </p:txBody>
      </p:sp>
      <p:sp>
        <p:nvSpPr>
          <p:cNvPr id="40" name="Rectangle 39">
            <a:extLst>
              <a:ext uri="{FF2B5EF4-FFF2-40B4-BE49-F238E27FC236}">
                <a16:creationId xmlns:a16="http://schemas.microsoft.com/office/drawing/2014/main" id="{1F60BA1C-AFE7-4A45-9425-A8BD8293FC10}"/>
              </a:ext>
            </a:extLst>
          </p:cNvPr>
          <p:cNvSpPr/>
          <p:nvPr/>
        </p:nvSpPr>
        <p:spPr>
          <a:xfrm>
            <a:off x="1082806" y="2351782"/>
            <a:ext cx="7453764" cy="215443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LZP</a:t>
            </a:r>
            <a:r>
              <a:rPr lang="lv-LV" altLang="en-US" sz="1400" dirty="0">
                <a:latin typeface="Verdana" panose="020B0604030504040204" pitchFamily="34" charset="0"/>
                <a:ea typeface="Verdana" panose="020B0604030504040204" pitchFamily="34" charset="0"/>
              </a:rPr>
              <a:t> – Latvijas Zinātnes padome</a:t>
            </a:r>
          </a:p>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IZM</a:t>
            </a:r>
            <a:r>
              <a:rPr lang="lv-LV" altLang="en-US" sz="1400" dirty="0">
                <a:latin typeface="Verdana" panose="020B0604030504040204" pitchFamily="34" charset="0"/>
                <a:ea typeface="Verdana" panose="020B0604030504040204" pitchFamily="34" charset="0"/>
              </a:rPr>
              <a:t> – Izglītības un zinātnes ministrija</a:t>
            </a:r>
          </a:p>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PO </a:t>
            </a:r>
            <a:r>
              <a:rPr lang="lv-LV" altLang="en-US" sz="1400" dirty="0">
                <a:latin typeface="Verdana" panose="020B0604030504040204" pitchFamily="34" charset="0"/>
                <a:ea typeface="Verdana" panose="020B0604030504040204" pitchFamily="34" charset="0"/>
              </a:rPr>
              <a:t>– pētniecības organizācija</a:t>
            </a:r>
          </a:p>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PLE </a:t>
            </a:r>
            <a:r>
              <a:rPr lang="lv-LV" altLang="en-US" sz="1400" dirty="0">
                <a:latin typeface="Verdana" panose="020B0604030504040204" pitchFamily="34" charset="0"/>
                <a:ea typeface="Verdana" panose="020B0604030504040204" pitchFamily="34" charset="0"/>
              </a:rPr>
              <a:t>– pilna laika ekvivalents</a:t>
            </a:r>
          </a:p>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IS</a:t>
            </a:r>
            <a:r>
              <a:rPr lang="lv-LV" altLang="en-US" sz="1400" dirty="0">
                <a:latin typeface="Verdana" panose="020B0604030504040204" pitchFamily="34" charset="0"/>
                <a:ea typeface="Verdana" panose="020B0604030504040204" pitchFamily="34" charset="0"/>
              </a:rPr>
              <a:t> – informācijas sistēma</a:t>
            </a:r>
          </a:p>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EKK </a:t>
            </a:r>
            <a:r>
              <a:rPr lang="lv-LV" altLang="en-US" sz="1400" dirty="0">
                <a:latin typeface="Verdana" panose="020B0604030504040204" pitchFamily="34" charset="0"/>
                <a:ea typeface="Verdana" panose="020B0604030504040204" pitchFamily="34" charset="0"/>
              </a:rPr>
              <a:t>– ekonomiskās klasifikācijas kodi</a:t>
            </a:r>
          </a:p>
        </p:txBody>
      </p:sp>
      <p:pic>
        <p:nvPicPr>
          <p:cNvPr id="5" name="Picture 4">
            <a:extLst>
              <a:ext uri="{FF2B5EF4-FFF2-40B4-BE49-F238E27FC236}">
                <a16:creationId xmlns:a16="http://schemas.microsoft.com/office/drawing/2014/main" id="{8674A151-E4EC-4AA7-B2FA-3A6435979A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14353"/>
            <a:ext cx="2091155" cy="966397"/>
          </a:xfrm>
          <a:prstGeom prst="rect">
            <a:avLst/>
          </a:prstGeom>
        </p:spPr>
      </p:pic>
    </p:spTree>
    <p:extLst>
      <p:ext uri="{BB962C8B-B14F-4D97-AF65-F5344CB8AC3E}">
        <p14:creationId xmlns:p14="http://schemas.microsoft.com/office/powerpoint/2010/main" val="1389750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2B3C62-D47B-4E8C-BFFB-B943409DC8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31828"/>
            <a:ext cx="2091155" cy="966397"/>
          </a:xfrm>
          <a:prstGeom prst="rect">
            <a:avLst/>
          </a:prstGeom>
        </p:spPr>
      </p:pic>
      <p:sp>
        <p:nvSpPr>
          <p:cNvPr id="4" name="Text Placeholder 3"/>
          <p:cNvSpPr>
            <a:spLocks noGrp="1"/>
          </p:cNvSpPr>
          <p:nvPr>
            <p:ph type="body" sz="quarter" idx="10"/>
          </p:nvPr>
        </p:nvSpPr>
        <p:spPr>
          <a:xfrm>
            <a:off x="2811235" y="6336752"/>
            <a:ext cx="1981200" cy="304800"/>
          </a:xfrm>
        </p:spPr>
        <p:txBody>
          <a:bodyPr/>
          <a:lstStyle/>
          <a:p>
            <a:endParaRPr lang="en-GB"/>
          </a:p>
        </p:txBody>
      </p:sp>
      <p:sp>
        <p:nvSpPr>
          <p:cNvPr id="8" name="Rectangle 7"/>
          <p:cNvSpPr/>
          <p:nvPr/>
        </p:nvSpPr>
        <p:spPr>
          <a:xfrm>
            <a:off x="2796947" y="903143"/>
            <a:ext cx="4600575" cy="817563"/>
          </a:xfrm>
          <a:prstGeom prst="rect">
            <a:avLst/>
          </a:prstGeom>
          <a:solidFill>
            <a:schemeClr val="accent4">
              <a:lumMod val="5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600" b="1" dirty="0">
                <a:solidFill>
                  <a:schemeClr val="bg1"/>
                </a:solidFill>
                <a:latin typeface="Verdana" panose="020B0604030504040204" pitchFamily="34" charset="0"/>
                <a:ea typeface="Verdana" panose="020B0604030504040204" pitchFamily="34" charset="0"/>
              </a:rPr>
              <a:t>Virs kvalitātes sliekšņa novērtēto fundamentālo un lietišķo pētījumu projektu finansēšana</a:t>
            </a:r>
          </a:p>
        </p:txBody>
      </p:sp>
      <p:sp>
        <p:nvSpPr>
          <p:cNvPr id="9" name="Rectangle 8"/>
          <p:cNvSpPr/>
          <p:nvPr/>
        </p:nvSpPr>
        <p:spPr>
          <a:xfrm>
            <a:off x="1387247" y="1981056"/>
            <a:ext cx="2976562" cy="611188"/>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275" b="1" dirty="0">
                <a:solidFill>
                  <a:schemeClr val="tx1"/>
                </a:solidFill>
                <a:latin typeface="Verdana" panose="020B0604030504040204" pitchFamily="34" charset="0"/>
                <a:ea typeface="Verdana" panose="020B0604030504040204" pitchFamily="34" charset="0"/>
              </a:rPr>
              <a:t>1.kārta </a:t>
            </a:r>
          </a:p>
          <a:p>
            <a:pPr algn="ctr" eaLnBrk="1" hangingPunct="1">
              <a:defRPr/>
            </a:pPr>
            <a:r>
              <a:rPr lang="lv-LV" sz="1275" dirty="0">
                <a:solidFill>
                  <a:schemeClr val="tx1"/>
                </a:solidFill>
                <a:latin typeface="Verdana" panose="020B0604030504040204" pitchFamily="34" charset="0"/>
                <a:ea typeface="Verdana" panose="020B0604030504040204" pitchFamily="34" charset="0"/>
              </a:rPr>
              <a:t>Izcilu projektu finansēšana katrā zinātņu nozaru grupā (30%)</a:t>
            </a:r>
          </a:p>
        </p:txBody>
      </p:sp>
      <p:sp>
        <p:nvSpPr>
          <p:cNvPr id="10" name="Rectangle 9"/>
          <p:cNvSpPr/>
          <p:nvPr/>
        </p:nvSpPr>
        <p:spPr>
          <a:xfrm>
            <a:off x="5452834" y="1981056"/>
            <a:ext cx="2978150" cy="611188"/>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275" b="1" dirty="0">
                <a:solidFill>
                  <a:schemeClr val="tx1"/>
                </a:solidFill>
                <a:latin typeface="Verdana" panose="020B0604030504040204" pitchFamily="34" charset="0"/>
                <a:ea typeface="Verdana" panose="020B0604030504040204" pitchFamily="34" charset="0"/>
              </a:rPr>
              <a:t>2.kārta </a:t>
            </a:r>
          </a:p>
          <a:p>
            <a:pPr algn="ctr" eaLnBrk="1" hangingPunct="1">
              <a:defRPr/>
            </a:pPr>
            <a:r>
              <a:rPr lang="lv-LV" sz="1275" dirty="0">
                <a:solidFill>
                  <a:schemeClr val="tx1"/>
                </a:solidFill>
                <a:latin typeface="Verdana" panose="020B0604030504040204" pitchFamily="34" charset="0"/>
                <a:ea typeface="Verdana" panose="020B0604030504040204" pitchFamily="34" charset="0"/>
              </a:rPr>
              <a:t>Izcilu projektu finansēšana katrā nozaru grupā (70%)</a:t>
            </a:r>
          </a:p>
        </p:txBody>
      </p:sp>
      <p:cxnSp>
        <p:nvCxnSpPr>
          <p:cNvPr id="11" name="Elbow Connector 10"/>
          <p:cNvCxnSpPr>
            <a:cxnSpLocks/>
            <a:stCxn id="8" idx="2"/>
            <a:endCxn id="9" idx="0"/>
          </p:cNvCxnSpPr>
          <p:nvPr/>
        </p:nvCxnSpPr>
        <p:spPr>
          <a:xfrm rot="5400000">
            <a:off x="3856207" y="740028"/>
            <a:ext cx="260350" cy="2221707"/>
          </a:xfrm>
          <a:prstGeom prst="bentConnector3">
            <a:avLst/>
          </a:prstGeom>
          <a:ln>
            <a:tailEnd type="triangle"/>
          </a:ln>
        </p:spPr>
        <p:style>
          <a:lnRef idx="2">
            <a:schemeClr val="accent4"/>
          </a:lnRef>
          <a:fillRef idx="1">
            <a:schemeClr val="lt1"/>
          </a:fillRef>
          <a:effectRef idx="0">
            <a:schemeClr val="accent4"/>
          </a:effectRef>
          <a:fontRef idx="minor">
            <a:schemeClr val="dk1"/>
          </a:fontRef>
        </p:style>
      </p:cxnSp>
      <p:grpSp>
        <p:nvGrpSpPr>
          <p:cNvPr id="12" name="Group 8"/>
          <p:cNvGrpSpPr>
            <a:grpSpLocks/>
          </p:cNvGrpSpPr>
          <p:nvPr/>
        </p:nvGrpSpPr>
        <p:grpSpPr bwMode="auto">
          <a:xfrm>
            <a:off x="476022" y="3409806"/>
            <a:ext cx="7586662" cy="593725"/>
            <a:chOff x="197224" y="2422263"/>
            <a:chExt cx="10114870" cy="791586"/>
          </a:xfrm>
        </p:grpSpPr>
        <p:sp>
          <p:nvSpPr>
            <p:cNvPr id="13" name="Rectangle 12"/>
            <p:cNvSpPr/>
            <p:nvPr/>
          </p:nvSpPr>
          <p:spPr>
            <a:xfrm>
              <a:off x="197224" y="2424380"/>
              <a:ext cx="1214885" cy="603213"/>
            </a:xfrm>
            <a:prstGeom prst="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Dabas-zinātnes</a:t>
              </a:r>
            </a:p>
          </p:txBody>
        </p:sp>
        <p:sp>
          <p:nvSpPr>
            <p:cNvPr id="14" name="Rectangle 13"/>
            <p:cNvSpPr/>
            <p:nvPr/>
          </p:nvSpPr>
          <p:spPr>
            <a:xfrm>
              <a:off x="1515818" y="2424380"/>
              <a:ext cx="1775765" cy="603213"/>
            </a:xfrm>
            <a:prstGeom prst="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Inženierzinātnes un tehnoloģijas</a:t>
              </a:r>
            </a:p>
          </p:txBody>
        </p:sp>
        <p:sp>
          <p:nvSpPr>
            <p:cNvPr id="15" name="Rectangle 14"/>
            <p:cNvSpPr/>
            <p:nvPr/>
          </p:nvSpPr>
          <p:spPr>
            <a:xfrm>
              <a:off x="3395292" y="2424380"/>
              <a:ext cx="1375741" cy="789469"/>
            </a:xfrm>
            <a:prstGeom prst="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Medicīnas un veselības zinātnes</a:t>
              </a:r>
            </a:p>
          </p:txBody>
        </p:sp>
        <p:sp>
          <p:nvSpPr>
            <p:cNvPr id="16" name="Rectangle 15"/>
            <p:cNvSpPr/>
            <p:nvPr/>
          </p:nvSpPr>
          <p:spPr>
            <a:xfrm>
              <a:off x="4874743" y="2422263"/>
              <a:ext cx="2101708" cy="774654"/>
            </a:xfrm>
            <a:prstGeom prst="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Lauksaimniecības, meža un veterinārās zinātnes</a:t>
              </a:r>
            </a:p>
          </p:txBody>
        </p:sp>
        <p:sp>
          <p:nvSpPr>
            <p:cNvPr id="17" name="Rectangle 16"/>
            <p:cNvSpPr/>
            <p:nvPr/>
          </p:nvSpPr>
          <p:spPr>
            <a:xfrm>
              <a:off x="8536331" y="2422263"/>
              <a:ext cx="1775763" cy="603215"/>
            </a:xfrm>
            <a:prstGeom prst="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Humanitārās un mākslas zinātnes</a:t>
              </a:r>
            </a:p>
          </p:txBody>
        </p:sp>
        <p:sp>
          <p:nvSpPr>
            <p:cNvPr id="18" name="Rectangle 17"/>
            <p:cNvSpPr/>
            <p:nvPr/>
          </p:nvSpPr>
          <p:spPr>
            <a:xfrm>
              <a:off x="7080162" y="2424380"/>
              <a:ext cx="1352458" cy="603213"/>
            </a:xfrm>
            <a:prstGeom prst="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Sociālās zinātnes</a:t>
              </a:r>
            </a:p>
          </p:txBody>
        </p:sp>
      </p:grpSp>
      <p:cxnSp>
        <p:nvCxnSpPr>
          <p:cNvPr id="19" name="Elbow Connector 18"/>
          <p:cNvCxnSpPr>
            <a:stCxn id="9" idx="2"/>
            <a:endCxn id="13" idx="0"/>
          </p:cNvCxnSpPr>
          <p:nvPr/>
        </p:nvCxnSpPr>
        <p:spPr>
          <a:xfrm rot="5400000">
            <a:off x="1492816" y="2029475"/>
            <a:ext cx="819150" cy="1944687"/>
          </a:xfrm>
          <a:prstGeom prst="bentConnector3">
            <a:avLst>
              <a:gd name="adj1" fmla="val 50000"/>
            </a:avLst>
          </a:prstGeom>
          <a:ln>
            <a:tailEnd type="triangle"/>
          </a:ln>
        </p:spPr>
        <p:style>
          <a:lnRef idx="2">
            <a:schemeClr val="accent4"/>
          </a:lnRef>
          <a:fillRef idx="1">
            <a:schemeClr val="lt1"/>
          </a:fillRef>
          <a:effectRef idx="0">
            <a:schemeClr val="accent4"/>
          </a:effectRef>
          <a:fontRef idx="minor">
            <a:schemeClr val="dk1"/>
          </a:fontRef>
        </p:style>
      </p:cxnSp>
      <p:cxnSp>
        <p:nvCxnSpPr>
          <p:cNvPr id="20" name="Elbow Connector 19"/>
          <p:cNvCxnSpPr>
            <a:stCxn id="9" idx="2"/>
            <a:endCxn id="14" idx="0"/>
          </p:cNvCxnSpPr>
          <p:nvPr/>
        </p:nvCxnSpPr>
        <p:spPr>
          <a:xfrm rot="5400000">
            <a:off x="2092891" y="2629550"/>
            <a:ext cx="819150" cy="744537"/>
          </a:xfrm>
          <a:prstGeom prst="bentConnector3">
            <a:avLst>
              <a:gd name="adj1" fmla="val 50000"/>
            </a:avLst>
          </a:prstGeom>
          <a:ln>
            <a:tailEnd type="triangle"/>
          </a:ln>
        </p:spPr>
        <p:style>
          <a:lnRef idx="2">
            <a:schemeClr val="accent4"/>
          </a:lnRef>
          <a:fillRef idx="1">
            <a:schemeClr val="lt1"/>
          </a:fillRef>
          <a:effectRef idx="0">
            <a:schemeClr val="accent4"/>
          </a:effectRef>
          <a:fontRef idx="minor">
            <a:schemeClr val="dk1"/>
          </a:fontRef>
        </p:style>
      </p:cxnSp>
      <p:cxnSp>
        <p:nvCxnSpPr>
          <p:cNvPr id="21" name="Elbow Connector 20"/>
          <p:cNvCxnSpPr>
            <a:stCxn id="9" idx="2"/>
            <a:endCxn id="15" idx="0"/>
          </p:cNvCxnSpPr>
          <p:nvPr/>
        </p:nvCxnSpPr>
        <p:spPr>
          <a:xfrm rot="16200000" flipH="1">
            <a:off x="2723922" y="2743056"/>
            <a:ext cx="817562" cy="515938"/>
          </a:xfrm>
          <a:prstGeom prst="bentConnector3">
            <a:avLst>
              <a:gd name="adj1" fmla="val 50000"/>
            </a:avLst>
          </a:prstGeom>
          <a:ln>
            <a:tailEnd type="triangle"/>
          </a:ln>
        </p:spPr>
        <p:style>
          <a:lnRef idx="2">
            <a:schemeClr val="accent4"/>
          </a:lnRef>
          <a:fillRef idx="1">
            <a:schemeClr val="lt1"/>
          </a:fillRef>
          <a:effectRef idx="0">
            <a:schemeClr val="accent4"/>
          </a:effectRef>
          <a:fontRef idx="minor">
            <a:schemeClr val="dk1"/>
          </a:fontRef>
        </p:style>
      </p:cxnSp>
      <p:cxnSp>
        <p:nvCxnSpPr>
          <p:cNvPr id="22" name="Elbow Connector 21"/>
          <p:cNvCxnSpPr>
            <a:stCxn id="9" idx="2"/>
            <a:endCxn id="16" idx="0"/>
          </p:cNvCxnSpPr>
          <p:nvPr/>
        </p:nvCxnSpPr>
        <p:spPr>
          <a:xfrm rot="16200000" flipH="1">
            <a:off x="3415278" y="2051700"/>
            <a:ext cx="817562" cy="1898650"/>
          </a:xfrm>
          <a:prstGeom prst="bentConnector3">
            <a:avLst>
              <a:gd name="adj1" fmla="val 50000"/>
            </a:avLst>
          </a:prstGeom>
          <a:ln>
            <a:tailEnd type="triangle"/>
          </a:ln>
        </p:spPr>
        <p:style>
          <a:lnRef idx="2">
            <a:schemeClr val="accent4"/>
          </a:lnRef>
          <a:fillRef idx="1">
            <a:schemeClr val="lt1"/>
          </a:fillRef>
          <a:effectRef idx="0">
            <a:schemeClr val="accent4"/>
          </a:effectRef>
          <a:fontRef idx="minor">
            <a:schemeClr val="dk1"/>
          </a:fontRef>
        </p:style>
      </p:cxnSp>
      <p:cxnSp>
        <p:nvCxnSpPr>
          <p:cNvPr id="23" name="Elbow Connector 22"/>
          <p:cNvCxnSpPr>
            <a:stCxn id="9" idx="2"/>
            <a:endCxn id="18" idx="0"/>
          </p:cNvCxnSpPr>
          <p:nvPr/>
        </p:nvCxnSpPr>
        <p:spPr>
          <a:xfrm rot="16200000" flipH="1">
            <a:off x="4100284" y="1366694"/>
            <a:ext cx="819150" cy="3270250"/>
          </a:xfrm>
          <a:prstGeom prst="bentConnector3">
            <a:avLst>
              <a:gd name="adj1" fmla="val 50000"/>
            </a:avLst>
          </a:prstGeom>
          <a:ln>
            <a:tailEnd type="triangle"/>
          </a:ln>
        </p:spPr>
        <p:style>
          <a:lnRef idx="2">
            <a:schemeClr val="accent4"/>
          </a:lnRef>
          <a:fillRef idx="1">
            <a:schemeClr val="lt1"/>
          </a:fillRef>
          <a:effectRef idx="0">
            <a:schemeClr val="accent4"/>
          </a:effectRef>
          <a:fontRef idx="minor">
            <a:schemeClr val="dk1"/>
          </a:fontRef>
        </p:style>
      </p:cxnSp>
      <p:cxnSp>
        <p:nvCxnSpPr>
          <p:cNvPr id="24" name="Elbow Connector 23"/>
          <p:cNvCxnSpPr>
            <a:stCxn id="9" idx="2"/>
            <a:endCxn id="17" idx="0"/>
          </p:cNvCxnSpPr>
          <p:nvPr/>
        </p:nvCxnSpPr>
        <p:spPr>
          <a:xfrm rot="16200000" flipH="1">
            <a:off x="4727347" y="739631"/>
            <a:ext cx="817562" cy="4522788"/>
          </a:xfrm>
          <a:prstGeom prst="bentConnector3">
            <a:avLst>
              <a:gd name="adj1" fmla="val 50000"/>
            </a:avLst>
          </a:prstGeom>
          <a:ln>
            <a:tailEnd type="triangle"/>
          </a:ln>
        </p:spPr>
        <p:style>
          <a:lnRef idx="2">
            <a:schemeClr val="accent4"/>
          </a:lnRef>
          <a:fillRef idx="1">
            <a:schemeClr val="lt1"/>
          </a:fillRef>
          <a:effectRef idx="0">
            <a:schemeClr val="accent4"/>
          </a:effectRef>
          <a:fontRef idx="minor">
            <a:schemeClr val="dk1"/>
          </a:fontRef>
        </p:style>
      </p:cxnSp>
      <p:sp>
        <p:nvSpPr>
          <p:cNvPr id="25" name="Rectangle 24"/>
          <p:cNvSpPr/>
          <p:nvPr/>
        </p:nvSpPr>
        <p:spPr>
          <a:xfrm>
            <a:off x="476022" y="4398820"/>
            <a:ext cx="7542214" cy="1096962"/>
          </a:xfrm>
          <a:prstGeom prst="rect">
            <a:avLst/>
          </a:prstGeom>
          <a:solidFill>
            <a:schemeClr val="accent4">
              <a:lumMod val="75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400" b="1" dirty="0">
                <a:solidFill>
                  <a:schemeClr val="bg1">
                    <a:lumMod val="95000"/>
                  </a:schemeClr>
                </a:solidFill>
                <a:latin typeface="Verdana" panose="020B0604030504040204" pitchFamily="34" charset="0"/>
                <a:ea typeface="Verdana" panose="020B0604030504040204" pitchFamily="34" charset="0"/>
              </a:rPr>
              <a:t>Projekti, kas nav saņēmuši finansējumu 1. kārtā, pēc vērtējuma dilstošā secībā proporcionāli katras zinātņu nozaru grupas </a:t>
            </a:r>
            <a:r>
              <a:rPr lang="lv-LV" sz="1400" b="1" u="sng" dirty="0">
                <a:solidFill>
                  <a:schemeClr val="bg1">
                    <a:lumMod val="95000"/>
                  </a:schemeClr>
                </a:solidFill>
                <a:latin typeface="Verdana" panose="020B0604030504040204" pitchFamily="34" charset="0"/>
                <a:ea typeface="Verdana" panose="020B0604030504040204" pitchFamily="34" charset="0"/>
              </a:rPr>
              <a:t>virs kvalitātes sliekšņa </a:t>
            </a:r>
            <a:r>
              <a:rPr lang="lv-LV" sz="1400" b="1" dirty="0">
                <a:solidFill>
                  <a:schemeClr val="bg1">
                    <a:lumMod val="95000"/>
                  </a:schemeClr>
                </a:solidFill>
                <a:latin typeface="Verdana" panose="020B0604030504040204" pitchFamily="34" charset="0"/>
                <a:ea typeface="Verdana" panose="020B0604030504040204" pitchFamily="34" charset="0"/>
              </a:rPr>
              <a:t>novērtēto projektu iesniegumos pieprasītajam finansējumam pret kopējo </a:t>
            </a:r>
            <a:r>
              <a:rPr lang="lv-LV" sz="1400" b="1" u="sng" dirty="0">
                <a:solidFill>
                  <a:schemeClr val="bg1">
                    <a:lumMod val="95000"/>
                  </a:schemeClr>
                </a:solidFill>
                <a:latin typeface="Verdana" panose="020B0604030504040204" pitchFamily="34" charset="0"/>
                <a:ea typeface="Verdana" panose="020B0604030504040204" pitchFamily="34" charset="0"/>
              </a:rPr>
              <a:t>virs kvalitātes sliekšņa </a:t>
            </a:r>
            <a:r>
              <a:rPr lang="lv-LV" sz="1400" b="1" dirty="0">
                <a:solidFill>
                  <a:schemeClr val="bg1">
                    <a:lumMod val="95000"/>
                  </a:schemeClr>
                </a:solidFill>
                <a:latin typeface="Verdana" panose="020B0604030504040204" pitchFamily="34" charset="0"/>
                <a:ea typeface="Verdana" panose="020B0604030504040204" pitchFamily="34" charset="0"/>
              </a:rPr>
              <a:t>projektu iesniegumu pieprasīto</a:t>
            </a:r>
          </a:p>
        </p:txBody>
      </p:sp>
      <p:cxnSp>
        <p:nvCxnSpPr>
          <p:cNvPr id="26" name="Elbow Connector 25"/>
          <p:cNvCxnSpPr>
            <a:cxnSpLocks/>
            <a:stCxn id="27" idx="3"/>
          </p:cNvCxnSpPr>
          <p:nvPr/>
        </p:nvCxnSpPr>
        <p:spPr>
          <a:xfrm flipV="1">
            <a:off x="8151584" y="2592244"/>
            <a:ext cx="227806" cy="3224212"/>
          </a:xfrm>
          <a:prstGeom prst="bentConnector2">
            <a:avLst/>
          </a:prstGeom>
          <a:ln>
            <a:tailEnd type="triangle"/>
          </a:ln>
        </p:spPr>
        <p:style>
          <a:lnRef idx="2">
            <a:schemeClr val="accent4"/>
          </a:lnRef>
          <a:fillRef idx="1">
            <a:schemeClr val="lt1"/>
          </a:fillRef>
          <a:effectRef idx="0">
            <a:schemeClr val="accent4"/>
          </a:effectRef>
          <a:fontRef idx="minor">
            <a:schemeClr val="dk1"/>
          </a:fontRef>
        </p:style>
      </p:cxnSp>
      <p:sp>
        <p:nvSpPr>
          <p:cNvPr id="27" name="Rectangle 26"/>
          <p:cNvSpPr/>
          <p:nvPr/>
        </p:nvSpPr>
        <p:spPr>
          <a:xfrm>
            <a:off x="564922" y="5670406"/>
            <a:ext cx="7586662" cy="292100"/>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275" b="1" dirty="0">
                <a:solidFill>
                  <a:schemeClr val="tx1"/>
                </a:solidFill>
                <a:latin typeface="Verdana" panose="020B0604030504040204" pitchFamily="34" charset="0"/>
                <a:ea typeface="Verdana" panose="020B0604030504040204" pitchFamily="34" charset="0"/>
              </a:rPr>
              <a:t>Atlikušais finansējums pēc 1.kārtas</a:t>
            </a:r>
          </a:p>
        </p:txBody>
      </p:sp>
      <p:cxnSp>
        <p:nvCxnSpPr>
          <p:cNvPr id="28" name="Elbow Connector 27"/>
          <p:cNvCxnSpPr>
            <a:cxnSpLocks/>
            <a:stCxn id="25" idx="3"/>
          </p:cNvCxnSpPr>
          <p:nvPr/>
        </p:nvCxnSpPr>
        <p:spPr>
          <a:xfrm flipV="1">
            <a:off x="8018236" y="2592245"/>
            <a:ext cx="115885" cy="2355056"/>
          </a:xfrm>
          <a:prstGeom prst="bentConnector2">
            <a:avLst/>
          </a:prstGeom>
          <a:ln>
            <a:tailEnd type="triangle"/>
          </a:ln>
        </p:spPr>
        <p:style>
          <a:lnRef idx="2">
            <a:schemeClr val="accent4"/>
          </a:lnRef>
          <a:fillRef idx="1">
            <a:schemeClr val="lt1"/>
          </a:fillRef>
          <a:effectRef idx="0">
            <a:schemeClr val="accent4"/>
          </a:effectRef>
          <a:fontRef idx="minor">
            <a:schemeClr val="dk1"/>
          </a:fontRef>
        </p:style>
      </p:cxnSp>
      <p:sp>
        <p:nvSpPr>
          <p:cNvPr id="2" name="Text Placeholder 1">
            <a:extLst>
              <a:ext uri="{FF2B5EF4-FFF2-40B4-BE49-F238E27FC236}">
                <a16:creationId xmlns:a16="http://schemas.microsoft.com/office/drawing/2014/main" id="{CFD33714-50E9-43C7-8502-70ED38EB91D4}"/>
              </a:ext>
            </a:extLst>
          </p:cNvPr>
          <p:cNvSpPr>
            <a:spLocks noGrp="1"/>
          </p:cNvSpPr>
          <p:nvPr>
            <p:ph type="body" sz="quarter" idx="12"/>
          </p:nvPr>
        </p:nvSpPr>
        <p:spPr>
          <a:xfrm>
            <a:off x="5097235" y="6336752"/>
            <a:ext cx="3657600" cy="304800"/>
          </a:xfrm>
        </p:spPr>
        <p:txBody>
          <a:bodyPr/>
          <a:lstStyle/>
          <a:p>
            <a:endParaRPr lang="lv-LV" dirty="0"/>
          </a:p>
        </p:txBody>
      </p:sp>
    </p:spTree>
    <p:extLst>
      <p:ext uri="{BB962C8B-B14F-4D97-AF65-F5344CB8AC3E}">
        <p14:creationId xmlns:p14="http://schemas.microsoft.com/office/powerpoint/2010/main" val="1324230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E6E5-5958-41C5-A134-33F39A300AF1}"/>
              </a:ext>
            </a:extLst>
          </p:cNvPr>
          <p:cNvSpPr>
            <a:spLocks noGrp="1"/>
          </p:cNvSpPr>
          <p:nvPr>
            <p:ph type="title"/>
          </p:nvPr>
        </p:nvSpPr>
        <p:spPr>
          <a:xfrm>
            <a:off x="2590800" y="381000"/>
            <a:ext cx="3953691" cy="1036642"/>
          </a:xfrm>
        </p:spPr>
        <p:txBody>
          <a:bodyPr/>
          <a:lstStyle/>
          <a:p>
            <a:r>
              <a:rPr lang="lv-LV" dirty="0">
                <a:solidFill>
                  <a:srgbClr val="7030A0"/>
                </a:solidFill>
              </a:rPr>
              <a:t>Lēmumu pieņemšana</a:t>
            </a:r>
          </a:p>
        </p:txBody>
      </p:sp>
      <p:sp>
        <p:nvSpPr>
          <p:cNvPr id="4" name="Text Placeholder 3">
            <a:extLst>
              <a:ext uri="{FF2B5EF4-FFF2-40B4-BE49-F238E27FC236}">
                <a16:creationId xmlns:a16="http://schemas.microsoft.com/office/drawing/2014/main" id="{D8728895-B4F4-4905-BAE0-488125DC9BB7}"/>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B50CA315-F441-4C4B-9767-D6DFE32B8C1C}"/>
              </a:ext>
            </a:extLst>
          </p:cNvPr>
          <p:cNvSpPr>
            <a:spLocks noGrp="1"/>
          </p:cNvSpPr>
          <p:nvPr>
            <p:ph type="body" sz="quarter" idx="12"/>
          </p:nvPr>
        </p:nvSpPr>
        <p:spPr/>
        <p:txBody>
          <a:bodyPr/>
          <a:lstStyle/>
          <a:p>
            <a:endParaRPr lang="lv-LV"/>
          </a:p>
        </p:txBody>
      </p:sp>
      <p:sp>
        <p:nvSpPr>
          <p:cNvPr id="10" name="Rectangle 9">
            <a:extLst>
              <a:ext uri="{FF2B5EF4-FFF2-40B4-BE49-F238E27FC236}">
                <a16:creationId xmlns:a16="http://schemas.microsoft.com/office/drawing/2014/main" id="{67F2FCE8-56F4-4E73-A0F6-50D22AC2236E}"/>
              </a:ext>
            </a:extLst>
          </p:cNvPr>
          <p:cNvSpPr/>
          <p:nvPr/>
        </p:nvSpPr>
        <p:spPr>
          <a:xfrm>
            <a:off x="1149918" y="2816754"/>
            <a:ext cx="7453764" cy="187743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vērtēšanas komisija izskata procedūru</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LZP pieņem lēmumus par projektu finansēšanu pēc vērtējuma dilstošā secībā</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LZP pieņem lēmumus par projektu noraidīšanu:</a:t>
            </a:r>
          </a:p>
          <a:p>
            <a:pPr marL="754063" lvl="1" indent="-285750" algn="just">
              <a:spcBef>
                <a:spcPts val="600"/>
              </a:spcBef>
              <a:buFont typeface="Arial" panose="020B0604020202020204" pitchFamily="34" charset="0"/>
              <a:buChar char="•"/>
              <a:defRPr/>
            </a:pPr>
            <a:r>
              <a:rPr lang="lv-LV" altLang="en-US" sz="1600" dirty="0">
                <a:solidFill>
                  <a:schemeClr val="tx1"/>
                </a:solidFill>
                <a:latin typeface="Verdana" panose="020B0604030504040204" pitchFamily="34" charset="0"/>
                <a:ea typeface="Verdana" panose="020B0604030504040204" pitchFamily="34" charset="0"/>
              </a:rPr>
              <a:t>noraida projektus, kuri izvērtēti zem kvalitātes sliekšņa</a:t>
            </a:r>
          </a:p>
          <a:p>
            <a:pPr marL="754063" lvl="1" indent="-285750" algn="just">
              <a:spcBef>
                <a:spcPts val="600"/>
              </a:spcBef>
              <a:buFont typeface="Arial" panose="020B0604020202020204" pitchFamily="34" charset="0"/>
              <a:buChar char="•"/>
              <a:defRPr/>
            </a:pPr>
            <a:r>
              <a:rPr lang="lv-LV" altLang="en-US" sz="1600" dirty="0">
                <a:solidFill>
                  <a:schemeClr val="tx1"/>
                </a:solidFill>
                <a:latin typeface="Verdana" panose="020B0604030504040204" pitchFamily="34" charset="0"/>
                <a:ea typeface="Verdana" panose="020B0604030504040204" pitchFamily="34" charset="0"/>
              </a:rPr>
              <a:t>noraida projektus, kuriem nepietiek finansējuma</a:t>
            </a:r>
          </a:p>
        </p:txBody>
      </p:sp>
      <p:sp>
        <p:nvSpPr>
          <p:cNvPr id="11" name="Pentagon 2">
            <a:extLst>
              <a:ext uri="{FF2B5EF4-FFF2-40B4-BE49-F238E27FC236}">
                <a16:creationId xmlns:a16="http://schemas.microsoft.com/office/drawing/2014/main" id="{EAA00DA6-6E94-4F24-8C4D-6C803257CDE2}"/>
              </a:ext>
            </a:extLst>
          </p:cNvPr>
          <p:cNvSpPr/>
          <p:nvPr/>
        </p:nvSpPr>
        <p:spPr>
          <a:xfrm>
            <a:off x="1591884" y="2007336"/>
            <a:ext cx="5960232" cy="530123"/>
          </a:xfrm>
          <a:prstGeom prst="homePlat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lv-LV" sz="1400" dirty="0">
                <a:latin typeface="Verdana" panose="020B0604030504040204" pitchFamily="34" charset="0"/>
                <a:ea typeface="Verdana" panose="020B0604030504040204" pitchFamily="34" charset="0"/>
              </a:rPr>
              <a:t>Lēmums tiek pieņemts, balstoties ekspertu konsolidētajā vērtējumā</a:t>
            </a:r>
          </a:p>
        </p:txBody>
      </p:sp>
      <p:grpSp>
        <p:nvGrpSpPr>
          <p:cNvPr id="12" name="Group 11">
            <a:extLst>
              <a:ext uri="{FF2B5EF4-FFF2-40B4-BE49-F238E27FC236}">
                <a16:creationId xmlns:a16="http://schemas.microsoft.com/office/drawing/2014/main" id="{EA61E4DD-8E68-4E34-8C75-E742C9305A0F}"/>
              </a:ext>
            </a:extLst>
          </p:cNvPr>
          <p:cNvGrpSpPr/>
          <p:nvPr/>
        </p:nvGrpSpPr>
        <p:grpSpPr>
          <a:xfrm>
            <a:off x="1345169" y="1980009"/>
            <a:ext cx="493430" cy="584775"/>
            <a:chOff x="5493641" y="807259"/>
            <a:chExt cx="460525" cy="444776"/>
          </a:xfrm>
        </p:grpSpPr>
        <p:sp>
          <p:nvSpPr>
            <p:cNvPr id="13" name="Oval 12">
              <a:extLst>
                <a:ext uri="{FF2B5EF4-FFF2-40B4-BE49-F238E27FC236}">
                  <a16:creationId xmlns:a16="http://schemas.microsoft.com/office/drawing/2014/main" id="{FB9317AB-05E0-47DE-98C3-357487D245C9}"/>
                </a:ext>
              </a:extLst>
            </p:cNvPr>
            <p:cNvSpPr/>
            <p:nvPr/>
          </p:nvSpPr>
          <p:spPr>
            <a:xfrm>
              <a:off x="5493641" y="825498"/>
              <a:ext cx="414867" cy="414867"/>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lv-LV"/>
            </a:p>
          </p:txBody>
        </p:sp>
        <p:sp>
          <p:nvSpPr>
            <p:cNvPr id="14" name="TextBox 13">
              <a:extLst>
                <a:ext uri="{FF2B5EF4-FFF2-40B4-BE49-F238E27FC236}">
                  <a16:creationId xmlns:a16="http://schemas.microsoft.com/office/drawing/2014/main" id="{E0C8181A-75AF-454B-BF0C-0CD113FD5CE4}"/>
                </a:ext>
              </a:extLst>
            </p:cNvPr>
            <p:cNvSpPr txBox="1"/>
            <p:nvPr/>
          </p:nvSpPr>
          <p:spPr>
            <a:xfrm>
              <a:off x="5575250" y="807259"/>
              <a:ext cx="378916" cy="444776"/>
            </a:xfrm>
            <a:prstGeom prst="rect">
              <a:avLst/>
            </a:prstGeom>
            <a:noFill/>
          </p:spPr>
          <p:txBody>
            <a:bodyPr wrap="square" rtlCol="0">
              <a:spAutoFit/>
            </a:bodyPr>
            <a:lstStyle/>
            <a:p>
              <a:r>
                <a:rPr lang="lv-LV" sz="3200" b="1" dirty="0">
                  <a:solidFill>
                    <a:srgbClr val="7030A0"/>
                  </a:solidFill>
                  <a:latin typeface="Verdana" panose="020B0604030504040204" pitchFamily="34" charset="0"/>
                  <a:ea typeface="Verdana" panose="020B0604030504040204" pitchFamily="34" charset="0"/>
                </a:rPr>
                <a:t>!</a:t>
              </a:r>
            </a:p>
          </p:txBody>
        </p:sp>
      </p:grpSp>
      <p:pic>
        <p:nvPicPr>
          <p:cNvPr id="15" name="Picture 14">
            <a:extLst>
              <a:ext uri="{FF2B5EF4-FFF2-40B4-BE49-F238E27FC236}">
                <a16:creationId xmlns:a16="http://schemas.microsoft.com/office/drawing/2014/main" id="{15467399-299C-4A8F-8E5C-943D92C60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7062211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E6E5-5958-41C5-A134-33F39A300AF1}"/>
              </a:ext>
            </a:extLst>
          </p:cNvPr>
          <p:cNvSpPr>
            <a:spLocks noGrp="1"/>
          </p:cNvSpPr>
          <p:nvPr>
            <p:ph type="title"/>
          </p:nvPr>
        </p:nvSpPr>
        <p:spPr>
          <a:xfrm>
            <a:off x="2590800" y="381000"/>
            <a:ext cx="3953691" cy="1036642"/>
          </a:xfrm>
        </p:spPr>
        <p:txBody>
          <a:bodyPr/>
          <a:lstStyle/>
          <a:p>
            <a:r>
              <a:rPr lang="lv-LV" dirty="0">
                <a:solidFill>
                  <a:srgbClr val="7030A0"/>
                </a:solidFill>
              </a:rPr>
              <a:t>Īstenošana</a:t>
            </a:r>
          </a:p>
        </p:txBody>
      </p:sp>
      <p:sp>
        <p:nvSpPr>
          <p:cNvPr id="4" name="Text Placeholder 3">
            <a:extLst>
              <a:ext uri="{FF2B5EF4-FFF2-40B4-BE49-F238E27FC236}">
                <a16:creationId xmlns:a16="http://schemas.microsoft.com/office/drawing/2014/main" id="{D8728895-B4F4-4905-BAE0-488125DC9BB7}"/>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B50CA315-F441-4C4B-9767-D6DFE32B8C1C}"/>
              </a:ext>
            </a:extLst>
          </p:cNvPr>
          <p:cNvSpPr>
            <a:spLocks noGrp="1"/>
          </p:cNvSpPr>
          <p:nvPr>
            <p:ph type="body" sz="quarter" idx="12"/>
          </p:nvPr>
        </p:nvSpPr>
        <p:spPr/>
        <p:txBody>
          <a:bodyPr/>
          <a:lstStyle/>
          <a:p>
            <a:endParaRPr lang="lv-LV"/>
          </a:p>
        </p:txBody>
      </p:sp>
      <p:sp>
        <p:nvSpPr>
          <p:cNvPr id="10" name="Rectangle 9">
            <a:extLst>
              <a:ext uri="{FF2B5EF4-FFF2-40B4-BE49-F238E27FC236}">
                <a16:creationId xmlns:a16="http://schemas.microsoft.com/office/drawing/2014/main" id="{67F2FCE8-56F4-4E73-A0F6-50D22AC2236E}"/>
              </a:ext>
            </a:extLst>
          </p:cNvPr>
          <p:cNvSpPr/>
          <p:nvPr/>
        </p:nvSpPr>
        <p:spPr>
          <a:xfrm>
            <a:off x="1043543" y="2048673"/>
            <a:ext cx="7453764" cy="432426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Projekta līgums ne vēlāk kā </a:t>
            </a:r>
            <a:r>
              <a:rPr lang="lv-LV" altLang="en-US" sz="1600" b="1" dirty="0">
                <a:solidFill>
                  <a:schemeClr val="accent4">
                    <a:lumMod val="75000"/>
                  </a:schemeClr>
                </a:solidFill>
                <a:latin typeface="Verdana" panose="020B0604030504040204" pitchFamily="34" charset="0"/>
                <a:ea typeface="Verdana" panose="020B0604030504040204" pitchFamily="34" charset="0"/>
              </a:rPr>
              <a:t>2021. gada decembrī</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Projekta īstenošana jāuzsāk </a:t>
            </a:r>
            <a:r>
              <a:rPr lang="lv-LV" altLang="en-US" sz="1600" b="1" dirty="0">
                <a:solidFill>
                  <a:schemeClr val="accent4">
                    <a:lumMod val="75000"/>
                  </a:schemeClr>
                </a:solidFill>
                <a:latin typeface="Verdana" panose="020B0604030504040204" pitchFamily="34" charset="0"/>
                <a:ea typeface="Verdana" panose="020B0604030504040204" pitchFamily="34" charset="0"/>
              </a:rPr>
              <a:t>2022. gada janvārī</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Divu nedēļu laikā jāiesniedz līguma 2. pielikumu “Projekta rezultātu vērtības aprēķins procentos no projekta kopējām izmaksām”</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Divu nedēļu laikā jāiesniedz līguma 3. pielikumu “Ziņojums par projekta ietekmi” latviešu valodā</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Projekta laikā jāiesniedz </a:t>
            </a:r>
            <a:r>
              <a:rPr lang="lv-LV" altLang="en-US" sz="1600" dirty="0" err="1">
                <a:solidFill>
                  <a:schemeClr val="tx1"/>
                </a:solidFill>
                <a:latin typeface="Verdana" panose="020B0604030504040204" pitchFamily="34" charset="0"/>
                <a:ea typeface="Verdana" panose="020B0604030504040204" pitchFamily="34" charset="0"/>
              </a:rPr>
              <a:t>vidusposma</a:t>
            </a:r>
            <a:r>
              <a:rPr lang="lv-LV" altLang="en-US" sz="1600" dirty="0">
                <a:solidFill>
                  <a:schemeClr val="tx1"/>
                </a:solidFill>
                <a:latin typeface="Verdana" panose="020B0604030504040204" pitchFamily="34" charset="0"/>
                <a:ea typeface="Verdana" panose="020B0604030504040204" pitchFamily="34" charset="0"/>
              </a:rPr>
              <a:t> (pēc 18. mēneša) un noslēguma (pēc 36. mēneša) zinātniskie pārskati, kā arī rezultātu saraksts un personāla saraksts</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Projekta posms finansējuma administrēšanai ir viens saimnieciskais gads</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Pēc katra posma jāiesniedz finanšu pārskats</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3 mēnešus pirms noslēguma projektu var pagarināt līdz 1 gadam, iesniedzot rezultātu nostiprināšanas plānu</a:t>
            </a:r>
          </a:p>
        </p:txBody>
      </p:sp>
      <p:sp>
        <p:nvSpPr>
          <p:cNvPr id="11" name="Pentagon 2">
            <a:extLst>
              <a:ext uri="{FF2B5EF4-FFF2-40B4-BE49-F238E27FC236}">
                <a16:creationId xmlns:a16="http://schemas.microsoft.com/office/drawing/2014/main" id="{EAA00DA6-6E94-4F24-8C4D-6C803257CDE2}"/>
              </a:ext>
            </a:extLst>
          </p:cNvPr>
          <p:cNvSpPr/>
          <p:nvPr/>
        </p:nvSpPr>
        <p:spPr>
          <a:xfrm>
            <a:off x="2086878" y="1032997"/>
            <a:ext cx="5960232" cy="769290"/>
          </a:xfrm>
          <a:prstGeom prst="homePlate">
            <a:avLst/>
          </a:prstGeom>
          <a:ln/>
        </p:spPr>
        <p:style>
          <a:lnRef idx="2">
            <a:schemeClr val="accent4"/>
          </a:lnRef>
          <a:fillRef idx="1">
            <a:schemeClr val="lt1"/>
          </a:fillRef>
          <a:effectRef idx="0">
            <a:schemeClr val="accent4"/>
          </a:effectRef>
          <a:fontRef idx="minor">
            <a:schemeClr val="dk1"/>
          </a:fontRef>
        </p:style>
        <p:txBody>
          <a:bodyPr rtlCol="0" anchor="ctr"/>
          <a:lstStyle/>
          <a:p>
            <a:pPr marL="285750" indent="-285750" algn="ctr">
              <a:buFont typeface="Arial" panose="020B0604020202020204" pitchFamily="34" charset="0"/>
              <a:buChar char="•"/>
            </a:pPr>
            <a:r>
              <a:rPr lang="lv-LV" sz="1400" dirty="0">
                <a:latin typeface="Verdana" panose="020B0604030504040204" pitchFamily="34" charset="0"/>
                <a:ea typeface="Verdana" panose="020B0604030504040204" pitchFamily="34" charset="0"/>
              </a:rPr>
              <a:t>Visa projekta īstenošanas laikā institūcijām jāsadarbojas ar LZP un jāsniedz nepieciešamā informācija</a:t>
            </a:r>
          </a:p>
          <a:p>
            <a:pPr marL="285750" indent="-285750" algn="ctr">
              <a:buFont typeface="Arial" panose="020B0604020202020204" pitchFamily="34" charset="0"/>
              <a:buChar char="•"/>
            </a:pPr>
            <a:r>
              <a:rPr lang="lv-LV" sz="1400" dirty="0">
                <a:latin typeface="Verdana" panose="020B0604030504040204" pitchFamily="34" charset="0"/>
                <a:ea typeface="Verdana" panose="020B0604030504040204" pitchFamily="34" charset="0"/>
              </a:rPr>
              <a:t>LZP organizēs semināru īstenotājiem</a:t>
            </a:r>
          </a:p>
        </p:txBody>
      </p:sp>
      <p:grpSp>
        <p:nvGrpSpPr>
          <p:cNvPr id="12" name="Group 11">
            <a:extLst>
              <a:ext uri="{FF2B5EF4-FFF2-40B4-BE49-F238E27FC236}">
                <a16:creationId xmlns:a16="http://schemas.microsoft.com/office/drawing/2014/main" id="{EA61E4DD-8E68-4E34-8C75-E742C9305A0F}"/>
              </a:ext>
            </a:extLst>
          </p:cNvPr>
          <p:cNvGrpSpPr/>
          <p:nvPr/>
        </p:nvGrpSpPr>
        <p:grpSpPr>
          <a:xfrm>
            <a:off x="1840157" y="1038335"/>
            <a:ext cx="449709" cy="763951"/>
            <a:chOff x="5493641" y="825498"/>
            <a:chExt cx="419720" cy="414867"/>
          </a:xfrm>
        </p:grpSpPr>
        <p:sp>
          <p:nvSpPr>
            <p:cNvPr id="13" name="Oval 12">
              <a:extLst>
                <a:ext uri="{FF2B5EF4-FFF2-40B4-BE49-F238E27FC236}">
                  <a16:creationId xmlns:a16="http://schemas.microsoft.com/office/drawing/2014/main" id="{FB9317AB-05E0-47DE-98C3-357487D245C9}"/>
                </a:ext>
              </a:extLst>
            </p:cNvPr>
            <p:cNvSpPr/>
            <p:nvPr/>
          </p:nvSpPr>
          <p:spPr>
            <a:xfrm>
              <a:off x="5493641" y="825498"/>
              <a:ext cx="414867" cy="414867"/>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lv-LV"/>
            </a:p>
          </p:txBody>
        </p:sp>
        <p:sp>
          <p:nvSpPr>
            <p:cNvPr id="14" name="TextBox 13">
              <a:extLst>
                <a:ext uri="{FF2B5EF4-FFF2-40B4-BE49-F238E27FC236}">
                  <a16:creationId xmlns:a16="http://schemas.microsoft.com/office/drawing/2014/main" id="{E0C8181A-75AF-454B-BF0C-0CD113FD5CE4}"/>
                </a:ext>
              </a:extLst>
            </p:cNvPr>
            <p:cNvSpPr txBox="1"/>
            <p:nvPr/>
          </p:nvSpPr>
          <p:spPr>
            <a:xfrm>
              <a:off x="5534445" y="825498"/>
              <a:ext cx="378916" cy="395235"/>
            </a:xfrm>
            <a:prstGeom prst="rect">
              <a:avLst/>
            </a:prstGeom>
            <a:noFill/>
          </p:spPr>
          <p:txBody>
            <a:bodyPr wrap="square" rtlCol="0">
              <a:spAutoFit/>
            </a:bodyPr>
            <a:lstStyle/>
            <a:p>
              <a:r>
                <a:rPr lang="lv-LV" sz="4000" b="1" dirty="0">
                  <a:solidFill>
                    <a:srgbClr val="7030A0"/>
                  </a:solidFill>
                  <a:latin typeface="Verdana" panose="020B0604030504040204" pitchFamily="34" charset="0"/>
                  <a:ea typeface="Verdana" panose="020B0604030504040204" pitchFamily="34" charset="0"/>
                </a:rPr>
                <a:t>!</a:t>
              </a:r>
            </a:p>
          </p:txBody>
        </p:sp>
      </p:grpSp>
      <p:pic>
        <p:nvPicPr>
          <p:cNvPr id="15" name="Picture 14">
            <a:extLst>
              <a:ext uri="{FF2B5EF4-FFF2-40B4-BE49-F238E27FC236}">
                <a16:creationId xmlns:a16="http://schemas.microsoft.com/office/drawing/2014/main" id="{E2C420E1-F2F5-4051-BD75-E8E26C3A3A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223492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4EC8DF4-60F8-424C-8CAE-36060838F0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
        <p:nvSpPr>
          <p:cNvPr id="2" name="Title 1">
            <a:extLst>
              <a:ext uri="{FF2B5EF4-FFF2-40B4-BE49-F238E27FC236}">
                <a16:creationId xmlns:a16="http://schemas.microsoft.com/office/drawing/2014/main" id="{31E67756-DFBB-4120-878D-72C81A23251B}"/>
              </a:ext>
            </a:extLst>
          </p:cNvPr>
          <p:cNvSpPr>
            <a:spLocks noGrp="1"/>
          </p:cNvSpPr>
          <p:nvPr>
            <p:ph type="title"/>
          </p:nvPr>
        </p:nvSpPr>
        <p:spPr>
          <a:xfrm>
            <a:off x="2322945" y="391539"/>
            <a:ext cx="6096000" cy="1036642"/>
          </a:xfrm>
        </p:spPr>
        <p:txBody>
          <a:bodyPr>
            <a:normAutofit/>
          </a:bodyPr>
          <a:lstStyle/>
          <a:p>
            <a:r>
              <a:rPr lang="lv-LV" sz="3200" dirty="0">
                <a:solidFill>
                  <a:srgbClr val="7030A0"/>
                </a:solidFill>
                <a:ea typeface="MS PGothic" panose="020B0600070205080204" pitchFamily="34" charset="-128"/>
              </a:rPr>
              <a:t>Vairāk informācijas</a:t>
            </a:r>
            <a:endParaRPr lang="lv-LV" sz="3200" dirty="0"/>
          </a:p>
        </p:txBody>
      </p:sp>
      <p:sp>
        <p:nvSpPr>
          <p:cNvPr id="4" name="Text Placeholder 3">
            <a:extLst>
              <a:ext uri="{FF2B5EF4-FFF2-40B4-BE49-F238E27FC236}">
                <a16:creationId xmlns:a16="http://schemas.microsoft.com/office/drawing/2014/main" id="{F8BBB4D3-C450-497E-8C6B-81E26763E74E}"/>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00A9CC1-E693-4BD9-9D06-21A78A2AB3BC}"/>
              </a:ext>
            </a:extLst>
          </p:cNvPr>
          <p:cNvSpPr>
            <a:spLocks noGrp="1"/>
          </p:cNvSpPr>
          <p:nvPr>
            <p:ph type="body" sz="quarter" idx="12"/>
          </p:nvPr>
        </p:nvSpPr>
        <p:spPr/>
        <p:txBody>
          <a:bodyPr/>
          <a:lstStyle/>
          <a:p>
            <a:endParaRPr lang="lv-LV"/>
          </a:p>
        </p:txBody>
      </p:sp>
      <p:sp>
        <p:nvSpPr>
          <p:cNvPr id="7" name="Rectangle 6">
            <a:extLst>
              <a:ext uri="{FF2B5EF4-FFF2-40B4-BE49-F238E27FC236}">
                <a16:creationId xmlns:a16="http://schemas.microsoft.com/office/drawing/2014/main" id="{B03961B8-D2C5-4ACA-877D-DF1698BED7B4}"/>
              </a:ext>
            </a:extLst>
          </p:cNvPr>
          <p:cNvSpPr/>
          <p:nvPr/>
        </p:nvSpPr>
        <p:spPr>
          <a:xfrm>
            <a:off x="890326" y="2424830"/>
            <a:ext cx="7669213" cy="54143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lv-LV" dirty="0"/>
          </a:p>
        </p:txBody>
      </p:sp>
      <p:sp>
        <p:nvSpPr>
          <p:cNvPr id="11" name="Rectangle 10">
            <a:extLst>
              <a:ext uri="{FF2B5EF4-FFF2-40B4-BE49-F238E27FC236}">
                <a16:creationId xmlns:a16="http://schemas.microsoft.com/office/drawing/2014/main" id="{DA7CE69D-76A6-4472-AB15-056062B291DD}"/>
              </a:ext>
            </a:extLst>
          </p:cNvPr>
          <p:cNvSpPr/>
          <p:nvPr/>
        </p:nvSpPr>
        <p:spPr>
          <a:xfrm>
            <a:off x="959576" y="2512949"/>
            <a:ext cx="7599963" cy="400110"/>
          </a:xfrm>
          <a:prstGeom prst="rect">
            <a:avLst/>
          </a:prstGeom>
        </p:spPr>
        <p:txBody>
          <a:bodyPr wrap="square">
            <a:spAutoFit/>
          </a:bodyPr>
          <a:lstStyle/>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2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rPr>
              <a:t>Pārskati par 2020. gada FLPP konkursu izvērtēšanu</a:t>
            </a:r>
          </a:p>
        </p:txBody>
      </p:sp>
      <p:pic>
        <p:nvPicPr>
          <p:cNvPr id="3" name="Picture 2">
            <a:hlinkClick r:id="rId3"/>
            <a:extLst>
              <a:ext uri="{FF2B5EF4-FFF2-40B4-BE49-F238E27FC236}">
                <a16:creationId xmlns:a16="http://schemas.microsoft.com/office/drawing/2014/main" id="{443FF01F-0C8A-40D3-BA78-34B04C6858D1}"/>
              </a:ext>
            </a:extLst>
          </p:cNvPr>
          <p:cNvPicPr>
            <a:picLocks noChangeAspect="1"/>
          </p:cNvPicPr>
          <p:nvPr/>
        </p:nvPicPr>
        <p:blipFill rotWithShape="1">
          <a:blip r:embed="rId4"/>
          <a:srcRect l="33301" t="14056" r="34466" b="5512"/>
          <a:stretch/>
        </p:blipFill>
        <p:spPr>
          <a:xfrm>
            <a:off x="3204839" y="3429000"/>
            <a:ext cx="1367161" cy="1918968"/>
          </a:xfrm>
          <a:prstGeom prst="rect">
            <a:avLst/>
          </a:prstGeom>
          <a:ln>
            <a:noFill/>
          </a:ln>
          <a:effectLst>
            <a:outerShdw blurRad="292100" dist="139700" dir="2700000" algn="tl" rotWithShape="0">
              <a:srgbClr val="333333">
                <a:alpha val="65000"/>
              </a:srgbClr>
            </a:outerShdw>
          </a:effectLst>
        </p:spPr>
      </p:pic>
      <p:pic>
        <p:nvPicPr>
          <p:cNvPr id="6" name="Picture 5">
            <a:hlinkClick r:id="rId5"/>
            <a:extLst>
              <a:ext uri="{FF2B5EF4-FFF2-40B4-BE49-F238E27FC236}">
                <a16:creationId xmlns:a16="http://schemas.microsoft.com/office/drawing/2014/main" id="{BD5D05DB-9CBD-45C0-8B85-7CFAEECAFFA9}"/>
              </a:ext>
            </a:extLst>
          </p:cNvPr>
          <p:cNvPicPr>
            <a:picLocks noChangeAspect="1"/>
          </p:cNvPicPr>
          <p:nvPr/>
        </p:nvPicPr>
        <p:blipFill rotWithShape="1">
          <a:blip r:embed="rId6"/>
          <a:srcRect l="33301" t="13538" r="34563" b="5858"/>
          <a:stretch/>
        </p:blipFill>
        <p:spPr>
          <a:xfrm>
            <a:off x="4920562" y="3429000"/>
            <a:ext cx="1367161" cy="1918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4948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914400" y="3459546"/>
            <a:ext cx="7772400" cy="914400"/>
          </a:xfrm>
        </p:spPr>
        <p:txBody>
          <a:bodyPr>
            <a:normAutofit/>
          </a:bodyPr>
          <a:lstStyle/>
          <a:p>
            <a:r>
              <a:rPr lang="lv-LV" altLang="lv-LV" sz="4000" dirty="0">
                <a:solidFill>
                  <a:srgbClr val="7030A0"/>
                </a:solidFill>
                <a:ea typeface="MS PGothic" panose="020B0600070205080204" pitchFamily="34" charset="-128"/>
              </a:rPr>
              <a:t>Paldies par uzmanību!</a:t>
            </a:r>
          </a:p>
        </p:txBody>
      </p:sp>
      <p:sp>
        <p:nvSpPr>
          <p:cNvPr id="5" name="Text Placeholder 4"/>
          <p:cNvSpPr>
            <a:spLocks noGrp="1"/>
          </p:cNvSpPr>
          <p:nvPr>
            <p:ph type="body" sz="quarter" idx="4294967295"/>
          </p:nvPr>
        </p:nvSpPr>
        <p:spPr>
          <a:xfrm>
            <a:off x="4800600" y="4764024"/>
            <a:ext cx="3657600" cy="1684401"/>
          </a:xfrm>
          <a:prstGeom prst="rect">
            <a:avLst/>
          </a:prstGeom>
        </p:spPr>
        <p:txBody>
          <a:bodyPr/>
          <a:lstStyle/>
          <a:p>
            <a:pPr marL="0" indent="0" algn="r">
              <a:buNone/>
            </a:pPr>
            <a:endParaRPr lang="lv-LV" sz="1000" b="1" dirty="0">
              <a:latin typeface="Verdana" panose="020B0604030504040204" pitchFamily="34" charset="0"/>
              <a:ea typeface="Verdana" panose="020B0604030504040204" pitchFamily="34" charset="0"/>
            </a:endParaRPr>
          </a:p>
          <a:p>
            <a:pPr marL="0" indent="0" algn="r">
              <a:buNone/>
            </a:pPr>
            <a:r>
              <a:rPr lang="lv-LV" sz="1000" b="1" dirty="0">
                <a:latin typeface="Verdana" panose="020B0604030504040204" pitchFamily="34" charset="0"/>
                <a:ea typeface="Verdana" panose="020B0604030504040204" pitchFamily="34" charset="0"/>
              </a:rPr>
              <a:t>Par nolikumu un projektu iesniegšanu:</a:t>
            </a:r>
          </a:p>
          <a:p>
            <a:pPr marL="0" indent="0" algn="r">
              <a:buNone/>
            </a:pPr>
            <a:r>
              <a:rPr lang="lv-LV" sz="1000" dirty="0">
                <a:latin typeface="Verdana" panose="020B0604030504040204" pitchFamily="34" charset="0"/>
                <a:ea typeface="Verdana" panose="020B0604030504040204" pitchFamily="34" charset="0"/>
              </a:rPr>
              <a:t>rakstīt uz </a:t>
            </a:r>
            <a:r>
              <a:rPr lang="lv-LV" sz="1000" dirty="0">
                <a:latin typeface="Verdana" panose="020B0604030504040204" pitchFamily="34" charset="0"/>
                <a:ea typeface="Verdana" panose="020B0604030504040204" pitchFamily="34" charset="0"/>
                <a:hlinkClick r:id="rId2"/>
              </a:rPr>
              <a:t>flpp@lzp.gov.lv</a:t>
            </a:r>
            <a:r>
              <a:rPr lang="lv-LV" sz="1000" b="1" dirty="0">
                <a:latin typeface="Verdana" panose="020B0604030504040204" pitchFamily="34" charset="0"/>
                <a:ea typeface="Verdana" panose="020B0604030504040204"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4CB34E-46A7-4F28-BDD7-F8DF12326016}"/>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C7271228-8F13-4F5B-A8EF-4C98EE4C9DDE}"/>
              </a:ext>
            </a:extLst>
          </p:cNvPr>
          <p:cNvSpPr>
            <a:spLocks noGrp="1"/>
          </p:cNvSpPr>
          <p:nvPr>
            <p:ph type="body" sz="quarter" idx="12"/>
          </p:nvPr>
        </p:nvSpPr>
        <p:spPr/>
        <p:txBody>
          <a:bodyPr/>
          <a:lstStyle/>
          <a:p>
            <a:endParaRPr lang="lv-LV"/>
          </a:p>
        </p:txBody>
      </p:sp>
      <p:sp>
        <p:nvSpPr>
          <p:cNvPr id="6" name="Rectangle 5">
            <a:extLst>
              <a:ext uri="{FF2B5EF4-FFF2-40B4-BE49-F238E27FC236}">
                <a16:creationId xmlns:a16="http://schemas.microsoft.com/office/drawing/2014/main" id="{EFA8709F-D0EA-42D0-B101-CCCAAAEFB8AE}"/>
              </a:ext>
            </a:extLst>
          </p:cNvPr>
          <p:cNvSpPr/>
          <p:nvPr/>
        </p:nvSpPr>
        <p:spPr>
          <a:xfrm>
            <a:off x="1007305" y="1978410"/>
            <a:ext cx="7453764" cy="28623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lgn="just">
              <a:spcBef>
                <a:spcPts val="1200"/>
              </a:spcBef>
              <a:buFont typeface="Wingdings" panose="05000000000000000000" pitchFamily="2" charset="2"/>
              <a:buChar char="ü"/>
              <a:defRPr/>
            </a:pPr>
            <a:r>
              <a:rPr lang="lv-LV" altLang="en-US" sz="2000" b="1" dirty="0">
                <a:solidFill>
                  <a:srgbClr val="7030A0"/>
                </a:solidFill>
                <a:latin typeface="Verdana" panose="020B0604030504040204" pitchFamily="34" charset="0"/>
                <a:ea typeface="Verdana" panose="020B0604030504040204" pitchFamily="34" charset="0"/>
              </a:rPr>
              <a:t>Zinātniskās darbības likums </a:t>
            </a:r>
            <a:r>
              <a:rPr lang="lv-LV" altLang="en-US" sz="2000" dirty="0">
                <a:solidFill>
                  <a:schemeClr val="tx1"/>
                </a:solidFill>
                <a:latin typeface="Verdana" panose="020B0604030504040204" pitchFamily="34" charset="0"/>
                <a:ea typeface="Verdana" panose="020B0604030504040204" pitchFamily="34" charset="0"/>
              </a:rPr>
              <a:t>(</a:t>
            </a:r>
            <a:r>
              <a:rPr lang="lv-LV" altLang="en-US" sz="2000" dirty="0">
                <a:solidFill>
                  <a:schemeClr val="tx1"/>
                </a:solidFill>
                <a:latin typeface="Verdana" panose="020B0604030504040204" pitchFamily="34" charset="0"/>
                <a:ea typeface="Verdana" panose="020B0604030504040204" pitchFamily="34" charset="0"/>
                <a:hlinkClick r:id="rId2"/>
              </a:rPr>
              <a:t>34. pants</a:t>
            </a:r>
            <a:r>
              <a:rPr lang="lv-LV" altLang="en-US" sz="2000" dirty="0">
                <a:solidFill>
                  <a:schemeClr val="tx1"/>
                </a:solidFill>
                <a:latin typeface="Verdana" panose="020B0604030504040204" pitchFamily="34" charset="0"/>
                <a:ea typeface="Verdana" panose="020B0604030504040204" pitchFamily="34" charset="0"/>
              </a:rPr>
              <a:t>)</a:t>
            </a:r>
          </a:p>
          <a:p>
            <a:pPr marL="342900" indent="-342900" algn="just">
              <a:spcBef>
                <a:spcPts val="1200"/>
              </a:spcBef>
              <a:buFont typeface="Wingdings" panose="05000000000000000000" pitchFamily="2" charset="2"/>
              <a:buChar char="ü"/>
              <a:defRPr/>
            </a:pPr>
            <a:r>
              <a:rPr lang="lv-LV" altLang="en-US" sz="2000" b="1" dirty="0">
                <a:solidFill>
                  <a:srgbClr val="7030A0"/>
                </a:solidFill>
                <a:latin typeface="Verdana" panose="020B0604030504040204" pitchFamily="34" charset="0"/>
                <a:ea typeface="Verdana" panose="020B0604030504040204" pitchFamily="34" charset="0"/>
              </a:rPr>
              <a:t>Ministru kabineta 2017. gada 12. decembra noteikumi Nr. 725</a:t>
            </a:r>
            <a:r>
              <a:rPr lang="lv-LV" altLang="en-US" sz="2000" dirty="0">
                <a:solidFill>
                  <a:srgbClr val="7030A0"/>
                </a:solidFill>
                <a:latin typeface="Verdana" panose="020B0604030504040204" pitchFamily="34" charset="0"/>
                <a:ea typeface="Verdana" panose="020B0604030504040204" pitchFamily="34" charset="0"/>
              </a:rPr>
              <a:t> </a:t>
            </a:r>
            <a:r>
              <a:rPr lang="lv-LV" altLang="en-US" sz="2000" dirty="0">
                <a:solidFill>
                  <a:schemeClr val="tx1"/>
                </a:solidFill>
                <a:latin typeface="Verdana" panose="020B0604030504040204" pitchFamily="34" charset="0"/>
                <a:ea typeface="Verdana" panose="020B0604030504040204" pitchFamily="34" charset="0"/>
              </a:rPr>
              <a:t>«</a:t>
            </a:r>
            <a:r>
              <a:rPr lang="lv-LV" altLang="en-US" sz="2000" dirty="0">
                <a:solidFill>
                  <a:schemeClr val="tx1"/>
                </a:solidFill>
                <a:latin typeface="Verdana" panose="020B0604030504040204" pitchFamily="34" charset="0"/>
                <a:ea typeface="Verdana" panose="020B0604030504040204" pitchFamily="34" charset="0"/>
                <a:hlinkClick r:id="rId3"/>
              </a:rPr>
              <a:t>Fundamentālo un lietišķo pētījumu projektu izvērtēšanas un finansējuma administrēšanas kārtība</a:t>
            </a:r>
            <a:r>
              <a:rPr lang="lv-LV" altLang="en-US" sz="2000" dirty="0">
                <a:solidFill>
                  <a:schemeClr val="tx1"/>
                </a:solidFill>
                <a:latin typeface="Verdana" panose="020B0604030504040204" pitchFamily="34" charset="0"/>
                <a:ea typeface="Verdana" panose="020B0604030504040204" pitchFamily="34" charset="0"/>
              </a:rPr>
              <a:t>» </a:t>
            </a:r>
            <a:r>
              <a:rPr lang="lv-LV" altLang="en-US" sz="2000" dirty="0">
                <a:latin typeface="Verdana" panose="020B0604030504040204" pitchFamily="34" charset="0"/>
                <a:ea typeface="Verdana" panose="020B0604030504040204" pitchFamily="34" charset="0"/>
              </a:rPr>
              <a:t>(MK noteikumi)</a:t>
            </a:r>
          </a:p>
          <a:p>
            <a:pPr marL="342900" indent="-342900" algn="just">
              <a:spcBef>
                <a:spcPts val="1200"/>
              </a:spcBef>
              <a:buFont typeface="Wingdings" panose="05000000000000000000" pitchFamily="2" charset="2"/>
              <a:buChar char="ü"/>
              <a:defRPr/>
            </a:pPr>
            <a:r>
              <a:rPr lang="lv-LV" altLang="en-US" sz="2000" dirty="0">
                <a:latin typeface="Verdana" panose="020B0604030504040204" pitchFamily="34" charset="0"/>
                <a:ea typeface="Verdana" panose="020B0604030504040204" pitchFamily="34" charset="0"/>
                <a:hlinkClick r:id="rId4"/>
              </a:rPr>
              <a:t>Fundamentālo un lietišķo pētījumu projektu 2021. gada atklātā konkursa nolikums</a:t>
            </a:r>
            <a:r>
              <a:rPr lang="lv-LV" altLang="en-US" sz="2000" dirty="0">
                <a:latin typeface="Verdana" panose="020B0604030504040204" pitchFamily="34" charset="0"/>
                <a:ea typeface="Verdana" panose="020B0604030504040204" pitchFamily="34" charset="0"/>
              </a:rPr>
              <a:t> (nolikums un pielikumi)</a:t>
            </a:r>
          </a:p>
        </p:txBody>
      </p:sp>
      <p:sp>
        <p:nvSpPr>
          <p:cNvPr id="14" name="Title 1">
            <a:extLst>
              <a:ext uri="{FF2B5EF4-FFF2-40B4-BE49-F238E27FC236}">
                <a16:creationId xmlns:a16="http://schemas.microsoft.com/office/drawing/2014/main" id="{761F8FA5-F38C-4FC5-AB00-C0B35FCF9B89}"/>
              </a:ext>
            </a:extLst>
          </p:cNvPr>
          <p:cNvSpPr>
            <a:spLocks noGrp="1"/>
          </p:cNvSpPr>
          <p:nvPr>
            <p:ph type="title"/>
          </p:nvPr>
        </p:nvSpPr>
        <p:spPr>
          <a:xfrm>
            <a:off x="2591499" y="597270"/>
            <a:ext cx="3961002" cy="610745"/>
          </a:xfrm>
        </p:spPr>
        <p:txBody>
          <a:bodyPr/>
          <a:lstStyle/>
          <a:p>
            <a:r>
              <a:rPr lang="lv-LV" dirty="0">
                <a:solidFill>
                  <a:srgbClr val="7030A0"/>
                </a:solidFill>
              </a:rPr>
              <a:t>Normatīvie akti</a:t>
            </a:r>
          </a:p>
        </p:txBody>
      </p:sp>
      <p:pic>
        <p:nvPicPr>
          <p:cNvPr id="7" name="Picture 6">
            <a:extLst>
              <a:ext uri="{FF2B5EF4-FFF2-40B4-BE49-F238E27FC236}">
                <a16:creationId xmlns:a16="http://schemas.microsoft.com/office/drawing/2014/main" id="{9C6131A3-6C4A-4789-B27A-26FAD2CC13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45" y="14353"/>
            <a:ext cx="2091155" cy="966397"/>
          </a:xfrm>
          <a:prstGeom prst="rect">
            <a:avLst/>
          </a:prstGeom>
        </p:spPr>
      </p:pic>
    </p:spTree>
    <p:extLst>
      <p:ext uri="{BB962C8B-B14F-4D97-AF65-F5344CB8AC3E}">
        <p14:creationId xmlns:p14="http://schemas.microsoft.com/office/powerpoint/2010/main" val="50210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4CB34E-46A7-4F28-BDD7-F8DF12326016}"/>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C7271228-8F13-4F5B-A8EF-4C98EE4C9DDE}"/>
              </a:ext>
            </a:extLst>
          </p:cNvPr>
          <p:cNvSpPr>
            <a:spLocks noGrp="1"/>
          </p:cNvSpPr>
          <p:nvPr>
            <p:ph type="body" sz="quarter" idx="12"/>
          </p:nvPr>
        </p:nvSpPr>
        <p:spPr/>
        <p:txBody>
          <a:bodyPr/>
          <a:lstStyle/>
          <a:p>
            <a:endParaRPr lang="lv-LV"/>
          </a:p>
        </p:txBody>
      </p:sp>
      <p:sp>
        <p:nvSpPr>
          <p:cNvPr id="6" name="Rectangle 5">
            <a:extLst>
              <a:ext uri="{FF2B5EF4-FFF2-40B4-BE49-F238E27FC236}">
                <a16:creationId xmlns:a16="http://schemas.microsoft.com/office/drawing/2014/main" id="{EFA8709F-D0EA-42D0-B101-CCCAAAEFB8AE}"/>
              </a:ext>
            </a:extLst>
          </p:cNvPr>
          <p:cNvSpPr/>
          <p:nvPr/>
        </p:nvSpPr>
        <p:spPr>
          <a:xfrm>
            <a:off x="1055580" y="2097866"/>
            <a:ext cx="7642439" cy="2923877"/>
          </a:xfrm>
          <a:prstGeom prst="rect">
            <a:avLst/>
          </a:prstGeom>
        </p:spPr>
        <p:style>
          <a:lnRef idx="2">
            <a:schemeClr val="accent4"/>
          </a:lnRef>
          <a:fillRef idx="1">
            <a:schemeClr val="lt1"/>
          </a:fillRef>
          <a:effectRef idx="0">
            <a:schemeClr val="accent4"/>
          </a:effectRef>
          <a:fontRef idx="minor">
            <a:schemeClr val="dk1"/>
          </a:fontRef>
        </p:style>
        <p:txBody>
          <a:bodyPr wrap="square" numCol="1">
            <a:spAutoFit/>
          </a:bodyPr>
          <a:lstStyle/>
          <a:p>
            <a:pPr marL="342900" indent="-342900">
              <a:spcBef>
                <a:spcPts val="1200"/>
              </a:spcBef>
              <a:buFont typeface="Wingdings" panose="05000000000000000000" pitchFamily="2" charset="2"/>
              <a:buChar char="ü"/>
              <a:defRPr/>
            </a:pPr>
            <a:endParaRPr lang="lv-LV" altLang="en-US" sz="1400" b="1" dirty="0">
              <a:solidFill>
                <a:srgbClr val="7030A0"/>
              </a:solidFill>
              <a:latin typeface="Verdana" panose="020B0604030504040204" pitchFamily="34" charset="0"/>
              <a:ea typeface="Verdana" panose="020B0604030504040204" pitchFamily="34" charset="0"/>
            </a:endParaRPr>
          </a:p>
          <a:p>
            <a:pPr marL="342900" indent="-342900">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Projekta iesnieguma B daļa	</a:t>
            </a:r>
            <a:r>
              <a:rPr lang="lv-LV" sz="1400" b="0" i="0" dirty="0">
                <a:solidFill>
                  <a:srgbClr val="5B8307"/>
                </a:solidFill>
                <a:effectLst/>
                <a:latin typeface="Verdana" panose="020B0604030504040204" pitchFamily="34" charset="0"/>
                <a:ea typeface="Verdana" panose="020B0604030504040204" pitchFamily="34" charset="0"/>
                <a:hlinkClick r:id="rId2"/>
              </a:rPr>
              <a:t>latviski</a:t>
            </a:r>
            <a:r>
              <a:rPr lang="lv-LV" sz="1400" b="0" i="0" dirty="0">
                <a:solidFill>
                  <a:srgbClr val="000000"/>
                </a:solidFill>
                <a:effectLst/>
                <a:latin typeface="Verdana" panose="020B0604030504040204" pitchFamily="34" charset="0"/>
                <a:ea typeface="Verdana" panose="020B0604030504040204" pitchFamily="34" charset="0"/>
              </a:rPr>
              <a:t> </a:t>
            </a:r>
            <a:r>
              <a:rPr lang="lv-LV" sz="1400" b="0" i="0" dirty="0">
                <a:solidFill>
                  <a:srgbClr val="5B8307"/>
                </a:solidFill>
                <a:effectLst/>
                <a:latin typeface="Verdana" panose="020B0604030504040204" pitchFamily="34" charset="0"/>
                <a:ea typeface="Verdana" panose="020B0604030504040204" pitchFamily="34" charset="0"/>
                <a:hlinkClick r:id="rId3"/>
              </a:rPr>
              <a:t>angliski</a:t>
            </a:r>
            <a:br>
              <a:rPr lang="lv-LV" altLang="en-US" sz="1400" b="1" dirty="0">
                <a:solidFill>
                  <a:srgbClr val="7030A0"/>
                </a:solidFill>
                <a:latin typeface="Verdana" panose="020B0604030504040204" pitchFamily="34" charset="0"/>
                <a:ea typeface="Verdana" panose="020B0604030504040204" pitchFamily="34" charset="0"/>
              </a:rPr>
            </a:br>
            <a:r>
              <a:rPr lang="lv-LV" altLang="en-US" sz="1400" b="1" dirty="0">
                <a:solidFill>
                  <a:srgbClr val="7030A0"/>
                </a:solidFill>
                <a:latin typeface="Verdana" panose="020B0604030504040204" pitchFamily="34" charset="0"/>
                <a:ea typeface="Verdana" panose="020B0604030504040204" pitchFamily="34" charset="0"/>
              </a:rPr>
              <a:t>"Projekta apraksts" 		</a:t>
            </a:r>
          </a:p>
          <a:p>
            <a:pPr marL="342900" indent="-342900">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Projekta iesnieguma C daļa 	</a:t>
            </a:r>
            <a:r>
              <a:rPr lang="lv-LV" sz="1400" b="0" i="0" dirty="0">
                <a:solidFill>
                  <a:srgbClr val="5B8307"/>
                </a:solidFill>
                <a:effectLst/>
                <a:latin typeface="Verdana" panose="020B0604030504040204" pitchFamily="34" charset="0"/>
                <a:ea typeface="Verdana" panose="020B0604030504040204" pitchFamily="34" charset="0"/>
                <a:hlinkClick r:id="rId4"/>
              </a:rPr>
              <a:t>latviski</a:t>
            </a:r>
            <a:r>
              <a:rPr lang="lv-LV" sz="1400" b="0" i="0" dirty="0">
                <a:solidFill>
                  <a:srgbClr val="000000"/>
                </a:solidFill>
                <a:effectLst/>
                <a:latin typeface="Verdana" panose="020B0604030504040204" pitchFamily="34" charset="0"/>
                <a:ea typeface="Verdana" panose="020B0604030504040204" pitchFamily="34" charset="0"/>
              </a:rPr>
              <a:t> </a:t>
            </a:r>
            <a:r>
              <a:rPr lang="lv-LV" sz="1400" b="0" i="0" dirty="0">
                <a:solidFill>
                  <a:srgbClr val="5B8307"/>
                </a:solidFill>
                <a:effectLst/>
                <a:latin typeface="Verdana" panose="020B0604030504040204" pitchFamily="34" charset="0"/>
                <a:ea typeface="Verdana" panose="020B0604030504040204" pitchFamily="34" charset="0"/>
                <a:hlinkClick r:id="rId5"/>
              </a:rPr>
              <a:t>angliski</a:t>
            </a:r>
            <a:br>
              <a:rPr lang="lv-LV" altLang="en-US" sz="1400" b="1" dirty="0">
                <a:solidFill>
                  <a:srgbClr val="7030A0"/>
                </a:solidFill>
                <a:latin typeface="Verdana" panose="020B0604030504040204" pitchFamily="34" charset="0"/>
                <a:ea typeface="Verdana" panose="020B0604030504040204" pitchFamily="34" charset="0"/>
              </a:rPr>
            </a:br>
            <a:r>
              <a:rPr lang="lv-LV" altLang="en-US" sz="1400" b="1" dirty="0">
                <a:solidFill>
                  <a:srgbClr val="7030A0"/>
                </a:solidFill>
                <a:latin typeface="Verdana" panose="020B0604030504040204" pitchFamily="34" charset="0"/>
                <a:ea typeface="Verdana" panose="020B0604030504040204" pitchFamily="34" charset="0"/>
              </a:rPr>
              <a:t>"Curriculum Vitae"</a:t>
            </a:r>
          </a:p>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Projekta iesnieguma D daļa	</a:t>
            </a:r>
            <a:r>
              <a:rPr lang="lv-LV" sz="1400" b="0" i="0" dirty="0">
                <a:solidFill>
                  <a:srgbClr val="000000"/>
                </a:solidFill>
                <a:effectLst/>
                <a:latin typeface="Verdana" panose="020B0604030504040204" pitchFamily="34" charset="0"/>
                <a:ea typeface="Verdana" panose="020B0604030504040204" pitchFamily="34" charset="0"/>
                <a:hlinkClick r:id="rId6"/>
              </a:rPr>
              <a:t>Projekta iesniedzēja apliecinājums</a:t>
            </a:r>
            <a:endParaRPr lang="lv-LV" altLang="en-US" sz="1400" dirty="0">
              <a:solidFill>
                <a:schemeClr val="tx1"/>
              </a:solidFill>
              <a:latin typeface="Verdana" panose="020B0604030504040204" pitchFamily="34" charset="0"/>
              <a:ea typeface="Verdana" panose="020B0604030504040204" pitchFamily="34" charset="0"/>
            </a:endParaRPr>
          </a:p>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Projekta iesnieguma E daļa	</a:t>
            </a:r>
            <a:r>
              <a:rPr lang="lv-LV" sz="1400" b="0" i="0" dirty="0">
                <a:solidFill>
                  <a:srgbClr val="5B8307"/>
                </a:solidFill>
                <a:effectLst/>
                <a:latin typeface="Verdana" panose="020B0604030504040204" pitchFamily="34" charset="0"/>
                <a:ea typeface="Verdana" panose="020B0604030504040204" pitchFamily="34" charset="0"/>
                <a:hlinkClick r:id="rId7"/>
              </a:rPr>
              <a:t>Sadarbības partnera apliecinājums</a:t>
            </a:r>
            <a:endParaRPr lang="lv-LV" altLang="en-US" sz="1400" b="1" dirty="0">
              <a:solidFill>
                <a:srgbClr val="7030A0"/>
              </a:solidFill>
              <a:latin typeface="Verdana" panose="020B0604030504040204" pitchFamily="34" charset="0"/>
              <a:ea typeface="Verdana" panose="020B0604030504040204" pitchFamily="34" charset="0"/>
            </a:endParaRPr>
          </a:p>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Projekta iesnieguma F daļa	</a:t>
            </a:r>
            <a:r>
              <a:rPr lang="lv-LV" sz="1400" b="0" i="0" dirty="0">
                <a:solidFill>
                  <a:srgbClr val="5B8307"/>
                </a:solidFill>
                <a:effectLst/>
                <a:latin typeface="Verdana" panose="020B0604030504040204" pitchFamily="34" charset="0"/>
                <a:ea typeface="Verdana" panose="020B0604030504040204" pitchFamily="34" charset="0"/>
                <a:hlinkClick r:id="rId8"/>
              </a:rPr>
              <a:t>Finanšu apgrozījuma pārskata veidlapa</a:t>
            </a:r>
            <a:endParaRPr lang="lv-LV" altLang="en-US" sz="1400" b="1" dirty="0">
              <a:solidFill>
                <a:srgbClr val="7030A0"/>
              </a:solidFill>
              <a:latin typeface="Verdana" panose="020B0604030504040204" pitchFamily="34" charset="0"/>
              <a:ea typeface="Verdana" panose="020B0604030504040204" pitchFamily="34" charset="0"/>
            </a:endParaRPr>
          </a:p>
          <a:p>
            <a:pPr algn="just">
              <a:spcBef>
                <a:spcPts val="1200"/>
              </a:spcBef>
              <a:defRPr/>
            </a:pPr>
            <a:endParaRPr lang="lv-LV" altLang="en-US" sz="1200" b="1" dirty="0">
              <a:solidFill>
                <a:srgbClr val="7030A0"/>
              </a:solidFill>
              <a:latin typeface="Verdana" panose="020B0604030504040204" pitchFamily="34" charset="0"/>
              <a:ea typeface="Verdana" panose="020B0604030504040204" pitchFamily="34" charset="0"/>
            </a:endParaRPr>
          </a:p>
        </p:txBody>
      </p:sp>
      <p:sp>
        <p:nvSpPr>
          <p:cNvPr id="14" name="Title 1">
            <a:extLst>
              <a:ext uri="{FF2B5EF4-FFF2-40B4-BE49-F238E27FC236}">
                <a16:creationId xmlns:a16="http://schemas.microsoft.com/office/drawing/2014/main" id="{761F8FA5-F38C-4FC5-AB00-C0B35FCF9B89}"/>
              </a:ext>
            </a:extLst>
          </p:cNvPr>
          <p:cNvSpPr>
            <a:spLocks noGrp="1"/>
          </p:cNvSpPr>
          <p:nvPr>
            <p:ph type="title"/>
          </p:nvPr>
        </p:nvSpPr>
        <p:spPr>
          <a:xfrm>
            <a:off x="2591499" y="597270"/>
            <a:ext cx="3961002" cy="610745"/>
          </a:xfrm>
        </p:spPr>
        <p:txBody>
          <a:bodyPr/>
          <a:lstStyle/>
          <a:p>
            <a:r>
              <a:rPr lang="lv-LV" dirty="0">
                <a:solidFill>
                  <a:srgbClr val="7030A0"/>
                </a:solidFill>
              </a:rPr>
              <a:t>Veidlapas</a:t>
            </a:r>
          </a:p>
        </p:txBody>
      </p:sp>
      <p:pic>
        <p:nvPicPr>
          <p:cNvPr id="7" name="Picture 6">
            <a:extLst>
              <a:ext uri="{FF2B5EF4-FFF2-40B4-BE49-F238E27FC236}">
                <a16:creationId xmlns:a16="http://schemas.microsoft.com/office/drawing/2014/main" id="{2A94BD78-02FE-4B6F-AA4C-FE93BAF8D7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13515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427" y="381000"/>
            <a:ext cx="7378574" cy="1036642"/>
          </a:xfrm>
        </p:spPr>
        <p:txBody>
          <a:bodyPr>
            <a:noAutofit/>
          </a:bodyPr>
          <a:lstStyle/>
          <a:p>
            <a:r>
              <a:rPr lang="lv-LV" dirty="0">
                <a:solidFill>
                  <a:srgbClr val="7030A0"/>
                </a:solidFill>
              </a:rPr>
              <a:t>Nolikums un tā pielikumi</a:t>
            </a:r>
            <a:endParaRPr lang="en-GB" dirty="0">
              <a:solidFill>
                <a:srgbClr val="7030A0"/>
              </a:solidFill>
            </a:endParaRPr>
          </a:p>
        </p:txBody>
      </p:sp>
      <p:sp>
        <p:nvSpPr>
          <p:cNvPr id="3" name="Content Placeholder 2"/>
          <p:cNvSpPr>
            <a:spLocks noGrp="1"/>
          </p:cNvSpPr>
          <p:nvPr>
            <p:ph idx="1"/>
          </p:nvPr>
        </p:nvSpPr>
        <p:spPr>
          <a:xfrm>
            <a:off x="1765427" y="1202724"/>
            <a:ext cx="6921373" cy="4923449"/>
          </a:xfrm>
        </p:spPr>
        <p:txBody>
          <a:bodyPr>
            <a:normAutofit/>
          </a:bodyPr>
          <a:lstStyle/>
          <a:p>
            <a:endParaRPr lang="lv-LV" dirty="0"/>
          </a:p>
          <a:p>
            <a:r>
              <a:rPr lang="lv-LV" dirty="0"/>
              <a:t>Projektu iesniedzējus sevišķi aicinām iepazīties ar (versijas angļu valodā tiks drīzumā izstrādātas un publicētas):</a:t>
            </a:r>
          </a:p>
          <a:p>
            <a:pPr marL="342900" indent="-342900">
              <a:buFont typeface="Arial" panose="020B0604020202020204" pitchFamily="34" charset="0"/>
              <a:buChar char="•"/>
            </a:pPr>
            <a:r>
              <a:rPr lang="lv-LV" dirty="0"/>
              <a:t>Nolikumu</a:t>
            </a:r>
          </a:p>
          <a:p>
            <a:pPr marL="342900" indent="-342900">
              <a:buFont typeface="Arial" panose="020B0604020202020204" pitchFamily="34" charset="0"/>
              <a:buChar char="•"/>
            </a:pPr>
            <a:r>
              <a:rPr lang="lv-LV" dirty="0"/>
              <a:t>Nolikuma 1. pielikumu «Projekta pieteikums» (veidlapas gan mājaslapā, gan IS)</a:t>
            </a:r>
          </a:p>
          <a:p>
            <a:pPr marL="342900" indent="-342900">
              <a:buFont typeface="Arial" panose="020B0604020202020204" pitchFamily="34" charset="0"/>
              <a:buChar char="•"/>
            </a:pPr>
            <a:r>
              <a:rPr lang="lv-LV" dirty="0"/>
              <a:t>Nolikuma 2. pielikumu – </a:t>
            </a:r>
            <a:r>
              <a:rPr lang="lv-LV" dirty="0">
                <a:hlinkClick r:id="rId2"/>
              </a:rPr>
              <a:t>Iesniegšanas metodika</a:t>
            </a:r>
            <a:endParaRPr lang="lv-LV" dirty="0"/>
          </a:p>
          <a:p>
            <a:pPr marL="342900" indent="-342900">
              <a:buFont typeface="Arial" panose="020B0604020202020204" pitchFamily="34" charset="0"/>
              <a:buChar char="•"/>
            </a:pPr>
            <a:endParaRPr lang="lv-LV" dirty="0"/>
          </a:p>
          <a:p>
            <a:r>
              <a:rPr lang="lv-LV" b="1" dirty="0"/>
              <a:t>Trīs metodikas:</a:t>
            </a:r>
          </a:p>
          <a:p>
            <a:pPr marL="1104900" lvl="1" indent="-342900">
              <a:buFont typeface="Arial" panose="020B0604020202020204" pitchFamily="34" charset="0"/>
              <a:buChar char="•"/>
            </a:pPr>
            <a:r>
              <a:rPr lang="lv-LV" dirty="0">
                <a:latin typeface="Verdana" panose="020B0604030504040204" pitchFamily="34" charset="0"/>
                <a:ea typeface="Verdana" panose="020B0604030504040204" pitchFamily="34" charset="0"/>
              </a:rPr>
              <a:t>projektu iesniedzējiem (2. pielikums) </a:t>
            </a:r>
          </a:p>
          <a:p>
            <a:pPr marL="1104900" lvl="1" indent="-342900">
              <a:buFont typeface="Arial" panose="020B0604020202020204" pitchFamily="34" charset="0"/>
              <a:buChar char="•"/>
            </a:pPr>
            <a:r>
              <a:rPr lang="lv-LV" dirty="0">
                <a:latin typeface="Verdana" panose="020B0604030504040204" pitchFamily="34" charset="0"/>
                <a:ea typeface="Verdana" panose="020B0604030504040204" pitchFamily="34" charset="0"/>
              </a:rPr>
              <a:t>administratīvajai izvērtēšanai (4. pielikums)</a:t>
            </a:r>
          </a:p>
          <a:p>
            <a:pPr marL="1104900" lvl="1" indent="-342900">
              <a:buFont typeface="Arial" panose="020B0604020202020204" pitchFamily="34" charset="0"/>
              <a:buChar char="•"/>
            </a:pPr>
            <a:r>
              <a:rPr lang="lv-LV" dirty="0">
                <a:latin typeface="Verdana" panose="020B0604030504040204" pitchFamily="34" charset="0"/>
                <a:ea typeface="Verdana" panose="020B0604030504040204" pitchFamily="34" charset="0"/>
              </a:rPr>
              <a:t>Ekspertiem (6. pielikums)</a:t>
            </a:r>
          </a:p>
          <a:p>
            <a:endParaRPr lang="lv-LV" dirty="0"/>
          </a:p>
          <a:p>
            <a:pPr marL="342900" indent="-342900">
              <a:buFont typeface="Arial" panose="020B0604020202020204" pitchFamily="34" charset="0"/>
              <a:buChar char="•"/>
            </a:pPr>
            <a:endParaRPr lang="lv-LV" dirty="0"/>
          </a:p>
        </p:txBody>
      </p:sp>
      <p:sp>
        <p:nvSpPr>
          <p:cNvPr id="4" name="Text Placeholder 3"/>
          <p:cNvSpPr>
            <a:spLocks noGrp="1"/>
          </p:cNvSpPr>
          <p:nvPr>
            <p:ph type="body" sz="quarter" idx="10"/>
          </p:nvPr>
        </p:nvSpPr>
        <p:spPr/>
        <p:txBody>
          <a:bodyPr/>
          <a:lstStyle/>
          <a:p>
            <a:endParaRPr lang="en-GB"/>
          </a:p>
        </p:txBody>
      </p:sp>
      <p:sp>
        <p:nvSpPr>
          <p:cNvPr id="6" name="Text Placeholder 5">
            <a:extLst>
              <a:ext uri="{FF2B5EF4-FFF2-40B4-BE49-F238E27FC236}">
                <a16:creationId xmlns:a16="http://schemas.microsoft.com/office/drawing/2014/main" id="{8AF8EE90-C45C-4523-97A2-422D1B3695F1}"/>
              </a:ext>
            </a:extLst>
          </p:cNvPr>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A0AC525D-B0C4-45A8-B212-D7B4E3B330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50318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494" y="443956"/>
            <a:ext cx="6339016" cy="1036642"/>
          </a:xfrm>
        </p:spPr>
        <p:txBody>
          <a:bodyPr>
            <a:normAutofit/>
          </a:bodyPr>
          <a:lstStyle/>
          <a:p>
            <a:r>
              <a:rPr lang="lv-LV" sz="2200" dirty="0">
                <a:solidFill>
                  <a:srgbClr val="7030A0"/>
                </a:solidFill>
              </a:rPr>
              <a:t>Pieeja informācijas sistēmai (1)</a:t>
            </a:r>
            <a:endParaRPr lang="en-GB" sz="2200" dirty="0">
              <a:solidFill>
                <a:srgbClr val="7030A0"/>
              </a:solidFill>
            </a:endParaRPr>
          </a:p>
        </p:txBody>
      </p:sp>
      <p:sp>
        <p:nvSpPr>
          <p:cNvPr id="3" name="Content Placeholder 2"/>
          <p:cNvSpPr>
            <a:spLocks noGrp="1"/>
          </p:cNvSpPr>
          <p:nvPr>
            <p:ph idx="1"/>
          </p:nvPr>
        </p:nvSpPr>
        <p:spPr>
          <a:xfrm>
            <a:off x="626076" y="1752600"/>
            <a:ext cx="8060724" cy="4373573"/>
          </a:xfrm>
        </p:spPr>
        <p:txBody>
          <a:bodyPr/>
          <a:lstStyle/>
          <a:p>
            <a:r>
              <a:rPr lang="lv-LV" dirty="0"/>
              <a:t>Projekta iesniegumu aizpilda un iesniedz </a:t>
            </a:r>
            <a:r>
              <a:rPr lang="lv-LV" b="1" dirty="0"/>
              <a:t>Nacionālajā zinātniskās darbības informācijas sistēmā (</a:t>
            </a:r>
            <a:r>
              <a:rPr lang="lv-LV" b="1" dirty="0" err="1"/>
              <a:t>NZDIS</a:t>
            </a:r>
            <a:r>
              <a:rPr lang="lv-LV" b="1" dirty="0"/>
              <a:t>) </a:t>
            </a:r>
            <a:r>
              <a:rPr lang="lv-LV" b="1" dirty="0">
                <a:hlinkClick r:id="rId3"/>
              </a:rPr>
              <a:t>https://sciencelatvia.lv/</a:t>
            </a:r>
            <a:endParaRPr lang="lv-LV" b="1" dirty="0"/>
          </a:p>
          <a:p>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2"/>
          </p:nvPr>
        </p:nvSpPr>
        <p:spPr/>
        <p:txBody>
          <a:bodyPr/>
          <a:lstStyle/>
          <a:p>
            <a:endParaRPr lang="en-GB" dirty="0"/>
          </a:p>
        </p:txBody>
      </p:sp>
      <p:pic>
        <p:nvPicPr>
          <p:cNvPr id="8" name="Picture 7">
            <a:extLst>
              <a:ext uri="{FF2B5EF4-FFF2-40B4-BE49-F238E27FC236}">
                <a16:creationId xmlns:a16="http://schemas.microsoft.com/office/drawing/2014/main" id="{191B887F-E0AA-4FFF-A320-1B217ED4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64569"/>
            <a:ext cx="8338684" cy="2288944"/>
          </a:xfrm>
          <a:prstGeom prst="rect">
            <a:avLst/>
          </a:prstGeom>
        </p:spPr>
      </p:pic>
      <p:pic>
        <p:nvPicPr>
          <p:cNvPr id="10" name="Picture 9">
            <a:extLst>
              <a:ext uri="{FF2B5EF4-FFF2-40B4-BE49-F238E27FC236}">
                <a16:creationId xmlns:a16="http://schemas.microsoft.com/office/drawing/2014/main" id="{008709CB-14CE-4E9A-B3E4-B8A93E2B12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811555366"/>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E136CC152EB1D245A5FDECA292492C8A" ma:contentTypeVersion="12" ma:contentTypeDescription="Izveidot jaunu dokumentu." ma:contentTypeScope="" ma:versionID="54c80280ee468a7eb91b2bc869efd3d0">
  <xsd:schema xmlns:xsd="http://www.w3.org/2001/XMLSchema" xmlns:xs="http://www.w3.org/2001/XMLSchema" xmlns:p="http://schemas.microsoft.com/office/2006/metadata/properties" xmlns:ns3="73924fda-3357-40d4-9fae-85802a249899" xmlns:ns4="2f243a88-1479-4942-bbce-7bc383319ad9" targetNamespace="http://schemas.microsoft.com/office/2006/metadata/properties" ma:root="true" ma:fieldsID="37ef7b6f2ea112840d154ee6becae9d0" ns3:_="" ns4:_="">
    <xsd:import namespace="73924fda-3357-40d4-9fae-85802a249899"/>
    <xsd:import namespace="2f243a88-1479-4942-bbce-7bc383319ad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24fda-3357-40d4-9fae-85802a249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243a88-1479-4942-bbce-7bc383319ad9" elementFormDefault="qualified">
    <xsd:import namespace="http://schemas.microsoft.com/office/2006/documentManagement/types"/>
    <xsd:import namespace="http://schemas.microsoft.com/office/infopath/2007/PartnerControls"/>
    <xsd:element name="SharedWithUsers" ma:index="14"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Koplietots ar: detalizēti" ma:internalName="SharedWithDetails" ma:readOnly="true">
      <xsd:simpleType>
        <xsd:restriction base="dms:Note">
          <xsd:maxLength value="255"/>
        </xsd:restriction>
      </xsd:simpleType>
    </xsd:element>
    <xsd:element name="SharingHintHash" ma:index="16" nillable="true" ma:displayName="Koplietošanas norādes jaucējkod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B984FC-6235-4B15-9A5B-8A1A45BD5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24fda-3357-40d4-9fae-85802a249899"/>
    <ds:schemaRef ds:uri="2f243a88-1479-4942-bbce-7bc383319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2DCFA8-FC87-4267-BBA5-B7F20CE93B9E}">
  <ds:schemaRefs>
    <ds:schemaRef ds:uri="http://schemas.microsoft.com/sharepoint/v3/contenttype/forms"/>
  </ds:schemaRefs>
</ds:datastoreItem>
</file>

<file path=customXml/itemProps3.xml><?xml version="1.0" encoding="utf-8"?>
<ds:datastoreItem xmlns:ds="http://schemas.openxmlformats.org/officeDocument/2006/customXml" ds:itemID="{60D65BEE-874F-4245-AC24-84C8DCC85B13}">
  <ds:schemaRef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73924fda-3357-40d4-9fae-85802a249899"/>
    <ds:schemaRef ds:uri="2f243a88-1479-4942-bbce-7bc383319ad9"/>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4037</TotalTime>
  <Words>3548</Words>
  <Application>Microsoft Office PowerPoint</Application>
  <PresentationFormat>On-screen Show (4:3)</PresentationFormat>
  <Paragraphs>483</Paragraphs>
  <Slides>54</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4" baseType="lpstr">
      <vt:lpstr>MS PGothic</vt:lpstr>
      <vt:lpstr>Arial</vt:lpstr>
      <vt:lpstr>Arial Narrow</vt:lpstr>
      <vt:lpstr>Calibri</vt:lpstr>
      <vt:lpstr>Times New Roman</vt:lpstr>
      <vt:lpstr>Trebuchet MS</vt:lpstr>
      <vt:lpstr>Verdana</vt:lpstr>
      <vt:lpstr>Wingdings</vt:lpstr>
      <vt:lpstr>89_Prezentacija_templateLV</vt:lpstr>
      <vt:lpstr>Equation.3</vt:lpstr>
      <vt:lpstr>PowerPoint Presentation</vt:lpstr>
      <vt:lpstr>Prezentācijā</vt:lpstr>
      <vt:lpstr>Galvenie jautājumi</vt:lpstr>
      <vt:lpstr>Konkursa laika līnija  (aptuveni)</vt:lpstr>
      <vt:lpstr>Prezentācijā izmantotie saīsinājumi</vt:lpstr>
      <vt:lpstr>Normatīvie akti</vt:lpstr>
      <vt:lpstr>Veidlapas</vt:lpstr>
      <vt:lpstr>Nolikums un tā pielikumi</vt:lpstr>
      <vt:lpstr>Pieeja informācijas sistēmai (1)</vt:lpstr>
      <vt:lpstr>Pieeja informācijas sistēmai (2)</vt:lpstr>
      <vt:lpstr>PowerPoint Presentation</vt:lpstr>
      <vt:lpstr>Jauna projekta iesnieguma  izveide (1) Konkursa izvēle </vt:lpstr>
      <vt:lpstr>PowerPoint Presentation</vt:lpstr>
      <vt:lpstr>Jauna projekta iesnieguma  izveide (3) Projekta vadītāja pievienošana </vt:lpstr>
      <vt:lpstr>Jauna projekta iesnieguma  izveide (4) Projekta vadītāja pievienošana</vt:lpstr>
      <vt:lpstr>Projekta iesniegums: A daļa «Vispārīgā informācija»</vt:lpstr>
      <vt:lpstr>Projekta iesniegums: A daļa «Vispārīgā informācija» Informācijas sistēmas nosacījumi</vt:lpstr>
      <vt:lpstr>Projekta iesniegums: A daļa  «Vispārīgā informācija» Informācijas sistēmas nosacījumi</vt:lpstr>
      <vt:lpstr>Projekta iesniegums: A daļa «Vispārīgā informācija» 1. nodaļa – Vispārīgā informācija</vt:lpstr>
      <vt:lpstr>Projekta iesniegums: A daļa  «Vispārīgā informācija» 1. nodaļa – Vispārīgā informācija</vt:lpstr>
      <vt:lpstr>Projekta iesniegšana informācijas sistēmā– Dokumentācija</vt:lpstr>
      <vt:lpstr>Projekta zinātniskā grupa Jauni nosacījumi salīdzinājumā ar iepriekšējo konkursu</vt:lpstr>
      <vt:lpstr>Projekta iesniegums: A daļa  «Vispārīgā informācija» 2. nodaļa – Zinātniskā grupa</vt:lpstr>
      <vt:lpstr>Projekta iesniegums: A daļa  «Vispārīgā informācija» 2. nodaļa – Zinātniskā grupa (informācijas sistēma)</vt:lpstr>
      <vt:lpstr>Projekta iesniegums: A daļa  «Vispārīgā informācija» 2. nodaļa – Zinātniskā grupa (informācijas sistēma)</vt:lpstr>
      <vt:lpstr>Projekta iesniegums: A daļa  «Vispārīgā informācija» 3. nodaļa – Projekta rezultāti</vt:lpstr>
      <vt:lpstr>Projekta iesniegums: A daļa  «Vispārīgā informācija» 3. nodaļa – Projekta rezultāti (informācijas sistēma)</vt:lpstr>
      <vt:lpstr>Projekta iesniegums: A daļa  «Vispārīgā informācija» 4. nodaļa – Projekta budžets</vt:lpstr>
      <vt:lpstr>Projekta iesniegums: A daļa «Vispārīgā informācija» 4. nodaļa – Projekta budžets (informācijas sistēma)</vt:lpstr>
      <vt:lpstr>Projekta iesniegums: B daļa  «Projekta apraksts» Nosacījumi</vt:lpstr>
      <vt:lpstr>Projekta iesniegums: B daļa «Projekta apraksts» Informācijas sistēma</vt:lpstr>
      <vt:lpstr>Projekta iesniegums: B daļa  «Projekta apraksts» Zinātniskā izcilība (50%)</vt:lpstr>
      <vt:lpstr>Ekspertu atziņas (1)</vt:lpstr>
      <vt:lpstr>Projekta iesniegums: B daļa  «Projekta apraksts» Ietekme (30%)</vt:lpstr>
      <vt:lpstr>Ekspertu atziņas (2)</vt:lpstr>
      <vt:lpstr>Projekta iesniegums: B daļa  «Projekta apraksts» Īstenošana (20%)</vt:lpstr>
      <vt:lpstr>Ekspertu atziņas (3)</vt:lpstr>
      <vt:lpstr>Projekta iesniegums: C daļa «Curriculum Vitae»</vt:lpstr>
      <vt:lpstr>Projekta iesniegums: C daļa «Curriculum Vitae» Informācijas sistēma</vt:lpstr>
      <vt:lpstr>Projekta iesniegums: Administratīvās (D, E un F) daļas </vt:lpstr>
      <vt:lpstr>Dubultfinansējuma risks</vt:lpstr>
      <vt:lpstr>Informācijas sistēma – Atgādinājumi (1)</vt:lpstr>
      <vt:lpstr>Informācijas sistēma – Atgādinājumi (2)</vt:lpstr>
      <vt:lpstr>Informācijas sistēma – Atgādinājumi (3)</vt:lpstr>
      <vt:lpstr>Informācijas sistēma –  Atgādinājumi par projekta iesnieguma iesniegšanu (4)</vt:lpstr>
      <vt:lpstr>Administratīvā izvērtēšana</vt:lpstr>
      <vt:lpstr>Zinātniskās izvērtēšanas organizācija</vt:lpstr>
      <vt:lpstr>Zinātniskā izvērtēšana</vt:lpstr>
      <vt:lpstr>Pārbaude</vt:lpstr>
      <vt:lpstr>PowerPoint Presentation</vt:lpstr>
      <vt:lpstr>Lēmumu pieņemšana</vt:lpstr>
      <vt:lpstr>Īstenošana</vt:lpstr>
      <vt:lpstr>Vairāk informācijas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Ingmārs</dc:creator>
  <cp:lastModifiedBy>Ingmars Kreismanis</cp:lastModifiedBy>
  <cp:revision>283</cp:revision>
  <cp:lastPrinted>2018-07-25T08:20:02Z</cp:lastPrinted>
  <dcterms:created xsi:type="dcterms:W3CDTF">2014-11-20T14:46:47Z</dcterms:created>
  <dcterms:modified xsi:type="dcterms:W3CDTF">2021-08-25T16:16:57Z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0x010100E136CC152EB1D245A5FDECA292492C8A</vt:lpwstr>
  </property>
</Properties>
</file>