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8" r:id="rId4"/>
    <p:sldId id="259" r:id="rId5"/>
    <p:sldId id="405" r:id="rId6"/>
    <p:sldId id="267" r:id="rId7"/>
    <p:sldId id="260" r:id="rId8"/>
    <p:sldId id="266" r:id="rId9"/>
    <p:sldId id="261" r:id="rId10"/>
    <p:sldId id="262" r:id="rId11"/>
    <p:sldId id="404" r:id="rId1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6D30"/>
    <a:srgbClr val="488187"/>
    <a:srgbClr val="B6D452"/>
    <a:srgbClr val="65ADB6"/>
    <a:srgbClr val="F16F24"/>
    <a:srgbClr val="FFD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A49A2-6520-46D8-BB40-92188E4C354E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7384D-C4E8-4F44-9873-480FC8C5C3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46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8867A-F4C3-4D9F-B757-16911C53AB6B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81012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766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11820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25286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45579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1159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46958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E3A39-F0E6-4DBB-A897-EDEB3961B8B5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75447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BD55-4E9C-41B1-B3F2-1B8C78CB9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97457C-7108-469A-BC09-0CC547FB8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BA26A-F5B2-45C9-A846-80C1FFDC1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27E98-212B-47B2-9311-9AA7437E5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B4396-10B0-402A-BE3A-237F037B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433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C6940-B8B5-48E8-BA14-EF2E10F5B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C78EF4-43C6-472E-A77C-03E8C1875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DA6B5-AEBB-4E2E-9764-CF65D1D4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98B58-10EF-4243-9885-336C587BB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73746-3976-4794-875C-C4254E24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7593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7F8DBA-6449-4A72-88AE-7B9E7FD03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E1808-F5FA-488C-A477-BB3FF51A9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F46AC-60E3-44D9-82D6-49DABA1B3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47B6E-386E-448C-A527-F8FEC8544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FF26D-ECB9-47EB-BCB7-5C889C334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54976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11938"/>
            <a:ext cx="1219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26" name="Picture 2" descr="Sākums | Latvijas Zinātnes padome">
            <a:extLst>
              <a:ext uri="{FF2B5EF4-FFF2-40B4-BE49-F238E27FC236}">
                <a16:creationId xmlns:a16="http://schemas.microsoft.com/office/drawing/2014/main" id="{C35AAD40-F317-4C36-85E5-DD8860D27F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41" y="793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20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54458-983B-4990-80AA-5C3481AB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E0E73-3652-44B1-830D-9CBA68B18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14390-5E23-402C-B2AC-5B6457760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9C1BF-F76B-438E-9833-14B45CBB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AA9E8-BAA9-4D17-B8B5-26876B80E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013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03E22-10B3-4921-AFA7-9BD71F49D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37843-A711-4338-ADAA-DDED8CFB8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C6CCA-3C06-4599-BA80-6CE56DE3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66CBF-578B-47D3-BB59-C47ADBF2B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8F3EA-ACBE-405E-9542-844CFD41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626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4ECDD-11DE-472E-B7DF-287974AB1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434A3-63BB-4F6F-A0C5-7D2415E05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36364-E75D-4970-BB26-574BF42E0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24C28-4DA0-4E56-8313-11F36089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A03A6-F481-462F-BAD2-229053E4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7DB3F-EB43-4082-90C3-C75AD27F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601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1A3C2-AB49-42AC-980F-DC89FD854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066DF-F46B-42F0-8558-1B279C9A9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6F4AC-9DFE-437C-95A7-A5832FE96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11A32-E6EF-4936-BCA3-A2C33CBA0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48C7A5-2C4A-457F-A67D-35660E511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6A2C2F-E055-41A1-9305-F4767DDB3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07025E-0A4F-47DB-89AD-CBC1DCC0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6E4D93-6C16-486D-9EDC-C8856B303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970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466A6-F884-449C-9390-6A6F3DB6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4BFAD-2B52-4745-B96C-1E8E76EBC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192D4-124F-49F1-9D13-6B937B89A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A0D12-9638-4248-B67F-ADB9D2DE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4843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944C6F-4C12-4F42-97A7-8D018252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DBEBD-5DC4-4924-BADD-53120C0F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DC1EB-4CF2-4CC2-91B7-AAE3AA01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849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CDD50-C1B1-4325-8ED0-C3045B9A4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BC935-9F10-45A1-9150-888350FE2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7507E-490F-4C58-B518-4536807AD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81D12-1195-46DA-9815-6D87ECF36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93E08-97A0-4902-BA7E-15D9931C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EA356-FF43-4783-AFBE-AB96DC8F9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2747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30B5E-5222-48E0-93B1-F50C52827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6FD0DB-FBAE-448F-B598-D2BB141C86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A2DEF-4129-40E5-8D21-B54EE9E4B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BB4D6-EA67-4C88-927F-C1580933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BFC66-108E-4EB8-871B-4158F670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58296-4611-4F1F-9FEE-72199DEB6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766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1DFF1A-121A-4104-B1FE-7582B7489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7E793-5127-4846-8B44-68BBC1A78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7EDC6-CB9A-4D2E-9DED-B8684F778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08BB0-A7D7-4620-8310-93BAB8AE3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822FC-CA95-47D4-BDE3-EB9F78600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84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apvarsnis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https://www.facebook.com/HEncplv" TargetMode="Externa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hyperlink" Target="https://lzp.gov.lv/starptautiskas-sadarbibas-programmas/apvarsnis-eiropa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opportunities/topic-search;callCode=null;freeTextSearchKeyword=;matchWholeText=true;typeCodes=1,0;statusCodes=31094501,31094502;programmePeriod=2021%20-%202027;programCcm2Id=43108390;programDivisionCode=null;focusAreaCode=null;destinationGroup=null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6977CF-8A5E-45CB-81B9-308EDA9DF805}"/>
              </a:ext>
            </a:extLst>
          </p:cNvPr>
          <p:cNvSpPr/>
          <p:nvPr/>
        </p:nvSpPr>
        <p:spPr>
          <a:xfrm>
            <a:off x="-8638" y="5831696"/>
            <a:ext cx="12200638" cy="9260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Rounded Rectangle 10"/>
          <p:cNvSpPr/>
          <p:nvPr/>
        </p:nvSpPr>
        <p:spPr>
          <a:xfrm rot="19672327">
            <a:off x="684055" y="301316"/>
            <a:ext cx="1513096" cy="1390762"/>
          </a:xfrm>
          <a:prstGeom prst="round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Rounded Rectangle 21"/>
          <p:cNvSpPr/>
          <p:nvPr/>
        </p:nvSpPr>
        <p:spPr>
          <a:xfrm rot="19672327">
            <a:off x="2259322" y="244095"/>
            <a:ext cx="3600431" cy="3466546"/>
          </a:xfrm>
          <a:prstGeom prst="roundRect">
            <a:avLst/>
          </a:prstGeom>
          <a:noFill/>
          <a:ln w="57150">
            <a:solidFill>
              <a:srgbClr val="488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4800" dirty="0"/>
          </a:p>
        </p:txBody>
      </p:sp>
      <p:sp>
        <p:nvSpPr>
          <p:cNvPr id="10" name="Rounded Rectangle 9"/>
          <p:cNvSpPr/>
          <p:nvPr/>
        </p:nvSpPr>
        <p:spPr>
          <a:xfrm rot="19672327">
            <a:off x="2673627" y="297441"/>
            <a:ext cx="3761707" cy="3804043"/>
          </a:xfrm>
          <a:prstGeom prst="round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4800" dirty="0"/>
          </a:p>
        </p:txBody>
      </p:sp>
      <p:sp>
        <p:nvSpPr>
          <p:cNvPr id="12" name="Rounded Rectangle 11"/>
          <p:cNvSpPr/>
          <p:nvPr/>
        </p:nvSpPr>
        <p:spPr>
          <a:xfrm rot="19672327">
            <a:off x="2195688" y="-527032"/>
            <a:ext cx="1377259" cy="1320028"/>
          </a:xfrm>
          <a:prstGeom prst="roundRect">
            <a:avLst/>
          </a:prstGeom>
          <a:solidFill>
            <a:srgbClr val="488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Rounded Rectangle 13"/>
          <p:cNvSpPr/>
          <p:nvPr/>
        </p:nvSpPr>
        <p:spPr>
          <a:xfrm rot="19672327">
            <a:off x="6424555" y="-35389"/>
            <a:ext cx="2206602" cy="2031564"/>
          </a:xfrm>
          <a:prstGeom prst="roundRect">
            <a:avLst/>
          </a:prstGeom>
          <a:solidFill>
            <a:srgbClr val="488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2024873" y="608297"/>
            <a:ext cx="4990019" cy="34505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lv-LV" sz="1800" spc="300" dirty="0">
                <a:solidFill>
                  <a:schemeClr val="bg1"/>
                </a:solidFill>
                <a:latin typeface="Roboto Condensed"/>
              </a:rPr>
              <a:t>PIEDALIES MŪSU </a:t>
            </a:r>
            <a:br>
              <a:rPr lang="lv-LV" sz="1800" spc="300" dirty="0">
                <a:solidFill>
                  <a:schemeClr val="bg1"/>
                </a:solidFill>
                <a:latin typeface="Roboto Condensed"/>
              </a:rPr>
            </a:br>
            <a:r>
              <a:rPr lang="lv-LV" sz="1800" spc="300" dirty="0">
                <a:solidFill>
                  <a:schemeClr val="bg1"/>
                </a:solidFill>
                <a:latin typeface="Roboto Condensed"/>
              </a:rPr>
              <a:t>PASĀKUMĀ </a:t>
            </a:r>
            <a:r>
              <a:rPr lang="lv-LV" sz="2400" b="1" spc="600" dirty="0">
                <a:solidFill>
                  <a:schemeClr val="bg1"/>
                </a:solidFill>
                <a:latin typeface="Roboto Condensed"/>
              </a:rPr>
              <a:t>ViN23</a:t>
            </a:r>
            <a:br>
              <a:rPr lang="lv-LV" sz="2400" b="1" spc="600" dirty="0">
                <a:solidFill>
                  <a:schemeClr val="bg1"/>
                </a:solidFill>
                <a:latin typeface="Roboto Condensed"/>
              </a:rPr>
            </a:br>
            <a:r>
              <a:rPr lang="lv-LV" sz="1800" spc="300" dirty="0">
                <a:solidFill>
                  <a:schemeClr val="bg1"/>
                </a:solidFill>
                <a:latin typeface="Roboto Condensed"/>
              </a:rPr>
              <a:t>IETVAROS</a:t>
            </a:r>
            <a:br>
              <a:rPr lang="lv-LV" sz="2000" spc="300" dirty="0">
                <a:solidFill>
                  <a:schemeClr val="bg1"/>
                </a:solidFill>
                <a:latin typeface="Roboto Condensed"/>
              </a:rPr>
            </a:br>
            <a:r>
              <a:rPr lang="lv-LV" sz="2800" b="1" spc="600" dirty="0">
                <a:latin typeface="Roboto Condensed"/>
              </a:rPr>
              <a:t> APVĀRSNIS</a:t>
            </a:r>
            <a:br>
              <a:rPr lang="lv-LV" sz="2800" b="1" spc="600" dirty="0">
                <a:latin typeface="Roboto Condensed"/>
              </a:rPr>
            </a:br>
            <a:r>
              <a:rPr lang="lv-LV" sz="2800" b="1" spc="600" dirty="0">
                <a:latin typeface="Roboto Condensed"/>
              </a:rPr>
              <a:t> EIROPA</a:t>
            </a:r>
            <a:br>
              <a:rPr lang="lv-LV" sz="2800" b="1" spc="600" dirty="0">
                <a:latin typeface="Roboto Condensed"/>
              </a:rPr>
            </a:br>
            <a:r>
              <a:rPr lang="lv-LV" sz="2800" b="1" spc="600" dirty="0">
                <a:latin typeface="Roboto Condensed"/>
              </a:rPr>
              <a:t>SNIEGTĀS</a:t>
            </a:r>
            <a:br>
              <a:rPr lang="lv-LV" sz="2800" b="1" spc="600" dirty="0">
                <a:latin typeface="Roboto Condensed"/>
              </a:rPr>
            </a:br>
            <a:r>
              <a:rPr lang="lv-LV" sz="2800" b="1" spc="600" dirty="0">
                <a:latin typeface="Roboto Condensed"/>
              </a:rPr>
              <a:t> IESPĒJAS</a:t>
            </a:r>
            <a:br>
              <a:rPr lang="lv-LV" sz="1800" dirty="0"/>
            </a:br>
            <a:endParaRPr lang="lv-LV" sz="2400" dirty="0"/>
          </a:p>
        </p:txBody>
      </p:sp>
      <p:pic>
        <p:nvPicPr>
          <p:cNvPr id="21" name="Picture 4" descr="Image result for ковычки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49113" y="1753636"/>
            <a:ext cx="416008" cy="35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02" y="2113515"/>
            <a:ext cx="737750" cy="737750"/>
          </a:xfrm>
          <a:prstGeom prst="rect">
            <a:avLst/>
          </a:prstGeom>
        </p:spPr>
      </p:pic>
      <p:pic>
        <p:nvPicPr>
          <p:cNvPr id="24" name="Picture 23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39" y="1492904"/>
            <a:ext cx="735892" cy="737750"/>
          </a:xfrm>
          <a:prstGeom prst="rect">
            <a:avLst/>
          </a:prstGeom>
        </p:spPr>
      </p:pic>
      <p:sp>
        <p:nvSpPr>
          <p:cNvPr id="25" name="Title 17"/>
          <p:cNvSpPr txBox="1">
            <a:spLocks/>
          </p:cNvSpPr>
          <p:nvPr/>
        </p:nvSpPr>
        <p:spPr>
          <a:xfrm>
            <a:off x="6377302" y="109051"/>
            <a:ext cx="2445183" cy="16192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spc="300" dirty="0">
                <a:solidFill>
                  <a:schemeClr val="bg1"/>
                </a:solidFill>
                <a:latin typeface="Roboto Condensed"/>
              </a:rPr>
              <a:t>2</a:t>
            </a:r>
            <a:r>
              <a:rPr lang="lv-LV" sz="2800" spc="300" dirty="0">
                <a:solidFill>
                  <a:schemeClr val="bg1"/>
                </a:solidFill>
                <a:latin typeface="Roboto Condensed"/>
              </a:rPr>
              <a:t>1.feb.</a:t>
            </a:r>
          </a:p>
          <a:p>
            <a:pPr>
              <a:lnSpc>
                <a:spcPct val="100000"/>
              </a:lnSpc>
            </a:pPr>
            <a:r>
              <a:rPr lang="lv-LV" sz="2000" spc="300" dirty="0">
                <a:solidFill>
                  <a:schemeClr val="bg1"/>
                </a:solidFill>
                <a:latin typeface="Roboto Condensed"/>
              </a:rPr>
              <a:t>10:00 – 13:00</a:t>
            </a:r>
            <a:br>
              <a:rPr lang="lv-LV" sz="2000" dirty="0"/>
            </a:br>
            <a:endParaRPr lang="lv-LV" sz="2000" dirty="0"/>
          </a:p>
        </p:txBody>
      </p:sp>
      <p:sp>
        <p:nvSpPr>
          <p:cNvPr id="19" name="Rectangle 18"/>
          <p:cNvSpPr/>
          <p:nvPr/>
        </p:nvSpPr>
        <p:spPr>
          <a:xfrm>
            <a:off x="6345153" y="2629731"/>
            <a:ext cx="1795681" cy="323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lv-LV" sz="1200" b="1" dirty="0">
                <a:latin typeface="Roboto Condensed"/>
              </a:rPr>
              <a:t>10:00 – 10:15</a:t>
            </a:r>
          </a:p>
          <a:p>
            <a:pPr algn="r">
              <a:lnSpc>
                <a:spcPct val="200000"/>
              </a:lnSpc>
            </a:pPr>
            <a:endParaRPr lang="lv-LV" sz="2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         10:15 – 10:35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 10:35 – 10:50</a:t>
            </a:r>
          </a:p>
          <a:p>
            <a:pPr algn="r"/>
            <a:endParaRPr lang="lv-LV" sz="10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10:50 – 11:05</a:t>
            </a:r>
          </a:p>
          <a:p>
            <a:pPr algn="r"/>
            <a:endParaRPr lang="lv-LV" sz="65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11:05 – 11:20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11:20 – 11:35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11:35 – 11:55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11:55 – 12:10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12:10 – 12:30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12:30 – 12:50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188589" y="2664248"/>
            <a:ext cx="4286993" cy="3125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lv-LV" sz="1050" b="1" dirty="0">
                <a:solidFill>
                  <a:srgbClr val="488187"/>
                </a:solidFill>
                <a:latin typeface="Roboto Condensed"/>
              </a:rPr>
              <a:t>IESKATS ES PROGRAMMĀ #APVĀRSNIS EIROPA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IESKATS JURIDISKOS UN FINANŠU JAUTĀJUMOS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PAR PROGRAMMU MARIJAS SKLODOVSKAS KIRĪ AKTIVITĀTĒM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IESKATS 4. KLASTERĪ – DIGITĀLĀ JOMA, RŪPNIECĪBA UN KOSMOSS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IESKATS 6. KLASTERĪ – DABAS RESURSI, BIOEKONOMIKA, PĀRTIKA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IESKATS 2. KLASTERĪ – KULTŪRA, JAUNRADE UN IEKĻAUJOŠA SABIEDRĪBA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IESKATS EIROPAS INOVĀCIJU PADOMĒ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EIROPAS PARTNERĪBAS INNOVATIVE SME / EUROSTARS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FIT-4-NMP PIEDĀVĀTAIS ATBALSTS DALĪBAI «APVĀRSNIS EIROPĀ» 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«EIT FOOD» SNIEGTĀS IESPĒJAS</a:t>
            </a: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8188589" y="2787643"/>
            <a:ext cx="0" cy="2967095"/>
          </a:xfrm>
          <a:prstGeom prst="line">
            <a:avLst/>
          </a:prstGeom>
          <a:ln w="38100">
            <a:solidFill>
              <a:srgbClr val="4881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393633" y="294882"/>
            <a:ext cx="2583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1600" i="0" u="none" strike="noStrike" spc="300" baseline="0" dirty="0">
                <a:solidFill>
                  <a:srgbClr val="5D6D30"/>
                </a:solidFill>
                <a:latin typeface="RobotoCondensed-Light"/>
              </a:rPr>
              <a:t>#VIN2023</a:t>
            </a:r>
          </a:p>
          <a:p>
            <a:pPr algn="r"/>
            <a:r>
              <a:rPr lang="lv-LV" sz="1600" i="0" u="none" strike="noStrike" spc="300" baseline="0" dirty="0">
                <a:solidFill>
                  <a:srgbClr val="5D6D30"/>
                </a:solidFill>
                <a:latin typeface="RobotoCondensed-Light"/>
              </a:rPr>
              <a:t>#vidzememainās</a:t>
            </a:r>
            <a:r>
              <a:rPr lang="lv-LV" sz="1600" i="0" u="none" strike="noStrike" spc="300" dirty="0">
                <a:solidFill>
                  <a:srgbClr val="5D6D30"/>
                </a:solidFill>
                <a:latin typeface="RobotoCondensed-Light"/>
              </a:rPr>
              <a:t> </a:t>
            </a:r>
            <a:endParaRPr lang="lv-LV" sz="1600" i="0" u="none" strike="noStrike" spc="300" baseline="0" dirty="0">
              <a:solidFill>
                <a:srgbClr val="5D6D30"/>
              </a:solidFill>
              <a:latin typeface="RobotoCondensed-Light"/>
            </a:endParaRPr>
          </a:p>
          <a:p>
            <a:pPr algn="r"/>
            <a:r>
              <a:rPr lang="lv-LV" sz="1600" b="1" spc="300" dirty="0">
                <a:solidFill>
                  <a:srgbClr val="5D6D30"/>
                </a:solidFill>
                <a:latin typeface="RobotoCondensed-Light"/>
              </a:rPr>
              <a:t>#improvizācija</a:t>
            </a:r>
            <a:r>
              <a:rPr lang="lv-LV" sz="1600" b="1" i="0" u="none" strike="noStrike" spc="300" baseline="0" dirty="0">
                <a:solidFill>
                  <a:srgbClr val="5D6D30"/>
                </a:solidFill>
                <a:latin typeface="RobotoCondensed-Light"/>
              </a:rPr>
              <a:t> </a:t>
            </a:r>
          </a:p>
          <a:p>
            <a:pPr algn="r"/>
            <a:r>
              <a:rPr lang="lv-LV" sz="1600" i="0" u="none" strike="noStrike" spc="300" baseline="0" dirty="0">
                <a:solidFill>
                  <a:srgbClr val="5D6D30"/>
                </a:solidFill>
                <a:latin typeface="RobotoCondensed-Light"/>
              </a:rPr>
              <a:t>#inovācija</a:t>
            </a:r>
            <a:endParaRPr lang="lv-LV" sz="1600" spc="300" dirty="0">
              <a:solidFill>
                <a:srgbClr val="5D6D30"/>
              </a:solidFill>
            </a:endParaRPr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1717B81F-F524-4C05-A4F3-59F866FBAEE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32"/>
          <a:stretch/>
        </p:blipFill>
        <p:spPr>
          <a:xfrm>
            <a:off x="6908209" y="5893614"/>
            <a:ext cx="4115634" cy="778524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D5840290-BA85-4338-9DAC-5ED51E4821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52" y="57284"/>
            <a:ext cx="1055725" cy="527863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3B40D4E-0731-4544-96D4-A00AA88B6F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7" y="632044"/>
            <a:ext cx="1331160" cy="770430"/>
          </a:xfrm>
          <a:prstGeom prst="rect">
            <a:avLst/>
          </a:prstGeom>
        </p:spPr>
      </p:pic>
      <p:pic>
        <p:nvPicPr>
          <p:cNvPr id="3" name="Picture 2" descr="International cooperation - Aktywni Obywatele">
            <a:extLst>
              <a:ext uri="{FF2B5EF4-FFF2-40B4-BE49-F238E27FC236}">
                <a16:creationId xmlns:a16="http://schemas.microsoft.com/office/drawing/2014/main" id="{DCFF2AAD-0115-41A8-AC75-1B1656613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5" y="3221217"/>
            <a:ext cx="5348392" cy="373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International cooperation - Aktywni Obywatele">
            <a:extLst>
              <a:ext uri="{FF2B5EF4-FFF2-40B4-BE49-F238E27FC236}">
                <a16:creationId xmlns:a16="http://schemas.microsoft.com/office/drawing/2014/main" id="{03433CA0-6CF0-2973-6159-5EE1ECB47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6" t="-6891" r="14685" b="75421"/>
          <a:stretch/>
        </p:blipFill>
        <p:spPr bwMode="auto">
          <a:xfrm>
            <a:off x="7114809" y="1435588"/>
            <a:ext cx="3153380" cy="117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nternational cooperation - Aktywni Obywatele">
            <a:extLst>
              <a:ext uri="{FF2B5EF4-FFF2-40B4-BE49-F238E27FC236}">
                <a16:creationId xmlns:a16="http://schemas.microsoft.com/office/drawing/2014/main" id="{4D3CC605-E34B-AFB0-43B3-9ACFDC781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8" t="-6891" r="14685" b="75421"/>
          <a:stretch/>
        </p:blipFill>
        <p:spPr bwMode="auto">
          <a:xfrm flipH="1">
            <a:off x="9696273" y="873724"/>
            <a:ext cx="2611453" cy="117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International cooperation - Aktywni Obywatele">
            <a:extLst>
              <a:ext uri="{FF2B5EF4-FFF2-40B4-BE49-F238E27FC236}">
                <a16:creationId xmlns:a16="http://schemas.microsoft.com/office/drawing/2014/main" id="{0575226A-7C05-69BC-5D07-42B014D83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60" b="60742"/>
          <a:stretch/>
        </p:blipFill>
        <p:spPr bwMode="auto">
          <a:xfrm>
            <a:off x="11116345" y="1835130"/>
            <a:ext cx="1291112" cy="146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Image result for ковычки">
            <a:extLst>
              <a:ext uri="{FF2B5EF4-FFF2-40B4-BE49-F238E27FC236}">
                <a16:creationId xmlns:a16="http://schemas.microsoft.com/office/drawing/2014/main" id="{C4586155-B39B-B9CF-B772-00DA22302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504" y="3494634"/>
            <a:ext cx="416008" cy="35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452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85B37-3174-4AB6-A5EC-C074242DE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altLang="lv-LV" sz="3600" dirty="0">
                <a:solidFill>
                  <a:srgbClr val="5D6D30"/>
                </a:solidFill>
                <a:latin typeface="+mn-lt"/>
                <a:ea typeface="MS PGothic" panose="020B0600070205080204" pitchFamily="34" charset="-128"/>
                <a:cs typeface="+mn-cs"/>
              </a:rPr>
              <a:t>Finansējuma a</a:t>
            </a:r>
            <a:r>
              <a:rPr lang="lv-LV" altLang="lv-LV" sz="3600" b="0" dirty="0">
                <a:solidFill>
                  <a:srgbClr val="5D6D30"/>
                </a:solidFill>
                <a:latin typeface="+mn-lt"/>
                <a:ea typeface="MS PGothic" panose="020B0600070205080204" pitchFamily="34" charset="-128"/>
                <a:cs typeface="+mn-cs"/>
              </a:rPr>
              <a:t>tbalsta intensitāte</a:t>
            </a:r>
            <a:endParaRPr lang="lv-LV" sz="3600" b="1" dirty="0">
              <a:solidFill>
                <a:srgbClr val="5D6D3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BD1AA-6035-4E7F-A67A-041B417F9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v-LV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3FD958F-E7B7-461C-81AB-563552FD0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584" y="704797"/>
            <a:ext cx="1531992" cy="7659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>
            <a:off x="-8638" y="1825626"/>
            <a:ext cx="12200638" cy="48143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C4DA776F-8005-4271-BF1D-29A134621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4" t="22151" r="10851" b="10709"/>
          <a:stretch>
            <a:fillRect/>
          </a:stretch>
        </p:blipFill>
        <p:spPr bwMode="auto">
          <a:xfrm>
            <a:off x="721178" y="1915886"/>
            <a:ext cx="8078371" cy="47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735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0D46E81-6658-6DE5-F5D7-B11D01FF49BE}"/>
              </a:ext>
            </a:extLst>
          </p:cNvPr>
          <p:cNvSpPr/>
          <p:nvPr/>
        </p:nvSpPr>
        <p:spPr>
          <a:xfrm>
            <a:off x="0" y="4883186"/>
            <a:ext cx="12588240" cy="1705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E2FE53D-6D48-40E4-BBCB-95277D6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20575"/>
            <a:ext cx="10363200" cy="960442"/>
          </a:xfrm>
        </p:spPr>
        <p:txBody>
          <a:bodyPr/>
          <a:lstStyle/>
          <a:p>
            <a:r>
              <a:rPr lang="lv-LV" sz="3200" b="1" dirty="0">
                <a:solidFill>
                  <a:srgbClr val="5D6D30"/>
                </a:solidFill>
                <a:latin typeface="+mn-lt"/>
                <a:ea typeface="Roboto" panose="02000000000000000000" pitchFamily="2" charset="0"/>
              </a:rPr>
              <a:t>Atbalstīsim Jūsu dalību!</a:t>
            </a:r>
            <a:endParaRPr lang="lv-LV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9C59C-FC4D-4132-94D3-1966F139E02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5600" y="6324600"/>
            <a:ext cx="406400" cy="304800"/>
          </a:xfrm>
        </p:spPr>
        <p:txBody>
          <a:bodyPr/>
          <a:lstStyle/>
          <a:p>
            <a:pPr>
              <a:defRPr/>
            </a:pPr>
            <a:fld id="{559B3BF5-5EA0-4E17-AB4B-664290D5DB15}" type="slidenum">
              <a:rPr lang="en-US" altLang="lv-LV" smtClean="0"/>
              <a:pPr>
                <a:defRPr/>
              </a:pPr>
              <a:t>11</a:t>
            </a:fld>
            <a:endParaRPr lang="en-US" altLang="lv-LV"/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77EC98D4-A5BD-4B4A-8347-CD006E290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483" y="5274106"/>
            <a:ext cx="1803117" cy="10435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D6C18C-6D6A-46A4-8064-78CB7E2E2EAE}"/>
              </a:ext>
            </a:extLst>
          </p:cNvPr>
          <p:cNvSpPr txBox="1"/>
          <p:nvPr/>
        </p:nvSpPr>
        <p:spPr>
          <a:xfrm>
            <a:off x="3048000" y="3195248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b="1" i="0" u="none" strike="noStrike" kern="1200" cap="none" spc="0" normalizeH="0" baseline="0" noProof="0" dirty="0">
                <a:ln>
                  <a:noFill/>
                </a:ln>
                <a:solidFill>
                  <a:srgbClr val="5D6D30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Jānis Ancāns, </a:t>
            </a:r>
            <a:r>
              <a:rPr kumimoji="0" lang="lv-LV" b="1" i="0" u="none" strike="noStrike" kern="1200" cap="none" spc="0" normalizeH="0" baseline="0" noProof="0" dirty="0" err="1">
                <a:ln>
                  <a:noFill/>
                </a:ln>
                <a:solidFill>
                  <a:srgbClr val="5D6D30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dr.</a:t>
            </a:r>
            <a:endParaRPr kumimoji="0" lang="lv-LV" b="1" i="0" u="none" strike="noStrike" kern="1200" cap="none" spc="0" normalizeH="0" baseline="0" noProof="0" dirty="0">
              <a:ln>
                <a:noFill/>
              </a:ln>
              <a:solidFill>
                <a:srgbClr val="5D6D30"/>
              </a:solidFill>
              <a:effectLst/>
              <a:uLnTx/>
              <a:uFillTx/>
              <a:latin typeface="Calibri Light" panose="020F030202020403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Latvijas</a:t>
            </a:r>
            <a:r>
              <a:rPr kumimoji="0" lang="lv-LV" sz="1600" b="0" i="0" u="none" strike="noStrike" kern="1200" cap="none" spc="-5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Zinātnes</a:t>
            </a:r>
            <a:r>
              <a:rPr kumimoji="0" lang="lv-LV" sz="1600" b="0" i="0" u="none" strike="noStrike" kern="1200" cap="none" spc="-45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padomes</a:t>
            </a:r>
            <a:endParaRPr kumimoji="0" lang="lv-LV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Starptautiskās sadarbības programmu projektu departamenta </a:t>
            </a:r>
            <a:endParaRPr kumimoji="0" lang="lv-LV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Apvārsnis Eiropa Nacionālā kontaktpunkta vadītājs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E-pasts: janis.ancans@lzp.gov.lv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Telefons: 26494422</a:t>
            </a:r>
            <a:endParaRPr kumimoji="0" lang="lv-LV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1400" dirty="0">
              <a:solidFill>
                <a:srgbClr val="010202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508D17-A6BE-41D5-ADD7-1A1437092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63" y="5556775"/>
            <a:ext cx="478249" cy="47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witter - Free social media icons">
            <a:extLst>
              <a:ext uri="{FF2B5EF4-FFF2-40B4-BE49-F238E27FC236}">
                <a16:creationId xmlns:a16="http://schemas.microsoft.com/office/drawing/2014/main" id="{443953CF-04AE-40E3-B922-1D554B56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63" y="5053941"/>
            <a:ext cx="457863" cy="45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ākums | Latvijas Zinātnes padome">
            <a:extLst>
              <a:ext uri="{FF2B5EF4-FFF2-40B4-BE49-F238E27FC236}">
                <a16:creationId xmlns:a16="http://schemas.microsoft.com/office/drawing/2014/main" id="{346A0C66-6AEF-4183-9546-1DD3423FD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3"/>
          <a:stretch/>
        </p:blipFill>
        <p:spPr bwMode="auto">
          <a:xfrm>
            <a:off x="141841" y="6046946"/>
            <a:ext cx="712694" cy="55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CF85FB-57E1-41B5-9F15-AA95747AD4CA}"/>
              </a:ext>
            </a:extLst>
          </p:cNvPr>
          <p:cNvSpPr txBox="1"/>
          <p:nvPr/>
        </p:nvSpPr>
        <p:spPr>
          <a:xfrm>
            <a:off x="914400" y="5128983"/>
            <a:ext cx="1565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latin typeface="+mj-lt"/>
              </a:rPr>
              <a:t>@apvarsnis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0B4185-8D44-461C-862F-2114D1FA5BB0}"/>
              </a:ext>
            </a:extLst>
          </p:cNvPr>
          <p:cNvSpPr txBox="1"/>
          <p:nvPr/>
        </p:nvSpPr>
        <p:spPr>
          <a:xfrm>
            <a:off x="914400" y="6110068"/>
            <a:ext cx="6440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latin typeface="+mj-lt"/>
                <a:hlinkClick r:id="rId7"/>
              </a:rPr>
              <a:t>https://lzp.gov.lv/starptautiskas-sadarbibas-programmas/apvarsnis-eiropa/</a:t>
            </a:r>
            <a:r>
              <a:rPr lang="lv-LV" sz="1400" dirty="0">
                <a:latin typeface="+mj-lt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BECD4B-1581-4C3B-B0E7-CA4F354451BA}"/>
              </a:ext>
            </a:extLst>
          </p:cNvPr>
          <p:cNvSpPr txBox="1"/>
          <p:nvPr/>
        </p:nvSpPr>
        <p:spPr>
          <a:xfrm>
            <a:off x="914400" y="5511804"/>
            <a:ext cx="4053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i="0" dirty="0">
                <a:solidFill>
                  <a:srgbClr val="050505"/>
                </a:solidFill>
                <a:effectLst/>
                <a:latin typeface="+mj-lt"/>
              </a:rPr>
              <a:t>@</a:t>
            </a:r>
            <a:r>
              <a:rPr lang="de-DE" sz="1400" i="0" dirty="0" err="1">
                <a:solidFill>
                  <a:srgbClr val="050505"/>
                </a:solidFill>
                <a:effectLst/>
                <a:latin typeface="+mj-lt"/>
              </a:rPr>
              <a:t>Apvārsnis</a:t>
            </a:r>
            <a:r>
              <a:rPr lang="de-DE" sz="1400" i="0" dirty="0">
                <a:solidFill>
                  <a:srgbClr val="050505"/>
                </a:solidFill>
                <a:effectLst/>
                <a:latin typeface="+mj-lt"/>
              </a:rPr>
              <a:t> EU </a:t>
            </a:r>
            <a:r>
              <a:rPr lang="de-DE" sz="1400" i="0" dirty="0" err="1">
                <a:solidFill>
                  <a:srgbClr val="050505"/>
                </a:solidFill>
                <a:effectLst/>
                <a:latin typeface="+mj-lt"/>
              </a:rPr>
              <a:t>Latvijas</a:t>
            </a:r>
            <a:r>
              <a:rPr lang="de-DE" sz="1400" i="0" dirty="0">
                <a:solidFill>
                  <a:srgbClr val="050505"/>
                </a:solidFill>
                <a:effectLst/>
                <a:latin typeface="+mj-lt"/>
              </a:rPr>
              <a:t> </a:t>
            </a:r>
            <a:r>
              <a:rPr lang="de-DE" sz="1400" i="0" dirty="0" err="1">
                <a:solidFill>
                  <a:srgbClr val="050505"/>
                </a:solidFill>
                <a:effectLst/>
                <a:latin typeface="+mj-lt"/>
              </a:rPr>
              <a:t>Nacionālais</a:t>
            </a:r>
            <a:r>
              <a:rPr lang="de-DE" sz="1400" i="0" dirty="0">
                <a:solidFill>
                  <a:srgbClr val="050505"/>
                </a:solidFill>
                <a:effectLst/>
                <a:latin typeface="+mj-lt"/>
              </a:rPr>
              <a:t> </a:t>
            </a:r>
            <a:r>
              <a:rPr lang="de-DE" sz="1400" i="0" dirty="0" err="1">
                <a:solidFill>
                  <a:srgbClr val="050505"/>
                </a:solidFill>
                <a:effectLst/>
                <a:latin typeface="+mj-lt"/>
              </a:rPr>
              <a:t>kontaktpunkts</a:t>
            </a:r>
            <a:r>
              <a:rPr lang="de-DE" sz="1400" i="0" dirty="0">
                <a:solidFill>
                  <a:srgbClr val="050505"/>
                </a:solidFill>
                <a:effectLst/>
                <a:latin typeface="+mj-lt"/>
              </a:rPr>
              <a:t> - HE NCP LV</a:t>
            </a:r>
          </a:p>
        </p:txBody>
      </p:sp>
      <p:pic>
        <p:nvPicPr>
          <p:cNvPr id="5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24CC2085-D8D0-093D-C67F-5D705B9A81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82" y="269417"/>
            <a:ext cx="2303643" cy="115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16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85B37-3174-4AB6-A5EC-C074242DE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088" y="365125"/>
            <a:ext cx="10515600" cy="1325563"/>
          </a:xfrm>
        </p:spPr>
        <p:txBody>
          <a:bodyPr>
            <a:normAutofit/>
          </a:bodyPr>
          <a:lstStyle/>
          <a:p>
            <a:r>
              <a:rPr lang="lv-LV" altLang="lv-LV" sz="3600" dirty="0">
                <a:solidFill>
                  <a:srgbClr val="5D6D30"/>
                </a:solidFill>
                <a:latin typeface="+mn-lt"/>
                <a:ea typeface="MS PGothic" panose="020B0600070205080204" pitchFamily="34" charset="-128"/>
              </a:rPr>
              <a:t>Ieskats p</a:t>
            </a:r>
            <a:r>
              <a:rPr lang="lv-LV" altLang="lv-LV" sz="3600" b="0" dirty="0">
                <a:solidFill>
                  <a:srgbClr val="5D6D30"/>
                </a:solidFill>
                <a:latin typeface="+mn-lt"/>
                <a:ea typeface="MS PGothic" panose="020B0600070205080204" pitchFamily="34" charset="-128"/>
              </a:rPr>
              <a:t>rogrammā «Apvārsnis Eiropa»</a:t>
            </a:r>
            <a:endParaRPr lang="lv-LV" sz="3600" b="1" dirty="0">
              <a:solidFill>
                <a:srgbClr val="5D6D30"/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BD1AA-6035-4E7F-A67A-041B417F9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2063"/>
            <a:ext cx="10515600" cy="4351338"/>
          </a:xfrm>
        </p:spPr>
        <p:txBody>
          <a:bodyPr/>
          <a:lstStyle/>
          <a:p>
            <a:r>
              <a:rPr lang="lv-LV" sz="2800" dirty="0"/>
              <a:t>Lielākā Eiropas Savienības pētniecības un inovāciju atbalsta programma (95 miljardi EUR + dalībvalstu līdzfinansējums).</a:t>
            </a:r>
          </a:p>
          <a:p>
            <a:r>
              <a:rPr lang="lv-LV" sz="2800" dirty="0"/>
              <a:t>Dalībniekiem šobrīd ir pieejami </a:t>
            </a:r>
            <a:r>
              <a:rPr lang="lv-LV" sz="2800" dirty="0">
                <a:hlinkClick r:id="rId3"/>
              </a:rPr>
              <a:t>823 konkursi</a:t>
            </a:r>
            <a:r>
              <a:rPr lang="lv-LV" sz="2800" dirty="0"/>
              <a:t>; kopumā programmā plānoti &gt; 6000 konkursi.</a:t>
            </a:r>
          </a:p>
          <a:p>
            <a:r>
              <a:rPr lang="lv-LV" sz="2800" dirty="0"/>
              <a:t>Visās dalībvalstīs ir Nacionālie kontaktpunkti - konsultē par iespējām un  dalības nosacījumiem programmā.</a:t>
            </a:r>
          </a:p>
          <a:p>
            <a:r>
              <a:rPr lang="lv-LV" sz="2800" dirty="0"/>
              <a:t>Dalībvalstīm nav ierobežojumu finansējumam vai dalību skaitam pamatprogrammas konkursos.</a:t>
            </a:r>
          </a:p>
          <a:p>
            <a:pPr marL="0" indent="0">
              <a:buNone/>
            </a:pPr>
            <a:endParaRPr lang="lv-LV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3FD958F-E7B7-461C-81AB-563552FD0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584" y="704797"/>
            <a:ext cx="1531992" cy="7659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>
            <a:off x="-8638" y="5713926"/>
            <a:ext cx="12200638" cy="9260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D5BA8BA-D068-4B0F-9229-6ACEBC8062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512" y="5826817"/>
            <a:ext cx="1218068" cy="704977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0881410-34AB-4556-94A2-D4A4B2C5F2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7" t="25656" r="21097" b="8280"/>
          <a:stretch/>
        </p:blipFill>
        <p:spPr>
          <a:xfrm>
            <a:off x="10987941" y="5770922"/>
            <a:ext cx="731718" cy="8120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7CB864-C636-3E02-778A-07BB7A07829B}"/>
              </a:ext>
            </a:extLst>
          </p:cNvPr>
          <p:cNvSpPr txBox="1"/>
          <p:nvPr/>
        </p:nvSpPr>
        <p:spPr>
          <a:xfrm>
            <a:off x="956023" y="5761270"/>
            <a:ext cx="69124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dirty="0">
                <a:cs typeface="Times New Roman" panose="02020603050405020304" pitchFamily="18" charset="0"/>
              </a:rPr>
              <a:t>1.1.1. specifiskā atbalsta mērķa "Palielināt Latvijas zinātnisko institūciju pētniecisko un inovatīvo kapacitāti </a:t>
            </a:r>
          </a:p>
          <a:p>
            <a:r>
              <a:rPr lang="lv-LV" sz="1200" dirty="0">
                <a:cs typeface="Times New Roman" panose="02020603050405020304" pitchFamily="18" charset="0"/>
              </a:rPr>
              <a:t>un spēju piesaistīt ārējo finansējumu, ieguldot cilvēkresursos un infrastruktūrā</a:t>
            </a:r>
          </a:p>
          <a:p>
            <a:r>
              <a:rPr lang="lv-LV" sz="1200" dirty="0">
                <a:cs typeface="Times New Roman" panose="02020603050405020304" pitchFamily="18" charset="0"/>
              </a:rPr>
              <a:t>1.1.1.5. pasākuma "Atbalsts starptautiskās sadarbības projektiem pētniecībā un inovācijās" 1.kārtas, </a:t>
            </a:r>
          </a:p>
          <a:p>
            <a:r>
              <a:rPr lang="lv-LV" sz="1200" dirty="0">
                <a:cs typeface="Times New Roman" panose="02020603050405020304" pitchFamily="18" charset="0"/>
              </a:rPr>
              <a:t>projekta Nr.1.1.1.5/17/I/001 “Atbalsts starptautiskās sadarbības projektu izstrādei un īstenošanai” ietvaros</a:t>
            </a:r>
          </a:p>
          <a:p>
            <a:endParaRPr lang="lv-LV" sz="1200" dirty="0"/>
          </a:p>
        </p:txBody>
      </p:sp>
    </p:spTree>
    <p:extLst>
      <p:ext uri="{BB962C8B-B14F-4D97-AF65-F5344CB8AC3E}">
        <p14:creationId xmlns:p14="http://schemas.microsoft.com/office/powerpoint/2010/main" val="206999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85B37-3174-4AB6-A5EC-C074242DE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998"/>
            <a:ext cx="10515600" cy="1325563"/>
          </a:xfrm>
        </p:spPr>
        <p:txBody>
          <a:bodyPr>
            <a:normAutofit/>
          </a:bodyPr>
          <a:lstStyle/>
          <a:p>
            <a:r>
              <a:rPr lang="lv-LV" altLang="lv-LV" sz="3600" b="0" dirty="0">
                <a:solidFill>
                  <a:srgbClr val="5D6D30"/>
                </a:solidFill>
                <a:latin typeface="+mn-lt"/>
                <a:ea typeface="MS PGothic" panose="020B0600070205080204" pitchFamily="34" charset="-128"/>
              </a:rPr>
              <a:t>«Apvārsnis Eiropa» </a:t>
            </a:r>
            <a:br>
              <a:rPr lang="lv-LV" altLang="lv-LV" sz="3600" b="0" dirty="0">
                <a:solidFill>
                  <a:srgbClr val="5D6D30"/>
                </a:solidFill>
                <a:latin typeface="+mn-lt"/>
                <a:ea typeface="MS PGothic" panose="020B0600070205080204" pitchFamily="34" charset="-128"/>
              </a:rPr>
            </a:br>
            <a:r>
              <a:rPr lang="lv-LV" altLang="lv-LV" sz="3600" b="0" dirty="0">
                <a:solidFill>
                  <a:srgbClr val="5D6D30"/>
                </a:solidFill>
                <a:latin typeface="+mn-lt"/>
                <a:ea typeface="MS PGothic" panose="020B0600070205080204" pitchFamily="34" charset="-128"/>
              </a:rPr>
              <a:t>  </a:t>
            </a:r>
            <a:r>
              <a:rPr lang="lv-LV" altLang="lv-LV" sz="3200" b="1" dirty="0">
                <a:solidFill>
                  <a:srgbClr val="5D6D30"/>
                </a:solidFill>
                <a:latin typeface="+mn-lt"/>
                <a:ea typeface="MS PGothic" panose="020B0600070205080204" pitchFamily="34" charset="-128"/>
              </a:rPr>
              <a:t>9. pētniecības un inovāciju atbalsta programma</a:t>
            </a:r>
            <a:endParaRPr lang="lv-LV" sz="3600" b="1" dirty="0">
              <a:solidFill>
                <a:srgbClr val="5D6D30"/>
              </a:solidFill>
              <a:latin typeface="+mn-lt"/>
              <a:ea typeface="Roboto" panose="02000000000000000000" pitchFamily="2" charset="0"/>
            </a:endParaRP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3FD958F-E7B7-461C-81AB-563552FD0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584" y="704797"/>
            <a:ext cx="1531992" cy="7659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>
            <a:off x="-8638" y="5713926"/>
            <a:ext cx="12200638" cy="9260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D5BA8BA-D068-4B0F-9229-6ACEBC806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512" y="5826817"/>
            <a:ext cx="1218068" cy="704977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0881410-34AB-4556-94A2-D4A4B2C5F2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7" t="25656" r="21097" b="8280"/>
          <a:stretch/>
        </p:blipFill>
        <p:spPr>
          <a:xfrm>
            <a:off x="10987941" y="5770922"/>
            <a:ext cx="731718" cy="812080"/>
          </a:xfrm>
          <a:prstGeom prst="rect">
            <a:avLst/>
          </a:prstGeom>
        </p:spPr>
      </p:pic>
      <p:pic>
        <p:nvPicPr>
          <p:cNvPr id="8" name="Picture 9" descr="Image result for horizon europe">
            <a:extLst>
              <a:ext uri="{FF2B5EF4-FFF2-40B4-BE49-F238E27FC236}">
                <a16:creationId xmlns:a16="http://schemas.microsoft.com/office/drawing/2014/main" id="{0664B074-56E3-4FE8-8FA6-05A3EE4F8B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t="22457" r="3467" b="14436"/>
          <a:stretch/>
        </p:blipFill>
        <p:spPr bwMode="auto">
          <a:xfrm>
            <a:off x="838200" y="1706548"/>
            <a:ext cx="7298803" cy="4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14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85B37-3174-4AB6-A5EC-C074242DE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lv-LV" altLang="lv-LV" sz="3600" i="0" u="none" strike="noStrike" kern="1200" cap="none" spc="0" normalizeH="0" baseline="0" noProof="0" dirty="0">
                <a:ln>
                  <a:noFill/>
                </a:ln>
                <a:solidFill>
                  <a:srgbClr val="5D6D30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Apvārsnis Eiropa (2021-2027)</a:t>
            </a:r>
            <a:br>
              <a:rPr lang="lv-LV" altLang="lv-LV" sz="3600" dirty="0">
                <a:solidFill>
                  <a:srgbClr val="5D6D30"/>
                </a:solidFill>
                <a:latin typeface="+mn-lt"/>
                <a:ea typeface="MS PGothic" panose="020B0600070205080204" pitchFamily="34" charset="-128"/>
                <a:cs typeface="+mn-cs"/>
              </a:rPr>
            </a:br>
            <a:r>
              <a:rPr lang="lv-LV" altLang="lv-LV" sz="2800" b="1" dirty="0">
                <a:solidFill>
                  <a:srgbClr val="5D6D30"/>
                </a:solidFill>
                <a:latin typeface="+mn-lt"/>
                <a:ea typeface="MS PGothic" panose="020B0600070205080204" pitchFamily="34" charset="-128"/>
                <a:cs typeface="+mn-cs"/>
              </a:rPr>
              <a:t>budžets 95,5 </a:t>
            </a:r>
            <a:r>
              <a:rPr kumimoji="0" lang="lv-LV" alt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5D6D30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miljardi eiro no EK</a:t>
            </a:r>
            <a:endParaRPr lang="lv-LV" sz="3600" b="1" dirty="0">
              <a:solidFill>
                <a:srgbClr val="5D6D30"/>
              </a:solidFill>
              <a:latin typeface="+mn-lt"/>
              <a:ea typeface="Roboto" panose="02000000000000000000" pitchFamily="2" charset="0"/>
            </a:endParaRP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3FD958F-E7B7-461C-81AB-563552FD0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584" y="704797"/>
            <a:ext cx="1531992" cy="7659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>
            <a:off x="-8638" y="1690688"/>
            <a:ext cx="12200638" cy="49416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5BE07D7D-F9EE-496E-AA56-B5826D73D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567" y="1626742"/>
            <a:ext cx="9527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lv-LV" altLang="lv-LV" sz="2400" dirty="0">
                <a:solidFill>
                  <a:srgbClr val="5D6D30"/>
                </a:solidFill>
              </a:rPr>
              <a:t>56%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C8C673-6511-402A-B33C-8ECF67D22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438" y="1626742"/>
            <a:ext cx="9527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lv-LV" altLang="lv-LV" sz="2400" dirty="0">
                <a:solidFill>
                  <a:srgbClr val="5D6D30"/>
                </a:solidFill>
              </a:rPr>
              <a:t>26%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D1E0D2-E189-42B0-8B9E-CCF5C59D3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376" y="1626742"/>
            <a:ext cx="9527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lv-LV" altLang="lv-LV" sz="2400" dirty="0">
                <a:solidFill>
                  <a:srgbClr val="5D6D30"/>
                </a:solidFill>
              </a:rPr>
              <a:t>14%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6F977BF0-6C26-435E-A122-0433A2E64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31812" r="32777" b="18314"/>
          <a:stretch>
            <a:fillRect/>
          </a:stretch>
        </p:blipFill>
        <p:spPr bwMode="auto">
          <a:xfrm>
            <a:off x="838200" y="2030360"/>
            <a:ext cx="9668600" cy="429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C4DD395-2133-4782-85EC-89CFCB887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1822" y="6220900"/>
            <a:ext cx="8213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lv-LV" altLang="lv-LV" sz="2400" dirty="0">
                <a:solidFill>
                  <a:srgbClr val="5D6D30"/>
                </a:solidFill>
              </a:rPr>
              <a:t>3,5%</a:t>
            </a:r>
          </a:p>
        </p:txBody>
      </p:sp>
    </p:spTree>
    <p:extLst>
      <p:ext uri="{BB962C8B-B14F-4D97-AF65-F5344CB8AC3E}">
        <p14:creationId xmlns:p14="http://schemas.microsoft.com/office/powerpoint/2010/main" val="3476376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85B37-3174-4AB6-A5EC-C074242DE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lv-LV" altLang="lv-LV" sz="3600" i="0" u="none" strike="noStrike" kern="1200" cap="none" spc="0" normalizeH="0" baseline="0" noProof="0" dirty="0">
                <a:ln>
                  <a:noFill/>
                </a:ln>
                <a:solidFill>
                  <a:srgbClr val="5D6D30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Apvārsnis Eiropa (2021-2027)</a:t>
            </a:r>
            <a:br>
              <a:rPr lang="lv-LV" altLang="lv-LV" sz="3600" dirty="0">
                <a:solidFill>
                  <a:srgbClr val="5D6D30"/>
                </a:solidFill>
                <a:latin typeface="+mn-lt"/>
                <a:ea typeface="MS PGothic" panose="020B0600070205080204" pitchFamily="34" charset="-128"/>
                <a:cs typeface="+mn-cs"/>
              </a:rPr>
            </a:br>
            <a:r>
              <a:rPr lang="lv-LV" altLang="lv-LV" sz="2800" b="1" dirty="0">
                <a:solidFill>
                  <a:srgbClr val="5D6D30"/>
                </a:solidFill>
                <a:latin typeface="+mn-lt"/>
                <a:ea typeface="MS PGothic" panose="020B0600070205080204" pitchFamily="34" charset="-128"/>
                <a:cs typeface="+mn-cs"/>
              </a:rPr>
              <a:t>budžets 95,5 </a:t>
            </a:r>
            <a:r>
              <a:rPr kumimoji="0" lang="lv-LV" alt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5D6D30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miljardi eiro no EK</a:t>
            </a:r>
            <a:endParaRPr lang="lv-LV" sz="3600" b="1" dirty="0">
              <a:solidFill>
                <a:srgbClr val="5D6D30"/>
              </a:solidFill>
              <a:latin typeface="+mn-lt"/>
              <a:ea typeface="Roboto" panose="02000000000000000000" pitchFamily="2" charset="0"/>
            </a:endParaRP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3FD958F-E7B7-461C-81AB-563552FD0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584" y="704797"/>
            <a:ext cx="1531992" cy="7659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>
            <a:off x="-8638" y="1690688"/>
            <a:ext cx="12200638" cy="49416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9A14ED-BB71-30EA-B046-C4D4C8680B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93" t="30795" r="17745" b="8729"/>
          <a:stretch/>
        </p:blipFill>
        <p:spPr>
          <a:xfrm>
            <a:off x="751114" y="1556658"/>
            <a:ext cx="11020670" cy="50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29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85B37-3174-4AB6-A5EC-C074242DE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altLang="lv-LV" sz="3600" b="0" dirty="0">
                <a:solidFill>
                  <a:srgbClr val="5D6D30"/>
                </a:solidFill>
                <a:latin typeface="+mn-lt"/>
                <a:ea typeface="MS PGothic" panose="020B0600070205080204" pitchFamily="34" charset="-128"/>
              </a:rPr>
              <a:t>Apvārsnis Eiropa</a:t>
            </a:r>
            <a:br>
              <a:rPr lang="lv-LV" altLang="lv-LV" sz="3600" b="0" dirty="0">
                <a:solidFill>
                  <a:srgbClr val="5D6D30"/>
                </a:solidFill>
                <a:latin typeface="+mn-lt"/>
                <a:ea typeface="MS PGothic" panose="020B0600070205080204" pitchFamily="34" charset="-128"/>
              </a:rPr>
            </a:br>
            <a:r>
              <a:rPr lang="lv-LV" altLang="lv-LV" sz="3600" b="1" dirty="0">
                <a:solidFill>
                  <a:srgbClr val="5D6D30"/>
                </a:solidFill>
                <a:latin typeface="+mn-lt"/>
                <a:ea typeface="MS PGothic" panose="020B0600070205080204" pitchFamily="34" charset="-128"/>
              </a:rPr>
              <a:t>Nacionālais kontaktpunkts </a:t>
            </a:r>
            <a:r>
              <a:rPr lang="lv-LV" altLang="lv-LV" sz="3600" b="0" dirty="0">
                <a:solidFill>
                  <a:srgbClr val="5D6D30"/>
                </a:solidFill>
                <a:latin typeface="+mn-lt"/>
                <a:ea typeface="MS PGothic" panose="020B0600070205080204" pitchFamily="34" charset="-128"/>
              </a:rPr>
              <a:t>(NKP)</a:t>
            </a:r>
            <a:endParaRPr lang="lv-LV" sz="3600" b="1" dirty="0">
              <a:solidFill>
                <a:srgbClr val="5D6D30"/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BD1AA-6035-4E7F-A67A-041B417F9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2063"/>
            <a:ext cx="10708961" cy="4351338"/>
          </a:xfrm>
        </p:spPr>
        <p:txBody>
          <a:bodyPr>
            <a:normAutofit/>
          </a:bodyPr>
          <a:lstStyle/>
          <a:p>
            <a:r>
              <a:rPr lang="lv-LV" altLang="lv-LV" sz="2600" dirty="0">
                <a:ea typeface="MS PGothic" panose="020B0600070205080204" pitchFamily="34" charset="-128"/>
              </a:rPr>
              <a:t>Individuāli pielāgotas konsultācijas par dalību programmā «Apvārsnis Eiropa».</a:t>
            </a:r>
          </a:p>
          <a:p>
            <a:r>
              <a:rPr lang="lv-LV" altLang="lv-LV" sz="2600" dirty="0">
                <a:ea typeface="MS PGothic" panose="020B0600070205080204" pitchFamily="34" charset="-128"/>
              </a:rPr>
              <a:t>Konsultatīvais atbalsts dalības administratīvajos un finanšu jautājumos.</a:t>
            </a:r>
          </a:p>
          <a:p>
            <a:r>
              <a:rPr lang="lv-LV" altLang="lv-LV" sz="2600" dirty="0">
                <a:ea typeface="MS PGothic" panose="020B0600070205080204" pitchFamily="34" charset="-128"/>
              </a:rPr>
              <a:t>Semināri,  info pasākumi, meistarklases un tematiskās </a:t>
            </a:r>
            <a:r>
              <a:rPr lang="lv-LV" altLang="lv-LV" sz="2600" dirty="0" err="1">
                <a:ea typeface="MS PGothic" panose="020B0600070205080204" pitchFamily="34" charset="-128"/>
              </a:rPr>
              <a:t>kontaktbiržas</a:t>
            </a:r>
            <a:r>
              <a:rPr lang="lv-LV" altLang="lv-LV" sz="2600" dirty="0">
                <a:ea typeface="MS PGothic" panose="020B0600070205080204" pitchFamily="34" charset="-128"/>
              </a:rPr>
              <a:t> potenciālajiem programmas «Apvārsnis Eiropa» projektu iesniedzējiem.</a:t>
            </a:r>
          </a:p>
          <a:p>
            <a:r>
              <a:rPr lang="lv-LV" altLang="lv-LV" sz="2600" dirty="0">
                <a:ea typeface="MS PGothic" panose="020B0600070205080204" pitchFamily="34" charset="-128"/>
              </a:rPr>
              <a:t>Atbalsts projekta partneru meklēšanā.</a:t>
            </a:r>
          </a:p>
          <a:p>
            <a:r>
              <a:rPr lang="lv-LV" altLang="lv-LV" sz="2600" dirty="0">
                <a:ea typeface="MS PGothic" panose="020B0600070205080204" pitchFamily="34" charset="-128"/>
              </a:rPr>
              <a:t>Esam kopā ar Latvijas Zinātnes padomi (citi finansējuma avoti)</a:t>
            </a:r>
          </a:p>
          <a:p>
            <a:pPr marL="0" indent="0">
              <a:buNone/>
            </a:pPr>
            <a:endParaRPr lang="lv-LV" altLang="lv-LV" sz="2600" dirty="0">
              <a:ea typeface="MS PGothic" panose="020B0600070205080204" pitchFamily="34" charset="-128"/>
            </a:endParaRPr>
          </a:p>
          <a:p>
            <a:pPr marL="0" indent="0">
              <a:buNone/>
            </a:pPr>
            <a:endParaRPr lang="lv-LV" sz="2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lv-LV" sz="2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3FD958F-E7B7-461C-81AB-563552FD0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584" y="704797"/>
            <a:ext cx="1531992" cy="7659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>
            <a:off x="-8638" y="5713926"/>
            <a:ext cx="12200638" cy="9260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D5BA8BA-D068-4B0F-9229-6ACEBC806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512" y="5826817"/>
            <a:ext cx="1218068" cy="704977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0881410-34AB-4556-94A2-D4A4B2C5F2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7" t="25656" r="21097" b="8280"/>
          <a:stretch/>
        </p:blipFill>
        <p:spPr>
          <a:xfrm>
            <a:off x="10987941" y="5770922"/>
            <a:ext cx="731718" cy="8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41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>
            <a:off x="-8638" y="1690688"/>
            <a:ext cx="12200638" cy="48021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85B37-3174-4AB6-A5EC-C074242DE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altLang="lv-LV" sz="3600" b="1" dirty="0">
                <a:solidFill>
                  <a:srgbClr val="5D6D30"/>
                </a:solidFill>
                <a:latin typeface="+mn-lt"/>
                <a:ea typeface="MS PGothic" panose="020B0600070205080204" pitchFamily="34" charset="-128"/>
                <a:cs typeface="+mn-cs"/>
              </a:rPr>
              <a:t>Latvijas organizāciju dalība</a:t>
            </a:r>
            <a:r>
              <a:rPr lang="lv-LV" altLang="lv-LV" sz="3600" b="0" dirty="0">
                <a:solidFill>
                  <a:srgbClr val="5D6D30"/>
                </a:solidFill>
                <a:latin typeface="+mn-lt"/>
                <a:ea typeface="MS PGothic" panose="020B0600070205080204" pitchFamily="34" charset="-128"/>
                <a:cs typeface="+mn-cs"/>
              </a:rPr>
              <a:t> </a:t>
            </a:r>
            <a:br>
              <a:rPr lang="lv-LV" altLang="lv-LV" sz="3600" b="0" dirty="0">
                <a:solidFill>
                  <a:srgbClr val="5D6D30"/>
                </a:solidFill>
                <a:latin typeface="+mn-lt"/>
                <a:ea typeface="MS PGothic" panose="020B0600070205080204" pitchFamily="34" charset="-128"/>
                <a:cs typeface="+mn-cs"/>
              </a:rPr>
            </a:br>
            <a:r>
              <a:rPr kumimoji="0" lang="lv-LV" altLang="lv-LV" sz="2800" b="0" i="0" u="none" strike="noStrike" kern="1200" cap="none" spc="0" normalizeH="0" baseline="0" noProof="0" dirty="0">
                <a:ln>
                  <a:noFill/>
                </a:ln>
                <a:solidFill>
                  <a:srgbClr val="5D6D30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Apvārsnis 2020 (2014-2022)</a:t>
            </a:r>
            <a:endParaRPr lang="lv-LV" sz="3600" b="1" dirty="0">
              <a:solidFill>
                <a:srgbClr val="5D6D30"/>
              </a:solidFill>
              <a:latin typeface="+mn-lt"/>
              <a:ea typeface="Roboto" panose="02000000000000000000" pitchFamily="2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35D53AD-3E39-436C-BFF6-8ECF4AC22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200" y="2060782"/>
            <a:ext cx="9110789" cy="4166398"/>
          </a:xfrm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3FD958F-E7B7-461C-81AB-563552FD0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584" y="704797"/>
            <a:ext cx="1531992" cy="76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92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85B37-3174-4AB6-A5EC-C074242DE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altLang="lv-LV" sz="3600" b="0" dirty="0">
                <a:solidFill>
                  <a:srgbClr val="5D6D30"/>
                </a:solidFill>
                <a:latin typeface="+mn-lt"/>
                <a:ea typeface="MS PGothic" panose="020B0600070205080204" pitchFamily="34" charset="-128"/>
              </a:rPr>
              <a:t>Par Latvijas organizāciju dalību </a:t>
            </a:r>
            <a:br>
              <a:rPr lang="lv-LV" altLang="lv-LV" sz="3600" b="0" dirty="0">
                <a:solidFill>
                  <a:srgbClr val="5D6D30"/>
                </a:solidFill>
                <a:latin typeface="+mn-lt"/>
                <a:ea typeface="MS PGothic" panose="020B0600070205080204" pitchFamily="34" charset="-128"/>
              </a:rPr>
            </a:br>
            <a:r>
              <a:rPr lang="lv-LV" altLang="lv-LV" sz="2800" b="0" dirty="0">
                <a:solidFill>
                  <a:srgbClr val="5D6D30"/>
                </a:solidFill>
                <a:latin typeface="+mn-lt"/>
                <a:ea typeface="MS PGothic" panose="020B0600070205080204" pitchFamily="34" charset="-128"/>
              </a:rPr>
              <a:t>programmā Apvārsnis 2020 </a:t>
            </a:r>
            <a:endParaRPr lang="lv-LV" sz="3600" b="1" dirty="0">
              <a:solidFill>
                <a:srgbClr val="5D6D30"/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BD1AA-6035-4E7F-A67A-041B417F9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2063"/>
            <a:ext cx="10708961" cy="4351338"/>
          </a:xfrm>
        </p:spPr>
        <p:txBody>
          <a:bodyPr>
            <a:normAutofit/>
          </a:bodyPr>
          <a:lstStyle/>
          <a:p>
            <a:r>
              <a:rPr lang="lv-LV" altLang="lv-LV" sz="2600" b="1" dirty="0">
                <a:ea typeface="MS PGothic" panose="020B0600070205080204" pitchFamily="34" charset="-128"/>
              </a:rPr>
              <a:t>2,3x pieaugums </a:t>
            </a:r>
            <a:r>
              <a:rPr lang="lv-LV" altLang="lv-LV" sz="2600" dirty="0">
                <a:ea typeface="MS PGothic" panose="020B0600070205080204" pitchFamily="34" charset="-128"/>
              </a:rPr>
              <a:t>salīdzinot ar iepriekšējo periodu (2007-2013), kurā finansējums bija 49M EUR apjomā.</a:t>
            </a:r>
          </a:p>
          <a:p>
            <a:r>
              <a:rPr lang="lv-LV" altLang="lv-LV" sz="2600" dirty="0">
                <a:ea typeface="MS PGothic" panose="020B0600070205080204" pitchFamily="34" charset="-128"/>
              </a:rPr>
              <a:t>Īpaši būtisks (&gt;7x) </a:t>
            </a:r>
            <a:r>
              <a:rPr lang="lv-LV" altLang="lv-LV" sz="2600" b="1" dirty="0">
                <a:ea typeface="MS PGothic" panose="020B0600070205080204" pitchFamily="34" charset="-128"/>
              </a:rPr>
              <a:t>pieaugums uzņēmēju piesaistītajā </a:t>
            </a:r>
            <a:r>
              <a:rPr lang="lv-LV" altLang="lv-LV" sz="2600" dirty="0">
                <a:ea typeface="MS PGothic" panose="020B0600070205080204" pitchFamily="34" charset="-128"/>
              </a:rPr>
              <a:t>finansējumā – no 4,4M EUR (2007-2013) līdz 32,6M EUR (2014-2020).</a:t>
            </a:r>
          </a:p>
          <a:p>
            <a:r>
              <a:rPr lang="lv-LV" altLang="lv-LV" sz="2600" i="1" dirty="0">
                <a:ea typeface="MS PGothic" panose="020B0600070205080204" pitchFamily="34" charset="-128"/>
              </a:rPr>
              <a:t>Dalībvalstīm nav finansējuma kvotas. Viss pieejamais finansējums tiek sadalīts brīvas konkurences apstākļos</a:t>
            </a:r>
            <a:r>
              <a:rPr lang="lv-LV" altLang="lv-LV" sz="2600" i="1" dirty="0">
                <a:solidFill>
                  <a:srgbClr val="5D6D30"/>
                </a:solidFill>
                <a:ea typeface="MS PGothic" panose="020B0600070205080204" pitchFamily="34" charset="-128"/>
              </a:rPr>
              <a:t>. Latvijas dalībai noteikti vēl ir vieta izaugsmei.</a:t>
            </a:r>
          </a:p>
          <a:p>
            <a:r>
              <a:rPr lang="lv-LV" altLang="lv-LV" sz="2600" i="1" dirty="0">
                <a:ea typeface="MS PGothic" panose="020B0600070205080204" pitchFamily="34" charset="-128"/>
              </a:rPr>
              <a:t>Programma nav daļa no struktūrfondiem. Līgumu slēgšana un komunikācija notiek ar EK vai tās nominētām organizācijām (piem., EIT).</a:t>
            </a:r>
            <a:endParaRPr lang="lv-LV" sz="2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lv-LV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3FD958F-E7B7-461C-81AB-563552FD0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584" y="704797"/>
            <a:ext cx="1531992" cy="7659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>
            <a:off x="-8638" y="5713926"/>
            <a:ext cx="12200638" cy="9260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D5BA8BA-D068-4B0F-9229-6ACEBC806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512" y="5826817"/>
            <a:ext cx="1218068" cy="704977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0881410-34AB-4556-94A2-D4A4B2C5F2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7" t="25656" r="21097" b="8280"/>
          <a:stretch/>
        </p:blipFill>
        <p:spPr>
          <a:xfrm>
            <a:off x="10987941" y="5770922"/>
            <a:ext cx="731718" cy="8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30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85B37-3174-4AB6-A5EC-C074242DE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lv-LV" altLang="lv-LV" sz="3600" b="0" i="0" u="none" strike="noStrike" kern="1200" cap="none" spc="0" normalizeH="0" baseline="0" noProof="0" dirty="0">
                <a:ln>
                  <a:noFill/>
                </a:ln>
                <a:solidFill>
                  <a:srgbClr val="5D6D30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Apvārsnis </a:t>
            </a:r>
            <a:r>
              <a:rPr lang="lv-LV" altLang="lv-LV" sz="3600" b="0" dirty="0">
                <a:solidFill>
                  <a:srgbClr val="5D6D30"/>
                </a:solidFill>
                <a:latin typeface="+mn-lt"/>
                <a:ea typeface="MS PGothic" panose="020B0600070205080204" pitchFamily="34" charset="-128"/>
                <a:cs typeface="+mn-cs"/>
              </a:rPr>
              <a:t>Eiropa </a:t>
            </a:r>
            <a:r>
              <a:rPr lang="lv-LV" altLang="lv-LV" sz="3600" i="1" dirty="0">
                <a:solidFill>
                  <a:srgbClr val="5D6D30"/>
                </a:solidFill>
                <a:latin typeface="+mn-lt"/>
                <a:ea typeface="MS PGothic" panose="020B0600070205080204" pitchFamily="34" charset="-128"/>
                <a:cs typeface="+mn-cs"/>
              </a:rPr>
              <a:t>P</a:t>
            </a:r>
            <a:r>
              <a:rPr lang="lv-LV" altLang="lv-LV" sz="3600" b="0" i="1" dirty="0">
                <a:solidFill>
                  <a:srgbClr val="5D6D30"/>
                </a:solidFill>
                <a:latin typeface="+mn-lt"/>
                <a:ea typeface="MS PGothic" panose="020B0600070205080204" pitchFamily="34" charset="-128"/>
                <a:cs typeface="+mn-cs"/>
              </a:rPr>
              <a:t>artnerības</a:t>
            </a:r>
            <a:r>
              <a:rPr lang="lv-LV" altLang="lv-LV" sz="3600" b="0" dirty="0">
                <a:solidFill>
                  <a:srgbClr val="5D6D30"/>
                </a:solidFill>
                <a:latin typeface="+mn-lt"/>
                <a:ea typeface="MS PGothic" panose="020B0600070205080204" pitchFamily="34" charset="-128"/>
                <a:cs typeface="+mn-cs"/>
              </a:rPr>
              <a:t>  </a:t>
            </a:r>
            <a:br>
              <a:rPr lang="lv-LV" altLang="lv-LV" sz="3600" b="0" dirty="0">
                <a:solidFill>
                  <a:srgbClr val="5D6D30"/>
                </a:solidFill>
                <a:latin typeface="+mn-lt"/>
                <a:ea typeface="MS PGothic" panose="020B0600070205080204" pitchFamily="34" charset="-128"/>
                <a:cs typeface="+mn-cs"/>
              </a:rPr>
            </a:br>
            <a:r>
              <a:rPr kumimoji="0" lang="lv-LV" altLang="lv-LV" sz="3200" b="0" i="0" u="none" strike="noStrike" kern="1200" cap="none" spc="0" normalizeH="0" baseline="0" noProof="0" dirty="0">
                <a:ln>
                  <a:noFill/>
                </a:ln>
                <a:solidFill>
                  <a:srgbClr val="5D6D30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papildus dalības instrumenti</a:t>
            </a:r>
            <a:endParaRPr lang="lv-LV" sz="3600" b="1" dirty="0">
              <a:solidFill>
                <a:srgbClr val="5D6D30"/>
              </a:solidFill>
              <a:latin typeface="+mn-lt"/>
              <a:ea typeface="Roboto" panose="02000000000000000000" pitchFamily="2" charset="0"/>
            </a:endParaRP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3FD958F-E7B7-461C-81AB-563552FD0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584" y="704797"/>
            <a:ext cx="1531992" cy="7659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>
            <a:off x="-8638" y="1810466"/>
            <a:ext cx="12200638" cy="48295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9DBAF78-7EC5-4CBB-9C03-539B897DA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" t="24264" r="42143" b="15031"/>
          <a:stretch/>
        </p:blipFill>
        <p:spPr bwMode="auto">
          <a:xfrm>
            <a:off x="957943" y="1839686"/>
            <a:ext cx="7652657" cy="476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D852AA3A-7D88-4816-8E2B-39D229E5264E}"/>
              </a:ext>
            </a:extLst>
          </p:cNvPr>
          <p:cNvSpPr/>
          <p:nvPr/>
        </p:nvSpPr>
        <p:spPr>
          <a:xfrm>
            <a:off x="4934063" y="3318516"/>
            <a:ext cx="433226" cy="308225"/>
          </a:xfrm>
          <a:prstGeom prst="leftArrow">
            <a:avLst/>
          </a:prstGeom>
          <a:solidFill>
            <a:srgbClr val="B6D452"/>
          </a:solidFill>
          <a:ln w="19050">
            <a:solidFill>
              <a:srgbClr val="B6D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5D6D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02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543</Words>
  <Application>Microsoft Office PowerPoint</Application>
  <PresentationFormat>Widescreen</PresentationFormat>
  <Paragraphs>86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Roboto Condensed</vt:lpstr>
      <vt:lpstr>RobotoCondensed-Light</vt:lpstr>
      <vt:lpstr>Verdana</vt:lpstr>
      <vt:lpstr>Office Theme</vt:lpstr>
      <vt:lpstr>PIEDALIES MŪSU  PASĀKUMĀ ViN23 IETVAROS  APVĀRSNIS  EIROPA SNIEGTĀS  IESPĒJAS </vt:lpstr>
      <vt:lpstr>Ieskats programmā «Apvārsnis Eiropa»</vt:lpstr>
      <vt:lpstr>«Apvārsnis Eiropa»    9. pētniecības un inovāciju atbalsta programma</vt:lpstr>
      <vt:lpstr>Apvārsnis Eiropa (2021-2027) budžets 95,5 miljardi eiro no EK</vt:lpstr>
      <vt:lpstr>Apvārsnis Eiropa (2021-2027) budžets 95,5 miljardi eiro no EK</vt:lpstr>
      <vt:lpstr>Apvārsnis Eiropa Nacionālais kontaktpunkts (NKP)</vt:lpstr>
      <vt:lpstr>Latvijas organizāciju dalība  Apvārsnis 2020 (2014-2022)</vt:lpstr>
      <vt:lpstr>Par Latvijas organizāciju dalību  programmā Apvārsnis 2020 </vt:lpstr>
      <vt:lpstr>Apvārsnis Eiropa Partnerības   papildus dalības instrumenti</vt:lpstr>
      <vt:lpstr>Finansējuma atbalsta intensitāte</vt:lpstr>
      <vt:lpstr>Atbalstīsim Jūsu dalību!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PIEDALIES MŪSU  PASĀKUMĀ ViN22 IETVAROS   IESKATS  APVĀRSNIS  EIROPĀ</dc:title>
  <dc:creator>Marija Plotniece</dc:creator>
  <cp:lastModifiedBy>Jānis Ancāns</cp:lastModifiedBy>
  <cp:revision>57</cp:revision>
  <dcterms:created xsi:type="dcterms:W3CDTF">2022-02-16T16:30:00Z</dcterms:created>
  <dcterms:modified xsi:type="dcterms:W3CDTF">2023-02-21T07:27:55Z</dcterms:modified>
</cp:coreProperties>
</file>