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58" r:id="rId3"/>
    <p:sldId id="259" r:id="rId4"/>
    <p:sldId id="264" r:id="rId5"/>
    <p:sldId id="260" r:id="rId6"/>
    <p:sldId id="265" r:id="rId7"/>
    <p:sldId id="261" r:id="rId8"/>
    <p:sldId id="266" r:id="rId9"/>
    <p:sldId id="267" r:id="rId1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ADB6"/>
    <a:srgbClr val="FFD764"/>
    <a:srgbClr val="5D6D30"/>
    <a:srgbClr val="B6D452"/>
    <a:srgbClr val="488187"/>
    <a:srgbClr val="F16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A49A2-6520-46D8-BB40-92188E4C354E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7384D-C4E8-4F44-9873-480FC8C5C3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46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8867A-F4C3-4D9F-B757-16911C53AB6B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81012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14178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5924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29929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35410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74544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50850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6653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0525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BD55-4E9C-41B1-B3F2-1B8C78CB9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97457C-7108-469A-BC09-0CC547FB8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BA26A-F5B2-45C9-A846-80C1FFDC1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27E98-212B-47B2-9311-9AA7437E5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B4396-10B0-402A-BE3A-237F037B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433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C6940-B8B5-48E8-BA14-EF2E10F5B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C78EF4-43C6-472E-A77C-03E8C1875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DA6B5-AEBB-4E2E-9764-CF65D1D4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98B58-10EF-4243-9885-336C587BB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73746-3976-4794-875C-C4254E24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7593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7F8DBA-6449-4A72-88AE-7B9E7FD03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E1808-F5FA-488C-A477-BB3FF51A9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F46AC-60E3-44D9-82D6-49DABA1B3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47B6E-386E-448C-A527-F8FEC8544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FF26D-ECB9-47EB-BCB7-5C889C334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5497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54458-983B-4990-80AA-5C3481AB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E0E73-3652-44B1-830D-9CBA68B18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14390-5E23-402C-B2AC-5B6457760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9C1BF-F76B-438E-9833-14B45CBB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AA9E8-BAA9-4D17-B8B5-26876B80E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013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03E22-10B3-4921-AFA7-9BD71F49D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37843-A711-4338-ADAA-DDED8CFB8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C6CCA-3C06-4599-BA80-6CE56DE3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66CBF-578B-47D3-BB59-C47ADBF2B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8F3EA-ACBE-405E-9542-844CFD41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626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4ECDD-11DE-472E-B7DF-287974AB1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434A3-63BB-4F6F-A0C5-7D2415E05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36364-E75D-4970-BB26-574BF42E0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24C28-4DA0-4E56-8313-11F36089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A03A6-F481-462F-BAD2-229053E4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7DB3F-EB43-4082-90C3-C75AD27F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601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1A3C2-AB49-42AC-980F-DC89FD854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066DF-F46B-42F0-8558-1B279C9A9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6F4AC-9DFE-437C-95A7-A5832FE96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11A32-E6EF-4936-BCA3-A2C33CBA0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48C7A5-2C4A-457F-A67D-35660E511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6A2C2F-E055-41A1-9305-F4767DDB3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07025E-0A4F-47DB-89AD-CBC1DCC0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6E4D93-6C16-486D-9EDC-C8856B303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970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466A6-F884-449C-9390-6A6F3DB6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4BFAD-2B52-4745-B96C-1E8E76EBC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192D4-124F-49F1-9D13-6B937B89A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A0D12-9638-4248-B67F-ADB9D2DE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4843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944C6F-4C12-4F42-97A7-8D018252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DBEBD-5DC4-4924-BADD-53120C0F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DC1EB-4CF2-4CC2-91B7-AAE3AA01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849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CDD50-C1B1-4325-8ED0-C3045B9A4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BC935-9F10-45A1-9150-888350FE2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7507E-490F-4C58-B518-4536807AD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81D12-1195-46DA-9815-6D87ECF36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93E08-97A0-4902-BA7E-15D9931C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EA356-FF43-4783-AFBE-AB96DC8F9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2747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30B5E-5222-48E0-93B1-F50C52827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6FD0DB-FBAE-448F-B598-D2BB141C86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A2DEF-4129-40E5-8D21-B54EE9E4B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BB4D6-EA67-4C88-927F-C1580933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BFC66-108E-4EB8-871B-4158F670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58296-4611-4F1F-9FEE-72199DEB6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766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1DFF1A-121A-4104-B1FE-7582B7489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7E793-5127-4846-8B44-68BBC1A78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7EDC6-CB9A-4D2E-9DED-B8684F778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6FAFB-AC3C-4D1A-A660-09B97BFCEA0A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08BB0-A7D7-4620-8310-93BAB8AE3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822FC-CA95-47D4-BDE3-EB9F78600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84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apvarsnis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hyperlink" Target="https://www.facebook.com/HEncplv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6977CF-8A5E-45CB-81B9-308EDA9DF805}"/>
              </a:ext>
            </a:extLst>
          </p:cNvPr>
          <p:cNvSpPr/>
          <p:nvPr/>
        </p:nvSpPr>
        <p:spPr>
          <a:xfrm>
            <a:off x="-8638" y="5831696"/>
            <a:ext cx="12200638" cy="9260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Rounded Rectangle 10"/>
          <p:cNvSpPr/>
          <p:nvPr/>
        </p:nvSpPr>
        <p:spPr>
          <a:xfrm rot="19672327">
            <a:off x="684055" y="301316"/>
            <a:ext cx="1513096" cy="1390762"/>
          </a:xfrm>
          <a:prstGeom prst="round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Rounded Rectangle 21"/>
          <p:cNvSpPr/>
          <p:nvPr/>
        </p:nvSpPr>
        <p:spPr>
          <a:xfrm rot="19672327">
            <a:off x="2259322" y="244095"/>
            <a:ext cx="3600431" cy="3466546"/>
          </a:xfrm>
          <a:prstGeom prst="roundRect">
            <a:avLst/>
          </a:prstGeom>
          <a:noFill/>
          <a:ln w="57150">
            <a:solidFill>
              <a:srgbClr val="488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4800" dirty="0"/>
          </a:p>
        </p:txBody>
      </p:sp>
      <p:sp>
        <p:nvSpPr>
          <p:cNvPr id="10" name="Rounded Rectangle 9"/>
          <p:cNvSpPr/>
          <p:nvPr/>
        </p:nvSpPr>
        <p:spPr>
          <a:xfrm rot="19672327">
            <a:off x="2673627" y="297441"/>
            <a:ext cx="3761707" cy="3804043"/>
          </a:xfrm>
          <a:prstGeom prst="round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4800" dirty="0"/>
          </a:p>
        </p:txBody>
      </p:sp>
      <p:sp>
        <p:nvSpPr>
          <p:cNvPr id="12" name="Rounded Rectangle 11"/>
          <p:cNvSpPr/>
          <p:nvPr/>
        </p:nvSpPr>
        <p:spPr>
          <a:xfrm rot="19672327">
            <a:off x="2195688" y="-527032"/>
            <a:ext cx="1377259" cy="1320028"/>
          </a:xfrm>
          <a:prstGeom prst="roundRect">
            <a:avLst/>
          </a:prstGeom>
          <a:solidFill>
            <a:srgbClr val="488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Rounded Rectangle 13"/>
          <p:cNvSpPr/>
          <p:nvPr/>
        </p:nvSpPr>
        <p:spPr>
          <a:xfrm rot="19672327">
            <a:off x="6424555" y="-35389"/>
            <a:ext cx="2206602" cy="2031564"/>
          </a:xfrm>
          <a:prstGeom prst="roundRect">
            <a:avLst/>
          </a:prstGeom>
          <a:solidFill>
            <a:srgbClr val="488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2024873" y="608297"/>
            <a:ext cx="4990019" cy="34505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lv-LV" sz="1800" spc="300" dirty="0">
                <a:solidFill>
                  <a:schemeClr val="bg1"/>
                </a:solidFill>
                <a:latin typeface="Roboto Condensed"/>
              </a:rPr>
              <a:t>PIEDALIES MŪSU </a:t>
            </a:r>
            <a:br>
              <a:rPr lang="lv-LV" sz="1800" spc="300" dirty="0">
                <a:solidFill>
                  <a:schemeClr val="bg1"/>
                </a:solidFill>
                <a:latin typeface="Roboto Condensed"/>
              </a:rPr>
            </a:br>
            <a:r>
              <a:rPr lang="lv-LV" sz="1800" spc="300" dirty="0">
                <a:solidFill>
                  <a:schemeClr val="bg1"/>
                </a:solidFill>
                <a:latin typeface="Roboto Condensed"/>
              </a:rPr>
              <a:t>PASĀKUMĀ </a:t>
            </a:r>
            <a:r>
              <a:rPr lang="lv-LV" sz="2400" b="1" spc="600" dirty="0">
                <a:solidFill>
                  <a:schemeClr val="bg1"/>
                </a:solidFill>
                <a:latin typeface="Roboto Condensed"/>
              </a:rPr>
              <a:t>ViN23</a:t>
            </a:r>
            <a:br>
              <a:rPr lang="lv-LV" sz="2400" b="1" spc="600" dirty="0">
                <a:solidFill>
                  <a:schemeClr val="bg1"/>
                </a:solidFill>
                <a:latin typeface="Roboto Condensed"/>
              </a:rPr>
            </a:br>
            <a:r>
              <a:rPr lang="lv-LV" sz="1800" spc="300" dirty="0">
                <a:solidFill>
                  <a:schemeClr val="bg1"/>
                </a:solidFill>
                <a:latin typeface="Roboto Condensed"/>
              </a:rPr>
              <a:t>IETVAROS</a:t>
            </a:r>
            <a:br>
              <a:rPr lang="lv-LV" sz="2000" spc="300" dirty="0">
                <a:solidFill>
                  <a:schemeClr val="bg1"/>
                </a:solidFill>
                <a:latin typeface="Roboto Condensed"/>
              </a:rPr>
            </a:br>
            <a:r>
              <a:rPr lang="lv-LV" sz="2800" b="1" spc="600" dirty="0">
                <a:latin typeface="Roboto Condensed"/>
              </a:rPr>
              <a:t> APVĀRSNIS</a:t>
            </a:r>
            <a:br>
              <a:rPr lang="lv-LV" sz="2800" b="1" spc="600" dirty="0">
                <a:latin typeface="Roboto Condensed"/>
              </a:rPr>
            </a:br>
            <a:r>
              <a:rPr lang="lv-LV" sz="2800" b="1" spc="600" dirty="0">
                <a:latin typeface="Roboto Condensed"/>
              </a:rPr>
              <a:t> EIROPA</a:t>
            </a:r>
            <a:br>
              <a:rPr lang="lv-LV" sz="2800" b="1" spc="600" dirty="0">
                <a:latin typeface="Roboto Condensed"/>
              </a:rPr>
            </a:br>
            <a:r>
              <a:rPr lang="lv-LV" sz="2800" b="1" spc="600" dirty="0">
                <a:latin typeface="Roboto Condensed"/>
              </a:rPr>
              <a:t>SNIEGTĀS</a:t>
            </a:r>
            <a:br>
              <a:rPr lang="lv-LV" sz="2800" b="1" spc="600" dirty="0">
                <a:latin typeface="Roboto Condensed"/>
              </a:rPr>
            </a:br>
            <a:r>
              <a:rPr lang="lv-LV" sz="2800" b="1" spc="600" dirty="0">
                <a:latin typeface="Roboto Condensed"/>
              </a:rPr>
              <a:t> IESPĒJAS</a:t>
            </a:r>
            <a:br>
              <a:rPr lang="lv-LV" sz="1800" dirty="0"/>
            </a:br>
            <a:endParaRPr lang="lv-LV" sz="2400" dirty="0"/>
          </a:p>
        </p:txBody>
      </p:sp>
      <p:pic>
        <p:nvPicPr>
          <p:cNvPr id="21" name="Picture 4" descr="Image result for ковычки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49113" y="1753636"/>
            <a:ext cx="416008" cy="35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02" y="2113515"/>
            <a:ext cx="737750" cy="737750"/>
          </a:xfrm>
          <a:prstGeom prst="rect">
            <a:avLst/>
          </a:prstGeom>
        </p:spPr>
      </p:pic>
      <p:pic>
        <p:nvPicPr>
          <p:cNvPr id="24" name="Picture 23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39" y="1492904"/>
            <a:ext cx="735892" cy="737750"/>
          </a:xfrm>
          <a:prstGeom prst="rect">
            <a:avLst/>
          </a:prstGeom>
        </p:spPr>
      </p:pic>
      <p:sp>
        <p:nvSpPr>
          <p:cNvPr id="25" name="Title 17"/>
          <p:cNvSpPr txBox="1">
            <a:spLocks/>
          </p:cNvSpPr>
          <p:nvPr/>
        </p:nvSpPr>
        <p:spPr>
          <a:xfrm>
            <a:off x="6377302" y="109051"/>
            <a:ext cx="2445183" cy="16192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spc="300" dirty="0">
                <a:solidFill>
                  <a:schemeClr val="bg1"/>
                </a:solidFill>
                <a:latin typeface="Roboto Condensed"/>
              </a:rPr>
              <a:t>2</a:t>
            </a:r>
            <a:r>
              <a:rPr lang="lv-LV" sz="2800" spc="300" dirty="0">
                <a:solidFill>
                  <a:schemeClr val="bg1"/>
                </a:solidFill>
                <a:latin typeface="Roboto Condensed"/>
              </a:rPr>
              <a:t>1.feb.</a:t>
            </a:r>
          </a:p>
          <a:p>
            <a:pPr>
              <a:lnSpc>
                <a:spcPct val="100000"/>
              </a:lnSpc>
            </a:pPr>
            <a:r>
              <a:rPr lang="lv-LV" sz="2000" spc="300" dirty="0">
                <a:solidFill>
                  <a:schemeClr val="bg1"/>
                </a:solidFill>
                <a:latin typeface="Roboto Condensed"/>
              </a:rPr>
              <a:t>10:00 – 13:00</a:t>
            </a:r>
            <a:br>
              <a:rPr lang="lv-LV" sz="2000" dirty="0"/>
            </a:br>
            <a:endParaRPr lang="lv-LV" sz="2000" dirty="0"/>
          </a:p>
        </p:txBody>
      </p:sp>
      <p:sp>
        <p:nvSpPr>
          <p:cNvPr id="19" name="Rectangle 18"/>
          <p:cNvSpPr/>
          <p:nvPr/>
        </p:nvSpPr>
        <p:spPr>
          <a:xfrm>
            <a:off x="6345153" y="2629731"/>
            <a:ext cx="1795681" cy="323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lv-LV" sz="1200" b="1" dirty="0">
                <a:latin typeface="Roboto Condensed"/>
              </a:rPr>
              <a:t>10:00 – 10:15</a:t>
            </a:r>
          </a:p>
          <a:p>
            <a:pPr algn="r">
              <a:lnSpc>
                <a:spcPct val="200000"/>
              </a:lnSpc>
            </a:pPr>
            <a:endParaRPr lang="lv-LV" sz="2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         10:15 – 10:35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 10:35 – 10:50</a:t>
            </a:r>
          </a:p>
          <a:p>
            <a:pPr algn="r"/>
            <a:endParaRPr lang="lv-LV" sz="10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10:50 – 11:05</a:t>
            </a:r>
          </a:p>
          <a:p>
            <a:pPr algn="r"/>
            <a:endParaRPr lang="lv-LV" sz="65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11:05 – 11:20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11:20 – 11:35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11:35 – 11:55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11:55 – 12:10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12:10 – 12:30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12:30 – 12:50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188589" y="2664248"/>
            <a:ext cx="4286993" cy="3125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IESKATS ES PROGRAMMĀ #APVĀRSNIS EIROPA</a:t>
            </a:r>
          </a:p>
          <a:p>
            <a:pPr>
              <a:lnSpc>
                <a:spcPct val="200000"/>
              </a:lnSpc>
            </a:pPr>
            <a:r>
              <a:rPr lang="lv-LV" sz="1050" b="1" dirty="0">
                <a:solidFill>
                  <a:srgbClr val="488187"/>
                </a:solidFill>
                <a:latin typeface="Roboto Condensed"/>
              </a:rPr>
              <a:t>IESKATS JURIDISKOS UN FINANŠU JAUTĀJUMOS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PAR PROGRAMMU MARIJAS SKLODOVSKAS KIRĪ AKTIVITĀTĒM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IESKATS 4. KLASTERĪ – DIGITĀLĀ JOMA, RŪPNIECĪBA UN KOSMOSS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IESKATS 6. KLASTERĪ – DABAS RESURSI, BIOEKONOMIKA, PĀRTIKA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IESKATS 2. KLASTERĪ – KULTŪRA, JAUNRADE UN IEKĻAUJOŠA SABIEDRĪBA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IESKATS EIROPAS INOVĀCIJU PADOMĒ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EIROPAS PARTNERĪBAS INNOVATIVE SME / EUROSTARS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FIT-4-NMP PIEDĀVĀTAIS ATBALSTS DALĪBAI «APVĀRSNIS EIROPĀ» 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«EIT FOOD» SNIEGTĀS IESPĒJAS</a:t>
            </a: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8188589" y="2787643"/>
            <a:ext cx="0" cy="2967095"/>
          </a:xfrm>
          <a:prstGeom prst="line">
            <a:avLst/>
          </a:prstGeom>
          <a:ln w="38100">
            <a:solidFill>
              <a:srgbClr val="4881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393633" y="294882"/>
            <a:ext cx="2583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1600" i="0" u="none" strike="noStrike" spc="300" baseline="0" dirty="0">
                <a:solidFill>
                  <a:srgbClr val="5D6D30"/>
                </a:solidFill>
                <a:latin typeface="RobotoCondensed-Light"/>
              </a:rPr>
              <a:t>#VIN2023</a:t>
            </a:r>
          </a:p>
          <a:p>
            <a:pPr algn="r"/>
            <a:r>
              <a:rPr lang="lv-LV" sz="1600" i="0" u="none" strike="noStrike" spc="300" baseline="0" dirty="0">
                <a:solidFill>
                  <a:srgbClr val="5D6D30"/>
                </a:solidFill>
                <a:latin typeface="RobotoCondensed-Light"/>
              </a:rPr>
              <a:t>#vidzememainās</a:t>
            </a:r>
            <a:r>
              <a:rPr lang="lv-LV" sz="1600" i="0" u="none" strike="noStrike" spc="300" dirty="0">
                <a:solidFill>
                  <a:srgbClr val="5D6D30"/>
                </a:solidFill>
                <a:latin typeface="RobotoCondensed-Light"/>
              </a:rPr>
              <a:t> </a:t>
            </a:r>
            <a:endParaRPr lang="lv-LV" sz="1600" i="0" u="none" strike="noStrike" spc="300" baseline="0" dirty="0">
              <a:solidFill>
                <a:srgbClr val="5D6D30"/>
              </a:solidFill>
              <a:latin typeface="RobotoCondensed-Light"/>
            </a:endParaRPr>
          </a:p>
          <a:p>
            <a:pPr algn="r"/>
            <a:r>
              <a:rPr lang="lv-LV" sz="1600" b="1" spc="300" dirty="0">
                <a:solidFill>
                  <a:srgbClr val="5D6D30"/>
                </a:solidFill>
                <a:latin typeface="RobotoCondensed-Light"/>
              </a:rPr>
              <a:t>#improvizācija</a:t>
            </a:r>
            <a:r>
              <a:rPr lang="lv-LV" sz="1600" b="1" i="0" u="none" strike="noStrike" spc="300" baseline="0" dirty="0">
                <a:solidFill>
                  <a:srgbClr val="5D6D30"/>
                </a:solidFill>
                <a:latin typeface="RobotoCondensed-Light"/>
              </a:rPr>
              <a:t> </a:t>
            </a:r>
          </a:p>
          <a:p>
            <a:pPr algn="r"/>
            <a:r>
              <a:rPr lang="lv-LV" sz="1600" i="0" u="none" strike="noStrike" spc="300" baseline="0" dirty="0">
                <a:solidFill>
                  <a:srgbClr val="5D6D30"/>
                </a:solidFill>
                <a:latin typeface="RobotoCondensed-Light"/>
              </a:rPr>
              <a:t>#inovācija</a:t>
            </a:r>
            <a:endParaRPr lang="lv-LV" sz="1600" spc="300" dirty="0">
              <a:solidFill>
                <a:srgbClr val="5D6D30"/>
              </a:solidFill>
            </a:endParaRPr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1717B81F-F524-4C05-A4F3-59F866FBAEE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32"/>
          <a:stretch/>
        </p:blipFill>
        <p:spPr>
          <a:xfrm>
            <a:off x="6908209" y="5893614"/>
            <a:ext cx="4115634" cy="778524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D5840290-BA85-4338-9DAC-5ED51E4821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52" y="57284"/>
            <a:ext cx="1055725" cy="527863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3B40D4E-0731-4544-96D4-A00AA88B6F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7" y="632044"/>
            <a:ext cx="1331160" cy="770430"/>
          </a:xfrm>
          <a:prstGeom prst="rect">
            <a:avLst/>
          </a:prstGeom>
        </p:spPr>
      </p:pic>
      <p:pic>
        <p:nvPicPr>
          <p:cNvPr id="3" name="Picture 2" descr="International cooperation - Aktywni Obywatele">
            <a:extLst>
              <a:ext uri="{FF2B5EF4-FFF2-40B4-BE49-F238E27FC236}">
                <a16:creationId xmlns:a16="http://schemas.microsoft.com/office/drawing/2014/main" id="{DCFF2AAD-0115-41A8-AC75-1B1656613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5" y="3221217"/>
            <a:ext cx="5348392" cy="373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International cooperation - Aktywni Obywatele">
            <a:extLst>
              <a:ext uri="{FF2B5EF4-FFF2-40B4-BE49-F238E27FC236}">
                <a16:creationId xmlns:a16="http://schemas.microsoft.com/office/drawing/2014/main" id="{03433CA0-6CF0-2973-6159-5EE1ECB47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6" t="-6891" r="14685" b="75421"/>
          <a:stretch/>
        </p:blipFill>
        <p:spPr bwMode="auto">
          <a:xfrm>
            <a:off x="7114809" y="1435588"/>
            <a:ext cx="3153380" cy="117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nternational cooperation - Aktywni Obywatele">
            <a:extLst>
              <a:ext uri="{FF2B5EF4-FFF2-40B4-BE49-F238E27FC236}">
                <a16:creationId xmlns:a16="http://schemas.microsoft.com/office/drawing/2014/main" id="{4D3CC605-E34B-AFB0-43B3-9ACFDC781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8" t="-6891" r="14685" b="75421"/>
          <a:stretch/>
        </p:blipFill>
        <p:spPr bwMode="auto">
          <a:xfrm flipH="1">
            <a:off x="9696273" y="873724"/>
            <a:ext cx="2611453" cy="117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International cooperation - Aktywni Obywatele">
            <a:extLst>
              <a:ext uri="{FF2B5EF4-FFF2-40B4-BE49-F238E27FC236}">
                <a16:creationId xmlns:a16="http://schemas.microsoft.com/office/drawing/2014/main" id="{0575226A-7C05-69BC-5D07-42B014D83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60" b="60742"/>
          <a:stretch/>
        </p:blipFill>
        <p:spPr bwMode="auto">
          <a:xfrm>
            <a:off x="11116345" y="1835130"/>
            <a:ext cx="1291112" cy="146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Image result for ковычки">
            <a:extLst>
              <a:ext uri="{FF2B5EF4-FFF2-40B4-BE49-F238E27FC236}">
                <a16:creationId xmlns:a16="http://schemas.microsoft.com/office/drawing/2014/main" id="{C4586155-B39B-B9CF-B772-00DA22302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504" y="3494634"/>
            <a:ext cx="416008" cy="35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5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A633C8-19EE-B392-2E57-DC73B774C2DE}"/>
              </a:ext>
            </a:extLst>
          </p:cNvPr>
          <p:cNvSpPr/>
          <p:nvPr/>
        </p:nvSpPr>
        <p:spPr>
          <a:xfrm>
            <a:off x="0" y="1164976"/>
            <a:ext cx="12192000" cy="5260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8AF35154-D6C8-CD87-776B-2E8F75D7CD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01187"/>
            <a:ext cx="1027669" cy="51383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A008AD7-FBE4-B165-6A47-5F4629F1273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01187"/>
            <a:ext cx="1218068" cy="70497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60D8F68-FF3E-35DF-6547-8221A0B6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18" y="0"/>
            <a:ext cx="8727702" cy="1325563"/>
          </a:xfrm>
        </p:spPr>
        <p:txBody>
          <a:bodyPr>
            <a:normAutofit/>
          </a:bodyPr>
          <a:lstStyle/>
          <a:p>
            <a:r>
              <a:rPr lang="lv-LV" sz="2000" b="1" dirty="0">
                <a:solidFill>
                  <a:srgbClr val="488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Ieskats juridiskos un finanšu jautājumos</a:t>
            </a:r>
            <a:br>
              <a:rPr lang="lv-LV" sz="2000" b="1" dirty="0">
                <a:solidFill>
                  <a:srgbClr val="488187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lv-LV" sz="2000" b="1" dirty="0">
                <a:solidFill>
                  <a:srgbClr val="488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 PĒTNIECĪBAS UN INOVĀCIJU ATBALSTA PROGRAMMĀ </a:t>
            </a:r>
            <a:br>
              <a:rPr lang="lv-LV" sz="2000" b="1" dirty="0">
                <a:solidFill>
                  <a:srgbClr val="488187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lv-LV" sz="2000" b="1" dirty="0">
                <a:solidFill>
                  <a:srgbClr val="488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#APVĀRSNIS EIROPA</a:t>
            </a:r>
          </a:p>
        </p:txBody>
      </p:sp>
      <p:pic>
        <p:nvPicPr>
          <p:cNvPr id="2" name="Satura vietturis 1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38894" y="1155700"/>
            <a:ext cx="10387520" cy="5289234"/>
          </a:xfrm>
          <a:prstGeom prst="rect">
            <a:avLst/>
          </a:prstGeom>
        </p:spPr>
      </p:pic>
      <p:sp>
        <p:nvSpPr>
          <p:cNvPr id="4" name="Ovāls 3"/>
          <p:cNvSpPr/>
          <p:nvPr/>
        </p:nvSpPr>
        <p:spPr>
          <a:xfrm>
            <a:off x="2567940" y="3303270"/>
            <a:ext cx="868680" cy="2895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999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A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20CFE1-8BA8-1115-51FE-6F230D3DB7E9}"/>
              </a:ext>
            </a:extLst>
          </p:cNvPr>
          <p:cNvSpPr/>
          <p:nvPr/>
        </p:nvSpPr>
        <p:spPr>
          <a:xfrm>
            <a:off x="0" y="1164976"/>
            <a:ext cx="12192000" cy="5260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488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85B37-3174-4AB6-A5EC-C074242DE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18" y="0"/>
            <a:ext cx="8727702" cy="1325563"/>
          </a:xfrm>
        </p:spPr>
        <p:txBody>
          <a:bodyPr>
            <a:normAutofit/>
          </a:bodyPr>
          <a:lstStyle/>
          <a:p>
            <a:r>
              <a:rPr lang="lv-LV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Konkursi… kur meklējami?</a:t>
            </a:r>
          </a:p>
        </p:txBody>
      </p:sp>
      <p:pic>
        <p:nvPicPr>
          <p:cNvPr id="6" name="Satura vietturis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4489" y="1341624"/>
            <a:ext cx="11503020" cy="50899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17131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3FD958F-E7B7-461C-81AB-563552FD05A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D5BA8BA-D068-4B0F-9229-6ACEBC80626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9" name="Ovāls 8"/>
          <p:cNvSpPr/>
          <p:nvPr/>
        </p:nvSpPr>
        <p:spPr>
          <a:xfrm>
            <a:off x="660400" y="1631950"/>
            <a:ext cx="2273300" cy="1003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Ovāls 9"/>
          <p:cNvSpPr/>
          <p:nvPr/>
        </p:nvSpPr>
        <p:spPr>
          <a:xfrm>
            <a:off x="4197350" y="3225800"/>
            <a:ext cx="2876550" cy="7883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72827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8AF35154-D6C8-CD87-776B-2E8F75D7CD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A008AD7-FBE4-B165-6A47-5F4629F1273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60D8F68-FF3E-35DF-6547-8221A0B6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18" y="108153"/>
            <a:ext cx="8727702" cy="1325563"/>
          </a:xfrm>
        </p:spPr>
        <p:txBody>
          <a:bodyPr>
            <a:normAutofit/>
          </a:bodyPr>
          <a:lstStyle/>
          <a:p>
            <a:r>
              <a:rPr lang="lv-LV" sz="3600" b="1" dirty="0">
                <a:solidFill>
                  <a:srgbClr val="488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Kas var piedalīties un kā ?</a:t>
            </a:r>
          </a:p>
        </p:txBody>
      </p:sp>
      <p:sp>
        <p:nvSpPr>
          <p:cNvPr id="7" name="Satura vietturis 6"/>
          <p:cNvSpPr>
            <a:spLocks noGrp="1"/>
          </p:cNvSpPr>
          <p:nvPr>
            <p:ph idx="1"/>
          </p:nvPr>
        </p:nvSpPr>
        <p:spPr>
          <a:xfrm>
            <a:off x="336550" y="1498600"/>
            <a:ext cx="11544300" cy="45656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b="1" dirty="0"/>
              <a:t>Juridiskas personas </a:t>
            </a:r>
            <a:r>
              <a:rPr lang="lv-LV" dirty="0"/>
              <a:t>(Augstskolas, Zinātniskie Institūti, individuālais komersants, MVU-mazie un vidējie uzņēmumi, lielie uzņēmumi, akciju sabiedrības, ministrijas, nevalstiskas organizācijas, asociācijas, biedrības, nodibinājumi u.c.)</a:t>
            </a:r>
          </a:p>
          <a:p>
            <a:pPr marL="0" indent="0">
              <a:buNone/>
            </a:pPr>
            <a:r>
              <a:rPr lang="lv-LV" dirty="0"/>
              <a:t>Konsorcijā - Projektā, iespējamās lomas projektā:</a:t>
            </a:r>
          </a:p>
          <a:p>
            <a:r>
              <a:rPr lang="lv-LV" dirty="0"/>
              <a:t>Kā </a:t>
            </a:r>
            <a:r>
              <a:rPr lang="lv-LV" b="1" dirty="0"/>
              <a:t>koordinators </a:t>
            </a:r>
            <a:r>
              <a:rPr lang="lv-LV" dirty="0"/>
              <a:t>projekta iesniedzējs- galvenais partneris;</a:t>
            </a:r>
          </a:p>
          <a:p>
            <a:r>
              <a:rPr lang="lv-LV" dirty="0"/>
              <a:t>Kā </a:t>
            </a:r>
            <a:r>
              <a:rPr lang="lv-LV" b="1" dirty="0"/>
              <a:t>partneris</a:t>
            </a:r>
            <a:r>
              <a:rPr lang="lv-LV" dirty="0"/>
              <a:t> projekta konsorcijā, līdzdarbojas pieteikuma</a:t>
            </a:r>
          </a:p>
          <a:p>
            <a:pPr marL="0" indent="0">
              <a:buNone/>
            </a:pPr>
            <a:r>
              <a:rPr lang="lv-LV" dirty="0"/>
              <a:t>izstrādāšanā.</a:t>
            </a:r>
          </a:p>
          <a:p>
            <a:pPr marL="0" indent="0">
              <a:buNone/>
            </a:pPr>
            <a:r>
              <a:rPr lang="lv-LV" b="1" dirty="0"/>
              <a:t>Individuāli </a:t>
            </a:r>
            <a:r>
              <a:rPr lang="lv-LV" dirty="0"/>
              <a:t>– personīgi kā projektu vērtētājs, piereģistrējoties un gaidot uzaicinājumu no EK.</a:t>
            </a:r>
          </a:p>
        </p:txBody>
      </p:sp>
    </p:spTree>
    <p:extLst>
      <p:ext uri="{BB962C8B-B14F-4D97-AF65-F5344CB8AC3E}">
        <p14:creationId xmlns:p14="http://schemas.microsoft.com/office/powerpoint/2010/main" val="285270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81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B6D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85B37-3174-4AB6-A5EC-C074242DE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18" y="0"/>
            <a:ext cx="9614032" cy="1403350"/>
          </a:xfrm>
        </p:spPr>
        <p:txBody>
          <a:bodyPr>
            <a:normAutofit/>
          </a:bodyPr>
          <a:lstStyle/>
          <a:p>
            <a:r>
              <a:rPr lang="lv-LV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Finansējuma atbalsta intensitāte no 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BD1AA-6035-4E7F-A67A-041B417F9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9" y="1480193"/>
            <a:ext cx="6574667" cy="42866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2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Pētniecības un inovācijas aktivitāte (RIA)100%;</a:t>
            </a:r>
          </a:p>
          <a:p>
            <a:pPr marL="0" indent="0">
              <a:buNone/>
            </a:pPr>
            <a:endParaRPr lang="lv-LV" sz="2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lv-LV" sz="2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Inovācijas aktivitāte (IA) 70% ( izņemot bezpeļņas juridisku personu, likme apmērā līdz 100%);</a:t>
            </a:r>
          </a:p>
          <a:p>
            <a:pPr marL="0" indent="0">
              <a:buNone/>
            </a:pPr>
            <a:endParaRPr lang="lv-LV" sz="2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lv-LV" sz="2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Koordinācijas un atbalsta aktivitāte  (CSA)100%;</a:t>
            </a:r>
          </a:p>
          <a:p>
            <a:pPr marL="0" indent="0">
              <a:buNone/>
            </a:pPr>
            <a:r>
              <a:rPr lang="lv-LV" sz="20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u.c.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17131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3FD958F-E7B7-461C-81AB-563552FD05A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D5BA8BA-D068-4B0F-9229-6ACEBC80626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8381" y="2110781"/>
            <a:ext cx="4606101" cy="2792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4CA34A2-5450-37B6-D1D5-E5DE969892AB}"/>
              </a:ext>
            </a:extLst>
          </p:cNvPr>
          <p:cNvSpPr/>
          <p:nvPr/>
        </p:nvSpPr>
        <p:spPr>
          <a:xfrm rot="5400000">
            <a:off x="-280659" y="1449819"/>
            <a:ext cx="771394" cy="832142"/>
          </a:xfrm>
          <a:prstGeom prst="rect">
            <a:avLst/>
          </a:prstGeom>
          <a:solidFill>
            <a:srgbClr val="B6D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C269B3-CD45-81B3-25E6-FA5F93D3F992}"/>
              </a:ext>
            </a:extLst>
          </p:cNvPr>
          <p:cNvSpPr/>
          <p:nvPr/>
        </p:nvSpPr>
        <p:spPr>
          <a:xfrm rot="5400000">
            <a:off x="-499603" y="2931856"/>
            <a:ext cx="1209281" cy="832142"/>
          </a:xfrm>
          <a:prstGeom prst="rect">
            <a:avLst/>
          </a:prstGeom>
          <a:solidFill>
            <a:srgbClr val="B6D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A4F29E-D095-0D10-F1A4-FBFA598BCE5F}"/>
              </a:ext>
            </a:extLst>
          </p:cNvPr>
          <p:cNvSpPr/>
          <p:nvPr/>
        </p:nvSpPr>
        <p:spPr>
          <a:xfrm rot="5400000">
            <a:off x="-507595" y="4632837"/>
            <a:ext cx="1209281" cy="832142"/>
          </a:xfrm>
          <a:prstGeom prst="rect">
            <a:avLst/>
          </a:prstGeom>
          <a:solidFill>
            <a:srgbClr val="B6D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2015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2F747E-24EB-0CFA-2797-0D7FD940344B}"/>
              </a:ext>
            </a:extLst>
          </p:cNvPr>
          <p:cNvSpPr/>
          <p:nvPr/>
        </p:nvSpPr>
        <p:spPr>
          <a:xfrm>
            <a:off x="0" y="1253464"/>
            <a:ext cx="12192000" cy="5260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8AF35154-D6C8-CD87-776B-2E8F75D7CD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A008AD7-FBE4-B165-6A47-5F4629F1273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60D8F68-FF3E-35DF-6547-8221A0B6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18" y="0"/>
            <a:ext cx="8727702" cy="1325563"/>
          </a:xfrm>
        </p:spPr>
        <p:txBody>
          <a:bodyPr>
            <a:normAutofit/>
          </a:bodyPr>
          <a:lstStyle/>
          <a:p>
            <a:r>
              <a:rPr lang="lv-LV" sz="3200" b="1" dirty="0">
                <a:solidFill>
                  <a:srgbClr val="488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Konkursu un dalības saistošā dokumentācija</a:t>
            </a:r>
          </a:p>
        </p:txBody>
      </p:sp>
      <p:pic>
        <p:nvPicPr>
          <p:cNvPr id="9" name="Satura vietturis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52297" y="1284250"/>
            <a:ext cx="10447503" cy="506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9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6D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02CB91-FB05-74E0-6FB3-A92CD0B30AD3}"/>
              </a:ext>
            </a:extLst>
          </p:cNvPr>
          <p:cNvSpPr/>
          <p:nvPr/>
        </p:nvSpPr>
        <p:spPr>
          <a:xfrm>
            <a:off x="0" y="1233800"/>
            <a:ext cx="12192000" cy="5260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B6D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85B37-3174-4AB6-A5EC-C074242DE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18" y="68824"/>
            <a:ext cx="8727702" cy="1325563"/>
          </a:xfrm>
        </p:spPr>
        <p:txBody>
          <a:bodyPr>
            <a:normAutofit/>
          </a:bodyPr>
          <a:lstStyle/>
          <a:p>
            <a:r>
              <a:rPr lang="lv-LV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Portāla lietošanas atbalsts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17131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3FD958F-E7B7-461C-81AB-563552FD05A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D5BA8BA-D068-4B0F-9229-6ACEBC80626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pic>
        <p:nvPicPr>
          <p:cNvPr id="9" name="Attēls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708" y="1306063"/>
            <a:ext cx="11430797" cy="497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26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D5C9BF-749C-2952-4EE2-384FB9B92BB2}"/>
              </a:ext>
            </a:extLst>
          </p:cNvPr>
          <p:cNvSpPr/>
          <p:nvPr/>
        </p:nvSpPr>
        <p:spPr>
          <a:xfrm>
            <a:off x="0" y="1238570"/>
            <a:ext cx="12192000" cy="5245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8AF35154-D6C8-CD87-776B-2E8F75D7CD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A008AD7-FBE4-B165-6A47-5F4629F1273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60D8F68-FF3E-35DF-6547-8221A0B6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" y="234950"/>
            <a:ext cx="9474200" cy="1584018"/>
          </a:xfrm>
        </p:spPr>
        <p:txBody>
          <a:bodyPr>
            <a:noAutofit/>
          </a:bodyPr>
          <a:lstStyle/>
          <a:p>
            <a:r>
              <a:rPr lang="lv-LV" sz="3600" b="1" dirty="0">
                <a:solidFill>
                  <a:srgbClr val="488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Esi eksperts !</a:t>
            </a:r>
            <a:br>
              <a:rPr lang="lv-LV" sz="3600" b="1" dirty="0">
                <a:solidFill>
                  <a:srgbClr val="488187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lv-LV" sz="3600" b="1" dirty="0">
              <a:solidFill>
                <a:srgbClr val="48818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Attēls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51" y="1521583"/>
            <a:ext cx="9982199" cy="476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20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81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834B0F-9C5D-969B-2B74-5F396B304A1E}"/>
              </a:ext>
            </a:extLst>
          </p:cNvPr>
          <p:cNvSpPr/>
          <p:nvPr/>
        </p:nvSpPr>
        <p:spPr>
          <a:xfrm rot="5400000">
            <a:off x="5587995" y="-3103716"/>
            <a:ext cx="704976" cy="12503035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B6D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17131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3FD958F-E7B7-461C-81AB-563552FD05A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D5BA8BA-D068-4B0F-9229-6ACEBC80626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9" name="Satura vietturis 8"/>
          <p:cNvSpPr>
            <a:spLocks noGrp="1"/>
          </p:cNvSpPr>
          <p:nvPr>
            <p:ph idx="1"/>
          </p:nvPr>
        </p:nvSpPr>
        <p:spPr>
          <a:xfrm>
            <a:off x="488412" y="3972231"/>
            <a:ext cx="10786730" cy="2219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000" b="1" dirty="0">
                <a:solidFill>
                  <a:schemeClr val="bg1"/>
                </a:solidFill>
              </a:rPr>
              <a:t>INGA ŠĪRANTE</a:t>
            </a:r>
          </a:p>
          <a:p>
            <a:pPr marL="0" indent="0">
              <a:buNone/>
            </a:pPr>
            <a:r>
              <a:rPr lang="lv-LV" sz="1800" i="1" dirty="0">
                <a:solidFill>
                  <a:schemeClr val="bg1"/>
                </a:solidFill>
              </a:rPr>
              <a:t>Latvijas zinātnes padomes,</a:t>
            </a:r>
          </a:p>
          <a:p>
            <a:pPr marL="0" indent="0">
              <a:buNone/>
            </a:pPr>
            <a:r>
              <a:rPr lang="lv-LV" sz="1800" i="1" dirty="0">
                <a:solidFill>
                  <a:schemeClr val="bg1"/>
                </a:solidFill>
              </a:rPr>
              <a:t>Apvārsnis Eiropa programmas Nacionālā kontaktpunkta,</a:t>
            </a:r>
          </a:p>
          <a:p>
            <a:pPr marL="0" indent="0">
              <a:buNone/>
            </a:pPr>
            <a:r>
              <a:rPr lang="lv-LV" sz="1800" i="1" dirty="0">
                <a:solidFill>
                  <a:schemeClr val="bg1"/>
                </a:solidFill>
              </a:rPr>
              <a:t>Vecākā eksperte</a:t>
            </a:r>
          </a:p>
          <a:p>
            <a:pPr marL="0" indent="0">
              <a:buNone/>
            </a:pPr>
            <a:r>
              <a:rPr lang="lv-LV" sz="1600" dirty="0">
                <a:solidFill>
                  <a:schemeClr val="bg1"/>
                </a:solidFill>
              </a:rPr>
              <a:t>Mob. tālr. 26337060</a:t>
            </a:r>
          </a:p>
          <a:p>
            <a:pPr marL="0" indent="0">
              <a:buNone/>
            </a:pPr>
            <a:r>
              <a:rPr lang="lv-LV" sz="1600" dirty="0">
                <a:solidFill>
                  <a:schemeClr val="bg1"/>
                </a:solidFill>
              </a:rPr>
              <a:t>E-pasts  inga.sirante@lzp.gov.lv</a:t>
            </a:r>
          </a:p>
        </p:txBody>
      </p:sp>
      <p:sp>
        <p:nvSpPr>
          <p:cNvPr id="10" name="Virsraksts 9"/>
          <p:cNvSpPr>
            <a:spLocks noGrp="1"/>
          </p:cNvSpPr>
          <p:nvPr>
            <p:ph type="title"/>
          </p:nvPr>
        </p:nvSpPr>
        <p:spPr>
          <a:xfrm>
            <a:off x="1368017" y="1315565"/>
            <a:ext cx="9144931" cy="2521818"/>
          </a:xfrm>
        </p:spPr>
        <p:txBody>
          <a:bodyPr>
            <a:noAutofit/>
          </a:bodyPr>
          <a:lstStyle/>
          <a:p>
            <a:pPr algn="ctr"/>
            <a:r>
              <a:rPr lang="lv-LV" sz="2800" dirty="0">
                <a:solidFill>
                  <a:srgbClr val="B6D452"/>
                </a:solidFill>
              </a:rPr>
              <a:t>Aicinu Jūs </a:t>
            </a:r>
            <a:r>
              <a:rPr lang="lv-LV" sz="2800" b="1" dirty="0">
                <a:solidFill>
                  <a:srgbClr val="B6D452"/>
                </a:solidFill>
              </a:rPr>
              <a:t>kontaktēties ar NKP komandu</a:t>
            </a:r>
            <a:r>
              <a:rPr lang="lv-LV" sz="2800" dirty="0">
                <a:solidFill>
                  <a:srgbClr val="B6D452"/>
                </a:solidFill>
              </a:rPr>
              <a:t>, </a:t>
            </a:r>
            <a:br>
              <a:rPr lang="lv-LV" sz="2800" dirty="0">
                <a:solidFill>
                  <a:srgbClr val="B6D452"/>
                </a:solidFill>
              </a:rPr>
            </a:br>
            <a:r>
              <a:rPr lang="lv-LV" sz="2800" dirty="0">
                <a:solidFill>
                  <a:srgbClr val="B6D452"/>
                </a:solidFill>
              </a:rPr>
              <a:t>lai izdodas maksimāli efektīvi izmantot Apvārsnis Eiropa piedāvātās iespējas</a:t>
            </a:r>
            <a:br>
              <a:rPr lang="lv-LV" sz="3200" dirty="0">
                <a:solidFill>
                  <a:srgbClr val="B6D452"/>
                </a:solidFill>
              </a:rPr>
            </a:br>
            <a:br>
              <a:rPr lang="lv-LV" sz="2800" dirty="0">
                <a:solidFill>
                  <a:srgbClr val="B6D452"/>
                </a:solidFill>
              </a:rPr>
            </a:br>
            <a:r>
              <a:rPr lang="lv-LV" sz="2800" b="1" dirty="0">
                <a:solidFill>
                  <a:schemeClr val="bg1"/>
                </a:solidFill>
              </a:rPr>
              <a:t>zvani, raksti vai nāc ciemos uz Smilšu ielu 8, Rīgā</a:t>
            </a:r>
            <a:br>
              <a:rPr lang="lv-LV" sz="3200" dirty="0">
                <a:solidFill>
                  <a:srgbClr val="5D6D30"/>
                </a:solidFill>
              </a:rPr>
            </a:br>
            <a:endParaRPr lang="lv-LV" sz="3200" dirty="0">
              <a:solidFill>
                <a:srgbClr val="5D6D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7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842</Words>
  <Application>Microsoft Office PowerPoint</Application>
  <PresentationFormat>Widescreen</PresentationFormat>
  <Paragraphs>79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Roboto Condensed</vt:lpstr>
      <vt:lpstr>RobotoCondensed-Light</vt:lpstr>
      <vt:lpstr>Times New Roman</vt:lpstr>
      <vt:lpstr>Office Theme</vt:lpstr>
      <vt:lpstr>PIEDALIES MŪSU  PASĀKUMĀ ViN23 IETVAROS  APVĀRSNIS  EIROPA SNIEGTĀS  IESPĒJAS </vt:lpstr>
      <vt:lpstr>Ieskats juridiskos un finanšu jautājumos ES PĒTNIECĪBAS UN INOVĀCIJU ATBALSTA PROGRAMMĀ  #APVĀRSNIS EIROPA</vt:lpstr>
      <vt:lpstr>Konkursi… kur meklējami?</vt:lpstr>
      <vt:lpstr>Kas var piedalīties un kā ?</vt:lpstr>
      <vt:lpstr>Finansējuma atbalsta intensitāte no EK</vt:lpstr>
      <vt:lpstr>Konkursu un dalības saistošā dokumentācija</vt:lpstr>
      <vt:lpstr>Portāla lietošanas atbalsts</vt:lpstr>
      <vt:lpstr>Esi eksperts ! </vt:lpstr>
      <vt:lpstr>Aicinu Jūs kontaktēties ar NKP komandu,  lai izdodas maksimāli efektīvi izmantot Apvārsnis Eiropa piedāvātās iespējas  zvani, raksti vai nāc ciemos uz Smilšu ielu 8, Rīgā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PIEDALIES MŪSU  PASĀKUMĀ ViN22 IETVAROS   IESKATS  APVĀRSNIS  EIROPĀ</dc:title>
  <dc:creator>Marija Plotniece</dc:creator>
  <cp:lastModifiedBy>Marija Plotniece</cp:lastModifiedBy>
  <cp:revision>9</cp:revision>
  <dcterms:created xsi:type="dcterms:W3CDTF">2022-02-16T16:30:00Z</dcterms:created>
  <dcterms:modified xsi:type="dcterms:W3CDTF">2023-02-20T22:08:22Z</dcterms:modified>
</cp:coreProperties>
</file>