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659" r:id="rId13"/>
    <p:sldId id="664" r:id="rId14"/>
    <p:sldId id="661" r:id="rId15"/>
    <p:sldId id="404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B2B"/>
    <a:srgbClr val="D8D828"/>
    <a:srgbClr val="C3CE32"/>
    <a:srgbClr val="97B82E"/>
    <a:srgbClr val="B6D452"/>
    <a:srgbClr val="FFD764"/>
    <a:srgbClr val="F16F24"/>
    <a:srgbClr val="5D6D30"/>
    <a:srgbClr val="65ADB6"/>
    <a:srgbClr val="488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9AC07-1DC1-458C-A3D8-CD35E56A7235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262A76-F67B-414B-807B-52F3B0438EC9}">
      <dgm:prSet phldrT="[Text]" custT="1"/>
      <dgm:spPr>
        <a:xfrm>
          <a:off x="4582" y="0"/>
          <a:ext cx="1810250" cy="46015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sz="1600" b="1" dirty="0"/>
            <a:t>1. </a:t>
          </a:r>
          <a:r>
            <a:rPr lang="en" sz="1600" b="1" dirty="0"/>
            <a:t>Bioloģiskā daudzveidība un ekosistēmu pakalpojumi</a:t>
          </a:r>
          <a:endParaRPr lang="en-US" sz="1600" b="1" dirty="0">
            <a:latin typeface="Arial"/>
            <a:ea typeface="+mn-ea"/>
            <a:cs typeface="+mn-cs"/>
          </a:endParaRPr>
        </a:p>
      </dgm:t>
    </dgm:pt>
    <dgm:pt modelId="{0ACC2887-7038-485D-85CC-8956D2C50748}" type="parTrans" cxnId="{A5B03AFC-D3D9-4004-B28D-1363C30DACFE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1DBB0631-5D3B-4492-B29C-D868BC9CC8CD}" type="sibTrans" cxnId="{A5B03AFC-D3D9-4004-B28D-1363C30DACFE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C2369120-8014-42D0-8D5D-E027012B8E9E}">
      <dgm:prSet phldrT="[Text]" custT="1"/>
      <dgm:spPr>
        <a:xfrm>
          <a:off x="1950601" y="0"/>
          <a:ext cx="1810250" cy="46015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sz="1400" b="1" dirty="0"/>
            <a:t>2</a:t>
          </a:r>
          <a:r>
            <a:rPr lang="lv-LV" sz="1600" b="1" dirty="0"/>
            <a:t>. </a:t>
          </a:r>
          <a:r>
            <a:rPr lang="en" sz="1600" b="1" dirty="0"/>
            <a:t>Ilgtspējīga</a:t>
          </a:r>
          <a:r>
            <a:rPr lang="lv-LV" sz="1600" b="1" dirty="0"/>
            <a:t>s</a:t>
          </a:r>
          <a:r>
            <a:rPr lang="en" sz="1600" b="1" dirty="0"/>
            <a:t>, dabai d</a:t>
          </a:r>
          <a:r>
            <a:rPr lang="lv-LV" sz="1600" b="1" dirty="0"/>
            <a:t>raud</a:t>
          </a:r>
          <a:r>
            <a:rPr lang="en" sz="1600" b="1" dirty="0"/>
            <a:t>zīga</a:t>
          </a:r>
          <a:r>
            <a:rPr lang="lv-LV" sz="1600" b="1" dirty="0"/>
            <a:t>s</a:t>
          </a:r>
          <a:r>
            <a:rPr lang="en" sz="1600" b="1" dirty="0"/>
            <a:t> pārtikas sistēmas </a:t>
          </a:r>
          <a:endParaRPr lang="en-US" sz="1600" b="1" dirty="0">
            <a:latin typeface="Arial"/>
            <a:ea typeface="+mn-ea"/>
            <a:cs typeface="+mn-cs"/>
          </a:endParaRPr>
        </a:p>
      </dgm:t>
    </dgm:pt>
    <dgm:pt modelId="{487E83E5-DE5C-4A61-9398-2020138460A8}" type="parTrans" cxnId="{2205235A-4FD6-4848-A50A-BBF9ADFD769B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65238422-A58B-4DDC-A00F-3D557D6BAD04}" type="sibTrans" cxnId="{2205235A-4FD6-4848-A50A-BBF9ADFD769B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41DB30E9-9046-4161-AA6B-A1E51FB1FAF7}">
      <dgm:prSet phldrT="[Text]" custT="1"/>
      <dgm:spPr>
        <a:xfrm>
          <a:off x="3896621" y="0"/>
          <a:ext cx="1810250" cy="46015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sz="1600" b="1" dirty="0"/>
            <a:t>5. </a:t>
          </a:r>
          <a:r>
            <a:rPr lang="en" sz="1600" b="1" dirty="0"/>
            <a:t>Piekrastes, okeāni un ūdeņi</a:t>
          </a:r>
          <a:endParaRPr lang="en-US" sz="1600" b="1" dirty="0">
            <a:latin typeface="Arial"/>
            <a:ea typeface="+mn-ea"/>
            <a:cs typeface="+mn-cs"/>
          </a:endParaRPr>
        </a:p>
      </dgm:t>
    </dgm:pt>
    <dgm:pt modelId="{CDEC1DBD-DE5B-4A27-8AE4-0CA724923E38}" type="parTrans" cxnId="{F55EA422-7C66-4529-9D92-2F78B0DE83E9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42771C4F-FD2B-4114-AC32-B61A9F8B102F}" type="sibTrans" cxnId="{F55EA422-7C66-4529-9D92-2F78B0DE83E9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E244C423-FEC2-4D69-A65A-B64CDD5F818A}">
      <dgm:prSet phldrT="[Text]" custT="1"/>
      <dgm:spPr>
        <a:xfrm>
          <a:off x="2123241" y="1321041"/>
          <a:ext cx="1448200" cy="138742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1400" b="1" i="0">
              <a:latin typeface="Arial"/>
              <a:ea typeface="+mn-ea"/>
              <a:cs typeface="+mn-cs"/>
            </a:rPr>
            <a:t>Sustainable Food Systems</a:t>
          </a:r>
        </a:p>
      </dgm:t>
    </dgm:pt>
    <dgm:pt modelId="{058C017A-FE8A-4684-8CF3-8206FE13E95A}" type="parTrans" cxnId="{988EBF5A-4820-4CEA-B9BA-5B94FB826EEC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987CF81F-CBFD-4887-9619-63CC3A762892}" type="sibTrans" cxnId="{988EBF5A-4820-4CEA-B9BA-5B94FB826EEC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E1FA0D5A-A50D-4669-86A9-A85280C337D5}">
      <dgm:prSet phldrT="[Text]" custT="1"/>
      <dgm:spPr>
        <a:xfrm>
          <a:off x="185607" y="1380463"/>
          <a:ext cx="1448200" cy="299100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sz="2000" b="1" dirty="0" err="1">
              <a:latin typeface="Arial"/>
              <a:ea typeface="+mn-ea"/>
              <a:cs typeface="+mn-cs"/>
            </a:rPr>
            <a:t>Biodiversa</a:t>
          </a:r>
          <a:r>
            <a:rPr lang="en-US" sz="2000" b="1" dirty="0">
              <a:latin typeface="Arial"/>
              <a:ea typeface="+mn-ea"/>
              <a:cs typeface="+mn-cs"/>
            </a:rPr>
            <a:t>+</a:t>
          </a:r>
          <a:endParaRPr lang="lv-LV" sz="2000" b="1" dirty="0">
            <a:latin typeface="Arial"/>
            <a:ea typeface="+mn-ea"/>
            <a:cs typeface="+mn-cs"/>
          </a:endParaRPr>
        </a:p>
        <a:p>
          <a:pPr>
            <a:buNone/>
          </a:pPr>
          <a:r>
            <a:rPr lang="lv-LV" sz="1200" b="0" dirty="0">
              <a:solidFill>
                <a:schemeClr val="bg1"/>
              </a:solidFill>
              <a:latin typeface="Arial"/>
              <a:ea typeface="+mn-ea"/>
              <a:cs typeface="+mn-cs"/>
            </a:rPr>
            <a:t>(Maija </a:t>
          </a:r>
          <a:r>
            <a:rPr lang="lv-LV" sz="1200" b="0" dirty="0" err="1">
              <a:solidFill>
                <a:schemeClr val="bg1"/>
              </a:solidFill>
              <a:latin typeface="Arial"/>
              <a:ea typeface="+mn-ea"/>
              <a:cs typeface="+mn-cs"/>
            </a:rPr>
            <a:t>Bundule</a:t>
          </a:r>
          <a:r>
            <a:rPr lang="lv-LV" sz="1200" b="0" dirty="0">
              <a:solidFill>
                <a:schemeClr val="bg1"/>
              </a:solidFill>
              <a:latin typeface="Arial"/>
              <a:ea typeface="+mn-ea"/>
              <a:cs typeface="+mn-cs"/>
            </a:rPr>
            <a:t>)</a:t>
          </a:r>
          <a:endParaRPr lang="en-US" sz="1200" b="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A190A61F-A0E4-4163-8972-60B6B5D3A96F}" type="parTrans" cxnId="{44EE7E5E-49E9-424F-AE05-E9D18CC8B945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A3BBB717-1486-48FD-A3E9-A8C10CCE13EC}" type="sibTrans" cxnId="{44EE7E5E-49E9-424F-AE05-E9D18CC8B945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CF0FA6E1-9849-4C57-AE8E-A957C0628DDD}">
      <dgm:prSet phldrT="[Text]" custT="1"/>
      <dgm:spPr>
        <a:xfrm>
          <a:off x="4077646" y="1380856"/>
          <a:ext cx="1448200" cy="90401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sz="2000" b="1" dirty="0">
              <a:latin typeface="Arial"/>
              <a:ea typeface="+mn-ea"/>
              <a:cs typeface="+mn-cs"/>
            </a:rPr>
            <a:t>Water 4 All</a:t>
          </a:r>
          <a:endParaRPr lang="lv-LV" sz="2000" b="1" dirty="0">
            <a:latin typeface="Arial"/>
            <a:ea typeface="+mn-ea"/>
            <a:cs typeface="+mn-cs"/>
          </a:endParaRPr>
        </a:p>
        <a:p>
          <a:pPr>
            <a:buNone/>
          </a:pPr>
          <a:r>
            <a:rPr lang="lv-LV" sz="1200" b="0" dirty="0">
              <a:latin typeface="Arial"/>
              <a:ea typeface="+mn-ea"/>
              <a:cs typeface="+mn-cs"/>
            </a:rPr>
            <a:t>(Ineta Plikša </a:t>
          </a:r>
        </a:p>
        <a:p>
          <a:pPr>
            <a:buNone/>
          </a:pPr>
          <a:r>
            <a:rPr lang="lv-LV" sz="1200" b="0" dirty="0">
              <a:latin typeface="Arial"/>
              <a:ea typeface="+mn-ea"/>
              <a:cs typeface="+mn-cs"/>
            </a:rPr>
            <a:t>Dace </a:t>
          </a:r>
          <a:r>
            <a:rPr lang="lv-LV" sz="1200" b="0" dirty="0" err="1">
              <a:latin typeface="Arial"/>
              <a:ea typeface="+mn-ea"/>
              <a:cs typeface="+mn-cs"/>
            </a:rPr>
            <a:t>Tirzīte</a:t>
          </a:r>
          <a:r>
            <a:rPr lang="lv-LV" sz="1200" b="0" dirty="0">
              <a:latin typeface="Arial"/>
              <a:ea typeface="+mn-ea"/>
              <a:cs typeface="+mn-cs"/>
            </a:rPr>
            <a:t>)</a:t>
          </a:r>
        </a:p>
      </dgm:t>
    </dgm:pt>
    <dgm:pt modelId="{8E4DB1AC-77CC-4F5B-9E47-942229BBF6BF}" type="parTrans" cxnId="{332F916A-E48A-4C15-8F9D-6B1696F2E29D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0FFCD34C-7E4B-48AD-9E19-2CADC9258E52}" type="sibTrans" cxnId="{332F916A-E48A-4C15-8F9D-6B1696F2E29D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85E41519-F6FC-4221-A5C9-162965C9421E}">
      <dgm:prSet phldrT="[Text]" custT="1"/>
      <dgm:spPr>
        <a:xfrm>
          <a:off x="5842641" y="0"/>
          <a:ext cx="1810250" cy="46015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sz="1400" b="1" dirty="0"/>
            <a:t>7. </a:t>
          </a:r>
          <a:r>
            <a:rPr lang="en" sz="1400" b="1" dirty="0"/>
            <a:t>Zaļais kurss un digitālie risinājumi</a:t>
          </a:r>
          <a:endParaRPr lang="en-US" sz="1400" b="1" dirty="0">
            <a:latin typeface="Arial"/>
            <a:ea typeface="+mn-ea"/>
            <a:cs typeface="+mn-cs"/>
          </a:endParaRPr>
        </a:p>
      </dgm:t>
    </dgm:pt>
    <dgm:pt modelId="{3FB27DC8-4EED-4360-8105-E000F8639322}" type="parTrans" cxnId="{75387CD1-A128-4F81-9D68-6221A2AA8675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1E512517-5BB7-4D95-BF8C-21C5FD015F99}" type="sibTrans" cxnId="{75387CD1-A128-4F81-9D68-6221A2AA8675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BC577CCB-6632-4C00-A1E6-7EFD514F3400}">
      <dgm:prSet phldrT="[Text]" custT="1"/>
      <dgm:spPr>
        <a:xfrm>
          <a:off x="6023666" y="1381811"/>
          <a:ext cx="1448200" cy="138742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1400" b="1">
              <a:solidFill>
                <a:schemeClr val="bg1"/>
              </a:solidFill>
              <a:latin typeface="Arial"/>
              <a:ea typeface="+mn-ea"/>
              <a:cs typeface="+mn-cs"/>
            </a:rPr>
            <a:t>Agriculture of Data</a:t>
          </a:r>
          <a:endParaRPr lang="en-US" sz="1200" b="1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DE376B00-D4B9-416C-9039-77D3DB373C15}" type="parTrans" cxnId="{5AA647CC-267A-447B-B94E-47F4B4A879C8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A6B444A0-7744-4F3A-8F04-F147283B750B}" type="sibTrans" cxnId="{5AA647CC-267A-447B-B94E-47F4B4A879C8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73E0BCFB-2C7C-4498-A4B8-5515030EF750}">
      <dgm:prSet phldrT="[Text]" custT="1"/>
      <dgm:spPr>
        <a:xfrm>
          <a:off x="6023666" y="2982690"/>
          <a:ext cx="1448200" cy="138742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sz="1400" b="1" dirty="0">
              <a:solidFill>
                <a:schemeClr val="bg1"/>
              </a:solidFill>
              <a:latin typeface="Arial"/>
              <a:ea typeface="+mn-ea"/>
              <a:cs typeface="+mn-cs"/>
            </a:rPr>
            <a:t>Sustainable Blue Economy</a:t>
          </a:r>
          <a:endParaRPr lang="lv-LV" sz="1400" b="1" dirty="0">
            <a:solidFill>
              <a:schemeClr val="bg1"/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lv-LV" sz="1200" b="0" dirty="0">
              <a:solidFill>
                <a:schemeClr val="bg1"/>
              </a:solidFill>
              <a:latin typeface="Arial"/>
              <a:ea typeface="+mn-ea"/>
              <a:cs typeface="+mn-cs"/>
            </a:rPr>
            <a:t>(Aiga Salmiņa, Lāsma Brenča)</a:t>
          </a:r>
          <a:endParaRPr lang="en-US" sz="1200" b="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555EBD74-3A9B-43B7-BCB3-2A21B7484A4A}" type="parTrans" cxnId="{53F8007D-7A3F-42A7-9C6A-D8EDA98C79D5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DAD8ECCB-60B1-4337-8E46-72C90988B44E}" type="sibTrans" cxnId="{53F8007D-7A3F-42A7-9C6A-D8EDA98C79D5}">
      <dgm:prSet/>
      <dgm:spPr/>
      <dgm:t>
        <a:bodyPr/>
        <a:lstStyle/>
        <a:p>
          <a:endParaRPr lang="en-US" sz="4000">
            <a:solidFill>
              <a:srgbClr val="002060"/>
            </a:solidFill>
          </a:endParaRPr>
        </a:p>
      </dgm:t>
    </dgm:pt>
    <dgm:pt modelId="{1C3EC06E-CD24-4A2C-BB46-D7E887ED33C3}" type="pres">
      <dgm:prSet presAssocID="{83B9AC07-1DC1-458C-A3D8-CD35E56A7235}" presName="theList" presStyleCnt="0">
        <dgm:presLayoutVars>
          <dgm:dir/>
          <dgm:animLvl val="lvl"/>
          <dgm:resizeHandles val="exact"/>
        </dgm:presLayoutVars>
      </dgm:prSet>
      <dgm:spPr/>
    </dgm:pt>
    <dgm:pt modelId="{6D03D822-A2C6-4893-8EF5-F5F3B1B51478}" type="pres">
      <dgm:prSet presAssocID="{6E262A76-F67B-414B-807B-52F3B0438EC9}" presName="compNode" presStyleCnt="0"/>
      <dgm:spPr/>
    </dgm:pt>
    <dgm:pt modelId="{2094E1C7-8E12-4778-94B0-416FD3CC8C02}" type="pres">
      <dgm:prSet presAssocID="{6E262A76-F67B-414B-807B-52F3B0438EC9}" presName="aNode" presStyleLbl="bgShp" presStyleIdx="0" presStyleCnt="4"/>
      <dgm:spPr/>
    </dgm:pt>
    <dgm:pt modelId="{6E4D7695-4D74-4852-8DED-6E2598D04CD4}" type="pres">
      <dgm:prSet presAssocID="{6E262A76-F67B-414B-807B-52F3B0438EC9}" presName="textNode" presStyleLbl="bgShp" presStyleIdx="0" presStyleCnt="4"/>
      <dgm:spPr/>
    </dgm:pt>
    <dgm:pt modelId="{B57CB72E-E18A-4CD4-ABB5-B3DEEB0BC8A3}" type="pres">
      <dgm:prSet presAssocID="{6E262A76-F67B-414B-807B-52F3B0438EC9}" presName="compChildNode" presStyleCnt="0"/>
      <dgm:spPr/>
    </dgm:pt>
    <dgm:pt modelId="{BE5C3367-C387-4D03-8EB9-4E7F1EB6163E}" type="pres">
      <dgm:prSet presAssocID="{6E262A76-F67B-414B-807B-52F3B0438EC9}" presName="theInnerList" presStyleCnt="0"/>
      <dgm:spPr/>
    </dgm:pt>
    <dgm:pt modelId="{993B1B05-6C92-4A97-9DA4-773A148215DB}" type="pres">
      <dgm:prSet presAssocID="{E1FA0D5A-A50D-4669-86A9-A85280C337D5}" presName="childNode" presStyleLbl="node1" presStyleIdx="0" presStyleCnt="5" custLinFactNeighborX="-184" custLinFactNeighborY="-5666">
        <dgm:presLayoutVars>
          <dgm:bulletEnabled val="1"/>
        </dgm:presLayoutVars>
      </dgm:prSet>
      <dgm:spPr/>
    </dgm:pt>
    <dgm:pt modelId="{E5755215-5A7A-4F58-8599-3F589CD588E2}" type="pres">
      <dgm:prSet presAssocID="{6E262A76-F67B-414B-807B-52F3B0438EC9}" presName="aSpace" presStyleCnt="0"/>
      <dgm:spPr/>
    </dgm:pt>
    <dgm:pt modelId="{91A30622-F3D1-4A93-9BE2-251D85A15C09}" type="pres">
      <dgm:prSet presAssocID="{C2369120-8014-42D0-8D5D-E027012B8E9E}" presName="compNode" presStyleCnt="0"/>
      <dgm:spPr/>
    </dgm:pt>
    <dgm:pt modelId="{924C8BCD-EEE8-4630-BC90-34CC6526D361}" type="pres">
      <dgm:prSet presAssocID="{C2369120-8014-42D0-8D5D-E027012B8E9E}" presName="aNode" presStyleLbl="bgShp" presStyleIdx="1" presStyleCnt="4" custLinFactNeighborX="1053" custLinFactNeighborY="-1144"/>
      <dgm:spPr/>
    </dgm:pt>
    <dgm:pt modelId="{49004A2F-022F-4D92-B76B-C22A12579484}" type="pres">
      <dgm:prSet presAssocID="{C2369120-8014-42D0-8D5D-E027012B8E9E}" presName="textNode" presStyleLbl="bgShp" presStyleIdx="1" presStyleCnt="4"/>
      <dgm:spPr/>
    </dgm:pt>
    <dgm:pt modelId="{591F7D39-C432-488D-90D4-0B324968EEF9}" type="pres">
      <dgm:prSet presAssocID="{C2369120-8014-42D0-8D5D-E027012B8E9E}" presName="compChildNode" presStyleCnt="0"/>
      <dgm:spPr/>
    </dgm:pt>
    <dgm:pt modelId="{E13D6BB5-52AB-4678-B50B-1B37C5FD613B}" type="pres">
      <dgm:prSet presAssocID="{C2369120-8014-42D0-8D5D-E027012B8E9E}" presName="theInnerList" presStyleCnt="0"/>
      <dgm:spPr/>
    </dgm:pt>
    <dgm:pt modelId="{96208314-D347-4754-B374-C199866967B6}" type="pres">
      <dgm:prSet presAssocID="{E244C423-FEC2-4D69-A65A-B64CDD5F818A}" presName="childNode" presStyleLbl="node1" presStyleIdx="1" presStyleCnt="5" custScaleY="21974" custLinFactNeighborX="2386" custLinFactNeighborY="28239">
        <dgm:presLayoutVars>
          <dgm:bulletEnabled val="1"/>
        </dgm:presLayoutVars>
      </dgm:prSet>
      <dgm:spPr/>
    </dgm:pt>
    <dgm:pt modelId="{AF4BC01F-A23E-45FB-965F-14B988ABA407}" type="pres">
      <dgm:prSet presAssocID="{C2369120-8014-42D0-8D5D-E027012B8E9E}" presName="aSpace" presStyleCnt="0"/>
      <dgm:spPr/>
    </dgm:pt>
    <dgm:pt modelId="{ED0078F5-93C6-47A6-A989-333008CE17E5}" type="pres">
      <dgm:prSet presAssocID="{41DB30E9-9046-4161-AA6B-A1E51FB1FAF7}" presName="compNode" presStyleCnt="0"/>
      <dgm:spPr/>
    </dgm:pt>
    <dgm:pt modelId="{12298FCC-3AAD-4AE5-95A1-D83F25AF8878}" type="pres">
      <dgm:prSet presAssocID="{41DB30E9-9046-4161-AA6B-A1E51FB1FAF7}" presName="aNode" presStyleLbl="bgShp" presStyleIdx="2" presStyleCnt="4"/>
      <dgm:spPr/>
    </dgm:pt>
    <dgm:pt modelId="{155968C2-B323-4B6D-922F-390DD327E49C}" type="pres">
      <dgm:prSet presAssocID="{41DB30E9-9046-4161-AA6B-A1E51FB1FAF7}" presName="textNode" presStyleLbl="bgShp" presStyleIdx="2" presStyleCnt="4"/>
      <dgm:spPr/>
    </dgm:pt>
    <dgm:pt modelId="{356314A7-DFF2-4700-A587-D92BF6BC48F9}" type="pres">
      <dgm:prSet presAssocID="{41DB30E9-9046-4161-AA6B-A1E51FB1FAF7}" presName="compChildNode" presStyleCnt="0"/>
      <dgm:spPr/>
    </dgm:pt>
    <dgm:pt modelId="{8970241F-C8E2-4921-966F-C7F2095D6293}" type="pres">
      <dgm:prSet presAssocID="{41DB30E9-9046-4161-AA6B-A1E51FB1FAF7}" presName="theInnerList" presStyleCnt="0"/>
      <dgm:spPr/>
    </dgm:pt>
    <dgm:pt modelId="{64EC2100-D5D2-4974-BA09-E269FD78311D}" type="pres">
      <dgm:prSet presAssocID="{CF0FA6E1-9849-4C57-AE8E-A957C0628DDD}" presName="childNode" presStyleLbl="node1" presStyleIdx="2" presStyleCnt="5">
        <dgm:presLayoutVars>
          <dgm:bulletEnabled val="1"/>
        </dgm:presLayoutVars>
      </dgm:prSet>
      <dgm:spPr/>
    </dgm:pt>
    <dgm:pt modelId="{450FF45A-BDC6-4505-A5E7-CAFD17C5BE94}" type="pres">
      <dgm:prSet presAssocID="{41DB30E9-9046-4161-AA6B-A1E51FB1FAF7}" presName="aSpace" presStyleCnt="0"/>
      <dgm:spPr/>
    </dgm:pt>
    <dgm:pt modelId="{BE36AC56-5B22-4E3D-A2E8-2291AD10D582}" type="pres">
      <dgm:prSet presAssocID="{85E41519-F6FC-4221-A5C9-162965C9421E}" presName="compNode" presStyleCnt="0"/>
      <dgm:spPr/>
    </dgm:pt>
    <dgm:pt modelId="{A57E99CE-10C8-4EF7-8BE8-888FA60F018F}" type="pres">
      <dgm:prSet presAssocID="{85E41519-F6FC-4221-A5C9-162965C9421E}" presName="aNode" presStyleLbl="bgShp" presStyleIdx="3" presStyleCnt="4" custLinFactNeighborX="-371" custLinFactNeighborY="281"/>
      <dgm:spPr/>
    </dgm:pt>
    <dgm:pt modelId="{E80B4675-512D-472F-A629-C22D0D74AD66}" type="pres">
      <dgm:prSet presAssocID="{85E41519-F6FC-4221-A5C9-162965C9421E}" presName="textNode" presStyleLbl="bgShp" presStyleIdx="3" presStyleCnt="4"/>
      <dgm:spPr/>
    </dgm:pt>
    <dgm:pt modelId="{32A11485-AA42-4C0F-B0DF-2412EFA690BA}" type="pres">
      <dgm:prSet presAssocID="{85E41519-F6FC-4221-A5C9-162965C9421E}" presName="compChildNode" presStyleCnt="0"/>
      <dgm:spPr/>
    </dgm:pt>
    <dgm:pt modelId="{1394776D-CD0D-46DF-9A26-3524C12211DA}" type="pres">
      <dgm:prSet presAssocID="{85E41519-F6FC-4221-A5C9-162965C9421E}" presName="theInnerList" presStyleCnt="0"/>
      <dgm:spPr/>
    </dgm:pt>
    <dgm:pt modelId="{73D51E2B-FD41-4D21-BF18-71B9AF9D005F}" type="pres">
      <dgm:prSet presAssocID="{BC577CCB-6632-4C00-A1E6-7EFD514F3400}" presName="childNode" presStyleLbl="node1" presStyleIdx="3" presStyleCnt="5" custLinFactNeighborX="-848" custLinFactNeighborY="82853">
        <dgm:presLayoutVars>
          <dgm:bulletEnabled val="1"/>
        </dgm:presLayoutVars>
      </dgm:prSet>
      <dgm:spPr/>
    </dgm:pt>
    <dgm:pt modelId="{04C11593-0043-41BC-8885-F82A299EA801}" type="pres">
      <dgm:prSet presAssocID="{BC577CCB-6632-4C00-A1E6-7EFD514F3400}" presName="aSpace2" presStyleCnt="0"/>
      <dgm:spPr/>
    </dgm:pt>
    <dgm:pt modelId="{E9CC7ED1-99C7-4F35-B83B-818B73680520}" type="pres">
      <dgm:prSet presAssocID="{73E0BCFB-2C7C-4498-A4B8-5515030EF750}" presName="childNode" presStyleLbl="node1" presStyleIdx="4" presStyleCnt="5" custLinFactNeighborX="469" custLinFactNeighborY="51234">
        <dgm:presLayoutVars>
          <dgm:bulletEnabled val="1"/>
        </dgm:presLayoutVars>
      </dgm:prSet>
      <dgm:spPr/>
    </dgm:pt>
  </dgm:ptLst>
  <dgm:cxnLst>
    <dgm:cxn modelId="{BB1AE206-8278-4358-8346-93B94C245F49}" type="presOf" srcId="{E1FA0D5A-A50D-4669-86A9-A85280C337D5}" destId="{993B1B05-6C92-4A97-9DA4-773A148215DB}" srcOrd="0" destOrd="0" presId="urn:microsoft.com/office/officeart/2005/8/layout/lProcess2"/>
    <dgm:cxn modelId="{9FEAD912-2861-40F6-8771-E85B03F67B69}" type="presOf" srcId="{BC577CCB-6632-4C00-A1E6-7EFD514F3400}" destId="{73D51E2B-FD41-4D21-BF18-71B9AF9D005F}" srcOrd="0" destOrd="0" presId="urn:microsoft.com/office/officeart/2005/8/layout/lProcess2"/>
    <dgm:cxn modelId="{F55EA422-7C66-4529-9D92-2F78B0DE83E9}" srcId="{83B9AC07-1DC1-458C-A3D8-CD35E56A7235}" destId="{41DB30E9-9046-4161-AA6B-A1E51FB1FAF7}" srcOrd="2" destOrd="0" parTransId="{CDEC1DBD-DE5B-4A27-8AE4-0CA724923E38}" sibTransId="{42771C4F-FD2B-4114-AC32-B61A9F8B102F}"/>
    <dgm:cxn modelId="{631D8D23-98C6-42D6-9101-DACA7D6A6BE2}" type="presOf" srcId="{E244C423-FEC2-4D69-A65A-B64CDD5F818A}" destId="{96208314-D347-4754-B374-C199866967B6}" srcOrd="0" destOrd="0" presId="urn:microsoft.com/office/officeart/2005/8/layout/lProcess2"/>
    <dgm:cxn modelId="{985EC55D-BB79-407C-AB0E-0590EC03A0AB}" type="presOf" srcId="{41DB30E9-9046-4161-AA6B-A1E51FB1FAF7}" destId="{155968C2-B323-4B6D-922F-390DD327E49C}" srcOrd="1" destOrd="0" presId="urn:microsoft.com/office/officeart/2005/8/layout/lProcess2"/>
    <dgm:cxn modelId="{44EE7E5E-49E9-424F-AE05-E9D18CC8B945}" srcId="{6E262A76-F67B-414B-807B-52F3B0438EC9}" destId="{E1FA0D5A-A50D-4669-86A9-A85280C337D5}" srcOrd="0" destOrd="0" parTransId="{A190A61F-A0E4-4163-8972-60B6B5D3A96F}" sibTransId="{A3BBB717-1486-48FD-A3E9-A8C10CCE13EC}"/>
    <dgm:cxn modelId="{290FAC47-2309-4BD5-976B-8AA5A3A96819}" type="presOf" srcId="{CF0FA6E1-9849-4C57-AE8E-A957C0628DDD}" destId="{64EC2100-D5D2-4974-BA09-E269FD78311D}" srcOrd="0" destOrd="0" presId="urn:microsoft.com/office/officeart/2005/8/layout/lProcess2"/>
    <dgm:cxn modelId="{332F916A-E48A-4C15-8F9D-6B1696F2E29D}" srcId="{41DB30E9-9046-4161-AA6B-A1E51FB1FAF7}" destId="{CF0FA6E1-9849-4C57-AE8E-A957C0628DDD}" srcOrd="0" destOrd="0" parTransId="{8E4DB1AC-77CC-4F5B-9E47-942229BBF6BF}" sibTransId="{0FFCD34C-7E4B-48AD-9E19-2CADC9258E52}"/>
    <dgm:cxn modelId="{ADF7C554-50AD-4CEE-8DBA-69BC4F8DB44E}" type="presOf" srcId="{6E262A76-F67B-414B-807B-52F3B0438EC9}" destId="{2094E1C7-8E12-4778-94B0-416FD3CC8C02}" srcOrd="0" destOrd="0" presId="urn:microsoft.com/office/officeart/2005/8/layout/lProcess2"/>
    <dgm:cxn modelId="{2205235A-4FD6-4848-A50A-BBF9ADFD769B}" srcId="{83B9AC07-1DC1-458C-A3D8-CD35E56A7235}" destId="{C2369120-8014-42D0-8D5D-E027012B8E9E}" srcOrd="1" destOrd="0" parTransId="{487E83E5-DE5C-4A61-9398-2020138460A8}" sibTransId="{65238422-A58B-4DDC-A00F-3D557D6BAD04}"/>
    <dgm:cxn modelId="{988EBF5A-4820-4CEA-B9BA-5B94FB826EEC}" srcId="{C2369120-8014-42D0-8D5D-E027012B8E9E}" destId="{E244C423-FEC2-4D69-A65A-B64CDD5F818A}" srcOrd="0" destOrd="0" parTransId="{058C017A-FE8A-4684-8CF3-8206FE13E95A}" sibTransId="{987CF81F-CBFD-4887-9619-63CC3A762892}"/>
    <dgm:cxn modelId="{53F8007D-7A3F-42A7-9C6A-D8EDA98C79D5}" srcId="{85E41519-F6FC-4221-A5C9-162965C9421E}" destId="{73E0BCFB-2C7C-4498-A4B8-5515030EF750}" srcOrd="1" destOrd="0" parTransId="{555EBD74-3A9B-43B7-BCB3-2A21B7484A4A}" sibTransId="{DAD8ECCB-60B1-4337-8E46-72C90988B44E}"/>
    <dgm:cxn modelId="{BE1D41C3-7C4E-49F8-826D-DE842A0FA393}" type="presOf" srcId="{41DB30E9-9046-4161-AA6B-A1E51FB1FAF7}" destId="{12298FCC-3AAD-4AE5-95A1-D83F25AF8878}" srcOrd="0" destOrd="0" presId="urn:microsoft.com/office/officeart/2005/8/layout/lProcess2"/>
    <dgm:cxn modelId="{DF8DE5CA-D002-46EC-83A9-FC10EA83DCEF}" type="presOf" srcId="{85E41519-F6FC-4221-A5C9-162965C9421E}" destId="{E80B4675-512D-472F-A629-C22D0D74AD66}" srcOrd="1" destOrd="0" presId="urn:microsoft.com/office/officeart/2005/8/layout/lProcess2"/>
    <dgm:cxn modelId="{24CED4CB-0F45-4CC5-ADB9-9599C579547D}" type="presOf" srcId="{C2369120-8014-42D0-8D5D-E027012B8E9E}" destId="{49004A2F-022F-4D92-B76B-C22A12579484}" srcOrd="1" destOrd="0" presId="urn:microsoft.com/office/officeart/2005/8/layout/lProcess2"/>
    <dgm:cxn modelId="{5AA647CC-267A-447B-B94E-47F4B4A879C8}" srcId="{85E41519-F6FC-4221-A5C9-162965C9421E}" destId="{BC577CCB-6632-4C00-A1E6-7EFD514F3400}" srcOrd="0" destOrd="0" parTransId="{DE376B00-D4B9-416C-9039-77D3DB373C15}" sibTransId="{A6B444A0-7744-4F3A-8F04-F147283B750B}"/>
    <dgm:cxn modelId="{75387CD1-A128-4F81-9D68-6221A2AA8675}" srcId="{83B9AC07-1DC1-458C-A3D8-CD35E56A7235}" destId="{85E41519-F6FC-4221-A5C9-162965C9421E}" srcOrd="3" destOrd="0" parTransId="{3FB27DC8-4EED-4360-8105-E000F8639322}" sibTransId="{1E512517-5BB7-4D95-BF8C-21C5FD015F99}"/>
    <dgm:cxn modelId="{00AE62D3-95D4-4896-AB5D-C4081265946D}" type="presOf" srcId="{85E41519-F6FC-4221-A5C9-162965C9421E}" destId="{A57E99CE-10C8-4EF7-8BE8-888FA60F018F}" srcOrd="0" destOrd="0" presId="urn:microsoft.com/office/officeart/2005/8/layout/lProcess2"/>
    <dgm:cxn modelId="{C464ADE0-61DD-49E0-B859-D6ACA69B1C9D}" type="presOf" srcId="{83B9AC07-1DC1-458C-A3D8-CD35E56A7235}" destId="{1C3EC06E-CD24-4A2C-BB46-D7E887ED33C3}" srcOrd="0" destOrd="0" presId="urn:microsoft.com/office/officeart/2005/8/layout/lProcess2"/>
    <dgm:cxn modelId="{BA1868EA-276F-4C34-9E69-6A5CABD98A16}" type="presOf" srcId="{C2369120-8014-42D0-8D5D-E027012B8E9E}" destId="{924C8BCD-EEE8-4630-BC90-34CC6526D361}" srcOrd="0" destOrd="0" presId="urn:microsoft.com/office/officeart/2005/8/layout/lProcess2"/>
    <dgm:cxn modelId="{A49E05EE-2DC4-41DB-AC76-C3735D2FAC28}" type="presOf" srcId="{6E262A76-F67B-414B-807B-52F3B0438EC9}" destId="{6E4D7695-4D74-4852-8DED-6E2598D04CD4}" srcOrd="1" destOrd="0" presId="urn:microsoft.com/office/officeart/2005/8/layout/lProcess2"/>
    <dgm:cxn modelId="{B5B161F7-F4F6-4C02-BDF3-E53883032C03}" type="presOf" srcId="{73E0BCFB-2C7C-4498-A4B8-5515030EF750}" destId="{E9CC7ED1-99C7-4F35-B83B-818B73680520}" srcOrd="0" destOrd="0" presId="urn:microsoft.com/office/officeart/2005/8/layout/lProcess2"/>
    <dgm:cxn modelId="{A5B03AFC-D3D9-4004-B28D-1363C30DACFE}" srcId="{83B9AC07-1DC1-458C-A3D8-CD35E56A7235}" destId="{6E262A76-F67B-414B-807B-52F3B0438EC9}" srcOrd="0" destOrd="0" parTransId="{0ACC2887-7038-485D-85CC-8956D2C50748}" sibTransId="{1DBB0631-5D3B-4492-B29C-D868BC9CC8CD}"/>
    <dgm:cxn modelId="{D0F455E7-1319-490A-99E6-63B77D73517E}" type="presParOf" srcId="{1C3EC06E-CD24-4A2C-BB46-D7E887ED33C3}" destId="{6D03D822-A2C6-4893-8EF5-F5F3B1B51478}" srcOrd="0" destOrd="0" presId="urn:microsoft.com/office/officeart/2005/8/layout/lProcess2"/>
    <dgm:cxn modelId="{555E10CB-68B5-44A6-9D67-D43C4C328F5A}" type="presParOf" srcId="{6D03D822-A2C6-4893-8EF5-F5F3B1B51478}" destId="{2094E1C7-8E12-4778-94B0-416FD3CC8C02}" srcOrd="0" destOrd="0" presId="urn:microsoft.com/office/officeart/2005/8/layout/lProcess2"/>
    <dgm:cxn modelId="{3F8DD2D8-1627-45FD-8368-CD884159C755}" type="presParOf" srcId="{6D03D822-A2C6-4893-8EF5-F5F3B1B51478}" destId="{6E4D7695-4D74-4852-8DED-6E2598D04CD4}" srcOrd="1" destOrd="0" presId="urn:microsoft.com/office/officeart/2005/8/layout/lProcess2"/>
    <dgm:cxn modelId="{82EE56D5-12BF-4F9A-8467-389A7DE622C0}" type="presParOf" srcId="{6D03D822-A2C6-4893-8EF5-F5F3B1B51478}" destId="{B57CB72E-E18A-4CD4-ABB5-B3DEEB0BC8A3}" srcOrd="2" destOrd="0" presId="urn:microsoft.com/office/officeart/2005/8/layout/lProcess2"/>
    <dgm:cxn modelId="{09319D92-7423-487A-8A81-8DB378804D2F}" type="presParOf" srcId="{B57CB72E-E18A-4CD4-ABB5-B3DEEB0BC8A3}" destId="{BE5C3367-C387-4D03-8EB9-4E7F1EB6163E}" srcOrd="0" destOrd="0" presId="urn:microsoft.com/office/officeart/2005/8/layout/lProcess2"/>
    <dgm:cxn modelId="{91E81166-F722-4B3C-BAF5-09982A90B69B}" type="presParOf" srcId="{BE5C3367-C387-4D03-8EB9-4E7F1EB6163E}" destId="{993B1B05-6C92-4A97-9DA4-773A148215DB}" srcOrd="0" destOrd="0" presId="urn:microsoft.com/office/officeart/2005/8/layout/lProcess2"/>
    <dgm:cxn modelId="{AC5FB344-92A3-4247-9001-7338E166C146}" type="presParOf" srcId="{1C3EC06E-CD24-4A2C-BB46-D7E887ED33C3}" destId="{E5755215-5A7A-4F58-8599-3F589CD588E2}" srcOrd="1" destOrd="0" presId="urn:microsoft.com/office/officeart/2005/8/layout/lProcess2"/>
    <dgm:cxn modelId="{55872CBF-56AF-403C-A275-F7AD74ED2490}" type="presParOf" srcId="{1C3EC06E-CD24-4A2C-BB46-D7E887ED33C3}" destId="{91A30622-F3D1-4A93-9BE2-251D85A15C09}" srcOrd="2" destOrd="0" presId="urn:microsoft.com/office/officeart/2005/8/layout/lProcess2"/>
    <dgm:cxn modelId="{92746569-CBD7-4597-82C0-35771B0E558F}" type="presParOf" srcId="{91A30622-F3D1-4A93-9BE2-251D85A15C09}" destId="{924C8BCD-EEE8-4630-BC90-34CC6526D361}" srcOrd="0" destOrd="0" presId="urn:microsoft.com/office/officeart/2005/8/layout/lProcess2"/>
    <dgm:cxn modelId="{8A4F9740-DB63-4C06-8F7B-87528CA1D64B}" type="presParOf" srcId="{91A30622-F3D1-4A93-9BE2-251D85A15C09}" destId="{49004A2F-022F-4D92-B76B-C22A12579484}" srcOrd="1" destOrd="0" presId="urn:microsoft.com/office/officeart/2005/8/layout/lProcess2"/>
    <dgm:cxn modelId="{06F7242B-B460-4EAA-AA16-6D38F5401FED}" type="presParOf" srcId="{91A30622-F3D1-4A93-9BE2-251D85A15C09}" destId="{591F7D39-C432-488D-90D4-0B324968EEF9}" srcOrd="2" destOrd="0" presId="urn:microsoft.com/office/officeart/2005/8/layout/lProcess2"/>
    <dgm:cxn modelId="{DF876A09-2E3C-4849-A210-988DF863795F}" type="presParOf" srcId="{591F7D39-C432-488D-90D4-0B324968EEF9}" destId="{E13D6BB5-52AB-4678-B50B-1B37C5FD613B}" srcOrd="0" destOrd="0" presId="urn:microsoft.com/office/officeart/2005/8/layout/lProcess2"/>
    <dgm:cxn modelId="{0ABEA6BB-491B-4585-B278-5C98D82AD548}" type="presParOf" srcId="{E13D6BB5-52AB-4678-B50B-1B37C5FD613B}" destId="{96208314-D347-4754-B374-C199866967B6}" srcOrd="0" destOrd="0" presId="urn:microsoft.com/office/officeart/2005/8/layout/lProcess2"/>
    <dgm:cxn modelId="{53613BE9-B5C0-47E8-82B6-DEBBB0674256}" type="presParOf" srcId="{1C3EC06E-CD24-4A2C-BB46-D7E887ED33C3}" destId="{AF4BC01F-A23E-45FB-965F-14B988ABA407}" srcOrd="3" destOrd="0" presId="urn:microsoft.com/office/officeart/2005/8/layout/lProcess2"/>
    <dgm:cxn modelId="{DAF66E48-FCB0-4A1D-85F2-F6D20033245A}" type="presParOf" srcId="{1C3EC06E-CD24-4A2C-BB46-D7E887ED33C3}" destId="{ED0078F5-93C6-47A6-A989-333008CE17E5}" srcOrd="4" destOrd="0" presId="urn:microsoft.com/office/officeart/2005/8/layout/lProcess2"/>
    <dgm:cxn modelId="{3238AE0E-D9EE-4399-8232-3EE82F708C0D}" type="presParOf" srcId="{ED0078F5-93C6-47A6-A989-333008CE17E5}" destId="{12298FCC-3AAD-4AE5-95A1-D83F25AF8878}" srcOrd="0" destOrd="0" presId="urn:microsoft.com/office/officeart/2005/8/layout/lProcess2"/>
    <dgm:cxn modelId="{0279E0EB-F529-4643-9268-53F345629C24}" type="presParOf" srcId="{ED0078F5-93C6-47A6-A989-333008CE17E5}" destId="{155968C2-B323-4B6D-922F-390DD327E49C}" srcOrd="1" destOrd="0" presId="urn:microsoft.com/office/officeart/2005/8/layout/lProcess2"/>
    <dgm:cxn modelId="{45C9C08A-79BF-4F58-AFA6-D53E8218717D}" type="presParOf" srcId="{ED0078F5-93C6-47A6-A989-333008CE17E5}" destId="{356314A7-DFF2-4700-A587-D92BF6BC48F9}" srcOrd="2" destOrd="0" presId="urn:microsoft.com/office/officeart/2005/8/layout/lProcess2"/>
    <dgm:cxn modelId="{59D76C24-D3D8-40FA-9220-1C9C45A73017}" type="presParOf" srcId="{356314A7-DFF2-4700-A587-D92BF6BC48F9}" destId="{8970241F-C8E2-4921-966F-C7F2095D6293}" srcOrd="0" destOrd="0" presId="urn:microsoft.com/office/officeart/2005/8/layout/lProcess2"/>
    <dgm:cxn modelId="{CC296FEC-F362-4EA5-8018-326FB2168532}" type="presParOf" srcId="{8970241F-C8E2-4921-966F-C7F2095D6293}" destId="{64EC2100-D5D2-4974-BA09-E269FD78311D}" srcOrd="0" destOrd="0" presId="urn:microsoft.com/office/officeart/2005/8/layout/lProcess2"/>
    <dgm:cxn modelId="{3312956B-FB77-40B7-BA34-FFDF4933507D}" type="presParOf" srcId="{1C3EC06E-CD24-4A2C-BB46-D7E887ED33C3}" destId="{450FF45A-BDC6-4505-A5E7-CAFD17C5BE94}" srcOrd="5" destOrd="0" presId="urn:microsoft.com/office/officeart/2005/8/layout/lProcess2"/>
    <dgm:cxn modelId="{F173732C-52B9-43C3-A7F4-11B7C10C452A}" type="presParOf" srcId="{1C3EC06E-CD24-4A2C-BB46-D7E887ED33C3}" destId="{BE36AC56-5B22-4E3D-A2E8-2291AD10D582}" srcOrd="6" destOrd="0" presId="urn:microsoft.com/office/officeart/2005/8/layout/lProcess2"/>
    <dgm:cxn modelId="{3FACBA29-7585-48F7-9F8A-72AEFAC0874E}" type="presParOf" srcId="{BE36AC56-5B22-4E3D-A2E8-2291AD10D582}" destId="{A57E99CE-10C8-4EF7-8BE8-888FA60F018F}" srcOrd="0" destOrd="0" presId="urn:microsoft.com/office/officeart/2005/8/layout/lProcess2"/>
    <dgm:cxn modelId="{16876026-7D18-4CDF-942D-652FC6B62E76}" type="presParOf" srcId="{BE36AC56-5B22-4E3D-A2E8-2291AD10D582}" destId="{E80B4675-512D-472F-A629-C22D0D74AD66}" srcOrd="1" destOrd="0" presId="urn:microsoft.com/office/officeart/2005/8/layout/lProcess2"/>
    <dgm:cxn modelId="{845BDE2A-D5F5-4AF0-926A-EB66D70437E2}" type="presParOf" srcId="{BE36AC56-5B22-4E3D-A2E8-2291AD10D582}" destId="{32A11485-AA42-4C0F-B0DF-2412EFA690BA}" srcOrd="2" destOrd="0" presId="urn:microsoft.com/office/officeart/2005/8/layout/lProcess2"/>
    <dgm:cxn modelId="{BA9226FB-C80C-429A-A19A-81D19D861A1E}" type="presParOf" srcId="{32A11485-AA42-4C0F-B0DF-2412EFA690BA}" destId="{1394776D-CD0D-46DF-9A26-3524C12211DA}" srcOrd="0" destOrd="0" presId="urn:microsoft.com/office/officeart/2005/8/layout/lProcess2"/>
    <dgm:cxn modelId="{CBF47859-0F14-4580-96B3-2254E9D6497E}" type="presParOf" srcId="{1394776D-CD0D-46DF-9A26-3524C12211DA}" destId="{73D51E2B-FD41-4D21-BF18-71B9AF9D005F}" srcOrd="0" destOrd="0" presId="urn:microsoft.com/office/officeart/2005/8/layout/lProcess2"/>
    <dgm:cxn modelId="{E3B5D1CB-C544-45A6-9757-C77452E2F5FE}" type="presParOf" srcId="{1394776D-CD0D-46DF-9A26-3524C12211DA}" destId="{04C11593-0043-41BC-8885-F82A299EA801}" srcOrd="1" destOrd="0" presId="urn:microsoft.com/office/officeart/2005/8/layout/lProcess2"/>
    <dgm:cxn modelId="{885EE658-9FAE-4ACF-B824-BE7254551D8F}" type="presParOf" srcId="{1394776D-CD0D-46DF-9A26-3524C12211DA}" destId="{E9CC7ED1-99C7-4F35-B83B-818B73680520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EF32B-C9D6-43BC-8489-FF705AADCE4A}" type="doc">
      <dgm:prSet loTypeId="urn:microsoft.com/office/officeart/2005/8/layout/radial3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1E76842-A8CD-4C67-924A-E127D959C9B8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3600" b="0" dirty="0"/>
            <a:t>Horizon Europe Cluster 6</a:t>
          </a:r>
        </a:p>
      </dgm:t>
    </dgm:pt>
    <dgm:pt modelId="{B23B1C56-6884-4D5F-879D-6A3F4B57AA67}" type="parTrans" cxnId="{26AB9D36-9EB0-49BB-9507-CF43347E6FBC}">
      <dgm:prSet/>
      <dgm:spPr/>
      <dgm:t>
        <a:bodyPr/>
        <a:lstStyle/>
        <a:p>
          <a:endParaRPr lang="en-US" sz="3200" b="1"/>
        </a:p>
      </dgm:t>
    </dgm:pt>
    <dgm:pt modelId="{DCDFB0B6-2A6B-4348-9C6B-A099E94141CB}" type="sibTrans" cxnId="{26AB9D36-9EB0-49BB-9507-CF43347E6FBC}">
      <dgm:prSet/>
      <dgm:spPr/>
      <dgm:t>
        <a:bodyPr/>
        <a:lstStyle/>
        <a:p>
          <a:endParaRPr lang="en-US" sz="3200" b="1"/>
        </a:p>
      </dgm:t>
    </dgm:pt>
    <dgm:pt modelId="{5AEF8B3A-C265-490A-9569-0E627496418F}">
      <dgm:prSet phldrT="[Text]" custT="1"/>
      <dgm:spPr>
        <a:solidFill>
          <a:schemeClr val="accent6">
            <a:alpha val="50000"/>
          </a:schemeClr>
        </a:solidFill>
      </dgm:spPr>
      <dgm:t>
        <a:bodyPr lIns="7200" rIns="7200"/>
        <a:lstStyle/>
        <a:p>
          <a:r>
            <a:rPr lang="en-US" sz="1400" b="1"/>
            <a:t>Mission ‘A Soil Deal For Europe by 2030’</a:t>
          </a:r>
        </a:p>
      </dgm:t>
    </dgm:pt>
    <dgm:pt modelId="{E8924577-1963-434A-9D64-B1A56D5C8979}" type="parTrans" cxnId="{7E0D679E-C86C-4D39-93CD-B7D1232C48F9}">
      <dgm:prSet/>
      <dgm:spPr/>
      <dgm:t>
        <a:bodyPr/>
        <a:lstStyle/>
        <a:p>
          <a:endParaRPr lang="en-US" sz="3200" b="1"/>
        </a:p>
      </dgm:t>
    </dgm:pt>
    <dgm:pt modelId="{5F30BAF1-140A-40BD-87AE-C645E01BCF9F}" type="sibTrans" cxnId="{7E0D679E-C86C-4D39-93CD-B7D1232C48F9}">
      <dgm:prSet/>
      <dgm:spPr/>
      <dgm:t>
        <a:bodyPr/>
        <a:lstStyle/>
        <a:p>
          <a:endParaRPr lang="en-US" sz="3200" b="1"/>
        </a:p>
      </dgm:t>
    </dgm:pt>
    <dgm:pt modelId="{A3E0275A-7D73-492A-A864-EB1AA62F7D12}">
      <dgm:prSet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fr-BE" sz="1400" b="1"/>
            <a:t>Mission ‘Adaptation to </a:t>
          </a:r>
          <a:r>
            <a:rPr lang="fr-BE" sz="1400" b="1" err="1"/>
            <a:t>Climate</a:t>
          </a:r>
          <a:r>
            <a:rPr lang="fr-BE" sz="1400" b="1"/>
            <a:t> Change’</a:t>
          </a:r>
        </a:p>
      </dgm:t>
    </dgm:pt>
    <dgm:pt modelId="{6B51CE04-5EAF-459F-8493-344DEF95A56E}" type="parTrans" cxnId="{51A04060-EB8D-4744-B436-452767AB63DA}">
      <dgm:prSet/>
      <dgm:spPr/>
      <dgm:t>
        <a:bodyPr/>
        <a:lstStyle/>
        <a:p>
          <a:endParaRPr lang="en-US" sz="3200" b="1"/>
        </a:p>
      </dgm:t>
    </dgm:pt>
    <dgm:pt modelId="{E8C247E2-966F-4ADB-BDF8-B5BA1B4DD1E0}" type="sibTrans" cxnId="{51A04060-EB8D-4744-B436-452767AB63DA}">
      <dgm:prSet/>
      <dgm:spPr/>
      <dgm:t>
        <a:bodyPr/>
        <a:lstStyle/>
        <a:p>
          <a:endParaRPr lang="en-US" sz="3200" b="1"/>
        </a:p>
      </dgm:t>
    </dgm:pt>
    <dgm:pt modelId="{4C29958E-40AE-4718-B5FE-EABF52025338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fr-BE" sz="1400" b="1"/>
            <a:t>Mission ‘Restore </a:t>
          </a:r>
          <a:r>
            <a:rPr lang="fr-BE" sz="1400" b="1" err="1"/>
            <a:t>our</a:t>
          </a:r>
          <a:r>
            <a:rPr lang="fr-BE" sz="1400" b="1"/>
            <a:t> </a:t>
          </a:r>
          <a:r>
            <a:rPr lang="fr-BE" sz="1400" b="1" err="1"/>
            <a:t>Ocean</a:t>
          </a:r>
          <a:r>
            <a:rPr lang="fr-BE" sz="1400" b="1"/>
            <a:t> and Waters by 2030’</a:t>
          </a:r>
        </a:p>
      </dgm:t>
    </dgm:pt>
    <dgm:pt modelId="{F46EBE8B-7405-446E-A324-EE232453C872}" type="parTrans" cxnId="{71103ED4-A976-4415-AAF4-9F812FFAB2DC}">
      <dgm:prSet/>
      <dgm:spPr/>
      <dgm:t>
        <a:bodyPr/>
        <a:lstStyle/>
        <a:p>
          <a:endParaRPr lang="en-US" sz="3200" b="1"/>
        </a:p>
      </dgm:t>
    </dgm:pt>
    <dgm:pt modelId="{CEB77D60-C522-4F08-9105-0142B49C4B26}" type="sibTrans" cxnId="{71103ED4-A976-4415-AAF4-9F812FFAB2DC}">
      <dgm:prSet/>
      <dgm:spPr/>
      <dgm:t>
        <a:bodyPr/>
        <a:lstStyle/>
        <a:p>
          <a:endParaRPr lang="en-US" sz="3200" b="1"/>
        </a:p>
      </dgm:t>
    </dgm:pt>
    <dgm:pt modelId="{74335C9B-956E-44D8-B685-7AAE00D83EEF}">
      <dgm:prSet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fr-BE" sz="1400" b="1"/>
            <a:t>CL6 Topics </a:t>
          </a:r>
          <a:r>
            <a:rPr lang="fr-BE" sz="1400" b="1" err="1"/>
            <a:t>from</a:t>
          </a:r>
          <a:r>
            <a:rPr lang="fr-BE" sz="1400" b="1"/>
            <a:t> WP 2021-2022</a:t>
          </a:r>
        </a:p>
      </dgm:t>
    </dgm:pt>
    <dgm:pt modelId="{E659BECC-68CC-43F6-A723-DC2B098FB210}" type="parTrans" cxnId="{547FD60E-6C47-4B4D-81CA-CDA5726AF0FF}">
      <dgm:prSet/>
      <dgm:spPr/>
      <dgm:t>
        <a:bodyPr/>
        <a:lstStyle/>
        <a:p>
          <a:endParaRPr lang="en-US" sz="3200" b="1"/>
        </a:p>
      </dgm:t>
    </dgm:pt>
    <dgm:pt modelId="{24057200-87BA-4556-BD31-8FA5AE39509F}" type="sibTrans" cxnId="{547FD60E-6C47-4B4D-81CA-CDA5726AF0FF}">
      <dgm:prSet/>
      <dgm:spPr/>
      <dgm:t>
        <a:bodyPr/>
        <a:lstStyle/>
        <a:p>
          <a:endParaRPr lang="en-US" sz="3200" b="1"/>
        </a:p>
      </dgm:t>
    </dgm:pt>
    <dgm:pt modelId="{3A22AEA1-4711-4963-871C-1A06A8253C02}">
      <dgm:prSet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fr-BE" sz="1400" b="1" err="1"/>
            <a:t>Ongoing</a:t>
          </a:r>
          <a:r>
            <a:rPr lang="fr-BE" sz="1400" b="1"/>
            <a:t> H2020 and HE </a:t>
          </a:r>
          <a:r>
            <a:rPr lang="fr-BE" sz="1400" b="1" err="1"/>
            <a:t>projects</a:t>
          </a:r>
          <a:endParaRPr lang="fr-BE" sz="1400" b="1"/>
        </a:p>
      </dgm:t>
    </dgm:pt>
    <dgm:pt modelId="{214DAAA0-FB25-415A-AFCC-344D043902BD}" type="parTrans" cxnId="{012779A4-80C0-41CE-B6AD-CFAEED66D3FF}">
      <dgm:prSet/>
      <dgm:spPr/>
      <dgm:t>
        <a:bodyPr/>
        <a:lstStyle/>
        <a:p>
          <a:endParaRPr lang="en-US" sz="3200" b="1"/>
        </a:p>
      </dgm:t>
    </dgm:pt>
    <dgm:pt modelId="{C7D530E4-6FCB-4374-A973-036072E5AB1E}" type="sibTrans" cxnId="{012779A4-80C0-41CE-B6AD-CFAEED66D3FF}">
      <dgm:prSet/>
      <dgm:spPr/>
      <dgm:t>
        <a:bodyPr/>
        <a:lstStyle/>
        <a:p>
          <a:endParaRPr lang="en-US" sz="3200" b="1"/>
        </a:p>
      </dgm:t>
    </dgm:pt>
    <dgm:pt modelId="{2554725A-38D0-4188-B587-3316C7EF1198}">
      <dgm:prSet custT="1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fr-BE" sz="1400" b="1" err="1"/>
            <a:t>Other</a:t>
          </a:r>
          <a:r>
            <a:rPr lang="fr-BE" sz="1400" b="1"/>
            <a:t> EU programmes (LIFE, CAP, ERDF, </a:t>
          </a:r>
          <a:r>
            <a:rPr lang="fr-BE" sz="1400" b="1" err="1"/>
            <a:t>etc</a:t>
          </a:r>
          <a:r>
            <a:rPr lang="fr-BE" sz="1400" b="1"/>
            <a:t>)</a:t>
          </a:r>
        </a:p>
      </dgm:t>
    </dgm:pt>
    <dgm:pt modelId="{FE5D8239-6433-4F72-9DE9-B3A78106138C}" type="parTrans" cxnId="{C0D4668E-2A4A-48B8-832A-131306CFF2A4}">
      <dgm:prSet/>
      <dgm:spPr/>
      <dgm:t>
        <a:bodyPr/>
        <a:lstStyle/>
        <a:p>
          <a:endParaRPr lang="en-US" sz="3200" b="1"/>
        </a:p>
      </dgm:t>
    </dgm:pt>
    <dgm:pt modelId="{EA1982B9-2151-4046-A518-18B6C5A7BB0D}" type="sibTrans" cxnId="{C0D4668E-2A4A-48B8-832A-131306CFF2A4}">
      <dgm:prSet/>
      <dgm:spPr/>
      <dgm:t>
        <a:bodyPr/>
        <a:lstStyle/>
        <a:p>
          <a:endParaRPr lang="en-US" sz="3200" b="1"/>
        </a:p>
      </dgm:t>
    </dgm:pt>
    <dgm:pt modelId="{529003D0-8D03-4C26-83C4-AC49F0BD7FDB}">
      <dgm:prSet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fr-BE" sz="1400" b="1" err="1"/>
            <a:t>European</a:t>
          </a:r>
          <a:r>
            <a:rPr lang="fr-BE" sz="1400" b="1"/>
            <a:t> Partnerships (</a:t>
          </a:r>
          <a:r>
            <a:rPr lang="fr-BE" sz="1400" b="1" err="1"/>
            <a:t>also</a:t>
          </a:r>
          <a:r>
            <a:rPr lang="fr-BE" sz="1400" b="1"/>
            <a:t> the CBE)</a:t>
          </a:r>
        </a:p>
      </dgm:t>
    </dgm:pt>
    <dgm:pt modelId="{1CCD8292-1FB9-4F1F-9BBA-349C7F5E5AD1}" type="parTrans" cxnId="{B1F48021-4126-44C9-A446-FCAE9F51E697}">
      <dgm:prSet/>
      <dgm:spPr/>
      <dgm:t>
        <a:bodyPr/>
        <a:lstStyle/>
        <a:p>
          <a:endParaRPr lang="en-US" sz="3200" b="1"/>
        </a:p>
      </dgm:t>
    </dgm:pt>
    <dgm:pt modelId="{1D03909E-4451-4932-A431-761891A7B612}" type="sibTrans" cxnId="{B1F48021-4126-44C9-A446-FCAE9F51E697}">
      <dgm:prSet/>
      <dgm:spPr/>
      <dgm:t>
        <a:bodyPr/>
        <a:lstStyle/>
        <a:p>
          <a:endParaRPr lang="en-US" sz="3200" b="1"/>
        </a:p>
      </dgm:t>
    </dgm:pt>
    <dgm:pt modelId="{A4851BDB-402B-4895-985F-D73D1346AE71}">
      <dgm:prSet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fr-BE" sz="1400" b="1" dirty="0"/>
            <a:t>EIT </a:t>
          </a:r>
          <a:r>
            <a:rPr lang="fr-BE" sz="1400" b="1" dirty="0" err="1"/>
            <a:t>KICs</a:t>
          </a:r>
          <a:r>
            <a:rPr lang="fr-BE" sz="1400" b="1" dirty="0"/>
            <a:t> (Food, </a:t>
          </a:r>
          <a:r>
            <a:rPr lang="fr-BE" sz="1400" b="1" dirty="0" err="1"/>
            <a:t>Climate</a:t>
          </a:r>
          <a:r>
            <a:rPr lang="fr-BE" sz="1400" b="1" dirty="0"/>
            <a:t>)</a:t>
          </a:r>
        </a:p>
      </dgm:t>
    </dgm:pt>
    <dgm:pt modelId="{E8A47475-036C-4EB4-8196-E972F787AA5F}" type="parTrans" cxnId="{411BECF9-63DC-42B9-B6E8-60A5897E87A1}">
      <dgm:prSet/>
      <dgm:spPr/>
      <dgm:t>
        <a:bodyPr/>
        <a:lstStyle/>
        <a:p>
          <a:endParaRPr lang="en-US"/>
        </a:p>
      </dgm:t>
    </dgm:pt>
    <dgm:pt modelId="{634DB79B-A34C-4FFB-B9F0-046153F5C0CF}" type="sibTrans" cxnId="{411BECF9-63DC-42B9-B6E8-60A5897E87A1}">
      <dgm:prSet/>
      <dgm:spPr/>
      <dgm:t>
        <a:bodyPr/>
        <a:lstStyle/>
        <a:p>
          <a:endParaRPr lang="en-US"/>
        </a:p>
      </dgm:t>
    </dgm:pt>
    <dgm:pt modelId="{011EE7D1-6006-472F-A463-161E2C22589B}">
      <dgm:prSet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fr-BE" sz="1400" b="1" dirty="0" err="1"/>
            <a:t>Other</a:t>
          </a:r>
          <a:r>
            <a:rPr lang="fr-BE" sz="1400" b="1" dirty="0"/>
            <a:t> Clusters (1, 4, 5)</a:t>
          </a:r>
        </a:p>
      </dgm:t>
    </dgm:pt>
    <dgm:pt modelId="{163E5E98-FE0A-4D3E-8258-420A984B12F5}" type="parTrans" cxnId="{443C926F-1DB8-466B-B53A-86E4E254D795}">
      <dgm:prSet/>
      <dgm:spPr/>
      <dgm:t>
        <a:bodyPr/>
        <a:lstStyle/>
        <a:p>
          <a:endParaRPr lang="en-US"/>
        </a:p>
      </dgm:t>
    </dgm:pt>
    <dgm:pt modelId="{DEE3441F-4490-4864-AB38-6A1504FE5D2E}" type="sibTrans" cxnId="{443C926F-1DB8-466B-B53A-86E4E254D795}">
      <dgm:prSet/>
      <dgm:spPr/>
      <dgm:t>
        <a:bodyPr/>
        <a:lstStyle/>
        <a:p>
          <a:endParaRPr lang="en-US"/>
        </a:p>
      </dgm:t>
    </dgm:pt>
    <dgm:pt modelId="{DE76A172-A7DD-4951-A706-275D6FDF8C14}" type="pres">
      <dgm:prSet presAssocID="{EA5EF32B-C9D6-43BC-8489-FF705AADCE4A}" presName="composite" presStyleCnt="0">
        <dgm:presLayoutVars>
          <dgm:chMax val="1"/>
          <dgm:dir/>
          <dgm:resizeHandles val="exact"/>
        </dgm:presLayoutVars>
      </dgm:prSet>
      <dgm:spPr/>
    </dgm:pt>
    <dgm:pt modelId="{117FD526-FD5F-4890-9552-7BFBEE35CE47}" type="pres">
      <dgm:prSet presAssocID="{EA5EF32B-C9D6-43BC-8489-FF705AADCE4A}" presName="radial" presStyleCnt="0">
        <dgm:presLayoutVars>
          <dgm:animLvl val="ctr"/>
        </dgm:presLayoutVars>
      </dgm:prSet>
      <dgm:spPr/>
    </dgm:pt>
    <dgm:pt modelId="{3F900476-F7F0-4B0A-8141-67F3BFB1843D}" type="pres">
      <dgm:prSet presAssocID="{F1E76842-A8CD-4C67-924A-E127D959C9B8}" presName="centerShape" presStyleLbl="vennNode1" presStyleIdx="0" presStyleCnt="10"/>
      <dgm:spPr/>
    </dgm:pt>
    <dgm:pt modelId="{EAE192C8-289E-4E3E-A91C-645367FB47AF}" type="pres">
      <dgm:prSet presAssocID="{5AEF8B3A-C265-490A-9569-0E627496418F}" presName="node" presStyleLbl="vennNode1" presStyleIdx="1" presStyleCnt="10" custScaleX="103114">
        <dgm:presLayoutVars>
          <dgm:bulletEnabled val="1"/>
        </dgm:presLayoutVars>
      </dgm:prSet>
      <dgm:spPr/>
    </dgm:pt>
    <dgm:pt modelId="{C75273FA-9962-4C17-969B-3C3D9798A556}" type="pres">
      <dgm:prSet presAssocID="{A3E0275A-7D73-492A-A864-EB1AA62F7D12}" presName="node" presStyleLbl="vennNode1" presStyleIdx="2" presStyleCnt="10">
        <dgm:presLayoutVars>
          <dgm:bulletEnabled val="1"/>
        </dgm:presLayoutVars>
      </dgm:prSet>
      <dgm:spPr/>
    </dgm:pt>
    <dgm:pt modelId="{E324545A-1714-4483-AA62-524A91F88BC3}" type="pres">
      <dgm:prSet presAssocID="{4C29958E-40AE-4718-B5FE-EABF52025338}" presName="node" presStyleLbl="vennNode1" presStyleIdx="3" presStyleCnt="10">
        <dgm:presLayoutVars>
          <dgm:bulletEnabled val="1"/>
        </dgm:presLayoutVars>
      </dgm:prSet>
      <dgm:spPr/>
    </dgm:pt>
    <dgm:pt modelId="{2BBAE0B5-F2EB-4BDA-A52F-6DBEDB17EB91}" type="pres">
      <dgm:prSet presAssocID="{74335C9B-956E-44D8-B685-7AAE00D83EEF}" presName="node" presStyleLbl="vennNode1" presStyleIdx="4" presStyleCnt="10">
        <dgm:presLayoutVars>
          <dgm:bulletEnabled val="1"/>
        </dgm:presLayoutVars>
      </dgm:prSet>
      <dgm:spPr/>
    </dgm:pt>
    <dgm:pt modelId="{097F12D6-E816-4F4F-9F88-BD9007E343B9}" type="pres">
      <dgm:prSet presAssocID="{011EE7D1-6006-472F-A463-161E2C22589B}" presName="node" presStyleLbl="vennNode1" presStyleIdx="5" presStyleCnt="10">
        <dgm:presLayoutVars>
          <dgm:bulletEnabled val="1"/>
        </dgm:presLayoutVars>
      </dgm:prSet>
      <dgm:spPr/>
    </dgm:pt>
    <dgm:pt modelId="{260DD81C-B639-4748-B838-7B0BDB2BDEF1}" type="pres">
      <dgm:prSet presAssocID="{3A22AEA1-4711-4963-871C-1A06A8253C02}" presName="node" presStyleLbl="vennNode1" presStyleIdx="6" presStyleCnt="10">
        <dgm:presLayoutVars>
          <dgm:bulletEnabled val="1"/>
        </dgm:presLayoutVars>
      </dgm:prSet>
      <dgm:spPr/>
    </dgm:pt>
    <dgm:pt modelId="{77229712-B8AE-434F-824A-79585DB4339E}" type="pres">
      <dgm:prSet presAssocID="{2554725A-38D0-4188-B587-3316C7EF1198}" presName="node" presStyleLbl="vennNode1" presStyleIdx="7" presStyleCnt="10">
        <dgm:presLayoutVars>
          <dgm:bulletEnabled val="1"/>
        </dgm:presLayoutVars>
      </dgm:prSet>
      <dgm:spPr/>
    </dgm:pt>
    <dgm:pt modelId="{0226257E-E24A-409C-8AF1-D54622289442}" type="pres">
      <dgm:prSet presAssocID="{529003D0-8D03-4C26-83C4-AC49F0BD7FDB}" presName="node" presStyleLbl="vennNode1" presStyleIdx="8" presStyleCnt="10" custScaleX="103114">
        <dgm:presLayoutVars>
          <dgm:bulletEnabled val="1"/>
        </dgm:presLayoutVars>
      </dgm:prSet>
      <dgm:spPr/>
    </dgm:pt>
    <dgm:pt modelId="{14FF2901-38AB-4D0E-8D65-8DEFF82EC656}" type="pres">
      <dgm:prSet presAssocID="{A4851BDB-402B-4895-985F-D73D1346AE71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14900E02-D5AE-4599-BED1-26727AA9C8B1}" type="presOf" srcId="{EA5EF32B-C9D6-43BC-8489-FF705AADCE4A}" destId="{DE76A172-A7DD-4951-A706-275D6FDF8C14}" srcOrd="0" destOrd="0" presId="urn:microsoft.com/office/officeart/2005/8/layout/radial3"/>
    <dgm:cxn modelId="{9EF02A02-CEFC-43D5-91FF-B708184B1BB6}" type="presOf" srcId="{2554725A-38D0-4188-B587-3316C7EF1198}" destId="{77229712-B8AE-434F-824A-79585DB4339E}" srcOrd="0" destOrd="0" presId="urn:microsoft.com/office/officeart/2005/8/layout/radial3"/>
    <dgm:cxn modelId="{547FD60E-6C47-4B4D-81CA-CDA5726AF0FF}" srcId="{F1E76842-A8CD-4C67-924A-E127D959C9B8}" destId="{74335C9B-956E-44D8-B685-7AAE00D83EEF}" srcOrd="3" destOrd="0" parTransId="{E659BECC-68CC-43F6-A723-DC2B098FB210}" sibTransId="{24057200-87BA-4556-BD31-8FA5AE39509F}"/>
    <dgm:cxn modelId="{B1F48021-4126-44C9-A446-FCAE9F51E697}" srcId="{F1E76842-A8CD-4C67-924A-E127D959C9B8}" destId="{529003D0-8D03-4C26-83C4-AC49F0BD7FDB}" srcOrd="7" destOrd="0" parTransId="{1CCD8292-1FB9-4F1F-9BBA-349C7F5E5AD1}" sibTransId="{1D03909E-4451-4932-A431-761891A7B612}"/>
    <dgm:cxn modelId="{9C8BA72C-8A11-495D-9669-338656C4B48A}" type="presOf" srcId="{A3E0275A-7D73-492A-A864-EB1AA62F7D12}" destId="{C75273FA-9962-4C17-969B-3C3D9798A556}" srcOrd="0" destOrd="0" presId="urn:microsoft.com/office/officeart/2005/8/layout/radial3"/>
    <dgm:cxn modelId="{26AB9D36-9EB0-49BB-9507-CF43347E6FBC}" srcId="{EA5EF32B-C9D6-43BC-8489-FF705AADCE4A}" destId="{F1E76842-A8CD-4C67-924A-E127D959C9B8}" srcOrd="0" destOrd="0" parTransId="{B23B1C56-6884-4D5F-879D-6A3F4B57AA67}" sibTransId="{DCDFB0B6-2A6B-4348-9C6B-A099E94141CB}"/>
    <dgm:cxn modelId="{51A04060-EB8D-4744-B436-452767AB63DA}" srcId="{F1E76842-A8CD-4C67-924A-E127D959C9B8}" destId="{A3E0275A-7D73-492A-A864-EB1AA62F7D12}" srcOrd="1" destOrd="0" parTransId="{6B51CE04-5EAF-459F-8493-344DEF95A56E}" sibTransId="{E8C247E2-966F-4ADB-BDF8-B5BA1B4DD1E0}"/>
    <dgm:cxn modelId="{1AFAB568-11FE-4E4D-BDC7-5BB1E62B8B23}" type="presOf" srcId="{3A22AEA1-4711-4963-871C-1A06A8253C02}" destId="{260DD81C-B639-4748-B838-7B0BDB2BDEF1}" srcOrd="0" destOrd="0" presId="urn:microsoft.com/office/officeart/2005/8/layout/radial3"/>
    <dgm:cxn modelId="{443C926F-1DB8-466B-B53A-86E4E254D795}" srcId="{F1E76842-A8CD-4C67-924A-E127D959C9B8}" destId="{011EE7D1-6006-472F-A463-161E2C22589B}" srcOrd="4" destOrd="0" parTransId="{163E5E98-FE0A-4D3E-8258-420A984B12F5}" sibTransId="{DEE3441F-4490-4864-AB38-6A1504FE5D2E}"/>
    <dgm:cxn modelId="{C0D4668E-2A4A-48B8-832A-131306CFF2A4}" srcId="{F1E76842-A8CD-4C67-924A-E127D959C9B8}" destId="{2554725A-38D0-4188-B587-3316C7EF1198}" srcOrd="6" destOrd="0" parTransId="{FE5D8239-6433-4F72-9DE9-B3A78106138C}" sibTransId="{EA1982B9-2151-4046-A518-18B6C5A7BB0D}"/>
    <dgm:cxn modelId="{B9F0548E-5193-40DD-87CF-2456A21C45D1}" type="presOf" srcId="{F1E76842-A8CD-4C67-924A-E127D959C9B8}" destId="{3F900476-F7F0-4B0A-8141-67F3BFB1843D}" srcOrd="0" destOrd="0" presId="urn:microsoft.com/office/officeart/2005/8/layout/radial3"/>
    <dgm:cxn modelId="{7E0D679E-C86C-4D39-93CD-B7D1232C48F9}" srcId="{F1E76842-A8CD-4C67-924A-E127D959C9B8}" destId="{5AEF8B3A-C265-490A-9569-0E627496418F}" srcOrd="0" destOrd="0" parTransId="{E8924577-1963-434A-9D64-B1A56D5C8979}" sibTransId="{5F30BAF1-140A-40BD-87AE-C645E01BCF9F}"/>
    <dgm:cxn modelId="{970C11A3-E465-4330-B580-786F23DD3FF1}" type="presOf" srcId="{529003D0-8D03-4C26-83C4-AC49F0BD7FDB}" destId="{0226257E-E24A-409C-8AF1-D54622289442}" srcOrd="0" destOrd="0" presId="urn:microsoft.com/office/officeart/2005/8/layout/radial3"/>
    <dgm:cxn modelId="{012779A4-80C0-41CE-B6AD-CFAEED66D3FF}" srcId="{F1E76842-A8CD-4C67-924A-E127D959C9B8}" destId="{3A22AEA1-4711-4963-871C-1A06A8253C02}" srcOrd="5" destOrd="0" parTransId="{214DAAA0-FB25-415A-AFCC-344D043902BD}" sibTransId="{C7D530E4-6FCB-4374-A973-036072E5AB1E}"/>
    <dgm:cxn modelId="{B2A205AA-C7A6-4B8B-830B-35C9442C9E77}" type="presOf" srcId="{5AEF8B3A-C265-490A-9569-0E627496418F}" destId="{EAE192C8-289E-4E3E-A91C-645367FB47AF}" srcOrd="0" destOrd="0" presId="urn:microsoft.com/office/officeart/2005/8/layout/radial3"/>
    <dgm:cxn modelId="{52121EB8-83CD-44CE-9156-A814862D8034}" type="presOf" srcId="{011EE7D1-6006-472F-A463-161E2C22589B}" destId="{097F12D6-E816-4F4F-9F88-BD9007E343B9}" srcOrd="0" destOrd="0" presId="urn:microsoft.com/office/officeart/2005/8/layout/radial3"/>
    <dgm:cxn modelId="{71103ED4-A976-4415-AAF4-9F812FFAB2DC}" srcId="{F1E76842-A8CD-4C67-924A-E127D959C9B8}" destId="{4C29958E-40AE-4718-B5FE-EABF52025338}" srcOrd="2" destOrd="0" parTransId="{F46EBE8B-7405-446E-A324-EE232453C872}" sibTransId="{CEB77D60-C522-4F08-9105-0142B49C4B26}"/>
    <dgm:cxn modelId="{22018BE1-10B5-49E9-987A-D16B33BE3BFE}" type="presOf" srcId="{4C29958E-40AE-4718-B5FE-EABF52025338}" destId="{E324545A-1714-4483-AA62-524A91F88BC3}" srcOrd="0" destOrd="0" presId="urn:microsoft.com/office/officeart/2005/8/layout/radial3"/>
    <dgm:cxn modelId="{F2AA93F2-1012-4197-B67D-6C830E1CE4D2}" type="presOf" srcId="{A4851BDB-402B-4895-985F-D73D1346AE71}" destId="{14FF2901-38AB-4D0E-8D65-8DEFF82EC656}" srcOrd="0" destOrd="0" presId="urn:microsoft.com/office/officeart/2005/8/layout/radial3"/>
    <dgm:cxn modelId="{079E2CF9-551C-4BE4-BFD2-59E461491461}" type="presOf" srcId="{74335C9B-956E-44D8-B685-7AAE00D83EEF}" destId="{2BBAE0B5-F2EB-4BDA-A52F-6DBEDB17EB91}" srcOrd="0" destOrd="0" presId="urn:microsoft.com/office/officeart/2005/8/layout/radial3"/>
    <dgm:cxn modelId="{411BECF9-63DC-42B9-B6E8-60A5897E87A1}" srcId="{F1E76842-A8CD-4C67-924A-E127D959C9B8}" destId="{A4851BDB-402B-4895-985F-D73D1346AE71}" srcOrd="8" destOrd="0" parTransId="{E8A47475-036C-4EB4-8196-E972F787AA5F}" sibTransId="{634DB79B-A34C-4FFB-B9F0-046153F5C0CF}"/>
    <dgm:cxn modelId="{741BA71D-5FF2-4020-92F3-6241BF294B1A}" type="presParOf" srcId="{DE76A172-A7DD-4951-A706-275D6FDF8C14}" destId="{117FD526-FD5F-4890-9552-7BFBEE35CE47}" srcOrd="0" destOrd="0" presId="urn:microsoft.com/office/officeart/2005/8/layout/radial3"/>
    <dgm:cxn modelId="{A0E167D7-D8D6-4F1D-8362-7B4FAC95C4E8}" type="presParOf" srcId="{117FD526-FD5F-4890-9552-7BFBEE35CE47}" destId="{3F900476-F7F0-4B0A-8141-67F3BFB1843D}" srcOrd="0" destOrd="0" presId="urn:microsoft.com/office/officeart/2005/8/layout/radial3"/>
    <dgm:cxn modelId="{5F0DAED8-A270-4409-8A03-23639CD20078}" type="presParOf" srcId="{117FD526-FD5F-4890-9552-7BFBEE35CE47}" destId="{EAE192C8-289E-4E3E-A91C-645367FB47AF}" srcOrd="1" destOrd="0" presId="urn:microsoft.com/office/officeart/2005/8/layout/radial3"/>
    <dgm:cxn modelId="{5D5FE7C7-3FCA-459F-9B6B-7C52AA520977}" type="presParOf" srcId="{117FD526-FD5F-4890-9552-7BFBEE35CE47}" destId="{C75273FA-9962-4C17-969B-3C3D9798A556}" srcOrd="2" destOrd="0" presId="urn:microsoft.com/office/officeart/2005/8/layout/radial3"/>
    <dgm:cxn modelId="{864BA1CF-2819-418B-93F3-7AD19D699EC0}" type="presParOf" srcId="{117FD526-FD5F-4890-9552-7BFBEE35CE47}" destId="{E324545A-1714-4483-AA62-524A91F88BC3}" srcOrd="3" destOrd="0" presId="urn:microsoft.com/office/officeart/2005/8/layout/radial3"/>
    <dgm:cxn modelId="{4B641201-AFED-48B4-89EC-8C005020C092}" type="presParOf" srcId="{117FD526-FD5F-4890-9552-7BFBEE35CE47}" destId="{2BBAE0B5-F2EB-4BDA-A52F-6DBEDB17EB91}" srcOrd="4" destOrd="0" presId="urn:microsoft.com/office/officeart/2005/8/layout/radial3"/>
    <dgm:cxn modelId="{33CB696C-D78B-4C25-9B7E-E2A29B528306}" type="presParOf" srcId="{117FD526-FD5F-4890-9552-7BFBEE35CE47}" destId="{097F12D6-E816-4F4F-9F88-BD9007E343B9}" srcOrd="5" destOrd="0" presId="urn:microsoft.com/office/officeart/2005/8/layout/radial3"/>
    <dgm:cxn modelId="{38E2EBAE-1846-4CC1-824F-D87691CCEF4C}" type="presParOf" srcId="{117FD526-FD5F-4890-9552-7BFBEE35CE47}" destId="{260DD81C-B639-4748-B838-7B0BDB2BDEF1}" srcOrd="6" destOrd="0" presId="urn:microsoft.com/office/officeart/2005/8/layout/radial3"/>
    <dgm:cxn modelId="{036E8F43-1134-4A1A-8F18-94E5E0627FD8}" type="presParOf" srcId="{117FD526-FD5F-4890-9552-7BFBEE35CE47}" destId="{77229712-B8AE-434F-824A-79585DB4339E}" srcOrd="7" destOrd="0" presId="urn:microsoft.com/office/officeart/2005/8/layout/radial3"/>
    <dgm:cxn modelId="{7290247D-9909-4974-B2E1-CA466D592BC1}" type="presParOf" srcId="{117FD526-FD5F-4890-9552-7BFBEE35CE47}" destId="{0226257E-E24A-409C-8AF1-D54622289442}" srcOrd="8" destOrd="0" presId="urn:microsoft.com/office/officeart/2005/8/layout/radial3"/>
    <dgm:cxn modelId="{A8A0CD95-B948-492C-A787-CA1EC7BBF248}" type="presParOf" srcId="{117FD526-FD5F-4890-9552-7BFBEE35CE47}" destId="{14FF2901-38AB-4D0E-8D65-8DEFF82EC65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4E1C7-8E12-4778-94B0-416FD3CC8C02}">
      <dsp:nvSpPr>
        <dsp:cNvPr id="0" name=""/>
        <dsp:cNvSpPr/>
      </dsp:nvSpPr>
      <dsp:spPr>
        <a:xfrm>
          <a:off x="2793" y="0"/>
          <a:ext cx="2741027" cy="31233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1. </a:t>
          </a:r>
          <a:r>
            <a:rPr lang="en" sz="1600" b="1" kern="1200" dirty="0"/>
            <a:t>Bioloģiskā daudzveidība un ekosistēmu pakalpojumi</a:t>
          </a:r>
          <a:endParaRPr lang="en-US" sz="1600" b="1" kern="1200" dirty="0">
            <a:latin typeface="Arial"/>
            <a:ea typeface="+mn-ea"/>
            <a:cs typeface="+mn-cs"/>
          </a:endParaRPr>
        </a:p>
      </dsp:txBody>
      <dsp:txXfrm>
        <a:off x="30237" y="27444"/>
        <a:ext cx="2686139" cy="882115"/>
      </dsp:txXfrm>
    </dsp:sp>
    <dsp:sp modelId="{993B1B05-6C92-4A97-9DA4-773A148215DB}">
      <dsp:nvSpPr>
        <dsp:cNvPr id="0" name=""/>
        <dsp:cNvSpPr/>
      </dsp:nvSpPr>
      <dsp:spPr>
        <a:xfrm>
          <a:off x="272861" y="821973"/>
          <a:ext cx="2192822" cy="203017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/>
              <a:ea typeface="+mn-ea"/>
              <a:cs typeface="+mn-cs"/>
            </a:rPr>
            <a:t>Biodiversa</a:t>
          </a:r>
          <a:r>
            <a:rPr lang="en-US" sz="2000" b="1" kern="1200" dirty="0">
              <a:latin typeface="Arial"/>
              <a:ea typeface="+mn-ea"/>
              <a:cs typeface="+mn-cs"/>
            </a:rPr>
            <a:t>+</a:t>
          </a:r>
          <a:endParaRPr lang="lv-LV" sz="2000" b="1" kern="1200" dirty="0">
            <a:latin typeface="Arial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(Maija </a:t>
          </a:r>
          <a:r>
            <a:rPr lang="lv-LV" sz="1200" b="0" kern="1200" dirty="0" err="1">
              <a:solidFill>
                <a:schemeClr val="bg1"/>
              </a:solidFill>
              <a:latin typeface="Arial"/>
              <a:ea typeface="+mn-ea"/>
              <a:cs typeface="+mn-cs"/>
            </a:rPr>
            <a:t>Bundule</a:t>
          </a:r>
          <a:r>
            <a:rPr lang="lv-LV" sz="1200" b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)</a:t>
          </a:r>
          <a:endParaRPr lang="en-US" sz="1200" b="0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332323" y="881435"/>
        <a:ext cx="2073898" cy="1911249"/>
      </dsp:txXfrm>
    </dsp:sp>
    <dsp:sp modelId="{924C8BCD-EEE8-4630-BC90-34CC6526D361}">
      <dsp:nvSpPr>
        <dsp:cNvPr id="0" name=""/>
        <dsp:cNvSpPr/>
      </dsp:nvSpPr>
      <dsp:spPr>
        <a:xfrm>
          <a:off x="2978261" y="0"/>
          <a:ext cx="2741027" cy="31233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2</a:t>
          </a:r>
          <a:r>
            <a:rPr lang="lv-LV" sz="1600" b="1" kern="1200" dirty="0"/>
            <a:t>. </a:t>
          </a:r>
          <a:r>
            <a:rPr lang="en" sz="1600" b="1" kern="1200" dirty="0"/>
            <a:t>Ilgtspējīga</a:t>
          </a:r>
          <a:r>
            <a:rPr lang="lv-LV" sz="1600" b="1" kern="1200" dirty="0"/>
            <a:t>s</a:t>
          </a:r>
          <a:r>
            <a:rPr lang="en" sz="1600" b="1" kern="1200" dirty="0"/>
            <a:t>, dabai d</a:t>
          </a:r>
          <a:r>
            <a:rPr lang="lv-LV" sz="1600" b="1" kern="1200" dirty="0"/>
            <a:t>raud</a:t>
          </a:r>
          <a:r>
            <a:rPr lang="en" sz="1600" b="1" kern="1200" dirty="0"/>
            <a:t>zīga</a:t>
          </a:r>
          <a:r>
            <a:rPr lang="lv-LV" sz="1600" b="1" kern="1200" dirty="0"/>
            <a:t>s</a:t>
          </a:r>
          <a:r>
            <a:rPr lang="en" sz="1600" b="1" kern="1200" dirty="0"/>
            <a:t> pārtikas sistēmas </a:t>
          </a:r>
          <a:endParaRPr lang="en-US" sz="1600" b="1" kern="1200" dirty="0">
            <a:latin typeface="Arial"/>
            <a:ea typeface="+mn-ea"/>
            <a:cs typeface="+mn-cs"/>
          </a:endParaRPr>
        </a:p>
      </dsp:txBody>
      <dsp:txXfrm>
        <a:off x="3005705" y="27444"/>
        <a:ext cx="2686139" cy="882115"/>
      </dsp:txXfrm>
    </dsp:sp>
    <dsp:sp modelId="{96208314-D347-4754-B374-C199866967B6}">
      <dsp:nvSpPr>
        <dsp:cNvPr id="0" name=""/>
        <dsp:cNvSpPr/>
      </dsp:nvSpPr>
      <dsp:spPr>
        <a:xfrm>
          <a:off x="3275821" y="2302335"/>
          <a:ext cx="2192822" cy="44611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latin typeface="Arial"/>
              <a:ea typeface="+mn-ea"/>
              <a:cs typeface="+mn-cs"/>
            </a:rPr>
            <a:t>Sustainable Food Systems</a:t>
          </a:r>
        </a:p>
      </dsp:txBody>
      <dsp:txXfrm>
        <a:off x="3288887" y="2315401"/>
        <a:ext cx="2166690" cy="419978"/>
      </dsp:txXfrm>
    </dsp:sp>
    <dsp:sp modelId="{12298FCC-3AAD-4AE5-95A1-D83F25AF8878}">
      <dsp:nvSpPr>
        <dsp:cNvPr id="0" name=""/>
        <dsp:cNvSpPr/>
      </dsp:nvSpPr>
      <dsp:spPr>
        <a:xfrm>
          <a:off x="5896003" y="0"/>
          <a:ext cx="2741027" cy="31233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5. </a:t>
          </a:r>
          <a:r>
            <a:rPr lang="en" sz="1600" b="1" kern="1200" dirty="0"/>
            <a:t>Piekrastes, okeāni un ūdeņi</a:t>
          </a:r>
          <a:endParaRPr lang="en-US" sz="1600" b="1" kern="1200" dirty="0">
            <a:latin typeface="Arial"/>
            <a:ea typeface="+mn-ea"/>
            <a:cs typeface="+mn-cs"/>
          </a:endParaRPr>
        </a:p>
      </dsp:txBody>
      <dsp:txXfrm>
        <a:off x="5923447" y="27444"/>
        <a:ext cx="2686139" cy="882115"/>
      </dsp:txXfrm>
    </dsp:sp>
    <dsp:sp modelId="{64EC2100-D5D2-4974-BA09-E269FD78311D}">
      <dsp:nvSpPr>
        <dsp:cNvPr id="0" name=""/>
        <dsp:cNvSpPr/>
      </dsp:nvSpPr>
      <dsp:spPr>
        <a:xfrm>
          <a:off x="6170106" y="937003"/>
          <a:ext cx="2192822" cy="203017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/>
              <a:ea typeface="+mn-ea"/>
              <a:cs typeface="+mn-cs"/>
            </a:rPr>
            <a:t>Water 4 All</a:t>
          </a:r>
          <a:endParaRPr lang="lv-LV" sz="2000" b="1" kern="1200" dirty="0">
            <a:latin typeface="Arial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dirty="0">
              <a:latin typeface="Arial"/>
              <a:ea typeface="+mn-ea"/>
              <a:cs typeface="+mn-cs"/>
            </a:rPr>
            <a:t>(Ineta Plikša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dirty="0">
              <a:latin typeface="Arial"/>
              <a:ea typeface="+mn-ea"/>
              <a:cs typeface="+mn-cs"/>
            </a:rPr>
            <a:t>Dace </a:t>
          </a:r>
          <a:r>
            <a:rPr lang="lv-LV" sz="1200" b="0" kern="1200" dirty="0" err="1">
              <a:latin typeface="Arial"/>
              <a:ea typeface="+mn-ea"/>
              <a:cs typeface="+mn-cs"/>
            </a:rPr>
            <a:t>Tirzīte</a:t>
          </a:r>
          <a:r>
            <a:rPr lang="lv-LV" sz="1200" b="0" kern="1200" dirty="0">
              <a:latin typeface="Arial"/>
              <a:ea typeface="+mn-ea"/>
              <a:cs typeface="+mn-cs"/>
            </a:rPr>
            <a:t>)</a:t>
          </a:r>
        </a:p>
      </dsp:txBody>
      <dsp:txXfrm>
        <a:off x="6229568" y="996465"/>
        <a:ext cx="2073898" cy="1911249"/>
      </dsp:txXfrm>
    </dsp:sp>
    <dsp:sp modelId="{A57E99CE-10C8-4EF7-8BE8-888FA60F018F}">
      <dsp:nvSpPr>
        <dsp:cNvPr id="0" name=""/>
        <dsp:cNvSpPr/>
      </dsp:nvSpPr>
      <dsp:spPr>
        <a:xfrm>
          <a:off x="8832439" y="0"/>
          <a:ext cx="2741027" cy="31233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7. </a:t>
          </a:r>
          <a:r>
            <a:rPr lang="en" sz="1400" b="1" kern="1200" dirty="0"/>
            <a:t>Zaļais kurss un digitālie risinājumi</a:t>
          </a:r>
          <a:endParaRPr lang="en-US" sz="1400" b="1" kern="1200" dirty="0">
            <a:latin typeface="Arial"/>
            <a:ea typeface="+mn-ea"/>
            <a:cs typeface="+mn-cs"/>
          </a:endParaRPr>
        </a:p>
      </dsp:txBody>
      <dsp:txXfrm>
        <a:off x="8859883" y="27444"/>
        <a:ext cx="2686139" cy="882115"/>
      </dsp:txXfrm>
    </dsp:sp>
    <dsp:sp modelId="{73D51E2B-FD41-4D21-BF18-71B9AF9D005F}">
      <dsp:nvSpPr>
        <dsp:cNvPr id="0" name=""/>
        <dsp:cNvSpPr/>
      </dsp:nvSpPr>
      <dsp:spPr>
        <a:xfrm>
          <a:off x="9098116" y="1057957"/>
          <a:ext cx="2192822" cy="94173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Arial"/>
              <a:ea typeface="+mn-ea"/>
              <a:cs typeface="+mn-cs"/>
            </a:rPr>
            <a:t>Agriculture of Data</a:t>
          </a:r>
          <a:endParaRPr lang="en-US" sz="1200" b="1" kern="120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9125698" y="1085539"/>
        <a:ext cx="2137658" cy="886566"/>
      </dsp:txXfrm>
    </dsp:sp>
    <dsp:sp modelId="{E9CC7ED1-99C7-4F35-B83B-818B73680520}">
      <dsp:nvSpPr>
        <dsp:cNvPr id="0" name=""/>
        <dsp:cNvSpPr/>
      </dsp:nvSpPr>
      <dsp:spPr>
        <a:xfrm>
          <a:off x="9126995" y="2098759"/>
          <a:ext cx="2192822" cy="9417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Sustainable Blue Economy</a:t>
          </a:r>
          <a:endParaRPr lang="lv-LV" sz="14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(Aiga Salmiņa, Lāsma Brenča)</a:t>
          </a:r>
          <a:endParaRPr lang="en-US" sz="1200" b="0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9154577" y="2126341"/>
        <a:ext cx="2137658" cy="88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0476-F7F0-4B0A-8141-67F3BFB1843D}">
      <dsp:nvSpPr>
        <dsp:cNvPr id="0" name=""/>
        <dsp:cNvSpPr/>
      </dsp:nvSpPr>
      <dsp:spPr>
        <a:xfrm>
          <a:off x="2192324" y="1266942"/>
          <a:ext cx="3077801" cy="3077801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Horizon Europe Cluster 6</a:t>
          </a:r>
        </a:p>
      </dsp:txBody>
      <dsp:txXfrm>
        <a:off x="2643058" y="1717676"/>
        <a:ext cx="2176333" cy="2176333"/>
      </dsp:txXfrm>
    </dsp:sp>
    <dsp:sp modelId="{EAE192C8-289E-4E3E-A91C-645367FB47AF}">
      <dsp:nvSpPr>
        <dsp:cNvPr id="0" name=""/>
        <dsp:cNvSpPr/>
      </dsp:nvSpPr>
      <dsp:spPr>
        <a:xfrm>
          <a:off x="2937814" y="30432"/>
          <a:ext cx="1586822" cy="1538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00" tIns="17780" rIns="720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Mission ‘A Soil Deal For Europe by 2030’</a:t>
          </a:r>
        </a:p>
      </dsp:txBody>
      <dsp:txXfrm>
        <a:off x="3170199" y="255799"/>
        <a:ext cx="1122052" cy="1088166"/>
      </dsp:txXfrm>
    </dsp:sp>
    <dsp:sp modelId="{C75273FA-9962-4C17-969B-3C3D9798A556}">
      <dsp:nvSpPr>
        <dsp:cNvPr id="0" name=""/>
        <dsp:cNvSpPr/>
      </dsp:nvSpPr>
      <dsp:spPr>
        <a:xfrm>
          <a:off x="4251181" y="499738"/>
          <a:ext cx="1538900" cy="1538900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/>
            <a:t>Mission ‘Adaptation to </a:t>
          </a:r>
          <a:r>
            <a:rPr lang="fr-BE" sz="1400" b="1" kern="1200" err="1"/>
            <a:t>Climate</a:t>
          </a:r>
          <a:r>
            <a:rPr lang="fr-BE" sz="1400" b="1" kern="1200"/>
            <a:t> Change’</a:t>
          </a:r>
        </a:p>
      </dsp:txBody>
      <dsp:txXfrm>
        <a:off x="4476548" y="725105"/>
        <a:ext cx="1088166" cy="1088166"/>
      </dsp:txXfrm>
    </dsp:sp>
    <dsp:sp modelId="{E324545A-1714-4483-AA62-524A91F88BC3}">
      <dsp:nvSpPr>
        <dsp:cNvPr id="0" name=""/>
        <dsp:cNvSpPr/>
      </dsp:nvSpPr>
      <dsp:spPr>
        <a:xfrm>
          <a:off x="4937260" y="1688061"/>
          <a:ext cx="1538900" cy="1538900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/>
            <a:t>Mission ‘Restore </a:t>
          </a:r>
          <a:r>
            <a:rPr lang="fr-BE" sz="1400" b="1" kern="1200" err="1"/>
            <a:t>our</a:t>
          </a:r>
          <a:r>
            <a:rPr lang="fr-BE" sz="1400" b="1" kern="1200"/>
            <a:t> </a:t>
          </a:r>
          <a:r>
            <a:rPr lang="fr-BE" sz="1400" b="1" kern="1200" err="1"/>
            <a:t>Ocean</a:t>
          </a:r>
          <a:r>
            <a:rPr lang="fr-BE" sz="1400" b="1" kern="1200"/>
            <a:t> and Waters by 2030’</a:t>
          </a:r>
        </a:p>
      </dsp:txBody>
      <dsp:txXfrm>
        <a:off x="5162627" y="1913428"/>
        <a:ext cx="1088166" cy="1088166"/>
      </dsp:txXfrm>
    </dsp:sp>
    <dsp:sp modelId="{2BBAE0B5-F2EB-4BDA-A52F-6DBEDB17EB91}">
      <dsp:nvSpPr>
        <dsp:cNvPr id="0" name=""/>
        <dsp:cNvSpPr/>
      </dsp:nvSpPr>
      <dsp:spPr>
        <a:xfrm>
          <a:off x="4698987" y="3039372"/>
          <a:ext cx="1538900" cy="1538900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/>
            <a:t>CL6 Topics </a:t>
          </a:r>
          <a:r>
            <a:rPr lang="fr-BE" sz="1400" b="1" kern="1200" err="1"/>
            <a:t>from</a:t>
          </a:r>
          <a:r>
            <a:rPr lang="fr-BE" sz="1400" b="1" kern="1200"/>
            <a:t> WP 2021-2022</a:t>
          </a:r>
        </a:p>
      </dsp:txBody>
      <dsp:txXfrm>
        <a:off x="4924354" y="3264739"/>
        <a:ext cx="1088166" cy="1088166"/>
      </dsp:txXfrm>
    </dsp:sp>
    <dsp:sp modelId="{097F12D6-E816-4F4F-9F88-BD9007E343B9}">
      <dsp:nvSpPr>
        <dsp:cNvPr id="0" name=""/>
        <dsp:cNvSpPr/>
      </dsp:nvSpPr>
      <dsp:spPr>
        <a:xfrm>
          <a:off x="3647853" y="3921378"/>
          <a:ext cx="1538900" cy="1538900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 err="1"/>
            <a:t>Other</a:t>
          </a:r>
          <a:r>
            <a:rPr lang="fr-BE" sz="1400" b="1" kern="1200" dirty="0"/>
            <a:t> Clusters (1, 4, 5)</a:t>
          </a:r>
        </a:p>
      </dsp:txBody>
      <dsp:txXfrm>
        <a:off x="3873220" y="4146745"/>
        <a:ext cx="1088166" cy="1088166"/>
      </dsp:txXfrm>
    </dsp:sp>
    <dsp:sp modelId="{260DD81C-B639-4748-B838-7B0BDB2BDEF1}">
      <dsp:nvSpPr>
        <dsp:cNvPr id="0" name=""/>
        <dsp:cNvSpPr/>
      </dsp:nvSpPr>
      <dsp:spPr>
        <a:xfrm>
          <a:off x="2275696" y="3921378"/>
          <a:ext cx="1538900" cy="153890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err="1"/>
            <a:t>Ongoing</a:t>
          </a:r>
          <a:r>
            <a:rPr lang="fr-BE" sz="1400" b="1" kern="1200"/>
            <a:t> H2020 and HE </a:t>
          </a:r>
          <a:r>
            <a:rPr lang="fr-BE" sz="1400" b="1" kern="1200" err="1"/>
            <a:t>projects</a:t>
          </a:r>
          <a:endParaRPr lang="fr-BE" sz="1400" b="1" kern="1200"/>
        </a:p>
      </dsp:txBody>
      <dsp:txXfrm>
        <a:off x="2501063" y="4146745"/>
        <a:ext cx="1088166" cy="1088166"/>
      </dsp:txXfrm>
    </dsp:sp>
    <dsp:sp modelId="{77229712-B8AE-434F-824A-79585DB4339E}">
      <dsp:nvSpPr>
        <dsp:cNvPr id="0" name=""/>
        <dsp:cNvSpPr/>
      </dsp:nvSpPr>
      <dsp:spPr>
        <a:xfrm>
          <a:off x="1224562" y="3039372"/>
          <a:ext cx="1538900" cy="1538900"/>
        </a:xfrm>
        <a:prstGeom prst="ellipse">
          <a:avLst/>
        </a:prstGeom>
        <a:solidFill>
          <a:schemeClr val="tx2"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err="1"/>
            <a:t>Other</a:t>
          </a:r>
          <a:r>
            <a:rPr lang="fr-BE" sz="1400" b="1" kern="1200"/>
            <a:t> EU programmes (LIFE, CAP, ERDF, </a:t>
          </a:r>
          <a:r>
            <a:rPr lang="fr-BE" sz="1400" b="1" kern="1200" err="1"/>
            <a:t>etc</a:t>
          </a:r>
          <a:r>
            <a:rPr lang="fr-BE" sz="1400" b="1" kern="1200"/>
            <a:t>)</a:t>
          </a:r>
        </a:p>
      </dsp:txBody>
      <dsp:txXfrm>
        <a:off x="1449929" y="3264739"/>
        <a:ext cx="1088166" cy="1088166"/>
      </dsp:txXfrm>
    </dsp:sp>
    <dsp:sp modelId="{0226257E-E24A-409C-8AF1-D54622289442}">
      <dsp:nvSpPr>
        <dsp:cNvPr id="0" name=""/>
        <dsp:cNvSpPr/>
      </dsp:nvSpPr>
      <dsp:spPr>
        <a:xfrm>
          <a:off x="962329" y="1688061"/>
          <a:ext cx="1586822" cy="1538900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err="1"/>
            <a:t>European</a:t>
          </a:r>
          <a:r>
            <a:rPr lang="fr-BE" sz="1400" b="1" kern="1200"/>
            <a:t> Partnerships (</a:t>
          </a:r>
          <a:r>
            <a:rPr lang="fr-BE" sz="1400" b="1" kern="1200" err="1"/>
            <a:t>also</a:t>
          </a:r>
          <a:r>
            <a:rPr lang="fr-BE" sz="1400" b="1" kern="1200"/>
            <a:t> the CBE)</a:t>
          </a:r>
        </a:p>
      </dsp:txBody>
      <dsp:txXfrm>
        <a:off x="1194714" y="1913428"/>
        <a:ext cx="1122052" cy="1088166"/>
      </dsp:txXfrm>
    </dsp:sp>
    <dsp:sp modelId="{14FF2901-38AB-4D0E-8D65-8DEFF82EC656}">
      <dsp:nvSpPr>
        <dsp:cNvPr id="0" name=""/>
        <dsp:cNvSpPr/>
      </dsp:nvSpPr>
      <dsp:spPr>
        <a:xfrm>
          <a:off x="1672368" y="499738"/>
          <a:ext cx="1538900" cy="153890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/>
            <a:t>EIT </a:t>
          </a:r>
          <a:r>
            <a:rPr lang="fr-BE" sz="1400" b="1" kern="1200" dirty="0" err="1"/>
            <a:t>KICs</a:t>
          </a:r>
          <a:r>
            <a:rPr lang="fr-BE" sz="1400" b="1" kern="1200" dirty="0"/>
            <a:t> (Food, </a:t>
          </a:r>
          <a:r>
            <a:rPr lang="fr-BE" sz="1400" b="1" kern="1200" dirty="0" err="1"/>
            <a:t>Climate</a:t>
          </a:r>
          <a:r>
            <a:rPr lang="fr-BE" sz="1400" b="1" kern="1200" dirty="0"/>
            <a:t>)</a:t>
          </a:r>
        </a:p>
      </dsp:txBody>
      <dsp:txXfrm>
        <a:off x="1897735" y="725105"/>
        <a:ext cx="1088166" cy="108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9A2-6520-46D8-BB40-92188E4C354E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84D-C4E8-4F44-9873-480FC8C5C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8867A-F4C3-4D9F-B757-16911C53AB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01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Lāsma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767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Lāsma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8589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cs typeface="Calibri"/>
              </a:rPr>
              <a:t>LASMA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4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AIGA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4557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AIGA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18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4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Aiga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17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Aiga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924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Lāsma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541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Lāsma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984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Lāsma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085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Aiga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048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Aiga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857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Aiga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24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BD55-4E9C-41B1-B3F2-1B8C78CB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457C-7108-469A-BC09-0CC547FB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A26A-F5B2-45C9-A846-80C1FFDC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E98-212B-47B2-9311-9AA7437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4396-10B0-402A-BE3A-237F037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6940-B8B5-48E8-BA14-EF2E10F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EF4-43C6-472E-A77C-03E8C187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A6B5-AEBB-4E2E-9764-CF65D1D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8B58-10EF-4243-9885-336C587B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746-3976-4794-875C-C4254E2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8DBA-6449-4A72-88AE-7B9E7FD0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1808-F5FA-488C-A477-BB3FF51A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46AC-60E3-44D9-82D6-49DABA1B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B6E-386E-448C-A527-F8FEC85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F26D-ECB9-47EB-BCB7-5C889C33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497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Sākums | Latvijas Zinātnes padome">
            <a:extLst>
              <a:ext uri="{FF2B5EF4-FFF2-40B4-BE49-F238E27FC236}">
                <a16:creationId xmlns:a16="http://schemas.microsoft.com/office/drawing/2014/main" id="{C35AAD40-F317-4C36-85E5-DD8860D2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7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8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458-983B-4990-80AA-5C3481A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0E73-3652-44B1-830D-9CBA68B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4390-5E23-402C-B2AC-5B645776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C1BF-F76B-438E-9833-14B45C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9E8-BAA9-4D17-B8B5-26876B8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E22-10B3-4921-AFA7-9BD71F49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43-A711-4338-ADAA-DDED8CFB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6CCA-3C06-4599-BA80-6CE56DE3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6CBF-578B-47D3-BB59-C47ADBF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3EA-ACBE-405E-9542-844CFD4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ECDD-11DE-472E-B7DF-287974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4A3-63BB-4F6F-A0C5-7D2415E0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6364-E75D-4970-BB26-574BF42E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4C28-4DA0-4E56-8313-11F3608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03A6-F481-462F-BAD2-229053E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7DB3F-EB43-4082-90C3-C75AD27F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0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A3C2-AB49-42AC-980F-DC89FD8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66DF-F46B-42F0-8558-1B279C9A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F4AC-9DFE-437C-95A7-A5832FE9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1A32-E6EF-4936-BCA3-A2C33CBA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C7A5-2C4A-457F-A67D-35660E51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A2C2F-E055-41A1-9305-F4767D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25E-0A4F-47DB-89AD-CBC1DCC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E4D93-6C16-486D-9EDC-C8856B30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7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66A6-F884-449C-9390-6A6F3DB6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BFAD-2B52-4745-B96C-1E8E76EB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192D4-124F-49F1-9D13-6B937B8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0D12-9638-4248-B67F-ADB9D2D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4C6F-4C12-4F42-97A7-8D01825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DBEBD-5DC4-4924-BADD-53120C0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C1EB-4CF2-4CC2-91B7-AAE3AA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84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DD50-C1B1-4325-8ED0-C3045B9A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C935-9F10-45A1-9150-888350FE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7507E-490F-4C58-B518-4536807A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1D12-1195-46DA-9815-6D87ECF3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93E08-97A0-4902-BA7E-15D9931C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356-FF43-4783-AFBE-AB96DC8F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74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0B5E-5222-48E0-93B1-F50C5282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FD0DB-FBAE-448F-B598-D2BB141C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2DEF-4129-40E5-8D21-B54EE9E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B4D6-EA67-4C88-927F-C158093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FC66-108E-4EB8-871B-4158F67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8296-4611-4F1F-9FEE-72199DE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7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2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DFF1A-121A-4104-B1FE-7582B74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E793-5127-4846-8B44-68BBC1A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EDC6-CB9A-4D2E-9DED-B8684F7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BB0-A7D7-4620-8310-93BAB8AE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22FC-CA95-47D4-BDE3-EB9F7860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pvarsnis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HEncplv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s://bluepartnership.eu/#call" TargetMode="Externa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lzp.gov.lv/kontakti/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34.png"/><Relationship Id="rId14" Type="http://schemas.openxmlformats.org/officeDocument/2006/relationships/hyperlink" Target="https://proposals.etag.ee/sustainable-blue/202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it.europa.eu/sites/default/files/eit_position_paper_horizon_europe_synergies.pdf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horizoneuropencpportal.eu/ncp-networks/cluster-6/events" TargetMode="Externa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mailto:aiga.salmina@lzp.gov.lv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lasma.brenca@lzp.gov.lv" TargetMode="External"/><Relationship Id="rId9" Type="http://schemas.openxmlformats.org/officeDocument/2006/relationships/hyperlink" Target="https://lzp.gov.lv/starptautiskas-sadarbibas-programmas/apvarsnis-eirop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null;programCcm2Id=43108390;programDivisionCode=43121563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ec.europa.eu/info/funding-tenders/opportunities/docs/2021-2027/horizon/wp-call/2023-2024/wp-9-food-bioeconomy-natural-resources-agriculture-and-environment_horizon-2023-2024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6977CF-8A5E-45CB-81B9-308EDA9DF805}"/>
              </a:ext>
            </a:extLst>
          </p:cNvPr>
          <p:cNvSpPr/>
          <p:nvPr/>
        </p:nvSpPr>
        <p:spPr>
          <a:xfrm>
            <a:off x="-8638" y="583169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ounded Rectangle 10"/>
          <p:cNvSpPr/>
          <p:nvPr/>
        </p:nvSpPr>
        <p:spPr>
          <a:xfrm rot="19672327">
            <a:off x="684055" y="301316"/>
            <a:ext cx="1513096" cy="1390762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ounded Rectangle 21"/>
          <p:cNvSpPr/>
          <p:nvPr/>
        </p:nvSpPr>
        <p:spPr>
          <a:xfrm rot="19672327">
            <a:off x="2259322" y="244095"/>
            <a:ext cx="3600431" cy="3466546"/>
          </a:xfrm>
          <a:prstGeom prst="roundRect">
            <a:avLst/>
          </a:prstGeom>
          <a:noFill/>
          <a:ln w="57150">
            <a:solidFill>
              <a:srgbClr val="48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0" name="Rounded Rectangle 9"/>
          <p:cNvSpPr/>
          <p:nvPr/>
        </p:nvSpPr>
        <p:spPr>
          <a:xfrm rot="19672327">
            <a:off x="2673627" y="297441"/>
            <a:ext cx="3761707" cy="3804043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2" name="Rounded Rectangle 11"/>
          <p:cNvSpPr/>
          <p:nvPr/>
        </p:nvSpPr>
        <p:spPr>
          <a:xfrm rot="19672327">
            <a:off x="2195688" y="-527032"/>
            <a:ext cx="1377259" cy="1320028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 rot="19672327">
            <a:off x="6424555" y="-35389"/>
            <a:ext cx="2206602" cy="2031564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24873" y="608297"/>
            <a:ext cx="4990019" cy="3450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PIEDALIES MŪSU </a:t>
            </a:r>
            <a:br>
              <a:rPr lang="lv-LV" sz="18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PASĀKUMĀ </a:t>
            </a:r>
            <a:r>
              <a:rPr lang="lv-LV" sz="2400" b="1" spc="600" dirty="0">
                <a:solidFill>
                  <a:schemeClr val="bg1"/>
                </a:solidFill>
                <a:latin typeface="Roboto Condensed"/>
              </a:rPr>
              <a:t>ViN23</a:t>
            </a:r>
            <a:br>
              <a:rPr lang="lv-LV" sz="2400" b="1" spc="6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IETVAROS</a:t>
            </a:r>
            <a:br>
              <a:rPr lang="lv-LV" sz="20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APVĀRSNIS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EIROPA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SNIEGTĀS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IESPĒJAS</a:t>
            </a:r>
            <a:br>
              <a:rPr lang="lv-LV" sz="1800" dirty="0"/>
            </a:br>
            <a:endParaRPr lang="lv-LV" sz="2400" dirty="0"/>
          </a:p>
        </p:txBody>
      </p:sp>
      <p:pic>
        <p:nvPicPr>
          <p:cNvPr id="21" name="Picture 4" descr="Image result for ковычки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113" y="1753636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2" y="2113515"/>
            <a:ext cx="737750" cy="737750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" y="1492904"/>
            <a:ext cx="735892" cy="737750"/>
          </a:xfrm>
          <a:prstGeom prst="rect">
            <a:avLst/>
          </a:prstGeom>
        </p:spPr>
      </p:pic>
      <p:sp>
        <p:nvSpPr>
          <p:cNvPr id="25" name="Title 17"/>
          <p:cNvSpPr txBox="1">
            <a:spLocks/>
          </p:cNvSpPr>
          <p:nvPr/>
        </p:nvSpPr>
        <p:spPr>
          <a:xfrm>
            <a:off x="6377302" y="109051"/>
            <a:ext cx="2445183" cy="161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spc="300" dirty="0">
                <a:solidFill>
                  <a:schemeClr val="bg1"/>
                </a:solidFill>
                <a:latin typeface="Roboto Condensed"/>
              </a:rPr>
              <a:t>2</a:t>
            </a:r>
            <a:r>
              <a:rPr lang="lv-LV" sz="2800" spc="300" dirty="0">
                <a:solidFill>
                  <a:schemeClr val="bg1"/>
                </a:solidFill>
                <a:latin typeface="Roboto Condensed"/>
              </a:rPr>
              <a:t>1.feb.</a:t>
            </a:r>
          </a:p>
          <a:p>
            <a:pPr>
              <a:lnSpc>
                <a:spcPct val="100000"/>
              </a:lnSpc>
            </a:pPr>
            <a:r>
              <a:rPr lang="lv-LV" sz="2000" spc="300" dirty="0">
                <a:solidFill>
                  <a:schemeClr val="bg1"/>
                </a:solidFill>
                <a:latin typeface="Roboto Condensed"/>
              </a:rPr>
              <a:t>10:00 – 13:00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19" name="Rectangle 18"/>
          <p:cNvSpPr/>
          <p:nvPr/>
        </p:nvSpPr>
        <p:spPr>
          <a:xfrm>
            <a:off x="6345153" y="2629731"/>
            <a:ext cx="179568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lv-LV" sz="1200" b="1" dirty="0">
                <a:latin typeface="Roboto Condensed"/>
              </a:rPr>
              <a:t>10:00 – 10:15</a:t>
            </a:r>
          </a:p>
          <a:p>
            <a:pPr algn="r">
              <a:lnSpc>
                <a:spcPct val="200000"/>
              </a:lnSpc>
            </a:pPr>
            <a:endParaRPr lang="lv-LV" sz="2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        10:15 – 10:35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10:35 – 10:50</a:t>
            </a:r>
          </a:p>
          <a:p>
            <a:pPr algn="r"/>
            <a:endParaRPr lang="lv-LV" sz="10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10:50 – 11:05</a:t>
            </a:r>
          </a:p>
          <a:p>
            <a:pPr algn="r"/>
            <a:endParaRPr lang="lv-LV" sz="65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11:05 – 11:20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11:20 – 11:35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11:35 – 11:55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11:55 – 12:10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12:10 – 12:30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12:30 – 12:50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8589" y="2664248"/>
            <a:ext cx="4286993" cy="312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ES PROGRAMMĀ #APVĀRSNIS EIROPA</a:t>
            </a:r>
          </a:p>
          <a:p>
            <a:pPr>
              <a:lnSpc>
                <a:spcPct val="200000"/>
              </a:lnSpc>
            </a:pPr>
            <a:r>
              <a:rPr lang="lv-LV" sz="1050" dirty="0">
                <a:solidFill>
                  <a:srgbClr val="488187"/>
                </a:solidFill>
                <a:latin typeface="Roboto Condensed"/>
              </a:rPr>
              <a:t>IESKATS JURIDISKOS UN FINANŠU JAUTĀJUMOS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PAR PROGRAMMU MARIJAS SKLODOVSKAS KIRĪ AKTIVITĀTĒM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4. KLASTERĪ – DIGITĀLĀ JOMA, RŪPNIECĪBA UN KOSMOSS</a:t>
            </a:r>
          </a:p>
          <a:p>
            <a:pPr>
              <a:lnSpc>
                <a:spcPct val="200000"/>
              </a:lnSpc>
            </a:pPr>
            <a:r>
              <a:rPr lang="lv-LV" sz="1000" b="1" dirty="0">
                <a:solidFill>
                  <a:srgbClr val="488187"/>
                </a:solidFill>
                <a:latin typeface="Roboto Condensed"/>
              </a:rPr>
              <a:t>IESKATS 6. KLASTERĪ – DABAS RESURSI, BIOEKONOMIKA, PĀRTIKA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2. KLASTERĪ – KULTŪRA, JAUNRADE UN IEKĻAUJOŠA SABIEDRĪBA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EIROPAS INOVĀCIJU PADOMĒ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EIROPAS PARTNERĪBAS INNOVATIVE SME / EUROSTARS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FIT-4-NMP PIEDĀVĀTAIS ATBALSTS DALĪBAI «APVĀRSNIS EIROPĀ» 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«EIT FOOD» SNIEGTĀS IESPĒJAS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188589" y="2787643"/>
            <a:ext cx="0" cy="2967095"/>
          </a:xfrm>
          <a:prstGeom prst="line">
            <a:avLst/>
          </a:prstGeom>
          <a:ln w="38100">
            <a:solidFill>
              <a:srgbClr val="488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93633" y="294882"/>
            <a:ext cx="2583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#VIN2023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#vidzememainās</a:t>
            </a:r>
            <a:r>
              <a:rPr lang="lv-LV" sz="1600" i="0" u="none" strike="noStrike" spc="300" dirty="0">
                <a:solidFill>
                  <a:srgbClr val="5D6D30"/>
                </a:solidFill>
                <a:latin typeface="RobotoCondensed-Light"/>
              </a:rPr>
              <a:t> </a:t>
            </a:r>
            <a:endParaRPr lang="lv-LV" sz="1600" i="0" u="none" strike="noStrike" spc="300" baseline="0" dirty="0">
              <a:solidFill>
                <a:srgbClr val="5D6D30"/>
              </a:solidFill>
              <a:latin typeface="RobotoCondensed-Light"/>
            </a:endParaRPr>
          </a:p>
          <a:p>
            <a:pPr algn="r"/>
            <a:r>
              <a:rPr lang="lv-LV" sz="1600" b="1" spc="300" dirty="0">
                <a:solidFill>
                  <a:srgbClr val="5D6D30"/>
                </a:solidFill>
                <a:latin typeface="RobotoCondensed-Light"/>
              </a:rPr>
              <a:t>#improvizācija</a:t>
            </a:r>
            <a:r>
              <a:rPr lang="lv-LV" sz="1600" b="1" i="0" u="none" strike="noStrike" spc="300" baseline="0" dirty="0">
                <a:solidFill>
                  <a:srgbClr val="5D6D30"/>
                </a:solidFill>
                <a:latin typeface="RobotoCondensed-Light"/>
              </a:rPr>
              <a:t> 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#inovācija</a:t>
            </a:r>
            <a:endParaRPr lang="lv-LV" sz="1600" spc="300" dirty="0">
              <a:solidFill>
                <a:srgbClr val="5D6D30"/>
              </a:solidFill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17B81F-F524-4C05-A4F3-59F866FBA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/>
        </p:blipFill>
        <p:spPr>
          <a:xfrm>
            <a:off x="6908209" y="5893614"/>
            <a:ext cx="4115634" cy="77852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5840290-BA85-4338-9DAC-5ED51E482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2" y="57284"/>
            <a:ext cx="1055725" cy="52786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0D4E-0731-4544-96D4-A00AA88B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" y="632044"/>
            <a:ext cx="1331160" cy="770430"/>
          </a:xfrm>
          <a:prstGeom prst="rect">
            <a:avLst/>
          </a:prstGeom>
        </p:spPr>
      </p:pic>
      <p:pic>
        <p:nvPicPr>
          <p:cNvPr id="3" name="Picture 2" descr="International cooperation - Aktywni Obywatele">
            <a:extLst>
              <a:ext uri="{FF2B5EF4-FFF2-40B4-BE49-F238E27FC236}">
                <a16:creationId xmlns:a16="http://schemas.microsoft.com/office/drawing/2014/main" id="{DCFF2AAD-0115-41A8-AC75-1B165661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5" y="3221217"/>
            <a:ext cx="5348392" cy="37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nternational cooperation - Aktywni Obywatele">
            <a:extLst>
              <a:ext uri="{FF2B5EF4-FFF2-40B4-BE49-F238E27FC236}">
                <a16:creationId xmlns:a16="http://schemas.microsoft.com/office/drawing/2014/main" id="{03433CA0-6CF0-2973-6159-5EE1ECB4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-6891" r="14685" b="75421"/>
          <a:stretch/>
        </p:blipFill>
        <p:spPr bwMode="auto">
          <a:xfrm>
            <a:off x="7114809" y="1435588"/>
            <a:ext cx="3153380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nternational cooperation - Aktywni Obywatele">
            <a:extLst>
              <a:ext uri="{FF2B5EF4-FFF2-40B4-BE49-F238E27FC236}">
                <a16:creationId xmlns:a16="http://schemas.microsoft.com/office/drawing/2014/main" id="{4D3CC605-E34B-AFB0-43B3-9ACFDC78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-6891" r="14685" b="75421"/>
          <a:stretch/>
        </p:blipFill>
        <p:spPr bwMode="auto">
          <a:xfrm flipH="1">
            <a:off x="9696273" y="873724"/>
            <a:ext cx="2611453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nternational cooperation - Aktywni Obywatele">
            <a:extLst>
              <a:ext uri="{FF2B5EF4-FFF2-40B4-BE49-F238E27FC236}">
                <a16:creationId xmlns:a16="http://schemas.microsoft.com/office/drawing/2014/main" id="{0575226A-7C05-69BC-5D07-42B014D8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0" b="60742"/>
          <a:stretch/>
        </p:blipFill>
        <p:spPr bwMode="auto">
          <a:xfrm>
            <a:off x="11116345" y="1835130"/>
            <a:ext cx="1291112" cy="14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ковычки">
            <a:extLst>
              <a:ext uri="{FF2B5EF4-FFF2-40B4-BE49-F238E27FC236}">
                <a16:creationId xmlns:a16="http://schemas.microsoft.com/office/drawing/2014/main" id="{C4586155-B39B-B9CF-B772-00DA223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4" y="3494634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6" y="614211"/>
            <a:ext cx="9273557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COMMUNITIES</a:t>
            </a:r>
            <a:r>
              <a:rPr lang="lv-LV" sz="2800" b="1" dirty="0">
                <a:latin typeface="+mn-lt"/>
              </a:rPr>
              <a:t>: </a:t>
            </a:r>
            <a:r>
              <a:rPr lang="lv-LV" sz="2800" dirty="0">
                <a:latin typeface="+mn-lt"/>
              </a:rPr>
              <a:t>p</a:t>
            </a:r>
            <a:r>
              <a:rPr lang="en" sz="2800" dirty="0">
                <a:latin typeface="+mn-lt"/>
              </a:rPr>
              <a:t>iekrastes, pilsētu un lauku  kopienas</a:t>
            </a:r>
            <a:br>
              <a:rPr lang="en" sz="800" b="1" dirty="0"/>
            </a:br>
            <a:br>
              <a:rPr lang="en" sz="800" b="1" dirty="0"/>
            </a:br>
            <a:br>
              <a:rPr lang="en" sz="1100" b="1" dirty="0"/>
            </a:br>
            <a:br>
              <a:rPr lang="en-US" sz="2800" b="1" dirty="0">
                <a:latin typeface="+mn-lt"/>
              </a:rPr>
            </a:br>
            <a:endParaRPr lang="lv-LV" sz="2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271562-E2B8-A244-4A61-0E08B38E8004}"/>
              </a:ext>
            </a:extLst>
          </p:cNvPr>
          <p:cNvSpPr txBox="1"/>
          <p:nvPr/>
        </p:nvSpPr>
        <p:spPr>
          <a:xfrm>
            <a:off x="247518" y="1975161"/>
            <a:ext cx="6643476" cy="484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Sociālās iekļaušanas veicināšana lauku apvidos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Lauku un pilsētu sinerģiju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Lauku un teritoriālās politikas īstenošanas mehānismu </a:t>
            </a:r>
          </a:p>
          <a:p>
            <a:pPr marL="171450" lvl="1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</a:pPr>
            <a:r>
              <a:rPr lang="lv-LV" sz="1600" b="1" dirty="0"/>
              <a:t>starptautiskā salīdzināšana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Iekļaujoši un gudri paņēmieni pārtikas ilgtspējībai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Jaunai Eiropas </a:t>
            </a:r>
            <a:r>
              <a:rPr lang="lv-LV" sz="1600" b="1" dirty="0" err="1"/>
              <a:t>Bauhaus</a:t>
            </a:r>
            <a:r>
              <a:rPr lang="lv-LV" sz="1600" b="1" dirty="0"/>
              <a:t> potenciāls pārtikas sistēmas pārveidē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Sabiedrības priekšstati un ieguvumi no lauku dzīves un darbavietām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Inovācijas </a:t>
            </a:r>
            <a:r>
              <a:rPr lang="lv-LV" sz="1600" b="1" dirty="0" err="1"/>
              <a:t>klimatneitrālām</a:t>
            </a:r>
            <a:r>
              <a:rPr lang="lv-LV" sz="1600" b="1" dirty="0"/>
              <a:t> lauku kopienām 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Jauni ilgtspējīgi uzņēmējdarbības un ražošanas modeļi </a:t>
            </a:r>
          </a:p>
          <a:p>
            <a:pPr marL="171450" lvl="1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</a:pPr>
            <a:r>
              <a:rPr lang="lv-LV" sz="1600" b="1" dirty="0"/>
              <a:t>lauksaimniekiem un lauku kopienām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</a:pPr>
            <a:endParaRPr lang="lv-LV" sz="1400" dirty="0">
              <a:cs typeface="Arial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8B81A17-08E2-5A0C-70C7-C72BE2459498}"/>
              </a:ext>
            </a:extLst>
          </p:cNvPr>
          <p:cNvSpPr/>
          <p:nvPr/>
        </p:nvSpPr>
        <p:spPr>
          <a:xfrm>
            <a:off x="0" y="1259749"/>
            <a:ext cx="12192000" cy="528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lv-LV" sz="2500" b="1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>
              <a:defRPr/>
            </a:pPr>
            <a:r>
              <a:rPr lang="lv-LV" sz="2400" b="1" dirty="0">
                <a:solidFill>
                  <a:schemeClr val="bg1"/>
                </a:solidFill>
              </a:rPr>
              <a:t>6</a:t>
            </a:r>
            <a:r>
              <a:rPr lang="en" sz="2400" dirty="0"/>
              <a:t> konkursi (2023)</a:t>
            </a:r>
            <a:r>
              <a:rPr lang="lv-LV" sz="2400" dirty="0"/>
              <a:t>  </a:t>
            </a:r>
            <a:r>
              <a:rPr lang="lv-LV" sz="2400" b="1" dirty="0">
                <a:solidFill>
                  <a:schemeClr val="bg1"/>
                </a:solidFill>
              </a:rPr>
              <a:t>5</a:t>
            </a:r>
            <a:r>
              <a:rPr lang="en" sz="2400" dirty="0"/>
              <a:t> konkursi (2024)</a:t>
            </a:r>
          </a:p>
          <a:p>
            <a:pPr algn="ctr">
              <a:defRPr/>
            </a:pPr>
            <a:endParaRPr lang="en" sz="24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AE7E17E-4B0C-FA42-7DC1-545AF0317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92" y="3704342"/>
            <a:ext cx="4617765" cy="242776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A9EE5AE-7047-42B5-5FA2-4B5E1F9A4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304" y="1758417"/>
            <a:ext cx="2669951" cy="1870427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00091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6" y="802835"/>
            <a:ext cx="9273557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GOVERNANCE</a:t>
            </a:r>
            <a:r>
              <a:rPr lang="lv-LV" sz="2800" b="1" dirty="0">
                <a:latin typeface="+mn-lt"/>
              </a:rPr>
              <a:t>: </a:t>
            </a:r>
            <a:r>
              <a:rPr lang="lv-LV" sz="2800" dirty="0">
                <a:latin typeface="+mn-lt"/>
              </a:rPr>
              <a:t>z</a:t>
            </a:r>
            <a:r>
              <a:rPr lang="en" sz="2800" dirty="0">
                <a:latin typeface="+mn-lt"/>
              </a:rPr>
              <a:t>aļais kurss un digitālie risinājumi</a:t>
            </a:r>
            <a:br>
              <a:rPr lang="en" sz="800" b="1" dirty="0"/>
            </a:br>
            <a:br>
              <a:rPr lang="en" sz="800" b="1" dirty="0"/>
            </a:br>
            <a:br>
              <a:rPr lang="en" sz="800" b="1" dirty="0"/>
            </a:br>
            <a:br>
              <a:rPr lang="en" sz="1100" b="1" dirty="0"/>
            </a:br>
            <a:br>
              <a:rPr lang="en-US" sz="2800" b="1" dirty="0">
                <a:latin typeface="+mn-lt"/>
              </a:rPr>
            </a:br>
            <a:endParaRPr lang="lv-LV" sz="2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271562-E2B8-A244-4A61-0E08B38E8004}"/>
              </a:ext>
            </a:extLst>
          </p:cNvPr>
          <p:cNvSpPr txBox="1"/>
          <p:nvPr/>
        </p:nvSpPr>
        <p:spPr>
          <a:xfrm>
            <a:off x="318204" y="2285424"/>
            <a:ext cx="6033435" cy="284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/>
              <a:t> </a:t>
            </a:r>
            <a:r>
              <a:rPr lang="lv-LV" b="1" dirty="0"/>
              <a:t>Inovācijas ar pārvaldības modeļiem un atbalsta politiku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b="1" dirty="0"/>
              <a:t> Vides novērojumu ieviešana un pievienotā vērtība</a:t>
            </a:r>
          </a:p>
          <a:p>
            <a:pPr marR="0" lvl="0" algn="just" fontAlgn="auto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b="1" dirty="0"/>
              <a:t> Digitālās un datu tehnoloģijas kā galvenie veicinātāji</a:t>
            </a:r>
          </a:p>
          <a:p>
            <a:pPr marR="0" lvl="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16F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b="1" dirty="0"/>
              <a:t>Lauksaimniecības zināšanu </a:t>
            </a:r>
          </a:p>
          <a:p>
            <a:pPr marL="171450" lvl="1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defRPr/>
            </a:pPr>
            <a:r>
              <a:rPr lang="lv-LV" b="1" dirty="0"/>
              <a:t>	un inovāciju sistēmas stiprināšana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</a:pPr>
            <a:endParaRPr lang="lv-LV" sz="1400" dirty="0">
              <a:cs typeface="Arial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8B81A17-08E2-5A0C-70C7-C72BE2459498}"/>
              </a:ext>
            </a:extLst>
          </p:cNvPr>
          <p:cNvSpPr/>
          <p:nvPr/>
        </p:nvSpPr>
        <p:spPr>
          <a:xfrm>
            <a:off x="0" y="1360623"/>
            <a:ext cx="12192000" cy="528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lv-LV" sz="2500" b="1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>
              <a:defRPr/>
            </a:pPr>
            <a:r>
              <a:rPr lang="lv-LV" sz="2400" b="1" dirty="0">
                <a:solidFill>
                  <a:schemeClr val="bg1"/>
                </a:solidFill>
              </a:rPr>
              <a:t>22</a:t>
            </a:r>
            <a:r>
              <a:rPr lang="en" sz="2400" dirty="0"/>
              <a:t> konkursi (2023)</a:t>
            </a:r>
            <a:r>
              <a:rPr lang="lv-LV" sz="2400" dirty="0"/>
              <a:t>  </a:t>
            </a:r>
            <a:r>
              <a:rPr lang="lv-LV" sz="2400" b="1" dirty="0">
                <a:solidFill>
                  <a:schemeClr val="bg1"/>
                </a:solidFill>
              </a:rPr>
              <a:t>13</a:t>
            </a:r>
            <a:r>
              <a:rPr lang="en" sz="2400" dirty="0"/>
              <a:t> konkursi (2024)</a:t>
            </a:r>
          </a:p>
          <a:p>
            <a:pPr algn="ctr">
              <a:defRPr/>
            </a:pPr>
            <a:endParaRPr lang="en" sz="2400" dirty="0"/>
          </a:p>
        </p:txBody>
      </p:sp>
      <p:pic>
        <p:nvPicPr>
          <p:cNvPr id="9" name="Picture 6" descr="Diagram&#10;&#10;Description automatically generated">
            <a:extLst>
              <a:ext uri="{FF2B5EF4-FFF2-40B4-BE49-F238E27FC236}">
                <a16:creationId xmlns:a16="http://schemas.microsoft.com/office/drawing/2014/main" id="{CE9973B7-EC11-7A4A-273A-C7FD72E93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28" y="3763708"/>
            <a:ext cx="5195710" cy="236696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00E1875-66CC-6356-8549-DAD402AB86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77" y="2333697"/>
            <a:ext cx="3076351" cy="17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28C09-B9B6-4D23-97AC-9D99926C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88" y="896391"/>
            <a:ext cx="10334644" cy="577632"/>
          </a:xfrm>
        </p:spPr>
        <p:txBody>
          <a:bodyPr>
            <a:normAutofit/>
          </a:bodyPr>
          <a:lstStyle/>
          <a:p>
            <a:r>
              <a:rPr lang="en-IE" sz="3200" b="1" dirty="0">
                <a:latin typeface="+mn-lt"/>
              </a:rPr>
              <a:t>Co-funded</a:t>
            </a:r>
            <a:r>
              <a:rPr lang="lv-LV" sz="3200" b="1" dirty="0">
                <a:latin typeface="+mn-lt"/>
              </a:rPr>
              <a:t> partnerības </a:t>
            </a:r>
            <a:endParaRPr lang="en-IE" sz="3200" b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91DB1B-ACB9-4E79-8262-ED51C165D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577" y="4993653"/>
            <a:ext cx="2159772" cy="1748066"/>
          </a:xfrm>
          <a:prstGeom prst="rect">
            <a:avLst/>
          </a:prstGeom>
          <a:effectLst>
            <a:softEdge rad="76200"/>
          </a:effectLst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3BCA35FF-CABD-42F6-8C75-5BA1C20501A1}"/>
              </a:ext>
            </a:extLst>
          </p:cNvPr>
          <p:cNvGraphicFramePr>
            <a:graphicFrameLocks/>
          </p:cNvGraphicFramePr>
          <p:nvPr/>
        </p:nvGraphicFramePr>
        <p:xfrm>
          <a:off x="320488" y="1687676"/>
          <a:ext cx="11586430" cy="312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3116E54-A9CC-4A37-B5D7-086071FA8E40}"/>
              </a:ext>
            </a:extLst>
          </p:cNvPr>
          <p:cNvGrpSpPr/>
          <p:nvPr/>
        </p:nvGrpSpPr>
        <p:grpSpPr>
          <a:xfrm>
            <a:off x="3640633" y="3290329"/>
            <a:ext cx="2207930" cy="596025"/>
            <a:chOff x="2096643" y="1633084"/>
            <a:chExt cx="1448200" cy="596025"/>
          </a:xfrm>
          <a:solidFill>
            <a:schemeClr val="bg2">
              <a:lumMod val="5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63443AC-B25E-4EC0-91CD-00013ED03EF0}"/>
                </a:ext>
              </a:extLst>
            </p:cNvPr>
            <p:cNvSpPr/>
            <p:nvPr/>
          </p:nvSpPr>
          <p:spPr>
            <a:xfrm>
              <a:off x="2096643" y="1633084"/>
              <a:ext cx="1448200" cy="596025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66D7C616-01C6-4156-9DCC-9FDE8AD85EE0}"/>
                </a:ext>
              </a:extLst>
            </p:cNvPr>
            <p:cNvSpPr txBox="1"/>
            <p:nvPr/>
          </p:nvSpPr>
          <p:spPr>
            <a:xfrm>
              <a:off x="2118813" y="1690744"/>
              <a:ext cx="1420190" cy="450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Animal Health and Welfare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E82507-75E0-4E6C-86F2-79D2AAB6BE72}"/>
              </a:ext>
            </a:extLst>
          </p:cNvPr>
          <p:cNvGrpSpPr/>
          <p:nvPr/>
        </p:nvGrpSpPr>
        <p:grpSpPr>
          <a:xfrm>
            <a:off x="3612291" y="2688656"/>
            <a:ext cx="2213577" cy="521463"/>
            <a:chOff x="3275195" y="2732589"/>
            <a:chExt cx="2213577" cy="521463"/>
          </a:xfrm>
          <a:solidFill>
            <a:schemeClr val="bg2">
              <a:lumMod val="5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3461525-DC21-402F-AF9A-A8EC8C749E0E}"/>
                </a:ext>
              </a:extLst>
            </p:cNvPr>
            <p:cNvSpPr/>
            <p:nvPr/>
          </p:nvSpPr>
          <p:spPr>
            <a:xfrm>
              <a:off x="3275195" y="2732589"/>
              <a:ext cx="2213577" cy="52146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B4521EBD-71B1-48D4-A16A-888BE6455532}"/>
                </a:ext>
              </a:extLst>
            </p:cNvPr>
            <p:cNvSpPr txBox="1"/>
            <p:nvPr/>
          </p:nvSpPr>
          <p:spPr>
            <a:xfrm>
              <a:off x="3290468" y="2747862"/>
              <a:ext cx="2183031" cy="4909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kern="1200">
                  <a:latin typeface="Arial"/>
                  <a:ea typeface="+mn-ea"/>
                  <a:cs typeface="+mn-cs"/>
                </a:rPr>
                <a:t>Agroecology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D9B20E-3B68-4C25-8F7A-7D56EF398867}"/>
              </a:ext>
            </a:extLst>
          </p:cNvPr>
          <p:cNvGrpSpPr/>
          <p:nvPr/>
        </p:nvGrpSpPr>
        <p:grpSpPr>
          <a:xfrm>
            <a:off x="9291671" y="5521860"/>
            <a:ext cx="1122866" cy="1219859"/>
            <a:chOff x="6673743" y="1558376"/>
            <a:chExt cx="864000" cy="86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30A501-971B-4712-AE2B-491231E250F0}"/>
                </a:ext>
              </a:extLst>
            </p:cNvPr>
            <p:cNvSpPr/>
            <p:nvPr/>
          </p:nvSpPr>
          <p:spPr>
            <a:xfrm>
              <a:off x="6673743" y="1558376"/>
              <a:ext cx="864000" cy="864000"/>
            </a:xfrm>
            <a:prstGeom prst="ellipse">
              <a:avLst/>
            </a:prstGeom>
            <a:solidFill>
              <a:srgbClr val="B0D10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EDFD9D-A300-4F0D-8D6D-C23265A3F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78" y="1592611"/>
              <a:ext cx="795530" cy="795530"/>
            </a:xfrm>
            <a:prstGeom prst="rect">
              <a:avLst/>
            </a:prstGeom>
          </p:spPr>
        </p:pic>
      </p:grpSp>
      <p:pic>
        <p:nvPicPr>
          <p:cNvPr id="6" name="Attēls 5">
            <a:extLst>
              <a:ext uri="{FF2B5EF4-FFF2-40B4-BE49-F238E27FC236}">
                <a16:creationId xmlns:a16="http://schemas.microsoft.com/office/drawing/2014/main" id="{76070335-3955-253B-E860-5FF2791A6F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94" y="321804"/>
            <a:ext cx="1201705" cy="695507"/>
          </a:xfrm>
          <a:prstGeom prst="rect">
            <a:avLst/>
          </a:prstGeom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id="{D0A922CC-0C36-A933-C09B-5ECA3611F85A}"/>
              </a:ext>
            </a:extLst>
          </p:cNvPr>
          <p:cNvSpPr/>
          <p:nvPr/>
        </p:nvSpPr>
        <p:spPr>
          <a:xfrm>
            <a:off x="252342" y="6351108"/>
            <a:ext cx="461571" cy="2889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8B6A3-84F6-4CAE-CB70-09C4BFCCA46A}"/>
              </a:ext>
            </a:extLst>
          </p:cNvPr>
          <p:cNvSpPr txBox="1"/>
          <p:nvPr/>
        </p:nvSpPr>
        <p:spPr>
          <a:xfrm>
            <a:off x="905108" y="6351108"/>
            <a:ext cx="9810974" cy="3231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lv-LV" sz="1500" b="1" dirty="0">
                <a:latin typeface="+mj-lt"/>
              </a:rPr>
              <a:t>* Latvija piedalās šajās partnerībās                        Kontakti pieejami </a:t>
            </a:r>
            <a:r>
              <a:rPr lang="lv-LV" sz="1500" b="1" dirty="0">
                <a:latin typeface="+mj-lt"/>
                <a:hlinkClick r:id="rId11"/>
              </a:rPr>
              <a:t>šeit.</a:t>
            </a:r>
            <a:r>
              <a:rPr lang="lv-LV" sz="1500" b="1" dirty="0">
                <a:latin typeface="+mj-lt"/>
              </a:rPr>
              <a:t> </a:t>
            </a:r>
            <a:endParaRPr lang="en-US" sz="1500" b="1" dirty="0">
              <a:latin typeface="+mj-lt"/>
            </a:endParaRPr>
          </a:p>
        </p:txBody>
      </p:sp>
      <p:pic>
        <p:nvPicPr>
          <p:cNvPr id="2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A2F6DCD-8278-DADE-992E-03E8F83D9F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94" y="216850"/>
            <a:ext cx="1823628" cy="911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C27E9-3D9B-3231-8BED-551DEA328BEA}"/>
              </a:ext>
            </a:extLst>
          </p:cNvPr>
          <p:cNvSpPr txBox="1"/>
          <p:nvPr/>
        </p:nvSpPr>
        <p:spPr>
          <a:xfrm>
            <a:off x="10034880" y="492410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00" dirty="0">
                <a:hlinkClick r:id="rId13"/>
              </a:rPr>
              <a:t>https://bluepartnership.eu/#call</a:t>
            </a:r>
            <a:endParaRPr lang="lv-LV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05764-AE72-3CAF-991B-9A1CB93E1F4A}"/>
              </a:ext>
            </a:extLst>
          </p:cNvPr>
          <p:cNvSpPr txBox="1"/>
          <p:nvPr/>
        </p:nvSpPr>
        <p:spPr>
          <a:xfrm>
            <a:off x="9225808" y="5149790"/>
            <a:ext cx="80673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00" dirty="0">
                <a:hlinkClick r:id="rId14"/>
              </a:rPr>
              <a:t>https://proposals.etag.ee/sustainable-blue/2023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195327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8DB5-C589-4DDC-95DB-51F9D037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03" y="1464411"/>
            <a:ext cx="10515600" cy="7823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3200" b="1" dirty="0">
                <a:latin typeface="+mn-lt"/>
              </a:rPr>
              <a:t> 6.klāstera sinerģijas</a:t>
            </a:r>
            <a:endParaRPr lang="en-IE" sz="3200" b="1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A572E5-F2F7-40BD-AFCF-19E6D2A63184}"/>
              </a:ext>
            </a:extLst>
          </p:cNvPr>
          <p:cNvGraphicFramePr/>
          <p:nvPr/>
        </p:nvGraphicFramePr>
        <p:xfrm>
          <a:off x="4753510" y="919201"/>
          <a:ext cx="7438490" cy="549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D1D7EF-319F-45D4-9200-3DEDCFFC7B8A}"/>
              </a:ext>
            </a:extLst>
          </p:cNvPr>
          <p:cNvSpPr txBox="1"/>
          <p:nvPr/>
        </p:nvSpPr>
        <p:spPr>
          <a:xfrm>
            <a:off x="572790" y="2246768"/>
            <a:ext cx="4839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accent6">
                    <a:lumMod val="50000"/>
                  </a:schemeClr>
                </a:solidFill>
              </a:rPr>
              <a:t>Jābūt nodrošinātai sinerģijai ar citām Eiropas programmām </a:t>
            </a:r>
            <a:r>
              <a:rPr lang="en-IE" b="1" dirty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</a:rPr>
              <a:t>finansēšanas programmām </a:t>
            </a:r>
            <a:r>
              <a:rPr lang="en-IE" dirty="0"/>
              <a:t>(</a:t>
            </a:r>
            <a:r>
              <a:rPr lang="lv-LV" dirty="0"/>
              <a:t>piemēram, </a:t>
            </a:r>
            <a:r>
              <a:rPr lang="en-IE" dirty="0"/>
              <a:t> LIFE, CAP, ERDF, EMFAF, Erasmus+, ESF, Innovation Fund, Just Transition Fund, Digital Europe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299F12-6626-4ABB-B3A3-49B84ED1388E}"/>
              </a:ext>
            </a:extLst>
          </p:cNvPr>
          <p:cNvSpPr/>
          <p:nvPr/>
        </p:nvSpPr>
        <p:spPr>
          <a:xfrm>
            <a:off x="1446101" y="4319874"/>
            <a:ext cx="3544584" cy="15103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EIT synergies with Horizon Europe and other EU </a:t>
            </a:r>
            <a:r>
              <a:rPr lang="en-US" sz="1600" dirty="0" err="1">
                <a:solidFill>
                  <a:schemeClr val="bg1"/>
                </a:solidFill>
              </a:rPr>
              <a:t>programmes</a:t>
            </a:r>
            <a:r>
              <a:rPr lang="en-US" sz="1600" dirty="0">
                <a:solidFill>
                  <a:schemeClr val="bg1"/>
                </a:solidFill>
              </a:rPr>
              <a:t> 2021-2027</a:t>
            </a:r>
            <a:endParaRPr lang="lv-LV" sz="1600" dirty="0">
              <a:solidFill>
                <a:schemeClr val="bg1"/>
              </a:solidFill>
            </a:endParaRPr>
          </a:p>
          <a:p>
            <a:pPr algn="ctr"/>
            <a:endParaRPr lang="lv-LV" sz="1600" dirty="0"/>
          </a:p>
          <a:p>
            <a:pPr algn="ctr"/>
            <a:r>
              <a:rPr lang="lv-LV" sz="16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Pieejama šeit </a:t>
            </a:r>
            <a:endParaRPr lang="lv-LV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/>
              <a:t> </a:t>
            </a:r>
            <a:endParaRPr lang="en-I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5FD47D-36C4-40E3-ABF2-89B384D776EA}"/>
              </a:ext>
            </a:extLst>
          </p:cNvPr>
          <p:cNvGrpSpPr/>
          <p:nvPr/>
        </p:nvGrpSpPr>
        <p:grpSpPr>
          <a:xfrm>
            <a:off x="10921800" y="5510689"/>
            <a:ext cx="864000" cy="864000"/>
            <a:chOff x="6673743" y="3724632"/>
            <a:chExt cx="864000" cy="864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8CE87B-2435-43C9-86B6-9670635D25A0}"/>
                </a:ext>
              </a:extLst>
            </p:cNvPr>
            <p:cNvSpPr/>
            <p:nvPr/>
          </p:nvSpPr>
          <p:spPr>
            <a:xfrm>
              <a:off x="667374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E7F2DC-8C01-4C2D-A38C-4C6887250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02" y="3758867"/>
              <a:ext cx="792482" cy="795530"/>
            </a:xfrm>
            <a:prstGeom prst="rect">
              <a:avLst/>
            </a:prstGeom>
          </p:spPr>
        </p:pic>
      </p:grpSp>
      <p:pic>
        <p:nvPicPr>
          <p:cNvPr id="10" name="Attēls 9">
            <a:extLst>
              <a:ext uri="{FF2B5EF4-FFF2-40B4-BE49-F238E27FC236}">
                <a16:creationId xmlns:a16="http://schemas.microsoft.com/office/drawing/2014/main" id="{6AF1E79B-CA52-B626-764F-938E9CC48E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74" y="182172"/>
            <a:ext cx="1532135" cy="886749"/>
          </a:xfrm>
          <a:prstGeom prst="rect">
            <a:avLst/>
          </a:prstGeom>
        </p:spPr>
      </p:pic>
      <p:pic>
        <p:nvPicPr>
          <p:cNvPr id="5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0D957D6-B3F1-5A50-C663-0635E5428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2" y="185541"/>
            <a:ext cx="1684102" cy="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122F7-A66F-7A0F-18A8-E217CFF7815C}"/>
              </a:ext>
            </a:extLst>
          </p:cNvPr>
          <p:cNvSpPr/>
          <p:nvPr/>
        </p:nvSpPr>
        <p:spPr>
          <a:xfrm>
            <a:off x="0" y="2242952"/>
            <a:ext cx="12588240" cy="411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55AA-AE85-4427-8283-A62BD215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D689333F-FCD5-F1BA-FB93-BC527C46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54" y="12272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CARE4BIO</a:t>
            </a:r>
            <a:r>
              <a:rPr lang="lv-LV" sz="3200" b="1" dirty="0">
                <a:latin typeface="+mn-lt"/>
              </a:rPr>
              <a:t> ir oficiālais Eiropas Apvārsnis 6. klastera nacionālo kontaktpunktu tīkls!</a:t>
            </a:r>
            <a:br>
              <a:rPr lang="en-US" sz="3200" b="1" dirty="0">
                <a:latin typeface="+mn-lt"/>
              </a:rPr>
            </a:br>
            <a:endParaRPr lang="lv-LV" sz="3200" b="1" dirty="0">
              <a:latin typeface="+mn-lt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DCED126-8C33-E72A-A07C-3C4CE6D31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9" y="2608270"/>
            <a:ext cx="7137197" cy="3337847"/>
          </a:xfrm>
          <a:prstGeom prst="rect">
            <a:avLst/>
          </a:prstGeom>
        </p:spPr>
      </p:pic>
      <p:pic>
        <p:nvPicPr>
          <p:cNvPr id="2" name="Picture 2" descr="Logo, icon&#10;&#10;Description automatically generated">
            <a:extLst>
              <a:ext uri="{FF2B5EF4-FFF2-40B4-BE49-F238E27FC236}">
                <a16:creationId xmlns:a16="http://schemas.microsoft.com/office/drawing/2014/main" id="{6FA5F362-1AD3-A3FA-DCE4-370B5BC1E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879" y="2552832"/>
            <a:ext cx="4118512" cy="1869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2626F8-514A-A408-326C-87A2D54F73EE}"/>
              </a:ext>
            </a:extLst>
          </p:cNvPr>
          <p:cNvSpPr txBox="1"/>
          <p:nvPr/>
        </p:nvSpPr>
        <p:spPr>
          <a:xfrm>
            <a:off x="9291463" y="4833266"/>
            <a:ext cx="9810974" cy="3231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lv-LV" sz="1500" b="1" dirty="0">
                <a:latin typeface="+mj-lt"/>
              </a:rPr>
              <a:t>* Plašāka informācija pieejama </a:t>
            </a:r>
            <a:r>
              <a:rPr lang="lv-LV" sz="1500" b="1" dirty="0">
                <a:latin typeface="+mj-lt"/>
                <a:hlinkClick r:id="rId5"/>
              </a:rPr>
              <a:t>šeit</a:t>
            </a:r>
            <a:endParaRPr lang="en-US" sz="1500" b="1" dirty="0">
              <a:latin typeface="+mj-lt"/>
            </a:endParaRPr>
          </a:p>
        </p:txBody>
      </p:sp>
      <p:pic>
        <p:nvPicPr>
          <p:cNvPr id="3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A5CF32F-9924-DB97-A2AA-179B07263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3" y="269417"/>
            <a:ext cx="1684102" cy="842052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DF362DF0-CB90-39B1-0271-E1222B912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56" y="255625"/>
            <a:ext cx="1532135" cy="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3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D46E81-6658-6DE5-F5D7-B11D01FF49BE}"/>
              </a:ext>
            </a:extLst>
          </p:cNvPr>
          <p:cNvSpPr/>
          <p:nvPr/>
        </p:nvSpPr>
        <p:spPr>
          <a:xfrm>
            <a:off x="0" y="4883186"/>
            <a:ext cx="12588240" cy="17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2FE53D-6D48-40E4-BBCB-95277D6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6671"/>
            <a:ext cx="10363200" cy="960442"/>
          </a:xfrm>
        </p:spPr>
        <p:txBody>
          <a:bodyPr/>
          <a:lstStyle/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Paldies!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7EC98D4-A5BD-4B4A-8347-CD006E290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83" y="5274106"/>
            <a:ext cx="1803117" cy="1043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6C18C-6D6A-46A4-8064-78CB7E2E2EAE}"/>
              </a:ext>
            </a:extLst>
          </p:cNvPr>
          <p:cNvSpPr txBox="1"/>
          <p:nvPr/>
        </p:nvSpPr>
        <p:spPr>
          <a:xfrm>
            <a:off x="3048000" y="3275840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Lāsma Brenča un Aiga Salmiņa</a:t>
            </a:r>
          </a:p>
          <a:p>
            <a:pPr algn="ctr"/>
            <a:r>
              <a:rPr lang="lv-LV" sz="1400" dirty="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Latvijas</a:t>
            </a:r>
            <a:r>
              <a:rPr lang="lv-LV" sz="1400" spc="-50" dirty="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v-LV" sz="1400" dirty="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Zinātnes</a:t>
            </a:r>
            <a:r>
              <a:rPr lang="lv-LV" sz="1400" spc="-45" dirty="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v-LV" sz="1400" dirty="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padomes</a:t>
            </a:r>
            <a:endParaRPr lang="lv-LV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 dirty="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lang="lv-LV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 dirty="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Apvārsnis Eiropa Nacionālā kontaktpunkta vecākā ekspertes</a:t>
            </a:r>
          </a:p>
          <a:p>
            <a:pPr algn="ctr"/>
            <a:r>
              <a:rPr lang="lv-LV" sz="1400" dirty="0">
                <a:solidFill>
                  <a:srgbClr val="01020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E-pasts: </a:t>
            </a:r>
            <a:r>
              <a:rPr lang="lv-LV" sz="1400" dirty="0">
                <a:solidFill>
                  <a:srgbClr val="01020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lasma.brenca@lzp.gov.lv</a:t>
            </a:r>
            <a:endParaRPr lang="lv-LV" sz="1400" dirty="0">
              <a:solidFill>
                <a:srgbClr val="01020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 dirty="0">
                <a:solidFill>
                  <a:srgbClr val="010202"/>
                </a:solidFill>
                <a:latin typeface="+mj-lt"/>
                <a:cs typeface="Times New Roman" panose="02020603050405020304" pitchFamily="18" charset="0"/>
                <a:hlinkClick r:id="rId5"/>
              </a:rPr>
              <a:t>aiga.salmina@lzp.gov.lv</a:t>
            </a:r>
            <a:endParaRPr lang="lv-LV" sz="1400" dirty="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lv-LV" sz="1400" dirty="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08D17-A6BE-41D5-ADD7-1A143709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556775"/>
            <a:ext cx="478249" cy="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Free social media icons">
            <a:extLst>
              <a:ext uri="{FF2B5EF4-FFF2-40B4-BE49-F238E27FC236}">
                <a16:creationId xmlns:a16="http://schemas.microsoft.com/office/drawing/2014/main" id="{443953CF-04AE-40E3-B922-1D554B56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053941"/>
            <a:ext cx="457863" cy="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ākums | Latvijas Zinātnes padome">
            <a:extLst>
              <a:ext uri="{FF2B5EF4-FFF2-40B4-BE49-F238E27FC236}">
                <a16:creationId xmlns:a16="http://schemas.microsoft.com/office/drawing/2014/main" id="{346A0C66-6AEF-4183-9546-1DD3423F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 bwMode="auto">
          <a:xfrm>
            <a:off x="141841" y="6046946"/>
            <a:ext cx="712694" cy="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F85FB-57E1-41B5-9F15-AA95747AD4CA}"/>
              </a:ext>
            </a:extLst>
          </p:cNvPr>
          <p:cNvSpPr txBox="1"/>
          <p:nvPr/>
        </p:nvSpPr>
        <p:spPr>
          <a:xfrm>
            <a:off x="914400" y="5128983"/>
            <a:ext cx="1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</a:rPr>
              <a:t>@apvarsnis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4185-8D44-461C-862F-2114D1FA5BB0}"/>
              </a:ext>
            </a:extLst>
          </p:cNvPr>
          <p:cNvSpPr txBox="1"/>
          <p:nvPr/>
        </p:nvSpPr>
        <p:spPr>
          <a:xfrm>
            <a:off x="914400" y="6110068"/>
            <a:ext cx="644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  <a:hlinkClick r:id="rId9"/>
              </a:rPr>
              <a:t>https://lzp.gov.lv/starptautiskas-sadarbibas-programmas/apvarsnis-eiropa/</a:t>
            </a:r>
            <a:r>
              <a:rPr lang="lv-LV" sz="1400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CD4B-1581-4C3B-B0E7-CA4F354451BA}"/>
              </a:ext>
            </a:extLst>
          </p:cNvPr>
          <p:cNvSpPr txBox="1"/>
          <p:nvPr/>
        </p:nvSpPr>
        <p:spPr>
          <a:xfrm>
            <a:off x="914400" y="551180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0" dirty="0">
                <a:solidFill>
                  <a:srgbClr val="050505"/>
                </a:solidFill>
                <a:effectLst/>
                <a:latin typeface="+mj-lt"/>
              </a:rPr>
              <a:t>@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Apvārsnis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EU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Latvijas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Nacionālais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kontaktpunkts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- HE NCP LV</a:t>
            </a:r>
          </a:p>
        </p:txBody>
      </p:sp>
      <p:pic>
        <p:nvPicPr>
          <p:cNvPr id="5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4CC2085-D8D0-093D-C67F-5D705B9A81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2" y="269417"/>
            <a:ext cx="2303643" cy="11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" y="300414"/>
            <a:ext cx="1884062" cy="94203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53" y="352672"/>
            <a:ext cx="1532884" cy="887182"/>
          </a:xfrm>
          <a:prstGeom prst="rect">
            <a:avLst/>
          </a:prstGeom>
        </p:spPr>
      </p:pic>
      <p:sp>
        <p:nvSpPr>
          <p:cNvPr id="2" name="Freeform 36">
            <a:extLst>
              <a:ext uri="{FF2B5EF4-FFF2-40B4-BE49-F238E27FC236}">
                <a16:creationId xmlns:a16="http://schemas.microsoft.com/office/drawing/2014/main" id="{DB2A3EE2-265F-7D5F-BB11-BBE4A78833FD}"/>
              </a:ext>
            </a:extLst>
          </p:cNvPr>
          <p:cNvSpPr/>
          <p:nvPr/>
        </p:nvSpPr>
        <p:spPr>
          <a:xfrm>
            <a:off x="304431" y="1624130"/>
            <a:ext cx="8670686" cy="560094"/>
          </a:xfrm>
          <a:custGeom>
            <a:avLst/>
            <a:gdLst>
              <a:gd name="connsiteX0" fmla="*/ 0 w 2252793"/>
              <a:gd name="connsiteY0" fmla="*/ 0 h 403200"/>
              <a:gd name="connsiteX1" fmla="*/ 2252793 w 2252793"/>
              <a:gd name="connsiteY1" fmla="*/ 0 h 403200"/>
              <a:gd name="connsiteX2" fmla="*/ 2252793 w 2252793"/>
              <a:gd name="connsiteY2" fmla="*/ 403200 h 403200"/>
              <a:gd name="connsiteX3" fmla="*/ 0 w 2252793"/>
              <a:gd name="connsiteY3" fmla="*/ 403200 h 403200"/>
              <a:gd name="connsiteX4" fmla="*/ 0 w 2252793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793" h="403200">
                <a:moveTo>
                  <a:pt x="0" y="0"/>
                </a:moveTo>
                <a:lnTo>
                  <a:pt x="2252793" y="0"/>
                </a:lnTo>
                <a:lnTo>
                  <a:pt x="2252793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  <a:solidFill>
            <a:srgbClr val="8DAB2B"/>
          </a:solidFill>
          <a:ln>
            <a:solidFill>
              <a:srgbClr val="8DAB2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74676" tIns="42672" rIns="74676" bIns="4267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lv-LV" sz="2800" b="1" spc="300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Mērķgrupas</a:t>
            </a:r>
            <a:r>
              <a:rPr lang="lv-LV" b="1" spc="300" dirty="0">
                <a:solidFill>
                  <a:srgbClr val="FFFFFF"/>
                </a:solidFill>
                <a:latin typeface="Calibri" panose="020F0502020204030204"/>
                <a:cs typeface="Calibri"/>
              </a:rPr>
              <a:t> 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7C5180B3-0826-2836-2001-0250A3F48914}"/>
              </a:ext>
            </a:extLst>
          </p:cNvPr>
          <p:cNvGrpSpPr/>
          <p:nvPr/>
        </p:nvGrpSpPr>
        <p:grpSpPr>
          <a:xfrm>
            <a:off x="3014151" y="2264781"/>
            <a:ext cx="1936411" cy="2366189"/>
            <a:chOff x="7836202" y="2144033"/>
            <a:chExt cx="1290196" cy="1925473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8749D529-8CC5-D95B-2D41-A75C260228CC}"/>
                </a:ext>
              </a:extLst>
            </p:cNvPr>
            <p:cNvSpPr/>
            <p:nvPr/>
          </p:nvSpPr>
          <p:spPr>
            <a:xfrm>
              <a:off x="8082445" y="2294715"/>
              <a:ext cx="856151" cy="807378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lv-LV" sz="57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CBD331-7665-9E7F-7039-DC1D402C0557}"/>
                </a:ext>
              </a:extLst>
            </p:cNvPr>
            <p:cNvSpPr txBox="1"/>
            <p:nvPr/>
          </p:nvSpPr>
          <p:spPr>
            <a:xfrm>
              <a:off x="8084914" y="2144033"/>
              <a:ext cx="837490" cy="588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endParaRPr lang="lv-LV" sz="1050" b="1" kern="0" dirty="0">
                <a:solidFill>
                  <a:srgbClr val="535353"/>
                </a:solidFill>
                <a:latin typeface="Calibri"/>
                <a:cs typeface="Calibri"/>
              </a:endParaRPr>
            </a:p>
            <a:p>
              <a:pPr algn="ctr" hangingPunct="0"/>
              <a:r>
                <a:rPr lang="lv-LV" sz="1600" b="1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Jūras</a:t>
              </a:r>
            </a:p>
            <a:p>
              <a:pPr algn="ctr" hangingPunct="0"/>
              <a:r>
                <a:rPr lang="lv-LV" sz="1050" b="1" dirty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lv-LV" sz="1600" b="1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biotopi</a:t>
              </a:r>
              <a:endParaRPr lang="lv-LV" sz="16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1F867019-3E55-FA54-FFD0-9E1347CD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202" y="2633418"/>
              <a:ext cx="1290196" cy="1436088"/>
            </a:xfrm>
            <a:prstGeom prst="rect">
              <a:avLst/>
            </a:prstGeom>
          </p:spPr>
        </p:pic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0D26B115-2372-6988-7FD7-79BB5E229092}"/>
              </a:ext>
            </a:extLst>
          </p:cNvPr>
          <p:cNvGrpSpPr/>
          <p:nvPr/>
        </p:nvGrpSpPr>
        <p:grpSpPr>
          <a:xfrm>
            <a:off x="10427501" y="2486253"/>
            <a:ext cx="1903398" cy="2037980"/>
            <a:chOff x="3744670" y="2291174"/>
            <a:chExt cx="1258827" cy="1672947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048A1731-4F4D-BB96-E4C9-91ECDDC5A57E}"/>
                </a:ext>
              </a:extLst>
            </p:cNvPr>
            <p:cNvSpPr/>
            <p:nvPr/>
          </p:nvSpPr>
          <p:spPr>
            <a:xfrm>
              <a:off x="3946009" y="2291174"/>
              <a:ext cx="856151" cy="814462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lv-LV" sz="57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3DF542-D5F9-1082-8542-561B8BC7CB01}"/>
                </a:ext>
              </a:extLst>
            </p:cNvPr>
            <p:cNvSpPr txBox="1"/>
            <p:nvPr/>
          </p:nvSpPr>
          <p:spPr>
            <a:xfrm>
              <a:off x="3969216" y="2333934"/>
              <a:ext cx="809736" cy="360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>
              <a:defPPr>
                <a:defRPr lang="lv-LV"/>
              </a:defPPr>
              <a:lvl1pPr hangingPunct="0">
                <a:defRPr sz="1200" b="1">
                  <a:solidFill>
                    <a:schemeClr val="bg1"/>
                  </a:solidFill>
                  <a:latin typeface="Calibri"/>
                  <a:cs typeface="Calibri"/>
                </a:defRPr>
              </a:lvl1pPr>
            </a:lstStyle>
            <a:p>
              <a:pPr algn="ctr"/>
              <a:r>
                <a:rPr lang="lv-LV" dirty="0">
                  <a:sym typeface="Calibri"/>
                </a:rPr>
                <a:t>Mežu </a:t>
              </a:r>
            </a:p>
            <a:p>
              <a:pPr algn="ctr"/>
              <a:r>
                <a:rPr lang="lv-LV" dirty="0">
                  <a:sym typeface="Calibri"/>
                </a:rPr>
                <a:t>ekosistēmas</a:t>
              </a:r>
              <a:endParaRPr lang="lv-LV" dirty="0"/>
            </a:p>
          </p:txBody>
        </p:sp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id="{AD532197-7515-FC8D-6101-13C46E5D9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670" y="2651427"/>
              <a:ext cx="1258827" cy="1312694"/>
            </a:xfrm>
            <a:prstGeom prst="rect">
              <a:avLst/>
            </a:prstGeom>
          </p:spPr>
        </p:pic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6CC7A6B2-0930-931A-B8FA-46268D6F3054}"/>
              </a:ext>
            </a:extLst>
          </p:cNvPr>
          <p:cNvGrpSpPr/>
          <p:nvPr/>
        </p:nvGrpSpPr>
        <p:grpSpPr>
          <a:xfrm>
            <a:off x="8975117" y="2493729"/>
            <a:ext cx="1897855" cy="2034462"/>
            <a:chOff x="5378872" y="2056111"/>
            <a:chExt cx="1258827" cy="1706047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8406E27A-83DA-E9CC-5CC6-1F40FCD3E020}"/>
                </a:ext>
              </a:extLst>
            </p:cNvPr>
            <p:cNvSpPr/>
            <p:nvPr/>
          </p:nvSpPr>
          <p:spPr>
            <a:xfrm>
              <a:off x="5580211" y="2056111"/>
              <a:ext cx="856151" cy="832012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lv-LV" sz="57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024213-63A5-CC04-E56B-77C1BA7A3F92}"/>
                </a:ext>
              </a:extLst>
            </p:cNvPr>
            <p:cNvSpPr txBox="1"/>
            <p:nvPr/>
          </p:nvSpPr>
          <p:spPr>
            <a:xfrm>
              <a:off x="5641945" y="2211880"/>
              <a:ext cx="891647" cy="212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lv-LV" sz="1200" b="1" dirty="0" err="1">
                  <a:solidFill>
                    <a:schemeClr val="bg1"/>
                  </a:solidFill>
                  <a:latin typeface="Calibri"/>
                  <a:cs typeface="Calibri"/>
                </a:rPr>
                <a:t>Agroekosistēmas</a:t>
              </a:r>
              <a:endParaRPr lang="lv-LV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EA8D1260-BD55-4BF9-2845-FB0699B27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72" y="2439694"/>
              <a:ext cx="1258827" cy="1322464"/>
            </a:xfrm>
            <a:prstGeom prst="rect">
              <a:avLst/>
            </a:prstGeom>
          </p:spPr>
        </p:pic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24ECC980-53FD-786E-71B9-978E1E520511}"/>
              </a:ext>
            </a:extLst>
          </p:cNvPr>
          <p:cNvGrpSpPr/>
          <p:nvPr/>
        </p:nvGrpSpPr>
        <p:grpSpPr>
          <a:xfrm>
            <a:off x="6069986" y="2493270"/>
            <a:ext cx="1892309" cy="2030960"/>
            <a:chOff x="6910457" y="2491350"/>
            <a:chExt cx="1258827" cy="1652685"/>
          </a:xfrm>
        </p:grpSpPr>
        <p:sp>
          <p:nvSpPr>
            <p:cNvPr id="26" name="Rounded Rectangle 18">
              <a:extLst>
                <a:ext uri="{FF2B5EF4-FFF2-40B4-BE49-F238E27FC236}">
                  <a16:creationId xmlns:a16="http://schemas.microsoft.com/office/drawing/2014/main" id="{C33E3C8E-B7D6-6E44-272C-5E683D9B849A}"/>
                </a:ext>
              </a:extLst>
            </p:cNvPr>
            <p:cNvSpPr/>
            <p:nvPr/>
          </p:nvSpPr>
          <p:spPr>
            <a:xfrm>
              <a:off x="7107552" y="2491350"/>
              <a:ext cx="856151" cy="807378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lv-LV" sz="57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FCCB5F-CBC3-06C6-F207-0B25BA9A4F91}"/>
                </a:ext>
              </a:extLst>
            </p:cNvPr>
            <p:cNvSpPr txBox="1"/>
            <p:nvPr/>
          </p:nvSpPr>
          <p:spPr>
            <a:xfrm>
              <a:off x="7333066" y="2670499"/>
              <a:ext cx="803588" cy="25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lv-LV" sz="1600" b="1" dirty="0">
                  <a:solidFill>
                    <a:schemeClr val="bg1"/>
                  </a:solidFill>
                  <a:latin typeface="Calibri"/>
                  <a:cs typeface="Calibri"/>
                </a:rPr>
                <a:t>Upes </a:t>
              </a:r>
            </a:p>
          </p:txBody>
        </p:sp>
        <p:pic>
          <p:nvPicPr>
            <p:cNvPr id="28" name="Picture 20">
              <a:extLst>
                <a:ext uri="{FF2B5EF4-FFF2-40B4-BE49-F238E27FC236}">
                  <a16:creationId xmlns:a16="http://schemas.microsoft.com/office/drawing/2014/main" id="{DFA91787-C006-0942-75B8-47F2602C1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457" y="2885208"/>
              <a:ext cx="1258827" cy="1258827"/>
            </a:xfrm>
            <a:prstGeom prst="rect">
              <a:avLst/>
            </a:prstGeom>
          </p:spPr>
        </p:pic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5E6A97F6-6379-3C25-6ADD-EF5FE62BAB06}"/>
              </a:ext>
            </a:extLst>
          </p:cNvPr>
          <p:cNvGrpSpPr/>
          <p:nvPr/>
        </p:nvGrpSpPr>
        <p:grpSpPr>
          <a:xfrm>
            <a:off x="7529038" y="2505029"/>
            <a:ext cx="1876960" cy="2030960"/>
            <a:chOff x="6668757" y="2085668"/>
            <a:chExt cx="1258827" cy="1652685"/>
          </a:xfrm>
        </p:grpSpPr>
        <p:sp>
          <p:nvSpPr>
            <p:cNvPr id="30" name="Rounded Rectangle 6">
              <a:extLst>
                <a:ext uri="{FF2B5EF4-FFF2-40B4-BE49-F238E27FC236}">
                  <a16:creationId xmlns:a16="http://schemas.microsoft.com/office/drawing/2014/main" id="{92C0B799-0D36-7E20-BE78-8E67367B5AF7}"/>
                </a:ext>
              </a:extLst>
            </p:cNvPr>
            <p:cNvSpPr/>
            <p:nvPr/>
          </p:nvSpPr>
          <p:spPr>
            <a:xfrm>
              <a:off x="6869871" y="2085668"/>
              <a:ext cx="856151" cy="807378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lv-LV" sz="57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C3636D-5244-99F4-6741-2EE6D6469788}"/>
                </a:ext>
              </a:extLst>
            </p:cNvPr>
            <p:cNvSpPr txBox="1"/>
            <p:nvPr/>
          </p:nvSpPr>
          <p:spPr>
            <a:xfrm>
              <a:off x="6933885" y="2263048"/>
              <a:ext cx="824512" cy="206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lv-LV" sz="1200" b="1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Apputeksnētāji</a:t>
              </a:r>
              <a:endParaRPr lang="lv-LV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32" name="Picture 21">
              <a:extLst>
                <a:ext uri="{FF2B5EF4-FFF2-40B4-BE49-F238E27FC236}">
                  <a16:creationId xmlns:a16="http://schemas.microsoft.com/office/drawing/2014/main" id="{36446197-1589-CA57-2656-47914290F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757" y="2479526"/>
              <a:ext cx="1258827" cy="1258827"/>
            </a:xfrm>
            <a:prstGeom prst="rect">
              <a:avLst/>
            </a:prstGeom>
          </p:spPr>
        </p:pic>
      </p:grpSp>
      <p:grpSp>
        <p:nvGrpSpPr>
          <p:cNvPr id="33" name="Group 23">
            <a:extLst>
              <a:ext uri="{FF2B5EF4-FFF2-40B4-BE49-F238E27FC236}">
                <a16:creationId xmlns:a16="http://schemas.microsoft.com/office/drawing/2014/main" id="{145D8ADB-379F-7567-DFF2-627C7416AAD9}"/>
              </a:ext>
            </a:extLst>
          </p:cNvPr>
          <p:cNvGrpSpPr/>
          <p:nvPr/>
        </p:nvGrpSpPr>
        <p:grpSpPr>
          <a:xfrm>
            <a:off x="59578" y="2459511"/>
            <a:ext cx="1873991" cy="2149994"/>
            <a:chOff x="2811819" y="2525444"/>
            <a:chExt cx="1219185" cy="1561253"/>
          </a:xfrm>
        </p:grpSpPr>
        <p:sp>
          <p:nvSpPr>
            <p:cNvPr id="34" name="Rounded Rectangle 24">
              <a:extLst>
                <a:ext uri="{FF2B5EF4-FFF2-40B4-BE49-F238E27FC236}">
                  <a16:creationId xmlns:a16="http://schemas.microsoft.com/office/drawing/2014/main" id="{B714E3B8-D38F-2F1E-4EEA-EC568D527417}"/>
                </a:ext>
              </a:extLst>
            </p:cNvPr>
            <p:cNvSpPr/>
            <p:nvPr/>
          </p:nvSpPr>
          <p:spPr>
            <a:xfrm>
              <a:off x="2971116" y="2525444"/>
              <a:ext cx="856151" cy="739194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lv-LV" sz="57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8B7F61-DC4C-7C83-00B0-22D3B735270F}"/>
                </a:ext>
              </a:extLst>
            </p:cNvPr>
            <p:cNvSpPr txBox="1"/>
            <p:nvPr/>
          </p:nvSpPr>
          <p:spPr>
            <a:xfrm>
              <a:off x="3000535" y="2546092"/>
              <a:ext cx="796604" cy="421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lv-LV" sz="1600" b="1" dirty="0">
                  <a:solidFill>
                    <a:schemeClr val="bg1"/>
                  </a:solidFill>
                  <a:latin typeface="Calibri"/>
                  <a:cs typeface="Calibri"/>
                </a:rPr>
                <a:t>Aizsargājami biotopi</a:t>
              </a:r>
              <a:endParaRPr lang="lv-LV" sz="1600" b="1" kern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36" name="Picture 26">
              <a:extLst>
                <a:ext uri="{FF2B5EF4-FFF2-40B4-BE49-F238E27FC236}">
                  <a16:creationId xmlns:a16="http://schemas.microsoft.com/office/drawing/2014/main" id="{31BB8090-B396-261B-6B0B-EDDFDF8B2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819" y="2827870"/>
              <a:ext cx="1219185" cy="1258827"/>
            </a:xfrm>
            <a:prstGeom prst="rect">
              <a:avLst/>
            </a:prstGeom>
          </p:spPr>
        </p:pic>
      </p:grpSp>
      <p:grpSp>
        <p:nvGrpSpPr>
          <p:cNvPr id="37" name="Group 34">
            <a:extLst>
              <a:ext uri="{FF2B5EF4-FFF2-40B4-BE49-F238E27FC236}">
                <a16:creationId xmlns:a16="http://schemas.microsoft.com/office/drawing/2014/main" id="{F1AABDFA-5CC1-9D07-B700-15AD231149D8}"/>
              </a:ext>
            </a:extLst>
          </p:cNvPr>
          <p:cNvGrpSpPr/>
          <p:nvPr/>
        </p:nvGrpSpPr>
        <p:grpSpPr>
          <a:xfrm>
            <a:off x="4871772" y="2456306"/>
            <a:ext cx="1318060" cy="1849809"/>
            <a:chOff x="9224222" y="1516917"/>
            <a:chExt cx="1227612" cy="1866342"/>
          </a:xfrm>
        </p:grpSpPr>
        <p:grpSp>
          <p:nvGrpSpPr>
            <p:cNvPr id="38" name="Group 29">
              <a:extLst>
                <a:ext uri="{FF2B5EF4-FFF2-40B4-BE49-F238E27FC236}">
                  <a16:creationId xmlns:a16="http://schemas.microsoft.com/office/drawing/2014/main" id="{0B48BF49-0587-A644-0F12-B36E0DF5D8E2}"/>
                </a:ext>
              </a:extLst>
            </p:cNvPr>
            <p:cNvGrpSpPr/>
            <p:nvPr/>
          </p:nvGrpSpPr>
          <p:grpSpPr>
            <a:xfrm>
              <a:off x="9255039" y="1516917"/>
              <a:ext cx="1196795" cy="1018016"/>
              <a:chOff x="8082445" y="2281028"/>
              <a:chExt cx="856151" cy="821066"/>
            </a:xfrm>
          </p:grpSpPr>
          <p:sp>
            <p:nvSpPr>
              <p:cNvPr id="40" name="Rounded Rectangle 30">
                <a:extLst>
                  <a:ext uri="{FF2B5EF4-FFF2-40B4-BE49-F238E27FC236}">
                    <a16:creationId xmlns:a16="http://schemas.microsoft.com/office/drawing/2014/main" id="{12EA25CF-A3B9-5D7B-BF09-6F87CE7B5FC5}"/>
                  </a:ext>
                </a:extLst>
              </p:cNvPr>
              <p:cNvSpPr/>
              <p:nvPr/>
            </p:nvSpPr>
            <p:spPr>
              <a:xfrm>
                <a:off x="8082445" y="2294715"/>
                <a:ext cx="856151" cy="807379"/>
              </a:xfrm>
              <a:prstGeom prst="roundRect">
                <a:avLst>
                  <a:gd name="adj" fmla="val 8777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36000">
                    <a:schemeClr val="accent1">
                      <a:lumMod val="97000"/>
                      <a:lumOff val="3000"/>
                    </a:schemeClr>
                  </a:gs>
                  <a:gs pos="81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pPr hangingPunct="0"/>
                <a:endParaRPr lang="lv-LV" sz="5700" b="1">
                  <a:solidFill>
                    <a:srgbClr val="53535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256E11D-C18A-782E-2183-508712982EAE}"/>
                  </a:ext>
                </a:extLst>
              </p:cNvPr>
              <p:cNvSpPr txBox="1"/>
              <p:nvPr/>
            </p:nvSpPr>
            <p:spPr>
              <a:xfrm>
                <a:off x="8091995" y="2281028"/>
                <a:ext cx="837490" cy="4570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t">
                <a:spAutoFit/>
              </a:bodyPr>
              <a:lstStyle/>
              <a:p>
                <a:pPr algn="ctr" hangingPunct="0"/>
                <a:r>
                  <a:rPr lang="lv-LV" sz="1600" b="1" dirty="0">
                    <a:solidFill>
                      <a:schemeClr val="bg1"/>
                    </a:solidFill>
                    <a:latin typeface="Calibri"/>
                    <a:cs typeface="Calibri"/>
                    <a:sym typeface="Calibri"/>
                  </a:rPr>
                  <a:t>Pilsētu ekosistēmas</a:t>
                </a:r>
                <a:endParaRPr lang="lv-LV" sz="1600" b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39" name="Picture 8">
              <a:extLst>
                <a:ext uri="{FF2B5EF4-FFF2-40B4-BE49-F238E27FC236}">
                  <a16:creationId xmlns:a16="http://schemas.microsoft.com/office/drawing/2014/main" id="{F62EF556-CA3E-D18D-B90B-DC36165A2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4222" y="2218256"/>
              <a:ext cx="1227595" cy="1165003"/>
            </a:xfrm>
            <a:prstGeom prst="ellipse">
              <a:avLst/>
            </a:prstGeom>
            <a:effectLst/>
          </p:spPr>
        </p:pic>
      </p:grpSp>
      <p:grpSp>
        <p:nvGrpSpPr>
          <p:cNvPr id="42" name="Group 37">
            <a:extLst>
              <a:ext uri="{FF2B5EF4-FFF2-40B4-BE49-F238E27FC236}">
                <a16:creationId xmlns:a16="http://schemas.microsoft.com/office/drawing/2014/main" id="{826A219D-68EC-E769-6F4E-28A3F4CFD597}"/>
              </a:ext>
            </a:extLst>
          </p:cNvPr>
          <p:cNvGrpSpPr/>
          <p:nvPr/>
        </p:nvGrpSpPr>
        <p:grpSpPr>
          <a:xfrm>
            <a:off x="1792617" y="2457559"/>
            <a:ext cx="1378814" cy="999710"/>
            <a:chOff x="2585161" y="2060561"/>
            <a:chExt cx="897031" cy="813508"/>
          </a:xfrm>
        </p:grpSpPr>
        <p:sp>
          <p:nvSpPr>
            <p:cNvPr id="43" name="Rounded Rectangle 38">
              <a:extLst>
                <a:ext uri="{FF2B5EF4-FFF2-40B4-BE49-F238E27FC236}">
                  <a16:creationId xmlns:a16="http://schemas.microsoft.com/office/drawing/2014/main" id="{16166B38-677D-FAD1-01FD-B927C8FD2920}"/>
                </a:ext>
              </a:extLst>
            </p:cNvPr>
            <p:cNvSpPr/>
            <p:nvPr/>
          </p:nvSpPr>
          <p:spPr>
            <a:xfrm>
              <a:off x="2607329" y="2066691"/>
              <a:ext cx="856151" cy="807378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lv-LV" sz="57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29A9F4-BAB2-C0C9-E1AE-EA5B1BBB1D2A}"/>
                </a:ext>
              </a:extLst>
            </p:cNvPr>
            <p:cNvSpPr txBox="1"/>
            <p:nvPr/>
          </p:nvSpPr>
          <p:spPr>
            <a:xfrm>
              <a:off x="2585161" y="2060561"/>
              <a:ext cx="897031" cy="457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lv-LV" sz="1050" b="1" dirty="0">
                  <a:solidFill>
                    <a:srgbClr val="535353"/>
                  </a:solidFill>
                  <a:latin typeface="Calibri"/>
                  <a:cs typeface="Calibri"/>
                  <a:sym typeface="Calibri"/>
                </a:rPr>
                <a:t> </a:t>
              </a:r>
              <a:r>
                <a:rPr lang="lv-LV" sz="1600" b="1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Aizsargājamās sugas </a:t>
              </a:r>
              <a:endParaRPr lang="lv-LV" sz="1600" b="1" dirty="0">
                <a:solidFill>
                  <a:schemeClr val="bg1"/>
                </a:solidFill>
                <a:latin typeface="Calibri"/>
                <a:cs typeface="Calibri"/>
                <a:sym typeface="Wingdings" panose="05000000000000000000" pitchFamily="2" charset="2"/>
              </a:endParaRPr>
            </a:p>
          </p:txBody>
        </p:sp>
      </p:grpSp>
      <p:pic>
        <p:nvPicPr>
          <p:cNvPr id="45" name="Picture 8">
            <a:extLst>
              <a:ext uri="{FF2B5EF4-FFF2-40B4-BE49-F238E27FC236}">
                <a16:creationId xmlns:a16="http://schemas.microsoft.com/office/drawing/2014/main" id="{760A8B0C-19A1-D2DF-41AA-68236B99CA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557" t="-572" r="12648" b="572"/>
          <a:stretch/>
        </p:blipFill>
        <p:spPr>
          <a:xfrm>
            <a:off x="1888836" y="3081752"/>
            <a:ext cx="1284967" cy="1250155"/>
          </a:xfrm>
          <a:prstGeom prst="ellipse">
            <a:avLst/>
          </a:prstGeom>
        </p:spPr>
      </p:pic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B2DE1FDA-599F-9FA3-D8D4-F376201FF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431" y="4575192"/>
            <a:ext cx="9719507" cy="103663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Aft>
                <a:spcPts val="450"/>
              </a:spcAft>
              <a:buClr>
                <a:srgbClr val="44546A"/>
              </a:buClr>
              <a:buNone/>
              <a:defRPr/>
            </a:pPr>
            <a:r>
              <a:rPr lang="lv-LV" sz="2000" b="1" dirty="0">
                <a:latin typeface="EC Square Sans Pro"/>
                <a:cs typeface="Calibri"/>
              </a:rPr>
              <a:t>Mērķis: </a:t>
            </a:r>
            <a:r>
              <a:rPr lang="lv-LV" sz="2000" dirty="0">
                <a:latin typeface="EC Square Sans Pro"/>
                <a:cs typeface="Calibri"/>
              </a:rPr>
              <a:t>aizsargāt, atjaunot, ilgtspējīgi pārvaldīt un izmantot sauszemes, jūras, dabas un bioloģiskos resursus, lai risinātu pārtikas un uztura drošību, kā arī pāreju uz zemu oglekļa dioksīda emisiju un resursu ziņā efektīvu aprites ekonomiku</a:t>
            </a:r>
          </a:p>
        </p:txBody>
      </p:sp>
    </p:spTree>
    <p:extLst>
      <p:ext uri="{BB962C8B-B14F-4D97-AF65-F5344CB8AC3E}">
        <p14:creationId xmlns:p14="http://schemas.microsoft.com/office/powerpoint/2010/main" val="20699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462611"/>
            <a:ext cx="8727702" cy="1325563"/>
          </a:xfrm>
        </p:spPr>
        <p:txBody>
          <a:bodyPr>
            <a:normAutofit/>
          </a:bodyPr>
          <a:lstStyle/>
          <a:p>
            <a:r>
              <a:rPr lang="lv-LV" altLang="en-US" sz="3600" dirty="0">
                <a:latin typeface="+mn-lt"/>
              </a:rPr>
              <a:t>Apvārsnis Eiropa </a:t>
            </a:r>
            <a:br>
              <a:rPr lang="lv-LV" altLang="en-US" sz="3600" b="1" dirty="0">
                <a:latin typeface="+mn-lt"/>
              </a:rPr>
            </a:br>
            <a:r>
              <a:rPr lang="lv-LV" altLang="en-US" sz="3600" b="1" dirty="0">
                <a:latin typeface="+mn-lt"/>
              </a:rPr>
              <a:t>6. klastera darba programma</a:t>
            </a:r>
            <a:endParaRPr lang="lv-LV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F2D0CB10-3769-023D-2C54-3E54F45B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50" y="1873237"/>
            <a:ext cx="4161410" cy="383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FB310B8B-7D19-10FD-982E-3E72961AA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112" y="1987898"/>
            <a:ext cx="6986924" cy="362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38154362-60CE-9066-0965-09D5DF4BDA95}"/>
              </a:ext>
            </a:extLst>
          </p:cNvPr>
          <p:cNvSpPr txBox="1">
            <a:spLocks/>
          </p:cNvSpPr>
          <p:nvPr/>
        </p:nvSpPr>
        <p:spPr>
          <a:xfrm>
            <a:off x="344283" y="581293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/>
              <a:t>Darba programma pieejama </a:t>
            </a:r>
            <a:r>
              <a:rPr lang="lv-LV" sz="1400" dirty="0">
                <a:hlinkClick r:id="rId7"/>
              </a:rPr>
              <a:t>šeit</a:t>
            </a:r>
            <a:endParaRPr lang="lv-LV" sz="1400" dirty="0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DA72CAF1-84B0-641F-044D-29D30923B862}"/>
              </a:ext>
            </a:extLst>
          </p:cNvPr>
          <p:cNvSpPr txBox="1">
            <a:spLocks/>
          </p:cNvSpPr>
          <p:nvPr/>
        </p:nvSpPr>
        <p:spPr>
          <a:xfrm>
            <a:off x="5051112" y="525661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b="0" dirty="0"/>
              <a:t>F&amp;T portāls un aktuālie konkursi ir </a:t>
            </a:r>
            <a:r>
              <a:rPr lang="lv-LV" sz="1400" dirty="0"/>
              <a:t>apskatāmi</a:t>
            </a:r>
            <a:r>
              <a:rPr lang="lv-LV" sz="1400" b="0" dirty="0"/>
              <a:t> </a:t>
            </a:r>
            <a:r>
              <a:rPr lang="lv-LV" sz="1400" dirty="0">
                <a:hlinkClick r:id="rId8"/>
              </a:rPr>
              <a:t>šeit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427282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8" y="400351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latin typeface="+mn-lt"/>
              </a:rPr>
              <a:t>Darba programmas tematikas (2023-2024)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0" name="Google Shape;663;p70">
            <a:extLst>
              <a:ext uri="{FF2B5EF4-FFF2-40B4-BE49-F238E27FC236}">
                <a16:creationId xmlns:a16="http://schemas.microsoft.com/office/drawing/2014/main" id="{C81A84B4-6EC4-CE6C-D867-A1A51115EBB4}"/>
              </a:ext>
            </a:extLst>
          </p:cNvPr>
          <p:cNvSpPr/>
          <p:nvPr/>
        </p:nvSpPr>
        <p:spPr>
          <a:xfrm>
            <a:off x="2198415" y="1712948"/>
            <a:ext cx="3742800" cy="791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lang="lv-LV" b="1" dirty="0"/>
          </a:p>
          <a:p>
            <a:pPr algn="ctr">
              <a:buClr>
                <a:srgbClr val="000000"/>
              </a:buClr>
              <a:buSzPts val="1100"/>
            </a:pPr>
            <a:r>
              <a:rPr lang="en" b="1" dirty="0"/>
              <a:t>Bioloģiskā daudzveidība un ekosistēmu pakalpojumi</a:t>
            </a:r>
            <a:endParaRPr lang="en-US" b="1" dirty="0"/>
          </a:p>
          <a:p>
            <a:pPr algn="ctr">
              <a:buClr>
                <a:srgbClr val="000000"/>
              </a:buClr>
              <a:buSzPts val="1100"/>
            </a:pPr>
            <a:endParaRPr sz="2133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" name="Google Shape;665;p70">
            <a:extLst>
              <a:ext uri="{FF2B5EF4-FFF2-40B4-BE49-F238E27FC236}">
                <a16:creationId xmlns:a16="http://schemas.microsoft.com/office/drawing/2014/main" id="{EF93FB67-84FF-F6DE-C387-2B08B9BB2AB9}"/>
              </a:ext>
            </a:extLst>
          </p:cNvPr>
          <p:cNvSpPr/>
          <p:nvPr/>
        </p:nvSpPr>
        <p:spPr>
          <a:xfrm>
            <a:off x="801848" y="1646948"/>
            <a:ext cx="923200" cy="9232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chemeClr val="accent6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2667" b="1" dirty="0">
              <a:solidFill>
                <a:schemeClr val="accent6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" name="Google Shape;668;p70">
            <a:extLst>
              <a:ext uri="{FF2B5EF4-FFF2-40B4-BE49-F238E27FC236}">
                <a16:creationId xmlns:a16="http://schemas.microsoft.com/office/drawing/2014/main" id="{560DDC97-56AD-3C0D-FBC4-0D8856582F14}"/>
              </a:ext>
            </a:extLst>
          </p:cNvPr>
          <p:cNvSpPr/>
          <p:nvPr/>
        </p:nvSpPr>
        <p:spPr>
          <a:xfrm>
            <a:off x="2198415" y="2824115"/>
            <a:ext cx="3742800" cy="791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2400" b="1" dirty="0"/>
              <a:t> </a:t>
            </a:r>
            <a:endParaRPr lang="lv-LV" sz="2400" b="1" dirty="0"/>
          </a:p>
          <a:p>
            <a:pPr algn="ctr">
              <a:buClr>
                <a:srgbClr val="000000"/>
              </a:buClr>
              <a:buSzPts val="1100"/>
            </a:pPr>
            <a:r>
              <a:rPr lang="en" b="1" dirty="0"/>
              <a:t>Ilgtspējīga</a:t>
            </a:r>
            <a:r>
              <a:rPr lang="lv-LV" b="1" dirty="0"/>
              <a:t>s</a:t>
            </a:r>
            <a:r>
              <a:rPr lang="en" b="1" dirty="0"/>
              <a:t>, dabai d</a:t>
            </a:r>
            <a:r>
              <a:rPr lang="lv-LV" b="1" dirty="0"/>
              <a:t>raud</a:t>
            </a:r>
            <a:r>
              <a:rPr lang="en" b="1" dirty="0"/>
              <a:t>zīga</a:t>
            </a:r>
            <a:r>
              <a:rPr lang="lv-LV" b="1" dirty="0"/>
              <a:t>s</a:t>
            </a:r>
            <a:r>
              <a:rPr lang="en" b="1" dirty="0"/>
              <a:t> pārtikas sistēmas </a:t>
            </a:r>
          </a:p>
          <a:p>
            <a:pPr algn="ctr">
              <a:buClr>
                <a:srgbClr val="000000"/>
              </a:buClr>
              <a:buSzPts val="1100"/>
            </a:pPr>
            <a:endParaRPr sz="2133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" name="Google Shape;670;p70">
            <a:extLst>
              <a:ext uri="{FF2B5EF4-FFF2-40B4-BE49-F238E27FC236}">
                <a16:creationId xmlns:a16="http://schemas.microsoft.com/office/drawing/2014/main" id="{3FDD8A39-18DB-A4C0-FE0D-E49A53EC4C36}"/>
              </a:ext>
            </a:extLst>
          </p:cNvPr>
          <p:cNvSpPr/>
          <p:nvPr/>
        </p:nvSpPr>
        <p:spPr>
          <a:xfrm>
            <a:off x="801848" y="2758115"/>
            <a:ext cx="923200" cy="9232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chemeClr val="accent6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2667" b="1" dirty="0">
              <a:solidFill>
                <a:schemeClr val="accent6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" name="Google Shape;673;p70">
            <a:extLst>
              <a:ext uri="{FF2B5EF4-FFF2-40B4-BE49-F238E27FC236}">
                <a16:creationId xmlns:a16="http://schemas.microsoft.com/office/drawing/2014/main" id="{A47C56FF-C4CB-1DFD-4173-8069028C3EE9}"/>
              </a:ext>
            </a:extLst>
          </p:cNvPr>
          <p:cNvSpPr/>
          <p:nvPr/>
        </p:nvSpPr>
        <p:spPr>
          <a:xfrm>
            <a:off x="2198415" y="3935281"/>
            <a:ext cx="3742800" cy="791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lang="lv-LV" b="1" dirty="0"/>
          </a:p>
          <a:p>
            <a:pPr algn="ctr">
              <a:buClr>
                <a:srgbClr val="000000"/>
              </a:buClr>
              <a:buSzPts val="1100"/>
            </a:pPr>
            <a:r>
              <a:rPr lang="en" b="1" dirty="0"/>
              <a:t>Aprites ekonomika un bioekonomika</a:t>
            </a:r>
          </a:p>
          <a:p>
            <a:pPr algn="ctr">
              <a:buSzPts val="1100"/>
            </a:pPr>
            <a:endParaRPr sz="2133" dirty="0">
              <a:solidFill>
                <a:schemeClr val="dk1"/>
              </a:solidFill>
              <a:latin typeface="Encode Sans"/>
              <a:sym typeface="Encode Sans"/>
            </a:endParaRPr>
          </a:p>
        </p:txBody>
      </p:sp>
      <p:sp>
        <p:nvSpPr>
          <p:cNvPr id="15" name="Google Shape;675;p70">
            <a:extLst>
              <a:ext uri="{FF2B5EF4-FFF2-40B4-BE49-F238E27FC236}">
                <a16:creationId xmlns:a16="http://schemas.microsoft.com/office/drawing/2014/main" id="{A8A4DD27-9D63-3284-1864-4473181ECCDB}"/>
              </a:ext>
            </a:extLst>
          </p:cNvPr>
          <p:cNvSpPr/>
          <p:nvPr/>
        </p:nvSpPr>
        <p:spPr>
          <a:xfrm>
            <a:off x="801848" y="3869281"/>
            <a:ext cx="923200" cy="9232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chemeClr val="accent6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2667" b="1" dirty="0">
              <a:solidFill>
                <a:schemeClr val="accent6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" name="Google Shape;678;p70">
            <a:extLst>
              <a:ext uri="{FF2B5EF4-FFF2-40B4-BE49-F238E27FC236}">
                <a16:creationId xmlns:a16="http://schemas.microsoft.com/office/drawing/2014/main" id="{012FCA0D-1498-DA02-C583-F46D3774EB0A}"/>
              </a:ext>
            </a:extLst>
          </p:cNvPr>
          <p:cNvSpPr/>
          <p:nvPr/>
        </p:nvSpPr>
        <p:spPr>
          <a:xfrm>
            <a:off x="2181243" y="5053451"/>
            <a:ext cx="3742800" cy="791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lang="lv-LV" b="1" dirty="0"/>
          </a:p>
          <a:p>
            <a:pPr algn="ctr">
              <a:buClr>
                <a:srgbClr val="000000"/>
              </a:buClr>
              <a:buSzPts val="1100"/>
            </a:pPr>
            <a:r>
              <a:rPr lang="en" b="1" dirty="0"/>
              <a:t>Klimata neitralitāte un nulles piesārņojums</a:t>
            </a:r>
          </a:p>
          <a:p>
            <a:pPr algn="ctr">
              <a:buClr>
                <a:srgbClr val="000000"/>
              </a:buClr>
              <a:buSzPts val="1100"/>
            </a:pPr>
            <a:endParaRPr sz="2133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" name="Google Shape;680;p70">
            <a:extLst>
              <a:ext uri="{FF2B5EF4-FFF2-40B4-BE49-F238E27FC236}">
                <a16:creationId xmlns:a16="http://schemas.microsoft.com/office/drawing/2014/main" id="{94336AE6-D84C-38D1-0B4B-A6258A7F0DF9}"/>
              </a:ext>
            </a:extLst>
          </p:cNvPr>
          <p:cNvSpPr/>
          <p:nvPr/>
        </p:nvSpPr>
        <p:spPr>
          <a:xfrm>
            <a:off x="815415" y="4969515"/>
            <a:ext cx="923200" cy="9232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chemeClr val="accent6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 sz="2667" b="1" dirty="0">
              <a:solidFill>
                <a:schemeClr val="accent6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" name="Google Shape;663;p70">
            <a:extLst>
              <a:ext uri="{FF2B5EF4-FFF2-40B4-BE49-F238E27FC236}">
                <a16:creationId xmlns:a16="http://schemas.microsoft.com/office/drawing/2014/main" id="{71432A40-EF14-69CA-EB69-20F41A1737D4}"/>
              </a:ext>
            </a:extLst>
          </p:cNvPr>
          <p:cNvSpPr/>
          <p:nvPr/>
        </p:nvSpPr>
        <p:spPr>
          <a:xfrm>
            <a:off x="7724016" y="1680808"/>
            <a:ext cx="3742800" cy="791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100"/>
            </a:pPr>
            <a:r>
              <a:rPr lang="en" b="1" dirty="0"/>
              <a:t>Piekrastes, okeāni un ūdeņi</a:t>
            </a:r>
            <a:endParaRPr b="1" dirty="0">
              <a:sym typeface="Encode Sans"/>
            </a:endParaRPr>
          </a:p>
        </p:txBody>
      </p:sp>
      <p:sp>
        <p:nvSpPr>
          <p:cNvPr id="19" name="Google Shape;668;p70">
            <a:extLst>
              <a:ext uri="{FF2B5EF4-FFF2-40B4-BE49-F238E27FC236}">
                <a16:creationId xmlns:a16="http://schemas.microsoft.com/office/drawing/2014/main" id="{A5908F88-C184-BCA5-5DDE-0F3EEDC647C6}"/>
              </a:ext>
            </a:extLst>
          </p:cNvPr>
          <p:cNvSpPr/>
          <p:nvPr/>
        </p:nvSpPr>
        <p:spPr>
          <a:xfrm>
            <a:off x="7724016" y="2791975"/>
            <a:ext cx="3742800" cy="791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100"/>
            </a:pPr>
            <a:endParaRPr lang="lv-LV" b="1" dirty="0"/>
          </a:p>
          <a:p>
            <a:pPr algn="ctr">
              <a:buSzPts val="1100"/>
            </a:pPr>
            <a:r>
              <a:rPr lang="lv-LV" b="1" dirty="0"/>
              <a:t>P</a:t>
            </a:r>
            <a:r>
              <a:rPr lang="en" b="1" dirty="0"/>
              <a:t>iekrastes, pilsētu un lauku  kopienas</a:t>
            </a:r>
          </a:p>
          <a:p>
            <a:pPr algn="ctr">
              <a:buSzPts val="1100"/>
            </a:pPr>
            <a:endParaRPr sz="2133" dirty="0">
              <a:solidFill>
                <a:schemeClr val="dk1"/>
              </a:solidFill>
              <a:latin typeface="Encode Sans"/>
              <a:sym typeface="Encode Sans"/>
            </a:endParaRPr>
          </a:p>
        </p:txBody>
      </p:sp>
      <p:sp>
        <p:nvSpPr>
          <p:cNvPr id="20" name="Google Shape;670;p70">
            <a:extLst>
              <a:ext uri="{FF2B5EF4-FFF2-40B4-BE49-F238E27FC236}">
                <a16:creationId xmlns:a16="http://schemas.microsoft.com/office/drawing/2014/main" id="{472DFA47-D604-F415-476D-CF22BCB96C25}"/>
              </a:ext>
            </a:extLst>
          </p:cNvPr>
          <p:cNvSpPr/>
          <p:nvPr/>
        </p:nvSpPr>
        <p:spPr>
          <a:xfrm>
            <a:off x="6315794" y="2731137"/>
            <a:ext cx="923200" cy="923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lv-LV" sz="2667" b="1" dirty="0">
                <a:solidFill>
                  <a:schemeClr val="accent6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 sz="2667" b="1" dirty="0">
              <a:solidFill>
                <a:schemeClr val="accent6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" name="Google Shape;673;p70">
            <a:extLst>
              <a:ext uri="{FF2B5EF4-FFF2-40B4-BE49-F238E27FC236}">
                <a16:creationId xmlns:a16="http://schemas.microsoft.com/office/drawing/2014/main" id="{0623A85C-DD7B-E240-E703-B5953CDF5727}"/>
              </a:ext>
            </a:extLst>
          </p:cNvPr>
          <p:cNvSpPr/>
          <p:nvPr/>
        </p:nvSpPr>
        <p:spPr>
          <a:xfrm>
            <a:off x="7724016" y="3903141"/>
            <a:ext cx="3742800" cy="791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100"/>
            </a:pPr>
            <a:endParaRPr lang="lv-LV" b="1" dirty="0"/>
          </a:p>
          <a:p>
            <a:pPr algn="ctr">
              <a:buSzPts val="1100"/>
            </a:pPr>
            <a:r>
              <a:rPr lang="en" b="1" dirty="0"/>
              <a:t>Zaļais kurss un digitālie risinājumi</a:t>
            </a:r>
          </a:p>
          <a:p>
            <a:pPr algn="ctr">
              <a:buSzPts val="1100"/>
            </a:pPr>
            <a:endParaRPr sz="2133" dirty="0">
              <a:solidFill>
                <a:schemeClr val="dk1"/>
              </a:solidFill>
              <a:latin typeface="Encode Sans"/>
              <a:sym typeface="Encode Sans"/>
            </a:endParaRPr>
          </a:p>
        </p:txBody>
      </p:sp>
      <p:sp>
        <p:nvSpPr>
          <p:cNvPr id="22" name="Google Shape;675;p70">
            <a:extLst>
              <a:ext uri="{FF2B5EF4-FFF2-40B4-BE49-F238E27FC236}">
                <a16:creationId xmlns:a16="http://schemas.microsoft.com/office/drawing/2014/main" id="{9E17FAFA-D77C-6A8E-BDC3-E7DDC6F9E036}"/>
              </a:ext>
            </a:extLst>
          </p:cNvPr>
          <p:cNvSpPr/>
          <p:nvPr/>
        </p:nvSpPr>
        <p:spPr>
          <a:xfrm>
            <a:off x="6315794" y="3837141"/>
            <a:ext cx="923200" cy="923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lv-LV" sz="2667" b="1" dirty="0">
                <a:solidFill>
                  <a:schemeClr val="accent6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endParaRPr sz="2667" b="1" dirty="0">
              <a:solidFill>
                <a:schemeClr val="accent6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Google Shape;665;p70">
            <a:extLst>
              <a:ext uri="{FF2B5EF4-FFF2-40B4-BE49-F238E27FC236}">
                <a16:creationId xmlns:a16="http://schemas.microsoft.com/office/drawing/2014/main" id="{B9D71073-7393-D393-EDDE-C10A62DDDD8F}"/>
              </a:ext>
            </a:extLst>
          </p:cNvPr>
          <p:cNvSpPr/>
          <p:nvPr/>
        </p:nvSpPr>
        <p:spPr>
          <a:xfrm>
            <a:off x="6315794" y="1606843"/>
            <a:ext cx="923200" cy="923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lv-LV" sz="2667" b="1" dirty="0">
                <a:solidFill>
                  <a:schemeClr val="accent6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 sz="2667" b="1" dirty="0">
              <a:solidFill>
                <a:schemeClr val="accent6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4" name="Google Shape;666;p70">
            <a:extLst>
              <a:ext uri="{FF2B5EF4-FFF2-40B4-BE49-F238E27FC236}">
                <a16:creationId xmlns:a16="http://schemas.microsoft.com/office/drawing/2014/main" id="{FCFC3CE3-B3E7-3572-242F-C06B03A23BDC}"/>
              </a:ext>
            </a:extLst>
          </p:cNvPr>
          <p:cNvCxnSpPr/>
          <p:nvPr/>
        </p:nvCxnSpPr>
        <p:spPr>
          <a:xfrm>
            <a:off x="1725048" y="2108548"/>
            <a:ext cx="473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671;p70">
            <a:extLst>
              <a:ext uri="{FF2B5EF4-FFF2-40B4-BE49-F238E27FC236}">
                <a16:creationId xmlns:a16="http://schemas.microsoft.com/office/drawing/2014/main" id="{FAC2751C-B5BA-95EF-C9B0-5A2BF2509CE5}"/>
              </a:ext>
            </a:extLst>
          </p:cNvPr>
          <p:cNvCxnSpPr/>
          <p:nvPr/>
        </p:nvCxnSpPr>
        <p:spPr>
          <a:xfrm>
            <a:off x="1725048" y="3219715"/>
            <a:ext cx="473200" cy="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676;p70">
            <a:extLst>
              <a:ext uri="{FF2B5EF4-FFF2-40B4-BE49-F238E27FC236}">
                <a16:creationId xmlns:a16="http://schemas.microsoft.com/office/drawing/2014/main" id="{BB5C435C-3841-F79D-DFEA-18138FCD6343}"/>
              </a:ext>
            </a:extLst>
          </p:cNvPr>
          <p:cNvCxnSpPr/>
          <p:nvPr/>
        </p:nvCxnSpPr>
        <p:spPr>
          <a:xfrm>
            <a:off x="1725048" y="4330881"/>
            <a:ext cx="473200" cy="0"/>
          </a:xfrm>
          <a:prstGeom prst="straightConnector1">
            <a:avLst/>
          </a:prstGeom>
          <a:noFill/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681;p70">
            <a:extLst>
              <a:ext uri="{FF2B5EF4-FFF2-40B4-BE49-F238E27FC236}">
                <a16:creationId xmlns:a16="http://schemas.microsoft.com/office/drawing/2014/main" id="{92FBA781-F085-ACDA-83E9-1FF859CB60D0}"/>
              </a:ext>
            </a:extLst>
          </p:cNvPr>
          <p:cNvCxnSpPr>
            <a:cxnSpLocks/>
          </p:cNvCxnSpPr>
          <p:nvPr/>
        </p:nvCxnSpPr>
        <p:spPr>
          <a:xfrm>
            <a:off x="1725048" y="5442048"/>
            <a:ext cx="473200" cy="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666;p70">
            <a:extLst>
              <a:ext uri="{FF2B5EF4-FFF2-40B4-BE49-F238E27FC236}">
                <a16:creationId xmlns:a16="http://schemas.microsoft.com/office/drawing/2014/main" id="{33D5EBB9-B7F5-D4CF-DD83-F0C97BBE5A77}"/>
              </a:ext>
            </a:extLst>
          </p:cNvPr>
          <p:cNvCxnSpPr/>
          <p:nvPr/>
        </p:nvCxnSpPr>
        <p:spPr>
          <a:xfrm>
            <a:off x="7250649" y="2076408"/>
            <a:ext cx="473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671;p70">
            <a:extLst>
              <a:ext uri="{FF2B5EF4-FFF2-40B4-BE49-F238E27FC236}">
                <a16:creationId xmlns:a16="http://schemas.microsoft.com/office/drawing/2014/main" id="{14E23FA9-D6B3-9BD2-27D7-F0AE4E3F3E3A}"/>
              </a:ext>
            </a:extLst>
          </p:cNvPr>
          <p:cNvCxnSpPr/>
          <p:nvPr/>
        </p:nvCxnSpPr>
        <p:spPr>
          <a:xfrm>
            <a:off x="7250649" y="3187575"/>
            <a:ext cx="473200" cy="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676;p70">
            <a:extLst>
              <a:ext uri="{FF2B5EF4-FFF2-40B4-BE49-F238E27FC236}">
                <a16:creationId xmlns:a16="http://schemas.microsoft.com/office/drawing/2014/main" id="{A94C9456-9B52-3C4F-87CD-246C0A6C9C97}"/>
              </a:ext>
            </a:extLst>
          </p:cNvPr>
          <p:cNvCxnSpPr/>
          <p:nvPr/>
        </p:nvCxnSpPr>
        <p:spPr>
          <a:xfrm>
            <a:off x="7250649" y="4298741"/>
            <a:ext cx="473200" cy="0"/>
          </a:xfrm>
          <a:prstGeom prst="straightConnector1">
            <a:avLst/>
          </a:prstGeom>
          <a:noFill/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2015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450347"/>
            <a:ext cx="9273557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+mn-lt"/>
              </a:rPr>
              <a:t>BIODIV: </a:t>
            </a:r>
            <a:r>
              <a:rPr lang="en" sz="2800" dirty="0">
                <a:latin typeface="+mn-lt"/>
              </a:rPr>
              <a:t>Bioloģiskā daudzveidība un ekosistēmu pakalpojumi</a:t>
            </a:r>
            <a:br>
              <a:rPr lang="en-US" sz="2800" b="1" dirty="0">
                <a:latin typeface="+mn-lt"/>
              </a:rPr>
            </a:br>
            <a:endParaRPr lang="lv-LV" sz="2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BC5134F-1016-22E0-4511-5BE42A5F7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20" y="2409946"/>
            <a:ext cx="2400563" cy="157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271562-E2B8-A244-4A61-0E08B38E8004}"/>
              </a:ext>
            </a:extLst>
          </p:cNvPr>
          <p:cNvSpPr txBox="1"/>
          <p:nvPr/>
        </p:nvSpPr>
        <p:spPr>
          <a:xfrm>
            <a:off x="350802" y="2308901"/>
            <a:ext cx="8500620" cy="3239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b="1" dirty="0">
                <a:solidFill>
                  <a:schemeClr val="bg1"/>
                </a:solidFill>
              </a:rPr>
              <a:t> </a:t>
            </a:r>
            <a:r>
              <a:rPr lang="lv-LV" sz="1700" b="1" dirty="0"/>
              <a:t>Izprast un risināt galvenos bioloģiskos daudzveidības samazināšanās iemeslus </a:t>
            </a:r>
            <a:endParaRPr lang="en-US" sz="1700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700" b="1" dirty="0"/>
              <a:t> Aizsargāt un atjaunot bioloģisko daudzveidību</a:t>
            </a:r>
            <a:endParaRPr lang="en-IE" sz="1700" b="1" dirty="0"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700" b="1" dirty="0"/>
              <a:t> Bioloģiskās daudzveidības iekļaušana sabiedrībā un ekonomikā</a:t>
            </a:r>
            <a:endParaRPr lang="en-US" sz="1700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700" b="1" dirty="0"/>
              <a:t> Attīstīt un uzlabot praksi lauksaimniecībā, mežsaimniecībā, zivsaimniecībā un akvakultūrā</a:t>
            </a:r>
            <a:endParaRPr lang="en-US" sz="1700" b="1" dirty="0"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en-IE" sz="1700" b="1" dirty="0"/>
              <a:t> </a:t>
            </a:r>
            <a:r>
              <a:rPr lang="lv-LV" sz="1700" b="1" dirty="0"/>
              <a:t>Izprast bioloģiskās daudzveidības un veselības saikni</a:t>
            </a:r>
            <a:endParaRPr lang="en-US" sz="1700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en-IE" sz="1700" b="1" dirty="0"/>
              <a:t> </a:t>
            </a:r>
            <a:r>
              <a:rPr lang="lv-LV" sz="1700" b="1" dirty="0"/>
              <a:t>Bioloģiskās daudzveidības pētniecības un politikas savstarpējā saistība</a:t>
            </a:r>
            <a:endParaRPr lang="en-US" sz="1700" b="1" dirty="0"/>
          </a:p>
          <a:p>
            <a:pPr lvl="1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600" dirty="0"/>
              <a:t> </a:t>
            </a:r>
            <a:r>
              <a:rPr lang="en-US" sz="1600" dirty="0" err="1"/>
              <a:t>Biodiversa</a:t>
            </a:r>
            <a:r>
              <a:rPr lang="en-US" sz="1600" dirty="0"/>
              <a:t>+ (</a:t>
            </a:r>
            <a:r>
              <a:rPr lang="en-US" sz="1600" i="1" dirty="0"/>
              <a:t>co-funded partnership</a:t>
            </a:r>
            <a:r>
              <a:rPr lang="en-US" sz="1600" dirty="0"/>
              <a:t>)</a:t>
            </a:r>
            <a:endParaRPr lang="en-US" sz="1600" dirty="0">
              <a:cs typeface="Arial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8B81A17-08E2-5A0C-70C7-C72BE2459498}"/>
              </a:ext>
            </a:extLst>
          </p:cNvPr>
          <p:cNvSpPr/>
          <p:nvPr/>
        </p:nvSpPr>
        <p:spPr>
          <a:xfrm>
            <a:off x="-2" y="1525180"/>
            <a:ext cx="12192002" cy="528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" sz="2400" b="1" dirty="0">
                <a:solidFill>
                  <a:schemeClr val="bg1"/>
                </a:solidFill>
              </a:rPr>
              <a:t>18</a:t>
            </a:r>
            <a:r>
              <a:rPr lang="en" sz="2400" dirty="0"/>
              <a:t> konkursi (2023)</a:t>
            </a:r>
            <a:r>
              <a:rPr lang="lv-LV" sz="2400" dirty="0"/>
              <a:t>  </a:t>
            </a:r>
            <a:r>
              <a:rPr lang="en" sz="2400" b="1" dirty="0">
                <a:solidFill>
                  <a:schemeClr val="bg1"/>
                </a:solidFill>
              </a:rPr>
              <a:t>12</a:t>
            </a:r>
            <a:r>
              <a:rPr lang="en" sz="2400" dirty="0"/>
              <a:t> konkursi (2024)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E847BBA-D633-31FB-A6A8-33DAF493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8620" y="4262338"/>
            <a:ext cx="3612578" cy="18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4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463151"/>
            <a:ext cx="9273557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+mn-lt"/>
              </a:rPr>
              <a:t>FARM2FORK: </a:t>
            </a:r>
            <a:r>
              <a:rPr lang="lv-LV" sz="2800" dirty="0">
                <a:latin typeface="+mn-lt"/>
              </a:rPr>
              <a:t>i</a:t>
            </a:r>
            <a:r>
              <a:rPr lang="en" sz="2800" dirty="0">
                <a:latin typeface="+mn-lt"/>
              </a:rPr>
              <a:t>lgtspējīga</a:t>
            </a:r>
            <a:r>
              <a:rPr lang="lv-LV" sz="2800" dirty="0">
                <a:latin typeface="+mn-lt"/>
              </a:rPr>
              <a:t>s</a:t>
            </a:r>
            <a:r>
              <a:rPr lang="en" sz="2800" dirty="0">
                <a:latin typeface="+mn-lt"/>
              </a:rPr>
              <a:t>, dabai d</a:t>
            </a:r>
            <a:r>
              <a:rPr lang="lv-LV" sz="2800" dirty="0">
                <a:latin typeface="+mn-lt"/>
              </a:rPr>
              <a:t>raud</a:t>
            </a:r>
            <a:r>
              <a:rPr lang="en" sz="2800" dirty="0">
                <a:latin typeface="+mn-lt"/>
              </a:rPr>
              <a:t>zīga</a:t>
            </a:r>
            <a:r>
              <a:rPr lang="lv-LV" sz="2800" dirty="0">
                <a:latin typeface="+mn-lt"/>
              </a:rPr>
              <a:t>s</a:t>
            </a:r>
            <a:r>
              <a:rPr lang="en" sz="2800" dirty="0">
                <a:latin typeface="+mn-lt"/>
              </a:rPr>
              <a:t> pārtikas sistēmas </a:t>
            </a:r>
            <a:br>
              <a:rPr lang="en" sz="1100" b="1" dirty="0"/>
            </a:br>
            <a:br>
              <a:rPr lang="en-US" sz="2800" b="1" dirty="0">
                <a:latin typeface="+mn-lt"/>
              </a:rPr>
            </a:br>
            <a:endParaRPr lang="lv-LV" sz="2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271562-E2B8-A244-4A61-0E08B38E8004}"/>
              </a:ext>
            </a:extLst>
          </p:cNvPr>
          <p:cNvSpPr txBox="1"/>
          <p:nvPr/>
        </p:nvSpPr>
        <p:spPr>
          <a:xfrm>
            <a:off x="445581" y="2242780"/>
            <a:ext cx="7371064" cy="333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lv-LV" sz="2100" b="1" dirty="0"/>
              <a:t> Ilgtspējīgas lauksaimniecības sistēmas izveide</a:t>
            </a:r>
            <a:r>
              <a:rPr lang="en-US" sz="2100" b="1" dirty="0"/>
              <a:t>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lv-LV" sz="2100" b="1" dirty="0"/>
              <a:t> Ilgtspējīgas zivsaimniecības un akvakultūras veicināšana</a:t>
            </a:r>
            <a:endParaRPr lang="en-US" sz="2100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lv-LV" sz="2100" b="1" dirty="0"/>
              <a:t> Pārtikas sistēmu pārveidošana veselībai,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lv-LV" sz="2100" b="1" dirty="0"/>
              <a:t>	ilgtspējībai un iekļaušanai</a:t>
            </a:r>
            <a:endParaRPr lang="en-US" sz="2100" b="1" dirty="0"/>
          </a:p>
          <a:p>
            <a:pPr marR="0" lvl="0" algn="just" fontAlgn="auto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sz="2100" b="1" dirty="0"/>
              <a:t> Mērķtiecīga starptautiskā sadarbība</a:t>
            </a:r>
            <a:endParaRPr lang="en-US" sz="2100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endParaRPr lang="en-US" sz="2100" dirty="0">
              <a:cs typeface="Arial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8B81A17-08E2-5A0C-70C7-C72BE2459498}"/>
              </a:ext>
            </a:extLst>
          </p:cNvPr>
          <p:cNvSpPr/>
          <p:nvPr/>
        </p:nvSpPr>
        <p:spPr>
          <a:xfrm>
            <a:off x="70538" y="1297328"/>
            <a:ext cx="12121462" cy="528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lv-LV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lv-LV" sz="2400" b="1" dirty="0">
                <a:solidFill>
                  <a:schemeClr val="bg1"/>
                </a:solidFill>
              </a:rPr>
              <a:t>20</a:t>
            </a:r>
            <a:r>
              <a:rPr lang="en" sz="2400" dirty="0"/>
              <a:t> konkursi (2023)</a:t>
            </a:r>
            <a:r>
              <a:rPr lang="lv-LV" sz="2400" dirty="0"/>
              <a:t>  </a:t>
            </a:r>
            <a:r>
              <a:rPr lang="en" sz="2400" b="1" dirty="0">
                <a:solidFill>
                  <a:schemeClr val="bg1"/>
                </a:solidFill>
              </a:rPr>
              <a:t>1</a:t>
            </a:r>
            <a:r>
              <a:rPr lang="lv-LV" sz="2400" b="1" dirty="0">
                <a:solidFill>
                  <a:schemeClr val="bg1"/>
                </a:solidFill>
              </a:rPr>
              <a:t>8</a:t>
            </a:r>
            <a:r>
              <a:rPr lang="en" sz="2400" dirty="0"/>
              <a:t> konkursi (2024)</a:t>
            </a:r>
          </a:p>
          <a:p>
            <a:pPr algn="ctr">
              <a:defRPr/>
            </a:pPr>
            <a:endParaRPr lang="en" sz="24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88C1A9A-17F3-B372-3AA7-8B943418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9619" y="4535014"/>
            <a:ext cx="3406798" cy="17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A468D9DC-B03C-3D31-9384-147BF0F0A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53" y="1960836"/>
            <a:ext cx="3807163" cy="251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242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2A61C5E-01E0-5D39-FB39-4BB7F4AD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49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Aprites ekonomikas pārejas nodrošināšana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Inovācijas ilgtspējīgām bioloģiskām sistēmām un </a:t>
            </a:r>
            <a:r>
              <a:rPr lang="lv-LV" sz="1800" b="1" dirty="0" err="1"/>
              <a:t>bioekonomikai</a:t>
            </a:r>
            <a:endParaRPr lang="lv-LV" sz="1800" b="1" dirty="0"/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Inovācijas zilajai </a:t>
            </a:r>
            <a:r>
              <a:rPr lang="lv-LV" sz="1800" b="1" dirty="0" err="1"/>
              <a:t>bioekonomikai</a:t>
            </a:r>
            <a:r>
              <a:rPr lang="lv-LV" sz="1800" b="1" dirty="0"/>
              <a:t> un biotehnoloģijas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ES mežu </a:t>
            </a:r>
            <a:r>
              <a:rPr lang="lv-LV" sz="1800" b="1" dirty="0" err="1"/>
              <a:t>daudzo</a:t>
            </a:r>
            <a:r>
              <a:rPr lang="lv-LV" sz="1800" b="1" dirty="0"/>
              <a:t> funkciju aizsardzība un ilgtspējīga</a:t>
            </a:r>
          </a:p>
          <a:p>
            <a:endParaRPr lang="lv-LV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BA74E8-F241-8B07-F385-5EF4049F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165"/>
            <a:ext cx="12192000" cy="7110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>
            <a:normAutofit/>
          </a:bodyPr>
          <a:lstStyle/>
          <a:p>
            <a:pPr algn="ctr">
              <a:defRPr/>
            </a:pPr>
            <a:r>
              <a:rPr lang="lv-LV" sz="2400" dirty="0"/>
              <a:t>17 </a:t>
            </a:r>
            <a:r>
              <a:rPr lang="en" sz="2400" dirty="0"/>
              <a:t>konkursi (2023)</a:t>
            </a:r>
            <a:r>
              <a:rPr lang="lv-LV" sz="2400" dirty="0"/>
              <a:t>  </a:t>
            </a:r>
            <a:r>
              <a:rPr lang="en" sz="2400" dirty="0"/>
              <a:t>1</a:t>
            </a:r>
            <a:r>
              <a:rPr lang="lv-LV" sz="2400" dirty="0"/>
              <a:t>6</a:t>
            </a:r>
            <a:r>
              <a:rPr lang="en" sz="2400" dirty="0"/>
              <a:t> konkursi (2024)</a:t>
            </a:r>
          </a:p>
          <a:p>
            <a:pPr algn="just">
              <a:defRPr/>
            </a:pP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956DB87-817D-1732-1251-5A6B00D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23" y="175413"/>
            <a:ext cx="1306421" cy="653211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45221CB7-BFB9-1ADD-8CEB-84D4E0825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766" y="220613"/>
            <a:ext cx="1218068" cy="704977"/>
          </a:xfrm>
          <a:prstGeom prst="rect">
            <a:avLst/>
          </a:prstGeom>
        </p:spPr>
      </p:pic>
      <p:pic>
        <p:nvPicPr>
          <p:cNvPr id="7" name="Picture 4" descr="Circular Economy Action Plan for a Cleaner and More Competitive Europe.">
            <a:extLst>
              <a:ext uri="{FF2B5EF4-FFF2-40B4-BE49-F238E27FC236}">
                <a16:creationId xmlns:a16="http://schemas.microsoft.com/office/drawing/2014/main" id="{E206CE1B-90B9-0DD5-3068-4AF9F946F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r="30497"/>
          <a:stretch/>
        </p:blipFill>
        <p:spPr bwMode="auto">
          <a:xfrm>
            <a:off x="8364234" y="2393511"/>
            <a:ext cx="3598600" cy="34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F78784-E0AA-9876-A9E7-AC5806947FF7}"/>
              </a:ext>
            </a:extLst>
          </p:cNvPr>
          <p:cNvSpPr txBox="1">
            <a:spLocks/>
          </p:cNvSpPr>
          <p:nvPr/>
        </p:nvSpPr>
        <p:spPr>
          <a:xfrm>
            <a:off x="838200" y="464102"/>
            <a:ext cx="9273557" cy="593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b="1" dirty="0">
                <a:latin typeface="+mn-lt"/>
              </a:rPr>
              <a:t>CIRCBIO</a:t>
            </a:r>
            <a:r>
              <a:rPr lang="lv-LV" sz="11200" b="1" dirty="0">
                <a:latin typeface="+mn-lt"/>
              </a:rPr>
              <a:t>: </a:t>
            </a:r>
            <a:r>
              <a:rPr lang="lv-LV" sz="11200" dirty="0">
                <a:latin typeface="+mn-lt"/>
              </a:rPr>
              <a:t>a</a:t>
            </a:r>
            <a:r>
              <a:rPr lang="en" sz="11200" dirty="0">
                <a:latin typeface="+mn-lt"/>
              </a:rPr>
              <a:t>prites ekonomika un bioekonomika</a:t>
            </a:r>
          </a:p>
          <a:p>
            <a:br>
              <a:rPr lang="en" sz="1100" b="1" dirty="0"/>
            </a:br>
            <a:br>
              <a:rPr lang="en-US" sz="2800" b="1" dirty="0">
                <a:latin typeface="+mn-lt"/>
              </a:rPr>
            </a:br>
            <a:endParaRPr lang="lv-LV" sz="2800" b="1" dirty="0">
              <a:latin typeface="+mn-l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3A3A6E9-EB69-07B9-D0AC-BAC5BA42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961" y="4917261"/>
            <a:ext cx="2543090" cy="17201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0044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701025"/>
            <a:ext cx="9273557" cy="1325563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+mn-lt"/>
              </a:rPr>
              <a:t>ZEROPOLLUTION</a:t>
            </a:r>
            <a:r>
              <a:rPr lang="lv-LV" sz="2800" b="1" dirty="0">
                <a:latin typeface="+mn-lt"/>
              </a:rPr>
              <a:t>: </a:t>
            </a:r>
            <a:r>
              <a:rPr lang="lv-LV" sz="2800" dirty="0">
                <a:latin typeface="+mn-lt"/>
              </a:rPr>
              <a:t>k</a:t>
            </a:r>
            <a:r>
              <a:rPr lang="en" sz="2800" dirty="0">
                <a:latin typeface="+mn-lt"/>
              </a:rPr>
              <a:t>limata neitralitāte un nulles piesārņojums</a:t>
            </a:r>
            <a:br>
              <a:rPr lang="en" sz="800" b="1" dirty="0"/>
            </a:br>
            <a:br>
              <a:rPr lang="en" sz="1100" b="1" dirty="0"/>
            </a:br>
            <a:br>
              <a:rPr lang="en-US" sz="2800" b="1" dirty="0">
                <a:latin typeface="+mn-lt"/>
              </a:rPr>
            </a:br>
            <a:endParaRPr lang="lv-LV" sz="2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271562-E2B8-A244-4A61-0E08B38E8004}"/>
              </a:ext>
            </a:extLst>
          </p:cNvPr>
          <p:cNvSpPr txBox="1"/>
          <p:nvPr/>
        </p:nvSpPr>
        <p:spPr>
          <a:xfrm>
            <a:off x="337427" y="2171912"/>
            <a:ext cx="5896225" cy="4312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Gaisa, augsnes un ūdens piesārņojuma apturēšana</a:t>
            </a:r>
            <a:endParaRPr lang="en-US" sz="1800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Dzeramā ūdens aizsardzība un pilsētas ūdens 	piesārņojuma pārvaldība</a:t>
            </a:r>
            <a:endParaRPr lang="en-US" sz="1800" b="1" dirty="0"/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Piesārņojuma novēršana jūrās un okeānos</a:t>
            </a:r>
            <a:endParaRPr lang="en-US" sz="1800" b="1" dirty="0"/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Uzlabot procesu un produktu ekoloģiskos 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</a:pPr>
            <a:r>
              <a:rPr lang="lv-LV" b="1" dirty="0"/>
              <a:t>raksturlielumus un ilgtspējību</a:t>
            </a:r>
            <a:endParaRPr lang="en-US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800" b="1" dirty="0"/>
              <a:t> Ietekmes uz vidi un piesārņojuma samazināšana pārtikas sistēmās</a:t>
            </a:r>
            <a:endParaRPr lang="en-US" sz="1800" b="1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</a:pPr>
            <a:endParaRPr lang="en-US" sz="2100" dirty="0">
              <a:cs typeface="Arial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8B81A17-08E2-5A0C-70C7-C72BE2459498}"/>
              </a:ext>
            </a:extLst>
          </p:cNvPr>
          <p:cNvSpPr/>
          <p:nvPr/>
        </p:nvSpPr>
        <p:spPr>
          <a:xfrm>
            <a:off x="0" y="1391621"/>
            <a:ext cx="12192000" cy="528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lv-LV" sz="2500" b="1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>
              <a:defRPr/>
            </a:pPr>
            <a:r>
              <a:rPr lang="lv-LV" sz="2400" b="1" dirty="0">
                <a:solidFill>
                  <a:schemeClr val="bg1"/>
                </a:solidFill>
              </a:rPr>
              <a:t>9</a:t>
            </a:r>
            <a:r>
              <a:rPr lang="en" sz="2400" dirty="0"/>
              <a:t> konkursi (2023)</a:t>
            </a:r>
            <a:r>
              <a:rPr lang="lv-LV" sz="2400" dirty="0"/>
              <a:t>  </a:t>
            </a:r>
            <a:r>
              <a:rPr lang="lv-LV" sz="2400" b="1" dirty="0">
                <a:solidFill>
                  <a:schemeClr val="bg1"/>
                </a:solidFill>
              </a:rPr>
              <a:t>5</a:t>
            </a:r>
            <a:r>
              <a:rPr lang="en" sz="2400" dirty="0"/>
              <a:t> konkursi (2024)</a:t>
            </a:r>
          </a:p>
          <a:p>
            <a:pPr algn="ctr">
              <a:defRPr/>
            </a:pPr>
            <a:endParaRPr lang="en" sz="2400" dirty="0"/>
          </a:p>
        </p:txBody>
      </p:sp>
      <p:pic>
        <p:nvPicPr>
          <p:cNvPr id="3" name="Picture 2" descr="Zero pollution ambition">
            <a:extLst>
              <a:ext uri="{FF2B5EF4-FFF2-40B4-BE49-F238E27FC236}">
                <a16:creationId xmlns:a16="http://schemas.microsoft.com/office/drawing/2014/main" id="{52E78810-BA8E-1853-29DB-73114E3B6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10654" r="27932" b="8515"/>
          <a:stretch/>
        </p:blipFill>
        <p:spPr bwMode="auto">
          <a:xfrm>
            <a:off x="9248953" y="1582763"/>
            <a:ext cx="2761352" cy="38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4308A-F5FC-6A9F-E404-768667BD2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01" y="4438089"/>
            <a:ext cx="2692374" cy="189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57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736990"/>
            <a:ext cx="9273557" cy="1325563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+mn-lt"/>
              </a:rPr>
              <a:t>ZEROPOLLUTION</a:t>
            </a:r>
            <a:r>
              <a:rPr lang="lv-LV" sz="2800" b="1" dirty="0">
                <a:latin typeface="+mn-lt"/>
              </a:rPr>
              <a:t>: </a:t>
            </a:r>
            <a:r>
              <a:rPr lang="lv-LV" sz="2800" dirty="0">
                <a:latin typeface="+mn-lt"/>
              </a:rPr>
              <a:t>piekrastes, okeāni un ūdeņi</a:t>
            </a:r>
            <a:br>
              <a:rPr lang="lv-LV" sz="800" b="1" dirty="0">
                <a:sym typeface="Encode Sans"/>
              </a:rPr>
            </a:br>
            <a:br>
              <a:rPr lang="en" sz="800" b="1" dirty="0"/>
            </a:br>
            <a:br>
              <a:rPr lang="en" sz="1100" b="1" dirty="0"/>
            </a:br>
            <a:br>
              <a:rPr lang="en-US" sz="2800" b="1" dirty="0">
                <a:latin typeface="+mn-lt"/>
              </a:rPr>
            </a:br>
            <a:endParaRPr lang="lv-LV" sz="2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271562-E2B8-A244-4A61-0E08B38E8004}"/>
              </a:ext>
            </a:extLst>
          </p:cNvPr>
          <p:cNvSpPr txBox="1"/>
          <p:nvPr/>
        </p:nvSpPr>
        <p:spPr>
          <a:xfrm>
            <a:off x="347259" y="1788714"/>
            <a:ext cx="6793577" cy="539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Alternatīvās ūdens resursu apgādes sistēmas un tehnoloģijas</a:t>
            </a:r>
            <a:endParaRPr lang="en-US" sz="1500" b="1" dirty="0"/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Okeāna un piekrastes ūdeņi, ar oglekli un bioloģisko daudzveidību bagātas 	ekosistēmas un biotopi Eiropā un polārajos reģionos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Klimata ziņā gudra koksnes izmantošana 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Bioloģiskās saimniecības un gudra lauksaimniecība</a:t>
            </a:r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Ilgtspējīga atjaunojamās enerģijas ražošana saimniecību līmenī</a:t>
            </a:r>
            <a:endParaRPr lang="en-US" sz="1500" b="1" dirty="0"/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Apūdeņošanas prakses un tehnoloģiju uzlabošana lauksaimniecībā</a:t>
            </a:r>
            <a:endParaRPr lang="en-US" sz="1500" b="1" dirty="0"/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Zemes izmantošanas maiņa un vietējais/reģionālais klimats</a:t>
            </a:r>
            <a:endParaRPr lang="en-US" sz="1500" b="1" dirty="0"/>
          </a:p>
          <a:p>
            <a:pPr indent="-285750"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  <a:buFont typeface="Wingdings" panose="05000000000000000000" pitchFamily="2" charset="2"/>
              <a:buChar char="q"/>
            </a:pPr>
            <a:r>
              <a:rPr lang="lv-LV" sz="1500" b="1" dirty="0"/>
              <a:t>ES un Ķīnas starptautiskā sadarbība saistībā ar integrētām klimata un 	bioloģiskās daudzveidības monitoringa pieejām, izmantojot vides un 	Zemes novērojumus</a:t>
            </a:r>
          </a:p>
          <a:p>
            <a:pPr lvl="1" algn="just"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lv-LV" sz="1200" i="1" dirty="0"/>
              <a:t> </a:t>
            </a:r>
            <a:r>
              <a:rPr lang="en-US" sz="1200" i="1" dirty="0"/>
              <a:t>Water Security for the Planet (Water4All) </a:t>
            </a:r>
            <a:r>
              <a:rPr lang="en-US" sz="1200" b="1" dirty="0"/>
              <a:t>– </a:t>
            </a:r>
            <a:r>
              <a:rPr lang="en-US" sz="1200" i="1" dirty="0"/>
              <a:t>co-funded partnership</a:t>
            </a:r>
            <a:endParaRPr lang="en-US" sz="1200" b="1" i="1" dirty="0"/>
          </a:p>
          <a:p>
            <a:pPr algn="just"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4D4D4D"/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F16F24"/>
              </a:buClr>
            </a:pPr>
            <a:endParaRPr lang="en-US" sz="2100" dirty="0">
              <a:cs typeface="Arial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8B81A17-08E2-5A0C-70C7-C72BE2459498}"/>
              </a:ext>
            </a:extLst>
          </p:cNvPr>
          <p:cNvSpPr/>
          <p:nvPr/>
        </p:nvSpPr>
        <p:spPr>
          <a:xfrm>
            <a:off x="0" y="1273158"/>
            <a:ext cx="12280490" cy="528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lv-LV" sz="2500" b="1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>
              <a:defRPr/>
            </a:pPr>
            <a:r>
              <a:rPr lang="lv-LV" sz="2400" b="1" dirty="0">
                <a:solidFill>
                  <a:schemeClr val="bg1"/>
                </a:solidFill>
              </a:rPr>
              <a:t>8</a:t>
            </a:r>
            <a:r>
              <a:rPr lang="en" sz="2400" dirty="0"/>
              <a:t> konkursi (2023)</a:t>
            </a:r>
            <a:r>
              <a:rPr lang="lv-LV" sz="2400" dirty="0"/>
              <a:t>  </a:t>
            </a:r>
            <a:r>
              <a:rPr lang="lv-LV" sz="2400" b="1" dirty="0">
                <a:solidFill>
                  <a:schemeClr val="bg1"/>
                </a:solidFill>
              </a:rPr>
              <a:t>7</a:t>
            </a:r>
            <a:r>
              <a:rPr lang="en" sz="2400" dirty="0"/>
              <a:t> konkursi (2024)</a:t>
            </a:r>
          </a:p>
          <a:p>
            <a:pPr algn="ctr">
              <a:defRPr/>
            </a:pPr>
            <a:endParaRPr lang="en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19E880D-FB22-01E9-FE19-2FCB7CAE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51" y="2443588"/>
            <a:ext cx="4757964" cy="30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1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1621</Words>
  <Application>Microsoft Office PowerPoint</Application>
  <PresentationFormat>Widescreen</PresentationFormat>
  <Paragraphs>226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EC Square Sans Pro</vt:lpstr>
      <vt:lpstr>Encode Sans</vt:lpstr>
      <vt:lpstr>Fira Sans</vt:lpstr>
      <vt:lpstr>Roboto</vt:lpstr>
      <vt:lpstr>Roboto Condensed</vt:lpstr>
      <vt:lpstr>RobotoCondensed-Light</vt:lpstr>
      <vt:lpstr>Times New Roman</vt:lpstr>
      <vt:lpstr>Verdana</vt:lpstr>
      <vt:lpstr>Wingdings</vt:lpstr>
      <vt:lpstr>Office Theme</vt:lpstr>
      <vt:lpstr>PIEDALIES MŪSU  PASĀKUMĀ ViN23 IETVAROS  APVĀRSNIS  EIROPA SNIEGTĀS  IESPĒJAS </vt:lpstr>
      <vt:lpstr>Mērķis: aizsargāt, atjaunot, ilgtspējīgi pārvaldīt un izmantot sauszemes, jūras, dabas un bioloģiskos resursus, lai risinātu pārtikas un uztura drošību, kā arī pāreju uz zemu oglekļa dioksīda emisiju un resursu ziņā efektīvu aprites ekonomiku</vt:lpstr>
      <vt:lpstr>Apvārsnis Eiropa  6. klastera darba programma</vt:lpstr>
      <vt:lpstr>Darba programmas tematikas (2023-2024) </vt:lpstr>
      <vt:lpstr>BIODIV: Bioloģiskā daudzveidība un ekosistēmu pakalpojumi </vt:lpstr>
      <vt:lpstr>FARM2FORK: ilgtspējīgas, dabai draudzīgas pārtikas sistēmas   </vt:lpstr>
      <vt:lpstr>17 konkursi (2023)  16 konkursi (2024) </vt:lpstr>
      <vt:lpstr>ZEROPOLLUTION: klimata neitralitāte un nulles piesārņojums   </vt:lpstr>
      <vt:lpstr>ZEROPOLLUTION: piekrastes, okeāni un ūdeņi    </vt:lpstr>
      <vt:lpstr>COMMUNITIES: piekrastes, pilsētu un lauku  kopienas    </vt:lpstr>
      <vt:lpstr>GOVERNANCE: zaļais kurss un digitālie risinājumi     </vt:lpstr>
      <vt:lpstr>Co-funded partnerības </vt:lpstr>
      <vt:lpstr> 6.klāstera sinerģijas</vt:lpstr>
      <vt:lpstr>CARE4BIO ir oficiālais Eiropas Apvārsnis 6. klastera nacionālo kontaktpunktu tīkls! 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PIEDALIES MŪSU  PASĀKUMĀ ViN22 IETVAROS   IESKATS  APVĀRSNIS  EIROPĀ</dc:title>
  <dc:creator>Marija Plotniece</dc:creator>
  <cp:lastModifiedBy>Marija Plotniece</cp:lastModifiedBy>
  <cp:revision>5</cp:revision>
  <dcterms:created xsi:type="dcterms:W3CDTF">2022-02-16T16:30:00Z</dcterms:created>
  <dcterms:modified xsi:type="dcterms:W3CDTF">2023-02-20T22:43:07Z</dcterms:modified>
</cp:coreProperties>
</file>