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8" r:id="rId5"/>
    <p:sldId id="258" r:id="rId6"/>
    <p:sldId id="263" r:id="rId7"/>
    <p:sldId id="264" r:id="rId8"/>
    <p:sldId id="276" r:id="rId9"/>
    <p:sldId id="262" r:id="rId10"/>
    <p:sldId id="265" r:id="rId11"/>
    <p:sldId id="275" r:id="rId12"/>
    <p:sldId id="266" r:id="rId13"/>
    <p:sldId id="274" r:id="rId14"/>
    <p:sldId id="270" r:id="rId15"/>
    <p:sldId id="271" r:id="rId16"/>
    <p:sldId id="277" r:id="rId17"/>
    <p:sldId id="273" r:id="rId18"/>
    <p:sldId id="404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187"/>
    <a:srgbClr val="65ADB6"/>
    <a:srgbClr val="5D6D30"/>
    <a:srgbClr val="D8FFE1"/>
    <a:srgbClr val="D1FFED"/>
    <a:srgbClr val="D1FFE2"/>
    <a:srgbClr val="C7FFF0"/>
    <a:srgbClr val="BBFFF8"/>
    <a:srgbClr val="B6D452"/>
    <a:srgbClr val="FFD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96"/>
  </p:normalViewPr>
  <p:slideViewPr>
    <p:cSldViewPr snapToGrid="0">
      <p:cViewPr>
        <p:scale>
          <a:sx n="66" d="100"/>
          <a:sy n="66" d="100"/>
        </p:scale>
        <p:origin x="1229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473E0-CB22-4C80-B7E9-1DBB3CE8314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7E0576-B8A6-41B3-8AFA-79A95B3E88C0}">
      <dgm:prSet/>
      <dgm:spPr/>
      <dgm:t>
        <a:bodyPr/>
        <a:lstStyle/>
        <a:p>
          <a:r>
            <a:rPr lang="lv-LV" dirty="0"/>
            <a:t>Kas ir </a:t>
          </a:r>
          <a:r>
            <a:rPr lang="lv-LV" dirty="0" err="1"/>
            <a:t>New</a:t>
          </a:r>
          <a:r>
            <a:rPr lang="lv-LV" dirty="0"/>
            <a:t> </a:t>
          </a:r>
          <a:r>
            <a:rPr lang="lv-LV" dirty="0" err="1"/>
            <a:t>European</a:t>
          </a:r>
          <a:r>
            <a:rPr lang="lv-LV" dirty="0"/>
            <a:t> </a:t>
          </a:r>
          <a:r>
            <a:rPr lang="lv-LV" dirty="0" err="1"/>
            <a:t>Bauhaus</a:t>
          </a:r>
          <a:r>
            <a:rPr lang="lv-LV" dirty="0"/>
            <a:t> </a:t>
          </a:r>
          <a:r>
            <a:rPr lang="lv-LV" dirty="0" err="1"/>
            <a:t>initiative</a:t>
          </a:r>
          <a:r>
            <a:rPr lang="lv-LV" dirty="0"/>
            <a:t>?</a:t>
          </a:r>
          <a:endParaRPr lang="en-US" dirty="0"/>
        </a:p>
      </dgm:t>
    </dgm:pt>
    <dgm:pt modelId="{F7335DE1-06C4-4F4B-931C-DCD1900CD397}" type="parTrans" cxnId="{CD9DC719-A915-4123-A06D-AD8F8C93075D}">
      <dgm:prSet/>
      <dgm:spPr/>
      <dgm:t>
        <a:bodyPr/>
        <a:lstStyle/>
        <a:p>
          <a:endParaRPr lang="en-US"/>
        </a:p>
      </dgm:t>
    </dgm:pt>
    <dgm:pt modelId="{8F095262-FE34-43AA-B2F7-B86DD67C45F9}" type="sibTrans" cxnId="{CD9DC719-A915-4123-A06D-AD8F8C93075D}">
      <dgm:prSet/>
      <dgm:spPr/>
      <dgm:t>
        <a:bodyPr/>
        <a:lstStyle/>
        <a:p>
          <a:endParaRPr lang="en-US"/>
        </a:p>
      </dgm:t>
    </dgm:pt>
    <dgm:pt modelId="{5DB50293-90F9-4FD4-A066-E35B8C691E97}">
      <dgm:prSet/>
      <dgm:spPr/>
      <dgm:t>
        <a:bodyPr/>
        <a:lstStyle/>
        <a:p>
          <a:r>
            <a:rPr lang="lv-LV"/>
            <a:t>Kā mēs varam piedalīties un kur meklēt informāciju?</a:t>
          </a:r>
          <a:endParaRPr lang="en-US"/>
        </a:p>
      </dgm:t>
    </dgm:pt>
    <dgm:pt modelId="{DFDD9BAF-3363-4958-A9DA-63813AE1345E}" type="parTrans" cxnId="{3A15D5A0-C737-4CDF-943E-ECF4484DEDDD}">
      <dgm:prSet/>
      <dgm:spPr/>
      <dgm:t>
        <a:bodyPr/>
        <a:lstStyle/>
        <a:p>
          <a:endParaRPr lang="en-US"/>
        </a:p>
      </dgm:t>
    </dgm:pt>
    <dgm:pt modelId="{9ECA0265-F468-46BB-B7C1-6FFDA4C0C0B3}" type="sibTrans" cxnId="{3A15D5A0-C737-4CDF-943E-ECF4484DEDDD}">
      <dgm:prSet/>
      <dgm:spPr/>
      <dgm:t>
        <a:bodyPr/>
        <a:lstStyle/>
        <a:p>
          <a:endParaRPr lang="en-US"/>
        </a:p>
      </dgm:t>
    </dgm:pt>
    <dgm:pt modelId="{67FA33CE-09C4-4772-8C3C-C87F3EDE7C87}">
      <dgm:prSet/>
      <dgm:spPr/>
      <dgm:t>
        <a:bodyPr/>
        <a:lstStyle/>
        <a:p>
          <a:r>
            <a:rPr lang="lv-LV"/>
            <a:t>Kādas ir finansējuma iespējas?</a:t>
          </a:r>
          <a:endParaRPr lang="en-US"/>
        </a:p>
      </dgm:t>
    </dgm:pt>
    <dgm:pt modelId="{7FA59604-FFFA-47B3-B019-4B4D2FCDFE70}" type="parTrans" cxnId="{C2BF5D5A-D8C1-4143-8083-75A32CF24BC3}">
      <dgm:prSet/>
      <dgm:spPr/>
      <dgm:t>
        <a:bodyPr/>
        <a:lstStyle/>
        <a:p>
          <a:endParaRPr lang="en-US"/>
        </a:p>
      </dgm:t>
    </dgm:pt>
    <dgm:pt modelId="{8626273A-6D34-427C-A748-DDA5A9460402}" type="sibTrans" cxnId="{C2BF5D5A-D8C1-4143-8083-75A32CF24BC3}">
      <dgm:prSet/>
      <dgm:spPr/>
      <dgm:t>
        <a:bodyPr/>
        <a:lstStyle/>
        <a:p>
          <a:endParaRPr lang="en-US"/>
        </a:p>
      </dgm:t>
    </dgm:pt>
    <dgm:pt modelId="{6F30B50C-5F75-44B7-9C43-8F66389D5397}" type="pres">
      <dgm:prSet presAssocID="{1D7473E0-CB22-4C80-B7E9-1DBB3CE83149}" presName="diagram" presStyleCnt="0">
        <dgm:presLayoutVars>
          <dgm:dir/>
          <dgm:resizeHandles val="exact"/>
        </dgm:presLayoutVars>
      </dgm:prSet>
      <dgm:spPr/>
    </dgm:pt>
    <dgm:pt modelId="{51DEF067-C0A7-4755-ABC6-EE853FE3E5EE}" type="pres">
      <dgm:prSet presAssocID="{F77E0576-B8A6-41B3-8AFA-79A95B3E88C0}" presName="arrow" presStyleLbl="node1" presStyleIdx="0" presStyleCnt="3" custRadScaleRad="128666" custRadScaleInc="0">
        <dgm:presLayoutVars>
          <dgm:bulletEnabled val="1"/>
        </dgm:presLayoutVars>
      </dgm:prSet>
      <dgm:spPr/>
    </dgm:pt>
    <dgm:pt modelId="{1E660E91-75DB-4174-8D88-5ECD0041DBFD}" type="pres">
      <dgm:prSet presAssocID="{5DB50293-90F9-4FD4-A066-E35B8C691E97}" presName="arrow" presStyleLbl="node1" presStyleIdx="1" presStyleCnt="3" custRadScaleRad="121014" custRadScaleInc="902">
        <dgm:presLayoutVars>
          <dgm:bulletEnabled val="1"/>
        </dgm:presLayoutVars>
      </dgm:prSet>
      <dgm:spPr/>
    </dgm:pt>
    <dgm:pt modelId="{F9E99E00-6A6E-4020-B656-0CCACB9F4652}" type="pres">
      <dgm:prSet presAssocID="{67FA33CE-09C4-4772-8C3C-C87F3EDE7C87}" presName="arrow" presStyleLbl="node1" presStyleIdx="2" presStyleCnt="3" custRadScaleRad="117074" custRadScaleInc="839">
        <dgm:presLayoutVars>
          <dgm:bulletEnabled val="1"/>
        </dgm:presLayoutVars>
      </dgm:prSet>
      <dgm:spPr/>
    </dgm:pt>
  </dgm:ptLst>
  <dgm:cxnLst>
    <dgm:cxn modelId="{17B2C009-C4B1-4B88-8CAD-02D37FFB765C}" type="presOf" srcId="{5DB50293-90F9-4FD4-A066-E35B8C691E97}" destId="{1E660E91-75DB-4174-8D88-5ECD0041DBFD}" srcOrd="0" destOrd="0" presId="urn:microsoft.com/office/officeart/2005/8/layout/arrow5"/>
    <dgm:cxn modelId="{CD9DC719-A915-4123-A06D-AD8F8C93075D}" srcId="{1D7473E0-CB22-4C80-B7E9-1DBB3CE83149}" destId="{F77E0576-B8A6-41B3-8AFA-79A95B3E88C0}" srcOrd="0" destOrd="0" parTransId="{F7335DE1-06C4-4F4B-931C-DCD1900CD397}" sibTransId="{8F095262-FE34-43AA-B2F7-B86DD67C45F9}"/>
    <dgm:cxn modelId="{CB96C86F-2850-494F-A9F8-3272B2E7E60B}" type="presOf" srcId="{67FA33CE-09C4-4772-8C3C-C87F3EDE7C87}" destId="{F9E99E00-6A6E-4020-B656-0CCACB9F4652}" srcOrd="0" destOrd="0" presId="urn:microsoft.com/office/officeart/2005/8/layout/arrow5"/>
    <dgm:cxn modelId="{C2BF5D5A-D8C1-4143-8083-75A32CF24BC3}" srcId="{1D7473E0-CB22-4C80-B7E9-1DBB3CE83149}" destId="{67FA33CE-09C4-4772-8C3C-C87F3EDE7C87}" srcOrd="2" destOrd="0" parTransId="{7FA59604-FFFA-47B3-B019-4B4D2FCDFE70}" sibTransId="{8626273A-6D34-427C-A748-DDA5A9460402}"/>
    <dgm:cxn modelId="{3A15D5A0-C737-4CDF-943E-ECF4484DEDDD}" srcId="{1D7473E0-CB22-4C80-B7E9-1DBB3CE83149}" destId="{5DB50293-90F9-4FD4-A066-E35B8C691E97}" srcOrd="1" destOrd="0" parTransId="{DFDD9BAF-3363-4958-A9DA-63813AE1345E}" sibTransId="{9ECA0265-F468-46BB-B7C1-6FFDA4C0C0B3}"/>
    <dgm:cxn modelId="{508425B0-FB20-4B82-8D60-EC7E984EA6E0}" type="presOf" srcId="{F77E0576-B8A6-41B3-8AFA-79A95B3E88C0}" destId="{51DEF067-C0A7-4755-ABC6-EE853FE3E5EE}" srcOrd="0" destOrd="0" presId="urn:microsoft.com/office/officeart/2005/8/layout/arrow5"/>
    <dgm:cxn modelId="{C5A4DAC4-6030-4E9D-ACFD-74621A3C4A18}" type="presOf" srcId="{1D7473E0-CB22-4C80-B7E9-1DBB3CE83149}" destId="{6F30B50C-5F75-44B7-9C43-8F66389D5397}" srcOrd="0" destOrd="0" presId="urn:microsoft.com/office/officeart/2005/8/layout/arrow5"/>
    <dgm:cxn modelId="{CE82CA78-AC85-4988-A0E0-CF5B255C764B}" type="presParOf" srcId="{6F30B50C-5F75-44B7-9C43-8F66389D5397}" destId="{51DEF067-C0A7-4755-ABC6-EE853FE3E5EE}" srcOrd="0" destOrd="0" presId="urn:microsoft.com/office/officeart/2005/8/layout/arrow5"/>
    <dgm:cxn modelId="{44D096DE-53D2-4B91-A4F8-BD2D2D673391}" type="presParOf" srcId="{6F30B50C-5F75-44B7-9C43-8F66389D5397}" destId="{1E660E91-75DB-4174-8D88-5ECD0041DBFD}" srcOrd="1" destOrd="0" presId="urn:microsoft.com/office/officeart/2005/8/layout/arrow5"/>
    <dgm:cxn modelId="{6069B79D-6701-4BAB-9EAF-6A23EB4DC942}" type="presParOf" srcId="{6F30B50C-5F75-44B7-9C43-8F66389D5397}" destId="{F9E99E00-6A6E-4020-B656-0CCACB9F4652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EF067-C0A7-4755-ABC6-EE853FE3E5EE}">
      <dsp:nvSpPr>
        <dsp:cNvPr id="0" name=""/>
        <dsp:cNvSpPr/>
      </dsp:nvSpPr>
      <dsp:spPr>
        <a:xfrm>
          <a:off x="4170554" y="0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Kas ir </a:t>
          </a:r>
          <a:r>
            <a:rPr lang="lv-LV" sz="1500" kern="1200" dirty="0" err="1"/>
            <a:t>New</a:t>
          </a:r>
          <a:r>
            <a:rPr lang="lv-LV" sz="1500" kern="1200" dirty="0"/>
            <a:t> </a:t>
          </a:r>
          <a:r>
            <a:rPr lang="lv-LV" sz="1500" kern="1200" dirty="0" err="1"/>
            <a:t>European</a:t>
          </a:r>
          <a:r>
            <a:rPr lang="lv-LV" sz="1500" kern="1200" dirty="0"/>
            <a:t> </a:t>
          </a:r>
          <a:r>
            <a:rPr lang="lv-LV" sz="1500" kern="1200" dirty="0" err="1"/>
            <a:t>Bauhaus</a:t>
          </a:r>
          <a:r>
            <a:rPr lang="lv-LV" sz="1500" kern="1200" dirty="0"/>
            <a:t> </a:t>
          </a:r>
          <a:r>
            <a:rPr lang="lv-LV" sz="1500" kern="1200" dirty="0" err="1"/>
            <a:t>initiative</a:t>
          </a:r>
          <a:r>
            <a:rPr lang="lv-LV" sz="1500" kern="1200" dirty="0"/>
            <a:t>?</a:t>
          </a:r>
          <a:endParaRPr lang="en-US" sz="1500" kern="1200" dirty="0"/>
        </a:p>
      </dsp:txBody>
      <dsp:txXfrm>
        <a:off x="4714177" y="0"/>
        <a:ext cx="1087245" cy="1793954"/>
      </dsp:txXfrm>
    </dsp:sp>
    <dsp:sp modelId="{1E660E91-75DB-4174-8D88-5ECD0041DBFD}">
      <dsp:nvSpPr>
        <dsp:cNvPr id="0" name=""/>
        <dsp:cNvSpPr/>
      </dsp:nvSpPr>
      <dsp:spPr>
        <a:xfrm rot="7200000">
          <a:off x="5673715" y="2357152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Kā mēs varam piedalīties un kur meklēt informāciju?</a:t>
          </a:r>
          <a:endParaRPr lang="en-US" sz="1500" kern="1200"/>
        </a:p>
      </dsp:txBody>
      <dsp:txXfrm rot="-5400000">
        <a:off x="6028760" y="2995908"/>
        <a:ext cx="1793954" cy="1087245"/>
      </dsp:txXfrm>
    </dsp:sp>
    <dsp:sp modelId="{F9E99E00-6A6E-4020-B656-0CCACB9F4652}">
      <dsp:nvSpPr>
        <dsp:cNvPr id="0" name=""/>
        <dsp:cNvSpPr/>
      </dsp:nvSpPr>
      <dsp:spPr>
        <a:xfrm rot="14400000">
          <a:off x="2685342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Kādas ir finansējuma iespējas?</a:t>
          </a:r>
          <a:endParaRPr lang="en-US" sz="1500" kern="1200"/>
        </a:p>
      </dsp:txBody>
      <dsp:txXfrm rot="5400000">
        <a:off x="2710833" y="2814960"/>
        <a:ext cx="1793954" cy="1087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49A2-6520-46D8-BB40-92188E4C354E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384D-C4E8-4F44-9873-480FC8C5C3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8867A-F4C3-4D9F-B757-16911C53AB6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101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968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180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6965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7912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3169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544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17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73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7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70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719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191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458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127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BD55-4E9C-41B1-B3F2-1B8C78CB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457C-7108-469A-BC09-0CC547FB8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A26A-F5B2-45C9-A846-80C1FFDC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7E98-212B-47B2-9311-9AA7437E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4396-10B0-402A-BE3A-237F037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3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6940-B8B5-48E8-BA14-EF2E10F5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78EF4-43C6-472E-A77C-03E8C187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A6B5-AEBB-4E2E-9764-CF65D1D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8B58-10EF-4243-9885-336C587B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3746-3976-4794-875C-C4254E2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59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F8DBA-6449-4A72-88AE-7B9E7FD03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1808-F5FA-488C-A477-BB3FF51A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46AC-60E3-44D9-82D6-49DABA1B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7B6E-386E-448C-A527-F8FEC85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F26D-ECB9-47EB-BCB7-5C889C33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497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Sākums | Latvijas Zinātnes padome">
            <a:extLst>
              <a:ext uri="{FF2B5EF4-FFF2-40B4-BE49-F238E27FC236}">
                <a16:creationId xmlns:a16="http://schemas.microsoft.com/office/drawing/2014/main" id="{C35AAD40-F317-4C36-85E5-DD8860D27F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1" y="79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4458-983B-4990-80AA-5C3481A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0E73-3652-44B1-830D-9CBA68B1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4390-5E23-402C-B2AC-5B645776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C1BF-F76B-438E-9833-14B45CBB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A9E8-BAA9-4D17-B8B5-26876B80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1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3E22-10B3-4921-AFA7-9BD71F49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7843-A711-4338-ADAA-DDED8CFB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C6CCA-3C06-4599-BA80-6CE56DE3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6CBF-578B-47D3-BB59-C47ADBF2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3EA-ACBE-405E-9542-844CFD41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62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ECDD-11DE-472E-B7DF-287974AB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34A3-63BB-4F6F-A0C5-7D2415E05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6364-E75D-4970-BB26-574BF42E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24C28-4DA0-4E56-8313-11F3608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03A6-F481-462F-BAD2-229053E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7DB3F-EB43-4082-90C3-C75AD27F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0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A3C2-AB49-42AC-980F-DC89FD85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066DF-F46B-42F0-8558-1B279C9A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6F4AC-9DFE-437C-95A7-A5832FE96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1A32-E6EF-4936-BCA3-A2C33CBA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8C7A5-2C4A-457F-A67D-35660E51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A2C2F-E055-41A1-9305-F4767DD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7025E-0A4F-47DB-89AD-CBC1DCC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E4D93-6C16-486D-9EDC-C8856B30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7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66A6-F884-449C-9390-6A6F3DB6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4BFAD-2B52-4745-B96C-1E8E76EB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192D4-124F-49F1-9D13-6B937B89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A0D12-9638-4248-B67F-ADB9D2D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843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44C6F-4C12-4F42-97A7-8D01825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DBEBD-5DC4-4924-BADD-53120C0F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DC1EB-4CF2-4CC2-91B7-AAE3AA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84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DD50-C1B1-4325-8ED0-C3045B9A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C935-9F10-45A1-9150-888350FE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7507E-490F-4C58-B518-4536807A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1D12-1195-46DA-9815-6D87ECF3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93E08-97A0-4902-BA7E-15D9931C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A356-FF43-4783-AFBE-AB96DC8F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74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0B5E-5222-48E0-93B1-F50C5282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FD0DB-FBAE-448F-B598-D2BB141C8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2DEF-4129-40E5-8D21-B54EE9E4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B4D6-EA67-4C88-927F-C1580933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FC66-108E-4EB8-871B-4158F670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58296-4611-4F1F-9FEE-72199DEB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76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DFF1A-121A-4104-B1FE-7582B748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7E793-5127-4846-8B44-68BBC1A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EDC6-CB9A-4D2E-9DED-B8684F778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08BB0-A7D7-4620-8310-93BAB8AE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22FC-CA95-47D4-BDE3-EB9F7860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pvarsnis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HEncplv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;programmePeriod=2021%20-%202027;programCcm2Id=43108390;programDivisionCode=43120193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orizoneuropencpportal.eu/sites/default/files/2023-02/ssh-opportunities_2023-24_final_for-publication.pdf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research-innovation-community.ec.europa.eu/events/6wpb8q0qb5i1CN0VaWS5BF/programm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ec.europa.eu/info/funding-tenders/opportunities/portal/screen/opportunities/topic-search;callCode=null;freeTextSearchKeyword=Cerv;matchWholeText=true;typeCodes=1,0;statusCodes=31094502;programmePeriod=null;programCcm2Id=null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lzp.gov.lv/starptautiskas-sadarbibas-programmas/apvarsnis-eiropa/pasakumu-informativie-materiali/#toggle-id-1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lzp.gov.lv/starptautiskas-sadarbibas-programmas/apvarsnis-eirop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mailto:Darja.aksjonova@lzp.gov.lv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;programmePeriod=2021%20-%202027;programCcm2Id=43108390;programDivisionCode=43120193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4.jpeg"/><Relationship Id="rId7" Type="http://schemas.openxmlformats.org/officeDocument/2006/relationships/diagramData" Target="../diagrams/data1.xml"/><Relationship Id="rId12" Type="http://schemas.openxmlformats.org/officeDocument/2006/relationships/hyperlink" Target="https://new-european-bauhaus.europa.eu/index_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-european-bauhaus.europa.eu/about/official-partners_en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6977CF-8A5E-45CB-81B9-308EDA9DF805}"/>
              </a:ext>
            </a:extLst>
          </p:cNvPr>
          <p:cNvSpPr/>
          <p:nvPr/>
        </p:nvSpPr>
        <p:spPr>
          <a:xfrm>
            <a:off x="-8638" y="583169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ounded Rectangle 10"/>
          <p:cNvSpPr/>
          <p:nvPr/>
        </p:nvSpPr>
        <p:spPr>
          <a:xfrm rot="19672327">
            <a:off x="684055" y="301316"/>
            <a:ext cx="1513096" cy="1390762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ounded Rectangle 21"/>
          <p:cNvSpPr/>
          <p:nvPr/>
        </p:nvSpPr>
        <p:spPr>
          <a:xfrm rot="19672327">
            <a:off x="2259322" y="244095"/>
            <a:ext cx="3600431" cy="3466546"/>
          </a:xfrm>
          <a:prstGeom prst="roundRect">
            <a:avLst/>
          </a:prstGeom>
          <a:noFill/>
          <a:ln w="57150">
            <a:solidFill>
              <a:srgbClr val="488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0" name="Rounded Rectangle 9"/>
          <p:cNvSpPr/>
          <p:nvPr/>
        </p:nvSpPr>
        <p:spPr>
          <a:xfrm rot="19672327">
            <a:off x="2673627" y="297441"/>
            <a:ext cx="3761707" cy="3804043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2" name="Rounded Rectangle 11"/>
          <p:cNvSpPr/>
          <p:nvPr/>
        </p:nvSpPr>
        <p:spPr>
          <a:xfrm rot="19672327">
            <a:off x="2195688" y="-527032"/>
            <a:ext cx="1377259" cy="1320028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ounded Rectangle 13"/>
          <p:cNvSpPr/>
          <p:nvPr/>
        </p:nvSpPr>
        <p:spPr>
          <a:xfrm rot="19672327">
            <a:off x="6424555" y="-35389"/>
            <a:ext cx="2206602" cy="2031564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024873" y="608297"/>
            <a:ext cx="4990019" cy="34505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PIEDALIES MŪSU </a:t>
            </a:r>
            <a:br>
              <a:rPr lang="lv-LV" sz="18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PASĀKUMĀ </a:t>
            </a:r>
            <a:r>
              <a:rPr lang="lv-LV" sz="2400" b="1" spc="600" dirty="0">
                <a:solidFill>
                  <a:schemeClr val="bg1"/>
                </a:solidFill>
                <a:latin typeface="Roboto Condensed"/>
              </a:rPr>
              <a:t>ViN23</a:t>
            </a:r>
            <a:br>
              <a:rPr lang="lv-LV" sz="2400" b="1" spc="6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IETVAROS</a:t>
            </a:r>
            <a:br>
              <a:rPr lang="lv-LV" sz="20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APVĀRSNIS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EIROPA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SNIEGTĀS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IESPĒJAS</a:t>
            </a:r>
            <a:br>
              <a:rPr lang="lv-LV" sz="1800" dirty="0"/>
            </a:br>
            <a:endParaRPr lang="lv-LV" sz="2400" dirty="0"/>
          </a:p>
        </p:txBody>
      </p:sp>
      <p:pic>
        <p:nvPicPr>
          <p:cNvPr id="21" name="Picture 4" descr="Image result for ковычки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9113" y="1753636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2" y="2113515"/>
            <a:ext cx="737750" cy="737750"/>
          </a:xfrm>
          <a:prstGeom prst="rect">
            <a:avLst/>
          </a:prstGeom>
        </p:spPr>
      </p:pic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" y="1492904"/>
            <a:ext cx="735892" cy="737750"/>
          </a:xfrm>
          <a:prstGeom prst="rect">
            <a:avLst/>
          </a:prstGeom>
        </p:spPr>
      </p:pic>
      <p:sp>
        <p:nvSpPr>
          <p:cNvPr id="25" name="Title 17"/>
          <p:cNvSpPr txBox="1">
            <a:spLocks/>
          </p:cNvSpPr>
          <p:nvPr/>
        </p:nvSpPr>
        <p:spPr>
          <a:xfrm>
            <a:off x="6377302" y="109051"/>
            <a:ext cx="2445183" cy="161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spc="300" dirty="0">
                <a:solidFill>
                  <a:schemeClr val="bg1"/>
                </a:solidFill>
                <a:latin typeface="Roboto Condensed"/>
              </a:rPr>
              <a:t>2</a:t>
            </a:r>
            <a:r>
              <a:rPr lang="lv-LV" sz="2800" spc="300" dirty="0">
                <a:solidFill>
                  <a:schemeClr val="bg1"/>
                </a:solidFill>
                <a:latin typeface="Roboto Condensed"/>
              </a:rPr>
              <a:t>1.feb.</a:t>
            </a:r>
          </a:p>
          <a:p>
            <a:pPr>
              <a:lnSpc>
                <a:spcPct val="100000"/>
              </a:lnSpc>
            </a:pPr>
            <a:r>
              <a:rPr lang="lv-LV" sz="2000" spc="300" dirty="0">
                <a:solidFill>
                  <a:schemeClr val="bg1"/>
                </a:solidFill>
                <a:latin typeface="Roboto Condensed"/>
              </a:rPr>
              <a:t>10:00 – 13:00</a:t>
            </a:r>
            <a:br>
              <a:rPr lang="lv-LV" sz="2000" dirty="0"/>
            </a:br>
            <a:endParaRPr lang="lv-LV" sz="2000" dirty="0"/>
          </a:p>
        </p:txBody>
      </p:sp>
      <p:sp>
        <p:nvSpPr>
          <p:cNvPr id="19" name="Rectangle 18"/>
          <p:cNvSpPr/>
          <p:nvPr/>
        </p:nvSpPr>
        <p:spPr>
          <a:xfrm>
            <a:off x="6345153" y="2629731"/>
            <a:ext cx="1795681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lv-LV" sz="1200" b="1" dirty="0">
                <a:latin typeface="Roboto Condensed"/>
              </a:rPr>
              <a:t>10:00 – 10:15</a:t>
            </a:r>
          </a:p>
          <a:p>
            <a:pPr algn="r">
              <a:lnSpc>
                <a:spcPct val="200000"/>
              </a:lnSpc>
            </a:pPr>
            <a:endParaRPr lang="lv-LV" sz="2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        10:15 – 10:35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10:35 – 10:50</a:t>
            </a:r>
          </a:p>
          <a:p>
            <a:pPr algn="r"/>
            <a:endParaRPr lang="lv-LV" sz="10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10:50 – 11:05</a:t>
            </a:r>
          </a:p>
          <a:p>
            <a:pPr algn="r"/>
            <a:endParaRPr lang="lv-LV" sz="65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11:05 – 11:20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11:20 – 11:35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11:35 – 11:55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11:55 – 12:10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12:10 – 12:30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12:30 – 12:50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88589" y="2664248"/>
            <a:ext cx="4286993" cy="312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ES PROGRAMMĀ #APVĀRSNIS EIROPA</a:t>
            </a:r>
          </a:p>
          <a:p>
            <a:pPr>
              <a:lnSpc>
                <a:spcPct val="200000"/>
              </a:lnSpc>
            </a:pPr>
            <a:r>
              <a:rPr lang="lv-LV" sz="1050" dirty="0">
                <a:solidFill>
                  <a:srgbClr val="488187"/>
                </a:solidFill>
                <a:latin typeface="Roboto Condensed"/>
              </a:rPr>
              <a:t>IESKATS JURIDISKOS UN FINANŠU JAUTĀJUMOS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PAR PROGRAMMU MARIJAS SKLODOVSKAS KIRĪ AKTIVITĀTĒM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4. KLASTERĪ – DIGITĀLĀ JOMA, RŪPNIECĪBA UN KOSMOSS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6. KLASTERĪ – DABAS RESURSI, BIOEKONOMIKA, PĀRTIKA</a:t>
            </a:r>
          </a:p>
          <a:p>
            <a:pPr>
              <a:lnSpc>
                <a:spcPct val="200000"/>
              </a:lnSpc>
            </a:pPr>
            <a:r>
              <a:rPr lang="lv-LV" sz="1000" b="1" dirty="0">
                <a:solidFill>
                  <a:srgbClr val="488187"/>
                </a:solidFill>
                <a:latin typeface="Roboto Condensed"/>
              </a:rPr>
              <a:t>IESKATS 2. KLASTERĪ – KULTŪRA, JAUNRADE UN IEKĻAUJOŠA SABIEDRĪBA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EIROPAS INOVĀCIJU PADOMĒ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EIROPAS PARTNERĪBAS INNOVATIVE SME / EUROSTARS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FIT-4-NMP PIEDĀVĀTAIS ATBALSTS DALĪBAI «APVĀRSNIS EIROPĀ» 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«EIT FOOD» SNIEGTĀS IESPĒJAS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188589" y="2787643"/>
            <a:ext cx="0" cy="2967095"/>
          </a:xfrm>
          <a:prstGeom prst="line">
            <a:avLst/>
          </a:prstGeom>
          <a:ln w="38100">
            <a:solidFill>
              <a:srgbClr val="4881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393633" y="294882"/>
            <a:ext cx="2583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#VIN2023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#vidzememainās</a:t>
            </a:r>
            <a:r>
              <a:rPr lang="lv-LV" sz="1600" i="0" u="none" strike="noStrike" spc="300" dirty="0">
                <a:solidFill>
                  <a:srgbClr val="5D6D30"/>
                </a:solidFill>
                <a:latin typeface="RobotoCondensed-Light"/>
              </a:rPr>
              <a:t> </a:t>
            </a:r>
            <a:endParaRPr lang="lv-LV" sz="1600" i="0" u="none" strike="noStrike" spc="300" baseline="0" dirty="0">
              <a:solidFill>
                <a:srgbClr val="5D6D30"/>
              </a:solidFill>
              <a:latin typeface="RobotoCondensed-Light"/>
            </a:endParaRPr>
          </a:p>
          <a:p>
            <a:pPr algn="r"/>
            <a:r>
              <a:rPr lang="lv-LV" sz="1600" b="1" spc="300" dirty="0">
                <a:solidFill>
                  <a:srgbClr val="5D6D30"/>
                </a:solidFill>
                <a:latin typeface="RobotoCondensed-Light"/>
              </a:rPr>
              <a:t>#improvizācija</a:t>
            </a:r>
            <a:r>
              <a:rPr lang="lv-LV" sz="1600" b="1" i="0" u="none" strike="noStrike" spc="300" baseline="0" dirty="0">
                <a:solidFill>
                  <a:srgbClr val="5D6D30"/>
                </a:solidFill>
                <a:latin typeface="RobotoCondensed-Light"/>
              </a:rPr>
              <a:t> 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#inovācija</a:t>
            </a:r>
            <a:endParaRPr lang="lv-LV" sz="1600" spc="300" dirty="0">
              <a:solidFill>
                <a:srgbClr val="5D6D30"/>
              </a:solidFill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717B81F-F524-4C05-A4F3-59F866FBAE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/>
        </p:blipFill>
        <p:spPr>
          <a:xfrm>
            <a:off x="6908209" y="5893614"/>
            <a:ext cx="4115634" cy="778524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D5840290-BA85-4338-9DAC-5ED51E482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2" y="57284"/>
            <a:ext cx="1055725" cy="52786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3B40D4E-0731-4544-96D4-A00AA88B6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7" y="632044"/>
            <a:ext cx="1331160" cy="770430"/>
          </a:xfrm>
          <a:prstGeom prst="rect">
            <a:avLst/>
          </a:prstGeom>
        </p:spPr>
      </p:pic>
      <p:pic>
        <p:nvPicPr>
          <p:cNvPr id="3" name="Picture 2" descr="International cooperation - Aktywni Obywatele">
            <a:extLst>
              <a:ext uri="{FF2B5EF4-FFF2-40B4-BE49-F238E27FC236}">
                <a16:creationId xmlns:a16="http://schemas.microsoft.com/office/drawing/2014/main" id="{DCFF2AAD-0115-41A8-AC75-1B165661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5" y="3221217"/>
            <a:ext cx="5348392" cy="37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nternational cooperation - Aktywni Obywatele">
            <a:extLst>
              <a:ext uri="{FF2B5EF4-FFF2-40B4-BE49-F238E27FC236}">
                <a16:creationId xmlns:a16="http://schemas.microsoft.com/office/drawing/2014/main" id="{03433CA0-6CF0-2973-6159-5EE1ECB47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t="-6891" r="14685" b="75421"/>
          <a:stretch/>
        </p:blipFill>
        <p:spPr bwMode="auto">
          <a:xfrm>
            <a:off x="7114809" y="1435588"/>
            <a:ext cx="3153380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nternational cooperation - Aktywni Obywatele">
            <a:extLst>
              <a:ext uri="{FF2B5EF4-FFF2-40B4-BE49-F238E27FC236}">
                <a16:creationId xmlns:a16="http://schemas.microsoft.com/office/drawing/2014/main" id="{4D3CC605-E34B-AFB0-43B3-9ACFDC78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8" t="-6891" r="14685" b="75421"/>
          <a:stretch/>
        </p:blipFill>
        <p:spPr bwMode="auto">
          <a:xfrm flipH="1">
            <a:off x="9696273" y="873724"/>
            <a:ext cx="2611453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nternational cooperation - Aktywni Obywatele">
            <a:extLst>
              <a:ext uri="{FF2B5EF4-FFF2-40B4-BE49-F238E27FC236}">
                <a16:creationId xmlns:a16="http://schemas.microsoft.com/office/drawing/2014/main" id="{0575226A-7C05-69BC-5D07-42B014D83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0" b="60742"/>
          <a:stretch/>
        </p:blipFill>
        <p:spPr bwMode="auto">
          <a:xfrm>
            <a:off x="11116345" y="1835130"/>
            <a:ext cx="1291112" cy="14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ковычки">
            <a:extLst>
              <a:ext uri="{FF2B5EF4-FFF2-40B4-BE49-F238E27FC236}">
                <a16:creationId xmlns:a16="http://schemas.microsoft.com/office/drawing/2014/main" id="{C4586155-B39B-B9CF-B772-00DA2230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04" y="3494634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12" y="31720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NEB projektu konkursi klasteros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F9AA1-54E3-F7B9-6312-55318575D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18" y="1071578"/>
            <a:ext cx="6106377" cy="385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B70C0-0468-6624-6853-86706926F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796" y="1861934"/>
            <a:ext cx="4610975" cy="38581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81F729-E285-BCB9-E956-253BA6F9F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523" y="3913958"/>
            <a:ext cx="5188842" cy="23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7" y="30705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Tīklošanas iespējas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23740-C221-927F-ABD6-4C5D617F3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27" y="1084152"/>
            <a:ext cx="9121670" cy="5229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E5147-5C09-8103-73BC-E4E159B4E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909" y="2462077"/>
            <a:ext cx="4220164" cy="193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306585-A76C-5CA9-B350-7732AA60A2C1}"/>
              </a:ext>
            </a:extLst>
          </p:cNvPr>
          <p:cNvSpPr txBox="1"/>
          <p:nvPr/>
        </p:nvSpPr>
        <p:spPr>
          <a:xfrm>
            <a:off x="9793356" y="20847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1800" u="sng" dirty="0" err="1">
                <a:solidFill>
                  <a:srgbClr val="0563C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7"/>
              </a:rPr>
              <a:t>Funding</a:t>
            </a:r>
            <a:r>
              <a:rPr lang="lv-LV" sz="1800" u="sng" dirty="0">
                <a:solidFill>
                  <a:srgbClr val="0563C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lv-LV" sz="1800" u="sng" dirty="0" err="1">
                <a:solidFill>
                  <a:srgbClr val="0563C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7"/>
              </a:rPr>
              <a:t>and</a:t>
            </a:r>
            <a:r>
              <a:rPr lang="lv-LV" sz="1800" u="sng" dirty="0">
                <a:solidFill>
                  <a:srgbClr val="0563C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lv-LV" sz="1800" u="sng" dirty="0" err="1">
                <a:solidFill>
                  <a:srgbClr val="0563C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7"/>
              </a:rPr>
              <a:t>Tenders</a:t>
            </a:r>
            <a:r>
              <a:rPr lang="lv-LV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4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6E0B3AB-E65D-624A-B586-DF2AAACB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69" y="-30143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Informācija un iespējas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FACE7-89BF-BAE7-2BFF-72D726AFE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18" y="993342"/>
            <a:ext cx="5125165" cy="50013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FC91D4-7FFB-2762-0DBB-DA8DF2CE6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654" y="3494004"/>
            <a:ext cx="6620799" cy="297221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2231B1A-D854-44B5-EB81-998C8E71D460}"/>
              </a:ext>
            </a:extLst>
          </p:cNvPr>
          <p:cNvSpPr/>
          <p:nvPr/>
        </p:nvSpPr>
        <p:spPr>
          <a:xfrm>
            <a:off x="8887709" y="2216039"/>
            <a:ext cx="3026015" cy="1799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>
                <a:hlinkClick r:id="rId7"/>
              </a:rPr>
              <a:t>https://research-innovation-community.ec.europa.eu/events/6wpb8q0qb5i1CN0VaWS5BF/programme</a:t>
            </a:r>
            <a:r>
              <a:rPr lang="lv-LV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8227C0-2C34-6031-B61A-1BFF93C7AC6F}"/>
              </a:ext>
            </a:extLst>
          </p:cNvPr>
          <p:cNvSpPr/>
          <p:nvPr/>
        </p:nvSpPr>
        <p:spPr>
          <a:xfrm>
            <a:off x="4923453" y="1485556"/>
            <a:ext cx="3469319" cy="1460966"/>
          </a:xfrm>
          <a:prstGeom prst="rect">
            <a:avLst/>
          </a:prstGeom>
          <a:ln>
            <a:solidFill>
              <a:srgbClr val="4881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EDCD7-96BA-DE98-4641-28F38500D455}"/>
              </a:ext>
            </a:extLst>
          </p:cNvPr>
          <p:cNvSpPr txBox="1"/>
          <p:nvPr/>
        </p:nvSpPr>
        <p:spPr>
          <a:xfrm>
            <a:off x="5101123" y="1615874"/>
            <a:ext cx="3291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hlinkClick r:id="rId8"/>
              </a:rPr>
              <a:t>https://horizoneuropencpportal.eu/sites/default/files/2023-02/ssh-opportunities_2023-24_final_for-publication.pdf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32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7156A8-9F0E-8C4E-AB91-8674862E0E9F}"/>
              </a:ext>
            </a:extLst>
          </p:cNvPr>
          <p:cNvSpPr/>
          <p:nvPr/>
        </p:nvSpPr>
        <p:spPr>
          <a:xfrm>
            <a:off x="2159077" y="1368058"/>
            <a:ext cx="3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u="sng" dirty="0">
                <a:solidFill>
                  <a:srgbClr val="0563C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5"/>
              </a:rPr>
              <a:t>Funding</a:t>
            </a:r>
            <a:r>
              <a:rPr lang="lv-LV" sz="3200" u="sng" dirty="0">
                <a:solidFill>
                  <a:srgbClr val="0563C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and Tenders</a:t>
            </a:r>
            <a:r>
              <a:rPr lang="lv-LV" sz="32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150B80-B152-A352-2ECC-A851A708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9" y="794482"/>
            <a:ext cx="1544638" cy="1100138"/>
          </a:xfrm>
          <a:prstGeom prst="rect">
            <a:avLst/>
          </a:prstGeom>
          <a:noFill/>
          <a:ln w="9525">
            <a:solidFill>
              <a:srgbClr val="E7E6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3D5FD-6EB2-3AD2-1D44-D13F3D85E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46041"/>
            <a:ext cx="12192000" cy="395469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A5DB691-6DE2-3048-B9CA-066222191866}"/>
              </a:ext>
            </a:extLst>
          </p:cNvPr>
          <p:cNvSpPr/>
          <p:nvPr/>
        </p:nvSpPr>
        <p:spPr>
          <a:xfrm rot="10800000">
            <a:off x="615407" y="2244399"/>
            <a:ext cx="739455" cy="522515"/>
          </a:xfrm>
          <a:prstGeom prst="rightArrow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2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196798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LZP VEBINĀRI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614BDE-2369-0545-9F69-C4FF9CF73EC8}"/>
              </a:ext>
            </a:extLst>
          </p:cNvPr>
          <p:cNvSpPr/>
          <p:nvPr/>
        </p:nvSpPr>
        <p:spPr>
          <a:xfrm>
            <a:off x="704538" y="104408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400" dirty="0">
                <a:latin typeface="Roboto Condensed" panose="02000000000000000000" pitchFamily="2" charset="0"/>
                <a:ea typeface="Roboto Condensed" panose="02000000000000000000" pitchFamily="2" charset="0"/>
                <a:hlinkClick r:id="rId5"/>
              </a:rPr>
              <a:t>LZP vebināri</a:t>
            </a:r>
            <a:r>
              <a:rPr lang="lv-LV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E4B35-2F51-E967-4115-B46B81285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43" y="2002614"/>
            <a:ext cx="10821910" cy="3048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96DE7-B336-AA10-53F5-289846336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332" y="4823673"/>
            <a:ext cx="5106113" cy="100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01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D46E81-6658-6DE5-F5D7-B11D01FF49BE}"/>
              </a:ext>
            </a:extLst>
          </p:cNvPr>
          <p:cNvSpPr/>
          <p:nvPr/>
        </p:nvSpPr>
        <p:spPr>
          <a:xfrm>
            <a:off x="0" y="4883186"/>
            <a:ext cx="12588240" cy="17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2FE53D-6D48-40E4-BBCB-95277D6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72582"/>
            <a:ext cx="10363200" cy="960442"/>
          </a:xfrm>
        </p:spPr>
        <p:txBody>
          <a:bodyPr/>
          <a:lstStyle/>
          <a:p>
            <a:r>
              <a:rPr lang="lv-LV" dirty="0">
                <a:latin typeface="+mj-lt"/>
                <a:cs typeface="Times New Roman" panose="02020603050405020304" pitchFamily="18" charset="0"/>
              </a:rPr>
              <a:t>Paldies!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C59C-FC4D-4132-94D3-1966F139E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24600"/>
            <a:ext cx="406400" cy="304800"/>
          </a:xfrm>
        </p:spPr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77EC98D4-A5BD-4B4A-8347-CD006E290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83" y="5274106"/>
            <a:ext cx="1803117" cy="1043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6C18C-6D6A-46A4-8064-78CB7E2E2EAE}"/>
              </a:ext>
            </a:extLst>
          </p:cNvPr>
          <p:cNvSpPr txBox="1"/>
          <p:nvPr/>
        </p:nvSpPr>
        <p:spPr>
          <a:xfrm>
            <a:off x="3048000" y="3195248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 b="1" dirty="0">
                <a:solidFill>
                  <a:srgbClr val="48818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Darja Aksjonova</a:t>
            </a:r>
          </a:p>
          <a:p>
            <a:pPr algn="ctr"/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Latvijas</a:t>
            </a:r>
            <a:r>
              <a:rPr lang="lv-LV" sz="1600" spc="-5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Zinātnes</a:t>
            </a:r>
            <a:r>
              <a:rPr lang="lv-LV" sz="1600" spc="-45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padomes</a:t>
            </a:r>
            <a:endParaRPr lang="lv-LV" sz="16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Starptautiskās sadarbības programmu projektu departamenta </a:t>
            </a:r>
            <a:endParaRPr lang="lv-LV" sz="16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Apvārsnis Eiropa Nacionālā kontaktpunkta vecākā eksperte</a:t>
            </a:r>
          </a:p>
          <a:p>
            <a:pPr algn="ctr"/>
            <a:r>
              <a:rPr lang="lv-LV" sz="16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E-pasts: darja.aksjonova@lzp.gov.lv</a:t>
            </a:r>
          </a:p>
          <a:p>
            <a:pPr algn="ctr"/>
            <a:r>
              <a:rPr lang="lv-LV" sz="16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Tel.: +371 29 81 26 47 </a:t>
            </a:r>
          </a:p>
          <a:p>
            <a:pPr algn="ctr"/>
            <a:endParaRPr lang="lv-LV" sz="1400" dirty="0">
              <a:solidFill>
                <a:srgbClr val="01020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08D17-A6BE-41D5-ADD7-1A143709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556775"/>
            <a:ext cx="478249" cy="4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- Free social media icons">
            <a:extLst>
              <a:ext uri="{FF2B5EF4-FFF2-40B4-BE49-F238E27FC236}">
                <a16:creationId xmlns:a16="http://schemas.microsoft.com/office/drawing/2014/main" id="{443953CF-04AE-40E3-B922-1D554B56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053941"/>
            <a:ext cx="457863" cy="4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ākums | Latvijas Zinātnes padome">
            <a:extLst>
              <a:ext uri="{FF2B5EF4-FFF2-40B4-BE49-F238E27FC236}">
                <a16:creationId xmlns:a16="http://schemas.microsoft.com/office/drawing/2014/main" id="{346A0C66-6AEF-4183-9546-1DD3423FD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 bwMode="auto">
          <a:xfrm>
            <a:off x="141841" y="6046946"/>
            <a:ext cx="712694" cy="5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F85FB-57E1-41B5-9F15-AA95747AD4CA}"/>
              </a:ext>
            </a:extLst>
          </p:cNvPr>
          <p:cNvSpPr txBox="1"/>
          <p:nvPr/>
        </p:nvSpPr>
        <p:spPr>
          <a:xfrm>
            <a:off x="914400" y="5128983"/>
            <a:ext cx="156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</a:rPr>
              <a:t>@apvarsnis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B4185-8D44-461C-862F-2114D1FA5BB0}"/>
              </a:ext>
            </a:extLst>
          </p:cNvPr>
          <p:cNvSpPr txBox="1"/>
          <p:nvPr/>
        </p:nvSpPr>
        <p:spPr>
          <a:xfrm>
            <a:off x="914400" y="6110068"/>
            <a:ext cx="644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  <a:hlinkClick r:id="rId7"/>
              </a:rPr>
              <a:t>https://lzp.gov.lv/starptautiskas-sadarbibas-programmas/apvarsnis-eiropa/</a:t>
            </a:r>
            <a:r>
              <a:rPr lang="lv-LV" sz="1400" dirty="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CD4B-1581-4C3B-B0E7-CA4F354451BA}"/>
              </a:ext>
            </a:extLst>
          </p:cNvPr>
          <p:cNvSpPr txBox="1"/>
          <p:nvPr/>
        </p:nvSpPr>
        <p:spPr>
          <a:xfrm>
            <a:off x="914400" y="5511804"/>
            <a:ext cx="40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0" dirty="0">
                <a:solidFill>
                  <a:srgbClr val="050505"/>
                </a:solidFill>
                <a:effectLst/>
                <a:latin typeface="+mj-lt"/>
              </a:rPr>
              <a:t>@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Apvārsnis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EU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Latvijas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Nacionālais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kontaktpunkts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- HE NCP LV</a:t>
            </a:r>
          </a:p>
        </p:txBody>
      </p:sp>
      <p:pic>
        <p:nvPicPr>
          <p:cNvPr id="5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4CC2085-D8D0-093D-C67F-5D705B9A8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2" y="269417"/>
            <a:ext cx="2303643" cy="11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D1FE45-51AE-EF41-942F-E056DD4A8C15}"/>
              </a:ext>
            </a:extLst>
          </p:cNvPr>
          <p:cNvSpPr txBox="1">
            <a:spLocks/>
          </p:cNvSpPr>
          <p:nvPr/>
        </p:nvSpPr>
        <p:spPr>
          <a:xfrm>
            <a:off x="285618" y="1809709"/>
            <a:ext cx="6202268" cy="1600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altLang="lv-LV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IESKATS 2. KLASTERĪ – KULTŪRA, JAUNRĀDE UN IEKĻAUJOŠA SABIEDRĪBA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FCC46D-C165-9B48-839E-4E6A5297F011}"/>
              </a:ext>
            </a:extLst>
          </p:cNvPr>
          <p:cNvSpPr/>
          <p:nvPr/>
        </p:nvSpPr>
        <p:spPr>
          <a:xfrm>
            <a:off x="285618" y="4057420"/>
            <a:ext cx="44151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altLang="lv-LV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Darja Aksjonova</a:t>
            </a:r>
          </a:p>
          <a:p>
            <a:pPr>
              <a:defRPr/>
            </a:pPr>
            <a:r>
              <a:rPr lang="lv-LV" altLang="lv-LV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Nacionālā kontaktpunkta </a:t>
            </a:r>
          </a:p>
          <a:p>
            <a:pPr>
              <a:defRPr/>
            </a:pPr>
            <a:r>
              <a:rPr lang="lv-LV" altLang="lv-LV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vecākā eksperte</a:t>
            </a:r>
          </a:p>
          <a:p>
            <a:pPr>
              <a:defRPr/>
            </a:pPr>
            <a:r>
              <a:rPr lang="lv-LV" altLang="lv-LV" sz="24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5"/>
              </a:rPr>
              <a:t>darja.aksjonova@lzp.gov.lv</a:t>
            </a:r>
            <a:r>
              <a:rPr lang="lv-LV" altLang="lv-LV" sz="24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026" name="Picture 2" descr="Copyright: European Commission">
            <a:extLst>
              <a:ext uri="{FF2B5EF4-FFF2-40B4-BE49-F238E27FC236}">
                <a16:creationId xmlns:a16="http://schemas.microsoft.com/office/drawing/2014/main" id="{BA420478-0FC1-0A3C-82CD-3DA2E7F0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19" y="1811351"/>
            <a:ext cx="5881663" cy="38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9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17" y="2738495"/>
            <a:ext cx="5823082" cy="1325563"/>
          </a:xfrm>
        </p:spPr>
        <p:txBody>
          <a:bodyPr>
            <a:normAutofit fontScale="90000"/>
          </a:bodyPr>
          <a:lstStyle/>
          <a:p>
            <a:r>
              <a:rPr lang="lv-LV" sz="3600" dirty="0">
                <a:latin typeface="Roboto" panose="02000000000000000000" pitchFamily="2" charset="0"/>
                <a:ea typeface="Roboto" panose="02000000000000000000" pitchFamily="2" charset="0"/>
              </a:rPr>
              <a:t>APVĀRSNIS EIROPA </a:t>
            </a:r>
            <a:b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v-LV" sz="3100" b="1" dirty="0">
                <a:latin typeface="Roboto" panose="02000000000000000000" pitchFamily="2" charset="0"/>
                <a:ea typeface="Roboto" panose="02000000000000000000" pitchFamily="2" charset="0"/>
              </a:rPr>
              <a:t>2. KLASTERA </a:t>
            </a:r>
            <a:br>
              <a:rPr lang="lv-LV" sz="31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v-LV" sz="3100" b="1" dirty="0">
                <a:latin typeface="Roboto" panose="02000000000000000000" pitchFamily="2" charset="0"/>
                <a:ea typeface="Roboto" panose="02000000000000000000" pitchFamily="2" charset="0"/>
              </a:rPr>
              <a:t>DARBA PROGRAMMA</a:t>
            </a:r>
            <a:endParaRPr lang="lv-LV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2747B7-C957-FB44-9DB2-FA3456C19907}"/>
              </a:ext>
            </a:extLst>
          </p:cNvPr>
          <p:cNvSpPr/>
          <p:nvPr/>
        </p:nvSpPr>
        <p:spPr>
          <a:xfrm>
            <a:off x="6401480" y="4282680"/>
            <a:ext cx="4586520" cy="1754326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Darba programma</a:t>
            </a:r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r>
              <a:rPr lang="en-US" b="1" kern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kern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https://ec.europa.eu/info/funding-tenders/opportunities/docs/2021-2027/horizon/wp-call/2023-2024/wp-5-culture-creativity-and-inclusive-society_horizon-2023-2024_en.pdf</a:t>
            </a:r>
            <a:endParaRPr kumimoji="0" lang="en-US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28EF1-01B2-912B-633D-F750BD2BA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93" y="964182"/>
            <a:ext cx="5658743" cy="507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81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F541695-E506-1D42-9A26-AAE1EBF07B1D}"/>
              </a:ext>
            </a:extLst>
          </p:cNvPr>
          <p:cNvGrpSpPr/>
          <p:nvPr/>
        </p:nvGrpSpPr>
        <p:grpSpPr>
          <a:xfrm>
            <a:off x="8565897" y="2530513"/>
            <a:ext cx="3378585" cy="3311999"/>
            <a:chOff x="7995012" y="3868817"/>
            <a:chExt cx="3378585" cy="3311999"/>
          </a:xfrm>
          <a:solidFill>
            <a:srgbClr val="65ADB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138FA85-978C-5045-A2E8-24FC2C77A059}"/>
                </a:ext>
              </a:extLst>
            </p:cNvPr>
            <p:cNvSpPr/>
            <p:nvPr/>
          </p:nvSpPr>
          <p:spPr>
            <a:xfrm>
              <a:off x="7995012" y="3868817"/>
              <a:ext cx="3378585" cy="3311999"/>
            </a:xfrm>
            <a:prstGeom prst="ellipse">
              <a:avLst/>
            </a:prstGeom>
            <a:grpFill/>
            <a:ln w="12700" cap="flat" cmpd="sng" algn="ctr">
              <a:solidFill>
                <a:srgbClr val="65ADB6"/>
              </a:solidFill>
              <a:prstDash val="solid"/>
              <a:miter lim="800000"/>
            </a:ln>
            <a:effectLst/>
          </p:spPr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9B29F484-9E8E-954B-A750-69AAA0822C92}"/>
                </a:ext>
              </a:extLst>
            </p:cNvPr>
            <p:cNvSpPr txBox="1"/>
            <p:nvPr/>
          </p:nvSpPr>
          <p:spPr>
            <a:xfrm>
              <a:off x="8341656" y="4505256"/>
              <a:ext cx="2642788" cy="2039122"/>
            </a:xfrm>
            <a:prstGeom prst="rect">
              <a:avLst/>
            </a:prstGeom>
            <a:grpFill/>
            <a:ln>
              <a:solidFill>
                <a:srgbClr val="65ADB6"/>
              </a:solidFill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DESTINATION 3 </a:t>
              </a:r>
              <a:endPara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/>
                <a:t>INNOVATIVE RESEARCH on SOCIAL and ECONOMIC TRANSFORMATIONS</a:t>
              </a:r>
              <a:endPara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25B2BA-E6BC-1545-B451-68F68C5E07C5}"/>
              </a:ext>
            </a:extLst>
          </p:cNvPr>
          <p:cNvGrpSpPr/>
          <p:nvPr/>
        </p:nvGrpSpPr>
        <p:grpSpPr>
          <a:xfrm>
            <a:off x="532040" y="2530512"/>
            <a:ext cx="3312000" cy="3312000"/>
            <a:chOff x="4498713" y="5"/>
            <a:chExt cx="2879993" cy="287999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3FEFB7-375A-DE4F-87AF-9B66FB556887}"/>
                </a:ext>
              </a:extLst>
            </p:cNvPr>
            <p:cNvSpPr/>
            <p:nvPr/>
          </p:nvSpPr>
          <p:spPr>
            <a:xfrm>
              <a:off x="4498713" y="5"/>
              <a:ext cx="2879993" cy="2879993"/>
            </a:xfrm>
            <a:prstGeom prst="ellipse">
              <a:avLst/>
            </a:prstGeom>
            <a:solidFill>
              <a:srgbClr val="65ADB6"/>
            </a:solidFill>
            <a:ln w="12700" cap="flat" cmpd="sng" algn="ctr">
              <a:solidFill>
                <a:srgbClr val="65ADB6"/>
              </a:solidFill>
              <a:prstDash val="solid"/>
              <a:miter lim="800000"/>
            </a:ln>
            <a:effectLst/>
          </p:spPr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960A6158-2CF0-654F-843A-38577E0F714B}"/>
                </a:ext>
              </a:extLst>
            </p:cNvPr>
            <p:cNvSpPr txBox="1"/>
            <p:nvPr/>
          </p:nvSpPr>
          <p:spPr>
            <a:xfrm>
              <a:off x="4950845" y="421770"/>
              <a:ext cx="2124438" cy="20364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DESTINATION 1</a:t>
              </a:r>
              <a:endPara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 </a:t>
              </a:r>
              <a:r>
                <a:rPr lang="en-US" sz="2400" dirty="0"/>
                <a:t>INNOVATIVE RESEARCH ON DEMOCRACY AND GOVERNANCE 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CF4D3A-83F9-494B-874B-A9DBCDDEAFE8}"/>
              </a:ext>
            </a:extLst>
          </p:cNvPr>
          <p:cNvGrpSpPr/>
          <p:nvPr/>
        </p:nvGrpSpPr>
        <p:grpSpPr>
          <a:xfrm>
            <a:off x="4126469" y="802835"/>
            <a:ext cx="4340740" cy="4246593"/>
            <a:chOff x="7328279" y="1334290"/>
            <a:chExt cx="2879993" cy="2879993"/>
          </a:xfrm>
          <a:solidFill>
            <a:srgbClr val="5D6D30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22DF309-B63B-9943-B253-54F3A7873941}"/>
                </a:ext>
              </a:extLst>
            </p:cNvPr>
            <p:cNvSpPr/>
            <p:nvPr/>
          </p:nvSpPr>
          <p:spPr>
            <a:xfrm>
              <a:off x="7328279" y="1334290"/>
              <a:ext cx="2879993" cy="2879993"/>
            </a:xfrm>
            <a:prstGeom prst="ellipse">
              <a:avLst/>
            </a:prstGeom>
            <a:solidFill>
              <a:srgbClr val="488187"/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6617345F-86DB-0E4C-BF1B-919BADE5CF99}"/>
                </a:ext>
              </a:extLst>
            </p:cNvPr>
            <p:cNvSpPr txBox="1"/>
            <p:nvPr/>
          </p:nvSpPr>
          <p:spPr>
            <a:xfrm>
              <a:off x="7703051" y="1808161"/>
              <a:ext cx="2122005" cy="1929393"/>
            </a:xfrm>
            <a:prstGeom prst="rect">
              <a:avLst/>
            </a:prstGeom>
            <a:solidFill>
              <a:srgbClr val="488187"/>
            </a:solidFill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DESTINATION 2</a:t>
              </a:r>
              <a:r>
                <a:rPr kumimoji="0" lang="lv-LV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 </a:t>
              </a:r>
            </a:p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/>
                <a:t>INNOVATIVE RESEARCH ON EUROPEAN CULTURAL HERITAGE AND CULTURAL AND CREATIVE INDUSTRIES - BUILDING OUR FUTURE FROM THE PAST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89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5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09" y="140053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Prasības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63C33-F805-E27E-80A1-DD68E6ED3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72" y="1376047"/>
            <a:ext cx="8697539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1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9CA23-D0C0-E15F-0EA4-CC5C94947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22586"/>
            <a:ext cx="12192000" cy="41932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A5DB691-6DE2-3048-B9CA-066222191866}"/>
              </a:ext>
            </a:extLst>
          </p:cNvPr>
          <p:cNvSpPr/>
          <p:nvPr/>
        </p:nvSpPr>
        <p:spPr>
          <a:xfrm rot="10800000">
            <a:off x="2313378" y="4386340"/>
            <a:ext cx="739455" cy="522515"/>
          </a:xfrm>
          <a:prstGeom prst="rightArrow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7156A8-9F0E-8C4E-AB91-8674862E0E9F}"/>
              </a:ext>
            </a:extLst>
          </p:cNvPr>
          <p:cNvSpPr/>
          <p:nvPr/>
        </p:nvSpPr>
        <p:spPr>
          <a:xfrm>
            <a:off x="247518" y="510447"/>
            <a:ext cx="3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u="sng" dirty="0">
                <a:solidFill>
                  <a:srgbClr val="0563C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6"/>
              </a:rPr>
              <a:t>Funding and Tenders</a:t>
            </a:r>
            <a:r>
              <a:rPr lang="lv-LV" sz="32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id="{DC0156BD-D042-6C11-E558-6294D0839FB2}"/>
              </a:ext>
            </a:extLst>
          </p:cNvPr>
          <p:cNvSpPr/>
          <p:nvPr/>
        </p:nvSpPr>
        <p:spPr>
          <a:xfrm rot="10800000">
            <a:off x="10356686" y="3251953"/>
            <a:ext cx="739455" cy="522515"/>
          </a:xfrm>
          <a:prstGeom prst="rightArrow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9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B icon">
            <a:extLst>
              <a:ext uri="{FF2B5EF4-FFF2-40B4-BE49-F238E27FC236}">
                <a16:creationId xmlns:a16="http://schemas.microsoft.com/office/drawing/2014/main" id="{9E58BFA6-3F3E-2721-E0B4-60AA5195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99" y="3814747"/>
            <a:ext cx="1524002" cy="137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4" y="199365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Sadarbības iespējas uz NEB piemēra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77FC9-3E90-DFDB-A0A4-0F764DA2D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665" y="1821422"/>
            <a:ext cx="3585782" cy="3928372"/>
          </a:xfrm>
          <a:prstGeom prst="rect">
            <a:avLst/>
          </a:prstGeom>
        </p:spPr>
      </p:pic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E55AE6FC-1C4D-FB59-5A2B-2190A0395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72412"/>
              </p:ext>
            </p:extLst>
          </p:nvPr>
        </p:nvGraphicFramePr>
        <p:xfrm>
          <a:off x="363500" y="18264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D36F86-1C91-6EDC-9767-4E038C661B78}"/>
              </a:ext>
            </a:extLst>
          </p:cNvPr>
          <p:cNvSpPr/>
          <p:nvPr/>
        </p:nvSpPr>
        <p:spPr>
          <a:xfrm>
            <a:off x="363500" y="2343415"/>
            <a:ext cx="3130826" cy="13255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>
                <a:hlinkClick r:id="rId12"/>
              </a:rPr>
              <a:t>https://new-european-bauhaus.europa.eu/index_en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30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4" y="154312"/>
            <a:ext cx="10515600" cy="1325563"/>
          </a:xfrm>
        </p:spPr>
        <p:txBody>
          <a:bodyPr>
            <a:normAutofit/>
          </a:bodyPr>
          <a:lstStyle/>
          <a:p>
            <a:r>
              <a:rPr lang="lv-LV" sz="3200" b="1" dirty="0" err="1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</a:t>
            </a:r>
            <a:r>
              <a:rPr lang="lv-LV" sz="32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v-LV" sz="3200" b="1" dirty="0" err="1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European</a:t>
            </a:r>
            <a:r>
              <a:rPr lang="lv-LV" sz="32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v-LV" sz="3200" b="1" dirty="0" err="1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Bauhaus</a:t>
            </a:r>
            <a:endParaRPr lang="lv-LV" sz="3200" b="1" dirty="0">
              <a:solidFill>
                <a:srgbClr val="5D6D3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C8A1F-5CE7-AE72-600A-1FE84CA3C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14" y="1218216"/>
            <a:ext cx="7922913" cy="4968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C88435-6193-1F34-EF12-568BC0F77005}"/>
              </a:ext>
            </a:extLst>
          </p:cNvPr>
          <p:cNvSpPr txBox="1"/>
          <p:nvPr/>
        </p:nvSpPr>
        <p:spPr>
          <a:xfrm>
            <a:off x="7220104" y="1388162"/>
            <a:ext cx="441993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v-LV" sz="1400" dirty="0">
                <a:hlinkClick r:id="rId6"/>
              </a:rPr>
              <a:t>https://new-european-bauhaus.europa.eu/about/official-partners_en</a:t>
            </a:r>
            <a:r>
              <a:rPr lang="lv-LV" sz="14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0A5DFD-1FFF-A72B-F80F-97BD4AFBB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860" y="2857226"/>
            <a:ext cx="4682073" cy="21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2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FCAF64-E9DC-4EE2-D7C8-423A2B65FE27}"/>
              </a:ext>
            </a:extLst>
          </p:cNvPr>
          <p:cNvSpPr/>
          <p:nvPr/>
        </p:nvSpPr>
        <p:spPr>
          <a:xfrm>
            <a:off x="-54832" y="909223"/>
            <a:ext cx="12482806" cy="5484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155379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106219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24" y="-176981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NEB projektu konkursi klasteros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7CEE3-428C-4D7A-9C69-9A3D0C8DA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16" y="981010"/>
            <a:ext cx="5875225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B3647-57E1-FA9F-CB71-74A1EC5A5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227" y="980243"/>
            <a:ext cx="4556089" cy="53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62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D0118E830AEDD428D4BE0AAFD13557A" ma:contentTypeVersion="6" ma:contentTypeDescription="Izveidot jaunu dokumentu." ma:contentTypeScope="" ma:versionID="55efe5a8aaf2f9fd0a1350e20ee1c950">
  <xsd:schema xmlns:xsd="http://www.w3.org/2001/XMLSchema" xmlns:xs="http://www.w3.org/2001/XMLSchema" xmlns:p="http://schemas.microsoft.com/office/2006/metadata/properties" xmlns:ns2="6adcef3d-66e4-4441-b622-2181f76b34ed" xmlns:ns3="ec04e77d-702b-4270-bfd8-12ec561e14fa" targetNamespace="http://schemas.microsoft.com/office/2006/metadata/properties" ma:root="true" ma:fieldsID="fc324c5afe55abef2f29bedc6662f988" ns2:_="" ns3:_="">
    <xsd:import namespace="6adcef3d-66e4-4441-b622-2181f76b34ed"/>
    <xsd:import namespace="ec04e77d-702b-4270-bfd8-12ec561e1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cef3d-66e4-4441-b622-2181f76b3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4e77d-702b-4270-bfd8-12ec561e1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D78677-B9E2-4226-B46E-D0B3104A47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E2AF9C-2B8B-4B77-BA6D-7D9ABB9BA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dcef3d-66e4-4441-b622-2181f76b34ed"/>
    <ds:schemaRef ds:uri="ec04e77d-702b-4270-bfd8-12ec561e1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09CD16-D8CA-4E26-8BA4-2DC7CC3EE4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6977</TotalTime>
  <Words>1211</Words>
  <Application>Microsoft Office PowerPoint</Application>
  <PresentationFormat>Widescreen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Condensed</vt:lpstr>
      <vt:lpstr>RobotoCondensed-Light</vt:lpstr>
      <vt:lpstr>Times New Roman</vt:lpstr>
      <vt:lpstr>Verdana</vt:lpstr>
      <vt:lpstr>Office Theme</vt:lpstr>
      <vt:lpstr>PIEDALIES MŪSU  PASĀKUMĀ ViN23 IETVAROS  APVĀRSNIS  EIROPA SNIEGTĀS  IESPĒJAS </vt:lpstr>
      <vt:lpstr>PowerPoint Presentation</vt:lpstr>
      <vt:lpstr>APVĀRSNIS EIROPA  2. KLASTERA  DARBA PROGRAMMA</vt:lpstr>
      <vt:lpstr>PowerPoint Presentation</vt:lpstr>
      <vt:lpstr>Prasības</vt:lpstr>
      <vt:lpstr>PowerPoint Presentation</vt:lpstr>
      <vt:lpstr>Sadarbības iespējas uz NEB piemēra </vt:lpstr>
      <vt:lpstr>New European Bauhaus</vt:lpstr>
      <vt:lpstr>NEB projektu konkursi klasteros</vt:lpstr>
      <vt:lpstr>NEB projektu konkursi klasteros</vt:lpstr>
      <vt:lpstr>Tīklošanas iespējas</vt:lpstr>
      <vt:lpstr>Informācija un iespējas</vt:lpstr>
      <vt:lpstr>PowerPoint Presentation</vt:lpstr>
      <vt:lpstr>LZP VEBINĀRI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PIEDALIES MŪSU  PASĀKUMĀ ViN22 IETVAROS   IESKATS  APVĀRSNIS  EIROPĀ</dc:title>
  <dc:creator>Marija Plotniece</dc:creator>
  <cp:lastModifiedBy>Marija Plotniece</cp:lastModifiedBy>
  <cp:revision>42</cp:revision>
  <dcterms:created xsi:type="dcterms:W3CDTF">2022-02-16T16:30:00Z</dcterms:created>
  <dcterms:modified xsi:type="dcterms:W3CDTF">2023-02-20T22:54:02Z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0x0101003D0118E830AEDD428D4BE0AAFD13557A</vt:lpwstr>
  </property>
</Properties>
</file>