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4" r:id="rId5"/>
    <p:sldId id="258" r:id="rId6"/>
    <p:sldId id="405" r:id="rId7"/>
    <p:sldId id="407" r:id="rId8"/>
    <p:sldId id="408" r:id="rId9"/>
    <p:sldId id="406" r:id="rId10"/>
    <p:sldId id="417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04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187"/>
    <a:srgbClr val="5D6D30"/>
    <a:srgbClr val="BBFFF8"/>
    <a:srgbClr val="65ADB6"/>
    <a:srgbClr val="F39E1E"/>
    <a:srgbClr val="B6D452"/>
    <a:srgbClr val="D8FFE1"/>
    <a:srgbClr val="D1FFED"/>
    <a:srgbClr val="D1FFE2"/>
    <a:srgbClr val="C7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>
        <p:scale>
          <a:sx n="75" d="100"/>
          <a:sy n="75" d="100"/>
        </p:scale>
        <p:origin x="87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44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lzp.gov.lv/starptautiskas-sadarbibas-programmas/apvarsnis-eirop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me.easme-we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me.easme-we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dis.europa.eu/project/id/960828/repor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ic.ec.europa.eu/eic-challenges-information-days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50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b="1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2A11338-6E58-870E-2B5C-1D0CD2FBA611}"/>
              </a:ext>
            </a:extLst>
          </p:cNvPr>
          <p:cNvSpPr/>
          <p:nvPr/>
        </p:nvSpPr>
        <p:spPr>
          <a:xfrm>
            <a:off x="818825" y="5893818"/>
            <a:ext cx="11340334" cy="369332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5D6D3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8999B-9C4E-5847-CB30-F526FDD28187}"/>
              </a:ext>
            </a:extLst>
          </p:cNvPr>
          <p:cNvSpPr/>
          <p:nvPr/>
        </p:nvSpPr>
        <p:spPr>
          <a:xfrm>
            <a:off x="615403" y="2976880"/>
            <a:ext cx="10878507" cy="1916025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FA544-4960-C087-5221-5E12201D7895}"/>
              </a:ext>
            </a:extLst>
          </p:cNvPr>
          <p:cNvSpPr/>
          <p:nvPr/>
        </p:nvSpPr>
        <p:spPr>
          <a:xfrm>
            <a:off x="-183536" y="1766585"/>
            <a:ext cx="10111011" cy="369332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1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b="1" i="0" u="none" strike="noStrike" cap="all" dirty="0">
                <a:solidFill>
                  <a:srgbClr val="FFFFFF"/>
                </a:solidFill>
                <a:effectLst/>
                <a:latin typeface="YADK3-gZSDU 0"/>
              </a:rPr>
              <a:t>grants no 0.5 milj. līdz 2.5 milj., uz 1 – 3 gadiem, 100% atbalsts</a:t>
            </a:r>
            <a:endParaRPr lang="lv-LV" cap="all" dirty="0">
              <a:solidFill>
                <a:srgbClr val="FFFFFF"/>
              </a:solidFill>
              <a:effectLst/>
              <a:latin typeface="YADK3-gZSDU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effectLst/>
              </a:rPr>
              <a:t>mono iesniegums vai konsorcijs</a:t>
            </a:r>
            <a:endParaRPr lang="lv-LV" dirty="0"/>
          </a:p>
          <a:p>
            <a:pPr>
              <a:buFont typeface="Arial" panose="020B0604020202020204" pitchFamily="34" charset="0"/>
              <a:buChar char="•"/>
            </a:pPr>
            <a:r>
              <a:rPr lang="lv-LV" b="0" i="0" u="none" strike="noStrike" dirty="0" err="1">
                <a:effectLst/>
              </a:rPr>
              <a:t>Seal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of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Excellence</a:t>
            </a:r>
            <a:endParaRPr lang="lv-LV" b="0" i="0" u="none" strike="noStrike" dirty="0">
              <a:effectLst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Iesniedzēja projekta pieteikumam </a:t>
            </a:r>
            <a:r>
              <a:rPr lang="lv-LV" sz="2400" b="1" i="0" u="none" strike="noStrike" dirty="0">
                <a:solidFill>
                  <a:srgbClr val="BBFFF8"/>
                </a:solidFill>
                <a:effectLst/>
              </a:rPr>
              <a:t>ir jābalstās uz rezultātiem 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(principa pierādījums</a:t>
            </a:r>
            <a:r>
              <a:rPr lang="lv-LV" sz="2400" b="1" i="0" u="none" strike="noStrike" dirty="0">
                <a:solidFill>
                  <a:srgbClr val="BBFFF8"/>
                </a:solidFill>
                <a:effectLst/>
              </a:rPr>
              <a:t> TRL3 - TRL4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), kas sasniegti atbilstošā EIC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Pathfinder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(t.sk. projekti, kas finansēti ar EIC pilot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Pathfinder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,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Horizon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2020 FET-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Open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, FET-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Proactive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) un FET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Flagships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konkursos (t.sk. ERANET projekti zem FET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Work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Programme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). vai ERC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Proof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of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Concept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, vai Eiropas Aizsardzības fonda (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European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Defence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 </a:t>
            </a:r>
            <a:r>
              <a:rPr lang="lv-LV" sz="2400" b="0" i="0" u="none" strike="noStrike" dirty="0" err="1">
                <a:solidFill>
                  <a:srgbClr val="BBFFF8"/>
                </a:solidFill>
                <a:effectLst/>
              </a:rPr>
              <a:t>Fund</a:t>
            </a:r>
            <a:r>
              <a:rPr lang="lv-LV" sz="2400" b="0" i="0" u="none" strike="noStrike" dirty="0">
                <a:solidFill>
                  <a:srgbClr val="BBFFF8"/>
                </a:solidFill>
                <a:effectLst/>
              </a:rPr>
              <a:t>) pētniecības projektos, bet tikai attiecībā uz projektiem, kas ir vērsti uz civilo pielietojumu (tostarp divējāda pielietojuma produktiem).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lv-LV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v-LV" b="1" i="0" u="none" strike="noStrike" spc="300" dirty="0">
                <a:effectLst/>
              </a:rPr>
              <a:t>TIKAI </a:t>
            </a:r>
            <a:r>
              <a:rPr lang="lv-LV" i="0" u="none" strike="noStrike" dirty="0">
                <a:effectLst/>
              </a:rPr>
              <a:t>attiecībā uz </a:t>
            </a:r>
            <a:r>
              <a:rPr lang="lv-LV" i="0" u="none" strike="noStrike" dirty="0" err="1">
                <a:effectLst/>
              </a:rPr>
              <a:t>Transition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Challenge</a:t>
            </a:r>
            <a:r>
              <a:rPr lang="lv-LV" i="0" u="none" strike="noStrike" dirty="0">
                <a:effectLst/>
              </a:rPr>
              <a:t> konkursiem: </a:t>
            </a:r>
            <a:r>
              <a:rPr lang="lv-LV" b="1" i="0" u="none" strike="noStrike" dirty="0">
                <a:effectLst/>
              </a:rPr>
              <a:t>var pieteikties visi projekti, </a:t>
            </a:r>
            <a:r>
              <a:rPr lang="lv-LV" i="0" u="none" strike="noStrike" dirty="0">
                <a:effectLst/>
              </a:rPr>
              <a:t>ko finansē saskaņā ar pamatprogrammu "Apvārsnis 2020" vai "Apvārsnis Eiropa "</a:t>
            </a:r>
          </a:p>
          <a:p>
            <a:pPr marL="0" indent="0">
              <a:buNone/>
            </a:pPr>
            <a:r>
              <a:rPr lang="lv-LV" dirty="0">
                <a:solidFill>
                  <a:schemeClr val="bg1"/>
                </a:solidFill>
              </a:rPr>
              <a:t>Nākamais</a:t>
            </a:r>
            <a:r>
              <a:rPr lang="lv-LV" i="0" u="none" strike="noStrike" dirty="0">
                <a:solidFill>
                  <a:schemeClr val="bg1"/>
                </a:solidFill>
                <a:effectLst/>
              </a:rPr>
              <a:t> projektu iesniegšanas termiņi uz 2023.g. ir 12.aprīlis un 27. septembris.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13643E4-DCF1-0411-4498-D9E57AC1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4DDB1EC-0BAA-EAD6-2183-522B4FFC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5279F8-9594-BE3F-01A5-C0621939DE3E}"/>
              </a:ext>
            </a:extLst>
          </p:cNvPr>
          <p:cNvSpPr txBox="1">
            <a:spLocks/>
          </p:cNvSpPr>
          <p:nvPr/>
        </p:nvSpPr>
        <p:spPr>
          <a:xfrm>
            <a:off x="454742" y="140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/>
              <a:t>EIC TRANSITION {</a:t>
            </a:r>
            <a:r>
              <a:rPr lang="lv-LV" b="1">
                <a:solidFill>
                  <a:schemeClr val="bg1"/>
                </a:solidFill>
              </a:rPr>
              <a:t>OPEN &amp; CHALLENGE</a:t>
            </a:r>
            <a:r>
              <a:rPr lang="lv-LV"/>
              <a:t>}</a:t>
            </a:r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A566D-D3A2-A138-4C02-8A498923CB9A}"/>
              </a:ext>
            </a:extLst>
          </p:cNvPr>
          <p:cNvSpPr txBox="1"/>
          <p:nvPr/>
        </p:nvSpPr>
        <p:spPr>
          <a:xfrm>
            <a:off x="629264" y="964182"/>
            <a:ext cx="781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0" u="none" strike="noStrike" spc="300" dirty="0">
                <a:effectLst/>
              </a:rPr>
              <a:t>mērķis ir nostiprināt gan jūsu tehnoloģiju, gan biznesa ideju, tādējādi attīstot gan produktu, gan gatavību tirgum.</a:t>
            </a:r>
          </a:p>
        </p:txBody>
      </p:sp>
    </p:spTree>
    <p:extLst>
      <p:ext uri="{BB962C8B-B14F-4D97-AF65-F5344CB8AC3E}">
        <p14:creationId xmlns:p14="http://schemas.microsoft.com/office/powerpoint/2010/main" val="191464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6276BE-17B0-01DB-11CE-909947A18ABA}"/>
              </a:ext>
            </a:extLst>
          </p:cNvPr>
          <p:cNvSpPr/>
          <p:nvPr/>
        </p:nvSpPr>
        <p:spPr>
          <a:xfrm>
            <a:off x="-330766" y="1973109"/>
            <a:ext cx="8383385" cy="720930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140053"/>
            <a:ext cx="10515600" cy="1325563"/>
          </a:xfrm>
        </p:spPr>
        <p:txBody>
          <a:bodyPr/>
          <a:lstStyle/>
          <a:p>
            <a:r>
              <a:rPr lang="lv-LV" dirty="0"/>
              <a:t>EIC TRANSITION {</a:t>
            </a:r>
            <a:r>
              <a:rPr lang="lv-LV" b="1" dirty="0">
                <a:solidFill>
                  <a:schemeClr val="bg1"/>
                </a:solidFill>
              </a:rPr>
              <a:t>OPEN &amp; CHALLENGE</a:t>
            </a:r>
            <a:r>
              <a:rPr lang="lv-LV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v-LV" b="1" i="0" u="none" strike="noStrike" cap="all" dirty="0">
                <a:solidFill>
                  <a:schemeClr val="bg1"/>
                </a:solidFill>
                <a:effectLst/>
                <a:latin typeface="+mj-lt"/>
              </a:rPr>
              <a:t>Izaicinājumu (</a:t>
            </a:r>
            <a:r>
              <a:rPr lang="lv-LV" b="1" i="0" u="none" strike="noStrike" cap="all" dirty="0" err="1">
                <a:solidFill>
                  <a:schemeClr val="bg1"/>
                </a:solidFill>
                <a:effectLst/>
                <a:latin typeface="+mj-lt"/>
              </a:rPr>
              <a:t>challenge</a:t>
            </a:r>
            <a:r>
              <a:rPr lang="lv-LV" b="1" i="0" u="none" strike="noStrike" cap="all" dirty="0">
                <a:solidFill>
                  <a:schemeClr val="bg1"/>
                </a:solidFill>
                <a:effectLst/>
                <a:latin typeface="+mj-lt"/>
              </a:rPr>
              <a:t>) saraksts uz 23.g.:</a:t>
            </a:r>
            <a:endParaRPr lang="lv-LV" cap="all" dirty="0">
              <a:solidFill>
                <a:schemeClr val="bg1"/>
              </a:solidFill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lv-LV" sz="2400" b="1" i="0" u="none" strike="noStrike" cap="all" dirty="0">
                <a:effectLst/>
                <a:latin typeface="+mj-lt"/>
              </a:rPr>
              <a:t>Micro-</a:t>
            </a:r>
            <a:r>
              <a:rPr lang="lv-LV" sz="2400" b="1" i="0" u="none" strike="noStrike" cap="all" dirty="0" err="1">
                <a:effectLst/>
                <a:latin typeface="+mj-lt"/>
              </a:rPr>
              <a:t>Nano</a:t>
            </a:r>
            <a:r>
              <a:rPr lang="lv-LV" sz="2400" b="1" i="0" u="none" strike="noStrike" cap="all" dirty="0">
                <a:effectLst/>
                <a:latin typeface="+mj-lt"/>
              </a:rPr>
              <a:t>-</a:t>
            </a:r>
            <a:r>
              <a:rPr lang="lv-LV" sz="2400" b="1" i="0" u="none" strike="noStrike" cap="all" dirty="0" err="1">
                <a:effectLst/>
                <a:latin typeface="+mj-lt"/>
              </a:rPr>
              <a:t>Bio</a:t>
            </a:r>
            <a:r>
              <a:rPr lang="lv-LV" sz="2400" b="1" i="0" u="none" strike="noStrike" cap="all" dirty="0">
                <a:effectLst/>
                <a:latin typeface="+mj-lt"/>
              </a:rPr>
              <a:t> ierīces (Micro-</a:t>
            </a:r>
            <a:r>
              <a:rPr lang="lv-LV" sz="2400" b="1" i="0" u="none" strike="noStrike" cap="all" dirty="0" err="1">
                <a:effectLst/>
                <a:latin typeface="+mj-lt"/>
              </a:rPr>
              <a:t>Nano</a:t>
            </a:r>
            <a:r>
              <a:rPr lang="lv-LV" sz="2400" b="1" i="0" u="none" strike="noStrike" cap="all" dirty="0">
                <a:effectLst/>
                <a:latin typeface="+mj-lt"/>
              </a:rPr>
              <a:t>-</a:t>
            </a:r>
            <a:r>
              <a:rPr lang="lv-LV" sz="2400" b="1" i="0" u="none" strike="noStrike" cap="all" dirty="0" err="1">
                <a:effectLst/>
                <a:latin typeface="+mj-lt"/>
              </a:rPr>
              <a:t>Bio</a:t>
            </a:r>
            <a:r>
              <a:rPr lang="lv-LV" sz="2400" b="1" i="0" u="none" strike="noStrike" cap="all" dirty="0">
                <a:effectLst/>
                <a:latin typeface="+mj-lt"/>
              </a:rPr>
              <a:t> </a:t>
            </a:r>
            <a:r>
              <a:rPr lang="lv-LV" sz="2400" b="1" i="0" u="none" strike="noStrike" cap="all" dirty="0" err="1">
                <a:effectLst/>
                <a:latin typeface="+mj-lt"/>
              </a:rPr>
              <a:t>devices</a:t>
            </a:r>
            <a:r>
              <a:rPr lang="lv-LV" sz="2400" b="1" i="0" u="none" strike="noStrike" cap="all" dirty="0">
                <a:effectLst/>
                <a:latin typeface="+mj-lt"/>
              </a:rPr>
              <a:t>)</a:t>
            </a:r>
            <a:endParaRPr lang="lv-LV" sz="2400" cap="all" dirty="0"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lv-LV" sz="2400" b="1" i="0" u="none" strike="noStrike" cap="all" dirty="0">
                <a:effectLst/>
                <a:latin typeface="+mj-lt"/>
              </a:rPr>
              <a:t>Vides inteliģence (</a:t>
            </a:r>
            <a:r>
              <a:rPr lang="lv-LV" sz="2400" b="1" i="0" u="none" strike="noStrike" cap="all" dirty="0" err="1">
                <a:effectLst/>
                <a:latin typeface="+mj-lt"/>
              </a:rPr>
              <a:t>Environmental</a:t>
            </a:r>
            <a:r>
              <a:rPr lang="lv-LV" sz="2400" b="1" i="0" u="none" strike="noStrike" cap="all" dirty="0">
                <a:effectLst/>
                <a:latin typeface="+mj-lt"/>
              </a:rPr>
              <a:t> </a:t>
            </a:r>
            <a:r>
              <a:rPr lang="lv-LV" sz="2400" b="1" i="0" u="none" strike="noStrike" cap="all" dirty="0" err="1">
                <a:effectLst/>
                <a:latin typeface="+mj-lt"/>
              </a:rPr>
              <a:t>intelligence</a:t>
            </a:r>
            <a:r>
              <a:rPr lang="lv-LV" sz="2400" b="1" i="0" u="none" strike="noStrike" cap="all" dirty="0">
                <a:effectLst/>
                <a:latin typeface="+mj-lt"/>
              </a:rPr>
              <a:t>)</a:t>
            </a:r>
            <a:endParaRPr lang="lv-LV" sz="2400" cap="all" dirty="0"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lv-LV" sz="2400" b="1" i="0" u="none" strike="noStrike" cap="all" dirty="0">
                <a:effectLst/>
                <a:latin typeface="+mj-lt"/>
              </a:rPr>
              <a:t>Mikroshēmas mēroga optiskās frekvences ķemmes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v-LV" sz="2400" b="1" i="0" u="none" strike="noStrike" cap="all" dirty="0">
                <a:effectLst/>
                <a:latin typeface="+mj-lt"/>
              </a:rPr>
              <a:t> (</a:t>
            </a:r>
            <a:r>
              <a:rPr lang="lv-LV" sz="2400" b="1" i="0" u="none" strike="noStrike" cap="all" dirty="0" err="1">
                <a:effectLst/>
                <a:latin typeface="+mj-lt"/>
              </a:rPr>
              <a:t>Chip-scale</a:t>
            </a:r>
            <a:r>
              <a:rPr lang="lv-LV" sz="2400" b="1" i="0" u="none" strike="noStrike" cap="all" dirty="0">
                <a:effectLst/>
                <a:latin typeface="+mj-lt"/>
              </a:rPr>
              <a:t> </a:t>
            </a:r>
            <a:r>
              <a:rPr lang="lv-LV" sz="2400" b="1" i="0" u="none" strike="noStrike" cap="all" dirty="0" err="1">
                <a:effectLst/>
                <a:latin typeface="+mj-lt"/>
              </a:rPr>
              <a:t>optical</a:t>
            </a:r>
            <a:r>
              <a:rPr lang="lv-LV" sz="2400" b="1" i="0" u="none" strike="noStrike" cap="all" dirty="0">
                <a:effectLst/>
                <a:latin typeface="+mj-lt"/>
              </a:rPr>
              <a:t> </a:t>
            </a:r>
            <a:r>
              <a:rPr lang="lv-LV" sz="2400" b="1" i="0" u="none" strike="noStrike" cap="all" dirty="0" err="1">
                <a:effectLst/>
                <a:latin typeface="+mj-lt"/>
              </a:rPr>
              <a:t>frequency</a:t>
            </a:r>
            <a:r>
              <a:rPr lang="lv-LV" sz="2400" b="1" i="0" u="none" strike="noStrike" cap="all" dirty="0">
                <a:effectLst/>
                <a:latin typeface="+mj-lt"/>
              </a:rPr>
              <a:t> </a:t>
            </a:r>
            <a:r>
              <a:rPr lang="lv-LV" sz="2400" b="1" i="0" u="none" strike="noStrike" cap="all" dirty="0" err="1">
                <a:effectLst/>
                <a:latin typeface="+mj-lt"/>
              </a:rPr>
              <a:t>combs</a:t>
            </a:r>
            <a:r>
              <a:rPr lang="lv-LV" sz="2400" b="1" i="0" u="none" strike="noStrike" cap="all" dirty="0">
                <a:effectLst/>
                <a:latin typeface="+mj-lt"/>
              </a:rPr>
              <a:t>)</a:t>
            </a:r>
            <a:endParaRPr lang="lv-LV" sz="2400" cap="all" dirty="0">
              <a:effectLst/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2D4C9F4-0A12-3070-B856-41ACC447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509F17-8FE7-4F9C-1BA3-B2D2F2B7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E7F58F-01B1-16D4-940F-2DEDEC5775DB}"/>
              </a:ext>
            </a:extLst>
          </p:cNvPr>
          <p:cNvSpPr/>
          <p:nvPr/>
        </p:nvSpPr>
        <p:spPr>
          <a:xfrm>
            <a:off x="0" y="6536972"/>
            <a:ext cx="12192000" cy="434098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4098" name="Picture 2" descr="Role Transition &amp; Leadership Development | Enparadigm">
            <a:extLst>
              <a:ext uri="{FF2B5EF4-FFF2-40B4-BE49-F238E27FC236}">
                <a16:creationId xmlns:a16="http://schemas.microsoft.com/office/drawing/2014/main" id="{C1675DB5-942A-95F3-B122-A196B767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61" y="3584441"/>
            <a:ext cx="4865887" cy="31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D241CE-08E4-E4FF-AE77-9BA3AA947FCB}"/>
              </a:ext>
            </a:extLst>
          </p:cNvPr>
          <p:cNvSpPr/>
          <p:nvPr/>
        </p:nvSpPr>
        <p:spPr>
          <a:xfrm>
            <a:off x="-130568" y="4724059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940042-87D8-0809-3CFB-D75140810D7C}"/>
              </a:ext>
            </a:extLst>
          </p:cNvPr>
          <p:cNvSpPr/>
          <p:nvPr/>
        </p:nvSpPr>
        <p:spPr>
          <a:xfrm>
            <a:off x="-130568" y="1730135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i="0" u="none" strike="noStrike" dirty="0">
                <a:solidFill>
                  <a:srgbClr val="5D6D30"/>
                </a:solidFill>
                <a:effectLst/>
              </a:rPr>
              <a:t>EIC </a:t>
            </a:r>
            <a:r>
              <a:rPr lang="lv-LV" b="0" i="0" u="none" strike="noStrike" dirty="0" err="1">
                <a:solidFill>
                  <a:srgbClr val="5D6D30"/>
                </a:solidFill>
                <a:effectLst/>
              </a:rPr>
              <a:t>Accelerator</a:t>
            </a:r>
            <a:endParaRPr lang="lv-LV" dirty="0">
              <a:solidFill>
                <a:srgbClr val="5D6D3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296"/>
            <a:ext cx="10515600" cy="481114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v-LV" b="1" dirty="0" err="1">
                <a:solidFill>
                  <a:schemeClr val="bg1"/>
                </a:solidFill>
              </a:rPr>
              <a:t>B</a:t>
            </a:r>
            <a:r>
              <a:rPr lang="lv-LV" b="1" i="0" u="none" strike="noStrike" dirty="0" err="1">
                <a:solidFill>
                  <a:schemeClr val="bg1"/>
                </a:solidFill>
                <a:effectLst/>
              </a:rPr>
              <a:t>lended</a:t>
            </a:r>
            <a:r>
              <a:rPr lang="lv-LV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lv-LV" b="1" i="0" u="none" strike="noStrike" dirty="0" err="1">
                <a:solidFill>
                  <a:schemeClr val="bg1"/>
                </a:solidFill>
                <a:effectLst/>
              </a:rPr>
              <a:t>finance</a:t>
            </a:r>
            <a:r>
              <a:rPr lang="lv-LV" b="1" i="0" u="none" strike="noStrike" dirty="0">
                <a:solidFill>
                  <a:schemeClr val="bg1"/>
                </a:solidFill>
                <a:effectLst/>
              </a:rPr>
              <a:t> : līdz 2.5 milj. eiro grants + līdz 15 (vai vairāk) </a:t>
            </a:r>
            <a:r>
              <a:rPr lang="lv-LV" b="1" i="0" u="none" strike="noStrike" dirty="0" err="1">
                <a:solidFill>
                  <a:schemeClr val="bg1"/>
                </a:solidFill>
                <a:effectLst/>
              </a:rPr>
              <a:t>investicija</a:t>
            </a:r>
            <a:endParaRPr lang="lv-LV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effectLst/>
              </a:rPr>
              <a:t>Mono pieteikums</a:t>
            </a:r>
            <a:endParaRPr lang="lv-LV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effectLst/>
              </a:rPr>
              <a:t>Var pieteikties jebkurā laikā, izmantojot </a:t>
            </a:r>
            <a:r>
              <a:rPr lang="lv-LV" b="1" i="0" u="none" strike="noStrike" dirty="0">
                <a:effectLst/>
              </a:rPr>
              <a:t>EIC MI platformu</a:t>
            </a:r>
            <a:r>
              <a:rPr lang="lv-LV" b="0" i="0" u="none" strike="noStrike" dirty="0">
                <a:effectLst/>
              </a:rPr>
              <a:t>. </a:t>
            </a:r>
            <a:endParaRPr lang="lv-LV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effectLst/>
              </a:rPr>
              <a:t>Nepieciešams video, </a:t>
            </a:r>
            <a:r>
              <a:rPr lang="lv-LV" b="0" i="0" u="none" strike="noStrike" dirty="0" err="1">
                <a:effectLst/>
              </a:rPr>
              <a:t>pitchdeck</a:t>
            </a:r>
            <a:r>
              <a:rPr lang="lv-LV" b="0" i="0" u="none" strike="noStrike" dirty="0">
                <a:effectLst/>
              </a:rPr>
              <a:t> prezentācija un atbildes uz īsu jautājumu kopumu par jūsu inovāciju un jūsu komandu.</a:t>
            </a:r>
            <a:endParaRPr lang="lv-LV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effectLst/>
              </a:rPr>
              <a:t>Atbildes 4 nedēļu laikā. </a:t>
            </a:r>
            <a:endParaRPr lang="lv-LV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effectLst/>
              </a:rPr>
              <a:t>Ja jūsu pieteikums atbilst pamatkritērijiem, jūs tiksiet </a:t>
            </a:r>
            <a:r>
              <a:rPr lang="lv-LV" b="0" i="0" u="sng" strike="noStrike" dirty="0">
                <a:effectLst/>
              </a:rPr>
              <a:t>aicināts sagatavot pilnu pieteikumu</a:t>
            </a:r>
            <a:r>
              <a:rPr lang="lv-LV" b="0" i="0" u="none" strike="noStrike" dirty="0">
                <a:effectLst/>
              </a:rPr>
              <a:t>.</a:t>
            </a:r>
            <a:endParaRPr lang="lv-LV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b="0" i="0" u="none" strike="noStrike" dirty="0" err="1">
                <a:solidFill>
                  <a:srgbClr val="5D6D30"/>
                </a:solidFill>
                <a:effectLst/>
              </a:rPr>
              <a:t>Seal</a:t>
            </a:r>
            <a:r>
              <a:rPr lang="lv-LV" b="0" i="0" u="none" strike="noStrike" dirty="0">
                <a:solidFill>
                  <a:srgbClr val="5D6D30"/>
                </a:solidFill>
                <a:effectLst/>
              </a:rPr>
              <a:t> </a:t>
            </a:r>
            <a:r>
              <a:rPr lang="lv-LV" b="0" i="0" u="none" strike="noStrike" dirty="0" err="1">
                <a:solidFill>
                  <a:srgbClr val="5D6D30"/>
                </a:solidFill>
                <a:effectLst/>
              </a:rPr>
              <a:t>of</a:t>
            </a:r>
            <a:r>
              <a:rPr lang="lv-LV" b="0" i="0" u="none" strike="noStrike" dirty="0">
                <a:solidFill>
                  <a:srgbClr val="5D6D30"/>
                </a:solidFill>
                <a:effectLst/>
              </a:rPr>
              <a:t> </a:t>
            </a:r>
            <a:r>
              <a:rPr lang="lv-LV" b="0" i="0" u="none" strike="noStrike" dirty="0" err="1">
                <a:solidFill>
                  <a:srgbClr val="5D6D30"/>
                </a:solidFill>
                <a:effectLst/>
              </a:rPr>
              <a:t>Excellence</a:t>
            </a:r>
            <a:endParaRPr lang="lv-LV" b="0" i="0" u="none" strike="noStrike" dirty="0">
              <a:solidFill>
                <a:srgbClr val="5D6D30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b="1" i="0" u="none" strike="noStrike" cap="all" dirty="0">
                <a:solidFill>
                  <a:schemeClr val="bg1"/>
                </a:solidFill>
                <a:effectLst/>
                <a:latin typeface="YADK3-gZSDU 0"/>
              </a:rPr>
              <a:t>Projektu iesniegšanas termiņi uz 2023.g.</a:t>
            </a:r>
            <a:endParaRPr lang="lv-LV" cap="all" dirty="0">
              <a:solidFill>
                <a:schemeClr val="bg1"/>
              </a:solidFill>
              <a:effectLst/>
              <a:latin typeface="YADK3-gZSDU 0"/>
            </a:endParaRPr>
          </a:p>
          <a:p>
            <a:pPr>
              <a:lnSpc>
                <a:spcPct val="120000"/>
              </a:lnSpc>
            </a:pPr>
            <a:r>
              <a:rPr lang="lv-LV" b="1" i="0" u="none" strike="noStrike" cap="all" dirty="0">
                <a:effectLst/>
                <a:latin typeface="YADK3-gZSDU 0"/>
              </a:rPr>
              <a:t>22. marts,</a:t>
            </a:r>
            <a:endParaRPr lang="lv-LV" cap="all" dirty="0">
              <a:effectLst/>
              <a:latin typeface="YADK3-gZSDU 0"/>
            </a:endParaRPr>
          </a:p>
          <a:p>
            <a:pPr>
              <a:lnSpc>
                <a:spcPct val="120000"/>
              </a:lnSpc>
            </a:pPr>
            <a:r>
              <a:rPr lang="lv-LV" b="1" i="0" u="none" strike="noStrike" cap="all" dirty="0">
                <a:effectLst/>
                <a:latin typeface="YADK3-gZSDU 0"/>
              </a:rPr>
              <a:t>7. jūnijs,</a:t>
            </a:r>
          </a:p>
          <a:p>
            <a:pPr>
              <a:lnSpc>
                <a:spcPct val="120000"/>
              </a:lnSpc>
            </a:pPr>
            <a:r>
              <a:rPr lang="lv-LV" b="1" i="0" u="none" strike="noStrike" cap="all" dirty="0">
                <a:effectLst/>
                <a:latin typeface="YADK3-gZSDU 0"/>
              </a:rPr>
              <a:t> 4. oktobris.</a:t>
            </a:r>
            <a:endParaRPr lang="lv-LV" dirty="0"/>
          </a:p>
          <a:p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D6DFEF7-AA0E-3CC7-BD2F-0C04DFFF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D594DA1-3910-C026-F198-482A7201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6B8B0-EFD0-AC55-E6BB-6FF7002CACD4}"/>
              </a:ext>
            </a:extLst>
          </p:cNvPr>
          <p:cNvSpPr txBox="1"/>
          <p:nvPr/>
        </p:nvSpPr>
        <p:spPr>
          <a:xfrm>
            <a:off x="927035" y="1155324"/>
            <a:ext cx="9710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b="0" i="0" u="none" strike="noStrike" dirty="0">
                <a:effectLst/>
              </a:rPr>
              <a:t>atbalsta uzņēmumus (galvenokārt </a:t>
            </a:r>
            <a:r>
              <a:rPr lang="lv-LV" sz="1600" b="0" i="0" u="none" strike="noStrike" dirty="0" err="1">
                <a:effectLst/>
              </a:rPr>
              <a:t>startup</a:t>
            </a:r>
            <a:r>
              <a:rPr lang="lv-LV" sz="1600" b="0" i="0" u="none" strike="noStrike" dirty="0">
                <a:effectLst/>
              </a:rPr>
              <a:t> un MVU), lai radītu jaunus tirgus vai «izjauktu» esošos</a:t>
            </a:r>
          </a:p>
        </p:txBody>
      </p:sp>
      <p:pic>
        <p:nvPicPr>
          <p:cNvPr id="5122" name="Picture 2" descr="200+ Free Rocket &amp; Spaceship Vectors - Pixabay">
            <a:extLst>
              <a:ext uri="{FF2B5EF4-FFF2-40B4-BE49-F238E27FC236}">
                <a16:creationId xmlns:a16="http://schemas.microsoft.com/office/drawing/2014/main" id="{60A30C79-8DD2-3488-5511-3C17CC9D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52" y="4227055"/>
            <a:ext cx="2564249" cy="24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301400"/>
            <a:ext cx="10515600" cy="1325563"/>
          </a:xfrm>
        </p:spPr>
        <p:txBody>
          <a:bodyPr/>
          <a:lstStyle/>
          <a:p>
            <a:r>
              <a:rPr lang="lv-LV" b="1" i="0" u="none" strike="noStrike" dirty="0">
                <a:solidFill>
                  <a:srgbClr val="5D6D30"/>
                </a:solidFill>
                <a:effectLst/>
              </a:rPr>
              <a:t>EIC </a:t>
            </a:r>
            <a:r>
              <a:rPr lang="lv-LV" b="1" i="0" u="none" strike="noStrike" dirty="0" err="1">
                <a:solidFill>
                  <a:srgbClr val="5D6D30"/>
                </a:solidFill>
                <a:effectLst/>
              </a:rPr>
              <a:t>Accelerator</a:t>
            </a:r>
            <a:endParaRPr lang="lv-LV" b="1" dirty="0">
              <a:solidFill>
                <a:srgbClr val="5D6D3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8" y="162696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Vēža </a:t>
            </a:r>
            <a:r>
              <a:rPr lang="lv-LV" i="0" u="none" strike="noStrike" dirty="0" err="1">
                <a:effectLst/>
              </a:rPr>
              <a:t>biomarķieru</a:t>
            </a:r>
            <a:r>
              <a:rPr lang="lv-LV" i="0" u="none" strike="noStrike" dirty="0">
                <a:effectLst/>
              </a:rPr>
              <a:t> testi (</a:t>
            </a:r>
            <a:r>
              <a:rPr lang="lv-LV" i="0" u="none" strike="noStrike" dirty="0" err="1">
                <a:effectLst/>
              </a:rPr>
              <a:t>Biomarker</a:t>
            </a:r>
            <a:r>
              <a:rPr lang="lv-LV" i="0" u="none" strike="noStrike" dirty="0">
                <a:effectLst/>
              </a:rPr>
              <a:t> Tests </a:t>
            </a:r>
            <a:r>
              <a:rPr lang="lv-LV" i="0" u="none" strike="noStrike" dirty="0" err="1">
                <a:effectLst/>
              </a:rPr>
              <a:t>for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Cancer</a:t>
            </a:r>
            <a:r>
              <a:rPr lang="lv-LV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Dekontaminācija</a:t>
            </a:r>
            <a:r>
              <a:rPr lang="lv-LV" i="0" u="none" strike="noStrike" dirty="0">
                <a:effectLst/>
              </a:rPr>
              <a:t>, lai pārvarētu pandēmiju (</a:t>
            </a:r>
            <a:r>
              <a:rPr lang="lv-LV" i="0" u="none" strike="noStrike" dirty="0" err="1">
                <a:effectLst/>
              </a:rPr>
              <a:t>Decontamination</a:t>
            </a:r>
            <a:r>
              <a:rPr lang="lv-LV" i="0" u="none" strike="noStrike" dirty="0">
                <a:effectLst/>
              </a:rPr>
              <a:t> to </a:t>
            </a:r>
            <a:r>
              <a:rPr lang="lv-LV" i="0" u="none" strike="noStrike" dirty="0" err="1">
                <a:effectLst/>
              </a:rPr>
              <a:t>overcome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the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pandemic</a:t>
            </a:r>
            <a:r>
              <a:rPr lang="lv-LV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Enerģijas uzkrāšana (</a:t>
            </a:r>
            <a:r>
              <a:rPr lang="lv-LV" i="0" u="none" strike="noStrike" dirty="0" err="1">
                <a:effectLst/>
              </a:rPr>
              <a:t>Energy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storage</a:t>
            </a:r>
            <a:r>
              <a:rPr lang="lv-LV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Jaunais Eiropas "</a:t>
            </a:r>
            <a:r>
              <a:rPr lang="lv-LV" i="0" u="none" strike="noStrike" dirty="0" err="1">
                <a:effectLst/>
              </a:rPr>
              <a:t>Bauhaus</a:t>
            </a:r>
            <a:r>
              <a:rPr lang="lv-LV" i="0" u="none" strike="noStrike" dirty="0">
                <a:effectLst/>
              </a:rPr>
              <a:t>" (</a:t>
            </a:r>
            <a:r>
              <a:rPr lang="lv-LV" i="0" u="none" strike="noStrike" dirty="0" err="1">
                <a:effectLst/>
              </a:rPr>
              <a:t>New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European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Bauhaus</a:t>
            </a:r>
            <a:r>
              <a:rPr lang="lv-LV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Kvantu datori un kvantu sensori (</a:t>
            </a:r>
            <a:r>
              <a:rPr lang="lv-LV" i="0" u="none" strike="noStrike" dirty="0" err="1">
                <a:effectLst/>
              </a:rPr>
              <a:t>Quantum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computers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and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quantum</a:t>
            </a:r>
            <a:r>
              <a:rPr lang="lv-LV" i="0" u="none" strike="noStrike" dirty="0">
                <a:effectLst/>
              </a:rPr>
              <a:t> sensors)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Pusvadītāji (</a:t>
            </a:r>
            <a:r>
              <a:rPr lang="lv-LV" i="0" u="none" strike="noStrike" dirty="0" err="1">
                <a:effectLst/>
              </a:rPr>
              <a:t>Semiconductors</a:t>
            </a:r>
            <a:r>
              <a:rPr lang="lv-LV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Ilgtspējīga lauksaimniecība (</a:t>
            </a:r>
            <a:r>
              <a:rPr lang="lv-LV" i="0" u="none" strike="noStrike" dirty="0" err="1">
                <a:effectLst/>
              </a:rPr>
              <a:t>Sustainable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agriculture</a:t>
            </a:r>
            <a:r>
              <a:rPr lang="lv-LV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lv-LV" i="0" u="none" strike="noStrike" dirty="0">
                <a:effectLst/>
              </a:rPr>
              <a:t> Kosmosa tehnoloģijas un pakalpojumi (</a:t>
            </a:r>
            <a:r>
              <a:rPr lang="lv-LV" i="0" u="none" strike="noStrike" dirty="0" err="1">
                <a:effectLst/>
              </a:rPr>
              <a:t>Space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technologies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and</a:t>
            </a:r>
            <a:r>
              <a:rPr lang="lv-LV" i="0" u="none" strike="noStrike" dirty="0">
                <a:effectLst/>
              </a:rPr>
              <a:t> </a:t>
            </a:r>
            <a:r>
              <a:rPr lang="lv-LV" i="0" u="none" strike="noStrike" dirty="0" err="1">
                <a:effectLst/>
              </a:rPr>
              <a:t>services</a:t>
            </a:r>
            <a:r>
              <a:rPr lang="lv-LV" i="0" u="none" strike="noStrike" dirty="0">
                <a:effectLst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D4BF2C0-A75B-0862-6826-F192F2C19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A0C7B4E-0A82-029F-FCBA-6E4AF0FC3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304C30-8232-9219-0EF8-3C3D2C4208E4}"/>
              </a:ext>
            </a:extLst>
          </p:cNvPr>
          <p:cNvSpPr/>
          <p:nvPr/>
        </p:nvSpPr>
        <p:spPr>
          <a:xfrm rot="5400000" flipV="1">
            <a:off x="-2860316" y="3171644"/>
            <a:ext cx="5781040" cy="555352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175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35B79A-BDFF-8765-A4D8-8844FFB3294B}"/>
              </a:ext>
            </a:extLst>
          </p:cNvPr>
          <p:cNvSpPr/>
          <p:nvPr/>
        </p:nvSpPr>
        <p:spPr>
          <a:xfrm>
            <a:off x="-49161" y="4748462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B5824-08A8-5536-7896-DDD628226DEC}"/>
              </a:ext>
            </a:extLst>
          </p:cNvPr>
          <p:cNvSpPr/>
          <p:nvPr/>
        </p:nvSpPr>
        <p:spPr>
          <a:xfrm>
            <a:off x="-49161" y="3251595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D4A27-A1F8-8932-7157-F19203401E14}"/>
              </a:ext>
            </a:extLst>
          </p:cNvPr>
          <p:cNvSpPr/>
          <p:nvPr/>
        </p:nvSpPr>
        <p:spPr>
          <a:xfrm>
            <a:off x="-135194" y="1799349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50" y="327494"/>
            <a:ext cx="7879735" cy="1325563"/>
          </a:xfrm>
        </p:spPr>
        <p:txBody>
          <a:bodyPr>
            <a:normAutofit/>
          </a:bodyPr>
          <a:lstStyle/>
          <a:p>
            <a:r>
              <a:rPr lang="lv-LV" sz="4800" b="1" i="0" u="none" strike="noStrike" spc="600" dirty="0">
                <a:solidFill>
                  <a:srgbClr val="5D6D30"/>
                </a:solidFill>
                <a:effectLst/>
              </a:rPr>
              <a:t>EIC BALVAS</a:t>
            </a:r>
            <a:endParaRPr lang="lv-LV" sz="4800" b="1" spc="600" dirty="0">
              <a:solidFill>
                <a:srgbClr val="5D6D3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5" y="1854566"/>
            <a:ext cx="11176820" cy="47020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sz="2000" b="1" i="0" u="none" strike="noStrike" dirty="0">
                <a:solidFill>
                  <a:schemeClr val="bg1"/>
                </a:solidFill>
                <a:effectLst/>
              </a:rPr>
              <a:t>EIROPAS BALVA SIEVIETĒM NOVATORĒM</a:t>
            </a:r>
            <a:endParaRPr lang="lv-LV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lv-LV" sz="2000" dirty="0"/>
              <a:t>Ar Eiropas balvu sievietēm novatorēm tiek godinātas sievietes uzņēmējas, kas atbalsta Eiropas revolucionārās inovācijas, lai viņas varētu iedvesmot citas sievietes un meitenes sekot viņu pēdās.</a:t>
            </a:r>
          </a:p>
          <a:p>
            <a:pPr marL="0" indent="0">
              <a:lnSpc>
                <a:spcPct val="100000"/>
              </a:lnSpc>
              <a:buNone/>
            </a:pPr>
            <a:endParaRPr lang="lv-LV" sz="20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2000" b="1" i="0" u="none" strike="noStrike" cap="all" dirty="0">
                <a:solidFill>
                  <a:schemeClr val="bg1"/>
                </a:solidFill>
                <a:effectLst/>
                <a:latin typeface="YADK3-gZSDU 0"/>
              </a:rPr>
              <a:t>Eiropas inovācijas galvaspilsētas balva (iCapital)</a:t>
            </a:r>
            <a:endParaRPr lang="lv-LV" sz="2000" b="1" cap="all" dirty="0">
              <a:solidFill>
                <a:schemeClr val="bg1"/>
              </a:solidFill>
              <a:latin typeface="YADK3-gZSDU 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lv-LV" sz="2000" b="0" i="0" u="none" strike="noStrike" dirty="0">
                <a:effectLst/>
              </a:rPr>
              <a:t>Eiropas inovācijas galvaspilsētas balva atzīs pilsētu kā </a:t>
            </a:r>
            <a:r>
              <a:rPr lang="lv-LV" sz="2000" b="1" i="0" u="none" strike="noStrike" dirty="0">
                <a:effectLst/>
              </a:rPr>
              <a:t>vietējās inovācijas ekosistēmas katalizatoru lomu</a:t>
            </a:r>
            <a:r>
              <a:rPr lang="lv-LV" sz="2000" b="0" i="0" u="none" strike="noStrike" dirty="0">
                <a:effectLst/>
              </a:rPr>
              <a:t> un stimulēs jaunas darbības, kuru mērķis ir </a:t>
            </a:r>
            <a:r>
              <a:rPr lang="lv-LV" sz="2000" b="1" i="0" u="none" strike="noStrike" dirty="0">
                <a:effectLst/>
              </a:rPr>
              <a:t>veicināt revolucionāru inovāciju</a:t>
            </a:r>
            <a:r>
              <a:rPr lang="lv-LV" sz="2000" b="0" i="0" u="none" strike="noStrike" dirty="0">
                <a:effectLst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lv-LV" sz="2000" cap="all" dirty="0">
              <a:latin typeface="YADK3-gZSDU 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lv-LV" sz="2000" b="1" i="0" u="none" strike="noStrike" cap="all" dirty="0">
                <a:solidFill>
                  <a:schemeClr val="bg1"/>
                </a:solidFill>
                <a:effectLst/>
                <a:latin typeface="YADK3-gZSDU 0"/>
              </a:rPr>
              <a:t>Eiropas sociālās inovācijas konkurss Eiropas sociālās inovācijas konkurss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b="0" i="0" u="none" strike="noStrike" dirty="0">
                <a:effectLst/>
                <a:latin typeface="YAEp1ckBmmo 0"/>
              </a:rPr>
              <a:t>Konkursā tiks meklētas tehnoloģiskas un ar tehnoloģijām nesaistītas sociālās inovācijas. </a:t>
            </a:r>
            <a:endParaRPr lang="lv-LV" sz="2000" dirty="0">
              <a:effectLst/>
              <a:latin typeface="YAEp1ckBmmo 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lv-LV" sz="2000" b="0" i="0" u="none" strike="noStrike" dirty="0">
                <a:effectLst/>
                <a:latin typeface="YAEp1ckBmmo 0"/>
              </a:rPr>
              <a:t>Konkursā īpaša uzmanība tiks pievērsta radikālām, tirgu radošām un "dziļo tehnoloģiju" inovācijām, kuri palīdzēs cīnīties pret </a:t>
            </a:r>
            <a:r>
              <a:rPr lang="lv-LV" sz="2000" b="1" i="0" u="none" strike="noStrike" dirty="0">
                <a:effectLst/>
                <a:latin typeface="YAEp1ckBmmo 0"/>
              </a:rPr>
              <a:t>enerģētisko nabadzību</a:t>
            </a:r>
            <a:r>
              <a:rPr lang="lv-LV" sz="2000" b="0" i="0" u="none" strike="noStrike" dirty="0">
                <a:effectLst/>
                <a:latin typeface="YAEp1ckBmmo 0"/>
              </a:rPr>
              <a:t> un līdz ar to </a:t>
            </a:r>
            <a:r>
              <a:rPr lang="lv-LV" sz="2000" b="1" i="0" u="none" strike="noStrike" dirty="0">
                <a:effectLst/>
                <a:latin typeface="YAEp1ckBmmo 0"/>
              </a:rPr>
              <a:t>pozitīvi ietekmēs iedzīvotāju dzīvi un vietējo labklājību</a:t>
            </a:r>
            <a:r>
              <a:rPr lang="lv-LV" sz="2000" b="0" i="0" u="none" strike="noStrike" dirty="0">
                <a:effectLst/>
                <a:latin typeface="YAEp1ckBmmo 0"/>
              </a:rPr>
              <a:t>. </a:t>
            </a:r>
            <a:endParaRPr lang="lv-LV" sz="2000" dirty="0">
              <a:effectLst/>
              <a:latin typeface="YAEp1ckBmmo 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E7AEA67-45CE-BC5F-558D-EF438105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238CB9-B9A6-A7AC-98EA-5234ED4D7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6146" name="Picture 2" descr="How to claim a prize | BCLC">
            <a:extLst>
              <a:ext uri="{FF2B5EF4-FFF2-40B4-BE49-F238E27FC236}">
                <a16:creationId xmlns:a16="http://schemas.microsoft.com/office/drawing/2014/main" id="{CC32F4E4-CC79-6EE7-6626-B5CCBA33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1" y="95152"/>
            <a:ext cx="2853689" cy="17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2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D848B-E8FD-26CA-14E3-ED86D945668F}"/>
              </a:ext>
            </a:extLst>
          </p:cNvPr>
          <p:cNvSpPr/>
          <p:nvPr/>
        </p:nvSpPr>
        <p:spPr>
          <a:xfrm>
            <a:off x="-135194" y="1809181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301400"/>
            <a:ext cx="10515600" cy="1325563"/>
          </a:xfrm>
        </p:spPr>
        <p:txBody>
          <a:bodyPr/>
          <a:lstStyle/>
          <a:p>
            <a:r>
              <a:rPr lang="lv-LV" b="1" i="0" u="none" strike="noStrike" spc="300" dirty="0">
                <a:solidFill>
                  <a:schemeClr val="bg1"/>
                </a:solidFill>
                <a:effectLst/>
              </a:rPr>
              <a:t>EIC BAS</a:t>
            </a:r>
            <a:endParaRPr lang="lv-LV" b="1" spc="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1825624"/>
            <a:ext cx="10859729" cy="473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i="0" u="none" strike="noStrike" dirty="0">
                <a:solidFill>
                  <a:schemeClr val="bg1"/>
                </a:solidFill>
                <a:effectLst/>
              </a:rPr>
              <a:t>KAM?</a:t>
            </a:r>
            <a:endParaRPr lang="lv-LV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lv-LV" b="0" i="0" u="none" strike="noStrike" dirty="0">
                <a:effectLst/>
              </a:rPr>
              <a:t>Visiem EIC balvas saņēmējiem (sākot no EIC </a:t>
            </a:r>
            <a:r>
              <a:rPr lang="lv-LV" b="0" i="0" u="none" strike="noStrike" dirty="0" err="1">
                <a:effectLst/>
              </a:rPr>
              <a:t>Accelerator</a:t>
            </a:r>
            <a:r>
              <a:rPr lang="lv-LV" b="0" i="0" u="none" strike="noStrike" dirty="0">
                <a:effectLst/>
              </a:rPr>
              <a:t>, EIC </a:t>
            </a:r>
            <a:r>
              <a:rPr lang="lv-LV" b="0" i="0" u="none" strike="noStrike" dirty="0" err="1">
                <a:effectLst/>
              </a:rPr>
              <a:t>Transition</a:t>
            </a:r>
            <a:r>
              <a:rPr lang="lv-LV" b="0" i="0" u="none" strike="noStrike" dirty="0">
                <a:effectLst/>
              </a:rPr>
              <a:t>, EIC </a:t>
            </a:r>
            <a:r>
              <a:rPr lang="lv-LV" b="0" i="0" u="none" strike="noStrike" dirty="0" err="1">
                <a:effectLst/>
              </a:rPr>
              <a:t>Pathfinder</a:t>
            </a:r>
            <a:r>
              <a:rPr lang="lv-LV" b="0" i="0" u="none" strike="noStrike" dirty="0">
                <a:effectLst/>
              </a:rPr>
              <a:t>), izcilības zīmoga turētājiem (</a:t>
            </a:r>
            <a:r>
              <a:rPr lang="lv-LV" b="0" i="0" u="none" strike="noStrike" dirty="0" err="1">
                <a:effectLst/>
              </a:rPr>
              <a:t>seal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of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excellence</a:t>
            </a:r>
            <a:r>
              <a:rPr lang="lv-LV" b="0" i="0" u="none" strike="noStrike" dirty="0">
                <a:effectLst/>
              </a:rPr>
              <a:t>), pretendentiem uz EIC </a:t>
            </a:r>
            <a:r>
              <a:rPr lang="lv-LV" b="0" i="0" u="none" strike="noStrike" dirty="0" err="1">
                <a:effectLst/>
              </a:rPr>
              <a:t>Accelerator</a:t>
            </a:r>
            <a:r>
              <a:rPr lang="lv-LV" b="0" i="0" u="none" strike="noStrike" dirty="0">
                <a:effectLst/>
              </a:rPr>
              <a:t>, kuri ir guvuši panākumus īsajā pieteikšanās posmā, un </a:t>
            </a:r>
            <a:r>
              <a:rPr lang="lv-LV" b="0" i="0" u="none" strike="noStrike" dirty="0" err="1">
                <a:effectLst/>
              </a:rPr>
              <a:t>Women.TechEU</a:t>
            </a:r>
            <a:r>
              <a:rPr lang="lv-LV" b="0" i="0" u="none" strike="noStrike" dirty="0">
                <a:effectLst/>
              </a:rPr>
              <a:t> balvas saņēmējiem.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lv-LV" dirty="0"/>
          </a:p>
          <a:p>
            <a:pPr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1985E1F-5537-511B-BCB9-B971EA911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403863A-2A6D-D5E3-467E-5F430039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92CE0-FAF2-74AE-654E-1337B2A23E7E}"/>
              </a:ext>
            </a:extLst>
          </p:cNvPr>
          <p:cNvSpPr txBox="1"/>
          <p:nvPr/>
        </p:nvSpPr>
        <p:spPr>
          <a:xfrm>
            <a:off x="572729" y="1121143"/>
            <a:ext cx="655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b="0" i="0" u="none" strike="noStrike" spc="300" dirty="0">
                <a:solidFill>
                  <a:srgbClr val="488187"/>
                </a:solidFill>
                <a:effectLst/>
              </a:rPr>
              <a:t>EIC uzņēmējdarbības paātrināšanas pakalpojumi</a:t>
            </a:r>
          </a:p>
        </p:txBody>
      </p:sp>
      <p:pic>
        <p:nvPicPr>
          <p:cNvPr id="7170" name="Picture 2" descr="Expert Services: Email Marketing Managed Services | SendGrid">
            <a:extLst>
              <a:ext uri="{FF2B5EF4-FFF2-40B4-BE49-F238E27FC236}">
                <a16:creationId xmlns:a16="http://schemas.microsoft.com/office/drawing/2014/main" id="{9B42AC61-5739-FC1F-BB0B-3C052B796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97" y="3921760"/>
            <a:ext cx="4757835" cy="27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7F4B94-BBF4-3899-384C-0AFBA8D63CD2}"/>
              </a:ext>
            </a:extLst>
          </p:cNvPr>
          <p:cNvSpPr txBox="1"/>
          <p:nvPr/>
        </p:nvSpPr>
        <p:spPr>
          <a:xfrm>
            <a:off x="961464" y="4151761"/>
            <a:ext cx="656303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600" b="0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Šie pakalpojumi galvenokārt sastāv no </a:t>
            </a:r>
            <a:r>
              <a:rPr lang="lv-LV" sz="2600" b="1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biznesa </a:t>
            </a:r>
            <a:r>
              <a:rPr lang="lv-LV" sz="2600" b="1" i="0" u="none" strike="noStrike" spc="300" dirty="0" err="1">
                <a:solidFill>
                  <a:srgbClr val="488187"/>
                </a:solidFill>
                <a:effectLst/>
                <a:latin typeface="YAEp1ckBmmo 0"/>
              </a:rPr>
              <a:t>koučinga</a:t>
            </a:r>
            <a:r>
              <a:rPr lang="lv-LV" sz="2600" b="0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, </a:t>
            </a:r>
            <a:r>
              <a:rPr lang="lv-LV" sz="2600" b="1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biznesa konsultācijām</a:t>
            </a:r>
            <a:r>
              <a:rPr lang="lv-LV" sz="2600" b="0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, </a:t>
            </a:r>
            <a:r>
              <a:rPr lang="lv-LV" sz="2600" b="1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tīklošanas iespējām</a:t>
            </a:r>
            <a:r>
              <a:rPr lang="lv-LV" sz="2600" b="0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, lai paplašinātu klientu bāzi un atrastu </a:t>
            </a:r>
            <a:r>
              <a:rPr lang="lv-LV" sz="2600" b="0" i="0" u="none" strike="noStrike" spc="300" dirty="0" err="1">
                <a:solidFill>
                  <a:srgbClr val="488187"/>
                </a:solidFill>
                <a:effectLst/>
                <a:latin typeface="YAEp1ckBmmo 0"/>
              </a:rPr>
              <a:t>līdzinvestorus</a:t>
            </a:r>
            <a:r>
              <a:rPr lang="lv-LV" sz="2600" b="0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, un </a:t>
            </a:r>
            <a:r>
              <a:rPr lang="lv-LV" sz="2600" b="1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piekļuves testēšanas / mērogošanas iekārtām</a:t>
            </a:r>
            <a:r>
              <a:rPr lang="lv-LV" sz="2600" b="0" i="0" u="none" strike="noStrike" spc="300" dirty="0">
                <a:solidFill>
                  <a:srgbClr val="488187"/>
                </a:solidFill>
                <a:effectLst/>
                <a:latin typeface="YAEp1ckBmmo 0"/>
              </a:rPr>
              <a:t>.</a:t>
            </a:r>
            <a:endParaRPr lang="lv-LV" sz="2600" spc="300" dirty="0">
              <a:solidFill>
                <a:srgbClr val="488187"/>
              </a:solidFill>
              <a:effectLst/>
              <a:latin typeface="YAEp1ckBmmo 0"/>
            </a:endParaRPr>
          </a:p>
        </p:txBody>
      </p:sp>
    </p:spTree>
    <p:extLst>
      <p:ext uri="{BB962C8B-B14F-4D97-AF65-F5344CB8AC3E}">
        <p14:creationId xmlns:p14="http://schemas.microsoft.com/office/powerpoint/2010/main" val="283182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46E81-6658-6DE5-F5D7-B11D01FF49BE}"/>
              </a:ext>
            </a:extLst>
          </p:cNvPr>
          <p:cNvSpPr/>
          <p:nvPr/>
        </p:nvSpPr>
        <p:spPr>
          <a:xfrm>
            <a:off x="0" y="4883186"/>
            <a:ext cx="12588240" cy="17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2FE53D-6D48-40E4-BBCB-95277D6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0575"/>
            <a:ext cx="10363200" cy="960442"/>
          </a:xfrm>
        </p:spPr>
        <p:txBody>
          <a:bodyPr/>
          <a:lstStyle/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Paldies!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3" y="5274106"/>
            <a:ext cx="1803117" cy="104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6C18C-6D6A-46A4-8064-78CB7E2E2EAE}"/>
              </a:ext>
            </a:extLst>
          </p:cNvPr>
          <p:cNvSpPr txBox="1"/>
          <p:nvPr/>
        </p:nvSpPr>
        <p:spPr>
          <a:xfrm>
            <a:off x="3048000" y="3195248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 b="1" dirty="0">
                <a:solidFill>
                  <a:srgbClr val="48818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Marija Plotniece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Latvijas</a:t>
            </a:r>
            <a:r>
              <a:rPr lang="lv-LV" sz="1600" spc="-5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Zinātnes</a:t>
            </a:r>
            <a:r>
              <a:rPr lang="lv-LV" sz="1600" spc="-45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padomes</a:t>
            </a:r>
            <a:endParaRPr lang="lv-LV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Apvārsnis Eiropa Nacionālā kontaktpunkta vecākā eksperte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E-pasts: marija.plotniece@lzp.gov.lv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Tel.: +371 29966535</a:t>
            </a:r>
          </a:p>
          <a:p>
            <a:pPr algn="ctr"/>
            <a:endParaRPr lang="lv-LV" sz="1400" dirty="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914400" y="6110068"/>
            <a:ext cx="644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  <a:hlinkClick r:id="rId7"/>
              </a:rPr>
              <a:t>https://lzp.gov.lv/starptautiskas-sadarbibas-programmas/apvarsnis-eiropa/</a:t>
            </a:r>
            <a:r>
              <a:rPr lang="lv-LV" sz="14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 dirty="0">
                <a:solidFill>
                  <a:srgbClr val="050505"/>
                </a:solidFill>
                <a:effectLst/>
                <a:latin typeface="+mj-lt"/>
              </a:rPr>
              <a:t>@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Apvārsnis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EU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Latvijas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Nacionālais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kontaktpunkts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- HE NCP LV</a:t>
            </a:r>
          </a:p>
        </p:txBody>
      </p:sp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4CC2085-D8D0-093D-C67F-5D705B9A8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2" y="269417"/>
            <a:ext cx="2303643" cy="11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19649-B658-CE03-8613-6EE2B53ABF31}"/>
              </a:ext>
            </a:extLst>
          </p:cNvPr>
          <p:cNvSpPr txBox="1"/>
          <p:nvPr/>
        </p:nvSpPr>
        <p:spPr>
          <a:xfrm>
            <a:off x="247518" y="376673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spc="300" dirty="0">
                <a:solidFill>
                  <a:srgbClr val="488187"/>
                </a:solidFill>
              </a:rPr>
              <a:t>ES TOP PRIORITĀTES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B0C99-656D-8A4C-D113-A341396C5199}"/>
              </a:ext>
            </a:extLst>
          </p:cNvPr>
          <p:cNvSpPr txBox="1"/>
          <p:nvPr/>
        </p:nvSpPr>
        <p:spPr>
          <a:xfrm>
            <a:off x="2990109" y="1481992"/>
            <a:ext cx="813972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3200" b="1" dirty="0">
                <a:solidFill>
                  <a:srgbClr val="488187"/>
                </a:solidFill>
              </a:rPr>
              <a:t>1. </a:t>
            </a:r>
            <a:r>
              <a:rPr lang="lv-LV" sz="3200" dirty="0">
                <a:solidFill>
                  <a:srgbClr val="488187"/>
                </a:solidFill>
              </a:rPr>
              <a:t>Eiropas zaļais kurss</a:t>
            </a:r>
          </a:p>
          <a:p>
            <a:pPr>
              <a:lnSpc>
                <a:spcPct val="200000"/>
              </a:lnSpc>
            </a:pPr>
            <a:r>
              <a:rPr lang="lv-LV" sz="3200" b="1" dirty="0">
                <a:solidFill>
                  <a:srgbClr val="488187"/>
                </a:solidFill>
              </a:rPr>
              <a:t>2. </a:t>
            </a:r>
            <a:r>
              <a:rPr lang="lv-LV" sz="3200" dirty="0">
                <a:solidFill>
                  <a:srgbClr val="488187"/>
                </a:solidFill>
              </a:rPr>
              <a:t>Digitālajam laikmetam gatava Eiropa</a:t>
            </a:r>
          </a:p>
          <a:p>
            <a:pPr>
              <a:lnSpc>
                <a:spcPct val="200000"/>
              </a:lnSpc>
            </a:pPr>
            <a:r>
              <a:rPr lang="lv-LV" sz="3200" b="1" dirty="0">
                <a:solidFill>
                  <a:srgbClr val="488187"/>
                </a:solidFill>
              </a:rPr>
              <a:t>3. </a:t>
            </a:r>
            <a:r>
              <a:rPr lang="lv-LV" sz="3200" dirty="0">
                <a:solidFill>
                  <a:srgbClr val="488187"/>
                </a:solidFill>
              </a:rPr>
              <a:t>Ekonomika, kas darbojas cilvēku labā</a:t>
            </a:r>
          </a:p>
          <a:p>
            <a:pPr>
              <a:lnSpc>
                <a:spcPct val="200000"/>
              </a:lnSpc>
            </a:pPr>
            <a:r>
              <a:rPr lang="lv-LV" sz="3200" b="1" dirty="0">
                <a:solidFill>
                  <a:srgbClr val="488187"/>
                </a:solidFill>
              </a:rPr>
              <a:t>4. </a:t>
            </a:r>
            <a:r>
              <a:rPr lang="lv-LV" sz="3200" dirty="0">
                <a:solidFill>
                  <a:srgbClr val="488187"/>
                </a:solidFill>
              </a:rPr>
              <a:t>Veselīgāka Eiropa</a:t>
            </a:r>
          </a:p>
        </p:txBody>
      </p:sp>
      <p:pic>
        <p:nvPicPr>
          <p:cNvPr id="2052" name="Picture 4" descr="Globe Earth PNG Images, Globe Clipart Free Download - Free Transparent PNG  Logos">
            <a:extLst>
              <a:ext uri="{FF2B5EF4-FFF2-40B4-BE49-F238E27FC236}">
                <a16:creationId xmlns:a16="http://schemas.microsoft.com/office/drawing/2014/main" id="{C768F510-970A-B576-B5BD-5DD5E50B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35" y="1101529"/>
            <a:ext cx="4957683" cy="52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47" y="301400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bg1"/>
                </a:solidFill>
              </a:rPr>
              <a:t>STATISTIKA</a:t>
            </a:r>
            <a:r>
              <a:rPr lang="lv-LV" sz="3200" b="1" dirty="0"/>
              <a:t> </a:t>
            </a:r>
            <a:br>
              <a:rPr lang="lv-LV" sz="3200" b="1" dirty="0"/>
            </a:br>
            <a:r>
              <a:rPr lang="lv-LV" sz="2400" b="1" dirty="0">
                <a:solidFill>
                  <a:srgbClr val="488187"/>
                </a:solidFill>
              </a:rPr>
              <a:t>UZŅĒMUMU DALĪBA PROGRAMMĀ</a:t>
            </a:r>
            <a:endParaRPr lang="lv-LV" sz="3200" b="1" dirty="0">
              <a:solidFill>
                <a:srgbClr val="48818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73C7FB9C-C083-331C-6C7C-0910B9BAB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1" b="29154"/>
          <a:stretch/>
        </p:blipFill>
        <p:spPr>
          <a:xfrm>
            <a:off x="710340" y="1736582"/>
            <a:ext cx="10715914" cy="402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6C94DE0B-171C-742E-48FE-090C3E78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2BD27A-0324-4251-62AE-01DD44A97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1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BD6B2B2-4144-B9D2-F6EF-81B8A5969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8029" r="-565" b="9534"/>
          <a:stretch/>
        </p:blipFill>
        <p:spPr>
          <a:xfrm>
            <a:off x="749709" y="1775910"/>
            <a:ext cx="9139843" cy="421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9D00CA8-56D3-4EBE-00B2-A7AF2D990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3174F53-E45A-8A47-93FF-C9B68DA58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E21673-2C15-12A0-2C2A-4DCFFD04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47" y="301400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bg1"/>
                </a:solidFill>
              </a:rPr>
              <a:t>STATISTIKA</a:t>
            </a:r>
            <a:r>
              <a:rPr lang="lv-LV" sz="3200" b="1" dirty="0"/>
              <a:t> </a:t>
            </a:r>
            <a:br>
              <a:rPr lang="lv-LV" sz="3200" b="1" dirty="0"/>
            </a:br>
            <a:r>
              <a:rPr lang="lv-LV" sz="2400" b="1" dirty="0">
                <a:solidFill>
                  <a:srgbClr val="488187"/>
                </a:solidFill>
              </a:rPr>
              <a:t>UZŅĒMUMU DALĪBA PROGRAMMĀ</a:t>
            </a:r>
            <a:endParaRPr lang="lv-LV" sz="3200" b="1" dirty="0">
              <a:solidFill>
                <a:srgbClr val="4881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lv-LV" b="1" spc="300" dirty="0">
                <a:solidFill>
                  <a:schemeClr val="bg1"/>
                </a:solidFill>
              </a:rPr>
              <a:t>CORDIS</a:t>
            </a:r>
            <a:r>
              <a:rPr lang="lv-LV" spc="300" dirty="0">
                <a:solidFill>
                  <a:schemeClr val="bg1"/>
                </a:solidFill>
              </a:rPr>
              <a:t> </a:t>
            </a:r>
            <a:br>
              <a:rPr lang="lv-LV" spc="300" dirty="0">
                <a:solidFill>
                  <a:schemeClr val="bg1"/>
                </a:solidFill>
              </a:rPr>
            </a:br>
            <a:r>
              <a:rPr lang="lv-LV" spc="300" dirty="0"/>
              <a:t>	</a:t>
            </a:r>
            <a:r>
              <a:rPr lang="lv-LV" sz="3200" spc="300" dirty="0">
                <a:solidFill>
                  <a:srgbClr val="488187"/>
                </a:solidFill>
              </a:rPr>
              <a:t>&amp; </a:t>
            </a:r>
            <a:r>
              <a:rPr lang="lv-LV" sz="3200" b="1" spc="300" dirty="0">
                <a:solidFill>
                  <a:srgbClr val="488187"/>
                </a:solidFill>
              </a:rPr>
              <a:t>VEIKSMES STĀSTS</a:t>
            </a:r>
            <a:endParaRPr lang="lv-LV" b="1" spc="300" dirty="0">
              <a:solidFill>
                <a:srgbClr val="48818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229E575-B337-7828-6380-B6ED50DAF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4" b="3866"/>
          <a:stretch/>
        </p:blipFill>
        <p:spPr>
          <a:xfrm>
            <a:off x="838200" y="1690688"/>
            <a:ext cx="9145385" cy="452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5231BB1-88AE-C6CF-DF55-5DD4D8C03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A56E75E-2774-241B-DA7A-308BD7D80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FA93F5-FE61-0D29-9F76-3521105C9198}"/>
              </a:ext>
            </a:extLst>
          </p:cNvPr>
          <p:cNvSpPr/>
          <p:nvPr/>
        </p:nvSpPr>
        <p:spPr>
          <a:xfrm>
            <a:off x="5717346" y="3263877"/>
            <a:ext cx="6754761" cy="548843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CC31C-A977-FDB1-3571-EED8053FBF30}"/>
              </a:ext>
            </a:extLst>
          </p:cNvPr>
          <p:cNvSpPr/>
          <p:nvPr/>
        </p:nvSpPr>
        <p:spPr>
          <a:xfrm>
            <a:off x="5827367" y="4657864"/>
            <a:ext cx="6754761" cy="548843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B658A-BFAD-1156-E7C2-461220968094}"/>
              </a:ext>
            </a:extLst>
          </p:cNvPr>
          <p:cNvSpPr/>
          <p:nvPr/>
        </p:nvSpPr>
        <p:spPr>
          <a:xfrm>
            <a:off x="5437238" y="1899389"/>
            <a:ext cx="6754761" cy="548843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7430-1A83-BD63-3E07-26E175E2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53" y="140053"/>
            <a:ext cx="10515600" cy="1325563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rgbClr val="5D6D30"/>
                </a:solidFill>
              </a:rPr>
              <a:t>PROGRAMMAS BUDŽETS 2023. GADAM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7CC3-40C0-C39A-F197-394E178C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39" y="1775910"/>
            <a:ext cx="6168143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spc="300" dirty="0">
                <a:solidFill>
                  <a:schemeClr val="bg1"/>
                </a:solidFill>
              </a:rPr>
              <a:t>EIC PATHFINDER</a:t>
            </a:r>
          </a:p>
          <a:p>
            <a:pPr lvl="1">
              <a:lnSpc>
                <a:spcPct val="150000"/>
              </a:lnSpc>
            </a:pPr>
            <a:r>
              <a:rPr lang="lv-LV" dirty="0"/>
              <a:t>OPEN 180 M, CHALLENGE 164M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v-LV" spc="300" dirty="0">
                <a:solidFill>
                  <a:schemeClr val="bg1"/>
                </a:solidFill>
              </a:rPr>
              <a:t>EIC TRANSITION</a:t>
            </a:r>
          </a:p>
          <a:p>
            <a:pPr lvl="1">
              <a:lnSpc>
                <a:spcPct val="150000"/>
              </a:lnSpc>
            </a:pPr>
            <a:r>
              <a:rPr lang="lv-LV" dirty="0"/>
              <a:t>OPEN 68M, CHALLENGE 61M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v-LV" spc="300" dirty="0">
                <a:solidFill>
                  <a:srgbClr val="488187"/>
                </a:solidFill>
              </a:rPr>
              <a:t>EIC ACCELERATOR</a:t>
            </a:r>
          </a:p>
          <a:p>
            <a:pPr lvl="1">
              <a:lnSpc>
                <a:spcPct val="150000"/>
              </a:lnSpc>
            </a:pPr>
            <a:r>
              <a:rPr lang="lv-LV" dirty="0"/>
              <a:t>OPEN 613M, CHALLENGE 525M</a:t>
            </a:r>
          </a:p>
          <a:p>
            <a:pPr lvl="1">
              <a:lnSpc>
                <a:spcPct val="150000"/>
              </a:lnSpc>
            </a:pPr>
            <a:endParaRPr lang="lv-LV" dirty="0"/>
          </a:p>
          <a:p>
            <a:pPr>
              <a:lnSpc>
                <a:spcPct val="150000"/>
              </a:lnSpc>
            </a:pPr>
            <a:endParaRPr lang="lv-LV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CCAAA13-E788-84B8-F781-6B7DC0B0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0D04620-BF8B-F80A-5A09-10A344F4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1031" name="Picture 7" descr="Download Bills Money Photography Dollar Take 100 Euro HQ PNG Image |  FreePNGImg">
            <a:extLst>
              <a:ext uri="{FF2B5EF4-FFF2-40B4-BE49-F238E27FC236}">
                <a16:creationId xmlns:a16="http://schemas.microsoft.com/office/drawing/2014/main" id="{3E13545C-755E-D1D7-59E3-2856368B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300"/>
            <a:ext cx="5856863" cy="45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0607-6320-16A0-4A74-3E7167F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88593"/>
            <a:ext cx="10515600" cy="1325563"/>
          </a:xfrm>
        </p:spPr>
        <p:txBody>
          <a:bodyPr/>
          <a:lstStyle/>
          <a:p>
            <a:r>
              <a:rPr lang="lv-LV" b="1" spc="600" dirty="0">
                <a:solidFill>
                  <a:srgbClr val="488187"/>
                </a:solidFill>
              </a:rPr>
              <a:t>CHALLENGES?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CC6C84E-A393-D3A1-EF7E-C932192E6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0" t="9931" r="3500" b="12741"/>
          <a:stretch/>
        </p:blipFill>
        <p:spPr>
          <a:xfrm>
            <a:off x="589280" y="1463356"/>
            <a:ext cx="9204960" cy="464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4768279-C64B-AB17-7F8D-82B69D7E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7C6101-F267-BFD2-3F8E-AFC5AB377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8460E8-592B-7AE9-D90F-7EA43A095BD5}"/>
              </a:ext>
            </a:extLst>
          </p:cNvPr>
          <p:cNvSpPr/>
          <p:nvPr/>
        </p:nvSpPr>
        <p:spPr>
          <a:xfrm>
            <a:off x="474406" y="2979175"/>
            <a:ext cx="11825749" cy="456470"/>
          </a:xfrm>
          <a:prstGeom prst="rect">
            <a:avLst/>
          </a:prstGeom>
          <a:solidFill>
            <a:srgbClr val="5D6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FB17D-F387-476B-AECC-E776F04F8A70}"/>
              </a:ext>
            </a:extLst>
          </p:cNvPr>
          <p:cNvSpPr/>
          <p:nvPr/>
        </p:nvSpPr>
        <p:spPr>
          <a:xfrm>
            <a:off x="-589936" y="2431796"/>
            <a:ext cx="6754761" cy="369332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06" y="450347"/>
            <a:ext cx="10515600" cy="1325563"/>
          </a:xfrm>
        </p:spPr>
        <p:txBody>
          <a:bodyPr/>
          <a:lstStyle/>
          <a:p>
            <a:r>
              <a:rPr lang="lv-LV" dirty="0"/>
              <a:t>EIC </a:t>
            </a:r>
            <a:r>
              <a:rPr lang="lv-LV" dirty="0" err="1"/>
              <a:t>Pathfinder</a:t>
            </a:r>
            <a:r>
              <a:rPr lang="lv-LV" dirty="0"/>
              <a:t> {</a:t>
            </a:r>
            <a:r>
              <a:rPr lang="lv-LV" b="1" spc="300" dirty="0">
                <a:solidFill>
                  <a:schemeClr val="bg1"/>
                </a:solidFill>
              </a:rPr>
              <a:t>OPEN</a:t>
            </a:r>
            <a:r>
              <a:rPr lang="lv-LV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06" y="1723020"/>
            <a:ext cx="10515600" cy="48013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v-LV" b="1" i="0" u="none" strike="noStrike" dirty="0">
                <a:solidFill>
                  <a:srgbClr val="65ADB6"/>
                </a:solidFill>
                <a:effectLst/>
              </a:rPr>
              <a:t>Atbalsta drosmīgu ideju izpēti priekš radikāli jaunām tehnoloģijām</a:t>
            </a:r>
          </a:p>
          <a:p>
            <a:pPr>
              <a:lnSpc>
                <a:spcPct val="120000"/>
              </a:lnSpc>
            </a:pPr>
            <a:r>
              <a:rPr lang="lv-LV" b="1" i="0" u="none" strike="noStrike" dirty="0">
                <a:solidFill>
                  <a:schemeClr val="bg1"/>
                </a:solidFill>
                <a:effectLst/>
              </a:rPr>
              <a:t>Grants : 4 milj. eiro / 100% atbalsts</a:t>
            </a:r>
            <a:endParaRPr lang="lv-LV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b="1" i="0" u="none" strike="noStrike" cap="all" dirty="0">
                <a:effectLst/>
                <a:latin typeface="YADK3-gZSDU 0"/>
              </a:rPr>
              <a:t>nākamais projektu iesniegšanas termiņš: </a:t>
            </a:r>
            <a:r>
              <a:rPr lang="lv-LV" b="1" i="0" u="none" strike="noStrike" cap="all" dirty="0">
                <a:solidFill>
                  <a:schemeClr val="bg1"/>
                </a:solidFill>
                <a:effectLst/>
                <a:latin typeface="YADK3-gZSDU 0"/>
              </a:rPr>
              <a:t>7. martā 2023.g.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400" b="1" i="0" u="none" strike="noStrike" dirty="0">
                <a:effectLst/>
              </a:rPr>
              <a:t>Dalībnieki:</a:t>
            </a:r>
            <a:r>
              <a:rPr lang="lv-LV" sz="2400" b="0" i="0" u="none" strike="noStrike" dirty="0">
                <a:effectLst/>
              </a:rPr>
              <a:t> pētnieku konsorciji un citi partneri no vismaz trim dažādām valstīm</a:t>
            </a:r>
            <a:r>
              <a:rPr lang="lv-LV" sz="2400" b="0" i="1" u="none" strike="noStrike" dirty="0">
                <a:effectLst/>
              </a:rPr>
              <a:t>, taču ir arī iespējas atsevišķām komandām un maziem konsorcijiem (diviem partneriem)</a:t>
            </a:r>
            <a:r>
              <a:rPr lang="lv-LV" sz="2400" b="0" i="0" u="none" strike="noStrike" dirty="0">
                <a:effectLst/>
              </a:rPr>
              <a:t>.</a:t>
            </a:r>
            <a:endParaRPr lang="lv-LV" sz="2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400" b="0" i="0" u="none" strike="noStrike" dirty="0">
                <a:effectLst/>
              </a:rPr>
              <a:t>Atbalsta nākotnes tehnoloģiju (piemēram, dažādu darbību ar zemu tehnoloģisko gatavību </a:t>
            </a:r>
            <a:r>
              <a:rPr lang="lv-LV" sz="2400" b="1" i="0" u="none" strike="noStrike" dirty="0">
                <a:effectLst/>
              </a:rPr>
              <a:t>1.–3. līmenim</a:t>
            </a:r>
            <a:r>
              <a:rPr lang="lv-LV" sz="2400" b="0" i="0" u="none" strike="noStrike" dirty="0">
                <a:effectLst/>
              </a:rPr>
              <a:t>) agrīnā stadijā līdz koncepcijas pierādīšanas metodei. </a:t>
            </a:r>
            <a:endParaRPr lang="lv-LV" sz="2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2400" b="0" i="0" u="none" strike="noStrike" dirty="0">
                <a:effectLst/>
              </a:rPr>
              <a:t>PATHFINDER projektos </a:t>
            </a:r>
            <a:r>
              <a:rPr lang="lv-LV" sz="2400" b="1" i="0" u="none" strike="noStrike" dirty="0">
                <a:effectLst/>
              </a:rPr>
              <a:t>var saņemt arī papildu finansējumu</a:t>
            </a:r>
            <a:r>
              <a:rPr lang="lv-LV" sz="2400" b="0" i="0" u="none" strike="noStrike" dirty="0">
                <a:effectLst/>
              </a:rPr>
              <a:t>, lai pārbaudītu pētniecības rezultātu inovācijas potenciālu.</a:t>
            </a:r>
            <a:endParaRPr lang="lv-LV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70E5F9B-BABC-915F-43E0-97D80A62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9BE3271-23F6-A2D1-7204-E52BE0318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9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046E1-EDB7-84D5-BAAE-6F837132131D}"/>
              </a:ext>
            </a:extLst>
          </p:cNvPr>
          <p:cNvSpPr/>
          <p:nvPr/>
        </p:nvSpPr>
        <p:spPr>
          <a:xfrm>
            <a:off x="-135194" y="1740356"/>
            <a:ext cx="11825749" cy="45647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19D75-7840-BB99-9057-2093703F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EIC </a:t>
            </a:r>
            <a:r>
              <a:rPr lang="lv-LV" dirty="0" err="1"/>
              <a:t>Pathfinder</a:t>
            </a:r>
            <a:r>
              <a:rPr lang="lv-LV" dirty="0"/>
              <a:t> {</a:t>
            </a:r>
            <a:r>
              <a:rPr lang="lv-LV" b="1" spc="300" dirty="0">
                <a:solidFill>
                  <a:schemeClr val="bg1"/>
                </a:solidFill>
              </a:rPr>
              <a:t>CHALLENGE</a:t>
            </a:r>
            <a:r>
              <a:rPr lang="lv-LV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9434-2601-6FEE-0901-2FE4CFA0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b="1" i="0" u="none" strike="noStrike" cap="all" dirty="0">
                <a:solidFill>
                  <a:srgbClr val="BBFFF8"/>
                </a:solidFill>
                <a:effectLst/>
                <a:latin typeface="YADK3-gZSDU 0"/>
              </a:rPr>
              <a:t>N</a:t>
            </a:r>
            <a:r>
              <a:rPr lang="pl-PL" b="1" i="0" u="none" strike="noStrike" cap="all" dirty="0">
                <a:solidFill>
                  <a:srgbClr val="BBFFF8"/>
                </a:solidFill>
                <a:effectLst/>
                <a:latin typeface="YADK3-gZSDU 0"/>
              </a:rPr>
              <a:t>ākamais projektu iesniegšanas termiņš: 18. oktobrī 2023.g. </a:t>
            </a:r>
            <a:endParaRPr lang="pl-PL" cap="all" dirty="0">
              <a:solidFill>
                <a:srgbClr val="BBFFF8"/>
              </a:solidFill>
              <a:effectLst/>
              <a:latin typeface="YADK3-gZSDU 0"/>
            </a:endParaRPr>
          </a:p>
          <a:p>
            <a:pPr marL="0" indent="0">
              <a:buNone/>
            </a:pPr>
            <a:endParaRPr lang="lv-LV" sz="1800" b="1" i="0" u="none" strike="noStrike" dirty="0">
              <a:effectLst/>
              <a:latin typeface="YAEp1ckBmmo 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v-LV" b="1" i="0" u="none" strike="noStrike" dirty="0">
                <a:effectLst/>
                <a:latin typeface="YAEp1ckBmmo 0"/>
              </a:rPr>
              <a:t>Izaicinājumu (</a:t>
            </a:r>
            <a:r>
              <a:rPr lang="lv-LV" b="1" i="0" u="none" strike="noStrike" dirty="0" err="1">
                <a:effectLst/>
                <a:latin typeface="YAEp1ckBmmo 0"/>
              </a:rPr>
              <a:t>challenge</a:t>
            </a:r>
            <a:r>
              <a:rPr lang="lv-LV" b="1" i="0" u="none" strike="noStrike" dirty="0">
                <a:effectLst/>
                <a:latin typeface="YAEp1ckBmmo 0"/>
              </a:rPr>
              <a:t>) saraksts uz 23.g.:</a:t>
            </a:r>
            <a:endParaRPr lang="lv-LV" dirty="0">
              <a:effectLst/>
              <a:latin typeface="YAEp1ckBmmo 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lv-LV" b="0" i="0" u="none" strike="noStrike" dirty="0">
                <a:effectLst/>
              </a:rPr>
              <a:t> Tīra un efektīva dzesēšana (</a:t>
            </a:r>
            <a:r>
              <a:rPr lang="lv-LV" b="0" i="0" u="none" strike="noStrike" dirty="0" err="1">
                <a:effectLst/>
              </a:rPr>
              <a:t>Clean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and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efficient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cooling</a:t>
            </a:r>
            <a:r>
              <a:rPr lang="lv-LV" b="0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lv-LV" b="0" i="0" u="none" strike="noStrike" dirty="0">
                <a:effectLst/>
              </a:rPr>
              <a:t> AEC </a:t>
            </a:r>
            <a:r>
              <a:rPr lang="lv-LV" b="0" i="0" u="none" strike="noStrike" dirty="0" err="1">
                <a:effectLst/>
              </a:rPr>
              <a:t>digitalizācija</a:t>
            </a:r>
            <a:r>
              <a:rPr lang="lv-LV" b="0" i="0" u="none" strike="noStrike" dirty="0">
                <a:effectLst/>
              </a:rPr>
              <a:t> (AEC </a:t>
            </a:r>
            <a:r>
              <a:rPr lang="lv-LV" b="0" i="0" u="none" strike="noStrike" dirty="0" err="1">
                <a:effectLst/>
              </a:rPr>
              <a:t>digitalisation</a:t>
            </a:r>
            <a:r>
              <a:rPr lang="lv-LV" b="0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lv-LV" b="0" i="0" u="none" strike="noStrike" dirty="0">
                <a:effectLst/>
              </a:rPr>
              <a:t> Precīzs uzturs (</a:t>
            </a:r>
            <a:r>
              <a:rPr lang="lv-LV" b="0" i="0" u="none" strike="noStrike" dirty="0" err="1">
                <a:effectLst/>
              </a:rPr>
              <a:t>Precision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nutrition</a:t>
            </a:r>
            <a:r>
              <a:rPr lang="lv-LV" b="0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lv-LV" b="0" i="0" u="none" strike="noStrike" dirty="0">
                <a:effectLst/>
              </a:rPr>
              <a:t> Atbildīga elektronika (</a:t>
            </a:r>
            <a:r>
              <a:rPr lang="lv-LV" b="0" i="0" u="none" strike="noStrike" dirty="0" err="1">
                <a:effectLst/>
              </a:rPr>
              <a:t>Responsible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electronics</a:t>
            </a:r>
            <a:r>
              <a:rPr lang="lv-LV" b="0" i="0" u="none" strike="noStrike" dirty="0">
                <a:effectLst/>
              </a:rPr>
              <a:t>)</a:t>
            </a:r>
            <a:endParaRPr lang="lv-LV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lv-LV" b="0" i="0" u="none" strike="noStrike" dirty="0">
                <a:effectLst/>
              </a:rPr>
              <a:t> Saules enerģija kosmosā (</a:t>
            </a:r>
            <a:r>
              <a:rPr lang="lv-LV" b="0" i="0" u="none" strike="noStrike" dirty="0" err="1">
                <a:effectLst/>
              </a:rPr>
              <a:t>In-space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solar</a:t>
            </a:r>
            <a:r>
              <a:rPr lang="lv-LV" b="0" i="0" u="none" strike="noStrike" dirty="0">
                <a:effectLst/>
              </a:rPr>
              <a:t> </a:t>
            </a:r>
            <a:r>
              <a:rPr lang="lv-LV" b="0" i="0" u="none" strike="noStrike" dirty="0" err="1">
                <a:effectLst/>
              </a:rPr>
              <a:t>energy</a:t>
            </a:r>
            <a:r>
              <a:rPr lang="lv-LV" b="0" i="0" u="none" strike="noStrike" dirty="0">
                <a:effectLst/>
              </a:rPr>
              <a:t>)</a:t>
            </a:r>
            <a:endParaRPr lang="lv-LV" dirty="0"/>
          </a:p>
          <a:p>
            <a:endParaRPr lang="lv-LV" cap="all" dirty="0">
              <a:effectLst/>
              <a:latin typeface="YADK3-gZSDU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515FF-AA32-B668-6E65-A5F44B872DD3}"/>
              </a:ext>
            </a:extLst>
          </p:cNvPr>
          <p:cNvSpPr txBox="1"/>
          <p:nvPr/>
        </p:nvSpPr>
        <p:spPr>
          <a:xfrm>
            <a:off x="3046615" y="32484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2582CF7-4C6D-7F4F-F28C-3674D66F4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7AE7476-DC3A-C1B3-C770-B4AE00D2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14B63E-7D64-1981-13B8-E49F4B9AAB20}"/>
              </a:ext>
            </a:extLst>
          </p:cNvPr>
          <p:cNvSpPr/>
          <p:nvPr/>
        </p:nvSpPr>
        <p:spPr>
          <a:xfrm>
            <a:off x="0" y="6401530"/>
            <a:ext cx="12192000" cy="456470"/>
          </a:xfrm>
          <a:prstGeom prst="rect">
            <a:avLst/>
          </a:prstGeom>
          <a:solidFill>
            <a:srgbClr val="F39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194" name="Picture 2" descr="Path (topology) - Wikipedia">
            <a:extLst>
              <a:ext uri="{FF2B5EF4-FFF2-40B4-BE49-F238E27FC236}">
                <a16:creationId xmlns:a16="http://schemas.microsoft.com/office/drawing/2014/main" id="{A9D57623-28FF-3476-6854-0184E715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663">
            <a:off x="6932152" y="2877236"/>
            <a:ext cx="5593236" cy="340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5DF06-A765-77D7-4088-163F01079250}"/>
              </a:ext>
            </a:extLst>
          </p:cNvPr>
          <p:cNvSpPr txBox="1"/>
          <p:nvPr/>
        </p:nvSpPr>
        <p:spPr>
          <a:xfrm>
            <a:off x="3221290" y="4001294"/>
            <a:ext cx="6507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architecture</a:t>
            </a:r>
            <a:r>
              <a:rPr lang="lv-LV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lv-LV" sz="12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lang="lv-LV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lv-LV" sz="12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construction</a:t>
            </a:r>
            <a:r>
              <a:rPr lang="lv-LV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lv-LV" sz="12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industry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416421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D0118E830AEDD428D4BE0AAFD13557A" ma:contentTypeVersion="6" ma:contentTypeDescription="Izveidot jaunu dokumentu." ma:contentTypeScope="" ma:versionID="55efe5a8aaf2f9fd0a1350e20ee1c950">
  <xsd:schema xmlns:xsd="http://www.w3.org/2001/XMLSchema" xmlns:xs="http://www.w3.org/2001/XMLSchema" xmlns:p="http://schemas.microsoft.com/office/2006/metadata/properties" xmlns:ns2="6adcef3d-66e4-4441-b622-2181f76b34ed" xmlns:ns3="ec04e77d-702b-4270-bfd8-12ec561e14fa" targetNamespace="http://schemas.microsoft.com/office/2006/metadata/properties" ma:root="true" ma:fieldsID="fc324c5afe55abef2f29bedc6662f988" ns2:_="" ns3:_="">
    <xsd:import namespace="6adcef3d-66e4-4441-b622-2181f76b34ed"/>
    <xsd:import namespace="ec04e77d-702b-4270-bfd8-12ec561e1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ef3d-66e4-4441-b622-2181f76b3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e77d-702b-4270-bfd8-12ec561e1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09CD16-D8CA-4E26-8BA4-2DC7CC3EE4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D78677-B9E2-4226-B46E-D0B3104A47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E2AF9C-2B8B-4B77-BA6D-7D9ABB9BA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cef3d-66e4-4441-b622-2181f76b34ed"/>
    <ds:schemaRef ds:uri="ec04e77d-702b-4270-bfd8-12ec561e1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1124</Words>
  <Application>Microsoft Office PowerPoint</Application>
  <PresentationFormat>Widescreen</PresentationFormat>
  <Paragraphs>136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YADK3-gZSDU 0</vt:lpstr>
      <vt:lpstr>YAEp1ckBmmo 0</vt:lpstr>
      <vt:lpstr>Roboto Condensed</vt:lpstr>
      <vt:lpstr>RobotoCondensed-Light</vt:lpstr>
      <vt:lpstr>Times New Roman</vt:lpstr>
      <vt:lpstr>Verdana</vt:lpstr>
      <vt:lpstr>Wingdings</vt:lpstr>
      <vt:lpstr>Office Theme</vt:lpstr>
      <vt:lpstr>PIEDALIES MŪSU  PASĀKUMĀ ViN23 IETVAROS  APVĀRSNIS  EIROPA SNIEGTĀS  IESPĒJAS </vt:lpstr>
      <vt:lpstr>PowerPoint Presentation</vt:lpstr>
      <vt:lpstr>STATISTIKA  UZŅĒMUMU DALĪBA PROGRAMMĀ</vt:lpstr>
      <vt:lpstr>STATISTIKA  UZŅĒMUMU DALĪBA PROGRAMMĀ</vt:lpstr>
      <vt:lpstr>CORDIS   &amp; VEIKSMES STĀSTS</vt:lpstr>
      <vt:lpstr>PROGRAMMAS BUDŽETS 2023. GADAM</vt:lpstr>
      <vt:lpstr>CHALLENGES?</vt:lpstr>
      <vt:lpstr>EIC Pathfinder {OPEN}</vt:lpstr>
      <vt:lpstr>EIC Pathfinder {CHALLENGE}</vt:lpstr>
      <vt:lpstr>PowerPoint Presentation</vt:lpstr>
      <vt:lpstr>EIC TRANSITION {OPEN &amp; CHALLENGE}</vt:lpstr>
      <vt:lpstr>EIC Accelerator</vt:lpstr>
      <vt:lpstr>EIC Accelerator</vt:lpstr>
      <vt:lpstr>EIC BALVAS</vt:lpstr>
      <vt:lpstr>EIC BAS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Marija Plotniece</cp:lastModifiedBy>
  <cp:revision>38</cp:revision>
  <dcterms:created xsi:type="dcterms:W3CDTF">2022-02-16T16:30:00Z</dcterms:created>
  <dcterms:modified xsi:type="dcterms:W3CDTF">2023-02-21T09:12:26Z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0x0101003D0118E830AEDD428D4BE0AAFD13557A</vt:lpwstr>
  </property>
</Properties>
</file>