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74" r:id="rId2"/>
    <p:sldId id="258" r:id="rId3"/>
    <p:sldId id="262" r:id="rId4"/>
    <p:sldId id="263" r:id="rId5"/>
    <p:sldId id="264" r:id="rId6"/>
    <p:sldId id="265" r:id="rId7"/>
    <p:sldId id="267" r:id="rId8"/>
    <p:sldId id="266" r:id="rId9"/>
    <p:sldId id="268" r:id="rId10"/>
    <p:sldId id="404" r:id="rId11"/>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8187"/>
    <a:srgbClr val="65ADB6"/>
    <a:srgbClr val="5D6D30"/>
    <a:srgbClr val="B6D452"/>
    <a:srgbClr val="FFD764"/>
    <a:srgbClr val="F16F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7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1A49A2-6520-46D8-BB40-92188E4C354E}" type="datetimeFigureOut">
              <a:rPr lang="lv-LV" smtClean="0"/>
              <a:t>21.02.2023</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97384D-C4E8-4F44-9873-480FC8C5C3F5}" type="slidenum">
              <a:rPr lang="lv-LV" smtClean="0"/>
              <a:t>‹#›</a:t>
            </a:fld>
            <a:endParaRPr lang="lv-LV"/>
          </a:p>
        </p:txBody>
      </p:sp>
    </p:spTree>
    <p:extLst>
      <p:ext uri="{BB962C8B-B14F-4D97-AF65-F5344CB8AC3E}">
        <p14:creationId xmlns:p14="http://schemas.microsoft.com/office/powerpoint/2010/main" val="7464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5248867A-F4C3-4D9F-B757-16911C53AB6B}" type="slidenum">
              <a:rPr lang="lv-LV" smtClean="0"/>
              <a:t>1</a:t>
            </a:fld>
            <a:endParaRPr lang="lv-LV"/>
          </a:p>
        </p:txBody>
      </p:sp>
    </p:spTree>
    <p:extLst>
      <p:ext uri="{BB962C8B-B14F-4D97-AF65-F5344CB8AC3E}">
        <p14:creationId xmlns:p14="http://schemas.microsoft.com/office/powerpoint/2010/main" val="168101295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fld id="{F43E3A39-F0E6-4DBB-A897-EDEB3961B8B5}" type="slidenum">
              <a:rPr lang="lv-LV" smtClean="0"/>
              <a:t>10</a:t>
            </a:fld>
            <a:endParaRPr lang="lv-LV"/>
          </a:p>
        </p:txBody>
      </p:sp>
    </p:spTree>
    <p:extLst>
      <p:ext uri="{BB962C8B-B14F-4D97-AF65-F5344CB8AC3E}">
        <p14:creationId xmlns:p14="http://schemas.microsoft.com/office/powerpoint/2010/main" val="3875447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2</a:t>
            </a:fld>
            <a:endParaRPr lang="lv-LV"/>
          </a:p>
        </p:txBody>
      </p:sp>
    </p:spTree>
    <p:extLst>
      <p:ext uri="{BB962C8B-B14F-4D97-AF65-F5344CB8AC3E}">
        <p14:creationId xmlns:p14="http://schemas.microsoft.com/office/powerpoint/2010/main" val="42141788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3</a:t>
            </a:fld>
            <a:endParaRPr lang="lv-LV"/>
          </a:p>
        </p:txBody>
      </p:sp>
    </p:spTree>
    <p:extLst>
      <p:ext uri="{BB962C8B-B14F-4D97-AF65-F5344CB8AC3E}">
        <p14:creationId xmlns:p14="http://schemas.microsoft.com/office/powerpoint/2010/main" val="93523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4</a:t>
            </a:fld>
            <a:endParaRPr lang="lv-LV"/>
          </a:p>
        </p:txBody>
      </p:sp>
    </p:spTree>
    <p:extLst>
      <p:ext uri="{BB962C8B-B14F-4D97-AF65-F5344CB8AC3E}">
        <p14:creationId xmlns:p14="http://schemas.microsoft.com/office/powerpoint/2010/main" val="1007598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5</a:t>
            </a:fld>
            <a:endParaRPr lang="lv-LV"/>
          </a:p>
        </p:txBody>
      </p:sp>
    </p:spTree>
    <p:extLst>
      <p:ext uri="{BB962C8B-B14F-4D97-AF65-F5344CB8AC3E}">
        <p14:creationId xmlns:p14="http://schemas.microsoft.com/office/powerpoint/2010/main" val="5870778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6</a:t>
            </a:fld>
            <a:endParaRPr lang="lv-LV"/>
          </a:p>
        </p:txBody>
      </p:sp>
    </p:spTree>
    <p:extLst>
      <p:ext uri="{BB962C8B-B14F-4D97-AF65-F5344CB8AC3E}">
        <p14:creationId xmlns:p14="http://schemas.microsoft.com/office/powerpoint/2010/main" val="31030855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7</a:t>
            </a:fld>
            <a:endParaRPr lang="lv-LV"/>
          </a:p>
        </p:txBody>
      </p:sp>
    </p:spTree>
    <p:extLst>
      <p:ext uri="{BB962C8B-B14F-4D97-AF65-F5344CB8AC3E}">
        <p14:creationId xmlns:p14="http://schemas.microsoft.com/office/powerpoint/2010/main" val="26857968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8</a:t>
            </a:fld>
            <a:endParaRPr lang="lv-LV"/>
          </a:p>
        </p:txBody>
      </p:sp>
    </p:spTree>
    <p:extLst>
      <p:ext uri="{BB962C8B-B14F-4D97-AF65-F5344CB8AC3E}">
        <p14:creationId xmlns:p14="http://schemas.microsoft.com/office/powerpoint/2010/main" val="29028105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B97384D-C4E8-4F44-9873-480FC8C5C3F5}" type="slidenum">
              <a:rPr lang="lv-LV" smtClean="0"/>
              <a:t>9</a:t>
            </a:fld>
            <a:endParaRPr lang="lv-LV"/>
          </a:p>
        </p:txBody>
      </p:sp>
    </p:spTree>
    <p:extLst>
      <p:ext uri="{BB962C8B-B14F-4D97-AF65-F5344CB8AC3E}">
        <p14:creationId xmlns:p14="http://schemas.microsoft.com/office/powerpoint/2010/main" val="22849699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56BD55-4E9C-41B1-B3F2-1B8C78CB977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B997457C-7108-469A-BC09-0CC547FB8D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599BA26A-F5B2-45C9-A846-80C1FFDC19D4}"/>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5" name="Footer Placeholder 4">
            <a:extLst>
              <a:ext uri="{FF2B5EF4-FFF2-40B4-BE49-F238E27FC236}">
                <a16:creationId xmlns:a16="http://schemas.microsoft.com/office/drawing/2014/main" id="{30627E98-212B-47B2-9311-9AA7437E5A94}"/>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EEFB4396-10B0-402A-BE3A-237F037B6260}"/>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12433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C6940-B8B5-48E8-BA14-EF2E10F5B91B}"/>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FBC78EF4-43C6-472E-A77C-03E8C1875F1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225DA6B5-AEBB-4E2E-9764-CF65D1D431E7}"/>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5" name="Footer Placeholder 4">
            <a:extLst>
              <a:ext uri="{FF2B5EF4-FFF2-40B4-BE49-F238E27FC236}">
                <a16:creationId xmlns:a16="http://schemas.microsoft.com/office/drawing/2014/main" id="{83D98B58-10EF-4243-9885-336C587BB4B5}"/>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9A73746-3976-4794-875C-C4254E24BC50}"/>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1475935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27F8DBA-6449-4A72-88AE-7B9E7FD03EE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0F6E1808-F5FA-488C-A477-BB3FF51A9D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5EBF46AC-60E3-44D9-82D6-49DABA1B32B8}"/>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5" name="Footer Placeholder 4">
            <a:extLst>
              <a:ext uri="{FF2B5EF4-FFF2-40B4-BE49-F238E27FC236}">
                <a16:creationId xmlns:a16="http://schemas.microsoft.com/office/drawing/2014/main" id="{AD347B6E-386E-448C-A527-F8FEC8544FF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5F6FF26D-ECB9-47EB-BCB7-5C889C3347F0}"/>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754976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6" name="Picture 7"/>
          <p:cNvPicPr>
            <a:picLocks noChangeAspect="1"/>
          </p:cNvPicPr>
          <p:nvPr userDrawn="1"/>
        </p:nvPicPr>
        <p:blipFill>
          <a:blip r:embed="rId2" cstate="print"/>
          <a:srcRect/>
          <a:stretch>
            <a:fillRect/>
          </a:stretch>
        </p:blipFill>
        <p:spPr bwMode="auto">
          <a:xfrm>
            <a:off x="0" y="6611938"/>
            <a:ext cx="12192000" cy="246062"/>
          </a:xfrm>
          <a:prstGeom prst="rect">
            <a:avLst/>
          </a:prstGeom>
          <a:noFill/>
          <a:ln w="9525">
            <a:noFill/>
            <a:miter lim="800000"/>
            <a:headEnd/>
            <a:tailEnd/>
          </a:ln>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a:prstGeom prst="rect">
            <a:avLst/>
          </a:prstGeo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914400" y="4724400"/>
            <a:ext cx="10363200" cy="914400"/>
          </a:xfrm>
          <a:prstGeom prst="rect">
            <a:avLst/>
          </a:prstGeo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a:prstGeom prst="rect">
            <a:avLst/>
          </a:prstGeo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1026" name="Picture 2" descr="Sākums | Latvijas Zinātnes padome">
            <a:extLst>
              <a:ext uri="{FF2B5EF4-FFF2-40B4-BE49-F238E27FC236}">
                <a16:creationId xmlns:a16="http://schemas.microsoft.com/office/drawing/2014/main" id="{C35AAD40-F317-4C36-85E5-DD8860D27FF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51841" y="7938"/>
            <a:ext cx="28575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243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54458-983B-4990-80AA-5C3481AB967A}"/>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0C1E0E73-3652-44B1-830D-9CBA68B183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FE314390-5E23-402C-B2AC-5B645776081B}"/>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5" name="Footer Placeholder 4">
            <a:extLst>
              <a:ext uri="{FF2B5EF4-FFF2-40B4-BE49-F238E27FC236}">
                <a16:creationId xmlns:a16="http://schemas.microsoft.com/office/drawing/2014/main" id="{0B49C1BF-F76B-438E-9833-14B45CBBC08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D35AA9E8-BAA9-4D17-B8B5-26876B80EDBA}"/>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170135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F03E22-10B3-4921-AFA7-9BD71F49D60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B8D37843-A711-4338-ADAA-DDED8CFB8E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50C6CCA-3C06-4599-BA80-6CE56DE3C87F}"/>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5" name="Footer Placeholder 4">
            <a:extLst>
              <a:ext uri="{FF2B5EF4-FFF2-40B4-BE49-F238E27FC236}">
                <a16:creationId xmlns:a16="http://schemas.microsoft.com/office/drawing/2014/main" id="{CB266CBF-578B-47D3-BB59-C47ADBF2BE67}"/>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B168F3EA-ACBE-405E-9542-844CFD416DF7}"/>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316626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4ECDD-11DE-472E-B7DF-287974AB19C4}"/>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3B1434A3-63BB-4F6F-A0C5-7D2415E05C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97836364-E75D-4970-BB26-574BF42E07D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18324C28-4DA0-4E56-8313-11F3608996EA}"/>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6" name="Footer Placeholder 5">
            <a:extLst>
              <a:ext uri="{FF2B5EF4-FFF2-40B4-BE49-F238E27FC236}">
                <a16:creationId xmlns:a16="http://schemas.microsoft.com/office/drawing/2014/main" id="{EE0A03A6-F481-462F-BAD2-229053E439AE}"/>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3527DB3F-EB43-4082-90C3-C75AD27F9C65}"/>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391601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1A3C2-AB49-42AC-980F-DC89FD854482}"/>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B04066DF-F46B-42F0-8558-1B279C9A9A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A6F4AC-9DFE-437C-95A7-A5832FE961E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9EA11A32-E6EF-4936-BCA3-A2C33CBA06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48C7A5-2C4A-457F-A67D-35660E5113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F26A2C2F-E055-41A1-9305-F4767DDB3DFB}"/>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8" name="Footer Placeholder 7">
            <a:extLst>
              <a:ext uri="{FF2B5EF4-FFF2-40B4-BE49-F238E27FC236}">
                <a16:creationId xmlns:a16="http://schemas.microsoft.com/office/drawing/2014/main" id="{DB07025E-0A4F-47DB-89AD-CBC1DCC010B2}"/>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496E4D93-6C16-486D-9EDC-C8856B30386E}"/>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41797052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466A6-F884-449C-9390-6A6F3DB64724}"/>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2A04BFAD-2B52-4745-B96C-1E8E76EBC05D}"/>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4" name="Footer Placeholder 3">
            <a:extLst>
              <a:ext uri="{FF2B5EF4-FFF2-40B4-BE49-F238E27FC236}">
                <a16:creationId xmlns:a16="http://schemas.microsoft.com/office/drawing/2014/main" id="{6D8192D4-124F-49F1-9D13-6B937B89AD73}"/>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098A0D12-9638-4248-B67F-ADB9D2DE70FD}"/>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31484374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944C6F-4C12-4F42-97A7-8D0182521CF0}"/>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3" name="Footer Placeholder 2">
            <a:extLst>
              <a:ext uri="{FF2B5EF4-FFF2-40B4-BE49-F238E27FC236}">
                <a16:creationId xmlns:a16="http://schemas.microsoft.com/office/drawing/2014/main" id="{D95DBEBD-5DC4-4924-BADD-53120C0F8E94}"/>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DF4DC1EB-4CF2-4CC2-91B7-AAE3AA01C9A3}"/>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1738497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FCDD50-C1B1-4325-8ED0-C3045B9A4A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D41BC935-9F10-45A1-9150-888350FE2E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CD97507E-490F-4C58-B518-4536807ADB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981D12-1195-46DA-9815-6D87ECF36623}"/>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6" name="Footer Placeholder 5">
            <a:extLst>
              <a:ext uri="{FF2B5EF4-FFF2-40B4-BE49-F238E27FC236}">
                <a16:creationId xmlns:a16="http://schemas.microsoft.com/office/drawing/2014/main" id="{90F93E08-97A0-4902-BA7E-15D9931C3C0C}"/>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E2AEA356-FF43-4783-AFBE-AB96DC8F96EA}"/>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3827479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30B5E-5222-48E0-93B1-F50C528274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D86FD0DB-FBAE-448F-B598-D2BB141C864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B07A2DEF-4129-40E5-8D21-B54EE9E4B4C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2BB4D6-EA67-4C88-927F-C15809334C16}"/>
              </a:ext>
            </a:extLst>
          </p:cNvPr>
          <p:cNvSpPr>
            <a:spLocks noGrp="1"/>
          </p:cNvSpPr>
          <p:nvPr>
            <p:ph type="dt" sz="half" idx="10"/>
          </p:nvPr>
        </p:nvSpPr>
        <p:spPr/>
        <p:txBody>
          <a:bodyPr/>
          <a:lstStyle/>
          <a:p>
            <a:fld id="{3D66FAFB-AC3C-4D1A-A660-09B97BFCEA0A}" type="datetimeFigureOut">
              <a:rPr lang="lv-LV" smtClean="0"/>
              <a:t>21.02.2023</a:t>
            </a:fld>
            <a:endParaRPr lang="lv-LV"/>
          </a:p>
        </p:txBody>
      </p:sp>
      <p:sp>
        <p:nvSpPr>
          <p:cNvPr id="6" name="Footer Placeholder 5">
            <a:extLst>
              <a:ext uri="{FF2B5EF4-FFF2-40B4-BE49-F238E27FC236}">
                <a16:creationId xmlns:a16="http://schemas.microsoft.com/office/drawing/2014/main" id="{85EBFC66-108E-4EB8-871B-4158F670C3B8}"/>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0C758296-4611-4F1F-9FEE-72199DEB6E1E}"/>
              </a:ext>
            </a:extLst>
          </p:cNvPr>
          <p:cNvSpPr>
            <a:spLocks noGrp="1"/>
          </p:cNvSpPr>
          <p:nvPr>
            <p:ph type="sldNum" sz="quarter" idx="12"/>
          </p:nvPr>
        </p:nvSpPr>
        <p:spPr/>
        <p:txBody>
          <a:bodyPr/>
          <a:lstStyle/>
          <a:p>
            <a:fld id="{A20238EE-08AC-417D-AAD3-B041BC882DFC}" type="slidenum">
              <a:rPr lang="lv-LV" smtClean="0"/>
              <a:t>‹#›</a:t>
            </a:fld>
            <a:endParaRPr lang="lv-LV"/>
          </a:p>
        </p:txBody>
      </p:sp>
    </p:spTree>
    <p:extLst>
      <p:ext uri="{BB962C8B-B14F-4D97-AF65-F5344CB8AC3E}">
        <p14:creationId xmlns:p14="http://schemas.microsoft.com/office/powerpoint/2010/main" val="2467662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D764"/>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91DFF1A-121A-4104-B1FE-7582B74891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4907E793-5127-4846-8B44-68BBC1A78D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5467EDC6-CB9A-4D2E-9DED-B8684F778D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66FAFB-AC3C-4D1A-A660-09B97BFCEA0A}" type="datetimeFigureOut">
              <a:rPr lang="lv-LV" smtClean="0"/>
              <a:t>21.02.2023</a:t>
            </a:fld>
            <a:endParaRPr lang="lv-LV"/>
          </a:p>
        </p:txBody>
      </p:sp>
      <p:sp>
        <p:nvSpPr>
          <p:cNvPr id="5" name="Footer Placeholder 4">
            <a:extLst>
              <a:ext uri="{FF2B5EF4-FFF2-40B4-BE49-F238E27FC236}">
                <a16:creationId xmlns:a16="http://schemas.microsoft.com/office/drawing/2014/main" id="{A7208BB0-A7D7-4620-8310-93BAB8AE3A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a:extLst>
              <a:ext uri="{FF2B5EF4-FFF2-40B4-BE49-F238E27FC236}">
                <a16:creationId xmlns:a16="http://schemas.microsoft.com/office/drawing/2014/main" id="{F68822FC-CA95-47D4-BDE3-EB9F786002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0238EE-08AC-417D-AAD3-B041BC882DFC}" type="slidenum">
              <a:rPr lang="lv-LV" smtClean="0"/>
              <a:t>‹#›</a:t>
            </a:fld>
            <a:endParaRPr lang="lv-LV"/>
          </a:p>
        </p:txBody>
      </p:sp>
    </p:spTree>
    <p:extLst>
      <p:ext uri="{BB962C8B-B14F-4D97-AF65-F5344CB8AC3E}">
        <p14:creationId xmlns:p14="http://schemas.microsoft.com/office/powerpoint/2010/main" val="3378441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3.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twitter.com/apvarsnis" TargetMode="External"/><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png"/><Relationship Id="rId4" Type="http://schemas.openxmlformats.org/officeDocument/2006/relationships/hyperlink" Target="https://www.facebook.com/HEncplv" TargetMode="External"/><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hyperlink" Target="mailto:laura.kunga-jegere@lzp.gov.lv" TargetMode="External"/><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1.jp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hyperlink" Target="mailto:laura.kunga-jegere@lzp.gov.lv" TargetMode="External"/><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hyperlink" Target="https://www.eurekanetwork.org/programmes/innowwide/" TargetMode="External"/><Relationship Id="rId3" Type="http://schemas.openxmlformats.org/officeDocument/2006/relationships/image" Target="../media/image7.png"/><Relationship Id="rId7" Type="http://schemas.openxmlformats.org/officeDocument/2006/relationships/hyperlink" Target="https://www.eurekanetwork.org/countries/latvia/eurostar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8.png"/><Relationship Id="rId9" Type="http://schemas.openxmlformats.org/officeDocument/2006/relationships/hyperlink" Target="https://www.eurekanetwork.org/"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hyperlink" Target="https://www.eurekanetwork.org/open-calls/eurostars-funding-programme-2023-call-4" TargetMode="External"/><Relationship Id="rId3" Type="http://schemas.openxmlformats.org/officeDocument/2006/relationships/image" Target="../media/image7.png"/><Relationship Id="rId7" Type="http://schemas.openxmlformats.org/officeDocument/2006/relationships/hyperlink" Target="https://myeurekaproject.org/oauth2/sign_in?rd=%2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8" Type="http://schemas.openxmlformats.org/officeDocument/2006/relationships/hyperlink" Target="https://likumi.lv/ta/id/274671-atbalsta-pieskirsanas-kartiba-dalibai-starptautiskas-sadarbibas-programmas-petniecibas-un-tehnologiju-joma" TargetMode="External"/><Relationship Id="rId3" Type="http://schemas.openxmlformats.org/officeDocument/2006/relationships/image" Target="../media/image7.png"/><Relationship Id="rId7" Type="http://schemas.openxmlformats.org/officeDocument/2006/relationships/hyperlink" Target="https://eur-lex.europa.eu/legal-content/LV/TXT/HTML/?uri=CELEX:32014R0651&amp;from=EN#d1e5346-1-1"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1.jpg"/><Relationship Id="rId5" Type="http://schemas.openxmlformats.org/officeDocument/2006/relationships/image" Target="../media/image10.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B56977CF-8A5E-45CB-81B9-308EDA9DF805}"/>
              </a:ext>
            </a:extLst>
          </p:cNvPr>
          <p:cNvSpPr/>
          <p:nvPr/>
        </p:nvSpPr>
        <p:spPr>
          <a:xfrm>
            <a:off x="-8638" y="5831696"/>
            <a:ext cx="12200638" cy="926073"/>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1" name="Rounded Rectangle 10"/>
          <p:cNvSpPr/>
          <p:nvPr/>
        </p:nvSpPr>
        <p:spPr>
          <a:xfrm rot="19672327">
            <a:off x="684055" y="301316"/>
            <a:ext cx="1513096" cy="1390762"/>
          </a:xfrm>
          <a:prstGeom prst="round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2" name="Rounded Rectangle 21"/>
          <p:cNvSpPr/>
          <p:nvPr/>
        </p:nvSpPr>
        <p:spPr>
          <a:xfrm rot="19672327">
            <a:off x="2259322" y="244095"/>
            <a:ext cx="3600431" cy="3466546"/>
          </a:xfrm>
          <a:prstGeom prst="roundRect">
            <a:avLst/>
          </a:prstGeom>
          <a:noFill/>
          <a:ln w="57150">
            <a:solidFill>
              <a:srgbClr val="4881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4800" dirty="0"/>
          </a:p>
        </p:txBody>
      </p:sp>
      <p:sp>
        <p:nvSpPr>
          <p:cNvPr id="10" name="Rounded Rectangle 9"/>
          <p:cNvSpPr/>
          <p:nvPr/>
        </p:nvSpPr>
        <p:spPr>
          <a:xfrm rot="19672327">
            <a:off x="2673627" y="297441"/>
            <a:ext cx="3761707" cy="3804043"/>
          </a:xfrm>
          <a:prstGeom prst="round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sz="4800" dirty="0"/>
          </a:p>
        </p:txBody>
      </p:sp>
      <p:sp>
        <p:nvSpPr>
          <p:cNvPr id="12" name="Rounded Rectangle 11"/>
          <p:cNvSpPr/>
          <p:nvPr/>
        </p:nvSpPr>
        <p:spPr>
          <a:xfrm rot="19672327">
            <a:off x="2195688" y="-527032"/>
            <a:ext cx="1377259" cy="1320028"/>
          </a:xfrm>
          <a:prstGeom prst="roundRect">
            <a:avLst/>
          </a:prstGeom>
          <a:solidFill>
            <a:srgbClr val="4881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4" name="Rounded Rectangle 13"/>
          <p:cNvSpPr/>
          <p:nvPr/>
        </p:nvSpPr>
        <p:spPr>
          <a:xfrm rot="19672327">
            <a:off x="6424555" y="-35389"/>
            <a:ext cx="2206602" cy="2031564"/>
          </a:xfrm>
          <a:prstGeom prst="roundRect">
            <a:avLst/>
          </a:prstGeom>
          <a:solidFill>
            <a:srgbClr val="4881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18" name="Title 17"/>
          <p:cNvSpPr>
            <a:spLocks noGrp="1"/>
          </p:cNvSpPr>
          <p:nvPr>
            <p:ph type="ctrTitle"/>
          </p:nvPr>
        </p:nvSpPr>
        <p:spPr>
          <a:xfrm>
            <a:off x="2024873" y="608297"/>
            <a:ext cx="4990019" cy="3450538"/>
          </a:xfrm>
        </p:spPr>
        <p:txBody>
          <a:bodyPr>
            <a:noAutofit/>
          </a:bodyPr>
          <a:lstStyle/>
          <a:p>
            <a:pPr>
              <a:lnSpc>
                <a:spcPct val="100000"/>
              </a:lnSpc>
            </a:pPr>
            <a:r>
              <a:rPr lang="lv-LV" sz="1800" spc="300" dirty="0">
                <a:solidFill>
                  <a:schemeClr val="bg1"/>
                </a:solidFill>
                <a:latin typeface="Roboto Condensed"/>
              </a:rPr>
              <a:t>PIEDALIES MŪSU </a:t>
            </a:r>
            <a:br>
              <a:rPr lang="lv-LV" sz="1800" spc="300" dirty="0">
                <a:solidFill>
                  <a:schemeClr val="bg1"/>
                </a:solidFill>
                <a:latin typeface="Roboto Condensed"/>
              </a:rPr>
            </a:br>
            <a:r>
              <a:rPr lang="lv-LV" sz="1800" spc="300" dirty="0">
                <a:solidFill>
                  <a:schemeClr val="bg1"/>
                </a:solidFill>
                <a:latin typeface="Roboto Condensed"/>
              </a:rPr>
              <a:t>PASĀKUMĀ </a:t>
            </a:r>
            <a:r>
              <a:rPr lang="lv-LV" sz="2400" b="1" spc="600" dirty="0">
                <a:solidFill>
                  <a:schemeClr val="bg1"/>
                </a:solidFill>
                <a:latin typeface="Roboto Condensed"/>
              </a:rPr>
              <a:t>ViN23</a:t>
            </a:r>
            <a:br>
              <a:rPr lang="lv-LV" sz="2400" b="1" spc="600" dirty="0">
                <a:solidFill>
                  <a:schemeClr val="bg1"/>
                </a:solidFill>
                <a:latin typeface="Roboto Condensed"/>
              </a:rPr>
            </a:br>
            <a:r>
              <a:rPr lang="lv-LV" sz="1800" spc="300" dirty="0">
                <a:solidFill>
                  <a:schemeClr val="bg1"/>
                </a:solidFill>
                <a:latin typeface="Roboto Condensed"/>
              </a:rPr>
              <a:t>IETVAROS</a:t>
            </a:r>
            <a:br>
              <a:rPr lang="lv-LV" sz="2000" spc="300" dirty="0">
                <a:solidFill>
                  <a:schemeClr val="bg1"/>
                </a:solidFill>
                <a:latin typeface="Roboto Condensed"/>
              </a:rPr>
            </a:br>
            <a:r>
              <a:rPr lang="lv-LV" sz="2800" b="1" spc="600" dirty="0">
                <a:latin typeface="Roboto Condensed"/>
              </a:rPr>
              <a:t> APVĀRSNIS</a:t>
            </a:r>
            <a:br>
              <a:rPr lang="lv-LV" sz="2800" b="1" spc="600" dirty="0">
                <a:latin typeface="Roboto Condensed"/>
              </a:rPr>
            </a:br>
            <a:r>
              <a:rPr lang="lv-LV" sz="2800" b="1" spc="600" dirty="0">
                <a:latin typeface="Roboto Condensed"/>
              </a:rPr>
              <a:t> EIROPA</a:t>
            </a:r>
            <a:br>
              <a:rPr lang="lv-LV" sz="2800" b="1" spc="600" dirty="0">
                <a:latin typeface="Roboto Condensed"/>
              </a:rPr>
            </a:br>
            <a:r>
              <a:rPr lang="lv-LV" sz="2800" b="1" spc="600" dirty="0">
                <a:latin typeface="Roboto Condensed"/>
              </a:rPr>
              <a:t>SNIEGTĀS</a:t>
            </a:r>
            <a:br>
              <a:rPr lang="lv-LV" sz="2800" b="1" spc="600" dirty="0">
                <a:latin typeface="Roboto Condensed"/>
              </a:rPr>
            </a:br>
            <a:r>
              <a:rPr lang="lv-LV" sz="2800" b="1" spc="600" dirty="0">
                <a:latin typeface="Roboto Condensed"/>
              </a:rPr>
              <a:t> IESPĒJAS</a:t>
            </a:r>
            <a:br>
              <a:rPr lang="lv-LV" sz="1800" dirty="0"/>
            </a:br>
            <a:endParaRPr lang="lv-LV" sz="2400" dirty="0"/>
          </a:p>
        </p:txBody>
      </p:sp>
      <p:pic>
        <p:nvPicPr>
          <p:cNvPr id="21" name="Picture 4" descr="Image result for ковычки"/>
          <p:cNvPicPr>
            <a:picLocks noChangeAspect="1" noChangeArrowheads="1"/>
          </p:cNvPicPr>
          <p:nvPr/>
        </p:nvPicPr>
        <p:blipFill>
          <a:blip r:embed="rId3" cstate="print">
            <a:biLevel thresh="25000"/>
            <a:extLst>
              <a:ext uri="{28A0092B-C50C-407E-A947-70E740481C1C}">
                <a14:useLocalDpi xmlns:a14="http://schemas.microsoft.com/office/drawing/2010/main" val="0"/>
              </a:ext>
            </a:extLst>
          </a:blip>
          <a:srcRect/>
          <a:stretch>
            <a:fillRect/>
          </a:stretch>
        </p:blipFill>
        <p:spPr bwMode="auto">
          <a:xfrm rot="10800000">
            <a:off x="2849113" y="1753636"/>
            <a:ext cx="416008" cy="353607"/>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2">
            <a:hlinkClick r:id="rId4"/>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2702" y="2113515"/>
            <a:ext cx="737750" cy="737750"/>
          </a:xfrm>
          <a:prstGeom prst="rect">
            <a:avLst/>
          </a:prstGeom>
        </p:spPr>
      </p:pic>
      <p:pic>
        <p:nvPicPr>
          <p:cNvPr id="24" name="Picture 23">
            <a:hlinkClick r:id="rId6"/>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6739" y="1492904"/>
            <a:ext cx="735892" cy="737750"/>
          </a:xfrm>
          <a:prstGeom prst="rect">
            <a:avLst/>
          </a:prstGeom>
        </p:spPr>
      </p:pic>
      <p:sp>
        <p:nvSpPr>
          <p:cNvPr id="25" name="Title 17"/>
          <p:cNvSpPr txBox="1">
            <a:spLocks/>
          </p:cNvSpPr>
          <p:nvPr/>
        </p:nvSpPr>
        <p:spPr>
          <a:xfrm>
            <a:off x="6377302" y="109051"/>
            <a:ext cx="2445183" cy="1619251"/>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nSpc>
                <a:spcPct val="100000"/>
              </a:lnSpc>
            </a:pPr>
            <a:r>
              <a:rPr lang="ru-RU" sz="2800" spc="300" dirty="0">
                <a:solidFill>
                  <a:schemeClr val="bg1"/>
                </a:solidFill>
                <a:latin typeface="Roboto Condensed"/>
              </a:rPr>
              <a:t>2</a:t>
            </a:r>
            <a:r>
              <a:rPr lang="lv-LV" sz="2800" spc="300" dirty="0">
                <a:solidFill>
                  <a:schemeClr val="bg1"/>
                </a:solidFill>
                <a:latin typeface="Roboto Condensed"/>
              </a:rPr>
              <a:t>1.feb.</a:t>
            </a:r>
          </a:p>
          <a:p>
            <a:pPr>
              <a:lnSpc>
                <a:spcPct val="100000"/>
              </a:lnSpc>
            </a:pPr>
            <a:r>
              <a:rPr lang="lv-LV" sz="2000" spc="300" dirty="0">
                <a:solidFill>
                  <a:schemeClr val="bg1"/>
                </a:solidFill>
                <a:latin typeface="Roboto Condensed"/>
              </a:rPr>
              <a:t>10:00 – 13:00</a:t>
            </a:r>
            <a:br>
              <a:rPr lang="lv-LV" sz="2000" dirty="0"/>
            </a:br>
            <a:endParaRPr lang="lv-LV" sz="2000" dirty="0"/>
          </a:p>
        </p:txBody>
      </p:sp>
      <p:sp>
        <p:nvSpPr>
          <p:cNvPr id="19" name="Rectangle 18"/>
          <p:cNvSpPr/>
          <p:nvPr/>
        </p:nvSpPr>
        <p:spPr>
          <a:xfrm>
            <a:off x="6345153" y="2629731"/>
            <a:ext cx="1795681" cy="3239348"/>
          </a:xfrm>
          <a:prstGeom prst="rect">
            <a:avLst/>
          </a:prstGeom>
        </p:spPr>
        <p:txBody>
          <a:bodyPr wrap="square">
            <a:spAutoFit/>
          </a:bodyPr>
          <a:lstStyle/>
          <a:p>
            <a:pPr algn="r">
              <a:lnSpc>
                <a:spcPct val="200000"/>
              </a:lnSpc>
            </a:pPr>
            <a:r>
              <a:rPr lang="lv-LV" sz="1200" b="1" dirty="0">
                <a:latin typeface="Roboto Condensed"/>
              </a:rPr>
              <a:t>10:00 – 10:15</a:t>
            </a:r>
          </a:p>
          <a:p>
            <a:pPr algn="r">
              <a:lnSpc>
                <a:spcPct val="200000"/>
              </a:lnSpc>
            </a:pPr>
            <a:endParaRPr lang="lv-LV" sz="200" b="1" dirty="0">
              <a:latin typeface="Roboto Condensed"/>
            </a:endParaRPr>
          </a:p>
          <a:p>
            <a:pPr algn="r"/>
            <a:r>
              <a:rPr lang="lv-LV" sz="1200" b="1" dirty="0">
                <a:latin typeface="Roboto Condensed"/>
              </a:rPr>
              <a:t>         10:15 – 10:35</a:t>
            </a:r>
          </a:p>
          <a:p>
            <a:pPr algn="r"/>
            <a:endParaRPr lang="lv-LV" sz="800" b="1" dirty="0">
              <a:latin typeface="Roboto Condensed"/>
            </a:endParaRPr>
          </a:p>
          <a:p>
            <a:pPr algn="r"/>
            <a:r>
              <a:rPr lang="lv-LV" sz="1200" b="1" dirty="0">
                <a:latin typeface="Roboto Condensed"/>
              </a:rPr>
              <a:t> 10:35 – 10:50</a:t>
            </a:r>
          </a:p>
          <a:p>
            <a:pPr algn="r"/>
            <a:endParaRPr lang="lv-LV" sz="1000" b="1" dirty="0">
              <a:latin typeface="Roboto Condensed"/>
            </a:endParaRPr>
          </a:p>
          <a:p>
            <a:pPr algn="r"/>
            <a:r>
              <a:rPr lang="lv-LV" sz="1200" b="1" dirty="0">
                <a:latin typeface="Roboto Condensed"/>
              </a:rPr>
              <a:t>10:50 – 11:05</a:t>
            </a:r>
          </a:p>
          <a:p>
            <a:pPr algn="r"/>
            <a:endParaRPr lang="lv-LV" sz="650" b="1" dirty="0">
              <a:latin typeface="Roboto Condensed"/>
            </a:endParaRPr>
          </a:p>
          <a:p>
            <a:pPr algn="r"/>
            <a:r>
              <a:rPr lang="lv-LV" sz="1200" b="1" dirty="0">
                <a:latin typeface="Roboto Condensed"/>
              </a:rPr>
              <a:t>11:05 – 11:20</a:t>
            </a:r>
          </a:p>
          <a:p>
            <a:pPr algn="r"/>
            <a:endParaRPr lang="lv-LV" sz="800" b="1" dirty="0">
              <a:latin typeface="Roboto Condensed"/>
            </a:endParaRPr>
          </a:p>
          <a:p>
            <a:pPr algn="r"/>
            <a:r>
              <a:rPr lang="lv-LV" sz="1200" b="1" dirty="0">
                <a:latin typeface="Roboto Condensed"/>
              </a:rPr>
              <a:t>11:20 – 11:35</a:t>
            </a:r>
          </a:p>
          <a:p>
            <a:pPr algn="r"/>
            <a:endParaRPr lang="lv-LV" sz="800" b="1" dirty="0">
              <a:latin typeface="Roboto Condensed"/>
            </a:endParaRPr>
          </a:p>
          <a:p>
            <a:pPr algn="r"/>
            <a:r>
              <a:rPr lang="lv-LV" sz="1200" b="1" dirty="0">
                <a:latin typeface="Roboto Condensed"/>
              </a:rPr>
              <a:t>11:35 – 11:55</a:t>
            </a:r>
          </a:p>
          <a:p>
            <a:pPr algn="r"/>
            <a:endParaRPr lang="lv-LV" sz="800" b="1" dirty="0">
              <a:latin typeface="Roboto Condensed"/>
            </a:endParaRPr>
          </a:p>
          <a:p>
            <a:pPr algn="r"/>
            <a:r>
              <a:rPr lang="lv-LV" sz="1200" b="1" dirty="0">
                <a:latin typeface="Roboto Condensed"/>
              </a:rPr>
              <a:t>11:55 – 12:10</a:t>
            </a:r>
          </a:p>
          <a:p>
            <a:pPr algn="r"/>
            <a:endParaRPr lang="lv-LV" sz="800" b="1" dirty="0">
              <a:latin typeface="Roboto Condensed"/>
            </a:endParaRPr>
          </a:p>
          <a:p>
            <a:pPr algn="r"/>
            <a:r>
              <a:rPr lang="lv-LV" sz="1200" b="1" dirty="0">
                <a:latin typeface="Roboto Condensed"/>
              </a:rPr>
              <a:t>12:10 – 12:30</a:t>
            </a:r>
          </a:p>
          <a:p>
            <a:pPr algn="r"/>
            <a:endParaRPr lang="lv-LV" sz="800" b="1" dirty="0">
              <a:latin typeface="Roboto Condensed"/>
            </a:endParaRPr>
          </a:p>
          <a:p>
            <a:pPr algn="r"/>
            <a:r>
              <a:rPr lang="lv-LV" sz="1200" b="1" dirty="0">
                <a:latin typeface="Roboto Condensed"/>
              </a:rPr>
              <a:t>12:30 – 12:50</a:t>
            </a:r>
          </a:p>
        </p:txBody>
      </p:sp>
      <p:sp>
        <p:nvSpPr>
          <p:cNvPr id="28" name="Rectangle 27"/>
          <p:cNvSpPr/>
          <p:nvPr/>
        </p:nvSpPr>
        <p:spPr>
          <a:xfrm>
            <a:off x="8188589" y="2664248"/>
            <a:ext cx="4286993" cy="3125215"/>
          </a:xfrm>
          <a:prstGeom prst="rect">
            <a:avLst/>
          </a:prstGeom>
        </p:spPr>
        <p:txBody>
          <a:bodyPr wrap="square">
            <a:spAutoFit/>
          </a:bodyPr>
          <a:lstStyle/>
          <a:p>
            <a:pPr>
              <a:lnSpc>
                <a:spcPct val="200000"/>
              </a:lnSpc>
            </a:pPr>
            <a:r>
              <a:rPr lang="lv-LV" sz="1000" dirty="0">
                <a:solidFill>
                  <a:srgbClr val="488187"/>
                </a:solidFill>
                <a:latin typeface="Roboto Condensed"/>
              </a:rPr>
              <a:t>IESKATS ES PROGRAMMĀ #APVĀRSNIS EIROPA</a:t>
            </a:r>
          </a:p>
          <a:p>
            <a:pPr>
              <a:lnSpc>
                <a:spcPct val="200000"/>
              </a:lnSpc>
            </a:pPr>
            <a:r>
              <a:rPr lang="lv-LV" sz="1050" dirty="0">
                <a:solidFill>
                  <a:srgbClr val="488187"/>
                </a:solidFill>
                <a:latin typeface="Roboto Condensed"/>
              </a:rPr>
              <a:t>IESKATS JURIDISKOS UN FINANŠU JAUTĀJUMOS</a:t>
            </a:r>
          </a:p>
          <a:p>
            <a:pPr>
              <a:lnSpc>
                <a:spcPct val="200000"/>
              </a:lnSpc>
            </a:pPr>
            <a:r>
              <a:rPr lang="lv-LV" sz="1000" dirty="0">
                <a:solidFill>
                  <a:srgbClr val="488187"/>
                </a:solidFill>
                <a:latin typeface="Roboto Condensed"/>
              </a:rPr>
              <a:t>PAR PROGRAMMU MARIJAS SKLODOVSKAS KIRĪ AKTIVITĀTĒM</a:t>
            </a:r>
          </a:p>
          <a:p>
            <a:pPr>
              <a:lnSpc>
                <a:spcPct val="200000"/>
              </a:lnSpc>
            </a:pPr>
            <a:r>
              <a:rPr lang="lv-LV" sz="1000" dirty="0">
                <a:solidFill>
                  <a:srgbClr val="488187"/>
                </a:solidFill>
                <a:latin typeface="Roboto Condensed"/>
              </a:rPr>
              <a:t>IESKATS 4. KLASTERĪ – DIGITĀLĀ JOMA, RŪPNIECĪBA UN KOSMOSS</a:t>
            </a:r>
          </a:p>
          <a:p>
            <a:pPr>
              <a:lnSpc>
                <a:spcPct val="200000"/>
              </a:lnSpc>
            </a:pPr>
            <a:r>
              <a:rPr lang="lv-LV" sz="1000" dirty="0">
                <a:solidFill>
                  <a:srgbClr val="488187"/>
                </a:solidFill>
                <a:latin typeface="Roboto Condensed"/>
              </a:rPr>
              <a:t>IESKATS 6. KLASTERĪ – DABAS RESURSI, BIOEKONOMIKA, PĀRTIKA</a:t>
            </a:r>
          </a:p>
          <a:p>
            <a:pPr>
              <a:lnSpc>
                <a:spcPct val="200000"/>
              </a:lnSpc>
            </a:pPr>
            <a:r>
              <a:rPr lang="lv-LV" sz="1000" dirty="0">
                <a:solidFill>
                  <a:srgbClr val="488187"/>
                </a:solidFill>
                <a:latin typeface="Roboto Condensed"/>
              </a:rPr>
              <a:t>IESKATS 2. KLASTERĪ – KULTŪRA, JAUNRADE UN IEKĻAUJOŠA SABIEDRĪBA</a:t>
            </a:r>
          </a:p>
          <a:p>
            <a:pPr>
              <a:lnSpc>
                <a:spcPct val="200000"/>
              </a:lnSpc>
            </a:pPr>
            <a:r>
              <a:rPr lang="lv-LV" sz="1000" dirty="0">
                <a:solidFill>
                  <a:srgbClr val="488187"/>
                </a:solidFill>
                <a:latin typeface="Roboto Condensed"/>
              </a:rPr>
              <a:t>IESKATS EIROPAS INOVĀCIJU PADOMĒ</a:t>
            </a:r>
          </a:p>
          <a:p>
            <a:pPr>
              <a:lnSpc>
                <a:spcPct val="200000"/>
              </a:lnSpc>
            </a:pPr>
            <a:r>
              <a:rPr lang="lv-LV" sz="1000" b="1" dirty="0">
                <a:solidFill>
                  <a:srgbClr val="488187"/>
                </a:solidFill>
                <a:latin typeface="Roboto Condensed"/>
              </a:rPr>
              <a:t>EIROPAS PARTNERĪBAS INNOVATIVE SME / EUROSTARS</a:t>
            </a:r>
          </a:p>
          <a:p>
            <a:pPr>
              <a:lnSpc>
                <a:spcPct val="200000"/>
              </a:lnSpc>
            </a:pPr>
            <a:r>
              <a:rPr lang="lv-LV" sz="1000" dirty="0">
                <a:solidFill>
                  <a:srgbClr val="488187"/>
                </a:solidFill>
                <a:latin typeface="Roboto Condensed"/>
              </a:rPr>
              <a:t>FIT-4-NMP PIEDĀVĀTAIS ATBALSTS DALĪBAI «APVĀRSNIS EIROPĀ» </a:t>
            </a:r>
          </a:p>
          <a:p>
            <a:pPr>
              <a:lnSpc>
                <a:spcPct val="200000"/>
              </a:lnSpc>
            </a:pPr>
            <a:r>
              <a:rPr lang="lv-LV" sz="1000" dirty="0">
                <a:solidFill>
                  <a:srgbClr val="488187"/>
                </a:solidFill>
                <a:latin typeface="Roboto Condensed"/>
              </a:rPr>
              <a:t>«EIT FOOD» SNIEGTĀS IESPĒJAS</a:t>
            </a:r>
          </a:p>
        </p:txBody>
      </p:sp>
      <p:cxnSp>
        <p:nvCxnSpPr>
          <p:cNvPr id="27" name="Straight Connector 26"/>
          <p:cNvCxnSpPr>
            <a:cxnSpLocks/>
          </p:cNvCxnSpPr>
          <p:nvPr/>
        </p:nvCxnSpPr>
        <p:spPr>
          <a:xfrm>
            <a:off x="8188589" y="2787643"/>
            <a:ext cx="0" cy="2967095"/>
          </a:xfrm>
          <a:prstGeom prst="line">
            <a:avLst/>
          </a:prstGeom>
          <a:ln w="38100">
            <a:solidFill>
              <a:srgbClr val="488187"/>
            </a:solidFill>
          </a:ln>
        </p:spPr>
        <p:style>
          <a:lnRef idx="1">
            <a:schemeClr val="accent1"/>
          </a:lnRef>
          <a:fillRef idx="0">
            <a:schemeClr val="accent1"/>
          </a:fillRef>
          <a:effectRef idx="0">
            <a:schemeClr val="accent1"/>
          </a:effectRef>
          <a:fontRef idx="minor">
            <a:schemeClr val="tx1"/>
          </a:fontRef>
        </p:style>
      </p:cxnSp>
      <p:sp>
        <p:nvSpPr>
          <p:cNvPr id="32" name="Rectangle 31"/>
          <p:cNvSpPr/>
          <p:nvPr/>
        </p:nvSpPr>
        <p:spPr>
          <a:xfrm>
            <a:off x="9393633" y="294882"/>
            <a:ext cx="2583936" cy="1077218"/>
          </a:xfrm>
          <a:prstGeom prst="rect">
            <a:avLst/>
          </a:prstGeom>
        </p:spPr>
        <p:txBody>
          <a:bodyPr wrap="square">
            <a:spAutoFit/>
          </a:bodyPr>
          <a:lstStyle/>
          <a:p>
            <a:pPr algn="r"/>
            <a:r>
              <a:rPr lang="lv-LV" sz="1600" i="0" u="none" strike="noStrike" spc="300" baseline="0" dirty="0">
                <a:solidFill>
                  <a:srgbClr val="5D6D30"/>
                </a:solidFill>
                <a:latin typeface="RobotoCondensed-Light"/>
              </a:rPr>
              <a:t>#VIN2023</a:t>
            </a:r>
          </a:p>
          <a:p>
            <a:pPr algn="r"/>
            <a:r>
              <a:rPr lang="lv-LV" sz="1600" i="0" u="none" strike="noStrike" spc="300" baseline="0" dirty="0">
                <a:solidFill>
                  <a:srgbClr val="5D6D30"/>
                </a:solidFill>
                <a:latin typeface="RobotoCondensed-Light"/>
              </a:rPr>
              <a:t>#vidzememainās</a:t>
            </a:r>
            <a:r>
              <a:rPr lang="lv-LV" sz="1600" i="0" u="none" strike="noStrike" spc="300" dirty="0">
                <a:solidFill>
                  <a:srgbClr val="5D6D30"/>
                </a:solidFill>
                <a:latin typeface="RobotoCondensed-Light"/>
              </a:rPr>
              <a:t> </a:t>
            </a:r>
            <a:endParaRPr lang="lv-LV" sz="1600" i="0" u="none" strike="noStrike" spc="300" baseline="0" dirty="0">
              <a:solidFill>
                <a:srgbClr val="5D6D30"/>
              </a:solidFill>
              <a:latin typeface="RobotoCondensed-Light"/>
            </a:endParaRPr>
          </a:p>
          <a:p>
            <a:pPr algn="r"/>
            <a:r>
              <a:rPr lang="lv-LV" sz="1600" b="1" spc="300" dirty="0">
                <a:solidFill>
                  <a:srgbClr val="5D6D30"/>
                </a:solidFill>
                <a:latin typeface="RobotoCondensed-Light"/>
              </a:rPr>
              <a:t>#improvizācija</a:t>
            </a:r>
            <a:r>
              <a:rPr lang="lv-LV" sz="1600" b="1" i="0" u="none" strike="noStrike" spc="300" baseline="0" dirty="0">
                <a:solidFill>
                  <a:srgbClr val="5D6D30"/>
                </a:solidFill>
                <a:latin typeface="RobotoCondensed-Light"/>
              </a:rPr>
              <a:t> </a:t>
            </a:r>
          </a:p>
          <a:p>
            <a:pPr algn="r"/>
            <a:r>
              <a:rPr lang="lv-LV" sz="1600" i="0" u="none" strike="noStrike" spc="300" baseline="0" dirty="0">
                <a:solidFill>
                  <a:srgbClr val="5D6D30"/>
                </a:solidFill>
                <a:latin typeface="RobotoCondensed-Light"/>
              </a:rPr>
              <a:t>#inovācija</a:t>
            </a:r>
            <a:endParaRPr lang="lv-LV" sz="1600" spc="300" dirty="0">
              <a:solidFill>
                <a:srgbClr val="5D6D30"/>
              </a:solidFill>
            </a:endParaRPr>
          </a:p>
        </p:txBody>
      </p:sp>
      <p:pic>
        <p:nvPicPr>
          <p:cNvPr id="5" name="Picture 4" descr="Chart, histogram&#10;&#10;Description automatically generated">
            <a:extLst>
              <a:ext uri="{FF2B5EF4-FFF2-40B4-BE49-F238E27FC236}">
                <a16:creationId xmlns:a16="http://schemas.microsoft.com/office/drawing/2014/main" id="{1717B81F-F524-4C05-A4F3-59F866FBAEEE}"/>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b="15932"/>
          <a:stretch/>
        </p:blipFill>
        <p:spPr>
          <a:xfrm>
            <a:off x="6908209" y="5893614"/>
            <a:ext cx="4115634" cy="778524"/>
          </a:xfrm>
          <a:prstGeom prst="rect">
            <a:avLst/>
          </a:prstGeom>
        </p:spPr>
      </p:pic>
      <p:pic>
        <p:nvPicPr>
          <p:cNvPr id="9" name="Picture 8" descr="Text&#10;&#10;Description automatically generated with medium confidence">
            <a:extLst>
              <a:ext uri="{FF2B5EF4-FFF2-40B4-BE49-F238E27FC236}">
                <a16:creationId xmlns:a16="http://schemas.microsoft.com/office/drawing/2014/main" id="{D5840290-BA85-4338-9DAC-5ED51E4821C3}"/>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343252" y="57284"/>
            <a:ext cx="1055725" cy="527863"/>
          </a:xfrm>
          <a:prstGeom prst="rect">
            <a:avLst/>
          </a:prstGeom>
        </p:spPr>
      </p:pic>
      <p:pic>
        <p:nvPicPr>
          <p:cNvPr id="15" name="Picture 14" descr="Logo&#10;&#10;Description automatically generated">
            <a:extLst>
              <a:ext uri="{FF2B5EF4-FFF2-40B4-BE49-F238E27FC236}">
                <a16:creationId xmlns:a16="http://schemas.microsoft.com/office/drawing/2014/main" id="{33B40D4E-0731-4544-96D4-A00AA88B6FD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17897" y="632044"/>
            <a:ext cx="1331160" cy="770430"/>
          </a:xfrm>
          <a:prstGeom prst="rect">
            <a:avLst/>
          </a:prstGeom>
        </p:spPr>
      </p:pic>
      <p:pic>
        <p:nvPicPr>
          <p:cNvPr id="3" name="Picture 2" descr="International cooperation - Aktywni Obywatele">
            <a:extLst>
              <a:ext uri="{FF2B5EF4-FFF2-40B4-BE49-F238E27FC236}">
                <a16:creationId xmlns:a16="http://schemas.microsoft.com/office/drawing/2014/main" id="{DCFF2AAD-0115-41A8-AC75-1B1656613F20}"/>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9715" y="3221217"/>
            <a:ext cx="5348392" cy="3738078"/>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descr="International cooperation - Aktywni Obywatele">
            <a:extLst>
              <a:ext uri="{FF2B5EF4-FFF2-40B4-BE49-F238E27FC236}">
                <a16:creationId xmlns:a16="http://schemas.microsoft.com/office/drawing/2014/main" id="{03433CA0-6CF0-2973-6159-5EE1ECB471D0}"/>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26356" t="-6891" r="14685" b="75421"/>
          <a:stretch/>
        </p:blipFill>
        <p:spPr bwMode="auto">
          <a:xfrm>
            <a:off x="7114809" y="1435588"/>
            <a:ext cx="3153380" cy="117636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descr="International cooperation - Aktywni Obywatele">
            <a:extLst>
              <a:ext uri="{FF2B5EF4-FFF2-40B4-BE49-F238E27FC236}">
                <a16:creationId xmlns:a16="http://schemas.microsoft.com/office/drawing/2014/main" id="{4D3CC605-E34B-AFB0-43B3-9ACFDC78106B}"/>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45168" t="-6891" r="14685" b="75421"/>
          <a:stretch/>
        </p:blipFill>
        <p:spPr bwMode="auto">
          <a:xfrm flipH="1">
            <a:off x="9696273" y="873724"/>
            <a:ext cx="2611453" cy="1176369"/>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descr="International cooperation - Aktywni Obywatele">
            <a:extLst>
              <a:ext uri="{FF2B5EF4-FFF2-40B4-BE49-F238E27FC236}">
                <a16:creationId xmlns:a16="http://schemas.microsoft.com/office/drawing/2014/main" id="{0575226A-7C05-69BC-5D07-42B014D839F0}"/>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75860" b="60742"/>
          <a:stretch/>
        </p:blipFill>
        <p:spPr bwMode="auto">
          <a:xfrm>
            <a:off x="11116345" y="1835130"/>
            <a:ext cx="1291112" cy="1467516"/>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4" descr="Image result for ковычки">
            <a:extLst>
              <a:ext uri="{FF2B5EF4-FFF2-40B4-BE49-F238E27FC236}">
                <a16:creationId xmlns:a16="http://schemas.microsoft.com/office/drawing/2014/main" id="{C4586155-B39B-B9CF-B772-00DA22302876}"/>
              </a:ext>
            </a:extLst>
          </p:cNvPr>
          <p:cNvPicPr>
            <a:picLocks noChangeAspect="1" noChangeArrowheads="1"/>
          </p:cNvPicPr>
          <p:nvPr/>
        </p:nvPicPr>
        <p:blipFill>
          <a:blip r:embed="rId3" cstate="print">
            <a:biLevel thresh="25000"/>
            <a:extLst>
              <a:ext uri="{28A0092B-C50C-407E-A947-70E740481C1C}">
                <a14:useLocalDpi xmlns:a14="http://schemas.microsoft.com/office/drawing/2010/main" val="0"/>
              </a:ext>
            </a:extLst>
          </a:blip>
          <a:srcRect/>
          <a:stretch>
            <a:fillRect/>
          </a:stretch>
        </p:blipFill>
        <p:spPr bwMode="auto">
          <a:xfrm>
            <a:off x="5661504" y="3494634"/>
            <a:ext cx="416008" cy="3536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757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AE2FE53D-6D48-40E4-BBCB-95277D6138B1}"/>
              </a:ext>
            </a:extLst>
          </p:cNvPr>
          <p:cNvSpPr>
            <a:spLocks noGrp="1"/>
          </p:cNvSpPr>
          <p:nvPr>
            <p:ph type="title"/>
          </p:nvPr>
        </p:nvSpPr>
        <p:spPr>
          <a:xfrm>
            <a:off x="914400" y="3429000"/>
            <a:ext cx="10363200" cy="960442"/>
          </a:xfrm>
        </p:spPr>
        <p:txBody>
          <a:bodyPr/>
          <a:lstStyle/>
          <a:p>
            <a:r>
              <a:rPr lang="lv-LV" sz="3200" b="1" dirty="0">
                <a:solidFill>
                  <a:srgbClr val="488187"/>
                </a:solidFill>
                <a:latin typeface="+mn-lt"/>
                <a:ea typeface="Roboto" panose="02000000000000000000" pitchFamily="2" charset="0"/>
              </a:rPr>
              <a:t>Atbalstīsim Jūsu dalību!</a:t>
            </a:r>
            <a:endParaRPr lang="lv-LV" dirty="0">
              <a:solidFill>
                <a:srgbClr val="488187"/>
              </a:solidFill>
              <a:latin typeface="+mj-lt"/>
              <a:cs typeface="Times New Roman" panose="02020603050405020304" pitchFamily="18" charset="0"/>
            </a:endParaRPr>
          </a:p>
        </p:txBody>
      </p:sp>
      <p:sp>
        <p:nvSpPr>
          <p:cNvPr id="6" name="Slide Number Placeholder 5">
            <a:extLst>
              <a:ext uri="{FF2B5EF4-FFF2-40B4-BE49-F238E27FC236}">
                <a16:creationId xmlns:a16="http://schemas.microsoft.com/office/drawing/2014/main" id="{3939C59C-FC4D-4132-94D3-1966F139E02E}"/>
              </a:ext>
            </a:extLst>
          </p:cNvPr>
          <p:cNvSpPr>
            <a:spLocks noGrp="1"/>
          </p:cNvSpPr>
          <p:nvPr>
            <p:ph type="sldNum" sz="quarter" idx="4294967295"/>
          </p:nvPr>
        </p:nvSpPr>
        <p:spPr>
          <a:xfrm>
            <a:off x="11785600" y="6324600"/>
            <a:ext cx="406400" cy="304800"/>
          </a:xfrm>
        </p:spPr>
        <p:txBody>
          <a:bodyPr/>
          <a:lstStyle/>
          <a:p>
            <a:pPr>
              <a:defRPr/>
            </a:pPr>
            <a:fld id="{559B3BF5-5EA0-4E17-AB4B-664290D5DB15}" type="slidenum">
              <a:rPr lang="en-US" altLang="lv-LV" smtClean="0"/>
              <a:pPr>
                <a:defRPr/>
              </a:pPr>
              <a:t>10</a:t>
            </a:fld>
            <a:endParaRPr lang="en-US" altLang="lv-LV"/>
          </a:p>
        </p:txBody>
      </p:sp>
      <p:sp>
        <p:nvSpPr>
          <p:cNvPr id="11" name="TextBox 10">
            <a:extLst>
              <a:ext uri="{FF2B5EF4-FFF2-40B4-BE49-F238E27FC236}">
                <a16:creationId xmlns:a16="http://schemas.microsoft.com/office/drawing/2014/main" id="{7AD6C18C-6D6A-46A4-8064-78CB7E2E2EAE}"/>
              </a:ext>
            </a:extLst>
          </p:cNvPr>
          <p:cNvSpPr txBox="1"/>
          <p:nvPr/>
        </p:nvSpPr>
        <p:spPr>
          <a:xfrm>
            <a:off x="3048000" y="4410965"/>
            <a:ext cx="6096000" cy="1138773"/>
          </a:xfrm>
          <a:prstGeom prst="rect">
            <a:avLst/>
          </a:prstGeom>
          <a:noFill/>
        </p:spPr>
        <p:txBody>
          <a:bodyPr wrap="square">
            <a:spAutoFit/>
          </a:bodyPr>
          <a:lstStyle/>
          <a:p>
            <a:pPr marL="0" indent="0" algn="ctr">
              <a:buNone/>
            </a:pPr>
            <a:r>
              <a:rPr lang="lv-LV" sz="1800" b="1" dirty="0">
                <a:solidFill>
                  <a:srgbClr val="5D6D30"/>
                </a:solidFill>
              </a:rPr>
              <a:t>Laura Kunga-Jēgere</a:t>
            </a:r>
          </a:p>
          <a:p>
            <a:pPr marL="0" indent="0" algn="ctr">
              <a:buNone/>
            </a:pPr>
            <a:r>
              <a:rPr lang="lv-LV" sz="1800" dirty="0"/>
              <a:t>tālr. 26102855 </a:t>
            </a:r>
          </a:p>
          <a:p>
            <a:pPr marL="0" indent="0" algn="ctr">
              <a:buNone/>
            </a:pPr>
            <a:r>
              <a:rPr lang="lv-LV" sz="1800" dirty="0"/>
              <a:t>e-pasts: </a:t>
            </a:r>
            <a:r>
              <a:rPr lang="lv-LV" sz="1800" dirty="0">
                <a:hlinkClick r:id="rId3"/>
              </a:rPr>
              <a:t>laura.kunga-jegere@lzp.gov.lv</a:t>
            </a:r>
            <a:endParaRPr lang="lv-LV" sz="1800" dirty="0"/>
          </a:p>
          <a:p>
            <a:pPr algn="ctr"/>
            <a:endParaRPr lang="lv-LV" sz="1400" dirty="0">
              <a:solidFill>
                <a:srgbClr val="010202"/>
              </a:solidFill>
              <a:latin typeface="+mj-lt"/>
              <a:cs typeface="Times New Roman" panose="02020603050405020304" pitchFamily="18" charset="0"/>
            </a:endParaRPr>
          </a:p>
        </p:txBody>
      </p:sp>
      <p:pic>
        <p:nvPicPr>
          <p:cNvPr id="5" name="Picture 3" descr="Text&#10;&#10;Description automatically generated with medium confidence">
            <a:extLst>
              <a:ext uri="{FF2B5EF4-FFF2-40B4-BE49-F238E27FC236}">
                <a16:creationId xmlns:a16="http://schemas.microsoft.com/office/drawing/2014/main" id="{24CC2085-D8D0-093D-C67F-5D705B9A81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57882" y="269417"/>
            <a:ext cx="2303643" cy="1151823"/>
          </a:xfrm>
          <a:prstGeom prst="rect">
            <a:avLst/>
          </a:prstGeom>
        </p:spPr>
      </p:pic>
    </p:spTree>
    <p:extLst>
      <p:ext uri="{BB962C8B-B14F-4D97-AF65-F5344CB8AC3E}">
        <p14:creationId xmlns:p14="http://schemas.microsoft.com/office/powerpoint/2010/main" val="1541616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64017A6-4A95-4BB8-98E1-0E379C5575B6}"/>
              </a:ext>
            </a:extLst>
          </p:cNvPr>
          <p:cNvSpPr/>
          <p:nvPr/>
        </p:nvSpPr>
        <p:spPr>
          <a:xfrm rot="5400000">
            <a:off x="5804668" y="470670"/>
            <a:ext cx="582661"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1732147" y="2766218"/>
            <a:ext cx="8727702" cy="1325563"/>
          </a:xfrm>
        </p:spPr>
        <p:txBody>
          <a:bodyPr>
            <a:normAutofit fontScale="90000"/>
          </a:bodyPr>
          <a:lstStyle/>
          <a:p>
            <a:pPr algn="ctr">
              <a:lnSpc>
                <a:spcPct val="150000"/>
              </a:lnSpc>
            </a:pPr>
            <a:r>
              <a:rPr lang="it-IT" sz="4000" b="1" spc="300" dirty="0">
                <a:latin typeface="Roboto" panose="02000000000000000000" pitchFamily="2" charset="0"/>
                <a:ea typeface="Roboto" panose="02000000000000000000" pitchFamily="2" charset="0"/>
              </a:rPr>
              <a:t>Eiropas partnerība </a:t>
            </a:r>
            <a:br>
              <a:rPr lang="lv-LV" sz="4000" b="1" spc="300" dirty="0">
                <a:latin typeface="Roboto" panose="02000000000000000000" pitchFamily="2" charset="0"/>
                <a:ea typeface="Roboto" panose="02000000000000000000" pitchFamily="2" charset="0"/>
              </a:rPr>
            </a:br>
            <a:r>
              <a:rPr lang="it-IT" sz="4000" b="1" i="1" spc="300" dirty="0">
                <a:latin typeface="Roboto" panose="02000000000000000000" pitchFamily="2" charset="0"/>
                <a:ea typeface="Roboto" panose="02000000000000000000" pitchFamily="2" charset="0"/>
              </a:rPr>
              <a:t>Innovative SMEs </a:t>
            </a:r>
            <a:br>
              <a:rPr lang="it-IT" sz="4000" b="1" spc="300" dirty="0">
                <a:latin typeface="Roboto" panose="02000000000000000000" pitchFamily="2" charset="0"/>
                <a:ea typeface="Roboto" panose="02000000000000000000" pitchFamily="2" charset="0"/>
              </a:rPr>
            </a:br>
            <a:r>
              <a:rPr lang="it-IT" sz="4000" b="1" spc="300" dirty="0">
                <a:latin typeface="Roboto" panose="02000000000000000000" pitchFamily="2" charset="0"/>
                <a:ea typeface="Roboto" panose="02000000000000000000" pitchFamily="2" charset="0"/>
              </a:rPr>
              <a:t>(Eurostars)</a:t>
            </a:r>
            <a:endParaRPr lang="lv-LV" sz="4000" b="1" spc="300" dirty="0">
              <a:latin typeface="Roboto" panose="02000000000000000000" pitchFamily="2" charset="0"/>
              <a:ea typeface="Roboto" panose="02000000000000000000" pitchFamily="2" charset="0"/>
            </a:endParaRPr>
          </a:p>
        </p:txBody>
      </p:sp>
      <p:sp>
        <p:nvSpPr>
          <p:cNvPr id="18" name="Content Placeholder 2">
            <a:extLst>
              <a:ext uri="{FF2B5EF4-FFF2-40B4-BE49-F238E27FC236}">
                <a16:creationId xmlns:a16="http://schemas.microsoft.com/office/drawing/2014/main" id="{0BDBBAA8-2693-DB3E-F2F4-8E3727B9CB58}"/>
              </a:ext>
            </a:extLst>
          </p:cNvPr>
          <p:cNvSpPr>
            <a:spLocks noGrp="1"/>
          </p:cNvSpPr>
          <p:nvPr>
            <p:ph idx="1"/>
          </p:nvPr>
        </p:nvSpPr>
        <p:spPr>
          <a:xfrm>
            <a:off x="7736346" y="5471469"/>
            <a:ext cx="4334057" cy="801983"/>
          </a:xfrm>
        </p:spPr>
        <p:txBody>
          <a:bodyPr>
            <a:normAutofit/>
          </a:bodyPr>
          <a:lstStyle/>
          <a:p>
            <a:pPr marL="0" indent="0" algn="r">
              <a:buNone/>
            </a:pPr>
            <a:r>
              <a:rPr lang="lv-LV" sz="2000" dirty="0">
                <a:latin typeface="Roboto" panose="02000000000000000000" pitchFamily="2" charset="0"/>
                <a:ea typeface="Roboto" panose="02000000000000000000" pitchFamily="2" charset="0"/>
              </a:rPr>
              <a:t>Laura Kunga-Jēgere</a:t>
            </a:r>
          </a:p>
          <a:p>
            <a:pPr marL="0" indent="0" algn="r">
              <a:buNone/>
            </a:pPr>
            <a:r>
              <a:rPr lang="lv-LV" sz="2000" dirty="0">
                <a:latin typeface="Roboto" panose="02000000000000000000" pitchFamily="2" charset="0"/>
                <a:ea typeface="Roboto" panose="02000000000000000000" pitchFamily="2" charset="0"/>
                <a:hlinkClick r:id="rId5"/>
              </a:rPr>
              <a:t>laura.kunga-jegere@lzp.gov.lv</a:t>
            </a:r>
            <a:endParaRPr lang="lv-LV" sz="2000" dirty="0">
              <a:latin typeface="Roboto" panose="02000000000000000000" pitchFamily="2" charset="0"/>
              <a:ea typeface="Roboto" panose="02000000000000000000" pitchFamily="2" charset="0"/>
            </a:endParaRPr>
          </a:p>
        </p:txBody>
      </p:sp>
      <p:grpSp>
        <p:nvGrpSpPr>
          <p:cNvPr id="13" name="Group 12">
            <a:extLst>
              <a:ext uri="{FF2B5EF4-FFF2-40B4-BE49-F238E27FC236}">
                <a16:creationId xmlns:a16="http://schemas.microsoft.com/office/drawing/2014/main" id="{8B689482-75AE-DED8-C53A-F091AE4932A0}"/>
              </a:ext>
            </a:extLst>
          </p:cNvPr>
          <p:cNvGrpSpPr/>
          <p:nvPr/>
        </p:nvGrpSpPr>
        <p:grpSpPr>
          <a:xfrm>
            <a:off x="0" y="6277226"/>
            <a:ext cx="3986574" cy="582662"/>
            <a:chOff x="-1" y="6306044"/>
            <a:chExt cx="3986574" cy="582662"/>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 y="6306044"/>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Tree>
    <p:extLst>
      <p:ext uri="{BB962C8B-B14F-4D97-AF65-F5344CB8AC3E}">
        <p14:creationId xmlns:p14="http://schemas.microsoft.com/office/powerpoint/2010/main" val="20699920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64017A6-4A95-4BB8-98E1-0E379C5575B6}"/>
              </a:ext>
            </a:extLst>
          </p:cNvPr>
          <p:cNvSpPr/>
          <p:nvPr/>
        </p:nvSpPr>
        <p:spPr>
          <a:xfrm rot="5400000">
            <a:off x="5800692" y="466694"/>
            <a:ext cx="590613"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561144" y="504380"/>
            <a:ext cx="8423559" cy="917470"/>
          </a:xfrm>
        </p:spPr>
        <p:txBody>
          <a:bodyPr>
            <a:normAutofit/>
          </a:bodyPr>
          <a:lstStyle/>
          <a:p>
            <a:pPr algn="ctr"/>
            <a:r>
              <a:rPr lang="it-IT" sz="3200" b="1" dirty="0">
                <a:latin typeface="Roboto" panose="02000000000000000000" pitchFamily="2" charset="0"/>
                <a:ea typeface="Roboto" panose="02000000000000000000" pitchFamily="2" charset="0"/>
              </a:rPr>
              <a:t>Eiropas partnerība </a:t>
            </a:r>
            <a:r>
              <a:rPr lang="it-IT" sz="3200" b="1" i="1" dirty="0">
                <a:latin typeface="Roboto" panose="02000000000000000000" pitchFamily="2" charset="0"/>
                <a:ea typeface="Roboto" panose="02000000000000000000" pitchFamily="2" charset="0"/>
              </a:rPr>
              <a:t>Innovative SMEs </a:t>
            </a:r>
            <a:endParaRPr lang="lv-LV" sz="3200" b="1" dirty="0">
              <a:latin typeface="Roboto" panose="02000000000000000000" pitchFamily="2" charset="0"/>
              <a:ea typeface="Roboto" panose="02000000000000000000" pitchFamily="2" charset="0"/>
            </a:endParaRPr>
          </a:p>
        </p:txBody>
      </p:sp>
      <p:grpSp>
        <p:nvGrpSpPr>
          <p:cNvPr id="6" name="Group 5">
            <a:extLst>
              <a:ext uri="{FF2B5EF4-FFF2-40B4-BE49-F238E27FC236}">
                <a16:creationId xmlns:a16="http://schemas.microsoft.com/office/drawing/2014/main" id="{2F6A1F47-F958-DE3A-EFB1-1A85126F169C}"/>
              </a:ext>
            </a:extLst>
          </p:cNvPr>
          <p:cNvGrpSpPr/>
          <p:nvPr/>
        </p:nvGrpSpPr>
        <p:grpSpPr>
          <a:xfrm>
            <a:off x="-1" y="6267387"/>
            <a:ext cx="3986574" cy="590613"/>
            <a:chOff x="-1" y="6306044"/>
            <a:chExt cx="3986574" cy="590613"/>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313995"/>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
        <p:nvSpPr>
          <p:cNvPr id="4" name="Content Placeholder 3">
            <a:extLst>
              <a:ext uri="{FF2B5EF4-FFF2-40B4-BE49-F238E27FC236}">
                <a16:creationId xmlns:a16="http://schemas.microsoft.com/office/drawing/2014/main" id="{CF2B55BB-97C4-6FB2-AA9A-2AC0A51DA7D9}"/>
              </a:ext>
            </a:extLst>
          </p:cNvPr>
          <p:cNvSpPr>
            <a:spLocks noGrp="1"/>
          </p:cNvSpPr>
          <p:nvPr>
            <p:ph idx="1"/>
          </p:nvPr>
        </p:nvSpPr>
        <p:spPr>
          <a:xfrm>
            <a:off x="301154" y="1804587"/>
            <a:ext cx="11805997" cy="4351338"/>
          </a:xfrm>
        </p:spPr>
        <p:txBody>
          <a:bodyPr>
            <a:normAutofit lnSpcReduction="10000"/>
          </a:bodyPr>
          <a:lstStyle/>
          <a:p>
            <a:r>
              <a:rPr lang="lv-LV" dirty="0"/>
              <a:t>Eiropas partnerība </a:t>
            </a:r>
            <a:r>
              <a:rPr lang="lv-LV" i="1" dirty="0"/>
              <a:t>Innovative SMEs </a:t>
            </a:r>
            <a:r>
              <a:rPr lang="lv-LV" dirty="0"/>
              <a:t>ir Eiropas Savienības līdzfinansēta partnerība </a:t>
            </a:r>
            <a:r>
              <a:rPr lang="lv-LV" i="1" dirty="0"/>
              <a:t>Horizon Europe</a:t>
            </a:r>
            <a:r>
              <a:rPr lang="lv-LV" dirty="0"/>
              <a:t> ietvaros. Partnerību koordinē Eureka Asociācija (atbildīgais departaments – Eureka Sekretariāts). Partnerībā ietilpst divas programmas – Eurostars un </a:t>
            </a:r>
            <a:r>
              <a:rPr lang="lv-LV" dirty="0" err="1"/>
              <a:t>Innowwide</a:t>
            </a:r>
            <a:r>
              <a:rPr lang="lv-LV" dirty="0"/>
              <a:t>.</a:t>
            </a:r>
          </a:p>
          <a:p>
            <a:endParaRPr lang="lv-LV" dirty="0"/>
          </a:p>
          <a:p>
            <a:r>
              <a:rPr lang="lv-LV" b="1" dirty="0"/>
              <a:t>Partnerības mērķis</a:t>
            </a:r>
            <a:r>
              <a:rPr lang="lv-LV" dirty="0"/>
              <a:t>: atbalstīt mazos un vidējos uzņēmumus inovatīvu produktu, pakalpojumu vai tehnoloģiju izstrādē.</a:t>
            </a:r>
          </a:p>
          <a:p>
            <a:endParaRPr lang="lv-LV" dirty="0"/>
          </a:p>
          <a:p>
            <a:r>
              <a:rPr lang="lv-LV" dirty="0"/>
              <a:t>Sīkāka informācija par </a:t>
            </a:r>
            <a:r>
              <a:rPr lang="lv-LV" dirty="0">
                <a:hlinkClick r:id="rId7"/>
              </a:rPr>
              <a:t>Eurostars</a:t>
            </a:r>
            <a:r>
              <a:rPr lang="lv-LV" dirty="0"/>
              <a:t> un </a:t>
            </a:r>
            <a:r>
              <a:rPr lang="lv-LV" dirty="0">
                <a:hlinkClick r:id="rId8"/>
              </a:rPr>
              <a:t>Innowwide</a:t>
            </a:r>
            <a:r>
              <a:rPr lang="lv-LV" dirty="0"/>
              <a:t> pieejama </a:t>
            </a:r>
            <a:r>
              <a:rPr lang="lv-LV" dirty="0">
                <a:hlinkClick r:id="rId9"/>
              </a:rPr>
              <a:t>Eureka mājaslapā</a:t>
            </a:r>
            <a:r>
              <a:rPr lang="lv-LV" dirty="0"/>
              <a:t> (eurekanetwork.org).</a:t>
            </a:r>
          </a:p>
        </p:txBody>
      </p:sp>
    </p:spTree>
    <p:extLst>
      <p:ext uri="{BB962C8B-B14F-4D97-AF65-F5344CB8AC3E}">
        <p14:creationId xmlns:p14="http://schemas.microsoft.com/office/powerpoint/2010/main" val="3674375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036A17A-48C3-C0E0-7810-FD6DB4BC6142}"/>
              </a:ext>
            </a:extLst>
          </p:cNvPr>
          <p:cNvSpPr/>
          <p:nvPr/>
        </p:nvSpPr>
        <p:spPr>
          <a:xfrm rot="5400000">
            <a:off x="3363183" y="-3637053"/>
            <a:ext cx="436431" cy="10657841"/>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Rectangle 4">
            <a:extLst>
              <a:ext uri="{FF2B5EF4-FFF2-40B4-BE49-F238E27FC236}">
                <a16:creationId xmlns:a16="http://schemas.microsoft.com/office/drawing/2014/main" id="{064017A6-4A95-4BB8-98E1-0E379C5575B6}"/>
              </a:ext>
            </a:extLst>
          </p:cNvPr>
          <p:cNvSpPr/>
          <p:nvPr/>
        </p:nvSpPr>
        <p:spPr>
          <a:xfrm rot="5400000">
            <a:off x="5804668" y="470669"/>
            <a:ext cx="582662"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3013058" y="486180"/>
            <a:ext cx="8423559" cy="704977"/>
          </a:xfrm>
        </p:spPr>
        <p:txBody>
          <a:bodyPr>
            <a:normAutofit/>
          </a:bodyPr>
          <a:lstStyle/>
          <a:p>
            <a:pPr algn="ctr"/>
            <a:r>
              <a:rPr lang="it-IT" sz="3200" b="1" dirty="0">
                <a:latin typeface="Roboto" panose="02000000000000000000" pitchFamily="2" charset="0"/>
                <a:ea typeface="Roboto" panose="02000000000000000000" pitchFamily="2" charset="0"/>
              </a:rPr>
              <a:t>Eurostars</a:t>
            </a:r>
            <a:endParaRPr lang="lv-LV" sz="3200" b="1" dirty="0">
              <a:latin typeface="Roboto" panose="02000000000000000000" pitchFamily="2" charset="0"/>
              <a:ea typeface="Roboto" panose="02000000000000000000" pitchFamily="2" charset="0"/>
            </a:endParaRPr>
          </a:p>
        </p:txBody>
      </p:sp>
      <p:grpSp>
        <p:nvGrpSpPr>
          <p:cNvPr id="9" name="Group 8">
            <a:extLst>
              <a:ext uri="{FF2B5EF4-FFF2-40B4-BE49-F238E27FC236}">
                <a16:creationId xmlns:a16="http://schemas.microsoft.com/office/drawing/2014/main" id="{CADBEF50-A926-5962-F35D-D086B66742C9}"/>
              </a:ext>
            </a:extLst>
          </p:cNvPr>
          <p:cNvGrpSpPr/>
          <p:nvPr/>
        </p:nvGrpSpPr>
        <p:grpSpPr>
          <a:xfrm>
            <a:off x="-1" y="6275338"/>
            <a:ext cx="3986574" cy="582662"/>
            <a:chOff x="-1" y="6306044"/>
            <a:chExt cx="3986574" cy="582662"/>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306044"/>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
        <p:nvSpPr>
          <p:cNvPr id="4" name="Content Placeholder 3">
            <a:extLst>
              <a:ext uri="{FF2B5EF4-FFF2-40B4-BE49-F238E27FC236}">
                <a16:creationId xmlns:a16="http://schemas.microsoft.com/office/drawing/2014/main" id="{CF2B55BB-97C4-6FB2-AA9A-2AC0A51DA7D9}"/>
              </a:ext>
            </a:extLst>
          </p:cNvPr>
          <p:cNvSpPr>
            <a:spLocks noGrp="1"/>
          </p:cNvSpPr>
          <p:nvPr>
            <p:ph idx="1"/>
          </p:nvPr>
        </p:nvSpPr>
        <p:spPr>
          <a:xfrm>
            <a:off x="274573" y="1473652"/>
            <a:ext cx="11060875" cy="4351338"/>
          </a:xfrm>
        </p:spPr>
        <p:txBody>
          <a:bodyPr>
            <a:normAutofit/>
          </a:bodyPr>
          <a:lstStyle/>
          <a:p>
            <a:pPr marL="0" indent="0">
              <a:lnSpc>
                <a:spcPct val="100000"/>
              </a:lnSpc>
              <a:buNone/>
            </a:pPr>
            <a:r>
              <a:rPr lang="lv-LV" sz="2000" b="1" spc="300" dirty="0">
                <a:solidFill>
                  <a:schemeClr val="bg1"/>
                </a:solidFill>
              </a:rPr>
              <a:t>Galvenās prasības:</a:t>
            </a:r>
          </a:p>
          <a:p>
            <a:pPr>
              <a:lnSpc>
                <a:spcPct val="100000"/>
              </a:lnSpc>
            </a:pPr>
            <a:r>
              <a:rPr lang="lv-LV" sz="2000" dirty="0"/>
              <a:t>Vadošais partneris ir inovatīvs mazais, vidējais uzņēmums (MVU)</a:t>
            </a:r>
          </a:p>
          <a:p>
            <a:pPr>
              <a:lnSpc>
                <a:spcPct val="100000"/>
              </a:lnSpc>
            </a:pPr>
            <a:r>
              <a:rPr lang="lv-LV" sz="2000" dirty="0"/>
              <a:t>Partneri – citi MVU, lielie uzņēmumi, zinātniskie institūti, universitātes</a:t>
            </a:r>
          </a:p>
          <a:p>
            <a:pPr>
              <a:lnSpc>
                <a:spcPct val="100000"/>
              </a:lnSpc>
            </a:pPr>
            <a:r>
              <a:rPr lang="lv-LV" sz="2000" dirty="0"/>
              <a:t>Projekta ilgums līdz 3 gadiem</a:t>
            </a:r>
          </a:p>
          <a:p>
            <a:pPr>
              <a:lnSpc>
                <a:spcPct val="100000"/>
              </a:lnSpc>
            </a:pPr>
            <a:r>
              <a:rPr lang="lv-LV" sz="2000" dirty="0"/>
              <a:t>Projektā iesaistīti savstarpēji nesaistīti partneri no vismaz divām Eurostars* valstīm</a:t>
            </a:r>
          </a:p>
          <a:p>
            <a:pPr>
              <a:lnSpc>
                <a:spcPct val="100000"/>
              </a:lnSpc>
            </a:pPr>
            <a:r>
              <a:rPr lang="lv-LV" sz="2000" dirty="0"/>
              <a:t>Neviens no partneriem nav atbildīgs vairāk par 70% no kopējā projekta finansējuma un MVU finansējums ir vismaz 50% no kopējā projekta finansējuma</a:t>
            </a:r>
          </a:p>
          <a:p>
            <a:pPr>
              <a:lnSpc>
                <a:spcPct val="100000"/>
              </a:lnSpc>
            </a:pPr>
            <a:r>
              <a:rPr lang="lv-LV" sz="2000" dirty="0"/>
              <a:t>Projekta galarezultāts ir komercializējams</a:t>
            </a:r>
          </a:p>
          <a:p>
            <a:pPr>
              <a:lnSpc>
                <a:spcPct val="100000"/>
              </a:lnSpc>
            </a:pPr>
            <a:endParaRPr lang="lv-LV" sz="2400" dirty="0"/>
          </a:p>
        </p:txBody>
      </p:sp>
      <p:sp>
        <p:nvSpPr>
          <p:cNvPr id="6" name="TextBox 5">
            <a:extLst>
              <a:ext uri="{FF2B5EF4-FFF2-40B4-BE49-F238E27FC236}">
                <a16:creationId xmlns:a16="http://schemas.microsoft.com/office/drawing/2014/main" id="{FDA1F649-6DCD-51E5-E4E6-AEA41CF56458}"/>
              </a:ext>
            </a:extLst>
          </p:cNvPr>
          <p:cNvSpPr txBox="1"/>
          <p:nvPr/>
        </p:nvSpPr>
        <p:spPr>
          <a:xfrm>
            <a:off x="247516" y="5191936"/>
            <a:ext cx="11696964" cy="1215717"/>
          </a:xfrm>
          <a:prstGeom prst="rect">
            <a:avLst/>
          </a:prstGeom>
          <a:noFill/>
        </p:spPr>
        <p:txBody>
          <a:bodyPr wrap="square" rtlCol="0">
            <a:spAutoFit/>
          </a:bodyPr>
          <a:lstStyle/>
          <a:p>
            <a:pPr algn="l"/>
            <a:r>
              <a:rPr lang="lv-LV" sz="1100" b="1" dirty="0">
                <a:latin typeface="Nunito Sans" pitchFamily="2" charset="0"/>
              </a:rPr>
              <a:t>* </a:t>
            </a:r>
            <a:r>
              <a:rPr lang="lv-LV" sz="1100" b="1" i="0" dirty="0">
                <a:effectLst/>
                <a:latin typeface="Nunito Sans" pitchFamily="2" charset="0"/>
              </a:rPr>
              <a:t>Eurostars countries</a:t>
            </a:r>
            <a:r>
              <a:rPr lang="lv-LV" sz="1100" b="0" i="0" dirty="0">
                <a:effectLst/>
                <a:latin typeface="Nunito Sans" pitchFamily="2" charset="0"/>
              </a:rPr>
              <a:t>: Austria, Belgium, Bulgaria, Canada, Croatia, Cyprus, Czech Republic, Denmark, Estonia, Finland, France, Germany, Greece, Hungary, Iceland, Ireland, Israel, Italy, Latvia, Lithuania, Luxembourg, Malta, the Netherlands, Norway, Poland, Portugal, Romania, Singapore, Slovakia, Slovenia, South Africa, South Korea, Spain, Sweden, Switzerland, Türkiye, and the United Kingdom.</a:t>
            </a:r>
          </a:p>
          <a:p>
            <a:pPr algn="l"/>
            <a:r>
              <a:rPr lang="lv-LV" sz="1100" b="1" i="0" dirty="0">
                <a:effectLst/>
                <a:latin typeface="Nunito Sans" pitchFamily="2" charset="0"/>
              </a:rPr>
              <a:t>Eurostars countries which are not an EU member state or a Horizon Europe Associated Country</a:t>
            </a:r>
            <a:r>
              <a:rPr lang="lv-LV" sz="1100" b="0" i="0" dirty="0">
                <a:effectLst/>
                <a:latin typeface="Nunito Sans" pitchFamily="2" charset="0"/>
              </a:rPr>
              <a:t>: Canada, Republic of Korea, Singapore, South Africa, Switzerland, and the United Kingdom.</a:t>
            </a:r>
          </a:p>
          <a:p>
            <a:endParaRPr lang="lv-LV" dirty="0"/>
          </a:p>
        </p:txBody>
      </p:sp>
    </p:spTree>
    <p:extLst>
      <p:ext uri="{BB962C8B-B14F-4D97-AF65-F5344CB8AC3E}">
        <p14:creationId xmlns:p14="http://schemas.microsoft.com/office/powerpoint/2010/main" val="3292393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F412A53-84F7-74C6-82BE-22CFEE9EAAD1}"/>
              </a:ext>
            </a:extLst>
          </p:cNvPr>
          <p:cNvSpPr/>
          <p:nvPr/>
        </p:nvSpPr>
        <p:spPr>
          <a:xfrm rot="5400000">
            <a:off x="2573319" y="2248199"/>
            <a:ext cx="582662" cy="611726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Rectangle 4">
            <a:extLst>
              <a:ext uri="{FF2B5EF4-FFF2-40B4-BE49-F238E27FC236}">
                <a16:creationId xmlns:a16="http://schemas.microsoft.com/office/drawing/2014/main" id="{064017A6-4A95-4BB8-98E1-0E379C5575B6}"/>
              </a:ext>
            </a:extLst>
          </p:cNvPr>
          <p:cNvSpPr/>
          <p:nvPr/>
        </p:nvSpPr>
        <p:spPr>
          <a:xfrm rot="5400000">
            <a:off x="5804668" y="470669"/>
            <a:ext cx="582662"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2859674" y="611693"/>
            <a:ext cx="8423559" cy="704977"/>
          </a:xfrm>
        </p:spPr>
        <p:txBody>
          <a:bodyPr>
            <a:normAutofit/>
          </a:bodyPr>
          <a:lstStyle/>
          <a:p>
            <a:pPr algn="ctr"/>
            <a:r>
              <a:rPr lang="it-IT" sz="3200" b="1" dirty="0">
                <a:latin typeface="Roboto" panose="02000000000000000000" pitchFamily="2" charset="0"/>
                <a:ea typeface="Roboto" panose="02000000000000000000" pitchFamily="2" charset="0"/>
              </a:rPr>
              <a:t>Eurostars</a:t>
            </a:r>
            <a:endParaRPr lang="lv-LV" sz="3200" b="1" dirty="0">
              <a:latin typeface="Roboto" panose="02000000000000000000" pitchFamily="2" charset="0"/>
              <a:ea typeface="Roboto" panose="02000000000000000000" pitchFamily="2" charset="0"/>
            </a:endParaRPr>
          </a:p>
        </p:txBody>
      </p:sp>
      <p:grpSp>
        <p:nvGrpSpPr>
          <p:cNvPr id="9" name="Group 8">
            <a:extLst>
              <a:ext uri="{FF2B5EF4-FFF2-40B4-BE49-F238E27FC236}">
                <a16:creationId xmlns:a16="http://schemas.microsoft.com/office/drawing/2014/main" id="{CADBEF50-A926-5962-F35D-D086B66742C9}"/>
              </a:ext>
            </a:extLst>
          </p:cNvPr>
          <p:cNvGrpSpPr/>
          <p:nvPr/>
        </p:nvGrpSpPr>
        <p:grpSpPr>
          <a:xfrm>
            <a:off x="-1" y="6275338"/>
            <a:ext cx="3986574" cy="582662"/>
            <a:chOff x="-1" y="6306044"/>
            <a:chExt cx="3986574" cy="582662"/>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306044"/>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
        <p:nvSpPr>
          <p:cNvPr id="4" name="Content Placeholder 3">
            <a:extLst>
              <a:ext uri="{FF2B5EF4-FFF2-40B4-BE49-F238E27FC236}">
                <a16:creationId xmlns:a16="http://schemas.microsoft.com/office/drawing/2014/main" id="{CF2B55BB-97C4-6FB2-AA9A-2AC0A51DA7D9}"/>
              </a:ext>
            </a:extLst>
          </p:cNvPr>
          <p:cNvSpPr>
            <a:spLocks noGrp="1"/>
          </p:cNvSpPr>
          <p:nvPr>
            <p:ph idx="1"/>
          </p:nvPr>
        </p:nvSpPr>
        <p:spPr>
          <a:xfrm>
            <a:off x="384201" y="1730851"/>
            <a:ext cx="11035639" cy="4351338"/>
          </a:xfrm>
        </p:spPr>
        <p:txBody>
          <a:bodyPr>
            <a:normAutofit/>
          </a:bodyPr>
          <a:lstStyle/>
          <a:p>
            <a:pPr marL="0" indent="0" algn="ctr">
              <a:buNone/>
            </a:pPr>
            <a:r>
              <a:rPr lang="lv-LV" sz="2400" dirty="0"/>
              <a:t>Partnerības 4.konkurss tika atvērts 2023. gada 10.februārī ar iesniegšanas termiņu </a:t>
            </a:r>
            <a:r>
              <a:rPr lang="lv-LV" sz="2400" b="1" dirty="0"/>
              <a:t>2023. gada 13.aprīlī plkst. 15.00 </a:t>
            </a:r>
            <a:r>
              <a:rPr lang="lv-LV" sz="2400" dirty="0"/>
              <a:t>(Latvijas laiks)</a:t>
            </a:r>
          </a:p>
          <a:p>
            <a:pPr marL="0" indent="0">
              <a:buNone/>
            </a:pPr>
            <a:endParaRPr lang="lv-LV" sz="2400" dirty="0"/>
          </a:p>
          <a:p>
            <a:pPr marL="0" indent="0">
              <a:buNone/>
            </a:pPr>
            <a:r>
              <a:rPr lang="lv-LV" sz="2400" dirty="0"/>
              <a:t>* Projekta pieteikums tiek aizpildīts un iesniegts </a:t>
            </a:r>
            <a:r>
              <a:rPr lang="lv-LV" sz="2400" i="1" dirty="0">
                <a:hlinkClick r:id="rId7"/>
              </a:rPr>
              <a:t>Eureka Project Management platform </a:t>
            </a:r>
            <a:endParaRPr lang="lv-LV" sz="2400" i="1" dirty="0"/>
          </a:p>
          <a:p>
            <a:pPr marL="0" indent="0">
              <a:buNone/>
            </a:pPr>
            <a:endParaRPr lang="lv-LV" sz="2400" dirty="0"/>
          </a:p>
          <a:p>
            <a:pPr marL="0" indent="0">
              <a:buNone/>
            </a:pPr>
            <a:r>
              <a:rPr lang="lv-LV" sz="2400" dirty="0"/>
              <a:t>* Pieteikumus vērtē trīs dažādi, neatkarīgi, starptautiski eskperti, kā arī notiek 	administratīvais izvērtējums</a:t>
            </a:r>
          </a:p>
          <a:p>
            <a:pPr marL="0" indent="0">
              <a:buNone/>
            </a:pPr>
            <a:endParaRPr lang="lv-LV" sz="2400" dirty="0"/>
          </a:p>
          <a:p>
            <a:pPr marL="0" indent="0">
              <a:buNone/>
            </a:pPr>
            <a:r>
              <a:rPr lang="lv-LV" sz="2000" dirty="0">
                <a:solidFill>
                  <a:schemeClr val="bg1"/>
                </a:solidFill>
              </a:rPr>
              <a:t>Sīkāk par konkursu: </a:t>
            </a:r>
            <a:r>
              <a:rPr lang="lv-LV" sz="2000" i="1" dirty="0">
                <a:solidFill>
                  <a:schemeClr val="bg1"/>
                </a:solidFill>
                <a:hlinkClick r:id="rId8">
                  <a:extLst>
                    <a:ext uri="{A12FA001-AC4F-418D-AE19-62706E023703}">
                      <ahyp:hlinkClr xmlns:ahyp="http://schemas.microsoft.com/office/drawing/2018/hyperlinkcolor" val="tx"/>
                    </a:ext>
                  </a:extLst>
                </a:hlinkClick>
              </a:rPr>
              <a:t>Eurostars_Call_4</a:t>
            </a:r>
            <a:endParaRPr lang="lv-LV" sz="2000" i="1" dirty="0">
              <a:solidFill>
                <a:schemeClr val="bg1"/>
              </a:solidFill>
            </a:endParaRPr>
          </a:p>
        </p:txBody>
      </p:sp>
    </p:spTree>
    <p:extLst>
      <p:ext uri="{BB962C8B-B14F-4D97-AF65-F5344CB8AC3E}">
        <p14:creationId xmlns:p14="http://schemas.microsoft.com/office/powerpoint/2010/main" val="42792402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DD711C6D-CCDF-CB64-CB2D-EB56F6907E89}"/>
              </a:ext>
            </a:extLst>
          </p:cNvPr>
          <p:cNvSpPr/>
          <p:nvPr/>
        </p:nvSpPr>
        <p:spPr>
          <a:xfrm rot="5400000">
            <a:off x="4896464" y="-2099188"/>
            <a:ext cx="462116"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5" name="Rectangle 4">
            <a:extLst>
              <a:ext uri="{FF2B5EF4-FFF2-40B4-BE49-F238E27FC236}">
                <a16:creationId xmlns:a16="http://schemas.microsoft.com/office/drawing/2014/main" id="{064017A6-4A95-4BB8-98E1-0E379C5575B6}"/>
              </a:ext>
            </a:extLst>
          </p:cNvPr>
          <p:cNvSpPr/>
          <p:nvPr/>
        </p:nvSpPr>
        <p:spPr>
          <a:xfrm rot="5400000">
            <a:off x="5804668" y="470669"/>
            <a:ext cx="582662"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2137986" y="707264"/>
            <a:ext cx="8423559" cy="704977"/>
          </a:xfrm>
        </p:spPr>
        <p:txBody>
          <a:bodyPr>
            <a:normAutofit/>
          </a:bodyPr>
          <a:lstStyle/>
          <a:p>
            <a:pPr algn="ctr"/>
            <a:r>
              <a:rPr lang="lv-LV" sz="3200" b="1" dirty="0">
                <a:latin typeface="Roboto" panose="02000000000000000000" pitchFamily="2" charset="0"/>
                <a:ea typeface="Roboto" panose="02000000000000000000" pitchFamily="2" charset="0"/>
              </a:rPr>
              <a:t>Valsts finansējums</a:t>
            </a:r>
          </a:p>
        </p:txBody>
      </p:sp>
      <p:grpSp>
        <p:nvGrpSpPr>
          <p:cNvPr id="9" name="Group 8">
            <a:extLst>
              <a:ext uri="{FF2B5EF4-FFF2-40B4-BE49-F238E27FC236}">
                <a16:creationId xmlns:a16="http://schemas.microsoft.com/office/drawing/2014/main" id="{CADBEF50-A926-5962-F35D-D086B66742C9}"/>
              </a:ext>
            </a:extLst>
          </p:cNvPr>
          <p:cNvGrpSpPr/>
          <p:nvPr/>
        </p:nvGrpSpPr>
        <p:grpSpPr>
          <a:xfrm>
            <a:off x="-1" y="6275338"/>
            <a:ext cx="3986574" cy="582662"/>
            <a:chOff x="-1" y="6306044"/>
            <a:chExt cx="3986574" cy="582662"/>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306044"/>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
        <p:nvSpPr>
          <p:cNvPr id="4" name="Content Placeholder 3">
            <a:extLst>
              <a:ext uri="{FF2B5EF4-FFF2-40B4-BE49-F238E27FC236}">
                <a16:creationId xmlns:a16="http://schemas.microsoft.com/office/drawing/2014/main" id="{CF2B55BB-97C4-6FB2-AA9A-2AC0A51DA7D9}"/>
              </a:ext>
            </a:extLst>
          </p:cNvPr>
          <p:cNvSpPr>
            <a:spLocks noGrp="1"/>
          </p:cNvSpPr>
          <p:nvPr>
            <p:ph idx="1"/>
          </p:nvPr>
        </p:nvSpPr>
        <p:spPr>
          <a:xfrm>
            <a:off x="354376" y="1869477"/>
            <a:ext cx="10657173" cy="3677546"/>
          </a:xfrm>
        </p:spPr>
        <p:txBody>
          <a:bodyPr>
            <a:normAutofit lnSpcReduction="10000"/>
          </a:bodyPr>
          <a:lstStyle/>
          <a:p>
            <a:pPr marL="0" indent="0">
              <a:buNone/>
            </a:pPr>
            <a:r>
              <a:rPr lang="lv-LV" sz="2400" dirty="0"/>
              <a:t>Latvijas dalībnieks projektā var saņemt </a:t>
            </a:r>
            <a:r>
              <a:rPr lang="lv-LV" sz="2400" b="1" dirty="0">
                <a:solidFill>
                  <a:srgbClr val="488187"/>
                </a:solidFill>
              </a:rPr>
              <a:t>līdz 100 000 EUR/ gadā</a:t>
            </a:r>
          </a:p>
          <a:p>
            <a:pPr marL="0" indent="0">
              <a:buNone/>
            </a:pPr>
            <a:endParaRPr lang="lv-LV" sz="2400" dirty="0"/>
          </a:p>
          <a:p>
            <a:pPr marL="0" indent="0">
              <a:buNone/>
            </a:pPr>
            <a:r>
              <a:rPr lang="lv-LV" sz="2400" i="1" dirty="0"/>
              <a:t>Ja projektā piedalās vairāki dalībnieki no Latvijas, katrs var saņemt valsts budžeta finansējumu līdz 100 000 EUR/gadā</a:t>
            </a:r>
          </a:p>
          <a:p>
            <a:pPr marL="0" indent="0">
              <a:buNone/>
            </a:pPr>
            <a:endParaRPr lang="lv-LV" sz="2400" dirty="0">
              <a:solidFill>
                <a:schemeClr val="bg1"/>
              </a:solidFill>
            </a:endParaRPr>
          </a:p>
          <a:p>
            <a:pPr marL="0" indent="0">
              <a:buNone/>
            </a:pPr>
            <a:r>
              <a:rPr lang="lv-LV" sz="2400" dirty="0">
                <a:solidFill>
                  <a:schemeClr val="bg1"/>
                </a:solidFill>
              </a:rPr>
              <a:t>Valsts budžeta finansējumu var saņemt:</a:t>
            </a:r>
          </a:p>
          <a:p>
            <a:r>
              <a:rPr lang="lv-LV" sz="2400" dirty="0"/>
              <a:t>mazie un vidējie uzņēmumi,</a:t>
            </a:r>
          </a:p>
          <a:p>
            <a:r>
              <a:rPr lang="lv-LV" sz="2400" dirty="0"/>
              <a:t>lielie uzņēmumi</a:t>
            </a:r>
          </a:p>
          <a:p>
            <a:r>
              <a:rPr lang="lv-LV" sz="2400" dirty="0"/>
              <a:t>zinātniskās institūcijas – zinātniskie institūti, universitātes, augstskolas</a:t>
            </a:r>
          </a:p>
        </p:txBody>
      </p:sp>
    </p:spTree>
    <p:extLst>
      <p:ext uri="{BB962C8B-B14F-4D97-AF65-F5344CB8AC3E}">
        <p14:creationId xmlns:p14="http://schemas.microsoft.com/office/powerpoint/2010/main" val="731301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64017A6-4A95-4BB8-98E1-0E379C5575B6}"/>
              </a:ext>
            </a:extLst>
          </p:cNvPr>
          <p:cNvSpPr/>
          <p:nvPr/>
        </p:nvSpPr>
        <p:spPr>
          <a:xfrm rot="5400000">
            <a:off x="5804668" y="470669"/>
            <a:ext cx="582662"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2088825" y="514483"/>
            <a:ext cx="8423559" cy="704977"/>
          </a:xfrm>
        </p:spPr>
        <p:txBody>
          <a:bodyPr>
            <a:normAutofit/>
          </a:bodyPr>
          <a:lstStyle/>
          <a:p>
            <a:pPr algn="ctr"/>
            <a:r>
              <a:rPr lang="lv-LV" sz="3200" b="1" dirty="0">
                <a:latin typeface="Roboto" panose="02000000000000000000" pitchFamily="2" charset="0"/>
                <a:ea typeface="Roboto" panose="02000000000000000000" pitchFamily="2" charset="0"/>
              </a:rPr>
              <a:t>Atbalsta intensitāte</a:t>
            </a:r>
          </a:p>
        </p:txBody>
      </p:sp>
      <p:grpSp>
        <p:nvGrpSpPr>
          <p:cNvPr id="9" name="Group 8">
            <a:extLst>
              <a:ext uri="{FF2B5EF4-FFF2-40B4-BE49-F238E27FC236}">
                <a16:creationId xmlns:a16="http://schemas.microsoft.com/office/drawing/2014/main" id="{CADBEF50-A926-5962-F35D-D086B66742C9}"/>
              </a:ext>
            </a:extLst>
          </p:cNvPr>
          <p:cNvGrpSpPr/>
          <p:nvPr/>
        </p:nvGrpSpPr>
        <p:grpSpPr>
          <a:xfrm>
            <a:off x="-1" y="6275338"/>
            <a:ext cx="3986574" cy="582662"/>
            <a:chOff x="-1" y="6306044"/>
            <a:chExt cx="3986574" cy="582662"/>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306044"/>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
        <p:nvSpPr>
          <p:cNvPr id="4" name="Content Placeholder 3">
            <a:extLst>
              <a:ext uri="{FF2B5EF4-FFF2-40B4-BE49-F238E27FC236}">
                <a16:creationId xmlns:a16="http://schemas.microsoft.com/office/drawing/2014/main" id="{CF2B55BB-97C4-6FB2-AA9A-2AC0A51DA7D9}"/>
              </a:ext>
            </a:extLst>
          </p:cNvPr>
          <p:cNvSpPr>
            <a:spLocks noGrp="1"/>
          </p:cNvSpPr>
          <p:nvPr>
            <p:ph idx="1"/>
          </p:nvPr>
        </p:nvSpPr>
        <p:spPr>
          <a:xfrm>
            <a:off x="226557" y="1556714"/>
            <a:ext cx="12053515" cy="4654488"/>
          </a:xfrm>
        </p:spPr>
        <p:txBody>
          <a:bodyPr>
            <a:normAutofit fontScale="70000" lnSpcReduction="20000"/>
          </a:bodyPr>
          <a:lstStyle/>
          <a:p>
            <a:pPr marL="0" indent="0">
              <a:buNone/>
            </a:pPr>
            <a:r>
              <a:rPr lang="lv-LV" sz="2400" b="1" dirty="0"/>
              <a:t>Atbalsta intensitāte nepārsniedz</a:t>
            </a:r>
            <a:r>
              <a:rPr lang="lv-LV" sz="2400" dirty="0"/>
              <a:t>:</a:t>
            </a:r>
          </a:p>
          <a:p>
            <a:r>
              <a:rPr lang="lv-LV" sz="2400" dirty="0"/>
              <a:t>50% no attiecināmajām izmaksām rūpniecisko pētījumu gadījumā</a:t>
            </a:r>
          </a:p>
          <a:p>
            <a:r>
              <a:rPr lang="lv-LV" sz="2400" dirty="0"/>
              <a:t>25% no attiecināmajām izmaksām eksperimentālās izstrādes gadījumā</a:t>
            </a:r>
          </a:p>
          <a:p>
            <a:r>
              <a:rPr lang="lv-LV" sz="2400" dirty="0"/>
              <a:t>50% no attiecināmajām izmaksām tehniski ekonomiskai priekšizpētei</a:t>
            </a:r>
          </a:p>
          <a:p>
            <a:endParaRPr lang="lv-LV" sz="2400" dirty="0"/>
          </a:p>
          <a:p>
            <a:pPr marL="0" indent="0">
              <a:buNone/>
            </a:pPr>
            <a:r>
              <a:rPr lang="lv-LV" sz="2400" dirty="0"/>
              <a:t>Atbalsta intensitāti </a:t>
            </a:r>
            <a:r>
              <a:rPr lang="lv-LV" sz="2400" u="sng" dirty="0"/>
              <a:t>var palielināt</a:t>
            </a:r>
            <a:r>
              <a:rPr lang="lv-LV" sz="2400" dirty="0"/>
              <a:t>, bet tā nedrīkst pārsniegt 80% no kopējām attiecināmajām izmaksām projektā:</a:t>
            </a:r>
          </a:p>
          <a:p>
            <a:r>
              <a:rPr lang="lv-LV" sz="2400" dirty="0"/>
              <a:t>par 20% mazajiem uzņēmumiem</a:t>
            </a:r>
          </a:p>
          <a:p>
            <a:r>
              <a:rPr lang="lv-LV" sz="2400" dirty="0"/>
              <a:t>par 10% vidējiem uzņēmumiem</a:t>
            </a:r>
          </a:p>
          <a:p>
            <a:r>
              <a:rPr lang="lv-LV" sz="2400" dirty="0"/>
              <a:t>par 15%, ja projektā piedalās arī zinātniskie institūti, universitātes, ja tiek plānota rezultātu izplatīšana publikācijās, konferencēs vai arī ja projektā piedalās mazie vai vidējie uzņēmumi</a:t>
            </a:r>
          </a:p>
          <a:p>
            <a:endParaRPr lang="lv-LV" sz="2400" dirty="0"/>
          </a:p>
          <a:p>
            <a:pPr marL="0" indent="0">
              <a:buNone/>
            </a:pPr>
            <a:r>
              <a:rPr lang="lv-LV" sz="2300" dirty="0"/>
              <a:t>Atbalsta intensitāte tiek piešķirta, ievērojot Eiropas Komisijas 2014.gada 17.jūnija </a:t>
            </a:r>
            <a:r>
              <a:rPr lang="lv-LV" sz="2300" dirty="0">
                <a:hlinkClick r:id="rId7"/>
              </a:rPr>
              <a:t>Regulas Nr. 651/2014 4.iedaļas 25.pantu</a:t>
            </a:r>
            <a:r>
              <a:rPr lang="lv-LV" sz="2300" dirty="0"/>
              <a:t> </a:t>
            </a:r>
          </a:p>
          <a:p>
            <a:pPr marL="0" indent="0">
              <a:buNone/>
            </a:pPr>
            <a:r>
              <a:rPr lang="lv-LV" sz="2300" dirty="0"/>
              <a:t>un Ministru kabineta </a:t>
            </a:r>
            <a:r>
              <a:rPr lang="lv-LV" sz="2300" dirty="0">
                <a:hlinkClick r:id="rId8"/>
              </a:rPr>
              <a:t>2015.gada 26.maija noteikumus Nr.259</a:t>
            </a:r>
            <a:endParaRPr lang="lv-LV" sz="2300" dirty="0"/>
          </a:p>
          <a:p>
            <a:pPr marL="0" indent="0">
              <a:buNone/>
            </a:pPr>
            <a:endParaRPr lang="lv-LV" sz="2400" dirty="0"/>
          </a:p>
          <a:p>
            <a:pPr marL="0" indent="0">
              <a:buNone/>
            </a:pPr>
            <a:r>
              <a:rPr lang="lv-LV" sz="2600" b="1" dirty="0"/>
              <a:t>Zinātniskie institūti, universitātes var saņemt līdz 100% valsts līdzfinansējumu</a:t>
            </a:r>
          </a:p>
        </p:txBody>
      </p:sp>
    </p:spTree>
    <p:extLst>
      <p:ext uri="{BB962C8B-B14F-4D97-AF65-F5344CB8AC3E}">
        <p14:creationId xmlns:p14="http://schemas.microsoft.com/office/powerpoint/2010/main" val="4284784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64017A6-4A95-4BB8-98E1-0E379C5575B6}"/>
              </a:ext>
            </a:extLst>
          </p:cNvPr>
          <p:cNvSpPr/>
          <p:nvPr/>
        </p:nvSpPr>
        <p:spPr>
          <a:xfrm rot="5400000">
            <a:off x="5804668" y="470669"/>
            <a:ext cx="582662"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1666038" y="572275"/>
            <a:ext cx="8423559" cy="704977"/>
          </a:xfrm>
        </p:spPr>
        <p:txBody>
          <a:bodyPr>
            <a:normAutofit/>
          </a:bodyPr>
          <a:lstStyle/>
          <a:p>
            <a:pPr algn="ctr"/>
            <a:r>
              <a:rPr lang="lv-LV" sz="3200" b="1" dirty="0">
                <a:latin typeface="Roboto" panose="02000000000000000000" pitchFamily="2" charset="0"/>
                <a:ea typeface="Roboto" panose="02000000000000000000" pitchFamily="2" charset="0"/>
              </a:rPr>
              <a:t>Prasības pretendentiem</a:t>
            </a:r>
          </a:p>
        </p:txBody>
      </p:sp>
      <p:grpSp>
        <p:nvGrpSpPr>
          <p:cNvPr id="9" name="Group 8">
            <a:extLst>
              <a:ext uri="{FF2B5EF4-FFF2-40B4-BE49-F238E27FC236}">
                <a16:creationId xmlns:a16="http://schemas.microsoft.com/office/drawing/2014/main" id="{CADBEF50-A926-5962-F35D-D086B66742C9}"/>
              </a:ext>
            </a:extLst>
          </p:cNvPr>
          <p:cNvGrpSpPr/>
          <p:nvPr/>
        </p:nvGrpSpPr>
        <p:grpSpPr>
          <a:xfrm>
            <a:off x="-1" y="6275338"/>
            <a:ext cx="3986574" cy="582662"/>
            <a:chOff x="-1" y="6306044"/>
            <a:chExt cx="3986574" cy="582662"/>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306044"/>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
        <p:nvSpPr>
          <p:cNvPr id="4" name="Content Placeholder 3">
            <a:extLst>
              <a:ext uri="{FF2B5EF4-FFF2-40B4-BE49-F238E27FC236}">
                <a16:creationId xmlns:a16="http://schemas.microsoft.com/office/drawing/2014/main" id="{CF2B55BB-97C4-6FB2-AA9A-2AC0A51DA7D9}"/>
              </a:ext>
            </a:extLst>
          </p:cNvPr>
          <p:cNvSpPr>
            <a:spLocks noGrp="1"/>
          </p:cNvSpPr>
          <p:nvPr>
            <p:ph idx="1"/>
          </p:nvPr>
        </p:nvSpPr>
        <p:spPr>
          <a:xfrm>
            <a:off x="206895" y="1399181"/>
            <a:ext cx="11542654" cy="4441157"/>
          </a:xfrm>
        </p:spPr>
        <p:txBody>
          <a:bodyPr>
            <a:noAutofit/>
          </a:bodyPr>
          <a:lstStyle/>
          <a:p>
            <a:pPr>
              <a:lnSpc>
                <a:spcPct val="120000"/>
              </a:lnSpc>
            </a:pPr>
            <a:r>
              <a:rPr lang="lv-LV" sz="1600" dirty="0"/>
              <a:t>Ir tieši atbildīgs par projekta sagatavošanu un izpildi</a:t>
            </a:r>
          </a:p>
          <a:p>
            <a:pPr>
              <a:lnSpc>
                <a:spcPct val="120000"/>
              </a:lnSpc>
            </a:pPr>
            <a:r>
              <a:rPr lang="lv-LV" sz="1600" u="sng" dirty="0"/>
              <a:t>Uzņēmumam</a:t>
            </a:r>
            <a:r>
              <a:rPr lang="lv-LV" sz="1600" dirty="0"/>
              <a:t> ir jābūt privāto tiesību juridiskām personām un jābūt reģistrētām Latvijas Republikas Uzņēmumu reģistra Komercreģistrā</a:t>
            </a:r>
          </a:p>
          <a:p>
            <a:pPr>
              <a:lnSpc>
                <a:spcPct val="120000"/>
              </a:lnSpc>
            </a:pPr>
            <a:r>
              <a:rPr lang="lv-LV" sz="1600" u="sng" dirty="0"/>
              <a:t>Zinātniskajiem institūtiem, universitātēm</a:t>
            </a:r>
            <a:r>
              <a:rPr lang="lv-LV" sz="1600" dirty="0"/>
              <a:t> ir jābūt reģistrētām Zinātnisko institūciju reģistrā</a:t>
            </a:r>
          </a:p>
          <a:p>
            <a:pPr>
              <a:lnSpc>
                <a:spcPct val="120000"/>
              </a:lnSpc>
            </a:pPr>
            <a:r>
              <a:rPr lang="lv-LV" sz="1600" u="sng" dirty="0"/>
              <a:t>Uzņēmumiem</a:t>
            </a:r>
            <a:r>
              <a:rPr lang="lv-LV" sz="1600" dirty="0"/>
              <a:t> ir jāiesniedz pēdējo divu gadu finanšu pārskati (uzņēmumam ir jābūt reģistrētam vismaz pirms diviem gadiem)</a:t>
            </a:r>
          </a:p>
          <a:p>
            <a:pPr>
              <a:lnSpc>
                <a:spcPct val="120000"/>
              </a:lnSpc>
            </a:pPr>
            <a:r>
              <a:rPr lang="lv-LV" sz="1600" u="sng" dirty="0"/>
              <a:t>Zinātniskajiem institūtiem, universitātēm</a:t>
            </a:r>
            <a:r>
              <a:rPr lang="lv-LV" sz="1600" dirty="0"/>
              <a:t> jāiesniedz publiskie pārskati par pēdējiem diviem pārskata gadiem</a:t>
            </a:r>
          </a:p>
          <a:p>
            <a:pPr>
              <a:lnSpc>
                <a:spcPct val="120000"/>
              </a:lnSpc>
            </a:pPr>
            <a:r>
              <a:rPr lang="lv-LV" sz="1600" dirty="0"/>
              <a:t>Tam nedrīkst būt nodokļu parādu, ierosināts maksātnespējas process, nav sodīts vai jebkādi citi juridiski, t.sk., noteiktas sankcijas,  vai finansiāli pārkāpumi, kas liedz saņemt valsts budžeta finansējumu</a:t>
            </a:r>
          </a:p>
          <a:p>
            <a:pPr>
              <a:lnSpc>
                <a:spcPct val="120000"/>
              </a:lnSpc>
            </a:pPr>
            <a:r>
              <a:rPr lang="lv-LV" sz="1600" dirty="0"/>
              <a:t>Tas nesaņem citu publisko finansējumu (valsts budžeta, Eiropas Savienības finanšu avoti vai citi finanšu avoti) par tām pašām projekta attiecināmajām izmaksām un darbībām</a:t>
            </a:r>
          </a:p>
          <a:p>
            <a:pPr>
              <a:lnSpc>
                <a:spcPct val="120000"/>
              </a:lnSpc>
            </a:pPr>
            <a:r>
              <a:rPr lang="lv-LV" sz="1600" u="sng" dirty="0"/>
              <a:t>Uzņēmums</a:t>
            </a:r>
            <a:r>
              <a:rPr lang="lv-LV" sz="1600" dirty="0"/>
              <a:t>, saņemot valsts atbalstu, nodala projekta attiecināmās izmaksas no pārējās uzņēmuma saimnieciskās darbības</a:t>
            </a:r>
          </a:p>
          <a:p>
            <a:pPr>
              <a:lnSpc>
                <a:spcPct val="120000"/>
              </a:lnSpc>
            </a:pPr>
            <a:r>
              <a:rPr lang="lv-LV" sz="1600" u="sng" dirty="0"/>
              <a:t>Zinātniskie institūti, universitātes</a:t>
            </a:r>
            <a:r>
              <a:rPr lang="lv-LV" sz="1600" dirty="0"/>
              <a:t>, saņemot valsts līdzfinansējumu, nodala projekta attiecināmās izmaksas no pārējās organizācijas finanšu plūsmas</a:t>
            </a:r>
          </a:p>
        </p:txBody>
      </p:sp>
    </p:spTree>
    <p:extLst>
      <p:ext uri="{BB962C8B-B14F-4D97-AF65-F5344CB8AC3E}">
        <p14:creationId xmlns:p14="http://schemas.microsoft.com/office/powerpoint/2010/main" val="2011371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64017A6-4A95-4BB8-98E1-0E379C5575B6}"/>
              </a:ext>
            </a:extLst>
          </p:cNvPr>
          <p:cNvSpPr/>
          <p:nvPr/>
        </p:nvSpPr>
        <p:spPr>
          <a:xfrm rot="5400000">
            <a:off x="5804668" y="470669"/>
            <a:ext cx="582662" cy="12192000"/>
          </a:xfrm>
          <a:prstGeom prst="rect">
            <a:avLst/>
          </a:prstGeom>
          <a:solidFill>
            <a:srgbClr val="65AD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p>
        </p:txBody>
      </p:sp>
      <p:sp>
        <p:nvSpPr>
          <p:cNvPr id="8" name="TextBox 7">
            <a:extLst>
              <a:ext uri="{FF2B5EF4-FFF2-40B4-BE49-F238E27FC236}">
                <a16:creationId xmlns:a16="http://schemas.microsoft.com/office/drawing/2014/main" id="{BF62A17E-B311-436F-31B2-C0D3319D9F54}"/>
              </a:ext>
            </a:extLst>
          </p:cNvPr>
          <p:cNvSpPr txBox="1"/>
          <p:nvPr/>
        </p:nvSpPr>
        <p:spPr>
          <a:xfrm>
            <a:off x="7201796" y="6490311"/>
            <a:ext cx="4990203" cy="369332"/>
          </a:xfrm>
          <a:prstGeom prst="rect">
            <a:avLst/>
          </a:prstGeom>
          <a:noFill/>
        </p:spPr>
        <p:txBody>
          <a:bodyPr wrap="square">
            <a:spAutoFit/>
          </a:bodyPr>
          <a:lstStyle/>
          <a:p>
            <a:pPr algn="r"/>
            <a:r>
              <a:rPr lang="lv-LV" sz="600" dirty="0">
                <a:latin typeface="Times New Roman" panose="02020603050405020304" pitchFamily="18" charset="0"/>
                <a:cs typeface="Times New Roman" panose="02020603050405020304" pitchFamily="18" charset="0"/>
              </a:rPr>
              <a:t>1.1.1. specifiskā atbalsta mērķa "Palielināt Latvijas zinātnisko institūciju pētniecisko un inovatīvo kapacitāti un spēju piesaistīt ārējo finansējumu, ieguldot cilvēkresursos un infrastruktūrā« 1.1.1.5. pasākuma "Atbalsts starptautiskās sadarbības projektiem </a:t>
            </a:r>
            <a:r>
              <a:rPr lang="lv-LV" sz="500" dirty="0">
                <a:latin typeface="Times New Roman" panose="02020603050405020304" pitchFamily="18" charset="0"/>
                <a:cs typeface="Times New Roman" panose="02020603050405020304" pitchFamily="18" charset="0"/>
              </a:rPr>
              <a:t>pētniecībā</a:t>
            </a:r>
            <a:r>
              <a:rPr lang="lv-LV" sz="600" dirty="0">
                <a:latin typeface="Times New Roman" panose="02020603050405020304" pitchFamily="18" charset="0"/>
                <a:cs typeface="Times New Roman" panose="02020603050405020304" pitchFamily="18" charset="0"/>
              </a:rPr>
              <a:t> un inovācijās" 1.kārtas, projekta Nr.1.1.1.5/17/I/001 “Atbalsts starptautiskās sadarbības projektu izstrādei un īstenošanai” ietvaros</a:t>
            </a:r>
          </a:p>
        </p:txBody>
      </p:sp>
      <p:pic>
        <p:nvPicPr>
          <p:cNvPr id="11" name="Picture 10" descr="Text&#10;&#10;Description automatically generated with medium confidence">
            <a:extLst>
              <a:ext uri="{FF2B5EF4-FFF2-40B4-BE49-F238E27FC236}">
                <a16:creationId xmlns:a16="http://schemas.microsoft.com/office/drawing/2014/main" id="{8AF35154-D6C8-CD87-776B-2E8F75D7CD4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21075" y="450347"/>
            <a:ext cx="1027669" cy="513835"/>
          </a:xfrm>
          <a:prstGeom prst="rect">
            <a:avLst/>
          </a:prstGeom>
        </p:spPr>
      </p:pic>
      <p:pic>
        <p:nvPicPr>
          <p:cNvPr id="12" name="Picture 11" descr="Logo&#10;&#10;Description automatically generated">
            <a:extLst>
              <a:ext uri="{FF2B5EF4-FFF2-40B4-BE49-F238E27FC236}">
                <a16:creationId xmlns:a16="http://schemas.microsoft.com/office/drawing/2014/main" id="{BA008AD7-FBE4-B165-6A47-5F4629F127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726414" y="450347"/>
            <a:ext cx="1218068" cy="704977"/>
          </a:xfrm>
          <a:prstGeom prst="rect">
            <a:avLst/>
          </a:prstGeom>
        </p:spPr>
      </p:pic>
      <p:sp>
        <p:nvSpPr>
          <p:cNvPr id="17" name="Title 1">
            <a:extLst>
              <a:ext uri="{FF2B5EF4-FFF2-40B4-BE49-F238E27FC236}">
                <a16:creationId xmlns:a16="http://schemas.microsoft.com/office/drawing/2014/main" id="{D60D8F68-FF3E-35DF-6547-8221A0B6A080}"/>
              </a:ext>
            </a:extLst>
          </p:cNvPr>
          <p:cNvSpPr>
            <a:spLocks noGrp="1"/>
          </p:cNvSpPr>
          <p:nvPr>
            <p:ph type="title"/>
          </p:nvPr>
        </p:nvSpPr>
        <p:spPr>
          <a:xfrm>
            <a:off x="-1774192" y="635402"/>
            <a:ext cx="8423559" cy="704977"/>
          </a:xfrm>
        </p:spPr>
        <p:txBody>
          <a:bodyPr>
            <a:normAutofit/>
          </a:bodyPr>
          <a:lstStyle/>
          <a:p>
            <a:pPr algn="ctr"/>
            <a:r>
              <a:rPr lang="lv-LV" sz="3200" b="1" dirty="0">
                <a:latin typeface="Roboto" panose="02000000000000000000" pitchFamily="2" charset="0"/>
                <a:ea typeface="Roboto" panose="02000000000000000000" pitchFamily="2" charset="0"/>
              </a:rPr>
              <a:t>Attiecināmās izmaksas</a:t>
            </a:r>
          </a:p>
        </p:txBody>
      </p:sp>
      <p:grpSp>
        <p:nvGrpSpPr>
          <p:cNvPr id="9" name="Group 8">
            <a:extLst>
              <a:ext uri="{FF2B5EF4-FFF2-40B4-BE49-F238E27FC236}">
                <a16:creationId xmlns:a16="http://schemas.microsoft.com/office/drawing/2014/main" id="{CADBEF50-A926-5962-F35D-D086B66742C9}"/>
              </a:ext>
            </a:extLst>
          </p:cNvPr>
          <p:cNvGrpSpPr/>
          <p:nvPr/>
        </p:nvGrpSpPr>
        <p:grpSpPr>
          <a:xfrm>
            <a:off x="-1" y="6275338"/>
            <a:ext cx="3986574" cy="582662"/>
            <a:chOff x="-1" y="6306044"/>
            <a:chExt cx="3986574" cy="582662"/>
          </a:xfrm>
        </p:grpSpPr>
        <p:pic>
          <p:nvPicPr>
            <p:cNvPr id="2" name="Picture 1" descr="A picture containing shape&#10;&#10;Description automatically generated">
              <a:extLst>
                <a:ext uri="{FF2B5EF4-FFF2-40B4-BE49-F238E27FC236}">
                  <a16:creationId xmlns:a16="http://schemas.microsoft.com/office/drawing/2014/main" id="{295BA284-867B-1D07-1212-9681CE9EE08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 y="6306044"/>
              <a:ext cx="3314700" cy="582662"/>
            </a:xfrm>
            <a:prstGeom prst="rect">
              <a:avLst/>
            </a:prstGeom>
          </p:spPr>
        </p:pic>
        <p:pic>
          <p:nvPicPr>
            <p:cNvPr id="7" name="Picture 6" descr="Logo&#10;&#10;Description automatically generated">
              <a:extLst>
                <a:ext uri="{FF2B5EF4-FFF2-40B4-BE49-F238E27FC236}">
                  <a16:creationId xmlns:a16="http://schemas.microsoft.com/office/drawing/2014/main" id="{220C1365-3F3A-16EF-3395-052E0E78B2A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14699" y="6306044"/>
              <a:ext cx="671874" cy="582662"/>
            </a:xfrm>
            <a:prstGeom prst="rect">
              <a:avLst/>
            </a:prstGeom>
          </p:spPr>
        </p:pic>
      </p:grpSp>
      <p:sp>
        <p:nvSpPr>
          <p:cNvPr id="4" name="Content Placeholder 3">
            <a:extLst>
              <a:ext uri="{FF2B5EF4-FFF2-40B4-BE49-F238E27FC236}">
                <a16:creationId xmlns:a16="http://schemas.microsoft.com/office/drawing/2014/main" id="{CF2B55BB-97C4-6FB2-AA9A-2AC0A51DA7D9}"/>
              </a:ext>
            </a:extLst>
          </p:cNvPr>
          <p:cNvSpPr>
            <a:spLocks noGrp="1"/>
          </p:cNvSpPr>
          <p:nvPr>
            <p:ph idx="1"/>
          </p:nvPr>
        </p:nvSpPr>
        <p:spPr>
          <a:xfrm>
            <a:off x="295383" y="1730477"/>
            <a:ext cx="11326346" cy="4277325"/>
          </a:xfrm>
        </p:spPr>
        <p:txBody>
          <a:bodyPr>
            <a:normAutofit/>
          </a:bodyPr>
          <a:lstStyle/>
          <a:p>
            <a:pPr marL="0" indent="0">
              <a:lnSpc>
                <a:spcPct val="100000"/>
              </a:lnSpc>
              <a:buNone/>
            </a:pPr>
            <a:r>
              <a:rPr lang="lv-LV" sz="2000" dirty="0"/>
              <a:t>Projektu attiecināmās izmaksas attiecina uz noteiktiem darbiem projektā, un tās ir šādas:</a:t>
            </a:r>
          </a:p>
          <a:p>
            <a:pPr>
              <a:lnSpc>
                <a:spcPct val="100000"/>
              </a:lnSpc>
            </a:pPr>
            <a:r>
              <a:rPr lang="lv-LV" sz="2000" dirty="0"/>
              <a:t>Personāla izmaksas, komandējumi</a:t>
            </a:r>
          </a:p>
          <a:p>
            <a:pPr>
              <a:lnSpc>
                <a:spcPct val="100000"/>
              </a:lnSpc>
            </a:pPr>
            <a:r>
              <a:rPr lang="lv-LV" sz="2000" dirty="0"/>
              <a:t>Izmaksas par instrumentiem un aprīkojumu, ciktāl tās ir attiecināmas uz projektu (amortizācija)</a:t>
            </a:r>
          </a:p>
          <a:p>
            <a:pPr>
              <a:lnSpc>
                <a:spcPct val="100000"/>
              </a:lnSpc>
            </a:pPr>
            <a:r>
              <a:rPr lang="lv-LV" sz="2000" dirty="0"/>
              <a:t>Izmaksas par materiāliem, piederumiem</a:t>
            </a:r>
          </a:p>
          <a:p>
            <a:pPr>
              <a:lnSpc>
                <a:spcPct val="100000"/>
              </a:lnSpc>
            </a:pPr>
            <a:r>
              <a:rPr lang="lv-LV" sz="2000" dirty="0"/>
              <a:t>Izmaksas par līgumpētījumiem (līdz 25% no projekta tiešajām izmaksām), patentiem, licencēm, kā arī citas izmaksas, kas ir nepieciešamas tiešo projekta mērķu sasniegšanai</a:t>
            </a:r>
          </a:p>
          <a:p>
            <a:pPr>
              <a:lnSpc>
                <a:spcPct val="100000"/>
              </a:lnSpc>
            </a:pPr>
            <a:r>
              <a:rPr lang="lv-LV" sz="2000" dirty="0"/>
              <a:t>Netiešās izmaksas, kas radušās projekta darbības rezultātā:</a:t>
            </a:r>
          </a:p>
          <a:p>
            <a:pPr lvl="1">
              <a:lnSpc>
                <a:spcPct val="100000"/>
              </a:lnSpc>
            </a:pPr>
            <a:r>
              <a:rPr lang="lv-LV" sz="1800" dirty="0"/>
              <a:t>Zinātniskajiem institūtiem, universitātēm līdz 25% no tiešajām izmaksām</a:t>
            </a:r>
          </a:p>
          <a:p>
            <a:pPr lvl="1">
              <a:lnSpc>
                <a:spcPct val="100000"/>
              </a:lnSpc>
            </a:pPr>
            <a:r>
              <a:rPr lang="lv-LV" sz="1800" dirty="0"/>
              <a:t>Uzņēmumiem – faktiskās izmaksas, kas radušās projekta īstenošanas laikā, bet nepārsniedzot 25%</a:t>
            </a:r>
          </a:p>
        </p:txBody>
      </p:sp>
    </p:spTree>
    <p:extLst>
      <p:ext uri="{BB962C8B-B14F-4D97-AF65-F5344CB8AC3E}">
        <p14:creationId xmlns:p14="http://schemas.microsoft.com/office/powerpoint/2010/main" val="42396921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1437</Words>
  <Application>Microsoft Office PowerPoint</Application>
  <PresentationFormat>Widescreen</PresentationFormat>
  <Paragraphs>129</Paragraphs>
  <Slides>10</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10</vt:i4>
      </vt:variant>
    </vt:vector>
  </HeadingPairs>
  <TitlesOfParts>
    <vt:vector size="20" baseType="lpstr">
      <vt:lpstr>Arial</vt:lpstr>
      <vt:lpstr>Calibri</vt:lpstr>
      <vt:lpstr>Calibri Light</vt:lpstr>
      <vt:lpstr>Nunito Sans</vt:lpstr>
      <vt:lpstr>Roboto</vt:lpstr>
      <vt:lpstr>Roboto Condensed</vt:lpstr>
      <vt:lpstr>RobotoCondensed-Light</vt:lpstr>
      <vt:lpstr>Times New Roman</vt:lpstr>
      <vt:lpstr>Verdana</vt:lpstr>
      <vt:lpstr>Office Theme</vt:lpstr>
      <vt:lpstr>PIEDALIES MŪSU  PASĀKUMĀ ViN23 IETVAROS  APVĀRSNIS  EIROPA SNIEGTĀS  IESPĒJAS </vt:lpstr>
      <vt:lpstr>Eiropas partnerība  Innovative SMEs  (Eurostars)</vt:lpstr>
      <vt:lpstr>Eiropas partnerība Innovative SMEs </vt:lpstr>
      <vt:lpstr>Eurostars</vt:lpstr>
      <vt:lpstr>Eurostars</vt:lpstr>
      <vt:lpstr>Valsts finansējums</vt:lpstr>
      <vt:lpstr>Atbalsta intensitāte</vt:lpstr>
      <vt:lpstr>Prasības pretendentiem</vt:lpstr>
      <vt:lpstr>Attiecināmās izmaksas</vt:lpstr>
      <vt:lpstr>Atbalstīsim Jūsu dalību!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PIEDALIES MŪSU  PASĀKUMĀ ViN22 IETVAROS   IESKATS  APVĀRSNIS  EIROPĀ</dc:title>
  <dc:creator>Marija Plotniece</dc:creator>
  <cp:lastModifiedBy>Marija Plotniece</cp:lastModifiedBy>
  <cp:revision>19</cp:revision>
  <dcterms:created xsi:type="dcterms:W3CDTF">2022-02-16T16:30:00Z</dcterms:created>
  <dcterms:modified xsi:type="dcterms:W3CDTF">2023-02-20T23:08:47Z</dcterms:modified>
</cp:coreProperties>
</file>