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4"/>
  </p:notesMasterIdLst>
  <p:handoutMasterIdLst>
    <p:handoutMasterId r:id="rId25"/>
  </p:handoutMasterIdLst>
  <p:sldIdLst>
    <p:sldId id="280" r:id="rId2"/>
    <p:sldId id="479" r:id="rId3"/>
    <p:sldId id="480" r:id="rId4"/>
    <p:sldId id="482" r:id="rId5"/>
    <p:sldId id="483" r:id="rId6"/>
    <p:sldId id="484" r:id="rId7"/>
    <p:sldId id="490" r:id="rId8"/>
    <p:sldId id="538" r:id="rId9"/>
    <p:sldId id="485" r:id="rId10"/>
    <p:sldId id="539" r:id="rId11"/>
    <p:sldId id="542" r:id="rId12"/>
    <p:sldId id="541" r:id="rId13"/>
    <p:sldId id="536" r:id="rId14"/>
    <p:sldId id="535" r:id="rId15"/>
    <p:sldId id="544" r:id="rId16"/>
    <p:sldId id="534" r:id="rId17"/>
    <p:sldId id="540" r:id="rId18"/>
    <p:sldId id="543" r:id="rId19"/>
    <p:sldId id="341" r:id="rId20"/>
    <p:sldId id="362" r:id="rId21"/>
    <p:sldId id="413" r:id="rId22"/>
    <p:sldId id="404" r:id="rId23"/>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80"/>
    <a:srgbClr val="9999FF"/>
    <a:srgbClr val="FF6600"/>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33" autoAdjust="0"/>
    <p:restoredTop sz="90016" autoAdjust="0"/>
  </p:normalViewPr>
  <p:slideViewPr>
    <p:cSldViewPr snapToGrid="0">
      <p:cViewPr varScale="1">
        <p:scale>
          <a:sx n="100" d="100"/>
          <a:sy n="100" d="100"/>
        </p:scale>
        <p:origin x="222" y="90"/>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B2823B9B-5BB5-4F57-86CB-04A4F4BA728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a:extLst>
              <a:ext uri="{FF2B5EF4-FFF2-40B4-BE49-F238E27FC236}">
                <a16:creationId xmlns:a16="http://schemas.microsoft.com/office/drawing/2014/main" id="{B0B00563-2D7C-40DE-8933-5A4B282961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05AED3-040C-4A80-936A-8AE5228151E1}" type="datetimeFigureOut">
              <a:rPr lang="lv-LV" smtClean="0"/>
              <a:t>10.01.2023</a:t>
            </a:fld>
            <a:endParaRPr lang="lv-LV"/>
          </a:p>
        </p:txBody>
      </p:sp>
      <p:sp>
        <p:nvSpPr>
          <p:cNvPr id="4" name="Kājenes vietturis 3">
            <a:extLst>
              <a:ext uri="{FF2B5EF4-FFF2-40B4-BE49-F238E27FC236}">
                <a16:creationId xmlns:a16="http://schemas.microsoft.com/office/drawing/2014/main" id="{BA7819CC-6116-4007-BA4F-4152FFCDF67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a:extLst>
              <a:ext uri="{FF2B5EF4-FFF2-40B4-BE49-F238E27FC236}">
                <a16:creationId xmlns:a16="http://schemas.microsoft.com/office/drawing/2014/main" id="{D8DF4598-C6BA-49ED-8914-427EFD652F1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6DB0F09-69AA-4D0A-9857-F1BEB576DF87}" type="slidenum">
              <a:rPr lang="lv-LV" smtClean="0"/>
              <a:t>‹#›</a:t>
            </a:fld>
            <a:endParaRPr lang="lv-LV"/>
          </a:p>
        </p:txBody>
      </p:sp>
    </p:spTree>
    <p:extLst>
      <p:ext uri="{BB962C8B-B14F-4D97-AF65-F5344CB8AC3E}">
        <p14:creationId xmlns:p14="http://schemas.microsoft.com/office/powerpoint/2010/main" val="3298177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E21990-72FD-4F2C-8BD7-8975FC12F00B}" type="datetimeFigureOut">
              <a:rPr lang="lv-LV" smtClean="0"/>
              <a:t>10.01.2023</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3E3A39-F0E6-4DBB-A897-EDEB3961B8B5}" type="slidenum">
              <a:rPr lang="lv-LV" smtClean="0"/>
              <a:t>‹#›</a:t>
            </a:fld>
            <a:endParaRPr lang="lv-LV"/>
          </a:p>
        </p:txBody>
      </p:sp>
    </p:spTree>
    <p:extLst>
      <p:ext uri="{BB962C8B-B14F-4D97-AF65-F5344CB8AC3E}">
        <p14:creationId xmlns:p14="http://schemas.microsoft.com/office/powerpoint/2010/main" val="1728341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7F7072F8-94B0-4898-B341-A305228E68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E0AD87C2-0DDC-4A81-A877-5E536071FF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3316" name="Slide Number Placeholder 3">
            <a:extLst>
              <a:ext uri="{FF2B5EF4-FFF2-40B4-BE49-F238E27FC236}">
                <a16:creationId xmlns:a16="http://schemas.microsoft.com/office/drawing/2014/main" id="{149A11AB-3885-414C-901B-BF6C0AEAB8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2AD0B49-A7D2-437B-A8A7-EB9C9EBD486F}" type="slidenum">
              <a:rPr lang="lv-LV" altLang="lv-LV"/>
              <a:pPr/>
              <a:t>1</a:t>
            </a:fld>
            <a:endParaRPr lang="lv-LV" altLang="lv-LV"/>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br>
              <a:rPr lang="en-US">
                <a:cs typeface="+mn-lt"/>
              </a:rPr>
            </a:br>
            <a:endParaRPr lang="en-US"/>
          </a:p>
          <a:p>
            <a:pPr>
              <a:spcAft>
                <a:spcPts val="0"/>
              </a:spcAft>
            </a:pPr>
            <a:endParaRPr lang="en-US">
              <a:solidFill>
                <a:srgbClr val="FFFFFF"/>
              </a:solidFill>
              <a:cs typeface="Calibri"/>
            </a:endParaRPr>
          </a:p>
          <a:p>
            <a:pPr>
              <a:spcBef>
                <a:spcPts val="0"/>
              </a:spcBef>
              <a:spcAft>
                <a:spcPts val="0"/>
              </a:spcAft>
            </a:pPr>
            <a:endParaRPr lang="nl-NL" sz="1200">
              <a:solidFill>
                <a:schemeClr val="bg1"/>
              </a:solidFill>
            </a:endParaRP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9EFC6-426B-4687-A838-849C234E852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6327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buFont typeface="Arial"/>
              <a:buChar char="•"/>
            </a:pPr>
            <a:endParaRPr lang="en-GB"/>
          </a:p>
          <a:p>
            <a:pPr>
              <a:buFont typeface="Arial"/>
              <a:buChar char="•"/>
            </a:pPr>
            <a:endParaRPr lang="en-GB"/>
          </a:p>
          <a:p>
            <a:pPr>
              <a:buFont typeface="Arial"/>
              <a:buChar char="•"/>
            </a:pPr>
            <a:endParaRPr lang="en-GB"/>
          </a:p>
          <a:p>
            <a:pPr marL="171450" indent="-171450">
              <a:spcBef>
                <a:spcPct val="20000"/>
              </a:spcBef>
              <a:spcAft>
                <a:spcPts val="600"/>
              </a:spcAft>
              <a:buFont typeface="Arial"/>
              <a:buChar char="•"/>
            </a:pPr>
            <a:endParaRPr lang="nl-NL">
              <a:cs typeface="Calibri"/>
            </a:endParaRP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9EFC6-426B-4687-A838-849C234E852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4956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buFont typeface="Arial"/>
              <a:buChar char="•"/>
            </a:pPr>
            <a:endParaRPr lang="en-GB"/>
          </a:p>
          <a:p>
            <a:pPr>
              <a:buFont typeface="Arial"/>
              <a:buChar char="•"/>
            </a:pPr>
            <a:endParaRPr lang="en-GB"/>
          </a:p>
          <a:p>
            <a:pPr>
              <a:buFont typeface="Arial"/>
              <a:buChar char="•"/>
            </a:pPr>
            <a:endParaRPr lang="en-GB"/>
          </a:p>
          <a:p>
            <a:pPr marL="171450" indent="-171450">
              <a:spcBef>
                <a:spcPct val="20000"/>
              </a:spcBef>
              <a:spcAft>
                <a:spcPts val="600"/>
              </a:spcAft>
              <a:buFont typeface="Arial"/>
              <a:buChar char="•"/>
            </a:pPr>
            <a:endParaRPr lang="nl-NL">
              <a:cs typeface="Calibri"/>
            </a:endParaRP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9EFC6-426B-4687-A838-849C234E8526}"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42861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a:prstGeom prst="rect">
            <a:avLst/>
          </a:prstGeo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026" name="Picture 2" descr="Sākums | Latvijas Zinātnes padome">
            <a:extLst>
              <a:ext uri="{FF2B5EF4-FFF2-40B4-BE49-F238E27FC236}">
                <a16:creationId xmlns:a16="http://schemas.microsoft.com/office/drawing/2014/main" id="{C35AAD40-F317-4C36-85E5-DD8860D27FF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51841" y="793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495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008B3-A6E7-464B-9464-E8E4EA7FEBA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F9DA82F-D4B9-435A-963B-36AE5D792FC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AFF4A43F-3B94-42BA-970B-384F3FACE09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4BE6CB-8680-4C6A-BD53-38D0F61C8881}"/>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B022AD7D-F564-4491-A512-38CCBAD2E12E}"/>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13B60BF6-6731-42A4-8477-66B85EBE0CC8}"/>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F1CDEEE0-A0CF-4402-93B7-86C9F3EC2C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102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51654-83F3-461A-B246-B7B4C1E452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18D2883-830D-4E6F-9D87-510C2FED2EA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390AD9-2B88-44A9-8733-DC27A4DD18AA}"/>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513CE9EB-76F8-42D0-8A1D-4666FCE11E2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6ADDDFA-E70A-402D-B501-A6A73B114C06}"/>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44B297D2-39E8-41A4-9155-6865329A5B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533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98B521-2DDC-4E06-9FEE-DB49F87B48A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203A677-5CC0-4A89-94F7-880E76E5A46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398728C-CCD1-4AA2-AA96-FA9F2F152C45}"/>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02CD5B90-2350-4E63-976D-59B319F5367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E75E050-3379-442B-92A2-D87B820EDCD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40D1D190-6552-41BF-A08A-8EA33C11252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976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54400" y="381000"/>
            <a:ext cx="8128000" cy="1036642"/>
          </a:xfrm>
          <a:prstGeom prst="rect">
            <a:avLst/>
          </a:prstGeom>
        </p:spPr>
        <p:txBody>
          <a:bodyPr anchor="t">
            <a:normAutofit/>
          </a:bodyPr>
          <a:lstStyle>
            <a:lvl1pPr algn="l">
              <a:defRPr sz="2400" b="1">
                <a:latin typeface="Times New Roman" panose="02020603050405020304" pitchFamily="18" charset="0"/>
                <a:ea typeface="Verdana" panose="020B0604030504040204" pitchFamily="34"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a:xfrm>
            <a:off x="3454400" y="1752601"/>
            <a:ext cx="8128000" cy="4373573"/>
          </a:xfrm>
          <a:prstGeom prst="rect">
            <a:avLst/>
          </a:prstGeom>
        </p:spPr>
        <p:txBody>
          <a:bodyPr>
            <a:normAutofit/>
          </a:bodyPr>
          <a:lstStyle>
            <a:lvl1pPr marL="0" indent="0">
              <a:buNone/>
              <a:defRPr sz="2000">
                <a:latin typeface="Times New Roman" panose="02020603050405020304" pitchFamily="18" charset="0"/>
                <a:ea typeface="Verdana" panose="020B0604030504040204" pitchFamily="34" charset="0"/>
                <a:cs typeface="Times New Roman" panose="02020603050405020304" pitchFamily="18"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dirty="0"/>
              <a:t>Click to edit Master text styles</a:t>
            </a:r>
          </a:p>
        </p:txBody>
      </p:sp>
      <p:sp>
        <p:nvSpPr>
          <p:cNvPr id="24" name="Text Placeholder 15"/>
          <p:cNvSpPr>
            <a:spLocks noGrp="1"/>
          </p:cNvSpPr>
          <p:nvPr>
            <p:ph type="body" sz="quarter" idx="10"/>
          </p:nvPr>
        </p:nvSpPr>
        <p:spPr>
          <a:xfrm>
            <a:off x="3454400" y="6324600"/>
            <a:ext cx="2641600" cy="304800"/>
          </a:xfrm>
          <a:prstGeom prst="rect">
            <a:avLst/>
          </a:prstGeom>
        </p:spPr>
        <p:txBody>
          <a:bodyPr>
            <a:normAutofit/>
          </a:bodyPr>
          <a:lstStyle>
            <a:lvl1pPr marL="0" indent="0">
              <a:buNone/>
              <a:defRPr sz="1000">
                <a:latin typeface="Times New Roman" panose="02020603050405020304" pitchFamily="18" charset="0"/>
                <a:ea typeface="Verdana" panose="020B0604030504040204" pitchFamily="34" charset="0"/>
                <a:cs typeface="Times New Roman" panose="02020603050405020304" pitchFamily="18"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a:prstGeom prst="rect">
            <a:avLst/>
          </a:prstGeom>
        </p:spPr>
        <p:txBody>
          <a:bodyPr>
            <a:normAutofit/>
          </a:bodyPr>
          <a:lstStyle>
            <a:lvl1pPr marL="0" indent="0" algn="r">
              <a:buNone/>
              <a:defRPr sz="1000" baseline="0">
                <a:latin typeface="Times New Roman" panose="02020603050405020304" pitchFamily="18" charset="0"/>
                <a:ea typeface="Verdana" panose="020B0604030504040204" pitchFamily="34" charset="0"/>
                <a:cs typeface="Times New Roman" panose="02020603050405020304" pitchFamily="18"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smtClean="0">
                <a:latin typeface="Times New Roman" panose="02020603050405020304" pitchFamily="18" charset="0"/>
                <a:cs typeface="Times New Roman" panose="02020603050405020304" pitchFamily="18" charset="0"/>
              </a:defRPr>
            </a:lvl1pPr>
          </a:lstStyle>
          <a:p>
            <a:pPr>
              <a:defRPr/>
            </a:pPr>
            <a:fld id="{559B3BF5-5EA0-4E17-AB4B-664290D5DB15}" type="slidenum">
              <a:rPr lang="en-US" altLang="lv-LV" smtClean="0"/>
              <a:pPr>
                <a:defRPr/>
              </a:pPr>
              <a:t>‹#›</a:t>
            </a:fld>
            <a:endParaRPr lang="en-US" altLang="lv-LV"/>
          </a:p>
        </p:txBody>
      </p:sp>
      <p:pic>
        <p:nvPicPr>
          <p:cNvPr id="8" name="Picture 2" descr="Sākums | Latvijas Zinātnes padome">
            <a:extLst>
              <a:ext uri="{FF2B5EF4-FFF2-40B4-BE49-F238E27FC236}">
                <a16:creationId xmlns:a16="http://schemas.microsoft.com/office/drawing/2014/main" id="{8C0064B7-B908-4039-A9DD-78A64C15760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9817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B18E-20FF-4E19-B143-EB763A43CD0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6B0AD9F4-15EA-4A04-A0F3-FB0C54ECA31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9286782-B49D-481B-A15B-2F3E07400D27}"/>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72689575-379C-4A61-B2D6-FB133736FDD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D19A390-ADEC-4F0B-9D01-9975C889E2D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47E94189-80FC-4F48-B1CB-12BD0D889D3C}"/>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2050" name="Picture 2" descr="Sākums | Latvijas Zinātnes padome">
            <a:extLst>
              <a:ext uri="{FF2B5EF4-FFF2-40B4-BE49-F238E27FC236}">
                <a16:creationId xmlns:a16="http://schemas.microsoft.com/office/drawing/2014/main" id="{CD05FA84-6DDF-4E54-BB3D-6F820A03AEF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769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EB9FA-273A-4A9F-9656-7EB3945E8BA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3861117F-D07C-4F19-93EB-522433A8075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0D3783C-3E09-4EDD-9CDD-AA0054AC000F}"/>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8771C67E-4D5E-4346-86CA-0AFC65D49C5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779ED28-745F-4C27-80CC-EFB875E687F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66C2EDF4-9C1B-450E-9E15-A29E7A9F3D13}"/>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9" name="Picture 2" descr="Sākums | Latvijas Zinātnes padome">
            <a:extLst>
              <a:ext uri="{FF2B5EF4-FFF2-40B4-BE49-F238E27FC236}">
                <a16:creationId xmlns:a16="http://schemas.microsoft.com/office/drawing/2014/main" id="{FD0EE456-916E-40DB-B9BA-65F2AABB54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180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9B4F1-D983-4F07-8750-CB735B9804D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DBDB302B-1619-419C-B51B-B71B874F5E8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94B1D-49A8-4B62-A908-DDDEA63205B0}"/>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F8CA1E2A-78CF-4456-B19A-863429164FA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25FD112-9748-4924-90C5-DA4F37D8B064}"/>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B938A504-D2E6-4FB8-98BE-21BB1BD8A06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864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AF269-5AA1-471D-BAB7-0ED429A903E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8360221-4DD4-4D8B-9CF3-0CB2C1BBE08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C6EEF147-2E4A-440E-A29D-F0235AA8961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DF36BDB2-E0F6-4DAC-8581-C3463E1FDE43}"/>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9E820A10-011F-4D93-94E0-45BEAB95AB98}"/>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FD8F0154-4681-4D79-9FD7-38ADC84607C4}"/>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E237EFE2-2F83-4A1E-B452-D7DDCBFD6CF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842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A64C7-1483-497E-9E7B-8EB9615B52D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5F959B65-528C-408A-B64E-A855460584C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8FB11F-64E6-4A9D-8931-8BD4D5B4E44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EDC622A4-1F81-4AA9-B1DE-DE1409B4AB8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749487-BB10-4D10-B844-464099B4B07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F986023-33AE-44F9-A932-894F4BEEA80E}"/>
              </a:ext>
            </a:extLst>
          </p:cNvPr>
          <p:cNvSpPr>
            <a:spLocks noGrp="1"/>
          </p:cNvSpPr>
          <p:nvPr>
            <p:ph type="dt" sz="half" idx="10"/>
          </p:nvPr>
        </p:nvSpPr>
        <p:spPr/>
        <p:txBody>
          <a:bodyPr/>
          <a:lstStyle/>
          <a:p>
            <a:endParaRPr lang="lv-LV"/>
          </a:p>
        </p:txBody>
      </p:sp>
      <p:sp>
        <p:nvSpPr>
          <p:cNvPr id="8" name="Footer Placeholder 7">
            <a:extLst>
              <a:ext uri="{FF2B5EF4-FFF2-40B4-BE49-F238E27FC236}">
                <a16:creationId xmlns:a16="http://schemas.microsoft.com/office/drawing/2014/main" id="{1ECB40D9-92C3-40D0-9907-58D43BC6BB4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582F623C-6933-4442-BE88-271369D687F6}"/>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11" name="Picture 2" descr="Sākums | Latvijas Zinātnes padome">
            <a:extLst>
              <a:ext uri="{FF2B5EF4-FFF2-40B4-BE49-F238E27FC236}">
                <a16:creationId xmlns:a16="http://schemas.microsoft.com/office/drawing/2014/main" id="{DC7407A9-A2E9-45BF-8A09-B06170D08E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581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C4972-890C-459F-B5AB-D02FF343D80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7D68642E-9B47-4B21-B904-4377B5F41822}"/>
              </a:ext>
            </a:extLst>
          </p:cNvPr>
          <p:cNvSpPr>
            <a:spLocks noGrp="1"/>
          </p:cNvSpPr>
          <p:nvPr>
            <p:ph type="dt" sz="half" idx="10"/>
          </p:nvPr>
        </p:nvSpPr>
        <p:spPr/>
        <p:txBody>
          <a:bodyPr/>
          <a:lstStyle/>
          <a:p>
            <a:endParaRPr lang="lv-LV"/>
          </a:p>
        </p:txBody>
      </p:sp>
      <p:sp>
        <p:nvSpPr>
          <p:cNvPr id="4" name="Footer Placeholder 3">
            <a:extLst>
              <a:ext uri="{FF2B5EF4-FFF2-40B4-BE49-F238E27FC236}">
                <a16:creationId xmlns:a16="http://schemas.microsoft.com/office/drawing/2014/main" id="{7F7CE064-8D41-449A-AB06-932036CE338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3024C261-7980-450F-9458-CDA3262EB7BD}"/>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7" name="Picture 2" descr="Sākums | Latvijas Zinātnes padome">
            <a:extLst>
              <a:ext uri="{FF2B5EF4-FFF2-40B4-BE49-F238E27FC236}">
                <a16:creationId xmlns:a16="http://schemas.microsoft.com/office/drawing/2014/main" id="{6C37ED99-99F1-4791-8672-8CFEDA5B92F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577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096B71-DA12-4E50-A16F-FE31C71C9D34}"/>
              </a:ext>
            </a:extLst>
          </p:cNvPr>
          <p:cNvSpPr>
            <a:spLocks noGrp="1"/>
          </p:cNvSpPr>
          <p:nvPr>
            <p:ph type="dt" sz="half" idx="10"/>
          </p:nvPr>
        </p:nvSpPr>
        <p:spPr/>
        <p:txBody>
          <a:bodyPr/>
          <a:lstStyle/>
          <a:p>
            <a:endParaRPr lang="lv-LV"/>
          </a:p>
        </p:txBody>
      </p:sp>
      <p:sp>
        <p:nvSpPr>
          <p:cNvPr id="3" name="Footer Placeholder 2">
            <a:extLst>
              <a:ext uri="{FF2B5EF4-FFF2-40B4-BE49-F238E27FC236}">
                <a16:creationId xmlns:a16="http://schemas.microsoft.com/office/drawing/2014/main" id="{8361CB30-DB34-4E9D-9AFF-A3F47C8B661E}"/>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D5230168-B434-4630-AE1D-775E14AED243}"/>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6" name="Picture 2" descr="Sākums | Latvijas Zinātnes padome">
            <a:extLst>
              <a:ext uri="{FF2B5EF4-FFF2-40B4-BE49-F238E27FC236}">
                <a16:creationId xmlns:a16="http://schemas.microsoft.com/office/drawing/2014/main" id="{BEED6841-362B-4930-BD5B-08F9F1C710B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755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1B920-6A60-4A66-86B9-59EED392BC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076C772A-3323-4864-9549-73BE3B5D3C8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A7F233B4-F9C6-40C2-AF4E-D26E35B125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AA56F5-7924-4937-BC09-1BE429DAF10D}"/>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467CDE28-CFAB-416A-A402-742B742A06E1}"/>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2D8A4236-2891-4A1B-8BA2-98684CB850A0}"/>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39984AC2-91AE-4E5F-A40D-D5062C1064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864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69B381-183E-4E86-854B-62D2A313BF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FDCC780-5310-4662-80FF-B4F9049649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Date Placeholder 3">
            <a:extLst>
              <a:ext uri="{FF2B5EF4-FFF2-40B4-BE49-F238E27FC236}">
                <a16:creationId xmlns:a16="http://schemas.microsoft.com/office/drawing/2014/main" id="{D74B30EC-2F49-4D47-9128-397AA63F17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lv-LV"/>
          </a:p>
        </p:txBody>
      </p:sp>
      <p:sp>
        <p:nvSpPr>
          <p:cNvPr id="5" name="Footer Placeholder 4">
            <a:extLst>
              <a:ext uri="{FF2B5EF4-FFF2-40B4-BE49-F238E27FC236}">
                <a16:creationId xmlns:a16="http://schemas.microsoft.com/office/drawing/2014/main" id="{8F920956-802A-482C-8DE8-51D6E8B77A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F2636FC4-E873-4133-AB09-B4DE547806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0F3F40-12FA-4968-8235-5F18DAFE2DEF}" type="slidenum">
              <a:rPr lang="lv-LV" smtClean="0"/>
              <a:t>‹#›</a:t>
            </a:fld>
            <a:endParaRPr lang="lv-LV"/>
          </a:p>
        </p:txBody>
      </p:sp>
      <p:pic>
        <p:nvPicPr>
          <p:cNvPr id="14" name="Picture 7">
            <a:extLst>
              <a:ext uri="{FF2B5EF4-FFF2-40B4-BE49-F238E27FC236}">
                <a16:creationId xmlns:a16="http://schemas.microsoft.com/office/drawing/2014/main" id="{C36F20F8-7D3E-4312-A23B-2756A7D1E323}"/>
              </a:ext>
            </a:extLst>
          </p:cNvPr>
          <p:cNvPicPr>
            <a:picLocks noChangeAspect="1"/>
          </p:cNvPicPr>
          <p:nvPr userDrawn="1"/>
        </p:nvPicPr>
        <p:blipFill>
          <a:blip r:embed="rId15" cstate="print"/>
          <a:srcRect/>
          <a:stretch>
            <a:fillRect/>
          </a:stretch>
        </p:blipFill>
        <p:spPr bwMode="auto">
          <a:xfrm>
            <a:off x="0" y="6611938"/>
            <a:ext cx="12192000" cy="246062"/>
          </a:xfrm>
          <a:prstGeom prst="rect">
            <a:avLst/>
          </a:prstGeom>
          <a:noFill/>
          <a:ln w="9525">
            <a:noFill/>
            <a:miter lim="800000"/>
            <a:headEnd/>
            <a:tailEnd/>
          </a:ln>
        </p:spPr>
      </p:pic>
    </p:spTree>
    <p:extLst>
      <p:ext uri="{BB962C8B-B14F-4D97-AF65-F5344CB8AC3E}">
        <p14:creationId xmlns:p14="http://schemas.microsoft.com/office/powerpoint/2010/main" val="3419384323"/>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Darja.aksjonova@lzp.gov.lv"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Funding&amp;tender%20opportunities"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hyperlink" Target="https://cluster-2-brokerage-event.b2match.io/" TargetMode="External"/><Relationship Id="rId2" Type="http://schemas.openxmlformats.org/officeDocument/2006/relationships/hyperlink" Target="https://research-innovation-community.ec.europa.eu/events/6wpb8q0qb5i1CN0VaWS5BF/overview" TargetMode="External"/><Relationship Id="rId1" Type="http://schemas.openxmlformats.org/officeDocument/2006/relationships/slideLayout" Target="../slideLayouts/slideLayout9.xml"/><Relationship Id="rId4" Type="http://schemas.openxmlformats.org/officeDocument/2006/relationships/image" Target="../media/image16.jp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s://ec.europa.eu/info/funding-tenders/opportunities/docs/2021-2027/horizon/wp-call/2023-2024/wp-5-culture-creativity-and-inclusive-society_horizon-2023-2024_en.pdf" TargetMode="External"/><Relationship Id="rId2" Type="http://schemas.openxmlformats.org/officeDocument/2006/relationships/hyperlink" Target="https://research-innovation-community.ec.europa.eu/events/6wpb8q0qb5i1CN0VaWS5BF/overview" TargetMode="External"/><Relationship Id="rId1" Type="http://schemas.openxmlformats.org/officeDocument/2006/relationships/slideLayout" Target="../slideLayouts/slideLayout13.xml"/><Relationship Id="rId5" Type="http://schemas.openxmlformats.org/officeDocument/2006/relationships/image" Target="../media/image5.jpe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hyperlink" Target="https://lzp.gov.lv/starptautiskas-sadarbibas-programmas/apvarsnis-eiropa/" TargetMode="External"/><Relationship Id="rId5" Type="http://schemas.openxmlformats.org/officeDocument/2006/relationships/image" Target="../media/image25.pn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ec.europa.eu/info/sites/info/files/research_and_innovation/funding/documents/ec_rtd_horizon-europe-strategic-plan-2021-24.pdf" TargetMode="Externa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11C98AEF-E833-40D3-A005-593A22DA7193}"/>
              </a:ext>
            </a:extLst>
          </p:cNvPr>
          <p:cNvSpPr>
            <a:spLocks noGrp="1"/>
          </p:cNvSpPr>
          <p:nvPr>
            <p:ph type="title"/>
          </p:nvPr>
        </p:nvSpPr>
        <p:spPr>
          <a:xfrm>
            <a:off x="2060293" y="2598259"/>
            <a:ext cx="8379948" cy="914400"/>
          </a:xfrm>
        </p:spPr>
        <p:txBody>
          <a:bodyPr>
            <a:normAutofit fontScale="90000"/>
          </a:bodyPr>
          <a:lstStyle/>
          <a:p>
            <a:pPr>
              <a:defRPr/>
            </a:pPr>
            <a:r>
              <a:rPr lang="lv-LV" altLang="lv-LV" sz="3600" dirty="0">
                <a:solidFill>
                  <a:srgbClr val="0308DB">
                    <a:lumMod val="50000"/>
                  </a:srgbClr>
                </a:solidFill>
                <a:cs typeface="+mj-cs"/>
              </a:rPr>
              <a:t>Apvārsnis Eiropa 2. klastera «Kultūra, jaunrade un iekļaujoša sabiedrība» darba programma un aktuālie konkursi.</a:t>
            </a:r>
            <a:endParaRPr lang="en-US" altLang="en-US" sz="2800" dirty="0">
              <a:latin typeface="+mj-lt"/>
              <a:ea typeface="Times New Roman" panose="02020603050405020304" pitchFamily="18" charset="0"/>
              <a:cs typeface="Times New Roman" panose="02020603050405020304" pitchFamily="18" charset="0"/>
            </a:endParaRPr>
          </a:p>
        </p:txBody>
      </p:sp>
      <p:sp>
        <p:nvSpPr>
          <p:cNvPr id="9" name="Text Placeholder 3">
            <a:extLst>
              <a:ext uri="{FF2B5EF4-FFF2-40B4-BE49-F238E27FC236}">
                <a16:creationId xmlns:a16="http://schemas.microsoft.com/office/drawing/2014/main" id="{6AC4F06C-DEB1-449D-B5DA-D656A264EC12}"/>
              </a:ext>
            </a:extLst>
          </p:cNvPr>
          <p:cNvSpPr txBox="1">
            <a:spLocks/>
          </p:cNvSpPr>
          <p:nvPr/>
        </p:nvSpPr>
        <p:spPr bwMode="auto">
          <a:xfrm rot="10800000" flipV="1">
            <a:off x="0" y="6124340"/>
            <a:ext cx="12192000" cy="540292"/>
          </a:xfrm>
          <a:prstGeom prst="rect">
            <a:avLst/>
          </a:prstGeom>
          <a:noFill/>
          <a:ln w="9525">
            <a:noFill/>
            <a:miter lim="800000"/>
            <a:headEnd/>
            <a:tailEnd/>
          </a:ln>
        </p:spPr>
        <p:txBody>
          <a:bodyPr vert="horz" wrap="square" lIns="93957" tIns="46979" rIns="93957" bIns="46979" numCol="1" anchor="t" anchorCtr="0" compatLnSpc="1">
            <a:prstTxWarp prst="textNoShape">
              <a:avLst/>
            </a:prstTxWarp>
            <a:normAutofit/>
          </a:bodyPr>
          <a:lstStyle>
            <a:lvl1pPr marL="0" indent="0" algn="ctr" defTabSz="938213" rtl="0" eaLnBrk="0" fontAlgn="base" hangingPunct="0">
              <a:spcBef>
                <a:spcPct val="20000"/>
              </a:spcBef>
              <a:spcAft>
                <a:spcPct val="0"/>
              </a:spcAft>
              <a:buFont typeface="Arial"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1050" dirty="0">
                <a:latin typeface="Times New Roman" panose="02020603050405020304" pitchFamily="18" charset="0"/>
                <a:cs typeface="Times New Roman" panose="02020603050405020304" pitchFamily="18" charset="0"/>
              </a:rPr>
              <a:t>1.1.1. specifiskā atbalsta mērķa "Palielināt Latvijas zinātnisko institūciju pētniecisko un inovatīvo kapacitāti un spēju piesaistīt ārējo finansējumu, ieguldot cilvēkresursos un infrastruktūrā" 1.1.1.5. pasākuma "Atbalsts starptautiskās sadarbības projektiem pētniecībā un inovācijās" 1.kārtas, projekta Nr.1.1.1.5/17/I/001 “Atbalsts starptautiskās sadarbības projektu izstrādei un īstenošanai” ietvaros</a:t>
            </a:r>
          </a:p>
        </p:txBody>
      </p:sp>
      <p:pic>
        <p:nvPicPr>
          <p:cNvPr id="10" name="Attēls 9">
            <a:extLst>
              <a:ext uri="{FF2B5EF4-FFF2-40B4-BE49-F238E27FC236}">
                <a16:creationId xmlns:a16="http://schemas.microsoft.com/office/drawing/2014/main" id="{853A41D0-CA57-4A1D-9C51-9F96D96CEB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2999" y="5128054"/>
            <a:ext cx="4846002" cy="1090416"/>
          </a:xfrm>
          <a:prstGeom prst="rect">
            <a:avLst/>
          </a:prstGeom>
        </p:spPr>
      </p:pic>
      <p:sp>
        <p:nvSpPr>
          <p:cNvPr id="2" name="Rectangle 1">
            <a:extLst>
              <a:ext uri="{FF2B5EF4-FFF2-40B4-BE49-F238E27FC236}">
                <a16:creationId xmlns:a16="http://schemas.microsoft.com/office/drawing/2014/main" id="{9F094078-A66D-2148-8507-383B5E3A4AB3}"/>
              </a:ext>
            </a:extLst>
          </p:cNvPr>
          <p:cNvSpPr/>
          <p:nvPr/>
        </p:nvSpPr>
        <p:spPr>
          <a:xfrm>
            <a:off x="170329" y="4469481"/>
            <a:ext cx="4415117" cy="1203781"/>
          </a:xfrm>
          <a:prstGeom prst="rect">
            <a:avLst/>
          </a:prstGeom>
        </p:spPr>
        <p:txBody>
          <a:bodyPr wrap="square">
            <a:spAutoFit/>
          </a:bodyPr>
          <a:lstStyle/>
          <a:p>
            <a:pPr>
              <a:defRPr/>
            </a:pPr>
            <a:r>
              <a:rPr lang="lv-LV" altLang="lv-LV" b="1" dirty="0">
                <a:latin typeface="Verdana" panose="020B0604030504040204" pitchFamily="34" charset="0"/>
                <a:ea typeface="Verdana" panose="020B0604030504040204" pitchFamily="34" charset="0"/>
                <a:cs typeface="Verdana" panose="020B0604030504040204" pitchFamily="34" charset="0"/>
              </a:rPr>
              <a:t>Darja Aksjonova</a:t>
            </a:r>
          </a:p>
          <a:p>
            <a:pPr>
              <a:defRPr/>
            </a:pPr>
            <a:r>
              <a:rPr lang="lv-LV" altLang="lv-LV" dirty="0">
                <a:latin typeface="Verdana" panose="020B0604030504040204" pitchFamily="34" charset="0"/>
                <a:ea typeface="Verdana" panose="020B0604030504040204" pitchFamily="34" charset="0"/>
                <a:cs typeface="Verdana" panose="020B0604030504040204" pitchFamily="34" charset="0"/>
              </a:rPr>
              <a:t>Nacionālā kontaktpunkta </a:t>
            </a:r>
          </a:p>
          <a:p>
            <a:pPr>
              <a:defRPr/>
            </a:pPr>
            <a:r>
              <a:rPr lang="lv-LV" altLang="lv-LV" dirty="0">
                <a:latin typeface="Verdana" panose="020B0604030504040204" pitchFamily="34" charset="0"/>
                <a:ea typeface="Verdana" panose="020B0604030504040204" pitchFamily="34" charset="0"/>
                <a:cs typeface="Verdana" panose="020B0604030504040204" pitchFamily="34" charset="0"/>
              </a:rPr>
              <a:t>vecākā eksperte</a:t>
            </a:r>
          </a:p>
          <a:p>
            <a:pPr>
              <a:defRPr/>
            </a:pPr>
            <a:r>
              <a:rPr lang="lv-LV" altLang="lv-LV" dirty="0">
                <a:latin typeface="Verdana" panose="020B0604030504040204" pitchFamily="34" charset="0"/>
                <a:ea typeface="Verdana" panose="020B0604030504040204" pitchFamily="34" charset="0"/>
                <a:cs typeface="Verdana" panose="020B0604030504040204" pitchFamily="34" charset="0"/>
                <a:hlinkClick r:id="rId4"/>
              </a:rPr>
              <a:t>darja.aksjonova@lzp.gov.lv</a:t>
            </a:r>
            <a:r>
              <a:rPr lang="lv-LV" altLang="lv-LV" dirty="0">
                <a:latin typeface="Verdana" panose="020B0604030504040204" pitchFamily="34" charset="0"/>
                <a:ea typeface="Verdana" panose="020B0604030504040204" pitchFamily="34" charset="0"/>
                <a:cs typeface="Verdana" panose="020B0604030504040204" pitchFamily="34" charset="0"/>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6A3737-024F-3345-9FD9-75AF02B99B3D}"/>
              </a:ext>
            </a:extLst>
          </p:cNvPr>
          <p:cNvSpPr>
            <a:spLocks noGrp="1"/>
          </p:cNvSpPr>
          <p:nvPr>
            <p:ph type="sldNum" sz="quarter" idx="12"/>
          </p:nvPr>
        </p:nvSpPr>
        <p:spPr/>
        <p:txBody>
          <a:bodyPr/>
          <a:lstStyle/>
          <a:p>
            <a:fld id="{660F3F40-12FA-4968-8235-5F18DAFE2DEF}" type="slidenum">
              <a:rPr lang="lv-LV" smtClean="0"/>
              <a:t>10</a:t>
            </a:fld>
            <a:endParaRPr lang="lv-LV"/>
          </a:p>
        </p:txBody>
      </p:sp>
      <p:graphicFrame>
        <p:nvGraphicFramePr>
          <p:cNvPr id="10" name="Content Placeholder 10">
            <a:extLst>
              <a:ext uri="{FF2B5EF4-FFF2-40B4-BE49-F238E27FC236}">
                <a16:creationId xmlns:a16="http://schemas.microsoft.com/office/drawing/2014/main" id="{BAE4EAEB-0367-3049-B1D4-2BCD9D68A546}"/>
              </a:ext>
            </a:extLst>
          </p:cNvPr>
          <p:cNvGraphicFramePr>
            <a:graphicFrameLocks/>
          </p:cNvGraphicFramePr>
          <p:nvPr>
            <p:extLst>
              <p:ext uri="{D42A27DB-BD31-4B8C-83A1-F6EECF244321}">
                <p14:modId xmlns:p14="http://schemas.microsoft.com/office/powerpoint/2010/main" val="180158626"/>
              </p:ext>
            </p:extLst>
          </p:nvPr>
        </p:nvGraphicFramePr>
        <p:xfrm>
          <a:off x="395926" y="1535955"/>
          <a:ext cx="11486631" cy="4613939"/>
        </p:xfrm>
        <a:graphic>
          <a:graphicData uri="http://schemas.openxmlformats.org/drawingml/2006/table">
            <a:tbl>
              <a:tblPr/>
              <a:tblGrid>
                <a:gridCol w="5915570">
                  <a:extLst>
                    <a:ext uri="{9D8B030D-6E8A-4147-A177-3AD203B41FA5}">
                      <a16:colId xmlns:a16="http://schemas.microsoft.com/office/drawing/2014/main" val="20000"/>
                    </a:ext>
                  </a:extLst>
                </a:gridCol>
                <a:gridCol w="2068428">
                  <a:extLst>
                    <a:ext uri="{9D8B030D-6E8A-4147-A177-3AD203B41FA5}">
                      <a16:colId xmlns:a16="http://schemas.microsoft.com/office/drawing/2014/main" val="20001"/>
                    </a:ext>
                  </a:extLst>
                </a:gridCol>
                <a:gridCol w="2059975">
                  <a:extLst>
                    <a:ext uri="{9D8B030D-6E8A-4147-A177-3AD203B41FA5}">
                      <a16:colId xmlns:a16="http://schemas.microsoft.com/office/drawing/2014/main" val="20003"/>
                    </a:ext>
                  </a:extLst>
                </a:gridCol>
                <a:gridCol w="1442658">
                  <a:extLst>
                    <a:ext uri="{9D8B030D-6E8A-4147-A177-3AD203B41FA5}">
                      <a16:colId xmlns:a16="http://schemas.microsoft.com/office/drawing/2014/main" val="3995975852"/>
                    </a:ext>
                  </a:extLst>
                </a:gridCol>
              </a:tblGrid>
              <a:tr h="756685">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493309">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en-US" sz="1400" b="1" dirty="0">
                          <a:effectLst/>
                          <a:latin typeface="TimesNewRomanPSMT" panose="02020603050405020304" pitchFamily="18" charset="0"/>
                        </a:rPr>
                        <a:t>HORIZON-CL2-2023-HERITAGE-01-01: </a:t>
                      </a:r>
                      <a:r>
                        <a:rPr lang="en-US" sz="1400" b="0" dirty="0">
                          <a:effectLst/>
                          <a:latin typeface="TimesNewRomanPSMT" panose="02020603050405020304" pitchFamily="18" charset="0"/>
                        </a:rPr>
                        <a:t>Advanced technologies for remote </a:t>
                      </a:r>
                    </a:p>
                    <a:p>
                      <a:r>
                        <a:rPr lang="en-US" sz="1400" b="0" dirty="0">
                          <a:effectLst/>
                          <a:latin typeface="TimesNewRomanPSMT" panose="02020603050405020304" pitchFamily="18" charset="0"/>
                        </a:rPr>
                        <a:t>monitoring of heritage monuments and artefacts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 </a:t>
                      </a:r>
                      <a:r>
                        <a:rPr lang="en-US" sz="1400" b="1" kern="1200" dirty="0">
                          <a:solidFill>
                            <a:schemeClr val="tx1"/>
                          </a:solidFill>
                          <a:effectLst/>
                          <a:latin typeface="Verdana" panose="020B0604030504040204" pitchFamily="34" charset="0"/>
                          <a:ea typeface="Verdana" panose="020B0604030504040204" pitchFamily="34" charset="0"/>
                          <a:cs typeface="+mn-cs"/>
                        </a:rPr>
                        <a:t>RIA </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3.00 to 4.00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0" i="0" u="none" strike="noStrike" dirty="0">
                          <a:solidFill>
                            <a:schemeClr val="tx1"/>
                          </a:solidFill>
                          <a:effectLst/>
                          <a:latin typeface="Verdana" panose="020B0604030504040204" pitchFamily="34" charset="0"/>
                          <a:ea typeface="Verdana" panose="020B0604030504040204" pitchFamily="34" charset="0"/>
                        </a:rPr>
                        <a:t>3</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46207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en-US" sz="1400" b="1" dirty="0">
                          <a:effectLst/>
                          <a:latin typeface="TimesNewRomanPSMT" panose="02020603050405020304" pitchFamily="18" charset="0"/>
                        </a:rPr>
                        <a:t>HORIZON-CL2-2023-HERITAGE-01-02:</a:t>
                      </a:r>
                      <a:r>
                        <a:rPr lang="lv-LV" sz="1400" b="1" dirty="0">
                          <a:effectLst/>
                          <a:latin typeface="TimesNewRomanPSMT" panose="02020603050405020304" pitchFamily="18" charset="0"/>
                        </a:rPr>
                        <a:t> </a:t>
                      </a:r>
                      <a:r>
                        <a:rPr lang="en-US" sz="1400" b="0" dirty="0">
                          <a:effectLst/>
                          <a:latin typeface="TimesNewRomanPSMT" panose="02020603050405020304" pitchFamily="18" charset="0"/>
                        </a:rPr>
                        <a:t>Cultural and creative industries for a sustainable climate transition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kern="1200" dirty="0">
                          <a:solidFill>
                            <a:schemeClr val="tx1"/>
                          </a:solidFill>
                          <a:effectLst/>
                          <a:latin typeface="Verdana" panose="020B0604030504040204" pitchFamily="34" charset="0"/>
                          <a:ea typeface="Verdana" panose="020B0604030504040204" pitchFamily="34" charset="0"/>
                          <a:cs typeface="+mn-cs"/>
                        </a:rPr>
                        <a:t>RIA</a:t>
                      </a:r>
                      <a:endParaRPr lang="en-GB" sz="1400" b="0" i="0" u="none" strike="noStrike" noProof="0" dirty="0">
                        <a:solidFill>
                          <a:srgbClr val="000000"/>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3.00 to 4.00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0" i="0" u="none" strike="noStrike" dirty="0">
                          <a:solidFill>
                            <a:schemeClr val="tx1"/>
                          </a:solidFill>
                          <a:effectLst/>
                          <a:latin typeface="Verdana" panose="020B0604030504040204" pitchFamily="34" charset="0"/>
                          <a:ea typeface="Verdana" panose="020B0604030504040204" pitchFamily="34" charset="0"/>
                        </a:rPr>
                        <a:t>3</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509892">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en-US" sz="1400" b="1" dirty="0">
                          <a:effectLst/>
                          <a:latin typeface="TimesNewRomanPSMT" panose="02020603050405020304" pitchFamily="18" charset="0"/>
                        </a:rPr>
                        <a:t>HORIZON-CL2-2023-HERITAGE-01-03: </a:t>
                      </a:r>
                      <a:r>
                        <a:rPr lang="en-US" sz="1400" b="0" dirty="0">
                          <a:effectLst/>
                          <a:latin typeface="TimesNewRomanPSMT" panose="02020603050405020304" pitchFamily="18" charset="0"/>
                        </a:rPr>
                        <a:t>Re-visiting the </a:t>
                      </a:r>
                      <a:r>
                        <a:rPr lang="en-US" sz="1400" b="0" dirty="0" err="1">
                          <a:effectLst/>
                          <a:latin typeface="TimesNewRomanPSMT" panose="02020603050405020304" pitchFamily="18" charset="0"/>
                        </a:rPr>
                        <a:t>digitisation</a:t>
                      </a:r>
                      <a:r>
                        <a:rPr lang="en-US" sz="1400" b="0" dirty="0">
                          <a:effectLst/>
                          <a:latin typeface="TimesNewRomanPSMT" panose="02020603050405020304" pitchFamily="18" charset="0"/>
                        </a:rPr>
                        <a:t> of cultural heritage: What, how and why?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3.00 to 4.00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0" i="0" u="none" strike="noStrike" dirty="0">
                          <a:solidFill>
                            <a:schemeClr val="tx1"/>
                          </a:solidFill>
                          <a:effectLst/>
                          <a:latin typeface="Verdana" panose="020B0604030504040204" pitchFamily="34" charset="0"/>
                          <a:ea typeface="Verdana" panose="020B0604030504040204" pitchFamily="34" charset="0"/>
                        </a:rPr>
                        <a:t>3</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537328">
                <a:tc>
                  <a:txBody>
                    <a:bodyPr/>
                    <a:lstStyle/>
                    <a:p>
                      <a:r>
                        <a:rPr lang="en-US" sz="1400" b="1" dirty="0">
                          <a:effectLst/>
                          <a:latin typeface="TimesNewRomanPSMT" panose="02020603050405020304" pitchFamily="18" charset="0"/>
                        </a:rPr>
                        <a:t>HORIZON-CL2-2023-HERITAGE-01</a:t>
                      </a:r>
                      <a:r>
                        <a:rPr lang="en-US" sz="1400" b="1" dirty="0">
                          <a:latin typeface="Times New Roman" panose="02020603050405020304" pitchFamily="18" charset="0"/>
                          <a:cs typeface="Times New Roman" panose="02020603050405020304" pitchFamily="18" charset="0"/>
                        </a:rPr>
                        <a:t>-04:</a:t>
                      </a:r>
                      <a:r>
                        <a:rPr lang="en-US" sz="1400" dirty="0">
                          <a:latin typeface="Times New Roman" panose="02020603050405020304" pitchFamily="18" charset="0"/>
                          <a:cs typeface="Times New Roman" panose="02020603050405020304" pitchFamily="18" charset="0"/>
                        </a:rPr>
                        <a:t> Cultural heritage in transformation – facing</a:t>
                      </a:r>
                      <a:r>
                        <a:rPr lang="lv-LV" sz="1400" dirty="0">
                          <a:latin typeface="Times New Roman" panose="02020603050405020304" pitchFamily="18" charset="0"/>
                          <a:cs typeface="Times New Roman" panose="02020603050405020304" pitchFamily="18" charset="0"/>
                        </a:rPr>
                        <a:t> </a:t>
                      </a:r>
                      <a:r>
                        <a:rPr lang="en-US" sz="1400" dirty="0">
                          <a:latin typeface="Times New Roman" panose="02020603050405020304" pitchFamily="18" charset="0"/>
                          <a:cs typeface="Times New Roman" panose="02020603050405020304" pitchFamily="18" charset="0"/>
                        </a:rPr>
                        <a:t>change with confidence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2.00 to 3.00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lv-LV" sz="1400" b="0" i="0" u="none" strike="noStrike" dirty="0">
                          <a:solidFill>
                            <a:schemeClr val="tx1"/>
                          </a:solidFill>
                          <a:effectLst/>
                          <a:latin typeface="Verdana" panose="020B0604030504040204" pitchFamily="34" charset="0"/>
                          <a:ea typeface="Verdana" panose="020B0604030504040204" pitchFamily="34" charset="0"/>
                        </a:rPr>
                        <a:t>3</a:t>
                      </a:r>
                      <a:endParaRPr lang="en-US" sz="1400" b="0" i="0" u="none" strike="noStrike" dirty="0">
                        <a:solidFill>
                          <a:schemeClr val="tx1"/>
                        </a:solidFill>
                        <a:effectLst/>
                        <a:latin typeface="Verdana" panose="020B0604030504040204" pitchFamily="34" charset="0"/>
                        <a:ea typeface="Verdana" panose="020B0604030504040204" pitchFamily="34" charset="0"/>
                      </a:endParaRPr>
                    </a:p>
                    <a:p>
                      <a:pPr algn="ctr" fontAlgn="ct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925699578"/>
                  </a:ext>
                </a:extLst>
              </a:tr>
              <a:tr h="53228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en-US" sz="1400" b="1" dirty="0">
                          <a:effectLst/>
                          <a:latin typeface="TimesNewRomanPSMT" panose="02020603050405020304" pitchFamily="18" charset="0"/>
                        </a:rPr>
                        <a:t>HORIZON-CL2-2023-HERITAGE-01-05: </a:t>
                      </a:r>
                      <a:r>
                        <a:rPr lang="en-US" sz="1400" b="0" dirty="0">
                          <a:effectLst/>
                          <a:latin typeface="TimesNewRomanPSMT" panose="02020603050405020304" pitchFamily="18" charset="0"/>
                        </a:rPr>
                        <a:t>Fostering socio-economic development and job creation in rural and remote areas through cultural tourism</a:t>
                      </a:r>
                      <a:endParaRPr lang="en-US" sz="1400" b="0" dirty="0"/>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2.00 to 3.00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0" i="0" u="none" strike="noStrike" dirty="0">
                          <a:solidFill>
                            <a:schemeClr val="tx1"/>
                          </a:solidFill>
                          <a:effectLst/>
                          <a:latin typeface="Verdana" panose="020B0604030504040204" pitchFamily="34" charset="0"/>
                          <a:ea typeface="Verdana" panose="020B0604030504040204" pitchFamily="34" charset="0"/>
                        </a:rPr>
                        <a:t>3</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5"/>
                  </a:ext>
                </a:extLst>
              </a:tr>
              <a:tr h="405353">
                <a:tc>
                  <a:txBody>
                    <a:bodyPr/>
                    <a:lstStyle/>
                    <a:p>
                      <a:r>
                        <a:rPr lang="en-US" sz="1400" b="1" dirty="0">
                          <a:effectLst/>
                          <a:latin typeface="TimesNewRomanPSMT" panose="02020603050405020304" pitchFamily="18" charset="0"/>
                        </a:rPr>
                        <a:t>HORIZON-CL2-2023-HERITAGE-01</a:t>
                      </a:r>
                      <a:r>
                        <a:rPr lang="en-US" sz="1400" b="1" dirty="0">
                          <a:latin typeface="Times New Roman" panose="02020603050405020304" pitchFamily="18" charset="0"/>
                          <a:cs typeface="Times New Roman" panose="02020603050405020304" pitchFamily="18" charset="0"/>
                        </a:rPr>
                        <a:t>-06</a:t>
                      </a:r>
                      <a:r>
                        <a:rPr lang="en-US" sz="1400" dirty="0">
                          <a:latin typeface="Times New Roman" panose="02020603050405020304" pitchFamily="18" charset="0"/>
                          <a:cs typeface="Times New Roman" panose="02020603050405020304" pitchFamily="18" charset="0"/>
                        </a:rPr>
                        <a:t>: </a:t>
                      </a:r>
                      <a:r>
                        <a:rPr lang="en-US" sz="1400" b="0" dirty="0">
                          <a:latin typeface="Times New Roman" panose="02020603050405020304" pitchFamily="18" charset="0"/>
                          <a:cs typeface="Times New Roman" panose="02020603050405020304" pitchFamily="18" charset="0"/>
                        </a:rPr>
                        <a:t>A world leading European video game innovation system</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3.00 to 4.00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lv-LV" sz="1400" b="0" i="0" u="none" strike="noStrike" dirty="0">
                          <a:solidFill>
                            <a:schemeClr val="tx1"/>
                          </a:solidFill>
                          <a:effectLst/>
                          <a:latin typeface="Verdana" panose="020B0604030504040204" pitchFamily="34" charset="0"/>
                          <a:ea typeface="Verdana" panose="020B0604030504040204" pitchFamily="34" charset="0"/>
                        </a:rPr>
                        <a:t>3</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817833652"/>
                  </a:ext>
                </a:extLst>
              </a:tr>
              <a:tr h="443059">
                <a:tc>
                  <a:txBody>
                    <a:bodyPr/>
                    <a:lstStyle/>
                    <a:p>
                      <a:r>
                        <a:rPr lang="en-US" sz="1400" b="1" dirty="0">
                          <a:effectLst/>
                          <a:latin typeface="TimesNewRomanPSMT" panose="02020603050405020304" pitchFamily="18" charset="0"/>
                        </a:rPr>
                        <a:t>HORIZON-CL2-2023-HERITAGE-01</a:t>
                      </a:r>
                      <a:r>
                        <a:rPr lang="en-US" sz="1400" b="1" dirty="0">
                          <a:latin typeface="Times New Roman" panose="02020603050405020304" pitchFamily="18" charset="0"/>
                          <a:cs typeface="Times New Roman" panose="02020603050405020304" pitchFamily="18" charset="0"/>
                        </a:rPr>
                        <a:t>-07: </a:t>
                      </a:r>
                      <a:r>
                        <a:rPr lang="en-US" sz="1400" dirty="0">
                          <a:latin typeface="Times New Roman" panose="02020603050405020304" pitchFamily="18" charset="0"/>
                          <a:cs typeface="Times New Roman" panose="02020603050405020304" pitchFamily="18" charset="0"/>
                        </a:rPr>
                        <a:t>Promoting cultural literacy through arts education to foster social inclusion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2.00 to 3.00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lv-LV" sz="1400" b="0" i="0" u="none" strike="noStrike" dirty="0">
                          <a:solidFill>
                            <a:schemeClr val="tx1"/>
                          </a:solidFill>
                          <a:effectLst/>
                          <a:latin typeface="Verdana" panose="020B0604030504040204" pitchFamily="34" charset="0"/>
                          <a:ea typeface="Verdana" panose="020B0604030504040204" pitchFamily="34" charset="0"/>
                        </a:rPr>
                        <a:t>3</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49266853"/>
                  </a:ext>
                </a:extLst>
              </a:tr>
              <a:tr h="443059">
                <a:tc>
                  <a:txBody>
                    <a:bodyPr/>
                    <a:lstStyle/>
                    <a:p>
                      <a:r>
                        <a:rPr lang="en-US" sz="1400" b="1" dirty="0">
                          <a:effectLst/>
                          <a:latin typeface="TimesNewRomanPSMT" panose="02020603050405020304" pitchFamily="18" charset="0"/>
                        </a:rPr>
                        <a:t>HORIZON-CL2-2023-HERITAGE-01</a:t>
                      </a:r>
                      <a:r>
                        <a:rPr lang="en-US" sz="1400" b="1" dirty="0">
                          <a:latin typeface="Times New Roman" panose="02020603050405020304" pitchFamily="18" charset="0"/>
                          <a:cs typeface="Times New Roman" panose="02020603050405020304" pitchFamily="18" charset="0"/>
                        </a:rPr>
                        <a:t>-0</a:t>
                      </a:r>
                      <a:r>
                        <a:rPr lang="lv-LV" sz="1400" b="1" dirty="0">
                          <a:latin typeface="Times New Roman" panose="02020603050405020304" pitchFamily="18" charset="0"/>
                          <a:cs typeface="Times New Roman" panose="02020603050405020304" pitchFamily="18" charset="0"/>
                        </a:rPr>
                        <a:t>8</a:t>
                      </a:r>
                      <a:r>
                        <a:rPr lang="en-US" sz="1400" b="1" dirty="0">
                          <a:latin typeface="Times New Roman" panose="02020603050405020304" pitchFamily="18" charset="0"/>
                          <a:cs typeface="Times New Roman" panose="02020603050405020304" pitchFamily="18" charset="0"/>
                        </a:rPr>
                        <a:t>: </a:t>
                      </a:r>
                      <a:r>
                        <a:rPr lang="en-US" sz="1400" b="0" dirty="0">
                          <a:effectLst/>
                          <a:latin typeface="TimesNewRomanPSMT" panose="02020603050405020304" pitchFamily="18" charset="0"/>
                        </a:rPr>
                        <a:t>Cultural and creative approaches for </a:t>
                      </a:r>
                      <a:r>
                        <a:rPr lang="en-US" sz="1400" b="0" dirty="0" err="1">
                          <a:effectLst/>
                          <a:latin typeface="TimesNewRomanPSMT" panose="02020603050405020304" pitchFamily="18" charset="0"/>
                        </a:rPr>
                        <a:t>genderresponsive</a:t>
                      </a:r>
                      <a:r>
                        <a:rPr lang="en-US" sz="1400" b="0" dirty="0">
                          <a:effectLst/>
                          <a:latin typeface="TimesNewRomanPSMT" panose="02020603050405020304" pitchFamily="18" charset="0"/>
                        </a:rPr>
                        <a:t> STEAM education</a:t>
                      </a:r>
                      <a:endParaRPr lang="en-US" sz="1400" b="0" dirty="0">
                        <a:latin typeface="Times New Roman" panose="02020603050405020304" pitchFamily="18" charset="0"/>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ctr"/>
                      <a:r>
                        <a:rPr lang="lv-LV" sz="1400" b="1" i="0" u="none" strike="noStrike" noProof="0" dirty="0">
                          <a:solidFill>
                            <a:srgbClr val="000000"/>
                          </a:solidFill>
                          <a:effectLst/>
                          <a:latin typeface="Verdana" panose="020B0604030504040204" pitchFamily="34" charset="0"/>
                          <a:ea typeface="Verdana" panose="020B0604030504040204" pitchFamily="34" charset="0"/>
                        </a:rPr>
                        <a:t>CSA</a:t>
                      </a:r>
                      <a:endParaRPr lang="en-GB" sz="1400" b="1" i="0" u="none" strike="noStrike" noProof="0" dirty="0">
                        <a:solidFill>
                          <a:srgbClr val="000000"/>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2.00 to 3.00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lv-LV" sz="1400" b="0" i="0" u="none" strike="noStrike" dirty="0">
                          <a:solidFill>
                            <a:schemeClr val="tx1"/>
                          </a:solidFill>
                          <a:effectLst/>
                          <a:latin typeface="Verdana" panose="020B0604030504040204" pitchFamily="34" charset="0"/>
                          <a:ea typeface="Verdana" panose="020B0604030504040204" pitchFamily="34" charset="0"/>
                        </a:rPr>
                        <a:t>1</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157770692"/>
                  </a:ext>
                </a:extLst>
              </a:tr>
            </a:tbl>
          </a:graphicData>
        </a:graphic>
      </p:graphicFrame>
      <p:sp>
        <p:nvSpPr>
          <p:cNvPr id="11" name="Title 1">
            <a:extLst>
              <a:ext uri="{FF2B5EF4-FFF2-40B4-BE49-F238E27FC236}">
                <a16:creationId xmlns:a16="http://schemas.microsoft.com/office/drawing/2014/main" id="{11F51BBB-3FD8-EF4F-A561-157E2E03C5EA}"/>
              </a:ext>
            </a:extLst>
          </p:cNvPr>
          <p:cNvSpPr txBox="1">
            <a:spLocks/>
          </p:cNvSpPr>
          <p:nvPr/>
        </p:nvSpPr>
        <p:spPr>
          <a:xfrm>
            <a:off x="1271008" y="115103"/>
            <a:ext cx="10269257" cy="4333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ctr" latinLnBrk="0" hangingPunct="1">
              <a:lnSpc>
                <a:spcPct val="90000"/>
              </a:lnSpc>
              <a:spcBef>
                <a:spcPct val="0"/>
              </a:spcBef>
              <a:spcAft>
                <a:spcPts val="0"/>
              </a:spcAft>
              <a:buClrTx/>
              <a:buSzTx/>
              <a:buFontTx/>
              <a:buNone/>
              <a:tabLst/>
              <a:defRPr/>
            </a:pPr>
            <a:r>
              <a:rPr lang="lv-LV" altLang="lv-LV" sz="2400" b="1" dirty="0" err="1">
                <a:solidFill>
                  <a:srgbClr val="0308DB">
                    <a:lumMod val="50000"/>
                  </a:srgbClr>
                </a:solidFill>
                <a:latin typeface="Verdana" panose="020B0604030504040204" pitchFamily="34" charset="0"/>
                <a:ea typeface="Verdana" panose="020B0604030504040204" pitchFamily="34" charset="0"/>
              </a:rPr>
              <a:t>Destination</a:t>
            </a:r>
            <a:r>
              <a:rPr lang="lv-LV" altLang="lv-LV" sz="2400" b="1" dirty="0">
                <a:solidFill>
                  <a:srgbClr val="0308DB">
                    <a:lumMod val="50000"/>
                  </a:srgbClr>
                </a:solidFill>
                <a:latin typeface="Verdana" panose="020B0604030504040204" pitchFamily="34" charset="0"/>
                <a:ea typeface="Verdana" panose="020B0604030504040204" pitchFamily="34" charset="0"/>
              </a:rPr>
              <a:t>: </a:t>
            </a:r>
            <a:r>
              <a:rPr lang="lv-LV" altLang="lv-LV" sz="2400" b="1" dirty="0" err="1">
                <a:solidFill>
                  <a:srgbClr val="0308DB">
                    <a:lumMod val="50000"/>
                  </a:srgbClr>
                </a:solidFill>
                <a:latin typeface="Verdana" panose="020B0604030504040204" pitchFamily="34" charset="0"/>
                <a:ea typeface="Verdana" panose="020B0604030504040204" pitchFamily="34" charset="0"/>
              </a:rPr>
              <a:t>Innovative</a:t>
            </a:r>
            <a:r>
              <a:rPr lang="lv-LV" altLang="lv-LV" sz="2400" b="1" dirty="0">
                <a:solidFill>
                  <a:srgbClr val="0308DB">
                    <a:lumMod val="50000"/>
                  </a:srgbClr>
                </a:solidFill>
                <a:latin typeface="Verdana" panose="020B0604030504040204" pitchFamily="34" charset="0"/>
                <a:ea typeface="Verdana" panose="020B0604030504040204" pitchFamily="34" charset="0"/>
              </a:rPr>
              <a:t> </a:t>
            </a:r>
            <a:r>
              <a:rPr lang="lv-LV" altLang="lv-LV" sz="2400" b="1" dirty="0" err="1">
                <a:solidFill>
                  <a:srgbClr val="0308DB">
                    <a:lumMod val="50000"/>
                  </a:srgbClr>
                </a:solidFill>
                <a:latin typeface="Verdana" panose="020B0604030504040204" pitchFamily="34" charset="0"/>
                <a:ea typeface="Verdana" panose="020B0604030504040204" pitchFamily="34" charset="0"/>
              </a:rPr>
              <a:t>research</a:t>
            </a:r>
            <a:r>
              <a:rPr lang="lv-LV" altLang="lv-LV" sz="2400" b="1" dirty="0">
                <a:solidFill>
                  <a:srgbClr val="0308DB">
                    <a:lumMod val="50000"/>
                  </a:srgbClr>
                </a:solidFill>
                <a:latin typeface="Verdana" panose="020B0604030504040204" pitchFamily="34" charset="0"/>
                <a:ea typeface="Verdana" panose="020B0604030504040204" pitchFamily="34" charset="0"/>
              </a:rPr>
              <a:t> </a:t>
            </a:r>
            <a:r>
              <a:rPr lang="lv-LV" altLang="lv-LV" sz="2400" b="1" dirty="0" err="1">
                <a:solidFill>
                  <a:srgbClr val="0308DB">
                    <a:lumMod val="50000"/>
                  </a:srgbClr>
                </a:solidFill>
                <a:latin typeface="Verdana" panose="020B0604030504040204" pitchFamily="34" charset="0"/>
                <a:ea typeface="Verdana" panose="020B0604030504040204" pitchFamily="34" charset="0"/>
              </a:rPr>
              <a:t>on</a:t>
            </a:r>
            <a:r>
              <a:rPr lang="lv-LV" altLang="lv-LV" sz="2400" b="1" dirty="0">
                <a:solidFill>
                  <a:srgbClr val="0308DB">
                    <a:lumMod val="50000"/>
                  </a:srgbClr>
                </a:solidFill>
                <a:latin typeface="Verdana" panose="020B0604030504040204" pitchFamily="34" charset="0"/>
                <a:ea typeface="Verdana" panose="020B0604030504040204" pitchFamily="34" charset="0"/>
              </a:rPr>
              <a:t> </a:t>
            </a:r>
            <a:r>
              <a:rPr lang="lv-LV" altLang="lv-LV" sz="2400" b="1" dirty="0" err="1">
                <a:solidFill>
                  <a:srgbClr val="0308DB">
                    <a:lumMod val="50000"/>
                  </a:srgbClr>
                </a:solidFill>
                <a:latin typeface="Verdana" panose="020B0604030504040204" pitchFamily="34" charset="0"/>
                <a:ea typeface="Verdana" panose="020B0604030504040204" pitchFamily="34" charset="0"/>
              </a:rPr>
              <a:t>European</a:t>
            </a:r>
            <a:r>
              <a:rPr lang="lv-LV" altLang="lv-LV" sz="2400" b="1" dirty="0">
                <a:solidFill>
                  <a:srgbClr val="0308DB">
                    <a:lumMod val="50000"/>
                  </a:srgbClr>
                </a:solidFill>
                <a:latin typeface="Verdana" panose="020B0604030504040204" pitchFamily="34" charset="0"/>
                <a:ea typeface="Verdana" panose="020B0604030504040204" pitchFamily="34" charset="0"/>
              </a:rPr>
              <a:t> </a:t>
            </a:r>
            <a:r>
              <a:rPr lang="lv-LV" altLang="lv-LV" sz="2400" b="1" dirty="0" err="1">
                <a:solidFill>
                  <a:srgbClr val="0308DB">
                    <a:lumMod val="50000"/>
                  </a:srgbClr>
                </a:solidFill>
                <a:latin typeface="Verdana" panose="020B0604030504040204" pitchFamily="34" charset="0"/>
                <a:ea typeface="Verdana" panose="020B0604030504040204" pitchFamily="34" charset="0"/>
              </a:rPr>
              <a:t>cultural</a:t>
            </a:r>
            <a:r>
              <a:rPr lang="lv-LV" altLang="lv-LV" sz="2400" b="1" dirty="0">
                <a:solidFill>
                  <a:srgbClr val="0308DB">
                    <a:lumMod val="50000"/>
                  </a:srgbClr>
                </a:solidFill>
                <a:latin typeface="Verdana" panose="020B0604030504040204" pitchFamily="34" charset="0"/>
                <a:ea typeface="Verdana" panose="020B0604030504040204" pitchFamily="34" charset="0"/>
              </a:rPr>
              <a:t> </a:t>
            </a:r>
            <a:r>
              <a:rPr lang="lv-LV" altLang="lv-LV" sz="2400" b="1" dirty="0" err="1">
                <a:solidFill>
                  <a:srgbClr val="0308DB">
                    <a:lumMod val="50000"/>
                  </a:srgbClr>
                </a:solidFill>
                <a:latin typeface="Verdana" panose="020B0604030504040204" pitchFamily="34" charset="0"/>
                <a:ea typeface="Verdana" panose="020B0604030504040204" pitchFamily="34" charset="0"/>
              </a:rPr>
              <a:t>heritage</a:t>
            </a:r>
            <a:r>
              <a:rPr lang="lv-LV" altLang="lv-LV" sz="2400" b="1" dirty="0">
                <a:solidFill>
                  <a:srgbClr val="0308DB">
                    <a:lumMod val="50000"/>
                  </a:srgbClr>
                </a:solidFill>
                <a:latin typeface="Verdana" panose="020B0604030504040204" pitchFamily="34" charset="0"/>
                <a:ea typeface="Verdana" panose="020B0604030504040204" pitchFamily="34" charset="0"/>
              </a:rPr>
              <a:t> </a:t>
            </a:r>
            <a:r>
              <a:rPr lang="lv-LV" altLang="lv-LV" sz="2400" b="1" dirty="0" err="1">
                <a:solidFill>
                  <a:srgbClr val="0308DB">
                    <a:lumMod val="50000"/>
                  </a:srgbClr>
                </a:solidFill>
                <a:latin typeface="Verdana" panose="020B0604030504040204" pitchFamily="34" charset="0"/>
                <a:ea typeface="Verdana" panose="020B0604030504040204" pitchFamily="34" charset="0"/>
              </a:rPr>
              <a:t>and</a:t>
            </a:r>
            <a:r>
              <a:rPr lang="lv-LV" altLang="lv-LV" sz="2400" b="1" dirty="0">
                <a:solidFill>
                  <a:srgbClr val="0308DB">
                    <a:lumMod val="50000"/>
                  </a:srgbClr>
                </a:solidFill>
                <a:latin typeface="Verdana" panose="020B0604030504040204" pitchFamily="34" charset="0"/>
                <a:ea typeface="Verdana" panose="020B0604030504040204" pitchFamily="34" charset="0"/>
              </a:rPr>
              <a:t> </a:t>
            </a:r>
            <a:r>
              <a:rPr lang="lv-LV" altLang="lv-LV" sz="2400" b="1" dirty="0" err="1">
                <a:solidFill>
                  <a:srgbClr val="0308DB">
                    <a:lumMod val="50000"/>
                  </a:srgbClr>
                </a:solidFill>
                <a:latin typeface="Verdana" panose="020B0604030504040204" pitchFamily="34" charset="0"/>
                <a:ea typeface="Verdana" panose="020B0604030504040204" pitchFamily="34" charset="0"/>
              </a:rPr>
              <a:t>cultural</a:t>
            </a:r>
            <a:r>
              <a:rPr lang="lv-LV" altLang="lv-LV" sz="2400" b="1" dirty="0">
                <a:solidFill>
                  <a:srgbClr val="0308DB">
                    <a:lumMod val="50000"/>
                  </a:srgbClr>
                </a:solidFill>
                <a:latin typeface="Verdana" panose="020B0604030504040204" pitchFamily="34" charset="0"/>
                <a:ea typeface="Verdana" panose="020B0604030504040204" pitchFamily="34" charset="0"/>
              </a:rPr>
              <a:t> </a:t>
            </a:r>
            <a:r>
              <a:rPr lang="lv-LV" altLang="lv-LV" sz="2400" b="1" dirty="0" err="1">
                <a:solidFill>
                  <a:srgbClr val="0308DB">
                    <a:lumMod val="50000"/>
                  </a:srgbClr>
                </a:solidFill>
                <a:latin typeface="Verdana" panose="020B0604030504040204" pitchFamily="34" charset="0"/>
                <a:ea typeface="Verdana" panose="020B0604030504040204" pitchFamily="34" charset="0"/>
              </a:rPr>
              <a:t>and</a:t>
            </a:r>
            <a:r>
              <a:rPr lang="lv-LV" altLang="lv-LV" sz="2400" b="1" dirty="0">
                <a:solidFill>
                  <a:srgbClr val="0308DB">
                    <a:lumMod val="50000"/>
                  </a:srgbClr>
                </a:solidFill>
                <a:latin typeface="Verdana" panose="020B0604030504040204" pitchFamily="34" charset="0"/>
                <a:ea typeface="Verdana" panose="020B0604030504040204" pitchFamily="34" charset="0"/>
              </a:rPr>
              <a:t> </a:t>
            </a:r>
            <a:r>
              <a:rPr lang="lv-LV" altLang="lv-LV" sz="2400" b="1" dirty="0" err="1">
                <a:solidFill>
                  <a:srgbClr val="0308DB">
                    <a:lumMod val="50000"/>
                  </a:srgbClr>
                </a:solidFill>
                <a:latin typeface="Verdana" panose="020B0604030504040204" pitchFamily="34" charset="0"/>
                <a:ea typeface="Verdana" panose="020B0604030504040204" pitchFamily="34" charset="0"/>
              </a:rPr>
              <a:t>creative</a:t>
            </a:r>
            <a:r>
              <a:rPr lang="lv-LV" altLang="lv-LV" sz="2400" b="1" dirty="0">
                <a:solidFill>
                  <a:srgbClr val="0308DB">
                    <a:lumMod val="50000"/>
                  </a:srgbClr>
                </a:solidFill>
                <a:latin typeface="Verdana" panose="020B0604030504040204" pitchFamily="34" charset="0"/>
                <a:ea typeface="Verdana" panose="020B0604030504040204" pitchFamily="34" charset="0"/>
              </a:rPr>
              <a:t> </a:t>
            </a:r>
            <a:r>
              <a:rPr lang="lv-LV" altLang="lv-LV" sz="2400" b="1" dirty="0" err="1">
                <a:solidFill>
                  <a:srgbClr val="0308DB">
                    <a:lumMod val="50000"/>
                  </a:srgbClr>
                </a:solidFill>
                <a:latin typeface="Verdana" panose="020B0604030504040204" pitchFamily="34" charset="0"/>
                <a:ea typeface="Verdana" panose="020B0604030504040204" pitchFamily="34" charset="0"/>
              </a:rPr>
              <a:t>industries</a:t>
            </a:r>
            <a:r>
              <a:rPr lang="lv-LV" altLang="lv-LV" sz="2400" b="1" dirty="0">
                <a:solidFill>
                  <a:srgbClr val="0308DB">
                    <a:lumMod val="50000"/>
                  </a:srgbClr>
                </a:solidFill>
                <a:latin typeface="Verdana" panose="020B0604030504040204" pitchFamily="34" charset="0"/>
                <a:ea typeface="Verdana" panose="020B0604030504040204" pitchFamily="34" charset="0"/>
              </a:rPr>
              <a:t> – </a:t>
            </a:r>
            <a:r>
              <a:rPr lang="lv-LV" altLang="lv-LV" sz="2400" b="1" dirty="0" err="1">
                <a:solidFill>
                  <a:srgbClr val="0308DB">
                    <a:lumMod val="50000"/>
                  </a:srgbClr>
                </a:solidFill>
                <a:latin typeface="Verdana" panose="020B0604030504040204" pitchFamily="34" charset="0"/>
                <a:ea typeface="Verdana" panose="020B0604030504040204" pitchFamily="34" charset="0"/>
              </a:rPr>
              <a:t>building</a:t>
            </a:r>
            <a:r>
              <a:rPr lang="lv-LV" altLang="lv-LV" sz="2400" b="1" dirty="0">
                <a:solidFill>
                  <a:srgbClr val="0308DB">
                    <a:lumMod val="50000"/>
                  </a:srgbClr>
                </a:solidFill>
                <a:latin typeface="Verdana" panose="020B0604030504040204" pitchFamily="34" charset="0"/>
                <a:ea typeface="Verdana" panose="020B0604030504040204" pitchFamily="34" charset="0"/>
              </a:rPr>
              <a:t> </a:t>
            </a:r>
            <a:r>
              <a:rPr lang="lv-LV" altLang="lv-LV" sz="2400" b="1" dirty="0" err="1">
                <a:solidFill>
                  <a:srgbClr val="0308DB">
                    <a:lumMod val="50000"/>
                  </a:srgbClr>
                </a:solidFill>
                <a:latin typeface="Verdana" panose="020B0604030504040204" pitchFamily="34" charset="0"/>
                <a:ea typeface="Verdana" panose="020B0604030504040204" pitchFamily="34" charset="0"/>
              </a:rPr>
              <a:t>our</a:t>
            </a:r>
            <a:r>
              <a:rPr lang="lv-LV" altLang="lv-LV" sz="2400" b="1" dirty="0">
                <a:solidFill>
                  <a:srgbClr val="0308DB">
                    <a:lumMod val="50000"/>
                  </a:srgbClr>
                </a:solidFill>
                <a:latin typeface="Verdana" panose="020B0604030504040204" pitchFamily="34" charset="0"/>
                <a:ea typeface="Verdana" panose="020B0604030504040204" pitchFamily="34" charset="0"/>
              </a:rPr>
              <a:t> </a:t>
            </a:r>
            <a:r>
              <a:rPr lang="lv-LV" altLang="lv-LV" sz="2400" b="1" dirty="0" err="1">
                <a:solidFill>
                  <a:srgbClr val="0308DB">
                    <a:lumMod val="50000"/>
                  </a:srgbClr>
                </a:solidFill>
                <a:latin typeface="Verdana" panose="020B0604030504040204" pitchFamily="34" charset="0"/>
                <a:ea typeface="Verdana" panose="020B0604030504040204" pitchFamily="34" charset="0"/>
              </a:rPr>
              <a:t>future</a:t>
            </a:r>
            <a:r>
              <a:rPr lang="lv-LV" altLang="lv-LV" sz="2400" b="1" dirty="0">
                <a:solidFill>
                  <a:srgbClr val="0308DB">
                    <a:lumMod val="50000"/>
                  </a:srgbClr>
                </a:solidFill>
                <a:latin typeface="Verdana" panose="020B0604030504040204" pitchFamily="34" charset="0"/>
                <a:ea typeface="Verdana" panose="020B0604030504040204" pitchFamily="34" charset="0"/>
              </a:rPr>
              <a:t> </a:t>
            </a:r>
            <a:r>
              <a:rPr lang="lv-LV" altLang="lv-LV" sz="2400" b="1" dirty="0" err="1">
                <a:solidFill>
                  <a:srgbClr val="0308DB">
                    <a:lumMod val="50000"/>
                  </a:srgbClr>
                </a:solidFill>
                <a:latin typeface="Verdana" panose="020B0604030504040204" pitchFamily="34" charset="0"/>
                <a:ea typeface="Verdana" panose="020B0604030504040204" pitchFamily="34" charset="0"/>
              </a:rPr>
              <a:t>from</a:t>
            </a:r>
            <a:r>
              <a:rPr lang="lv-LV" altLang="lv-LV" sz="2400" b="1" dirty="0">
                <a:solidFill>
                  <a:srgbClr val="0308DB">
                    <a:lumMod val="50000"/>
                  </a:srgbClr>
                </a:solidFill>
                <a:latin typeface="Verdana" panose="020B0604030504040204" pitchFamily="34" charset="0"/>
                <a:ea typeface="Verdana" panose="020B0604030504040204" pitchFamily="34" charset="0"/>
              </a:rPr>
              <a:t> </a:t>
            </a:r>
            <a:r>
              <a:rPr lang="lv-LV" altLang="lv-LV" sz="2400" b="1" dirty="0" err="1">
                <a:solidFill>
                  <a:srgbClr val="0308DB">
                    <a:lumMod val="50000"/>
                  </a:srgbClr>
                </a:solidFill>
                <a:latin typeface="Verdana" panose="020B0604030504040204" pitchFamily="34" charset="0"/>
                <a:ea typeface="Verdana" panose="020B0604030504040204" pitchFamily="34" charset="0"/>
              </a:rPr>
              <a:t>the</a:t>
            </a:r>
            <a:r>
              <a:rPr lang="lv-LV" altLang="lv-LV" sz="2400" b="1" dirty="0">
                <a:solidFill>
                  <a:srgbClr val="0308DB">
                    <a:lumMod val="50000"/>
                  </a:srgbClr>
                </a:solidFill>
                <a:latin typeface="Verdana" panose="020B0604030504040204" pitchFamily="34" charset="0"/>
                <a:ea typeface="Verdana" panose="020B0604030504040204" pitchFamily="34" charset="0"/>
              </a:rPr>
              <a:t> past</a:t>
            </a:r>
            <a:br>
              <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b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t>  </a:t>
            </a:r>
            <a:endPar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endParaRPr>
          </a:p>
        </p:txBody>
      </p:sp>
      <p:sp>
        <p:nvSpPr>
          <p:cNvPr id="12" name="Rectangle 11">
            <a:extLst>
              <a:ext uri="{FF2B5EF4-FFF2-40B4-BE49-F238E27FC236}">
                <a16:creationId xmlns:a16="http://schemas.microsoft.com/office/drawing/2014/main" id="{BDD84095-1C1D-F74F-A22D-AA2F9380D8D7}"/>
              </a:ext>
            </a:extLst>
          </p:cNvPr>
          <p:cNvSpPr/>
          <p:nvPr/>
        </p:nvSpPr>
        <p:spPr>
          <a:xfrm>
            <a:off x="5192932" y="1181977"/>
            <a:ext cx="4789268"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Deadline: </a:t>
            </a:r>
            <a:r>
              <a:rPr lang="lv-LV" b="1" dirty="0">
                <a:solidFill>
                  <a:srgbClr val="002060"/>
                </a:solidFill>
                <a:latin typeface="Verdana" panose="020B0604030504040204" pitchFamily="34" charset="0"/>
                <a:ea typeface="Verdana" panose="020B0604030504040204" pitchFamily="34" charset="0"/>
              </a:rPr>
              <a:t>14</a:t>
            </a:r>
            <a:r>
              <a:rPr lang="en-GB" b="1" dirty="0">
                <a:latin typeface="Verdana" panose="020B0604030504040204" pitchFamily="34" charset="0"/>
                <a:ea typeface="Verdana" panose="020B0604030504040204" pitchFamily="34" charset="0"/>
              </a:rPr>
              <a:t> March 2023</a:t>
            </a:r>
          </a:p>
        </p:txBody>
      </p:sp>
      <p:sp>
        <p:nvSpPr>
          <p:cNvPr id="13" name="Rectangle 12">
            <a:extLst>
              <a:ext uri="{FF2B5EF4-FFF2-40B4-BE49-F238E27FC236}">
                <a16:creationId xmlns:a16="http://schemas.microsoft.com/office/drawing/2014/main" id="{2BE0BE80-0A04-DD4F-B1EB-9A8752529E95}"/>
              </a:ext>
            </a:extLst>
          </p:cNvPr>
          <p:cNvSpPr/>
          <p:nvPr/>
        </p:nvSpPr>
        <p:spPr>
          <a:xfrm>
            <a:off x="748181" y="1197330"/>
            <a:ext cx="6225896"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Opening date: </a:t>
            </a:r>
            <a:r>
              <a:rPr lang="lv-LV" b="1" dirty="0">
                <a:solidFill>
                  <a:srgbClr val="002060"/>
                </a:solidFill>
                <a:latin typeface="Verdana" panose="020B0604030504040204" pitchFamily="34" charset="0"/>
                <a:ea typeface="Verdana" panose="020B0604030504040204" pitchFamily="34" charset="0"/>
              </a:rPr>
              <a:t>14</a:t>
            </a:r>
            <a:r>
              <a:rPr lang="en-GB" b="1" dirty="0">
                <a:latin typeface="Verdana" panose="020B0604030504040204" pitchFamily="34" charset="0"/>
                <a:ea typeface="Verdana" panose="020B0604030504040204" pitchFamily="34" charset="0"/>
              </a:rPr>
              <a:t> December 2022 </a:t>
            </a:r>
          </a:p>
        </p:txBody>
      </p:sp>
    </p:spTree>
    <p:extLst>
      <p:ext uri="{BB962C8B-B14F-4D97-AF65-F5344CB8AC3E}">
        <p14:creationId xmlns:p14="http://schemas.microsoft.com/office/powerpoint/2010/main" val="2869363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38549-37EF-1112-0839-C65F31B4C90D}"/>
              </a:ext>
            </a:extLst>
          </p:cNvPr>
          <p:cNvSpPr>
            <a:spLocks noGrp="1"/>
          </p:cNvSpPr>
          <p:nvPr>
            <p:ph type="title"/>
          </p:nvPr>
        </p:nvSpPr>
        <p:spPr>
          <a:xfrm>
            <a:off x="838199" y="0"/>
            <a:ext cx="10515600" cy="1325563"/>
          </a:xfrm>
        </p:spPr>
        <p:txBody>
          <a:bodyPr>
            <a:normAutofit/>
          </a:bodyPr>
          <a:lstStyle/>
          <a:p>
            <a:r>
              <a:rPr lang="lv-LV" altLang="lv-LV" sz="3600" b="1" dirty="0">
                <a:solidFill>
                  <a:srgbClr val="0308DB">
                    <a:lumMod val="50000"/>
                  </a:srgbClr>
                </a:solidFill>
                <a:latin typeface="Verdana" panose="020B0604030504040204" pitchFamily="34" charset="0"/>
                <a:ea typeface="Verdana" panose="020B0604030504040204" pitchFamily="34" charset="0"/>
              </a:rPr>
              <a:t>A </a:t>
            </a:r>
            <a:r>
              <a:rPr lang="lv-LV" altLang="lv-LV" sz="3600" b="1" dirty="0" err="1">
                <a:solidFill>
                  <a:srgbClr val="0308DB">
                    <a:lumMod val="50000"/>
                  </a:srgbClr>
                </a:solidFill>
                <a:latin typeface="Verdana" panose="020B0604030504040204" pitchFamily="34" charset="0"/>
                <a:ea typeface="Verdana" panose="020B0604030504040204" pitchFamily="34" charset="0"/>
              </a:rPr>
              <a:t>European</a:t>
            </a:r>
            <a:r>
              <a:rPr lang="lv-LV" altLang="lv-LV" sz="3600" b="1" dirty="0">
                <a:solidFill>
                  <a:srgbClr val="0308DB">
                    <a:lumMod val="50000"/>
                  </a:srgbClr>
                </a:solidFill>
                <a:latin typeface="Verdana" panose="020B0604030504040204" pitchFamily="34" charset="0"/>
                <a:ea typeface="Verdana" panose="020B0604030504040204" pitchFamily="34" charset="0"/>
              </a:rPr>
              <a:t> </a:t>
            </a:r>
            <a:r>
              <a:rPr lang="lv-LV" altLang="lv-LV" sz="3600" b="1" dirty="0" err="1">
                <a:solidFill>
                  <a:srgbClr val="0308DB">
                    <a:lumMod val="50000"/>
                  </a:srgbClr>
                </a:solidFill>
                <a:latin typeface="Verdana" panose="020B0604030504040204" pitchFamily="34" charset="0"/>
                <a:ea typeface="Verdana" panose="020B0604030504040204" pitchFamily="34" charset="0"/>
              </a:rPr>
              <a:t>Collaborative</a:t>
            </a:r>
            <a:r>
              <a:rPr lang="lv-LV" altLang="lv-LV" sz="3600" b="1" dirty="0">
                <a:solidFill>
                  <a:srgbClr val="0308DB">
                    <a:lumMod val="50000"/>
                  </a:srgbClr>
                </a:solidFill>
                <a:latin typeface="Verdana" panose="020B0604030504040204" pitchFamily="34" charset="0"/>
                <a:ea typeface="Verdana" panose="020B0604030504040204" pitchFamily="34" charset="0"/>
              </a:rPr>
              <a:t> </a:t>
            </a:r>
            <a:r>
              <a:rPr lang="lv-LV" altLang="lv-LV" sz="3600" b="1" dirty="0" err="1">
                <a:solidFill>
                  <a:srgbClr val="0308DB">
                    <a:lumMod val="50000"/>
                  </a:srgbClr>
                </a:solidFill>
                <a:latin typeface="Verdana" panose="020B0604030504040204" pitchFamily="34" charset="0"/>
                <a:ea typeface="Verdana" panose="020B0604030504040204" pitchFamily="34" charset="0"/>
              </a:rPr>
              <a:t>Cloud</a:t>
            </a:r>
            <a:r>
              <a:rPr lang="lv-LV" altLang="lv-LV" sz="3600" b="1" dirty="0">
                <a:solidFill>
                  <a:srgbClr val="0308DB">
                    <a:lumMod val="50000"/>
                  </a:srgbClr>
                </a:solidFill>
                <a:latin typeface="Verdana" panose="020B0604030504040204" pitchFamily="34" charset="0"/>
                <a:ea typeface="Verdana" panose="020B0604030504040204" pitchFamily="34" charset="0"/>
              </a:rPr>
              <a:t> </a:t>
            </a:r>
            <a:r>
              <a:rPr lang="lv-LV" altLang="lv-LV" sz="3600" b="1" dirty="0" err="1">
                <a:solidFill>
                  <a:srgbClr val="0308DB">
                    <a:lumMod val="50000"/>
                  </a:srgbClr>
                </a:solidFill>
                <a:latin typeface="Verdana" panose="020B0604030504040204" pitchFamily="34" charset="0"/>
                <a:ea typeface="Verdana" panose="020B0604030504040204" pitchFamily="34" charset="0"/>
              </a:rPr>
              <a:t>for</a:t>
            </a:r>
            <a:r>
              <a:rPr lang="lv-LV" altLang="lv-LV" sz="3600" b="1" dirty="0">
                <a:solidFill>
                  <a:srgbClr val="0308DB">
                    <a:lumMod val="50000"/>
                  </a:srgbClr>
                </a:solidFill>
                <a:latin typeface="Verdana" panose="020B0604030504040204" pitchFamily="34" charset="0"/>
                <a:ea typeface="Verdana" panose="020B0604030504040204" pitchFamily="34" charset="0"/>
              </a:rPr>
              <a:t> </a:t>
            </a:r>
            <a:r>
              <a:rPr lang="lv-LV" altLang="lv-LV" sz="3600" b="1" dirty="0" err="1">
                <a:solidFill>
                  <a:srgbClr val="0308DB">
                    <a:lumMod val="50000"/>
                  </a:srgbClr>
                </a:solidFill>
                <a:latin typeface="Verdana" panose="020B0604030504040204" pitchFamily="34" charset="0"/>
                <a:ea typeface="Verdana" panose="020B0604030504040204" pitchFamily="34" charset="0"/>
              </a:rPr>
              <a:t>Cultural</a:t>
            </a:r>
            <a:r>
              <a:rPr lang="lv-LV" altLang="lv-LV" sz="3600" b="1" dirty="0">
                <a:solidFill>
                  <a:srgbClr val="0308DB">
                    <a:lumMod val="50000"/>
                  </a:srgbClr>
                </a:solidFill>
                <a:latin typeface="Verdana" panose="020B0604030504040204" pitchFamily="34" charset="0"/>
                <a:ea typeface="Verdana" panose="020B0604030504040204" pitchFamily="34" charset="0"/>
              </a:rPr>
              <a:t> </a:t>
            </a:r>
            <a:r>
              <a:rPr lang="lv-LV" altLang="lv-LV" sz="3600" b="1" dirty="0" err="1">
                <a:solidFill>
                  <a:srgbClr val="0308DB">
                    <a:lumMod val="50000"/>
                  </a:srgbClr>
                </a:solidFill>
                <a:latin typeface="Verdana" panose="020B0604030504040204" pitchFamily="34" charset="0"/>
                <a:ea typeface="Verdana" panose="020B0604030504040204" pitchFamily="34" charset="0"/>
              </a:rPr>
              <a:t>Heritage</a:t>
            </a:r>
            <a:r>
              <a:rPr lang="lv-LV" altLang="lv-LV" sz="3600" b="1" dirty="0">
                <a:solidFill>
                  <a:srgbClr val="0308DB">
                    <a:lumMod val="50000"/>
                  </a:srgbClr>
                </a:solidFill>
                <a:latin typeface="Verdana" panose="020B0604030504040204" pitchFamily="34" charset="0"/>
                <a:ea typeface="Verdana" panose="020B0604030504040204" pitchFamily="34" charset="0"/>
              </a:rPr>
              <a:t> - 2023</a:t>
            </a:r>
            <a:endParaRPr lang="lv-LV" sz="3600" dirty="0"/>
          </a:p>
        </p:txBody>
      </p:sp>
      <p:sp>
        <p:nvSpPr>
          <p:cNvPr id="4" name="Slide Number Placeholder 3">
            <a:extLst>
              <a:ext uri="{FF2B5EF4-FFF2-40B4-BE49-F238E27FC236}">
                <a16:creationId xmlns:a16="http://schemas.microsoft.com/office/drawing/2014/main" id="{37EB72BD-75FE-1588-7379-DDF79DAE1D7B}"/>
              </a:ext>
            </a:extLst>
          </p:cNvPr>
          <p:cNvSpPr>
            <a:spLocks noGrp="1"/>
          </p:cNvSpPr>
          <p:nvPr>
            <p:ph type="sldNum" sz="quarter" idx="12"/>
          </p:nvPr>
        </p:nvSpPr>
        <p:spPr/>
        <p:txBody>
          <a:bodyPr/>
          <a:lstStyle/>
          <a:p>
            <a:fld id="{660F3F40-12FA-4968-8235-5F18DAFE2DEF}" type="slidenum">
              <a:rPr lang="lv-LV" smtClean="0"/>
              <a:t>11</a:t>
            </a:fld>
            <a:endParaRPr lang="lv-LV"/>
          </a:p>
        </p:txBody>
      </p:sp>
      <p:graphicFrame>
        <p:nvGraphicFramePr>
          <p:cNvPr id="5" name="Content Placeholder 10">
            <a:extLst>
              <a:ext uri="{FF2B5EF4-FFF2-40B4-BE49-F238E27FC236}">
                <a16:creationId xmlns:a16="http://schemas.microsoft.com/office/drawing/2014/main" id="{2FDD807D-D88C-DC62-B68E-054056D35ECD}"/>
              </a:ext>
            </a:extLst>
          </p:cNvPr>
          <p:cNvGraphicFramePr>
            <a:graphicFrameLocks noGrp="1"/>
          </p:cNvGraphicFramePr>
          <p:nvPr>
            <p:ph idx="1"/>
            <p:extLst>
              <p:ext uri="{D42A27DB-BD31-4B8C-83A1-F6EECF244321}">
                <p14:modId xmlns:p14="http://schemas.microsoft.com/office/powerpoint/2010/main" val="2090932434"/>
              </p:ext>
            </p:extLst>
          </p:nvPr>
        </p:nvGraphicFramePr>
        <p:xfrm>
          <a:off x="357316" y="2479200"/>
          <a:ext cx="11477365" cy="1899599"/>
        </p:xfrm>
        <a:graphic>
          <a:graphicData uri="http://schemas.openxmlformats.org/drawingml/2006/table">
            <a:tbl>
              <a:tblPr/>
              <a:tblGrid>
                <a:gridCol w="5906304">
                  <a:extLst>
                    <a:ext uri="{9D8B030D-6E8A-4147-A177-3AD203B41FA5}">
                      <a16:colId xmlns:a16="http://schemas.microsoft.com/office/drawing/2014/main" val="20000"/>
                    </a:ext>
                  </a:extLst>
                </a:gridCol>
                <a:gridCol w="2068428">
                  <a:extLst>
                    <a:ext uri="{9D8B030D-6E8A-4147-A177-3AD203B41FA5}">
                      <a16:colId xmlns:a16="http://schemas.microsoft.com/office/drawing/2014/main" val="20001"/>
                    </a:ext>
                  </a:extLst>
                </a:gridCol>
                <a:gridCol w="2059975">
                  <a:extLst>
                    <a:ext uri="{9D8B030D-6E8A-4147-A177-3AD203B41FA5}">
                      <a16:colId xmlns:a16="http://schemas.microsoft.com/office/drawing/2014/main" val="20003"/>
                    </a:ext>
                  </a:extLst>
                </a:gridCol>
                <a:gridCol w="1442658">
                  <a:extLst>
                    <a:ext uri="{9D8B030D-6E8A-4147-A177-3AD203B41FA5}">
                      <a16:colId xmlns:a16="http://schemas.microsoft.com/office/drawing/2014/main" val="3995975852"/>
                    </a:ext>
                  </a:extLst>
                </a:gridCol>
              </a:tblGrid>
              <a:tr h="756685">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493309">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en-US" sz="1400" b="1" dirty="0">
                          <a:effectLst/>
                          <a:latin typeface="TimesNewRomanPSMT" panose="02020603050405020304" pitchFamily="18" charset="0"/>
                        </a:rPr>
                        <a:t>HORIZON-CL2-2023-HERITAGE-ECCCH-01-01: </a:t>
                      </a:r>
                      <a:r>
                        <a:rPr lang="en-US" sz="1400" b="0" dirty="0">
                          <a:effectLst/>
                          <a:latin typeface="TimesNewRomanPSMT" panose="02020603050405020304" pitchFamily="18" charset="0"/>
                        </a:rPr>
                        <a:t>A European Collaborative Cloud for Cultural Heritage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 </a:t>
                      </a:r>
                      <a:r>
                        <a:rPr lang="en-US" sz="1400" b="1" kern="1200" dirty="0">
                          <a:solidFill>
                            <a:schemeClr val="tx1"/>
                          </a:solidFill>
                          <a:effectLst/>
                          <a:latin typeface="Verdana" panose="020B0604030504040204" pitchFamily="34" charset="0"/>
                          <a:ea typeface="Verdana" panose="020B0604030504040204" pitchFamily="34" charset="0"/>
                          <a:cs typeface="+mn-cs"/>
                        </a:rPr>
                        <a:t>IA </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25.00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0" i="0" u="none" strike="noStrike" dirty="0">
                          <a:solidFill>
                            <a:schemeClr val="tx1"/>
                          </a:solidFill>
                          <a:effectLst/>
                          <a:latin typeface="Verdana" panose="020B0604030504040204" pitchFamily="34" charset="0"/>
                          <a:ea typeface="Verdana" panose="020B0604030504040204" pitchFamily="34" charset="0"/>
                        </a:rPr>
                        <a:t>1</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46207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en-US" sz="1400" b="1" dirty="0">
                          <a:effectLst/>
                          <a:latin typeface="TimesNewRomanPSMT" panose="02020603050405020304" pitchFamily="18" charset="0"/>
                        </a:rPr>
                        <a:t>HORIZON-CL2-2023-HERITAGE-ECCCH-01-02: </a:t>
                      </a:r>
                      <a:r>
                        <a:rPr lang="en-US" sz="1400" b="0" dirty="0">
                          <a:effectLst/>
                          <a:latin typeface="TimesNewRomanPSMT" panose="02020603050405020304" pitchFamily="18" charset="0"/>
                        </a:rPr>
                        <a:t>A European Collaborative Cloud for Cultural Heritage – Innovative tools for </a:t>
                      </a:r>
                      <a:r>
                        <a:rPr lang="en-US" sz="1400" b="0" dirty="0" err="1">
                          <a:effectLst/>
                          <a:latin typeface="TimesNewRomanPSMT" panose="02020603050405020304" pitchFamily="18" charset="0"/>
                        </a:rPr>
                        <a:t>digitising</a:t>
                      </a:r>
                      <a:r>
                        <a:rPr lang="en-US" sz="1400" b="0" dirty="0">
                          <a:effectLst/>
                          <a:latin typeface="TimesNewRomanPSMT" panose="02020603050405020304" pitchFamily="18" charset="0"/>
                        </a:rPr>
                        <a:t> cultural heritage objects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kern="1200" dirty="0">
                          <a:solidFill>
                            <a:schemeClr val="tx1"/>
                          </a:solidFill>
                          <a:effectLst/>
                          <a:latin typeface="Verdana" panose="020B0604030504040204" pitchFamily="34" charset="0"/>
                          <a:ea typeface="Verdana" panose="020B0604030504040204" pitchFamily="34" charset="0"/>
                          <a:cs typeface="+mn-cs"/>
                        </a:rPr>
                        <a:t>RIA</a:t>
                      </a:r>
                      <a:endParaRPr lang="en-GB" sz="1400" b="0" i="0" u="none" strike="noStrike" noProof="0" dirty="0">
                        <a:solidFill>
                          <a:srgbClr val="000000"/>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4.00 to 5.00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0" i="0" u="none" strike="noStrike" dirty="0">
                          <a:solidFill>
                            <a:schemeClr val="tx1"/>
                          </a:solidFill>
                          <a:effectLst/>
                          <a:latin typeface="Verdana" panose="020B0604030504040204" pitchFamily="34" charset="0"/>
                          <a:ea typeface="Verdana" panose="020B0604030504040204" pitchFamily="34" charset="0"/>
                        </a:rPr>
                        <a:t>2</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bl>
          </a:graphicData>
        </a:graphic>
      </p:graphicFrame>
      <p:sp>
        <p:nvSpPr>
          <p:cNvPr id="6" name="Rectangle 5">
            <a:extLst>
              <a:ext uri="{FF2B5EF4-FFF2-40B4-BE49-F238E27FC236}">
                <a16:creationId xmlns:a16="http://schemas.microsoft.com/office/drawing/2014/main" id="{B33F129D-1CF1-4595-A83D-77B1E81F85C2}"/>
              </a:ext>
            </a:extLst>
          </p:cNvPr>
          <p:cNvSpPr/>
          <p:nvPr/>
        </p:nvSpPr>
        <p:spPr>
          <a:xfrm>
            <a:off x="838199" y="1865158"/>
            <a:ext cx="6225896"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Opening date: </a:t>
            </a:r>
            <a:r>
              <a:rPr lang="lv-LV" b="1" dirty="0">
                <a:solidFill>
                  <a:srgbClr val="002060"/>
                </a:solidFill>
                <a:latin typeface="Verdana" panose="020B0604030504040204" pitchFamily="34" charset="0"/>
                <a:ea typeface="Verdana" panose="020B0604030504040204" pitchFamily="34" charset="0"/>
              </a:rPr>
              <a:t>10</a:t>
            </a:r>
            <a:r>
              <a:rPr lang="en-GB" b="1" dirty="0">
                <a:latin typeface="Verdana" panose="020B0604030504040204" pitchFamily="34" charset="0"/>
                <a:ea typeface="Verdana" panose="020B0604030504040204" pitchFamily="34" charset="0"/>
              </a:rPr>
              <a:t> </a:t>
            </a:r>
            <a:r>
              <a:rPr lang="lv-LV" b="1" dirty="0" err="1">
                <a:latin typeface="Verdana" panose="020B0604030504040204" pitchFamily="34" charset="0"/>
                <a:ea typeface="Verdana" panose="020B0604030504040204" pitchFamily="34" charset="0"/>
              </a:rPr>
              <a:t>January</a:t>
            </a:r>
            <a:r>
              <a:rPr lang="en-GB" b="1" dirty="0">
                <a:latin typeface="Verdana" panose="020B0604030504040204" pitchFamily="34" charset="0"/>
                <a:ea typeface="Verdana" panose="020B0604030504040204" pitchFamily="34" charset="0"/>
              </a:rPr>
              <a:t> 202</a:t>
            </a:r>
            <a:r>
              <a:rPr lang="lv-LV" b="1" dirty="0">
                <a:latin typeface="Verdana" panose="020B0604030504040204" pitchFamily="34" charset="0"/>
                <a:ea typeface="Verdana" panose="020B0604030504040204" pitchFamily="34" charset="0"/>
              </a:rPr>
              <a:t>3</a:t>
            </a:r>
            <a:r>
              <a:rPr lang="en-GB" b="1" dirty="0">
                <a:latin typeface="Verdana" panose="020B0604030504040204" pitchFamily="34" charset="0"/>
                <a:ea typeface="Verdana" panose="020B0604030504040204" pitchFamily="34" charset="0"/>
              </a:rPr>
              <a:t> </a:t>
            </a:r>
          </a:p>
        </p:txBody>
      </p:sp>
      <p:sp>
        <p:nvSpPr>
          <p:cNvPr id="7" name="Rectangle 6">
            <a:extLst>
              <a:ext uri="{FF2B5EF4-FFF2-40B4-BE49-F238E27FC236}">
                <a16:creationId xmlns:a16="http://schemas.microsoft.com/office/drawing/2014/main" id="{98C29458-A797-C98C-F96F-8C6C7D1CB441}"/>
              </a:ext>
            </a:extLst>
          </p:cNvPr>
          <p:cNvSpPr/>
          <p:nvPr/>
        </p:nvSpPr>
        <p:spPr>
          <a:xfrm>
            <a:off x="5373907" y="1865158"/>
            <a:ext cx="4789268"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Deadline: </a:t>
            </a:r>
            <a:r>
              <a:rPr lang="lv-LV" b="1" dirty="0">
                <a:solidFill>
                  <a:srgbClr val="002060"/>
                </a:solidFill>
                <a:latin typeface="Verdana" panose="020B0604030504040204" pitchFamily="34" charset="0"/>
                <a:ea typeface="Verdana" panose="020B0604030504040204" pitchFamily="34" charset="0"/>
              </a:rPr>
              <a:t>21</a:t>
            </a:r>
            <a:r>
              <a:rPr lang="en-GB" b="1" dirty="0">
                <a:latin typeface="Verdana" panose="020B0604030504040204" pitchFamily="34" charset="0"/>
                <a:ea typeface="Verdana" panose="020B0604030504040204" pitchFamily="34" charset="0"/>
              </a:rPr>
              <a:t> </a:t>
            </a:r>
            <a:r>
              <a:rPr lang="lv-LV" b="1" dirty="0" err="1">
                <a:latin typeface="Verdana" panose="020B0604030504040204" pitchFamily="34" charset="0"/>
                <a:ea typeface="Verdana" panose="020B0604030504040204" pitchFamily="34" charset="0"/>
              </a:rPr>
              <a:t>September</a:t>
            </a:r>
            <a:r>
              <a:rPr lang="en-GB" b="1" dirty="0">
                <a:latin typeface="Verdana" panose="020B0604030504040204" pitchFamily="34" charset="0"/>
                <a:ea typeface="Verdana" panose="020B0604030504040204" pitchFamily="34" charset="0"/>
              </a:rPr>
              <a:t> 2023</a:t>
            </a:r>
          </a:p>
        </p:txBody>
      </p:sp>
      <p:sp>
        <p:nvSpPr>
          <p:cNvPr id="3" name="Rectangle 1">
            <a:extLst>
              <a:ext uri="{FF2B5EF4-FFF2-40B4-BE49-F238E27FC236}">
                <a16:creationId xmlns:a16="http://schemas.microsoft.com/office/drawing/2014/main" id="{B55AD604-A2D4-B422-22B3-48290B037352}"/>
              </a:ext>
            </a:extLst>
          </p:cNvPr>
          <p:cNvSpPr>
            <a:spLocks noChangeArrowheads="1"/>
          </p:cNvSpPr>
          <p:nvPr/>
        </p:nvSpPr>
        <p:spPr bwMode="auto">
          <a:xfrm>
            <a:off x="9397084" y="702315"/>
            <a:ext cx="2674009" cy="1246495"/>
          </a:xfrm>
          <a:prstGeom prst="rect">
            <a:avLst/>
          </a:prstGeom>
          <a:noFill/>
          <a:ln w="127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lvl="0" defTabSz="938213" eaLnBrk="0" fontAlgn="base" hangingPunct="0">
              <a:spcBef>
                <a:spcPct val="0"/>
              </a:spcBef>
              <a:spcAft>
                <a:spcPct val="0"/>
              </a:spcAft>
              <a:defRPr/>
            </a:pPr>
            <a:r>
              <a:rPr lang="en-GB" altLang="en-US" sz="1500" i="1" kern="0">
                <a:latin typeface="Times New Roman" panose="02020603050405020304" pitchFamily="18" charset="0"/>
                <a:ea typeface="MS PGothic" panose="020B0600070205080204" pitchFamily="34" charset="-128"/>
              </a:rPr>
              <a:t>https://op.europa.eu/en/publication-detail/-/publication/90f1ee85-ca88-11ec-b6f4-01aa75ed71a1/language-en</a:t>
            </a:r>
            <a:endParaRPr kumimoji="0" lang="en-GB" altLang="en-US" sz="1500" b="0" i="1" u="none" strike="noStrike" kern="0" cap="none" spc="0" normalizeH="0" baseline="0" noProof="0" dirty="0">
              <a:ln>
                <a:noFill/>
              </a:ln>
              <a:effectLst/>
              <a:uLnTx/>
              <a:uFillTx/>
              <a:latin typeface="Times New Roman" panose="02020603050405020304" pitchFamily="18" charset="0"/>
              <a:ea typeface="MS PGothic" panose="020B0600070205080204" pitchFamily="34" charset="-128"/>
            </a:endParaRPr>
          </a:p>
        </p:txBody>
      </p:sp>
      <p:pic>
        <p:nvPicPr>
          <p:cNvPr id="8" name="Graphic 15" descr="Share">
            <a:extLst>
              <a:ext uri="{FF2B5EF4-FFF2-40B4-BE49-F238E27FC236}">
                <a16:creationId xmlns:a16="http://schemas.microsoft.com/office/drawing/2014/main" id="{151A6F00-6E52-DB07-8D7B-46F416731045}"/>
              </a:ext>
            </a:extLst>
          </p:cNvPr>
          <p:cNvPicPr>
            <a:picLocks noChangeAspect="1"/>
          </p:cNvPicPr>
          <p:nvPr/>
        </p:nvPicPr>
        <p:blipFill>
          <a:blip r:embed="rId2"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97355" y="1042184"/>
            <a:ext cx="436012" cy="436012"/>
          </a:xfrm>
          <a:prstGeom prst="rect">
            <a:avLst/>
          </a:prstGeom>
        </p:spPr>
      </p:pic>
    </p:spTree>
    <p:extLst>
      <p:ext uri="{BB962C8B-B14F-4D97-AF65-F5344CB8AC3E}">
        <p14:creationId xmlns:p14="http://schemas.microsoft.com/office/powerpoint/2010/main" val="661983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6A3737-024F-3345-9FD9-75AF02B99B3D}"/>
              </a:ext>
            </a:extLst>
          </p:cNvPr>
          <p:cNvSpPr>
            <a:spLocks noGrp="1"/>
          </p:cNvSpPr>
          <p:nvPr>
            <p:ph type="sldNum" sz="quarter" idx="12"/>
          </p:nvPr>
        </p:nvSpPr>
        <p:spPr/>
        <p:txBody>
          <a:bodyPr/>
          <a:lstStyle/>
          <a:p>
            <a:fld id="{660F3F40-12FA-4968-8235-5F18DAFE2DEF}" type="slidenum">
              <a:rPr lang="lv-LV" smtClean="0"/>
              <a:t>12</a:t>
            </a:fld>
            <a:endParaRPr lang="lv-LV"/>
          </a:p>
        </p:txBody>
      </p:sp>
      <p:graphicFrame>
        <p:nvGraphicFramePr>
          <p:cNvPr id="10" name="Content Placeholder 10">
            <a:extLst>
              <a:ext uri="{FF2B5EF4-FFF2-40B4-BE49-F238E27FC236}">
                <a16:creationId xmlns:a16="http://schemas.microsoft.com/office/drawing/2014/main" id="{BAE4EAEB-0367-3049-B1D4-2BCD9D68A546}"/>
              </a:ext>
            </a:extLst>
          </p:cNvPr>
          <p:cNvGraphicFramePr>
            <a:graphicFrameLocks/>
          </p:cNvGraphicFramePr>
          <p:nvPr>
            <p:extLst>
              <p:ext uri="{D42A27DB-BD31-4B8C-83A1-F6EECF244321}">
                <p14:modId xmlns:p14="http://schemas.microsoft.com/office/powerpoint/2010/main" val="516416561"/>
              </p:ext>
            </p:extLst>
          </p:nvPr>
        </p:nvGraphicFramePr>
        <p:xfrm>
          <a:off x="352684" y="1732306"/>
          <a:ext cx="11486631" cy="4384240"/>
        </p:xfrm>
        <a:graphic>
          <a:graphicData uri="http://schemas.openxmlformats.org/drawingml/2006/table">
            <a:tbl>
              <a:tblPr/>
              <a:tblGrid>
                <a:gridCol w="5915570">
                  <a:extLst>
                    <a:ext uri="{9D8B030D-6E8A-4147-A177-3AD203B41FA5}">
                      <a16:colId xmlns:a16="http://schemas.microsoft.com/office/drawing/2014/main" val="20000"/>
                    </a:ext>
                  </a:extLst>
                </a:gridCol>
                <a:gridCol w="2068428">
                  <a:extLst>
                    <a:ext uri="{9D8B030D-6E8A-4147-A177-3AD203B41FA5}">
                      <a16:colId xmlns:a16="http://schemas.microsoft.com/office/drawing/2014/main" val="20001"/>
                    </a:ext>
                  </a:extLst>
                </a:gridCol>
                <a:gridCol w="2059975">
                  <a:extLst>
                    <a:ext uri="{9D8B030D-6E8A-4147-A177-3AD203B41FA5}">
                      <a16:colId xmlns:a16="http://schemas.microsoft.com/office/drawing/2014/main" val="20003"/>
                    </a:ext>
                  </a:extLst>
                </a:gridCol>
                <a:gridCol w="1442658">
                  <a:extLst>
                    <a:ext uri="{9D8B030D-6E8A-4147-A177-3AD203B41FA5}">
                      <a16:colId xmlns:a16="http://schemas.microsoft.com/office/drawing/2014/main" val="3995975852"/>
                    </a:ext>
                  </a:extLst>
                </a:gridCol>
              </a:tblGrid>
              <a:tr h="756685">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493309">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en-US" sz="1400" b="1" dirty="0">
                          <a:effectLst/>
                          <a:latin typeface="TimesNewRomanPSMT" panose="02020603050405020304" pitchFamily="18" charset="0"/>
                        </a:rPr>
                        <a:t>HORIZON-CL2-2023-TRANSFORMATIONS-01-01: </a:t>
                      </a:r>
                      <a:r>
                        <a:rPr lang="en-US" sz="1400" b="0" dirty="0">
                          <a:effectLst/>
                          <a:latin typeface="TimesNewRomanPSMT" panose="02020603050405020304" pitchFamily="18" charset="0"/>
                        </a:rPr>
                        <a:t>Remote working arrangements and their economic, social and spatial effects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 </a:t>
                      </a:r>
                      <a:r>
                        <a:rPr lang="en-US" sz="1400" b="1" kern="1200" dirty="0">
                          <a:solidFill>
                            <a:schemeClr val="tx1"/>
                          </a:solidFill>
                          <a:effectLst/>
                          <a:latin typeface="Verdana" panose="020B0604030504040204" pitchFamily="34" charset="0"/>
                          <a:ea typeface="Verdana" panose="020B0604030504040204" pitchFamily="34" charset="0"/>
                          <a:cs typeface="+mn-cs"/>
                        </a:rPr>
                        <a:t>RIA </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2.00 to 3.00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0" i="0" u="none" strike="noStrike" dirty="0">
                          <a:solidFill>
                            <a:schemeClr val="tx1"/>
                          </a:solidFill>
                          <a:effectLst/>
                          <a:latin typeface="Verdana" panose="020B0604030504040204" pitchFamily="34" charset="0"/>
                          <a:ea typeface="Verdana" panose="020B0604030504040204" pitchFamily="34" charset="0"/>
                        </a:rPr>
                        <a:t>3</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46207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en-US" sz="1400" b="1" dirty="0">
                          <a:effectLst/>
                          <a:latin typeface="TimesNewRomanPSMT" panose="02020603050405020304" pitchFamily="18" charset="0"/>
                        </a:rPr>
                        <a:t>HORIZON-CL2-2023-TRANSFORMATIONS-01-02: </a:t>
                      </a:r>
                      <a:r>
                        <a:rPr lang="en-US" sz="1400" b="0" dirty="0">
                          <a:effectLst/>
                          <a:latin typeface="TimesNewRomanPSMT" panose="02020603050405020304" pitchFamily="18" charset="0"/>
                        </a:rPr>
                        <a:t>Towards sustainable economic policy paradigms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kern="1200" noProof="0" dirty="0">
                          <a:solidFill>
                            <a:schemeClr val="tx1"/>
                          </a:solidFill>
                          <a:effectLst/>
                          <a:latin typeface="Verdana" panose="020B0604030504040204" pitchFamily="34" charset="0"/>
                          <a:ea typeface="Verdana" panose="020B0604030504040204" pitchFamily="34" charset="0"/>
                          <a:cs typeface="+mn-cs"/>
                        </a:rPr>
                        <a:t>CSA</a:t>
                      </a:r>
                      <a:endParaRPr lang="en-GB" sz="1400" b="0" i="0" u="none" strike="noStrike" noProof="0" dirty="0">
                        <a:solidFill>
                          <a:srgbClr val="000000"/>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2.00 to 3.00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0" i="0" u="none" strike="noStrike" dirty="0">
                          <a:solidFill>
                            <a:schemeClr val="tx1"/>
                          </a:solidFill>
                          <a:effectLst/>
                          <a:latin typeface="Verdana" panose="020B0604030504040204" pitchFamily="34" charset="0"/>
                          <a:ea typeface="Verdana" panose="020B0604030504040204" pitchFamily="34" charset="0"/>
                        </a:rPr>
                        <a:t>1</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509892">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en-US" sz="1400" b="1" dirty="0">
                          <a:effectLst/>
                          <a:latin typeface="TimesNewRomanPSMT" panose="02020603050405020304" pitchFamily="18" charset="0"/>
                        </a:rPr>
                        <a:t>HORIZON-CL2-2023-TRANSFORMATIONS-01-03: </a:t>
                      </a:r>
                      <a:r>
                        <a:rPr lang="en-US" sz="1400" b="0" dirty="0">
                          <a:effectLst/>
                          <a:latin typeface="TimesNewRomanPSMT" panose="02020603050405020304" pitchFamily="18" charset="0"/>
                        </a:rPr>
                        <a:t>Global Shortages and Skill Partnerships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2.00 to 3.00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0" i="0" u="none" strike="noStrike" dirty="0">
                          <a:solidFill>
                            <a:schemeClr val="tx1"/>
                          </a:solidFill>
                          <a:effectLst/>
                          <a:latin typeface="Verdana" panose="020B0604030504040204" pitchFamily="34" charset="0"/>
                          <a:ea typeface="Verdana" panose="020B0604030504040204" pitchFamily="34" charset="0"/>
                        </a:rPr>
                        <a:t>3</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537328">
                <a:tc>
                  <a:txBody>
                    <a:bodyPr/>
                    <a:lstStyle/>
                    <a:p>
                      <a:r>
                        <a:rPr lang="en-US" sz="1400" b="1" dirty="0">
                          <a:effectLst/>
                          <a:latin typeface="TimesNewRomanPSMT" panose="02020603050405020304" pitchFamily="18" charset="0"/>
                        </a:rPr>
                        <a:t>HORIZON-CL2-2023-TRANSFORMATIONS-01-04: </a:t>
                      </a:r>
                      <a:r>
                        <a:rPr lang="en-US" sz="1400" b="0" dirty="0">
                          <a:effectLst/>
                          <a:latin typeface="TimesNewRomanPSMT" panose="02020603050405020304" pitchFamily="18" charset="0"/>
                        </a:rPr>
                        <a:t>Bridging the migration research to policy gap</a:t>
                      </a:r>
                      <a:endParaRPr lang="en-US" sz="1400" b="0" dirty="0">
                        <a:latin typeface="Times New Roman" panose="02020603050405020304" pitchFamily="18" charset="0"/>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ctr"/>
                      <a:r>
                        <a:rPr lang="lv-LV" sz="1400" b="1" i="0" u="none" strike="noStrike" noProof="0" dirty="0">
                          <a:solidFill>
                            <a:srgbClr val="000000"/>
                          </a:solidFill>
                          <a:effectLst/>
                          <a:latin typeface="Verdana" panose="020B0604030504040204" pitchFamily="34" charset="0"/>
                          <a:ea typeface="Verdana" panose="020B0604030504040204" pitchFamily="34" charset="0"/>
                        </a:rPr>
                        <a:t>CSA</a:t>
                      </a:r>
                      <a:endParaRPr lang="en-GB" sz="1400" b="1" i="0" u="none" strike="noStrike" noProof="0" dirty="0">
                        <a:solidFill>
                          <a:srgbClr val="000000"/>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2.00 to 3.00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ctr"/>
                      <a:r>
                        <a:rPr lang="lv-LV" sz="1400" b="0" i="0" u="none" strike="noStrike" dirty="0">
                          <a:solidFill>
                            <a:schemeClr val="tx1"/>
                          </a:solidFill>
                          <a:effectLst/>
                          <a:latin typeface="Verdana" panose="020B0604030504040204" pitchFamily="34" charset="0"/>
                          <a:ea typeface="Verdana" panose="020B0604030504040204" pitchFamily="34" charset="0"/>
                        </a:rPr>
                        <a:t>1</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925699578"/>
                  </a:ext>
                </a:extLst>
              </a:tr>
              <a:tr h="53228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en-US" sz="1400" b="1" dirty="0">
                          <a:effectLst/>
                          <a:latin typeface="TimesNewRomanPSMT" panose="02020603050405020304" pitchFamily="18" charset="0"/>
                        </a:rPr>
                        <a:t>HORIZON-CL2-2023-TRANSFORMATIONS-01-05: </a:t>
                      </a:r>
                      <a:r>
                        <a:rPr lang="en-US" sz="1400" b="0" dirty="0">
                          <a:effectLst/>
                          <a:latin typeface="TimesNewRomanPSMT" panose="02020603050405020304" pitchFamily="18" charset="0"/>
                        </a:rPr>
                        <a:t>Efficiency and effectiveness of investment in high-quality education and training</a:t>
                      </a:r>
                      <a:endParaRPr lang="en-US" sz="1400" b="0" dirty="0"/>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2.00 to 3.00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0" i="0" u="none" strike="noStrike" dirty="0">
                          <a:solidFill>
                            <a:schemeClr val="tx1"/>
                          </a:solidFill>
                          <a:effectLst/>
                          <a:latin typeface="Verdana" panose="020B0604030504040204" pitchFamily="34" charset="0"/>
                          <a:ea typeface="Verdana" panose="020B0604030504040204" pitchFamily="34" charset="0"/>
                        </a:rPr>
                        <a:t>3</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5"/>
                  </a:ext>
                </a:extLst>
              </a:tr>
              <a:tr h="405353">
                <a:tc>
                  <a:txBody>
                    <a:bodyPr/>
                    <a:lstStyle/>
                    <a:p>
                      <a:r>
                        <a:rPr lang="en-US" sz="1400" b="1" dirty="0">
                          <a:effectLst/>
                          <a:latin typeface="TimesNewRomanPSMT" panose="02020603050405020304" pitchFamily="18" charset="0"/>
                        </a:rPr>
                        <a:t>HORIZON-CL2-2023-TRANSFORMATIONS-01-06: </a:t>
                      </a:r>
                      <a:r>
                        <a:rPr lang="en-US" sz="1400" b="0" dirty="0">
                          <a:effectLst/>
                          <a:latin typeface="TimesNewRomanPSMT" panose="02020603050405020304" pitchFamily="18" charset="0"/>
                        </a:rPr>
                        <a:t>Mapping of longitudinal data and assessment of inequalities in education, training and learning achievements</a:t>
                      </a:r>
                      <a:endParaRPr lang="en-US" sz="1400" b="0" dirty="0">
                        <a:latin typeface="Times New Roman" panose="02020603050405020304" pitchFamily="18" charset="0"/>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2.00 to 3.00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lv-LV" sz="1400" b="0" i="0" u="none" strike="noStrike" dirty="0">
                          <a:solidFill>
                            <a:schemeClr val="tx1"/>
                          </a:solidFill>
                          <a:effectLst/>
                          <a:latin typeface="Verdana" panose="020B0604030504040204" pitchFamily="34" charset="0"/>
                          <a:ea typeface="Verdana" panose="020B0604030504040204" pitchFamily="34" charset="0"/>
                        </a:rPr>
                        <a:t>3</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817833652"/>
                  </a:ext>
                </a:extLst>
              </a:tr>
              <a:tr h="443059">
                <a:tc>
                  <a:txBody>
                    <a:bodyPr/>
                    <a:lstStyle/>
                    <a:p>
                      <a:r>
                        <a:rPr lang="en-US" sz="1400" b="1" dirty="0">
                          <a:effectLst/>
                          <a:latin typeface="TimesNewRomanPSMT" panose="02020603050405020304" pitchFamily="18" charset="0"/>
                        </a:rPr>
                        <a:t>HORIZON-CL2-2023-TRANSFORMATIONS-01-07: </a:t>
                      </a:r>
                      <a:r>
                        <a:rPr lang="en-US" sz="1400" b="0" dirty="0">
                          <a:effectLst/>
                          <a:latin typeface="TimesNewRomanPSMT" panose="02020603050405020304" pitchFamily="18" charset="0"/>
                        </a:rPr>
                        <a:t>Tackling European skills and </a:t>
                      </a:r>
                      <a:r>
                        <a:rPr lang="en-US" sz="1400" b="0" dirty="0" err="1">
                          <a:effectLst/>
                          <a:latin typeface="TimesNewRomanPSMT" panose="02020603050405020304" pitchFamily="18" charset="0"/>
                        </a:rPr>
                        <a:t>labour</a:t>
                      </a:r>
                      <a:r>
                        <a:rPr lang="en-US" sz="1400" b="0" dirty="0">
                          <a:effectLst/>
                          <a:latin typeface="TimesNewRomanPSMT" panose="02020603050405020304" pitchFamily="18" charset="0"/>
                        </a:rPr>
                        <a:t> shortages</a:t>
                      </a:r>
                      <a:endParaRPr lang="en-US" sz="1400" b="0" dirty="0">
                        <a:latin typeface="Times New Roman" panose="02020603050405020304" pitchFamily="18" charset="0"/>
                        <a:cs typeface="Times New Roman" panose="02020603050405020304" pitchFamily="18"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2.00 to 3.00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lv-LV" sz="1400" b="0" i="0" u="none" strike="noStrike" dirty="0">
                          <a:solidFill>
                            <a:schemeClr val="tx1"/>
                          </a:solidFill>
                          <a:effectLst/>
                          <a:latin typeface="Verdana" panose="020B0604030504040204" pitchFamily="34" charset="0"/>
                          <a:ea typeface="Verdana" panose="020B0604030504040204" pitchFamily="34" charset="0"/>
                        </a:rPr>
                        <a:t>3</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49266853"/>
                  </a:ext>
                </a:extLst>
              </a:tr>
            </a:tbl>
          </a:graphicData>
        </a:graphic>
      </p:graphicFrame>
      <p:sp>
        <p:nvSpPr>
          <p:cNvPr id="11" name="Title 1">
            <a:extLst>
              <a:ext uri="{FF2B5EF4-FFF2-40B4-BE49-F238E27FC236}">
                <a16:creationId xmlns:a16="http://schemas.microsoft.com/office/drawing/2014/main" id="{11F51BBB-3FD8-EF4F-A561-157E2E03C5EA}"/>
              </a:ext>
            </a:extLst>
          </p:cNvPr>
          <p:cNvSpPr txBox="1">
            <a:spLocks/>
          </p:cNvSpPr>
          <p:nvPr/>
        </p:nvSpPr>
        <p:spPr>
          <a:xfrm>
            <a:off x="1271008" y="115103"/>
            <a:ext cx="10269257" cy="4333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ctr" latinLnBrk="0" hangingPunct="1">
              <a:lnSpc>
                <a:spcPct val="90000"/>
              </a:lnSpc>
              <a:spcBef>
                <a:spcPct val="0"/>
              </a:spcBef>
              <a:spcAft>
                <a:spcPts val="0"/>
              </a:spcAft>
              <a:buClrTx/>
              <a:buSzTx/>
              <a:buFontTx/>
              <a:buNone/>
              <a:tabLst/>
              <a:defRPr/>
            </a:pPr>
            <a:r>
              <a:rPr lang="lv-LV" altLang="lv-LV" sz="2800" b="1" dirty="0" err="1">
                <a:solidFill>
                  <a:srgbClr val="0308DB">
                    <a:lumMod val="50000"/>
                  </a:srgbClr>
                </a:solidFill>
                <a:latin typeface="Verdana" panose="020B0604030504040204" pitchFamily="34" charset="0"/>
                <a:ea typeface="Verdana" panose="020B0604030504040204" pitchFamily="34" charset="0"/>
              </a:rPr>
              <a:t>Destination</a:t>
            </a:r>
            <a:r>
              <a:rPr lang="lv-LV" altLang="lv-LV" sz="2800" b="1" dirty="0">
                <a:solidFill>
                  <a:srgbClr val="0308DB">
                    <a:lumMod val="50000"/>
                  </a:srgbClr>
                </a:solidFill>
                <a:latin typeface="Verdana" panose="020B0604030504040204" pitchFamily="34" charset="0"/>
                <a:ea typeface="Verdana" panose="020B0604030504040204" pitchFamily="34" charset="0"/>
              </a:rPr>
              <a:t>: </a:t>
            </a:r>
            <a:r>
              <a:rPr lang="lv-LV" altLang="lv-LV" sz="2800" b="1" dirty="0" err="1">
                <a:solidFill>
                  <a:srgbClr val="0308DB">
                    <a:lumMod val="50000"/>
                  </a:srgbClr>
                </a:solidFill>
                <a:latin typeface="Verdana" panose="020B0604030504040204" pitchFamily="34" charset="0"/>
                <a:ea typeface="Verdana" panose="020B0604030504040204" pitchFamily="34" charset="0"/>
              </a:rPr>
              <a:t>Innovative</a:t>
            </a:r>
            <a:r>
              <a:rPr lang="lv-LV" altLang="lv-LV" sz="2800" b="1" dirty="0">
                <a:solidFill>
                  <a:srgbClr val="0308DB">
                    <a:lumMod val="50000"/>
                  </a:srgbClr>
                </a:solidFill>
                <a:latin typeface="Verdana" panose="020B0604030504040204" pitchFamily="34" charset="0"/>
                <a:ea typeface="Verdana" panose="020B0604030504040204" pitchFamily="34" charset="0"/>
              </a:rPr>
              <a:t> </a:t>
            </a:r>
            <a:r>
              <a:rPr lang="lv-LV" altLang="lv-LV" sz="2800" b="1" dirty="0" err="1">
                <a:solidFill>
                  <a:srgbClr val="0308DB">
                    <a:lumMod val="50000"/>
                  </a:srgbClr>
                </a:solidFill>
                <a:latin typeface="Verdana" panose="020B0604030504040204" pitchFamily="34" charset="0"/>
                <a:ea typeface="Verdana" panose="020B0604030504040204" pitchFamily="34" charset="0"/>
              </a:rPr>
              <a:t>research</a:t>
            </a:r>
            <a:r>
              <a:rPr lang="lv-LV" altLang="lv-LV" sz="2800" b="1" dirty="0">
                <a:solidFill>
                  <a:srgbClr val="0308DB">
                    <a:lumMod val="50000"/>
                  </a:srgbClr>
                </a:solidFill>
                <a:latin typeface="Verdana" panose="020B0604030504040204" pitchFamily="34" charset="0"/>
                <a:ea typeface="Verdana" panose="020B0604030504040204" pitchFamily="34" charset="0"/>
              </a:rPr>
              <a:t> </a:t>
            </a:r>
            <a:r>
              <a:rPr lang="lv-LV" altLang="lv-LV" sz="2800" b="1" dirty="0" err="1">
                <a:solidFill>
                  <a:srgbClr val="0308DB">
                    <a:lumMod val="50000"/>
                  </a:srgbClr>
                </a:solidFill>
                <a:latin typeface="Verdana" panose="020B0604030504040204" pitchFamily="34" charset="0"/>
                <a:ea typeface="Verdana" panose="020B0604030504040204" pitchFamily="34" charset="0"/>
              </a:rPr>
              <a:t>on</a:t>
            </a:r>
            <a:r>
              <a:rPr lang="lv-LV" altLang="lv-LV" sz="2800" b="1" dirty="0">
                <a:solidFill>
                  <a:srgbClr val="0308DB">
                    <a:lumMod val="50000"/>
                  </a:srgbClr>
                </a:solidFill>
                <a:latin typeface="Verdana" panose="020B0604030504040204" pitchFamily="34" charset="0"/>
                <a:ea typeface="Verdana" panose="020B0604030504040204" pitchFamily="34" charset="0"/>
              </a:rPr>
              <a:t> </a:t>
            </a:r>
            <a:r>
              <a:rPr lang="lv-LV" altLang="lv-LV" sz="2800" b="1" dirty="0" err="1">
                <a:solidFill>
                  <a:srgbClr val="0308DB">
                    <a:lumMod val="50000"/>
                  </a:srgbClr>
                </a:solidFill>
                <a:latin typeface="Verdana" panose="020B0604030504040204" pitchFamily="34" charset="0"/>
                <a:ea typeface="Verdana" panose="020B0604030504040204" pitchFamily="34" charset="0"/>
              </a:rPr>
              <a:t>social</a:t>
            </a:r>
            <a:r>
              <a:rPr lang="lv-LV" altLang="lv-LV" sz="2800" b="1" dirty="0">
                <a:solidFill>
                  <a:srgbClr val="0308DB">
                    <a:lumMod val="50000"/>
                  </a:srgbClr>
                </a:solidFill>
                <a:latin typeface="Verdana" panose="020B0604030504040204" pitchFamily="34" charset="0"/>
                <a:ea typeface="Verdana" panose="020B0604030504040204" pitchFamily="34" charset="0"/>
              </a:rPr>
              <a:t> </a:t>
            </a:r>
            <a:r>
              <a:rPr lang="lv-LV" altLang="lv-LV" sz="2800" b="1" dirty="0" err="1">
                <a:solidFill>
                  <a:srgbClr val="0308DB">
                    <a:lumMod val="50000"/>
                  </a:srgbClr>
                </a:solidFill>
                <a:latin typeface="Verdana" panose="020B0604030504040204" pitchFamily="34" charset="0"/>
                <a:ea typeface="Verdana" panose="020B0604030504040204" pitchFamily="34" charset="0"/>
              </a:rPr>
              <a:t>and</a:t>
            </a:r>
            <a:r>
              <a:rPr lang="lv-LV" altLang="lv-LV" sz="2800" b="1" dirty="0">
                <a:solidFill>
                  <a:srgbClr val="0308DB">
                    <a:lumMod val="50000"/>
                  </a:srgbClr>
                </a:solidFill>
                <a:latin typeface="Verdana" panose="020B0604030504040204" pitchFamily="34" charset="0"/>
                <a:ea typeface="Verdana" panose="020B0604030504040204" pitchFamily="34" charset="0"/>
              </a:rPr>
              <a:t> </a:t>
            </a:r>
            <a:r>
              <a:rPr lang="lv-LV" altLang="lv-LV" sz="2800" b="1" dirty="0" err="1">
                <a:solidFill>
                  <a:srgbClr val="0308DB">
                    <a:lumMod val="50000"/>
                  </a:srgbClr>
                </a:solidFill>
                <a:latin typeface="Verdana" panose="020B0604030504040204" pitchFamily="34" charset="0"/>
                <a:ea typeface="Verdana" panose="020B0604030504040204" pitchFamily="34" charset="0"/>
              </a:rPr>
              <a:t>economic</a:t>
            </a:r>
            <a:r>
              <a:rPr lang="lv-LV" altLang="lv-LV" sz="2800" b="1" dirty="0">
                <a:solidFill>
                  <a:srgbClr val="0308DB">
                    <a:lumMod val="50000"/>
                  </a:srgbClr>
                </a:solidFill>
                <a:latin typeface="Verdana" panose="020B0604030504040204" pitchFamily="34" charset="0"/>
                <a:ea typeface="Verdana" panose="020B0604030504040204" pitchFamily="34" charset="0"/>
              </a:rPr>
              <a:t> </a:t>
            </a:r>
            <a:r>
              <a:rPr lang="lv-LV" altLang="lv-LV" sz="2800" b="1" dirty="0" err="1">
                <a:solidFill>
                  <a:srgbClr val="0308DB">
                    <a:lumMod val="50000"/>
                  </a:srgbClr>
                </a:solidFill>
                <a:latin typeface="Verdana" panose="020B0604030504040204" pitchFamily="34" charset="0"/>
                <a:ea typeface="Verdana" panose="020B0604030504040204" pitchFamily="34" charset="0"/>
              </a:rPr>
              <a:t>transformations</a:t>
            </a:r>
            <a:br>
              <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b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t>  </a:t>
            </a:r>
            <a:endPar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endParaRPr>
          </a:p>
        </p:txBody>
      </p:sp>
      <p:sp>
        <p:nvSpPr>
          <p:cNvPr id="12" name="Rectangle 11">
            <a:extLst>
              <a:ext uri="{FF2B5EF4-FFF2-40B4-BE49-F238E27FC236}">
                <a16:creationId xmlns:a16="http://schemas.microsoft.com/office/drawing/2014/main" id="{BDD84095-1C1D-F74F-A22D-AA2F9380D8D7}"/>
              </a:ext>
            </a:extLst>
          </p:cNvPr>
          <p:cNvSpPr/>
          <p:nvPr/>
        </p:nvSpPr>
        <p:spPr>
          <a:xfrm>
            <a:off x="5192932" y="1181977"/>
            <a:ext cx="4789268"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Deadline: </a:t>
            </a:r>
            <a:r>
              <a:rPr lang="lv-LV" b="1" dirty="0">
                <a:solidFill>
                  <a:srgbClr val="002060"/>
                </a:solidFill>
                <a:latin typeface="Verdana" panose="020B0604030504040204" pitchFamily="34" charset="0"/>
                <a:ea typeface="Verdana" panose="020B0604030504040204" pitchFamily="34" charset="0"/>
              </a:rPr>
              <a:t>14</a:t>
            </a:r>
            <a:r>
              <a:rPr lang="en-GB" b="1" dirty="0">
                <a:latin typeface="Verdana" panose="020B0604030504040204" pitchFamily="34" charset="0"/>
                <a:ea typeface="Verdana" panose="020B0604030504040204" pitchFamily="34" charset="0"/>
              </a:rPr>
              <a:t> March 2023</a:t>
            </a:r>
          </a:p>
        </p:txBody>
      </p:sp>
      <p:sp>
        <p:nvSpPr>
          <p:cNvPr id="13" name="Rectangle 12">
            <a:extLst>
              <a:ext uri="{FF2B5EF4-FFF2-40B4-BE49-F238E27FC236}">
                <a16:creationId xmlns:a16="http://schemas.microsoft.com/office/drawing/2014/main" id="{2BE0BE80-0A04-DD4F-B1EB-9A8752529E95}"/>
              </a:ext>
            </a:extLst>
          </p:cNvPr>
          <p:cNvSpPr/>
          <p:nvPr/>
        </p:nvSpPr>
        <p:spPr>
          <a:xfrm>
            <a:off x="748181" y="1197330"/>
            <a:ext cx="6225896"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Opening date: </a:t>
            </a:r>
            <a:r>
              <a:rPr lang="lv-LV" b="1" dirty="0">
                <a:solidFill>
                  <a:srgbClr val="002060"/>
                </a:solidFill>
                <a:latin typeface="Verdana" panose="020B0604030504040204" pitchFamily="34" charset="0"/>
                <a:ea typeface="Verdana" panose="020B0604030504040204" pitchFamily="34" charset="0"/>
              </a:rPr>
              <a:t>14</a:t>
            </a:r>
            <a:r>
              <a:rPr lang="en-GB" b="1" dirty="0">
                <a:latin typeface="Verdana" panose="020B0604030504040204" pitchFamily="34" charset="0"/>
                <a:ea typeface="Verdana" panose="020B0604030504040204" pitchFamily="34" charset="0"/>
              </a:rPr>
              <a:t> December 2022 </a:t>
            </a:r>
          </a:p>
        </p:txBody>
      </p:sp>
    </p:spTree>
    <p:extLst>
      <p:ext uri="{BB962C8B-B14F-4D97-AF65-F5344CB8AC3E}">
        <p14:creationId xmlns:p14="http://schemas.microsoft.com/office/powerpoint/2010/main" val="1525722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CC65369-3D23-AA46-A217-21E0950D6549}"/>
              </a:ext>
            </a:extLst>
          </p:cNvPr>
          <p:cNvSpPr>
            <a:spLocks noGrp="1"/>
          </p:cNvSpPr>
          <p:nvPr>
            <p:ph type="sldNum" sz="quarter" idx="12"/>
          </p:nvPr>
        </p:nvSpPr>
        <p:spPr/>
        <p:txBody>
          <a:bodyPr/>
          <a:lstStyle/>
          <a:p>
            <a:fld id="{660F3F40-12FA-4968-8235-5F18DAFE2DEF}" type="slidenum">
              <a:rPr lang="lv-LV" smtClean="0"/>
              <a:t>13</a:t>
            </a:fld>
            <a:endParaRPr lang="lv-LV"/>
          </a:p>
        </p:txBody>
      </p:sp>
      <p:sp>
        <p:nvSpPr>
          <p:cNvPr id="6" name="Rectangle 5">
            <a:extLst>
              <a:ext uri="{FF2B5EF4-FFF2-40B4-BE49-F238E27FC236}">
                <a16:creationId xmlns:a16="http://schemas.microsoft.com/office/drawing/2014/main" id="{7D01EF9B-3EFE-264F-96EB-8ECD059EE26A}"/>
              </a:ext>
            </a:extLst>
          </p:cNvPr>
          <p:cNvSpPr/>
          <p:nvPr/>
        </p:nvSpPr>
        <p:spPr>
          <a:xfrm>
            <a:off x="5795684" y="293894"/>
            <a:ext cx="3388658" cy="369332"/>
          </a:xfrm>
          <a:prstGeom prst="rect">
            <a:avLst/>
          </a:prstGeom>
        </p:spPr>
        <p:txBody>
          <a:bodyPr wrap="square">
            <a:spAutoFit/>
          </a:bodyPr>
          <a:lstStyle/>
          <a:p>
            <a:pPr>
              <a:spcAft>
                <a:spcPts val="0"/>
              </a:spcAft>
            </a:pPr>
            <a:r>
              <a:rPr lang="lv-LV"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Funding&amp;tender opportunities</a:t>
            </a:r>
            <a:r>
              <a:rPr lang="lv-LV" dirty="0">
                <a:latin typeface="Calibri" panose="020F0502020204030204" pitchFamily="34" charset="0"/>
                <a:ea typeface="Calibri" panose="020F0502020204030204" pitchFamily="34"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89DCC33D-4FBA-65E0-6F61-6412DDC660EE}"/>
              </a:ext>
            </a:extLst>
          </p:cNvPr>
          <p:cNvPicPr>
            <a:picLocks noChangeAspect="1"/>
          </p:cNvPicPr>
          <p:nvPr/>
        </p:nvPicPr>
        <p:blipFill>
          <a:blip r:embed="rId3"/>
          <a:stretch>
            <a:fillRect/>
          </a:stretch>
        </p:blipFill>
        <p:spPr>
          <a:xfrm>
            <a:off x="0" y="1362457"/>
            <a:ext cx="12192000" cy="5176455"/>
          </a:xfrm>
          <a:prstGeom prst="rect">
            <a:avLst/>
          </a:prstGeom>
        </p:spPr>
      </p:pic>
    </p:spTree>
    <p:extLst>
      <p:ext uri="{BB962C8B-B14F-4D97-AF65-F5344CB8AC3E}">
        <p14:creationId xmlns:p14="http://schemas.microsoft.com/office/powerpoint/2010/main" val="39883284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49015-5C68-9A4F-9671-B37E2E069EE2}"/>
              </a:ext>
            </a:extLst>
          </p:cNvPr>
          <p:cNvSpPr>
            <a:spLocks noGrp="1"/>
          </p:cNvSpPr>
          <p:nvPr>
            <p:ph type="title"/>
          </p:nvPr>
        </p:nvSpPr>
        <p:spPr>
          <a:xfrm>
            <a:off x="990600" y="338328"/>
            <a:ext cx="10210800" cy="1078992"/>
          </a:xfrm>
        </p:spPr>
        <p:txBody>
          <a:bodyPr vert="horz" lIns="91440" tIns="45720" rIns="91440" bIns="45720" rtlCol="0" anchor="b">
            <a:normAutofit/>
          </a:bodyPr>
          <a:lstStyle/>
          <a:p>
            <a:pPr algn="ctr"/>
            <a:r>
              <a:rPr lang="en-US" sz="5400" b="1"/>
              <a:t>Statistika</a:t>
            </a:r>
          </a:p>
        </p:txBody>
      </p:sp>
      <p:sp>
        <p:nvSpPr>
          <p:cNvPr id="18" name="Rectangle 14">
            <a:extLst>
              <a:ext uri="{FF2B5EF4-FFF2-40B4-BE49-F238E27FC236}">
                <a16:creationId xmlns:a16="http://schemas.microsoft.com/office/drawing/2014/main" id="{70BDD0CE-06A4-404B-8A13-580229C1C9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41750"/>
            <a:ext cx="12192000" cy="471625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26">
            <a:extLst>
              <a:ext uri="{FF2B5EF4-FFF2-40B4-BE49-F238E27FC236}">
                <a16:creationId xmlns:a16="http://schemas.microsoft.com/office/drawing/2014/main" id="{EE9899FA-8881-472C-AA59-D08A89CA8A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64" y="2423160"/>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Table&#10;&#10;Description automatically generated">
            <a:extLst>
              <a:ext uri="{FF2B5EF4-FFF2-40B4-BE49-F238E27FC236}">
                <a16:creationId xmlns:a16="http://schemas.microsoft.com/office/drawing/2014/main" id="{C90CE47A-0F6C-C43B-8AE3-A116F667FAEF}"/>
              </a:ext>
            </a:extLst>
          </p:cNvPr>
          <p:cNvPicPr>
            <a:picLocks noChangeAspect="1"/>
          </p:cNvPicPr>
          <p:nvPr/>
        </p:nvPicPr>
        <p:blipFill>
          <a:blip r:embed="rId2"/>
          <a:stretch>
            <a:fillRect/>
          </a:stretch>
        </p:blipFill>
        <p:spPr>
          <a:xfrm>
            <a:off x="801708" y="2742397"/>
            <a:ext cx="4649216" cy="3291840"/>
          </a:xfrm>
          <a:prstGeom prst="rect">
            <a:avLst/>
          </a:prstGeom>
        </p:spPr>
      </p:pic>
      <p:sp>
        <p:nvSpPr>
          <p:cNvPr id="19" name="Rounded Rectangle 16">
            <a:extLst>
              <a:ext uri="{FF2B5EF4-FFF2-40B4-BE49-F238E27FC236}">
                <a16:creationId xmlns:a16="http://schemas.microsoft.com/office/drawing/2014/main" id="{080B7D90-3DF1-4514-B26D-616BE35553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4749" y="2423160"/>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Table&#10;&#10;Description automatically generated">
            <a:extLst>
              <a:ext uri="{FF2B5EF4-FFF2-40B4-BE49-F238E27FC236}">
                <a16:creationId xmlns:a16="http://schemas.microsoft.com/office/drawing/2014/main" id="{BC19536D-915B-7B4B-0908-BBC80ABCC5CC}"/>
              </a:ext>
            </a:extLst>
          </p:cNvPr>
          <p:cNvPicPr>
            <a:picLocks noChangeAspect="1"/>
          </p:cNvPicPr>
          <p:nvPr/>
        </p:nvPicPr>
        <p:blipFill>
          <a:blip r:embed="rId3"/>
          <a:stretch>
            <a:fillRect/>
          </a:stretch>
        </p:blipFill>
        <p:spPr>
          <a:xfrm>
            <a:off x="6578516" y="3321169"/>
            <a:ext cx="4974336" cy="2138964"/>
          </a:xfrm>
          <a:prstGeom prst="rect">
            <a:avLst/>
          </a:prstGeom>
        </p:spPr>
      </p:pic>
      <p:sp>
        <p:nvSpPr>
          <p:cNvPr id="3" name="Slide Number Placeholder 2">
            <a:extLst>
              <a:ext uri="{FF2B5EF4-FFF2-40B4-BE49-F238E27FC236}">
                <a16:creationId xmlns:a16="http://schemas.microsoft.com/office/drawing/2014/main" id="{52C02299-9ED4-0F4C-9D8D-EFE836762CD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660F3F40-12FA-4968-8235-5F18DAFE2DEF}" type="slidenum">
              <a:rPr lang="en-US">
                <a:solidFill>
                  <a:srgbClr val="898989"/>
                </a:solidFill>
              </a:rPr>
              <a:pPr>
                <a:spcAft>
                  <a:spcPts val="600"/>
                </a:spcAft>
              </a:pPr>
              <a:t>14</a:t>
            </a:fld>
            <a:endParaRPr lang="en-US">
              <a:solidFill>
                <a:srgbClr val="898989"/>
              </a:solidFill>
            </a:endParaRPr>
          </a:p>
        </p:txBody>
      </p:sp>
    </p:spTree>
    <p:extLst>
      <p:ext uri="{BB962C8B-B14F-4D97-AF65-F5344CB8AC3E}">
        <p14:creationId xmlns:p14="http://schemas.microsoft.com/office/powerpoint/2010/main" val="8235179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D627D-BBCD-5016-FE7D-CB53A4B2643E}"/>
              </a:ext>
            </a:extLst>
          </p:cNvPr>
          <p:cNvSpPr>
            <a:spLocks noGrp="1"/>
          </p:cNvSpPr>
          <p:nvPr>
            <p:ph type="title"/>
          </p:nvPr>
        </p:nvSpPr>
        <p:spPr>
          <a:xfrm>
            <a:off x="990600" y="338328"/>
            <a:ext cx="10210800" cy="1078992"/>
          </a:xfrm>
        </p:spPr>
        <p:txBody>
          <a:bodyPr vert="horz" lIns="91440" tIns="45720" rIns="91440" bIns="45720" rtlCol="0" anchor="b">
            <a:normAutofit/>
          </a:bodyPr>
          <a:lstStyle/>
          <a:p>
            <a:pPr algn="ctr"/>
            <a:r>
              <a:rPr lang="lv-LV" sz="5400" dirty="0"/>
              <a:t>Statistika</a:t>
            </a:r>
            <a:endParaRPr lang="en-US" sz="5400" dirty="0"/>
          </a:p>
        </p:txBody>
      </p:sp>
      <p:sp>
        <p:nvSpPr>
          <p:cNvPr id="15" name="Rectangle 14">
            <a:extLst>
              <a:ext uri="{FF2B5EF4-FFF2-40B4-BE49-F238E27FC236}">
                <a16:creationId xmlns:a16="http://schemas.microsoft.com/office/drawing/2014/main" id="{70BDD0CE-06A4-404B-8A13-580229C1C9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41750"/>
            <a:ext cx="12192000" cy="471625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26">
            <a:extLst>
              <a:ext uri="{FF2B5EF4-FFF2-40B4-BE49-F238E27FC236}">
                <a16:creationId xmlns:a16="http://schemas.microsoft.com/office/drawing/2014/main" id="{EE9899FA-8881-472C-AA59-D08A89CA8A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64" y="2423160"/>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1C9F5625-0A17-536C-D561-6857AD836698}"/>
              </a:ext>
            </a:extLst>
          </p:cNvPr>
          <p:cNvPicPr>
            <a:picLocks noChangeAspect="1"/>
          </p:cNvPicPr>
          <p:nvPr/>
        </p:nvPicPr>
        <p:blipFill>
          <a:blip r:embed="rId2"/>
          <a:stretch>
            <a:fillRect/>
          </a:stretch>
        </p:blipFill>
        <p:spPr>
          <a:xfrm>
            <a:off x="639148" y="2765440"/>
            <a:ext cx="4974336" cy="3245754"/>
          </a:xfrm>
          <a:prstGeom prst="rect">
            <a:avLst/>
          </a:prstGeom>
        </p:spPr>
      </p:pic>
      <p:sp>
        <p:nvSpPr>
          <p:cNvPr id="19" name="Rounded Rectangle 16">
            <a:extLst>
              <a:ext uri="{FF2B5EF4-FFF2-40B4-BE49-F238E27FC236}">
                <a16:creationId xmlns:a16="http://schemas.microsoft.com/office/drawing/2014/main" id="{080B7D90-3DF1-4514-B26D-616BE35553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4749" y="2423160"/>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9E00BEB-B031-6F57-EEEE-80B4C9D7A2F4}"/>
              </a:ext>
            </a:extLst>
          </p:cNvPr>
          <p:cNvPicPr>
            <a:picLocks noChangeAspect="1"/>
          </p:cNvPicPr>
          <p:nvPr/>
        </p:nvPicPr>
        <p:blipFill>
          <a:blip r:embed="rId3"/>
          <a:stretch>
            <a:fillRect/>
          </a:stretch>
        </p:blipFill>
        <p:spPr>
          <a:xfrm>
            <a:off x="6578516" y="3077862"/>
            <a:ext cx="4974336" cy="2625577"/>
          </a:xfrm>
          <a:prstGeom prst="rect">
            <a:avLst/>
          </a:prstGeom>
        </p:spPr>
      </p:pic>
      <p:sp>
        <p:nvSpPr>
          <p:cNvPr id="4" name="Slide Number Placeholder 3">
            <a:extLst>
              <a:ext uri="{FF2B5EF4-FFF2-40B4-BE49-F238E27FC236}">
                <a16:creationId xmlns:a16="http://schemas.microsoft.com/office/drawing/2014/main" id="{33876554-CFAD-1080-8E43-1298F53160F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660F3F40-12FA-4968-8235-5F18DAFE2DEF}" type="slidenum">
              <a:rPr lang="en-US">
                <a:solidFill>
                  <a:srgbClr val="898989"/>
                </a:solidFill>
              </a:rPr>
              <a:pPr>
                <a:spcAft>
                  <a:spcPts val="600"/>
                </a:spcAft>
              </a:pPr>
              <a:t>15</a:t>
            </a:fld>
            <a:endParaRPr lang="en-US">
              <a:solidFill>
                <a:srgbClr val="898989"/>
              </a:solidFill>
            </a:endParaRPr>
          </a:p>
        </p:txBody>
      </p:sp>
    </p:spTree>
    <p:extLst>
      <p:ext uri="{BB962C8B-B14F-4D97-AF65-F5344CB8AC3E}">
        <p14:creationId xmlns:p14="http://schemas.microsoft.com/office/powerpoint/2010/main" val="1576119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3164F8-7792-FCC4-FAA5-6063B47A84AB}"/>
              </a:ext>
            </a:extLst>
          </p:cNvPr>
          <p:cNvSpPr>
            <a:spLocks noGrp="1"/>
          </p:cNvSpPr>
          <p:nvPr>
            <p:ph type="sldNum" sz="quarter" idx="12"/>
          </p:nvPr>
        </p:nvSpPr>
        <p:spPr/>
        <p:txBody>
          <a:bodyPr/>
          <a:lstStyle/>
          <a:p>
            <a:fld id="{660F3F40-12FA-4968-8235-5F18DAFE2DEF}" type="slidenum">
              <a:rPr lang="lv-LV" smtClean="0"/>
              <a:t>16</a:t>
            </a:fld>
            <a:endParaRPr lang="lv-LV"/>
          </a:p>
        </p:txBody>
      </p:sp>
      <p:pic>
        <p:nvPicPr>
          <p:cNvPr id="6" name="Picture 5">
            <a:extLst>
              <a:ext uri="{FF2B5EF4-FFF2-40B4-BE49-F238E27FC236}">
                <a16:creationId xmlns:a16="http://schemas.microsoft.com/office/drawing/2014/main" id="{1CA55F44-AD0E-7FF9-E718-1FD5A0D44239}"/>
              </a:ext>
            </a:extLst>
          </p:cNvPr>
          <p:cNvPicPr>
            <a:picLocks noChangeAspect="1"/>
          </p:cNvPicPr>
          <p:nvPr/>
        </p:nvPicPr>
        <p:blipFill>
          <a:blip r:embed="rId2"/>
          <a:stretch>
            <a:fillRect/>
          </a:stretch>
        </p:blipFill>
        <p:spPr>
          <a:xfrm>
            <a:off x="1635816" y="0"/>
            <a:ext cx="8479146" cy="6518787"/>
          </a:xfrm>
          <a:prstGeom prst="rect">
            <a:avLst/>
          </a:prstGeom>
        </p:spPr>
      </p:pic>
      <p:sp>
        <p:nvSpPr>
          <p:cNvPr id="3" name="Down Arrow 2">
            <a:extLst>
              <a:ext uri="{FF2B5EF4-FFF2-40B4-BE49-F238E27FC236}">
                <a16:creationId xmlns:a16="http://schemas.microsoft.com/office/drawing/2014/main" id="{6DD9941A-0174-8845-A7D3-F0B34EE7E0FA}"/>
              </a:ext>
            </a:extLst>
          </p:cNvPr>
          <p:cNvSpPr/>
          <p:nvPr/>
        </p:nvSpPr>
        <p:spPr>
          <a:xfrm>
            <a:off x="8777786" y="2965901"/>
            <a:ext cx="510988" cy="1277471"/>
          </a:xfrm>
          <a:prstGeom prst="downArrow">
            <a:avLst/>
          </a:prstGeom>
          <a:solidFill>
            <a:schemeClr val="accent6"/>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19695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871A72-E389-1F88-749A-850A988CAF64}"/>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5400" b="1"/>
              <a:t>Infodiena</a:t>
            </a:r>
            <a:r>
              <a:rPr lang="en-US" sz="5400"/>
              <a:t>: </a:t>
            </a:r>
          </a:p>
        </p:txBody>
      </p:sp>
      <p:sp>
        <p:nvSpPr>
          <p:cNvPr id="1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634D84CD-903D-4998-B776-E51268DB699C}"/>
              </a:ext>
            </a:extLst>
          </p:cNvPr>
          <p:cNvSpPr>
            <a:spLocks noGrp="1"/>
          </p:cNvSpPr>
          <p:nvPr>
            <p:ph type="body" sz="half" idx="2"/>
          </p:nvPr>
        </p:nvSpPr>
        <p:spPr>
          <a:xfrm>
            <a:off x="640080" y="2872899"/>
            <a:ext cx="4243589" cy="3320668"/>
          </a:xfrm>
        </p:spPr>
        <p:txBody>
          <a:bodyPr vert="horz" lIns="91440" tIns="45720" rIns="91440" bIns="45720" rtlCol="0">
            <a:normAutofit/>
          </a:bodyPr>
          <a:lstStyle/>
          <a:p>
            <a:pPr indent="-228600">
              <a:buFont typeface="Arial" panose="020B0604020202020204" pitchFamily="34" charset="0"/>
              <a:buChar char="•"/>
            </a:pPr>
            <a:r>
              <a:rPr lang="en-US" sz="1500" dirty="0">
                <a:hlinkClick r:id="rId2"/>
              </a:rPr>
              <a:t>https://research-innovation-community.ec.europa.eu/events/6wpb8q0qb5i1CN0VaWS5BF/overview</a:t>
            </a:r>
            <a:endParaRPr lang="en-US" sz="1500" dirty="0"/>
          </a:p>
          <a:p>
            <a:pPr indent="-228600">
              <a:buFont typeface="Arial" panose="020B0604020202020204" pitchFamily="34" charset="0"/>
              <a:buChar char="•"/>
            </a:pPr>
            <a:r>
              <a:rPr lang="en-US" sz="1500" dirty="0"/>
              <a:t>17 January 2023, pl. 10:00 (GMT+02:00)</a:t>
            </a:r>
          </a:p>
          <a:p>
            <a:pPr indent="-228600">
              <a:buFont typeface="Arial" panose="020B0604020202020204" pitchFamily="34" charset="0"/>
              <a:buChar char="•"/>
            </a:pPr>
            <a:endParaRPr lang="en-US" sz="1500" b="1" dirty="0"/>
          </a:p>
          <a:p>
            <a:pPr indent="-228600">
              <a:buFont typeface="Arial" panose="020B0604020202020204" pitchFamily="34" charset="0"/>
              <a:buChar char="•"/>
            </a:pPr>
            <a:r>
              <a:rPr lang="en-US" sz="1500" b="1" dirty="0"/>
              <a:t>Brokerage event:</a:t>
            </a:r>
          </a:p>
          <a:p>
            <a:pPr indent="-228600">
              <a:buFont typeface="Arial" panose="020B0604020202020204" pitchFamily="34" charset="0"/>
              <a:buChar char="•"/>
            </a:pPr>
            <a:endParaRPr lang="en-US" sz="1500" dirty="0"/>
          </a:p>
          <a:p>
            <a:pPr indent="-228600">
              <a:buFont typeface="Arial" panose="020B0604020202020204" pitchFamily="34" charset="0"/>
              <a:buChar char="•"/>
            </a:pPr>
            <a:r>
              <a:rPr lang="en-US" sz="1500" dirty="0">
                <a:hlinkClick r:id="rId3"/>
              </a:rPr>
              <a:t>https://cluster-2-brokerage-event.b2match.io/</a:t>
            </a:r>
            <a:endParaRPr lang="en-US" sz="1500" dirty="0"/>
          </a:p>
          <a:p>
            <a:pPr indent="-228600">
              <a:buFont typeface="Arial" panose="020B0604020202020204" pitchFamily="34" charset="0"/>
              <a:buChar char="•"/>
            </a:pPr>
            <a:r>
              <a:rPr lang="en-US" sz="1500" b="0" i="0" dirty="0">
                <a:effectLst/>
              </a:rPr>
              <a:t>Jan 18 2023 | 10am - 5pm (11am - 6pm)</a:t>
            </a:r>
          </a:p>
          <a:p>
            <a:pPr indent="-228600">
              <a:buFont typeface="Arial" panose="020B0604020202020204" pitchFamily="34" charset="0"/>
              <a:buChar char="•"/>
            </a:pPr>
            <a:r>
              <a:rPr lang="en-US" sz="1500" b="0" i="0" dirty="0">
                <a:effectLst/>
              </a:rPr>
              <a:t>Jan 19 2023 | 10am - 1pm (11am - 2pm)</a:t>
            </a:r>
            <a:endParaRPr lang="lv-LV" sz="1500" b="0" i="0" dirty="0">
              <a:effectLst/>
            </a:endParaRPr>
          </a:p>
          <a:p>
            <a:pPr indent="-228600">
              <a:buFont typeface="Arial" panose="020B0604020202020204" pitchFamily="34" charset="0"/>
              <a:buChar char="•"/>
            </a:pPr>
            <a:endParaRPr lang="lv-LV" sz="1500" dirty="0"/>
          </a:p>
          <a:p>
            <a:pPr indent="-228600">
              <a:buFont typeface="Arial" panose="020B0604020202020204" pitchFamily="34" charset="0"/>
              <a:buChar char="•"/>
            </a:pPr>
            <a:endParaRPr lang="en-US" sz="1500" b="0" i="0" dirty="0">
              <a:effectLst/>
            </a:endParaRPr>
          </a:p>
          <a:p>
            <a:pPr indent="-228600">
              <a:buFont typeface="Arial" panose="020B0604020202020204" pitchFamily="34" charset="0"/>
              <a:buChar char="•"/>
            </a:pPr>
            <a:endParaRPr lang="en-US" sz="1500" dirty="0"/>
          </a:p>
        </p:txBody>
      </p:sp>
      <p:pic>
        <p:nvPicPr>
          <p:cNvPr id="9" name="Content Placeholder 8" descr="Graphical user interface, website">
            <a:extLst>
              <a:ext uri="{FF2B5EF4-FFF2-40B4-BE49-F238E27FC236}">
                <a16:creationId xmlns:a16="http://schemas.microsoft.com/office/drawing/2014/main" id="{C6D8CDF6-BC1D-B78C-5062-5C2DF2209F75}"/>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9089" r="32234" b="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0535042C-C3BF-FA6B-50A5-9F7D2D38BDB4}"/>
              </a:ext>
            </a:extLst>
          </p:cNvPr>
          <p:cNvSpPr>
            <a:spLocks noGrp="1"/>
          </p:cNvSpPr>
          <p:nvPr>
            <p:ph type="sldNum" sz="quarter" idx="12"/>
          </p:nvPr>
        </p:nvSpPr>
        <p:spPr>
          <a:xfrm>
            <a:off x="10439400" y="6356350"/>
            <a:ext cx="914400" cy="365125"/>
          </a:xfrm>
        </p:spPr>
        <p:txBody>
          <a:bodyPr vert="horz" lIns="91440" tIns="45720" rIns="91440" bIns="45720" rtlCol="0" anchor="ctr">
            <a:normAutofit/>
          </a:bodyPr>
          <a:lstStyle/>
          <a:p>
            <a:pPr>
              <a:spcAft>
                <a:spcPts val="600"/>
              </a:spcAft>
              <a:defRPr/>
            </a:pPr>
            <a:fld id="{660F3F40-12FA-4968-8235-5F18DAFE2DEF}" type="slidenum">
              <a:rPr lang="en-US">
                <a:solidFill>
                  <a:srgbClr val="FFFFFF"/>
                </a:solidFill>
                <a:latin typeface="Calibri" panose="020F0502020204030204"/>
              </a:rPr>
              <a:pPr>
                <a:spcAft>
                  <a:spcPts val="600"/>
                </a:spcAft>
                <a:defRPr/>
              </a:pPr>
              <a:t>17</a:t>
            </a:fld>
            <a:endParaRPr lang="en-US">
              <a:solidFill>
                <a:srgbClr val="FFFFFF"/>
              </a:solidFill>
              <a:latin typeface="Calibri" panose="020F0502020204030204"/>
            </a:endParaRPr>
          </a:p>
        </p:txBody>
      </p:sp>
    </p:spTree>
    <p:extLst>
      <p:ext uri="{BB962C8B-B14F-4D97-AF65-F5344CB8AC3E}">
        <p14:creationId xmlns:p14="http://schemas.microsoft.com/office/powerpoint/2010/main" val="2695220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3B8E3-794B-87A3-2F0E-6DD4836A7C59}"/>
              </a:ext>
            </a:extLst>
          </p:cNvPr>
          <p:cNvSpPr>
            <a:spLocks noGrp="1"/>
          </p:cNvSpPr>
          <p:nvPr>
            <p:ph type="title"/>
          </p:nvPr>
        </p:nvSpPr>
        <p:spPr/>
        <p:txBody>
          <a:bodyPr>
            <a:normAutofit/>
          </a:bodyPr>
          <a:lstStyle/>
          <a:p>
            <a:r>
              <a:rPr lang="lv-LV" altLang="lv-LV" sz="4400" b="1" dirty="0">
                <a:solidFill>
                  <a:srgbClr val="0308DB">
                    <a:lumMod val="50000"/>
                  </a:srgbClr>
                </a:solidFill>
                <a:latin typeface="Verdana" panose="020B0604030504040204" pitchFamily="34" charset="0"/>
                <a:ea typeface="Verdana" panose="020B0604030504040204" pitchFamily="34" charset="0"/>
              </a:rPr>
              <a:t>Sadarbība ar citām programmām</a:t>
            </a:r>
            <a:endParaRPr lang="lv-LV" dirty="0"/>
          </a:p>
        </p:txBody>
      </p:sp>
      <p:sp>
        <p:nvSpPr>
          <p:cNvPr id="4" name="Slide Number Placeholder 3">
            <a:extLst>
              <a:ext uri="{FF2B5EF4-FFF2-40B4-BE49-F238E27FC236}">
                <a16:creationId xmlns:a16="http://schemas.microsoft.com/office/drawing/2014/main" id="{1AF5004F-DA3F-5B79-F7A4-BE04F138DA90}"/>
              </a:ext>
            </a:extLst>
          </p:cNvPr>
          <p:cNvSpPr>
            <a:spLocks noGrp="1"/>
          </p:cNvSpPr>
          <p:nvPr>
            <p:ph type="sldNum" sz="quarter" idx="12"/>
          </p:nvPr>
        </p:nvSpPr>
        <p:spPr/>
        <p:txBody>
          <a:bodyPr/>
          <a:lstStyle/>
          <a:p>
            <a:fld id="{660F3F40-12FA-4968-8235-5F18DAFE2DEF}" type="slidenum">
              <a:rPr lang="lv-LV" smtClean="0"/>
              <a:t>18</a:t>
            </a:fld>
            <a:endParaRPr lang="lv-LV"/>
          </a:p>
        </p:txBody>
      </p:sp>
      <p:pic>
        <p:nvPicPr>
          <p:cNvPr id="8" name="Picture 7">
            <a:extLst>
              <a:ext uri="{FF2B5EF4-FFF2-40B4-BE49-F238E27FC236}">
                <a16:creationId xmlns:a16="http://schemas.microsoft.com/office/drawing/2014/main" id="{9D2E9598-0A68-2F6B-3643-BC421BEC4478}"/>
              </a:ext>
            </a:extLst>
          </p:cNvPr>
          <p:cNvPicPr>
            <a:picLocks noChangeAspect="1"/>
          </p:cNvPicPr>
          <p:nvPr/>
        </p:nvPicPr>
        <p:blipFill>
          <a:blip r:embed="rId2"/>
          <a:stretch>
            <a:fillRect/>
          </a:stretch>
        </p:blipFill>
        <p:spPr>
          <a:xfrm>
            <a:off x="838200" y="1870075"/>
            <a:ext cx="6001613" cy="1816401"/>
          </a:xfrm>
          <a:prstGeom prst="rect">
            <a:avLst/>
          </a:prstGeom>
        </p:spPr>
      </p:pic>
      <p:pic>
        <p:nvPicPr>
          <p:cNvPr id="10" name="Picture 9">
            <a:extLst>
              <a:ext uri="{FF2B5EF4-FFF2-40B4-BE49-F238E27FC236}">
                <a16:creationId xmlns:a16="http://schemas.microsoft.com/office/drawing/2014/main" id="{C641F427-50FA-6D66-791C-C53D912CC5B0}"/>
              </a:ext>
            </a:extLst>
          </p:cNvPr>
          <p:cNvPicPr>
            <a:picLocks noChangeAspect="1"/>
          </p:cNvPicPr>
          <p:nvPr/>
        </p:nvPicPr>
        <p:blipFill>
          <a:blip r:embed="rId3"/>
          <a:stretch>
            <a:fillRect/>
          </a:stretch>
        </p:blipFill>
        <p:spPr>
          <a:xfrm>
            <a:off x="6929355" y="575481"/>
            <a:ext cx="4782217" cy="5601482"/>
          </a:xfrm>
          <a:prstGeom prst="rect">
            <a:avLst/>
          </a:prstGeom>
        </p:spPr>
      </p:pic>
    </p:spTree>
    <p:extLst>
      <p:ext uri="{BB962C8B-B14F-4D97-AF65-F5344CB8AC3E}">
        <p14:creationId xmlns:p14="http://schemas.microsoft.com/office/powerpoint/2010/main" val="13263610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0" y="642938"/>
            <a:ext cx="5029200" cy="960437"/>
          </a:xfrm>
        </p:spPr>
        <p:txBody>
          <a:bodyPr/>
          <a:lstStyle/>
          <a:p>
            <a:r>
              <a:rPr lang="lv-LV" dirty="0"/>
              <a:t>Kas ir Radošā Eiropa</a:t>
            </a:r>
            <a:r>
              <a:rPr lang="nl-NL" dirty="0"/>
              <a:t>?</a:t>
            </a:r>
          </a:p>
        </p:txBody>
      </p:sp>
      <p:sp>
        <p:nvSpPr>
          <p:cNvPr id="7" name="Tijdelijke aanduiding voor inhoud 6">
            <a:extLst>
              <a:ext uri="{FF2B5EF4-FFF2-40B4-BE49-F238E27FC236}">
                <a16:creationId xmlns:a16="http://schemas.microsoft.com/office/drawing/2014/main" id="{49676ACB-81FA-4AB9-AEE1-26C2F546106B}"/>
              </a:ext>
            </a:extLst>
          </p:cNvPr>
          <p:cNvSpPr>
            <a:spLocks noGrp="1"/>
          </p:cNvSpPr>
          <p:nvPr>
            <p:ph idx="4294967295"/>
          </p:nvPr>
        </p:nvSpPr>
        <p:spPr>
          <a:xfrm>
            <a:off x="97971" y="1730603"/>
            <a:ext cx="5435600" cy="4561340"/>
          </a:xfrm>
        </p:spPr>
        <p:txBody>
          <a:bodyPr>
            <a:normAutofit fontScale="92500"/>
          </a:bodyPr>
          <a:lstStyle/>
          <a:p>
            <a:pPr marL="0" indent="0">
              <a:buNone/>
            </a:pPr>
            <a:r>
              <a:rPr lang="nl" sz="2400" dirty="0">
                <a:latin typeface="Century Gothic" panose="020B0502020202020204" pitchFamily="34" charset="0"/>
                <a:ea typeface="+mn-lt"/>
                <a:cs typeface="+mn-lt"/>
              </a:rPr>
              <a:t>3 </a:t>
            </a:r>
            <a:r>
              <a:rPr lang="lv-LV" sz="2400" dirty="0">
                <a:latin typeface="Century Gothic" panose="020B0502020202020204" pitchFamily="34" charset="0"/>
                <a:ea typeface="+mn-lt"/>
                <a:cs typeface="+mn-lt"/>
              </a:rPr>
              <a:t>programmas atzari</a:t>
            </a:r>
            <a:r>
              <a:rPr lang="nl" sz="2400" dirty="0">
                <a:latin typeface="Century Gothic" panose="020B0502020202020204" pitchFamily="34" charset="0"/>
                <a:ea typeface="+mn-lt"/>
                <a:cs typeface="+mn-lt"/>
              </a:rPr>
              <a:t>: </a:t>
            </a:r>
            <a:endParaRPr lang="nl-NL" sz="2400" dirty="0">
              <a:latin typeface="Century Gothic" panose="020B0502020202020204" pitchFamily="34" charset="0"/>
              <a:ea typeface="+mn-lt"/>
              <a:cs typeface="+mn-lt"/>
            </a:endParaRPr>
          </a:p>
          <a:p>
            <a:r>
              <a:rPr lang="nl" sz="2400" b="1" dirty="0">
                <a:latin typeface="Century Gothic" panose="020B0502020202020204" pitchFamily="34" charset="0"/>
              </a:rPr>
              <a:t>MEDIA:</a:t>
            </a:r>
            <a:r>
              <a:rPr lang="nl" sz="2400" dirty="0">
                <a:latin typeface="Century Gothic" panose="020B0502020202020204" pitchFamily="34" charset="0"/>
              </a:rPr>
              <a:t> </a:t>
            </a:r>
            <a:r>
              <a:rPr lang="lv-LV" sz="2400" dirty="0">
                <a:latin typeface="Century Gothic" panose="020B0502020202020204" pitchFamily="34" charset="0"/>
                <a:ea typeface="+mn-lt"/>
                <a:cs typeface="+mn-lt"/>
              </a:rPr>
              <a:t>audiovizuālo darbu izstrāde, izplatīšana un piekļuve tiem</a:t>
            </a:r>
          </a:p>
          <a:p>
            <a:endParaRPr lang="nl-NL" sz="2400" dirty="0">
              <a:latin typeface="Century Gothic" panose="020B0502020202020204" pitchFamily="34" charset="0"/>
              <a:ea typeface="+mn-lt"/>
              <a:cs typeface="+mn-lt"/>
            </a:endParaRPr>
          </a:p>
          <a:p>
            <a:r>
              <a:rPr lang="nl" sz="2400" b="1" dirty="0">
                <a:latin typeface="Century Gothic" panose="020B0502020202020204" pitchFamily="34" charset="0"/>
              </a:rPr>
              <a:t>Culture:</a:t>
            </a:r>
            <a:r>
              <a:rPr lang="nl" sz="2400" dirty="0">
                <a:latin typeface="Century Gothic" panose="020B0502020202020204" pitchFamily="34" charset="0"/>
              </a:rPr>
              <a:t> </a:t>
            </a:r>
            <a:r>
              <a:rPr lang="nl-NL" sz="2400" dirty="0">
                <a:latin typeface="Century Gothic" panose="020B0502020202020204" pitchFamily="34" charset="0"/>
                <a:ea typeface="+mn-lt"/>
                <a:cs typeface="+mn-lt"/>
              </a:rPr>
              <a:t>starptautiskā sadarbība un </a:t>
            </a:r>
            <a:r>
              <a:rPr lang="lv-LV" sz="2400" dirty="0">
                <a:latin typeface="Century Gothic" panose="020B0502020202020204" pitchFamily="34" charset="0"/>
                <a:ea typeface="+mn-lt"/>
                <a:cs typeface="+mn-lt"/>
              </a:rPr>
              <a:t>radošo un kultūras sektoru attīstība</a:t>
            </a:r>
          </a:p>
          <a:p>
            <a:endParaRPr lang="lv-LV" sz="2400" dirty="0">
              <a:latin typeface="Century Gothic" panose="020B0502020202020204" pitchFamily="34" charset="0"/>
              <a:ea typeface="+mn-lt"/>
              <a:cs typeface="+mn-lt"/>
            </a:endParaRPr>
          </a:p>
          <a:p>
            <a:r>
              <a:rPr lang="nl" sz="2400" b="1" dirty="0">
                <a:latin typeface="Century Gothic" panose="020B0502020202020204" pitchFamily="34" charset="0"/>
              </a:rPr>
              <a:t>Cross-sectoral:</a:t>
            </a:r>
            <a:r>
              <a:rPr lang="nl" sz="2400" dirty="0">
                <a:latin typeface="Century Gothic" panose="020B0502020202020204" pitchFamily="34" charset="0"/>
              </a:rPr>
              <a:t> </a:t>
            </a:r>
            <a:r>
              <a:rPr lang="en-US" sz="2400" dirty="0" err="1">
                <a:latin typeface="Century Gothic" panose="020B0502020202020204" pitchFamily="34" charset="0"/>
              </a:rPr>
              <a:t>Pētījumi</a:t>
            </a:r>
            <a:r>
              <a:rPr lang="en-US" sz="2400" dirty="0">
                <a:latin typeface="Century Gothic" panose="020B0502020202020204" pitchFamily="34" charset="0"/>
              </a:rPr>
              <a:t> un </a:t>
            </a:r>
            <a:r>
              <a:rPr lang="en-US" sz="2400" dirty="0" err="1">
                <a:latin typeface="Century Gothic" panose="020B0502020202020204" pitchFamily="34" charset="0"/>
              </a:rPr>
              <a:t>novērtējumi</a:t>
            </a:r>
            <a:r>
              <a:rPr lang="en-US" sz="2400" dirty="0">
                <a:latin typeface="Century Gothic" panose="020B0502020202020204" pitchFamily="34" charset="0"/>
              </a:rPr>
              <a:t>, Creative Europe Desks,</a:t>
            </a:r>
            <a:r>
              <a:rPr lang="lv-LV" sz="2400" dirty="0">
                <a:latin typeface="Century Gothic" panose="020B0502020202020204" pitchFamily="34" charset="0"/>
              </a:rPr>
              <a:t> </a:t>
            </a:r>
            <a:r>
              <a:rPr lang="en-US" sz="2400" dirty="0" err="1">
                <a:latin typeface="Century Gothic" panose="020B0502020202020204" pitchFamily="34" charset="0"/>
              </a:rPr>
              <a:t>politikas</a:t>
            </a:r>
            <a:r>
              <a:rPr lang="en-US" sz="2400" dirty="0">
                <a:latin typeface="Century Gothic" panose="020B0502020202020204" pitchFamily="34" charset="0"/>
              </a:rPr>
              <a:t> </a:t>
            </a:r>
            <a:r>
              <a:rPr lang="en-US" sz="2400" dirty="0" err="1">
                <a:latin typeface="Century Gothic" panose="020B0502020202020204" pitchFamily="34" charset="0"/>
              </a:rPr>
              <a:t>izstrāde</a:t>
            </a:r>
            <a:r>
              <a:rPr lang="en-US" sz="2400" dirty="0">
                <a:latin typeface="Century Gothic" panose="020B0502020202020204" pitchFamily="34" charset="0"/>
              </a:rPr>
              <a:t>; </a:t>
            </a:r>
            <a:r>
              <a:rPr lang="lv-LV" sz="2400" dirty="0">
                <a:latin typeface="Century Gothic" panose="020B0502020202020204" pitchFamily="34" charset="0"/>
              </a:rPr>
              <a:t>mediju un inovāciju uzsaukumi u.c.</a:t>
            </a:r>
            <a:endParaRPr lang="nl-NL" sz="2400" dirty="0">
              <a:latin typeface="Century Gothic" panose="020B0502020202020204" pitchFamily="34" charset="0"/>
            </a:endParaRPr>
          </a:p>
        </p:txBody>
      </p:sp>
      <p:pic>
        <p:nvPicPr>
          <p:cNvPr id="2050" name="Picture 2">
            <a:extLst>
              <a:ext uri="{FF2B5EF4-FFF2-40B4-BE49-F238E27FC236}">
                <a16:creationId xmlns:a16="http://schemas.microsoft.com/office/drawing/2014/main" id="{5217576A-BE55-411F-B891-F4F7BC7FA6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4843" y="-4414"/>
            <a:ext cx="6858000" cy="6962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2365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A686A09-08D1-488F-A17B-5F21DDA3E202}"/>
              </a:ext>
            </a:extLst>
          </p:cNvPr>
          <p:cNvSpPr>
            <a:spLocks noGrp="1"/>
          </p:cNvSpPr>
          <p:nvPr>
            <p:ph type="title"/>
          </p:nvPr>
        </p:nvSpPr>
        <p:spPr>
          <a:xfrm>
            <a:off x="1341718" y="121988"/>
            <a:ext cx="8128000" cy="1036642"/>
          </a:xfrm>
        </p:spPr>
        <p:txBody>
          <a:bodyPr/>
          <a:lstStyle/>
          <a:p>
            <a:r>
              <a:rPr lang="lv-LV" altLang="en-US" sz="3200" dirty="0">
                <a:solidFill>
                  <a:srgbClr val="0308DB">
                    <a:lumMod val="50000"/>
                  </a:srgbClr>
                </a:solidFill>
                <a:latin typeface="Verdana" panose="020B0604030504040204" pitchFamily="34" charset="0"/>
                <a:cs typeface="+mj-cs"/>
              </a:rPr>
              <a:t>Apvārsnis Eiropa 2. klastera </a:t>
            </a:r>
            <a:br>
              <a:rPr lang="lv-LV" altLang="en-US" sz="3200" dirty="0">
                <a:solidFill>
                  <a:srgbClr val="0308DB">
                    <a:lumMod val="50000"/>
                  </a:srgbClr>
                </a:solidFill>
                <a:latin typeface="Verdana" panose="020B0604030504040204" pitchFamily="34" charset="0"/>
                <a:cs typeface="+mj-cs"/>
              </a:rPr>
            </a:br>
            <a:r>
              <a:rPr lang="lv-LV" altLang="en-US" sz="3200" dirty="0">
                <a:solidFill>
                  <a:srgbClr val="0308DB">
                    <a:lumMod val="50000"/>
                  </a:srgbClr>
                </a:solidFill>
                <a:latin typeface="Verdana" panose="020B0604030504040204" pitchFamily="34" charset="0"/>
                <a:cs typeface="+mj-cs"/>
              </a:rPr>
              <a:t>darba programma</a:t>
            </a:r>
            <a:endParaRPr lang="lv-LV" sz="3200" dirty="0">
              <a:solidFill>
                <a:srgbClr val="0308DB">
                  <a:lumMod val="50000"/>
                </a:srgbClr>
              </a:solidFill>
              <a:latin typeface="Verdana" panose="020B0604030504040204" pitchFamily="34" charset="0"/>
              <a:cs typeface="+mj-cs"/>
            </a:endParaRPr>
          </a:p>
        </p:txBody>
      </p:sp>
      <p:sp>
        <p:nvSpPr>
          <p:cNvPr id="6" name="Slaida numura vietturis 5">
            <a:extLst>
              <a:ext uri="{FF2B5EF4-FFF2-40B4-BE49-F238E27FC236}">
                <a16:creationId xmlns:a16="http://schemas.microsoft.com/office/drawing/2014/main" id="{6940D331-3EA1-43C5-84E3-2499B9F8E445}"/>
              </a:ext>
            </a:extLst>
          </p:cNvPr>
          <p:cNvSpPr>
            <a:spLocks noGrp="1"/>
          </p:cNvSpPr>
          <p:nvPr>
            <p:ph type="sldNum" sz="quarter" idx="13"/>
          </p:nvPr>
        </p:nvSpPr>
        <p:spPr/>
        <p:txBody>
          <a:bodyPr/>
          <a:lstStyle/>
          <a:p>
            <a:pPr>
              <a:defRPr/>
            </a:pPr>
            <a:fld id="{559B3BF5-5EA0-4E17-AB4B-664290D5DB15}" type="slidenum">
              <a:rPr lang="en-US" altLang="lv-LV" smtClean="0"/>
              <a:pPr>
                <a:defRPr/>
              </a:pPr>
              <a:t>2</a:t>
            </a:fld>
            <a:endParaRPr lang="en-US" altLang="lv-LV"/>
          </a:p>
        </p:txBody>
      </p:sp>
      <p:sp>
        <p:nvSpPr>
          <p:cNvPr id="9" name="Rectangle 8">
            <a:extLst>
              <a:ext uri="{FF2B5EF4-FFF2-40B4-BE49-F238E27FC236}">
                <a16:creationId xmlns:a16="http://schemas.microsoft.com/office/drawing/2014/main" id="{B272BFCC-6E72-3D43-8A41-B23C9D158061}"/>
              </a:ext>
            </a:extLst>
          </p:cNvPr>
          <p:cNvSpPr/>
          <p:nvPr/>
        </p:nvSpPr>
        <p:spPr>
          <a:xfrm>
            <a:off x="4316520" y="1817078"/>
            <a:ext cx="2606496" cy="1077218"/>
          </a:xfrm>
          <a:prstGeom prst="rect">
            <a:avLst/>
          </a:prstGeom>
          <a:ln w="12700">
            <a:solidFill>
              <a:srgbClr val="0070C0"/>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5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info</a:t>
            </a:r>
            <a:r>
              <a:rPr lang="lv-LV" sz="1500" i="1" kern="0" dirty="0" err="1">
                <a:solidFill>
                  <a:prstClr val="black"/>
                </a:solidFill>
                <a:latin typeface="Verdana" panose="020B0604030504040204" pitchFamily="34" charset="0"/>
                <a:ea typeface="Verdana" panose="020B0604030504040204" pitchFamily="34" charset="0"/>
              </a:rPr>
              <a:t>day</a:t>
            </a:r>
            <a:r>
              <a:rPr kumimoji="0" lang="en-US" sz="15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lang="en-US" sz="1600" dirty="0">
                <a:hlinkClick r:id="rId2"/>
              </a:rPr>
              <a:t>Events | The research and innovation community platform (europa.eu)</a:t>
            </a:r>
            <a:endParaRPr kumimoji="0" lang="en-US" sz="15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11" name="Rectangle 10">
            <a:extLst>
              <a:ext uri="{FF2B5EF4-FFF2-40B4-BE49-F238E27FC236}">
                <a16:creationId xmlns:a16="http://schemas.microsoft.com/office/drawing/2014/main" id="{5136ECD4-0D00-6C47-A67D-98A04F5B48AC}"/>
              </a:ext>
            </a:extLst>
          </p:cNvPr>
          <p:cNvSpPr/>
          <p:nvPr/>
        </p:nvSpPr>
        <p:spPr>
          <a:xfrm>
            <a:off x="4361120" y="3577990"/>
            <a:ext cx="2606496" cy="1323439"/>
          </a:xfrm>
          <a:prstGeom prst="rect">
            <a:avLst/>
          </a:prstGeom>
          <a:ln w="12700">
            <a:solidFill>
              <a:srgbClr val="0070C0"/>
            </a:solidFill>
          </a:ln>
        </p:spPr>
        <p:txBody>
          <a:bodyPr wrap="square">
            <a:spAutoFit/>
          </a:bodyPr>
          <a:lstStyle/>
          <a:p>
            <a:pPr lvl="0" defTabSz="938213" eaLnBrk="0" fontAlgn="base" hangingPunct="0">
              <a:spcBef>
                <a:spcPct val="0"/>
              </a:spcBef>
              <a:spcAft>
                <a:spcPct val="0"/>
              </a:spcAft>
            </a:pPr>
            <a:r>
              <a:rPr lang="lv-LV" sz="1500" i="1" dirty="0">
                <a:latin typeface="Verdana" panose="020B0604030504040204" pitchFamily="34" charset="0"/>
                <a:ea typeface="Verdana" panose="020B0604030504040204" pitchFamily="34" charset="0"/>
              </a:rPr>
              <a:t>darba programma</a:t>
            </a:r>
            <a:r>
              <a:rPr lang="en-US" sz="1500" i="1" dirty="0">
                <a:latin typeface="Verdana" panose="020B0604030504040204" pitchFamily="34" charset="0"/>
                <a:ea typeface="Verdana" panose="020B0604030504040204" pitchFamily="34" charset="0"/>
              </a:rPr>
              <a:t>:</a:t>
            </a:r>
            <a:r>
              <a:rPr lang="en-US" sz="1500" i="1" kern="0" dirty="0">
                <a:solidFill>
                  <a:prstClr val="black"/>
                </a:solidFill>
                <a:latin typeface="Verdana" panose="020B0604030504040204" pitchFamily="34" charset="0"/>
                <a:ea typeface="Verdana" panose="020B0604030504040204" pitchFamily="34" charset="0"/>
              </a:rPr>
              <a:t> </a:t>
            </a:r>
            <a:r>
              <a:rPr lang="en-US" sz="1600" dirty="0">
                <a:hlinkClick r:id="rId3"/>
              </a:rPr>
              <a:t>wp-5-culture-creativity-and-inclusive-society_horizon-2023-2024_en.pdf (europa.eu)</a:t>
            </a:r>
            <a:endParaRPr kumimoji="0" lang="en-US" sz="15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pic>
        <p:nvPicPr>
          <p:cNvPr id="8" name="Picture 7">
            <a:extLst>
              <a:ext uri="{FF2B5EF4-FFF2-40B4-BE49-F238E27FC236}">
                <a16:creationId xmlns:a16="http://schemas.microsoft.com/office/drawing/2014/main" id="{C5ACA3A5-6626-4E52-9644-B7EA884AF790}"/>
              </a:ext>
            </a:extLst>
          </p:cNvPr>
          <p:cNvPicPr>
            <a:picLocks noChangeAspect="1"/>
          </p:cNvPicPr>
          <p:nvPr/>
        </p:nvPicPr>
        <p:blipFill>
          <a:blip r:embed="rId4"/>
          <a:stretch>
            <a:fillRect/>
          </a:stretch>
        </p:blipFill>
        <p:spPr>
          <a:xfrm>
            <a:off x="0" y="1384811"/>
            <a:ext cx="4321788" cy="5053652"/>
          </a:xfrm>
          <a:prstGeom prst="rect">
            <a:avLst/>
          </a:prstGeom>
        </p:spPr>
      </p:pic>
      <p:pic>
        <p:nvPicPr>
          <p:cNvPr id="1028" name="Picture 4" descr="Hero Image">
            <a:extLst>
              <a:ext uri="{FF2B5EF4-FFF2-40B4-BE49-F238E27FC236}">
                <a16:creationId xmlns:a16="http://schemas.microsoft.com/office/drawing/2014/main" id="{F5EE41FE-B8BC-5D03-C3A3-279DF8B4A3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67616" y="1969586"/>
            <a:ext cx="5224384" cy="3385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9487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08B616F-177E-4BD8-AA8A-05910D3094A9}"/>
              </a:ext>
            </a:extLst>
          </p:cNvPr>
          <p:cNvSpPr/>
          <p:nvPr/>
        </p:nvSpPr>
        <p:spPr>
          <a:xfrm>
            <a:off x="-8371" y="-174008"/>
            <a:ext cx="5811669" cy="7039969"/>
          </a:xfrm>
          <a:prstGeom prst="rect">
            <a:avLst/>
          </a:prstGeom>
          <a:solidFill>
            <a:srgbClr val="F6F6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3" name="Picture 3" descr="A picture containing text, person&#10;&#10;Description automatically generated">
            <a:extLst>
              <a:ext uri="{FF2B5EF4-FFF2-40B4-BE49-F238E27FC236}">
                <a16:creationId xmlns:a16="http://schemas.microsoft.com/office/drawing/2014/main" id="{7D7626C6-B80D-4171-9C68-1DD71884A87F}"/>
              </a:ext>
            </a:extLst>
          </p:cNvPr>
          <p:cNvPicPr>
            <a:picLocks noChangeAspect="1"/>
          </p:cNvPicPr>
          <p:nvPr/>
        </p:nvPicPr>
        <p:blipFill>
          <a:blip r:embed="rId3"/>
          <a:stretch>
            <a:fillRect/>
          </a:stretch>
        </p:blipFill>
        <p:spPr>
          <a:xfrm>
            <a:off x="3273430" y="-178558"/>
            <a:ext cx="21497498" cy="7215116"/>
          </a:xfrm>
          <a:prstGeom prst="rect">
            <a:avLst/>
          </a:prstGeom>
        </p:spPr>
      </p:pic>
      <p:sp>
        <p:nvSpPr>
          <p:cNvPr id="5" name="TextBox 4">
            <a:extLst>
              <a:ext uri="{FF2B5EF4-FFF2-40B4-BE49-F238E27FC236}">
                <a16:creationId xmlns:a16="http://schemas.microsoft.com/office/drawing/2014/main" id="{DC74EC34-E171-44E0-AB4A-2EE30552F91D}"/>
              </a:ext>
            </a:extLst>
          </p:cNvPr>
          <p:cNvSpPr txBox="1"/>
          <p:nvPr/>
        </p:nvSpPr>
        <p:spPr>
          <a:xfrm>
            <a:off x="311625" y="1794608"/>
            <a:ext cx="6077079" cy="40257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800" b="0" i="0" u="none" strike="noStrike" kern="1200" cap="none" spc="0" normalizeH="0" baseline="0" noProof="0" dirty="0">
              <a:ln>
                <a:noFill/>
              </a:ln>
              <a:solidFill>
                <a:prstClr val="black"/>
              </a:solidFill>
              <a:effectLst/>
              <a:uLnTx/>
              <a:uFillTx/>
              <a:latin typeface="Century Gothic" panose="020B0502020202020204"/>
              <a:ea typeface="+mn-lt"/>
              <a:cs typeface="+mn-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v-LV" sz="1800" b="0" i="0" u="none" strike="noStrike" kern="1200" cap="none" spc="0" normalizeH="0" baseline="0" noProof="0" dirty="0">
                <a:ln>
                  <a:noFill/>
                </a:ln>
                <a:solidFill>
                  <a:prstClr val="black"/>
                </a:solidFill>
                <a:effectLst/>
                <a:uLnTx/>
                <a:uFillTx/>
                <a:latin typeface="Century Gothic" panose="020B0502020202020204"/>
                <a:ea typeface="+mn-lt"/>
                <a:cs typeface="+mn-lt"/>
              </a:rPr>
              <a:t>Maza mēroga</a:t>
            </a:r>
            <a:r>
              <a:rPr lang="nl-NL" dirty="0">
                <a:solidFill>
                  <a:prstClr val="black"/>
                </a:solidFill>
                <a:latin typeface="Century Gothic" panose="020B0502020202020204"/>
                <a:ea typeface="+mn-lt"/>
                <a:cs typeface="+mn-lt"/>
              </a:rPr>
              <a:t>: max.</a:t>
            </a:r>
            <a:r>
              <a:rPr kumimoji="0" lang="nl-NL" sz="1800" b="0" i="0" u="none" strike="noStrike" kern="1200" cap="none" spc="0" normalizeH="0" baseline="0" noProof="0" dirty="0">
                <a:ln>
                  <a:noFill/>
                </a:ln>
                <a:solidFill>
                  <a:prstClr val="black"/>
                </a:solidFill>
                <a:effectLst/>
                <a:uLnTx/>
                <a:uFillTx/>
                <a:latin typeface="Century Gothic" panose="020B0502020202020204"/>
                <a:ea typeface="+mn-lt"/>
                <a:cs typeface="+mn-lt"/>
              </a:rPr>
              <a:t> €200.000, </a:t>
            </a:r>
            <a:r>
              <a:rPr kumimoji="0" lang="lv-LV" sz="1800" b="0" i="0" u="none" strike="noStrike" kern="1200" cap="none" spc="0" normalizeH="0" baseline="0" noProof="0" dirty="0">
                <a:ln>
                  <a:noFill/>
                </a:ln>
                <a:solidFill>
                  <a:prstClr val="black"/>
                </a:solidFill>
                <a:effectLst/>
                <a:uLnTx/>
                <a:uFillTx/>
                <a:latin typeface="Century Gothic" panose="020B0502020202020204"/>
                <a:ea typeface="+mn-lt"/>
                <a:cs typeface="+mn-lt"/>
              </a:rPr>
              <a:t>līdzfinansējums </a:t>
            </a:r>
            <a:r>
              <a:rPr kumimoji="0" lang="nl-NL" sz="1800" b="0" i="0" u="none" strike="noStrike" kern="1200" cap="none" spc="0" normalizeH="0" baseline="0" noProof="0" dirty="0">
                <a:ln>
                  <a:noFill/>
                </a:ln>
                <a:solidFill>
                  <a:prstClr val="black"/>
                </a:solidFill>
                <a:effectLst/>
                <a:uLnTx/>
                <a:uFillTx/>
                <a:latin typeface="Century Gothic" panose="020B0502020202020204"/>
                <a:ea typeface="+mn-lt"/>
                <a:cs typeface="+mn-lt"/>
              </a:rPr>
              <a:t>80%, 3 </a:t>
            </a:r>
            <a:r>
              <a:rPr kumimoji="0" lang="lv-LV" sz="1800" b="0" i="0" u="none" strike="noStrike" kern="1200" cap="none" spc="0" normalizeH="0" baseline="0" noProof="0" dirty="0">
                <a:ln>
                  <a:noFill/>
                </a:ln>
                <a:solidFill>
                  <a:prstClr val="black"/>
                </a:solidFill>
                <a:effectLst/>
                <a:uLnTx/>
                <a:uFillTx/>
                <a:latin typeface="Century Gothic" panose="020B0502020202020204"/>
                <a:ea typeface="+mn-lt"/>
                <a:cs typeface="+mn-lt"/>
              </a:rPr>
              <a:t>partneri no </a:t>
            </a:r>
            <a:r>
              <a:rPr kumimoji="0" lang="nl-NL" sz="1800" b="0" i="0" u="none" strike="noStrike" kern="1200" cap="none" spc="0" normalizeH="0" baseline="0" noProof="0" dirty="0">
                <a:ln>
                  <a:noFill/>
                </a:ln>
                <a:solidFill>
                  <a:prstClr val="black"/>
                </a:solidFill>
                <a:effectLst/>
                <a:uLnTx/>
                <a:uFillTx/>
                <a:latin typeface="Century Gothic" panose="020B0502020202020204"/>
                <a:ea typeface="+mn-lt"/>
                <a:cs typeface="+mn-lt"/>
              </a:rPr>
              <a:t>3 </a:t>
            </a:r>
            <a:r>
              <a:rPr kumimoji="0" lang="lv-LV" sz="1800" b="0" i="0" u="none" strike="noStrike" kern="1200" cap="none" spc="0" normalizeH="0" baseline="0" noProof="0" dirty="0" err="1">
                <a:ln>
                  <a:noFill/>
                </a:ln>
                <a:solidFill>
                  <a:prstClr val="black"/>
                </a:solidFill>
                <a:effectLst/>
                <a:uLnTx/>
                <a:uFillTx/>
                <a:latin typeface="Century Gothic" panose="020B0502020202020204"/>
                <a:ea typeface="+mn-lt"/>
                <a:cs typeface="+mn-lt"/>
              </a:rPr>
              <a:t>da</a:t>
            </a:r>
            <a:r>
              <a:rPr lang="lv-LV" dirty="0" err="1">
                <a:solidFill>
                  <a:prstClr val="black"/>
                </a:solidFill>
                <a:latin typeface="Century Gothic" panose="020B0502020202020204"/>
                <a:ea typeface="+mn-lt"/>
                <a:cs typeface="+mn-lt"/>
              </a:rPr>
              <a:t>žādām</a:t>
            </a:r>
            <a:r>
              <a:rPr lang="lv-LV" dirty="0">
                <a:solidFill>
                  <a:prstClr val="black"/>
                </a:solidFill>
                <a:latin typeface="Century Gothic" panose="020B0502020202020204"/>
                <a:ea typeface="+mn-lt"/>
                <a:cs typeface="+mn-lt"/>
              </a:rPr>
              <a:t> valstīm</a:t>
            </a:r>
            <a:endParaRPr kumimoji="0" lang="nl-NL" sz="1800" b="0" i="0" u="none" strike="noStrike" kern="1200" cap="none" spc="0" normalizeH="0" baseline="0" noProof="0" dirty="0">
              <a:ln>
                <a:noFill/>
              </a:ln>
              <a:solidFill>
                <a:prstClr val="black"/>
              </a:solidFill>
              <a:effectLst/>
              <a:uLnTx/>
              <a:uFillTx/>
              <a:latin typeface="Century Gothic" panose="020B0502020202020204"/>
              <a:ea typeface="+mn-lt"/>
              <a:cs typeface="+mn-lt"/>
            </a:endParaRPr>
          </a:p>
          <a:p>
            <a:pPr marL="285750" indent="-285750">
              <a:buFont typeface="Arial" panose="020B0604020202020204" pitchFamily="34" charset="0"/>
              <a:buChar char="•"/>
              <a:defRPr/>
            </a:pPr>
            <a:r>
              <a:rPr lang="lv-LV" dirty="0">
                <a:solidFill>
                  <a:prstClr val="black"/>
                </a:solidFill>
                <a:latin typeface="Century Gothic" panose="020B0502020202020204"/>
                <a:ea typeface="+mn-lt"/>
                <a:cs typeface="+mn-lt"/>
              </a:rPr>
              <a:t>Vidēja mēroga</a:t>
            </a:r>
            <a:r>
              <a:rPr lang="nl-NL" dirty="0">
                <a:solidFill>
                  <a:prstClr val="black"/>
                </a:solidFill>
                <a:latin typeface="Century Gothic" panose="020B0502020202020204"/>
                <a:ea typeface="+mn-lt"/>
                <a:cs typeface="+mn-lt"/>
              </a:rPr>
              <a:t>: max.</a:t>
            </a:r>
            <a:r>
              <a:rPr kumimoji="0" lang="nl-NL" sz="1800" b="0" i="0" u="none" strike="noStrike" kern="1200" cap="none" spc="0" normalizeH="0" baseline="0" noProof="0" dirty="0">
                <a:ln>
                  <a:noFill/>
                </a:ln>
                <a:solidFill>
                  <a:prstClr val="black"/>
                </a:solidFill>
                <a:effectLst/>
                <a:uLnTx/>
                <a:uFillTx/>
                <a:latin typeface="Century Gothic" panose="020B0502020202020204"/>
                <a:ea typeface="+mn-lt"/>
                <a:cs typeface="+mn-lt"/>
              </a:rPr>
              <a:t> €1.000.000, </a:t>
            </a:r>
            <a:r>
              <a:rPr kumimoji="0" lang="lv-LV" sz="1800" b="0" i="0" u="none" strike="noStrike" kern="1200" cap="none" spc="0" normalizeH="0" baseline="0" noProof="0" dirty="0">
                <a:ln>
                  <a:noFill/>
                </a:ln>
                <a:solidFill>
                  <a:prstClr val="black"/>
                </a:solidFill>
                <a:effectLst/>
                <a:uLnTx/>
                <a:uFillTx/>
                <a:latin typeface="Century Gothic" panose="020B0502020202020204"/>
                <a:ea typeface="+mn-lt"/>
                <a:cs typeface="+mn-lt"/>
              </a:rPr>
              <a:t>līdzfinansējums</a:t>
            </a:r>
            <a:r>
              <a:rPr kumimoji="0" lang="nl-NL" sz="1800" b="0" i="0" u="none" strike="noStrike" kern="1200" cap="none" spc="0" normalizeH="0" baseline="0" noProof="0" dirty="0">
                <a:ln>
                  <a:noFill/>
                </a:ln>
                <a:solidFill>
                  <a:prstClr val="black"/>
                </a:solidFill>
                <a:effectLst/>
                <a:uLnTx/>
                <a:uFillTx/>
                <a:latin typeface="Century Gothic" panose="020B0502020202020204"/>
                <a:ea typeface="+mn-lt"/>
                <a:cs typeface="+mn-lt"/>
              </a:rPr>
              <a:t> 70%, 5 </a:t>
            </a:r>
            <a:r>
              <a:rPr kumimoji="0" lang="lv-LV" sz="1800" b="0" i="0" u="none" strike="noStrike" kern="1200" cap="none" spc="0" normalizeH="0" baseline="0" noProof="0" dirty="0">
                <a:ln>
                  <a:noFill/>
                </a:ln>
                <a:solidFill>
                  <a:prstClr val="black"/>
                </a:solidFill>
                <a:effectLst/>
                <a:uLnTx/>
                <a:uFillTx/>
                <a:latin typeface="Century Gothic" panose="020B0502020202020204"/>
                <a:ea typeface="+mn-lt"/>
                <a:cs typeface="+mn-lt"/>
              </a:rPr>
              <a:t>partneri no </a:t>
            </a:r>
            <a:r>
              <a:rPr kumimoji="0" lang="nl-NL" sz="1800" b="0" i="0" u="none" strike="noStrike" kern="1200" cap="none" spc="0" normalizeH="0" baseline="0" noProof="0" dirty="0">
                <a:ln>
                  <a:noFill/>
                </a:ln>
                <a:solidFill>
                  <a:prstClr val="black"/>
                </a:solidFill>
                <a:effectLst/>
                <a:uLnTx/>
                <a:uFillTx/>
                <a:latin typeface="Century Gothic" panose="020B0502020202020204"/>
                <a:ea typeface="+mn-lt"/>
                <a:cs typeface="+mn-lt"/>
              </a:rPr>
              <a:t>5 </a:t>
            </a:r>
            <a:r>
              <a:rPr kumimoji="0" lang="lv-LV" sz="1800" b="0" i="0" u="none" strike="noStrike" kern="1200" cap="none" spc="0" normalizeH="0" baseline="0" noProof="0" dirty="0">
                <a:ln>
                  <a:noFill/>
                </a:ln>
                <a:solidFill>
                  <a:prstClr val="black"/>
                </a:solidFill>
                <a:effectLst/>
                <a:uLnTx/>
                <a:uFillTx/>
                <a:latin typeface="Century Gothic" panose="020B0502020202020204"/>
                <a:ea typeface="+mn-lt"/>
                <a:cs typeface="+mn-lt"/>
              </a:rPr>
              <a:t>dažādām valstīm</a:t>
            </a:r>
            <a:endParaRPr kumimoji="0" lang="nl-NL" sz="1800" b="0" i="0" u="none" strike="noStrike" kern="1200" cap="none" spc="0" normalizeH="0" baseline="0" noProof="0" dirty="0">
              <a:ln>
                <a:noFill/>
              </a:ln>
              <a:solidFill>
                <a:prstClr val="black"/>
              </a:solidFill>
              <a:effectLst/>
              <a:uLnTx/>
              <a:uFillTx/>
              <a:latin typeface="Century Gothic" panose="020B0502020202020204"/>
              <a:ea typeface="+mn-lt"/>
              <a:cs typeface="+mn-lt"/>
            </a:endParaRPr>
          </a:p>
          <a:p>
            <a:pPr marL="285750" indent="-285750">
              <a:buFont typeface="Arial" panose="020B0604020202020204" pitchFamily="34" charset="0"/>
              <a:buChar char="•"/>
              <a:defRPr/>
            </a:pPr>
            <a:r>
              <a:rPr lang="lv-LV" dirty="0">
                <a:solidFill>
                  <a:prstClr val="black"/>
                </a:solidFill>
                <a:latin typeface="Century Gothic" panose="020B0502020202020204"/>
                <a:ea typeface="+mn-lt"/>
                <a:cs typeface="+mn-lt"/>
              </a:rPr>
              <a:t>Liela mēroga</a:t>
            </a:r>
            <a:r>
              <a:rPr lang="nl-NL" dirty="0">
                <a:solidFill>
                  <a:prstClr val="black"/>
                </a:solidFill>
                <a:latin typeface="Century Gothic" panose="020B0502020202020204"/>
                <a:ea typeface="+mn-lt"/>
                <a:cs typeface="+mn-lt"/>
              </a:rPr>
              <a:t>: max.</a:t>
            </a:r>
            <a:r>
              <a:rPr kumimoji="0" lang="nl-NL" sz="1800" b="0" i="0" u="none" strike="noStrike" kern="1200" cap="none" spc="0" normalizeH="0" baseline="0" noProof="0" dirty="0">
                <a:ln>
                  <a:noFill/>
                </a:ln>
                <a:solidFill>
                  <a:prstClr val="black"/>
                </a:solidFill>
                <a:effectLst/>
                <a:uLnTx/>
                <a:uFillTx/>
                <a:latin typeface="Century Gothic" panose="020B0502020202020204"/>
                <a:ea typeface="+mn-lt"/>
                <a:cs typeface="+mn-lt"/>
              </a:rPr>
              <a:t> €2.000.000, </a:t>
            </a:r>
            <a:r>
              <a:rPr kumimoji="0" lang="lv-LV" sz="1800" b="0" i="0" u="none" strike="noStrike" kern="1200" cap="none" spc="0" normalizeH="0" baseline="0" noProof="0" dirty="0">
                <a:ln>
                  <a:noFill/>
                </a:ln>
                <a:solidFill>
                  <a:prstClr val="black"/>
                </a:solidFill>
                <a:effectLst/>
                <a:uLnTx/>
                <a:uFillTx/>
                <a:latin typeface="Century Gothic" panose="020B0502020202020204"/>
                <a:ea typeface="+mn-lt"/>
                <a:cs typeface="+mn-lt"/>
              </a:rPr>
              <a:t>līdzfinansējums </a:t>
            </a:r>
            <a:r>
              <a:rPr kumimoji="0" lang="nl-NL" sz="1800" b="0" i="0" u="none" strike="noStrike" kern="1200" cap="none" spc="0" normalizeH="0" baseline="0" noProof="0" dirty="0">
                <a:ln>
                  <a:noFill/>
                </a:ln>
                <a:solidFill>
                  <a:prstClr val="black"/>
                </a:solidFill>
                <a:effectLst/>
                <a:uLnTx/>
                <a:uFillTx/>
                <a:latin typeface="Century Gothic" panose="020B0502020202020204"/>
                <a:ea typeface="+mn-lt"/>
                <a:cs typeface="+mn-lt"/>
              </a:rPr>
              <a:t>60%, 10 </a:t>
            </a:r>
            <a:r>
              <a:rPr kumimoji="0" lang="lv-LV" sz="1800" b="0" i="0" u="none" strike="noStrike" kern="1200" cap="none" spc="0" normalizeH="0" baseline="0" noProof="0" dirty="0">
                <a:ln>
                  <a:noFill/>
                </a:ln>
                <a:solidFill>
                  <a:prstClr val="black"/>
                </a:solidFill>
                <a:effectLst/>
                <a:uLnTx/>
                <a:uFillTx/>
                <a:latin typeface="Century Gothic" panose="020B0502020202020204"/>
                <a:ea typeface="+mn-lt"/>
                <a:cs typeface="+mn-lt"/>
              </a:rPr>
              <a:t>partneri no </a:t>
            </a:r>
            <a:r>
              <a:rPr kumimoji="0" lang="nl-NL" sz="1800" b="0" i="0" u="none" strike="noStrike" kern="1200" cap="none" spc="0" normalizeH="0" baseline="0" noProof="0" dirty="0">
                <a:ln>
                  <a:noFill/>
                </a:ln>
                <a:solidFill>
                  <a:prstClr val="black"/>
                </a:solidFill>
                <a:effectLst/>
                <a:uLnTx/>
                <a:uFillTx/>
                <a:latin typeface="Century Gothic" panose="020B0502020202020204"/>
                <a:ea typeface="+mn-lt"/>
                <a:cs typeface="+mn-lt"/>
              </a:rPr>
              <a:t>10 </a:t>
            </a:r>
            <a:r>
              <a:rPr kumimoji="0" lang="lv-LV" sz="1800" b="0" i="0" u="none" strike="noStrike" kern="1200" cap="none" spc="0" normalizeH="0" baseline="0" noProof="0" dirty="0">
                <a:ln>
                  <a:noFill/>
                </a:ln>
                <a:solidFill>
                  <a:prstClr val="black"/>
                </a:solidFill>
                <a:effectLst/>
                <a:uLnTx/>
                <a:uFillTx/>
                <a:latin typeface="Century Gothic" panose="020B0502020202020204"/>
                <a:ea typeface="+mn-lt"/>
                <a:cs typeface="+mn-lt"/>
              </a:rPr>
              <a:t>dažādām valstīm</a:t>
            </a:r>
            <a:endParaRPr kumimoji="0" lang="nl-NL" sz="1800" b="0" i="0" u="none" strike="noStrike" kern="1200" cap="none" spc="0" normalizeH="0" baseline="0" noProof="0" dirty="0">
              <a:ln>
                <a:noFill/>
              </a:ln>
              <a:solidFill>
                <a:prstClr val="black"/>
              </a:solidFill>
              <a:effectLst/>
              <a:uLnTx/>
              <a:uFillTx/>
              <a:latin typeface="Century Gothic" panose="020B0502020202020204"/>
              <a:ea typeface="+mn-lt"/>
              <a:cs typeface="+mn-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800" b="0" i="0" u="none" strike="noStrike" kern="1200" cap="none" spc="0" normalizeH="0" baseline="0" noProof="0" dirty="0">
              <a:ln>
                <a:noFill/>
              </a:ln>
              <a:solidFill>
                <a:prstClr val="black"/>
              </a:solidFill>
              <a:effectLst/>
              <a:uLnTx/>
              <a:uFillTx/>
              <a:latin typeface="Century Gothic" panose="020B0502020202020204"/>
              <a:ea typeface="+mn-lt"/>
              <a:cs typeface="+mn-lt"/>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800" b="0" i="0" u="none" strike="noStrike" kern="1200" cap="none" spc="0" normalizeH="0" baseline="0" noProof="0" dirty="0">
                <a:ln>
                  <a:noFill/>
                </a:ln>
                <a:solidFill>
                  <a:prstClr val="black"/>
                </a:solidFill>
                <a:effectLst/>
                <a:uLnTx/>
                <a:uFillTx/>
                <a:latin typeface="Century Gothic" panose="020B0502020202020204"/>
                <a:ea typeface="+mn-lt"/>
                <a:cs typeface="+mn-lt"/>
              </a:rPr>
              <a:t>Max 48 </a:t>
            </a:r>
            <a:r>
              <a:rPr kumimoji="0" lang="lv-LV" sz="1800" b="0" i="0" u="none" strike="noStrike" kern="1200" cap="none" spc="0" normalizeH="0" baseline="0" noProof="0" dirty="0">
                <a:ln>
                  <a:noFill/>
                </a:ln>
                <a:solidFill>
                  <a:prstClr val="black"/>
                </a:solidFill>
                <a:effectLst/>
                <a:uLnTx/>
                <a:uFillTx/>
                <a:latin typeface="Century Gothic" panose="020B0502020202020204"/>
                <a:ea typeface="+mn-lt"/>
                <a:cs typeface="+mn-lt"/>
              </a:rPr>
              <a:t>mēneši</a:t>
            </a:r>
            <a:endParaRPr kumimoji="0" lang="nl-NL" sz="1800" b="0" i="0" u="none" strike="noStrike" kern="1200" cap="none" spc="0" normalizeH="0" baseline="0" noProof="0" dirty="0">
              <a:ln>
                <a:noFill/>
              </a:ln>
              <a:solidFill>
                <a:prstClr val="black"/>
              </a:solidFill>
              <a:effectLst/>
              <a:uLnTx/>
              <a:uFillTx/>
              <a:latin typeface="Century Gothic" panose="020B0502020202020204"/>
              <a:ea typeface="+mn-lt"/>
              <a:cs typeface="+mn-lt"/>
            </a:endParaRPr>
          </a:p>
          <a:p>
            <a:pPr marL="0" marR="0" lvl="0" indent="0" algn="l" defTabSz="914400" rtl="0" eaLnBrk="1" fontAlgn="auto" latinLnBrk="0" hangingPunct="1">
              <a:lnSpc>
                <a:spcPct val="100000"/>
              </a:lnSpc>
              <a:spcBef>
                <a:spcPts val="0"/>
              </a:spcBef>
              <a:spcAft>
                <a:spcPts val="0"/>
              </a:spcAft>
              <a:buClrTx/>
              <a:buSzTx/>
              <a:buFont typeface="Arial"/>
              <a:buChar char="•"/>
              <a:tabLst/>
              <a:defRPr/>
            </a:pPr>
            <a:endParaRPr kumimoji="0" lang="en-GB" sz="1800" b="0" i="0" u="none" strike="noStrike" kern="1200" cap="none" spc="0" normalizeH="0" baseline="0" noProof="0" dirty="0">
              <a:ln>
                <a:noFill/>
              </a:ln>
              <a:solidFill>
                <a:prstClr val="black"/>
              </a:solidFill>
              <a:effectLst/>
              <a:uLnTx/>
              <a:uFillTx/>
              <a:latin typeface="Century Gothic" panose="020B0502020202020204"/>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a:ln>
                  <a:noFill/>
                </a:ln>
                <a:solidFill>
                  <a:prstClr val="black"/>
                </a:solidFill>
                <a:effectLst/>
                <a:uLnTx/>
                <a:uFillTx/>
                <a:latin typeface="Century Gothic" panose="020B0502020202020204"/>
                <a:ea typeface="+mn-lt"/>
                <a:cs typeface="+mn-lt"/>
              </a:rPr>
              <a:t>Bu</a:t>
            </a:r>
            <a:r>
              <a:rPr kumimoji="0" lang="lv-LV" sz="1800" b="1" i="0" u="none" strike="noStrike" kern="1200" cap="none" spc="0" normalizeH="0" baseline="0" noProof="0" dirty="0" err="1">
                <a:ln>
                  <a:noFill/>
                </a:ln>
                <a:solidFill>
                  <a:prstClr val="black"/>
                </a:solidFill>
                <a:effectLst/>
                <a:uLnTx/>
                <a:uFillTx/>
                <a:latin typeface="Century Gothic" panose="020B0502020202020204"/>
                <a:ea typeface="+mn-lt"/>
                <a:cs typeface="+mn-lt"/>
              </a:rPr>
              <a:t>džets</a:t>
            </a:r>
            <a:r>
              <a:rPr kumimoji="0" lang="nl-NL" sz="1800" b="1" i="0" u="none" strike="noStrike" kern="1200" cap="none" spc="0" normalizeH="0" baseline="0" noProof="0" dirty="0">
                <a:ln>
                  <a:noFill/>
                </a:ln>
                <a:solidFill>
                  <a:prstClr val="black"/>
                </a:solidFill>
                <a:effectLst/>
                <a:uLnTx/>
                <a:uFillTx/>
                <a:latin typeface="Century Gothic" panose="020B0502020202020204"/>
                <a:ea typeface="+mn-lt"/>
                <a:cs typeface="+mn-lt"/>
              </a:rPr>
              <a:t>: </a:t>
            </a:r>
            <a:r>
              <a:rPr kumimoji="0" lang="nl-NL" sz="1800" i="0" u="none" strike="noStrike" kern="1200" cap="none" spc="0" normalizeH="0" baseline="0" noProof="0" dirty="0">
                <a:ln>
                  <a:noFill/>
                </a:ln>
                <a:solidFill>
                  <a:prstClr val="black"/>
                </a:solidFill>
                <a:effectLst/>
                <a:uLnTx/>
                <a:uFillTx/>
                <a:latin typeface="Century Gothic" panose="020B0502020202020204"/>
                <a:ea typeface="+mn-lt"/>
                <a:cs typeface="+mn-lt"/>
              </a:rPr>
              <a:t> 61 </a:t>
            </a:r>
            <a:r>
              <a:rPr kumimoji="0" lang="lv-LV" sz="1800" i="0" u="none" strike="noStrike" kern="1200" cap="none" spc="0" normalizeH="0" baseline="0" noProof="0" dirty="0">
                <a:ln>
                  <a:noFill/>
                </a:ln>
                <a:solidFill>
                  <a:prstClr val="black"/>
                </a:solidFill>
                <a:effectLst/>
                <a:uLnTx/>
                <a:uFillTx/>
                <a:latin typeface="Century Gothic" panose="020B0502020202020204"/>
                <a:ea typeface="+mn-lt"/>
                <a:cs typeface="+mn-lt"/>
              </a:rPr>
              <a:t>miljoni eiro </a:t>
            </a:r>
            <a:endParaRPr kumimoji="0" lang="en-GB" sz="1800" i="0" u="none" strike="noStrike" kern="1200" cap="none" spc="0" normalizeH="0" baseline="0" noProof="0" dirty="0">
              <a:ln>
                <a:noFill/>
              </a:ln>
              <a:solidFill>
                <a:prstClr val="black"/>
              </a:solidFill>
              <a:effectLst/>
              <a:uLnTx/>
              <a:uFillTx/>
              <a:latin typeface="Century Gothic" panose="020B0502020202020204"/>
              <a:ea typeface="+mn-lt"/>
              <a:cs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b="1" dirty="0">
                <a:solidFill>
                  <a:prstClr val="black"/>
                </a:solidFill>
                <a:latin typeface="Century Gothic" panose="020B0502020202020204"/>
                <a:ea typeface="+mn-lt"/>
                <a:cs typeface="+mn-lt"/>
              </a:rPr>
              <a:t>Launch of call: </a:t>
            </a:r>
            <a:r>
              <a:rPr lang="lv-LV" dirty="0">
                <a:solidFill>
                  <a:prstClr val="black"/>
                </a:solidFill>
                <a:latin typeface="Century Gothic" panose="020B0502020202020204"/>
                <a:ea typeface="+mn-lt"/>
                <a:cs typeface="+mn-lt"/>
              </a:rPr>
              <a:t>2022. gada 17. novembris</a:t>
            </a:r>
            <a:br>
              <a:rPr kumimoji="0" lang="nl-NL" sz="1800" b="1" i="0" u="none" strike="noStrike" kern="1200" cap="none" spc="0" normalizeH="0" baseline="0" noProof="0" dirty="0">
                <a:ln>
                  <a:noFill/>
                </a:ln>
                <a:solidFill>
                  <a:prstClr val="black"/>
                </a:solidFill>
                <a:effectLst/>
                <a:uLnTx/>
                <a:uFillTx/>
                <a:latin typeface="Century Gothic" panose="020B0502020202020204"/>
                <a:ea typeface="+mn-lt"/>
                <a:cs typeface="+mn-lt"/>
              </a:rPr>
            </a:br>
            <a:r>
              <a:rPr kumimoji="0" lang="nl-NL" sz="1800" b="1" i="0" u="none" strike="noStrike" kern="1200" cap="none" spc="0" normalizeH="0" baseline="0" noProof="0" dirty="0">
                <a:ln>
                  <a:noFill/>
                </a:ln>
                <a:solidFill>
                  <a:prstClr val="black"/>
                </a:solidFill>
                <a:effectLst/>
                <a:uLnTx/>
                <a:uFillTx/>
                <a:latin typeface="Century Gothic" panose="020B0502020202020204"/>
                <a:ea typeface="+mn-lt"/>
                <a:cs typeface="+mn-lt"/>
              </a:rPr>
              <a:t>Deadline: </a:t>
            </a:r>
            <a:r>
              <a:rPr kumimoji="0" lang="nl-NL" sz="1800" i="0" u="none" strike="noStrike" kern="1200" cap="none" spc="0" normalizeH="0" baseline="0" noProof="0" dirty="0">
                <a:ln>
                  <a:noFill/>
                </a:ln>
                <a:solidFill>
                  <a:prstClr val="black"/>
                </a:solidFill>
                <a:effectLst/>
                <a:uLnTx/>
                <a:uFillTx/>
                <a:latin typeface="Century Gothic" panose="020B0502020202020204"/>
                <a:ea typeface="+mn-lt"/>
                <a:cs typeface="+mn-lt"/>
              </a:rPr>
              <a:t>2023</a:t>
            </a:r>
            <a:r>
              <a:rPr kumimoji="0" lang="lv-LV" sz="1800" i="0" u="none" strike="noStrike" kern="1200" cap="none" spc="0" normalizeH="0" baseline="0" noProof="0" dirty="0">
                <a:ln>
                  <a:noFill/>
                </a:ln>
                <a:solidFill>
                  <a:prstClr val="black"/>
                </a:solidFill>
                <a:effectLst/>
                <a:uLnTx/>
                <a:uFillTx/>
                <a:latin typeface="Century Gothic" panose="020B0502020202020204"/>
                <a:ea typeface="+mn-lt"/>
                <a:cs typeface="+mn-lt"/>
              </a:rPr>
              <a:t>. gada 23. februārī</a:t>
            </a:r>
            <a:endParaRPr kumimoji="0" lang="en-GB" sz="1800" i="0" u="none" strike="noStrike" kern="1200" cap="none" spc="0" normalizeH="0" baseline="0" noProof="0" dirty="0">
              <a:ln>
                <a:noFill/>
              </a:ln>
              <a:solidFill>
                <a:prstClr val="black"/>
              </a:solidFill>
              <a:effectLst/>
              <a:uLnTx/>
              <a:uFillTx/>
              <a:latin typeface="Century Gothic" panose="020B0502020202020204"/>
              <a:ea typeface="+mn-lt"/>
              <a:cs typeface="+mn-lt"/>
            </a:endParaRPr>
          </a:p>
          <a:p>
            <a:pPr marL="285750" marR="0" lvl="0" indent="-285750" algn="l" defTabSz="914400" rtl="0" eaLnBrk="1" fontAlgn="auto" latinLnBrk="0" hangingPunct="1">
              <a:lnSpc>
                <a:spcPct val="100000"/>
              </a:lnSpc>
              <a:spcBef>
                <a:spcPct val="20000"/>
              </a:spcBef>
              <a:spcAft>
                <a:spcPts val="600"/>
              </a:spcAft>
              <a:buClrTx/>
              <a:buSzTx/>
              <a:buFont typeface="'Wingdings 2',Sans-Serif"/>
              <a:buChar char=""/>
              <a:tabLst/>
              <a:defRPr/>
            </a:pPr>
            <a:endParaRPr kumimoji="0" lang="nl-NL" sz="1800" b="0" i="0" u="none" strike="noStrike" kern="1200" cap="none" spc="0" normalizeH="0" baseline="0" noProof="0" dirty="0">
              <a:ln>
                <a:noFill/>
              </a:ln>
              <a:solidFill>
                <a:prstClr val="black"/>
              </a:solidFill>
              <a:effectLst/>
              <a:uLnTx/>
              <a:uFillTx/>
              <a:latin typeface="Century Gothic" panose="020B0502020202020204"/>
              <a:ea typeface="+mn-lt"/>
              <a:cs typeface="+mn-lt"/>
            </a:endParaRPr>
          </a:p>
        </p:txBody>
      </p:sp>
      <p:sp>
        <p:nvSpPr>
          <p:cNvPr id="7" name="Tekstvak 6">
            <a:extLst>
              <a:ext uri="{FF2B5EF4-FFF2-40B4-BE49-F238E27FC236}">
                <a16:creationId xmlns:a16="http://schemas.microsoft.com/office/drawing/2014/main" id="{00AA460F-C118-4BDA-A288-E1ECCB321F99}"/>
              </a:ext>
            </a:extLst>
          </p:cNvPr>
          <p:cNvSpPr txBox="1"/>
          <p:nvPr/>
        </p:nvSpPr>
        <p:spPr>
          <a:xfrm>
            <a:off x="408160" y="268234"/>
            <a:ext cx="7725009"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4400" b="1" i="0" u="none" strike="noStrike" kern="1200" cap="none" spc="0" normalizeH="0" baseline="0" noProof="0" dirty="0">
                <a:ln>
                  <a:noFill/>
                </a:ln>
                <a:solidFill>
                  <a:prstClr val="black"/>
                </a:solidFill>
                <a:effectLst/>
                <a:uLnTx/>
                <a:uFillTx/>
                <a:latin typeface="Century Gothic" panose="020B0502020202020204"/>
                <a:ea typeface="+mn-ea"/>
                <a:cs typeface="+mn-cs"/>
              </a:rPr>
              <a:t>Eiropas sadarbības projekti</a:t>
            </a:r>
            <a:endParaRPr kumimoji="0" lang="nl-NL" sz="44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8511669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08B616F-177E-4BD8-AA8A-05910D3094A9}"/>
              </a:ext>
            </a:extLst>
          </p:cNvPr>
          <p:cNvSpPr/>
          <p:nvPr/>
        </p:nvSpPr>
        <p:spPr>
          <a:xfrm>
            <a:off x="-8371" y="-174008"/>
            <a:ext cx="12570485" cy="7039969"/>
          </a:xfrm>
          <a:prstGeom prst="rect">
            <a:avLst/>
          </a:prstGeom>
          <a:solidFill>
            <a:srgbClr val="F6F6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5" name="TextBox 4">
            <a:extLst>
              <a:ext uri="{FF2B5EF4-FFF2-40B4-BE49-F238E27FC236}">
                <a16:creationId xmlns:a16="http://schemas.microsoft.com/office/drawing/2014/main" id="{DC74EC34-E171-44E0-AB4A-2EE30552F91D}"/>
              </a:ext>
            </a:extLst>
          </p:cNvPr>
          <p:cNvSpPr txBox="1"/>
          <p:nvPr/>
        </p:nvSpPr>
        <p:spPr>
          <a:xfrm>
            <a:off x="311625" y="1794608"/>
            <a:ext cx="6077079"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800" b="0" i="0" u="none" strike="noStrike" kern="1200" cap="none" spc="0" normalizeH="0" baseline="0" noProof="0" dirty="0">
              <a:ln>
                <a:noFill/>
              </a:ln>
              <a:solidFill>
                <a:prstClr val="black"/>
              </a:solidFill>
              <a:effectLst/>
              <a:uLnTx/>
              <a:uFillTx/>
              <a:latin typeface="Century Gothic" panose="020B0502020202020204"/>
              <a:ea typeface="+mn-lt"/>
              <a:cs typeface="+mn-lt"/>
            </a:endParaRPr>
          </a:p>
          <a:p>
            <a:pPr marL="342900" indent="-342900" algn="l">
              <a:buAutoNum type="arabicPeriod"/>
            </a:pPr>
            <a:r>
              <a:rPr lang="lv-LV" b="1" i="0" dirty="0">
                <a:effectLst/>
                <a:latin typeface="Century Gothic" panose="020B0502020202020204" pitchFamily="34" charset="0"/>
              </a:rPr>
              <a:t>Individuālās mobilitātes granti</a:t>
            </a:r>
            <a:br>
              <a:rPr lang="lv-LV" i="0" dirty="0">
                <a:effectLst/>
                <a:latin typeface="Century Gothic" panose="020B0502020202020204" pitchFamily="34" charset="0"/>
              </a:rPr>
            </a:br>
            <a:r>
              <a:rPr lang="lv-LV" i="0" dirty="0">
                <a:effectLst/>
                <a:latin typeface="Century Gothic" panose="020B0502020202020204" pitchFamily="34" charset="0"/>
              </a:rPr>
              <a:t>Individuāliem māksliniekiem un kultūras profesionāļiem, kas ceļo no 7 līdz 60 dienām, vai personu grupām (līdz 5 personām, kas ceļo no 7 līdz 21 dienai).Katru gadu no rudens līdz pavasarim būs pieejami konkursi visās nozarēs.</a:t>
            </a:r>
          </a:p>
          <a:p>
            <a:pPr marL="342900" indent="-342900" algn="l">
              <a:buAutoNum type="arabicPeriod"/>
            </a:pPr>
            <a:endParaRPr lang="lv-LV" dirty="0">
              <a:latin typeface="Century Gothic" panose="020B0502020202020204" pitchFamily="34" charset="0"/>
            </a:endParaRPr>
          </a:p>
          <a:p>
            <a:pPr marL="342900" indent="-342900" algn="l">
              <a:buAutoNum type="arabicPeriod"/>
            </a:pPr>
            <a:r>
              <a:rPr lang="lv-LV" b="1" i="0" dirty="0">
                <a:effectLst/>
                <a:latin typeface="Century Gothic" panose="020B0502020202020204" pitchFamily="34" charset="0"/>
              </a:rPr>
              <a:t>Rezidentu granti</a:t>
            </a:r>
            <a:br>
              <a:rPr lang="lv-LV" b="1" i="0" dirty="0">
                <a:effectLst/>
                <a:latin typeface="Century Gothic" panose="020B0502020202020204" pitchFamily="34" charset="0"/>
              </a:rPr>
            </a:br>
            <a:r>
              <a:rPr lang="lv-LV" i="0" dirty="0">
                <a:effectLst/>
                <a:latin typeface="Century Gothic" panose="020B0502020202020204" pitchFamily="34" charset="0"/>
              </a:rPr>
              <a:t>īstermiņa rezidences no 1 līdz 3 mēnešiem, </a:t>
            </a:r>
            <a:r>
              <a:rPr lang="lv-LV" dirty="0">
                <a:latin typeface="Century Gothic" panose="020B0502020202020204" pitchFamily="34" charset="0"/>
              </a:rPr>
              <a:t>vai </a:t>
            </a:r>
            <a:r>
              <a:rPr lang="lv-LV" i="0" dirty="0">
                <a:effectLst/>
                <a:latin typeface="Century Gothic" panose="020B0502020202020204" pitchFamily="34" charset="0"/>
              </a:rPr>
              <a:t>ilgtermiņa uzturēšanās no 3 līdz 6 mēnešiem, vai pagarinātās rezidences līdz 10 mēnešiem.</a:t>
            </a:r>
            <a:br>
              <a:rPr lang="lv-LV" i="0" dirty="0">
                <a:effectLst/>
                <a:latin typeface="Century Gothic" panose="020B0502020202020204" pitchFamily="34" charset="0"/>
              </a:rPr>
            </a:br>
            <a:r>
              <a:rPr lang="lv-LV" i="0" dirty="0">
                <a:effectLst/>
                <a:latin typeface="Century Gothic" panose="020B0502020202020204" pitchFamily="34" charset="0"/>
              </a:rPr>
              <a:t>Uzaicinājumi uz katru sektoru tiks atvērti divas reizes shēmas darbības laikā.</a:t>
            </a:r>
            <a:endParaRPr kumimoji="0" lang="nl-NL" sz="1800" i="0" u="none" strike="noStrike" kern="1200" cap="none" spc="0" normalizeH="0" baseline="0" noProof="0" dirty="0">
              <a:ln>
                <a:noFill/>
              </a:ln>
              <a:effectLst/>
              <a:uLnTx/>
              <a:uFillTx/>
              <a:latin typeface="Century Gothic" panose="020B0502020202020204" pitchFamily="34" charset="0"/>
              <a:ea typeface="+mn-lt"/>
              <a:cs typeface="+mn-lt"/>
            </a:endParaRPr>
          </a:p>
        </p:txBody>
      </p:sp>
      <p:sp>
        <p:nvSpPr>
          <p:cNvPr id="7" name="Tekstvak 6">
            <a:extLst>
              <a:ext uri="{FF2B5EF4-FFF2-40B4-BE49-F238E27FC236}">
                <a16:creationId xmlns:a16="http://schemas.microsoft.com/office/drawing/2014/main" id="{00AA460F-C118-4BDA-A288-E1ECCB321F99}"/>
              </a:ext>
            </a:extLst>
          </p:cNvPr>
          <p:cNvSpPr txBox="1"/>
          <p:nvPr/>
        </p:nvSpPr>
        <p:spPr>
          <a:xfrm>
            <a:off x="408160" y="268234"/>
            <a:ext cx="7725009"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4400" b="1" i="0" u="none" strike="noStrike" kern="1200" cap="none" spc="0" normalizeH="0" baseline="0" noProof="0" dirty="0" err="1">
                <a:ln>
                  <a:noFill/>
                </a:ln>
                <a:solidFill>
                  <a:prstClr val="black"/>
                </a:solidFill>
                <a:effectLst/>
                <a:uLnTx/>
                <a:uFillTx/>
                <a:latin typeface="Century Gothic" panose="020B0502020202020204"/>
                <a:ea typeface="+mn-ea"/>
                <a:cs typeface="+mn-cs"/>
              </a:rPr>
              <a:t>Culture</a:t>
            </a:r>
            <a:r>
              <a:rPr kumimoji="0" lang="lv-LV" sz="44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lv-LV" sz="4400" b="1" i="0" u="none" strike="noStrike" kern="1200" cap="none" spc="0" normalizeH="0" baseline="0" noProof="0" dirty="0" err="1">
                <a:ln>
                  <a:noFill/>
                </a:ln>
                <a:solidFill>
                  <a:prstClr val="black"/>
                </a:solidFill>
                <a:effectLst/>
                <a:uLnTx/>
                <a:uFillTx/>
                <a:latin typeface="Century Gothic" panose="020B0502020202020204"/>
                <a:ea typeface="+mn-ea"/>
                <a:cs typeface="+mn-cs"/>
              </a:rPr>
              <a:t>Moves</a:t>
            </a:r>
            <a:r>
              <a:rPr kumimoji="0" lang="lv-LV" sz="4400" b="1" i="0" u="none" strike="noStrike" kern="1200" cap="none" spc="0" normalizeH="0" baseline="0" noProof="0" dirty="0">
                <a:ln>
                  <a:noFill/>
                </a:ln>
                <a:solidFill>
                  <a:prstClr val="black"/>
                </a:solidFill>
                <a:effectLst/>
                <a:uLnTx/>
                <a:uFillTx/>
                <a:latin typeface="Century Gothic" panose="020B0502020202020204"/>
                <a:ea typeface="+mn-ea"/>
                <a:cs typeface="+mn-cs"/>
              </a:rPr>
              <a:t> </a:t>
            </a:r>
            <a:r>
              <a:rPr kumimoji="0" lang="lv-LV" sz="4400" b="1" i="0" u="none" strike="noStrike" kern="1200" cap="none" spc="0" normalizeH="0" baseline="0" noProof="0" dirty="0" err="1">
                <a:ln>
                  <a:noFill/>
                </a:ln>
                <a:solidFill>
                  <a:prstClr val="black"/>
                </a:solidFill>
                <a:effectLst/>
                <a:uLnTx/>
                <a:uFillTx/>
                <a:latin typeface="Century Gothic" panose="020B0502020202020204"/>
                <a:ea typeface="+mn-ea"/>
                <a:cs typeface="+mn-cs"/>
              </a:rPr>
              <a:t>Europe</a:t>
            </a:r>
            <a:endParaRPr kumimoji="0" lang="nl-NL" sz="44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6" name="Attēls 5" descr="Attēls, kurā ir lelle&#10;&#10;Apraksts ģenerēts automātiski">
            <a:extLst>
              <a:ext uri="{FF2B5EF4-FFF2-40B4-BE49-F238E27FC236}">
                <a16:creationId xmlns:a16="http://schemas.microsoft.com/office/drawing/2014/main" id="{F68A7462-E37B-5237-7E0B-3AC90E64C5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4175" y="0"/>
            <a:ext cx="16225454" cy="7042446"/>
          </a:xfrm>
          <a:prstGeom prst="rect">
            <a:avLst/>
          </a:prstGeom>
        </p:spPr>
      </p:pic>
    </p:spTree>
    <p:extLst>
      <p:ext uri="{BB962C8B-B14F-4D97-AF65-F5344CB8AC3E}">
        <p14:creationId xmlns:p14="http://schemas.microsoft.com/office/powerpoint/2010/main" val="21705191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E2FE53D-6D48-40E4-BBCB-95277D6138B1}"/>
              </a:ext>
            </a:extLst>
          </p:cNvPr>
          <p:cNvSpPr>
            <a:spLocks noGrp="1"/>
          </p:cNvSpPr>
          <p:nvPr>
            <p:ph type="title"/>
          </p:nvPr>
        </p:nvSpPr>
        <p:spPr>
          <a:xfrm>
            <a:off x="914400" y="2776671"/>
            <a:ext cx="10363200" cy="960442"/>
          </a:xfrm>
        </p:spPr>
        <p:txBody>
          <a:bodyPr/>
          <a:lstStyle/>
          <a:p>
            <a:r>
              <a:rPr lang="lv-LV" dirty="0">
                <a:latin typeface="+mj-lt"/>
                <a:cs typeface="Times New Roman" panose="02020603050405020304" pitchFamily="18" charset="0"/>
              </a:rPr>
              <a:t>Paldies!</a:t>
            </a:r>
          </a:p>
        </p:txBody>
      </p:sp>
      <p:sp>
        <p:nvSpPr>
          <p:cNvPr id="6" name="Slide Number Placeholder 5">
            <a:extLst>
              <a:ext uri="{FF2B5EF4-FFF2-40B4-BE49-F238E27FC236}">
                <a16:creationId xmlns:a16="http://schemas.microsoft.com/office/drawing/2014/main" id="{3939C59C-FC4D-4132-94D3-1966F139E02E}"/>
              </a:ext>
            </a:extLst>
          </p:cNvPr>
          <p:cNvSpPr>
            <a:spLocks noGrp="1"/>
          </p:cNvSpPr>
          <p:nvPr>
            <p:ph type="sldNum" sz="quarter" idx="4294967295"/>
          </p:nvPr>
        </p:nvSpPr>
        <p:spPr>
          <a:xfrm>
            <a:off x="11785600" y="6324600"/>
            <a:ext cx="406400" cy="304800"/>
          </a:xfrm>
        </p:spPr>
        <p:txBody>
          <a:bodyPr/>
          <a:lstStyle/>
          <a:p>
            <a:pPr>
              <a:defRPr/>
            </a:pPr>
            <a:fld id="{559B3BF5-5EA0-4E17-AB4B-664290D5DB15}" type="slidenum">
              <a:rPr lang="en-US" altLang="lv-LV" smtClean="0"/>
              <a:pPr>
                <a:defRPr/>
              </a:pPr>
              <a:t>22</a:t>
            </a:fld>
            <a:endParaRPr lang="en-US" altLang="lv-LV"/>
          </a:p>
        </p:txBody>
      </p:sp>
      <p:pic>
        <p:nvPicPr>
          <p:cNvPr id="8" name="Attēls 7">
            <a:extLst>
              <a:ext uri="{FF2B5EF4-FFF2-40B4-BE49-F238E27FC236}">
                <a16:creationId xmlns:a16="http://schemas.microsoft.com/office/drawing/2014/main" id="{77EC98D4-A5BD-4B4A-8347-CD006E290B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2483" y="5433415"/>
            <a:ext cx="1803117" cy="1043585"/>
          </a:xfrm>
          <a:prstGeom prst="rect">
            <a:avLst/>
          </a:prstGeom>
        </p:spPr>
      </p:pic>
      <p:sp>
        <p:nvSpPr>
          <p:cNvPr id="11" name="TextBox 10">
            <a:extLst>
              <a:ext uri="{FF2B5EF4-FFF2-40B4-BE49-F238E27FC236}">
                <a16:creationId xmlns:a16="http://schemas.microsoft.com/office/drawing/2014/main" id="{7AD6C18C-6D6A-46A4-8064-78CB7E2E2EAE}"/>
              </a:ext>
            </a:extLst>
          </p:cNvPr>
          <p:cNvSpPr txBox="1"/>
          <p:nvPr/>
        </p:nvSpPr>
        <p:spPr>
          <a:xfrm>
            <a:off x="3048000" y="3396790"/>
            <a:ext cx="6096000" cy="1384995"/>
          </a:xfrm>
          <a:prstGeom prst="rect">
            <a:avLst/>
          </a:prstGeom>
          <a:noFill/>
        </p:spPr>
        <p:txBody>
          <a:bodyPr wrap="square">
            <a:spAutoFit/>
          </a:bodyPr>
          <a:lstStyle/>
          <a:p>
            <a:pPr algn="ctr"/>
            <a:r>
              <a:rPr lang="lv-LV" sz="1400" dirty="0">
                <a:solidFill>
                  <a:srgbClr val="010202"/>
                </a:solidFill>
                <a:latin typeface="+mj-lt"/>
                <a:cs typeface="Times New Roman" panose="02020603050405020304" pitchFamily="18" charset="0"/>
              </a:rPr>
              <a:t>Darja Aksjonova</a:t>
            </a:r>
          </a:p>
          <a:p>
            <a:pPr algn="ctr"/>
            <a:r>
              <a:rPr lang="lv-LV" sz="1400" dirty="0">
                <a:solidFill>
                  <a:srgbClr val="010202"/>
                </a:solidFill>
                <a:effectLst/>
                <a:latin typeface="+mj-lt"/>
                <a:ea typeface="Times New Roman" panose="02020603050405020304" pitchFamily="18" charset="0"/>
                <a:cs typeface="Times New Roman" panose="02020603050405020304" pitchFamily="18" charset="0"/>
              </a:rPr>
              <a:t>Latvijas</a:t>
            </a:r>
            <a:r>
              <a:rPr lang="lv-LV" sz="1400" spc="-50" dirty="0">
                <a:solidFill>
                  <a:srgbClr val="010202"/>
                </a:solidFill>
                <a:effectLst/>
                <a:latin typeface="+mj-lt"/>
                <a:ea typeface="Times New Roman" panose="02020603050405020304" pitchFamily="18" charset="0"/>
                <a:cs typeface="Times New Roman" panose="02020603050405020304" pitchFamily="18" charset="0"/>
              </a:rPr>
              <a:t> </a:t>
            </a:r>
            <a:r>
              <a:rPr lang="lv-LV" sz="1400" dirty="0">
                <a:solidFill>
                  <a:srgbClr val="010202"/>
                </a:solidFill>
                <a:effectLst/>
                <a:latin typeface="+mj-lt"/>
                <a:ea typeface="Times New Roman" panose="02020603050405020304" pitchFamily="18" charset="0"/>
                <a:cs typeface="Times New Roman" panose="02020603050405020304" pitchFamily="18" charset="0"/>
              </a:rPr>
              <a:t>Zinātnes</a:t>
            </a:r>
            <a:r>
              <a:rPr lang="lv-LV" sz="1400" spc="-45" dirty="0">
                <a:solidFill>
                  <a:srgbClr val="010202"/>
                </a:solidFill>
                <a:effectLst/>
                <a:latin typeface="+mj-lt"/>
                <a:ea typeface="Times New Roman" panose="02020603050405020304" pitchFamily="18" charset="0"/>
                <a:cs typeface="Times New Roman" panose="02020603050405020304" pitchFamily="18" charset="0"/>
              </a:rPr>
              <a:t> </a:t>
            </a:r>
            <a:r>
              <a:rPr lang="lv-LV" sz="1400" dirty="0">
                <a:solidFill>
                  <a:srgbClr val="010202"/>
                </a:solidFill>
                <a:effectLst/>
                <a:latin typeface="+mj-lt"/>
                <a:ea typeface="Times New Roman" panose="02020603050405020304" pitchFamily="18" charset="0"/>
                <a:cs typeface="Times New Roman" panose="02020603050405020304" pitchFamily="18" charset="0"/>
              </a:rPr>
              <a:t>padomes</a:t>
            </a:r>
            <a:endParaRPr lang="lv-LV" sz="1400" dirty="0">
              <a:effectLst/>
              <a:latin typeface="+mj-lt"/>
              <a:ea typeface="Times New Roman" panose="02020603050405020304" pitchFamily="18" charset="0"/>
              <a:cs typeface="Times New Roman" panose="02020603050405020304" pitchFamily="18" charset="0"/>
            </a:endParaRPr>
          </a:p>
          <a:p>
            <a:pPr algn="ctr"/>
            <a:r>
              <a:rPr lang="lv-LV" sz="1400" dirty="0">
                <a:solidFill>
                  <a:srgbClr val="010202"/>
                </a:solidFill>
                <a:effectLst/>
                <a:latin typeface="+mj-lt"/>
                <a:ea typeface="Times New Roman" panose="02020603050405020304" pitchFamily="18" charset="0"/>
                <a:cs typeface="Times New Roman" panose="02020603050405020304" pitchFamily="18" charset="0"/>
              </a:rPr>
              <a:t>Starptautiskās sadarbības programmu projektu departamenta </a:t>
            </a:r>
            <a:endParaRPr lang="lv-LV" sz="1400" dirty="0">
              <a:effectLst/>
              <a:latin typeface="+mj-lt"/>
              <a:ea typeface="Times New Roman" panose="02020603050405020304" pitchFamily="18" charset="0"/>
              <a:cs typeface="Times New Roman" panose="02020603050405020304" pitchFamily="18" charset="0"/>
            </a:endParaRPr>
          </a:p>
          <a:p>
            <a:pPr algn="ctr"/>
            <a:r>
              <a:rPr lang="lv-LV" sz="1400" dirty="0">
                <a:solidFill>
                  <a:srgbClr val="010202"/>
                </a:solidFill>
                <a:effectLst/>
                <a:latin typeface="+mj-lt"/>
                <a:ea typeface="Times New Roman" panose="02020603050405020304" pitchFamily="18" charset="0"/>
                <a:cs typeface="Times New Roman" panose="02020603050405020304" pitchFamily="18" charset="0"/>
              </a:rPr>
              <a:t>Apvārsnis Eiropa Nacionālā kontaktpunkta vecākā eksperte</a:t>
            </a:r>
          </a:p>
          <a:p>
            <a:pPr algn="ctr"/>
            <a:r>
              <a:rPr lang="lv-LV" sz="1400" dirty="0">
                <a:solidFill>
                  <a:srgbClr val="010202"/>
                </a:solidFill>
                <a:latin typeface="+mj-lt"/>
                <a:cs typeface="Times New Roman" panose="02020603050405020304" pitchFamily="18" charset="0"/>
              </a:rPr>
              <a:t>E-pasts: darja.aksjonova@lzp.gov.lv</a:t>
            </a:r>
          </a:p>
          <a:p>
            <a:pPr algn="ctr"/>
            <a:r>
              <a:rPr lang="lv-LV" sz="1400" dirty="0">
                <a:solidFill>
                  <a:srgbClr val="010202"/>
                </a:solidFill>
                <a:latin typeface="+mj-lt"/>
                <a:cs typeface="Times New Roman" panose="02020603050405020304" pitchFamily="18" charset="0"/>
              </a:rPr>
              <a:t>Telefons: +371 29812647</a:t>
            </a:r>
          </a:p>
        </p:txBody>
      </p:sp>
      <p:pic>
        <p:nvPicPr>
          <p:cNvPr id="1026" name="Picture 2">
            <a:extLst>
              <a:ext uri="{FF2B5EF4-FFF2-40B4-BE49-F238E27FC236}">
                <a16:creationId xmlns:a16="http://schemas.microsoft.com/office/drawing/2014/main" id="{AE508D17-A6BE-41D5-ADD7-1A14370920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63" y="5556775"/>
            <a:ext cx="478249" cy="4782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witter - Free social media icons">
            <a:extLst>
              <a:ext uri="{FF2B5EF4-FFF2-40B4-BE49-F238E27FC236}">
                <a16:creationId xmlns:a16="http://schemas.microsoft.com/office/drawing/2014/main" id="{443953CF-04AE-40E3-B922-1D554B5686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63" y="5053941"/>
            <a:ext cx="457863" cy="4578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ākums | Latvijas Zinātnes padome">
            <a:extLst>
              <a:ext uri="{FF2B5EF4-FFF2-40B4-BE49-F238E27FC236}">
                <a16:creationId xmlns:a16="http://schemas.microsoft.com/office/drawing/2014/main" id="{346A0C66-6AEF-4183-9546-1DD3423FDD4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2083"/>
          <a:stretch/>
        </p:blipFill>
        <p:spPr bwMode="auto">
          <a:xfrm>
            <a:off x="141841" y="6046946"/>
            <a:ext cx="712694" cy="55530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CCF85FB-57E1-41B5-9F15-AA95747AD4CA}"/>
              </a:ext>
            </a:extLst>
          </p:cNvPr>
          <p:cNvSpPr txBox="1"/>
          <p:nvPr/>
        </p:nvSpPr>
        <p:spPr>
          <a:xfrm>
            <a:off x="914400" y="5128983"/>
            <a:ext cx="1565566" cy="307777"/>
          </a:xfrm>
          <a:prstGeom prst="rect">
            <a:avLst/>
          </a:prstGeom>
          <a:noFill/>
        </p:spPr>
        <p:txBody>
          <a:bodyPr wrap="square" rtlCol="0">
            <a:spAutoFit/>
          </a:bodyPr>
          <a:lstStyle/>
          <a:p>
            <a:r>
              <a:rPr lang="lv-LV" sz="1400" dirty="0">
                <a:latin typeface="+mj-lt"/>
              </a:rPr>
              <a:t>@apvarsnis</a:t>
            </a:r>
          </a:p>
        </p:txBody>
      </p:sp>
      <p:sp>
        <p:nvSpPr>
          <p:cNvPr id="3" name="TextBox 2">
            <a:extLst>
              <a:ext uri="{FF2B5EF4-FFF2-40B4-BE49-F238E27FC236}">
                <a16:creationId xmlns:a16="http://schemas.microsoft.com/office/drawing/2014/main" id="{770B4185-8D44-461C-862F-2114D1FA5BB0}"/>
              </a:ext>
            </a:extLst>
          </p:cNvPr>
          <p:cNvSpPr txBox="1"/>
          <p:nvPr/>
        </p:nvSpPr>
        <p:spPr>
          <a:xfrm>
            <a:off x="914400" y="6015444"/>
            <a:ext cx="4053994" cy="523220"/>
          </a:xfrm>
          <a:prstGeom prst="rect">
            <a:avLst/>
          </a:prstGeom>
          <a:noFill/>
        </p:spPr>
        <p:txBody>
          <a:bodyPr wrap="square" rtlCol="0">
            <a:spAutoFit/>
          </a:bodyPr>
          <a:lstStyle/>
          <a:p>
            <a:r>
              <a:rPr lang="lv-LV" sz="1400" dirty="0">
                <a:latin typeface="+mj-lt"/>
                <a:hlinkClick r:id="rId6"/>
              </a:rPr>
              <a:t>https://lzp.gov.lv/starptautiskas-sadarbibas-programmas/apvarsnis-eiropa/</a:t>
            </a:r>
            <a:r>
              <a:rPr lang="lv-LV" sz="1400" dirty="0">
                <a:latin typeface="+mj-lt"/>
              </a:rPr>
              <a:t> </a:t>
            </a:r>
          </a:p>
        </p:txBody>
      </p:sp>
      <p:sp>
        <p:nvSpPr>
          <p:cNvPr id="4" name="TextBox 3">
            <a:extLst>
              <a:ext uri="{FF2B5EF4-FFF2-40B4-BE49-F238E27FC236}">
                <a16:creationId xmlns:a16="http://schemas.microsoft.com/office/drawing/2014/main" id="{1ABECD4B-1581-4C3B-B0E7-CA4F354451BA}"/>
              </a:ext>
            </a:extLst>
          </p:cNvPr>
          <p:cNvSpPr txBox="1"/>
          <p:nvPr/>
        </p:nvSpPr>
        <p:spPr>
          <a:xfrm>
            <a:off x="914400" y="5511804"/>
            <a:ext cx="4053994" cy="523220"/>
          </a:xfrm>
          <a:prstGeom prst="rect">
            <a:avLst/>
          </a:prstGeom>
          <a:noFill/>
        </p:spPr>
        <p:txBody>
          <a:bodyPr wrap="square" rtlCol="0">
            <a:spAutoFit/>
          </a:bodyPr>
          <a:lstStyle/>
          <a:p>
            <a:r>
              <a:rPr lang="lv-LV" sz="1400" i="0" dirty="0">
                <a:solidFill>
                  <a:srgbClr val="050505"/>
                </a:solidFill>
                <a:effectLst/>
                <a:latin typeface="+mj-lt"/>
              </a:rPr>
              <a:t>@</a:t>
            </a:r>
            <a:r>
              <a:rPr lang="de-DE" sz="1400" i="0" dirty="0">
                <a:solidFill>
                  <a:srgbClr val="050505"/>
                </a:solidFill>
                <a:effectLst/>
                <a:latin typeface="+mj-lt"/>
              </a:rPr>
              <a:t>Apvārsnis EU Latvijas Nacionālais kontaktpunkts - HE NCP LV</a:t>
            </a:r>
          </a:p>
        </p:txBody>
      </p:sp>
    </p:spTree>
    <p:extLst>
      <p:ext uri="{BB962C8B-B14F-4D97-AF65-F5344CB8AC3E}">
        <p14:creationId xmlns:p14="http://schemas.microsoft.com/office/powerpoint/2010/main" val="1541616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ida numura vietturis 5">
            <a:extLst>
              <a:ext uri="{FF2B5EF4-FFF2-40B4-BE49-F238E27FC236}">
                <a16:creationId xmlns:a16="http://schemas.microsoft.com/office/drawing/2014/main" id="{AC0017EF-FEDD-47A5-8AAB-D7F793C2619E}"/>
              </a:ext>
            </a:extLst>
          </p:cNvPr>
          <p:cNvSpPr>
            <a:spLocks noGrp="1"/>
          </p:cNvSpPr>
          <p:nvPr>
            <p:ph type="sldNum" sz="quarter" idx="12"/>
          </p:nvPr>
        </p:nvSpPr>
        <p:spPr/>
        <p:txBody>
          <a:bodyPr/>
          <a:lstStyle/>
          <a:p>
            <a:pPr>
              <a:defRPr/>
            </a:pPr>
            <a:fld id="{559B3BF5-5EA0-4E17-AB4B-664290D5DB15}" type="slidenum">
              <a:rPr lang="en-US" altLang="lv-LV" smtClean="0"/>
              <a:pPr>
                <a:defRPr/>
              </a:pPr>
              <a:t>3</a:t>
            </a:fld>
            <a:endParaRPr lang="en-US" altLang="lv-LV"/>
          </a:p>
        </p:txBody>
      </p:sp>
      <p:sp>
        <p:nvSpPr>
          <p:cNvPr id="33" name="Oval 4">
            <a:extLst>
              <a:ext uri="{FF2B5EF4-FFF2-40B4-BE49-F238E27FC236}">
                <a16:creationId xmlns:a16="http://schemas.microsoft.com/office/drawing/2014/main" id="{E571B5F6-3D62-3047-B352-ADDA8E6090D4}"/>
              </a:ext>
            </a:extLst>
          </p:cNvPr>
          <p:cNvSpPr txBox="1"/>
          <p:nvPr/>
        </p:nvSpPr>
        <p:spPr>
          <a:xfrm>
            <a:off x="1882064" y="3727806"/>
            <a:ext cx="2578259"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DESTINATION 4 </a:t>
            </a:r>
            <a:endParaRPr kumimoji="0" lang="lv-LV" sz="20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en-US" sz="16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DIGITAL AND EMERGING TECHNOLOGIES FOR COMPETITIVENESS AND FIT FOR THE GREEN DEAL</a:t>
            </a:r>
            <a:endParaRPr kumimoji="0" lang="lv-LV" sz="1600" b="1" i="0" u="none" strike="noStrike" kern="0" cap="none" spc="0" normalizeH="0" baseline="0" noProof="0" dirty="0">
              <a:ln>
                <a:noFill/>
              </a:ln>
              <a:solidFill>
                <a:prstClr val="white"/>
              </a:solidFill>
              <a:effectLst/>
              <a:uLnTx/>
              <a:uFillTx/>
              <a:latin typeface="Verdana"/>
              <a:ea typeface="+mn-ea"/>
              <a:cs typeface="+mn-cs"/>
            </a:endParaRPr>
          </a:p>
        </p:txBody>
      </p:sp>
      <p:grpSp>
        <p:nvGrpSpPr>
          <p:cNvPr id="34" name="Group 33">
            <a:extLst>
              <a:ext uri="{FF2B5EF4-FFF2-40B4-BE49-F238E27FC236}">
                <a16:creationId xmlns:a16="http://schemas.microsoft.com/office/drawing/2014/main" id="{911034C9-0255-354B-AC12-460A8E296822}"/>
              </a:ext>
            </a:extLst>
          </p:cNvPr>
          <p:cNvGrpSpPr/>
          <p:nvPr/>
        </p:nvGrpSpPr>
        <p:grpSpPr>
          <a:xfrm>
            <a:off x="8326200" y="2599012"/>
            <a:ext cx="3311999" cy="3311999"/>
            <a:chOff x="7995012" y="3868817"/>
            <a:chExt cx="3311999" cy="3311999"/>
          </a:xfrm>
        </p:grpSpPr>
        <p:sp>
          <p:nvSpPr>
            <p:cNvPr id="35" name="Oval 34">
              <a:extLst>
                <a:ext uri="{FF2B5EF4-FFF2-40B4-BE49-F238E27FC236}">
                  <a16:creationId xmlns:a16="http://schemas.microsoft.com/office/drawing/2014/main" id="{F2282DD8-5694-AD4A-B9F1-D785F8F980F6}"/>
                </a:ext>
              </a:extLst>
            </p:cNvPr>
            <p:cNvSpPr/>
            <p:nvPr/>
          </p:nvSpPr>
          <p:spPr>
            <a:xfrm>
              <a:off x="7995012" y="3868817"/>
              <a:ext cx="3311999" cy="3311999"/>
            </a:xfrm>
            <a:prstGeom prst="ellipse">
              <a:avLst/>
            </a:prstGeom>
            <a:solidFill>
              <a:srgbClr val="44546A">
                <a:lumMod val="40000"/>
                <a:lumOff val="60000"/>
              </a:srgbClr>
            </a:solidFill>
            <a:ln w="12700" cap="flat" cmpd="sng" algn="ctr">
              <a:solidFill>
                <a:sysClr val="window" lastClr="FFFFFF">
                  <a:hueOff val="0"/>
                  <a:satOff val="0"/>
                  <a:lumOff val="0"/>
                  <a:alphaOff val="0"/>
                </a:sysClr>
              </a:solidFill>
              <a:prstDash val="solid"/>
              <a:miter lim="800000"/>
            </a:ln>
            <a:effectLst/>
          </p:spPr>
        </p:sp>
        <p:sp>
          <p:nvSpPr>
            <p:cNvPr id="36" name="Oval 4">
              <a:extLst>
                <a:ext uri="{FF2B5EF4-FFF2-40B4-BE49-F238E27FC236}">
                  <a16:creationId xmlns:a16="http://schemas.microsoft.com/office/drawing/2014/main" id="{18DD3826-88B1-414A-85C9-E031A304EBA9}"/>
                </a:ext>
              </a:extLst>
            </p:cNvPr>
            <p:cNvSpPr txBox="1"/>
            <p:nvPr/>
          </p:nvSpPr>
          <p:spPr>
            <a:xfrm>
              <a:off x="8535089" y="4444929"/>
              <a:ext cx="2314722" cy="2036463"/>
            </a:xfrm>
            <a:prstGeom prst="rect">
              <a:avLst/>
            </a:prstGeom>
            <a:noFill/>
            <a:ln>
              <a:noFill/>
            </a:ln>
            <a:effectLst/>
          </p:spPr>
          <p:txBody>
            <a:bodyPr spcFirstLastPara="0" vert="horz" wrap="square" lIns="24130" tIns="24130" rIns="24130" bIns="24130" numCol="1" spcCol="1270" anchor="ctr" anchorCtr="0">
              <a:noAutofit/>
            </a:bodyPr>
            <a:lstStyle/>
            <a:p>
              <a:pPr lvl="0" algn="ctr" defTabSz="844550" eaLnBrk="0" fontAlgn="base" hangingPunct="0">
                <a:lnSpc>
                  <a:spcPct val="90000"/>
                </a:lnSpc>
                <a:spcBef>
                  <a:spcPct val="0"/>
                </a:spcBef>
                <a:spcAft>
                  <a:spcPct val="35000"/>
                </a:spcAft>
                <a:defRPr/>
              </a:pPr>
              <a:r>
                <a:rPr kumimoji="0" lang="en-GB" sz="20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DESTINATION 3 </a:t>
              </a:r>
              <a:r>
                <a:rPr lang="en-US" sz="2000" dirty="0"/>
                <a:t>INNOVATIVE RESEARCH on SOCIAL and ECONOMIC TRANSFORMATIONS</a:t>
              </a:r>
              <a:endParaRPr kumimoji="0" lang="lv-LV" sz="20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grpSp>
        <p:nvGrpSpPr>
          <p:cNvPr id="37" name="Group 36">
            <a:extLst>
              <a:ext uri="{FF2B5EF4-FFF2-40B4-BE49-F238E27FC236}">
                <a16:creationId xmlns:a16="http://schemas.microsoft.com/office/drawing/2014/main" id="{8014E9E0-E3C9-C941-B607-416E1D8628DD}"/>
              </a:ext>
            </a:extLst>
          </p:cNvPr>
          <p:cNvGrpSpPr/>
          <p:nvPr/>
        </p:nvGrpSpPr>
        <p:grpSpPr>
          <a:xfrm>
            <a:off x="1564341" y="199135"/>
            <a:ext cx="3312000" cy="3312000"/>
            <a:chOff x="4498713" y="5"/>
            <a:chExt cx="2879993" cy="2879993"/>
          </a:xfrm>
        </p:grpSpPr>
        <p:sp>
          <p:nvSpPr>
            <p:cNvPr id="38" name="Oval 37">
              <a:extLst>
                <a:ext uri="{FF2B5EF4-FFF2-40B4-BE49-F238E27FC236}">
                  <a16:creationId xmlns:a16="http://schemas.microsoft.com/office/drawing/2014/main" id="{FD93F23D-EE59-144E-AAB0-6DF4BD2FCF64}"/>
                </a:ext>
              </a:extLst>
            </p:cNvPr>
            <p:cNvSpPr/>
            <p:nvPr/>
          </p:nvSpPr>
          <p:spPr>
            <a:xfrm>
              <a:off x="4498713" y="5"/>
              <a:ext cx="2879993" cy="2879993"/>
            </a:xfrm>
            <a:prstGeom prst="ellipse">
              <a:avLst/>
            </a:prstGeom>
            <a:solidFill>
              <a:srgbClr val="44546A">
                <a:lumMod val="40000"/>
                <a:lumOff val="60000"/>
              </a:srgbClr>
            </a:solidFill>
            <a:ln w="12700" cap="flat" cmpd="sng" algn="ctr">
              <a:solidFill>
                <a:sysClr val="window" lastClr="FFFFFF"/>
              </a:solidFill>
              <a:prstDash val="solid"/>
              <a:miter lim="800000"/>
            </a:ln>
            <a:effectLst/>
          </p:spPr>
        </p:sp>
        <p:sp>
          <p:nvSpPr>
            <p:cNvPr id="39" name="Oval 4">
              <a:extLst>
                <a:ext uri="{FF2B5EF4-FFF2-40B4-BE49-F238E27FC236}">
                  <a16:creationId xmlns:a16="http://schemas.microsoft.com/office/drawing/2014/main" id="{E870D63C-3936-A74C-8426-DD18CB0A9C26}"/>
                </a:ext>
              </a:extLst>
            </p:cNvPr>
            <p:cNvSpPr txBox="1"/>
            <p:nvPr/>
          </p:nvSpPr>
          <p:spPr>
            <a:xfrm>
              <a:off x="4920478" y="421770"/>
              <a:ext cx="2036463" cy="2036463"/>
            </a:xfrm>
            <a:prstGeom prst="rect">
              <a:avLst/>
            </a:prstGeom>
            <a:no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DESTINATION 1</a:t>
              </a:r>
              <a:endParaRPr kumimoji="0" lang="lv-LV" sz="20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844550" eaLnBrk="0" fontAlgn="base" latinLnBrk="0" hangingPunct="0">
                <a:lnSpc>
                  <a:spcPct val="90000"/>
                </a:lnSpc>
                <a:spcBef>
                  <a:spcPct val="0"/>
                </a:spcBef>
                <a:spcAft>
                  <a:spcPct val="35000"/>
                </a:spcAft>
                <a:buClrTx/>
                <a:buSzTx/>
                <a:buFontTx/>
                <a:buNone/>
                <a:tabLst/>
                <a:defRPr/>
              </a:pPr>
              <a:r>
                <a:rPr kumimoji="0" lang="en-US" sz="19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lang="en-US" sz="1600" dirty="0"/>
                <a:t>DESTINATION: INNOVATIVE RESEARCH ON DEMOCRACY AND GOVERNANCE</a:t>
              </a:r>
              <a:endParaRPr kumimoji="0" lang="en-US" sz="1600" b="0" i="0" u="none" strike="noStrike" kern="0" cap="none" spc="0" normalizeH="0" baseline="0" noProof="0" dirty="0">
                <a:ln>
                  <a:noFill/>
                </a:ln>
                <a:solidFill>
                  <a:prstClr val="black"/>
                </a:solidFill>
                <a:effectLst/>
                <a:uLnTx/>
                <a:uFillTx/>
                <a:latin typeface="Verdana"/>
                <a:ea typeface="+mn-ea"/>
                <a:cs typeface="+mn-cs"/>
              </a:endParaRPr>
            </a:p>
          </p:txBody>
        </p:sp>
      </p:grpSp>
      <p:grpSp>
        <p:nvGrpSpPr>
          <p:cNvPr id="40" name="Group 39">
            <a:extLst>
              <a:ext uri="{FF2B5EF4-FFF2-40B4-BE49-F238E27FC236}">
                <a16:creationId xmlns:a16="http://schemas.microsoft.com/office/drawing/2014/main" id="{DDBF4CA3-8092-DE40-A121-F144A0E9247C}"/>
              </a:ext>
            </a:extLst>
          </p:cNvPr>
          <p:cNvGrpSpPr/>
          <p:nvPr/>
        </p:nvGrpSpPr>
        <p:grpSpPr>
          <a:xfrm>
            <a:off x="4945270" y="1140499"/>
            <a:ext cx="3312000" cy="3312000"/>
            <a:chOff x="7328279" y="1334290"/>
            <a:chExt cx="2879993" cy="2879993"/>
          </a:xfrm>
          <a:solidFill>
            <a:srgbClr val="0070C0"/>
          </a:solidFill>
        </p:grpSpPr>
        <p:sp>
          <p:nvSpPr>
            <p:cNvPr id="41" name="Oval 40">
              <a:extLst>
                <a:ext uri="{FF2B5EF4-FFF2-40B4-BE49-F238E27FC236}">
                  <a16:creationId xmlns:a16="http://schemas.microsoft.com/office/drawing/2014/main" id="{9F0AD622-309F-764A-8CB1-5DF37745E350}"/>
                </a:ext>
              </a:extLst>
            </p:cNvPr>
            <p:cNvSpPr/>
            <p:nvPr/>
          </p:nvSpPr>
          <p:spPr>
            <a:xfrm>
              <a:off x="7328279" y="1334290"/>
              <a:ext cx="2879993" cy="2879993"/>
            </a:xfrm>
            <a:prstGeom prst="ellipse">
              <a:avLst/>
            </a:prstGeom>
            <a:grpFill/>
            <a:ln w="12700" cap="flat" cmpd="sng" algn="ctr">
              <a:solidFill>
                <a:sysClr val="window" lastClr="FFFFFF">
                  <a:hueOff val="0"/>
                  <a:satOff val="0"/>
                  <a:lumOff val="0"/>
                  <a:alphaOff val="0"/>
                </a:sysClr>
              </a:solidFill>
              <a:prstDash val="solid"/>
              <a:miter lim="800000"/>
            </a:ln>
            <a:effectLst/>
          </p:spPr>
        </p:sp>
        <p:sp>
          <p:nvSpPr>
            <p:cNvPr id="42" name="Oval 4">
              <a:extLst>
                <a:ext uri="{FF2B5EF4-FFF2-40B4-BE49-F238E27FC236}">
                  <a16:creationId xmlns:a16="http://schemas.microsoft.com/office/drawing/2014/main" id="{DAB3D140-0C08-884B-A446-AAAD4D88973D}"/>
                </a:ext>
              </a:extLst>
            </p:cNvPr>
            <p:cNvSpPr txBox="1"/>
            <p:nvPr/>
          </p:nvSpPr>
          <p:spPr>
            <a:xfrm>
              <a:off x="7750044" y="1756055"/>
              <a:ext cx="2036463" cy="2036463"/>
            </a:xfrm>
            <a:prstGeom prst="rect">
              <a:avLst/>
            </a:prstGeom>
            <a:grpFill/>
            <a:ln>
              <a:noFill/>
            </a:ln>
            <a:effectLst/>
          </p:spPr>
          <p:txBody>
            <a:bodyPr spcFirstLastPara="0" vert="horz" wrap="square" lIns="24130" tIns="24130" rIns="24130" bIns="24130" numCol="1" spcCol="1270" anchor="ctr" anchorCtr="0">
              <a:noAutofit/>
            </a:bodyPr>
            <a:lstStyle/>
            <a:p>
              <a:pPr marL="0" marR="0" lvl="0" indent="0" algn="ctr" defTabSz="844550" eaLnBrk="0" fontAlgn="base" latinLnBrk="0" hangingPunct="0">
                <a:lnSpc>
                  <a:spcPct val="90000"/>
                </a:lnSpc>
                <a:spcBef>
                  <a:spcPct val="0"/>
                </a:spcBef>
                <a:spcAft>
                  <a:spcPct val="3500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DESTINATION 2</a:t>
              </a:r>
              <a:r>
                <a:rPr kumimoji="0" lang="lv-LV" sz="20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lang="en-US" sz="2000" dirty="0"/>
                <a:t>INNOVATIVE RESEARCH ON EUROPEAN CULTURAL HERITAGE AND CULTURAL AND CREATIVE INDUSTRIES - BUILDING OUR FUTURE FROM THE PAST </a:t>
              </a:r>
              <a:endParaRPr kumimoji="0" lang="lv-LV" sz="2000" b="1" i="0" u="none" strike="noStrike" kern="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1229451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9162058-3CC8-E448-82BC-A867168DCFF4}"/>
              </a:ext>
            </a:extLst>
          </p:cNvPr>
          <p:cNvSpPr>
            <a:spLocks noGrp="1"/>
          </p:cNvSpPr>
          <p:nvPr>
            <p:ph type="sldNum" sz="quarter" idx="12"/>
          </p:nvPr>
        </p:nvSpPr>
        <p:spPr/>
        <p:txBody>
          <a:bodyPr/>
          <a:lstStyle/>
          <a:p>
            <a:fld id="{660F3F40-12FA-4968-8235-5F18DAFE2DEF}" type="slidenum">
              <a:rPr lang="lv-LV" smtClean="0"/>
              <a:t>4</a:t>
            </a:fld>
            <a:endParaRPr lang="lv-LV"/>
          </a:p>
        </p:txBody>
      </p:sp>
      <p:sp>
        <p:nvSpPr>
          <p:cNvPr id="9" name="Rectangle 8">
            <a:extLst>
              <a:ext uri="{FF2B5EF4-FFF2-40B4-BE49-F238E27FC236}">
                <a16:creationId xmlns:a16="http://schemas.microsoft.com/office/drawing/2014/main" id="{FBE3E2CC-F8E8-8B4D-8F6A-D32193F94794}"/>
              </a:ext>
            </a:extLst>
          </p:cNvPr>
          <p:cNvSpPr/>
          <p:nvPr/>
        </p:nvSpPr>
        <p:spPr>
          <a:xfrm rot="16200000">
            <a:off x="-1966117" y="3481311"/>
            <a:ext cx="5099540" cy="1015663"/>
          </a:xfrm>
          <a:prstGeom prst="rect">
            <a:avLst/>
          </a:prstGeom>
          <a:ln w="12700">
            <a:solidFill>
              <a:srgbClr val="0070C0"/>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lv-LV" sz="15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Strategic Plan</a:t>
            </a:r>
            <a:r>
              <a:rPr kumimoji="0" lang="en-US" sz="15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a:t>
            </a:r>
            <a:r>
              <a:rPr kumimoji="0" lang="lv-LV" sz="15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r>
              <a:rPr kumimoji="0" lang="en-US" sz="15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hlinkClick r:id="rId2"/>
              </a:rPr>
              <a:t>https://ec.europa.eu/info/sites/info/files/research_and_innovation/funding/documents/ec_rtd_horizon-europe-strategic-plan-2021-24.pdf</a:t>
            </a:r>
            <a:r>
              <a:rPr kumimoji="0" lang="en-US" sz="1500" b="0" i="1"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t>
            </a:r>
          </a:p>
        </p:txBody>
      </p:sp>
      <p:pic>
        <p:nvPicPr>
          <p:cNvPr id="4" name="Picture 3">
            <a:extLst>
              <a:ext uri="{FF2B5EF4-FFF2-40B4-BE49-F238E27FC236}">
                <a16:creationId xmlns:a16="http://schemas.microsoft.com/office/drawing/2014/main" id="{A9D42423-86CB-5F0C-92FA-96A13845DDAB}"/>
              </a:ext>
            </a:extLst>
          </p:cNvPr>
          <p:cNvPicPr>
            <a:picLocks noChangeAspect="1"/>
          </p:cNvPicPr>
          <p:nvPr/>
        </p:nvPicPr>
        <p:blipFill>
          <a:blip r:embed="rId3"/>
          <a:stretch>
            <a:fillRect/>
          </a:stretch>
        </p:blipFill>
        <p:spPr>
          <a:xfrm>
            <a:off x="1190394" y="63631"/>
            <a:ext cx="5571574" cy="4894654"/>
          </a:xfrm>
          <a:prstGeom prst="rect">
            <a:avLst/>
          </a:prstGeom>
        </p:spPr>
      </p:pic>
      <p:pic>
        <p:nvPicPr>
          <p:cNvPr id="6" name="Picture 5">
            <a:extLst>
              <a:ext uri="{FF2B5EF4-FFF2-40B4-BE49-F238E27FC236}">
                <a16:creationId xmlns:a16="http://schemas.microsoft.com/office/drawing/2014/main" id="{5E05D037-2617-5461-111D-5BE5DF6153F6}"/>
              </a:ext>
            </a:extLst>
          </p:cNvPr>
          <p:cNvPicPr>
            <a:picLocks noChangeAspect="1"/>
          </p:cNvPicPr>
          <p:nvPr/>
        </p:nvPicPr>
        <p:blipFill>
          <a:blip r:embed="rId4"/>
          <a:stretch>
            <a:fillRect/>
          </a:stretch>
        </p:blipFill>
        <p:spPr>
          <a:xfrm>
            <a:off x="6761968" y="0"/>
            <a:ext cx="5014549" cy="6356350"/>
          </a:xfrm>
          <a:prstGeom prst="rect">
            <a:avLst/>
          </a:prstGeom>
        </p:spPr>
      </p:pic>
    </p:spTree>
    <p:extLst>
      <p:ext uri="{BB962C8B-B14F-4D97-AF65-F5344CB8AC3E}">
        <p14:creationId xmlns:p14="http://schemas.microsoft.com/office/powerpoint/2010/main" val="3857985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1B694-1FA1-ED4F-855E-FE60B6657AB5}"/>
              </a:ext>
            </a:extLst>
          </p:cNvPr>
          <p:cNvSpPr>
            <a:spLocks noGrp="1"/>
          </p:cNvSpPr>
          <p:nvPr>
            <p:ph type="title"/>
          </p:nvPr>
        </p:nvSpPr>
        <p:spPr>
          <a:xfrm>
            <a:off x="1003151" y="0"/>
            <a:ext cx="10515600" cy="1325563"/>
          </a:xfrm>
        </p:spPr>
        <p:txBody>
          <a:bodyPr/>
          <a:lstStyle/>
          <a:p>
            <a:r>
              <a:rPr lang="lv-LV" sz="3200" b="1" dirty="0">
                <a:solidFill>
                  <a:srgbClr val="0308DB">
                    <a:lumMod val="50000"/>
                  </a:srgbClr>
                </a:solidFill>
                <a:latin typeface="Verdana" panose="020B0604030504040204" pitchFamily="34" charset="0"/>
                <a:ea typeface="Verdana" panose="020B0604030504040204" pitchFamily="34" charset="0"/>
              </a:rPr>
              <a:t>Projektu tipi</a:t>
            </a:r>
            <a:endParaRPr lang="en-US" dirty="0"/>
          </a:p>
        </p:txBody>
      </p:sp>
      <p:sp>
        <p:nvSpPr>
          <p:cNvPr id="3" name="Slide Number Placeholder 2">
            <a:extLst>
              <a:ext uri="{FF2B5EF4-FFF2-40B4-BE49-F238E27FC236}">
                <a16:creationId xmlns:a16="http://schemas.microsoft.com/office/drawing/2014/main" id="{9597D451-073E-2442-946F-EE0A78FE5836}"/>
              </a:ext>
            </a:extLst>
          </p:cNvPr>
          <p:cNvSpPr>
            <a:spLocks noGrp="1"/>
          </p:cNvSpPr>
          <p:nvPr>
            <p:ph type="sldNum" sz="quarter" idx="12"/>
          </p:nvPr>
        </p:nvSpPr>
        <p:spPr/>
        <p:txBody>
          <a:bodyPr/>
          <a:lstStyle/>
          <a:p>
            <a:fld id="{660F3F40-12FA-4968-8235-5F18DAFE2DEF}" type="slidenum">
              <a:rPr lang="lv-LV" smtClean="0"/>
              <a:t>5</a:t>
            </a:fld>
            <a:endParaRPr lang="lv-LV"/>
          </a:p>
        </p:txBody>
      </p:sp>
      <p:graphicFrame>
        <p:nvGraphicFramePr>
          <p:cNvPr id="7" name="Table 6">
            <a:extLst>
              <a:ext uri="{FF2B5EF4-FFF2-40B4-BE49-F238E27FC236}">
                <a16:creationId xmlns:a16="http://schemas.microsoft.com/office/drawing/2014/main" id="{D371E639-A442-2344-AE7A-52661D0D0F08}"/>
              </a:ext>
            </a:extLst>
          </p:cNvPr>
          <p:cNvGraphicFramePr>
            <a:graphicFrameLocks noGrp="1"/>
          </p:cNvGraphicFramePr>
          <p:nvPr>
            <p:extLst>
              <p:ext uri="{D42A27DB-BD31-4B8C-83A1-F6EECF244321}">
                <p14:modId xmlns:p14="http://schemas.microsoft.com/office/powerpoint/2010/main" val="3614420657"/>
              </p:ext>
            </p:extLst>
          </p:nvPr>
        </p:nvGraphicFramePr>
        <p:xfrm>
          <a:off x="953999" y="954742"/>
          <a:ext cx="10798729" cy="5037329"/>
        </p:xfrm>
        <a:graphic>
          <a:graphicData uri="http://schemas.openxmlformats.org/drawingml/2006/table">
            <a:tbl>
              <a:tblPr firstRow="1" bandRow="1"/>
              <a:tblGrid>
                <a:gridCol w="3288729">
                  <a:extLst>
                    <a:ext uri="{9D8B030D-6E8A-4147-A177-3AD203B41FA5}">
                      <a16:colId xmlns:a16="http://schemas.microsoft.com/office/drawing/2014/main" val="4194635498"/>
                    </a:ext>
                  </a:extLst>
                </a:gridCol>
                <a:gridCol w="5019335">
                  <a:extLst>
                    <a:ext uri="{9D8B030D-6E8A-4147-A177-3AD203B41FA5}">
                      <a16:colId xmlns:a16="http://schemas.microsoft.com/office/drawing/2014/main" val="1589332234"/>
                    </a:ext>
                  </a:extLst>
                </a:gridCol>
                <a:gridCol w="2490665">
                  <a:extLst>
                    <a:ext uri="{9D8B030D-6E8A-4147-A177-3AD203B41FA5}">
                      <a16:colId xmlns:a16="http://schemas.microsoft.com/office/drawing/2014/main" val="3893280570"/>
                    </a:ext>
                  </a:extLst>
                </a:gridCol>
              </a:tblGrid>
              <a:tr h="372725">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US" sz="1800" dirty="0"/>
                        <a:t>Type</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US" sz="1800" dirty="0"/>
                        <a:t>Activities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a:r>
                        <a:rPr lang="en-US" sz="1800" dirty="0"/>
                        <a:t>Financing rate</a:t>
                      </a:r>
                    </a:p>
                  </a:txBody>
                  <a:tcP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2237924531"/>
                  </a:ext>
                </a:extLst>
              </a:tr>
              <a:tr h="1674272">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kern="1200" dirty="0"/>
                        <a:t>RIA (Research and Innovation Actions)</a:t>
                      </a:r>
                    </a:p>
                    <a:p>
                      <a:pPr algn="ctr"/>
                      <a:endParaRPr lang="en-US" sz="1800" b="0" dirty="0"/>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dirty="0"/>
                        <a:t>Activities to establish new knowledge or to explore the feasibility of a new or improved technology, product, process, service or solution.</a:t>
                      </a:r>
                      <a:endParaRPr lang="en-US" sz="1800" dirty="0"/>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dirty="0"/>
                        <a:t>Up to 100%</a:t>
                      </a:r>
                      <a:endParaRPr lang="en-US" sz="1800" dirty="0"/>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1744350646"/>
                  </a:ext>
                </a:extLst>
              </a:tr>
              <a:tr h="1214823">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algn="ctr" defTabSz="939575" rtl="0" eaLnBrk="1" latinLnBrk="0" hangingPunct="1"/>
                      <a:r>
                        <a:rPr lang="en-US" sz="1800" kern="1200" dirty="0"/>
                        <a:t>IA (Innovation Actions) </a:t>
                      </a:r>
                      <a:endParaRPr lang="en-US" sz="1800" b="0" kern="1200" dirty="0">
                        <a:solidFill>
                          <a:schemeClr val="tx1"/>
                        </a:solidFill>
                        <a:latin typeface="+mn-lt"/>
                        <a:ea typeface="+mn-ea"/>
                        <a:cs typeface="+mn-cs"/>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US" sz="1800" dirty="0"/>
                        <a:t>Activities to produce plans and arrangements or designs for new, altered or improved products, processes or services.</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lv-LV" sz="1800" b="0" dirty="0"/>
                        <a:t>*</a:t>
                      </a:r>
                      <a:r>
                        <a:rPr lang="en-GB" sz="1800" b="0" dirty="0"/>
                        <a:t>Up to 70%</a:t>
                      </a:r>
                      <a:endParaRPr lang="en-US" sz="1800" b="0" dirty="0"/>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3662719264"/>
                  </a:ext>
                </a:extLst>
              </a:tr>
              <a:tr h="1775509">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US" sz="1800" kern="1200" dirty="0"/>
                        <a:t>CSA (Coordination and Support Actions) </a:t>
                      </a:r>
                      <a:endParaRPr lang="en-US" sz="1800" b="0" kern="1200" dirty="0">
                        <a:solidFill>
                          <a:schemeClr val="dk1"/>
                        </a:solidFill>
                        <a:latin typeface="+mn-lt"/>
                        <a:ea typeface="+mn-ea"/>
                        <a:cs typeface="+mn-cs"/>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US" sz="1800" dirty="0"/>
                        <a:t>Activities that contribute to the objectives of Horizon Europe. This excludes R&amp;I activities, except for ‘Widening participation and spreading excellence’</a:t>
                      </a:r>
                      <a:r>
                        <a:rPr lang="fr-BE" sz="1800" dirty="0"/>
                        <a:t>.</a:t>
                      </a:r>
                      <a:endParaRPr lang="en-US" sz="1800" dirty="0"/>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a:r>
                        <a:rPr lang="en-US" sz="1800" dirty="0"/>
                        <a:t>Up to 100%</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59604319"/>
                  </a:ext>
                </a:extLst>
              </a:tr>
            </a:tbl>
          </a:graphicData>
        </a:graphic>
      </p:graphicFrame>
      <p:sp>
        <p:nvSpPr>
          <p:cNvPr id="8" name="TextBox 7">
            <a:extLst>
              <a:ext uri="{FF2B5EF4-FFF2-40B4-BE49-F238E27FC236}">
                <a16:creationId xmlns:a16="http://schemas.microsoft.com/office/drawing/2014/main" id="{B158921C-9BB4-974B-B9B7-DCEB9E964275}"/>
              </a:ext>
            </a:extLst>
          </p:cNvPr>
          <p:cNvSpPr txBox="1"/>
          <p:nvPr/>
        </p:nvSpPr>
        <p:spPr>
          <a:xfrm>
            <a:off x="1542826" y="6071636"/>
            <a:ext cx="9810974" cy="323165"/>
          </a:xfrm>
          <a:prstGeom prst="rect">
            <a:avLst/>
          </a:prstGeom>
          <a:noFill/>
          <a:ln w="12700">
            <a:solidFill>
              <a:srgbClr val="0308DB">
                <a:lumMod val="50000"/>
              </a:srgbClr>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lv-LV" sz="1500" b="0" i="0" u="none" strike="noStrike" kern="0" cap="none" spc="0" normalizeH="0" baseline="0" noProof="0" dirty="0">
                <a:ln>
                  <a:noFill/>
                </a:ln>
                <a:solidFill>
                  <a:srgbClr val="0308DB">
                    <a:lumMod val="50000"/>
                  </a:srgbClr>
                </a:solidFill>
                <a:effectLst/>
                <a:uLnTx/>
                <a:uFillTx/>
                <a:latin typeface="Verdana"/>
                <a:ea typeface="MS PGothic" panose="020B0600070205080204" pitchFamily="34" charset="-128"/>
              </a:rPr>
              <a:t>* t</a:t>
            </a:r>
            <a:r>
              <a:rPr kumimoji="0" lang="en-US" sz="1500" b="0" i="0" u="none" strike="noStrike" kern="0" cap="none" spc="0" normalizeH="0" baseline="0" noProof="0" dirty="0">
                <a:ln>
                  <a:noFill/>
                </a:ln>
                <a:solidFill>
                  <a:srgbClr val="0308DB">
                    <a:lumMod val="50000"/>
                  </a:srgbClr>
                </a:solidFill>
                <a:effectLst/>
                <a:uLnTx/>
                <a:uFillTx/>
                <a:latin typeface="Verdana"/>
                <a:ea typeface="MS PGothic" panose="020B0600070205080204" pitchFamily="34" charset="-128"/>
              </a:rPr>
              <a:t>he rate is 70 percent for profit-making legal entities and 100 percent for non-profit legal entities</a:t>
            </a:r>
          </a:p>
        </p:txBody>
      </p:sp>
      <p:pic>
        <p:nvPicPr>
          <p:cNvPr id="9" name="Graphic 15" descr="Share">
            <a:extLst>
              <a:ext uri="{FF2B5EF4-FFF2-40B4-BE49-F238E27FC236}">
                <a16:creationId xmlns:a16="http://schemas.microsoft.com/office/drawing/2014/main" id="{0ED33B6F-BE8B-914E-AEF9-A79C4B158444}"/>
              </a:ext>
            </a:extLst>
          </p:cNvPr>
          <p:cNvPicPr>
            <a:picLocks noChangeAspect="1"/>
          </p:cNvPicPr>
          <p:nvPr/>
        </p:nvPicPr>
        <p:blipFill>
          <a:blip r:embed="rId2" cstate="print">
            <a:duotone>
              <a:srgbClr val="E7E6E6">
                <a:shade val="45000"/>
                <a:satMod val="135000"/>
              </a:srgbClr>
              <a:prstClr val="white"/>
            </a:duotone>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4000" y="6033185"/>
            <a:ext cx="400068" cy="400068"/>
          </a:xfrm>
          <a:prstGeom prst="rect">
            <a:avLst/>
          </a:prstGeom>
        </p:spPr>
      </p:pic>
    </p:spTree>
    <p:extLst>
      <p:ext uri="{BB962C8B-B14F-4D97-AF65-F5344CB8AC3E}">
        <p14:creationId xmlns:p14="http://schemas.microsoft.com/office/powerpoint/2010/main" val="392377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A6522-41E5-8845-BCE4-C5069EA1C8A8}"/>
              </a:ext>
            </a:extLst>
          </p:cNvPr>
          <p:cNvSpPr>
            <a:spLocks noGrp="1"/>
          </p:cNvSpPr>
          <p:nvPr>
            <p:ph type="title"/>
          </p:nvPr>
        </p:nvSpPr>
        <p:spPr>
          <a:xfrm>
            <a:off x="1049692" y="0"/>
            <a:ext cx="10515600" cy="1325563"/>
          </a:xfrm>
        </p:spPr>
        <p:txBody>
          <a:bodyPr/>
          <a:lstStyle/>
          <a:p>
            <a:r>
              <a:rPr lang="lv-LV" sz="3200" b="1" dirty="0">
                <a:solidFill>
                  <a:srgbClr val="0308DB">
                    <a:lumMod val="50000"/>
                  </a:srgbClr>
                </a:solidFill>
                <a:latin typeface="Verdana" panose="020B0604030504040204" pitchFamily="34" charset="0"/>
                <a:ea typeface="Verdana" panose="020B0604030504040204" pitchFamily="34" charset="0"/>
              </a:rPr>
              <a:t>Projektu tipi</a:t>
            </a:r>
            <a:endParaRPr lang="en-US" dirty="0"/>
          </a:p>
        </p:txBody>
      </p:sp>
      <p:sp>
        <p:nvSpPr>
          <p:cNvPr id="3" name="Slide Number Placeholder 2">
            <a:extLst>
              <a:ext uri="{FF2B5EF4-FFF2-40B4-BE49-F238E27FC236}">
                <a16:creationId xmlns:a16="http://schemas.microsoft.com/office/drawing/2014/main" id="{DA6A49A7-A55C-5F4E-98AC-485E6B7318E8}"/>
              </a:ext>
            </a:extLst>
          </p:cNvPr>
          <p:cNvSpPr>
            <a:spLocks noGrp="1"/>
          </p:cNvSpPr>
          <p:nvPr>
            <p:ph type="sldNum" sz="quarter" idx="12"/>
          </p:nvPr>
        </p:nvSpPr>
        <p:spPr/>
        <p:txBody>
          <a:bodyPr/>
          <a:lstStyle/>
          <a:p>
            <a:fld id="{660F3F40-12FA-4968-8235-5F18DAFE2DEF}" type="slidenum">
              <a:rPr lang="lv-LV" smtClean="0"/>
              <a:t>6</a:t>
            </a:fld>
            <a:endParaRPr lang="lv-LV"/>
          </a:p>
        </p:txBody>
      </p:sp>
      <p:graphicFrame>
        <p:nvGraphicFramePr>
          <p:cNvPr id="5" name="Table 4">
            <a:extLst>
              <a:ext uri="{FF2B5EF4-FFF2-40B4-BE49-F238E27FC236}">
                <a16:creationId xmlns:a16="http://schemas.microsoft.com/office/drawing/2014/main" id="{042ACBBC-207C-4341-9ACD-1E32C9746AA6}"/>
              </a:ext>
            </a:extLst>
          </p:cNvPr>
          <p:cNvGraphicFramePr>
            <a:graphicFrameLocks noGrp="1"/>
          </p:cNvGraphicFramePr>
          <p:nvPr>
            <p:extLst>
              <p:ext uri="{D42A27DB-BD31-4B8C-83A1-F6EECF244321}">
                <p14:modId xmlns:p14="http://schemas.microsoft.com/office/powerpoint/2010/main" val="3942310397"/>
              </p:ext>
            </p:extLst>
          </p:nvPr>
        </p:nvGraphicFramePr>
        <p:xfrm>
          <a:off x="903568" y="1325563"/>
          <a:ext cx="10450232" cy="4486293"/>
        </p:xfrm>
        <a:graphic>
          <a:graphicData uri="http://schemas.openxmlformats.org/drawingml/2006/table">
            <a:tbl>
              <a:tblPr firstRow="1" bandRow="1"/>
              <a:tblGrid>
                <a:gridCol w="5225116">
                  <a:extLst>
                    <a:ext uri="{9D8B030D-6E8A-4147-A177-3AD203B41FA5}">
                      <a16:colId xmlns:a16="http://schemas.microsoft.com/office/drawing/2014/main" val="3247352766"/>
                    </a:ext>
                  </a:extLst>
                </a:gridCol>
                <a:gridCol w="5225116">
                  <a:extLst>
                    <a:ext uri="{9D8B030D-6E8A-4147-A177-3AD203B41FA5}">
                      <a16:colId xmlns:a16="http://schemas.microsoft.com/office/drawing/2014/main" val="4085891504"/>
                    </a:ext>
                  </a:extLst>
                </a:gridCol>
              </a:tblGrid>
              <a:tr h="454280">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fontAlgn="ctr"/>
                      <a:r>
                        <a:rPr lang="en-GB" sz="2000" u="none" strike="noStrike" baseline="0" dirty="0">
                          <a:effectLst/>
                        </a:rPr>
                        <a:t>Research &amp; Innovation Actions</a:t>
                      </a:r>
                      <a:endParaRPr lang="en-GB" sz="2000" b="1" i="0" u="none" strike="noStrike" baseline="0" dirty="0">
                        <a:effectLst/>
                        <a:latin typeface="+mj-lt"/>
                      </a:endParaRPr>
                    </a:p>
                  </a:txBody>
                  <a:tcPr marL="9525" marR="9525" marT="9522"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Verdana"/>
                        </a:defRPr>
                      </a:lvl1pPr>
                      <a:lvl2pPr marL="457200" algn="l" defTabSz="914400" rtl="0" eaLnBrk="1" latinLnBrk="0" hangingPunct="1">
                        <a:defRPr sz="1800" b="1" kern="1200">
                          <a:solidFill>
                            <a:schemeClr val="lt1"/>
                          </a:solidFill>
                          <a:latin typeface="Verdana"/>
                        </a:defRPr>
                      </a:lvl2pPr>
                      <a:lvl3pPr marL="914400" algn="l" defTabSz="914400" rtl="0" eaLnBrk="1" latinLnBrk="0" hangingPunct="1">
                        <a:defRPr sz="1800" b="1" kern="1200">
                          <a:solidFill>
                            <a:schemeClr val="lt1"/>
                          </a:solidFill>
                          <a:latin typeface="Verdana"/>
                        </a:defRPr>
                      </a:lvl3pPr>
                      <a:lvl4pPr marL="1371600" algn="l" defTabSz="914400" rtl="0" eaLnBrk="1" latinLnBrk="0" hangingPunct="1">
                        <a:defRPr sz="1800" b="1" kern="1200">
                          <a:solidFill>
                            <a:schemeClr val="lt1"/>
                          </a:solidFill>
                          <a:latin typeface="Verdana"/>
                        </a:defRPr>
                      </a:lvl4pPr>
                      <a:lvl5pPr marL="1828800" algn="l" defTabSz="914400" rtl="0" eaLnBrk="1" latinLnBrk="0" hangingPunct="1">
                        <a:defRPr sz="1800" b="1" kern="1200">
                          <a:solidFill>
                            <a:schemeClr val="lt1"/>
                          </a:solidFill>
                          <a:latin typeface="Verdana"/>
                        </a:defRPr>
                      </a:lvl5pPr>
                      <a:lvl6pPr marL="2286000" algn="l" defTabSz="914400" rtl="0" eaLnBrk="1" latinLnBrk="0" hangingPunct="1">
                        <a:defRPr sz="1800" b="1" kern="1200">
                          <a:solidFill>
                            <a:schemeClr val="lt1"/>
                          </a:solidFill>
                          <a:latin typeface="Verdana"/>
                        </a:defRPr>
                      </a:lvl6pPr>
                      <a:lvl7pPr marL="2743200" algn="l" defTabSz="914400" rtl="0" eaLnBrk="1" latinLnBrk="0" hangingPunct="1">
                        <a:defRPr sz="1800" b="1" kern="1200">
                          <a:solidFill>
                            <a:schemeClr val="lt1"/>
                          </a:solidFill>
                          <a:latin typeface="Verdana"/>
                        </a:defRPr>
                      </a:lvl7pPr>
                      <a:lvl8pPr marL="3200400" algn="l" defTabSz="914400" rtl="0" eaLnBrk="1" latinLnBrk="0" hangingPunct="1">
                        <a:defRPr sz="1800" b="1" kern="1200">
                          <a:solidFill>
                            <a:schemeClr val="lt1"/>
                          </a:solidFill>
                          <a:latin typeface="Verdana"/>
                        </a:defRPr>
                      </a:lvl8pPr>
                      <a:lvl9pPr marL="3657600" algn="l" defTabSz="914400" rtl="0" eaLnBrk="1" latinLnBrk="0" hangingPunct="1">
                        <a:defRPr sz="1800" b="1" kern="1200">
                          <a:solidFill>
                            <a:schemeClr val="lt1"/>
                          </a:solidFill>
                          <a:latin typeface="Verdana"/>
                        </a:defRPr>
                      </a:lvl9pPr>
                    </a:lstStyle>
                    <a:p>
                      <a:pPr algn="ctr" fontAlgn="ctr"/>
                      <a:r>
                        <a:rPr lang="en-GB" sz="2000" u="none" strike="noStrike" baseline="0" dirty="0">
                          <a:effectLst/>
                        </a:rPr>
                        <a:t>Innovation Actions</a:t>
                      </a:r>
                      <a:endParaRPr lang="en-GB" sz="2000" b="1" i="0" u="none" strike="noStrike" baseline="0" dirty="0">
                        <a:effectLst/>
                        <a:latin typeface="+mj-lt"/>
                      </a:endParaRPr>
                    </a:p>
                  </a:txBody>
                  <a:tcPr marL="9525" marR="9525" marT="9522"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2203738790"/>
                  </a:ext>
                </a:extLst>
              </a:tr>
              <a:tr h="332726">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ctr"/>
                      <a:r>
                        <a:rPr lang="en-GB" sz="2000" kern="1200" dirty="0"/>
                        <a:t>Basic &amp; applied research</a:t>
                      </a:r>
                      <a:endParaRPr lang="en-GB" sz="2000" b="0" kern="1200" dirty="0">
                        <a:solidFill>
                          <a:schemeClr val="tx1"/>
                        </a:solidFill>
                        <a:latin typeface="+mj-lt"/>
                        <a:ea typeface="ＭＳ Ｐゴシック" pitchFamily="34" charset="-128"/>
                        <a:cs typeface="Arial" charset="0"/>
                      </a:endParaRPr>
                    </a:p>
                  </a:txBody>
                  <a:tcPr marL="9525" marR="9525" marT="9522"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ctr"/>
                      <a:r>
                        <a:rPr lang="en-GB" sz="2000" kern="1200" dirty="0"/>
                        <a:t>Limited R&amp;D activities</a:t>
                      </a:r>
                      <a:endParaRPr lang="en-GB" sz="2000" b="0" kern="1200" dirty="0">
                        <a:solidFill>
                          <a:schemeClr val="tx1"/>
                        </a:solidFill>
                        <a:latin typeface="+mj-lt"/>
                        <a:ea typeface="ＭＳ Ｐゴシック" pitchFamily="34" charset="-128"/>
                        <a:cs typeface="Arial" charset="0"/>
                      </a:endParaRPr>
                    </a:p>
                  </a:txBody>
                  <a:tcPr marL="9525" marR="9525" marT="9522"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2131729806"/>
                  </a:ext>
                </a:extLst>
              </a:tr>
              <a:tr h="1102436">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ctr"/>
                      <a:r>
                        <a:rPr lang="en-GB" sz="2000" kern="1200" dirty="0"/>
                        <a:t>Testing / validation on small-scale prototype </a:t>
                      </a:r>
                    </a:p>
                    <a:p>
                      <a:pPr algn="ctr" fontAlgn="ctr"/>
                      <a:r>
                        <a:rPr lang="en-GB" sz="2000" kern="1200" dirty="0"/>
                        <a:t>(in lab or simulated environment)</a:t>
                      </a:r>
                      <a:endParaRPr lang="en-GB" sz="2000" b="0" kern="1200" dirty="0">
                        <a:solidFill>
                          <a:schemeClr val="tx1"/>
                        </a:solidFill>
                        <a:latin typeface="+mj-lt"/>
                        <a:ea typeface="ＭＳ Ｐゴシック" pitchFamily="34" charset="-128"/>
                        <a:cs typeface="Arial" charset="0"/>
                      </a:endParaRPr>
                    </a:p>
                  </a:txBody>
                  <a:tcPr marL="9525" marR="9525" marT="952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ctr"/>
                      <a:r>
                        <a:rPr lang="en-GB" sz="2000" kern="1200" dirty="0"/>
                        <a:t>Prototyping, testing, large-scale product validation &amp; market replication</a:t>
                      </a:r>
                      <a:endParaRPr lang="en-GB" sz="2000" b="0" kern="1200" dirty="0">
                        <a:solidFill>
                          <a:schemeClr val="tx1"/>
                        </a:solidFill>
                        <a:latin typeface="+mj-lt"/>
                        <a:ea typeface="ＭＳ Ｐゴシック" pitchFamily="34" charset="-128"/>
                        <a:cs typeface="Arial" charset="0"/>
                      </a:endParaRPr>
                    </a:p>
                  </a:txBody>
                  <a:tcPr marL="9525" marR="9525" marT="952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4198046830"/>
                  </a:ext>
                </a:extLst>
              </a:tr>
              <a:tr h="1102436">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ctr"/>
                      <a:r>
                        <a:rPr lang="en-GB" sz="2000" kern="1200" dirty="0"/>
                        <a:t>Limited demo or pilot activities (to show tech feasibility in a near to operational environment)</a:t>
                      </a:r>
                      <a:endParaRPr lang="en-GB" sz="2000" b="0" kern="1200" dirty="0">
                        <a:solidFill>
                          <a:schemeClr val="tx1"/>
                        </a:solidFill>
                        <a:latin typeface="+mj-lt"/>
                        <a:ea typeface="ＭＳ Ｐゴシック" pitchFamily="34" charset="-128"/>
                        <a:cs typeface="Arial" charset="0"/>
                      </a:endParaRPr>
                    </a:p>
                  </a:txBody>
                  <a:tcPr marL="9525" marR="9525" marT="952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ctr"/>
                      <a:r>
                        <a:rPr lang="en-GB" sz="2000" kern="1200" dirty="0"/>
                        <a:t>Demo or pilot activities (to show tech feasibility in operational environment)</a:t>
                      </a:r>
                      <a:endParaRPr lang="en-GB" sz="2000" b="0" kern="1200" dirty="0">
                        <a:solidFill>
                          <a:schemeClr val="tx1"/>
                        </a:solidFill>
                        <a:latin typeface="+mj-lt"/>
                        <a:ea typeface="ＭＳ Ｐゴシック" pitchFamily="34" charset="-128"/>
                        <a:cs typeface="Arial" charset="0"/>
                      </a:endParaRPr>
                    </a:p>
                  </a:txBody>
                  <a:tcPr marL="9525" marR="9525" marT="952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extLst>
                  <a:ext uri="{0D108BD9-81ED-4DB2-BD59-A6C34878D82A}">
                    <a16:rowId xmlns:a16="http://schemas.microsoft.com/office/drawing/2014/main" val="408547545"/>
                  </a:ext>
                </a:extLst>
              </a:tr>
              <a:tr h="828963">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ctr"/>
                      <a:r>
                        <a:rPr lang="en-GB" sz="2000" kern="1200" dirty="0"/>
                        <a:t>Developing innovations meeting needs of markets</a:t>
                      </a:r>
                      <a:endParaRPr lang="en-GB" sz="2000" b="0" kern="1200" dirty="0">
                        <a:solidFill>
                          <a:schemeClr val="tx1"/>
                        </a:solidFill>
                        <a:latin typeface="+mj-lt"/>
                        <a:ea typeface="ＭＳ Ｐゴシック" pitchFamily="34" charset="-128"/>
                        <a:cs typeface="Arial" charset="0"/>
                      </a:endParaRPr>
                    </a:p>
                  </a:txBody>
                  <a:tcPr marL="9525" marR="9525" marT="952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ctr"/>
                      <a:r>
                        <a:rPr lang="en-GB" sz="2000" kern="1200" dirty="0"/>
                        <a:t>Developing innovations meeting needs of markets &amp; their delivery to market</a:t>
                      </a:r>
                      <a:endParaRPr lang="en-GB" sz="2000" b="0" kern="1200" dirty="0">
                        <a:solidFill>
                          <a:schemeClr val="tx1"/>
                        </a:solidFill>
                        <a:latin typeface="+mj-lt"/>
                        <a:ea typeface="ＭＳ Ｐゴシック" pitchFamily="34" charset="-128"/>
                        <a:cs typeface="Arial" charset="0"/>
                      </a:endParaRPr>
                    </a:p>
                  </a:txBody>
                  <a:tcPr marL="9525" marR="9525" marT="952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877926926"/>
                  </a:ext>
                </a:extLst>
              </a:tr>
              <a:tr h="332726">
                <a:tc gridSpan="2">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ctr"/>
                      <a:r>
                        <a:rPr lang="en-GB" sz="2000" kern="1200" dirty="0"/>
                        <a:t>Exploitation activities</a:t>
                      </a:r>
                      <a:endParaRPr lang="en-GB" sz="2000" b="0" kern="1200" dirty="0">
                        <a:solidFill>
                          <a:schemeClr val="tx1"/>
                        </a:solidFill>
                        <a:latin typeface="+mj-lt"/>
                        <a:ea typeface="ＭＳ Ｐゴシック" pitchFamily="34" charset="-128"/>
                        <a:cs typeface="Arial" charset="0"/>
                      </a:endParaRPr>
                    </a:p>
                  </a:txBody>
                  <a:tcPr marL="9525" marR="9525" marT="952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40000"/>
                      </a:srgbClr>
                    </a:solidFill>
                  </a:tcPr>
                </a:tc>
                <a:tc hMerge="1">
                  <a:txBody>
                    <a:bodyPr/>
                    <a:lstStyle/>
                    <a:p>
                      <a:endParaRPr lang="en-GB"/>
                    </a:p>
                  </a:txBody>
                  <a:tcPr/>
                </a:tc>
                <a:extLst>
                  <a:ext uri="{0D108BD9-81ED-4DB2-BD59-A6C34878D82A}">
                    <a16:rowId xmlns:a16="http://schemas.microsoft.com/office/drawing/2014/main" val="2201612716"/>
                  </a:ext>
                </a:extLst>
              </a:tr>
              <a:tr h="332726">
                <a:tc gridSpan="2">
                  <a:txBody>
                    <a:bodyPr/>
                    <a:lstStyle>
                      <a:lvl1pPr marL="0" algn="l" defTabSz="914400" rtl="0" eaLnBrk="1" latinLnBrk="0" hangingPunct="1">
                        <a:defRPr sz="1800" kern="1200">
                          <a:solidFill>
                            <a:schemeClr val="dk1"/>
                          </a:solidFill>
                          <a:latin typeface="Verdana"/>
                        </a:defRPr>
                      </a:lvl1pPr>
                      <a:lvl2pPr marL="457200" algn="l" defTabSz="914400" rtl="0" eaLnBrk="1" latinLnBrk="0" hangingPunct="1">
                        <a:defRPr sz="1800" kern="1200">
                          <a:solidFill>
                            <a:schemeClr val="dk1"/>
                          </a:solidFill>
                          <a:latin typeface="Verdana"/>
                        </a:defRPr>
                      </a:lvl2pPr>
                      <a:lvl3pPr marL="914400" algn="l" defTabSz="914400" rtl="0" eaLnBrk="1" latinLnBrk="0" hangingPunct="1">
                        <a:defRPr sz="1800" kern="1200">
                          <a:solidFill>
                            <a:schemeClr val="dk1"/>
                          </a:solidFill>
                          <a:latin typeface="Verdana"/>
                        </a:defRPr>
                      </a:lvl3pPr>
                      <a:lvl4pPr marL="1371600" algn="l" defTabSz="914400" rtl="0" eaLnBrk="1" latinLnBrk="0" hangingPunct="1">
                        <a:defRPr sz="1800" kern="1200">
                          <a:solidFill>
                            <a:schemeClr val="dk1"/>
                          </a:solidFill>
                          <a:latin typeface="Verdana"/>
                        </a:defRPr>
                      </a:lvl4pPr>
                      <a:lvl5pPr marL="1828800" algn="l" defTabSz="914400" rtl="0" eaLnBrk="1" latinLnBrk="0" hangingPunct="1">
                        <a:defRPr sz="1800" kern="1200">
                          <a:solidFill>
                            <a:schemeClr val="dk1"/>
                          </a:solidFill>
                          <a:latin typeface="Verdana"/>
                        </a:defRPr>
                      </a:lvl5pPr>
                      <a:lvl6pPr marL="2286000" algn="l" defTabSz="914400" rtl="0" eaLnBrk="1" latinLnBrk="0" hangingPunct="1">
                        <a:defRPr sz="1800" kern="1200">
                          <a:solidFill>
                            <a:schemeClr val="dk1"/>
                          </a:solidFill>
                          <a:latin typeface="Verdana"/>
                        </a:defRPr>
                      </a:lvl6pPr>
                      <a:lvl7pPr marL="2743200" algn="l" defTabSz="914400" rtl="0" eaLnBrk="1" latinLnBrk="0" hangingPunct="1">
                        <a:defRPr sz="1800" kern="1200">
                          <a:solidFill>
                            <a:schemeClr val="dk1"/>
                          </a:solidFill>
                          <a:latin typeface="Verdana"/>
                        </a:defRPr>
                      </a:lvl7pPr>
                      <a:lvl8pPr marL="3200400" algn="l" defTabSz="914400" rtl="0" eaLnBrk="1" latinLnBrk="0" hangingPunct="1">
                        <a:defRPr sz="1800" kern="1200">
                          <a:solidFill>
                            <a:schemeClr val="dk1"/>
                          </a:solidFill>
                          <a:latin typeface="Verdana"/>
                        </a:defRPr>
                      </a:lvl8pPr>
                      <a:lvl9pPr marL="3657600" algn="l" defTabSz="914400" rtl="0" eaLnBrk="1" latinLnBrk="0" hangingPunct="1">
                        <a:defRPr sz="1800" kern="1200">
                          <a:solidFill>
                            <a:schemeClr val="dk1"/>
                          </a:solidFill>
                          <a:latin typeface="Verdana"/>
                        </a:defRPr>
                      </a:lvl9pPr>
                    </a:lstStyle>
                    <a:p>
                      <a:pPr algn="ctr" fontAlgn="ctr"/>
                      <a:r>
                        <a:rPr lang="en-GB" sz="2000" kern="1200" dirty="0"/>
                        <a:t>Innovation management</a:t>
                      </a:r>
                      <a:endParaRPr lang="en-GB" sz="2000" b="0" kern="1200" dirty="0">
                        <a:solidFill>
                          <a:schemeClr val="tx1"/>
                        </a:solidFill>
                        <a:latin typeface="+mj-lt"/>
                        <a:ea typeface="ＭＳ Ｐゴシック" pitchFamily="34" charset="-128"/>
                        <a:cs typeface="Arial" charset="0"/>
                      </a:endParaRPr>
                    </a:p>
                  </a:txBody>
                  <a:tcPr marL="9525" marR="9525" marT="952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tc hMerge="1">
                  <a:txBody>
                    <a:bodyPr/>
                    <a:lstStyle/>
                    <a:p>
                      <a:endParaRPr lang="en-GB"/>
                    </a:p>
                  </a:txBody>
                  <a:tcPr/>
                </a:tc>
                <a:extLst>
                  <a:ext uri="{0D108BD9-81ED-4DB2-BD59-A6C34878D82A}">
                    <a16:rowId xmlns:a16="http://schemas.microsoft.com/office/drawing/2014/main" val="1287166986"/>
                  </a:ext>
                </a:extLst>
              </a:tr>
            </a:tbl>
          </a:graphicData>
        </a:graphic>
      </p:graphicFrame>
    </p:spTree>
    <p:extLst>
      <p:ext uri="{BB962C8B-B14F-4D97-AF65-F5344CB8AC3E}">
        <p14:creationId xmlns:p14="http://schemas.microsoft.com/office/powerpoint/2010/main" val="3139042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F6F8610-BCEB-9D43-A6F7-358E30E72228}"/>
              </a:ext>
            </a:extLst>
          </p:cNvPr>
          <p:cNvSpPr>
            <a:spLocks noGrp="1"/>
          </p:cNvSpPr>
          <p:nvPr>
            <p:ph type="sldNum" sz="quarter" idx="12"/>
          </p:nvPr>
        </p:nvSpPr>
        <p:spPr/>
        <p:txBody>
          <a:bodyPr/>
          <a:lstStyle/>
          <a:p>
            <a:fld id="{660F3F40-12FA-4968-8235-5F18DAFE2DEF}" type="slidenum">
              <a:rPr lang="lv-LV" smtClean="0"/>
              <a:t>7</a:t>
            </a:fld>
            <a:endParaRPr lang="lv-LV"/>
          </a:p>
        </p:txBody>
      </p:sp>
      <p:sp>
        <p:nvSpPr>
          <p:cNvPr id="16" name="Title 1">
            <a:extLst>
              <a:ext uri="{FF2B5EF4-FFF2-40B4-BE49-F238E27FC236}">
                <a16:creationId xmlns:a16="http://schemas.microsoft.com/office/drawing/2014/main" id="{DC630DFA-82FE-5144-B32F-5232CCDA56D4}"/>
              </a:ext>
            </a:extLst>
          </p:cNvPr>
          <p:cNvSpPr txBox="1">
            <a:spLocks/>
          </p:cNvSpPr>
          <p:nvPr/>
        </p:nvSpPr>
        <p:spPr>
          <a:xfrm>
            <a:off x="1154206" y="175255"/>
            <a:ext cx="8538434" cy="10366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fontAlgn="auto">
              <a:spcAft>
                <a:spcPts val="0"/>
              </a:spcAft>
              <a:buClrTx/>
              <a:buSzTx/>
              <a:tabLst/>
              <a:defRPr/>
            </a:pPr>
            <a:r>
              <a:rPr lang="en-GB" altLang="en-US" sz="3200" b="1" dirty="0">
                <a:solidFill>
                  <a:srgbClr val="0308DB">
                    <a:lumMod val="50000"/>
                  </a:srgbClr>
                </a:solidFill>
                <a:latin typeface="Verdana" panose="020B0604030504040204" pitchFamily="34" charset="0"/>
                <a:ea typeface="Verdana" panose="020B0604030504040204" pitchFamily="34" charset="0"/>
              </a:rPr>
              <a:t>Technology Readiness Level</a:t>
            </a:r>
            <a:endParaRPr lang="en-US" sz="3200" b="1" dirty="0">
              <a:solidFill>
                <a:srgbClr val="0308DB">
                  <a:lumMod val="50000"/>
                </a:srgbClr>
              </a:solidFill>
              <a:latin typeface="Verdana" panose="020B0604030504040204" pitchFamily="34" charset="0"/>
              <a:ea typeface="Verdana" panose="020B0604030504040204" pitchFamily="34" charset="0"/>
            </a:endParaRPr>
          </a:p>
        </p:txBody>
      </p:sp>
      <p:grpSp>
        <p:nvGrpSpPr>
          <p:cNvPr id="17" name="Group 16">
            <a:extLst>
              <a:ext uri="{FF2B5EF4-FFF2-40B4-BE49-F238E27FC236}">
                <a16:creationId xmlns:a16="http://schemas.microsoft.com/office/drawing/2014/main" id="{54EE808B-1C20-CA45-923E-EA82604A13FF}"/>
              </a:ext>
            </a:extLst>
          </p:cNvPr>
          <p:cNvGrpSpPr/>
          <p:nvPr/>
        </p:nvGrpSpPr>
        <p:grpSpPr>
          <a:xfrm>
            <a:off x="699247" y="1771776"/>
            <a:ext cx="11166438" cy="4371107"/>
            <a:chOff x="4018267" y="2049483"/>
            <a:chExt cx="4155464" cy="4371107"/>
          </a:xfrm>
          <a:solidFill>
            <a:sysClr val="window" lastClr="FFFFFF">
              <a:lumMod val="95000"/>
            </a:sysClr>
          </a:solidFill>
        </p:grpSpPr>
        <p:sp>
          <p:nvSpPr>
            <p:cNvPr id="18" name="Freeform 4">
              <a:extLst>
                <a:ext uri="{FF2B5EF4-FFF2-40B4-BE49-F238E27FC236}">
                  <a16:creationId xmlns:a16="http://schemas.microsoft.com/office/drawing/2014/main" id="{C0B3083F-CB6B-694F-9969-151AC071A2B0}"/>
                </a:ext>
              </a:extLst>
            </p:cNvPr>
            <p:cNvSpPr/>
            <p:nvPr/>
          </p:nvSpPr>
          <p:spPr>
            <a:xfrm>
              <a:off x="4018267" y="2049483"/>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tab pos="252000" algn="l"/>
                </a:tabLst>
                <a:defRPr/>
              </a:pPr>
              <a:r>
                <a:rPr kumimoji="0" lang="lv-LV" sz="1800"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dirty="0">
                  <a:ln>
                    <a:noFill/>
                  </a:ln>
                  <a:solidFill>
                    <a:srgbClr val="0070C0">
                      <a:lumMod val="50000"/>
                    </a:srgbClr>
                  </a:solidFill>
                  <a:effectLst/>
                  <a:uLnTx/>
                  <a:uFillTx/>
                  <a:latin typeface="Verdana"/>
                  <a:ea typeface="+mn-ea"/>
                  <a:cs typeface="+mn-cs"/>
                </a:rPr>
                <a:t>TRL 1 </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 basic principles observed</a:t>
              </a:r>
              <a:endPar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sp>
          <p:nvSpPr>
            <p:cNvPr id="19" name="Freeform 8">
              <a:extLst>
                <a:ext uri="{FF2B5EF4-FFF2-40B4-BE49-F238E27FC236}">
                  <a16:creationId xmlns:a16="http://schemas.microsoft.com/office/drawing/2014/main" id="{318131C6-1AB4-994B-BC2E-85D95DAABCC5}"/>
                </a:ext>
              </a:extLst>
            </p:cNvPr>
            <p:cNvSpPr/>
            <p:nvPr/>
          </p:nvSpPr>
          <p:spPr>
            <a:xfrm>
              <a:off x="4018267" y="2537745"/>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dirty="0">
                  <a:ln>
                    <a:noFill/>
                  </a:ln>
                  <a:solidFill>
                    <a:srgbClr val="0070C0">
                      <a:lumMod val="50000"/>
                    </a:srgbClr>
                  </a:solidFill>
                  <a:effectLst/>
                  <a:uLnTx/>
                  <a:uFillTx/>
                  <a:latin typeface="Verdana"/>
                  <a:ea typeface="+mn-ea"/>
                  <a:cs typeface="+mn-cs"/>
                </a:rPr>
                <a:t>TRL 2 </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 technology concept formulated</a:t>
              </a:r>
              <a:endPar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sp>
          <p:nvSpPr>
            <p:cNvPr id="20" name="Freeform 9">
              <a:extLst>
                <a:ext uri="{FF2B5EF4-FFF2-40B4-BE49-F238E27FC236}">
                  <a16:creationId xmlns:a16="http://schemas.microsoft.com/office/drawing/2014/main" id="{89B1202C-6A9F-694D-8C3E-A7EF37F0DBF7}"/>
                </a:ext>
              </a:extLst>
            </p:cNvPr>
            <p:cNvSpPr/>
            <p:nvPr/>
          </p:nvSpPr>
          <p:spPr>
            <a:xfrm>
              <a:off x="4018267" y="3026007"/>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dirty="0">
                  <a:ln>
                    <a:noFill/>
                  </a:ln>
                  <a:solidFill>
                    <a:srgbClr val="0070C0">
                      <a:lumMod val="50000"/>
                    </a:srgbClr>
                  </a:solidFill>
                  <a:effectLst/>
                  <a:uLnTx/>
                  <a:uFillTx/>
                  <a:latin typeface="Verdana"/>
                  <a:ea typeface="+mn-ea"/>
                  <a:cs typeface="+mn-cs"/>
                </a:rPr>
                <a:t>TRL 3 </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 experimental proof of concept</a:t>
              </a:r>
              <a:endPar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sp>
          <p:nvSpPr>
            <p:cNvPr id="21" name="Freeform 10">
              <a:extLst>
                <a:ext uri="{FF2B5EF4-FFF2-40B4-BE49-F238E27FC236}">
                  <a16:creationId xmlns:a16="http://schemas.microsoft.com/office/drawing/2014/main" id="{98A4407C-375B-C549-9E59-E0A5DCC10DB0}"/>
                </a:ext>
              </a:extLst>
            </p:cNvPr>
            <p:cNvSpPr/>
            <p:nvPr/>
          </p:nvSpPr>
          <p:spPr>
            <a:xfrm>
              <a:off x="4018267" y="3514269"/>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dirty="0">
                  <a:ln>
                    <a:noFill/>
                  </a:ln>
                  <a:solidFill>
                    <a:srgbClr val="0070C0">
                      <a:lumMod val="50000"/>
                    </a:srgbClr>
                  </a:solidFill>
                  <a:effectLst/>
                  <a:uLnTx/>
                  <a:uFillTx/>
                  <a:latin typeface="Verdana"/>
                  <a:ea typeface="+mn-ea"/>
                  <a:cs typeface="+mn-cs"/>
                </a:rPr>
                <a:t>TRL 4 </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 technology validated in lab</a:t>
              </a:r>
              <a:endPar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sp>
          <p:nvSpPr>
            <p:cNvPr id="22" name="Freeform 11">
              <a:extLst>
                <a:ext uri="{FF2B5EF4-FFF2-40B4-BE49-F238E27FC236}">
                  <a16:creationId xmlns:a16="http://schemas.microsoft.com/office/drawing/2014/main" id="{07971E73-7EE0-B549-9FF7-7BF574500374}"/>
                </a:ext>
              </a:extLst>
            </p:cNvPr>
            <p:cNvSpPr/>
            <p:nvPr/>
          </p:nvSpPr>
          <p:spPr>
            <a:xfrm>
              <a:off x="4018267" y="4002531"/>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dirty="0">
                  <a:ln>
                    <a:noFill/>
                  </a:ln>
                  <a:solidFill>
                    <a:srgbClr val="0070C0">
                      <a:lumMod val="50000"/>
                    </a:srgbClr>
                  </a:solidFill>
                  <a:effectLst/>
                  <a:uLnTx/>
                  <a:uFillTx/>
                  <a:latin typeface="Verdana"/>
                  <a:ea typeface="+mn-ea"/>
                  <a:cs typeface="+mn-cs"/>
                </a:rPr>
                <a:t>TRL 5</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 – technology validated in relevant environment (industrially relevant environment in </a:t>
              </a:r>
              <a:r>
                <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the case of key enabling technologies)</a:t>
              </a:r>
              <a:endPar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sp>
          <p:nvSpPr>
            <p:cNvPr id="23" name="Freeform 12">
              <a:extLst>
                <a:ext uri="{FF2B5EF4-FFF2-40B4-BE49-F238E27FC236}">
                  <a16:creationId xmlns:a16="http://schemas.microsoft.com/office/drawing/2014/main" id="{F4525958-FBE1-4141-BAEF-2F4A4A6F53EC}"/>
                </a:ext>
              </a:extLst>
            </p:cNvPr>
            <p:cNvSpPr/>
            <p:nvPr/>
          </p:nvSpPr>
          <p:spPr>
            <a:xfrm>
              <a:off x="4018267" y="4490793"/>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dirty="0">
                  <a:ln>
                    <a:noFill/>
                  </a:ln>
                  <a:solidFill>
                    <a:srgbClr val="0070C0">
                      <a:lumMod val="50000"/>
                    </a:srgbClr>
                  </a:solidFill>
                  <a:effectLst/>
                  <a:uLnTx/>
                  <a:uFillTx/>
                  <a:latin typeface="Verdana"/>
                  <a:ea typeface="+mn-ea"/>
                  <a:cs typeface="+mn-cs"/>
                </a:rPr>
                <a:t>TRL 6</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 – technology demonstrated in relevant environment (industrially relevant </a:t>
              </a:r>
              <a:r>
                <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environment in the case of key enabling technologies)</a:t>
              </a:r>
              <a:endPar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sp>
          <p:nvSpPr>
            <p:cNvPr id="24" name="Freeform 13">
              <a:extLst>
                <a:ext uri="{FF2B5EF4-FFF2-40B4-BE49-F238E27FC236}">
                  <a16:creationId xmlns:a16="http://schemas.microsoft.com/office/drawing/2014/main" id="{31B93227-3846-BB47-A286-4ABA00ECD832}"/>
                </a:ext>
              </a:extLst>
            </p:cNvPr>
            <p:cNvSpPr/>
            <p:nvPr/>
          </p:nvSpPr>
          <p:spPr>
            <a:xfrm>
              <a:off x="4018267" y="4979055"/>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US" sz="1800" b="1" i="0" u="none" strike="noStrike" kern="0" cap="none" spc="0" normalizeH="0" baseline="0" noProof="0" dirty="0">
                  <a:ln>
                    <a:noFill/>
                  </a:ln>
                  <a:solidFill>
                    <a:srgbClr val="0070C0">
                      <a:lumMod val="50000"/>
                    </a:srgbClr>
                  </a:solidFill>
                  <a:effectLst/>
                  <a:uLnTx/>
                  <a:uFillTx/>
                  <a:latin typeface="Verdana"/>
                  <a:ea typeface="+mn-ea"/>
                  <a:cs typeface="+mn-cs"/>
                </a:rPr>
                <a:t>TRL 7 </a:t>
              </a:r>
              <a:r>
                <a:rPr kumimoji="0" lang="en-US" sz="1800" b="0" i="0" u="none" strike="noStrike" kern="0" cap="none" spc="0" normalizeH="0" baseline="0" noProof="0" dirty="0">
                  <a:ln>
                    <a:noFill/>
                  </a:ln>
                  <a:solidFill>
                    <a:srgbClr val="0070C0">
                      <a:lumMod val="50000"/>
                    </a:srgbClr>
                  </a:solidFill>
                  <a:effectLst/>
                  <a:uLnTx/>
                  <a:uFillTx/>
                  <a:latin typeface="Verdana"/>
                  <a:ea typeface="+mn-ea"/>
                  <a:cs typeface="+mn-cs"/>
                </a:rPr>
                <a:t>– system prototype demonstration in operational environment</a:t>
              </a:r>
              <a:endPar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sp>
          <p:nvSpPr>
            <p:cNvPr id="25" name="Freeform 14">
              <a:extLst>
                <a:ext uri="{FF2B5EF4-FFF2-40B4-BE49-F238E27FC236}">
                  <a16:creationId xmlns:a16="http://schemas.microsoft.com/office/drawing/2014/main" id="{E46DAD3A-91D9-494D-B329-DE505734220E}"/>
                </a:ext>
              </a:extLst>
            </p:cNvPr>
            <p:cNvSpPr/>
            <p:nvPr/>
          </p:nvSpPr>
          <p:spPr>
            <a:xfrm>
              <a:off x="4018267" y="5467317"/>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dirty="0">
                  <a:ln>
                    <a:noFill/>
                  </a:ln>
                  <a:solidFill>
                    <a:srgbClr val="0070C0">
                      <a:lumMod val="50000"/>
                    </a:srgbClr>
                  </a:solidFill>
                  <a:effectLst/>
                  <a:uLnTx/>
                  <a:uFillTx/>
                  <a:latin typeface="Verdana"/>
                  <a:ea typeface="+mn-ea"/>
                  <a:cs typeface="+mn-cs"/>
                </a:rPr>
                <a:t>TRL 8 </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 system complete and qualified</a:t>
              </a:r>
              <a:endPar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sp>
          <p:nvSpPr>
            <p:cNvPr id="26" name="Freeform 15">
              <a:extLst>
                <a:ext uri="{FF2B5EF4-FFF2-40B4-BE49-F238E27FC236}">
                  <a16:creationId xmlns:a16="http://schemas.microsoft.com/office/drawing/2014/main" id="{CDA66289-22DD-2B44-87BA-C8108895B1DE}"/>
                </a:ext>
              </a:extLst>
            </p:cNvPr>
            <p:cNvSpPr/>
            <p:nvPr/>
          </p:nvSpPr>
          <p:spPr>
            <a:xfrm>
              <a:off x="4018267" y="5955579"/>
              <a:ext cx="4155464" cy="465011"/>
            </a:xfrm>
            <a:prstGeom prst="rect">
              <a:avLst/>
            </a:prstGeom>
            <a:grpFill/>
            <a:ln w="12700" cap="flat" cmpd="sng" algn="ctr">
              <a:solidFill>
                <a:sysClr val="window" lastClr="FFFFFF">
                  <a:hueOff val="0"/>
                  <a:satOff val="0"/>
                  <a:lumOff val="0"/>
                  <a:alphaOff val="0"/>
                </a:sysClr>
              </a:solidFill>
              <a:prstDash val="solid"/>
              <a:miter lim="800000"/>
            </a:ln>
            <a:effectLst/>
          </p:spPr>
          <p:txBody>
            <a:bodyPr spcFirstLastPara="0" vert="horz" wrap="square" lIns="56990" tIns="39845" rIns="56990" bIns="39845" numCol="1" spcCol="1270" anchor="ctr" anchorCtr="0">
              <a:noAutofit/>
            </a:bodyPr>
            <a:lstStyle/>
            <a:p>
              <a:pPr marL="0" marR="0" lvl="0" indent="0" defTabSz="400050" eaLnBrk="0" fontAlgn="base" latinLnBrk="0" hangingPunct="0">
                <a:lnSpc>
                  <a:spcPct val="90000"/>
                </a:lnSpc>
                <a:spcBef>
                  <a:spcPct val="0"/>
                </a:spcBef>
                <a:spcAft>
                  <a:spcPct val="35000"/>
                </a:spcAft>
                <a:buClrTx/>
                <a:buSzTx/>
                <a:buFontTx/>
                <a:buNone/>
                <a:tabLst/>
                <a:defRPr/>
              </a:pPr>
              <a:r>
                <a:rPr kumimoji="0" lang="lv-LV" sz="1800" b="1"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1" i="0" u="none" strike="noStrike" kern="0" cap="none" spc="0" normalizeH="0" baseline="0" noProof="0" dirty="0">
                  <a:ln>
                    <a:noFill/>
                  </a:ln>
                  <a:solidFill>
                    <a:srgbClr val="0070C0">
                      <a:lumMod val="50000"/>
                    </a:srgbClr>
                  </a:solidFill>
                  <a:effectLst/>
                  <a:uLnTx/>
                  <a:uFillTx/>
                  <a:latin typeface="Verdana"/>
                  <a:ea typeface="+mn-ea"/>
                  <a:cs typeface="+mn-cs"/>
                </a:rPr>
                <a:t>TRL 9 </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 actual system proven in operational environment (competitive manufacturing in </a:t>
              </a:r>
              <a:r>
                <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rPr>
                <a:t>	  			   </a:t>
              </a:r>
              <a:r>
                <a:rPr kumimoji="0" lang="en-GB" sz="1800" b="0" i="0" u="none" strike="noStrike" kern="0" cap="none" spc="0" normalizeH="0" baseline="0" noProof="0" dirty="0">
                  <a:ln>
                    <a:noFill/>
                  </a:ln>
                  <a:solidFill>
                    <a:srgbClr val="0070C0">
                      <a:lumMod val="50000"/>
                    </a:srgbClr>
                  </a:solidFill>
                  <a:effectLst/>
                  <a:uLnTx/>
                  <a:uFillTx/>
                  <a:latin typeface="Verdana"/>
                  <a:ea typeface="+mn-ea"/>
                  <a:cs typeface="+mn-cs"/>
                </a:rPr>
                <a:t>the case of key enabling technologies; or in space)</a:t>
              </a:r>
              <a:endParaRPr kumimoji="0" lang="lv-LV" sz="1800" b="0" i="0" u="none" strike="noStrike" kern="0" cap="none" spc="0" normalizeH="0" baseline="0" noProof="0" dirty="0">
                <a:ln>
                  <a:noFill/>
                </a:ln>
                <a:solidFill>
                  <a:srgbClr val="0070C0">
                    <a:lumMod val="50000"/>
                  </a:srgbClr>
                </a:solidFill>
                <a:effectLst/>
                <a:uLnTx/>
                <a:uFillTx/>
                <a:latin typeface="Verdana"/>
                <a:ea typeface="+mn-ea"/>
                <a:cs typeface="+mn-cs"/>
              </a:endParaRPr>
            </a:p>
          </p:txBody>
        </p:sp>
      </p:grpSp>
      <p:sp>
        <p:nvSpPr>
          <p:cNvPr id="27" name="TextBox 26">
            <a:extLst>
              <a:ext uri="{FF2B5EF4-FFF2-40B4-BE49-F238E27FC236}">
                <a16:creationId xmlns:a16="http://schemas.microsoft.com/office/drawing/2014/main" id="{222B118A-7789-F344-B6B1-00BF3AF5F670}"/>
              </a:ext>
            </a:extLst>
          </p:cNvPr>
          <p:cNvSpPr txBox="1"/>
          <p:nvPr/>
        </p:nvSpPr>
        <p:spPr>
          <a:xfrm>
            <a:off x="699247" y="1235144"/>
            <a:ext cx="10994315" cy="323165"/>
          </a:xfrm>
          <a:prstGeom prst="rect">
            <a:avLst/>
          </a:prstGeom>
          <a:noFill/>
          <a:ln w="12700">
            <a:solidFill>
              <a:srgbClr val="0070C0">
                <a:lumMod val="75000"/>
              </a:srgbClr>
            </a:solidFill>
          </a:ln>
        </p:spPr>
        <p:txBody>
          <a:bodyPr wrap="square">
            <a:spAutoFit/>
          </a:bodyPr>
          <a:lstStyle/>
          <a:p>
            <a:pPr marL="0" marR="0" lvl="0" indent="0" defTabSz="938213" eaLnBrk="0" fontAlgn="base" latinLnBrk="0" hangingPunct="0">
              <a:lnSpc>
                <a:spcPct val="100000"/>
              </a:lnSpc>
              <a:spcBef>
                <a:spcPct val="0"/>
              </a:spcBef>
              <a:spcAft>
                <a:spcPct val="0"/>
              </a:spcAft>
              <a:buClrTx/>
              <a:buSzTx/>
              <a:buFontTx/>
              <a:buNone/>
              <a:tabLst/>
              <a:defRPr/>
            </a:pPr>
            <a:r>
              <a:rPr kumimoji="0" lang="en-US" sz="1500" b="1" i="0" u="none" strike="noStrike" kern="0" cap="none" spc="0" normalizeH="0" baseline="0" noProof="0" dirty="0">
                <a:ln>
                  <a:noFill/>
                </a:ln>
                <a:solidFill>
                  <a:srgbClr val="0070C0">
                    <a:lumMod val="75000"/>
                  </a:srgbClr>
                </a:solidFill>
                <a:effectLst/>
                <a:uLnTx/>
                <a:uFillTx/>
                <a:latin typeface="Verdana"/>
                <a:ea typeface="MS PGothic" panose="020B0600070205080204" pitchFamily="34" charset="-128"/>
              </a:rPr>
              <a:t>Technology Readiness Levels (TRLs) are indicators of the maturity level of particular</a:t>
            </a:r>
            <a:r>
              <a:rPr kumimoji="0" lang="lv-LV" sz="1500" b="1" i="0" u="none" strike="noStrike" kern="0" cap="none" spc="0" normalizeH="0" baseline="0" noProof="0" dirty="0">
                <a:ln>
                  <a:noFill/>
                </a:ln>
                <a:solidFill>
                  <a:srgbClr val="0070C0">
                    <a:lumMod val="75000"/>
                  </a:srgbClr>
                </a:solidFill>
                <a:effectLst/>
                <a:uLnTx/>
                <a:uFillTx/>
                <a:latin typeface="Verdana"/>
                <a:ea typeface="MS PGothic" panose="020B0600070205080204" pitchFamily="34" charset="-128"/>
              </a:rPr>
              <a:t> </a:t>
            </a:r>
            <a:r>
              <a:rPr kumimoji="0" lang="en-US" sz="1500" b="1" i="0" u="none" strike="noStrike" kern="0" cap="none" spc="0" normalizeH="0" baseline="0" noProof="0" dirty="0">
                <a:ln>
                  <a:noFill/>
                </a:ln>
                <a:solidFill>
                  <a:srgbClr val="0070C0">
                    <a:lumMod val="75000"/>
                  </a:srgbClr>
                </a:solidFill>
                <a:effectLst/>
                <a:uLnTx/>
                <a:uFillTx/>
                <a:latin typeface="Verdana"/>
                <a:ea typeface="MS PGothic" panose="020B0600070205080204" pitchFamily="34" charset="-128"/>
              </a:rPr>
              <a:t>technologies. </a:t>
            </a:r>
            <a:endParaRPr kumimoji="0" lang="lv-LV" sz="1500" b="1" i="0" u="none" strike="noStrike" kern="0" cap="none" spc="0" normalizeH="0" baseline="0" noProof="0" dirty="0">
              <a:ln>
                <a:noFill/>
              </a:ln>
              <a:solidFill>
                <a:srgbClr val="0070C0">
                  <a:lumMod val="75000"/>
                </a:srgbClr>
              </a:solidFill>
              <a:effectLst/>
              <a:uLnTx/>
              <a:uFillTx/>
              <a:latin typeface="Verdana"/>
              <a:ea typeface="MS PGothic" panose="020B0600070205080204" pitchFamily="34" charset="-128"/>
            </a:endParaRPr>
          </a:p>
        </p:txBody>
      </p:sp>
    </p:spTree>
    <p:extLst>
      <p:ext uri="{BB962C8B-B14F-4D97-AF65-F5344CB8AC3E}">
        <p14:creationId xmlns:p14="http://schemas.microsoft.com/office/powerpoint/2010/main" val="4064151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DFB0E-DD61-F661-7990-2B4844F3016C}"/>
              </a:ext>
            </a:extLst>
          </p:cNvPr>
          <p:cNvSpPr>
            <a:spLocks noGrp="1"/>
          </p:cNvSpPr>
          <p:nvPr>
            <p:ph type="title"/>
          </p:nvPr>
        </p:nvSpPr>
        <p:spPr>
          <a:xfrm>
            <a:off x="954398" y="265759"/>
            <a:ext cx="10515600" cy="1005182"/>
          </a:xfrm>
        </p:spPr>
        <p:txBody>
          <a:bodyPr>
            <a:noAutofit/>
          </a:bodyPr>
          <a:lstStyle/>
          <a:p>
            <a:r>
              <a:rPr lang="en-GB" altLang="en-US" sz="4400" b="1" dirty="0">
                <a:solidFill>
                  <a:srgbClr val="0308DB">
                    <a:lumMod val="50000"/>
                  </a:srgbClr>
                </a:solidFill>
                <a:latin typeface="Verdana" panose="020B0604030504040204" pitchFamily="34" charset="0"/>
                <a:ea typeface="Verdana" panose="020B0604030504040204" pitchFamily="34" charset="0"/>
              </a:rPr>
              <a:t>Technology Readiness Level</a:t>
            </a:r>
            <a:endParaRPr lang="lv-LV" sz="4400" dirty="0"/>
          </a:p>
        </p:txBody>
      </p:sp>
      <p:sp>
        <p:nvSpPr>
          <p:cNvPr id="3" name="Text Placeholder 2">
            <a:extLst>
              <a:ext uri="{FF2B5EF4-FFF2-40B4-BE49-F238E27FC236}">
                <a16:creationId xmlns:a16="http://schemas.microsoft.com/office/drawing/2014/main" id="{AA273B7D-A9D9-6E6F-581A-B9540AA1A2A7}"/>
              </a:ext>
            </a:extLst>
          </p:cNvPr>
          <p:cNvSpPr>
            <a:spLocks noGrp="1"/>
          </p:cNvSpPr>
          <p:nvPr>
            <p:ph type="body" idx="1"/>
          </p:nvPr>
        </p:nvSpPr>
        <p:spPr>
          <a:xfrm>
            <a:off x="831850" y="1630837"/>
            <a:ext cx="10515600" cy="4458813"/>
          </a:xfrm>
        </p:spPr>
        <p:txBody>
          <a:bodyPr/>
          <a:lstStyle/>
          <a:p>
            <a:pPr algn="ctr"/>
            <a:endParaRPr lang="lv-LV" dirty="0">
              <a:solidFill>
                <a:schemeClr val="tx1"/>
              </a:solidFill>
            </a:endParaRPr>
          </a:p>
          <a:p>
            <a:pPr algn="ctr"/>
            <a:r>
              <a:rPr lang="lv-LV" b="1" dirty="0">
                <a:solidFill>
                  <a:schemeClr val="tx1"/>
                </a:solidFill>
              </a:rPr>
              <a:t>TRL 1-3/4: </a:t>
            </a:r>
            <a:r>
              <a:rPr lang="lv-LV" b="1" dirty="0" err="1">
                <a:solidFill>
                  <a:schemeClr val="tx1"/>
                </a:solidFill>
              </a:rPr>
              <a:t>basic</a:t>
            </a:r>
            <a:r>
              <a:rPr lang="lv-LV" b="1" dirty="0">
                <a:solidFill>
                  <a:schemeClr val="tx1"/>
                </a:solidFill>
              </a:rPr>
              <a:t> </a:t>
            </a:r>
            <a:r>
              <a:rPr lang="lv-LV" b="1" dirty="0" err="1">
                <a:solidFill>
                  <a:schemeClr val="tx1"/>
                </a:solidFill>
              </a:rPr>
              <a:t>research</a:t>
            </a:r>
            <a:endParaRPr lang="lv-LV" b="1" dirty="0">
              <a:solidFill>
                <a:schemeClr val="tx1"/>
              </a:solidFill>
            </a:endParaRPr>
          </a:p>
          <a:p>
            <a:pPr algn="ctr"/>
            <a:r>
              <a:rPr lang="lv-LV" b="1" dirty="0">
                <a:solidFill>
                  <a:schemeClr val="tx1"/>
                </a:solidFill>
              </a:rPr>
              <a:t>TRL 4-6: </a:t>
            </a:r>
            <a:r>
              <a:rPr lang="lv-LV" b="1" dirty="0" err="1">
                <a:solidFill>
                  <a:schemeClr val="tx1"/>
                </a:solidFill>
              </a:rPr>
              <a:t>applied</a:t>
            </a:r>
            <a:r>
              <a:rPr lang="lv-LV" b="1" dirty="0">
                <a:solidFill>
                  <a:schemeClr val="tx1"/>
                </a:solidFill>
              </a:rPr>
              <a:t> </a:t>
            </a:r>
            <a:r>
              <a:rPr lang="lv-LV" b="1" dirty="0" err="1">
                <a:solidFill>
                  <a:schemeClr val="tx1"/>
                </a:solidFill>
              </a:rPr>
              <a:t>research</a:t>
            </a:r>
            <a:endParaRPr lang="lv-LV" b="1" dirty="0">
              <a:solidFill>
                <a:schemeClr val="tx1"/>
              </a:solidFill>
            </a:endParaRPr>
          </a:p>
          <a:p>
            <a:pPr algn="ctr"/>
            <a:r>
              <a:rPr lang="lv-LV" b="1" dirty="0">
                <a:solidFill>
                  <a:schemeClr val="tx1"/>
                </a:solidFill>
              </a:rPr>
              <a:t>TRL 6-9: </a:t>
            </a:r>
            <a:r>
              <a:rPr lang="lv-LV" b="1" dirty="0" err="1">
                <a:solidFill>
                  <a:schemeClr val="tx1"/>
                </a:solidFill>
              </a:rPr>
              <a:t>demonstration</a:t>
            </a:r>
            <a:endParaRPr lang="lv-LV" b="1" dirty="0">
              <a:solidFill>
                <a:schemeClr val="tx1"/>
              </a:solidFill>
            </a:endParaRPr>
          </a:p>
          <a:p>
            <a:endParaRPr lang="lv-LV" dirty="0">
              <a:solidFill>
                <a:schemeClr val="tx1"/>
              </a:solidFill>
            </a:endParaRPr>
          </a:p>
          <a:p>
            <a:r>
              <a:rPr lang="lv-LV" dirty="0">
                <a:solidFill>
                  <a:schemeClr val="tx1"/>
                </a:solidFill>
              </a:rPr>
              <a:t>N.B! </a:t>
            </a:r>
            <a:r>
              <a:rPr lang="lv-LV" dirty="0" err="1">
                <a:solidFill>
                  <a:schemeClr val="tx1"/>
                </a:solidFill>
              </a:rPr>
              <a:t>Research</a:t>
            </a:r>
            <a:r>
              <a:rPr lang="lv-LV" dirty="0">
                <a:solidFill>
                  <a:schemeClr val="tx1"/>
                </a:solidFill>
              </a:rPr>
              <a:t> </a:t>
            </a:r>
            <a:r>
              <a:rPr lang="lv-LV" dirty="0" err="1">
                <a:solidFill>
                  <a:schemeClr val="tx1"/>
                </a:solidFill>
              </a:rPr>
              <a:t>and</a:t>
            </a:r>
            <a:r>
              <a:rPr lang="lv-LV" dirty="0">
                <a:solidFill>
                  <a:schemeClr val="tx1"/>
                </a:solidFill>
              </a:rPr>
              <a:t> </a:t>
            </a:r>
            <a:r>
              <a:rPr lang="lv-LV" dirty="0" err="1">
                <a:solidFill>
                  <a:schemeClr val="tx1"/>
                </a:solidFill>
              </a:rPr>
              <a:t>Innovation</a:t>
            </a:r>
            <a:r>
              <a:rPr lang="lv-LV" dirty="0">
                <a:solidFill>
                  <a:schemeClr val="tx1"/>
                </a:solidFill>
              </a:rPr>
              <a:t> </a:t>
            </a:r>
            <a:r>
              <a:rPr lang="lv-LV" dirty="0" err="1">
                <a:solidFill>
                  <a:schemeClr val="tx1"/>
                </a:solidFill>
              </a:rPr>
              <a:t>Actions</a:t>
            </a:r>
            <a:r>
              <a:rPr lang="lv-LV" dirty="0">
                <a:solidFill>
                  <a:schemeClr val="tx1"/>
                </a:solidFill>
              </a:rPr>
              <a:t> </a:t>
            </a:r>
            <a:r>
              <a:rPr lang="lv-LV" dirty="0" err="1">
                <a:solidFill>
                  <a:schemeClr val="tx1"/>
                </a:solidFill>
              </a:rPr>
              <a:t>Technology</a:t>
            </a:r>
            <a:r>
              <a:rPr lang="lv-LV" dirty="0">
                <a:solidFill>
                  <a:schemeClr val="tx1"/>
                </a:solidFill>
              </a:rPr>
              <a:t> </a:t>
            </a:r>
            <a:r>
              <a:rPr lang="lv-LV" dirty="0" err="1">
                <a:solidFill>
                  <a:schemeClr val="tx1"/>
                </a:solidFill>
              </a:rPr>
              <a:t>levels</a:t>
            </a:r>
            <a:r>
              <a:rPr lang="lv-LV" dirty="0">
                <a:solidFill>
                  <a:schemeClr val="tx1"/>
                </a:solidFill>
              </a:rPr>
              <a:t> starts </a:t>
            </a:r>
            <a:r>
              <a:rPr lang="lv-LV" dirty="0" err="1">
                <a:solidFill>
                  <a:schemeClr val="tx1"/>
                </a:solidFill>
              </a:rPr>
              <a:t>at</a:t>
            </a:r>
            <a:r>
              <a:rPr lang="lv-LV" dirty="0">
                <a:solidFill>
                  <a:schemeClr val="tx1"/>
                </a:solidFill>
              </a:rPr>
              <a:t> 3 </a:t>
            </a:r>
            <a:r>
              <a:rPr lang="lv-LV" dirty="0" err="1">
                <a:solidFill>
                  <a:schemeClr val="tx1"/>
                </a:solidFill>
              </a:rPr>
              <a:t>and</a:t>
            </a:r>
            <a:r>
              <a:rPr lang="lv-LV" dirty="0">
                <a:solidFill>
                  <a:schemeClr val="tx1"/>
                </a:solidFill>
              </a:rPr>
              <a:t> </a:t>
            </a:r>
            <a:r>
              <a:rPr lang="lv-LV" dirty="0" err="1">
                <a:solidFill>
                  <a:schemeClr val="tx1"/>
                </a:solidFill>
              </a:rPr>
              <a:t>is</a:t>
            </a:r>
            <a:r>
              <a:rPr lang="lv-LV" dirty="0">
                <a:solidFill>
                  <a:schemeClr val="tx1"/>
                </a:solidFill>
              </a:rPr>
              <a:t> </a:t>
            </a:r>
            <a:r>
              <a:rPr lang="lv-LV" dirty="0" err="1">
                <a:solidFill>
                  <a:schemeClr val="tx1"/>
                </a:solidFill>
              </a:rPr>
              <a:t>expected</a:t>
            </a:r>
            <a:r>
              <a:rPr lang="lv-LV" dirty="0">
                <a:solidFill>
                  <a:schemeClr val="tx1"/>
                </a:solidFill>
              </a:rPr>
              <a:t> to </a:t>
            </a:r>
            <a:r>
              <a:rPr lang="lv-LV" dirty="0" err="1">
                <a:solidFill>
                  <a:schemeClr val="tx1"/>
                </a:solidFill>
              </a:rPr>
              <a:t>achieve</a:t>
            </a:r>
            <a:r>
              <a:rPr lang="lv-LV" dirty="0">
                <a:solidFill>
                  <a:schemeClr val="tx1"/>
                </a:solidFill>
              </a:rPr>
              <a:t> 5</a:t>
            </a:r>
          </a:p>
          <a:p>
            <a:r>
              <a:rPr lang="lv-LV" dirty="0" err="1">
                <a:solidFill>
                  <a:schemeClr val="tx1"/>
                </a:solidFill>
              </a:rPr>
              <a:t>For</a:t>
            </a:r>
            <a:r>
              <a:rPr lang="lv-LV" dirty="0">
                <a:solidFill>
                  <a:schemeClr val="tx1"/>
                </a:solidFill>
              </a:rPr>
              <a:t> IA it </a:t>
            </a:r>
            <a:r>
              <a:rPr lang="lv-LV" dirty="0" err="1">
                <a:solidFill>
                  <a:schemeClr val="tx1"/>
                </a:solidFill>
              </a:rPr>
              <a:t>is</a:t>
            </a:r>
            <a:r>
              <a:rPr lang="lv-LV" dirty="0">
                <a:solidFill>
                  <a:schemeClr val="tx1"/>
                </a:solidFill>
              </a:rPr>
              <a:t> </a:t>
            </a:r>
            <a:r>
              <a:rPr lang="lv-LV" dirty="0" err="1">
                <a:solidFill>
                  <a:schemeClr val="tx1"/>
                </a:solidFill>
              </a:rPr>
              <a:t>usually</a:t>
            </a:r>
            <a:r>
              <a:rPr lang="lv-LV" dirty="0">
                <a:solidFill>
                  <a:schemeClr val="tx1"/>
                </a:solidFill>
              </a:rPr>
              <a:t> </a:t>
            </a:r>
            <a:r>
              <a:rPr lang="lv-LV" dirty="0" err="1">
                <a:solidFill>
                  <a:schemeClr val="tx1"/>
                </a:solidFill>
              </a:rPr>
              <a:t>between</a:t>
            </a:r>
            <a:r>
              <a:rPr lang="lv-LV" dirty="0">
                <a:solidFill>
                  <a:schemeClr val="tx1"/>
                </a:solidFill>
              </a:rPr>
              <a:t> 4-7, </a:t>
            </a:r>
            <a:r>
              <a:rPr lang="lv-LV" dirty="0" err="1">
                <a:solidFill>
                  <a:schemeClr val="tx1"/>
                </a:solidFill>
              </a:rPr>
              <a:t>in</a:t>
            </a:r>
            <a:r>
              <a:rPr lang="lv-LV" dirty="0">
                <a:solidFill>
                  <a:schemeClr val="tx1"/>
                </a:solidFill>
              </a:rPr>
              <a:t> </a:t>
            </a:r>
            <a:r>
              <a:rPr lang="lv-LV" dirty="0" err="1">
                <a:solidFill>
                  <a:schemeClr val="tx1"/>
                </a:solidFill>
              </a:rPr>
              <a:t>some</a:t>
            </a:r>
            <a:r>
              <a:rPr lang="lv-LV" dirty="0">
                <a:solidFill>
                  <a:schemeClr val="tx1"/>
                </a:solidFill>
              </a:rPr>
              <a:t> </a:t>
            </a:r>
            <a:r>
              <a:rPr lang="lv-LV" dirty="0" err="1">
                <a:solidFill>
                  <a:schemeClr val="tx1"/>
                </a:solidFill>
              </a:rPr>
              <a:t>cases</a:t>
            </a:r>
            <a:r>
              <a:rPr lang="lv-LV" dirty="0">
                <a:solidFill>
                  <a:schemeClr val="tx1"/>
                </a:solidFill>
              </a:rPr>
              <a:t> </a:t>
            </a:r>
            <a:r>
              <a:rPr lang="lv-LV" dirty="0" err="1">
                <a:solidFill>
                  <a:schemeClr val="tx1"/>
                </a:solidFill>
              </a:rPr>
              <a:t>up</a:t>
            </a:r>
            <a:r>
              <a:rPr lang="lv-LV" dirty="0">
                <a:solidFill>
                  <a:schemeClr val="tx1"/>
                </a:solidFill>
              </a:rPr>
              <a:t> to 8</a:t>
            </a:r>
          </a:p>
        </p:txBody>
      </p:sp>
      <p:sp>
        <p:nvSpPr>
          <p:cNvPr id="4" name="Slide Number Placeholder 3">
            <a:extLst>
              <a:ext uri="{FF2B5EF4-FFF2-40B4-BE49-F238E27FC236}">
                <a16:creationId xmlns:a16="http://schemas.microsoft.com/office/drawing/2014/main" id="{2CADC5E8-E847-3B07-23C7-DEEB693FA32D}"/>
              </a:ext>
            </a:extLst>
          </p:cNvPr>
          <p:cNvSpPr>
            <a:spLocks noGrp="1"/>
          </p:cNvSpPr>
          <p:nvPr>
            <p:ph type="sldNum" sz="quarter" idx="12"/>
          </p:nvPr>
        </p:nvSpPr>
        <p:spPr/>
        <p:txBody>
          <a:bodyPr/>
          <a:lstStyle/>
          <a:p>
            <a:fld id="{660F3F40-12FA-4968-8235-5F18DAFE2DEF}" type="slidenum">
              <a:rPr lang="lv-LV" smtClean="0"/>
              <a:t>8</a:t>
            </a:fld>
            <a:endParaRPr lang="lv-LV"/>
          </a:p>
        </p:txBody>
      </p:sp>
    </p:spTree>
    <p:extLst>
      <p:ext uri="{BB962C8B-B14F-4D97-AF65-F5344CB8AC3E}">
        <p14:creationId xmlns:p14="http://schemas.microsoft.com/office/powerpoint/2010/main" val="4717208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D6A3737-024F-3345-9FD9-75AF02B99B3D}"/>
              </a:ext>
            </a:extLst>
          </p:cNvPr>
          <p:cNvSpPr>
            <a:spLocks noGrp="1"/>
          </p:cNvSpPr>
          <p:nvPr>
            <p:ph type="sldNum" sz="quarter" idx="12"/>
          </p:nvPr>
        </p:nvSpPr>
        <p:spPr/>
        <p:txBody>
          <a:bodyPr/>
          <a:lstStyle/>
          <a:p>
            <a:fld id="{660F3F40-12FA-4968-8235-5F18DAFE2DEF}" type="slidenum">
              <a:rPr lang="lv-LV" smtClean="0"/>
              <a:t>9</a:t>
            </a:fld>
            <a:endParaRPr lang="lv-LV"/>
          </a:p>
        </p:txBody>
      </p:sp>
      <p:graphicFrame>
        <p:nvGraphicFramePr>
          <p:cNvPr id="10" name="Content Placeholder 10">
            <a:extLst>
              <a:ext uri="{FF2B5EF4-FFF2-40B4-BE49-F238E27FC236}">
                <a16:creationId xmlns:a16="http://schemas.microsoft.com/office/drawing/2014/main" id="{BAE4EAEB-0367-3049-B1D4-2BCD9D68A546}"/>
              </a:ext>
            </a:extLst>
          </p:cNvPr>
          <p:cNvGraphicFramePr>
            <a:graphicFrameLocks/>
          </p:cNvGraphicFramePr>
          <p:nvPr>
            <p:extLst>
              <p:ext uri="{D42A27DB-BD31-4B8C-83A1-F6EECF244321}">
                <p14:modId xmlns:p14="http://schemas.microsoft.com/office/powerpoint/2010/main" val="2382571168"/>
              </p:ext>
            </p:extLst>
          </p:nvPr>
        </p:nvGraphicFramePr>
        <p:xfrm>
          <a:off x="395926" y="1535955"/>
          <a:ext cx="11486631" cy="4801468"/>
        </p:xfrm>
        <a:graphic>
          <a:graphicData uri="http://schemas.openxmlformats.org/drawingml/2006/table">
            <a:tbl>
              <a:tblPr/>
              <a:tblGrid>
                <a:gridCol w="5915570">
                  <a:extLst>
                    <a:ext uri="{9D8B030D-6E8A-4147-A177-3AD203B41FA5}">
                      <a16:colId xmlns:a16="http://schemas.microsoft.com/office/drawing/2014/main" val="20000"/>
                    </a:ext>
                  </a:extLst>
                </a:gridCol>
                <a:gridCol w="2068428">
                  <a:extLst>
                    <a:ext uri="{9D8B030D-6E8A-4147-A177-3AD203B41FA5}">
                      <a16:colId xmlns:a16="http://schemas.microsoft.com/office/drawing/2014/main" val="20001"/>
                    </a:ext>
                  </a:extLst>
                </a:gridCol>
                <a:gridCol w="2059975">
                  <a:extLst>
                    <a:ext uri="{9D8B030D-6E8A-4147-A177-3AD203B41FA5}">
                      <a16:colId xmlns:a16="http://schemas.microsoft.com/office/drawing/2014/main" val="20003"/>
                    </a:ext>
                  </a:extLst>
                </a:gridCol>
                <a:gridCol w="1442658">
                  <a:extLst>
                    <a:ext uri="{9D8B030D-6E8A-4147-A177-3AD203B41FA5}">
                      <a16:colId xmlns:a16="http://schemas.microsoft.com/office/drawing/2014/main" val="3995975852"/>
                    </a:ext>
                  </a:extLst>
                </a:gridCol>
              </a:tblGrid>
              <a:tr h="756685">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Topic</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Type of action,</a:t>
                      </a:r>
                    </a:p>
                    <a:p>
                      <a:pPr algn="ctr" fontAlgn="ctr"/>
                      <a:r>
                        <a:rPr lang="lv-LV" sz="1400" b="1" i="0" u="none" strike="noStrike" dirty="0">
                          <a:solidFill>
                            <a:schemeClr val="bg1"/>
                          </a:solidFill>
                          <a:effectLst/>
                          <a:latin typeface="Verdana" panose="020B0604030504040204" pitchFamily="34" charset="0"/>
                          <a:ea typeface="Verdana" panose="020B0604030504040204" pitchFamily="34" charset="0"/>
                        </a:rPr>
                        <a:t>TRL</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 contribution per project </a:t>
                      </a:r>
                    </a:p>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(EUR million)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en-US" sz="1400" b="1" kern="1200" dirty="0">
                          <a:solidFill>
                            <a:schemeClr val="bg1"/>
                          </a:solidFill>
                          <a:effectLst/>
                          <a:latin typeface="Verdana" panose="020B0604030504040204" pitchFamily="34" charset="0"/>
                          <a:ea typeface="Verdana" panose="020B0604030504040204" pitchFamily="34" charset="0"/>
                          <a:cs typeface="+mn-cs"/>
                        </a:rPr>
                        <a:t>Number of projects to be funded </a:t>
                      </a:r>
                      <a:endParaRPr lang="en-US" sz="1400" b="1" dirty="0">
                        <a:solidFill>
                          <a:schemeClr val="bg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493309">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en-US" sz="1400" b="1" dirty="0">
                          <a:effectLst/>
                          <a:latin typeface="TimesNewRomanPSMT" panose="02020603050405020304" pitchFamily="18" charset="0"/>
                        </a:rPr>
                        <a:t>HORIZON-CL2-2023-DEMOCRACY-01-01: </a:t>
                      </a:r>
                      <a:r>
                        <a:rPr lang="en-US" sz="1400" b="0" dirty="0">
                          <a:effectLst/>
                          <a:latin typeface="TimesNewRomanPSMT" panose="02020603050405020304" pitchFamily="18" charset="0"/>
                        </a:rPr>
                        <a:t>Detecting, </a:t>
                      </a:r>
                      <a:r>
                        <a:rPr lang="en-US" sz="1400" b="0" dirty="0" err="1">
                          <a:effectLst/>
                          <a:latin typeface="TimesNewRomanPSMT" panose="02020603050405020304" pitchFamily="18" charset="0"/>
                        </a:rPr>
                        <a:t>analysing</a:t>
                      </a:r>
                      <a:r>
                        <a:rPr lang="en-US" sz="1400" b="0" dirty="0">
                          <a:effectLst/>
                          <a:latin typeface="TimesNewRomanPSMT" panose="02020603050405020304" pitchFamily="18" charset="0"/>
                        </a:rPr>
                        <a:t> and countering foreign information manipulation and interference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 </a:t>
                      </a:r>
                      <a:r>
                        <a:rPr lang="en-US" sz="1400" b="1" kern="1200" dirty="0">
                          <a:solidFill>
                            <a:schemeClr val="tx1"/>
                          </a:solidFill>
                          <a:effectLst/>
                          <a:latin typeface="Verdana" panose="020B0604030504040204" pitchFamily="34" charset="0"/>
                          <a:ea typeface="Verdana" panose="020B0604030504040204" pitchFamily="34" charset="0"/>
                          <a:cs typeface="+mn-cs"/>
                        </a:rPr>
                        <a:t>RIA </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2.00 to 3.00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0" i="0" u="none" strike="noStrike" dirty="0">
                          <a:solidFill>
                            <a:schemeClr val="tx1"/>
                          </a:solidFill>
                          <a:effectLst/>
                          <a:latin typeface="Verdana" panose="020B0604030504040204" pitchFamily="34" charset="0"/>
                          <a:ea typeface="Verdana" panose="020B0604030504040204" pitchFamily="34" charset="0"/>
                        </a:rPr>
                        <a:t>3</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622840">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en-US" sz="1400" b="1" dirty="0">
                          <a:effectLst/>
                          <a:latin typeface="TimesNewRomanPSMT" panose="02020603050405020304" pitchFamily="18" charset="0"/>
                        </a:rPr>
                        <a:t>HORIZON-CL2-2023-DEMOCRACY-01-02: </a:t>
                      </a:r>
                      <a:r>
                        <a:rPr lang="en-US" sz="1400" b="0" dirty="0">
                          <a:effectLst/>
                          <a:latin typeface="TimesNewRomanPSMT" panose="02020603050405020304" pitchFamily="18" charset="0"/>
                        </a:rPr>
                        <a:t>Developing a better understanding of information suppression by state authorities as an example of foreign information manipulation and interference</a:t>
                      </a:r>
                      <a:endParaRPr lang="en-US" sz="1400" b="0" dirty="0"/>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1" kern="1200" dirty="0">
                          <a:solidFill>
                            <a:schemeClr val="tx1"/>
                          </a:solidFill>
                          <a:effectLst/>
                          <a:latin typeface="Verdana" panose="020B0604030504040204" pitchFamily="34" charset="0"/>
                          <a:ea typeface="Verdana" panose="020B0604030504040204" pitchFamily="34" charset="0"/>
                          <a:cs typeface="+mn-cs"/>
                        </a:rPr>
                        <a:t>RIA</a:t>
                      </a:r>
                      <a:endParaRPr lang="en-GB" sz="1400" b="0" i="0" u="none" strike="noStrike" noProof="0" dirty="0">
                        <a:solidFill>
                          <a:srgbClr val="000000"/>
                        </a:solidFill>
                        <a:effectLst/>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2.00 to 3.00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0" i="0" u="none" strike="noStrike" dirty="0">
                          <a:solidFill>
                            <a:schemeClr val="tx1"/>
                          </a:solidFill>
                          <a:effectLst/>
                          <a:latin typeface="Verdana" panose="020B0604030504040204" pitchFamily="34" charset="0"/>
                          <a:ea typeface="Verdana" panose="020B0604030504040204" pitchFamily="34" charset="0"/>
                        </a:rPr>
                        <a:t>3</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509892">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en-US" sz="1400" b="1" dirty="0">
                          <a:effectLst/>
                          <a:latin typeface="TimesNewRomanPSMT" panose="02020603050405020304" pitchFamily="18" charset="0"/>
                        </a:rPr>
                        <a:t>HORIZON-CL2-2023-DEMOCRACY-01-03: </a:t>
                      </a:r>
                      <a:r>
                        <a:rPr lang="en-US" sz="1400" b="0" dirty="0">
                          <a:effectLst/>
                          <a:latin typeface="TimesNewRomanPSMT" panose="02020603050405020304" pitchFamily="18" charset="0"/>
                        </a:rPr>
                        <a:t>New approaches for combatting corruption and other undue influences on political decision-making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5.00 to 6.00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0" i="0" u="none" strike="noStrike" dirty="0">
                          <a:solidFill>
                            <a:schemeClr val="tx1"/>
                          </a:solidFill>
                          <a:effectLst/>
                          <a:latin typeface="Verdana" panose="020B0604030504040204" pitchFamily="34" charset="0"/>
                          <a:ea typeface="Verdana" panose="020B0604030504040204" pitchFamily="34" charset="0"/>
                        </a:rPr>
                        <a:t>2</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537328">
                <a:tc>
                  <a:txBody>
                    <a:bodyPr/>
                    <a:lstStyle/>
                    <a:p>
                      <a:r>
                        <a:rPr lang="en-US" sz="1400" b="1" dirty="0">
                          <a:latin typeface="Times New Roman" panose="02020603050405020304" pitchFamily="18" charset="0"/>
                          <a:cs typeface="Times New Roman" panose="02020603050405020304" pitchFamily="18" charset="0"/>
                        </a:rPr>
                        <a:t>HORIZON-CL2-2023-DEMOCRACY-01-04: </a:t>
                      </a:r>
                      <a:r>
                        <a:rPr lang="en-US" sz="1400" dirty="0">
                          <a:latin typeface="Times New Roman" panose="02020603050405020304" pitchFamily="18" charset="0"/>
                          <a:cs typeface="Times New Roman" panose="02020603050405020304" pitchFamily="18" charset="0"/>
                        </a:rPr>
                        <a:t>The emotional politics of democracies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2.00 to 3.00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lv-LV" sz="1400" b="0" i="0" u="none" strike="noStrike" dirty="0">
                          <a:solidFill>
                            <a:schemeClr val="tx1"/>
                          </a:solidFill>
                          <a:effectLst/>
                          <a:latin typeface="Verdana" panose="020B0604030504040204" pitchFamily="34" charset="0"/>
                          <a:ea typeface="Verdana" panose="020B0604030504040204" pitchFamily="34" charset="0"/>
                        </a:rPr>
                        <a:t>3</a:t>
                      </a:r>
                      <a:endParaRPr lang="en-US" sz="1400" b="0" i="0" u="none" strike="noStrike" dirty="0">
                        <a:solidFill>
                          <a:schemeClr val="tx1"/>
                        </a:solidFill>
                        <a:effectLst/>
                        <a:latin typeface="Verdana" panose="020B0604030504040204" pitchFamily="34" charset="0"/>
                        <a:ea typeface="Verdana" panose="020B0604030504040204" pitchFamily="34" charset="0"/>
                      </a:endParaRPr>
                    </a:p>
                    <a:p>
                      <a:pPr algn="ctr" fontAlgn="ct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925699578"/>
                  </a:ext>
                </a:extLst>
              </a:tr>
              <a:tr h="532286">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r>
                        <a:rPr lang="en-US" sz="1400" b="1" dirty="0">
                          <a:effectLst/>
                          <a:latin typeface="TimesNewRomanPSMT" panose="02020603050405020304" pitchFamily="18" charset="0"/>
                        </a:rPr>
                        <a:t>HORIZON-CL2-2023-DEMOCRACY-01-05: </a:t>
                      </a:r>
                      <a:r>
                        <a:rPr lang="en-US" sz="1400" b="0" dirty="0">
                          <a:effectLst/>
                          <a:latin typeface="TimesNewRomanPSMT" panose="02020603050405020304" pitchFamily="18" charset="0"/>
                        </a:rPr>
                        <a:t>The climate imperative and its impact on democratic governance</a:t>
                      </a:r>
                      <a:endParaRPr lang="en-US" sz="1400" b="0" dirty="0"/>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2.00 to 3.00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Verdana"/>
                        </a:defRPr>
                      </a:lvl1pPr>
                      <a:lvl2pPr marL="457200" algn="l" defTabSz="914400" rtl="0" eaLnBrk="1" latinLnBrk="0" hangingPunct="1">
                        <a:defRPr sz="1800" kern="1200">
                          <a:solidFill>
                            <a:schemeClr val="tx1"/>
                          </a:solidFill>
                          <a:latin typeface="Verdana"/>
                        </a:defRPr>
                      </a:lvl2pPr>
                      <a:lvl3pPr marL="914400" algn="l" defTabSz="914400" rtl="0" eaLnBrk="1" latinLnBrk="0" hangingPunct="1">
                        <a:defRPr sz="1800" kern="1200">
                          <a:solidFill>
                            <a:schemeClr val="tx1"/>
                          </a:solidFill>
                          <a:latin typeface="Verdana"/>
                        </a:defRPr>
                      </a:lvl3pPr>
                      <a:lvl4pPr marL="1371600" algn="l" defTabSz="914400" rtl="0" eaLnBrk="1" latinLnBrk="0" hangingPunct="1">
                        <a:defRPr sz="1800" kern="1200">
                          <a:solidFill>
                            <a:schemeClr val="tx1"/>
                          </a:solidFill>
                          <a:latin typeface="Verdana"/>
                        </a:defRPr>
                      </a:lvl4pPr>
                      <a:lvl5pPr marL="1828800" algn="l" defTabSz="914400" rtl="0" eaLnBrk="1" latinLnBrk="0" hangingPunct="1">
                        <a:defRPr sz="1800" kern="1200">
                          <a:solidFill>
                            <a:schemeClr val="tx1"/>
                          </a:solidFill>
                          <a:latin typeface="Verdana"/>
                        </a:defRPr>
                      </a:lvl5pPr>
                      <a:lvl6pPr marL="2286000" algn="l" defTabSz="914400" rtl="0" eaLnBrk="1" latinLnBrk="0" hangingPunct="1">
                        <a:defRPr sz="1800" kern="1200">
                          <a:solidFill>
                            <a:schemeClr val="tx1"/>
                          </a:solidFill>
                          <a:latin typeface="Verdana"/>
                        </a:defRPr>
                      </a:lvl6pPr>
                      <a:lvl7pPr marL="2743200" algn="l" defTabSz="914400" rtl="0" eaLnBrk="1" latinLnBrk="0" hangingPunct="1">
                        <a:defRPr sz="1800" kern="1200">
                          <a:solidFill>
                            <a:schemeClr val="tx1"/>
                          </a:solidFill>
                          <a:latin typeface="Verdana"/>
                        </a:defRPr>
                      </a:lvl7pPr>
                      <a:lvl8pPr marL="3200400" algn="l" defTabSz="914400" rtl="0" eaLnBrk="1" latinLnBrk="0" hangingPunct="1">
                        <a:defRPr sz="1800" kern="1200">
                          <a:solidFill>
                            <a:schemeClr val="tx1"/>
                          </a:solidFill>
                          <a:latin typeface="Verdana"/>
                        </a:defRPr>
                      </a:lvl8pPr>
                      <a:lvl9pPr marL="3657600" algn="l" defTabSz="914400" rtl="0" eaLnBrk="1" latinLnBrk="0" hangingPunct="1">
                        <a:defRPr sz="1800" kern="1200">
                          <a:solidFill>
                            <a:schemeClr val="tx1"/>
                          </a:solidFill>
                          <a:latin typeface="Verdana"/>
                        </a:defRPr>
                      </a:lvl9pPr>
                    </a:lstStyle>
                    <a:p>
                      <a:pPr algn="ctr" fontAlgn="ctr"/>
                      <a:r>
                        <a:rPr lang="lv-LV" sz="1400" b="0" i="0" u="none" strike="noStrike" dirty="0">
                          <a:solidFill>
                            <a:schemeClr val="tx1"/>
                          </a:solidFill>
                          <a:effectLst/>
                          <a:latin typeface="Verdana" panose="020B0604030504040204" pitchFamily="34" charset="0"/>
                          <a:ea typeface="Verdana" panose="020B0604030504040204" pitchFamily="34" charset="0"/>
                        </a:rPr>
                        <a:t>3</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5"/>
                  </a:ext>
                </a:extLst>
              </a:tr>
              <a:tr h="405353">
                <a:tc>
                  <a:txBody>
                    <a:bodyPr/>
                    <a:lstStyle/>
                    <a:p>
                      <a:r>
                        <a:rPr lang="en-US" sz="1400" b="1" dirty="0">
                          <a:latin typeface="Times New Roman" panose="02020603050405020304" pitchFamily="18" charset="0"/>
                          <a:cs typeface="Times New Roman" panose="02020603050405020304" pitchFamily="18" charset="0"/>
                        </a:rPr>
                        <a:t>HORIZON-CL2-2023-DEMOCRACY-01-06</a:t>
                      </a:r>
                      <a:r>
                        <a:rPr lang="en-US" sz="1400" dirty="0">
                          <a:latin typeface="Times New Roman" panose="02020603050405020304" pitchFamily="18" charset="0"/>
                          <a:cs typeface="Times New Roman" panose="02020603050405020304" pitchFamily="18" charset="0"/>
                        </a:rPr>
                        <a:t>: </a:t>
                      </a:r>
                      <a:r>
                        <a:rPr lang="en-US" sz="1400" b="0" dirty="0">
                          <a:latin typeface="Times New Roman" panose="02020603050405020304" pitchFamily="18" charset="0"/>
                          <a:cs typeface="Times New Roman" panose="02020603050405020304" pitchFamily="18" charset="0"/>
                        </a:rPr>
                        <a:t>Democratic governance for times of disruptive changes to the social contract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2.00 to 3.00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lv-LV" sz="1400" b="0" i="0" u="none" strike="noStrike" dirty="0">
                          <a:solidFill>
                            <a:schemeClr val="tx1"/>
                          </a:solidFill>
                          <a:effectLst/>
                          <a:latin typeface="Verdana" panose="020B0604030504040204" pitchFamily="34" charset="0"/>
                          <a:ea typeface="Verdana" panose="020B0604030504040204" pitchFamily="34" charset="0"/>
                        </a:rPr>
                        <a:t>3</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817833652"/>
                  </a:ext>
                </a:extLst>
              </a:tr>
              <a:tr h="443059">
                <a:tc>
                  <a:txBody>
                    <a:bodyPr/>
                    <a:lstStyle/>
                    <a:p>
                      <a:r>
                        <a:rPr lang="en-US" sz="1400" b="1" dirty="0">
                          <a:latin typeface="Times New Roman" panose="02020603050405020304" pitchFamily="18" charset="0"/>
                          <a:cs typeface="Times New Roman" panose="02020603050405020304" pitchFamily="18" charset="0"/>
                        </a:rPr>
                        <a:t>HORIZON-CL2-2023-DEMOCRACY-01-07: </a:t>
                      </a:r>
                      <a:r>
                        <a:rPr lang="en-US" sz="1400" dirty="0">
                          <a:latin typeface="Times New Roman" panose="02020603050405020304" pitchFamily="18" charset="0"/>
                          <a:cs typeface="Times New Roman" panose="02020603050405020304" pitchFamily="18" charset="0"/>
                        </a:rPr>
                        <a:t>Intersectionality and equality in </a:t>
                      </a:r>
                    </a:p>
                    <a:p>
                      <a:r>
                        <a:rPr lang="en-US" sz="1400" dirty="0">
                          <a:latin typeface="Times New Roman" panose="02020603050405020304" pitchFamily="18" charset="0"/>
                          <a:cs typeface="Times New Roman" panose="02020603050405020304" pitchFamily="18" charset="0"/>
                        </a:rPr>
                        <a:t>deliberative and participatory democratic spaces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2.00 to 3.00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lv-LV" sz="1400" b="0" i="0" u="none" strike="noStrike" dirty="0">
                          <a:solidFill>
                            <a:schemeClr val="tx1"/>
                          </a:solidFill>
                          <a:effectLst/>
                          <a:latin typeface="Verdana" panose="020B0604030504040204" pitchFamily="34" charset="0"/>
                          <a:ea typeface="Verdana" panose="020B0604030504040204" pitchFamily="34" charset="0"/>
                        </a:rPr>
                        <a:t>3</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549266853"/>
                  </a:ext>
                </a:extLst>
              </a:tr>
              <a:tr h="443059">
                <a:tc>
                  <a:txBody>
                    <a:bodyPr/>
                    <a:lstStyle/>
                    <a:p>
                      <a:r>
                        <a:rPr lang="en-US" sz="1400" b="1" dirty="0">
                          <a:latin typeface="Times New Roman" panose="02020603050405020304" pitchFamily="18" charset="0"/>
                          <a:cs typeface="Times New Roman" panose="02020603050405020304" pitchFamily="18" charset="0"/>
                        </a:rPr>
                        <a:t>HORIZON-CL2-2023-DEMOCRACY-01-08: </a:t>
                      </a:r>
                      <a:r>
                        <a:rPr lang="en-US" sz="1400" dirty="0">
                          <a:latin typeface="Times New Roman" panose="02020603050405020304" pitchFamily="18" charset="0"/>
                          <a:cs typeface="Times New Roman" panose="02020603050405020304" pitchFamily="18" charset="0"/>
                        </a:rPr>
                        <a:t>Political perspectives for the Eastern </a:t>
                      </a:r>
                      <a:r>
                        <a:rPr lang="en-US" sz="1400" dirty="0" err="1">
                          <a:latin typeface="Times New Roman" panose="02020603050405020304" pitchFamily="18" charset="0"/>
                          <a:cs typeface="Times New Roman" panose="02020603050405020304" pitchFamily="18" charset="0"/>
                        </a:rPr>
                        <a:t>Neighbourhood</a:t>
                      </a:r>
                      <a:r>
                        <a:rPr lang="en-US" sz="1400" dirty="0">
                          <a:latin typeface="Times New Roman" panose="02020603050405020304" pitchFamily="18" charset="0"/>
                          <a:cs typeface="Times New Roman" panose="02020603050405020304" pitchFamily="18" charset="0"/>
                        </a:rPr>
                        <a:t> and the Western Balkans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fontAlgn="ctr"/>
                      <a:r>
                        <a:rPr lang="en-GB" sz="1400" b="1" i="0" u="none" strike="noStrike" noProof="0" dirty="0">
                          <a:solidFill>
                            <a:srgbClr val="000000"/>
                          </a:solidFill>
                          <a:effectLst/>
                          <a:latin typeface="Verdana" panose="020B0604030504040204" pitchFamily="34" charset="0"/>
                          <a:ea typeface="Verdana" panose="020B0604030504040204" pitchFamily="34" charset="0"/>
                        </a:rPr>
                        <a:t>RIA</a:t>
                      </a: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39575" rtl="0" eaLnBrk="1" fontAlgn="ctr" latinLnBrk="0" hangingPunct="1">
                        <a:lnSpc>
                          <a:spcPct val="100000"/>
                        </a:lnSpc>
                        <a:spcBef>
                          <a:spcPts val="0"/>
                        </a:spcBef>
                        <a:spcAft>
                          <a:spcPts val="0"/>
                        </a:spcAft>
                        <a:buClrTx/>
                        <a:buSzTx/>
                        <a:buFontTx/>
                        <a:buNone/>
                        <a:tabLst/>
                        <a:defRPr/>
                      </a:pPr>
                      <a:r>
                        <a:rPr lang="lv-LV" sz="1400" dirty="0">
                          <a:solidFill>
                            <a:schemeClr val="tx1"/>
                          </a:solidFill>
                          <a:latin typeface="Verdana" panose="020B0604030504040204" pitchFamily="34" charset="0"/>
                          <a:ea typeface="Verdana" panose="020B0604030504040204" pitchFamily="34" charset="0"/>
                        </a:rPr>
                        <a:t>2.00 to 3.00</a:t>
                      </a:r>
                      <a:endParaRPr lang="en-US" sz="1400" dirty="0">
                        <a:solidFill>
                          <a:schemeClr val="tx1"/>
                        </a:solidFill>
                        <a:latin typeface="Verdana" panose="020B0604030504040204" pitchFamily="34" charset="0"/>
                        <a:ea typeface="Verdana" panose="020B0604030504040204" pitchFamily="34" charset="0"/>
                      </a:endParaRPr>
                    </a:p>
                  </a:txBody>
                  <a:tcPr marL="5098" marR="5098" marT="50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lv-LV" sz="1400" b="0" i="0" u="none" strike="noStrike" dirty="0">
                          <a:solidFill>
                            <a:schemeClr val="tx1"/>
                          </a:solidFill>
                          <a:effectLst/>
                          <a:latin typeface="Verdana" panose="020B0604030504040204" pitchFamily="34" charset="0"/>
                          <a:ea typeface="Verdana" panose="020B0604030504040204" pitchFamily="34" charset="0"/>
                        </a:rPr>
                        <a:t>3</a:t>
                      </a:r>
                      <a:endParaRPr lang="en-US" sz="1400" b="0"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157770692"/>
                  </a:ext>
                </a:extLst>
              </a:tr>
            </a:tbl>
          </a:graphicData>
        </a:graphic>
      </p:graphicFrame>
      <p:sp>
        <p:nvSpPr>
          <p:cNvPr id="11" name="Title 1">
            <a:extLst>
              <a:ext uri="{FF2B5EF4-FFF2-40B4-BE49-F238E27FC236}">
                <a16:creationId xmlns:a16="http://schemas.microsoft.com/office/drawing/2014/main" id="{11F51BBB-3FD8-EF4F-A561-157E2E03C5EA}"/>
              </a:ext>
            </a:extLst>
          </p:cNvPr>
          <p:cNvSpPr txBox="1">
            <a:spLocks/>
          </p:cNvSpPr>
          <p:nvPr/>
        </p:nvSpPr>
        <p:spPr>
          <a:xfrm>
            <a:off x="1271008" y="115103"/>
            <a:ext cx="10269257" cy="4333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ctr" latinLnBrk="0" hangingPunct="1">
              <a:lnSpc>
                <a:spcPct val="90000"/>
              </a:lnSpc>
              <a:spcBef>
                <a:spcPct val="0"/>
              </a:spcBef>
              <a:spcAft>
                <a:spcPts val="0"/>
              </a:spcAft>
              <a:buClrTx/>
              <a:buSzTx/>
              <a:buFontTx/>
              <a:buNone/>
              <a:tabLst/>
              <a:defRPr/>
            </a:pPr>
            <a:r>
              <a:rPr lang="lv-LV" altLang="lv-LV" sz="2800" b="1" dirty="0" err="1">
                <a:solidFill>
                  <a:srgbClr val="0308DB">
                    <a:lumMod val="50000"/>
                  </a:srgbClr>
                </a:solidFill>
                <a:latin typeface="Verdana" panose="020B0604030504040204" pitchFamily="34" charset="0"/>
                <a:ea typeface="Verdana" panose="020B0604030504040204" pitchFamily="34" charset="0"/>
              </a:rPr>
              <a:t>Destination</a:t>
            </a:r>
            <a:r>
              <a:rPr lang="lv-LV" altLang="lv-LV" sz="2800" b="1" dirty="0">
                <a:solidFill>
                  <a:srgbClr val="0308DB">
                    <a:lumMod val="50000"/>
                  </a:srgbClr>
                </a:solidFill>
                <a:latin typeface="Verdana" panose="020B0604030504040204" pitchFamily="34" charset="0"/>
                <a:ea typeface="Verdana" panose="020B0604030504040204" pitchFamily="34" charset="0"/>
              </a:rPr>
              <a:t>: </a:t>
            </a:r>
            <a:r>
              <a:rPr lang="lv-LV" altLang="lv-LV" sz="2800" b="1" dirty="0" err="1">
                <a:solidFill>
                  <a:srgbClr val="0308DB">
                    <a:lumMod val="50000"/>
                  </a:srgbClr>
                </a:solidFill>
                <a:latin typeface="Verdana" panose="020B0604030504040204" pitchFamily="34" charset="0"/>
                <a:ea typeface="Verdana" panose="020B0604030504040204" pitchFamily="34" charset="0"/>
              </a:rPr>
              <a:t>Innovative</a:t>
            </a:r>
            <a:r>
              <a:rPr lang="lv-LV" altLang="lv-LV" sz="2800" b="1" dirty="0">
                <a:solidFill>
                  <a:srgbClr val="0308DB">
                    <a:lumMod val="50000"/>
                  </a:srgbClr>
                </a:solidFill>
                <a:latin typeface="Verdana" panose="020B0604030504040204" pitchFamily="34" charset="0"/>
                <a:ea typeface="Verdana" panose="020B0604030504040204" pitchFamily="34" charset="0"/>
              </a:rPr>
              <a:t> </a:t>
            </a:r>
            <a:r>
              <a:rPr lang="lv-LV" altLang="lv-LV" sz="2800" b="1" dirty="0" err="1">
                <a:solidFill>
                  <a:srgbClr val="0308DB">
                    <a:lumMod val="50000"/>
                  </a:srgbClr>
                </a:solidFill>
                <a:latin typeface="Verdana" panose="020B0604030504040204" pitchFamily="34" charset="0"/>
                <a:ea typeface="Verdana" panose="020B0604030504040204" pitchFamily="34" charset="0"/>
              </a:rPr>
              <a:t>research</a:t>
            </a:r>
            <a:r>
              <a:rPr lang="lv-LV" altLang="lv-LV" sz="2800" b="1" dirty="0">
                <a:solidFill>
                  <a:srgbClr val="0308DB">
                    <a:lumMod val="50000"/>
                  </a:srgbClr>
                </a:solidFill>
                <a:latin typeface="Verdana" panose="020B0604030504040204" pitchFamily="34" charset="0"/>
                <a:ea typeface="Verdana" panose="020B0604030504040204" pitchFamily="34" charset="0"/>
              </a:rPr>
              <a:t> </a:t>
            </a:r>
            <a:r>
              <a:rPr lang="lv-LV" altLang="lv-LV" sz="2800" b="1" dirty="0" err="1">
                <a:solidFill>
                  <a:srgbClr val="0308DB">
                    <a:lumMod val="50000"/>
                  </a:srgbClr>
                </a:solidFill>
                <a:latin typeface="Verdana" panose="020B0604030504040204" pitchFamily="34" charset="0"/>
                <a:ea typeface="Verdana" panose="020B0604030504040204" pitchFamily="34" charset="0"/>
              </a:rPr>
              <a:t>on</a:t>
            </a:r>
            <a:r>
              <a:rPr lang="lv-LV" altLang="lv-LV" sz="2800" b="1" dirty="0">
                <a:solidFill>
                  <a:srgbClr val="0308DB">
                    <a:lumMod val="50000"/>
                  </a:srgbClr>
                </a:solidFill>
                <a:latin typeface="Verdana" panose="020B0604030504040204" pitchFamily="34" charset="0"/>
                <a:ea typeface="Verdana" panose="020B0604030504040204" pitchFamily="34" charset="0"/>
              </a:rPr>
              <a:t> </a:t>
            </a:r>
            <a:r>
              <a:rPr lang="lv-LV" altLang="lv-LV" sz="2800" b="1" dirty="0" err="1">
                <a:solidFill>
                  <a:srgbClr val="0308DB">
                    <a:lumMod val="50000"/>
                  </a:srgbClr>
                </a:solidFill>
                <a:latin typeface="Verdana" panose="020B0604030504040204" pitchFamily="34" charset="0"/>
                <a:ea typeface="Verdana" panose="020B0604030504040204" pitchFamily="34" charset="0"/>
              </a:rPr>
              <a:t>democracy</a:t>
            </a:r>
            <a:r>
              <a:rPr lang="lv-LV" altLang="lv-LV" sz="2800" b="1" dirty="0">
                <a:solidFill>
                  <a:srgbClr val="0308DB">
                    <a:lumMod val="50000"/>
                  </a:srgbClr>
                </a:solidFill>
                <a:latin typeface="Verdana" panose="020B0604030504040204" pitchFamily="34" charset="0"/>
                <a:ea typeface="Verdana" panose="020B0604030504040204" pitchFamily="34" charset="0"/>
              </a:rPr>
              <a:t> </a:t>
            </a:r>
            <a:r>
              <a:rPr lang="lv-LV" altLang="lv-LV" sz="2800" b="1" dirty="0" err="1">
                <a:solidFill>
                  <a:srgbClr val="0308DB">
                    <a:lumMod val="50000"/>
                  </a:srgbClr>
                </a:solidFill>
                <a:latin typeface="Verdana" panose="020B0604030504040204" pitchFamily="34" charset="0"/>
                <a:ea typeface="Verdana" panose="020B0604030504040204" pitchFamily="34" charset="0"/>
              </a:rPr>
              <a:t>and</a:t>
            </a:r>
            <a:r>
              <a:rPr lang="lv-LV" altLang="lv-LV" sz="2800" b="1" dirty="0">
                <a:solidFill>
                  <a:srgbClr val="0308DB">
                    <a:lumMod val="50000"/>
                  </a:srgbClr>
                </a:solidFill>
                <a:latin typeface="Verdana" panose="020B0604030504040204" pitchFamily="34" charset="0"/>
                <a:ea typeface="Verdana" panose="020B0604030504040204" pitchFamily="34" charset="0"/>
              </a:rPr>
              <a:t> </a:t>
            </a:r>
            <a:r>
              <a:rPr lang="lv-LV" altLang="lv-LV" sz="2800" b="1" dirty="0" err="1">
                <a:solidFill>
                  <a:srgbClr val="0308DB">
                    <a:lumMod val="50000"/>
                  </a:srgbClr>
                </a:solidFill>
                <a:latin typeface="Verdana" panose="020B0604030504040204" pitchFamily="34" charset="0"/>
                <a:ea typeface="Verdana" panose="020B0604030504040204" pitchFamily="34" charset="0"/>
              </a:rPr>
              <a:t>governance</a:t>
            </a:r>
            <a:br>
              <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b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br>
            <a:r>
              <a:rPr kumimoji="0" lang="lv-LV" sz="18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rPr>
              <a:t>  </a:t>
            </a:r>
            <a:endParaRPr kumimoji="0" lang="lv-LV" altLang="lv-LV" sz="4400" b="0" i="0" u="none" strike="noStrike" kern="1200" cap="none" spc="0" normalizeH="0" baseline="0" noProof="0" dirty="0">
              <a:ln>
                <a:noFill/>
              </a:ln>
              <a:solidFill>
                <a:srgbClr val="0070C0">
                  <a:lumMod val="50000"/>
                </a:srgbClr>
              </a:solidFill>
              <a:effectLst/>
              <a:uLnTx/>
              <a:uFillTx/>
              <a:latin typeface="Verdana" panose="020B0604030504040204" pitchFamily="34" charset="0"/>
              <a:ea typeface="Verdana" panose="020B0604030504040204" pitchFamily="34" charset="0"/>
              <a:cs typeface="+mj-cs"/>
            </a:endParaRPr>
          </a:p>
        </p:txBody>
      </p:sp>
      <p:sp>
        <p:nvSpPr>
          <p:cNvPr id="12" name="Rectangle 11">
            <a:extLst>
              <a:ext uri="{FF2B5EF4-FFF2-40B4-BE49-F238E27FC236}">
                <a16:creationId xmlns:a16="http://schemas.microsoft.com/office/drawing/2014/main" id="{BDD84095-1C1D-F74F-A22D-AA2F9380D8D7}"/>
              </a:ext>
            </a:extLst>
          </p:cNvPr>
          <p:cNvSpPr/>
          <p:nvPr/>
        </p:nvSpPr>
        <p:spPr>
          <a:xfrm>
            <a:off x="5185974" y="1026297"/>
            <a:ext cx="4789268"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Deadline: </a:t>
            </a:r>
            <a:r>
              <a:rPr lang="lv-LV" b="1" dirty="0">
                <a:solidFill>
                  <a:srgbClr val="002060"/>
                </a:solidFill>
                <a:latin typeface="Verdana" panose="020B0604030504040204" pitchFamily="34" charset="0"/>
                <a:ea typeface="Verdana" panose="020B0604030504040204" pitchFamily="34" charset="0"/>
              </a:rPr>
              <a:t>14</a:t>
            </a:r>
            <a:r>
              <a:rPr lang="en-GB" b="1" dirty="0">
                <a:latin typeface="Verdana" panose="020B0604030504040204" pitchFamily="34" charset="0"/>
                <a:ea typeface="Verdana" panose="020B0604030504040204" pitchFamily="34" charset="0"/>
              </a:rPr>
              <a:t> March 2023</a:t>
            </a:r>
          </a:p>
        </p:txBody>
      </p:sp>
      <p:sp>
        <p:nvSpPr>
          <p:cNvPr id="13" name="Rectangle 12">
            <a:extLst>
              <a:ext uri="{FF2B5EF4-FFF2-40B4-BE49-F238E27FC236}">
                <a16:creationId xmlns:a16="http://schemas.microsoft.com/office/drawing/2014/main" id="{2BE0BE80-0A04-DD4F-B1EB-9A8752529E95}"/>
              </a:ext>
            </a:extLst>
          </p:cNvPr>
          <p:cNvSpPr/>
          <p:nvPr/>
        </p:nvSpPr>
        <p:spPr>
          <a:xfrm>
            <a:off x="818137" y="1042184"/>
            <a:ext cx="6225896" cy="369332"/>
          </a:xfrm>
          <a:prstGeom prst="rect">
            <a:avLst/>
          </a:prstGeom>
        </p:spPr>
        <p:txBody>
          <a:bodyPr wrap="square">
            <a:spAutoFit/>
          </a:bodyPr>
          <a:lstStyle/>
          <a:p>
            <a:pPr defTabSz="938213" eaLnBrk="0" fontAlgn="ctr" hangingPunct="0">
              <a:spcBef>
                <a:spcPct val="0"/>
              </a:spcBef>
              <a:spcAft>
                <a:spcPct val="0"/>
              </a:spcAft>
            </a:pPr>
            <a:r>
              <a:rPr lang="en-GB" b="1" dirty="0">
                <a:solidFill>
                  <a:srgbClr val="002060"/>
                </a:solidFill>
                <a:latin typeface="Verdana" panose="020B0604030504040204" pitchFamily="34" charset="0"/>
                <a:ea typeface="Verdana" panose="020B0604030504040204" pitchFamily="34" charset="0"/>
              </a:rPr>
              <a:t>Opening date: </a:t>
            </a:r>
            <a:r>
              <a:rPr lang="lv-LV" b="1" dirty="0">
                <a:solidFill>
                  <a:srgbClr val="002060"/>
                </a:solidFill>
                <a:latin typeface="Verdana" panose="020B0604030504040204" pitchFamily="34" charset="0"/>
                <a:ea typeface="Verdana" panose="020B0604030504040204" pitchFamily="34" charset="0"/>
              </a:rPr>
              <a:t>14</a:t>
            </a:r>
            <a:r>
              <a:rPr lang="en-GB" b="1" dirty="0">
                <a:latin typeface="Verdana" panose="020B0604030504040204" pitchFamily="34" charset="0"/>
                <a:ea typeface="Verdana" panose="020B0604030504040204" pitchFamily="34" charset="0"/>
              </a:rPr>
              <a:t> December 2022 </a:t>
            </a:r>
          </a:p>
        </p:txBody>
      </p:sp>
    </p:spTree>
    <p:extLst>
      <p:ext uri="{BB962C8B-B14F-4D97-AF65-F5344CB8AC3E}">
        <p14:creationId xmlns:p14="http://schemas.microsoft.com/office/powerpoint/2010/main" val="30207140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15002</TotalTime>
  <Words>1638</Words>
  <Application>Microsoft Office PowerPoint</Application>
  <PresentationFormat>Widescreen</PresentationFormat>
  <Paragraphs>275</Paragraphs>
  <Slides>22</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Calibri</vt:lpstr>
      <vt:lpstr>Calibri Light</vt:lpstr>
      <vt:lpstr>Century Gothic</vt:lpstr>
      <vt:lpstr>Times New Roman</vt:lpstr>
      <vt:lpstr>TimesNewRomanPSMT</vt:lpstr>
      <vt:lpstr>Verdana</vt:lpstr>
      <vt:lpstr>'Wingdings 2',Sans-Serif</vt:lpstr>
      <vt:lpstr>Office Theme</vt:lpstr>
      <vt:lpstr>Apvārsnis Eiropa 2. klastera «Kultūra, jaunrade un iekļaujoša sabiedrība» darba programma un aktuālie konkursi.</vt:lpstr>
      <vt:lpstr>Apvārsnis Eiropa 2. klastera  darba programma</vt:lpstr>
      <vt:lpstr>PowerPoint Presentation</vt:lpstr>
      <vt:lpstr>PowerPoint Presentation</vt:lpstr>
      <vt:lpstr>Projektu tipi</vt:lpstr>
      <vt:lpstr>Projektu tipi</vt:lpstr>
      <vt:lpstr>PowerPoint Presentation</vt:lpstr>
      <vt:lpstr>Technology Readiness Level</vt:lpstr>
      <vt:lpstr>PowerPoint Presentation</vt:lpstr>
      <vt:lpstr>PowerPoint Presentation</vt:lpstr>
      <vt:lpstr>A European Collaborative Cloud for Cultural Heritage - 2023</vt:lpstr>
      <vt:lpstr>PowerPoint Presentation</vt:lpstr>
      <vt:lpstr>PowerPoint Presentation</vt:lpstr>
      <vt:lpstr>Statistika</vt:lpstr>
      <vt:lpstr>Statistika</vt:lpstr>
      <vt:lpstr>PowerPoint Presentation</vt:lpstr>
      <vt:lpstr>Infodiena: </vt:lpstr>
      <vt:lpstr>Sadarbība ar citām programmām</vt:lpstr>
      <vt:lpstr>Kas ir Radošā Eiropa?</vt:lpstr>
      <vt:lpstr>PowerPoint Presentation</vt:lpstr>
      <vt:lpstr>PowerPoint Presentation</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Liene Ekša</dc:creator>
  <cp:lastModifiedBy>Darja Aksjonova</cp:lastModifiedBy>
  <cp:revision>478</cp:revision>
  <dcterms:created xsi:type="dcterms:W3CDTF">2021-03-25T13:44:11Z</dcterms:created>
  <dcterms:modified xsi:type="dcterms:W3CDTF">2023-01-10T15:26:58Z</dcterms:modified>
</cp:coreProperties>
</file>