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80" r:id="rId2"/>
    <p:sldId id="479" r:id="rId3"/>
    <p:sldId id="480" r:id="rId4"/>
    <p:sldId id="482" r:id="rId5"/>
    <p:sldId id="483" r:id="rId6"/>
    <p:sldId id="484" r:id="rId7"/>
    <p:sldId id="490" r:id="rId8"/>
    <p:sldId id="538" r:id="rId9"/>
    <p:sldId id="485" r:id="rId10"/>
    <p:sldId id="539" r:id="rId11"/>
    <p:sldId id="542" r:id="rId12"/>
    <p:sldId id="541" r:id="rId13"/>
    <p:sldId id="536" r:id="rId14"/>
    <p:sldId id="535" r:id="rId15"/>
    <p:sldId id="544" r:id="rId16"/>
    <p:sldId id="534" r:id="rId17"/>
    <p:sldId id="540" r:id="rId18"/>
    <p:sldId id="543" r:id="rId19"/>
    <p:sldId id="341" r:id="rId20"/>
    <p:sldId id="362" r:id="rId21"/>
    <p:sldId id="413" r:id="rId22"/>
    <p:sldId id="404" r:id="rId2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999FF"/>
    <a:srgbClr val="FF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autoAdjust="0"/>
    <p:restoredTop sz="90016" autoAdjust="0"/>
  </p:normalViewPr>
  <p:slideViewPr>
    <p:cSldViewPr snapToGrid="0">
      <p:cViewPr varScale="1">
        <p:scale>
          <a:sx n="100" d="100"/>
          <a:sy n="100" d="100"/>
        </p:scale>
        <p:origin x="222" y="90"/>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05AED3-040C-4A80-936A-8AE5228151E1}" type="datetimeFigureOut">
              <a:rPr lang="lv-LV" smtClean="0"/>
              <a:t>10.01.2023</a:t>
            </a:fld>
            <a:endParaRPr lang="lv-LV"/>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B0F09-69AA-4D0A-9857-F1BEB576DF87}" type="slidenum">
              <a:rPr lang="lv-LV" smtClean="0"/>
              <a:t>‹#›</a:t>
            </a:fld>
            <a:endParaRPr lang="lv-LV"/>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21990-72FD-4F2C-8BD7-8975FC12F00B}" type="datetimeFigureOut">
              <a:rPr lang="lv-LV" smtClean="0"/>
              <a:t>10.01.2023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en-US">
                <a:cs typeface="+mn-lt"/>
              </a:rPr>
            </a:br>
            <a:endParaRPr lang="en-US"/>
          </a:p>
          <a:p>
            <a:pPr>
              <a:spcAft>
                <a:spcPts val="0"/>
              </a:spcAft>
            </a:pPr>
            <a:endParaRPr lang="en-US">
              <a:solidFill>
                <a:srgbClr val="FFFFFF"/>
              </a:solidFill>
              <a:cs typeface="Calibri"/>
            </a:endParaRPr>
          </a:p>
          <a:p>
            <a:pPr>
              <a:spcBef>
                <a:spcPts val="0"/>
              </a:spcBef>
              <a:spcAft>
                <a:spcPts val="0"/>
              </a:spcAft>
            </a:pPr>
            <a:endParaRPr lang="nl-NL" sz="1200">
              <a:solidFill>
                <a:schemeClr val="bg1"/>
              </a:solidFill>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9EFC6-426B-4687-A838-849C234E852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32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a:buChar char="•"/>
            </a:pPr>
            <a:endParaRPr lang="en-GB"/>
          </a:p>
          <a:p>
            <a:pPr>
              <a:buFont typeface="Arial"/>
              <a:buChar char="•"/>
            </a:pPr>
            <a:endParaRPr lang="en-GB"/>
          </a:p>
          <a:p>
            <a:pPr>
              <a:buFont typeface="Arial"/>
              <a:buChar char="•"/>
            </a:pPr>
            <a:endParaRPr lang="en-GB"/>
          </a:p>
          <a:p>
            <a:pPr marL="171450" indent="-171450">
              <a:spcBef>
                <a:spcPct val="20000"/>
              </a:spcBef>
              <a:spcAft>
                <a:spcPts val="600"/>
              </a:spcAft>
              <a:buFont typeface="Arial"/>
              <a:buChar char="•"/>
            </a:pPr>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9EFC6-426B-4687-A838-849C234E852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95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a:buChar char="•"/>
            </a:pPr>
            <a:endParaRPr lang="en-GB"/>
          </a:p>
          <a:p>
            <a:pPr>
              <a:buFont typeface="Arial"/>
              <a:buChar char="•"/>
            </a:pPr>
            <a:endParaRPr lang="en-GB"/>
          </a:p>
          <a:p>
            <a:pPr>
              <a:buFont typeface="Arial"/>
              <a:buChar char="•"/>
            </a:pPr>
            <a:endParaRPr lang="en-GB"/>
          </a:p>
          <a:p>
            <a:pPr marL="171450" indent="-171450">
              <a:spcBef>
                <a:spcPct val="20000"/>
              </a:spcBef>
              <a:spcAft>
                <a:spcPts val="600"/>
              </a:spcAft>
              <a:buFont typeface="Arial"/>
              <a:buChar char="•"/>
            </a:pPr>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9EFC6-426B-4687-A838-849C234E852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286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a:prstGeom prst="rect">
            <a:avLst/>
          </a:prstGeom>
        </p:spPr>
        <p:txBody>
          <a:bodyPr anchor="t">
            <a:normAutofit/>
          </a:bodyPr>
          <a:lstStyle>
            <a:lvl1pPr algn="l">
              <a:defRPr sz="2400" b="1">
                <a:latin typeface="Times New Roman" panose="02020603050405020304" pitchFamily="18" charset="0"/>
                <a:ea typeface="Verdana" panose="020B0604030504040204"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454400" y="1752601"/>
            <a:ext cx="8128000" cy="4373573"/>
          </a:xfrm>
          <a:prstGeom prst="rect">
            <a:avLst/>
          </a:prstGeom>
        </p:spPr>
        <p:txBody>
          <a:bodyPr>
            <a:normAutofit/>
          </a:bodyPr>
          <a:lstStyle>
            <a:lvl1pPr marL="0" indent="0">
              <a:buNone/>
              <a:defRPr sz="2000">
                <a:latin typeface="Times New Roman" panose="02020603050405020304" pitchFamily="18" charset="0"/>
                <a:ea typeface="Verdana" panose="020B0604030504040204" pitchFamily="34"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24" name="Text Placeholder 15"/>
          <p:cNvSpPr>
            <a:spLocks noGrp="1"/>
          </p:cNvSpPr>
          <p:nvPr>
            <p:ph type="body" sz="quarter" idx="10"/>
          </p:nvPr>
        </p:nvSpPr>
        <p:spPr>
          <a:xfrm>
            <a:off x="3454400" y="6324600"/>
            <a:ext cx="2641600" cy="304800"/>
          </a:xfrm>
          <a:prstGeom prst="rect">
            <a:avLst/>
          </a:prstGeom>
        </p:spPr>
        <p:txBody>
          <a:bodyPr>
            <a:normAutofit/>
          </a:bodyPr>
          <a:lstStyle>
            <a:lvl1pPr marL="0" indent="0">
              <a:buNone/>
              <a:defRPr sz="100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a:prstGeom prst="rect">
            <a:avLst/>
          </a:prstGeom>
        </p:spPr>
        <p:txBody>
          <a:bodyPr>
            <a:normAutofit/>
          </a:bodyPr>
          <a:lstStyle>
            <a:lvl1pPr marL="0" indent="0" algn="r">
              <a:buNone/>
              <a:defRPr sz="1000" baseline="0">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smtClean="0">
                <a:latin typeface="Times New Roman" panose="02020603050405020304" pitchFamily="18" charset="0"/>
                <a:cs typeface="Times New Roman" panose="02020603050405020304" pitchFamily="18" charset="0"/>
              </a:defRPr>
            </a:lvl1pPr>
          </a:lstStyle>
          <a:p>
            <a:pPr>
              <a:defRPr/>
            </a:pPr>
            <a:fld id="{559B3BF5-5EA0-4E17-AB4B-664290D5DB15}" type="slidenum">
              <a:rPr lang="en-US" altLang="lv-LV" smtClean="0"/>
              <a:pPr>
                <a:defRPr/>
              </a:pPr>
              <a:t>‹#›</a:t>
            </a:fld>
            <a:endParaRPr lang="en-US" altLang="lv-LV"/>
          </a:p>
        </p:txBody>
      </p:sp>
      <p:pic>
        <p:nvPicPr>
          <p:cNvPr id="8" name="Picture 2" descr="Sākums | Latvijas Zinātnes padome">
            <a:extLst>
              <a:ext uri="{FF2B5EF4-FFF2-40B4-BE49-F238E27FC236}">
                <a16:creationId xmlns:a16="http://schemas.microsoft.com/office/drawing/2014/main" id="{8C0064B7-B908-4039-A9DD-78A64C1576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5"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arja.aksjonova@lzp.gov.l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Funding&amp;tender%20opportunitie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cluster-2-brokerage-event.b2match.io/" TargetMode="External"/><Relationship Id="rId2" Type="http://schemas.openxmlformats.org/officeDocument/2006/relationships/hyperlink" Target="https://research-innovation-community.ec.europa.eu/events/6wpb8q0qb5i1CN0VaWS5BF/overview" TargetMode="Externa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3-2024/wp-5-culture-creativity-and-inclusive-society_horizon-2023-2024_en.pdf" TargetMode="External"/><Relationship Id="rId2" Type="http://schemas.openxmlformats.org/officeDocument/2006/relationships/hyperlink" Target="https://research-innovation-community.ec.europa.eu/events/6wpb8q0qb5i1CN0VaWS5BF/overview" TargetMode="Externa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https://lzp.gov.lv/starptautiskas-sadarbibas-programmas/apvarsnis-eiropa/"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c.europa.eu/info/sites/info/files/research_and_innovation/funding/documents/ec_rtd_horizon-europe-strategic-plan-2021-24.pd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2060293" y="2598259"/>
            <a:ext cx="8379948" cy="914400"/>
          </a:xfrm>
        </p:spPr>
        <p:txBody>
          <a:bodyPr>
            <a:normAutofit fontScale="90000"/>
          </a:bodyPr>
          <a:lstStyle/>
          <a:p>
            <a:pPr>
              <a:defRPr/>
            </a:pPr>
            <a:r>
              <a:rPr lang="lv-LV" altLang="lv-LV" sz="3600" dirty="0">
                <a:solidFill>
                  <a:srgbClr val="0308DB">
                    <a:lumMod val="50000"/>
                  </a:srgbClr>
                </a:solidFill>
                <a:cs typeface="+mj-cs"/>
              </a:rPr>
              <a:t>Apvārsnis Eiropa 2. klastera «Kultūra, jaunrade un iekļaujoša sabiedrība» darba programma un aktuālie konkursi.</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0" y="61243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050" dirty="0">
                <a:latin typeface="Times New Roman" panose="02020603050405020304" pitchFamily="18" charset="0"/>
                <a:cs typeface="Times New Roman" panose="02020603050405020304" pitchFamily="18" charset="0"/>
              </a:rPr>
              <a:t>1.1.1. specifiskā atbalsta mērķa "Palielināt Latvijas zinātnisko institūciju pētniecisko un inovatīvo kapacitāti un spēju piesaistīt ārējo finansējumu, ieguldot cilvēkresursos un infrastruktūrā" 1.1.1.5. pasākuma "Atbalsts starptautiskās sadarbības projektiem pētniecībā un inovācijās" 1.kārtas, projekta Nr.1.1.1.5/17/I/001 “Atbalsts starptautiskās sadarbības projektu izstrādei un īstenošanai” ietvaros</a:t>
            </a:r>
          </a:p>
        </p:txBody>
      </p:sp>
      <p:pic>
        <p:nvPicPr>
          <p:cNvPr id="10" name="Attēls 9">
            <a:extLst>
              <a:ext uri="{FF2B5EF4-FFF2-40B4-BE49-F238E27FC236}">
                <a16:creationId xmlns:a16="http://schemas.microsoft.com/office/drawing/2014/main" id="{853A41D0-CA57-4A1D-9C51-9F96D96CE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999" y="5128054"/>
            <a:ext cx="4846002" cy="1090416"/>
          </a:xfrm>
          <a:prstGeom prst="rect">
            <a:avLst/>
          </a:prstGeom>
        </p:spPr>
      </p:pic>
      <p:sp>
        <p:nvSpPr>
          <p:cNvPr id="2" name="Rectangle 1">
            <a:extLst>
              <a:ext uri="{FF2B5EF4-FFF2-40B4-BE49-F238E27FC236}">
                <a16:creationId xmlns:a16="http://schemas.microsoft.com/office/drawing/2014/main" id="{9F094078-A66D-2148-8507-383B5E3A4AB3}"/>
              </a:ext>
            </a:extLst>
          </p:cNvPr>
          <p:cNvSpPr/>
          <p:nvPr/>
        </p:nvSpPr>
        <p:spPr>
          <a:xfrm>
            <a:off x="170329" y="4469481"/>
            <a:ext cx="4415117" cy="1203781"/>
          </a:xfrm>
          <a:prstGeom prst="rect">
            <a:avLst/>
          </a:prstGeom>
        </p:spPr>
        <p:txBody>
          <a:bodyPr wrap="square">
            <a:spAutoFit/>
          </a:bodyPr>
          <a:lstStyle/>
          <a:p>
            <a:pPr>
              <a:defRPr/>
            </a:pPr>
            <a:r>
              <a:rPr lang="lv-LV" altLang="lv-LV" b="1" dirty="0">
                <a:latin typeface="Verdana" panose="020B0604030504040204" pitchFamily="34" charset="0"/>
                <a:ea typeface="Verdana" panose="020B0604030504040204" pitchFamily="34" charset="0"/>
                <a:cs typeface="Verdana" panose="020B0604030504040204" pitchFamily="34" charset="0"/>
              </a:rPr>
              <a:t>Darja Aksjonova</a:t>
            </a:r>
          </a:p>
          <a:p>
            <a:pPr>
              <a:defRPr/>
            </a:pPr>
            <a:r>
              <a:rPr lang="lv-LV" altLang="lv-LV" dirty="0">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dirty="0">
                <a:latin typeface="Verdana" panose="020B0604030504040204" pitchFamily="34" charset="0"/>
                <a:ea typeface="Verdana" panose="020B0604030504040204" pitchFamily="34" charset="0"/>
                <a:cs typeface="Verdana" panose="020B0604030504040204" pitchFamily="34" charset="0"/>
              </a:rPr>
              <a:t>vecākā eksperte</a:t>
            </a:r>
          </a:p>
          <a:p>
            <a:pPr>
              <a:defRPr/>
            </a:pPr>
            <a:r>
              <a:rPr lang="lv-LV" altLang="lv-LV" dirty="0">
                <a:latin typeface="Verdana" panose="020B0604030504040204" pitchFamily="34" charset="0"/>
                <a:ea typeface="Verdana" panose="020B0604030504040204" pitchFamily="34" charset="0"/>
                <a:cs typeface="Verdana" panose="020B0604030504040204" pitchFamily="34" charset="0"/>
                <a:hlinkClick r:id="rId4"/>
              </a:rPr>
              <a:t>darja.aksjonova@lzp.gov.lv</a:t>
            </a:r>
            <a:r>
              <a:rPr lang="lv-LV" altLang="lv-LV" dirty="0">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6A3737-024F-3345-9FD9-75AF02B99B3D}"/>
              </a:ext>
            </a:extLst>
          </p:cNvPr>
          <p:cNvSpPr>
            <a:spLocks noGrp="1"/>
          </p:cNvSpPr>
          <p:nvPr>
            <p:ph type="sldNum" sz="quarter" idx="12"/>
          </p:nvPr>
        </p:nvSpPr>
        <p:spPr/>
        <p:txBody>
          <a:bodyPr/>
          <a:lstStyle/>
          <a:p>
            <a:fld id="{660F3F40-12FA-4968-8235-5F18DAFE2DEF}" type="slidenum">
              <a:rPr lang="lv-LV" smtClean="0"/>
              <a:t>10</a:t>
            </a:fld>
            <a:endParaRPr lang="lv-LV"/>
          </a:p>
        </p:txBody>
      </p:sp>
      <p:graphicFrame>
        <p:nvGraphicFramePr>
          <p:cNvPr id="10" name="Content Placeholder 10">
            <a:extLst>
              <a:ext uri="{FF2B5EF4-FFF2-40B4-BE49-F238E27FC236}">
                <a16:creationId xmlns:a16="http://schemas.microsoft.com/office/drawing/2014/main" id="{BAE4EAEB-0367-3049-B1D4-2BCD9D68A546}"/>
              </a:ext>
            </a:extLst>
          </p:cNvPr>
          <p:cNvGraphicFramePr>
            <a:graphicFrameLocks/>
          </p:cNvGraphicFramePr>
          <p:nvPr>
            <p:extLst>
              <p:ext uri="{D42A27DB-BD31-4B8C-83A1-F6EECF244321}">
                <p14:modId xmlns:p14="http://schemas.microsoft.com/office/powerpoint/2010/main" val="180158626"/>
              </p:ext>
            </p:extLst>
          </p:nvPr>
        </p:nvGraphicFramePr>
        <p:xfrm>
          <a:off x="395926" y="1535955"/>
          <a:ext cx="11486631" cy="4613939"/>
        </p:xfrm>
        <a:graphic>
          <a:graphicData uri="http://schemas.openxmlformats.org/drawingml/2006/table">
            <a:tbl>
              <a:tblPr/>
              <a:tblGrid>
                <a:gridCol w="5915570">
                  <a:extLst>
                    <a:ext uri="{9D8B030D-6E8A-4147-A177-3AD203B41FA5}">
                      <a16:colId xmlns:a16="http://schemas.microsoft.com/office/drawing/2014/main" val="20000"/>
                    </a:ext>
                  </a:extLst>
                </a:gridCol>
                <a:gridCol w="2068428">
                  <a:extLst>
                    <a:ext uri="{9D8B030D-6E8A-4147-A177-3AD203B41FA5}">
                      <a16:colId xmlns:a16="http://schemas.microsoft.com/office/drawing/2014/main" val="20001"/>
                    </a:ext>
                  </a:extLst>
                </a:gridCol>
                <a:gridCol w="2059975">
                  <a:extLst>
                    <a:ext uri="{9D8B030D-6E8A-4147-A177-3AD203B41FA5}">
                      <a16:colId xmlns:a16="http://schemas.microsoft.com/office/drawing/2014/main" val="20003"/>
                    </a:ext>
                  </a:extLst>
                </a:gridCol>
                <a:gridCol w="1442658">
                  <a:extLst>
                    <a:ext uri="{9D8B030D-6E8A-4147-A177-3AD203B41FA5}">
                      <a16:colId xmlns:a16="http://schemas.microsoft.com/office/drawing/2014/main" val="3995975852"/>
                    </a:ext>
                  </a:extLst>
                </a:gridCol>
              </a:tblGrid>
              <a:tr h="75668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9330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HORIZON-CL2-2023-HERITAGE-01-01: </a:t>
                      </a:r>
                      <a:r>
                        <a:rPr lang="en-US" sz="1400" b="0" dirty="0">
                          <a:effectLst/>
                          <a:latin typeface="TimesNewRomanPSMT" panose="02020603050405020304" pitchFamily="18" charset="0"/>
                        </a:rPr>
                        <a:t>Advanced technologies for remote </a:t>
                      </a:r>
                    </a:p>
                    <a:p>
                      <a:r>
                        <a:rPr lang="en-US" sz="1400" b="0" dirty="0">
                          <a:effectLst/>
                          <a:latin typeface="TimesNewRomanPSMT" panose="02020603050405020304" pitchFamily="18" charset="0"/>
                        </a:rPr>
                        <a:t>monitoring of heritage monuments and artefacts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 </a:t>
                      </a:r>
                      <a:r>
                        <a:rPr lang="en-US" sz="1400" b="1" kern="1200" dirty="0">
                          <a:solidFill>
                            <a:schemeClr val="tx1"/>
                          </a:solidFill>
                          <a:effectLst/>
                          <a:latin typeface="Verdana" panose="020B0604030504040204" pitchFamily="34" charset="0"/>
                          <a:ea typeface="Verdana" panose="020B0604030504040204" pitchFamily="34" charset="0"/>
                          <a:cs typeface="+mn-cs"/>
                        </a:rPr>
                        <a:t>RIA </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3.00 to 4.00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620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HORIZON-CL2-2023-HERITAGE-01-02:</a:t>
                      </a:r>
                      <a:r>
                        <a:rPr lang="lv-LV" sz="1400" b="1" dirty="0">
                          <a:effectLst/>
                          <a:latin typeface="TimesNewRomanPSMT" panose="02020603050405020304" pitchFamily="18" charset="0"/>
                        </a:rPr>
                        <a:t> </a:t>
                      </a:r>
                      <a:r>
                        <a:rPr lang="en-US" sz="1400" b="0" dirty="0">
                          <a:effectLst/>
                          <a:latin typeface="TimesNewRomanPSMT" panose="02020603050405020304" pitchFamily="18" charset="0"/>
                        </a:rPr>
                        <a:t>Cultural and creative industries for a sustainable climate transition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kern="1200" dirty="0">
                          <a:solidFill>
                            <a:schemeClr val="tx1"/>
                          </a:solidFill>
                          <a:effectLst/>
                          <a:latin typeface="Verdana" panose="020B0604030504040204" pitchFamily="34" charset="0"/>
                          <a:ea typeface="Verdana" panose="020B0604030504040204" pitchFamily="34" charset="0"/>
                          <a:cs typeface="+mn-cs"/>
                        </a:rPr>
                        <a:t>RIA</a:t>
                      </a:r>
                      <a:endParaRPr lang="en-GB" sz="1400" b="0" i="0" u="none" strike="noStrike" noProof="0" dirty="0">
                        <a:solidFill>
                          <a:srgbClr val="000000"/>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3.00 to 4.00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0989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HORIZON-CL2-2023-HERITAGE-01-03: </a:t>
                      </a:r>
                      <a:r>
                        <a:rPr lang="en-US" sz="1400" b="0" dirty="0">
                          <a:effectLst/>
                          <a:latin typeface="TimesNewRomanPSMT" panose="02020603050405020304" pitchFamily="18" charset="0"/>
                        </a:rPr>
                        <a:t>Re-visiting the </a:t>
                      </a:r>
                      <a:r>
                        <a:rPr lang="en-US" sz="1400" b="0" dirty="0" err="1">
                          <a:effectLst/>
                          <a:latin typeface="TimesNewRomanPSMT" panose="02020603050405020304" pitchFamily="18" charset="0"/>
                        </a:rPr>
                        <a:t>digitisation</a:t>
                      </a:r>
                      <a:r>
                        <a:rPr lang="en-US" sz="1400" b="0" dirty="0">
                          <a:effectLst/>
                          <a:latin typeface="TimesNewRomanPSMT" panose="02020603050405020304" pitchFamily="18" charset="0"/>
                        </a:rPr>
                        <a:t> of cultural heritage: What, how and why?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3.00 to 4.00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37328">
                <a:tc>
                  <a:txBody>
                    <a:bodyPr/>
                    <a:lstStyle/>
                    <a:p>
                      <a:r>
                        <a:rPr lang="en-US" sz="1400" b="1" dirty="0">
                          <a:effectLst/>
                          <a:latin typeface="TimesNewRomanPSMT" panose="02020603050405020304" pitchFamily="18" charset="0"/>
                        </a:rPr>
                        <a:t>HORIZON-CL2-2023-HERITAGE-01</a:t>
                      </a:r>
                      <a:r>
                        <a:rPr lang="en-US" sz="1400" b="1" dirty="0">
                          <a:latin typeface="Times New Roman" panose="02020603050405020304" pitchFamily="18" charset="0"/>
                          <a:cs typeface="Times New Roman" panose="02020603050405020304" pitchFamily="18" charset="0"/>
                        </a:rPr>
                        <a:t>-04:</a:t>
                      </a:r>
                      <a:r>
                        <a:rPr lang="en-US" sz="1400" dirty="0">
                          <a:latin typeface="Times New Roman" panose="02020603050405020304" pitchFamily="18" charset="0"/>
                          <a:cs typeface="Times New Roman" panose="02020603050405020304" pitchFamily="18" charset="0"/>
                        </a:rPr>
                        <a:t> Cultural heritage in transformation – facing</a:t>
                      </a:r>
                      <a:r>
                        <a:rPr lang="lv-LV"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change with 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p>
                      <a:pPr algn="ctr" fontAlgn="ct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25699578"/>
                  </a:ext>
                </a:extLst>
              </a:tr>
              <a:tr h="53228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HORIZON-CL2-2023-HERITAGE-01-05: </a:t>
                      </a:r>
                      <a:r>
                        <a:rPr lang="en-US" sz="1400" b="0" dirty="0">
                          <a:effectLst/>
                          <a:latin typeface="TimesNewRomanPSMT" panose="02020603050405020304" pitchFamily="18" charset="0"/>
                        </a:rPr>
                        <a:t>Fostering socio-economic development and job creation in rural and remote areas through cultural tourism</a:t>
                      </a:r>
                      <a:endParaRPr lang="en-US" sz="1400" b="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05353">
                <a:tc>
                  <a:txBody>
                    <a:bodyPr/>
                    <a:lstStyle/>
                    <a:p>
                      <a:r>
                        <a:rPr lang="en-US" sz="1400" b="1" dirty="0">
                          <a:effectLst/>
                          <a:latin typeface="TimesNewRomanPSMT" panose="02020603050405020304" pitchFamily="18" charset="0"/>
                        </a:rPr>
                        <a:t>HORIZON-CL2-2023-HERITAGE-01</a:t>
                      </a:r>
                      <a:r>
                        <a:rPr lang="en-US" sz="1400" b="1" dirty="0">
                          <a:latin typeface="Times New Roman" panose="02020603050405020304" pitchFamily="18" charset="0"/>
                          <a:cs typeface="Times New Roman" panose="02020603050405020304" pitchFamily="18" charset="0"/>
                        </a:rPr>
                        <a:t>-06</a:t>
                      </a:r>
                      <a:r>
                        <a:rPr lang="en-US" sz="1400" dirty="0">
                          <a:latin typeface="Times New Roman" panose="02020603050405020304" pitchFamily="18" charset="0"/>
                          <a:cs typeface="Times New Roman" panose="02020603050405020304" pitchFamily="18" charset="0"/>
                        </a:rPr>
                        <a:t>: </a:t>
                      </a:r>
                      <a:r>
                        <a:rPr lang="en-US" sz="1400" b="0" dirty="0">
                          <a:latin typeface="Times New Roman" panose="02020603050405020304" pitchFamily="18" charset="0"/>
                          <a:cs typeface="Times New Roman" panose="02020603050405020304" pitchFamily="18" charset="0"/>
                        </a:rPr>
                        <a:t>A world leading European video game innovation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3.00 to 4.00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17833652"/>
                  </a:ext>
                </a:extLst>
              </a:tr>
              <a:tr h="443059">
                <a:tc>
                  <a:txBody>
                    <a:bodyPr/>
                    <a:lstStyle/>
                    <a:p>
                      <a:r>
                        <a:rPr lang="en-US" sz="1400" b="1" dirty="0">
                          <a:effectLst/>
                          <a:latin typeface="TimesNewRomanPSMT" panose="02020603050405020304" pitchFamily="18" charset="0"/>
                        </a:rPr>
                        <a:t>HORIZON-CL2-2023-HERITAGE-01</a:t>
                      </a:r>
                      <a:r>
                        <a:rPr lang="en-US" sz="1400" b="1" dirty="0">
                          <a:latin typeface="Times New Roman" panose="02020603050405020304" pitchFamily="18" charset="0"/>
                          <a:cs typeface="Times New Roman" panose="02020603050405020304" pitchFamily="18" charset="0"/>
                        </a:rPr>
                        <a:t>-07: </a:t>
                      </a:r>
                      <a:r>
                        <a:rPr lang="en-US" sz="1400" dirty="0">
                          <a:latin typeface="Times New Roman" panose="02020603050405020304" pitchFamily="18" charset="0"/>
                          <a:cs typeface="Times New Roman" panose="02020603050405020304" pitchFamily="18" charset="0"/>
                        </a:rPr>
                        <a:t>Promoting cultural literacy through arts education to foster social inclusion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49266853"/>
                  </a:ext>
                </a:extLst>
              </a:tr>
              <a:tr h="443059">
                <a:tc>
                  <a:txBody>
                    <a:bodyPr/>
                    <a:lstStyle/>
                    <a:p>
                      <a:r>
                        <a:rPr lang="en-US" sz="1400" b="1" dirty="0">
                          <a:effectLst/>
                          <a:latin typeface="TimesNewRomanPSMT" panose="02020603050405020304" pitchFamily="18" charset="0"/>
                        </a:rPr>
                        <a:t>HORIZON-CL2-2023-HERITAGE-01</a:t>
                      </a:r>
                      <a:r>
                        <a:rPr lang="en-US" sz="1400" b="1" dirty="0">
                          <a:latin typeface="Times New Roman" panose="02020603050405020304" pitchFamily="18" charset="0"/>
                          <a:cs typeface="Times New Roman" panose="02020603050405020304" pitchFamily="18" charset="0"/>
                        </a:rPr>
                        <a:t>-0</a:t>
                      </a:r>
                      <a:r>
                        <a:rPr lang="lv-LV" sz="1400" b="1" dirty="0">
                          <a:latin typeface="Times New Roman" panose="02020603050405020304" pitchFamily="18" charset="0"/>
                          <a:cs typeface="Times New Roman" panose="02020603050405020304" pitchFamily="18" charset="0"/>
                        </a:rPr>
                        <a:t>8</a:t>
                      </a:r>
                      <a:r>
                        <a:rPr lang="en-US" sz="1400" b="1" dirty="0">
                          <a:latin typeface="Times New Roman" panose="02020603050405020304" pitchFamily="18" charset="0"/>
                          <a:cs typeface="Times New Roman" panose="02020603050405020304" pitchFamily="18" charset="0"/>
                        </a:rPr>
                        <a:t>: </a:t>
                      </a:r>
                      <a:r>
                        <a:rPr lang="en-US" sz="1400" b="0" dirty="0">
                          <a:effectLst/>
                          <a:latin typeface="TimesNewRomanPSMT" panose="02020603050405020304" pitchFamily="18" charset="0"/>
                        </a:rPr>
                        <a:t>Cultural and creative approaches for </a:t>
                      </a:r>
                      <a:r>
                        <a:rPr lang="en-US" sz="1400" b="0" dirty="0" err="1">
                          <a:effectLst/>
                          <a:latin typeface="TimesNewRomanPSMT" panose="02020603050405020304" pitchFamily="18" charset="0"/>
                        </a:rPr>
                        <a:t>genderresponsive</a:t>
                      </a:r>
                      <a:r>
                        <a:rPr lang="en-US" sz="1400" b="0" dirty="0">
                          <a:effectLst/>
                          <a:latin typeface="TimesNewRomanPSMT" panose="02020603050405020304" pitchFamily="18" charset="0"/>
                        </a:rPr>
                        <a:t> STEAM education</a:t>
                      </a:r>
                      <a:endParaRPr lang="en-US" sz="140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lv-LV" sz="1400" b="1" i="0" u="none" strike="noStrike" noProof="0" dirty="0">
                          <a:solidFill>
                            <a:srgbClr val="000000"/>
                          </a:solidFill>
                          <a:effectLst/>
                          <a:latin typeface="Verdana" panose="020B0604030504040204" pitchFamily="34" charset="0"/>
                          <a:ea typeface="Verdana" panose="020B0604030504040204" pitchFamily="34" charset="0"/>
                        </a:rPr>
                        <a:t>CSA</a:t>
                      </a:r>
                      <a:endParaRPr lang="en-GB" sz="1400" b="1" i="0" u="none" strike="noStrike" noProof="0" dirty="0">
                        <a:solidFill>
                          <a:srgbClr val="000000"/>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1</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57770692"/>
                  </a:ext>
                </a:extLst>
              </a:tr>
            </a:tbl>
          </a:graphicData>
        </a:graphic>
      </p:graphicFrame>
      <p:sp>
        <p:nvSpPr>
          <p:cNvPr id="11" name="Title 1">
            <a:extLst>
              <a:ext uri="{FF2B5EF4-FFF2-40B4-BE49-F238E27FC236}">
                <a16:creationId xmlns:a16="http://schemas.microsoft.com/office/drawing/2014/main" id="{11F51BBB-3FD8-EF4F-A561-157E2E03C5EA}"/>
              </a:ext>
            </a:extLst>
          </p:cNvPr>
          <p:cNvSpPr txBox="1">
            <a:spLocks/>
          </p:cNvSpPr>
          <p:nvPr/>
        </p:nvSpPr>
        <p:spPr>
          <a:xfrm>
            <a:off x="1271008" y="115103"/>
            <a:ext cx="10269257" cy="4333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ctr" latinLnBrk="0" hangingPunct="1">
              <a:lnSpc>
                <a:spcPct val="90000"/>
              </a:lnSpc>
              <a:spcBef>
                <a:spcPct val="0"/>
              </a:spcBef>
              <a:spcAft>
                <a:spcPts val="0"/>
              </a:spcAft>
              <a:buClrTx/>
              <a:buSzTx/>
              <a:buFontTx/>
              <a:buNone/>
              <a:tabLst/>
              <a:defRPr/>
            </a:pPr>
            <a:r>
              <a:rPr lang="lv-LV" altLang="lv-LV" sz="2400" b="1" dirty="0" err="1">
                <a:solidFill>
                  <a:srgbClr val="0308DB">
                    <a:lumMod val="50000"/>
                  </a:srgbClr>
                </a:solidFill>
                <a:latin typeface="Verdana" panose="020B0604030504040204" pitchFamily="34" charset="0"/>
                <a:ea typeface="Verdana" panose="020B0604030504040204" pitchFamily="34" charset="0"/>
              </a:rPr>
              <a:t>Destination</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Innovative</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research</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on</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European</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cultural</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heritage</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and</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cultural</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and</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creative</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industries</a:t>
            </a:r>
            <a:r>
              <a:rPr lang="lv-LV" altLang="lv-LV" sz="2400" b="1" dirty="0">
                <a:solidFill>
                  <a:srgbClr val="0308DB">
                    <a:lumMod val="50000"/>
                  </a:srgbClr>
                </a:solidFill>
                <a:latin typeface="Verdana" panose="020B0604030504040204" pitchFamily="34" charset="0"/>
                <a:ea typeface="Verdana" panose="020B0604030504040204" pitchFamily="34" charset="0"/>
              </a:rPr>
              <a:t> – </a:t>
            </a:r>
            <a:r>
              <a:rPr lang="lv-LV" altLang="lv-LV" sz="2400" b="1" dirty="0" err="1">
                <a:solidFill>
                  <a:srgbClr val="0308DB">
                    <a:lumMod val="50000"/>
                  </a:srgbClr>
                </a:solidFill>
                <a:latin typeface="Verdana" panose="020B0604030504040204" pitchFamily="34" charset="0"/>
                <a:ea typeface="Verdana" panose="020B0604030504040204" pitchFamily="34" charset="0"/>
              </a:rPr>
              <a:t>building</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our</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future</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from</a:t>
            </a:r>
            <a:r>
              <a:rPr lang="lv-LV" altLang="lv-LV" sz="2400" b="1" dirty="0">
                <a:solidFill>
                  <a:srgbClr val="0308DB">
                    <a:lumMod val="50000"/>
                  </a:srgbClr>
                </a:solidFill>
                <a:latin typeface="Verdana" panose="020B0604030504040204" pitchFamily="34" charset="0"/>
                <a:ea typeface="Verdana" panose="020B0604030504040204" pitchFamily="34" charset="0"/>
              </a:rPr>
              <a:t> </a:t>
            </a:r>
            <a:r>
              <a:rPr lang="lv-LV" altLang="lv-LV" sz="2400" b="1" dirty="0" err="1">
                <a:solidFill>
                  <a:srgbClr val="0308DB">
                    <a:lumMod val="50000"/>
                  </a:srgbClr>
                </a:solidFill>
                <a:latin typeface="Verdana" panose="020B0604030504040204" pitchFamily="34" charset="0"/>
                <a:ea typeface="Verdana" panose="020B0604030504040204" pitchFamily="34" charset="0"/>
              </a:rPr>
              <a:t>the</a:t>
            </a:r>
            <a:r>
              <a:rPr lang="lv-LV" altLang="lv-LV" sz="2400" b="1" dirty="0">
                <a:solidFill>
                  <a:srgbClr val="0308DB">
                    <a:lumMod val="50000"/>
                  </a:srgbClr>
                </a:solidFill>
                <a:latin typeface="Verdana" panose="020B0604030504040204" pitchFamily="34" charset="0"/>
                <a:ea typeface="Verdana" panose="020B0604030504040204" pitchFamily="34" charset="0"/>
              </a:rPr>
              <a:t> past</a:t>
            </a:r>
            <a:br>
              <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b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t>  </a:t>
            </a:r>
            <a:endPar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endParaRPr>
          </a:p>
        </p:txBody>
      </p:sp>
      <p:sp>
        <p:nvSpPr>
          <p:cNvPr id="12" name="Rectangle 11">
            <a:extLst>
              <a:ext uri="{FF2B5EF4-FFF2-40B4-BE49-F238E27FC236}">
                <a16:creationId xmlns:a16="http://schemas.microsoft.com/office/drawing/2014/main" id="{BDD84095-1C1D-F74F-A22D-AA2F9380D8D7}"/>
              </a:ext>
            </a:extLst>
          </p:cNvPr>
          <p:cNvSpPr/>
          <p:nvPr/>
        </p:nvSpPr>
        <p:spPr>
          <a:xfrm>
            <a:off x="5192932" y="1181977"/>
            <a:ext cx="4789268"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lv-LV" b="1" dirty="0">
                <a:solidFill>
                  <a:srgbClr val="002060"/>
                </a:solidFill>
                <a:latin typeface="Verdana" panose="020B0604030504040204" pitchFamily="34" charset="0"/>
                <a:ea typeface="Verdana" panose="020B0604030504040204" pitchFamily="34" charset="0"/>
              </a:rPr>
              <a:t>14</a:t>
            </a:r>
            <a:r>
              <a:rPr lang="en-GB" b="1" dirty="0">
                <a:latin typeface="Verdana" panose="020B0604030504040204" pitchFamily="34" charset="0"/>
                <a:ea typeface="Verdana" panose="020B0604030504040204" pitchFamily="34" charset="0"/>
              </a:rPr>
              <a:t> March 2023</a:t>
            </a:r>
          </a:p>
        </p:txBody>
      </p:sp>
      <p:sp>
        <p:nvSpPr>
          <p:cNvPr id="13" name="Rectangle 12">
            <a:extLst>
              <a:ext uri="{FF2B5EF4-FFF2-40B4-BE49-F238E27FC236}">
                <a16:creationId xmlns:a16="http://schemas.microsoft.com/office/drawing/2014/main" id="{2BE0BE80-0A04-DD4F-B1EB-9A8752529E95}"/>
              </a:ext>
            </a:extLst>
          </p:cNvPr>
          <p:cNvSpPr/>
          <p:nvPr/>
        </p:nvSpPr>
        <p:spPr>
          <a:xfrm>
            <a:off x="748181" y="1197330"/>
            <a:ext cx="6225896"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solidFill>
                  <a:srgbClr val="002060"/>
                </a:solidFill>
                <a:latin typeface="Verdana" panose="020B0604030504040204" pitchFamily="34" charset="0"/>
                <a:ea typeface="Verdana" panose="020B0604030504040204" pitchFamily="34" charset="0"/>
              </a:rPr>
              <a:t>14</a:t>
            </a:r>
            <a:r>
              <a:rPr lang="en-GB" b="1" dirty="0">
                <a:latin typeface="Verdana" panose="020B0604030504040204" pitchFamily="34" charset="0"/>
                <a:ea typeface="Verdana" panose="020B0604030504040204" pitchFamily="34" charset="0"/>
              </a:rPr>
              <a:t> December 2022 </a:t>
            </a:r>
          </a:p>
        </p:txBody>
      </p:sp>
    </p:spTree>
    <p:extLst>
      <p:ext uri="{BB962C8B-B14F-4D97-AF65-F5344CB8AC3E}">
        <p14:creationId xmlns:p14="http://schemas.microsoft.com/office/powerpoint/2010/main" val="286936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8549-37EF-1112-0839-C65F31B4C90D}"/>
              </a:ext>
            </a:extLst>
          </p:cNvPr>
          <p:cNvSpPr>
            <a:spLocks noGrp="1"/>
          </p:cNvSpPr>
          <p:nvPr>
            <p:ph type="title"/>
          </p:nvPr>
        </p:nvSpPr>
        <p:spPr>
          <a:xfrm>
            <a:off x="838199" y="0"/>
            <a:ext cx="10515600" cy="1325563"/>
          </a:xfrm>
        </p:spPr>
        <p:txBody>
          <a:bodyPr>
            <a:normAutofit/>
          </a:bodyPr>
          <a:lstStyle/>
          <a:p>
            <a:r>
              <a:rPr lang="lv-LV" altLang="lv-LV" sz="3600" b="1" dirty="0">
                <a:solidFill>
                  <a:srgbClr val="0308DB">
                    <a:lumMod val="50000"/>
                  </a:srgbClr>
                </a:solidFill>
                <a:latin typeface="Verdana" panose="020B0604030504040204" pitchFamily="34" charset="0"/>
                <a:ea typeface="Verdana" panose="020B0604030504040204" pitchFamily="34" charset="0"/>
              </a:rPr>
              <a:t>A </a:t>
            </a:r>
            <a:r>
              <a:rPr lang="lv-LV" altLang="lv-LV" sz="3600" b="1" dirty="0" err="1">
                <a:solidFill>
                  <a:srgbClr val="0308DB">
                    <a:lumMod val="50000"/>
                  </a:srgbClr>
                </a:solidFill>
                <a:latin typeface="Verdana" panose="020B0604030504040204" pitchFamily="34" charset="0"/>
                <a:ea typeface="Verdana" panose="020B0604030504040204" pitchFamily="34" charset="0"/>
              </a:rPr>
              <a:t>European</a:t>
            </a:r>
            <a:r>
              <a:rPr lang="lv-LV" altLang="lv-LV" sz="3600" b="1" dirty="0">
                <a:solidFill>
                  <a:srgbClr val="0308DB">
                    <a:lumMod val="50000"/>
                  </a:srgbClr>
                </a:solidFill>
                <a:latin typeface="Verdana" panose="020B0604030504040204" pitchFamily="34" charset="0"/>
                <a:ea typeface="Verdana" panose="020B0604030504040204" pitchFamily="34" charset="0"/>
              </a:rPr>
              <a:t> </a:t>
            </a:r>
            <a:r>
              <a:rPr lang="lv-LV" altLang="lv-LV" sz="3600" b="1" dirty="0" err="1">
                <a:solidFill>
                  <a:srgbClr val="0308DB">
                    <a:lumMod val="50000"/>
                  </a:srgbClr>
                </a:solidFill>
                <a:latin typeface="Verdana" panose="020B0604030504040204" pitchFamily="34" charset="0"/>
                <a:ea typeface="Verdana" panose="020B0604030504040204" pitchFamily="34" charset="0"/>
              </a:rPr>
              <a:t>Collaborative</a:t>
            </a:r>
            <a:r>
              <a:rPr lang="lv-LV" altLang="lv-LV" sz="3600" b="1" dirty="0">
                <a:solidFill>
                  <a:srgbClr val="0308DB">
                    <a:lumMod val="50000"/>
                  </a:srgbClr>
                </a:solidFill>
                <a:latin typeface="Verdana" panose="020B0604030504040204" pitchFamily="34" charset="0"/>
                <a:ea typeface="Verdana" panose="020B0604030504040204" pitchFamily="34" charset="0"/>
              </a:rPr>
              <a:t> </a:t>
            </a:r>
            <a:r>
              <a:rPr lang="lv-LV" altLang="lv-LV" sz="3600" b="1" dirty="0" err="1">
                <a:solidFill>
                  <a:srgbClr val="0308DB">
                    <a:lumMod val="50000"/>
                  </a:srgbClr>
                </a:solidFill>
                <a:latin typeface="Verdana" panose="020B0604030504040204" pitchFamily="34" charset="0"/>
                <a:ea typeface="Verdana" panose="020B0604030504040204" pitchFamily="34" charset="0"/>
              </a:rPr>
              <a:t>Cloud</a:t>
            </a:r>
            <a:r>
              <a:rPr lang="lv-LV" altLang="lv-LV" sz="3600" b="1" dirty="0">
                <a:solidFill>
                  <a:srgbClr val="0308DB">
                    <a:lumMod val="50000"/>
                  </a:srgbClr>
                </a:solidFill>
                <a:latin typeface="Verdana" panose="020B0604030504040204" pitchFamily="34" charset="0"/>
                <a:ea typeface="Verdana" panose="020B0604030504040204" pitchFamily="34" charset="0"/>
              </a:rPr>
              <a:t> </a:t>
            </a:r>
            <a:r>
              <a:rPr lang="lv-LV" altLang="lv-LV" sz="3600" b="1" dirty="0" err="1">
                <a:solidFill>
                  <a:srgbClr val="0308DB">
                    <a:lumMod val="50000"/>
                  </a:srgbClr>
                </a:solidFill>
                <a:latin typeface="Verdana" panose="020B0604030504040204" pitchFamily="34" charset="0"/>
                <a:ea typeface="Verdana" panose="020B0604030504040204" pitchFamily="34" charset="0"/>
              </a:rPr>
              <a:t>for</a:t>
            </a:r>
            <a:r>
              <a:rPr lang="lv-LV" altLang="lv-LV" sz="3600" b="1" dirty="0">
                <a:solidFill>
                  <a:srgbClr val="0308DB">
                    <a:lumMod val="50000"/>
                  </a:srgbClr>
                </a:solidFill>
                <a:latin typeface="Verdana" panose="020B0604030504040204" pitchFamily="34" charset="0"/>
                <a:ea typeface="Verdana" panose="020B0604030504040204" pitchFamily="34" charset="0"/>
              </a:rPr>
              <a:t> </a:t>
            </a:r>
            <a:r>
              <a:rPr lang="lv-LV" altLang="lv-LV" sz="3600" b="1" dirty="0" err="1">
                <a:solidFill>
                  <a:srgbClr val="0308DB">
                    <a:lumMod val="50000"/>
                  </a:srgbClr>
                </a:solidFill>
                <a:latin typeface="Verdana" panose="020B0604030504040204" pitchFamily="34" charset="0"/>
                <a:ea typeface="Verdana" panose="020B0604030504040204" pitchFamily="34" charset="0"/>
              </a:rPr>
              <a:t>Cultural</a:t>
            </a:r>
            <a:r>
              <a:rPr lang="lv-LV" altLang="lv-LV" sz="3600" b="1" dirty="0">
                <a:solidFill>
                  <a:srgbClr val="0308DB">
                    <a:lumMod val="50000"/>
                  </a:srgbClr>
                </a:solidFill>
                <a:latin typeface="Verdana" panose="020B0604030504040204" pitchFamily="34" charset="0"/>
                <a:ea typeface="Verdana" panose="020B0604030504040204" pitchFamily="34" charset="0"/>
              </a:rPr>
              <a:t> </a:t>
            </a:r>
            <a:r>
              <a:rPr lang="lv-LV" altLang="lv-LV" sz="3600" b="1" dirty="0" err="1">
                <a:solidFill>
                  <a:srgbClr val="0308DB">
                    <a:lumMod val="50000"/>
                  </a:srgbClr>
                </a:solidFill>
                <a:latin typeface="Verdana" panose="020B0604030504040204" pitchFamily="34" charset="0"/>
                <a:ea typeface="Verdana" panose="020B0604030504040204" pitchFamily="34" charset="0"/>
              </a:rPr>
              <a:t>Heritage</a:t>
            </a:r>
            <a:r>
              <a:rPr lang="lv-LV" altLang="lv-LV" sz="3600" b="1" dirty="0">
                <a:solidFill>
                  <a:srgbClr val="0308DB">
                    <a:lumMod val="50000"/>
                  </a:srgbClr>
                </a:solidFill>
                <a:latin typeface="Verdana" panose="020B0604030504040204" pitchFamily="34" charset="0"/>
                <a:ea typeface="Verdana" panose="020B0604030504040204" pitchFamily="34" charset="0"/>
              </a:rPr>
              <a:t> - 2023</a:t>
            </a:r>
            <a:endParaRPr lang="lv-LV" sz="3600" dirty="0"/>
          </a:p>
        </p:txBody>
      </p:sp>
      <p:sp>
        <p:nvSpPr>
          <p:cNvPr id="4" name="Slide Number Placeholder 3">
            <a:extLst>
              <a:ext uri="{FF2B5EF4-FFF2-40B4-BE49-F238E27FC236}">
                <a16:creationId xmlns:a16="http://schemas.microsoft.com/office/drawing/2014/main" id="{37EB72BD-75FE-1588-7379-DDF79DAE1D7B}"/>
              </a:ext>
            </a:extLst>
          </p:cNvPr>
          <p:cNvSpPr>
            <a:spLocks noGrp="1"/>
          </p:cNvSpPr>
          <p:nvPr>
            <p:ph type="sldNum" sz="quarter" idx="12"/>
          </p:nvPr>
        </p:nvSpPr>
        <p:spPr/>
        <p:txBody>
          <a:bodyPr/>
          <a:lstStyle/>
          <a:p>
            <a:fld id="{660F3F40-12FA-4968-8235-5F18DAFE2DEF}" type="slidenum">
              <a:rPr lang="lv-LV" smtClean="0"/>
              <a:t>11</a:t>
            </a:fld>
            <a:endParaRPr lang="lv-LV"/>
          </a:p>
        </p:txBody>
      </p:sp>
      <p:graphicFrame>
        <p:nvGraphicFramePr>
          <p:cNvPr id="5" name="Content Placeholder 10">
            <a:extLst>
              <a:ext uri="{FF2B5EF4-FFF2-40B4-BE49-F238E27FC236}">
                <a16:creationId xmlns:a16="http://schemas.microsoft.com/office/drawing/2014/main" id="{2FDD807D-D88C-DC62-B68E-054056D35ECD}"/>
              </a:ext>
            </a:extLst>
          </p:cNvPr>
          <p:cNvGraphicFramePr>
            <a:graphicFrameLocks noGrp="1"/>
          </p:cNvGraphicFramePr>
          <p:nvPr>
            <p:ph idx="1"/>
            <p:extLst>
              <p:ext uri="{D42A27DB-BD31-4B8C-83A1-F6EECF244321}">
                <p14:modId xmlns:p14="http://schemas.microsoft.com/office/powerpoint/2010/main" val="2090932434"/>
              </p:ext>
            </p:extLst>
          </p:nvPr>
        </p:nvGraphicFramePr>
        <p:xfrm>
          <a:off x="357316" y="2479200"/>
          <a:ext cx="11477365" cy="1899599"/>
        </p:xfrm>
        <a:graphic>
          <a:graphicData uri="http://schemas.openxmlformats.org/drawingml/2006/table">
            <a:tbl>
              <a:tblPr/>
              <a:tblGrid>
                <a:gridCol w="5906304">
                  <a:extLst>
                    <a:ext uri="{9D8B030D-6E8A-4147-A177-3AD203B41FA5}">
                      <a16:colId xmlns:a16="http://schemas.microsoft.com/office/drawing/2014/main" val="20000"/>
                    </a:ext>
                  </a:extLst>
                </a:gridCol>
                <a:gridCol w="2068428">
                  <a:extLst>
                    <a:ext uri="{9D8B030D-6E8A-4147-A177-3AD203B41FA5}">
                      <a16:colId xmlns:a16="http://schemas.microsoft.com/office/drawing/2014/main" val="20001"/>
                    </a:ext>
                  </a:extLst>
                </a:gridCol>
                <a:gridCol w="2059975">
                  <a:extLst>
                    <a:ext uri="{9D8B030D-6E8A-4147-A177-3AD203B41FA5}">
                      <a16:colId xmlns:a16="http://schemas.microsoft.com/office/drawing/2014/main" val="20003"/>
                    </a:ext>
                  </a:extLst>
                </a:gridCol>
                <a:gridCol w="1442658">
                  <a:extLst>
                    <a:ext uri="{9D8B030D-6E8A-4147-A177-3AD203B41FA5}">
                      <a16:colId xmlns:a16="http://schemas.microsoft.com/office/drawing/2014/main" val="3995975852"/>
                    </a:ext>
                  </a:extLst>
                </a:gridCol>
              </a:tblGrid>
              <a:tr h="75668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9330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HORIZON-CL2-2023-HERITAGE-ECCCH-01-01: </a:t>
                      </a:r>
                      <a:r>
                        <a:rPr lang="en-US" sz="1400" b="0" dirty="0">
                          <a:effectLst/>
                          <a:latin typeface="TimesNewRomanPSMT" panose="02020603050405020304" pitchFamily="18" charset="0"/>
                        </a:rPr>
                        <a:t>A European Collaborative Cloud for Cultural Heritage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 </a:t>
                      </a:r>
                      <a:r>
                        <a:rPr lang="en-US" sz="1400" b="1" kern="1200" dirty="0">
                          <a:solidFill>
                            <a:schemeClr val="tx1"/>
                          </a:solidFill>
                          <a:effectLst/>
                          <a:latin typeface="Verdana" panose="020B0604030504040204" pitchFamily="34" charset="0"/>
                          <a:ea typeface="Verdana" panose="020B0604030504040204" pitchFamily="34" charset="0"/>
                          <a:cs typeface="+mn-cs"/>
                        </a:rPr>
                        <a:t>IA </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25.00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1</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620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HORIZON-CL2-2023-HERITAGE-ECCCH-01-02: </a:t>
                      </a:r>
                      <a:r>
                        <a:rPr lang="en-US" sz="1400" b="0" dirty="0">
                          <a:effectLst/>
                          <a:latin typeface="TimesNewRomanPSMT" panose="02020603050405020304" pitchFamily="18" charset="0"/>
                        </a:rPr>
                        <a:t>A European Collaborative Cloud for Cultural Heritage – Innovative tools for </a:t>
                      </a:r>
                      <a:r>
                        <a:rPr lang="en-US" sz="1400" b="0" dirty="0" err="1">
                          <a:effectLst/>
                          <a:latin typeface="TimesNewRomanPSMT" panose="02020603050405020304" pitchFamily="18" charset="0"/>
                        </a:rPr>
                        <a:t>digitising</a:t>
                      </a:r>
                      <a:r>
                        <a:rPr lang="en-US" sz="1400" b="0" dirty="0">
                          <a:effectLst/>
                          <a:latin typeface="TimesNewRomanPSMT" panose="02020603050405020304" pitchFamily="18" charset="0"/>
                        </a:rPr>
                        <a:t> cultural heritage objects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kern="1200" dirty="0">
                          <a:solidFill>
                            <a:schemeClr val="tx1"/>
                          </a:solidFill>
                          <a:effectLst/>
                          <a:latin typeface="Verdana" panose="020B0604030504040204" pitchFamily="34" charset="0"/>
                          <a:ea typeface="Verdana" panose="020B0604030504040204" pitchFamily="34" charset="0"/>
                          <a:cs typeface="+mn-cs"/>
                        </a:rPr>
                        <a:t>RIA</a:t>
                      </a:r>
                      <a:endParaRPr lang="en-GB" sz="1400" b="0" i="0" u="none" strike="noStrike" noProof="0" dirty="0">
                        <a:solidFill>
                          <a:srgbClr val="000000"/>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4.00 to 5.00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2</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B33F129D-1CF1-4595-A83D-77B1E81F85C2}"/>
              </a:ext>
            </a:extLst>
          </p:cNvPr>
          <p:cNvSpPr/>
          <p:nvPr/>
        </p:nvSpPr>
        <p:spPr>
          <a:xfrm>
            <a:off x="838199" y="1865158"/>
            <a:ext cx="6225896"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solidFill>
                  <a:srgbClr val="002060"/>
                </a:solidFill>
                <a:latin typeface="Verdana" panose="020B0604030504040204" pitchFamily="34" charset="0"/>
                <a:ea typeface="Verdana" panose="020B0604030504040204" pitchFamily="34" charset="0"/>
              </a:rPr>
              <a:t>10</a:t>
            </a:r>
            <a:r>
              <a:rPr lang="en-GB" b="1" dirty="0">
                <a:latin typeface="Verdana" panose="020B0604030504040204" pitchFamily="34" charset="0"/>
                <a:ea typeface="Verdana" panose="020B0604030504040204" pitchFamily="34" charset="0"/>
              </a:rPr>
              <a:t> </a:t>
            </a:r>
            <a:r>
              <a:rPr lang="lv-LV" b="1" dirty="0" err="1">
                <a:latin typeface="Verdana" panose="020B0604030504040204" pitchFamily="34" charset="0"/>
                <a:ea typeface="Verdana" panose="020B0604030504040204" pitchFamily="34" charset="0"/>
              </a:rPr>
              <a:t>January</a:t>
            </a:r>
            <a:r>
              <a:rPr lang="en-GB" b="1" dirty="0">
                <a:latin typeface="Verdana" panose="020B0604030504040204" pitchFamily="34" charset="0"/>
                <a:ea typeface="Verdana" panose="020B0604030504040204" pitchFamily="34" charset="0"/>
              </a:rPr>
              <a:t> 202</a:t>
            </a:r>
            <a:r>
              <a:rPr lang="lv-LV" b="1" dirty="0">
                <a:latin typeface="Verdana" panose="020B0604030504040204" pitchFamily="34" charset="0"/>
                <a:ea typeface="Verdana" panose="020B0604030504040204" pitchFamily="34" charset="0"/>
              </a:rPr>
              <a:t>3</a:t>
            </a:r>
            <a:r>
              <a:rPr lang="en-GB" b="1" dirty="0">
                <a:latin typeface="Verdana" panose="020B0604030504040204" pitchFamily="34" charset="0"/>
                <a:ea typeface="Verdana" panose="020B0604030504040204" pitchFamily="34" charset="0"/>
              </a:rPr>
              <a:t> </a:t>
            </a:r>
          </a:p>
        </p:txBody>
      </p:sp>
      <p:sp>
        <p:nvSpPr>
          <p:cNvPr id="7" name="Rectangle 6">
            <a:extLst>
              <a:ext uri="{FF2B5EF4-FFF2-40B4-BE49-F238E27FC236}">
                <a16:creationId xmlns:a16="http://schemas.microsoft.com/office/drawing/2014/main" id="{98C29458-A797-C98C-F96F-8C6C7D1CB441}"/>
              </a:ext>
            </a:extLst>
          </p:cNvPr>
          <p:cNvSpPr/>
          <p:nvPr/>
        </p:nvSpPr>
        <p:spPr>
          <a:xfrm>
            <a:off x="5373907" y="1865158"/>
            <a:ext cx="4789268"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lv-LV" b="1" dirty="0">
                <a:solidFill>
                  <a:srgbClr val="002060"/>
                </a:solidFill>
                <a:latin typeface="Verdana" panose="020B0604030504040204" pitchFamily="34" charset="0"/>
                <a:ea typeface="Verdana" panose="020B0604030504040204" pitchFamily="34" charset="0"/>
              </a:rPr>
              <a:t>21</a:t>
            </a:r>
            <a:r>
              <a:rPr lang="en-GB" b="1" dirty="0">
                <a:latin typeface="Verdana" panose="020B0604030504040204" pitchFamily="34" charset="0"/>
                <a:ea typeface="Verdana" panose="020B0604030504040204" pitchFamily="34" charset="0"/>
              </a:rPr>
              <a:t> </a:t>
            </a:r>
            <a:r>
              <a:rPr lang="lv-LV" b="1" dirty="0" err="1">
                <a:latin typeface="Verdana" panose="020B0604030504040204" pitchFamily="34" charset="0"/>
                <a:ea typeface="Verdana" panose="020B0604030504040204" pitchFamily="34" charset="0"/>
              </a:rPr>
              <a:t>September</a:t>
            </a:r>
            <a:r>
              <a:rPr lang="en-GB" b="1" dirty="0">
                <a:latin typeface="Verdana" panose="020B0604030504040204" pitchFamily="34" charset="0"/>
                <a:ea typeface="Verdana" panose="020B0604030504040204" pitchFamily="34" charset="0"/>
              </a:rPr>
              <a:t> 2023</a:t>
            </a:r>
          </a:p>
        </p:txBody>
      </p:sp>
      <p:sp>
        <p:nvSpPr>
          <p:cNvPr id="3" name="Rectangle 1">
            <a:extLst>
              <a:ext uri="{FF2B5EF4-FFF2-40B4-BE49-F238E27FC236}">
                <a16:creationId xmlns:a16="http://schemas.microsoft.com/office/drawing/2014/main" id="{B55AD604-A2D4-B422-22B3-48290B037352}"/>
              </a:ext>
            </a:extLst>
          </p:cNvPr>
          <p:cNvSpPr>
            <a:spLocks noChangeArrowheads="1"/>
          </p:cNvSpPr>
          <p:nvPr/>
        </p:nvSpPr>
        <p:spPr bwMode="auto">
          <a:xfrm>
            <a:off x="9397084" y="702315"/>
            <a:ext cx="2674009" cy="1246495"/>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lvl="0" defTabSz="938213" eaLnBrk="0" fontAlgn="base" hangingPunct="0">
              <a:spcBef>
                <a:spcPct val="0"/>
              </a:spcBef>
              <a:spcAft>
                <a:spcPct val="0"/>
              </a:spcAft>
              <a:defRPr/>
            </a:pPr>
            <a:r>
              <a:rPr lang="en-GB" altLang="en-US" sz="1500" i="1" kern="0">
                <a:latin typeface="Times New Roman" panose="02020603050405020304" pitchFamily="18" charset="0"/>
                <a:ea typeface="MS PGothic" panose="020B0600070205080204" pitchFamily="34" charset="-128"/>
              </a:rPr>
              <a:t>https://op.europa.eu/en/publication-detail/-/publication/90f1ee85-ca88-11ec-b6f4-01aa75ed71a1/language-en</a:t>
            </a:r>
            <a:endParaRPr kumimoji="0" lang="en-GB" altLang="en-US" sz="1500" b="0" i="1" u="none" strike="noStrike" kern="0" cap="none" spc="0" normalizeH="0" baseline="0" noProof="0" dirty="0">
              <a:ln>
                <a:noFill/>
              </a:ln>
              <a:effectLst/>
              <a:uLnTx/>
              <a:uFillTx/>
              <a:latin typeface="Times New Roman" panose="02020603050405020304" pitchFamily="18" charset="0"/>
              <a:ea typeface="MS PGothic" panose="020B0600070205080204" pitchFamily="34" charset="-128"/>
            </a:endParaRPr>
          </a:p>
        </p:txBody>
      </p:sp>
      <p:pic>
        <p:nvPicPr>
          <p:cNvPr id="8" name="Graphic 15" descr="Share">
            <a:extLst>
              <a:ext uri="{FF2B5EF4-FFF2-40B4-BE49-F238E27FC236}">
                <a16:creationId xmlns:a16="http://schemas.microsoft.com/office/drawing/2014/main" id="{151A6F00-6E52-DB07-8D7B-46F416731045}"/>
              </a:ext>
            </a:extLst>
          </p:cNvPr>
          <p:cNvPicPr>
            <a:picLocks noChangeAspect="1"/>
          </p:cNvPicPr>
          <p:nvPr/>
        </p:nvPicPr>
        <p:blipFill>
          <a:blip r:embed="rId2" cstate="print">
            <a:duotone>
              <a:srgbClr val="E7E6E6">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97355" y="1042184"/>
            <a:ext cx="436012" cy="436012"/>
          </a:xfrm>
          <a:prstGeom prst="rect">
            <a:avLst/>
          </a:prstGeom>
        </p:spPr>
      </p:pic>
    </p:spTree>
    <p:extLst>
      <p:ext uri="{BB962C8B-B14F-4D97-AF65-F5344CB8AC3E}">
        <p14:creationId xmlns:p14="http://schemas.microsoft.com/office/powerpoint/2010/main" val="66198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6A3737-024F-3345-9FD9-75AF02B99B3D}"/>
              </a:ext>
            </a:extLst>
          </p:cNvPr>
          <p:cNvSpPr>
            <a:spLocks noGrp="1"/>
          </p:cNvSpPr>
          <p:nvPr>
            <p:ph type="sldNum" sz="quarter" idx="12"/>
          </p:nvPr>
        </p:nvSpPr>
        <p:spPr/>
        <p:txBody>
          <a:bodyPr/>
          <a:lstStyle/>
          <a:p>
            <a:fld id="{660F3F40-12FA-4968-8235-5F18DAFE2DEF}" type="slidenum">
              <a:rPr lang="lv-LV" smtClean="0"/>
              <a:t>12</a:t>
            </a:fld>
            <a:endParaRPr lang="lv-LV"/>
          </a:p>
        </p:txBody>
      </p:sp>
      <p:graphicFrame>
        <p:nvGraphicFramePr>
          <p:cNvPr id="10" name="Content Placeholder 10">
            <a:extLst>
              <a:ext uri="{FF2B5EF4-FFF2-40B4-BE49-F238E27FC236}">
                <a16:creationId xmlns:a16="http://schemas.microsoft.com/office/drawing/2014/main" id="{BAE4EAEB-0367-3049-B1D4-2BCD9D68A546}"/>
              </a:ext>
            </a:extLst>
          </p:cNvPr>
          <p:cNvGraphicFramePr>
            <a:graphicFrameLocks/>
          </p:cNvGraphicFramePr>
          <p:nvPr>
            <p:extLst>
              <p:ext uri="{D42A27DB-BD31-4B8C-83A1-F6EECF244321}">
                <p14:modId xmlns:p14="http://schemas.microsoft.com/office/powerpoint/2010/main" val="516416561"/>
              </p:ext>
            </p:extLst>
          </p:nvPr>
        </p:nvGraphicFramePr>
        <p:xfrm>
          <a:off x="352684" y="1732306"/>
          <a:ext cx="11486631" cy="4384240"/>
        </p:xfrm>
        <a:graphic>
          <a:graphicData uri="http://schemas.openxmlformats.org/drawingml/2006/table">
            <a:tbl>
              <a:tblPr/>
              <a:tblGrid>
                <a:gridCol w="5915570">
                  <a:extLst>
                    <a:ext uri="{9D8B030D-6E8A-4147-A177-3AD203B41FA5}">
                      <a16:colId xmlns:a16="http://schemas.microsoft.com/office/drawing/2014/main" val="20000"/>
                    </a:ext>
                  </a:extLst>
                </a:gridCol>
                <a:gridCol w="2068428">
                  <a:extLst>
                    <a:ext uri="{9D8B030D-6E8A-4147-A177-3AD203B41FA5}">
                      <a16:colId xmlns:a16="http://schemas.microsoft.com/office/drawing/2014/main" val="20001"/>
                    </a:ext>
                  </a:extLst>
                </a:gridCol>
                <a:gridCol w="2059975">
                  <a:extLst>
                    <a:ext uri="{9D8B030D-6E8A-4147-A177-3AD203B41FA5}">
                      <a16:colId xmlns:a16="http://schemas.microsoft.com/office/drawing/2014/main" val="20003"/>
                    </a:ext>
                  </a:extLst>
                </a:gridCol>
                <a:gridCol w="1442658">
                  <a:extLst>
                    <a:ext uri="{9D8B030D-6E8A-4147-A177-3AD203B41FA5}">
                      <a16:colId xmlns:a16="http://schemas.microsoft.com/office/drawing/2014/main" val="3995975852"/>
                    </a:ext>
                  </a:extLst>
                </a:gridCol>
              </a:tblGrid>
              <a:tr h="75668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9330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HORIZON-CL2-2023-TRANSFORMATIONS-01-01: </a:t>
                      </a:r>
                      <a:r>
                        <a:rPr lang="en-US" sz="1400" b="0" dirty="0">
                          <a:effectLst/>
                          <a:latin typeface="TimesNewRomanPSMT" panose="02020603050405020304" pitchFamily="18" charset="0"/>
                        </a:rPr>
                        <a:t>Remote working arrangements and their economic, social and spatial effects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 </a:t>
                      </a:r>
                      <a:r>
                        <a:rPr lang="en-US" sz="1400" b="1" kern="1200" dirty="0">
                          <a:solidFill>
                            <a:schemeClr val="tx1"/>
                          </a:solidFill>
                          <a:effectLst/>
                          <a:latin typeface="Verdana" panose="020B0604030504040204" pitchFamily="34" charset="0"/>
                          <a:ea typeface="Verdana" panose="020B0604030504040204" pitchFamily="34" charset="0"/>
                          <a:cs typeface="+mn-cs"/>
                        </a:rPr>
                        <a:t>RIA </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620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HORIZON-CL2-2023-TRANSFORMATIONS-01-02: </a:t>
                      </a:r>
                      <a:r>
                        <a:rPr lang="en-US" sz="1400" b="0" dirty="0">
                          <a:effectLst/>
                          <a:latin typeface="TimesNewRomanPSMT" panose="02020603050405020304" pitchFamily="18" charset="0"/>
                        </a:rPr>
                        <a:t>Towards sustainable economic policy paradigms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kern="1200" noProof="0" dirty="0">
                          <a:solidFill>
                            <a:schemeClr val="tx1"/>
                          </a:solidFill>
                          <a:effectLst/>
                          <a:latin typeface="Verdana" panose="020B0604030504040204" pitchFamily="34" charset="0"/>
                          <a:ea typeface="Verdana" panose="020B0604030504040204" pitchFamily="34" charset="0"/>
                          <a:cs typeface="+mn-cs"/>
                        </a:rPr>
                        <a:t>CSA</a:t>
                      </a:r>
                      <a:endParaRPr lang="en-GB" sz="1400" b="0" i="0" u="none" strike="noStrike" noProof="0" dirty="0">
                        <a:solidFill>
                          <a:srgbClr val="000000"/>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1</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0989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HORIZON-CL2-2023-TRANSFORMATIONS-01-03: </a:t>
                      </a:r>
                      <a:r>
                        <a:rPr lang="en-US" sz="1400" b="0" dirty="0">
                          <a:effectLst/>
                          <a:latin typeface="TimesNewRomanPSMT" panose="02020603050405020304" pitchFamily="18" charset="0"/>
                        </a:rPr>
                        <a:t>Global Shortages and Skill Partnerships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37328">
                <a:tc>
                  <a:txBody>
                    <a:bodyPr/>
                    <a:lstStyle/>
                    <a:p>
                      <a:r>
                        <a:rPr lang="en-US" sz="1400" b="1" dirty="0">
                          <a:effectLst/>
                          <a:latin typeface="TimesNewRomanPSMT" panose="02020603050405020304" pitchFamily="18" charset="0"/>
                        </a:rPr>
                        <a:t>HORIZON-CL2-2023-TRANSFORMATIONS-01-04: </a:t>
                      </a:r>
                      <a:r>
                        <a:rPr lang="en-US" sz="1400" b="0" dirty="0">
                          <a:effectLst/>
                          <a:latin typeface="TimesNewRomanPSMT" panose="02020603050405020304" pitchFamily="18" charset="0"/>
                        </a:rPr>
                        <a:t>Bridging the migration research to policy gap</a:t>
                      </a:r>
                      <a:endParaRPr lang="en-US" sz="140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lv-LV" sz="1400" b="1" i="0" u="none" strike="noStrike" noProof="0" dirty="0">
                          <a:solidFill>
                            <a:srgbClr val="000000"/>
                          </a:solidFill>
                          <a:effectLst/>
                          <a:latin typeface="Verdana" panose="020B0604030504040204" pitchFamily="34" charset="0"/>
                          <a:ea typeface="Verdana" panose="020B0604030504040204" pitchFamily="34" charset="0"/>
                        </a:rPr>
                        <a:t>CSA</a:t>
                      </a:r>
                      <a:endParaRPr lang="en-GB" sz="1400" b="1" i="0" u="none" strike="noStrike" noProof="0" dirty="0">
                        <a:solidFill>
                          <a:srgbClr val="000000"/>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1</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25699578"/>
                  </a:ext>
                </a:extLst>
              </a:tr>
              <a:tr h="53228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HORIZON-CL2-2023-TRANSFORMATIONS-01-05: </a:t>
                      </a:r>
                      <a:r>
                        <a:rPr lang="en-US" sz="1400" b="0" dirty="0">
                          <a:effectLst/>
                          <a:latin typeface="TimesNewRomanPSMT" panose="02020603050405020304" pitchFamily="18" charset="0"/>
                        </a:rPr>
                        <a:t>Efficiency and effectiveness of investment in high-quality education and training</a:t>
                      </a:r>
                      <a:endParaRPr lang="en-US" sz="1400" b="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05353">
                <a:tc>
                  <a:txBody>
                    <a:bodyPr/>
                    <a:lstStyle/>
                    <a:p>
                      <a:r>
                        <a:rPr lang="en-US" sz="1400" b="1" dirty="0">
                          <a:effectLst/>
                          <a:latin typeface="TimesNewRomanPSMT" panose="02020603050405020304" pitchFamily="18" charset="0"/>
                        </a:rPr>
                        <a:t>HORIZON-CL2-2023-TRANSFORMATIONS-01-06: </a:t>
                      </a:r>
                      <a:r>
                        <a:rPr lang="en-US" sz="1400" b="0" dirty="0">
                          <a:effectLst/>
                          <a:latin typeface="TimesNewRomanPSMT" panose="02020603050405020304" pitchFamily="18" charset="0"/>
                        </a:rPr>
                        <a:t>Mapping of longitudinal data and assessment of inequalities in education, training and learning achievements</a:t>
                      </a:r>
                      <a:endParaRPr lang="en-US" sz="140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17833652"/>
                  </a:ext>
                </a:extLst>
              </a:tr>
              <a:tr h="443059">
                <a:tc>
                  <a:txBody>
                    <a:bodyPr/>
                    <a:lstStyle/>
                    <a:p>
                      <a:r>
                        <a:rPr lang="en-US" sz="1400" b="1" dirty="0">
                          <a:effectLst/>
                          <a:latin typeface="TimesNewRomanPSMT" panose="02020603050405020304" pitchFamily="18" charset="0"/>
                        </a:rPr>
                        <a:t>HORIZON-CL2-2023-TRANSFORMATIONS-01-07: </a:t>
                      </a:r>
                      <a:r>
                        <a:rPr lang="en-US" sz="1400" b="0" dirty="0">
                          <a:effectLst/>
                          <a:latin typeface="TimesNewRomanPSMT" panose="02020603050405020304" pitchFamily="18" charset="0"/>
                        </a:rPr>
                        <a:t>Tackling European skills and </a:t>
                      </a:r>
                      <a:r>
                        <a:rPr lang="en-US" sz="1400" b="0" dirty="0" err="1">
                          <a:effectLst/>
                          <a:latin typeface="TimesNewRomanPSMT" panose="02020603050405020304" pitchFamily="18" charset="0"/>
                        </a:rPr>
                        <a:t>labour</a:t>
                      </a:r>
                      <a:r>
                        <a:rPr lang="en-US" sz="1400" b="0" dirty="0">
                          <a:effectLst/>
                          <a:latin typeface="TimesNewRomanPSMT" panose="02020603050405020304" pitchFamily="18" charset="0"/>
                        </a:rPr>
                        <a:t> shortages</a:t>
                      </a:r>
                      <a:endParaRPr lang="en-US" sz="140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49266853"/>
                  </a:ext>
                </a:extLst>
              </a:tr>
            </a:tbl>
          </a:graphicData>
        </a:graphic>
      </p:graphicFrame>
      <p:sp>
        <p:nvSpPr>
          <p:cNvPr id="11" name="Title 1">
            <a:extLst>
              <a:ext uri="{FF2B5EF4-FFF2-40B4-BE49-F238E27FC236}">
                <a16:creationId xmlns:a16="http://schemas.microsoft.com/office/drawing/2014/main" id="{11F51BBB-3FD8-EF4F-A561-157E2E03C5EA}"/>
              </a:ext>
            </a:extLst>
          </p:cNvPr>
          <p:cNvSpPr txBox="1">
            <a:spLocks/>
          </p:cNvSpPr>
          <p:nvPr/>
        </p:nvSpPr>
        <p:spPr>
          <a:xfrm>
            <a:off x="1271008" y="115103"/>
            <a:ext cx="10269257" cy="4333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ctr" latinLnBrk="0" hangingPunct="1">
              <a:lnSpc>
                <a:spcPct val="90000"/>
              </a:lnSpc>
              <a:spcBef>
                <a:spcPct val="0"/>
              </a:spcBef>
              <a:spcAft>
                <a:spcPts val="0"/>
              </a:spcAft>
              <a:buClrTx/>
              <a:buSzTx/>
              <a:buFontTx/>
              <a:buNone/>
              <a:tabLst/>
              <a:defRPr/>
            </a:pPr>
            <a:r>
              <a:rPr lang="lv-LV" altLang="lv-LV" sz="2800" b="1" dirty="0" err="1">
                <a:solidFill>
                  <a:srgbClr val="0308DB">
                    <a:lumMod val="50000"/>
                  </a:srgbClr>
                </a:solidFill>
                <a:latin typeface="Verdana" panose="020B0604030504040204" pitchFamily="34" charset="0"/>
                <a:ea typeface="Verdana" panose="020B0604030504040204" pitchFamily="34" charset="0"/>
              </a:rPr>
              <a:t>Destination</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Innovative</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research</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on</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social</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and</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economic</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transformations</a:t>
            </a:r>
            <a:br>
              <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b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t>  </a:t>
            </a:r>
            <a:endPar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endParaRPr>
          </a:p>
        </p:txBody>
      </p:sp>
      <p:sp>
        <p:nvSpPr>
          <p:cNvPr id="12" name="Rectangle 11">
            <a:extLst>
              <a:ext uri="{FF2B5EF4-FFF2-40B4-BE49-F238E27FC236}">
                <a16:creationId xmlns:a16="http://schemas.microsoft.com/office/drawing/2014/main" id="{BDD84095-1C1D-F74F-A22D-AA2F9380D8D7}"/>
              </a:ext>
            </a:extLst>
          </p:cNvPr>
          <p:cNvSpPr/>
          <p:nvPr/>
        </p:nvSpPr>
        <p:spPr>
          <a:xfrm>
            <a:off x="5192932" y="1181977"/>
            <a:ext cx="4789268"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lv-LV" b="1" dirty="0">
                <a:solidFill>
                  <a:srgbClr val="002060"/>
                </a:solidFill>
                <a:latin typeface="Verdana" panose="020B0604030504040204" pitchFamily="34" charset="0"/>
                <a:ea typeface="Verdana" panose="020B0604030504040204" pitchFamily="34" charset="0"/>
              </a:rPr>
              <a:t>14</a:t>
            </a:r>
            <a:r>
              <a:rPr lang="en-GB" b="1" dirty="0">
                <a:latin typeface="Verdana" panose="020B0604030504040204" pitchFamily="34" charset="0"/>
                <a:ea typeface="Verdana" panose="020B0604030504040204" pitchFamily="34" charset="0"/>
              </a:rPr>
              <a:t> March 2023</a:t>
            </a:r>
          </a:p>
        </p:txBody>
      </p:sp>
      <p:sp>
        <p:nvSpPr>
          <p:cNvPr id="13" name="Rectangle 12">
            <a:extLst>
              <a:ext uri="{FF2B5EF4-FFF2-40B4-BE49-F238E27FC236}">
                <a16:creationId xmlns:a16="http://schemas.microsoft.com/office/drawing/2014/main" id="{2BE0BE80-0A04-DD4F-B1EB-9A8752529E95}"/>
              </a:ext>
            </a:extLst>
          </p:cNvPr>
          <p:cNvSpPr/>
          <p:nvPr/>
        </p:nvSpPr>
        <p:spPr>
          <a:xfrm>
            <a:off x="748181" y="1197330"/>
            <a:ext cx="6225896"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solidFill>
                  <a:srgbClr val="002060"/>
                </a:solidFill>
                <a:latin typeface="Verdana" panose="020B0604030504040204" pitchFamily="34" charset="0"/>
                <a:ea typeface="Verdana" panose="020B0604030504040204" pitchFamily="34" charset="0"/>
              </a:rPr>
              <a:t>14</a:t>
            </a:r>
            <a:r>
              <a:rPr lang="en-GB" b="1" dirty="0">
                <a:latin typeface="Verdana" panose="020B0604030504040204" pitchFamily="34" charset="0"/>
                <a:ea typeface="Verdana" panose="020B0604030504040204" pitchFamily="34" charset="0"/>
              </a:rPr>
              <a:t> December 2022 </a:t>
            </a:r>
          </a:p>
        </p:txBody>
      </p:sp>
    </p:spTree>
    <p:extLst>
      <p:ext uri="{BB962C8B-B14F-4D97-AF65-F5344CB8AC3E}">
        <p14:creationId xmlns:p14="http://schemas.microsoft.com/office/powerpoint/2010/main" val="15257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C65369-3D23-AA46-A217-21E0950D6549}"/>
              </a:ext>
            </a:extLst>
          </p:cNvPr>
          <p:cNvSpPr>
            <a:spLocks noGrp="1"/>
          </p:cNvSpPr>
          <p:nvPr>
            <p:ph type="sldNum" sz="quarter" idx="12"/>
          </p:nvPr>
        </p:nvSpPr>
        <p:spPr/>
        <p:txBody>
          <a:bodyPr/>
          <a:lstStyle/>
          <a:p>
            <a:fld id="{660F3F40-12FA-4968-8235-5F18DAFE2DEF}" type="slidenum">
              <a:rPr lang="lv-LV" smtClean="0"/>
              <a:t>13</a:t>
            </a:fld>
            <a:endParaRPr lang="lv-LV"/>
          </a:p>
        </p:txBody>
      </p:sp>
      <p:sp>
        <p:nvSpPr>
          <p:cNvPr id="6" name="Rectangle 5">
            <a:extLst>
              <a:ext uri="{FF2B5EF4-FFF2-40B4-BE49-F238E27FC236}">
                <a16:creationId xmlns:a16="http://schemas.microsoft.com/office/drawing/2014/main" id="{7D01EF9B-3EFE-264F-96EB-8ECD059EE26A}"/>
              </a:ext>
            </a:extLst>
          </p:cNvPr>
          <p:cNvSpPr/>
          <p:nvPr/>
        </p:nvSpPr>
        <p:spPr>
          <a:xfrm>
            <a:off x="5795684" y="293894"/>
            <a:ext cx="3388658" cy="369332"/>
          </a:xfrm>
          <a:prstGeom prst="rect">
            <a:avLst/>
          </a:prstGeom>
        </p:spPr>
        <p:txBody>
          <a:bodyPr wrap="square">
            <a:spAutoFit/>
          </a:bodyPr>
          <a:lstStyle/>
          <a:p>
            <a:pPr>
              <a:spcAft>
                <a:spcPts val="0"/>
              </a:spcAft>
            </a:pPr>
            <a:r>
              <a:rPr lang="lv-LV"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Funding&amp;tender opportunities</a:t>
            </a:r>
            <a:r>
              <a:rPr lang="lv-LV"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9DCC33D-4FBA-65E0-6F61-6412DDC660EE}"/>
              </a:ext>
            </a:extLst>
          </p:cNvPr>
          <p:cNvPicPr>
            <a:picLocks noChangeAspect="1"/>
          </p:cNvPicPr>
          <p:nvPr/>
        </p:nvPicPr>
        <p:blipFill>
          <a:blip r:embed="rId3"/>
          <a:stretch>
            <a:fillRect/>
          </a:stretch>
        </p:blipFill>
        <p:spPr>
          <a:xfrm>
            <a:off x="0" y="1362457"/>
            <a:ext cx="12192000" cy="5176455"/>
          </a:xfrm>
          <a:prstGeom prst="rect">
            <a:avLst/>
          </a:prstGeom>
        </p:spPr>
      </p:pic>
    </p:spTree>
    <p:extLst>
      <p:ext uri="{BB962C8B-B14F-4D97-AF65-F5344CB8AC3E}">
        <p14:creationId xmlns:p14="http://schemas.microsoft.com/office/powerpoint/2010/main" val="398832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9015-5C68-9A4F-9671-B37E2E069EE2}"/>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b="1"/>
              <a:t>Statistika</a:t>
            </a:r>
          </a:p>
        </p:txBody>
      </p:sp>
      <p:sp>
        <p:nvSpPr>
          <p:cNvPr id="18" name="Rectangle 14">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able&#10;&#10;Description automatically generated">
            <a:extLst>
              <a:ext uri="{FF2B5EF4-FFF2-40B4-BE49-F238E27FC236}">
                <a16:creationId xmlns:a16="http://schemas.microsoft.com/office/drawing/2014/main" id="{C90CE47A-0F6C-C43B-8AE3-A116F667FAEF}"/>
              </a:ext>
            </a:extLst>
          </p:cNvPr>
          <p:cNvPicPr>
            <a:picLocks noChangeAspect="1"/>
          </p:cNvPicPr>
          <p:nvPr/>
        </p:nvPicPr>
        <p:blipFill>
          <a:blip r:embed="rId2"/>
          <a:stretch>
            <a:fillRect/>
          </a:stretch>
        </p:blipFill>
        <p:spPr>
          <a:xfrm>
            <a:off x="801708" y="2742397"/>
            <a:ext cx="4649216" cy="3291840"/>
          </a:xfrm>
          <a:prstGeom prst="rect">
            <a:avLst/>
          </a:prstGeom>
        </p:spPr>
      </p:pic>
      <p:sp>
        <p:nvSpPr>
          <p:cNvPr id="19"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a:extLst>
              <a:ext uri="{FF2B5EF4-FFF2-40B4-BE49-F238E27FC236}">
                <a16:creationId xmlns:a16="http://schemas.microsoft.com/office/drawing/2014/main" id="{BC19536D-915B-7B4B-0908-BBC80ABCC5CC}"/>
              </a:ext>
            </a:extLst>
          </p:cNvPr>
          <p:cNvPicPr>
            <a:picLocks noChangeAspect="1"/>
          </p:cNvPicPr>
          <p:nvPr/>
        </p:nvPicPr>
        <p:blipFill>
          <a:blip r:embed="rId3"/>
          <a:stretch>
            <a:fillRect/>
          </a:stretch>
        </p:blipFill>
        <p:spPr>
          <a:xfrm>
            <a:off x="6578516" y="3321169"/>
            <a:ext cx="4974336" cy="2138964"/>
          </a:xfrm>
          <a:prstGeom prst="rect">
            <a:avLst/>
          </a:prstGeom>
        </p:spPr>
      </p:pic>
      <p:sp>
        <p:nvSpPr>
          <p:cNvPr id="3" name="Slide Number Placeholder 2">
            <a:extLst>
              <a:ext uri="{FF2B5EF4-FFF2-40B4-BE49-F238E27FC236}">
                <a16:creationId xmlns:a16="http://schemas.microsoft.com/office/drawing/2014/main" id="{52C02299-9ED4-0F4C-9D8D-EFE836762CD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60F3F40-12FA-4968-8235-5F18DAFE2DEF}" type="slidenum">
              <a:rPr lang="en-US">
                <a:solidFill>
                  <a:srgbClr val="898989"/>
                </a:solidFill>
              </a:rPr>
              <a:pPr>
                <a:spcAft>
                  <a:spcPts val="600"/>
                </a:spcAft>
              </a:pPr>
              <a:t>14</a:t>
            </a:fld>
            <a:endParaRPr lang="en-US">
              <a:solidFill>
                <a:srgbClr val="898989"/>
              </a:solidFill>
            </a:endParaRPr>
          </a:p>
        </p:txBody>
      </p:sp>
    </p:spTree>
    <p:extLst>
      <p:ext uri="{BB962C8B-B14F-4D97-AF65-F5344CB8AC3E}">
        <p14:creationId xmlns:p14="http://schemas.microsoft.com/office/powerpoint/2010/main" val="82351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627D-BBCD-5016-FE7D-CB53A4B2643E}"/>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lv-LV" sz="5400" dirty="0"/>
              <a:t>Statistika</a:t>
            </a:r>
            <a:endParaRPr lang="en-US" sz="5400" dirty="0"/>
          </a:p>
        </p:txBody>
      </p:sp>
      <p:sp>
        <p:nvSpPr>
          <p:cNvPr id="15" name="Rectangle 14">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C9F5625-0A17-536C-D561-6857AD836698}"/>
              </a:ext>
            </a:extLst>
          </p:cNvPr>
          <p:cNvPicPr>
            <a:picLocks noChangeAspect="1"/>
          </p:cNvPicPr>
          <p:nvPr/>
        </p:nvPicPr>
        <p:blipFill>
          <a:blip r:embed="rId2"/>
          <a:stretch>
            <a:fillRect/>
          </a:stretch>
        </p:blipFill>
        <p:spPr>
          <a:xfrm>
            <a:off x="639148" y="2765440"/>
            <a:ext cx="4974336" cy="3245754"/>
          </a:xfrm>
          <a:prstGeom prst="rect">
            <a:avLst/>
          </a:prstGeom>
        </p:spPr>
      </p:pic>
      <p:sp>
        <p:nvSpPr>
          <p:cNvPr id="19"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E00BEB-B031-6F57-EEEE-80B4C9D7A2F4}"/>
              </a:ext>
            </a:extLst>
          </p:cNvPr>
          <p:cNvPicPr>
            <a:picLocks noChangeAspect="1"/>
          </p:cNvPicPr>
          <p:nvPr/>
        </p:nvPicPr>
        <p:blipFill>
          <a:blip r:embed="rId3"/>
          <a:stretch>
            <a:fillRect/>
          </a:stretch>
        </p:blipFill>
        <p:spPr>
          <a:xfrm>
            <a:off x="6578516" y="3077862"/>
            <a:ext cx="4974336" cy="2625577"/>
          </a:xfrm>
          <a:prstGeom prst="rect">
            <a:avLst/>
          </a:prstGeom>
        </p:spPr>
      </p:pic>
      <p:sp>
        <p:nvSpPr>
          <p:cNvPr id="4" name="Slide Number Placeholder 3">
            <a:extLst>
              <a:ext uri="{FF2B5EF4-FFF2-40B4-BE49-F238E27FC236}">
                <a16:creationId xmlns:a16="http://schemas.microsoft.com/office/drawing/2014/main" id="{33876554-CFAD-1080-8E43-1298F53160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60F3F40-12FA-4968-8235-5F18DAFE2DEF}" type="slidenum">
              <a:rPr lang="en-US">
                <a:solidFill>
                  <a:srgbClr val="898989"/>
                </a:solidFill>
              </a:rPr>
              <a:pPr>
                <a:spcAft>
                  <a:spcPts val="600"/>
                </a:spcAft>
              </a:pPr>
              <a:t>15</a:t>
            </a:fld>
            <a:endParaRPr lang="en-US">
              <a:solidFill>
                <a:srgbClr val="898989"/>
              </a:solidFill>
            </a:endParaRPr>
          </a:p>
        </p:txBody>
      </p:sp>
    </p:spTree>
    <p:extLst>
      <p:ext uri="{BB962C8B-B14F-4D97-AF65-F5344CB8AC3E}">
        <p14:creationId xmlns:p14="http://schemas.microsoft.com/office/powerpoint/2010/main" val="157611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164F8-7792-FCC4-FAA5-6063B47A84AB}"/>
              </a:ext>
            </a:extLst>
          </p:cNvPr>
          <p:cNvSpPr>
            <a:spLocks noGrp="1"/>
          </p:cNvSpPr>
          <p:nvPr>
            <p:ph type="sldNum" sz="quarter" idx="12"/>
          </p:nvPr>
        </p:nvSpPr>
        <p:spPr/>
        <p:txBody>
          <a:bodyPr/>
          <a:lstStyle/>
          <a:p>
            <a:fld id="{660F3F40-12FA-4968-8235-5F18DAFE2DEF}" type="slidenum">
              <a:rPr lang="lv-LV" smtClean="0"/>
              <a:t>16</a:t>
            </a:fld>
            <a:endParaRPr lang="lv-LV"/>
          </a:p>
        </p:txBody>
      </p:sp>
      <p:pic>
        <p:nvPicPr>
          <p:cNvPr id="6" name="Picture 5">
            <a:extLst>
              <a:ext uri="{FF2B5EF4-FFF2-40B4-BE49-F238E27FC236}">
                <a16:creationId xmlns:a16="http://schemas.microsoft.com/office/drawing/2014/main" id="{1CA55F44-AD0E-7FF9-E718-1FD5A0D44239}"/>
              </a:ext>
            </a:extLst>
          </p:cNvPr>
          <p:cNvPicPr>
            <a:picLocks noChangeAspect="1"/>
          </p:cNvPicPr>
          <p:nvPr/>
        </p:nvPicPr>
        <p:blipFill>
          <a:blip r:embed="rId2"/>
          <a:stretch>
            <a:fillRect/>
          </a:stretch>
        </p:blipFill>
        <p:spPr>
          <a:xfrm>
            <a:off x="1635816" y="0"/>
            <a:ext cx="8479146" cy="6518787"/>
          </a:xfrm>
          <a:prstGeom prst="rect">
            <a:avLst/>
          </a:prstGeom>
        </p:spPr>
      </p:pic>
      <p:sp>
        <p:nvSpPr>
          <p:cNvPr id="3" name="Down Arrow 2">
            <a:extLst>
              <a:ext uri="{FF2B5EF4-FFF2-40B4-BE49-F238E27FC236}">
                <a16:creationId xmlns:a16="http://schemas.microsoft.com/office/drawing/2014/main" id="{6DD9941A-0174-8845-A7D3-F0B34EE7E0FA}"/>
              </a:ext>
            </a:extLst>
          </p:cNvPr>
          <p:cNvSpPr/>
          <p:nvPr/>
        </p:nvSpPr>
        <p:spPr>
          <a:xfrm>
            <a:off x="8777786" y="2965901"/>
            <a:ext cx="510988" cy="1277471"/>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969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71A72-E389-1F88-749A-850A988CAF6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Infodiena</a:t>
            </a:r>
            <a:r>
              <a:rPr lang="en-US" sz="5400"/>
              <a:t>: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34D84CD-903D-4998-B776-E51268DB699C}"/>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1500" dirty="0">
                <a:hlinkClick r:id="rId2"/>
              </a:rPr>
              <a:t>https://research-innovation-community.ec.europa.eu/events/6wpb8q0qb5i1CN0VaWS5BF/overview</a:t>
            </a:r>
            <a:endParaRPr lang="en-US" sz="1500" dirty="0"/>
          </a:p>
          <a:p>
            <a:pPr indent="-228600">
              <a:buFont typeface="Arial" panose="020B0604020202020204" pitchFamily="34" charset="0"/>
              <a:buChar char="•"/>
            </a:pPr>
            <a:r>
              <a:rPr lang="en-US" sz="1500" dirty="0"/>
              <a:t>17 January 2023, pl. 10:00 (GMT+02:00)</a:t>
            </a:r>
          </a:p>
          <a:p>
            <a:pPr indent="-228600">
              <a:buFont typeface="Arial" panose="020B0604020202020204" pitchFamily="34" charset="0"/>
              <a:buChar char="•"/>
            </a:pPr>
            <a:endParaRPr lang="en-US" sz="1500" b="1" dirty="0"/>
          </a:p>
          <a:p>
            <a:pPr indent="-228600">
              <a:buFont typeface="Arial" panose="020B0604020202020204" pitchFamily="34" charset="0"/>
              <a:buChar char="•"/>
            </a:pPr>
            <a:r>
              <a:rPr lang="en-US" sz="1500" b="1" dirty="0"/>
              <a:t>Brokerage event:</a:t>
            </a:r>
          </a:p>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hlinkClick r:id="rId3"/>
              </a:rPr>
              <a:t>https://cluster-2-brokerage-event.b2match.io/</a:t>
            </a:r>
            <a:endParaRPr lang="en-US" sz="1500" dirty="0"/>
          </a:p>
          <a:p>
            <a:pPr indent="-228600">
              <a:buFont typeface="Arial" panose="020B0604020202020204" pitchFamily="34" charset="0"/>
              <a:buChar char="•"/>
            </a:pPr>
            <a:r>
              <a:rPr lang="en-US" sz="1500" b="0" i="0" dirty="0">
                <a:effectLst/>
              </a:rPr>
              <a:t>Jan 18 2023 | 10am - 5pm (11am - 6pm)</a:t>
            </a:r>
          </a:p>
          <a:p>
            <a:pPr indent="-228600">
              <a:buFont typeface="Arial" panose="020B0604020202020204" pitchFamily="34" charset="0"/>
              <a:buChar char="•"/>
            </a:pPr>
            <a:r>
              <a:rPr lang="en-US" sz="1500" b="0" i="0" dirty="0">
                <a:effectLst/>
              </a:rPr>
              <a:t>Jan 19 2023 | 10am - 1pm (11am - 2pm)</a:t>
            </a:r>
            <a:endParaRPr lang="lv-LV" sz="1500" b="0" i="0" dirty="0">
              <a:effectLst/>
            </a:endParaRPr>
          </a:p>
          <a:p>
            <a:pPr indent="-228600">
              <a:buFont typeface="Arial" panose="020B0604020202020204" pitchFamily="34" charset="0"/>
              <a:buChar char="•"/>
            </a:pPr>
            <a:endParaRPr lang="lv-LV" sz="1500" dirty="0"/>
          </a:p>
          <a:p>
            <a:pPr indent="-228600">
              <a:buFont typeface="Arial" panose="020B0604020202020204" pitchFamily="34" charset="0"/>
              <a:buChar char="•"/>
            </a:pPr>
            <a:endParaRPr lang="en-US" sz="1500" b="0" i="0" dirty="0">
              <a:effectLst/>
            </a:endParaRPr>
          </a:p>
          <a:p>
            <a:pPr indent="-228600">
              <a:buFont typeface="Arial" panose="020B0604020202020204" pitchFamily="34" charset="0"/>
              <a:buChar char="•"/>
            </a:pPr>
            <a:endParaRPr lang="en-US" sz="1500" dirty="0"/>
          </a:p>
        </p:txBody>
      </p:sp>
      <p:pic>
        <p:nvPicPr>
          <p:cNvPr id="9" name="Content Placeholder 8" descr="Graphical user interface, website">
            <a:extLst>
              <a:ext uri="{FF2B5EF4-FFF2-40B4-BE49-F238E27FC236}">
                <a16:creationId xmlns:a16="http://schemas.microsoft.com/office/drawing/2014/main" id="{C6D8CDF6-BC1D-B78C-5062-5C2DF2209F7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9089" r="3223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535042C-C3BF-FA6B-50A5-9F7D2D38BDB4}"/>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660F3F40-12FA-4968-8235-5F18DAFE2DEF}" type="slidenum">
              <a:rPr lang="en-US">
                <a:solidFill>
                  <a:srgbClr val="FFFFFF"/>
                </a:solidFill>
                <a:latin typeface="Calibri" panose="020F0502020204030204"/>
              </a:rPr>
              <a:pPr>
                <a:spcAft>
                  <a:spcPts val="600"/>
                </a:spcAft>
                <a:defRPr/>
              </a:pPr>
              <a:t>17</a:t>
            </a:fld>
            <a:endParaRPr lang="en-US">
              <a:solidFill>
                <a:srgbClr val="FFFFFF"/>
              </a:solidFill>
              <a:latin typeface="Calibri" panose="020F0502020204030204"/>
            </a:endParaRPr>
          </a:p>
        </p:txBody>
      </p:sp>
    </p:spTree>
    <p:extLst>
      <p:ext uri="{BB962C8B-B14F-4D97-AF65-F5344CB8AC3E}">
        <p14:creationId xmlns:p14="http://schemas.microsoft.com/office/powerpoint/2010/main" val="269522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8E3-794B-87A3-2F0E-6DD4836A7C59}"/>
              </a:ext>
            </a:extLst>
          </p:cNvPr>
          <p:cNvSpPr>
            <a:spLocks noGrp="1"/>
          </p:cNvSpPr>
          <p:nvPr>
            <p:ph type="title"/>
          </p:nvPr>
        </p:nvSpPr>
        <p:spPr/>
        <p:txBody>
          <a:bodyPr>
            <a:normAutofit/>
          </a:bodyPr>
          <a:lstStyle/>
          <a:p>
            <a:r>
              <a:rPr lang="lv-LV" altLang="lv-LV" sz="4400" b="1" dirty="0">
                <a:solidFill>
                  <a:srgbClr val="0308DB">
                    <a:lumMod val="50000"/>
                  </a:srgbClr>
                </a:solidFill>
                <a:latin typeface="Verdana" panose="020B0604030504040204" pitchFamily="34" charset="0"/>
                <a:ea typeface="Verdana" panose="020B0604030504040204" pitchFamily="34" charset="0"/>
              </a:rPr>
              <a:t>Sadarbība ar citām programmām</a:t>
            </a:r>
            <a:endParaRPr lang="lv-LV" dirty="0"/>
          </a:p>
        </p:txBody>
      </p:sp>
      <p:sp>
        <p:nvSpPr>
          <p:cNvPr id="4" name="Slide Number Placeholder 3">
            <a:extLst>
              <a:ext uri="{FF2B5EF4-FFF2-40B4-BE49-F238E27FC236}">
                <a16:creationId xmlns:a16="http://schemas.microsoft.com/office/drawing/2014/main" id="{1AF5004F-DA3F-5B79-F7A4-BE04F138DA90}"/>
              </a:ext>
            </a:extLst>
          </p:cNvPr>
          <p:cNvSpPr>
            <a:spLocks noGrp="1"/>
          </p:cNvSpPr>
          <p:nvPr>
            <p:ph type="sldNum" sz="quarter" idx="12"/>
          </p:nvPr>
        </p:nvSpPr>
        <p:spPr/>
        <p:txBody>
          <a:bodyPr/>
          <a:lstStyle/>
          <a:p>
            <a:fld id="{660F3F40-12FA-4968-8235-5F18DAFE2DEF}" type="slidenum">
              <a:rPr lang="lv-LV" smtClean="0"/>
              <a:t>18</a:t>
            </a:fld>
            <a:endParaRPr lang="lv-LV"/>
          </a:p>
        </p:txBody>
      </p:sp>
      <p:pic>
        <p:nvPicPr>
          <p:cNvPr id="8" name="Picture 7">
            <a:extLst>
              <a:ext uri="{FF2B5EF4-FFF2-40B4-BE49-F238E27FC236}">
                <a16:creationId xmlns:a16="http://schemas.microsoft.com/office/drawing/2014/main" id="{9D2E9598-0A68-2F6B-3643-BC421BEC4478}"/>
              </a:ext>
            </a:extLst>
          </p:cNvPr>
          <p:cNvPicPr>
            <a:picLocks noChangeAspect="1"/>
          </p:cNvPicPr>
          <p:nvPr/>
        </p:nvPicPr>
        <p:blipFill>
          <a:blip r:embed="rId2"/>
          <a:stretch>
            <a:fillRect/>
          </a:stretch>
        </p:blipFill>
        <p:spPr>
          <a:xfrm>
            <a:off x="838200" y="1870075"/>
            <a:ext cx="6001613" cy="1816401"/>
          </a:xfrm>
          <a:prstGeom prst="rect">
            <a:avLst/>
          </a:prstGeom>
        </p:spPr>
      </p:pic>
      <p:pic>
        <p:nvPicPr>
          <p:cNvPr id="10" name="Picture 9">
            <a:extLst>
              <a:ext uri="{FF2B5EF4-FFF2-40B4-BE49-F238E27FC236}">
                <a16:creationId xmlns:a16="http://schemas.microsoft.com/office/drawing/2014/main" id="{C641F427-50FA-6D66-791C-C53D912CC5B0}"/>
              </a:ext>
            </a:extLst>
          </p:cNvPr>
          <p:cNvPicPr>
            <a:picLocks noChangeAspect="1"/>
          </p:cNvPicPr>
          <p:nvPr/>
        </p:nvPicPr>
        <p:blipFill>
          <a:blip r:embed="rId3"/>
          <a:stretch>
            <a:fillRect/>
          </a:stretch>
        </p:blipFill>
        <p:spPr>
          <a:xfrm>
            <a:off x="6929355" y="575481"/>
            <a:ext cx="4782217" cy="5601482"/>
          </a:xfrm>
          <a:prstGeom prst="rect">
            <a:avLst/>
          </a:prstGeom>
        </p:spPr>
      </p:pic>
    </p:spTree>
    <p:extLst>
      <p:ext uri="{BB962C8B-B14F-4D97-AF65-F5344CB8AC3E}">
        <p14:creationId xmlns:p14="http://schemas.microsoft.com/office/powerpoint/2010/main" val="132636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642938"/>
            <a:ext cx="5029200" cy="960437"/>
          </a:xfrm>
        </p:spPr>
        <p:txBody>
          <a:bodyPr/>
          <a:lstStyle/>
          <a:p>
            <a:r>
              <a:rPr lang="lv-LV" dirty="0"/>
              <a:t>Kas ir Radošā Eiropa</a:t>
            </a:r>
            <a:r>
              <a:rPr lang="nl-NL" dirty="0"/>
              <a:t>?</a:t>
            </a:r>
          </a:p>
        </p:txBody>
      </p:sp>
      <p:sp>
        <p:nvSpPr>
          <p:cNvPr id="7" name="Tijdelijke aanduiding voor inhoud 6">
            <a:extLst>
              <a:ext uri="{FF2B5EF4-FFF2-40B4-BE49-F238E27FC236}">
                <a16:creationId xmlns:a16="http://schemas.microsoft.com/office/drawing/2014/main" id="{49676ACB-81FA-4AB9-AEE1-26C2F546106B}"/>
              </a:ext>
            </a:extLst>
          </p:cNvPr>
          <p:cNvSpPr>
            <a:spLocks noGrp="1"/>
          </p:cNvSpPr>
          <p:nvPr>
            <p:ph idx="4294967295"/>
          </p:nvPr>
        </p:nvSpPr>
        <p:spPr>
          <a:xfrm>
            <a:off x="97971" y="1730603"/>
            <a:ext cx="5435600" cy="4561340"/>
          </a:xfrm>
        </p:spPr>
        <p:txBody>
          <a:bodyPr>
            <a:normAutofit fontScale="92500"/>
          </a:bodyPr>
          <a:lstStyle/>
          <a:p>
            <a:pPr marL="0" indent="0">
              <a:buNone/>
            </a:pPr>
            <a:r>
              <a:rPr lang="nl" sz="2400" dirty="0">
                <a:latin typeface="Century Gothic" panose="020B0502020202020204" pitchFamily="34" charset="0"/>
                <a:ea typeface="+mn-lt"/>
                <a:cs typeface="+mn-lt"/>
              </a:rPr>
              <a:t>3 </a:t>
            </a:r>
            <a:r>
              <a:rPr lang="lv-LV" sz="2400" dirty="0">
                <a:latin typeface="Century Gothic" panose="020B0502020202020204" pitchFamily="34" charset="0"/>
                <a:ea typeface="+mn-lt"/>
                <a:cs typeface="+mn-lt"/>
              </a:rPr>
              <a:t>programmas atzari</a:t>
            </a:r>
            <a:r>
              <a:rPr lang="nl" sz="2400" dirty="0">
                <a:latin typeface="Century Gothic" panose="020B0502020202020204" pitchFamily="34" charset="0"/>
                <a:ea typeface="+mn-lt"/>
                <a:cs typeface="+mn-lt"/>
              </a:rPr>
              <a:t>: </a:t>
            </a:r>
            <a:endParaRPr lang="nl-NL" sz="2400" dirty="0">
              <a:latin typeface="Century Gothic" panose="020B0502020202020204" pitchFamily="34" charset="0"/>
              <a:ea typeface="+mn-lt"/>
              <a:cs typeface="+mn-lt"/>
            </a:endParaRPr>
          </a:p>
          <a:p>
            <a:r>
              <a:rPr lang="nl" sz="2400" b="1" dirty="0">
                <a:latin typeface="Century Gothic" panose="020B0502020202020204" pitchFamily="34" charset="0"/>
              </a:rPr>
              <a:t>MEDIA:</a:t>
            </a:r>
            <a:r>
              <a:rPr lang="nl" sz="2400" dirty="0">
                <a:latin typeface="Century Gothic" panose="020B0502020202020204" pitchFamily="34" charset="0"/>
              </a:rPr>
              <a:t> </a:t>
            </a:r>
            <a:r>
              <a:rPr lang="lv-LV" sz="2400" dirty="0">
                <a:latin typeface="Century Gothic" panose="020B0502020202020204" pitchFamily="34" charset="0"/>
                <a:ea typeface="+mn-lt"/>
                <a:cs typeface="+mn-lt"/>
              </a:rPr>
              <a:t>audiovizuālo darbu izstrāde, izplatīšana un piekļuve tiem</a:t>
            </a:r>
          </a:p>
          <a:p>
            <a:endParaRPr lang="nl-NL" sz="2400" dirty="0">
              <a:latin typeface="Century Gothic" panose="020B0502020202020204" pitchFamily="34" charset="0"/>
              <a:ea typeface="+mn-lt"/>
              <a:cs typeface="+mn-lt"/>
            </a:endParaRPr>
          </a:p>
          <a:p>
            <a:r>
              <a:rPr lang="nl" sz="2400" b="1" dirty="0">
                <a:latin typeface="Century Gothic" panose="020B0502020202020204" pitchFamily="34" charset="0"/>
              </a:rPr>
              <a:t>Culture:</a:t>
            </a:r>
            <a:r>
              <a:rPr lang="nl" sz="2400" dirty="0">
                <a:latin typeface="Century Gothic" panose="020B0502020202020204" pitchFamily="34" charset="0"/>
              </a:rPr>
              <a:t> </a:t>
            </a:r>
            <a:r>
              <a:rPr lang="nl-NL" sz="2400" dirty="0">
                <a:latin typeface="Century Gothic" panose="020B0502020202020204" pitchFamily="34" charset="0"/>
                <a:ea typeface="+mn-lt"/>
                <a:cs typeface="+mn-lt"/>
              </a:rPr>
              <a:t>starptautiskā sadarbība un </a:t>
            </a:r>
            <a:r>
              <a:rPr lang="lv-LV" sz="2400" dirty="0">
                <a:latin typeface="Century Gothic" panose="020B0502020202020204" pitchFamily="34" charset="0"/>
                <a:ea typeface="+mn-lt"/>
                <a:cs typeface="+mn-lt"/>
              </a:rPr>
              <a:t>radošo un kultūras sektoru attīstība</a:t>
            </a:r>
          </a:p>
          <a:p>
            <a:endParaRPr lang="lv-LV" sz="2400" dirty="0">
              <a:latin typeface="Century Gothic" panose="020B0502020202020204" pitchFamily="34" charset="0"/>
              <a:ea typeface="+mn-lt"/>
              <a:cs typeface="+mn-lt"/>
            </a:endParaRPr>
          </a:p>
          <a:p>
            <a:r>
              <a:rPr lang="nl" sz="2400" b="1" dirty="0">
                <a:latin typeface="Century Gothic" panose="020B0502020202020204" pitchFamily="34" charset="0"/>
              </a:rPr>
              <a:t>Cross-sectoral:</a:t>
            </a:r>
            <a:r>
              <a:rPr lang="nl" sz="2400" dirty="0">
                <a:latin typeface="Century Gothic" panose="020B0502020202020204" pitchFamily="34" charset="0"/>
              </a:rPr>
              <a:t> </a:t>
            </a:r>
            <a:r>
              <a:rPr lang="en-US" sz="2400" dirty="0" err="1">
                <a:latin typeface="Century Gothic" panose="020B0502020202020204" pitchFamily="34" charset="0"/>
              </a:rPr>
              <a:t>Pētījumi</a:t>
            </a:r>
            <a:r>
              <a:rPr lang="en-US" sz="2400" dirty="0">
                <a:latin typeface="Century Gothic" panose="020B0502020202020204" pitchFamily="34" charset="0"/>
              </a:rPr>
              <a:t> un </a:t>
            </a:r>
            <a:r>
              <a:rPr lang="en-US" sz="2400" dirty="0" err="1">
                <a:latin typeface="Century Gothic" panose="020B0502020202020204" pitchFamily="34" charset="0"/>
              </a:rPr>
              <a:t>novērtējumi</a:t>
            </a:r>
            <a:r>
              <a:rPr lang="en-US" sz="2400" dirty="0">
                <a:latin typeface="Century Gothic" panose="020B0502020202020204" pitchFamily="34" charset="0"/>
              </a:rPr>
              <a:t>, Creative Europe Desks,</a:t>
            </a:r>
            <a:r>
              <a:rPr lang="lv-LV" sz="2400" dirty="0">
                <a:latin typeface="Century Gothic" panose="020B0502020202020204" pitchFamily="34" charset="0"/>
              </a:rPr>
              <a:t> </a:t>
            </a:r>
            <a:r>
              <a:rPr lang="en-US" sz="2400" dirty="0" err="1">
                <a:latin typeface="Century Gothic" panose="020B0502020202020204" pitchFamily="34" charset="0"/>
              </a:rPr>
              <a:t>politikas</a:t>
            </a:r>
            <a:r>
              <a:rPr lang="en-US" sz="2400" dirty="0">
                <a:latin typeface="Century Gothic" panose="020B0502020202020204" pitchFamily="34" charset="0"/>
              </a:rPr>
              <a:t> </a:t>
            </a:r>
            <a:r>
              <a:rPr lang="en-US" sz="2400" dirty="0" err="1">
                <a:latin typeface="Century Gothic" panose="020B0502020202020204" pitchFamily="34" charset="0"/>
              </a:rPr>
              <a:t>izstrāde</a:t>
            </a:r>
            <a:r>
              <a:rPr lang="en-US" sz="2400" dirty="0">
                <a:latin typeface="Century Gothic" panose="020B0502020202020204" pitchFamily="34" charset="0"/>
              </a:rPr>
              <a:t>; </a:t>
            </a:r>
            <a:r>
              <a:rPr lang="lv-LV" sz="2400" dirty="0">
                <a:latin typeface="Century Gothic" panose="020B0502020202020204" pitchFamily="34" charset="0"/>
              </a:rPr>
              <a:t>mediju un inovāciju uzsaukumi u.c.</a:t>
            </a:r>
            <a:endParaRPr lang="nl-NL" sz="2400" dirty="0">
              <a:latin typeface="Century Gothic" panose="020B0502020202020204" pitchFamily="34" charset="0"/>
            </a:endParaRPr>
          </a:p>
        </p:txBody>
      </p:sp>
      <p:pic>
        <p:nvPicPr>
          <p:cNvPr id="2050" name="Picture 2">
            <a:extLst>
              <a:ext uri="{FF2B5EF4-FFF2-40B4-BE49-F238E27FC236}">
                <a16:creationId xmlns:a16="http://schemas.microsoft.com/office/drawing/2014/main" id="{5217576A-BE55-411F-B891-F4F7BC7FA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843" y="-4414"/>
            <a:ext cx="6858000" cy="696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6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A686A09-08D1-488F-A17B-5F21DDA3E202}"/>
              </a:ext>
            </a:extLst>
          </p:cNvPr>
          <p:cNvSpPr>
            <a:spLocks noGrp="1"/>
          </p:cNvSpPr>
          <p:nvPr>
            <p:ph type="title"/>
          </p:nvPr>
        </p:nvSpPr>
        <p:spPr>
          <a:xfrm>
            <a:off x="1341718" y="121988"/>
            <a:ext cx="8128000" cy="1036642"/>
          </a:xfrm>
        </p:spPr>
        <p:txBody>
          <a:bodyPr/>
          <a:lstStyle/>
          <a:p>
            <a:r>
              <a:rPr lang="lv-LV" altLang="en-US" sz="3200" dirty="0">
                <a:solidFill>
                  <a:srgbClr val="0308DB">
                    <a:lumMod val="50000"/>
                  </a:srgbClr>
                </a:solidFill>
                <a:latin typeface="Verdana" panose="020B0604030504040204" pitchFamily="34" charset="0"/>
                <a:cs typeface="+mj-cs"/>
              </a:rPr>
              <a:t>Apvārsnis Eiropa 2. klastera </a:t>
            </a:r>
            <a:br>
              <a:rPr lang="lv-LV" altLang="en-US" sz="3200" dirty="0">
                <a:solidFill>
                  <a:srgbClr val="0308DB">
                    <a:lumMod val="50000"/>
                  </a:srgbClr>
                </a:solidFill>
                <a:latin typeface="Verdana" panose="020B0604030504040204" pitchFamily="34" charset="0"/>
                <a:cs typeface="+mj-cs"/>
              </a:rPr>
            </a:br>
            <a:r>
              <a:rPr lang="lv-LV" altLang="en-US" sz="3200" dirty="0">
                <a:solidFill>
                  <a:srgbClr val="0308DB">
                    <a:lumMod val="50000"/>
                  </a:srgbClr>
                </a:solidFill>
                <a:latin typeface="Verdana" panose="020B0604030504040204" pitchFamily="34" charset="0"/>
                <a:cs typeface="+mj-cs"/>
              </a:rPr>
              <a:t>darba programma</a:t>
            </a:r>
            <a:endParaRPr lang="lv-LV" sz="3200" dirty="0">
              <a:solidFill>
                <a:srgbClr val="0308DB">
                  <a:lumMod val="50000"/>
                </a:srgbClr>
              </a:solidFill>
              <a:latin typeface="Verdana" panose="020B0604030504040204" pitchFamily="34" charset="0"/>
              <a:cs typeface="+mj-cs"/>
            </a:endParaRPr>
          </a:p>
        </p:txBody>
      </p:sp>
      <p:sp>
        <p:nvSpPr>
          <p:cNvPr id="6" name="Slaida numura vietturis 5">
            <a:extLst>
              <a:ext uri="{FF2B5EF4-FFF2-40B4-BE49-F238E27FC236}">
                <a16:creationId xmlns:a16="http://schemas.microsoft.com/office/drawing/2014/main" id="{6940D331-3EA1-43C5-84E3-2499B9F8E445}"/>
              </a:ext>
            </a:extLst>
          </p:cNvPr>
          <p:cNvSpPr>
            <a:spLocks noGrp="1"/>
          </p:cNvSpPr>
          <p:nvPr>
            <p:ph type="sldNum" sz="quarter" idx="13"/>
          </p:nvPr>
        </p:nvSpPr>
        <p:spPr/>
        <p:txBody>
          <a:bodyPr/>
          <a:lstStyle/>
          <a:p>
            <a:pPr>
              <a:defRPr/>
            </a:pPr>
            <a:fld id="{559B3BF5-5EA0-4E17-AB4B-664290D5DB15}" type="slidenum">
              <a:rPr lang="en-US" altLang="lv-LV" smtClean="0"/>
              <a:pPr>
                <a:defRPr/>
              </a:pPr>
              <a:t>2</a:t>
            </a:fld>
            <a:endParaRPr lang="en-US" altLang="lv-LV"/>
          </a:p>
        </p:txBody>
      </p:sp>
      <p:sp>
        <p:nvSpPr>
          <p:cNvPr id="9" name="Rectangle 8">
            <a:extLst>
              <a:ext uri="{FF2B5EF4-FFF2-40B4-BE49-F238E27FC236}">
                <a16:creationId xmlns:a16="http://schemas.microsoft.com/office/drawing/2014/main" id="{B272BFCC-6E72-3D43-8A41-B23C9D158061}"/>
              </a:ext>
            </a:extLst>
          </p:cNvPr>
          <p:cNvSpPr/>
          <p:nvPr/>
        </p:nvSpPr>
        <p:spPr>
          <a:xfrm>
            <a:off x="4316520" y="1817078"/>
            <a:ext cx="2606496" cy="1077218"/>
          </a:xfrm>
          <a:prstGeom prst="rect">
            <a:avLst/>
          </a:prstGeom>
          <a:ln w="12700">
            <a:solidFill>
              <a:srgbClr val="0070C0"/>
            </a:solidFill>
          </a:ln>
        </p:spPr>
        <p:txBody>
          <a:bodyPr wrap="square">
            <a:spAutoFit/>
          </a:bodyPr>
          <a:lstStyle/>
          <a:p>
            <a:pPr marL="0" marR="0" lvl="0" indent="0" defTabSz="938213" eaLnBrk="0" fontAlgn="base" latinLnBrk="0" hangingPunct="0">
              <a:lnSpc>
                <a:spcPct val="100000"/>
              </a:lnSpc>
              <a:spcBef>
                <a:spcPct val="0"/>
              </a:spcBef>
              <a:spcAft>
                <a:spcPct val="0"/>
              </a:spcAft>
              <a:buClrTx/>
              <a:buSzTx/>
              <a:buFontTx/>
              <a:buNone/>
              <a:tabLst/>
              <a:defRPr/>
            </a:pPr>
            <a:r>
              <a:rPr kumimoji="0" lang="en-US"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info</a:t>
            </a:r>
            <a:r>
              <a:rPr lang="lv-LV" sz="1500" i="1" kern="0" dirty="0" err="1">
                <a:solidFill>
                  <a:prstClr val="black"/>
                </a:solidFill>
                <a:latin typeface="Verdana" panose="020B0604030504040204" pitchFamily="34" charset="0"/>
                <a:ea typeface="Verdana" panose="020B0604030504040204" pitchFamily="34" charset="0"/>
              </a:rPr>
              <a:t>day</a:t>
            </a:r>
            <a:r>
              <a:rPr kumimoji="0" lang="en-US"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lang="en-US" sz="1600" dirty="0">
                <a:hlinkClick r:id="rId2"/>
              </a:rPr>
              <a:t>Events | The research and innovation community platform (europa.eu)</a:t>
            </a:r>
            <a:endParaRPr kumimoji="0" lang="en-US"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5136ECD4-0D00-6C47-A67D-98A04F5B48AC}"/>
              </a:ext>
            </a:extLst>
          </p:cNvPr>
          <p:cNvSpPr/>
          <p:nvPr/>
        </p:nvSpPr>
        <p:spPr>
          <a:xfrm>
            <a:off x="4361120" y="3577990"/>
            <a:ext cx="2606496" cy="1323439"/>
          </a:xfrm>
          <a:prstGeom prst="rect">
            <a:avLst/>
          </a:prstGeom>
          <a:ln w="12700">
            <a:solidFill>
              <a:srgbClr val="0070C0"/>
            </a:solidFill>
          </a:ln>
        </p:spPr>
        <p:txBody>
          <a:bodyPr wrap="square">
            <a:spAutoFit/>
          </a:bodyPr>
          <a:lstStyle/>
          <a:p>
            <a:pPr lvl="0" defTabSz="938213" eaLnBrk="0" fontAlgn="base" hangingPunct="0">
              <a:spcBef>
                <a:spcPct val="0"/>
              </a:spcBef>
              <a:spcAft>
                <a:spcPct val="0"/>
              </a:spcAft>
            </a:pPr>
            <a:r>
              <a:rPr lang="lv-LV" sz="1500" i="1" dirty="0">
                <a:latin typeface="Verdana" panose="020B0604030504040204" pitchFamily="34" charset="0"/>
                <a:ea typeface="Verdana" panose="020B0604030504040204" pitchFamily="34" charset="0"/>
              </a:rPr>
              <a:t>darba programma</a:t>
            </a:r>
            <a:r>
              <a:rPr lang="en-US" sz="1500" i="1" dirty="0">
                <a:latin typeface="Verdana" panose="020B0604030504040204" pitchFamily="34" charset="0"/>
                <a:ea typeface="Verdana" panose="020B0604030504040204" pitchFamily="34" charset="0"/>
              </a:rPr>
              <a:t>:</a:t>
            </a:r>
            <a:r>
              <a:rPr lang="en-US" sz="1500" i="1" kern="0" dirty="0">
                <a:solidFill>
                  <a:prstClr val="black"/>
                </a:solidFill>
                <a:latin typeface="Verdana" panose="020B0604030504040204" pitchFamily="34" charset="0"/>
                <a:ea typeface="Verdana" panose="020B0604030504040204" pitchFamily="34" charset="0"/>
              </a:rPr>
              <a:t> </a:t>
            </a:r>
            <a:r>
              <a:rPr lang="en-US" sz="1600" dirty="0">
                <a:hlinkClick r:id="rId3"/>
              </a:rPr>
              <a:t>wp-5-culture-creativity-and-inclusive-society_horizon-2023-2024_en.pdf (europa.eu)</a:t>
            </a:r>
            <a:endParaRPr kumimoji="0" lang="en-US"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C5ACA3A5-6626-4E52-9644-B7EA884AF790}"/>
              </a:ext>
            </a:extLst>
          </p:cNvPr>
          <p:cNvPicPr>
            <a:picLocks noChangeAspect="1"/>
          </p:cNvPicPr>
          <p:nvPr/>
        </p:nvPicPr>
        <p:blipFill>
          <a:blip r:embed="rId4"/>
          <a:stretch>
            <a:fillRect/>
          </a:stretch>
        </p:blipFill>
        <p:spPr>
          <a:xfrm>
            <a:off x="0" y="1384811"/>
            <a:ext cx="4321788" cy="5053652"/>
          </a:xfrm>
          <a:prstGeom prst="rect">
            <a:avLst/>
          </a:prstGeom>
        </p:spPr>
      </p:pic>
      <p:pic>
        <p:nvPicPr>
          <p:cNvPr id="1028" name="Picture 4" descr="Hero Image">
            <a:extLst>
              <a:ext uri="{FF2B5EF4-FFF2-40B4-BE49-F238E27FC236}">
                <a16:creationId xmlns:a16="http://schemas.microsoft.com/office/drawing/2014/main" id="{F5EE41FE-B8BC-5D03-C3A3-279DF8B4A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616" y="1969586"/>
            <a:ext cx="5224384" cy="338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94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8B616F-177E-4BD8-AA8A-05910D3094A9}"/>
              </a:ext>
            </a:extLst>
          </p:cNvPr>
          <p:cNvSpPr/>
          <p:nvPr/>
        </p:nvSpPr>
        <p:spPr>
          <a:xfrm>
            <a:off x="-8371" y="-174008"/>
            <a:ext cx="5811669" cy="7039969"/>
          </a:xfrm>
          <a:prstGeom prst="rect">
            <a:avLst/>
          </a:prstGeom>
          <a:solidFill>
            <a:srgbClr val="F6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3" descr="A picture containing text, person&#10;&#10;Description automatically generated">
            <a:extLst>
              <a:ext uri="{FF2B5EF4-FFF2-40B4-BE49-F238E27FC236}">
                <a16:creationId xmlns:a16="http://schemas.microsoft.com/office/drawing/2014/main" id="{7D7626C6-B80D-4171-9C68-1DD71884A87F}"/>
              </a:ext>
            </a:extLst>
          </p:cNvPr>
          <p:cNvPicPr>
            <a:picLocks noChangeAspect="1"/>
          </p:cNvPicPr>
          <p:nvPr/>
        </p:nvPicPr>
        <p:blipFill>
          <a:blip r:embed="rId3"/>
          <a:stretch>
            <a:fillRect/>
          </a:stretch>
        </p:blipFill>
        <p:spPr>
          <a:xfrm>
            <a:off x="3273430" y="-178558"/>
            <a:ext cx="21497498" cy="7215116"/>
          </a:xfrm>
          <a:prstGeom prst="rect">
            <a:avLst/>
          </a:prstGeom>
        </p:spPr>
      </p:pic>
      <p:sp>
        <p:nvSpPr>
          <p:cNvPr id="5" name="TextBox 4">
            <a:extLst>
              <a:ext uri="{FF2B5EF4-FFF2-40B4-BE49-F238E27FC236}">
                <a16:creationId xmlns:a16="http://schemas.microsoft.com/office/drawing/2014/main" id="{DC74EC34-E171-44E0-AB4A-2EE30552F91D}"/>
              </a:ext>
            </a:extLst>
          </p:cNvPr>
          <p:cNvSpPr txBox="1"/>
          <p:nvPr/>
        </p:nvSpPr>
        <p:spPr>
          <a:xfrm>
            <a:off x="311625" y="1794608"/>
            <a:ext cx="6077079" cy="4025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Maza mēroga</a:t>
            </a:r>
            <a:r>
              <a:rPr lang="nl-NL" dirty="0">
                <a:solidFill>
                  <a:prstClr val="black"/>
                </a:solidFill>
                <a:latin typeface="Century Gothic" panose="020B0502020202020204"/>
                <a:ea typeface="+mn-lt"/>
                <a:cs typeface="+mn-lt"/>
              </a:rPr>
              <a:t>: max.</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 €200.000,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līdzfinansējums </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80%, 3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partneri no </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3 </a:t>
            </a:r>
            <a:r>
              <a:rPr kumimoji="0" lang="lv-LV" sz="1800" b="0" i="0" u="none" strike="noStrike" kern="1200" cap="none" spc="0" normalizeH="0" baseline="0" noProof="0" dirty="0" err="1">
                <a:ln>
                  <a:noFill/>
                </a:ln>
                <a:solidFill>
                  <a:prstClr val="black"/>
                </a:solidFill>
                <a:effectLst/>
                <a:uLnTx/>
                <a:uFillTx/>
                <a:latin typeface="Century Gothic" panose="020B0502020202020204"/>
                <a:ea typeface="+mn-lt"/>
                <a:cs typeface="+mn-lt"/>
              </a:rPr>
              <a:t>da</a:t>
            </a:r>
            <a:r>
              <a:rPr lang="lv-LV" dirty="0" err="1">
                <a:solidFill>
                  <a:prstClr val="black"/>
                </a:solidFill>
                <a:latin typeface="Century Gothic" panose="020B0502020202020204"/>
                <a:ea typeface="+mn-lt"/>
                <a:cs typeface="+mn-lt"/>
              </a:rPr>
              <a:t>žādām</a:t>
            </a:r>
            <a:r>
              <a:rPr lang="lv-LV" dirty="0">
                <a:solidFill>
                  <a:prstClr val="black"/>
                </a:solidFill>
                <a:latin typeface="Century Gothic" panose="020B0502020202020204"/>
                <a:ea typeface="+mn-lt"/>
                <a:cs typeface="+mn-lt"/>
              </a:rPr>
              <a:t> valstīm</a:t>
            </a: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285750" indent="-285750">
              <a:buFont typeface="Arial" panose="020B0604020202020204" pitchFamily="34" charset="0"/>
              <a:buChar char="•"/>
              <a:defRPr/>
            </a:pPr>
            <a:r>
              <a:rPr lang="lv-LV" dirty="0">
                <a:solidFill>
                  <a:prstClr val="black"/>
                </a:solidFill>
                <a:latin typeface="Century Gothic" panose="020B0502020202020204"/>
                <a:ea typeface="+mn-lt"/>
                <a:cs typeface="+mn-lt"/>
              </a:rPr>
              <a:t>Vidēja mēroga</a:t>
            </a:r>
            <a:r>
              <a:rPr lang="nl-NL" dirty="0">
                <a:solidFill>
                  <a:prstClr val="black"/>
                </a:solidFill>
                <a:latin typeface="Century Gothic" panose="020B0502020202020204"/>
                <a:ea typeface="+mn-lt"/>
                <a:cs typeface="+mn-lt"/>
              </a:rPr>
              <a:t>: max.</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 €1.000.000,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līdzfinansējums</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 70%, 5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partneri no </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5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dažādām valstīm</a:t>
            </a: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285750" indent="-285750">
              <a:buFont typeface="Arial" panose="020B0604020202020204" pitchFamily="34" charset="0"/>
              <a:buChar char="•"/>
              <a:defRPr/>
            </a:pPr>
            <a:r>
              <a:rPr lang="lv-LV" dirty="0">
                <a:solidFill>
                  <a:prstClr val="black"/>
                </a:solidFill>
                <a:latin typeface="Century Gothic" panose="020B0502020202020204"/>
                <a:ea typeface="+mn-lt"/>
                <a:cs typeface="+mn-lt"/>
              </a:rPr>
              <a:t>Liela mēroga</a:t>
            </a:r>
            <a:r>
              <a:rPr lang="nl-NL" dirty="0">
                <a:solidFill>
                  <a:prstClr val="black"/>
                </a:solidFill>
                <a:latin typeface="Century Gothic" panose="020B0502020202020204"/>
                <a:ea typeface="+mn-lt"/>
                <a:cs typeface="+mn-lt"/>
              </a:rPr>
              <a:t>: max.</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 €2.000.000,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līdzfinansējums </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60%, 10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partneri no </a:t>
            </a: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10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dažādām valstīm</a:t>
            </a: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rPr>
              <a:t>Max 48 </a:t>
            </a:r>
            <a:r>
              <a:rPr kumimoji="0" lang="lv-LV" sz="1800" b="0" i="0" u="none" strike="noStrike" kern="1200" cap="none" spc="0" normalizeH="0" baseline="0" noProof="0" dirty="0">
                <a:ln>
                  <a:noFill/>
                </a:ln>
                <a:solidFill>
                  <a:prstClr val="black"/>
                </a:solidFill>
                <a:effectLst/>
                <a:uLnTx/>
                <a:uFillTx/>
                <a:latin typeface="Century Gothic" panose="020B0502020202020204"/>
                <a:ea typeface="+mn-lt"/>
                <a:cs typeface="+mn-lt"/>
              </a:rPr>
              <a:t>mēneši</a:t>
            </a: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entury Gothic" panose="020B0502020202020204"/>
                <a:ea typeface="+mn-lt"/>
                <a:cs typeface="+mn-lt"/>
              </a:rPr>
              <a:t>Bu</a:t>
            </a:r>
            <a:r>
              <a:rPr kumimoji="0" lang="lv-LV" sz="1800" b="1" i="0" u="none" strike="noStrike" kern="1200" cap="none" spc="0" normalizeH="0" baseline="0" noProof="0" dirty="0" err="1">
                <a:ln>
                  <a:noFill/>
                </a:ln>
                <a:solidFill>
                  <a:prstClr val="black"/>
                </a:solidFill>
                <a:effectLst/>
                <a:uLnTx/>
                <a:uFillTx/>
                <a:latin typeface="Century Gothic" panose="020B0502020202020204"/>
                <a:ea typeface="+mn-lt"/>
                <a:cs typeface="+mn-lt"/>
              </a:rPr>
              <a:t>džets</a:t>
            </a:r>
            <a:r>
              <a:rPr kumimoji="0" lang="nl-NL" sz="1800" b="1" i="0" u="none" strike="noStrike" kern="1200" cap="none" spc="0" normalizeH="0" baseline="0" noProof="0" dirty="0">
                <a:ln>
                  <a:noFill/>
                </a:ln>
                <a:solidFill>
                  <a:prstClr val="black"/>
                </a:solidFill>
                <a:effectLst/>
                <a:uLnTx/>
                <a:uFillTx/>
                <a:latin typeface="Century Gothic" panose="020B0502020202020204"/>
                <a:ea typeface="+mn-lt"/>
                <a:cs typeface="+mn-lt"/>
              </a:rPr>
              <a:t>: </a:t>
            </a:r>
            <a:r>
              <a:rPr kumimoji="0" lang="nl-NL" sz="1800" i="0" u="none" strike="noStrike" kern="1200" cap="none" spc="0" normalizeH="0" baseline="0" noProof="0" dirty="0">
                <a:ln>
                  <a:noFill/>
                </a:ln>
                <a:solidFill>
                  <a:prstClr val="black"/>
                </a:solidFill>
                <a:effectLst/>
                <a:uLnTx/>
                <a:uFillTx/>
                <a:latin typeface="Century Gothic" panose="020B0502020202020204"/>
                <a:ea typeface="+mn-lt"/>
                <a:cs typeface="+mn-lt"/>
              </a:rPr>
              <a:t> 61 </a:t>
            </a:r>
            <a:r>
              <a:rPr kumimoji="0" lang="lv-LV" sz="1800" i="0" u="none" strike="noStrike" kern="1200" cap="none" spc="0" normalizeH="0" baseline="0" noProof="0" dirty="0">
                <a:ln>
                  <a:noFill/>
                </a:ln>
                <a:solidFill>
                  <a:prstClr val="black"/>
                </a:solidFill>
                <a:effectLst/>
                <a:uLnTx/>
                <a:uFillTx/>
                <a:latin typeface="Century Gothic" panose="020B0502020202020204"/>
                <a:ea typeface="+mn-lt"/>
                <a:cs typeface="+mn-lt"/>
              </a:rPr>
              <a:t>miljoni eiro </a:t>
            </a:r>
            <a:endParaRPr kumimoji="0" lang="en-GB" sz="180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prstClr val="black"/>
                </a:solidFill>
                <a:latin typeface="Century Gothic" panose="020B0502020202020204"/>
                <a:ea typeface="+mn-lt"/>
                <a:cs typeface="+mn-lt"/>
              </a:rPr>
              <a:t>Launch of call: </a:t>
            </a:r>
            <a:r>
              <a:rPr lang="lv-LV" dirty="0">
                <a:solidFill>
                  <a:prstClr val="black"/>
                </a:solidFill>
                <a:latin typeface="Century Gothic" panose="020B0502020202020204"/>
                <a:ea typeface="+mn-lt"/>
                <a:cs typeface="+mn-lt"/>
              </a:rPr>
              <a:t>2022. gada 17. novembris</a:t>
            </a:r>
            <a:br>
              <a:rPr kumimoji="0" lang="nl-NL" sz="1800" b="1" i="0" u="none" strike="noStrike" kern="1200" cap="none" spc="0" normalizeH="0" baseline="0" noProof="0" dirty="0">
                <a:ln>
                  <a:noFill/>
                </a:ln>
                <a:solidFill>
                  <a:prstClr val="black"/>
                </a:solidFill>
                <a:effectLst/>
                <a:uLnTx/>
                <a:uFillTx/>
                <a:latin typeface="Century Gothic" panose="020B0502020202020204"/>
                <a:ea typeface="+mn-lt"/>
                <a:cs typeface="+mn-lt"/>
              </a:rPr>
            </a:br>
            <a:r>
              <a:rPr kumimoji="0" lang="nl-NL" sz="1800" b="1" i="0" u="none" strike="noStrike" kern="1200" cap="none" spc="0" normalizeH="0" baseline="0" noProof="0" dirty="0">
                <a:ln>
                  <a:noFill/>
                </a:ln>
                <a:solidFill>
                  <a:prstClr val="black"/>
                </a:solidFill>
                <a:effectLst/>
                <a:uLnTx/>
                <a:uFillTx/>
                <a:latin typeface="Century Gothic" panose="020B0502020202020204"/>
                <a:ea typeface="+mn-lt"/>
                <a:cs typeface="+mn-lt"/>
              </a:rPr>
              <a:t>Deadline: </a:t>
            </a:r>
            <a:r>
              <a:rPr kumimoji="0" lang="nl-NL" sz="1800" i="0" u="none" strike="noStrike" kern="1200" cap="none" spc="0" normalizeH="0" baseline="0" noProof="0" dirty="0">
                <a:ln>
                  <a:noFill/>
                </a:ln>
                <a:solidFill>
                  <a:prstClr val="black"/>
                </a:solidFill>
                <a:effectLst/>
                <a:uLnTx/>
                <a:uFillTx/>
                <a:latin typeface="Century Gothic" panose="020B0502020202020204"/>
                <a:ea typeface="+mn-lt"/>
                <a:cs typeface="+mn-lt"/>
              </a:rPr>
              <a:t>2023</a:t>
            </a:r>
            <a:r>
              <a:rPr kumimoji="0" lang="lv-LV" sz="1800" i="0" u="none" strike="noStrike" kern="1200" cap="none" spc="0" normalizeH="0" baseline="0" noProof="0" dirty="0">
                <a:ln>
                  <a:noFill/>
                </a:ln>
                <a:solidFill>
                  <a:prstClr val="black"/>
                </a:solidFill>
                <a:effectLst/>
                <a:uLnTx/>
                <a:uFillTx/>
                <a:latin typeface="Century Gothic" panose="020B0502020202020204"/>
                <a:ea typeface="+mn-lt"/>
                <a:cs typeface="+mn-lt"/>
              </a:rPr>
              <a:t>. gada 23. februārī</a:t>
            </a:r>
            <a:endParaRPr kumimoji="0" lang="en-GB" sz="180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285750" marR="0" lvl="0" indent="-285750" algn="l" defTabSz="914400" rtl="0" eaLnBrk="1" fontAlgn="auto" latinLnBrk="0" hangingPunct="1">
              <a:lnSpc>
                <a:spcPct val="100000"/>
              </a:lnSpc>
              <a:spcBef>
                <a:spcPct val="20000"/>
              </a:spcBef>
              <a:spcAft>
                <a:spcPts val="600"/>
              </a:spcAft>
              <a:buClrTx/>
              <a:buSzTx/>
              <a:buFont typeface="'Wingdings 2',Sans-Serif"/>
              <a:buChar char=""/>
              <a:tabLst/>
              <a:defRPr/>
            </a:pP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p:txBody>
      </p:sp>
      <p:sp>
        <p:nvSpPr>
          <p:cNvPr id="7" name="Tekstvak 6">
            <a:extLst>
              <a:ext uri="{FF2B5EF4-FFF2-40B4-BE49-F238E27FC236}">
                <a16:creationId xmlns:a16="http://schemas.microsoft.com/office/drawing/2014/main" id="{00AA460F-C118-4BDA-A288-E1ECCB321F99}"/>
              </a:ext>
            </a:extLst>
          </p:cNvPr>
          <p:cNvSpPr txBox="1"/>
          <p:nvPr/>
        </p:nvSpPr>
        <p:spPr>
          <a:xfrm>
            <a:off x="408160" y="268234"/>
            <a:ext cx="77250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4400" b="1" i="0" u="none" strike="noStrike" kern="1200" cap="none" spc="0" normalizeH="0" baseline="0" noProof="0" dirty="0">
                <a:ln>
                  <a:noFill/>
                </a:ln>
                <a:solidFill>
                  <a:prstClr val="black"/>
                </a:solidFill>
                <a:effectLst/>
                <a:uLnTx/>
                <a:uFillTx/>
                <a:latin typeface="Century Gothic" panose="020B0502020202020204"/>
                <a:ea typeface="+mn-ea"/>
                <a:cs typeface="+mn-cs"/>
              </a:rPr>
              <a:t>Eiropas sadarbības projekti</a:t>
            </a:r>
            <a:endParaRPr kumimoji="0" lang="nl-NL" sz="4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116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8B616F-177E-4BD8-AA8A-05910D3094A9}"/>
              </a:ext>
            </a:extLst>
          </p:cNvPr>
          <p:cNvSpPr/>
          <p:nvPr/>
        </p:nvSpPr>
        <p:spPr>
          <a:xfrm>
            <a:off x="-8371" y="-174008"/>
            <a:ext cx="12570485" cy="7039969"/>
          </a:xfrm>
          <a:prstGeom prst="rect">
            <a:avLst/>
          </a:prstGeom>
          <a:solidFill>
            <a:srgbClr val="F6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DC74EC34-E171-44E0-AB4A-2EE30552F91D}"/>
              </a:ext>
            </a:extLst>
          </p:cNvPr>
          <p:cNvSpPr txBox="1"/>
          <p:nvPr/>
        </p:nvSpPr>
        <p:spPr>
          <a:xfrm>
            <a:off x="311625" y="1794608"/>
            <a:ext cx="607707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lt"/>
              <a:cs typeface="+mn-lt"/>
            </a:endParaRPr>
          </a:p>
          <a:p>
            <a:pPr marL="342900" indent="-342900" algn="l">
              <a:buAutoNum type="arabicPeriod"/>
            </a:pPr>
            <a:r>
              <a:rPr lang="lv-LV" b="1" i="0" dirty="0">
                <a:effectLst/>
                <a:latin typeface="Century Gothic" panose="020B0502020202020204" pitchFamily="34" charset="0"/>
              </a:rPr>
              <a:t>Individuālās mobilitātes granti</a:t>
            </a:r>
            <a:br>
              <a:rPr lang="lv-LV" i="0" dirty="0">
                <a:effectLst/>
                <a:latin typeface="Century Gothic" panose="020B0502020202020204" pitchFamily="34" charset="0"/>
              </a:rPr>
            </a:br>
            <a:r>
              <a:rPr lang="lv-LV" i="0" dirty="0">
                <a:effectLst/>
                <a:latin typeface="Century Gothic" panose="020B0502020202020204" pitchFamily="34" charset="0"/>
              </a:rPr>
              <a:t>Individuāliem māksliniekiem un kultūras profesionāļiem, kas ceļo no 7 līdz 60 dienām, vai personu grupām (līdz 5 personām, kas ceļo no 7 līdz 21 dienai).Katru gadu no rudens līdz pavasarim būs pieejami konkursi visās nozarēs.</a:t>
            </a:r>
          </a:p>
          <a:p>
            <a:pPr marL="342900" indent="-342900" algn="l">
              <a:buAutoNum type="arabicPeriod"/>
            </a:pPr>
            <a:endParaRPr lang="lv-LV" dirty="0">
              <a:latin typeface="Century Gothic" panose="020B0502020202020204" pitchFamily="34" charset="0"/>
            </a:endParaRPr>
          </a:p>
          <a:p>
            <a:pPr marL="342900" indent="-342900" algn="l">
              <a:buAutoNum type="arabicPeriod"/>
            </a:pPr>
            <a:r>
              <a:rPr lang="lv-LV" b="1" i="0" dirty="0">
                <a:effectLst/>
                <a:latin typeface="Century Gothic" panose="020B0502020202020204" pitchFamily="34" charset="0"/>
              </a:rPr>
              <a:t>Rezidentu granti</a:t>
            </a:r>
            <a:br>
              <a:rPr lang="lv-LV" b="1" i="0" dirty="0">
                <a:effectLst/>
                <a:latin typeface="Century Gothic" panose="020B0502020202020204" pitchFamily="34" charset="0"/>
              </a:rPr>
            </a:br>
            <a:r>
              <a:rPr lang="lv-LV" i="0" dirty="0">
                <a:effectLst/>
                <a:latin typeface="Century Gothic" panose="020B0502020202020204" pitchFamily="34" charset="0"/>
              </a:rPr>
              <a:t>īstermiņa rezidences no 1 līdz 3 mēnešiem, </a:t>
            </a:r>
            <a:r>
              <a:rPr lang="lv-LV" dirty="0">
                <a:latin typeface="Century Gothic" panose="020B0502020202020204" pitchFamily="34" charset="0"/>
              </a:rPr>
              <a:t>vai </a:t>
            </a:r>
            <a:r>
              <a:rPr lang="lv-LV" i="0" dirty="0">
                <a:effectLst/>
                <a:latin typeface="Century Gothic" panose="020B0502020202020204" pitchFamily="34" charset="0"/>
              </a:rPr>
              <a:t>ilgtermiņa uzturēšanās no 3 līdz 6 mēnešiem, vai pagarinātās rezidences līdz 10 mēnešiem.</a:t>
            </a:r>
            <a:br>
              <a:rPr lang="lv-LV" i="0" dirty="0">
                <a:effectLst/>
                <a:latin typeface="Century Gothic" panose="020B0502020202020204" pitchFamily="34" charset="0"/>
              </a:rPr>
            </a:br>
            <a:r>
              <a:rPr lang="lv-LV" i="0" dirty="0">
                <a:effectLst/>
                <a:latin typeface="Century Gothic" panose="020B0502020202020204" pitchFamily="34" charset="0"/>
              </a:rPr>
              <a:t>Uzaicinājumi uz katru sektoru tiks atvērti divas reizes shēmas darbības laikā.</a:t>
            </a:r>
            <a:endParaRPr kumimoji="0" lang="nl-NL" sz="1800" i="0" u="none" strike="noStrike" kern="1200" cap="none" spc="0" normalizeH="0" baseline="0" noProof="0" dirty="0">
              <a:ln>
                <a:noFill/>
              </a:ln>
              <a:effectLst/>
              <a:uLnTx/>
              <a:uFillTx/>
              <a:latin typeface="Century Gothic" panose="020B0502020202020204" pitchFamily="34" charset="0"/>
              <a:ea typeface="+mn-lt"/>
              <a:cs typeface="+mn-lt"/>
            </a:endParaRPr>
          </a:p>
        </p:txBody>
      </p:sp>
      <p:sp>
        <p:nvSpPr>
          <p:cNvPr id="7" name="Tekstvak 6">
            <a:extLst>
              <a:ext uri="{FF2B5EF4-FFF2-40B4-BE49-F238E27FC236}">
                <a16:creationId xmlns:a16="http://schemas.microsoft.com/office/drawing/2014/main" id="{00AA460F-C118-4BDA-A288-E1ECCB321F99}"/>
              </a:ext>
            </a:extLst>
          </p:cNvPr>
          <p:cNvSpPr txBox="1"/>
          <p:nvPr/>
        </p:nvSpPr>
        <p:spPr>
          <a:xfrm>
            <a:off x="408160" y="268234"/>
            <a:ext cx="77250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4400" b="1" i="0" u="none" strike="noStrike" kern="1200" cap="none" spc="0" normalizeH="0" baseline="0" noProof="0" dirty="0" err="1">
                <a:ln>
                  <a:noFill/>
                </a:ln>
                <a:solidFill>
                  <a:prstClr val="black"/>
                </a:solidFill>
                <a:effectLst/>
                <a:uLnTx/>
                <a:uFillTx/>
                <a:latin typeface="Century Gothic" panose="020B0502020202020204"/>
                <a:ea typeface="+mn-ea"/>
                <a:cs typeface="+mn-cs"/>
              </a:rPr>
              <a:t>Culture</a:t>
            </a:r>
            <a:r>
              <a:rPr kumimoji="0" lang="lv-LV" sz="44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lv-LV" sz="4400" b="1" i="0" u="none" strike="noStrike" kern="1200" cap="none" spc="0" normalizeH="0" baseline="0" noProof="0" dirty="0" err="1">
                <a:ln>
                  <a:noFill/>
                </a:ln>
                <a:solidFill>
                  <a:prstClr val="black"/>
                </a:solidFill>
                <a:effectLst/>
                <a:uLnTx/>
                <a:uFillTx/>
                <a:latin typeface="Century Gothic" panose="020B0502020202020204"/>
                <a:ea typeface="+mn-ea"/>
                <a:cs typeface="+mn-cs"/>
              </a:rPr>
              <a:t>Moves</a:t>
            </a:r>
            <a:r>
              <a:rPr kumimoji="0" lang="lv-LV" sz="44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lv-LV" sz="4400" b="1" i="0" u="none" strike="noStrike" kern="1200" cap="none" spc="0" normalizeH="0" baseline="0" noProof="0" dirty="0" err="1">
                <a:ln>
                  <a:noFill/>
                </a:ln>
                <a:solidFill>
                  <a:prstClr val="black"/>
                </a:solidFill>
                <a:effectLst/>
                <a:uLnTx/>
                <a:uFillTx/>
                <a:latin typeface="Century Gothic" panose="020B0502020202020204"/>
                <a:ea typeface="+mn-ea"/>
                <a:cs typeface="+mn-cs"/>
              </a:rPr>
              <a:t>Europe</a:t>
            </a:r>
            <a:endParaRPr kumimoji="0" lang="nl-NL" sz="4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Attēls 5" descr="Attēls, kurā ir lelle&#10;&#10;Apraksts ģenerēts automātiski">
            <a:extLst>
              <a:ext uri="{FF2B5EF4-FFF2-40B4-BE49-F238E27FC236}">
                <a16:creationId xmlns:a16="http://schemas.microsoft.com/office/drawing/2014/main" id="{F68A7462-E37B-5237-7E0B-3AC90E64C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175" y="0"/>
            <a:ext cx="16225454" cy="7042446"/>
          </a:xfrm>
          <a:prstGeom prst="rect">
            <a:avLst/>
          </a:prstGeom>
        </p:spPr>
      </p:pic>
    </p:spTree>
    <p:extLst>
      <p:ext uri="{BB962C8B-B14F-4D97-AF65-F5344CB8AC3E}">
        <p14:creationId xmlns:p14="http://schemas.microsoft.com/office/powerpoint/2010/main" val="217051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914400" y="2776671"/>
            <a:ext cx="10363200" cy="960442"/>
          </a:xfrm>
        </p:spPr>
        <p:txBody>
          <a:bodyPr/>
          <a:lstStyle/>
          <a:p>
            <a:r>
              <a:rPr lang="lv-LV" dirty="0">
                <a:latin typeface="+mj-lt"/>
                <a:cs typeface="Times New Roman" panose="02020603050405020304" pitchFamily="18" charset="0"/>
              </a:rPr>
              <a:t>Paldies!</a:t>
            </a:r>
          </a:p>
        </p:txBody>
      </p:sp>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mtClean="0"/>
              <a:pPr>
                <a:defRPr/>
              </a:pPr>
              <a:t>22</a:t>
            </a:fld>
            <a:endParaRPr lang="en-US" altLang="lv-LV"/>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483" y="5433415"/>
            <a:ext cx="1803117" cy="1043585"/>
          </a:xfrm>
          <a:prstGeom prst="rect">
            <a:avLst/>
          </a:prstGeom>
        </p:spPr>
      </p:pic>
      <p:sp>
        <p:nvSpPr>
          <p:cNvPr id="11" name="TextBox 10">
            <a:extLst>
              <a:ext uri="{FF2B5EF4-FFF2-40B4-BE49-F238E27FC236}">
                <a16:creationId xmlns:a16="http://schemas.microsoft.com/office/drawing/2014/main" id="{7AD6C18C-6D6A-46A4-8064-78CB7E2E2EAE}"/>
              </a:ext>
            </a:extLst>
          </p:cNvPr>
          <p:cNvSpPr txBox="1"/>
          <p:nvPr/>
        </p:nvSpPr>
        <p:spPr>
          <a:xfrm>
            <a:off x="3048000" y="3396790"/>
            <a:ext cx="6096000" cy="1384995"/>
          </a:xfrm>
          <a:prstGeom prst="rect">
            <a:avLst/>
          </a:prstGeom>
          <a:noFill/>
        </p:spPr>
        <p:txBody>
          <a:bodyPr wrap="square">
            <a:spAutoFit/>
          </a:bodyPr>
          <a:lstStyle/>
          <a:p>
            <a:pPr algn="ctr"/>
            <a:r>
              <a:rPr lang="lv-LV" sz="1400" dirty="0">
                <a:solidFill>
                  <a:srgbClr val="010202"/>
                </a:solidFill>
                <a:latin typeface="+mj-lt"/>
                <a:cs typeface="Times New Roman" panose="02020603050405020304" pitchFamily="18" charset="0"/>
              </a:rPr>
              <a:t>Darja Aksjonova</a:t>
            </a: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Latvijas</a:t>
            </a:r>
            <a:r>
              <a:rPr lang="lv-LV" sz="1400" spc="-50"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Zinātnes</a:t>
            </a:r>
            <a:r>
              <a:rPr lang="lv-LV" sz="1400" spc="-45"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padomes</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Starptautiskās sadarbības programmu projektu departamenta </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Apvārsnis Eiropa Nacionālā kontaktpunkta vecākā eksperte</a:t>
            </a:r>
          </a:p>
          <a:p>
            <a:pPr algn="ctr"/>
            <a:r>
              <a:rPr lang="lv-LV" sz="1400" dirty="0">
                <a:solidFill>
                  <a:srgbClr val="010202"/>
                </a:solidFill>
                <a:latin typeface="+mj-lt"/>
                <a:cs typeface="Times New Roman" panose="02020603050405020304" pitchFamily="18" charset="0"/>
              </a:rPr>
              <a:t>E-pasts: darja.aksjonova@lzp.gov.lv</a:t>
            </a:r>
          </a:p>
          <a:p>
            <a:pPr algn="ctr"/>
            <a:r>
              <a:rPr lang="lv-LV" sz="1400" dirty="0">
                <a:solidFill>
                  <a:srgbClr val="010202"/>
                </a:solidFill>
                <a:latin typeface="+mj-lt"/>
                <a:cs typeface="Times New Roman" panose="02020603050405020304" pitchFamily="18" charset="0"/>
              </a:rPr>
              <a:t>Telefons: +371 29812647</a:t>
            </a:r>
          </a:p>
        </p:txBody>
      </p:sp>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3" y="5556775"/>
            <a:ext cx="478249" cy="478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3" y="5053941"/>
            <a:ext cx="457863" cy="45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141841" y="6046946"/>
            <a:ext cx="712694" cy="55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14400" y="5128983"/>
            <a:ext cx="1565566" cy="307777"/>
          </a:xfrm>
          <a:prstGeom prst="rect">
            <a:avLst/>
          </a:prstGeom>
          <a:noFill/>
        </p:spPr>
        <p:txBody>
          <a:bodyPr wrap="square" rtlCol="0">
            <a:spAutoFit/>
          </a:bodyPr>
          <a:lstStyle/>
          <a:p>
            <a:r>
              <a:rPr lang="lv-LV" sz="1400" dirty="0">
                <a:latin typeface="+mj-lt"/>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914400" y="6015444"/>
            <a:ext cx="4053994" cy="523220"/>
          </a:xfrm>
          <a:prstGeom prst="rect">
            <a:avLst/>
          </a:prstGeom>
          <a:noFill/>
        </p:spPr>
        <p:txBody>
          <a:bodyPr wrap="square" rtlCol="0">
            <a:spAutoFit/>
          </a:bodyPr>
          <a:lstStyle/>
          <a:p>
            <a:r>
              <a:rPr lang="lv-LV" sz="1400" dirty="0">
                <a:latin typeface="+mj-lt"/>
                <a:hlinkClick r:id="rId6"/>
              </a:rPr>
              <a:t>https://lzp.gov.lv/starptautiskas-sadarbibas-programmas/apvarsnis-eiropa/</a:t>
            </a:r>
            <a:r>
              <a:rPr lang="lv-LV" sz="1400" dirty="0">
                <a:latin typeface="+mj-lt"/>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14400" y="5511804"/>
            <a:ext cx="4053994" cy="523220"/>
          </a:xfrm>
          <a:prstGeom prst="rect">
            <a:avLst/>
          </a:prstGeom>
          <a:noFill/>
        </p:spPr>
        <p:txBody>
          <a:bodyPr wrap="square" rtlCol="0">
            <a:spAutoFit/>
          </a:bodyPr>
          <a:lstStyle/>
          <a:p>
            <a:r>
              <a:rPr lang="lv-LV" sz="1400" i="0" dirty="0">
                <a:solidFill>
                  <a:srgbClr val="050505"/>
                </a:solidFill>
                <a:effectLst/>
                <a:latin typeface="+mj-lt"/>
              </a:rPr>
              <a:t>@</a:t>
            </a:r>
            <a:r>
              <a:rPr lang="de-DE" sz="1400" i="0" dirty="0">
                <a:solidFill>
                  <a:srgbClr val="050505"/>
                </a:solidFill>
                <a:effectLst/>
                <a:latin typeface="+mj-lt"/>
              </a:rPr>
              <a:t>Apvārsnis EU Latvijas Nacionālais kontaktpunkts - HE NCP LV</a:t>
            </a:r>
          </a:p>
        </p:txBody>
      </p:sp>
    </p:spTree>
    <p:extLst>
      <p:ext uri="{BB962C8B-B14F-4D97-AF65-F5344CB8AC3E}">
        <p14:creationId xmlns:p14="http://schemas.microsoft.com/office/powerpoint/2010/main" val="154161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3</a:t>
            </a:fld>
            <a:endParaRPr lang="en-US" altLang="lv-LV"/>
          </a:p>
        </p:txBody>
      </p:sp>
      <p:sp>
        <p:nvSpPr>
          <p:cNvPr id="33" name="Oval 4">
            <a:extLst>
              <a:ext uri="{FF2B5EF4-FFF2-40B4-BE49-F238E27FC236}">
                <a16:creationId xmlns:a16="http://schemas.microsoft.com/office/drawing/2014/main" id="{E571B5F6-3D62-3047-B352-ADDA8E6090D4}"/>
              </a:ext>
            </a:extLst>
          </p:cNvPr>
          <p:cNvSpPr txBox="1"/>
          <p:nvPr/>
        </p:nvSpPr>
        <p:spPr>
          <a:xfrm>
            <a:off x="1882064" y="3727806"/>
            <a:ext cx="2578259"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DESTINATION 4 </a:t>
            </a:r>
            <a:endParaRPr kumimoji="0" lang="lv-LV"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DIGITAL AND EMERGING TECHNOLOGIES FOR COMPETITIVENESS AND FIT FOR THE GREEN DEAL</a:t>
            </a:r>
            <a:endParaRPr kumimoji="0" lang="lv-LV" sz="1600" b="1" i="0" u="none" strike="noStrike" kern="0" cap="none" spc="0" normalizeH="0" baseline="0" noProof="0" dirty="0">
              <a:ln>
                <a:noFill/>
              </a:ln>
              <a:solidFill>
                <a:prstClr val="white"/>
              </a:solidFill>
              <a:effectLst/>
              <a:uLnTx/>
              <a:uFillTx/>
              <a:latin typeface="Verdana"/>
              <a:ea typeface="+mn-ea"/>
              <a:cs typeface="+mn-cs"/>
            </a:endParaRPr>
          </a:p>
        </p:txBody>
      </p:sp>
      <p:grpSp>
        <p:nvGrpSpPr>
          <p:cNvPr id="34" name="Group 33">
            <a:extLst>
              <a:ext uri="{FF2B5EF4-FFF2-40B4-BE49-F238E27FC236}">
                <a16:creationId xmlns:a16="http://schemas.microsoft.com/office/drawing/2014/main" id="{911034C9-0255-354B-AC12-460A8E296822}"/>
              </a:ext>
            </a:extLst>
          </p:cNvPr>
          <p:cNvGrpSpPr/>
          <p:nvPr/>
        </p:nvGrpSpPr>
        <p:grpSpPr>
          <a:xfrm>
            <a:off x="8326200" y="2599012"/>
            <a:ext cx="3311999" cy="3311999"/>
            <a:chOff x="7995012" y="3868817"/>
            <a:chExt cx="3311999" cy="3311999"/>
          </a:xfrm>
        </p:grpSpPr>
        <p:sp>
          <p:nvSpPr>
            <p:cNvPr id="35" name="Oval 34">
              <a:extLst>
                <a:ext uri="{FF2B5EF4-FFF2-40B4-BE49-F238E27FC236}">
                  <a16:creationId xmlns:a16="http://schemas.microsoft.com/office/drawing/2014/main" id="{F2282DD8-5694-AD4A-B9F1-D785F8F980F6}"/>
                </a:ext>
              </a:extLst>
            </p:cNvPr>
            <p:cNvSpPr/>
            <p:nvPr/>
          </p:nvSpPr>
          <p:spPr>
            <a:xfrm>
              <a:off x="7995012" y="3868817"/>
              <a:ext cx="3311999" cy="3311999"/>
            </a:xfrm>
            <a:prstGeom prst="ellipse">
              <a:avLst/>
            </a:prstGeom>
            <a:solidFill>
              <a:srgbClr val="44546A">
                <a:lumMod val="40000"/>
                <a:lumOff val="60000"/>
              </a:srgbClr>
            </a:solidFill>
            <a:ln w="12700" cap="flat" cmpd="sng" algn="ctr">
              <a:solidFill>
                <a:sysClr val="window" lastClr="FFFFFF">
                  <a:hueOff val="0"/>
                  <a:satOff val="0"/>
                  <a:lumOff val="0"/>
                  <a:alphaOff val="0"/>
                </a:sysClr>
              </a:solidFill>
              <a:prstDash val="solid"/>
              <a:miter lim="800000"/>
            </a:ln>
            <a:effectLst/>
          </p:spPr>
        </p:sp>
        <p:sp>
          <p:nvSpPr>
            <p:cNvPr id="36" name="Oval 4">
              <a:extLst>
                <a:ext uri="{FF2B5EF4-FFF2-40B4-BE49-F238E27FC236}">
                  <a16:creationId xmlns:a16="http://schemas.microsoft.com/office/drawing/2014/main" id="{18DD3826-88B1-414A-85C9-E031A304EBA9}"/>
                </a:ext>
              </a:extLst>
            </p:cNvPr>
            <p:cNvSpPr txBox="1"/>
            <p:nvPr/>
          </p:nvSpPr>
          <p:spPr>
            <a:xfrm>
              <a:off x="8535089" y="4444929"/>
              <a:ext cx="2314722" cy="2036463"/>
            </a:xfrm>
            <a:prstGeom prst="rect">
              <a:avLst/>
            </a:prstGeom>
            <a:noFill/>
            <a:ln>
              <a:noFill/>
            </a:ln>
            <a:effectLst/>
          </p:spPr>
          <p:txBody>
            <a:bodyPr spcFirstLastPara="0" vert="horz" wrap="square" lIns="24130" tIns="24130" rIns="24130" bIns="24130" numCol="1" spcCol="1270" anchor="ctr" anchorCtr="0">
              <a:noAutofit/>
            </a:bodyPr>
            <a:lstStyle/>
            <a:p>
              <a:pPr lvl="0" algn="ctr" defTabSz="844550" eaLnBrk="0" fontAlgn="base" hangingPunct="0">
                <a:lnSpc>
                  <a:spcPct val="90000"/>
                </a:lnSpc>
                <a:spcBef>
                  <a:spcPct val="0"/>
                </a:spcBef>
                <a:spcAft>
                  <a:spcPct val="35000"/>
                </a:spcAf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DESTINATION 3 </a:t>
              </a:r>
              <a:r>
                <a:rPr lang="en-US" sz="2000" dirty="0"/>
                <a:t>INNOVATIVE RESEARCH on SOCIAL and ECONOMIC TRANSFORMATIONS</a:t>
              </a:r>
              <a:endParaRPr kumimoji="0" lang="lv-LV"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7" name="Group 36">
            <a:extLst>
              <a:ext uri="{FF2B5EF4-FFF2-40B4-BE49-F238E27FC236}">
                <a16:creationId xmlns:a16="http://schemas.microsoft.com/office/drawing/2014/main" id="{8014E9E0-E3C9-C941-B607-416E1D8628DD}"/>
              </a:ext>
            </a:extLst>
          </p:cNvPr>
          <p:cNvGrpSpPr/>
          <p:nvPr/>
        </p:nvGrpSpPr>
        <p:grpSpPr>
          <a:xfrm>
            <a:off x="1564341" y="199135"/>
            <a:ext cx="3312000" cy="3312000"/>
            <a:chOff x="4498713" y="5"/>
            <a:chExt cx="2879993" cy="2879993"/>
          </a:xfrm>
        </p:grpSpPr>
        <p:sp>
          <p:nvSpPr>
            <p:cNvPr id="38" name="Oval 37">
              <a:extLst>
                <a:ext uri="{FF2B5EF4-FFF2-40B4-BE49-F238E27FC236}">
                  <a16:creationId xmlns:a16="http://schemas.microsoft.com/office/drawing/2014/main" id="{FD93F23D-EE59-144E-AAB0-6DF4BD2FCF64}"/>
                </a:ext>
              </a:extLst>
            </p:cNvPr>
            <p:cNvSpPr/>
            <p:nvPr/>
          </p:nvSpPr>
          <p:spPr>
            <a:xfrm>
              <a:off x="4498713" y="5"/>
              <a:ext cx="2879993" cy="2879993"/>
            </a:xfrm>
            <a:prstGeom prst="ellipse">
              <a:avLst/>
            </a:prstGeom>
            <a:solidFill>
              <a:srgbClr val="44546A">
                <a:lumMod val="40000"/>
                <a:lumOff val="60000"/>
              </a:srgbClr>
            </a:solidFill>
            <a:ln w="12700" cap="flat" cmpd="sng" algn="ctr">
              <a:solidFill>
                <a:sysClr val="window" lastClr="FFFFFF"/>
              </a:solidFill>
              <a:prstDash val="solid"/>
              <a:miter lim="800000"/>
            </a:ln>
            <a:effectLst/>
          </p:spPr>
        </p:sp>
        <p:sp>
          <p:nvSpPr>
            <p:cNvPr id="39" name="Oval 4">
              <a:extLst>
                <a:ext uri="{FF2B5EF4-FFF2-40B4-BE49-F238E27FC236}">
                  <a16:creationId xmlns:a16="http://schemas.microsoft.com/office/drawing/2014/main" id="{E870D63C-3936-A74C-8426-DD18CB0A9C26}"/>
                </a:ext>
              </a:extLst>
            </p:cNvPr>
            <p:cNvSpPr txBox="1"/>
            <p:nvPr/>
          </p:nvSpPr>
          <p:spPr>
            <a:xfrm>
              <a:off x="4920478" y="421770"/>
              <a:ext cx="2036463" cy="2036463"/>
            </a:xfrm>
            <a:prstGeom prst="rect">
              <a:avLst/>
            </a:prstGeom>
            <a:no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DESTINATION 1</a:t>
              </a:r>
              <a:endParaRPr kumimoji="0" lang="lv-LV"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1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600" dirty="0"/>
                <a:t>DESTINATION: INNOVATIVE RESEARCH ON DEMOCRACY AND GOVERNANCE</a:t>
              </a:r>
              <a:endParaRPr kumimoji="0" lang="en-US" sz="1600" b="0" i="0" u="none" strike="noStrike" kern="0" cap="none" spc="0" normalizeH="0" baseline="0" noProof="0" dirty="0">
                <a:ln>
                  <a:noFill/>
                </a:ln>
                <a:solidFill>
                  <a:prstClr val="black"/>
                </a:solidFill>
                <a:effectLst/>
                <a:uLnTx/>
                <a:uFillTx/>
                <a:latin typeface="Verdana"/>
                <a:ea typeface="+mn-ea"/>
                <a:cs typeface="+mn-cs"/>
              </a:endParaRPr>
            </a:p>
          </p:txBody>
        </p:sp>
      </p:grpSp>
      <p:grpSp>
        <p:nvGrpSpPr>
          <p:cNvPr id="40" name="Group 39">
            <a:extLst>
              <a:ext uri="{FF2B5EF4-FFF2-40B4-BE49-F238E27FC236}">
                <a16:creationId xmlns:a16="http://schemas.microsoft.com/office/drawing/2014/main" id="{DDBF4CA3-8092-DE40-A121-F144A0E9247C}"/>
              </a:ext>
            </a:extLst>
          </p:cNvPr>
          <p:cNvGrpSpPr/>
          <p:nvPr/>
        </p:nvGrpSpPr>
        <p:grpSpPr>
          <a:xfrm>
            <a:off x="4945270" y="1140499"/>
            <a:ext cx="3312000" cy="3312000"/>
            <a:chOff x="7328279" y="1334290"/>
            <a:chExt cx="2879993" cy="2879993"/>
          </a:xfrm>
          <a:solidFill>
            <a:srgbClr val="0070C0"/>
          </a:solidFill>
        </p:grpSpPr>
        <p:sp>
          <p:nvSpPr>
            <p:cNvPr id="41" name="Oval 40">
              <a:extLst>
                <a:ext uri="{FF2B5EF4-FFF2-40B4-BE49-F238E27FC236}">
                  <a16:creationId xmlns:a16="http://schemas.microsoft.com/office/drawing/2014/main" id="{9F0AD622-309F-764A-8CB1-5DF37745E350}"/>
                </a:ext>
              </a:extLst>
            </p:cNvPr>
            <p:cNvSpPr/>
            <p:nvPr/>
          </p:nvSpPr>
          <p:spPr>
            <a:xfrm>
              <a:off x="7328279" y="1334290"/>
              <a:ext cx="2879993" cy="2879993"/>
            </a:xfrm>
            <a:prstGeom prst="ellipse">
              <a:avLst/>
            </a:prstGeom>
            <a:grpFill/>
            <a:ln w="12700" cap="flat" cmpd="sng" algn="ctr">
              <a:solidFill>
                <a:sysClr val="window" lastClr="FFFFFF">
                  <a:hueOff val="0"/>
                  <a:satOff val="0"/>
                  <a:lumOff val="0"/>
                  <a:alphaOff val="0"/>
                </a:sysClr>
              </a:solidFill>
              <a:prstDash val="solid"/>
              <a:miter lim="800000"/>
            </a:ln>
            <a:effectLst/>
          </p:spPr>
        </p:sp>
        <p:sp>
          <p:nvSpPr>
            <p:cNvPr id="42" name="Oval 4">
              <a:extLst>
                <a:ext uri="{FF2B5EF4-FFF2-40B4-BE49-F238E27FC236}">
                  <a16:creationId xmlns:a16="http://schemas.microsoft.com/office/drawing/2014/main" id="{DAB3D140-0C08-884B-A446-AAAD4D88973D}"/>
                </a:ext>
              </a:extLst>
            </p:cNvPr>
            <p:cNvSpPr txBox="1"/>
            <p:nvPr/>
          </p:nvSpPr>
          <p:spPr>
            <a:xfrm>
              <a:off x="7750044" y="1756055"/>
              <a:ext cx="2036463" cy="2036463"/>
            </a:xfrm>
            <a:prstGeom prst="rect">
              <a:avLst/>
            </a:prstGeom>
            <a:grpFill/>
            <a:ln>
              <a:noFill/>
            </a:ln>
            <a:effectLst/>
          </p:spPr>
          <p:txBody>
            <a:bodyPr spcFirstLastPara="0" vert="horz" wrap="square" lIns="24130" tIns="24130" rIns="24130" bIns="24130" numCol="1" spcCol="1270" anchor="ctr" anchorCtr="0">
              <a:noAutofit/>
            </a:bodyPr>
            <a:lstStyle/>
            <a:p>
              <a:pPr marL="0" marR="0" lvl="0" indent="0" algn="ctr" defTabSz="84455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DESTINATION 2</a:t>
              </a:r>
              <a:r>
                <a:rPr kumimoji="0" lang="lv-LV"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2000" dirty="0"/>
                <a:t>INNOVATIVE RESEARCH ON EUROPEAN CULTURAL HERITAGE AND CULTURAL AND CREATIVE INDUSTRIES - BUILDING OUR FUTURE FROM THE PAST </a:t>
              </a:r>
              <a:endParaRPr kumimoji="0" lang="lv-LV"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22945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162058-3CC8-E448-82BC-A867168DCFF4}"/>
              </a:ext>
            </a:extLst>
          </p:cNvPr>
          <p:cNvSpPr>
            <a:spLocks noGrp="1"/>
          </p:cNvSpPr>
          <p:nvPr>
            <p:ph type="sldNum" sz="quarter" idx="12"/>
          </p:nvPr>
        </p:nvSpPr>
        <p:spPr/>
        <p:txBody>
          <a:bodyPr/>
          <a:lstStyle/>
          <a:p>
            <a:fld id="{660F3F40-12FA-4968-8235-5F18DAFE2DEF}" type="slidenum">
              <a:rPr lang="lv-LV" smtClean="0"/>
              <a:t>4</a:t>
            </a:fld>
            <a:endParaRPr lang="lv-LV"/>
          </a:p>
        </p:txBody>
      </p:sp>
      <p:sp>
        <p:nvSpPr>
          <p:cNvPr id="9" name="Rectangle 8">
            <a:extLst>
              <a:ext uri="{FF2B5EF4-FFF2-40B4-BE49-F238E27FC236}">
                <a16:creationId xmlns:a16="http://schemas.microsoft.com/office/drawing/2014/main" id="{FBE3E2CC-F8E8-8B4D-8F6A-D32193F94794}"/>
              </a:ext>
            </a:extLst>
          </p:cNvPr>
          <p:cNvSpPr/>
          <p:nvPr/>
        </p:nvSpPr>
        <p:spPr>
          <a:xfrm rot="16200000">
            <a:off x="-1966117" y="3481311"/>
            <a:ext cx="5099540" cy="1015663"/>
          </a:xfrm>
          <a:prstGeom prst="rect">
            <a:avLst/>
          </a:prstGeom>
          <a:ln w="12700">
            <a:solidFill>
              <a:srgbClr val="0070C0"/>
            </a:solidFill>
          </a:ln>
        </p:spPr>
        <p:txBody>
          <a:bodyPr wrap="square">
            <a:spAutoFit/>
          </a:bodyPr>
          <a:lstStyle/>
          <a:p>
            <a:pPr marL="0" marR="0" lvl="0" indent="0" defTabSz="938213" eaLnBrk="0" fontAlgn="base" latinLnBrk="0" hangingPunct="0">
              <a:lnSpc>
                <a:spcPct val="100000"/>
              </a:lnSpc>
              <a:spcBef>
                <a:spcPct val="0"/>
              </a:spcBef>
              <a:spcAft>
                <a:spcPct val="0"/>
              </a:spcAft>
              <a:buClrTx/>
              <a:buSzTx/>
              <a:buFontTx/>
              <a:buNone/>
              <a:tabLst/>
              <a:defRPr/>
            </a:pPr>
            <a:r>
              <a:rPr kumimoji="0" lang="lv-LV"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Strategic Plan</a:t>
            </a:r>
            <a:r>
              <a:rPr kumimoji="0" lang="en-US"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r>
              <a:rPr kumimoji="0" lang="lv-LV"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r>
              <a:rPr kumimoji="0" lang="en-US"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hlinkClick r:id="rId2"/>
              </a:rPr>
              <a:t>https://ec.europa.eu/info/sites/info/files/research_and_innovation/funding/documents/ec_rtd_horizon-europe-strategic-plan-2021-24.pdf</a:t>
            </a:r>
            <a:r>
              <a:rPr kumimoji="0" lang="en-US" sz="15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pic>
        <p:nvPicPr>
          <p:cNvPr id="4" name="Picture 3">
            <a:extLst>
              <a:ext uri="{FF2B5EF4-FFF2-40B4-BE49-F238E27FC236}">
                <a16:creationId xmlns:a16="http://schemas.microsoft.com/office/drawing/2014/main" id="{A9D42423-86CB-5F0C-92FA-96A13845DDAB}"/>
              </a:ext>
            </a:extLst>
          </p:cNvPr>
          <p:cNvPicPr>
            <a:picLocks noChangeAspect="1"/>
          </p:cNvPicPr>
          <p:nvPr/>
        </p:nvPicPr>
        <p:blipFill>
          <a:blip r:embed="rId3"/>
          <a:stretch>
            <a:fillRect/>
          </a:stretch>
        </p:blipFill>
        <p:spPr>
          <a:xfrm>
            <a:off x="1190394" y="63631"/>
            <a:ext cx="5571574" cy="4894654"/>
          </a:xfrm>
          <a:prstGeom prst="rect">
            <a:avLst/>
          </a:prstGeom>
        </p:spPr>
      </p:pic>
      <p:pic>
        <p:nvPicPr>
          <p:cNvPr id="6" name="Picture 5">
            <a:extLst>
              <a:ext uri="{FF2B5EF4-FFF2-40B4-BE49-F238E27FC236}">
                <a16:creationId xmlns:a16="http://schemas.microsoft.com/office/drawing/2014/main" id="{5E05D037-2617-5461-111D-5BE5DF6153F6}"/>
              </a:ext>
            </a:extLst>
          </p:cNvPr>
          <p:cNvPicPr>
            <a:picLocks noChangeAspect="1"/>
          </p:cNvPicPr>
          <p:nvPr/>
        </p:nvPicPr>
        <p:blipFill>
          <a:blip r:embed="rId4"/>
          <a:stretch>
            <a:fillRect/>
          </a:stretch>
        </p:blipFill>
        <p:spPr>
          <a:xfrm>
            <a:off x="6761968" y="0"/>
            <a:ext cx="5014549" cy="6356350"/>
          </a:xfrm>
          <a:prstGeom prst="rect">
            <a:avLst/>
          </a:prstGeom>
        </p:spPr>
      </p:pic>
    </p:spTree>
    <p:extLst>
      <p:ext uri="{BB962C8B-B14F-4D97-AF65-F5344CB8AC3E}">
        <p14:creationId xmlns:p14="http://schemas.microsoft.com/office/powerpoint/2010/main" val="385798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B694-1FA1-ED4F-855E-FE60B6657AB5}"/>
              </a:ext>
            </a:extLst>
          </p:cNvPr>
          <p:cNvSpPr>
            <a:spLocks noGrp="1"/>
          </p:cNvSpPr>
          <p:nvPr>
            <p:ph type="title"/>
          </p:nvPr>
        </p:nvSpPr>
        <p:spPr>
          <a:xfrm>
            <a:off x="1003151" y="0"/>
            <a:ext cx="10515600" cy="1325563"/>
          </a:xfrm>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Projektu tipi</a:t>
            </a:r>
            <a:endParaRPr lang="en-US" dirty="0"/>
          </a:p>
        </p:txBody>
      </p:sp>
      <p:sp>
        <p:nvSpPr>
          <p:cNvPr id="3" name="Slide Number Placeholder 2">
            <a:extLst>
              <a:ext uri="{FF2B5EF4-FFF2-40B4-BE49-F238E27FC236}">
                <a16:creationId xmlns:a16="http://schemas.microsoft.com/office/drawing/2014/main" id="{9597D451-073E-2442-946F-EE0A78FE5836}"/>
              </a:ext>
            </a:extLst>
          </p:cNvPr>
          <p:cNvSpPr>
            <a:spLocks noGrp="1"/>
          </p:cNvSpPr>
          <p:nvPr>
            <p:ph type="sldNum" sz="quarter" idx="12"/>
          </p:nvPr>
        </p:nvSpPr>
        <p:spPr/>
        <p:txBody>
          <a:bodyPr/>
          <a:lstStyle/>
          <a:p>
            <a:fld id="{660F3F40-12FA-4968-8235-5F18DAFE2DEF}" type="slidenum">
              <a:rPr lang="lv-LV" smtClean="0"/>
              <a:t>5</a:t>
            </a:fld>
            <a:endParaRPr lang="lv-LV"/>
          </a:p>
        </p:txBody>
      </p:sp>
      <p:graphicFrame>
        <p:nvGraphicFramePr>
          <p:cNvPr id="7" name="Table 6">
            <a:extLst>
              <a:ext uri="{FF2B5EF4-FFF2-40B4-BE49-F238E27FC236}">
                <a16:creationId xmlns:a16="http://schemas.microsoft.com/office/drawing/2014/main" id="{D371E639-A442-2344-AE7A-52661D0D0F08}"/>
              </a:ext>
            </a:extLst>
          </p:cNvPr>
          <p:cNvGraphicFramePr>
            <a:graphicFrameLocks noGrp="1"/>
          </p:cNvGraphicFramePr>
          <p:nvPr>
            <p:extLst>
              <p:ext uri="{D42A27DB-BD31-4B8C-83A1-F6EECF244321}">
                <p14:modId xmlns:p14="http://schemas.microsoft.com/office/powerpoint/2010/main" val="3614420657"/>
              </p:ext>
            </p:extLst>
          </p:nvPr>
        </p:nvGraphicFramePr>
        <p:xfrm>
          <a:off x="953999" y="954742"/>
          <a:ext cx="10798729" cy="5037329"/>
        </p:xfrm>
        <a:graphic>
          <a:graphicData uri="http://schemas.openxmlformats.org/drawingml/2006/table">
            <a:tbl>
              <a:tblPr firstRow="1" bandRow="1"/>
              <a:tblGrid>
                <a:gridCol w="3288729">
                  <a:extLst>
                    <a:ext uri="{9D8B030D-6E8A-4147-A177-3AD203B41FA5}">
                      <a16:colId xmlns:a16="http://schemas.microsoft.com/office/drawing/2014/main" val="4194635498"/>
                    </a:ext>
                  </a:extLst>
                </a:gridCol>
                <a:gridCol w="5019335">
                  <a:extLst>
                    <a:ext uri="{9D8B030D-6E8A-4147-A177-3AD203B41FA5}">
                      <a16:colId xmlns:a16="http://schemas.microsoft.com/office/drawing/2014/main" val="1589332234"/>
                    </a:ext>
                  </a:extLst>
                </a:gridCol>
                <a:gridCol w="2490665">
                  <a:extLst>
                    <a:ext uri="{9D8B030D-6E8A-4147-A177-3AD203B41FA5}">
                      <a16:colId xmlns:a16="http://schemas.microsoft.com/office/drawing/2014/main" val="3893280570"/>
                    </a:ext>
                  </a:extLst>
                </a:gridCol>
              </a:tblGrid>
              <a:tr h="37272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800" dirty="0"/>
                        <a:t>Type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800" dirty="0"/>
                        <a:t>Activities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1800" dirty="0"/>
                        <a:t>Financing rate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237924531"/>
                  </a:ext>
                </a:extLst>
              </a:tr>
              <a:tr h="16742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kern="1200" dirty="0"/>
                        <a:t>RIA (Research and Innovation Actions)</a:t>
                      </a:r>
                    </a:p>
                    <a:p>
                      <a:pPr algn="ctr"/>
                      <a:endParaRPr lang="en-US" sz="1800" b="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Activities to establish new knowledge or to explore the feasibility of a new or improved technology, product, process, service or solution.</a:t>
                      </a:r>
                      <a:endParaRPr lang="en-U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Up to 100%</a:t>
                      </a:r>
                      <a:endParaRPr lang="en-US" sz="18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744350646"/>
                  </a:ext>
                </a:extLst>
              </a:tr>
              <a:tr h="121482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939575" rtl="0" eaLnBrk="1" latinLnBrk="0" hangingPunct="1"/>
                      <a:r>
                        <a:rPr lang="en-US" sz="1800" kern="1200" dirty="0"/>
                        <a:t>IA (Innovation Actions) </a:t>
                      </a:r>
                      <a:endParaRPr lang="en-US" sz="1800" b="0" kern="1200" dirty="0">
                        <a:solidFill>
                          <a:schemeClr val="tx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800" dirty="0"/>
                        <a:t>Activities to produce plans and arrangements or designs for new, altered or improved products, processes or services.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lv-LV" sz="1800" b="0" dirty="0"/>
                        <a:t>*</a:t>
                      </a:r>
                      <a:r>
                        <a:rPr lang="en-GB" sz="1800" b="0" dirty="0"/>
                        <a:t>Up to 70%</a:t>
                      </a:r>
                      <a:endParaRPr lang="en-US" sz="1800" b="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662719264"/>
                  </a:ext>
                </a:extLst>
              </a:tr>
              <a:tr h="177550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US" sz="1800" kern="1200" dirty="0"/>
                        <a:t>CSA (Coordination and Support Actions) </a:t>
                      </a:r>
                      <a:endParaRPr lang="en-US" sz="1800" b="0" kern="1200" dirty="0">
                        <a:solidFill>
                          <a:schemeClr val="dk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800" dirty="0"/>
                        <a:t>Activities that contribute to the objectives of Horizon Europe. This excludes R&amp;I activities, except for ‘Widening participation and spreading excellence’</a:t>
                      </a:r>
                      <a:r>
                        <a:rPr lang="fr-BE" sz="1800" dirty="0"/>
                        <a:t>.</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800" dirty="0"/>
                        <a:t>Up to 100%</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9604319"/>
                  </a:ext>
                </a:extLst>
              </a:tr>
            </a:tbl>
          </a:graphicData>
        </a:graphic>
      </p:graphicFrame>
      <p:sp>
        <p:nvSpPr>
          <p:cNvPr id="8" name="TextBox 7">
            <a:extLst>
              <a:ext uri="{FF2B5EF4-FFF2-40B4-BE49-F238E27FC236}">
                <a16:creationId xmlns:a16="http://schemas.microsoft.com/office/drawing/2014/main" id="{B158921C-9BB4-974B-B9B7-DCEB9E964275}"/>
              </a:ext>
            </a:extLst>
          </p:cNvPr>
          <p:cNvSpPr txBox="1"/>
          <p:nvPr/>
        </p:nvSpPr>
        <p:spPr>
          <a:xfrm>
            <a:off x="1542826" y="6071636"/>
            <a:ext cx="9810974" cy="323165"/>
          </a:xfrm>
          <a:prstGeom prst="rect">
            <a:avLst/>
          </a:prstGeom>
          <a:noFill/>
          <a:ln w="12700">
            <a:solidFill>
              <a:srgbClr val="0308DB">
                <a:lumMod val="50000"/>
              </a:srgbClr>
            </a:solidFill>
          </a:ln>
        </p:spPr>
        <p:txBody>
          <a:bodyPr wrap="square">
            <a:spAutoFit/>
          </a:bodyPr>
          <a:lstStyle/>
          <a:p>
            <a:pPr marL="0" marR="0" lvl="0" indent="0" defTabSz="938213" eaLnBrk="0" fontAlgn="base" latinLnBrk="0" hangingPunct="0">
              <a:lnSpc>
                <a:spcPct val="100000"/>
              </a:lnSpc>
              <a:spcBef>
                <a:spcPct val="0"/>
              </a:spcBef>
              <a:spcAft>
                <a:spcPct val="0"/>
              </a:spcAft>
              <a:buClrTx/>
              <a:buSzTx/>
              <a:buFontTx/>
              <a:buNone/>
              <a:tabLst/>
              <a:defRPr/>
            </a:pPr>
            <a:r>
              <a:rPr kumimoji="0" lang="lv-LV" sz="1500" b="0" i="0" u="none" strike="noStrike" kern="0" cap="none" spc="0" normalizeH="0" baseline="0" noProof="0" dirty="0">
                <a:ln>
                  <a:noFill/>
                </a:ln>
                <a:solidFill>
                  <a:srgbClr val="0308DB">
                    <a:lumMod val="50000"/>
                  </a:srgbClr>
                </a:solidFill>
                <a:effectLst/>
                <a:uLnTx/>
                <a:uFillTx/>
                <a:latin typeface="Verdana"/>
                <a:ea typeface="MS PGothic" panose="020B0600070205080204" pitchFamily="34" charset="-128"/>
              </a:rPr>
              <a:t>* t</a:t>
            </a:r>
            <a:r>
              <a:rPr kumimoji="0" lang="en-US" sz="1500" b="0" i="0" u="none" strike="noStrike" kern="0" cap="none" spc="0" normalizeH="0" baseline="0" noProof="0" dirty="0">
                <a:ln>
                  <a:noFill/>
                </a:ln>
                <a:solidFill>
                  <a:srgbClr val="0308DB">
                    <a:lumMod val="50000"/>
                  </a:srgbClr>
                </a:solidFill>
                <a:effectLst/>
                <a:uLnTx/>
                <a:uFillTx/>
                <a:latin typeface="Verdana"/>
                <a:ea typeface="MS PGothic" panose="020B0600070205080204" pitchFamily="34" charset="-128"/>
              </a:rPr>
              <a:t>he rate is 70 percent for profit-making legal entities and 100 percent for non-profit legal entities</a:t>
            </a:r>
          </a:p>
        </p:txBody>
      </p:sp>
      <p:pic>
        <p:nvPicPr>
          <p:cNvPr id="9" name="Graphic 15" descr="Share">
            <a:extLst>
              <a:ext uri="{FF2B5EF4-FFF2-40B4-BE49-F238E27FC236}">
                <a16:creationId xmlns:a16="http://schemas.microsoft.com/office/drawing/2014/main" id="{0ED33B6F-BE8B-914E-AEF9-A79C4B158444}"/>
              </a:ext>
            </a:extLst>
          </p:cNvPr>
          <p:cNvPicPr>
            <a:picLocks noChangeAspect="1"/>
          </p:cNvPicPr>
          <p:nvPr/>
        </p:nvPicPr>
        <p:blipFill>
          <a:blip r:embed="rId2" cstate="print">
            <a:duotone>
              <a:srgbClr val="E7E6E6">
                <a:shade val="45000"/>
                <a:satMod val="135000"/>
              </a:srgb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000" y="6033185"/>
            <a:ext cx="400068" cy="400068"/>
          </a:xfrm>
          <a:prstGeom prst="rect">
            <a:avLst/>
          </a:prstGeom>
        </p:spPr>
      </p:pic>
    </p:spTree>
    <p:extLst>
      <p:ext uri="{BB962C8B-B14F-4D97-AF65-F5344CB8AC3E}">
        <p14:creationId xmlns:p14="http://schemas.microsoft.com/office/powerpoint/2010/main" val="39237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6522-41E5-8845-BCE4-C5069EA1C8A8}"/>
              </a:ext>
            </a:extLst>
          </p:cNvPr>
          <p:cNvSpPr>
            <a:spLocks noGrp="1"/>
          </p:cNvSpPr>
          <p:nvPr>
            <p:ph type="title"/>
          </p:nvPr>
        </p:nvSpPr>
        <p:spPr>
          <a:xfrm>
            <a:off x="1049692" y="0"/>
            <a:ext cx="10515600" cy="1325563"/>
          </a:xfrm>
        </p:spPr>
        <p:txBody>
          <a:bodyPr/>
          <a:lstStyle/>
          <a:p>
            <a:r>
              <a:rPr lang="lv-LV" sz="3200" b="1" dirty="0">
                <a:solidFill>
                  <a:srgbClr val="0308DB">
                    <a:lumMod val="50000"/>
                  </a:srgbClr>
                </a:solidFill>
                <a:latin typeface="Verdana" panose="020B0604030504040204" pitchFamily="34" charset="0"/>
                <a:ea typeface="Verdana" panose="020B0604030504040204" pitchFamily="34" charset="0"/>
              </a:rPr>
              <a:t>Projektu tipi</a:t>
            </a:r>
            <a:endParaRPr lang="en-US" dirty="0"/>
          </a:p>
        </p:txBody>
      </p:sp>
      <p:sp>
        <p:nvSpPr>
          <p:cNvPr id="3" name="Slide Number Placeholder 2">
            <a:extLst>
              <a:ext uri="{FF2B5EF4-FFF2-40B4-BE49-F238E27FC236}">
                <a16:creationId xmlns:a16="http://schemas.microsoft.com/office/drawing/2014/main" id="{DA6A49A7-A55C-5F4E-98AC-485E6B7318E8}"/>
              </a:ext>
            </a:extLst>
          </p:cNvPr>
          <p:cNvSpPr>
            <a:spLocks noGrp="1"/>
          </p:cNvSpPr>
          <p:nvPr>
            <p:ph type="sldNum" sz="quarter" idx="12"/>
          </p:nvPr>
        </p:nvSpPr>
        <p:spPr/>
        <p:txBody>
          <a:bodyPr/>
          <a:lstStyle/>
          <a:p>
            <a:fld id="{660F3F40-12FA-4968-8235-5F18DAFE2DEF}" type="slidenum">
              <a:rPr lang="lv-LV" smtClean="0"/>
              <a:t>6</a:t>
            </a:fld>
            <a:endParaRPr lang="lv-LV"/>
          </a:p>
        </p:txBody>
      </p:sp>
      <p:graphicFrame>
        <p:nvGraphicFramePr>
          <p:cNvPr id="5" name="Table 4">
            <a:extLst>
              <a:ext uri="{FF2B5EF4-FFF2-40B4-BE49-F238E27FC236}">
                <a16:creationId xmlns:a16="http://schemas.microsoft.com/office/drawing/2014/main" id="{042ACBBC-207C-4341-9ACD-1E32C9746AA6}"/>
              </a:ext>
            </a:extLst>
          </p:cNvPr>
          <p:cNvGraphicFramePr>
            <a:graphicFrameLocks noGrp="1"/>
          </p:cNvGraphicFramePr>
          <p:nvPr>
            <p:extLst>
              <p:ext uri="{D42A27DB-BD31-4B8C-83A1-F6EECF244321}">
                <p14:modId xmlns:p14="http://schemas.microsoft.com/office/powerpoint/2010/main" val="3942310397"/>
              </p:ext>
            </p:extLst>
          </p:nvPr>
        </p:nvGraphicFramePr>
        <p:xfrm>
          <a:off x="903568" y="1325563"/>
          <a:ext cx="10450232" cy="4486293"/>
        </p:xfrm>
        <a:graphic>
          <a:graphicData uri="http://schemas.openxmlformats.org/drawingml/2006/table">
            <a:tbl>
              <a:tblPr firstRow="1" bandRow="1"/>
              <a:tblGrid>
                <a:gridCol w="5225116">
                  <a:extLst>
                    <a:ext uri="{9D8B030D-6E8A-4147-A177-3AD203B41FA5}">
                      <a16:colId xmlns:a16="http://schemas.microsoft.com/office/drawing/2014/main" val="3247352766"/>
                    </a:ext>
                  </a:extLst>
                </a:gridCol>
                <a:gridCol w="5225116">
                  <a:extLst>
                    <a:ext uri="{9D8B030D-6E8A-4147-A177-3AD203B41FA5}">
                      <a16:colId xmlns:a16="http://schemas.microsoft.com/office/drawing/2014/main" val="4085891504"/>
                    </a:ext>
                  </a:extLst>
                </a:gridCol>
              </a:tblGrid>
              <a:tr h="45428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fontAlgn="ctr"/>
                      <a:r>
                        <a:rPr lang="en-GB" sz="2000" u="none" strike="noStrike" baseline="0" dirty="0">
                          <a:effectLst/>
                        </a:rPr>
                        <a:t>Research &amp; Innovation Actions</a:t>
                      </a:r>
                      <a:endParaRPr lang="en-GB" sz="2000" b="1" i="0" u="none" strike="noStrike" baseline="0" dirty="0">
                        <a:effectLst/>
                        <a:latin typeface="+mj-lt"/>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fontAlgn="ctr"/>
                      <a:r>
                        <a:rPr lang="en-GB" sz="2000" u="none" strike="noStrike" baseline="0" dirty="0">
                          <a:effectLst/>
                        </a:rPr>
                        <a:t>Innovation Actions</a:t>
                      </a:r>
                      <a:endParaRPr lang="en-GB" sz="2000" b="1" i="0" u="none" strike="noStrike" baseline="0" dirty="0">
                        <a:effectLst/>
                        <a:latin typeface="+mj-lt"/>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203738790"/>
                  </a:ext>
                </a:extLst>
              </a:tr>
              <a:tr h="33272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Basic &amp; applied research</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Limited R&amp;D activities</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31729806"/>
                  </a:ext>
                </a:extLst>
              </a:tr>
              <a:tr h="11024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Testing / validation on small-scale prototype </a:t>
                      </a:r>
                    </a:p>
                    <a:p>
                      <a:pPr algn="ctr" fontAlgn="ctr"/>
                      <a:r>
                        <a:rPr lang="en-GB" sz="2000" kern="1200" dirty="0"/>
                        <a:t>(in lab or simulated environment)</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Prototyping, testing, large-scale product validation &amp; market replication</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198046830"/>
                  </a:ext>
                </a:extLst>
              </a:tr>
              <a:tr h="11024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Limited demo or pilot activities (to show tech feasibility in a near to operational environment)</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Demo or pilot activities (to show tech feasibility in operational environment)</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08547545"/>
                  </a:ext>
                </a:extLst>
              </a:tr>
              <a:tr h="82896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Developing innovations meeting needs of markets</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Developing innovations meeting needs of markets &amp; their delivery to market</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877926926"/>
                  </a:ext>
                </a:extLst>
              </a:tr>
              <a:tr h="332726">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Exploitation activities</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hMerge="1">
                  <a:txBody>
                    <a:bodyPr/>
                    <a:lstStyle/>
                    <a:p>
                      <a:endParaRPr lang="en-GB"/>
                    </a:p>
                  </a:txBody>
                  <a:tcPr/>
                </a:tc>
                <a:extLst>
                  <a:ext uri="{0D108BD9-81ED-4DB2-BD59-A6C34878D82A}">
                    <a16:rowId xmlns:a16="http://schemas.microsoft.com/office/drawing/2014/main" val="2201612716"/>
                  </a:ext>
                </a:extLst>
              </a:tr>
              <a:tr h="332726">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ctr"/>
                      <a:r>
                        <a:rPr lang="en-GB" sz="2000" kern="1200" dirty="0"/>
                        <a:t>Innovation management</a:t>
                      </a:r>
                      <a:endParaRPr lang="en-GB" sz="2000" b="0" kern="1200" dirty="0">
                        <a:solidFill>
                          <a:schemeClr val="tx1"/>
                        </a:solidFill>
                        <a:latin typeface="+mj-lt"/>
                        <a:ea typeface="ＭＳ Ｐゴシック" pitchFamily="34" charset="-128"/>
                        <a:cs typeface="Arial" charset="0"/>
                      </a:endParaRPr>
                    </a:p>
                  </a:txBody>
                  <a:tcPr marL="9525" marR="9525"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hMerge="1">
                  <a:txBody>
                    <a:bodyPr/>
                    <a:lstStyle/>
                    <a:p>
                      <a:endParaRPr lang="en-GB"/>
                    </a:p>
                  </a:txBody>
                  <a:tcPr/>
                </a:tc>
                <a:extLst>
                  <a:ext uri="{0D108BD9-81ED-4DB2-BD59-A6C34878D82A}">
                    <a16:rowId xmlns:a16="http://schemas.microsoft.com/office/drawing/2014/main" val="1287166986"/>
                  </a:ext>
                </a:extLst>
              </a:tr>
            </a:tbl>
          </a:graphicData>
        </a:graphic>
      </p:graphicFrame>
    </p:spTree>
    <p:extLst>
      <p:ext uri="{BB962C8B-B14F-4D97-AF65-F5344CB8AC3E}">
        <p14:creationId xmlns:p14="http://schemas.microsoft.com/office/powerpoint/2010/main" val="313904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6F8610-BCEB-9D43-A6F7-358E30E72228}"/>
              </a:ext>
            </a:extLst>
          </p:cNvPr>
          <p:cNvSpPr>
            <a:spLocks noGrp="1"/>
          </p:cNvSpPr>
          <p:nvPr>
            <p:ph type="sldNum" sz="quarter" idx="12"/>
          </p:nvPr>
        </p:nvSpPr>
        <p:spPr/>
        <p:txBody>
          <a:bodyPr/>
          <a:lstStyle/>
          <a:p>
            <a:fld id="{660F3F40-12FA-4968-8235-5F18DAFE2DEF}" type="slidenum">
              <a:rPr lang="lv-LV" smtClean="0"/>
              <a:t>7</a:t>
            </a:fld>
            <a:endParaRPr lang="lv-LV"/>
          </a:p>
        </p:txBody>
      </p:sp>
      <p:sp>
        <p:nvSpPr>
          <p:cNvPr id="16" name="Title 1">
            <a:extLst>
              <a:ext uri="{FF2B5EF4-FFF2-40B4-BE49-F238E27FC236}">
                <a16:creationId xmlns:a16="http://schemas.microsoft.com/office/drawing/2014/main" id="{DC630DFA-82FE-5144-B32F-5232CCDA56D4}"/>
              </a:ext>
            </a:extLst>
          </p:cNvPr>
          <p:cNvSpPr txBox="1">
            <a:spLocks/>
          </p:cNvSpPr>
          <p:nvPr/>
        </p:nvSpPr>
        <p:spPr>
          <a:xfrm>
            <a:off x="1154206" y="175255"/>
            <a:ext cx="8538434" cy="10366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0"/>
              </a:spcAft>
              <a:buClrTx/>
              <a:buSzTx/>
              <a:tabLst/>
              <a:defRPr/>
            </a:pPr>
            <a:r>
              <a:rPr lang="en-GB" altLang="en-US" sz="3200" b="1" dirty="0">
                <a:solidFill>
                  <a:srgbClr val="0308DB">
                    <a:lumMod val="50000"/>
                  </a:srgbClr>
                </a:solidFill>
                <a:latin typeface="Verdana" panose="020B0604030504040204" pitchFamily="34" charset="0"/>
                <a:ea typeface="Verdana" panose="020B0604030504040204" pitchFamily="34" charset="0"/>
              </a:rPr>
              <a:t>Technology Readiness Level</a:t>
            </a:r>
            <a:endParaRPr lang="en-US" sz="3200" b="1" dirty="0">
              <a:solidFill>
                <a:srgbClr val="0308DB">
                  <a:lumMod val="50000"/>
                </a:srgbClr>
              </a:solidFill>
              <a:latin typeface="Verdana" panose="020B0604030504040204" pitchFamily="34" charset="0"/>
              <a:ea typeface="Verdana" panose="020B0604030504040204" pitchFamily="34" charset="0"/>
            </a:endParaRPr>
          </a:p>
        </p:txBody>
      </p:sp>
      <p:grpSp>
        <p:nvGrpSpPr>
          <p:cNvPr id="17" name="Group 16">
            <a:extLst>
              <a:ext uri="{FF2B5EF4-FFF2-40B4-BE49-F238E27FC236}">
                <a16:creationId xmlns:a16="http://schemas.microsoft.com/office/drawing/2014/main" id="{54EE808B-1C20-CA45-923E-EA82604A13FF}"/>
              </a:ext>
            </a:extLst>
          </p:cNvPr>
          <p:cNvGrpSpPr/>
          <p:nvPr/>
        </p:nvGrpSpPr>
        <p:grpSpPr>
          <a:xfrm>
            <a:off x="699247" y="1771776"/>
            <a:ext cx="11166438" cy="4371107"/>
            <a:chOff x="4018267" y="2049483"/>
            <a:chExt cx="4155464" cy="4371107"/>
          </a:xfrm>
          <a:solidFill>
            <a:sysClr val="window" lastClr="FFFFFF">
              <a:lumMod val="95000"/>
            </a:sysClr>
          </a:solidFill>
        </p:grpSpPr>
        <p:sp>
          <p:nvSpPr>
            <p:cNvPr id="18" name="Freeform 4">
              <a:extLst>
                <a:ext uri="{FF2B5EF4-FFF2-40B4-BE49-F238E27FC236}">
                  <a16:creationId xmlns:a16="http://schemas.microsoft.com/office/drawing/2014/main" id="{C0B3083F-CB6B-694F-9969-151AC071A2B0}"/>
                </a:ext>
              </a:extLst>
            </p:cNvPr>
            <p:cNvSpPr/>
            <p:nvPr/>
          </p:nvSpPr>
          <p:spPr>
            <a:xfrm>
              <a:off x="4018267" y="2049483"/>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tab pos="252000" algn="l"/>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1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basic principles observed</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19" name="Freeform 8">
              <a:extLst>
                <a:ext uri="{FF2B5EF4-FFF2-40B4-BE49-F238E27FC236}">
                  <a16:creationId xmlns:a16="http://schemas.microsoft.com/office/drawing/2014/main" id="{318131C6-1AB4-994B-BC2E-85D95DAABCC5}"/>
                </a:ext>
              </a:extLst>
            </p:cNvPr>
            <p:cNvSpPr/>
            <p:nvPr/>
          </p:nvSpPr>
          <p:spPr>
            <a:xfrm>
              <a:off x="4018267" y="2537745"/>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2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technology concept formulated</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20" name="Freeform 9">
              <a:extLst>
                <a:ext uri="{FF2B5EF4-FFF2-40B4-BE49-F238E27FC236}">
                  <a16:creationId xmlns:a16="http://schemas.microsoft.com/office/drawing/2014/main" id="{89B1202C-6A9F-694D-8C3E-A7EF37F0DBF7}"/>
                </a:ext>
              </a:extLst>
            </p:cNvPr>
            <p:cNvSpPr/>
            <p:nvPr/>
          </p:nvSpPr>
          <p:spPr>
            <a:xfrm>
              <a:off x="4018267" y="3026007"/>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3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experimental proof of concept</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21" name="Freeform 10">
              <a:extLst>
                <a:ext uri="{FF2B5EF4-FFF2-40B4-BE49-F238E27FC236}">
                  <a16:creationId xmlns:a16="http://schemas.microsoft.com/office/drawing/2014/main" id="{98A4407C-375B-C549-9E59-E0A5DCC10DB0}"/>
                </a:ext>
              </a:extLst>
            </p:cNvPr>
            <p:cNvSpPr/>
            <p:nvPr/>
          </p:nvSpPr>
          <p:spPr>
            <a:xfrm>
              <a:off x="4018267" y="3514269"/>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4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technology validated in lab</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22" name="Freeform 11">
              <a:extLst>
                <a:ext uri="{FF2B5EF4-FFF2-40B4-BE49-F238E27FC236}">
                  <a16:creationId xmlns:a16="http://schemas.microsoft.com/office/drawing/2014/main" id="{07971E73-7EE0-B549-9FF7-7BF574500374}"/>
                </a:ext>
              </a:extLst>
            </p:cNvPr>
            <p:cNvSpPr/>
            <p:nvPr/>
          </p:nvSpPr>
          <p:spPr>
            <a:xfrm>
              <a:off x="4018267" y="4002531"/>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5</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 technology validated in relevant environment (industrially relevant environment in </a:t>
              </a:r>
              <a:r>
                <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the case of key enabling technologies)</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23" name="Freeform 12">
              <a:extLst>
                <a:ext uri="{FF2B5EF4-FFF2-40B4-BE49-F238E27FC236}">
                  <a16:creationId xmlns:a16="http://schemas.microsoft.com/office/drawing/2014/main" id="{F4525958-FBE1-4141-BAEF-2F4A4A6F53EC}"/>
                </a:ext>
              </a:extLst>
            </p:cNvPr>
            <p:cNvSpPr/>
            <p:nvPr/>
          </p:nvSpPr>
          <p:spPr>
            <a:xfrm>
              <a:off x="4018267" y="4490793"/>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6</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 technology demonstrated in relevant environment (industrially relevant </a:t>
              </a:r>
              <a:r>
                <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environment in the case of key enabling technologies)</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24" name="Freeform 13">
              <a:extLst>
                <a:ext uri="{FF2B5EF4-FFF2-40B4-BE49-F238E27FC236}">
                  <a16:creationId xmlns:a16="http://schemas.microsoft.com/office/drawing/2014/main" id="{31B93227-3846-BB47-A286-4ABA00ECD832}"/>
                </a:ext>
              </a:extLst>
            </p:cNvPr>
            <p:cNvSpPr/>
            <p:nvPr/>
          </p:nvSpPr>
          <p:spPr>
            <a:xfrm>
              <a:off x="4018267" y="4979055"/>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US" sz="1800" b="1" i="0" u="none" strike="noStrike" kern="0" cap="none" spc="0" normalizeH="0" baseline="0" noProof="0" dirty="0">
                  <a:ln>
                    <a:noFill/>
                  </a:ln>
                  <a:solidFill>
                    <a:srgbClr val="0070C0">
                      <a:lumMod val="50000"/>
                    </a:srgbClr>
                  </a:solidFill>
                  <a:effectLst/>
                  <a:uLnTx/>
                  <a:uFillTx/>
                  <a:latin typeface="Verdana"/>
                  <a:ea typeface="+mn-ea"/>
                  <a:cs typeface="+mn-cs"/>
                </a:rPr>
                <a:t>TRL 7 </a:t>
              </a:r>
              <a:r>
                <a:rPr kumimoji="0" lang="en-US" sz="1800" b="0" i="0" u="none" strike="noStrike" kern="0" cap="none" spc="0" normalizeH="0" baseline="0" noProof="0" dirty="0">
                  <a:ln>
                    <a:noFill/>
                  </a:ln>
                  <a:solidFill>
                    <a:srgbClr val="0070C0">
                      <a:lumMod val="50000"/>
                    </a:srgbClr>
                  </a:solidFill>
                  <a:effectLst/>
                  <a:uLnTx/>
                  <a:uFillTx/>
                  <a:latin typeface="Verdana"/>
                  <a:ea typeface="+mn-ea"/>
                  <a:cs typeface="+mn-cs"/>
                </a:rPr>
                <a:t>– system prototype demonstration in operational environment</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25" name="Freeform 14">
              <a:extLst>
                <a:ext uri="{FF2B5EF4-FFF2-40B4-BE49-F238E27FC236}">
                  <a16:creationId xmlns:a16="http://schemas.microsoft.com/office/drawing/2014/main" id="{E46DAD3A-91D9-494D-B329-DE505734220E}"/>
                </a:ext>
              </a:extLst>
            </p:cNvPr>
            <p:cNvSpPr/>
            <p:nvPr/>
          </p:nvSpPr>
          <p:spPr>
            <a:xfrm>
              <a:off x="4018267" y="5467317"/>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8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system complete and qualified</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sp>
          <p:nvSpPr>
            <p:cNvPr id="26" name="Freeform 15">
              <a:extLst>
                <a:ext uri="{FF2B5EF4-FFF2-40B4-BE49-F238E27FC236}">
                  <a16:creationId xmlns:a16="http://schemas.microsoft.com/office/drawing/2014/main" id="{CDA66289-22DD-2B44-87BA-C8108895B1DE}"/>
                </a:ext>
              </a:extLst>
            </p:cNvPr>
            <p:cNvSpPr/>
            <p:nvPr/>
          </p:nvSpPr>
          <p:spPr>
            <a:xfrm>
              <a:off x="4018267" y="5955579"/>
              <a:ext cx="4155464" cy="465011"/>
            </a:xfrm>
            <a:prstGeom prst="rect">
              <a:avLst/>
            </a:prstGeom>
            <a:grpFill/>
            <a:ln w="12700" cap="flat" cmpd="sng" algn="ctr">
              <a:solidFill>
                <a:sysClr val="window" lastClr="FFFFFF">
                  <a:hueOff val="0"/>
                  <a:satOff val="0"/>
                  <a:lumOff val="0"/>
                  <a:alphaOff val="0"/>
                </a:sysClr>
              </a:solidFill>
              <a:prstDash val="solid"/>
              <a:miter lim="800000"/>
            </a:ln>
            <a:effectLst/>
          </p:spPr>
          <p:txBody>
            <a:bodyPr spcFirstLastPara="0" vert="horz" wrap="square" lIns="56990" tIns="39845" rIns="56990" bIns="39845" numCol="1" spcCol="1270" anchor="ctr" anchorCtr="0">
              <a:noAutofit/>
            </a:bodyPr>
            <a:lstStyle/>
            <a:p>
              <a:pPr marL="0" marR="0" lvl="0" indent="0" defTabSz="40005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1" i="0" u="none" strike="noStrike" kern="0" cap="none" spc="0" normalizeH="0" baseline="0" noProof="0" dirty="0">
                  <a:ln>
                    <a:noFill/>
                  </a:ln>
                  <a:solidFill>
                    <a:srgbClr val="0070C0">
                      <a:lumMod val="50000"/>
                    </a:srgbClr>
                  </a:solidFill>
                  <a:effectLst/>
                  <a:uLnTx/>
                  <a:uFillTx/>
                  <a:latin typeface="Verdana"/>
                  <a:ea typeface="+mn-ea"/>
                  <a:cs typeface="+mn-cs"/>
                </a:rPr>
                <a:t>TRL 9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 actual system proven in operational environment (competitive manufacturing in </a:t>
              </a:r>
              <a:r>
                <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rPr>
                <a:t>	  			   </a:t>
              </a:r>
              <a:r>
                <a:rPr kumimoji="0" lang="en-GB" sz="1800" b="0" i="0" u="none" strike="noStrike" kern="0" cap="none" spc="0" normalizeH="0" baseline="0" noProof="0" dirty="0">
                  <a:ln>
                    <a:noFill/>
                  </a:ln>
                  <a:solidFill>
                    <a:srgbClr val="0070C0">
                      <a:lumMod val="50000"/>
                    </a:srgbClr>
                  </a:solidFill>
                  <a:effectLst/>
                  <a:uLnTx/>
                  <a:uFillTx/>
                  <a:latin typeface="Verdana"/>
                  <a:ea typeface="+mn-ea"/>
                  <a:cs typeface="+mn-cs"/>
                </a:rPr>
                <a:t>the case of key enabling technologies; or in space)</a:t>
              </a:r>
              <a:endParaRPr kumimoji="0" lang="lv-LV" sz="1800" b="0" i="0" u="none" strike="noStrike" kern="0" cap="none" spc="0" normalizeH="0" baseline="0" noProof="0" dirty="0">
                <a:ln>
                  <a:noFill/>
                </a:ln>
                <a:solidFill>
                  <a:srgbClr val="0070C0">
                    <a:lumMod val="50000"/>
                  </a:srgbClr>
                </a:solidFill>
                <a:effectLst/>
                <a:uLnTx/>
                <a:uFillTx/>
                <a:latin typeface="Verdana"/>
                <a:ea typeface="+mn-ea"/>
                <a:cs typeface="+mn-cs"/>
              </a:endParaRPr>
            </a:p>
          </p:txBody>
        </p:sp>
      </p:grpSp>
      <p:sp>
        <p:nvSpPr>
          <p:cNvPr id="27" name="TextBox 26">
            <a:extLst>
              <a:ext uri="{FF2B5EF4-FFF2-40B4-BE49-F238E27FC236}">
                <a16:creationId xmlns:a16="http://schemas.microsoft.com/office/drawing/2014/main" id="{222B118A-7789-F344-B6B1-00BF3AF5F670}"/>
              </a:ext>
            </a:extLst>
          </p:cNvPr>
          <p:cNvSpPr txBox="1"/>
          <p:nvPr/>
        </p:nvSpPr>
        <p:spPr>
          <a:xfrm>
            <a:off x="699247" y="1235144"/>
            <a:ext cx="10994315" cy="323165"/>
          </a:xfrm>
          <a:prstGeom prst="rect">
            <a:avLst/>
          </a:prstGeom>
          <a:noFill/>
          <a:ln w="12700">
            <a:solidFill>
              <a:srgbClr val="0070C0">
                <a:lumMod val="75000"/>
              </a:srgbClr>
            </a:solidFill>
          </a:ln>
        </p:spPr>
        <p:txBody>
          <a:bodyPr wrap="square">
            <a:spAutoFit/>
          </a:bodyPr>
          <a:lstStyle/>
          <a:p>
            <a:pPr marL="0" marR="0" lvl="0" indent="0" defTabSz="938213" eaLnBrk="0" fontAlgn="base" latinLnBrk="0" hangingPunct="0">
              <a:lnSpc>
                <a:spcPct val="100000"/>
              </a:lnSpc>
              <a:spcBef>
                <a:spcPct val="0"/>
              </a:spcBef>
              <a:spcAft>
                <a:spcPct val="0"/>
              </a:spcAft>
              <a:buClrTx/>
              <a:buSzTx/>
              <a:buFontTx/>
              <a:buNone/>
              <a:tabLst/>
              <a:defRPr/>
            </a:pPr>
            <a:r>
              <a:rPr kumimoji="0" lang="en-US" sz="1500" b="1" i="0" u="none" strike="noStrike" kern="0" cap="none" spc="0" normalizeH="0" baseline="0" noProof="0" dirty="0">
                <a:ln>
                  <a:noFill/>
                </a:ln>
                <a:solidFill>
                  <a:srgbClr val="0070C0">
                    <a:lumMod val="75000"/>
                  </a:srgbClr>
                </a:solidFill>
                <a:effectLst/>
                <a:uLnTx/>
                <a:uFillTx/>
                <a:latin typeface="Verdana"/>
                <a:ea typeface="MS PGothic" panose="020B0600070205080204" pitchFamily="34" charset="-128"/>
              </a:rPr>
              <a:t>Technology Readiness Levels (TRLs) are indicators of the maturity level of particular</a:t>
            </a:r>
            <a:r>
              <a:rPr kumimoji="0" lang="lv-LV" sz="1500" b="1" i="0" u="none" strike="noStrike" kern="0" cap="none" spc="0" normalizeH="0" baseline="0" noProof="0" dirty="0">
                <a:ln>
                  <a:noFill/>
                </a:ln>
                <a:solidFill>
                  <a:srgbClr val="0070C0">
                    <a:lumMod val="75000"/>
                  </a:srgbClr>
                </a:solidFill>
                <a:effectLst/>
                <a:uLnTx/>
                <a:uFillTx/>
                <a:latin typeface="Verdana"/>
                <a:ea typeface="MS PGothic" panose="020B0600070205080204" pitchFamily="34" charset="-128"/>
              </a:rPr>
              <a:t> </a:t>
            </a:r>
            <a:r>
              <a:rPr kumimoji="0" lang="en-US" sz="1500" b="1" i="0" u="none" strike="noStrike" kern="0" cap="none" spc="0" normalizeH="0" baseline="0" noProof="0" dirty="0">
                <a:ln>
                  <a:noFill/>
                </a:ln>
                <a:solidFill>
                  <a:srgbClr val="0070C0">
                    <a:lumMod val="75000"/>
                  </a:srgbClr>
                </a:solidFill>
                <a:effectLst/>
                <a:uLnTx/>
                <a:uFillTx/>
                <a:latin typeface="Verdana"/>
                <a:ea typeface="MS PGothic" panose="020B0600070205080204" pitchFamily="34" charset="-128"/>
              </a:rPr>
              <a:t>technologies. </a:t>
            </a:r>
            <a:endParaRPr kumimoji="0" lang="lv-LV" sz="1500" b="1" i="0" u="none" strike="noStrike" kern="0" cap="none" spc="0" normalizeH="0" baseline="0" noProof="0" dirty="0">
              <a:ln>
                <a:noFill/>
              </a:ln>
              <a:solidFill>
                <a:srgbClr val="0070C0">
                  <a:lumMod val="75000"/>
                </a:srgbClr>
              </a:solidFill>
              <a:effectLst/>
              <a:uLnTx/>
              <a:uFillTx/>
              <a:latin typeface="Verdana"/>
              <a:ea typeface="MS PGothic" panose="020B0600070205080204" pitchFamily="34" charset="-128"/>
            </a:endParaRPr>
          </a:p>
        </p:txBody>
      </p:sp>
    </p:spTree>
    <p:extLst>
      <p:ext uri="{BB962C8B-B14F-4D97-AF65-F5344CB8AC3E}">
        <p14:creationId xmlns:p14="http://schemas.microsoft.com/office/powerpoint/2010/main" val="406415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FB0E-DD61-F661-7990-2B4844F3016C}"/>
              </a:ext>
            </a:extLst>
          </p:cNvPr>
          <p:cNvSpPr>
            <a:spLocks noGrp="1"/>
          </p:cNvSpPr>
          <p:nvPr>
            <p:ph type="title"/>
          </p:nvPr>
        </p:nvSpPr>
        <p:spPr>
          <a:xfrm>
            <a:off x="954398" y="265759"/>
            <a:ext cx="10515600" cy="1005182"/>
          </a:xfrm>
        </p:spPr>
        <p:txBody>
          <a:bodyPr>
            <a:noAutofit/>
          </a:bodyPr>
          <a:lstStyle/>
          <a:p>
            <a:r>
              <a:rPr lang="en-GB" altLang="en-US" sz="4400" b="1" dirty="0">
                <a:solidFill>
                  <a:srgbClr val="0308DB">
                    <a:lumMod val="50000"/>
                  </a:srgbClr>
                </a:solidFill>
                <a:latin typeface="Verdana" panose="020B0604030504040204" pitchFamily="34" charset="0"/>
                <a:ea typeface="Verdana" panose="020B0604030504040204" pitchFamily="34" charset="0"/>
              </a:rPr>
              <a:t>Technology Readiness Level</a:t>
            </a:r>
            <a:endParaRPr lang="lv-LV" sz="4400" dirty="0"/>
          </a:p>
        </p:txBody>
      </p:sp>
      <p:sp>
        <p:nvSpPr>
          <p:cNvPr id="3" name="Text Placeholder 2">
            <a:extLst>
              <a:ext uri="{FF2B5EF4-FFF2-40B4-BE49-F238E27FC236}">
                <a16:creationId xmlns:a16="http://schemas.microsoft.com/office/drawing/2014/main" id="{AA273B7D-A9D9-6E6F-581A-B9540AA1A2A7}"/>
              </a:ext>
            </a:extLst>
          </p:cNvPr>
          <p:cNvSpPr>
            <a:spLocks noGrp="1"/>
          </p:cNvSpPr>
          <p:nvPr>
            <p:ph type="body" idx="1"/>
          </p:nvPr>
        </p:nvSpPr>
        <p:spPr>
          <a:xfrm>
            <a:off x="831850" y="1630837"/>
            <a:ext cx="10515600" cy="4458813"/>
          </a:xfrm>
        </p:spPr>
        <p:txBody>
          <a:bodyPr/>
          <a:lstStyle/>
          <a:p>
            <a:pPr algn="ctr"/>
            <a:endParaRPr lang="lv-LV" dirty="0">
              <a:solidFill>
                <a:schemeClr val="tx1"/>
              </a:solidFill>
            </a:endParaRPr>
          </a:p>
          <a:p>
            <a:pPr algn="ctr"/>
            <a:r>
              <a:rPr lang="lv-LV" b="1" dirty="0">
                <a:solidFill>
                  <a:schemeClr val="tx1"/>
                </a:solidFill>
              </a:rPr>
              <a:t>TRL 1-3/4: </a:t>
            </a:r>
            <a:r>
              <a:rPr lang="lv-LV" b="1" dirty="0" err="1">
                <a:solidFill>
                  <a:schemeClr val="tx1"/>
                </a:solidFill>
              </a:rPr>
              <a:t>basic</a:t>
            </a:r>
            <a:r>
              <a:rPr lang="lv-LV" b="1" dirty="0">
                <a:solidFill>
                  <a:schemeClr val="tx1"/>
                </a:solidFill>
              </a:rPr>
              <a:t> </a:t>
            </a:r>
            <a:r>
              <a:rPr lang="lv-LV" b="1" dirty="0" err="1">
                <a:solidFill>
                  <a:schemeClr val="tx1"/>
                </a:solidFill>
              </a:rPr>
              <a:t>research</a:t>
            </a:r>
            <a:endParaRPr lang="lv-LV" b="1" dirty="0">
              <a:solidFill>
                <a:schemeClr val="tx1"/>
              </a:solidFill>
            </a:endParaRPr>
          </a:p>
          <a:p>
            <a:pPr algn="ctr"/>
            <a:r>
              <a:rPr lang="lv-LV" b="1" dirty="0">
                <a:solidFill>
                  <a:schemeClr val="tx1"/>
                </a:solidFill>
              </a:rPr>
              <a:t>TRL 4-6: </a:t>
            </a:r>
            <a:r>
              <a:rPr lang="lv-LV" b="1" dirty="0" err="1">
                <a:solidFill>
                  <a:schemeClr val="tx1"/>
                </a:solidFill>
              </a:rPr>
              <a:t>applied</a:t>
            </a:r>
            <a:r>
              <a:rPr lang="lv-LV" b="1" dirty="0">
                <a:solidFill>
                  <a:schemeClr val="tx1"/>
                </a:solidFill>
              </a:rPr>
              <a:t> </a:t>
            </a:r>
            <a:r>
              <a:rPr lang="lv-LV" b="1" dirty="0" err="1">
                <a:solidFill>
                  <a:schemeClr val="tx1"/>
                </a:solidFill>
              </a:rPr>
              <a:t>research</a:t>
            </a:r>
            <a:endParaRPr lang="lv-LV" b="1" dirty="0">
              <a:solidFill>
                <a:schemeClr val="tx1"/>
              </a:solidFill>
            </a:endParaRPr>
          </a:p>
          <a:p>
            <a:pPr algn="ctr"/>
            <a:r>
              <a:rPr lang="lv-LV" b="1" dirty="0">
                <a:solidFill>
                  <a:schemeClr val="tx1"/>
                </a:solidFill>
              </a:rPr>
              <a:t>TRL 6-9: </a:t>
            </a:r>
            <a:r>
              <a:rPr lang="lv-LV" b="1" dirty="0" err="1">
                <a:solidFill>
                  <a:schemeClr val="tx1"/>
                </a:solidFill>
              </a:rPr>
              <a:t>demonstration</a:t>
            </a:r>
            <a:endParaRPr lang="lv-LV" b="1" dirty="0">
              <a:solidFill>
                <a:schemeClr val="tx1"/>
              </a:solidFill>
            </a:endParaRPr>
          </a:p>
          <a:p>
            <a:endParaRPr lang="lv-LV" dirty="0">
              <a:solidFill>
                <a:schemeClr val="tx1"/>
              </a:solidFill>
            </a:endParaRPr>
          </a:p>
          <a:p>
            <a:r>
              <a:rPr lang="lv-LV" dirty="0">
                <a:solidFill>
                  <a:schemeClr val="tx1"/>
                </a:solidFill>
              </a:rPr>
              <a:t>N.B! </a:t>
            </a:r>
            <a:r>
              <a:rPr lang="lv-LV" dirty="0" err="1">
                <a:solidFill>
                  <a:schemeClr val="tx1"/>
                </a:solidFill>
              </a:rPr>
              <a:t>Research</a:t>
            </a:r>
            <a:r>
              <a:rPr lang="lv-LV" dirty="0">
                <a:solidFill>
                  <a:schemeClr val="tx1"/>
                </a:solidFill>
              </a:rPr>
              <a:t> </a:t>
            </a:r>
            <a:r>
              <a:rPr lang="lv-LV" dirty="0" err="1">
                <a:solidFill>
                  <a:schemeClr val="tx1"/>
                </a:solidFill>
              </a:rPr>
              <a:t>and</a:t>
            </a:r>
            <a:r>
              <a:rPr lang="lv-LV" dirty="0">
                <a:solidFill>
                  <a:schemeClr val="tx1"/>
                </a:solidFill>
              </a:rPr>
              <a:t> </a:t>
            </a:r>
            <a:r>
              <a:rPr lang="lv-LV" dirty="0" err="1">
                <a:solidFill>
                  <a:schemeClr val="tx1"/>
                </a:solidFill>
              </a:rPr>
              <a:t>Innovation</a:t>
            </a:r>
            <a:r>
              <a:rPr lang="lv-LV" dirty="0">
                <a:solidFill>
                  <a:schemeClr val="tx1"/>
                </a:solidFill>
              </a:rPr>
              <a:t> </a:t>
            </a:r>
            <a:r>
              <a:rPr lang="lv-LV" dirty="0" err="1">
                <a:solidFill>
                  <a:schemeClr val="tx1"/>
                </a:solidFill>
              </a:rPr>
              <a:t>Actions</a:t>
            </a:r>
            <a:r>
              <a:rPr lang="lv-LV" dirty="0">
                <a:solidFill>
                  <a:schemeClr val="tx1"/>
                </a:solidFill>
              </a:rPr>
              <a:t> </a:t>
            </a:r>
            <a:r>
              <a:rPr lang="lv-LV" dirty="0" err="1">
                <a:solidFill>
                  <a:schemeClr val="tx1"/>
                </a:solidFill>
              </a:rPr>
              <a:t>Technology</a:t>
            </a:r>
            <a:r>
              <a:rPr lang="lv-LV" dirty="0">
                <a:solidFill>
                  <a:schemeClr val="tx1"/>
                </a:solidFill>
              </a:rPr>
              <a:t> </a:t>
            </a:r>
            <a:r>
              <a:rPr lang="lv-LV" dirty="0" err="1">
                <a:solidFill>
                  <a:schemeClr val="tx1"/>
                </a:solidFill>
              </a:rPr>
              <a:t>levels</a:t>
            </a:r>
            <a:r>
              <a:rPr lang="lv-LV" dirty="0">
                <a:solidFill>
                  <a:schemeClr val="tx1"/>
                </a:solidFill>
              </a:rPr>
              <a:t> starts </a:t>
            </a:r>
            <a:r>
              <a:rPr lang="lv-LV" dirty="0" err="1">
                <a:solidFill>
                  <a:schemeClr val="tx1"/>
                </a:solidFill>
              </a:rPr>
              <a:t>at</a:t>
            </a:r>
            <a:r>
              <a:rPr lang="lv-LV" dirty="0">
                <a:solidFill>
                  <a:schemeClr val="tx1"/>
                </a:solidFill>
              </a:rPr>
              <a:t> 3 </a:t>
            </a:r>
            <a:r>
              <a:rPr lang="lv-LV" dirty="0" err="1">
                <a:solidFill>
                  <a:schemeClr val="tx1"/>
                </a:solidFill>
              </a:rPr>
              <a:t>and</a:t>
            </a:r>
            <a:r>
              <a:rPr lang="lv-LV" dirty="0">
                <a:solidFill>
                  <a:schemeClr val="tx1"/>
                </a:solidFill>
              </a:rPr>
              <a:t> </a:t>
            </a:r>
            <a:r>
              <a:rPr lang="lv-LV" dirty="0" err="1">
                <a:solidFill>
                  <a:schemeClr val="tx1"/>
                </a:solidFill>
              </a:rPr>
              <a:t>is</a:t>
            </a:r>
            <a:r>
              <a:rPr lang="lv-LV" dirty="0">
                <a:solidFill>
                  <a:schemeClr val="tx1"/>
                </a:solidFill>
              </a:rPr>
              <a:t> </a:t>
            </a:r>
            <a:r>
              <a:rPr lang="lv-LV" dirty="0" err="1">
                <a:solidFill>
                  <a:schemeClr val="tx1"/>
                </a:solidFill>
              </a:rPr>
              <a:t>expected</a:t>
            </a:r>
            <a:r>
              <a:rPr lang="lv-LV" dirty="0">
                <a:solidFill>
                  <a:schemeClr val="tx1"/>
                </a:solidFill>
              </a:rPr>
              <a:t> to </a:t>
            </a:r>
            <a:r>
              <a:rPr lang="lv-LV" dirty="0" err="1">
                <a:solidFill>
                  <a:schemeClr val="tx1"/>
                </a:solidFill>
              </a:rPr>
              <a:t>achieve</a:t>
            </a:r>
            <a:r>
              <a:rPr lang="lv-LV" dirty="0">
                <a:solidFill>
                  <a:schemeClr val="tx1"/>
                </a:solidFill>
              </a:rPr>
              <a:t> 5</a:t>
            </a:r>
          </a:p>
          <a:p>
            <a:r>
              <a:rPr lang="lv-LV" dirty="0" err="1">
                <a:solidFill>
                  <a:schemeClr val="tx1"/>
                </a:solidFill>
              </a:rPr>
              <a:t>For</a:t>
            </a:r>
            <a:r>
              <a:rPr lang="lv-LV" dirty="0">
                <a:solidFill>
                  <a:schemeClr val="tx1"/>
                </a:solidFill>
              </a:rPr>
              <a:t> IA it </a:t>
            </a:r>
            <a:r>
              <a:rPr lang="lv-LV" dirty="0" err="1">
                <a:solidFill>
                  <a:schemeClr val="tx1"/>
                </a:solidFill>
              </a:rPr>
              <a:t>is</a:t>
            </a:r>
            <a:r>
              <a:rPr lang="lv-LV" dirty="0">
                <a:solidFill>
                  <a:schemeClr val="tx1"/>
                </a:solidFill>
              </a:rPr>
              <a:t> </a:t>
            </a:r>
            <a:r>
              <a:rPr lang="lv-LV" dirty="0" err="1">
                <a:solidFill>
                  <a:schemeClr val="tx1"/>
                </a:solidFill>
              </a:rPr>
              <a:t>usually</a:t>
            </a:r>
            <a:r>
              <a:rPr lang="lv-LV" dirty="0">
                <a:solidFill>
                  <a:schemeClr val="tx1"/>
                </a:solidFill>
              </a:rPr>
              <a:t> </a:t>
            </a:r>
            <a:r>
              <a:rPr lang="lv-LV" dirty="0" err="1">
                <a:solidFill>
                  <a:schemeClr val="tx1"/>
                </a:solidFill>
              </a:rPr>
              <a:t>between</a:t>
            </a:r>
            <a:r>
              <a:rPr lang="lv-LV" dirty="0">
                <a:solidFill>
                  <a:schemeClr val="tx1"/>
                </a:solidFill>
              </a:rPr>
              <a:t> 4-7, </a:t>
            </a:r>
            <a:r>
              <a:rPr lang="lv-LV" dirty="0" err="1">
                <a:solidFill>
                  <a:schemeClr val="tx1"/>
                </a:solidFill>
              </a:rPr>
              <a:t>in</a:t>
            </a:r>
            <a:r>
              <a:rPr lang="lv-LV" dirty="0">
                <a:solidFill>
                  <a:schemeClr val="tx1"/>
                </a:solidFill>
              </a:rPr>
              <a:t> </a:t>
            </a:r>
            <a:r>
              <a:rPr lang="lv-LV" dirty="0" err="1">
                <a:solidFill>
                  <a:schemeClr val="tx1"/>
                </a:solidFill>
              </a:rPr>
              <a:t>some</a:t>
            </a:r>
            <a:r>
              <a:rPr lang="lv-LV" dirty="0">
                <a:solidFill>
                  <a:schemeClr val="tx1"/>
                </a:solidFill>
              </a:rPr>
              <a:t> </a:t>
            </a:r>
            <a:r>
              <a:rPr lang="lv-LV" dirty="0" err="1">
                <a:solidFill>
                  <a:schemeClr val="tx1"/>
                </a:solidFill>
              </a:rPr>
              <a:t>cases</a:t>
            </a:r>
            <a:r>
              <a:rPr lang="lv-LV" dirty="0">
                <a:solidFill>
                  <a:schemeClr val="tx1"/>
                </a:solidFill>
              </a:rPr>
              <a:t> </a:t>
            </a:r>
            <a:r>
              <a:rPr lang="lv-LV" dirty="0" err="1">
                <a:solidFill>
                  <a:schemeClr val="tx1"/>
                </a:solidFill>
              </a:rPr>
              <a:t>up</a:t>
            </a:r>
            <a:r>
              <a:rPr lang="lv-LV" dirty="0">
                <a:solidFill>
                  <a:schemeClr val="tx1"/>
                </a:solidFill>
              </a:rPr>
              <a:t> to 8</a:t>
            </a:r>
          </a:p>
        </p:txBody>
      </p:sp>
      <p:sp>
        <p:nvSpPr>
          <p:cNvPr id="4" name="Slide Number Placeholder 3">
            <a:extLst>
              <a:ext uri="{FF2B5EF4-FFF2-40B4-BE49-F238E27FC236}">
                <a16:creationId xmlns:a16="http://schemas.microsoft.com/office/drawing/2014/main" id="{2CADC5E8-E847-3B07-23C7-DEEB693FA32D}"/>
              </a:ext>
            </a:extLst>
          </p:cNvPr>
          <p:cNvSpPr>
            <a:spLocks noGrp="1"/>
          </p:cNvSpPr>
          <p:nvPr>
            <p:ph type="sldNum" sz="quarter" idx="12"/>
          </p:nvPr>
        </p:nvSpPr>
        <p:spPr/>
        <p:txBody>
          <a:bodyPr/>
          <a:lstStyle/>
          <a:p>
            <a:fld id="{660F3F40-12FA-4968-8235-5F18DAFE2DEF}" type="slidenum">
              <a:rPr lang="lv-LV" smtClean="0"/>
              <a:t>8</a:t>
            </a:fld>
            <a:endParaRPr lang="lv-LV"/>
          </a:p>
        </p:txBody>
      </p:sp>
    </p:spTree>
    <p:extLst>
      <p:ext uri="{BB962C8B-B14F-4D97-AF65-F5344CB8AC3E}">
        <p14:creationId xmlns:p14="http://schemas.microsoft.com/office/powerpoint/2010/main" val="47172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6A3737-024F-3345-9FD9-75AF02B99B3D}"/>
              </a:ext>
            </a:extLst>
          </p:cNvPr>
          <p:cNvSpPr>
            <a:spLocks noGrp="1"/>
          </p:cNvSpPr>
          <p:nvPr>
            <p:ph type="sldNum" sz="quarter" idx="12"/>
          </p:nvPr>
        </p:nvSpPr>
        <p:spPr/>
        <p:txBody>
          <a:bodyPr/>
          <a:lstStyle/>
          <a:p>
            <a:fld id="{660F3F40-12FA-4968-8235-5F18DAFE2DEF}" type="slidenum">
              <a:rPr lang="lv-LV" smtClean="0"/>
              <a:t>9</a:t>
            </a:fld>
            <a:endParaRPr lang="lv-LV"/>
          </a:p>
        </p:txBody>
      </p:sp>
      <p:graphicFrame>
        <p:nvGraphicFramePr>
          <p:cNvPr id="10" name="Content Placeholder 10">
            <a:extLst>
              <a:ext uri="{FF2B5EF4-FFF2-40B4-BE49-F238E27FC236}">
                <a16:creationId xmlns:a16="http://schemas.microsoft.com/office/drawing/2014/main" id="{BAE4EAEB-0367-3049-B1D4-2BCD9D68A546}"/>
              </a:ext>
            </a:extLst>
          </p:cNvPr>
          <p:cNvGraphicFramePr>
            <a:graphicFrameLocks/>
          </p:cNvGraphicFramePr>
          <p:nvPr>
            <p:extLst>
              <p:ext uri="{D42A27DB-BD31-4B8C-83A1-F6EECF244321}">
                <p14:modId xmlns:p14="http://schemas.microsoft.com/office/powerpoint/2010/main" val="2382571168"/>
              </p:ext>
            </p:extLst>
          </p:nvPr>
        </p:nvGraphicFramePr>
        <p:xfrm>
          <a:off x="395926" y="1535955"/>
          <a:ext cx="11486631" cy="4801468"/>
        </p:xfrm>
        <a:graphic>
          <a:graphicData uri="http://schemas.openxmlformats.org/drawingml/2006/table">
            <a:tbl>
              <a:tblPr/>
              <a:tblGrid>
                <a:gridCol w="5915570">
                  <a:extLst>
                    <a:ext uri="{9D8B030D-6E8A-4147-A177-3AD203B41FA5}">
                      <a16:colId xmlns:a16="http://schemas.microsoft.com/office/drawing/2014/main" val="20000"/>
                    </a:ext>
                  </a:extLst>
                </a:gridCol>
                <a:gridCol w="2068428">
                  <a:extLst>
                    <a:ext uri="{9D8B030D-6E8A-4147-A177-3AD203B41FA5}">
                      <a16:colId xmlns:a16="http://schemas.microsoft.com/office/drawing/2014/main" val="20001"/>
                    </a:ext>
                  </a:extLst>
                </a:gridCol>
                <a:gridCol w="2059975">
                  <a:extLst>
                    <a:ext uri="{9D8B030D-6E8A-4147-A177-3AD203B41FA5}">
                      <a16:colId xmlns:a16="http://schemas.microsoft.com/office/drawing/2014/main" val="20003"/>
                    </a:ext>
                  </a:extLst>
                </a:gridCol>
                <a:gridCol w="1442658">
                  <a:extLst>
                    <a:ext uri="{9D8B030D-6E8A-4147-A177-3AD203B41FA5}">
                      <a16:colId xmlns:a16="http://schemas.microsoft.com/office/drawing/2014/main" val="3995975852"/>
                    </a:ext>
                  </a:extLst>
                </a:gridCol>
              </a:tblGrid>
              <a:tr h="75668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Topic</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Type of action,</a:t>
                      </a:r>
                    </a:p>
                    <a:p>
                      <a:pPr algn="ctr" fontAlgn="ctr"/>
                      <a:r>
                        <a:rPr lang="lv-LV" sz="1400" b="1" i="0" u="none" strike="noStrike" dirty="0">
                          <a:solidFill>
                            <a:schemeClr val="bg1"/>
                          </a:solidFill>
                          <a:effectLst/>
                          <a:latin typeface="Verdana" panose="020B0604030504040204" pitchFamily="34" charset="0"/>
                          <a:ea typeface="Verdana" panose="020B0604030504040204" pitchFamily="34" charset="0"/>
                        </a:rPr>
                        <a:t>TRL</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 contribution per project </a:t>
                      </a:r>
                    </a:p>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(EUR million)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Verdana" panose="020B0604030504040204" pitchFamily="34" charset="0"/>
                          <a:ea typeface="Verdana" panose="020B0604030504040204" pitchFamily="34" charset="0"/>
                          <a:cs typeface="+mn-cs"/>
                        </a:rPr>
                        <a:t>Number of projects to be funded </a:t>
                      </a:r>
                      <a:endParaRPr lang="en-US" sz="1400" b="1" dirty="0">
                        <a:solidFill>
                          <a:schemeClr val="bg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49330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HORIZON-CL2-2023-DEMOCRACY-01-01: </a:t>
                      </a:r>
                      <a:r>
                        <a:rPr lang="en-US" sz="1400" b="0" dirty="0">
                          <a:effectLst/>
                          <a:latin typeface="TimesNewRomanPSMT" panose="02020603050405020304" pitchFamily="18" charset="0"/>
                        </a:rPr>
                        <a:t>Detecting, </a:t>
                      </a:r>
                      <a:r>
                        <a:rPr lang="en-US" sz="1400" b="0" dirty="0" err="1">
                          <a:effectLst/>
                          <a:latin typeface="TimesNewRomanPSMT" panose="02020603050405020304" pitchFamily="18" charset="0"/>
                        </a:rPr>
                        <a:t>analysing</a:t>
                      </a:r>
                      <a:r>
                        <a:rPr lang="en-US" sz="1400" b="0" dirty="0">
                          <a:effectLst/>
                          <a:latin typeface="TimesNewRomanPSMT" panose="02020603050405020304" pitchFamily="18" charset="0"/>
                        </a:rPr>
                        <a:t> and countering foreign information manipulation and interference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 </a:t>
                      </a:r>
                      <a:r>
                        <a:rPr lang="en-US" sz="1400" b="1" kern="1200" dirty="0">
                          <a:solidFill>
                            <a:schemeClr val="tx1"/>
                          </a:solidFill>
                          <a:effectLst/>
                          <a:latin typeface="Verdana" panose="020B0604030504040204" pitchFamily="34" charset="0"/>
                          <a:ea typeface="Verdana" panose="020B0604030504040204" pitchFamily="34" charset="0"/>
                          <a:cs typeface="+mn-cs"/>
                        </a:rPr>
                        <a:t>RIA </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62284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HORIZON-CL2-2023-DEMOCRACY-01-02: </a:t>
                      </a:r>
                      <a:r>
                        <a:rPr lang="en-US" sz="1400" b="0" dirty="0">
                          <a:effectLst/>
                          <a:latin typeface="TimesNewRomanPSMT" panose="02020603050405020304" pitchFamily="18" charset="0"/>
                        </a:rPr>
                        <a:t>Developing a better understanding of information suppression by state authorities as an example of foreign information manipulation and interference</a:t>
                      </a:r>
                      <a:endParaRPr lang="en-US" sz="1400" b="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1" kern="1200" dirty="0">
                          <a:solidFill>
                            <a:schemeClr val="tx1"/>
                          </a:solidFill>
                          <a:effectLst/>
                          <a:latin typeface="Verdana" panose="020B0604030504040204" pitchFamily="34" charset="0"/>
                          <a:ea typeface="Verdana" panose="020B0604030504040204" pitchFamily="34" charset="0"/>
                          <a:cs typeface="+mn-cs"/>
                        </a:rPr>
                        <a:t>RIA</a:t>
                      </a:r>
                      <a:endParaRPr lang="en-GB" sz="1400" b="0" i="0" u="none" strike="noStrike" noProof="0" dirty="0">
                        <a:solidFill>
                          <a:srgbClr val="000000"/>
                        </a:solidFill>
                        <a:effectLst/>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0989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HORIZON-CL2-2023-DEMOCRACY-01-03: </a:t>
                      </a:r>
                      <a:r>
                        <a:rPr lang="en-US" sz="1400" b="0" dirty="0">
                          <a:effectLst/>
                          <a:latin typeface="TimesNewRomanPSMT" panose="02020603050405020304" pitchFamily="18" charset="0"/>
                        </a:rPr>
                        <a:t>New approaches for combatting corruption and other undue influences on political decision-making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5.00 to 6.00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2</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37328">
                <a:tc>
                  <a:txBody>
                    <a:bodyPr/>
                    <a:lstStyle/>
                    <a:p>
                      <a:r>
                        <a:rPr lang="en-US" sz="1400" b="1" dirty="0">
                          <a:latin typeface="Times New Roman" panose="02020603050405020304" pitchFamily="18" charset="0"/>
                          <a:cs typeface="Times New Roman" panose="02020603050405020304" pitchFamily="18" charset="0"/>
                        </a:rPr>
                        <a:t>HORIZON-CL2-2023-DEMOCRACY-01-04: </a:t>
                      </a:r>
                      <a:r>
                        <a:rPr lang="en-US" sz="1400" dirty="0">
                          <a:latin typeface="Times New Roman" panose="02020603050405020304" pitchFamily="18" charset="0"/>
                          <a:cs typeface="Times New Roman" panose="02020603050405020304" pitchFamily="18" charset="0"/>
                        </a:rPr>
                        <a:t>The emotional politics of democracies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p>
                      <a:pPr algn="ctr" fontAlgn="ct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25699578"/>
                  </a:ext>
                </a:extLst>
              </a:tr>
              <a:tr h="53228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400" b="1" dirty="0">
                          <a:effectLst/>
                          <a:latin typeface="TimesNewRomanPSMT" panose="02020603050405020304" pitchFamily="18" charset="0"/>
                        </a:rPr>
                        <a:t>HORIZON-CL2-2023-DEMOCRACY-01-05: </a:t>
                      </a:r>
                      <a:r>
                        <a:rPr lang="en-US" sz="1400" b="0" dirty="0">
                          <a:effectLst/>
                          <a:latin typeface="TimesNewRomanPSMT" panose="02020603050405020304" pitchFamily="18" charset="0"/>
                        </a:rPr>
                        <a:t>The climate imperative and its impact on democratic governance</a:t>
                      </a:r>
                      <a:endParaRPr lang="en-US" sz="1400" b="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05353">
                <a:tc>
                  <a:txBody>
                    <a:bodyPr/>
                    <a:lstStyle/>
                    <a:p>
                      <a:r>
                        <a:rPr lang="en-US" sz="1400" b="1" dirty="0">
                          <a:latin typeface="Times New Roman" panose="02020603050405020304" pitchFamily="18" charset="0"/>
                          <a:cs typeface="Times New Roman" panose="02020603050405020304" pitchFamily="18" charset="0"/>
                        </a:rPr>
                        <a:t>HORIZON-CL2-2023-DEMOCRACY-01-06</a:t>
                      </a:r>
                      <a:r>
                        <a:rPr lang="en-US" sz="1400" dirty="0">
                          <a:latin typeface="Times New Roman" panose="02020603050405020304" pitchFamily="18" charset="0"/>
                          <a:cs typeface="Times New Roman" panose="02020603050405020304" pitchFamily="18" charset="0"/>
                        </a:rPr>
                        <a:t>: </a:t>
                      </a:r>
                      <a:r>
                        <a:rPr lang="en-US" sz="1400" b="0" dirty="0">
                          <a:latin typeface="Times New Roman" panose="02020603050405020304" pitchFamily="18" charset="0"/>
                          <a:cs typeface="Times New Roman" panose="02020603050405020304" pitchFamily="18" charset="0"/>
                        </a:rPr>
                        <a:t>Democratic governance for times of disruptive changes to the social contract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17833652"/>
                  </a:ext>
                </a:extLst>
              </a:tr>
              <a:tr h="443059">
                <a:tc>
                  <a:txBody>
                    <a:bodyPr/>
                    <a:lstStyle/>
                    <a:p>
                      <a:r>
                        <a:rPr lang="en-US" sz="1400" b="1" dirty="0">
                          <a:latin typeface="Times New Roman" panose="02020603050405020304" pitchFamily="18" charset="0"/>
                          <a:cs typeface="Times New Roman" panose="02020603050405020304" pitchFamily="18" charset="0"/>
                        </a:rPr>
                        <a:t>HORIZON-CL2-2023-DEMOCRACY-01-07: </a:t>
                      </a:r>
                      <a:r>
                        <a:rPr lang="en-US" sz="1400" dirty="0">
                          <a:latin typeface="Times New Roman" panose="02020603050405020304" pitchFamily="18" charset="0"/>
                          <a:cs typeface="Times New Roman" panose="02020603050405020304" pitchFamily="18" charset="0"/>
                        </a:rPr>
                        <a:t>Intersectionality and equality in </a:t>
                      </a:r>
                    </a:p>
                    <a:p>
                      <a:r>
                        <a:rPr lang="en-US" sz="1400" dirty="0">
                          <a:latin typeface="Times New Roman" panose="02020603050405020304" pitchFamily="18" charset="0"/>
                          <a:cs typeface="Times New Roman" panose="02020603050405020304" pitchFamily="18" charset="0"/>
                        </a:rPr>
                        <a:t>deliberative and participatory democratic spaces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49266853"/>
                  </a:ext>
                </a:extLst>
              </a:tr>
              <a:tr h="443059">
                <a:tc>
                  <a:txBody>
                    <a:bodyPr/>
                    <a:lstStyle/>
                    <a:p>
                      <a:r>
                        <a:rPr lang="en-US" sz="1400" b="1" dirty="0">
                          <a:latin typeface="Times New Roman" panose="02020603050405020304" pitchFamily="18" charset="0"/>
                          <a:cs typeface="Times New Roman" panose="02020603050405020304" pitchFamily="18" charset="0"/>
                        </a:rPr>
                        <a:t>HORIZON-CL2-2023-DEMOCRACY-01-08: </a:t>
                      </a:r>
                      <a:r>
                        <a:rPr lang="en-US" sz="1400" dirty="0">
                          <a:latin typeface="Times New Roman" panose="02020603050405020304" pitchFamily="18" charset="0"/>
                          <a:cs typeface="Times New Roman" panose="02020603050405020304" pitchFamily="18" charset="0"/>
                        </a:rPr>
                        <a:t>Political perspectives for the Eastern </a:t>
                      </a:r>
                      <a:r>
                        <a:rPr lang="en-US" sz="1400" dirty="0" err="1">
                          <a:latin typeface="Times New Roman" panose="02020603050405020304" pitchFamily="18" charset="0"/>
                          <a:cs typeface="Times New Roman" panose="02020603050405020304" pitchFamily="18" charset="0"/>
                        </a:rPr>
                        <a:t>Neighbourhood</a:t>
                      </a:r>
                      <a:r>
                        <a:rPr lang="en-US" sz="1400" dirty="0">
                          <a:latin typeface="Times New Roman" panose="02020603050405020304" pitchFamily="18" charset="0"/>
                          <a:cs typeface="Times New Roman" panose="02020603050405020304" pitchFamily="18" charset="0"/>
                        </a:rPr>
                        <a:t> and the Western Balkans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n-GB" sz="1400" b="1" i="0" u="none" strike="noStrike" noProof="0" dirty="0">
                          <a:solidFill>
                            <a:srgbClr val="000000"/>
                          </a:solidFill>
                          <a:effectLst/>
                          <a:latin typeface="Verdana" panose="020B0604030504040204" pitchFamily="34" charset="0"/>
                          <a:ea typeface="Verdana" panose="020B0604030504040204" pitchFamily="34" charset="0"/>
                        </a:rPr>
                        <a:t>RIA</a:t>
                      </a: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39575" rtl="0" eaLnBrk="1" fontAlgn="ctr" latinLnBrk="0" hangingPunct="1">
                        <a:lnSpc>
                          <a:spcPct val="100000"/>
                        </a:lnSpc>
                        <a:spcBef>
                          <a:spcPts val="0"/>
                        </a:spcBef>
                        <a:spcAft>
                          <a:spcPts val="0"/>
                        </a:spcAft>
                        <a:buClrTx/>
                        <a:buSzTx/>
                        <a:buFontTx/>
                        <a:buNone/>
                        <a:tabLst/>
                        <a:defRPr/>
                      </a:pPr>
                      <a:r>
                        <a:rPr lang="lv-LV" sz="1400" dirty="0">
                          <a:solidFill>
                            <a:schemeClr val="tx1"/>
                          </a:solidFill>
                          <a:latin typeface="Verdana" panose="020B0604030504040204" pitchFamily="34" charset="0"/>
                          <a:ea typeface="Verdana" panose="020B0604030504040204" pitchFamily="34" charset="0"/>
                        </a:rPr>
                        <a:t>2.00 to 3.00</a:t>
                      </a:r>
                      <a:endParaRPr lang="en-US" sz="1400" dirty="0">
                        <a:solidFill>
                          <a:schemeClr val="tx1"/>
                        </a:solidFill>
                        <a:latin typeface="Verdana" panose="020B0604030504040204" pitchFamily="34" charset="0"/>
                        <a:ea typeface="Verdana" panose="020B0604030504040204" pitchFamily="34" charset="0"/>
                      </a:endParaRPr>
                    </a:p>
                  </a:txBody>
                  <a:tcPr marL="5098" marR="5098"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Verdana" panose="020B0604030504040204" pitchFamily="34" charset="0"/>
                          <a:ea typeface="Verdana" panose="020B0604030504040204" pitchFamily="34" charset="0"/>
                        </a:rPr>
                        <a:t>3</a:t>
                      </a:r>
                      <a:endParaRPr lang="en-US" sz="14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57770692"/>
                  </a:ext>
                </a:extLst>
              </a:tr>
            </a:tbl>
          </a:graphicData>
        </a:graphic>
      </p:graphicFrame>
      <p:sp>
        <p:nvSpPr>
          <p:cNvPr id="11" name="Title 1">
            <a:extLst>
              <a:ext uri="{FF2B5EF4-FFF2-40B4-BE49-F238E27FC236}">
                <a16:creationId xmlns:a16="http://schemas.microsoft.com/office/drawing/2014/main" id="{11F51BBB-3FD8-EF4F-A561-157E2E03C5EA}"/>
              </a:ext>
            </a:extLst>
          </p:cNvPr>
          <p:cNvSpPr txBox="1">
            <a:spLocks/>
          </p:cNvSpPr>
          <p:nvPr/>
        </p:nvSpPr>
        <p:spPr>
          <a:xfrm>
            <a:off x="1271008" y="115103"/>
            <a:ext cx="10269257" cy="4333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ctr" latinLnBrk="0" hangingPunct="1">
              <a:lnSpc>
                <a:spcPct val="90000"/>
              </a:lnSpc>
              <a:spcBef>
                <a:spcPct val="0"/>
              </a:spcBef>
              <a:spcAft>
                <a:spcPts val="0"/>
              </a:spcAft>
              <a:buClrTx/>
              <a:buSzTx/>
              <a:buFontTx/>
              <a:buNone/>
              <a:tabLst/>
              <a:defRPr/>
            </a:pPr>
            <a:r>
              <a:rPr lang="lv-LV" altLang="lv-LV" sz="2800" b="1" dirty="0" err="1">
                <a:solidFill>
                  <a:srgbClr val="0308DB">
                    <a:lumMod val="50000"/>
                  </a:srgbClr>
                </a:solidFill>
                <a:latin typeface="Verdana" panose="020B0604030504040204" pitchFamily="34" charset="0"/>
                <a:ea typeface="Verdana" panose="020B0604030504040204" pitchFamily="34" charset="0"/>
              </a:rPr>
              <a:t>Destination</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Innovative</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research</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on</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democracy</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and</a:t>
            </a:r>
            <a:r>
              <a:rPr lang="lv-LV" altLang="lv-LV" sz="2800" b="1" dirty="0">
                <a:solidFill>
                  <a:srgbClr val="0308DB">
                    <a:lumMod val="50000"/>
                  </a:srgbClr>
                </a:solidFill>
                <a:latin typeface="Verdana" panose="020B0604030504040204" pitchFamily="34" charset="0"/>
                <a:ea typeface="Verdana" panose="020B0604030504040204" pitchFamily="34" charset="0"/>
              </a:rPr>
              <a:t> </a:t>
            </a:r>
            <a:r>
              <a:rPr lang="lv-LV" altLang="lv-LV" sz="2800" b="1" dirty="0" err="1">
                <a:solidFill>
                  <a:srgbClr val="0308DB">
                    <a:lumMod val="50000"/>
                  </a:srgbClr>
                </a:solidFill>
                <a:latin typeface="Verdana" panose="020B0604030504040204" pitchFamily="34" charset="0"/>
                <a:ea typeface="Verdana" panose="020B0604030504040204" pitchFamily="34" charset="0"/>
              </a:rPr>
              <a:t>governance</a:t>
            </a:r>
            <a:br>
              <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b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br>
            <a:r>
              <a:rPr kumimoji="0" lang="lv-LV" sz="18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rPr>
              <a:t>  </a:t>
            </a:r>
            <a:endParaRPr kumimoji="0" lang="lv-LV" altLang="lv-LV" sz="4400" b="0" i="0" u="none" strike="noStrike" kern="1200" cap="none" spc="0" normalizeH="0" baseline="0" noProof="0" dirty="0">
              <a:ln>
                <a:noFill/>
              </a:ln>
              <a:solidFill>
                <a:srgbClr val="0070C0">
                  <a:lumMod val="50000"/>
                </a:srgbClr>
              </a:solidFill>
              <a:effectLst/>
              <a:uLnTx/>
              <a:uFillTx/>
              <a:latin typeface="Verdana" panose="020B0604030504040204" pitchFamily="34" charset="0"/>
              <a:ea typeface="Verdana" panose="020B0604030504040204" pitchFamily="34" charset="0"/>
              <a:cs typeface="+mj-cs"/>
            </a:endParaRPr>
          </a:p>
        </p:txBody>
      </p:sp>
      <p:sp>
        <p:nvSpPr>
          <p:cNvPr id="12" name="Rectangle 11">
            <a:extLst>
              <a:ext uri="{FF2B5EF4-FFF2-40B4-BE49-F238E27FC236}">
                <a16:creationId xmlns:a16="http://schemas.microsoft.com/office/drawing/2014/main" id="{BDD84095-1C1D-F74F-A22D-AA2F9380D8D7}"/>
              </a:ext>
            </a:extLst>
          </p:cNvPr>
          <p:cNvSpPr/>
          <p:nvPr/>
        </p:nvSpPr>
        <p:spPr>
          <a:xfrm>
            <a:off x="5185974" y="1026297"/>
            <a:ext cx="4789268"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Deadline: </a:t>
            </a:r>
            <a:r>
              <a:rPr lang="lv-LV" b="1" dirty="0">
                <a:solidFill>
                  <a:srgbClr val="002060"/>
                </a:solidFill>
                <a:latin typeface="Verdana" panose="020B0604030504040204" pitchFamily="34" charset="0"/>
                <a:ea typeface="Verdana" panose="020B0604030504040204" pitchFamily="34" charset="0"/>
              </a:rPr>
              <a:t>14</a:t>
            </a:r>
            <a:r>
              <a:rPr lang="en-GB" b="1" dirty="0">
                <a:latin typeface="Verdana" panose="020B0604030504040204" pitchFamily="34" charset="0"/>
                <a:ea typeface="Verdana" panose="020B0604030504040204" pitchFamily="34" charset="0"/>
              </a:rPr>
              <a:t> March 2023</a:t>
            </a:r>
          </a:p>
        </p:txBody>
      </p:sp>
      <p:sp>
        <p:nvSpPr>
          <p:cNvPr id="13" name="Rectangle 12">
            <a:extLst>
              <a:ext uri="{FF2B5EF4-FFF2-40B4-BE49-F238E27FC236}">
                <a16:creationId xmlns:a16="http://schemas.microsoft.com/office/drawing/2014/main" id="{2BE0BE80-0A04-DD4F-B1EB-9A8752529E95}"/>
              </a:ext>
            </a:extLst>
          </p:cNvPr>
          <p:cNvSpPr/>
          <p:nvPr/>
        </p:nvSpPr>
        <p:spPr>
          <a:xfrm>
            <a:off x="818137" y="1042184"/>
            <a:ext cx="6225896" cy="369332"/>
          </a:xfrm>
          <a:prstGeom prst="rect">
            <a:avLst/>
          </a:prstGeom>
        </p:spPr>
        <p:txBody>
          <a:bodyPr wrap="square">
            <a:spAutoFit/>
          </a:bodyPr>
          <a:lstStyle/>
          <a:p>
            <a:pPr defTabSz="938213" eaLnBrk="0" fontAlgn="ctr" hangingPunct="0">
              <a:spcBef>
                <a:spcPct val="0"/>
              </a:spcBef>
              <a:spcAft>
                <a:spcPct val="0"/>
              </a:spcAft>
            </a:pPr>
            <a:r>
              <a:rPr lang="en-GB" b="1" dirty="0">
                <a:solidFill>
                  <a:srgbClr val="002060"/>
                </a:solidFill>
                <a:latin typeface="Verdana" panose="020B0604030504040204" pitchFamily="34" charset="0"/>
                <a:ea typeface="Verdana" panose="020B0604030504040204" pitchFamily="34" charset="0"/>
              </a:rPr>
              <a:t>Opening date: </a:t>
            </a:r>
            <a:r>
              <a:rPr lang="lv-LV" b="1" dirty="0">
                <a:solidFill>
                  <a:srgbClr val="002060"/>
                </a:solidFill>
                <a:latin typeface="Verdana" panose="020B0604030504040204" pitchFamily="34" charset="0"/>
                <a:ea typeface="Verdana" panose="020B0604030504040204" pitchFamily="34" charset="0"/>
              </a:rPr>
              <a:t>14</a:t>
            </a:r>
            <a:r>
              <a:rPr lang="en-GB" b="1" dirty="0">
                <a:latin typeface="Verdana" panose="020B0604030504040204" pitchFamily="34" charset="0"/>
                <a:ea typeface="Verdana" panose="020B0604030504040204" pitchFamily="34" charset="0"/>
              </a:rPr>
              <a:t> December 2022 </a:t>
            </a:r>
          </a:p>
        </p:txBody>
      </p:sp>
    </p:spTree>
    <p:extLst>
      <p:ext uri="{BB962C8B-B14F-4D97-AF65-F5344CB8AC3E}">
        <p14:creationId xmlns:p14="http://schemas.microsoft.com/office/powerpoint/2010/main" val="3020714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15002</TotalTime>
  <Words>1638</Words>
  <Application>Microsoft Office PowerPoint</Application>
  <PresentationFormat>Widescreen</PresentationFormat>
  <Paragraphs>275</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Century Gothic</vt:lpstr>
      <vt:lpstr>Times New Roman</vt:lpstr>
      <vt:lpstr>TimesNewRomanPSMT</vt:lpstr>
      <vt:lpstr>Verdana</vt:lpstr>
      <vt:lpstr>'Wingdings 2',Sans-Serif</vt:lpstr>
      <vt:lpstr>Office Theme</vt:lpstr>
      <vt:lpstr>Apvārsnis Eiropa 2. klastera «Kultūra, jaunrade un iekļaujoša sabiedrība» darba programma un aktuālie konkursi.</vt:lpstr>
      <vt:lpstr>Apvārsnis Eiropa 2. klastera  darba programma</vt:lpstr>
      <vt:lpstr>PowerPoint Presentation</vt:lpstr>
      <vt:lpstr>PowerPoint Presentation</vt:lpstr>
      <vt:lpstr>Projektu tipi</vt:lpstr>
      <vt:lpstr>Projektu tipi</vt:lpstr>
      <vt:lpstr>PowerPoint Presentation</vt:lpstr>
      <vt:lpstr>Technology Readiness Level</vt:lpstr>
      <vt:lpstr>PowerPoint Presentation</vt:lpstr>
      <vt:lpstr>PowerPoint Presentation</vt:lpstr>
      <vt:lpstr>A European Collaborative Cloud for Cultural Heritage - 2023</vt:lpstr>
      <vt:lpstr>PowerPoint Presentation</vt:lpstr>
      <vt:lpstr>PowerPoint Presentation</vt:lpstr>
      <vt:lpstr>Statistika</vt:lpstr>
      <vt:lpstr>Statistika</vt:lpstr>
      <vt:lpstr>PowerPoint Presentation</vt:lpstr>
      <vt:lpstr>Infodiena: </vt:lpstr>
      <vt:lpstr>Sadarbība ar citām programmām</vt:lpstr>
      <vt:lpstr>Kas ir Radošā Eiropa?</vt:lpstr>
      <vt:lpstr>PowerPoint Presentation</vt:lpstr>
      <vt:lpstr>PowerPoint Presentation</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Darja Aksjonova</cp:lastModifiedBy>
  <cp:revision>478</cp:revision>
  <dcterms:created xsi:type="dcterms:W3CDTF">2021-03-25T13:44:11Z</dcterms:created>
  <dcterms:modified xsi:type="dcterms:W3CDTF">2023-01-10T15:26:58Z</dcterms:modified>
</cp:coreProperties>
</file>