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60" r:id="rId3"/>
    <p:sldId id="259" r:id="rId4"/>
    <p:sldId id="257" r:id="rId5"/>
    <p:sldId id="262" r:id="rId6"/>
    <p:sldId id="282" r:id="rId7"/>
    <p:sldId id="264" r:id="rId8"/>
    <p:sldId id="271" r:id="rId9"/>
    <p:sldId id="265" r:id="rId10"/>
    <p:sldId id="272" r:id="rId11"/>
    <p:sldId id="266" r:id="rId12"/>
    <p:sldId id="273" r:id="rId13"/>
    <p:sldId id="267" r:id="rId14"/>
    <p:sldId id="287" r:id="rId15"/>
    <p:sldId id="268" r:id="rId16"/>
    <p:sldId id="269" r:id="rId17"/>
    <p:sldId id="270" r:id="rId18"/>
    <p:sldId id="258" r:id="rId19"/>
    <p:sldId id="274" r:id="rId20"/>
    <p:sldId id="281" r:id="rId21"/>
    <p:sldId id="288" r:id="rId22"/>
    <p:sldId id="275" r:id="rId23"/>
    <p:sldId id="283" r:id="rId24"/>
    <p:sldId id="284" r:id="rId25"/>
    <p:sldId id="263" r:id="rId26"/>
    <p:sldId id="285" r:id="rId27"/>
    <p:sldId id="278" r:id="rId28"/>
    <p:sldId id="286" r:id="rId29"/>
    <p:sldId id="289" r:id="rId30"/>
    <p:sldId id="279"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ija Plotniece" initials="MP" lastIdx="1" clrIdx="0">
    <p:extLst>
      <p:ext uri="{19B8F6BF-5375-455C-9EA6-DF929625EA0E}">
        <p15:presenceInfo xmlns:p15="http://schemas.microsoft.com/office/powerpoint/2012/main" userId="S::marija.plotniece@viaa.gov.lv::79801c02-275f-412a-9545-941194021f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62460"/>
    <a:srgbClr val="20D17F"/>
    <a:srgbClr val="65ADB6"/>
    <a:srgbClr val="488187"/>
    <a:srgbClr val="FFD764"/>
    <a:srgbClr val="E6E6E6"/>
    <a:srgbClr val="B6D452"/>
    <a:srgbClr val="5D6D30"/>
    <a:srgbClr val="F16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151" autoAdjust="0"/>
  </p:normalViewPr>
  <p:slideViewPr>
    <p:cSldViewPr snapToGrid="0">
      <p:cViewPr varScale="1">
        <p:scale>
          <a:sx n="82" d="100"/>
          <a:sy n="82" d="100"/>
        </p:scale>
        <p:origin x="64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v>
                </c:pt>
              </c:strCache>
            </c:strRef>
          </c:tx>
          <c:dPt>
            <c:idx val="0"/>
            <c:bubble3D val="0"/>
            <c:spPr>
              <a:gradFill rotWithShape="1">
                <a:gsLst>
                  <a:gs pos="0">
                    <a:schemeClr val="accent2">
                      <a:satMod val="100000"/>
                      <a:lumMod val="100000"/>
                    </a:schemeClr>
                  </a:gs>
                  <a:gs pos="50000">
                    <a:schemeClr val="accent2">
                      <a:shade val="99000"/>
                      <a:satMod val="105000"/>
                      <a:lumMod val="100000"/>
                    </a:schemeClr>
                  </a:gs>
                  <a:gs pos="100000">
                    <a:schemeClr val="accent2">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1-8B85-49EB-92A1-5DB0023BEC7E}"/>
              </c:ext>
            </c:extLst>
          </c:dPt>
          <c:dPt>
            <c:idx val="1"/>
            <c:bubble3D val="0"/>
            <c:spPr>
              <a:gradFill rotWithShape="1">
                <a:gsLst>
                  <a:gs pos="0">
                    <a:schemeClr val="accent4">
                      <a:satMod val="100000"/>
                      <a:lumMod val="100000"/>
                    </a:schemeClr>
                  </a:gs>
                  <a:gs pos="50000">
                    <a:schemeClr val="accent4">
                      <a:shade val="99000"/>
                      <a:satMod val="105000"/>
                      <a:lumMod val="100000"/>
                    </a:schemeClr>
                  </a:gs>
                  <a:gs pos="100000">
                    <a:schemeClr val="accent4">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3-8B85-49EB-92A1-5DB0023BEC7E}"/>
              </c:ext>
            </c:extLst>
          </c:dPt>
          <c:dPt>
            <c:idx val="2"/>
            <c:bubble3D val="0"/>
            <c:spPr>
              <a:gradFill rotWithShape="1">
                <a:gsLst>
                  <a:gs pos="0">
                    <a:schemeClr val="accent6">
                      <a:satMod val="100000"/>
                      <a:lumMod val="100000"/>
                    </a:schemeClr>
                  </a:gs>
                  <a:gs pos="50000">
                    <a:schemeClr val="accent6">
                      <a:shade val="99000"/>
                      <a:satMod val="105000"/>
                      <a:lumMod val="100000"/>
                    </a:schemeClr>
                  </a:gs>
                  <a:gs pos="100000">
                    <a:schemeClr val="accent6">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5-8B85-49EB-92A1-5DB0023BEC7E}"/>
              </c:ext>
            </c:extLst>
          </c:dPt>
          <c:dPt>
            <c:idx val="3"/>
            <c:bubble3D val="0"/>
            <c:spPr>
              <a:gradFill rotWithShape="1">
                <a:gsLst>
                  <a:gs pos="0">
                    <a:schemeClr val="accent2">
                      <a:lumMod val="60000"/>
                      <a:satMod val="100000"/>
                      <a:lumMod val="100000"/>
                    </a:schemeClr>
                  </a:gs>
                  <a:gs pos="50000">
                    <a:schemeClr val="accent2">
                      <a:lumMod val="60000"/>
                      <a:shade val="99000"/>
                      <a:satMod val="105000"/>
                      <a:lumMod val="100000"/>
                    </a:schemeClr>
                  </a:gs>
                  <a:gs pos="100000">
                    <a:schemeClr val="accent2">
                      <a:lumMod val="60000"/>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7-4A4E-4D77-8241-610A8A149476}"/>
              </c:ext>
            </c:extLst>
          </c:dPt>
          <c:cat>
            <c:strRef>
              <c:f>Sheet1!$A$2:$A$5</c:f>
              <c:strCache>
                <c:ptCount val="3"/>
                <c:pt idx="0">
                  <c:v>Izcilība</c:v>
                </c:pt>
                <c:pt idx="1">
                  <c:v>Ietekme</c:v>
                </c:pt>
                <c:pt idx="2">
                  <c:v>Ieviešana</c:v>
                </c:pt>
              </c:strCache>
            </c:strRef>
          </c:cat>
          <c:val>
            <c:numRef>
              <c:f>Sheet1!$B$2:$B$5</c:f>
              <c:numCache>
                <c:formatCode>0%</c:formatCode>
                <c:ptCount val="4"/>
                <c:pt idx="0">
                  <c:v>0.6</c:v>
                </c:pt>
                <c:pt idx="1">
                  <c:v>0.2</c:v>
                </c:pt>
                <c:pt idx="2">
                  <c:v>0.2</c:v>
                </c:pt>
              </c:numCache>
            </c:numRef>
          </c:val>
          <c:extLst>
            <c:ext xmlns:c16="http://schemas.microsoft.com/office/drawing/2014/chart" uri="{C3380CC4-5D6E-409C-BE32-E72D297353CC}">
              <c16:uniqueId val="{00000000-C3BE-4CE1-8324-CCA5D4E743B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2"/>
              </a:solidFill>
              <a:latin typeface="+mn-lt"/>
              <a:ea typeface="+mn-ea"/>
              <a:cs typeface="+mn-cs"/>
            </a:defRPr>
          </a:pPr>
          <a:endParaRPr lang="lv-LV"/>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v-LV"/>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v>
                </c:pt>
              </c:strCache>
            </c:strRef>
          </c:tx>
          <c:dPt>
            <c:idx val="0"/>
            <c:bubble3D val="0"/>
            <c:spPr>
              <a:gradFill rotWithShape="1">
                <a:gsLst>
                  <a:gs pos="0">
                    <a:schemeClr val="accent2">
                      <a:satMod val="100000"/>
                      <a:lumMod val="100000"/>
                    </a:schemeClr>
                  </a:gs>
                  <a:gs pos="50000">
                    <a:schemeClr val="accent2">
                      <a:shade val="99000"/>
                      <a:satMod val="105000"/>
                      <a:lumMod val="100000"/>
                    </a:schemeClr>
                  </a:gs>
                  <a:gs pos="100000">
                    <a:schemeClr val="accent2">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1-AFB4-4B23-8FE6-AF5FA83D1EE1}"/>
              </c:ext>
            </c:extLst>
          </c:dPt>
          <c:dPt>
            <c:idx val="1"/>
            <c:bubble3D val="0"/>
            <c:spPr>
              <a:gradFill rotWithShape="1">
                <a:gsLst>
                  <a:gs pos="0">
                    <a:schemeClr val="accent4">
                      <a:satMod val="100000"/>
                      <a:lumMod val="100000"/>
                    </a:schemeClr>
                  </a:gs>
                  <a:gs pos="50000">
                    <a:schemeClr val="accent4">
                      <a:shade val="99000"/>
                      <a:satMod val="105000"/>
                      <a:lumMod val="100000"/>
                    </a:schemeClr>
                  </a:gs>
                  <a:gs pos="100000">
                    <a:schemeClr val="accent4">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3-AFB4-4B23-8FE6-AF5FA83D1EE1}"/>
              </c:ext>
            </c:extLst>
          </c:dPt>
          <c:dPt>
            <c:idx val="2"/>
            <c:bubble3D val="0"/>
            <c:spPr>
              <a:gradFill rotWithShape="1">
                <a:gsLst>
                  <a:gs pos="0">
                    <a:schemeClr val="accent6">
                      <a:satMod val="100000"/>
                      <a:lumMod val="100000"/>
                    </a:schemeClr>
                  </a:gs>
                  <a:gs pos="50000">
                    <a:schemeClr val="accent6">
                      <a:shade val="99000"/>
                      <a:satMod val="105000"/>
                      <a:lumMod val="100000"/>
                    </a:schemeClr>
                  </a:gs>
                  <a:gs pos="100000">
                    <a:schemeClr val="accent6">
                      <a:shade val="98000"/>
                      <a:satMod val="105000"/>
                      <a:lumMod val="100000"/>
                    </a:schemeClr>
                  </a:gs>
                </a:gsLst>
                <a:lin ang="5400000" scaled="0"/>
              </a:gradFill>
              <a:ln>
                <a:noFill/>
              </a:ln>
              <a:effectLst>
                <a:outerShdw blurRad="38100" dist="12700" dir="5400000" algn="ctr" rotWithShape="0">
                  <a:srgbClr val="000000">
                    <a:alpha val="63000"/>
                  </a:srgbClr>
                </a:outerShdw>
              </a:effectLst>
            </c:spPr>
            <c:extLst>
              <c:ext xmlns:c16="http://schemas.microsoft.com/office/drawing/2014/chart" uri="{C3380CC4-5D6E-409C-BE32-E72D297353CC}">
                <c16:uniqueId val="{00000005-AFB4-4B23-8FE6-AF5FA83D1EE1}"/>
              </c:ext>
            </c:extLst>
          </c:dPt>
          <c:cat>
            <c:strRef>
              <c:f>Sheet1!$A$2:$A$5</c:f>
              <c:strCache>
                <c:ptCount val="3"/>
                <c:pt idx="0">
                  <c:v>Izcilība</c:v>
                </c:pt>
                <c:pt idx="1">
                  <c:v>Ietekme</c:v>
                </c:pt>
                <c:pt idx="2">
                  <c:v>Ieviešana</c:v>
                </c:pt>
              </c:strCache>
            </c:strRef>
          </c:cat>
          <c:val>
            <c:numRef>
              <c:f>Sheet1!$B$2:$B$5</c:f>
              <c:numCache>
                <c:formatCode>0%</c:formatCode>
                <c:ptCount val="3"/>
                <c:pt idx="0">
                  <c:v>0.6</c:v>
                </c:pt>
                <c:pt idx="1">
                  <c:v>0.2</c:v>
                </c:pt>
                <c:pt idx="2">
                  <c:v>0.2</c:v>
                </c:pt>
              </c:numCache>
            </c:numRef>
          </c:val>
          <c:extLst>
            <c:ext xmlns:c16="http://schemas.microsoft.com/office/drawing/2014/chart" uri="{C3380CC4-5D6E-409C-BE32-E72D297353CC}">
              <c16:uniqueId val="{00000008-AFB4-4B23-8FE6-AF5FA83D1EE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lv-LV"/>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lv-LV"/>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8B53C0-C51B-468A-A09A-AD4B6EF10AAA}"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lv-LV"/>
        </a:p>
      </dgm:t>
    </dgm:pt>
    <dgm:pt modelId="{2737DFCF-3D4A-4449-90FF-CFC907C5181B}">
      <dgm:prSet phldrT="[Text]"/>
      <dgm:spPr/>
      <dgm:t>
        <a:bodyPr/>
        <a:lstStyle/>
        <a:p>
          <a:r>
            <a:rPr lang="en-US" noProof="0" dirty="0"/>
            <a:t>EIC Open Calls</a:t>
          </a:r>
        </a:p>
      </dgm:t>
    </dgm:pt>
    <dgm:pt modelId="{D461719D-D5C3-4A31-B386-69685B19691A}" type="parTrans" cxnId="{09972391-3F83-4EA5-985A-D0EC6E0331E0}">
      <dgm:prSet/>
      <dgm:spPr/>
      <dgm:t>
        <a:bodyPr/>
        <a:lstStyle/>
        <a:p>
          <a:endParaRPr lang="lv-LV"/>
        </a:p>
      </dgm:t>
    </dgm:pt>
    <dgm:pt modelId="{3B99B798-8FEB-46BA-BA13-74BC9CC5FD90}" type="sibTrans" cxnId="{09972391-3F83-4EA5-985A-D0EC6E0331E0}">
      <dgm:prSet/>
      <dgm:spPr/>
      <dgm:t>
        <a:bodyPr/>
        <a:lstStyle/>
        <a:p>
          <a:endParaRPr lang="lv-LV"/>
        </a:p>
      </dgm:t>
    </dgm:pt>
    <dgm:pt modelId="{8F417B42-DE04-4517-AD4C-FB2C0247247B}">
      <dgm:prSet phldrT="[Text]"/>
      <dgm:spPr/>
      <dgm:t>
        <a:bodyPr/>
        <a:lstStyle/>
        <a:p>
          <a:r>
            <a:rPr lang="en-US" noProof="0" dirty="0"/>
            <a:t>EIC Pathfinder Open</a:t>
          </a:r>
        </a:p>
      </dgm:t>
    </dgm:pt>
    <dgm:pt modelId="{4172D7B2-0208-4A98-9290-18D02C5EB5E1}" type="parTrans" cxnId="{096CDA73-7709-49CF-8CB6-1EE3E78D879A}">
      <dgm:prSet/>
      <dgm:spPr/>
      <dgm:t>
        <a:bodyPr/>
        <a:lstStyle/>
        <a:p>
          <a:endParaRPr lang="lv-LV"/>
        </a:p>
      </dgm:t>
    </dgm:pt>
    <dgm:pt modelId="{8DE99B76-0313-44A6-95E6-DA79EB094F4B}" type="sibTrans" cxnId="{096CDA73-7709-49CF-8CB6-1EE3E78D879A}">
      <dgm:prSet/>
      <dgm:spPr/>
      <dgm:t>
        <a:bodyPr/>
        <a:lstStyle/>
        <a:p>
          <a:endParaRPr lang="lv-LV"/>
        </a:p>
      </dgm:t>
    </dgm:pt>
    <dgm:pt modelId="{1B6F2F8A-0CC7-4290-B9D4-0EC47F3E191E}">
      <dgm:prSet phldrT="[Text]"/>
      <dgm:spPr/>
      <dgm:t>
        <a:bodyPr/>
        <a:lstStyle/>
        <a:p>
          <a:r>
            <a:rPr lang="en-US" noProof="0" dirty="0"/>
            <a:t>EIC Transition Open</a:t>
          </a:r>
        </a:p>
      </dgm:t>
    </dgm:pt>
    <dgm:pt modelId="{D4CF69AA-D381-4344-A899-2DB9EA2156C3}" type="parTrans" cxnId="{1B630444-9C7F-469F-AEE7-19039A4B1652}">
      <dgm:prSet/>
      <dgm:spPr/>
      <dgm:t>
        <a:bodyPr/>
        <a:lstStyle/>
        <a:p>
          <a:endParaRPr lang="lv-LV"/>
        </a:p>
      </dgm:t>
    </dgm:pt>
    <dgm:pt modelId="{B22C5A0C-8AC8-4747-9082-D9D4E95B38B5}" type="sibTrans" cxnId="{1B630444-9C7F-469F-AEE7-19039A4B1652}">
      <dgm:prSet/>
      <dgm:spPr/>
      <dgm:t>
        <a:bodyPr/>
        <a:lstStyle/>
        <a:p>
          <a:endParaRPr lang="lv-LV"/>
        </a:p>
      </dgm:t>
    </dgm:pt>
    <dgm:pt modelId="{8EF34F89-22FB-45CC-8D0B-5E89F18B7F7A}">
      <dgm:prSet phldrT="[Text]"/>
      <dgm:spPr/>
      <dgm:t>
        <a:bodyPr/>
        <a:lstStyle/>
        <a:p>
          <a:r>
            <a:rPr lang="en-US" noProof="0" dirty="0"/>
            <a:t>EIC Strategic Challenges</a:t>
          </a:r>
        </a:p>
      </dgm:t>
    </dgm:pt>
    <dgm:pt modelId="{D9AB5429-955C-4161-B27D-5CA12C2EC4C2}" type="parTrans" cxnId="{DB1CB1EB-15C1-41E9-8FCB-E2BE631C527C}">
      <dgm:prSet/>
      <dgm:spPr/>
      <dgm:t>
        <a:bodyPr/>
        <a:lstStyle/>
        <a:p>
          <a:endParaRPr lang="lv-LV"/>
        </a:p>
      </dgm:t>
    </dgm:pt>
    <dgm:pt modelId="{7F9140EE-4A4F-4E91-BF9E-180FA81D64A5}" type="sibTrans" cxnId="{DB1CB1EB-15C1-41E9-8FCB-E2BE631C527C}">
      <dgm:prSet/>
      <dgm:spPr/>
      <dgm:t>
        <a:bodyPr/>
        <a:lstStyle/>
        <a:p>
          <a:endParaRPr lang="lv-LV"/>
        </a:p>
      </dgm:t>
    </dgm:pt>
    <dgm:pt modelId="{FF81FC7A-6EFE-4130-BCF3-F44686BBEB86}">
      <dgm:prSet phldrT="[Text]"/>
      <dgm:spPr/>
      <dgm:t>
        <a:bodyPr/>
        <a:lstStyle/>
        <a:p>
          <a:r>
            <a:rPr lang="en-US" noProof="0" dirty="0"/>
            <a:t>EIC Pathfinder Challenges</a:t>
          </a:r>
        </a:p>
      </dgm:t>
    </dgm:pt>
    <dgm:pt modelId="{B697C1F0-E09A-4A30-BEFD-DCADF1008349}" type="parTrans" cxnId="{A971EF28-2D67-4A24-AFF0-9EA75AEDC44F}">
      <dgm:prSet/>
      <dgm:spPr/>
      <dgm:t>
        <a:bodyPr/>
        <a:lstStyle/>
        <a:p>
          <a:endParaRPr lang="lv-LV"/>
        </a:p>
      </dgm:t>
    </dgm:pt>
    <dgm:pt modelId="{FD89794F-D803-4F23-A3F5-441AF4664B67}" type="sibTrans" cxnId="{A971EF28-2D67-4A24-AFF0-9EA75AEDC44F}">
      <dgm:prSet/>
      <dgm:spPr/>
      <dgm:t>
        <a:bodyPr/>
        <a:lstStyle/>
        <a:p>
          <a:endParaRPr lang="lv-LV"/>
        </a:p>
      </dgm:t>
    </dgm:pt>
    <dgm:pt modelId="{D37E69BB-1742-41BD-BEA4-5EEA691DE6CA}">
      <dgm:prSet phldrT="[Text]"/>
      <dgm:spPr/>
      <dgm:t>
        <a:bodyPr/>
        <a:lstStyle/>
        <a:p>
          <a:r>
            <a:rPr lang="en-US" noProof="0" dirty="0"/>
            <a:t>EIC Transition Challenges</a:t>
          </a:r>
        </a:p>
      </dgm:t>
    </dgm:pt>
    <dgm:pt modelId="{2AD9558F-E9F3-4AFA-AF64-27CA5D4E4C2D}" type="parTrans" cxnId="{41E04A22-D99A-4C79-ADCD-B4EC49B40A6F}">
      <dgm:prSet/>
      <dgm:spPr/>
      <dgm:t>
        <a:bodyPr/>
        <a:lstStyle/>
        <a:p>
          <a:endParaRPr lang="lv-LV"/>
        </a:p>
      </dgm:t>
    </dgm:pt>
    <dgm:pt modelId="{7C937821-2297-4631-A166-8FA146832901}" type="sibTrans" cxnId="{41E04A22-D99A-4C79-ADCD-B4EC49B40A6F}">
      <dgm:prSet/>
      <dgm:spPr/>
      <dgm:t>
        <a:bodyPr/>
        <a:lstStyle/>
        <a:p>
          <a:endParaRPr lang="lv-LV"/>
        </a:p>
      </dgm:t>
    </dgm:pt>
    <dgm:pt modelId="{E35647ED-FAF9-47A0-B64C-98CEC788C8F0}">
      <dgm:prSet phldrT="[Text]"/>
      <dgm:spPr/>
      <dgm:t>
        <a:bodyPr/>
        <a:lstStyle/>
        <a:p>
          <a:r>
            <a:rPr lang="en-US" noProof="0" dirty="0"/>
            <a:t>EIC Accelerator Open</a:t>
          </a:r>
        </a:p>
      </dgm:t>
    </dgm:pt>
    <dgm:pt modelId="{829AACF1-D77B-4F89-A7D7-36166472F294}" type="parTrans" cxnId="{62170C20-E9CA-4F3A-BA8D-8C4B88F07D1D}">
      <dgm:prSet/>
      <dgm:spPr/>
      <dgm:t>
        <a:bodyPr/>
        <a:lstStyle/>
        <a:p>
          <a:endParaRPr lang="lv-LV"/>
        </a:p>
      </dgm:t>
    </dgm:pt>
    <dgm:pt modelId="{90E3C1C9-CD49-46C1-8F88-C8880780B58D}" type="sibTrans" cxnId="{62170C20-E9CA-4F3A-BA8D-8C4B88F07D1D}">
      <dgm:prSet/>
      <dgm:spPr/>
      <dgm:t>
        <a:bodyPr/>
        <a:lstStyle/>
        <a:p>
          <a:endParaRPr lang="lv-LV"/>
        </a:p>
      </dgm:t>
    </dgm:pt>
    <dgm:pt modelId="{4C394E36-E916-406E-95BC-864E07321038}">
      <dgm:prSet phldrT="[Text]"/>
      <dgm:spPr/>
      <dgm:t>
        <a:bodyPr/>
        <a:lstStyle/>
        <a:p>
          <a:r>
            <a:rPr lang="en-US" noProof="0" dirty="0"/>
            <a:t>EIC Accelerator Challenges</a:t>
          </a:r>
        </a:p>
      </dgm:t>
    </dgm:pt>
    <dgm:pt modelId="{B90FAC1A-7CD4-42F2-B4B0-B6EAF69DCC76}" type="parTrans" cxnId="{511AD70F-FBD0-4793-9D0B-D5D8768D630F}">
      <dgm:prSet/>
      <dgm:spPr/>
      <dgm:t>
        <a:bodyPr/>
        <a:lstStyle/>
        <a:p>
          <a:endParaRPr lang="lv-LV"/>
        </a:p>
      </dgm:t>
    </dgm:pt>
    <dgm:pt modelId="{DC0EF054-60CA-40ED-8475-990292B7D766}" type="sibTrans" cxnId="{511AD70F-FBD0-4793-9D0B-D5D8768D630F}">
      <dgm:prSet/>
      <dgm:spPr/>
      <dgm:t>
        <a:bodyPr/>
        <a:lstStyle/>
        <a:p>
          <a:endParaRPr lang="lv-LV"/>
        </a:p>
      </dgm:t>
    </dgm:pt>
    <dgm:pt modelId="{0A6C592F-9C88-461D-A2FF-07AF27487A97}" type="pres">
      <dgm:prSet presAssocID="{508B53C0-C51B-468A-A09A-AD4B6EF10AAA}" presName="diagram" presStyleCnt="0">
        <dgm:presLayoutVars>
          <dgm:chPref val="1"/>
          <dgm:dir/>
          <dgm:animOne val="branch"/>
          <dgm:animLvl val="lvl"/>
          <dgm:resizeHandles/>
        </dgm:presLayoutVars>
      </dgm:prSet>
      <dgm:spPr/>
    </dgm:pt>
    <dgm:pt modelId="{AFCEC93A-D052-417A-A341-62E3B54486B0}" type="pres">
      <dgm:prSet presAssocID="{2737DFCF-3D4A-4449-90FF-CFC907C5181B}" presName="root" presStyleCnt="0"/>
      <dgm:spPr/>
    </dgm:pt>
    <dgm:pt modelId="{E5FA5024-5F0B-49C7-9007-B0FB16FA4A8E}" type="pres">
      <dgm:prSet presAssocID="{2737DFCF-3D4A-4449-90FF-CFC907C5181B}" presName="rootComposite" presStyleCnt="0"/>
      <dgm:spPr/>
    </dgm:pt>
    <dgm:pt modelId="{3EFCDEB9-C481-4603-8643-B297F73AB98E}" type="pres">
      <dgm:prSet presAssocID="{2737DFCF-3D4A-4449-90FF-CFC907C5181B}" presName="rootText" presStyleLbl="node1" presStyleIdx="0" presStyleCnt="2"/>
      <dgm:spPr/>
    </dgm:pt>
    <dgm:pt modelId="{0DE6B674-93D9-4739-8CB0-7357911F8A6C}" type="pres">
      <dgm:prSet presAssocID="{2737DFCF-3D4A-4449-90FF-CFC907C5181B}" presName="rootConnector" presStyleLbl="node1" presStyleIdx="0" presStyleCnt="2"/>
      <dgm:spPr/>
    </dgm:pt>
    <dgm:pt modelId="{D28D92A0-50B6-40B1-BF3B-783EC8C6DE7C}" type="pres">
      <dgm:prSet presAssocID="{2737DFCF-3D4A-4449-90FF-CFC907C5181B}" presName="childShape" presStyleCnt="0"/>
      <dgm:spPr/>
    </dgm:pt>
    <dgm:pt modelId="{0FE2782D-7BE8-4447-B544-576DFA750461}" type="pres">
      <dgm:prSet presAssocID="{4172D7B2-0208-4A98-9290-18D02C5EB5E1}" presName="Name13" presStyleLbl="parChTrans1D2" presStyleIdx="0" presStyleCnt="6"/>
      <dgm:spPr/>
    </dgm:pt>
    <dgm:pt modelId="{1F8E91D8-79E2-4354-BED4-45BDF4D15895}" type="pres">
      <dgm:prSet presAssocID="{8F417B42-DE04-4517-AD4C-FB2C0247247B}" presName="childText" presStyleLbl="bgAcc1" presStyleIdx="0" presStyleCnt="6">
        <dgm:presLayoutVars>
          <dgm:bulletEnabled val="1"/>
        </dgm:presLayoutVars>
      </dgm:prSet>
      <dgm:spPr/>
    </dgm:pt>
    <dgm:pt modelId="{CDA5C7EF-40F7-40CC-BD00-C0900B9F0A20}" type="pres">
      <dgm:prSet presAssocID="{D4CF69AA-D381-4344-A899-2DB9EA2156C3}" presName="Name13" presStyleLbl="parChTrans1D2" presStyleIdx="1" presStyleCnt="6"/>
      <dgm:spPr/>
    </dgm:pt>
    <dgm:pt modelId="{8D8F1607-A194-41ED-967F-B596DF983CAE}" type="pres">
      <dgm:prSet presAssocID="{1B6F2F8A-0CC7-4290-B9D4-0EC47F3E191E}" presName="childText" presStyleLbl="bgAcc1" presStyleIdx="1" presStyleCnt="6">
        <dgm:presLayoutVars>
          <dgm:bulletEnabled val="1"/>
        </dgm:presLayoutVars>
      </dgm:prSet>
      <dgm:spPr/>
    </dgm:pt>
    <dgm:pt modelId="{8137E1B0-0281-4F98-958C-ED7A7C3DF400}" type="pres">
      <dgm:prSet presAssocID="{829AACF1-D77B-4F89-A7D7-36166472F294}" presName="Name13" presStyleLbl="parChTrans1D2" presStyleIdx="2" presStyleCnt="6"/>
      <dgm:spPr/>
    </dgm:pt>
    <dgm:pt modelId="{9C2FAC23-7779-413A-9488-C758B3201FB1}" type="pres">
      <dgm:prSet presAssocID="{E35647ED-FAF9-47A0-B64C-98CEC788C8F0}" presName="childText" presStyleLbl="bgAcc1" presStyleIdx="2" presStyleCnt="6">
        <dgm:presLayoutVars>
          <dgm:bulletEnabled val="1"/>
        </dgm:presLayoutVars>
      </dgm:prSet>
      <dgm:spPr/>
    </dgm:pt>
    <dgm:pt modelId="{1344D72D-074A-4116-B927-AB9404FA4768}" type="pres">
      <dgm:prSet presAssocID="{8EF34F89-22FB-45CC-8D0B-5E89F18B7F7A}" presName="root" presStyleCnt="0"/>
      <dgm:spPr/>
    </dgm:pt>
    <dgm:pt modelId="{20251DA2-39B9-4641-8482-3B8A5732FFC2}" type="pres">
      <dgm:prSet presAssocID="{8EF34F89-22FB-45CC-8D0B-5E89F18B7F7A}" presName="rootComposite" presStyleCnt="0"/>
      <dgm:spPr/>
    </dgm:pt>
    <dgm:pt modelId="{DD550DD0-744F-4EAF-AE30-43B5AC4E799B}" type="pres">
      <dgm:prSet presAssocID="{8EF34F89-22FB-45CC-8D0B-5E89F18B7F7A}" presName="rootText" presStyleLbl="node1" presStyleIdx="1" presStyleCnt="2"/>
      <dgm:spPr/>
    </dgm:pt>
    <dgm:pt modelId="{B9315C29-1CAF-4B03-8F83-FD6E5F14AD35}" type="pres">
      <dgm:prSet presAssocID="{8EF34F89-22FB-45CC-8D0B-5E89F18B7F7A}" presName="rootConnector" presStyleLbl="node1" presStyleIdx="1" presStyleCnt="2"/>
      <dgm:spPr/>
    </dgm:pt>
    <dgm:pt modelId="{81C4378D-21F4-46AE-8CA3-CCCE29ECECFE}" type="pres">
      <dgm:prSet presAssocID="{8EF34F89-22FB-45CC-8D0B-5E89F18B7F7A}" presName="childShape" presStyleCnt="0"/>
      <dgm:spPr/>
    </dgm:pt>
    <dgm:pt modelId="{F6869330-0190-4552-803A-6FC787EA590A}" type="pres">
      <dgm:prSet presAssocID="{B697C1F0-E09A-4A30-BEFD-DCADF1008349}" presName="Name13" presStyleLbl="parChTrans1D2" presStyleIdx="3" presStyleCnt="6"/>
      <dgm:spPr/>
    </dgm:pt>
    <dgm:pt modelId="{33E19487-C211-4746-8872-A5CBDCB72617}" type="pres">
      <dgm:prSet presAssocID="{FF81FC7A-6EFE-4130-BCF3-F44686BBEB86}" presName="childText" presStyleLbl="bgAcc1" presStyleIdx="3" presStyleCnt="6">
        <dgm:presLayoutVars>
          <dgm:bulletEnabled val="1"/>
        </dgm:presLayoutVars>
      </dgm:prSet>
      <dgm:spPr/>
    </dgm:pt>
    <dgm:pt modelId="{E0C5004F-3522-4DD0-A552-245E851A657D}" type="pres">
      <dgm:prSet presAssocID="{2AD9558F-E9F3-4AFA-AF64-27CA5D4E4C2D}" presName="Name13" presStyleLbl="parChTrans1D2" presStyleIdx="4" presStyleCnt="6"/>
      <dgm:spPr/>
    </dgm:pt>
    <dgm:pt modelId="{02E1BA4C-C55D-4A81-9064-5B111B4D8EB2}" type="pres">
      <dgm:prSet presAssocID="{D37E69BB-1742-41BD-BEA4-5EEA691DE6CA}" presName="childText" presStyleLbl="bgAcc1" presStyleIdx="4" presStyleCnt="6">
        <dgm:presLayoutVars>
          <dgm:bulletEnabled val="1"/>
        </dgm:presLayoutVars>
      </dgm:prSet>
      <dgm:spPr/>
    </dgm:pt>
    <dgm:pt modelId="{94563686-CB77-4197-BF09-B25F517A4399}" type="pres">
      <dgm:prSet presAssocID="{B90FAC1A-7CD4-42F2-B4B0-B6EAF69DCC76}" presName="Name13" presStyleLbl="parChTrans1D2" presStyleIdx="5" presStyleCnt="6"/>
      <dgm:spPr/>
    </dgm:pt>
    <dgm:pt modelId="{25E81F77-5AB0-41CA-992C-8EAB63F387B6}" type="pres">
      <dgm:prSet presAssocID="{4C394E36-E916-406E-95BC-864E07321038}" presName="childText" presStyleLbl="bgAcc1" presStyleIdx="5" presStyleCnt="6">
        <dgm:presLayoutVars>
          <dgm:bulletEnabled val="1"/>
        </dgm:presLayoutVars>
      </dgm:prSet>
      <dgm:spPr/>
    </dgm:pt>
  </dgm:ptLst>
  <dgm:cxnLst>
    <dgm:cxn modelId="{1A82BC02-E136-44D3-9BE4-22227F406036}" type="presOf" srcId="{2AD9558F-E9F3-4AFA-AF64-27CA5D4E4C2D}" destId="{E0C5004F-3522-4DD0-A552-245E851A657D}" srcOrd="0" destOrd="0" presId="urn:microsoft.com/office/officeart/2005/8/layout/hierarchy3"/>
    <dgm:cxn modelId="{CEDDDE03-2DBF-4003-B2E5-BE37FA1CF8CD}" type="presOf" srcId="{8EF34F89-22FB-45CC-8D0B-5E89F18B7F7A}" destId="{B9315C29-1CAF-4B03-8F83-FD6E5F14AD35}" srcOrd="1" destOrd="0" presId="urn:microsoft.com/office/officeart/2005/8/layout/hierarchy3"/>
    <dgm:cxn modelId="{511AD70F-FBD0-4793-9D0B-D5D8768D630F}" srcId="{8EF34F89-22FB-45CC-8D0B-5E89F18B7F7A}" destId="{4C394E36-E916-406E-95BC-864E07321038}" srcOrd="2" destOrd="0" parTransId="{B90FAC1A-7CD4-42F2-B4B0-B6EAF69DCC76}" sibTransId="{DC0EF054-60CA-40ED-8475-990292B7D766}"/>
    <dgm:cxn modelId="{F881A51F-0727-4650-878D-2821C52729DE}" type="presOf" srcId="{D4CF69AA-D381-4344-A899-2DB9EA2156C3}" destId="{CDA5C7EF-40F7-40CC-BD00-C0900B9F0A20}" srcOrd="0" destOrd="0" presId="urn:microsoft.com/office/officeart/2005/8/layout/hierarchy3"/>
    <dgm:cxn modelId="{62170C20-E9CA-4F3A-BA8D-8C4B88F07D1D}" srcId="{2737DFCF-3D4A-4449-90FF-CFC907C5181B}" destId="{E35647ED-FAF9-47A0-B64C-98CEC788C8F0}" srcOrd="2" destOrd="0" parTransId="{829AACF1-D77B-4F89-A7D7-36166472F294}" sibTransId="{90E3C1C9-CD49-46C1-8F88-C8880780B58D}"/>
    <dgm:cxn modelId="{41E04A22-D99A-4C79-ADCD-B4EC49B40A6F}" srcId="{8EF34F89-22FB-45CC-8D0B-5E89F18B7F7A}" destId="{D37E69BB-1742-41BD-BEA4-5EEA691DE6CA}" srcOrd="1" destOrd="0" parTransId="{2AD9558F-E9F3-4AFA-AF64-27CA5D4E4C2D}" sibTransId="{7C937821-2297-4631-A166-8FA146832901}"/>
    <dgm:cxn modelId="{153F4523-4ED4-4C13-8D6B-84C5E2FE4A32}" type="presOf" srcId="{8F417B42-DE04-4517-AD4C-FB2C0247247B}" destId="{1F8E91D8-79E2-4354-BED4-45BDF4D15895}" srcOrd="0" destOrd="0" presId="urn:microsoft.com/office/officeart/2005/8/layout/hierarchy3"/>
    <dgm:cxn modelId="{D946E123-B783-4FE1-95B8-3AD6BFC478F9}" type="presOf" srcId="{829AACF1-D77B-4F89-A7D7-36166472F294}" destId="{8137E1B0-0281-4F98-958C-ED7A7C3DF400}" srcOrd="0" destOrd="0" presId="urn:microsoft.com/office/officeart/2005/8/layout/hierarchy3"/>
    <dgm:cxn modelId="{A971EF28-2D67-4A24-AFF0-9EA75AEDC44F}" srcId="{8EF34F89-22FB-45CC-8D0B-5E89F18B7F7A}" destId="{FF81FC7A-6EFE-4130-BCF3-F44686BBEB86}" srcOrd="0" destOrd="0" parTransId="{B697C1F0-E09A-4A30-BEFD-DCADF1008349}" sibTransId="{FD89794F-D803-4F23-A3F5-441AF4664B67}"/>
    <dgm:cxn modelId="{AF77C82D-58D1-4510-B381-6C30E901F25F}" type="presOf" srcId="{B90FAC1A-7CD4-42F2-B4B0-B6EAF69DCC76}" destId="{94563686-CB77-4197-BF09-B25F517A4399}" srcOrd="0" destOrd="0" presId="urn:microsoft.com/office/officeart/2005/8/layout/hierarchy3"/>
    <dgm:cxn modelId="{1B630444-9C7F-469F-AEE7-19039A4B1652}" srcId="{2737DFCF-3D4A-4449-90FF-CFC907C5181B}" destId="{1B6F2F8A-0CC7-4290-B9D4-0EC47F3E191E}" srcOrd="1" destOrd="0" parTransId="{D4CF69AA-D381-4344-A899-2DB9EA2156C3}" sibTransId="{B22C5A0C-8AC8-4747-9082-D9D4E95B38B5}"/>
    <dgm:cxn modelId="{8BC69F45-CF05-409F-B2E8-585AA3F444F3}" type="presOf" srcId="{D37E69BB-1742-41BD-BEA4-5EEA691DE6CA}" destId="{02E1BA4C-C55D-4A81-9064-5B111B4D8EB2}" srcOrd="0" destOrd="0" presId="urn:microsoft.com/office/officeart/2005/8/layout/hierarchy3"/>
    <dgm:cxn modelId="{2D74296F-EE9A-49FA-9444-1C61D8820D8B}" type="presOf" srcId="{4172D7B2-0208-4A98-9290-18D02C5EB5E1}" destId="{0FE2782D-7BE8-4447-B544-576DFA750461}" srcOrd="0" destOrd="0" presId="urn:microsoft.com/office/officeart/2005/8/layout/hierarchy3"/>
    <dgm:cxn modelId="{096CDA73-7709-49CF-8CB6-1EE3E78D879A}" srcId="{2737DFCF-3D4A-4449-90FF-CFC907C5181B}" destId="{8F417B42-DE04-4517-AD4C-FB2C0247247B}" srcOrd="0" destOrd="0" parTransId="{4172D7B2-0208-4A98-9290-18D02C5EB5E1}" sibTransId="{8DE99B76-0313-44A6-95E6-DA79EB094F4B}"/>
    <dgm:cxn modelId="{79636677-905C-488F-883A-A465FF920D59}" type="presOf" srcId="{1B6F2F8A-0CC7-4290-B9D4-0EC47F3E191E}" destId="{8D8F1607-A194-41ED-967F-B596DF983CAE}" srcOrd="0" destOrd="0" presId="urn:microsoft.com/office/officeart/2005/8/layout/hierarchy3"/>
    <dgm:cxn modelId="{37EBF57D-7106-491D-AB2F-AA4461DF23F6}" type="presOf" srcId="{E35647ED-FAF9-47A0-B64C-98CEC788C8F0}" destId="{9C2FAC23-7779-413A-9488-C758B3201FB1}" srcOrd="0" destOrd="0" presId="urn:microsoft.com/office/officeart/2005/8/layout/hierarchy3"/>
    <dgm:cxn modelId="{96F8CF80-222E-4C7B-9DB5-1E3185D4890F}" type="presOf" srcId="{4C394E36-E916-406E-95BC-864E07321038}" destId="{25E81F77-5AB0-41CA-992C-8EAB63F387B6}" srcOrd="0" destOrd="0" presId="urn:microsoft.com/office/officeart/2005/8/layout/hierarchy3"/>
    <dgm:cxn modelId="{0A4BE681-C5EA-4EE5-985D-F794D6ECF759}" type="presOf" srcId="{B697C1F0-E09A-4A30-BEFD-DCADF1008349}" destId="{F6869330-0190-4552-803A-6FC787EA590A}" srcOrd="0" destOrd="0" presId="urn:microsoft.com/office/officeart/2005/8/layout/hierarchy3"/>
    <dgm:cxn modelId="{2DB1708F-16AF-4607-B1C2-0DF08CF26C2D}" type="presOf" srcId="{508B53C0-C51B-468A-A09A-AD4B6EF10AAA}" destId="{0A6C592F-9C88-461D-A2FF-07AF27487A97}" srcOrd="0" destOrd="0" presId="urn:microsoft.com/office/officeart/2005/8/layout/hierarchy3"/>
    <dgm:cxn modelId="{09972391-3F83-4EA5-985A-D0EC6E0331E0}" srcId="{508B53C0-C51B-468A-A09A-AD4B6EF10AAA}" destId="{2737DFCF-3D4A-4449-90FF-CFC907C5181B}" srcOrd="0" destOrd="0" parTransId="{D461719D-D5C3-4A31-B386-69685B19691A}" sibTransId="{3B99B798-8FEB-46BA-BA13-74BC9CC5FD90}"/>
    <dgm:cxn modelId="{C0FE1FC3-1AE0-4001-8C26-00D4643BF233}" type="presOf" srcId="{8EF34F89-22FB-45CC-8D0B-5E89F18B7F7A}" destId="{DD550DD0-744F-4EAF-AE30-43B5AC4E799B}" srcOrd="0" destOrd="0" presId="urn:microsoft.com/office/officeart/2005/8/layout/hierarchy3"/>
    <dgm:cxn modelId="{E253ECC5-6B33-4A50-8006-E2E044A9BA26}" type="presOf" srcId="{2737DFCF-3D4A-4449-90FF-CFC907C5181B}" destId="{0DE6B674-93D9-4739-8CB0-7357911F8A6C}" srcOrd="1" destOrd="0" presId="urn:microsoft.com/office/officeart/2005/8/layout/hierarchy3"/>
    <dgm:cxn modelId="{7A63AEEB-DE83-4C65-9011-A63222345F7D}" type="presOf" srcId="{2737DFCF-3D4A-4449-90FF-CFC907C5181B}" destId="{3EFCDEB9-C481-4603-8643-B297F73AB98E}" srcOrd="0" destOrd="0" presId="urn:microsoft.com/office/officeart/2005/8/layout/hierarchy3"/>
    <dgm:cxn modelId="{DB1CB1EB-15C1-41E9-8FCB-E2BE631C527C}" srcId="{508B53C0-C51B-468A-A09A-AD4B6EF10AAA}" destId="{8EF34F89-22FB-45CC-8D0B-5E89F18B7F7A}" srcOrd="1" destOrd="0" parTransId="{D9AB5429-955C-4161-B27D-5CA12C2EC4C2}" sibTransId="{7F9140EE-4A4F-4E91-BF9E-180FA81D64A5}"/>
    <dgm:cxn modelId="{6647C2FD-7D97-4C05-BA8B-DAFEDBB87B5D}" type="presOf" srcId="{FF81FC7A-6EFE-4130-BCF3-F44686BBEB86}" destId="{33E19487-C211-4746-8872-A5CBDCB72617}" srcOrd="0" destOrd="0" presId="urn:microsoft.com/office/officeart/2005/8/layout/hierarchy3"/>
    <dgm:cxn modelId="{A253ED19-0963-4636-8113-1867C18216A6}" type="presParOf" srcId="{0A6C592F-9C88-461D-A2FF-07AF27487A97}" destId="{AFCEC93A-D052-417A-A341-62E3B54486B0}" srcOrd="0" destOrd="0" presId="urn:microsoft.com/office/officeart/2005/8/layout/hierarchy3"/>
    <dgm:cxn modelId="{215336F8-4A16-46FA-A395-672FCDF37C5A}" type="presParOf" srcId="{AFCEC93A-D052-417A-A341-62E3B54486B0}" destId="{E5FA5024-5F0B-49C7-9007-B0FB16FA4A8E}" srcOrd="0" destOrd="0" presId="urn:microsoft.com/office/officeart/2005/8/layout/hierarchy3"/>
    <dgm:cxn modelId="{73F32AD8-BD9B-49A2-AC28-A5B893131D75}" type="presParOf" srcId="{E5FA5024-5F0B-49C7-9007-B0FB16FA4A8E}" destId="{3EFCDEB9-C481-4603-8643-B297F73AB98E}" srcOrd="0" destOrd="0" presId="urn:microsoft.com/office/officeart/2005/8/layout/hierarchy3"/>
    <dgm:cxn modelId="{63521525-657B-4C3A-B8D4-20410AEAA47F}" type="presParOf" srcId="{E5FA5024-5F0B-49C7-9007-B0FB16FA4A8E}" destId="{0DE6B674-93D9-4739-8CB0-7357911F8A6C}" srcOrd="1" destOrd="0" presId="urn:microsoft.com/office/officeart/2005/8/layout/hierarchy3"/>
    <dgm:cxn modelId="{5D1E8A9A-921C-43A1-AA22-BFA4F5960E80}" type="presParOf" srcId="{AFCEC93A-D052-417A-A341-62E3B54486B0}" destId="{D28D92A0-50B6-40B1-BF3B-783EC8C6DE7C}" srcOrd="1" destOrd="0" presId="urn:microsoft.com/office/officeart/2005/8/layout/hierarchy3"/>
    <dgm:cxn modelId="{3B6D2FE3-2A01-4BCC-88DD-29A7EA904035}" type="presParOf" srcId="{D28D92A0-50B6-40B1-BF3B-783EC8C6DE7C}" destId="{0FE2782D-7BE8-4447-B544-576DFA750461}" srcOrd="0" destOrd="0" presId="urn:microsoft.com/office/officeart/2005/8/layout/hierarchy3"/>
    <dgm:cxn modelId="{08D44407-F287-4043-B7A2-3D53B1EC7B54}" type="presParOf" srcId="{D28D92A0-50B6-40B1-BF3B-783EC8C6DE7C}" destId="{1F8E91D8-79E2-4354-BED4-45BDF4D15895}" srcOrd="1" destOrd="0" presId="urn:microsoft.com/office/officeart/2005/8/layout/hierarchy3"/>
    <dgm:cxn modelId="{2D08ECC8-D9D2-4D8A-8DD0-08CE0CFEB123}" type="presParOf" srcId="{D28D92A0-50B6-40B1-BF3B-783EC8C6DE7C}" destId="{CDA5C7EF-40F7-40CC-BD00-C0900B9F0A20}" srcOrd="2" destOrd="0" presId="urn:microsoft.com/office/officeart/2005/8/layout/hierarchy3"/>
    <dgm:cxn modelId="{6343141C-A0E0-43A1-8AA5-3AB630A47F25}" type="presParOf" srcId="{D28D92A0-50B6-40B1-BF3B-783EC8C6DE7C}" destId="{8D8F1607-A194-41ED-967F-B596DF983CAE}" srcOrd="3" destOrd="0" presId="urn:microsoft.com/office/officeart/2005/8/layout/hierarchy3"/>
    <dgm:cxn modelId="{6C800CD7-F59C-435A-BB47-0697ECC1E004}" type="presParOf" srcId="{D28D92A0-50B6-40B1-BF3B-783EC8C6DE7C}" destId="{8137E1B0-0281-4F98-958C-ED7A7C3DF400}" srcOrd="4" destOrd="0" presId="urn:microsoft.com/office/officeart/2005/8/layout/hierarchy3"/>
    <dgm:cxn modelId="{5FB18125-B5DB-4E3C-A94F-84ADE5A01658}" type="presParOf" srcId="{D28D92A0-50B6-40B1-BF3B-783EC8C6DE7C}" destId="{9C2FAC23-7779-413A-9488-C758B3201FB1}" srcOrd="5" destOrd="0" presId="urn:microsoft.com/office/officeart/2005/8/layout/hierarchy3"/>
    <dgm:cxn modelId="{59CE8295-AE73-41C3-B95D-7B414FD46167}" type="presParOf" srcId="{0A6C592F-9C88-461D-A2FF-07AF27487A97}" destId="{1344D72D-074A-4116-B927-AB9404FA4768}" srcOrd="1" destOrd="0" presId="urn:microsoft.com/office/officeart/2005/8/layout/hierarchy3"/>
    <dgm:cxn modelId="{7FF1C24A-4B5D-4C7E-ABB7-3A7178D5249D}" type="presParOf" srcId="{1344D72D-074A-4116-B927-AB9404FA4768}" destId="{20251DA2-39B9-4641-8482-3B8A5732FFC2}" srcOrd="0" destOrd="0" presId="urn:microsoft.com/office/officeart/2005/8/layout/hierarchy3"/>
    <dgm:cxn modelId="{17E97148-F73A-44FD-9034-158C6E07BD3F}" type="presParOf" srcId="{20251DA2-39B9-4641-8482-3B8A5732FFC2}" destId="{DD550DD0-744F-4EAF-AE30-43B5AC4E799B}" srcOrd="0" destOrd="0" presId="urn:microsoft.com/office/officeart/2005/8/layout/hierarchy3"/>
    <dgm:cxn modelId="{54594EA8-C3D2-4442-AC8E-1B47D9101E57}" type="presParOf" srcId="{20251DA2-39B9-4641-8482-3B8A5732FFC2}" destId="{B9315C29-1CAF-4B03-8F83-FD6E5F14AD35}" srcOrd="1" destOrd="0" presId="urn:microsoft.com/office/officeart/2005/8/layout/hierarchy3"/>
    <dgm:cxn modelId="{C20D55D6-C627-487C-BDC6-7FCA786F2D4D}" type="presParOf" srcId="{1344D72D-074A-4116-B927-AB9404FA4768}" destId="{81C4378D-21F4-46AE-8CA3-CCCE29ECECFE}" srcOrd="1" destOrd="0" presId="urn:microsoft.com/office/officeart/2005/8/layout/hierarchy3"/>
    <dgm:cxn modelId="{26B610EB-6B93-4E23-8FEF-423BE288C3BB}" type="presParOf" srcId="{81C4378D-21F4-46AE-8CA3-CCCE29ECECFE}" destId="{F6869330-0190-4552-803A-6FC787EA590A}" srcOrd="0" destOrd="0" presId="urn:microsoft.com/office/officeart/2005/8/layout/hierarchy3"/>
    <dgm:cxn modelId="{391049DB-E4CF-48E0-926E-521751E27104}" type="presParOf" srcId="{81C4378D-21F4-46AE-8CA3-CCCE29ECECFE}" destId="{33E19487-C211-4746-8872-A5CBDCB72617}" srcOrd="1" destOrd="0" presId="urn:microsoft.com/office/officeart/2005/8/layout/hierarchy3"/>
    <dgm:cxn modelId="{1F0BFCB1-9893-48A6-A156-E8D5817B05D6}" type="presParOf" srcId="{81C4378D-21F4-46AE-8CA3-CCCE29ECECFE}" destId="{E0C5004F-3522-4DD0-A552-245E851A657D}" srcOrd="2" destOrd="0" presId="urn:microsoft.com/office/officeart/2005/8/layout/hierarchy3"/>
    <dgm:cxn modelId="{43E83533-D0D5-4789-8C8F-D6AF4D154E3B}" type="presParOf" srcId="{81C4378D-21F4-46AE-8CA3-CCCE29ECECFE}" destId="{02E1BA4C-C55D-4A81-9064-5B111B4D8EB2}" srcOrd="3" destOrd="0" presId="urn:microsoft.com/office/officeart/2005/8/layout/hierarchy3"/>
    <dgm:cxn modelId="{55F48FDE-B42D-4DC2-BADB-E2B3D362A183}" type="presParOf" srcId="{81C4378D-21F4-46AE-8CA3-CCCE29ECECFE}" destId="{94563686-CB77-4197-BF09-B25F517A4399}" srcOrd="4" destOrd="0" presId="urn:microsoft.com/office/officeart/2005/8/layout/hierarchy3"/>
    <dgm:cxn modelId="{10ED05E0-65C0-4838-8A86-3FDFBB308CC7}" type="presParOf" srcId="{81C4378D-21F4-46AE-8CA3-CCCE29ECECFE}" destId="{25E81F77-5AB0-41CA-992C-8EAB63F387B6}" srcOrd="5"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9B3E6F-2DEF-407A-AB65-D69B981934A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lv-LV"/>
        </a:p>
      </dgm:t>
    </dgm:pt>
    <dgm:pt modelId="{34C95F5F-474E-46D3-BB5F-0B9D0DCFD83A}">
      <dgm:prSet phldrT="[Text]"/>
      <dgm:spPr/>
      <dgm:t>
        <a:bodyPr/>
        <a:lstStyle/>
        <a:p>
          <a:r>
            <a:rPr lang="en-US" noProof="0" dirty="0"/>
            <a:t>EIC Prizes</a:t>
          </a:r>
        </a:p>
      </dgm:t>
    </dgm:pt>
    <dgm:pt modelId="{BA4B581B-BD87-4710-97D2-97CDBD6BFBC3}" type="parTrans" cxnId="{91F3FCC7-1F50-403F-9DE6-EC0105C4AFEB}">
      <dgm:prSet/>
      <dgm:spPr/>
      <dgm:t>
        <a:bodyPr/>
        <a:lstStyle/>
        <a:p>
          <a:endParaRPr lang="lv-LV"/>
        </a:p>
      </dgm:t>
    </dgm:pt>
    <dgm:pt modelId="{724F6F61-E338-41E5-A432-68EEBF78DF58}" type="sibTrans" cxnId="{91F3FCC7-1F50-403F-9DE6-EC0105C4AFEB}">
      <dgm:prSet/>
      <dgm:spPr/>
      <dgm:t>
        <a:bodyPr/>
        <a:lstStyle/>
        <a:p>
          <a:endParaRPr lang="lv-LV"/>
        </a:p>
      </dgm:t>
    </dgm:pt>
    <dgm:pt modelId="{54838D2B-7830-4FD2-8AFB-E625F2A9CCD8}">
      <dgm:prSet phldrT="[Text]"/>
      <dgm:spPr/>
      <dgm:t>
        <a:bodyPr/>
        <a:lstStyle/>
        <a:p>
          <a:r>
            <a:rPr lang="en-US" noProof="0" dirty="0"/>
            <a:t>EIC Community and </a:t>
          </a:r>
          <a:r>
            <a:rPr lang="en-US" noProof="0" dirty="0" err="1"/>
            <a:t>Bussines</a:t>
          </a:r>
          <a:r>
            <a:rPr lang="en-US" noProof="0" dirty="0"/>
            <a:t> Acceleration Services</a:t>
          </a:r>
        </a:p>
      </dgm:t>
    </dgm:pt>
    <dgm:pt modelId="{D8CF4E55-E227-463C-95C5-6F38D7E92822}" type="parTrans" cxnId="{620CA8C0-40D6-453D-8651-D2A130B3636E}">
      <dgm:prSet/>
      <dgm:spPr/>
      <dgm:t>
        <a:bodyPr/>
        <a:lstStyle/>
        <a:p>
          <a:endParaRPr lang="lv-LV"/>
        </a:p>
      </dgm:t>
    </dgm:pt>
    <dgm:pt modelId="{1114DFBC-6385-4FEC-A04B-89B47F288161}" type="sibTrans" cxnId="{620CA8C0-40D6-453D-8651-D2A130B3636E}">
      <dgm:prSet/>
      <dgm:spPr/>
      <dgm:t>
        <a:bodyPr/>
        <a:lstStyle/>
        <a:p>
          <a:endParaRPr lang="lv-LV"/>
        </a:p>
      </dgm:t>
    </dgm:pt>
    <dgm:pt modelId="{ABBB347E-7F10-40A1-BC2E-4925A31FA4A0}" type="pres">
      <dgm:prSet presAssocID="{819B3E6F-2DEF-407A-AB65-D69B981934A3}" presName="Name0" presStyleCnt="0">
        <dgm:presLayoutVars>
          <dgm:chMax val="7"/>
          <dgm:chPref val="7"/>
          <dgm:dir/>
        </dgm:presLayoutVars>
      </dgm:prSet>
      <dgm:spPr/>
    </dgm:pt>
    <dgm:pt modelId="{1B3D9985-FA6F-4021-A425-DF9B8149C0AD}" type="pres">
      <dgm:prSet presAssocID="{819B3E6F-2DEF-407A-AB65-D69B981934A3}" presName="Name1" presStyleCnt="0"/>
      <dgm:spPr/>
    </dgm:pt>
    <dgm:pt modelId="{CFEBE081-3C31-4CD5-93AA-94ACA992F649}" type="pres">
      <dgm:prSet presAssocID="{819B3E6F-2DEF-407A-AB65-D69B981934A3}" presName="cycle" presStyleCnt="0"/>
      <dgm:spPr/>
    </dgm:pt>
    <dgm:pt modelId="{9AC994AA-2A7D-4E9B-9CF0-4F44D6A16DEE}" type="pres">
      <dgm:prSet presAssocID="{819B3E6F-2DEF-407A-AB65-D69B981934A3}" presName="srcNode" presStyleLbl="node1" presStyleIdx="0" presStyleCnt="2"/>
      <dgm:spPr/>
    </dgm:pt>
    <dgm:pt modelId="{F7E0E9CD-C9D8-4BC2-A078-A7B552BD76AD}" type="pres">
      <dgm:prSet presAssocID="{819B3E6F-2DEF-407A-AB65-D69B981934A3}" presName="conn" presStyleLbl="parChTrans1D2" presStyleIdx="0" presStyleCnt="1"/>
      <dgm:spPr/>
    </dgm:pt>
    <dgm:pt modelId="{24FEF6DB-B867-4F92-9EAB-0D91925C53C8}" type="pres">
      <dgm:prSet presAssocID="{819B3E6F-2DEF-407A-AB65-D69B981934A3}" presName="extraNode" presStyleLbl="node1" presStyleIdx="0" presStyleCnt="2"/>
      <dgm:spPr/>
    </dgm:pt>
    <dgm:pt modelId="{47221E10-4EFC-4EC0-9AA8-9D27DAC74FA7}" type="pres">
      <dgm:prSet presAssocID="{819B3E6F-2DEF-407A-AB65-D69B981934A3}" presName="dstNode" presStyleLbl="node1" presStyleIdx="0" presStyleCnt="2"/>
      <dgm:spPr/>
    </dgm:pt>
    <dgm:pt modelId="{C2E60AF8-4886-4B6F-8A62-A6BE4E50DDFF}" type="pres">
      <dgm:prSet presAssocID="{34C95F5F-474E-46D3-BB5F-0B9D0DCFD83A}" presName="text_1" presStyleLbl="node1" presStyleIdx="0" presStyleCnt="2">
        <dgm:presLayoutVars>
          <dgm:bulletEnabled val="1"/>
        </dgm:presLayoutVars>
      </dgm:prSet>
      <dgm:spPr/>
    </dgm:pt>
    <dgm:pt modelId="{895CE9B6-D9B4-42F2-8CD6-F40C786E2CD4}" type="pres">
      <dgm:prSet presAssocID="{34C95F5F-474E-46D3-BB5F-0B9D0DCFD83A}" presName="accent_1" presStyleCnt="0"/>
      <dgm:spPr/>
    </dgm:pt>
    <dgm:pt modelId="{AE7C27DD-F6AB-481F-A1FD-406BB435884F}" type="pres">
      <dgm:prSet presAssocID="{34C95F5F-474E-46D3-BB5F-0B9D0DCFD83A}" presName="accentRepeatNode" presStyleLbl="solidFgAcc1" presStyleIdx="0" presStyleCnt="2"/>
      <dgm:spPr/>
    </dgm:pt>
    <dgm:pt modelId="{5F66FD16-99FE-44E9-B165-DF8013497A01}" type="pres">
      <dgm:prSet presAssocID="{54838D2B-7830-4FD2-8AFB-E625F2A9CCD8}" presName="text_2" presStyleLbl="node1" presStyleIdx="1" presStyleCnt="2">
        <dgm:presLayoutVars>
          <dgm:bulletEnabled val="1"/>
        </dgm:presLayoutVars>
      </dgm:prSet>
      <dgm:spPr/>
    </dgm:pt>
    <dgm:pt modelId="{34790102-A099-496A-BBD1-8CE8FA1E0C4B}" type="pres">
      <dgm:prSet presAssocID="{54838D2B-7830-4FD2-8AFB-E625F2A9CCD8}" presName="accent_2" presStyleCnt="0"/>
      <dgm:spPr/>
    </dgm:pt>
    <dgm:pt modelId="{59220518-F805-490B-AD32-5DF0354D8B9F}" type="pres">
      <dgm:prSet presAssocID="{54838D2B-7830-4FD2-8AFB-E625F2A9CCD8}" presName="accentRepeatNode" presStyleLbl="solidFgAcc1" presStyleIdx="1" presStyleCnt="2"/>
      <dgm:spPr/>
    </dgm:pt>
  </dgm:ptLst>
  <dgm:cxnLst>
    <dgm:cxn modelId="{AD36AC47-74EC-40FA-B802-11647162B087}" type="presOf" srcId="{724F6F61-E338-41E5-A432-68EEBF78DF58}" destId="{F7E0E9CD-C9D8-4BC2-A078-A7B552BD76AD}" srcOrd="0" destOrd="0" presId="urn:microsoft.com/office/officeart/2008/layout/VerticalCurvedList"/>
    <dgm:cxn modelId="{ED6EF58F-D59D-4E6B-BBE0-29200266705A}" type="presOf" srcId="{54838D2B-7830-4FD2-8AFB-E625F2A9CCD8}" destId="{5F66FD16-99FE-44E9-B165-DF8013497A01}" srcOrd="0" destOrd="0" presId="urn:microsoft.com/office/officeart/2008/layout/VerticalCurvedList"/>
    <dgm:cxn modelId="{1183DB97-8423-4881-BC3F-1448B0C191C4}" type="presOf" srcId="{34C95F5F-474E-46D3-BB5F-0B9D0DCFD83A}" destId="{C2E60AF8-4886-4B6F-8A62-A6BE4E50DDFF}" srcOrd="0" destOrd="0" presId="urn:microsoft.com/office/officeart/2008/layout/VerticalCurvedList"/>
    <dgm:cxn modelId="{620CA8C0-40D6-453D-8651-D2A130B3636E}" srcId="{819B3E6F-2DEF-407A-AB65-D69B981934A3}" destId="{54838D2B-7830-4FD2-8AFB-E625F2A9CCD8}" srcOrd="1" destOrd="0" parTransId="{D8CF4E55-E227-463C-95C5-6F38D7E92822}" sibTransId="{1114DFBC-6385-4FEC-A04B-89B47F288161}"/>
    <dgm:cxn modelId="{91F3FCC7-1F50-403F-9DE6-EC0105C4AFEB}" srcId="{819B3E6F-2DEF-407A-AB65-D69B981934A3}" destId="{34C95F5F-474E-46D3-BB5F-0B9D0DCFD83A}" srcOrd="0" destOrd="0" parTransId="{BA4B581B-BD87-4710-97D2-97CDBD6BFBC3}" sibTransId="{724F6F61-E338-41E5-A432-68EEBF78DF58}"/>
    <dgm:cxn modelId="{8868ADEF-2EB1-478E-A9CD-54725C35AAD0}" type="presOf" srcId="{819B3E6F-2DEF-407A-AB65-D69B981934A3}" destId="{ABBB347E-7F10-40A1-BC2E-4925A31FA4A0}" srcOrd="0" destOrd="0" presId="urn:microsoft.com/office/officeart/2008/layout/VerticalCurvedList"/>
    <dgm:cxn modelId="{15F33710-4406-4E0C-8FBE-CA448D1C11BF}" type="presParOf" srcId="{ABBB347E-7F10-40A1-BC2E-4925A31FA4A0}" destId="{1B3D9985-FA6F-4021-A425-DF9B8149C0AD}" srcOrd="0" destOrd="0" presId="urn:microsoft.com/office/officeart/2008/layout/VerticalCurvedList"/>
    <dgm:cxn modelId="{D00B4072-77E3-4F8D-A00D-8DA2E531BE69}" type="presParOf" srcId="{1B3D9985-FA6F-4021-A425-DF9B8149C0AD}" destId="{CFEBE081-3C31-4CD5-93AA-94ACA992F649}" srcOrd="0" destOrd="0" presId="urn:microsoft.com/office/officeart/2008/layout/VerticalCurvedList"/>
    <dgm:cxn modelId="{A8E6E9DF-631D-43CF-BEF3-0D2FD43C39AB}" type="presParOf" srcId="{CFEBE081-3C31-4CD5-93AA-94ACA992F649}" destId="{9AC994AA-2A7D-4E9B-9CF0-4F44D6A16DEE}" srcOrd="0" destOrd="0" presId="urn:microsoft.com/office/officeart/2008/layout/VerticalCurvedList"/>
    <dgm:cxn modelId="{9ADA000F-C949-44B2-93DC-37851179B568}" type="presParOf" srcId="{CFEBE081-3C31-4CD5-93AA-94ACA992F649}" destId="{F7E0E9CD-C9D8-4BC2-A078-A7B552BD76AD}" srcOrd="1" destOrd="0" presId="urn:microsoft.com/office/officeart/2008/layout/VerticalCurvedList"/>
    <dgm:cxn modelId="{9CFC0076-B3E0-4B3F-8912-E9B4E7DC14A5}" type="presParOf" srcId="{CFEBE081-3C31-4CD5-93AA-94ACA992F649}" destId="{24FEF6DB-B867-4F92-9EAB-0D91925C53C8}" srcOrd="2" destOrd="0" presId="urn:microsoft.com/office/officeart/2008/layout/VerticalCurvedList"/>
    <dgm:cxn modelId="{B5351D50-C4A2-4509-A3D8-9CDAD9756FB2}" type="presParOf" srcId="{CFEBE081-3C31-4CD5-93AA-94ACA992F649}" destId="{47221E10-4EFC-4EC0-9AA8-9D27DAC74FA7}" srcOrd="3" destOrd="0" presId="urn:microsoft.com/office/officeart/2008/layout/VerticalCurvedList"/>
    <dgm:cxn modelId="{F155104B-9055-438A-BE55-29043B511BED}" type="presParOf" srcId="{1B3D9985-FA6F-4021-A425-DF9B8149C0AD}" destId="{C2E60AF8-4886-4B6F-8A62-A6BE4E50DDFF}" srcOrd="1" destOrd="0" presId="urn:microsoft.com/office/officeart/2008/layout/VerticalCurvedList"/>
    <dgm:cxn modelId="{6122EAE5-8ED8-42B1-8DFD-03571128F1F9}" type="presParOf" srcId="{1B3D9985-FA6F-4021-A425-DF9B8149C0AD}" destId="{895CE9B6-D9B4-42F2-8CD6-F40C786E2CD4}" srcOrd="2" destOrd="0" presId="urn:microsoft.com/office/officeart/2008/layout/VerticalCurvedList"/>
    <dgm:cxn modelId="{7655A8E8-3DC0-4DBF-A84A-0C8C9E04FA23}" type="presParOf" srcId="{895CE9B6-D9B4-42F2-8CD6-F40C786E2CD4}" destId="{AE7C27DD-F6AB-481F-A1FD-406BB435884F}" srcOrd="0" destOrd="0" presId="urn:microsoft.com/office/officeart/2008/layout/VerticalCurvedList"/>
    <dgm:cxn modelId="{AC27328D-B027-4A13-99BE-34793D7BB914}" type="presParOf" srcId="{1B3D9985-FA6F-4021-A425-DF9B8149C0AD}" destId="{5F66FD16-99FE-44E9-B165-DF8013497A01}" srcOrd="3" destOrd="0" presId="urn:microsoft.com/office/officeart/2008/layout/VerticalCurvedList"/>
    <dgm:cxn modelId="{210C93DF-F149-44BA-B0B7-DC24AF5EAE33}" type="presParOf" srcId="{1B3D9985-FA6F-4021-A425-DF9B8149C0AD}" destId="{34790102-A099-496A-BBD1-8CE8FA1E0C4B}" srcOrd="4" destOrd="0" presId="urn:microsoft.com/office/officeart/2008/layout/VerticalCurvedList"/>
    <dgm:cxn modelId="{01D71DA5-D822-4991-B375-2318335E832D}" type="presParOf" srcId="{34790102-A099-496A-BBD1-8CE8FA1E0C4B}" destId="{59220518-F805-490B-AD32-5DF0354D8B9F}"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DE83FB-21D0-4362-9797-A55DE1E892F2}" type="doc">
      <dgm:prSet loTypeId="urn:microsoft.com/office/officeart/2016/7/layout/RepeatingBendingProcessNew" loCatId="process" qsTypeId="urn:microsoft.com/office/officeart/2005/8/quickstyle/simple1" qsCatId="simple" csTypeId="urn:microsoft.com/office/officeart/2005/8/colors/colorful2" csCatId="colorful" phldr="1"/>
      <dgm:spPr/>
      <dgm:t>
        <a:bodyPr/>
        <a:lstStyle/>
        <a:p>
          <a:endParaRPr lang="lv-LV"/>
        </a:p>
      </dgm:t>
    </dgm:pt>
    <dgm:pt modelId="{8E8433A0-8FB6-4E2E-87F6-DF41DE2EE168}">
      <dgm:prSet phldrT="[Text]"/>
      <dgm:spPr/>
      <dgm:t>
        <a:bodyPr/>
        <a:lstStyle/>
        <a:p>
          <a:r>
            <a:rPr lang="lv-LV" dirty="0"/>
            <a:t>Īsais pieteikums, kuru var iesniegt jebkurā laikā un kurš tiks vērtēts pēc principa </a:t>
          </a:r>
          <a:r>
            <a:rPr lang="lv-LV" b="1" dirty="0"/>
            <a:t>«first </a:t>
          </a:r>
          <a:r>
            <a:rPr lang="lv-LV" b="1" dirty="0" err="1"/>
            <a:t>come</a:t>
          </a:r>
          <a:r>
            <a:rPr lang="lv-LV" b="1" dirty="0"/>
            <a:t> first </a:t>
          </a:r>
          <a:r>
            <a:rPr lang="lv-LV" b="1" dirty="0" err="1"/>
            <a:t>served</a:t>
          </a:r>
          <a:r>
            <a:rPr lang="lv-LV" b="1" dirty="0"/>
            <a:t>».</a:t>
          </a:r>
        </a:p>
      </dgm:t>
    </dgm:pt>
    <dgm:pt modelId="{F350BB2A-1899-4292-9D2A-0A36135A4FC0}" type="parTrans" cxnId="{E80F51D3-0B4F-4026-BC5B-7FB1A58AB1A6}">
      <dgm:prSet/>
      <dgm:spPr/>
      <dgm:t>
        <a:bodyPr/>
        <a:lstStyle/>
        <a:p>
          <a:endParaRPr lang="lv-LV"/>
        </a:p>
      </dgm:t>
    </dgm:pt>
    <dgm:pt modelId="{4EEA0678-B453-4EBF-AC80-86957017DBE4}" type="sibTrans" cxnId="{E80F51D3-0B4F-4026-BC5B-7FB1A58AB1A6}">
      <dgm:prSet/>
      <dgm:spPr/>
      <dgm:t>
        <a:bodyPr/>
        <a:lstStyle/>
        <a:p>
          <a:endParaRPr lang="lv-LV"/>
        </a:p>
      </dgm:t>
    </dgm:pt>
    <dgm:pt modelId="{FA85AD51-F33F-41F4-ACB4-65AA359F04A4}">
      <dgm:prSet phldrT="[Text]"/>
      <dgm:spPr/>
      <dgm:t>
        <a:bodyPr/>
        <a:lstStyle/>
        <a:p>
          <a:r>
            <a:rPr lang="lv-LV" dirty="0"/>
            <a:t>Ja 1.solis ir veiksmīgs, jūs tiksiet uzaicināts sagatavot pilno pieteikumu, kurā jums būs pieejams atbalsts, izmantojot EIC atbalstu (</a:t>
          </a:r>
          <a:r>
            <a:rPr lang="lv-LV" dirty="0" err="1"/>
            <a:t>kounči</a:t>
          </a:r>
          <a:r>
            <a:rPr lang="lv-LV" dirty="0"/>
            <a:t>, </a:t>
          </a:r>
          <a:r>
            <a:rPr lang="lv-LV" dirty="0" err="1"/>
            <a:t>mentori</a:t>
          </a:r>
          <a:r>
            <a:rPr lang="lv-LV" dirty="0"/>
            <a:t>).</a:t>
          </a:r>
        </a:p>
      </dgm:t>
    </dgm:pt>
    <dgm:pt modelId="{CC806DA9-C351-4D18-8F80-B4AC7DFBD7E0}" type="parTrans" cxnId="{B7C83AC0-3895-466C-86F6-D8F96189D647}">
      <dgm:prSet/>
      <dgm:spPr/>
      <dgm:t>
        <a:bodyPr/>
        <a:lstStyle/>
        <a:p>
          <a:endParaRPr lang="lv-LV"/>
        </a:p>
      </dgm:t>
    </dgm:pt>
    <dgm:pt modelId="{35025A12-92D3-4224-A43F-14966F183134}" type="sibTrans" cxnId="{B7C83AC0-3895-466C-86F6-D8F96189D647}">
      <dgm:prSet/>
      <dgm:spPr/>
      <dgm:t>
        <a:bodyPr/>
        <a:lstStyle/>
        <a:p>
          <a:endParaRPr lang="lv-LV"/>
        </a:p>
      </dgm:t>
    </dgm:pt>
    <dgm:pt modelId="{5D36BDE9-FF15-4540-AB34-99FE775C4EDF}">
      <dgm:prSet phldrT="[Text]"/>
      <dgm:spPr/>
      <dgm:t>
        <a:bodyPr/>
        <a:lstStyle/>
        <a:p>
          <a:r>
            <a:rPr lang="lv-LV" dirty="0"/>
            <a:t>Visus pieteikumus vispirms novērtēs attālināti EIC ekspertu vērtētāji. Ja veiksmīgi, jūs tiksiet uzaicināts uz interviju ar EIC žūriju, kas būtu pēdējais solis atlases procesā.</a:t>
          </a:r>
          <a:endParaRPr lang="lv-LV" b="1" dirty="0"/>
        </a:p>
      </dgm:t>
    </dgm:pt>
    <dgm:pt modelId="{F073C33D-8485-4FF5-A553-D2E2621141D7}" type="parTrans" cxnId="{B0D257B2-D72A-471B-82E2-75C6EFA4F757}">
      <dgm:prSet/>
      <dgm:spPr/>
      <dgm:t>
        <a:bodyPr/>
        <a:lstStyle/>
        <a:p>
          <a:endParaRPr lang="lv-LV"/>
        </a:p>
      </dgm:t>
    </dgm:pt>
    <dgm:pt modelId="{1941CCE9-111E-4F93-8061-7EBF75F87384}" type="sibTrans" cxnId="{B0D257B2-D72A-471B-82E2-75C6EFA4F757}">
      <dgm:prSet/>
      <dgm:spPr/>
      <dgm:t>
        <a:bodyPr/>
        <a:lstStyle/>
        <a:p>
          <a:endParaRPr lang="lv-LV"/>
        </a:p>
      </dgm:t>
    </dgm:pt>
    <dgm:pt modelId="{27E0C209-A1CE-47CB-B355-1DA610827E4F}">
      <dgm:prSet phldrT="[Text]"/>
      <dgm:spPr/>
      <dgm:t>
        <a:bodyPr/>
        <a:lstStyle/>
        <a:p>
          <a:r>
            <a:rPr lang="lv-LV" dirty="0"/>
            <a:t>Ja intervijā veiksies, jūs uzaicinās apspriest sākotnējo līgumu par </a:t>
          </a:r>
          <a:r>
            <a:rPr lang="lv-LV" dirty="0" err="1"/>
            <a:t>granta</a:t>
          </a:r>
          <a:r>
            <a:rPr lang="lv-LV" dirty="0"/>
            <a:t> komponentu un sākt uzticamības pārbaudi (</a:t>
          </a:r>
          <a:r>
            <a:rPr lang="en-US" noProof="0" dirty="0"/>
            <a:t>due diligence</a:t>
          </a:r>
          <a:r>
            <a:rPr lang="lv-LV" dirty="0"/>
            <a:t>) attiecībā uz ieguldījumu komponentu.</a:t>
          </a:r>
          <a:endParaRPr lang="lv-LV" b="1" dirty="0"/>
        </a:p>
      </dgm:t>
    </dgm:pt>
    <dgm:pt modelId="{823299B9-E7D7-49FC-9E5D-2A19760BE7F9}" type="parTrans" cxnId="{570652E2-E17D-4CDE-AD20-61AE15294A5F}">
      <dgm:prSet/>
      <dgm:spPr/>
      <dgm:t>
        <a:bodyPr/>
        <a:lstStyle/>
        <a:p>
          <a:endParaRPr lang="lv-LV"/>
        </a:p>
      </dgm:t>
    </dgm:pt>
    <dgm:pt modelId="{126A34C5-DA54-4682-BECC-BB864B90CEE6}" type="sibTrans" cxnId="{570652E2-E17D-4CDE-AD20-61AE15294A5F}">
      <dgm:prSet/>
      <dgm:spPr/>
      <dgm:t>
        <a:bodyPr/>
        <a:lstStyle/>
        <a:p>
          <a:endParaRPr lang="lv-LV"/>
        </a:p>
      </dgm:t>
    </dgm:pt>
    <dgm:pt modelId="{8701CDF7-F537-49A8-81E6-7BAE667C9D3D}" type="pres">
      <dgm:prSet presAssocID="{EADE83FB-21D0-4362-9797-A55DE1E892F2}" presName="Name0" presStyleCnt="0">
        <dgm:presLayoutVars>
          <dgm:dir/>
          <dgm:resizeHandles val="exact"/>
        </dgm:presLayoutVars>
      </dgm:prSet>
      <dgm:spPr/>
    </dgm:pt>
    <dgm:pt modelId="{6A9E2A49-AAF2-4096-B03D-9F2B6077FBD9}" type="pres">
      <dgm:prSet presAssocID="{8E8433A0-8FB6-4E2E-87F6-DF41DE2EE168}" presName="node" presStyleLbl="node1" presStyleIdx="0" presStyleCnt="4">
        <dgm:presLayoutVars>
          <dgm:bulletEnabled val="1"/>
        </dgm:presLayoutVars>
      </dgm:prSet>
      <dgm:spPr/>
    </dgm:pt>
    <dgm:pt modelId="{99796A76-DEF7-4422-A47B-0175BDC46514}" type="pres">
      <dgm:prSet presAssocID="{4EEA0678-B453-4EBF-AC80-86957017DBE4}" presName="sibTrans" presStyleLbl="sibTrans1D1" presStyleIdx="0" presStyleCnt="3"/>
      <dgm:spPr/>
    </dgm:pt>
    <dgm:pt modelId="{8D501586-4FD8-4C3C-BD68-DEFB9EFA095A}" type="pres">
      <dgm:prSet presAssocID="{4EEA0678-B453-4EBF-AC80-86957017DBE4}" presName="connectorText" presStyleLbl="sibTrans1D1" presStyleIdx="0" presStyleCnt="3"/>
      <dgm:spPr/>
    </dgm:pt>
    <dgm:pt modelId="{AFDDCE45-10CC-4F76-8632-A583689589D9}" type="pres">
      <dgm:prSet presAssocID="{FA85AD51-F33F-41F4-ACB4-65AA359F04A4}" presName="node" presStyleLbl="node1" presStyleIdx="1" presStyleCnt="4">
        <dgm:presLayoutVars>
          <dgm:bulletEnabled val="1"/>
        </dgm:presLayoutVars>
      </dgm:prSet>
      <dgm:spPr/>
    </dgm:pt>
    <dgm:pt modelId="{D68C0BC6-C597-473A-9C17-3299126CA956}" type="pres">
      <dgm:prSet presAssocID="{35025A12-92D3-4224-A43F-14966F183134}" presName="sibTrans" presStyleLbl="sibTrans1D1" presStyleIdx="1" presStyleCnt="3"/>
      <dgm:spPr/>
    </dgm:pt>
    <dgm:pt modelId="{18C3356E-5324-4AB3-8AD5-A12F68D5A163}" type="pres">
      <dgm:prSet presAssocID="{35025A12-92D3-4224-A43F-14966F183134}" presName="connectorText" presStyleLbl="sibTrans1D1" presStyleIdx="1" presStyleCnt="3"/>
      <dgm:spPr/>
    </dgm:pt>
    <dgm:pt modelId="{AAC15C45-E2A7-4CD9-A6EA-9C37FDAE5141}" type="pres">
      <dgm:prSet presAssocID="{5D36BDE9-FF15-4540-AB34-99FE775C4EDF}" presName="node" presStyleLbl="node1" presStyleIdx="2" presStyleCnt="4">
        <dgm:presLayoutVars>
          <dgm:bulletEnabled val="1"/>
        </dgm:presLayoutVars>
      </dgm:prSet>
      <dgm:spPr/>
    </dgm:pt>
    <dgm:pt modelId="{8C44E91A-1C54-4899-92EC-F58764152580}" type="pres">
      <dgm:prSet presAssocID="{1941CCE9-111E-4F93-8061-7EBF75F87384}" presName="sibTrans" presStyleLbl="sibTrans1D1" presStyleIdx="2" presStyleCnt="3"/>
      <dgm:spPr/>
    </dgm:pt>
    <dgm:pt modelId="{E4A5AFE0-83DE-4C46-8F0D-4506ACE81211}" type="pres">
      <dgm:prSet presAssocID="{1941CCE9-111E-4F93-8061-7EBF75F87384}" presName="connectorText" presStyleLbl="sibTrans1D1" presStyleIdx="2" presStyleCnt="3"/>
      <dgm:spPr/>
    </dgm:pt>
    <dgm:pt modelId="{465A6295-9741-4B70-883B-6DB6B485EDD0}" type="pres">
      <dgm:prSet presAssocID="{27E0C209-A1CE-47CB-B355-1DA610827E4F}" presName="node" presStyleLbl="node1" presStyleIdx="3" presStyleCnt="4">
        <dgm:presLayoutVars>
          <dgm:bulletEnabled val="1"/>
        </dgm:presLayoutVars>
      </dgm:prSet>
      <dgm:spPr/>
    </dgm:pt>
  </dgm:ptLst>
  <dgm:cxnLst>
    <dgm:cxn modelId="{76368D13-B20E-4BD1-B15D-9B4A8068247E}" type="presOf" srcId="{1941CCE9-111E-4F93-8061-7EBF75F87384}" destId="{E4A5AFE0-83DE-4C46-8F0D-4506ACE81211}" srcOrd="1" destOrd="0" presId="urn:microsoft.com/office/officeart/2016/7/layout/RepeatingBendingProcessNew"/>
    <dgm:cxn modelId="{01638D19-A61A-452B-B895-9C3493A657D9}" type="presOf" srcId="{27E0C209-A1CE-47CB-B355-1DA610827E4F}" destId="{465A6295-9741-4B70-883B-6DB6B485EDD0}" srcOrd="0" destOrd="0" presId="urn:microsoft.com/office/officeart/2016/7/layout/RepeatingBendingProcessNew"/>
    <dgm:cxn modelId="{5E073330-60E8-4495-856B-501CFCC8F3CC}" type="presOf" srcId="{35025A12-92D3-4224-A43F-14966F183134}" destId="{D68C0BC6-C597-473A-9C17-3299126CA956}" srcOrd="0" destOrd="0" presId="urn:microsoft.com/office/officeart/2016/7/layout/RepeatingBendingProcessNew"/>
    <dgm:cxn modelId="{8A87244B-F069-4E2D-97D1-40A424C7E78A}" type="presOf" srcId="{35025A12-92D3-4224-A43F-14966F183134}" destId="{18C3356E-5324-4AB3-8AD5-A12F68D5A163}" srcOrd="1" destOrd="0" presId="urn:microsoft.com/office/officeart/2016/7/layout/RepeatingBendingProcessNew"/>
    <dgm:cxn modelId="{EECC966C-B7E3-4898-975D-90F6DA2334FD}" type="presOf" srcId="{1941CCE9-111E-4F93-8061-7EBF75F87384}" destId="{8C44E91A-1C54-4899-92EC-F58764152580}" srcOrd="0" destOrd="0" presId="urn:microsoft.com/office/officeart/2016/7/layout/RepeatingBendingProcessNew"/>
    <dgm:cxn modelId="{170AE84F-BD14-4AE9-A437-433075F7C969}" type="presOf" srcId="{4EEA0678-B453-4EBF-AC80-86957017DBE4}" destId="{8D501586-4FD8-4C3C-BD68-DEFB9EFA095A}" srcOrd="1" destOrd="0" presId="urn:microsoft.com/office/officeart/2016/7/layout/RepeatingBendingProcessNew"/>
    <dgm:cxn modelId="{D8315F53-4F57-46DA-AA99-B8DCFB8D8A0A}" type="presOf" srcId="{5D36BDE9-FF15-4540-AB34-99FE775C4EDF}" destId="{AAC15C45-E2A7-4CD9-A6EA-9C37FDAE5141}" srcOrd="0" destOrd="0" presId="urn:microsoft.com/office/officeart/2016/7/layout/RepeatingBendingProcessNew"/>
    <dgm:cxn modelId="{1DAA5F88-67ED-4DA5-A097-06CFD971FA87}" type="presOf" srcId="{4EEA0678-B453-4EBF-AC80-86957017DBE4}" destId="{99796A76-DEF7-4422-A47B-0175BDC46514}" srcOrd="0" destOrd="0" presId="urn:microsoft.com/office/officeart/2016/7/layout/RepeatingBendingProcessNew"/>
    <dgm:cxn modelId="{24ED1CA4-200B-4F29-9CFE-59302E5559A8}" type="presOf" srcId="{8E8433A0-8FB6-4E2E-87F6-DF41DE2EE168}" destId="{6A9E2A49-AAF2-4096-B03D-9F2B6077FBD9}" srcOrd="0" destOrd="0" presId="urn:microsoft.com/office/officeart/2016/7/layout/RepeatingBendingProcessNew"/>
    <dgm:cxn modelId="{B0D257B2-D72A-471B-82E2-75C6EFA4F757}" srcId="{EADE83FB-21D0-4362-9797-A55DE1E892F2}" destId="{5D36BDE9-FF15-4540-AB34-99FE775C4EDF}" srcOrd="2" destOrd="0" parTransId="{F073C33D-8485-4FF5-A553-D2E2621141D7}" sibTransId="{1941CCE9-111E-4F93-8061-7EBF75F87384}"/>
    <dgm:cxn modelId="{B7C83AC0-3895-466C-86F6-D8F96189D647}" srcId="{EADE83FB-21D0-4362-9797-A55DE1E892F2}" destId="{FA85AD51-F33F-41F4-ACB4-65AA359F04A4}" srcOrd="1" destOrd="0" parTransId="{CC806DA9-C351-4D18-8F80-B4AC7DFBD7E0}" sibTransId="{35025A12-92D3-4224-A43F-14966F183134}"/>
    <dgm:cxn modelId="{E80F51D3-0B4F-4026-BC5B-7FB1A58AB1A6}" srcId="{EADE83FB-21D0-4362-9797-A55DE1E892F2}" destId="{8E8433A0-8FB6-4E2E-87F6-DF41DE2EE168}" srcOrd="0" destOrd="0" parTransId="{F350BB2A-1899-4292-9D2A-0A36135A4FC0}" sibTransId="{4EEA0678-B453-4EBF-AC80-86957017DBE4}"/>
    <dgm:cxn modelId="{FAA715DB-1538-4DC5-A619-A7AACF11C3BE}" type="presOf" srcId="{FA85AD51-F33F-41F4-ACB4-65AA359F04A4}" destId="{AFDDCE45-10CC-4F76-8632-A583689589D9}" srcOrd="0" destOrd="0" presId="urn:microsoft.com/office/officeart/2016/7/layout/RepeatingBendingProcessNew"/>
    <dgm:cxn modelId="{570652E2-E17D-4CDE-AD20-61AE15294A5F}" srcId="{EADE83FB-21D0-4362-9797-A55DE1E892F2}" destId="{27E0C209-A1CE-47CB-B355-1DA610827E4F}" srcOrd="3" destOrd="0" parTransId="{823299B9-E7D7-49FC-9E5D-2A19760BE7F9}" sibTransId="{126A34C5-DA54-4682-BECC-BB864B90CEE6}"/>
    <dgm:cxn modelId="{5A31DCE5-BF48-48A5-ABCB-1C3A6A84C640}" type="presOf" srcId="{EADE83FB-21D0-4362-9797-A55DE1E892F2}" destId="{8701CDF7-F537-49A8-81E6-7BAE667C9D3D}" srcOrd="0" destOrd="0" presId="urn:microsoft.com/office/officeart/2016/7/layout/RepeatingBendingProcessNew"/>
    <dgm:cxn modelId="{C79FFD7F-6456-43D8-88A7-85BEA5AFF75A}" type="presParOf" srcId="{8701CDF7-F537-49A8-81E6-7BAE667C9D3D}" destId="{6A9E2A49-AAF2-4096-B03D-9F2B6077FBD9}" srcOrd="0" destOrd="0" presId="urn:microsoft.com/office/officeart/2016/7/layout/RepeatingBendingProcessNew"/>
    <dgm:cxn modelId="{7C35D83F-D537-4FA9-8FC8-5ABD8040F864}" type="presParOf" srcId="{8701CDF7-F537-49A8-81E6-7BAE667C9D3D}" destId="{99796A76-DEF7-4422-A47B-0175BDC46514}" srcOrd="1" destOrd="0" presId="urn:microsoft.com/office/officeart/2016/7/layout/RepeatingBendingProcessNew"/>
    <dgm:cxn modelId="{D5F4F6B0-9C0C-4628-BEC7-54901FBD8646}" type="presParOf" srcId="{99796A76-DEF7-4422-A47B-0175BDC46514}" destId="{8D501586-4FD8-4C3C-BD68-DEFB9EFA095A}" srcOrd="0" destOrd="0" presId="urn:microsoft.com/office/officeart/2016/7/layout/RepeatingBendingProcessNew"/>
    <dgm:cxn modelId="{96C4DF5B-5F37-4608-91A8-EFA45132057C}" type="presParOf" srcId="{8701CDF7-F537-49A8-81E6-7BAE667C9D3D}" destId="{AFDDCE45-10CC-4F76-8632-A583689589D9}" srcOrd="2" destOrd="0" presId="urn:microsoft.com/office/officeart/2016/7/layout/RepeatingBendingProcessNew"/>
    <dgm:cxn modelId="{B9FD6F9C-7AAB-4628-99BA-59C3E3A12E22}" type="presParOf" srcId="{8701CDF7-F537-49A8-81E6-7BAE667C9D3D}" destId="{D68C0BC6-C597-473A-9C17-3299126CA956}" srcOrd="3" destOrd="0" presId="urn:microsoft.com/office/officeart/2016/7/layout/RepeatingBendingProcessNew"/>
    <dgm:cxn modelId="{82DBCB24-52B0-43B0-9333-53E738FFB3F5}" type="presParOf" srcId="{D68C0BC6-C597-473A-9C17-3299126CA956}" destId="{18C3356E-5324-4AB3-8AD5-A12F68D5A163}" srcOrd="0" destOrd="0" presId="urn:microsoft.com/office/officeart/2016/7/layout/RepeatingBendingProcessNew"/>
    <dgm:cxn modelId="{B9D6C014-1868-4DF2-9CD2-19F991730DF3}" type="presParOf" srcId="{8701CDF7-F537-49A8-81E6-7BAE667C9D3D}" destId="{AAC15C45-E2A7-4CD9-A6EA-9C37FDAE5141}" srcOrd="4" destOrd="0" presId="urn:microsoft.com/office/officeart/2016/7/layout/RepeatingBendingProcessNew"/>
    <dgm:cxn modelId="{8BB5DCFB-066E-4FD8-91D0-AA2587F0EFF9}" type="presParOf" srcId="{8701CDF7-F537-49A8-81E6-7BAE667C9D3D}" destId="{8C44E91A-1C54-4899-92EC-F58764152580}" srcOrd="5" destOrd="0" presId="urn:microsoft.com/office/officeart/2016/7/layout/RepeatingBendingProcessNew"/>
    <dgm:cxn modelId="{C2D4BEBA-89A1-40F6-86D0-A886C096EC21}" type="presParOf" srcId="{8C44E91A-1C54-4899-92EC-F58764152580}" destId="{E4A5AFE0-83DE-4C46-8F0D-4506ACE81211}" srcOrd="0" destOrd="0" presId="urn:microsoft.com/office/officeart/2016/7/layout/RepeatingBendingProcessNew"/>
    <dgm:cxn modelId="{8E1F8474-EDBD-417A-97FD-00848B6DC269}" type="presParOf" srcId="{8701CDF7-F537-49A8-81E6-7BAE667C9D3D}" destId="{465A6295-9741-4B70-883B-6DB6B485EDD0}" srcOrd="6" destOrd="0" presId="urn:microsoft.com/office/officeart/2016/7/layout/RepeatingBendingProcessNew"/>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53E3506-2921-478D-BE6F-50B0C1AA478A}"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lv-LV"/>
        </a:p>
      </dgm:t>
    </dgm:pt>
    <dgm:pt modelId="{48BDF51A-9B81-4542-987B-1B7FCE3C519E}">
      <dgm:prSet/>
      <dgm:spPr/>
      <dgm:t>
        <a:bodyPr/>
        <a:lstStyle/>
        <a:p>
          <a:r>
            <a:rPr lang="lv-LV" dirty="0"/>
            <a:t>5 lpp. veidlapa, kurā jums jāpaskaidro projekta </a:t>
          </a:r>
          <a:r>
            <a:rPr lang="lv-LV" dirty="0" err="1"/>
            <a:t>butība</a:t>
          </a:r>
          <a:r>
            <a:rPr lang="lv-LV" dirty="0"/>
            <a:t> un jāatbild uz jautājumu kopumu par jūsu inovāciju, potenciālo tirgu un komandu</a:t>
          </a:r>
        </a:p>
      </dgm:t>
    </dgm:pt>
    <dgm:pt modelId="{C62B4E44-4052-4A27-91CE-A8E152AE3447}" type="parTrans" cxnId="{8FF21001-C138-4E49-A585-0B568E792A81}">
      <dgm:prSet/>
      <dgm:spPr/>
      <dgm:t>
        <a:bodyPr/>
        <a:lstStyle/>
        <a:p>
          <a:endParaRPr lang="lv-LV"/>
        </a:p>
      </dgm:t>
    </dgm:pt>
    <dgm:pt modelId="{BED819DF-70B7-44DA-B0B9-A982A2F6855E}" type="sibTrans" cxnId="{8FF21001-C138-4E49-A585-0B568E792A81}">
      <dgm:prSet/>
      <dgm:spPr/>
      <dgm:t>
        <a:bodyPr/>
        <a:lstStyle/>
        <a:p>
          <a:endParaRPr lang="lv-LV"/>
        </a:p>
      </dgm:t>
    </dgm:pt>
    <dgm:pt modelId="{7F286368-1518-4245-9994-D42A73AE49C9}">
      <dgm:prSet/>
      <dgm:spPr/>
      <dgm:t>
        <a:bodyPr/>
        <a:lstStyle/>
        <a:p>
          <a:r>
            <a:rPr lang="lv-LV" dirty="0"/>
            <a:t>Līdz 10 slaidiem </a:t>
          </a:r>
          <a:r>
            <a:rPr lang="lv-LV" dirty="0" err="1"/>
            <a:t>Pitch-deck</a:t>
          </a:r>
          <a:r>
            <a:rPr lang="lv-LV" dirty="0"/>
            <a:t> </a:t>
          </a:r>
          <a:r>
            <a:rPr lang="lv-LV" dirty="0" err="1"/>
            <a:t>pdf</a:t>
          </a:r>
          <a:endParaRPr lang="lv-LV" dirty="0"/>
        </a:p>
      </dgm:t>
    </dgm:pt>
    <dgm:pt modelId="{D226B58D-D344-4366-B618-72BF162D178D}" type="parTrans" cxnId="{BD1330DE-14A1-40E1-91A1-BD3615094CC8}">
      <dgm:prSet/>
      <dgm:spPr/>
      <dgm:t>
        <a:bodyPr/>
        <a:lstStyle/>
        <a:p>
          <a:endParaRPr lang="lv-LV"/>
        </a:p>
      </dgm:t>
    </dgm:pt>
    <dgm:pt modelId="{8FF8F2CB-C7AC-406E-86DB-6127EC43CDB7}" type="sibTrans" cxnId="{BD1330DE-14A1-40E1-91A1-BD3615094CC8}">
      <dgm:prSet/>
      <dgm:spPr/>
      <dgm:t>
        <a:bodyPr/>
        <a:lstStyle/>
        <a:p>
          <a:endParaRPr lang="lv-LV"/>
        </a:p>
      </dgm:t>
    </dgm:pt>
    <dgm:pt modelId="{B7C418BD-790C-4DAD-ACAC-E71432BA2F2D}">
      <dgm:prSet/>
      <dgm:spPr/>
      <dgm:t>
        <a:bodyPr/>
        <a:lstStyle/>
        <a:p>
          <a:r>
            <a:rPr lang="lv-LV" dirty="0" err="1"/>
            <a:t>Pitch</a:t>
          </a:r>
          <a:r>
            <a:rPr lang="lv-LV" dirty="0"/>
            <a:t> video līdz 3 minūtēm, kur jūsu komandas dalībniekiem (līdz trim cilvēkiem) ir jāizstāsta par Jūsu ideju un motivāciju</a:t>
          </a:r>
        </a:p>
      </dgm:t>
    </dgm:pt>
    <dgm:pt modelId="{B642BA29-4BD6-46FD-A8FD-4C286F9B86C1}" type="parTrans" cxnId="{1D79DB6B-4F0F-4921-8D62-0D0FC2E640E5}">
      <dgm:prSet/>
      <dgm:spPr/>
      <dgm:t>
        <a:bodyPr/>
        <a:lstStyle/>
        <a:p>
          <a:endParaRPr lang="lv-LV"/>
        </a:p>
      </dgm:t>
    </dgm:pt>
    <dgm:pt modelId="{D58E6BB7-65E3-4EDD-92AD-797F32A18EB4}" type="sibTrans" cxnId="{1D79DB6B-4F0F-4921-8D62-0D0FC2E640E5}">
      <dgm:prSet/>
      <dgm:spPr/>
      <dgm:t>
        <a:bodyPr/>
        <a:lstStyle/>
        <a:p>
          <a:endParaRPr lang="lv-LV"/>
        </a:p>
      </dgm:t>
    </dgm:pt>
    <dgm:pt modelId="{B25C3D2E-A6C8-44C7-85FC-33DD9C585F93}">
      <dgm:prSet/>
      <dgm:spPr/>
      <dgm:t>
        <a:bodyPr/>
        <a:lstStyle/>
        <a:p>
          <a:r>
            <a:rPr lang="lv-LV" dirty="0"/>
            <a:t>Līdz 4 nedēļām vērtēšana</a:t>
          </a:r>
        </a:p>
      </dgm:t>
    </dgm:pt>
    <dgm:pt modelId="{18BFD3D7-C35D-4293-B63A-A5434E8289E0}" type="parTrans" cxnId="{8ED755CD-6614-4EB3-BF14-AC0D6F2B4663}">
      <dgm:prSet/>
      <dgm:spPr/>
      <dgm:t>
        <a:bodyPr/>
        <a:lstStyle/>
        <a:p>
          <a:endParaRPr lang="lv-LV"/>
        </a:p>
      </dgm:t>
    </dgm:pt>
    <dgm:pt modelId="{34B74B7C-3E26-4073-B9E5-A3344C94D67D}" type="sibTrans" cxnId="{8ED755CD-6614-4EB3-BF14-AC0D6F2B4663}">
      <dgm:prSet/>
      <dgm:spPr/>
      <dgm:t>
        <a:bodyPr/>
        <a:lstStyle/>
        <a:p>
          <a:endParaRPr lang="lv-LV"/>
        </a:p>
      </dgm:t>
    </dgm:pt>
    <dgm:pt modelId="{22CEFDE1-1BA2-40BA-863C-69736E4BD533}" type="pres">
      <dgm:prSet presAssocID="{253E3506-2921-478D-BE6F-50B0C1AA478A}" presName="CompostProcess" presStyleCnt="0">
        <dgm:presLayoutVars>
          <dgm:dir/>
          <dgm:resizeHandles val="exact"/>
        </dgm:presLayoutVars>
      </dgm:prSet>
      <dgm:spPr/>
    </dgm:pt>
    <dgm:pt modelId="{5A0BFCA8-BCB6-4AE5-BC12-E8AA61F94DF9}" type="pres">
      <dgm:prSet presAssocID="{253E3506-2921-478D-BE6F-50B0C1AA478A}" presName="arrow" presStyleLbl="bgShp" presStyleIdx="0" presStyleCnt="1"/>
      <dgm:spPr/>
    </dgm:pt>
    <dgm:pt modelId="{1C2E7C23-FC14-4E4A-B2D5-A58DDF8296AA}" type="pres">
      <dgm:prSet presAssocID="{253E3506-2921-478D-BE6F-50B0C1AA478A}" presName="linearProcess" presStyleCnt="0"/>
      <dgm:spPr/>
    </dgm:pt>
    <dgm:pt modelId="{7D25B609-F4C2-4245-9E16-8F90820A3F96}" type="pres">
      <dgm:prSet presAssocID="{48BDF51A-9B81-4542-987B-1B7FCE3C519E}" presName="textNode" presStyleLbl="node1" presStyleIdx="0" presStyleCnt="4">
        <dgm:presLayoutVars>
          <dgm:bulletEnabled val="1"/>
        </dgm:presLayoutVars>
      </dgm:prSet>
      <dgm:spPr/>
    </dgm:pt>
    <dgm:pt modelId="{0FA5E26B-B457-4539-85E6-54210CB51AC5}" type="pres">
      <dgm:prSet presAssocID="{BED819DF-70B7-44DA-B0B9-A982A2F6855E}" presName="sibTrans" presStyleCnt="0"/>
      <dgm:spPr/>
    </dgm:pt>
    <dgm:pt modelId="{4A3B1F34-5E75-4161-9EA0-45EE4C9D1479}" type="pres">
      <dgm:prSet presAssocID="{7F286368-1518-4245-9994-D42A73AE49C9}" presName="textNode" presStyleLbl="node1" presStyleIdx="1" presStyleCnt="4">
        <dgm:presLayoutVars>
          <dgm:bulletEnabled val="1"/>
        </dgm:presLayoutVars>
      </dgm:prSet>
      <dgm:spPr/>
    </dgm:pt>
    <dgm:pt modelId="{B3AEAA8E-78C4-4946-A873-42B12819D6AA}" type="pres">
      <dgm:prSet presAssocID="{8FF8F2CB-C7AC-406E-86DB-6127EC43CDB7}" presName="sibTrans" presStyleCnt="0"/>
      <dgm:spPr/>
    </dgm:pt>
    <dgm:pt modelId="{F2D3BF0D-E007-4C13-B28B-260556D6A0B4}" type="pres">
      <dgm:prSet presAssocID="{B7C418BD-790C-4DAD-ACAC-E71432BA2F2D}" presName="textNode" presStyleLbl="node1" presStyleIdx="2" presStyleCnt="4">
        <dgm:presLayoutVars>
          <dgm:bulletEnabled val="1"/>
        </dgm:presLayoutVars>
      </dgm:prSet>
      <dgm:spPr/>
    </dgm:pt>
    <dgm:pt modelId="{F65EEC51-D6A1-41E1-BD07-EC3E87A7EE7F}" type="pres">
      <dgm:prSet presAssocID="{D58E6BB7-65E3-4EDD-92AD-797F32A18EB4}" presName="sibTrans" presStyleCnt="0"/>
      <dgm:spPr/>
    </dgm:pt>
    <dgm:pt modelId="{AA794117-890D-44EE-B9A7-12FC8BC8B1E4}" type="pres">
      <dgm:prSet presAssocID="{B25C3D2E-A6C8-44C7-85FC-33DD9C585F93}" presName="textNode" presStyleLbl="node1" presStyleIdx="3" presStyleCnt="4">
        <dgm:presLayoutVars>
          <dgm:bulletEnabled val="1"/>
        </dgm:presLayoutVars>
      </dgm:prSet>
      <dgm:spPr/>
    </dgm:pt>
  </dgm:ptLst>
  <dgm:cxnLst>
    <dgm:cxn modelId="{8FF21001-C138-4E49-A585-0B568E792A81}" srcId="{253E3506-2921-478D-BE6F-50B0C1AA478A}" destId="{48BDF51A-9B81-4542-987B-1B7FCE3C519E}" srcOrd="0" destOrd="0" parTransId="{C62B4E44-4052-4A27-91CE-A8E152AE3447}" sibTransId="{BED819DF-70B7-44DA-B0B9-A982A2F6855E}"/>
    <dgm:cxn modelId="{1D79DB6B-4F0F-4921-8D62-0D0FC2E640E5}" srcId="{253E3506-2921-478D-BE6F-50B0C1AA478A}" destId="{B7C418BD-790C-4DAD-ACAC-E71432BA2F2D}" srcOrd="2" destOrd="0" parTransId="{B642BA29-4BD6-46FD-A8FD-4C286F9B86C1}" sibTransId="{D58E6BB7-65E3-4EDD-92AD-797F32A18EB4}"/>
    <dgm:cxn modelId="{D0B4426E-15D6-4B7A-A196-53523074AD85}" type="presOf" srcId="{253E3506-2921-478D-BE6F-50B0C1AA478A}" destId="{22CEFDE1-1BA2-40BA-863C-69736E4BD533}" srcOrd="0" destOrd="0" presId="urn:microsoft.com/office/officeart/2005/8/layout/hProcess9"/>
    <dgm:cxn modelId="{4CF4CA72-2F63-4A6B-8017-E791ED5E8EA2}" type="presOf" srcId="{B7C418BD-790C-4DAD-ACAC-E71432BA2F2D}" destId="{F2D3BF0D-E007-4C13-B28B-260556D6A0B4}" srcOrd="0" destOrd="0" presId="urn:microsoft.com/office/officeart/2005/8/layout/hProcess9"/>
    <dgm:cxn modelId="{92C39A86-427B-423C-8A3F-5706C4B0AAC0}" type="presOf" srcId="{B25C3D2E-A6C8-44C7-85FC-33DD9C585F93}" destId="{AA794117-890D-44EE-B9A7-12FC8BC8B1E4}" srcOrd="0" destOrd="0" presId="urn:microsoft.com/office/officeart/2005/8/layout/hProcess9"/>
    <dgm:cxn modelId="{59513899-58AA-4C8D-AE2A-33D72A50D0A1}" type="presOf" srcId="{48BDF51A-9B81-4542-987B-1B7FCE3C519E}" destId="{7D25B609-F4C2-4245-9E16-8F90820A3F96}" srcOrd="0" destOrd="0" presId="urn:microsoft.com/office/officeart/2005/8/layout/hProcess9"/>
    <dgm:cxn modelId="{48F346C7-80EC-40D5-92CB-49D1A4F192D8}" type="presOf" srcId="{7F286368-1518-4245-9994-D42A73AE49C9}" destId="{4A3B1F34-5E75-4161-9EA0-45EE4C9D1479}" srcOrd="0" destOrd="0" presId="urn:microsoft.com/office/officeart/2005/8/layout/hProcess9"/>
    <dgm:cxn modelId="{8ED755CD-6614-4EB3-BF14-AC0D6F2B4663}" srcId="{253E3506-2921-478D-BE6F-50B0C1AA478A}" destId="{B25C3D2E-A6C8-44C7-85FC-33DD9C585F93}" srcOrd="3" destOrd="0" parTransId="{18BFD3D7-C35D-4293-B63A-A5434E8289E0}" sibTransId="{34B74B7C-3E26-4073-B9E5-A3344C94D67D}"/>
    <dgm:cxn modelId="{BD1330DE-14A1-40E1-91A1-BD3615094CC8}" srcId="{253E3506-2921-478D-BE6F-50B0C1AA478A}" destId="{7F286368-1518-4245-9994-D42A73AE49C9}" srcOrd="1" destOrd="0" parTransId="{D226B58D-D344-4366-B618-72BF162D178D}" sibTransId="{8FF8F2CB-C7AC-406E-86DB-6127EC43CDB7}"/>
    <dgm:cxn modelId="{1EDC8D2A-B98D-4F5A-BA44-984B16572B73}" type="presParOf" srcId="{22CEFDE1-1BA2-40BA-863C-69736E4BD533}" destId="{5A0BFCA8-BCB6-4AE5-BC12-E8AA61F94DF9}" srcOrd="0" destOrd="0" presId="urn:microsoft.com/office/officeart/2005/8/layout/hProcess9"/>
    <dgm:cxn modelId="{B037BEC6-5826-4515-B581-5B96C5489A8B}" type="presParOf" srcId="{22CEFDE1-1BA2-40BA-863C-69736E4BD533}" destId="{1C2E7C23-FC14-4E4A-B2D5-A58DDF8296AA}" srcOrd="1" destOrd="0" presId="urn:microsoft.com/office/officeart/2005/8/layout/hProcess9"/>
    <dgm:cxn modelId="{35AC8FC3-FB28-4CF2-8BF9-9EFD99F08669}" type="presParOf" srcId="{1C2E7C23-FC14-4E4A-B2D5-A58DDF8296AA}" destId="{7D25B609-F4C2-4245-9E16-8F90820A3F96}" srcOrd="0" destOrd="0" presId="urn:microsoft.com/office/officeart/2005/8/layout/hProcess9"/>
    <dgm:cxn modelId="{FBD9655F-86C8-4BE1-B34E-8ABBF9AEABDD}" type="presParOf" srcId="{1C2E7C23-FC14-4E4A-B2D5-A58DDF8296AA}" destId="{0FA5E26B-B457-4539-85E6-54210CB51AC5}" srcOrd="1" destOrd="0" presId="urn:microsoft.com/office/officeart/2005/8/layout/hProcess9"/>
    <dgm:cxn modelId="{03B1E917-3C9E-4FED-92BA-C984381953DE}" type="presParOf" srcId="{1C2E7C23-FC14-4E4A-B2D5-A58DDF8296AA}" destId="{4A3B1F34-5E75-4161-9EA0-45EE4C9D1479}" srcOrd="2" destOrd="0" presId="urn:microsoft.com/office/officeart/2005/8/layout/hProcess9"/>
    <dgm:cxn modelId="{1BAAC11B-5347-496E-B8A5-BD8C67E2160E}" type="presParOf" srcId="{1C2E7C23-FC14-4E4A-B2D5-A58DDF8296AA}" destId="{B3AEAA8E-78C4-4946-A873-42B12819D6AA}" srcOrd="3" destOrd="0" presId="urn:microsoft.com/office/officeart/2005/8/layout/hProcess9"/>
    <dgm:cxn modelId="{916E579C-42DD-44F7-847A-2CB308007B15}" type="presParOf" srcId="{1C2E7C23-FC14-4E4A-B2D5-A58DDF8296AA}" destId="{F2D3BF0D-E007-4C13-B28B-260556D6A0B4}" srcOrd="4" destOrd="0" presId="urn:microsoft.com/office/officeart/2005/8/layout/hProcess9"/>
    <dgm:cxn modelId="{655AEAB2-5F95-4340-94D5-1FE601857D4B}" type="presParOf" srcId="{1C2E7C23-FC14-4E4A-B2D5-A58DDF8296AA}" destId="{F65EEC51-D6A1-41E1-BD07-EC3E87A7EE7F}" srcOrd="5" destOrd="0" presId="urn:microsoft.com/office/officeart/2005/8/layout/hProcess9"/>
    <dgm:cxn modelId="{4CB053B1-E13C-402E-AEEF-C3EEC71374DE}" type="presParOf" srcId="{1C2E7C23-FC14-4E4A-B2D5-A58DDF8296AA}" destId="{AA794117-890D-44EE-B9A7-12FC8BC8B1E4}"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C4C2330-E920-4BD6-8D33-A8B506B7CD07}"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lv-LV"/>
        </a:p>
      </dgm:t>
    </dgm:pt>
    <dgm:pt modelId="{0606F492-8FDE-4273-88AE-364091E1C6FA}">
      <dgm:prSet custT="1"/>
      <dgm:spPr/>
      <dgm:t>
        <a:bodyPr/>
        <a:lstStyle/>
        <a:p>
          <a:r>
            <a:rPr lang="lv-LV" sz="1400" dirty="0"/>
            <a:t>Ja jūsu īsais pieteikums būs veiksmīgs, Jūs tiksiet uzaicināts sagatavot pilno pieteikumu, kuru nākamajos [12] mēnešos pēc atbildes uz jūsu īso pieteikumu var iesniegt vienā no termiņiem</a:t>
          </a:r>
          <a:r>
            <a:rPr lang="lv-LV" sz="1200" dirty="0"/>
            <a:t>.</a:t>
          </a:r>
        </a:p>
      </dgm:t>
    </dgm:pt>
    <dgm:pt modelId="{F9DA6F4D-DE23-4A82-AD11-3F78EF092256}" type="parTrans" cxnId="{56362364-1119-46CE-A851-45EA03F91CF0}">
      <dgm:prSet/>
      <dgm:spPr/>
      <dgm:t>
        <a:bodyPr/>
        <a:lstStyle/>
        <a:p>
          <a:endParaRPr lang="lv-LV"/>
        </a:p>
      </dgm:t>
    </dgm:pt>
    <dgm:pt modelId="{629F2F19-4C76-4D03-B224-5A5E58E09BAE}" type="sibTrans" cxnId="{56362364-1119-46CE-A851-45EA03F91CF0}">
      <dgm:prSet/>
      <dgm:spPr/>
      <dgm:t>
        <a:bodyPr/>
        <a:lstStyle/>
        <a:p>
          <a:endParaRPr lang="lv-LV"/>
        </a:p>
      </dgm:t>
    </dgm:pt>
    <dgm:pt modelId="{6A16AF3F-C3A5-4746-A909-953390A27AC8}">
      <dgm:prSet/>
      <dgm:spPr/>
      <dgm:t>
        <a:bodyPr/>
        <a:lstStyle/>
        <a:p>
          <a:r>
            <a:rPr lang="lv-LV" dirty="0"/>
            <a:t>4/5 - 6 nedēļas izvērtēšana</a:t>
          </a:r>
        </a:p>
      </dgm:t>
    </dgm:pt>
    <dgm:pt modelId="{893DBA02-35A3-4B4F-BB41-B27AC2482697}" type="parTrans" cxnId="{C9FFCE64-82CA-4893-80DE-7B7DAED0AD8F}">
      <dgm:prSet/>
      <dgm:spPr/>
      <dgm:t>
        <a:bodyPr/>
        <a:lstStyle/>
        <a:p>
          <a:endParaRPr lang="lv-LV"/>
        </a:p>
      </dgm:t>
    </dgm:pt>
    <dgm:pt modelId="{114ECC04-E7D7-427A-A795-33FF7127FF78}" type="sibTrans" cxnId="{C9FFCE64-82CA-4893-80DE-7B7DAED0AD8F}">
      <dgm:prSet/>
      <dgm:spPr/>
      <dgm:t>
        <a:bodyPr/>
        <a:lstStyle/>
        <a:p>
          <a:endParaRPr lang="lv-LV"/>
        </a:p>
      </dgm:t>
    </dgm:pt>
    <dgm:pt modelId="{43E30771-BD6A-4FCA-A8DD-9D469F210181}">
      <dgm:prSet/>
      <dgm:spPr/>
      <dgm:t>
        <a:bodyPr/>
        <a:lstStyle/>
        <a:p>
          <a:r>
            <a:rPr lang="lv-LV" dirty="0"/>
            <a:t>Investīcijas saskaņošana aizņems</a:t>
          </a:r>
        </a:p>
        <a:p>
          <a:r>
            <a:rPr lang="lv-LV" dirty="0"/>
            <a:t>2 - 6 mēnešus</a:t>
          </a:r>
        </a:p>
      </dgm:t>
    </dgm:pt>
    <dgm:pt modelId="{B998D9E6-59B2-4D50-9B14-3E8F892BB9F7}" type="parTrans" cxnId="{C9964BAF-739D-437A-BAF3-9BFAFCE8A123}">
      <dgm:prSet/>
      <dgm:spPr/>
      <dgm:t>
        <a:bodyPr/>
        <a:lstStyle/>
        <a:p>
          <a:endParaRPr lang="lv-LV"/>
        </a:p>
      </dgm:t>
    </dgm:pt>
    <dgm:pt modelId="{903438B3-2AE2-408F-B216-4FBCF1CB95B2}" type="sibTrans" cxnId="{C9964BAF-739D-437A-BAF3-9BFAFCE8A123}">
      <dgm:prSet/>
      <dgm:spPr/>
      <dgm:t>
        <a:bodyPr/>
        <a:lstStyle/>
        <a:p>
          <a:endParaRPr lang="lv-LV"/>
        </a:p>
      </dgm:t>
    </dgm:pt>
    <dgm:pt modelId="{879DF0EE-5F23-4115-971D-C26D49E4AD83}" type="pres">
      <dgm:prSet presAssocID="{5C4C2330-E920-4BD6-8D33-A8B506B7CD07}" presName="compositeShape" presStyleCnt="0">
        <dgm:presLayoutVars>
          <dgm:chMax val="7"/>
          <dgm:dir/>
          <dgm:resizeHandles val="exact"/>
        </dgm:presLayoutVars>
      </dgm:prSet>
      <dgm:spPr/>
    </dgm:pt>
    <dgm:pt modelId="{8DFBD3C2-F750-470D-A008-4CD9925167B4}" type="pres">
      <dgm:prSet presAssocID="{0606F492-8FDE-4273-88AE-364091E1C6FA}" presName="circ1" presStyleLbl="vennNode1" presStyleIdx="0" presStyleCnt="3"/>
      <dgm:spPr/>
    </dgm:pt>
    <dgm:pt modelId="{B92C3283-72D0-4369-8C0A-DAA9F7B0FCEB}" type="pres">
      <dgm:prSet presAssocID="{0606F492-8FDE-4273-88AE-364091E1C6FA}" presName="circ1Tx" presStyleLbl="revTx" presStyleIdx="0" presStyleCnt="0">
        <dgm:presLayoutVars>
          <dgm:chMax val="0"/>
          <dgm:chPref val="0"/>
          <dgm:bulletEnabled val="1"/>
        </dgm:presLayoutVars>
      </dgm:prSet>
      <dgm:spPr/>
    </dgm:pt>
    <dgm:pt modelId="{01002C48-86B1-4532-A0E2-63DBE3ADE5B7}" type="pres">
      <dgm:prSet presAssocID="{6A16AF3F-C3A5-4746-A909-953390A27AC8}" presName="circ2" presStyleLbl="vennNode1" presStyleIdx="1" presStyleCnt="3"/>
      <dgm:spPr/>
    </dgm:pt>
    <dgm:pt modelId="{00AF4A64-D3C4-4811-A492-E0C9655D24D6}" type="pres">
      <dgm:prSet presAssocID="{6A16AF3F-C3A5-4746-A909-953390A27AC8}" presName="circ2Tx" presStyleLbl="revTx" presStyleIdx="0" presStyleCnt="0">
        <dgm:presLayoutVars>
          <dgm:chMax val="0"/>
          <dgm:chPref val="0"/>
          <dgm:bulletEnabled val="1"/>
        </dgm:presLayoutVars>
      </dgm:prSet>
      <dgm:spPr/>
    </dgm:pt>
    <dgm:pt modelId="{3B651F5D-B366-4115-8979-1E0DEADC593A}" type="pres">
      <dgm:prSet presAssocID="{43E30771-BD6A-4FCA-A8DD-9D469F210181}" presName="circ3" presStyleLbl="vennNode1" presStyleIdx="2" presStyleCnt="3"/>
      <dgm:spPr/>
    </dgm:pt>
    <dgm:pt modelId="{2CB82F17-2C87-43A2-A24D-82B5574AA721}" type="pres">
      <dgm:prSet presAssocID="{43E30771-BD6A-4FCA-A8DD-9D469F210181}" presName="circ3Tx" presStyleLbl="revTx" presStyleIdx="0" presStyleCnt="0">
        <dgm:presLayoutVars>
          <dgm:chMax val="0"/>
          <dgm:chPref val="0"/>
          <dgm:bulletEnabled val="1"/>
        </dgm:presLayoutVars>
      </dgm:prSet>
      <dgm:spPr/>
    </dgm:pt>
  </dgm:ptLst>
  <dgm:cxnLst>
    <dgm:cxn modelId="{7F0F9B0F-99C8-4650-9098-D55BECA7D71E}" type="presOf" srcId="{0606F492-8FDE-4273-88AE-364091E1C6FA}" destId="{B92C3283-72D0-4369-8C0A-DAA9F7B0FCEB}" srcOrd="1" destOrd="0" presId="urn:microsoft.com/office/officeart/2005/8/layout/venn1"/>
    <dgm:cxn modelId="{9402FA37-E940-4DD7-AB91-4F3E8C3E5F5E}" type="presOf" srcId="{43E30771-BD6A-4FCA-A8DD-9D469F210181}" destId="{3B651F5D-B366-4115-8979-1E0DEADC593A}" srcOrd="0" destOrd="0" presId="urn:microsoft.com/office/officeart/2005/8/layout/venn1"/>
    <dgm:cxn modelId="{97799F39-F8F9-428E-AC93-DCA59D60FFD6}" type="presOf" srcId="{0606F492-8FDE-4273-88AE-364091E1C6FA}" destId="{8DFBD3C2-F750-470D-A008-4CD9925167B4}" srcOrd="0" destOrd="0" presId="urn:microsoft.com/office/officeart/2005/8/layout/venn1"/>
    <dgm:cxn modelId="{56362364-1119-46CE-A851-45EA03F91CF0}" srcId="{5C4C2330-E920-4BD6-8D33-A8B506B7CD07}" destId="{0606F492-8FDE-4273-88AE-364091E1C6FA}" srcOrd="0" destOrd="0" parTransId="{F9DA6F4D-DE23-4A82-AD11-3F78EF092256}" sibTransId="{629F2F19-4C76-4D03-B224-5A5E58E09BAE}"/>
    <dgm:cxn modelId="{C9FFCE64-82CA-4893-80DE-7B7DAED0AD8F}" srcId="{5C4C2330-E920-4BD6-8D33-A8B506B7CD07}" destId="{6A16AF3F-C3A5-4746-A909-953390A27AC8}" srcOrd="1" destOrd="0" parTransId="{893DBA02-35A3-4B4F-BB41-B27AC2482697}" sibTransId="{114ECC04-E7D7-427A-A795-33FF7127FF78}"/>
    <dgm:cxn modelId="{CB8A4280-C55A-4073-A114-DCDB640798D6}" type="presOf" srcId="{5C4C2330-E920-4BD6-8D33-A8B506B7CD07}" destId="{879DF0EE-5F23-4115-971D-C26D49E4AD83}" srcOrd="0" destOrd="0" presId="urn:microsoft.com/office/officeart/2005/8/layout/venn1"/>
    <dgm:cxn modelId="{C9964BAF-739D-437A-BAF3-9BFAFCE8A123}" srcId="{5C4C2330-E920-4BD6-8D33-A8B506B7CD07}" destId="{43E30771-BD6A-4FCA-A8DD-9D469F210181}" srcOrd="2" destOrd="0" parTransId="{B998D9E6-59B2-4D50-9B14-3E8F892BB9F7}" sibTransId="{903438B3-2AE2-408F-B216-4FBCF1CB95B2}"/>
    <dgm:cxn modelId="{FF1EBEC1-225E-4347-86EC-86AC07377B6C}" type="presOf" srcId="{6A16AF3F-C3A5-4746-A909-953390A27AC8}" destId="{00AF4A64-D3C4-4811-A492-E0C9655D24D6}" srcOrd="1" destOrd="0" presId="urn:microsoft.com/office/officeart/2005/8/layout/venn1"/>
    <dgm:cxn modelId="{486F65CD-F307-4700-8B39-222064D5640C}" type="presOf" srcId="{6A16AF3F-C3A5-4746-A909-953390A27AC8}" destId="{01002C48-86B1-4532-A0E2-63DBE3ADE5B7}" srcOrd="0" destOrd="0" presId="urn:microsoft.com/office/officeart/2005/8/layout/venn1"/>
    <dgm:cxn modelId="{24FF8CF7-6F80-4E18-82A2-4303B2427612}" type="presOf" srcId="{43E30771-BD6A-4FCA-A8DD-9D469F210181}" destId="{2CB82F17-2C87-43A2-A24D-82B5574AA721}" srcOrd="1" destOrd="0" presId="urn:microsoft.com/office/officeart/2005/8/layout/venn1"/>
    <dgm:cxn modelId="{B6733E77-5345-4B25-9AA7-68FC02903E7B}" type="presParOf" srcId="{879DF0EE-5F23-4115-971D-C26D49E4AD83}" destId="{8DFBD3C2-F750-470D-A008-4CD9925167B4}" srcOrd="0" destOrd="0" presId="urn:microsoft.com/office/officeart/2005/8/layout/venn1"/>
    <dgm:cxn modelId="{E74CC175-13AE-4B8D-A0B3-48D2D344B680}" type="presParOf" srcId="{879DF0EE-5F23-4115-971D-C26D49E4AD83}" destId="{B92C3283-72D0-4369-8C0A-DAA9F7B0FCEB}" srcOrd="1" destOrd="0" presId="urn:microsoft.com/office/officeart/2005/8/layout/venn1"/>
    <dgm:cxn modelId="{F76C7690-B8CA-4FCD-A5BF-85D5EF18D494}" type="presParOf" srcId="{879DF0EE-5F23-4115-971D-C26D49E4AD83}" destId="{01002C48-86B1-4532-A0E2-63DBE3ADE5B7}" srcOrd="2" destOrd="0" presId="urn:microsoft.com/office/officeart/2005/8/layout/venn1"/>
    <dgm:cxn modelId="{68DE3188-42BA-4F95-BC15-EF2323700A86}" type="presParOf" srcId="{879DF0EE-5F23-4115-971D-C26D49E4AD83}" destId="{00AF4A64-D3C4-4811-A492-E0C9655D24D6}" srcOrd="3" destOrd="0" presId="urn:microsoft.com/office/officeart/2005/8/layout/venn1"/>
    <dgm:cxn modelId="{74532E62-22B7-4B8C-853A-BC25E0A02599}" type="presParOf" srcId="{879DF0EE-5F23-4115-971D-C26D49E4AD83}" destId="{3B651F5D-B366-4115-8979-1E0DEADC593A}" srcOrd="4" destOrd="0" presId="urn:microsoft.com/office/officeart/2005/8/layout/venn1"/>
    <dgm:cxn modelId="{EF62579F-5A4C-4FDD-AB69-1F5BE8904AE7}" type="presParOf" srcId="{879DF0EE-5F23-4115-971D-C26D49E4AD83}" destId="{2CB82F17-2C87-43A2-A24D-82B5574AA721}"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FCDEB9-C481-4603-8643-B297F73AB98E}">
      <dsp:nvSpPr>
        <dsp:cNvPr id="0" name=""/>
        <dsp:cNvSpPr/>
      </dsp:nvSpPr>
      <dsp:spPr>
        <a:xfrm>
          <a:off x="1501179" y="4134"/>
          <a:ext cx="2278062" cy="113903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noProof="0" dirty="0"/>
            <a:t>EIC Open Calls</a:t>
          </a:r>
        </a:p>
      </dsp:txBody>
      <dsp:txXfrm>
        <a:off x="1534540" y="37495"/>
        <a:ext cx="2211340" cy="1072309"/>
      </dsp:txXfrm>
    </dsp:sp>
    <dsp:sp modelId="{0FE2782D-7BE8-4447-B544-576DFA750461}">
      <dsp:nvSpPr>
        <dsp:cNvPr id="0" name=""/>
        <dsp:cNvSpPr/>
      </dsp:nvSpPr>
      <dsp:spPr>
        <a:xfrm>
          <a:off x="1728985" y="1143165"/>
          <a:ext cx="227806" cy="854273"/>
        </a:xfrm>
        <a:custGeom>
          <a:avLst/>
          <a:gdLst/>
          <a:ahLst/>
          <a:cxnLst/>
          <a:rect l="0" t="0" r="0" b="0"/>
          <a:pathLst>
            <a:path>
              <a:moveTo>
                <a:pt x="0" y="0"/>
              </a:moveTo>
              <a:lnTo>
                <a:pt x="0" y="854273"/>
              </a:lnTo>
              <a:lnTo>
                <a:pt x="227806" y="854273"/>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8E91D8-79E2-4354-BED4-45BDF4D15895}">
      <dsp:nvSpPr>
        <dsp:cNvPr id="0" name=""/>
        <dsp:cNvSpPr/>
      </dsp:nvSpPr>
      <dsp:spPr>
        <a:xfrm>
          <a:off x="1956792" y="1427923"/>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Pathfinder Open</a:t>
          </a:r>
        </a:p>
      </dsp:txBody>
      <dsp:txXfrm>
        <a:off x="1990153" y="1461284"/>
        <a:ext cx="1755728" cy="1072309"/>
      </dsp:txXfrm>
    </dsp:sp>
    <dsp:sp modelId="{CDA5C7EF-40F7-40CC-BD00-C0900B9F0A20}">
      <dsp:nvSpPr>
        <dsp:cNvPr id="0" name=""/>
        <dsp:cNvSpPr/>
      </dsp:nvSpPr>
      <dsp:spPr>
        <a:xfrm>
          <a:off x="1728985" y="1143165"/>
          <a:ext cx="227806" cy="2278062"/>
        </a:xfrm>
        <a:custGeom>
          <a:avLst/>
          <a:gdLst/>
          <a:ahLst/>
          <a:cxnLst/>
          <a:rect l="0" t="0" r="0" b="0"/>
          <a:pathLst>
            <a:path>
              <a:moveTo>
                <a:pt x="0" y="0"/>
              </a:moveTo>
              <a:lnTo>
                <a:pt x="0" y="2278062"/>
              </a:lnTo>
              <a:lnTo>
                <a:pt x="227806" y="2278062"/>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D8F1607-A194-41ED-967F-B596DF983CAE}">
      <dsp:nvSpPr>
        <dsp:cNvPr id="0" name=""/>
        <dsp:cNvSpPr/>
      </dsp:nvSpPr>
      <dsp:spPr>
        <a:xfrm>
          <a:off x="1956792" y="2851712"/>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Transition Open</a:t>
          </a:r>
        </a:p>
      </dsp:txBody>
      <dsp:txXfrm>
        <a:off x="1990153" y="2885073"/>
        <a:ext cx="1755728" cy="1072309"/>
      </dsp:txXfrm>
    </dsp:sp>
    <dsp:sp modelId="{8137E1B0-0281-4F98-958C-ED7A7C3DF400}">
      <dsp:nvSpPr>
        <dsp:cNvPr id="0" name=""/>
        <dsp:cNvSpPr/>
      </dsp:nvSpPr>
      <dsp:spPr>
        <a:xfrm>
          <a:off x="1728985" y="1143165"/>
          <a:ext cx="227806" cy="3701851"/>
        </a:xfrm>
        <a:custGeom>
          <a:avLst/>
          <a:gdLst/>
          <a:ahLst/>
          <a:cxnLst/>
          <a:rect l="0" t="0" r="0" b="0"/>
          <a:pathLst>
            <a:path>
              <a:moveTo>
                <a:pt x="0" y="0"/>
              </a:moveTo>
              <a:lnTo>
                <a:pt x="0" y="3701851"/>
              </a:lnTo>
              <a:lnTo>
                <a:pt x="227806" y="370185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2FAC23-7779-413A-9488-C758B3201FB1}">
      <dsp:nvSpPr>
        <dsp:cNvPr id="0" name=""/>
        <dsp:cNvSpPr/>
      </dsp:nvSpPr>
      <dsp:spPr>
        <a:xfrm>
          <a:off x="1956792" y="4275501"/>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Accelerator Open</a:t>
          </a:r>
        </a:p>
      </dsp:txBody>
      <dsp:txXfrm>
        <a:off x="1990153" y="4308862"/>
        <a:ext cx="1755728" cy="1072309"/>
      </dsp:txXfrm>
    </dsp:sp>
    <dsp:sp modelId="{DD550DD0-744F-4EAF-AE30-43B5AC4E799B}">
      <dsp:nvSpPr>
        <dsp:cNvPr id="0" name=""/>
        <dsp:cNvSpPr/>
      </dsp:nvSpPr>
      <dsp:spPr>
        <a:xfrm>
          <a:off x="4348757" y="4134"/>
          <a:ext cx="2278062" cy="113903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noProof="0" dirty="0"/>
            <a:t>EIC Strategic Challenges</a:t>
          </a:r>
        </a:p>
      </dsp:txBody>
      <dsp:txXfrm>
        <a:off x="4382118" y="37495"/>
        <a:ext cx="2211340" cy="1072309"/>
      </dsp:txXfrm>
    </dsp:sp>
    <dsp:sp modelId="{F6869330-0190-4552-803A-6FC787EA590A}">
      <dsp:nvSpPr>
        <dsp:cNvPr id="0" name=""/>
        <dsp:cNvSpPr/>
      </dsp:nvSpPr>
      <dsp:spPr>
        <a:xfrm>
          <a:off x="4576564" y="1143165"/>
          <a:ext cx="227806" cy="854273"/>
        </a:xfrm>
        <a:custGeom>
          <a:avLst/>
          <a:gdLst/>
          <a:ahLst/>
          <a:cxnLst/>
          <a:rect l="0" t="0" r="0" b="0"/>
          <a:pathLst>
            <a:path>
              <a:moveTo>
                <a:pt x="0" y="0"/>
              </a:moveTo>
              <a:lnTo>
                <a:pt x="0" y="854273"/>
              </a:lnTo>
              <a:lnTo>
                <a:pt x="227806" y="854273"/>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3E19487-C211-4746-8872-A5CBDCB72617}">
      <dsp:nvSpPr>
        <dsp:cNvPr id="0" name=""/>
        <dsp:cNvSpPr/>
      </dsp:nvSpPr>
      <dsp:spPr>
        <a:xfrm>
          <a:off x="4804370" y="1427923"/>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Pathfinder Challenges</a:t>
          </a:r>
        </a:p>
      </dsp:txBody>
      <dsp:txXfrm>
        <a:off x="4837731" y="1461284"/>
        <a:ext cx="1755728" cy="1072309"/>
      </dsp:txXfrm>
    </dsp:sp>
    <dsp:sp modelId="{E0C5004F-3522-4DD0-A552-245E851A657D}">
      <dsp:nvSpPr>
        <dsp:cNvPr id="0" name=""/>
        <dsp:cNvSpPr/>
      </dsp:nvSpPr>
      <dsp:spPr>
        <a:xfrm>
          <a:off x="4576564" y="1143165"/>
          <a:ext cx="227806" cy="2278062"/>
        </a:xfrm>
        <a:custGeom>
          <a:avLst/>
          <a:gdLst/>
          <a:ahLst/>
          <a:cxnLst/>
          <a:rect l="0" t="0" r="0" b="0"/>
          <a:pathLst>
            <a:path>
              <a:moveTo>
                <a:pt x="0" y="0"/>
              </a:moveTo>
              <a:lnTo>
                <a:pt x="0" y="2278062"/>
              </a:lnTo>
              <a:lnTo>
                <a:pt x="227806" y="2278062"/>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E1BA4C-C55D-4A81-9064-5B111B4D8EB2}">
      <dsp:nvSpPr>
        <dsp:cNvPr id="0" name=""/>
        <dsp:cNvSpPr/>
      </dsp:nvSpPr>
      <dsp:spPr>
        <a:xfrm>
          <a:off x="4804370" y="2851712"/>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Transition Challenges</a:t>
          </a:r>
        </a:p>
      </dsp:txBody>
      <dsp:txXfrm>
        <a:off x="4837731" y="2885073"/>
        <a:ext cx="1755728" cy="1072309"/>
      </dsp:txXfrm>
    </dsp:sp>
    <dsp:sp modelId="{94563686-CB77-4197-BF09-B25F517A4399}">
      <dsp:nvSpPr>
        <dsp:cNvPr id="0" name=""/>
        <dsp:cNvSpPr/>
      </dsp:nvSpPr>
      <dsp:spPr>
        <a:xfrm>
          <a:off x="4576564" y="1143165"/>
          <a:ext cx="227806" cy="3701851"/>
        </a:xfrm>
        <a:custGeom>
          <a:avLst/>
          <a:gdLst/>
          <a:ahLst/>
          <a:cxnLst/>
          <a:rect l="0" t="0" r="0" b="0"/>
          <a:pathLst>
            <a:path>
              <a:moveTo>
                <a:pt x="0" y="0"/>
              </a:moveTo>
              <a:lnTo>
                <a:pt x="0" y="3701851"/>
              </a:lnTo>
              <a:lnTo>
                <a:pt x="227806" y="3701851"/>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E81F77-5AB0-41CA-992C-8EAB63F387B6}">
      <dsp:nvSpPr>
        <dsp:cNvPr id="0" name=""/>
        <dsp:cNvSpPr/>
      </dsp:nvSpPr>
      <dsp:spPr>
        <a:xfrm>
          <a:off x="4804370" y="4275501"/>
          <a:ext cx="1822450" cy="113903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7940" rIns="41910" bIns="27940" numCol="1" spcCol="1270" anchor="ctr" anchorCtr="0">
          <a:noAutofit/>
        </a:bodyPr>
        <a:lstStyle/>
        <a:p>
          <a:pPr marL="0" lvl="0" indent="0" algn="ctr" defTabSz="977900">
            <a:lnSpc>
              <a:spcPct val="90000"/>
            </a:lnSpc>
            <a:spcBef>
              <a:spcPct val="0"/>
            </a:spcBef>
            <a:spcAft>
              <a:spcPct val="35000"/>
            </a:spcAft>
            <a:buNone/>
          </a:pPr>
          <a:r>
            <a:rPr lang="en-US" sz="2200" kern="1200" noProof="0" dirty="0"/>
            <a:t>EIC Accelerator Challenges</a:t>
          </a:r>
        </a:p>
      </dsp:txBody>
      <dsp:txXfrm>
        <a:off x="4837731" y="4308862"/>
        <a:ext cx="1755728" cy="10723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E0E9CD-C9D8-4BC2-A078-A7B552BD76AD}">
      <dsp:nvSpPr>
        <dsp:cNvPr id="0" name=""/>
        <dsp:cNvSpPr/>
      </dsp:nvSpPr>
      <dsp:spPr>
        <a:xfrm>
          <a:off x="-4339186" y="-670433"/>
          <a:ext cx="5207339" cy="5207339"/>
        </a:xfrm>
        <a:prstGeom prst="blockArc">
          <a:avLst>
            <a:gd name="adj1" fmla="val 18900000"/>
            <a:gd name="adj2" fmla="val 2700000"/>
            <a:gd name="adj3" fmla="val 415"/>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E60AF8-4886-4B6F-8A62-A6BE4E50DDFF}">
      <dsp:nvSpPr>
        <dsp:cNvPr id="0" name=""/>
        <dsp:cNvSpPr/>
      </dsp:nvSpPr>
      <dsp:spPr>
        <a:xfrm>
          <a:off x="710754" y="552364"/>
          <a:ext cx="4778292" cy="11045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756"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noProof="0" dirty="0"/>
            <a:t>EIC Prizes</a:t>
          </a:r>
        </a:p>
      </dsp:txBody>
      <dsp:txXfrm>
        <a:off x="710754" y="552364"/>
        <a:ext cx="4778292" cy="1104574"/>
      </dsp:txXfrm>
    </dsp:sp>
    <dsp:sp modelId="{AE7C27DD-F6AB-481F-A1FD-406BB435884F}">
      <dsp:nvSpPr>
        <dsp:cNvPr id="0" name=""/>
        <dsp:cNvSpPr/>
      </dsp:nvSpPr>
      <dsp:spPr>
        <a:xfrm>
          <a:off x="20395" y="414292"/>
          <a:ext cx="1380717" cy="138071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66FD16-99FE-44E9-B165-DF8013497A01}">
      <dsp:nvSpPr>
        <dsp:cNvPr id="0" name=""/>
        <dsp:cNvSpPr/>
      </dsp:nvSpPr>
      <dsp:spPr>
        <a:xfrm>
          <a:off x="710754" y="2209534"/>
          <a:ext cx="4778292" cy="110457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756"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noProof="0" dirty="0"/>
            <a:t>EIC Community and </a:t>
          </a:r>
          <a:r>
            <a:rPr lang="en-US" sz="2300" kern="1200" noProof="0" dirty="0" err="1"/>
            <a:t>Bussines</a:t>
          </a:r>
          <a:r>
            <a:rPr lang="en-US" sz="2300" kern="1200" noProof="0" dirty="0"/>
            <a:t> Acceleration Services</a:t>
          </a:r>
        </a:p>
      </dsp:txBody>
      <dsp:txXfrm>
        <a:off x="710754" y="2209534"/>
        <a:ext cx="4778292" cy="1104574"/>
      </dsp:txXfrm>
    </dsp:sp>
    <dsp:sp modelId="{59220518-F805-490B-AD32-5DF0354D8B9F}">
      <dsp:nvSpPr>
        <dsp:cNvPr id="0" name=""/>
        <dsp:cNvSpPr/>
      </dsp:nvSpPr>
      <dsp:spPr>
        <a:xfrm>
          <a:off x="20395" y="2071462"/>
          <a:ext cx="1380717" cy="1380717"/>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796A76-DEF7-4422-A47B-0175BDC46514}">
      <dsp:nvSpPr>
        <dsp:cNvPr id="0" name=""/>
        <dsp:cNvSpPr/>
      </dsp:nvSpPr>
      <dsp:spPr>
        <a:xfrm>
          <a:off x="2540165" y="1041926"/>
          <a:ext cx="553778" cy="91440"/>
        </a:xfrm>
        <a:custGeom>
          <a:avLst/>
          <a:gdLst/>
          <a:ahLst/>
          <a:cxnLst/>
          <a:rect l="0" t="0" r="0" b="0"/>
          <a:pathLst>
            <a:path>
              <a:moveTo>
                <a:pt x="0" y="45720"/>
              </a:moveTo>
              <a:lnTo>
                <a:pt x="553778" y="45720"/>
              </a:lnTo>
            </a:path>
          </a:pathLst>
        </a:custGeom>
        <a:noFill/>
        <a:ln w="6350"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lv-LV" sz="500" kern="1200"/>
        </a:p>
      </dsp:txBody>
      <dsp:txXfrm>
        <a:off x="2802445" y="1084724"/>
        <a:ext cx="29218" cy="5843"/>
      </dsp:txXfrm>
    </dsp:sp>
    <dsp:sp modelId="{6A9E2A49-AAF2-4096-B03D-9F2B6077FBD9}">
      <dsp:nvSpPr>
        <dsp:cNvPr id="0" name=""/>
        <dsp:cNvSpPr/>
      </dsp:nvSpPr>
      <dsp:spPr>
        <a:xfrm>
          <a:off x="1190" y="325413"/>
          <a:ext cx="2540775" cy="1524465"/>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500" tIns="130685" rIns="124500" bIns="130685" numCol="1" spcCol="1270" anchor="ctr" anchorCtr="0">
          <a:noAutofit/>
        </a:bodyPr>
        <a:lstStyle/>
        <a:p>
          <a:pPr marL="0" lvl="0" indent="0" algn="ctr" defTabSz="533400">
            <a:lnSpc>
              <a:spcPct val="90000"/>
            </a:lnSpc>
            <a:spcBef>
              <a:spcPct val="0"/>
            </a:spcBef>
            <a:spcAft>
              <a:spcPct val="35000"/>
            </a:spcAft>
            <a:buNone/>
          </a:pPr>
          <a:r>
            <a:rPr lang="lv-LV" sz="1200" kern="1200" dirty="0"/>
            <a:t>Īsais pieteikums, kuru var iesniegt jebkurā laikā un kurš tiks vērtēts pēc principa </a:t>
          </a:r>
          <a:r>
            <a:rPr lang="lv-LV" sz="1200" b="1" kern="1200" dirty="0"/>
            <a:t>«first </a:t>
          </a:r>
          <a:r>
            <a:rPr lang="lv-LV" sz="1200" b="1" kern="1200" dirty="0" err="1"/>
            <a:t>come</a:t>
          </a:r>
          <a:r>
            <a:rPr lang="lv-LV" sz="1200" b="1" kern="1200" dirty="0"/>
            <a:t> first </a:t>
          </a:r>
          <a:r>
            <a:rPr lang="lv-LV" sz="1200" b="1" kern="1200" dirty="0" err="1"/>
            <a:t>served</a:t>
          </a:r>
          <a:r>
            <a:rPr lang="lv-LV" sz="1200" b="1" kern="1200" dirty="0"/>
            <a:t>».</a:t>
          </a:r>
        </a:p>
      </dsp:txBody>
      <dsp:txXfrm>
        <a:off x="1190" y="325413"/>
        <a:ext cx="2540775" cy="1524465"/>
      </dsp:txXfrm>
    </dsp:sp>
    <dsp:sp modelId="{D68C0BC6-C597-473A-9C17-3299126CA956}">
      <dsp:nvSpPr>
        <dsp:cNvPr id="0" name=""/>
        <dsp:cNvSpPr/>
      </dsp:nvSpPr>
      <dsp:spPr>
        <a:xfrm>
          <a:off x="1271577" y="1848078"/>
          <a:ext cx="3125154" cy="553778"/>
        </a:xfrm>
        <a:custGeom>
          <a:avLst/>
          <a:gdLst/>
          <a:ahLst/>
          <a:cxnLst/>
          <a:rect l="0" t="0" r="0" b="0"/>
          <a:pathLst>
            <a:path>
              <a:moveTo>
                <a:pt x="3125154" y="0"/>
              </a:moveTo>
              <a:lnTo>
                <a:pt x="3125154" y="293989"/>
              </a:lnTo>
              <a:lnTo>
                <a:pt x="0" y="293989"/>
              </a:lnTo>
              <a:lnTo>
                <a:pt x="0" y="553778"/>
              </a:lnTo>
            </a:path>
          </a:pathLst>
        </a:custGeom>
        <a:noFill/>
        <a:ln w="6350" cap="flat" cmpd="sng" algn="ctr">
          <a:solidFill>
            <a:schemeClr val="accent2">
              <a:hueOff val="56809"/>
              <a:satOff val="-10666"/>
              <a:lumOff val="-13431"/>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lv-LV" sz="500" kern="1200"/>
        </a:p>
      </dsp:txBody>
      <dsp:txXfrm>
        <a:off x="2754671" y="2122046"/>
        <a:ext cx="158966" cy="5843"/>
      </dsp:txXfrm>
    </dsp:sp>
    <dsp:sp modelId="{AFDDCE45-10CC-4F76-8632-A583689589D9}">
      <dsp:nvSpPr>
        <dsp:cNvPr id="0" name=""/>
        <dsp:cNvSpPr/>
      </dsp:nvSpPr>
      <dsp:spPr>
        <a:xfrm>
          <a:off x="3126344" y="325413"/>
          <a:ext cx="2540775" cy="1524465"/>
        </a:xfrm>
        <a:prstGeom prst="rect">
          <a:avLst/>
        </a:prstGeom>
        <a:solidFill>
          <a:schemeClr val="accent2">
            <a:hueOff val="37873"/>
            <a:satOff val="-7111"/>
            <a:lumOff val="-895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500" tIns="130685" rIns="124500" bIns="130685" numCol="1" spcCol="1270" anchor="ctr" anchorCtr="0">
          <a:noAutofit/>
        </a:bodyPr>
        <a:lstStyle/>
        <a:p>
          <a:pPr marL="0" lvl="0" indent="0" algn="ctr" defTabSz="533400">
            <a:lnSpc>
              <a:spcPct val="90000"/>
            </a:lnSpc>
            <a:spcBef>
              <a:spcPct val="0"/>
            </a:spcBef>
            <a:spcAft>
              <a:spcPct val="35000"/>
            </a:spcAft>
            <a:buNone/>
          </a:pPr>
          <a:r>
            <a:rPr lang="lv-LV" sz="1200" kern="1200" dirty="0"/>
            <a:t>Ja 1.solis ir veiksmīgs, jūs tiksiet uzaicināts sagatavot pilno pieteikumu, kurā jums būs pieejams atbalsts, izmantojot EIC atbalstu (</a:t>
          </a:r>
          <a:r>
            <a:rPr lang="lv-LV" sz="1200" kern="1200" dirty="0" err="1"/>
            <a:t>kounči</a:t>
          </a:r>
          <a:r>
            <a:rPr lang="lv-LV" sz="1200" kern="1200" dirty="0"/>
            <a:t>, </a:t>
          </a:r>
          <a:r>
            <a:rPr lang="lv-LV" sz="1200" kern="1200" dirty="0" err="1"/>
            <a:t>mentori</a:t>
          </a:r>
          <a:r>
            <a:rPr lang="lv-LV" sz="1200" kern="1200" dirty="0"/>
            <a:t>).</a:t>
          </a:r>
        </a:p>
      </dsp:txBody>
      <dsp:txXfrm>
        <a:off x="3126344" y="325413"/>
        <a:ext cx="2540775" cy="1524465"/>
      </dsp:txXfrm>
    </dsp:sp>
    <dsp:sp modelId="{8C44E91A-1C54-4899-92EC-F58764152580}">
      <dsp:nvSpPr>
        <dsp:cNvPr id="0" name=""/>
        <dsp:cNvSpPr/>
      </dsp:nvSpPr>
      <dsp:spPr>
        <a:xfrm>
          <a:off x="2540165" y="3150769"/>
          <a:ext cx="553778" cy="91440"/>
        </a:xfrm>
        <a:custGeom>
          <a:avLst/>
          <a:gdLst/>
          <a:ahLst/>
          <a:cxnLst/>
          <a:rect l="0" t="0" r="0" b="0"/>
          <a:pathLst>
            <a:path>
              <a:moveTo>
                <a:pt x="0" y="45720"/>
              </a:moveTo>
              <a:lnTo>
                <a:pt x="553778" y="45720"/>
              </a:lnTo>
            </a:path>
          </a:pathLst>
        </a:custGeom>
        <a:noFill/>
        <a:ln w="6350" cap="flat" cmpd="sng" algn="ctr">
          <a:solidFill>
            <a:schemeClr val="accent2">
              <a:hueOff val="113618"/>
              <a:satOff val="-21332"/>
              <a:lumOff val="-26862"/>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lv-LV" sz="500" kern="1200"/>
        </a:p>
      </dsp:txBody>
      <dsp:txXfrm>
        <a:off x="2802445" y="3193568"/>
        <a:ext cx="29218" cy="5843"/>
      </dsp:txXfrm>
    </dsp:sp>
    <dsp:sp modelId="{AAC15C45-E2A7-4CD9-A6EA-9C37FDAE5141}">
      <dsp:nvSpPr>
        <dsp:cNvPr id="0" name=""/>
        <dsp:cNvSpPr/>
      </dsp:nvSpPr>
      <dsp:spPr>
        <a:xfrm>
          <a:off x="1190" y="2434257"/>
          <a:ext cx="2540775" cy="1524465"/>
        </a:xfrm>
        <a:prstGeom prst="rect">
          <a:avLst/>
        </a:prstGeom>
        <a:solidFill>
          <a:schemeClr val="accent2">
            <a:hueOff val="75745"/>
            <a:satOff val="-14221"/>
            <a:lumOff val="-1790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500" tIns="130685" rIns="124500" bIns="130685" numCol="1" spcCol="1270" anchor="ctr" anchorCtr="0">
          <a:noAutofit/>
        </a:bodyPr>
        <a:lstStyle/>
        <a:p>
          <a:pPr marL="0" lvl="0" indent="0" algn="ctr" defTabSz="533400">
            <a:lnSpc>
              <a:spcPct val="90000"/>
            </a:lnSpc>
            <a:spcBef>
              <a:spcPct val="0"/>
            </a:spcBef>
            <a:spcAft>
              <a:spcPct val="35000"/>
            </a:spcAft>
            <a:buNone/>
          </a:pPr>
          <a:r>
            <a:rPr lang="lv-LV" sz="1200" kern="1200" dirty="0"/>
            <a:t>Visus pieteikumus vispirms novērtēs attālināti EIC ekspertu vērtētāji. Ja veiksmīgi, jūs tiksiet uzaicināts uz interviju ar EIC žūriju, kas būtu pēdējais solis atlases procesā.</a:t>
          </a:r>
          <a:endParaRPr lang="lv-LV" sz="1200" b="1" kern="1200" dirty="0"/>
        </a:p>
      </dsp:txBody>
      <dsp:txXfrm>
        <a:off x="1190" y="2434257"/>
        <a:ext cx="2540775" cy="1524465"/>
      </dsp:txXfrm>
    </dsp:sp>
    <dsp:sp modelId="{465A6295-9741-4B70-883B-6DB6B485EDD0}">
      <dsp:nvSpPr>
        <dsp:cNvPr id="0" name=""/>
        <dsp:cNvSpPr/>
      </dsp:nvSpPr>
      <dsp:spPr>
        <a:xfrm>
          <a:off x="3126344" y="2434257"/>
          <a:ext cx="2540775" cy="1524465"/>
        </a:xfrm>
        <a:prstGeom prst="rect">
          <a:avLst/>
        </a:prstGeom>
        <a:solidFill>
          <a:schemeClr val="accent2">
            <a:hueOff val="113618"/>
            <a:satOff val="-21332"/>
            <a:lumOff val="-26862"/>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500" tIns="130685" rIns="124500" bIns="130685" numCol="1" spcCol="1270" anchor="ctr" anchorCtr="0">
          <a:noAutofit/>
        </a:bodyPr>
        <a:lstStyle/>
        <a:p>
          <a:pPr marL="0" lvl="0" indent="0" algn="ctr" defTabSz="533400">
            <a:lnSpc>
              <a:spcPct val="90000"/>
            </a:lnSpc>
            <a:spcBef>
              <a:spcPct val="0"/>
            </a:spcBef>
            <a:spcAft>
              <a:spcPct val="35000"/>
            </a:spcAft>
            <a:buNone/>
          </a:pPr>
          <a:r>
            <a:rPr lang="lv-LV" sz="1200" kern="1200" dirty="0"/>
            <a:t>Ja intervijā veiksies, jūs uzaicinās apspriest sākotnējo līgumu par </a:t>
          </a:r>
          <a:r>
            <a:rPr lang="lv-LV" sz="1200" kern="1200" dirty="0" err="1"/>
            <a:t>granta</a:t>
          </a:r>
          <a:r>
            <a:rPr lang="lv-LV" sz="1200" kern="1200" dirty="0"/>
            <a:t> komponentu un sākt uzticamības pārbaudi (</a:t>
          </a:r>
          <a:r>
            <a:rPr lang="en-US" sz="1200" kern="1200" noProof="0" dirty="0"/>
            <a:t>due diligence</a:t>
          </a:r>
          <a:r>
            <a:rPr lang="lv-LV" sz="1200" kern="1200" dirty="0"/>
            <a:t>) attiecībā uz ieguldījumu komponentu.</a:t>
          </a:r>
          <a:endParaRPr lang="lv-LV" sz="1200" b="1" kern="1200" dirty="0"/>
        </a:p>
      </dsp:txBody>
      <dsp:txXfrm>
        <a:off x="3126344" y="2434257"/>
        <a:ext cx="2540775" cy="15244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0BFCA8-BCB6-4AE5-BC12-E8AA61F94DF9}">
      <dsp:nvSpPr>
        <dsp:cNvPr id="0" name=""/>
        <dsp:cNvSpPr/>
      </dsp:nvSpPr>
      <dsp:spPr>
        <a:xfrm>
          <a:off x="799427" y="0"/>
          <a:ext cx="9060179" cy="442139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25B609-F4C2-4245-9E16-8F90820A3F96}">
      <dsp:nvSpPr>
        <dsp:cNvPr id="0" name=""/>
        <dsp:cNvSpPr/>
      </dsp:nvSpPr>
      <dsp:spPr>
        <a:xfrm>
          <a:off x="5334" y="1326417"/>
          <a:ext cx="2565871" cy="17685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lv-LV" sz="1500" kern="1200" dirty="0"/>
            <a:t>5 lpp. veidlapa, kurā jums jāpaskaidro projekta </a:t>
          </a:r>
          <a:r>
            <a:rPr lang="lv-LV" sz="1500" kern="1200" dirty="0" err="1"/>
            <a:t>butība</a:t>
          </a:r>
          <a:r>
            <a:rPr lang="lv-LV" sz="1500" kern="1200" dirty="0"/>
            <a:t> un jāatbild uz jautājumu kopumu par jūsu inovāciju, potenciālo tirgu un komandu</a:t>
          </a:r>
        </a:p>
      </dsp:txBody>
      <dsp:txXfrm>
        <a:off x="91668" y="1412751"/>
        <a:ext cx="2393203" cy="1595889"/>
      </dsp:txXfrm>
    </dsp:sp>
    <dsp:sp modelId="{4A3B1F34-5E75-4161-9EA0-45EE4C9D1479}">
      <dsp:nvSpPr>
        <dsp:cNvPr id="0" name=""/>
        <dsp:cNvSpPr/>
      </dsp:nvSpPr>
      <dsp:spPr>
        <a:xfrm>
          <a:off x="2699499" y="1326417"/>
          <a:ext cx="2565871" cy="17685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lv-LV" sz="1500" kern="1200" dirty="0"/>
            <a:t>Līdz 10 slaidiem </a:t>
          </a:r>
          <a:r>
            <a:rPr lang="lv-LV" sz="1500" kern="1200" dirty="0" err="1"/>
            <a:t>Pitch-deck</a:t>
          </a:r>
          <a:r>
            <a:rPr lang="lv-LV" sz="1500" kern="1200" dirty="0"/>
            <a:t> </a:t>
          </a:r>
          <a:r>
            <a:rPr lang="lv-LV" sz="1500" kern="1200" dirty="0" err="1"/>
            <a:t>pdf</a:t>
          </a:r>
          <a:endParaRPr lang="lv-LV" sz="1500" kern="1200" dirty="0"/>
        </a:p>
      </dsp:txBody>
      <dsp:txXfrm>
        <a:off x="2785833" y="1412751"/>
        <a:ext cx="2393203" cy="1595889"/>
      </dsp:txXfrm>
    </dsp:sp>
    <dsp:sp modelId="{F2D3BF0D-E007-4C13-B28B-260556D6A0B4}">
      <dsp:nvSpPr>
        <dsp:cNvPr id="0" name=""/>
        <dsp:cNvSpPr/>
      </dsp:nvSpPr>
      <dsp:spPr>
        <a:xfrm>
          <a:off x="5393664" y="1326417"/>
          <a:ext cx="2565871" cy="17685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lv-LV" sz="1500" kern="1200" dirty="0" err="1"/>
            <a:t>Pitch</a:t>
          </a:r>
          <a:r>
            <a:rPr lang="lv-LV" sz="1500" kern="1200" dirty="0"/>
            <a:t> video līdz 3 minūtēm, kur jūsu komandas dalībniekiem (līdz trim cilvēkiem) ir jāizstāsta par Jūsu ideju un motivāciju</a:t>
          </a:r>
        </a:p>
      </dsp:txBody>
      <dsp:txXfrm>
        <a:off x="5479998" y="1412751"/>
        <a:ext cx="2393203" cy="1595889"/>
      </dsp:txXfrm>
    </dsp:sp>
    <dsp:sp modelId="{AA794117-890D-44EE-B9A7-12FC8BC8B1E4}">
      <dsp:nvSpPr>
        <dsp:cNvPr id="0" name=""/>
        <dsp:cNvSpPr/>
      </dsp:nvSpPr>
      <dsp:spPr>
        <a:xfrm>
          <a:off x="8087829" y="1326417"/>
          <a:ext cx="2565871" cy="17685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lv-LV" sz="1500" kern="1200" dirty="0"/>
            <a:t>Līdz 4 nedēļām vērtēšana</a:t>
          </a:r>
        </a:p>
      </dsp:txBody>
      <dsp:txXfrm>
        <a:off x="8174163" y="1412751"/>
        <a:ext cx="2393203" cy="15958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FBD3C2-F750-470D-A008-4CD9925167B4}">
      <dsp:nvSpPr>
        <dsp:cNvPr id="0" name=""/>
        <dsp:cNvSpPr/>
      </dsp:nvSpPr>
      <dsp:spPr>
        <a:xfrm>
          <a:off x="3487808" y="69790"/>
          <a:ext cx="3349931" cy="334993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lv-LV" sz="1400" kern="1200" dirty="0"/>
            <a:t>Ja jūsu īsais pieteikums būs veiksmīgs, Jūs tiksiet uzaicināts sagatavot pilno pieteikumu, kuru nākamajos [12] mēnešos pēc atbildes uz jūsu īso pieteikumu var iesniegt vienā no termiņiem</a:t>
          </a:r>
          <a:r>
            <a:rPr lang="lv-LV" sz="1200" kern="1200" dirty="0"/>
            <a:t>.</a:t>
          </a:r>
        </a:p>
      </dsp:txBody>
      <dsp:txXfrm>
        <a:off x="3934465" y="656028"/>
        <a:ext cx="2456616" cy="1507469"/>
      </dsp:txXfrm>
    </dsp:sp>
    <dsp:sp modelId="{01002C48-86B1-4532-A0E2-63DBE3ADE5B7}">
      <dsp:nvSpPr>
        <dsp:cNvPr id="0" name=""/>
        <dsp:cNvSpPr/>
      </dsp:nvSpPr>
      <dsp:spPr>
        <a:xfrm>
          <a:off x="4696575" y="2163497"/>
          <a:ext cx="3349931" cy="334993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lv-LV" sz="2400" kern="1200" dirty="0"/>
            <a:t>4/5 - 6 nedēļas izvērtēšana</a:t>
          </a:r>
        </a:p>
      </dsp:txBody>
      <dsp:txXfrm>
        <a:off x="5721095" y="3028896"/>
        <a:ext cx="2009958" cy="1842462"/>
      </dsp:txXfrm>
    </dsp:sp>
    <dsp:sp modelId="{3B651F5D-B366-4115-8979-1E0DEADC593A}">
      <dsp:nvSpPr>
        <dsp:cNvPr id="0" name=""/>
        <dsp:cNvSpPr/>
      </dsp:nvSpPr>
      <dsp:spPr>
        <a:xfrm>
          <a:off x="2279041" y="2163497"/>
          <a:ext cx="3349931" cy="3349931"/>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lv-LV" sz="2400" kern="1200" dirty="0"/>
            <a:t>Investīcijas saskaņošana aizņems</a:t>
          </a:r>
        </a:p>
        <a:p>
          <a:pPr marL="0" lvl="0" indent="0" algn="ctr" defTabSz="1066800">
            <a:lnSpc>
              <a:spcPct val="90000"/>
            </a:lnSpc>
            <a:spcBef>
              <a:spcPct val="0"/>
            </a:spcBef>
            <a:spcAft>
              <a:spcPct val="35000"/>
            </a:spcAft>
            <a:buNone/>
          </a:pPr>
          <a:r>
            <a:rPr lang="lv-LV" sz="2400" kern="1200" dirty="0"/>
            <a:t>2 - 6 mēnešus</a:t>
          </a:r>
        </a:p>
      </dsp:txBody>
      <dsp:txXfrm>
        <a:off x="2594493" y="3028896"/>
        <a:ext cx="2009958" cy="184246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v-LV"/>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C5496-234F-4492-A564-2AB2741AD02C}" type="datetimeFigureOut">
              <a:rPr lang="lv-LV" smtClean="0"/>
              <a:t>23.02.2022</a:t>
            </a:fld>
            <a:endParaRPr lang="lv-LV"/>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v-LV"/>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v-LV"/>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v-LV"/>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48867A-F4C3-4D9F-B757-16911C53AB6B}" type="slidenum">
              <a:rPr lang="lv-LV" smtClean="0"/>
              <a:t>‹#›</a:t>
            </a:fld>
            <a:endParaRPr lang="lv-LV"/>
          </a:p>
        </p:txBody>
      </p:sp>
    </p:spTree>
    <p:extLst>
      <p:ext uri="{BB962C8B-B14F-4D97-AF65-F5344CB8AC3E}">
        <p14:creationId xmlns:p14="http://schemas.microsoft.com/office/powerpoint/2010/main" val="40022460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a:t>
            </a:fld>
            <a:endParaRPr lang="lv-LV"/>
          </a:p>
        </p:txBody>
      </p:sp>
    </p:spTree>
    <p:extLst>
      <p:ext uri="{BB962C8B-B14F-4D97-AF65-F5344CB8AC3E}">
        <p14:creationId xmlns:p14="http://schemas.microsoft.com/office/powerpoint/2010/main" val="1681012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16</a:t>
            </a:fld>
            <a:endParaRPr lang="lv-LV"/>
          </a:p>
        </p:txBody>
      </p:sp>
    </p:spTree>
    <p:extLst>
      <p:ext uri="{BB962C8B-B14F-4D97-AF65-F5344CB8AC3E}">
        <p14:creationId xmlns:p14="http://schemas.microsoft.com/office/powerpoint/2010/main" val="2360976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19</a:t>
            </a:fld>
            <a:endParaRPr lang="lv-LV"/>
          </a:p>
        </p:txBody>
      </p:sp>
    </p:spTree>
    <p:extLst>
      <p:ext uri="{BB962C8B-B14F-4D97-AF65-F5344CB8AC3E}">
        <p14:creationId xmlns:p14="http://schemas.microsoft.com/office/powerpoint/2010/main" val="5127270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22</a:t>
            </a:fld>
            <a:endParaRPr lang="lv-LV"/>
          </a:p>
        </p:txBody>
      </p:sp>
    </p:spTree>
    <p:extLst>
      <p:ext uri="{BB962C8B-B14F-4D97-AF65-F5344CB8AC3E}">
        <p14:creationId xmlns:p14="http://schemas.microsoft.com/office/powerpoint/2010/main" val="3262325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27</a:t>
            </a:fld>
            <a:endParaRPr lang="lv-LV"/>
          </a:p>
        </p:txBody>
      </p:sp>
    </p:spTree>
    <p:extLst>
      <p:ext uri="{BB962C8B-B14F-4D97-AF65-F5344CB8AC3E}">
        <p14:creationId xmlns:p14="http://schemas.microsoft.com/office/powerpoint/2010/main" val="5795925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dirty="0"/>
              <a:t>https://forms.gle/7qwsu4iCpJK5hMRy5 anketas </a:t>
            </a:r>
            <a:r>
              <a:rPr lang="lv-LV" dirty="0" err="1"/>
              <a:t>links</a:t>
            </a:r>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30</a:t>
            </a:fld>
            <a:endParaRPr lang="lv-LV"/>
          </a:p>
        </p:txBody>
      </p:sp>
    </p:spTree>
    <p:extLst>
      <p:ext uri="{BB962C8B-B14F-4D97-AF65-F5344CB8AC3E}">
        <p14:creationId xmlns:p14="http://schemas.microsoft.com/office/powerpoint/2010/main" val="2047400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2</a:t>
            </a:fld>
            <a:endParaRPr lang="lv-LV"/>
          </a:p>
        </p:txBody>
      </p:sp>
    </p:spTree>
    <p:extLst>
      <p:ext uri="{BB962C8B-B14F-4D97-AF65-F5344CB8AC3E}">
        <p14:creationId xmlns:p14="http://schemas.microsoft.com/office/powerpoint/2010/main" val="1439833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3</a:t>
            </a:fld>
            <a:endParaRPr lang="lv-LV"/>
          </a:p>
        </p:txBody>
      </p:sp>
    </p:spTree>
    <p:extLst>
      <p:ext uri="{BB962C8B-B14F-4D97-AF65-F5344CB8AC3E}">
        <p14:creationId xmlns:p14="http://schemas.microsoft.com/office/powerpoint/2010/main" val="2410176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8</a:t>
            </a:fld>
            <a:endParaRPr lang="lv-LV"/>
          </a:p>
        </p:txBody>
      </p:sp>
    </p:spTree>
    <p:extLst>
      <p:ext uri="{BB962C8B-B14F-4D97-AF65-F5344CB8AC3E}">
        <p14:creationId xmlns:p14="http://schemas.microsoft.com/office/powerpoint/2010/main" val="1089207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9</a:t>
            </a:fld>
            <a:endParaRPr lang="lv-LV"/>
          </a:p>
        </p:txBody>
      </p:sp>
    </p:spTree>
    <p:extLst>
      <p:ext uri="{BB962C8B-B14F-4D97-AF65-F5344CB8AC3E}">
        <p14:creationId xmlns:p14="http://schemas.microsoft.com/office/powerpoint/2010/main" val="212906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11</a:t>
            </a:fld>
            <a:endParaRPr lang="lv-LV"/>
          </a:p>
        </p:txBody>
      </p:sp>
    </p:spTree>
    <p:extLst>
      <p:ext uri="{BB962C8B-B14F-4D97-AF65-F5344CB8AC3E}">
        <p14:creationId xmlns:p14="http://schemas.microsoft.com/office/powerpoint/2010/main" val="1290547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12</a:t>
            </a:fld>
            <a:endParaRPr lang="lv-LV"/>
          </a:p>
        </p:txBody>
      </p:sp>
    </p:spTree>
    <p:extLst>
      <p:ext uri="{BB962C8B-B14F-4D97-AF65-F5344CB8AC3E}">
        <p14:creationId xmlns:p14="http://schemas.microsoft.com/office/powerpoint/2010/main" val="351296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v-LV" dirty="0"/>
          </a:p>
        </p:txBody>
      </p:sp>
      <p:sp>
        <p:nvSpPr>
          <p:cNvPr id="4" name="Slide Number Placeholder 3"/>
          <p:cNvSpPr>
            <a:spLocks noGrp="1"/>
          </p:cNvSpPr>
          <p:nvPr>
            <p:ph type="sldNum" sz="quarter" idx="5"/>
          </p:nvPr>
        </p:nvSpPr>
        <p:spPr/>
        <p:txBody>
          <a:bodyPr/>
          <a:lstStyle/>
          <a:p>
            <a:fld id="{5248867A-F4C3-4D9F-B757-16911C53AB6B}" type="slidenum">
              <a:rPr lang="lv-LV" smtClean="0"/>
              <a:t>13</a:t>
            </a:fld>
            <a:endParaRPr lang="lv-LV"/>
          </a:p>
        </p:txBody>
      </p:sp>
    </p:spTree>
    <p:extLst>
      <p:ext uri="{BB962C8B-B14F-4D97-AF65-F5344CB8AC3E}">
        <p14:creationId xmlns:p14="http://schemas.microsoft.com/office/powerpoint/2010/main" val="700499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dirty="0"/>
              <a:t>Abos gadījumos jūs saņemsiet atsauksmes no ekspertiem vērtētājiem.</a:t>
            </a:r>
          </a:p>
        </p:txBody>
      </p:sp>
      <p:sp>
        <p:nvSpPr>
          <p:cNvPr id="4" name="Slide Number Placeholder 3"/>
          <p:cNvSpPr>
            <a:spLocks noGrp="1"/>
          </p:cNvSpPr>
          <p:nvPr>
            <p:ph type="sldNum" sz="quarter" idx="5"/>
          </p:nvPr>
        </p:nvSpPr>
        <p:spPr/>
        <p:txBody>
          <a:bodyPr/>
          <a:lstStyle/>
          <a:p>
            <a:fld id="{5248867A-F4C3-4D9F-B757-16911C53AB6B}" type="slidenum">
              <a:rPr lang="lv-LV" smtClean="0"/>
              <a:t>15</a:t>
            </a:fld>
            <a:endParaRPr lang="lv-LV"/>
          </a:p>
        </p:txBody>
      </p:sp>
    </p:spTree>
    <p:extLst>
      <p:ext uri="{BB962C8B-B14F-4D97-AF65-F5344CB8AC3E}">
        <p14:creationId xmlns:p14="http://schemas.microsoft.com/office/powerpoint/2010/main" val="1882635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8B5E0C74-4722-41BD-83F8-1263160C701B}" type="datetimeFigureOut">
              <a:rPr lang="lv-LV" smtClean="0"/>
              <a:t>23.02.2022</a:t>
            </a:fld>
            <a:endParaRPr lang="lv-LV"/>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lv-LV"/>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ED4CAAC0-17D5-44F2-931D-851560C7AF5F}" type="slidenum">
              <a:rPr lang="lv-LV" smtClean="0"/>
              <a:t>‹#›</a:t>
            </a:fld>
            <a:endParaRPr lang="lv-LV"/>
          </a:p>
        </p:txBody>
      </p:sp>
    </p:spTree>
    <p:extLst>
      <p:ext uri="{BB962C8B-B14F-4D97-AF65-F5344CB8AC3E}">
        <p14:creationId xmlns:p14="http://schemas.microsoft.com/office/powerpoint/2010/main" val="90093839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5E0C74-4722-41BD-83F8-1263160C701B}" type="datetimeFigureOut">
              <a:rPr lang="lv-LV" smtClean="0"/>
              <a:t>23.02.2022</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3347225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5E0C74-4722-41BD-83F8-1263160C701B}" type="datetimeFigureOut">
              <a:rPr lang="lv-LV" smtClean="0"/>
              <a:t>23.02.2022</a:t>
            </a:fld>
            <a:endParaRPr lang="lv-LV"/>
          </a:p>
        </p:txBody>
      </p:sp>
      <p:sp>
        <p:nvSpPr>
          <p:cNvPr id="5" name="Footer Placeholder 4"/>
          <p:cNvSpPr>
            <a:spLocks noGrp="1"/>
          </p:cNvSpPr>
          <p:nvPr>
            <p:ph type="ftr" sz="quarter" idx="11"/>
          </p:nvPr>
        </p:nvSpPr>
        <p:spPr/>
        <p:txBody>
          <a:bodyPr/>
          <a:lstStyle/>
          <a:p>
            <a:endParaRPr lang="lv-LV"/>
          </a:p>
        </p:txBody>
      </p:sp>
      <p:sp>
        <p:nvSpPr>
          <p:cNvPr id="6" name="Slide Number Placeholder 5"/>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552112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B5E0C74-4722-41BD-83F8-1263160C701B}" type="datetimeFigureOut">
              <a:rPr lang="lv-LV" smtClean="0"/>
              <a:t>23.02.2022</a:t>
            </a:fld>
            <a:endParaRPr lang="lv-LV"/>
          </a:p>
        </p:txBody>
      </p:sp>
      <p:sp>
        <p:nvSpPr>
          <p:cNvPr id="8" name="Footer Placeholder 7"/>
          <p:cNvSpPr>
            <a:spLocks noGrp="1"/>
          </p:cNvSpPr>
          <p:nvPr>
            <p:ph type="ftr" sz="quarter" idx="11"/>
          </p:nvPr>
        </p:nvSpPr>
        <p:spPr/>
        <p:txBody>
          <a:bodyPr/>
          <a:lstStyle/>
          <a:p>
            <a:endParaRPr lang="lv-LV"/>
          </a:p>
        </p:txBody>
      </p:sp>
      <p:sp>
        <p:nvSpPr>
          <p:cNvPr id="9" name="Slide Number Placeholder 8"/>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2069164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8B5E0C74-4722-41BD-83F8-1263160C701B}" type="datetimeFigureOut">
              <a:rPr lang="lv-LV" smtClean="0"/>
              <a:t>23.02.2022</a:t>
            </a:fld>
            <a:endParaRPr lang="lv-LV"/>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lv-LV"/>
          </a:p>
        </p:txBody>
      </p:sp>
      <p:sp>
        <p:nvSpPr>
          <p:cNvPr id="6" name="Slide Number Placeholder 5"/>
          <p:cNvSpPr>
            <a:spLocks noGrp="1"/>
          </p:cNvSpPr>
          <p:nvPr>
            <p:ph type="sldNum" sz="quarter" idx="12"/>
          </p:nvPr>
        </p:nvSpPr>
        <p:spPr>
          <a:xfrm>
            <a:off x="8604504" y="5211060"/>
            <a:ext cx="2112264" cy="228600"/>
          </a:xfrm>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372457578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B5E0C74-4722-41BD-83F8-1263160C701B}" type="datetimeFigureOut">
              <a:rPr lang="lv-LV" smtClean="0"/>
              <a:t>23.02.2022</a:t>
            </a:fld>
            <a:endParaRPr lang="lv-LV"/>
          </a:p>
        </p:txBody>
      </p:sp>
      <p:sp>
        <p:nvSpPr>
          <p:cNvPr id="6" name="Footer Placeholder 5"/>
          <p:cNvSpPr>
            <a:spLocks noGrp="1"/>
          </p:cNvSpPr>
          <p:nvPr>
            <p:ph type="ftr" sz="quarter" idx="11"/>
          </p:nvPr>
        </p:nvSpPr>
        <p:spPr/>
        <p:txBody>
          <a:bodyPr/>
          <a:lstStyle/>
          <a:p>
            <a:endParaRPr lang="lv-LV"/>
          </a:p>
        </p:txBody>
      </p:sp>
      <p:sp>
        <p:nvSpPr>
          <p:cNvPr id="7" name="Slide Number Placeholder 6"/>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2065282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B5E0C74-4722-41BD-83F8-1263160C701B}" type="datetimeFigureOut">
              <a:rPr lang="lv-LV" smtClean="0"/>
              <a:t>23.02.2022</a:t>
            </a:fld>
            <a:endParaRPr lang="lv-LV"/>
          </a:p>
        </p:txBody>
      </p:sp>
      <p:sp>
        <p:nvSpPr>
          <p:cNvPr id="8" name="Footer Placeholder 7"/>
          <p:cNvSpPr>
            <a:spLocks noGrp="1"/>
          </p:cNvSpPr>
          <p:nvPr>
            <p:ph type="ftr" sz="quarter" idx="11"/>
          </p:nvPr>
        </p:nvSpPr>
        <p:spPr/>
        <p:txBody>
          <a:bodyPr/>
          <a:lstStyle/>
          <a:p>
            <a:endParaRPr lang="lv-LV"/>
          </a:p>
        </p:txBody>
      </p:sp>
      <p:sp>
        <p:nvSpPr>
          <p:cNvPr id="9" name="Slide Number Placeholder 8"/>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349712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5E0C74-4722-41BD-83F8-1263160C701B}" type="datetimeFigureOut">
              <a:rPr lang="lv-LV" smtClean="0"/>
              <a:t>23.02.2022</a:t>
            </a:fld>
            <a:endParaRPr lang="lv-LV"/>
          </a:p>
        </p:txBody>
      </p:sp>
      <p:sp>
        <p:nvSpPr>
          <p:cNvPr id="4" name="Footer Placeholder 3"/>
          <p:cNvSpPr>
            <a:spLocks noGrp="1"/>
          </p:cNvSpPr>
          <p:nvPr>
            <p:ph type="ftr" sz="quarter" idx="11"/>
          </p:nvPr>
        </p:nvSpPr>
        <p:spPr/>
        <p:txBody>
          <a:bodyPr/>
          <a:lstStyle/>
          <a:p>
            <a:endParaRPr lang="lv-LV"/>
          </a:p>
        </p:txBody>
      </p:sp>
      <p:sp>
        <p:nvSpPr>
          <p:cNvPr id="5" name="Slide Number Placeholder 4"/>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250077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5E0C74-4722-41BD-83F8-1263160C701B}" type="datetimeFigureOut">
              <a:rPr lang="lv-LV" smtClean="0"/>
              <a:t>23.02.2022</a:t>
            </a:fld>
            <a:endParaRPr lang="lv-LV"/>
          </a:p>
        </p:txBody>
      </p:sp>
      <p:sp>
        <p:nvSpPr>
          <p:cNvPr id="3" name="Footer Placeholder 2"/>
          <p:cNvSpPr>
            <a:spLocks noGrp="1"/>
          </p:cNvSpPr>
          <p:nvPr>
            <p:ph type="ftr" sz="quarter" idx="11"/>
          </p:nvPr>
        </p:nvSpPr>
        <p:spPr/>
        <p:txBody>
          <a:bodyPr/>
          <a:lstStyle/>
          <a:p>
            <a:endParaRPr lang="lv-LV"/>
          </a:p>
        </p:txBody>
      </p:sp>
      <p:sp>
        <p:nvSpPr>
          <p:cNvPr id="4" name="Slide Number Placeholder 3"/>
          <p:cNvSpPr>
            <a:spLocks noGrp="1"/>
          </p:cNvSpPr>
          <p:nvPr>
            <p:ph type="sldNum" sz="quarter" idx="12"/>
          </p:nvPr>
        </p:nvSpPr>
        <p:spPr/>
        <p:txBody>
          <a:bodyPr/>
          <a:lstStyle/>
          <a:p>
            <a:fld id="{ED4CAAC0-17D5-44F2-931D-851560C7AF5F}" type="slidenum">
              <a:rPr lang="lv-LV" smtClean="0"/>
              <a:t>‹#›</a:t>
            </a:fld>
            <a:endParaRPr lang="lv-LV"/>
          </a:p>
        </p:txBody>
      </p:sp>
    </p:spTree>
    <p:extLst>
      <p:ext uri="{BB962C8B-B14F-4D97-AF65-F5344CB8AC3E}">
        <p14:creationId xmlns:p14="http://schemas.microsoft.com/office/powerpoint/2010/main" val="3147695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8B5E0C74-4722-41BD-83F8-1263160C701B}" type="datetimeFigureOut">
              <a:rPr lang="lv-LV" smtClean="0"/>
              <a:t>23.02.2022</a:t>
            </a:fld>
            <a:endParaRPr lang="lv-LV"/>
          </a:p>
        </p:txBody>
      </p:sp>
      <p:sp>
        <p:nvSpPr>
          <p:cNvPr id="9" name="Footer Placeholder 8"/>
          <p:cNvSpPr>
            <a:spLocks noGrp="1"/>
          </p:cNvSpPr>
          <p:nvPr>
            <p:ph type="ftr" sz="quarter" idx="11"/>
          </p:nvPr>
        </p:nvSpPr>
        <p:spPr/>
        <p:txBody>
          <a:bodyPr/>
          <a:lstStyle>
            <a:lvl1pPr algn="r">
              <a:defRPr/>
            </a:lvl1pPr>
          </a:lstStyle>
          <a:p>
            <a:endParaRPr lang="lv-LV"/>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ED4CAAC0-17D5-44F2-931D-851560C7AF5F}" type="slidenum">
              <a:rPr lang="lv-LV" smtClean="0"/>
              <a:t>‹#›</a:t>
            </a:fld>
            <a:endParaRPr lang="lv-LV"/>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900660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8B5E0C74-4722-41BD-83F8-1263160C701B}" type="datetimeFigureOut">
              <a:rPr lang="lv-LV" smtClean="0"/>
              <a:t>23.02.2022</a:t>
            </a:fld>
            <a:endParaRPr lang="lv-LV"/>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lv-LV"/>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ED4CAAC0-17D5-44F2-931D-851560C7AF5F}" type="slidenum">
              <a:rPr lang="lv-LV" smtClean="0"/>
              <a:t>‹#›</a:t>
            </a:fld>
            <a:endParaRPr lang="lv-LV"/>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839535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8B5E0C74-4722-41BD-83F8-1263160C701B}" type="datetimeFigureOut">
              <a:rPr lang="lv-LV" smtClean="0"/>
              <a:t>23.02.2022</a:t>
            </a:fld>
            <a:endParaRPr lang="lv-LV"/>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lv-LV"/>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ED4CAAC0-17D5-44F2-931D-851560C7AF5F}" type="slidenum">
              <a:rPr lang="lv-LV" smtClean="0"/>
              <a:t>‹#›</a:t>
            </a:fld>
            <a:endParaRPr lang="lv-LV"/>
          </a:p>
        </p:txBody>
      </p:sp>
    </p:spTree>
    <p:extLst>
      <p:ext uri="{BB962C8B-B14F-4D97-AF65-F5344CB8AC3E}">
        <p14:creationId xmlns:p14="http://schemas.microsoft.com/office/powerpoint/2010/main" val="31475329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hyperlink" Target="https://ec.europa.eu/info/funding-tenders/opportunities/portal/screen/opportunities/topic-details/horizon-eic-2022-transitionchallenges-02;callCode=null;freeTextSearchKeyword=;matchWholeText=true;typeCodes=1,0;statusCodes=31094501;programmePeriod=2021%20-%202027;programCcm2Id=43108390;programDivisionCode=43121666;focusAreaCode=null;destination=null;mission=null;geographicalZonesCode=null;programmeDivisionProspect=null;startDateLte=null;startDateGte=null;crossCuttingPriorityCode=null;cpvCode=null;performanceOfDelivery=null;sortQuery=sortStatus;orderBy=asc;onlyTenders=false;topicListKey=topicSearchTablePageState" TargetMode="External"/><Relationship Id="rId2" Type="http://schemas.openxmlformats.org/officeDocument/2006/relationships/hyperlink" Target="https://ec.europa.eu/info/funding-tenders/opportunities/portal/screen/opportunities/topic-details/horizon-eic-2022-transitionchallenges-01;callCode=null;freeTextSearchKeyword=;matchWholeText=true;typeCodes=1,0;statusCodes=31094501;programmePeriod=2021%20-%202027;programCcm2Id=43108390;programDivisionCode=43121666;focusAreaCode=null;destination=null;mission=null;geographicalZonesCode=null;programmeDivisionProspect=null;startDateLte=null;startDateGte=null;crossCuttingPriorityCode=null;cpvCode=null;performanceOfDelivery=null;sortQuery=sortStatus;orderBy=asc;onlyTenders=false;topicListKey=topicSearchTablePageState" TargetMode="External"/><Relationship Id="rId1" Type="http://schemas.openxmlformats.org/officeDocument/2006/relationships/slideLayout" Target="../slideLayouts/slideLayout2.xml"/><Relationship Id="rId4" Type="http://schemas.openxmlformats.org/officeDocument/2006/relationships/hyperlink" Target="https://ec.europa.eu/info/funding-tenders/opportunities/portal/screen/opportunities/topic-details/horizon-eic-2022-transitionchallenges-03;callCode=null;freeTextSearchKeyword=;matchWholeText=true;typeCodes=1,0;statusCodes=31094501;programmePeriod=2021%20-%202027;programCcm2Id=43108390;programDivisionCode=43121666;focusAreaCode=null;destination=null;mission=null;geographicalZonesCode=null;programmeDivisionProspect=null;startDateLte=null;startDateGte=null;crossCuttingPriorityCode=null;cpvCode=null;performanceOfDelivery=null;sortQuery=sortStatus;orderBy=asc;onlyTenders=false;topicListKey=topicSearchTablePageStat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ec.europa.eu/info/funding-tenders/opportunities/portal/screen/opportunities/topic-details/horizon-eic-2022-acceleratorchallenges-02;callCode=HORIZON-EIC-2022-ACCELERATOR-01;freeTextSearchKeyword=;matchWholeText=true;typeCodes=1,0;statusCodes=31094501,31094502,31094503;programmePeriod=2021%20-%202027;programCcm2Id=43108390;programDivisionCode=43121666;focusAreaCode=null;destination=null;mission=null;geographicalZonesCode=null;programmeDivisionProspect=null;startDateLte=null;startDateGte=null;crossCuttingPriorityCode=null;cpvCode=null;performanceOfDelivery=null;sortQuery=sortStatus;orderBy=asc;onlyTenders=false;topicListKey=topicSearchTablePageState" TargetMode="External"/><Relationship Id="rId4" Type="http://schemas.openxmlformats.org/officeDocument/2006/relationships/hyperlink" Target="https://ec.europa.eu/info/funding-tenders/opportunities/portal/screen/opportunities/topic-details/horizon-eic-2022-acceleratorchallenges-01;callCode=HORIZON-EIC-2022-ACCELERATOR-01;freeTextSearchKeyword=;matchWholeText=true;typeCodes=1,0;statusCodes=31094501,31094502,31094503;programmePeriod=2021%20-%202027;programCcm2Id=43108390;programDivisionCode=43121666;focusAreaCode=null;destination=null;mission=null;geographicalZonesCode=null;programmeDivisionProspect=null;startDateLte=null;startDateGte=null;crossCuttingPriorityCode=null;cpvCode=null;performanceOfDelivery=null;sortQuery=sortStatus;orderBy=asc;onlyTenders=false;topicListKey=topicSearchTablePageState" TargetMode="External"/></Relationships>
</file>

<file path=ppt/slides/_rels/slide1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g"/><Relationship Id="rId7" Type="http://schemas.openxmlformats.org/officeDocument/2006/relationships/diagramColors" Target="../diagrams/colors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hyperlink" Target="https://accelerator.eismea.eu/login?ReturnUrl=%2F"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image" Target="../media/image20.sv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ic.ec.europa.eu/eic-funding-opportunities/eic-prizes_en"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aitbutwhy.com/2017/04/neuralink.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een.lv/en/"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eic.ec.europa.eu/eic-funding-opportunities/european-innovation-ecosystems/women-techeu_en"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5.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s://ec.europa.eu/info/funding-tenders/opportunities/portal/screen/work-as-an-expert" TargetMode="Externa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hyperlink" Target="https://eic.ec.europa.eu/eic-work-programme-2022_en" TargetMode="External"/><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hyperlink" Target="https://www.youtube.com/watch?v=8m7-N5AC5rw"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forms.gle/7qwsu4iCpJK5hMRy5" TargetMode="External"/><Relationship Id="rId4" Type="http://schemas.openxmlformats.org/officeDocument/2006/relationships/hyperlink" Target="mailto:marija.plotniece@viaa.gov.l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15.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4.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eic.ec.europa.eu/eic-funding-opportunities/calls-proposals/eic-pathfinder-challenge-alternative-approaches-quantum-information-processing-communication-and_en" TargetMode="External"/><Relationship Id="rId3" Type="http://schemas.openxmlformats.org/officeDocument/2006/relationships/hyperlink" Target="https://eic.ec.europa.eu/eic-funding-opportunities/calls-proposals/eic-pathfinder-challenge-carbon-dioxide-and-nitrogen-management-and-valorisation_en" TargetMode="External"/><Relationship Id="rId7" Type="http://schemas.openxmlformats.org/officeDocument/2006/relationships/hyperlink" Target="https://eic.ec.europa.eu/eic-funding-opportunities/calls-proposals/eic-pathfinder-challenge-dna-based-digital-data-storage_e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eic.ec.europa.eu/eic-funding-opportunities/calls-proposals/eic-pathfinder-challenge-towards-healthcare-continuum-technologies-support-radical-shift-episodic_en" TargetMode="External"/><Relationship Id="rId5" Type="http://schemas.openxmlformats.org/officeDocument/2006/relationships/hyperlink" Target="https://eic.ec.europa.eu/eic-funding-opportunities/calls-proposals/eic-pathfinder-challenge-cardiogenomics_en" TargetMode="External"/><Relationship Id="rId4" Type="http://schemas.openxmlformats.org/officeDocument/2006/relationships/hyperlink" Target="https://eic.ec.europa.eu/eic-funding-opportunities/calls-proposals/eic-pathfinder-challenge-mid-long-term-and-systems-integrated-energy-storage_en" TargetMode="External"/><Relationship Id="rId9"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FD764"/>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6977CF-8A5E-45CB-81B9-308EDA9DF805}"/>
              </a:ext>
            </a:extLst>
          </p:cNvPr>
          <p:cNvSpPr/>
          <p:nvPr/>
        </p:nvSpPr>
        <p:spPr>
          <a:xfrm>
            <a:off x="-8638" y="5831696"/>
            <a:ext cx="12200638" cy="92607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pic>
        <p:nvPicPr>
          <p:cNvPr id="3" name="Picture 2" descr="International cooperation - Aktywni Obywatele">
            <a:extLst>
              <a:ext uri="{FF2B5EF4-FFF2-40B4-BE49-F238E27FC236}">
                <a16:creationId xmlns:a16="http://schemas.microsoft.com/office/drawing/2014/main" id="{DCFF2AAD-0115-41A8-AC75-1B1656613F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562" y="2596794"/>
            <a:ext cx="5616244" cy="3925284"/>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p:cNvSpPr/>
          <p:nvPr/>
        </p:nvSpPr>
        <p:spPr>
          <a:xfrm rot="19672327">
            <a:off x="3192977" y="-44596"/>
            <a:ext cx="1513096" cy="1390762"/>
          </a:xfrm>
          <a:prstGeom prst="roundRect">
            <a:avLst/>
          </a:prstGeom>
          <a:solidFill>
            <a:srgbClr val="65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2" name="Rounded Rectangle 21"/>
          <p:cNvSpPr/>
          <p:nvPr/>
        </p:nvSpPr>
        <p:spPr>
          <a:xfrm rot="19672327">
            <a:off x="4710369" y="-78667"/>
            <a:ext cx="3600431" cy="3466546"/>
          </a:xfrm>
          <a:prstGeom prst="roundRect">
            <a:avLst/>
          </a:prstGeom>
          <a:noFill/>
          <a:ln w="57150">
            <a:solidFill>
              <a:srgbClr val="4881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sz="4800" dirty="0"/>
          </a:p>
        </p:txBody>
      </p:sp>
      <p:sp>
        <p:nvSpPr>
          <p:cNvPr id="10" name="Rounded Rectangle 9"/>
          <p:cNvSpPr/>
          <p:nvPr/>
        </p:nvSpPr>
        <p:spPr>
          <a:xfrm rot="19672327">
            <a:off x="5124674" y="-25321"/>
            <a:ext cx="3761707" cy="3804043"/>
          </a:xfrm>
          <a:prstGeom prst="roundRect">
            <a:avLst/>
          </a:prstGeom>
          <a:solidFill>
            <a:srgbClr val="65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sz="4800" dirty="0"/>
          </a:p>
        </p:txBody>
      </p:sp>
      <p:sp>
        <p:nvSpPr>
          <p:cNvPr id="12" name="Rounded Rectangle 11"/>
          <p:cNvSpPr/>
          <p:nvPr/>
        </p:nvSpPr>
        <p:spPr>
          <a:xfrm rot="19672327">
            <a:off x="4646735" y="-849794"/>
            <a:ext cx="1377259" cy="1320028"/>
          </a:xfrm>
          <a:prstGeom prst="roundRect">
            <a:avLst/>
          </a:prstGeom>
          <a:solidFill>
            <a:srgbClr val="488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14" name="Rounded Rectangle 13"/>
          <p:cNvSpPr/>
          <p:nvPr/>
        </p:nvSpPr>
        <p:spPr>
          <a:xfrm rot="19672327">
            <a:off x="8875602" y="-358151"/>
            <a:ext cx="2206602" cy="2031564"/>
          </a:xfrm>
          <a:prstGeom prst="roundRect">
            <a:avLst/>
          </a:prstGeom>
          <a:solidFill>
            <a:srgbClr val="4881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18" name="Title 17"/>
          <p:cNvSpPr>
            <a:spLocks noGrp="1"/>
          </p:cNvSpPr>
          <p:nvPr>
            <p:ph type="ctrTitle"/>
          </p:nvPr>
        </p:nvSpPr>
        <p:spPr>
          <a:xfrm>
            <a:off x="4475920" y="285535"/>
            <a:ext cx="4990019" cy="3450538"/>
          </a:xfrm>
        </p:spPr>
        <p:txBody>
          <a:bodyPr>
            <a:noAutofit/>
          </a:bodyPr>
          <a:lstStyle/>
          <a:p>
            <a:pPr>
              <a:lnSpc>
                <a:spcPct val="100000"/>
              </a:lnSpc>
            </a:pPr>
            <a:r>
              <a:rPr lang="lv-LV" sz="2000" spc="300" dirty="0">
                <a:solidFill>
                  <a:schemeClr val="bg1"/>
                </a:solidFill>
                <a:latin typeface="Roboto Condensed"/>
              </a:rPr>
              <a:t>PIEDALIES MŪSU </a:t>
            </a:r>
            <a:br>
              <a:rPr lang="lv-LV" sz="2000" spc="300" dirty="0">
                <a:solidFill>
                  <a:schemeClr val="bg1"/>
                </a:solidFill>
                <a:latin typeface="Roboto Condensed"/>
              </a:rPr>
            </a:br>
            <a:r>
              <a:rPr lang="lv-LV" sz="2000" spc="300" dirty="0">
                <a:solidFill>
                  <a:schemeClr val="bg1"/>
                </a:solidFill>
                <a:latin typeface="Roboto Condensed"/>
              </a:rPr>
              <a:t>PASĀKUMĀ </a:t>
            </a:r>
            <a:r>
              <a:rPr lang="lv-LV" sz="2800" b="1" spc="600" dirty="0">
                <a:solidFill>
                  <a:schemeClr val="bg1"/>
                </a:solidFill>
                <a:latin typeface="Roboto Condensed"/>
              </a:rPr>
              <a:t>ViN22</a:t>
            </a:r>
            <a:br>
              <a:rPr lang="lv-LV" sz="2800" b="1" spc="600" dirty="0">
                <a:solidFill>
                  <a:schemeClr val="bg1"/>
                </a:solidFill>
                <a:latin typeface="Roboto Condensed"/>
              </a:rPr>
            </a:br>
            <a:r>
              <a:rPr lang="lv-LV" sz="2000" spc="300" dirty="0">
                <a:solidFill>
                  <a:schemeClr val="bg1"/>
                </a:solidFill>
                <a:latin typeface="Roboto Condensed"/>
              </a:rPr>
              <a:t>IETVAROS</a:t>
            </a:r>
            <a:br>
              <a:rPr lang="lv-LV" sz="2000" spc="300" dirty="0">
                <a:solidFill>
                  <a:schemeClr val="bg1"/>
                </a:solidFill>
                <a:latin typeface="Roboto Condensed"/>
              </a:rPr>
            </a:br>
            <a:br>
              <a:rPr lang="lv-LV" sz="2000" spc="300" dirty="0">
                <a:solidFill>
                  <a:schemeClr val="bg1"/>
                </a:solidFill>
                <a:latin typeface="Roboto Condensed"/>
              </a:rPr>
            </a:br>
            <a:r>
              <a:rPr lang="lv-LV" sz="2400" spc="300" dirty="0">
                <a:latin typeface="Roboto Condensed"/>
              </a:rPr>
              <a:t> </a:t>
            </a:r>
            <a:r>
              <a:rPr lang="lv-LV" sz="2800" b="1" spc="600" dirty="0">
                <a:latin typeface="Roboto Condensed"/>
              </a:rPr>
              <a:t>IESKATS</a:t>
            </a:r>
            <a:br>
              <a:rPr lang="lv-LV" sz="2800" b="1" spc="600" dirty="0">
                <a:latin typeface="Roboto Condensed"/>
              </a:rPr>
            </a:br>
            <a:r>
              <a:rPr lang="lv-LV" sz="2800" b="1" spc="600" dirty="0">
                <a:latin typeface="Roboto Condensed"/>
              </a:rPr>
              <a:t> APVĀRSNIS</a:t>
            </a:r>
            <a:br>
              <a:rPr lang="lv-LV" sz="2800" b="1" spc="600" dirty="0">
                <a:latin typeface="Roboto Condensed"/>
              </a:rPr>
            </a:br>
            <a:r>
              <a:rPr lang="lv-LV" sz="2800" b="1" spc="600" dirty="0">
                <a:latin typeface="Roboto Condensed"/>
              </a:rPr>
              <a:t> EIROPĀ</a:t>
            </a:r>
            <a:br>
              <a:rPr lang="lv-LV" sz="2400" dirty="0"/>
            </a:br>
            <a:endParaRPr lang="lv-LV" sz="2400" dirty="0"/>
          </a:p>
        </p:txBody>
      </p:sp>
      <p:pic>
        <p:nvPicPr>
          <p:cNvPr id="1028" name="Picture 4" descr="Image result for ковычки"/>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7953450" y="2929305"/>
            <a:ext cx="347344" cy="29524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Image result for ковычки"/>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rot="10800000">
            <a:off x="5506640" y="1834000"/>
            <a:ext cx="416008" cy="35360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1073" y="1883346"/>
            <a:ext cx="737750" cy="737750"/>
          </a:xfrm>
          <a:prstGeom prst="rect">
            <a:avLst/>
          </a:prstGeom>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57786" y="1170142"/>
            <a:ext cx="735892" cy="737750"/>
          </a:xfrm>
          <a:prstGeom prst="rect">
            <a:avLst/>
          </a:prstGeom>
        </p:spPr>
      </p:pic>
      <p:sp>
        <p:nvSpPr>
          <p:cNvPr id="25" name="Title 17"/>
          <p:cNvSpPr txBox="1">
            <a:spLocks/>
          </p:cNvSpPr>
          <p:nvPr/>
        </p:nvSpPr>
        <p:spPr>
          <a:xfrm>
            <a:off x="8828349" y="-213711"/>
            <a:ext cx="2445183" cy="161925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ru-RU" sz="2800" spc="300" dirty="0">
                <a:solidFill>
                  <a:schemeClr val="bg1"/>
                </a:solidFill>
                <a:latin typeface="Roboto Condensed"/>
              </a:rPr>
              <a:t>23</a:t>
            </a:r>
            <a:r>
              <a:rPr lang="lv-LV" sz="2800" spc="300" dirty="0">
                <a:solidFill>
                  <a:schemeClr val="bg1"/>
                </a:solidFill>
                <a:latin typeface="Roboto Condensed"/>
              </a:rPr>
              <a:t>.Feb.</a:t>
            </a:r>
          </a:p>
          <a:p>
            <a:pPr>
              <a:lnSpc>
                <a:spcPct val="100000"/>
              </a:lnSpc>
            </a:pPr>
            <a:r>
              <a:rPr lang="lv-LV" sz="2000" spc="300" dirty="0">
                <a:solidFill>
                  <a:schemeClr val="bg1"/>
                </a:solidFill>
                <a:latin typeface="Roboto Condensed"/>
              </a:rPr>
              <a:t>11:00 – 13:00</a:t>
            </a:r>
            <a:br>
              <a:rPr lang="lv-LV" sz="2000" dirty="0"/>
            </a:br>
            <a:endParaRPr lang="lv-LV" sz="2000" dirty="0"/>
          </a:p>
        </p:txBody>
      </p:sp>
      <p:sp>
        <p:nvSpPr>
          <p:cNvPr id="19" name="Rectangle 18"/>
          <p:cNvSpPr/>
          <p:nvPr/>
        </p:nvSpPr>
        <p:spPr>
          <a:xfrm>
            <a:off x="7082217" y="3414370"/>
            <a:ext cx="1795681" cy="2308324"/>
          </a:xfrm>
          <a:prstGeom prst="rect">
            <a:avLst/>
          </a:prstGeom>
        </p:spPr>
        <p:txBody>
          <a:bodyPr wrap="square">
            <a:spAutoFit/>
          </a:bodyPr>
          <a:lstStyle/>
          <a:p>
            <a:pPr algn="r">
              <a:lnSpc>
                <a:spcPct val="200000"/>
              </a:lnSpc>
            </a:pPr>
            <a:r>
              <a:rPr lang="lv-LV" sz="1200" b="1" dirty="0">
                <a:latin typeface="Roboto Condensed"/>
              </a:rPr>
              <a:t>11:00 - 11:15</a:t>
            </a:r>
          </a:p>
          <a:p>
            <a:pPr algn="r">
              <a:lnSpc>
                <a:spcPct val="200000"/>
              </a:lnSpc>
            </a:pPr>
            <a:endParaRPr lang="lv-LV" sz="800" b="1" dirty="0">
              <a:latin typeface="Roboto Condensed"/>
            </a:endParaRPr>
          </a:p>
          <a:p>
            <a:pPr algn="r">
              <a:lnSpc>
                <a:spcPct val="200000"/>
              </a:lnSpc>
            </a:pPr>
            <a:r>
              <a:rPr lang="lv-LV" sz="1200" b="1" dirty="0">
                <a:latin typeface="Roboto Condensed"/>
              </a:rPr>
              <a:t>         11:15 - 11:30</a:t>
            </a:r>
          </a:p>
          <a:p>
            <a:pPr algn="r">
              <a:lnSpc>
                <a:spcPct val="200000"/>
              </a:lnSpc>
            </a:pPr>
            <a:endParaRPr lang="lv-LV" sz="1100" b="1" dirty="0">
              <a:latin typeface="Roboto Condensed"/>
            </a:endParaRPr>
          </a:p>
          <a:p>
            <a:pPr algn="r">
              <a:lnSpc>
                <a:spcPct val="200000"/>
              </a:lnSpc>
            </a:pPr>
            <a:r>
              <a:rPr lang="lv-LV" sz="1200" b="1" dirty="0">
                <a:latin typeface="Roboto Condensed"/>
              </a:rPr>
              <a:t> 11:30 - 11:45</a:t>
            </a:r>
          </a:p>
          <a:p>
            <a:pPr algn="r">
              <a:lnSpc>
                <a:spcPct val="150000"/>
              </a:lnSpc>
            </a:pPr>
            <a:r>
              <a:rPr lang="lv-LV" sz="1200" b="1" dirty="0">
                <a:latin typeface="Roboto Condensed"/>
              </a:rPr>
              <a:t>11:45 - 12:00</a:t>
            </a:r>
          </a:p>
          <a:p>
            <a:pPr algn="r">
              <a:lnSpc>
                <a:spcPct val="150000"/>
              </a:lnSpc>
            </a:pPr>
            <a:r>
              <a:rPr lang="lv-LV" sz="1200" b="1" dirty="0">
                <a:latin typeface="Roboto Condensed"/>
              </a:rPr>
              <a:t>12:00 – 13:00</a:t>
            </a:r>
            <a:endParaRPr lang="lv-LV" sz="1200" dirty="0">
              <a:latin typeface="Roboto Condensed"/>
            </a:endParaRPr>
          </a:p>
        </p:txBody>
      </p:sp>
      <p:sp>
        <p:nvSpPr>
          <p:cNvPr id="28" name="Rectangle 27"/>
          <p:cNvSpPr/>
          <p:nvPr/>
        </p:nvSpPr>
        <p:spPr>
          <a:xfrm>
            <a:off x="9031629" y="3405694"/>
            <a:ext cx="3188677" cy="2307363"/>
          </a:xfrm>
          <a:prstGeom prst="rect">
            <a:avLst/>
          </a:prstGeom>
        </p:spPr>
        <p:txBody>
          <a:bodyPr wrap="square">
            <a:spAutoFit/>
          </a:bodyPr>
          <a:lstStyle/>
          <a:p>
            <a:pPr>
              <a:lnSpc>
                <a:spcPct val="200000"/>
              </a:lnSpc>
            </a:pPr>
            <a:r>
              <a:rPr lang="lv-LV" sz="1050" dirty="0">
                <a:solidFill>
                  <a:srgbClr val="488187"/>
                </a:solidFill>
                <a:latin typeface="Roboto Condensed"/>
              </a:rPr>
              <a:t>IESKATS ES PĒTNIECĪBAS UN INOVĀCIJU ATBALSTA PROGRAMMĀ #APVĀRSNIS EIROPA</a:t>
            </a:r>
          </a:p>
          <a:p>
            <a:pPr>
              <a:lnSpc>
                <a:spcPct val="200000"/>
              </a:lnSpc>
            </a:pPr>
            <a:r>
              <a:rPr lang="lv-LV" sz="1050" dirty="0">
                <a:solidFill>
                  <a:srgbClr val="488187"/>
                </a:solidFill>
                <a:latin typeface="Roboto Condensed"/>
              </a:rPr>
              <a:t>IESKATS 4.KLASTERĪ – DIGITĀLĀ JOMA, RUPNIECĪBA UN KOSMOSS</a:t>
            </a:r>
          </a:p>
          <a:p>
            <a:pPr>
              <a:lnSpc>
                <a:spcPct val="200000"/>
              </a:lnSpc>
            </a:pPr>
            <a:r>
              <a:rPr lang="lv-LV" sz="1050" dirty="0">
                <a:solidFill>
                  <a:srgbClr val="488187"/>
                </a:solidFill>
                <a:latin typeface="Roboto Condensed"/>
              </a:rPr>
              <a:t>IESKATS JURIDISKOS UN FINANŠU JAUTĀJUMOS</a:t>
            </a:r>
          </a:p>
          <a:p>
            <a:pPr>
              <a:lnSpc>
                <a:spcPct val="200000"/>
              </a:lnSpc>
            </a:pPr>
            <a:r>
              <a:rPr lang="lv-LV" sz="1050" dirty="0">
                <a:solidFill>
                  <a:srgbClr val="488187"/>
                </a:solidFill>
                <a:latin typeface="Roboto Condensed"/>
              </a:rPr>
              <a:t>EUREKA KLASTERI UN INNOVATIVE SME</a:t>
            </a:r>
          </a:p>
          <a:p>
            <a:pPr>
              <a:lnSpc>
                <a:spcPct val="200000"/>
              </a:lnSpc>
            </a:pPr>
            <a:r>
              <a:rPr lang="lv-LV" sz="1050" b="1" dirty="0">
                <a:solidFill>
                  <a:srgbClr val="488187"/>
                </a:solidFill>
                <a:latin typeface="Roboto Condensed"/>
              </a:rPr>
              <a:t>IESKATS EIROPAS INOVĀCIJU PADOMĒ</a:t>
            </a:r>
          </a:p>
        </p:txBody>
      </p:sp>
      <p:cxnSp>
        <p:nvCxnSpPr>
          <p:cNvPr id="27" name="Straight Connector 26"/>
          <p:cNvCxnSpPr>
            <a:cxnSpLocks/>
          </p:cNvCxnSpPr>
          <p:nvPr/>
        </p:nvCxnSpPr>
        <p:spPr>
          <a:xfrm flipH="1">
            <a:off x="8956895" y="3224547"/>
            <a:ext cx="739" cy="2488510"/>
          </a:xfrm>
          <a:prstGeom prst="line">
            <a:avLst/>
          </a:prstGeom>
          <a:ln w="38100">
            <a:solidFill>
              <a:srgbClr val="488187"/>
            </a:solidFill>
          </a:ln>
        </p:spPr>
        <p:style>
          <a:lnRef idx="1">
            <a:schemeClr val="accent1"/>
          </a:lnRef>
          <a:fillRef idx="0">
            <a:schemeClr val="accent1"/>
          </a:fillRef>
          <a:effectRef idx="0">
            <a:schemeClr val="accent1"/>
          </a:effectRef>
          <a:fontRef idx="minor">
            <a:schemeClr val="tx1"/>
          </a:fontRef>
        </p:style>
      </p:cxnSp>
      <p:pic>
        <p:nvPicPr>
          <p:cNvPr id="1034" name="Picture 10" descr="Image result for calendar"/>
          <p:cNvPicPr>
            <a:picLocks noChangeAspect="1" noChangeArrowheads="1"/>
          </p:cNvPicPr>
          <p:nvPr/>
        </p:nvPicPr>
        <p:blipFill>
          <a:blip r:embed="rId8">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9314245" y="909005"/>
            <a:ext cx="2245036" cy="2245036"/>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176410" y="650785"/>
            <a:ext cx="2583936" cy="1702582"/>
          </a:xfrm>
          <a:prstGeom prst="rect">
            <a:avLst/>
          </a:prstGeom>
        </p:spPr>
        <p:txBody>
          <a:bodyPr wrap="square">
            <a:spAutoFit/>
          </a:bodyPr>
          <a:lstStyle/>
          <a:p>
            <a:pPr algn="r">
              <a:lnSpc>
                <a:spcPct val="150000"/>
              </a:lnSpc>
            </a:pPr>
            <a:r>
              <a:rPr lang="lv-LV" b="1" i="0" u="none" strike="noStrike" spc="300" baseline="0" dirty="0">
                <a:solidFill>
                  <a:srgbClr val="062460"/>
                </a:solidFill>
                <a:latin typeface="RobotoCondensed-Light"/>
              </a:rPr>
              <a:t>#VIN2022</a:t>
            </a:r>
          </a:p>
          <a:p>
            <a:pPr algn="r">
              <a:lnSpc>
                <a:spcPct val="150000"/>
              </a:lnSpc>
            </a:pPr>
            <a:r>
              <a:rPr lang="lv-LV" b="1" i="0" u="none" strike="noStrike" spc="300" baseline="0" dirty="0">
                <a:solidFill>
                  <a:srgbClr val="062460"/>
                </a:solidFill>
                <a:latin typeface="RobotoCondensed-Light"/>
              </a:rPr>
              <a:t>#vidzememainās</a:t>
            </a:r>
            <a:r>
              <a:rPr lang="lv-LV" b="1" i="0" u="none" strike="noStrike" spc="300" dirty="0">
                <a:solidFill>
                  <a:srgbClr val="062460"/>
                </a:solidFill>
                <a:latin typeface="RobotoCondensed-Light"/>
              </a:rPr>
              <a:t> </a:t>
            </a:r>
            <a:endParaRPr lang="lv-LV" b="1" i="0" u="none" strike="noStrike" spc="300" baseline="0" dirty="0">
              <a:solidFill>
                <a:srgbClr val="062460"/>
              </a:solidFill>
              <a:latin typeface="RobotoCondensed-Light"/>
            </a:endParaRPr>
          </a:p>
          <a:p>
            <a:pPr algn="r">
              <a:lnSpc>
                <a:spcPct val="150000"/>
              </a:lnSpc>
            </a:pPr>
            <a:r>
              <a:rPr lang="lv-LV" b="1" spc="300" dirty="0">
                <a:solidFill>
                  <a:srgbClr val="062460"/>
                </a:solidFill>
                <a:latin typeface="RobotoCondensed-Light"/>
              </a:rPr>
              <a:t>#simbioze</a:t>
            </a:r>
            <a:r>
              <a:rPr lang="lv-LV" b="1" i="0" u="none" strike="noStrike" spc="300" baseline="0" dirty="0">
                <a:solidFill>
                  <a:srgbClr val="062460"/>
                </a:solidFill>
                <a:latin typeface="RobotoCondensed-Light"/>
              </a:rPr>
              <a:t> </a:t>
            </a:r>
          </a:p>
          <a:p>
            <a:pPr algn="r">
              <a:lnSpc>
                <a:spcPct val="150000"/>
              </a:lnSpc>
            </a:pPr>
            <a:r>
              <a:rPr lang="lv-LV" b="1" i="0" u="none" strike="noStrike" spc="300" baseline="0" dirty="0">
                <a:solidFill>
                  <a:srgbClr val="062460"/>
                </a:solidFill>
                <a:latin typeface="RobotoCondensed-Light"/>
              </a:rPr>
              <a:t>#inovācija</a:t>
            </a:r>
            <a:endParaRPr lang="lv-LV" b="1" spc="300" dirty="0">
              <a:solidFill>
                <a:srgbClr val="062460"/>
              </a:solidFill>
            </a:endParaRPr>
          </a:p>
        </p:txBody>
      </p:sp>
      <p:pic>
        <p:nvPicPr>
          <p:cNvPr id="5" name="Picture 4" descr="Chart, histogram&#10;&#10;Description automatically generated">
            <a:extLst>
              <a:ext uri="{FF2B5EF4-FFF2-40B4-BE49-F238E27FC236}">
                <a16:creationId xmlns:a16="http://schemas.microsoft.com/office/drawing/2014/main" id="{1717B81F-F524-4C05-A4F3-59F866FBAEE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15932"/>
          <a:stretch/>
        </p:blipFill>
        <p:spPr>
          <a:xfrm>
            <a:off x="8110069" y="5915726"/>
            <a:ext cx="3998732" cy="756411"/>
          </a:xfrm>
          <a:prstGeom prst="rect">
            <a:avLst/>
          </a:prstGeom>
        </p:spPr>
      </p:pic>
      <p:pic>
        <p:nvPicPr>
          <p:cNvPr id="26" name="Picture 25" descr="Logo&#10;&#10;Description automatically generated">
            <a:extLst>
              <a:ext uri="{FF2B5EF4-FFF2-40B4-BE49-F238E27FC236}">
                <a16:creationId xmlns:a16="http://schemas.microsoft.com/office/drawing/2014/main" id="{B8B4B4D3-D630-45F8-8CF4-1007C3AD7D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84722" y="6005617"/>
            <a:ext cx="1194576" cy="691380"/>
          </a:xfrm>
          <a:prstGeom prst="rect">
            <a:avLst/>
          </a:prstGeom>
        </p:spPr>
      </p:pic>
      <p:pic>
        <p:nvPicPr>
          <p:cNvPr id="29" name="Picture 28" descr="A picture containing text&#10;&#10;Description automatically generated">
            <a:extLst>
              <a:ext uri="{FF2B5EF4-FFF2-40B4-BE49-F238E27FC236}">
                <a16:creationId xmlns:a16="http://schemas.microsoft.com/office/drawing/2014/main" id="{681EF37A-3628-403E-9D5F-0DB7B122EC7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36852" y="5713120"/>
            <a:ext cx="1676541" cy="1185313"/>
          </a:xfrm>
          <a:prstGeom prst="rect">
            <a:avLst/>
          </a:prstGeom>
        </p:spPr>
      </p:pic>
    </p:spTree>
    <p:extLst>
      <p:ext uri="{BB962C8B-B14F-4D97-AF65-F5344CB8AC3E}">
        <p14:creationId xmlns:p14="http://schemas.microsoft.com/office/powerpoint/2010/main" val="11024525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3A558-CE7E-48A7-8290-B9730230D41A}"/>
              </a:ext>
            </a:extLst>
          </p:cNvPr>
          <p:cNvSpPr>
            <a:spLocks noGrp="1"/>
          </p:cNvSpPr>
          <p:nvPr>
            <p:ph type="title"/>
          </p:nvPr>
        </p:nvSpPr>
        <p:spPr>
          <a:xfrm>
            <a:off x="571948" y="588806"/>
            <a:ext cx="10058400" cy="1371600"/>
          </a:xfrm>
        </p:spPr>
        <p:txBody>
          <a:bodyPr>
            <a:normAutofit/>
          </a:bodyPr>
          <a:lstStyle/>
          <a:p>
            <a:r>
              <a:rPr lang="lv-LV" sz="4000" dirty="0"/>
              <a:t>EIC </a:t>
            </a:r>
            <a:r>
              <a:rPr lang="lv-LV" sz="4000" dirty="0" err="1"/>
              <a:t>Transition</a:t>
            </a:r>
            <a:r>
              <a:rPr lang="lv-LV" sz="4000" dirty="0"/>
              <a:t> </a:t>
            </a:r>
            <a:r>
              <a:rPr lang="lv-LV" sz="4000" dirty="0" err="1"/>
              <a:t>Challenges</a:t>
            </a:r>
            <a:endParaRPr lang="lv-LV" sz="4000" dirty="0"/>
          </a:p>
        </p:txBody>
      </p:sp>
      <p:sp>
        <p:nvSpPr>
          <p:cNvPr id="3" name="Content Placeholder 2">
            <a:extLst>
              <a:ext uri="{FF2B5EF4-FFF2-40B4-BE49-F238E27FC236}">
                <a16:creationId xmlns:a16="http://schemas.microsoft.com/office/drawing/2014/main" id="{EE186A4E-58A1-440E-B59E-561A7E22590C}"/>
              </a:ext>
            </a:extLst>
          </p:cNvPr>
          <p:cNvSpPr>
            <a:spLocks noGrp="1"/>
          </p:cNvSpPr>
          <p:nvPr>
            <p:ph idx="1"/>
          </p:nvPr>
        </p:nvSpPr>
        <p:spPr>
          <a:xfrm>
            <a:off x="571948" y="2199190"/>
            <a:ext cx="5968701" cy="3835850"/>
          </a:xfrm>
        </p:spPr>
        <p:txBody>
          <a:bodyPr>
            <a:normAutofit/>
          </a:bodyPr>
          <a:lstStyle/>
          <a:p>
            <a:pPr>
              <a:lnSpc>
                <a:spcPct val="150000"/>
              </a:lnSpc>
            </a:pPr>
            <a:r>
              <a:rPr lang="lv-LV" sz="2400" dirty="0"/>
              <a:t>Tās pats kā </a:t>
            </a:r>
            <a:r>
              <a:rPr lang="lv-LV" sz="2400" b="1" dirty="0" err="1"/>
              <a:t>Transition</a:t>
            </a:r>
            <a:r>
              <a:rPr lang="lv-LV" sz="2400" b="1" dirty="0"/>
              <a:t> </a:t>
            </a:r>
            <a:r>
              <a:rPr lang="lv-LV" sz="2400" b="1" dirty="0" err="1"/>
              <a:t>Open</a:t>
            </a:r>
            <a:endParaRPr lang="lv-LV" sz="2400" b="1" dirty="0"/>
          </a:p>
          <a:p>
            <a:r>
              <a:rPr lang="lv-LV" sz="2000" dirty="0"/>
              <a:t>Konkursi (</a:t>
            </a:r>
            <a:r>
              <a:rPr lang="lv-LV" sz="2000" dirty="0" err="1"/>
              <a:t>forthcoming</a:t>
            </a:r>
            <a:r>
              <a:rPr lang="lv-LV" sz="2000" dirty="0"/>
              <a:t> – 1.marts):</a:t>
            </a:r>
          </a:p>
          <a:p>
            <a:pPr lvl="1">
              <a:lnSpc>
                <a:spcPct val="150000"/>
              </a:lnSpc>
            </a:pPr>
            <a:r>
              <a:rPr lang="lv-LV" sz="1800" dirty="0">
                <a:hlinkClick r:id="rId2"/>
              </a:rPr>
              <a:t>Green digitālās ierīces nākotnei</a:t>
            </a:r>
            <a:r>
              <a:rPr lang="lv-LV" sz="1800" dirty="0"/>
              <a:t>
</a:t>
            </a:r>
            <a:r>
              <a:rPr lang="lv-LV" sz="1800" dirty="0">
                <a:hlinkClick r:id="rId3"/>
              </a:rPr>
              <a:t>Tīras enerģijas tehnoloģiju process un sistēmas integrācija</a:t>
            </a:r>
            <a:r>
              <a:rPr lang="lv-LV" sz="1800" dirty="0"/>
              <a:t>
</a:t>
            </a:r>
            <a:r>
              <a:rPr lang="lv-LV" sz="1800" dirty="0">
                <a:hlinkClick r:id="rId4"/>
              </a:rPr>
              <a:t>UZ RNS balstīta terapija un sarežģītu vai retu ģenētisku slimību diagnostika</a:t>
            </a:r>
            <a:endParaRPr lang="lv-LV" sz="1800" dirty="0"/>
          </a:p>
        </p:txBody>
      </p:sp>
      <p:sp>
        <p:nvSpPr>
          <p:cNvPr id="4" name="Rectangle 3">
            <a:extLst>
              <a:ext uri="{FF2B5EF4-FFF2-40B4-BE49-F238E27FC236}">
                <a16:creationId xmlns:a16="http://schemas.microsoft.com/office/drawing/2014/main" id="{5A7C4C28-ED6F-4D71-A4F3-0E2FD15717E1}"/>
              </a:ext>
            </a:extLst>
          </p:cNvPr>
          <p:cNvSpPr/>
          <p:nvPr/>
        </p:nvSpPr>
        <p:spPr>
          <a:xfrm>
            <a:off x="7425180" y="0"/>
            <a:ext cx="43488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6" name="TextBox 5">
            <a:extLst>
              <a:ext uri="{FF2B5EF4-FFF2-40B4-BE49-F238E27FC236}">
                <a16:creationId xmlns:a16="http://schemas.microsoft.com/office/drawing/2014/main" id="{41E8F346-B60D-4663-B140-50DA4787280F}"/>
              </a:ext>
            </a:extLst>
          </p:cNvPr>
          <p:cNvSpPr txBox="1"/>
          <p:nvPr/>
        </p:nvSpPr>
        <p:spPr>
          <a:xfrm>
            <a:off x="7764545" y="1377625"/>
            <a:ext cx="4122656" cy="484684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lv-LV" sz="1600" b="1" dirty="0"/>
              <a:t>Mono</a:t>
            </a:r>
            <a:r>
              <a:rPr lang="lv-LV" sz="1600" dirty="0"/>
              <a:t> vai </a:t>
            </a:r>
            <a:r>
              <a:rPr lang="lv-LV" sz="1600" b="1" dirty="0"/>
              <a:t>konsorcijs</a:t>
            </a:r>
          </a:p>
          <a:p>
            <a:pPr marL="285750" indent="-285750">
              <a:lnSpc>
                <a:spcPct val="150000"/>
              </a:lnSpc>
              <a:buFont typeface="Arial" panose="020B0604020202020204" pitchFamily="34" charset="0"/>
              <a:buChar char="•"/>
            </a:pPr>
            <a:r>
              <a:rPr lang="lv-LV" sz="1600" dirty="0"/>
              <a:t>Grants līdz 2.5 M uz 1-3 gadiem</a:t>
            </a:r>
          </a:p>
          <a:p>
            <a:pPr marL="285750" indent="-285750">
              <a:lnSpc>
                <a:spcPct val="150000"/>
              </a:lnSpc>
              <a:buFont typeface="Arial" panose="020B0604020202020204" pitchFamily="34" charset="0"/>
              <a:buChar char="•"/>
            </a:pPr>
            <a:r>
              <a:rPr lang="lv-LV" sz="1600" dirty="0"/>
              <a:t>100% no attiecināmajām izmaksām </a:t>
            </a:r>
          </a:p>
          <a:p>
            <a:pPr marL="285750" indent="-285750">
              <a:lnSpc>
                <a:spcPct val="150000"/>
              </a:lnSpc>
              <a:buFont typeface="Arial" panose="020B0604020202020204" pitchFamily="34" charset="0"/>
              <a:buChar char="•"/>
            </a:pPr>
            <a:r>
              <a:rPr lang="lv-LV" sz="1600" dirty="0"/>
              <a:t>4.maijs un 28.septembris </a:t>
            </a:r>
          </a:p>
          <a:p>
            <a:pPr marL="285750" indent="-285750">
              <a:lnSpc>
                <a:spcPct val="150000"/>
              </a:lnSpc>
              <a:buFont typeface="Arial" panose="020B0604020202020204" pitchFamily="34" charset="0"/>
              <a:buChar char="•"/>
            </a:pPr>
            <a:r>
              <a:rPr lang="lv-LV" sz="1600" dirty="0" err="1">
                <a:solidFill>
                  <a:schemeClr val="bg1"/>
                </a:solidFill>
              </a:rPr>
              <a:t>Remote</a:t>
            </a:r>
            <a:r>
              <a:rPr lang="lv-LV" sz="1600" dirty="0">
                <a:solidFill>
                  <a:schemeClr val="bg1"/>
                </a:solidFill>
              </a:rPr>
              <a:t> + face2face</a:t>
            </a:r>
          </a:p>
          <a:p>
            <a:pPr marL="285750" indent="-285750">
              <a:lnSpc>
                <a:spcPct val="150000"/>
              </a:lnSpc>
              <a:buFont typeface="Arial" panose="020B0604020202020204" pitchFamily="34" charset="0"/>
              <a:buChar char="•"/>
            </a:pPr>
            <a:r>
              <a:rPr lang="lv-LV" sz="1600" dirty="0"/>
              <a:t>Izvērtēšana: 9 nedēļas (ar komentāriem)</a:t>
            </a:r>
          </a:p>
          <a:p>
            <a:pPr marL="285750" indent="-285750">
              <a:lnSpc>
                <a:spcPct val="150000"/>
              </a:lnSpc>
              <a:buFont typeface="Arial" panose="020B0604020202020204" pitchFamily="34" charset="0"/>
              <a:buChar char="•"/>
            </a:pPr>
            <a:r>
              <a:rPr lang="lv-LV" sz="1600" dirty="0"/>
              <a:t>Intervija: 13 nedēļas pēc konkursa noslēguma</a:t>
            </a:r>
          </a:p>
          <a:p>
            <a:pPr marL="285750" indent="-285750">
              <a:lnSpc>
                <a:spcPct val="150000"/>
              </a:lnSpc>
              <a:buFont typeface="Arial" panose="020B0604020202020204" pitchFamily="34" charset="0"/>
              <a:buChar char="•"/>
            </a:pPr>
            <a:r>
              <a:rPr lang="lv-LV" sz="1600" dirty="0"/>
              <a:t>4 nedēļas pēc intervijas - rezultāti. </a:t>
            </a:r>
          </a:p>
          <a:p>
            <a:pPr marL="285750" indent="-285750">
              <a:lnSpc>
                <a:spcPct val="150000"/>
              </a:lnSpc>
              <a:buFont typeface="Arial" panose="020B0604020202020204" pitchFamily="34" charset="0"/>
              <a:buChar char="•"/>
            </a:pPr>
            <a:r>
              <a:rPr lang="lv-LV" sz="1600" dirty="0" err="1"/>
              <a:t>Max</a:t>
            </a:r>
            <a:r>
              <a:rPr lang="lv-LV" sz="1600" dirty="0"/>
              <a:t> 20 A4 lpp.</a:t>
            </a:r>
          </a:p>
          <a:p>
            <a:pPr marL="285750" indent="-285750">
              <a:lnSpc>
                <a:spcPct val="150000"/>
              </a:lnSpc>
              <a:buFont typeface="Arial" panose="020B0604020202020204" pitchFamily="34" charset="0"/>
              <a:buChar char="•"/>
            </a:pPr>
            <a:r>
              <a:rPr lang="lv-LV" sz="1600" dirty="0"/>
              <a:t>Tiesības uz </a:t>
            </a:r>
            <a:r>
              <a:rPr lang="lv-LV" sz="1600" dirty="0" err="1"/>
              <a:t>extra</a:t>
            </a:r>
            <a:r>
              <a:rPr lang="lv-LV" sz="1600" dirty="0"/>
              <a:t> 50K un </a:t>
            </a:r>
            <a:r>
              <a:rPr lang="lv-LV" sz="1600" dirty="0" err="1"/>
              <a:t>FastTrack</a:t>
            </a:r>
            <a:endParaRPr lang="lv-LV" sz="1600" dirty="0"/>
          </a:p>
          <a:p>
            <a:pPr marL="285750" indent="-285750">
              <a:lnSpc>
                <a:spcPct val="150000"/>
              </a:lnSpc>
              <a:buFont typeface="Arial" panose="020B0604020202020204" pitchFamily="34" charset="0"/>
              <a:buChar char="•"/>
            </a:pPr>
            <a:r>
              <a:rPr lang="lv-LV" sz="1600" dirty="0" err="1">
                <a:solidFill>
                  <a:schemeClr val="bg1"/>
                </a:solidFill>
              </a:rPr>
              <a:t>SeO</a:t>
            </a:r>
            <a:endParaRPr lang="lv-LV" sz="1600" dirty="0">
              <a:solidFill>
                <a:schemeClr val="bg1"/>
              </a:solidFill>
            </a:endParaRPr>
          </a:p>
        </p:txBody>
      </p:sp>
    </p:spTree>
    <p:extLst>
      <p:ext uri="{BB962C8B-B14F-4D97-AF65-F5344CB8AC3E}">
        <p14:creationId xmlns:p14="http://schemas.microsoft.com/office/powerpoint/2010/main" val="985991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49A927-2453-4754-998B-FF80705F02A1}"/>
              </a:ext>
            </a:extLst>
          </p:cNvPr>
          <p:cNvSpPr/>
          <p:nvPr/>
        </p:nvSpPr>
        <p:spPr>
          <a:xfrm>
            <a:off x="3777419" y="3229336"/>
            <a:ext cx="7913011" cy="4628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 name="Title 1">
            <a:extLst>
              <a:ext uri="{FF2B5EF4-FFF2-40B4-BE49-F238E27FC236}">
                <a16:creationId xmlns:a16="http://schemas.microsoft.com/office/drawing/2014/main" id="{DE4E5E3F-ED83-46C7-A8BA-24D24CB27996}"/>
              </a:ext>
            </a:extLst>
          </p:cNvPr>
          <p:cNvSpPr>
            <a:spLocks noGrp="1"/>
          </p:cNvSpPr>
          <p:nvPr>
            <p:ph type="title"/>
          </p:nvPr>
        </p:nvSpPr>
        <p:spPr>
          <a:xfrm>
            <a:off x="742709" y="344514"/>
            <a:ext cx="10058400" cy="1371600"/>
          </a:xfrm>
        </p:spPr>
        <p:txBody>
          <a:bodyPr>
            <a:normAutofit/>
          </a:bodyPr>
          <a:lstStyle/>
          <a:p>
            <a:r>
              <a:rPr lang="lv-LV" dirty="0"/>
              <a:t>EIC </a:t>
            </a:r>
            <a:r>
              <a:rPr lang="lv-LV" dirty="0" err="1"/>
              <a:t>Accelerator</a:t>
            </a:r>
            <a:r>
              <a:rPr lang="lv-LV" dirty="0"/>
              <a:t> </a:t>
            </a:r>
            <a:r>
              <a:rPr lang="lv-LV" dirty="0" err="1"/>
              <a:t>Open</a:t>
            </a:r>
            <a:endParaRPr lang="lv-LV" dirty="0"/>
          </a:p>
        </p:txBody>
      </p:sp>
      <p:pic>
        <p:nvPicPr>
          <p:cNvPr id="4098" name="Picture 2" descr="Idea Rocket Labs Marketing - Full Service Marketing Agency - Des Moines,  Iowa">
            <a:extLst>
              <a:ext uri="{FF2B5EF4-FFF2-40B4-BE49-F238E27FC236}">
                <a16:creationId xmlns:a16="http://schemas.microsoft.com/office/drawing/2014/main" id="{5588C809-274C-45ED-A416-7FD31D422F0A}"/>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1890" y="2381658"/>
            <a:ext cx="3554434" cy="357637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402F40A-5A77-47F7-AF16-161DBBFF5A71}"/>
              </a:ext>
            </a:extLst>
          </p:cNvPr>
          <p:cNvSpPr>
            <a:spLocks noGrp="1"/>
          </p:cNvSpPr>
          <p:nvPr>
            <p:ph idx="1"/>
          </p:nvPr>
        </p:nvSpPr>
        <p:spPr>
          <a:xfrm>
            <a:off x="4459438" y="1643606"/>
            <a:ext cx="7187877" cy="4780344"/>
          </a:xfrm>
        </p:spPr>
        <p:txBody>
          <a:bodyPr>
            <a:normAutofit fontScale="92500"/>
          </a:bodyPr>
          <a:lstStyle/>
          <a:p>
            <a:pPr>
              <a:lnSpc>
                <a:spcPct val="120000"/>
              </a:lnSpc>
            </a:pPr>
            <a:r>
              <a:rPr lang="lv-LV" sz="1400" dirty="0"/>
              <a:t>EIC </a:t>
            </a:r>
            <a:r>
              <a:rPr lang="lv-LV" sz="1400" dirty="0" err="1"/>
              <a:t>Accelerator</a:t>
            </a:r>
            <a:r>
              <a:rPr lang="lv-LV" sz="1400" dirty="0"/>
              <a:t> OPEN atbalsta projektus ar lielu ietekmi, lai radītu jaunus tirgus vai «izjauktu» esošos. </a:t>
            </a:r>
          </a:p>
          <a:p>
            <a:pPr>
              <a:lnSpc>
                <a:spcPct val="120000"/>
              </a:lnSpc>
            </a:pPr>
            <a:r>
              <a:rPr lang="lv-LV" sz="1400" dirty="0"/>
              <a:t>SME, </a:t>
            </a:r>
            <a:r>
              <a:rPr lang="lv-LV" sz="1400" dirty="0" err="1"/>
              <a:t>Midcap</a:t>
            </a:r>
            <a:r>
              <a:rPr lang="lv-LV" sz="1400" dirty="0"/>
              <a:t>, viena vai vairākas fiziskas vai juridiskas personas, kas plāno dibināt MVU.</a:t>
            </a:r>
          </a:p>
          <a:p>
            <a:pPr>
              <a:lnSpc>
                <a:spcPct val="120000"/>
              </a:lnSpc>
            </a:pPr>
            <a:r>
              <a:rPr lang="lv-LV" sz="1400" dirty="0"/>
              <a:t>TRL 5/6</a:t>
            </a:r>
          </a:p>
          <a:p>
            <a:pPr>
              <a:lnSpc>
                <a:spcPct val="120000"/>
              </a:lnSpc>
            </a:pPr>
            <a:r>
              <a:rPr lang="lv-LV" sz="1400" dirty="0" err="1">
                <a:solidFill>
                  <a:schemeClr val="bg1"/>
                </a:solidFill>
              </a:rPr>
              <a:t>Accelerator</a:t>
            </a:r>
            <a:r>
              <a:rPr lang="lv-LV" sz="1400" dirty="0">
                <a:solidFill>
                  <a:schemeClr val="bg1"/>
                </a:solidFill>
              </a:rPr>
              <a:t> nodrošina </a:t>
            </a:r>
            <a:r>
              <a:rPr lang="lv-LV" sz="1400" b="1" dirty="0">
                <a:solidFill>
                  <a:schemeClr val="bg1"/>
                </a:solidFill>
              </a:rPr>
              <a:t>unikālu finansējuma kombināciju</a:t>
            </a:r>
            <a:r>
              <a:rPr lang="lv-LV" sz="1400" dirty="0">
                <a:solidFill>
                  <a:schemeClr val="bg1"/>
                </a:solidFill>
              </a:rPr>
              <a:t> no EUR 0,5 līdz EUR 17,5 miljoniem.</a:t>
            </a:r>
          </a:p>
          <a:p>
            <a:pPr lvl="1">
              <a:lnSpc>
                <a:spcPct val="120000"/>
              </a:lnSpc>
            </a:pPr>
            <a:r>
              <a:rPr lang="lv-LV" sz="1200" dirty="0"/>
              <a:t>GRANTS</a:t>
            </a:r>
          </a:p>
          <a:p>
            <a:pPr lvl="2">
              <a:lnSpc>
                <a:spcPct val="120000"/>
              </a:lnSpc>
            </a:pPr>
            <a:r>
              <a:rPr lang="lv-LV" sz="1200" dirty="0"/>
              <a:t>līdz 2.5M grants (līdz TRL 8), EK finansē 70% </a:t>
            </a:r>
          </a:p>
          <a:p>
            <a:pPr lvl="2">
              <a:lnSpc>
                <a:spcPct val="120000"/>
              </a:lnSpc>
            </a:pPr>
            <a:r>
              <a:rPr lang="lv-LV" sz="1200" dirty="0"/>
              <a:t>Grant </a:t>
            </a:r>
            <a:r>
              <a:rPr lang="lv-LV" sz="1200" dirty="0" err="1"/>
              <a:t>only</a:t>
            </a:r>
            <a:r>
              <a:rPr lang="lv-LV" sz="1200" dirty="0"/>
              <a:t>/ Grant first</a:t>
            </a:r>
          </a:p>
          <a:p>
            <a:pPr lvl="2">
              <a:lnSpc>
                <a:spcPct val="120000"/>
              </a:lnSpc>
            </a:pPr>
            <a:r>
              <a:rPr lang="lv-LV" sz="1200" dirty="0"/>
              <a:t>~ 2 gadi</a:t>
            </a:r>
          </a:p>
          <a:p>
            <a:pPr lvl="1">
              <a:lnSpc>
                <a:spcPct val="120000"/>
              </a:lnSpc>
            </a:pPr>
            <a:r>
              <a:rPr lang="lv-LV" dirty="0"/>
              <a:t>INVESTICIJA</a:t>
            </a:r>
          </a:p>
          <a:p>
            <a:pPr lvl="2">
              <a:lnSpc>
                <a:spcPct val="120000"/>
              </a:lnSpc>
            </a:pPr>
            <a:r>
              <a:rPr lang="lv-LV" sz="1200" dirty="0"/>
              <a:t>0.5 - 15M +</a:t>
            </a:r>
          </a:p>
          <a:p>
            <a:pPr lvl="2">
              <a:lnSpc>
                <a:spcPct val="120000"/>
              </a:lnSpc>
            </a:pPr>
            <a:r>
              <a:rPr lang="lv-LV" sz="1200" dirty="0"/>
              <a:t>Pašu kapitāla gadījumā ieguldījumi nepārsniegs 25% no uzņēmuma balsstiesīgajām akcijām</a:t>
            </a:r>
          </a:p>
          <a:p>
            <a:pPr lvl="2">
              <a:lnSpc>
                <a:spcPct val="120000"/>
              </a:lnSpc>
            </a:pPr>
            <a:r>
              <a:rPr lang="lv-LV" sz="1200" dirty="0"/>
              <a:t>Holding period -&gt; 7 - 10 gadi, </a:t>
            </a:r>
            <a:r>
              <a:rPr lang="lv-LV" sz="1200" dirty="0" err="1"/>
              <a:t>max</a:t>
            </a:r>
            <a:r>
              <a:rPr lang="lv-LV" sz="1200" dirty="0"/>
              <a:t>. 15 gadi</a:t>
            </a:r>
          </a:p>
          <a:p>
            <a:pPr lvl="2">
              <a:lnSpc>
                <a:spcPct val="120000"/>
              </a:lnSpc>
            </a:pPr>
            <a:r>
              <a:rPr lang="lv-LV" sz="1200" dirty="0" err="1"/>
              <a:t>Direct</a:t>
            </a:r>
            <a:r>
              <a:rPr lang="lv-LV" sz="1200" dirty="0"/>
              <a:t> </a:t>
            </a:r>
            <a:r>
              <a:rPr lang="lv-LV" sz="1200" dirty="0" err="1"/>
              <a:t>equity</a:t>
            </a:r>
            <a:r>
              <a:rPr lang="lv-LV" sz="1200" dirty="0"/>
              <a:t>, </a:t>
            </a:r>
            <a:r>
              <a:rPr lang="lv-LV" sz="1200" dirty="0" err="1"/>
              <a:t>quasi-equity</a:t>
            </a:r>
            <a:r>
              <a:rPr lang="lv-LV" sz="1200" dirty="0"/>
              <a:t>, </a:t>
            </a:r>
            <a:r>
              <a:rPr lang="en-US" sz="1200" dirty="0"/>
              <a:t>reimbursable advances, loans, guarantees </a:t>
            </a:r>
            <a:r>
              <a:rPr lang="lv-LV" sz="1200" dirty="0"/>
              <a:t>un citas aizdevumu formas.</a:t>
            </a:r>
          </a:p>
        </p:txBody>
      </p:sp>
    </p:spTree>
    <p:extLst>
      <p:ext uri="{BB962C8B-B14F-4D97-AF65-F5344CB8AC3E}">
        <p14:creationId xmlns:p14="http://schemas.microsoft.com/office/powerpoint/2010/main" val="134512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Say the same thing - The Game Gal">
            <a:extLst>
              <a:ext uri="{FF2B5EF4-FFF2-40B4-BE49-F238E27FC236}">
                <a16:creationId xmlns:a16="http://schemas.microsoft.com/office/drawing/2014/main" id="{6503F8DE-E1A8-493A-B101-C875AA10E0E5}"/>
              </a:ext>
            </a:extLst>
          </p:cNvPr>
          <p:cNvPicPr>
            <a:picLocks noChangeAspect="1" noChangeArrowheads="1"/>
          </p:cNvPicPr>
          <p:nvPr/>
        </p:nvPicPr>
        <p:blipFill rotWithShape="1">
          <a:blip r:embed="rId3">
            <a:duotone>
              <a:schemeClr val="bg2">
                <a:shade val="45000"/>
                <a:satMod val="135000"/>
              </a:schemeClr>
              <a:prstClr val="white"/>
            </a:duotone>
            <a:alphaModFix amt="25000"/>
            <a:extLst>
              <a:ext uri="{28A0092B-C50C-407E-A947-70E740481C1C}">
                <a14:useLocalDpi xmlns:a14="http://schemas.microsoft.com/office/drawing/2010/main" val="0"/>
              </a:ext>
            </a:extLst>
          </a:blip>
          <a:srcRect t="6705" r="-2" b="6121"/>
          <a:stretch/>
        </p:blipFill>
        <p:spPr bwMode="auto">
          <a:xfrm>
            <a:off x="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ABB1CB4-23B3-4790-A641-9C2BDCCBE80F}"/>
              </a:ext>
            </a:extLst>
          </p:cNvPr>
          <p:cNvSpPr>
            <a:spLocks noGrp="1"/>
          </p:cNvSpPr>
          <p:nvPr>
            <p:ph type="title"/>
          </p:nvPr>
        </p:nvSpPr>
        <p:spPr>
          <a:xfrm>
            <a:off x="5540188" y="642594"/>
            <a:ext cx="5832438" cy="1371600"/>
          </a:xfrm>
        </p:spPr>
        <p:txBody>
          <a:bodyPr>
            <a:normAutofit fontScale="90000"/>
          </a:bodyPr>
          <a:lstStyle/>
          <a:p>
            <a:pPr algn="r"/>
            <a:r>
              <a:rPr lang="en-US" dirty="0"/>
              <a:t>EIC Accelerator Challenge</a:t>
            </a:r>
          </a:p>
        </p:txBody>
      </p:sp>
      <p:sp>
        <p:nvSpPr>
          <p:cNvPr id="3" name="Content Placeholder 2">
            <a:extLst>
              <a:ext uri="{FF2B5EF4-FFF2-40B4-BE49-F238E27FC236}">
                <a16:creationId xmlns:a16="http://schemas.microsoft.com/office/drawing/2014/main" id="{7BCCB4D9-1F50-48F6-9CA8-5848EAF48BC8}"/>
              </a:ext>
            </a:extLst>
          </p:cNvPr>
          <p:cNvSpPr>
            <a:spLocks noGrp="1"/>
          </p:cNvSpPr>
          <p:nvPr>
            <p:ph idx="1"/>
          </p:nvPr>
        </p:nvSpPr>
        <p:spPr>
          <a:xfrm>
            <a:off x="523049" y="4039985"/>
            <a:ext cx="5194151" cy="2327564"/>
          </a:xfrm>
        </p:spPr>
        <p:txBody>
          <a:bodyPr>
            <a:normAutofit fontScale="92500" lnSpcReduction="10000"/>
          </a:bodyPr>
          <a:lstStyle/>
          <a:p>
            <a:pPr marL="0" indent="0">
              <a:lnSpc>
                <a:spcPct val="150000"/>
              </a:lnSpc>
              <a:buNone/>
            </a:pPr>
            <a:r>
              <a:rPr lang="lv-LV" sz="1600" dirty="0"/>
              <a:t>Katram konkursam ir sava specifika, bet pieteikšanās, vērtēšanas un finansēšanas shēma ir tāda kā </a:t>
            </a:r>
            <a:r>
              <a:rPr lang="lv-LV" sz="1600" b="1" dirty="0" err="1"/>
              <a:t>Accelerator</a:t>
            </a:r>
            <a:r>
              <a:rPr lang="lv-LV" sz="1600" b="1" dirty="0"/>
              <a:t> </a:t>
            </a:r>
            <a:r>
              <a:rPr lang="lv-LV" sz="1600" b="1" dirty="0" err="1"/>
              <a:t>Open</a:t>
            </a:r>
            <a:r>
              <a:rPr lang="lv-LV" sz="1400" b="1" dirty="0"/>
              <a:t>.</a:t>
            </a:r>
          </a:p>
          <a:p>
            <a:pPr marL="0" indent="0">
              <a:lnSpc>
                <a:spcPct val="150000"/>
              </a:lnSpc>
              <a:buNone/>
            </a:pPr>
            <a:r>
              <a:rPr lang="lv-LV" sz="1400" b="1" dirty="0"/>
              <a:t>Konkursi:</a:t>
            </a:r>
          </a:p>
          <a:p>
            <a:pPr>
              <a:lnSpc>
                <a:spcPct val="150000"/>
              </a:lnSpc>
            </a:pPr>
            <a:r>
              <a:rPr lang="lv-LV" sz="1600" dirty="0">
                <a:solidFill>
                  <a:schemeClr val="bg1"/>
                </a:solidFill>
                <a:latin typeface="inherit"/>
                <a:hlinkClick r:id="rId4"/>
              </a:rPr>
              <a:t>Atvērtās stratēģiskās autonomijas tehnoloģijas</a:t>
            </a:r>
            <a:r>
              <a:rPr lang="lv-LV" sz="1600" dirty="0">
                <a:solidFill>
                  <a:schemeClr val="bg1"/>
                </a:solidFill>
                <a:latin typeface="inherit"/>
              </a:rPr>
              <a:t>
</a:t>
            </a:r>
            <a:r>
              <a:rPr lang="lv-LV" sz="1600" dirty="0">
                <a:solidFill>
                  <a:schemeClr val="bg1"/>
                </a:solidFill>
                <a:latin typeface="inherit"/>
                <a:hlinkClick r:id="rId5"/>
              </a:rPr>
              <a:t>Tehnoloģijas </a:t>
            </a:r>
            <a:r>
              <a:rPr lang="lv-LV" sz="1600" dirty="0" err="1">
                <a:solidFill>
                  <a:schemeClr val="bg1"/>
                </a:solidFill>
                <a:latin typeface="inherit"/>
                <a:hlinkClick r:id="rId5"/>
              </a:rPr>
              <a:t>saisītas</a:t>
            </a:r>
            <a:r>
              <a:rPr lang="lv-LV" sz="1600" dirty="0">
                <a:solidFill>
                  <a:schemeClr val="bg1"/>
                </a:solidFill>
                <a:latin typeface="inherit"/>
                <a:hlinkClick r:id="rId5"/>
              </a:rPr>
              <a:t> ar "</a:t>
            </a:r>
            <a:r>
              <a:rPr lang="lv-LV" sz="1600" dirty="0" err="1">
                <a:solidFill>
                  <a:schemeClr val="bg1"/>
                </a:solidFill>
                <a:latin typeface="inherit"/>
                <a:hlinkClick r:id="rId5"/>
              </a:rPr>
              <a:t>Fit</a:t>
            </a:r>
            <a:r>
              <a:rPr lang="lv-LV" sz="1600" dirty="0">
                <a:solidFill>
                  <a:schemeClr val="bg1"/>
                </a:solidFill>
                <a:latin typeface="inherit"/>
                <a:hlinkClick r:id="rId5"/>
              </a:rPr>
              <a:t> </a:t>
            </a:r>
            <a:r>
              <a:rPr lang="lv-LV" sz="1600" dirty="0" err="1">
                <a:solidFill>
                  <a:schemeClr val="bg1"/>
                </a:solidFill>
                <a:latin typeface="inherit"/>
                <a:hlinkClick r:id="rId5"/>
              </a:rPr>
              <a:t>for</a:t>
            </a:r>
            <a:r>
              <a:rPr lang="lv-LV" sz="1600" dirty="0">
                <a:solidFill>
                  <a:schemeClr val="bg1"/>
                </a:solidFill>
                <a:latin typeface="inherit"/>
                <a:hlinkClick r:id="rId5"/>
              </a:rPr>
              <a:t> 55"</a:t>
            </a:r>
            <a:endParaRPr lang="lv-LV" sz="1600" b="1" dirty="0"/>
          </a:p>
        </p:txBody>
      </p:sp>
    </p:spTree>
    <p:extLst>
      <p:ext uri="{BB962C8B-B14F-4D97-AF65-F5344CB8AC3E}">
        <p14:creationId xmlns:p14="http://schemas.microsoft.com/office/powerpoint/2010/main" val="8319829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 name="Rectangle 73">
            <a:extLst>
              <a:ext uri="{FF2B5EF4-FFF2-40B4-BE49-F238E27FC236}">
                <a16:creationId xmlns:a16="http://schemas.microsoft.com/office/drawing/2014/main" id="{BD7A9026-87C9-4F44-9EC3-75AA7E6FB8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39D4A564-D451-4CDB-971B-95F3B044C6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8168743"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C7CB884E-F589-488F-ADF5-77FF20080A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43" y="643464"/>
            <a:ext cx="6909336" cy="5571072"/>
          </a:xfrm>
          <a:prstGeom prst="rect">
            <a:avLst/>
          </a:prstGeom>
          <a:solidFill>
            <a:srgbClr val="FFFFFF"/>
          </a:solidFill>
          <a:ln w="6350" cap="flat" cmpd="sng" algn="ctr">
            <a:noFill/>
            <a:prstDash val="solid"/>
          </a:ln>
          <a:effectLst>
            <a:outerShdw blurRad="50800" algn="ctr" rotWithShape="0">
              <a:prstClr val="black">
                <a:alpha val="66000"/>
              </a:prstClr>
            </a:outerShdw>
            <a:softEdge rad="0"/>
          </a:effectLst>
        </p:spPr>
      </p:sp>
      <p:sp useBgFill="1">
        <p:nvSpPr>
          <p:cNvPr id="80" name="Rectangle 79">
            <a:extLst>
              <a:ext uri="{FF2B5EF4-FFF2-40B4-BE49-F238E27FC236}">
                <a16:creationId xmlns:a16="http://schemas.microsoft.com/office/drawing/2014/main" id="{11603A8D-1B1C-4538-9FE9-374B8FD555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071" y="809244"/>
            <a:ext cx="6583680" cy="5239512"/>
          </a:xfrm>
          <a:prstGeom prst="rect">
            <a:avLst/>
          </a:prstGeom>
          <a:ln w="6350" cap="sq" cmpd="sng" algn="ctr">
            <a:solidFill>
              <a:schemeClr val="tx1">
                <a:lumMod val="50000"/>
                <a:lumOff val="50000"/>
              </a:schemeClr>
            </a:solidFill>
            <a:prstDash val="solid"/>
            <a:miter lim="800000"/>
          </a:ln>
          <a:effectLst/>
        </p:spPr>
      </p:sp>
      <p:sp>
        <p:nvSpPr>
          <p:cNvPr id="82" name="Rectangle 81">
            <a:extLst>
              <a:ext uri="{FF2B5EF4-FFF2-40B4-BE49-F238E27FC236}">
                <a16:creationId xmlns:a16="http://schemas.microsoft.com/office/drawing/2014/main" id="{69BE86D1-7317-478F-819B-8779B075C2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66876" y="0"/>
            <a:ext cx="4025029" cy="6858000"/>
          </a:xfrm>
          <a:prstGeom prst="rect">
            <a:avLst/>
          </a:prstGeom>
          <a:blipFill dpi="0" rotWithShape="1">
            <a:blip r:embed="rId3">
              <a:alphaModFix amt="6000"/>
              <a:duotone>
                <a:schemeClr val="bg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87047DE-4DA5-4FAD-8BF6-F0A041E144F7}"/>
              </a:ext>
            </a:extLst>
          </p:cNvPr>
          <p:cNvSpPr>
            <a:spLocks noGrp="1"/>
          </p:cNvSpPr>
          <p:nvPr>
            <p:ph type="title"/>
          </p:nvPr>
        </p:nvSpPr>
        <p:spPr>
          <a:xfrm>
            <a:off x="8329704" y="643465"/>
            <a:ext cx="3701875" cy="5571071"/>
          </a:xfrm>
        </p:spPr>
        <p:txBody>
          <a:bodyPr>
            <a:noAutofit/>
          </a:bodyPr>
          <a:lstStyle/>
          <a:p>
            <a:pPr algn="ctr"/>
            <a:r>
              <a:rPr lang="lv-LV" sz="4000" dirty="0">
                <a:solidFill>
                  <a:schemeClr val="bg1"/>
                </a:solidFill>
              </a:rPr>
              <a:t>Kā</a:t>
            </a:r>
            <a:br>
              <a:rPr lang="lv-LV" sz="4000" dirty="0">
                <a:solidFill>
                  <a:schemeClr val="bg1"/>
                </a:solidFill>
              </a:rPr>
            </a:br>
            <a:r>
              <a:rPr lang="lv-LV" sz="4000" dirty="0">
                <a:solidFill>
                  <a:schemeClr val="bg1"/>
                </a:solidFill>
              </a:rPr>
              <a:t>pieteikties «</a:t>
            </a:r>
            <a:r>
              <a:rPr lang="lv-LV" sz="4000" dirty="0" err="1">
                <a:solidFill>
                  <a:schemeClr val="bg1"/>
                </a:solidFill>
              </a:rPr>
              <a:t>Accelerator</a:t>
            </a:r>
            <a:r>
              <a:rPr lang="lv-LV" sz="4000" dirty="0">
                <a:solidFill>
                  <a:schemeClr val="bg1"/>
                </a:solidFill>
              </a:rPr>
              <a:t>» konkursam? </a:t>
            </a:r>
          </a:p>
        </p:txBody>
      </p:sp>
      <p:graphicFrame>
        <p:nvGraphicFramePr>
          <p:cNvPr id="4" name="Diagram 3">
            <a:extLst>
              <a:ext uri="{FF2B5EF4-FFF2-40B4-BE49-F238E27FC236}">
                <a16:creationId xmlns:a16="http://schemas.microsoft.com/office/drawing/2014/main" id="{A0CEA0D4-5F75-40EC-B22A-76C9F01C5A96}"/>
              </a:ext>
            </a:extLst>
          </p:cNvPr>
          <p:cNvGraphicFramePr/>
          <p:nvPr>
            <p:extLst>
              <p:ext uri="{D42A27DB-BD31-4B8C-83A1-F6EECF244321}">
                <p14:modId xmlns:p14="http://schemas.microsoft.com/office/powerpoint/2010/main" val="106028164"/>
              </p:ext>
            </p:extLst>
          </p:nvPr>
        </p:nvGraphicFramePr>
        <p:xfrm>
          <a:off x="1286615" y="1286931"/>
          <a:ext cx="5668310" cy="42841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34566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9">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11">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34" name="Rectangle 13">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5" name="Rectangle 15">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6" name="Group 17">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9" name="Straight Connector 18">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37" name="Rectangle 22">
            <a:extLst>
              <a:ext uri="{FF2B5EF4-FFF2-40B4-BE49-F238E27FC236}">
                <a16:creationId xmlns:a16="http://schemas.microsoft.com/office/drawing/2014/main" id="{1A856DE3-B9AB-43F7-A80F-CB9F149A9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86C127-3890-4D5F-81AA-1F228341D805}"/>
              </a:ext>
            </a:extLst>
          </p:cNvPr>
          <p:cNvSpPr>
            <a:spLocks noGrp="1"/>
          </p:cNvSpPr>
          <p:nvPr>
            <p:ph type="title"/>
          </p:nvPr>
        </p:nvSpPr>
        <p:spPr>
          <a:xfrm>
            <a:off x="8474384" y="1559768"/>
            <a:ext cx="3324470" cy="3463645"/>
          </a:xfrm>
        </p:spPr>
        <p:txBody>
          <a:bodyPr vert="horz" lIns="91440" tIns="45720" rIns="91440" bIns="45720" rtlCol="0" anchor="ctr">
            <a:normAutofit/>
          </a:bodyPr>
          <a:lstStyle/>
          <a:p>
            <a:pPr algn="ctr">
              <a:lnSpc>
                <a:spcPct val="100000"/>
              </a:lnSpc>
            </a:pPr>
            <a:r>
              <a:rPr lang="lv-LV" sz="4100" cap="all" spc="-100" dirty="0" err="1">
                <a:solidFill>
                  <a:srgbClr val="FFFFFF"/>
                </a:solidFill>
              </a:rPr>
              <a:t>Makslīga</a:t>
            </a:r>
            <a:r>
              <a:rPr lang="lv-LV" sz="4100" cap="all" spc="-100" dirty="0">
                <a:solidFill>
                  <a:srgbClr val="FFFFFF"/>
                </a:solidFill>
              </a:rPr>
              <a:t> intelekta platforma </a:t>
            </a:r>
            <a:r>
              <a:rPr lang="en-US" sz="4100" b="1" cap="all" spc="300" dirty="0">
                <a:solidFill>
                  <a:srgbClr val="FFFFFF"/>
                </a:solidFill>
              </a:rPr>
              <a:t>INNOLOOP</a:t>
            </a:r>
          </a:p>
        </p:txBody>
      </p:sp>
      <p:sp useBgFill="1">
        <p:nvSpPr>
          <p:cNvPr id="38" name="Rectangle 24">
            <a:extLst>
              <a:ext uri="{FF2B5EF4-FFF2-40B4-BE49-F238E27FC236}">
                <a16:creationId xmlns:a16="http://schemas.microsoft.com/office/drawing/2014/main" id="{8B4B154C-0A60-41BF-B149-21BD6D9B9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81687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26">
            <a:extLst>
              <a:ext uri="{FF2B5EF4-FFF2-40B4-BE49-F238E27FC236}">
                <a16:creationId xmlns:a16="http://schemas.microsoft.com/office/drawing/2014/main" id="{4DC1BCB1-67D2-4359-8F92-3A69D16DD1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19318" y="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9" name="Straight Connector 28">
            <a:extLst>
              <a:ext uri="{FF2B5EF4-FFF2-40B4-BE49-F238E27FC236}">
                <a16:creationId xmlns:a16="http://schemas.microsoft.com/office/drawing/2014/main" id="{8800E080-59F0-4F83-B2C9-C7330EFDF5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33618" y="-1172"/>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F506867-1785-46B5-8ECF-33F482D02C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025258" y="-1172"/>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5" name="Picture 4" descr="Graphical user interface, application, Teams&#10;&#10;Description automatically generated">
            <a:hlinkClick r:id="rId3"/>
            <a:extLst>
              <a:ext uri="{FF2B5EF4-FFF2-40B4-BE49-F238E27FC236}">
                <a16:creationId xmlns:a16="http://schemas.microsoft.com/office/drawing/2014/main" id="{8CD0922F-54E8-4D4E-91E7-496408D796BE}"/>
              </a:ext>
            </a:extLst>
          </p:cNvPr>
          <p:cNvPicPr>
            <a:picLocks noChangeAspect="1"/>
          </p:cNvPicPr>
          <p:nvPr/>
        </p:nvPicPr>
        <p:blipFill rotWithShape="1">
          <a:blip r:embed="rId4"/>
          <a:srcRect l="13386" t="7426" r="14937" b="5486"/>
          <a:stretch/>
        </p:blipFill>
        <p:spPr>
          <a:xfrm>
            <a:off x="643192" y="1063976"/>
            <a:ext cx="6909386" cy="4722156"/>
          </a:xfrm>
          <a:prstGeom prst="rect">
            <a:avLst/>
          </a:prstGeom>
        </p:spPr>
      </p:pic>
      <p:cxnSp>
        <p:nvCxnSpPr>
          <p:cNvPr id="33" name="Straight Connector 32">
            <a:extLst>
              <a:ext uri="{FF2B5EF4-FFF2-40B4-BE49-F238E27FC236}">
                <a16:creationId xmlns:a16="http://schemas.microsoft.com/office/drawing/2014/main" id="{A8A8A2B6-6C82-4F71-BD0A-2E57CD2317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33618" y="644123"/>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3034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AB088-9E23-48FA-B70C-380358530061}"/>
              </a:ext>
            </a:extLst>
          </p:cNvPr>
          <p:cNvSpPr>
            <a:spLocks noGrp="1"/>
          </p:cNvSpPr>
          <p:nvPr>
            <p:ph type="title"/>
          </p:nvPr>
        </p:nvSpPr>
        <p:spPr>
          <a:xfrm>
            <a:off x="1518621" y="793201"/>
            <a:ext cx="10058400" cy="1371600"/>
          </a:xfrm>
        </p:spPr>
        <p:txBody>
          <a:bodyPr/>
          <a:lstStyle/>
          <a:p>
            <a:r>
              <a:rPr lang="lv-LV" spc="300" dirty="0"/>
              <a:t>Īsais pieteikums </a:t>
            </a:r>
          </a:p>
        </p:txBody>
      </p:sp>
      <p:graphicFrame>
        <p:nvGraphicFramePr>
          <p:cNvPr id="4" name="Content Placeholder 3">
            <a:extLst>
              <a:ext uri="{FF2B5EF4-FFF2-40B4-BE49-F238E27FC236}">
                <a16:creationId xmlns:a16="http://schemas.microsoft.com/office/drawing/2014/main" id="{EA41F2F0-E137-4F7F-ABFF-BB01748E6685}"/>
              </a:ext>
            </a:extLst>
          </p:cNvPr>
          <p:cNvGraphicFramePr>
            <a:graphicFrameLocks noGrp="1"/>
          </p:cNvGraphicFramePr>
          <p:nvPr>
            <p:ph idx="1"/>
            <p:extLst>
              <p:ext uri="{D42A27DB-BD31-4B8C-83A1-F6EECF244321}">
                <p14:modId xmlns:p14="http://schemas.microsoft.com/office/powerpoint/2010/main" val="771976160"/>
              </p:ext>
            </p:extLst>
          </p:nvPr>
        </p:nvGraphicFramePr>
        <p:xfrm>
          <a:off x="766482" y="1794013"/>
          <a:ext cx="10659035" cy="4421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0F8381B7-3CB4-4F1D-A4F7-31B85A625BC2}"/>
              </a:ext>
            </a:extLst>
          </p:cNvPr>
          <p:cNvSpPr txBox="1"/>
          <p:nvPr/>
        </p:nvSpPr>
        <p:spPr>
          <a:xfrm>
            <a:off x="973793" y="5145662"/>
            <a:ext cx="9241572" cy="369332"/>
          </a:xfrm>
          <a:prstGeom prst="rect">
            <a:avLst/>
          </a:prstGeom>
          <a:noFill/>
        </p:spPr>
        <p:txBody>
          <a:bodyPr wrap="square">
            <a:spAutoFit/>
          </a:bodyPr>
          <a:lstStyle/>
          <a:p>
            <a:r>
              <a:rPr lang="lv-LV" dirty="0"/>
              <a:t>Abos gadījumos jūs </a:t>
            </a:r>
            <a:r>
              <a:rPr lang="lv-LV" b="1" spc="300" dirty="0"/>
              <a:t>saņemsiet komentārus </a:t>
            </a:r>
            <a:r>
              <a:rPr lang="lv-LV" dirty="0"/>
              <a:t>no vērtētājiem</a:t>
            </a:r>
          </a:p>
        </p:txBody>
      </p:sp>
    </p:spTree>
    <p:extLst>
      <p:ext uri="{BB962C8B-B14F-4D97-AF65-F5344CB8AC3E}">
        <p14:creationId xmlns:p14="http://schemas.microsoft.com/office/powerpoint/2010/main" val="1814330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1BA59-8741-47CA-958F-50E86E504927}"/>
              </a:ext>
            </a:extLst>
          </p:cNvPr>
          <p:cNvSpPr>
            <a:spLocks noGrp="1"/>
          </p:cNvSpPr>
          <p:nvPr>
            <p:ph type="title"/>
          </p:nvPr>
        </p:nvSpPr>
        <p:spPr>
          <a:xfrm>
            <a:off x="571050" y="1460175"/>
            <a:ext cx="5481918" cy="1371600"/>
          </a:xfrm>
        </p:spPr>
        <p:txBody>
          <a:bodyPr>
            <a:normAutofit fontScale="90000"/>
          </a:bodyPr>
          <a:lstStyle/>
          <a:p>
            <a:r>
              <a:rPr lang="lv-LV" sz="5400" dirty="0"/>
              <a:t>Pilnais pieteikums</a:t>
            </a:r>
          </a:p>
        </p:txBody>
      </p:sp>
      <p:graphicFrame>
        <p:nvGraphicFramePr>
          <p:cNvPr id="4" name="Content Placeholder 3">
            <a:extLst>
              <a:ext uri="{FF2B5EF4-FFF2-40B4-BE49-F238E27FC236}">
                <a16:creationId xmlns:a16="http://schemas.microsoft.com/office/drawing/2014/main" id="{13CDDE14-63E0-45DC-870C-70F5376D5BEF}"/>
              </a:ext>
            </a:extLst>
          </p:cNvPr>
          <p:cNvGraphicFramePr>
            <a:graphicFrameLocks noGrp="1"/>
          </p:cNvGraphicFramePr>
          <p:nvPr>
            <p:ph idx="1"/>
            <p:extLst>
              <p:ext uri="{D42A27DB-BD31-4B8C-83A1-F6EECF244321}">
                <p14:modId xmlns:p14="http://schemas.microsoft.com/office/powerpoint/2010/main" val="621821658"/>
              </p:ext>
            </p:extLst>
          </p:nvPr>
        </p:nvGraphicFramePr>
        <p:xfrm>
          <a:off x="3261360" y="742277"/>
          <a:ext cx="10325548" cy="55832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descr="Flip calendar outline">
            <a:extLst>
              <a:ext uri="{FF2B5EF4-FFF2-40B4-BE49-F238E27FC236}">
                <a16:creationId xmlns:a16="http://schemas.microsoft.com/office/drawing/2014/main" id="{01389639-3C16-4ED0-A9EE-5FDD9478846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0074" y="2502027"/>
            <a:ext cx="3823469" cy="3823469"/>
          </a:xfrm>
          <a:prstGeom prst="rect">
            <a:avLst/>
          </a:prstGeom>
        </p:spPr>
      </p:pic>
      <p:sp>
        <p:nvSpPr>
          <p:cNvPr id="8" name="TextBox 7">
            <a:extLst>
              <a:ext uri="{FF2B5EF4-FFF2-40B4-BE49-F238E27FC236}">
                <a16:creationId xmlns:a16="http://schemas.microsoft.com/office/drawing/2014/main" id="{13A1FE30-9151-4A22-A366-596BBB847F86}"/>
              </a:ext>
            </a:extLst>
          </p:cNvPr>
          <p:cNvSpPr txBox="1"/>
          <p:nvPr/>
        </p:nvSpPr>
        <p:spPr>
          <a:xfrm>
            <a:off x="1555381" y="4197496"/>
            <a:ext cx="1992854" cy="1200329"/>
          </a:xfrm>
          <a:prstGeom prst="rect">
            <a:avLst/>
          </a:prstGeom>
          <a:noFill/>
        </p:spPr>
        <p:txBody>
          <a:bodyPr wrap="square">
            <a:spAutoFit/>
          </a:bodyPr>
          <a:lstStyle/>
          <a:p>
            <a:pPr lvl="0" algn="ctr"/>
            <a:r>
              <a:rPr lang="lv-LV" sz="2400" b="1" dirty="0">
                <a:solidFill>
                  <a:schemeClr val="bg1"/>
                </a:solidFill>
              </a:rPr>
              <a:t>23. marts </a:t>
            </a:r>
          </a:p>
          <a:p>
            <a:pPr lvl="0" algn="ctr"/>
            <a:r>
              <a:rPr lang="lv-LV" sz="2400" b="1" dirty="0">
                <a:solidFill>
                  <a:schemeClr val="bg1"/>
                </a:solidFill>
              </a:rPr>
              <a:t>15. jūnijs </a:t>
            </a:r>
          </a:p>
          <a:p>
            <a:pPr lvl="0" algn="ctr"/>
            <a:r>
              <a:rPr lang="lv-LV" sz="2400" b="1" dirty="0">
                <a:solidFill>
                  <a:schemeClr val="bg1"/>
                </a:solidFill>
              </a:rPr>
              <a:t> 5.oktobris</a:t>
            </a:r>
          </a:p>
        </p:txBody>
      </p:sp>
    </p:spTree>
    <p:extLst>
      <p:ext uri="{BB962C8B-B14F-4D97-AF65-F5344CB8AC3E}">
        <p14:creationId xmlns:p14="http://schemas.microsoft.com/office/powerpoint/2010/main" val="14197250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D04789F1-5F3B-4DEE-BEAA-E70D1E0886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a:extLst>
              <a:ext uri="{FF2B5EF4-FFF2-40B4-BE49-F238E27FC236}">
                <a16:creationId xmlns:a16="http://schemas.microsoft.com/office/drawing/2014/main" id="{D93C3E38-DF85-49B0-BDB8-38728B091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rgbClr val="5F5041"/>
          </a:solidFill>
          <a:ln w="6350" cap="flat" cmpd="sng" algn="ctr">
            <a:noFill/>
            <a:prstDash val="solid"/>
          </a:ln>
          <a:effectLst>
            <a:softEdge rad="0"/>
          </a:effectLst>
        </p:spPr>
      </p:sp>
      <p:pic>
        <p:nvPicPr>
          <p:cNvPr id="6146" name="Picture 2" descr="4 Banned Stamp Vector (PNG Transparent, SVG) | OnlyGFX.com">
            <a:extLst>
              <a:ext uri="{FF2B5EF4-FFF2-40B4-BE49-F238E27FC236}">
                <a16:creationId xmlns:a16="http://schemas.microsoft.com/office/drawing/2014/main" id="{48B41F7B-C629-4229-B539-0088D24F8611}"/>
              </a:ext>
            </a:extLst>
          </p:cNvPr>
          <p:cNvPicPr>
            <a:picLocks noChangeAspect="1" noChangeArrowheads="1"/>
          </p:cNvPicPr>
          <p:nvPr/>
        </p:nvPicPr>
        <p:blipFill rotWithShape="1">
          <a:blip r:embed="rId2">
            <a:duotone>
              <a:prstClr val="black"/>
              <a:schemeClr val="tx2">
                <a:tint val="45000"/>
                <a:satMod val="400000"/>
              </a:schemeClr>
            </a:duotone>
            <a:alphaModFix amt="25000"/>
            <a:extLst>
              <a:ext uri="{28A0092B-C50C-407E-A947-70E740481C1C}">
                <a14:useLocalDpi xmlns:a14="http://schemas.microsoft.com/office/drawing/2010/main" val="0"/>
              </a:ext>
            </a:extLst>
          </a:blip>
          <a:srcRect t="12194" b="15459"/>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E36CF4F0-6BC8-458D-A865-3CA618AD3BBD}"/>
              </a:ext>
            </a:extLst>
          </p:cNvPr>
          <p:cNvSpPr>
            <a:spLocks noGrp="1"/>
          </p:cNvSpPr>
          <p:nvPr>
            <p:ph idx="1"/>
          </p:nvPr>
        </p:nvSpPr>
        <p:spPr>
          <a:xfrm>
            <a:off x="1066800" y="2952977"/>
            <a:ext cx="10058400" cy="3931920"/>
          </a:xfrm>
        </p:spPr>
        <p:txBody>
          <a:bodyPr>
            <a:normAutofit/>
          </a:bodyPr>
          <a:lstStyle/>
          <a:p>
            <a:pPr marL="0" indent="0" algn="ctr">
              <a:buNone/>
            </a:pPr>
            <a:r>
              <a:rPr lang="lv-LV" sz="4000" dirty="0"/>
              <a:t>EIC ir ļoti selektīvs, tāpēc atbalstīs tikai labākus projekta pieteikumus</a:t>
            </a:r>
          </a:p>
          <a:p>
            <a:endParaRPr lang="lv-LV" dirty="0"/>
          </a:p>
          <a:p>
            <a:pPr marL="0" indent="0">
              <a:buNone/>
            </a:pPr>
            <a:endParaRPr lang="lv-LV" dirty="0"/>
          </a:p>
          <a:p>
            <a:endParaRPr lang="lv-LV" dirty="0"/>
          </a:p>
        </p:txBody>
      </p:sp>
      <p:pic>
        <p:nvPicPr>
          <p:cNvPr id="7" name="Graphic 6" descr="Open quotation mark outline">
            <a:extLst>
              <a:ext uri="{FF2B5EF4-FFF2-40B4-BE49-F238E27FC236}">
                <a16:creationId xmlns:a16="http://schemas.microsoft.com/office/drawing/2014/main" id="{24FE37FE-2A42-4BBE-AFF5-AB13D9DC84E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 y="2514600"/>
            <a:ext cx="914400" cy="914400"/>
          </a:xfrm>
          <a:prstGeom prst="rect">
            <a:avLst/>
          </a:prstGeom>
        </p:spPr>
      </p:pic>
      <p:pic>
        <p:nvPicPr>
          <p:cNvPr id="9" name="Graphic 8" descr="Closed quotation mark outline">
            <a:extLst>
              <a:ext uri="{FF2B5EF4-FFF2-40B4-BE49-F238E27FC236}">
                <a16:creationId xmlns:a16="http://schemas.microsoft.com/office/drawing/2014/main" id="{B977D989-6666-4E6A-B14F-90B89FA533A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87000" y="3633580"/>
            <a:ext cx="914400" cy="914400"/>
          </a:xfrm>
          <a:prstGeom prst="rect">
            <a:avLst/>
          </a:prstGeom>
        </p:spPr>
      </p:pic>
      <p:sp>
        <p:nvSpPr>
          <p:cNvPr id="19" name="TextBox 18">
            <a:extLst>
              <a:ext uri="{FF2B5EF4-FFF2-40B4-BE49-F238E27FC236}">
                <a16:creationId xmlns:a16="http://schemas.microsoft.com/office/drawing/2014/main" id="{5334F9DE-514C-4990-8E2C-0B405208B3CE}"/>
              </a:ext>
            </a:extLst>
          </p:cNvPr>
          <p:cNvSpPr txBox="1"/>
          <p:nvPr/>
        </p:nvSpPr>
        <p:spPr>
          <a:xfrm>
            <a:off x="9792149" y="6142982"/>
            <a:ext cx="6094206" cy="369332"/>
          </a:xfrm>
          <a:prstGeom prst="rect">
            <a:avLst/>
          </a:prstGeom>
          <a:noFill/>
        </p:spPr>
        <p:txBody>
          <a:bodyPr wrap="square">
            <a:spAutoFit/>
          </a:bodyPr>
          <a:lstStyle/>
          <a:p>
            <a:r>
              <a:rPr lang="lv-LV" dirty="0"/>
              <a:t> 12 mēnešu </a:t>
            </a:r>
            <a:r>
              <a:rPr lang="lv-LV" dirty="0" err="1"/>
              <a:t>bans</a:t>
            </a:r>
            <a:endParaRPr lang="lv-LV" dirty="0"/>
          </a:p>
        </p:txBody>
      </p:sp>
    </p:spTree>
    <p:extLst>
      <p:ext uri="{BB962C8B-B14F-4D97-AF65-F5344CB8AC3E}">
        <p14:creationId xmlns:p14="http://schemas.microsoft.com/office/powerpoint/2010/main" val="1623665545"/>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Rectangle 18">
            <a:extLst>
              <a:ext uri="{FF2B5EF4-FFF2-40B4-BE49-F238E27FC236}">
                <a16:creationId xmlns:a16="http://schemas.microsoft.com/office/drawing/2014/main" id="{1463B9A0-C42E-402C-9AD1-9DAE533613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2"/>
          </a:solidFill>
          <a:ln w="6350" cap="flat" cmpd="sng" algn="ctr">
            <a:noFill/>
            <a:prstDash val="solid"/>
          </a:ln>
          <a:effectLst>
            <a:softEdge rad="0"/>
          </a:effectLst>
        </p:spPr>
      </p:sp>
      <p:pic>
        <p:nvPicPr>
          <p:cNvPr id="3" name="Picture 2" descr="Calendar&#10;&#10;Description automatically generated with medium confidence">
            <a:extLst>
              <a:ext uri="{FF2B5EF4-FFF2-40B4-BE49-F238E27FC236}">
                <a16:creationId xmlns:a16="http://schemas.microsoft.com/office/drawing/2014/main" id="{0012CEDF-3CC3-4E90-B84C-512CCA6C9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277" y="643467"/>
            <a:ext cx="10511445" cy="5571066"/>
          </a:xfrm>
          <a:prstGeom prst="rect">
            <a:avLst/>
          </a:prstGeom>
        </p:spPr>
      </p:pic>
    </p:spTree>
    <p:extLst>
      <p:ext uri="{BB962C8B-B14F-4D97-AF65-F5344CB8AC3E}">
        <p14:creationId xmlns:p14="http://schemas.microsoft.com/office/powerpoint/2010/main" val="40503295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 name="Rectangle 87">
            <a:extLst>
              <a:ext uri="{FF2B5EF4-FFF2-40B4-BE49-F238E27FC236}">
                <a16:creationId xmlns:a16="http://schemas.microsoft.com/office/drawing/2014/main" id="{1463B9A0-C42E-402C-9AD1-9DAE533613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90" name="Rectangle 89">
            <a:extLst>
              <a:ext uri="{FF2B5EF4-FFF2-40B4-BE49-F238E27FC236}">
                <a16:creationId xmlns:a16="http://schemas.microsoft.com/office/drawing/2014/main" id="{F2155CD3-83BB-4AEA-A737-FFB45BF5B9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a:extLst>
              <a:ext uri="{FF2B5EF4-FFF2-40B4-BE49-F238E27FC236}">
                <a16:creationId xmlns:a16="http://schemas.microsoft.com/office/drawing/2014/main" id="{C9481AC0-C94A-42B2-A337-8F2BD27B4C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1044" y="374904"/>
            <a:ext cx="11409913"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4" name="Rectangle 93">
            <a:extLst>
              <a:ext uri="{FF2B5EF4-FFF2-40B4-BE49-F238E27FC236}">
                <a16:creationId xmlns:a16="http://schemas.microsoft.com/office/drawing/2014/main" id="{9C990ECF-0B2F-4372-9715-326BA840E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736" y="539496"/>
            <a:ext cx="11082528" cy="57790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Graphical user interface&#10;&#10;Description automatically generated">
            <a:hlinkClick r:id="rId3"/>
            <a:extLst>
              <a:ext uri="{FF2B5EF4-FFF2-40B4-BE49-F238E27FC236}">
                <a16:creationId xmlns:a16="http://schemas.microsoft.com/office/drawing/2014/main" id="{4B3863D0-48F1-4FAA-96F8-53F90AB922ED}"/>
              </a:ext>
            </a:extLst>
          </p:cNvPr>
          <p:cNvPicPr>
            <a:picLocks noChangeAspect="1"/>
          </p:cNvPicPr>
          <p:nvPr/>
        </p:nvPicPr>
        <p:blipFill rotWithShape="1">
          <a:blip r:embed="rId4">
            <a:grayscl/>
          </a:blip>
          <a:srcRect r="1" b="9180"/>
          <a:stretch/>
        </p:blipFill>
        <p:spPr>
          <a:xfrm>
            <a:off x="1069704" y="861229"/>
            <a:ext cx="10052591" cy="5135542"/>
          </a:xfrm>
          <a:prstGeom prst="rect">
            <a:avLst/>
          </a:prstGeom>
        </p:spPr>
      </p:pic>
      <p:sp>
        <p:nvSpPr>
          <p:cNvPr id="7" name="Oval 6">
            <a:extLst>
              <a:ext uri="{FF2B5EF4-FFF2-40B4-BE49-F238E27FC236}">
                <a16:creationId xmlns:a16="http://schemas.microsoft.com/office/drawing/2014/main" id="{63162392-FDE3-4DAD-BC38-C23897C6D2E6}"/>
              </a:ext>
            </a:extLst>
          </p:cNvPr>
          <p:cNvSpPr/>
          <p:nvPr/>
        </p:nvSpPr>
        <p:spPr>
          <a:xfrm>
            <a:off x="9209750" y="4949204"/>
            <a:ext cx="1353262" cy="111614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v-LV" dirty="0"/>
              <a:t>25 – 100 K</a:t>
            </a:r>
          </a:p>
        </p:txBody>
      </p:sp>
    </p:spTree>
    <p:extLst>
      <p:ext uri="{BB962C8B-B14F-4D97-AF65-F5344CB8AC3E}">
        <p14:creationId xmlns:p14="http://schemas.microsoft.com/office/powerpoint/2010/main" val="2778619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F9E9273-EC39-4D91-81D2-9E2DC0258B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57945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descr="DEEP TECH — Ian Hammond">
            <a:extLst>
              <a:ext uri="{FF2B5EF4-FFF2-40B4-BE49-F238E27FC236}">
                <a16:creationId xmlns:a16="http://schemas.microsoft.com/office/drawing/2014/main" id="{D78A4E3E-B5DB-425E-A9D2-72C6AC12EE96}"/>
              </a:ext>
            </a:extLst>
          </p:cNvPr>
          <p:cNvPicPr>
            <a:picLocks noChangeAspect="1" noChangeArrowheads="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42979" r="4495"/>
          <a:stretch/>
        </p:blipFill>
        <p:spPr bwMode="auto">
          <a:xfrm>
            <a:off x="727654" y="727628"/>
            <a:ext cx="5367165" cy="541555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216CD16-B2A1-44AA-9421-F5991A0A8045}"/>
              </a:ext>
            </a:extLst>
          </p:cNvPr>
          <p:cNvSpPr>
            <a:spLocks noGrp="1"/>
          </p:cNvSpPr>
          <p:nvPr>
            <p:ph idx="1"/>
          </p:nvPr>
        </p:nvSpPr>
        <p:spPr>
          <a:xfrm>
            <a:off x="7064082" y="1282700"/>
            <a:ext cx="4472922" cy="4752340"/>
          </a:xfrm>
        </p:spPr>
        <p:txBody>
          <a:bodyPr>
            <a:normAutofit fontScale="85000" lnSpcReduction="20000"/>
          </a:bodyPr>
          <a:lstStyle/>
          <a:p>
            <a:pPr algn="just">
              <a:lnSpc>
                <a:spcPct val="160000"/>
              </a:lnSpc>
            </a:pPr>
            <a:r>
              <a:rPr lang="lv-LV" sz="2400" b="1" spc="600" dirty="0" err="1"/>
              <a:t>Deep</a:t>
            </a:r>
            <a:r>
              <a:rPr lang="lv-LV" sz="2400" b="1" spc="600" dirty="0"/>
              <a:t> </a:t>
            </a:r>
            <a:r>
              <a:rPr lang="lv-LV" sz="2400" b="1" spc="600" dirty="0" err="1"/>
              <a:t>tech</a:t>
            </a:r>
            <a:r>
              <a:rPr lang="lv-LV" sz="2400" b="1" spc="600" dirty="0"/>
              <a:t> </a:t>
            </a:r>
            <a:r>
              <a:rPr lang="lv-LV" sz="2400" dirty="0"/>
              <a:t>ir tehnoloģija, kuras pamatā ir visprogresīvākie zinātnes sasniegumi un atklājumi, un to raksturo nepieciešamība palikt tehnoloģiskā priekšgalā, pastāvīgi mijiedarbojoties ar jaunām idejām un laboratorijas rezultātiem. </a:t>
            </a:r>
            <a:r>
              <a:rPr lang="lv-LV" sz="2400" b="1" dirty="0" err="1"/>
              <a:t>Deeptech</a:t>
            </a:r>
            <a:r>
              <a:rPr lang="lv-LV" sz="2400" dirty="0"/>
              <a:t> atšķiras no </a:t>
            </a:r>
            <a:r>
              <a:rPr lang="lv-LV" sz="2400" b="1" dirty="0" err="1"/>
              <a:t>Hightech</a:t>
            </a:r>
            <a:r>
              <a:rPr lang="lv-LV" sz="2400" b="1" dirty="0"/>
              <a:t>,</a:t>
            </a:r>
            <a:r>
              <a:rPr lang="lv-LV" sz="2400" dirty="0"/>
              <a:t> kas mēdz atsaukties tikai uz pētniecības un attīstības intensitāti.</a:t>
            </a:r>
          </a:p>
        </p:txBody>
      </p:sp>
      <p:sp>
        <p:nvSpPr>
          <p:cNvPr id="6" name="TextBox 5">
            <a:extLst>
              <a:ext uri="{FF2B5EF4-FFF2-40B4-BE49-F238E27FC236}">
                <a16:creationId xmlns:a16="http://schemas.microsoft.com/office/drawing/2014/main" id="{E74F1F5B-7E9F-45C0-8C08-7AC7B38CBFED}"/>
              </a:ext>
            </a:extLst>
          </p:cNvPr>
          <p:cNvSpPr txBox="1"/>
          <p:nvPr/>
        </p:nvSpPr>
        <p:spPr>
          <a:xfrm>
            <a:off x="1212899" y="5881570"/>
            <a:ext cx="6094206" cy="523220"/>
          </a:xfrm>
          <a:prstGeom prst="rect">
            <a:avLst/>
          </a:prstGeom>
          <a:noFill/>
        </p:spPr>
        <p:txBody>
          <a:bodyPr wrap="square">
            <a:spAutoFit/>
          </a:bodyPr>
          <a:lstStyle/>
          <a:p>
            <a:pPr algn="l"/>
            <a:r>
              <a:rPr lang="lv-LV" sz="2800" b="0" i="0" dirty="0">
                <a:solidFill>
                  <a:srgbClr val="292929"/>
                </a:solidFill>
                <a:effectLst/>
                <a:latin typeface="charter"/>
              </a:rPr>
              <a:t> </a:t>
            </a:r>
            <a:r>
              <a:rPr lang="lv-LV" sz="2800" b="1" i="0" dirty="0" err="1">
                <a:solidFill>
                  <a:srgbClr val="292929"/>
                </a:solidFill>
                <a:effectLst/>
                <a:latin typeface="charter"/>
              </a:rPr>
              <a:t>Elon</a:t>
            </a:r>
            <a:r>
              <a:rPr lang="lv-LV" sz="2800" b="1" i="0" dirty="0">
                <a:solidFill>
                  <a:srgbClr val="292929"/>
                </a:solidFill>
                <a:effectLst/>
                <a:latin typeface="charter"/>
              </a:rPr>
              <a:t> </a:t>
            </a:r>
            <a:r>
              <a:rPr lang="lv-LV" sz="2800" b="1" i="0" dirty="0" err="1">
                <a:solidFill>
                  <a:srgbClr val="292929"/>
                </a:solidFill>
                <a:effectLst/>
                <a:latin typeface="charter"/>
              </a:rPr>
              <a:t>Musk</a:t>
            </a:r>
            <a:r>
              <a:rPr lang="lv-LV" sz="2800" b="0" i="0" dirty="0" err="1">
                <a:solidFill>
                  <a:srgbClr val="292929"/>
                </a:solidFill>
                <a:effectLst/>
                <a:latin typeface="charter"/>
              </a:rPr>
              <a:t>’s</a:t>
            </a:r>
            <a:r>
              <a:rPr lang="lv-LV" sz="2800" b="0" i="0" dirty="0">
                <a:solidFill>
                  <a:srgbClr val="292929"/>
                </a:solidFill>
                <a:effectLst/>
                <a:latin typeface="charter"/>
              </a:rPr>
              <a:t> </a:t>
            </a:r>
            <a:r>
              <a:rPr lang="lv-LV" sz="2800" b="0" i="0" dirty="0" err="1">
                <a:solidFill>
                  <a:srgbClr val="292929"/>
                </a:solidFill>
                <a:effectLst/>
                <a:latin typeface="charter"/>
              </a:rPr>
              <a:t>startup</a:t>
            </a:r>
            <a:r>
              <a:rPr lang="lv-LV" sz="2800" b="0" i="0" dirty="0">
                <a:solidFill>
                  <a:srgbClr val="292929"/>
                </a:solidFill>
                <a:effectLst/>
                <a:latin typeface="charter"/>
              </a:rPr>
              <a:t> </a:t>
            </a:r>
            <a:r>
              <a:rPr lang="lv-LV" sz="2800" b="1" i="0" u="sng" dirty="0" err="1">
                <a:effectLst/>
                <a:latin typeface="charter"/>
                <a:hlinkClick r:id="rId4"/>
              </a:rPr>
              <a:t>Neuralink</a:t>
            </a:r>
            <a:endParaRPr lang="en-US" sz="2800" b="0" i="0" u="none" strike="noStrike" dirty="0">
              <a:solidFill>
                <a:srgbClr val="191347"/>
              </a:solidFill>
              <a:effectLst/>
              <a:latin typeface="Open Sans"/>
            </a:endParaRPr>
          </a:p>
        </p:txBody>
      </p:sp>
    </p:spTree>
    <p:extLst>
      <p:ext uri="{BB962C8B-B14F-4D97-AF65-F5344CB8AC3E}">
        <p14:creationId xmlns:p14="http://schemas.microsoft.com/office/powerpoint/2010/main" val="11208349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5" name="Rectangle 24">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7" name="Rectangle 26">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29" name="Group 28">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30" name="Straight Connector 29">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useBgFill="1">
        <p:nvSpPr>
          <p:cNvPr id="34" name="Rectangle 33">
            <a:extLst>
              <a:ext uri="{FF2B5EF4-FFF2-40B4-BE49-F238E27FC236}">
                <a16:creationId xmlns:a16="http://schemas.microsoft.com/office/drawing/2014/main" id="{6F40FBDA-CEB1-40F0-9AB9-BD9C402D70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Tip of iceberg submerged in water">
            <a:extLst>
              <a:ext uri="{FF2B5EF4-FFF2-40B4-BE49-F238E27FC236}">
                <a16:creationId xmlns:a16="http://schemas.microsoft.com/office/drawing/2014/main" id="{9C578AB3-9CE4-4142-976C-0C3DB25415A2}"/>
              </a:ext>
            </a:extLst>
          </p:cNvPr>
          <p:cNvPicPr>
            <a:picLocks noChangeAspect="1"/>
          </p:cNvPicPr>
          <p:nvPr/>
        </p:nvPicPr>
        <p:blipFill rotWithShape="1">
          <a:blip r:embed="rId3" cstate="print">
            <a:alphaModFix amt="45000"/>
            <a:extLst>
              <a:ext uri="{28A0092B-C50C-407E-A947-70E740481C1C}">
                <a14:useLocalDpi xmlns:a14="http://schemas.microsoft.com/office/drawing/2010/main" val="0"/>
              </a:ext>
            </a:extLst>
          </a:blip>
          <a:srcRect t="7050" b="12014"/>
          <a:stretch/>
        </p:blipFill>
        <p:spPr>
          <a:xfrm>
            <a:off x="20" y="10"/>
            <a:ext cx="12191980" cy="6857990"/>
          </a:xfrm>
          <a:prstGeom prst="rect">
            <a:avLst/>
          </a:prstGeom>
        </p:spPr>
      </p:pic>
      <p:sp>
        <p:nvSpPr>
          <p:cNvPr id="36" name="Rectangle 35">
            <a:extLst>
              <a:ext uri="{FF2B5EF4-FFF2-40B4-BE49-F238E27FC236}">
                <a16:creationId xmlns:a16="http://schemas.microsoft.com/office/drawing/2014/main" id="{0344D4FE-ABEF-4230-9E4E-AD5782FC7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noFill/>
          <a:ln w="6350" cap="sq" cmpd="sng" algn="ctr">
            <a:solidFill>
              <a:schemeClr val="tx1">
                <a:lumMod val="75000"/>
                <a:lumOff val="25000"/>
              </a:schemeClr>
            </a:solidFill>
            <a:prstDash val="solid"/>
            <a:miter lim="800000"/>
          </a:ln>
          <a:effectLst>
            <a:outerShdw blurRad="50800" algn="ctr" rotWithShape="0">
              <a:prstClr val="black">
                <a:alpha val="66000"/>
              </a:prstClr>
            </a:outerShdw>
            <a:softEdge rad="0"/>
          </a:effectLst>
        </p:spPr>
      </p:sp>
      <p:sp>
        <p:nvSpPr>
          <p:cNvPr id="2" name="Title 1">
            <a:extLst>
              <a:ext uri="{FF2B5EF4-FFF2-40B4-BE49-F238E27FC236}">
                <a16:creationId xmlns:a16="http://schemas.microsoft.com/office/drawing/2014/main" id="{FB1A9F0A-A387-4D28-994D-7D7F56AD0F74}"/>
              </a:ext>
            </a:extLst>
          </p:cNvPr>
          <p:cNvSpPr>
            <a:spLocks noGrp="1"/>
          </p:cNvSpPr>
          <p:nvPr>
            <p:ph type="title"/>
          </p:nvPr>
        </p:nvSpPr>
        <p:spPr>
          <a:xfrm>
            <a:off x="1561708" y="2091263"/>
            <a:ext cx="9068586" cy="2461504"/>
          </a:xfrm>
        </p:spPr>
        <p:txBody>
          <a:bodyPr vert="horz" lIns="91440" tIns="45720" rIns="91440" bIns="45720" rtlCol="0" anchor="ctr">
            <a:normAutofit/>
          </a:bodyPr>
          <a:lstStyle/>
          <a:p>
            <a:pPr algn="ctr">
              <a:lnSpc>
                <a:spcPct val="83000"/>
              </a:lnSpc>
            </a:pPr>
            <a:r>
              <a:rPr lang="en-US" sz="7200" cap="all" spc="-100"/>
              <a:t>Tips and tricks</a:t>
            </a:r>
          </a:p>
        </p:txBody>
      </p:sp>
      <p:sp>
        <p:nvSpPr>
          <p:cNvPr id="38" name="Rectangle 37">
            <a:extLst>
              <a:ext uri="{FF2B5EF4-FFF2-40B4-BE49-F238E27FC236}">
                <a16:creationId xmlns:a16="http://schemas.microsoft.com/office/drawing/2014/main" id="{9325F979-D3F9-4926-81B7-7ACCB31A50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alpha val="80000"/>
              </a:schemeClr>
            </a:solidFill>
            <a:prstDash val="solid"/>
            <a:miter lim="800000"/>
          </a:ln>
          <a:effectLst/>
        </p:spPr>
      </p:sp>
    </p:spTree>
    <p:extLst>
      <p:ext uri="{BB962C8B-B14F-4D97-AF65-F5344CB8AC3E}">
        <p14:creationId xmlns:p14="http://schemas.microsoft.com/office/powerpoint/2010/main" val="2421284299"/>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43">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46" name="Rectangle 45">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54" name="Rectangle 47">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50" name="Group 49">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51" name="Straight Connector 50">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55" name="Rectangle 54">
            <a:extLst>
              <a:ext uri="{FF2B5EF4-FFF2-40B4-BE49-F238E27FC236}">
                <a16:creationId xmlns:a16="http://schemas.microsoft.com/office/drawing/2014/main" id="{1A856DE3-B9AB-43F7-A80F-CB9F149A90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9A5B910-2FDF-4A50-91F0-1A103F9A146B}"/>
              </a:ext>
            </a:extLst>
          </p:cNvPr>
          <p:cNvSpPr>
            <a:spLocks noGrp="1"/>
          </p:cNvSpPr>
          <p:nvPr>
            <p:ph type="title"/>
          </p:nvPr>
        </p:nvSpPr>
        <p:spPr>
          <a:xfrm>
            <a:off x="8560024" y="1559768"/>
            <a:ext cx="3238829" cy="3135379"/>
          </a:xfrm>
        </p:spPr>
        <p:txBody>
          <a:bodyPr vert="horz" lIns="91440" tIns="45720" rIns="91440" bIns="45720" rtlCol="0" anchor="ctr">
            <a:normAutofit/>
          </a:bodyPr>
          <a:lstStyle/>
          <a:p>
            <a:pPr algn="ctr">
              <a:lnSpc>
                <a:spcPct val="83000"/>
              </a:lnSpc>
            </a:pPr>
            <a:r>
              <a:rPr lang="en-US" cap="all" spc="-100" dirty="0" err="1">
                <a:solidFill>
                  <a:srgbClr val="FFFFFF"/>
                </a:solidFill>
              </a:rPr>
              <a:t>Partneri</a:t>
            </a:r>
            <a:endParaRPr lang="en-US" cap="all" spc="-100" dirty="0">
              <a:solidFill>
                <a:srgbClr val="FFFFFF"/>
              </a:solidFill>
            </a:endParaRPr>
          </a:p>
        </p:txBody>
      </p:sp>
      <p:sp>
        <p:nvSpPr>
          <p:cNvPr id="3" name="Content Placeholder 2">
            <a:extLst>
              <a:ext uri="{FF2B5EF4-FFF2-40B4-BE49-F238E27FC236}">
                <a16:creationId xmlns:a16="http://schemas.microsoft.com/office/drawing/2014/main" id="{70A434C9-755A-416E-AA58-B34C3D004A32}"/>
              </a:ext>
            </a:extLst>
          </p:cNvPr>
          <p:cNvSpPr>
            <a:spLocks noGrp="1"/>
          </p:cNvSpPr>
          <p:nvPr>
            <p:ph idx="1"/>
          </p:nvPr>
        </p:nvSpPr>
        <p:spPr>
          <a:xfrm>
            <a:off x="8560024" y="4708186"/>
            <a:ext cx="3238829" cy="1496816"/>
          </a:xfrm>
        </p:spPr>
        <p:txBody>
          <a:bodyPr vert="horz" lIns="91440" tIns="45720" rIns="91440" bIns="45720" rtlCol="0">
            <a:normAutofit/>
          </a:bodyPr>
          <a:lstStyle/>
          <a:p>
            <a:pPr marL="0" indent="0" algn="ctr">
              <a:spcBef>
                <a:spcPts val="0"/>
              </a:spcBef>
              <a:spcAft>
                <a:spcPts val="600"/>
              </a:spcAft>
              <a:buNone/>
            </a:pPr>
            <a:r>
              <a:rPr lang="en-US" sz="1600" spc="80">
                <a:solidFill>
                  <a:srgbClr val="FFFFFF"/>
                </a:solidFill>
                <a:hlinkClick r:id="rId3"/>
              </a:rPr>
              <a:t>EEN </a:t>
            </a:r>
            <a:r>
              <a:rPr lang="en-US" sz="1600" spc="80">
                <a:solidFill>
                  <a:srgbClr val="FFFFFF"/>
                </a:solidFill>
              </a:rPr>
              <a:t>vai Funding and Tender portalā pie konkursa apraksta </a:t>
            </a:r>
          </a:p>
        </p:txBody>
      </p:sp>
      <p:sp useBgFill="1">
        <p:nvSpPr>
          <p:cNvPr id="57" name="Rectangle 56">
            <a:extLst>
              <a:ext uri="{FF2B5EF4-FFF2-40B4-BE49-F238E27FC236}">
                <a16:creationId xmlns:a16="http://schemas.microsoft.com/office/drawing/2014/main" id="{8B4B154C-0A60-41BF-B149-21BD6D9B90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7" y="0"/>
            <a:ext cx="81687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4DC1BCB1-67D2-4359-8F92-3A69D16DD1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19318" y="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1" name="Straight Connector 60">
            <a:extLst>
              <a:ext uri="{FF2B5EF4-FFF2-40B4-BE49-F238E27FC236}">
                <a16:creationId xmlns:a16="http://schemas.microsoft.com/office/drawing/2014/main" id="{8800E080-59F0-4F83-B2C9-C7330EFDF5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33618" y="-1172"/>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5F506867-1785-46B5-8ECF-33F482D02C8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025258" y="-1172"/>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pic>
        <p:nvPicPr>
          <p:cNvPr id="5" name="Picture 4" descr="Graphical user interface, text, application, email&#10;&#10;Description automatically generated">
            <a:extLst>
              <a:ext uri="{FF2B5EF4-FFF2-40B4-BE49-F238E27FC236}">
                <a16:creationId xmlns:a16="http://schemas.microsoft.com/office/drawing/2014/main" id="{14280A85-745B-435F-8FAB-C1B22187671B}"/>
              </a:ext>
            </a:extLst>
          </p:cNvPr>
          <p:cNvPicPr>
            <a:picLocks noChangeAspect="1"/>
          </p:cNvPicPr>
          <p:nvPr/>
        </p:nvPicPr>
        <p:blipFill>
          <a:blip r:embed="rId4"/>
          <a:stretch>
            <a:fillRect/>
          </a:stretch>
        </p:blipFill>
        <p:spPr>
          <a:xfrm>
            <a:off x="643192" y="1481789"/>
            <a:ext cx="6909386" cy="3886529"/>
          </a:xfrm>
          <a:prstGeom prst="rect">
            <a:avLst/>
          </a:prstGeom>
        </p:spPr>
      </p:pic>
      <p:cxnSp>
        <p:nvCxnSpPr>
          <p:cNvPr id="65" name="Straight Connector 64">
            <a:extLst>
              <a:ext uri="{FF2B5EF4-FFF2-40B4-BE49-F238E27FC236}">
                <a16:creationId xmlns:a16="http://schemas.microsoft.com/office/drawing/2014/main" id="{A8A8A2B6-6C82-4F71-BD0A-2E57CD23174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33618" y="644123"/>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24B7AA8-C666-4D93-A8EF-3D37861CDB48}"/>
              </a:ext>
            </a:extLst>
          </p:cNvPr>
          <p:cNvCxnSpPr>
            <a:cxnSpLocks/>
          </p:cNvCxnSpPr>
          <p:nvPr/>
        </p:nvCxnSpPr>
        <p:spPr>
          <a:xfrm flipH="1" flipV="1">
            <a:off x="7639291" y="3958542"/>
            <a:ext cx="428263" cy="5324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07499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60A22-F959-48CB-BA58-5B7B12323911}"/>
              </a:ext>
            </a:extLst>
          </p:cNvPr>
          <p:cNvSpPr>
            <a:spLocks noGrp="1"/>
          </p:cNvSpPr>
          <p:nvPr>
            <p:ph type="title"/>
          </p:nvPr>
        </p:nvSpPr>
        <p:spPr>
          <a:xfrm>
            <a:off x="6846137" y="727626"/>
            <a:ext cx="4602152" cy="1718225"/>
          </a:xfrm>
        </p:spPr>
        <p:txBody>
          <a:bodyPr>
            <a:normAutofit/>
          </a:bodyPr>
          <a:lstStyle/>
          <a:p>
            <a:r>
              <a:rPr lang="lv-LV" sz="3700" dirty="0"/>
              <a:t>Vispārīgi pieteikumu nosacījumi</a:t>
            </a:r>
          </a:p>
        </p:txBody>
      </p:sp>
      <p:sp>
        <p:nvSpPr>
          <p:cNvPr id="135" name="Rectangle 134">
            <a:extLst>
              <a:ext uri="{FF2B5EF4-FFF2-40B4-BE49-F238E27FC236}">
                <a16:creationId xmlns:a16="http://schemas.microsoft.com/office/drawing/2014/main" id="{43047B46-4F2F-4746-8B82-B30EAAAE03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66" y="0"/>
            <a:ext cx="63443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A54E8A8E-D194-4D55-92A3-6B0799722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3024" y="253548"/>
            <a:ext cx="5851795" cy="6384816"/>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pic>
        <p:nvPicPr>
          <p:cNvPr id="9218" name="Picture 2" descr="Pin by Katie Clevenger on This ones for the girls | Gender equality,  Equality, Women issues">
            <a:extLst>
              <a:ext uri="{FF2B5EF4-FFF2-40B4-BE49-F238E27FC236}">
                <a16:creationId xmlns:a16="http://schemas.microsoft.com/office/drawing/2014/main" id="{635F7B00-A9A9-421A-9427-914F467A9B5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759" b="-2"/>
          <a:stretch/>
        </p:blipFill>
        <p:spPr bwMode="auto">
          <a:xfrm>
            <a:off x="407432" y="419292"/>
            <a:ext cx="5522976" cy="605332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A568625D-102B-4049-9F3F-9EFEC2BA9723}"/>
              </a:ext>
            </a:extLst>
          </p:cNvPr>
          <p:cNvSpPr>
            <a:spLocks noGrp="1"/>
          </p:cNvSpPr>
          <p:nvPr>
            <p:ph idx="1"/>
          </p:nvPr>
        </p:nvSpPr>
        <p:spPr>
          <a:xfrm>
            <a:off x="6846137" y="2538919"/>
            <a:ext cx="4602152" cy="3596880"/>
          </a:xfrm>
        </p:spPr>
        <p:txBody>
          <a:bodyPr>
            <a:normAutofit/>
          </a:bodyPr>
          <a:lstStyle/>
          <a:p>
            <a:pPr>
              <a:lnSpc>
                <a:spcPct val="150000"/>
              </a:lnSpc>
            </a:pPr>
            <a:r>
              <a:rPr lang="lv-LV" sz="2400" dirty="0"/>
              <a:t>Dzimumu līdztiesības plāns</a:t>
            </a:r>
          </a:p>
          <a:p>
            <a:pPr lvl="1">
              <a:lnSpc>
                <a:spcPct val="150000"/>
              </a:lnSpc>
            </a:pPr>
            <a:r>
              <a:rPr lang="lv-LV" sz="2000" dirty="0"/>
              <a:t>Katrai juridiskai personai, kas ir valsts iestāde, pētniecības organizācija vai augstākās izglītības iestāde, jābūt </a:t>
            </a:r>
            <a:r>
              <a:rPr lang="lv-LV" sz="2000" dirty="0">
                <a:solidFill>
                  <a:schemeClr val="bg1"/>
                </a:solidFill>
              </a:rPr>
              <a:t>Dzimumu līdztiesības plāns</a:t>
            </a:r>
            <a:r>
              <a:rPr lang="lv-LV" sz="2000" dirty="0"/>
              <a:t>.</a:t>
            </a:r>
          </a:p>
          <a:p>
            <a:pPr lvl="1">
              <a:lnSpc>
                <a:spcPct val="150000"/>
              </a:lnSpc>
            </a:pPr>
            <a:r>
              <a:rPr lang="lv-LV" sz="2000" dirty="0"/>
              <a:t>Uz uzņēmumiem neattiecas!</a:t>
            </a:r>
          </a:p>
        </p:txBody>
      </p:sp>
    </p:spTree>
    <p:extLst>
      <p:ext uri="{BB962C8B-B14F-4D97-AF65-F5344CB8AC3E}">
        <p14:creationId xmlns:p14="http://schemas.microsoft.com/office/powerpoint/2010/main" val="1363882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009E310-C7C2-4F23-B466-4417C8ED3B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gradFill>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51A4F4A1-146B-4D29-852A-F60996679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A4C31FF5-F97E-4082-BFC5-A880DB9F3F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01150" y="457200"/>
            <a:ext cx="8533646"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4" name="Rectangle 13">
            <a:extLst>
              <a:ext uri="{FF2B5EF4-FFF2-40B4-BE49-F238E27FC236}">
                <a16:creationId xmlns:a16="http://schemas.microsoft.com/office/drawing/2014/main" id="{6015B4CE-42DE-4E9B-B800-B5B8142E6F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72467" y="621793"/>
            <a:ext cx="8198780"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67D361CE-0848-4814-BE7A-9744EE315BD3}"/>
              </a:ext>
            </a:extLst>
          </p:cNvPr>
          <p:cNvSpPr>
            <a:spLocks noGrp="1"/>
          </p:cNvSpPr>
          <p:nvPr>
            <p:ph type="title"/>
          </p:nvPr>
        </p:nvSpPr>
        <p:spPr>
          <a:xfrm>
            <a:off x="3844616" y="881210"/>
            <a:ext cx="7417925" cy="1517035"/>
          </a:xfrm>
        </p:spPr>
        <p:txBody>
          <a:bodyPr>
            <a:normAutofit/>
          </a:bodyPr>
          <a:lstStyle/>
          <a:p>
            <a:r>
              <a:rPr lang="lv-LV">
                <a:solidFill>
                  <a:schemeClr val="tx1">
                    <a:lumMod val="75000"/>
                    <a:lumOff val="25000"/>
                  </a:schemeClr>
                </a:solidFill>
              </a:rPr>
              <a:t>EIC vadības struktūra</a:t>
            </a:r>
          </a:p>
        </p:txBody>
      </p:sp>
      <p:sp>
        <p:nvSpPr>
          <p:cNvPr id="3" name="Content Placeholder 2">
            <a:extLst>
              <a:ext uri="{FF2B5EF4-FFF2-40B4-BE49-F238E27FC236}">
                <a16:creationId xmlns:a16="http://schemas.microsoft.com/office/drawing/2014/main" id="{B437D88C-A18B-4E48-ADC4-3DC56CCB534E}"/>
              </a:ext>
            </a:extLst>
          </p:cNvPr>
          <p:cNvSpPr>
            <a:spLocks noGrp="1"/>
          </p:cNvSpPr>
          <p:nvPr>
            <p:ph idx="1"/>
          </p:nvPr>
        </p:nvSpPr>
        <p:spPr>
          <a:xfrm>
            <a:off x="3844616" y="2626840"/>
            <a:ext cx="7245103" cy="3131777"/>
          </a:xfrm>
        </p:spPr>
        <p:txBody>
          <a:bodyPr>
            <a:normAutofit/>
          </a:bodyPr>
          <a:lstStyle/>
          <a:p>
            <a:pPr>
              <a:lnSpc>
                <a:spcPct val="90000"/>
              </a:lnSpc>
            </a:pPr>
            <a:r>
              <a:rPr lang="lv-LV" dirty="0">
                <a:solidFill>
                  <a:schemeClr val="tx1">
                    <a:lumMod val="75000"/>
                    <a:lumOff val="25000"/>
                  </a:schemeClr>
                </a:solidFill>
              </a:rPr>
              <a:t>Projekta pieteikumos būs jānosaka vairāki starpposma mērķi (</a:t>
            </a:r>
            <a:r>
              <a:rPr lang="lv-LV" dirty="0" err="1">
                <a:solidFill>
                  <a:schemeClr val="tx1">
                    <a:lumMod val="75000"/>
                    <a:lumOff val="25000"/>
                  </a:schemeClr>
                </a:solidFill>
              </a:rPr>
              <a:t>milestones</a:t>
            </a:r>
            <a:r>
              <a:rPr lang="lv-LV" dirty="0">
                <a:solidFill>
                  <a:schemeClr val="tx1">
                    <a:lumMod val="75000"/>
                    <a:lumOff val="25000"/>
                  </a:schemeClr>
                </a:solidFill>
              </a:rPr>
              <a:t>), kas tiks izmantoti, lai periodiski pārskatītu progresu. Pārskatīšanā novērtēs, vai darbības, kas paredzētas starpposma mērķa sasniegšanai, ir pabeigtas, un ņems vērā rezultātus un tiešos rezultātus salīdzinājumā ar vispārējiem mērķiem. Pārskatīšanu veiks ar neatkarīgu ekspertu atbalstu, un tos pārraudzīs EIC programmu vadītāji attiecībā uz projektiem, kas ietilpst to portfeļos.
EIC finansētos projektus var iekļaut vienā vai vairākos tematiskos vai uz problēmām balstītos projektu portfeļos.</a:t>
            </a:r>
          </a:p>
        </p:txBody>
      </p:sp>
    </p:spTree>
    <p:extLst>
      <p:ext uri="{BB962C8B-B14F-4D97-AF65-F5344CB8AC3E}">
        <p14:creationId xmlns:p14="http://schemas.microsoft.com/office/powerpoint/2010/main" val="53400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Person wearing football helmet">
            <a:extLst>
              <a:ext uri="{FF2B5EF4-FFF2-40B4-BE49-F238E27FC236}">
                <a16:creationId xmlns:a16="http://schemas.microsoft.com/office/drawing/2014/main" id="{C0C9A785-CC85-4369-B593-CBBA801745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6271" r="20596" b="2"/>
          <a:stretch/>
        </p:blipFill>
        <p:spPr>
          <a:xfrm>
            <a:off x="7837371" y="237744"/>
            <a:ext cx="4124416" cy="6382512"/>
          </a:xfrm>
          <a:prstGeom prst="rect">
            <a:avLst/>
          </a:prstGeom>
        </p:spPr>
      </p:pic>
      <p:sp>
        <p:nvSpPr>
          <p:cNvPr id="10" name="Rectangle 9">
            <a:extLst>
              <a:ext uri="{FF2B5EF4-FFF2-40B4-BE49-F238E27FC236}">
                <a16:creationId xmlns:a16="http://schemas.microsoft.com/office/drawing/2014/main" id="{891D1FF4-7F97-4936-9A4C-9FB71D8FB4F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7744" y="237744"/>
            <a:ext cx="7652977"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F342F63-3E83-43A0-8574-4FD8E5133193}"/>
              </a:ext>
            </a:extLst>
          </p:cNvPr>
          <p:cNvSpPr>
            <a:spLocks noGrp="1"/>
          </p:cNvSpPr>
          <p:nvPr>
            <p:ph type="title"/>
          </p:nvPr>
        </p:nvSpPr>
        <p:spPr>
          <a:xfrm>
            <a:off x="868680" y="642593"/>
            <a:ext cx="6281928" cy="1744183"/>
          </a:xfrm>
        </p:spPr>
        <p:txBody>
          <a:bodyPr>
            <a:normAutofit/>
          </a:bodyPr>
          <a:lstStyle/>
          <a:p>
            <a:r>
              <a:rPr lang="lv-LV" dirty="0"/>
              <a:t>Intelektuālā īpašuma tiesības</a:t>
            </a:r>
          </a:p>
        </p:txBody>
      </p:sp>
      <p:sp>
        <p:nvSpPr>
          <p:cNvPr id="3" name="Content Placeholder 2">
            <a:extLst>
              <a:ext uri="{FF2B5EF4-FFF2-40B4-BE49-F238E27FC236}">
                <a16:creationId xmlns:a16="http://schemas.microsoft.com/office/drawing/2014/main" id="{A6043925-024A-4666-A9E1-695A898B07CE}"/>
              </a:ext>
            </a:extLst>
          </p:cNvPr>
          <p:cNvSpPr>
            <a:spLocks noGrp="1"/>
          </p:cNvSpPr>
          <p:nvPr>
            <p:ph idx="1"/>
          </p:nvPr>
        </p:nvSpPr>
        <p:spPr>
          <a:xfrm>
            <a:off x="868680" y="2386584"/>
            <a:ext cx="6281928" cy="3648456"/>
          </a:xfrm>
        </p:spPr>
        <p:txBody>
          <a:bodyPr>
            <a:normAutofit/>
          </a:bodyPr>
          <a:lstStyle/>
          <a:p>
            <a:r>
              <a:rPr lang="en-US" dirty="0"/>
              <a:t>EIC </a:t>
            </a:r>
            <a:r>
              <a:rPr lang="en-US" dirty="0" err="1"/>
              <a:t>programmu</a:t>
            </a:r>
            <a:r>
              <a:rPr lang="en-US" dirty="0"/>
              <a:t> </a:t>
            </a:r>
            <a:r>
              <a:rPr lang="en-US" dirty="0" err="1"/>
              <a:t>vadītāji</a:t>
            </a:r>
            <a:r>
              <a:rPr lang="en-US" dirty="0"/>
              <a:t> var </a:t>
            </a:r>
            <a:r>
              <a:rPr lang="en-US" dirty="0" err="1"/>
              <a:t>pieprasīt</a:t>
            </a:r>
            <a:r>
              <a:rPr lang="en-US" dirty="0"/>
              <a:t> EIC Pathfinder un EIC </a:t>
            </a:r>
            <a:r>
              <a:rPr lang="lv-LV" dirty="0" err="1"/>
              <a:t>Transition</a:t>
            </a:r>
            <a:r>
              <a:rPr lang="en-US" dirty="0"/>
              <a:t> </a:t>
            </a:r>
            <a:r>
              <a:rPr lang="en-US" dirty="0" err="1"/>
              <a:t>projektus</a:t>
            </a:r>
            <a:r>
              <a:rPr lang="en-US" dirty="0"/>
              <a:t> </a:t>
            </a:r>
            <a:r>
              <a:rPr lang="en-US" dirty="0" err="1"/>
              <a:t>aktīvi</a:t>
            </a:r>
            <a:r>
              <a:rPr lang="en-US" dirty="0"/>
              <a:t> </a:t>
            </a:r>
            <a:r>
              <a:rPr lang="en-US" dirty="0" err="1"/>
              <a:t>apmainīties</a:t>
            </a:r>
            <a:r>
              <a:rPr lang="en-US" dirty="0"/>
              <a:t> </a:t>
            </a:r>
            <a:r>
              <a:rPr lang="en-US" dirty="0" err="1"/>
              <a:t>ar</a:t>
            </a:r>
            <a:r>
              <a:rPr lang="en-US" dirty="0"/>
              <a:t> </a:t>
            </a:r>
            <a:r>
              <a:rPr lang="en-US" dirty="0" err="1"/>
              <a:t>informāciju</a:t>
            </a:r>
            <a:r>
              <a:rPr lang="en-US" dirty="0"/>
              <a:t> par </a:t>
            </a:r>
            <a:r>
              <a:rPr lang="en-US" dirty="0" err="1"/>
              <a:t>rezultātiem</a:t>
            </a:r>
            <a:r>
              <a:rPr lang="en-US" dirty="0"/>
              <a:t> (</a:t>
            </a:r>
            <a:r>
              <a:rPr lang="en-US" dirty="0" err="1"/>
              <a:t>tostarp</a:t>
            </a:r>
            <a:r>
              <a:rPr lang="en-US" dirty="0"/>
              <a:t> </a:t>
            </a:r>
            <a:r>
              <a:rPr lang="en-US" dirty="0" err="1"/>
              <a:t>sākotnējiem</a:t>
            </a:r>
            <a:r>
              <a:rPr lang="en-US" dirty="0"/>
              <a:t> </a:t>
            </a:r>
            <a:r>
              <a:rPr lang="en-US" dirty="0" err="1"/>
              <a:t>konstatējumiem</a:t>
            </a:r>
            <a:r>
              <a:rPr lang="en-US" dirty="0"/>
              <a:t>) </a:t>
            </a:r>
            <a:r>
              <a:rPr lang="en-US" dirty="0" err="1"/>
              <a:t>savā</a:t>
            </a:r>
            <a:r>
              <a:rPr lang="en-US" dirty="0"/>
              <a:t> EIC </a:t>
            </a:r>
            <a:r>
              <a:rPr lang="en-US" dirty="0" err="1"/>
              <a:t>portfelī</a:t>
            </a:r>
            <a:r>
              <a:rPr lang="en-US" dirty="0"/>
              <a:t> un </a:t>
            </a:r>
            <a:r>
              <a:rPr lang="en-US" dirty="0" err="1"/>
              <a:t>ar</a:t>
            </a:r>
            <a:r>
              <a:rPr lang="en-US" dirty="0"/>
              <a:t> </a:t>
            </a:r>
            <a:r>
              <a:rPr lang="en-US" dirty="0" err="1"/>
              <a:t>citiem</a:t>
            </a:r>
            <a:r>
              <a:rPr lang="en-US" dirty="0"/>
              <a:t> </a:t>
            </a:r>
            <a:r>
              <a:rPr lang="en-US" dirty="0" err="1"/>
              <a:t>attiecīgiem</a:t>
            </a:r>
            <a:r>
              <a:rPr lang="en-US" dirty="0"/>
              <a:t> EIC </a:t>
            </a:r>
            <a:r>
              <a:rPr lang="en-US" dirty="0" err="1"/>
              <a:t>projektiem</a:t>
            </a:r>
            <a:r>
              <a:rPr lang="en-US" dirty="0"/>
              <a:t> un </a:t>
            </a:r>
            <a:r>
              <a:rPr lang="en-US" dirty="0" err="1"/>
              <a:t>pusēm</a:t>
            </a:r>
            <a:r>
              <a:rPr lang="en-US" dirty="0"/>
              <a:t>.
</a:t>
            </a:r>
            <a:r>
              <a:rPr lang="lv-LV" dirty="0"/>
              <a:t>Lai nodrošinātu pilnīgu konfidencialitāti, uz šādu koplietošanu attieksies informācijas neizpaušanas pienākumi attiecībā uz konfidenciāliem rezultātiem, un EIC piešķīrēji patur tiesības katrā atsevišķā gadījumā pilnībā atklāt vai neizpaust savu intelektuālo īpašumu.</a:t>
            </a:r>
          </a:p>
        </p:txBody>
      </p:sp>
    </p:spTree>
    <p:extLst>
      <p:ext uri="{BB962C8B-B14F-4D97-AF65-F5344CB8AC3E}">
        <p14:creationId xmlns:p14="http://schemas.microsoft.com/office/powerpoint/2010/main" val="3803400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18399-7C8F-43CF-964A-2272933E2197}"/>
              </a:ext>
            </a:extLst>
          </p:cNvPr>
          <p:cNvSpPr>
            <a:spLocks noGrp="1"/>
          </p:cNvSpPr>
          <p:nvPr>
            <p:ph type="title"/>
          </p:nvPr>
        </p:nvSpPr>
        <p:spPr>
          <a:xfrm>
            <a:off x="1066800" y="642594"/>
            <a:ext cx="10058400" cy="1371600"/>
          </a:xfrm>
        </p:spPr>
        <p:txBody>
          <a:bodyPr>
            <a:normAutofit/>
          </a:bodyPr>
          <a:lstStyle/>
          <a:p>
            <a:r>
              <a:rPr lang="lv-LV" dirty="0" err="1"/>
              <a:t>SoE</a:t>
            </a:r>
            <a:endParaRPr lang="lv-LV" dirty="0"/>
          </a:p>
        </p:txBody>
      </p:sp>
      <p:sp>
        <p:nvSpPr>
          <p:cNvPr id="3" name="Content Placeholder 2">
            <a:extLst>
              <a:ext uri="{FF2B5EF4-FFF2-40B4-BE49-F238E27FC236}">
                <a16:creationId xmlns:a16="http://schemas.microsoft.com/office/drawing/2014/main" id="{46D8510C-4110-4888-AD7A-2F0C5AA1CDD1}"/>
              </a:ext>
            </a:extLst>
          </p:cNvPr>
          <p:cNvSpPr>
            <a:spLocks noGrp="1"/>
          </p:cNvSpPr>
          <p:nvPr>
            <p:ph idx="1"/>
          </p:nvPr>
        </p:nvSpPr>
        <p:spPr>
          <a:xfrm>
            <a:off x="1066800" y="2103120"/>
            <a:ext cx="6352095" cy="3931920"/>
          </a:xfrm>
        </p:spPr>
        <p:txBody>
          <a:bodyPr>
            <a:normAutofit/>
          </a:bodyPr>
          <a:lstStyle/>
          <a:p>
            <a:pPr marL="0" indent="0" algn="just">
              <a:lnSpc>
                <a:spcPct val="150000"/>
              </a:lnSpc>
              <a:buNone/>
            </a:pPr>
            <a:r>
              <a:rPr lang="lv-LV" dirty="0"/>
              <a:t>Izcilības zīmogs ir </a:t>
            </a:r>
            <a:r>
              <a:rPr lang="lv-LV" u="sng" dirty="0"/>
              <a:t>sertifikāts</a:t>
            </a:r>
            <a:r>
              <a:rPr lang="lv-LV" dirty="0"/>
              <a:t>, ko piešķir MVU, kuri piesakās EIC </a:t>
            </a:r>
            <a:r>
              <a:rPr lang="lv-LV" dirty="0" err="1"/>
              <a:t>Transitional</a:t>
            </a:r>
            <a:r>
              <a:rPr lang="lv-LV" dirty="0"/>
              <a:t> vai EIC </a:t>
            </a:r>
            <a:r>
              <a:rPr lang="lv-LV" dirty="0" err="1"/>
              <a:t>Accelerator</a:t>
            </a:r>
            <a:r>
              <a:rPr lang="lv-LV" dirty="0"/>
              <a:t> finansējumam un tiek vērtēti kā atbilstīgi visiem finansēšanas kritērijiem. Izcilības zīmogs nodrošina piekļuvi biznesa paātrināšanas pakalpojumiem un atvieglo finansējumu no citiem avotiem. To piešķir tikai tiem pretendentiem, kuri </a:t>
            </a:r>
            <a:r>
              <a:rPr lang="lv-LV" b="1" dirty="0"/>
              <a:t>dod piekrišanu datu apmaiņai (#basicinfoonly) </a:t>
            </a:r>
            <a:r>
              <a:rPr lang="lv-LV" dirty="0"/>
              <a:t>par savu pieteikumu.</a:t>
            </a:r>
          </a:p>
        </p:txBody>
      </p:sp>
      <p:pic>
        <p:nvPicPr>
          <p:cNvPr id="2050" name="Picture 2" descr="Seal of Excellence – Biogranum">
            <a:extLst>
              <a:ext uri="{FF2B5EF4-FFF2-40B4-BE49-F238E27FC236}">
                <a16:creationId xmlns:a16="http://schemas.microsoft.com/office/drawing/2014/main" id="{A6252003-C0F2-4A8C-A1BF-40BF561B0F8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331" r="22142" b="-2"/>
          <a:stretch/>
        </p:blipFill>
        <p:spPr bwMode="auto">
          <a:xfrm>
            <a:off x="8020571" y="1727855"/>
            <a:ext cx="3019646" cy="3632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7181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3463A-F0D7-464B-B77C-C2DCD8EC8A49}"/>
              </a:ext>
            </a:extLst>
          </p:cNvPr>
          <p:cNvSpPr>
            <a:spLocks noGrp="1"/>
          </p:cNvSpPr>
          <p:nvPr>
            <p:ph type="title"/>
          </p:nvPr>
        </p:nvSpPr>
        <p:spPr/>
        <p:txBody>
          <a:bodyPr>
            <a:normAutofit fontScale="90000"/>
          </a:bodyPr>
          <a:lstStyle/>
          <a:p>
            <a:r>
              <a:rPr lang="lv-LV" sz="4000" dirty="0"/>
              <a:t>«Atbalstīt visus inovācijas talantus, tostarp nepietiekami pārstāvētās kategorijā»</a:t>
            </a:r>
            <a:endParaRPr lang="lv-LV" dirty="0"/>
          </a:p>
        </p:txBody>
      </p:sp>
      <p:sp>
        <p:nvSpPr>
          <p:cNvPr id="3" name="Content Placeholder 2">
            <a:extLst>
              <a:ext uri="{FF2B5EF4-FFF2-40B4-BE49-F238E27FC236}">
                <a16:creationId xmlns:a16="http://schemas.microsoft.com/office/drawing/2014/main" id="{F16CA7D8-7D76-481A-9C0D-AFB2FDEADEBE}"/>
              </a:ext>
            </a:extLst>
          </p:cNvPr>
          <p:cNvSpPr>
            <a:spLocks noGrp="1"/>
          </p:cNvSpPr>
          <p:nvPr>
            <p:ph idx="1"/>
          </p:nvPr>
        </p:nvSpPr>
        <p:spPr>
          <a:xfrm>
            <a:off x="1066800" y="2403230"/>
            <a:ext cx="10058400" cy="3631809"/>
          </a:xfrm>
        </p:spPr>
        <p:txBody>
          <a:bodyPr>
            <a:normAutofit fontScale="92500"/>
          </a:bodyPr>
          <a:lstStyle/>
          <a:p>
            <a:pPr>
              <a:lnSpc>
                <a:spcPct val="110000"/>
              </a:lnSpc>
            </a:pPr>
            <a:r>
              <a:rPr lang="lv-LV" dirty="0"/>
              <a:t>Vismaz 40 % no EIC žūriju un EIC ekspertu vērtētājiem būs sievietes ar mērķi sasniegt 50 %;
Uzņēmumi un projekti, kas uzaicināti uz intervijām EIC </a:t>
            </a:r>
            <a:r>
              <a:rPr lang="lv-LV" dirty="0" err="1"/>
              <a:t>Accelerator</a:t>
            </a:r>
            <a:r>
              <a:rPr lang="lv-LV" dirty="0"/>
              <a:t> un </a:t>
            </a:r>
            <a:r>
              <a:rPr lang="lv-LV" dirty="0" err="1"/>
              <a:t>Transition</a:t>
            </a:r>
            <a:r>
              <a:rPr lang="lv-LV" dirty="0"/>
              <a:t>, tiks atlasīti, pamatojoties uz izcilību, vienlaikus cenšoties panākt sieviešu vadītu MVU spēcīgu pārstāvību;
</a:t>
            </a:r>
            <a:r>
              <a:rPr lang="en-US" dirty="0"/>
              <a:t>Business Accelerator Services </a:t>
            </a:r>
            <a:r>
              <a:rPr lang="en-US" dirty="0" err="1"/>
              <a:t>ietver</a:t>
            </a:r>
            <a:r>
              <a:rPr lang="en-US" dirty="0"/>
              <a:t> </a:t>
            </a:r>
            <a:r>
              <a:rPr lang="en-US" dirty="0" err="1"/>
              <a:t>īpašus</a:t>
            </a:r>
            <a:r>
              <a:rPr lang="en-US" dirty="0"/>
              <a:t> </a:t>
            </a:r>
            <a:r>
              <a:rPr lang="en-US" dirty="0" err="1"/>
              <a:t>pakalpojumus</a:t>
            </a:r>
            <a:r>
              <a:rPr lang="en-US" dirty="0"/>
              <a:t> </a:t>
            </a:r>
            <a:r>
              <a:rPr lang="en-US" dirty="0" err="1"/>
              <a:t>sievietēm</a:t>
            </a:r>
            <a:r>
              <a:rPr lang="en-US" dirty="0"/>
              <a:t> </a:t>
            </a:r>
            <a:r>
              <a:rPr lang="en-US" dirty="0" err="1"/>
              <a:t>dibinātājām</a:t>
            </a:r>
            <a:r>
              <a:rPr lang="lv-LV" dirty="0"/>
              <a:t>;</a:t>
            </a:r>
          </a:p>
          <a:p>
            <a:pPr>
              <a:lnSpc>
                <a:spcPct val="110000"/>
              </a:lnSpc>
            </a:pPr>
            <a:r>
              <a:rPr lang="en-US" dirty="0" err="1"/>
              <a:t>Dzimumu</a:t>
            </a:r>
            <a:r>
              <a:rPr lang="en-US" dirty="0"/>
              <a:t> </a:t>
            </a:r>
            <a:r>
              <a:rPr lang="en-US" dirty="0" err="1"/>
              <a:t>līdzsvar</a:t>
            </a:r>
            <a:r>
              <a:rPr lang="lv-LV" dirty="0"/>
              <a:t>s</a:t>
            </a:r>
            <a:r>
              <a:rPr lang="en-US" dirty="0"/>
              <a:t> </a:t>
            </a:r>
            <a:r>
              <a:rPr lang="en-US" dirty="0" err="1"/>
              <a:t>starp</a:t>
            </a:r>
            <a:r>
              <a:rPr lang="en-US" dirty="0"/>
              <a:t> </a:t>
            </a:r>
            <a:r>
              <a:rPr lang="lv-LV" dirty="0"/>
              <a:t>WP </a:t>
            </a:r>
            <a:r>
              <a:rPr lang="en-US" dirty="0"/>
              <a:t>EIC Pathfinder un EIC </a:t>
            </a:r>
            <a:r>
              <a:rPr lang="lv-LV" dirty="0" err="1"/>
              <a:t>Transition</a:t>
            </a:r>
            <a:r>
              <a:rPr lang="lv-LV" dirty="0"/>
              <a:t> izmantos</a:t>
            </a:r>
            <a:r>
              <a:rPr lang="en-US" dirty="0"/>
              <a:t> par </a:t>
            </a:r>
            <a:r>
              <a:rPr lang="en-US" dirty="0" err="1"/>
              <a:t>kritēriju</a:t>
            </a:r>
            <a:r>
              <a:rPr lang="en-US" dirty="0"/>
              <a:t> </a:t>
            </a:r>
            <a:r>
              <a:rPr lang="en-US" dirty="0" err="1"/>
              <a:t>vienāda</a:t>
            </a:r>
            <a:r>
              <a:rPr lang="en-US" dirty="0"/>
              <a:t> </a:t>
            </a:r>
            <a:r>
              <a:rPr lang="en-US" dirty="0" err="1"/>
              <a:t>rezultāta</a:t>
            </a:r>
            <a:r>
              <a:rPr lang="en-US" dirty="0"/>
              <a:t> </a:t>
            </a:r>
            <a:r>
              <a:rPr lang="en-US" dirty="0" err="1"/>
              <a:t>gadījumā</a:t>
            </a:r>
            <a:r>
              <a:rPr lang="en-US" dirty="0"/>
              <a:t>;</a:t>
            </a:r>
            <a:endParaRPr lang="lv-LV" dirty="0"/>
          </a:p>
          <a:p>
            <a:pPr>
              <a:lnSpc>
                <a:spcPct val="110000"/>
              </a:lnSpc>
            </a:pPr>
            <a:r>
              <a:rPr lang="lv-LV" dirty="0"/>
              <a:t>P</a:t>
            </a:r>
            <a:r>
              <a:rPr lang="en-US" dirty="0" err="1"/>
              <a:t>alielināts</a:t>
            </a:r>
            <a:r>
              <a:rPr lang="en-US" dirty="0"/>
              <a:t> </a:t>
            </a:r>
            <a:r>
              <a:rPr lang="en-US" dirty="0">
                <a:hlinkClick r:id="rId2"/>
              </a:rPr>
              <a:t>WomenTech.EU </a:t>
            </a:r>
            <a:r>
              <a:rPr lang="en-US" dirty="0" err="1"/>
              <a:t>shēmas</a:t>
            </a:r>
            <a:r>
              <a:rPr lang="en-US" dirty="0"/>
              <a:t> </a:t>
            </a:r>
            <a:r>
              <a:rPr lang="en-US" dirty="0" err="1"/>
              <a:t>budžets</a:t>
            </a:r>
            <a:r>
              <a:rPr lang="en-US" dirty="0"/>
              <a:t> no 2 </a:t>
            </a:r>
            <a:r>
              <a:rPr lang="en-US" dirty="0" err="1"/>
              <a:t>miljoniem</a:t>
            </a:r>
            <a:r>
              <a:rPr lang="en-US" dirty="0"/>
              <a:t> </a:t>
            </a:r>
            <a:r>
              <a:rPr lang="en-US" dirty="0" err="1"/>
              <a:t>eiro</a:t>
            </a:r>
            <a:r>
              <a:rPr lang="en-US" dirty="0"/>
              <a:t> </a:t>
            </a:r>
            <a:r>
              <a:rPr lang="en-US" dirty="0" err="1"/>
              <a:t>līdz</a:t>
            </a:r>
            <a:r>
              <a:rPr lang="en-US" dirty="0"/>
              <a:t> 10 </a:t>
            </a:r>
            <a:r>
              <a:rPr lang="en-US" dirty="0" err="1"/>
              <a:t>miljoniem</a:t>
            </a:r>
            <a:r>
              <a:rPr lang="en-US" dirty="0"/>
              <a:t> </a:t>
            </a:r>
            <a:r>
              <a:rPr lang="en-US" dirty="0" err="1"/>
              <a:t>eiro</a:t>
            </a:r>
            <a:r>
              <a:rPr lang="en-US" dirty="0"/>
              <a:t> (75 k </a:t>
            </a:r>
            <a:r>
              <a:rPr lang="lv-LV" dirty="0"/>
              <a:t>granti</a:t>
            </a:r>
            <a:r>
              <a:rPr lang="en-US" dirty="0"/>
              <a:t>);
</a:t>
            </a:r>
            <a:r>
              <a:rPr lang="lv-LV" i="1" dirty="0"/>
              <a:t>Visi EIC </a:t>
            </a:r>
            <a:r>
              <a:rPr lang="lv-LV" i="1" dirty="0" err="1"/>
              <a:t>Accelerator</a:t>
            </a:r>
            <a:r>
              <a:rPr lang="lv-LV" i="1" dirty="0"/>
              <a:t> pretendenti, kas saņems </a:t>
            </a:r>
            <a:r>
              <a:rPr lang="lv-LV" b="1" i="1" dirty="0"/>
              <a:t>GO </a:t>
            </a:r>
            <a:r>
              <a:rPr lang="lv-LV" i="1" dirty="0"/>
              <a:t>1.solī, saņems trīs dienu </a:t>
            </a:r>
            <a:r>
              <a:rPr lang="lv-LV" i="1" dirty="0" err="1"/>
              <a:t>koučingu</a:t>
            </a:r>
            <a:r>
              <a:rPr lang="lv-LV" i="1" dirty="0"/>
              <a:t>, lai sagatavotu savu pieteikumu.</a:t>
            </a:r>
            <a:endParaRPr lang="lv-LV" dirty="0"/>
          </a:p>
        </p:txBody>
      </p:sp>
    </p:spTree>
    <p:extLst>
      <p:ext uri="{BB962C8B-B14F-4D97-AF65-F5344CB8AC3E}">
        <p14:creationId xmlns:p14="http://schemas.microsoft.com/office/powerpoint/2010/main" val="3880963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3">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3" name="Rectangle 72">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2295" name="Rectangle 74">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2296" name="Rectangle 76">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2297" name="Group 78">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80" name="Straight Connector 79">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12298" name="Rectangle 83">
            <a:extLst>
              <a:ext uri="{FF2B5EF4-FFF2-40B4-BE49-F238E27FC236}">
                <a16:creationId xmlns:a16="http://schemas.microsoft.com/office/drawing/2014/main" id="{2BEE9E27-5550-4DAA-935D-B987C11606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190" y="457200"/>
            <a:ext cx="11281609" cy="5943603"/>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pic>
        <p:nvPicPr>
          <p:cNvPr id="12290" name="Picture 2" descr="How To Become An Expert In Anything | by Tim Denning | Mission.org | Medium">
            <a:extLst>
              <a:ext uri="{FF2B5EF4-FFF2-40B4-BE49-F238E27FC236}">
                <a16:creationId xmlns:a16="http://schemas.microsoft.com/office/drawing/2014/main" id="{4077F15B-3684-4C96-A569-55D959749C4E}"/>
              </a:ext>
            </a:extLst>
          </p:cNvPr>
          <p:cNvPicPr>
            <a:picLocks noChangeAspect="1" noChangeArrowheads="1"/>
          </p:cNvPicPr>
          <p:nvPr/>
        </p:nvPicPr>
        <p:blipFill rotWithShape="1">
          <a:blip r:embed="rId4">
            <a:duotone>
              <a:schemeClr val="accent3">
                <a:shade val="45000"/>
                <a:satMod val="135000"/>
              </a:schemeClr>
              <a:prstClr val="white"/>
            </a:duotone>
            <a:extLst>
              <a:ext uri="{28A0092B-C50C-407E-A947-70E740481C1C}">
                <a14:useLocalDpi xmlns:a14="http://schemas.microsoft.com/office/drawing/2010/main" val="0"/>
              </a:ext>
            </a:extLst>
          </a:blip>
          <a:srcRect l="3657" r="44908" b="1"/>
          <a:stretch/>
        </p:blipFill>
        <p:spPr bwMode="auto">
          <a:xfrm>
            <a:off x="7228702" y="621793"/>
            <a:ext cx="4342547" cy="5614416"/>
          </a:xfrm>
          <a:prstGeom prst="rect">
            <a:avLst/>
          </a:prstGeom>
          <a:noFill/>
          <a:extLst>
            <a:ext uri="{909E8E84-426E-40DD-AFC4-6F175D3DCCD1}">
              <a14:hiddenFill xmlns:a14="http://schemas.microsoft.com/office/drawing/2010/main">
                <a:solidFill>
                  <a:srgbClr val="FFFFFF"/>
                </a:solidFill>
              </a14:hiddenFill>
            </a:ext>
          </a:extLst>
        </p:spPr>
      </p:pic>
      <p:sp>
        <p:nvSpPr>
          <p:cNvPr id="12299" name="Rectangle 85">
            <a:extLst>
              <a:ext uri="{FF2B5EF4-FFF2-40B4-BE49-F238E27FC236}">
                <a16:creationId xmlns:a16="http://schemas.microsoft.com/office/drawing/2014/main" id="{9B4AF4B7-C89D-4321-877F-0944ED8F45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6738" y="621793"/>
            <a:ext cx="10954512" cy="5614416"/>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340BE5E4-D532-4381-A2E9-DB9550A8CD74}"/>
              </a:ext>
            </a:extLst>
          </p:cNvPr>
          <p:cNvSpPr>
            <a:spLocks noGrp="1"/>
          </p:cNvSpPr>
          <p:nvPr>
            <p:ph type="title"/>
          </p:nvPr>
        </p:nvSpPr>
        <p:spPr>
          <a:xfrm>
            <a:off x="1136849" y="1348844"/>
            <a:ext cx="5716338" cy="3042706"/>
          </a:xfrm>
        </p:spPr>
        <p:txBody>
          <a:bodyPr vert="horz" lIns="91440" tIns="45720" rIns="91440" bIns="45720" rtlCol="0" anchor="ctr">
            <a:normAutofit/>
          </a:bodyPr>
          <a:lstStyle/>
          <a:p>
            <a:pPr algn="ctr">
              <a:lnSpc>
                <a:spcPct val="83000"/>
              </a:lnSpc>
            </a:pPr>
            <a:r>
              <a:rPr lang="en-US" sz="6000" i="0" cap="all" spc="-100"/>
              <a:t>Work as an expert</a:t>
            </a:r>
            <a:endParaRPr lang="en-US" sz="6000" cap="all" spc="-100"/>
          </a:p>
        </p:txBody>
      </p:sp>
      <p:sp>
        <p:nvSpPr>
          <p:cNvPr id="3" name="Content Placeholder 2">
            <a:extLst>
              <a:ext uri="{FF2B5EF4-FFF2-40B4-BE49-F238E27FC236}">
                <a16:creationId xmlns:a16="http://schemas.microsoft.com/office/drawing/2014/main" id="{7F95EF89-773F-47C3-9C5E-407631F09663}"/>
              </a:ext>
            </a:extLst>
          </p:cNvPr>
          <p:cNvSpPr>
            <a:spLocks noGrp="1"/>
          </p:cNvSpPr>
          <p:nvPr>
            <p:ph idx="1"/>
          </p:nvPr>
        </p:nvSpPr>
        <p:spPr>
          <a:xfrm>
            <a:off x="1317386" y="4401926"/>
            <a:ext cx="5355264" cy="1230389"/>
          </a:xfrm>
        </p:spPr>
        <p:txBody>
          <a:bodyPr vert="horz" lIns="91440" tIns="45720" rIns="91440" bIns="45720" rtlCol="0">
            <a:normAutofit/>
          </a:bodyPr>
          <a:lstStyle/>
          <a:p>
            <a:pPr marL="0" indent="0" algn="ctr">
              <a:spcBef>
                <a:spcPts val="0"/>
              </a:spcBef>
              <a:spcAft>
                <a:spcPts val="600"/>
              </a:spcAft>
              <a:buNone/>
            </a:pPr>
            <a:r>
              <a:rPr lang="en-US" sz="2000" spc="80" dirty="0">
                <a:hlinkClick r:id="rId5"/>
              </a:rPr>
              <a:t>https://ec.europa.eu/info/funding-tenders/opportunities/portal/screen/work-as-an-expert</a:t>
            </a:r>
            <a:r>
              <a:rPr lang="en-US" sz="2000" spc="80" dirty="0"/>
              <a:t> </a:t>
            </a:r>
          </a:p>
        </p:txBody>
      </p:sp>
      <p:sp>
        <p:nvSpPr>
          <p:cNvPr id="12300" name="Rectangle 87">
            <a:extLst>
              <a:ext uri="{FF2B5EF4-FFF2-40B4-BE49-F238E27FC236}">
                <a16:creationId xmlns:a16="http://schemas.microsoft.com/office/drawing/2014/main" id="{486F1C7C-0D59-4A57-B9FF-60AF2D0EC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34898" y="446824"/>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2301" name="Straight Connector 89">
            <a:extLst>
              <a:ext uri="{FF2B5EF4-FFF2-40B4-BE49-F238E27FC236}">
                <a16:creationId xmlns:a16="http://schemas.microsoft.com/office/drawing/2014/main" id="{5735DC8C-B370-4340-B37D-4472C16391A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2302" name="Straight Connector 91">
            <a:extLst>
              <a:ext uri="{FF2B5EF4-FFF2-40B4-BE49-F238E27FC236}">
                <a16:creationId xmlns:a16="http://schemas.microsoft.com/office/drawing/2014/main" id="{C404BB8C-445B-49D4-853C-25A93128629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840838" y="446823"/>
            <a:ext cx="0" cy="64008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2303" name="Straight Connector 93">
            <a:extLst>
              <a:ext uri="{FF2B5EF4-FFF2-40B4-BE49-F238E27FC236}">
                <a16:creationId xmlns:a16="http://schemas.microsoft.com/office/drawing/2014/main" id="{045B8EE3-9336-45C5-ACE9-280CCFD2F81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149198" y="1092118"/>
            <a:ext cx="1691640" cy="0"/>
          </a:xfrm>
          <a:prstGeom prst="line">
            <a:avLst/>
          </a:prstGeom>
          <a:solidFill>
            <a:schemeClr val="tx1">
              <a:lumMod val="85000"/>
              <a:lumOff val="15000"/>
            </a:schemeClr>
          </a:solidFill>
          <a:ln>
            <a:solidFill>
              <a:schemeClr val="tx1">
                <a:lumMod val="75000"/>
                <a:lumOff val="25000"/>
              </a:schemeClr>
            </a:solidFill>
            <a:miter lim="800000"/>
          </a:ln>
        </p:spPr>
        <p:style>
          <a:lnRef idx="1">
            <a:schemeClr val="accent1"/>
          </a:lnRef>
          <a:fillRef idx="0">
            <a:schemeClr val="accent1"/>
          </a:fillRef>
          <a:effectRef idx="0">
            <a:schemeClr val="accent1"/>
          </a:effectRef>
          <a:fontRef idx="minor">
            <a:schemeClr val="tx1"/>
          </a:fontRef>
        </p:style>
      </p:cxnSp>
      <p:pic>
        <p:nvPicPr>
          <p:cNvPr id="5" name="Graphic 4" descr="Cursor with solid fill">
            <a:extLst>
              <a:ext uri="{FF2B5EF4-FFF2-40B4-BE49-F238E27FC236}">
                <a16:creationId xmlns:a16="http://schemas.microsoft.com/office/drawing/2014/main" id="{4AC4EE13-7720-4221-B040-3E166D9F4CF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40838" y="4725928"/>
            <a:ext cx="914400" cy="914400"/>
          </a:xfrm>
          <a:prstGeom prst="rect">
            <a:avLst/>
          </a:prstGeom>
        </p:spPr>
      </p:pic>
    </p:spTree>
    <p:extLst>
      <p:ext uri="{BB962C8B-B14F-4D97-AF65-F5344CB8AC3E}">
        <p14:creationId xmlns:p14="http://schemas.microsoft.com/office/powerpoint/2010/main" val="11799665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20">
            <a:extLst>
              <a:ext uri="{FF2B5EF4-FFF2-40B4-BE49-F238E27FC236}">
                <a16:creationId xmlns:a16="http://schemas.microsoft.com/office/drawing/2014/main" id="{3A8C6BC2-E9E2-4780-8A41-064073CD43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51" name="Rectangle 22">
            <a:extLst>
              <a:ext uri="{FF2B5EF4-FFF2-40B4-BE49-F238E27FC236}">
                <a16:creationId xmlns:a16="http://schemas.microsoft.com/office/drawing/2014/main" id="{E70450CF-22E9-4B1D-B146-30FEE770C4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52" name="Rectangle 24">
            <a:extLst>
              <a:ext uri="{FF2B5EF4-FFF2-40B4-BE49-F238E27FC236}">
                <a16:creationId xmlns:a16="http://schemas.microsoft.com/office/drawing/2014/main" id="{80238079-1F65-476A-BC6C-F2D3BD268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53" name="Rectangle 26">
            <a:extLst>
              <a:ext uri="{FF2B5EF4-FFF2-40B4-BE49-F238E27FC236}">
                <a16:creationId xmlns:a16="http://schemas.microsoft.com/office/drawing/2014/main" id="{3740C935-D2D3-4F63-A4DA-CD768BB3F4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54" name="Group 28">
            <a:extLst>
              <a:ext uri="{FF2B5EF4-FFF2-40B4-BE49-F238E27FC236}">
                <a16:creationId xmlns:a16="http://schemas.microsoft.com/office/drawing/2014/main" id="{BE8D8045-0F80-4964-B591-0D599AB42D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30" name="Straight Connector 29">
              <a:extLst>
                <a:ext uri="{FF2B5EF4-FFF2-40B4-BE49-F238E27FC236}">
                  <a16:creationId xmlns:a16="http://schemas.microsoft.com/office/drawing/2014/main" id="{AF8A5889-0EE6-4E19-98FE-29F79E987B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B0FE4C3-64BE-4A2B-818D-4D84479344F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4670D04-30D8-487E-A3F4-0655E48016D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55" name="Rectangle 33">
            <a:extLst>
              <a:ext uri="{FF2B5EF4-FFF2-40B4-BE49-F238E27FC236}">
                <a16:creationId xmlns:a16="http://schemas.microsoft.com/office/drawing/2014/main" id="{BA2DA490-E823-4036-9D15-432B448B97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
        <p:nvSpPr>
          <p:cNvPr id="56" name="Rectangle 35">
            <a:extLst>
              <a:ext uri="{FF2B5EF4-FFF2-40B4-BE49-F238E27FC236}">
                <a16:creationId xmlns:a16="http://schemas.microsoft.com/office/drawing/2014/main" id="{3916D54B-8E7C-4178-A4E7-A31CFE02E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337" y="643464"/>
            <a:ext cx="6269159" cy="5571072"/>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57" name="Rectangle 37">
            <a:extLst>
              <a:ext uri="{FF2B5EF4-FFF2-40B4-BE49-F238E27FC236}">
                <a16:creationId xmlns:a16="http://schemas.microsoft.com/office/drawing/2014/main" id="{0BB73BD8-F66C-4C51-A4F6-AA80C5212F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16" y="809244"/>
            <a:ext cx="5943600" cy="5239512"/>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132C1595-546E-455B-B246-7446F9AD3C9B}"/>
              </a:ext>
            </a:extLst>
          </p:cNvPr>
          <p:cNvSpPr>
            <a:spLocks noGrp="1"/>
          </p:cNvSpPr>
          <p:nvPr>
            <p:ph type="title"/>
          </p:nvPr>
        </p:nvSpPr>
        <p:spPr>
          <a:xfrm>
            <a:off x="1243632" y="1559768"/>
            <a:ext cx="5068568" cy="3135379"/>
          </a:xfrm>
        </p:spPr>
        <p:txBody>
          <a:bodyPr vert="horz" lIns="91440" tIns="45720" rIns="91440" bIns="45720" rtlCol="0" anchor="ctr">
            <a:normAutofit/>
          </a:bodyPr>
          <a:lstStyle/>
          <a:p>
            <a:pPr algn="ctr">
              <a:lnSpc>
                <a:spcPct val="83000"/>
              </a:lnSpc>
            </a:pPr>
            <a:r>
              <a:rPr lang="en-US" sz="6000" cap="all" spc="-100"/>
              <a:t>Iedvesmas avots</a:t>
            </a:r>
          </a:p>
        </p:txBody>
      </p:sp>
      <p:sp>
        <p:nvSpPr>
          <p:cNvPr id="58" name="Rectangle 39">
            <a:extLst>
              <a:ext uri="{FF2B5EF4-FFF2-40B4-BE49-F238E27FC236}">
                <a16:creationId xmlns:a16="http://schemas.microsoft.com/office/drawing/2014/main" id="{501E7C37-1EE3-4171-9A50-BCC708C33B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17796" y="640856"/>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9" name="Straight Connector 41">
            <a:extLst>
              <a:ext uri="{FF2B5EF4-FFF2-40B4-BE49-F238E27FC236}">
                <a16:creationId xmlns:a16="http://schemas.microsoft.com/office/drawing/2014/main" id="{A66CAAE7-557B-4480-9C97-78BD93145DB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932096"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0" name="Straight Connector 43">
            <a:extLst>
              <a:ext uri="{FF2B5EF4-FFF2-40B4-BE49-F238E27FC236}">
                <a16:creationId xmlns:a16="http://schemas.microsoft.com/office/drawing/2014/main" id="{2F71BFE5-63BE-404D-BFAE-09D4E0A96F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23736" y="640855"/>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61" name="Straight Connector 45">
            <a:extLst>
              <a:ext uri="{FF2B5EF4-FFF2-40B4-BE49-F238E27FC236}">
                <a16:creationId xmlns:a16="http://schemas.microsoft.com/office/drawing/2014/main" id="{CAC03006-B56C-495E-A075-9344A31DDBB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932096" y="1286150"/>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62" name="Rectangle 47">
            <a:extLst>
              <a:ext uri="{FF2B5EF4-FFF2-40B4-BE49-F238E27FC236}">
                <a16:creationId xmlns:a16="http://schemas.microsoft.com/office/drawing/2014/main" id="{D0AC0D57-4F85-47C6-8DC4-EB6D553CD1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055" y="0"/>
            <a:ext cx="463600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hlinkClick r:id="rId3"/>
            <a:extLst>
              <a:ext uri="{FF2B5EF4-FFF2-40B4-BE49-F238E27FC236}">
                <a16:creationId xmlns:a16="http://schemas.microsoft.com/office/drawing/2014/main" id="{6EE1C3D1-D027-4A4D-94A2-A92FE02FF55F}"/>
              </a:ext>
            </a:extLst>
          </p:cNvPr>
          <p:cNvPicPr>
            <a:picLocks noChangeAspect="1"/>
          </p:cNvPicPr>
          <p:nvPr/>
        </p:nvPicPr>
        <p:blipFill rotWithShape="1">
          <a:blip r:embed="rId4"/>
          <a:srcRect l="22258" t="15914" r="54275" b="26753"/>
          <a:stretch/>
        </p:blipFill>
        <p:spPr>
          <a:xfrm>
            <a:off x="8199519" y="1126998"/>
            <a:ext cx="3357629" cy="4614264"/>
          </a:xfrm>
          <a:prstGeom prst="rect">
            <a:avLst/>
          </a:prstGeom>
        </p:spPr>
      </p:pic>
    </p:spTree>
    <p:extLst>
      <p:ext uri="{BB962C8B-B14F-4D97-AF65-F5344CB8AC3E}">
        <p14:creationId xmlns:p14="http://schemas.microsoft.com/office/powerpoint/2010/main" val="26769998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shade val="92000"/>
                <a:satMod val="160000"/>
              </a:schemeClr>
            </a:gs>
            <a:gs pos="77000">
              <a:schemeClr val="bg2">
                <a:tint val="100000"/>
                <a:shade val="73000"/>
                <a:satMod val="155000"/>
              </a:schemeClr>
            </a:gs>
            <a:gs pos="100000">
              <a:schemeClr val="bg2">
                <a:tint val="100000"/>
                <a:shade val="67000"/>
                <a:satMod val="145000"/>
              </a:schemeClr>
            </a:gs>
          </a:gsLst>
          <a:lin ang="5400000" scaled="0"/>
        </a:gradFill>
        <a:effectLst/>
      </p:bgPr>
    </p:bg>
    <p:spTree>
      <p:nvGrpSpPr>
        <p:cNvPr id="1" name=""/>
        <p:cNvGrpSpPr/>
        <p:nvPr/>
      </p:nvGrpSpPr>
      <p:grpSpPr>
        <a:xfrm>
          <a:off x="0" y="0"/>
          <a:ext cx="0" cy="0"/>
          <a:chOff x="0" y="0"/>
          <a:chExt cx="0" cy="0"/>
        </a:xfrm>
      </p:grpSpPr>
      <p:sp>
        <p:nvSpPr>
          <p:cNvPr id="30" name="Rectangle 9">
            <a:extLst>
              <a:ext uri="{FF2B5EF4-FFF2-40B4-BE49-F238E27FC236}">
                <a16:creationId xmlns:a16="http://schemas.microsoft.com/office/drawing/2014/main" id="{1B5D6631-F74B-410E-B60D-7C97D6D770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32" name="Rectangle 11">
            <a:extLst>
              <a:ext uri="{FF2B5EF4-FFF2-40B4-BE49-F238E27FC236}">
                <a16:creationId xmlns:a16="http://schemas.microsoft.com/office/drawing/2014/main" id="{6F300CB1-0412-47A2-BA30-07135C98E7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34" name="Rectangle 13">
            <a:extLst>
              <a:ext uri="{FF2B5EF4-FFF2-40B4-BE49-F238E27FC236}">
                <a16:creationId xmlns:a16="http://schemas.microsoft.com/office/drawing/2014/main" id="{C1AC820A-F7A7-46F3-933A-2CCC7201D3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5" name="Rectangle 15">
            <a:extLst>
              <a:ext uri="{FF2B5EF4-FFF2-40B4-BE49-F238E27FC236}">
                <a16:creationId xmlns:a16="http://schemas.microsoft.com/office/drawing/2014/main" id="{8DAFCA3D-277C-4C06-BC17-5108F3A700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6" name="Group 17">
            <a:extLst>
              <a:ext uri="{FF2B5EF4-FFF2-40B4-BE49-F238E27FC236}">
                <a16:creationId xmlns:a16="http://schemas.microsoft.com/office/drawing/2014/main" id="{5457DF47-900A-447E-9B61-2B94B749506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828372" y="1267730"/>
            <a:ext cx="1567331" cy="645295"/>
            <a:chOff x="5318306" y="1386268"/>
            <a:chExt cx="1567331" cy="645295"/>
          </a:xfrm>
        </p:grpSpPr>
        <p:cxnSp>
          <p:nvCxnSpPr>
            <p:cNvPr id="19" name="Straight Connector 18">
              <a:extLst>
                <a:ext uri="{FF2B5EF4-FFF2-40B4-BE49-F238E27FC236}">
                  <a16:creationId xmlns:a16="http://schemas.microsoft.com/office/drawing/2014/main" id="{84772325-EEFF-4BA8-841C-29A78A2E43F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D3094C5-7785-41DD-B095-217D26651E5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D3CF66E-289D-4AB8-85D9-C0B9AE18B60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pic>
        <p:nvPicPr>
          <p:cNvPr id="5" name="Picture 4" descr="Stack of colorful files">
            <a:extLst>
              <a:ext uri="{FF2B5EF4-FFF2-40B4-BE49-F238E27FC236}">
                <a16:creationId xmlns:a16="http://schemas.microsoft.com/office/drawing/2014/main" id="{FB9F2ED0-D121-4A64-B1BE-B4C874D15300}"/>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7" name="Rectangle 22">
            <a:extLst>
              <a:ext uri="{FF2B5EF4-FFF2-40B4-BE49-F238E27FC236}">
                <a16:creationId xmlns:a16="http://schemas.microsoft.com/office/drawing/2014/main" id="{8A3844E6-D96A-41C1-870D-EE39760D72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alpha val="94000"/>
            </a:schemeClr>
          </a:solidFill>
          <a:ln w="6350" cap="flat" cmpd="sng" algn="ctr">
            <a:noFill/>
            <a:prstDash val="solid"/>
          </a:ln>
          <a:effectLst>
            <a:softEdge rad="0"/>
          </a:effectLst>
        </p:spPr>
      </p:sp>
      <p:sp>
        <p:nvSpPr>
          <p:cNvPr id="38" name="Rectangle 24">
            <a:extLst>
              <a:ext uri="{FF2B5EF4-FFF2-40B4-BE49-F238E27FC236}">
                <a16:creationId xmlns:a16="http://schemas.microsoft.com/office/drawing/2014/main" id="{F2A92315-CB5C-4EB8-992E-4AA0C5DBC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2" name="Title 1">
            <a:extLst>
              <a:ext uri="{FF2B5EF4-FFF2-40B4-BE49-F238E27FC236}">
                <a16:creationId xmlns:a16="http://schemas.microsoft.com/office/drawing/2014/main" id="{4F261D0B-C895-4DEB-9A53-4E127DF4FCB7}"/>
              </a:ext>
            </a:extLst>
          </p:cNvPr>
          <p:cNvSpPr>
            <a:spLocks noGrp="1"/>
          </p:cNvSpPr>
          <p:nvPr>
            <p:ph type="title"/>
          </p:nvPr>
        </p:nvSpPr>
        <p:spPr>
          <a:xfrm>
            <a:off x="1561708" y="2091263"/>
            <a:ext cx="9068586" cy="2590800"/>
          </a:xfrm>
        </p:spPr>
        <p:txBody>
          <a:bodyPr vert="horz" lIns="91440" tIns="45720" rIns="91440" bIns="45720" rtlCol="0" anchor="ctr">
            <a:normAutofit/>
          </a:bodyPr>
          <a:lstStyle/>
          <a:p>
            <a:pPr algn="ctr">
              <a:lnSpc>
                <a:spcPct val="83000"/>
              </a:lnSpc>
            </a:pPr>
            <a:r>
              <a:rPr lang="en-US" sz="7200" cap="all" spc="-100" dirty="0" err="1"/>
              <a:t>Lielais</a:t>
            </a:r>
            <a:r>
              <a:rPr lang="en-US" sz="7200" cap="all" spc="-100" dirty="0"/>
              <a:t> </a:t>
            </a:r>
            <a:r>
              <a:rPr lang="lv-LV" sz="7200" cap="all" spc="-100" dirty="0"/>
              <a:t>INFO </a:t>
            </a:r>
            <a:r>
              <a:rPr lang="en-US" sz="7200" cap="all" spc="-100" dirty="0" err="1"/>
              <a:t>pasākums</a:t>
            </a:r>
            <a:endParaRPr lang="en-US" sz="7200" cap="all" spc="-100" dirty="0"/>
          </a:p>
        </p:txBody>
      </p:sp>
      <p:sp>
        <p:nvSpPr>
          <p:cNvPr id="3" name="Content Placeholder 2">
            <a:extLst>
              <a:ext uri="{FF2B5EF4-FFF2-40B4-BE49-F238E27FC236}">
                <a16:creationId xmlns:a16="http://schemas.microsoft.com/office/drawing/2014/main" id="{2A4E379F-BE92-4C5D-8F4A-EAB16F673723}"/>
              </a:ext>
            </a:extLst>
          </p:cNvPr>
          <p:cNvSpPr>
            <a:spLocks noGrp="1"/>
          </p:cNvSpPr>
          <p:nvPr>
            <p:ph idx="1"/>
          </p:nvPr>
        </p:nvSpPr>
        <p:spPr>
          <a:xfrm>
            <a:off x="1562100" y="4682062"/>
            <a:ext cx="9070848" cy="457201"/>
          </a:xfrm>
        </p:spPr>
        <p:txBody>
          <a:bodyPr vert="horz" lIns="91440" tIns="45720" rIns="91440" bIns="45720" rtlCol="0">
            <a:normAutofit/>
          </a:bodyPr>
          <a:lstStyle/>
          <a:p>
            <a:pPr marL="0" indent="0" algn="ctr">
              <a:spcBef>
                <a:spcPts val="0"/>
              </a:spcBef>
              <a:spcAft>
                <a:spcPts val="600"/>
              </a:spcAft>
              <a:buNone/>
            </a:pPr>
            <a:r>
              <a:rPr lang="en-US" sz="1600" spc="80">
                <a:hlinkClick r:id="rId4"/>
              </a:rPr>
              <a:t>INFO DIENA NO EK PAR EIC</a:t>
            </a:r>
            <a:endParaRPr lang="en-US" sz="1600" spc="80"/>
          </a:p>
        </p:txBody>
      </p:sp>
      <p:sp>
        <p:nvSpPr>
          <p:cNvPr id="39" name="Rectangle 26">
            <a:extLst>
              <a:ext uri="{FF2B5EF4-FFF2-40B4-BE49-F238E27FC236}">
                <a16:creationId xmlns:a16="http://schemas.microsoft.com/office/drawing/2014/main" id="{79FECA57-A5E2-44A8-96B6-A95724F80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9" name="Straight Connector 28">
            <a:extLst>
              <a:ext uri="{FF2B5EF4-FFF2-40B4-BE49-F238E27FC236}">
                <a16:creationId xmlns:a16="http://schemas.microsoft.com/office/drawing/2014/main" id="{BD4DE04D-ED96-4A1A-AA20-E4BBEECBFCF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6D8CE3E-8596-4FB7-A9A6-0B18C146B9F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D78D154-D736-4782-853A-1EC344B8E8B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7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CD000060-D06D-4A48-BD8E-978966CC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654" y="727628"/>
            <a:ext cx="5367164" cy="5415552"/>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73" name="Rectangle 72">
            <a:extLst>
              <a:ext uri="{FF2B5EF4-FFF2-40B4-BE49-F238E27FC236}">
                <a16:creationId xmlns:a16="http://schemas.microsoft.com/office/drawing/2014/main" id="{DE4E5113-B3D0-40F8-9F39-B2C2BF92AE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3978" y="886862"/>
            <a:ext cx="5054517" cy="5097085"/>
          </a:xfrm>
          <a:prstGeom prst="rect">
            <a:avLst/>
          </a:prstGeom>
          <a:noFill/>
          <a:ln w="6350" cap="sq" cmpd="sng" algn="ctr">
            <a:solidFill>
              <a:schemeClr val="tx1">
                <a:lumMod val="75000"/>
                <a:lumOff val="25000"/>
              </a:schemeClr>
            </a:solidFill>
            <a:prstDash val="solid"/>
            <a:miter lim="800000"/>
          </a:ln>
          <a:effectLst/>
        </p:spPr>
      </p:sp>
      <p:pic>
        <p:nvPicPr>
          <p:cNvPr id="3074" name="Picture 2" descr="Requirements: Key performance Indicators, system components and performance  targets – Deliverable released – HYBUILD">
            <a:extLst>
              <a:ext uri="{FF2B5EF4-FFF2-40B4-BE49-F238E27FC236}">
                <a16:creationId xmlns:a16="http://schemas.microsoft.com/office/drawing/2014/main" id="{D3BC6C9A-FAAD-47C9-9F78-C14C572603D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04017" y="2309723"/>
            <a:ext cx="4414438" cy="225136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92595A35-15BD-4DDD-8EEF-208BB5390D96}"/>
              </a:ext>
            </a:extLst>
          </p:cNvPr>
          <p:cNvSpPr>
            <a:spLocks noGrp="1"/>
          </p:cNvSpPr>
          <p:nvPr>
            <p:ph idx="1"/>
          </p:nvPr>
        </p:nvSpPr>
        <p:spPr>
          <a:xfrm>
            <a:off x="6207940" y="852197"/>
            <a:ext cx="5442591" cy="5307411"/>
          </a:xfrm>
        </p:spPr>
        <p:txBody>
          <a:bodyPr>
            <a:normAutofit/>
          </a:bodyPr>
          <a:lstStyle/>
          <a:p>
            <a:pPr algn="just"/>
            <a:r>
              <a:rPr lang="lv-LV" dirty="0"/>
              <a:t>Atbalstīt uz ietekmi orientētus uzņēmumus, no kuriem vairāk nekā 90% vērsti uz  ilgtspējīgas  attīstības mērķiem. Šis KPI vērsts uz </a:t>
            </a:r>
            <a:r>
              <a:rPr lang="lv-LV" dirty="0" err="1"/>
              <a:t>Accelerator</a:t>
            </a:r>
            <a:r>
              <a:rPr lang="lv-LV" dirty="0"/>
              <a:t> un </a:t>
            </a:r>
            <a:r>
              <a:rPr lang="lv-LV" dirty="0" err="1"/>
              <a:t>Transition</a:t>
            </a:r>
            <a:r>
              <a:rPr lang="lv-LV" dirty="0"/>
              <a:t> uzsaukumiem, kuru </a:t>
            </a:r>
            <a:r>
              <a:rPr lang="lv-LV" u="sng" dirty="0"/>
              <a:t>mērķis ir SDG (Ilgtspējīgas attīstības mērķi)</a:t>
            </a:r>
            <a:r>
              <a:rPr lang="lv-LV" dirty="0"/>
              <a:t>.</a:t>
            </a:r>
          </a:p>
          <a:p>
            <a:pPr algn="just"/>
            <a:r>
              <a:rPr lang="lv-LV" dirty="0"/>
              <a:t>Līdzfinansējumu un papildu ieguldījumu palielināšana EIC atbalstītiem uzņēmumiem, kas 3–5 reizes pārsniedz EIC finansējuma līmeni. </a:t>
            </a:r>
          </a:p>
          <a:p>
            <a:pPr algn="just"/>
            <a:r>
              <a:rPr lang="lv-LV" dirty="0"/>
              <a:t>EIC ietvaros efektīvi veicināt pētījumu apvienošanu ar ievešanu tirgū visās EIC aktivitātēs. </a:t>
            </a:r>
          </a:p>
          <a:p>
            <a:pPr algn="just"/>
            <a:r>
              <a:rPr lang="lv-LV" dirty="0"/>
              <a:t>Sasniegt līdzsvarotu portfeli visos ģeogrāfiskajos reģionos un vismaz 35% no EIC portfeļa uzņēmumiem, kurus vada sievietes.</a:t>
            </a:r>
            <a:endParaRPr lang="en-US" dirty="0"/>
          </a:p>
        </p:txBody>
      </p:sp>
    </p:spTree>
    <p:extLst>
      <p:ext uri="{BB962C8B-B14F-4D97-AF65-F5344CB8AC3E}">
        <p14:creationId xmlns:p14="http://schemas.microsoft.com/office/powerpoint/2010/main" val="32986376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lumOff val="5000"/>
          </a:schemeClr>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192707B-B929-41A7-9B41-E959A1C689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As A Leader, Are You Asking The Right Questions?">
            <a:extLst>
              <a:ext uri="{FF2B5EF4-FFF2-40B4-BE49-F238E27FC236}">
                <a16:creationId xmlns:a16="http://schemas.microsoft.com/office/drawing/2014/main" id="{19133DD4-87A9-486E-826C-573C8BE9F560}"/>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3162" b="11932"/>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BC301CC0-9528-402A-9D6C-FE5CD26114CE}"/>
              </a:ext>
            </a:extLst>
          </p:cNvPr>
          <p:cNvSpPr txBox="1">
            <a:spLocks/>
          </p:cNvSpPr>
          <p:nvPr/>
        </p:nvSpPr>
        <p:spPr>
          <a:xfrm>
            <a:off x="550433" y="699318"/>
            <a:ext cx="10058400" cy="1371600"/>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ts val="600"/>
              </a:spcAft>
              <a:buNone/>
            </a:pPr>
            <a:r>
              <a:rPr lang="en-US" sz="4800" dirty="0">
                <a:solidFill>
                  <a:schemeClr val="tx1">
                    <a:lumMod val="85000"/>
                    <a:lumOff val="15000"/>
                  </a:schemeClr>
                </a:solidFill>
                <a:latin typeface="+mj-lt"/>
              </a:rPr>
              <a:t>MARIJA PLOTNIECE</a:t>
            </a:r>
          </a:p>
        </p:txBody>
      </p:sp>
      <p:sp>
        <p:nvSpPr>
          <p:cNvPr id="6" name="Content Placeholder 5">
            <a:extLst>
              <a:ext uri="{FF2B5EF4-FFF2-40B4-BE49-F238E27FC236}">
                <a16:creationId xmlns:a16="http://schemas.microsoft.com/office/drawing/2014/main" id="{B9B59D47-7145-4A44-A019-67B7F5D92243}"/>
              </a:ext>
            </a:extLst>
          </p:cNvPr>
          <p:cNvSpPr txBox="1">
            <a:spLocks/>
          </p:cNvSpPr>
          <p:nvPr/>
        </p:nvSpPr>
        <p:spPr>
          <a:xfrm>
            <a:off x="550433" y="3387654"/>
            <a:ext cx="10058400" cy="3931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Clr>
                <a:schemeClr val="tx1">
                  <a:lumMod val="85000"/>
                  <a:lumOff val="15000"/>
                </a:schemeClr>
              </a:buClr>
              <a:buNone/>
            </a:pPr>
            <a:r>
              <a:rPr lang="en-US" dirty="0"/>
              <a:t>SEDA H</a:t>
            </a:r>
            <a:r>
              <a:rPr lang="lv-LV" dirty="0"/>
              <a:t>E</a:t>
            </a:r>
            <a:r>
              <a:rPr lang="en-US" dirty="0"/>
              <a:t> Senior expert | </a:t>
            </a:r>
          </a:p>
          <a:p>
            <a:pPr marL="0" indent="0">
              <a:lnSpc>
                <a:spcPct val="100000"/>
              </a:lnSpc>
              <a:buClr>
                <a:schemeClr val="tx1">
                  <a:lumMod val="85000"/>
                  <a:lumOff val="15000"/>
                </a:schemeClr>
              </a:buClr>
              <a:buNone/>
            </a:pPr>
            <a:r>
              <a:rPr lang="lv-LV" dirty="0"/>
              <a:t>EIC &amp; </a:t>
            </a:r>
            <a:r>
              <a:rPr lang="en-US" dirty="0"/>
              <a:t>RI NCP</a:t>
            </a:r>
          </a:p>
          <a:p>
            <a:pPr marL="0" indent="0">
              <a:lnSpc>
                <a:spcPct val="100000"/>
              </a:lnSpc>
              <a:buClr>
                <a:schemeClr val="tx1">
                  <a:lumMod val="85000"/>
                  <a:lumOff val="15000"/>
                </a:schemeClr>
              </a:buClr>
              <a:buNone/>
            </a:pPr>
            <a:r>
              <a:rPr lang="en-US" dirty="0"/>
              <a:t>+371 29966535</a:t>
            </a:r>
          </a:p>
          <a:p>
            <a:pPr marL="0" indent="0">
              <a:lnSpc>
                <a:spcPct val="100000"/>
              </a:lnSpc>
              <a:buClr>
                <a:schemeClr val="tx1">
                  <a:lumMod val="85000"/>
                  <a:lumOff val="15000"/>
                </a:schemeClr>
              </a:buClr>
              <a:buNone/>
            </a:pPr>
            <a:r>
              <a:rPr lang="en-US" dirty="0" err="1">
                <a:hlinkClick r:id="rId4"/>
              </a:rPr>
              <a:t>marija.plotniece</a:t>
            </a:r>
            <a:r>
              <a:rPr lang="en-US" dirty="0">
                <a:hlinkClick r:id="rId4"/>
              </a:rPr>
              <a:t>@</a:t>
            </a:r>
            <a:r>
              <a:rPr lang="lv-LV" dirty="0" err="1">
                <a:hlinkClick r:id="rId4"/>
              </a:rPr>
              <a:t>lzp</a:t>
            </a:r>
            <a:r>
              <a:rPr lang="en-US" dirty="0">
                <a:hlinkClick r:id="rId4"/>
              </a:rPr>
              <a:t>.gov.lv</a:t>
            </a:r>
            <a:r>
              <a:rPr lang="en-US" dirty="0"/>
              <a:t> </a:t>
            </a:r>
          </a:p>
          <a:p>
            <a:pPr indent="-182880">
              <a:lnSpc>
                <a:spcPct val="100000"/>
              </a:lnSpc>
              <a:buClr>
                <a:schemeClr val="tx1">
                  <a:lumMod val="85000"/>
                  <a:lumOff val="15000"/>
                </a:schemeClr>
              </a:buClr>
              <a:buFont typeface="Garamond" pitchFamily="18" charset="0"/>
              <a:buChar char="◦"/>
            </a:pPr>
            <a:endParaRPr lang="en-US" dirty="0"/>
          </a:p>
          <a:p>
            <a:pPr indent="-182880">
              <a:lnSpc>
                <a:spcPct val="100000"/>
              </a:lnSpc>
              <a:buClr>
                <a:schemeClr val="tx1">
                  <a:lumMod val="85000"/>
                  <a:lumOff val="15000"/>
                </a:schemeClr>
              </a:buClr>
              <a:buFont typeface="Garamond" pitchFamily="18" charset="0"/>
              <a:buChar char="◦"/>
            </a:pPr>
            <a:endParaRPr lang="en-US" dirty="0"/>
          </a:p>
        </p:txBody>
      </p:sp>
      <p:sp>
        <p:nvSpPr>
          <p:cNvPr id="73" name="Rectangle 72">
            <a:extLst>
              <a:ext uri="{FF2B5EF4-FFF2-40B4-BE49-F238E27FC236}">
                <a16:creationId xmlns:a16="http://schemas.microsoft.com/office/drawing/2014/main" id="{8FB4235C-4505-46C7-AD8F-8769A1972F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4696" y="237744"/>
            <a:ext cx="11722608" cy="6382512"/>
          </a:xfrm>
          <a:prstGeom prst="rect">
            <a:avLst/>
          </a:prstGeom>
          <a:noFill/>
          <a:ln w="6350" cap="sq" cmpd="sng" algn="ctr">
            <a:solidFill>
              <a:schemeClr val="tx1"/>
            </a:solidFill>
            <a:prstDash val="solid"/>
            <a:miter lim="800000"/>
          </a:ln>
          <a:effectLst>
            <a:softEdge rad="0"/>
          </a:effectLst>
        </p:spPr>
      </p:sp>
      <p:sp>
        <p:nvSpPr>
          <p:cNvPr id="7" name="TextBox 6">
            <a:extLst>
              <a:ext uri="{FF2B5EF4-FFF2-40B4-BE49-F238E27FC236}">
                <a16:creationId xmlns:a16="http://schemas.microsoft.com/office/drawing/2014/main" id="{E99543D8-E2A8-4E43-A39E-AA5EBC0458D7}"/>
              </a:ext>
            </a:extLst>
          </p:cNvPr>
          <p:cNvSpPr txBox="1"/>
          <p:nvPr/>
        </p:nvSpPr>
        <p:spPr>
          <a:xfrm>
            <a:off x="10608833" y="5758572"/>
            <a:ext cx="1305165" cy="400110"/>
          </a:xfrm>
          <a:prstGeom prst="rect">
            <a:avLst/>
          </a:prstGeom>
          <a:noFill/>
        </p:spPr>
        <p:txBody>
          <a:bodyPr wrap="none" rtlCol="0">
            <a:spAutoFit/>
          </a:bodyPr>
          <a:lstStyle/>
          <a:p>
            <a:pPr>
              <a:spcAft>
                <a:spcPts val="600"/>
              </a:spcAft>
            </a:pPr>
            <a:r>
              <a:rPr lang="lv-LV" sz="2000" i="1" dirty="0">
                <a:hlinkClick r:id="rId5"/>
              </a:rPr>
              <a:t>APTAUJA</a:t>
            </a:r>
            <a:endParaRPr lang="lv-LV" sz="2000" i="1" dirty="0"/>
          </a:p>
        </p:txBody>
      </p:sp>
    </p:spTree>
    <p:extLst>
      <p:ext uri="{BB962C8B-B14F-4D97-AF65-F5344CB8AC3E}">
        <p14:creationId xmlns:p14="http://schemas.microsoft.com/office/powerpoint/2010/main" val="2514896819"/>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A8DBFE2-5BB6-489E-B090-7B9D10C976C0}"/>
              </a:ext>
            </a:extLst>
          </p:cNvPr>
          <p:cNvSpPr/>
          <p:nvPr/>
        </p:nvSpPr>
        <p:spPr>
          <a:xfrm>
            <a:off x="0" y="4203702"/>
            <a:ext cx="12192000" cy="401320"/>
          </a:xfrm>
          <a:prstGeom prst="rect">
            <a:avLst/>
          </a:prstGeom>
          <a:solidFill>
            <a:srgbClr val="65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5" name="Rectangle 4">
            <a:extLst>
              <a:ext uri="{FF2B5EF4-FFF2-40B4-BE49-F238E27FC236}">
                <a16:creationId xmlns:a16="http://schemas.microsoft.com/office/drawing/2014/main" id="{900B7FBF-9770-4202-8E91-DDA6AEF71B06}"/>
              </a:ext>
            </a:extLst>
          </p:cNvPr>
          <p:cNvSpPr/>
          <p:nvPr/>
        </p:nvSpPr>
        <p:spPr>
          <a:xfrm>
            <a:off x="0" y="2227580"/>
            <a:ext cx="12192000" cy="401320"/>
          </a:xfrm>
          <a:prstGeom prst="rect">
            <a:avLst/>
          </a:prstGeom>
          <a:solidFill>
            <a:srgbClr val="65AD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 name="Title 1">
            <a:extLst>
              <a:ext uri="{FF2B5EF4-FFF2-40B4-BE49-F238E27FC236}">
                <a16:creationId xmlns:a16="http://schemas.microsoft.com/office/drawing/2014/main" id="{3005C781-9042-4955-8CDD-3203AFB29B06}"/>
              </a:ext>
            </a:extLst>
          </p:cNvPr>
          <p:cNvSpPr>
            <a:spLocks noGrp="1"/>
          </p:cNvSpPr>
          <p:nvPr>
            <p:ph type="title"/>
          </p:nvPr>
        </p:nvSpPr>
        <p:spPr/>
        <p:txBody>
          <a:bodyPr>
            <a:normAutofit fontScale="90000"/>
          </a:bodyPr>
          <a:lstStyle/>
          <a:p>
            <a:r>
              <a:rPr lang="lv-LV" dirty="0"/>
              <a:t>Galvenās EIC darba programmas iezīmes</a:t>
            </a:r>
          </a:p>
        </p:txBody>
      </p:sp>
      <p:sp>
        <p:nvSpPr>
          <p:cNvPr id="3" name="Content Placeholder 2">
            <a:extLst>
              <a:ext uri="{FF2B5EF4-FFF2-40B4-BE49-F238E27FC236}">
                <a16:creationId xmlns:a16="http://schemas.microsoft.com/office/drawing/2014/main" id="{08BAA195-4755-4B35-ABA3-E112C73E7CC6}"/>
              </a:ext>
            </a:extLst>
          </p:cNvPr>
          <p:cNvSpPr>
            <a:spLocks noGrp="1"/>
          </p:cNvSpPr>
          <p:nvPr>
            <p:ph idx="1"/>
          </p:nvPr>
        </p:nvSpPr>
        <p:spPr>
          <a:xfrm>
            <a:off x="1066800" y="2251026"/>
            <a:ext cx="10058400" cy="3931920"/>
          </a:xfrm>
        </p:spPr>
        <p:txBody>
          <a:bodyPr>
            <a:normAutofit/>
          </a:bodyPr>
          <a:lstStyle/>
          <a:p>
            <a:pPr marL="0" indent="0">
              <a:buNone/>
            </a:pPr>
            <a:r>
              <a:rPr lang="lv-LV" b="1" dirty="0" err="1">
                <a:solidFill>
                  <a:schemeClr val="bg1"/>
                </a:solidFill>
              </a:rPr>
              <a:t>Open</a:t>
            </a:r>
            <a:r>
              <a:rPr lang="lv-LV" b="1" dirty="0">
                <a:solidFill>
                  <a:schemeClr val="bg1"/>
                </a:solidFill>
              </a:rPr>
              <a:t> </a:t>
            </a:r>
            <a:r>
              <a:rPr lang="lv-LV" b="1" dirty="0" err="1">
                <a:solidFill>
                  <a:schemeClr val="bg1"/>
                </a:solidFill>
              </a:rPr>
              <a:t>Funding</a:t>
            </a:r>
            <a:endParaRPr lang="lv-LV" b="1" dirty="0">
              <a:solidFill>
                <a:schemeClr val="bg1"/>
              </a:solidFill>
            </a:endParaRPr>
          </a:p>
          <a:p>
            <a:pPr algn="just"/>
            <a:r>
              <a:rPr lang="lv-LV" dirty="0"/>
              <a:t>Lielāko daļu finansējuma piešķirs atklātos konkursos bez iepriekš noteiktām tematiskām prioritātēm (“</a:t>
            </a:r>
            <a:r>
              <a:rPr lang="lv-LV" dirty="0" err="1"/>
              <a:t>Open</a:t>
            </a:r>
            <a:r>
              <a:rPr lang="lv-LV" dirty="0"/>
              <a:t> </a:t>
            </a:r>
            <a:r>
              <a:rPr lang="lv-LV" dirty="0" err="1"/>
              <a:t>Funding</a:t>
            </a:r>
            <a:r>
              <a:rPr lang="lv-LV" dirty="0"/>
              <a:t>”). Atvērtais finansējums ir paredzēts, lai sniegtu atbalstu jebkurām tehnoloģijām un jauninājumiem, kas attiecas uz dažādām zinātnes, tehnoloģiju, nozaru un lietojumu jomām vai pārstāv jaunas kombinācijas.</a:t>
            </a:r>
          </a:p>
          <a:p>
            <a:endParaRPr lang="lv-LV" dirty="0"/>
          </a:p>
          <a:p>
            <a:pPr marL="0" indent="0">
              <a:buNone/>
            </a:pPr>
            <a:r>
              <a:rPr lang="lv-LV" b="1" dirty="0" err="1">
                <a:solidFill>
                  <a:schemeClr val="bg1"/>
                </a:solidFill>
              </a:rPr>
              <a:t>The</a:t>
            </a:r>
            <a:r>
              <a:rPr lang="lv-LV" b="1" dirty="0">
                <a:solidFill>
                  <a:schemeClr val="bg1"/>
                </a:solidFill>
              </a:rPr>
              <a:t> </a:t>
            </a:r>
            <a:r>
              <a:rPr lang="lv-LV" b="1" dirty="0" err="1">
                <a:solidFill>
                  <a:schemeClr val="bg1"/>
                </a:solidFill>
              </a:rPr>
              <a:t>Challenge</a:t>
            </a:r>
            <a:r>
              <a:rPr lang="lv-LV" b="1" dirty="0">
                <a:solidFill>
                  <a:schemeClr val="bg1"/>
                </a:solidFill>
              </a:rPr>
              <a:t> </a:t>
            </a:r>
            <a:r>
              <a:rPr lang="lv-LV" b="1" dirty="0" err="1">
                <a:solidFill>
                  <a:schemeClr val="bg1"/>
                </a:solidFill>
              </a:rPr>
              <a:t>Driven</a:t>
            </a:r>
            <a:r>
              <a:rPr lang="lv-LV" b="1" dirty="0">
                <a:solidFill>
                  <a:schemeClr val="bg1"/>
                </a:solidFill>
              </a:rPr>
              <a:t> </a:t>
            </a:r>
            <a:r>
              <a:rPr lang="lv-LV" b="1" dirty="0" err="1">
                <a:solidFill>
                  <a:schemeClr val="bg1"/>
                </a:solidFill>
              </a:rPr>
              <a:t>Approach</a:t>
            </a:r>
            <a:endParaRPr lang="lv-LV" b="1" dirty="0">
              <a:solidFill>
                <a:schemeClr val="bg1"/>
              </a:solidFill>
            </a:endParaRPr>
          </a:p>
          <a:p>
            <a:pPr algn="just"/>
            <a:r>
              <a:rPr lang="lv-LV" dirty="0"/>
              <a:t>Uz izaicinājumiem balstīta pieeja nodrošina finansējumu konkrētu tehnoloģisku un inovatīvu sasniegumu risināšanai. Šajos izaicinājumos tiek ņemtas vērā </a:t>
            </a:r>
            <a:r>
              <a:rPr lang="lv-LV" u="sng" dirty="0"/>
              <a:t>ES prioritātes pārejai uz zaļu, digitālu un veselīgu sabiedrību</a:t>
            </a:r>
            <a:r>
              <a:rPr lang="lv-LV" dirty="0"/>
              <a:t>, kā arī vispārējais stratēģiskais plāns programmai </a:t>
            </a:r>
            <a:r>
              <a:rPr lang="lv-LV" dirty="0" err="1"/>
              <a:t>Horizon</a:t>
            </a:r>
            <a:r>
              <a:rPr lang="lv-LV" dirty="0"/>
              <a:t> </a:t>
            </a:r>
            <a:r>
              <a:rPr lang="lv-LV" dirty="0" err="1"/>
              <a:t>Europe</a:t>
            </a:r>
            <a:r>
              <a:rPr lang="lv-LV" dirty="0"/>
              <a:t>.</a:t>
            </a:r>
          </a:p>
        </p:txBody>
      </p:sp>
    </p:spTree>
    <p:extLst>
      <p:ext uri="{BB962C8B-B14F-4D97-AF65-F5344CB8AC3E}">
        <p14:creationId xmlns:p14="http://schemas.microsoft.com/office/powerpoint/2010/main" val="258159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CF86-6059-4541-8216-7AC2B765005C}"/>
              </a:ext>
            </a:extLst>
          </p:cNvPr>
          <p:cNvSpPr>
            <a:spLocks noGrp="1"/>
          </p:cNvSpPr>
          <p:nvPr>
            <p:ph type="title"/>
          </p:nvPr>
        </p:nvSpPr>
        <p:spPr>
          <a:xfrm>
            <a:off x="1363494" y="644253"/>
            <a:ext cx="4531468" cy="1371600"/>
          </a:xfrm>
        </p:spPr>
        <p:txBody>
          <a:bodyPr/>
          <a:lstStyle/>
          <a:p>
            <a:r>
              <a:rPr lang="lv-LV" spc="600" dirty="0"/>
              <a:t>Struktūra</a:t>
            </a:r>
          </a:p>
        </p:txBody>
      </p:sp>
      <p:graphicFrame>
        <p:nvGraphicFramePr>
          <p:cNvPr id="4" name="Diagram 3">
            <a:extLst>
              <a:ext uri="{FF2B5EF4-FFF2-40B4-BE49-F238E27FC236}">
                <a16:creationId xmlns:a16="http://schemas.microsoft.com/office/drawing/2014/main" id="{62FB1407-A600-4F94-AF43-0D7CD495EBAA}"/>
              </a:ext>
            </a:extLst>
          </p:cNvPr>
          <p:cNvGraphicFramePr/>
          <p:nvPr>
            <p:extLst>
              <p:ext uri="{D42A27DB-BD31-4B8C-83A1-F6EECF244321}">
                <p14:modId xmlns:p14="http://schemas.microsoft.com/office/powerpoint/2010/main" val="2051600294"/>
              </p:ext>
            </p:extLst>
          </p:nvPr>
        </p:nvGraphicFramePr>
        <p:xfrm>
          <a:off x="4888321" y="79508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a:extLst>
              <a:ext uri="{FF2B5EF4-FFF2-40B4-BE49-F238E27FC236}">
                <a16:creationId xmlns:a16="http://schemas.microsoft.com/office/drawing/2014/main" id="{49897E65-3B5A-4337-8F3F-D2E610709D62}"/>
              </a:ext>
            </a:extLst>
          </p:cNvPr>
          <p:cNvGraphicFramePr/>
          <p:nvPr>
            <p:extLst>
              <p:ext uri="{D42A27DB-BD31-4B8C-83A1-F6EECF244321}">
                <p14:modId xmlns:p14="http://schemas.microsoft.com/office/powerpoint/2010/main" val="242639419"/>
              </p:ext>
            </p:extLst>
          </p:nvPr>
        </p:nvGraphicFramePr>
        <p:xfrm>
          <a:off x="127786" y="2125682"/>
          <a:ext cx="5509443" cy="386647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3076" name="Picture 4" descr="Hey, Help me! – LINE stickers | LINE STORE">
            <a:extLst>
              <a:ext uri="{FF2B5EF4-FFF2-40B4-BE49-F238E27FC236}">
                <a16:creationId xmlns:a16="http://schemas.microsoft.com/office/drawing/2014/main" id="{5428F805-48BD-4AA2-A679-528D68D4CDB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300" y="4305678"/>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chool Gold Medal at Rs 25/piece | Gold Medal | ID: 16546536588">
            <a:extLst>
              <a:ext uri="{FF2B5EF4-FFF2-40B4-BE49-F238E27FC236}">
                <a16:creationId xmlns:a16="http://schemas.microsoft.com/office/drawing/2014/main" id="{B42F5A2D-16AC-4E51-8B22-2AB1804575C3}"/>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54786" y="2744375"/>
            <a:ext cx="961465" cy="961465"/>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97FFF990-B274-4D5D-BE49-C68631C71149}"/>
              </a:ext>
            </a:extLst>
          </p:cNvPr>
          <p:cNvSpPr/>
          <p:nvPr/>
        </p:nvSpPr>
        <p:spPr>
          <a:xfrm>
            <a:off x="6031894" y="2726591"/>
            <a:ext cx="952542"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183 M</a:t>
            </a:r>
          </a:p>
        </p:txBody>
      </p:sp>
      <p:sp>
        <p:nvSpPr>
          <p:cNvPr id="8" name="Oval 7">
            <a:extLst>
              <a:ext uri="{FF2B5EF4-FFF2-40B4-BE49-F238E27FC236}">
                <a16:creationId xmlns:a16="http://schemas.microsoft.com/office/drawing/2014/main" id="{8C0A08F7-E2BB-4FC3-ADDA-3DD07CCAE197}"/>
              </a:ext>
            </a:extLst>
          </p:cNvPr>
          <p:cNvSpPr/>
          <p:nvPr/>
        </p:nvSpPr>
        <p:spPr>
          <a:xfrm>
            <a:off x="6009727" y="4160719"/>
            <a:ext cx="1015027"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70.9 M</a:t>
            </a:r>
          </a:p>
        </p:txBody>
      </p:sp>
      <p:sp>
        <p:nvSpPr>
          <p:cNvPr id="9" name="Oval 8">
            <a:extLst>
              <a:ext uri="{FF2B5EF4-FFF2-40B4-BE49-F238E27FC236}">
                <a16:creationId xmlns:a16="http://schemas.microsoft.com/office/drawing/2014/main" id="{7E8FA03C-DE32-4548-8EBB-E50AFC27A165}"/>
              </a:ext>
            </a:extLst>
          </p:cNvPr>
          <p:cNvSpPr/>
          <p:nvPr/>
        </p:nvSpPr>
        <p:spPr>
          <a:xfrm>
            <a:off x="6009727" y="5711715"/>
            <a:ext cx="1015027"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630.0 M</a:t>
            </a:r>
          </a:p>
        </p:txBody>
      </p:sp>
      <p:sp>
        <p:nvSpPr>
          <p:cNvPr id="10" name="Oval 9">
            <a:extLst>
              <a:ext uri="{FF2B5EF4-FFF2-40B4-BE49-F238E27FC236}">
                <a16:creationId xmlns:a16="http://schemas.microsoft.com/office/drawing/2014/main" id="{2896890F-B092-4578-A2C5-CB0CA2E0FEB3}"/>
              </a:ext>
            </a:extLst>
          </p:cNvPr>
          <p:cNvSpPr/>
          <p:nvPr/>
        </p:nvSpPr>
        <p:spPr>
          <a:xfrm>
            <a:off x="8840189" y="2227739"/>
            <a:ext cx="1077064"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167 M</a:t>
            </a:r>
          </a:p>
        </p:txBody>
      </p:sp>
      <p:sp>
        <p:nvSpPr>
          <p:cNvPr id="11" name="Oval 10">
            <a:extLst>
              <a:ext uri="{FF2B5EF4-FFF2-40B4-BE49-F238E27FC236}">
                <a16:creationId xmlns:a16="http://schemas.microsoft.com/office/drawing/2014/main" id="{3AD9F41A-8DF7-4C64-92AA-CB44E45BF715}"/>
              </a:ext>
            </a:extLst>
          </p:cNvPr>
          <p:cNvSpPr/>
          <p:nvPr/>
        </p:nvSpPr>
        <p:spPr>
          <a:xfrm>
            <a:off x="8871432" y="3603269"/>
            <a:ext cx="1077064"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60.5 M</a:t>
            </a:r>
          </a:p>
        </p:txBody>
      </p:sp>
      <p:sp>
        <p:nvSpPr>
          <p:cNvPr id="12" name="Oval 11">
            <a:extLst>
              <a:ext uri="{FF2B5EF4-FFF2-40B4-BE49-F238E27FC236}">
                <a16:creationId xmlns:a16="http://schemas.microsoft.com/office/drawing/2014/main" id="{263AC6B7-D670-4BF5-84F5-1D0B1CC95548}"/>
              </a:ext>
            </a:extLst>
          </p:cNvPr>
          <p:cNvSpPr/>
          <p:nvPr/>
        </p:nvSpPr>
        <p:spPr>
          <a:xfrm>
            <a:off x="8902450" y="4863128"/>
            <a:ext cx="1077064" cy="70240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100" dirty="0"/>
              <a:t>536.9 M</a:t>
            </a:r>
          </a:p>
        </p:txBody>
      </p:sp>
      <p:sp>
        <p:nvSpPr>
          <p:cNvPr id="13" name="Oval 12">
            <a:extLst>
              <a:ext uri="{FF2B5EF4-FFF2-40B4-BE49-F238E27FC236}">
                <a16:creationId xmlns:a16="http://schemas.microsoft.com/office/drawing/2014/main" id="{F0A9B433-35FC-4D0A-8BFF-78F23819278B}"/>
              </a:ext>
            </a:extLst>
          </p:cNvPr>
          <p:cNvSpPr/>
          <p:nvPr/>
        </p:nvSpPr>
        <p:spPr>
          <a:xfrm>
            <a:off x="5616596" y="526899"/>
            <a:ext cx="1134937" cy="86198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200" b="1" dirty="0"/>
              <a:t>884.8 M</a:t>
            </a:r>
          </a:p>
        </p:txBody>
      </p:sp>
      <p:sp>
        <p:nvSpPr>
          <p:cNvPr id="14" name="Oval 13">
            <a:extLst>
              <a:ext uri="{FF2B5EF4-FFF2-40B4-BE49-F238E27FC236}">
                <a16:creationId xmlns:a16="http://schemas.microsoft.com/office/drawing/2014/main" id="{46C1F9F7-3519-4783-9AA2-027B0392B3D5}"/>
              </a:ext>
            </a:extLst>
          </p:cNvPr>
          <p:cNvSpPr/>
          <p:nvPr/>
        </p:nvSpPr>
        <p:spPr>
          <a:xfrm>
            <a:off x="8275027" y="406198"/>
            <a:ext cx="1134937" cy="86198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1200" b="1" dirty="0"/>
              <a:t>764.4 M</a:t>
            </a:r>
          </a:p>
        </p:txBody>
      </p:sp>
    </p:spTree>
    <p:extLst>
      <p:ext uri="{BB962C8B-B14F-4D97-AF65-F5344CB8AC3E}">
        <p14:creationId xmlns:p14="http://schemas.microsoft.com/office/powerpoint/2010/main" val="2242522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80FF3-955D-46E6-BD15-D4941E933517}"/>
              </a:ext>
            </a:extLst>
          </p:cNvPr>
          <p:cNvSpPr>
            <a:spLocks noGrp="1"/>
          </p:cNvSpPr>
          <p:nvPr>
            <p:ph type="title"/>
          </p:nvPr>
        </p:nvSpPr>
        <p:spPr/>
        <p:txBody>
          <a:bodyPr/>
          <a:lstStyle/>
          <a:p>
            <a:r>
              <a:rPr lang="lv-LV" dirty="0"/>
              <a:t>Galvenās atšķirības no EIC WP21</a:t>
            </a:r>
          </a:p>
        </p:txBody>
      </p:sp>
      <p:sp>
        <p:nvSpPr>
          <p:cNvPr id="3" name="Content Placeholder 2">
            <a:extLst>
              <a:ext uri="{FF2B5EF4-FFF2-40B4-BE49-F238E27FC236}">
                <a16:creationId xmlns:a16="http://schemas.microsoft.com/office/drawing/2014/main" id="{34FE3D76-FD99-4243-8BEE-2B089A268C3C}"/>
              </a:ext>
            </a:extLst>
          </p:cNvPr>
          <p:cNvSpPr>
            <a:spLocks noGrp="1"/>
          </p:cNvSpPr>
          <p:nvPr>
            <p:ph idx="1"/>
          </p:nvPr>
        </p:nvSpPr>
        <p:spPr>
          <a:xfrm>
            <a:off x="1066800" y="1955048"/>
            <a:ext cx="10058400" cy="4260358"/>
          </a:xfrm>
        </p:spPr>
        <p:txBody>
          <a:bodyPr>
            <a:normAutofit fontScale="85000" lnSpcReduction="10000"/>
          </a:bodyPr>
          <a:lstStyle/>
          <a:p>
            <a:pPr marL="0" indent="0">
              <a:lnSpc>
                <a:spcPct val="120000"/>
              </a:lnSpc>
              <a:buNone/>
            </a:pPr>
            <a:r>
              <a:rPr lang="lv-LV" b="1" dirty="0"/>
              <a:t>EIC </a:t>
            </a:r>
            <a:r>
              <a:rPr lang="lv-LV" b="1" dirty="0" err="1"/>
              <a:t>Pathfinder</a:t>
            </a:r>
            <a:r>
              <a:rPr lang="lv-LV" b="1" dirty="0"/>
              <a:t>:</a:t>
            </a:r>
          </a:p>
          <a:p>
            <a:pPr>
              <a:lnSpc>
                <a:spcPct val="120000"/>
              </a:lnSpc>
            </a:pPr>
            <a:r>
              <a:rPr lang="lv-LV" dirty="0"/>
              <a:t>Atspēkojuma procedūras laika grafiku precizēšana (</a:t>
            </a:r>
            <a:r>
              <a:rPr lang="lv-LV" dirty="0" err="1"/>
              <a:t>rebuttal</a:t>
            </a:r>
            <a:r>
              <a:rPr lang="lv-LV" dirty="0"/>
              <a:t>) (8 kalendārās dienas pēc komentāru saņemšanas, 2 A4 formāta lapas </a:t>
            </a:r>
            <a:r>
              <a:rPr lang="lv-LV" dirty="0" err="1"/>
              <a:t>max</a:t>
            </a:r>
            <a:r>
              <a:rPr lang="lv-LV" dirty="0"/>
              <a:t>.)</a:t>
            </a:r>
          </a:p>
          <a:p>
            <a:pPr marL="0" indent="0">
              <a:lnSpc>
                <a:spcPct val="120000"/>
              </a:lnSpc>
              <a:buNone/>
            </a:pPr>
            <a:r>
              <a:rPr lang="lv-LV" b="1" dirty="0"/>
              <a:t>EIC </a:t>
            </a:r>
            <a:r>
              <a:rPr lang="lv-LV" b="1" dirty="0" err="1"/>
              <a:t>Transition</a:t>
            </a:r>
            <a:r>
              <a:rPr lang="lv-LV" b="1" dirty="0"/>
              <a:t>:</a:t>
            </a:r>
          </a:p>
          <a:p>
            <a:pPr>
              <a:lnSpc>
                <a:spcPct val="120000"/>
              </a:lnSpc>
            </a:pPr>
            <a:r>
              <a:rPr lang="lv-LV" dirty="0"/>
              <a:t>Regulāro pieteikumu iesniegšanas termiņu ieviešana</a:t>
            </a:r>
            <a:r>
              <a:rPr lang="en-US" dirty="0"/>
              <a:t>; </a:t>
            </a:r>
            <a:endParaRPr lang="lv-LV" dirty="0"/>
          </a:p>
          <a:p>
            <a:pPr>
              <a:lnSpc>
                <a:spcPct val="120000"/>
              </a:lnSpc>
            </a:pPr>
            <a:r>
              <a:rPr lang="lv-LV" dirty="0"/>
              <a:t>Noteikumi par to, kā palielināt uzaicināmo sieviešu vadīto projektu skaitu intervijas posmā, ja ir izpildīti visi vērtēšanas kritēriju sliekšņi</a:t>
            </a:r>
            <a:r>
              <a:rPr lang="en-US" dirty="0"/>
              <a:t>. </a:t>
            </a:r>
            <a:endParaRPr lang="lv-LV" dirty="0"/>
          </a:p>
          <a:p>
            <a:pPr marL="0" indent="0">
              <a:lnSpc>
                <a:spcPct val="120000"/>
              </a:lnSpc>
              <a:buNone/>
            </a:pPr>
            <a:r>
              <a:rPr lang="en-US" b="1" dirty="0"/>
              <a:t>EIC Accelerator: </a:t>
            </a:r>
            <a:endParaRPr lang="lv-LV" b="1" dirty="0"/>
          </a:p>
          <a:p>
            <a:pPr>
              <a:lnSpc>
                <a:spcPct val="120000"/>
              </a:lnSpc>
            </a:pPr>
            <a:r>
              <a:rPr lang="lv-LV" dirty="0"/>
              <a:t>Biežāki pieteikumu iesniegšanas termiņi</a:t>
            </a:r>
            <a:r>
              <a:rPr lang="en-US" dirty="0"/>
              <a:t>; </a:t>
            </a:r>
            <a:endParaRPr lang="lv-LV" dirty="0"/>
          </a:p>
          <a:p>
            <a:pPr>
              <a:lnSpc>
                <a:spcPct val="120000"/>
              </a:lnSpc>
            </a:pPr>
            <a:r>
              <a:rPr lang="lv-LV" dirty="0"/>
              <a:t>Atļaut pieteikumu iesniedzējiem noteiktos apstākļos pieteikties ieguldījumu komponenta summām, kas pārsniedz 15 miljonus</a:t>
            </a:r>
            <a:r>
              <a:rPr lang="en-US" dirty="0"/>
              <a:t>; </a:t>
            </a:r>
            <a:endParaRPr lang="lv-LV" dirty="0"/>
          </a:p>
          <a:p>
            <a:pPr>
              <a:lnSpc>
                <a:spcPct val="120000"/>
              </a:lnSpc>
            </a:pPr>
            <a:r>
              <a:rPr lang="lv-LV" dirty="0"/>
              <a:t>Paplašināt sieviešu vadītu uzņēmumu definīciju, lai atzītu sieviešu lomu valdes amatos ārpus izpilddirektora amata.</a:t>
            </a:r>
          </a:p>
        </p:txBody>
      </p:sp>
    </p:spTree>
    <p:extLst>
      <p:ext uri="{BB962C8B-B14F-4D97-AF65-F5344CB8AC3E}">
        <p14:creationId xmlns:p14="http://schemas.microsoft.com/office/powerpoint/2010/main" val="3750801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7978168-7EF1-415C-9241-05B650C593F6}"/>
              </a:ext>
            </a:extLst>
          </p:cNvPr>
          <p:cNvSpPr/>
          <p:nvPr/>
        </p:nvSpPr>
        <p:spPr>
          <a:xfrm>
            <a:off x="8295588" y="0"/>
            <a:ext cx="347849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 name="Title 1">
            <a:extLst>
              <a:ext uri="{FF2B5EF4-FFF2-40B4-BE49-F238E27FC236}">
                <a16:creationId xmlns:a16="http://schemas.microsoft.com/office/drawing/2014/main" id="{2207127F-E27C-47C1-BDE8-F9E4D478BE9B}"/>
              </a:ext>
            </a:extLst>
          </p:cNvPr>
          <p:cNvSpPr>
            <a:spLocks noGrp="1"/>
          </p:cNvSpPr>
          <p:nvPr>
            <p:ph type="title"/>
          </p:nvPr>
        </p:nvSpPr>
        <p:spPr>
          <a:xfrm>
            <a:off x="765142" y="438346"/>
            <a:ext cx="10058400" cy="1371600"/>
          </a:xfrm>
        </p:spPr>
        <p:txBody>
          <a:bodyPr/>
          <a:lstStyle/>
          <a:p>
            <a:r>
              <a:rPr lang="lv-LV" sz="4400" dirty="0"/>
              <a:t>EIC </a:t>
            </a:r>
            <a:r>
              <a:rPr lang="lv-LV" sz="4400" dirty="0" err="1"/>
              <a:t>Pathfinder</a:t>
            </a:r>
            <a:r>
              <a:rPr lang="lv-LV" sz="4400" dirty="0"/>
              <a:t> </a:t>
            </a:r>
            <a:r>
              <a:rPr lang="lv-LV" sz="4400" dirty="0" err="1"/>
              <a:t>Open</a:t>
            </a:r>
            <a:endParaRPr lang="lv-LV" dirty="0"/>
          </a:p>
        </p:txBody>
      </p:sp>
      <p:sp>
        <p:nvSpPr>
          <p:cNvPr id="3" name="Content Placeholder 2">
            <a:extLst>
              <a:ext uri="{FF2B5EF4-FFF2-40B4-BE49-F238E27FC236}">
                <a16:creationId xmlns:a16="http://schemas.microsoft.com/office/drawing/2014/main" id="{2B368EC0-2180-4292-93FB-3CCA4073886A}"/>
              </a:ext>
            </a:extLst>
          </p:cNvPr>
          <p:cNvSpPr>
            <a:spLocks noGrp="1"/>
          </p:cNvSpPr>
          <p:nvPr>
            <p:ph idx="1"/>
          </p:nvPr>
        </p:nvSpPr>
        <p:spPr>
          <a:xfrm>
            <a:off x="548325" y="1668544"/>
            <a:ext cx="7332483" cy="4751110"/>
          </a:xfrm>
        </p:spPr>
        <p:txBody>
          <a:bodyPr>
            <a:normAutofit fontScale="92500" lnSpcReduction="20000"/>
          </a:bodyPr>
          <a:lstStyle/>
          <a:p>
            <a:pPr>
              <a:lnSpc>
                <a:spcPct val="110000"/>
              </a:lnSpc>
            </a:pPr>
            <a:r>
              <a:rPr lang="lv-LV" dirty="0"/>
              <a:t>EIC </a:t>
            </a:r>
            <a:r>
              <a:rPr lang="lv-LV" dirty="0" err="1"/>
              <a:t>Pathfinder</a:t>
            </a:r>
            <a:r>
              <a:rPr lang="lv-LV" dirty="0"/>
              <a:t> </a:t>
            </a:r>
            <a:r>
              <a:rPr lang="lv-LV" dirty="0" err="1"/>
              <a:t>Open</a:t>
            </a:r>
            <a:r>
              <a:rPr lang="lv-LV" dirty="0"/>
              <a:t> atbalsta nākotnes tehnoloģiju agrīnu attīstību (aktivitātes ar zemu tehnoloģiju gatavības līmeni- 1. – 4. līmenis), balstoties uz augsta riska / liela ieguvuma zinātnes un tehnoloģijas sasniegumiem. Šim projektam jānodrošina jūsu iecerētās tehnoloģijas pamats.</a:t>
            </a:r>
          </a:p>
          <a:p>
            <a:pPr>
              <a:lnSpc>
                <a:spcPct val="110000"/>
              </a:lnSpc>
            </a:pPr>
            <a:r>
              <a:rPr lang="lv-LV" dirty="0"/>
              <a:t>Jūsu pieteikums ir jāiesniedz koordinatoram konsorcija vārdā, kurā ietilpst vismaz trīs neatkarīgas juridiskas personas, no kurām katra ir reģistrēta citā dalībvalstī.</a:t>
            </a:r>
          </a:p>
          <a:p>
            <a:pPr>
              <a:lnSpc>
                <a:spcPct val="110000"/>
              </a:lnSpc>
            </a:pPr>
            <a:r>
              <a:rPr lang="lv-LV" dirty="0"/>
              <a:t>Projekti, kurus finansē EIC </a:t>
            </a:r>
            <a:r>
              <a:rPr lang="lv-LV" dirty="0" err="1"/>
              <a:t>Pathfinder</a:t>
            </a:r>
            <a:r>
              <a:rPr lang="lv-LV" dirty="0"/>
              <a:t> ir tiesīgas saņemt papildu dotāciju ar fiksētu summu līdz EUR 50 000 (</a:t>
            </a:r>
            <a:r>
              <a:rPr lang="lv-LV" dirty="0" err="1"/>
              <a:t>Booster</a:t>
            </a:r>
            <a:r>
              <a:rPr lang="lv-LV" dirty="0"/>
              <a:t> </a:t>
            </a:r>
            <a:r>
              <a:rPr lang="lv-LV" dirty="0" err="1"/>
              <a:t>grant</a:t>
            </a:r>
            <a:r>
              <a:rPr lang="lv-LV" dirty="0"/>
              <a:t>), lai veiktu papildu darbības, piem. izpētītu potenciālos </a:t>
            </a:r>
            <a:r>
              <a:rPr lang="lv-LV" dirty="0" err="1"/>
              <a:t>komercializācijas</a:t>
            </a:r>
            <a:r>
              <a:rPr lang="lv-LV" dirty="0"/>
              <a:t> ceļus vai portfeļa aktivitātes.</a:t>
            </a:r>
          </a:p>
          <a:p>
            <a:pPr>
              <a:lnSpc>
                <a:spcPct val="110000"/>
              </a:lnSpc>
            </a:pPr>
            <a:r>
              <a:rPr lang="lv-LV" dirty="0"/>
              <a:t>Projekta rezultātos jāiekļauj brīvā piekļuve augstākā līmeņa zinātniskām </a:t>
            </a:r>
            <a:r>
              <a:rPr lang="lv-LV" dirty="0" err="1"/>
              <a:t>publikācijam</a:t>
            </a:r>
            <a:r>
              <a:rPr lang="lv-LV" dirty="0"/>
              <a:t>. </a:t>
            </a:r>
          </a:p>
          <a:p>
            <a:pPr>
              <a:lnSpc>
                <a:spcPct val="110000"/>
              </a:lnSpc>
            </a:pPr>
            <a:r>
              <a:rPr lang="lv-LV" dirty="0"/>
              <a:t>Dzimumu līdzsvars komandā. </a:t>
            </a:r>
          </a:p>
          <a:p>
            <a:pPr>
              <a:lnSpc>
                <a:spcPct val="110000"/>
              </a:lnSpc>
            </a:pPr>
            <a:r>
              <a:rPr lang="lv-LV" dirty="0"/>
              <a:t>Iespēja pieteikties </a:t>
            </a:r>
            <a:r>
              <a:rPr lang="lv-LV" dirty="0" err="1"/>
              <a:t>Accelerator</a:t>
            </a:r>
            <a:r>
              <a:rPr lang="lv-LV" dirty="0"/>
              <a:t>, izmantojot </a:t>
            </a:r>
            <a:r>
              <a:rPr lang="lv-LV" dirty="0" err="1"/>
              <a:t>Fast</a:t>
            </a:r>
            <a:r>
              <a:rPr lang="lv-LV" dirty="0"/>
              <a:t> </a:t>
            </a:r>
            <a:r>
              <a:rPr lang="lv-LV" dirty="0" err="1"/>
              <a:t>track</a:t>
            </a:r>
            <a:r>
              <a:rPr lang="lv-LV" dirty="0"/>
              <a:t>. </a:t>
            </a:r>
          </a:p>
        </p:txBody>
      </p:sp>
      <p:graphicFrame>
        <p:nvGraphicFramePr>
          <p:cNvPr id="6" name="Chart 5">
            <a:extLst>
              <a:ext uri="{FF2B5EF4-FFF2-40B4-BE49-F238E27FC236}">
                <a16:creationId xmlns:a16="http://schemas.microsoft.com/office/drawing/2014/main" id="{107F3122-7324-4F64-B1F4-5F848ABA734F}"/>
              </a:ext>
            </a:extLst>
          </p:cNvPr>
          <p:cNvGraphicFramePr/>
          <p:nvPr>
            <p:extLst>
              <p:ext uri="{D42A27DB-BD31-4B8C-83A1-F6EECF244321}">
                <p14:modId xmlns:p14="http://schemas.microsoft.com/office/powerpoint/2010/main" val="3955194890"/>
              </p:ext>
            </p:extLst>
          </p:nvPr>
        </p:nvGraphicFramePr>
        <p:xfrm>
          <a:off x="7730117" y="3806347"/>
          <a:ext cx="4609432" cy="213582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C04E2595-E9A9-43D7-A66A-126F7351E8B0}"/>
              </a:ext>
            </a:extLst>
          </p:cNvPr>
          <p:cNvSpPr txBox="1"/>
          <p:nvPr/>
        </p:nvSpPr>
        <p:spPr>
          <a:xfrm>
            <a:off x="8621324" y="691933"/>
            <a:ext cx="3157057" cy="2585323"/>
          </a:xfrm>
          <a:prstGeom prst="rect">
            <a:avLst/>
          </a:prstGeom>
          <a:noFill/>
        </p:spPr>
        <p:txBody>
          <a:bodyPr wrap="square">
            <a:spAutoFit/>
          </a:bodyPr>
          <a:lstStyle/>
          <a:p>
            <a:pPr marL="285750" indent="-285750">
              <a:buFont typeface="Arial" panose="020B0604020202020204" pitchFamily="34" charset="0"/>
              <a:buChar char="•"/>
            </a:pPr>
            <a:r>
              <a:rPr lang="lv-LV" dirty="0"/>
              <a:t>3. maijs </a:t>
            </a:r>
          </a:p>
          <a:p>
            <a:pPr marL="285750" indent="-285750">
              <a:buFont typeface="Arial" panose="020B0604020202020204" pitchFamily="34" charset="0"/>
              <a:buChar char="•"/>
            </a:pPr>
            <a:r>
              <a:rPr lang="lv-LV" dirty="0" err="1"/>
              <a:t>Max</a:t>
            </a:r>
            <a:r>
              <a:rPr lang="lv-LV" dirty="0"/>
              <a:t> 17 A4 lpp.</a:t>
            </a:r>
          </a:p>
          <a:p>
            <a:pPr marL="285750" indent="-285750">
              <a:buFont typeface="Arial" panose="020B0604020202020204" pitchFamily="34" charset="0"/>
              <a:buChar char="•"/>
            </a:pPr>
            <a:r>
              <a:rPr lang="lv-LV" dirty="0"/>
              <a:t>5 mēnešu laikā izvērtēs, 8 noslēgs līgumu</a:t>
            </a:r>
          </a:p>
          <a:p>
            <a:pPr marL="285750" indent="-285750">
              <a:buFont typeface="Arial" panose="020B0604020202020204" pitchFamily="34" charset="0"/>
              <a:buChar char="•"/>
            </a:pPr>
            <a:r>
              <a:rPr lang="lv-LV" dirty="0"/>
              <a:t>Grants </a:t>
            </a:r>
            <a:r>
              <a:rPr lang="lv-LV" b="1" dirty="0">
                <a:solidFill>
                  <a:schemeClr val="bg1"/>
                </a:solidFill>
              </a:rPr>
              <a:t>līdz 3 M eiro</a:t>
            </a:r>
            <a:r>
              <a:rPr lang="lv-LV" dirty="0"/>
              <a:t>, 100% no attiecināmajām izmaksām</a:t>
            </a:r>
          </a:p>
          <a:p>
            <a:pPr marL="285750" indent="-285750">
              <a:buFont typeface="Arial" panose="020B0604020202020204" pitchFamily="34" charset="0"/>
              <a:buChar char="•"/>
            </a:pPr>
            <a:endParaRPr lang="lv-LV" dirty="0"/>
          </a:p>
        </p:txBody>
      </p:sp>
    </p:spTree>
    <p:extLst>
      <p:ext uri="{BB962C8B-B14F-4D97-AF65-F5344CB8AC3E}">
        <p14:creationId xmlns:p14="http://schemas.microsoft.com/office/powerpoint/2010/main" val="520437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5408617-0DF0-4E44-B621-6E7263F3FC8A}"/>
              </a:ext>
            </a:extLst>
          </p:cNvPr>
          <p:cNvSpPr/>
          <p:nvPr/>
        </p:nvSpPr>
        <p:spPr>
          <a:xfrm>
            <a:off x="8295588" y="0"/>
            <a:ext cx="347849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dirty="0"/>
          </a:p>
        </p:txBody>
      </p:sp>
      <p:sp>
        <p:nvSpPr>
          <p:cNvPr id="2" name="Title 1">
            <a:extLst>
              <a:ext uri="{FF2B5EF4-FFF2-40B4-BE49-F238E27FC236}">
                <a16:creationId xmlns:a16="http://schemas.microsoft.com/office/drawing/2014/main" id="{33B54DFF-323F-4CCA-95CE-3A976CEF65D3}"/>
              </a:ext>
            </a:extLst>
          </p:cNvPr>
          <p:cNvSpPr>
            <a:spLocks noGrp="1"/>
          </p:cNvSpPr>
          <p:nvPr>
            <p:ph type="title"/>
          </p:nvPr>
        </p:nvSpPr>
        <p:spPr>
          <a:xfrm>
            <a:off x="501329" y="512726"/>
            <a:ext cx="7228788" cy="1371600"/>
          </a:xfrm>
        </p:spPr>
        <p:txBody>
          <a:bodyPr/>
          <a:lstStyle/>
          <a:p>
            <a:r>
              <a:rPr lang="lv-LV" sz="4400" dirty="0"/>
              <a:t>EIC </a:t>
            </a:r>
            <a:r>
              <a:rPr lang="lv-LV" sz="4400" dirty="0" err="1"/>
              <a:t>Pathfinder</a:t>
            </a:r>
            <a:r>
              <a:rPr lang="lv-LV" sz="4400" dirty="0"/>
              <a:t> </a:t>
            </a:r>
            <a:r>
              <a:rPr lang="lv-LV" sz="4400" dirty="0" err="1"/>
              <a:t>Challenges</a:t>
            </a:r>
            <a:endParaRPr lang="lv-LV" dirty="0"/>
          </a:p>
        </p:txBody>
      </p:sp>
      <p:sp>
        <p:nvSpPr>
          <p:cNvPr id="3" name="Content Placeholder 2">
            <a:extLst>
              <a:ext uri="{FF2B5EF4-FFF2-40B4-BE49-F238E27FC236}">
                <a16:creationId xmlns:a16="http://schemas.microsoft.com/office/drawing/2014/main" id="{26731F36-2A35-4227-A7B4-D7595C7613BC}"/>
              </a:ext>
            </a:extLst>
          </p:cNvPr>
          <p:cNvSpPr>
            <a:spLocks noGrp="1"/>
          </p:cNvSpPr>
          <p:nvPr>
            <p:ph idx="1"/>
          </p:nvPr>
        </p:nvSpPr>
        <p:spPr>
          <a:xfrm>
            <a:off x="597696" y="2002660"/>
            <a:ext cx="6977481" cy="4342614"/>
          </a:xfrm>
        </p:spPr>
        <p:txBody>
          <a:bodyPr>
            <a:normAutofit fontScale="55000" lnSpcReduction="20000"/>
          </a:bodyPr>
          <a:lstStyle/>
          <a:p>
            <a:pPr marL="0" indent="0">
              <a:lnSpc>
                <a:spcPct val="150000"/>
              </a:lnSpc>
              <a:buNone/>
            </a:pPr>
            <a:r>
              <a:rPr lang="lv-LV" sz="2400" dirty="0"/>
              <a:t>Jums jāpiesakās, ja jums ir potenciāls projekts, kas veicinātu attiecīgā izaicinājuma konkrēto mērķu sasniegšanu. </a:t>
            </a:r>
          </a:p>
          <a:p>
            <a:pPr marL="0" indent="0">
              <a:lnSpc>
                <a:spcPct val="150000"/>
              </a:lnSpc>
              <a:buNone/>
            </a:pPr>
            <a:r>
              <a:rPr lang="lv-LV" sz="2400" b="1" dirty="0" err="1"/>
              <a:t>Pathfinder</a:t>
            </a:r>
            <a:r>
              <a:rPr lang="lv-LV" sz="2400" b="1" dirty="0"/>
              <a:t> </a:t>
            </a:r>
            <a:r>
              <a:rPr lang="lv-LV" sz="2400" b="1" dirty="0" err="1"/>
              <a:t>Challenges</a:t>
            </a:r>
            <a:r>
              <a:rPr lang="lv-LV" sz="2400" b="1" dirty="0"/>
              <a:t> </a:t>
            </a:r>
            <a:r>
              <a:rPr lang="lv-LV" sz="2400" dirty="0"/>
              <a:t>atbalsta pētniecību un inovāciju sadarbību, kā arī mono pieteikumus (</a:t>
            </a:r>
            <a:r>
              <a:rPr lang="lv-LV" sz="2400" i="1" dirty="0"/>
              <a:t>ja vien konkrētajā izaicinājumu nodaļā nav norādīts citādi</a:t>
            </a:r>
            <a:r>
              <a:rPr lang="lv-LV" sz="2400" dirty="0"/>
              <a:t>).</a:t>
            </a:r>
          </a:p>
          <a:p>
            <a:pPr marL="0" indent="0">
              <a:lnSpc>
                <a:spcPct val="150000"/>
              </a:lnSpc>
              <a:buNone/>
            </a:pPr>
            <a:r>
              <a:rPr lang="lv-LV" sz="2400" dirty="0"/>
              <a:t>Konkursi:</a:t>
            </a:r>
          </a:p>
          <a:p>
            <a:pPr>
              <a:lnSpc>
                <a:spcPct val="150000"/>
              </a:lnSpc>
            </a:pPr>
            <a:r>
              <a:rPr lang="lv-LV" sz="2400" dirty="0">
                <a:hlinkClick r:id="rId3"/>
              </a:rPr>
              <a:t>Oglekļa dioksīds un slāpekļa pārvaldība un </a:t>
            </a:r>
            <a:r>
              <a:rPr lang="lv-LV" sz="2400" dirty="0" err="1">
                <a:hlinkClick r:id="rId3"/>
              </a:rPr>
              <a:t>valorizācija</a:t>
            </a:r>
            <a:r>
              <a:rPr lang="lv-LV" sz="2400" dirty="0"/>
              <a:t>
</a:t>
            </a:r>
            <a:r>
              <a:rPr lang="lv-LV" sz="2400" dirty="0">
                <a:hlinkClick r:id="rId4"/>
              </a:rPr>
              <a:t>Vidēja termiņa, sistēmās integrēta enerģijas uzkrāšana</a:t>
            </a:r>
            <a:r>
              <a:rPr lang="lv-LV" sz="2400" dirty="0"/>
              <a:t>
</a:t>
            </a:r>
            <a:r>
              <a:rPr lang="lv-LV" sz="2400" dirty="0" err="1">
                <a:hlinkClick r:id="rId5"/>
              </a:rPr>
              <a:t>Kardiogenomika</a:t>
            </a:r>
            <a:r>
              <a:rPr lang="lv-LV" sz="2400" dirty="0">
                <a:hlinkClick r:id="rId5"/>
              </a:rPr>
              <a:t> </a:t>
            </a:r>
            <a:r>
              <a:rPr lang="lv-LV" sz="2400" dirty="0"/>
              <a:t>
</a:t>
            </a:r>
            <a:r>
              <a:rPr lang="lv-LV" sz="2400" dirty="0">
                <a:hlinkClick r:id="rId6"/>
              </a:rPr>
              <a:t>Veselības aprūpes </a:t>
            </a:r>
            <a:r>
              <a:rPr lang="lv-LV" sz="2400" dirty="0" err="1">
                <a:hlinkClick r:id="rId6"/>
              </a:rPr>
              <a:t>Continuum</a:t>
            </a:r>
            <a:r>
              <a:rPr lang="lv-LV" sz="2400" dirty="0">
                <a:hlinkClick r:id="rId6"/>
              </a:rPr>
              <a:t> tehnoloģijas </a:t>
            </a:r>
            <a:r>
              <a:rPr lang="lv-LV" sz="2400" dirty="0"/>
              <a:t>
</a:t>
            </a:r>
            <a:r>
              <a:rPr lang="lv-LV" sz="2400" dirty="0">
                <a:hlinkClick r:id="rId7"/>
              </a:rPr>
              <a:t>Uz DNS balstīta digitālo datu glabāšana </a:t>
            </a:r>
            <a:r>
              <a:rPr lang="lv-LV" sz="2400" dirty="0"/>
              <a:t>
</a:t>
            </a:r>
            <a:r>
              <a:rPr lang="lv-LV" sz="2400" dirty="0">
                <a:hlinkClick r:id="rId8"/>
              </a:rPr>
              <a:t>Alternatīvā kvantu informācijas apstrāde, saziņa un izpēte</a:t>
            </a:r>
            <a:endParaRPr lang="lv-LV" sz="2400" dirty="0"/>
          </a:p>
        </p:txBody>
      </p:sp>
      <p:graphicFrame>
        <p:nvGraphicFramePr>
          <p:cNvPr id="4" name="Chart 3">
            <a:extLst>
              <a:ext uri="{FF2B5EF4-FFF2-40B4-BE49-F238E27FC236}">
                <a16:creationId xmlns:a16="http://schemas.microsoft.com/office/drawing/2014/main" id="{A174D4A3-735C-42FE-966A-91A11CE0B81F}"/>
              </a:ext>
            </a:extLst>
          </p:cNvPr>
          <p:cNvGraphicFramePr/>
          <p:nvPr>
            <p:extLst>
              <p:ext uri="{D42A27DB-BD31-4B8C-83A1-F6EECF244321}">
                <p14:modId xmlns:p14="http://schemas.microsoft.com/office/powerpoint/2010/main" val="156985800"/>
              </p:ext>
            </p:extLst>
          </p:nvPr>
        </p:nvGraphicFramePr>
        <p:xfrm>
          <a:off x="7730117" y="4503377"/>
          <a:ext cx="4609432" cy="2135829"/>
        </p:xfrm>
        <a:graphic>
          <a:graphicData uri="http://schemas.openxmlformats.org/drawingml/2006/chart">
            <c:chart xmlns:c="http://schemas.openxmlformats.org/drawingml/2006/chart" xmlns:r="http://schemas.openxmlformats.org/officeDocument/2006/relationships" r:id="rId9"/>
          </a:graphicData>
        </a:graphic>
      </p:graphicFrame>
      <p:sp>
        <p:nvSpPr>
          <p:cNvPr id="7" name="TextBox 6">
            <a:extLst>
              <a:ext uri="{FF2B5EF4-FFF2-40B4-BE49-F238E27FC236}">
                <a16:creationId xmlns:a16="http://schemas.microsoft.com/office/drawing/2014/main" id="{886499CF-828B-40FA-A5EB-F1C6DED98799}"/>
              </a:ext>
            </a:extLst>
          </p:cNvPr>
          <p:cNvSpPr txBox="1"/>
          <p:nvPr/>
        </p:nvSpPr>
        <p:spPr>
          <a:xfrm>
            <a:off x="8475361" y="512726"/>
            <a:ext cx="3118943" cy="396672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lv-LV" sz="1700" dirty="0"/>
              <a:t>19.oktobris</a:t>
            </a:r>
          </a:p>
          <a:p>
            <a:pPr marL="285750" indent="-285750">
              <a:lnSpc>
                <a:spcPct val="150000"/>
              </a:lnSpc>
              <a:buFont typeface="Arial" panose="020B0604020202020204" pitchFamily="34" charset="0"/>
              <a:buChar char="•"/>
            </a:pPr>
            <a:r>
              <a:rPr lang="lv-LV" sz="1700" dirty="0" err="1"/>
              <a:t>Max</a:t>
            </a:r>
            <a:r>
              <a:rPr lang="lv-LV" sz="1700" dirty="0"/>
              <a:t> 25 A4 lpp. </a:t>
            </a:r>
          </a:p>
          <a:p>
            <a:pPr marL="285750" indent="-285750">
              <a:lnSpc>
                <a:spcPct val="150000"/>
              </a:lnSpc>
              <a:buFont typeface="Arial" panose="020B0604020202020204" pitchFamily="34" charset="0"/>
              <a:buChar char="•"/>
            </a:pPr>
            <a:r>
              <a:rPr lang="lv-LV" sz="1700" dirty="0"/>
              <a:t>5 mēnešu laika izvērtēs, 8 </a:t>
            </a:r>
            <a:r>
              <a:rPr lang="lv-LV" sz="1700" dirty="0" err="1"/>
              <a:t>menēšu</a:t>
            </a:r>
            <a:r>
              <a:rPr lang="lv-LV" sz="1700" dirty="0"/>
              <a:t> laikā tiks noslēgts līgums</a:t>
            </a:r>
          </a:p>
          <a:p>
            <a:pPr marL="285750" indent="-285750">
              <a:lnSpc>
                <a:spcPct val="150000"/>
              </a:lnSpc>
              <a:buFont typeface="Arial" panose="020B0604020202020204" pitchFamily="34" charset="0"/>
              <a:buChar char="•"/>
            </a:pPr>
            <a:r>
              <a:rPr lang="lv-LV" sz="1700" dirty="0"/>
              <a:t>Grants </a:t>
            </a:r>
            <a:r>
              <a:rPr lang="lv-LV" sz="1700" b="1" dirty="0">
                <a:solidFill>
                  <a:schemeClr val="bg1"/>
                </a:solidFill>
              </a:rPr>
              <a:t>līdz</a:t>
            </a:r>
            <a:r>
              <a:rPr lang="lv-LV" sz="1700" dirty="0"/>
              <a:t> </a:t>
            </a:r>
            <a:r>
              <a:rPr lang="lv-LV" sz="1700" b="1" dirty="0">
                <a:solidFill>
                  <a:schemeClr val="bg1"/>
                </a:solidFill>
              </a:rPr>
              <a:t>4 M eiro</a:t>
            </a:r>
            <a:r>
              <a:rPr lang="lv-LV" sz="1700" dirty="0"/>
              <a:t>, 100% no attiecināmajām izmaksām</a:t>
            </a:r>
          </a:p>
          <a:p>
            <a:pPr marL="285750" indent="-285750">
              <a:lnSpc>
                <a:spcPct val="150000"/>
              </a:lnSpc>
              <a:buFont typeface="Arial" panose="020B0604020202020204" pitchFamily="34" charset="0"/>
              <a:buChar char="•"/>
            </a:pPr>
            <a:r>
              <a:rPr lang="lv-LV" sz="1700" dirty="0"/>
              <a:t>Tiesības uz </a:t>
            </a:r>
            <a:r>
              <a:rPr lang="lv-LV" sz="1700" dirty="0" err="1"/>
              <a:t>extra</a:t>
            </a:r>
            <a:r>
              <a:rPr lang="lv-LV" sz="1700" dirty="0"/>
              <a:t> 50K un </a:t>
            </a:r>
            <a:r>
              <a:rPr lang="lv-LV" sz="1700" dirty="0" err="1"/>
              <a:t>FastTrack</a:t>
            </a:r>
            <a:endParaRPr lang="lv-LV" sz="1700" dirty="0"/>
          </a:p>
        </p:txBody>
      </p:sp>
    </p:spTree>
    <p:extLst>
      <p:ext uri="{BB962C8B-B14F-4D97-AF65-F5344CB8AC3E}">
        <p14:creationId xmlns:p14="http://schemas.microsoft.com/office/powerpoint/2010/main" val="2413819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486B45C-6143-48ED-958B-643CAB5AC314}"/>
              </a:ext>
            </a:extLst>
          </p:cNvPr>
          <p:cNvSpPr/>
          <p:nvPr/>
        </p:nvSpPr>
        <p:spPr>
          <a:xfrm>
            <a:off x="7425180" y="0"/>
            <a:ext cx="434889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2" name="Title 1">
            <a:extLst>
              <a:ext uri="{FF2B5EF4-FFF2-40B4-BE49-F238E27FC236}">
                <a16:creationId xmlns:a16="http://schemas.microsoft.com/office/drawing/2014/main" id="{FC14BE88-F994-48B3-A85A-47303C1DDCCB}"/>
              </a:ext>
            </a:extLst>
          </p:cNvPr>
          <p:cNvSpPr>
            <a:spLocks noGrp="1"/>
          </p:cNvSpPr>
          <p:nvPr>
            <p:ph type="title"/>
          </p:nvPr>
        </p:nvSpPr>
        <p:spPr>
          <a:xfrm>
            <a:off x="491765" y="463485"/>
            <a:ext cx="6135278" cy="1371600"/>
          </a:xfrm>
        </p:spPr>
        <p:txBody>
          <a:bodyPr/>
          <a:lstStyle/>
          <a:p>
            <a:r>
              <a:rPr lang="lv-LV" dirty="0"/>
              <a:t>EIC </a:t>
            </a:r>
            <a:r>
              <a:rPr lang="lv-LV" dirty="0" err="1"/>
              <a:t>Transition</a:t>
            </a:r>
            <a:r>
              <a:rPr lang="lv-LV" dirty="0"/>
              <a:t> </a:t>
            </a:r>
            <a:r>
              <a:rPr lang="lv-LV" dirty="0" err="1"/>
              <a:t>Open</a:t>
            </a:r>
            <a:endParaRPr lang="lv-LV" dirty="0"/>
          </a:p>
        </p:txBody>
      </p:sp>
      <p:sp>
        <p:nvSpPr>
          <p:cNvPr id="3" name="Content Placeholder 2">
            <a:extLst>
              <a:ext uri="{FF2B5EF4-FFF2-40B4-BE49-F238E27FC236}">
                <a16:creationId xmlns:a16="http://schemas.microsoft.com/office/drawing/2014/main" id="{992F195F-F476-4C54-B19E-9748E6DB5F89}"/>
              </a:ext>
            </a:extLst>
          </p:cNvPr>
          <p:cNvSpPr>
            <a:spLocks noGrp="1"/>
          </p:cNvSpPr>
          <p:nvPr>
            <p:ph idx="1"/>
          </p:nvPr>
        </p:nvSpPr>
        <p:spPr>
          <a:xfrm>
            <a:off x="491765" y="1835085"/>
            <a:ext cx="6474643" cy="3931920"/>
          </a:xfrm>
        </p:spPr>
        <p:txBody>
          <a:bodyPr>
            <a:normAutofit/>
          </a:bodyPr>
          <a:lstStyle/>
          <a:p>
            <a:pPr>
              <a:lnSpc>
                <a:spcPct val="150000"/>
              </a:lnSpc>
            </a:pPr>
            <a:r>
              <a:rPr lang="lv-LV" dirty="0"/>
              <a:t>EIC </a:t>
            </a:r>
            <a:r>
              <a:rPr lang="lv-LV" dirty="0" err="1"/>
              <a:t>Transition</a:t>
            </a:r>
            <a:r>
              <a:rPr lang="lv-LV" dirty="0"/>
              <a:t> mērķis ir nobriedināt gan jūsu tehnoloģiju, gan biznesa ideju, tādējādi palielinot gatavību tirgum. Paredzamie izaicinājuma projekta rezultāti: a) tehnoloģija, kas ir izrādījusies efektīva paredzētajam pielietojumam, un b) biznesa modelis un biznesa plāns tās attīstībai tirgū.</a:t>
            </a:r>
          </a:p>
          <a:p>
            <a:pPr>
              <a:lnSpc>
                <a:spcPct val="150000"/>
              </a:lnSpc>
            </a:pPr>
            <a:r>
              <a:rPr lang="lv-LV" dirty="0"/>
              <a:t>Jūsu pieteikumam ir jābalstās uz rezultātiem (principa pierādījums), kas sasniegti atbilstošā </a:t>
            </a:r>
            <a:r>
              <a:rPr lang="lv-LV" dirty="0" err="1"/>
              <a:t>Pathfinder</a:t>
            </a:r>
            <a:r>
              <a:rPr lang="lv-LV" dirty="0"/>
              <a:t> vai ERC </a:t>
            </a:r>
            <a:r>
              <a:rPr lang="lv-LV" dirty="0" err="1"/>
              <a:t>Concept</a:t>
            </a:r>
            <a:r>
              <a:rPr lang="lv-LV" dirty="0"/>
              <a:t> </a:t>
            </a:r>
            <a:r>
              <a:rPr lang="lv-LV" dirty="0" err="1"/>
              <a:t>of</a:t>
            </a:r>
            <a:r>
              <a:rPr lang="lv-LV" dirty="0"/>
              <a:t> </a:t>
            </a:r>
            <a:r>
              <a:rPr lang="lv-LV" dirty="0" err="1"/>
              <a:t>Concept</a:t>
            </a:r>
            <a:r>
              <a:rPr lang="lv-LV" dirty="0"/>
              <a:t> projektā. (12 </a:t>
            </a:r>
            <a:r>
              <a:rPr lang="lv-LV" dirty="0" err="1"/>
              <a:t>vs</a:t>
            </a:r>
            <a:r>
              <a:rPr lang="lv-LV" dirty="0"/>
              <a:t>. 24 </a:t>
            </a:r>
            <a:r>
              <a:rPr lang="lv-LV" dirty="0" err="1"/>
              <a:t>months</a:t>
            </a:r>
            <a:r>
              <a:rPr lang="lv-LV" dirty="0"/>
              <a:t>)</a:t>
            </a:r>
          </a:p>
        </p:txBody>
      </p:sp>
      <p:sp>
        <p:nvSpPr>
          <p:cNvPr id="5" name="TextBox 4">
            <a:extLst>
              <a:ext uri="{FF2B5EF4-FFF2-40B4-BE49-F238E27FC236}">
                <a16:creationId xmlns:a16="http://schemas.microsoft.com/office/drawing/2014/main" id="{E975151B-D1CA-435A-868D-5AB0AB43B825}"/>
              </a:ext>
            </a:extLst>
          </p:cNvPr>
          <p:cNvSpPr txBox="1"/>
          <p:nvPr/>
        </p:nvSpPr>
        <p:spPr>
          <a:xfrm>
            <a:off x="7764545" y="1377625"/>
            <a:ext cx="4122656" cy="4846840"/>
          </a:xfrm>
          <a:prstGeom prst="rect">
            <a:avLst/>
          </a:prstGeom>
          <a:noFill/>
        </p:spPr>
        <p:txBody>
          <a:bodyPr wrap="square">
            <a:spAutoFit/>
          </a:bodyPr>
          <a:lstStyle/>
          <a:p>
            <a:pPr marL="285750" indent="-285750">
              <a:lnSpc>
                <a:spcPct val="150000"/>
              </a:lnSpc>
              <a:buFont typeface="Arial" panose="020B0604020202020204" pitchFamily="34" charset="0"/>
              <a:buChar char="•"/>
            </a:pPr>
            <a:r>
              <a:rPr lang="lv-LV" sz="1600" b="1" dirty="0"/>
              <a:t>Mono</a:t>
            </a:r>
            <a:r>
              <a:rPr lang="lv-LV" sz="1600" dirty="0"/>
              <a:t> vai </a:t>
            </a:r>
            <a:r>
              <a:rPr lang="lv-LV" sz="1600" b="1" dirty="0"/>
              <a:t>konsorcijs</a:t>
            </a:r>
          </a:p>
          <a:p>
            <a:pPr marL="285750" indent="-285750">
              <a:lnSpc>
                <a:spcPct val="150000"/>
              </a:lnSpc>
              <a:buFont typeface="Arial" panose="020B0604020202020204" pitchFamily="34" charset="0"/>
              <a:buChar char="•"/>
            </a:pPr>
            <a:r>
              <a:rPr lang="lv-LV" sz="1600" dirty="0"/>
              <a:t>Grants līdz 2.5 M uz 1-3 gadiem</a:t>
            </a:r>
          </a:p>
          <a:p>
            <a:pPr marL="285750" indent="-285750">
              <a:lnSpc>
                <a:spcPct val="150000"/>
              </a:lnSpc>
              <a:buFont typeface="Arial" panose="020B0604020202020204" pitchFamily="34" charset="0"/>
              <a:buChar char="•"/>
            </a:pPr>
            <a:r>
              <a:rPr lang="lv-LV" sz="1600" dirty="0"/>
              <a:t>100% no attiecināmajām izmaksām </a:t>
            </a:r>
          </a:p>
          <a:p>
            <a:pPr marL="285750" indent="-285750">
              <a:lnSpc>
                <a:spcPct val="150000"/>
              </a:lnSpc>
              <a:buFont typeface="Arial" panose="020B0604020202020204" pitchFamily="34" charset="0"/>
              <a:buChar char="•"/>
            </a:pPr>
            <a:r>
              <a:rPr lang="lv-LV" sz="1600" dirty="0"/>
              <a:t>4.maijs un 28.septembris </a:t>
            </a:r>
          </a:p>
          <a:p>
            <a:pPr marL="285750" indent="-285750">
              <a:lnSpc>
                <a:spcPct val="150000"/>
              </a:lnSpc>
              <a:buFont typeface="Arial" panose="020B0604020202020204" pitchFamily="34" charset="0"/>
              <a:buChar char="•"/>
            </a:pPr>
            <a:r>
              <a:rPr lang="lv-LV" sz="1600" dirty="0" err="1">
                <a:solidFill>
                  <a:schemeClr val="bg1"/>
                </a:solidFill>
              </a:rPr>
              <a:t>Remote</a:t>
            </a:r>
            <a:r>
              <a:rPr lang="lv-LV" sz="1600" dirty="0">
                <a:solidFill>
                  <a:schemeClr val="bg1"/>
                </a:solidFill>
              </a:rPr>
              <a:t> + face2face</a:t>
            </a:r>
          </a:p>
          <a:p>
            <a:pPr marL="285750" indent="-285750">
              <a:lnSpc>
                <a:spcPct val="150000"/>
              </a:lnSpc>
              <a:buFont typeface="Arial" panose="020B0604020202020204" pitchFamily="34" charset="0"/>
              <a:buChar char="•"/>
            </a:pPr>
            <a:r>
              <a:rPr lang="lv-LV" sz="1600" dirty="0"/>
              <a:t>Izvērtēšana: 9 nedēļas (ar komentāriem)</a:t>
            </a:r>
          </a:p>
          <a:p>
            <a:pPr marL="285750" indent="-285750">
              <a:lnSpc>
                <a:spcPct val="150000"/>
              </a:lnSpc>
              <a:buFont typeface="Arial" panose="020B0604020202020204" pitchFamily="34" charset="0"/>
              <a:buChar char="•"/>
            </a:pPr>
            <a:r>
              <a:rPr lang="lv-LV" sz="1600" dirty="0"/>
              <a:t>Intervija: 13 nedēļas pēc konkursa noslēguma</a:t>
            </a:r>
          </a:p>
          <a:p>
            <a:pPr marL="285750" indent="-285750">
              <a:lnSpc>
                <a:spcPct val="150000"/>
              </a:lnSpc>
              <a:buFont typeface="Arial" panose="020B0604020202020204" pitchFamily="34" charset="0"/>
              <a:buChar char="•"/>
            </a:pPr>
            <a:r>
              <a:rPr lang="lv-LV" sz="1600" dirty="0"/>
              <a:t>4 nedēļas pēc intervijas - rezultāti. </a:t>
            </a:r>
          </a:p>
          <a:p>
            <a:pPr marL="285750" indent="-285750">
              <a:lnSpc>
                <a:spcPct val="150000"/>
              </a:lnSpc>
              <a:buFont typeface="Arial" panose="020B0604020202020204" pitchFamily="34" charset="0"/>
              <a:buChar char="•"/>
            </a:pPr>
            <a:r>
              <a:rPr lang="lv-LV" sz="1600" dirty="0" err="1"/>
              <a:t>Max</a:t>
            </a:r>
            <a:r>
              <a:rPr lang="lv-LV" sz="1600" dirty="0"/>
              <a:t> 20 A4 lpp.</a:t>
            </a:r>
          </a:p>
          <a:p>
            <a:pPr marL="285750" indent="-285750">
              <a:lnSpc>
                <a:spcPct val="150000"/>
              </a:lnSpc>
              <a:buFont typeface="Arial" panose="020B0604020202020204" pitchFamily="34" charset="0"/>
              <a:buChar char="•"/>
            </a:pPr>
            <a:r>
              <a:rPr lang="lv-LV" sz="1600" dirty="0"/>
              <a:t>Tiesības uz </a:t>
            </a:r>
            <a:r>
              <a:rPr lang="lv-LV" sz="1600" dirty="0" err="1"/>
              <a:t>extra</a:t>
            </a:r>
            <a:r>
              <a:rPr lang="lv-LV" sz="1600" dirty="0"/>
              <a:t> 50K un </a:t>
            </a:r>
            <a:r>
              <a:rPr lang="lv-LV" sz="1600" dirty="0" err="1"/>
              <a:t>FastTrack</a:t>
            </a:r>
            <a:endParaRPr lang="lv-LV" sz="1600" dirty="0"/>
          </a:p>
          <a:p>
            <a:pPr marL="285750" indent="-285750">
              <a:lnSpc>
                <a:spcPct val="150000"/>
              </a:lnSpc>
              <a:buFont typeface="Arial" panose="020B0604020202020204" pitchFamily="34" charset="0"/>
              <a:buChar char="•"/>
            </a:pPr>
            <a:r>
              <a:rPr lang="lv-LV" sz="1600" dirty="0" err="1">
                <a:solidFill>
                  <a:schemeClr val="bg1"/>
                </a:solidFill>
              </a:rPr>
              <a:t>SeO</a:t>
            </a:r>
            <a:endParaRPr lang="lv-LV" sz="1600" dirty="0">
              <a:solidFill>
                <a:schemeClr val="bg1"/>
              </a:solidFill>
            </a:endParaRPr>
          </a:p>
        </p:txBody>
      </p:sp>
    </p:spTree>
    <p:extLst>
      <p:ext uri="{BB962C8B-B14F-4D97-AF65-F5344CB8AC3E}">
        <p14:creationId xmlns:p14="http://schemas.microsoft.com/office/powerpoint/2010/main" val="2887259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Custom 1">
      <a:dk1>
        <a:sysClr val="windowText" lastClr="000000"/>
      </a:dk1>
      <a:lt1>
        <a:sysClr val="window" lastClr="FFFFFF"/>
      </a:lt1>
      <a:dk2>
        <a:srgbClr val="488087"/>
      </a:dk2>
      <a:lt2>
        <a:srgbClr val="FFD764"/>
      </a:lt2>
      <a:accent1>
        <a:srgbClr val="65ADB6"/>
      </a:accent1>
      <a:accent2>
        <a:srgbClr val="B6D452"/>
      </a:accent2>
      <a:accent3>
        <a:srgbClr val="5D6D30"/>
      </a:accent3>
      <a:accent4>
        <a:srgbClr val="44C1A3"/>
      </a:accent4>
      <a:accent5>
        <a:srgbClr val="4EB3CF"/>
      </a:accent5>
      <a:accent6>
        <a:srgbClr val="51C3F9"/>
      </a:accent6>
      <a:hlink>
        <a:srgbClr val="D66F24"/>
      </a:hlink>
      <a:folHlink>
        <a:srgbClr val="977B2D"/>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10335</TotalTime>
  <Words>1861</Words>
  <Application>Microsoft Office PowerPoint</Application>
  <PresentationFormat>Widescreen</PresentationFormat>
  <Paragraphs>196</Paragraphs>
  <Slides>30</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30</vt:i4>
      </vt:variant>
    </vt:vector>
  </HeadingPairs>
  <TitlesOfParts>
    <vt:vector size="40" baseType="lpstr">
      <vt:lpstr>Arial</vt:lpstr>
      <vt:lpstr>Calibri</vt:lpstr>
      <vt:lpstr>Century Gothic</vt:lpstr>
      <vt:lpstr>charter</vt:lpstr>
      <vt:lpstr>Garamond</vt:lpstr>
      <vt:lpstr>inherit</vt:lpstr>
      <vt:lpstr>Open Sans</vt:lpstr>
      <vt:lpstr>Roboto Condensed</vt:lpstr>
      <vt:lpstr>RobotoCondensed-Light</vt:lpstr>
      <vt:lpstr>Savon</vt:lpstr>
      <vt:lpstr>PIEDALIES MŪSU  PASĀKUMĀ ViN22 IETVAROS   IESKATS  APVĀRSNIS  EIROPĀ </vt:lpstr>
      <vt:lpstr>PowerPoint Presentation</vt:lpstr>
      <vt:lpstr>PowerPoint Presentation</vt:lpstr>
      <vt:lpstr>Galvenās EIC darba programmas iezīmes</vt:lpstr>
      <vt:lpstr>Struktūra</vt:lpstr>
      <vt:lpstr>Galvenās atšķirības no EIC WP21</vt:lpstr>
      <vt:lpstr>EIC Pathfinder Open</vt:lpstr>
      <vt:lpstr>EIC Pathfinder Challenges</vt:lpstr>
      <vt:lpstr>EIC Transition Open</vt:lpstr>
      <vt:lpstr>EIC Transition Challenges</vt:lpstr>
      <vt:lpstr>EIC Accelerator Open</vt:lpstr>
      <vt:lpstr>EIC Accelerator Challenge</vt:lpstr>
      <vt:lpstr>Kā pieteikties «Accelerator» konkursam? </vt:lpstr>
      <vt:lpstr>Makslīga intelekta platforma INNOLOOP</vt:lpstr>
      <vt:lpstr>Īsais pieteikums </vt:lpstr>
      <vt:lpstr>Pilnais pieteikums</vt:lpstr>
      <vt:lpstr>PowerPoint Presentation</vt:lpstr>
      <vt:lpstr>PowerPoint Presentation</vt:lpstr>
      <vt:lpstr>PowerPoint Presentation</vt:lpstr>
      <vt:lpstr>Tips and tricks</vt:lpstr>
      <vt:lpstr>Partneri</vt:lpstr>
      <vt:lpstr>Vispārīgi pieteikumu nosacījumi</vt:lpstr>
      <vt:lpstr>EIC vadības struktūra</vt:lpstr>
      <vt:lpstr>Intelektuālā īpašuma tiesības</vt:lpstr>
      <vt:lpstr>SoE</vt:lpstr>
      <vt:lpstr>«Atbalstīt visus inovācijas talantus, tostarp nepietiekami pārstāvētās kategorijā»</vt:lpstr>
      <vt:lpstr>Work as an expert</vt:lpstr>
      <vt:lpstr>Iedvesmas avots</vt:lpstr>
      <vt:lpstr>Lielais INFO pasākums</vt:lpstr>
      <vt:lpstr>PowerPoint Presentation</vt:lpstr>
    </vt:vector>
  </TitlesOfParts>
  <Company>VIAA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IESKĀTS APVĀRSNIS EIROPĀ</dc:title>
  <dc:creator>Marija Plotniece</dc:creator>
  <cp:lastModifiedBy>Marija Plotniece</cp:lastModifiedBy>
  <cp:revision>72</cp:revision>
  <dcterms:created xsi:type="dcterms:W3CDTF">2021-02-10T11:36:07Z</dcterms:created>
  <dcterms:modified xsi:type="dcterms:W3CDTF">2022-02-23T11:05:31Z</dcterms:modified>
</cp:coreProperties>
</file>