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6"/>
  </p:notesMasterIdLst>
  <p:sldIdLst>
    <p:sldId id="256" r:id="rId5"/>
    <p:sldId id="463" r:id="rId6"/>
    <p:sldId id="464" r:id="rId7"/>
    <p:sldId id="450" r:id="rId8"/>
    <p:sldId id="497" r:id="rId9"/>
    <p:sldId id="499" r:id="rId10"/>
    <p:sldId id="500" r:id="rId11"/>
    <p:sldId id="518" r:id="rId12"/>
    <p:sldId id="519" r:id="rId13"/>
    <p:sldId id="520" r:id="rId14"/>
    <p:sldId id="472" r:id="rId15"/>
    <p:sldId id="485" r:id="rId16"/>
    <p:sldId id="513" r:id="rId17"/>
    <p:sldId id="514" r:id="rId18"/>
    <p:sldId id="515" r:id="rId19"/>
    <p:sldId id="516" r:id="rId20"/>
    <p:sldId id="493" r:id="rId21"/>
    <p:sldId id="494" r:id="rId22"/>
    <p:sldId id="495" r:id="rId23"/>
    <p:sldId id="496" r:id="rId24"/>
    <p:sldId id="517" r:id="rId25"/>
    <p:sldId id="489" r:id="rId26"/>
    <p:sldId id="447" r:id="rId27"/>
    <p:sldId id="428" r:id="rId28"/>
    <p:sldId id="429" r:id="rId29"/>
    <p:sldId id="431" r:id="rId30"/>
    <p:sldId id="432" r:id="rId31"/>
    <p:sldId id="443" r:id="rId32"/>
    <p:sldId id="476" r:id="rId33"/>
    <p:sldId id="501" r:id="rId34"/>
    <p:sldId id="502" r:id="rId35"/>
    <p:sldId id="511" r:id="rId36"/>
    <p:sldId id="512" r:id="rId37"/>
    <p:sldId id="504" r:id="rId38"/>
    <p:sldId id="445" r:id="rId39"/>
    <p:sldId id="477" r:id="rId40"/>
    <p:sldId id="508" r:id="rId41"/>
    <p:sldId id="506" r:id="rId42"/>
    <p:sldId id="507" r:id="rId43"/>
    <p:sldId id="510" r:id="rId44"/>
    <p:sldId id="264" r:id="rId45"/>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CC3300"/>
    <a:srgbClr val="3333CC"/>
    <a:srgbClr val="339933"/>
    <a:srgbClr val="0099FF"/>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D8FB9F-F8BA-C644-41B7-27C058291A87}" v="149" dt="2023-02-07T11:44:32.405"/>
    <p1510:client id="{9E61E8B5-399A-69E7-4F6E-81818B3A8F9D}" v="1" dt="2023-02-07T11:45:52.608"/>
    <p1510:client id="{D2070637-0E85-EE9B-40AB-9E7FCEB4A532}" v="563" dt="2023-02-07T16:04:15.0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4660"/>
  </p:normalViewPr>
  <p:slideViewPr>
    <p:cSldViewPr snapToGrid="0">
      <p:cViewPr varScale="1">
        <p:scale>
          <a:sx n="123" d="100"/>
          <a:sy n="123" d="100"/>
        </p:scale>
        <p:origin x="133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24.03.2023</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C0C5635-619F-4398-8614-605C03EF5C27}" type="slidenum">
              <a:rPr lang="lv-LV" altLang="lv-LV" smtClean="0"/>
              <a:pPr/>
              <a:t>36</a:t>
            </a:fld>
            <a:endParaRPr lang="lv-LV" altLang="lv-LV"/>
          </a:p>
        </p:txBody>
      </p:sp>
    </p:spTree>
    <p:extLst>
      <p:ext uri="{BB962C8B-B14F-4D97-AF65-F5344CB8AC3E}">
        <p14:creationId xmlns:p14="http://schemas.microsoft.com/office/powerpoint/2010/main" val="30590379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282400" y="6537331"/>
            <a:ext cx="504000" cy="304800"/>
          </a:xfrm>
          <a:ln>
            <a:noFill/>
          </a:ln>
        </p:spPr>
        <p:style>
          <a:lnRef idx="2">
            <a:schemeClr val="accent4"/>
          </a:lnRef>
          <a:fillRef idx="1">
            <a:schemeClr val="lt1"/>
          </a:fillRef>
          <a:effectRef idx="0">
            <a:schemeClr val="accent4"/>
          </a:effectRef>
          <a:fontRef idx="minor">
            <a:schemeClr val="dk1"/>
          </a:fontRef>
        </p:style>
        <p:txBody>
          <a:bodyPr/>
          <a:lstStyle>
            <a:lvl1pPr>
              <a:defRPr sz="1200">
                <a:latin typeface="Verdana" panose="020B0604030504040204" pitchFamily="34" charset="0"/>
              </a:defRPr>
            </a:lvl1pPr>
          </a:lstStyle>
          <a:p>
            <a:fld id="{42946E5A-BBED-4218-981B-333F83EE957B}" type="slidenum">
              <a:rPr lang="en-US" altLang="lv-LV" smtClean="0"/>
              <a:pPr/>
              <a:t>‹#›</a:t>
            </a:fld>
            <a:endParaRPr lang="en-US" altLang="lv-LV" dirty="0"/>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440125" y="6324600"/>
            <a:ext cx="493350" cy="436200"/>
          </a:xfrm>
          <a:solidFill>
            <a:schemeClr val="bg1"/>
          </a:solidFill>
          <a:ln>
            <a:noFill/>
          </a:ln>
        </p:spPr>
        <p:style>
          <a:lnRef idx="2">
            <a:schemeClr val="accent4"/>
          </a:lnRef>
          <a:fillRef idx="1">
            <a:schemeClr val="lt1"/>
          </a:fillRef>
          <a:effectRef idx="0">
            <a:schemeClr val="accent4"/>
          </a:effectRef>
          <a:fontRef idx="minor">
            <a:schemeClr val="dk1"/>
          </a:fontRef>
        </p:style>
        <p:txBody>
          <a:bodyPr/>
          <a:lstStyle>
            <a:lvl1pPr>
              <a:defRPr sz="1200">
                <a:latin typeface="Verdana" panose="020B0604030504040204" pitchFamily="34" charset="0"/>
              </a:defRPr>
            </a:lvl1pPr>
          </a:lstStyle>
          <a:p>
            <a:fld id="{B4C5A49C-EBE2-4BEA-B73B-7AC8FD5DDD66}" type="slidenum">
              <a:rPr lang="en-US" altLang="lv-LV" smtClean="0"/>
              <a:pPr/>
              <a:t>‹#›</a:t>
            </a:fld>
            <a:endParaRPr lang="en-US" altLang="lv-LV" dirty="0"/>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182800" y="6400799"/>
            <a:ext cx="504000" cy="304800"/>
          </a:xfrm>
          <a:ln>
            <a:noFill/>
          </a:ln>
        </p:spPr>
        <p:style>
          <a:lnRef idx="2">
            <a:schemeClr val="accent4"/>
          </a:lnRef>
          <a:fillRef idx="1">
            <a:schemeClr val="lt1"/>
          </a:fillRef>
          <a:effectRef idx="0">
            <a:schemeClr val="accent4"/>
          </a:effectRef>
          <a:fontRef idx="minor">
            <a:schemeClr val="dk1"/>
          </a:fontRef>
        </p:style>
        <p:txBody>
          <a:bodyPr/>
          <a:lstStyle>
            <a:lvl1pPr>
              <a:defRPr sz="1200">
                <a:latin typeface="Verdana" panose="020B0604030504040204" pitchFamily="34" charset="0"/>
              </a:defRPr>
            </a:lvl1pPr>
          </a:lstStyle>
          <a:p>
            <a:fld id="{9ED2C4E4-78E8-4814-8E80-88192C39BA48}" type="slidenum">
              <a:rPr lang="en-US" altLang="lv-LV" smtClean="0"/>
              <a:pPr/>
              <a:t>‹#›</a:t>
            </a:fld>
            <a:endParaRPr lang="en-US" altLang="lv-LV" dirty="0"/>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en.ec.europa.eu/partnering-opportunities" TargetMode="External"/><Relationship Id="rId2" Type="http://schemas.openxmlformats.org/officeDocument/2006/relationships/hyperlink" Target="https://www.m-era.net/joint-calls/partnersearch"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hyperlink" Target="http://www.m-era.net/joint-call-2023" TargetMode="External"/><Relationship Id="rId2" Type="http://schemas.openxmlformats.org/officeDocument/2006/relationships/hyperlink" Target="https://m-era.net/"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mailto:maija.bundule@lzp.gov.lv" TargetMode="External"/><Relationship Id="rId4" Type="http://schemas.openxmlformats.org/officeDocument/2006/relationships/hyperlink" Target="https://www.m-era.net/joint-calls/joint-call-202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dace.tirzite@lzp.gov.lv" TargetMode="External"/><Relationship Id="rId2" Type="http://schemas.openxmlformats.org/officeDocument/2006/relationships/hyperlink" Target="https://www.icrad.e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eur-lex.europa.eu/legal-content/LV/TXT/HTML/?uri=CELEX:32014R0651&amp;from=EN#d1e5346-1-1"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liva.grinevica@lzp.gov.lv" TargetMode="External"/><Relationship Id="rId2" Type="http://schemas.openxmlformats.org/officeDocument/2006/relationships/hyperlink" Target="https://lzp.gov.lv/programmas/latvijas-lietuvas-taivanas-zinatniskas-sadarbibas-atbalsta-fonds/projektu-konkursi/"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elza.zeidlere@lzp.gov.lv" TargetMode="External"/><Relationship Id="rId2" Type="http://schemas.openxmlformats.org/officeDocument/2006/relationships/hyperlink" Target="https://lzp.gov.lv/starptautiskas-sadarbibas-programmas/osmoze/izsludinatie-konkursi/"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m-era.net/joint-call-2023/participating-countries-regions-call-202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123ECEA-6214-7F4E-A98C-F368D8C65067}"/>
              </a:ext>
            </a:extLst>
          </p:cNvPr>
          <p:cNvSpPr/>
          <p:nvPr/>
        </p:nvSpPr>
        <p:spPr>
          <a:xfrm>
            <a:off x="914401" y="3455432"/>
            <a:ext cx="7934324" cy="461665"/>
          </a:xfrm>
          <a:prstGeom prst="rect">
            <a:avLst/>
          </a:prstGeom>
        </p:spPr>
        <p:txBody>
          <a:bodyPr wrap="square">
            <a:spAutoFit/>
          </a:bodyPr>
          <a:lstStyle/>
          <a:p>
            <a:r>
              <a:rPr lang="lv-LV" sz="2400" b="1" dirty="0">
                <a:solidFill>
                  <a:srgbClr val="7030A0"/>
                </a:solidFill>
                <a:latin typeface="Verdana" panose="020B0604030504040204" pitchFamily="34" charset="0"/>
                <a:ea typeface="Verdana" panose="020B0604030504040204" pitchFamily="34" charset="0"/>
              </a:rPr>
              <a:t>Starptautiskās sadarbības projektu konkursi</a:t>
            </a:r>
          </a:p>
        </p:txBody>
      </p:sp>
      <p:sp>
        <p:nvSpPr>
          <p:cNvPr id="7" name="Text Placeholder 1">
            <a:extLst>
              <a:ext uri="{FF2B5EF4-FFF2-40B4-BE49-F238E27FC236}">
                <a16:creationId xmlns:a16="http://schemas.microsoft.com/office/drawing/2014/main" id="{FB5BB98B-952A-9048-8A38-8BF9B1BCDF28}"/>
              </a:ext>
            </a:extLst>
          </p:cNvPr>
          <p:cNvSpPr>
            <a:spLocks noGrp="1"/>
          </p:cNvSpPr>
          <p:nvPr>
            <p:ph type="body" sz="quarter" idx="10"/>
          </p:nvPr>
        </p:nvSpPr>
        <p:spPr>
          <a:xfrm>
            <a:off x="2828925" y="4848225"/>
            <a:ext cx="6210299" cy="1628775"/>
          </a:xfrm>
        </p:spPr>
        <p:txBody>
          <a:bodyPr>
            <a:normAutofit fontScale="92500" lnSpcReduction="10000"/>
          </a:bodyPr>
          <a:lstStyle/>
          <a:p>
            <a:pPr algn="r"/>
            <a:endParaRPr lang="lv-LV" dirty="0">
              <a:solidFill>
                <a:schemeClr val="tx1">
                  <a:lumMod val="50000"/>
                  <a:lumOff val="50000"/>
                </a:schemeClr>
              </a:solidFill>
            </a:endParaRPr>
          </a:p>
          <a:p>
            <a:pPr algn="r"/>
            <a:r>
              <a:rPr lang="lv-LV" dirty="0">
                <a:solidFill>
                  <a:schemeClr val="tx1">
                    <a:lumMod val="50000"/>
                    <a:lumOff val="50000"/>
                  </a:schemeClr>
                </a:solidFill>
              </a:rPr>
              <a:t>Maija Bundule,</a:t>
            </a:r>
          </a:p>
          <a:p>
            <a:pPr algn="r"/>
            <a:r>
              <a:rPr lang="lv-LV" dirty="0">
                <a:solidFill>
                  <a:schemeClr val="tx1">
                    <a:lumMod val="50000"/>
                    <a:lumOff val="50000"/>
                  </a:schemeClr>
                </a:solidFill>
              </a:rPr>
              <a:t>Dace Tirzīte,</a:t>
            </a:r>
          </a:p>
          <a:p>
            <a:pPr algn="r"/>
            <a:r>
              <a:rPr lang="lv-LV" dirty="0">
                <a:solidFill>
                  <a:schemeClr val="tx1">
                    <a:lumMod val="50000"/>
                    <a:lumOff val="50000"/>
                  </a:schemeClr>
                </a:solidFill>
              </a:rPr>
              <a:t>Līva Griņeviča,</a:t>
            </a:r>
          </a:p>
          <a:p>
            <a:pPr algn="r"/>
            <a:r>
              <a:rPr lang="lv-LV" dirty="0">
                <a:solidFill>
                  <a:schemeClr val="tx1">
                    <a:lumMod val="50000"/>
                    <a:lumOff val="50000"/>
                  </a:schemeClr>
                </a:solidFill>
              </a:rPr>
              <a:t>Elza Zeidlere</a:t>
            </a:r>
          </a:p>
          <a:p>
            <a:pPr algn="r"/>
            <a:endParaRPr lang="lv-LV" dirty="0">
              <a:solidFill>
                <a:schemeClr val="tx1">
                  <a:lumMod val="50000"/>
                  <a:lumOff val="50000"/>
                </a:schemeClr>
              </a:solidFill>
            </a:endParaRPr>
          </a:p>
          <a:p>
            <a:pPr algn="r"/>
            <a:r>
              <a:rPr lang="lv-LV" dirty="0">
                <a:solidFill>
                  <a:schemeClr val="tx1">
                    <a:lumMod val="50000"/>
                    <a:lumOff val="50000"/>
                  </a:schemeClr>
                </a:solidFill>
              </a:rPr>
              <a:t>24.03.2023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B5BF4-D80D-6173-FB35-0EAF03D6EE5E}"/>
              </a:ext>
            </a:extLst>
          </p:cNvPr>
          <p:cNvSpPr>
            <a:spLocks noGrp="1"/>
          </p:cNvSpPr>
          <p:nvPr>
            <p:ph type="title"/>
          </p:nvPr>
        </p:nvSpPr>
        <p:spPr>
          <a:xfrm>
            <a:off x="2590800" y="609593"/>
            <a:ext cx="6096000" cy="1036642"/>
          </a:xfrm>
        </p:spPr>
        <p:txBody>
          <a:bodyPr/>
          <a:lstStyle/>
          <a:p>
            <a:r>
              <a:rPr lang="lv-LV" dirty="0">
                <a:solidFill>
                  <a:schemeClr val="accent4"/>
                </a:solidFill>
              </a:rPr>
              <a:t>Partneru meklēšana</a:t>
            </a:r>
          </a:p>
        </p:txBody>
      </p:sp>
      <p:sp>
        <p:nvSpPr>
          <p:cNvPr id="3" name="Content Placeholder 2">
            <a:extLst>
              <a:ext uri="{FF2B5EF4-FFF2-40B4-BE49-F238E27FC236}">
                <a16:creationId xmlns:a16="http://schemas.microsoft.com/office/drawing/2014/main" id="{6F522994-AB2F-F180-AEA4-19F01F871913}"/>
              </a:ext>
            </a:extLst>
          </p:cNvPr>
          <p:cNvSpPr>
            <a:spLocks noGrp="1"/>
          </p:cNvSpPr>
          <p:nvPr>
            <p:ph idx="1"/>
          </p:nvPr>
        </p:nvSpPr>
        <p:spPr>
          <a:xfrm>
            <a:off x="362607" y="1752600"/>
            <a:ext cx="8324193" cy="4373573"/>
          </a:xfrm>
        </p:spPr>
        <p:txBody>
          <a:bodyPr/>
          <a:lstStyle/>
          <a:p>
            <a:pPr marL="469900" lvl="1" indent="0">
              <a:buNone/>
            </a:pPr>
            <a:r>
              <a:rPr lang="en-US" altLang="lv-LV" dirty="0">
                <a:solidFill>
                  <a:schemeClr val="accent4">
                    <a:lumMod val="50000"/>
                  </a:schemeClr>
                </a:solidFill>
                <a:latin typeface="Verdana" panose="020B0604030504040204" pitchFamily="34" charset="0"/>
                <a:ea typeface="Verdana" panose="020B0604030504040204" pitchFamily="34" charset="0"/>
              </a:rPr>
              <a:t>Partner</a:t>
            </a:r>
            <a:r>
              <a:rPr lang="lv-LV" altLang="lv-LV" dirty="0">
                <a:solidFill>
                  <a:schemeClr val="accent4">
                    <a:lumMod val="50000"/>
                  </a:schemeClr>
                </a:solidFill>
                <a:latin typeface="Verdana" panose="020B0604030504040204" pitchFamily="34" charset="0"/>
                <a:ea typeface="Verdana" panose="020B0604030504040204" pitchFamily="34" charset="0"/>
              </a:rPr>
              <a:t>u meklēšanas instrumenti</a:t>
            </a:r>
            <a:r>
              <a:rPr lang="en-US" altLang="lv-LV" dirty="0">
                <a:solidFill>
                  <a:schemeClr val="accent4">
                    <a:lumMod val="50000"/>
                  </a:schemeClr>
                </a:solidFill>
                <a:latin typeface="Verdana" panose="020B0604030504040204" pitchFamily="34" charset="0"/>
                <a:ea typeface="Verdana" panose="020B0604030504040204" pitchFamily="34" charset="0"/>
              </a:rPr>
              <a:t>:</a:t>
            </a:r>
            <a:endParaRPr lang="lv-LV" altLang="lv-LV" dirty="0">
              <a:solidFill>
                <a:schemeClr val="accent4">
                  <a:lumMod val="50000"/>
                </a:schemeClr>
              </a:solidFill>
              <a:latin typeface="Verdana" panose="020B0604030504040204" pitchFamily="34" charset="0"/>
              <a:ea typeface="Verdana" panose="020B0604030504040204" pitchFamily="34" charset="0"/>
            </a:endParaRPr>
          </a:p>
          <a:p>
            <a:pPr lvl="1"/>
            <a:r>
              <a:rPr lang="lv-LV" altLang="lv-LV" dirty="0">
                <a:solidFill>
                  <a:schemeClr val="accent4">
                    <a:lumMod val="50000"/>
                  </a:schemeClr>
                </a:solidFill>
                <a:latin typeface="Verdana" panose="020B0604030504040204" pitchFamily="34" charset="0"/>
                <a:ea typeface="Verdana" panose="020B0604030504040204" pitchFamily="34" charset="0"/>
              </a:rPr>
              <a:t>M-</a:t>
            </a:r>
            <a:r>
              <a:rPr lang="lv-LV" altLang="lv-LV" dirty="0" err="1">
                <a:solidFill>
                  <a:schemeClr val="accent4">
                    <a:lumMod val="50000"/>
                  </a:schemeClr>
                </a:solidFill>
                <a:latin typeface="Verdana" panose="020B0604030504040204" pitchFamily="34" charset="0"/>
                <a:ea typeface="Verdana" panose="020B0604030504040204" pitchFamily="34" charset="0"/>
              </a:rPr>
              <a:t>era.Net</a:t>
            </a:r>
            <a:r>
              <a:rPr lang="lv-LV" altLang="lv-LV" dirty="0">
                <a:solidFill>
                  <a:schemeClr val="accent4">
                    <a:lumMod val="50000"/>
                  </a:schemeClr>
                </a:solidFill>
                <a:latin typeface="Verdana" panose="020B0604030504040204" pitchFamily="34" charset="0"/>
                <a:ea typeface="Verdana" panose="020B0604030504040204" pitchFamily="34" charset="0"/>
              </a:rPr>
              <a:t> piedāvā partneru meklēšanas rīku šeit       </a:t>
            </a:r>
            <a:r>
              <a:rPr lang="lv-LV" altLang="lv-LV" b="1" dirty="0">
                <a:latin typeface="Verdana" panose="020B0604030504040204" pitchFamily="34" charset="0"/>
                <a:ea typeface="Verdana" panose="020B0604030504040204" pitchFamily="34" charset="0"/>
                <a:hlinkClick r:id="rId2"/>
              </a:rPr>
              <a:t>https://www.m-era.net/joint-calls/partnersearch</a:t>
            </a:r>
            <a:r>
              <a:rPr lang="lv-LV" altLang="lv-LV" b="1" dirty="0">
                <a:latin typeface="Verdana" panose="020B0604030504040204" pitchFamily="34" charset="0"/>
                <a:ea typeface="Verdana" panose="020B0604030504040204" pitchFamily="34" charset="0"/>
              </a:rPr>
              <a:t>;</a:t>
            </a:r>
          </a:p>
          <a:p>
            <a:pPr lvl="2"/>
            <a:endParaRPr lang="lv-LV" altLang="lv-LV" b="1" dirty="0">
              <a:latin typeface="Verdana" panose="020B0604030504040204" pitchFamily="34" charset="0"/>
              <a:ea typeface="Verdana" panose="020B0604030504040204" pitchFamily="34" charset="0"/>
            </a:endParaRPr>
          </a:p>
          <a:p>
            <a:pPr lvl="1"/>
            <a:r>
              <a:rPr lang="en-US" altLang="lv-LV" dirty="0">
                <a:solidFill>
                  <a:schemeClr val="accent4">
                    <a:lumMod val="50000"/>
                  </a:schemeClr>
                </a:solidFill>
                <a:latin typeface="Verdana" panose="020B0604030504040204" pitchFamily="34" charset="0"/>
                <a:ea typeface="Verdana" panose="020B0604030504040204" pitchFamily="34" charset="0"/>
              </a:rPr>
              <a:t>E</a:t>
            </a:r>
            <a:r>
              <a:rPr lang="lv-LV" altLang="lv-LV" dirty="0" err="1">
                <a:solidFill>
                  <a:schemeClr val="accent4">
                    <a:lumMod val="50000"/>
                  </a:schemeClr>
                </a:solidFill>
                <a:latin typeface="Verdana" panose="020B0604030504040204" pitchFamily="34" charset="0"/>
                <a:ea typeface="Verdana" panose="020B0604030504040204" pitchFamily="34" charset="0"/>
              </a:rPr>
              <a:t>iropas</a:t>
            </a:r>
            <a:r>
              <a:rPr lang="lv-LV" altLang="lv-LV" dirty="0">
                <a:solidFill>
                  <a:schemeClr val="accent4">
                    <a:lumMod val="50000"/>
                  </a:schemeClr>
                </a:solidFill>
                <a:latin typeface="Verdana" panose="020B0604030504040204" pitchFamily="34" charset="0"/>
                <a:ea typeface="Verdana" panose="020B0604030504040204" pitchFamily="34" charset="0"/>
              </a:rPr>
              <a:t> Uzņēmumu tīkla (EEN, </a:t>
            </a:r>
            <a:r>
              <a:rPr lang="lv-LV" altLang="lv-LV" i="1" dirty="0">
                <a:solidFill>
                  <a:schemeClr val="accent4">
                    <a:lumMod val="50000"/>
                  </a:schemeClr>
                </a:solidFill>
                <a:latin typeface="Verdana" panose="020B0604030504040204" pitchFamily="34" charset="0"/>
                <a:ea typeface="Verdana" panose="020B0604030504040204" pitchFamily="34" charset="0"/>
              </a:rPr>
              <a:t>E</a:t>
            </a:r>
            <a:r>
              <a:rPr lang="en-US" altLang="lv-LV" i="1" dirty="0" err="1">
                <a:solidFill>
                  <a:schemeClr val="accent4">
                    <a:lumMod val="50000"/>
                  </a:schemeClr>
                </a:solidFill>
                <a:latin typeface="Verdana" panose="020B0604030504040204" pitchFamily="34" charset="0"/>
                <a:ea typeface="Verdana" panose="020B0604030504040204" pitchFamily="34" charset="0"/>
              </a:rPr>
              <a:t>nterprise</a:t>
            </a:r>
            <a:r>
              <a:rPr lang="en-US" altLang="lv-LV" i="1" dirty="0">
                <a:solidFill>
                  <a:schemeClr val="accent4">
                    <a:lumMod val="50000"/>
                  </a:schemeClr>
                </a:solidFill>
                <a:latin typeface="Verdana" panose="020B0604030504040204" pitchFamily="34" charset="0"/>
                <a:ea typeface="Verdana" panose="020B0604030504040204" pitchFamily="34" charset="0"/>
              </a:rPr>
              <a:t> Europe Network</a:t>
            </a:r>
            <a:r>
              <a:rPr lang="en-US" altLang="lv-LV" dirty="0">
                <a:solidFill>
                  <a:schemeClr val="accent4">
                    <a:lumMod val="50000"/>
                  </a:schemeClr>
                </a:solidFill>
                <a:latin typeface="Verdana" panose="020B0604030504040204" pitchFamily="34" charset="0"/>
                <a:ea typeface="Verdana" panose="020B0604030504040204" pitchFamily="34" charset="0"/>
              </a:rPr>
              <a:t>)</a:t>
            </a:r>
            <a:r>
              <a:rPr lang="lv-LV" altLang="lv-LV" dirty="0">
                <a:solidFill>
                  <a:schemeClr val="accent4">
                    <a:lumMod val="50000"/>
                  </a:schemeClr>
                </a:solidFill>
                <a:latin typeface="Verdana" panose="020B0604030504040204" pitchFamily="34" charset="0"/>
                <a:ea typeface="Verdana" panose="020B0604030504040204" pitchFamily="34" charset="0"/>
              </a:rPr>
              <a:t>piedāvā partnerības vietni internetā </a:t>
            </a:r>
            <a:r>
              <a:rPr lang="en-US" b="1" i="0" u="none" strike="noStrike" dirty="0">
                <a:solidFill>
                  <a:srgbClr val="1E6F8F"/>
                </a:solidFill>
                <a:effectLst/>
                <a:latin typeface="Verdana" panose="020B0604030504040204" pitchFamily="34" charset="0"/>
                <a:ea typeface="Verdana" panose="020B0604030504040204" pitchFamily="34" charset="0"/>
                <a:hlinkClick r:id="rId3"/>
              </a:rPr>
              <a:t>partner search tool.</a:t>
            </a:r>
            <a:endParaRPr lang="lv-LV" altLang="lv-LV" dirty="0">
              <a:latin typeface="Verdana" panose="020B0604030504040204" pitchFamily="34" charset="0"/>
              <a:ea typeface="Verdana" panose="020B0604030504040204" pitchFamily="34" charset="0"/>
            </a:endParaRPr>
          </a:p>
          <a:p>
            <a:endParaRPr lang="lv-LV" dirty="0"/>
          </a:p>
        </p:txBody>
      </p:sp>
      <p:sp>
        <p:nvSpPr>
          <p:cNvPr id="4" name="Text Placeholder 3">
            <a:extLst>
              <a:ext uri="{FF2B5EF4-FFF2-40B4-BE49-F238E27FC236}">
                <a16:creationId xmlns:a16="http://schemas.microsoft.com/office/drawing/2014/main" id="{6DBF3724-300D-3AF4-F8E6-FAFFEAAE5D4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9BA3978-F054-66C0-6802-F8631F27896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588073A5-5A0A-A6CE-E9AF-7F2599268874}"/>
              </a:ext>
            </a:extLst>
          </p:cNvPr>
          <p:cNvSpPr>
            <a:spLocks noGrp="1"/>
          </p:cNvSpPr>
          <p:nvPr>
            <p:ph type="sldNum" sz="quarter" idx="13"/>
          </p:nvPr>
        </p:nvSpPr>
        <p:spPr/>
        <p:txBody>
          <a:bodyPr/>
          <a:lstStyle/>
          <a:p>
            <a:fld id="{42946E5A-BBED-4218-981B-333F83EE957B}" type="slidenum">
              <a:rPr lang="en-US" altLang="lv-LV" smtClean="0"/>
              <a:pPr/>
              <a:t>10</a:t>
            </a:fld>
            <a:endParaRPr lang="en-US" altLang="lv-LV" dirty="0"/>
          </a:p>
        </p:txBody>
      </p:sp>
      <p:pic>
        <p:nvPicPr>
          <p:cNvPr id="7" name="Bild 1">
            <a:extLst>
              <a:ext uri="{FF2B5EF4-FFF2-40B4-BE49-F238E27FC236}">
                <a16:creationId xmlns:a16="http://schemas.microsoft.com/office/drawing/2014/main" id="{DD365F57-0182-677B-F45C-08AC37EB95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2900" y="530665"/>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27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C0406B-B564-D0BA-CBDF-BFEFF108F5EE}"/>
              </a:ext>
            </a:extLst>
          </p:cNvPr>
          <p:cNvSpPr>
            <a:spLocks noGrp="1"/>
          </p:cNvSpPr>
          <p:nvPr>
            <p:ph idx="1"/>
          </p:nvPr>
        </p:nvSpPr>
        <p:spPr>
          <a:xfrm>
            <a:off x="503434" y="1752600"/>
            <a:ext cx="8183366" cy="4373573"/>
          </a:xfrm>
        </p:spPr>
        <p:txBody>
          <a:bodyPr>
            <a:normAutofit fontScale="92500" lnSpcReduction="20000"/>
          </a:bodyPr>
          <a:lstStyle/>
          <a:p>
            <a:pPr algn="l"/>
            <a:endParaRPr lang="lv-LV" sz="2400" dirty="0">
              <a:solidFill>
                <a:schemeClr val="accent4">
                  <a:lumMod val="50000"/>
                </a:schemeClr>
              </a:solidFill>
              <a:latin typeface="Calibri" panose="020F0502020204030204"/>
            </a:endParaRPr>
          </a:p>
          <a:p>
            <a:r>
              <a:rPr lang="lv-LV" altLang="lv-LV" dirty="0">
                <a:solidFill>
                  <a:schemeClr val="accent4">
                    <a:lumMod val="50000"/>
                  </a:schemeClr>
                </a:solidFill>
                <a:ea typeface="MS PGothic" panose="020B0600070205080204" pitchFamily="34" charset="-128"/>
              </a:rPr>
              <a:t>M-</a:t>
            </a:r>
            <a:r>
              <a:rPr lang="lv-LV" altLang="lv-LV" dirty="0" err="1">
                <a:solidFill>
                  <a:schemeClr val="accent4">
                    <a:lumMod val="50000"/>
                  </a:schemeClr>
                </a:solidFill>
                <a:ea typeface="MS PGothic" panose="020B0600070205080204" pitchFamily="34" charset="-128"/>
              </a:rPr>
              <a:t>era.Net</a:t>
            </a:r>
            <a:r>
              <a:rPr lang="lv-LV" altLang="lv-LV" dirty="0">
                <a:solidFill>
                  <a:schemeClr val="accent4">
                    <a:lumMod val="50000"/>
                  </a:schemeClr>
                </a:solidFill>
                <a:ea typeface="MS PGothic" panose="020B0600070205080204" pitchFamily="34" charset="-128"/>
              </a:rPr>
              <a:t> tīmekļa vietne </a:t>
            </a:r>
            <a:r>
              <a:rPr lang="lv-LV" altLang="lv-LV" b="1" dirty="0">
                <a:ea typeface="MS PGothic" panose="020B0600070205080204" pitchFamily="34" charset="-128"/>
                <a:hlinkClick r:id="rId2"/>
              </a:rPr>
              <a:t>https://m-era.net</a:t>
            </a:r>
            <a:r>
              <a:rPr lang="lv-LV" altLang="lv-LV" b="1" dirty="0">
                <a:ea typeface="MS PGothic" panose="020B0600070205080204" pitchFamily="34" charset="-128"/>
              </a:rPr>
              <a:t> </a:t>
            </a:r>
            <a:r>
              <a:rPr lang="lv-LV" altLang="lv-LV" dirty="0">
                <a:ea typeface="MS PGothic" panose="020B0600070205080204" pitchFamily="34" charset="-128"/>
              </a:rPr>
              <a:t>;</a:t>
            </a:r>
          </a:p>
          <a:p>
            <a:endParaRPr lang="lv-LV" altLang="lv-LV" dirty="0">
              <a:solidFill>
                <a:schemeClr val="accent4">
                  <a:lumMod val="50000"/>
                </a:schemeClr>
              </a:solidFill>
              <a:ea typeface="MS PGothic" panose="020B0600070205080204" pitchFamily="34" charset="-128"/>
            </a:endParaRPr>
          </a:p>
          <a:p>
            <a:r>
              <a:rPr lang="lv-LV" altLang="lv-LV" dirty="0">
                <a:solidFill>
                  <a:schemeClr val="accent4">
                    <a:lumMod val="50000"/>
                  </a:schemeClr>
                </a:solidFill>
                <a:ea typeface="MS PGothic" panose="020B0600070205080204" pitchFamily="34" charset="-128"/>
              </a:rPr>
              <a:t>Informācija par konkursu atrodama projekta mājas lapā </a:t>
            </a:r>
            <a:r>
              <a:rPr lang="lv-LV" altLang="lv-LV" b="1" dirty="0">
                <a:ea typeface="MS PGothic" panose="020B0600070205080204" pitchFamily="34" charset="-128"/>
                <a:hlinkClick r:id="rId3"/>
              </a:rPr>
              <a:t>www.m-era.net/joint-call-2023</a:t>
            </a:r>
            <a:r>
              <a:rPr lang="lv-LV" altLang="lv-LV" b="1" dirty="0">
                <a:ea typeface="MS PGothic" panose="020B0600070205080204" pitchFamily="34" charset="-128"/>
              </a:rPr>
              <a:t> </a:t>
            </a:r>
            <a:r>
              <a:rPr lang="lv-LV" altLang="lv-LV" dirty="0">
                <a:ea typeface="MS PGothic" panose="020B0600070205080204" pitchFamily="34" charset="-128"/>
              </a:rPr>
              <a:t>;</a:t>
            </a:r>
          </a:p>
          <a:p>
            <a:endParaRPr lang="lv-LV" altLang="lv-LV" dirty="0">
              <a:ea typeface="MS PGothic" panose="020B0600070205080204" pitchFamily="34" charset="-128"/>
            </a:endParaRPr>
          </a:p>
          <a:p>
            <a:r>
              <a:rPr lang="lv-LV" altLang="lv-LV" sz="2000" b="1" dirty="0">
                <a:solidFill>
                  <a:schemeClr val="accent4">
                    <a:lumMod val="50000"/>
                  </a:schemeClr>
                </a:solidFill>
              </a:rPr>
              <a:t>Informatīvs </a:t>
            </a:r>
            <a:r>
              <a:rPr lang="lv-LV" altLang="lv-LV" sz="2000" b="1" dirty="0" err="1">
                <a:solidFill>
                  <a:schemeClr val="accent4">
                    <a:lumMod val="50000"/>
                  </a:schemeClr>
                </a:solidFill>
              </a:rPr>
              <a:t>vebinārs</a:t>
            </a:r>
            <a:r>
              <a:rPr lang="lv-LV" altLang="lv-LV" sz="2000" dirty="0">
                <a:solidFill>
                  <a:schemeClr val="accent4">
                    <a:lumMod val="50000"/>
                  </a:schemeClr>
                </a:solidFill>
              </a:rPr>
              <a:t> par 2023.gada projektu konkursu notika 2023. gada 14</a:t>
            </a:r>
            <a:r>
              <a:rPr lang="lv-LV" altLang="lv-LV" sz="2000" b="1" dirty="0">
                <a:solidFill>
                  <a:schemeClr val="accent4">
                    <a:lumMod val="50000"/>
                  </a:schemeClr>
                </a:solidFill>
              </a:rPr>
              <a:t>. </a:t>
            </a:r>
            <a:r>
              <a:rPr lang="lv-LV" altLang="lv-LV" sz="2000" dirty="0">
                <a:solidFill>
                  <a:schemeClr val="accent4">
                    <a:lumMod val="50000"/>
                  </a:schemeClr>
                </a:solidFill>
              </a:rPr>
              <a:t>martā.</a:t>
            </a:r>
            <a:r>
              <a:rPr lang="lv-LV" altLang="lv-LV" sz="2000" b="1" dirty="0">
                <a:solidFill>
                  <a:schemeClr val="accent4">
                    <a:lumMod val="50000"/>
                  </a:schemeClr>
                </a:solidFill>
              </a:rPr>
              <a:t> </a:t>
            </a:r>
            <a:r>
              <a:rPr lang="lv-LV" altLang="lv-LV" sz="2000" dirty="0">
                <a:solidFill>
                  <a:schemeClr val="accent4">
                    <a:lumMod val="50000"/>
                  </a:schemeClr>
                </a:solidFill>
              </a:rPr>
              <a:t>Tīmekļa vietnē </a:t>
            </a:r>
            <a:r>
              <a:rPr lang="lv-LV" altLang="lv-LV" sz="2000" b="1" dirty="0">
                <a:hlinkClick r:id="rId4"/>
              </a:rPr>
              <a:t>https://www.m-era.net/joint-calls/joint-call-2023</a:t>
            </a:r>
            <a:r>
              <a:rPr lang="lv-LV" altLang="lv-LV" sz="2000" b="1" dirty="0"/>
              <a:t> </a:t>
            </a:r>
            <a:r>
              <a:rPr lang="lv-LV" altLang="lv-LV" sz="2000" b="1" dirty="0">
                <a:solidFill>
                  <a:schemeClr val="accent4">
                    <a:lumMod val="50000"/>
                  </a:schemeClr>
                </a:solidFill>
              </a:rPr>
              <a:t>ir pieejama prezentācija un videoieraksts.</a:t>
            </a:r>
            <a:endParaRPr lang="lv-LV" altLang="lv-LV" dirty="0">
              <a:solidFill>
                <a:schemeClr val="accent4">
                  <a:lumMod val="50000"/>
                </a:schemeClr>
              </a:solidFill>
            </a:endParaRPr>
          </a:p>
          <a:p>
            <a:pPr algn="l"/>
            <a:endParaRPr lang="lv-LV" dirty="0">
              <a:solidFill>
                <a:schemeClr val="accent4">
                  <a:lumMod val="50000"/>
                </a:schemeClr>
              </a:solidFill>
            </a:endParaRPr>
          </a:p>
          <a:p>
            <a:pPr algn="l">
              <a:spcBef>
                <a:spcPts val="0"/>
              </a:spcBef>
            </a:pPr>
            <a:r>
              <a:rPr lang="lv-LV" dirty="0">
                <a:solidFill>
                  <a:schemeClr val="accent4">
                    <a:lumMod val="50000"/>
                  </a:schemeClr>
                </a:solidFill>
              </a:rPr>
              <a:t>Kontaktinformācija:</a:t>
            </a:r>
            <a:br>
              <a:rPr lang="lv-LV" dirty="0">
                <a:solidFill>
                  <a:schemeClr val="accent4">
                    <a:lumMod val="50000"/>
                  </a:schemeClr>
                </a:solidFill>
              </a:rPr>
            </a:br>
            <a:r>
              <a:rPr lang="en-US" b="1" dirty="0">
                <a:solidFill>
                  <a:schemeClr val="accent4">
                    <a:lumMod val="50000"/>
                  </a:schemeClr>
                </a:solidFill>
              </a:rPr>
              <a:t>Maija Bundule</a:t>
            </a:r>
            <a:r>
              <a:rPr lang="lv-LV" b="1" dirty="0">
                <a:solidFill>
                  <a:schemeClr val="accent4">
                    <a:lumMod val="50000"/>
                  </a:schemeClr>
                </a:solidFill>
              </a:rPr>
              <a:t> </a:t>
            </a:r>
          </a:p>
          <a:p>
            <a:pPr algn="l">
              <a:spcBef>
                <a:spcPts val="0"/>
              </a:spcBef>
            </a:pPr>
            <a:r>
              <a:rPr lang="lv-LV" dirty="0">
                <a:solidFill>
                  <a:schemeClr val="accent4">
                    <a:lumMod val="50000"/>
                  </a:schemeClr>
                </a:solidFill>
              </a:rPr>
              <a:t>tālr. 26514481 </a:t>
            </a:r>
          </a:p>
          <a:p>
            <a:pPr algn="l">
              <a:spcBef>
                <a:spcPts val="0"/>
              </a:spcBef>
            </a:pPr>
            <a:r>
              <a:rPr lang="lv-LV" dirty="0">
                <a:solidFill>
                  <a:schemeClr val="accent4">
                    <a:lumMod val="50000"/>
                  </a:schemeClr>
                </a:solidFill>
              </a:rPr>
              <a:t>e-pasts: </a:t>
            </a:r>
            <a:r>
              <a:rPr lang="en-US" dirty="0">
                <a:solidFill>
                  <a:schemeClr val="accent4">
                    <a:lumMod val="50000"/>
                  </a:schemeClr>
                </a:solidFill>
                <a:hlinkClick r:id="rId5">
                  <a:extLst>
                    <a:ext uri="{A12FA001-AC4F-418D-AE19-62706E023703}">
                      <ahyp:hlinkClr xmlns:ahyp="http://schemas.microsoft.com/office/drawing/2018/hyperlinkcolor" val="tx"/>
                    </a:ext>
                  </a:extLst>
                </a:hlinkClick>
              </a:rPr>
              <a:t>maija.bundule@lzp.gov.lv</a:t>
            </a:r>
            <a:endParaRPr lang="lv-LV" dirty="0">
              <a:solidFill>
                <a:schemeClr val="accent4">
                  <a:lumMod val="50000"/>
                </a:schemeClr>
              </a:solidFill>
            </a:endParaRPr>
          </a:p>
          <a:p>
            <a:pPr algn="l"/>
            <a:endParaRPr lang="lv-LV" sz="2400" dirty="0">
              <a:solidFill>
                <a:schemeClr val="accent4">
                  <a:lumMod val="50000"/>
                </a:schemeClr>
              </a:solidFill>
              <a:latin typeface="Calibri" panose="020F0502020204030204"/>
            </a:endParaRPr>
          </a:p>
          <a:p>
            <a:endParaRPr lang="lv-LV" dirty="0">
              <a:solidFill>
                <a:schemeClr val="accent4">
                  <a:lumMod val="50000"/>
                </a:schemeClr>
              </a:solidFill>
            </a:endParaRPr>
          </a:p>
        </p:txBody>
      </p:sp>
      <p:sp>
        <p:nvSpPr>
          <p:cNvPr id="4" name="Slide Number Placeholder 3">
            <a:extLst>
              <a:ext uri="{FF2B5EF4-FFF2-40B4-BE49-F238E27FC236}">
                <a16:creationId xmlns:a16="http://schemas.microsoft.com/office/drawing/2014/main" id="{90E7D86B-48BA-17B9-8312-AD9B9343756D}"/>
              </a:ext>
            </a:extLst>
          </p:cNvPr>
          <p:cNvSpPr>
            <a:spLocks noGrp="1"/>
          </p:cNvSpPr>
          <p:nvPr>
            <p:ph type="sldNum" sz="quarter" idx="13"/>
          </p:nvPr>
        </p:nvSpPr>
        <p:spPr/>
        <p:txBody>
          <a:bodyPr/>
          <a:lstStyle/>
          <a:p>
            <a:fld id="{42946E5A-BBED-4218-981B-333F83EE957B}" type="slidenum">
              <a:rPr lang="en-US" altLang="lv-LV" smtClean="0"/>
              <a:pPr/>
              <a:t>11</a:t>
            </a:fld>
            <a:endParaRPr lang="en-US" altLang="lv-LV"/>
          </a:p>
        </p:txBody>
      </p:sp>
      <p:sp>
        <p:nvSpPr>
          <p:cNvPr id="6" name="Title 1">
            <a:extLst>
              <a:ext uri="{FF2B5EF4-FFF2-40B4-BE49-F238E27FC236}">
                <a16:creationId xmlns:a16="http://schemas.microsoft.com/office/drawing/2014/main" id="{01875FE9-E4A0-8EA2-941A-EC20FE1666E8}"/>
              </a:ext>
            </a:extLst>
          </p:cNvPr>
          <p:cNvSpPr txBox="1">
            <a:spLocks/>
          </p:cNvSpPr>
          <p:nvPr/>
        </p:nvSpPr>
        <p:spPr bwMode="auto">
          <a:xfrm>
            <a:off x="2178378" y="849116"/>
            <a:ext cx="5492343" cy="563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r>
              <a:rPr lang="lv-LV" dirty="0">
                <a:solidFill>
                  <a:srgbClr val="7030A0"/>
                </a:solidFill>
              </a:rPr>
              <a:t>Informācija</a:t>
            </a:r>
          </a:p>
        </p:txBody>
      </p:sp>
      <p:pic>
        <p:nvPicPr>
          <p:cNvPr id="2" name="Bild 1">
            <a:extLst>
              <a:ext uri="{FF2B5EF4-FFF2-40B4-BE49-F238E27FC236}">
                <a16:creationId xmlns:a16="http://schemas.microsoft.com/office/drawing/2014/main" id="{12D6FB0E-3F18-70C4-7ABD-8E46D8E141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6893" y="353246"/>
            <a:ext cx="10795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9309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19491" y="2865208"/>
            <a:ext cx="4895721" cy="563792"/>
          </a:xfrm>
        </p:spPr>
        <p:txBody>
          <a:bodyPr>
            <a:normAutofit/>
          </a:bodyPr>
          <a:lstStyle/>
          <a:p>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ERA-NET </a:t>
            </a:r>
            <a:r>
              <a:rPr lang="lv-LV" altLang="en-US" sz="2400" dirty="0" err="1">
                <a:solidFill>
                  <a:srgbClr val="7030A0"/>
                </a:solidFill>
                <a:latin typeface="Verdana" panose="020B0604030504040204" pitchFamily="34" charset="0"/>
                <a:ea typeface="Verdana" panose="020B0604030504040204" pitchFamily="34" charset="0"/>
                <a:cs typeface="Times New Roman" panose="02020603050405020304" pitchFamily="18" charset="0"/>
              </a:rPr>
              <a:t>Cofund</a:t>
            </a:r>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 ICRAD</a:t>
            </a:r>
            <a:endParaRPr lang="lv-LV" dirty="0">
              <a:solidFill>
                <a:srgbClr val="7030A0"/>
              </a:solidFill>
            </a:endParaRPr>
          </a:p>
        </p:txBody>
      </p:sp>
      <p:sp>
        <p:nvSpPr>
          <p:cNvPr id="3" name="Slide Number Placeholder 2">
            <a:extLst>
              <a:ext uri="{FF2B5EF4-FFF2-40B4-BE49-F238E27FC236}">
                <a16:creationId xmlns:a16="http://schemas.microsoft.com/office/drawing/2014/main" id="{6EE42CB4-8AFB-130D-8CD7-2466AD37FF49}"/>
              </a:ext>
            </a:extLst>
          </p:cNvPr>
          <p:cNvSpPr>
            <a:spLocks noGrp="1"/>
          </p:cNvSpPr>
          <p:nvPr>
            <p:ph type="sldNum" sz="quarter" idx="13"/>
          </p:nvPr>
        </p:nvSpPr>
        <p:spPr/>
        <p:txBody>
          <a:bodyPr/>
          <a:lstStyle/>
          <a:p>
            <a:fld id="{42946E5A-BBED-4218-981B-333F83EE957B}" type="slidenum">
              <a:rPr lang="en-US" altLang="lv-LV" smtClean="0"/>
              <a:pPr/>
              <a:t>12</a:t>
            </a:fld>
            <a:endParaRPr lang="en-US" altLang="lv-LV"/>
          </a:p>
        </p:txBody>
      </p:sp>
    </p:spTree>
    <p:extLst>
      <p:ext uri="{BB962C8B-B14F-4D97-AF65-F5344CB8AC3E}">
        <p14:creationId xmlns:p14="http://schemas.microsoft.com/office/powerpoint/2010/main" val="388693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a:bodyPr>
          <a:lstStyle/>
          <a:p>
            <a:r>
              <a:rPr lang="lv-LV" dirty="0">
                <a:solidFill>
                  <a:srgbClr val="7030A0"/>
                </a:solidFill>
              </a:rPr>
              <a:t>ERA-NET </a:t>
            </a:r>
            <a:r>
              <a:rPr lang="lv-LV" dirty="0" err="1">
                <a:solidFill>
                  <a:srgbClr val="7030A0"/>
                </a:solidFill>
              </a:rPr>
              <a:t>Cofund</a:t>
            </a:r>
            <a:r>
              <a:rPr lang="lv-LV" dirty="0">
                <a:solidFill>
                  <a:srgbClr val="7030A0"/>
                </a:solidFill>
              </a:rPr>
              <a:t> ICRAD</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13</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23983" y="1752600"/>
            <a:ext cx="8121721" cy="4373573"/>
          </a:xfrm>
        </p:spPr>
        <p:txBody>
          <a:bodyPr>
            <a:normAutofit lnSpcReduction="10000"/>
          </a:bodyPr>
          <a:lstStyle/>
          <a:p>
            <a:pPr marL="342900" indent="-342900">
              <a:buFont typeface="Wingdings" panose="05000000000000000000" pitchFamily="2" charset="2"/>
              <a:buChar char="ü"/>
            </a:pPr>
            <a:endParaRPr lang="lv-LV" dirty="0">
              <a:solidFill>
                <a:schemeClr val="accent4">
                  <a:lumMod val="50000"/>
                </a:schemeClr>
              </a:solidFill>
            </a:endParaRPr>
          </a:p>
          <a:p>
            <a:pPr algn="ctr"/>
            <a:r>
              <a:rPr lang="lv-LV" b="1" i="1" dirty="0" err="1">
                <a:solidFill>
                  <a:schemeClr val="accent4">
                    <a:lumMod val="50000"/>
                  </a:schemeClr>
                </a:solidFill>
              </a:rPr>
              <a:t>International</a:t>
            </a:r>
            <a:r>
              <a:rPr lang="lv-LV" b="1" i="1" dirty="0">
                <a:solidFill>
                  <a:schemeClr val="accent4">
                    <a:lumMod val="50000"/>
                  </a:schemeClr>
                </a:solidFill>
              </a:rPr>
              <a:t> </a:t>
            </a:r>
            <a:r>
              <a:rPr lang="lv-LV" b="1" i="1" dirty="0" err="1">
                <a:solidFill>
                  <a:schemeClr val="accent4">
                    <a:lumMod val="50000"/>
                  </a:schemeClr>
                </a:solidFill>
              </a:rPr>
              <a:t>Coordination</a:t>
            </a:r>
            <a:r>
              <a:rPr lang="lv-LV" b="1" i="1" dirty="0">
                <a:solidFill>
                  <a:schemeClr val="accent4">
                    <a:lumMod val="50000"/>
                  </a:schemeClr>
                </a:solidFill>
              </a:rPr>
              <a:t> </a:t>
            </a:r>
            <a:r>
              <a:rPr lang="lv-LV" b="1" i="1" dirty="0" err="1">
                <a:solidFill>
                  <a:schemeClr val="accent4">
                    <a:lumMod val="50000"/>
                  </a:schemeClr>
                </a:solidFill>
              </a:rPr>
              <a:t>of</a:t>
            </a:r>
            <a:r>
              <a:rPr lang="lv-LV" b="1" i="1" dirty="0">
                <a:solidFill>
                  <a:schemeClr val="accent4">
                    <a:lumMod val="50000"/>
                  </a:schemeClr>
                </a:solidFill>
              </a:rPr>
              <a:t> </a:t>
            </a:r>
            <a:r>
              <a:rPr lang="lv-LV" b="1" i="1" dirty="0" err="1">
                <a:solidFill>
                  <a:schemeClr val="accent4">
                    <a:lumMod val="50000"/>
                  </a:schemeClr>
                </a:solidFill>
              </a:rPr>
              <a:t>Research</a:t>
            </a:r>
            <a:r>
              <a:rPr lang="lv-LV" b="1" i="1" dirty="0">
                <a:solidFill>
                  <a:schemeClr val="accent4">
                    <a:lumMod val="50000"/>
                  </a:schemeClr>
                </a:solidFill>
              </a:rPr>
              <a:t> </a:t>
            </a:r>
            <a:r>
              <a:rPr lang="lv-LV" b="1" i="1" dirty="0" err="1">
                <a:solidFill>
                  <a:schemeClr val="accent4">
                    <a:lumMod val="50000"/>
                  </a:schemeClr>
                </a:solidFill>
              </a:rPr>
              <a:t>on</a:t>
            </a:r>
            <a:r>
              <a:rPr lang="lv-LV" b="1" i="1" dirty="0">
                <a:solidFill>
                  <a:schemeClr val="accent4">
                    <a:lumMod val="50000"/>
                  </a:schemeClr>
                </a:solidFill>
              </a:rPr>
              <a:t> </a:t>
            </a:r>
            <a:r>
              <a:rPr lang="lv-LV" b="1" i="1" dirty="0" err="1">
                <a:solidFill>
                  <a:schemeClr val="accent4">
                    <a:lumMod val="50000"/>
                  </a:schemeClr>
                </a:solidFill>
              </a:rPr>
              <a:t>Infectious</a:t>
            </a:r>
            <a:r>
              <a:rPr lang="lv-LV" b="1" i="1" dirty="0">
                <a:solidFill>
                  <a:schemeClr val="accent4">
                    <a:lumMod val="50000"/>
                  </a:schemeClr>
                </a:solidFill>
              </a:rPr>
              <a:t> </a:t>
            </a:r>
            <a:r>
              <a:rPr lang="lv-LV" b="1" i="1" dirty="0" err="1">
                <a:solidFill>
                  <a:schemeClr val="accent4">
                    <a:lumMod val="50000"/>
                  </a:schemeClr>
                </a:solidFill>
              </a:rPr>
              <a:t>Animal</a:t>
            </a:r>
            <a:r>
              <a:rPr lang="lv-LV" b="1" i="1" dirty="0">
                <a:solidFill>
                  <a:schemeClr val="accent4">
                    <a:lumMod val="50000"/>
                  </a:schemeClr>
                </a:solidFill>
              </a:rPr>
              <a:t> </a:t>
            </a:r>
            <a:r>
              <a:rPr lang="lv-LV" b="1" i="1" dirty="0" err="1">
                <a:solidFill>
                  <a:schemeClr val="accent4">
                    <a:lumMod val="50000"/>
                  </a:schemeClr>
                </a:solidFill>
              </a:rPr>
              <a:t>Diseases</a:t>
            </a:r>
            <a:endParaRPr lang="lv-LV" b="1" i="1" dirty="0">
              <a:solidFill>
                <a:schemeClr val="accent4">
                  <a:lumMod val="50000"/>
                </a:schemeClr>
              </a:solidFill>
            </a:endParaRPr>
          </a:p>
          <a:p>
            <a:pPr algn="ctr"/>
            <a:endParaRPr lang="lv-LV" i="1" dirty="0">
              <a:solidFill>
                <a:schemeClr val="accent4">
                  <a:lumMod val="50000"/>
                </a:schemeClr>
              </a:solidFill>
            </a:endParaRPr>
          </a:p>
          <a:p>
            <a:pPr marL="342900" indent="-342900">
              <a:buFont typeface="Wingdings" panose="05000000000000000000" pitchFamily="2" charset="2"/>
              <a:buChar char="ü"/>
            </a:pPr>
            <a:r>
              <a:rPr lang="lv-LV" dirty="0">
                <a:solidFill>
                  <a:schemeClr val="accent4">
                    <a:lumMod val="50000"/>
                  </a:schemeClr>
                </a:solidFill>
              </a:rPr>
              <a:t>ERA-Net projekts par dzīvnieku infekcijas slimību pētniecības starptautisko koordinēšanu</a:t>
            </a:r>
          </a:p>
          <a:p>
            <a:r>
              <a:rPr lang="lv-LV" dirty="0">
                <a:solidFill>
                  <a:schemeClr val="accent4">
                    <a:lumMod val="50000"/>
                  </a:schemeClr>
                </a:solidFill>
              </a:rPr>
              <a:t> </a:t>
            </a:r>
          </a:p>
          <a:p>
            <a:pPr marL="342900" indent="-342900">
              <a:buFont typeface="Wingdings" panose="05000000000000000000" pitchFamily="2" charset="2"/>
              <a:buChar char="ü"/>
            </a:pPr>
            <a:r>
              <a:rPr lang="lv-LV" dirty="0">
                <a:solidFill>
                  <a:schemeClr val="accent4">
                    <a:lumMod val="50000"/>
                  </a:schemeClr>
                </a:solidFill>
              </a:rPr>
              <a:t>Darbības laiks  01.10.2019. - 30.09 2024.</a:t>
            </a:r>
          </a:p>
          <a:p>
            <a:endParaRPr lang="lv-LV" dirty="0">
              <a:solidFill>
                <a:schemeClr val="accent4">
                  <a:lumMod val="50000"/>
                </a:schemeClr>
              </a:solidFill>
            </a:endParaRPr>
          </a:p>
          <a:p>
            <a:pPr marL="342900" indent="-342900">
              <a:buFont typeface="Wingdings" panose="05000000000000000000" pitchFamily="2" charset="2"/>
              <a:buChar char="ü"/>
            </a:pPr>
            <a:r>
              <a:rPr lang="lv-LV" dirty="0">
                <a:solidFill>
                  <a:schemeClr val="accent4">
                    <a:lumMod val="50000"/>
                  </a:schemeClr>
                </a:solidFill>
              </a:rPr>
              <a:t>ICRAD konsorcijā piedalās 28 partneri (finansējošās organizācijas) no 18 valstīm</a:t>
            </a:r>
          </a:p>
          <a:p>
            <a:pPr marL="342900" indent="-342900">
              <a:buFont typeface="Wingdings" panose="05000000000000000000" pitchFamily="2" charset="2"/>
              <a:buChar char="ü"/>
            </a:pPr>
            <a:endParaRPr lang="lv-LV" dirty="0">
              <a:solidFill>
                <a:schemeClr val="accent4">
                  <a:lumMod val="50000"/>
                </a:schemeClr>
              </a:solidFill>
            </a:endParaRPr>
          </a:p>
          <a:p>
            <a:pPr marL="342900" indent="-342900">
              <a:buFont typeface="Wingdings" panose="05000000000000000000" pitchFamily="2" charset="2"/>
              <a:buChar char="ü"/>
            </a:pPr>
            <a:r>
              <a:rPr lang="lv-LV" dirty="0">
                <a:solidFill>
                  <a:schemeClr val="accent4">
                    <a:lumMod val="50000"/>
                  </a:schemeClr>
                </a:solidFill>
              </a:rPr>
              <a:t>Projekta koordinators ir Dānijas Tehniskā universitāte</a:t>
            </a:r>
          </a:p>
          <a:p>
            <a:pPr marL="342900" indent="-342900">
              <a:buFont typeface="Wingdings" panose="05000000000000000000" pitchFamily="2" charset="2"/>
              <a:buChar char="ü"/>
            </a:pPr>
            <a:endParaRPr lang="lv-LV" dirty="0">
              <a:solidFill>
                <a:schemeClr val="accent4">
                  <a:lumMod val="50000"/>
                </a:schemeClr>
              </a:solidFill>
            </a:endParaRPr>
          </a:p>
          <a:p>
            <a:endParaRPr lang="lv-LV" dirty="0">
              <a:solidFill>
                <a:schemeClr val="accent4">
                  <a:lumMod val="50000"/>
                </a:schemeClr>
              </a:solidFill>
            </a:endParaRPr>
          </a:p>
        </p:txBody>
      </p:sp>
    </p:spTree>
    <p:extLst>
      <p:ext uri="{BB962C8B-B14F-4D97-AF65-F5344CB8AC3E}">
        <p14:creationId xmlns:p14="http://schemas.microsoft.com/office/powerpoint/2010/main" val="1476402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5437641" cy="563792"/>
          </a:xfrm>
        </p:spPr>
        <p:txBody>
          <a:bodyPr>
            <a:normAutofit fontScale="90000"/>
          </a:bodyPr>
          <a:lstStyle/>
          <a:p>
            <a:r>
              <a:rPr lang="lv-LV" dirty="0">
                <a:solidFill>
                  <a:srgbClr val="7030A0"/>
                </a:solidFill>
              </a:rPr>
              <a:t>ICRAD konkursos finansētie projekti ar Latvijas dalībniekiem</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14</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23983" y="1752600"/>
            <a:ext cx="8121721" cy="4373573"/>
          </a:xfrm>
        </p:spPr>
        <p:txBody>
          <a:bodyPr/>
          <a:lstStyle/>
          <a:p>
            <a:pPr marL="342900" indent="-342900">
              <a:buFont typeface="Wingdings" panose="05000000000000000000" pitchFamily="2" charset="2"/>
              <a:buChar char="ü"/>
            </a:pPr>
            <a:endParaRPr lang="lv-LV" dirty="0">
              <a:solidFill>
                <a:schemeClr val="accent4">
                  <a:lumMod val="50000"/>
                </a:schemeClr>
              </a:solidFill>
            </a:endParaRPr>
          </a:p>
          <a:p>
            <a:pPr marL="342900" indent="-342900">
              <a:buFont typeface="Wingdings" panose="05000000000000000000" pitchFamily="2" charset="2"/>
              <a:buChar char="ü"/>
            </a:pPr>
            <a:r>
              <a:rPr lang="lv-LV" i="1" dirty="0">
                <a:solidFill>
                  <a:schemeClr val="accent4">
                    <a:lumMod val="50000"/>
                  </a:schemeClr>
                </a:solidFill>
              </a:rPr>
              <a:t>Biosens4Precision </a:t>
            </a:r>
            <a:r>
              <a:rPr lang="lv-LV" i="1" dirty="0" err="1">
                <a:solidFill>
                  <a:schemeClr val="accent4">
                    <a:lumMod val="50000"/>
                  </a:schemeClr>
                </a:solidFill>
              </a:rPr>
              <a:t>Mastitis</a:t>
            </a:r>
            <a:r>
              <a:rPr lang="lv-LV" i="1" dirty="0">
                <a:solidFill>
                  <a:schemeClr val="accent4">
                    <a:lumMod val="50000"/>
                  </a:schemeClr>
                </a:solidFill>
              </a:rPr>
              <a:t> </a:t>
            </a:r>
          </a:p>
          <a:p>
            <a:r>
              <a:rPr lang="lv-LV" dirty="0">
                <a:solidFill>
                  <a:schemeClr val="accent4">
                    <a:lumMod val="50000"/>
                  </a:schemeClr>
                </a:solidFill>
              </a:rPr>
              <a:t>    Rīgas Stradiņa Universitāte (sadarbībā ar  partneriem no </a:t>
            </a:r>
          </a:p>
          <a:p>
            <a:r>
              <a:rPr lang="lv-LV" dirty="0">
                <a:solidFill>
                  <a:schemeClr val="accent4">
                    <a:lumMod val="50000"/>
                  </a:schemeClr>
                </a:solidFill>
              </a:rPr>
              <a:t>    </a:t>
            </a:r>
            <a:r>
              <a:rPr lang="lv-LV" u="sng" dirty="0">
                <a:solidFill>
                  <a:schemeClr val="accent4">
                    <a:lumMod val="50000"/>
                  </a:schemeClr>
                </a:solidFill>
              </a:rPr>
              <a:t>Spānijas,</a:t>
            </a:r>
            <a:r>
              <a:rPr lang="lv-LV" dirty="0">
                <a:solidFill>
                  <a:schemeClr val="accent4">
                    <a:lumMod val="50000"/>
                  </a:schemeClr>
                </a:solidFill>
              </a:rPr>
              <a:t> Ungārijas, Polijas)</a:t>
            </a:r>
            <a:endParaRPr lang="lv-LV" u="sng" dirty="0">
              <a:solidFill>
                <a:schemeClr val="accent4">
                  <a:lumMod val="50000"/>
                </a:schemeClr>
              </a:solidFill>
            </a:endParaRPr>
          </a:p>
          <a:p>
            <a:r>
              <a:rPr lang="lv-LV" dirty="0">
                <a:solidFill>
                  <a:schemeClr val="accent4">
                    <a:lumMod val="50000"/>
                  </a:schemeClr>
                </a:solidFill>
              </a:rPr>
              <a:t>    http://www.biosensingbovinemastitis.com/</a:t>
            </a:r>
          </a:p>
          <a:p>
            <a:endParaRPr lang="lv-LV" dirty="0">
              <a:solidFill>
                <a:schemeClr val="accent4">
                  <a:lumMod val="50000"/>
                </a:schemeClr>
              </a:solidFill>
            </a:endParaRPr>
          </a:p>
          <a:p>
            <a:pPr marL="342900" indent="-342900">
              <a:buFont typeface="Wingdings" panose="05000000000000000000" pitchFamily="2" charset="2"/>
              <a:buChar char="ü"/>
            </a:pPr>
            <a:r>
              <a:rPr lang="lv-LV" i="1" dirty="0">
                <a:solidFill>
                  <a:schemeClr val="accent4">
                    <a:lumMod val="50000"/>
                  </a:schemeClr>
                </a:solidFill>
              </a:rPr>
              <a:t>POC4AIV, </a:t>
            </a:r>
            <a:r>
              <a:rPr lang="lv-LV" i="1" dirty="0" err="1">
                <a:solidFill>
                  <a:schemeClr val="accent4">
                    <a:lumMod val="50000"/>
                  </a:schemeClr>
                </a:solidFill>
              </a:rPr>
              <a:t>Preventing</a:t>
            </a:r>
            <a:r>
              <a:rPr lang="lv-LV" i="1" dirty="0">
                <a:solidFill>
                  <a:schemeClr val="accent4">
                    <a:lumMod val="50000"/>
                  </a:schemeClr>
                </a:solidFill>
              </a:rPr>
              <a:t> </a:t>
            </a:r>
            <a:r>
              <a:rPr lang="lv-LV" i="1" dirty="0" err="1">
                <a:solidFill>
                  <a:schemeClr val="accent4">
                    <a:lumMod val="50000"/>
                  </a:schemeClr>
                </a:solidFill>
              </a:rPr>
              <a:t>zoonozes</a:t>
            </a:r>
            <a:r>
              <a:rPr lang="lv-LV" i="1" dirty="0">
                <a:solidFill>
                  <a:schemeClr val="accent4">
                    <a:lumMod val="50000"/>
                  </a:schemeClr>
                </a:solidFill>
              </a:rPr>
              <a:t> </a:t>
            </a:r>
            <a:r>
              <a:rPr lang="lv-LV" i="1" dirty="0" err="1">
                <a:solidFill>
                  <a:schemeClr val="accent4">
                    <a:lumMod val="50000"/>
                  </a:schemeClr>
                </a:solidFill>
              </a:rPr>
              <a:t>by</a:t>
            </a:r>
            <a:r>
              <a:rPr lang="lv-LV" i="1" dirty="0">
                <a:solidFill>
                  <a:schemeClr val="accent4">
                    <a:lumMod val="50000"/>
                  </a:schemeClr>
                </a:solidFill>
              </a:rPr>
              <a:t> </a:t>
            </a:r>
            <a:r>
              <a:rPr lang="lv-LV" i="1" dirty="0" err="1">
                <a:solidFill>
                  <a:schemeClr val="accent4">
                    <a:lumMod val="50000"/>
                  </a:schemeClr>
                </a:solidFill>
              </a:rPr>
              <a:t>screening</a:t>
            </a:r>
            <a:r>
              <a:rPr lang="lv-LV" i="1" dirty="0">
                <a:solidFill>
                  <a:schemeClr val="accent4">
                    <a:lumMod val="50000"/>
                  </a:schemeClr>
                </a:solidFill>
              </a:rPr>
              <a:t> </a:t>
            </a:r>
            <a:r>
              <a:rPr lang="lv-LV" i="1" dirty="0" err="1">
                <a:solidFill>
                  <a:schemeClr val="accent4">
                    <a:lumMod val="50000"/>
                  </a:schemeClr>
                </a:solidFill>
              </a:rPr>
              <a:t>Avian</a:t>
            </a:r>
            <a:r>
              <a:rPr lang="lv-LV" i="1" dirty="0">
                <a:solidFill>
                  <a:schemeClr val="accent4">
                    <a:lumMod val="50000"/>
                  </a:schemeClr>
                </a:solidFill>
              </a:rPr>
              <a:t> </a:t>
            </a:r>
            <a:r>
              <a:rPr lang="lv-LV" i="1" dirty="0" err="1">
                <a:solidFill>
                  <a:schemeClr val="accent4">
                    <a:lumMod val="50000"/>
                  </a:schemeClr>
                </a:solidFill>
              </a:rPr>
              <a:t>Influenza</a:t>
            </a:r>
            <a:r>
              <a:rPr lang="lv-LV" i="1" dirty="0">
                <a:solidFill>
                  <a:schemeClr val="accent4">
                    <a:lumMod val="50000"/>
                  </a:schemeClr>
                </a:solidFill>
              </a:rPr>
              <a:t> </a:t>
            </a:r>
            <a:r>
              <a:rPr lang="lv-LV" i="1" dirty="0" err="1">
                <a:solidFill>
                  <a:schemeClr val="accent4">
                    <a:lumMod val="50000"/>
                  </a:schemeClr>
                </a:solidFill>
              </a:rPr>
              <a:t>Virus</a:t>
            </a:r>
            <a:r>
              <a:rPr lang="lv-LV" i="1" dirty="0">
                <a:solidFill>
                  <a:schemeClr val="accent4">
                    <a:lumMod val="50000"/>
                  </a:schemeClr>
                </a:solidFill>
              </a:rPr>
              <a:t> (AIV) </a:t>
            </a:r>
            <a:r>
              <a:rPr lang="lv-LV" i="1" dirty="0" err="1">
                <a:solidFill>
                  <a:schemeClr val="accent4">
                    <a:lumMod val="50000"/>
                  </a:schemeClr>
                </a:solidFill>
              </a:rPr>
              <a:t>in</a:t>
            </a:r>
            <a:r>
              <a:rPr lang="lv-LV" i="1" dirty="0">
                <a:solidFill>
                  <a:schemeClr val="accent4">
                    <a:lumMod val="50000"/>
                  </a:schemeClr>
                </a:solidFill>
              </a:rPr>
              <a:t> </a:t>
            </a:r>
            <a:r>
              <a:rPr lang="lv-LV" i="1" dirty="0" err="1">
                <a:solidFill>
                  <a:schemeClr val="accent4">
                    <a:lumMod val="50000"/>
                  </a:schemeClr>
                </a:solidFill>
              </a:rPr>
              <a:t>wildlife</a:t>
            </a:r>
            <a:r>
              <a:rPr lang="lv-LV" i="1" dirty="0">
                <a:solidFill>
                  <a:schemeClr val="accent4">
                    <a:lumMod val="50000"/>
                  </a:schemeClr>
                </a:solidFill>
              </a:rPr>
              <a:t> </a:t>
            </a:r>
            <a:r>
              <a:rPr lang="lv-LV" i="1" dirty="0" err="1">
                <a:solidFill>
                  <a:schemeClr val="accent4">
                    <a:lumMod val="50000"/>
                  </a:schemeClr>
                </a:solidFill>
              </a:rPr>
              <a:t>and</a:t>
            </a:r>
            <a:r>
              <a:rPr lang="lv-LV" i="1" dirty="0">
                <a:solidFill>
                  <a:schemeClr val="accent4">
                    <a:lumMod val="50000"/>
                  </a:schemeClr>
                </a:solidFill>
              </a:rPr>
              <a:t> </a:t>
            </a:r>
            <a:r>
              <a:rPr lang="lv-LV" i="1" dirty="0" err="1">
                <a:solidFill>
                  <a:schemeClr val="accent4">
                    <a:lumMod val="50000"/>
                  </a:schemeClr>
                </a:solidFill>
              </a:rPr>
              <a:t>poultry</a:t>
            </a:r>
            <a:r>
              <a:rPr lang="lv-LV" i="1" dirty="0">
                <a:solidFill>
                  <a:schemeClr val="accent4">
                    <a:lumMod val="50000"/>
                  </a:schemeClr>
                </a:solidFill>
              </a:rPr>
              <a:t> </a:t>
            </a:r>
            <a:r>
              <a:rPr lang="lv-LV" i="1" dirty="0" err="1">
                <a:solidFill>
                  <a:schemeClr val="accent4">
                    <a:lumMod val="50000"/>
                  </a:schemeClr>
                </a:solidFill>
              </a:rPr>
              <a:t>using</a:t>
            </a:r>
            <a:r>
              <a:rPr lang="lv-LV" i="1" dirty="0">
                <a:solidFill>
                  <a:schemeClr val="accent4">
                    <a:lumMod val="50000"/>
                  </a:schemeClr>
                </a:solidFill>
              </a:rPr>
              <a:t> a novel </a:t>
            </a:r>
            <a:r>
              <a:rPr lang="lv-LV" i="1" dirty="0" err="1">
                <a:solidFill>
                  <a:schemeClr val="accent4">
                    <a:lumMod val="50000"/>
                  </a:schemeClr>
                </a:solidFill>
              </a:rPr>
              <a:t>rapid</a:t>
            </a:r>
            <a:r>
              <a:rPr lang="lv-LV" i="1" dirty="0">
                <a:solidFill>
                  <a:schemeClr val="accent4">
                    <a:lumMod val="50000"/>
                  </a:schemeClr>
                </a:solidFill>
              </a:rPr>
              <a:t> </a:t>
            </a:r>
            <a:r>
              <a:rPr lang="lv-LV" i="1" dirty="0" err="1">
                <a:solidFill>
                  <a:schemeClr val="accent4">
                    <a:lumMod val="50000"/>
                  </a:schemeClr>
                </a:solidFill>
              </a:rPr>
              <a:t>point</a:t>
            </a:r>
            <a:r>
              <a:rPr lang="lv-LV" i="1" dirty="0">
                <a:solidFill>
                  <a:schemeClr val="accent4">
                    <a:lumMod val="50000"/>
                  </a:schemeClr>
                </a:solidFill>
              </a:rPr>
              <a:t> </a:t>
            </a:r>
            <a:r>
              <a:rPr lang="lv-LV" i="1" dirty="0" err="1">
                <a:solidFill>
                  <a:schemeClr val="accent4">
                    <a:lumMod val="50000"/>
                  </a:schemeClr>
                </a:solidFill>
              </a:rPr>
              <a:t>of</a:t>
            </a:r>
            <a:r>
              <a:rPr lang="lv-LV" i="1" dirty="0">
                <a:solidFill>
                  <a:schemeClr val="accent4">
                    <a:lumMod val="50000"/>
                  </a:schemeClr>
                </a:solidFill>
              </a:rPr>
              <a:t> </a:t>
            </a:r>
            <a:r>
              <a:rPr lang="lv-LV" i="1" dirty="0" err="1">
                <a:solidFill>
                  <a:schemeClr val="accent4">
                    <a:lumMod val="50000"/>
                  </a:schemeClr>
                </a:solidFill>
              </a:rPr>
              <a:t>core</a:t>
            </a:r>
            <a:r>
              <a:rPr lang="lv-LV" i="1" dirty="0">
                <a:solidFill>
                  <a:schemeClr val="accent4">
                    <a:lumMod val="50000"/>
                  </a:schemeClr>
                </a:solidFill>
              </a:rPr>
              <a:t> </a:t>
            </a:r>
            <a:r>
              <a:rPr lang="lv-LV" i="1" dirty="0" err="1">
                <a:solidFill>
                  <a:schemeClr val="accent4">
                    <a:lumMod val="50000"/>
                  </a:schemeClr>
                </a:solidFill>
              </a:rPr>
              <a:t>system</a:t>
            </a:r>
            <a:r>
              <a:rPr lang="lv-LV" i="1" dirty="0">
                <a:solidFill>
                  <a:schemeClr val="accent4">
                    <a:lumMod val="50000"/>
                  </a:schemeClr>
                </a:solidFill>
              </a:rPr>
              <a:t> </a:t>
            </a:r>
          </a:p>
          <a:p>
            <a:r>
              <a:rPr lang="lv-LV" i="1" dirty="0">
                <a:solidFill>
                  <a:schemeClr val="accent4">
                    <a:lumMod val="50000"/>
                  </a:schemeClr>
                </a:solidFill>
              </a:rPr>
              <a:t>    </a:t>
            </a:r>
            <a:r>
              <a:rPr lang="lv-LV" dirty="0">
                <a:solidFill>
                  <a:schemeClr val="accent4">
                    <a:lumMod val="50000"/>
                  </a:schemeClr>
                </a:solidFill>
              </a:rPr>
              <a:t>BIOR (Pārtikas drošības, dzīvnieku veselības un vides </a:t>
            </a:r>
          </a:p>
          <a:p>
            <a:r>
              <a:rPr lang="lv-LV" dirty="0">
                <a:solidFill>
                  <a:schemeClr val="accent4">
                    <a:lumMod val="50000"/>
                  </a:schemeClr>
                </a:solidFill>
              </a:rPr>
              <a:t>    zinātniskais institūts) sadarbībā ar DK, EE, FR, IT, PL, TR</a:t>
            </a:r>
          </a:p>
          <a:p>
            <a:endParaRPr lang="lv-LV" dirty="0">
              <a:solidFill>
                <a:schemeClr val="accent4">
                  <a:lumMod val="50000"/>
                </a:schemeClr>
              </a:solidFill>
            </a:endParaRPr>
          </a:p>
        </p:txBody>
      </p:sp>
    </p:spTree>
    <p:extLst>
      <p:ext uri="{BB962C8B-B14F-4D97-AF65-F5344CB8AC3E}">
        <p14:creationId xmlns:p14="http://schemas.microsoft.com/office/powerpoint/2010/main" val="3766682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fontScale="90000"/>
          </a:bodyPr>
          <a:lstStyle/>
          <a:p>
            <a:r>
              <a:rPr lang="lv-LV" dirty="0">
                <a:solidFill>
                  <a:srgbClr val="7030A0"/>
                </a:solidFill>
              </a:rPr>
              <a:t>Valstis, kas apstiprinājušas dalību ERA-NET </a:t>
            </a:r>
            <a:r>
              <a:rPr lang="lv-LV" dirty="0" err="1">
                <a:solidFill>
                  <a:srgbClr val="7030A0"/>
                </a:solidFill>
              </a:rPr>
              <a:t>Cofund</a:t>
            </a:r>
            <a:r>
              <a:rPr lang="lv-LV" dirty="0">
                <a:solidFill>
                  <a:srgbClr val="7030A0"/>
                </a:solidFill>
              </a:rPr>
              <a:t> ICRAD 2023.gada konkursā</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15</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893853" y="1937535"/>
            <a:ext cx="8121721" cy="4373573"/>
          </a:xfrm>
        </p:spPr>
        <p:txBody>
          <a:bodyPr/>
          <a:lstStyle/>
          <a:p>
            <a:pPr lvl="0"/>
            <a:r>
              <a:rPr lang="lv-LV" dirty="0">
                <a:solidFill>
                  <a:schemeClr val="accent4">
                    <a:lumMod val="50000"/>
                  </a:schemeClr>
                </a:solidFill>
              </a:rPr>
              <a:t>1. </a:t>
            </a:r>
            <a:r>
              <a:rPr lang="sq-AL" dirty="0">
                <a:solidFill>
                  <a:schemeClr val="accent4">
                    <a:lumMod val="50000"/>
                  </a:schemeClr>
                </a:solidFill>
              </a:rPr>
              <a:t>Bel</a:t>
            </a:r>
            <a:r>
              <a:rPr lang="lv-LV" dirty="0" err="1">
                <a:solidFill>
                  <a:schemeClr val="accent4">
                    <a:lumMod val="50000"/>
                  </a:schemeClr>
                </a:solidFill>
              </a:rPr>
              <a:t>ģija</a:t>
            </a:r>
            <a:endParaRPr lang="lv-LV" dirty="0">
              <a:solidFill>
                <a:schemeClr val="accent4">
                  <a:lumMod val="50000"/>
                </a:schemeClr>
              </a:solidFill>
            </a:endParaRPr>
          </a:p>
          <a:p>
            <a:pPr lvl="0"/>
            <a:r>
              <a:rPr lang="lv-LV" dirty="0">
                <a:solidFill>
                  <a:schemeClr val="accent4">
                    <a:lumMod val="50000"/>
                  </a:schemeClr>
                </a:solidFill>
              </a:rPr>
              <a:t>2. Igaunija</a:t>
            </a:r>
          </a:p>
          <a:p>
            <a:pPr lvl="0"/>
            <a:r>
              <a:rPr lang="lv-LV" dirty="0">
                <a:solidFill>
                  <a:schemeClr val="accent4">
                    <a:lumMod val="50000"/>
                  </a:schemeClr>
                </a:solidFill>
              </a:rPr>
              <a:t>3. Francija</a:t>
            </a:r>
          </a:p>
          <a:p>
            <a:pPr lvl="0"/>
            <a:r>
              <a:rPr lang="lv-LV" dirty="0">
                <a:solidFill>
                  <a:schemeClr val="accent4">
                    <a:lumMod val="50000"/>
                  </a:schemeClr>
                </a:solidFill>
              </a:rPr>
              <a:t>4. Īrija</a:t>
            </a:r>
          </a:p>
          <a:p>
            <a:pPr lvl="0"/>
            <a:r>
              <a:rPr lang="lv-LV" dirty="0">
                <a:solidFill>
                  <a:schemeClr val="accent4">
                    <a:lumMod val="50000"/>
                  </a:schemeClr>
                </a:solidFill>
              </a:rPr>
              <a:t>5. Latvija</a:t>
            </a:r>
          </a:p>
          <a:p>
            <a:pPr lvl="0"/>
            <a:r>
              <a:rPr lang="lv-LV" dirty="0">
                <a:solidFill>
                  <a:schemeClr val="accent4">
                    <a:lumMod val="50000"/>
                  </a:schemeClr>
                </a:solidFill>
              </a:rPr>
              <a:t>6. </a:t>
            </a:r>
            <a:r>
              <a:rPr lang="sq-AL" dirty="0">
                <a:solidFill>
                  <a:schemeClr val="accent4">
                    <a:lumMod val="50000"/>
                  </a:schemeClr>
                </a:solidFill>
              </a:rPr>
              <a:t>Pol</a:t>
            </a:r>
            <a:r>
              <a:rPr lang="lv-LV" dirty="0" err="1">
                <a:solidFill>
                  <a:schemeClr val="accent4">
                    <a:lumMod val="50000"/>
                  </a:schemeClr>
                </a:solidFill>
              </a:rPr>
              <a:t>ija</a:t>
            </a:r>
            <a:endParaRPr lang="lv-LV" dirty="0">
              <a:solidFill>
                <a:schemeClr val="accent4">
                  <a:lumMod val="50000"/>
                </a:schemeClr>
              </a:solidFill>
            </a:endParaRPr>
          </a:p>
          <a:p>
            <a:pPr lvl="0"/>
            <a:r>
              <a:rPr lang="lv-LV" dirty="0">
                <a:solidFill>
                  <a:schemeClr val="accent4">
                    <a:lumMod val="50000"/>
                  </a:schemeClr>
                </a:solidFill>
              </a:rPr>
              <a:t>7. Turcija</a:t>
            </a:r>
          </a:p>
          <a:p>
            <a:pPr lvl="0"/>
            <a:r>
              <a:rPr lang="lv-LV" dirty="0">
                <a:solidFill>
                  <a:schemeClr val="accent4">
                    <a:lumMod val="50000"/>
                  </a:schemeClr>
                </a:solidFill>
              </a:rPr>
              <a:t>8. Lielbritānija</a:t>
            </a:r>
          </a:p>
          <a:p>
            <a:endParaRPr lang="lv-LV" dirty="0">
              <a:solidFill>
                <a:schemeClr val="accent4">
                  <a:lumMod val="50000"/>
                </a:schemeClr>
              </a:solidFill>
            </a:endParaRPr>
          </a:p>
        </p:txBody>
      </p:sp>
    </p:spTree>
    <p:extLst>
      <p:ext uri="{BB962C8B-B14F-4D97-AF65-F5344CB8AC3E}">
        <p14:creationId xmlns:p14="http://schemas.microsoft.com/office/powerpoint/2010/main" val="3548819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20241"/>
            <a:ext cx="4895721" cy="563792"/>
          </a:xfrm>
        </p:spPr>
        <p:txBody>
          <a:bodyPr>
            <a:normAutofit/>
          </a:bodyPr>
          <a:lstStyle/>
          <a:p>
            <a:r>
              <a:rPr lang="lv-LV" dirty="0">
                <a:solidFill>
                  <a:srgbClr val="7030A0"/>
                </a:solidFill>
              </a:rPr>
              <a:t>ICRAD 2023.gada konkurss</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16</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11138" y="1937535"/>
            <a:ext cx="8121721" cy="4373573"/>
          </a:xfrm>
        </p:spPr>
        <p:txBody>
          <a:bodyPr/>
          <a:lstStyle/>
          <a:p>
            <a:pPr marL="342900" indent="-342900">
              <a:buFont typeface="Wingdings" panose="05000000000000000000" pitchFamily="2" charset="2"/>
              <a:buChar char="ü"/>
            </a:pPr>
            <a:r>
              <a:rPr lang="lv-LV" dirty="0">
                <a:solidFill>
                  <a:schemeClr val="accent4">
                    <a:lumMod val="50000"/>
                  </a:schemeClr>
                </a:solidFill>
              </a:rPr>
              <a:t>Konkursa izsludināšana plānota 2023.g. </a:t>
            </a:r>
            <a:r>
              <a:rPr lang="lv-LV">
                <a:solidFill>
                  <a:schemeClr val="accent4">
                    <a:lumMod val="50000"/>
                  </a:schemeClr>
                </a:solidFill>
              </a:rPr>
              <a:t>3.</a:t>
            </a:r>
            <a:r>
              <a:rPr lang="lv-LV" dirty="0">
                <a:solidFill>
                  <a:schemeClr val="accent4">
                    <a:lumMod val="50000"/>
                  </a:schemeClr>
                </a:solidFill>
              </a:rPr>
              <a:t>aprīlī</a:t>
            </a:r>
          </a:p>
          <a:p>
            <a:pPr marL="342900" indent="-342900">
              <a:buFont typeface="Wingdings" panose="05000000000000000000" pitchFamily="2" charset="2"/>
              <a:buChar char="ü"/>
            </a:pPr>
            <a:r>
              <a:rPr lang="lv-LV" dirty="0">
                <a:solidFill>
                  <a:schemeClr val="accent4">
                    <a:lumMod val="50000"/>
                  </a:schemeClr>
                </a:solidFill>
              </a:rPr>
              <a:t>Projektu konkurss notiek 2 kārtās</a:t>
            </a:r>
          </a:p>
          <a:p>
            <a:pPr marL="342900" indent="-342900">
              <a:buFont typeface="Wingdings" panose="05000000000000000000" pitchFamily="2" charset="2"/>
              <a:buChar char="ü"/>
            </a:pPr>
            <a:r>
              <a:rPr lang="lv-LV" dirty="0">
                <a:solidFill>
                  <a:schemeClr val="accent4">
                    <a:lumMod val="50000"/>
                  </a:schemeClr>
                </a:solidFill>
              </a:rPr>
              <a:t>Projektu pieteikumu iesniegšanas termiņš 1.kārtā – </a:t>
            </a:r>
          </a:p>
          <a:p>
            <a:r>
              <a:rPr lang="lv-LV" dirty="0">
                <a:solidFill>
                  <a:schemeClr val="accent4">
                    <a:lumMod val="50000"/>
                  </a:schemeClr>
                </a:solidFill>
              </a:rPr>
              <a:t>    2023.gada 1.jūnijs </a:t>
            </a:r>
          </a:p>
          <a:p>
            <a:pPr marL="342900" indent="-342900">
              <a:buFont typeface="Wingdings" panose="05000000000000000000" pitchFamily="2" charset="2"/>
              <a:buChar char="ü"/>
            </a:pPr>
            <a:r>
              <a:rPr lang="lv-LV" dirty="0">
                <a:solidFill>
                  <a:schemeClr val="accent4">
                    <a:lumMod val="50000"/>
                  </a:schemeClr>
                </a:solidFill>
              </a:rPr>
              <a:t>1.kārtā iesniegto pieteikumu </a:t>
            </a:r>
            <a:r>
              <a:rPr lang="lv-LV" dirty="0" err="1">
                <a:solidFill>
                  <a:schemeClr val="accent4">
                    <a:lumMod val="50000"/>
                  </a:schemeClr>
                </a:solidFill>
              </a:rPr>
              <a:t>izvērtējums</a:t>
            </a:r>
            <a:r>
              <a:rPr lang="lv-LV" dirty="0">
                <a:solidFill>
                  <a:schemeClr val="accent4">
                    <a:lumMod val="50000"/>
                  </a:schemeClr>
                </a:solidFill>
              </a:rPr>
              <a:t> plānots līdz 2023.gada 2. oktobrim</a:t>
            </a:r>
          </a:p>
          <a:p>
            <a:pPr marL="342900" indent="-342900">
              <a:buFont typeface="Wingdings" panose="05000000000000000000" pitchFamily="2" charset="2"/>
              <a:buChar char="ü"/>
            </a:pPr>
            <a:r>
              <a:rPr lang="lv-LV" dirty="0">
                <a:solidFill>
                  <a:schemeClr val="accent4">
                    <a:lumMod val="50000"/>
                  </a:schemeClr>
                </a:solidFill>
              </a:rPr>
              <a:t>Projektu pieteikumu iesniegšanas termiņš 2.kārtā – 2023.gada 4.decembris</a:t>
            </a:r>
          </a:p>
          <a:p>
            <a:pPr marL="342900" indent="-342900">
              <a:buFont typeface="Wingdings" panose="05000000000000000000" pitchFamily="2" charset="2"/>
              <a:buChar char="ü"/>
            </a:pPr>
            <a:r>
              <a:rPr lang="lv-LV" dirty="0">
                <a:solidFill>
                  <a:schemeClr val="accent4">
                    <a:lumMod val="50000"/>
                  </a:schemeClr>
                </a:solidFill>
              </a:rPr>
              <a:t>Konkursa rezultātu paziņošana plānota 2024.gada aprīlī</a:t>
            </a:r>
          </a:p>
          <a:p>
            <a:pPr marL="342900" indent="-342900">
              <a:buFont typeface="Wingdings" panose="05000000000000000000" pitchFamily="2" charset="2"/>
              <a:buChar char="ü"/>
            </a:pPr>
            <a:r>
              <a:rPr lang="lv-LV" dirty="0">
                <a:solidFill>
                  <a:schemeClr val="accent4">
                    <a:lumMod val="50000"/>
                  </a:schemeClr>
                </a:solidFill>
              </a:rPr>
              <a:t>Projektu īstenošanas uzsākšana plānota 2024.gada jūlijā</a:t>
            </a:r>
          </a:p>
          <a:p>
            <a:pPr marL="342900" indent="-342900">
              <a:buFont typeface="Wingdings" panose="05000000000000000000" pitchFamily="2" charset="2"/>
              <a:buChar char="ü"/>
            </a:pPr>
            <a:endParaRPr lang="lv-LV" dirty="0">
              <a:solidFill>
                <a:schemeClr val="accent4">
                  <a:lumMod val="50000"/>
                </a:schemeClr>
              </a:solidFill>
            </a:endParaRPr>
          </a:p>
          <a:p>
            <a:pPr marL="342900" indent="-342900">
              <a:buFont typeface="Wingdings" panose="05000000000000000000" pitchFamily="2" charset="2"/>
              <a:buChar char="ü"/>
            </a:pPr>
            <a:endParaRPr lang="lv-LV" dirty="0">
              <a:solidFill>
                <a:schemeClr val="accent4">
                  <a:lumMod val="50000"/>
                </a:schemeClr>
              </a:solidFill>
            </a:endParaRPr>
          </a:p>
          <a:p>
            <a:endParaRPr lang="lv-LV" dirty="0">
              <a:solidFill>
                <a:schemeClr val="accent4">
                  <a:lumMod val="50000"/>
                </a:schemeClr>
              </a:solidFill>
            </a:endParaRPr>
          </a:p>
        </p:txBody>
      </p:sp>
    </p:spTree>
    <p:extLst>
      <p:ext uri="{BB962C8B-B14F-4D97-AF65-F5344CB8AC3E}">
        <p14:creationId xmlns:p14="http://schemas.microsoft.com/office/powerpoint/2010/main" val="3958768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a:bodyPr>
          <a:lstStyle/>
          <a:p>
            <a:r>
              <a:rPr lang="lv-LV" dirty="0">
                <a:solidFill>
                  <a:srgbClr val="7030A0"/>
                </a:solidFill>
              </a:rPr>
              <a:t>ICRAD 2023.gada konkurss</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17</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23983" y="1752600"/>
            <a:ext cx="8121721" cy="4373573"/>
          </a:xfrm>
        </p:spPr>
        <p:txBody>
          <a:bodyPr/>
          <a:lstStyle/>
          <a:p>
            <a:pPr algn="ctr"/>
            <a:endParaRPr lang="lv-LV" dirty="0">
              <a:solidFill>
                <a:schemeClr val="accent4">
                  <a:lumMod val="50000"/>
                </a:schemeClr>
              </a:solidFill>
            </a:endParaRPr>
          </a:p>
          <a:p>
            <a:pPr marL="342900" indent="-342900">
              <a:buFont typeface="Wingdings" panose="05000000000000000000" pitchFamily="2" charset="2"/>
              <a:buChar char="ü"/>
            </a:pPr>
            <a:r>
              <a:rPr lang="lv-LV" dirty="0">
                <a:solidFill>
                  <a:schemeClr val="accent4">
                    <a:lumMod val="50000"/>
                  </a:schemeClr>
                </a:solidFill>
              </a:rPr>
              <a:t> fokuss  uz </a:t>
            </a:r>
            <a:r>
              <a:rPr lang="lv-LV" b="1" dirty="0">
                <a:solidFill>
                  <a:schemeClr val="accent4">
                    <a:lumMod val="50000"/>
                  </a:schemeClr>
                </a:solidFill>
              </a:rPr>
              <a:t> </a:t>
            </a:r>
            <a:r>
              <a:rPr lang="lv-LV" b="1" dirty="0" err="1">
                <a:solidFill>
                  <a:schemeClr val="accent4">
                    <a:lumMod val="50000"/>
                  </a:schemeClr>
                </a:solidFill>
              </a:rPr>
              <a:t>helmintu</a:t>
            </a:r>
            <a:r>
              <a:rPr lang="lv-LV" b="1" dirty="0">
                <a:solidFill>
                  <a:schemeClr val="accent4">
                    <a:lumMod val="50000"/>
                  </a:schemeClr>
                </a:solidFill>
              </a:rPr>
              <a:t> jeb parazītisko tārpu izraisīto  infekcijas slimību un klimata izmaiņu ietekmes uz lauksaimniecības dzīvnieku veselību</a:t>
            </a:r>
            <a:r>
              <a:rPr lang="lv-LV" dirty="0">
                <a:solidFill>
                  <a:schemeClr val="accent4">
                    <a:lumMod val="50000"/>
                  </a:schemeClr>
                </a:solidFill>
              </a:rPr>
              <a:t> izpēti, kā arī uz jaunu vakcīnu un diagnostikas tehnoloģiju izstrādi.</a:t>
            </a:r>
          </a:p>
          <a:p>
            <a:endParaRPr lang="lv-LV" dirty="0">
              <a:solidFill>
                <a:schemeClr val="accent4">
                  <a:lumMod val="50000"/>
                </a:schemeClr>
              </a:solidFill>
            </a:endParaRPr>
          </a:p>
          <a:p>
            <a:pPr marL="342900" indent="-342900">
              <a:buFont typeface="Wingdings" panose="05000000000000000000" pitchFamily="2" charset="2"/>
              <a:buChar char="ü"/>
            </a:pPr>
            <a:r>
              <a:rPr lang="lv-LV" dirty="0">
                <a:solidFill>
                  <a:schemeClr val="accent4">
                    <a:lumMod val="50000"/>
                  </a:schemeClr>
                </a:solidFill>
              </a:rPr>
              <a:t>Mērķis ir iegūt jaunas zināšanas par vektoru pārnēsāto slimību un klimata izmaiņu  ietekmi uz dzīvnieku veselību, kā arī iegūt jaunas zināšanas par rezistences mehānismiem, lai varētu pilnveidot slimību detektēšanu, monitoringu, profilaksi.</a:t>
            </a:r>
          </a:p>
          <a:p>
            <a:endParaRPr lang="lv-LV" dirty="0">
              <a:solidFill>
                <a:schemeClr val="accent4">
                  <a:lumMod val="50000"/>
                </a:schemeClr>
              </a:solidFill>
            </a:endParaRPr>
          </a:p>
          <a:p>
            <a:endParaRPr lang="lv-LV" dirty="0">
              <a:solidFill>
                <a:schemeClr val="accent4">
                  <a:lumMod val="50000"/>
                </a:schemeClr>
              </a:solidFill>
            </a:endParaRPr>
          </a:p>
          <a:p>
            <a:endParaRPr lang="lv-LV" dirty="0">
              <a:solidFill>
                <a:schemeClr val="accent4">
                  <a:lumMod val="50000"/>
                </a:schemeClr>
              </a:solidFill>
            </a:endParaRPr>
          </a:p>
          <a:p>
            <a:endParaRPr lang="lv-LV" dirty="0">
              <a:solidFill>
                <a:schemeClr val="accent4">
                  <a:lumMod val="50000"/>
                </a:schemeClr>
              </a:solidFill>
            </a:endParaRPr>
          </a:p>
        </p:txBody>
      </p:sp>
    </p:spTree>
    <p:extLst>
      <p:ext uri="{BB962C8B-B14F-4D97-AF65-F5344CB8AC3E}">
        <p14:creationId xmlns:p14="http://schemas.microsoft.com/office/powerpoint/2010/main" val="4067444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fontScale="90000"/>
          </a:bodyPr>
          <a:lstStyle/>
          <a:p>
            <a:pPr algn="ctr"/>
            <a:r>
              <a:rPr lang="lv-LV" dirty="0">
                <a:solidFill>
                  <a:srgbClr val="7030A0"/>
                </a:solidFill>
              </a:rPr>
              <a:t>ICRAD 2023.gada konkursa</a:t>
            </a:r>
            <a:br>
              <a:rPr lang="lv-LV" dirty="0">
                <a:solidFill>
                  <a:srgbClr val="7030A0"/>
                </a:solidFill>
              </a:rPr>
            </a:br>
            <a:r>
              <a:rPr lang="lv-LV" dirty="0">
                <a:solidFill>
                  <a:srgbClr val="7030A0"/>
                </a:solidFill>
              </a:rPr>
              <a:t>tēmas</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18</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23983" y="1752600"/>
            <a:ext cx="8262417" cy="4664610"/>
          </a:xfrm>
        </p:spPr>
        <p:txBody>
          <a:bodyPr>
            <a:normAutofit fontScale="85000" lnSpcReduction="20000"/>
          </a:bodyPr>
          <a:lstStyle/>
          <a:p>
            <a:pPr lvl="0"/>
            <a:r>
              <a:rPr lang="lv-LV" dirty="0">
                <a:solidFill>
                  <a:schemeClr val="accent4">
                    <a:lumMod val="50000"/>
                  </a:schemeClr>
                </a:solidFill>
              </a:rPr>
              <a:t>1.Tēma:</a:t>
            </a:r>
          </a:p>
          <a:p>
            <a:pPr marL="469900" lvl="1" indent="0">
              <a:buNone/>
            </a:pPr>
            <a:r>
              <a:rPr lang="lv-LV" dirty="0">
                <a:solidFill>
                  <a:schemeClr val="accent4">
                    <a:lumMod val="50000"/>
                  </a:schemeClr>
                </a:solidFill>
                <a:latin typeface="Verdana" panose="020B0604030504040204" pitchFamily="34" charset="0"/>
                <a:ea typeface="Verdana" panose="020B0604030504040204" pitchFamily="34" charset="0"/>
              </a:rPr>
              <a:t>Pētījumi, lai izprastu rezistences mehānismus pret </a:t>
            </a:r>
            <a:r>
              <a:rPr lang="lv-LV" dirty="0" err="1">
                <a:solidFill>
                  <a:schemeClr val="accent4">
                    <a:lumMod val="50000"/>
                  </a:schemeClr>
                </a:solidFill>
                <a:latin typeface="Verdana" panose="020B0604030504040204" pitchFamily="34" charset="0"/>
                <a:ea typeface="Verdana" panose="020B0604030504040204" pitchFamily="34" charset="0"/>
              </a:rPr>
              <a:t>helmintu</a:t>
            </a:r>
            <a:r>
              <a:rPr lang="lv-LV" dirty="0">
                <a:solidFill>
                  <a:schemeClr val="accent4">
                    <a:lumMod val="50000"/>
                  </a:schemeClr>
                </a:solidFill>
                <a:latin typeface="Verdana" panose="020B0604030504040204" pitchFamily="34" charset="0"/>
                <a:ea typeface="Verdana" panose="020B0604030504040204" pitchFamily="34" charset="0"/>
              </a:rPr>
              <a:t> izraisītajām slimībām un to  nozīmi ganāmpulku veselībā. Jaunu metožu izstrāde slimību diagnosticēšanai, profilaksei un </a:t>
            </a:r>
            <a:r>
              <a:rPr lang="lv-LV" dirty="0" err="1">
                <a:solidFill>
                  <a:schemeClr val="accent4">
                    <a:lumMod val="50000"/>
                  </a:schemeClr>
                </a:solidFill>
                <a:latin typeface="Verdana" panose="020B0604030504040204" pitchFamily="34" charset="0"/>
                <a:ea typeface="Verdana" panose="020B0604030504040204" pitchFamily="34" charset="0"/>
              </a:rPr>
              <a:t>monitorēšanai</a:t>
            </a:r>
            <a:r>
              <a:rPr lang="lv-LV" dirty="0">
                <a:solidFill>
                  <a:schemeClr val="accent4">
                    <a:lumMod val="50000"/>
                  </a:schemeClr>
                </a:solidFill>
                <a:latin typeface="Verdana" panose="020B0604030504040204" pitchFamily="34" charset="0"/>
                <a:ea typeface="Verdana" panose="020B0604030504040204" pitchFamily="34" charset="0"/>
              </a:rPr>
              <a:t>.</a:t>
            </a:r>
          </a:p>
          <a:p>
            <a:endParaRPr lang="lv-LV" dirty="0">
              <a:solidFill>
                <a:schemeClr val="accent4">
                  <a:lumMod val="50000"/>
                </a:schemeClr>
              </a:solidFill>
            </a:endParaRPr>
          </a:p>
          <a:p>
            <a:r>
              <a:rPr lang="lv-LV" dirty="0">
                <a:solidFill>
                  <a:schemeClr val="accent4">
                    <a:lumMod val="50000"/>
                  </a:schemeClr>
                </a:solidFill>
              </a:rPr>
              <a:t> 2.Tēma:</a:t>
            </a:r>
          </a:p>
          <a:p>
            <a:pPr marL="469900" lvl="1" indent="0">
              <a:buNone/>
            </a:pPr>
            <a:r>
              <a:rPr lang="lv-LV" dirty="0">
                <a:solidFill>
                  <a:schemeClr val="accent4">
                    <a:lumMod val="50000"/>
                  </a:schemeClr>
                </a:solidFill>
                <a:latin typeface="Verdana" panose="020B0604030504040204" pitchFamily="34" charset="0"/>
                <a:ea typeface="Verdana" panose="020B0604030504040204" pitchFamily="34" charset="0"/>
              </a:rPr>
              <a:t>Pētījumi, lai iegūtu jaunas zināšanas par klimata izmaiņu un vektoru pārnesto  slimību ietekmi uz dzīvnieku veselību. Tādu pieeju izstrāde, kas novērstu vai aizkavētu klimata pārmaiņu izraisītās izmaiņas dzīvnieku veselībā.</a:t>
            </a:r>
          </a:p>
          <a:p>
            <a:pPr marL="469900" lvl="1" indent="0">
              <a:buNone/>
            </a:pPr>
            <a:endParaRPr lang="lv-LV" dirty="0">
              <a:solidFill>
                <a:schemeClr val="accent4">
                  <a:lumMod val="50000"/>
                </a:schemeClr>
              </a:solidFill>
              <a:latin typeface="Verdana" panose="020B0604030504040204" pitchFamily="34" charset="0"/>
              <a:ea typeface="Verdana" panose="020B0604030504040204" pitchFamily="34" charset="0"/>
            </a:endParaRPr>
          </a:p>
          <a:p>
            <a:pPr lvl="0"/>
            <a:r>
              <a:rPr lang="lv-LV" dirty="0">
                <a:solidFill>
                  <a:schemeClr val="accent4">
                    <a:lumMod val="50000"/>
                  </a:schemeClr>
                </a:solidFill>
              </a:rPr>
              <a:t> 3.Tēma:</a:t>
            </a:r>
          </a:p>
          <a:p>
            <a:pPr lvl="0"/>
            <a:r>
              <a:rPr lang="lv-LV" dirty="0">
                <a:solidFill>
                  <a:schemeClr val="accent4">
                    <a:lumMod val="50000"/>
                  </a:schemeClr>
                </a:solidFill>
              </a:rPr>
              <a:t>    </a:t>
            </a:r>
            <a:r>
              <a:rPr lang="lv-LV" b="1" dirty="0">
                <a:solidFill>
                  <a:schemeClr val="accent4">
                    <a:lumMod val="50000"/>
                  </a:schemeClr>
                </a:solidFill>
              </a:rPr>
              <a:t>A </a:t>
            </a:r>
            <a:r>
              <a:rPr lang="lv-LV" dirty="0">
                <a:solidFill>
                  <a:schemeClr val="accent4">
                    <a:lumMod val="50000"/>
                  </a:schemeClr>
                </a:solidFill>
              </a:rPr>
              <a:t>Vakcīnu tehnoloģiju platformu izstrāde. Jaunu vai 	</a:t>
            </a:r>
          </a:p>
          <a:p>
            <a:pPr lvl="0"/>
            <a:r>
              <a:rPr lang="lv-LV" dirty="0">
                <a:solidFill>
                  <a:schemeClr val="accent4">
                    <a:lumMod val="50000"/>
                  </a:schemeClr>
                </a:solidFill>
              </a:rPr>
              <a:t>    pilnveidotu vakcīnu izstrāde, kas piemērotas dažādiem, </a:t>
            </a:r>
          </a:p>
          <a:p>
            <a:pPr lvl="0"/>
            <a:r>
              <a:rPr lang="lv-LV" dirty="0">
                <a:solidFill>
                  <a:schemeClr val="accent4">
                    <a:lumMod val="50000"/>
                  </a:schemeClr>
                </a:solidFill>
              </a:rPr>
              <a:t>    arī ātri mainīgiem mērķiem. </a:t>
            </a:r>
          </a:p>
          <a:p>
            <a:pPr lvl="0"/>
            <a:r>
              <a:rPr lang="lv-LV" dirty="0">
                <a:solidFill>
                  <a:schemeClr val="accent4">
                    <a:lumMod val="50000"/>
                  </a:schemeClr>
                </a:solidFill>
              </a:rPr>
              <a:t>    </a:t>
            </a:r>
            <a:r>
              <a:rPr lang="lv-LV" b="1" dirty="0">
                <a:solidFill>
                  <a:schemeClr val="accent4">
                    <a:lumMod val="50000"/>
                  </a:schemeClr>
                </a:solidFill>
              </a:rPr>
              <a:t>B </a:t>
            </a:r>
            <a:r>
              <a:rPr lang="lv-LV" dirty="0">
                <a:solidFill>
                  <a:schemeClr val="accent4">
                    <a:lumMod val="50000"/>
                  </a:schemeClr>
                </a:solidFill>
              </a:rPr>
              <a:t>Diagnostikas tehnoloģiju platformu izstrāde. Jaunu, ātri </a:t>
            </a:r>
          </a:p>
          <a:p>
            <a:pPr lvl="0"/>
            <a:r>
              <a:rPr lang="lv-LV" dirty="0">
                <a:solidFill>
                  <a:schemeClr val="accent4">
                    <a:lumMod val="50000"/>
                  </a:schemeClr>
                </a:solidFill>
              </a:rPr>
              <a:t>       lietojamu diagnostikas testu </a:t>
            </a:r>
            <a:r>
              <a:rPr lang="lv-LV" dirty="0" err="1">
                <a:solidFill>
                  <a:schemeClr val="accent4">
                    <a:lumMod val="50000"/>
                  </a:schemeClr>
                </a:solidFill>
              </a:rPr>
              <a:t>iztrāde</a:t>
            </a:r>
            <a:r>
              <a:rPr lang="lv-LV" dirty="0">
                <a:solidFill>
                  <a:schemeClr val="accent4">
                    <a:lumMod val="50000"/>
                  </a:schemeClr>
                </a:solidFill>
              </a:rPr>
              <a:t>.</a:t>
            </a:r>
          </a:p>
        </p:txBody>
      </p:sp>
    </p:spTree>
    <p:extLst>
      <p:ext uri="{BB962C8B-B14F-4D97-AF65-F5344CB8AC3E}">
        <p14:creationId xmlns:p14="http://schemas.microsoft.com/office/powerpoint/2010/main" val="3133527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a:bodyPr>
          <a:lstStyle/>
          <a:p>
            <a:r>
              <a:rPr lang="lv-LV" dirty="0">
                <a:solidFill>
                  <a:srgbClr val="7030A0"/>
                </a:solidFill>
              </a:rPr>
              <a:t>ICRAD 2023.gada konkurss</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19</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23983" y="1752600"/>
            <a:ext cx="8121721" cy="4373573"/>
          </a:xfrm>
        </p:spPr>
        <p:txBody>
          <a:bodyPr/>
          <a:lstStyle/>
          <a:p>
            <a:pPr lvl="0"/>
            <a:r>
              <a:rPr lang="lv-LV" b="1" dirty="0">
                <a:solidFill>
                  <a:schemeClr val="accent4">
                    <a:lumMod val="50000"/>
                  </a:schemeClr>
                </a:solidFill>
              </a:rPr>
              <a:t> </a:t>
            </a:r>
            <a:endParaRPr lang="lv-LV" dirty="0">
              <a:solidFill>
                <a:schemeClr val="accent4">
                  <a:lumMod val="50000"/>
                </a:schemeClr>
              </a:solidFill>
            </a:endParaRPr>
          </a:p>
          <a:p>
            <a:r>
              <a:rPr lang="lv-LV" dirty="0">
                <a:solidFill>
                  <a:schemeClr val="accent4">
                    <a:lumMod val="50000"/>
                  </a:schemeClr>
                </a:solidFill>
              </a:rPr>
              <a:t>Konkursa fokuss nav vērsts uz:</a:t>
            </a:r>
          </a:p>
          <a:p>
            <a:pPr marL="1104900" lvl="1" indent="-342900">
              <a:buFont typeface="Wingdings" panose="05000000000000000000" pitchFamily="2" charset="2"/>
              <a:buChar char="ü"/>
            </a:pPr>
            <a:r>
              <a:rPr lang="lv-LV" sz="2200" dirty="0">
                <a:solidFill>
                  <a:schemeClr val="accent4">
                    <a:lumMod val="50000"/>
                  </a:schemeClr>
                </a:solidFill>
              </a:rPr>
              <a:t>cilvēku veselības uzlabošanu,</a:t>
            </a:r>
          </a:p>
          <a:p>
            <a:pPr marL="1104900" lvl="1" indent="-342900">
              <a:buFont typeface="Wingdings" panose="05000000000000000000" pitchFamily="2" charset="2"/>
              <a:buChar char="ü"/>
            </a:pPr>
            <a:r>
              <a:rPr lang="lv-LV" sz="2200" dirty="0">
                <a:solidFill>
                  <a:schemeClr val="accent4">
                    <a:lumMod val="50000"/>
                  </a:schemeClr>
                </a:solidFill>
              </a:rPr>
              <a:t>mājdzīvniekiem,</a:t>
            </a:r>
          </a:p>
          <a:p>
            <a:pPr marL="1104900" lvl="1" indent="-342900">
              <a:buFont typeface="Wingdings" panose="05000000000000000000" pitchFamily="2" charset="2"/>
              <a:buChar char="ü"/>
            </a:pPr>
            <a:r>
              <a:rPr lang="lv-LV" sz="2200" dirty="0">
                <a:solidFill>
                  <a:schemeClr val="accent4">
                    <a:lumMod val="50000"/>
                  </a:schemeClr>
                </a:solidFill>
              </a:rPr>
              <a:t>patogēniem, kas saistīti ar pārtiku,</a:t>
            </a:r>
          </a:p>
          <a:p>
            <a:pPr marL="1104900" lvl="1" indent="-342900">
              <a:buFont typeface="Wingdings" panose="05000000000000000000" pitchFamily="2" charset="2"/>
              <a:buChar char="ü"/>
            </a:pPr>
            <a:r>
              <a:rPr lang="lv-LV" sz="2200" dirty="0">
                <a:solidFill>
                  <a:schemeClr val="accent4">
                    <a:lumMod val="50000"/>
                  </a:schemeClr>
                </a:solidFill>
              </a:rPr>
              <a:t>dzīvnieku labturības jautājumiem,</a:t>
            </a:r>
          </a:p>
          <a:p>
            <a:pPr marL="1104900" lvl="1" indent="-342900">
              <a:buFont typeface="Wingdings" panose="05000000000000000000" pitchFamily="2" charset="2"/>
              <a:buChar char="ü"/>
            </a:pPr>
            <a:r>
              <a:rPr lang="lv-LV" sz="2200" dirty="0">
                <a:solidFill>
                  <a:schemeClr val="accent4">
                    <a:lumMod val="50000"/>
                  </a:schemeClr>
                </a:solidFill>
              </a:rPr>
              <a:t>vides/klimata modelēšanu,</a:t>
            </a:r>
          </a:p>
          <a:p>
            <a:pPr marL="1104900" lvl="1" indent="-342900">
              <a:buFont typeface="Wingdings" panose="05000000000000000000" pitchFamily="2" charset="2"/>
              <a:buChar char="ü"/>
            </a:pPr>
            <a:r>
              <a:rPr lang="lv-LV" sz="2200" dirty="0" err="1">
                <a:solidFill>
                  <a:schemeClr val="accent4">
                    <a:lumMod val="50000"/>
                  </a:schemeClr>
                </a:solidFill>
              </a:rPr>
              <a:t>antimikrobiālo</a:t>
            </a:r>
            <a:r>
              <a:rPr lang="lv-LV" sz="2200" dirty="0">
                <a:solidFill>
                  <a:schemeClr val="accent4">
                    <a:lumMod val="50000"/>
                  </a:schemeClr>
                </a:solidFill>
              </a:rPr>
              <a:t> rezistenci,</a:t>
            </a:r>
          </a:p>
          <a:p>
            <a:pPr marL="1104900" lvl="1" indent="-342900">
              <a:buFont typeface="Wingdings" panose="05000000000000000000" pitchFamily="2" charset="2"/>
              <a:buChar char="ü"/>
            </a:pPr>
            <a:r>
              <a:rPr lang="lv-LV" sz="2200" dirty="0">
                <a:solidFill>
                  <a:schemeClr val="accent4">
                    <a:lumMod val="50000"/>
                  </a:schemeClr>
                </a:solidFill>
              </a:rPr>
              <a:t>ektoparazītiem.</a:t>
            </a:r>
          </a:p>
          <a:p>
            <a:pPr marL="342900" indent="-342900">
              <a:buFont typeface="Wingdings" panose="05000000000000000000" pitchFamily="2" charset="2"/>
              <a:buChar char="ü"/>
            </a:pPr>
            <a:endParaRPr lang="lv-LV" dirty="0">
              <a:solidFill>
                <a:schemeClr val="accent4">
                  <a:lumMod val="50000"/>
                </a:schemeClr>
              </a:solidFill>
            </a:endParaRPr>
          </a:p>
          <a:p>
            <a:endParaRPr lang="lv-LV" dirty="0">
              <a:solidFill>
                <a:schemeClr val="accent4">
                  <a:lumMod val="50000"/>
                </a:schemeClr>
              </a:solidFill>
            </a:endParaRPr>
          </a:p>
        </p:txBody>
      </p:sp>
    </p:spTree>
    <p:extLst>
      <p:ext uri="{BB962C8B-B14F-4D97-AF65-F5344CB8AC3E}">
        <p14:creationId xmlns:p14="http://schemas.microsoft.com/office/powerpoint/2010/main" val="81473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CA58D7A-410A-8425-1CED-7ABF68101018}"/>
              </a:ext>
            </a:extLst>
          </p:cNvPr>
          <p:cNvSpPr>
            <a:spLocks noGrp="1"/>
          </p:cNvSpPr>
          <p:nvPr>
            <p:ph type="title"/>
          </p:nvPr>
        </p:nvSpPr>
        <p:spPr>
          <a:xfrm>
            <a:off x="1744854" y="434245"/>
            <a:ext cx="5654291" cy="661425"/>
          </a:xfrm>
          <a:effectLst/>
        </p:spPr>
        <p:txBody>
          <a:bodyPr>
            <a:noAutofit/>
          </a:bodyPr>
          <a:lstStyle/>
          <a:p>
            <a:pPr algn="ctr"/>
            <a:r>
              <a:rPr lang="lv-LV" dirty="0" err="1">
                <a:solidFill>
                  <a:srgbClr val="7030A0"/>
                </a:solidFill>
              </a:rPr>
              <a:t>Vebināra</a:t>
            </a:r>
            <a:r>
              <a:rPr lang="lv-LV" dirty="0">
                <a:solidFill>
                  <a:srgbClr val="7030A0"/>
                </a:solidFill>
              </a:rPr>
              <a:t> programma</a:t>
            </a:r>
          </a:p>
        </p:txBody>
      </p:sp>
      <p:pic>
        <p:nvPicPr>
          <p:cNvPr id="7" name="Picture 4" descr="Image result for checklist icon">
            <a:extLst>
              <a:ext uri="{FF2B5EF4-FFF2-40B4-BE49-F238E27FC236}">
                <a16:creationId xmlns:a16="http://schemas.microsoft.com/office/drawing/2014/main" id="{0B48F69C-73DE-1A6A-7F28-755970F79C0C}"/>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2147" y="1706231"/>
            <a:ext cx="45615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Image result for checklist icon">
            <a:extLst>
              <a:ext uri="{FF2B5EF4-FFF2-40B4-BE49-F238E27FC236}">
                <a16:creationId xmlns:a16="http://schemas.microsoft.com/office/drawing/2014/main" id="{A5B514E7-5939-C70D-6564-045B819D9BB4}"/>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1339" y="2549037"/>
            <a:ext cx="45615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Image result for checklist icon">
            <a:extLst>
              <a:ext uri="{FF2B5EF4-FFF2-40B4-BE49-F238E27FC236}">
                <a16:creationId xmlns:a16="http://schemas.microsoft.com/office/drawing/2014/main" id="{3BA5FD21-21B7-DC3F-C063-AF424869F6AE}"/>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1339" y="3437591"/>
            <a:ext cx="45615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4" descr="Image result for checklist icon">
            <a:extLst>
              <a:ext uri="{FF2B5EF4-FFF2-40B4-BE49-F238E27FC236}">
                <a16:creationId xmlns:a16="http://schemas.microsoft.com/office/drawing/2014/main" id="{E52C2F39-927B-49DD-A60F-E25301A7DFD8}"/>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5206" y="4234649"/>
            <a:ext cx="45615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4" descr="Image result for checklist icon">
            <a:extLst>
              <a:ext uri="{FF2B5EF4-FFF2-40B4-BE49-F238E27FC236}">
                <a16:creationId xmlns:a16="http://schemas.microsoft.com/office/drawing/2014/main" id="{6FFF5D95-8E39-DCF7-3C5E-0207DB69F45E}"/>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2147" y="5073421"/>
            <a:ext cx="45615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4" descr="Image result for checklist icon">
            <a:extLst>
              <a:ext uri="{FF2B5EF4-FFF2-40B4-BE49-F238E27FC236}">
                <a16:creationId xmlns:a16="http://schemas.microsoft.com/office/drawing/2014/main" id="{8BFADD32-46BA-0349-8BAA-7C1A41330E9F}"/>
              </a:ext>
            </a:extLst>
          </p:cNvPr>
          <p:cNvPicPr>
            <a:picLocks noChangeAspect="1" noChangeArrowheads="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5206" y="5907569"/>
            <a:ext cx="49473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698BCA2-7B85-15C6-697E-9848C2BBBD8E}"/>
              </a:ext>
            </a:extLst>
          </p:cNvPr>
          <p:cNvSpPr/>
          <p:nvPr/>
        </p:nvSpPr>
        <p:spPr>
          <a:xfrm>
            <a:off x="789941" y="4940923"/>
            <a:ext cx="8212477" cy="701133"/>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grpSp>
        <p:nvGrpSpPr>
          <p:cNvPr id="38" name="Group 37">
            <a:extLst>
              <a:ext uri="{FF2B5EF4-FFF2-40B4-BE49-F238E27FC236}">
                <a16:creationId xmlns:a16="http://schemas.microsoft.com/office/drawing/2014/main" id="{C3CBFA08-F8B5-DFD3-EBE8-48ED96F5C4F4}"/>
              </a:ext>
            </a:extLst>
          </p:cNvPr>
          <p:cNvGrpSpPr/>
          <p:nvPr/>
        </p:nvGrpSpPr>
        <p:grpSpPr>
          <a:xfrm>
            <a:off x="789941" y="5768832"/>
            <a:ext cx="8212477" cy="701133"/>
            <a:chOff x="1531809" y="5126881"/>
            <a:chExt cx="6961948" cy="457201"/>
          </a:xfrm>
        </p:grpSpPr>
        <p:sp>
          <p:nvSpPr>
            <p:cNvPr id="39" name="Rectangle 38">
              <a:extLst>
                <a:ext uri="{FF2B5EF4-FFF2-40B4-BE49-F238E27FC236}">
                  <a16:creationId xmlns:a16="http://schemas.microsoft.com/office/drawing/2014/main" id="{0D6B1EFF-A1F9-EFF9-9EBD-8D132A01364C}"/>
                </a:ext>
              </a:extLst>
            </p:cNvPr>
            <p:cNvSpPr/>
            <p:nvPr/>
          </p:nvSpPr>
          <p:spPr>
            <a:xfrm>
              <a:off x="1531809" y="5126881"/>
              <a:ext cx="6961948" cy="457201"/>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sp>
          <p:nvSpPr>
            <p:cNvPr id="40" name="Content Placeholder 2">
              <a:extLst>
                <a:ext uri="{FF2B5EF4-FFF2-40B4-BE49-F238E27FC236}">
                  <a16:creationId xmlns:a16="http://schemas.microsoft.com/office/drawing/2014/main" id="{06E12909-78FB-7636-BB50-8100AA2B6A1E}"/>
                </a:ext>
              </a:extLst>
            </p:cNvPr>
            <p:cNvSpPr txBox="1">
              <a:spLocks/>
            </p:cNvSpPr>
            <p:nvPr/>
          </p:nvSpPr>
          <p:spPr bwMode="auto">
            <a:xfrm>
              <a:off x="1569163" y="5248239"/>
              <a:ext cx="6613239" cy="335070"/>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Jautājumi un atbildes</a:t>
              </a:r>
            </a:p>
          </p:txBody>
        </p:sp>
      </p:grpSp>
      <p:sp>
        <p:nvSpPr>
          <p:cNvPr id="5" name="Rectangle 4">
            <a:extLst>
              <a:ext uri="{FF2B5EF4-FFF2-40B4-BE49-F238E27FC236}">
                <a16:creationId xmlns:a16="http://schemas.microsoft.com/office/drawing/2014/main" id="{898F4111-EF29-3BB4-7F98-7E6AAEAA72D1}"/>
              </a:ext>
            </a:extLst>
          </p:cNvPr>
          <p:cNvSpPr/>
          <p:nvPr/>
        </p:nvSpPr>
        <p:spPr>
          <a:xfrm>
            <a:off x="799551" y="2450517"/>
            <a:ext cx="8212477" cy="701133"/>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sp>
        <p:nvSpPr>
          <p:cNvPr id="24" name="Content Placeholder 2">
            <a:extLst>
              <a:ext uri="{FF2B5EF4-FFF2-40B4-BE49-F238E27FC236}">
                <a16:creationId xmlns:a16="http://schemas.microsoft.com/office/drawing/2014/main" id="{AF6D7ECC-D18F-D142-65F8-719D35A05B55}"/>
              </a:ext>
            </a:extLst>
          </p:cNvPr>
          <p:cNvSpPr txBox="1">
            <a:spLocks/>
          </p:cNvSpPr>
          <p:nvPr/>
        </p:nvSpPr>
        <p:spPr bwMode="auto">
          <a:xfrm>
            <a:off x="832013" y="5112477"/>
            <a:ext cx="7805115" cy="836287"/>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Latvijas–Francijas sadarbības programma OSMOZE/ Elza Zeidlere</a:t>
            </a:r>
          </a:p>
          <a:p>
            <a:pPr algn="just">
              <a:lnSpc>
                <a:spcPct val="107000"/>
              </a:lnSpc>
              <a:spcAft>
                <a:spcPts val="800"/>
              </a:spcAft>
            </a:pPr>
            <a:endParaRPr lang="lv-LV" altLang="en-US" sz="1600" i="1"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12" name="Rectangle 11">
            <a:extLst>
              <a:ext uri="{FF2B5EF4-FFF2-40B4-BE49-F238E27FC236}">
                <a16:creationId xmlns:a16="http://schemas.microsoft.com/office/drawing/2014/main" id="{7D1718E4-207A-CBF9-F6DD-1A4D9521F66E}"/>
              </a:ext>
            </a:extLst>
          </p:cNvPr>
          <p:cNvSpPr/>
          <p:nvPr/>
        </p:nvSpPr>
        <p:spPr>
          <a:xfrm>
            <a:off x="789941" y="4109318"/>
            <a:ext cx="8212477" cy="701133"/>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sp>
        <p:nvSpPr>
          <p:cNvPr id="20" name="Content Placeholder 2">
            <a:extLst>
              <a:ext uri="{FF2B5EF4-FFF2-40B4-BE49-F238E27FC236}">
                <a16:creationId xmlns:a16="http://schemas.microsoft.com/office/drawing/2014/main" id="{040F33D9-7CC4-B912-2600-4C7AE2202E07}"/>
              </a:ext>
            </a:extLst>
          </p:cNvPr>
          <p:cNvSpPr txBox="1">
            <a:spLocks/>
          </p:cNvSpPr>
          <p:nvPr/>
        </p:nvSpPr>
        <p:spPr bwMode="auto">
          <a:xfrm>
            <a:off x="834005" y="4198870"/>
            <a:ext cx="7801132" cy="598540"/>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Latvijas–Lietuvas–Taivānas zinātniskās sadarbības atbalsta fonds/ Līva Griņeviča</a:t>
            </a:r>
            <a:endParaRPr lang="lv-LV" altLang="en-US" sz="1600" i="1"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41" name="Rectangle 40">
            <a:extLst>
              <a:ext uri="{FF2B5EF4-FFF2-40B4-BE49-F238E27FC236}">
                <a16:creationId xmlns:a16="http://schemas.microsoft.com/office/drawing/2014/main" id="{443F83BB-3B76-05D0-2776-A5B996F1BAF8}"/>
              </a:ext>
            </a:extLst>
          </p:cNvPr>
          <p:cNvSpPr/>
          <p:nvPr/>
        </p:nvSpPr>
        <p:spPr>
          <a:xfrm>
            <a:off x="799552" y="3271848"/>
            <a:ext cx="8212477" cy="701133"/>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grpSp>
        <p:nvGrpSpPr>
          <p:cNvPr id="13" name="Group 12">
            <a:extLst>
              <a:ext uri="{FF2B5EF4-FFF2-40B4-BE49-F238E27FC236}">
                <a16:creationId xmlns:a16="http://schemas.microsoft.com/office/drawing/2014/main" id="{356D01F1-8555-5191-21C3-30FC2D6EC836}"/>
              </a:ext>
            </a:extLst>
          </p:cNvPr>
          <p:cNvGrpSpPr/>
          <p:nvPr/>
        </p:nvGrpSpPr>
        <p:grpSpPr>
          <a:xfrm>
            <a:off x="830022" y="3495850"/>
            <a:ext cx="8163907" cy="229647"/>
            <a:chOff x="1645824" y="2323526"/>
            <a:chExt cx="6888576" cy="376628"/>
          </a:xfrm>
        </p:grpSpPr>
        <p:sp>
          <p:nvSpPr>
            <p:cNvPr id="15" name="Rectangle 1">
              <a:extLst>
                <a:ext uri="{FF2B5EF4-FFF2-40B4-BE49-F238E27FC236}">
                  <a16:creationId xmlns:a16="http://schemas.microsoft.com/office/drawing/2014/main" id="{57B766A6-0313-D0FA-3859-8640EA9AE3C7}"/>
                </a:ext>
              </a:extLst>
            </p:cNvPr>
            <p:cNvSpPr>
              <a:spLocks noChangeArrowheads="1"/>
            </p:cNvSpPr>
            <p:nvPr/>
          </p:nvSpPr>
          <p:spPr bwMode="auto">
            <a:xfrm>
              <a:off x="3179303" y="2362017"/>
              <a:ext cx="535509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Aft>
                  <a:spcPts val="600"/>
                </a:spcAft>
              </a:pPr>
              <a:endParaRPr lang="lv-LV" altLang="lv-LV" sz="1600">
                <a:solidFill>
                  <a:srgbClr val="7F7F7F"/>
                </a:solidFill>
                <a:latin typeface="Verdana" panose="020B0604030504040204" pitchFamily="34" charset="0"/>
              </a:endParaRPr>
            </a:p>
          </p:txBody>
        </p:sp>
        <p:sp>
          <p:nvSpPr>
            <p:cNvPr id="16" name="Content Placeholder 2">
              <a:extLst>
                <a:ext uri="{FF2B5EF4-FFF2-40B4-BE49-F238E27FC236}">
                  <a16:creationId xmlns:a16="http://schemas.microsoft.com/office/drawing/2014/main" id="{BD3BE77D-420F-1249-F4FC-973AAED63C85}"/>
                </a:ext>
              </a:extLst>
            </p:cNvPr>
            <p:cNvSpPr txBox="1">
              <a:spLocks/>
            </p:cNvSpPr>
            <p:nvPr/>
          </p:nvSpPr>
          <p:spPr bwMode="auto">
            <a:xfrm>
              <a:off x="1645824" y="2323526"/>
              <a:ext cx="6575182" cy="335071"/>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Finansējums ERA-NET </a:t>
              </a:r>
              <a:r>
                <a:rPr lang="lv-LV" altLang="en-US" sz="1600" dirty="0" err="1">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Cofund</a:t>
              </a: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projekta īstenošanai/ Maija Bundule</a:t>
              </a:r>
            </a:p>
          </p:txBody>
        </p:sp>
      </p:grpSp>
      <p:sp>
        <p:nvSpPr>
          <p:cNvPr id="28" name="Content Placeholder 2">
            <a:extLst>
              <a:ext uri="{FF2B5EF4-FFF2-40B4-BE49-F238E27FC236}">
                <a16:creationId xmlns:a16="http://schemas.microsoft.com/office/drawing/2014/main" id="{CFD1796D-3C19-26C9-CFDA-F688FB2D79D5}"/>
              </a:ext>
            </a:extLst>
          </p:cNvPr>
          <p:cNvSpPr txBox="1">
            <a:spLocks/>
          </p:cNvSpPr>
          <p:nvPr/>
        </p:nvSpPr>
        <p:spPr bwMode="auto">
          <a:xfrm>
            <a:off x="834005" y="2633602"/>
            <a:ext cx="7801132" cy="335070"/>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ERA-NET </a:t>
            </a:r>
            <a:r>
              <a:rPr lang="lv-LV" altLang="en-US" sz="1600" dirty="0" err="1">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Cofund</a:t>
            </a: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ICRAD/ Dace Tirzīte</a:t>
            </a:r>
          </a:p>
        </p:txBody>
      </p:sp>
      <p:sp>
        <p:nvSpPr>
          <p:cNvPr id="44" name="Rectangle 43">
            <a:extLst>
              <a:ext uri="{FF2B5EF4-FFF2-40B4-BE49-F238E27FC236}">
                <a16:creationId xmlns:a16="http://schemas.microsoft.com/office/drawing/2014/main" id="{5F946CA6-B185-5C76-6DF7-E41E8B80C200}"/>
              </a:ext>
            </a:extLst>
          </p:cNvPr>
          <p:cNvSpPr/>
          <p:nvPr/>
        </p:nvSpPr>
        <p:spPr>
          <a:xfrm>
            <a:off x="799551" y="1652288"/>
            <a:ext cx="8212477" cy="701133"/>
          </a:xfrm>
          <a:prstGeom prst="rect">
            <a:avLst/>
          </a:prstGeom>
          <a:solidFill>
            <a:sysClr val="window" lastClr="FFFFFF">
              <a:lumMod val="95000"/>
            </a:sysClr>
          </a:solidFill>
          <a:ln w="25400" cap="flat" cmpd="sng" algn="ctr">
            <a:noFill/>
            <a:prstDash val="solid"/>
          </a:ln>
          <a:effectLst/>
        </p:spPr>
        <p:txBody>
          <a:bodyPr anchor="ctr"/>
          <a:lstStyle/>
          <a:p>
            <a:pPr algn="ctr">
              <a:defRPr/>
            </a:pPr>
            <a:endParaRPr lang="lv-LV" kern="0">
              <a:solidFill>
                <a:prstClr val="white"/>
              </a:solidFill>
              <a:latin typeface="Times New Roman"/>
            </a:endParaRPr>
          </a:p>
        </p:txBody>
      </p:sp>
      <p:sp>
        <p:nvSpPr>
          <p:cNvPr id="10" name="Content Placeholder 2">
            <a:extLst>
              <a:ext uri="{FF2B5EF4-FFF2-40B4-BE49-F238E27FC236}">
                <a16:creationId xmlns:a16="http://schemas.microsoft.com/office/drawing/2014/main" id="{506990F8-B650-2611-3747-0F0106ABA31D}"/>
              </a:ext>
            </a:extLst>
          </p:cNvPr>
          <p:cNvSpPr txBox="1">
            <a:spLocks/>
          </p:cNvSpPr>
          <p:nvPr/>
        </p:nvSpPr>
        <p:spPr bwMode="auto">
          <a:xfrm>
            <a:off x="856090" y="1792557"/>
            <a:ext cx="7779047" cy="338404"/>
          </a:xfrm>
          <a:prstGeom prst="rect">
            <a:avLst/>
          </a:prstGeom>
          <a:noFill/>
          <a:ln w="9525">
            <a:noFill/>
            <a:miter lim="800000"/>
            <a:headEnd/>
            <a:tailEnd/>
          </a:ln>
        </p:spPr>
        <p:txBody>
          <a:bodyPr wrap="square" lIns="93957" tIns="46979" rIns="93957" bIns="46979">
            <a:spAutoFit/>
          </a:bodyPr>
          <a:lstStyle/>
          <a:p>
            <a:pPr algn="just">
              <a:lnSpc>
                <a:spcPct val="107000"/>
              </a:lnSpc>
              <a:spcAft>
                <a:spcPts val="800"/>
              </a:spcAft>
            </a:pP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ERA-NET </a:t>
            </a:r>
            <a:r>
              <a:rPr lang="lv-LV" altLang="en-US" sz="1600" dirty="0" err="1">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Cofund</a:t>
            </a: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M-</a:t>
            </a:r>
            <a:r>
              <a:rPr lang="lv-LV" altLang="en-US" sz="1600" dirty="0" err="1">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3</a:t>
            </a:r>
            <a:r>
              <a:rPr lang="lv-LV" altLang="en-US" sz="1600" i="1"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 </a:t>
            </a:r>
            <a:r>
              <a:rPr lang="lv-LV" altLang="en-US" sz="1600" dirty="0">
                <a:solidFill>
                  <a:schemeClr val="tx1">
                    <a:lumMod val="95000"/>
                    <a:lumOff val="5000"/>
                  </a:schemeClr>
                </a:solidFill>
                <a:latin typeface="Verdana" panose="020B0604030504040204" pitchFamily="34" charset="0"/>
                <a:ea typeface="Verdana" panose="020B0604030504040204" pitchFamily="34" charset="0"/>
                <a:cs typeface="Times New Roman" panose="02020603050405020304" pitchFamily="18" charset="0"/>
              </a:rPr>
              <a:t>Maija Bundule</a:t>
            </a:r>
          </a:p>
        </p:txBody>
      </p:sp>
      <p:sp>
        <p:nvSpPr>
          <p:cNvPr id="46" name="Slide Number Placeholder 45">
            <a:extLst>
              <a:ext uri="{FF2B5EF4-FFF2-40B4-BE49-F238E27FC236}">
                <a16:creationId xmlns:a16="http://schemas.microsoft.com/office/drawing/2014/main" id="{662105CA-E5DD-1470-AE9D-E722375CFF90}"/>
              </a:ext>
            </a:extLst>
          </p:cNvPr>
          <p:cNvSpPr>
            <a:spLocks noGrp="1"/>
          </p:cNvSpPr>
          <p:nvPr>
            <p:ph type="sldNum" sz="quarter" idx="13"/>
          </p:nvPr>
        </p:nvSpPr>
        <p:spPr/>
        <p:txBody>
          <a:bodyPr/>
          <a:lstStyle/>
          <a:p>
            <a:fld id="{42946E5A-BBED-4218-981B-333F83EE957B}" type="slidenum">
              <a:rPr lang="en-US" altLang="lv-LV" smtClean="0"/>
              <a:pPr/>
              <a:t>2</a:t>
            </a:fld>
            <a:endParaRPr lang="en-US" altLang="lv-LV"/>
          </a:p>
        </p:txBody>
      </p:sp>
    </p:spTree>
    <p:extLst>
      <p:ext uri="{BB962C8B-B14F-4D97-AF65-F5344CB8AC3E}">
        <p14:creationId xmlns:p14="http://schemas.microsoft.com/office/powerpoint/2010/main" val="921104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fontScale="90000"/>
          </a:bodyPr>
          <a:lstStyle/>
          <a:p>
            <a:pPr algn="ctr"/>
            <a:r>
              <a:rPr lang="lv-LV" dirty="0">
                <a:solidFill>
                  <a:srgbClr val="7030A0"/>
                </a:solidFill>
              </a:rPr>
              <a:t>Noteikumi, kas jāievēro projektu konsorcijam</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20</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11138" y="2163758"/>
            <a:ext cx="8121721" cy="4373573"/>
          </a:xfrm>
        </p:spPr>
        <p:txBody>
          <a:bodyPr/>
          <a:lstStyle/>
          <a:p>
            <a:pPr marL="342900" indent="-342900">
              <a:buFont typeface="Wingdings" panose="05000000000000000000" pitchFamily="2" charset="2"/>
              <a:buChar char="ü"/>
            </a:pPr>
            <a:r>
              <a:rPr lang="lv-LV" dirty="0">
                <a:solidFill>
                  <a:schemeClr val="accent4">
                    <a:lumMod val="50000"/>
                  </a:schemeClr>
                </a:solidFill>
              </a:rPr>
              <a:t>Projekta pieteikumam jāatbilst vienai no definētajām konkursa tēmām,</a:t>
            </a:r>
          </a:p>
          <a:p>
            <a:pPr marL="342900" indent="-342900">
              <a:buFont typeface="Wingdings" panose="05000000000000000000" pitchFamily="2" charset="2"/>
              <a:buChar char="ü"/>
            </a:pPr>
            <a:r>
              <a:rPr lang="lv-LV" dirty="0">
                <a:solidFill>
                  <a:schemeClr val="accent4">
                    <a:lumMod val="50000"/>
                  </a:schemeClr>
                </a:solidFill>
              </a:rPr>
              <a:t>Konsorcijā jābūt vismaz 3 partneriem no 3 dažādām valstīm, kas apstiprinājušas dalību konkursā,</a:t>
            </a:r>
          </a:p>
          <a:p>
            <a:pPr marL="342900" indent="-342900">
              <a:buFont typeface="Wingdings" panose="05000000000000000000" pitchFamily="2" charset="2"/>
              <a:buChar char="ü"/>
            </a:pPr>
            <a:r>
              <a:rPr lang="lv-LV" dirty="0">
                <a:solidFill>
                  <a:schemeClr val="accent4">
                    <a:lumMod val="50000"/>
                  </a:schemeClr>
                </a:solidFill>
              </a:rPr>
              <a:t>Maksimālais projekta dalībnieku skaits ir 8, </a:t>
            </a:r>
          </a:p>
          <a:p>
            <a:pPr marL="342900" indent="-342900">
              <a:buFont typeface="Wingdings" panose="05000000000000000000" pitchFamily="2" charset="2"/>
              <a:buChar char="ü"/>
            </a:pPr>
            <a:r>
              <a:rPr lang="lv-LV" dirty="0">
                <a:solidFill>
                  <a:schemeClr val="accent4">
                    <a:lumMod val="50000"/>
                  </a:schemeClr>
                </a:solidFill>
              </a:rPr>
              <a:t>No vienas valsts projekta pieteikumā nevar piedalīties vairāk kā 2 partneri,</a:t>
            </a:r>
          </a:p>
          <a:p>
            <a:pPr marL="342900" indent="-342900">
              <a:buFont typeface="Wingdings" panose="05000000000000000000" pitchFamily="2" charset="2"/>
              <a:buChar char="ü"/>
            </a:pPr>
            <a:r>
              <a:rPr lang="lv-LV" dirty="0">
                <a:solidFill>
                  <a:schemeClr val="accent4">
                    <a:lumMod val="50000"/>
                  </a:schemeClr>
                </a:solidFill>
              </a:rPr>
              <a:t>Projektu ilgums nedrīkst pārsniegt 3 gadus</a:t>
            </a:r>
          </a:p>
          <a:p>
            <a:endParaRPr lang="lv-LV" dirty="0">
              <a:solidFill>
                <a:schemeClr val="accent4">
                  <a:lumMod val="50000"/>
                </a:schemeClr>
              </a:solidFill>
            </a:endParaRPr>
          </a:p>
          <a:p>
            <a:endParaRPr lang="lv-LV" dirty="0">
              <a:solidFill>
                <a:schemeClr val="accent4">
                  <a:lumMod val="50000"/>
                </a:schemeClr>
              </a:solidFill>
            </a:endParaRPr>
          </a:p>
          <a:p>
            <a:endParaRPr lang="lv-LV" dirty="0">
              <a:solidFill>
                <a:schemeClr val="accent4">
                  <a:lumMod val="50000"/>
                </a:schemeClr>
              </a:solidFill>
            </a:endParaRPr>
          </a:p>
          <a:p>
            <a:pPr marL="342900" indent="-342900">
              <a:buFont typeface="Wingdings" panose="05000000000000000000" pitchFamily="2" charset="2"/>
              <a:buChar char="ü"/>
            </a:pPr>
            <a:endParaRPr lang="lv-LV" dirty="0">
              <a:solidFill>
                <a:schemeClr val="accent4">
                  <a:lumMod val="50000"/>
                </a:schemeClr>
              </a:solidFill>
            </a:endParaRPr>
          </a:p>
          <a:p>
            <a:pPr marL="342900" indent="-342900">
              <a:buFont typeface="Wingdings" panose="05000000000000000000" pitchFamily="2" charset="2"/>
              <a:buChar char="ü"/>
            </a:pPr>
            <a:endParaRPr lang="lv-LV" dirty="0">
              <a:solidFill>
                <a:schemeClr val="accent4">
                  <a:lumMod val="50000"/>
                </a:schemeClr>
              </a:solidFill>
            </a:endParaRPr>
          </a:p>
          <a:p>
            <a:endParaRPr lang="lv-LV" dirty="0">
              <a:solidFill>
                <a:schemeClr val="accent4">
                  <a:lumMod val="50000"/>
                </a:schemeClr>
              </a:solidFill>
            </a:endParaRPr>
          </a:p>
        </p:txBody>
      </p:sp>
    </p:spTree>
    <p:extLst>
      <p:ext uri="{BB962C8B-B14F-4D97-AF65-F5344CB8AC3E}">
        <p14:creationId xmlns:p14="http://schemas.microsoft.com/office/powerpoint/2010/main" val="279242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440790"/>
            <a:ext cx="4895721" cy="563792"/>
          </a:xfrm>
        </p:spPr>
        <p:txBody>
          <a:bodyPr>
            <a:normAutofit/>
          </a:bodyPr>
          <a:lstStyle/>
          <a:p>
            <a:pPr algn="ctr"/>
            <a:r>
              <a:rPr lang="lv-LV" dirty="0">
                <a:solidFill>
                  <a:srgbClr val="7030A0"/>
                </a:solidFill>
              </a:rPr>
              <a:t>LZP dalība ICRAD konkursā</a:t>
            </a:r>
          </a:p>
        </p:txBody>
      </p:sp>
      <p:sp>
        <p:nvSpPr>
          <p:cNvPr id="4" name="Slide Number Placeholder 3">
            <a:extLst>
              <a:ext uri="{FF2B5EF4-FFF2-40B4-BE49-F238E27FC236}">
                <a16:creationId xmlns:a16="http://schemas.microsoft.com/office/drawing/2014/main" id="{FC67C6FB-C628-DFEA-F667-D86458FC1C9B}"/>
              </a:ext>
            </a:extLst>
          </p:cNvPr>
          <p:cNvSpPr>
            <a:spLocks noGrp="1"/>
          </p:cNvSpPr>
          <p:nvPr>
            <p:ph type="sldNum" sz="quarter" idx="13"/>
          </p:nvPr>
        </p:nvSpPr>
        <p:spPr/>
        <p:txBody>
          <a:bodyPr/>
          <a:lstStyle/>
          <a:p>
            <a:fld id="{42946E5A-BBED-4218-981B-333F83EE957B}" type="slidenum">
              <a:rPr lang="en-US" altLang="lv-LV" smtClean="0"/>
              <a:pPr/>
              <a:t>21</a:t>
            </a:fld>
            <a:endParaRPr lang="en-US" altLang="lv-LV"/>
          </a:p>
        </p:txBody>
      </p:sp>
      <p:sp>
        <p:nvSpPr>
          <p:cNvPr id="5" name="Content Placeholder 4">
            <a:extLst>
              <a:ext uri="{FF2B5EF4-FFF2-40B4-BE49-F238E27FC236}">
                <a16:creationId xmlns:a16="http://schemas.microsoft.com/office/drawing/2014/main" id="{8162B620-0E97-D3C3-5381-F394FBDA1E25}"/>
              </a:ext>
            </a:extLst>
          </p:cNvPr>
          <p:cNvSpPr>
            <a:spLocks noGrp="1"/>
          </p:cNvSpPr>
          <p:nvPr>
            <p:ph idx="1"/>
          </p:nvPr>
        </p:nvSpPr>
        <p:spPr>
          <a:xfrm>
            <a:off x="511138" y="2163758"/>
            <a:ext cx="8121721" cy="4373573"/>
          </a:xfrm>
        </p:spPr>
        <p:txBody>
          <a:bodyPr/>
          <a:lstStyle/>
          <a:p>
            <a:pPr marL="342900" lvl="0" indent="-342900">
              <a:buFont typeface="Wingdings" panose="05000000000000000000" pitchFamily="2" charset="2"/>
              <a:buChar char="ü"/>
            </a:pPr>
            <a:r>
              <a:rPr lang="lv-LV" dirty="0">
                <a:solidFill>
                  <a:schemeClr val="accent4">
                    <a:lumMod val="50000"/>
                  </a:schemeClr>
                </a:solidFill>
              </a:rPr>
              <a:t>LZP finansiālais ieguldījums konkursā - 600 000 EUR</a:t>
            </a:r>
          </a:p>
          <a:p>
            <a:pPr marL="342900" lvl="0" indent="-342900">
              <a:buFont typeface="Wingdings" panose="05000000000000000000" pitchFamily="2" charset="2"/>
              <a:buChar char="ü"/>
            </a:pPr>
            <a:endParaRPr lang="lv-LV" dirty="0">
              <a:solidFill>
                <a:schemeClr val="accent4">
                  <a:lumMod val="50000"/>
                </a:schemeClr>
              </a:solidFill>
            </a:endParaRPr>
          </a:p>
          <a:p>
            <a:pPr marL="342900" lvl="0" indent="-342900">
              <a:buFont typeface="Wingdings" panose="05000000000000000000" pitchFamily="2" charset="2"/>
              <a:buChar char="ü"/>
            </a:pPr>
            <a:r>
              <a:rPr lang="lv-LV" dirty="0">
                <a:solidFill>
                  <a:schemeClr val="accent4">
                    <a:lumMod val="50000"/>
                  </a:schemeClr>
                </a:solidFill>
              </a:rPr>
              <a:t>Prognozētais projektu skaits – 2</a:t>
            </a:r>
          </a:p>
          <a:p>
            <a:pPr marL="342900" lvl="0" indent="-342900">
              <a:buFont typeface="Wingdings" panose="05000000000000000000" pitchFamily="2" charset="2"/>
              <a:buChar char="ü"/>
            </a:pPr>
            <a:endParaRPr lang="lv-LV" dirty="0">
              <a:solidFill>
                <a:schemeClr val="accent4">
                  <a:lumMod val="50000"/>
                </a:schemeClr>
              </a:solidFill>
            </a:endParaRPr>
          </a:p>
          <a:p>
            <a:pPr marL="342900" lvl="0" indent="-342900">
              <a:buFont typeface="Wingdings" panose="05000000000000000000" pitchFamily="2" charset="2"/>
              <a:buChar char="ü"/>
            </a:pPr>
            <a:r>
              <a:rPr lang="lv-LV" dirty="0">
                <a:solidFill>
                  <a:schemeClr val="accent4">
                    <a:lumMod val="50000"/>
                  </a:schemeClr>
                </a:solidFill>
              </a:rPr>
              <a:t>Katrs Latvijas dalībnieks var plānot līdz 100 000 EUR uz 1 projekta gadu</a:t>
            </a:r>
          </a:p>
          <a:p>
            <a:pPr marL="342900" lvl="0" indent="-342900">
              <a:buFont typeface="Wingdings" panose="05000000000000000000" pitchFamily="2" charset="2"/>
              <a:buChar char="ü"/>
            </a:pPr>
            <a:endParaRPr lang="lv-LV" dirty="0">
              <a:solidFill>
                <a:schemeClr val="accent4">
                  <a:lumMod val="50000"/>
                </a:schemeClr>
              </a:solidFill>
            </a:endParaRPr>
          </a:p>
          <a:p>
            <a:pPr marL="342900" lvl="0" indent="-342900">
              <a:buFont typeface="Wingdings" panose="05000000000000000000" pitchFamily="2" charset="2"/>
              <a:buChar char="ü"/>
            </a:pPr>
            <a:r>
              <a:rPr lang="lv-LV" dirty="0">
                <a:solidFill>
                  <a:schemeClr val="accent4">
                    <a:lumMod val="50000"/>
                  </a:schemeClr>
                </a:solidFill>
              </a:rPr>
              <a:t>LZP finansē zinātniskās institūcijas (universitātes, zinātniskos institūtus, centrus), mazos un vidējos uzņēmumus</a:t>
            </a:r>
          </a:p>
        </p:txBody>
      </p:sp>
    </p:spTree>
    <p:extLst>
      <p:ext uri="{BB962C8B-B14F-4D97-AF65-F5344CB8AC3E}">
        <p14:creationId xmlns:p14="http://schemas.microsoft.com/office/powerpoint/2010/main" val="482590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238375" y="617890"/>
            <a:ext cx="4895721" cy="563792"/>
          </a:xfrm>
        </p:spPr>
        <p:txBody>
          <a:bodyPr>
            <a:normAutofit/>
          </a:bodyPr>
          <a:lstStyle/>
          <a:p>
            <a:r>
              <a:rPr lang="lv-LV" dirty="0">
                <a:solidFill>
                  <a:srgbClr val="7030A0"/>
                </a:solidFill>
              </a:rPr>
              <a:t>ERA-NET </a:t>
            </a:r>
            <a:r>
              <a:rPr lang="lv-LV" dirty="0" err="1">
                <a:solidFill>
                  <a:srgbClr val="7030A0"/>
                </a:solidFill>
              </a:rPr>
              <a:t>Cofund</a:t>
            </a:r>
            <a:r>
              <a:rPr lang="lv-LV" dirty="0">
                <a:solidFill>
                  <a:srgbClr val="7030A0"/>
                </a:solidFill>
              </a:rPr>
              <a:t> ICRAD</a:t>
            </a:r>
          </a:p>
        </p:txBody>
      </p:sp>
      <p:sp>
        <p:nvSpPr>
          <p:cNvPr id="3" name="Slide Number Placeholder 2">
            <a:extLst>
              <a:ext uri="{FF2B5EF4-FFF2-40B4-BE49-F238E27FC236}">
                <a16:creationId xmlns:a16="http://schemas.microsoft.com/office/drawing/2014/main" id="{29F54AE4-4769-B155-8BCC-7A1EE6BEFA54}"/>
              </a:ext>
            </a:extLst>
          </p:cNvPr>
          <p:cNvSpPr>
            <a:spLocks noGrp="1"/>
          </p:cNvSpPr>
          <p:nvPr>
            <p:ph type="sldNum" sz="quarter" idx="13"/>
          </p:nvPr>
        </p:nvSpPr>
        <p:spPr/>
        <p:txBody>
          <a:bodyPr/>
          <a:lstStyle/>
          <a:p>
            <a:fld id="{42946E5A-BBED-4218-981B-333F83EE957B}" type="slidenum">
              <a:rPr lang="en-US" altLang="lv-LV" smtClean="0"/>
              <a:pPr/>
              <a:t>22</a:t>
            </a:fld>
            <a:endParaRPr lang="en-US" altLang="lv-LV"/>
          </a:p>
        </p:txBody>
      </p:sp>
      <p:sp>
        <p:nvSpPr>
          <p:cNvPr id="5" name="Content Placeholder 2">
            <a:extLst>
              <a:ext uri="{FF2B5EF4-FFF2-40B4-BE49-F238E27FC236}">
                <a16:creationId xmlns:a16="http://schemas.microsoft.com/office/drawing/2014/main" id="{18AFD43D-2815-AD0A-88A9-FD3AA4C4A682}"/>
              </a:ext>
            </a:extLst>
          </p:cNvPr>
          <p:cNvSpPr>
            <a:spLocks noGrp="1"/>
          </p:cNvSpPr>
          <p:nvPr>
            <p:ph idx="1"/>
          </p:nvPr>
        </p:nvSpPr>
        <p:spPr>
          <a:xfrm>
            <a:off x="503434" y="1752600"/>
            <a:ext cx="8183366" cy="4373573"/>
          </a:xfrm>
        </p:spPr>
        <p:txBody>
          <a:bodyPr>
            <a:normAutofit/>
          </a:bodyPr>
          <a:lstStyle/>
          <a:p>
            <a:pPr algn="l"/>
            <a:endParaRPr lang="lv-LV" sz="2400" dirty="0">
              <a:solidFill>
                <a:schemeClr val="accent4">
                  <a:lumMod val="50000"/>
                </a:schemeClr>
              </a:solidFill>
              <a:latin typeface="Calibri" panose="020F0502020204030204"/>
            </a:endParaRPr>
          </a:p>
          <a:p>
            <a:pPr algn="l"/>
            <a:r>
              <a:rPr lang="lv-LV" sz="2400" dirty="0">
                <a:solidFill>
                  <a:schemeClr val="accent4">
                    <a:lumMod val="50000"/>
                  </a:schemeClr>
                </a:solidFill>
                <a:latin typeface="Calibri" panose="020F0502020204030204"/>
              </a:rPr>
              <a:t>Informācija projekta tīmekļvietnē:</a:t>
            </a:r>
          </a:p>
          <a:p>
            <a:pPr algn="l"/>
            <a:r>
              <a:rPr lang="lv-LV" sz="2400" dirty="0">
                <a:solidFill>
                  <a:schemeClr val="accent4">
                    <a:lumMod val="50000"/>
                  </a:schemeClr>
                </a:solidFill>
                <a:latin typeface="Calibri" panose="020F0502020204030204"/>
                <a:hlinkClick r:id="rId2">
                  <a:extLst>
                    <a:ext uri="{A12FA001-AC4F-418D-AE19-62706E023703}">
                      <ahyp:hlinkClr xmlns:ahyp="http://schemas.microsoft.com/office/drawing/2018/hyperlinkcolor" val="tx"/>
                    </a:ext>
                  </a:extLst>
                </a:hlinkClick>
              </a:rPr>
              <a:t>https://www.icrad.eu/</a:t>
            </a:r>
            <a:r>
              <a:rPr lang="lv-LV" sz="2400" dirty="0">
                <a:solidFill>
                  <a:schemeClr val="accent4">
                    <a:lumMod val="50000"/>
                  </a:schemeClr>
                </a:solidFill>
                <a:latin typeface="Calibri" panose="020F0502020204030204"/>
              </a:rPr>
              <a:t> </a:t>
            </a:r>
          </a:p>
          <a:p>
            <a:pPr algn="l"/>
            <a:endParaRPr lang="lv-LV" sz="24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Kontaktinformācija:</a:t>
            </a:r>
            <a:br>
              <a:rPr lang="lv-LV" sz="2200" dirty="0">
                <a:solidFill>
                  <a:schemeClr val="accent4">
                    <a:lumMod val="50000"/>
                  </a:schemeClr>
                </a:solidFill>
                <a:latin typeface="Calibri" panose="020F0502020204030204"/>
              </a:rPr>
            </a:br>
            <a:endParaRPr lang="lv-LV" sz="2200" dirty="0">
              <a:solidFill>
                <a:schemeClr val="accent4">
                  <a:lumMod val="50000"/>
                </a:schemeClr>
              </a:solidFill>
              <a:latin typeface="Calibri" panose="020F0502020204030204"/>
            </a:endParaRPr>
          </a:p>
          <a:p>
            <a:pPr algn="l">
              <a:spcBef>
                <a:spcPts val="0"/>
              </a:spcBef>
            </a:pPr>
            <a:r>
              <a:rPr lang="en-US" sz="2200" b="1" dirty="0">
                <a:solidFill>
                  <a:schemeClr val="accent4">
                    <a:lumMod val="50000"/>
                  </a:schemeClr>
                </a:solidFill>
                <a:latin typeface="Calibri" panose="020F0502020204030204"/>
              </a:rPr>
              <a:t>Dace Tirzīte</a:t>
            </a:r>
            <a:endParaRPr lang="lv-LV" sz="2200" b="1"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tālr. </a:t>
            </a:r>
            <a:r>
              <a:rPr lang="en-US" sz="2200" dirty="0">
                <a:solidFill>
                  <a:schemeClr val="accent4">
                    <a:lumMod val="50000"/>
                  </a:schemeClr>
                </a:solidFill>
                <a:latin typeface="Calibri" panose="020F0502020204030204"/>
              </a:rPr>
              <a:t>29644426</a:t>
            </a:r>
            <a:endParaRPr lang="lv-LV" sz="22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e-pasts: </a:t>
            </a:r>
            <a:r>
              <a:rPr lang="en-US" sz="2200" dirty="0">
                <a:solidFill>
                  <a:schemeClr val="accent4">
                    <a:lumMod val="50000"/>
                  </a:schemeClr>
                </a:solidFill>
                <a:latin typeface="Calibri" panose="020F0502020204030204"/>
                <a:hlinkClick r:id="rId3">
                  <a:extLst>
                    <a:ext uri="{A12FA001-AC4F-418D-AE19-62706E023703}">
                      <ahyp:hlinkClr xmlns:ahyp="http://schemas.microsoft.com/office/drawing/2018/hyperlinkcolor" val="tx"/>
                    </a:ext>
                  </a:extLst>
                </a:hlinkClick>
              </a:rPr>
              <a:t>dace.tirzite@lzp.gov.lv</a:t>
            </a:r>
            <a:r>
              <a:rPr lang="lv-LV" sz="2200" dirty="0">
                <a:solidFill>
                  <a:schemeClr val="accent4">
                    <a:lumMod val="50000"/>
                  </a:schemeClr>
                </a:solidFill>
                <a:latin typeface="Calibri" panose="020F0502020204030204"/>
              </a:rPr>
              <a:t> </a:t>
            </a:r>
            <a:endParaRPr lang="lv-LV" sz="2400" dirty="0">
              <a:solidFill>
                <a:schemeClr val="accent4">
                  <a:lumMod val="50000"/>
                </a:schemeClr>
              </a:solidFill>
              <a:latin typeface="Calibri" panose="020F0502020204030204"/>
            </a:endParaRPr>
          </a:p>
          <a:p>
            <a:endParaRPr lang="lv-LV" dirty="0">
              <a:solidFill>
                <a:schemeClr val="accent4">
                  <a:lumMod val="50000"/>
                </a:schemeClr>
              </a:solidFill>
            </a:endParaRPr>
          </a:p>
        </p:txBody>
      </p:sp>
    </p:spTree>
    <p:extLst>
      <p:ext uri="{BB962C8B-B14F-4D97-AF65-F5344CB8AC3E}">
        <p14:creationId xmlns:p14="http://schemas.microsoft.com/office/powerpoint/2010/main" val="2823752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1719965" y="2846338"/>
            <a:ext cx="5905500" cy="582662"/>
          </a:xfrm>
        </p:spPr>
        <p:txBody>
          <a:bodyPr>
            <a:normAutofit fontScale="90000"/>
          </a:bodyPr>
          <a:lstStyle/>
          <a:p>
            <a:pPr algn="ctr"/>
            <a:r>
              <a:rPr lang="lv-LV" dirty="0">
                <a:solidFill>
                  <a:srgbClr val="7030A0"/>
                </a:solidFill>
              </a:rPr>
              <a:t>Finansējums projektu īstenošanai</a:t>
            </a:r>
          </a:p>
        </p:txBody>
      </p:sp>
      <p:sp>
        <p:nvSpPr>
          <p:cNvPr id="2" name="Slide Number Placeholder 1">
            <a:extLst>
              <a:ext uri="{FF2B5EF4-FFF2-40B4-BE49-F238E27FC236}">
                <a16:creationId xmlns:a16="http://schemas.microsoft.com/office/drawing/2014/main" id="{1A004AD3-DA55-C9FB-3222-801120B0C511}"/>
              </a:ext>
            </a:extLst>
          </p:cNvPr>
          <p:cNvSpPr>
            <a:spLocks noGrp="1"/>
          </p:cNvSpPr>
          <p:nvPr>
            <p:ph type="sldNum" sz="quarter" idx="13"/>
          </p:nvPr>
        </p:nvSpPr>
        <p:spPr/>
        <p:txBody>
          <a:bodyPr/>
          <a:lstStyle/>
          <a:p>
            <a:fld id="{42946E5A-BBED-4218-981B-333F83EE957B}" type="slidenum">
              <a:rPr lang="en-US" altLang="lv-LV" smtClean="0"/>
              <a:pPr/>
              <a:t>23</a:t>
            </a:fld>
            <a:endParaRPr lang="en-US" altLang="lv-LV"/>
          </a:p>
        </p:txBody>
      </p:sp>
    </p:spTree>
    <p:extLst>
      <p:ext uri="{BB962C8B-B14F-4D97-AF65-F5344CB8AC3E}">
        <p14:creationId xmlns:p14="http://schemas.microsoft.com/office/powerpoint/2010/main" val="4255836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fontScale="90000"/>
          </a:bodyPr>
          <a:lstStyle/>
          <a:p>
            <a:r>
              <a:rPr lang="lv-LV">
                <a:solidFill>
                  <a:srgbClr val="7030A0"/>
                </a:solidFill>
              </a:rPr>
              <a:t>Valsts budžeta finansējuma apmērs</a:t>
            </a:r>
          </a:p>
        </p:txBody>
      </p:sp>
      <p:sp>
        <p:nvSpPr>
          <p:cNvPr id="8" name="TextBox 7">
            <a:extLst>
              <a:ext uri="{FF2B5EF4-FFF2-40B4-BE49-F238E27FC236}">
                <a16:creationId xmlns:a16="http://schemas.microsoft.com/office/drawing/2014/main" id="{303FB502-7E0F-67E8-FCD7-892BA55D102A}"/>
              </a:ext>
            </a:extLst>
          </p:cNvPr>
          <p:cNvSpPr txBox="1"/>
          <p:nvPr/>
        </p:nvSpPr>
        <p:spPr>
          <a:xfrm>
            <a:off x="600074" y="2124074"/>
            <a:ext cx="7686675" cy="4231928"/>
          </a:xfrm>
          <a:prstGeom prst="rect">
            <a:avLst/>
          </a:prstGeom>
          <a:noFill/>
        </p:spPr>
        <p:txBody>
          <a:bodyPr wrap="square" rtlCol="0">
            <a:spAutoFit/>
          </a:bodyPr>
          <a:lstStyle/>
          <a:p>
            <a:r>
              <a:rPr lang="lv-LV" sz="1800" dirty="0">
                <a:solidFill>
                  <a:schemeClr val="accent4">
                    <a:lumMod val="50000"/>
                  </a:schemeClr>
                </a:solidFill>
              </a:rPr>
              <a:t>Latvijas dalībnieks projektā var saņemt līdz 100 000 EUR/ gadā</a:t>
            </a:r>
          </a:p>
          <a:p>
            <a:endParaRPr lang="lv-LV" sz="1800" dirty="0">
              <a:solidFill>
                <a:schemeClr val="accent4">
                  <a:lumMod val="50000"/>
                </a:schemeClr>
              </a:solidFill>
            </a:endParaRPr>
          </a:p>
          <a:p>
            <a:r>
              <a:rPr lang="lv-LV" sz="1800" dirty="0">
                <a:solidFill>
                  <a:schemeClr val="accent4">
                    <a:lumMod val="50000"/>
                  </a:schemeClr>
                </a:solidFill>
              </a:rPr>
              <a:t>Ja projektā piedalās divi Latvijas dalībnieki, katrs var pretendēt uz valsts budžeta finansējumu līdz 100 000 EUR/gadā, bet atbilstoši darba apjomam, kas projektā veicams.</a:t>
            </a:r>
          </a:p>
          <a:p>
            <a:endParaRPr lang="lv-LV" sz="1800" dirty="0">
              <a:solidFill>
                <a:schemeClr val="accent4">
                  <a:lumMod val="50000"/>
                </a:schemeClr>
              </a:solidFill>
            </a:endParaRPr>
          </a:p>
          <a:p>
            <a:r>
              <a:rPr lang="lv-LV" sz="1800" dirty="0">
                <a:solidFill>
                  <a:schemeClr val="accent4">
                    <a:lumMod val="50000"/>
                  </a:schemeClr>
                </a:solidFill>
              </a:rPr>
              <a:t>Valsts budžeta finansējumu var saņemt:</a:t>
            </a:r>
          </a:p>
          <a:p>
            <a:pPr marL="285750" indent="-285750">
              <a:buFont typeface="Wingdings" panose="05000000000000000000" pitchFamily="2" charset="2"/>
              <a:buChar char="ü"/>
            </a:pPr>
            <a:r>
              <a:rPr lang="lv-LV" sz="1800" dirty="0">
                <a:solidFill>
                  <a:schemeClr val="accent4">
                    <a:lumMod val="50000"/>
                  </a:schemeClr>
                </a:solidFill>
              </a:rPr>
              <a:t>zinātniskās institūcijas – zinātniskie institūti, universitātes, augstskolas, zinātniskie centri;</a:t>
            </a:r>
          </a:p>
          <a:p>
            <a:pPr marL="285750" indent="-285750">
              <a:buFont typeface="Wingdings" panose="05000000000000000000" pitchFamily="2" charset="2"/>
              <a:buChar char="ü"/>
            </a:pPr>
            <a:r>
              <a:rPr lang="lv-LV" sz="1800" dirty="0">
                <a:solidFill>
                  <a:schemeClr val="accent4">
                    <a:lumMod val="50000"/>
                  </a:schemeClr>
                </a:solidFill>
              </a:rPr>
              <a:t>mazie un vidējie uzņēmumi;</a:t>
            </a:r>
          </a:p>
          <a:p>
            <a:pPr marL="285750" indent="-285750">
              <a:buFont typeface="Wingdings" panose="05000000000000000000" pitchFamily="2" charset="2"/>
              <a:buChar char="ü"/>
            </a:pPr>
            <a:r>
              <a:rPr lang="lv-LV" sz="1800" dirty="0">
                <a:solidFill>
                  <a:schemeClr val="accent4">
                    <a:lumMod val="50000"/>
                  </a:schemeClr>
                </a:solidFill>
              </a:rPr>
              <a:t>lielie uzņēmumi.</a:t>
            </a:r>
          </a:p>
          <a:p>
            <a:pPr marL="285750" indent="-285750">
              <a:buFont typeface="Wingdings" panose="05000000000000000000" pitchFamily="2" charset="2"/>
              <a:buChar char="ü"/>
            </a:pPr>
            <a:endParaRPr lang="lv-LV" sz="1800" dirty="0">
              <a:solidFill>
                <a:schemeClr val="accent4">
                  <a:lumMod val="50000"/>
                </a:schemeClr>
              </a:solidFill>
            </a:endParaRPr>
          </a:p>
          <a:p>
            <a:pPr marL="285750" indent="-285750">
              <a:buFont typeface="Wingdings" panose="05000000000000000000" pitchFamily="2" charset="2"/>
              <a:buChar char="ü"/>
            </a:pPr>
            <a:endParaRPr lang="lv-LV" sz="1800" dirty="0">
              <a:solidFill>
                <a:schemeClr val="accent4">
                  <a:lumMod val="50000"/>
                </a:schemeClr>
              </a:solidFill>
            </a:endParaRPr>
          </a:p>
          <a:p>
            <a:pPr marL="285750" indent="-285750">
              <a:buFont typeface="Wingdings" panose="05000000000000000000" pitchFamily="2" charset="2"/>
              <a:buChar char="ü"/>
            </a:pPr>
            <a:endParaRPr lang="lv-LV" sz="1800" dirty="0">
              <a:solidFill>
                <a:schemeClr val="accent4">
                  <a:lumMod val="50000"/>
                </a:schemeClr>
              </a:solidFill>
            </a:endParaRPr>
          </a:p>
          <a:p>
            <a:endParaRPr lang="lv-LV" dirty="0">
              <a:solidFill>
                <a:schemeClr val="accent4">
                  <a:lumMod val="50000"/>
                </a:schemeClr>
              </a:solidFill>
            </a:endParaRPr>
          </a:p>
        </p:txBody>
      </p:sp>
      <p:sp>
        <p:nvSpPr>
          <p:cNvPr id="2" name="Slide Number Placeholder 1">
            <a:extLst>
              <a:ext uri="{FF2B5EF4-FFF2-40B4-BE49-F238E27FC236}">
                <a16:creationId xmlns:a16="http://schemas.microsoft.com/office/drawing/2014/main" id="{9CAB6DA4-75F1-592E-6865-AC06813408A2}"/>
              </a:ext>
            </a:extLst>
          </p:cNvPr>
          <p:cNvSpPr>
            <a:spLocks noGrp="1"/>
          </p:cNvSpPr>
          <p:nvPr>
            <p:ph type="sldNum" sz="quarter" idx="13"/>
          </p:nvPr>
        </p:nvSpPr>
        <p:spPr/>
        <p:txBody>
          <a:bodyPr/>
          <a:lstStyle/>
          <a:p>
            <a:fld id="{42946E5A-BBED-4218-981B-333F83EE957B}" type="slidenum">
              <a:rPr lang="en-US" altLang="lv-LV" smtClean="0"/>
              <a:pPr/>
              <a:t>24</a:t>
            </a:fld>
            <a:endParaRPr lang="en-US" altLang="lv-LV"/>
          </a:p>
        </p:txBody>
      </p:sp>
    </p:spTree>
    <p:extLst>
      <p:ext uri="{BB962C8B-B14F-4D97-AF65-F5344CB8AC3E}">
        <p14:creationId xmlns:p14="http://schemas.microsoft.com/office/powerpoint/2010/main" val="1147107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81225" y="776559"/>
            <a:ext cx="5905500" cy="582662"/>
          </a:xfrm>
        </p:spPr>
        <p:txBody>
          <a:bodyPr>
            <a:normAutofit/>
          </a:bodyPr>
          <a:lstStyle/>
          <a:p>
            <a:r>
              <a:rPr lang="lv-LV">
                <a:solidFill>
                  <a:srgbClr val="7030A0"/>
                </a:solidFill>
              </a:rPr>
              <a:t>Prasības pretendentiem</a:t>
            </a:r>
          </a:p>
        </p:txBody>
      </p:sp>
      <p:sp>
        <p:nvSpPr>
          <p:cNvPr id="3" name="TextBox 2">
            <a:extLst>
              <a:ext uri="{FF2B5EF4-FFF2-40B4-BE49-F238E27FC236}">
                <a16:creationId xmlns:a16="http://schemas.microsoft.com/office/drawing/2014/main" id="{DB8E8461-6DB4-E1E6-D4BA-652094190E4D}"/>
              </a:ext>
            </a:extLst>
          </p:cNvPr>
          <p:cNvSpPr txBox="1"/>
          <p:nvPr/>
        </p:nvSpPr>
        <p:spPr>
          <a:xfrm>
            <a:off x="218661" y="1741418"/>
            <a:ext cx="8811039" cy="4770537"/>
          </a:xfrm>
          <a:prstGeom prst="rect">
            <a:avLst/>
          </a:prstGeom>
          <a:noFill/>
        </p:spPr>
        <p:txBody>
          <a:bodyPr wrap="square" rtlCol="0">
            <a:spAutoFit/>
          </a:bodyPr>
          <a:lstStyle/>
          <a:p>
            <a:pPr marL="285750" indent="-285750">
              <a:spcAft>
                <a:spcPts val="200"/>
              </a:spcAft>
              <a:buFont typeface="Wingdings" panose="05000000000000000000" pitchFamily="2" charset="2"/>
              <a:buChar char="ü"/>
            </a:pPr>
            <a:r>
              <a:rPr lang="lv-LV" sz="1600" dirty="0">
                <a:solidFill>
                  <a:schemeClr val="accent4">
                    <a:lumMod val="50000"/>
                  </a:schemeClr>
                </a:solidFill>
              </a:rPr>
              <a:t>Ir tieši atbildīgs par projekta sagatavošanu un izpildi</a:t>
            </a:r>
          </a:p>
          <a:p>
            <a:pPr marL="285750" indent="-285750">
              <a:spcAft>
                <a:spcPts val="200"/>
              </a:spcAft>
              <a:buFont typeface="Wingdings" panose="05000000000000000000" pitchFamily="2" charset="2"/>
              <a:buChar char="ü"/>
            </a:pPr>
            <a:r>
              <a:rPr lang="lv-LV" sz="1600" b="1" u="sng" dirty="0">
                <a:solidFill>
                  <a:schemeClr val="accent4">
                    <a:lumMod val="50000"/>
                  </a:schemeClr>
                </a:solidFill>
              </a:rPr>
              <a:t>Uzņēmumam</a:t>
            </a:r>
            <a:r>
              <a:rPr lang="lv-LV" sz="1600" b="1" dirty="0">
                <a:solidFill>
                  <a:schemeClr val="accent4">
                    <a:lumMod val="50000"/>
                  </a:schemeClr>
                </a:solidFill>
              </a:rPr>
              <a:t> </a:t>
            </a:r>
            <a:r>
              <a:rPr lang="lv-LV" sz="1600" dirty="0">
                <a:solidFill>
                  <a:schemeClr val="accent4">
                    <a:lumMod val="50000"/>
                  </a:schemeClr>
                </a:solidFill>
              </a:rPr>
              <a:t>ir jābūt privāto tiesību juridiskām personām un jābūt </a:t>
            </a:r>
            <a:r>
              <a:rPr lang="lv-LV" sz="1600" b="1" dirty="0">
                <a:solidFill>
                  <a:schemeClr val="accent4">
                    <a:lumMod val="50000"/>
                  </a:schemeClr>
                </a:solidFill>
              </a:rPr>
              <a:t>reģistrētām Latvijas Republikas Uzņēmumu reģistra Komercreģistrā</a:t>
            </a:r>
          </a:p>
          <a:p>
            <a:pPr marL="285750" indent="-285750">
              <a:spcAft>
                <a:spcPts val="200"/>
              </a:spcAft>
              <a:buFont typeface="Wingdings" panose="05000000000000000000" pitchFamily="2" charset="2"/>
              <a:buChar char="ü"/>
            </a:pPr>
            <a:r>
              <a:rPr lang="lv-LV" sz="1600" b="1" u="sng" dirty="0">
                <a:solidFill>
                  <a:schemeClr val="accent4">
                    <a:lumMod val="50000"/>
                  </a:schemeClr>
                </a:solidFill>
              </a:rPr>
              <a:t>Zinātniskajiem institūtiem, universitātēm </a:t>
            </a:r>
            <a:r>
              <a:rPr lang="lv-LV" sz="1600" dirty="0">
                <a:solidFill>
                  <a:schemeClr val="accent4">
                    <a:lumMod val="50000"/>
                  </a:schemeClr>
                </a:solidFill>
              </a:rPr>
              <a:t>ir jābūt </a:t>
            </a:r>
            <a:r>
              <a:rPr lang="lv-LV" sz="1600" b="1" dirty="0">
                <a:solidFill>
                  <a:schemeClr val="accent4">
                    <a:lumMod val="50000"/>
                  </a:schemeClr>
                </a:solidFill>
              </a:rPr>
              <a:t>reģistrētām Zinātnisko institūciju reģistrā</a:t>
            </a:r>
          </a:p>
          <a:p>
            <a:pPr marL="285750" indent="-285750">
              <a:spcAft>
                <a:spcPts val="200"/>
              </a:spcAft>
              <a:buFont typeface="Wingdings" panose="05000000000000000000" pitchFamily="2" charset="2"/>
              <a:buChar char="ü"/>
            </a:pPr>
            <a:r>
              <a:rPr lang="lv-LV" sz="1600" u="sng" dirty="0">
                <a:solidFill>
                  <a:schemeClr val="accent4">
                    <a:lumMod val="50000"/>
                  </a:schemeClr>
                </a:solidFill>
              </a:rPr>
              <a:t>Uzņēmumiem</a:t>
            </a:r>
            <a:r>
              <a:rPr lang="lv-LV" sz="1600" dirty="0">
                <a:solidFill>
                  <a:schemeClr val="accent4">
                    <a:lumMod val="50000"/>
                  </a:schemeClr>
                </a:solidFill>
              </a:rPr>
              <a:t> ir jāiesniedz pēdējo divu gadu finanšu pārskati (uzņēmumam ir jābūt reģistrētam vismaz pirms diviem gadiem)</a:t>
            </a:r>
          </a:p>
          <a:p>
            <a:pPr marL="285750" indent="-285750">
              <a:spcAft>
                <a:spcPts val="200"/>
              </a:spcAft>
              <a:buFont typeface="Wingdings" panose="05000000000000000000" pitchFamily="2" charset="2"/>
              <a:buChar char="ü"/>
            </a:pPr>
            <a:r>
              <a:rPr lang="lv-LV" sz="1600" u="sng" dirty="0">
                <a:solidFill>
                  <a:schemeClr val="accent4">
                    <a:lumMod val="50000"/>
                  </a:schemeClr>
                </a:solidFill>
              </a:rPr>
              <a:t>Zinātniskajiem institūtiem, universitātēm</a:t>
            </a:r>
            <a:r>
              <a:rPr lang="lv-LV" sz="1600" dirty="0">
                <a:solidFill>
                  <a:schemeClr val="accent4">
                    <a:lumMod val="50000"/>
                  </a:schemeClr>
                </a:solidFill>
              </a:rPr>
              <a:t> jāiesniedz publiskie pārskati par pēdējiem diviem pārskata gadiem</a:t>
            </a:r>
          </a:p>
          <a:p>
            <a:pPr marL="285750" indent="-285750">
              <a:spcAft>
                <a:spcPts val="200"/>
              </a:spcAft>
              <a:buFont typeface="Wingdings" panose="05000000000000000000" pitchFamily="2" charset="2"/>
              <a:buChar char="ü"/>
            </a:pPr>
            <a:r>
              <a:rPr lang="lv-LV" sz="1600" dirty="0">
                <a:solidFill>
                  <a:schemeClr val="accent4">
                    <a:lumMod val="50000"/>
                  </a:schemeClr>
                </a:solidFill>
              </a:rPr>
              <a:t>Tam </a:t>
            </a:r>
            <a:r>
              <a:rPr lang="lv-LV" sz="1600" b="1" dirty="0">
                <a:solidFill>
                  <a:schemeClr val="accent4">
                    <a:lumMod val="50000"/>
                  </a:schemeClr>
                </a:solidFill>
              </a:rPr>
              <a:t>nedrīkst būt nodokļu parādu, ierosināts maksātnespējas process, nav sodīts vai jebkādi citi juridiski, t.sk., noteiktas sankcijas</a:t>
            </a:r>
            <a:r>
              <a:rPr lang="lv-LV" sz="1600" dirty="0">
                <a:solidFill>
                  <a:schemeClr val="accent4">
                    <a:lumMod val="50000"/>
                  </a:schemeClr>
                </a:solidFill>
              </a:rPr>
              <a:t>,  vai finansiāli pārkāpumi, kas liedz saņemt valsts budžeta finansējumu</a:t>
            </a:r>
          </a:p>
          <a:p>
            <a:pPr marL="285750" indent="-285750">
              <a:spcAft>
                <a:spcPts val="200"/>
              </a:spcAft>
              <a:buFont typeface="Wingdings" panose="05000000000000000000" pitchFamily="2" charset="2"/>
              <a:buChar char="ü"/>
            </a:pPr>
            <a:r>
              <a:rPr lang="lv-LV" sz="1600" dirty="0">
                <a:solidFill>
                  <a:schemeClr val="accent4">
                    <a:lumMod val="50000"/>
                  </a:schemeClr>
                </a:solidFill>
              </a:rPr>
              <a:t>Tas nesaņem citu publisko finansējumu (valsts budžeta, Eiropas Savienības finanšu avoti vai citi finanšu avoti) par tām pašām projekta attiecināmajām izmaksām un darbībām</a:t>
            </a:r>
          </a:p>
          <a:p>
            <a:pPr marL="285750" indent="-285750">
              <a:spcAft>
                <a:spcPts val="200"/>
              </a:spcAft>
              <a:buFont typeface="Wingdings" panose="05000000000000000000" pitchFamily="2" charset="2"/>
              <a:buChar char="ü"/>
            </a:pPr>
            <a:r>
              <a:rPr lang="lv-LV" sz="1600" b="1" u="sng" dirty="0">
                <a:solidFill>
                  <a:schemeClr val="accent4">
                    <a:lumMod val="50000"/>
                  </a:schemeClr>
                </a:solidFill>
              </a:rPr>
              <a:t>Uzņēmums</a:t>
            </a:r>
            <a:r>
              <a:rPr lang="lv-LV" sz="1600" dirty="0">
                <a:solidFill>
                  <a:schemeClr val="accent4">
                    <a:lumMod val="50000"/>
                  </a:schemeClr>
                </a:solidFill>
              </a:rPr>
              <a:t>, saņemot valsts atbalstu</a:t>
            </a:r>
            <a:r>
              <a:rPr lang="lv-LV" sz="1600" b="1" dirty="0">
                <a:solidFill>
                  <a:schemeClr val="accent4">
                    <a:lumMod val="50000"/>
                  </a:schemeClr>
                </a:solidFill>
              </a:rPr>
              <a:t>, nodala projekta attiecināmās izmaksas no pārējās uzņēmuma saimnieciskās darbības</a:t>
            </a:r>
          </a:p>
          <a:p>
            <a:pPr marL="285750" indent="-285750">
              <a:spcAft>
                <a:spcPts val="200"/>
              </a:spcAft>
              <a:buFont typeface="Wingdings" panose="05000000000000000000" pitchFamily="2" charset="2"/>
              <a:buChar char="ü"/>
            </a:pPr>
            <a:r>
              <a:rPr lang="lv-LV" sz="1600" u="sng" dirty="0">
                <a:solidFill>
                  <a:schemeClr val="accent4">
                    <a:lumMod val="50000"/>
                  </a:schemeClr>
                </a:solidFill>
              </a:rPr>
              <a:t>Zinātniskie institūti, universitātes</a:t>
            </a:r>
            <a:r>
              <a:rPr lang="lv-LV" sz="1600" dirty="0">
                <a:solidFill>
                  <a:schemeClr val="accent4">
                    <a:lumMod val="50000"/>
                  </a:schemeClr>
                </a:solidFill>
              </a:rPr>
              <a:t>, saņemot valsts līdzfinansējumu, nodala projekta attiecināmās izmaksas no pārējās organizācijas finanšu plūsmas</a:t>
            </a:r>
          </a:p>
          <a:p>
            <a:endParaRPr lang="lv-LV" dirty="0">
              <a:solidFill>
                <a:schemeClr val="accent4">
                  <a:lumMod val="50000"/>
                </a:schemeClr>
              </a:solidFill>
            </a:endParaRPr>
          </a:p>
        </p:txBody>
      </p:sp>
      <p:sp>
        <p:nvSpPr>
          <p:cNvPr id="4" name="Slide Number Placeholder 3">
            <a:extLst>
              <a:ext uri="{FF2B5EF4-FFF2-40B4-BE49-F238E27FC236}">
                <a16:creationId xmlns:a16="http://schemas.microsoft.com/office/drawing/2014/main" id="{A37C671F-52CA-35A5-ED46-DEB4A57B0322}"/>
              </a:ext>
            </a:extLst>
          </p:cNvPr>
          <p:cNvSpPr>
            <a:spLocks noGrp="1"/>
          </p:cNvSpPr>
          <p:nvPr>
            <p:ph type="sldNum" sz="quarter" idx="13"/>
          </p:nvPr>
        </p:nvSpPr>
        <p:spPr/>
        <p:txBody>
          <a:bodyPr/>
          <a:lstStyle/>
          <a:p>
            <a:fld id="{42946E5A-BBED-4218-981B-333F83EE957B}" type="slidenum">
              <a:rPr lang="en-US" altLang="lv-LV" smtClean="0"/>
              <a:pPr/>
              <a:t>25</a:t>
            </a:fld>
            <a:endParaRPr lang="en-US" altLang="lv-LV"/>
          </a:p>
        </p:txBody>
      </p:sp>
    </p:spTree>
    <p:extLst>
      <p:ext uri="{BB962C8B-B14F-4D97-AF65-F5344CB8AC3E}">
        <p14:creationId xmlns:p14="http://schemas.microsoft.com/office/powerpoint/2010/main" val="2076002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a:bodyPr>
          <a:lstStyle/>
          <a:p>
            <a:r>
              <a:rPr lang="lv-LV" dirty="0">
                <a:solidFill>
                  <a:srgbClr val="7030A0"/>
                </a:solidFill>
              </a:rPr>
              <a:t>Valsts atbalsta intensitāte</a:t>
            </a:r>
          </a:p>
        </p:txBody>
      </p:sp>
      <p:sp>
        <p:nvSpPr>
          <p:cNvPr id="8" name="TextBox 7">
            <a:extLst>
              <a:ext uri="{FF2B5EF4-FFF2-40B4-BE49-F238E27FC236}">
                <a16:creationId xmlns:a16="http://schemas.microsoft.com/office/drawing/2014/main" id="{303FB502-7E0F-67E8-FCD7-892BA55D102A}"/>
              </a:ext>
            </a:extLst>
          </p:cNvPr>
          <p:cNvSpPr txBox="1"/>
          <p:nvPr/>
        </p:nvSpPr>
        <p:spPr>
          <a:xfrm>
            <a:off x="357600" y="1364255"/>
            <a:ext cx="8591192" cy="5740033"/>
          </a:xfrm>
          <a:prstGeom prst="rect">
            <a:avLst/>
          </a:prstGeom>
          <a:noFill/>
        </p:spPr>
        <p:txBody>
          <a:bodyPr wrap="square" rtlCol="0">
            <a:spAutoFit/>
          </a:bodyPr>
          <a:lstStyle/>
          <a:p>
            <a:r>
              <a:rPr lang="lv-LV" sz="1400" dirty="0">
                <a:solidFill>
                  <a:schemeClr val="accent4">
                    <a:lumMod val="50000"/>
                  </a:schemeClr>
                </a:solidFill>
              </a:rPr>
              <a:t>Atbalsts projektu īstenošanai tiek piešķirts ievērojot Ministru kabineta 2015.gada 26.maija noteikumos Nr.259 noteikto. </a:t>
            </a:r>
          </a:p>
          <a:p>
            <a:r>
              <a:rPr lang="lv-LV" sz="1400" dirty="0">
                <a:solidFill>
                  <a:schemeClr val="accent4">
                    <a:lumMod val="50000"/>
                  </a:schemeClr>
                </a:solidFill>
              </a:rPr>
              <a:t>Valsts zinātniskie institūti un publiskās universitātes var saņemt finansējumu līdz 100%.</a:t>
            </a:r>
          </a:p>
          <a:p>
            <a:r>
              <a:rPr lang="lv-LV" sz="1400" dirty="0">
                <a:solidFill>
                  <a:schemeClr val="accent4">
                    <a:lumMod val="50000"/>
                  </a:schemeClr>
                </a:solidFill>
              </a:rPr>
              <a:t>Finansējums </a:t>
            </a:r>
            <a:r>
              <a:rPr lang="lv-LV" sz="1400" b="1" dirty="0">
                <a:solidFill>
                  <a:schemeClr val="accent4">
                    <a:lumMod val="50000"/>
                  </a:schemeClr>
                </a:solidFill>
              </a:rPr>
              <a:t>uzņēmumiem tiek piešķirts saskaņā  valsts atbalsta nosacījumiem </a:t>
            </a:r>
            <a:r>
              <a:rPr lang="lv-LV" sz="1400" dirty="0">
                <a:solidFill>
                  <a:schemeClr val="accent4">
                    <a:lumMod val="50000"/>
                  </a:schemeClr>
                </a:solidFill>
              </a:rPr>
              <a:t>(Eiropas Komisijas 2014.gada 17.jūnija Regulas </a:t>
            </a:r>
            <a:r>
              <a:rPr lang="lv-LV" sz="1400" dirty="0">
                <a:solidFill>
                  <a:schemeClr val="accent4">
                    <a:lumMod val="50000"/>
                  </a:schemeClr>
                </a:solidFill>
                <a:hlinkClick r:id="rId2">
                  <a:extLst>
                    <a:ext uri="{A12FA001-AC4F-418D-AE19-62706E023703}">
                      <ahyp:hlinkClr xmlns:ahyp="http://schemas.microsoft.com/office/drawing/2018/hyperlinkcolor" val="tx"/>
                    </a:ext>
                  </a:extLst>
                </a:hlinkClick>
              </a:rPr>
              <a:t>Nr. 651/2014 </a:t>
            </a:r>
            <a:r>
              <a:rPr lang="lv-LV" sz="1400" dirty="0">
                <a:solidFill>
                  <a:schemeClr val="accent4">
                    <a:lumMod val="50000"/>
                  </a:schemeClr>
                </a:solidFill>
              </a:rPr>
              <a:t>4.iedaļas 25.pants).</a:t>
            </a:r>
          </a:p>
          <a:p>
            <a:endParaRPr lang="lv-LV" sz="1400" dirty="0">
              <a:solidFill>
                <a:schemeClr val="accent4">
                  <a:lumMod val="50000"/>
                </a:schemeClr>
              </a:solidFill>
            </a:endParaRPr>
          </a:p>
          <a:p>
            <a:r>
              <a:rPr lang="lv-LV" sz="1400" dirty="0">
                <a:solidFill>
                  <a:schemeClr val="accent4">
                    <a:lumMod val="50000"/>
                  </a:schemeClr>
                </a:solidFill>
              </a:rPr>
              <a:t>Valsts atbalsta intensitāte nepārsniedz:</a:t>
            </a:r>
          </a:p>
          <a:p>
            <a:pPr marL="742950" lvl="1" indent="-285750">
              <a:buFont typeface="Wingdings" panose="05000000000000000000" pitchFamily="2" charset="2"/>
              <a:buChar char="ü"/>
            </a:pPr>
            <a:r>
              <a:rPr lang="lv-LV" sz="1400" dirty="0">
                <a:solidFill>
                  <a:schemeClr val="accent4">
                    <a:lumMod val="50000"/>
                  </a:schemeClr>
                </a:solidFill>
              </a:rPr>
              <a:t>50% no attiecināmajām izmaksām rūpniecisko pētījumu gadījumā;</a:t>
            </a:r>
          </a:p>
          <a:p>
            <a:pPr marL="742950" lvl="1" indent="-285750">
              <a:buFont typeface="Wingdings" panose="05000000000000000000" pitchFamily="2" charset="2"/>
              <a:buChar char="ü"/>
            </a:pPr>
            <a:r>
              <a:rPr lang="lv-LV" sz="1400" dirty="0">
                <a:solidFill>
                  <a:schemeClr val="accent4">
                    <a:lumMod val="50000"/>
                  </a:schemeClr>
                </a:solidFill>
              </a:rPr>
              <a:t>25% no attiecināmajām izmaksām eksperimentālās izstrādes gadījumā;</a:t>
            </a:r>
          </a:p>
          <a:p>
            <a:pPr marL="742950" lvl="1" indent="-285750">
              <a:buFont typeface="Wingdings" panose="05000000000000000000" pitchFamily="2" charset="2"/>
              <a:buChar char="ü"/>
            </a:pPr>
            <a:r>
              <a:rPr lang="lv-LV" sz="1400" dirty="0">
                <a:solidFill>
                  <a:schemeClr val="accent4">
                    <a:lumMod val="50000"/>
                  </a:schemeClr>
                </a:solidFill>
              </a:rPr>
              <a:t>50% no attiecināmajām izmaksām tehniski ekonomiskai </a:t>
            </a:r>
            <a:r>
              <a:rPr lang="lv-LV" sz="1400" dirty="0" err="1">
                <a:solidFill>
                  <a:schemeClr val="accent4">
                    <a:lumMod val="50000"/>
                  </a:schemeClr>
                </a:solidFill>
              </a:rPr>
              <a:t>priekšizpētei</a:t>
            </a:r>
            <a:r>
              <a:rPr lang="lv-LV" sz="1400" dirty="0">
                <a:solidFill>
                  <a:schemeClr val="accent4">
                    <a:lumMod val="50000"/>
                  </a:schemeClr>
                </a:solidFill>
              </a:rPr>
              <a:t>.</a:t>
            </a:r>
          </a:p>
          <a:p>
            <a:pPr marL="457200" lvl="1" indent="0">
              <a:buNone/>
            </a:pPr>
            <a:endParaRPr lang="lv-LV" sz="1400" dirty="0">
              <a:solidFill>
                <a:schemeClr val="accent4">
                  <a:lumMod val="50000"/>
                </a:schemeClr>
              </a:solidFill>
            </a:endParaRPr>
          </a:p>
          <a:p>
            <a:r>
              <a:rPr lang="lv-LV" sz="1400" dirty="0">
                <a:solidFill>
                  <a:schemeClr val="accent4">
                    <a:lumMod val="50000"/>
                  </a:schemeClr>
                </a:solidFill>
              </a:rPr>
              <a:t>Valsts atbalsta intensitāti var palielināt: </a:t>
            </a:r>
          </a:p>
          <a:p>
            <a:pPr marL="742950" lvl="1" indent="-285750">
              <a:buFont typeface="Wingdings" panose="05000000000000000000" pitchFamily="2" charset="2"/>
              <a:buChar char="ü"/>
            </a:pPr>
            <a:r>
              <a:rPr lang="lv-LV" sz="1400" dirty="0">
                <a:solidFill>
                  <a:schemeClr val="accent4">
                    <a:lumMod val="50000"/>
                  </a:schemeClr>
                </a:solidFill>
              </a:rPr>
              <a:t>par 20% mazajiem uzņēmumiem;</a:t>
            </a:r>
          </a:p>
          <a:p>
            <a:pPr marL="742950" lvl="1" indent="-285750">
              <a:buFont typeface="Wingdings" panose="05000000000000000000" pitchFamily="2" charset="2"/>
              <a:buChar char="ü"/>
            </a:pPr>
            <a:r>
              <a:rPr lang="lv-LV" sz="1400" dirty="0">
                <a:solidFill>
                  <a:schemeClr val="accent4">
                    <a:lumMod val="50000"/>
                  </a:schemeClr>
                </a:solidFill>
              </a:rPr>
              <a:t>par 10% vidējiem uzņēmumiem;</a:t>
            </a:r>
          </a:p>
          <a:p>
            <a:pPr marL="825501" lvl="1" indent="-285750">
              <a:buFont typeface="Wingdings" panose="05000000000000000000" pitchFamily="2" charset="2"/>
              <a:buChar char="ü"/>
            </a:pPr>
            <a:r>
              <a:rPr lang="lv-LV" altLang="lv-LV" sz="1400" dirty="0">
                <a:ea typeface="MS PGothic" panose="020B0600070205080204" pitchFamily="34" charset="-128"/>
              </a:rPr>
              <a:t>15%  apmērā no projekta attiecināmajām izmaksām papildus iepriekš norādītajam apmēram, ja:</a:t>
            </a:r>
          </a:p>
          <a:p>
            <a:pPr marL="71438">
              <a:spcBef>
                <a:spcPct val="0"/>
              </a:spcBef>
            </a:pPr>
            <a:r>
              <a:rPr lang="lv-LV" altLang="lv-LV" sz="1400" dirty="0">
                <a:ea typeface="MS PGothic" panose="020B0600070205080204" pitchFamily="34" charset="-128"/>
              </a:rPr>
              <a:t>    - projekts paredz efektīvu sadarbību kādā no šādiem gadījumiem:</a:t>
            </a:r>
          </a:p>
          <a:p>
            <a:pPr marL="936625" lvl="2" indent="-285750">
              <a:buFont typeface="Wingdings" panose="05000000000000000000" pitchFamily="2" charset="2"/>
              <a:buChar char="Ø"/>
            </a:pPr>
            <a:r>
              <a:rPr lang="lv-LV" altLang="lv-LV" sz="1400" dirty="0"/>
              <a:t> starp uzņēmumiem, no kuriem vismaz viens ir sīkais (mikro), mazais vai vidējais uzņēmums, </a:t>
            </a:r>
          </a:p>
          <a:p>
            <a:pPr marL="936625" lvl="2" indent="-285750">
              <a:buFont typeface="Wingdings" panose="05000000000000000000" pitchFamily="2" charset="2"/>
              <a:buChar char="Ø"/>
            </a:pPr>
            <a:r>
              <a:rPr lang="lv-LV" altLang="lv-LV" sz="1400" dirty="0"/>
              <a:t>vai projektu īsteno vismaz divās valstīs un neviens atsevišķs uzņēmums nesedz vairāk kā 70% no projekta attiecināmajām izmaksām;</a:t>
            </a:r>
          </a:p>
          <a:p>
            <a:pPr marL="936625" lvl="2" indent="-285750">
              <a:buFont typeface="Wingdings" panose="05000000000000000000" pitchFamily="2" charset="2"/>
              <a:buChar char="Ø"/>
            </a:pPr>
            <a:r>
              <a:rPr lang="lv-LV" altLang="lv-LV" sz="1400" dirty="0"/>
              <a:t>starp uzņēmumu un vienu vai vairākām pētniecības organizācijām, kuras sedz vismaz 10% no projekta attiecināmajām izmaksām un kurām ir tiesības publicēt projektā veikto pētījumu rezultātus;</a:t>
            </a:r>
          </a:p>
          <a:p>
            <a:pPr marL="71438">
              <a:spcBef>
                <a:spcPct val="0"/>
              </a:spcBef>
            </a:pPr>
            <a:r>
              <a:rPr lang="lv-LV" altLang="lv-LV" sz="1400" dirty="0">
                <a:ea typeface="MS PGothic" panose="020B0600070205080204" pitchFamily="34" charset="-128"/>
              </a:rPr>
              <a:t>    - projekta rezultātus izplata tehniskajās un zinātniskajās konferencēs vai publicē zinātnes vai tehnikas izdevumos, publiski pieejamās datubāzēs vai atvērtā pirmkoda programmatūras veidā.</a:t>
            </a:r>
          </a:p>
          <a:p>
            <a:endParaRPr lang="lv-LV" sz="1400" b="1" dirty="0">
              <a:solidFill>
                <a:schemeClr val="accent4">
                  <a:lumMod val="50000"/>
                </a:schemeClr>
              </a:solidFill>
            </a:endParaRPr>
          </a:p>
          <a:p>
            <a:r>
              <a:rPr lang="lv-LV" sz="1400" b="1" dirty="0">
                <a:solidFill>
                  <a:schemeClr val="accent4">
                    <a:lumMod val="50000"/>
                  </a:schemeClr>
                </a:solidFill>
              </a:rPr>
              <a:t>Valsts atbalsta maksimālā intensitāte nepārsniedz 80% </a:t>
            </a:r>
            <a:r>
              <a:rPr lang="lv-LV" sz="1400" dirty="0">
                <a:solidFill>
                  <a:schemeClr val="accent4">
                    <a:lumMod val="50000"/>
                  </a:schemeClr>
                </a:solidFill>
              </a:rPr>
              <a:t>no projekta kopējām attiecināmajām izmaksām.</a:t>
            </a:r>
          </a:p>
          <a:p>
            <a:endParaRPr lang="lv-LV" dirty="0">
              <a:solidFill>
                <a:schemeClr val="accent4">
                  <a:lumMod val="50000"/>
                </a:schemeClr>
              </a:solidFill>
            </a:endParaRPr>
          </a:p>
        </p:txBody>
      </p:sp>
      <p:sp>
        <p:nvSpPr>
          <p:cNvPr id="2" name="Slide Number Placeholder 1">
            <a:extLst>
              <a:ext uri="{FF2B5EF4-FFF2-40B4-BE49-F238E27FC236}">
                <a16:creationId xmlns:a16="http://schemas.microsoft.com/office/drawing/2014/main" id="{25AA50E3-5413-A074-E0EB-AF66C7DD01C8}"/>
              </a:ext>
            </a:extLst>
          </p:cNvPr>
          <p:cNvSpPr>
            <a:spLocks noGrp="1"/>
          </p:cNvSpPr>
          <p:nvPr>
            <p:ph type="sldNum" sz="quarter" idx="13"/>
          </p:nvPr>
        </p:nvSpPr>
        <p:spPr/>
        <p:txBody>
          <a:bodyPr/>
          <a:lstStyle/>
          <a:p>
            <a:fld id="{42946E5A-BBED-4218-981B-333F83EE957B}" type="slidenum">
              <a:rPr lang="en-US" altLang="lv-LV" smtClean="0"/>
              <a:pPr/>
              <a:t>26</a:t>
            </a:fld>
            <a:endParaRPr lang="en-US" altLang="lv-LV"/>
          </a:p>
        </p:txBody>
      </p:sp>
    </p:spTree>
    <p:extLst>
      <p:ext uri="{BB962C8B-B14F-4D97-AF65-F5344CB8AC3E}">
        <p14:creationId xmlns:p14="http://schemas.microsoft.com/office/powerpoint/2010/main" val="14571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DCBAC5-80F9-2CA8-623A-A1A24CA56784}"/>
              </a:ext>
            </a:extLst>
          </p:cNvPr>
          <p:cNvSpPr>
            <a:spLocks noGrp="1"/>
          </p:cNvSpPr>
          <p:nvPr>
            <p:ph type="title"/>
          </p:nvPr>
        </p:nvSpPr>
        <p:spPr>
          <a:xfrm>
            <a:off x="2181225" y="781593"/>
            <a:ext cx="5905500" cy="582662"/>
          </a:xfrm>
        </p:spPr>
        <p:txBody>
          <a:bodyPr>
            <a:normAutofit/>
          </a:bodyPr>
          <a:lstStyle/>
          <a:p>
            <a:r>
              <a:rPr lang="lv-LV" dirty="0">
                <a:solidFill>
                  <a:srgbClr val="7030A0"/>
                </a:solidFill>
              </a:rPr>
              <a:t>Attiecināmās izmaksas</a:t>
            </a:r>
          </a:p>
        </p:txBody>
      </p:sp>
      <p:sp>
        <p:nvSpPr>
          <p:cNvPr id="8" name="TextBox 7">
            <a:extLst>
              <a:ext uri="{FF2B5EF4-FFF2-40B4-BE49-F238E27FC236}">
                <a16:creationId xmlns:a16="http://schemas.microsoft.com/office/drawing/2014/main" id="{303FB502-7E0F-67E8-FCD7-892BA55D102A}"/>
              </a:ext>
            </a:extLst>
          </p:cNvPr>
          <p:cNvSpPr txBox="1"/>
          <p:nvPr/>
        </p:nvSpPr>
        <p:spPr>
          <a:xfrm>
            <a:off x="328405" y="1786221"/>
            <a:ext cx="9086850" cy="584775"/>
          </a:xfrm>
          <a:prstGeom prst="rect">
            <a:avLst/>
          </a:prstGeom>
          <a:noFill/>
        </p:spPr>
        <p:txBody>
          <a:bodyPr wrap="square" rtlCol="0">
            <a:spAutoFit/>
          </a:bodyPr>
          <a:lstStyle/>
          <a:p>
            <a:r>
              <a:rPr lang="lv-LV" sz="1600" dirty="0">
                <a:solidFill>
                  <a:schemeClr val="accent4">
                    <a:lumMod val="50000"/>
                  </a:schemeClr>
                </a:solidFill>
              </a:rPr>
              <a:t>Projekta attiecināmās izmaksas attiecina uz noteiktiem darbiem projektā, un tās ir šādas:</a:t>
            </a:r>
          </a:p>
          <a:p>
            <a:pPr marL="285750" indent="-285750">
              <a:buFont typeface="Wingdings" panose="05000000000000000000" pitchFamily="2" charset="2"/>
              <a:buChar char="ü"/>
            </a:pPr>
            <a:r>
              <a:rPr lang="lv-LV" sz="1600" b="1" dirty="0">
                <a:solidFill>
                  <a:schemeClr val="accent4">
                    <a:lumMod val="50000"/>
                  </a:schemeClr>
                </a:solidFill>
              </a:rPr>
              <a:t>Tiešās izmaksas:</a:t>
            </a:r>
          </a:p>
        </p:txBody>
      </p:sp>
      <p:sp>
        <p:nvSpPr>
          <p:cNvPr id="2" name="TextBox 1">
            <a:extLst>
              <a:ext uri="{FF2B5EF4-FFF2-40B4-BE49-F238E27FC236}">
                <a16:creationId xmlns:a16="http://schemas.microsoft.com/office/drawing/2014/main" id="{0DC96AA0-2BE5-3D62-C3DE-D738750D46EE}"/>
              </a:ext>
            </a:extLst>
          </p:cNvPr>
          <p:cNvSpPr txBox="1"/>
          <p:nvPr/>
        </p:nvSpPr>
        <p:spPr>
          <a:xfrm>
            <a:off x="357600" y="2417163"/>
            <a:ext cx="8653670" cy="3754874"/>
          </a:xfrm>
          <a:prstGeom prst="rect">
            <a:avLst/>
          </a:prstGeom>
          <a:noFill/>
        </p:spPr>
        <p:txBody>
          <a:bodyPr wrap="square" rtlCol="0">
            <a:spAutoFit/>
          </a:bodyPr>
          <a:lstStyle/>
          <a:p>
            <a:pPr marL="754063" lvl="1" indent="-285750">
              <a:lnSpc>
                <a:spcPct val="80000"/>
              </a:lnSpc>
              <a:buFont typeface="Wingdings" panose="05000000000000000000" pitchFamily="2" charset="2"/>
              <a:buChar char="Ø"/>
            </a:pPr>
            <a:r>
              <a:rPr lang="lv-LV" sz="1600" dirty="0">
                <a:solidFill>
                  <a:schemeClr val="accent4">
                    <a:lumMod val="50000"/>
                  </a:schemeClr>
                </a:solidFill>
              </a:rPr>
              <a:t>Personāla izmaksas, kas ir p</a:t>
            </a:r>
            <a:r>
              <a:rPr lang="lv-LV" altLang="lv-LV" sz="1600" dirty="0">
                <a:solidFill>
                  <a:srgbClr val="404040"/>
                </a:solidFill>
                <a:ea typeface="MS PGothic" panose="020B0600070205080204" pitchFamily="34" charset="-128"/>
              </a:rPr>
              <a:t>rojektā nodarbinātā personāla atlīdzība saskaņā ar šādām stundas likmēm:</a:t>
            </a:r>
          </a:p>
          <a:p>
            <a:pPr marL="669925" lvl="2" indent="0">
              <a:lnSpc>
                <a:spcPct val="80000"/>
              </a:lnSpc>
            </a:pPr>
            <a:r>
              <a:rPr lang="lv-LV" altLang="lv-LV" sz="1600" dirty="0">
                <a:solidFill>
                  <a:srgbClr val="404040"/>
                </a:solidFill>
              </a:rPr>
              <a:t>- Projekta zinātniskajām vadītājam – līdz 30 EUR stundā;</a:t>
            </a:r>
          </a:p>
          <a:p>
            <a:pPr marL="669925" lvl="2" indent="0">
              <a:lnSpc>
                <a:spcPct val="80000"/>
              </a:lnSpc>
            </a:pPr>
            <a:r>
              <a:rPr lang="lv-LV" altLang="lv-LV" sz="1600" dirty="0">
                <a:solidFill>
                  <a:srgbClr val="404040"/>
                </a:solidFill>
              </a:rPr>
              <a:t>- Projekta galvenajam izpildītājam – līdz 24 EUR stundā;</a:t>
            </a:r>
          </a:p>
          <a:p>
            <a:pPr marL="669925" lvl="2" indent="0">
              <a:lnSpc>
                <a:spcPct val="80000"/>
              </a:lnSpc>
            </a:pPr>
            <a:r>
              <a:rPr lang="lv-LV" altLang="lv-LV" sz="1600" dirty="0">
                <a:solidFill>
                  <a:srgbClr val="404040"/>
                </a:solidFill>
              </a:rPr>
              <a:t>- Projekta izpildītājam – līdz 19 EUR stundā.</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Komandējumi;</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Izmaksas par instrumentiem un aprīkojumu, ciktāl tas tiek izmantots projektā (amortizācija);</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Izmaksas par materiāliem, piederumiem;</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Izmaksas par </a:t>
            </a:r>
            <a:r>
              <a:rPr lang="lv-LV" sz="1600" dirty="0" err="1">
                <a:solidFill>
                  <a:schemeClr val="accent4">
                    <a:lumMod val="50000"/>
                  </a:schemeClr>
                </a:solidFill>
              </a:rPr>
              <a:t>līgumpētījumiem</a:t>
            </a:r>
            <a:r>
              <a:rPr lang="lv-LV" sz="1600" dirty="0">
                <a:solidFill>
                  <a:schemeClr val="accent4">
                    <a:lumMod val="50000"/>
                  </a:schemeClr>
                </a:solidFill>
              </a:rPr>
              <a:t> (līdz 25% no projekta tiešajām izmaksām), patentiem, licencēm, kā arī citas izmaksas, kas ir nepieciešamas tiešo projekta mērķu sasniegšanai;</a:t>
            </a:r>
          </a:p>
          <a:p>
            <a:pPr marL="285750" indent="-285750">
              <a:spcAft>
                <a:spcPts val="600"/>
              </a:spcAft>
              <a:buFont typeface="Wingdings" panose="05000000000000000000" pitchFamily="2" charset="2"/>
              <a:buChar char="ü"/>
            </a:pPr>
            <a:r>
              <a:rPr lang="lv-LV" sz="1600" b="1" dirty="0">
                <a:solidFill>
                  <a:schemeClr val="accent4">
                    <a:lumMod val="50000"/>
                  </a:schemeClr>
                </a:solidFill>
              </a:rPr>
              <a:t>Netiešās izmaksas (</a:t>
            </a:r>
            <a:r>
              <a:rPr lang="lv-LV" sz="1600" i="1" dirty="0" err="1">
                <a:solidFill>
                  <a:schemeClr val="accent4">
                    <a:lumMod val="50000"/>
                  </a:schemeClr>
                </a:solidFill>
              </a:rPr>
              <a:t>overheads</a:t>
            </a:r>
            <a:r>
              <a:rPr lang="lv-LV" sz="1600" i="1" dirty="0">
                <a:solidFill>
                  <a:schemeClr val="accent4">
                    <a:lumMod val="50000"/>
                  </a:schemeClr>
                </a:solidFill>
              </a:rPr>
              <a:t>),</a:t>
            </a:r>
            <a:r>
              <a:rPr lang="lv-LV" sz="1600" dirty="0">
                <a:solidFill>
                  <a:schemeClr val="accent4">
                    <a:lumMod val="50000"/>
                  </a:schemeClr>
                </a:solidFill>
              </a:rPr>
              <a:t> kas radušās projekta īstenošanas rezultātā:</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Zinātniskajiem institūtiem, universitātēm līdz 25% no projekta tiešajām izmaksām;</a:t>
            </a:r>
          </a:p>
          <a:p>
            <a:pPr marL="754063" lvl="1" indent="-285750">
              <a:spcAft>
                <a:spcPts val="600"/>
              </a:spcAft>
              <a:buFont typeface="Wingdings" panose="05000000000000000000" pitchFamily="2" charset="2"/>
              <a:buChar char="Ø"/>
            </a:pPr>
            <a:r>
              <a:rPr lang="lv-LV" sz="1600" dirty="0">
                <a:solidFill>
                  <a:schemeClr val="accent4">
                    <a:lumMod val="50000"/>
                  </a:schemeClr>
                </a:solidFill>
              </a:rPr>
              <a:t>Uzņēmumiem – faktiskās izmaksas, kas radušās projekta īstenošanas laikā, bet nepārsniedzot 25% no projekta tiešajām izmaksām.</a:t>
            </a:r>
          </a:p>
        </p:txBody>
      </p:sp>
      <p:sp>
        <p:nvSpPr>
          <p:cNvPr id="3" name="Slide Number Placeholder 2">
            <a:extLst>
              <a:ext uri="{FF2B5EF4-FFF2-40B4-BE49-F238E27FC236}">
                <a16:creationId xmlns:a16="http://schemas.microsoft.com/office/drawing/2014/main" id="{1CC0291B-D054-75C5-58D0-E3932887DE20}"/>
              </a:ext>
            </a:extLst>
          </p:cNvPr>
          <p:cNvSpPr>
            <a:spLocks noGrp="1"/>
          </p:cNvSpPr>
          <p:nvPr>
            <p:ph type="sldNum" sz="quarter" idx="13"/>
          </p:nvPr>
        </p:nvSpPr>
        <p:spPr/>
        <p:txBody>
          <a:bodyPr/>
          <a:lstStyle/>
          <a:p>
            <a:fld id="{42946E5A-BBED-4218-981B-333F83EE957B}" type="slidenum">
              <a:rPr lang="en-US" altLang="lv-LV" smtClean="0"/>
              <a:pPr/>
              <a:t>27</a:t>
            </a:fld>
            <a:endParaRPr lang="en-US" altLang="lv-LV"/>
          </a:p>
        </p:txBody>
      </p:sp>
    </p:spTree>
    <p:extLst>
      <p:ext uri="{BB962C8B-B14F-4D97-AF65-F5344CB8AC3E}">
        <p14:creationId xmlns:p14="http://schemas.microsoft.com/office/powerpoint/2010/main" val="4235341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1160981" y="2865208"/>
            <a:ext cx="6452170"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DC7970B1-8AB7-7B3F-DDA3-0FBA0BD97D13}"/>
              </a:ext>
            </a:extLst>
          </p:cNvPr>
          <p:cNvSpPr>
            <a:spLocks noGrp="1"/>
          </p:cNvSpPr>
          <p:nvPr>
            <p:ph type="sldNum" sz="quarter" idx="13"/>
          </p:nvPr>
        </p:nvSpPr>
        <p:spPr/>
        <p:txBody>
          <a:bodyPr/>
          <a:lstStyle/>
          <a:p>
            <a:fld id="{42946E5A-BBED-4218-981B-333F83EE957B}" type="slidenum">
              <a:rPr lang="en-US" altLang="lv-LV" smtClean="0"/>
              <a:pPr/>
              <a:t>28</a:t>
            </a:fld>
            <a:endParaRPr lang="en-US" altLang="lv-LV"/>
          </a:p>
        </p:txBody>
      </p:sp>
    </p:spTree>
    <p:extLst>
      <p:ext uri="{BB962C8B-B14F-4D97-AF65-F5344CB8AC3E}">
        <p14:creationId xmlns:p14="http://schemas.microsoft.com/office/powerpoint/2010/main" val="3048008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29</a:t>
            </a:fld>
            <a:endParaRPr lang="en-US" altLang="lv-LV"/>
          </a:p>
        </p:txBody>
      </p:sp>
      <p:sp>
        <p:nvSpPr>
          <p:cNvPr id="5" name="Content Placeholder 4">
            <a:extLst>
              <a:ext uri="{FF2B5EF4-FFF2-40B4-BE49-F238E27FC236}">
                <a16:creationId xmlns:a16="http://schemas.microsoft.com/office/drawing/2014/main" id="{AF57F383-A387-0C0E-407B-D09AE30BB50E}"/>
              </a:ext>
            </a:extLst>
          </p:cNvPr>
          <p:cNvSpPr>
            <a:spLocks noGrp="1"/>
          </p:cNvSpPr>
          <p:nvPr>
            <p:ph idx="1"/>
          </p:nvPr>
        </p:nvSpPr>
        <p:spPr>
          <a:xfrm>
            <a:off x="511139" y="1999372"/>
            <a:ext cx="8121721" cy="4373573"/>
          </a:xfrm>
        </p:spPr>
        <p:txBody>
          <a:bodyPr>
            <a:normAutofit lnSpcReduction="10000"/>
          </a:bodyPr>
          <a:lstStyle/>
          <a:p>
            <a:pPr marL="342900" indent="-342900" algn="just">
              <a:buFont typeface="Wingdings" panose="05000000000000000000" pitchFamily="2" charset="2"/>
              <a:buChar char="ü"/>
            </a:pPr>
            <a:r>
              <a:rPr lang="lv-LV" sz="2000" dirty="0">
                <a:solidFill>
                  <a:schemeClr val="accent4">
                    <a:lumMod val="50000"/>
                  </a:schemeClr>
                </a:solidFill>
                <a:latin typeface="+mj-lt"/>
              </a:rPr>
              <a:t>Konkursam var pieteikt projektus </a:t>
            </a:r>
            <a:r>
              <a:rPr lang="lv-LV" sz="2000" b="1" dirty="0">
                <a:solidFill>
                  <a:schemeClr val="accent4">
                    <a:lumMod val="50000"/>
                  </a:schemeClr>
                </a:solidFill>
                <a:latin typeface="+mj-lt"/>
              </a:rPr>
              <a:t>visās fundamentālo </a:t>
            </a:r>
            <a:r>
              <a:rPr lang="lv-LV" sz="2000" dirty="0">
                <a:solidFill>
                  <a:schemeClr val="accent4">
                    <a:lumMod val="50000"/>
                  </a:schemeClr>
                </a:solidFill>
                <a:latin typeface="+mj-lt"/>
              </a:rPr>
              <a:t>un </a:t>
            </a:r>
            <a:r>
              <a:rPr lang="lv-LV" sz="2000" b="1" dirty="0">
                <a:solidFill>
                  <a:schemeClr val="accent4">
                    <a:lumMod val="50000"/>
                  </a:schemeClr>
                </a:solidFill>
                <a:latin typeface="+mj-lt"/>
              </a:rPr>
              <a:t>lietišķo pētījumu jomās</a:t>
            </a:r>
            <a:r>
              <a:rPr lang="lv-LV" sz="2000" dirty="0">
                <a:solidFill>
                  <a:schemeClr val="accent4">
                    <a:lumMod val="50000"/>
                  </a:schemeClr>
                </a:solidFill>
                <a:latin typeface="+mj-lt"/>
              </a:rPr>
              <a:t>, tostarp humanitārajās un sociālajās zinātnēs.</a:t>
            </a:r>
          </a:p>
          <a:p>
            <a:pPr marL="342900" indent="-342900" algn="just">
              <a:buFont typeface="Wingdings" panose="05000000000000000000" pitchFamily="2" charset="2"/>
              <a:buChar char="ü"/>
            </a:pPr>
            <a:r>
              <a:rPr lang="lv-LV" sz="2000" dirty="0">
                <a:solidFill>
                  <a:schemeClr val="accent4">
                    <a:lumMod val="50000"/>
                  </a:schemeClr>
                </a:solidFill>
                <a:latin typeface="+mj-lt"/>
              </a:rPr>
              <a:t>Projekta dalībnieki var būt universitātēs, augstskolās, zinātniskajās institūcijās un uzņēmumos strādājošie speciālisti, zinātnieki vai akadēmiskais personāls. </a:t>
            </a:r>
          </a:p>
          <a:p>
            <a:pPr marL="342900" indent="-342900" algn="just">
              <a:buFont typeface="Wingdings" panose="05000000000000000000" pitchFamily="2" charset="2"/>
              <a:buChar char="ü"/>
            </a:pPr>
            <a:r>
              <a:rPr lang="lv-LV" sz="2000" dirty="0">
                <a:solidFill>
                  <a:schemeClr val="accent4">
                    <a:lumMod val="50000"/>
                  </a:schemeClr>
                </a:solidFill>
                <a:latin typeface="+mj-lt"/>
              </a:rPr>
              <a:t>Projektā jābūt iesaistītiem dalībniekiem no </a:t>
            </a:r>
            <a:r>
              <a:rPr lang="lv-LV" sz="2000" b="1" dirty="0">
                <a:solidFill>
                  <a:schemeClr val="accent4">
                    <a:lumMod val="50000"/>
                  </a:schemeClr>
                </a:solidFill>
                <a:latin typeface="+mj-lt"/>
              </a:rPr>
              <a:t>visām trim Fonda dalībvalstīm</a:t>
            </a:r>
            <a:r>
              <a:rPr lang="lv-LV" sz="2000" dirty="0">
                <a:solidFill>
                  <a:schemeClr val="accent4">
                    <a:lumMod val="50000"/>
                  </a:schemeClr>
                </a:solidFill>
                <a:latin typeface="+mj-lt"/>
              </a:rPr>
              <a:t>– </a:t>
            </a:r>
            <a:r>
              <a:rPr lang="lv-LV" sz="2000" b="1" dirty="0">
                <a:solidFill>
                  <a:schemeClr val="accent4">
                    <a:lumMod val="50000"/>
                  </a:schemeClr>
                </a:solidFill>
                <a:latin typeface="+mj-lt"/>
              </a:rPr>
              <a:t>Latvijas, Lietuvas </a:t>
            </a:r>
            <a:r>
              <a:rPr lang="lv-LV" sz="2000" dirty="0">
                <a:solidFill>
                  <a:schemeClr val="accent4">
                    <a:lumMod val="50000"/>
                  </a:schemeClr>
                </a:solidFill>
                <a:latin typeface="+mj-lt"/>
              </a:rPr>
              <a:t>un </a:t>
            </a:r>
            <a:r>
              <a:rPr lang="lv-LV" sz="2000" b="1" dirty="0">
                <a:solidFill>
                  <a:schemeClr val="accent4">
                    <a:lumMod val="50000"/>
                  </a:schemeClr>
                </a:solidFill>
                <a:latin typeface="+mj-lt"/>
              </a:rPr>
              <a:t>Taivānas</a:t>
            </a:r>
            <a:r>
              <a:rPr lang="lv-LV" sz="2000" dirty="0">
                <a:solidFill>
                  <a:schemeClr val="accent4">
                    <a:lumMod val="50000"/>
                  </a:schemeClr>
                </a:solidFill>
                <a:latin typeface="+mj-lt"/>
              </a:rPr>
              <a:t>. </a:t>
            </a:r>
          </a:p>
          <a:p>
            <a:pPr marL="342900" indent="-342900" algn="just">
              <a:buFont typeface="Wingdings" panose="05000000000000000000" pitchFamily="2" charset="2"/>
              <a:buChar char="ü"/>
            </a:pPr>
            <a:r>
              <a:rPr lang="lv-LV" sz="2000" dirty="0">
                <a:solidFill>
                  <a:schemeClr val="accent4">
                    <a:lumMod val="50000"/>
                  </a:schemeClr>
                </a:solidFill>
                <a:latin typeface="+mj-lt"/>
              </a:rPr>
              <a:t>Projektā iesaistītie Latvijas, Lietuvas un Taivānas zinātnieki projekta </a:t>
            </a:r>
            <a:r>
              <a:rPr lang="lv-LV" sz="2000" b="1" dirty="0">
                <a:solidFill>
                  <a:schemeClr val="accent4">
                    <a:lumMod val="50000"/>
                  </a:schemeClr>
                </a:solidFill>
                <a:latin typeface="+mj-lt"/>
              </a:rPr>
              <a:t>pieteikumu iesniedz katrs savas valsts par konkursu atbildīgajā institūcijā</a:t>
            </a:r>
            <a:r>
              <a:rPr lang="lv-LV" sz="2000" dirty="0">
                <a:solidFill>
                  <a:schemeClr val="accent4">
                    <a:lumMod val="50000"/>
                  </a:schemeClr>
                </a:solidFill>
                <a:latin typeface="+mj-lt"/>
              </a:rPr>
              <a:t>.</a:t>
            </a:r>
          </a:p>
          <a:p>
            <a:pPr marL="342900" indent="-342900" algn="just">
              <a:buFont typeface="Wingdings" panose="05000000000000000000" pitchFamily="2" charset="2"/>
              <a:buChar char="ü"/>
            </a:pPr>
            <a:r>
              <a:rPr lang="lv-LV" sz="2000" dirty="0">
                <a:solidFill>
                  <a:schemeClr val="accent4">
                    <a:lumMod val="50000"/>
                  </a:schemeClr>
                </a:solidFill>
                <a:latin typeface="+mj-lt"/>
              </a:rPr>
              <a:t>Projekta pieteikumu gatavo aizpildot </a:t>
            </a:r>
            <a:r>
              <a:rPr lang="lv-LV" sz="2000" b="1" dirty="0">
                <a:solidFill>
                  <a:schemeClr val="accent4">
                    <a:lumMod val="50000"/>
                  </a:schemeClr>
                </a:solidFill>
                <a:latin typeface="+mj-lt"/>
              </a:rPr>
              <a:t>Fonda apstiprināto projekta pieteikuma veidlapu</a:t>
            </a:r>
            <a:r>
              <a:rPr lang="lv-LV" sz="2000" dirty="0">
                <a:solidFill>
                  <a:schemeClr val="accent4">
                    <a:lumMod val="50000"/>
                  </a:schemeClr>
                </a:solidFill>
                <a:latin typeface="+mj-lt"/>
              </a:rPr>
              <a:t> un </a:t>
            </a:r>
            <a:r>
              <a:rPr lang="lv-LV" sz="2000" b="1" dirty="0">
                <a:solidFill>
                  <a:schemeClr val="accent4">
                    <a:lumMod val="50000"/>
                  </a:schemeClr>
                </a:solidFill>
                <a:latin typeface="+mj-lt"/>
              </a:rPr>
              <a:t>ievērojot konkursa nolikumā</a:t>
            </a:r>
            <a:r>
              <a:rPr lang="lv-LV" sz="2000" dirty="0">
                <a:solidFill>
                  <a:schemeClr val="accent4">
                    <a:lumMod val="50000"/>
                  </a:schemeClr>
                </a:solidFill>
                <a:latin typeface="+mj-lt"/>
              </a:rPr>
              <a:t> projekta pieteikumam </a:t>
            </a:r>
            <a:r>
              <a:rPr lang="lv-LV" sz="2000" b="1" dirty="0">
                <a:solidFill>
                  <a:schemeClr val="accent4">
                    <a:lumMod val="50000"/>
                  </a:schemeClr>
                </a:solidFill>
                <a:latin typeface="+mj-lt"/>
              </a:rPr>
              <a:t>noteiktās prasības</a:t>
            </a:r>
            <a:r>
              <a:rPr lang="lv-LV" sz="2000" dirty="0">
                <a:solidFill>
                  <a:schemeClr val="accent4">
                    <a:lumMod val="50000"/>
                  </a:schemeClr>
                </a:solidFill>
                <a:latin typeface="+mj-lt"/>
              </a:rPr>
              <a:t>. </a:t>
            </a:r>
          </a:p>
          <a:p>
            <a:pPr marL="342900" indent="-342900" algn="just">
              <a:buFont typeface="Wingdings" panose="05000000000000000000" pitchFamily="2" charset="2"/>
              <a:buChar char="ü"/>
            </a:pPr>
            <a:r>
              <a:rPr lang="lv-LV" sz="2000" dirty="0">
                <a:solidFill>
                  <a:schemeClr val="accent4">
                    <a:lumMod val="50000"/>
                  </a:schemeClr>
                </a:solidFill>
                <a:latin typeface="+mj-lt"/>
              </a:rPr>
              <a:t>Projekta izpildes laiku var plānot uz </a:t>
            </a:r>
            <a:r>
              <a:rPr lang="lv-LV" sz="2000" b="1" dirty="0">
                <a:solidFill>
                  <a:schemeClr val="accent4">
                    <a:lumMod val="50000"/>
                  </a:schemeClr>
                </a:solidFill>
                <a:latin typeface="+mj-lt"/>
              </a:rPr>
              <a:t>trīs gadiem</a:t>
            </a:r>
            <a:r>
              <a:rPr lang="lv-LV" sz="2000" dirty="0">
                <a:solidFill>
                  <a:schemeClr val="accent4">
                    <a:lumMod val="50000"/>
                  </a:schemeClr>
                </a:solidFill>
                <a:latin typeface="+mj-lt"/>
              </a:rPr>
              <a:t>.</a:t>
            </a:r>
          </a:p>
          <a:p>
            <a:endParaRPr lang="lv-LV" dirty="0">
              <a:solidFill>
                <a:schemeClr val="accent4">
                  <a:lumMod val="50000"/>
                </a:schemeClr>
              </a:solidFill>
            </a:endParaRPr>
          </a:p>
          <a:p>
            <a:pPr algn="just"/>
            <a:endParaRPr lang="lv-LV" dirty="0">
              <a:solidFill>
                <a:schemeClr val="accent4">
                  <a:lumMod val="50000"/>
                </a:schemeClr>
              </a:solidFill>
            </a:endParaRPr>
          </a:p>
        </p:txBody>
      </p:sp>
    </p:spTree>
    <p:extLst>
      <p:ext uri="{BB962C8B-B14F-4D97-AF65-F5344CB8AC3E}">
        <p14:creationId xmlns:p14="http://schemas.microsoft.com/office/powerpoint/2010/main" val="1600104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1335640" y="2865208"/>
            <a:ext cx="6372525" cy="563792"/>
          </a:xfrm>
        </p:spPr>
        <p:txBody>
          <a:bodyPr>
            <a:noAutofit/>
          </a:bodyPr>
          <a:lstStyle/>
          <a:p>
            <a:pPr algn="ctr"/>
            <a:r>
              <a:rPr lang="lv-LV" altLang="en-US" sz="2800" dirty="0">
                <a:solidFill>
                  <a:srgbClr val="7030A0"/>
                </a:solidFill>
                <a:latin typeface="Verdana" panose="020B0604030504040204" pitchFamily="34" charset="0"/>
                <a:ea typeface="Verdana" panose="020B0604030504040204" pitchFamily="34" charset="0"/>
                <a:cs typeface="Times New Roman" panose="02020603050405020304" pitchFamily="18" charset="0"/>
              </a:rPr>
              <a:t>ERA-NET </a:t>
            </a:r>
            <a:r>
              <a:rPr lang="lv-LV" altLang="en-US" sz="2800" dirty="0">
                <a:solidFill>
                  <a:srgbClr val="C00000"/>
                </a:solidFill>
                <a:latin typeface="Verdana" panose="020B0604030504040204" pitchFamily="34" charset="0"/>
                <a:ea typeface="Verdana" panose="020B0604030504040204" pitchFamily="34" charset="0"/>
                <a:cs typeface="Times New Roman" panose="02020603050405020304" pitchFamily="18" charset="0"/>
              </a:rPr>
              <a:t>M-</a:t>
            </a:r>
            <a:r>
              <a:rPr lang="lv-LV" altLang="en-US" sz="2800" dirty="0" err="1">
                <a:solidFill>
                  <a:srgbClr val="C00000"/>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sz="2800" dirty="0">
                <a:solidFill>
                  <a:srgbClr val="C00000"/>
                </a:solidFill>
                <a:latin typeface="Verdana" panose="020B0604030504040204" pitchFamily="34" charset="0"/>
                <a:ea typeface="Verdana" panose="020B0604030504040204" pitchFamily="34" charset="0"/>
                <a:cs typeface="Times New Roman" panose="02020603050405020304" pitchFamily="18" charset="0"/>
              </a:rPr>
              <a:t> 3 </a:t>
            </a:r>
            <a:r>
              <a:rPr lang="lv-LV" altLang="en-US" sz="2800" dirty="0">
                <a:solidFill>
                  <a:srgbClr val="7030A0"/>
                </a:solidFill>
                <a:latin typeface="Verdana" panose="020B0604030504040204" pitchFamily="34" charset="0"/>
                <a:ea typeface="Verdana" panose="020B0604030504040204" pitchFamily="34" charset="0"/>
                <a:cs typeface="Times New Roman" panose="02020603050405020304" pitchFamily="18" charset="0"/>
              </a:rPr>
              <a:t>2023.gada konkurss</a:t>
            </a:r>
            <a:br>
              <a:rPr lang="lv-LV" altLang="en-US" sz="2800" dirty="0">
                <a:solidFill>
                  <a:srgbClr val="7030A0"/>
                </a:solidFill>
                <a:latin typeface="Verdana" panose="020B0604030504040204" pitchFamily="34" charset="0"/>
                <a:ea typeface="Verdana" panose="020B0604030504040204" pitchFamily="34" charset="0"/>
                <a:cs typeface="Times New Roman" panose="02020603050405020304" pitchFamily="18" charset="0"/>
              </a:rPr>
            </a:br>
            <a:endParaRPr lang="lv-LV" dirty="0">
              <a:solidFill>
                <a:srgbClr val="7030A0"/>
              </a:solidFill>
            </a:endParaRPr>
          </a:p>
        </p:txBody>
      </p:sp>
      <p:sp>
        <p:nvSpPr>
          <p:cNvPr id="3" name="Slide Number Placeholder 2">
            <a:extLst>
              <a:ext uri="{FF2B5EF4-FFF2-40B4-BE49-F238E27FC236}">
                <a16:creationId xmlns:a16="http://schemas.microsoft.com/office/drawing/2014/main" id="{85696A01-A950-28D3-51AE-4F5085C574EB}"/>
              </a:ext>
            </a:extLst>
          </p:cNvPr>
          <p:cNvSpPr>
            <a:spLocks noGrp="1"/>
          </p:cNvSpPr>
          <p:nvPr>
            <p:ph type="sldNum" sz="quarter" idx="13"/>
          </p:nvPr>
        </p:nvSpPr>
        <p:spPr/>
        <p:txBody>
          <a:bodyPr/>
          <a:lstStyle/>
          <a:p>
            <a:fld id="{42946E5A-BBED-4218-981B-333F83EE957B}" type="slidenum">
              <a:rPr lang="en-US" altLang="lv-LV" smtClean="0"/>
              <a:pPr/>
              <a:t>3</a:t>
            </a:fld>
            <a:endParaRPr lang="en-US" altLang="lv-LV" dirty="0"/>
          </a:p>
        </p:txBody>
      </p:sp>
      <p:pic>
        <p:nvPicPr>
          <p:cNvPr id="4" name="Bild 1">
            <a:extLst>
              <a:ext uri="{FF2B5EF4-FFF2-40B4-BE49-F238E27FC236}">
                <a16:creationId xmlns:a16="http://schemas.microsoft.com/office/drawing/2014/main" id="{677CD54B-7636-2DAE-3FB3-9C6AF4A92F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293" y="450169"/>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0794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30</a:t>
            </a:fld>
            <a:endParaRPr lang="en-US" altLang="lv-LV"/>
          </a:p>
        </p:txBody>
      </p:sp>
      <p:sp>
        <p:nvSpPr>
          <p:cNvPr id="5" name="Content Placeholder 4">
            <a:extLst>
              <a:ext uri="{FF2B5EF4-FFF2-40B4-BE49-F238E27FC236}">
                <a16:creationId xmlns:a16="http://schemas.microsoft.com/office/drawing/2014/main" id="{AF57F383-A387-0C0E-407B-D09AE30BB50E}"/>
              </a:ext>
            </a:extLst>
          </p:cNvPr>
          <p:cNvSpPr>
            <a:spLocks noGrp="1"/>
          </p:cNvSpPr>
          <p:nvPr>
            <p:ph idx="1"/>
          </p:nvPr>
        </p:nvSpPr>
        <p:spPr>
          <a:xfrm>
            <a:off x="511139" y="1752600"/>
            <a:ext cx="8121721" cy="4373573"/>
          </a:xfrm>
        </p:spPr>
        <p:txBody>
          <a:bodyPr>
            <a:normAutofit/>
          </a:bodyPr>
          <a:lstStyle/>
          <a:p>
            <a:r>
              <a:rPr lang="lv-LV" sz="2000" b="1" u="sng" dirty="0">
                <a:solidFill>
                  <a:schemeClr val="accent4">
                    <a:lumMod val="50000"/>
                  </a:schemeClr>
                </a:solidFill>
                <a:latin typeface="+mj-lt"/>
              </a:rPr>
              <a:t>Projekta tiešajās izmaksās var iekļaut:</a:t>
            </a:r>
          </a:p>
          <a:p>
            <a:pPr marL="285750" indent="-285750" algn="just">
              <a:buFont typeface="Wingdings" panose="05000000000000000000" pitchFamily="2" charset="2"/>
              <a:buChar char="ü"/>
            </a:pPr>
            <a:r>
              <a:rPr lang="lv-LV" sz="2000" dirty="0">
                <a:solidFill>
                  <a:schemeClr val="accent4">
                    <a:lumMod val="50000"/>
                  </a:schemeClr>
                </a:solidFill>
                <a:latin typeface="+mj-lt"/>
              </a:rPr>
              <a:t>projekta izpildē nodarbināto projekta Latvijas partnera zinātnieku un zinātnes tehniskā personāla atlīdzību, t.sk. darba devēja valsts sociālās apdrošināšanas obligātās iemaksas;</a:t>
            </a:r>
          </a:p>
          <a:p>
            <a:pPr marL="285750" indent="-285750" algn="just">
              <a:buFont typeface="Wingdings" panose="05000000000000000000" pitchFamily="2" charset="2"/>
              <a:buChar char="ü"/>
            </a:pPr>
            <a:r>
              <a:rPr lang="lv-LV" sz="2000" dirty="0" err="1">
                <a:solidFill>
                  <a:schemeClr val="accent4">
                    <a:lumMod val="50000"/>
                  </a:schemeClr>
                </a:solidFill>
                <a:latin typeface="+mj-lt"/>
              </a:rPr>
              <a:t>līgumpētījumu</a:t>
            </a:r>
            <a:r>
              <a:rPr lang="lv-LV" sz="2000" dirty="0">
                <a:solidFill>
                  <a:schemeClr val="accent4">
                    <a:lumMod val="50000"/>
                  </a:schemeClr>
                </a:solidFill>
                <a:latin typeface="+mj-lt"/>
              </a:rPr>
              <a:t> un līgumdarbu izmaksas;</a:t>
            </a:r>
          </a:p>
          <a:p>
            <a:pPr marL="285750" indent="-285750" algn="just">
              <a:buFont typeface="Wingdings" panose="05000000000000000000" pitchFamily="2" charset="2"/>
              <a:buChar char="ü"/>
            </a:pPr>
            <a:r>
              <a:rPr lang="lv-LV" sz="2000" dirty="0">
                <a:solidFill>
                  <a:schemeClr val="accent4">
                    <a:lumMod val="50000"/>
                  </a:schemeClr>
                </a:solidFill>
                <a:latin typeface="+mj-lt"/>
              </a:rPr>
              <a:t>inventāra, instrumentu vai materiālu iegādes un piegādes izmaksas;</a:t>
            </a:r>
          </a:p>
          <a:p>
            <a:pPr marL="285750" indent="-285750" algn="just">
              <a:buFont typeface="Wingdings" panose="05000000000000000000" pitchFamily="2" charset="2"/>
              <a:buChar char="ü"/>
            </a:pPr>
            <a:r>
              <a:rPr lang="lv-LV" sz="2000" dirty="0">
                <a:solidFill>
                  <a:schemeClr val="accent4">
                    <a:lumMod val="50000"/>
                  </a:schemeClr>
                </a:solidFill>
                <a:latin typeface="+mj-lt"/>
              </a:rPr>
              <a:t>zinātniskā aprīkojuma un iekārtu (pamatlīdzekļu) izmaksas;</a:t>
            </a:r>
          </a:p>
          <a:p>
            <a:pPr marL="285750" indent="-285750" algn="just">
              <a:buFont typeface="Wingdings" panose="05000000000000000000" pitchFamily="2" charset="2"/>
              <a:buChar char="ü"/>
            </a:pPr>
            <a:r>
              <a:rPr lang="lv-LV" sz="2000" dirty="0">
                <a:solidFill>
                  <a:schemeClr val="accent4">
                    <a:lumMod val="50000"/>
                  </a:schemeClr>
                </a:solidFill>
                <a:latin typeface="+mj-lt"/>
              </a:rPr>
              <a:t>zinātnisko darbinieku komandējumu un darba braucienu uz Lietuvu vai Taivānu, kas tieši ir saistīti ar Projekta īstenošanu, izmaksas;</a:t>
            </a:r>
          </a:p>
          <a:p>
            <a:pPr marL="285750" indent="-285750" algn="just">
              <a:buFont typeface="Wingdings" panose="05000000000000000000" pitchFamily="2" charset="2"/>
              <a:buChar char="ü"/>
            </a:pPr>
            <a:r>
              <a:rPr lang="lv-LV" sz="2000" dirty="0">
                <a:solidFill>
                  <a:schemeClr val="accent4">
                    <a:lumMod val="50000"/>
                  </a:schemeClr>
                </a:solidFill>
                <a:latin typeface="+mj-lt"/>
              </a:rPr>
              <a:t>projekta partneru kopīgu konferenču, darba semināru un tikšanās organizēšanas izmaksas;</a:t>
            </a:r>
          </a:p>
          <a:p>
            <a:pPr marL="285750" indent="-285750" algn="just">
              <a:buFont typeface="Wingdings" panose="05000000000000000000" pitchFamily="2" charset="2"/>
              <a:buChar char="ü"/>
            </a:pPr>
            <a:r>
              <a:rPr lang="lv-LV" sz="2000" dirty="0">
                <a:solidFill>
                  <a:schemeClr val="accent4">
                    <a:lumMod val="50000"/>
                  </a:schemeClr>
                </a:solidFill>
                <a:latin typeface="+mj-lt"/>
              </a:rPr>
              <a:t>citus ar projekta izpildi tieši saistītus izdevumus. </a:t>
            </a:r>
          </a:p>
          <a:p>
            <a:endParaRPr lang="lv-LV" dirty="0">
              <a:solidFill>
                <a:schemeClr val="accent4">
                  <a:lumMod val="50000"/>
                </a:schemeClr>
              </a:solidFill>
            </a:endParaRPr>
          </a:p>
        </p:txBody>
      </p:sp>
    </p:spTree>
    <p:extLst>
      <p:ext uri="{BB962C8B-B14F-4D97-AF65-F5344CB8AC3E}">
        <p14:creationId xmlns:p14="http://schemas.microsoft.com/office/powerpoint/2010/main" val="7952056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31</a:t>
            </a:fld>
            <a:endParaRPr lang="en-US" altLang="lv-LV"/>
          </a:p>
        </p:txBody>
      </p:sp>
      <p:sp>
        <p:nvSpPr>
          <p:cNvPr id="5" name="Content Placeholder 4">
            <a:extLst>
              <a:ext uri="{FF2B5EF4-FFF2-40B4-BE49-F238E27FC236}">
                <a16:creationId xmlns:a16="http://schemas.microsoft.com/office/drawing/2014/main" id="{AF57F383-A387-0C0E-407B-D09AE30BB50E}"/>
              </a:ext>
            </a:extLst>
          </p:cNvPr>
          <p:cNvSpPr>
            <a:spLocks noGrp="1"/>
          </p:cNvSpPr>
          <p:nvPr>
            <p:ph idx="1"/>
          </p:nvPr>
        </p:nvSpPr>
        <p:spPr>
          <a:xfrm>
            <a:off x="511139" y="2081373"/>
            <a:ext cx="8121721" cy="4373573"/>
          </a:xfrm>
        </p:spPr>
        <p:txBody>
          <a:bodyPr/>
          <a:lstStyle/>
          <a:p>
            <a:pPr algn="ctr"/>
            <a:r>
              <a:rPr lang="lv-LV" sz="2000" dirty="0">
                <a:solidFill>
                  <a:schemeClr val="accent4">
                    <a:lumMod val="50000"/>
                  </a:schemeClr>
                </a:solidFill>
                <a:latin typeface="+mj-lt"/>
              </a:rPr>
              <a:t>Projekta </a:t>
            </a:r>
            <a:r>
              <a:rPr lang="lv-LV" sz="2000" b="1" dirty="0">
                <a:solidFill>
                  <a:schemeClr val="accent4">
                    <a:lumMod val="50000"/>
                  </a:schemeClr>
                </a:solidFill>
                <a:latin typeface="+mj-lt"/>
              </a:rPr>
              <a:t>netiešās izmaksas </a:t>
            </a:r>
            <a:r>
              <a:rPr lang="lv-LV" sz="2000" dirty="0">
                <a:solidFill>
                  <a:schemeClr val="accent4">
                    <a:lumMod val="50000"/>
                  </a:schemeClr>
                </a:solidFill>
                <a:latin typeface="+mj-lt"/>
              </a:rPr>
              <a:t>nepārsniedz </a:t>
            </a:r>
            <a:r>
              <a:rPr lang="lv-LV" sz="2000" b="1" dirty="0">
                <a:solidFill>
                  <a:schemeClr val="accent4">
                    <a:lumMod val="50000"/>
                  </a:schemeClr>
                </a:solidFill>
                <a:latin typeface="+mj-lt"/>
              </a:rPr>
              <a:t>10 procentus </a:t>
            </a:r>
            <a:r>
              <a:rPr lang="lv-LV" sz="2000" dirty="0">
                <a:solidFill>
                  <a:schemeClr val="accent4">
                    <a:lumMod val="50000"/>
                  </a:schemeClr>
                </a:solidFill>
                <a:latin typeface="+mj-lt"/>
              </a:rPr>
              <a:t>no projekta tiešo izmaksu summas. </a:t>
            </a:r>
          </a:p>
          <a:p>
            <a:pPr marL="342900" indent="-342900" algn="just">
              <a:buFont typeface="Wingdings" panose="05000000000000000000" pitchFamily="2" charset="2"/>
              <a:buChar char="ü"/>
            </a:pPr>
            <a:endParaRPr lang="lv-LV" dirty="0">
              <a:solidFill>
                <a:schemeClr val="accent4">
                  <a:lumMod val="50000"/>
                </a:schemeClr>
              </a:solidFill>
              <a:latin typeface="+mj-lt"/>
            </a:endParaRPr>
          </a:p>
          <a:p>
            <a:pPr algn="just"/>
            <a:r>
              <a:rPr lang="lv-LV" sz="2000" b="1" dirty="0">
                <a:solidFill>
                  <a:schemeClr val="accent4">
                    <a:lumMod val="50000"/>
                  </a:schemeClr>
                </a:solidFill>
                <a:latin typeface="+mj-lt"/>
              </a:rPr>
              <a:t>Netiešajās izmaksās var iekļaut:</a:t>
            </a:r>
          </a:p>
          <a:p>
            <a:pPr marL="342900" indent="-342900" algn="just">
              <a:buFont typeface="Wingdings" panose="05000000000000000000" pitchFamily="2" charset="2"/>
              <a:buChar char="ü"/>
            </a:pPr>
            <a:r>
              <a:rPr lang="lv-LV" dirty="0">
                <a:solidFill>
                  <a:schemeClr val="accent4">
                    <a:lumMod val="50000"/>
                  </a:schemeClr>
                </a:solidFill>
                <a:latin typeface="+mj-lt"/>
              </a:rPr>
              <a:t>z</a:t>
            </a:r>
            <a:r>
              <a:rPr lang="lv-LV" sz="2000" dirty="0">
                <a:solidFill>
                  <a:schemeClr val="accent4">
                    <a:lumMod val="50000"/>
                  </a:schemeClr>
                </a:solidFill>
                <a:latin typeface="+mj-lt"/>
              </a:rPr>
              <a:t>inātni apkalpojošā personāla izmaksas; </a:t>
            </a:r>
          </a:p>
          <a:p>
            <a:pPr marL="342900" indent="-342900" algn="just">
              <a:buFont typeface="Wingdings" panose="05000000000000000000" pitchFamily="2" charset="2"/>
              <a:buChar char="ü"/>
            </a:pPr>
            <a:r>
              <a:rPr lang="lv-LV" sz="2000" dirty="0">
                <a:solidFill>
                  <a:schemeClr val="accent4">
                    <a:lumMod val="50000"/>
                  </a:schemeClr>
                </a:solidFill>
                <a:latin typeface="+mj-lt"/>
              </a:rPr>
              <a:t>izmaksas, kas saistītas ar zinātnisko iekārtu uzturēšanu darba kārtībā;</a:t>
            </a:r>
          </a:p>
          <a:p>
            <a:pPr marL="342900" indent="-342900" algn="just">
              <a:buFont typeface="Wingdings" panose="05000000000000000000" pitchFamily="2" charset="2"/>
              <a:buChar char="ü"/>
            </a:pPr>
            <a:r>
              <a:rPr lang="lv-LV" sz="2000" dirty="0">
                <a:solidFill>
                  <a:schemeClr val="accent4">
                    <a:lumMod val="50000"/>
                  </a:schemeClr>
                </a:solidFill>
                <a:latin typeface="+mj-lt"/>
              </a:rPr>
              <a:t>sakaru (piemēram, telefona, interneta, pasta) izmaksas; </a:t>
            </a:r>
          </a:p>
          <a:p>
            <a:pPr marL="342900" indent="-342900" algn="just">
              <a:buFont typeface="Wingdings" panose="05000000000000000000" pitchFamily="2" charset="2"/>
              <a:buChar char="ü"/>
            </a:pPr>
            <a:r>
              <a:rPr lang="lv-LV" sz="2000" dirty="0">
                <a:solidFill>
                  <a:schemeClr val="accent4">
                    <a:lumMod val="50000"/>
                  </a:schemeClr>
                </a:solidFill>
                <a:latin typeface="+mj-lt"/>
              </a:rPr>
              <a:t>telpu uzkopšanas, komunālo maksājumu, telpu nomas, iekārtu apdrošināšanas, kancelejas preču izmaksas un citas izmaksas, kas nodrošina projekta īstenošanu.</a:t>
            </a:r>
          </a:p>
          <a:p>
            <a:endParaRPr lang="lv-LV" dirty="0">
              <a:solidFill>
                <a:schemeClr val="accent4">
                  <a:lumMod val="50000"/>
                </a:schemeClr>
              </a:solidFill>
            </a:endParaRPr>
          </a:p>
        </p:txBody>
      </p:sp>
    </p:spTree>
    <p:extLst>
      <p:ext uri="{BB962C8B-B14F-4D97-AF65-F5344CB8AC3E}">
        <p14:creationId xmlns:p14="http://schemas.microsoft.com/office/powerpoint/2010/main" val="2405593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32</a:t>
            </a:fld>
            <a:endParaRPr lang="en-US" altLang="lv-LV"/>
          </a:p>
        </p:txBody>
      </p:sp>
      <p:sp>
        <p:nvSpPr>
          <p:cNvPr id="5" name="Content Placeholder 4">
            <a:extLst>
              <a:ext uri="{FF2B5EF4-FFF2-40B4-BE49-F238E27FC236}">
                <a16:creationId xmlns:a16="http://schemas.microsoft.com/office/drawing/2014/main" id="{AF57F383-A387-0C0E-407B-D09AE30BB50E}"/>
              </a:ext>
            </a:extLst>
          </p:cNvPr>
          <p:cNvSpPr>
            <a:spLocks noGrp="1"/>
          </p:cNvSpPr>
          <p:nvPr>
            <p:ph idx="1"/>
          </p:nvPr>
        </p:nvSpPr>
        <p:spPr>
          <a:xfrm>
            <a:off x="511139" y="2163758"/>
            <a:ext cx="7771261" cy="4373573"/>
          </a:xfrm>
        </p:spPr>
        <p:txBody>
          <a:bodyPr>
            <a:normAutofit/>
          </a:bodyPr>
          <a:lstStyle/>
          <a:p>
            <a:pPr algn="just"/>
            <a:r>
              <a:rPr lang="lv-LV" sz="2000" dirty="0">
                <a:solidFill>
                  <a:schemeClr val="accent4">
                    <a:lumMod val="50000"/>
                  </a:schemeClr>
                </a:solidFill>
                <a:latin typeface="+mj-lt"/>
              </a:rPr>
              <a:t>Projekta Latvijas partnera zinātnisko darbinieku atlīdzības likmes, neskaitot darba devēja valsts sociālās apdrošināšanas obligātās iemaksas, ir šādas: </a:t>
            </a:r>
          </a:p>
          <a:p>
            <a:pPr marL="342900" indent="-342900" algn="just">
              <a:buFont typeface="Wingdings" panose="05000000000000000000" pitchFamily="2" charset="2"/>
              <a:buChar char="ü"/>
            </a:pPr>
            <a:r>
              <a:rPr lang="lv-LV" sz="2000" dirty="0">
                <a:solidFill>
                  <a:schemeClr val="accent4">
                    <a:lumMod val="50000"/>
                  </a:schemeClr>
                </a:solidFill>
                <a:latin typeface="+mj-lt"/>
              </a:rPr>
              <a:t>zinātniskajam vadītājam – līdz 30 </a:t>
            </a:r>
            <a:r>
              <a:rPr lang="lv-LV" sz="2000" dirty="0" err="1">
                <a:solidFill>
                  <a:schemeClr val="accent4">
                    <a:lumMod val="50000"/>
                  </a:schemeClr>
                </a:solidFill>
                <a:latin typeface="+mj-lt"/>
              </a:rPr>
              <a:t>euro</a:t>
            </a:r>
            <a:r>
              <a:rPr lang="lv-LV" sz="2000" dirty="0">
                <a:solidFill>
                  <a:schemeClr val="accent4">
                    <a:lumMod val="50000"/>
                  </a:schemeClr>
                </a:solidFill>
                <a:latin typeface="+mj-lt"/>
              </a:rPr>
              <a:t> stundā; </a:t>
            </a:r>
          </a:p>
          <a:p>
            <a:pPr marL="342900" indent="-342900" algn="just">
              <a:buFont typeface="Wingdings" panose="05000000000000000000" pitchFamily="2" charset="2"/>
              <a:buChar char="ü"/>
            </a:pPr>
            <a:r>
              <a:rPr lang="lv-LV" sz="2000" dirty="0">
                <a:solidFill>
                  <a:schemeClr val="accent4">
                    <a:lumMod val="50000"/>
                  </a:schemeClr>
                </a:solidFill>
                <a:latin typeface="+mj-lt"/>
              </a:rPr>
              <a:t>galvenajam izpildītājam – līdz 24 </a:t>
            </a:r>
            <a:r>
              <a:rPr lang="lv-LV" sz="2000" dirty="0" err="1">
                <a:solidFill>
                  <a:schemeClr val="accent4">
                    <a:lumMod val="50000"/>
                  </a:schemeClr>
                </a:solidFill>
                <a:latin typeface="+mj-lt"/>
              </a:rPr>
              <a:t>euro</a:t>
            </a:r>
            <a:r>
              <a:rPr lang="lv-LV" sz="2000" dirty="0">
                <a:solidFill>
                  <a:schemeClr val="accent4">
                    <a:lumMod val="50000"/>
                  </a:schemeClr>
                </a:solidFill>
                <a:latin typeface="+mj-lt"/>
              </a:rPr>
              <a:t> stundā; </a:t>
            </a:r>
          </a:p>
          <a:p>
            <a:pPr marL="342900" indent="-342900" algn="just">
              <a:buFont typeface="Wingdings" panose="05000000000000000000" pitchFamily="2" charset="2"/>
              <a:buChar char="ü"/>
            </a:pPr>
            <a:r>
              <a:rPr lang="lv-LV" sz="2000" dirty="0">
                <a:solidFill>
                  <a:schemeClr val="accent4">
                    <a:lumMod val="50000"/>
                  </a:schemeClr>
                </a:solidFill>
                <a:latin typeface="+mj-lt"/>
              </a:rPr>
              <a:t>izpildītājam – līdz 19 </a:t>
            </a:r>
            <a:r>
              <a:rPr lang="lv-LV" sz="2000" dirty="0" err="1">
                <a:solidFill>
                  <a:schemeClr val="accent4">
                    <a:lumMod val="50000"/>
                  </a:schemeClr>
                </a:solidFill>
                <a:latin typeface="+mj-lt"/>
              </a:rPr>
              <a:t>euro</a:t>
            </a:r>
            <a:r>
              <a:rPr lang="lv-LV" sz="2000" dirty="0">
                <a:solidFill>
                  <a:schemeClr val="accent4">
                    <a:lumMod val="50000"/>
                  </a:schemeClr>
                </a:solidFill>
                <a:latin typeface="+mj-lt"/>
              </a:rPr>
              <a:t> stundā.</a:t>
            </a:r>
          </a:p>
          <a:p>
            <a:endParaRPr lang="lv-LV" dirty="0">
              <a:solidFill>
                <a:schemeClr val="accent4">
                  <a:lumMod val="50000"/>
                </a:schemeClr>
              </a:solidFill>
            </a:endParaRPr>
          </a:p>
        </p:txBody>
      </p:sp>
    </p:spTree>
    <p:extLst>
      <p:ext uri="{BB962C8B-B14F-4D97-AF65-F5344CB8AC3E}">
        <p14:creationId xmlns:p14="http://schemas.microsoft.com/office/powerpoint/2010/main" val="36495254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33</a:t>
            </a:fld>
            <a:endParaRPr lang="en-US" altLang="lv-LV"/>
          </a:p>
        </p:txBody>
      </p:sp>
      <p:sp>
        <p:nvSpPr>
          <p:cNvPr id="5" name="Content Placeholder 4">
            <a:extLst>
              <a:ext uri="{FF2B5EF4-FFF2-40B4-BE49-F238E27FC236}">
                <a16:creationId xmlns:a16="http://schemas.microsoft.com/office/drawing/2014/main" id="{AF57F383-A387-0C0E-407B-D09AE30BB50E}"/>
              </a:ext>
            </a:extLst>
          </p:cNvPr>
          <p:cNvSpPr>
            <a:spLocks noGrp="1"/>
          </p:cNvSpPr>
          <p:nvPr>
            <p:ph idx="1"/>
          </p:nvPr>
        </p:nvSpPr>
        <p:spPr>
          <a:xfrm>
            <a:off x="511139" y="2081373"/>
            <a:ext cx="8121721" cy="4373573"/>
          </a:xfrm>
        </p:spPr>
        <p:txBody>
          <a:bodyPr/>
          <a:lstStyle/>
          <a:p>
            <a:pPr marL="285750" indent="-285750">
              <a:buFont typeface="Wingdings" panose="05000000000000000000" pitchFamily="2" charset="2"/>
              <a:buChar char="ü"/>
            </a:pPr>
            <a:r>
              <a:rPr lang="lv-LV" b="1" i="0" dirty="0">
                <a:solidFill>
                  <a:schemeClr val="accent4">
                    <a:lumMod val="50000"/>
                  </a:schemeClr>
                </a:solidFill>
                <a:effectLst/>
                <a:latin typeface="+mj-lt"/>
              </a:rPr>
              <a:t>Fonds katram sekmīgā projekta dalībniekam piešķir finansējumu:</a:t>
            </a:r>
            <a:br>
              <a:rPr lang="lv-LV" dirty="0">
                <a:solidFill>
                  <a:schemeClr val="accent4">
                    <a:lumMod val="50000"/>
                  </a:schemeClr>
                </a:solidFill>
                <a:latin typeface="+mj-lt"/>
              </a:rPr>
            </a:br>
            <a:r>
              <a:rPr lang="lv-LV" b="0" i="0" dirty="0">
                <a:solidFill>
                  <a:schemeClr val="accent4">
                    <a:lumMod val="50000"/>
                  </a:schemeClr>
                </a:solidFill>
                <a:effectLst/>
                <a:latin typeface="+mj-lt"/>
              </a:rPr>
              <a:t>• eksakto zinātņu jomā – 25 000 </a:t>
            </a:r>
            <a:r>
              <a:rPr lang="lv-LV" b="0" i="0" dirty="0" err="1">
                <a:solidFill>
                  <a:schemeClr val="accent4">
                    <a:lumMod val="50000"/>
                  </a:schemeClr>
                </a:solidFill>
                <a:effectLst/>
                <a:latin typeface="+mj-lt"/>
              </a:rPr>
              <a:t>euro</a:t>
            </a:r>
            <a:r>
              <a:rPr lang="lv-LV" b="0" i="0" dirty="0">
                <a:solidFill>
                  <a:schemeClr val="accent4">
                    <a:lumMod val="50000"/>
                  </a:schemeClr>
                </a:solidFill>
                <a:effectLst/>
                <a:latin typeface="+mj-lt"/>
              </a:rPr>
              <a:t>/ gadā;</a:t>
            </a:r>
            <a:br>
              <a:rPr lang="lv-LV" dirty="0">
                <a:solidFill>
                  <a:schemeClr val="accent4">
                    <a:lumMod val="50000"/>
                  </a:schemeClr>
                </a:solidFill>
                <a:latin typeface="+mj-lt"/>
              </a:rPr>
            </a:br>
            <a:r>
              <a:rPr lang="lv-LV" b="0" i="0" dirty="0">
                <a:solidFill>
                  <a:schemeClr val="accent4">
                    <a:lumMod val="50000"/>
                  </a:schemeClr>
                </a:solidFill>
                <a:effectLst/>
                <a:latin typeface="+mj-lt"/>
              </a:rPr>
              <a:t>• humanitāro un sociālo zinātņu jomā – 20 000 </a:t>
            </a:r>
            <a:r>
              <a:rPr lang="lv-LV" b="0" i="0" dirty="0" err="1">
                <a:solidFill>
                  <a:schemeClr val="accent4">
                    <a:lumMod val="50000"/>
                  </a:schemeClr>
                </a:solidFill>
                <a:effectLst/>
                <a:latin typeface="+mj-lt"/>
              </a:rPr>
              <a:t>euro</a:t>
            </a:r>
            <a:r>
              <a:rPr lang="lv-LV" b="0" i="0" dirty="0">
                <a:solidFill>
                  <a:schemeClr val="accent4">
                    <a:lumMod val="50000"/>
                  </a:schemeClr>
                </a:solidFill>
                <a:effectLst/>
                <a:latin typeface="+mj-lt"/>
              </a:rPr>
              <a:t>/ gadā.</a:t>
            </a:r>
          </a:p>
          <a:p>
            <a:pPr marL="285750" indent="-285750">
              <a:buFont typeface="Wingdings" panose="05000000000000000000" pitchFamily="2" charset="2"/>
              <a:buChar char="ü"/>
            </a:pPr>
            <a:endParaRPr lang="lv-LV" dirty="0">
              <a:solidFill>
                <a:schemeClr val="accent4">
                  <a:lumMod val="50000"/>
                </a:schemeClr>
              </a:solidFill>
              <a:latin typeface="+mj-lt"/>
            </a:endParaRPr>
          </a:p>
          <a:p>
            <a:pPr marL="285750" indent="-285750">
              <a:buFont typeface="Wingdings" panose="05000000000000000000" pitchFamily="2" charset="2"/>
              <a:buChar char="ü"/>
            </a:pPr>
            <a:r>
              <a:rPr lang="lv-LV" dirty="0">
                <a:solidFill>
                  <a:schemeClr val="accent4">
                    <a:lumMod val="50000"/>
                  </a:schemeClr>
                </a:solidFill>
                <a:latin typeface="+mj-lt"/>
              </a:rPr>
              <a:t>Projektu pieteikumi tiek pieņemti līdz </a:t>
            </a:r>
            <a:r>
              <a:rPr lang="lv-LV" u="sng" dirty="0">
                <a:solidFill>
                  <a:schemeClr val="accent4">
                    <a:lumMod val="50000"/>
                  </a:schemeClr>
                </a:solidFill>
                <a:latin typeface="+mj-lt"/>
              </a:rPr>
              <a:t>2023.gada 2.maijam plkst.17:00</a:t>
            </a:r>
            <a:r>
              <a:rPr lang="lv-LV" dirty="0">
                <a:solidFill>
                  <a:schemeClr val="accent4">
                    <a:lumMod val="50000"/>
                  </a:schemeClr>
                </a:solidFill>
                <a:latin typeface="+mj-lt"/>
              </a:rPr>
              <a:t>.</a:t>
            </a:r>
          </a:p>
          <a:p>
            <a:pPr marL="285750" indent="-285750">
              <a:buFont typeface="Wingdings" panose="05000000000000000000" pitchFamily="2" charset="2"/>
              <a:buChar char="ü"/>
            </a:pPr>
            <a:endParaRPr lang="lv-LV" u="sng" dirty="0">
              <a:solidFill>
                <a:schemeClr val="accent4">
                  <a:lumMod val="50000"/>
                </a:schemeClr>
              </a:solidFill>
              <a:latin typeface="+mj-lt"/>
            </a:endParaRPr>
          </a:p>
          <a:p>
            <a:pPr marL="285750" indent="-285750">
              <a:buFont typeface="Wingdings" panose="05000000000000000000" pitchFamily="2" charset="2"/>
              <a:buChar char="ü"/>
            </a:pPr>
            <a:r>
              <a:rPr lang="lv-LV" dirty="0">
                <a:solidFill>
                  <a:schemeClr val="accent4">
                    <a:lumMod val="50000"/>
                  </a:schemeClr>
                </a:solidFill>
                <a:latin typeface="+mj-lt"/>
              </a:rPr>
              <a:t>Konkursa rezultātu paziņošana paredzēta 2023.gada oktobrī/novembrī. </a:t>
            </a:r>
          </a:p>
          <a:p>
            <a:pPr marL="285750" indent="-285750">
              <a:buFont typeface="Wingdings" panose="05000000000000000000" pitchFamily="2" charset="2"/>
              <a:buChar char="ü"/>
            </a:pPr>
            <a:endParaRPr lang="lv-LV" dirty="0">
              <a:solidFill>
                <a:schemeClr val="accent4">
                  <a:lumMod val="50000"/>
                </a:schemeClr>
              </a:solidFill>
              <a:latin typeface="+mj-lt"/>
            </a:endParaRPr>
          </a:p>
          <a:p>
            <a:pPr marL="285750" indent="-285750">
              <a:buFont typeface="Wingdings" panose="05000000000000000000" pitchFamily="2" charset="2"/>
              <a:buChar char="ü"/>
            </a:pPr>
            <a:r>
              <a:rPr lang="lv-LV" dirty="0">
                <a:solidFill>
                  <a:schemeClr val="accent4">
                    <a:lumMod val="50000"/>
                  </a:schemeClr>
                </a:solidFill>
                <a:latin typeface="+mj-lt"/>
              </a:rPr>
              <a:t>Konkursā atbalstīto projektu īstenošana tiks uzsākta 2024.gada 1.janvārī.</a:t>
            </a:r>
          </a:p>
        </p:txBody>
      </p:sp>
    </p:spTree>
    <p:extLst>
      <p:ext uri="{BB962C8B-B14F-4D97-AF65-F5344CB8AC3E}">
        <p14:creationId xmlns:p14="http://schemas.microsoft.com/office/powerpoint/2010/main" val="3091795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124139" y="605658"/>
            <a:ext cx="6403412" cy="563792"/>
          </a:xfrm>
        </p:spPr>
        <p:txBody>
          <a:bodyPr>
            <a:normAutofit fontScale="90000"/>
          </a:bodyPr>
          <a:lstStyle/>
          <a:p>
            <a:pPr algn="ctr"/>
            <a:r>
              <a:rPr lang="lv-LV" dirty="0">
                <a:solidFill>
                  <a:srgbClr val="7030A0"/>
                </a:solidFill>
              </a:rPr>
              <a:t>Latvijas–Lietuvas–Taivānas zinātniskās sadarbības atbalsta fonds</a:t>
            </a:r>
          </a:p>
        </p:txBody>
      </p:sp>
      <p:sp>
        <p:nvSpPr>
          <p:cNvPr id="3" name="Slide Number Placeholder 2">
            <a:extLst>
              <a:ext uri="{FF2B5EF4-FFF2-40B4-BE49-F238E27FC236}">
                <a16:creationId xmlns:a16="http://schemas.microsoft.com/office/drawing/2014/main" id="{BD3F59B8-5405-2299-B5DA-B501F909B3C3}"/>
              </a:ext>
            </a:extLst>
          </p:cNvPr>
          <p:cNvSpPr>
            <a:spLocks noGrp="1"/>
          </p:cNvSpPr>
          <p:nvPr>
            <p:ph type="sldNum" sz="quarter" idx="13"/>
          </p:nvPr>
        </p:nvSpPr>
        <p:spPr/>
        <p:txBody>
          <a:bodyPr/>
          <a:lstStyle/>
          <a:p>
            <a:fld id="{42946E5A-BBED-4218-981B-333F83EE957B}" type="slidenum">
              <a:rPr lang="en-US" altLang="lv-LV" smtClean="0"/>
              <a:pPr/>
              <a:t>34</a:t>
            </a:fld>
            <a:endParaRPr lang="en-US" altLang="lv-LV"/>
          </a:p>
        </p:txBody>
      </p:sp>
      <p:sp>
        <p:nvSpPr>
          <p:cNvPr id="4" name="Content Placeholder 2">
            <a:extLst>
              <a:ext uri="{FF2B5EF4-FFF2-40B4-BE49-F238E27FC236}">
                <a16:creationId xmlns:a16="http://schemas.microsoft.com/office/drawing/2014/main" id="{2DFFB9AC-286F-2CD6-9F12-408375F51794}"/>
              </a:ext>
            </a:extLst>
          </p:cNvPr>
          <p:cNvSpPr>
            <a:spLocks noGrp="1"/>
          </p:cNvSpPr>
          <p:nvPr>
            <p:ph idx="1"/>
          </p:nvPr>
        </p:nvSpPr>
        <p:spPr>
          <a:xfrm>
            <a:off x="511175" y="1752600"/>
            <a:ext cx="8121650" cy="4373563"/>
          </a:xfrm>
        </p:spPr>
        <p:txBody>
          <a:bodyPr>
            <a:normAutofit/>
          </a:bodyPr>
          <a:lstStyle/>
          <a:p>
            <a:pPr algn="l"/>
            <a:endParaRPr lang="lv-LV" sz="2400" dirty="0">
              <a:solidFill>
                <a:schemeClr val="accent4">
                  <a:lumMod val="50000"/>
                </a:schemeClr>
              </a:solidFill>
              <a:latin typeface="Calibri" panose="020F0502020204030204"/>
            </a:endParaRPr>
          </a:p>
          <a:p>
            <a:pPr algn="l"/>
            <a:r>
              <a:rPr lang="lv-LV" sz="2200" dirty="0">
                <a:solidFill>
                  <a:schemeClr val="accent4">
                    <a:lumMod val="50000"/>
                  </a:schemeClr>
                </a:solidFill>
                <a:latin typeface="Calibri" panose="020F0502020204030204"/>
              </a:rPr>
              <a:t>Plašāka informācija par konkursu: </a:t>
            </a:r>
            <a:r>
              <a:rPr lang="lv-LV" sz="2200" dirty="0">
                <a:solidFill>
                  <a:schemeClr val="accent4">
                    <a:lumMod val="50000"/>
                  </a:schemeClr>
                </a:solidFill>
                <a:latin typeface="Calibri" panose="020F0502020204030204"/>
                <a:hlinkClick r:id="rId2">
                  <a:extLst>
                    <a:ext uri="{A12FA001-AC4F-418D-AE19-62706E023703}">
                      <ahyp:hlinkClr xmlns:ahyp="http://schemas.microsoft.com/office/drawing/2018/hyperlinkcolor" val="tx"/>
                    </a:ext>
                  </a:extLst>
                </a:hlinkClick>
              </a:rPr>
              <a:t>https://lzp.gov.lv/programmas/latvijas-lietuvas-taivanas-zinatniskas-sadarbibas-atbalsta-fonds/projektu-konkursi/</a:t>
            </a:r>
            <a:r>
              <a:rPr lang="lv-LV" sz="2200" dirty="0">
                <a:solidFill>
                  <a:schemeClr val="accent4">
                    <a:lumMod val="50000"/>
                  </a:schemeClr>
                </a:solidFill>
                <a:latin typeface="Calibri" panose="020F0502020204030204"/>
              </a:rPr>
              <a:t> </a:t>
            </a:r>
          </a:p>
          <a:p>
            <a:pPr algn="l">
              <a:spcBef>
                <a:spcPts val="0"/>
              </a:spcBef>
            </a:pPr>
            <a:endParaRPr lang="lv-LV" sz="22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Kontaktinformācija:</a:t>
            </a:r>
            <a:br>
              <a:rPr lang="lv-LV" sz="2200" dirty="0">
                <a:solidFill>
                  <a:schemeClr val="accent4">
                    <a:lumMod val="50000"/>
                  </a:schemeClr>
                </a:solidFill>
                <a:latin typeface="Calibri" panose="020F0502020204030204"/>
              </a:rPr>
            </a:br>
            <a:endParaRPr lang="lv-LV" sz="2200" dirty="0">
              <a:solidFill>
                <a:schemeClr val="accent4">
                  <a:lumMod val="50000"/>
                </a:schemeClr>
              </a:solidFill>
              <a:latin typeface="Calibri" panose="020F0502020204030204"/>
            </a:endParaRPr>
          </a:p>
          <a:p>
            <a:pPr algn="l">
              <a:spcBef>
                <a:spcPts val="0"/>
              </a:spcBef>
            </a:pPr>
            <a:r>
              <a:rPr lang="lv-LV" sz="2200" b="1" dirty="0">
                <a:solidFill>
                  <a:schemeClr val="accent4">
                    <a:lumMod val="50000"/>
                  </a:schemeClr>
                </a:solidFill>
                <a:latin typeface="Calibri" panose="020F0502020204030204"/>
              </a:rPr>
              <a:t>Līva Griņeviča</a:t>
            </a:r>
          </a:p>
          <a:p>
            <a:pPr algn="l">
              <a:spcBef>
                <a:spcPts val="0"/>
              </a:spcBef>
            </a:pPr>
            <a:r>
              <a:rPr lang="lv-LV" sz="2200" dirty="0">
                <a:solidFill>
                  <a:schemeClr val="accent4">
                    <a:lumMod val="50000"/>
                  </a:schemeClr>
                </a:solidFill>
                <a:latin typeface="Calibri" panose="020F0502020204030204"/>
              </a:rPr>
              <a:t>tālr. </a:t>
            </a:r>
            <a:r>
              <a:rPr lang="en-US" sz="2200" dirty="0">
                <a:solidFill>
                  <a:schemeClr val="accent4">
                    <a:lumMod val="50000"/>
                  </a:schemeClr>
                </a:solidFill>
                <a:latin typeface="Calibri" panose="020F0502020204030204"/>
              </a:rPr>
              <a:t>28244527</a:t>
            </a:r>
            <a:endParaRPr lang="lv-LV" sz="22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e-pasts: </a:t>
            </a:r>
            <a:r>
              <a:rPr lang="en-US" sz="2200" dirty="0">
                <a:solidFill>
                  <a:schemeClr val="accent4">
                    <a:lumMod val="50000"/>
                  </a:schemeClr>
                </a:solidFill>
                <a:latin typeface="Calibri" panose="020F0502020204030204"/>
                <a:hlinkClick r:id="rId3">
                  <a:extLst>
                    <a:ext uri="{A12FA001-AC4F-418D-AE19-62706E023703}">
                      <ahyp:hlinkClr xmlns:ahyp="http://schemas.microsoft.com/office/drawing/2018/hyperlinkcolor" val="tx"/>
                    </a:ext>
                  </a:extLst>
                </a:hlinkClick>
              </a:rPr>
              <a:t>liva.grinevica@lzp.gov.lv</a:t>
            </a:r>
            <a:r>
              <a:rPr lang="lv-LV" sz="2200" dirty="0">
                <a:solidFill>
                  <a:schemeClr val="accent4">
                    <a:lumMod val="50000"/>
                  </a:schemeClr>
                </a:solidFill>
                <a:latin typeface="Calibri" panose="020F0502020204030204"/>
              </a:rPr>
              <a:t> </a:t>
            </a:r>
            <a:endParaRPr lang="lv-LV" dirty="0">
              <a:solidFill>
                <a:schemeClr val="accent4">
                  <a:lumMod val="50000"/>
                </a:schemeClr>
              </a:solidFill>
            </a:endParaRPr>
          </a:p>
        </p:txBody>
      </p:sp>
    </p:spTree>
    <p:extLst>
      <p:ext uri="{BB962C8B-B14F-4D97-AF65-F5344CB8AC3E}">
        <p14:creationId xmlns:p14="http://schemas.microsoft.com/office/powerpoint/2010/main" val="7526466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1917290" y="2583721"/>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3" name="Slide Number Placeholder 2">
            <a:extLst>
              <a:ext uri="{FF2B5EF4-FFF2-40B4-BE49-F238E27FC236}">
                <a16:creationId xmlns:a16="http://schemas.microsoft.com/office/drawing/2014/main" id="{7BC2919D-6F2E-CA83-456D-85A556F440C9}"/>
              </a:ext>
            </a:extLst>
          </p:cNvPr>
          <p:cNvSpPr>
            <a:spLocks noGrp="1"/>
          </p:cNvSpPr>
          <p:nvPr>
            <p:ph type="sldNum" sz="quarter" idx="13"/>
          </p:nvPr>
        </p:nvSpPr>
        <p:spPr/>
        <p:txBody>
          <a:bodyPr/>
          <a:lstStyle/>
          <a:p>
            <a:fld id="{42946E5A-BBED-4218-981B-333F83EE957B}" type="slidenum">
              <a:rPr lang="en-US" altLang="lv-LV" smtClean="0"/>
              <a:pPr/>
              <a:t>35</a:t>
            </a:fld>
            <a:endParaRPr lang="en-US" altLang="lv-LV"/>
          </a:p>
        </p:txBody>
      </p:sp>
    </p:spTree>
    <p:extLst>
      <p:ext uri="{BB962C8B-B14F-4D97-AF65-F5344CB8AC3E}">
        <p14:creationId xmlns:p14="http://schemas.microsoft.com/office/powerpoint/2010/main" val="4228275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03183" y="452918"/>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5" name="Slide Number Placeholder 4">
            <a:extLst>
              <a:ext uri="{FF2B5EF4-FFF2-40B4-BE49-F238E27FC236}">
                <a16:creationId xmlns:a16="http://schemas.microsoft.com/office/drawing/2014/main" id="{626641C0-7AF3-5776-1E74-C031B5BE50BE}"/>
              </a:ext>
            </a:extLst>
          </p:cNvPr>
          <p:cNvSpPr>
            <a:spLocks noGrp="1"/>
          </p:cNvSpPr>
          <p:nvPr>
            <p:ph type="sldNum" sz="quarter" idx="13"/>
          </p:nvPr>
        </p:nvSpPr>
        <p:spPr/>
        <p:txBody>
          <a:bodyPr/>
          <a:lstStyle/>
          <a:p>
            <a:fld id="{42946E5A-BBED-4218-981B-333F83EE957B}" type="slidenum">
              <a:rPr lang="en-US" altLang="lv-LV" smtClean="0"/>
              <a:pPr/>
              <a:t>36</a:t>
            </a:fld>
            <a:endParaRPr lang="en-US" altLang="lv-LV"/>
          </a:p>
        </p:txBody>
      </p:sp>
      <p:sp>
        <p:nvSpPr>
          <p:cNvPr id="7" name="Content Placeholder 4">
            <a:extLst>
              <a:ext uri="{FF2B5EF4-FFF2-40B4-BE49-F238E27FC236}">
                <a16:creationId xmlns:a16="http://schemas.microsoft.com/office/drawing/2014/main" id="{13FD8DEB-9AF1-586D-93D7-F9F14785D57C}"/>
              </a:ext>
            </a:extLst>
          </p:cNvPr>
          <p:cNvSpPr>
            <a:spLocks noGrp="1"/>
          </p:cNvSpPr>
          <p:nvPr>
            <p:ph idx="1"/>
          </p:nvPr>
        </p:nvSpPr>
        <p:spPr>
          <a:xfrm>
            <a:off x="412679" y="2316158"/>
            <a:ext cx="8121721" cy="4373573"/>
          </a:xfrm>
        </p:spPr>
        <p:txBody>
          <a:bodyPr>
            <a:normAutofit/>
          </a:bodyPr>
          <a:lstStyle/>
          <a:p>
            <a:pPr marL="342900" indent="-342900" algn="just">
              <a:buFont typeface="Wingdings" panose="05000000000000000000" pitchFamily="2" charset="2"/>
              <a:buChar char="ü"/>
            </a:pPr>
            <a:r>
              <a:rPr lang="lv-LV" sz="1800" i="1" dirty="0" err="1">
                <a:solidFill>
                  <a:schemeClr val="accent4">
                    <a:lumMod val="50000"/>
                  </a:schemeClr>
                </a:solidFill>
              </a:rPr>
              <a:t>Hubert</a:t>
            </a:r>
            <a:r>
              <a:rPr lang="lv-LV" sz="1800" i="1" dirty="0">
                <a:solidFill>
                  <a:schemeClr val="accent4">
                    <a:lumMod val="50000"/>
                  </a:schemeClr>
                </a:solidFill>
              </a:rPr>
              <a:t> </a:t>
            </a:r>
            <a:r>
              <a:rPr lang="lv-LV" sz="1800" i="1" dirty="0" err="1">
                <a:solidFill>
                  <a:schemeClr val="accent4">
                    <a:lumMod val="50000"/>
                  </a:schemeClr>
                </a:solidFill>
              </a:rPr>
              <a:t>Curien</a:t>
            </a:r>
            <a:r>
              <a:rPr lang="lv-LV" sz="1800" i="1" dirty="0">
                <a:solidFill>
                  <a:schemeClr val="accent4">
                    <a:lumMod val="50000"/>
                  </a:schemeClr>
                </a:solidFill>
              </a:rPr>
              <a:t> </a:t>
            </a:r>
            <a:r>
              <a:rPr lang="lv-LV" sz="1800" dirty="0">
                <a:solidFill>
                  <a:schemeClr val="accent4">
                    <a:lumMod val="50000"/>
                  </a:schemeClr>
                </a:solidFill>
              </a:rPr>
              <a:t>partnerības programma OSMOZE: Latvijas – Francijas sadarbības programma zinātnes un tehnoloģiju attīstības jomās.</a:t>
            </a:r>
          </a:p>
          <a:p>
            <a:pPr marL="342900" indent="-342900" algn="just">
              <a:buFont typeface="Wingdings" panose="05000000000000000000" pitchFamily="2" charset="2"/>
              <a:buChar char="ü"/>
            </a:pPr>
            <a:endParaRPr lang="lv-LV" sz="1800" dirty="0">
              <a:solidFill>
                <a:schemeClr val="accent4">
                  <a:lumMod val="50000"/>
                </a:schemeClr>
              </a:solidFill>
            </a:endParaRPr>
          </a:p>
          <a:p>
            <a:pPr marL="342900" indent="-342900" algn="just">
              <a:buFont typeface="Wingdings" panose="05000000000000000000" pitchFamily="2" charset="2"/>
              <a:buChar char="ü"/>
            </a:pPr>
            <a:r>
              <a:rPr lang="lv-LV" sz="1800" dirty="0">
                <a:solidFill>
                  <a:schemeClr val="accent4">
                    <a:lumMod val="50000"/>
                  </a:schemeClr>
                </a:solidFill>
              </a:rPr>
              <a:t>Mērķis: veicināt un attīstīt augsta līmeņa zinātniski pētniecisko sadarbību starp Latvijas un Francijas zinātniskajām grupām, lai sekmētu augsta līmeņa zinātnisko pētījumu īstenošanu un konkurētspējīgu tehnoloģiju izstrādi.</a:t>
            </a:r>
          </a:p>
        </p:txBody>
      </p:sp>
    </p:spTree>
    <p:extLst>
      <p:ext uri="{BB962C8B-B14F-4D97-AF65-F5344CB8AC3E}">
        <p14:creationId xmlns:p14="http://schemas.microsoft.com/office/powerpoint/2010/main" val="1140332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03183" y="452918"/>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5" name="Slide Number Placeholder 4">
            <a:extLst>
              <a:ext uri="{FF2B5EF4-FFF2-40B4-BE49-F238E27FC236}">
                <a16:creationId xmlns:a16="http://schemas.microsoft.com/office/drawing/2014/main" id="{626641C0-7AF3-5776-1E74-C031B5BE50BE}"/>
              </a:ext>
            </a:extLst>
          </p:cNvPr>
          <p:cNvSpPr>
            <a:spLocks noGrp="1"/>
          </p:cNvSpPr>
          <p:nvPr>
            <p:ph type="sldNum" sz="quarter" idx="13"/>
          </p:nvPr>
        </p:nvSpPr>
        <p:spPr/>
        <p:txBody>
          <a:bodyPr/>
          <a:lstStyle/>
          <a:p>
            <a:fld id="{42946E5A-BBED-4218-981B-333F83EE957B}" type="slidenum">
              <a:rPr lang="en-US" altLang="lv-LV" smtClean="0"/>
              <a:pPr/>
              <a:t>37</a:t>
            </a:fld>
            <a:endParaRPr lang="en-US" altLang="lv-LV"/>
          </a:p>
        </p:txBody>
      </p:sp>
      <p:sp>
        <p:nvSpPr>
          <p:cNvPr id="7" name="Content Placeholder 4">
            <a:extLst>
              <a:ext uri="{FF2B5EF4-FFF2-40B4-BE49-F238E27FC236}">
                <a16:creationId xmlns:a16="http://schemas.microsoft.com/office/drawing/2014/main" id="{13FD8DEB-9AF1-586D-93D7-F9F14785D57C}"/>
              </a:ext>
            </a:extLst>
          </p:cNvPr>
          <p:cNvSpPr>
            <a:spLocks noGrp="1"/>
          </p:cNvSpPr>
          <p:nvPr>
            <p:ph idx="1"/>
          </p:nvPr>
        </p:nvSpPr>
        <p:spPr>
          <a:xfrm>
            <a:off x="511139" y="1752600"/>
            <a:ext cx="8121721" cy="4652482"/>
          </a:xfrm>
        </p:spPr>
        <p:txBody>
          <a:bodyPr>
            <a:normAutofit fontScale="85000" lnSpcReduction="10000"/>
          </a:bodyPr>
          <a:lstStyle/>
          <a:p>
            <a:pPr marL="342900" indent="-342900">
              <a:buFont typeface="Wingdings" panose="05000000000000000000" pitchFamily="2" charset="2"/>
              <a:buChar char="ü"/>
            </a:pPr>
            <a:r>
              <a:rPr lang="lv-LV" dirty="0">
                <a:solidFill>
                  <a:schemeClr val="accent4">
                    <a:lumMod val="50000"/>
                  </a:schemeClr>
                </a:solidFill>
              </a:rPr>
              <a:t>Mobilitātes projekta aktivitāte - savstarpējie īslaicīgās (līdz 30 kalendārajām dienām) </a:t>
            </a:r>
            <a:r>
              <a:rPr lang="lv-LV" b="1" dirty="0">
                <a:solidFill>
                  <a:schemeClr val="accent4">
                    <a:lumMod val="50000"/>
                  </a:schemeClr>
                </a:solidFill>
              </a:rPr>
              <a:t>mobilitātes pasākumi</a:t>
            </a:r>
            <a:r>
              <a:rPr lang="lv-LV" dirty="0">
                <a:solidFill>
                  <a:schemeClr val="accent4">
                    <a:lumMod val="50000"/>
                  </a:schemeClr>
                </a:solidFill>
              </a:rPr>
              <a:t>.</a:t>
            </a:r>
          </a:p>
          <a:p>
            <a:pPr marL="342900" indent="-342900">
              <a:buFont typeface="Wingdings" panose="05000000000000000000" pitchFamily="2" charset="2"/>
              <a:buChar char="ü"/>
            </a:pPr>
            <a:r>
              <a:rPr lang="lv-LV" dirty="0">
                <a:solidFill>
                  <a:schemeClr val="accent4">
                    <a:lumMod val="50000"/>
                  </a:schemeClr>
                </a:solidFill>
              </a:rPr>
              <a:t>Mobilitātes projektus var pieteikt visās fundamentālo un lietišķo pētījumu nozarēs, tai skaitā humanitārajās un sociālajās zinātnēs. </a:t>
            </a:r>
          </a:p>
          <a:p>
            <a:pPr marL="342900" indent="-342900">
              <a:buFont typeface="Wingdings" panose="05000000000000000000" pitchFamily="2" charset="2"/>
              <a:buChar char="ü"/>
            </a:pPr>
            <a:r>
              <a:rPr lang="lv-LV" dirty="0">
                <a:solidFill>
                  <a:schemeClr val="accent4">
                    <a:lumMod val="50000"/>
                  </a:schemeClr>
                </a:solidFill>
              </a:rPr>
              <a:t>Projektu vienlaikus īsteno Latvijas un Francijas projekta dalībnieki, savstarpēji sadarbojoties.</a:t>
            </a:r>
          </a:p>
          <a:p>
            <a:pPr marL="342900" indent="-342900">
              <a:buFont typeface="Wingdings" panose="05000000000000000000" pitchFamily="2" charset="2"/>
              <a:buChar char="ü"/>
            </a:pPr>
            <a:r>
              <a:rPr lang="lv-LV" dirty="0">
                <a:solidFill>
                  <a:schemeClr val="accent4">
                    <a:lumMod val="50000"/>
                  </a:schemeClr>
                </a:solidFill>
              </a:rPr>
              <a:t>Projektu var iesniegt zinātniskā institūcija un valsts vai privātais uzņēmums.</a:t>
            </a:r>
          </a:p>
          <a:p>
            <a:pPr marL="342900" indent="-342900">
              <a:buFont typeface="Wingdings" panose="05000000000000000000" pitchFamily="2" charset="2"/>
              <a:buChar char="ü"/>
            </a:pPr>
            <a:r>
              <a:rPr lang="lv-LV" dirty="0">
                <a:solidFill>
                  <a:schemeClr val="accent4">
                    <a:lumMod val="50000"/>
                  </a:schemeClr>
                </a:solidFill>
              </a:rPr>
              <a:t>Latvijas dalībnieka zinātniskais vadītājs var piedalīties tikai vienā projektā.</a:t>
            </a:r>
          </a:p>
          <a:p>
            <a:pPr marL="342900" indent="-342900">
              <a:buFont typeface="Wingdings" panose="05000000000000000000" pitchFamily="2" charset="2"/>
              <a:buChar char="ü"/>
            </a:pPr>
            <a:r>
              <a:rPr lang="lv-LV" dirty="0">
                <a:solidFill>
                  <a:schemeClr val="accent4">
                    <a:lumMod val="50000"/>
                  </a:schemeClr>
                </a:solidFill>
              </a:rPr>
              <a:t>Latvijas dalībnieks izstrādā projektu latviešu valodā un iesniedz to Padomē kopā ar:</a:t>
            </a:r>
          </a:p>
          <a:p>
            <a:pPr marL="1104900" lvl="1" indent="-342900">
              <a:buFont typeface="Wingdings" panose="05000000000000000000" pitchFamily="2" charset="2"/>
              <a:buChar char="ü"/>
            </a:pPr>
            <a:r>
              <a:rPr lang="lv-LV" dirty="0">
                <a:solidFill>
                  <a:schemeClr val="accent4">
                    <a:lumMod val="50000"/>
                  </a:schemeClr>
                </a:solidFill>
              </a:rPr>
              <a:t>mobilitātes projekta tāmi;</a:t>
            </a:r>
          </a:p>
          <a:p>
            <a:pPr marL="1104900" lvl="1" indent="-342900">
              <a:buFont typeface="Wingdings" panose="05000000000000000000" pitchFamily="2" charset="2"/>
              <a:buChar char="ü"/>
            </a:pPr>
            <a:r>
              <a:rPr lang="lv-LV" dirty="0">
                <a:solidFill>
                  <a:schemeClr val="accent4">
                    <a:lumMod val="50000"/>
                  </a:schemeClr>
                </a:solidFill>
              </a:rPr>
              <a:t>projekta dalībnieku zinātnisko vadītāju CV (latviešu vai angļu valodā);</a:t>
            </a:r>
          </a:p>
          <a:p>
            <a:pPr marL="1104900" lvl="1" indent="-342900">
              <a:buFont typeface="Wingdings" panose="05000000000000000000" pitchFamily="2" charset="2"/>
              <a:buChar char="ü"/>
            </a:pPr>
            <a:r>
              <a:rPr lang="lv-LV" dirty="0">
                <a:solidFill>
                  <a:schemeClr val="accent4">
                    <a:lumMod val="50000"/>
                  </a:schemeClr>
                </a:solidFill>
              </a:rPr>
              <a:t>pilnvaras kopiju (ja attiecināms).</a:t>
            </a:r>
          </a:p>
          <a:p>
            <a:pPr marL="342900" indent="-342900">
              <a:buFont typeface="Wingdings" panose="05000000000000000000" pitchFamily="2" charset="2"/>
              <a:buChar char="ü"/>
            </a:pPr>
            <a:r>
              <a:rPr lang="lv-LV" dirty="0">
                <a:solidFill>
                  <a:schemeClr val="accent4">
                    <a:lumMod val="50000"/>
                  </a:schemeClr>
                </a:solidFill>
              </a:rPr>
              <a:t>Francijas puses dalībnieks projektu sagatavo un iesniedz saskaņā ar Francijas puses konkursa noteikumiem.</a:t>
            </a:r>
          </a:p>
        </p:txBody>
      </p:sp>
    </p:spTree>
    <p:extLst>
      <p:ext uri="{BB962C8B-B14F-4D97-AF65-F5344CB8AC3E}">
        <p14:creationId xmlns:p14="http://schemas.microsoft.com/office/powerpoint/2010/main" val="18294765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03183" y="452918"/>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5" name="Slide Number Placeholder 4">
            <a:extLst>
              <a:ext uri="{FF2B5EF4-FFF2-40B4-BE49-F238E27FC236}">
                <a16:creationId xmlns:a16="http://schemas.microsoft.com/office/drawing/2014/main" id="{626641C0-7AF3-5776-1E74-C031B5BE50BE}"/>
              </a:ext>
            </a:extLst>
          </p:cNvPr>
          <p:cNvSpPr>
            <a:spLocks noGrp="1"/>
          </p:cNvSpPr>
          <p:nvPr>
            <p:ph type="sldNum" sz="quarter" idx="13"/>
          </p:nvPr>
        </p:nvSpPr>
        <p:spPr/>
        <p:txBody>
          <a:bodyPr/>
          <a:lstStyle/>
          <a:p>
            <a:fld id="{42946E5A-BBED-4218-981B-333F83EE957B}" type="slidenum">
              <a:rPr lang="en-US" altLang="lv-LV" smtClean="0"/>
              <a:pPr/>
              <a:t>38</a:t>
            </a:fld>
            <a:endParaRPr lang="en-US" altLang="lv-LV"/>
          </a:p>
        </p:txBody>
      </p:sp>
      <p:sp>
        <p:nvSpPr>
          <p:cNvPr id="7" name="Content Placeholder 4">
            <a:extLst>
              <a:ext uri="{FF2B5EF4-FFF2-40B4-BE49-F238E27FC236}">
                <a16:creationId xmlns:a16="http://schemas.microsoft.com/office/drawing/2014/main" id="{13FD8DEB-9AF1-586D-93D7-F9F14785D57C}"/>
              </a:ext>
            </a:extLst>
          </p:cNvPr>
          <p:cNvSpPr>
            <a:spLocks noGrp="1"/>
          </p:cNvSpPr>
          <p:nvPr>
            <p:ph idx="1"/>
          </p:nvPr>
        </p:nvSpPr>
        <p:spPr>
          <a:xfrm>
            <a:off x="511139" y="1752600"/>
            <a:ext cx="8121721" cy="4373573"/>
          </a:xfrm>
        </p:spPr>
        <p:txBody>
          <a:bodyPr>
            <a:normAutofit fontScale="85000" lnSpcReduction="10000"/>
          </a:bodyPr>
          <a:lstStyle/>
          <a:p>
            <a:r>
              <a:rPr lang="lv-LV" dirty="0">
                <a:solidFill>
                  <a:schemeClr val="accent4">
                    <a:lumMod val="50000"/>
                  </a:schemeClr>
                </a:solidFill>
              </a:rPr>
              <a:t>Latvijas dalībnieka mobilitātes pasākumu izdevumi:</a:t>
            </a:r>
          </a:p>
          <a:p>
            <a:pPr marL="342900" indent="-342900">
              <a:buFont typeface="Wingdings" panose="05000000000000000000" pitchFamily="2" charset="2"/>
              <a:buChar char="ü"/>
            </a:pPr>
            <a:r>
              <a:rPr lang="lv-LV" dirty="0">
                <a:solidFill>
                  <a:schemeClr val="accent4">
                    <a:lumMod val="50000"/>
                  </a:schemeClr>
                </a:solidFill>
              </a:rPr>
              <a:t>dienas nauda;</a:t>
            </a:r>
          </a:p>
          <a:p>
            <a:pPr marL="342900" indent="-342900">
              <a:buFont typeface="Wingdings" panose="05000000000000000000" pitchFamily="2" charset="2"/>
              <a:buChar char="ü"/>
            </a:pPr>
            <a:r>
              <a:rPr lang="lv-LV" dirty="0">
                <a:solidFill>
                  <a:schemeClr val="accent4">
                    <a:lumMod val="50000"/>
                  </a:schemeClr>
                </a:solidFill>
              </a:rPr>
              <a:t>ceļa (transporta) izdevumi;</a:t>
            </a:r>
          </a:p>
          <a:p>
            <a:pPr marL="342900" indent="-342900">
              <a:buFont typeface="Wingdings" panose="05000000000000000000" pitchFamily="2" charset="2"/>
              <a:buChar char="ü"/>
            </a:pPr>
            <a:r>
              <a:rPr lang="lv-LV" dirty="0">
                <a:solidFill>
                  <a:schemeClr val="accent4">
                    <a:lumMod val="50000"/>
                  </a:schemeClr>
                </a:solidFill>
              </a:rPr>
              <a:t>apdrošināšanas polises iegādes izdevumi;</a:t>
            </a:r>
          </a:p>
          <a:p>
            <a:pPr marL="342900" indent="-342900">
              <a:buFont typeface="Wingdings" panose="05000000000000000000" pitchFamily="2" charset="2"/>
              <a:buChar char="ü"/>
            </a:pPr>
            <a:r>
              <a:rPr lang="lv-LV" dirty="0">
                <a:solidFill>
                  <a:schemeClr val="accent4">
                    <a:lumMod val="50000"/>
                  </a:schemeClr>
                </a:solidFill>
              </a:rPr>
              <a:t>izdevumi par viesnīcu (naktsmītni).</a:t>
            </a:r>
          </a:p>
          <a:p>
            <a:pPr marL="342900" indent="-342900">
              <a:buFont typeface="Wingdings" panose="05000000000000000000" pitchFamily="2" charset="2"/>
              <a:buChar char="ü"/>
            </a:pPr>
            <a:endParaRPr lang="lv-LV" dirty="0">
              <a:solidFill>
                <a:schemeClr val="accent4">
                  <a:lumMod val="50000"/>
                </a:schemeClr>
              </a:solidFill>
            </a:endParaRPr>
          </a:p>
          <a:p>
            <a:r>
              <a:rPr lang="lv-LV" dirty="0">
                <a:solidFill>
                  <a:schemeClr val="accent4">
                    <a:lumMod val="50000"/>
                  </a:schemeClr>
                </a:solidFill>
              </a:rPr>
              <a:t>Mobilitātes izmaksu kopsumma kalendārajam gadam nepārsniedz </a:t>
            </a:r>
            <a:r>
              <a:rPr lang="lv-LV" b="1" dirty="0">
                <a:solidFill>
                  <a:schemeClr val="accent4">
                    <a:lumMod val="50000"/>
                  </a:schemeClr>
                </a:solidFill>
              </a:rPr>
              <a:t>5 000 EUR</a:t>
            </a:r>
            <a:r>
              <a:rPr lang="lv-LV" dirty="0">
                <a:solidFill>
                  <a:schemeClr val="accent4">
                    <a:lumMod val="50000"/>
                  </a:schemeClr>
                </a:solidFill>
              </a:rPr>
              <a:t>.</a:t>
            </a:r>
          </a:p>
          <a:p>
            <a:endParaRPr lang="lv-LV" dirty="0">
              <a:solidFill>
                <a:schemeClr val="accent4">
                  <a:lumMod val="50000"/>
                </a:schemeClr>
              </a:solidFill>
            </a:endParaRPr>
          </a:p>
          <a:p>
            <a:r>
              <a:rPr lang="lv-LV" dirty="0">
                <a:solidFill>
                  <a:schemeClr val="accent4">
                    <a:lumMod val="50000"/>
                  </a:schemeClr>
                </a:solidFill>
              </a:rPr>
              <a:t>Mobilitātes izmaksas sedz atbilstoši Ministru kabineta 2010. gada 12. oktobra noteikumiem Nr. 969 “Kārtība, kādā atlīdzināmi ar komandējumiem saistītie izdevumi”.</a:t>
            </a:r>
          </a:p>
          <a:p>
            <a:endParaRPr lang="lv-LV" dirty="0">
              <a:solidFill>
                <a:schemeClr val="accent4">
                  <a:lumMod val="50000"/>
                </a:schemeClr>
              </a:solidFill>
            </a:endParaRPr>
          </a:p>
          <a:p>
            <a:r>
              <a:rPr lang="lv-LV" dirty="0">
                <a:solidFill>
                  <a:schemeClr val="accent4">
                    <a:lumMod val="50000"/>
                  </a:schemeClr>
                </a:solidFill>
              </a:rPr>
              <a:t>Programmas ietvaros netiek segtas izmaksas, kas nepieciešamas dalībai konferencēs un kongresos, un projekta pētniecības darbu īstenošanai.</a:t>
            </a:r>
          </a:p>
        </p:txBody>
      </p:sp>
    </p:spTree>
    <p:extLst>
      <p:ext uri="{BB962C8B-B14F-4D97-AF65-F5344CB8AC3E}">
        <p14:creationId xmlns:p14="http://schemas.microsoft.com/office/powerpoint/2010/main" val="3305067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03183" y="452918"/>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5" name="Slide Number Placeholder 4">
            <a:extLst>
              <a:ext uri="{FF2B5EF4-FFF2-40B4-BE49-F238E27FC236}">
                <a16:creationId xmlns:a16="http://schemas.microsoft.com/office/drawing/2014/main" id="{626641C0-7AF3-5776-1E74-C031B5BE50BE}"/>
              </a:ext>
            </a:extLst>
          </p:cNvPr>
          <p:cNvSpPr>
            <a:spLocks noGrp="1"/>
          </p:cNvSpPr>
          <p:nvPr>
            <p:ph type="sldNum" sz="quarter" idx="13"/>
          </p:nvPr>
        </p:nvSpPr>
        <p:spPr/>
        <p:txBody>
          <a:bodyPr/>
          <a:lstStyle/>
          <a:p>
            <a:fld id="{42946E5A-BBED-4218-981B-333F83EE957B}" type="slidenum">
              <a:rPr lang="en-US" altLang="lv-LV" smtClean="0"/>
              <a:pPr/>
              <a:t>39</a:t>
            </a:fld>
            <a:endParaRPr lang="en-US" altLang="lv-LV"/>
          </a:p>
        </p:txBody>
      </p:sp>
      <p:sp>
        <p:nvSpPr>
          <p:cNvPr id="7" name="Content Placeholder 4">
            <a:extLst>
              <a:ext uri="{FF2B5EF4-FFF2-40B4-BE49-F238E27FC236}">
                <a16:creationId xmlns:a16="http://schemas.microsoft.com/office/drawing/2014/main" id="{13FD8DEB-9AF1-586D-93D7-F9F14785D57C}"/>
              </a:ext>
            </a:extLst>
          </p:cNvPr>
          <p:cNvSpPr>
            <a:spLocks noGrp="1"/>
          </p:cNvSpPr>
          <p:nvPr>
            <p:ph idx="1"/>
          </p:nvPr>
        </p:nvSpPr>
        <p:spPr>
          <a:xfrm>
            <a:off x="511139" y="1752600"/>
            <a:ext cx="8121721" cy="4373573"/>
          </a:xfrm>
        </p:spPr>
        <p:txBody>
          <a:bodyPr>
            <a:normAutofit/>
          </a:bodyPr>
          <a:lstStyle/>
          <a:p>
            <a:pPr marL="342900" indent="-342900">
              <a:buFont typeface="Wingdings" panose="05000000000000000000" pitchFamily="2" charset="2"/>
              <a:buChar char="ü"/>
            </a:pPr>
            <a:endParaRPr lang="lv-LV" sz="1800" dirty="0">
              <a:solidFill>
                <a:schemeClr val="accent4">
                  <a:lumMod val="50000"/>
                </a:schemeClr>
              </a:solidFill>
            </a:endParaRPr>
          </a:p>
          <a:p>
            <a:pPr marL="342900" indent="-342900">
              <a:buFont typeface="Wingdings" panose="05000000000000000000" pitchFamily="2" charset="2"/>
              <a:buChar char="ü"/>
            </a:pPr>
            <a:endParaRPr lang="lv-LV" sz="1800" dirty="0">
              <a:solidFill>
                <a:schemeClr val="accent4">
                  <a:lumMod val="50000"/>
                </a:schemeClr>
              </a:solidFill>
            </a:endParaRPr>
          </a:p>
          <a:p>
            <a:pPr marL="342900" indent="-342900">
              <a:buFont typeface="Wingdings" panose="05000000000000000000" pitchFamily="2" charset="2"/>
              <a:buChar char="ü"/>
            </a:pPr>
            <a:r>
              <a:rPr lang="lv-LV" sz="1800" dirty="0">
                <a:solidFill>
                  <a:schemeClr val="accent4">
                    <a:lumMod val="50000"/>
                  </a:schemeClr>
                </a:solidFill>
              </a:rPr>
              <a:t>Projekta iesniegšanas termiņš - </a:t>
            </a:r>
            <a:r>
              <a:rPr lang="lv-LV" sz="1800" b="1" dirty="0">
                <a:solidFill>
                  <a:schemeClr val="accent4">
                    <a:lumMod val="50000"/>
                  </a:schemeClr>
                </a:solidFill>
              </a:rPr>
              <a:t>2023. gada 31.maijs </a:t>
            </a:r>
            <a:r>
              <a:rPr lang="lv-LV" sz="1800" dirty="0">
                <a:solidFill>
                  <a:schemeClr val="accent4">
                    <a:lumMod val="50000"/>
                  </a:schemeClr>
                </a:solidFill>
              </a:rPr>
              <a:t>līdz plkst. 17.00.</a:t>
            </a:r>
          </a:p>
          <a:p>
            <a:pPr marL="342900" indent="-342900">
              <a:buFont typeface="Wingdings" panose="05000000000000000000" pitchFamily="2" charset="2"/>
              <a:buChar char="ü"/>
            </a:pPr>
            <a:endParaRPr lang="lv-LV" sz="1800" dirty="0">
              <a:solidFill>
                <a:schemeClr val="accent4">
                  <a:lumMod val="50000"/>
                </a:schemeClr>
              </a:solidFill>
            </a:endParaRPr>
          </a:p>
          <a:p>
            <a:pPr marL="342900" indent="-342900">
              <a:buFont typeface="Wingdings" panose="05000000000000000000" pitchFamily="2" charset="2"/>
              <a:buChar char="ü"/>
            </a:pPr>
            <a:r>
              <a:rPr lang="lv-LV" sz="1800" dirty="0">
                <a:solidFill>
                  <a:schemeClr val="accent4">
                    <a:lumMod val="50000"/>
                  </a:schemeClr>
                </a:solidFill>
              </a:rPr>
              <a:t>Rezultātu paziņošana – 2023.gada novembris/decembris.</a:t>
            </a:r>
          </a:p>
          <a:p>
            <a:pPr marL="342900" indent="-342900">
              <a:buFont typeface="Wingdings" panose="05000000000000000000" pitchFamily="2" charset="2"/>
              <a:buChar char="ü"/>
            </a:pPr>
            <a:endParaRPr lang="lv-LV" sz="1800" dirty="0">
              <a:solidFill>
                <a:schemeClr val="accent4">
                  <a:lumMod val="50000"/>
                </a:schemeClr>
              </a:solidFill>
            </a:endParaRPr>
          </a:p>
          <a:p>
            <a:pPr marL="342900" indent="-342900">
              <a:buFont typeface="Wingdings" panose="05000000000000000000" pitchFamily="2" charset="2"/>
              <a:buChar char="ü"/>
            </a:pPr>
            <a:r>
              <a:rPr lang="lv-LV" sz="1800" dirty="0">
                <a:solidFill>
                  <a:schemeClr val="accent4">
                    <a:lumMod val="50000"/>
                  </a:schemeClr>
                </a:solidFill>
              </a:rPr>
              <a:t>Projektu var pieteikt īstenošanai uz diviem kalendārajiem gadiem. </a:t>
            </a:r>
          </a:p>
          <a:p>
            <a:pPr marL="342900" indent="-342900">
              <a:buFont typeface="Wingdings" panose="05000000000000000000" pitchFamily="2" charset="2"/>
              <a:buChar char="ü"/>
            </a:pPr>
            <a:endParaRPr lang="lv-LV" sz="1800" dirty="0">
              <a:solidFill>
                <a:schemeClr val="accent4">
                  <a:lumMod val="50000"/>
                </a:schemeClr>
              </a:solidFill>
            </a:endParaRPr>
          </a:p>
          <a:p>
            <a:pPr marL="342900" indent="-342900">
              <a:buFont typeface="Wingdings" panose="05000000000000000000" pitchFamily="2" charset="2"/>
              <a:buChar char="ü"/>
            </a:pPr>
            <a:r>
              <a:rPr lang="lv-LV" sz="1800" dirty="0">
                <a:solidFill>
                  <a:schemeClr val="accent4">
                    <a:lumMod val="50000"/>
                  </a:schemeClr>
                </a:solidFill>
              </a:rPr>
              <a:t>Projekta īstenošanas uzsākšanas datums ir 2024. gada 1. janvāris.</a:t>
            </a:r>
          </a:p>
          <a:p>
            <a:endParaRPr lang="lv-LV" sz="1800" dirty="0">
              <a:solidFill>
                <a:schemeClr val="accent4">
                  <a:lumMod val="50000"/>
                </a:schemeClr>
              </a:solidFill>
            </a:endParaRPr>
          </a:p>
        </p:txBody>
      </p:sp>
    </p:spTree>
    <p:extLst>
      <p:ext uri="{BB962C8B-B14F-4D97-AF65-F5344CB8AC3E}">
        <p14:creationId xmlns:p14="http://schemas.microsoft.com/office/powerpoint/2010/main" val="54265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402618" y="507417"/>
            <a:ext cx="4895721" cy="563792"/>
          </a:xfrm>
        </p:spPr>
        <p:txBody>
          <a:bodyPr>
            <a:normAutofit/>
          </a:bodyPr>
          <a:lstStyle/>
          <a:p>
            <a:r>
              <a:rPr lang="lv-LV" altLang="en-US" dirty="0">
                <a:solidFill>
                  <a:srgbClr val="7030A0"/>
                </a:solidFill>
                <a:latin typeface="Verdana" panose="020B0604030504040204" pitchFamily="34" charset="0"/>
                <a:ea typeface="Verdana" panose="020B0604030504040204" pitchFamily="34" charset="0"/>
                <a:cs typeface="Times New Roman" panose="02020603050405020304" pitchFamily="18" charset="0"/>
              </a:rPr>
              <a:t>ERA-NET M-</a:t>
            </a:r>
            <a:r>
              <a:rPr lang="lv-LV" altLang="en-US" dirty="0" err="1">
                <a:solidFill>
                  <a:srgbClr val="7030A0"/>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dirty="0">
                <a:solidFill>
                  <a:srgbClr val="7030A0"/>
                </a:solidFill>
                <a:latin typeface="Verdana" panose="020B0604030504040204" pitchFamily="34" charset="0"/>
                <a:ea typeface="Verdana" panose="020B0604030504040204" pitchFamily="34" charset="0"/>
                <a:cs typeface="Times New Roman" panose="02020603050405020304" pitchFamily="18" charset="0"/>
              </a:rPr>
              <a:t> 3</a:t>
            </a:r>
            <a:endParaRPr lang="lv-LV" dirty="0">
              <a:solidFill>
                <a:srgbClr val="7030A0"/>
              </a:solidFill>
            </a:endParaRPr>
          </a:p>
        </p:txBody>
      </p:sp>
      <p:sp>
        <p:nvSpPr>
          <p:cNvPr id="3" name="Content Placeholder 4">
            <a:extLst>
              <a:ext uri="{FF2B5EF4-FFF2-40B4-BE49-F238E27FC236}">
                <a16:creationId xmlns:a16="http://schemas.microsoft.com/office/drawing/2014/main" id="{23AC4BFA-45DE-341F-97DE-0D5E11CA357F}"/>
              </a:ext>
            </a:extLst>
          </p:cNvPr>
          <p:cNvSpPr>
            <a:spLocks noGrp="1"/>
          </p:cNvSpPr>
          <p:nvPr>
            <p:ph idx="1"/>
          </p:nvPr>
        </p:nvSpPr>
        <p:spPr>
          <a:xfrm>
            <a:off x="534256" y="1752600"/>
            <a:ext cx="8152544" cy="4373573"/>
          </a:xfrm>
        </p:spPr>
        <p:txBody>
          <a:bodyPr>
            <a:normAutofit/>
          </a:bodyPr>
          <a:lstStyle/>
          <a:p>
            <a:pPr eaLnBrk="1" hangingPunct="1"/>
            <a:r>
              <a:rPr lang="lv-LV" altLang="lv-LV" b="1" u="sng" dirty="0">
                <a:solidFill>
                  <a:schemeClr val="accent4">
                    <a:lumMod val="50000"/>
                  </a:schemeClr>
                </a:solidFill>
                <a:ea typeface="MS PGothic" panose="020B0600070205080204" pitchFamily="34" charset="-128"/>
              </a:rPr>
              <a:t>Projekta mērķis</a:t>
            </a:r>
            <a:r>
              <a:rPr lang="lv-LV" altLang="lv-LV" u="sng" dirty="0">
                <a:solidFill>
                  <a:schemeClr val="accent4">
                    <a:lumMod val="50000"/>
                  </a:schemeClr>
                </a:solidFill>
                <a:ea typeface="MS PGothic" panose="020B0600070205080204" pitchFamily="34" charset="-128"/>
              </a:rPr>
              <a:t> </a:t>
            </a:r>
            <a:r>
              <a:rPr lang="lv-LV" altLang="lv-LV" dirty="0">
                <a:solidFill>
                  <a:schemeClr val="accent4">
                    <a:lumMod val="50000"/>
                  </a:schemeClr>
                </a:solidFill>
                <a:ea typeface="MS PGothic" panose="020B0600070205080204" pitchFamily="34" charset="-128"/>
              </a:rPr>
              <a:t>– veidot </a:t>
            </a:r>
            <a:r>
              <a:rPr lang="lv-LV" altLang="lv-LV" dirty="0" err="1">
                <a:solidFill>
                  <a:schemeClr val="accent4">
                    <a:lumMod val="50000"/>
                  </a:schemeClr>
                </a:solidFill>
                <a:ea typeface="MS PGothic" panose="020B0600070205080204" pitchFamily="34" charset="-128"/>
              </a:rPr>
              <a:t>M.era</a:t>
            </a:r>
            <a:r>
              <a:rPr lang="lv-LV" altLang="lv-LV" dirty="0">
                <a:solidFill>
                  <a:schemeClr val="accent4">
                    <a:lumMod val="50000"/>
                  </a:schemeClr>
                </a:solidFill>
                <a:ea typeface="MS PGothic" panose="020B0600070205080204" pitchFamily="34" charset="-128"/>
              </a:rPr>
              <a:t>-Net 3 projekta konsorcija dalībnieku sadarbību </a:t>
            </a:r>
            <a:r>
              <a:rPr lang="lv-LV" altLang="lv-LV" b="1" dirty="0" err="1">
                <a:solidFill>
                  <a:schemeClr val="accent4">
                    <a:lumMod val="50000"/>
                  </a:schemeClr>
                </a:solidFill>
                <a:ea typeface="MS PGothic" panose="020B0600070205080204" pitchFamily="34" charset="-128"/>
              </a:rPr>
              <a:t>materiālzinātņu</a:t>
            </a:r>
            <a:r>
              <a:rPr lang="lv-LV" altLang="lv-LV" b="1" dirty="0">
                <a:solidFill>
                  <a:schemeClr val="accent4">
                    <a:lumMod val="50000"/>
                  </a:schemeClr>
                </a:solidFill>
                <a:ea typeface="MS PGothic" panose="020B0600070205080204" pitchFamily="34" charset="-128"/>
              </a:rPr>
              <a:t> un bateriju tehnoloģiju jomā</a:t>
            </a:r>
            <a:r>
              <a:rPr lang="lv-LV" altLang="lv-LV" dirty="0">
                <a:solidFill>
                  <a:schemeClr val="accent4">
                    <a:lumMod val="50000"/>
                  </a:schemeClr>
                </a:solidFill>
                <a:ea typeface="MS PGothic" panose="020B0600070205080204" pitchFamily="34" charset="-128"/>
              </a:rPr>
              <a:t>;</a:t>
            </a:r>
          </a:p>
          <a:p>
            <a:pPr eaLnBrk="1" hangingPunct="1"/>
            <a:r>
              <a:rPr lang="lv-LV" altLang="lv-LV" b="1" u="sng" dirty="0">
                <a:solidFill>
                  <a:schemeClr val="accent4">
                    <a:lumMod val="50000"/>
                  </a:schemeClr>
                </a:solidFill>
                <a:ea typeface="MS PGothic" panose="020B0600070205080204" pitchFamily="34" charset="-128"/>
              </a:rPr>
              <a:t>Projekta uzdevums </a:t>
            </a:r>
            <a:r>
              <a:rPr lang="lv-LV" altLang="lv-LV" dirty="0">
                <a:solidFill>
                  <a:schemeClr val="accent4">
                    <a:lumMod val="50000"/>
                  </a:schemeClr>
                </a:solidFill>
                <a:ea typeface="MS PGothic" panose="020B0600070205080204" pitchFamily="34" charset="-128"/>
              </a:rPr>
              <a:t>– kopīgu projektu konkursu organizēšana;</a:t>
            </a:r>
          </a:p>
          <a:p>
            <a:pPr eaLnBrk="1" hangingPunct="1"/>
            <a:r>
              <a:rPr lang="lv-LV" altLang="lv-LV" dirty="0">
                <a:solidFill>
                  <a:schemeClr val="accent4">
                    <a:lumMod val="50000"/>
                  </a:schemeClr>
                </a:solidFill>
                <a:ea typeface="MS PGothic" panose="020B0600070205080204" pitchFamily="34" charset="-128"/>
              </a:rPr>
              <a:t>Projekta darbības laiks: 1.03.2021.-28.02.2026. </a:t>
            </a:r>
          </a:p>
          <a:p>
            <a:pPr eaLnBrk="1" hangingPunct="1"/>
            <a:endParaRPr lang="lv-LV" altLang="lv-LV" sz="900" dirty="0">
              <a:solidFill>
                <a:schemeClr val="accent4">
                  <a:lumMod val="50000"/>
                </a:schemeClr>
              </a:solidFill>
              <a:ea typeface="MS PGothic" panose="020B0600070205080204" pitchFamily="34" charset="-128"/>
            </a:endParaRPr>
          </a:p>
          <a:p>
            <a:pPr eaLnBrk="1" hangingPunct="1"/>
            <a:r>
              <a:rPr lang="lv-LV" altLang="lv-LV" dirty="0">
                <a:solidFill>
                  <a:schemeClr val="accent4">
                    <a:lumMod val="50000"/>
                  </a:schemeClr>
                </a:solidFill>
                <a:ea typeface="MS PGothic" panose="020B0600070205080204" pitchFamily="34" charset="-128"/>
              </a:rPr>
              <a:t>M-</a:t>
            </a:r>
            <a:r>
              <a:rPr lang="lv-LV" altLang="lv-LV" dirty="0" err="1">
                <a:solidFill>
                  <a:schemeClr val="accent4">
                    <a:lumMod val="50000"/>
                  </a:schemeClr>
                </a:solidFill>
                <a:ea typeface="MS PGothic" panose="020B0600070205080204" pitchFamily="34" charset="-128"/>
              </a:rPr>
              <a:t>era.Net</a:t>
            </a:r>
            <a:r>
              <a:rPr lang="lv-LV" altLang="lv-LV" dirty="0">
                <a:solidFill>
                  <a:schemeClr val="accent4">
                    <a:lumMod val="50000"/>
                  </a:schemeClr>
                </a:solidFill>
                <a:ea typeface="MS PGothic" panose="020B0600070205080204" pitchFamily="34" charset="-128"/>
              </a:rPr>
              <a:t> 3 koordinators – </a:t>
            </a:r>
            <a:r>
              <a:rPr lang="lv-LV" altLang="lv-LV" i="1" dirty="0" err="1">
                <a:solidFill>
                  <a:schemeClr val="accent4">
                    <a:lumMod val="50000"/>
                  </a:schemeClr>
                </a:solidFill>
                <a:ea typeface="MS PGothic" panose="020B0600070205080204" pitchFamily="34" charset="-128"/>
              </a:rPr>
              <a:t>Austrian</a:t>
            </a:r>
            <a:r>
              <a:rPr lang="lv-LV" altLang="lv-LV" i="1" dirty="0">
                <a:solidFill>
                  <a:schemeClr val="accent4">
                    <a:lumMod val="50000"/>
                  </a:schemeClr>
                </a:solidFill>
                <a:ea typeface="MS PGothic" panose="020B0600070205080204" pitchFamily="34" charset="-128"/>
              </a:rPr>
              <a:t> </a:t>
            </a:r>
            <a:r>
              <a:rPr lang="lv-LV" altLang="lv-LV" i="1" dirty="0" err="1">
                <a:solidFill>
                  <a:schemeClr val="accent4">
                    <a:lumMod val="50000"/>
                  </a:schemeClr>
                </a:solidFill>
                <a:ea typeface="MS PGothic" panose="020B0600070205080204" pitchFamily="34" charset="-128"/>
              </a:rPr>
              <a:t>Research</a:t>
            </a:r>
            <a:r>
              <a:rPr lang="lv-LV" altLang="lv-LV" i="1" dirty="0">
                <a:solidFill>
                  <a:schemeClr val="accent4">
                    <a:lumMod val="50000"/>
                  </a:schemeClr>
                </a:solidFill>
                <a:ea typeface="MS PGothic" panose="020B0600070205080204" pitchFamily="34" charset="-128"/>
              </a:rPr>
              <a:t> </a:t>
            </a:r>
            <a:r>
              <a:rPr lang="lv-LV" altLang="lv-LV" i="1" dirty="0" err="1">
                <a:solidFill>
                  <a:schemeClr val="accent4">
                    <a:lumMod val="50000"/>
                  </a:schemeClr>
                </a:solidFill>
                <a:ea typeface="MS PGothic" panose="020B0600070205080204" pitchFamily="34" charset="-128"/>
              </a:rPr>
              <a:t>Promotion</a:t>
            </a:r>
            <a:r>
              <a:rPr lang="lv-LV" altLang="lv-LV" i="1" dirty="0">
                <a:solidFill>
                  <a:schemeClr val="accent4">
                    <a:lumMod val="50000"/>
                  </a:schemeClr>
                </a:solidFill>
                <a:ea typeface="MS PGothic" panose="020B0600070205080204" pitchFamily="34" charset="-128"/>
              </a:rPr>
              <a:t> </a:t>
            </a:r>
            <a:r>
              <a:rPr lang="lv-LV" altLang="lv-LV" i="1" dirty="0" err="1">
                <a:solidFill>
                  <a:schemeClr val="accent4">
                    <a:lumMod val="50000"/>
                  </a:schemeClr>
                </a:solidFill>
                <a:ea typeface="MS PGothic" panose="020B0600070205080204" pitchFamily="34" charset="-128"/>
              </a:rPr>
              <a:t>Agency</a:t>
            </a:r>
            <a:r>
              <a:rPr lang="lv-LV" altLang="lv-LV" i="1" dirty="0">
                <a:solidFill>
                  <a:schemeClr val="accent4">
                    <a:lumMod val="50000"/>
                  </a:schemeClr>
                </a:solidFill>
                <a:ea typeface="MS PGothic" panose="020B0600070205080204" pitchFamily="34" charset="-128"/>
              </a:rPr>
              <a:t> </a:t>
            </a:r>
            <a:r>
              <a:rPr lang="lv-LV" altLang="lv-LV" dirty="0">
                <a:solidFill>
                  <a:schemeClr val="accent4">
                    <a:lumMod val="50000"/>
                  </a:schemeClr>
                </a:solidFill>
                <a:ea typeface="MS PGothic" panose="020B0600070205080204" pitchFamily="34" charset="-128"/>
              </a:rPr>
              <a:t>(FFG, Austrija); konsorcijā iesaistītas 50 zinātni finansējošās institūcijas pārstāvot 36 valstis.</a:t>
            </a:r>
          </a:p>
          <a:p>
            <a:pPr eaLnBrk="1" hangingPunct="1"/>
            <a:r>
              <a:rPr lang="lv-LV" altLang="lv-LV" dirty="0">
                <a:solidFill>
                  <a:schemeClr val="accent4">
                    <a:lumMod val="50000"/>
                  </a:schemeClr>
                </a:solidFill>
                <a:ea typeface="MS PGothic" panose="020B0600070205080204" pitchFamily="34" charset="-128"/>
              </a:rPr>
              <a:t>Latviju M-</a:t>
            </a:r>
            <a:r>
              <a:rPr lang="lv-LV" altLang="lv-LV" dirty="0" err="1">
                <a:solidFill>
                  <a:schemeClr val="accent4">
                    <a:lumMod val="50000"/>
                  </a:schemeClr>
                </a:solidFill>
                <a:ea typeface="MS PGothic" panose="020B0600070205080204" pitchFamily="34" charset="-128"/>
              </a:rPr>
              <a:t>era.Net</a:t>
            </a:r>
            <a:r>
              <a:rPr lang="lv-LV" altLang="lv-LV" dirty="0">
                <a:solidFill>
                  <a:schemeClr val="accent4">
                    <a:lumMod val="50000"/>
                  </a:schemeClr>
                </a:solidFill>
                <a:ea typeface="MS PGothic" panose="020B0600070205080204" pitchFamily="34" charset="-128"/>
              </a:rPr>
              <a:t> 3 konsorcijā pārstāv Latvijas Zinātnes padome, kontaktpersona: Dr. Maija Bundule. </a:t>
            </a:r>
          </a:p>
          <a:p>
            <a:endParaRPr lang="lv-LV" dirty="0"/>
          </a:p>
        </p:txBody>
      </p:sp>
      <p:sp>
        <p:nvSpPr>
          <p:cNvPr id="4" name="Slide Number Placeholder 3">
            <a:extLst>
              <a:ext uri="{FF2B5EF4-FFF2-40B4-BE49-F238E27FC236}">
                <a16:creationId xmlns:a16="http://schemas.microsoft.com/office/drawing/2014/main" id="{ED2B2109-BE4F-4885-0730-8FD3B0B73B22}"/>
              </a:ext>
            </a:extLst>
          </p:cNvPr>
          <p:cNvSpPr>
            <a:spLocks noGrp="1"/>
          </p:cNvSpPr>
          <p:nvPr>
            <p:ph type="sldNum" sz="quarter" idx="13"/>
          </p:nvPr>
        </p:nvSpPr>
        <p:spPr/>
        <p:txBody>
          <a:bodyPr/>
          <a:lstStyle/>
          <a:p>
            <a:fld id="{42946E5A-BBED-4218-981B-333F83EE957B}" type="slidenum">
              <a:rPr lang="en-US" altLang="lv-LV" smtClean="0"/>
              <a:pPr/>
              <a:t>4</a:t>
            </a:fld>
            <a:endParaRPr lang="en-US" altLang="lv-LV"/>
          </a:p>
        </p:txBody>
      </p:sp>
      <p:pic>
        <p:nvPicPr>
          <p:cNvPr id="5" name="Bild 1">
            <a:extLst>
              <a:ext uri="{FF2B5EF4-FFF2-40B4-BE49-F238E27FC236}">
                <a16:creationId xmlns:a16="http://schemas.microsoft.com/office/drawing/2014/main" id="{EE560F89-6583-43B3-FB87-61FB8E25F3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2900" y="530665"/>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90677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303183" y="452918"/>
            <a:ext cx="5676465" cy="955892"/>
          </a:xfrm>
        </p:spPr>
        <p:txBody>
          <a:bodyPr>
            <a:normAutofit/>
          </a:bodyPr>
          <a:lstStyle/>
          <a:p>
            <a:pPr algn="ctr"/>
            <a:r>
              <a:rPr lang="pt-BR" dirty="0">
                <a:solidFill>
                  <a:srgbClr val="7030A0"/>
                </a:solidFill>
              </a:rPr>
              <a:t>Latvijas–Francijas sadarbības programma OSMOZE</a:t>
            </a:r>
            <a:endParaRPr lang="lv-LV" dirty="0">
              <a:solidFill>
                <a:srgbClr val="7030A0"/>
              </a:solidFill>
            </a:endParaRPr>
          </a:p>
        </p:txBody>
      </p:sp>
      <p:sp>
        <p:nvSpPr>
          <p:cNvPr id="5" name="Slide Number Placeholder 4">
            <a:extLst>
              <a:ext uri="{FF2B5EF4-FFF2-40B4-BE49-F238E27FC236}">
                <a16:creationId xmlns:a16="http://schemas.microsoft.com/office/drawing/2014/main" id="{626641C0-7AF3-5776-1E74-C031B5BE50BE}"/>
              </a:ext>
            </a:extLst>
          </p:cNvPr>
          <p:cNvSpPr>
            <a:spLocks noGrp="1"/>
          </p:cNvSpPr>
          <p:nvPr>
            <p:ph type="sldNum" sz="quarter" idx="13"/>
          </p:nvPr>
        </p:nvSpPr>
        <p:spPr/>
        <p:txBody>
          <a:bodyPr/>
          <a:lstStyle/>
          <a:p>
            <a:fld id="{42946E5A-BBED-4218-981B-333F83EE957B}" type="slidenum">
              <a:rPr lang="en-US" altLang="lv-LV" smtClean="0"/>
              <a:pPr/>
              <a:t>40</a:t>
            </a:fld>
            <a:endParaRPr lang="en-US" altLang="lv-LV"/>
          </a:p>
        </p:txBody>
      </p:sp>
      <p:sp>
        <p:nvSpPr>
          <p:cNvPr id="3" name="Content Placeholder 2">
            <a:extLst>
              <a:ext uri="{FF2B5EF4-FFF2-40B4-BE49-F238E27FC236}">
                <a16:creationId xmlns:a16="http://schemas.microsoft.com/office/drawing/2014/main" id="{60C02F80-7ABC-626D-9556-52B8A41403D4}"/>
              </a:ext>
            </a:extLst>
          </p:cNvPr>
          <p:cNvSpPr>
            <a:spLocks noGrp="1"/>
          </p:cNvSpPr>
          <p:nvPr>
            <p:ph idx="1"/>
          </p:nvPr>
        </p:nvSpPr>
        <p:spPr>
          <a:xfrm>
            <a:off x="511175" y="1901775"/>
            <a:ext cx="8121650" cy="4373563"/>
          </a:xfrm>
        </p:spPr>
        <p:txBody>
          <a:bodyPr>
            <a:normAutofit/>
          </a:bodyPr>
          <a:lstStyle/>
          <a:p>
            <a:r>
              <a:rPr lang="lv-LV" sz="2200" dirty="0">
                <a:solidFill>
                  <a:schemeClr val="accent4">
                    <a:lumMod val="50000"/>
                  </a:schemeClr>
                </a:solidFill>
                <a:latin typeface="Calibri" panose="020F0502020204030204"/>
              </a:rPr>
              <a:t>Plašāka informācija par konkursu: </a:t>
            </a:r>
            <a:r>
              <a:rPr lang="lv-LV" sz="2200" dirty="0">
                <a:solidFill>
                  <a:schemeClr val="accent4">
                    <a:lumMod val="50000"/>
                  </a:schemeClr>
                </a:solidFill>
                <a:latin typeface="Calibri" panose="020F0502020204030204"/>
                <a:hlinkClick r:id="rId2">
                  <a:extLst>
                    <a:ext uri="{A12FA001-AC4F-418D-AE19-62706E023703}">
                      <ahyp:hlinkClr xmlns:ahyp="http://schemas.microsoft.com/office/drawing/2018/hyperlinkcolor" val="tx"/>
                    </a:ext>
                  </a:extLst>
                </a:hlinkClick>
              </a:rPr>
              <a:t>https://lzp.gov.lv/starptautiskas-sadarbibas-programmas/osmoze/izsludinatie-konkursi/</a:t>
            </a:r>
            <a:r>
              <a:rPr lang="lv-LV" sz="2200" dirty="0">
                <a:solidFill>
                  <a:schemeClr val="accent4">
                    <a:lumMod val="50000"/>
                  </a:schemeClr>
                </a:solidFill>
                <a:latin typeface="Calibri" panose="020F0502020204030204"/>
              </a:rPr>
              <a:t> </a:t>
            </a:r>
          </a:p>
          <a:p>
            <a:endParaRPr lang="lv-LV" sz="22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Kontaktinformācija:</a:t>
            </a:r>
            <a:br>
              <a:rPr lang="lv-LV" sz="2200" dirty="0">
                <a:solidFill>
                  <a:schemeClr val="accent4">
                    <a:lumMod val="50000"/>
                  </a:schemeClr>
                </a:solidFill>
                <a:latin typeface="Calibri" panose="020F0502020204030204"/>
              </a:rPr>
            </a:br>
            <a:endParaRPr lang="lv-LV" sz="2200" dirty="0">
              <a:solidFill>
                <a:schemeClr val="accent4">
                  <a:lumMod val="50000"/>
                </a:schemeClr>
              </a:solidFill>
              <a:latin typeface="Calibri" panose="020F0502020204030204"/>
            </a:endParaRPr>
          </a:p>
          <a:p>
            <a:pPr algn="l">
              <a:spcBef>
                <a:spcPts val="0"/>
              </a:spcBef>
            </a:pPr>
            <a:r>
              <a:rPr lang="lv-LV" sz="2200" b="1" dirty="0">
                <a:solidFill>
                  <a:schemeClr val="accent4">
                    <a:lumMod val="50000"/>
                  </a:schemeClr>
                </a:solidFill>
                <a:latin typeface="Calibri" panose="020F0502020204030204"/>
              </a:rPr>
              <a:t>Elza Zeidlere</a:t>
            </a:r>
          </a:p>
          <a:p>
            <a:pPr algn="l">
              <a:spcBef>
                <a:spcPts val="0"/>
              </a:spcBef>
            </a:pPr>
            <a:r>
              <a:rPr lang="lv-LV" sz="2200" dirty="0">
                <a:solidFill>
                  <a:schemeClr val="accent4">
                    <a:lumMod val="50000"/>
                  </a:schemeClr>
                </a:solidFill>
                <a:latin typeface="Calibri" panose="020F0502020204030204"/>
              </a:rPr>
              <a:t>tālr. </a:t>
            </a:r>
            <a:r>
              <a:rPr lang="en-US" sz="2200" dirty="0">
                <a:solidFill>
                  <a:schemeClr val="accent4">
                    <a:lumMod val="50000"/>
                  </a:schemeClr>
                </a:solidFill>
                <a:latin typeface="Calibri" panose="020F0502020204030204"/>
              </a:rPr>
              <a:t>29923005</a:t>
            </a:r>
            <a:endParaRPr lang="lv-LV" sz="2200" dirty="0">
              <a:solidFill>
                <a:schemeClr val="accent4">
                  <a:lumMod val="50000"/>
                </a:schemeClr>
              </a:solidFill>
              <a:latin typeface="Calibri" panose="020F0502020204030204"/>
            </a:endParaRPr>
          </a:p>
          <a:p>
            <a:pPr algn="l">
              <a:spcBef>
                <a:spcPts val="0"/>
              </a:spcBef>
            </a:pPr>
            <a:r>
              <a:rPr lang="lv-LV" sz="2200" dirty="0">
                <a:solidFill>
                  <a:schemeClr val="accent4">
                    <a:lumMod val="50000"/>
                  </a:schemeClr>
                </a:solidFill>
                <a:latin typeface="Calibri" panose="020F0502020204030204"/>
              </a:rPr>
              <a:t>e-pasts: </a:t>
            </a:r>
            <a:r>
              <a:rPr lang="en-US" sz="2200" dirty="0">
                <a:solidFill>
                  <a:schemeClr val="accent4">
                    <a:lumMod val="50000"/>
                  </a:schemeClr>
                </a:solidFill>
                <a:latin typeface="Calibri" panose="020F0502020204030204"/>
                <a:hlinkClick r:id="rId3">
                  <a:extLst>
                    <a:ext uri="{A12FA001-AC4F-418D-AE19-62706E023703}">
                      <ahyp:hlinkClr xmlns:ahyp="http://schemas.microsoft.com/office/drawing/2018/hyperlinkcolor" val="tx"/>
                    </a:ext>
                  </a:extLst>
                </a:hlinkClick>
              </a:rPr>
              <a:t>elza.zeidlere@lzp.gov.lv</a:t>
            </a:r>
            <a:r>
              <a:rPr lang="lv-LV" sz="2200" dirty="0">
                <a:solidFill>
                  <a:schemeClr val="accent4">
                    <a:lumMod val="50000"/>
                  </a:schemeClr>
                </a:solidFill>
                <a:latin typeface="Calibri" panose="020F0502020204030204"/>
              </a:rPr>
              <a:t> </a:t>
            </a:r>
            <a:endParaRPr lang="lv-LV" sz="2200" dirty="0">
              <a:solidFill>
                <a:schemeClr val="accent4">
                  <a:lumMod val="50000"/>
                </a:schemeClr>
              </a:solidFill>
            </a:endParaRPr>
          </a:p>
        </p:txBody>
      </p:sp>
    </p:spTree>
    <p:extLst>
      <p:ext uri="{BB962C8B-B14F-4D97-AF65-F5344CB8AC3E}">
        <p14:creationId xmlns:p14="http://schemas.microsoft.com/office/powerpoint/2010/main" val="12813836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1BCA337-55D8-7EA9-9CC1-9D69DAD682D6}"/>
              </a:ext>
            </a:extLst>
          </p:cNvPr>
          <p:cNvSpPr txBox="1">
            <a:spLocks/>
          </p:cNvSpPr>
          <p:nvPr/>
        </p:nvSpPr>
        <p:spPr>
          <a:xfrm>
            <a:off x="1619250" y="3820068"/>
            <a:ext cx="5905500" cy="582662"/>
          </a:xfrm>
          <a:prstGeom prst="rect">
            <a:avLst/>
          </a:prstGeom>
        </p:spPr>
        <p:txBody>
          <a:bodyPr>
            <a:normAutofit fontScale="85000" lnSpcReduction="20000"/>
          </a:bodyPr>
          <a:lst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a:solidFill>
                  <a:srgbClr val="7030A0"/>
                </a:solidFill>
              </a:rPr>
              <a:t>Jautājumi</a:t>
            </a:r>
          </a:p>
        </p:txBody>
      </p:sp>
      <p:pic>
        <p:nvPicPr>
          <p:cNvPr id="2" name="Picture 1">
            <a:extLst>
              <a:ext uri="{FF2B5EF4-FFF2-40B4-BE49-F238E27FC236}">
                <a16:creationId xmlns:a16="http://schemas.microsoft.com/office/drawing/2014/main" id="{4AADE333-1555-52A4-D6C1-6DC7B79CDFBB}"/>
              </a:ext>
            </a:extLst>
          </p:cNvPr>
          <p:cNvPicPr>
            <a:picLocks noChangeAspect="1"/>
          </p:cNvPicPr>
          <p:nvPr/>
        </p:nvPicPr>
        <p:blipFill>
          <a:blip r:embed="rId2"/>
          <a:stretch>
            <a:fillRect/>
          </a:stretch>
        </p:blipFill>
        <p:spPr>
          <a:xfrm>
            <a:off x="6389538" y="4572536"/>
            <a:ext cx="2754462" cy="206584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402618" y="507417"/>
            <a:ext cx="4895721" cy="563792"/>
          </a:xfrm>
        </p:spPr>
        <p:txBody>
          <a:bodyPr>
            <a:normAutofit/>
          </a:bodyPr>
          <a:lstStyle/>
          <a:p>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M-</a:t>
            </a:r>
            <a:r>
              <a:rPr lang="lv-LV" altLang="en-US" sz="2400" dirty="0" err="1">
                <a:solidFill>
                  <a:srgbClr val="7030A0"/>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 3 konkurss</a:t>
            </a:r>
            <a:endParaRPr lang="lv-LV" dirty="0">
              <a:solidFill>
                <a:srgbClr val="7030A0"/>
              </a:solidFill>
            </a:endParaRPr>
          </a:p>
        </p:txBody>
      </p:sp>
      <p:sp>
        <p:nvSpPr>
          <p:cNvPr id="3" name="Content Placeholder 4">
            <a:extLst>
              <a:ext uri="{FF2B5EF4-FFF2-40B4-BE49-F238E27FC236}">
                <a16:creationId xmlns:a16="http://schemas.microsoft.com/office/drawing/2014/main" id="{23AC4BFA-45DE-341F-97DE-0D5E11CA357F}"/>
              </a:ext>
            </a:extLst>
          </p:cNvPr>
          <p:cNvSpPr>
            <a:spLocks noGrp="1"/>
          </p:cNvSpPr>
          <p:nvPr>
            <p:ph idx="1"/>
          </p:nvPr>
        </p:nvSpPr>
        <p:spPr>
          <a:xfrm>
            <a:off x="534256" y="1752600"/>
            <a:ext cx="8152544" cy="4784731"/>
          </a:xfrm>
        </p:spPr>
        <p:txBody>
          <a:bodyPr>
            <a:normAutofit/>
          </a:bodyPr>
          <a:lstStyle/>
          <a:p>
            <a:r>
              <a:rPr lang="lv-LV" altLang="lv-LV" sz="2200" dirty="0">
                <a:solidFill>
                  <a:schemeClr val="accent4">
                    <a:lumMod val="50000"/>
                  </a:schemeClr>
                </a:solidFill>
                <a:ea typeface="MS PGothic" panose="020B0600070205080204" pitchFamily="34" charset="-128"/>
              </a:rPr>
              <a:t>2023.gada konkursā ar finansējumu piedalās </a:t>
            </a:r>
            <a:r>
              <a:rPr lang="lv-LV" altLang="lv-LV" sz="2200" b="1" dirty="0">
                <a:solidFill>
                  <a:schemeClr val="accent4">
                    <a:lumMod val="50000"/>
                  </a:schemeClr>
                </a:solidFill>
                <a:ea typeface="MS PGothic" panose="020B0600070205080204" pitchFamily="34" charset="-128"/>
              </a:rPr>
              <a:t>38 zinātni finansējošas organizācijas</a:t>
            </a:r>
            <a:r>
              <a:rPr lang="lv-LV" altLang="lv-LV" sz="2200" dirty="0">
                <a:solidFill>
                  <a:schemeClr val="accent4">
                    <a:lumMod val="50000"/>
                  </a:schemeClr>
                </a:solidFill>
                <a:ea typeface="MS PGothic" panose="020B0600070205080204" pitchFamily="34" charset="-128"/>
              </a:rPr>
              <a:t> pārstāvot 28 valstis, tostarp Dienvidāfriku, Kanādu, Dienvidkoreju, Izraēlu, Norvēģiju, Taivānu un Turciju:</a:t>
            </a:r>
          </a:p>
          <a:p>
            <a:r>
              <a:rPr lang="lv-LV" altLang="lv-LV" sz="2200" dirty="0">
                <a:solidFill>
                  <a:srgbClr val="0070C0"/>
                </a:solidFill>
                <a:ea typeface="MS PGothic" panose="020B0600070205080204" pitchFamily="34" charset="-128"/>
                <a:hlinkClick r:id="rId2">
                  <a:extLst>
                    <a:ext uri="{A12FA001-AC4F-418D-AE19-62706E023703}">
                      <ahyp:hlinkClr xmlns:ahyp="http://schemas.microsoft.com/office/drawing/2018/hyperlinkcolor" val="tx"/>
                    </a:ext>
                  </a:extLst>
                </a:hlinkClick>
              </a:rPr>
              <a:t>https://www.m-era.net/joint-call-2023/participating-countries-regions-call-2023</a:t>
            </a:r>
            <a:r>
              <a:rPr lang="lv-LV" altLang="lv-LV" sz="2200" dirty="0">
                <a:solidFill>
                  <a:srgbClr val="0070C0"/>
                </a:solidFill>
                <a:ea typeface="MS PGothic" panose="020B0600070205080204" pitchFamily="34" charset="-128"/>
              </a:rPr>
              <a:t> </a:t>
            </a:r>
          </a:p>
          <a:p>
            <a:endParaRPr lang="lv-LV" altLang="lv-LV" sz="2200" dirty="0">
              <a:solidFill>
                <a:schemeClr val="accent4">
                  <a:lumMod val="50000"/>
                </a:schemeClr>
              </a:solidFill>
              <a:ea typeface="MS PGothic" panose="020B0600070205080204" pitchFamily="34" charset="-128"/>
            </a:endParaRPr>
          </a:p>
          <a:p>
            <a:r>
              <a:rPr lang="lv-LV" altLang="lv-LV" sz="2200" dirty="0">
                <a:solidFill>
                  <a:schemeClr val="accent4">
                    <a:lumMod val="50000"/>
                  </a:schemeClr>
                </a:solidFill>
                <a:ea typeface="MS PGothic" panose="020B0600070205080204" pitchFamily="34" charset="-128"/>
              </a:rPr>
              <a:t> 2023.gada budžets pārsniedz 30 miljonus EUR.</a:t>
            </a:r>
          </a:p>
          <a:p>
            <a:endParaRPr lang="lv-LV" dirty="0">
              <a:solidFill>
                <a:schemeClr val="accent4">
                  <a:lumMod val="50000"/>
                </a:schemeClr>
              </a:solidFill>
            </a:endParaRPr>
          </a:p>
        </p:txBody>
      </p:sp>
      <p:sp>
        <p:nvSpPr>
          <p:cNvPr id="4" name="Slide Number Placeholder 3">
            <a:extLst>
              <a:ext uri="{FF2B5EF4-FFF2-40B4-BE49-F238E27FC236}">
                <a16:creationId xmlns:a16="http://schemas.microsoft.com/office/drawing/2014/main" id="{ED2B2109-BE4F-4885-0730-8FD3B0B73B22}"/>
              </a:ext>
            </a:extLst>
          </p:cNvPr>
          <p:cNvSpPr>
            <a:spLocks noGrp="1"/>
          </p:cNvSpPr>
          <p:nvPr>
            <p:ph type="sldNum" sz="quarter" idx="13"/>
          </p:nvPr>
        </p:nvSpPr>
        <p:spPr/>
        <p:txBody>
          <a:bodyPr/>
          <a:lstStyle/>
          <a:p>
            <a:fld id="{42946E5A-BBED-4218-981B-333F83EE957B}" type="slidenum">
              <a:rPr lang="en-US" altLang="lv-LV" smtClean="0"/>
              <a:pPr/>
              <a:t>5</a:t>
            </a:fld>
            <a:endParaRPr lang="en-US" altLang="lv-LV"/>
          </a:p>
        </p:txBody>
      </p:sp>
      <p:pic>
        <p:nvPicPr>
          <p:cNvPr id="5" name="Picture 4">
            <a:extLst>
              <a:ext uri="{FF2B5EF4-FFF2-40B4-BE49-F238E27FC236}">
                <a16:creationId xmlns:a16="http://schemas.microsoft.com/office/drawing/2014/main" id="{5A49A7B6-9C9A-5AE7-8519-CC796E0829EA}"/>
              </a:ext>
            </a:extLst>
          </p:cNvPr>
          <p:cNvPicPr>
            <a:picLocks noChangeAspect="1"/>
          </p:cNvPicPr>
          <p:nvPr/>
        </p:nvPicPr>
        <p:blipFill>
          <a:blip r:embed="rId3"/>
          <a:stretch>
            <a:fillRect/>
          </a:stretch>
        </p:blipFill>
        <p:spPr>
          <a:xfrm>
            <a:off x="7130381" y="249770"/>
            <a:ext cx="1079086" cy="1079086"/>
          </a:xfrm>
          <a:prstGeom prst="rect">
            <a:avLst/>
          </a:prstGeom>
        </p:spPr>
      </p:pic>
    </p:spTree>
    <p:extLst>
      <p:ext uri="{BB962C8B-B14F-4D97-AF65-F5344CB8AC3E}">
        <p14:creationId xmlns:p14="http://schemas.microsoft.com/office/powerpoint/2010/main" val="3490458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2402618" y="507417"/>
            <a:ext cx="4895721" cy="563792"/>
          </a:xfrm>
        </p:spPr>
        <p:txBody>
          <a:bodyPr>
            <a:normAutofit/>
          </a:bodyPr>
          <a:lstStyle/>
          <a:p>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ERA-NET M-</a:t>
            </a:r>
            <a:r>
              <a:rPr lang="lv-LV" altLang="en-US" sz="2400" dirty="0" err="1">
                <a:solidFill>
                  <a:srgbClr val="7030A0"/>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 3</a:t>
            </a:r>
            <a:endParaRPr lang="lv-LV" dirty="0">
              <a:solidFill>
                <a:srgbClr val="7030A0"/>
              </a:solidFill>
            </a:endParaRPr>
          </a:p>
        </p:txBody>
      </p:sp>
      <p:sp>
        <p:nvSpPr>
          <p:cNvPr id="3" name="Content Placeholder 4">
            <a:extLst>
              <a:ext uri="{FF2B5EF4-FFF2-40B4-BE49-F238E27FC236}">
                <a16:creationId xmlns:a16="http://schemas.microsoft.com/office/drawing/2014/main" id="{23AC4BFA-45DE-341F-97DE-0D5E11CA357F}"/>
              </a:ext>
            </a:extLst>
          </p:cNvPr>
          <p:cNvSpPr>
            <a:spLocks noGrp="1"/>
          </p:cNvSpPr>
          <p:nvPr>
            <p:ph idx="1"/>
          </p:nvPr>
        </p:nvSpPr>
        <p:spPr>
          <a:xfrm>
            <a:off x="534256" y="1752600"/>
            <a:ext cx="8152544" cy="4373573"/>
          </a:xfrm>
        </p:spPr>
        <p:txBody>
          <a:bodyPr/>
          <a:lstStyle/>
          <a:p>
            <a:pPr>
              <a:lnSpc>
                <a:spcPct val="90000"/>
              </a:lnSpc>
            </a:pPr>
            <a:r>
              <a:rPr lang="lv-LV" altLang="lv-LV" sz="2400" dirty="0">
                <a:solidFill>
                  <a:schemeClr val="accent4">
                    <a:lumMod val="50000"/>
                  </a:schemeClr>
                </a:solidFill>
                <a:latin typeface="Calibri" panose="020F0502020204030204" pitchFamily="34" charset="0"/>
                <a:ea typeface="MS PGothic" panose="020B0600070205080204" pitchFamily="34" charset="-128"/>
              </a:rPr>
              <a:t>konkursa tematikas:</a:t>
            </a:r>
          </a:p>
          <a:p>
            <a:pPr>
              <a:lnSpc>
                <a:spcPct val="90000"/>
              </a:lnSpc>
            </a:pPr>
            <a:r>
              <a:rPr lang="lv-LV" altLang="lv-LV" sz="2000" dirty="0">
                <a:solidFill>
                  <a:schemeClr val="accent4">
                    <a:lumMod val="50000"/>
                  </a:schemeClr>
                </a:solidFill>
                <a:ea typeface="MS PGothic" panose="020B0600070205080204" pitchFamily="34" charset="-128"/>
              </a:rPr>
              <a:t>- </a:t>
            </a:r>
            <a:r>
              <a:rPr lang="lv-LV" altLang="lv-LV" sz="2000" i="1" dirty="0">
                <a:solidFill>
                  <a:schemeClr val="accent4">
                    <a:lumMod val="50000"/>
                  </a:schemeClr>
                </a:solidFill>
                <a:ea typeface="MS PGothic" panose="020B0600070205080204" pitchFamily="34" charset="-128"/>
              </a:rPr>
              <a:t> </a:t>
            </a:r>
            <a:r>
              <a:rPr lang="lv-LV" altLang="lv-LV" sz="2000" b="1" dirty="0">
                <a:solidFill>
                  <a:schemeClr val="accent4">
                    <a:lumMod val="50000"/>
                  </a:schemeClr>
                </a:solidFill>
                <a:ea typeface="MS PGothic" panose="020B0600070205080204" pitchFamily="34" charset="-128"/>
              </a:rPr>
              <a:t>ilgtspējīgi moderni materiāli enerģētikai </a:t>
            </a:r>
            <a:r>
              <a:rPr lang="lv-LV" altLang="lv-LV" sz="2000" i="1" dirty="0">
                <a:solidFill>
                  <a:schemeClr val="accent4">
                    <a:lumMod val="50000"/>
                  </a:schemeClr>
                </a:solidFill>
                <a:ea typeface="MS PGothic" panose="020B0600070205080204" pitchFamily="34" charset="-128"/>
              </a:rPr>
              <a:t>(</a:t>
            </a:r>
            <a:r>
              <a:rPr lang="lv-LV" altLang="lv-LV" sz="2000" i="1" dirty="0" err="1">
                <a:solidFill>
                  <a:schemeClr val="accent4">
                    <a:lumMod val="50000"/>
                  </a:schemeClr>
                </a:solidFill>
                <a:ea typeface="MS PGothic" panose="020B0600070205080204" pitchFamily="34" charset="-128"/>
              </a:rPr>
              <a:t>sustainable</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advanced</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materials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for</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energy</a:t>
            </a:r>
            <a:r>
              <a:rPr lang="lv-LV" altLang="lv-LV" sz="2000" i="1" dirty="0">
                <a:solidFill>
                  <a:schemeClr val="accent4">
                    <a:lumMod val="50000"/>
                  </a:schemeClr>
                </a:solidFill>
                <a:ea typeface="MS PGothic" panose="020B0600070205080204" pitchFamily="34" charset="-128"/>
              </a:rPr>
              <a:t>)</a:t>
            </a:r>
            <a:r>
              <a:rPr lang="lv-LV" altLang="lv-LV" sz="2000" dirty="0">
                <a:solidFill>
                  <a:schemeClr val="accent4">
                    <a:lumMod val="50000"/>
                  </a:schemeClr>
                </a:solidFill>
                <a:ea typeface="MS PGothic" panose="020B0600070205080204" pitchFamily="34" charset="-128"/>
              </a:rPr>
              <a:t>;</a:t>
            </a:r>
          </a:p>
          <a:p>
            <a:pPr>
              <a:lnSpc>
                <a:spcPct val="90000"/>
              </a:lnSpc>
            </a:pPr>
            <a:r>
              <a:rPr lang="lv-LV" altLang="lv-LV" sz="2000" dirty="0">
                <a:solidFill>
                  <a:schemeClr val="accent4">
                    <a:lumMod val="50000"/>
                  </a:schemeClr>
                </a:solidFill>
                <a:ea typeface="MS PGothic" panose="020B0600070205080204" pitchFamily="34" charset="-128"/>
              </a:rPr>
              <a:t>- </a:t>
            </a:r>
            <a:r>
              <a:rPr lang="lv-LV" altLang="lv-LV" sz="2000" b="1" dirty="0">
                <a:solidFill>
                  <a:schemeClr val="accent4">
                    <a:lumMod val="50000"/>
                  </a:schemeClr>
                </a:solidFill>
                <a:ea typeface="MS PGothic" panose="020B0600070205080204" pitchFamily="34" charset="-128"/>
              </a:rPr>
              <a:t>inovatīvas virsmas, pārklājumi un </a:t>
            </a:r>
            <a:r>
              <a:rPr lang="lv-LV" altLang="lv-LV" sz="2000" b="1" dirty="0" err="1">
                <a:solidFill>
                  <a:schemeClr val="accent4">
                    <a:lumMod val="50000"/>
                  </a:schemeClr>
                </a:solidFill>
                <a:ea typeface="MS PGothic" panose="020B0600070205080204" pitchFamily="34" charset="-128"/>
              </a:rPr>
              <a:t>saskarnes</a:t>
            </a:r>
            <a:r>
              <a:rPr lang="lv-LV" altLang="lv-LV" sz="2000" b="1" dirty="0">
                <a:solidFill>
                  <a:schemeClr val="accent4">
                    <a:lumMod val="50000"/>
                  </a:schemeClr>
                </a:solidFill>
                <a:ea typeface="MS PGothic" panose="020B0600070205080204" pitchFamily="34" charset="-128"/>
              </a:rPr>
              <a:t> </a:t>
            </a:r>
            <a:r>
              <a:rPr lang="lv-LV" altLang="lv-LV" sz="2000" i="1" dirty="0">
                <a:solidFill>
                  <a:schemeClr val="accent4">
                    <a:lumMod val="50000"/>
                  </a:schemeClr>
                </a:solidFill>
                <a:ea typeface="MS PGothic" panose="020B0600070205080204" pitchFamily="34" charset="-128"/>
              </a:rPr>
              <a:t>(</a:t>
            </a:r>
            <a:r>
              <a:rPr lang="lv-LV" altLang="lv-LV" sz="2000" i="1" dirty="0" err="1">
                <a:solidFill>
                  <a:schemeClr val="accent4">
                    <a:lumMod val="50000"/>
                  </a:schemeClr>
                </a:solidFill>
                <a:ea typeface="MS PGothic" panose="020B0600070205080204" pitchFamily="34" charset="-128"/>
              </a:rPr>
              <a:t>innovative</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surfaces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coatings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and</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interfaces</a:t>
            </a:r>
            <a:r>
              <a:rPr lang="lv-LV" altLang="lv-LV" sz="2000" i="1" dirty="0">
                <a:solidFill>
                  <a:schemeClr val="accent4">
                    <a:lumMod val="50000"/>
                  </a:schemeClr>
                </a:solidFill>
                <a:ea typeface="MS PGothic" panose="020B0600070205080204" pitchFamily="34" charset="-128"/>
              </a:rPr>
              <a:t>)</a:t>
            </a:r>
            <a:r>
              <a:rPr lang="lv-LV" altLang="lv-LV" sz="2000" dirty="0">
                <a:solidFill>
                  <a:schemeClr val="accent4">
                    <a:lumMod val="50000"/>
                  </a:schemeClr>
                </a:solidFill>
                <a:ea typeface="MS PGothic" panose="020B0600070205080204" pitchFamily="34" charset="-128"/>
              </a:rPr>
              <a:t>; </a:t>
            </a:r>
          </a:p>
          <a:p>
            <a:pPr>
              <a:lnSpc>
                <a:spcPct val="90000"/>
              </a:lnSpc>
            </a:pPr>
            <a:r>
              <a:rPr lang="lv-LV" altLang="lv-LV" sz="2000" dirty="0">
                <a:solidFill>
                  <a:schemeClr val="accent4">
                    <a:lumMod val="50000"/>
                  </a:schemeClr>
                </a:solidFill>
                <a:ea typeface="MS PGothic" panose="020B0600070205080204" pitchFamily="34" charset="-128"/>
              </a:rPr>
              <a:t>- </a:t>
            </a:r>
            <a:r>
              <a:rPr lang="lv-LV" altLang="lv-LV" sz="2000" b="1" dirty="0">
                <a:solidFill>
                  <a:schemeClr val="accent4">
                    <a:lumMod val="50000"/>
                  </a:schemeClr>
                </a:solidFill>
                <a:ea typeface="MS PGothic" panose="020B0600070205080204" pitchFamily="34" charset="-128"/>
              </a:rPr>
              <a:t>augstas veiktspējas kompozīti </a:t>
            </a:r>
            <a:r>
              <a:rPr lang="lv-LV" altLang="lv-LV" sz="2000" i="1" dirty="0">
                <a:solidFill>
                  <a:schemeClr val="accent4">
                    <a:lumMod val="50000"/>
                  </a:schemeClr>
                </a:solidFill>
                <a:ea typeface="MS PGothic" panose="020B0600070205080204" pitchFamily="34" charset="-128"/>
              </a:rPr>
              <a:t>(</a:t>
            </a:r>
            <a:r>
              <a:rPr lang="lv-LV" altLang="lv-LV" sz="2000" i="1" dirty="0" err="1">
                <a:solidFill>
                  <a:schemeClr val="accent4">
                    <a:lumMod val="50000"/>
                  </a:schemeClr>
                </a:solidFill>
                <a:ea typeface="MS PGothic" panose="020B0600070205080204" pitchFamily="34" charset="-128"/>
              </a:rPr>
              <a:t>high</a:t>
            </a:r>
            <a:r>
              <a:rPr lang="lv-LV" altLang="lv-LV" sz="2000" i="1" dirty="0">
                <a:solidFill>
                  <a:schemeClr val="accent4">
                    <a:lumMod val="50000"/>
                  </a:schemeClr>
                </a:solidFill>
                <a:ea typeface="MS PGothic" panose="020B0600070205080204" pitchFamily="34" charset="-128"/>
              </a:rPr>
              <a:t> performance </a:t>
            </a:r>
            <a:r>
              <a:rPr lang="lv-LV" altLang="lv-LV" sz="2000" i="1" dirty="0" err="1">
                <a:solidFill>
                  <a:schemeClr val="accent4">
                    <a:lumMod val="50000"/>
                  </a:schemeClr>
                </a:solidFill>
                <a:ea typeface="MS PGothic" panose="020B0600070205080204" pitchFamily="34" charset="-128"/>
              </a:rPr>
              <a:t>composites</a:t>
            </a:r>
            <a:r>
              <a:rPr lang="lv-LV" altLang="lv-LV" sz="2000" i="1" dirty="0">
                <a:solidFill>
                  <a:schemeClr val="accent4">
                    <a:lumMod val="50000"/>
                  </a:schemeClr>
                </a:solidFill>
                <a:ea typeface="MS PGothic" panose="020B0600070205080204" pitchFamily="34" charset="-128"/>
              </a:rPr>
              <a:t>)</a:t>
            </a:r>
            <a:r>
              <a:rPr lang="lv-LV" altLang="lv-LV" sz="2000" dirty="0">
                <a:solidFill>
                  <a:schemeClr val="accent4">
                    <a:lumMod val="50000"/>
                  </a:schemeClr>
                </a:solidFill>
                <a:ea typeface="MS PGothic" panose="020B0600070205080204" pitchFamily="34" charset="-128"/>
              </a:rPr>
              <a:t>;</a:t>
            </a:r>
          </a:p>
          <a:p>
            <a:pPr>
              <a:lnSpc>
                <a:spcPct val="90000"/>
              </a:lnSpc>
            </a:pPr>
            <a:r>
              <a:rPr lang="lv-LV" altLang="lv-LV" sz="2000" dirty="0">
                <a:solidFill>
                  <a:schemeClr val="accent4">
                    <a:lumMod val="50000"/>
                  </a:schemeClr>
                </a:solidFill>
                <a:ea typeface="MS PGothic" panose="020B0600070205080204" pitchFamily="34" charset="-128"/>
              </a:rPr>
              <a:t>- </a:t>
            </a:r>
            <a:r>
              <a:rPr lang="lv-LV" altLang="lv-LV" sz="2000" b="1" dirty="0">
                <a:solidFill>
                  <a:schemeClr val="accent4">
                    <a:lumMod val="50000"/>
                  </a:schemeClr>
                </a:solidFill>
                <a:ea typeface="MS PGothic" panose="020B0600070205080204" pitchFamily="34" charset="-128"/>
              </a:rPr>
              <a:t>funkcionāli materiāli</a:t>
            </a:r>
            <a:r>
              <a:rPr lang="lv-LV" altLang="lv-LV" sz="2000" dirty="0">
                <a:solidFill>
                  <a:schemeClr val="accent4">
                    <a:lumMod val="50000"/>
                  </a:schemeClr>
                </a:solidFill>
                <a:ea typeface="MS PGothic" panose="020B0600070205080204" pitchFamily="34" charset="-128"/>
              </a:rPr>
              <a:t> </a:t>
            </a:r>
            <a:r>
              <a:rPr lang="lv-LV" altLang="lv-LV" sz="2000" i="1" dirty="0">
                <a:solidFill>
                  <a:schemeClr val="accent4">
                    <a:lumMod val="50000"/>
                  </a:schemeClr>
                </a:solidFill>
                <a:ea typeface="MS PGothic" panose="020B0600070205080204" pitchFamily="34" charset="-128"/>
              </a:rPr>
              <a:t>(</a:t>
            </a:r>
            <a:r>
              <a:rPr lang="lv-LV" altLang="lv-LV" sz="2000" i="1" dirty="0" err="1">
                <a:solidFill>
                  <a:schemeClr val="accent4">
                    <a:lumMod val="50000"/>
                  </a:schemeClr>
                </a:solidFill>
                <a:ea typeface="MS PGothic" panose="020B0600070205080204" pitchFamily="34" charset="-128"/>
              </a:rPr>
              <a:t>functional</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materials</a:t>
            </a:r>
            <a:r>
              <a:rPr lang="lv-LV" altLang="lv-LV" sz="2000" i="1" dirty="0">
                <a:solidFill>
                  <a:schemeClr val="accent4">
                    <a:lumMod val="50000"/>
                  </a:schemeClr>
                </a:solidFill>
                <a:ea typeface="MS PGothic" panose="020B0600070205080204" pitchFamily="34" charset="-128"/>
              </a:rPr>
              <a:t>)</a:t>
            </a:r>
            <a:r>
              <a:rPr lang="lv-LV" altLang="lv-LV" sz="2000" dirty="0">
                <a:solidFill>
                  <a:schemeClr val="accent4">
                    <a:lumMod val="50000"/>
                  </a:schemeClr>
                </a:solidFill>
                <a:ea typeface="MS PGothic" panose="020B0600070205080204" pitchFamily="34" charset="-128"/>
              </a:rPr>
              <a:t>;</a:t>
            </a:r>
          </a:p>
          <a:p>
            <a:pPr>
              <a:lnSpc>
                <a:spcPct val="90000"/>
              </a:lnSpc>
            </a:pPr>
            <a:r>
              <a:rPr lang="lv-LV" altLang="lv-LV" sz="2000" dirty="0">
                <a:solidFill>
                  <a:schemeClr val="accent4">
                    <a:lumMod val="50000"/>
                  </a:schemeClr>
                </a:solidFill>
                <a:ea typeface="MS PGothic" panose="020B0600070205080204" pitchFamily="34" charset="-128"/>
              </a:rPr>
              <a:t>- </a:t>
            </a:r>
            <a:r>
              <a:rPr lang="lv-LV" altLang="lv-LV" sz="2000" b="1" dirty="0">
                <a:solidFill>
                  <a:schemeClr val="accent4">
                    <a:lumMod val="50000"/>
                  </a:schemeClr>
                </a:solidFill>
                <a:ea typeface="MS PGothic" panose="020B0600070205080204" pitchFamily="34" charset="-128"/>
              </a:rPr>
              <a:t>jaunas tehnoloģijas un materiāli pielietojumam veselības jomā</a:t>
            </a:r>
            <a:r>
              <a:rPr lang="lv-LV" altLang="lv-LV" sz="2000" dirty="0">
                <a:solidFill>
                  <a:schemeClr val="accent4">
                    <a:lumMod val="50000"/>
                  </a:schemeClr>
                </a:solidFill>
                <a:ea typeface="MS PGothic" panose="020B0600070205080204" pitchFamily="34" charset="-128"/>
              </a:rPr>
              <a:t> </a:t>
            </a:r>
            <a:r>
              <a:rPr lang="lv-LV" altLang="lv-LV" sz="2000" i="1" dirty="0">
                <a:solidFill>
                  <a:schemeClr val="accent4">
                    <a:lumMod val="50000"/>
                  </a:schemeClr>
                </a:solidFill>
                <a:ea typeface="MS PGothic" panose="020B0600070205080204" pitchFamily="34" charset="-128"/>
              </a:rPr>
              <a:t>(</a:t>
            </a:r>
            <a:r>
              <a:rPr lang="lv-LV" altLang="lv-LV" sz="2000" i="1" dirty="0" err="1">
                <a:solidFill>
                  <a:schemeClr val="accent4">
                    <a:lumMod val="50000"/>
                  </a:schemeClr>
                </a:solidFill>
                <a:ea typeface="MS PGothic" panose="020B0600070205080204" pitchFamily="34" charset="-128"/>
              </a:rPr>
              <a:t>advanced</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materials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and</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technologies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for</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health</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applications</a:t>
            </a:r>
            <a:r>
              <a:rPr lang="lv-LV" altLang="lv-LV" sz="2000" i="1" dirty="0">
                <a:solidFill>
                  <a:schemeClr val="accent4">
                    <a:lumMod val="50000"/>
                  </a:schemeClr>
                </a:solidFill>
                <a:ea typeface="MS PGothic" panose="020B0600070205080204" pitchFamily="34" charset="-128"/>
              </a:rPr>
              <a:t>)</a:t>
            </a:r>
            <a:r>
              <a:rPr lang="lv-LV" altLang="lv-LV" sz="2000" dirty="0">
                <a:solidFill>
                  <a:schemeClr val="accent4">
                    <a:lumMod val="50000"/>
                  </a:schemeClr>
                </a:solidFill>
                <a:ea typeface="MS PGothic" panose="020B0600070205080204" pitchFamily="34" charset="-128"/>
              </a:rPr>
              <a:t>;</a:t>
            </a:r>
          </a:p>
          <a:p>
            <a:pPr>
              <a:lnSpc>
                <a:spcPct val="90000"/>
              </a:lnSpc>
            </a:pPr>
            <a:r>
              <a:rPr lang="lv-LV" altLang="lv-LV" sz="2000" dirty="0">
                <a:solidFill>
                  <a:schemeClr val="accent4">
                    <a:lumMod val="50000"/>
                  </a:schemeClr>
                </a:solidFill>
                <a:ea typeface="MS PGothic" panose="020B0600070205080204" pitchFamily="34" charset="-128"/>
              </a:rPr>
              <a:t> - </a:t>
            </a:r>
            <a:r>
              <a:rPr lang="lv-LV" altLang="lv-LV" sz="2000" b="1" dirty="0">
                <a:solidFill>
                  <a:schemeClr val="accent4">
                    <a:lumMod val="50000"/>
                  </a:schemeClr>
                </a:solidFill>
                <a:ea typeface="MS PGothic" panose="020B0600070205080204" pitchFamily="34" charset="-128"/>
              </a:rPr>
              <a:t>nākamās paaudzes materiāli modernai elektronikai</a:t>
            </a:r>
            <a:r>
              <a:rPr lang="lv-LV" altLang="lv-LV" sz="2000"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next</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generation</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materials</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for</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advanced</a:t>
            </a:r>
            <a:r>
              <a:rPr lang="lv-LV" altLang="lv-LV" sz="2000" i="1" dirty="0">
                <a:solidFill>
                  <a:schemeClr val="accent4">
                    <a:lumMod val="50000"/>
                  </a:schemeClr>
                </a:solidFill>
                <a:ea typeface="MS PGothic" panose="020B0600070205080204" pitchFamily="34" charset="-128"/>
              </a:rPr>
              <a:t> </a:t>
            </a:r>
            <a:r>
              <a:rPr lang="lv-LV" altLang="lv-LV" sz="2000" i="1" dirty="0" err="1">
                <a:solidFill>
                  <a:schemeClr val="accent4">
                    <a:lumMod val="50000"/>
                  </a:schemeClr>
                </a:solidFill>
                <a:ea typeface="MS PGothic" panose="020B0600070205080204" pitchFamily="34" charset="-128"/>
              </a:rPr>
              <a:t>electronics</a:t>
            </a:r>
            <a:r>
              <a:rPr lang="lv-LV" altLang="lv-LV" sz="2000" dirty="0">
                <a:solidFill>
                  <a:schemeClr val="accent4">
                    <a:lumMod val="50000"/>
                  </a:schemeClr>
                </a:solidFill>
                <a:ea typeface="MS PGothic" panose="020B0600070205080204" pitchFamily="34" charset="-128"/>
              </a:rPr>
              <a:t>).</a:t>
            </a:r>
          </a:p>
          <a:p>
            <a:endParaRPr lang="lv-LV" dirty="0">
              <a:solidFill>
                <a:schemeClr val="accent4">
                  <a:lumMod val="50000"/>
                </a:schemeClr>
              </a:solidFill>
            </a:endParaRPr>
          </a:p>
        </p:txBody>
      </p:sp>
      <p:sp>
        <p:nvSpPr>
          <p:cNvPr id="4" name="Slide Number Placeholder 3">
            <a:extLst>
              <a:ext uri="{FF2B5EF4-FFF2-40B4-BE49-F238E27FC236}">
                <a16:creationId xmlns:a16="http://schemas.microsoft.com/office/drawing/2014/main" id="{ED2B2109-BE4F-4885-0730-8FD3B0B73B22}"/>
              </a:ext>
            </a:extLst>
          </p:cNvPr>
          <p:cNvSpPr>
            <a:spLocks noGrp="1"/>
          </p:cNvSpPr>
          <p:nvPr>
            <p:ph type="sldNum" sz="quarter" idx="13"/>
          </p:nvPr>
        </p:nvSpPr>
        <p:spPr/>
        <p:txBody>
          <a:bodyPr/>
          <a:lstStyle/>
          <a:p>
            <a:fld id="{42946E5A-BBED-4218-981B-333F83EE957B}" type="slidenum">
              <a:rPr lang="en-US" altLang="lv-LV" smtClean="0"/>
              <a:pPr/>
              <a:t>6</a:t>
            </a:fld>
            <a:endParaRPr lang="en-US" altLang="lv-LV"/>
          </a:p>
        </p:txBody>
      </p:sp>
      <p:pic>
        <p:nvPicPr>
          <p:cNvPr id="5" name="Bild 1">
            <a:extLst>
              <a:ext uri="{FF2B5EF4-FFF2-40B4-BE49-F238E27FC236}">
                <a16:creationId xmlns:a16="http://schemas.microsoft.com/office/drawing/2014/main" id="{D67720E0-7EC3-26BE-50D9-C884238F3D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2900" y="530665"/>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8250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70D1-B865-4FDF-B163-400B49650B82}"/>
              </a:ext>
            </a:extLst>
          </p:cNvPr>
          <p:cNvSpPr>
            <a:spLocks noGrp="1"/>
          </p:cNvSpPr>
          <p:nvPr>
            <p:ph type="title"/>
          </p:nvPr>
        </p:nvSpPr>
        <p:spPr>
          <a:xfrm>
            <a:off x="1631732" y="622737"/>
            <a:ext cx="6865882" cy="630622"/>
          </a:xfrm>
        </p:spPr>
        <p:txBody>
          <a:bodyPr>
            <a:normAutofit/>
          </a:bodyPr>
          <a:lstStyle/>
          <a:p>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M-</a:t>
            </a:r>
            <a:r>
              <a:rPr lang="lv-LV" altLang="en-US" sz="2400" dirty="0" err="1">
                <a:solidFill>
                  <a:srgbClr val="7030A0"/>
                </a:solidFill>
                <a:latin typeface="Verdana" panose="020B0604030504040204" pitchFamily="34" charset="0"/>
                <a:ea typeface="Verdana" panose="020B0604030504040204" pitchFamily="34" charset="0"/>
                <a:cs typeface="Times New Roman" panose="02020603050405020304" pitchFamily="18" charset="0"/>
              </a:rPr>
              <a:t>era.Net</a:t>
            </a:r>
            <a:r>
              <a:rPr lang="lv-LV" altLang="en-US" sz="2400" dirty="0">
                <a:solidFill>
                  <a:srgbClr val="7030A0"/>
                </a:solidFill>
                <a:latin typeface="Verdana" panose="020B0604030504040204" pitchFamily="34" charset="0"/>
                <a:ea typeface="Verdana" panose="020B0604030504040204" pitchFamily="34" charset="0"/>
                <a:cs typeface="Times New Roman" panose="02020603050405020304" pitchFamily="18" charset="0"/>
              </a:rPr>
              <a:t> 3 konkursa nosacījumi</a:t>
            </a:r>
            <a:endParaRPr lang="lv-LV" dirty="0">
              <a:solidFill>
                <a:srgbClr val="7030A0"/>
              </a:solidFill>
            </a:endParaRPr>
          </a:p>
        </p:txBody>
      </p:sp>
      <p:sp>
        <p:nvSpPr>
          <p:cNvPr id="3" name="Content Placeholder 4">
            <a:extLst>
              <a:ext uri="{FF2B5EF4-FFF2-40B4-BE49-F238E27FC236}">
                <a16:creationId xmlns:a16="http://schemas.microsoft.com/office/drawing/2014/main" id="{23AC4BFA-45DE-341F-97DE-0D5E11CA357F}"/>
              </a:ext>
            </a:extLst>
          </p:cNvPr>
          <p:cNvSpPr>
            <a:spLocks noGrp="1"/>
          </p:cNvSpPr>
          <p:nvPr>
            <p:ph idx="1"/>
          </p:nvPr>
        </p:nvSpPr>
        <p:spPr>
          <a:xfrm>
            <a:off x="534256" y="1752600"/>
            <a:ext cx="8152544" cy="4373573"/>
          </a:xfrm>
        </p:spPr>
        <p:txBody>
          <a:bodyPr>
            <a:normAutofit fontScale="85000" lnSpcReduction="10000"/>
          </a:bodyPr>
          <a:lstStyle/>
          <a:p>
            <a:r>
              <a:rPr lang="lv-LV" altLang="lv-LV" b="1" dirty="0">
                <a:solidFill>
                  <a:schemeClr val="accent4">
                    <a:lumMod val="50000"/>
                  </a:schemeClr>
                </a:solidFill>
                <a:ea typeface="MS PGothic" panose="020B0600070205080204" pitchFamily="34" charset="-128"/>
              </a:rPr>
              <a:t>- Projekta konsorcija minimālais sastāvs</a:t>
            </a:r>
            <a:r>
              <a:rPr lang="lv-LV" altLang="lv-LV" dirty="0">
                <a:solidFill>
                  <a:schemeClr val="accent4">
                    <a:lumMod val="50000"/>
                  </a:schemeClr>
                </a:solidFill>
                <a:ea typeface="MS PGothic" panose="020B0600070205080204" pitchFamily="34" charset="-128"/>
              </a:rPr>
              <a:t>: trīs dalībnieki no vismaz trīs valstīm, kas piedalās konkursā. Tiek sagaidīti vidēja lieluma projekti ar 4 līdz 6 dalībniekiem;</a:t>
            </a:r>
          </a:p>
          <a:p>
            <a:r>
              <a:rPr lang="lv-LV" altLang="lv-LV" dirty="0">
                <a:solidFill>
                  <a:schemeClr val="accent4">
                    <a:lumMod val="50000"/>
                  </a:schemeClr>
                </a:solidFill>
                <a:ea typeface="MS PGothic" panose="020B0600070205080204" pitchFamily="34" charset="-128"/>
              </a:rPr>
              <a:t>- Viena partnera finansējumam jābūt mazākam par 60% no projekta kopējām izmaksām;</a:t>
            </a:r>
          </a:p>
          <a:p>
            <a:r>
              <a:rPr lang="lv-LV" altLang="lv-LV" dirty="0">
                <a:solidFill>
                  <a:schemeClr val="accent4">
                    <a:lumMod val="50000"/>
                  </a:schemeClr>
                </a:solidFill>
                <a:ea typeface="MS PGothic" panose="020B0600070205080204" pitchFamily="34" charset="-128"/>
              </a:rPr>
              <a:t>- Vienas valsts projekta dalībnieku kopējam finansējumam jābūt mazākam par 70% no projekta kopējām izmaksām.   </a:t>
            </a:r>
          </a:p>
          <a:p>
            <a:endParaRPr lang="lv-LV" altLang="lv-LV" dirty="0">
              <a:solidFill>
                <a:schemeClr val="accent4">
                  <a:lumMod val="50000"/>
                </a:schemeClr>
              </a:solidFill>
              <a:ea typeface="MS PGothic" panose="020B0600070205080204" pitchFamily="34" charset="-128"/>
            </a:endParaRPr>
          </a:p>
          <a:p>
            <a:r>
              <a:rPr lang="lv-LV" altLang="lv-LV" dirty="0">
                <a:solidFill>
                  <a:schemeClr val="accent4">
                    <a:lumMod val="50000"/>
                  </a:schemeClr>
                </a:solidFill>
                <a:ea typeface="MS PGothic" panose="020B0600070205080204" pitchFamily="34" charset="-128"/>
              </a:rPr>
              <a:t>- Projektu var iesniegt konkursa dalībvalstu zinātniskās institūcijas (universitātes, institūti, zinātniskie centri) un uzņēmumi; </a:t>
            </a:r>
          </a:p>
          <a:p>
            <a:r>
              <a:rPr lang="lv-LV" altLang="lv-LV" dirty="0">
                <a:solidFill>
                  <a:schemeClr val="accent4">
                    <a:lumMod val="50000"/>
                  </a:schemeClr>
                </a:solidFill>
                <a:ea typeface="MS PGothic" panose="020B0600070205080204" pitchFamily="34" charset="-128"/>
              </a:rPr>
              <a:t> </a:t>
            </a:r>
          </a:p>
          <a:p>
            <a:r>
              <a:rPr lang="lv-LV" altLang="lv-LV" dirty="0">
                <a:solidFill>
                  <a:schemeClr val="accent4">
                    <a:lumMod val="50000"/>
                  </a:schemeClr>
                </a:solidFill>
                <a:ea typeface="MS PGothic" panose="020B0600070205080204" pitchFamily="34" charset="-128"/>
              </a:rPr>
              <a:t>- Projektam jābūt saistītam ar konkrētiem tehnoloģijas gatavības līmeņiem (TRL) piem. no 2 – līdz 5;</a:t>
            </a:r>
          </a:p>
          <a:p>
            <a:endParaRPr lang="lv-LV" altLang="lv-LV" dirty="0">
              <a:solidFill>
                <a:schemeClr val="accent4">
                  <a:lumMod val="50000"/>
                </a:schemeClr>
              </a:solidFill>
              <a:ea typeface="MS PGothic" panose="020B0600070205080204" pitchFamily="34" charset="-128"/>
            </a:endParaRPr>
          </a:p>
          <a:p>
            <a:pPr>
              <a:buFontTx/>
              <a:buChar char="-"/>
            </a:pPr>
            <a:r>
              <a:rPr lang="lv-LV" altLang="lv-LV" dirty="0">
                <a:solidFill>
                  <a:schemeClr val="accent4">
                    <a:lumMod val="50000"/>
                  </a:schemeClr>
                </a:solidFill>
                <a:ea typeface="MS PGothic" panose="020B0600070205080204" pitchFamily="34" charset="-128"/>
              </a:rPr>
              <a:t>Konkursam var iesniegt projektus ar </a:t>
            </a:r>
            <a:r>
              <a:rPr lang="lv-LV" altLang="lv-LV" b="1" dirty="0">
                <a:solidFill>
                  <a:schemeClr val="accent4">
                    <a:lumMod val="50000"/>
                  </a:schemeClr>
                </a:solidFill>
                <a:ea typeface="MS PGothic" panose="020B0600070205080204" pitchFamily="34" charset="-128"/>
              </a:rPr>
              <a:t>īstenošanas ilgumu līdz trīs gadiem.</a:t>
            </a:r>
          </a:p>
          <a:p>
            <a:endParaRPr lang="lv-LV" dirty="0">
              <a:solidFill>
                <a:schemeClr val="accent4">
                  <a:lumMod val="50000"/>
                </a:schemeClr>
              </a:solidFill>
            </a:endParaRPr>
          </a:p>
        </p:txBody>
      </p:sp>
      <p:sp>
        <p:nvSpPr>
          <p:cNvPr id="4" name="Slide Number Placeholder 3">
            <a:extLst>
              <a:ext uri="{FF2B5EF4-FFF2-40B4-BE49-F238E27FC236}">
                <a16:creationId xmlns:a16="http://schemas.microsoft.com/office/drawing/2014/main" id="{ED2B2109-BE4F-4885-0730-8FD3B0B73B22}"/>
              </a:ext>
            </a:extLst>
          </p:cNvPr>
          <p:cNvSpPr>
            <a:spLocks noGrp="1"/>
          </p:cNvSpPr>
          <p:nvPr>
            <p:ph type="sldNum" sz="quarter" idx="13"/>
          </p:nvPr>
        </p:nvSpPr>
        <p:spPr/>
        <p:txBody>
          <a:bodyPr/>
          <a:lstStyle/>
          <a:p>
            <a:fld id="{42946E5A-BBED-4218-981B-333F83EE957B}" type="slidenum">
              <a:rPr lang="en-US" altLang="lv-LV" smtClean="0"/>
              <a:pPr/>
              <a:t>7</a:t>
            </a:fld>
            <a:endParaRPr lang="en-US" altLang="lv-LV"/>
          </a:p>
        </p:txBody>
      </p:sp>
      <p:pic>
        <p:nvPicPr>
          <p:cNvPr id="5" name="Picture 4">
            <a:extLst>
              <a:ext uri="{FF2B5EF4-FFF2-40B4-BE49-F238E27FC236}">
                <a16:creationId xmlns:a16="http://schemas.microsoft.com/office/drawing/2014/main" id="{45AD86B3-8D86-25A4-799D-1EA5C2297F48}"/>
              </a:ext>
            </a:extLst>
          </p:cNvPr>
          <p:cNvPicPr>
            <a:picLocks noChangeAspect="1"/>
          </p:cNvPicPr>
          <p:nvPr/>
        </p:nvPicPr>
        <p:blipFill>
          <a:blip r:embed="rId2"/>
          <a:stretch>
            <a:fillRect/>
          </a:stretch>
        </p:blipFill>
        <p:spPr>
          <a:xfrm>
            <a:off x="7512268" y="309653"/>
            <a:ext cx="1079086" cy="1079086"/>
          </a:xfrm>
          <a:prstGeom prst="rect">
            <a:avLst/>
          </a:prstGeom>
        </p:spPr>
      </p:pic>
    </p:spTree>
    <p:extLst>
      <p:ext uri="{BB962C8B-B14F-4D97-AF65-F5344CB8AC3E}">
        <p14:creationId xmlns:p14="http://schemas.microsoft.com/office/powerpoint/2010/main" val="1925684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2C016-937B-DB8E-A08C-2B4426FE5F04}"/>
              </a:ext>
            </a:extLst>
          </p:cNvPr>
          <p:cNvSpPr>
            <a:spLocks noGrp="1"/>
          </p:cNvSpPr>
          <p:nvPr>
            <p:ph type="title"/>
          </p:nvPr>
        </p:nvSpPr>
        <p:spPr>
          <a:xfrm>
            <a:off x="2743199" y="715958"/>
            <a:ext cx="6290441" cy="1036642"/>
          </a:xfrm>
        </p:spPr>
        <p:txBody>
          <a:bodyPr/>
          <a:lstStyle/>
          <a:p>
            <a:r>
              <a:rPr lang="lv-LV" dirty="0">
                <a:solidFill>
                  <a:srgbClr val="7030A0"/>
                </a:solidFill>
              </a:rPr>
              <a:t>Nosacījumi Latvijas dalībniekiem</a:t>
            </a:r>
          </a:p>
        </p:txBody>
      </p:sp>
      <p:sp>
        <p:nvSpPr>
          <p:cNvPr id="3" name="Content Placeholder 2">
            <a:extLst>
              <a:ext uri="{FF2B5EF4-FFF2-40B4-BE49-F238E27FC236}">
                <a16:creationId xmlns:a16="http://schemas.microsoft.com/office/drawing/2014/main" id="{31734ECF-B6BE-8B22-470A-C725DD3C2BF8}"/>
              </a:ext>
            </a:extLst>
          </p:cNvPr>
          <p:cNvSpPr>
            <a:spLocks noGrp="1"/>
          </p:cNvSpPr>
          <p:nvPr>
            <p:ph idx="1"/>
          </p:nvPr>
        </p:nvSpPr>
        <p:spPr>
          <a:xfrm>
            <a:off x="512379" y="1752600"/>
            <a:ext cx="8174421" cy="4373573"/>
          </a:xfrm>
        </p:spPr>
        <p:txBody>
          <a:bodyPr>
            <a:normAutofit lnSpcReduction="10000"/>
          </a:bodyPr>
          <a:lstStyle/>
          <a:p>
            <a:pPr eaLnBrk="1" hangingPunct="1">
              <a:spcBef>
                <a:spcPct val="0"/>
              </a:spcBef>
            </a:pPr>
            <a:r>
              <a:rPr lang="lv-LV" altLang="lv-LV" dirty="0">
                <a:solidFill>
                  <a:schemeClr val="accent4">
                    <a:lumMod val="50000"/>
                  </a:schemeClr>
                </a:solidFill>
                <a:ea typeface="MS PGothic" panose="020B0600070205080204" pitchFamily="34" charset="-128"/>
              </a:rPr>
              <a:t>Latvijas budžeta finansējums dalībniekiem sekmīgajos pētniecības projektos  var sasniegt </a:t>
            </a:r>
            <a:r>
              <a:rPr lang="lv-LV" altLang="lv-LV" b="1" dirty="0">
                <a:solidFill>
                  <a:schemeClr val="accent4">
                    <a:lumMod val="50000"/>
                  </a:schemeClr>
                </a:solidFill>
                <a:ea typeface="MS PGothic" panose="020B0600070205080204" pitchFamily="34" charset="-128"/>
              </a:rPr>
              <a:t>300 000 EUR </a:t>
            </a:r>
            <a:r>
              <a:rPr lang="lv-LV" altLang="lv-LV" dirty="0">
                <a:solidFill>
                  <a:schemeClr val="accent4">
                    <a:lumMod val="50000"/>
                  </a:schemeClr>
                </a:solidFill>
                <a:ea typeface="MS PGothic" panose="020B0600070205080204" pitchFamily="34" charset="-128"/>
              </a:rPr>
              <a:t>vienam projekta dalībniekam (</a:t>
            </a:r>
            <a:r>
              <a:rPr lang="lv-LV" altLang="lv-LV" b="1" dirty="0">
                <a:solidFill>
                  <a:schemeClr val="accent4">
                    <a:lumMod val="50000"/>
                  </a:schemeClr>
                </a:solidFill>
                <a:ea typeface="MS PGothic" panose="020B0600070205080204" pitchFamily="34" charset="-128"/>
              </a:rPr>
              <a:t>līdz 100 000 EUR/gadā</a:t>
            </a:r>
            <a:r>
              <a:rPr lang="lv-LV" altLang="lv-LV" dirty="0">
                <a:solidFill>
                  <a:schemeClr val="accent4">
                    <a:lumMod val="50000"/>
                  </a:schemeClr>
                </a:solidFill>
                <a:ea typeface="MS PGothic" panose="020B0600070205080204" pitchFamily="34" charset="-128"/>
              </a:rPr>
              <a:t>).</a:t>
            </a:r>
          </a:p>
          <a:p>
            <a:pPr eaLnBrk="1" hangingPunct="1">
              <a:spcBef>
                <a:spcPct val="0"/>
              </a:spcBef>
            </a:pPr>
            <a:endParaRPr lang="lv-LV" altLang="lv-LV" dirty="0">
              <a:solidFill>
                <a:schemeClr val="accent4">
                  <a:lumMod val="50000"/>
                </a:schemeClr>
              </a:solidFill>
              <a:ea typeface="MS PGothic" panose="020B0600070205080204" pitchFamily="34" charset="-128"/>
            </a:endParaRPr>
          </a:p>
          <a:p>
            <a:pPr eaLnBrk="1" hangingPunct="1">
              <a:spcBef>
                <a:spcPct val="0"/>
              </a:spcBef>
            </a:pPr>
            <a:r>
              <a:rPr lang="lv-LV" altLang="lv-LV" dirty="0">
                <a:solidFill>
                  <a:schemeClr val="accent4">
                    <a:lumMod val="50000"/>
                  </a:schemeClr>
                </a:solidFill>
                <a:ea typeface="MS PGothic" panose="020B0600070205080204" pitchFamily="34" charset="-128"/>
              </a:rPr>
              <a:t>Projektā var piedalīties ne vairāk kā </a:t>
            </a:r>
            <a:r>
              <a:rPr lang="lv-LV" altLang="lv-LV" b="1" dirty="0">
                <a:solidFill>
                  <a:schemeClr val="accent4">
                    <a:lumMod val="50000"/>
                  </a:schemeClr>
                </a:solidFill>
                <a:ea typeface="MS PGothic" panose="020B0600070205080204" pitchFamily="34" charset="-128"/>
              </a:rPr>
              <a:t>divi Latvijas partneri</a:t>
            </a:r>
            <a:r>
              <a:rPr lang="lv-LV" altLang="lv-LV" dirty="0">
                <a:solidFill>
                  <a:schemeClr val="accent4">
                    <a:lumMod val="50000"/>
                  </a:schemeClr>
                </a:solidFill>
                <a:ea typeface="MS PGothic" panose="020B0600070205080204" pitchFamily="34" charset="-128"/>
              </a:rPr>
              <a:t>.</a:t>
            </a:r>
          </a:p>
          <a:p>
            <a:pPr eaLnBrk="1" hangingPunct="1">
              <a:spcBef>
                <a:spcPct val="0"/>
              </a:spcBef>
            </a:pPr>
            <a:endParaRPr lang="lv-LV" altLang="lv-LV" dirty="0">
              <a:solidFill>
                <a:schemeClr val="accent4">
                  <a:lumMod val="50000"/>
                </a:schemeClr>
              </a:solidFill>
              <a:ea typeface="MS PGothic" panose="020B0600070205080204" pitchFamily="34" charset="-128"/>
            </a:endParaRPr>
          </a:p>
          <a:p>
            <a:pPr eaLnBrk="1" hangingPunct="1">
              <a:spcBef>
                <a:spcPct val="0"/>
              </a:spcBef>
            </a:pPr>
            <a:r>
              <a:rPr lang="lv-LV" altLang="lv-LV" dirty="0">
                <a:solidFill>
                  <a:schemeClr val="accent4">
                    <a:lumMod val="50000"/>
                  </a:schemeClr>
                </a:solidFill>
                <a:ea typeface="MS PGothic" panose="020B0600070205080204" pitchFamily="34" charset="-128"/>
              </a:rPr>
              <a:t>Finansējums tiek piešķirts: </a:t>
            </a:r>
          </a:p>
          <a:p>
            <a:pPr eaLnBrk="1" hangingPunct="1"/>
            <a:r>
              <a:rPr lang="lv-LV" altLang="lv-LV" dirty="0">
                <a:solidFill>
                  <a:schemeClr val="accent4">
                    <a:lumMod val="50000"/>
                  </a:schemeClr>
                </a:solidFill>
                <a:ea typeface="MS PGothic" panose="020B0600070205080204" pitchFamily="34" charset="-128"/>
              </a:rPr>
              <a:t>- Saskaņā ar Ministru kabineta 2015.gada 26.maija noteikumi nr.259 «Atbalsta piešķiršanas kārtība dalībai starptautiskās sadarbības programmās pētniecības un tehnoloģiju jomā»; </a:t>
            </a:r>
          </a:p>
          <a:p>
            <a:pPr eaLnBrk="1" hangingPunct="1"/>
            <a:endParaRPr lang="lv-LV" altLang="lv-LV" dirty="0">
              <a:solidFill>
                <a:schemeClr val="accent4">
                  <a:lumMod val="50000"/>
                </a:schemeClr>
              </a:solidFill>
              <a:ea typeface="MS PGothic" panose="020B0600070205080204" pitchFamily="34" charset="-128"/>
            </a:endParaRPr>
          </a:p>
          <a:p>
            <a:pPr eaLnBrk="1" hangingPunct="1"/>
            <a:r>
              <a:rPr lang="lv-LV" altLang="lv-LV" dirty="0">
                <a:solidFill>
                  <a:schemeClr val="accent4">
                    <a:lumMod val="50000"/>
                  </a:schemeClr>
                </a:solidFill>
                <a:ea typeface="MS PGothic" panose="020B0600070205080204" pitchFamily="34" charset="-128"/>
              </a:rPr>
              <a:t>- no valsts budžeta apakšprogrammas 70.06.00 «Dalība Eiropas Savienības pētniecības un tehnoloģiju attīstības programmās</a:t>
            </a:r>
            <a:r>
              <a:rPr lang="lv-LV" altLang="lv-LV" sz="2400" dirty="0">
                <a:solidFill>
                  <a:schemeClr val="accent4">
                    <a:lumMod val="50000"/>
                  </a:schemeClr>
                </a:solidFill>
                <a:ea typeface="MS PGothic" panose="020B0600070205080204" pitchFamily="34" charset="-128"/>
              </a:rPr>
              <a:t>».</a:t>
            </a:r>
          </a:p>
          <a:p>
            <a:endParaRPr lang="lv-LV" dirty="0">
              <a:solidFill>
                <a:schemeClr val="accent4">
                  <a:lumMod val="50000"/>
                </a:schemeClr>
              </a:solidFill>
            </a:endParaRPr>
          </a:p>
        </p:txBody>
      </p:sp>
      <p:sp>
        <p:nvSpPr>
          <p:cNvPr id="4" name="Text Placeholder 3">
            <a:extLst>
              <a:ext uri="{FF2B5EF4-FFF2-40B4-BE49-F238E27FC236}">
                <a16:creationId xmlns:a16="http://schemas.microsoft.com/office/drawing/2014/main" id="{C7000EDB-B3B5-1BAA-B755-02F6E9C22E1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73D21368-5E50-E8C7-7497-7B89A085B67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9D8597B-A871-3CB3-E691-F273C166D832}"/>
              </a:ext>
            </a:extLst>
          </p:cNvPr>
          <p:cNvSpPr>
            <a:spLocks noGrp="1"/>
          </p:cNvSpPr>
          <p:nvPr>
            <p:ph type="sldNum" sz="quarter" idx="13"/>
          </p:nvPr>
        </p:nvSpPr>
        <p:spPr/>
        <p:txBody>
          <a:bodyPr/>
          <a:lstStyle/>
          <a:p>
            <a:fld id="{42946E5A-BBED-4218-981B-333F83EE957B}" type="slidenum">
              <a:rPr lang="en-US" altLang="lv-LV" smtClean="0"/>
              <a:pPr/>
              <a:t>8</a:t>
            </a:fld>
            <a:endParaRPr lang="en-US" altLang="lv-LV" dirty="0"/>
          </a:p>
        </p:txBody>
      </p:sp>
      <p:pic>
        <p:nvPicPr>
          <p:cNvPr id="7" name="Bild 1">
            <a:extLst>
              <a:ext uri="{FF2B5EF4-FFF2-40B4-BE49-F238E27FC236}">
                <a16:creationId xmlns:a16="http://schemas.microsoft.com/office/drawing/2014/main" id="{FB8350B7-D93A-08C9-2C7D-8DDBBC081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250" y="336549"/>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1151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6C1C7-6FA9-CF9F-3CE5-578780C3C530}"/>
              </a:ext>
            </a:extLst>
          </p:cNvPr>
          <p:cNvSpPr>
            <a:spLocks noGrp="1"/>
          </p:cNvSpPr>
          <p:nvPr>
            <p:ph type="title"/>
          </p:nvPr>
        </p:nvSpPr>
        <p:spPr>
          <a:xfrm>
            <a:off x="2841515" y="609593"/>
            <a:ext cx="6192126" cy="1036642"/>
          </a:xfrm>
        </p:spPr>
        <p:txBody>
          <a:bodyPr/>
          <a:lstStyle/>
          <a:p>
            <a:r>
              <a:rPr lang="lv-LV" dirty="0">
                <a:solidFill>
                  <a:srgbClr val="7030A0"/>
                </a:solidFill>
              </a:rPr>
              <a:t>M-</a:t>
            </a:r>
            <a:r>
              <a:rPr lang="lv-LV" dirty="0" err="1">
                <a:solidFill>
                  <a:srgbClr val="7030A0"/>
                </a:solidFill>
              </a:rPr>
              <a:t>era.Net</a:t>
            </a:r>
            <a:r>
              <a:rPr lang="lv-LV" dirty="0">
                <a:solidFill>
                  <a:srgbClr val="7030A0"/>
                </a:solidFill>
              </a:rPr>
              <a:t> 3 konkursa laika grafiks</a:t>
            </a:r>
          </a:p>
        </p:txBody>
      </p:sp>
      <p:sp>
        <p:nvSpPr>
          <p:cNvPr id="3" name="Content Placeholder 2">
            <a:extLst>
              <a:ext uri="{FF2B5EF4-FFF2-40B4-BE49-F238E27FC236}">
                <a16:creationId xmlns:a16="http://schemas.microsoft.com/office/drawing/2014/main" id="{A836EAC3-988A-DAC3-9A3F-893FA450716E}"/>
              </a:ext>
            </a:extLst>
          </p:cNvPr>
          <p:cNvSpPr>
            <a:spLocks noGrp="1"/>
          </p:cNvSpPr>
          <p:nvPr>
            <p:ph idx="1"/>
          </p:nvPr>
        </p:nvSpPr>
        <p:spPr>
          <a:xfrm>
            <a:off x="567559" y="1752600"/>
            <a:ext cx="8119241" cy="4373573"/>
          </a:xfrm>
        </p:spPr>
        <p:txBody>
          <a:bodyPr>
            <a:normAutofit lnSpcReduction="10000"/>
          </a:bodyPr>
          <a:lstStyle/>
          <a:p>
            <a:pPr>
              <a:lnSpc>
                <a:spcPct val="90000"/>
              </a:lnSpc>
            </a:pPr>
            <a:r>
              <a:rPr lang="lv-LV" altLang="lv-LV" dirty="0">
                <a:solidFill>
                  <a:schemeClr val="accent4">
                    <a:lumMod val="50000"/>
                  </a:schemeClr>
                </a:solidFill>
                <a:ea typeface="MS PGothic" panose="020B0600070205080204" pitchFamily="34" charset="-128"/>
              </a:rPr>
              <a:t>Projektu iesniegšana </a:t>
            </a:r>
            <a:r>
              <a:rPr lang="lv-LV" altLang="lv-LV" i="1" dirty="0" err="1">
                <a:solidFill>
                  <a:schemeClr val="accent4">
                    <a:lumMod val="50000"/>
                  </a:schemeClr>
                </a:solidFill>
                <a:ea typeface="MS PGothic" panose="020B0600070205080204" pitchFamily="34" charset="-128"/>
              </a:rPr>
              <a:t>on-line</a:t>
            </a:r>
            <a:r>
              <a:rPr lang="lv-LV" altLang="lv-LV" dirty="0">
                <a:solidFill>
                  <a:schemeClr val="accent4">
                    <a:lumMod val="50000"/>
                  </a:schemeClr>
                </a:solidFill>
                <a:ea typeface="MS PGothic" panose="020B0600070205080204" pitchFamily="34" charset="-128"/>
              </a:rPr>
              <a:t> režīmā. </a:t>
            </a:r>
          </a:p>
          <a:p>
            <a:pPr>
              <a:lnSpc>
                <a:spcPct val="90000"/>
              </a:lnSpc>
            </a:pPr>
            <a:r>
              <a:rPr lang="lv-LV" altLang="lv-LV" dirty="0">
                <a:solidFill>
                  <a:schemeClr val="accent4">
                    <a:lumMod val="50000"/>
                  </a:schemeClr>
                </a:solidFill>
                <a:ea typeface="MS PGothic" panose="020B0600070205080204" pitchFamily="34" charset="-128"/>
              </a:rPr>
              <a:t>Projektu konkurss notiks divās kārtās.</a:t>
            </a:r>
          </a:p>
          <a:p>
            <a:pPr>
              <a:lnSpc>
                <a:spcPct val="90000"/>
              </a:lnSpc>
            </a:pPr>
            <a:endParaRPr lang="lv-LV" altLang="lv-LV" dirty="0">
              <a:solidFill>
                <a:schemeClr val="accent4">
                  <a:lumMod val="50000"/>
                </a:schemeClr>
              </a:solidFill>
              <a:ea typeface="MS PGothic" panose="020B0600070205080204" pitchFamily="34" charset="-128"/>
            </a:endParaRPr>
          </a:p>
          <a:p>
            <a:pPr>
              <a:lnSpc>
                <a:spcPct val="90000"/>
              </a:lnSpc>
            </a:pPr>
            <a:r>
              <a:rPr lang="lv-LV" altLang="lv-LV" dirty="0">
                <a:solidFill>
                  <a:schemeClr val="accent4">
                    <a:lumMod val="50000"/>
                  </a:schemeClr>
                </a:solidFill>
                <a:ea typeface="MS PGothic" panose="020B0600070205080204" pitchFamily="34" charset="-128"/>
              </a:rPr>
              <a:t>Projektu konkurss atvērts - 2023.gada 1.marts;</a:t>
            </a:r>
          </a:p>
          <a:p>
            <a:pPr>
              <a:lnSpc>
                <a:spcPct val="90000"/>
              </a:lnSpc>
            </a:pPr>
            <a:r>
              <a:rPr lang="lv-LV" altLang="lv-LV" dirty="0">
                <a:solidFill>
                  <a:schemeClr val="accent4">
                    <a:lumMod val="50000"/>
                  </a:schemeClr>
                </a:solidFill>
                <a:ea typeface="MS PGothic" panose="020B0600070205080204" pitchFamily="34" charset="-128"/>
              </a:rPr>
              <a:t>Projektu ideju iesniegšanas termiņš - </a:t>
            </a:r>
            <a:r>
              <a:rPr lang="lv-LV" altLang="lv-LV" b="1" dirty="0">
                <a:solidFill>
                  <a:schemeClr val="accent4">
                    <a:lumMod val="50000"/>
                  </a:schemeClr>
                </a:solidFill>
                <a:ea typeface="MS PGothic" panose="020B0600070205080204" pitchFamily="34" charset="-128"/>
              </a:rPr>
              <a:t>2023.gada 16.maijs plkst.12.00 (CET);</a:t>
            </a:r>
          </a:p>
          <a:p>
            <a:pPr>
              <a:lnSpc>
                <a:spcPct val="90000"/>
              </a:lnSpc>
            </a:pPr>
            <a:r>
              <a:rPr lang="lv-LV" altLang="lv-LV" dirty="0">
                <a:solidFill>
                  <a:schemeClr val="accent4">
                    <a:lumMod val="50000"/>
                  </a:schemeClr>
                </a:solidFill>
                <a:ea typeface="MS PGothic" panose="020B0600070205080204" pitchFamily="34" charset="-128"/>
              </a:rPr>
              <a:t>Projektu ideju konkursa rezultāti un uzaicinājums iesniegt pilnu projekta pieteikumu – 2023.gada septembra beigas;</a:t>
            </a:r>
          </a:p>
          <a:p>
            <a:pPr>
              <a:lnSpc>
                <a:spcPct val="90000"/>
              </a:lnSpc>
            </a:pPr>
            <a:r>
              <a:rPr lang="lv-LV" altLang="lv-LV" dirty="0">
                <a:solidFill>
                  <a:schemeClr val="accent4">
                    <a:lumMod val="50000"/>
                  </a:schemeClr>
                </a:solidFill>
                <a:ea typeface="MS PGothic" panose="020B0600070205080204" pitchFamily="34" charset="-128"/>
              </a:rPr>
              <a:t>Pilno projektu iesniegšanas termiņš – 2023.gada 9.novembris; </a:t>
            </a:r>
          </a:p>
          <a:p>
            <a:pPr>
              <a:lnSpc>
                <a:spcPct val="90000"/>
              </a:lnSpc>
            </a:pPr>
            <a:r>
              <a:rPr lang="lv-LV" altLang="lv-LV" b="1" dirty="0">
                <a:solidFill>
                  <a:schemeClr val="accent4">
                    <a:lumMod val="50000"/>
                  </a:schemeClr>
                </a:solidFill>
                <a:ea typeface="MS PGothic" panose="020B0600070205080204" pitchFamily="34" charset="-128"/>
              </a:rPr>
              <a:t>Lēmums</a:t>
            </a:r>
            <a:r>
              <a:rPr lang="lv-LV" altLang="lv-LV" dirty="0">
                <a:solidFill>
                  <a:schemeClr val="accent4">
                    <a:lumMod val="50000"/>
                  </a:schemeClr>
                </a:solidFill>
                <a:ea typeface="MS PGothic" panose="020B0600070205080204" pitchFamily="34" charset="-128"/>
              </a:rPr>
              <a:t> par atbalstāmajiem projektiem - </a:t>
            </a:r>
            <a:r>
              <a:rPr lang="lv-LV" altLang="lv-LV" b="1" dirty="0">
                <a:solidFill>
                  <a:schemeClr val="accent4">
                    <a:lumMod val="50000"/>
                  </a:schemeClr>
                </a:solidFill>
                <a:ea typeface="MS PGothic" panose="020B0600070205080204" pitchFamily="34" charset="-128"/>
              </a:rPr>
              <a:t>2024.gada februāris.</a:t>
            </a:r>
          </a:p>
          <a:p>
            <a:pPr>
              <a:lnSpc>
                <a:spcPct val="90000"/>
              </a:lnSpc>
            </a:pPr>
            <a:r>
              <a:rPr lang="lv-LV" altLang="lv-LV" dirty="0">
                <a:solidFill>
                  <a:schemeClr val="accent4">
                    <a:lumMod val="50000"/>
                  </a:schemeClr>
                </a:solidFill>
                <a:ea typeface="MS PGothic" panose="020B0600070205080204" pitchFamily="34" charset="-128"/>
              </a:rPr>
              <a:t>Projektu īstenošana tiek uzsākta – 2024.gada maijā līdz septembrī. </a:t>
            </a:r>
          </a:p>
          <a:p>
            <a:endParaRPr lang="lv-LV" dirty="0">
              <a:solidFill>
                <a:schemeClr val="accent4">
                  <a:lumMod val="50000"/>
                </a:schemeClr>
              </a:solidFill>
            </a:endParaRPr>
          </a:p>
        </p:txBody>
      </p:sp>
      <p:sp>
        <p:nvSpPr>
          <p:cNvPr id="4" name="Text Placeholder 3">
            <a:extLst>
              <a:ext uri="{FF2B5EF4-FFF2-40B4-BE49-F238E27FC236}">
                <a16:creationId xmlns:a16="http://schemas.microsoft.com/office/drawing/2014/main" id="{1BD673D1-64F5-2C59-F927-E94636FFD2CE}"/>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7313DF2-C8E3-3EE8-4893-382B5E8F0A0C}"/>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CD630CCB-F5A3-985D-2E61-F9278C239455}"/>
              </a:ext>
            </a:extLst>
          </p:cNvPr>
          <p:cNvSpPr>
            <a:spLocks noGrp="1"/>
          </p:cNvSpPr>
          <p:nvPr>
            <p:ph type="sldNum" sz="quarter" idx="13"/>
          </p:nvPr>
        </p:nvSpPr>
        <p:spPr/>
        <p:txBody>
          <a:bodyPr/>
          <a:lstStyle/>
          <a:p>
            <a:fld id="{42946E5A-BBED-4218-981B-333F83EE957B}" type="slidenum">
              <a:rPr lang="en-US" altLang="lv-LV" smtClean="0"/>
              <a:pPr/>
              <a:t>9</a:t>
            </a:fld>
            <a:endParaRPr lang="en-US" altLang="lv-LV" dirty="0"/>
          </a:p>
        </p:txBody>
      </p:sp>
      <p:pic>
        <p:nvPicPr>
          <p:cNvPr id="7" name="Bild 1">
            <a:extLst>
              <a:ext uri="{FF2B5EF4-FFF2-40B4-BE49-F238E27FC236}">
                <a16:creationId xmlns:a16="http://schemas.microsoft.com/office/drawing/2014/main" id="{C6DA11C0-2311-0C5A-94B8-5297963831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2016" y="503228"/>
            <a:ext cx="10795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8136310"/>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s" ma:contentTypeID="0x010100743EFACD5C3BDA4AAF2CF4C0E021811E" ma:contentTypeVersion="10" ma:contentTypeDescription="Izveidot jaunu dokumentu." ma:contentTypeScope="" ma:versionID="a75df5e50785d4e0c77fdb3242547a60">
  <xsd:schema xmlns:xsd="http://www.w3.org/2001/XMLSchema" xmlns:xs="http://www.w3.org/2001/XMLSchema" xmlns:p="http://schemas.microsoft.com/office/2006/metadata/properties" xmlns:ns2="92ff70ee-12a9-46dc-aa4a-83d67047e14e" xmlns:ns3="b0d59aed-ae10-48f1-9b09-4921375a72ab" targetNamespace="http://schemas.microsoft.com/office/2006/metadata/properties" ma:root="true" ma:fieldsID="2bd7b59fc79a7f67dbec0b28f98bc991" ns2:_="" ns3:_="">
    <xsd:import namespace="92ff70ee-12a9-46dc-aa4a-83d67047e14e"/>
    <xsd:import namespace="b0d59aed-ae10-48f1-9b09-4921375a72a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ff70ee-12a9-46dc-aa4a-83d67047e1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d59aed-ae10-48f1-9b09-4921375a72ab" elementFormDefault="qualified">
    <xsd:import namespace="http://schemas.microsoft.com/office/2006/documentManagement/types"/>
    <xsd:import namespace="http://schemas.microsoft.com/office/infopath/2007/PartnerControls"/>
    <xsd:element name="SharedWithUsers" ma:index="16"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Koplietots ar: detalizēt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D65BEE-874F-4245-AC24-84C8DCC85B13}">
  <ds:schemaRefs>
    <ds:schemaRef ds:uri="2f243a88-1479-4942-bbce-7bc383319ad9"/>
    <ds:schemaRef ds:uri="73924fda-3357-40d4-9fae-85802a2498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12DCFA8-FC87-4267-BBA5-B7F20CE93B9E}">
  <ds:schemaRefs>
    <ds:schemaRef ds:uri="http://schemas.microsoft.com/sharepoint/v3/contenttype/forms"/>
  </ds:schemaRefs>
</ds:datastoreItem>
</file>

<file path=customXml/itemProps3.xml><?xml version="1.0" encoding="utf-8"?>
<ds:datastoreItem xmlns:ds="http://schemas.openxmlformats.org/officeDocument/2006/customXml" ds:itemID="{D9B585A0-AFF3-41B9-856D-F9BFD7D62446}">
  <ds:schemaRefs>
    <ds:schemaRef ds:uri="92ff70ee-12a9-46dc-aa4a-83d67047e14e"/>
    <ds:schemaRef ds:uri="b0d59aed-ae10-48f1-9b09-4921375a72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973</TotalTime>
  <Words>2855</Words>
  <Application>Microsoft Office PowerPoint</Application>
  <PresentationFormat>On-screen Show (4:3)</PresentationFormat>
  <Paragraphs>369</Paragraphs>
  <Slides>41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Times New Roman</vt:lpstr>
      <vt:lpstr>Verdana</vt:lpstr>
      <vt:lpstr>Wingdings</vt:lpstr>
      <vt:lpstr>89_Prezentacija_templateLV</vt:lpstr>
      <vt:lpstr>PowerPoint Presentation</vt:lpstr>
      <vt:lpstr>Vebināra programma</vt:lpstr>
      <vt:lpstr>ERA-NET M-era.Net 3 2023.gada konkurss </vt:lpstr>
      <vt:lpstr>ERA-NET M-era.Net 3</vt:lpstr>
      <vt:lpstr>M-era.Net 3 konkurss</vt:lpstr>
      <vt:lpstr>ERA-NET M-era.Net 3</vt:lpstr>
      <vt:lpstr>M-era.Net 3 konkursa nosacījumi</vt:lpstr>
      <vt:lpstr>Nosacījumi Latvijas dalībniekiem</vt:lpstr>
      <vt:lpstr>M-era.Net 3 konkursa laika grafiks</vt:lpstr>
      <vt:lpstr>Partneru meklēšana</vt:lpstr>
      <vt:lpstr>PowerPoint Presentation</vt:lpstr>
      <vt:lpstr>ERA-NET Cofund ICRAD</vt:lpstr>
      <vt:lpstr>ERA-NET Cofund ICRAD</vt:lpstr>
      <vt:lpstr>ICRAD konkursos finansētie projekti ar Latvijas dalībniekiem</vt:lpstr>
      <vt:lpstr>Valstis, kas apstiprinājušas dalību ERA-NET Cofund ICRAD 2023.gada konkursā</vt:lpstr>
      <vt:lpstr>ICRAD 2023.gada konkurss</vt:lpstr>
      <vt:lpstr>ICRAD 2023.gada konkurss</vt:lpstr>
      <vt:lpstr>ICRAD 2023.gada konkursa tēmas</vt:lpstr>
      <vt:lpstr>ICRAD 2023.gada konkurss</vt:lpstr>
      <vt:lpstr>Noteikumi, kas jāievēro projektu konsorcijam</vt:lpstr>
      <vt:lpstr>LZP dalība ICRAD konkursā</vt:lpstr>
      <vt:lpstr>ERA-NET Cofund ICRAD</vt:lpstr>
      <vt:lpstr>Finansējums projektu īstenošanai</vt:lpstr>
      <vt:lpstr>Valsts budžeta finansējuma apmērs</vt:lpstr>
      <vt:lpstr>Prasības pretendentiem</vt:lpstr>
      <vt:lpstr>Valsts atbalsta intensitāte</vt:lpstr>
      <vt:lpstr>Attiecināmās izmaksas</vt:lpstr>
      <vt:lpstr>Latvijas–Lietuvas–Taivānas zinātniskās sadarbības atbalsta fonds</vt:lpstr>
      <vt:lpstr>Latvijas–Lietuvas–Taivānas zinātniskās sadarbības atbalsta fonds</vt:lpstr>
      <vt:lpstr>Latvijas–Lietuvas–Taivānas zinātniskās sadarbības atbalsta fonds</vt:lpstr>
      <vt:lpstr>Latvijas–Lietuvas–Taivānas zinātniskās sadarbības atbalsta fonds</vt:lpstr>
      <vt:lpstr>Latvijas–Lietuvas–Taivānas zinātniskās sadarbības atbalsta fonds</vt:lpstr>
      <vt:lpstr>Latvijas–Lietuvas–Taivānas zinātniskās sadarbības atbalsta fonds</vt:lpstr>
      <vt:lpstr>Latvijas–Lietuvas–Taivānas zinātniskās sadarbības atbalsta fonds</vt:lpstr>
      <vt:lpstr>Latvijas–Francijas sadarbības programma OSMOZE</vt:lpstr>
      <vt:lpstr>Latvijas–Francijas sadarbības programma OSMOZE</vt:lpstr>
      <vt:lpstr>Latvijas–Francijas sadarbības programma OSMOZE</vt:lpstr>
      <vt:lpstr>Latvijas–Francijas sadarbības programma OSMOZE</vt:lpstr>
      <vt:lpstr>Latvijas–Francijas sadarbības programma OSMOZE</vt:lpstr>
      <vt:lpstr>Latvijas–Francijas sadarbības programma OSMOZE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Elza Zeidlere</cp:lastModifiedBy>
  <cp:revision>54</cp:revision>
  <cp:lastPrinted>2018-07-25T08:20:02Z</cp:lastPrinted>
  <dcterms:created xsi:type="dcterms:W3CDTF">2014-11-20T14:46:47Z</dcterms:created>
  <dcterms:modified xsi:type="dcterms:W3CDTF">2023-03-24T09:03:08Z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0x010100743EFACD5C3BDA4AAF2CF4C0E021811E</vt:lpwstr>
  </property>
</Properties>
</file>