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2" r:id="rId3"/>
    <p:sldId id="266" r:id="rId4"/>
    <p:sldId id="35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pars.ozols" initials="k" lastIdx="1" clrIdx="0">
    <p:extLst>
      <p:ext uri="{19B8F6BF-5375-455C-9EA6-DF929625EA0E}">
        <p15:presenceInfo xmlns:p15="http://schemas.microsoft.com/office/powerpoint/2012/main" userId="S::kaspars.ozols@edi.lv::0f80ddad-fb54-4718-9eb5-df5d4653136d" providerId="AD"/>
      </p:ext>
    </p:extLst>
  </p:cmAuthor>
  <p:cmAuthor id="2" name="kasp.ozols@gmail.com" initials="k" lastIdx="1" clrIdx="1">
    <p:extLst>
      <p:ext uri="{19B8F6BF-5375-455C-9EA6-DF929625EA0E}">
        <p15:presenceInfo xmlns:p15="http://schemas.microsoft.com/office/powerpoint/2012/main" userId="d82bc5c903bf3e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229"/>
    <a:srgbClr val="484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žģ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Dizaina stils 1 - izcēlum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6" autoAdjust="0"/>
    <p:restoredTop sz="75841" autoAdjust="0"/>
  </p:normalViewPr>
  <p:slideViewPr>
    <p:cSldViewPr snapToGrid="0">
      <p:cViewPr varScale="1">
        <p:scale>
          <a:sx n="86" d="100"/>
          <a:sy n="86" d="100"/>
        </p:scale>
        <p:origin x="17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0DB2D-ECB0-4EE9-8713-CE063AD8B1F4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A8509-E4B7-4CE4-84D0-454A312BC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0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Aft>
                <a:spcPts val="1800"/>
              </a:spcAft>
              <a:buFont typeface="Arial" panose="020B0604020202020204" pitchFamily="34" charset="0"/>
              <a:buNone/>
            </a:pPr>
            <a:endParaRPr lang="en-US" sz="800" dirty="0">
              <a:solidFill>
                <a:srgbClr val="5E5C55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00726-FF8B-459D-99FE-FAB28AB50B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A8509-E4B7-4CE4-84D0-454A312BC1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94A4C7B-38C6-44A6-B289-82EFC97AB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26B08399-B2D3-46FE-B244-11D50CF1E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E509837C-3A61-47B6-9CF9-0E817D7A2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5FB-389B-4813-AFBA-408228A58F3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8E5DA67-5EBB-41BF-84AB-A4A56C49F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A079781-737C-4D82-B70D-857699529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947B-FFB9-45DD-BE8C-225D598D6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4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C662F35-3791-45DD-802A-5DE41A2A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F0535D9-EECD-45C4-90BF-D30672AD3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203F75B-52C6-4AB8-8516-EE4952DE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5FB-389B-4813-AFBA-408228A58F3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0B01675-C3B1-4A1F-AD0E-D3D413DF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4E7DF9A-D8EB-4D12-8B85-38D610BA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947B-FFB9-45DD-BE8C-225D598D6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3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BD0AADE3-FF40-4F4E-9BC5-4DF69FEE8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F6EBB82D-38F5-4274-BD13-B2E8FB901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B40988D-E890-4919-9D79-0803244AF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5FB-389B-4813-AFBA-408228A58F3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CCAD97F-F4CE-4034-A1C9-F1EDE0E0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500C0C5-4DA1-429C-A610-7D354C96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947B-FFB9-45DD-BE8C-225D598D6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0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A57CBA2-6BC8-41CE-8D81-C9268443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F2631AE-2500-4C98-9327-F4348BAAF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9A382341-8105-4CE9-926B-AEEDFBC1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5FB-389B-4813-AFBA-408228A58F3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8D009BB-04F3-4189-9C7B-D2B1F6016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598E0C0-498D-44B4-9F96-90858253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947B-FFB9-45DD-BE8C-225D598D6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9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4BCD33F-8376-475E-BC46-74C97C07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65C8E66B-EB9D-45AD-A9F8-DACA2A6DB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6431C3F-B901-44A9-BD5C-F0DD4E9D6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5FB-389B-4813-AFBA-408228A58F3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962BD34-BB97-4C69-883C-F2546574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1BC949A-F39C-4F11-8165-5312B0397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947B-FFB9-45DD-BE8C-225D598D6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3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3A696D6-0C91-4C29-AC8F-49DEA009A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7C88F9C-A43E-4C32-AC14-563FABAB3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44BFCC1E-2F48-4775-90F7-0503C1725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43B1ABA8-9333-49C1-A5A0-85C89E682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5FB-389B-4813-AFBA-408228A58F3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DBCA6264-D717-49DB-9792-F1CDBDF5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19ACFC2-5024-4835-978D-160AD87A4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947B-FFB9-45DD-BE8C-225D598D6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2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56C396B-1E0E-4F3E-B697-DC01390E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BBA822B5-6E41-45E2-AB79-F3DDC65D4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0BE54510-E0E3-47FC-8A85-AB26E4EB8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A24FC159-BD19-4AFB-85A2-71B8DF091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54423859-D851-43EA-B4AF-9A513446F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9AB8D3A3-24C7-4697-9F54-A7EDFC010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5FB-389B-4813-AFBA-408228A58F3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E926DF97-5733-4D6F-96F6-97CEA0E17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7777F82F-F78A-47F1-8FCD-D00070A7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947B-FFB9-45DD-BE8C-225D598D6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7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92864C1-8B4C-46F6-A28B-7C2B82CC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F00B5E5A-42FD-4353-A23B-43F84E54D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5FB-389B-4813-AFBA-408228A58F3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069D6857-0C23-42FD-8C4B-358C0D8E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CBD87485-40E7-49C9-90C1-A7AE38A1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947B-FFB9-45DD-BE8C-225D598D6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7B35917B-C06F-4F7F-A4FA-863B27CD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5FB-389B-4813-AFBA-408228A58F3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07A4DBF2-46D5-4FA5-81C8-B90D0E4E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A465509A-F80F-44F8-92DB-C99E66F1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947B-FFB9-45DD-BE8C-225D598D6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3EC1653-CBD5-4297-8840-57C7117B6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D7F9F15-49FE-45DE-89D0-E5093747D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56C39F1D-A8FA-4666-B4DA-3737774C8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425FCD3-0E1C-43D5-AEF9-7637927B2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5FB-389B-4813-AFBA-408228A58F3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0EB11DC2-2A65-490C-A544-3F9E4125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F3492CE7-D870-43EB-927A-BD2F81C3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947B-FFB9-45DD-BE8C-225D598D6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8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76D6B62-386C-4442-9447-78E92E187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20CDF431-B928-465C-B828-CD0A8D72B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F3DDD7C3-7653-4F2F-92BD-4CC6BA04B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ACDC47D7-7B48-4C16-BE5A-404CF090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5FB-389B-4813-AFBA-408228A58F3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720DFD02-0761-403C-BB48-6EB5F20E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17557107-5171-489C-BC39-F309A7E5C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947B-FFB9-45DD-BE8C-225D598D6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6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24C15836-7D24-4547-BD63-9499F4CCD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6EBE4F3-1552-40C2-8ED8-E5F85C975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92DBFE0-9E0D-49C3-8E26-5CF3F8078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7D5FB-389B-4813-AFBA-408228A58F3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20976DB-2327-4AE3-A4CC-6067635B6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67C1C5C-FB46-4FC1-AA87-A11F753E2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5947B-FFB9-45DD-BE8C-225D598D6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5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ttēls 27">
            <a:extLst>
              <a:ext uri="{FF2B5EF4-FFF2-40B4-BE49-F238E27FC236}">
                <a16:creationId xmlns:a16="http://schemas.microsoft.com/office/drawing/2014/main" id="{EC687E09-1996-4759-91BA-9F876622B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76" t="18239" r="24645" b="3706"/>
          <a:stretch/>
        </p:blipFill>
        <p:spPr>
          <a:xfrm>
            <a:off x="6968017" y="4907107"/>
            <a:ext cx="1522281" cy="1365797"/>
          </a:xfrm>
          <a:prstGeom prst="ellipse">
            <a:avLst/>
          </a:prstGeom>
        </p:spPr>
      </p:pic>
      <p:pic>
        <p:nvPicPr>
          <p:cNvPr id="27" name="Attēls 26">
            <a:extLst>
              <a:ext uri="{FF2B5EF4-FFF2-40B4-BE49-F238E27FC236}">
                <a16:creationId xmlns:a16="http://schemas.microsoft.com/office/drawing/2014/main" id="{67709C1B-53C1-40C2-A39F-E5B5B8DC4C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" r="36556"/>
          <a:stretch/>
        </p:blipFill>
        <p:spPr>
          <a:xfrm>
            <a:off x="5296948" y="4923618"/>
            <a:ext cx="1488900" cy="1363566"/>
          </a:xfrm>
          <a:prstGeom prst="ellipse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4AB21B69-EA71-491C-AED5-C483FFC325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02" r="21760"/>
          <a:stretch/>
        </p:blipFill>
        <p:spPr>
          <a:xfrm>
            <a:off x="10387302" y="4904130"/>
            <a:ext cx="1510795" cy="1362798"/>
          </a:xfrm>
          <a:prstGeom prst="ellipse">
            <a:avLst/>
          </a:prstGeom>
        </p:spPr>
      </p:pic>
      <p:pic>
        <p:nvPicPr>
          <p:cNvPr id="109" name="Attēls 108">
            <a:extLst>
              <a:ext uri="{FF2B5EF4-FFF2-40B4-BE49-F238E27FC236}">
                <a16:creationId xmlns:a16="http://schemas.microsoft.com/office/drawing/2014/main" id="{EC031CB4-560C-4385-9F4C-8CBF8613D9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3" r="12872"/>
          <a:stretch/>
        </p:blipFill>
        <p:spPr>
          <a:xfrm>
            <a:off x="8672467" y="4899178"/>
            <a:ext cx="1522281" cy="1388006"/>
          </a:xfrm>
          <a:prstGeom prst="ellipse">
            <a:avLst/>
          </a:prstGeom>
        </p:spPr>
      </p:pic>
      <p:pic>
        <p:nvPicPr>
          <p:cNvPr id="2" name="Attēls 1">
            <a:extLst>
              <a:ext uri="{FF2B5EF4-FFF2-40B4-BE49-F238E27FC236}">
                <a16:creationId xmlns:a16="http://schemas.microsoft.com/office/drawing/2014/main" id="{499CBD5A-A7C2-46B7-9015-9293E27C4D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r="32633" b="9259"/>
          <a:stretch/>
        </p:blipFill>
        <p:spPr>
          <a:xfrm>
            <a:off x="10404276" y="3329084"/>
            <a:ext cx="1502308" cy="1370487"/>
          </a:xfrm>
          <a:prstGeom prst="ellipse">
            <a:avLst/>
          </a:prstGeom>
        </p:spPr>
      </p:pic>
      <p:pic>
        <p:nvPicPr>
          <p:cNvPr id="82" name="Attēls 81">
            <a:extLst>
              <a:ext uri="{FF2B5EF4-FFF2-40B4-BE49-F238E27FC236}">
                <a16:creationId xmlns:a16="http://schemas.microsoft.com/office/drawing/2014/main" id="{39665A69-2622-47DA-8B0D-4588248FCF6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9" t="8795" r="18490" b="7747"/>
          <a:stretch/>
        </p:blipFill>
        <p:spPr>
          <a:xfrm>
            <a:off x="10404276" y="192844"/>
            <a:ext cx="1502308" cy="1389945"/>
          </a:xfrm>
          <a:prstGeom prst="ellipse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AB5C941-D398-4E3C-AF66-620AFAF95690}"/>
              </a:ext>
            </a:extLst>
          </p:cNvPr>
          <p:cNvSpPr/>
          <p:nvPr/>
        </p:nvSpPr>
        <p:spPr>
          <a:xfrm>
            <a:off x="953946" y="2090678"/>
            <a:ext cx="400752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484537"/>
              </a:solidFill>
              <a:latin typeface="+mj-lt"/>
            </a:endParaRPr>
          </a:p>
          <a:p>
            <a:r>
              <a:rPr lang="en-US" sz="1600" b="1" dirty="0">
                <a:solidFill>
                  <a:srgbClr val="484537"/>
                </a:solidFill>
                <a:latin typeface="+mj-lt"/>
              </a:rPr>
              <a:t>EDI – </a:t>
            </a:r>
            <a:r>
              <a:rPr lang="lv-LV" sz="1600" b="1" dirty="0">
                <a:solidFill>
                  <a:srgbClr val="484537"/>
                </a:solidFill>
                <a:latin typeface="+mj-lt"/>
              </a:rPr>
              <a:t>Elektronikas un datorzinātņu institūts</a:t>
            </a:r>
            <a:endParaRPr lang="en-US" sz="1600" b="1" dirty="0">
              <a:solidFill>
                <a:srgbClr val="484537"/>
              </a:solidFill>
              <a:latin typeface="+mj-lt"/>
            </a:endParaRPr>
          </a:p>
          <a:p>
            <a:r>
              <a:rPr lang="lv-LV" sz="1400" dirty="0">
                <a:solidFill>
                  <a:srgbClr val="484537"/>
                </a:solidFill>
                <a:latin typeface="+mj-lt"/>
              </a:rPr>
              <a:t>Dzērbenes iela 14</a:t>
            </a:r>
            <a:r>
              <a:rPr lang="en-US" sz="1400" dirty="0">
                <a:solidFill>
                  <a:srgbClr val="484537"/>
                </a:solidFill>
                <a:latin typeface="+mj-lt"/>
              </a:rPr>
              <a:t>, R</a:t>
            </a:r>
            <a:r>
              <a:rPr lang="lv-LV" sz="1400" dirty="0">
                <a:solidFill>
                  <a:srgbClr val="484537"/>
                </a:solidFill>
                <a:latin typeface="+mj-lt"/>
              </a:rPr>
              <a:t>ī</a:t>
            </a:r>
            <a:r>
              <a:rPr lang="en-US" sz="1400" dirty="0">
                <a:solidFill>
                  <a:srgbClr val="484537"/>
                </a:solidFill>
                <a:latin typeface="+mj-lt"/>
              </a:rPr>
              <a:t>ga, </a:t>
            </a:r>
            <a:r>
              <a:rPr lang="en-US" sz="1400" dirty="0" err="1">
                <a:solidFill>
                  <a:srgbClr val="484537"/>
                </a:solidFill>
                <a:latin typeface="+mj-lt"/>
              </a:rPr>
              <a:t>Latvi</a:t>
            </a:r>
            <a:r>
              <a:rPr lang="lv-LV" sz="1400" dirty="0">
                <a:solidFill>
                  <a:srgbClr val="484537"/>
                </a:solidFill>
                <a:latin typeface="+mj-lt"/>
              </a:rPr>
              <a:t>j</a:t>
            </a:r>
            <a:r>
              <a:rPr lang="en-US" sz="1400" dirty="0">
                <a:solidFill>
                  <a:srgbClr val="484537"/>
                </a:solidFill>
                <a:latin typeface="+mj-lt"/>
              </a:rPr>
              <a:t>a, LV1006</a:t>
            </a:r>
          </a:p>
        </p:txBody>
      </p:sp>
      <p:pic>
        <p:nvPicPr>
          <p:cNvPr id="96" name="Attēls 95">
            <a:extLst>
              <a:ext uri="{FF2B5EF4-FFF2-40B4-BE49-F238E27FC236}">
                <a16:creationId xmlns:a16="http://schemas.microsoft.com/office/drawing/2014/main" id="{39370B6A-78CD-483B-B7D1-29B5521613F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3" b="15796"/>
          <a:stretch/>
        </p:blipFill>
        <p:spPr>
          <a:xfrm>
            <a:off x="8685783" y="1772330"/>
            <a:ext cx="1508966" cy="1370487"/>
          </a:xfrm>
          <a:prstGeom prst="ellipse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366BD1A5-61C7-4C8E-973C-23256E0FD8C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7040" r="3517"/>
          <a:stretch/>
        </p:blipFill>
        <p:spPr>
          <a:xfrm>
            <a:off x="10404276" y="1763266"/>
            <a:ext cx="1502308" cy="1389945"/>
          </a:xfrm>
          <a:prstGeom prst="ellipse">
            <a:avLst/>
          </a:prstGeom>
        </p:spPr>
      </p:pic>
      <p:pic>
        <p:nvPicPr>
          <p:cNvPr id="13" name="Attēls 12">
            <a:extLst>
              <a:ext uri="{FF2B5EF4-FFF2-40B4-BE49-F238E27FC236}">
                <a16:creationId xmlns:a16="http://schemas.microsoft.com/office/drawing/2014/main" id="{5E4E4A1F-D75B-4CFA-BF92-ACCF3062BDE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3592" r="6315"/>
          <a:stretch/>
        </p:blipFill>
        <p:spPr>
          <a:xfrm>
            <a:off x="6967289" y="3319385"/>
            <a:ext cx="1508966" cy="1377975"/>
          </a:xfrm>
          <a:prstGeom prst="ellipse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F3959B3-1FA1-4B71-89F8-ED450A170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1" b="10687"/>
          <a:stretch/>
        </p:blipFill>
        <p:spPr bwMode="auto">
          <a:xfrm>
            <a:off x="8685783" y="3329084"/>
            <a:ext cx="1508965" cy="13749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1">
            <a:extLst>
              <a:ext uri="{FF2B5EF4-FFF2-40B4-BE49-F238E27FC236}">
                <a16:creationId xmlns:a16="http://schemas.microsoft.com/office/drawing/2014/main" id="{ED2450B4-889F-FB59-1A6D-B40D93A5326F}"/>
              </a:ext>
            </a:extLst>
          </p:cNvPr>
          <p:cNvSpPr/>
          <p:nvPr/>
        </p:nvSpPr>
        <p:spPr>
          <a:xfrm>
            <a:off x="1705343" y="815602"/>
            <a:ext cx="7126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200" dirty="0">
                <a:solidFill>
                  <a:srgbClr val="484537"/>
                </a:solidFill>
                <a:latin typeface="+mj-lt"/>
              </a:rPr>
              <a:t>ECSEL-JU projektu rezultāti un ietekme</a:t>
            </a:r>
            <a:endParaRPr lang="en-US" sz="3200" dirty="0">
              <a:solidFill>
                <a:srgbClr val="484537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405D04-3079-FD0B-9C07-8FCC13325431}"/>
              </a:ext>
            </a:extLst>
          </p:cNvPr>
          <p:cNvSpPr txBox="1"/>
          <p:nvPr/>
        </p:nvSpPr>
        <p:spPr>
          <a:xfrm>
            <a:off x="1727178" y="6467140"/>
            <a:ext cx="1701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solidFill>
                  <a:srgbClr val="91C329"/>
                </a:solidFill>
                <a:latin typeface="+mj-lt"/>
              </a:rPr>
              <a:t>#EDIscience</a:t>
            </a:r>
            <a:endParaRPr lang="en-US" sz="1800" b="1" dirty="0">
              <a:solidFill>
                <a:srgbClr val="91C329"/>
              </a:solidFill>
              <a:latin typeface="+mj-lt"/>
            </a:endParaRP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609E6DA3-21B7-4F5C-5555-90191C51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023" y="6396745"/>
            <a:ext cx="523757" cy="365125"/>
          </a:xfrm>
        </p:spPr>
        <p:txBody>
          <a:bodyPr/>
          <a:lstStyle/>
          <a:p>
            <a:fld id="{C7423574-3613-4BC7-92B6-70EB1B4E1FB3}" type="slidenum">
              <a:rPr lang="lv-LV" sz="1400" b="1" i="1">
                <a:solidFill>
                  <a:srgbClr val="484537"/>
                </a:solidFill>
                <a:latin typeface="+mj-lt"/>
              </a:rPr>
              <a:t>1</a:t>
            </a:fld>
            <a:endParaRPr lang="lv-LV" sz="1400" b="1" i="1" dirty="0">
              <a:solidFill>
                <a:srgbClr val="484537"/>
              </a:solidFill>
              <a:latin typeface="+mj-lt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B93C711-51DE-7652-196B-7E4E7550166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4" r="37078"/>
          <a:stretch/>
        </p:blipFill>
        <p:spPr>
          <a:xfrm>
            <a:off x="261604" y="6057659"/>
            <a:ext cx="782132" cy="698740"/>
          </a:xfrm>
          <a:prstGeom prst="rect">
            <a:avLst/>
          </a:prstGeom>
        </p:spPr>
      </p:pic>
      <p:grpSp>
        <p:nvGrpSpPr>
          <p:cNvPr id="7" name="Group 3">
            <a:extLst>
              <a:ext uri="{FF2B5EF4-FFF2-40B4-BE49-F238E27FC236}">
                <a16:creationId xmlns:a16="http://schemas.microsoft.com/office/drawing/2014/main" id="{A5A8EEB3-7115-69D5-2600-3A9BF4DC41B2}"/>
              </a:ext>
            </a:extLst>
          </p:cNvPr>
          <p:cNvGrpSpPr/>
          <p:nvPr/>
        </p:nvGrpSpPr>
        <p:grpSpPr>
          <a:xfrm>
            <a:off x="1036570" y="6143974"/>
            <a:ext cx="611065" cy="600165"/>
            <a:chOff x="1534541" y="5889135"/>
            <a:chExt cx="611065" cy="600165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75B21649-847E-4F2C-34C9-609E5F914BA0}"/>
                </a:ext>
              </a:extLst>
            </p:cNvPr>
            <p:cNvSpPr/>
            <p:nvPr/>
          </p:nvSpPr>
          <p:spPr>
            <a:xfrm>
              <a:off x="1534541" y="5889135"/>
              <a:ext cx="6110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2400" b="1" dirty="0">
                  <a:solidFill>
                    <a:srgbClr val="484537"/>
                  </a:solidFill>
                </a:rPr>
                <a:t>EDI</a:t>
              </a: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669AE919-308F-DA83-9C8D-8FAED6613327}"/>
                </a:ext>
              </a:extLst>
            </p:cNvPr>
            <p:cNvSpPr/>
            <p:nvPr/>
          </p:nvSpPr>
          <p:spPr>
            <a:xfrm>
              <a:off x="1685753" y="6212301"/>
              <a:ext cx="3369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1200" b="1" dirty="0">
                  <a:solidFill>
                    <a:srgbClr val="484537"/>
                  </a:solidFill>
                </a:rPr>
                <a:t>.lv</a:t>
              </a:r>
            </a:p>
          </p:txBody>
        </p:sp>
        <p:cxnSp>
          <p:nvCxnSpPr>
            <p:cNvPr id="15" name="Straight Connector 12">
              <a:extLst>
                <a:ext uri="{FF2B5EF4-FFF2-40B4-BE49-F238E27FC236}">
                  <a16:creationId xmlns:a16="http://schemas.microsoft.com/office/drawing/2014/main" id="{21B2D325-1C56-D719-9E25-0AC6F55B61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1250" y="6338176"/>
              <a:ext cx="137160" cy="0"/>
            </a:xfrm>
            <a:prstGeom prst="line">
              <a:avLst/>
            </a:prstGeom>
            <a:ln w="28575">
              <a:solidFill>
                <a:srgbClr val="484537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8">
              <a:extLst>
                <a:ext uri="{FF2B5EF4-FFF2-40B4-BE49-F238E27FC236}">
                  <a16:creationId xmlns:a16="http://schemas.microsoft.com/office/drawing/2014/main" id="{AD6ACCCE-4545-32B4-C276-28D5447831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6192" y="6338176"/>
              <a:ext cx="137160" cy="0"/>
            </a:xfrm>
            <a:prstGeom prst="line">
              <a:avLst/>
            </a:prstGeom>
            <a:ln w="28575">
              <a:solidFill>
                <a:srgbClr val="484537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284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662B8F1B-8677-4838-A001-84F051A40266}"/>
              </a:ext>
            </a:extLst>
          </p:cNvPr>
          <p:cNvSpPr/>
          <p:nvPr/>
        </p:nvSpPr>
        <p:spPr>
          <a:xfrm>
            <a:off x="0" y="32930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484537"/>
                </a:solidFill>
                <a:latin typeface="+mj-lt"/>
              </a:rPr>
              <a:t>EDI </a:t>
            </a:r>
            <a:r>
              <a:rPr lang="en-US" sz="3600" dirty="0" err="1">
                <a:solidFill>
                  <a:srgbClr val="484537"/>
                </a:solidFill>
                <a:latin typeface="+mj-lt"/>
              </a:rPr>
              <a:t>īstenotie</a:t>
            </a:r>
            <a:r>
              <a:rPr lang="en-US" sz="3600" dirty="0">
                <a:solidFill>
                  <a:srgbClr val="484537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484537"/>
                </a:solidFill>
                <a:latin typeface="+mj-lt"/>
              </a:rPr>
              <a:t>Apvārsnis</a:t>
            </a:r>
            <a:r>
              <a:rPr lang="en-US" sz="3600" dirty="0">
                <a:solidFill>
                  <a:srgbClr val="484537"/>
                </a:solidFill>
                <a:latin typeface="+mj-lt"/>
              </a:rPr>
              <a:t> 2020 ECSEL-JU </a:t>
            </a:r>
            <a:r>
              <a:rPr lang="en-US" sz="3600" dirty="0" err="1">
                <a:solidFill>
                  <a:srgbClr val="484537"/>
                </a:solidFill>
                <a:latin typeface="+mj-lt"/>
              </a:rPr>
              <a:t>projekti</a:t>
            </a:r>
            <a:endParaRPr lang="en-US" sz="2800" i="1" dirty="0">
              <a:solidFill>
                <a:srgbClr val="484537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E7410E-6647-49D1-8542-EADD1FD9A276}"/>
              </a:ext>
            </a:extLst>
          </p:cNvPr>
          <p:cNvSpPr txBox="1"/>
          <p:nvPr/>
        </p:nvSpPr>
        <p:spPr>
          <a:xfrm>
            <a:off x="1727178" y="6467140"/>
            <a:ext cx="1701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solidFill>
                  <a:srgbClr val="91C329"/>
                </a:solidFill>
                <a:latin typeface="+mj-lt"/>
              </a:rPr>
              <a:t>#EDIscience</a:t>
            </a:r>
            <a:endParaRPr lang="en-US" sz="1800" b="1" dirty="0">
              <a:solidFill>
                <a:srgbClr val="91C329"/>
              </a:solidFill>
              <a:latin typeface="+mj-lt"/>
            </a:endParaRPr>
          </a:p>
        </p:txBody>
      </p:sp>
      <p:sp>
        <p:nvSpPr>
          <p:cNvPr id="35" name="Slide Number Placeholder 22">
            <a:extLst>
              <a:ext uri="{FF2B5EF4-FFF2-40B4-BE49-F238E27FC236}">
                <a16:creationId xmlns:a16="http://schemas.microsoft.com/office/drawing/2014/main" id="{E5AFD5CD-0826-4C82-A40C-59AEEF5B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023" y="6396745"/>
            <a:ext cx="523757" cy="365125"/>
          </a:xfrm>
        </p:spPr>
        <p:txBody>
          <a:bodyPr/>
          <a:lstStyle/>
          <a:p>
            <a:fld id="{C7423574-3613-4BC7-92B6-70EB1B4E1FB3}" type="slidenum">
              <a:rPr lang="lv-LV" sz="1400" b="1" i="1">
                <a:solidFill>
                  <a:srgbClr val="484537"/>
                </a:solidFill>
                <a:latin typeface="+mj-lt"/>
              </a:rPr>
              <a:t>2</a:t>
            </a:fld>
            <a:endParaRPr lang="lv-LV" sz="1400" b="1" i="1" dirty="0">
              <a:solidFill>
                <a:srgbClr val="484537"/>
              </a:solidFill>
              <a:latin typeface="+mj-lt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21BD473F-1270-A31D-AE59-A2A8B86CF4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4" r="37078"/>
          <a:stretch/>
        </p:blipFill>
        <p:spPr>
          <a:xfrm>
            <a:off x="261604" y="6057659"/>
            <a:ext cx="782132" cy="698740"/>
          </a:xfrm>
          <a:prstGeom prst="rect">
            <a:avLst/>
          </a:prstGeom>
        </p:spPr>
      </p:pic>
      <p:grpSp>
        <p:nvGrpSpPr>
          <p:cNvPr id="23" name="Group 3">
            <a:extLst>
              <a:ext uri="{FF2B5EF4-FFF2-40B4-BE49-F238E27FC236}">
                <a16:creationId xmlns:a16="http://schemas.microsoft.com/office/drawing/2014/main" id="{776AE131-6206-CD95-57E3-BFB3C2C108FF}"/>
              </a:ext>
            </a:extLst>
          </p:cNvPr>
          <p:cNvGrpSpPr/>
          <p:nvPr/>
        </p:nvGrpSpPr>
        <p:grpSpPr>
          <a:xfrm>
            <a:off x="1036570" y="6143974"/>
            <a:ext cx="611065" cy="600165"/>
            <a:chOff x="1534541" y="5889135"/>
            <a:chExt cx="611065" cy="600165"/>
          </a:xfrm>
        </p:grpSpPr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906A30AA-D946-6682-D363-FA046EFEF1D5}"/>
                </a:ext>
              </a:extLst>
            </p:cNvPr>
            <p:cNvSpPr/>
            <p:nvPr/>
          </p:nvSpPr>
          <p:spPr>
            <a:xfrm>
              <a:off x="1534541" y="5889135"/>
              <a:ext cx="6110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2400" b="1" dirty="0">
                  <a:solidFill>
                    <a:srgbClr val="484537"/>
                  </a:solidFill>
                </a:rPr>
                <a:t>EDI</a:t>
              </a: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B0E37A0E-7D9B-F0EC-890F-CFE745AA483D}"/>
                </a:ext>
              </a:extLst>
            </p:cNvPr>
            <p:cNvSpPr/>
            <p:nvPr/>
          </p:nvSpPr>
          <p:spPr>
            <a:xfrm>
              <a:off x="1685753" y="6212301"/>
              <a:ext cx="3369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1200" b="1" dirty="0">
                  <a:solidFill>
                    <a:srgbClr val="484537"/>
                  </a:solidFill>
                </a:rPr>
                <a:t>.lv</a:t>
              </a:r>
            </a:p>
          </p:txBody>
        </p:sp>
        <p:cxnSp>
          <p:nvCxnSpPr>
            <p:cNvPr id="26" name="Straight Connector 12">
              <a:extLst>
                <a:ext uri="{FF2B5EF4-FFF2-40B4-BE49-F238E27FC236}">
                  <a16:creationId xmlns:a16="http://schemas.microsoft.com/office/drawing/2014/main" id="{9AE167FB-0423-7B4F-2E88-1B26A3CD5E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1250" y="6338176"/>
              <a:ext cx="137160" cy="0"/>
            </a:xfrm>
            <a:prstGeom prst="line">
              <a:avLst/>
            </a:prstGeom>
            <a:ln w="28575">
              <a:solidFill>
                <a:srgbClr val="484537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18">
              <a:extLst>
                <a:ext uri="{FF2B5EF4-FFF2-40B4-BE49-F238E27FC236}">
                  <a16:creationId xmlns:a16="http://schemas.microsoft.com/office/drawing/2014/main" id="{80579DF8-919D-3BEB-4AD1-81F63ACD2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6192" y="6338176"/>
              <a:ext cx="137160" cy="0"/>
            </a:xfrm>
            <a:prstGeom prst="line">
              <a:avLst/>
            </a:prstGeom>
            <a:ln w="28575">
              <a:solidFill>
                <a:srgbClr val="484537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56">
            <a:extLst>
              <a:ext uri="{FF2B5EF4-FFF2-40B4-BE49-F238E27FC236}">
                <a16:creationId xmlns:a16="http://schemas.microsoft.com/office/drawing/2014/main" id="{E4A534E2-3822-4F47-941D-EE35C4112CDF}"/>
              </a:ext>
            </a:extLst>
          </p:cNvPr>
          <p:cNvCxnSpPr>
            <a:cxnSpLocks/>
          </p:cNvCxnSpPr>
          <p:nvPr/>
        </p:nvCxnSpPr>
        <p:spPr>
          <a:xfrm>
            <a:off x="1648868" y="3542256"/>
            <a:ext cx="8913283" cy="0"/>
          </a:xfrm>
          <a:prstGeom prst="straightConnector1">
            <a:avLst/>
          </a:prstGeom>
          <a:ln w="76200">
            <a:solidFill>
              <a:srgbClr val="91C329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E9C5A8CE-118A-4D48-9B1D-833231DA2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92" y="4738682"/>
            <a:ext cx="1145227" cy="45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4DFB3757-F1E3-4E9D-AF7B-9C315EBE3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71" y="4800681"/>
            <a:ext cx="1145227" cy="1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7">
            <a:extLst>
              <a:ext uri="{FF2B5EF4-FFF2-40B4-BE49-F238E27FC236}">
                <a16:creationId xmlns:a16="http://schemas.microsoft.com/office/drawing/2014/main" id="{645B2CF6-2F68-4C84-9A17-09BD48732D53}"/>
              </a:ext>
            </a:extLst>
          </p:cNvPr>
          <p:cNvSpPr/>
          <p:nvPr/>
        </p:nvSpPr>
        <p:spPr>
          <a:xfrm>
            <a:off x="1043736" y="3366246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600" b="1" i="1" dirty="0">
                <a:solidFill>
                  <a:srgbClr val="5E5C55"/>
                </a:solidFill>
                <a:ea typeface="Source Sans Pro Black" charset="0"/>
                <a:cs typeface="Source Sans Pro Black" charset="0"/>
              </a:rPr>
              <a:t>201</a:t>
            </a:r>
            <a:r>
              <a:rPr lang="en-US" sz="1600" b="1" i="1" dirty="0">
                <a:solidFill>
                  <a:srgbClr val="5E5C55"/>
                </a:solidFill>
                <a:ea typeface="Source Sans Pro Black" charset="0"/>
                <a:cs typeface="Source Sans Pro Black" charset="0"/>
              </a:rPr>
              <a:t>5</a:t>
            </a:r>
            <a:endParaRPr lang="en-US" i="1" dirty="0">
              <a:solidFill>
                <a:srgbClr val="5E5C55"/>
              </a:solidFill>
            </a:endParaRPr>
          </a:p>
        </p:txBody>
      </p:sp>
      <p:sp>
        <p:nvSpPr>
          <p:cNvPr id="17" name="Rectangle 85">
            <a:extLst>
              <a:ext uri="{FF2B5EF4-FFF2-40B4-BE49-F238E27FC236}">
                <a16:creationId xmlns:a16="http://schemas.microsoft.com/office/drawing/2014/main" id="{A98FED82-9D66-4E68-9BEC-2DF864F272EC}"/>
              </a:ext>
            </a:extLst>
          </p:cNvPr>
          <p:cNvSpPr/>
          <p:nvPr/>
        </p:nvSpPr>
        <p:spPr>
          <a:xfrm>
            <a:off x="1408020" y="4050919"/>
            <a:ext cx="1025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rgbClr val="5E5C55"/>
                </a:solidFill>
                <a:latin typeface="+mn-lt"/>
                <a:ea typeface="Source Sans Pro Black" charset="0"/>
                <a:cs typeface="Source Sans Pro Black" charset="0"/>
              </a:rPr>
              <a:t>53 partners</a:t>
            </a:r>
          </a:p>
          <a:p>
            <a:pPr algn="ctr"/>
            <a:r>
              <a:rPr lang="en-US" sz="1200" i="1" dirty="0">
                <a:solidFill>
                  <a:srgbClr val="5E5C55"/>
                </a:solidFill>
                <a:latin typeface="+mn-lt"/>
              </a:rPr>
              <a:t>14 countries</a:t>
            </a:r>
          </a:p>
          <a:p>
            <a:pPr algn="ctr"/>
            <a:r>
              <a:rPr lang="en-US" sz="1200" i="1" dirty="0">
                <a:solidFill>
                  <a:srgbClr val="5E5C55"/>
                </a:solidFill>
                <a:latin typeface="+mn-lt"/>
              </a:rPr>
              <a:t>50M€ budget</a:t>
            </a:r>
          </a:p>
        </p:txBody>
      </p:sp>
      <p:sp>
        <p:nvSpPr>
          <p:cNvPr id="19" name="Rectangle 86">
            <a:extLst>
              <a:ext uri="{FF2B5EF4-FFF2-40B4-BE49-F238E27FC236}">
                <a16:creationId xmlns:a16="http://schemas.microsoft.com/office/drawing/2014/main" id="{6F647C41-71C7-4F59-BF76-722DF5374F98}"/>
              </a:ext>
            </a:extLst>
          </p:cNvPr>
          <p:cNvSpPr/>
          <p:nvPr/>
        </p:nvSpPr>
        <p:spPr>
          <a:xfrm>
            <a:off x="2825650" y="4050140"/>
            <a:ext cx="1025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rgbClr val="5E5C55"/>
                </a:solidFill>
                <a:latin typeface="+mn-lt"/>
                <a:ea typeface="Source Sans Pro Black" charset="0"/>
                <a:cs typeface="Source Sans Pro Black" charset="0"/>
              </a:rPr>
              <a:t>5</a:t>
            </a:r>
            <a:r>
              <a:rPr lang="lv-LV" sz="1200" i="1" dirty="0">
                <a:solidFill>
                  <a:srgbClr val="5E5C55"/>
                </a:solidFill>
                <a:latin typeface="+mn-lt"/>
                <a:ea typeface="Source Sans Pro Black" charset="0"/>
                <a:cs typeface="Source Sans Pro Black" charset="0"/>
              </a:rPr>
              <a:t>8</a:t>
            </a:r>
            <a:r>
              <a:rPr lang="en-US" sz="1200" i="1" dirty="0">
                <a:solidFill>
                  <a:srgbClr val="5E5C55"/>
                </a:solidFill>
                <a:latin typeface="+mn-lt"/>
                <a:ea typeface="Source Sans Pro Black" charset="0"/>
                <a:cs typeface="Source Sans Pro Black" charset="0"/>
              </a:rPr>
              <a:t> partners</a:t>
            </a:r>
          </a:p>
          <a:p>
            <a:pPr algn="ctr"/>
            <a:r>
              <a:rPr lang="en-US" sz="1200" i="1" dirty="0">
                <a:solidFill>
                  <a:srgbClr val="5E5C55"/>
                </a:solidFill>
                <a:latin typeface="+mn-lt"/>
              </a:rPr>
              <a:t>1</a:t>
            </a:r>
            <a:r>
              <a:rPr lang="lv-LV" sz="1200" i="1" dirty="0">
                <a:solidFill>
                  <a:srgbClr val="5E5C55"/>
                </a:solidFill>
                <a:latin typeface="+mn-lt"/>
              </a:rPr>
              <a:t>3</a:t>
            </a:r>
            <a:r>
              <a:rPr lang="en-US" sz="1200" i="1" dirty="0">
                <a:solidFill>
                  <a:srgbClr val="5E5C55"/>
                </a:solidFill>
                <a:latin typeface="+mn-lt"/>
              </a:rPr>
              <a:t> countries</a:t>
            </a:r>
          </a:p>
          <a:p>
            <a:pPr algn="ctr"/>
            <a:r>
              <a:rPr lang="lv-LV" sz="1200" i="1" dirty="0">
                <a:solidFill>
                  <a:srgbClr val="5E5C55"/>
                </a:solidFill>
                <a:latin typeface="+mn-lt"/>
              </a:rPr>
              <a:t>65</a:t>
            </a:r>
            <a:r>
              <a:rPr lang="en-US" sz="1200" i="1" dirty="0">
                <a:solidFill>
                  <a:srgbClr val="5E5C55"/>
                </a:solidFill>
                <a:latin typeface="+mn-lt"/>
              </a:rPr>
              <a:t>M€ budget</a:t>
            </a:r>
          </a:p>
        </p:txBody>
      </p:sp>
      <p:cxnSp>
        <p:nvCxnSpPr>
          <p:cNvPr id="20" name="Straight Connector 101">
            <a:extLst>
              <a:ext uri="{FF2B5EF4-FFF2-40B4-BE49-F238E27FC236}">
                <a16:creationId xmlns:a16="http://schemas.microsoft.com/office/drawing/2014/main" id="{57358708-DC36-4C1E-AA3E-ADADCF7D1E46}"/>
              </a:ext>
            </a:extLst>
          </p:cNvPr>
          <p:cNvCxnSpPr>
            <a:cxnSpLocks/>
          </p:cNvCxnSpPr>
          <p:nvPr/>
        </p:nvCxnSpPr>
        <p:spPr>
          <a:xfrm flipV="1">
            <a:off x="5867974" y="3016178"/>
            <a:ext cx="0" cy="503975"/>
          </a:xfrm>
          <a:prstGeom prst="line">
            <a:avLst/>
          </a:prstGeom>
          <a:ln w="38100">
            <a:solidFill>
              <a:srgbClr val="91C329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03">
            <a:extLst>
              <a:ext uri="{FF2B5EF4-FFF2-40B4-BE49-F238E27FC236}">
                <a16:creationId xmlns:a16="http://schemas.microsoft.com/office/drawing/2014/main" id="{903F5927-1144-4A32-BB22-8A2D82222354}"/>
              </a:ext>
            </a:extLst>
          </p:cNvPr>
          <p:cNvCxnSpPr>
            <a:cxnSpLocks/>
          </p:cNvCxnSpPr>
          <p:nvPr/>
        </p:nvCxnSpPr>
        <p:spPr>
          <a:xfrm flipV="1">
            <a:off x="1911098" y="3528790"/>
            <a:ext cx="0" cy="503975"/>
          </a:xfrm>
          <a:prstGeom prst="line">
            <a:avLst/>
          </a:prstGeom>
          <a:ln w="38100">
            <a:solidFill>
              <a:srgbClr val="91C329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05">
            <a:extLst>
              <a:ext uri="{FF2B5EF4-FFF2-40B4-BE49-F238E27FC236}">
                <a16:creationId xmlns:a16="http://schemas.microsoft.com/office/drawing/2014/main" id="{00A40EF0-CBA7-426C-BF8A-75CD0E877769}"/>
              </a:ext>
            </a:extLst>
          </p:cNvPr>
          <p:cNvCxnSpPr>
            <a:cxnSpLocks/>
          </p:cNvCxnSpPr>
          <p:nvPr/>
        </p:nvCxnSpPr>
        <p:spPr>
          <a:xfrm flipV="1">
            <a:off x="8399690" y="3564348"/>
            <a:ext cx="0" cy="503975"/>
          </a:xfrm>
          <a:prstGeom prst="line">
            <a:avLst/>
          </a:prstGeom>
          <a:ln w="38100">
            <a:solidFill>
              <a:srgbClr val="91C329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07">
            <a:extLst>
              <a:ext uri="{FF2B5EF4-FFF2-40B4-BE49-F238E27FC236}">
                <a16:creationId xmlns:a16="http://schemas.microsoft.com/office/drawing/2014/main" id="{A37572F8-4174-4D8B-BBEF-6F3FDC07D64F}"/>
              </a:ext>
            </a:extLst>
          </p:cNvPr>
          <p:cNvCxnSpPr>
            <a:cxnSpLocks/>
          </p:cNvCxnSpPr>
          <p:nvPr/>
        </p:nvCxnSpPr>
        <p:spPr>
          <a:xfrm flipV="1">
            <a:off x="5023081" y="3564660"/>
            <a:ext cx="0" cy="503975"/>
          </a:xfrm>
          <a:prstGeom prst="line">
            <a:avLst/>
          </a:prstGeom>
          <a:ln w="38100">
            <a:solidFill>
              <a:srgbClr val="91C329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ectangle 109">
            <a:extLst>
              <a:ext uri="{FF2B5EF4-FFF2-40B4-BE49-F238E27FC236}">
                <a16:creationId xmlns:a16="http://schemas.microsoft.com/office/drawing/2014/main" id="{F30EDAD9-218E-4AF2-B9B0-3F43228F4606}"/>
              </a:ext>
            </a:extLst>
          </p:cNvPr>
          <p:cNvSpPr/>
          <p:nvPr/>
        </p:nvSpPr>
        <p:spPr>
          <a:xfrm>
            <a:off x="10575519" y="3372979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600" b="1" i="1" dirty="0">
                <a:solidFill>
                  <a:srgbClr val="5E5C55"/>
                </a:solidFill>
                <a:ea typeface="Source Sans Pro Black" charset="0"/>
                <a:cs typeface="Source Sans Pro Black" charset="0"/>
              </a:rPr>
              <a:t>202</a:t>
            </a:r>
            <a:r>
              <a:rPr lang="en-US" sz="1600" b="1" i="1" dirty="0">
                <a:solidFill>
                  <a:srgbClr val="5E5C55"/>
                </a:solidFill>
                <a:ea typeface="Source Sans Pro Black" charset="0"/>
                <a:cs typeface="Source Sans Pro Black" charset="0"/>
              </a:rPr>
              <a:t>3</a:t>
            </a:r>
            <a:endParaRPr lang="en-US" i="1" dirty="0">
              <a:solidFill>
                <a:srgbClr val="5E5C55"/>
              </a:solidFill>
            </a:endParaRPr>
          </a:p>
        </p:txBody>
      </p:sp>
      <p:sp>
        <p:nvSpPr>
          <p:cNvPr id="32" name="Rectangle 121">
            <a:extLst>
              <a:ext uri="{FF2B5EF4-FFF2-40B4-BE49-F238E27FC236}">
                <a16:creationId xmlns:a16="http://schemas.microsoft.com/office/drawing/2014/main" id="{062B47D8-9D7E-47D1-BA4C-560473D0AC1D}"/>
              </a:ext>
            </a:extLst>
          </p:cNvPr>
          <p:cNvSpPr/>
          <p:nvPr/>
        </p:nvSpPr>
        <p:spPr>
          <a:xfrm>
            <a:off x="4558330" y="4073042"/>
            <a:ext cx="1025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200" i="1" dirty="0">
                <a:solidFill>
                  <a:srgbClr val="5E5C55"/>
                </a:solidFill>
                <a:ea typeface="Source Sans Pro Black" charset="0"/>
                <a:cs typeface="Source Sans Pro Black" charset="0"/>
              </a:rPr>
              <a:t>40</a:t>
            </a:r>
            <a:r>
              <a:rPr lang="en-US" sz="1200" i="1" dirty="0">
                <a:solidFill>
                  <a:srgbClr val="5E5C55"/>
                </a:solidFill>
                <a:ea typeface="Source Sans Pro Black" charset="0"/>
                <a:cs typeface="Source Sans Pro Black" charset="0"/>
              </a:rPr>
              <a:t> partners</a:t>
            </a:r>
          </a:p>
          <a:p>
            <a:pPr algn="ctr"/>
            <a:r>
              <a:rPr lang="lv-LV" sz="1200" i="1" dirty="0">
                <a:solidFill>
                  <a:srgbClr val="5E5C55"/>
                </a:solidFill>
              </a:rPr>
              <a:t>12 </a:t>
            </a:r>
            <a:r>
              <a:rPr lang="en-US" sz="1200" i="1" dirty="0">
                <a:solidFill>
                  <a:srgbClr val="5E5C55"/>
                </a:solidFill>
              </a:rPr>
              <a:t>countries</a:t>
            </a:r>
          </a:p>
          <a:p>
            <a:pPr algn="ctr"/>
            <a:r>
              <a:rPr lang="lv-LV" sz="1200" i="1" dirty="0">
                <a:solidFill>
                  <a:srgbClr val="5E5C55"/>
                </a:solidFill>
              </a:rPr>
              <a:t>30</a:t>
            </a:r>
            <a:r>
              <a:rPr lang="en-US" sz="1200" i="1" dirty="0">
                <a:solidFill>
                  <a:srgbClr val="5E5C55"/>
                </a:solidFill>
              </a:rPr>
              <a:t>M€ budget</a:t>
            </a:r>
          </a:p>
        </p:txBody>
      </p:sp>
      <p:pic>
        <p:nvPicPr>
          <p:cNvPr id="33" name="Picture 6" descr="Haven template">
            <a:extLst>
              <a:ext uri="{FF2B5EF4-FFF2-40B4-BE49-F238E27FC236}">
                <a16:creationId xmlns:a16="http://schemas.microsoft.com/office/drawing/2014/main" id="{AE9A8563-1442-4E63-A2E7-615C810A1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43" y="4716885"/>
            <a:ext cx="624211" cy="52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123">
            <a:extLst>
              <a:ext uri="{FF2B5EF4-FFF2-40B4-BE49-F238E27FC236}">
                <a16:creationId xmlns:a16="http://schemas.microsoft.com/office/drawing/2014/main" id="{130F846B-4AD3-48D2-B42B-9EED97296AF8}"/>
              </a:ext>
            </a:extLst>
          </p:cNvPr>
          <p:cNvSpPr/>
          <p:nvPr/>
        </p:nvSpPr>
        <p:spPr>
          <a:xfrm>
            <a:off x="7028505" y="2303106"/>
            <a:ext cx="1103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200" i="1" dirty="0">
                <a:solidFill>
                  <a:srgbClr val="5E5C55"/>
                </a:solidFill>
                <a:ea typeface="Source Sans Pro Black" charset="0"/>
                <a:cs typeface="Source Sans Pro Black" charset="0"/>
              </a:rPr>
              <a:t>88</a:t>
            </a:r>
            <a:r>
              <a:rPr lang="en-US" sz="1200" i="1" dirty="0">
                <a:solidFill>
                  <a:srgbClr val="5E5C55"/>
                </a:solidFill>
                <a:ea typeface="Source Sans Pro Black" charset="0"/>
                <a:cs typeface="Source Sans Pro Black" charset="0"/>
              </a:rPr>
              <a:t> partners</a:t>
            </a:r>
          </a:p>
          <a:p>
            <a:pPr algn="ctr"/>
            <a:r>
              <a:rPr lang="lv-LV" sz="1200" i="1" dirty="0">
                <a:solidFill>
                  <a:srgbClr val="5E5C55"/>
                </a:solidFill>
              </a:rPr>
              <a:t>18 </a:t>
            </a:r>
            <a:r>
              <a:rPr lang="en-US" sz="1200" i="1" dirty="0">
                <a:solidFill>
                  <a:srgbClr val="5E5C55"/>
                </a:solidFill>
              </a:rPr>
              <a:t>countries</a:t>
            </a:r>
          </a:p>
          <a:p>
            <a:pPr algn="ctr"/>
            <a:r>
              <a:rPr lang="lv-LV" sz="1200" i="1" dirty="0">
                <a:solidFill>
                  <a:srgbClr val="5E5C55"/>
                </a:solidFill>
              </a:rPr>
              <a:t>105</a:t>
            </a:r>
            <a:r>
              <a:rPr lang="en-US" sz="1200" i="1" dirty="0">
                <a:solidFill>
                  <a:srgbClr val="5E5C55"/>
                </a:solidFill>
              </a:rPr>
              <a:t>M€ budget</a:t>
            </a:r>
          </a:p>
        </p:txBody>
      </p:sp>
      <p:grpSp>
        <p:nvGrpSpPr>
          <p:cNvPr id="36" name="Group 115">
            <a:extLst>
              <a:ext uri="{FF2B5EF4-FFF2-40B4-BE49-F238E27FC236}">
                <a16:creationId xmlns:a16="http://schemas.microsoft.com/office/drawing/2014/main" id="{E24008B2-2F11-429C-BFC1-2E700C586C55}"/>
              </a:ext>
            </a:extLst>
          </p:cNvPr>
          <p:cNvGrpSpPr/>
          <p:nvPr/>
        </p:nvGrpSpPr>
        <p:grpSpPr>
          <a:xfrm>
            <a:off x="7285322" y="1741383"/>
            <a:ext cx="550636" cy="558923"/>
            <a:chOff x="10940670" y="952145"/>
            <a:chExt cx="996614" cy="979978"/>
          </a:xfrm>
        </p:grpSpPr>
        <p:sp>
          <p:nvSpPr>
            <p:cNvPr id="37" name="Rectangle 114">
              <a:extLst>
                <a:ext uri="{FF2B5EF4-FFF2-40B4-BE49-F238E27FC236}">
                  <a16:creationId xmlns:a16="http://schemas.microsoft.com/office/drawing/2014/main" id="{0A698803-837A-4577-BA45-6E09E5AF1025}"/>
                </a:ext>
              </a:extLst>
            </p:cNvPr>
            <p:cNvSpPr/>
            <p:nvPr/>
          </p:nvSpPr>
          <p:spPr>
            <a:xfrm>
              <a:off x="10940670" y="952145"/>
              <a:ext cx="996614" cy="97997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8">
              <a:extLst>
                <a:ext uri="{FF2B5EF4-FFF2-40B4-BE49-F238E27FC236}">
                  <a16:creationId xmlns:a16="http://schemas.microsoft.com/office/drawing/2014/main" id="{00507B75-DED4-4BE6-A26D-DAD3F37B2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3927" y="986382"/>
              <a:ext cx="950100" cy="902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2" name="Straight Connector 101">
            <a:extLst>
              <a:ext uri="{FF2B5EF4-FFF2-40B4-BE49-F238E27FC236}">
                <a16:creationId xmlns:a16="http://schemas.microsoft.com/office/drawing/2014/main" id="{22497829-75D2-498F-9833-07FA489631CC}"/>
              </a:ext>
            </a:extLst>
          </p:cNvPr>
          <p:cNvCxnSpPr>
            <a:cxnSpLocks/>
          </p:cNvCxnSpPr>
          <p:nvPr/>
        </p:nvCxnSpPr>
        <p:spPr>
          <a:xfrm flipV="1">
            <a:off x="3338354" y="3558740"/>
            <a:ext cx="0" cy="503975"/>
          </a:xfrm>
          <a:prstGeom prst="line">
            <a:avLst/>
          </a:prstGeom>
          <a:ln w="38100">
            <a:solidFill>
              <a:srgbClr val="91C329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01">
            <a:extLst>
              <a:ext uri="{FF2B5EF4-FFF2-40B4-BE49-F238E27FC236}">
                <a16:creationId xmlns:a16="http://schemas.microsoft.com/office/drawing/2014/main" id="{92F595FF-FDF9-4B4E-8D18-76D325DABCA7}"/>
              </a:ext>
            </a:extLst>
          </p:cNvPr>
          <p:cNvCxnSpPr>
            <a:cxnSpLocks/>
          </p:cNvCxnSpPr>
          <p:nvPr/>
        </p:nvCxnSpPr>
        <p:spPr>
          <a:xfrm flipV="1">
            <a:off x="2610022" y="3000674"/>
            <a:ext cx="0" cy="503975"/>
          </a:xfrm>
          <a:prstGeom prst="line">
            <a:avLst/>
          </a:prstGeom>
          <a:ln w="38100">
            <a:solidFill>
              <a:srgbClr val="91C329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Rectangle 121">
            <a:extLst>
              <a:ext uri="{FF2B5EF4-FFF2-40B4-BE49-F238E27FC236}">
                <a16:creationId xmlns:a16="http://schemas.microsoft.com/office/drawing/2014/main" id="{E1B54F75-7ED8-4686-9ADA-A5640D395D4D}"/>
              </a:ext>
            </a:extLst>
          </p:cNvPr>
          <p:cNvSpPr/>
          <p:nvPr/>
        </p:nvSpPr>
        <p:spPr>
          <a:xfrm>
            <a:off x="5374298" y="2350198"/>
            <a:ext cx="1025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200" i="1" dirty="0">
                <a:solidFill>
                  <a:srgbClr val="5E5C55"/>
                </a:solidFill>
                <a:ea typeface="Source Sans Pro Black" charset="0"/>
                <a:cs typeface="Source Sans Pro Black" charset="0"/>
              </a:rPr>
              <a:t>32</a:t>
            </a:r>
            <a:r>
              <a:rPr lang="en-US" sz="1200" i="1" dirty="0">
                <a:solidFill>
                  <a:srgbClr val="5E5C55"/>
                </a:solidFill>
                <a:ea typeface="Source Sans Pro Black" charset="0"/>
                <a:cs typeface="Source Sans Pro Black" charset="0"/>
              </a:rPr>
              <a:t> partners</a:t>
            </a:r>
          </a:p>
          <a:p>
            <a:pPr algn="ctr"/>
            <a:r>
              <a:rPr lang="lv-LV" sz="1200" i="1" dirty="0">
                <a:solidFill>
                  <a:srgbClr val="5E5C55"/>
                </a:solidFill>
              </a:rPr>
              <a:t>11 </a:t>
            </a:r>
            <a:r>
              <a:rPr lang="en-US" sz="1200" i="1" dirty="0">
                <a:solidFill>
                  <a:srgbClr val="5E5C55"/>
                </a:solidFill>
              </a:rPr>
              <a:t>countries</a:t>
            </a:r>
          </a:p>
          <a:p>
            <a:pPr algn="ctr"/>
            <a:r>
              <a:rPr lang="lv-LV" sz="1200" i="1" dirty="0">
                <a:solidFill>
                  <a:srgbClr val="5E5C55"/>
                </a:solidFill>
              </a:rPr>
              <a:t>37</a:t>
            </a:r>
            <a:r>
              <a:rPr lang="en-US" sz="1200" i="1" dirty="0">
                <a:solidFill>
                  <a:srgbClr val="5E5C55"/>
                </a:solidFill>
              </a:rPr>
              <a:t>M€ budget</a:t>
            </a:r>
          </a:p>
        </p:txBody>
      </p:sp>
      <p:pic>
        <p:nvPicPr>
          <p:cNvPr id="52" name="Picture 16">
            <a:extLst>
              <a:ext uri="{FF2B5EF4-FFF2-40B4-BE49-F238E27FC236}">
                <a16:creationId xmlns:a16="http://schemas.microsoft.com/office/drawing/2014/main" id="{6FB22495-6DEF-42BE-BBC2-AF8F7DEDA8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912" y="1857121"/>
            <a:ext cx="486179" cy="487758"/>
          </a:xfrm>
          <a:prstGeom prst="rect">
            <a:avLst/>
          </a:prstGeom>
        </p:spPr>
      </p:pic>
      <p:sp>
        <p:nvSpPr>
          <p:cNvPr id="53" name="Rectangle 121">
            <a:extLst>
              <a:ext uri="{FF2B5EF4-FFF2-40B4-BE49-F238E27FC236}">
                <a16:creationId xmlns:a16="http://schemas.microsoft.com/office/drawing/2014/main" id="{F40E1EE2-29D2-4D09-A402-30285A0A1B73}"/>
              </a:ext>
            </a:extLst>
          </p:cNvPr>
          <p:cNvSpPr/>
          <p:nvPr/>
        </p:nvSpPr>
        <p:spPr>
          <a:xfrm>
            <a:off x="7854146" y="4058410"/>
            <a:ext cx="1025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200" i="1" dirty="0">
                <a:solidFill>
                  <a:srgbClr val="5E5C55"/>
                </a:solidFill>
                <a:ea typeface="Source Sans Pro Black" charset="0"/>
                <a:cs typeface="Source Sans Pro Black" charset="0"/>
              </a:rPr>
              <a:t>49</a:t>
            </a:r>
            <a:r>
              <a:rPr lang="en-US" sz="1200" i="1" dirty="0">
                <a:solidFill>
                  <a:srgbClr val="5E5C55"/>
                </a:solidFill>
                <a:ea typeface="Source Sans Pro Black" charset="0"/>
                <a:cs typeface="Source Sans Pro Black" charset="0"/>
              </a:rPr>
              <a:t> partners</a:t>
            </a:r>
          </a:p>
          <a:p>
            <a:pPr algn="ctr"/>
            <a:r>
              <a:rPr lang="lv-LV" sz="1200" i="1" dirty="0">
                <a:solidFill>
                  <a:srgbClr val="5E5C55"/>
                </a:solidFill>
              </a:rPr>
              <a:t>8 </a:t>
            </a:r>
            <a:r>
              <a:rPr lang="en-US" sz="1200" i="1" dirty="0">
                <a:solidFill>
                  <a:srgbClr val="5E5C55"/>
                </a:solidFill>
              </a:rPr>
              <a:t>countries</a:t>
            </a:r>
          </a:p>
          <a:p>
            <a:pPr algn="ctr"/>
            <a:r>
              <a:rPr lang="lv-LV" sz="1200" i="1" dirty="0">
                <a:solidFill>
                  <a:srgbClr val="5E5C55"/>
                </a:solidFill>
              </a:rPr>
              <a:t>30</a:t>
            </a:r>
            <a:r>
              <a:rPr lang="en-US" sz="1200" i="1" dirty="0">
                <a:solidFill>
                  <a:srgbClr val="5E5C55"/>
                </a:solidFill>
              </a:rPr>
              <a:t>M€ budget</a:t>
            </a:r>
          </a:p>
        </p:txBody>
      </p:sp>
      <p:pic>
        <p:nvPicPr>
          <p:cNvPr id="54" name="Attēls 62">
            <a:extLst>
              <a:ext uri="{FF2B5EF4-FFF2-40B4-BE49-F238E27FC236}">
                <a16:creationId xmlns:a16="http://schemas.microsoft.com/office/drawing/2014/main" id="{B05B85BA-A17F-4022-B3D8-1A98E31E25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3937" y="4761706"/>
            <a:ext cx="765825" cy="531687"/>
          </a:xfrm>
          <a:prstGeom prst="rect">
            <a:avLst/>
          </a:prstGeom>
        </p:spPr>
      </p:pic>
      <p:sp>
        <p:nvSpPr>
          <p:cNvPr id="55" name="Rectangle 123">
            <a:extLst>
              <a:ext uri="{FF2B5EF4-FFF2-40B4-BE49-F238E27FC236}">
                <a16:creationId xmlns:a16="http://schemas.microsoft.com/office/drawing/2014/main" id="{E7114A91-4F90-40F9-B1D4-E6C35E6BA357}"/>
              </a:ext>
            </a:extLst>
          </p:cNvPr>
          <p:cNvSpPr/>
          <p:nvPr/>
        </p:nvSpPr>
        <p:spPr>
          <a:xfrm>
            <a:off x="6237231" y="4061911"/>
            <a:ext cx="1025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200" i="1" dirty="0">
                <a:solidFill>
                  <a:srgbClr val="5E5C55"/>
                </a:solidFill>
                <a:ea typeface="Source Sans Pro Black" charset="0"/>
                <a:cs typeface="Source Sans Pro Black" charset="0"/>
              </a:rPr>
              <a:t>25</a:t>
            </a:r>
            <a:r>
              <a:rPr lang="en-US" sz="1200" i="1" dirty="0">
                <a:solidFill>
                  <a:srgbClr val="5E5C55"/>
                </a:solidFill>
                <a:ea typeface="Source Sans Pro Black" charset="0"/>
                <a:cs typeface="Source Sans Pro Black" charset="0"/>
              </a:rPr>
              <a:t> partners</a:t>
            </a:r>
          </a:p>
          <a:p>
            <a:pPr algn="ctr"/>
            <a:r>
              <a:rPr lang="lv-LV" sz="1200" i="1" dirty="0">
                <a:solidFill>
                  <a:srgbClr val="5E5C55"/>
                </a:solidFill>
              </a:rPr>
              <a:t>9 </a:t>
            </a:r>
            <a:r>
              <a:rPr lang="en-US" sz="1200" i="1" dirty="0">
                <a:solidFill>
                  <a:srgbClr val="5E5C55"/>
                </a:solidFill>
              </a:rPr>
              <a:t>countries</a:t>
            </a:r>
          </a:p>
          <a:p>
            <a:pPr algn="ctr"/>
            <a:r>
              <a:rPr lang="lv-LV" sz="1200" i="1" dirty="0">
                <a:solidFill>
                  <a:srgbClr val="5E5C55"/>
                </a:solidFill>
              </a:rPr>
              <a:t>98</a:t>
            </a:r>
            <a:r>
              <a:rPr lang="en-US" sz="1200" i="1" dirty="0">
                <a:solidFill>
                  <a:srgbClr val="5E5C55"/>
                </a:solidFill>
              </a:rPr>
              <a:t>M€ budget</a:t>
            </a:r>
          </a:p>
        </p:txBody>
      </p:sp>
      <p:pic>
        <p:nvPicPr>
          <p:cNvPr id="56" name="Picture 6" descr="Vizta">
            <a:extLst>
              <a:ext uri="{FF2B5EF4-FFF2-40B4-BE49-F238E27FC236}">
                <a16:creationId xmlns:a16="http://schemas.microsoft.com/office/drawing/2014/main" id="{DB4DF6D5-1272-4623-9C68-C3CEAC42B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74" y="4749283"/>
            <a:ext cx="1025409" cy="4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60EE2119-5E3D-4330-8A36-0684D9D28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218" y="2019334"/>
            <a:ext cx="1189280" cy="2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84">
            <a:extLst>
              <a:ext uri="{FF2B5EF4-FFF2-40B4-BE49-F238E27FC236}">
                <a16:creationId xmlns:a16="http://schemas.microsoft.com/office/drawing/2014/main" id="{A7E118D5-DE65-4A38-B22B-87EE87D3214D}"/>
              </a:ext>
            </a:extLst>
          </p:cNvPr>
          <p:cNvSpPr/>
          <p:nvPr/>
        </p:nvSpPr>
        <p:spPr>
          <a:xfrm>
            <a:off x="3648578" y="2350830"/>
            <a:ext cx="1025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i="1" dirty="0">
                <a:solidFill>
                  <a:srgbClr val="5E5C55"/>
                </a:solidFill>
                <a:latin typeface="+mn-lt"/>
                <a:ea typeface="Source Sans Pro Black" charset="0"/>
                <a:cs typeface="Source Sans Pro Black" charset="0"/>
              </a:rPr>
              <a:t>60</a:t>
            </a:r>
            <a:r>
              <a:rPr lang="en-US" sz="1200" i="1" dirty="0">
                <a:solidFill>
                  <a:srgbClr val="5E5C55"/>
                </a:solidFill>
                <a:latin typeface="+mn-lt"/>
                <a:ea typeface="Source Sans Pro Black" charset="0"/>
                <a:cs typeface="Source Sans Pro Black" charset="0"/>
              </a:rPr>
              <a:t> partners</a:t>
            </a:r>
          </a:p>
          <a:p>
            <a:r>
              <a:rPr lang="lv-LV" sz="1200" i="1" dirty="0">
                <a:solidFill>
                  <a:srgbClr val="5E5C55"/>
                </a:solidFill>
                <a:latin typeface="+mn-lt"/>
              </a:rPr>
              <a:t>14 </a:t>
            </a:r>
            <a:r>
              <a:rPr lang="en-US" sz="1200" i="1" dirty="0">
                <a:solidFill>
                  <a:srgbClr val="5E5C55"/>
                </a:solidFill>
                <a:latin typeface="+mn-lt"/>
              </a:rPr>
              <a:t>countries</a:t>
            </a:r>
          </a:p>
          <a:p>
            <a:r>
              <a:rPr lang="lv-LV" sz="1200" i="1" dirty="0">
                <a:solidFill>
                  <a:srgbClr val="5E5C55"/>
                </a:solidFill>
                <a:latin typeface="+mn-lt"/>
              </a:rPr>
              <a:t>51</a:t>
            </a:r>
            <a:r>
              <a:rPr lang="en-US" sz="1200" i="1" dirty="0">
                <a:solidFill>
                  <a:srgbClr val="5E5C55"/>
                </a:solidFill>
                <a:latin typeface="+mn-lt"/>
              </a:rPr>
              <a:t>M€ budget</a:t>
            </a:r>
          </a:p>
        </p:txBody>
      </p:sp>
      <p:cxnSp>
        <p:nvCxnSpPr>
          <p:cNvPr id="59" name="Straight Connector 107">
            <a:extLst>
              <a:ext uri="{FF2B5EF4-FFF2-40B4-BE49-F238E27FC236}">
                <a16:creationId xmlns:a16="http://schemas.microsoft.com/office/drawing/2014/main" id="{5A5109BE-BEAA-4325-AEE7-0E5FF8859057}"/>
              </a:ext>
            </a:extLst>
          </p:cNvPr>
          <p:cNvCxnSpPr>
            <a:cxnSpLocks/>
          </p:cNvCxnSpPr>
          <p:nvPr/>
        </p:nvCxnSpPr>
        <p:spPr>
          <a:xfrm flipV="1">
            <a:off x="4161282" y="3027339"/>
            <a:ext cx="0" cy="503975"/>
          </a:xfrm>
          <a:prstGeom prst="line">
            <a:avLst/>
          </a:prstGeom>
          <a:ln w="38100">
            <a:solidFill>
              <a:srgbClr val="91C329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07">
            <a:extLst>
              <a:ext uri="{FF2B5EF4-FFF2-40B4-BE49-F238E27FC236}">
                <a16:creationId xmlns:a16="http://schemas.microsoft.com/office/drawing/2014/main" id="{BCB6DDE1-5280-4398-A589-FE63A69DD706}"/>
              </a:ext>
            </a:extLst>
          </p:cNvPr>
          <p:cNvCxnSpPr>
            <a:cxnSpLocks/>
          </p:cNvCxnSpPr>
          <p:nvPr/>
        </p:nvCxnSpPr>
        <p:spPr>
          <a:xfrm flipV="1">
            <a:off x="6729324" y="3557936"/>
            <a:ext cx="0" cy="503975"/>
          </a:xfrm>
          <a:prstGeom prst="line">
            <a:avLst/>
          </a:prstGeom>
          <a:ln w="38100">
            <a:solidFill>
              <a:srgbClr val="91C329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105">
            <a:extLst>
              <a:ext uri="{FF2B5EF4-FFF2-40B4-BE49-F238E27FC236}">
                <a16:creationId xmlns:a16="http://schemas.microsoft.com/office/drawing/2014/main" id="{7433514D-24D1-41B0-9AC1-D8547ED87F82}"/>
              </a:ext>
            </a:extLst>
          </p:cNvPr>
          <p:cNvCxnSpPr>
            <a:cxnSpLocks/>
          </p:cNvCxnSpPr>
          <p:nvPr/>
        </p:nvCxnSpPr>
        <p:spPr>
          <a:xfrm flipV="1">
            <a:off x="7558061" y="2997988"/>
            <a:ext cx="0" cy="503975"/>
          </a:xfrm>
          <a:prstGeom prst="line">
            <a:avLst/>
          </a:prstGeom>
          <a:ln w="38100">
            <a:solidFill>
              <a:srgbClr val="91C329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6" name="Picture 10">
            <a:extLst>
              <a:ext uri="{FF2B5EF4-FFF2-40B4-BE49-F238E27FC236}">
                <a16:creationId xmlns:a16="http://schemas.microsoft.com/office/drawing/2014/main" id="{86B45177-AE04-4EB2-982E-4A00981B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82" y="1869013"/>
            <a:ext cx="1189280" cy="4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104">
            <a:extLst>
              <a:ext uri="{FF2B5EF4-FFF2-40B4-BE49-F238E27FC236}">
                <a16:creationId xmlns:a16="http://schemas.microsoft.com/office/drawing/2014/main" id="{675183D1-28A2-4152-BAEE-69BFEE1D7897}"/>
              </a:ext>
            </a:extLst>
          </p:cNvPr>
          <p:cNvSpPr/>
          <p:nvPr/>
        </p:nvSpPr>
        <p:spPr>
          <a:xfrm>
            <a:off x="2182296" y="2308191"/>
            <a:ext cx="1025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i="1" dirty="0">
                <a:solidFill>
                  <a:srgbClr val="5E5C55"/>
                </a:solidFill>
                <a:latin typeface="+mn-lt"/>
                <a:ea typeface="Source Sans Pro Black" charset="0"/>
                <a:cs typeface="Source Sans Pro Black" charset="0"/>
              </a:rPr>
              <a:t>32</a:t>
            </a:r>
            <a:r>
              <a:rPr lang="en-US" sz="1200" i="1" dirty="0">
                <a:solidFill>
                  <a:srgbClr val="5E5C55"/>
                </a:solidFill>
                <a:latin typeface="+mn-lt"/>
                <a:ea typeface="Source Sans Pro Black" charset="0"/>
                <a:cs typeface="Source Sans Pro Black" charset="0"/>
              </a:rPr>
              <a:t> partners</a:t>
            </a:r>
          </a:p>
          <a:p>
            <a:r>
              <a:rPr lang="lv-LV" sz="1200" i="1" dirty="0">
                <a:solidFill>
                  <a:srgbClr val="5E5C55"/>
                </a:solidFill>
                <a:latin typeface="+mn-lt"/>
              </a:rPr>
              <a:t>11</a:t>
            </a:r>
            <a:r>
              <a:rPr lang="en-US" sz="1200" i="1" dirty="0">
                <a:solidFill>
                  <a:srgbClr val="5E5C55"/>
                </a:solidFill>
                <a:latin typeface="+mn-lt"/>
              </a:rPr>
              <a:t> countries</a:t>
            </a:r>
          </a:p>
          <a:p>
            <a:r>
              <a:rPr lang="lv-LV" sz="1200" i="1" dirty="0">
                <a:solidFill>
                  <a:srgbClr val="5E5C55"/>
                </a:solidFill>
                <a:latin typeface="+mn-lt"/>
              </a:rPr>
              <a:t>19</a:t>
            </a:r>
            <a:r>
              <a:rPr lang="en-US" sz="1200" i="1" dirty="0">
                <a:solidFill>
                  <a:srgbClr val="5E5C55"/>
                </a:solidFill>
                <a:latin typeface="+mn-lt"/>
              </a:rPr>
              <a:t>M€ budget</a:t>
            </a:r>
          </a:p>
        </p:txBody>
      </p:sp>
      <p:pic>
        <p:nvPicPr>
          <p:cNvPr id="68" name="Attēls 76">
            <a:extLst>
              <a:ext uri="{FF2B5EF4-FFF2-40B4-BE49-F238E27FC236}">
                <a16:creationId xmlns:a16="http://schemas.microsoft.com/office/drawing/2014/main" id="{876770B5-4E4A-4E25-8B16-B45D5EB55B1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400" y="4694863"/>
            <a:ext cx="624211" cy="633844"/>
          </a:xfrm>
          <a:prstGeom prst="rect">
            <a:avLst/>
          </a:prstGeom>
        </p:spPr>
      </p:pic>
      <p:sp>
        <p:nvSpPr>
          <p:cNvPr id="71" name="Rectangle 123">
            <a:extLst>
              <a:ext uri="{FF2B5EF4-FFF2-40B4-BE49-F238E27FC236}">
                <a16:creationId xmlns:a16="http://schemas.microsoft.com/office/drawing/2014/main" id="{CFFB9472-3C61-4E72-99AD-17EDD9A1B82C}"/>
              </a:ext>
            </a:extLst>
          </p:cNvPr>
          <p:cNvSpPr/>
          <p:nvPr/>
        </p:nvSpPr>
        <p:spPr>
          <a:xfrm>
            <a:off x="9536741" y="4037655"/>
            <a:ext cx="1025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200" i="1" dirty="0">
                <a:solidFill>
                  <a:srgbClr val="5E5C55"/>
                </a:solidFill>
                <a:ea typeface="Source Sans Pro Black" charset="0"/>
                <a:cs typeface="Source Sans Pro Black" charset="0"/>
              </a:rPr>
              <a:t>41</a:t>
            </a:r>
            <a:r>
              <a:rPr lang="en-US" sz="1200" i="1" dirty="0">
                <a:solidFill>
                  <a:srgbClr val="5E5C55"/>
                </a:solidFill>
                <a:ea typeface="Source Sans Pro Black" charset="0"/>
                <a:cs typeface="Source Sans Pro Black" charset="0"/>
              </a:rPr>
              <a:t> partners</a:t>
            </a:r>
          </a:p>
          <a:p>
            <a:pPr algn="ctr"/>
            <a:r>
              <a:rPr lang="lv-LV" sz="1200" i="1" dirty="0">
                <a:solidFill>
                  <a:srgbClr val="5E5C55"/>
                </a:solidFill>
              </a:rPr>
              <a:t>10 </a:t>
            </a:r>
            <a:r>
              <a:rPr lang="en-US" sz="1200" i="1" dirty="0">
                <a:solidFill>
                  <a:srgbClr val="5E5C55"/>
                </a:solidFill>
              </a:rPr>
              <a:t>countries</a:t>
            </a:r>
          </a:p>
          <a:p>
            <a:pPr algn="ctr"/>
            <a:r>
              <a:rPr lang="lv-LV" sz="1200" i="1" dirty="0">
                <a:solidFill>
                  <a:srgbClr val="5E5C55"/>
                </a:solidFill>
              </a:rPr>
              <a:t>44</a:t>
            </a:r>
            <a:r>
              <a:rPr lang="en-US" sz="1200" i="1" dirty="0">
                <a:solidFill>
                  <a:srgbClr val="5E5C55"/>
                </a:solidFill>
              </a:rPr>
              <a:t>M€ budget</a:t>
            </a:r>
          </a:p>
        </p:txBody>
      </p:sp>
      <p:cxnSp>
        <p:nvCxnSpPr>
          <p:cNvPr id="73" name="Straight Connector 105">
            <a:extLst>
              <a:ext uri="{FF2B5EF4-FFF2-40B4-BE49-F238E27FC236}">
                <a16:creationId xmlns:a16="http://schemas.microsoft.com/office/drawing/2014/main" id="{4A61BCCA-2D2B-4FC6-9930-783440DFC538}"/>
              </a:ext>
            </a:extLst>
          </p:cNvPr>
          <p:cNvCxnSpPr>
            <a:cxnSpLocks/>
          </p:cNvCxnSpPr>
          <p:nvPr/>
        </p:nvCxnSpPr>
        <p:spPr>
          <a:xfrm flipV="1">
            <a:off x="10047506" y="3540997"/>
            <a:ext cx="0" cy="503975"/>
          </a:xfrm>
          <a:prstGeom prst="line">
            <a:avLst/>
          </a:prstGeom>
          <a:ln w="38100">
            <a:solidFill>
              <a:srgbClr val="91C329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05">
            <a:extLst>
              <a:ext uri="{FF2B5EF4-FFF2-40B4-BE49-F238E27FC236}">
                <a16:creationId xmlns:a16="http://schemas.microsoft.com/office/drawing/2014/main" id="{BE9A91FF-5AC7-4728-8A59-E4A1EC19428B}"/>
              </a:ext>
            </a:extLst>
          </p:cNvPr>
          <p:cNvCxnSpPr>
            <a:cxnSpLocks/>
          </p:cNvCxnSpPr>
          <p:nvPr/>
        </p:nvCxnSpPr>
        <p:spPr>
          <a:xfrm flipV="1">
            <a:off x="9178985" y="3008331"/>
            <a:ext cx="0" cy="503975"/>
          </a:xfrm>
          <a:prstGeom prst="line">
            <a:avLst/>
          </a:prstGeom>
          <a:ln w="38100">
            <a:solidFill>
              <a:srgbClr val="91C329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Rectangle 121">
            <a:extLst>
              <a:ext uri="{FF2B5EF4-FFF2-40B4-BE49-F238E27FC236}">
                <a16:creationId xmlns:a16="http://schemas.microsoft.com/office/drawing/2014/main" id="{4C1B73D9-0B55-42CC-80BC-AD7121906C80}"/>
              </a:ext>
            </a:extLst>
          </p:cNvPr>
          <p:cNvSpPr/>
          <p:nvPr/>
        </p:nvSpPr>
        <p:spPr>
          <a:xfrm>
            <a:off x="8606228" y="2342153"/>
            <a:ext cx="1025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200" i="1" dirty="0">
                <a:solidFill>
                  <a:srgbClr val="5E5C55"/>
                </a:solidFill>
                <a:ea typeface="Source Sans Pro Black" charset="0"/>
                <a:cs typeface="Source Sans Pro Black" charset="0"/>
              </a:rPr>
              <a:t>20</a:t>
            </a:r>
            <a:r>
              <a:rPr lang="en-US" sz="1200" i="1" dirty="0">
                <a:solidFill>
                  <a:srgbClr val="5E5C55"/>
                </a:solidFill>
                <a:ea typeface="Source Sans Pro Black" charset="0"/>
                <a:cs typeface="Source Sans Pro Black" charset="0"/>
              </a:rPr>
              <a:t> partners</a:t>
            </a:r>
          </a:p>
          <a:p>
            <a:pPr algn="ctr"/>
            <a:r>
              <a:rPr lang="lv-LV" sz="1200" i="1" dirty="0">
                <a:solidFill>
                  <a:srgbClr val="5E5C55"/>
                </a:solidFill>
              </a:rPr>
              <a:t>9 </a:t>
            </a:r>
            <a:r>
              <a:rPr lang="en-US" sz="1200" i="1" dirty="0">
                <a:solidFill>
                  <a:srgbClr val="5E5C55"/>
                </a:solidFill>
              </a:rPr>
              <a:t>countries</a:t>
            </a:r>
          </a:p>
          <a:p>
            <a:pPr algn="ctr"/>
            <a:r>
              <a:rPr lang="lv-LV" sz="1200" i="1" dirty="0">
                <a:solidFill>
                  <a:srgbClr val="5E5C55"/>
                </a:solidFill>
              </a:rPr>
              <a:t>12</a:t>
            </a:r>
            <a:r>
              <a:rPr lang="en-US" sz="1200" i="1" dirty="0">
                <a:solidFill>
                  <a:srgbClr val="5E5C55"/>
                </a:solidFill>
              </a:rPr>
              <a:t>M€ budget</a:t>
            </a:r>
          </a:p>
        </p:txBody>
      </p:sp>
      <p:pic>
        <p:nvPicPr>
          <p:cNvPr id="76" name="Attēls 85">
            <a:extLst>
              <a:ext uri="{FF2B5EF4-FFF2-40B4-BE49-F238E27FC236}">
                <a16:creationId xmlns:a16="http://schemas.microsoft.com/office/drawing/2014/main" id="{518679A9-25AC-4DFA-A3BD-C2D23AEF2D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66298" y="2021798"/>
            <a:ext cx="1165535" cy="32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0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662B8F1B-8677-4838-A001-84F051A40266}"/>
              </a:ext>
            </a:extLst>
          </p:cNvPr>
          <p:cNvSpPr/>
          <p:nvPr/>
        </p:nvSpPr>
        <p:spPr>
          <a:xfrm>
            <a:off x="0" y="32930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600" dirty="0">
                <a:solidFill>
                  <a:srgbClr val="484537"/>
                </a:solidFill>
                <a:latin typeface="+mj-lt"/>
              </a:rPr>
              <a:t>Sasniegto rezultātu kopsavilkums (1)</a:t>
            </a:r>
            <a:endParaRPr lang="en-US" sz="2800" i="1" dirty="0">
              <a:solidFill>
                <a:srgbClr val="484537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E7410E-6647-49D1-8542-EADD1FD9A276}"/>
              </a:ext>
            </a:extLst>
          </p:cNvPr>
          <p:cNvSpPr txBox="1"/>
          <p:nvPr/>
        </p:nvSpPr>
        <p:spPr>
          <a:xfrm>
            <a:off x="1727178" y="6467140"/>
            <a:ext cx="1701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solidFill>
                  <a:srgbClr val="91C329"/>
                </a:solidFill>
                <a:latin typeface="+mj-lt"/>
              </a:rPr>
              <a:t>#EDIscience</a:t>
            </a:r>
            <a:endParaRPr lang="en-US" sz="1800" b="1" dirty="0">
              <a:solidFill>
                <a:srgbClr val="91C329"/>
              </a:solidFill>
              <a:latin typeface="+mj-lt"/>
            </a:endParaRPr>
          </a:p>
        </p:txBody>
      </p:sp>
      <p:sp>
        <p:nvSpPr>
          <p:cNvPr id="35" name="Slide Number Placeholder 22">
            <a:extLst>
              <a:ext uri="{FF2B5EF4-FFF2-40B4-BE49-F238E27FC236}">
                <a16:creationId xmlns:a16="http://schemas.microsoft.com/office/drawing/2014/main" id="{E5AFD5CD-0826-4C82-A40C-59AEEF5B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023" y="6396745"/>
            <a:ext cx="523757" cy="365125"/>
          </a:xfrm>
        </p:spPr>
        <p:txBody>
          <a:bodyPr/>
          <a:lstStyle/>
          <a:p>
            <a:fld id="{C7423574-3613-4BC7-92B6-70EB1B4E1FB3}" type="slidenum">
              <a:rPr lang="lv-LV" sz="1400" b="1" i="1">
                <a:solidFill>
                  <a:srgbClr val="484537"/>
                </a:solidFill>
                <a:latin typeface="+mj-lt"/>
              </a:rPr>
              <a:t>3</a:t>
            </a:fld>
            <a:endParaRPr lang="lv-LV" sz="1400" b="1" i="1" dirty="0">
              <a:solidFill>
                <a:srgbClr val="484537"/>
              </a:solidFill>
              <a:latin typeface="+mj-lt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21BD473F-1270-A31D-AE59-A2A8B86CF4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4" r="37078"/>
          <a:stretch/>
        </p:blipFill>
        <p:spPr>
          <a:xfrm>
            <a:off x="261604" y="6057659"/>
            <a:ext cx="782132" cy="698740"/>
          </a:xfrm>
          <a:prstGeom prst="rect">
            <a:avLst/>
          </a:prstGeom>
        </p:spPr>
      </p:pic>
      <p:grpSp>
        <p:nvGrpSpPr>
          <p:cNvPr id="23" name="Group 3">
            <a:extLst>
              <a:ext uri="{FF2B5EF4-FFF2-40B4-BE49-F238E27FC236}">
                <a16:creationId xmlns:a16="http://schemas.microsoft.com/office/drawing/2014/main" id="{776AE131-6206-CD95-57E3-BFB3C2C108FF}"/>
              </a:ext>
            </a:extLst>
          </p:cNvPr>
          <p:cNvGrpSpPr/>
          <p:nvPr/>
        </p:nvGrpSpPr>
        <p:grpSpPr>
          <a:xfrm>
            <a:off x="1036570" y="6143974"/>
            <a:ext cx="611065" cy="600165"/>
            <a:chOff x="1534541" y="5889135"/>
            <a:chExt cx="611065" cy="600165"/>
          </a:xfrm>
        </p:grpSpPr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906A30AA-D946-6682-D363-FA046EFEF1D5}"/>
                </a:ext>
              </a:extLst>
            </p:cNvPr>
            <p:cNvSpPr/>
            <p:nvPr/>
          </p:nvSpPr>
          <p:spPr>
            <a:xfrm>
              <a:off x="1534541" y="5889135"/>
              <a:ext cx="6110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2400" b="1" dirty="0">
                  <a:solidFill>
                    <a:srgbClr val="484537"/>
                  </a:solidFill>
                </a:rPr>
                <a:t>EDI</a:t>
              </a: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B0E37A0E-7D9B-F0EC-890F-CFE745AA483D}"/>
                </a:ext>
              </a:extLst>
            </p:cNvPr>
            <p:cNvSpPr/>
            <p:nvPr/>
          </p:nvSpPr>
          <p:spPr>
            <a:xfrm>
              <a:off x="1685753" y="6212301"/>
              <a:ext cx="3369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1200" b="1" dirty="0">
                  <a:solidFill>
                    <a:srgbClr val="484537"/>
                  </a:solidFill>
                </a:rPr>
                <a:t>.lv</a:t>
              </a:r>
            </a:p>
          </p:txBody>
        </p:sp>
        <p:cxnSp>
          <p:nvCxnSpPr>
            <p:cNvPr id="26" name="Straight Connector 12">
              <a:extLst>
                <a:ext uri="{FF2B5EF4-FFF2-40B4-BE49-F238E27FC236}">
                  <a16:creationId xmlns:a16="http://schemas.microsoft.com/office/drawing/2014/main" id="{9AE167FB-0423-7B4F-2E88-1B26A3CD5E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1250" y="6338176"/>
              <a:ext cx="137160" cy="0"/>
            </a:xfrm>
            <a:prstGeom prst="line">
              <a:avLst/>
            </a:prstGeom>
            <a:ln w="28575">
              <a:solidFill>
                <a:srgbClr val="484537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18">
              <a:extLst>
                <a:ext uri="{FF2B5EF4-FFF2-40B4-BE49-F238E27FC236}">
                  <a16:creationId xmlns:a16="http://schemas.microsoft.com/office/drawing/2014/main" id="{80579DF8-919D-3BEB-4AD1-81F63ACD2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6192" y="6338176"/>
              <a:ext cx="137160" cy="0"/>
            </a:xfrm>
            <a:prstGeom prst="line">
              <a:avLst/>
            </a:prstGeom>
            <a:ln w="28575">
              <a:solidFill>
                <a:srgbClr val="484537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Attēls 3">
            <a:extLst>
              <a:ext uri="{FF2B5EF4-FFF2-40B4-BE49-F238E27FC236}">
                <a16:creationId xmlns:a16="http://schemas.microsoft.com/office/drawing/2014/main" id="{3F8C6EDA-BC4C-7FEE-B0BC-D0C7D697C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78" y="3814043"/>
            <a:ext cx="355710" cy="486611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EDA5B6F3-A1A6-0BDC-5848-21BE26A1D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06" y="1407987"/>
            <a:ext cx="355710" cy="715555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2F092402-9F69-5975-E187-B93DC3F6B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635" y="1522458"/>
            <a:ext cx="629119" cy="486611"/>
          </a:xfrm>
          <a:prstGeom prst="rect">
            <a:avLst/>
          </a:prstGeom>
        </p:spPr>
      </p:pic>
      <p:pic>
        <p:nvPicPr>
          <p:cNvPr id="39" name="Attēls 38">
            <a:extLst>
              <a:ext uri="{FF2B5EF4-FFF2-40B4-BE49-F238E27FC236}">
                <a16:creationId xmlns:a16="http://schemas.microsoft.com/office/drawing/2014/main" id="{9A1C80FE-F41E-9C20-CF1A-F2108BDCE7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695" y="4945209"/>
            <a:ext cx="470332" cy="368990"/>
          </a:xfrm>
          <a:prstGeom prst="rect">
            <a:avLst/>
          </a:prstGeom>
        </p:spPr>
      </p:pic>
      <p:pic>
        <p:nvPicPr>
          <p:cNvPr id="43" name="Attēls 42">
            <a:extLst>
              <a:ext uri="{FF2B5EF4-FFF2-40B4-BE49-F238E27FC236}">
                <a16:creationId xmlns:a16="http://schemas.microsoft.com/office/drawing/2014/main" id="{13C7BE42-FFEA-280C-EB61-0364558AE0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130184" y="2771929"/>
            <a:ext cx="517682" cy="471606"/>
          </a:xfrm>
          <a:prstGeom prst="rect">
            <a:avLst/>
          </a:prstGeom>
        </p:spPr>
      </p:pic>
      <p:pic>
        <p:nvPicPr>
          <p:cNvPr id="49" name="Attēls 48">
            <a:extLst>
              <a:ext uri="{FF2B5EF4-FFF2-40B4-BE49-F238E27FC236}">
                <a16:creationId xmlns:a16="http://schemas.microsoft.com/office/drawing/2014/main" id="{D4B8A275-0D5F-C89B-BF37-2197667E18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562" y="2825888"/>
            <a:ext cx="414175" cy="397319"/>
          </a:xfrm>
          <a:prstGeom prst="rect">
            <a:avLst/>
          </a:prstGeom>
        </p:spPr>
      </p:pic>
      <p:pic>
        <p:nvPicPr>
          <p:cNvPr id="87" name="Attēls 86">
            <a:extLst>
              <a:ext uri="{FF2B5EF4-FFF2-40B4-BE49-F238E27FC236}">
                <a16:creationId xmlns:a16="http://schemas.microsoft.com/office/drawing/2014/main" id="{9E178991-FDA2-AC06-40CC-87FE0264A2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6482" y="4927941"/>
            <a:ext cx="621190" cy="609244"/>
          </a:xfrm>
          <a:prstGeom prst="rect">
            <a:avLst/>
          </a:prstGeom>
        </p:spPr>
      </p:pic>
      <p:pic>
        <p:nvPicPr>
          <p:cNvPr id="89" name="Attēls 88">
            <a:extLst>
              <a:ext uri="{FF2B5EF4-FFF2-40B4-BE49-F238E27FC236}">
                <a16:creationId xmlns:a16="http://schemas.microsoft.com/office/drawing/2014/main" id="{B09F7973-3B18-4F51-7645-25BF29B93D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2635" y="3883307"/>
            <a:ext cx="585037" cy="463154"/>
          </a:xfrm>
          <a:prstGeom prst="rect">
            <a:avLst/>
          </a:prstGeom>
        </p:spPr>
      </p:pic>
      <p:graphicFrame>
        <p:nvGraphicFramePr>
          <p:cNvPr id="108" name="Tabula 108">
            <a:extLst>
              <a:ext uri="{FF2B5EF4-FFF2-40B4-BE49-F238E27FC236}">
                <a16:creationId xmlns:a16="http://schemas.microsoft.com/office/drawing/2014/main" id="{8B304AB1-F118-4253-2672-E08AF28DE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239429"/>
              </p:ext>
            </p:extLst>
          </p:nvPr>
        </p:nvGraphicFramePr>
        <p:xfrm>
          <a:off x="1248644" y="1534679"/>
          <a:ext cx="4451426" cy="3779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8070">
                  <a:extLst>
                    <a:ext uri="{9D8B030D-6E8A-4147-A177-3AD203B41FA5}">
                      <a16:colId xmlns:a16="http://schemas.microsoft.com/office/drawing/2014/main" val="3431297981"/>
                    </a:ext>
                  </a:extLst>
                </a:gridCol>
                <a:gridCol w="3133356">
                  <a:extLst>
                    <a:ext uri="{9D8B030D-6E8A-4147-A177-3AD203B41FA5}">
                      <a16:colId xmlns:a16="http://schemas.microsoft.com/office/drawing/2014/main" val="2998673994"/>
                    </a:ext>
                  </a:extLst>
                </a:gridCol>
              </a:tblGrid>
              <a:tr h="492018">
                <a:tc>
                  <a:txBody>
                    <a:bodyPr/>
                    <a:lstStyle/>
                    <a:p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Radītas Tehnoloģijas: </a:t>
                      </a:r>
                    </a:p>
                    <a:p>
                      <a:endParaRPr lang="lv-LV" sz="14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lv-LV" sz="14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30+ (no tām uzņēmējiem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r>
                        <a:rPr lang="lv-LV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 ir pieejamas atvērtā veidā, 10+ iespējams komercializēt, 2 ir pieejams caur DIC)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884461"/>
                  </a:ext>
                </a:extLst>
              </a:tr>
              <a:tr h="527982">
                <a:tc>
                  <a:txBody>
                    <a:bodyPr/>
                    <a:lstStyle/>
                    <a:p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Papildus finansējums pētniecībai: </a:t>
                      </a:r>
                    </a:p>
                    <a:p>
                      <a:endParaRPr lang="lv-LV" sz="14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~9,5m</a:t>
                      </a:r>
                      <a:r>
                        <a:rPr lang="lv-LV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€  </a:t>
                      </a:r>
                      <a:r>
                        <a:rPr lang="lv-LV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(no kuriem ~5m</a:t>
                      </a:r>
                      <a:r>
                        <a:rPr lang="lv-LV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€ no Eiropas Komisijas</a:t>
                      </a:r>
                      <a:r>
                        <a:rPr lang="lv-LV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919666"/>
                  </a:ext>
                </a:extLst>
              </a:tr>
              <a:tr h="527982">
                <a:tc>
                  <a:txBody>
                    <a:bodyPr/>
                    <a:lstStyle/>
                    <a:p>
                      <a:endParaRPr lang="lv-LV" sz="14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Publikācijas: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0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34 (no kurām 16 ir Q1/Q2., 200+ citējumi), ~10 vēl ir sagat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lv-LV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vošanā.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575350"/>
                  </a:ext>
                </a:extLst>
              </a:tr>
              <a:tr h="527982">
                <a:tc>
                  <a:txBody>
                    <a:bodyPr/>
                    <a:lstStyle/>
                    <a:p>
                      <a:endParaRPr lang="lv-LV" sz="14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lv-LV" sz="14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Atvērtie nodevumi: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0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0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20+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887920"/>
                  </a:ext>
                </a:extLst>
              </a:tr>
            </a:tbl>
          </a:graphicData>
        </a:graphic>
      </p:graphicFrame>
      <p:graphicFrame>
        <p:nvGraphicFramePr>
          <p:cNvPr id="109" name="Tabula 108">
            <a:extLst>
              <a:ext uri="{FF2B5EF4-FFF2-40B4-BE49-F238E27FC236}">
                <a16:creationId xmlns:a16="http://schemas.microsoft.com/office/drawing/2014/main" id="{56D780EB-5DBC-A02E-51DE-F0F5E2678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610164"/>
              </p:ext>
            </p:extLst>
          </p:nvPr>
        </p:nvGraphicFramePr>
        <p:xfrm>
          <a:off x="6886289" y="1505383"/>
          <a:ext cx="4451426" cy="399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1908">
                  <a:extLst>
                    <a:ext uri="{9D8B030D-6E8A-4147-A177-3AD203B41FA5}">
                      <a16:colId xmlns:a16="http://schemas.microsoft.com/office/drawing/2014/main" val="3431297981"/>
                    </a:ext>
                  </a:extLst>
                </a:gridCol>
                <a:gridCol w="2979518">
                  <a:extLst>
                    <a:ext uri="{9D8B030D-6E8A-4147-A177-3AD203B41FA5}">
                      <a16:colId xmlns:a16="http://schemas.microsoft.com/office/drawing/2014/main" val="2998673994"/>
                    </a:ext>
                  </a:extLst>
                </a:gridCol>
              </a:tblGrid>
              <a:tr h="492018">
                <a:tc>
                  <a:txBody>
                    <a:bodyPr/>
                    <a:lstStyle/>
                    <a:p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Akadēmiskie darbi: </a:t>
                      </a:r>
                    </a:p>
                    <a:p>
                      <a:endParaRPr lang="lv-LV" sz="14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lv-LV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lv-LV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 Promocijas darbs aizstāvēts un vēl 10+ tiek izstrādāti </a:t>
                      </a:r>
                    </a:p>
                    <a:p>
                      <a:r>
                        <a:rPr lang="lv-LV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 Maģistra darbi.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884461"/>
                  </a:ext>
                </a:extLst>
              </a:tr>
              <a:tr h="527982">
                <a:tc>
                  <a:txBody>
                    <a:bodyPr/>
                    <a:lstStyle/>
                    <a:p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Patenti:</a:t>
                      </a:r>
                    </a:p>
                    <a:p>
                      <a:endParaRPr lang="lv-LV" sz="14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lv-LV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1 (nav EDI prioritāte, strādājam uz atvērto zinātni)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919666"/>
                  </a:ext>
                </a:extLst>
              </a:tr>
              <a:tr h="527982">
                <a:tc>
                  <a:txBody>
                    <a:bodyPr/>
                    <a:lstStyle/>
                    <a:p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Sekmīgas komercializācijas: </a:t>
                      </a:r>
                    </a:p>
                    <a:p>
                      <a:endParaRPr lang="lv-LV" sz="14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lv-LV" sz="14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5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lv-LV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tuvāko mēnešu laikā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j-lt"/>
                        </a:rPr>
                        <a:t>būs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j-lt"/>
                        </a:rPr>
                        <a:t>vēl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 3 </a:t>
                      </a:r>
                      <a:r>
                        <a:rPr lang="lv-LV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komercializ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j-lt"/>
                        </a:rPr>
                        <a:t>ācijas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)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575350"/>
                  </a:ext>
                </a:extLst>
              </a:tr>
              <a:tr h="527982">
                <a:tc>
                  <a:txBody>
                    <a:bodyPr/>
                    <a:lstStyle/>
                    <a:p>
                      <a:endParaRPr lang="lv-LV" sz="14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Noslēgto līgum-pētījumu skaits: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0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3 (2 tiek gatavoti)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887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24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662B8F1B-8677-4838-A001-84F051A40266}"/>
              </a:ext>
            </a:extLst>
          </p:cNvPr>
          <p:cNvSpPr/>
          <p:nvPr/>
        </p:nvSpPr>
        <p:spPr>
          <a:xfrm>
            <a:off x="0" y="32930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600" dirty="0">
                <a:solidFill>
                  <a:srgbClr val="484537"/>
                </a:solidFill>
                <a:latin typeface="+mj-lt"/>
              </a:rPr>
              <a:t>Sasniegto rezultātu kopsavilkums (2)</a:t>
            </a:r>
            <a:endParaRPr lang="en-US" sz="2800" i="1" dirty="0">
              <a:solidFill>
                <a:srgbClr val="484537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E7410E-6647-49D1-8542-EADD1FD9A276}"/>
              </a:ext>
            </a:extLst>
          </p:cNvPr>
          <p:cNvSpPr txBox="1"/>
          <p:nvPr/>
        </p:nvSpPr>
        <p:spPr>
          <a:xfrm>
            <a:off x="1727178" y="6467140"/>
            <a:ext cx="1701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solidFill>
                  <a:srgbClr val="91C329"/>
                </a:solidFill>
                <a:latin typeface="+mj-lt"/>
              </a:rPr>
              <a:t>#EDIscience</a:t>
            </a:r>
            <a:endParaRPr lang="en-US" sz="1800" b="1" dirty="0">
              <a:solidFill>
                <a:srgbClr val="91C329"/>
              </a:solidFill>
              <a:latin typeface="+mj-lt"/>
            </a:endParaRPr>
          </a:p>
        </p:txBody>
      </p:sp>
      <p:sp>
        <p:nvSpPr>
          <p:cNvPr id="35" name="Slide Number Placeholder 22">
            <a:extLst>
              <a:ext uri="{FF2B5EF4-FFF2-40B4-BE49-F238E27FC236}">
                <a16:creationId xmlns:a16="http://schemas.microsoft.com/office/drawing/2014/main" id="{E5AFD5CD-0826-4C82-A40C-59AEEF5B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023" y="6396745"/>
            <a:ext cx="523757" cy="365125"/>
          </a:xfrm>
        </p:spPr>
        <p:txBody>
          <a:bodyPr/>
          <a:lstStyle/>
          <a:p>
            <a:fld id="{C7423574-3613-4BC7-92B6-70EB1B4E1FB3}" type="slidenum">
              <a:rPr lang="lv-LV" sz="1400" b="1" i="1">
                <a:solidFill>
                  <a:srgbClr val="484537"/>
                </a:solidFill>
                <a:latin typeface="+mj-lt"/>
              </a:rPr>
              <a:t>4</a:t>
            </a:fld>
            <a:endParaRPr lang="lv-LV" sz="1400" b="1" i="1" dirty="0">
              <a:solidFill>
                <a:srgbClr val="484537"/>
              </a:solidFill>
              <a:latin typeface="+mj-lt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21BD473F-1270-A31D-AE59-A2A8B86CF4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4" r="37078"/>
          <a:stretch/>
        </p:blipFill>
        <p:spPr>
          <a:xfrm>
            <a:off x="261604" y="6057659"/>
            <a:ext cx="782132" cy="698740"/>
          </a:xfrm>
          <a:prstGeom prst="rect">
            <a:avLst/>
          </a:prstGeom>
        </p:spPr>
      </p:pic>
      <p:grpSp>
        <p:nvGrpSpPr>
          <p:cNvPr id="23" name="Group 3">
            <a:extLst>
              <a:ext uri="{FF2B5EF4-FFF2-40B4-BE49-F238E27FC236}">
                <a16:creationId xmlns:a16="http://schemas.microsoft.com/office/drawing/2014/main" id="{776AE131-6206-CD95-57E3-BFB3C2C108FF}"/>
              </a:ext>
            </a:extLst>
          </p:cNvPr>
          <p:cNvGrpSpPr/>
          <p:nvPr/>
        </p:nvGrpSpPr>
        <p:grpSpPr>
          <a:xfrm>
            <a:off x="1036570" y="6143974"/>
            <a:ext cx="611065" cy="600165"/>
            <a:chOff x="1534541" y="5889135"/>
            <a:chExt cx="611065" cy="600165"/>
          </a:xfrm>
        </p:grpSpPr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906A30AA-D946-6682-D363-FA046EFEF1D5}"/>
                </a:ext>
              </a:extLst>
            </p:cNvPr>
            <p:cNvSpPr/>
            <p:nvPr/>
          </p:nvSpPr>
          <p:spPr>
            <a:xfrm>
              <a:off x="1534541" y="5889135"/>
              <a:ext cx="6110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2400" b="1" dirty="0">
                  <a:solidFill>
                    <a:srgbClr val="484537"/>
                  </a:solidFill>
                </a:rPr>
                <a:t>EDI</a:t>
              </a: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B0E37A0E-7D9B-F0EC-890F-CFE745AA483D}"/>
                </a:ext>
              </a:extLst>
            </p:cNvPr>
            <p:cNvSpPr/>
            <p:nvPr/>
          </p:nvSpPr>
          <p:spPr>
            <a:xfrm>
              <a:off x="1685753" y="6212301"/>
              <a:ext cx="3369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1200" b="1" dirty="0">
                  <a:solidFill>
                    <a:srgbClr val="484537"/>
                  </a:solidFill>
                </a:rPr>
                <a:t>.lv</a:t>
              </a:r>
            </a:p>
          </p:txBody>
        </p:sp>
        <p:cxnSp>
          <p:nvCxnSpPr>
            <p:cNvPr id="26" name="Straight Connector 12">
              <a:extLst>
                <a:ext uri="{FF2B5EF4-FFF2-40B4-BE49-F238E27FC236}">
                  <a16:creationId xmlns:a16="http://schemas.microsoft.com/office/drawing/2014/main" id="{9AE167FB-0423-7B4F-2E88-1B26A3CD5E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1250" y="6338176"/>
              <a:ext cx="137160" cy="0"/>
            </a:xfrm>
            <a:prstGeom prst="line">
              <a:avLst/>
            </a:prstGeom>
            <a:ln w="28575">
              <a:solidFill>
                <a:srgbClr val="484537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18">
              <a:extLst>
                <a:ext uri="{FF2B5EF4-FFF2-40B4-BE49-F238E27FC236}">
                  <a16:creationId xmlns:a16="http://schemas.microsoft.com/office/drawing/2014/main" id="{80579DF8-919D-3BEB-4AD1-81F63ACD2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6192" y="6338176"/>
              <a:ext cx="137160" cy="0"/>
            </a:xfrm>
            <a:prstGeom prst="line">
              <a:avLst/>
            </a:prstGeom>
            <a:ln w="28575">
              <a:solidFill>
                <a:srgbClr val="484537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08" name="Tabula 108">
            <a:extLst>
              <a:ext uri="{FF2B5EF4-FFF2-40B4-BE49-F238E27FC236}">
                <a16:creationId xmlns:a16="http://schemas.microsoft.com/office/drawing/2014/main" id="{8B304AB1-F118-4253-2672-E08AF28DE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975252"/>
              </p:ext>
            </p:extLst>
          </p:nvPr>
        </p:nvGraphicFramePr>
        <p:xfrm>
          <a:off x="1218096" y="1556107"/>
          <a:ext cx="4451426" cy="399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1437">
                  <a:extLst>
                    <a:ext uri="{9D8B030D-6E8A-4147-A177-3AD203B41FA5}">
                      <a16:colId xmlns:a16="http://schemas.microsoft.com/office/drawing/2014/main" val="3431297981"/>
                    </a:ext>
                  </a:extLst>
                </a:gridCol>
                <a:gridCol w="2629989">
                  <a:extLst>
                    <a:ext uri="{9D8B030D-6E8A-4147-A177-3AD203B41FA5}">
                      <a16:colId xmlns:a16="http://schemas.microsoft.com/office/drawing/2014/main" val="2998673994"/>
                    </a:ext>
                  </a:extLst>
                </a:gridCol>
              </a:tblGrid>
              <a:tr h="492018">
                <a:tc>
                  <a:txBody>
                    <a:bodyPr/>
                    <a:lstStyle/>
                    <a:p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Jauni starptautiski partneri: </a:t>
                      </a:r>
                    </a:p>
                    <a:p>
                      <a:endParaRPr lang="lv-LV" sz="14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lv-LV" sz="14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400+ (no 27 valstīm)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884461"/>
                  </a:ext>
                </a:extLst>
              </a:tr>
              <a:tr h="527982">
                <a:tc>
                  <a:txBody>
                    <a:bodyPr/>
                    <a:lstStyle/>
                    <a:p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Radīta / attīstīta unikāla infrastruktūra:</a:t>
                      </a:r>
                    </a:p>
                    <a:p>
                      <a:endParaRPr lang="lv-LV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lv-LV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9 unikāli infrastruktūras </a:t>
                      </a:r>
                    </a:p>
                    <a:p>
                      <a:r>
                        <a:rPr lang="lv-LV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objekti, kas pieejami </a:t>
                      </a:r>
                    </a:p>
                    <a:p>
                      <a:r>
                        <a:rPr lang="lv-LV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industrijai izmantošanai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919666"/>
                  </a:ext>
                </a:extLst>
              </a:tr>
              <a:tr h="527982">
                <a:tc>
                  <a:txBody>
                    <a:bodyPr/>
                    <a:lstStyle/>
                    <a:p>
                      <a:endParaRPr lang="lv-LV" sz="14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Piesaistīti jauni darbinieki pētniecībā: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0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575350"/>
                  </a:ext>
                </a:extLst>
              </a:tr>
              <a:tr h="527982">
                <a:tc>
                  <a:txBody>
                    <a:bodyPr/>
                    <a:lstStyle/>
                    <a:p>
                      <a:endParaRPr lang="lv-LV" sz="14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lv-LV" sz="14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lv-LV" sz="14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Izstrādāti vai uzlaboti lekciju kursi: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0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0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0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7 (RTU, LU)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887920"/>
                  </a:ext>
                </a:extLst>
              </a:tr>
            </a:tbl>
          </a:graphicData>
        </a:graphic>
      </p:graphicFrame>
      <p:graphicFrame>
        <p:nvGraphicFramePr>
          <p:cNvPr id="109" name="Tabula 108">
            <a:extLst>
              <a:ext uri="{FF2B5EF4-FFF2-40B4-BE49-F238E27FC236}">
                <a16:creationId xmlns:a16="http://schemas.microsoft.com/office/drawing/2014/main" id="{56D780EB-5DBC-A02E-51DE-F0F5E2678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027388"/>
              </p:ext>
            </p:extLst>
          </p:nvPr>
        </p:nvGraphicFramePr>
        <p:xfrm>
          <a:off x="6894755" y="1544057"/>
          <a:ext cx="4737717" cy="4556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9723">
                  <a:extLst>
                    <a:ext uri="{9D8B030D-6E8A-4147-A177-3AD203B41FA5}">
                      <a16:colId xmlns:a16="http://schemas.microsoft.com/office/drawing/2014/main" val="3431297981"/>
                    </a:ext>
                  </a:extLst>
                </a:gridCol>
                <a:gridCol w="2487994">
                  <a:extLst>
                    <a:ext uri="{9D8B030D-6E8A-4147-A177-3AD203B41FA5}">
                      <a16:colId xmlns:a16="http://schemas.microsoft.com/office/drawing/2014/main" val="2998673994"/>
                    </a:ext>
                  </a:extLst>
                </a:gridCol>
              </a:tblGrid>
              <a:tr h="492018">
                <a:tc>
                  <a:txBody>
                    <a:bodyPr/>
                    <a:lstStyle/>
                    <a:p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Dalība vietējās un starptautiskās darba grupās: </a:t>
                      </a:r>
                    </a:p>
                    <a:p>
                      <a:endParaRPr lang="lv-LV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lv-LV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(kā nozares eksperti)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884461"/>
                  </a:ext>
                </a:extLst>
              </a:tr>
              <a:tr h="527982">
                <a:tc>
                  <a:txBody>
                    <a:bodyPr/>
                    <a:lstStyle/>
                    <a:p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Ekspertu skaits, kas s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gatavoti Industrijai tautsaimniecības veicināšanai: </a:t>
                      </a:r>
                    </a:p>
                    <a:p>
                      <a:endParaRPr lang="lv-LV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14 (strādā vadošajos tehnoloģiju uzņēmumos Latvijā)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919666"/>
                  </a:ext>
                </a:extLst>
              </a:tr>
              <a:tr h="527982">
                <a:tc>
                  <a:txBody>
                    <a:bodyPr/>
                    <a:lstStyle/>
                    <a:p>
                      <a:endParaRPr lang="lv-LV" sz="4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Rezultātu prezentēšana uz industriju vērstos pasākumos:</a:t>
                      </a:r>
                    </a:p>
                    <a:p>
                      <a:endParaRPr lang="lv-LV" sz="14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lv-LV" sz="14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400" b="0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130+ (izstādes, mēdiji, konferences, </a:t>
                      </a:r>
                      <a:r>
                        <a:rPr lang="lv-LV" sz="1400" b="0" kern="1200" dirty="0" err="1">
                          <a:solidFill>
                            <a:schemeClr val="tx1"/>
                          </a:solidFill>
                          <a:latin typeface="+mj-lt"/>
                        </a:rPr>
                        <a:t>utt</a:t>
                      </a:r>
                      <a:r>
                        <a:rPr lang="lv-LV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575350"/>
                  </a:ext>
                </a:extLst>
              </a:tr>
              <a:tr h="527982">
                <a:tc>
                  <a:txBody>
                    <a:bodyPr/>
                    <a:lstStyle/>
                    <a:p>
                      <a:endParaRPr lang="lv-LV" sz="5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Citi nozīmīgi sasniegumi: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500" b="0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10+, no kuriem 3 LZA apbalvojumi par vieniem no gada nozīmīgākajiem sasniegumiem Latvijas zinātnē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887920"/>
                  </a:ext>
                </a:extLst>
              </a:tr>
            </a:tbl>
          </a:graphicData>
        </a:graphic>
      </p:graphicFrame>
      <p:pic>
        <p:nvPicPr>
          <p:cNvPr id="3" name="Attēls 2">
            <a:extLst>
              <a:ext uri="{FF2B5EF4-FFF2-40B4-BE49-F238E27FC236}">
                <a16:creationId xmlns:a16="http://schemas.microsoft.com/office/drawing/2014/main" id="{A1CE6652-181B-0E36-2602-C89982A2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49" y="1590958"/>
            <a:ext cx="444232" cy="468172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D87E7802-4E54-45C7-7667-B3B50A1C2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14" y="2692548"/>
            <a:ext cx="611065" cy="559838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F789C18A-85C2-492A-CEAF-35F5A02D5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61" y="3946448"/>
            <a:ext cx="673943" cy="434564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C96A348F-0C7B-4D6F-C223-5772E2B5A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527" y="4949837"/>
            <a:ext cx="559200" cy="461665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B08B9450-3CBE-E2C1-47F2-D7AA9E9F9A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5230" y="1590919"/>
            <a:ext cx="741450" cy="420155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D514034B-244C-232E-C8A1-C9EE184101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2104" y="2756069"/>
            <a:ext cx="427702" cy="420154"/>
          </a:xfrm>
          <a:prstGeom prst="rect">
            <a:avLst/>
          </a:prstGeom>
        </p:spPr>
      </p:pic>
      <p:pic>
        <p:nvPicPr>
          <p:cNvPr id="12" name="Attēls 11">
            <a:extLst>
              <a:ext uri="{FF2B5EF4-FFF2-40B4-BE49-F238E27FC236}">
                <a16:creationId xmlns:a16="http://schemas.microsoft.com/office/drawing/2014/main" id="{1BDBD2F2-7049-1D57-35DF-A0F063621E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6384" y="3820255"/>
            <a:ext cx="481501" cy="521118"/>
          </a:xfrm>
          <a:prstGeom prst="rect">
            <a:avLst/>
          </a:prstGeom>
        </p:spPr>
      </p:pic>
      <p:pic>
        <p:nvPicPr>
          <p:cNvPr id="13" name="Attēls 12">
            <a:extLst>
              <a:ext uri="{FF2B5EF4-FFF2-40B4-BE49-F238E27FC236}">
                <a16:creationId xmlns:a16="http://schemas.microsoft.com/office/drawing/2014/main" id="{5B57F424-EC91-95C3-D6A4-3957C99C92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2104" y="4868863"/>
            <a:ext cx="461251" cy="62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43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400</Words>
  <Application>Microsoft Office PowerPoint</Application>
  <PresentationFormat>Widescreen</PresentationFormat>
  <Paragraphs>120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dizains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kaspars.ozols</dc:creator>
  <cp:lastModifiedBy>Elza Zeidlere</cp:lastModifiedBy>
  <cp:revision>433</cp:revision>
  <dcterms:created xsi:type="dcterms:W3CDTF">2020-09-17T12:57:16Z</dcterms:created>
  <dcterms:modified xsi:type="dcterms:W3CDTF">2023-02-17T08:21:12Z</dcterms:modified>
</cp:coreProperties>
</file>