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73" r:id="rId6"/>
    <p:sldId id="274" r:id="rId7"/>
    <p:sldId id="271" r:id="rId8"/>
    <p:sldId id="275" r:id="rId9"/>
    <p:sldId id="276" r:id="rId10"/>
    <p:sldId id="278" r:id="rId11"/>
    <p:sldId id="282" r:id="rId12"/>
    <p:sldId id="284" r:id="rId13"/>
    <p:sldId id="277" r:id="rId14"/>
    <p:sldId id="283" r:id="rId15"/>
    <p:sldId id="279" r:id="rId16"/>
    <p:sldId id="280" r:id="rId17"/>
    <p:sldId id="281" r:id="rId18"/>
    <p:sldId id="28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089"/>
    <a:srgbClr val="2E2EDF"/>
    <a:srgbClr val="1F2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3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0" y="48"/>
      </p:cViewPr>
      <p:guideLst>
        <p:guide orient="horz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45" d="100"/>
          <a:sy n="145" d="100"/>
        </p:scale>
        <p:origin x="62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282B2A-05B9-DA43-B020-0E17B43099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80F47-F956-A04A-B651-0BD4539C20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D6820-C90F-314A-B635-C792A02598A9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E4E16-EE10-FD4C-BD38-5D3EA4A780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E22654-B272-734A-8F53-4FAFEF8572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C2991-C7D9-7247-8934-6D802DBD2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96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DD683-F048-40F2-8F8B-BB5C49C79AC2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0BB03-6D45-4B7D-B28F-151C74B80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91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0BB03-6D45-4B7D-B28F-151C74B803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smtClean="0"/>
              <a:t>Noklikšķiniet, lai rediģētu šablona apakšvirsraksta stilu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A190-D391-481D-BA57-2F7CDC779A9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8239-06AE-4163-B8B5-8B25C653ADD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518C710-B841-284D-A600-58291455ABCB}"/>
              </a:ext>
            </a:extLst>
          </p:cNvPr>
          <p:cNvSpPr/>
          <p:nvPr userDrawn="1"/>
        </p:nvSpPr>
        <p:spPr>
          <a:xfrm>
            <a:off x="0" y="5755342"/>
            <a:ext cx="12192000" cy="1272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BA99B71F-918A-0E40-9971-A475596C83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26" y="538464"/>
            <a:ext cx="3876527" cy="1310018"/>
          </a:xfrm>
          <a:prstGeom prst="rect">
            <a:avLst/>
          </a:prstGeom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8B9B900A-6B68-0342-8952-BF3D282C41F1}"/>
              </a:ext>
            </a:extLst>
          </p:cNvPr>
          <p:cNvSpPr/>
          <p:nvPr userDrawn="1"/>
        </p:nvSpPr>
        <p:spPr>
          <a:xfrm>
            <a:off x="0" y="2316162"/>
            <a:ext cx="12192000" cy="4712167"/>
          </a:xfrm>
          <a:prstGeom prst="rect">
            <a:avLst/>
          </a:prstGeom>
          <a:solidFill>
            <a:srgbClr val="1B5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59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258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90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526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774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484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567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027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4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A190-D391-481D-BA57-2F7CDC779A9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8239-06AE-4163-B8B5-8B25C653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54486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1645929" y="6256960"/>
            <a:ext cx="605110" cy="33268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874D3B-0145-4B40-BC41-2631D243D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566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Rediģēt šablona apakšvirsraksta stilu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8C710-B841-284D-A600-58291455ABCB}"/>
              </a:ext>
            </a:extLst>
          </p:cNvPr>
          <p:cNvSpPr/>
          <p:nvPr userDrawn="1"/>
        </p:nvSpPr>
        <p:spPr>
          <a:xfrm>
            <a:off x="0" y="5755342"/>
            <a:ext cx="12192000" cy="1272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BA99B71F-918A-0E40-9971-A475596C83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26" y="538464"/>
            <a:ext cx="3876527" cy="131001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B9B900A-6B68-0342-8952-BF3D282C41F1}"/>
              </a:ext>
            </a:extLst>
          </p:cNvPr>
          <p:cNvSpPr/>
          <p:nvPr userDrawn="1"/>
        </p:nvSpPr>
        <p:spPr>
          <a:xfrm>
            <a:off x="0" y="2316162"/>
            <a:ext cx="12192000" cy="4712167"/>
          </a:xfrm>
          <a:prstGeom prst="rect">
            <a:avLst/>
          </a:prstGeom>
          <a:solidFill>
            <a:srgbClr val="1B5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7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9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A190-D391-481D-BA57-2F7CDC779A9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8239-06AE-4163-B8B5-8B25C653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86698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9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2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2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7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0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A190-D391-481D-BA57-2F7CDC779A98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8239-06AE-4163-B8B5-8B25C653ADD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873" y="6095209"/>
            <a:ext cx="2027763" cy="685254"/>
          </a:xfrm>
          <a:prstGeom prst="rect">
            <a:avLst/>
          </a:prstGeom>
        </p:spPr>
      </p:pic>
      <p:sp>
        <p:nvSpPr>
          <p:cNvPr id="8" name="Rectangle 8">
            <a:extLst>
              <a:ext uri="{FF2B5EF4-FFF2-40B4-BE49-F238E27FC236}">
                <a16:creationId xmlns:a16="http://schemas.microsoft.com/office/drawing/2014/main" id="{5CC4F950-DFF2-F042-952F-DAC967054040}"/>
              </a:ext>
            </a:extLst>
          </p:cNvPr>
          <p:cNvSpPr/>
          <p:nvPr userDrawn="1"/>
        </p:nvSpPr>
        <p:spPr>
          <a:xfrm>
            <a:off x="0" y="6341165"/>
            <a:ext cx="9312965" cy="1999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B8235B9-3821-BA42-BA6A-FE61809AEEA0}"/>
              </a:ext>
            </a:extLst>
          </p:cNvPr>
          <p:cNvSpPr/>
          <p:nvPr userDrawn="1"/>
        </p:nvSpPr>
        <p:spPr>
          <a:xfrm>
            <a:off x="11638544" y="6341164"/>
            <a:ext cx="553456" cy="1999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49" r:id="rId2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petijumi.mk.gov.lv/sites/default/files/title_file/Uztic%C4%93%C5%A1an%C4%81s_PETIJUMS.pdf" TargetMode="Externa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petijumi.mk.gov.lv/sites/default/files/title_file/biss_zinojums_raditaju_sistema_prec.pdf" TargetMode="Externa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szf.lu.lv/fileadmin/user_upload/szf_faili/aktualitates/Diasporas_apjoma_novertejums_-_Zinojums.pdf" TargetMode="Externa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smaja.lv/sites/default/files/inline-files/ES_vertibas.pdf" TargetMode="External"/><Relationship Id="rId2" Type="http://schemas.openxmlformats.org/officeDocument/2006/relationships/hyperlink" Target="https://www.statistikuasociacija.lv/wp-content/uploads/2018/04/ESS_Latvia_LSA_lasijums_23042018.pdf" TargetMode="Externa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lr1.lsm.lv/lv/raksts/zinamais-nezinamaja/demokratijas-vertiba-musdienas-cik-trausla-vai-paspietiekama-ta-.a129410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jurijs.nikisins@lu.lv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173706" y="2411516"/>
            <a:ext cx="10358651" cy="224237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</a:pPr>
            <a:r>
              <a:rPr lang="lv-LV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iropas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soci</a:t>
            </a:r>
            <a:r>
              <a:rPr lang="lv-LV" sz="4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ālais</a:t>
            </a:r>
            <a:r>
              <a:rPr lang="lv-LV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pētījums Latvijā </a:t>
            </a:r>
            <a:br>
              <a:rPr lang="lv-LV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v-LV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pārskats </a:t>
            </a:r>
            <a:r>
              <a:rPr lang="lv-LV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ESS 9. kārtas pētījuma gaitu, </a:t>
            </a:r>
            <a:r>
              <a:rPr lang="lv-LV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galvenajām atziņām </a:t>
            </a:r>
            <a:r>
              <a:rPr lang="lv-LV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datu </a:t>
            </a:r>
            <a:r>
              <a:rPr lang="lv-LV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izmantošanu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173706" y="5254388"/>
            <a:ext cx="9799093" cy="1262418"/>
          </a:xfrm>
        </p:spPr>
        <p:txBody>
          <a:bodyPr>
            <a:noAutofit/>
          </a:bodyPr>
          <a:lstStyle/>
          <a:p>
            <a:pPr algn="l"/>
            <a:r>
              <a:rPr lang="lv-LV" sz="2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lv-LV" sz="2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r>
              <a:rPr lang="lv-LV" sz="2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soc. Jurijs Ņikišins</a:t>
            </a:r>
          </a:p>
          <a:p>
            <a:pPr algn="l"/>
            <a:r>
              <a:rPr lang="lv-LV" sz="2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Docents, vadošais pētnieks LU Sociālo zinātņu fakultātē</a:t>
            </a:r>
          </a:p>
          <a:p>
            <a:pPr algn="l"/>
            <a:r>
              <a:rPr lang="lv-LV" sz="2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sociālā pētījuma nacionālais koordinators Latvijā</a:t>
            </a:r>
            <a:endParaRPr lang="en-US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European Social Survey (@ESS_Survey) / Twit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302" y="226886"/>
            <a:ext cx="1244420" cy="124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ākumlapa | Valsts izglītības attīstības aģentū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253" y="243000"/>
            <a:ext cx="1718298" cy="124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ākumlapa | Izglītības un zinātnes ministrij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416" y="234438"/>
            <a:ext cx="1315906" cy="124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www.kantar.lv/wp-content/themes/tnslatvia/img/kantar_log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838" y="1802546"/>
            <a:ext cx="15240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Text&#10;&#10;Description automatically generated">
            <a:extLst>
              <a:ext uri="{FF2B5EF4-FFF2-40B4-BE49-F238E27FC236}">
                <a16:creationId xmlns:a16="http://schemas.microsoft.com/office/drawing/2014/main" id="{D5EA1023-3789-A4F3-EBC4-2C53DB1F6B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838" y="522843"/>
            <a:ext cx="1795554" cy="70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00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145904"/>
            <a:ext cx="11399837" cy="82089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politikas plānošana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48647" y="1132963"/>
            <a:ext cx="7498073" cy="5253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Pārresoru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koordinācijas centra pasūtīts pētījums par sociālo un politisko uzticēšanos Latvijā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Autors: J.Ņikišins, ESS nacionālais koordinators Latvijā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Sociālās un politiskās uzticēšanās indikatoru un indeksu vērtības Latvijā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Latvijas uzticēšanās datu salīdzinājums ar citām ESS valstīm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Augstas, vidējās un zemas uzticēšanās izplatība valstī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 un PU līmeni ietekmējošie faktori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Sociālās grupas ar izteikti zemiem uzticēšanās līmeņiem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107 lpp., 73 avoti, 33 tabulas, 41 grafiks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Pieejams MK mājaslapā pētījumu sadaļā: </a:t>
            </a:r>
          </a:p>
          <a:p>
            <a:pPr marL="0" indent="0">
              <a:buNone/>
            </a:pPr>
            <a:r>
              <a:rPr lang="lv-LV" sz="20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http://petijumi.mk.gov.lv/sites/default/files/title_file/Uztic%C4%93%C5%A1an%C4%81s_PETIJUMS.pdf</a:t>
            </a:r>
            <a:r>
              <a:rPr lang="lv-LV" sz="20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1062164"/>
            <a:ext cx="3772693" cy="480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409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145904"/>
            <a:ext cx="11399837" cy="82089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politikas plānošana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7810" y="1882325"/>
            <a:ext cx="6918953" cy="3508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Pētījums „Priekšlikumi Saliedētas un pilsoniski aktīvas sabiedrības pamatnostādņu 2021.-2027. gadam rezultātu un ietekmes rādītāju modelim”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Pasūtītājs: LR Kultūras ministrija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Izpildītājs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Nodibinājums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“Baltic Institute of Social Sciences”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Pieejams MK mājaslapā pētījumu sadaļā: </a:t>
            </a:r>
          </a:p>
          <a:p>
            <a:pPr marL="0" indent="0">
              <a:buNone/>
            </a:pPr>
            <a:r>
              <a:rPr lang="en-GB" sz="2000" u="sng" dirty="0">
                <a:hlinkClick r:id="rId2"/>
              </a:rPr>
              <a:t>https://petijumi.mk.gov.lv/sites/default/files/title_file/biss_zinojums_raditaju_sistema_prec.pdf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5904" y="1132964"/>
            <a:ext cx="4010025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69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145904"/>
            <a:ext cx="11399837" cy="82089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politikas plānošana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7811" y="1882325"/>
            <a:ext cx="6309354" cy="3508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Pētījums „Diasporas apjoma novērtējums”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Izpildītājs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LU Diasporas un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migrācijas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pētījumu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Autors: Mihails </a:t>
            </a:r>
            <a:r>
              <a:rPr lang="lv-LV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Hazans</a:t>
            </a:r>
            <a:endParaRPr lang="lv-LV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ESS minēts kā viens no pētījumā analizēto datu avotiem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Pieejams LU SZF mājaslapā:</a:t>
            </a:r>
          </a:p>
          <a:p>
            <a:pPr marL="0" indent="0"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https://www.szf.lu.lv/fileadmin/user_upload/szf_faili/aktualitates/Diasporas_apjoma_novertejums_-_Zinojums.pdf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763" y="1192530"/>
            <a:ext cx="404812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19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3088" y="188107"/>
            <a:ext cx="11399837" cy="796631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akadēmiskie pētījumi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8" y="1288245"/>
            <a:ext cx="5124450" cy="4829175"/>
          </a:xfrm>
          <a:prstGeom prst="rect">
            <a:avLst/>
          </a:prstGeom>
        </p:spPr>
      </p:pic>
      <p:pic>
        <p:nvPicPr>
          <p:cNvPr id="3" name="Attēls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006" y="1100841"/>
            <a:ext cx="4840471" cy="492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637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145904"/>
            <a:ext cx="11399837" cy="82089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akadēmiskie pētījumi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89949" y="1655842"/>
            <a:ext cx="4696160" cy="39120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Pētījuma </a:t>
            </a:r>
            <a:r>
              <a:rPr lang="lv-LV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Vērtību maiņa nestabilos apstākļos: sabiedrības saliedētība un </a:t>
            </a:r>
            <a:r>
              <a:rPr lang="lv-LV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neoliberālais</a:t>
            </a:r>
            <a:r>
              <a:rPr lang="lv-LV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ētoss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lzp-2020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/2-0068) ziņojums</a:t>
            </a:r>
          </a:p>
          <a:p>
            <a:pPr marL="0" indent="0">
              <a:buNone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Izpildītājs: LU Filosofijas un socioloģijas institūts</a:t>
            </a:r>
          </a:p>
          <a:p>
            <a:pPr marL="0" indent="0">
              <a:buNone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Autori: Inta Mieriņa, Inese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Šūpule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Mārtiņš </a:t>
            </a:r>
            <a:r>
              <a:rPr lang="lv-LV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Kaprāns</a:t>
            </a:r>
            <a:endParaRPr lang="lv-LV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ESS aptaujas dati izmantoti dažādu vērtību, tolerances un piederības sajūtas mērīšanai un salīdzināšanai dažādās sabiedrības grupās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3" y="1072989"/>
            <a:ext cx="4473526" cy="522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26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111"/>
            <a:ext cx="10515600" cy="687819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topošie/notiekošie projekti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Satura vietturis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94044" y="2099110"/>
            <a:ext cx="6877797" cy="160755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" name="Attēls 9"/>
          <p:cNvPicPr>
            <a:picLocks noChangeAspect="1"/>
          </p:cNvPicPr>
          <p:nvPr/>
        </p:nvPicPr>
        <p:blipFill rotWithShape="1">
          <a:blip r:embed="rId3"/>
          <a:srcRect b="53511"/>
          <a:stretch/>
        </p:blipFill>
        <p:spPr>
          <a:xfrm>
            <a:off x="1011381" y="5125749"/>
            <a:ext cx="6548861" cy="928688"/>
          </a:xfrm>
          <a:prstGeom prst="rect">
            <a:avLst/>
          </a:prstGeom>
        </p:spPr>
      </p:pic>
      <p:pic>
        <p:nvPicPr>
          <p:cNvPr id="12" name="Attēls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4567" y="3782724"/>
            <a:ext cx="7181850" cy="13430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7418" y="1052609"/>
            <a:ext cx="10536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 smtClean="0">
                <a:solidFill>
                  <a:srgbClr val="1B5089"/>
                </a:solidFill>
              </a:rPr>
              <a:t>LU SZF projekts </a:t>
            </a:r>
            <a:r>
              <a:rPr lang="lv-LV" sz="2200" b="1" i="1" dirty="0" smtClean="0">
                <a:solidFill>
                  <a:srgbClr val="1B5089"/>
                </a:solidFill>
              </a:rPr>
              <a:t>Inovatīvā un iekļaujošā pārvaldība </a:t>
            </a:r>
          </a:p>
          <a:p>
            <a:r>
              <a:rPr lang="lv-LV" sz="2200" b="1" dirty="0" smtClean="0">
                <a:solidFill>
                  <a:srgbClr val="1B5089"/>
                </a:solidFill>
              </a:rPr>
              <a:t>(VPP-LETONIKA-2021/3-0004, </a:t>
            </a:r>
            <a:r>
              <a:rPr lang="lv-LV" sz="2200" b="1" dirty="0" err="1">
                <a:solidFill>
                  <a:srgbClr val="1B5089"/>
                </a:solidFill>
              </a:rPr>
              <a:t>zin.vad</a:t>
            </a:r>
            <a:r>
              <a:rPr lang="lv-LV" sz="2200" b="1" dirty="0" smtClean="0">
                <a:solidFill>
                  <a:srgbClr val="1B5089"/>
                </a:solidFill>
              </a:rPr>
              <a:t>. </a:t>
            </a:r>
            <a:r>
              <a:rPr lang="lv-LV" sz="2200" b="1" dirty="0" err="1" smtClean="0">
                <a:solidFill>
                  <a:srgbClr val="1B5089"/>
                </a:solidFill>
              </a:rPr>
              <a:t>asoc.prof</a:t>
            </a:r>
            <a:r>
              <a:rPr lang="lv-LV" sz="2200" b="1" dirty="0" smtClean="0">
                <a:solidFill>
                  <a:srgbClr val="1B5089"/>
                </a:solidFill>
              </a:rPr>
              <a:t>. V.Valtenbergs)</a:t>
            </a:r>
            <a:endParaRPr lang="en-GB" sz="2200" b="1" dirty="0">
              <a:solidFill>
                <a:srgbClr val="1B50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785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312067"/>
            <a:ext cx="11399837" cy="1025414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</a:t>
            </a:r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 un instrumentārija izmantošana studijās LU SZF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48647" y="1132963"/>
            <a:ext cx="10936771" cy="461667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lv-LV" sz="2400" dirty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 smtClean="0">
                <a:cs typeface="Arial" panose="020B0604020202020204" pitchFamily="34" charset="0"/>
              </a:rPr>
              <a:t>SDSK5132 </a:t>
            </a:r>
            <a:r>
              <a:rPr lang="lv-LV" sz="2400" dirty="0" smtClean="0">
                <a:cs typeface="Arial" panose="020B0604020202020204" pitchFamily="34" charset="0"/>
              </a:rPr>
              <a:t>– Anketu veidošana sociālajiem </a:t>
            </a:r>
            <a:r>
              <a:rPr lang="lv-LV" sz="2400" dirty="0" smtClean="0">
                <a:cs typeface="Arial" panose="020B0604020202020204" pitchFamily="34" charset="0"/>
              </a:rPr>
              <a:t>pētījumiem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>
                <a:cs typeface="Arial" panose="020B0604020202020204" pitchFamily="34" charset="0"/>
              </a:rPr>
              <a:t>Soci6000 – Daudzdimensiju analīze sociālajās zinātnēs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/>
              <a:t>KomZ5063 – Kvantitatīvās metodes komunikācijas pētījumos </a:t>
            </a:r>
            <a:endParaRPr lang="lv-LV" sz="2400" dirty="0" smtClean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 smtClean="0"/>
              <a:t>PolZ1051 – Metodes </a:t>
            </a:r>
            <a:r>
              <a:rPr lang="lv-LV" sz="2400" dirty="0"/>
              <a:t>un statistika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 smtClean="0"/>
              <a:t>SDSK7062 – Pētījuma </a:t>
            </a:r>
            <a:r>
              <a:rPr lang="lv-LV" sz="2400" dirty="0"/>
              <a:t>dizains un ētika </a:t>
            </a:r>
            <a:endParaRPr lang="lv-LV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>
                <a:cs typeface="Arial" panose="020B0604020202020204" pitchFamily="34" charset="0"/>
              </a:rPr>
              <a:t>Soci1051 – Politiskā </a:t>
            </a:r>
            <a:r>
              <a:rPr lang="lv-LV" sz="2400" dirty="0" smtClean="0">
                <a:cs typeface="Arial" panose="020B0604020202020204" pitchFamily="34" charset="0"/>
              </a:rPr>
              <a:t>līdzdalība</a:t>
            </a:r>
            <a:endParaRPr lang="lv-LV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>
                <a:cs typeface="Arial" panose="020B0604020202020204" pitchFamily="34" charset="0"/>
              </a:rPr>
              <a:t>Soci5049</a:t>
            </a:r>
            <a:r>
              <a:rPr lang="en-US" sz="2400" dirty="0">
                <a:cs typeface="Arial" panose="020B0604020202020204" pitchFamily="34" charset="0"/>
              </a:rPr>
              <a:t> – </a:t>
            </a:r>
            <a:r>
              <a:rPr lang="lv-LV" sz="2400" dirty="0">
                <a:cs typeface="Arial" panose="020B0604020202020204" pitchFamily="34" charset="0"/>
              </a:rPr>
              <a:t>Starptautiskie salīdzinošie </a:t>
            </a:r>
            <a:r>
              <a:rPr lang="lv-LV" sz="2400" dirty="0" smtClean="0">
                <a:cs typeface="Arial" panose="020B0604020202020204" pitchFamily="34" charset="0"/>
              </a:rPr>
              <a:t>pētījumi</a:t>
            </a:r>
            <a:endParaRPr lang="lv-LV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2400" dirty="0"/>
              <a:t>SDSK1098 – Statistikas analīzes metodes socioloģiskajos pētījumos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lv-LV" sz="24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lv-LV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300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8647" y="312157"/>
            <a:ext cx="11399837" cy="1045587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masu mediji un publiskie pasākumi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48647" y="1551709"/>
            <a:ext cx="10936771" cy="4364182"/>
          </a:xfrm>
        </p:spPr>
        <p:txBody>
          <a:bodyPr>
            <a:noAutofit/>
          </a:bodyPr>
          <a:lstStyle/>
          <a:p>
            <a:r>
              <a:rPr lang="lv-LV" sz="2200" dirty="0" smtClean="0">
                <a:cs typeface="Arial" panose="020B0604020202020204" pitchFamily="34" charset="0"/>
              </a:rPr>
              <a:t>Latvijas Statistiķu asociācijas organizētais lasījums par ESS (2018. g. aprīlī)</a:t>
            </a:r>
          </a:p>
          <a:p>
            <a:pPr marL="457200" lvl="1" indent="0">
              <a:buNone/>
            </a:pPr>
            <a:r>
              <a:rPr lang="lv-LV" sz="1800" dirty="0" smtClean="0">
                <a:cs typeface="Arial" panose="020B0604020202020204" pitchFamily="34" charset="0"/>
                <a:hlinkClick r:id="rId2"/>
              </a:rPr>
              <a:t>https://www.statistikuasociacija.lv/wp-content/uploads/2018/04/ESS_Latvia_LSA_lasijums_23042018.pdf</a:t>
            </a:r>
            <a:endParaRPr lang="lv-LV" sz="1800" dirty="0" smtClean="0">
              <a:cs typeface="Arial" panose="020B0604020202020204" pitchFamily="34" charset="0"/>
            </a:endParaRPr>
          </a:p>
          <a:p>
            <a:r>
              <a:rPr lang="en-GB" sz="2200" dirty="0" err="1" smtClean="0"/>
              <a:t>Eiropas</a:t>
            </a:r>
            <a:r>
              <a:rPr lang="en-GB" sz="2200" dirty="0" smtClean="0"/>
              <a:t> </a:t>
            </a:r>
            <a:r>
              <a:rPr lang="en-GB" sz="2200" dirty="0" err="1"/>
              <a:t>Savienības</a:t>
            </a:r>
            <a:r>
              <a:rPr lang="en-GB" sz="2200" dirty="0"/>
              <a:t> </a:t>
            </a:r>
            <a:r>
              <a:rPr lang="en-GB" sz="2200" dirty="0" err="1" smtClean="0"/>
              <a:t>māja</a:t>
            </a:r>
            <a:r>
              <a:rPr lang="lv-LV" sz="2200" dirty="0" smtClean="0"/>
              <a:t>s informatīvais materiāls vidusskolēniem ‘Eiropas Savienības vērtības’, kurā izmantots ESS 9. kārtas rezultāti</a:t>
            </a:r>
          </a:p>
          <a:p>
            <a:pPr marL="457200" lvl="1" indent="0">
              <a:buNone/>
            </a:pPr>
            <a:r>
              <a:rPr lang="lv-LV" sz="1800" dirty="0" smtClean="0">
                <a:hlinkClick r:id="rId3"/>
              </a:rPr>
              <a:t>https://esmaja.lv/sites/default/files/inline-files/ES_vertibas.pdf</a:t>
            </a:r>
            <a:r>
              <a:rPr lang="lv-LV" sz="1800" dirty="0" smtClean="0"/>
              <a:t> </a:t>
            </a:r>
          </a:p>
          <a:p>
            <a:r>
              <a:rPr lang="lv-LV" sz="2200" dirty="0" err="1" smtClean="0"/>
              <a:t>J.Ņikišina</a:t>
            </a:r>
            <a:r>
              <a:rPr lang="lv-LV" sz="2200" dirty="0" smtClean="0"/>
              <a:t> uzstāšanās ar komentāru par demokrātijas kvalitāti Latvijā Latvijas Radio raidījumā Zināmais nezināmajā 01.05.2020.</a:t>
            </a:r>
          </a:p>
          <a:p>
            <a:pPr marL="457200" lvl="1" indent="0">
              <a:buNone/>
            </a:pPr>
            <a:r>
              <a:rPr lang="lv-LV" sz="1800" dirty="0" smtClean="0">
                <a:hlinkClick r:id="rId4"/>
              </a:rPr>
              <a:t>https://lr1.lsm.lv/lv/raksts/zinamais-nezinamaja/demokratijas-vertiba-musdienas-cik-trausla-vai-paspietiekama-ta-.a129410/</a:t>
            </a:r>
            <a:r>
              <a:rPr lang="lv-LV" sz="1800" dirty="0" smtClean="0"/>
              <a:t> </a:t>
            </a:r>
            <a:endParaRPr lang="lv-LV" sz="1800" dirty="0"/>
          </a:p>
          <a:p>
            <a:r>
              <a:rPr lang="en-GB" sz="2200" dirty="0" err="1"/>
              <a:t>Pēc</a:t>
            </a:r>
            <a:r>
              <a:rPr lang="en-GB" sz="2200" dirty="0"/>
              <a:t> </a:t>
            </a:r>
            <a:r>
              <a:rPr lang="en-GB" sz="2200" dirty="0" err="1"/>
              <a:t>Latvijas</a:t>
            </a:r>
            <a:r>
              <a:rPr lang="en-GB" sz="2200" dirty="0"/>
              <a:t> Radio </a:t>
            </a:r>
            <a:r>
              <a:rPr lang="en-GB" sz="2200" dirty="0" err="1"/>
              <a:t>pārstāves</a:t>
            </a:r>
            <a:r>
              <a:rPr lang="en-GB" sz="2200" dirty="0"/>
              <a:t> </a:t>
            </a:r>
            <a:r>
              <a:rPr lang="en-GB" sz="2200" dirty="0" err="1"/>
              <a:t>Sarmītes</a:t>
            </a:r>
            <a:r>
              <a:rPr lang="en-GB" sz="2200" dirty="0"/>
              <a:t> </a:t>
            </a:r>
            <a:r>
              <a:rPr lang="en-GB" sz="2200" dirty="0" err="1"/>
              <a:t>Kolātes</a:t>
            </a:r>
            <a:r>
              <a:rPr lang="en-GB" sz="2200" dirty="0"/>
              <a:t> </a:t>
            </a:r>
            <a:r>
              <a:rPr lang="en-GB" sz="2200" dirty="0" err="1"/>
              <a:t>lūguma</a:t>
            </a:r>
            <a:r>
              <a:rPr lang="en-GB" sz="2200" dirty="0"/>
              <a:t> </a:t>
            </a:r>
            <a:r>
              <a:rPr lang="en-GB" sz="2200" dirty="0" err="1"/>
              <a:t>tika</a:t>
            </a:r>
            <a:r>
              <a:rPr lang="en-GB" sz="2200" dirty="0"/>
              <a:t> </a:t>
            </a:r>
            <a:r>
              <a:rPr lang="en-GB" sz="2200" dirty="0" err="1"/>
              <a:t>sagatavoti</a:t>
            </a:r>
            <a:r>
              <a:rPr lang="en-GB" sz="2200" dirty="0"/>
              <a:t> un </a:t>
            </a:r>
            <a:r>
              <a:rPr lang="en-GB" sz="2200" dirty="0" err="1"/>
              <a:t>nosūtīti</a:t>
            </a:r>
            <a:r>
              <a:rPr lang="en-GB" sz="2200" dirty="0"/>
              <a:t> ESS </a:t>
            </a:r>
            <a:r>
              <a:rPr lang="en-GB" sz="2200" dirty="0" err="1"/>
              <a:t>datu</a:t>
            </a:r>
            <a:r>
              <a:rPr lang="en-GB" sz="2200" dirty="0"/>
              <a:t> </a:t>
            </a:r>
            <a:r>
              <a:rPr lang="en-GB" sz="2200" dirty="0" err="1"/>
              <a:t>analīzes</a:t>
            </a:r>
            <a:r>
              <a:rPr lang="en-GB" sz="2200" dirty="0"/>
              <a:t> </a:t>
            </a:r>
            <a:r>
              <a:rPr lang="en-GB" sz="2200" dirty="0" err="1"/>
              <a:t>rezultāti</a:t>
            </a:r>
            <a:r>
              <a:rPr lang="en-GB" sz="2200" dirty="0"/>
              <a:t> par </a:t>
            </a:r>
            <a:r>
              <a:rPr lang="en-GB" sz="2200" dirty="0" err="1"/>
              <a:t>politisko</a:t>
            </a:r>
            <a:r>
              <a:rPr lang="en-GB" sz="2200" dirty="0"/>
              <a:t> </a:t>
            </a:r>
            <a:r>
              <a:rPr lang="en-GB" sz="2200" dirty="0" err="1"/>
              <a:t>līdzdalību</a:t>
            </a:r>
            <a:r>
              <a:rPr lang="en-GB" sz="2200" dirty="0"/>
              <a:t> </a:t>
            </a:r>
            <a:r>
              <a:rPr lang="en-GB" sz="2200" dirty="0" err="1"/>
              <a:t>dažādām</a:t>
            </a:r>
            <a:r>
              <a:rPr lang="en-GB" sz="2200" dirty="0"/>
              <a:t> </a:t>
            </a:r>
            <a:r>
              <a:rPr lang="en-GB" sz="2200" dirty="0" err="1"/>
              <a:t>vecuma</a:t>
            </a:r>
            <a:r>
              <a:rPr lang="en-GB" sz="2200" dirty="0"/>
              <a:t> </a:t>
            </a:r>
            <a:r>
              <a:rPr lang="en-GB" sz="2200" dirty="0" err="1"/>
              <a:t>grupām</a:t>
            </a:r>
            <a:r>
              <a:rPr lang="en-GB" sz="2200" dirty="0"/>
              <a:t> </a:t>
            </a:r>
            <a:r>
              <a:rPr lang="en-GB" sz="2200" dirty="0" err="1" smtClean="0"/>
              <a:t>Latvijā</a:t>
            </a:r>
            <a:r>
              <a:rPr lang="lv-LV" sz="2200" dirty="0" smtClean="0"/>
              <a:t> (2020 g. jūnijs)</a:t>
            </a:r>
            <a:endParaRPr lang="en-GB" sz="2200" dirty="0"/>
          </a:p>
          <a:p>
            <a:endParaRPr lang="lv-LV" sz="2200" dirty="0" smtClean="0"/>
          </a:p>
          <a:p>
            <a:pPr marL="0" indent="0">
              <a:buNone/>
            </a:pPr>
            <a:endParaRPr lang="lv-LV" sz="2000" dirty="0"/>
          </a:p>
          <a:p>
            <a:pPr marL="0" indent="0">
              <a:buNone/>
            </a:pPr>
            <a:endParaRPr lang="lv-LV" sz="2000" dirty="0" smtClean="0"/>
          </a:p>
          <a:p>
            <a:pPr marL="0" indent="0">
              <a:buNone/>
            </a:pPr>
            <a:endParaRPr lang="lv-LV" sz="20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20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2000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99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838200" y="11021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5400" b="1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Paldies par uzmanību!</a:t>
            </a:r>
            <a:endParaRPr lang="en-GB" sz="5400" b="1" dirty="0">
              <a:solidFill>
                <a:srgbClr val="1B508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29552" y="2946581"/>
            <a:ext cx="708318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lv-LV" sz="2000" i="1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Ziņojums prezentēts </a:t>
            </a:r>
          </a:p>
          <a:p>
            <a:pPr algn="ctr" fontAlgn="base"/>
            <a:r>
              <a:rPr lang="lv-LV" sz="2000" i="1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Izglītības </a:t>
            </a:r>
            <a:r>
              <a:rPr lang="lv-LV" sz="2000" i="1" dirty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zinātnes ministrijas Eiropas Savienības pētniecības, inovāciju, tehnoloģiju attīstības un demonstrācijas programmu projektu vērtēšanas komisijā </a:t>
            </a:r>
          </a:p>
          <a:p>
            <a:pPr algn="ctr" fontAlgn="base"/>
            <a:r>
              <a:rPr lang="lv-LV" sz="2000" i="1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2023. gada 15. februārī</a:t>
            </a:r>
            <a:endParaRPr lang="lv-LV" sz="2000" i="1" dirty="0">
              <a:solidFill>
                <a:srgbClr val="1B508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5373709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Saziņai ar ESS nacionālo koordinatoru Latvijā: </a:t>
            </a:r>
            <a:r>
              <a:rPr lang="lv-LV" dirty="0" err="1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jurijs.nikisins@lu.lv</a:t>
            </a:r>
            <a:r>
              <a:rPr lang="lv-LV" dirty="0" smtClean="0">
                <a:solidFill>
                  <a:srgbClr val="1B50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dirty="0">
              <a:solidFill>
                <a:srgbClr val="1B508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378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Virsraksts 1"/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110013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sociālais pētījums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4294967295"/>
          </p:nvPr>
        </p:nvSpPr>
        <p:spPr>
          <a:xfrm>
            <a:off x="573088" y="1709738"/>
            <a:ext cx="11618912" cy="4264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Oriģinālnosaukums angliski – </a:t>
            </a:r>
            <a:r>
              <a:rPr lang="lv-LV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lv-LV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lv-LV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saīs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v-LV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Survey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 = </a:t>
            </a:r>
            <a:r>
              <a:rPr lang="lv-LV" i="1" dirty="0" smtClean="0">
                <a:latin typeface="Arial" panose="020B0604020202020204" pitchFamily="34" charset="0"/>
                <a:cs typeface="Arial" panose="020B0604020202020204" pitchFamily="34" charset="0"/>
              </a:rPr>
              <a:t>apsekojums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; Latvijā ESS nosaukumu tulkojot, tradicionāli tiek latviskots kā </a:t>
            </a:r>
            <a:r>
              <a:rPr lang="lv-LV" i="1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Starptautisks sociāls pētījums; kā projekts dibināts 2001. gadā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Kopš 2013. g. -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ESS Eiropas pētniecības infrastruktūras 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konsorcija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(ESS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Consortium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) statuss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ESS kārtas tiek veiktas ik pārgadus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8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110013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misija un pamatmērķi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709738"/>
            <a:ext cx="11618912" cy="4264025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dirty="0"/>
              <a:t>pētīt Eiropas valstu sociālo struktūru un sociālos apstākļus, iedzīvotāju sabiedriskās domas dinamiku; sociālās, politiskās vērtību pārmaiņas; 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pētīt sabiedrības attīstības </a:t>
            </a:r>
            <a:r>
              <a:rPr lang="lv-LV" dirty="0" err="1"/>
              <a:t>pamatindikatorus</a:t>
            </a:r>
            <a:r>
              <a:rPr lang="lv-LV" dirty="0"/>
              <a:t>, vadoties no valstu iedzīvotāju viedokļiem un spriedumiem par to, kā funkcionē sabiedrība un kādas ir tās galvenās problēmas un izaicinājumi;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izstrādāt un izplatīt iespējami augstākus standartus starptautiskajiem salīdzinošajiem pētījumiem, ieskaitot anketu veidošanu, </a:t>
            </a:r>
            <a:r>
              <a:rPr lang="lv-LV" dirty="0" err="1"/>
              <a:t>pirmspētījuma</a:t>
            </a:r>
            <a:r>
              <a:rPr lang="lv-LV" dirty="0"/>
              <a:t> metodoloģijas izmēģinājumus, izlasi, datu vākšanu, kļūdu un nobīžu mazināšanu, anketas jautājumu drošticamības paaugstināšanu;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apmācīt Eiropas zinātniekus par salīdzinošo kvantitatīvo datu vākšanu un analīzi;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izplatīt informāciju par ESS datu pieejamību un </a:t>
            </a:r>
            <a:r>
              <a:rPr lang="lv-LV" dirty="0" smtClean="0"/>
              <a:t>pielietojamību </a:t>
            </a:r>
            <a:r>
              <a:rPr lang="lv-LV" dirty="0"/>
              <a:t>pētnieku, politikas veidotāju un plašākas publikas aprindās.</a:t>
            </a:r>
            <a:endParaRPr lang="en-US" dirty="0"/>
          </a:p>
          <a:p>
            <a:pPr marL="0" indent="0">
              <a:buNone/>
            </a:pP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0595A-203F-AE45-A9C0-EEDA18B89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320D2C57-23A8-A448-9E58-E9E2AA3B11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110013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struktūra un pārvaldība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www.europeansocialsurvey.org/img/ess-organi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536" y="1378424"/>
            <a:ext cx="7909059" cy="4503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79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095037" cy="75016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galvenie parametri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385456"/>
            <a:ext cx="11618912" cy="4871504"/>
          </a:xfrm>
        </p:spPr>
        <p:txBody>
          <a:bodyPr>
            <a:noAutofit/>
          </a:bodyPr>
          <a:lstStyle/>
          <a:p>
            <a:r>
              <a:rPr lang="lv-LV" sz="2200" dirty="0" smtClean="0"/>
              <a:t>ESSLV9 projekta norises laiks: 2018. gada maijs – 2020. gada marts</a:t>
            </a:r>
          </a:p>
          <a:p>
            <a:r>
              <a:rPr lang="lv-LV" sz="2200" dirty="0" smtClean="0"/>
              <a:t>Pētījuma īstenotājs / koordinējošā institūcija: Latvijas Universitāte</a:t>
            </a:r>
          </a:p>
          <a:p>
            <a:r>
              <a:rPr lang="en-US" sz="2200" dirty="0" err="1" smtClean="0"/>
              <a:t>Finans</a:t>
            </a:r>
            <a:r>
              <a:rPr lang="lv-LV" sz="2200" dirty="0" err="1" smtClean="0"/>
              <a:t>ējuma</a:t>
            </a:r>
            <a:r>
              <a:rPr lang="lv-LV" sz="2200" dirty="0" smtClean="0"/>
              <a:t> avots: Latvijas valsts budžets, piešķīra IZM, administrēja VIAA</a:t>
            </a:r>
          </a:p>
          <a:p>
            <a:pPr lvl="1"/>
            <a:r>
              <a:rPr lang="lv-LV" sz="1900" i="1" dirty="0" smtClean="0"/>
              <a:t>Finansējums ESS 9. kārtai kopumā: 269 408,82 EUR</a:t>
            </a:r>
          </a:p>
          <a:p>
            <a:pPr lvl="1"/>
            <a:r>
              <a:rPr lang="lv-LV" sz="1900" i="1" dirty="0" smtClean="0"/>
              <a:t>No kopējā finansējuma datu vākšanas izmaksas veidoja 116 160,00 EUR</a:t>
            </a:r>
            <a:endParaRPr lang="en-US" sz="1900" i="1" dirty="0" smtClean="0"/>
          </a:p>
          <a:p>
            <a:r>
              <a:rPr lang="lv-LV" sz="2200" dirty="0" smtClean="0"/>
              <a:t>Datu vākšanas laiks: 2019. gada oktobris – 2020. gada janvāris</a:t>
            </a:r>
          </a:p>
          <a:p>
            <a:r>
              <a:rPr lang="lv-LV" sz="2200" dirty="0" smtClean="0"/>
              <a:t>Respondentu atlases veids: stratificētā nejaušā klasteru izlase (mājokļi)</a:t>
            </a:r>
          </a:p>
          <a:p>
            <a:r>
              <a:rPr lang="lv-LV" sz="2200" dirty="0" smtClean="0"/>
              <a:t>Bruto (plānotā) izlase: 2525 respondenti</a:t>
            </a:r>
          </a:p>
          <a:p>
            <a:r>
              <a:rPr lang="lv-LV" sz="2200" dirty="0" smtClean="0"/>
              <a:t>Sasniegtā izlase: 919 respondenti (38,9 % respondence; plānotā – 50%)</a:t>
            </a:r>
          </a:p>
          <a:p>
            <a:r>
              <a:rPr lang="lv-LV" sz="2200" dirty="0" smtClean="0"/>
              <a:t>Datu vākšanas veids: datorizētās intervijas klātienē respondentu dzīvesvietās (</a:t>
            </a:r>
            <a:r>
              <a:rPr lang="lv-LV" sz="2200" i="1" dirty="0" err="1" smtClean="0"/>
              <a:t>Computer-Assisted</a:t>
            </a:r>
            <a:r>
              <a:rPr lang="lv-LV" sz="2200" i="1" dirty="0" smtClean="0"/>
              <a:t> </a:t>
            </a:r>
            <a:r>
              <a:rPr lang="lv-LV" sz="2200" i="1" dirty="0" err="1" smtClean="0"/>
              <a:t>Personal</a:t>
            </a:r>
            <a:r>
              <a:rPr lang="lv-LV" sz="2200" i="1" dirty="0" smtClean="0"/>
              <a:t> </a:t>
            </a:r>
            <a:r>
              <a:rPr lang="lv-LV" sz="2200" i="1" dirty="0" err="1" smtClean="0"/>
              <a:t>Interview</a:t>
            </a:r>
            <a:r>
              <a:rPr lang="lv-LV" sz="2200" i="1" dirty="0" smtClean="0"/>
              <a:t>, CAPI</a:t>
            </a:r>
            <a:r>
              <a:rPr lang="lv-LV" sz="2200" dirty="0" smtClean="0"/>
              <a:t>)</a:t>
            </a:r>
          </a:p>
          <a:p>
            <a:r>
              <a:rPr lang="lv-LV" sz="2200" dirty="0" smtClean="0"/>
              <a:t>Datu vākšanas uzņēmums</a:t>
            </a:r>
            <a:r>
              <a:rPr lang="lv-LV" sz="2200" dirty="0"/>
              <a:t>: </a:t>
            </a:r>
            <a:r>
              <a:rPr lang="lv-LV" sz="2200" dirty="0" err="1"/>
              <a:t>Kantar</a:t>
            </a:r>
            <a:r>
              <a:rPr lang="lv-LV" sz="2200" dirty="0"/>
              <a:t> ("TNS </a:t>
            </a:r>
            <a:r>
              <a:rPr lang="lv-LV" sz="2200" dirty="0" err="1"/>
              <a:t>Latvia</a:t>
            </a:r>
            <a:r>
              <a:rPr lang="lv-LV" sz="2200" dirty="0"/>
              <a:t>", </a:t>
            </a:r>
            <a:r>
              <a:rPr lang="lv-LV" sz="2200" dirty="0" err="1"/>
              <a:t>Ltd</a:t>
            </a:r>
            <a:r>
              <a:rPr lang="lv-LV" sz="2200" dirty="0"/>
              <a:t>.) </a:t>
            </a:r>
            <a:endParaRPr lang="lv-LV" sz="2200" dirty="0" smtClean="0"/>
          </a:p>
        </p:txBody>
      </p:sp>
    </p:spTree>
    <p:extLst>
      <p:ext uri="{BB962C8B-B14F-4D97-AF65-F5344CB8AC3E}">
        <p14:creationId xmlns:p14="http://schemas.microsoft.com/office/powerpoint/2010/main" val="324406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650496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galvenie izaicinājumi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364776"/>
            <a:ext cx="11618912" cy="4735773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400" dirty="0" smtClean="0"/>
              <a:t>Adrešu atlases problēmas; neideāla precizitāte sakarā ar paļaušanos uz deklarētas dzīvesvietas datiem / respondentu atlases nepieciešamību ‘uz vietas’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400" dirty="0" smtClean="0"/>
              <a:t>Intervētāju skaits un noslodze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400" dirty="0" smtClean="0"/>
              <a:t>Anketas apjoms; lielāks slogs respondentiem nekā vairumā aptaujās Latvijā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2400" dirty="0" smtClean="0"/>
              <a:t>Respondentu atsaucība (38,9%) mazāka </a:t>
            </a:r>
            <a:r>
              <a:rPr lang="lv-LV" sz="2400" dirty="0"/>
              <a:t>nekā </a:t>
            </a:r>
            <a:r>
              <a:rPr lang="lv-LV" sz="2400" dirty="0" smtClean="0"/>
              <a:t>plānota (50%)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lv-LV" sz="2100" dirty="0" smtClean="0"/>
              <a:t>Sasniegtais apjoms tomēr pārsniedz 800 respondentu minimumu, kas ir noteikts ESS dalībvalstīm ar mazāk nekā 2 milj. iedzīvotāju skaitu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lv-LV" sz="2400" dirty="0"/>
              <a:t>N</a:t>
            </a:r>
            <a:r>
              <a:rPr lang="lv-LV" sz="2400" dirty="0" smtClean="0"/>
              <a:t>eproporcionāli </a:t>
            </a:r>
            <a:r>
              <a:rPr lang="lv-LV" sz="2400" dirty="0"/>
              <a:t>mazs vīriešu īpatsvars (32</a:t>
            </a:r>
            <a:r>
              <a:rPr lang="lv-LV" sz="2400" dirty="0" smtClean="0"/>
              <a:t>%)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4"/>
            </a:pPr>
            <a:r>
              <a:rPr lang="lv-LV" sz="2400" dirty="0" smtClean="0"/>
              <a:t>Augsts </a:t>
            </a:r>
            <a:r>
              <a:rPr lang="lv-LV" sz="2400" dirty="0"/>
              <a:t>vidējais respondentu vecums (~ 57 gadi</a:t>
            </a:r>
            <a:r>
              <a:rPr lang="lv-LV" sz="2400" dirty="0" smtClean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lv-LV" sz="2100" dirty="0" smtClean="0"/>
              <a:t>Problēmas iespējams novērst, aprēķinot t.s. svarus disproporciju koriģēšanai; svari tiek iekļauti datu masīvā un tiek ‘ieslēgti’ pēc vajadzības analīzes gaitā </a:t>
            </a:r>
            <a:endParaRPr lang="en-US" sz="2100" dirty="0"/>
          </a:p>
          <a:p>
            <a:endParaRPr lang="lv-LV" sz="2400" dirty="0" smtClean="0"/>
          </a:p>
        </p:txBody>
      </p:sp>
    </p:spTree>
    <p:extLst>
      <p:ext uri="{BB962C8B-B14F-4D97-AF65-F5344CB8AC3E}">
        <p14:creationId xmlns:p14="http://schemas.microsoft.com/office/powerpoint/2010/main" val="407520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75967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galvenie nodevumi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351128"/>
            <a:ext cx="11618912" cy="4622635"/>
          </a:xfrm>
        </p:spPr>
        <p:txBody>
          <a:bodyPr>
            <a:noAutofit/>
          </a:bodyPr>
          <a:lstStyle/>
          <a:p>
            <a:r>
              <a:rPr lang="lv-LV" sz="2400" dirty="0"/>
              <a:t>Aptaujas datu kopa – lejupielādējama bez maksas ESS mājaslapā SPSS, SAS vai Stata programmatūras formātā</a:t>
            </a:r>
          </a:p>
          <a:p>
            <a:pPr lvl="1"/>
            <a:r>
              <a:rPr lang="lv-LV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572 mainīgie</a:t>
            </a:r>
          </a:p>
          <a:p>
            <a:r>
              <a:rPr lang="lv-LV" sz="2400" dirty="0"/>
              <a:t>Aptaujas anketu tulkojumi latviešu un krievu </a:t>
            </a:r>
            <a:r>
              <a:rPr lang="lv-LV" sz="2400" dirty="0" smtClean="0"/>
              <a:t>valodā</a:t>
            </a:r>
          </a:p>
          <a:p>
            <a:pPr marL="627063" indent="0">
              <a:buNone/>
            </a:pPr>
            <a:r>
              <a:rPr lang="lv-LV" sz="2000" i="1" dirty="0" smtClean="0"/>
              <a:t>…</a:t>
            </a:r>
            <a:r>
              <a:rPr lang="en-US" sz="2000" i="1" dirty="0" smtClean="0"/>
              <a:t>to </a:t>
            </a:r>
            <a:r>
              <a:rPr lang="en-US" sz="2000" i="1" dirty="0"/>
              <a:t>ensure that the populations of the participating countries are optimally covered given constrained budgets, translations are required for each language used as first language by 5% or more of the </a:t>
            </a:r>
            <a:r>
              <a:rPr lang="en-US" sz="2000" i="1" dirty="0" smtClean="0"/>
              <a:t>population</a:t>
            </a:r>
            <a:r>
              <a:rPr lang="lv-LV" sz="2000" i="1" dirty="0"/>
              <a:t> </a:t>
            </a:r>
            <a:r>
              <a:rPr lang="lv-LV" sz="2000" i="1" dirty="0" smtClean="0"/>
              <a:t>(</a:t>
            </a:r>
            <a:r>
              <a:rPr lang="en-US" sz="2000" i="1" dirty="0"/>
              <a:t>Round 9 Survey Specification for ESS ERIC Member, Observer and Guest </a:t>
            </a:r>
            <a:r>
              <a:rPr lang="en-US" sz="2000" i="1" dirty="0" smtClean="0"/>
              <a:t>Countries</a:t>
            </a:r>
            <a:r>
              <a:rPr lang="lv-LV" sz="2000" i="1" dirty="0" smtClean="0"/>
              <a:t>) </a:t>
            </a:r>
          </a:p>
          <a:p>
            <a:r>
              <a:rPr lang="lv-LV" sz="2400" dirty="0" smtClean="0"/>
              <a:t>Instrukcijas </a:t>
            </a:r>
            <a:r>
              <a:rPr lang="lv-LV" sz="2400" dirty="0"/>
              <a:t>intervētājiem</a:t>
            </a:r>
          </a:p>
          <a:p>
            <a:r>
              <a:rPr lang="lv-LV" sz="2400" dirty="0"/>
              <a:t>Uzaicinājuma vēstules respondentiem</a:t>
            </a:r>
          </a:p>
          <a:p>
            <a:r>
              <a:rPr lang="lv-LV" sz="2400" dirty="0"/>
              <a:t>Informatīvā brošūra par datu aizsardzību un privātuma nodrošināšanu</a:t>
            </a:r>
            <a:endParaRPr lang="en-US" sz="2400" dirty="0"/>
          </a:p>
          <a:p>
            <a:pPr marL="0" indent="0">
              <a:buNone/>
            </a:pPr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15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110013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anketas jautājumu un datu tematiskais pārskats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709738"/>
            <a:ext cx="11618912" cy="426402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Mediju un interneta lietojums; sociālā uzticēšanās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lphaUcPeriod"/>
            </a:pP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Politiskās attieksmes un uzvedība, t.sk. interese par politiku, politiskā 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uzticēšanās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lv-LV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elektorālā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u.c. veida politiskā līdzdalība, atbalsts partijām, </a:t>
            </a:r>
            <a:r>
              <a:rPr lang="lv-LV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sociopolitiskās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orientācijas, vispārīgās attieksmes pret imigrāciju</a:t>
            </a:r>
          </a:p>
          <a:p>
            <a:pPr marL="457200" indent="-457200">
              <a:buFont typeface="+mj-lt"/>
              <a:buAutoNum type="alphaUcPeriod"/>
            </a:pP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Subjektīvā labklājība (</a:t>
            </a:r>
            <a:r>
              <a:rPr lang="lv-LV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labbūtība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sociālā izslēgšana, noziedzība, reliģija, diskriminācija, nacionālā un etniskā identitāte, 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imigranti</a:t>
            </a:r>
          </a:p>
          <a:p>
            <a:pPr marL="457200" indent="-457200">
              <a:buFont typeface="+mj-lt"/>
              <a:buAutoNum type="alphaUcPeriod"/>
            </a:pP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Dzīves gaitas tecējums un uztvere (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Timing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lv-LV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lphaUcPeriod" startAt="6"/>
            </a:pPr>
            <a:r>
              <a:rPr lang="lv-LV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Sociodemogrāfiskie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rādītāji (ļoti izvērsti, ieskaitot datus par respondenta vecākiem un dzīvesbiedri/-u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457200" indent="-457200">
              <a:buFont typeface="+mj-lt"/>
              <a:buAutoNum type="alphaUcPeriod" startAt="6"/>
            </a:pP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Taisnīguma uztvere (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Justice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Fairness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lphaUcPeriod" startAt="6"/>
            </a:pP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Š.Švarca </a:t>
            </a: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cilvēku pamatvērtību </a:t>
            </a:r>
            <a:r>
              <a:rPr lang="lv-LV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skalas jautājumi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lphaUcPeriod" startAt="6"/>
            </a:pP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Eksperimentālie jautājumi</a:t>
            </a:r>
          </a:p>
          <a:p>
            <a:pPr marL="457200" indent="-457200">
              <a:buFont typeface="+mj-lt"/>
              <a:buAutoNum type="alphaUcPeriod" startAt="6"/>
            </a:pPr>
            <a:r>
              <a:rPr lang="lv-LV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Tehniskie jautājumi intervētājam par intervijas gaitu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lv-LV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4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D7DBB-B319-534E-8C65-39B3E9CF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74D3B-0145-4B40-BC41-2631D243DCC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5EFE301D-05C8-B744-9765-6E9987CB74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2163" y="441325"/>
            <a:ext cx="11399837" cy="1100138"/>
          </a:xfrm>
        </p:spPr>
        <p:txBody>
          <a:bodyPr>
            <a:noAutofit/>
          </a:bodyPr>
          <a:lstStyle/>
          <a:p>
            <a:r>
              <a:rPr lang="lv-LV" sz="3600" dirty="0" smtClean="0">
                <a:solidFill>
                  <a:srgbClr val="1B50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 9. kārta Latvijā: datu pielietojuma jomas</a:t>
            </a:r>
            <a:endParaRPr lang="en-US" sz="3600" dirty="0">
              <a:solidFill>
                <a:srgbClr val="1B50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3F263BF3-41E8-E943-8590-2EFB6BC2EF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3088" y="1709738"/>
            <a:ext cx="11618912" cy="426402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Politikas plānošana, iesk. nacionālajai attīstībai nozīmīgu indikatoru dinamikas novērošana un pētnieciska analīze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Datu analīze akadēmiskajos pētījumos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Jaunu pētniecisko projektu plānošana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Izmantošana studijās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Izmantošana masu medijos</a:t>
            </a:r>
          </a:p>
          <a:p>
            <a:pPr marL="0" indent="0">
              <a:buNone/>
            </a:pPr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6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3951</TotalTime>
  <Words>1068</Words>
  <Application>Microsoft Office PowerPoint</Application>
  <PresentationFormat>Platekrāna</PresentationFormat>
  <Paragraphs>140</Paragraphs>
  <Slides>18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dizains</vt:lpstr>
      <vt:lpstr>Eiropas sociālais pētījums Latvijā   pārskats par ESS 9. kārtas pētījuma gaitu, galvenajām atziņām un datu izmantošanu</vt:lpstr>
      <vt:lpstr>Eiropas sociālais pētījums</vt:lpstr>
      <vt:lpstr>ESS misija un pamatmērķi</vt:lpstr>
      <vt:lpstr>ESS struktūra un pārvaldība</vt:lpstr>
      <vt:lpstr>ESS 9. kārta Latvijā: galvenie parametri</vt:lpstr>
      <vt:lpstr>ESS 9. kārta Latvijā: galvenie izaicinājumi</vt:lpstr>
      <vt:lpstr>ESS 9. kārta Latvijā: galvenie nodevumi</vt:lpstr>
      <vt:lpstr>ESS 9. kārta Latvijā: anketas jautājumu un datu tematiskais pārskats</vt:lpstr>
      <vt:lpstr>ESS 9. kārta Latvijā: datu pielietojuma jomas</vt:lpstr>
      <vt:lpstr>ESS 9. kārta Latvijā: politikas plānošana</vt:lpstr>
      <vt:lpstr>ESS 9. kārta Latvijā: politikas plānošana</vt:lpstr>
      <vt:lpstr>ESS 9. kārta Latvijā: politikas plānošana</vt:lpstr>
      <vt:lpstr>ESS 9. kārta Latvijā: akadēmiskie pētījumi</vt:lpstr>
      <vt:lpstr>ESS 9. kārta Latvijā: akadēmiskie pētījumi</vt:lpstr>
      <vt:lpstr>ESS 9. kārta Latvijā: topošie/notiekošie projekti</vt:lpstr>
      <vt:lpstr>ESS 9. kārta Latvijā: datu un instrumentārija izmantošana studijās LU SZF</vt:lpstr>
      <vt:lpstr>ESS 9. kārta Latvijā: masu mediji un publiskie pasākumi</vt:lpstr>
      <vt:lpstr>Paldies par uzmanību!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subject/>
  <dc:creator>KID</dc:creator>
  <cp:keywords/>
  <dc:description/>
  <cp:lastModifiedBy>Cap18-01</cp:lastModifiedBy>
  <cp:revision>69</cp:revision>
  <dcterms:created xsi:type="dcterms:W3CDTF">2020-06-09T12:17:55Z</dcterms:created>
  <dcterms:modified xsi:type="dcterms:W3CDTF">2023-02-15T08:16:34Z</dcterms:modified>
  <cp:category/>
</cp:coreProperties>
</file>