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3" r:id="rId2"/>
    <p:sldId id="630" r:id="rId3"/>
    <p:sldId id="377" r:id="rId4"/>
    <p:sldId id="634" r:id="rId5"/>
    <p:sldId id="633" r:id="rId6"/>
    <p:sldId id="642" r:id="rId7"/>
    <p:sldId id="632" r:id="rId8"/>
    <p:sldId id="647" r:id="rId9"/>
    <p:sldId id="631" r:id="rId10"/>
    <p:sldId id="649" r:id="rId11"/>
    <p:sldId id="5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cess Infographic" id="{80C07B29-1E0D-0943-A55B-C73A53748DFC}">
          <p14:sldIdLst>
            <p14:sldId id="593"/>
            <p14:sldId id="630"/>
            <p14:sldId id="377"/>
            <p14:sldId id="634"/>
            <p14:sldId id="633"/>
            <p14:sldId id="642"/>
            <p14:sldId id="632"/>
            <p14:sldId id="647"/>
            <p14:sldId id="631"/>
            <p14:sldId id="649"/>
            <p14:sldId id="5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la Bekmane" initials="LB" lastIdx="15" clrIdx="0">
    <p:extLst>
      <p:ext uri="{19B8F6BF-5375-455C-9EA6-DF929625EA0E}">
        <p15:presenceInfo xmlns:p15="http://schemas.microsoft.com/office/powerpoint/2012/main" userId="S-1-5-21-924060480-1444801791-4070566659-3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48D"/>
    <a:srgbClr val="3018A8"/>
    <a:srgbClr val="FFFFDD"/>
    <a:srgbClr val="00013A"/>
    <a:srgbClr val="014CF6"/>
    <a:srgbClr val="FFFFFF"/>
    <a:srgbClr val="00001E"/>
    <a:srgbClr val="010259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5997" autoAdjust="0"/>
  </p:normalViewPr>
  <p:slideViewPr>
    <p:cSldViewPr snapToGrid="0" snapToObjects="1">
      <p:cViewPr varScale="1">
        <p:scale>
          <a:sx n="109" d="100"/>
          <a:sy n="10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542"/>
    </p:cViewPr>
  </p:sorterViewPr>
  <p:notesViewPr>
    <p:cSldViewPr snapToGrid="0" snapToObjects="1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33C6-3661-304A-9A32-F5B79806B4E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C90D6-3421-C140-8F9E-AC8C21C74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5984-62B6-9246-B309-B48CC4E453D2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49327-3B2F-EA4B-902F-85ED6D917E1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1" y="4400550"/>
            <a:ext cx="4716379" cy="30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49327-3B2F-EA4B-902F-85ED6D917E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0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7"/>
          <p:cNvSpPr txBox="1">
            <a:spLocks/>
          </p:cNvSpPr>
          <p:nvPr userDrawn="1"/>
        </p:nvSpPr>
        <p:spPr>
          <a:xfrm>
            <a:off x="1540871" y="0"/>
            <a:ext cx="9923340" cy="4737370"/>
          </a:xfrm>
          <a:custGeom>
            <a:avLst/>
            <a:gdLst>
              <a:gd name="connsiteX0" fmla="*/ 269459 w 10787364"/>
              <a:gd name="connsiteY0" fmla="*/ 0 h 5149852"/>
              <a:gd name="connsiteX1" fmla="*/ 10787364 w 10787364"/>
              <a:gd name="connsiteY1" fmla="*/ 0 h 5149852"/>
              <a:gd name="connsiteX2" fmla="*/ 9587675 w 10787364"/>
              <a:gd name="connsiteY2" fmla="*/ 3851503 h 5149852"/>
              <a:gd name="connsiteX3" fmla="*/ 3982321 w 10787364"/>
              <a:gd name="connsiteY3" fmla="*/ 5149852 h 5149852"/>
              <a:gd name="connsiteX4" fmla="*/ 0 w 10787364"/>
              <a:gd name="connsiteY4" fmla="*/ 865076 h 514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7364" h="5149852">
                <a:moveTo>
                  <a:pt x="269459" y="0"/>
                </a:moveTo>
                <a:lnTo>
                  <a:pt x="10787364" y="0"/>
                </a:lnTo>
                <a:lnTo>
                  <a:pt x="9587675" y="3851503"/>
                </a:lnTo>
                <a:lnTo>
                  <a:pt x="3982321" y="5149852"/>
                </a:lnTo>
                <a:lnTo>
                  <a:pt x="0" y="865076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 bwMode="auto">
          <a:xfrm rot="20761722">
            <a:off x="358739" y="1004167"/>
            <a:ext cx="2058911" cy="2526544"/>
            <a:chOff x="2751" y="823"/>
            <a:chExt cx="2175" cy="2669"/>
          </a:xfrm>
          <a:noFill/>
        </p:grpSpPr>
        <p:sp>
          <p:nvSpPr>
            <p:cNvPr id="3" name="Freeform 273"/>
            <p:cNvSpPr>
              <a:spLocks/>
            </p:cNvSpPr>
            <p:nvPr/>
          </p:nvSpPr>
          <p:spPr bwMode="auto">
            <a:xfrm>
              <a:off x="3194" y="2595"/>
              <a:ext cx="1289" cy="897"/>
            </a:xfrm>
            <a:custGeom>
              <a:avLst/>
              <a:gdLst>
                <a:gd name="T0" fmla="*/ 1289 w 1289"/>
                <a:gd name="T1" fmla="*/ 0 h 897"/>
                <a:gd name="T2" fmla="*/ 645 w 1289"/>
                <a:gd name="T3" fmla="*/ 897 h 897"/>
                <a:gd name="T4" fmla="*/ 0 w 1289"/>
                <a:gd name="T5" fmla="*/ 0 h 897"/>
                <a:gd name="T6" fmla="*/ 1289 w 1289"/>
                <a:gd name="T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9" h="897">
                  <a:moveTo>
                    <a:pt x="1289" y="0"/>
                  </a:moveTo>
                  <a:lnTo>
                    <a:pt x="645" y="897"/>
                  </a:lnTo>
                  <a:lnTo>
                    <a:pt x="0" y="0"/>
                  </a:lnTo>
                  <a:lnTo>
                    <a:pt x="1289" y="0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74"/>
            <p:cNvSpPr>
              <a:spLocks/>
            </p:cNvSpPr>
            <p:nvPr/>
          </p:nvSpPr>
          <p:spPr bwMode="auto">
            <a:xfrm>
              <a:off x="3839" y="2595"/>
              <a:ext cx="1087" cy="897"/>
            </a:xfrm>
            <a:custGeom>
              <a:avLst/>
              <a:gdLst>
                <a:gd name="T0" fmla="*/ 0 w 1087"/>
                <a:gd name="T1" fmla="*/ 897 h 897"/>
                <a:gd name="T2" fmla="*/ 1087 w 1087"/>
                <a:gd name="T3" fmla="*/ 206 h 897"/>
                <a:gd name="T4" fmla="*/ 644 w 1087"/>
                <a:gd name="T5" fmla="*/ 0 h 897"/>
                <a:gd name="T6" fmla="*/ 0 w 1087"/>
                <a:gd name="T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7" h="897">
                  <a:moveTo>
                    <a:pt x="0" y="897"/>
                  </a:moveTo>
                  <a:lnTo>
                    <a:pt x="1087" y="206"/>
                  </a:lnTo>
                  <a:lnTo>
                    <a:pt x="644" y="0"/>
                  </a:lnTo>
                  <a:lnTo>
                    <a:pt x="0" y="897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75"/>
            <p:cNvSpPr>
              <a:spLocks/>
            </p:cNvSpPr>
            <p:nvPr/>
          </p:nvSpPr>
          <p:spPr bwMode="auto">
            <a:xfrm>
              <a:off x="2751" y="2595"/>
              <a:ext cx="1088" cy="897"/>
            </a:xfrm>
            <a:custGeom>
              <a:avLst/>
              <a:gdLst>
                <a:gd name="T0" fmla="*/ 1088 w 1088"/>
                <a:gd name="T1" fmla="*/ 897 h 897"/>
                <a:gd name="T2" fmla="*/ 0 w 1088"/>
                <a:gd name="T3" fmla="*/ 206 h 897"/>
                <a:gd name="T4" fmla="*/ 443 w 1088"/>
                <a:gd name="T5" fmla="*/ 0 h 897"/>
                <a:gd name="T6" fmla="*/ 1088 w 1088"/>
                <a:gd name="T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897">
                  <a:moveTo>
                    <a:pt x="1088" y="897"/>
                  </a:moveTo>
                  <a:lnTo>
                    <a:pt x="0" y="206"/>
                  </a:lnTo>
                  <a:lnTo>
                    <a:pt x="443" y="0"/>
                  </a:lnTo>
                  <a:lnTo>
                    <a:pt x="1088" y="897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76"/>
            <p:cNvSpPr>
              <a:spLocks/>
            </p:cNvSpPr>
            <p:nvPr/>
          </p:nvSpPr>
          <p:spPr bwMode="auto">
            <a:xfrm>
              <a:off x="4483" y="1493"/>
              <a:ext cx="443" cy="1308"/>
            </a:xfrm>
            <a:custGeom>
              <a:avLst/>
              <a:gdLst>
                <a:gd name="T0" fmla="*/ 443 w 443"/>
                <a:gd name="T1" fmla="*/ 1308 h 1308"/>
                <a:gd name="T2" fmla="*/ 443 w 443"/>
                <a:gd name="T3" fmla="*/ 0 h 1308"/>
                <a:gd name="T4" fmla="*/ 0 w 443"/>
                <a:gd name="T5" fmla="*/ 1102 h 1308"/>
                <a:gd name="T6" fmla="*/ 443 w 443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1308">
                  <a:moveTo>
                    <a:pt x="443" y="1308"/>
                  </a:moveTo>
                  <a:lnTo>
                    <a:pt x="443" y="0"/>
                  </a:lnTo>
                  <a:lnTo>
                    <a:pt x="0" y="1102"/>
                  </a:lnTo>
                  <a:lnTo>
                    <a:pt x="443" y="1308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77"/>
            <p:cNvSpPr>
              <a:spLocks/>
            </p:cNvSpPr>
            <p:nvPr/>
          </p:nvSpPr>
          <p:spPr bwMode="auto">
            <a:xfrm>
              <a:off x="2751" y="1493"/>
              <a:ext cx="443" cy="1308"/>
            </a:xfrm>
            <a:custGeom>
              <a:avLst/>
              <a:gdLst>
                <a:gd name="T0" fmla="*/ 0 w 443"/>
                <a:gd name="T1" fmla="*/ 1308 h 1308"/>
                <a:gd name="T2" fmla="*/ 3 w 443"/>
                <a:gd name="T3" fmla="*/ 0 h 1308"/>
                <a:gd name="T4" fmla="*/ 443 w 443"/>
                <a:gd name="T5" fmla="*/ 1102 h 1308"/>
                <a:gd name="T6" fmla="*/ 0 w 443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1308">
                  <a:moveTo>
                    <a:pt x="0" y="1308"/>
                  </a:moveTo>
                  <a:lnTo>
                    <a:pt x="3" y="0"/>
                  </a:lnTo>
                  <a:lnTo>
                    <a:pt x="443" y="1102"/>
                  </a:lnTo>
                  <a:lnTo>
                    <a:pt x="0" y="1308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78"/>
            <p:cNvSpPr>
              <a:spLocks/>
            </p:cNvSpPr>
            <p:nvPr/>
          </p:nvSpPr>
          <p:spPr bwMode="auto">
            <a:xfrm>
              <a:off x="3194" y="1446"/>
              <a:ext cx="1289" cy="1149"/>
            </a:xfrm>
            <a:custGeom>
              <a:avLst/>
              <a:gdLst>
                <a:gd name="T0" fmla="*/ 1289 w 1289"/>
                <a:gd name="T1" fmla="*/ 1149 h 1149"/>
                <a:gd name="T2" fmla="*/ 0 w 1289"/>
                <a:gd name="T3" fmla="*/ 1149 h 1149"/>
                <a:gd name="T4" fmla="*/ 628 w 1289"/>
                <a:gd name="T5" fmla="*/ 0 h 1149"/>
                <a:gd name="T6" fmla="*/ 1289 w 1289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9" h="1149">
                  <a:moveTo>
                    <a:pt x="1289" y="1149"/>
                  </a:moveTo>
                  <a:lnTo>
                    <a:pt x="0" y="1149"/>
                  </a:lnTo>
                  <a:lnTo>
                    <a:pt x="628" y="0"/>
                  </a:lnTo>
                  <a:lnTo>
                    <a:pt x="1289" y="1149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79"/>
            <p:cNvSpPr>
              <a:spLocks/>
            </p:cNvSpPr>
            <p:nvPr/>
          </p:nvSpPr>
          <p:spPr bwMode="auto">
            <a:xfrm>
              <a:off x="3822" y="1446"/>
              <a:ext cx="1104" cy="1149"/>
            </a:xfrm>
            <a:custGeom>
              <a:avLst/>
              <a:gdLst>
                <a:gd name="T0" fmla="*/ 661 w 1104"/>
                <a:gd name="T1" fmla="*/ 1149 h 1149"/>
                <a:gd name="T2" fmla="*/ 1104 w 1104"/>
                <a:gd name="T3" fmla="*/ 47 h 1149"/>
                <a:gd name="T4" fmla="*/ 0 w 1104"/>
                <a:gd name="T5" fmla="*/ 0 h 1149"/>
                <a:gd name="T6" fmla="*/ 661 w 1104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149">
                  <a:moveTo>
                    <a:pt x="661" y="1149"/>
                  </a:moveTo>
                  <a:lnTo>
                    <a:pt x="1104" y="47"/>
                  </a:lnTo>
                  <a:lnTo>
                    <a:pt x="0" y="0"/>
                  </a:lnTo>
                  <a:lnTo>
                    <a:pt x="661" y="1149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0"/>
            <p:cNvSpPr>
              <a:spLocks/>
            </p:cNvSpPr>
            <p:nvPr/>
          </p:nvSpPr>
          <p:spPr bwMode="auto">
            <a:xfrm>
              <a:off x="2751" y="1446"/>
              <a:ext cx="1071" cy="1149"/>
            </a:xfrm>
            <a:custGeom>
              <a:avLst/>
              <a:gdLst>
                <a:gd name="T0" fmla="*/ 443 w 1071"/>
                <a:gd name="T1" fmla="*/ 1149 h 1149"/>
                <a:gd name="T2" fmla="*/ 0 w 1071"/>
                <a:gd name="T3" fmla="*/ 47 h 1149"/>
                <a:gd name="T4" fmla="*/ 1071 w 1071"/>
                <a:gd name="T5" fmla="*/ 0 h 1149"/>
                <a:gd name="T6" fmla="*/ 443 w 1071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1149">
                  <a:moveTo>
                    <a:pt x="443" y="1149"/>
                  </a:moveTo>
                  <a:lnTo>
                    <a:pt x="0" y="47"/>
                  </a:lnTo>
                  <a:lnTo>
                    <a:pt x="1071" y="0"/>
                  </a:lnTo>
                  <a:lnTo>
                    <a:pt x="443" y="1149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1"/>
            <p:cNvSpPr>
              <a:spLocks/>
            </p:cNvSpPr>
            <p:nvPr/>
          </p:nvSpPr>
          <p:spPr bwMode="auto">
            <a:xfrm>
              <a:off x="2751" y="823"/>
              <a:ext cx="1071" cy="670"/>
            </a:xfrm>
            <a:custGeom>
              <a:avLst/>
              <a:gdLst>
                <a:gd name="T0" fmla="*/ 1071 w 1071"/>
                <a:gd name="T1" fmla="*/ 623 h 670"/>
                <a:gd name="T2" fmla="*/ 1071 w 1071"/>
                <a:gd name="T3" fmla="*/ 0 h 670"/>
                <a:gd name="T4" fmla="*/ 0 w 1071"/>
                <a:gd name="T5" fmla="*/ 670 h 670"/>
                <a:gd name="T6" fmla="*/ 1071 w 1071"/>
                <a:gd name="T7" fmla="*/ 623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670">
                  <a:moveTo>
                    <a:pt x="1071" y="623"/>
                  </a:moveTo>
                  <a:lnTo>
                    <a:pt x="1071" y="0"/>
                  </a:lnTo>
                  <a:lnTo>
                    <a:pt x="0" y="670"/>
                  </a:lnTo>
                  <a:lnTo>
                    <a:pt x="1071" y="623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2"/>
            <p:cNvSpPr>
              <a:spLocks/>
            </p:cNvSpPr>
            <p:nvPr/>
          </p:nvSpPr>
          <p:spPr bwMode="auto">
            <a:xfrm>
              <a:off x="3822" y="823"/>
              <a:ext cx="1102" cy="673"/>
            </a:xfrm>
            <a:custGeom>
              <a:avLst/>
              <a:gdLst>
                <a:gd name="T0" fmla="*/ 0 w 1102"/>
                <a:gd name="T1" fmla="*/ 623 h 673"/>
                <a:gd name="T2" fmla="*/ 0 w 1102"/>
                <a:gd name="T3" fmla="*/ 0 h 673"/>
                <a:gd name="T4" fmla="*/ 1102 w 1102"/>
                <a:gd name="T5" fmla="*/ 673 h 673"/>
                <a:gd name="T6" fmla="*/ 0 w 1102"/>
                <a:gd name="T7" fmla="*/ 6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2" h="673">
                  <a:moveTo>
                    <a:pt x="0" y="623"/>
                  </a:moveTo>
                  <a:lnTo>
                    <a:pt x="0" y="0"/>
                  </a:lnTo>
                  <a:lnTo>
                    <a:pt x="1102" y="673"/>
                  </a:lnTo>
                  <a:lnTo>
                    <a:pt x="0" y="623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1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7"/>
          <p:cNvSpPr txBox="1">
            <a:spLocks/>
          </p:cNvSpPr>
          <p:nvPr userDrawn="1"/>
        </p:nvSpPr>
        <p:spPr>
          <a:xfrm rot="20298230">
            <a:off x="9804694" y="2792393"/>
            <a:ext cx="1627438" cy="1847461"/>
          </a:xfrm>
          <a:custGeom>
            <a:avLst/>
            <a:gdLst>
              <a:gd name="connsiteX0" fmla="*/ 809474 w 1610511"/>
              <a:gd name="connsiteY0" fmla="*/ 0 h 1847461"/>
              <a:gd name="connsiteX1" fmla="*/ 1610511 w 1610511"/>
              <a:gd name="connsiteY1" fmla="*/ 466908 h 1847461"/>
              <a:gd name="connsiteX2" fmla="*/ 1610511 w 1610511"/>
              <a:gd name="connsiteY2" fmla="*/ 1381309 h 1847461"/>
              <a:gd name="connsiteX3" fmla="*/ 814139 w 1610511"/>
              <a:gd name="connsiteY3" fmla="*/ 1847461 h 1847461"/>
              <a:gd name="connsiteX4" fmla="*/ 0 w 1610511"/>
              <a:gd name="connsiteY4" fmla="*/ 1381309 h 1847461"/>
              <a:gd name="connsiteX5" fmla="*/ 0 w 1610511"/>
              <a:gd name="connsiteY5" fmla="*/ 466908 h 184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511" h="1847461">
                <a:moveTo>
                  <a:pt x="809474" y="0"/>
                </a:moveTo>
                <a:lnTo>
                  <a:pt x="1610511" y="466908"/>
                </a:lnTo>
                <a:lnTo>
                  <a:pt x="1610511" y="1381309"/>
                </a:lnTo>
                <a:lnTo>
                  <a:pt x="814139" y="1847461"/>
                </a:lnTo>
                <a:lnTo>
                  <a:pt x="0" y="1381309"/>
                </a:lnTo>
                <a:lnTo>
                  <a:pt x="0" y="466908"/>
                </a:lnTo>
                <a:close/>
              </a:path>
            </a:pathLst>
          </a:custGeom>
          <a:gradFill>
            <a:gsLst>
              <a:gs pos="30000">
                <a:schemeClr val="accent1">
                  <a:lumMod val="74000"/>
                  <a:alpha val="41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631" y="5636653"/>
            <a:ext cx="968344" cy="897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120" y="5674827"/>
            <a:ext cx="1557549" cy="8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0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" y="0"/>
            <a:ext cx="121722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923606" y="841716"/>
            <a:ext cx="3470275" cy="4003676"/>
            <a:chOff x="4364038" y="1717675"/>
            <a:chExt cx="3470275" cy="40036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085013" y="2503488"/>
              <a:ext cx="749300" cy="433388"/>
            </a:xfrm>
            <a:custGeom>
              <a:avLst/>
              <a:gdLst>
                <a:gd name="T0" fmla="*/ 236 w 472"/>
                <a:gd name="T1" fmla="*/ 273 h 273"/>
                <a:gd name="T2" fmla="*/ 0 w 472"/>
                <a:gd name="T3" fmla="*/ 134 h 273"/>
                <a:gd name="T4" fmla="*/ 236 w 472"/>
                <a:gd name="T5" fmla="*/ 0 h 273"/>
                <a:gd name="T6" fmla="*/ 472 w 472"/>
                <a:gd name="T7" fmla="*/ 134 h 273"/>
                <a:gd name="T8" fmla="*/ 236 w 472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73">
                  <a:moveTo>
                    <a:pt x="236" y="273"/>
                  </a:moveTo>
                  <a:lnTo>
                    <a:pt x="0" y="134"/>
                  </a:lnTo>
                  <a:lnTo>
                    <a:pt x="236" y="0"/>
                  </a:lnTo>
                  <a:lnTo>
                    <a:pt x="472" y="134"/>
                  </a:lnTo>
                  <a:lnTo>
                    <a:pt x="236" y="27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85013" y="2716213"/>
              <a:ext cx="382588" cy="1785938"/>
            </a:xfrm>
            <a:custGeom>
              <a:avLst/>
              <a:gdLst>
                <a:gd name="T0" fmla="*/ 236 w 241"/>
                <a:gd name="T1" fmla="*/ 408 h 1125"/>
                <a:gd name="T2" fmla="*/ 236 w 241"/>
                <a:gd name="T3" fmla="*/ 139 h 1125"/>
                <a:gd name="T4" fmla="*/ 0 w 241"/>
                <a:gd name="T5" fmla="*/ 0 h 1125"/>
                <a:gd name="T6" fmla="*/ 5 w 241"/>
                <a:gd name="T7" fmla="*/ 273 h 1125"/>
                <a:gd name="T8" fmla="*/ 5 w 241"/>
                <a:gd name="T9" fmla="*/ 991 h 1125"/>
                <a:gd name="T10" fmla="*/ 241 w 241"/>
                <a:gd name="T11" fmla="*/ 1125 h 1125"/>
                <a:gd name="T12" fmla="*/ 236 w 241"/>
                <a:gd name="T13" fmla="*/ 408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125">
                  <a:moveTo>
                    <a:pt x="236" y="408"/>
                  </a:moveTo>
                  <a:lnTo>
                    <a:pt x="236" y="139"/>
                  </a:lnTo>
                  <a:lnTo>
                    <a:pt x="0" y="0"/>
                  </a:lnTo>
                  <a:lnTo>
                    <a:pt x="5" y="273"/>
                  </a:lnTo>
                  <a:lnTo>
                    <a:pt x="5" y="991"/>
                  </a:lnTo>
                  <a:lnTo>
                    <a:pt x="241" y="1125"/>
                  </a:lnTo>
                  <a:lnTo>
                    <a:pt x="236" y="40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475413" y="2716213"/>
              <a:ext cx="1358900" cy="2786063"/>
            </a:xfrm>
            <a:custGeom>
              <a:avLst/>
              <a:gdLst>
                <a:gd name="T0" fmla="*/ 856 w 856"/>
                <a:gd name="T1" fmla="*/ 273 h 1755"/>
                <a:gd name="T2" fmla="*/ 856 w 856"/>
                <a:gd name="T3" fmla="*/ 273 h 1755"/>
                <a:gd name="T4" fmla="*/ 856 w 856"/>
                <a:gd name="T5" fmla="*/ 0 h 1755"/>
                <a:gd name="T6" fmla="*/ 856 w 856"/>
                <a:gd name="T7" fmla="*/ 0 h 1755"/>
                <a:gd name="T8" fmla="*/ 856 w 856"/>
                <a:gd name="T9" fmla="*/ 0 h 1755"/>
                <a:gd name="T10" fmla="*/ 620 w 856"/>
                <a:gd name="T11" fmla="*/ 139 h 1755"/>
                <a:gd name="T12" fmla="*/ 625 w 856"/>
                <a:gd name="T13" fmla="*/ 1125 h 1755"/>
                <a:gd name="T14" fmla="*/ 0 w 856"/>
                <a:gd name="T15" fmla="*/ 1486 h 1755"/>
                <a:gd name="T16" fmla="*/ 0 w 856"/>
                <a:gd name="T17" fmla="*/ 1755 h 1755"/>
                <a:gd name="T18" fmla="*/ 856 w 856"/>
                <a:gd name="T19" fmla="*/ 1259 h 1755"/>
                <a:gd name="T20" fmla="*/ 856 w 856"/>
                <a:gd name="T21" fmla="*/ 273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6" h="1755">
                  <a:moveTo>
                    <a:pt x="856" y="273"/>
                  </a:moveTo>
                  <a:lnTo>
                    <a:pt x="856" y="273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620" y="139"/>
                  </a:lnTo>
                  <a:lnTo>
                    <a:pt x="625" y="1125"/>
                  </a:lnTo>
                  <a:lnTo>
                    <a:pt x="0" y="1486"/>
                  </a:lnTo>
                  <a:lnTo>
                    <a:pt x="0" y="1755"/>
                  </a:lnTo>
                  <a:lnTo>
                    <a:pt x="856" y="1259"/>
                  </a:lnTo>
                  <a:lnTo>
                    <a:pt x="856" y="2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99176" y="4289425"/>
              <a:ext cx="1368425" cy="785813"/>
            </a:xfrm>
            <a:custGeom>
              <a:avLst/>
              <a:gdLst>
                <a:gd name="T0" fmla="*/ 626 w 862"/>
                <a:gd name="T1" fmla="*/ 0 h 495"/>
                <a:gd name="T2" fmla="*/ 0 w 862"/>
                <a:gd name="T3" fmla="*/ 356 h 495"/>
                <a:gd name="T4" fmla="*/ 237 w 862"/>
                <a:gd name="T5" fmla="*/ 495 h 495"/>
                <a:gd name="T6" fmla="*/ 237 w 862"/>
                <a:gd name="T7" fmla="*/ 495 h 495"/>
                <a:gd name="T8" fmla="*/ 84 w 862"/>
                <a:gd name="T9" fmla="*/ 407 h 495"/>
                <a:gd name="T10" fmla="*/ 237 w 862"/>
                <a:gd name="T11" fmla="*/ 495 h 495"/>
                <a:gd name="T12" fmla="*/ 862 w 862"/>
                <a:gd name="T13" fmla="*/ 134 h 495"/>
                <a:gd name="T14" fmla="*/ 626 w 862"/>
                <a:gd name="T1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495">
                  <a:moveTo>
                    <a:pt x="626" y="0"/>
                  </a:moveTo>
                  <a:lnTo>
                    <a:pt x="0" y="356"/>
                  </a:lnTo>
                  <a:lnTo>
                    <a:pt x="237" y="495"/>
                  </a:lnTo>
                  <a:lnTo>
                    <a:pt x="237" y="495"/>
                  </a:lnTo>
                  <a:lnTo>
                    <a:pt x="84" y="407"/>
                  </a:lnTo>
                  <a:lnTo>
                    <a:pt x="237" y="495"/>
                  </a:lnTo>
                  <a:lnTo>
                    <a:pt x="862" y="134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64038" y="2716213"/>
              <a:ext cx="374650" cy="647700"/>
            </a:xfrm>
            <a:custGeom>
              <a:avLst/>
              <a:gdLst>
                <a:gd name="T0" fmla="*/ 236 w 236"/>
                <a:gd name="T1" fmla="*/ 139 h 408"/>
                <a:gd name="T2" fmla="*/ 236 w 236"/>
                <a:gd name="T3" fmla="*/ 408 h 408"/>
                <a:gd name="T4" fmla="*/ 0 w 236"/>
                <a:gd name="T5" fmla="*/ 273 h 408"/>
                <a:gd name="T6" fmla="*/ 5 w 236"/>
                <a:gd name="T7" fmla="*/ 0 h 408"/>
                <a:gd name="T8" fmla="*/ 236 w 236"/>
                <a:gd name="T9" fmla="*/ 13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408">
                  <a:moveTo>
                    <a:pt x="236" y="139"/>
                  </a:moveTo>
                  <a:lnTo>
                    <a:pt x="236" y="408"/>
                  </a:lnTo>
                  <a:lnTo>
                    <a:pt x="0" y="273"/>
                  </a:lnTo>
                  <a:lnTo>
                    <a:pt x="5" y="0"/>
                  </a:lnTo>
                  <a:lnTo>
                    <a:pt x="236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8688" y="2151063"/>
              <a:ext cx="1360488" cy="1212850"/>
            </a:xfrm>
            <a:custGeom>
              <a:avLst/>
              <a:gdLst>
                <a:gd name="T0" fmla="*/ 237 w 857"/>
                <a:gd name="T1" fmla="*/ 356 h 764"/>
                <a:gd name="T2" fmla="*/ 0 w 857"/>
                <a:gd name="T3" fmla="*/ 495 h 764"/>
                <a:gd name="T4" fmla="*/ 0 w 857"/>
                <a:gd name="T5" fmla="*/ 764 h 764"/>
                <a:gd name="T6" fmla="*/ 237 w 857"/>
                <a:gd name="T7" fmla="*/ 629 h 764"/>
                <a:gd name="T8" fmla="*/ 857 w 857"/>
                <a:gd name="T9" fmla="*/ 268 h 764"/>
                <a:gd name="T10" fmla="*/ 857 w 857"/>
                <a:gd name="T11" fmla="*/ 0 h 764"/>
                <a:gd name="T12" fmla="*/ 237 w 857"/>
                <a:gd name="T13" fmla="*/ 35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7" h="764">
                  <a:moveTo>
                    <a:pt x="237" y="356"/>
                  </a:moveTo>
                  <a:lnTo>
                    <a:pt x="0" y="495"/>
                  </a:lnTo>
                  <a:lnTo>
                    <a:pt x="0" y="764"/>
                  </a:lnTo>
                  <a:lnTo>
                    <a:pt x="237" y="629"/>
                  </a:lnTo>
                  <a:lnTo>
                    <a:pt x="857" y="268"/>
                  </a:lnTo>
                  <a:lnTo>
                    <a:pt x="857" y="0"/>
                  </a:lnTo>
                  <a:lnTo>
                    <a:pt x="237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371976" y="1717675"/>
              <a:ext cx="3087688" cy="1219200"/>
            </a:xfrm>
            <a:custGeom>
              <a:avLst/>
              <a:gdLst>
                <a:gd name="T0" fmla="*/ 231 w 1945"/>
                <a:gd name="T1" fmla="*/ 495 h 768"/>
                <a:gd name="T2" fmla="*/ 231 w 1945"/>
                <a:gd name="T3" fmla="*/ 495 h 768"/>
                <a:gd name="T4" fmla="*/ 0 w 1945"/>
                <a:gd name="T5" fmla="*/ 629 h 768"/>
                <a:gd name="T6" fmla="*/ 0 w 1945"/>
                <a:gd name="T7" fmla="*/ 629 h 768"/>
                <a:gd name="T8" fmla="*/ 0 w 1945"/>
                <a:gd name="T9" fmla="*/ 629 h 768"/>
                <a:gd name="T10" fmla="*/ 231 w 1945"/>
                <a:gd name="T11" fmla="*/ 768 h 768"/>
                <a:gd name="T12" fmla="*/ 1088 w 1945"/>
                <a:gd name="T13" fmla="*/ 273 h 768"/>
                <a:gd name="T14" fmla="*/ 1709 w 1945"/>
                <a:gd name="T15" fmla="*/ 629 h 768"/>
                <a:gd name="T16" fmla="*/ 1945 w 1945"/>
                <a:gd name="T17" fmla="*/ 495 h 768"/>
                <a:gd name="T18" fmla="*/ 1084 w 1945"/>
                <a:gd name="T19" fmla="*/ 0 h 768"/>
                <a:gd name="T20" fmla="*/ 231 w 1945"/>
                <a:gd name="T21" fmla="*/ 49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5" h="768">
                  <a:moveTo>
                    <a:pt x="231" y="495"/>
                  </a:moveTo>
                  <a:lnTo>
                    <a:pt x="231" y="495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231" y="768"/>
                  </a:lnTo>
                  <a:lnTo>
                    <a:pt x="1088" y="273"/>
                  </a:lnTo>
                  <a:lnTo>
                    <a:pt x="1709" y="629"/>
                  </a:lnTo>
                  <a:lnTo>
                    <a:pt x="1945" y="495"/>
                  </a:lnTo>
                  <a:lnTo>
                    <a:pt x="1084" y="0"/>
                  </a:lnTo>
                  <a:lnTo>
                    <a:pt x="231" y="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99176" y="2151063"/>
              <a:ext cx="985838" cy="998538"/>
            </a:xfrm>
            <a:custGeom>
              <a:avLst/>
              <a:gdLst>
                <a:gd name="T0" fmla="*/ 0 w 621"/>
                <a:gd name="T1" fmla="*/ 268 h 629"/>
                <a:gd name="T2" fmla="*/ 621 w 621"/>
                <a:gd name="T3" fmla="*/ 629 h 629"/>
                <a:gd name="T4" fmla="*/ 621 w 621"/>
                <a:gd name="T5" fmla="*/ 356 h 629"/>
                <a:gd name="T6" fmla="*/ 621 w 621"/>
                <a:gd name="T7" fmla="*/ 356 h 629"/>
                <a:gd name="T8" fmla="*/ 621 w 621"/>
                <a:gd name="T9" fmla="*/ 532 h 629"/>
                <a:gd name="T10" fmla="*/ 621 w 621"/>
                <a:gd name="T11" fmla="*/ 356 h 629"/>
                <a:gd name="T12" fmla="*/ 0 w 621"/>
                <a:gd name="T13" fmla="*/ 0 h 629"/>
                <a:gd name="T14" fmla="*/ 0 w 621"/>
                <a:gd name="T15" fmla="*/ 26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1" h="629">
                  <a:moveTo>
                    <a:pt x="0" y="268"/>
                  </a:moveTo>
                  <a:lnTo>
                    <a:pt x="621" y="629"/>
                  </a:lnTo>
                  <a:lnTo>
                    <a:pt x="621" y="356"/>
                  </a:lnTo>
                  <a:lnTo>
                    <a:pt x="621" y="356"/>
                  </a:lnTo>
                  <a:lnTo>
                    <a:pt x="621" y="532"/>
                  </a:lnTo>
                  <a:lnTo>
                    <a:pt x="621" y="356"/>
                  </a:lnTo>
                  <a:lnTo>
                    <a:pt x="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9176" y="5075238"/>
              <a:ext cx="376238" cy="646113"/>
            </a:xfrm>
            <a:custGeom>
              <a:avLst/>
              <a:gdLst>
                <a:gd name="T0" fmla="*/ 0 w 237"/>
                <a:gd name="T1" fmla="*/ 134 h 407"/>
                <a:gd name="T2" fmla="*/ 237 w 237"/>
                <a:gd name="T3" fmla="*/ 0 h 407"/>
                <a:gd name="T4" fmla="*/ 237 w 237"/>
                <a:gd name="T5" fmla="*/ 269 h 407"/>
                <a:gd name="T6" fmla="*/ 0 w 237"/>
                <a:gd name="T7" fmla="*/ 407 h 407"/>
                <a:gd name="T8" fmla="*/ 0 w 237"/>
                <a:gd name="T9" fmla="*/ 13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407">
                  <a:moveTo>
                    <a:pt x="0" y="134"/>
                  </a:moveTo>
                  <a:lnTo>
                    <a:pt x="237" y="0"/>
                  </a:lnTo>
                  <a:lnTo>
                    <a:pt x="237" y="269"/>
                  </a:lnTo>
                  <a:lnTo>
                    <a:pt x="0" y="407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38688" y="4295775"/>
              <a:ext cx="1736725" cy="992188"/>
            </a:xfrm>
            <a:custGeom>
              <a:avLst/>
              <a:gdLst>
                <a:gd name="T0" fmla="*/ 626 w 1094"/>
                <a:gd name="T1" fmla="*/ 491 h 625"/>
                <a:gd name="T2" fmla="*/ 857 w 1094"/>
                <a:gd name="T3" fmla="*/ 625 h 625"/>
                <a:gd name="T4" fmla="*/ 1094 w 1094"/>
                <a:gd name="T5" fmla="*/ 491 h 625"/>
                <a:gd name="T6" fmla="*/ 857 w 1094"/>
                <a:gd name="T7" fmla="*/ 357 h 625"/>
                <a:gd name="T8" fmla="*/ 237 w 1094"/>
                <a:gd name="T9" fmla="*/ 0 h 625"/>
                <a:gd name="T10" fmla="*/ 0 w 1094"/>
                <a:gd name="T11" fmla="*/ 135 h 625"/>
                <a:gd name="T12" fmla="*/ 626 w 1094"/>
                <a:gd name="T13" fmla="*/ 49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25">
                  <a:moveTo>
                    <a:pt x="626" y="491"/>
                  </a:moveTo>
                  <a:lnTo>
                    <a:pt x="857" y="625"/>
                  </a:lnTo>
                  <a:lnTo>
                    <a:pt x="1094" y="491"/>
                  </a:lnTo>
                  <a:lnTo>
                    <a:pt x="857" y="357"/>
                  </a:lnTo>
                  <a:lnTo>
                    <a:pt x="237" y="0"/>
                  </a:lnTo>
                  <a:lnTo>
                    <a:pt x="0" y="135"/>
                  </a:lnTo>
                  <a:lnTo>
                    <a:pt x="626" y="49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71976" y="3149600"/>
              <a:ext cx="1727200" cy="2571750"/>
            </a:xfrm>
            <a:custGeom>
              <a:avLst/>
              <a:gdLst>
                <a:gd name="T0" fmla="*/ 852 w 1088"/>
                <a:gd name="T1" fmla="*/ 1482 h 1620"/>
                <a:gd name="T2" fmla="*/ 852 w 1088"/>
                <a:gd name="T3" fmla="*/ 1482 h 1620"/>
                <a:gd name="T4" fmla="*/ 1088 w 1088"/>
                <a:gd name="T5" fmla="*/ 1620 h 1620"/>
                <a:gd name="T6" fmla="*/ 1088 w 1088"/>
                <a:gd name="T7" fmla="*/ 1620 h 1620"/>
                <a:gd name="T8" fmla="*/ 1088 w 1088"/>
                <a:gd name="T9" fmla="*/ 1620 h 1620"/>
                <a:gd name="T10" fmla="*/ 1088 w 1088"/>
                <a:gd name="T11" fmla="*/ 1347 h 1620"/>
                <a:gd name="T12" fmla="*/ 231 w 1088"/>
                <a:gd name="T13" fmla="*/ 857 h 1620"/>
                <a:gd name="T14" fmla="*/ 231 w 1088"/>
                <a:gd name="T15" fmla="*/ 135 h 1620"/>
                <a:gd name="T16" fmla="*/ 0 w 1088"/>
                <a:gd name="T17" fmla="*/ 0 h 1620"/>
                <a:gd name="T18" fmla="*/ 0 w 1088"/>
                <a:gd name="T19" fmla="*/ 991 h 1620"/>
                <a:gd name="T20" fmla="*/ 852 w 1088"/>
                <a:gd name="T21" fmla="*/ 1482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8" h="1620">
                  <a:moveTo>
                    <a:pt x="852" y="1482"/>
                  </a:moveTo>
                  <a:lnTo>
                    <a:pt x="852" y="1482"/>
                  </a:lnTo>
                  <a:lnTo>
                    <a:pt x="1088" y="1620"/>
                  </a:lnTo>
                  <a:lnTo>
                    <a:pt x="1088" y="1620"/>
                  </a:lnTo>
                  <a:lnTo>
                    <a:pt x="1088" y="1620"/>
                  </a:lnTo>
                  <a:lnTo>
                    <a:pt x="1088" y="1347"/>
                  </a:lnTo>
                  <a:lnTo>
                    <a:pt x="231" y="857"/>
                  </a:lnTo>
                  <a:lnTo>
                    <a:pt x="231" y="135"/>
                  </a:lnTo>
                  <a:lnTo>
                    <a:pt x="0" y="0"/>
                  </a:lnTo>
                  <a:lnTo>
                    <a:pt x="0" y="991"/>
                  </a:lnTo>
                  <a:lnTo>
                    <a:pt x="852" y="14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38688" y="3149600"/>
              <a:ext cx="376238" cy="1360488"/>
            </a:xfrm>
            <a:custGeom>
              <a:avLst/>
              <a:gdLst>
                <a:gd name="T0" fmla="*/ 237 w 237"/>
                <a:gd name="T1" fmla="*/ 722 h 857"/>
                <a:gd name="T2" fmla="*/ 237 w 237"/>
                <a:gd name="T3" fmla="*/ 0 h 857"/>
                <a:gd name="T4" fmla="*/ 0 w 237"/>
                <a:gd name="T5" fmla="*/ 135 h 857"/>
                <a:gd name="T6" fmla="*/ 0 w 237"/>
                <a:gd name="T7" fmla="*/ 135 h 857"/>
                <a:gd name="T8" fmla="*/ 153 w 237"/>
                <a:gd name="T9" fmla="*/ 47 h 857"/>
                <a:gd name="T10" fmla="*/ 0 w 237"/>
                <a:gd name="T11" fmla="*/ 135 h 857"/>
                <a:gd name="T12" fmla="*/ 0 w 237"/>
                <a:gd name="T13" fmla="*/ 857 h 857"/>
                <a:gd name="T14" fmla="*/ 237 w 237"/>
                <a:gd name="T15" fmla="*/ 72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857">
                  <a:moveTo>
                    <a:pt x="237" y="722"/>
                  </a:moveTo>
                  <a:lnTo>
                    <a:pt x="237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53" y="47"/>
                  </a:lnTo>
                  <a:lnTo>
                    <a:pt x="0" y="135"/>
                  </a:lnTo>
                  <a:lnTo>
                    <a:pt x="0" y="857"/>
                  </a:lnTo>
                  <a:lnTo>
                    <a:pt x="237" y="7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61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5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nKom 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4948" y="6387525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46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1788" y="371789"/>
            <a:ext cx="11820211" cy="61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96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1789"/>
            <a:ext cx="11820211" cy="61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10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1789" y="371788"/>
            <a:ext cx="11448422" cy="648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59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Slide">
    <p:bg>
      <p:bgPr>
        <a:solidFill>
          <a:srgbClr val="010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81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" y="-338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" name="Picture 30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780" b="20279"/>
          <a:stretch/>
        </p:blipFill>
        <p:spPr>
          <a:xfrm>
            <a:off x="6182836" y="4061873"/>
            <a:ext cx="5552539" cy="2795789"/>
          </a:xfrm>
          <a:prstGeom prst="rect">
            <a:avLst/>
          </a:prstGeom>
        </p:spPr>
      </p:pic>
      <p:sp>
        <p:nvSpPr>
          <p:cNvPr id="4" name="Hexagon 3"/>
          <p:cNvSpPr/>
          <p:nvPr userDrawn="1"/>
        </p:nvSpPr>
        <p:spPr bwMode="auto">
          <a:xfrm rot="5400000">
            <a:off x="7558957" y="1752494"/>
            <a:ext cx="4544142" cy="3952291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"/>
                      </a14:imgEffect>
                      <a14:imgEffect>
                        <a14:colorTemperature colorTemp="4031"/>
                      </a14:imgEffect>
                      <a14:imgEffect>
                        <a14:saturation sat="30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78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010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6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" y="-338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" name="Picture 30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780" b="20279"/>
          <a:stretch/>
        </p:blipFill>
        <p:spPr>
          <a:xfrm>
            <a:off x="6182836" y="4061873"/>
            <a:ext cx="5552539" cy="27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1789" y="371789"/>
            <a:ext cx="11448422" cy="61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76755" y="51655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>
                <a:solidFill>
                  <a:schemeClr val="tx1">
                    <a:alpha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 A R K  0 3   P R E S E N T A T I O N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31618" y="6480277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b="1" i="0" smtClean="0">
                <a:solidFill>
                  <a:schemeClr val="tx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algn="l"/>
              <a:t>‹#›</a:t>
            </a:fld>
            <a:endParaRPr lang="en-US" sz="1000" b="1" i="0" dirty="0">
              <a:solidFill>
                <a:schemeClr val="tx1">
                  <a:alpha val="50000"/>
                </a:schemeClr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68563" y="6525976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i="0" dirty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</a:t>
            </a:r>
            <a:r>
              <a:rPr lang="en-US" sz="1000" b="1" i="0" baseline="0" dirty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NUMBER</a:t>
            </a:r>
            <a:endParaRPr lang="en-US" sz="1000" b="1" i="0" dirty="0">
              <a:solidFill>
                <a:schemeClr val="tx1">
                  <a:alpha val="30000"/>
                </a:schemeClr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63321" y="6525976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</a:t>
            </a:r>
            <a:r>
              <a:rPr lang="en-US" sz="1000" b="1" i="0" baseline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MARKZUGELBERG</a:t>
            </a:r>
            <a:endParaRPr lang="en-US" sz="1000" b="1" i="0" dirty="0">
              <a:solidFill>
                <a:schemeClr val="tx1">
                  <a:alpha val="30000"/>
                </a:schemeClr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60" r:id="rId4"/>
    <p:sldLayoutId id="2147483816" r:id="rId5"/>
    <p:sldLayoutId id="2147483830" r:id="rId6"/>
    <p:sldLayoutId id="2147483822" r:id="rId7"/>
    <p:sldLayoutId id="2147483829" r:id="rId8"/>
    <p:sldLayoutId id="2147483825" r:id="rId9"/>
    <p:sldLayoutId id="2147483823" r:id="rId10"/>
    <p:sldLayoutId id="2147483811" r:id="rId11"/>
    <p:sldLayoutId id="2147483818" r:id="rId12"/>
    <p:sldLayoutId id="2147483831" r:id="rId13"/>
    <p:sldLayoutId id="2147483819" r:id="rId14"/>
    <p:sldLayoutId id="2147483820" r:id="rId15"/>
    <p:sldLayoutId id="2147483824" r:id="rId16"/>
    <p:sldLayoutId id="2147483827" r:id="rId17"/>
    <p:sldLayoutId id="214748382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eworthy Light" charset="0"/>
          <a:ea typeface="Noteworthy Light" charset="0"/>
          <a:cs typeface="Noteworthy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5D2D08-3BEA-A0D8-EF85-1676EE49A92F}"/>
              </a:ext>
            </a:extLst>
          </p:cNvPr>
          <p:cNvSpPr/>
          <p:nvPr/>
        </p:nvSpPr>
        <p:spPr bwMode="auto">
          <a:xfrm rot="3681879">
            <a:off x="1856076" y="-6512762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39000">
                <a:srgbClr val="02058F"/>
              </a:gs>
              <a:gs pos="62000">
                <a:schemeClr val="accent1">
                  <a:alpha val="40725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0186C-C830-994B-2739-9801984D3884}"/>
              </a:ext>
            </a:extLst>
          </p:cNvPr>
          <p:cNvSpPr/>
          <p:nvPr/>
        </p:nvSpPr>
        <p:spPr bwMode="auto">
          <a:xfrm rot="3554323">
            <a:off x="8334255" y="1342637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39000">
                <a:srgbClr val="02058F"/>
              </a:gs>
              <a:gs pos="79000">
                <a:schemeClr val="accent4">
                  <a:alpha val="61647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39EFC9-C7D4-9EDE-66CA-82E5E2403385}"/>
              </a:ext>
            </a:extLst>
          </p:cNvPr>
          <p:cNvSpPr/>
          <p:nvPr/>
        </p:nvSpPr>
        <p:spPr bwMode="auto">
          <a:xfrm rot="3554323">
            <a:off x="7508916" y="209186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39000">
                <a:srgbClr val="02058F"/>
              </a:gs>
              <a:gs pos="62000">
                <a:schemeClr val="accent1">
                  <a:alpha val="40725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3A2E41-A78C-AD83-1531-69FEC8F5D5DB}"/>
              </a:ext>
            </a:extLst>
          </p:cNvPr>
          <p:cNvSpPr/>
          <p:nvPr/>
        </p:nvSpPr>
        <p:spPr bwMode="auto">
          <a:xfrm rot="3554323">
            <a:off x="6344601" y="-1153128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6000">
                <a:schemeClr val="accent2"/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9" name="TextBox 8"/>
          <p:cNvSpPr txBox="1"/>
          <p:nvPr/>
        </p:nvSpPr>
        <p:spPr>
          <a:xfrm>
            <a:off x="499168" y="4633409"/>
            <a:ext cx="6485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Lauma Muižniece</a:t>
            </a:r>
            <a:br>
              <a:rPr lang="lv-LV" sz="160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</a:br>
            <a:r>
              <a:rPr lang="lv-LV" sz="160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Direktore</a:t>
            </a:r>
            <a:br>
              <a:rPr lang="lv-LV" sz="160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</a:br>
            <a:r>
              <a:rPr lang="lv-LV" sz="160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Latvijas Zinātnes padome</a:t>
            </a:r>
            <a:br>
              <a:rPr lang="lv-LV" sz="1200" i="1" dirty="0">
                <a:solidFill>
                  <a:schemeClr val="accent1"/>
                </a:solidFill>
              </a:rPr>
            </a:br>
            <a:endParaRPr lang="en-US" sz="1200" dirty="0">
              <a:solidFill>
                <a:schemeClr val="accent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9168" y="3188417"/>
            <a:ext cx="7071896" cy="1323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lv-LV" sz="3600" b="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LATVIJAS ZINĀTNES PADOMES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3600" b="0" dirty="0">
                <a:solidFill>
                  <a:schemeClr val="accent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STRATĒĢISKĀS PRIORITĀTES</a:t>
            </a:r>
            <a:endParaRPr lang="en-US" sz="3600" b="0" dirty="0">
              <a:solidFill>
                <a:schemeClr val="accent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68" y="577218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cs typeface="Source Sans Pro" charset="0"/>
              </a:rPr>
              <a:t>19/04/2023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Source Sans Pro Light" panose="020B0503030403020204" pitchFamily="34" charset="0"/>
              <a:ea typeface="Source Sans Pro Light" panose="020B0503030403020204" pitchFamily="34" charset="0"/>
              <a:cs typeface="Source Sans Pro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4A068A0-C34D-F56B-38B7-0A5D95661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3" t="27035" r="22332" b="10816"/>
          <a:stretch/>
        </p:blipFill>
        <p:spPr>
          <a:xfrm>
            <a:off x="8824886" y="178498"/>
            <a:ext cx="1290918" cy="1465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77B46-33CC-DB11-C1A2-EE84BF223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780" b="20279"/>
          <a:stretch/>
        </p:blipFill>
        <p:spPr>
          <a:xfrm>
            <a:off x="6384716" y="3928720"/>
            <a:ext cx="5552539" cy="2795789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FB5899-D066-1661-A4C7-0C694FD452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9" y="79837"/>
            <a:ext cx="2506522" cy="16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0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98B27B4-8641-7CB3-476A-F135E6017F9B}"/>
              </a:ext>
            </a:extLst>
          </p:cNvPr>
          <p:cNvSpPr/>
          <p:nvPr/>
        </p:nvSpPr>
        <p:spPr bwMode="auto">
          <a:xfrm rot="16200000">
            <a:off x="4811072" y="-6190116"/>
            <a:ext cx="2630819" cy="1235271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1000">
                <a:srgbClr val="02058F"/>
              </a:gs>
              <a:gs pos="79000">
                <a:schemeClr val="accent4">
                  <a:alpha val="61647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E54C36-BE2D-909F-7E0B-1858DBD8E058}"/>
              </a:ext>
            </a:extLst>
          </p:cNvPr>
          <p:cNvGrpSpPr/>
          <p:nvPr/>
        </p:nvGrpSpPr>
        <p:grpSpPr>
          <a:xfrm>
            <a:off x="4891142" y="2913004"/>
            <a:ext cx="2592583" cy="5825708"/>
            <a:chOff x="4663118" y="2393892"/>
            <a:chExt cx="2592583" cy="58257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BD2B4F-802D-03FD-E372-8A02E743A1AE}"/>
                </a:ext>
              </a:extLst>
            </p:cNvPr>
            <p:cNvGrpSpPr/>
            <p:nvPr/>
          </p:nvGrpSpPr>
          <p:grpSpPr>
            <a:xfrm>
              <a:off x="6078047" y="3219167"/>
              <a:ext cx="325400" cy="5000433"/>
              <a:chOff x="6078047" y="3219167"/>
              <a:chExt cx="325400" cy="5000433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981DE27F-9DD2-BF5B-79AC-DAC3B83B5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3219167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552CA2F4-3AB2-A9ED-47D0-376DD65A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4913985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80E9F4-37FE-BCFB-F916-380B2AA45B7D}"/>
                </a:ext>
              </a:extLst>
            </p:cNvPr>
            <p:cNvGrpSpPr/>
            <p:nvPr/>
          </p:nvGrpSpPr>
          <p:grpSpPr>
            <a:xfrm>
              <a:off x="6078047" y="3058083"/>
              <a:ext cx="1177654" cy="641823"/>
              <a:chOff x="6078047" y="3058083"/>
              <a:chExt cx="1177654" cy="641823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72477851-61D4-18C1-8CD3-E6F15989C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3219167"/>
                <a:ext cx="830331" cy="325400"/>
              </a:xfrm>
              <a:custGeom>
                <a:avLst/>
                <a:gdLst>
                  <a:gd name="T0" fmla="*/ 740 w 740"/>
                  <a:gd name="T1" fmla="*/ 290 h 290"/>
                  <a:gd name="T2" fmla="*/ 0 w 740"/>
                  <a:gd name="T3" fmla="*/ 290 h 290"/>
                  <a:gd name="T4" fmla="*/ 290 w 740"/>
                  <a:gd name="T5" fmla="*/ 0 h 290"/>
                  <a:gd name="T6" fmla="*/ 740 w 740"/>
                  <a:gd name="T7" fmla="*/ 0 h 290"/>
                  <a:gd name="T8" fmla="*/ 740 w 740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" h="290">
                    <a:moveTo>
                      <a:pt x="740" y="290"/>
                    </a:moveTo>
                    <a:lnTo>
                      <a:pt x="0" y="290"/>
                    </a:lnTo>
                    <a:lnTo>
                      <a:pt x="290" y="0"/>
                    </a:lnTo>
                    <a:lnTo>
                      <a:pt x="740" y="0"/>
                    </a:lnTo>
                    <a:lnTo>
                      <a:pt x="740" y="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8893B234-8822-EBB9-0BAA-554578AF1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860" y="3058083"/>
                <a:ext cx="347841" cy="641823"/>
              </a:xfrm>
              <a:custGeom>
                <a:avLst/>
                <a:gdLst>
                  <a:gd name="T0" fmla="*/ 310 w 310"/>
                  <a:gd name="T1" fmla="*/ 286 h 572"/>
                  <a:gd name="T2" fmla="*/ 0 w 310"/>
                  <a:gd name="T3" fmla="*/ 0 h 572"/>
                  <a:gd name="T4" fmla="*/ 0 w 310"/>
                  <a:gd name="T5" fmla="*/ 286 h 572"/>
                  <a:gd name="T6" fmla="*/ 0 w 310"/>
                  <a:gd name="T7" fmla="*/ 572 h 572"/>
                  <a:gd name="T8" fmla="*/ 310 w 310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2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2"/>
                    </a:lnTo>
                    <a:lnTo>
                      <a:pt x="310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7918385-54B6-80CA-1BC3-5759FD70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75" y="2393892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BC849-C577-0A90-9501-BF6695FC87C5}"/>
                </a:ext>
              </a:extLst>
            </p:cNvPr>
            <p:cNvGrpSpPr/>
            <p:nvPr/>
          </p:nvGrpSpPr>
          <p:grpSpPr>
            <a:xfrm>
              <a:off x="5680835" y="2556014"/>
              <a:ext cx="325400" cy="4310382"/>
              <a:chOff x="5680835" y="2556014"/>
              <a:chExt cx="325400" cy="4310382"/>
            </a:xfrm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24AE153E-9588-B07E-A75B-639C22284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2556014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A42956C-8A14-E2F8-2612-DDE5E02B4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4256463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D8A0A9-E503-1791-C1CF-08362CDAAFC7}"/>
                </a:ext>
              </a:extLst>
            </p:cNvPr>
            <p:cNvGrpSpPr/>
            <p:nvPr/>
          </p:nvGrpSpPr>
          <p:grpSpPr>
            <a:xfrm>
              <a:off x="5283622" y="4903226"/>
              <a:ext cx="325400" cy="1956500"/>
              <a:chOff x="5283622" y="4903226"/>
              <a:chExt cx="325400" cy="1956500"/>
            </a:xfrm>
          </p:grpSpPr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237B2537-73C0-E847-B34F-1894814D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4903226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A8D71F74-6C1F-7C1A-50CA-46A7541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5254045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C7F10B-CDF7-DF46-7694-C23CA7E2F2E8}"/>
                </a:ext>
              </a:extLst>
            </p:cNvPr>
            <p:cNvGrpSpPr/>
            <p:nvPr/>
          </p:nvGrpSpPr>
          <p:grpSpPr>
            <a:xfrm>
              <a:off x="4899875" y="2393892"/>
              <a:ext cx="1106360" cy="642946"/>
              <a:chOff x="4899875" y="2393892"/>
              <a:chExt cx="1106360" cy="642946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3D9306B-22B6-CF7D-4FA6-D61F3C57F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810" y="2556014"/>
                <a:ext cx="794425" cy="326522"/>
              </a:xfrm>
              <a:custGeom>
                <a:avLst/>
                <a:gdLst>
                  <a:gd name="T0" fmla="*/ 0 w 708"/>
                  <a:gd name="T1" fmla="*/ 291 h 291"/>
                  <a:gd name="T2" fmla="*/ 708 w 708"/>
                  <a:gd name="T3" fmla="*/ 291 h 291"/>
                  <a:gd name="T4" fmla="*/ 418 w 708"/>
                  <a:gd name="T5" fmla="*/ 0 h 291"/>
                  <a:gd name="T6" fmla="*/ 0 w 708"/>
                  <a:gd name="T7" fmla="*/ 0 h 291"/>
                  <a:gd name="T8" fmla="*/ 0 w 708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291">
                    <a:moveTo>
                      <a:pt x="0" y="291"/>
                    </a:moveTo>
                    <a:lnTo>
                      <a:pt x="708" y="291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DED1416-CDA5-46E0-9608-39E16A06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875" y="2393892"/>
                <a:ext cx="347841" cy="642946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38DBF1-8622-10B5-FA41-47F200796C69}"/>
                </a:ext>
              </a:extLst>
            </p:cNvPr>
            <p:cNvGrpSpPr/>
            <p:nvPr/>
          </p:nvGrpSpPr>
          <p:grpSpPr>
            <a:xfrm>
              <a:off x="4663118" y="4740194"/>
              <a:ext cx="945904" cy="641823"/>
              <a:chOff x="4663118" y="4740194"/>
              <a:chExt cx="945904" cy="641823"/>
            </a:xfrm>
          </p:grpSpPr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D78645EB-5D54-3F9B-FC39-086E5E95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053" y="4903226"/>
                <a:ext cx="633969" cy="325400"/>
              </a:xfrm>
              <a:custGeom>
                <a:avLst/>
                <a:gdLst>
                  <a:gd name="T0" fmla="*/ 0 w 565"/>
                  <a:gd name="T1" fmla="*/ 290 h 290"/>
                  <a:gd name="T2" fmla="*/ 565 w 565"/>
                  <a:gd name="T3" fmla="*/ 290 h 290"/>
                  <a:gd name="T4" fmla="*/ 275 w 565"/>
                  <a:gd name="T5" fmla="*/ 0 h 290"/>
                  <a:gd name="T6" fmla="*/ 0 w 565"/>
                  <a:gd name="T7" fmla="*/ 0 h 290"/>
                  <a:gd name="T8" fmla="*/ 0 w 565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0">
                    <a:moveTo>
                      <a:pt x="0" y="290"/>
                    </a:moveTo>
                    <a:lnTo>
                      <a:pt x="565" y="290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BF3FCB26-09F6-F51E-3293-433C2354A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118" y="4740194"/>
                <a:ext cx="352330" cy="641823"/>
              </a:xfrm>
              <a:custGeom>
                <a:avLst/>
                <a:gdLst>
                  <a:gd name="T0" fmla="*/ 0 w 314"/>
                  <a:gd name="T1" fmla="*/ 286 h 572"/>
                  <a:gd name="T2" fmla="*/ 314 w 314"/>
                  <a:gd name="T3" fmla="*/ 0 h 572"/>
                  <a:gd name="T4" fmla="*/ 314 w 314"/>
                  <a:gd name="T5" fmla="*/ 286 h 572"/>
                  <a:gd name="T6" fmla="*/ 314 w 314"/>
                  <a:gd name="T7" fmla="*/ 572 h 572"/>
                  <a:gd name="T8" fmla="*/ 0 w 314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2">
                    <a:moveTo>
                      <a:pt x="0" y="286"/>
                    </a:moveTo>
                    <a:lnTo>
                      <a:pt x="314" y="0"/>
                    </a:lnTo>
                    <a:lnTo>
                      <a:pt x="314" y="286"/>
                    </a:lnTo>
                    <a:lnTo>
                      <a:pt x="314" y="572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B1D937F-86C2-F352-6BD5-3889626766BF}"/>
              </a:ext>
            </a:extLst>
          </p:cNvPr>
          <p:cNvSpPr/>
          <p:nvPr/>
        </p:nvSpPr>
        <p:spPr>
          <a:xfrm>
            <a:off x="225804" y="2488739"/>
            <a:ext cx="4486930" cy="1369606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LZP tīmekļa vietnes </a:t>
            </a:r>
            <a:r>
              <a:rPr lang="lv-LV" sz="2800" b="1" kern="0" dirty="0" err="1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www.lzp.gov.lv</a:t>
            </a: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 skatījumu skaita pieaugums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DFCCBC1-0DCD-4B76-39D6-0072AF63D0F6}"/>
              </a:ext>
            </a:extLst>
          </p:cNvPr>
          <p:cNvSpPr txBox="1"/>
          <p:nvPr/>
        </p:nvSpPr>
        <p:spPr>
          <a:xfrm>
            <a:off x="3662757" y="525455"/>
            <a:ext cx="5937428" cy="59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85000" lnSpcReduction="10000"/>
          </a:bodyPr>
          <a:lstStyle/>
          <a:p>
            <a:pPr defTabSz="777240">
              <a:lnSpc>
                <a:spcPct val="72000"/>
              </a:lnSpc>
              <a:defRPr sz="41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lv-LV" sz="3600" b="1" dirty="0"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Sasniedzamais rezultāts un rādītāji</a:t>
            </a:r>
            <a:endParaRPr sz="3600" b="1" dirty="0"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81BBCC-1684-E622-1E70-9AE2ADEC150D}"/>
              </a:ext>
            </a:extLst>
          </p:cNvPr>
          <p:cNvSpPr/>
          <p:nvPr/>
        </p:nvSpPr>
        <p:spPr>
          <a:xfrm>
            <a:off x="7400089" y="3496031"/>
            <a:ext cx="4486930" cy="1369606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Uzlabojusies sabiedrības informētība un attieksme pret zinātni</a:t>
            </a:r>
            <a:endParaRPr lang="lv-LV" sz="10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50490F-F02F-BC3D-F139-7B56C13915A2}"/>
              </a:ext>
            </a:extLst>
          </p:cNvPr>
          <p:cNvSpPr/>
          <p:nvPr/>
        </p:nvSpPr>
        <p:spPr>
          <a:xfrm>
            <a:off x="219071" y="4547796"/>
            <a:ext cx="4486930" cy="1369606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LZP sociālo tīklu kontu sekotāju skaita, iesaistes pieaugums</a:t>
            </a:r>
            <a:endParaRPr lang="en-US" sz="28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360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1828724" y="134710"/>
            <a:ext cx="9412254" cy="65885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1871" flipH="1">
            <a:off x="4660751" y="1050946"/>
            <a:ext cx="6878113" cy="7639032"/>
          </a:xfrm>
          <a:prstGeom prst="rect">
            <a:avLst/>
          </a:prstGeom>
        </p:spPr>
      </p:pic>
      <p:sp>
        <p:nvSpPr>
          <p:cNvPr id="55" name="Rectangle 2"/>
          <p:cNvSpPr/>
          <p:nvPr/>
        </p:nvSpPr>
        <p:spPr bwMode="auto">
          <a:xfrm rot="3182387">
            <a:off x="499449" y="876507"/>
            <a:ext cx="5996989" cy="7987913"/>
          </a:xfrm>
          <a:custGeom>
            <a:avLst/>
            <a:gdLst>
              <a:gd name="connsiteX0" fmla="*/ 0 w 2442117"/>
              <a:gd name="connsiteY0" fmla="*/ 0 h 2096429"/>
              <a:gd name="connsiteX1" fmla="*/ 2442117 w 2442117"/>
              <a:gd name="connsiteY1" fmla="*/ 0 h 2096429"/>
              <a:gd name="connsiteX2" fmla="*/ 2442117 w 2442117"/>
              <a:gd name="connsiteY2" fmla="*/ 2096429 h 2096429"/>
              <a:gd name="connsiteX3" fmla="*/ 0 w 2442117"/>
              <a:gd name="connsiteY3" fmla="*/ 2096429 h 2096429"/>
              <a:gd name="connsiteX4" fmla="*/ 0 w 2442117"/>
              <a:gd name="connsiteY4" fmla="*/ 0 h 2096429"/>
              <a:gd name="connsiteX0" fmla="*/ 612508 w 2442117"/>
              <a:gd name="connsiteY0" fmla="*/ 0 h 4412690"/>
              <a:gd name="connsiteX1" fmla="*/ 2442117 w 2442117"/>
              <a:gd name="connsiteY1" fmla="*/ 2316261 h 4412690"/>
              <a:gd name="connsiteX2" fmla="*/ 2442117 w 2442117"/>
              <a:gd name="connsiteY2" fmla="*/ 4412690 h 4412690"/>
              <a:gd name="connsiteX3" fmla="*/ 0 w 2442117"/>
              <a:gd name="connsiteY3" fmla="*/ 4412690 h 4412690"/>
              <a:gd name="connsiteX4" fmla="*/ 612508 w 2442117"/>
              <a:gd name="connsiteY4" fmla="*/ 0 h 4412690"/>
              <a:gd name="connsiteX0" fmla="*/ 612508 w 2442117"/>
              <a:gd name="connsiteY0" fmla="*/ 68102 h 4480792"/>
              <a:gd name="connsiteX1" fmla="*/ 2296448 w 2442117"/>
              <a:gd name="connsiteY1" fmla="*/ 0 h 4480792"/>
              <a:gd name="connsiteX2" fmla="*/ 2442117 w 2442117"/>
              <a:gd name="connsiteY2" fmla="*/ 4480792 h 4480792"/>
              <a:gd name="connsiteX3" fmla="*/ 0 w 2442117"/>
              <a:gd name="connsiteY3" fmla="*/ 4480792 h 4480792"/>
              <a:gd name="connsiteX4" fmla="*/ 612508 w 2442117"/>
              <a:gd name="connsiteY4" fmla="*/ 68102 h 4480792"/>
              <a:gd name="connsiteX0" fmla="*/ 612508 w 2442117"/>
              <a:gd name="connsiteY0" fmla="*/ 84011 h 4496701"/>
              <a:gd name="connsiteX1" fmla="*/ 2296448 w 2442117"/>
              <a:gd name="connsiteY1" fmla="*/ 15909 h 4496701"/>
              <a:gd name="connsiteX2" fmla="*/ 2442117 w 2442117"/>
              <a:gd name="connsiteY2" fmla="*/ 4496701 h 4496701"/>
              <a:gd name="connsiteX3" fmla="*/ 0 w 2442117"/>
              <a:gd name="connsiteY3" fmla="*/ 4496701 h 4496701"/>
              <a:gd name="connsiteX4" fmla="*/ 612508 w 2442117"/>
              <a:gd name="connsiteY4" fmla="*/ 84011 h 4496701"/>
              <a:gd name="connsiteX0" fmla="*/ 612508 w 2442117"/>
              <a:gd name="connsiteY0" fmla="*/ 90474 h 4503164"/>
              <a:gd name="connsiteX1" fmla="*/ 2296448 w 2442117"/>
              <a:gd name="connsiteY1" fmla="*/ 22372 h 4503164"/>
              <a:gd name="connsiteX2" fmla="*/ 2442117 w 2442117"/>
              <a:gd name="connsiteY2" fmla="*/ 4503164 h 4503164"/>
              <a:gd name="connsiteX3" fmla="*/ 0 w 2442117"/>
              <a:gd name="connsiteY3" fmla="*/ 4503164 h 4503164"/>
              <a:gd name="connsiteX4" fmla="*/ 612508 w 2442117"/>
              <a:gd name="connsiteY4" fmla="*/ 90474 h 4503164"/>
              <a:gd name="connsiteX0" fmla="*/ 612508 w 2577012"/>
              <a:gd name="connsiteY0" fmla="*/ 90474 h 5232668"/>
              <a:gd name="connsiteX1" fmla="*/ 2296448 w 2577012"/>
              <a:gd name="connsiteY1" fmla="*/ 22372 h 5232668"/>
              <a:gd name="connsiteX2" fmla="*/ 2577012 w 2577012"/>
              <a:gd name="connsiteY2" fmla="*/ 5232668 h 5232668"/>
              <a:gd name="connsiteX3" fmla="*/ 0 w 2577012"/>
              <a:gd name="connsiteY3" fmla="*/ 4503164 h 5232668"/>
              <a:gd name="connsiteX4" fmla="*/ 612508 w 2577012"/>
              <a:gd name="connsiteY4" fmla="*/ 90474 h 5232668"/>
              <a:gd name="connsiteX0" fmla="*/ 2622274 w 4586778"/>
              <a:gd name="connsiteY0" fmla="*/ 90474 h 6116925"/>
              <a:gd name="connsiteX1" fmla="*/ 4306214 w 4586778"/>
              <a:gd name="connsiteY1" fmla="*/ 22372 h 6116925"/>
              <a:gd name="connsiteX2" fmla="*/ 4586778 w 4586778"/>
              <a:gd name="connsiteY2" fmla="*/ 5232668 h 6116925"/>
              <a:gd name="connsiteX3" fmla="*/ 0 w 4586778"/>
              <a:gd name="connsiteY3" fmla="*/ 6116925 h 6116925"/>
              <a:gd name="connsiteX4" fmla="*/ 2622274 w 4586778"/>
              <a:gd name="connsiteY4" fmla="*/ 90474 h 6116925"/>
              <a:gd name="connsiteX0" fmla="*/ 2622274 w 5404762"/>
              <a:gd name="connsiteY0" fmla="*/ 90474 h 6116925"/>
              <a:gd name="connsiteX1" fmla="*/ 4306214 w 5404762"/>
              <a:gd name="connsiteY1" fmla="*/ 22372 h 6116925"/>
              <a:gd name="connsiteX2" fmla="*/ 5404762 w 5404762"/>
              <a:gd name="connsiteY2" fmla="*/ 4145597 h 6116925"/>
              <a:gd name="connsiteX3" fmla="*/ 0 w 5404762"/>
              <a:gd name="connsiteY3" fmla="*/ 6116925 h 6116925"/>
              <a:gd name="connsiteX4" fmla="*/ 2622274 w 5404762"/>
              <a:gd name="connsiteY4" fmla="*/ 90474 h 6116925"/>
              <a:gd name="connsiteX0" fmla="*/ 2622274 w 5789140"/>
              <a:gd name="connsiteY0" fmla="*/ 90474 h 6116925"/>
              <a:gd name="connsiteX1" fmla="*/ 4306214 w 5789140"/>
              <a:gd name="connsiteY1" fmla="*/ 22372 h 6116925"/>
              <a:gd name="connsiteX2" fmla="*/ 5789140 w 5789140"/>
              <a:gd name="connsiteY2" fmla="*/ 3653318 h 6116925"/>
              <a:gd name="connsiteX3" fmla="*/ 0 w 5789140"/>
              <a:gd name="connsiteY3" fmla="*/ 6116925 h 6116925"/>
              <a:gd name="connsiteX4" fmla="*/ 2622274 w 5789140"/>
              <a:gd name="connsiteY4" fmla="*/ 90474 h 6116925"/>
              <a:gd name="connsiteX0" fmla="*/ 2622274 w 5996989"/>
              <a:gd name="connsiteY0" fmla="*/ 90474 h 6116925"/>
              <a:gd name="connsiteX1" fmla="*/ 4306214 w 5996989"/>
              <a:gd name="connsiteY1" fmla="*/ 22372 h 6116925"/>
              <a:gd name="connsiteX2" fmla="*/ 5996989 w 5996989"/>
              <a:gd name="connsiteY2" fmla="*/ 3377095 h 6116925"/>
              <a:gd name="connsiteX3" fmla="*/ 0 w 5996989"/>
              <a:gd name="connsiteY3" fmla="*/ 6116925 h 6116925"/>
              <a:gd name="connsiteX4" fmla="*/ 2622274 w 5996989"/>
              <a:gd name="connsiteY4" fmla="*/ 90474 h 6116925"/>
              <a:gd name="connsiteX0" fmla="*/ 2622274 w 5996989"/>
              <a:gd name="connsiteY0" fmla="*/ 90474 h 6116925"/>
              <a:gd name="connsiteX1" fmla="*/ 4306214 w 5996989"/>
              <a:gd name="connsiteY1" fmla="*/ 22372 h 6116925"/>
              <a:gd name="connsiteX2" fmla="*/ 5996989 w 5996989"/>
              <a:gd name="connsiteY2" fmla="*/ 3377095 h 6116925"/>
              <a:gd name="connsiteX3" fmla="*/ 3071593 w 5996989"/>
              <a:gd name="connsiteY3" fmla="*/ 4723711 h 6116925"/>
              <a:gd name="connsiteX4" fmla="*/ 0 w 5996989"/>
              <a:gd name="connsiteY4" fmla="*/ 6116925 h 6116925"/>
              <a:gd name="connsiteX5" fmla="*/ 2622274 w 5996989"/>
              <a:gd name="connsiteY5" fmla="*/ 90474 h 6116925"/>
              <a:gd name="connsiteX0" fmla="*/ 2622274 w 5996989"/>
              <a:gd name="connsiteY0" fmla="*/ 90474 h 7987913"/>
              <a:gd name="connsiteX1" fmla="*/ 4306214 w 5996989"/>
              <a:gd name="connsiteY1" fmla="*/ 22372 h 7987913"/>
              <a:gd name="connsiteX2" fmla="*/ 5996989 w 5996989"/>
              <a:gd name="connsiteY2" fmla="*/ 3377095 h 7987913"/>
              <a:gd name="connsiteX3" fmla="*/ 2513346 w 5996989"/>
              <a:gd name="connsiteY3" fmla="*/ 7987913 h 7987913"/>
              <a:gd name="connsiteX4" fmla="*/ 0 w 5996989"/>
              <a:gd name="connsiteY4" fmla="*/ 6116925 h 7987913"/>
              <a:gd name="connsiteX5" fmla="*/ 2622274 w 5996989"/>
              <a:gd name="connsiteY5" fmla="*/ 90474 h 798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6989" h="7987913">
                <a:moveTo>
                  <a:pt x="2622274" y="90474"/>
                </a:moveTo>
                <a:cubicBezTo>
                  <a:pt x="3065457" y="20751"/>
                  <a:pt x="3104941" y="-31764"/>
                  <a:pt x="4306214" y="22372"/>
                </a:cubicBezTo>
                <a:lnTo>
                  <a:pt x="5996989" y="3377095"/>
                </a:lnTo>
                <a:lnTo>
                  <a:pt x="2513346" y="7987913"/>
                </a:lnTo>
                <a:lnTo>
                  <a:pt x="0" y="6116925"/>
                </a:lnTo>
                <a:lnTo>
                  <a:pt x="2622274" y="904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497943" y="3699697"/>
            <a:ext cx="447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PALDIES!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26D1AE-398A-5CC2-D537-437C74E7C1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1163"/>
            <a:ext cx="2506522" cy="16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3">
            <a:extLst>
              <a:ext uri="{FF2B5EF4-FFF2-40B4-BE49-F238E27FC236}">
                <a16:creationId xmlns:a16="http://schemas.microsoft.com/office/drawing/2014/main" id="{60232720-4969-25DB-C256-6AB8E4AFB030}"/>
              </a:ext>
            </a:extLst>
          </p:cNvPr>
          <p:cNvSpPr/>
          <p:nvPr/>
        </p:nvSpPr>
        <p:spPr bwMode="auto">
          <a:xfrm rot="5400000">
            <a:off x="1832786" y="-145719"/>
            <a:ext cx="4010452" cy="3919545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4CF4E-77E8-C83B-1284-12B123814D03}"/>
              </a:ext>
            </a:extLst>
          </p:cNvPr>
          <p:cNvSpPr/>
          <p:nvPr/>
        </p:nvSpPr>
        <p:spPr bwMode="auto">
          <a:xfrm rot="3808108">
            <a:off x="4617971" y="-1211243"/>
            <a:ext cx="9319353" cy="16365487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68000">
                <a:schemeClr val="accent4"/>
              </a:gs>
              <a:gs pos="48000">
                <a:srgbClr val="02058F"/>
              </a:gs>
              <a:gs pos="88000">
                <a:schemeClr val="bg2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01C485-65E6-C71F-43F8-5700474036FD}"/>
              </a:ext>
            </a:extLst>
          </p:cNvPr>
          <p:cNvSpPr/>
          <p:nvPr/>
        </p:nvSpPr>
        <p:spPr bwMode="auto">
          <a:xfrm rot="3807263">
            <a:off x="1805624" y="-4644379"/>
            <a:ext cx="7103811" cy="14496436"/>
          </a:xfrm>
          <a:prstGeom prst="rect">
            <a:avLst/>
          </a:prstGeom>
          <a:gradFill flip="none" rotWithShape="1">
            <a:gsLst>
              <a:gs pos="95000">
                <a:schemeClr val="tx2"/>
              </a:gs>
              <a:gs pos="38000">
                <a:schemeClr val="tx1"/>
              </a:gs>
              <a:gs pos="47000">
                <a:srgbClr val="02058F"/>
              </a:gs>
              <a:gs pos="59000">
                <a:schemeClr val="accent1">
                  <a:alpha val="40000"/>
                </a:schemeClr>
              </a:gs>
              <a:gs pos="71000">
                <a:schemeClr val="bg2">
                  <a:alpha val="20835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788036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DC575-BAD8-25AA-7544-D7E61B069F68}"/>
              </a:ext>
            </a:extLst>
          </p:cNvPr>
          <p:cNvSpPr/>
          <p:nvPr/>
        </p:nvSpPr>
        <p:spPr bwMode="auto">
          <a:xfrm rot="3735441">
            <a:off x="697765" y="-5137018"/>
            <a:ext cx="5680397" cy="12183785"/>
          </a:xfrm>
          <a:prstGeom prst="rect">
            <a:avLst/>
          </a:prstGeom>
          <a:gradFill flip="none" rotWithShape="1">
            <a:gsLst>
              <a:gs pos="32000">
                <a:srgbClr val="004475"/>
              </a:gs>
              <a:gs pos="11000">
                <a:schemeClr val="tx1"/>
              </a:gs>
              <a:gs pos="61000">
                <a:schemeClr val="accent2"/>
              </a:gs>
              <a:gs pos="100000">
                <a:schemeClr val="bg2">
                  <a:alpha val="114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sp>
        <p:nvSpPr>
          <p:cNvPr id="5" name="Hexagon 3">
            <a:extLst>
              <a:ext uri="{FF2B5EF4-FFF2-40B4-BE49-F238E27FC236}">
                <a16:creationId xmlns:a16="http://schemas.microsoft.com/office/drawing/2014/main" id="{D73C43A3-7608-A09E-74F3-BE148799C160}"/>
              </a:ext>
            </a:extLst>
          </p:cNvPr>
          <p:cNvSpPr/>
          <p:nvPr/>
        </p:nvSpPr>
        <p:spPr bwMode="auto">
          <a:xfrm rot="5400000">
            <a:off x="2226040" y="285425"/>
            <a:ext cx="3150572" cy="3079157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5CA0B00A-77F6-98FA-03D7-DE81667EAE48}"/>
              </a:ext>
            </a:extLst>
          </p:cNvPr>
          <p:cNvSpPr/>
          <p:nvPr/>
        </p:nvSpPr>
        <p:spPr>
          <a:xfrm>
            <a:off x="5589702" y="2901617"/>
            <a:ext cx="416166" cy="416166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CB35A4-9D9A-40CB-3EFD-640BCD7B6FFD}"/>
              </a:ext>
            </a:extLst>
          </p:cNvPr>
          <p:cNvSpPr txBox="1"/>
          <p:nvPr/>
        </p:nvSpPr>
        <p:spPr>
          <a:xfrm>
            <a:off x="3925188" y="3456450"/>
            <a:ext cx="5937428" cy="59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777240">
              <a:lnSpc>
                <a:spcPct val="72000"/>
              </a:lnSpc>
              <a:defRPr sz="41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lv-LV" sz="3600" dirty="0">
                <a:latin typeface="Source Sans Pro Light" panose="020B0503030403020204" pitchFamily="34" charset="0"/>
                <a:ea typeface="Source Sans Pro Light" panose="020B0503030403020204" pitchFamily="34" charset="0"/>
              </a:rPr>
              <a:t>4 DARBĪBAS VIRZIENI</a:t>
            </a:r>
            <a:endParaRPr sz="3600" dirty="0"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8" name="Straight Connector 23">
            <a:extLst>
              <a:ext uri="{FF2B5EF4-FFF2-40B4-BE49-F238E27FC236}">
                <a16:creationId xmlns:a16="http://schemas.microsoft.com/office/drawing/2014/main" id="{516EEBF6-DCCA-08AE-F815-5A609F6D5923}"/>
              </a:ext>
            </a:extLst>
          </p:cNvPr>
          <p:cNvSpPr/>
          <p:nvPr/>
        </p:nvSpPr>
        <p:spPr>
          <a:xfrm flipH="1">
            <a:off x="7760691" y="2603839"/>
            <a:ext cx="857021" cy="593407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Straight Connector 25">
            <a:extLst>
              <a:ext uri="{FF2B5EF4-FFF2-40B4-BE49-F238E27FC236}">
                <a16:creationId xmlns:a16="http://schemas.microsoft.com/office/drawing/2014/main" id="{2B7B0ADB-4D0C-FFE8-F2BB-367DB25DEC95}"/>
              </a:ext>
            </a:extLst>
          </p:cNvPr>
          <p:cNvSpPr/>
          <p:nvPr/>
        </p:nvSpPr>
        <p:spPr>
          <a:xfrm flipH="1">
            <a:off x="4445026" y="3992838"/>
            <a:ext cx="1529130" cy="879572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traight Connector 27">
            <a:extLst>
              <a:ext uri="{FF2B5EF4-FFF2-40B4-BE49-F238E27FC236}">
                <a16:creationId xmlns:a16="http://schemas.microsoft.com/office/drawing/2014/main" id="{AE5117A8-C395-A6AE-0ADA-DAB68D9DAF3F}"/>
              </a:ext>
            </a:extLst>
          </p:cNvPr>
          <p:cNvSpPr/>
          <p:nvPr/>
        </p:nvSpPr>
        <p:spPr>
          <a:xfrm>
            <a:off x="8112354" y="4060977"/>
            <a:ext cx="428813" cy="428812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Hexagon 3">
            <a:extLst>
              <a:ext uri="{FF2B5EF4-FFF2-40B4-BE49-F238E27FC236}">
                <a16:creationId xmlns:a16="http://schemas.microsoft.com/office/drawing/2014/main" id="{E3F87C0D-4192-13FF-E7BD-945A1D780DB9}"/>
              </a:ext>
            </a:extLst>
          </p:cNvPr>
          <p:cNvSpPr/>
          <p:nvPr/>
        </p:nvSpPr>
        <p:spPr bwMode="auto">
          <a:xfrm rot="5400000">
            <a:off x="8493666" y="4014555"/>
            <a:ext cx="2637428" cy="2577645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solidFill>
            <a:schemeClr val="bg1">
              <a:alpha val="68516"/>
            </a:schemeClr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12" name="Hexagon 3">
            <a:extLst>
              <a:ext uri="{FF2B5EF4-FFF2-40B4-BE49-F238E27FC236}">
                <a16:creationId xmlns:a16="http://schemas.microsoft.com/office/drawing/2014/main" id="{2CA1821E-18EB-1145-E6D5-3397E9767A2F}"/>
              </a:ext>
            </a:extLst>
          </p:cNvPr>
          <p:cNvSpPr/>
          <p:nvPr/>
        </p:nvSpPr>
        <p:spPr bwMode="auto">
          <a:xfrm rot="5400000">
            <a:off x="8700035" y="78307"/>
            <a:ext cx="3754902" cy="3669789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solidFill>
            <a:schemeClr val="bg1">
              <a:alpha val="69142"/>
            </a:schemeClr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DFF87B-104A-4CA2-F9FC-2D99DF7E25CB}"/>
              </a:ext>
            </a:extLst>
          </p:cNvPr>
          <p:cNvSpPr txBox="1"/>
          <p:nvPr/>
        </p:nvSpPr>
        <p:spPr>
          <a:xfrm>
            <a:off x="434718" y="4242426"/>
            <a:ext cx="3581764" cy="2331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/>
          <a:p>
            <a:pPr algn="ctr" defTabSz="822958">
              <a:spcBef>
                <a:spcPts val="900"/>
              </a:spcBef>
              <a:defRPr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en-GB" sz="1500" dirty="0">
              <a:latin typeface="Montserrat" pitchFamily="2" charset="77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74507F7-7657-75CD-2A9F-67C546EE99A9}"/>
              </a:ext>
            </a:extLst>
          </p:cNvPr>
          <p:cNvSpPr txBox="1"/>
          <p:nvPr/>
        </p:nvSpPr>
        <p:spPr>
          <a:xfrm>
            <a:off x="8664297" y="4794251"/>
            <a:ext cx="2253954" cy="181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850391">
              <a:lnSpc>
                <a:spcPct val="70000"/>
              </a:lnSpc>
              <a:spcBef>
                <a:spcPts val="900"/>
              </a:spcBef>
              <a:defRPr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50000"/>
              </a:lnSpc>
            </a:pPr>
            <a:r>
              <a:rPr lang="lv-LV" sz="1500" b="1" dirty="0">
                <a:solidFill>
                  <a:schemeClr val="tx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STARPTAUTISKĀS ZINĀTNISKĀS SADARBĪBAS VEICINĀŠANA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2361C25-1030-57E2-FB9C-081EE754930C}"/>
              </a:ext>
            </a:extLst>
          </p:cNvPr>
          <p:cNvSpPr txBox="1"/>
          <p:nvPr/>
        </p:nvSpPr>
        <p:spPr>
          <a:xfrm>
            <a:off x="2409967" y="1227356"/>
            <a:ext cx="2815968" cy="130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7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50000"/>
              </a:lnSpc>
            </a:pPr>
            <a:r>
              <a:rPr lang="lv-LV" sz="1500" b="1" dirty="0">
                <a:solidFill>
                  <a:schemeClr val="tx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ZINĀTNISKĀS EKSPERTĪZES NODROŠINĀŠANA PUBLISKĀ UN PRIVĀTĀ SEKTORA VAJADZĪBĀM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9A6556-F4AB-4059-9FCC-35A5FAE6966A}"/>
              </a:ext>
            </a:extLst>
          </p:cNvPr>
          <p:cNvSpPr txBox="1"/>
          <p:nvPr/>
        </p:nvSpPr>
        <p:spPr>
          <a:xfrm>
            <a:off x="22656800" y="1183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V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389435B-540F-8A3E-BCF4-C4147D595ABC}"/>
              </a:ext>
            </a:extLst>
          </p:cNvPr>
          <p:cNvSpPr txBox="1"/>
          <p:nvPr/>
        </p:nvSpPr>
        <p:spPr>
          <a:xfrm>
            <a:off x="8919197" y="1008409"/>
            <a:ext cx="3316578" cy="202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850391">
              <a:lnSpc>
                <a:spcPct val="70000"/>
              </a:lnSpc>
              <a:spcBef>
                <a:spcPts val="900"/>
              </a:spcBef>
              <a:defRPr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50000"/>
              </a:lnSpc>
            </a:pPr>
            <a:r>
              <a:rPr lang="lv-LV" b="1" dirty="0">
                <a:solidFill>
                  <a:schemeClr val="tx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ATBALSTA NODROŠINĀŠANA DATOS BALSTĪTAS ZINĀTNES POLITIKAS PLĀNOŠANAI ZINĀTNES PROGRAMMU UN PROJEKTU VEIDOŠANĀ, FINANSĒŠANĀ  UN PĀRVALDĪŠANĀ </a:t>
            </a:r>
          </a:p>
          <a:p>
            <a:pPr>
              <a:lnSpc>
                <a:spcPct val="150000"/>
              </a:lnSpc>
            </a:pPr>
            <a:endParaRPr lang="lv-LV" sz="1500" b="1" dirty="0">
              <a:solidFill>
                <a:schemeClr val="tx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22" name="Hexagon 3">
            <a:extLst>
              <a:ext uri="{FF2B5EF4-FFF2-40B4-BE49-F238E27FC236}">
                <a16:creationId xmlns:a16="http://schemas.microsoft.com/office/drawing/2014/main" id="{31861CA2-BF47-5AE8-8C35-CE1BBABF0A6B}"/>
              </a:ext>
            </a:extLst>
          </p:cNvPr>
          <p:cNvSpPr/>
          <p:nvPr/>
        </p:nvSpPr>
        <p:spPr bwMode="auto">
          <a:xfrm rot="5400000">
            <a:off x="8335570" y="3868198"/>
            <a:ext cx="2953618" cy="2886667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23" name="Hexagon 3">
            <a:extLst>
              <a:ext uri="{FF2B5EF4-FFF2-40B4-BE49-F238E27FC236}">
                <a16:creationId xmlns:a16="http://schemas.microsoft.com/office/drawing/2014/main" id="{FE65FC92-18D4-B2F6-B036-44C9A6E6E72F}"/>
              </a:ext>
            </a:extLst>
          </p:cNvPr>
          <p:cNvSpPr/>
          <p:nvPr/>
        </p:nvSpPr>
        <p:spPr bwMode="auto">
          <a:xfrm rot="5400000">
            <a:off x="8572260" y="-47152"/>
            <a:ext cx="4010452" cy="3919545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13" name="Hexagon 3">
            <a:extLst>
              <a:ext uri="{FF2B5EF4-FFF2-40B4-BE49-F238E27FC236}">
                <a16:creationId xmlns:a16="http://schemas.microsoft.com/office/drawing/2014/main" id="{9ED52587-B097-C53F-B127-B993E1ECE3CD}"/>
              </a:ext>
            </a:extLst>
          </p:cNvPr>
          <p:cNvSpPr/>
          <p:nvPr/>
        </p:nvSpPr>
        <p:spPr bwMode="auto">
          <a:xfrm rot="5400000">
            <a:off x="1336401" y="3646593"/>
            <a:ext cx="2852728" cy="2788065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6A9AE2-93F9-DE39-08C1-9DF1810D3BD7}"/>
              </a:ext>
            </a:extLst>
          </p:cNvPr>
          <p:cNvSpPr txBox="1"/>
          <p:nvPr/>
        </p:nvSpPr>
        <p:spPr>
          <a:xfrm>
            <a:off x="1227992" y="4614290"/>
            <a:ext cx="3069546" cy="87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7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50000"/>
              </a:lnSpc>
            </a:pPr>
            <a:r>
              <a:rPr lang="lv-LV" sz="1500" b="1" dirty="0">
                <a:solidFill>
                  <a:schemeClr val="tx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STRATĒĢISKĀ ZINĀTNES KOMUNIKĀCIJA</a:t>
            </a:r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32057E4C-226C-A2CE-F317-B2BDCBE272C5}"/>
              </a:ext>
            </a:extLst>
          </p:cNvPr>
          <p:cNvSpPr/>
          <p:nvPr/>
        </p:nvSpPr>
        <p:spPr bwMode="auto">
          <a:xfrm rot="5400000">
            <a:off x="1052092" y="3370330"/>
            <a:ext cx="3415015" cy="3337605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25" name="Hexagon 3">
            <a:extLst>
              <a:ext uri="{FF2B5EF4-FFF2-40B4-BE49-F238E27FC236}">
                <a16:creationId xmlns:a16="http://schemas.microsoft.com/office/drawing/2014/main" id="{45C86CAA-FB18-A8A2-C8A2-1517BEA01F6B}"/>
              </a:ext>
            </a:extLst>
          </p:cNvPr>
          <p:cNvSpPr/>
          <p:nvPr/>
        </p:nvSpPr>
        <p:spPr bwMode="auto">
          <a:xfrm rot="5400000">
            <a:off x="2088514" y="145250"/>
            <a:ext cx="3415015" cy="3337605"/>
          </a:xfrm>
          <a:custGeom>
            <a:avLst/>
            <a:gdLst>
              <a:gd name="connsiteX0" fmla="*/ 0 w 1181174"/>
              <a:gd name="connsiteY0" fmla="*/ 509127 h 1018253"/>
              <a:gd name="connsiteX1" fmla="*/ 254563 w 1181174"/>
              <a:gd name="connsiteY1" fmla="*/ 0 h 1018253"/>
              <a:gd name="connsiteX2" fmla="*/ 926611 w 1181174"/>
              <a:gd name="connsiteY2" fmla="*/ 0 h 1018253"/>
              <a:gd name="connsiteX3" fmla="*/ 1181174 w 1181174"/>
              <a:gd name="connsiteY3" fmla="*/ 509127 h 1018253"/>
              <a:gd name="connsiteX4" fmla="*/ 926611 w 1181174"/>
              <a:gd name="connsiteY4" fmla="*/ 1018253 h 1018253"/>
              <a:gd name="connsiteX5" fmla="*/ 254563 w 1181174"/>
              <a:gd name="connsiteY5" fmla="*/ 1018253 h 1018253"/>
              <a:gd name="connsiteX6" fmla="*/ 0 w 1181174"/>
              <a:gd name="connsiteY6" fmla="*/ 509127 h 1018253"/>
              <a:gd name="connsiteX0" fmla="*/ 0 w 1263722"/>
              <a:gd name="connsiteY0" fmla="*/ 424460 h 1018253"/>
              <a:gd name="connsiteX1" fmla="*/ 337111 w 1263722"/>
              <a:gd name="connsiteY1" fmla="*/ 0 h 1018253"/>
              <a:gd name="connsiteX2" fmla="*/ 1009159 w 1263722"/>
              <a:gd name="connsiteY2" fmla="*/ 0 h 1018253"/>
              <a:gd name="connsiteX3" fmla="*/ 1263722 w 1263722"/>
              <a:gd name="connsiteY3" fmla="*/ 509127 h 1018253"/>
              <a:gd name="connsiteX4" fmla="*/ 1009159 w 1263722"/>
              <a:gd name="connsiteY4" fmla="*/ 1018253 h 1018253"/>
              <a:gd name="connsiteX5" fmla="*/ 337111 w 1263722"/>
              <a:gd name="connsiteY5" fmla="*/ 1018253 h 1018253"/>
              <a:gd name="connsiteX6" fmla="*/ 0 w 1263722"/>
              <a:gd name="connsiteY6" fmla="*/ 424460 h 1018253"/>
              <a:gd name="connsiteX0" fmla="*/ 0 w 1263722"/>
              <a:gd name="connsiteY0" fmla="*/ 578978 h 1172771"/>
              <a:gd name="connsiteX1" fmla="*/ 341348 w 1263722"/>
              <a:gd name="connsiteY1" fmla="*/ 0 h 1172771"/>
              <a:gd name="connsiteX2" fmla="*/ 1009159 w 1263722"/>
              <a:gd name="connsiteY2" fmla="*/ 154518 h 1172771"/>
              <a:gd name="connsiteX3" fmla="*/ 1263722 w 1263722"/>
              <a:gd name="connsiteY3" fmla="*/ 663645 h 1172771"/>
              <a:gd name="connsiteX4" fmla="*/ 1009159 w 1263722"/>
              <a:gd name="connsiteY4" fmla="*/ 1172771 h 1172771"/>
              <a:gd name="connsiteX5" fmla="*/ 337111 w 1263722"/>
              <a:gd name="connsiteY5" fmla="*/ 1172771 h 1172771"/>
              <a:gd name="connsiteX6" fmla="*/ 0 w 1263722"/>
              <a:gd name="connsiteY6" fmla="*/ 578978 h 1172771"/>
              <a:gd name="connsiteX0" fmla="*/ 0 w 1263722"/>
              <a:gd name="connsiteY0" fmla="*/ 587444 h 1181237"/>
              <a:gd name="connsiteX1" fmla="*/ 341348 w 1263722"/>
              <a:gd name="connsiteY1" fmla="*/ 8466 h 1181237"/>
              <a:gd name="connsiteX2" fmla="*/ 1011279 w 1263722"/>
              <a:gd name="connsiteY2" fmla="*/ 0 h 1181237"/>
              <a:gd name="connsiteX3" fmla="*/ 1263722 w 1263722"/>
              <a:gd name="connsiteY3" fmla="*/ 672111 h 1181237"/>
              <a:gd name="connsiteX4" fmla="*/ 1009159 w 1263722"/>
              <a:gd name="connsiteY4" fmla="*/ 1181237 h 1181237"/>
              <a:gd name="connsiteX5" fmla="*/ 337111 w 1263722"/>
              <a:gd name="connsiteY5" fmla="*/ 1181237 h 1181237"/>
              <a:gd name="connsiteX6" fmla="*/ 0 w 1263722"/>
              <a:gd name="connsiteY6" fmla="*/ 587444 h 1181237"/>
              <a:gd name="connsiteX0" fmla="*/ 0 w 1348392"/>
              <a:gd name="connsiteY0" fmla="*/ 587444 h 1181237"/>
              <a:gd name="connsiteX1" fmla="*/ 341348 w 1348392"/>
              <a:gd name="connsiteY1" fmla="*/ 8466 h 1181237"/>
              <a:gd name="connsiteX2" fmla="*/ 1011279 w 1348392"/>
              <a:gd name="connsiteY2" fmla="*/ 0 h 1181237"/>
              <a:gd name="connsiteX3" fmla="*/ 1348392 w 1348392"/>
              <a:gd name="connsiteY3" fmla="*/ 593795 h 1181237"/>
              <a:gd name="connsiteX4" fmla="*/ 1009159 w 1348392"/>
              <a:gd name="connsiteY4" fmla="*/ 1181237 h 1181237"/>
              <a:gd name="connsiteX5" fmla="*/ 337111 w 1348392"/>
              <a:gd name="connsiteY5" fmla="*/ 1181237 h 1181237"/>
              <a:gd name="connsiteX6" fmla="*/ 0 w 1348392"/>
              <a:gd name="connsiteY6" fmla="*/ 587444 h 1181237"/>
              <a:gd name="connsiteX0" fmla="*/ 0 w 1348392"/>
              <a:gd name="connsiteY0" fmla="*/ 578978 h 1172771"/>
              <a:gd name="connsiteX1" fmla="*/ 341348 w 1348392"/>
              <a:gd name="connsiteY1" fmla="*/ 0 h 1172771"/>
              <a:gd name="connsiteX2" fmla="*/ 1007048 w 1348392"/>
              <a:gd name="connsiteY2" fmla="*/ 2117 h 1172771"/>
              <a:gd name="connsiteX3" fmla="*/ 1348392 w 1348392"/>
              <a:gd name="connsiteY3" fmla="*/ 585329 h 1172771"/>
              <a:gd name="connsiteX4" fmla="*/ 1009159 w 1348392"/>
              <a:gd name="connsiteY4" fmla="*/ 1172771 h 1172771"/>
              <a:gd name="connsiteX5" fmla="*/ 337111 w 1348392"/>
              <a:gd name="connsiteY5" fmla="*/ 1172771 h 1172771"/>
              <a:gd name="connsiteX6" fmla="*/ 0 w 1348392"/>
              <a:gd name="connsiteY6" fmla="*/ 578978 h 1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92" h="1172771">
                <a:moveTo>
                  <a:pt x="0" y="578978"/>
                </a:moveTo>
                <a:lnTo>
                  <a:pt x="341348" y="0"/>
                </a:lnTo>
                <a:lnTo>
                  <a:pt x="1007048" y="2117"/>
                </a:lnTo>
                <a:lnTo>
                  <a:pt x="1348392" y="585329"/>
                </a:lnTo>
                <a:lnTo>
                  <a:pt x="1009159" y="1172771"/>
                </a:lnTo>
                <a:lnTo>
                  <a:pt x="337111" y="1172771"/>
                </a:lnTo>
                <a:lnTo>
                  <a:pt x="0" y="578978"/>
                </a:ln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4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46662" y="149629"/>
            <a:ext cx="2144250" cy="6325450"/>
            <a:chOff x="1879600" y="928688"/>
            <a:chExt cx="1611312" cy="473709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79600" y="2992438"/>
              <a:ext cx="1611312" cy="267334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64000">
                  <a:srgbClr val="02058F"/>
                </a:gs>
                <a:gs pos="100000">
                  <a:schemeClr val="bg1"/>
                </a:gs>
                <a:gs pos="100000">
                  <a:schemeClr val="bg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r>
                <a:rPr lang="lv-LV" sz="2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Zinātniskās ekspertīzes nodrošināšana publiskā un privātā sektora vajadzībām</a:t>
              </a: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879600" y="928688"/>
              <a:ext cx="1611312" cy="2078037"/>
            </a:xfrm>
            <a:custGeom>
              <a:avLst/>
              <a:gdLst>
                <a:gd name="T0" fmla="*/ 1015 w 1015"/>
                <a:gd name="T1" fmla="*/ 641 h 1309"/>
                <a:gd name="T2" fmla="*/ 0 w 1015"/>
                <a:gd name="T3" fmla="*/ 0 h 1309"/>
                <a:gd name="T4" fmla="*/ 0 w 1015"/>
                <a:gd name="T5" fmla="*/ 668 h 1309"/>
                <a:gd name="T6" fmla="*/ 1015 w 1015"/>
                <a:gd name="T7" fmla="*/ 1309 h 1309"/>
                <a:gd name="T8" fmla="*/ 1015 w 1015"/>
                <a:gd name="T9" fmla="*/ 641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41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1015" y="1309"/>
                  </a:lnTo>
                  <a:lnTo>
                    <a:pt x="1015" y="64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79600" y="1946275"/>
              <a:ext cx="1611312" cy="2078037"/>
            </a:xfrm>
            <a:custGeom>
              <a:avLst/>
              <a:gdLst>
                <a:gd name="T0" fmla="*/ 1015 w 1015"/>
                <a:gd name="T1" fmla="*/ 668 h 1309"/>
                <a:gd name="T2" fmla="*/ 0 w 1015"/>
                <a:gd name="T3" fmla="*/ 1309 h 1309"/>
                <a:gd name="T4" fmla="*/ 0 w 1015"/>
                <a:gd name="T5" fmla="*/ 641 h 1309"/>
                <a:gd name="T6" fmla="*/ 1015 w 1015"/>
                <a:gd name="T7" fmla="*/ 0 h 1309"/>
                <a:gd name="T8" fmla="*/ 1015 w 1015"/>
                <a:gd name="T9" fmla="*/ 66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68"/>
                  </a:moveTo>
                  <a:lnTo>
                    <a:pt x="0" y="1309"/>
                  </a:lnTo>
                  <a:lnTo>
                    <a:pt x="0" y="641"/>
                  </a:lnTo>
                  <a:lnTo>
                    <a:pt x="1015" y="0"/>
                  </a:lnTo>
                  <a:lnTo>
                    <a:pt x="1015" y="66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0"/>
                  </a:schemeClr>
                </a:gs>
                <a:gs pos="55000">
                  <a:srgbClr val="02058F"/>
                </a:gs>
                <a:gs pos="10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54864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6000" dirty="0">
                  <a:solidFill>
                    <a:srgbClr val="FFFFFF"/>
                  </a:solidFill>
                  <a:latin typeface="Source Sans Pro" charset="0"/>
                </a:rPr>
                <a:t>1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012950" y="1438275"/>
              <a:ext cx="236537" cy="231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77E08C89-2B0A-98D3-9013-53A6310D3565}"/>
              </a:ext>
            </a:extLst>
          </p:cNvPr>
          <p:cNvSpPr txBox="1"/>
          <p:nvPr/>
        </p:nvSpPr>
        <p:spPr>
          <a:xfrm>
            <a:off x="4981462" y="2346513"/>
            <a:ext cx="6240719" cy="414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spcBef>
                <a:spcPts val="700"/>
              </a:spcBef>
              <a:defRPr>
                <a:solidFill>
                  <a:srgbClr val="2125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virziena mērķis: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Kļūt par vadošo zinātniskās ekspertīzes centru publiskajam un privātajam sektoram, sekmējot finansējuma piešķiršanu projektiem ar augstāko zinātnisko izcilību un ietekmi uz Latvijas un sabiedrības attīstību</a:t>
            </a:r>
          </a:p>
          <a:p>
            <a:endParaRPr lang="lv-LV" sz="2000" b="1" dirty="0">
              <a:solidFill>
                <a:schemeClr val="bg1"/>
              </a:solidFill>
              <a:effectLst/>
              <a:latin typeface="Source Sans Pro Light" panose="020B0503030403020204" pitchFamily="34" charset="0"/>
              <a:ea typeface="Source Sans Pro Light" panose="020B0503030403020204" pitchFamily="34" charset="0"/>
              <a:cs typeface="Times New Roman" panose="02020603050405020304" pitchFamily="18" charset="0"/>
            </a:endParaRPr>
          </a:p>
          <a:p>
            <a:r>
              <a:rPr lang="lv-LV" sz="2000" b="1" u="sng" dirty="0">
                <a:solidFill>
                  <a:schemeClr val="bg1"/>
                </a:solidFill>
                <a:effectLst/>
                <a:latin typeface="Source Sans Pro Light" panose="020B0503030403020204" pitchFamily="34" charset="0"/>
                <a:ea typeface="Source Sans Pro Light" panose="020B0503030403020204" pitchFamily="34" charset="0"/>
                <a:cs typeface="Times New Roman" panose="02020603050405020304" pitchFamily="18" charset="0"/>
              </a:rPr>
              <a:t>Darbības rezultāti:</a:t>
            </a:r>
            <a:endParaRPr lang="en-LV" sz="2000" b="1" u="sng" dirty="0">
              <a:solidFill>
                <a:schemeClr val="bg1"/>
              </a:solidFill>
              <a:effectLst/>
              <a:latin typeface="Source Sans Pro Light" panose="020B0503030403020204" pitchFamily="34" charset="0"/>
              <a:ea typeface="Source Sans Pro Light" panose="020B0503030403020204" pitchFamily="34" charset="0"/>
              <a:cs typeface="Arial" panose="020B0604020202020204" pitchFamily="34" charset="0"/>
            </a:endParaRPr>
          </a:p>
          <a:p>
            <a:r>
              <a:rPr lang="lv-LV" sz="2000" b="1" dirty="0">
                <a:solidFill>
                  <a:schemeClr val="bg1"/>
                </a:solidFill>
                <a:effectLst/>
                <a:latin typeface="Source Sans Pro Light" panose="020B0503030403020204" pitchFamily="34" charset="0"/>
                <a:ea typeface="Source Sans Pro Light" panose="020B0503030403020204" pitchFamily="34" charset="0"/>
                <a:cs typeface="Times New Roman" panose="02020603050405020304" pitchFamily="18" charset="0"/>
              </a:rPr>
              <a:t>Latvijas valsts pārvaldes iestādes, zinātniskās institūcijas, komersanti un citi interesenti izmanto LZP izveidoto vienoto zinātniskās ekspertīzes centru nacionālu, ES struktūrfondu un starptautisku sadarbības pētījumu projektu izvērtēšanai</a:t>
            </a:r>
            <a:endParaRPr lang="en-GB" dirty="0">
              <a:solidFill>
                <a:schemeClr val="bg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98B27B4-8641-7CB3-476A-F135E6017F9B}"/>
              </a:ext>
            </a:extLst>
          </p:cNvPr>
          <p:cNvSpPr/>
          <p:nvPr/>
        </p:nvSpPr>
        <p:spPr bwMode="auto">
          <a:xfrm rot="16200000">
            <a:off x="4811072" y="-6190116"/>
            <a:ext cx="2630819" cy="1235271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1000">
                <a:srgbClr val="02058F"/>
              </a:gs>
              <a:gs pos="79000">
                <a:schemeClr val="accent4">
                  <a:alpha val="61647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E54C36-BE2D-909F-7E0B-1858DBD8E058}"/>
              </a:ext>
            </a:extLst>
          </p:cNvPr>
          <p:cNvGrpSpPr/>
          <p:nvPr/>
        </p:nvGrpSpPr>
        <p:grpSpPr>
          <a:xfrm>
            <a:off x="4891142" y="2217321"/>
            <a:ext cx="2861277" cy="5168187"/>
            <a:chOff x="4663118" y="1698209"/>
            <a:chExt cx="2861277" cy="51681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BD2B4F-802D-03FD-E372-8A02E743A1AE}"/>
                </a:ext>
              </a:extLst>
            </p:cNvPr>
            <p:cNvGrpSpPr/>
            <p:nvPr/>
          </p:nvGrpSpPr>
          <p:grpSpPr>
            <a:xfrm>
              <a:off x="6078047" y="1859293"/>
              <a:ext cx="325400" cy="5000433"/>
              <a:chOff x="6078047" y="1859293"/>
              <a:chExt cx="325400" cy="5000433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981DE27F-9DD2-BF5B-79AC-DAC3B83B5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1859293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552CA2F4-3AB2-A9ED-47D0-376DD65A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3554111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80E9F4-37FE-BCFB-F916-380B2AA45B7D}"/>
                </a:ext>
              </a:extLst>
            </p:cNvPr>
            <p:cNvGrpSpPr/>
            <p:nvPr/>
          </p:nvGrpSpPr>
          <p:grpSpPr>
            <a:xfrm>
              <a:off x="6078047" y="1698209"/>
              <a:ext cx="1177654" cy="641823"/>
              <a:chOff x="6078047" y="1698209"/>
              <a:chExt cx="1177654" cy="641823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72477851-61D4-18C1-8CD3-E6F15989C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1859293"/>
                <a:ext cx="830331" cy="325400"/>
              </a:xfrm>
              <a:custGeom>
                <a:avLst/>
                <a:gdLst>
                  <a:gd name="T0" fmla="*/ 740 w 740"/>
                  <a:gd name="T1" fmla="*/ 290 h 290"/>
                  <a:gd name="T2" fmla="*/ 0 w 740"/>
                  <a:gd name="T3" fmla="*/ 290 h 290"/>
                  <a:gd name="T4" fmla="*/ 290 w 740"/>
                  <a:gd name="T5" fmla="*/ 0 h 290"/>
                  <a:gd name="T6" fmla="*/ 740 w 740"/>
                  <a:gd name="T7" fmla="*/ 0 h 290"/>
                  <a:gd name="T8" fmla="*/ 740 w 740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" h="290">
                    <a:moveTo>
                      <a:pt x="740" y="290"/>
                    </a:moveTo>
                    <a:lnTo>
                      <a:pt x="0" y="290"/>
                    </a:lnTo>
                    <a:lnTo>
                      <a:pt x="290" y="0"/>
                    </a:lnTo>
                    <a:lnTo>
                      <a:pt x="740" y="0"/>
                    </a:lnTo>
                    <a:lnTo>
                      <a:pt x="740" y="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8893B234-8822-EBB9-0BAA-554578AF1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860" y="1698209"/>
                <a:ext cx="347841" cy="641823"/>
              </a:xfrm>
              <a:custGeom>
                <a:avLst/>
                <a:gdLst>
                  <a:gd name="T0" fmla="*/ 310 w 310"/>
                  <a:gd name="T1" fmla="*/ 286 h 572"/>
                  <a:gd name="T2" fmla="*/ 0 w 310"/>
                  <a:gd name="T3" fmla="*/ 0 h 572"/>
                  <a:gd name="T4" fmla="*/ 0 w 310"/>
                  <a:gd name="T5" fmla="*/ 286 h 572"/>
                  <a:gd name="T6" fmla="*/ 0 w 310"/>
                  <a:gd name="T7" fmla="*/ 572 h 572"/>
                  <a:gd name="T8" fmla="*/ 310 w 310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2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2"/>
                    </a:lnTo>
                    <a:lnTo>
                      <a:pt x="310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7918385-54B6-80CA-1BC3-5759FD70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75" y="2393892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B154BB-715D-9058-72AC-2DD251DB66FD}"/>
                </a:ext>
              </a:extLst>
            </p:cNvPr>
            <p:cNvGrpSpPr/>
            <p:nvPr/>
          </p:nvGrpSpPr>
          <p:grpSpPr>
            <a:xfrm>
              <a:off x="6475260" y="3892789"/>
              <a:ext cx="326522" cy="2966937"/>
              <a:chOff x="6475260" y="3892789"/>
              <a:chExt cx="326522" cy="29669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87725E6-61B7-BABB-4EF2-DAF6B2505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3892789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B7034A19-806C-5B7E-212D-68143F64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4611100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BC849-C577-0A90-9501-BF6695FC87C5}"/>
                </a:ext>
              </a:extLst>
            </p:cNvPr>
            <p:cNvGrpSpPr/>
            <p:nvPr/>
          </p:nvGrpSpPr>
          <p:grpSpPr>
            <a:xfrm>
              <a:off x="5680835" y="2556014"/>
              <a:ext cx="325400" cy="4310382"/>
              <a:chOff x="5680835" y="2556014"/>
              <a:chExt cx="325400" cy="4310382"/>
            </a:xfrm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24AE153E-9588-B07E-A75B-639C22284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2556014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A42956C-8A14-E2F8-2612-DDE5E02B4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4256463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D8A0A9-E503-1791-C1CF-08362CDAAFC7}"/>
                </a:ext>
              </a:extLst>
            </p:cNvPr>
            <p:cNvGrpSpPr/>
            <p:nvPr/>
          </p:nvGrpSpPr>
          <p:grpSpPr>
            <a:xfrm>
              <a:off x="5283622" y="4903226"/>
              <a:ext cx="325400" cy="1956500"/>
              <a:chOff x="5283622" y="4903226"/>
              <a:chExt cx="325400" cy="1956500"/>
            </a:xfrm>
          </p:grpSpPr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237B2537-73C0-E847-B34F-1894814D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4903226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A8D71F74-6C1F-7C1A-50CA-46A7541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5254045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C7F10B-CDF7-DF46-7694-C23CA7E2F2E8}"/>
                </a:ext>
              </a:extLst>
            </p:cNvPr>
            <p:cNvGrpSpPr/>
            <p:nvPr/>
          </p:nvGrpSpPr>
          <p:grpSpPr>
            <a:xfrm>
              <a:off x="4899875" y="2393892"/>
              <a:ext cx="1106360" cy="642946"/>
              <a:chOff x="4899875" y="2393892"/>
              <a:chExt cx="1106360" cy="642946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3D9306B-22B6-CF7D-4FA6-D61F3C57F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810" y="2556014"/>
                <a:ext cx="794425" cy="326522"/>
              </a:xfrm>
              <a:custGeom>
                <a:avLst/>
                <a:gdLst>
                  <a:gd name="T0" fmla="*/ 0 w 708"/>
                  <a:gd name="T1" fmla="*/ 291 h 291"/>
                  <a:gd name="T2" fmla="*/ 708 w 708"/>
                  <a:gd name="T3" fmla="*/ 291 h 291"/>
                  <a:gd name="T4" fmla="*/ 418 w 708"/>
                  <a:gd name="T5" fmla="*/ 0 h 291"/>
                  <a:gd name="T6" fmla="*/ 0 w 708"/>
                  <a:gd name="T7" fmla="*/ 0 h 291"/>
                  <a:gd name="T8" fmla="*/ 0 w 708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291">
                    <a:moveTo>
                      <a:pt x="0" y="291"/>
                    </a:moveTo>
                    <a:lnTo>
                      <a:pt x="708" y="291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DED1416-CDA5-46E0-9608-39E16A06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875" y="2393892"/>
                <a:ext cx="347841" cy="642946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38DBF1-8622-10B5-FA41-47F200796C69}"/>
                </a:ext>
              </a:extLst>
            </p:cNvPr>
            <p:cNvGrpSpPr/>
            <p:nvPr/>
          </p:nvGrpSpPr>
          <p:grpSpPr>
            <a:xfrm>
              <a:off x="4663118" y="4740194"/>
              <a:ext cx="945904" cy="641823"/>
              <a:chOff x="4663118" y="4740194"/>
              <a:chExt cx="945904" cy="641823"/>
            </a:xfrm>
          </p:grpSpPr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D78645EB-5D54-3F9B-FC39-086E5E95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053" y="4903226"/>
                <a:ext cx="633969" cy="325400"/>
              </a:xfrm>
              <a:custGeom>
                <a:avLst/>
                <a:gdLst>
                  <a:gd name="T0" fmla="*/ 0 w 565"/>
                  <a:gd name="T1" fmla="*/ 290 h 290"/>
                  <a:gd name="T2" fmla="*/ 565 w 565"/>
                  <a:gd name="T3" fmla="*/ 290 h 290"/>
                  <a:gd name="T4" fmla="*/ 275 w 565"/>
                  <a:gd name="T5" fmla="*/ 0 h 290"/>
                  <a:gd name="T6" fmla="*/ 0 w 565"/>
                  <a:gd name="T7" fmla="*/ 0 h 290"/>
                  <a:gd name="T8" fmla="*/ 0 w 565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0">
                    <a:moveTo>
                      <a:pt x="0" y="290"/>
                    </a:moveTo>
                    <a:lnTo>
                      <a:pt x="565" y="290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BF3FCB26-09F6-F51E-3293-433C2354A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118" y="4740194"/>
                <a:ext cx="352330" cy="641823"/>
              </a:xfrm>
              <a:custGeom>
                <a:avLst/>
                <a:gdLst>
                  <a:gd name="T0" fmla="*/ 0 w 314"/>
                  <a:gd name="T1" fmla="*/ 286 h 572"/>
                  <a:gd name="T2" fmla="*/ 314 w 314"/>
                  <a:gd name="T3" fmla="*/ 0 h 572"/>
                  <a:gd name="T4" fmla="*/ 314 w 314"/>
                  <a:gd name="T5" fmla="*/ 286 h 572"/>
                  <a:gd name="T6" fmla="*/ 314 w 314"/>
                  <a:gd name="T7" fmla="*/ 572 h 572"/>
                  <a:gd name="T8" fmla="*/ 0 w 314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2">
                    <a:moveTo>
                      <a:pt x="0" y="286"/>
                    </a:moveTo>
                    <a:lnTo>
                      <a:pt x="314" y="0"/>
                    </a:lnTo>
                    <a:lnTo>
                      <a:pt x="314" y="286"/>
                    </a:lnTo>
                    <a:lnTo>
                      <a:pt x="314" y="572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9AE549-F5AF-0AC1-C29E-C163E0342A28}"/>
                </a:ext>
              </a:extLst>
            </p:cNvPr>
            <p:cNvGrpSpPr/>
            <p:nvPr/>
          </p:nvGrpSpPr>
          <p:grpSpPr>
            <a:xfrm>
              <a:off x="6475260" y="3725824"/>
              <a:ext cx="1049135" cy="642946"/>
              <a:chOff x="6475260" y="3725824"/>
              <a:chExt cx="1049135" cy="642946"/>
            </a:xfrm>
          </p:grpSpPr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A9FC419A-03FD-FC00-24AC-7B4B07E2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3892789"/>
                <a:ext cx="732711" cy="326522"/>
              </a:xfrm>
              <a:custGeom>
                <a:avLst/>
                <a:gdLst>
                  <a:gd name="T0" fmla="*/ 653 w 653"/>
                  <a:gd name="T1" fmla="*/ 291 h 291"/>
                  <a:gd name="T2" fmla="*/ 0 w 653"/>
                  <a:gd name="T3" fmla="*/ 291 h 291"/>
                  <a:gd name="T4" fmla="*/ 291 w 653"/>
                  <a:gd name="T5" fmla="*/ 0 h 291"/>
                  <a:gd name="T6" fmla="*/ 653 w 653"/>
                  <a:gd name="T7" fmla="*/ 0 h 291"/>
                  <a:gd name="T8" fmla="*/ 653 w 653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291">
                    <a:moveTo>
                      <a:pt x="653" y="291"/>
                    </a:moveTo>
                    <a:lnTo>
                      <a:pt x="0" y="291"/>
                    </a:lnTo>
                    <a:lnTo>
                      <a:pt x="291" y="0"/>
                    </a:lnTo>
                    <a:lnTo>
                      <a:pt x="653" y="0"/>
                    </a:lnTo>
                    <a:lnTo>
                      <a:pt x="653" y="2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4BF5D829-7A5E-234C-9C19-41FE717B2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065" y="3725824"/>
                <a:ext cx="352330" cy="642946"/>
              </a:xfrm>
              <a:custGeom>
                <a:avLst/>
                <a:gdLst>
                  <a:gd name="T0" fmla="*/ 314 w 314"/>
                  <a:gd name="T1" fmla="*/ 286 h 573"/>
                  <a:gd name="T2" fmla="*/ 0 w 314"/>
                  <a:gd name="T3" fmla="*/ 0 h 573"/>
                  <a:gd name="T4" fmla="*/ 0 w 314"/>
                  <a:gd name="T5" fmla="*/ 286 h 573"/>
                  <a:gd name="T6" fmla="*/ 0 w 314"/>
                  <a:gd name="T7" fmla="*/ 573 h 573"/>
                  <a:gd name="T8" fmla="*/ 314 w 314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3">
                    <a:moveTo>
                      <a:pt x="314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4" y="2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B1D937F-86C2-F352-6BD5-3889626766BF}"/>
              </a:ext>
            </a:extLst>
          </p:cNvPr>
          <p:cNvSpPr/>
          <p:nvPr/>
        </p:nvSpPr>
        <p:spPr>
          <a:xfrm>
            <a:off x="485002" y="2963796"/>
            <a:ext cx="4486930" cy="507831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Ekspertīzes ilgums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DFCCBC1-0DCD-4B76-39D6-0072AF63D0F6}"/>
              </a:ext>
            </a:extLst>
          </p:cNvPr>
          <p:cNvSpPr txBox="1"/>
          <p:nvPr/>
        </p:nvSpPr>
        <p:spPr>
          <a:xfrm>
            <a:off x="3662757" y="525455"/>
            <a:ext cx="5937428" cy="59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85000" lnSpcReduction="10000"/>
          </a:bodyPr>
          <a:lstStyle/>
          <a:p>
            <a:pPr defTabSz="777240">
              <a:lnSpc>
                <a:spcPct val="72000"/>
              </a:lnSpc>
              <a:defRPr sz="41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lv-LV" sz="3600" b="1" dirty="0"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Sasniedzamais rezultāts un rādītāji</a:t>
            </a:r>
            <a:endParaRPr sz="3600" b="1" dirty="0"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81BBCC-1684-E622-1E70-9AE2ADEC150D}"/>
              </a:ext>
            </a:extLst>
          </p:cNvPr>
          <p:cNvSpPr/>
          <p:nvPr/>
        </p:nvSpPr>
        <p:spPr>
          <a:xfrm>
            <a:off x="7640815" y="2275328"/>
            <a:ext cx="2417585" cy="507831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Jauni klienti</a:t>
            </a:r>
            <a:endParaRPr lang="en-US" sz="20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50490F-F02F-BC3D-F139-7B56C13915A2}"/>
              </a:ext>
            </a:extLst>
          </p:cNvPr>
          <p:cNvSpPr/>
          <p:nvPr/>
        </p:nvSpPr>
        <p:spPr>
          <a:xfrm>
            <a:off x="130989" y="5352113"/>
            <a:ext cx="4486930" cy="507831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Ekspertīzes kvalitāte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319D0A-50DD-86D5-344F-D4448E231E37}"/>
              </a:ext>
            </a:extLst>
          </p:cNvPr>
          <p:cNvSpPr/>
          <p:nvPr/>
        </p:nvSpPr>
        <p:spPr>
          <a:xfrm>
            <a:off x="7576253" y="4328756"/>
            <a:ext cx="3777221" cy="507831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Klientu apmierinātība</a:t>
            </a:r>
          </a:p>
        </p:txBody>
      </p:sp>
    </p:spTree>
    <p:extLst>
      <p:ext uri="{BB962C8B-B14F-4D97-AF65-F5344CB8AC3E}">
        <p14:creationId xmlns:p14="http://schemas.microsoft.com/office/powerpoint/2010/main" val="113957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46662" y="182881"/>
            <a:ext cx="2144250" cy="6292198"/>
            <a:chOff x="1879600" y="928688"/>
            <a:chExt cx="1611312" cy="4737099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79600" y="2992438"/>
              <a:ext cx="1611312" cy="2673349"/>
            </a:xfrm>
            <a:prstGeom prst="rect">
              <a:avLst/>
            </a:prstGeom>
            <a:gradFill flip="none" rotWithShape="1">
              <a:gsLst>
                <a:gs pos="3000">
                  <a:schemeClr val="tx1"/>
                </a:gs>
                <a:gs pos="46000">
                  <a:schemeClr val="accent2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r>
                <a:rPr lang="lv-LV" sz="21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Atbalsta nodrošināšana datos balstītas zinātnes politikas plānošanai</a:t>
              </a: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879600" y="928688"/>
              <a:ext cx="1611312" cy="2078037"/>
            </a:xfrm>
            <a:custGeom>
              <a:avLst/>
              <a:gdLst>
                <a:gd name="T0" fmla="*/ 1015 w 1015"/>
                <a:gd name="T1" fmla="*/ 641 h 1309"/>
                <a:gd name="T2" fmla="*/ 0 w 1015"/>
                <a:gd name="T3" fmla="*/ 0 h 1309"/>
                <a:gd name="T4" fmla="*/ 0 w 1015"/>
                <a:gd name="T5" fmla="*/ 668 h 1309"/>
                <a:gd name="T6" fmla="*/ 1015 w 1015"/>
                <a:gd name="T7" fmla="*/ 1309 h 1309"/>
                <a:gd name="T8" fmla="*/ 1015 w 1015"/>
                <a:gd name="T9" fmla="*/ 641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41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1015" y="1309"/>
                  </a:lnTo>
                  <a:lnTo>
                    <a:pt x="1015" y="641"/>
                  </a:lnTo>
                  <a:close/>
                </a:path>
              </a:pathLst>
            </a:custGeom>
            <a:gradFill>
              <a:gsLst>
                <a:gs pos="3000">
                  <a:schemeClr val="tx1"/>
                </a:gs>
                <a:gs pos="46000">
                  <a:schemeClr val="accent2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879600" y="1946275"/>
              <a:ext cx="1611312" cy="2078037"/>
            </a:xfrm>
            <a:custGeom>
              <a:avLst/>
              <a:gdLst>
                <a:gd name="T0" fmla="*/ 1015 w 1015"/>
                <a:gd name="T1" fmla="*/ 668 h 1309"/>
                <a:gd name="T2" fmla="*/ 0 w 1015"/>
                <a:gd name="T3" fmla="*/ 1309 h 1309"/>
                <a:gd name="T4" fmla="*/ 0 w 1015"/>
                <a:gd name="T5" fmla="*/ 641 h 1309"/>
                <a:gd name="T6" fmla="*/ 1015 w 1015"/>
                <a:gd name="T7" fmla="*/ 0 h 1309"/>
                <a:gd name="T8" fmla="*/ 1015 w 1015"/>
                <a:gd name="T9" fmla="*/ 66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68"/>
                  </a:moveTo>
                  <a:lnTo>
                    <a:pt x="0" y="1309"/>
                  </a:lnTo>
                  <a:lnTo>
                    <a:pt x="0" y="641"/>
                  </a:lnTo>
                  <a:lnTo>
                    <a:pt x="1015" y="0"/>
                  </a:lnTo>
                  <a:lnTo>
                    <a:pt x="1015" y="668"/>
                  </a:lnTo>
                  <a:close/>
                </a:path>
              </a:pathLst>
            </a:custGeom>
            <a:gradFill>
              <a:gsLst>
                <a:gs pos="3000">
                  <a:schemeClr val="tx1"/>
                </a:gs>
                <a:gs pos="46000">
                  <a:schemeClr val="accent2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54864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6000" dirty="0">
                  <a:solidFill>
                    <a:srgbClr val="FFFFFF"/>
                  </a:solidFill>
                  <a:latin typeface="Source Sans Pro" charset="0"/>
                </a:rPr>
                <a:t>2</a:t>
              </a: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012950" y="1438275"/>
              <a:ext cx="236537" cy="231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40A04519-8504-F142-AEA3-7F02132F526E}"/>
              </a:ext>
            </a:extLst>
          </p:cNvPr>
          <p:cNvSpPr txBox="1"/>
          <p:nvPr/>
        </p:nvSpPr>
        <p:spPr>
          <a:xfrm>
            <a:off x="4981462" y="2346513"/>
            <a:ext cx="6240719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spcBef>
                <a:spcPts val="700"/>
              </a:spcBef>
              <a:defRPr>
                <a:solidFill>
                  <a:srgbClr val="2125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virziena mērķis: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Sniegt atbalstu zinātnes, tehnoloģiju un inovāciju politikas plānošanā un ieviešanas izvērtēšanā, ņemot vērā ievāktos datus un analīzi par LZP kompetences jomā esošajiem jautājumiem un pētniecības projektu programmām</a:t>
            </a:r>
          </a:p>
          <a:p>
            <a:endParaRPr lang="lv-LV" sz="2000" b="1" u="sng" dirty="0">
              <a:solidFill>
                <a:schemeClr val="bg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rezultāti: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LZP veikto </a:t>
            </a:r>
            <a:r>
              <a:rPr lang="lv-LV" sz="2000" b="1" dirty="0" err="1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izvērtējumu</a:t>
            </a:r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 un sniegto ieteikumu rezultātā ir pilnveidoti zinātnes, tehnoloģiju un inovāciju politikas plānošanas un ieviešanas instrumenti, tai skaitā tiesību akti un atbalsta programmu piedāvājums</a:t>
            </a:r>
          </a:p>
          <a:p>
            <a:endParaRPr lang="lv-LV" sz="2000" b="1" u="sng" dirty="0">
              <a:solidFill>
                <a:schemeClr val="bg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98B27B4-8641-7CB3-476A-F135E6017F9B}"/>
              </a:ext>
            </a:extLst>
          </p:cNvPr>
          <p:cNvSpPr/>
          <p:nvPr/>
        </p:nvSpPr>
        <p:spPr bwMode="auto">
          <a:xfrm rot="16200000">
            <a:off x="4811072" y="-6190116"/>
            <a:ext cx="2630819" cy="1235271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1000">
                <a:srgbClr val="02058F"/>
              </a:gs>
              <a:gs pos="79000">
                <a:schemeClr val="accent4">
                  <a:alpha val="61647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E54C36-BE2D-909F-7E0B-1858DBD8E058}"/>
              </a:ext>
            </a:extLst>
          </p:cNvPr>
          <p:cNvGrpSpPr/>
          <p:nvPr/>
        </p:nvGrpSpPr>
        <p:grpSpPr>
          <a:xfrm>
            <a:off x="4819702" y="2217321"/>
            <a:ext cx="2861277" cy="5818751"/>
            <a:chOff x="4663118" y="1698209"/>
            <a:chExt cx="2861277" cy="58187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BD2B4F-802D-03FD-E372-8A02E743A1AE}"/>
                </a:ext>
              </a:extLst>
            </p:cNvPr>
            <p:cNvGrpSpPr/>
            <p:nvPr/>
          </p:nvGrpSpPr>
          <p:grpSpPr>
            <a:xfrm>
              <a:off x="6078047" y="1859293"/>
              <a:ext cx="325400" cy="5000433"/>
              <a:chOff x="6078047" y="1859293"/>
              <a:chExt cx="325400" cy="5000433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981DE27F-9DD2-BF5B-79AC-DAC3B83B5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1859293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552CA2F4-3AB2-A9ED-47D0-376DD65A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3554111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80E9F4-37FE-BCFB-F916-380B2AA45B7D}"/>
                </a:ext>
              </a:extLst>
            </p:cNvPr>
            <p:cNvGrpSpPr/>
            <p:nvPr/>
          </p:nvGrpSpPr>
          <p:grpSpPr>
            <a:xfrm>
              <a:off x="6078047" y="1698209"/>
              <a:ext cx="1177654" cy="641823"/>
              <a:chOff x="6078047" y="1698209"/>
              <a:chExt cx="1177654" cy="641823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72477851-61D4-18C1-8CD3-E6F15989C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1859293"/>
                <a:ext cx="830331" cy="325400"/>
              </a:xfrm>
              <a:custGeom>
                <a:avLst/>
                <a:gdLst>
                  <a:gd name="T0" fmla="*/ 740 w 740"/>
                  <a:gd name="T1" fmla="*/ 290 h 290"/>
                  <a:gd name="T2" fmla="*/ 0 w 740"/>
                  <a:gd name="T3" fmla="*/ 290 h 290"/>
                  <a:gd name="T4" fmla="*/ 290 w 740"/>
                  <a:gd name="T5" fmla="*/ 0 h 290"/>
                  <a:gd name="T6" fmla="*/ 740 w 740"/>
                  <a:gd name="T7" fmla="*/ 0 h 290"/>
                  <a:gd name="T8" fmla="*/ 740 w 740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" h="290">
                    <a:moveTo>
                      <a:pt x="740" y="290"/>
                    </a:moveTo>
                    <a:lnTo>
                      <a:pt x="0" y="290"/>
                    </a:lnTo>
                    <a:lnTo>
                      <a:pt x="290" y="0"/>
                    </a:lnTo>
                    <a:lnTo>
                      <a:pt x="740" y="0"/>
                    </a:lnTo>
                    <a:lnTo>
                      <a:pt x="740" y="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8893B234-8822-EBB9-0BAA-554578AF1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860" y="1698209"/>
                <a:ext cx="347841" cy="641823"/>
              </a:xfrm>
              <a:custGeom>
                <a:avLst/>
                <a:gdLst>
                  <a:gd name="T0" fmla="*/ 310 w 310"/>
                  <a:gd name="T1" fmla="*/ 286 h 572"/>
                  <a:gd name="T2" fmla="*/ 0 w 310"/>
                  <a:gd name="T3" fmla="*/ 0 h 572"/>
                  <a:gd name="T4" fmla="*/ 0 w 310"/>
                  <a:gd name="T5" fmla="*/ 286 h 572"/>
                  <a:gd name="T6" fmla="*/ 0 w 310"/>
                  <a:gd name="T7" fmla="*/ 572 h 572"/>
                  <a:gd name="T8" fmla="*/ 310 w 310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2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2"/>
                    </a:lnTo>
                    <a:lnTo>
                      <a:pt x="310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7918385-54B6-80CA-1BC3-5759FD70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75" y="2393892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B154BB-715D-9058-72AC-2DD251DB66FD}"/>
                </a:ext>
              </a:extLst>
            </p:cNvPr>
            <p:cNvGrpSpPr/>
            <p:nvPr/>
          </p:nvGrpSpPr>
          <p:grpSpPr>
            <a:xfrm>
              <a:off x="6475260" y="4550023"/>
              <a:ext cx="326522" cy="2966937"/>
              <a:chOff x="6475260" y="4550023"/>
              <a:chExt cx="326522" cy="29669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87725E6-61B7-BABB-4EF2-DAF6B2505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4550023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B7034A19-806C-5B7E-212D-68143F64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5268334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BC849-C577-0A90-9501-BF6695FC87C5}"/>
                </a:ext>
              </a:extLst>
            </p:cNvPr>
            <p:cNvGrpSpPr/>
            <p:nvPr/>
          </p:nvGrpSpPr>
          <p:grpSpPr>
            <a:xfrm>
              <a:off x="5680835" y="2556014"/>
              <a:ext cx="325400" cy="4310382"/>
              <a:chOff x="5680835" y="2556014"/>
              <a:chExt cx="325400" cy="4310382"/>
            </a:xfrm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24AE153E-9588-B07E-A75B-639C22284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2556014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A42956C-8A14-E2F8-2612-DDE5E02B4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4256463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D8A0A9-E503-1791-C1CF-08362CDAAFC7}"/>
                </a:ext>
              </a:extLst>
            </p:cNvPr>
            <p:cNvGrpSpPr/>
            <p:nvPr/>
          </p:nvGrpSpPr>
          <p:grpSpPr>
            <a:xfrm>
              <a:off x="5283622" y="4903226"/>
              <a:ext cx="325400" cy="1956500"/>
              <a:chOff x="5283622" y="4903226"/>
              <a:chExt cx="325400" cy="1956500"/>
            </a:xfrm>
          </p:grpSpPr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237B2537-73C0-E847-B34F-1894814D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4903226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A8D71F74-6C1F-7C1A-50CA-46A7541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5254045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C7F10B-CDF7-DF46-7694-C23CA7E2F2E8}"/>
                </a:ext>
              </a:extLst>
            </p:cNvPr>
            <p:cNvGrpSpPr/>
            <p:nvPr/>
          </p:nvGrpSpPr>
          <p:grpSpPr>
            <a:xfrm>
              <a:off x="4899875" y="2393892"/>
              <a:ext cx="1106360" cy="642946"/>
              <a:chOff x="4899875" y="2393892"/>
              <a:chExt cx="1106360" cy="642946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3D9306B-22B6-CF7D-4FA6-D61F3C57F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810" y="2556014"/>
                <a:ext cx="794425" cy="326522"/>
              </a:xfrm>
              <a:custGeom>
                <a:avLst/>
                <a:gdLst>
                  <a:gd name="T0" fmla="*/ 0 w 708"/>
                  <a:gd name="T1" fmla="*/ 291 h 291"/>
                  <a:gd name="T2" fmla="*/ 708 w 708"/>
                  <a:gd name="T3" fmla="*/ 291 h 291"/>
                  <a:gd name="T4" fmla="*/ 418 w 708"/>
                  <a:gd name="T5" fmla="*/ 0 h 291"/>
                  <a:gd name="T6" fmla="*/ 0 w 708"/>
                  <a:gd name="T7" fmla="*/ 0 h 291"/>
                  <a:gd name="T8" fmla="*/ 0 w 708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291">
                    <a:moveTo>
                      <a:pt x="0" y="291"/>
                    </a:moveTo>
                    <a:lnTo>
                      <a:pt x="708" y="291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DED1416-CDA5-46E0-9608-39E16A06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875" y="2393892"/>
                <a:ext cx="347841" cy="642946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38DBF1-8622-10B5-FA41-47F200796C69}"/>
                </a:ext>
              </a:extLst>
            </p:cNvPr>
            <p:cNvGrpSpPr/>
            <p:nvPr/>
          </p:nvGrpSpPr>
          <p:grpSpPr>
            <a:xfrm>
              <a:off x="4663118" y="4740194"/>
              <a:ext cx="945904" cy="641823"/>
              <a:chOff x="4663118" y="4740194"/>
              <a:chExt cx="945904" cy="641823"/>
            </a:xfrm>
          </p:grpSpPr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D78645EB-5D54-3F9B-FC39-086E5E95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053" y="4903226"/>
                <a:ext cx="633969" cy="325400"/>
              </a:xfrm>
              <a:custGeom>
                <a:avLst/>
                <a:gdLst>
                  <a:gd name="T0" fmla="*/ 0 w 565"/>
                  <a:gd name="T1" fmla="*/ 290 h 290"/>
                  <a:gd name="T2" fmla="*/ 565 w 565"/>
                  <a:gd name="T3" fmla="*/ 290 h 290"/>
                  <a:gd name="T4" fmla="*/ 275 w 565"/>
                  <a:gd name="T5" fmla="*/ 0 h 290"/>
                  <a:gd name="T6" fmla="*/ 0 w 565"/>
                  <a:gd name="T7" fmla="*/ 0 h 290"/>
                  <a:gd name="T8" fmla="*/ 0 w 565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0">
                    <a:moveTo>
                      <a:pt x="0" y="290"/>
                    </a:moveTo>
                    <a:lnTo>
                      <a:pt x="565" y="290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BF3FCB26-09F6-F51E-3293-433C2354A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118" y="4740194"/>
                <a:ext cx="352330" cy="641823"/>
              </a:xfrm>
              <a:custGeom>
                <a:avLst/>
                <a:gdLst>
                  <a:gd name="T0" fmla="*/ 0 w 314"/>
                  <a:gd name="T1" fmla="*/ 286 h 572"/>
                  <a:gd name="T2" fmla="*/ 314 w 314"/>
                  <a:gd name="T3" fmla="*/ 0 h 572"/>
                  <a:gd name="T4" fmla="*/ 314 w 314"/>
                  <a:gd name="T5" fmla="*/ 286 h 572"/>
                  <a:gd name="T6" fmla="*/ 314 w 314"/>
                  <a:gd name="T7" fmla="*/ 572 h 572"/>
                  <a:gd name="T8" fmla="*/ 0 w 314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2">
                    <a:moveTo>
                      <a:pt x="0" y="286"/>
                    </a:moveTo>
                    <a:lnTo>
                      <a:pt x="314" y="0"/>
                    </a:lnTo>
                    <a:lnTo>
                      <a:pt x="314" y="286"/>
                    </a:lnTo>
                    <a:lnTo>
                      <a:pt x="314" y="572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9AE549-F5AF-0AC1-C29E-C163E0342A28}"/>
                </a:ext>
              </a:extLst>
            </p:cNvPr>
            <p:cNvGrpSpPr/>
            <p:nvPr/>
          </p:nvGrpSpPr>
          <p:grpSpPr>
            <a:xfrm>
              <a:off x="6475260" y="4383058"/>
              <a:ext cx="1049135" cy="642946"/>
              <a:chOff x="6475260" y="4383058"/>
              <a:chExt cx="1049135" cy="642946"/>
            </a:xfrm>
          </p:grpSpPr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A9FC419A-03FD-FC00-24AC-7B4B07E2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4550023"/>
                <a:ext cx="732711" cy="326522"/>
              </a:xfrm>
              <a:custGeom>
                <a:avLst/>
                <a:gdLst>
                  <a:gd name="T0" fmla="*/ 653 w 653"/>
                  <a:gd name="T1" fmla="*/ 291 h 291"/>
                  <a:gd name="T2" fmla="*/ 0 w 653"/>
                  <a:gd name="T3" fmla="*/ 291 h 291"/>
                  <a:gd name="T4" fmla="*/ 291 w 653"/>
                  <a:gd name="T5" fmla="*/ 0 h 291"/>
                  <a:gd name="T6" fmla="*/ 653 w 653"/>
                  <a:gd name="T7" fmla="*/ 0 h 291"/>
                  <a:gd name="T8" fmla="*/ 653 w 653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291">
                    <a:moveTo>
                      <a:pt x="653" y="291"/>
                    </a:moveTo>
                    <a:lnTo>
                      <a:pt x="0" y="291"/>
                    </a:lnTo>
                    <a:lnTo>
                      <a:pt x="291" y="0"/>
                    </a:lnTo>
                    <a:lnTo>
                      <a:pt x="653" y="0"/>
                    </a:lnTo>
                    <a:lnTo>
                      <a:pt x="653" y="2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4BF5D829-7A5E-234C-9C19-41FE717B2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065" y="4383058"/>
                <a:ext cx="352330" cy="642946"/>
              </a:xfrm>
              <a:custGeom>
                <a:avLst/>
                <a:gdLst>
                  <a:gd name="T0" fmla="*/ 314 w 314"/>
                  <a:gd name="T1" fmla="*/ 286 h 573"/>
                  <a:gd name="T2" fmla="*/ 0 w 314"/>
                  <a:gd name="T3" fmla="*/ 0 h 573"/>
                  <a:gd name="T4" fmla="*/ 0 w 314"/>
                  <a:gd name="T5" fmla="*/ 286 h 573"/>
                  <a:gd name="T6" fmla="*/ 0 w 314"/>
                  <a:gd name="T7" fmla="*/ 573 h 573"/>
                  <a:gd name="T8" fmla="*/ 314 w 314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3">
                    <a:moveTo>
                      <a:pt x="314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4" y="2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B1D937F-86C2-F352-6BD5-3889626766BF}"/>
              </a:ext>
            </a:extLst>
          </p:cNvPr>
          <p:cNvSpPr/>
          <p:nvPr/>
        </p:nvSpPr>
        <p:spPr>
          <a:xfrm>
            <a:off x="247656" y="2378291"/>
            <a:ext cx="4486930" cy="1277273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lv-LV" sz="26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Programmu un projektu īstenošanas nosacījumu pilnveide</a:t>
            </a:r>
            <a:endParaRPr lang="lv-LV" sz="10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DFCCBC1-0DCD-4B76-39D6-0072AF63D0F6}"/>
              </a:ext>
            </a:extLst>
          </p:cNvPr>
          <p:cNvSpPr txBox="1"/>
          <p:nvPr/>
        </p:nvSpPr>
        <p:spPr>
          <a:xfrm>
            <a:off x="3662757" y="525455"/>
            <a:ext cx="5937428" cy="59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85000" lnSpcReduction="10000"/>
          </a:bodyPr>
          <a:lstStyle/>
          <a:p>
            <a:pPr defTabSz="777240">
              <a:lnSpc>
                <a:spcPct val="72000"/>
              </a:lnSpc>
              <a:defRPr sz="41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lv-LV" sz="3600" b="1" dirty="0"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Sasniedzamais rezultāts un rādītāji</a:t>
            </a:r>
            <a:endParaRPr sz="3600" b="1" dirty="0"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81BBCC-1684-E622-1E70-9AE2ADEC150D}"/>
              </a:ext>
            </a:extLst>
          </p:cNvPr>
          <p:cNvSpPr/>
          <p:nvPr/>
        </p:nvSpPr>
        <p:spPr>
          <a:xfrm>
            <a:off x="7815908" y="4864735"/>
            <a:ext cx="4486930" cy="877163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6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Pārskati par programmu projektu rezultātiem</a:t>
            </a:r>
            <a:endParaRPr lang="lv-LV" sz="10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50490F-F02F-BC3D-F139-7B56C13915A2}"/>
              </a:ext>
            </a:extLst>
          </p:cNvPr>
          <p:cNvSpPr/>
          <p:nvPr/>
        </p:nvSpPr>
        <p:spPr>
          <a:xfrm>
            <a:off x="937846" y="5223643"/>
            <a:ext cx="3742130" cy="877163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6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Jaunu programmu, klientu skaits</a:t>
            </a:r>
            <a:endParaRPr lang="lv-LV" sz="10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319D0A-50DD-86D5-344F-D4448E231E37}"/>
              </a:ext>
            </a:extLst>
          </p:cNvPr>
          <p:cNvSpPr/>
          <p:nvPr/>
        </p:nvSpPr>
        <p:spPr>
          <a:xfrm>
            <a:off x="7734158" y="2110927"/>
            <a:ext cx="4486930" cy="1277273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defTabSz="469107" eaLnBrk="0" fontAlgn="base" hangingPunct="0">
              <a:spcAft>
                <a:spcPts val="600"/>
              </a:spcAft>
            </a:pPr>
            <a:r>
              <a:rPr lang="lv-LV" sz="26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Veicināta zinātniskā izcilība un nodrošināta </a:t>
            </a:r>
            <a:r>
              <a:rPr lang="lv-LV" sz="2600" b="1" kern="0" dirty="0" err="1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cilvēkkapitāla</a:t>
            </a:r>
            <a:r>
              <a:rPr lang="lv-LV" sz="26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 attīstība</a:t>
            </a:r>
            <a:endParaRPr lang="en-US" sz="2000" b="1" kern="0" dirty="0">
              <a:solidFill>
                <a:schemeClr val="tx2"/>
              </a:solidFill>
              <a:latin typeface="Source Sans Pro Light" panose="020B0503030403020204" pitchFamily="34" charset="0"/>
              <a:ea typeface="Source Sans Pro Light" panose="020B0503030403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2779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46662" y="182881"/>
            <a:ext cx="2144250" cy="6292198"/>
            <a:chOff x="1879600" y="928688"/>
            <a:chExt cx="1611312" cy="473709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879600" y="2992438"/>
              <a:ext cx="1611312" cy="2673349"/>
            </a:xfrm>
            <a:prstGeom prst="rect">
              <a:avLst/>
            </a:prstGeom>
            <a:gradFill>
              <a:gsLst>
                <a:gs pos="3000">
                  <a:schemeClr val="tx1"/>
                </a:gs>
                <a:gs pos="46000">
                  <a:schemeClr val="tx2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</a:pPr>
              <a:r>
                <a:rPr lang="en-US" sz="2100" dirty="0" err="1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Starptautiskās</a:t>
              </a:r>
              <a:r>
                <a:rPr lang="en-US" sz="21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zinātniskās</a:t>
              </a:r>
              <a:r>
                <a:rPr lang="en-US" sz="21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sadarbības</a:t>
              </a:r>
              <a:r>
                <a:rPr lang="en-US" sz="21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veicināšana</a:t>
              </a:r>
              <a:endParaRPr lang="en-US" sz="21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879600" y="928688"/>
              <a:ext cx="1611312" cy="2078037"/>
            </a:xfrm>
            <a:custGeom>
              <a:avLst/>
              <a:gdLst>
                <a:gd name="T0" fmla="*/ 1015 w 1015"/>
                <a:gd name="T1" fmla="*/ 641 h 1309"/>
                <a:gd name="T2" fmla="*/ 0 w 1015"/>
                <a:gd name="T3" fmla="*/ 0 h 1309"/>
                <a:gd name="T4" fmla="*/ 0 w 1015"/>
                <a:gd name="T5" fmla="*/ 668 h 1309"/>
                <a:gd name="T6" fmla="*/ 1015 w 1015"/>
                <a:gd name="T7" fmla="*/ 1309 h 1309"/>
                <a:gd name="T8" fmla="*/ 1015 w 1015"/>
                <a:gd name="T9" fmla="*/ 641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41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1015" y="1309"/>
                  </a:lnTo>
                  <a:lnTo>
                    <a:pt x="1015" y="641"/>
                  </a:lnTo>
                  <a:close/>
                </a:path>
              </a:pathLst>
            </a:custGeom>
            <a:gradFill>
              <a:gsLst>
                <a:gs pos="3000">
                  <a:schemeClr val="tx1"/>
                </a:gs>
                <a:gs pos="46000">
                  <a:schemeClr val="tx2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879600" y="1946275"/>
              <a:ext cx="1611312" cy="2078037"/>
            </a:xfrm>
            <a:custGeom>
              <a:avLst/>
              <a:gdLst>
                <a:gd name="T0" fmla="*/ 1015 w 1015"/>
                <a:gd name="T1" fmla="*/ 668 h 1309"/>
                <a:gd name="T2" fmla="*/ 0 w 1015"/>
                <a:gd name="T3" fmla="*/ 1309 h 1309"/>
                <a:gd name="T4" fmla="*/ 0 w 1015"/>
                <a:gd name="T5" fmla="*/ 641 h 1309"/>
                <a:gd name="T6" fmla="*/ 1015 w 1015"/>
                <a:gd name="T7" fmla="*/ 0 h 1309"/>
                <a:gd name="T8" fmla="*/ 1015 w 1015"/>
                <a:gd name="T9" fmla="*/ 66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68"/>
                  </a:moveTo>
                  <a:lnTo>
                    <a:pt x="0" y="1309"/>
                  </a:lnTo>
                  <a:lnTo>
                    <a:pt x="0" y="641"/>
                  </a:lnTo>
                  <a:lnTo>
                    <a:pt x="1015" y="0"/>
                  </a:lnTo>
                  <a:lnTo>
                    <a:pt x="1015" y="668"/>
                  </a:lnTo>
                  <a:close/>
                </a:path>
              </a:pathLst>
            </a:custGeom>
            <a:gradFill>
              <a:gsLst>
                <a:gs pos="3000">
                  <a:schemeClr val="tx1"/>
                </a:gs>
                <a:gs pos="46000">
                  <a:schemeClr val="tx2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54864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6000" dirty="0">
                  <a:solidFill>
                    <a:srgbClr val="FFFFFF"/>
                  </a:solidFill>
                  <a:latin typeface="Source Sans Pro" charset="0"/>
                </a:rPr>
                <a:t>3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2012950" y="1438275"/>
              <a:ext cx="236537" cy="231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6901F883-37EF-5116-1256-C30E9C7E7360}"/>
              </a:ext>
            </a:extLst>
          </p:cNvPr>
          <p:cNvSpPr txBox="1"/>
          <p:nvPr/>
        </p:nvSpPr>
        <p:spPr>
          <a:xfrm>
            <a:off x="4981462" y="2346513"/>
            <a:ext cx="6240719" cy="2913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spcBef>
                <a:spcPts val="700"/>
              </a:spcBef>
              <a:defRPr>
                <a:solidFill>
                  <a:srgbClr val="2125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virziena mērķis: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Latvijas zinātnes starptautiskās sadarbības intensitātes vairošana, veicinot LZP un zinātnieku iesaisti Eiropas Pētniecības telpā un starptautiskās sadarbības tīklos, forumos un projektos</a:t>
            </a:r>
          </a:p>
          <a:p>
            <a:endParaRPr lang="lv-LV" sz="2000" b="1" u="sng" dirty="0">
              <a:solidFill>
                <a:schemeClr val="bg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rezultāti: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Palielinājies ārvalstu finansējums P&amp;A Latvijā</a:t>
            </a:r>
          </a:p>
        </p:txBody>
      </p:sp>
    </p:spTree>
    <p:extLst>
      <p:ext uri="{BB962C8B-B14F-4D97-AF65-F5344CB8AC3E}">
        <p14:creationId xmlns:p14="http://schemas.microsoft.com/office/powerpoint/2010/main" val="1531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98B27B4-8641-7CB3-476A-F135E6017F9B}"/>
              </a:ext>
            </a:extLst>
          </p:cNvPr>
          <p:cNvSpPr/>
          <p:nvPr/>
        </p:nvSpPr>
        <p:spPr bwMode="auto">
          <a:xfrm rot="16200000">
            <a:off x="4811072" y="-6190116"/>
            <a:ext cx="2630819" cy="1235271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1000">
                <a:srgbClr val="02058F"/>
              </a:gs>
              <a:gs pos="79000">
                <a:schemeClr val="accent4">
                  <a:alpha val="61647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E54C36-BE2D-909F-7E0B-1858DBD8E058}"/>
              </a:ext>
            </a:extLst>
          </p:cNvPr>
          <p:cNvGrpSpPr/>
          <p:nvPr/>
        </p:nvGrpSpPr>
        <p:grpSpPr>
          <a:xfrm>
            <a:off x="4647256" y="3276417"/>
            <a:ext cx="2324478" cy="4480122"/>
            <a:chOff x="4899875" y="2393892"/>
            <a:chExt cx="2324478" cy="4480122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7918385-54B6-80CA-1BC3-5759FD70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75" y="2393892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B154BB-715D-9058-72AC-2DD251DB66FD}"/>
                </a:ext>
              </a:extLst>
            </p:cNvPr>
            <p:cNvGrpSpPr/>
            <p:nvPr/>
          </p:nvGrpSpPr>
          <p:grpSpPr>
            <a:xfrm>
              <a:off x="6175218" y="3907077"/>
              <a:ext cx="326522" cy="2966937"/>
              <a:chOff x="6175218" y="3907077"/>
              <a:chExt cx="326522" cy="29669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87725E6-61B7-BABB-4EF2-DAF6B2505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218" y="3907077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B7034A19-806C-5B7E-212D-68143F64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218" y="4625388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BC849-C577-0A90-9501-BF6695FC87C5}"/>
                </a:ext>
              </a:extLst>
            </p:cNvPr>
            <p:cNvGrpSpPr/>
            <p:nvPr/>
          </p:nvGrpSpPr>
          <p:grpSpPr>
            <a:xfrm>
              <a:off x="5680835" y="2556014"/>
              <a:ext cx="325400" cy="4310382"/>
              <a:chOff x="5680835" y="2556014"/>
              <a:chExt cx="325400" cy="4310382"/>
            </a:xfrm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24AE153E-9588-B07E-A75B-639C22284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2556014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A42956C-8A14-E2F8-2612-DDE5E02B4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4256463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C7F10B-CDF7-DF46-7694-C23CA7E2F2E8}"/>
                </a:ext>
              </a:extLst>
            </p:cNvPr>
            <p:cNvGrpSpPr/>
            <p:nvPr/>
          </p:nvGrpSpPr>
          <p:grpSpPr>
            <a:xfrm>
              <a:off x="4899875" y="2393892"/>
              <a:ext cx="1106360" cy="642946"/>
              <a:chOff x="4899875" y="2393892"/>
              <a:chExt cx="1106360" cy="642946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3D9306B-22B6-CF7D-4FA6-D61F3C57F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810" y="2556014"/>
                <a:ext cx="794425" cy="326522"/>
              </a:xfrm>
              <a:custGeom>
                <a:avLst/>
                <a:gdLst>
                  <a:gd name="T0" fmla="*/ 0 w 708"/>
                  <a:gd name="T1" fmla="*/ 291 h 291"/>
                  <a:gd name="T2" fmla="*/ 708 w 708"/>
                  <a:gd name="T3" fmla="*/ 291 h 291"/>
                  <a:gd name="T4" fmla="*/ 418 w 708"/>
                  <a:gd name="T5" fmla="*/ 0 h 291"/>
                  <a:gd name="T6" fmla="*/ 0 w 708"/>
                  <a:gd name="T7" fmla="*/ 0 h 291"/>
                  <a:gd name="T8" fmla="*/ 0 w 708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291">
                    <a:moveTo>
                      <a:pt x="0" y="291"/>
                    </a:moveTo>
                    <a:lnTo>
                      <a:pt x="708" y="291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DED1416-CDA5-46E0-9608-39E16A06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875" y="2393892"/>
                <a:ext cx="347841" cy="642946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9AE549-F5AF-0AC1-C29E-C163E0342A28}"/>
                </a:ext>
              </a:extLst>
            </p:cNvPr>
            <p:cNvGrpSpPr/>
            <p:nvPr/>
          </p:nvGrpSpPr>
          <p:grpSpPr>
            <a:xfrm>
              <a:off x="6175218" y="3740112"/>
              <a:ext cx="1049135" cy="642946"/>
              <a:chOff x="6175218" y="3740112"/>
              <a:chExt cx="1049135" cy="642946"/>
            </a:xfrm>
          </p:grpSpPr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A9FC419A-03FD-FC00-24AC-7B4B07E2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218" y="3907077"/>
                <a:ext cx="732711" cy="326522"/>
              </a:xfrm>
              <a:custGeom>
                <a:avLst/>
                <a:gdLst>
                  <a:gd name="T0" fmla="*/ 653 w 653"/>
                  <a:gd name="T1" fmla="*/ 291 h 291"/>
                  <a:gd name="T2" fmla="*/ 0 w 653"/>
                  <a:gd name="T3" fmla="*/ 291 h 291"/>
                  <a:gd name="T4" fmla="*/ 291 w 653"/>
                  <a:gd name="T5" fmla="*/ 0 h 291"/>
                  <a:gd name="T6" fmla="*/ 653 w 653"/>
                  <a:gd name="T7" fmla="*/ 0 h 291"/>
                  <a:gd name="T8" fmla="*/ 653 w 653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291">
                    <a:moveTo>
                      <a:pt x="653" y="291"/>
                    </a:moveTo>
                    <a:lnTo>
                      <a:pt x="0" y="291"/>
                    </a:lnTo>
                    <a:lnTo>
                      <a:pt x="291" y="0"/>
                    </a:lnTo>
                    <a:lnTo>
                      <a:pt x="653" y="0"/>
                    </a:lnTo>
                    <a:lnTo>
                      <a:pt x="653" y="2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4BF5D829-7A5E-234C-9C19-41FE717B2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2023" y="3740112"/>
                <a:ext cx="352330" cy="642946"/>
              </a:xfrm>
              <a:custGeom>
                <a:avLst/>
                <a:gdLst>
                  <a:gd name="T0" fmla="*/ 314 w 314"/>
                  <a:gd name="T1" fmla="*/ 286 h 573"/>
                  <a:gd name="T2" fmla="*/ 0 w 314"/>
                  <a:gd name="T3" fmla="*/ 0 h 573"/>
                  <a:gd name="T4" fmla="*/ 0 w 314"/>
                  <a:gd name="T5" fmla="*/ 286 h 573"/>
                  <a:gd name="T6" fmla="*/ 0 w 314"/>
                  <a:gd name="T7" fmla="*/ 573 h 573"/>
                  <a:gd name="T8" fmla="*/ 314 w 314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3">
                    <a:moveTo>
                      <a:pt x="314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4" y="2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Source Sans Pro" charset="0"/>
                </a:endParaRPr>
              </a:p>
            </p:txBody>
          </p:sp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1DFCCBC1-0DCD-4B76-39D6-0072AF63D0F6}"/>
              </a:ext>
            </a:extLst>
          </p:cNvPr>
          <p:cNvSpPr txBox="1"/>
          <p:nvPr/>
        </p:nvSpPr>
        <p:spPr>
          <a:xfrm>
            <a:off x="3662757" y="525455"/>
            <a:ext cx="5937428" cy="59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85000" lnSpcReduction="10000"/>
          </a:bodyPr>
          <a:lstStyle/>
          <a:p>
            <a:pPr defTabSz="777240">
              <a:lnSpc>
                <a:spcPct val="72000"/>
              </a:lnSpc>
              <a:defRPr sz="41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lv-LV" sz="3600" b="1" dirty="0">
                <a:latin typeface="Source Sans Pro Light" panose="020B0503030403020204" pitchFamily="34" charset="0"/>
                <a:ea typeface="Source Sans Pro Light" panose="020B0503030403020204" pitchFamily="34" charset="0"/>
              </a:rPr>
              <a:t>Sasniedzamais rezultāts un rādītāji</a:t>
            </a:r>
            <a:endParaRPr sz="3600" b="1" dirty="0"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319D0A-50DD-86D5-344F-D4448E231E37}"/>
              </a:ext>
            </a:extLst>
          </p:cNvPr>
          <p:cNvSpPr/>
          <p:nvPr/>
        </p:nvSpPr>
        <p:spPr>
          <a:xfrm>
            <a:off x="6288954" y="4513532"/>
            <a:ext cx="4486930" cy="938719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Palielinājies ārvalstu finansējums P&amp;A Latvijā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561139-EC35-336F-AE3F-01518D68E4A6}"/>
              </a:ext>
            </a:extLst>
          </p:cNvPr>
          <p:cNvSpPr/>
          <p:nvPr/>
        </p:nvSpPr>
        <p:spPr>
          <a:xfrm>
            <a:off x="1899142" y="3276417"/>
            <a:ext cx="2524710" cy="1800493"/>
          </a:xfrm>
          <a:prstGeom prst="rect">
            <a:avLst/>
          </a:prstGeom>
          <a:ln>
            <a:noFill/>
          </a:ln>
        </p:spPr>
        <p:txBody>
          <a:bodyPr wrap="square" lIns="60960" rIns="60960" bIns="30480">
            <a:spAutoFit/>
          </a:bodyPr>
          <a:lstStyle/>
          <a:p>
            <a:pPr algn="r" defTabSz="4691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 kern="0" dirty="0">
                <a:solidFill>
                  <a:schemeClr val="tx2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  <a:sym typeface="Gill Sans"/>
              </a:rPr>
              <a:t>Jaunu klientu piesaiste un klientu apmierinātība</a:t>
            </a:r>
          </a:p>
        </p:txBody>
      </p:sp>
    </p:spTree>
    <p:extLst>
      <p:ext uri="{BB962C8B-B14F-4D97-AF65-F5344CB8AC3E}">
        <p14:creationId xmlns:p14="http://schemas.microsoft.com/office/powerpoint/2010/main" val="213008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46662" y="182881"/>
            <a:ext cx="2144250" cy="6292198"/>
            <a:chOff x="1879600" y="928688"/>
            <a:chExt cx="1611312" cy="4737099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879600" y="2992438"/>
              <a:ext cx="1611312" cy="2673349"/>
            </a:xfrm>
            <a:prstGeom prst="rect">
              <a:avLst/>
            </a:prstGeom>
            <a:gradFill>
              <a:gsLst>
                <a:gs pos="3000">
                  <a:schemeClr val="tx1"/>
                </a:gs>
                <a:gs pos="46000">
                  <a:schemeClr val="accent4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</a:pPr>
              <a:r>
                <a:rPr lang="lv-LV" sz="2100" dirty="0">
                  <a:solidFill>
                    <a:srgbClr val="FFFFFF"/>
                  </a:solidFill>
                  <a:latin typeface="Source Sans Pro" charset="0"/>
                </a:rPr>
                <a:t>Stratēģiskā zinātnes komunikācija</a:t>
              </a:r>
              <a:endParaRPr lang="en-US" sz="2100" dirty="0">
                <a:solidFill>
                  <a:srgbClr val="FFFFFF"/>
                </a:solidFill>
                <a:latin typeface="Source Sans Pro" charset="0"/>
              </a:endParaRPr>
            </a:p>
            <a:p>
              <a:pPr algn="ctr">
                <a:spcBef>
                  <a:spcPts val="600"/>
                </a:spcBef>
              </a:pPr>
              <a:endParaRPr lang="en-US" sz="1200" dirty="0">
                <a:solidFill>
                  <a:srgbClr val="FFFFFF"/>
                </a:solidFill>
                <a:latin typeface="Source Sans Pro" charset="0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879600" y="928688"/>
              <a:ext cx="1611312" cy="2078037"/>
            </a:xfrm>
            <a:custGeom>
              <a:avLst/>
              <a:gdLst>
                <a:gd name="T0" fmla="*/ 1015 w 1015"/>
                <a:gd name="T1" fmla="*/ 641 h 1309"/>
                <a:gd name="T2" fmla="*/ 0 w 1015"/>
                <a:gd name="T3" fmla="*/ 0 h 1309"/>
                <a:gd name="T4" fmla="*/ 0 w 1015"/>
                <a:gd name="T5" fmla="*/ 668 h 1309"/>
                <a:gd name="T6" fmla="*/ 1015 w 1015"/>
                <a:gd name="T7" fmla="*/ 1309 h 1309"/>
                <a:gd name="T8" fmla="*/ 1015 w 1015"/>
                <a:gd name="T9" fmla="*/ 641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41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1015" y="1309"/>
                  </a:lnTo>
                  <a:lnTo>
                    <a:pt x="1015" y="641"/>
                  </a:lnTo>
                  <a:close/>
                </a:path>
              </a:pathLst>
            </a:custGeom>
            <a:gradFill>
              <a:gsLst>
                <a:gs pos="3000">
                  <a:schemeClr val="tx1"/>
                </a:gs>
                <a:gs pos="46000">
                  <a:schemeClr val="accent4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879600" y="1946275"/>
              <a:ext cx="1611312" cy="2078037"/>
            </a:xfrm>
            <a:custGeom>
              <a:avLst/>
              <a:gdLst>
                <a:gd name="T0" fmla="*/ 1015 w 1015"/>
                <a:gd name="T1" fmla="*/ 668 h 1309"/>
                <a:gd name="T2" fmla="*/ 0 w 1015"/>
                <a:gd name="T3" fmla="*/ 1309 h 1309"/>
                <a:gd name="T4" fmla="*/ 0 w 1015"/>
                <a:gd name="T5" fmla="*/ 641 h 1309"/>
                <a:gd name="T6" fmla="*/ 1015 w 1015"/>
                <a:gd name="T7" fmla="*/ 0 h 1309"/>
                <a:gd name="T8" fmla="*/ 1015 w 1015"/>
                <a:gd name="T9" fmla="*/ 66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309">
                  <a:moveTo>
                    <a:pt x="1015" y="668"/>
                  </a:moveTo>
                  <a:lnTo>
                    <a:pt x="0" y="1309"/>
                  </a:lnTo>
                  <a:lnTo>
                    <a:pt x="0" y="641"/>
                  </a:lnTo>
                  <a:lnTo>
                    <a:pt x="1015" y="0"/>
                  </a:lnTo>
                  <a:lnTo>
                    <a:pt x="1015" y="668"/>
                  </a:lnTo>
                  <a:close/>
                </a:path>
              </a:pathLst>
            </a:custGeom>
            <a:gradFill>
              <a:gsLst>
                <a:gs pos="3000">
                  <a:schemeClr val="tx1"/>
                </a:gs>
                <a:gs pos="46000">
                  <a:schemeClr val="accent4"/>
                </a:gs>
                <a:gs pos="92000">
                  <a:schemeClr val="bg2">
                    <a:alpha val="66506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54864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6000" dirty="0">
                  <a:solidFill>
                    <a:srgbClr val="FFFFFF"/>
                  </a:solidFill>
                  <a:latin typeface="Source Sans Pro" charset="0"/>
                </a:rPr>
                <a:t>4</a:t>
              </a: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2012950" y="1438275"/>
              <a:ext cx="236537" cy="231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96B34B4-2ACB-8421-B2D4-B8F360E9FF11}"/>
              </a:ext>
            </a:extLst>
          </p:cNvPr>
          <p:cNvSpPr txBox="1"/>
          <p:nvPr/>
        </p:nvSpPr>
        <p:spPr>
          <a:xfrm>
            <a:off x="4981462" y="2346513"/>
            <a:ext cx="6240719" cy="352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spcBef>
                <a:spcPts val="700"/>
              </a:spcBef>
              <a:defRPr>
                <a:solidFill>
                  <a:srgbClr val="2125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virziena mērķis: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veicināt efektīvu pētniecības rezultātu sociālās un ekonomiskās vērtības demonstrēšanu un komunicēšanu sabiedrības izpratnes veidošanai un zinātnes prestiža paaugstināšanai</a:t>
            </a:r>
          </a:p>
          <a:p>
            <a:endParaRPr lang="lv-LV" sz="2000" b="1" u="sng" dirty="0">
              <a:solidFill>
                <a:schemeClr val="bg1"/>
              </a:solidFill>
              <a:latin typeface="Source Sans Pro Light" panose="020B0503030403020204" pitchFamily="34" charset="0"/>
              <a:ea typeface="Source Sans Pro Light" panose="020B0503030403020204" pitchFamily="34" charset="0"/>
            </a:endParaRPr>
          </a:p>
          <a:p>
            <a:r>
              <a:rPr lang="lv-LV" sz="2000" b="1" u="sng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Darbības rezultāti:</a:t>
            </a:r>
          </a:p>
          <a:p>
            <a:r>
              <a:rPr lang="lv-LV" sz="2000" b="1" dirty="0">
                <a:solidFill>
                  <a:schemeClr val="bg1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rPr>
              <a:t>Palielinājusies Latvijas sabiedrības un ārvalstu organizāciju informētība par Latvijas sasniegumiem zinātnē un sadarbības iespējām</a:t>
            </a:r>
          </a:p>
        </p:txBody>
      </p:sp>
    </p:spTree>
    <p:extLst>
      <p:ext uri="{BB962C8B-B14F-4D97-AF65-F5344CB8AC3E}">
        <p14:creationId xmlns:p14="http://schemas.microsoft.com/office/powerpoint/2010/main" val="15252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8DB"/>
      </a:accent1>
      <a:accent2>
        <a:srgbClr val="0070C0"/>
      </a:accent2>
      <a:accent3>
        <a:srgbClr val="A5A5A5"/>
      </a:accent3>
      <a:accent4>
        <a:srgbClr val="FFCB00"/>
      </a:accent4>
      <a:accent5>
        <a:srgbClr val="4472C4"/>
      </a:accent5>
      <a:accent6>
        <a:srgbClr val="48A1FA"/>
      </a:accent6>
      <a:hlink>
        <a:srgbClr val="0563C1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vert="horz" wrap="square" lIns="91440" tIns="45720" rIns="91440" bIns="45720" numCol="1" anchor="ctr" anchorCtr="0" compatLnSpc="1">
        <a:prstTxWarp prst="textArchDown">
          <a:avLst/>
        </a:prstTxWarp>
      </a:bodyPr>
      <a:lstStyle>
        <a:defPPr algn="ctr">
          <a:defRPr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31229</TotalTime>
  <Words>369</Words>
  <Application>Microsoft Macintosh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Montserrat</vt:lpstr>
      <vt:lpstr>Noteworthy Light</vt:lpstr>
      <vt:lpstr>Source Sans Pro</vt:lpstr>
      <vt:lpstr>Source Sans Pro Black</vt:lpstr>
      <vt:lpstr>Source Sans Pro Light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Lauma Muizniece</cp:lastModifiedBy>
  <cp:revision>475</cp:revision>
  <dcterms:created xsi:type="dcterms:W3CDTF">2016-02-12T23:54:18Z</dcterms:created>
  <dcterms:modified xsi:type="dcterms:W3CDTF">2023-04-19T06:11:23Z</dcterms:modified>
</cp:coreProperties>
</file>