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84" r:id="rId2"/>
    <p:sldId id="619" r:id="rId3"/>
    <p:sldId id="622" r:id="rId4"/>
    <p:sldId id="1642" r:id="rId5"/>
    <p:sldId id="1644" r:id="rId6"/>
    <p:sldId id="1645" r:id="rId7"/>
    <p:sldId id="1646" r:id="rId8"/>
    <p:sldId id="1640" r:id="rId9"/>
    <p:sldId id="1632" r:id="rId10"/>
    <p:sldId id="1639" r:id="rId11"/>
    <p:sldId id="638" r:id="rId12"/>
    <p:sldId id="634" r:id="rId13"/>
    <p:sldId id="602" r:id="rId14"/>
    <p:sldId id="627" r:id="rId15"/>
    <p:sldId id="1633" r:id="rId16"/>
    <p:sldId id="1641" r:id="rId17"/>
    <p:sldId id="1638" r:id="rId18"/>
    <p:sldId id="1630" r:id="rId19"/>
    <p:sldId id="5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cess Infographic" id="{80C07B29-1E0D-0943-A55B-C73A53748DFC}">
          <p14:sldIdLst>
            <p14:sldId id="584"/>
            <p14:sldId id="619"/>
            <p14:sldId id="622"/>
            <p14:sldId id="1642"/>
            <p14:sldId id="1644"/>
            <p14:sldId id="1645"/>
            <p14:sldId id="1646"/>
            <p14:sldId id="1640"/>
            <p14:sldId id="1632"/>
            <p14:sldId id="1639"/>
            <p14:sldId id="638"/>
            <p14:sldId id="634"/>
            <p14:sldId id="602"/>
            <p14:sldId id="627"/>
            <p14:sldId id="1633"/>
            <p14:sldId id="1641"/>
            <p14:sldId id="1638"/>
            <p14:sldId id="1630"/>
            <p14:sldId id="58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ila Bekmane" initials="LB" lastIdx="15" clrIdx="0">
    <p:extLst>
      <p:ext uri="{19B8F6BF-5375-455C-9EA6-DF929625EA0E}">
        <p15:presenceInfo xmlns:p15="http://schemas.microsoft.com/office/powerpoint/2012/main" userId="S-1-5-21-924060480-1444801791-4070566659-34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8DB"/>
    <a:srgbClr val="01048D"/>
    <a:srgbClr val="3018A8"/>
    <a:srgbClr val="FFFFDD"/>
    <a:srgbClr val="00013A"/>
    <a:srgbClr val="014CF6"/>
    <a:srgbClr val="FFFFFF"/>
    <a:srgbClr val="00001E"/>
    <a:srgbClr val="010259"/>
    <a:srgbClr val="0A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53" autoAdjust="0"/>
  </p:normalViewPr>
  <p:slideViewPr>
    <p:cSldViewPr snapToGrid="0" snapToObjects="1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0542"/>
    </p:cViewPr>
  </p:sorterViewPr>
  <p:notesViewPr>
    <p:cSldViewPr snapToGrid="0" snapToObjects="1">
      <p:cViewPr varScale="1">
        <p:scale>
          <a:sx n="53" d="100"/>
          <a:sy n="53" d="100"/>
        </p:scale>
        <p:origin x="264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3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janis.paiders\Downloads\rd_e_gerdsc__custom_5828986_page_spreadsheet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janis.paiders\Downloads\rd_e_gerdsc__custom_5828986_page_spreadshee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is.paiders\Downloads\rd_p_perslf_page_spreadshee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is.paiders\Documents\DOKUMENTI%20RIS3\Ranking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is.paiders\Documents\DOKUMENTI%20RIS3\Ranking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is.paiders\Downloads\Incites%20Locations.csv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is.paiders\Downloads\Publications_in_Q1_Journal_Quartile_by_CiteScore_(%25)_vs_Publication_Year%20(4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 sz="2000" dirty="0">
                <a:solidFill>
                  <a:sysClr val="windowText" lastClr="000000"/>
                </a:solidFill>
              </a:rPr>
              <a:t>Latvijas kopējie P&amp;A ieguldījumi</a:t>
            </a:r>
            <a:r>
              <a:rPr lang="lv-LV" sz="2000" baseline="0" dirty="0">
                <a:solidFill>
                  <a:sysClr val="windowText" lastClr="000000"/>
                </a:solidFill>
              </a:rPr>
              <a:t> un mērķis uz Eiropas savienības fona (% no IKP)</a:t>
            </a:r>
            <a:endParaRPr lang="lv-LV" sz="200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9.870297642844264E-2"/>
          <c:y val="1.53781666763200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6.0875622277072793E-2"/>
          <c:y val="0.16517260125593131"/>
          <c:w val="0.91724227915918854"/>
          <c:h val="0.7079597858120793"/>
        </c:manualLayout>
      </c:layout>
      <c:lineChart>
        <c:grouping val="standard"/>
        <c:varyColors val="0"/>
        <c:ser>
          <c:idx val="0"/>
          <c:order val="0"/>
          <c:tx>
            <c:v>ES-27 vidējais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Lapa1!$B$1:$J$1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Mērķis</c:v>
                </c:pt>
              </c:strCache>
            </c:strRef>
          </c:cat>
          <c:val>
            <c:numRef>
              <c:f>Lapa1!$B$2:$J$2</c:f>
              <c:numCache>
                <c:formatCode>General</c:formatCode>
                <c:ptCount val="9"/>
                <c:pt idx="0">
                  <c:v>2.11</c:v>
                </c:pt>
                <c:pt idx="1">
                  <c:v>2.12</c:v>
                </c:pt>
                <c:pt idx="2">
                  <c:v>2.12</c:v>
                </c:pt>
                <c:pt idx="3">
                  <c:v>2.15</c:v>
                </c:pt>
                <c:pt idx="4">
                  <c:v>2.19</c:v>
                </c:pt>
                <c:pt idx="5">
                  <c:v>2.23</c:v>
                </c:pt>
                <c:pt idx="6">
                  <c:v>2.31</c:v>
                </c:pt>
                <c:pt idx="7">
                  <c:v>2.27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46-407D-AA4F-DFB8601A86C6}"/>
            </c:ext>
          </c:extLst>
        </c:ser>
        <c:ser>
          <c:idx val="1"/>
          <c:order val="1"/>
          <c:tx>
            <c:v>Latvija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Lapa1!$B$1:$J$1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Mērķis</c:v>
                </c:pt>
              </c:strCache>
            </c:strRef>
          </c:cat>
          <c:val>
            <c:numRef>
              <c:f>Lapa1!$B$3:$J$3</c:f>
              <c:numCache>
                <c:formatCode>General</c:formatCode>
                <c:ptCount val="9"/>
                <c:pt idx="0">
                  <c:v>0.69</c:v>
                </c:pt>
                <c:pt idx="1">
                  <c:v>0.62</c:v>
                </c:pt>
                <c:pt idx="2">
                  <c:v>0.44</c:v>
                </c:pt>
                <c:pt idx="3">
                  <c:v>0.51</c:v>
                </c:pt>
                <c:pt idx="4">
                  <c:v>0.64</c:v>
                </c:pt>
                <c:pt idx="5">
                  <c:v>0.64</c:v>
                </c:pt>
                <c:pt idx="6">
                  <c:v>0.71</c:v>
                </c:pt>
                <c:pt idx="7">
                  <c:v>0.71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46-407D-AA4F-DFB8601A86C6}"/>
            </c:ext>
          </c:extLst>
        </c:ser>
        <c:ser>
          <c:idx val="2"/>
          <c:order val="2"/>
          <c:tx>
            <c:v>ES-27 mērķis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2134618294436872"/>
                  <c:y val="-6.1822422557168008E-2"/>
                </c:manualLayout>
              </c:layout>
              <c:tx>
                <c:rich>
                  <a:bodyPr/>
                  <a:lstStyle/>
                  <a:p>
                    <a:r>
                      <a:rPr lang="lv-LV"/>
                      <a:t>ES mērķis - </a:t>
                    </a:r>
                    <a:fld id="{B3C81114-E2DE-46C7-922A-9C501A256504}" type="VALUE">
                      <a:rPr lang="en-US"/>
                      <a:pPr/>
                      <a:t>[VĒRTĪBA]</a:t>
                    </a:fld>
                    <a:endParaRPr lang="lv-LV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446-407D-AA4F-DFB8601A86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Lapa1!$B$1:$J$1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Mērķis</c:v>
                </c:pt>
              </c:strCache>
            </c:strRef>
          </c:cat>
          <c:val>
            <c:numRef>
              <c:f>Lapa1!$B$4:$J$4</c:f>
              <c:numCache>
                <c:formatCode>General</c:formatCode>
                <c:ptCount val="9"/>
                <c:pt idx="8" formatCode="0.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446-407D-AA4F-DFB8601A86C6}"/>
            </c:ext>
          </c:extLst>
        </c:ser>
        <c:ser>
          <c:idx val="3"/>
          <c:order val="3"/>
          <c:tx>
            <c:v>Latvijas mērķis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3111089321253955"/>
                  <c:y val="-4.0402321410170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lv-LV" sz="1600" b="1" dirty="0" err="1"/>
                      <a:t>Latvijas</a:t>
                    </a:r>
                    <a:r>
                      <a:rPr lang="lv-LV" sz="1600" b="1" dirty="0"/>
                      <a:t> </a:t>
                    </a:r>
                  </a:p>
                  <a:p>
                    <a:pPr>
                      <a:defRPr sz="1600" b="1"/>
                    </a:pPr>
                    <a:r>
                      <a:rPr lang="lv-LV" sz="1600" b="1" dirty="0"/>
                      <a:t>Mērķis -</a:t>
                    </a:r>
                    <a:fld id="{51B879C7-7DF5-47A9-9D66-629520D2327C}" type="VALUE">
                      <a:rPr lang="en-US" sz="1600" b="1"/>
                      <a:pPr>
                        <a:defRPr sz="1600" b="1"/>
                      </a:pPr>
                      <a:t>[VĒRTĪBA]</a:t>
                    </a:fld>
                    <a:endParaRPr lang="lv-LV" sz="16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446-407D-AA4F-DFB8601A86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Lapa1!$B$1:$J$1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Mērķis</c:v>
                </c:pt>
              </c:strCache>
            </c:strRef>
          </c:cat>
          <c:val>
            <c:numRef>
              <c:f>Lapa1!$B$5:$J$5</c:f>
              <c:numCache>
                <c:formatCode>General</c:formatCode>
                <c:ptCount val="9"/>
                <c:pt idx="8">
                  <c:v>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446-407D-AA4F-DFB8601A8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5824319"/>
        <c:axId val="766473807"/>
      </c:lineChart>
      <c:catAx>
        <c:axId val="785824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6473807"/>
        <c:crosses val="autoZero"/>
        <c:auto val="1"/>
        <c:lblAlgn val="ctr"/>
        <c:lblOffset val="100"/>
        <c:noMultiLvlLbl val="0"/>
      </c:catAx>
      <c:valAx>
        <c:axId val="7664738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5824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Uzņēmumu pasūtījums no publiskā</a:t>
            </a:r>
            <a:r>
              <a:rPr lang="lv-LV" baseline="0"/>
              <a:t> sektora P&amp;A iestādem (augstskolas un valsts zinātniskās institūcijas) % no šī sektora kopējā P&amp;A apgrozījuma 2020.gadā</a:t>
            </a:r>
            <a:endParaRPr lang="lv-LV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11531755411878097"/>
          <c:y val="0.16830690154686817"/>
          <c:w val="0.84458564508738532"/>
          <c:h val="0.773734717036144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rgbClr val="05EE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1AA-43B1-9D85-37168964B20C}"/>
              </c:ext>
            </c:extLst>
          </c:dPt>
          <c:dPt>
            <c:idx val="2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1AA-43B1-9D85-37168964B2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2'!$A$3:$A$30</c:f>
              <c:strCache>
                <c:ptCount val="28"/>
                <c:pt idx="0">
                  <c:v>Malta</c:v>
                </c:pt>
                <c:pt idx="1">
                  <c:v>Kipra</c:v>
                </c:pt>
                <c:pt idx="2">
                  <c:v>Slovākija</c:v>
                </c:pt>
                <c:pt idx="3">
                  <c:v>Ungārija</c:v>
                </c:pt>
                <c:pt idx="4">
                  <c:v>Portugāle</c:v>
                </c:pt>
                <c:pt idx="5">
                  <c:v>Dānija</c:v>
                </c:pt>
                <c:pt idx="6">
                  <c:v>Luksemburga</c:v>
                </c:pt>
                <c:pt idx="7">
                  <c:v>Polija</c:v>
                </c:pt>
                <c:pt idx="8">
                  <c:v>Čehija</c:v>
                </c:pt>
                <c:pt idx="9">
                  <c:v>Īrija</c:v>
                </c:pt>
                <c:pt idx="10">
                  <c:v>Somija</c:v>
                </c:pt>
                <c:pt idx="11">
                  <c:v>Horvātija</c:v>
                </c:pt>
                <c:pt idx="12">
                  <c:v>Francija</c:v>
                </c:pt>
                <c:pt idx="13">
                  <c:v>Grieķija</c:v>
                </c:pt>
                <c:pt idx="14">
                  <c:v>Itālija</c:v>
                </c:pt>
                <c:pt idx="15">
                  <c:v>Austrija</c:v>
                </c:pt>
                <c:pt idx="16">
                  <c:v>Spānija</c:v>
                </c:pt>
                <c:pt idx="17">
                  <c:v>Igaunija</c:v>
                </c:pt>
                <c:pt idx="18">
                  <c:v>Slovēnija</c:v>
                </c:pt>
                <c:pt idx="19">
                  <c:v>Lietuva</c:v>
                </c:pt>
                <c:pt idx="20">
                  <c:v>Vidēji ES-27</c:v>
                </c:pt>
                <c:pt idx="21">
                  <c:v>Latvija</c:v>
                </c:pt>
                <c:pt idx="22">
                  <c:v>Nīderlande</c:v>
                </c:pt>
                <c:pt idx="23">
                  <c:v>Beļģija</c:v>
                </c:pt>
                <c:pt idx="24">
                  <c:v>Bulgārija</c:v>
                </c:pt>
                <c:pt idx="25">
                  <c:v>Vācija</c:v>
                </c:pt>
                <c:pt idx="26">
                  <c:v>Rumānija</c:v>
                </c:pt>
                <c:pt idx="27">
                  <c:v>Zviedrija</c:v>
                </c:pt>
              </c:strCache>
            </c:strRef>
          </c:cat>
          <c:val>
            <c:numRef>
              <c:f>'Sheet 2'!$H$3:$H$29</c:f>
              <c:numCache>
                <c:formatCode>0.0%</c:formatCode>
                <c:ptCount val="27"/>
                <c:pt idx="0">
                  <c:v>1.654440951382935E-2</c:v>
                </c:pt>
                <c:pt idx="1">
                  <c:v>1.8985475662440549E-2</c:v>
                </c:pt>
                <c:pt idx="2">
                  <c:v>1.9774003963111384E-2</c:v>
                </c:pt>
                <c:pt idx="3">
                  <c:v>2.230092721556767E-2</c:v>
                </c:pt>
                <c:pt idx="4">
                  <c:v>2.4130523199001542E-2</c:v>
                </c:pt>
                <c:pt idx="5">
                  <c:v>2.5791382331308555E-2</c:v>
                </c:pt>
                <c:pt idx="6">
                  <c:v>2.6252983293556083E-2</c:v>
                </c:pt>
                <c:pt idx="7">
                  <c:v>2.8893604568250422E-2</c:v>
                </c:pt>
                <c:pt idx="8">
                  <c:v>3.2184532278156722E-2</c:v>
                </c:pt>
                <c:pt idx="9">
                  <c:v>3.4415145986159204E-2</c:v>
                </c:pt>
                <c:pt idx="10">
                  <c:v>3.8180596011651358E-2</c:v>
                </c:pt>
                <c:pt idx="11">
                  <c:v>4.6371486312695206E-2</c:v>
                </c:pt>
                <c:pt idx="12">
                  <c:v>4.665393551112363E-2</c:v>
                </c:pt>
                <c:pt idx="13">
                  <c:v>5.1787406193133108E-2</c:v>
                </c:pt>
                <c:pt idx="14">
                  <c:v>5.2102941770557326E-2</c:v>
                </c:pt>
                <c:pt idx="15">
                  <c:v>5.9704021318360771E-2</c:v>
                </c:pt>
                <c:pt idx="16">
                  <c:v>6.2832494608195538E-2</c:v>
                </c:pt>
                <c:pt idx="17">
                  <c:v>6.5539213337804825E-2</c:v>
                </c:pt>
                <c:pt idx="18">
                  <c:v>6.6334637008066494E-2</c:v>
                </c:pt>
                <c:pt idx="19">
                  <c:v>7.2224021691582818E-2</c:v>
                </c:pt>
                <c:pt idx="20">
                  <c:v>7.3916490169687349E-2</c:v>
                </c:pt>
                <c:pt idx="21">
                  <c:v>7.7190542420027819E-2</c:v>
                </c:pt>
                <c:pt idx="22">
                  <c:v>7.9288025889967639E-2</c:v>
                </c:pt>
                <c:pt idx="23">
                  <c:v>9.7910478910482004E-2</c:v>
                </c:pt>
                <c:pt idx="24">
                  <c:v>0.1079398806737014</c:v>
                </c:pt>
                <c:pt idx="25">
                  <c:v>0.11561864231500171</c:v>
                </c:pt>
                <c:pt idx="26">
                  <c:v>0.12711208827002157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AA-43B1-9D85-37168964B2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59678463"/>
        <c:axId val="559676383"/>
      </c:barChart>
      <c:catAx>
        <c:axId val="559678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59676383"/>
        <c:crosses val="autoZero"/>
        <c:auto val="1"/>
        <c:lblAlgn val="ctr"/>
        <c:lblOffset val="100"/>
        <c:noMultiLvlLbl val="0"/>
      </c:catAx>
      <c:valAx>
        <c:axId val="559676383"/>
        <c:scaling>
          <c:orientation val="minMax"/>
        </c:scaling>
        <c:delete val="0"/>
        <c:axPos val="b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596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v-LV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 sz="2000" b="1" dirty="0"/>
              <a:t>2020.gada izdevumi </a:t>
            </a:r>
            <a:r>
              <a:rPr lang="lv-LV" sz="2000" b="1" baseline="0" dirty="0"/>
              <a:t>(milj. eiro) zinātnē pēc zinātnes nozaru grupas</a:t>
            </a:r>
            <a:endParaRPr lang="lv-LV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84-4E9A-9EC8-BA6370DD90B7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84-4E9A-9EC8-BA6370DD90B7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84-4E9A-9EC8-BA6370DD90B7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84-4E9A-9EC8-BA6370DD90B7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84-4E9A-9EC8-BA6370DD90B7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784-4E9A-9EC8-BA6370DD90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Lapa1!$B$2:$G$2</c:f>
              <c:numCache>
                <c:formatCode>General</c:formatCode>
                <c:ptCount val="6"/>
                <c:pt idx="0">
                  <c:v>53.15</c:v>
                </c:pt>
                <c:pt idx="1">
                  <c:v>75.5</c:v>
                </c:pt>
                <c:pt idx="2">
                  <c:v>27.73</c:v>
                </c:pt>
                <c:pt idx="3">
                  <c:v>27.19</c:v>
                </c:pt>
                <c:pt idx="4">
                  <c:v>16.559999999999999</c:v>
                </c:pt>
                <c:pt idx="5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784-4E9A-9EC8-BA6370DD9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v-LV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 sz="2000" b="1" dirty="0"/>
              <a:t>2022.gada</a:t>
            </a:r>
            <a:r>
              <a:rPr lang="lv-LV" sz="2000" b="1" baseline="0" dirty="0"/>
              <a:t> finansētie FLPP projekti pēc zinātnes nozaru grupas (n=58)</a:t>
            </a:r>
            <a:endParaRPr lang="lv-LV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C8-4E8A-8764-190E2C1226F9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C8-4E8A-8764-190E2C1226F9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C8-4E8A-8764-190E2C1226F9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FC8-4E8A-8764-190E2C1226F9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FC8-4E8A-8764-190E2C1226F9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FC8-4E8A-8764-190E2C1226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Lapa1!$B$1:$G$1</c:f>
              <c:strCache>
                <c:ptCount val="6"/>
                <c:pt idx="0">
                  <c:v>Dabaszinātnes</c:v>
                </c:pt>
                <c:pt idx="1">
                  <c:v>Inženierzinātnes un tehnoloģijas</c:v>
                </c:pt>
                <c:pt idx="2">
                  <c:v>Medicīnas un veselības zinātnes</c:v>
                </c:pt>
                <c:pt idx="3">
                  <c:v>Lauksaimniecības, meža un veterinārās zinātnes</c:v>
                </c:pt>
                <c:pt idx="4">
                  <c:v>Sociālās zinātnes</c:v>
                </c:pt>
                <c:pt idx="5">
                  <c:v>Humanitārās un mākslas zinātnes</c:v>
                </c:pt>
              </c:strCache>
            </c:strRef>
          </c:cat>
          <c:val>
            <c:numRef>
              <c:f>Lapa1!$B$3:$G$3</c:f>
              <c:numCache>
                <c:formatCode>General</c:formatCode>
                <c:ptCount val="6"/>
                <c:pt idx="0">
                  <c:v>15</c:v>
                </c:pt>
                <c:pt idx="1">
                  <c:v>15</c:v>
                </c:pt>
                <c:pt idx="2">
                  <c:v>9</c:v>
                </c:pt>
                <c:pt idx="3">
                  <c:v>6</c:v>
                </c:pt>
                <c:pt idx="4">
                  <c:v>7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FC8-4E8A-8764-190E2C122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v-LV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86-4B9B-AB90-AA964A451297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86-4B9B-AB90-AA964A451297}"/>
              </c:ext>
            </c:extLst>
          </c:dPt>
          <c:dPt>
            <c:idx val="18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86-4B9B-AB90-AA964A451297}"/>
              </c:ext>
            </c:extLst>
          </c:dPt>
          <c:dPt>
            <c:idx val="2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86-4B9B-AB90-AA964A4512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Sheet1!$A$2:$A$29</c:f>
              <c:strCache>
                <c:ptCount val="28"/>
                <c:pt idx="0">
                  <c:v>Rumānija</c:v>
                </c:pt>
                <c:pt idx="1">
                  <c:v>Malta</c:v>
                </c:pt>
                <c:pt idx="2">
                  <c:v>Bulgārija</c:v>
                </c:pt>
                <c:pt idx="3">
                  <c:v>Latvija</c:v>
                </c:pt>
                <c:pt idx="4">
                  <c:v>Īrija</c:v>
                </c:pt>
                <c:pt idx="5">
                  <c:v>Kipra</c:v>
                </c:pt>
                <c:pt idx="6">
                  <c:v>Lietuva</c:v>
                </c:pt>
                <c:pt idx="7">
                  <c:v>Slovākija</c:v>
                </c:pt>
                <c:pt idx="8">
                  <c:v>Horvātija</c:v>
                </c:pt>
                <c:pt idx="9">
                  <c:v>Itālija</c:v>
                </c:pt>
                <c:pt idx="10">
                  <c:v>Luksemburga</c:v>
                </c:pt>
                <c:pt idx="11">
                  <c:v>Ungārija</c:v>
                </c:pt>
                <c:pt idx="12">
                  <c:v>Spānija</c:v>
                </c:pt>
                <c:pt idx="13">
                  <c:v>Polija</c:v>
                </c:pt>
                <c:pt idx="14">
                  <c:v>Slovēnija</c:v>
                </c:pt>
                <c:pt idx="15">
                  <c:v>Beļģija</c:v>
                </c:pt>
                <c:pt idx="16">
                  <c:v>Portugāle</c:v>
                </c:pt>
                <c:pt idx="17">
                  <c:v>Grieķija</c:v>
                </c:pt>
                <c:pt idx="18">
                  <c:v>Igaunija</c:v>
                </c:pt>
                <c:pt idx="19">
                  <c:v>Čehija</c:v>
                </c:pt>
                <c:pt idx="20">
                  <c:v>Vidēji ES</c:v>
                </c:pt>
                <c:pt idx="21">
                  <c:v>Nīderlande</c:v>
                </c:pt>
                <c:pt idx="22">
                  <c:v>Francija</c:v>
                </c:pt>
                <c:pt idx="23">
                  <c:v>Somija</c:v>
                </c:pt>
                <c:pt idx="24">
                  <c:v>Zviedrija</c:v>
                </c:pt>
                <c:pt idx="25">
                  <c:v>Dānija</c:v>
                </c:pt>
                <c:pt idx="26">
                  <c:v>Vācija</c:v>
                </c:pt>
                <c:pt idx="27">
                  <c:v>Austrija</c:v>
                </c:pt>
              </c:strCache>
            </c:str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0.15</c:v>
                </c:pt>
                <c:pt idx="1">
                  <c:v>0.2</c:v>
                </c:pt>
                <c:pt idx="2">
                  <c:v>0.22</c:v>
                </c:pt>
                <c:pt idx="3">
                  <c:v>0.27</c:v>
                </c:pt>
                <c:pt idx="4">
                  <c:v>0.28000000000000003</c:v>
                </c:pt>
                <c:pt idx="5">
                  <c:v>0.3</c:v>
                </c:pt>
                <c:pt idx="6">
                  <c:v>0.33</c:v>
                </c:pt>
                <c:pt idx="7">
                  <c:v>0.36</c:v>
                </c:pt>
                <c:pt idx="8">
                  <c:v>0.46</c:v>
                </c:pt>
                <c:pt idx="9">
                  <c:v>0.51</c:v>
                </c:pt>
                <c:pt idx="10">
                  <c:v>0.51</c:v>
                </c:pt>
                <c:pt idx="11">
                  <c:v>0.52</c:v>
                </c:pt>
                <c:pt idx="12">
                  <c:v>0.54</c:v>
                </c:pt>
                <c:pt idx="13">
                  <c:v>0.54</c:v>
                </c:pt>
                <c:pt idx="14">
                  <c:v>0.54</c:v>
                </c:pt>
                <c:pt idx="15">
                  <c:v>0.56000000000000005</c:v>
                </c:pt>
                <c:pt idx="16">
                  <c:v>0.6</c:v>
                </c:pt>
                <c:pt idx="17">
                  <c:v>0.64</c:v>
                </c:pt>
                <c:pt idx="18">
                  <c:v>0.66</c:v>
                </c:pt>
                <c:pt idx="19">
                  <c:v>0.68</c:v>
                </c:pt>
                <c:pt idx="20">
                  <c:v>0.7</c:v>
                </c:pt>
                <c:pt idx="21">
                  <c:v>0.7</c:v>
                </c:pt>
                <c:pt idx="22">
                  <c:v>0.73</c:v>
                </c:pt>
                <c:pt idx="23">
                  <c:v>0.81</c:v>
                </c:pt>
                <c:pt idx="24">
                  <c:v>0.82</c:v>
                </c:pt>
                <c:pt idx="25">
                  <c:v>0.84</c:v>
                </c:pt>
                <c:pt idx="26">
                  <c:v>0.93</c:v>
                </c:pt>
                <c:pt idx="27">
                  <c:v>1.07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86-4B9B-AB90-AA964A451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7587248"/>
        <c:axId val="347587640"/>
      </c:barChart>
      <c:catAx>
        <c:axId val="34758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47587640"/>
        <c:crosses val="autoZero"/>
        <c:auto val="1"/>
        <c:lblAlgn val="ctr"/>
        <c:lblOffset val="100"/>
        <c:noMultiLvlLbl val="0"/>
      </c:catAx>
      <c:valAx>
        <c:axId val="347587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4758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lv-LV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 sz="1600" dirty="0"/>
              <a:t>Zinātnes valsts budžeta finansējums un prognoze uz 2025.gadu (milj. eiro)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Indikatīvais finansējums</c:v>
          </c:tx>
          <c:spPr>
            <a:ln w="28575" cap="rnd">
              <a:solidFill>
                <a:srgbClr val="C0000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  <a:prstDash val="sysDot"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ZIG030!$U$3:$AA$3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strCache>
            </c:strRef>
          </c:cat>
          <c:val>
            <c:numRef>
              <c:f>ZIG030!$U$15:$AA$15</c:f>
              <c:numCache>
                <c:formatCode>General</c:formatCode>
                <c:ptCount val="7"/>
                <c:pt idx="2" formatCode="0.00">
                  <c:v>84.31</c:v>
                </c:pt>
                <c:pt idx="3" formatCode="0">
                  <c:v>94</c:v>
                </c:pt>
                <c:pt idx="4" formatCode="0">
                  <c:v>115</c:v>
                </c:pt>
                <c:pt idx="5" formatCode="0">
                  <c:v>126</c:v>
                </c:pt>
                <c:pt idx="6" formatCode="0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B5-4D88-995A-9340A8B60867}"/>
            </c:ext>
          </c:extLst>
        </c:ser>
        <c:ser>
          <c:idx val="1"/>
          <c:order val="1"/>
          <c:tx>
            <c:v>Faktiskais finansējums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B5-4D88-995A-9340A8B608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ZIG030!$U$3:$AA$3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strCache>
            </c:strRef>
          </c:cat>
          <c:val>
            <c:numRef>
              <c:f>ZIG030!$U$16:$AA$16</c:f>
              <c:numCache>
                <c:formatCode>0.00</c:formatCode>
                <c:ptCount val="7"/>
                <c:pt idx="0">
                  <c:v>69.099999999999994</c:v>
                </c:pt>
                <c:pt idx="1">
                  <c:v>79.3</c:v>
                </c:pt>
                <c:pt idx="2">
                  <c:v>84.31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FB5-4D88-995A-9340A8B608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938896"/>
        <c:axId val="143942224"/>
      </c:lineChart>
      <c:catAx>
        <c:axId val="14393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3942224"/>
        <c:crosses val="autoZero"/>
        <c:auto val="1"/>
        <c:lblAlgn val="ctr"/>
        <c:lblOffset val="100"/>
        <c:noMultiLvlLbl val="0"/>
      </c:catAx>
      <c:valAx>
        <c:axId val="143942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3938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v-LV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 sz="1600" dirty="0"/>
              <a:t>Zinātnes valsts budžeta finansējums un prognoze uz 2025.gadu (milj. eiro)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Indikatīvais finansējums</c:v>
          </c:tx>
          <c:spPr>
            <a:ln w="28575" cap="rnd">
              <a:solidFill>
                <a:srgbClr val="C0000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  <a:prstDash val="sysDot"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ZIG030!$U$3:$AA$3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strCache>
            </c:strRef>
          </c:cat>
          <c:val>
            <c:numRef>
              <c:f>ZIG030!$U$15:$AA$15</c:f>
              <c:numCache>
                <c:formatCode>General</c:formatCode>
                <c:ptCount val="7"/>
                <c:pt idx="2" formatCode="0.00">
                  <c:v>84.31</c:v>
                </c:pt>
                <c:pt idx="3" formatCode="0">
                  <c:v>94</c:v>
                </c:pt>
                <c:pt idx="4" formatCode="0">
                  <c:v>115</c:v>
                </c:pt>
                <c:pt idx="5" formatCode="0">
                  <c:v>126</c:v>
                </c:pt>
                <c:pt idx="6" formatCode="0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84-4D09-BAD6-260792F15201}"/>
            </c:ext>
          </c:extLst>
        </c:ser>
        <c:ser>
          <c:idx val="1"/>
          <c:order val="1"/>
          <c:tx>
            <c:v>Faktiskais finansējums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84-4D09-BAD6-260792F152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ZIG030!$U$3:$AA$3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strCache>
            </c:strRef>
          </c:cat>
          <c:val>
            <c:numRef>
              <c:f>ZIG030!$U$16:$AA$16</c:f>
              <c:numCache>
                <c:formatCode>0.00</c:formatCode>
                <c:ptCount val="7"/>
                <c:pt idx="0">
                  <c:v>69.099999999999994</c:v>
                </c:pt>
                <c:pt idx="1">
                  <c:v>79.3</c:v>
                </c:pt>
                <c:pt idx="2">
                  <c:v>84.31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84-4D09-BAD6-260792F15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938896"/>
        <c:axId val="143942224"/>
      </c:lineChart>
      <c:catAx>
        <c:axId val="14393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3942224"/>
        <c:crosses val="autoZero"/>
        <c:auto val="1"/>
        <c:lblAlgn val="ctr"/>
        <c:lblOffset val="100"/>
        <c:noMultiLvlLbl val="0"/>
      </c:catAx>
      <c:valAx>
        <c:axId val="143942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3938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v-LV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Zinātnisko darbinieku (PLE) īpatsvars kopējā nodarbinātības struktūrā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EU-Average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Lapa1!$B$1:$K$1</c:f>
              <c:strCach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strCache>
            </c:strRef>
          </c:cat>
          <c:val>
            <c:numRef>
              <c:f>Lapa1!$B$2:$K$2</c:f>
              <c:numCache>
                <c:formatCode>0.00</c:formatCode>
                <c:ptCount val="10"/>
                <c:pt idx="0">
                  <c:v>1.1369</c:v>
                </c:pt>
                <c:pt idx="1">
                  <c:v>1.1523000000000001</c:v>
                </c:pt>
                <c:pt idx="2">
                  <c:v>1.1713</c:v>
                </c:pt>
                <c:pt idx="3">
                  <c:v>1.2073</c:v>
                </c:pt>
                <c:pt idx="4">
                  <c:v>1.2388999999999999</c:v>
                </c:pt>
                <c:pt idx="5">
                  <c:v>1.3007</c:v>
                </c:pt>
                <c:pt idx="6">
                  <c:v>1.3653999999999999</c:v>
                </c:pt>
                <c:pt idx="7">
                  <c:v>1.4045000000000001</c:v>
                </c:pt>
                <c:pt idx="8">
                  <c:v>1.4413</c:v>
                </c:pt>
                <c:pt idx="9">
                  <c:v>1.5025999999999999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C6-48EE-8842-5CF763A6D4BE}"/>
            </c:ext>
          </c:extLst>
        </c:ser>
        <c:ser>
          <c:idx val="1"/>
          <c:order val="1"/>
          <c:tx>
            <c:v>Latvia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Lapa1!$B$1:$K$1</c:f>
              <c:strCach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strCache>
            </c:strRef>
          </c:cat>
          <c:val>
            <c:numRef>
              <c:f>Lapa1!$B$3:$K$3</c:f>
              <c:numCache>
                <c:formatCode>0.00</c:formatCode>
                <c:ptCount val="10"/>
                <c:pt idx="0">
                  <c:v>0.55710000000000004</c:v>
                </c:pt>
                <c:pt idx="1">
                  <c:v>0.5484</c:v>
                </c:pt>
                <c:pt idx="2">
                  <c:v>0.59530000000000005</c:v>
                </c:pt>
                <c:pt idx="3">
                  <c:v>0.57720000000000005</c:v>
                </c:pt>
                <c:pt idx="4">
                  <c:v>0.53610000000000002</c:v>
                </c:pt>
                <c:pt idx="5">
                  <c:v>0.56910000000000005</c:v>
                </c:pt>
                <c:pt idx="6">
                  <c:v>0.61499999999999999</c:v>
                </c:pt>
                <c:pt idx="7">
                  <c:v>0.63700000000000001</c:v>
                </c:pt>
                <c:pt idx="8">
                  <c:v>0.70599999999999996</c:v>
                </c:pt>
                <c:pt idx="9">
                  <c:v>0.79079999999999995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C6-48EE-8842-5CF763A6D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8662336"/>
        <c:axId val="1348663584"/>
      </c:lineChart>
      <c:catAx>
        <c:axId val="134866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348663584"/>
        <c:crosses val="autoZero"/>
        <c:auto val="1"/>
        <c:lblAlgn val="ctr"/>
        <c:lblOffset val="100"/>
        <c:noMultiLvlLbl val="0"/>
      </c:catAx>
      <c:valAx>
        <c:axId val="1348663584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34866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657630344490924"/>
          <c:y val="0.50100697419421591"/>
          <c:w val="0.22297502053397944"/>
          <c:h val="0.122468234998112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Doktora grāda ieguvēju skaits 2020. gadā </a:t>
            </a:r>
          </a:p>
          <a:p>
            <a:pPr>
              <a:defRPr/>
            </a:pPr>
            <a:r>
              <a:rPr lang="lv-LV"/>
              <a:t>uz 10 000 iedzīvotāju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81-418B-86E6-F840007FD85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81-418B-86E6-F840007FD85D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81-418B-86E6-F840007FD85D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81-418B-86E6-F840007FD8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Sheet6!$K$2:$K$29</c:f>
              <c:strCache>
                <c:ptCount val="28"/>
                <c:pt idx="0">
                  <c:v>Latvija</c:v>
                </c:pt>
                <c:pt idx="1">
                  <c:v>Polija</c:v>
                </c:pt>
                <c:pt idx="2">
                  <c:v>Rumānija</c:v>
                </c:pt>
                <c:pt idx="3">
                  <c:v>Lietuva</c:v>
                </c:pt>
                <c:pt idx="4">
                  <c:v>Ungārija</c:v>
                </c:pt>
                <c:pt idx="5">
                  <c:v>Malta</c:v>
                </c:pt>
                <c:pt idx="6">
                  <c:v>Itālija</c:v>
                </c:pt>
                <c:pt idx="7">
                  <c:v>Grieķija</c:v>
                </c:pt>
                <c:pt idx="8">
                  <c:v>Horvātija</c:v>
                </c:pt>
                <c:pt idx="9">
                  <c:v>Bulgārija</c:v>
                </c:pt>
                <c:pt idx="10">
                  <c:v>Igaunija</c:v>
                </c:pt>
                <c:pt idx="11">
                  <c:v>Kipra</c:v>
                </c:pt>
                <c:pt idx="12">
                  <c:v>Francija</c:v>
                </c:pt>
                <c:pt idx="13">
                  <c:v>Čehija</c:v>
                </c:pt>
                <c:pt idx="14">
                  <c:v>Portugāle</c:v>
                </c:pt>
                <c:pt idx="15">
                  <c:v>Spānija</c:v>
                </c:pt>
                <c:pt idx="16">
                  <c:v>Vidēji ES-27</c:v>
                </c:pt>
                <c:pt idx="17">
                  <c:v>Slovēnija</c:v>
                </c:pt>
                <c:pt idx="18">
                  <c:v>Luksemburga</c:v>
                </c:pt>
                <c:pt idx="19">
                  <c:v>Slovākija</c:v>
                </c:pt>
                <c:pt idx="20">
                  <c:v>Austrija</c:v>
                </c:pt>
                <c:pt idx="21">
                  <c:v>Beļģija</c:v>
                </c:pt>
                <c:pt idx="22">
                  <c:v>Nīderlande</c:v>
                </c:pt>
                <c:pt idx="23">
                  <c:v>Īrija</c:v>
                </c:pt>
                <c:pt idx="24">
                  <c:v>Zviedrija</c:v>
                </c:pt>
                <c:pt idx="25">
                  <c:v>Vācija</c:v>
                </c:pt>
                <c:pt idx="26">
                  <c:v>Dānija</c:v>
                </c:pt>
                <c:pt idx="27">
                  <c:v>Somija</c:v>
                </c:pt>
              </c:strCache>
            </c:strRef>
          </c:cat>
          <c:val>
            <c:numRef>
              <c:f>Sheet6!$N$2:$N$29</c:f>
              <c:numCache>
                <c:formatCode>0.0</c:formatCode>
                <c:ptCount val="28"/>
                <c:pt idx="0">
                  <c:v>0.62903796506218301</c:v>
                </c:pt>
                <c:pt idx="1">
                  <c:v>0.64254995858859043</c:v>
                </c:pt>
                <c:pt idx="2">
                  <c:v>1.0704213052021025</c:v>
                </c:pt>
                <c:pt idx="3">
                  <c:v>1.2347490596222743</c:v>
                </c:pt>
                <c:pt idx="4">
                  <c:v>1.2498047499950355</c:v>
                </c:pt>
                <c:pt idx="5">
                  <c:v>1.2826392829657729</c:v>
                </c:pt>
                <c:pt idx="6">
                  <c:v>1.2895385842821359</c:v>
                </c:pt>
                <c:pt idx="7">
                  <c:v>1.4899382519954862</c:v>
                </c:pt>
                <c:pt idx="8">
                  <c:v>1.5154632697290522</c:v>
                </c:pt>
                <c:pt idx="9">
                  <c:v>1.5780807603328326</c:v>
                </c:pt>
                <c:pt idx="10">
                  <c:v>1.6629344698474615</c:v>
                </c:pt>
                <c:pt idx="11">
                  <c:v>1.7117020737495847</c:v>
                </c:pt>
                <c:pt idx="12">
                  <c:v>1.7500047528706562</c:v>
                </c:pt>
                <c:pt idx="13">
                  <c:v>1.7673562566608991</c:v>
                </c:pt>
                <c:pt idx="14">
                  <c:v>1.8852147974501328</c:v>
                </c:pt>
                <c:pt idx="15">
                  <c:v>1.9760159453690853</c:v>
                </c:pt>
                <c:pt idx="16">
                  <c:v>1.9763780762632588</c:v>
                </c:pt>
                <c:pt idx="17">
                  <c:v>2.0564340860391028</c:v>
                </c:pt>
                <c:pt idx="18">
                  <c:v>2.0922907868929963</c:v>
                </c:pt>
                <c:pt idx="19">
                  <c:v>2.383712482866494</c:v>
                </c:pt>
                <c:pt idx="20">
                  <c:v>2.4468984831476326</c:v>
                </c:pt>
                <c:pt idx="21">
                  <c:v>2.4795095483248342</c:v>
                </c:pt>
                <c:pt idx="22">
                  <c:v>2.5621015206876772</c:v>
                </c:pt>
                <c:pt idx="23">
                  <c:v>2.8542997800356136</c:v>
                </c:pt>
                <c:pt idx="24">
                  <c:v>2.9319524624769633</c:v>
                </c:pt>
                <c:pt idx="25">
                  <c:v>3.15270373022206</c:v>
                </c:pt>
                <c:pt idx="26">
                  <c:v>3.2441643254242014</c:v>
                </c:pt>
                <c:pt idx="27">
                  <c:v>3.4405421469127786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81-418B-86E6-F840007FD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284930016"/>
        <c:axId val="284930800"/>
      </c:barChart>
      <c:catAx>
        <c:axId val="284930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4930800"/>
        <c:crosses val="autoZero"/>
        <c:auto val="1"/>
        <c:lblAlgn val="ctr"/>
        <c:lblOffset val="100"/>
        <c:noMultiLvlLbl val="0"/>
      </c:catAx>
      <c:valAx>
        <c:axId val="284930800"/>
        <c:scaling>
          <c:orientation val="minMax"/>
        </c:scaling>
        <c:delete val="0"/>
        <c:axPos val="b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493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Doktorantu skaits 2020. gadā</a:t>
            </a:r>
          </a:p>
          <a:p>
            <a:pPr>
              <a:defRPr/>
            </a:pPr>
            <a:r>
              <a:rPr lang="lv-LV"/>
              <a:t> uz 10 000 iedzīvotāju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16-4414-BCDE-C348CF552B06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16-4414-BCDE-C348CF552B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Sheet6!$G$2:$G$29</c:f>
              <c:strCache>
                <c:ptCount val="28"/>
                <c:pt idx="0">
                  <c:v>Malta</c:v>
                </c:pt>
                <c:pt idx="1">
                  <c:v>Itālija</c:v>
                </c:pt>
                <c:pt idx="2">
                  <c:v>Polija</c:v>
                </c:pt>
                <c:pt idx="3">
                  <c:v>Bulgārija</c:v>
                </c:pt>
                <c:pt idx="4">
                  <c:v>Nīderlande</c:v>
                </c:pt>
                <c:pt idx="5">
                  <c:v>Horvātija</c:v>
                </c:pt>
                <c:pt idx="6">
                  <c:v>Ungārija</c:v>
                </c:pt>
                <c:pt idx="7">
                  <c:v>Lietuva</c:v>
                </c:pt>
                <c:pt idx="8">
                  <c:v>Francija</c:v>
                </c:pt>
                <c:pt idx="9">
                  <c:v>Latvija</c:v>
                </c:pt>
                <c:pt idx="10">
                  <c:v>Rumānija</c:v>
                </c:pt>
                <c:pt idx="11">
                  <c:v>Slovākija</c:v>
                </c:pt>
                <c:pt idx="12">
                  <c:v>Luksemburga</c:v>
                </c:pt>
                <c:pt idx="13">
                  <c:v>Vidēji ES-27</c:v>
                </c:pt>
                <c:pt idx="14">
                  <c:v>Dānija</c:v>
                </c:pt>
                <c:pt idx="15">
                  <c:v>Beļģija</c:v>
                </c:pt>
                <c:pt idx="16">
                  <c:v>Slovēnija</c:v>
                </c:pt>
                <c:pt idx="17">
                  <c:v>Igaunija</c:v>
                </c:pt>
                <c:pt idx="18">
                  <c:v>Kipra</c:v>
                </c:pt>
                <c:pt idx="19">
                  <c:v>Īrija</c:v>
                </c:pt>
                <c:pt idx="20">
                  <c:v>Zviedrija</c:v>
                </c:pt>
                <c:pt idx="21">
                  <c:v>Spānija</c:v>
                </c:pt>
                <c:pt idx="22">
                  <c:v>Čehija</c:v>
                </c:pt>
                <c:pt idx="23">
                  <c:v>Portugāle</c:v>
                </c:pt>
                <c:pt idx="24">
                  <c:v>Austrija</c:v>
                </c:pt>
                <c:pt idx="25">
                  <c:v>Vācija</c:v>
                </c:pt>
                <c:pt idx="26">
                  <c:v>Grieķija</c:v>
                </c:pt>
                <c:pt idx="27">
                  <c:v>Somija</c:v>
                </c:pt>
              </c:strCache>
            </c:strRef>
          </c:cat>
          <c:val>
            <c:numRef>
              <c:f>Sheet6!$J$2:$J$29</c:f>
              <c:numCache>
                <c:formatCode>0.0</c:formatCode>
                <c:ptCount val="28"/>
                <c:pt idx="0">
                  <c:v>4.5086714189099899</c:v>
                </c:pt>
                <c:pt idx="1">
                  <c:v>5.2870914287047972</c:v>
                </c:pt>
                <c:pt idx="2">
                  <c:v>8.8681905313690574</c:v>
                </c:pt>
                <c:pt idx="3">
                  <c:v>9.2642115738773398</c:v>
                </c:pt>
                <c:pt idx="4">
                  <c:v>9.4309463374730047</c:v>
                </c:pt>
                <c:pt idx="5">
                  <c:v>9.5437223474156418</c:v>
                </c:pt>
                <c:pt idx="6">
                  <c:v>9.6360867456619701</c:v>
                </c:pt>
                <c:pt idx="7">
                  <c:v>9.7849389246588334</c:v>
                </c:pt>
                <c:pt idx="8">
                  <c:v>9.797952097316978</c:v>
                </c:pt>
                <c:pt idx="9">
                  <c:v>10.756549202563331</c:v>
                </c:pt>
                <c:pt idx="10">
                  <c:v>11.369540165839251</c:v>
                </c:pt>
                <c:pt idx="11">
                  <c:v>12.09995175776351</c:v>
                </c:pt>
                <c:pt idx="12">
                  <c:v>14.342573485724508</c:v>
                </c:pt>
                <c:pt idx="13">
                  <c:v>14.542491124137234</c:v>
                </c:pt>
                <c:pt idx="14">
                  <c:v>15.578514873437232</c:v>
                </c:pt>
                <c:pt idx="15">
                  <c:v>15.610408906446898</c:v>
                </c:pt>
                <c:pt idx="16">
                  <c:v>15.77394684094031</c:v>
                </c:pt>
                <c:pt idx="17">
                  <c:v>17.329131602075584</c:v>
                </c:pt>
                <c:pt idx="18">
                  <c:v>17.736386619444708</c:v>
                </c:pt>
                <c:pt idx="19">
                  <c:v>17.913400101522026</c:v>
                </c:pt>
                <c:pt idx="20">
                  <c:v>18.230779710540379</c:v>
                </c:pt>
                <c:pt idx="21">
                  <c:v>19.575720031012864</c:v>
                </c:pt>
                <c:pt idx="22">
                  <c:v>19.787844310688509</c:v>
                </c:pt>
                <c:pt idx="23">
                  <c:v>20.985033958633473</c:v>
                </c:pt>
                <c:pt idx="24">
                  <c:v>21.359244243160141</c:v>
                </c:pt>
                <c:pt idx="25">
                  <c:v>21.977302913902655</c:v>
                </c:pt>
                <c:pt idx="26">
                  <c:v>29.077586411987053</c:v>
                </c:pt>
                <c:pt idx="27">
                  <c:v>33.399139810167497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16-4414-BCDE-C348CF552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284930408"/>
        <c:axId val="284927664"/>
      </c:barChart>
      <c:catAx>
        <c:axId val="284930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4927664"/>
        <c:crosses val="autoZero"/>
        <c:auto val="1"/>
        <c:lblAlgn val="ctr"/>
        <c:lblOffset val="100"/>
        <c:noMultiLvlLbl val="0"/>
      </c:catAx>
      <c:valAx>
        <c:axId val="284927664"/>
        <c:scaling>
          <c:orientation val="minMax"/>
        </c:scaling>
        <c:delete val="0"/>
        <c:axPos val="b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4930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 b="1" dirty="0">
                <a:solidFill>
                  <a:srgbClr val="0308DB"/>
                </a:solidFill>
              </a:rPr>
              <a:t>Zinātnisko </a:t>
            </a:r>
            <a:r>
              <a:rPr lang="lv-LV" b="1" dirty="0" err="1">
                <a:solidFill>
                  <a:srgbClr val="0308DB"/>
                </a:solidFill>
              </a:rPr>
              <a:t>koppublikāciju</a:t>
            </a:r>
            <a:r>
              <a:rPr lang="lv-LV" b="1" dirty="0">
                <a:solidFill>
                  <a:srgbClr val="0308DB"/>
                </a:solidFill>
              </a:rPr>
              <a:t> % no kopējā zinātnisko publikāciju skaita (</a:t>
            </a:r>
            <a:r>
              <a:rPr lang="lv-LV" b="1" dirty="0" err="1">
                <a:solidFill>
                  <a:srgbClr val="0308DB"/>
                </a:solidFill>
              </a:rPr>
              <a:t>Web</a:t>
            </a:r>
            <a:r>
              <a:rPr lang="lv-LV" b="1" dirty="0">
                <a:solidFill>
                  <a:srgbClr val="0308DB"/>
                </a:solidFill>
              </a:rPr>
              <a:t> </a:t>
            </a:r>
            <a:r>
              <a:rPr lang="lv-LV" b="1" dirty="0" err="1">
                <a:solidFill>
                  <a:srgbClr val="0308DB"/>
                </a:solidFill>
              </a:rPr>
              <a:t>of</a:t>
            </a:r>
            <a:r>
              <a:rPr lang="lv-LV" b="1" dirty="0">
                <a:solidFill>
                  <a:srgbClr val="0308DB"/>
                </a:solidFill>
              </a:rPr>
              <a:t> </a:t>
            </a:r>
            <a:r>
              <a:rPr lang="lv-LV" b="1" dirty="0" err="1">
                <a:solidFill>
                  <a:srgbClr val="0308DB"/>
                </a:solidFill>
              </a:rPr>
              <a:t>Science</a:t>
            </a:r>
            <a:r>
              <a:rPr lang="lv-LV" b="1" dirty="0">
                <a:solidFill>
                  <a:srgbClr val="0308DB"/>
                </a:solidFill>
              </a:rPr>
              <a:t>)</a:t>
            </a:r>
            <a:endParaRPr lang="en-GB" b="1" dirty="0">
              <a:solidFill>
                <a:srgbClr val="0308DB"/>
              </a:solidFill>
            </a:endParaRPr>
          </a:p>
        </c:rich>
      </c:tx>
      <c:layout>
        <c:manualLayout>
          <c:xMode val="edge"/>
          <c:yMode val="edge"/>
          <c:x val="0.10783148236903779"/>
          <c:y val="1.446285305399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Latvia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01-4D5C-BF97-1FBE7868CD99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01-4D5C-BF97-1FBE7868CD99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01-4D5C-BF97-1FBE7868CD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308DB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'Incites Locations'!$C$2:$C$12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'Incites Locations'!$J$2:$J$12</c:f>
              <c:numCache>
                <c:formatCode>0.0%</c:formatCode>
                <c:ptCount val="11"/>
                <c:pt idx="0">
                  <c:v>0.26418152350081037</c:v>
                </c:pt>
                <c:pt idx="1">
                  <c:v>0.26146788990825687</c:v>
                </c:pt>
                <c:pt idx="2">
                  <c:v>0.244874715261959</c:v>
                </c:pt>
                <c:pt idx="3">
                  <c:v>0.2995310668229777</c:v>
                </c:pt>
                <c:pt idx="4">
                  <c:v>0.31132581857219538</c:v>
                </c:pt>
                <c:pt idx="5">
                  <c:v>0.36686390532544377</c:v>
                </c:pt>
                <c:pt idx="6">
                  <c:v>0.3795025728987993</c:v>
                </c:pt>
                <c:pt idx="7">
                  <c:v>0.42430200550530867</c:v>
                </c:pt>
                <c:pt idx="8">
                  <c:v>0.46532438478747201</c:v>
                </c:pt>
                <c:pt idx="9">
                  <c:v>0.49687890137328339</c:v>
                </c:pt>
                <c:pt idx="10">
                  <c:v>0.61687951138256525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401-4D5C-BF97-1FBE7868CD99}"/>
            </c:ext>
          </c:extLst>
        </c:ser>
        <c:ser>
          <c:idx val="1"/>
          <c:order val="1"/>
          <c:tx>
            <c:v>EU-27</c:v>
          </c:tx>
          <c:spPr>
            <a:ln w="28575" cap="rnd">
              <a:solidFill>
                <a:srgbClr val="0308DB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308DB"/>
              </a:solidFill>
              <a:ln w="9525">
                <a:solidFill>
                  <a:srgbClr val="0308DB"/>
                </a:solidFill>
              </a:ln>
              <a:effectLst/>
            </c:spPr>
          </c:marker>
          <c:cat>
            <c:numRef>
              <c:f>'Incites Locations'!$C$2:$C$12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'Incites Locations'!$K$2:$K$12</c:f>
              <c:numCache>
                <c:formatCode>0.0%</c:formatCode>
                <c:ptCount val="11"/>
                <c:pt idx="0">
                  <c:v>0.33464950256215026</c:v>
                </c:pt>
                <c:pt idx="1">
                  <c:v>0.34611772252880557</c:v>
                </c:pt>
                <c:pt idx="2">
                  <c:v>0.35416527351872551</c:v>
                </c:pt>
                <c:pt idx="3">
                  <c:v>0.36573083371437282</c:v>
                </c:pt>
                <c:pt idx="4">
                  <c:v>0.37921001714709424</c:v>
                </c:pt>
                <c:pt idx="5">
                  <c:v>0.39314935398191514</c:v>
                </c:pt>
                <c:pt idx="6">
                  <c:v>0.40997225020768158</c:v>
                </c:pt>
                <c:pt idx="7">
                  <c:v>0.42021597854709736</c:v>
                </c:pt>
                <c:pt idx="8">
                  <c:v>0.43546092055241736</c:v>
                </c:pt>
                <c:pt idx="9">
                  <c:v>0.44490609072196929</c:v>
                </c:pt>
                <c:pt idx="10">
                  <c:v>0.46950042359596283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401-4D5C-BF97-1FBE7868C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056784"/>
        <c:axId val="299055216"/>
      </c:lineChart>
      <c:catAx>
        <c:axId val="29905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99055216"/>
        <c:crosses val="autoZero"/>
        <c:auto val="1"/>
        <c:lblAlgn val="ctr"/>
        <c:lblOffset val="100"/>
        <c:noMultiLvlLbl val="0"/>
      </c:catAx>
      <c:valAx>
        <c:axId val="299055216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9905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lv-LV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Zinātniskās publikācijas Q1 zinātniskajos žurnālos (SCOPUS)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EU-27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Data!$B$2:$K$2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Data!$B$3:$K$3</c:f>
              <c:numCache>
                <c:formatCode>General</c:formatCode>
                <c:ptCount val="10"/>
                <c:pt idx="0">
                  <c:v>51.4</c:v>
                </c:pt>
                <c:pt idx="1">
                  <c:v>52</c:v>
                </c:pt>
                <c:pt idx="2">
                  <c:v>51.8</c:v>
                </c:pt>
                <c:pt idx="3">
                  <c:v>52.3</c:v>
                </c:pt>
                <c:pt idx="4">
                  <c:v>52.1</c:v>
                </c:pt>
                <c:pt idx="5">
                  <c:v>51.5</c:v>
                </c:pt>
                <c:pt idx="6">
                  <c:v>51.7</c:v>
                </c:pt>
                <c:pt idx="7">
                  <c:v>51.6</c:v>
                </c:pt>
                <c:pt idx="8">
                  <c:v>52.6</c:v>
                </c:pt>
                <c:pt idx="9">
                  <c:v>55.6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E1-4990-ABC3-C486FA064501}"/>
            </c:ext>
          </c:extLst>
        </c:ser>
        <c:ser>
          <c:idx val="1"/>
          <c:order val="1"/>
          <c:tx>
            <c:v>Latvia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Data!$B$2:$K$2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Data!$B$4:$K$4</c:f>
              <c:numCache>
                <c:formatCode>General</c:formatCode>
                <c:ptCount val="10"/>
                <c:pt idx="0">
                  <c:v>26.3</c:v>
                </c:pt>
                <c:pt idx="1">
                  <c:v>30</c:v>
                </c:pt>
                <c:pt idx="2">
                  <c:v>31.6</c:v>
                </c:pt>
                <c:pt idx="3">
                  <c:v>33.1</c:v>
                </c:pt>
                <c:pt idx="4">
                  <c:v>33.299999999999997</c:v>
                </c:pt>
                <c:pt idx="5">
                  <c:v>35</c:v>
                </c:pt>
                <c:pt idx="6">
                  <c:v>36.299999999999997</c:v>
                </c:pt>
                <c:pt idx="7">
                  <c:v>34</c:v>
                </c:pt>
                <c:pt idx="8">
                  <c:v>39.1</c:v>
                </c:pt>
                <c:pt idx="9">
                  <c:v>38.200000000000003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E1-4990-ABC3-C486FA064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1510096"/>
        <c:axId val="1201514256"/>
      </c:lineChart>
      <c:catAx>
        <c:axId val="120151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01514256"/>
        <c:crosses val="autoZero"/>
        <c:auto val="1"/>
        <c:lblAlgn val="ctr"/>
        <c:lblOffset val="100"/>
        <c:noMultiLvlLbl val="0"/>
      </c:catAx>
      <c:valAx>
        <c:axId val="1201514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01510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733C6-3661-304A-9A32-F5B79806B4E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90D6-3421-C140-8F9E-AC8C21C74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16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05984-62B6-9246-B309-B48CC4E453D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49327-3B2F-EA4B-902F-85ED6D917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7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C6036-5200-4366-BE2D-27B7F4EFBBD3}" type="slidenum">
              <a:rPr lang="lv-LV" altLang="lv-LV" smtClean="0">
                <a:solidFill>
                  <a:prstClr val="black"/>
                </a:solidFill>
              </a:rPr>
              <a:pPr/>
              <a:t>2</a:t>
            </a:fld>
            <a:endParaRPr lang="lv-LV" alt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01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C6036-5200-4366-BE2D-27B7F4EFBBD3}" type="slidenum">
              <a:rPr lang="lv-LV" altLang="lv-LV" smtClean="0">
                <a:solidFill>
                  <a:prstClr val="black"/>
                </a:solidFill>
              </a:rPr>
              <a:pPr/>
              <a:t>11</a:t>
            </a:fld>
            <a:endParaRPr lang="lv-LV" alt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98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49327-3B2F-EA4B-902F-85ED6D917E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06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96159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18037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26190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C6036-5200-4366-BE2D-27B7F4EFBBD3}" type="slidenum">
              <a:rPr lang="lv-LV" altLang="lv-LV" smtClean="0">
                <a:solidFill>
                  <a:prstClr val="black"/>
                </a:solidFill>
              </a:rPr>
              <a:pPr/>
              <a:t>17</a:t>
            </a:fld>
            <a:endParaRPr lang="lv-LV" alt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1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C6036-5200-4366-BE2D-27B7F4EFBBD3}" type="slidenum">
              <a:rPr lang="lv-LV" altLang="lv-LV" smtClean="0">
                <a:solidFill>
                  <a:prstClr val="black"/>
                </a:solidFill>
              </a:rPr>
              <a:pPr/>
              <a:t>18</a:t>
            </a:fld>
            <a:endParaRPr lang="lv-LV" alt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76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C6036-5200-4366-BE2D-27B7F4EFBBD3}" type="slidenum">
              <a:rPr lang="lv-LV" altLang="lv-LV" smtClean="0">
                <a:solidFill>
                  <a:prstClr val="black"/>
                </a:solidFill>
              </a:rPr>
              <a:pPr/>
              <a:t>3</a:t>
            </a:fld>
            <a:endParaRPr lang="lv-LV" alt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2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C6036-5200-4366-BE2D-27B7F4EFBBD3}" type="slidenum">
              <a:rPr lang="lv-LV" altLang="lv-LV" smtClean="0">
                <a:solidFill>
                  <a:prstClr val="black"/>
                </a:solidFill>
              </a:rPr>
              <a:pPr/>
              <a:t>4</a:t>
            </a:fld>
            <a:endParaRPr lang="lv-LV" alt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98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C6036-5200-4366-BE2D-27B7F4EFBBD3}" type="slidenum">
              <a:rPr lang="lv-LV" altLang="lv-LV" smtClean="0">
                <a:solidFill>
                  <a:prstClr val="black"/>
                </a:solidFill>
              </a:rPr>
              <a:pPr/>
              <a:t>5</a:t>
            </a:fld>
            <a:endParaRPr lang="lv-LV" alt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5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C6036-5200-4366-BE2D-27B7F4EFBBD3}" type="slidenum">
              <a:rPr lang="lv-LV" altLang="lv-LV" smtClean="0">
                <a:solidFill>
                  <a:prstClr val="black"/>
                </a:solidFill>
              </a:rPr>
              <a:pPr/>
              <a:t>6</a:t>
            </a:fld>
            <a:endParaRPr lang="lv-LV" alt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47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C6036-5200-4366-BE2D-27B7F4EFBBD3}" type="slidenum">
              <a:rPr lang="lv-LV" altLang="lv-LV" smtClean="0">
                <a:solidFill>
                  <a:prstClr val="black"/>
                </a:solidFill>
              </a:rPr>
              <a:pPr/>
              <a:t>7</a:t>
            </a:fld>
            <a:endParaRPr lang="lv-LV" alt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3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66004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368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8335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01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7"/>
          <p:cNvSpPr txBox="1">
            <a:spLocks/>
          </p:cNvSpPr>
          <p:nvPr userDrawn="1"/>
        </p:nvSpPr>
        <p:spPr>
          <a:xfrm>
            <a:off x="1540871" y="0"/>
            <a:ext cx="9923340" cy="4737370"/>
          </a:xfrm>
          <a:custGeom>
            <a:avLst/>
            <a:gdLst>
              <a:gd name="connsiteX0" fmla="*/ 269459 w 10787364"/>
              <a:gd name="connsiteY0" fmla="*/ 0 h 5149852"/>
              <a:gd name="connsiteX1" fmla="*/ 10787364 w 10787364"/>
              <a:gd name="connsiteY1" fmla="*/ 0 h 5149852"/>
              <a:gd name="connsiteX2" fmla="*/ 9587675 w 10787364"/>
              <a:gd name="connsiteY2" fmla="*/ 3851503 h 5149852"/>
              <a:gd name="connsiteX3" fmla="*/ 3982321 w 10787364"/>
              <a:gd name="connsiteY3" fmla="*/ 5149852 h 5149852"/>
              <a:gd name="connsiteX4" fmla="*/ 0 w 10787364"/>
              <a:gd name="connsiteY4" fmla="*/ 865076 h 514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364" h="5149852">
                <a:moveTo>
                  <a:pt x="269459" y="0"/>
                </a:moveTo>
                <a:lnTo>
                  <a:pt x="10787364" y="0"/>
                </a:lnTo>
                <a:lnTo>
                  <a:pt x="9587675" y="3851503"/>
                </a:lnTo>
                <a:lnTo>
                  <a:pt x="3982321" y="5149852"/>
                </a:lnTo>
                <a:lnTo>
                  <a:pt x="0" y="865076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1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" name="Group 1"/>
          <p:cNvGrpSpPr>
            <a:grpSpLocks noChangeAspect="1"/>
          </p:cNvGrpSpPr>
          <p:nvPr userDrawn="1"/>
        </p:nvGrpSpPr>
        <p:grpSpPr bwMode="auto">
          <a:xfrm rot="20761722">
            <a:off x="358739" y="1004167"/>
            <a:ext cx="2058911" cy="2526544"/>
            <a:chOff x="2751" y="823"/>
            <a:chExt cx="2175" cy="2669"/>
          </a:xfrm>
          <a:noFill/>
        </p:grpSpPr>
        <p:sp>
          <p:nvSpPr>
            <p:cNvPr id="3" name="Freeform 273"/>
            <p:cNvSpPr>
              <a:spLocks/>
            </p:cNvSpPr>
            <p:nvPr/>
          </p:nvSpPr>
          <p:spPr bwMode="auto">
            <a:xfrm>
              <a:off x="3194" y="2595"/>
              <a:ext cx="1289" cy="897"/>
            </a:xfrm>
            <a:custGeom>
              <a:avLst/>
              <a:gdLst>
                <a:gd name="T0" fmla="*/ 1289 w 1289"/>
                <a:gd name="T1" fmla="*/ 0 h 897"/>
                <a:gd name="T2" fmla="*/ 645 w 1289"/>
                <a:gd name="T3" fmla="*/ 897 h 897"/>
                <a:gd name="T4" fmla="*/ 0 w 1289"/>
                <a:gd name="T5" fmla="*/ 0 h 897"/>
                <a:gd name="T6" fmla="*/ 1289 w 1289"/>
                <a:gd name="T7" fmla="*/ 0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9" h="897">
                  <a:moveTo>
                    <a:pt x="1289" y="0"/>
                  </a:moveTo>
                  <a:lnTo>
                    <a:pt x="645" y="897"/>
                  </a:lnTo>
                  <a:lnTo>
                    <a:pt x="0" y="0"/>
                  </a:lnTo>
                  <a:lnTo>
                    <a:pt x="1289" y="0"/>
                  </a:lnTo>
                  <a:close/>
                </a:path>
              </a:pathLst>
            </a:custGeom>
            <a:grpFill/>
            <a:ln w="19050" cap="flat">
              <a:solidFill>
                <a:schemeClr val="bg1">
                  <a:alpha val="1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274"/>
            <p:cNvSpPr>
              <a:spLocks/>
            </p:cNvSpPr>
            <p:nvPr/>
          </p:nvSpPr>
          <p:spPr bwMode="auto">
            <a:xfrm>
              <a:off x="3839" y="2595"/>
              <a:ext cx="1087" cy="897"/>
            </a:xfrm>
            <a:custGeom>
              <a:avLst/>
              <a:gdLst>
                <a:gd name="T0" fmla="*/ 0 w 1087"/>
                <a:gd name="T1" fmla="*/ 897 h 897"/>
                <a:gd name="T2" fmla="*/ 1087 w 1087"/>
                <a:gd name="T3" fmla="*/ 206 h 897"/>
                <a:gd name="T4" fmla="*/ 644 w 1087"/>
                <a:gd name="T5" fmla="*/ 0 h 897"/>
                <a:gd name="T6" fmla="*/ 0 w 1087"/>
                <a:gd name="T7" fmla="*/ 89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7" h="897">
                  <a:moveTo>
                    <a:pt x="0" y="897"/>
                  </a:moveTo>
                  <a:lnTo>
                    <a:pt x="1087" y="206"/>
                  </a:lnTo>
                  <a:lnTo>
                    <a:pt x="644" y="0"/>
                  </a:lnTo>
                  <a:lnTo>
                    <a:pt x="0" y="897"/>
                  </a:lnTo>
                  <a:close/>
                </a:path>
              </a:pathLst>
            </a:custGeom>
            <a:grpFill/>
            <a:ln w="19050" cap="flat">
              <a:solidFill>
                <a:schemeClr val="bg1">
                  <a:alpha val="1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/>
            <p:cNvSpPr>
              <a:spLocks/>
            </p:cNvSpPr>
            <p:nvPr/>
          </p:nvSpPr>
          <p:spPr bwMode="auto">
            <a:xfrm>
              <a:off x="2751" y="2595"/>
              <a:ext cx="1088" cy="897"/>
            </a:xfrm>
            <a:custGeom>
              <a:avLst/>
              <a:gdLst>
                <a:gd name="T0" fmla="*/ 1088 w 1088"/>
                <a:gd name="T1" fmla="*/ 897 h 897"/>
                <a:gd name="T2" fmla="*/ 0 w 1088"/>
                <a:gd name="T3" fmla="*/ 206 h 897"/>
                <a:gd name="T4" fmla="*/ 443 w 1088"/>
                <a:gd name="T5" fmla="*/ 0 h 897"/>
                <a:gd name="T6" fmla="*/ 1088 w 1088"/>
                <a:gd name="T7" fmla="*/ 89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8" h="897">
                  <a:moveTo>
                    <a:pt x="1088" y="897"/>
                  </a:moveTo>
                  <a:lnTo>
                    <a:pt x="0" y="206"/>
                  </a:lnTo>
                  <a:lnTo>
                    <a:pt x="443" y="0"/>
                  </a:lnTo>
                  <a:lnTo>
                    <a:pt x="1088" y="897"/>
                  </a:lnTo>
                  <a:close/>
                </a:path>
              </a:pathLst>
            </a:custGeom>
            <a:grpFill/>
            <a:ln w="19050" cap="flat">
              <a:solidFill>
                <a:schemeClr val="bg1">
                  <a:alpha val="1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76"/>
            <p:cNvSpPr>
              <a:spLocks/>
            </p:cNvSpPr>
            <p:nvPr/>
          </p:nvSpPr>
          <p:spPr bwMode="auto">
            <a:xfrm>
              <a:off x="4483" y="1493"/>
              <a:ext cx="443" cy="1308"/>
            </a:xfrm>
            <a:custGeom>
              <a:avLst/>
              <a:gdLst>
                <a:gd name="T0" fmla="*/ 443 w 443"/>
                <a:gd name="T1" fmla="*/ 1308 h 1308"/>
                <a:gd name="T2" fmla="*/ 443 w 443"/>
                <a:gd name="T3" fmla="*/ 0 h 1308"/>
                <a:gd name="T4" fmla="*/ 0 w 443"/>
                <a:gd name="T5" fmla="*/ 1102 h 1308"/>
                <a:gd name="T6" fmla="*/ 443 w 443"/>
                <a:gd name="T7" fmla="*/ 1308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3" h="1308">
                  <a:moveTo>
                    <a:pt x="443" y="1308"/>
                  </a:moveTo>
                  <a:lnTo>
                    <a:pt x="443" y="0"/>
                  </a:lnTo>
                  <a:lnTo>
                    <a:pt x="0" y="1102"/>
                  </a:lnTo>
                  <a:lnTo>
                    <a:pt x="443" y="1308"/>
                  </a:lnTo>
                  <a:close/>
                </a:path>
              </a:pathLst>
            </a:custGeom>
            <a:grpFill/>
            <a:ln w="19050" cap="flat">
              <a:solidFill>
                <a:schemeClr val="bg1">
                  <a:alpha val="1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77"/>
            <p:cNvSpPr>
              <a:spLocks/>
            </p:cNvSpPr>
            <p:nvPr/>
          </p:nvSpPr>
          <p:spPr bwMode="auto">
            <a:xfrm>
              <a:off x="2751" y="1493"/>
              <a:ext cx="443" cy="1308"/>
            </a:xfrm>
            <a:custGeom>
              <a:avLst/>
              <a:gdLst>
                <a:gd name="T0" fmla="*/ 0 w 443"/>
                <a:gd name="T1" fmla="*/ 1308 h 1308"/>
                <a:gd name="T2" fmla="*/ 3 w 443"/>
                <a:gd name="T3" fmla="*/ 0 h 1308"/>
                <a:gd name="T4" fmla="*/ 443 w 443"/>
                <a:gd name="T5" fmla="*/ 1102 h 1308"/>
                <a:gd name="T6" fmla="*/ 0 w 443"/>
                <a:gd name="T7" fmla="*/ 1308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3" h="1308">
                  <a:moveTo>
                    <a:pt x="0" y="1308"/>
                  </a:moveTo>
                  <a:lnTo>
                    <a:pt x="3" y="0"/>
                  </a:lnTo>
                  <a:lnTo>
                    <a:pt x="443" y="1102"/>
                  </a:lnTo>
                  <a:lnTo>
                    <a:pt x="0" y="1308"/>
                  </a:lnTo>
                  <a:close/>
                </a:path>
              </a:pathLst>
            </a:custGeom>
            <a:grpFill/>
            <a:ln w="19050" cap="flat">
              <a:solidFill>
                <a:schemeClr val="bg1">
                  <a:alpha val="1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78"/>
            <p:cNvSpPr>
              <a:spLocks/>
            </p:cNvSpPr>
            <p:nvPr/>
          </p:nvSpPr>
          <p:spPr bwMode="auto">
            <a:xfrm>
              <a:off x="3194" y="1446"/>
              <a:ext cx="1289" cy="1149"/>
            </a:xfrm>
            <a:custGeom>
              <a:avLst/>
              <a:gdLst>
                <a:gd name="T0" fmla="*/ 1289 w 1289"/>
                <a:gd name="T1" fmla="*/ 1149 h 1149"/>
                <a:gd name="T2" fmla="*/ 0 w 1289"/>
                <a:gd name="T3" fmla="*/ 1149 h 1149"/>
                <a:gd name="T4" fmla="*/ 628 w 1289"/>
                <a:gd name="T5" fmla="*/ 0 h 1149"/>
                <a:gd name="T6" fmla="*/ 1289 w 1289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9" h="1149">
                  <a:moveTo>
                    <a:pt x="1289" y="1149"/>
                  </a:moveTo>
                  <a:lnTo>
                    <a:pt x="0" y="1149"/>
                  </a:lnTo>
                  <a:lnTo>
                    <a:pt x="628" y="0"/>
                  </a:lnTo>
                  <a:lnTo>
                    <a:pt x="1289" y="1149"/>
                  </a:lnTo>
                  <a:close/>
                </a:path>
              </a:pathLst>
            </a:custGeom>
            <a:grpFill/>
            <a:ln w="19050" cap="flat">
              <a:solidFill>
                <a:schemeClr val="bg1">
                  <a:alpha val="1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79"/>
            <p:cNvSpPr>
              <a:spLocks/>
            </p:cNvSpPr>
            <p:nvPr/>
          </p:nvSpPr>
          <p:spPr bwMode="auto">
            <a:xfrm>
              <a:off x="3822" y="1446"/>
              <a:ext cx="1104" cy="1149"/>
            </a:xfrm>
            <a:custGeom>
              <a:avLst/>
              <a:gdLst>
                <a:gd name="T0" fmla="*/ 661 w 1104"/>
                <a:gd name="T1" fmla="*/ 1149 h 1149"/>
                <a:gd name="T2" fmla="*/ 1104 w 1104"/>
                <a:gd name="T3" fmla="*/ 47 h 1149"/>
                <a:gd name="T4" fmla="*/ 0 w 1104"/>
                <a:gd name="T5" fmla="*/ 0 h 1149"/>
                <a:gd name="T6" fmla="*/ 661 w 1104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4" h="1149">
                  <a:moveTo>
                    <a:pt x="661" y="1149"/>
                  </a:moveTo>
                  <a:lnTo>
                    <a:pt x="1104" y="47"/>
                  </a:lnTo>
                  <a:lnTo>
                    <a:pt x="0" y="0"/>
                  </a:lnTo>
                  <a:lnTo>
                    <a:pt x="661" y="1149"/>
                  </a:lnTo>
                  <a:close/>
                </a:path>
              </a:pathLst>
            </a:custGeom>
            <a:grpFill/>
            <a:ln w="19050" cap="flat">
              <a:solidFill>
                <a:schemeClr val="bg1">
                  <a:alpha val="1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80"/>
            <p:cNvSpPr>
              <a:spLocks/>
            </p:cNvSpPr>
            <p:nvPr/>
          </p:nvSpPr>
          <p:spPr bwMode="auto">
            <a:xfrm>
              <a:off x="2751" y="1446"/>
              <a:ext cx="1071" cy="1149"/>
            </a:xfrm>
            <a:custGeom>
              <a:avLst/>
              <a:gdLst>
                <a:gd name="T0" fmla="*/ 443 w 1071"/>
                <a:gd name="T1" fmla="*/ 1149 h 1149"/>
                <a:gd name="T2" fmla="*/ 0 w 1071"/>
                <a:gd name="T3" fmla="*/ 47 h 1149"/>
                <a:gd name="T4" fmla="*/ 1071 w 1071"/>
                <a:gd name="T5" fmla="*/ 0 h 1149"/>
                <a:gd name="T6" fmla="*/ 443 w 1071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1" h="1149">
                  <a:moveTo>
                    <a:pt x="443" y="1149"/>
                  </a:moveTo>
                  <a:lnTo>
                    <a:pt x="0" y="47"/>
                  </a:lnTo>
                  <a:lnTo>
                    <a:pt x="1071" y="0"/>
                  </a:lnTo>
                  <a:lnTo>
                    <a:pt x="443" y="1149"/>
                  </a:lnTo>
                  <a:close/>
                </a:path>
              </a:pathLst>
            </a:custGeom>
            <a:grpFill/>
            <a:ln w="19050" cap="flat">
              <a:solidFill>
                <a:schemeClr val="bg1">
                  <a:alpha val="1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81"/>
            <p:cNvSpPr>
              <a:spLocks/>
            </p:cNvSpPr>
            <p:nvPr/>
          </p:nvSpPr>
          <p:spPr bwMode="auto">
            <a:xfrm>
              <a:off x="2751" y="823"/>
              <a:ext cx="1071" cy="670"/>
            </a:xfrm>
            <a:custGeom>
              <a:avLst/>
              <a:gdLst>
                <a:gd name="T0" fmla="*/ 1071 w 1071"/>
                <a:gd name="T1" fmla="*/ 623 h 670"/>
                <a:gd name="T2" fmla="*/ 1071 w 1071"/>
                <a:gd name="T3" fmla="*/ 0 h 670"/>
                <a:gd name="T4" fmla="*/ 0 w 1071"/>
                <a:gd name="T5" fmla="*/ 670 h 670"/>
                <a:gd name="T6" fmla="*/ 1071 w 1071"/>
                <a:gd name="T7" fmla="*/ 6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1" h="670">
                  <a:moveTo>
                    <a:pt x="1071" y="623"/>
                  </a:moveTo>
                  <a:lnTo>
                    <a:pt x="1071" y="0"/>
                  </a:lnTo>
                  <a:lnTo>
                    <a:pt x="0" y="670"/>
                  </a:lnTo>
                  <a:lnTo>
                    <a:pt x="1071" y="623"/>
                  </a:lnTo>
                  <a:close/>
                </a:path>
              </a:pathLst>
            </a:custGeom>
            <a:grpFill/>
            <a:ln w="19050" cap="flat">
              <a:solidFill>
                <a:schemeClr val="bg1">
                  <a:alpha val="1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82"/>
            <p:cNvSpPr>
              <a:spLocks/>
            </p:cNvSpPr>
            <p:nvPr/>
          </p:nvSpPr>
          <p:spPr bwMode="auto">
            <a:xfrm>
              <a:off x="3822" y="823"/>
              <a:ext cx="1102" cy="673"/>
            </a:xfrm>
            <a:custGeom>
              <a:avLst/>
              <a:gdLst>
                <a:gd name="T0" fmla="*/ 0 w 1102"/>
                <a:gd name="T1" fmla="*/ 623 h 673"/>
                <a:gd name="T2" fmla="*/ 0 w 1102"/>
                <a:gd name="T3" fmla="*/ 0 h 673"/>
                <a:gd name="T4" fmla="*/ 1102 w 1102"/>
                <a:gd name="T5" fmla="*/ 673 h 673"/>
                <a:gd name="T6" fmla="*/ 0 w 1102"/>
                <a:gd name="T7" fmla="*/ 62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2" h="673">
                  <a:moveTo>
                    <a:pt x="0" y="623"/>
                  </a:moveTo>
                  <a:lnTo>
                    <a:pt x="0" y="0"/>
                  </a:lnTo>
                  <a:lnTo>
                    <a:pt x="1102" y="673"/>
                  </a:lnTo>
                  <a:lnTo>
                    <a:pt x="0" y="623"/>
                  </a:lnTo>
                  <a:close/>
                </a:path>
              </a:pathLst>
            </a:custGeom>
            <a:grpFill/>
            <a:ln w="19050" cap="flat">
              <a:solidFill>
                <a:schemeClr val="bg1">
                  <a:alpha val="1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reeform 17"/>
          <p:cNvSpPr txBox="1">
            <a:spLocks/>
          </p:cNvSpPr>
          <p:nvPr userDrawn="1"/>
        </p:nvSpPr>
        <p:spPr>
          <a:xfrm rot="20298230">
            <a:off x="9804694" y="2792393"/>
            <a:ext cx="1627438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74000"/>
                  <a:alpha val="41000"/>
                </a:schemeClr>
              </a:gs>
              <a:gs pos="100000">
                <a:schemeClr val="bg2"/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1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7631" y="5636653"/>
            <a:ext cx="968344" cy="8973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120" y="5674827"/>
            <a:ext cx="1557549" cy="8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90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bg>
      <p:bgPr>
        <a:solidFill>
          <a:srgbClr val="010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304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-1" r="-1780" b="20279"/>
          <a:stretch/>
        </p:blipFill>
        <p:spPr>
          <a:xfrm>
            <a:off x="6182836" y="4061873"/>
            <a:ext cx="5552539" cy="2795789"/>
          </a:xfrm>
          <a:prstGeom prst="rect">
            <a:avLst/>
          </a:prstGeom>
        </p:spPr>
      </p:pic>
      <p:sp>
        <p:nvSpPr>
          <p:cNvPr id="4" name="Hexagon 3"/>
          <p:cNvSpPr/>
          <p:nvPr userDrawn="1"/>
        </p:nvSpPr>
        <p:spPr bwMode="auto">
          <a:xfrm rot="5400000">
            <a:off x="7558957" y="1752494"/>
            <a:ext cx="4544142" cy="3952291"/>
          </a:xfrm>
          <a:custGeom>
            <a:avLst/>
            <a:gdLst>
              <a:gd name="connsiteX0" fmla="*/ 0 w 1181174"/>
              <a:gd name="connsiteY0" fmla="*/ 509127 h 1018253"/>
              <a:gd name="connsiteX1" fmla="*/ 254563 w 1181174"/>
              <a:gd name="connsiteY1" fmla="*/ 0 h 1018253"/>
              <a:gd name="connsiteX2" fmla="*/ 926611 w 1181174"/>
              <a:gd name="connsiteY2" fmla="*/ 0 h 1018253"/>
              <a:gd name="connsiteX3" fmla="*/ 1181174 w 1181174"/>
              <a:gd name="connsiteY3" fmla="*/ 509127 h 1018253"/>
              <a:gd name="connsiteX4" fmla="*/ 926611 w 1181174"/>
              <a:gd name="connsiteY4" fmla="*/ 1018253 h 1018253"/>
              <a:gd name="connsiteX5" fmla="*/ 254563 w 1181174"/>
              <a:gd name="connsiteY5" fmla="*/ 1018253 h 1018253"/>
              <a:gd name="connsiteX6" fmla="*/ 0 w 1181174"/>
              <a:gd name="connsiteY6" fmla="*/ 509127 h 1018253"/>
              <a:gd name="connsiteX0" fmla="*/ 0 w 1263722"/>
              <a:gd name="connsiteY0" fmla="*/ 424460 h 1018253"/>
              <a:gd name="connsiteX1" fmla="*/ 337111 w 1263722"/>
              <a:gd name="connsiteY1" fmla="*/ 0 h 1018253"/>
              <a:gd name="connsiteX2" fmla="*/ 1009159 w 1263722"/>
              <a:gd name="connsiteY2" fmla="*/ 0 h 1018253"/>
              <a:gd name="connsiteX3" fmla="*/ 1263722 w 1263722"/>
              <a:gd name="connsiteY3" fmla="*/ 509127 h 1018253"/>
              <a:gd name="connsiteX4" fmla="*/ 1009159 w 1263722"/>
              <a:gd name="connsiteY4" fmla="*/ 1018253 h 1018253"/>
              <a:gd name="connsiteX5" fmla="*/ 337111 w 1263722"/>
              <a:gd name="connsiteY5" fmla="*/ 1018253 h 1018253"/>
              <a:gd name="connsiteX6" fmla="*/ 0 w 1263722"/>
              <a:gd name="connsiteY6" fmla="*/ 424460 h 1018253"/>
              <a:gd name="connsiteX0" fmla="*/ 0 w 1263722"/>
              <a:gd name="connsiteY0" fmla="*/ 578978 h 1172771"/>
              <a:gd name="connsiteX1" fmla="*/ 341348 w 1263722"/>
              <a:gd name="connsiteY1" fmla="*/ 0 h 1172771"/>
              <a:gd name="connsiteX2" fmla="*/ 1009159 w 1263722"/>
              <a:gd name="connsiteY2" fmla="*/ 154518 h 1172771"/>
              <a:gd name="connsiteX3" fmla="*/ 1263722 w 1263722"/>
              <a:gd name="connsiteY3" fmla="*/ 663645 h 1172771"/>
              <a:gd name="connsiteX4" fmla="*/ 1009159 w 1263722"/>
              <a:gd name="connsiteY4" fmla="*/ 1172771 h 1172771"/>
              <a:gd name="connsiteX5" fmla="*/ 337111 w 1263722"/>
              <a:gd name="connsiteY5" fmla="*/ 1172771 h 1172771"/>
              <a:gd name="connsiteX6" fmla="*/ 0 w 1263722"/>
              <a:gd name="connsiteY6" fmla="*/ 578978 h 1172771"/>
              <a:gd name="connsiteX0" fmla="*/ 0 w 1263722"/>
              <a:gd name="connsiteY0" fmla="*/ 587444 h 1181237"/>
              <a:gd name="connsiteX1" fmla="*/ 341348 w 1263722"/>
              <a:gd name="connsiteY1" fmla="*/ 8466 h 1181237"/>
              <a:gd name="connsiteX2" fmla="*/ 1011279 w 1263722"/>
              <a:gd name="connsiteY2" fmla="*/ 0 h 1181237"/>
              <a:gd name="connsiteX3" fmla="*/ 1263722 w 1263722"/>
              <a:gd name="connsiteY3" fmla="*/ 672111 h 1181237"/>
              <a:gd name="connsiteX4" fmla="*/ 1009159 w 1263722"/>
              <a:gd name="connsiteY4" fmla="*/ 1181237 h 1181237"/>
              <a:gd name="connsiteX5" fmla="*/ 337111 w 1263722"/>
              <a:gd name="connsiteY5" fmla="*/ 1181237 h 1181237"/>
              <a:gd name="connsiteX6" fmla="*/ 0 w 1263722"/>
              <a:gd name="connsiteY6" fmla="*/ 587444 h 1181237"/>
              <a:gd name="connsiteX0" fmla="*/ 0 w 1348392"/>
              <a:gd name="connsiteY0" fmla="*/ 587444 h 1181237"/>
              <a:gd name="connsiteX1" fmla="*/ 341348 w 1348392"/>
              <a:gd name="connsiteY1" fmla="*/ 8466 h 1181237"/>
              <a:gd name="connsiteX2" fmla="*/ 1011279 w 1348392"/>
              <a:gd name="connsiteY2" fmla="*/ 0 h 1181237"/>
              <a:gd name="connsiteX3" fmla="*/ 1348392 w 1348392"/>
              <a:gd name="connsiteY3" fmla="*/ 593795 h 1181237"/>
              <a:gd name="connsiteX4" fmla="*/ 1009159 w 1348392"/>
              <a:gd name="connsiteY4" fmla="*/ 1181237 h 1181237"/>
              <a:gd name="connsiteX5" fmla="*/ 337111 w 1348392"/>
              <a:gd name="connsiteY5" fmla="*/ 1181237 h 1181237"/>
              <a:gd name="connsiteX6" fmla="*/ 0 w 1348392"/>
              <a:gd name="connsiteY6" fmla="*/ 587444 h 1181237"/>
              <a:gd name="connsiteX0" fmla="*/ 0 w 1348392"/>
              <a:gd name="connsiteY0" fmla="*/ 578978 h 1172771"/>
              <a:gd name="connsiteX1" fmla="*/ 341348 w 1348392"/>
              <a:gd name="connsiteY1" fmla="*/ 0 h 1172771"/>
              <a:gd name="connsiteX2" fmla="*/ 1007048 w 1348392"/>
              <a:gd name="connsiteY2" fmla="*/ 2117 h 1172771"/>
              <a:gd name="connsiteX3" fmla="*/ 1348392 w 1348392"/>
              <a:gd name="connsiteY3" fmla="*/ 585329 h 1172771"/>
              <a:gd name="connsiteX4" fmla="*/ 1009159 w 1348392"/>
              <a:gd name="connsiteY4" fmla="*/ 1172771 h 1172771"/>
              <a:gd name="connsiteX5" fmla="*/ 337111 w 1348392"/>
              <a:gd name="connsiteY5" fmla="*/ 1172771 h 1172771"/>
              <a:gd name="connsiteX6" fmla="*/ 0 w 1348392"/>
              <a:gd name="connsiteY6" fmla="*/ 578978 h 117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8392" h="1172771">
                <a:moveTo>
                  <a:pt x="0" y="578978"/>
                </a:moveTo>
                <a:lnTo>
                  <a:pt x="341348" y="0"/>
                </a:lnTo>
                <a:lnTo>
                  <a:pt x="1007048" y="2117"/>
                </a:lnTo>
                <a:lnTo>
                  <a:pt x="1348392" y="585329"/>
                </a:lnTo>
                <a:lnTo>
                  <a:pt x="1009159" y="1172771"/>
                </a:lnTo>
                <a:lnTo>
                  <a:pt x="337111" y="1172771"/>
                </a:lnTo>
                <a:lnTo>
                  <a:pt x="0" y="578978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"/>
                      </a14:imgEffect>
                      <a14:imgEffect>
                        <a14:colorTemperature colorTemp="4031"/>
                      </a14:imgEffect>
                      <a14:imgEffect>
                        <a14:saturation sat="3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6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4" y="-338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6" name="Picture 305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29" t="-1" r="-1780" b="30234"/>
          <a:stretch/>
        </p:blipFill>
        <p:spPr>
          <a:xfrm flipV="1">
            <a:off x="114" y="-338"/>
            <a:ext cx="3570475" cy="2360014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 r="-1780" b="20279"/>
          <a:stretch/>
        </p:blipFill>
        <p:spPr>
          <a:xfrm>
            <a:off x="6182836" y="4061873"/>
            <a:ext cx="5552539" cy="2795789"/>
          </a:xfrm>
          <a:prstGeom prst="rect">
            <a:avLst/>
          </a:prstGeom>
        </p:spPr>
      </p:pic>
      <p:sp>
        <p:nvSpPr>
          <p:cNvPr id="3" name="Snip Diagonal Corner Rectangle 2"/>
          <p:cNvSpPr/>
          <p:nvPr userDrawn="1"/>
        </p:nvSpPr>
        <p:spPr bwMode="auto">
          <a:xfrm>
            <a:off x="9292897" y="675665"/>
            <a:ext cx="4806653" cy="5505991"/>
          </a:xfrm>
          <a:custGeom>
            <a:avLst/>
            <a:gdLst>
              <a:gd name="connsiteX0" fmla="*/ 0 w 1434353"/>
              <a:gd name="connsiteY0" fmla="*/ 0 h 1183341"/>
              <a:gd name="connsiteX1" fmla="*/ 1237126 w 1434353"/>
              <a:gd name="connsiteY1" fmla="*/ 0 h 1183341"/>
              <a:gd name="connsiteX2" fmla="*/ 1434353 w 1434353"/>
              <a:gd name="connsiteY2" fmla="*/ 197227 h 1183341"/>
              <a:gd name="connsiteX3" fmla="*/ 1434353 w 1434353"/>
              <a:gd name="connsiteY3" fmla="*/ 1183341 h 1183341"/>
              <a:gd name="connsiteX4" fmla="*/ 1434353 w 1434353"/>
              <a:gd name="connsiteY4" fmla="*/ 1183341 h 1183341"/>
              <a:gd name="connsiteX5" fmla="*/ 197227 w 1434353"/>
              <a:gd name="connsiteY5" fmla="*/ 1183341 h 1183341"/>
              <a:gd name="connsiteX6" fmla="*/ 0 w 1434353"/>
              <a:gd name="connsiteY6" fmla="*/ 986114 h 1183341"/>
              <a:gd name="connsiteX7" fmla="*/ 0 w 1434353"/>
              <a:gd name="connsiteY7" fmla="*/ 0 h 1183341"/>
              <a:gd name="connsiteX0" fmla="*/ 705305 w 1434353"/>
              <a:gd name="connsiteY0" fmla="*/ 0 h 1280086"/>
              <a:gd name="connsiteX1" fmla="*/ 1237126 w 1434353"/>
              <a:gd name="connsiteY1" fmla="*/ 96745 h 1280086"/>
              <a:gd name="connsiteX2" fmla="*/ 1434353 w 1434353"/>
              <a:gd name="connsiteY2" fmla="*/ 293972 h 1280086"/>
              <a:gd name="connsiteX3" fmla="*/ 1434353 w 1434353"/>
              <a:gd name="connsiteY3" fmla="*/ 1280086 h 1280086"/>
              <a:gd name="connsiteX4" fmla="*/ 1434353 w 1434353"/>
              <a:gd name="connsiteY4" fmla="*/ 1280086 h 1280086"/>
              <a:gd name="connsiteX5" fmla="*/ 197227 w 1434353"/>
              <a:gd name="connsiteY5" fmla="*/ 1280086 h 1280086"/>
              <a:gd name="connsiteX6" fmla="*/ 0 w 1434353"/>
              <a:gd name="connsiteY6" fmla="*/ 1082859 h 1280086"/>
              <a:gd name="connsiteX7" fmla="*/ 705305 w 1434353"/>
              <a:gd name="connsiteY7" fmla="*/ 0 h 1280086"/>
              <a:gd name="connsiteX0" fmla="*/ 574231 w 1303279"/>
              <a:gd name="connsiteY0" fmla="*/ 0 h 1280086"/>
              <a:gd name="connsiteX1" fmla="*/ 1106052 w 1303279"/>
              <a:gd name="connsiteY1" fmla="*/ 96745 h 1280086"/>
              <a:gd name="connsiteX2" fmla="*/ 1303279 w 1303279"/>
              <a:gd name="connsiteY2" fmla="*/ 293972 h 1280086"/>
              <a:gd name="connsiteX3" fmla="*/ 1303279 w 1303279"/>
              <a:gd name="connsiteY3" fmla="*/ 1280086 h 1280086"/>
              <a:gd name="connsiteX4" fmla="*/ 1303279 w 1303279"/>
              <a:gd name="connsiteY4" fmla="*/ 1280086 h 1280086"/>
              <a:gd name="connsiteX5" fmla="*/ 66153 w 1303279"/>
              <a:gd name="connsiteY5" fmla="*/ 1280086 h 1280086"/>
              <a:gd name="connsiteX6" fmla="*/ 0 w 1303279"/>
              <a:gd name="connsiteY6" fmla="*/ 336983 h 1280086"/>
              <a:gd name="connsiteX7" fmla="*/ 574231 w 1303279"/>
              <a:gd name="connsiteY7" fmla="*/ 0 h 1280086"/>
              <a:gd name="connsiteX0" fmla="*/ 574231 w 1303279"/>
              <a:gd name="connsiteY0" fmla="*/ 0 h 1280086"/>
              <a:gd name="connsiteX1" fmla="*/ 1106052 w 1303279"/>
              <a:gd name="connsiteY1" fmla="*/ 96745 h 1280086"/>
              <a:gd name="connsiteX2" fmla="*/ 1303279 w 1303279"/>
              <a:gd name="connsiteY2" fmla="*/ 293972 h 1280086"/>
              <a:gd name="connsiteX3" fmla="*/ 1303279 w 1303279"/>
              <a:gd name="connsiteY3" fmla="*/ 1280086 h 1280086"/>
              <a:gd name="connsiteX4" fmla="*/ 1303279 w 1303279"/>
              <a:gd name="connsiteY4" fmla="*/ 1280086 h 1280086"/>
              <a:gd name="connsiteX5" fmla="*/ 616 w 1303279"/>
              <a:gd name="connsiteY5" fmla="*/ 1021058 h 1280086"/>
              <a:gd name="connsiteX6" fmla="*/ 0 w 1303279"/>
              <a:gd name="connsiteY6" fmla="*/ 336983 h 1280086"/>
              <a:gd name="connsiteX7" fmla="*/ 574231 w 1303279"/>
              <a:gd name="connsiteY7" fmla="*/ 0 h 1280086"/>
              <a:gd name="connsiteX0" fmla="*/ 574231 w 1303279"/>
              <a:gd name="connsiteY0" fmla="*/ 0 h 1345623"/>
              <a:gd name="connsiteX1" fmla="*/ 1106052 w 1303279"/>
              <a:gd name="connsiteY1" fmla="*/ 96745 h 1345623"/>
              <a:gd name="connsiteX2" fmla="*/ 1303279 w 1303279"/>
              <a:gd name="connsiteY2" fmla="*/ 293972 h 1345623"/>
              <a:gd name="connsiteX3" fmla="*/ 1303279 w 1303279"/>
              <a:gd name="connsiteY3" fmla="*/ 1280086 h 1345623"/>
              <a:gd name="connsiteX4" fmla="*/ 569887 w 1303279"/>
              <a:gd name="connsiteY4" fmla="*/ 1345623 h 1345623"/>
              <a:gd name="connsiteX5" fmla="*/ 616 w 1303279"/>
              <a:gd name="connsiteY5" fmla="*/ 1021058 h 1345623"/>
              <a:gd name="connsiteX6" fmla="*/ 0 w 1303279"/>
              <a:gd name="connsiteY6" fmla="*/ 336983 h 1345623"/>
              <a:gd name="connsiteX7" fmla="*/ 574231 w 1303279"/>
              <a:gd name="connsiteY7" fmla="*/ 0 h 1345623"/>
              <a:gd name="connsiteX0" fmla="*/ 574231 w 1303279"/>
              <a:gd name="connsiteY0" fmla="*/ 0 h 1345623"/>
              <a:gd name="connsiteX1" fmla="*/ 1106052 w 1303279"/>
              <a:gd name="connsiteY1" fmla="*/ 96745 h 1345623"/>
              <a:gd name="connsiteX2" fmla="*/ 1303279 w 1303279"/>
              <a:gd name="connsiteY2" fmla="*/ 293972 h 1345623"/>
              <a:gd name="connsiteX3" fmla="*/ 1175326 w 1303279"/>
              <a:gd name="connsiteY3" fmla="*/ 977366 h 1345623"/>
              <a:gd name="connsiteX4" fmla="*/ 569887 w 1303279"/>
              <a:gd name="connsiteY4" fmla="*/ 1345623 h 1345623"/>
              <a:gd name="connsiteX5" fmla="*/ 616 w 1303279"/>
              <a:gd name="connsiteY5" fmla="*/ 1021058 h 1345623"/>
              <a:gd name="connsiteX6" fmla="*/ 0 w 1303279"/>
              <a:gd name="connsiteY6" fmla="*/ 336983 h 1345623"/>
              <a:gd name="connsiteX7" fmla="*/ 574231 w 1303279"/>
              <a:gd name="connsiteY7" fmla="*/ 0 h 1345623"/>
              <a:gd name="connsiteX0" fmla="*/ 574231 w 1303279"/>
              <a:gd name="connsiteY0" fmla="*/ 0 h 1345623"/>
              <a:gd name="connsiteX1" fmla="*/ 1106052 w 1303279"/>
              <a:gd name="connsiteY1" fmla="*/ 96745 h 1345623"/>
              <a:gd name="connsiteX2" fmla="*/ 1303279 w 1303279"/>
              <a:gd name="connsiteY2" fmla="*/ 293972 h 1345623"/>
              <a:gd name="connsiteX3" fmla="*/ 1156601 w 1303279"/>
              <a:gd name="connsiteY3" fmla="*/ 1014816 h 1345623"/>
              <a:gd name="connsiteX4" fmla="*/ 569887 w 1303279"/>
              <a:gd name="connsiteY4" fmla="*/ 1345623 h 1345623"/>
              <a:gd name="connsiteX5" fmla="*/ 616 w 1303279"/>
              <a:gd name="connsiteY5" fmla="*/ 1021058 h 1345623"/>
              <a:gd name="connsiteX6" fmla="*/ 0 w 1303279"/>
              <a:gd name="connsiteY6" fmla="*/ 336983 h 1345623"/>
              <a:gd name="connsiteX7" fmla="*/ 574231 w 1303279"/>
              <a:gd name="connsiteY7" fmla="*/ 0 h 1345623"/>
              <a:gd name="connsiteX0" fmla="*/ 574231 w 1156601"/>
              <a:gd name="connsiteY0" fmla="*/ 0 h 1345623"/>
              <a:gd name="connsiteX1" fmla="*/ 1106052 w 1156601"/>
              <a:gd name="connsiteY1" fmla="*/ 96745 h 1345623"/>
              <a:gd name="connsiteX2" fmla="*/ 744652 w 1156601"/>
              <a:gd name="connsiteY2" fmla="*/ 450012 h 1345623"/>
              <a:gd name="connsiteX3" fmla="*/ 1156601 w 1156601"/>
              <a:gd name="connsiteY3" fmla="*/ 1014816 h 1345623"/>
              <a:gd name="connsiteX4" fmla="*/ 569887 w 1156601"/>
              <a:gd name="connsiteY4" fmla="*/ 1345623 h 1345623"/>
              <a:gd name="connsiteX5" fmla="*/ 616 w 1156601"/>
              <a:gd name="connsiteY5" fmla="*/ 1021058 h 1345623"/>
              <a:gd name="connsiteX6" fmla="*/ 0 w 1156601"/>
              <a:gd name="connsiteY6" fmla="*/ 336983 h 1345623"/>
              <a:gd name="connsiteX7" fmla="*/ 574231 w 1156601"/>
              <a:gd name="connsiteY7" fmla="*/ 0 h 1345623"/>
              <a:gd name="connsiteX0" fmla="*/ 574231 w 1174710"/>
              <a:gd name="connsiteY0" fmla="*/ 0 h 1345623"/>
              <a:gd name="connsiteX1" fmla="*/ 1174710 w 1174710"/>
              <a:gd name="connsiteY1" fmla="*/ 340169 h 1345623"/>
              <a:gd name="connsiteX2" fmla="*/ 744652 w 1174710"/>
              <a:gd name="connsiteY2" fmla="*/ 450012 h 1345623"/>
              <a:gd name="connsiteX3" fmla="*/ 1156601 w 1174710"/>
              <a:gd name="connsiteY3" fmla="*/ 1014816 h 1345623"/>
              <a:gd name="connsiteX4" fmla="*/ 569887 w 1174710"/>
              <a:gd name="connsiteY4" fmla="*/ 1345623 h 1345623"/>
              <a:gd name="connsiteX5" fmla="*/ 616 w 1174710"/>
              <a:gd name="connsiteY5" fmla="*/ 1021058 h 1345623"/>
              <a:gd name="connsiteX6" fmla="*/ 0 w 1174710"/>
              <a:gd name="connsiteY6" fmla="*/ 336983 h 1345623"/>
              <a:gd name="connsiteX7" fmla="*/ 574231 w 1174710"/>
              <a:gd name="connsiteY7" fmla="*/ 0 h 1345623"/>
              <a:gd name="connsiteX0" fmla="*/ 574231 w 1174710"/>
              <a:gd name="connsiteY0" fmla="*/ 0 h 1345623"/>
              <a:gd name="connsiteX1" fmla="*/ 1174710 w 1174710"/>
              <a:gd name="connsiteY1" fmla="*/ 340169 h 1345623"/>
              <a:gd name="connsiteX2" fmla="*/ 1159721 w 1174710"/>
              <a:gd name="connsiteY2" fmla="*/ 634140 h 1345623"/>
              <a:gd name="connsiteX3" fmla="*/ 1156601 w 1174710"/>
              <a:gd name="connsiteY3" fmla="*/ 1014816 h 1345623"/>
              <a:gd name="connsiteX4" fmla="*/ 569887 w 1174710"/>
              <a:gd name="connsiteY4" fmla="*/ 1345623 h 1345623"/>
              <a:gd name="connsiteX5" fmla="*/ 616 w 1174710"/>
              <a:gd name="connsiteY5" fmla="*/ 1021058 h 1345623"/>
              <a:gd name="connsiteX6" fmla="*/ 0 w 1174710"/>
              <a:gd name="connsiteY6" fmla="*/ 336983 h 1345623"/>
              <a:gd name="connsiteX7" fmla="*/ 574231 w 1174710"/>
              <a:gd name="connsiteY7" fmla="*/ 0 h 1345623"/>
              <a:gd name="connsiteX0" fmla="*/ 574231 w 1174710"/>
              <a:gd name="connsiteY0" fmla="*/ 0 h 1345623"/>
              <a:gd name="connsiteX1" fmla="*/ 1174710 w 1174710"/>
              <a:gd name="connsiteY1" fmla="*/ 340169 h 1345623"/>
              <a:gd name="connsiteX2" fmla="*/ 1159721 w 1174710"/>
              <a:gd name="connsiteY2" fmla="*/ 634140 h 1345623"/>
              <a:gd name="connsiteX3" fmla="*/ 1165963 w 1174710"/>
              <a:gd name="connsiteY3" fmla="*/ 1011695 h 1345623"/>
              <a:gd name="connsiteX4" fmla="*/ 569887 w 1174710"/>
              <a:gd name="connsiteY4" fmla="*/ 1345623 h 1345623"/>
              <a:gd name="connsiteX5" fmla="*/ 616 w 1174710"/>
              <a:gd name="connsiteY5" fmla="*/ 1021058 h 1345623"/>
              <a:gd name="connsiteX6" fmla="*/ 0 w 1174710"/>
              <a:gd name="connsiteY6" fmla="*/ 336983 h 1345623"/>
              <a:gd name="connsiteX7" fmla="*/ 574231 w 1174710"/>
              <a:gd name="connsiteY7" fmla="*/ 0 h 1345623"/>
              <a:gd name="connsiteX0" fmla="*/ 574231 w 1174710"/>
              <a:gd name="connsiteY0" fmla="*/ 0 h 1345623"/>
              <a:gd name="connsiteX1" fmla="*/ 1174710 w 1174710"/>
              <a:gd name="connsiteY1" fmla="*/ 340169 h 1345623"/>
              <a:gd name="connsiteX2" fmla="*/ 1172204 w 1174710"/>
              <a:gd name="connsiteY2" fmla="*/ 659107 h 1345623"/>
              <a:gd name="connsiteX3" fmla="*/ 1165963 w 1174710"/>
              <a:gd name="connsiteY3" fmla="*/ 1011695 h 1345623"/>
              <a:gd name="connsiteX4" fmla="*/ 569887 w 1174710"/>
              <a:gd name="connsiteY4" fmla="*/ 1345623 h 1345623"/>
              <a:gd name="connsiteX5" fmla="*/ 616 w 1174710"/>
              <a:gd name="connsiteY5" fmla="*/ 1021058 h 1345623"/>
              <a:gd name="connsiteX6" fmla="*/ 0 w 1174710"/>
              <a:gd name="connsiteY6" fmla="*/ 336983 h 1345623"/>
              <a:gd name="connsiteX7" fmla="*/ 574231 w 1174710"/>
              <a:gd name="connsiteY7" fmla="*/ 0 h 134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10" h="1345623">
                <a:moveTo>
                  <a:pt x="574231" y="0"/>
                </a:moveTo>
                <a:lnTo>
                  <a:pt x="1174710" y="340169"/>
                </a:lnTo>
                <a:cubicBezTo>
                  <a:pt x="1173875" y="446482"/>
                  <a:pt x="1173039" y="552794"/>
                  <a:pt x="1172204" y="659107"/>
                </a:cubicBezTo>
                <a:lnTo>
                  <a:pt x="1165963" y="1011695"/>
                </a:lnTo>
                <a:lnTo>
                  <a:pt x="569887" y="1345623"/>
                </a:lnTo>
                <a:lnTo>
                  <a:pt x="616" y="1021058"/>
                </a:lnTo>
                <a:cubicBezTo>
                  <a:pt x="411" y="793033"/>
                  <a:pt x="205" y="565008"/>
                  <a:pt x="0" y="336983"/>
                </a:cubicBezTo>
                <a:lnTo>
                  <a:pt x="574231" y="0"/>
                </a:ln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35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738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4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82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33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02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-923606" y="841716"/>
            <a:ext cx="3470275" cy="4003676"/>
            <a:chOff x="4364038" y="1717675"/>
            <a:chExt cx="3470275" cy="4003676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085013" y="2503488"/>
              <a:ext cx="749300" cy="433388"/>
            </a:xfrm>
            <a:custGeom>
              <a:avLst/>
              <a:gdLst>
                <a:gd name="T0" fmla="*/ 236 w 472"/>
                <a:gd name="T1" fmla="*/ 273 h 273"/>
                <a:gd name="T2" fmla="*/ 0 w 472"/>
                <a:gd name="T3" fmla="*/ 134 h 273"/>
                <a:gd name="T4" fmla="*/ 236 w 472"/>
                <a:gd name="T5" fmla="*/ 0 h 273"/>
                <a:gd name="T6" fmla="*/ 472 w 472"/>
                <a:gd name="T7" fmla="*/ 134 h 273"/>
                <a:gd name="T8" fmla="*/ 236 w 472"/>
                <a:gd name="T9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2" h="273">
                  <a:moveTo>
                    <a:pt x="236" y="273"/>
                  </a:moveTo>
                  <a:lnTo>
                    <a:pt x="0" y="134"/>
                  </a:lnTo>
                  <a:lnTo>
                    <a:pt x="236" y="0"/>
                  </a:lnTo>
                  <a:lnTo>
                    <a:pt x="472" y="134"/>
                  </a:lnTo>
                  <a:lnTo>
                    <a:pt x="236" y="27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085013" y="2716213"/>
              <a:ext cx="382588" cy="1785938"/>
            </a:xfrm>
            <a:custGeom>
              <a:avLst/>
              <a:gdLst>
                <a:gd name="T0" fmla="*/ 236 w 241"/>
                <a:gd name="T1" fmla="*/ 408 h 1125"/>
                <a:gd name="T2" fmla="*/ 236 w 241"/>
                <a:gd name="T3" fmla="*/ 139 h 1125"/>
                <a:gd name="T4" fmla="*/ 0 w 241"/>
                <a:gd name="T5" fmla="*/ 0 h 1125"/>
                <a:gd name="T6" fmla="*/ 5 w 241"/>
                <a:gd name="T7" fmla="*/ 273 h 1125"/>
                <a:gd name="T8" fmla="*/ 5 w 241"/>
                <a:gd name="T9" fmla="*/ 991 h 1125"/>
                <a:gd name="T10" fmla="*/ 241 w 241"/>
                <a:gd name="T11" fmla="*/ 1125 h 1125"/>
                <a:gd name="T12" fmla="*/ 236 w 241"/>
                <a:gd name="T13" fmla="*/ 408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125">
                  <a:moveTo>
                    <a:pt x="236" y="408"/>
                  </a:moveTo>
                  <a:lnTo>
                    <a:pt x="236" y="139"/>
                  </a:lnTo>
                  <a:lnTo>
                    <a:pt x="0" y="0"/>
                  </a:lnTo>
                  <a:lnTo>
                    <a:pt x="5" y="273"/>
                  </a:lnTo>
                  <a:lnTo>
                    <a:pt x="5" y="991"/>
                  </a:lnTo>
                  <a:lnTo>
                    <a:pt x="241" y="1125"/>
                  </a:lnTo>
                  <a:lnTo>
                    <a:pt x="236" y="40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6475413" y="2716213"/>
              <a:ext cx="1358900" cy="2786063"/>
            </a:xfrm>
            <a:custGeom>
              <a:avLst/>
              <a:gdLst>
                <a:gd name="T0" fmla="*/ 856 w 856"/>
                <a:gd name="T1" fmla="*/ 273 h 1755"/>
                <a:gd name="T2" fmla="*/ 856 w 856"/>
                <a:gd name="T3" fmla="*/ 273 h 1755"/>
                <a:gd name="T4" fmla="*/ 856 w 856"/>
                <a:gd name="T5" fmla="*/ 0 h 1755"/>
                <a:gd name="T6" fmla="*/ 856 w 856"/>
                <a:gd name="T7" fmla="*/ 0 h 1755"/>
                <a:gd name="T8" fmla="*/ 856 w 856"/>
                <a:gd name="T9" fmla="*/ 0 h 1755"/>
                <a:gd name="T10" fmla="*/ 620 w 856"/>
                <a:gd name="T11" fmla="*/ 139 h 1755"/>
                <a:gd name="T12" fmla="*/ 625 w 856"/>
                <a:gd name="T13" fmla="*/ 1125 h 1755"/>
                <a:gd name="T14" fmla="*/ 0 w 856"/>
                <a:gd name="T15" fmla="*/ 1486 h 1755"/>
                <a:gd name="T16" fmla="*/ 0 w 856"/>
                <a:gd name="T17" fmla="*/ 1755 h 1755"/>
                <a:gd name="T18" fmla="*/ 856 w 856"/>
                <a:gd name="T19" fmla="*/ 1259 h 1755"/>
                <a:gd name="T20" fmla="*/ 856 w 856"/>
                <a:gd name="T21" fmla="*/ 273 h 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6" h="1755">
                  <a:moveTo>
                    <a:pt x="856" y="273"/>
                  </a:moveTo>
                  <a:lnTo>
                    <a:pt x="856" y="273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620" y="139"/>
                  </a:lnTo>
                  <a:lnTo>
                    <a:pt x="625" y="1125"/>
                  </a:lnTo>
                  <a:lnTo>
                    <a:pt x="0" y="1486"/>
                  </a:lnTo>
                  <a:lnTo>
                    <a:pt x="0" y="1755"/>
                  </a:lnTo>
                  <a:lnTo>
                    <a:pt x="856" y="1259"/>
                  </a:lnTo>
                  <a:lnTo>
                    <a:pt x="856" y="2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099176" y="4289425"/>
              <a:ext cx="1368425" cy="785813"/>
            </a:xfrm>
            <a:custGeom>
              <a:avLst/>
              <a:gdLst>
                <a:gd name="T0" fmla="*/ 626 w 862"/>
                <a:gd name="T1" fmla="*/ 0 h 495"/>
                <a:gd name="T2" fmla="*/ 0 w 862"/>
                <a:gd name="T3" fmla="*/ 356 h 495"/>
                <a:gd name="T4" fmla="*/ 237 w 862"/>
                <a:gd name="T5" fmla="*/ 495 h 495"/>
                <a:gd name="T6" fmla="*/ 237 w 862"/>
                <a:gd name="T7" fmla="*/ 495 h 495"/>
                <a:gd name="T8" fmla="*/ 84 w 862"/>
                <a:gd name="T9" fmla="*/ 407 h 495"/>
                <a:gd name="T10" fmla="*/ 237 w 862"/>
                <a:gd name="T11" fmla="*/ 495 h 495"/>
                <a:gd name="T12" fmla="*/ 862 w 862"/>
                <a:gd name="T13" fmla="*/ 134 h 495"/>
                <a:gd name="T14" fmla="*/ 626 w 862"/>
                <a:gd name="T1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2" h="495">
                  <a:moveTo>
                    <a:pt x="626" y="0"/>
                  </a:moveTo>
                  <a:lnTo>
                    <a:pt x="0" y="356"/>
                  </a:lnTo>
                  <a:lnTo>
                    <a:pt x="237" y="495"/>
                  </a:lnTo>
                  <a:lnTo>
                    <a:pt x="237" y="495"/>
                  </a:lnTo>
                  <a:lnTo>
                    <a:pt x="84" y="407"/>
                  </a:lnTo>
                  <a:lnTo>
                    <a:pt x="237" y="495"/>
                  </a:lnTo>
                  <a:lnTo>
                    <a:pt x="862" y="134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364038" y="2716213"/>
              <a:ext cx="374650" cy="647700"/>
            </a:xfrm>
            <a:custGeom>
              <a:avLst/>
              <a:gdLst>
                <a:gd name="T0" fmla="*/ 236 w 236"/>
                <a:gd name="T1" fmla="*/ 139 h 408"/>
                <a:gd name="T2" fmla="*/ 236 w 236"/>
                <a:gd name="T3" fmla="*/ 408 h 408"/>
                <a:gd name="T4" fmla="*/ 0 w 236"/>
                <a:gd name="T5" fmla="*/ 273 h 408"/>
                <a:gd name="T6" fmla="*/ 5 w 236"/>
                <a:gd name="T7" fmla="*/ 0 h 408"/>
                <a:gd name="T8" fmla="*/ 236 w 236"/>
                <a:gd name="T9" fmla="*/ 13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408">
                  <a:moveTo>
                    <a:pt x="236" y="139"/>
                  </a:moveTo>
                  <a:lnTo>
                    <a:pt x="236" y="408"/>
                  </a:lnTo>
                  <a:lnTo>
                    <a:pt x="0" y="273"/>
                  </a:lnTo>
                  <a:lnTo>
                    <a:pt x="5" y="0"/>
                  </a:lnTo>
                  <a:lnTo>
                    <a:pt x="236" y="13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738688" y="2151063"/>
              <a:ext cx="1360488" cy="1212850"/>
            </a:xfrm>
            <a:custGeom>
              <a:avLst/>
              <a:gdLst>
                <a:gd name="T0" fmla="*/ 237 w 857"/>
                <a:gd name="T1" fmla="*/ 356 h 764"/>
                <a:gd name="T2" fmla="*/ 0 w 857"/>
                <a:gd name="T3" fmla="*/ 495 h 764"/>
                <a:gd name="T4" fmla="*/ 0 w 857"/>
                <a:gd name="T5" fmla="*/ 764 h 764"/>
                <a:gd name="T6" fmla="*/ 237 w 857"/>
                <a:gd name="T7" fmla="*/ 629 h 764"/>
                <a:gd name="T8" fmla="*/ 857 w 857"/>
                <a:gd name="T9" fmla="*/ 268 h 764"/>
                <a:gd name="T10" fmla="*/ 857 w 857"/>
                <a:gd name="T11" fmla="*/ 0 h 764"/>
                <a:gd name="T12" fmla="*/ 237 w 857"/>
                <a:gd name="T13" fmla="*/ 356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7" h="764">
                  <a:moveTo>
                    <a:pt x="237" y="356"/>
                  </a:moveTo>
                  <a:lnTo>
                    <a:pt x="0" y="495"/>
                  </a:lnTo>
                  <a:lnTo>
                    <a:pt x="0" y="764"/>
                  </a:lnTo>
                  <a:lnTo>
                    <a:pt x="237" y="629"/>
                  </a:lnTo>
                  <a:lnTo>
                    <a:pt x="857" y="268"/>
                  </a:lnTo>
                  <a:lnTo>
                    <a:pt x="857" y="0"/>
                  </a:lnTo>
                  <a:lnTo>
                    <a:pt x="237" y="35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371976" y="1717675"/>
              <a:ext cx="3087688" cy="1219200"/>
            </a:xfrm>
            <a:custGeom>
              <a:avLst/>
              <a:gdLst>
                <a:gd name="T0" fmla="*/ 231 w 1945"/>
                <a:gd name="T1" fmla="*/ 495 h 768"/>
                <a:gd name="T2" fmla="*/ 231 w 1945"/>
                <a:gd name="T3" fmla="*/ 495 h 768"/>
                <a:gd name="T4" fmla="*/ 0 w 1945"/>
                <a:gd name="T5" fmla="*/ 629 h 768"/>
                <a:gd name="T6" fmla="*/ 0 w 1945"/>
                <a:gd name="T7" fmla="*/ 629 h 768"/>
                <a:gd name="T8" fmla="*/ 0 w 1945"/>
                <a:gd name="T9" fmla="*/ 629 h 768"/>
                <a:gd name="T10" fmla="*/ 231 w 1945"/>
                <a:gd name="T11" fmla="*/ 768 h 768"/>
                <a:gd name="T12" fmla="*/ 1088 w 1945"/>
                <a:gd name="T13" fmla="*/ 273 h 768"/>
                <a:gd name="T14" fmla="*/ 1709 w 1945"/>
                <a:gd name="T15" fmla="*/ 629 h 768"/>
                <a:gd name="T16" fmla="*/ 1945 w 1945"/>
                <a:gd name="T17" fmla="*/ 495 h 768"/>
                <a:gd name="T18" fmla="*/ 1084 w 1945"/>
                <a:gd name="T19" fmla="*/ 0 h 768"/>
                <a:gd name="T20" fmla="*/ 231 w 1945"/>
                <a:gd name="T21" fmla="*/ 495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5" h="768">
                  <a:moveTo>
                    <a:pt x="231" y="495"/>
                  </a:moveTo>
                  <a:lnTo>
                    <a:pt x="231" y="495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231" y="768"/>
                  </a:lnTo>
                  <a:lnTo>
                    <a:pt x="1088" y="273"/>
                  </a:lnTo>
                  <a:lnTo>
                    <a:pt x="1709" y="629"/>
                  </a:lnTo>
                  <a:lnTo>
                    <a:pt x="1945" y="495"/>
                  </a:lnTo>
                  <a:lnTo>
                    <a:pt x="1084" y="0"/>
                  </a:lnTo>
                  <a:lnTo>
                    <a:pt x="231" y="4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6099176" y="2151063"/>
              <a:ext cx="985838" cy="998538"/>
            </a:xfrm>
            <a:custGeom>
              <a:avLst/>
              <a:gdLst>
                <a:gd name="T0" fmla="*/ 0 w 621"/>
                <a:gd name="T1" fmla="*/ 268 h 629"/>
                <a:gd name="T2" fmla="*/ 621 w 621"/>
                <a:gd name="T3" fmla="*/ 629 h 629"/>
                <a:gd name="T4" fmla="*/ 621 w 621"/>
                <a:gd name="T5" fmla="*/ 356 h 629"/>
                <a:gd name="T6" fmla="*/ 621 w 621"/>
                <a:gd name="T7" fmla="*/ 356 h 629"/>
                <a:gd name="T8" fmla="*/ 621 w 621"/>
                <a:gd name="T9" fmla="*/ 532 h 629"/>
                <a:gd name="T10" fmla="*/ 621 w 621"/>
                <a:gd name="T11" fmla="*/ 356 h 629"/>
                <a:gd name="T12" fmla="*/ 0 w 621"/>
                <a:gd name="T13" fmla="*/ 0 h 629"/>
                <a:gd name="T14" fmla="*/ 0 w 621"/>
                <a:gd name="T15" fmla="*/ 268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1" h="629">
                  <a:moveTo>
                    <a:pt x="0" y="268"/>
                  </a:moveTo>
                  <a:lnTo>
                    <a:pt x="621" y="629"/>
                  </a:lnTo>
                  <a:lnTo>
                    <a:pt x="621" y="356"/>
                  </a:lnTo>
                  <a:lnTo>
                    <a:pt x="621" y="356"/>
                  </a:lnTo>
                  <a:lnTo>
                    <a:pt x="621" y="532"/>
                  </a:lnTo>
                  <a:lnTo>
                    <a:pt x="621" y="356"/>
                  </a:lnTo>
                  <a:lnTo>
                    <a:pt x="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6099176" y="5075238"/>
              <a:ext cx="376238" cy="646113"/>
            </a:xfrm>
            <a:custGeom>
              <a:avLst/>
              <a:gdLst>
                <a:gd name="T0" fmla="*/ 0 w 237"/>
                <a:gd name="T1" fmla="*/ 134 h 407"/>
                <a:gd name="T2" fmla="*/ 237 w 237"/>
                <a:gd name="T3" fmla="*/ 0 h 407"/>
                <a:gd name="T4" fmla="*/ 237 w 237"/>
                <a:gd name="T5" fmla="*/ 269 h 407"/>
                <a:gd name="T6" fmla="*/ 0 w 237"/>
                <a:gd name="T7" fmla="*/ 407 h 407"/>
                <a:gd name="T8" fmla="*/ 0 w 237"/>
                <a:gd name="T9" fmla="*/ 134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407">
                  <a:moveTo>
                    <a:pt x="0" y="134"/>
                  </a:moveTo>
                  <a:lnTo>
                    <a:pt x="237" y="0"/>
                  </a:lnTo>
                  <a:lnTo>
                    <a:pt x="237" y="269"/>
                  </a:lnTo>
                  <a:lnTo>
                    <a:pt x="0" y="407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738688" y="4295775"/>
              <a:ext cx="1736725" cy="992188"/>
            </a:xfrm>
            <a:custGeom>
              <a:avLst/>
              <a:gdLst>
                <a:gd name="T0" fmla="*/ 626 w 1094"/>
                <a:gd name="T1" fmla="*/ 491 h 625"/>
                <a:gd name="T2" fmla="*/ 857 w 1094"/>
                <a:gd name="T3" fmla="*/ 625 h 625"/>
                <a:gd name="T4" fmla="*/ 1094 w 1094"/>
                <a:gd name="T5" fmla="*/ 491 h 625"/>
                <a:gd name="T6" fmla="*/ 857 w 1094"/>
                <a:gd name="T7" fmla="*/ 357 h 625"/>
                <a:gd name="T8" fmla="*/ 237 w 1094"/>
                <a:gd name="T9" fmla="*/ 0 h 625"/>
                <a:gd name="T10" fmla="*/ 0 w 1094"/>
                <a:gd name="T11" fmla="*/ 135 h 625"/>
                <a:gd name="T12" fmla="*/ 626 w 1094"/>
                <a:gd name="T13" fmla="*/ 49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25">
                  <a:moveTo>
                    <a:pt x="626" y="491"/>
                  </a:moveTo>
                  <a:lnTo>
                    <a:pt x="857" y="625"/>
                  </a:lnTo>
                  <a:lnTo>
                    <a:pt x="1094" y="491"/>
                  </a:lnTo>
                  <a:lnTo>
                    <a:pt x="857" y="357"/>
                  </a:lnTo>
                  <a:lnTo>
                    <a:pt x="237" y="0"/>
                  </a:lnTo>
                  <a:lnTo>
                    <a:pt x="0" y="135"/>
                  </a:lnTo>
                  <a:lnTo>
                    <a:pt x="626" y="49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371976" y="3149600"/>
              <a:ext cx="1727200" cy="2571750"/>
            </a:xfrm>
            <a:custGeom>
              <a:avLst/>
              <a:gdLst>
                <a:gd name="T0" fmla="*/ 852 w 1088"/>
                <a:gd name="T1" fmla="*/ 1482 h 1620"/>
                <a:gd name="T2" fmla="*/ 852 w 1088"/>
                <a:gd name="T3" fmla="*/ 1482 h 1620"/>
                <a:gd name="T4" fmla="*/ 1088 w 1088"/>
                <a:gd name="T5" fmla="*/ 1620 h 1620"/>
                <a:gd name="T6" fmla="*/ 1088 w 1088"/>
                <a:gd name="T7" fmla="*/ 1620 h 1620"/>
                <a:gd name="T8" fmla="*/ 1088 w 1088"/>
                <a:gd name="T9" fmla="*/ 1620 h 1620"/>
                <a:gd name="T10" fmla="*/ 1088 w 1088"/>
                <a:gd name="T11" fmla="*/ 1347 h 1620"/>
                <a:gd name="T12" fmla="*/ 231 w 1088"/>
                <a:gd name="T13" fmla="*/ 857 h 1620"/>
                <a:gd name="T14" fmla="*/ 231 w 1088"/>
                <a:gd name="T15" fmla="*/ 135 h 1620"/>
                <a:gd name="T16" fmla="*/ 0 w 1088"/>
                <a:gd name="T17" fmla="*/ 0 h 1620"/>
                <a:gd name="T18" fmla="*/ 0 w 1088"/>
                <a:gd name="T19" fmla="*/ 991 h 1620"/>
                <a:gd name="T20" fmla="*/ 852 w 1088"/>
                <a:gd name="T21" fmla="*/ 1482 h 1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8" h="1620">
                  <a:moveTo>
                    <a:pt x="852" y="1482"/>
                  </a:moveTo>
                  <a:lnTo>
                    <a:pt x="852" y="1482"/>
                  </a:lnTo>
                  <a:lnTo>
                    <a:pt x="1088" y="1620"/>
                  </a:lnTo>
                  <a:lnTo>
                    <a:pt x="1088" y="1620"/>
                  </a:lnTo>
                  <a:lnTo>
                    <a:pt x="1088" y="1620"/>
                  </a:lnTo>
                  <a:lnTo>
                    <a:pt x="1088" y="1347"/>
                  </a:lnTo>
                  <a:lnTo>
                    <a:pt x="231" y="857"/>
                  </a:lnTo>
                  <a:lnTo>
                    <a:pt x="231" y="135"/>
                  </a:lnTo>
                  <a:lnTo>
                    <a:pt x="0" y="0"/>
                  </a:lnTo>
                  <a:lnTo>
                    <a:pt x="0" y="991"/>
                  </a:lnTo>
                  <a:lnTo>
                    <a:pt x="852" y="14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738688" y="3149600"/>
              <a:ext cx="376238" cy="1360488"/>
            </a:xfrm>
            <a:custGeom>
              <a:avLst/>
              <a:gdLst>
                <a:gd name="T0" fmla="*/ 237 w 237"/>
                <a:gd name="T1" fmla="*/ 722 h 857"/>
                <a:gd name="T2" fmla="*/ 237 w 237"/>
                <a:gd name="T3" fmla="*/ 0 h 857"/>
                <a:gd name="T4" fmla="*/ 0 w 237"/>
                <a:gd name="T5" fmla="*/ 135 h 857"/>
                <a:gd name="T6" fmla="*/ 0 w 237"/>
                <a:gd name="T7" fmla="*/ 135 h 857"/>
                <a:gd name="T8" fmla="*/ 153 w 237"/>
                <a:gd name="T9" fmla="*/ 47 h 857"/>
                <a:gd name="T10" fmla="*/ 0 w 237"/>
                <a:gd name="T11" fmla="*/ 135 h 857"/>
                <a:gd name="T12" fmla="*/ 0 w 237"/>
                <a:gd name="T13" fmla="*/ 857 h 857"/>
                <a:gd name="T14" fmla="*/ 237 w 237"/>
                <a:gd name="T15" fmla="*/ 722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7" h="857">
                  <a:moveTo>
                    <a:pt x="237" y="722"/>
                  </a:moveTo>
                  <a:lnTo>
                    <a:pt x="237" y="0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153" y="47"/>
                  </a:lnTo>
                  <a:lnTo>
                    <a:pt x="0" y="135"/>
                  </a:lnTo>
                  <a:lnTo>
                    <a:pt x="0" y="857"/>
                  </a:lnTo>
                  <a:lnTo>
                    <a:pt x="237" y="72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617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47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82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nKom ba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434948" y="6387525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46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8" y="371789"/>
            <a:ext cx="11820211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696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71789"/>
            <a:ext cx="11820211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210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371788"/>
            <a:ext cx="11448422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59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549"/>
          <a:stretch/>
        </p:blipFill>
        <p:spPr>
          <a:xfrm>
            <a:off x="5044862" y="3533991"/>
            <a:ext cx="6427322" cy="3324008"/>
          </a:xfrm>
          <a:prstGeom prst="rect">
            <a:avLst/>
          </a:prstGeom>
        </p:spPr>
      </p:pic>
      <p:sp>
        <p:nvSpPr>
          <p:cNvPr id="7" name="Hexagon 6"/>
          <p:cNvSpPr/>
          <p:nvPr userDrawn="1"/>
        </p:nvSpPr>
        <p:spPr bwMode="auto">
          <a:xfrm rot="5400000">
            <a:off x="8335791" y="1646089"/>
            <a:ext cx="3368718" cy="2904067"/>
          </a:xfrm>
          <a:prstGeom prst="hexagon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3060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4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Title Slide">
    <p:bg>
      <p:bgPr>
        <a:solidFill>
          <a:srgbClr val="010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81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4" y="-338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/>
          <p:cNvSpPr/>
          <p:nvPr userDrawn="1"/>
        </p:nvSpPr>
        <p:spPr bwMode="auto">
          <a:xfrm rot="5400000">
            <a:off x="6844758" y="1538631"/>
            <a:ext cx="5129300" cy="4421810"/>
          </a:xfrm>
          <a:prstGeom prst="hexagon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4031"/>
                      </a14:imgEffect>
                      <a14:imgEffect>
                        <a14:saturation sat="198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GB" dirty="0"/>
          </a:p>
        </p:txBody>
      </p:sp>
      <p:grpSp>
        <p:nvGrpSpPr>
          <p:cNvPr id="7" name="Group 6998"/>
          <p:cNvGrpSpPr>
            <a:grpSpLocks noChangeAspect="1"/>
          </p:cNvGrpSpPr>
          <p:nvPr userDrawn="1"/>
        </p:nvGrpSpPr>
        <p:grpSpPr bwMode="auto">
          <a:xfrm>
            <a:off x="5447061" y="74492"/>
            <a:ext cx="6708807" cy="6708801"/>
            <a:chOff x="3847" y="1762"/>
            <a:chExt cx="3428" cy="3428"/>
          </a:xfrm>
          <a:solidFill>
            <a:schemeClr val="tx1">
              <a:alpha val="30000"/>
            </a:schemeClr>
          </a:solidFill>
        </p:grpSpPr>
        <p:grpSp>
          <p:nvGrpSpPr>
            <p:cNvPr id="8" name="Group 7199"/>
            <p:cNvGrpSpPr>
              <a:grpSpLocks/>
            </p:cNvGrpSpPr>
            <p:nvPr/>
          </p:nvGrpSpPr>
          <p:grpSpPr bwMode="auto">
            <a:xfrm>
              <a:off x="3847" y="1901"/>
              <a:ext cx="3422" cy="3281"/>
              <a:chOff x="3847" y="1901"/>
              <a:chExt cx="3422" cy="3281"/>
            </a:xfrm>
            <a:grpFill/>
          </p:grpSpPr>
          <p:sp>
            <p:nvSpPr>
              <p:cNvPr id="105" name="Freeform 6999"/>
              <p:cNvSpPr>
                <a:spLocks/>
              </p:cNvSpPr>
              <p:nvPr/>
            </p:nvSpPr>
            <p:spPr bwMode="auto">
              <a:xfrm>
                <a:off x="6840" y="3749"/>
                <a:ext cx="270" cy="85"/>
              </a:xfrm>
              <a:custGeom>
                <a:avLst/>
                <a:gdLst>
                  <a:gd name="T0" fmla="*/ 0 w 270"/>
                  <a:gd name="T1" fmla="*/ 85 h 85"/>
                  <a:gd name="T2" fmla="*/ 270 w 270"/>
                  <a:gd name="T3" fmla="*/ 0 h 85"/>
                  <a:gd name="T4" fmla="*/ 0 w 270"/>
                  <a:gd name="T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85">
                    <a:moveTo>
                      <a:pt x="0" y="85"/>
                    </a:moveTo>
                    <a:lnTo>
                      <a:pt x="27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7000"/>
              <p:cNvSpPr>
                <a:spLocks noChangeShapeType="1"/>
              </p:cNvSpPr>
              <p:nvPr/>
            </p:nvSpPr>
            <p:spPr bwMode="auto">
              <a:xfrm flipV="1">
                <a:off x="6840" y="3749"/>
                <a:ext cx="270" cy="85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7001"/>
              <p:cNvSpPr>
                <a:spLocks/>
              </p:cNvSpPr>
              <p:nvPr/>
            </p:nvSpPr>
            <p:spPr bwMode="auto">
              <a:xfrm>
                <a:off x="7087" y="3729"/>
                <a:ext cx="41" cy="40"/>
              </a:xfrm>
              <a:custGeom>
                <a:avLst/>
                <a:gdLst>
                  <a:gd name="T0" fmla="*/ 31 w 35"/>
                  <a:gd name="T1" fmla="*/ 11 h 34"/>
                  <a:gd name="T2" fmla="*/ 24 w 35"/>
                  <a:gd name="T3" fmla="*/ 31 h 34"/>
                  <a:gd name="T4" fmla="*/ 3 w 35"/>
                  <a:gd name="T5" fmla="*/ 23 h 34"/>
                  <a:gd name="T6" fmla="*/ 11 w 35"/>
                  <a:gd name="T7" fmla="*/ 3 h 34"/>
                  <a:gd name="T8" fmla="*/ 31 w 35"/>
                  <a:gd name="T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4">
                    <a:moveTo>
                      <a:pt x="31" y="11"/>
                    </a:moveTo>
                    <a:cubicBezTo>
                      <a:pt x="35" y="18"/>
                      <a:pt x="31" y="27"/>
                      <a:pt x="24" y="31"/>
                    </a:cubicBezTo>
                    <a:cubicBezTo>
                      <a:pt x="16" y="34"/>
                      <a:pt x="7" y="31"/>
                      <a:pt x="3" y="23"/>
                    </a:cubicBezTo>
                    <a:cubicBezTo>
                      <a:pt x="0" y="16"/>
                      <a:pt x="3" y="7"/>
                      <a:pt x="11" y="3"/>
                    </a:cubicBezTo>
                    <a:cubicBezTo>
                      <a:pt x="19" y="0"/>
                      <a:pt x="28" y="3"/>
                      <a:pt x="31" y="11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7002"/>
              <p:cNvSpPr>
                <a:spLocks/>
              </p:cNvSpPr>
              <p:nvPr/>
            </p:nvSpPr>
            <p:spPr bwMode="auto">
              <a:xfrm>
                <a:off x="4016" y="4478"/>
                <a:ext cx="1112" cy="681"/>
              </a:xfrm>
              <a:custGeom>
                <a:avLst/>
                <a:gdLst>
                  <a:gd name="T0" fmla="*/ 0 w 1112"/>
                  <a:gd name="T1" fmla="*/ 681 h 681"/>
                  <a:gd name="T2" fmla="*/ 1112 w 1112"/>
                  <a:gd name="T3" fmla="*/ 0 h 681"/>
                  <a:gd name="T4" fmla="*/ 0 w 1112"/>
                  <a:gd name="T5" fmla="*/ 681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12" h="681">
                    <a:moveTo>
                      <a:pt x="0" y="681"/>
                    </a:moveTo>
                    <a:lnTo>
                      <a:pt x="1112" y="0"/>
                    </a:lnTo>
                    <a:lnTo>
                      <a:pt x="0" y="68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Line 7003"/>
              <p:cNvSpPr>
                <a:spLocks noChangeShapeType="1"/>
              </p:cNvSpPr>
              <p:nvPr/>
            </p:nvSpPr>
            <p:spPr bwMode="auto">
              <a:xfrm flipV="1">
                <a:off x="4016" y="4478"/>
                <a:ext cx="1112" cy="681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7004"/>
              <p:cNvSpPr>
                <a:spLocks/>
              </p:cNvSpPr>
              <p:nvPr/>
            </p:nvSpPr>
            <p:spPr bwMode="auto">
              <a:xfrm>
                <a:off x="4034" y="4547"/>
                <a:ext cx="636" cy="616"/>
              </a:xfrm>
              <a:custGeom>
                <a:avLst/>
                <a:gdLst>
                  <a:gd name="T0" fmla="*/ 0 w 636"/>
                  <a:gd name="T1" fmla="*/ 616 h 616"/>
                  <a:gd name="T2" fmla="*/ 636 w 636"/>
                  <a:gd name="T3" fmla="*/ 0 h 616"/>
                  <a:gd name="T4" fmla="*/ 0 w 636"/>
                  <a:gd name="T5" fmla="*/ 616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6" h="616">
                    <a:moveTo>
                      <a:pt x="0" y="616"/>
                    </a:moveTo>
                    <a:lnTo>
                      <a:pt x="636" y="0"/>
                    </a:lnTo>
                    <a:lnTo>
                      <a:pt x="0" y="616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Line 7005"/>
              <p:cNvSpPr>
                <a:spLocks noChangeShapeType="1"/>
              </p:cNvSpPr>
              <p:nvPr/>
            </p:nvSpPr>
            <p:spPr bwMode="auto">
              <a:xfrm flipV="1">
                <a:off x="4034" y="4547"/>
                <a:ext cx="636" cy="616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7006"/>
              <p:cNvSpPr>
                <a:spLocks/>
              </p:cNvSpPr>
              <p:nvPr/>
            </p:nvSpPr>
            <p:spPr bwMode="auto">
              <a:xfrm>
                <a:off x="4030" y="4076"/>
                <a:ext cx="406" cy="1105"/>
              </a:xfrm>
              <a:custGeom>
                <a:avLst/>
                <a:gdLst>
                  <a:gd name="T0" fmla="*/ 0 w 406"/>
                  <a:gd name="T1" fmla="*/ 1105 h 1105"/>
                  <a:gd name="T2" fmla="*/ 406 w 406"/>
                  <a:gd name="T3" fmla="*/ 0 h 1105"/>
                  <a:gd name="T4" fmla="*/ 0 w 406"/>
                  <a:gd name="T5" fmla="*/ 1105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6" h="1105">
                    <a:moveTo>
                      <a:pt x="0" y="1105"/>
                    </a:moveTo>
                    <a:lnTo>
                      <a:pt x="406" y="0"/>
                    </a:lnTo>
                    <a:lnTo>
                      <a:pt x="0" y="110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Line 7007"/>
              <p:cNvSpPr>
                <a:spLocks noChangeShapeType="1"/>
              </p:cNvSpPr>
              <p:nvPr/>
            </p:nvSpPr>
            <p:spPr bwMode="auto">
              <a:xfrm flipV="1">
                <a:off x="4030" y="4076"/>
                <a:ext cx="406" cy="1105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7008"/>
              <p:cNvSpPr>
                <a:spLocks/>
              </p:cNvSpPr>
              <p:nvPr/>
            </p:nvSpPr>
            <p:spPr bwMode="auto">
              <a:xfrm>
                <a:off x="4030" y="3440"/>
                <a:ext cx="371" cy="1741"/>
              </a:xfrm>
              <a:custGeom>
                <a:avLst/>
                <a:gdLst>
                  <a:gd name="T0" fmla="*/ 0 w 371"/>
                  <a:gd name="T1" fmla="*/ 1741 h 1741"/>
                  <a:gd name="T2" fmla="*/ 371 w 371"/>
                  <a:gd name="T3" fmla="*/ 0 h 1741"/>
                  <a:gd name="T4" fmla="*/ 0 w 371"/>
                  <a:gd name="T5" fmla="*/ 1741 h 1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1" h="1741">
                    <a:moveTo>
                      <a:pt x="0" y="1741"/>
                    </a:moveTo>
                    <a:lnTo>
                      <a:pt x="371" y="0"/>
                    </a:lnTo>
                    <a:lnTo>
                      <a:pt x="0" y="174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7009"/>
              <p:cNvSpPr>
                <a:spLocks noChangeShapeType="1"/>
              </p:cNvSpPr>
              <p:nvPr/>
            </p:nvSpPr>
            <p:spPr bwMode="auto">
              <a:xfrm flipV="1">
                <a:off x="4030" y="3440"/>
                <a:ext cx="371" cy="1741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7010"/>
              <p:cNvSpPr>
                <a:spLocks/>
              </p:cNvSpPr>
              <p:nvPr/>
            </p:nvSpPr>
            <p:spPr bwMode="auto">
              <a:xfrm>
                <a:off x="4034" y="4062"/>
                <a:ext cx="630" cy="1101"/>
              </a:xfrm>
              <a:custGeom>
                <a:avLst/>
                <a:gdLst>
                  <a:gd name="T0" fmla="*/ 0 w 630"/>
                  <a:gd name="T1" fmla="*/ 1101 h 1101"/>
                  <a:gd name="T2" fmla="*/ 630 w 630"/>
                  <a:gd name="T3" fmla="*/ 0 h 1101"/>
                  <a:gd name="T4" fmla="*/ 0 w 630"/>
                  <a:gd name="T5" fmla="*/ 1101 h 1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0" h="1101">
                    <a:moveTo>
                      <a:pt x="0" y="1101"/>
                    </a:moveTo>
                    <a:lnTo>
                      <a:pt x="630" y="0"/>
                    </a:lnTo>
                    <a:lnTo>
                      <a:pt x="0" y="110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7011"/>
              <p:cNvSpPr>
                <a:spLocks noChangeShapeType="1"/>
              </p:cNvSpPr>
              <p:nvPr/>
            </p:nvSpPr>
            <p:spPr bwMode="auto">
              <a:xfrm flipV="1">
                <a:off x="4034" y="4062"/>
                <a:ext cx="630" cy="1101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7012"/>
              <p:cNvSpPr>
                <a:spLocks/>
              </p:cNvSpPr>
              <p:nvPr/>
            </p:nvSpPr>
            <p:spPr bwMode="auto">
              <a:xfrm>
                <a:off x="4034" y="4748"/>
                <a:ext cx="1334" cy="415"/>
              </a:xfrm>
              <a:custGeom>
                <a:avLst/>
                <a:gdLst>
                  <a:gd name="T0" fmla="*/ 0 w 1334"/>
                  <a:gd name="T1" fmla="*/ 415 h 415"/>
                  <a:gd name="T2" fmla="*/ 1334 w 1334"/>
                  <a:gd name="T3" fmla="*/ 0 h 415"/>
                  <a:gd name="T4" fmla="*/ 0 w 1334"/>
                  <a:gd name="T5" fmla="*/ 41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34" h="415">
                    <a:moveTo>
                      <a:pt x="0" y="415"/>
                    </a:moveTo>
                    <a:lnTo>
                      <a:pt x="1334" y="0"/>
                    </a:lnTo>
                    <a:lnTo>
                      <a:pt x="0" y="41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7013"/>
              <p:cNvSpPr>
                <a:spLocks noChangeShapeType="1"/>
              </p:cNvSpPr>
              <p:nvPr/>
            </p:nvSpPr>
            <p:spPr bwMode="auto">
              <a:xfrm flipV="1">
                <a:off x="4034" y="4748"/>
                <a:ext cx="1334" cy="415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7014"/>
              <p:cNvSpPr>
                <a:spLocks/>
              </p:cNvSpPr>
              <p:nvPr/>
            </p:nvSpPr>
            <p:spPr bwMode="auto">
              <a:xfrm>
                <a:off x="4015" y="5143"/>
                <a:ext cx="39" cy="39"/>
              </a:xfrm>
              <a:custGeom>
                <a:avLst/>
                <a:gdLst>
                  <a:gd name="T0" fmla="*/ 19 w 33"/>
                  <a:gd name="T1" fmla="*/ 2 h 33"/>
                  <a:gd name="T2" fmla="*/ 31 w 33"/>
                  <a:gd name="T3" fmla="*/ 20 h 33"/>
                  <a:gd name="T4" fmla="*/ 13 w 33"/>
                  <a:gd name="T5" fmla="*/ 32 h 33"/>
                  <a:gd name="T6" fmla="*/ 1 w 33"/>
                  <a:gd name="T7" fmla="*/ 14 h 33"/>
                  <a:gd name="T8" fmla="*/ 19 w 33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19" y="2"/>
                    </a:moveTo>
                    <a:cubicBezTo>
                      <a:pt x="27" y="3"/>
                      <a:pt x="33" y="11"/>
                      <a:pt x="31" y="20"/>
                    </a:cubicBezTo>
                    <a:cubicBezTo>
                      <a:pt x="29" y="28"/>
                      <a:pt x="21" y="33"/>
                      <a:pt x="13" y="32"/>
                    </a:cubicBezTo>
                    <a:cubicBezTo>
                      <a:pt x="5" y="30"/>
                      <a:pt x="0" y="22"/>
                      <a:pt x="1" y="14"/>
                    </a:cubicBezTo>
                    <a:cubicBezTo>
                      <a:pt x="3" y="6"/>
                      <a:pt x="11" y="0"/>
                      <a:pt x="19" y="2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7015"/>
              <p:cNvSpPr>
                <a:spLocks/>
              </p:cNvSpPr>
              <p:nvPr/>
            </p:nvSpPr>
            <p:spPr bwMode="auto">
              <a:xfrm>
                <a:off x="4007" y="3062"/>
                <a:ext cx="311" cy="222"/>
              </a:xfrm>
              <a:custGeom>
                <a:avLst/>
                <a:gdLst>
                  <a:gd name="T0" fmla="*/ 0 w 311"/>
                  <a:gd name="T1" fmla="*/ 0 h 222"/>
                  <a:gd name="T2" fmla="*/ 311 w 311"/>
                  <a:gd name="T3" fmla="*/ 222 h 222"/>
                  <a:gd name="T4" fmla="*/ 0 w 311"/>
                  <a:gd name="T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" h="222">
                    <a:moveTo>
                      <a:pt x="0" y="0"/>
                    </a:moveTo>
                    <a:lnTo>
                      <a:pt x="311" y="2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7016"/>
              <p:cNvSpPr>
                <a:spLocks noChangeShapeType="1"/>
              </p:cNvSpPr>
              <p:nvPr/>
            </p:nvSpPr>
            <p:spPr bwMode="auto">
              <a:xfrm>
                <a:off x="4007" y="3062"/>
                <a:ext cx="311" cy="222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7017"/>
              <p:cNvSpPr>
                <a:spLocks/>
              </p:cNvSpPr>
              <p:nvPr/>
            </p:nvSpPr>
            <p:spPr bwMode="auto">
              <a:xfrm>
                <a:off x="3936" y="2694"/>
                <a:ext cx="71" cy="368"/>
              </a:xfrm>
              <a:custGeom>
                <a:avLst/>
                <a:gdLst>
                  <a:gd name="T0" fmla="*/ 71 w 71"/>
                  <a:gd name="T1" fmla="*/ 368 h 368"/>
                  <a:gd name="T2" fmla="*/ 0 w 71"/>
                  <a:gd name="T3" fmla="*/ 0 h 368"/>
                  <a:gd name="T4" fmla="*/ 71 w 71"/>
                  <a:gd name="T5" fmla="*/ 36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368">
                    <a:moveTo>
                      <a:pt x="71" y="368"/>
                    </a:moveTo>
                    <a:lnTo>
                      <a:pt x="0" y="0"/>
                    </a:lnTo>
                    <a:lnTo>
                      <a:pt x="71" y="368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7018"/>
              <p:cNvSpPr>
                <a:spLocks noChangeShapeType="1"/>
              </p:cNvSpPr>
              <p:nvPr/>
            </p:nvSpPr>
            <p:spPr bwMode="auto">
              <a:xfrm flipH="1" flipV="1">
                <a:off x="3936" y="2694"/>
                <a:ext cx="71" cy="368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7019"/>
              <p:cNvSpPr>
                <a:spLocks/>
              </p:cNvSpPr>
              <p:nvPr/>
            </p:nvSpPr>
            <p:spPr bwMode="auto">
              <a:xfrm>
                <a:off x="3987" y="3042"/>
                <a:ext cx="40" cy="40"/>
              </a:xfrm>
              <a:custGeom>
                <a:avLst/>
                <a:gdLst>
                  <a:gd name="T0" fmla="*/ 13 w 34"/>
                  <a:gd name="T1" fmla="*/ 2 h 34"/>
                  <a:gd name="T2" fmla="*/ 32 w 34"/>
                  <a:gd name="T3" fmla="*/ 13 h 34"/>
                  <a:gd name="T4" fmla="*/ 22 w 34"/>
                  <a:gd name="T5" fmla="*/ 32 h 34"/>
                  <a:gd name="T6" fmla="*/ 3 w 34"/>
                  <a:gd name="T7" fmla="*/ 21 h 34"/>
                  <a:gd name="T8" fmla="*/ 13 w 34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13" y="2"/>
                    </a:moveTo>
                    <a:cubicBezTo>
                      <a:pt x="21" y="0"/>
                      <a:pt x="29" y="4"/>
                      <a:pt x="32" y="13"/>
                    </a:cubicBezTo>
                    <a:cubicBezTo>
                      <a:pt x="34" y="21"/>
                      <a:pt x="30" y="29"/>
                      <a:pt x="22" y="32"/>
                    </a:cubicBezTo>
                    <a:cubicBezTo>
                      <a:pt x="14" y="34"/>
                      <a:pt x="5" y="29"/>
                      <a:pt x="3" y="21"/>
                    </a:cubicBezTo>
                    <a:cubicBezTo>
                      <a:pt x="0" y="13"/>
                      <a:pt x="5" y="5"/>
                      <a:pt x="13" y="2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7020"/>
              <p:cNvSpPr>
                <a:spLocks/>
              </p:cNvSpPr>
              <p:nvPr/>
            </p:nvSpPr>
            <p:spPr bwMode="auto">
              <a:xfrm>
                <a:off x="3922" y="2674"/>
                <a:ext cx="40" cy="40"/>
              </a:xfrm>
              <a:custGeom>
                <a:avLst/>
                <a:gdLst>
                  <a:gd name="T0" fmla="*/ 12 w 34"/>
                  <a:gd name="T1" fmla="*/ 2 h 34"/>
                  <a:gd name="T2" fmla="*/ 31 w 34"/>
                  <a:gd name="T3" fmla="*/ 12 h 34"/>
                  <a:gd name="T4" fmla="*/ 21 w 34"/>
                  <a:gd name="T5" fmla="*/ 31 h 34"/>
                  <a:gd name="T6" fmla="*/ 2 w 34"/>
                  <a:gd name="T7" fmla="*/ 21 h 34"/>
                  <a:gd name="T8" fmla="*/ 12 w 34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12" y="2"/>
                    </a:moveTo>
                    <a:cubicBezTo>
                      <a:pt x="20" y="0"/>
                      <a:pt x="29" y="4"/>
                      <a:pt x="31" y="12"/>
                    </a:cubicBezTo>
                    <a:cubicBezTo>
                      <a:pt x="34" y="20"/>
                      <a:pt x="29" y="29"/>
                      <a:pt x="21" y="31"/>
                    </a:cubicBezTo>
                    <a:cubicBezTo>
                      <a:pt x="13" y="34"/>
                      <a:pt x="5" y="29"/>
                      <a:pt x="2" y="21"/>
                    </a:cubicBezTo>
                    <a:cubicBezTo>
                      <a:pt x="0" y="13"/>
                      <a:pt x="4" y="4"/>
                      <a:pt x="12" y="2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7021"/>
              <p:cNvSpPr>
                <a:spLocks/>
              </p:cNvSpPr>
              <p:nvPr/>
            </p:nvSpPr>
            <p:spPr bwMode="auto">
              <a:xfrm>
                <a:off x="5021" y="2000"/>
                <a:ext cx="70" cy="368"/>
              </a:xfrm>
              <a:custGeom>
                <a:avLst/>
                <a:gdLst>
                  <a:gd name="T0" fmla="*/ 70 w 70"/>
                  <a:gd name="T1" fmla="*/ 368 h 368"/>
                  <a:gd name="T2" fmla="*/ 0 w 70"/>
                  <a:gd name="T3" fmla="*/ 0 h 368"/>
                  <a:gd name="T4" fmla="*/ 70 w 70"/>
                  <a:gd name="T5" fmla="*/ 36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368">
                    <a:moveTo>
                      <a:pt x="70" y="368"/>
                    </a:moveTo>
                    <a:lnTo>
                      <a:pt x="0" y="0"/>
                    </a:lnTo>
                    <a:lnTo>
                      <a:pt x="70" y="368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7022"/>
              <p:cNvSpPr>
                <a:spLocks noChangeShapeType="1"/>
              </p:cNvSpPr>
              <p:nvPr/>
            </p:nvSpPr>
            <p:spPr bwMode="auto">
              <a:xfrm flipH="1" flipV="1">
                <a:off x="5021" y="2000"/>
                <a:ext cx="70" cy="368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7023"/>
              <p:cNvSpPr>
                <a:spLocks/>
              </p:cNvSpPr>
              <p:nvPr/>
            </p:nvSpPr>
            <p:spPr bwMode="auto">
              <a:xfrm>
                <a:off x="5007" y="1980"/>
                <a:ext cx="40" cy="40"/>
              </a:xfrm>
              <a:custGeom>
                <a:avLst/>
                <a:gdLst>
                  <a:gd name="T0" fmla="*/ 12 w 34"/>
                  <a:gd name="T1" fmla="*/ 2 h 34"/>
                  <a:gd name="T2" fmla="*/ 31 w 34"/>
                  <a:gd name="T3" fmla="*/ 13 h 34"/>
                  <a:gd name="T4" fmla="*/ 21 w 34"/>
                  <a:gd name="T5" fmla="*/ 32 h 34"/>
                  <a:gd name="T6" fmla="*/ 2 w 34"/>
                  <a:gd name="T7" fmla="*/ 21 h 34"/>
                  <a:gd name="T8" fmla="*/ 12 w 34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12" y="2"/>
                    </a:moveTo>
                    <a:cubicBezTo>
                      <a:pt x="20" y="0"/>
                      <a:pt x="29" y="5"/>
                      <a:pt x="31" y="13"/>
                    </a:cubicBezTo>
                    <a:cubicBezTo>
                      <a:pt x="34" y="21"/>
                      <a:pt x="29" y="29"/>
                      <a:pt x="21" y="32"/>
                    </a:cubicBezTo>
                    <a:cubicBezTo>
                      <a:pt x="13" y="34"/>
                      <a:pt x="4" y="29"/>
                      <a:pt x="2" y="21"/>
                    </a:cubicBezTo>
                    <a:cubicBezTo>
                      <a:pt x="0" y="13"/>
                      <a:pt x="4" y="5"/>
                      <a:pt x="12" y="2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7024"/>
              <p:cNvSpPr>
                <a:spLocks/>
              </p:cNvSpPr>
              <p:nvPr/>
            </p:nvSpPr>
            <p:spPr bwMode="auto">
              <a:xfrm>
                <a:off x="4705" y="3422"/>
                <a:ext cx="165" cy="282"/>
              </a:xfrm>
              <a:custGeom>
                <a:avLst/>
                <a:gdLst>
                  <a:gd name="T0" fmla="*/ 2 w 140"/>
                  <a:gd name="T1" fmla="*/ 0 h 240"/>
                  <a:gd name="T2" fmla="*/ 0 w 140"/>
                  <a:gd name="T3" fmla="*/ 0 h 240"/>
                  <a:gd name="T4" fmla="*/ 139 w 140"/>
                  <a:gd name="T5" fmla="*/ 240 h 240"/>
                  <a:gd name="T6" fmla="*/ 140 w 140"/>
                  <a:gd name="T7" fmla="*/ 240 h 240"/>
                  <a:gd name="T8" fmla="*/ 2 w 140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240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39" y="240"/>
                      <a:pt x="139" y="240"/>
                      <a:pt x="139" y="240"/>
                    </a:cubicBezTo>
                    <a:cubicBezTo>
                      <a:pt x="139" y="240"/>
                      <a:pt x="140" y="240"/>
                      <a:pt x="140" y="24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7025"/>
              <p:cNvSpPr>
                <a:spLocks/>
              </p:cNvSpPr>
              <p:nvPr/>
            </p:nvSpPr>
            <p:spPr bwMode="auto">
              <a:xfrm>
                <a:off x="4357" y="3731"/>
                <a:ext cx="504" cy="585"/>
              </a:xfrm>
              <a:custGeom>
                <a:avLst/>
                <a:gdLst>
                  <a:gd name="T0" fmla="*/ 0 w 428"/>
                  <a:gd name="T1" fmla="*/ 496 h 497"/>
                  <a:gd name="T2" fmla="*/ 1 w 428"/>
                  <a:gd name="T3" fmla="*/ 497 h 497"/>
                  <a:gd name="T4" fmla="*/ 428 w 428"/>
                  <a:gd name="T5" fmla="*/ 0 h 497"/>
                  <a:gd name="T6" fmla="*/ 427 w 428"/>
                  <a:gd name="T7" fmla="*/ 0 h 497"/>
                  <a:gd name="T8" fmla="*/ 0 w 428"/>
                  <a:gd name="T9" fmla="*/ 496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497">
                    <a:moveTo>
                      <a:pt x="0" y="496"/>
                    </a:moveTo>
                    <a:cubicBezTo>
                      <a:pt x="0" y="497"/>
                      <a:pt x="1" y="497"/>
                      <a:pt x="1" y="497"/>
                    </a:cubicBezTo>
                    <a:cubicBezTo>
                      <a:pt x="428" y="0"/>
                      <a:pt x="428" y="0"/>
                      <a:pt x="428" y="0"/>
                    </a:cubicBezTo>
                    <a:cubicBezTo>
                      <a:pt x="427" y="0"/>
                      <a:pt x="427" y="0"/>
                      <a:pt x="427" y="0"/>
                    </a:cubicBezTo>
                    <a:lnTo>
                      <a:pt x="0" y="496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7026"/>
              <p:cNvSpPr>
                <a:spLocks/>
              </p:cNvSpPr>
              <p:nvPr/>
            </p:nvSpPr>
            <p:spPr bwMode="auto">
              <a:xfrm>
                <a:off x="4356" y="4338"/>
                <a:ext cx="146" cy="54"/>
              </a:xfrm>
              <a:custGeom>
                <a:avLst/>
                <a:gdLst>
                  <a:gd name="T0" fmla="*/ 124 w 124"/>
                  <a:gd name="T1" fmla="*/ 46 h 46"/>
                  <a:gd name="T2" fmla="*/ 124 w 124"/>
                  <a:gd name="T3" fmla="*/ 45 h 46"/>
                  <a:gd name="T4" fmla="*/ 1 w 124"/>
                  <a:gd name="T5" fmla="*/ 0 h 46"/>
                  <a:gd name="T6" fmla="*/ 0 w 124"/>
                  <a:gd name="T7" fmla="*/ 2 h 46"/>
                  <a:gd name="T8" fmla="*/ 124 w 12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46">
                    <a:moveTo>
                      <a:pt x="124" y="46"/>
                    </a:moveTo>
                    <a:cubicBezTo>
                      <a:pt x="124" y="46"/>
                      <a:pt x="124" y="46"/>
                      <a:pt x="124" y="45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lnTo>
                      <a:pt x="124" y="46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7027"/>
              <p:cNvSpPr>
                <a:spLocks/>
              </p:cNvSpPr>
              <p:nvPr/>
            </p:nvSpPr>
            <p:spPr bwMode="auto">
              <a:xfrm>
                <a:off x="4377" y="4410"/>
                <a:ext cx="136" cy="481"/>
              </a:xfrm>
              <a:custGeom>
                <a:avLst/>
                <a:gdLst>
                  <a:gd name="T0" fmla="*/ 113 w 115"/>
                  <a:gd name="T1" fmla="*/ 0 h 409"/>
                  <a:gd name="T2" fmla="*/ 0 w 115"/>
                  <a:gd name="T3" fmla="*/ 409 h 409"/>
                  <a:gd name="T4" fmla="*/ 2 w 115"/>
                  <a:gd name="T5" fmla="*/ 408 h 409"/>
                  <a:gd name="T6" fmla="*/ 115 w 115"/>
                  <a:gd name="T7" fmla="*/ 1 h 409"/>
                  <a:gd name="T8" fmla="*/ 114 w 115"/>
                  <a:gd name="T9" fmla="*/ 1 h 409"/>
                  <a:gd name="T10" fmla="*/ 113 w 115"/>
                  <a:gd name="T11" fmla="*/ 0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5" h="409">
                    <a:moveTo>
                      <a:pt x="113" y="0"/>
                    </a:moveTo>
                    <a:cubicBezTo>
                      <a:pt x="0" y="409"/>
                      <a:pt x="0" y="409"/>
                      <a:pt x="0" y="409"/>
                    </a:cubicBezTo>
                    <a:cubicBezTo>
                      <a:pt x="1" y="409"/>
                      <a:pt x="2" y="409"/>
                      <a:pt x="2" y="408"/>
                    </a:cubicBezTo>
                    <a:cubicBezTo>
                      <a:pt x="115" y="1"/>
                      <a:pt x="115" y="1"/>
                      <a:pt x="115" y="1"/>
                    </a:cubicBezTo>
                    <a:cubicBezTo>
                      <a:pt x="115" y="1"/>
                      <a:pt x="115" y="1"/>
                      <a:pt x="114" y="1"/>
                    </a:cubicBezTo>
                    <a:cubicBezTo>
                      <a:pt x="114" y="1"/>
                      <a:pt x="114" y="1"/>
                      <a:pt x="113" y="0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7028"/>
              <p:cNvSpPr>
                <a:spLocks/>
              </p:cNvSpPr>
              <p:nvPr/>
            </p:nvSpPr>
            <p:spPr bwMode="auto">
              <a:xfrm>
                <a:off x="4689" y="3388"/>
                <a:ext cx="35" cy="34"/>
              </a:xfrm>
              <a:custGeom>
                <a:avLst/>
                <a:gdLst>
                  <a:gd name="T0" fmla="*/ 27 w 30"/>
                  <a:gd name="T1" fmla="*/ 20 h 29"/>
                  <a:gd name="T2" fmla="*/ 19 w 30"/>
                  <a:gd name="T3" fmla="*/ 3 h 29"/>
                  <a:gd name="T4" fmla="*/ 2 w 30"/>
                  <a:gd name="T5" fmla="*/ 11 h 29"/>
                  <a:gd name="T6" fmla="*/ 10 w 30"/>
                  <a:gd name="T7" fmla="*/ 28 h 29"/>
                  <a:gd name="T8" fmla="*/ 14 w 30"/>
                  <a:gd name="T9" fmla="*/ 29 h 29"/>
                  <a:gd name="T10" fmla="*/ 16 w 30"/>
                  <a:gd name="T11" fmla="*/ 29 h 29"/>
                  <a:gd name="T12" fmla="*/ 27 w 30"/>
                  <a:gd name="T13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9">
                    <a:moveTo>
                      <a:pt x="27" y="20"/>
                    </a:moveTo>
                    <a:cubicBezTo>
                      <a:pt x="30" y="13"/>
                      <a:pt x="26" y="5"/>
                      <a:pt x="19" y="3"/>
                    </a:cubicBezTo>
                    <a:cubicBezTo>
                      <a:pt x="12" y="0"/>
                      <a:pt x="5" y="4"/>
                      <a:pt x="2" y="11"/>
                    </a:cubicBezTo>
                    <a:cubicBezTo>
                      <a:pt x="0" y="18"/>
                      <a:pt x="3" y="25"/>
                      <a:pt x="10" y="28"/>
                    </a:cubicBezTo>
                    <a:cubicBezTo>
                      <a:pt x="12" y="28"/>
                      <a:pt x="13" y="29"/>
                      <a:pt x="14" y="29"/>
                    </a:cubicBezTo>
                    <a:cubicBezTo>
                      <a:pt x="15" y="29"/>
                      <a:pt x="15" y="29"/>
                      <a:pt x="16" y="29"/>
                    </a:cubicBezTo>
                    <a:cubicBezTo>
                      <a:pt x="21" y="28"/>
                      <a:pt x="25" y="25"/>
                      <a:pt x="27" y="20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7029"/>
              <p:cNvSpPr>
                <a:spLocks/>
              </p:cNvSpPr>
              <p:nvPr/>
            </p:nvSpPr>
            <p:spPr bwMode="auto">
              <a:xfrm>
                <a:off x="4853" y="3704"/>
                <a:ext cx="35" cy="33"/>
              </a:xfrm>
              <a:custGeom>
                <a:avLst/>
                <a:gdLst>
                  <a:gd name="T0" fmla="*/ 19 w 30"/>
                  <a:gd name="T1" fmla="*/ 0 h 28"/>
                  <a:gd name="T2" fmla="*/ 15 w 30"/>
                  <a:gd name="T3" fmla="*/ 0 h 28"/>
                  <a:gd name="T4" fmla="*/ 14 w 30"/>
                  <a:gd name="T5" fmla="*/ 0 h 28"/>
                  <a:gd name="T6" fmla="*/ 2 w 30"/>
                  <a:gd name="T7" fmla="*/ 8 h 28"/>
                  <a:gd name="T8" fmla="*/ 6 w 30"/>
                  <a:gd name="T9" fmla="*/ 23 h 28"/>
                  <a:gd name="T10" fmla="*/ 7 w 30"/>
                  <a:gd name="T11" fmla="*/ 23 h 28"/>
                  <a:gd name="T12" fmla="*/ 10 w 30"/>
                  <a:gd name="T13" fmla="*/ 25 h 28"/>
                  <a:gd name="T14" fmla="*/ 27 w 30"/>
                  <a:gd name="T15" fmla="*/ 17 h 28"/>
                  <a:gd name="T16" fmla="*/ 19 w 30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8">
                    <a:moveTo>
                      <a:pt x="19" y="0"/>
                    </a:moveTo>
                    <a:cubicBezTo>
                      <a:pt x="18" y="0"/>
                      <a:pt x="17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9" y="0"/>
                      <a:pt x="4" y="3"/>
                      <a:pt x="2" y="8"/>
                    </a:cubicBezTo>
                    <a:cubicBezTo>
                      <a:pt x="0" y="13"/>
                      <a:pt x="2" y="19"/>
                      <a:pt x="6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8" y="24"/>
                      <a:pt x="9" y="25"/>
                      <a:pt x="10" y="25"/>
                    </a:cubicBezTo>
                    <a:cubicBezTo>
                      <a:pt x="17" y="28"/>
                      <a:pt x="25" y="24"/>
                      <a:pt x="27" y="17"/>
                    </a:cubicBezTo>
                    <a:cubicBezTo>
                      <a:pt x="30" y="11"/>
                      <a:pt x="26" y="3"/>
                      <a:pt x="19" y="0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7030"/>
              <p:cNvSpPr>
                <a:spLocks/>
              </p:cNvSpPr>
              <p:nvPr/>
            </p:nvSpPr>
            <p:spPr bwMode="auto">
              <a:xfrm>
                <a:off x="4329" y="4310"/>
                <a:ext cx="35" cy="34"/>
              </a:xfrm>
              <a:custGeom>
                <a:avLst/>
                <a:gdLst>
                  <a:gd name="T0" fmla="*/ 20 w 30"/>
                  <a:gd name="T1" fmla="*/ 2 h 29"/>
                  <a:gd name="T2" fmla="*/ 3 w 30"/>
                  <a:gd name="T3" fmla="*/ 10 h 29"/>
                  <a:gd name="T4" fmla="*/ 11 w 30"/>
                  <a:gd name="T5" fmla="*/ 27 h 29"/>
                  <a:gd name="T6" fmla="*/ 23 w 30"/>
                  <a:gd name="T7" fmla="*/ 26 h 29"/>
                  <a:gd name="T8" fmla="*/ 24 w 30"/>
                  <a:gd name="T9" fmla="*/ 24 h 29"/>
                  <a:gd name="T10" fmla="*/ 28 w 30"/>
                  <a:gd name="T11" fmla="*/ 19 h 29"/>
                  <a:gd name="T12" fmla="*/ 25 w 30"/>
                  <a:gd name="T13" fmla="*/ 5 h 29"/>
                  <a:gd name="T14" fmla="*/ 24 w 30"/>
                  <a:gd name="T15" fmla="*/ 4 h 29"/>
                  <a:gd name="T16" fmla="*/ 20 w 30"/>
                  <a:gd name="T17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9">
                    <a:moveTo>
                      <a:pt x="20" y="2"/>
                    </a:moveTo>
                    <a:cubicBezTo>
                      <a:pt x="13" y="0"/>
                      <a:pt x="5" y="3"/>
                      <a:pt x="3" y="10"/>
                    </a:cubicBezTo>
                    <a:cubicBezTo>
                      <a:pt x="0" y="17"/>
                      <a:pt x="4" y="25"/>
                      <a:pt x="11" y="27"/>
                    </a:cubicBezTo>
                    <a:cubicBezTo>
                      <a:pt x="15" y="29"/>
                      <a:pt x="20" y="28"/>
                      <a:pt x="23" y="26"/>
                    </a:cubicBezTo>
                    <a:cubicBezTo>
                      <a:pt x="24" y="25"/>
                      <a:pt x="24" y="25"/>
                      <a:pt x="24" y="24"/>
                    </a:cubicBezTo>
                    <a:cubicBezTo>
                      <a:pt x="26" y="23"/>
                      <a:pt x="27" y="21"/>
                      <a:pt x="28" y="19"/>
                    </a:cubicBezTo>
                    <a:cubicBezTo>
                      <a:pt x="30" y="14"/>
                      <a:pt x="28" y="9"/>
                      <a:pt x="25" y="5"/>
                    </a:cubicBezTo>
                    <a:cubicBezTo>
                      <a:pt x="25" y="5"/>
                      <a:pt x="24" y="5"/>
                      <a:pt x="24" y="4"/>
                    </a:cubicBezTo>
                    <a:cubicBezTo>
                      <a:pt x="23" y="3"/>
                      <a:pt x="21" y="3"/>
                      <a:pt x="20" y="2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7031"/>
              <p:cNvSpPr>
                <a:spLocks/>
              </p:cNvSpPr>
              <p:nvPr/>
            </p:nvSpPr>
            <p:spPr bwMode="auto">
              <a:xfrm>
                <a:off x="4501" y="4378"/>
                <a:ext cx="34" cy="36"/>
              </a:xfrm>
              <a:custGeom>
                <a:avLst/>
                <a:gdLst>
                  <a:gd name="T0" fmla="*/ 8 w 29"/>
                  <a:gd name="T1" fmla="*/ 27 h 30"/>
                  <a:gd name="T2" fmla="*/ 9 w 29"/>
                  <a:gd name="T3" fmla="*/ 28 h 30"/>
                  <a:gd name="T4" fmla="*/ 10 w 29"/>
                  <a:gd name="T5" fmla="*/ 28 h 30"/>
                  <a:gd name="T6" fmla="*/ 27 w 29"/>
                  <a:gd name="T7" fmla="*/ 20 h 30"/>
                  <a:gd name="T8" fmla="*/ 19 w 29"/>
                  <a:gd name="T9" fmla="*/ 3 h 30"/>
                  <a:gd name="T10" fmla="*/ 1 w 29"/>
                  <a:gd name="T11" fmla="*/ 11 h 30"/>
                  <a:gd name="T12" fmla="*/ 1 w 29"/>
                  <a:gd name="T13" fmla="*/ 11 h 30"/>
                  <a:gd name="T14" fmla="*/ 1 w 29"/>
                  <a:gd name="T15" fmla="*/ 12 h 30"/>
                  <a:gd name="T16" fmla="*/ 8 w 29"/>
                  <a:gd name="T17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0">
                    <a:moveTo>
                      <a:pt x="8" y="27"/>
                    </a:moveTo>
                    <a:cubicBezTo>
                      <a:pt x="9" y="28"/>
                      <a:pt x="9" y="28"/>
                      <a:pt x="9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7" y="30"/>
                      <a:pt x="24" y="27"/>
                      <a:pt x="27" y="20"/>
                    </a:cubicBezTo>
                    <a:cubicBezTo>
                      <a:pt x="29" y="13"/>
                      <a:pt x="26" y="5"/>
                      <a:pt x="19" y="3"/>
                    </a:cubicBezTo>
                    <a:cubicBezTo>
                      <a:pt x="12" y="0"/>
                      <a:pt x="4" y="4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9"/>
                      <a:pt x="3" y="25"/>
                      <a:pt x="8" y="27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7032"/>
              <p:cNvSpPr>
                <a:spLocks/>
              </p:cNvSpPr>
              <p:nvPr/>
            </p:nvSpPr>
            <p:spPr bwMode="auto">
              <a:xfrm>
                <a:off x="4367" y="4889"/>
                <a:ext cx="35" cy="34"/>
              </a:xfrm>
              <a:custGeom>
                <a:avLst/>
                <a:gdLst>
                  <a:gd name="T0" fmla="*/ 9 w 30"/>
                  <a:gd name="T1" fmla="*/ 2 h 29"/>
                  <a:gd name="T2" fmla="*/ 3 w 30"/>
                  <a:gd name="T3" fmla="*/ 9 h 29"/>
                  <a:gd name="T4" fmla="*/ 11 w 30"/>
                  <a:gd name="T5" fmla="*/ 27 h 29"/>
                  <a:gd name="T6" fmla="*/ 28 w 30"/>
                  <a:gd name="T7" fmla="*/ 19 h 29"/>
                  <a:gd name="T8" fmla="*/ 20 w 30"/>
                  <a:gd name="T9" fmla="*/ 1 h 29"/>
                  <a:gd name="T10" fmla="*/ 11 w 30"/>
                  <a:gd name="T11" fmla="*/ 1 h 29"/>
                  <a:gd name="T12" fmla="*/ 9 w 30"/>
                  <a:gd name="T13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9">
                    <a:moveTo>
                      <a:pt x="9" y="2"/>
                    </a:moveTo>
                    <a:cubicBezTo>
                      <a:pt x="6" y="3"/>
                      <a:pt x="4" y="6"/>
                      <a:pt x="3" y="9"/>
                    </a:cubicBezTo>
                    <a:cubicBezTo>
                      <a:pt x="0" y="16"/>
                      <a:pt x="4" y="24"/>
                      <a:pt x="11" y="27"/>
                    </a:cubicBezTo>
                    <a:cubicBezTo>
                      <a:pt x="18" y="29"/>
                      <a:pt x="25" y="25"/>
                      <a:pt x="28" y="19"/>
                    </a:cubicBezTo>
                    <a:cubicBezTo>
                      <a:pt x="30" y="12"/>
                      <a:pt x="27" y="4"/>
                      <a:pt x="20" y="1"/>
                    </a:cubicBezTo>
                    <a:cubicBezTo>
                      <a:pt x="17" y="0"/>
                      <a:pt x="14" y="0"/>
                      <a:pt x="11" y="1"/>
                    </a:cubicBezTo>
                    <a:cubicBezTo>
                      <a:pt x="11" y="2"/>
                      <a:pt x="10" y="2"/>
                      <a:pt x="9" y="2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7033"/>
              <p:cNvSpPr>
                <a:spLocks/>
              </p:cNvSpPr>
              <p:nvPr/>
            </p:nvSpPr>
            <p:spPr bwMode="auto">
              <a:xfrm>
                <a:off x="7177" y="2874"/>
                <a:ext cx="41" cy="323"/>
              </a:xfrm>
              <a:custGeom>
                <a:avLst/>
                <a:gdLst>
                  <a:gd name="T0" fmla="*/ 2 w 35"/>
                  <a:gd name="T1" fmla="*/ 0 h 275"/>
                  <a:gd name="T2" fmla="*/ 0 w 35"/>
                  <a:gd name="T3" fmla="*/ 0 h 275"/>
                  <a:gd name="T4" fmla="*/ 34 w 35"/>
                  <a:gd name="T5" fmla="*/ 275 h 275"/>
                  <a:gd name="T6" fmla="*/ 35 w 35"/>
                  <a:gd name="T7" fmla="*/ 275 h 275"/>
                  <a:gd name="T8" fmla="*/ 2 w 35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75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34" y="275"/>
                      <a:pt x="34" y="275"/>
                      <a:pt x="34" y="275"/>
                    </a:cubicBezTo>
                    <a:cubicBezTo>
                      <a:pt x="34" y="275"/>
                      <a:pt x="35" y="275"/>
                      <a:pt x="35" y="275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7034"/>
              <p:cNvSpPr>
                <a:spLocks/>
              </p:cNvSpPr>
              <p:nvPr/>
            </p:nvSpPr>
            <p:spPr bwMode="auto">
              <a:xfrm>
                <a:off x="6507" y="3218"/>
                <a:ext cx="691" cy="343"/>
              </a:xfrm>
              <a:custGeom>
                <a:avLst/>
                <a:gdLst>
                  <a:gd name="T0" fmla="*/ 0 w 588"/>
                  <a:gd name="T1" fmla="*/ 289 h 291"/>
                  <a:gd name="T2" fmla="*/ 0 w 588"/>
                  <a:gd name="T3" fmla="*/ 291 h 291"/>
                  <a:gd name="T4" fmla="*/ 588 w 588"/>
                  <a:gd name="T5" fmla="*/ 1 h 291"/>
                  <a:gd name="T6" fmla="*/ 587 w 588"/>
                  <a:gd name="T7" fmla="*/ 0 h 291"/>
                  <a:gd name="T8" fmla="*/ 0 w 588"/>
                  <a:gd name="T9" fmla="*/ 289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8" h="291">
                    <a:moveTo>
                      <a:pt x="0" y="289"/>
                    </a:moveTo>
                    <a:cubicBezTo>
                      <a:pt x="0" y="290"/>
                      <a:pt x="0" y="290"/>
                      <a:pt x="0" y="291"/>
                    </a:cubicBezTo>
                    <a:cubicBezTo>
                      <a:pt x="588" y="1"/>
                      <a:pt x="588" y="1"/>
                      <a:pt x="588" y="1"/>
                    </a:cubicBezTo>
                    <a:cubicBezTo>
                      <a:pt x="588" y="1"/>
                      <a:pt x="588" y="0"/>
                      <a:pt x="587" y="0"/>
                    </a:cubicBezTo>
                    <a:lnTo>
                      <a:pt x="0" y="289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7035"/>
              <p:cNvSpPr>
                <a:spLocks/>
              </p:cNvSpPr>
              <p:nvPr/>
            </p:nvSpPr>
            <p:spPr bwMode="auto">
              <a:xfrm>
                <a:off x="6496" y="3581"/>
                <a:ext cx="114" cy="107"/>
              </a:xfrm>
              <a:custGeom>
                <a:avLst/>
                <a:gdLst>
                  <a:gd name="T0" fmla="*/ 96 w 97"/>
                  <a:gd name="T1" fmla="*/ 91 h 91"/>
                  <a:gd name="T2" fmla="*/ 97 w 97"/>
                  <a:gd name="T3" fmla="*/ 89 h 91"/>
                  <a:gd name="T4" fmla="*/ 2 w 97"/>
                  <a:gd name="T5" fmla="*/ 0 h 91"/>
                  <a:gd name="T6" fmla="*/ 0 w 97"/>
                  <a:gd name="T7" fmla="*/ 1 h 91"/>
                  <a:gd name="T8" fmla="*/ 96 w 97"/>
                  <a:gd name="T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1">
                    <a:moveTo>
                      <a:pt x="96" y="91"/>
                    </a:moveTo>
                    <a:cubicBezTo>
                      <a:pt x="97" y="90"/>
                      <a:pt x="97" y="90"/>
                      <a:pt x="97" y="89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lnTo>
                      <a:pt x="96" y="91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7036"/>
              <p:cNvSpPr>
                <a:spLocks/>
              </p:cNvSpPr>
              <p:nvPr/>
            </p:nvSpPr>
            <p:spPr bwMode="auto">
              <a:xfrm>
                <a:off x="6300" y="3707"/>
                <a:ext cx="311" cy="390"/>
              </a:xfrm>
              <a:custGeom>
                <a:avLst/>
                <a:gdLst>
                  <a:gd name="T0" fmla="*/ 264 w 265"/>
                  <a:gd name="T1" fmla="*/ 0 h 332"/>
                  <a:gd name="T2" fmla="*/ 0 w 265"/>
                  <a:gd name="T3" fmla="*/ 332 h 332"/>
                  <a:gd name="T4" fmla="*/ 2 w 265"/>
                  <a:gd name="T5" fmla="*/ 332 h 332"/>
                  <a:gd name="T6" fmla="*/ 265 w 265"/>
                  <a:gd name="T7" fmla="*/ 1 h 332"/>
                  <a:gd name="T8" fmla="*/ 265 w 265"/>
                  <a:gd name="T9" fmla="*/ 1 h 332"/>
                  <a:gd name="T10" fmla="*/ 264 w 265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5" h="332">
                    <a:moveTo>
                      <a:pt x="264" y="0"/>
                    </a:moveTo>
                    <a:cubicBezTo>
                      <a:pt x="0" y="332"/>
                      <a:pt x="0" y="332"/>
                      <a:pt x="0" y="332"/>
                    </a:cubicBezTo>
                    <a:cubicBezTo>
                      <a:pt x="1" y="332"/>
                      <a:pt x="1" y="332"/>
                      <a:pt x="2" y="332"/>
                    </a:cubicBezTo>
                    <a:cubicBezTo>
                      <a:pt x="265" y="1"/>
                      <a:pt x="265" y="1"/>
                      <a:pt x="265" y="1"/>
                    </a:cubicBezTo>
                    <a:cubicBezTo>
                      <a:pt x="265" y="1"/>
                      <a:pt x="265" y="1"/>
                      <a:pt x="265" y="1"/>
                    </a:cubicBezTo>
                    <a:cubicBezTo>
                      <a:pt x="265" y="1"/>
                      <a:pt x="264" y="0"/>
                      <a:pt x="264" y="0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7037"/>
              <p:cNvSpPr>
                <a:spLocks/>
              </p:cNvSpPr>
              <p:nvPr/>
            </p:nvSpPr>
            <p:spPr bwMode="auto">
              <a:xfrm>
                <a:off x="7167" y="2842"/>
                <a:ext cx="35" cy="34"/>
              </a:xfrm>
              <a:custGeom>
                <a:avLst/>
                <a:gdLst>
                  <a:gd name="T0" fmla="*/ 25 w 30"/>
                  <a:gd name="T1" fmla="*/ 24 h 29"/>
                  <a:gd name="T2" fmla="*/ 24 w 30"/>
                  <a:gd name="T3" fmla="*/ 5 h 29"/>
                  <a:gd name="T4" fmla="*/ 5 w 30"/>
                  <a:gd name="T5" fmla="*/ 6 h 29"/>
                  <a:gd name="T6" fmla="*/ 6 w 30"/>
                  <a:gd name="T7" fmla="*/ 25 h 29"/>
                  <a:gd name="T8" fmla="*/ 9 w 30"/>
                  <a:gd name="T9" fmla="*/ 27 h 29"/>
                  <a:gd name="T10" fmla="*/ 11 w 30"/>
                  <a:gd name="T11" fmla="*/ 27 h 29"/>
                  <a:gd name="T12" fmla="*/ 25 w 30"/>
                  <a:gd name="T13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9">
                    <a:moveTo>
                      <a:pt x="25" y="24"/>
                    </a:moveTo>
                    <a:cubicBezTo>
                      <a:pt x="30" y="19"/>
                      <a:pt x="30" y="10"/>
                      <a:pt x="24" y="5"/>
                    </a:cubicBezTo>
                    <a:cubicBezTo>
                      <a:pt x="19" y="0"/>
                      <a:pt x="10" y="0"/>
                      <a:pt x="5" y="6"/>
                    </a:cubicBezTo>
                    <a:cubicBezTo>
                      <a:pt x="0" y="11"/>
                      <a:pt x="1" y="20"/>
                      <a:pt x="6" y="25"/>
                    </a:cubicBezTo>
                    <a:cubicBezTo>
                      <a:pt x="7" y="26"/>
                      <a:pt x="8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6" y="29"/>
                      <a:pt x="21" y="28"/>
                      <a:pt x="25" y="24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7038"/>
              <p:cNvSpPr>
                <a:spLocks/>
              </p:cNvSpPr>
              <p:nvPr/>
            </p:nvSpPr>
            <p:spPr bwMode="auto">
              <a:xfrm>
                <a:off x="7195" y="3195"/>
                <a:ext cx="34" cy="34"/>
              </a:xfrm>
              <a:custGeom>
                <a:avLst/>
                <a:gdLst>
                  <a:gd name="T0" fmla="*/ 24 w 29"/>
                  <a:gd name="T1" fmla="*/ 5 h 29"/>
                  <a:gd name="T2" fmla="*/ 20 w 29"/>
                  <a:gd name="T3" fmla="*/ 2 h 29"/>
                  <a:gd name="T4" fmla="*/ 19 w 29"/>
                  <a:gd name="T5" fmla="*/ 2 h 29"/>
                  <a:gd name="T6" fmla="*/ 5 w 29"/>
                  <a:gd name="T7" fmla="*/ 5 h 29"/>
                  <a:gd name="T8" fmla="*/ 2 w 29"/>
                  <a:gd name="T9" fmla="*/ 20 h 29"/>
                  <a:gd name="T10" fmla="*/ 3 w 29"/>
                  <a:gd name="T11" fmla="*/ 21 h 29"/>
                  <a:gd name="T12" fmla="*/ 5 w 29"/>
                  <a:gd name="T13" fmla="*/ 24 h 29"/>
                  <a:gd name="T14" fmla="*/ 24 w 29"/>
                  <a:gd name="T15" fmla="*/ 24 h 29"/>
                  <a:gd name="T16" fmla="*/ 24 w 29"/>
                  <a:gd name="T17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9">
                    <a:moveTo>
                      <a:pt x="24" y="5"/>
                    </a:moveTo>
                    <a:cubicBezTo>
                      <a:pt x="23" y="4"/>
                      <a:pt x="21" y="3"/>
                      <a:pt x="20" y="2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4" y="0"/>
                      <a:pt x="9" y="1"/>
                      <a:pt x="5" y="5"/>
                    </a:cubicBezTo>
                    <a:cubicBezTo>
                      <a:pt x="1" y="9"/>
                      <a:pt x="0" y="15"/>
                      <a:pt x="2" y="20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4" y="22"/>
                      <a:pt x="4" y="23"/>
                      <a:pt x="5" y="24"/>
                    </a:cubicBezTo>
                    <a:cubicBezTo>
                      <a:pt x="11" y="29"/>
                      <a:pt x="19" y="29"/>
                      <a:pt x="24" y="24"/>
                    </a:cubicBezTo>
                    <a:cubicBezTo>
                      <a:pt x="29" y="18"/>
                      <a:pt x="29" y="10"/>
                      <a:pt x="24" y="5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7039"/>
              <p:cNvSpPr>
                <a:spLocks/>
              </p:cNvSpPr>
              <p:nvPr/>
            </p:nvSpPr>
            <p:spPr bwMode="auto">
              <a:xfrm>
                <a:off x="6475" y="3549"/>
                <a:ext cx="34" cy="34"/>
              </a:xfrm>
              <a:custGeom>
                <a:avLst/>
                <a:gdLst>
                  <a:gd name="T0" fmla="*/ 24 w 29"/>
                  <a:gd name="T1" fmla="*/ 5 h 29"/>
                  <a:gd name="T2" fmla="*/ 5 w 29"/>
                  <a:gd name="T3" fmla="*/ 5 h 29"/>
                  <a:gd name="T4" fmla="*/ 6 w 29"/>
                  <a:gd name="T5" fmla="*/ 24 h 29"/>
                  <a:gd name="T6" fmla="*/ 18 w 29"/>
                  <a:gd name="T7" fmla="*/ 28 h 29"/>
                  <a:gd name="T8" fmla="*/ 20 w 29"/>
                  <a:gd name="T9" fmla="*/ 27 h 29"/>
                  <a:gd name="T10" fmla="*/ 25 w 29"/>
                  <a:gd name="T11" fmla="*/ 24 h 29"/>
                  <a:gd name="T12" fmla="*/ 27 w 29"/>
                  <a:gd name="T13" fmla="*/ 10 h 29"/>
                  <a:gd name="T14" fmla="*/ 27 w 29"/>
                  <a:gd name="T15" fmla="*/ 8 h 29"/>
                  <a:gd name="T16" fmla="*/ 24 w 29"/>
                  <a:gd name="T17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9">
                    <a:moveTo>
                      <a:pt x="24" y="5"/>
                    </a:moveTo>
                    <a:cubicBezTo>
                      <a:pt x="19" y="0"/>
                      <a:pt x="10" y="0"/>
                      <a:pt x="5" y="5"/>
                    </a:cubicBezTo>
                    <a:cubicBezTo>
                      <a:pt x="0" y="11"/>
                      <a:pt x="1" y="19"/>
                      <a:pt x="6" y="24"/>
                    </a:cubicBezTo>
                    <a:cubicBezTo>
                      <a:pt x="9" y="27"/>
                      <a:pt x="14" y="29"/>
                      <a:pt x="18" y="28"/>
                    </a:cubicBezTo>
                    <a:cubicBezTo>
                      <a:pt x="18" y="27"/>
                      <a:pt x="19" y="27"/>
                      <a:pt x="20" y="27"/>
                    </a:cubicBezTo>
                    <a:cubicBezTo>
                      <a:pt x="21" y="26"/>
                      <a:pt x="23" y="25"/>
                      <a:pt x="25" y="24"/>
                    </a:cubicBezTo>
                    <a:cubicBezTo>
                      <a:pt x="28" y="20"/>
                      <a:pt x="29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6" y="7"/>
                      <a:pt x="25" y="6"/>
                      <a:pt x="24" y="5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7040"/>
              <p:cNvSpPr>
                <a:spLocks/>
              </p:cNvSpPr>
              <p:nvPr/>
            </p:nvSpPr>
            <p:spPr bwMode="auto">
              <a:xfrm>
                <a:off x="6605" y="3680"/>
                <a:ext cx="35" cy="34"/>
              </a:xfrm>
              <a:custGeom>
                <a:avLst/>
                <a:gdLst>
                  <a:gd name="T0" fmla="*/ 4 w 29"/>
                  <a:gd name="T1" fmla="*/ 23 h 29"/>
                  <a:gd name="T2" fmla="*/ 5 w 29"/>
                  <a:gd name="T3" fmla="*/ 24 h 29"/>
                  <a:gd name="T4" fmla="*/ 5 w 29"/>
                  <a:gd name="T5" fmla="*/ 24 h 29"/>
                  <a:gd name="T6" fmla="*/ 24 w 29"/>
                  <a:gd name="T7" fmla="*/ 23 h 29"/>
                  <a:gd name="T8" fmla="*/ 23 w 29"/>
                  <a:gd name="T9" fmla="*/ 5 h 29"/>
                  <a:gd name="T10" fmla="*/ 4 w 29"/>
                  <a:gd name="T11" fmla="*/ 5 h 29"/>
                  <a:gd name="T12" fmla="*/ 4 w 29"/>
                  <a:gd name="T13" fmla="*/ 5 h 29"/>
                  <a:gd name="T14" fmla="*/ 3 w 29"/>
                  <a:gd name="T15" fmla="*/ 7 h 29"/>
                  <a:gd name="T16" fmla="*/ 4 w 29"/>
                  <a:gd name="T17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9">
                    <a:moveTo>
                      <a:pt x="4" y="23"/>
                    </a:moveTo>
                    <a:cubicBezTo>
                      <a:pt x="4" y="23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11" y="29"/>
                      <a:pt x="19" y="29"/>
                      <a:pt x="24" y="23"/>
                    </a:cubicBezTo>
                    <a:cubicBezTo>
                      <a:pt x="29" y="18"/>
                      <a:pt x="29" y="10"/>
                      <a:pt x="23" y="5"/>
                    </a:cubicBezTo>
                    <a:cubicBezTo>
                      <a:pt x="18" y="0"/>
                      <a:pt x="9" y="0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3" y="7"/>
                    </a:cubicBezTo>
                    <a:cubicBezTo>
                      <a:pt x="0" y="12"/>
                      <a:pt x="0" y="19"/>
                      <a:pt x="4" y="23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7041"/>
              <p:cNvSpPr>
                <a:spLocks/>
              </p:cNvSpPr>
              <p:nvPr/>
            </p:nvSpPr>
            <p:spPr bwMode="auto">
              <a:xfrm>
                <a:off x="6283" y="4097"/>
                <a:ext cx="34" cy="33"/>
              </a:xfrm>
              <a:custGeom>
                <a:avLst/>
                <a:gdLst>
                  <a:gd name="T0" fmla="*/ 14 w 29"/>
                  <a:gd name="T1" fmla="*/ 0 h 28"/>
                  <a:gd name="T2" fmla="*/ 5 w 29"/>
                  <a:gd name="T3" fmla="*/ 4 h 28"/>
                  <a:gd name="T4" fmla="*/ 5 w 29"/>
                  <a:gd name="T5" fmla="*/ 23 h 28"/>
                  <a:gd name="T6" fmla="*/ 24 w 29"/>
                  <a:gd name="T7" fmla="*/ 22 h 28"/>
                  <a:gd name="T8" fmla="*/ 24 w 29"/>
                  <a:gd name="T9" fmla="*/ 3 h 28"/>
                  <a:gd name="T10" fmla="*/ 16 w 29"/>
                  <a:gd name="T11" fmla="*/ 0 h 28"/>
                  <a:gd name="T12" fmla="*/ 14 w 29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8">
                    <a:moveTo>
                      <a:pt x="14" y="0"/>
                    </a:moveTo>
                    <a:cubicBezTo>
                      <a:pt x="11" y="0"/>
                      <a:pt x="7" y="1"/>
                      <a:pt x="5" y="4"/>
                    </a:cubicBezTo>
                    <a:cubicBezTo>
                      <a:pt x="0" y="9"/>
                      <a:pt x="0" y="18"/>
                      <a:pt x="5" y="23"/>
                    </a:cubicBezTo>
                    <a:cubicBezTo>
                      <a:pt x="11" y="28"/>
                      <a:pt x="19" y="27"/>
                      <a:pt x="24" y="22"/>
                    </a:cubicBezTo>
                    <a:cubicBezTo>
                      <a:pt x="29" y="17"/>
                      <a:pt x="29" y="8"/>
                      <a:pt x="24" y="3"/>
                    </a:cubicBezTo>
                    <a:cubicBezTo>
                      <a:pt x="21" y="1"/>
                      <a:pt x="19" y="0"/>
                      <a:pt x="16" y="0"/>
                    </a:cubicBezTo>
                    <a:cubicBezTo>
                      <a:pt x="15" y="0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7042"/>
              <p:cNvSpPr>
                <a:spLocks/>
              </p:cNvSpPr>
              <p:nvPr/>
            </p:nvSpPr>
            <p:spPr bwMode="auto">
              <a:xfrm>
                <a:off x="6082" y="4265"/>
                <a:ext cx="576" cy="44"/>
              </a:xfrm>
              <a:custGeom>
                <a:avLst/>
                <a:gdLst>
                  <a:gd name="T0" fmla="*/ 490 w 490"/>
                  <a:gd name="T1" fmla="*/ 1 h 37"/>
                  <a:gd name="T2" fmla="*/ 490 w 490"/>
                  <a:gd name="T3" fmla="*/ 0 h 37"/>
                  <a:gd name="T4" fmla="*/ 0 w 490"/>
                  <a:gd name="T5" fmla="*/ 36 h 37"/>
                  <a:gd name="T6" fmla="*/ 0 w 490"/>
                  <a:gd name="T7" fmla="*/ 37 h 37"/>
                  <a:gd name="T8" fmla="*/ 490 w 490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" h="37">
                    <a:moveTo>
                      <a:pt x="490" y="1"/>
                    </a:moveTo>
                    <a:cubicBezTo>
                      <a:pt x="490" y="1"/>
                      <a:pt x="490" y="1"/>
                      <a:pt x="490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7"/>
                    </a:cubicBezTo>
                    <a:lnTo>
                      <a:pt x="490" y="1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7043"/>
              <p:cNvSpPr>
                <a:spLocks/>
              </p:cNvSpPr>
              <p:nvPr/>
            </p:nvSpPr>
            <p:spPr bwMode="auto">
              <a:xfrm>
                <a:off x="6334" y="4279"/>
                <a:ext cx="333" cy="463"/>
              </a:xfrm>
              <a:custGeom>
                <a:avLst/>
                <a:gdLst>
                  <a:gd name="T0" fmla="*/ 0 w 283"/>
                  <a:gd name="T1" fmla="*/ 392 h 393"/>
                  <a:gd name="T2" fmla="*/ 1 w 283"/>
                  <a:gd name="T3" fmla="*/ 392 h 393"/>
                  <a:gd name="T4" fmla="*/ 1 w 283"/>
                  <a:gd name="T5" fmla="*/ 393 h 393"/>
                  <a:gd name="T6" fmla="*/ 283 w 283"/>
                  <a:gd name="T7" fmla="*/ 1 h 393"/>
                  <a:gd name="T8" fmla="*/ 282 w 283"/>
                  <a:gd name="T9" fmla="*/ 0 h 393"/>
                  <a:gd name="T10" fmla="*/ 0 w 283"/>
                  <a:gd name="T11" fmla="*/ 392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3" h="393">
                    <a:moveTo>
                      <a:pt x="0" y="392"/>
                    </a:moveTo>
                    <a:cubicBezTo>
                      <a:pt x="0" y="392"/>
                      <a:pt x="1" y="392"/>
                      <a:pt x="1" y="392"/>
                    </a:cubicBezTo>
                    <a:cubicBezTo>
                      <a:pt x="1" y="393"/>
                      <a:pt x="1" y="393"/>
                      <a:pt x="1" y="393"/>
                    </a:cubicBezTo>
                    <a:cubicBezTo>
                      <a:pt x="283" y="1"/>
                      <a:pt x="283" y="1"/>
                      <a:pt x="283" y="1"/>
                    </a:cubicBezTo>
                    <a:cubicBezTo>
                      <a:pt x="283" y="1"/>
                      <a:pt x="283" y="0"/>
                      <a:pt x="282" y="0"/>
                    </a:cubicBezTo>
                    <a:lnTo>
                      <a:pt x="0" y="392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7044"/>
              <p:cNvSpPr>
                <a:spLocks/>
              </p:cNvSpPr>
              <p:nvPr/>
            </p:nvSpPr>
            <p:spPr bwMode="auto">
              <a:xfrm>
                <a:off x="6073" y="4323"/>
                <a:ext cx="247" cy="418"/>
              </a:xfrm>
              <a:custGeom>
                <a:avLst/>
                <a:gdLst>
                  <a:gd name="T0" fmla="*/ 1 w 210"/>
                  <a:gd name="T1" fmla="*/ 0 h 355"/>
                  <a:gd name="T2" fmla="*/ 0 w 210"/>
                  <a:gd name="T3" fmla="*/ 1 h 355"/>
                  <a:gd name="T4" fmla="*/ 209 w 210"/>
                  <a:gd name="T5" fmla="*/ 355 h 355"/>
                  <a:gd name="T6" fmla="*/ 210 w 210"/>
                  <a:gd name="T7" fmla="*/ 354 h 355"/>
                  <a:gd name="T8" fmla="*/ 1 w 210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55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09" y="355"/>
                      <a:pt x="209" y="355"/>
                      <a:pt x="209" y="355"/>
                    </a:cubicBezTo>
                    <a:cubicBezTo>
                      <a:pt x="209" y="355"/>
                      <a:pt x="210" y="354"/>
                      <a:pt x="210" y="354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7045"/>
              <p:cNvSpPr>
                <a:spLocks/>
              </p:cNvSpPr>
              <p:nvPr/>
            </p:nvSpPr>
            <p:spPr bwMode="auto">
              <a:xfrm>
                <a:off x="6049" y="3676"/>
                <a:ext cx="16" cy="621"/>
              </a:xfrm>
              <a:custGeom>
                <a:avLst/>
                <a:gdLst>
                  <a:gd name="T0" fmla="*/ 1 w 14"/>
                  <a:gd name="T1" fmla="*/ 0 h 528"/>
                  <a:gd name="T2" fmla="*/ 0 w 14"/>
                  <a:gd name="T3" fmla="*/ 1 h 528"/>
                  <a:gd name="T4" fmla="*/ 12 w 14"/>
                  <a:gd name="T5" fmla="*/ 528 h 528"/>
                  <a:gd name="T6" fmla="*/ 14 w 14"/>
                  <a:gd name="T7" fmla="*/ 528 h 528"/>
                  <a:gd name="T8" fmla="*/ 1 w 14"/>
                  <a:gd name="T9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28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2" y="528"/>
                      <a:pt x="12" y="528"/>
                      <a:pt x="12" y="528"/>
                    </a:cubicBezTo>
                    <a:cubicBezTo>
                      <a:pt x="13" y="528"/>
                      <a:pt x="13" y="528"/>
                      <a:pt x="14" y="528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7046"/>
              <p:cNvSpPr>
                <a:spLocks/>
              </p:cNvSpPr>
              <p:nvPr/>
            </p:nvSpPr>
            <p:spPr bwMode="auto">
              <a:xfrm>
                <a:off x="5857" y="3678"/>
                <a:ext cx="185" cy="441"/>
              </a:xfrm>
              <a:custGeom>
                <a:avLst/>
                <a:gdLst>
                  <a:gd name="T0" fmla="*/ 0 w 157"/>
                  <a:gd name="T1" fmla="*/ 375 h 375"/>
                  <a:gd name="T2" fmla="*/ 1 w 157"/>
                  <a:gd name="T3" fmla="*/ 375 h 375"/>
                  <a:gd name="T4" fmla="*/ 157 w 157"/>
                  <a:gd name="T5" fmla="*/ 0 h 375"/>
                  <a:gd name="T6" fmla="*/ 156 w 157"/>
                  <a:gd name="T7" fmla="*/ 0 h 375"/>
                  <a:gd name="T8" fmla="*/ 0 w 157"/>
                  <a:gd name="T9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375">
                    <a:moveTo>
                      <a:pt x="0" y="375"/>
                    </a:moveTo>
                    <a:cubicBezTo>
                      <a:pt x="0" y="375"/>
                      <a:pt x="1" y="375"/>
                      <a:pt x="1" y="375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0"/>
                      <a:pt x="157" y="0"/>
                      <a:pt x="156" y="0"/>
                    </a:cubicBezTo>
                    <a:lnTo>
                      <a:pt x="0" y="375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7047"/>
              <p:cNvSpPr>
                <a:spLocks/>
              </p:cNvSpPr>
              <p:nvPr/>
            </p:nvSpPr>
            <p:spPr bwMode="auto">
              <a:xfrm>
                <a:off x="5458" y="3985"/>
                <a:ext cx="384" cy="142"/>
              </a:xfrm>
              <a:custGeom>
                <a:avLst/>
                <a:gdLst>
                  <a:gd name="T0" fmla="*/ 0 w 326"/>
                  <a:gd name="T1" fmla="*/ 0 h 120"/>
                  <a:gd name="T2" fmla="*/ 0 w 326"/>
                  <a:gd name="T3" fmla="*/ 1 h 120"/>
                  <a:gd name="T4" fmla="*/ 325 w 326"/>
                  <a:gd name="T5" fmla="*/ 120 h 120"/>
                  <a:gd name="T6" fmla="*/ 326 w 326"/>
                  <a:gd name="T7" fmla="*/ 118 h 120"/>
                  <a:gd name="T8" fmla="*/ 0 w 326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12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325" y="120"/>
                      <a:pt x="325" y="120"/>
                      <a:pt x="325" y="120"/>
                    </a:cubicBezTo>
                    <a:cubicBezTo>
                      <a:pt x="325" y="119"/>
                      <a:pt x="326" y="119"/>
                      <a:pt x="326" y="11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7048"/>
              <p:cNvSpPr>
                <a:spLocks/>
              </p:cNvSpPr>
              <p:nvPr/>
            </p:nvSpPr>
            <p:spPr bwMode="auto">
              <a:xfrm>
                <a:off x="6685" y="4271"/>
                <a:ext cx="387" cy="341"/>
              </a:xfrm>
              <a:custGeom>
                <a:avLst/>
                <a:gdLst>
                  <a:gd name="T0" fmla="*/ 0 w 329"/>
                  <a:gd name="T1" fmla="*/ 0 h 290"/>
                  <a:gd name="T2" fmla="*/ 0 w 329"/>
                  <a:gd name="T3" fmla="*/ 2 h 290"/>
                  <a:gd name="T4" fmla="*/ 328 w 329"/>
                  <a:gd name="T5" fmla="*/ 290 h 290"/>
                  <a:gd name="T6" fmla="*/ 329 w 329"/>
                  <a:gd name="T7" fmla="*/ 290 h 290"/>
                  <a:gd name="T8" fmla="*/ 0 w 329"/>
                  <a:gd name="T9" fmla="*/ 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9" h="290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328" y="290"/>
                      <a:pt x="328" y="290"/>
                      <a:pt x="328" y="290"/>
                    </a:cubicBezTo>
                    <a:cubicBezTo>
                      <a:pt x="328" y="290"/>
                      <a:pt x="328" y="290"/>
                      <a:pt x="329" y="29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7049"/>
              <p:cNvSpPr>
                <a:spLocks/>
              </p:cNvSpPr>
              <p:nvPr/>
            </p:nvSpPr>
            <p:spPr bwMode="auto">
              <a:xfrm>
                <a:off x="7085" y="4415"/>
                <a:ext cx="157" cy="197"/>
              </a:xfrm>
              <a:custGeom>
                <a:avLst/>
                <a:gdLst>
                  <a:gd name="T0" fmla="*/ 132 w 133"/>
                  <a:gd name="T1" fmla="*/ 0 h 168"/>
                  <a:gd name="T2" fmla="*/ 0 w 133"/>
                  <a:gd name="T3" fmla="*/ 167 h 168"/>
                  <a:gd name="T4" fmla="*/ 1 w 133"/>
                  <a:gd name="T5" fmla="*/ 168 h 168"/>
                  <a:gd name="T6" fmla="*/ 133 w 133"/>
                  <a:gd name="T7" fmla="*/ 2 h 168"/>
                  <a:gd name="T8" fmla="*/ 132 w 133"/>
                  <a:gd name="T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168">
                    <a:moveTo>
                      <a:pt x="132" y="0"/>
                    </a:move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67"/>
                      <a:pt x="1" y="167"/>
                      <a:pt x="1" y="168"/>
                    </a:cubicBezTo>
                    <a:cubicBezTo>
                      <a:pt x="133" y="2"/>
                      <a:pt x="133" y="2"/>
                      <a:pt x="133" y="2"/>
                    </a:cubicBezTo>
                    <a:cubicBezTo>
                      <a:pt x="133" y="1"/>
                      <a:pt x="132" y="1"/>
                      <a:pt x="132" y="0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7050"/>
              <p:cNvSpPr>
                <a:spLocks/>
              </p:cNvSpPr>
              <p:nvPr/>
            </p:nvSpPr>
            <p:spPr bwMode="auto">
              <a:xfrm>
                <a:off x="6197" y="4763"/>
                <a:ext cx="120" cy="138"/>
              </a:xfrm>
              <a:custGeom>
                <a:avLst/>
                <a:gdLst>
                  <a:gd name="T0" fmla="*/ 101 w 102"/>
                  <a:gd name="T1" fmla="*/ 0 h 117"/>
                  <a:gd name="T2" fmla="*/ 0 w 102"/>
                  <a:gd name="T3" fmla="*/ 116 h 117"/>
                  <a:gd name="T4" fmla="*/ 1 w 102"/>
                  <a:gd name="T5" fmla="*/ 117 h 117"/>
                  <a:gd name="T6" fmla="*/ 102 w 102"/>
                  <a:gd name="T7" fmla="*/ 0 h 117"/>
                  <a:gd name="T8" fmla="*/ 102 w 102"/>
                  <a:gd name="T9" fmla="*/ 0 h 117"/>
                  <a:gd name="T10" fmla="*/ 101 w 102"/>
                  <a:gd name="T1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117">
                    <a:moveTo>
                      <a:pt x="101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6"/>
                      <a:pt x="1" y="117"/>
                      <a:pt x="1" y="117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1" y="0"/>
                      <a:pt x="101" y="0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7051"/>
              <p:cNvSpPr>
                <a:spLocks/>
              </p:cNvSpPr>
              <p:nvPr/>
            </p:nvSpPr>
            <p:spPr bwMode="auto">
              <a:xfrm>
                <a:off x="5429" y="3967"/>
                <a:ext cx="31" cy="31"/>
              </a:xfrm>
              <a:custGeom>
                <a:avLst/>
                <a:gdLst>
                  <a:gd name="T0" fmla="*/ 21 w 26"/>
                  <a:gd name="T1" fmla="*/ 4 h 27"/>
                  <a:gd name="T2" fmla="*/ 4 w 26"/>
                  <a:gd name="T3" fmla="*/ 6 h 27"/>
                  <a:gd name="T4" fmla="*/ 6 w 26"/>
                  <a:gd name="T5" fmla="*/ 23 h 27"/>
                  <a:gd name="T6" fmla="*/ 23 w 26"/>
                  <a:gd name="T7" fmla="*/ 21 h 27"/>
                  <a:gd name="T8" fmla="*/ 25 w 26"/>
                  <a:gd name="T9" fmla="*/ 17 h 27"/>
                  <a:gd name="T10" fmla="*/ 25 w 26"/>
                  <a:gd name="T11" fmla="*/ 16 h 27"/>
                  <a:gd name="T12" fmla="*/ 21 w 26"/>
                  <a:gd name="T13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21" y="4"/>
                    </a:moveTo>
                    <a:cubicBezTo>
                      <a:pt x="16" y="0"/>
                      <a:pt x="8" y="1"/>
                      <a:pt x="4" y="6"/>
                    </a:cubicBezTo>
                    <a:cubicBezTo>
                      <a:pt x="0" y="11"/>
                      <a:pt x="1" y="19"/>
                      <a:pt x="6" y="23"/>
                    </a:cubicBezTo>
                    <a:cubicBezTo>
                      <a:pt x="11" y="27"/>
                      <a:pt x="19" y="26"/>
                      <a:pt x="23" y="21"/>
                    </a:cubicBezTo>
                    <a:cubicBezTo>
                      <a:pt x="24" y="20"/>
                      <a:pt x="25" y="18"/>
                      <a:pt x="25" y="17"/>
                    </a:cubicBezTo>
                    <a:cubicBezTo>
                      <a:pt x="25" y="17"/>
                      <a:pt x="25" y="16"/>
                      <a:pt x="25" y="16"/>
                    </a:cubicBezTo>
                    <a:cubicBezTo>
                      <a:pt x="26" y="12"/>
                      <a:pt x="25" y="7"/>
                      <a:pt x="21" y="4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7052"/>
              <p:cNvSpPr>
                <a:spLocks/>
              </p:cNvSpPr>
              <p:nvPr/>
            </p:nvSpPr>
            <p:spPr bwMode="auto">
              <a:xfrm>
                <a:off x="5838" y="4117"/>
                <a:ext cx="31" cy="32"/>
              </a:xfrm>
              <a:custGeom>
                <a:avLst/>
                <a:gdLst>
                  <a:gd name="T0" fmla="*/ 3 w 26"/>
                  <a:gd name="T1" fmla="*/ 6 h 27"/>
                  <a:gd name="T2" fmla="*/ 3 w 26"/>
                  <a:gd name="T3" fmla="*/ 6 h 27"/>
                  <a:gd name="T4" fmla="*/ 2 w 26"/>
                  <a:gd name="T5" fmla="*/ 8 h 27"/>
                  <a:gd name="T6" fmla="*/ 5 w 26"/>
                  <a:gd name="T7" fmla="*/ 23 h 27"/>
                  <a:gd name="T8" fmla="*/ 22 w 26"/>
                  <a:gd name="T9" fmla="*/ 21 h 27"/>
                  <a:gd name="T10" fmla="*/ 20 w 26"/>
                  <a:gd name="T11" fmla="*/ 4 h 27"/>
                  <a:gd name="T12" fmla="*/ 17 w 26"/>
                  <a:gd name="T13" fmla="*/ 2 h 27"/>
                  <a:gd name="T14" fmla="*/ 16 w 26"/>
                  <a:gd name="T15" fmla="*/ 2 h 27"/>
                  <a:gd name="T16" fmla="*/ 3 w 26"/>
                  <a:gd name="T17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7"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0" y="13"/>
                      <a:pt x="1" y="19"/>
                      <a:pt x="5" y="23"/>
                    </a:cubicBezTo>
                    <a:cubicBezTo>
                      <a:pt x="11" y="27"/>
                      <a:pt x="18" y="26"/>
                      <a:pt x="22" y="21"/>
                    </a:cubicBezTo>
                    <a:cubicBezTo>
                      <a:pt x="26" y="16"/>
                      <a:pt x="25" y="8"/>
                      <a:pt x="20" y="4"/>
                    </a:cubicBezTo>
                    <a:cubicBezTo>
                      <a:pt x="19" y="3"/>
                      <a:pt x="18" y="3"/>
                      <a:pt x="17" y="2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1" y="0"/>
                      <a:pt x="6" y="2"/>
                      <a:pt x="3" y="6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7053"/>
              <p:cNvSpPr>
                <a:spLocks/>
              </p:cNvSpPr>
              <p:nvPr/>
            </p:nvSpPr>
            <p:spPr bwMode="auto">
              <a:xfrm>
                <a:off x="6027" y="3649"/>
                <a:ext cx="31" cy="29"/>
              </a:xfrm>
              <a:custGeom>
                <a:avLst/>
                <a:gdLst>
                  <a:gd name="T0" fmla="*/ 23 w 27"/>
                  <a:gd name="T1" fmla="*/ 21 h 25"/>
                  <a:gd name="T2" fmla="*/ 21 w 27"/>
                  <a:gd name="T3" fmla="*/ 4 h 25"/>
                  <a:gd name="T4" fmla="*/ 5 w 27"/>
                  <a:gd name="T5" fmla="*/ 6 h 25"/>
                  <a:gd name="T6" fmla="*/ 6 w 27"/>
                  <a:gd name="T7" fmla="*/ 23 h 25"/>
                  <a:gd name="T8" fmla="*/ 12 w 27"/>
                  <a:gd name="T9" fmla="*/ 25 h 25"/>
                  <a:gd name="T10" fmla="*/ 13 w 27"/>
                  <a:gd name="T11" fmla="*/ 25 h 25"/>
                  <a:gd name="T12" fmla="*/ 19 w 27"/>
                  <a:gd name="T13" fmla="*/ 24 h 25"/>
                  <a:gd name="T14" fmla="*/ 20 w 27"/>
                  <a:gd name="T15" fmla="*/ 23 h 25"/>
                  <a:gd name="T16" fmla="*/ 23 w 27"/>
                  <a:gd name="T17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5">
                    <a:moveTo>
                      <a:pt x="23" y="21"/>
                    </a:moveTo>
                    <a:cubicBezTo>
                      <a:pt x="27" y="15"/>
                      <a:pt x="27" y="8"/>
                      <a:pt x="21" y="4"/>
                    </a:cubicBezTo>
                    <a:cubicBezTo>
                      <a:pt x="16" y="0"/>
                      <a:pt x="9" y="0"/>
                      <a:pt x="5" y="6"/>
                    </a:cubicBezTo>
                    <a:cubicBezTo>
                      <a:pt x="0" y="11"/>
                      <a:pt x="1" y="18"/>
                      <a:pt x="6" y="23"/>
                    </a:cubicBezTo>
                    <a:cubicBezTo>
                      <a:pt x="8" y="24"/>
                      <a:pt x="10" y="25"/>
                      <a:pt x="12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5" y="25"/>
                      <a:pt x="17" y="25"/>
                      <a:pt x="19" y="24"/>
                    </a:cubicBezTo>
                    <a:cubicBezTo>
                      <a:pt x="19" y="24"/>
                      <a:pt x="20" y="24"/>
                      <a:pt x="20" y="23"/>
                    </a:cubicBezTo>
                    <a:cubicBezTo>
                      <a:pt x="21" y="23"/>
                      <a:pt x="22" y="22"/>
                      <a:pt x="23" y="21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7054"/>
              <p:cNvSpPr>
                <a:spLocks/>
              </p:cNvSpPr>
              <p:nvPr/>
            </p:nvSpPr>
            <p:spPr bwMode="auto">
              <a:xfrm>
                <a:off x="6053" y="4296"/>
                <a:ext cx="29" cy="29"/>
              </a:xfrm>
              <a:custGeom>
                <a:avLst/>
                <a:gdLst>
                  <a:gd name="T0" fmla="*/ 23 w 25"/>
                  <a:gd name="T1" fmla="*/ 20 h 25"/>
                  <a:gd name="T2" fmla="*/ 25 w 25"/>
                  <a:gd name="T3" fmla="*/ 11 h 25"/>
                  <a:gd name="T4" fmla="*/ 25 w 25"/>
                  <a:gd name="T5" fmla="*/ 10 h 25"/>
                  <a:gd name="T6" fmla="*/ 21 w 25"/>
                  <a:gd name="T7" fmla="*/ 3 h 25"/>
                  <a:gd name="T8" fmla="*/ 11 w 25"/>
                  <a:gd name="T9" fmla="*/ 1 h 25"/>
                  <a:gd name="T10" fmla="*/ 9 w 25"/>
                  <a:gd name="T11" fmla="*/ 1 h 25"/>
                  <a:gd name="T12" fmla="*/ 4 w 25"/>
                  <a:gd name="T13" fmla="*/ 5 h 25"/>
                  <a:gd name="T14" fmla="*/ 6 w 25"/>
                  <a:gd name="T15" fmla="*/ 22 h 25"/>
                  <a:gd name="T16" fmla="*/ 17 w 25"/>
                  <a:gd name="T17" fmla="*/ 24 h 25"/>
                  <a:gd name="T18" fmla="*/ 18 w 25"/>
                  <a:gd name="T19" fmla="*/ 23 h 25"/>
                  <a:gd name="T20" fmla="*/ 23 w 25"/>
                  <a:gd name="T21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5">
                    <a:moveTo>
                      <a:pt x="23" y="20"/>
                    </a:moveTo>
                    <a:cubicBezTo>
                      <a:pt x="25" y="17"/>
                      <a:pt x="25" y="14"/>
                      <a:pt x="25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7"/>
                      <a:pt x="23" y="5"/>
                      <a:pt x="21" y="3"/>
                    </a:cubicBezTo>
                    <a:cubicBezTo>
                      <a:pt x="18" y="1"/>
                      <a:pt x="14" y="0"/>
                      <a:pt x="11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7" y="2"/>
                      <a:pt x="5" y="3"/>
                      <a:pt x="4" y="5"/>
                    </a:cubicBezTo>
                    <a:cubicBezTo>
                      <a:pt x="0" y="10"/>
                      <a:pt x="0" y="18"/>
                      <a:pt x="6" y="22"/>
                    </a:cubicBezTo>
                    <a:cubicBezTo>
                      <a:pt x="9" y="24"/>
                      <a:pt x="13" y="25"/>
                      <a:pt x="17" y="24"/>
                    </a:cubicBezTo>
                    <a:cubicBezTo>
                      <a:pt x="17" y="24"/>
                      <a:pt x="18" y="23"/>
                      <a:pt x="18" y="23"/>
                    </a:cubicBezTo>
                    <a:cubicBezTo>
                      <a:pt x="20" y="22"/>
                      <a:pt x="21" y="21"/>
                      <a:pt x="23" y="20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7055"/>
              <p:cNvSpPr>
                <a:spLocks/>
              </p:cNvSpPr>
              <p:nvPr/>
            </p:nvSpPr>
            <p:spPr bwMode="auto">
              <a:xfrm>
                <a:off x="6310" y="4737"/>
                <a:ext cx="32" cy="31"/>
              </a:xfrm>
              <a:custGeom>
                <a:avLst/>
                <a:gdLst>
                  <a:gd name="T0" fmla="*/ 20 w 27"/>
                  <a:gd name="T1" fmla="*/ 3 h 26"/>
                  <a:gd name="T2" fmla="*/ 8 w 27"/>
                  <a:gd name="T3" fmla="*/ 2 h 26"/>
                  <a:gd name="T4" fmla="*/ 7 w 27"/>
                  <a:gd name="T5" fmla="*/ 3 h 26"/>
                  <a:gd name="T6" fmla="*/ 4 w 27"/>
                  <a:gd name="T7" fmla="*/ 5 h 26"/>
                  <a:gd name="T8" fmla="*/ 5 w 27"/>
                  <a:gd name="T9" fmla="*/ 22 h 26"/>
                  <a:gd name="T10" fmla="*/ 6 w 27"/>
                  <a:gd name="T11" fmla="*/ 22 h 26"/>
                  <a:gd name="T12" fmla="*/ 6 w 27"/>
                  <a:gd name="T13" fmla="*/ 22 h 26"/>
                  <a:gd name="T14" fmla="*/ 23 w 27"/>
                  <a:gd name="T15" fmla="*/ 20 h 26"/>
                  <a:gd name="T16" fmla="*/ 21 w 27"/>
                  <a:gd name="T17" fmla="*/ 4 h 26"/>
                  <a:gd name="T18" fmla="*/ 21 w 27"/>
                  <a:gd name="T19" fmla="*/ 3 h 26"/>
                  <a:gd name="T20" fmla="*/ 20 w 27"/>
                  <a:gd name="T21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26">
                    <a:moveTo>
                      <a:pt x="20" y="3"/>
                    </a:moveTo>
                    <a:cubicBezTo>
                      <a:pt x="16" y="0"/>
                      <a:pt x="12" y="0"/>
                      <a:pt x="8" y="2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6" y="4"/>
                      <a:pt x="5" y="4"/>
                      <a:pt x="4" y="5"/>
                    </a:cubicBezTo>
                    <a:cubicBezTo>
                      <a:pt x="0" y="10"/>
                      <a:pt x="1" y="17"/>
                      <a:pt x="5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1" y="26"/>
                      <a:pt x="19" y="26"/>
                      <a:pt x="23" y="20"/>
                    </a:cubicBezTo>
                    <a:cubicBezTo>
                      <a:pt x="27" y="15"/>
                      <a:pt x="26" y="8"/>
                      <a:pt x="21" y="4"/>
                    </a:cubicBezTo>
                    <a:cubicBezTo>
                      <a:pt x="21" y="4"/>
                      <a:pt x="21" y="4"/>
                      <a:pt x="21" y="3"/>
                    </a:cubicBezTo>
                    <a:cubicBezTo>
                      <a:pt x="21" y="3"/>
                      <a:pt x="20" y="3"/>
                      <a:pt x="20" y="3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7056"/>
              <p:cNvSpPr>
                <a:spLocks/>
              </p:cNvSpPr>
              <p:nvPr/>
            </p:nvSpPr>
            <p:spPr bwMode="auto">
              <a:xfrm>
                <a:off x="6171" y="4892"/>
                <a:ext cx="31" cy="33"/>
              </a:xfrm>
              <a:custGeom>
                <a:avLst/>
                <a:gdLst>
                  <a:gd name="T0" fmla="*/ 21 w 26"/>
                  <a:gd name="T1" fmla="*/ 5 h 28"/>
                  <a:gd name="T2" fmla="*/ 4 w 26"/>
                  <a:gd name="T3" fmla="*/ 6 h 28"/>
                  <a:gd name="T4" fmla="*/ 6 w 26"/>
                  <a:gd name="T5" fmla="*/ 23 h 28"/>
                  <a:gd name="T6" fmla="*/ 23 w 26"/>
                  <a:gd name="T7" fmla="*/ 21 h 28"/>
                  <a:gd name="T8" fmla="*/ 23 w 26"/>
                  <a:gd name="T9" fmla="*/ 7 h 28"/>
                  <a:gd name="T10" fmla="*/ 22 w 26"/>
                  <a:gd name="T11" fmla="*/ 6 h 28"/>
                  <a:gd name="T12" fmla="*/ 21 w 26"/>
                  <a:gd name="T13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8">
                    <a:moveTo>
                      <a:pt x="21" y="5"/>
                    </a:moveTo>
                    <a:cubicBezTo>
                      <a:pt x="15" y="0"/>
                      <a:pt x="8" y="1"/>
                      <a:pt x="4" y="6"/>
                    </a:cubicBezTo>
                    <a:cubicBezTo>
                      <a:pt x="0" y="12"/>
                      <a:pt x="0" y="19"/>
                      <a:pt x="6" y="23"/>
                    </a:cubicBezTo>
                    <a:cubicBezTo>
                      <a:pt x="11" y="28"/>
                      <a:pt x="18" y="27"/>
                      <a:pt x="23" y="21"/>
                    </a:cubicBezTo>
                    <a:cubicBezTo>
                      <a:pt x="26" y="17"/>
                      <a:pt x="26" y="11"/>
                      <a:pt x="23" y="7"/>
                    </a:cubicBezTo>
                    <a:cubicBezTo>
                      <a:pt x="23" y="7"/>
                      <a:pt x="22" y="6"/>
                      <a:pt x="22" y="6"/>
                    </a:cubicBezTo>
                    <a:cubicBezTo>
                      <a:pt x="22" y="5"/>
                      <a:pt x="21" y="5"/>
                      <a:pt x="21" y="5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7057"/>
              <p:cNvSpPr>
                <a:spLocks/>
              </p:cNvSpPr>
              <p:nvPr/>
            </p:nvSpPr>
            <p:spPr bwMode="auto">
              <a:xfrm>
                <a:off x="6658" y="4251"/>
                <a:ext cx="30" cy="32"/>
              </a:xfrm>
              <a:custGeom>
                <a:avLst/>
                <a:gdLst>
                  <a:gd name="T0" fmla="*/ 19 w 25"/>
                  <a:gd name="T1" fmla="*/ 4 h 27"/>
                  <a:gd name="T2" fmla="*/ 2 w 25"/>
                  <a:gd name="T3" fmla="*/ 6 h 27"/>
                  <a:gd name="T4" fmla="*/ 0 w 25"/>
                  <a:gd name="T5" fmla="*/ 12 h 27"/>
                  <a:gd name="T6" fmla="*/ 0 w 25"/>
                  <a:gd name="T7" fmla="*/ 13 h 27"/>
                  <a:gd name="T8" fmla="*/ 4 w 25"/>
                  <a:gd name="T9" fmla="*/ 23 h 27"/>
                  <a:gd name="T10" fmla="*/ 6 w 25"/>
                  <a:gd name="T11" fmla="*/ 24 h 27"/>
                  <a:gd name="T12" fmla="*/ 7 w 25"/>
                  <a:gd name="T13" fmla="*/ 25 h 27"/>
                  <a:gd name="T14" fmla="*/ 21 w 25"/>
                  <a:gd name="T15" fmla="*/ 21 h 27"/>
                  <a:gd name="T16" fmla="*/ 23 w 25"/>
                  <a:gd name="T17" fmla="*/ 19 h 27"/>
                  <a:gd name="T18" fmla="*/ 23 w 25"/>
                  <a:gd name="T19" fmla="*/ 17 h 27"/>
                  <a:gd name="T20" fmla="*/ 19 w 25"/>
                  <a:gd name="T21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7">
                    <a:moveTo>
                      <a:pt x="19" y="4"/>
                    </a:moveTo>
                    <a:cubicBezTo>
                      <a:pt x="14" y="0"/>
                      <a:pt x="7" y="1"/>
                      <a:pt x="2" y="6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7"/>
                      <a:pt x="1" y="21"/>
                      <a:pt x="4" y="23"/>
                    </a:cubicBezTo>
                    <a:cubicBezTo>
                      <a:pt x="5" y="24"/>
                      <a:pt x="6" y="24"/>
                      <a:pt x="6" y="24"/>
                    </a:cubicBezTo>
                    <a:cubicBezTo>
                      <a:pt x="7" y="24"/>
                      <a:pt x="7" y="25"/>
                      <a:pt x="7" y="25"/>
                    </a:cubicBezTo>
                    <a:cubicBezTo>
                      <a:pt x="12" y="27"/>
                      <a:pt x="18" y="25"/>
                      <a:pt x="21" y="21"/>
                    </a:cubicBezTo>
                    <a:cubicBezTo>
                      <a:pt x="22" y="20"/>
                      <a:pt x="22" y="19"/>
                      <a:pt x="23" y="19"/>
                    </a:cubicBezTo>
                    <a:cubicBezTo>
                      <a:pt x="23" y="18"/>
                      <a:pt x="23" y="18"/>
                      <a:pt x="23" y="17"/>
                    </a:cubicBezTo>
                    <a:cubicBezTo>
                      <a:pt x="25" y="13"/>
                      <a:pt x="23" y="7"/>
                      <a:pt x="19" y="4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7058"/>
              <p:cNvSpPr>
                <a:spLocks/>
              </p:cNvSpPr>
              <p:nvPr/>
            </p:nvSpPr>
            <p:spPr bwMode="auto">
              <a:xfrm>
                <a:off x="7063" y="4609"/>
                <a:ext cx="32" cy="30"/>
              </a:xfrm>
              <a:custGeom>
                <a:avLst/>
                <a:gdLst>
                  <a:gd name="T0" fmla="*/ 8 w 27"/>
                  <a:gd name="T1" fmla="*/ 3 h 26"/>
                  <a:gd name="T2" fmla="*/ 7 w 27"/>
                  <a:gd name="T3" fmla="*/ 3 h 26"/>
                  <a:gd name="T4" fmla="*/ 4 w 27"/>
                  <a:gd name="T5" fmla="*/ 5 h 26"/>
                  <a:gd name="T6" fmla="*/ 6 w 27"/>
                  <a:gd name="T7" fmla="*/ 22 h 26"/>
                  <a:gd name="T8" fmla="*/ 23 w 27"/>
                  <a:gd name="T9" fmla="*/ 20 h 26"/>
                  <a:gd name="T10" fmla="*/ 21 w 27"/>
                  <a:gd name="T11" fmla="*/ 3 h 26"/>
                  <a:gd name="T12" fmla="*/ 20 w 27"/>
                  <a:gd name="T13" fmla="*/ 3 h 26"/>
                  <a:gd name="T14" fmla="*/ 19 w 27"/>
                  <a:gd name="T15" fmla="*/ 2 h 26"/>
                  <a:gd name="T16" fmla="*/ 8 w 27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6">
                    <a:moveTo>
                      <a:pt x="8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0" y="11"/>
                      <a:pt x="1" y="18"/>
                      <a:pt x="6" y="22"/>
                    </a:cubicBezTo>
                    <a:cubicBezTo>
                      <a:pt x="12" y="26"/>
                      <a:pt x="19" y="26"/>
                      <a:pt x="23" y="20"/>
                    </a:cubicBezTo>
                    <a:cubicBezTo>
                      <a:pt x="27" y="15"/>
                      <a:pt x="27" y="8"/>
                      <a:pt x="21" y="3"/>
                    </a:cubicBezTo>
                    <a:cubicBezTo>
                      <a:pt x="21" y="3"/>
                      <a:pt x="20" y="3"/>
                      <a:pt x="20" y="3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5" y="0"/>
                      <a:pt x="11" y="1"/>
                      <a:pt x="8" y="3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7059"/>
              <p:cNvSpPr>
                <a:spLocks/>
              </p:cNvSpPr>
              <p:nvPr/>
            </p:nvSpPr>
            <p:spPr bwMode="auto">
              <a:xfrm>
                <a:off x="7238" y="4392"/>
                <a:ext cx="31" cy="32"/>
              </a:xfrm>
              <a:custGeom>
                <a:avLst/>
                <a:gdLst>
                  <a:gd name="T0" fmla="*/ 5 w 26"/>
                  <a:gd name="T1" fmla="*/ 23 h 27"/>
                  <a:gd name="T2" fmla="*/ 22 w 26"/>
                  <a:gd name="T3" fmla="*/ 21 h 27"/>
                  <a:gd name="T4" fmla="*/ 20 w 26"/>
                  <a:gd name="T5" fmla="*/ 4 h 27"/>
                  <a:gd name="T6" fmla="*/ 3 w 26"/>
                  <a:gd name="T7" fmla="*/ 6 h 27"/>
                  <a:gd name="T8" fmla="*/ 2 w 26"/>
                  <a:gd name="T9" fmla="*/ 19 h 27"/>
                  <a:gd name="T10" fmla="*/ 3 w 26"/>
                  <a:gd name="T11" fmla="*/ 21 h 27"/>
                  <a:gd name="T12" fmla="*/ 5 w 26"/>
                  <a:gd name="T13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5" y="23"/>
                    </a:moveTo>
                    <a:cubicBezTo>
                      <a:pt x="10" y="27"/>
                      <a:pt x="18" y="27"/>
                      <a:pt x="22" y="21"/>
                    </a:cubicBezTo>
                    <a:cubicBezTo>
                      <a:pt x="26" y="16"/>
                      <a:pt x="25" y="9"/>
                      <a:pt x="20" y="4"/>
                    </a:cubicBezTo>
                    <a:cubicBezTo>
                      <a:pt x="15" y="0"/>
                      <a:pt x="7" y="1"/>
                      <a:pt x="3" y="6"/>
                    </a:cubicBezTo>
                    <a:cubicBezTo>
                      <a:pt x="0" y="10"/>
                      <a:pt x="0" y="15"/>
                      <a:pt x="2" y="19"/>
                    </a:cubicBezTo>
                    <a:cubicBezTo>
                      <a:pt x="2" y="20"/>
                      <a:pt x="3" y="20"/>
                      <a:pt x="3" y="21"/>
                    </a:cubicBezTo>
                    <a:cubicBezTo>
                      <a:pt x="3" y="22"/>
                      <a:pt x="4" y="22"/>
                      <a:pt x="5" y="23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7060"/>
              <p:cNvSpPr>
                <a:spLocks/>
              </p:cNvSpPr>
              <p:nvPr/>
            </p:nvSpPr>
            <p:spPr bwMode="auto">
              <a:xfrm>
                <a:off x="6794" y="1950"/>
                <a:ext cx="280" cy="386"/>
              </a:xfrm>
              <a:custGeom>
                <a:avLst/>
                <a:gdLst>
                  <a:gd name="T0" fmla="*/ 131 w 238"/>
                  <a:gd name="T1" fmla="*/ 180 h 328"/>
                  <a:gd name="T2" fmla="*/ 186 w 238"/>
                  <a:gd name="T3" fmla="*/ 0 h 328"/>
                  <a:gd name="T4" fmla="*/ 184 w 238"/>
                  <a:gd name="T5" fmla="*/ 0 h 328"/>
                  <a:gd name="T6" fmla="*/ 129 w 238"/>
                  <a:gd name="T7" fmla="*/ 179 h 328"/>
                  <a:gd name="T8" fmla="*/ 0 w 238"/>
                  <a:gd name="T9" fmla="*/ 154 h 328"/>
                  <a:gd name="T10" fmla="*/ 0 w 238"/>
                  <a:gd name="T11" fmla="*/ 155 h 328"/>
                  <a:gd name="T12" fmla="*/ 129 w 238"/>
                  <a:gd name="T13" fmla="*/ 181 h 328"/>
                  <a:gd name="T14" fmla="*/ 84 w 238"/>
                  <a:gd name="T15" fmla="*/ 328 h 328"/>
                  <a:gd name="T16" fmla="*/ 85 w 238"/>
                  <a:gd name="T17" fmla="*/ 328 h 328"/>
                  <a:gd name="T18" fmla="*/ 130 w 238"/>
                  <a:gd name="T19" fmla="*/ 181 h 328"/>
                  <a:gd name="T20" fmla="*/ 238 w 238"/>
                  <a:gd name="T21" fmla="*/ 203 h 328"/>
                  <a:gd name="T22" fmla="*/ 238 w 238"/>
                  <a:gd name="T23" fmla="*/ 201 h 328"/>
                  <a:gd name="T24" fmla="*/ 131 w 238"/>
                  <a:gd name="T25" fmla="*/ 18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8" h="328">
                    <a:moveTo>
                      <a:pt x="131" y="180"/>
                    </a:moveTo>
                    <a:cubicBezTo>
                      <a:pt x="186" y="0"/>
                      <a:pt x="186" y="0"/>
                      <a:pt x="186" y="0"/>
                    </a:cubicBezTo>
                    <a:cubicBezTo>
                      <a:pt x="185" y="0"/>
                      <a:pt x="185" y="0"/>
                      <a:pt x="184" y="0"/>
                    </a:cubicBezTo>
                    <a:cubicBezTo>
                      <a:pt x="129" y="179"/>
                      <a:pt x="129" y="179"/>
                      <a:pt x="129" y="179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4"/>
                      <a:pt x="0" y="155"/>
                      <a:pt x="0" y="155"/>
                    </a:cubicBezTo>
                    <a:cubicBezTo>
                      <a:pt x="129" y="181"/>
                      <a:pt x="129" y="181"/>
                      <a:pt x="129" y="181"/>
                    </a:cubicBezTo>
                    <a:cubicBezTo>
                      <a:pt x="84" y="328"/>
                      <a:pt x="84" y="328"/>
                      <a:pt x="84" y="328"/>
                    </a:cubicBezTo>
                    <a:cubicBezTo>
                      <a:pt x="84" y="328"/>
                      <a:pt x="85" y="328"/>
                      <a:pt x="85" y="328"/>
                    </a:cubicBezTo>
                    <a:cubicBezTo>
                      <a:pt x="130" y="181"/>
                      <a:pt x="130" y="181"/>
                      <a:pt x="130" y="181"/>
                    </a:cubicBezTo>
                    <a:cubicBezTo>
                      <a:pt x="238" y="203"/>
                      <a:pt x="238" y="203"/>
                      <a:pt x="238" y="203"/>
                    </a:cubicBezTo>
                    <a:cubicBezTo>
                      <a:pt x="238" y="202"/>
                      <a:pt x="238" y="202"/>
                      <a:pt x="238" y="201"/>
                    </a:cubicBezTo>
                    <a:lnTo>
                      <a:pt x="131" y="180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7061"/>
              <p:cNvSpPr>
                <a:spLocks/>
              </p:cNvSpPr>
              <p:nvPr/>
            </p:nvSpPr>
            <p:spPr bwMode="auto">
              <a:xfrm>
                <a:off x="6313" y="2378"/>
                <a:ext cx="438" cy="630"/>
              </a:xfrm>
              <a:custGeom>
                <a:avLst/>
                <a:gdLst>
                  <a:gd name="T0" fmla="*/ 235 w 373"/>
                  <a:gd name="T1" fmla="*/ 86 h 535"/>
                  <a:gd name="T2" fmla="*/ 279 w 373"/>
                  <a:gd name="T3" fmla="*/ 1 h 535"/>
                  <a:gd name="T4" fmla="*/ 278 w 373"/>
                  <a:gd name="T5" fmla="*/ 0 h 535"/>
                  <a:gd name="T6" fmla="*/ 234 w 373"/>
                  <a:gd name="T7" fmla="*/ 85 h 535"/>
                  <a:gd name="T8" fmla="*/ 118 w 373"/>
                  <a:gd name="T9" fmla="*/ 15 h 535"/>
                  <a:gd name="T10" fmla="*/ 118 w 373"/>
                  <a:gd name="T11" fmla="*/ 16 h 535"/>
                  <a:gd name="T12" fmla="*/ 233 w 373"/>
                  <a:gd name="T13" fmla="*/ 86 h 535"/>
                  <a:gd name="T14" fmla="*/ 0 w 373"/>
                  <a:gd name="T15" fmla="*/ 535 h 535"/>
                  <a:gd name="T16" fmla="*/ 1 w 373"/>
                  <a:gd name="T17" fmla="*/ 535 h 535"/>
                  <a:gd name="T18" fmla="*/ 234 w 373"/>
                  <a:gd name="T19" fmla="*/ 87 h 535"/>
                  <a:gd name="T20" fmla="*/ 372 w 373"/>
                  <a:gd name="T21" fmla="*/ 170 h 535"/>
                  <a:gd name="T22" fmla="*/ 373 w 373"/>
                  <a:gd name="T23" fmla="*/ 169 h 535"/>
                  <a:gd name="T24" fmla="*/ 235 w 373"/>
                  <a:gd name="T25" fmla="*/ 86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535">
                    <a:moveTo>
                      <a:pt x="235" y="86"/>
                    </a:moveTo>
                    <a:cubicBezTo>
                      <a:pt x="279" y="1"/>
                      <a:pt x="279" y="1"/>
                      <a:pt x="279" y="1"/>
                    </a:cubicBezTo>
                    <a:cubicBezTo>
                      <a:pt x="279" y="1"/>
                      <a:pt x="278" y="1"/>
                      <a:pt x="278" y="0"/>
                    </a:cubicBezTo>
                    <a:cubicBezTo>
                      <a:pt x="234" y="85"/>
                      <a:pt x="234" y="85"/>
                      <a:pt x="234" y="85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18" y="15"/>
                      <a:pt x="118" y="16"/>
                      <a:pt x="118" y="16"/>
                    </a:cubicBezTo>
                    <a:cubicBezTo>
                      <a:pt x="233" y="86"/>
                      <a:pt x="233" y="86"/>
                      <a:pt x="233" y="86"/>
                    </a:cubicBezTo>
                    <a:cubicBezTo>
                      <a:pt x="0" y="535"/>
                      <a:pt x="0" y="535"/>
                      <a:pt x="0" y="535"/>
                    </a:cubicBezTo>
                    <a:cubicBezTo>
                      <a:pt x="0" y="535"/>
                      <a:pt x="1" y="535"/>
                      <a:pt x="1" y="535"/>
                    </a:cubicBezTo>
                    <a:cubicBezTo>
                      <a:pt x="234" y="87"/>
                      <a:pt x="234" y="87"/>
                      <a:pt x="234" y="87"/>
                    </a:cubicBezTo>
                    <a:cubicBezTo>
                      <a:pt x="372" y="170"/>
                      <a:pt x="372" y="170"/>
                      <a:pt x="372" y="170"/>
                    </a:cubicBezTo>
                    <a:cubicBezTo>
                      <a:pt x="373" y="170"/>
                      <a:pt x="373" y="169"/>
                      <a:pt x="373" y="169"/>
                    </a:cubicBezTo>
                    <a:lnTo>
                      <a:pt x="235" y="86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7062"/>
              <p:cNvSpPr>
                <a:spLocks/>
              </p:cNvSpPr>
              <p:nvPr/>
            </p:nvSpPr>
            <p:spPr bwMode="auto">
              <a:xfrm>
                <a:off x="5638" y="3090"/>
                <a:ext cx="472" cy="333"/>
              </a:xfrm>
              <a:custGeom>
                <a:avLst/>
                <a:gdLst>
                  <a:gd name="T0" fmla="*/ 0 w 401"/>
                  <a:gd name="T1" fmla="*/ 281 h 283"/>
                  <a:gd name="T2" fmla="*/ 0 w 401"/>
                  <a:gd name="T3" fmla="*/ 283 h 283"/>
                  <a:gd name="T4" fmla="*/ 1 w 401"/>
                  <a:gd name="T5" fmla="*/ 283 h 283"/>
                  <a:gd name="T6" fmla="*/ 401 w 401"/>
                  <a:gd name="T7" fmla="*/ 1 h 283"/>
                  <a:gd name="T8" fmla="*/ 400 w 401"/>
                  <a:gd name="T9" fmla="*/ 0 h 283"/>
                  <a:gd name="T10" fmla="*/ 0 w 401"/>
                  <a:gd name="T11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283">
                    <a:moveTo>
                      <a:pt x="0" y="281"/>
                    </a:moveTo>
                    <a:cubicBezTo>
                      <a:pt x="0" y="282"/>
                      <a:pt x="0" y="282"/>
                      <a:pt x="0" y="283"/>
                    </a:cubicBezTo>
                    <a:cubicBezTo>
                      <a:pt x="1" y="283"/>
                      <a:pt x="1" y="283"/>
                      <a:pt x="1" y="283"/>
                    </a:cubicBezTo>
                    <a:cubicBezTo>
                      <a:pt x="401" y="1"/>
                      <a:pt x="401" y="1"/>
                      <a:pt x="401" y="1"/>
                    </a:cubicBezTo>
                    <a:cubicBezTo>
                      <a:pt x="401" y="0"/>
                      <a:pt x="400" y="0"/>
                      <a:pt x="400" y="0"/>
                    </a:cubicBezTo>
                    <a:lnTo>
                      <a:pt x="0" y="281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7063"/>
              <p:cNvSpPr>
                <a:spLocks/>
              </p:cNvSpPr>
              <p:nvPr/>
            </p:nvSpPr>
            <p:spPr bwMode="auto">
              <a:xfrm>
                <a:off x="6664" y="2150"/>
                <a:ext cx="212" cy="420"/>
              </a:xfrm>
              <a:custGeom>
                <a:avLst/>
                <a:gdLst>
                  <a:gd name="T0" fmla="*/ 90 w 180"/>
                  <a:gd name="T1" fmla="*/ 175 h 357"/>
                  <a:gd name="T2" fmla="*/ 94 w 180"/>
                  <a:gd name="T3" fmla="*/ 0 h 357"/>
                  <a:gd name="T4" fmla="*/ 92 w 180"/>
                  <a:gd name="T5" fmla="*/ 0 h 357"/>
                  <a:gd name="T6" fmla="*/ 89 w 180"/>
                  <a:gd name="T7" fmla="*/ 175 h 357"/>
                  <a:gd name="T8" fmla="*/ 0 w 180"/>
                  <a:gd name="T9" fmla="*/ 181 h 357"/>
                  <a:gd name="T10" fmla="*/ 0 w 180"/>
                  <a:gd name="T11" fmla="*/ 182 h 357"/>
                  <a:gd name="T12" fmla="*/ 89 w 180"/>
                  <a:gd name="T13" fmla="*/ 176 h 357"/>
                  <a:gd name="T14" fmla="*/ 85 w 180"/>
                  <a:gd name="T15" fmla="*/ 357 h 357"/>
                  <a:gd name="T16" fmla="*/ 87 w 180"/>
                  <a:gd name="T17" fmla="*/ 357 h 357"/>
                  <a:gd name="T18" fmla="*/ 90 w 180"/>
                  <a:gd name="T19" fmla="*/ 176 h 357"/>
                  <a:gd name="T20" fmla="*/ 179 w 180"/>
                  <a:gd name="T21" fmla="*/ 170 h 357"/>
                  <a:gd name="T22" fmla="*/ 180 w 180"/>
                  <a:gd name="T23" fmla="*/ 169 h 357"/>
                  <a:gd name="T24" fmla="*/ 90 w 180"/>
                  <a:gd name="T25" fmla="*/ 175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357">
                    <a:moveTo>
                      <a:pt x="90" y="175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3" y="0"/>
                      <a:pt x="93" y="0"/>
                      <a:pt x="92" y="0"/>
                    </a:cubicBezTo>
                    <a:cubicBezTo>
                      <a:pt x="89" y="175"/>
                      <a:pt x="89" y="175"/>
                      <a:pt x="89" y="175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1"/>
                      <a:pt x="0" y="182"/>
                      <a:pt x="0" y="182"/>
                    </a:cubicBezTo>
                    <a:cubicBezTo>
                      <a:pt x="89" y="176"/>
                      <a:pt x="89" y="176"/>
                      <a:pt x="89" y="176"/>
                    </a:cubicBezTo>
                    <a:cubicBezTo>
                      <a:pt x="85" y="357"/>
                      <a:pt x="85" y="357"/>
                      <a:pt x="85" y="357"/>
                    </a:cubicBezTo>
                    <a:cubicBezTo>
                      <a:pt x="86" y="357"/>
                      <a:pt x="86" y="357"/>
                      <a:pt x="87" y="357"/>
                    </a:cubicBezTo>
                    <a:cubicBezTo>
                      <a:pt x="90" y="176"/>
                      <a:pt x="90" y="176"/>
                      <a:pt x="90" y="176"/>
                    </a:cubicBezTo>
                    <a:cubicBezTo>
                      <a:pt x="179" y="170"/>
                      <a:pt x="179" y="170"/>
                      <a:pt x="179" y="170"/>
                    </a:cubicBezTo>
                    <a:cubicBezTo>
                      <a:pt x="179" y="170"/>
                      <a:pt x="180" y="169"/>
                      <a:pt x="180" y="169"/>
                    </a:cubicBezTo>
                    <a:lnTo>
                      <a:pt x="90" y="175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7064"/>
              <p:cNvSpPr>
                <a:spLocks/>
              </p:cNvSpPr>
              <p:nvPr/>
            </p:nvSpPr>
            <p:spPr bwMode="auto">
              <a:xfrm>
                <a:off x="6082" y="2404"/>
                <a:ext cx="348" cy="660"/>
              </a:xfrm>
              <a:custGeom>
                <a:avLst/>
                <a:gdLst>
                  <a:gd name="T0" fmla="*/ 114 w 296"/>
                  <a:gd name="T1" fmla="*/ 400 h 561"/>
                  <a:gd name="T2" fmla="*/ 296 w 296"/>
                  <a:gd name="T3" fmla="*/ 1 h 561"/>
                  <a:gd name="T4" fmla="*/ 295 w 296"/>
                  <a:gd name="T5" fmla="*/ 0 h 561"/>
                  <a:gd name="T6" fmla="*/ 113 w 296"/>
                  <a:gd name="T7" fmla="*/ 398 h 561"/>
                  <a:gd name="T8" fmla="*/ 1 w 296"/>
                  <a:gd name="T9" fmla="*/ 222 h 561"/>
                  <a:gd name="T10" fmla="*/ 0 w 296"/>
                  <a:gd name="T11" fmla="*/ 223 h 561"/>
                  <a:gd name="T12" fmla="*/ 112 w 296"/>
                  <a:gd name="T13" fmla="*/ 400 h 561"/>
                  <a:gd name="T14" fmla="*/ 39 w 296"/>
                  <a:gd name="T15" fmla="*/ 560 h 561"/>
                  <a:gd name="T16" fmla="*/ 40 w 296"/>
                  <a:gd name="T17" fmla="*/ 561 h 561"/>
                  <a:gd name="T18" fmla="*/ 113 w 296"/>
                  <a:gd name="T19" fmla="*/ 401 h 561"/>
                  <a:gd name="T20" fmla="*/ 182 w 296"/>
                  <a:gd name="T21" fmla="*/ 511 h 561"/>
                  <a:gd name="T22" fmla="*/ 184 w 296"/>
                  <a:gd name="T23" fmla="*/ 510 h 561"/>
                  <a:gd name="T24" fmla="*/ 114 w 296"/>
                  <a:gd name="T25" fmla="*/ 40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6" h="561">
                    <a:moveTo>
                      <a:pt x="114" y="400"/>
                    </a:moveTo>
                    <a:cubicBezTo>
                      <a:pt x="296" y="1"/>
                      <a:pt x="296" y="1"/>
                      <a:pt x="296" y="1"/>
                    </a:cubicBezTo>
                    <a:cubicBezTo>
                      <a:pt x="296" y="1"/>
                      <a:pt x="295" y="0"/>
                      <a:pt x="295" y="0"/>
                    </a:cubicBezTo>
                    <a:cubicBezTo>
                      <a:pt x="113" y="398"/>
                      <a:pt x="113" y="398"/>
                      <a:pt x="113" y="398"/>
                    </a:cubicBezTo>
                    <a:cubicBezTo>
                      <a:pt x="1" y="222"/>
                      <a:pt x="1" y="222"/>
                      <a:pt x="1" y="222"/>
                    </a:cubicBezTo>
                    <a:cubicBezTo>
                      <a:pt x="1" y="222"/>
                      <a:pt x="0" y="223"/>
                      <a:pt x="0" y="223"/>
                    </a:cubicBezTo>
                    <a:cubicBezTo>
                      <a:pt x="112" y="400"/>
                      <a:pt x="112" y="400"/>
                      <a:pt x="112" y="400"/>
                    </a:cubicBezTo>
                    <a:cubicBezTo>
                      <a:pt x="39" y="560"/>
                      <a:pt x="39" y="560"/>
                      <a:pt x="39" y="560"/>
                    </a:cubicBezTo>
                    <a:cubicBezTo>
                      <a:pt x="39" y="560"/>
                      <a:pt x="40" y="560"/>
                      <a:pt x="40" y="561"/>
                    </a:cubicBezTo>
                    <a:cubicBezTo>
                      <a:pt x="113" y="401"/>
                      <a:pt x="113" y="401"/>
                      <a:pt x="113" y="401"/>
                    </a:cubicBezTo>
                    <a:cubicBezTo>
                      <a:pt x="182" y="511"/>
                      <a:pt x="182" y="511"/>
                      <a:pt x="182" y="511"/>
                    </a:cubicBezTo>
                    <a:cubicBezTo>
                      <a:pt x="183" y="510"/>
                      <a:pt x="183" y="510"/>
                      <a:pt x="184" y="510"/>
                    </a:cubicBezTo>
                    <a:lnTo>
                      <a:pt x="114" y="400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7065"/>
              <p:cNvSpPr>
                <a:spLocks/>
              </p:cNvSpPr>
              <p:nvPr/>
            </p:nvSpPr>
            <p:spPr bwMode="auto">
              <a:xfrm>
                <a:off x="6996" y="1915"/>
                <a:ext cx="38" cy="35"/>
              </a:xfrm>
              <a:custGeom>
                <a:avLst/>
                <a:gdLst>
                  <a:gd name="T0" fmla="*/ 24 w 32"/>
                  <a:gd name="T1" fmla="*/ 28 h 30"/>
                  <a:gd name="T2" fmla="*/ 27 w 32"/>
                  <a:gd name="T3" fmla="*/ 8 h 30"/>
                  <a:gd name="T4" fmla="*/ 8 w 32"/>
                  <a:gd name="T5" fmla="*/ 5 h 30"/>
                  <a:gd name="T6" fmla="*/ 4 w 32"/>
                  <a:gd name="T7" fmla="*/ 24 h 30"/>
                  <a:gd name="T8" fmla="*/ 12 w 32"/>
                  <a:gd name="T9" fmla="*/ 30 h 30"/>
                  <a:gd name="T10" fmla="*/ 14 w 32"/>
                  <a:gd name="T11" fmla="*/ 30 h 30"/>
                  <a:gd name="T12" fmla="*/ 24 w 32"/>
                  <a:gd name="T13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0">
                    <a:moveTo>
                      <a:pt x="24" y="28"/>
                    </a:moveTo>
                    <a:cubicBezTo>
                      <a:pt x="30" y="23"/>
                      <a:pt x="32" y="14"/>
                      <a:pt x="27" y="8"/>
                    </a:cubicBezTo>
                    <a:cubicBezTo>
                      <a:pt x="23" y="2"/>
                      <a:pt x="14" y="0"/>
                      <a:pt x="8" y="5"/>
                    </a:cubicBezTo>
                    <a:cubicBezTo>
                      <a:pt x="1" y="9"/>
                      <a:pt x="0" y="18"/>
                      <a:pt x="4" y="24"/>
                    </a:cubicBezTo>
                    <a:cubicBezTo>
                      <a:pt x="6" y="27"/>
                      <a:pt x="9" y="29"/>
                      <a:pt x="12" y="30"/>
                    </a:cubicBezTo>
                    <a:cubicBezTo>
                      <a:pt x="13" y="30"/>
                      <a:pt x="13" y="30"/>
                      <a:pt x="14" y="30"/>
                    </a:cubicBezTo>
                    <a:cubicBezTo>
                      <a:pt x="17" y="30"/>
                      <a:pt x="21" y="30"/>
                      <a:pt x="24" y="28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7066"/>
              <p:cNvSpPr>
                <a:spLocks/>
              </p:cNvSpPr>
              <p:nvPr/>
            </p:nvSpPr>
            <p:spPr bwMode="auto">
              <a:xfrm>
                <a:off x="7072" y="2172"/>
                <a:ext cx="37" cy="38"/>
              </a:xfrm>
              <a:custGeom>
                <a:avLst/>
                <a:gdLst>
                  <a:gd name="T0" fmla="*/ 26 w 31"/>
                  <a:gd name="T1" fmla="*/ 8 h 32"/>
                  <a:gd name="T2" fmla="*/ 7 w 31"/>
                  <a:gd name="T3" fmla="*/ 4 h 32"/>
                  <a:gd name="T4" fmla="*/ 1 w 31"/>
                  <a:gd name="T5" fmla="*/ 12 h 32"/>
                  <a:gd name="T6" fmla="*/ 1 w 31"/>
                  <a:gd name="T7" fmla="*/ 14 h 32"/>
                  <a:gd name="T8" fmla="*/ 3 w 31"/>
                  <a:gd name="T9" fmla="*/ 24 h 32"/>
                  <a:gd name="T10" fmla="*/ 23 w 31"/>
                  <a:gd name="T11" fmla="*/ 27 h 32"/>
                  <a:gd name="T12" fmla="*/ 26 w 31"/>
                  <a:gd name="T13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2">
                    <a:moveTo>
                      <a:pt x="26" y="8"/>
                    </a:moveTo>
                    <a:cubicBezTo>
                      <a:pt x="22" y="1"/>
                      <a:pt x="13" y="0"/>
                      <a:pt x="7" y="4"/>
                    </a:cubicBezTo>
                    <a:cubicBezTo>
                      <a:pt x="4" y="6"/>
                      <a:pt x="2" y="9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0" y="17"/>
                      <a:pt x="1" y="21"/>
                      <a:pt x="3" y="24"/>
                    </a:cubicBezTo>
                    <a:cubicBezTo>
                      <a:pt x="8" y="30"/>
                      <a:pt x="16" y="32"/>
                      <a:pt x="23" y="27"/>
                    </a:cubicBezTo>
                    <a:cubicBezTo>
                      <a:pt x="29" y="23"/>
                      <a:pt x="31" y="14"/>
                      <a:pt x="26" y="8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7067"/>
              <p:cNvSpPr>
                <a:spLocks/>
              </p:cNvSpPr>
              <p:nvPr/>
            </p:nvSpPr>
            <p:spPr bwMode="auto">
              <a:xfrm>
                <a:off x="6758" y="2115"/>
                <a:ext cx="36" cy="36"/>
              </a:xfrm>
              <a:custGeom>
                <a:avLst/>
                <a:gdLst>
                  <a:gd name="T0" fmla="*/ 24 w 30"/>
                  <a:gd name="T1" fmla="*/ 28 h 31"/>
                  <a:gd name="T2" fmla="*/ 30 w 30"/>
                  <a:gd name="T3" fmla="*/ 15 h 31"/>
                  <a:gd name="T4" fmla="*/ 30 w 30"/>
                  <a:gd name="T5" fmla="*/ 14 h 31"/>
                  <a:gd name="T6" fmla="*/ 27 w 30"/>
                  <a:gd name="T7" fmla="*/ 8 h 31"/>
                  <a:gd name="T8" fmla="*/ 8 w 30"/>
                  <a:gd name="T9" fmla="*/ 5 h 31"/>
                  <a:gd name="T10" fmla="*/ 4 w 30"/>
                  <a:gd name="T11" fmla="*/ 25 h 31"/>
                  <a:gd name="T12" fmla="*/ 12 w 30"/>
                  <a:gd name="T13" fmla="*/ 30 h 31"/>
                  <a:gd name="T14" fmla="*/ 14 w 30"/>
                  <a:gd name="T15" fmla="*/ 30 h 31"/>
                  <a:gd name="T16" fmla="*/ 24 w 30"/>
                  <a:gd name="T17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1">
                    <a:moveTo>
                      <a:pt x="24" y="28"/>
                    </a:moveTo>
                    <a:cubicBezTo>
                      <a:pt x="28" y="25"/>
                      <a:pt x="30" y="20"/>
                      <a:pt x="30" y="15"/>
                    </a:cubicBezTo>
                    <a:cubicBezTo>
                      <a:pt x="30" y="15"/>
                      <a:pt x="30" y="14"/>
                      <a:pt x="30" y="14"/>
                    </a:cubicBezTo>
                    <a:cubicBezTo>
                      <a:pt x="29" y="12"/>
                      <a:pt x="28" y="10"/>
                      <a:pt x="27" y="8"/>
                    </a:cubicBezTo>
                    <a:cubicBezTo>
                      <a:pt x="23" y="2"/>
                      <a:pt x="14" y="0"/>
                      <a:pt x="8" y="5"/>
                    </a:cubicBezTo>
                    <a:cubicBezTo>
                      <a:pt x="1" y="9"/>
                      <a:pt x="0" y="18"/>
                      <a:pt x="4" y="25"/>
                    </a:cubicBezTo>
                    <a:cubicBezTo>
                      <a:pt x="6" y="27"/>
                      <a:pt x="9" y="29"/>
                      <a:pt x="12" y="30"/>
                    </a:cubicBezTo>
                    <a:cubicBezTo>
                      <a:pt x="13" y="30"/>
                      <a:pt x="13" y="30"/>
                      <a:pt x="14" y="30"/>
                    </a:cubicBezTo>
                    <a:cubicBezTo>
                      <a:pt x="17" y="31"/>
                      <a:pt x="21" y="30"/>
                      <a:pt x="24" y="28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7068"/>
              <p:cNvSpPr>
                <a:spLocks/>
              </p:cNvSpPr>
              <p:nvPr/>
            </p:nvSpPr>
            <p:spPr bwMode="auto">
              <a:xfrm>
                <a:off x="6875" y="2336"/>
                <a:ext cx="35" cy="35"/>
              </a:xfrm>
              <a:custGeom>
                <a:avLst/>
                <a:gdLst>
                  <a:gd name="T0" fmla="*/ 6 w 30"/>
                  <a:gd name="T1" fmla="*/ 2 h 30"/>
                  <a:gd name="T2" fmla="*/ 1 w 30"/>
                  <a:gd name="T3" fmla="*/ 11 h 30"/>
                  <a:gd name="T4" fmla="*/ 0 w 30"/>
                  <a:gd name="T5" fmla="*/ 12 h 30"/>
                  <a:gd name="T6" fmla="*/ 3 w 30"/>
                  <a:gd name="T7" fmla="*/ 22 h 30"/>
                  <a:gd name="T8" fmla="*/ 22 w 30"/>
                  <a:gd name="T9" fmla="*/ 25 h 30"/>
                  <a:gd name="T10" fmla="*/ 26 w 30"/>
                  <a:gd name="T11" fmla="*/ 6 h 30"/>
                  <a:gd name="T12" fmla="*/ 16 w 30"/>
                  <a:gd name="T13" fmla="*/ 0 h 30"/>
                  <a:gd name="T14" fmla="*/ 15 w 30"/>
                  <a:gd name="T15" fmla="*/ 0 h 30"/>
                  <a:gd name="T16" fmla="*/ 6 w 30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0">
                    <a:moveTo>
                      <a:pt x="6" y="2"/>
                    </a:moveTo>
                    <a:cubicBezTo>
                      <a:pt x="3" y="4"/>
                      <a:pt x="1" y="7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8"/>
                      <a:pt x="16" y="30"/>
                      <a:pt x="22" y="25"/>
                    </a:cubicBezTo>
                    <a:cubicBezTo>
                      <a:pt x="29" y="21"/>
                      <a:pt x="30" y="12"/>
                      <a:pt x="26" y="6"/>
                    </a:cubicBezTo>
                    <a:cubicBezTo>
                      <a:pt x="24" y="2"/>
                      <a:pt x="20" y="0"/>
                      <a:pt x="16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2" y="0"/>
                      <a:pt x="9" y="1"/>
                      <a:pt x="6" y="2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7069"/>
              <p:cNvSpPr>
                <a:spLocks/>
              </p:cNvSpPr>
              <p:nvPr/>
            </p:nvSpPr>
            <p:spPr bwMode="auto">
              <a:xfrm>
                <a:off x="6629" y="2345"/>
                <a:ext cx="35" cy="37"/>
              </a:xfrm>
              <a:custGeom>
                <a:avLst/>
                <a:gdLst>
                  <a:gd name="T0" fmla="*/ 24 w 30"/>
                  <a:gd name="T1" fmla="*/ 28 h 31"/>
                  <a:gd name="T2" fmla="*/ 30 w 30"/>
                  <a:gd name="T3" fmla="*/ 16 h 31"/>
                  <a:gd name="T4" fmla="*/ 30 w 30"/>
                  <a:gd name="T5" fmla="*/ 15 h 31"/>
                  <a:gd name="T6" fmla="*/ 27 w 30"/>
                  <a:gd name="T7" fmla="*/ 8 h 31"/>
                  <a:gd name="T8" fmla="*/ 8 w 30"/>
                  <a:gd name="T9" fmla="*/ 5 h 31"/>
                  <a:gd name="T10" fmla="*/ 4 w 30"/>
                  <a:gd name="T11" fmla="*/ 24 h 31"/>
                  <a:gd name="T12" fmla="*/ 9 w 30"/>
                  <a:gd name="T13" fmla="*/ 28 h 31"/>
                  <a:gd name="T14" fmla="*/ 10 w 30"/>
                  <a:gd name="T15" fmla="*/ 29 h 31"/>
                  <a:gd name="T16" fmla="*/ 24 w 30"/>
                  <a:gd name="T17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1">
                    <a:moveTo>
                      <a:pt x="24" y="28"/>
                    </a:moveTo>
                    <a:cubicBezTo>
                      <a:pt x="28" y="25"/>
                      <a:pt x="30" y="21"/>
                      <a:pt x="30" y="16"/>
                    </a:cubicBezTo>
                    <a:cubicBezTo>
                      <a:pt x="30" y="16"/>
                      <a:pt x="30" y="15"/>
                      <a:pt x="30" y="15"/>
                    </a:cubicBezTo>
                    <a:cubicBezTo>
                      <a:pt x="30" y="12"/>
                      <a:pt x="29" y="10"/>
                      <a:pt x="27" y="8"/>
                    </a:cubicBezTo>
                    <a:cubicBezTo>
                      <a:pt x="23" y="2"/>
                      <a:pt x="14" y="0"/>
                      <a:pt x="8" y="5"/>
                    </a:cubicBezTo>
                    <a:cubicBezTo>
                      <a:pt x="1" y="9"/>
                      <a:pt x="0" y="18"/>
                      <a:pt x="4" y="24"/>
                    </a:cubicBezTo>
                    <a:cubicBezTo>
                      <a:pt x="6" y="26"/>
                      <a:pt x="7" y="27"/>
                      <a:pt x="9" y="28"/>
                    </a:cubicBezTo>
                    <a:cubicBezTo>
                      <a:pt x="9" y="29"/>
                      <a:pt x="10" y="29"/>
                      <a:pt x="10" y="29"/>
                    </a:cubicBezTo>
                    <a:cubicBezTo>
                      <a:pt x="15" y="31"/>
                      <a:pt x="20" y="31"/>
                      <a:pt x="24" y="28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7070"/>
              <p:cNvSpPr>
                <a:spLocks/>
              </p:cNvSpPr>
              <p:nvPr/>
            </p:nvSpPr>
            <p:spPr bwMode="auto">
              <a:xfrm>
                <a:off x="6748" y="2570"/>
                <a:ext cx="36" cy="35"/>
              </a:xfrm>
              <a:custGeom>
                <a:avLst/>
                <a:gdLst>
                  <a:gd name="T0" fmla="*/ 14 w 31"/>
                  <a:gd name="T1" fmla="*/ 0 h 30"/>
                  <a:gd name="T2" fmla="*/ 7 w 31"/>
                  <a:gd name="T3" fmla="*/ 2 h 30"/>
                  <a:gd name="T4" fmla="*/ 3 w 31"/>
                  <a:gd name="T5" fmla="*/ 6 h 30"/>
                  <a:gd name="T6" fmla="*/ 2 w 31"/>
                  <a:gd name="T7" fmla="*/ 7 h 30"/>
                  <a:gd name="T8" fmla="*/ 3 w 31"/>
                  <a:gd name="T9" fmla="*/ 22 h 30"/>
                  <a:gd name="T10" fmla="*/ 23 w 31"/>
                  <a:gd name="T11" fmla="*/ 25 h 30"/>
                  <a:gd name="T12" fmla="*/ 26 w 31"/>
                  <a:gd name="T13" fmla="*/ 6 h 30"/>
                  <a:gd name="T14" fmla="*/ 16 w 31"/>
                  <a:gd name="T15" fmla="*/ 0 h 30"/>
                  <a:gd name="T16" fmla="*/ 14 w 31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30">
                    <a:moveTo>
                      <a:pt x="14" y="0"/>
                    </a:moveTo>
                    <a:cubicBezTo>
                      <a:pt x="12" y="0"/>
                      <a:pt x="9" y="1"/>
                      <a:pt x="7" y="2"/>
                    </a:cubicBezTo>
                    <a:cubicBezTo>
                      <a:pt x="5" y="3"/>
                      <a:pt x="4" y="4"/>
                      <a:pt x="3" y="6"/>
                    </a:cubicBezTo>
                    <a:cubicBezTo>
                      <a:pt x="3" y="6"/>
                      <a:pt x="3" y="7"/>
                      <a:pt x="2" y="7"/>
                    </a:cubicBezTo>
                    <a:cubicBezTo>
                      <a:pt x="0" y="12"/>
                      <a:pt x="0" y="17"/>
                      <a:pt x="3" y="22"/>
                    </a:cubicBezTo>
                    <a:cubicBezTo>
                      <a:pt x="8" y="28"/>
                      <a:pt x="17" y="30"/>
                      <a:pt x="23" y="25"/>
                    </a:cubicBezTo>
                    <a:cubicBezTo>
                      <a:pt x="29" y="21"/>
                      <a:pt x="31" y="12"/>
                      <a:pt x="26" y="6"/>
                    </a:cubicBezTo>
                    <a:cubicBezTo>
                      <a:pt x="24" y="2"/>
                      <a:pt x="20" y="0"/>
                      <a:pt x="16" y="0"/>
                    </a:cubicBezTo>
                    <a:cubicBezTo>
                      <a:pt x="15" y="0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7071"/>
              <p:cNvSpPr>
                <a:spLocks/>
              </p:cNvSpPr>
              <p:nvPr/>
            </p:nvSpPr>
            <p:spPr bwMode="auto">
              <a:xfrm>
                <a:off x="6417" y="2371"/>
                <a:ext cx="37" cy="36"/>
              </a:xfrm>
              <a:custGeom>
                <a:avLst/>
                <a:gdLst>
                  <a:gd name="T0" fmla="*/ 24 w 31"/>
                  <a:gd name="T1" fmla="*/ 27 h 30"/>
                  <a:gd name="T2" fmla="*/ 29 w 31"/>
                  <a:gd name="T3" fmla="*/ 22 h 30"/>
                  <a:gd name="T4" fmla="*/ 29 w 31"/>
                  <a:gd name="T5" fmla="*/ 21 h 30"/>
                  <a:gd name="T6" fmla="*/ 28 w 31"/>
                  <a:gd name="T7" fmla="*/ 8 h 30"/>
                  <a:gd name="T8" fmla="*/ 8 w 31"/>
                  <a:gd name="T9" fmla="*/ 4 h 30"/>
                  <a:gd name="T10" fmla="*/ 5 w 31"/>
                  <a:gd name="T11" fmla="*/ 24 h 30"/>
                  <a:gd name="T12" fmla="*/ 10 w 31"/>
                  <a:gd name="T13" fmla="*/ 28 h 30"/>
                  <a:gd name="T14" fmla="*/ 11 w 31"/>
                  <a:gd name="T15" fmla="*/ 29 h 30"/>
                  <a:gd name="T16" fmla="*/ 24 w 31"/>
                  <a:gd name="T17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30">
                    <a:moveTo>
                      <a:pt x="24" y="27"/>
                    </a:moveTo>
                    <a:cubicBezTo>
                      <a:pt x="26" y="26"/>
                      <a:pt x="28" y="24"/>
                      <a:pt x="29" y="22"/>
                    </a:cubicBezTo>
                    <a:cubicBezTo>
                      <a:pt x="29" y="22"/>
                      <a:pt x="29" y="21"/>
                      <a:pt x="29" y="21"/>
                    </a:cubicBezTo>
                    <a:cubicBezTo>
                      <a:pt x="31" y="17"/>
                      <a:pt x="31" y="12"/>
                      <a:pt x="28" y="8"/>
                    </a:cubicBezTo>
                    <a:cubicBezTo>
                      <a:pt x="23" y="1"/>
                      <a:pt x="15" y="0"/>
                      <a:pt x="8" y="4"/>
                    </a:cubicBezTo>
                    <a:cubicBezTo>
                      <a:pt x="2" y="9"/>
                      <a:pt x="0" y="17"/>
                      <a:pt x="5" y="24"/>
                    </a:cubicBezTo>
                    <a:cubicBezTo>
                      <a:pt x="6" y="26"/>
                      <a:pt x="8" y="27"/>
                      <a:pt x="10" y="28"/>
                    </a:cubicBezTo>
                    <a:cubicBezTo>
                      <a:pt x="10" y="28"/>
                      <a:pt x="11" y="29"/>
                      <a:pt x="11" y="29"/>
                    </a:cubicBezTo>
                    <a:cubicBezTo>
                      <a:pt x="15" y="30"/>
                      <a:pt x="20" y="30"/>
                      <a:pt x="24" y="27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7072"/>
              <p:cNvSpPr>
                <a:spLocks/>
              </p:cNvSpPr>
              <p:nvPr/>
            </p:nvSpPr>
            <p:spPr bwMode="auto">
              <a:xfrm>
                <a:off x="6283" y="3003"/>
                <a:ext cx="38" cy="37"/>
              </a:xfrm>
              <a:custGeom>
                <a:avLst/>
                <a:gdLst>
                  <a:gd name="T0" fmla="*/ 25 w 32"/>
                  <a:gd name="T1" fmla="*/ 4 h 31"/>
                  <a:gd name="T2" fmla="*/ 13 w 32"/>
                  <a:gd name="T3" fmla="*/ 1 h 31"/>
                  <a:gd name="T4" fmla="*/ 11 w 32"/>
                  <a:gd name="T5" fmla="*/ 2 h 31"/>
                  <a:gd name="T6" fmla="*/ 8 w 32"/>
                  <a:gd name="T7" fmla="*/ 3 h 31"/>
                  <a:gd name="T8" fmla="*/ 5 w 32"/>
                  <a:gd name="T9" fmla="*/ 23 h 31"/>
                  <a:gd name="T10" fmla="*/ 24 w 32"/>
                  <a:gd name="T11" fmla="*/ 26 h 31"/>
                  <a:gd name="T12" fmla="*/ 28 w 32"/>
                  <a:gd name="T13" fmla="*/ 7 h 31"/>
                  <a:gd name="T14" fmla="*/ 26 w 32"/>
                  <a:gd name="T15" fmla="*/ 4 h 31"/>
                  <a:gd name="T16" fmla="*/ 25 w 32"/>
                  <a:gd name="T17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1">
                    <a:moveTo>
                      <a:pt x="25" y="4"/>
                    </a:moveTo>
                    <a:cubicBezTo>
                      <a:pt x="21" y="1"/>
                      <a:pt x="17" y="0"/>
                      <a:pt x="13" y="1"/>
                    </a:cubicBezTo>
                    <a:cubicBezTo>
                      <a:pt x="12" y="1"/>
                      <a:pt x="12" y="1"/>
                      <a:pt x="11" y="2"/>
                    </a:cubicBezTo>
                    <a:cubicBezTo>
                      <a:pt x="10" y="2"/>
                      <a:pt x="9" y="2"/>
                      <a:pt x="8" y="3"/>
                    </a:cubicBezTo>
                    <a:cubicBezTo>
                      <a:pt x="2" y="8"/>
                      <a:pt x="0" y="16"/>
                      <a:pt x="5" y="23"/>
                    </a:cubicBezTo>
                    <a:cubicBezTo>
                      <a:pt x="9" y="29"/>
                      <a:pt x="18" y="31"/>
                      <a:pt x="24" y="26"/>
                    </a:cubicBezTo>
                    <a:cubicBezTo>
                      <a:pt x="31" y="22"/>
                      <a:pt x="32" y="13"/>
                      <a:pt x="28" y="7"/>
                    </a:cubicBezTo>
                    <a:cubicBezTo>
                      <a:pt x="27" y="6"/>
                      <a:pt x="27" y="5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7073"/>
              <p:cNvSpPr>
                <a:spLocks/>
              </p:cNvSpPr>
              <p:nvPr/>
            </p:nvSpPr>
            <p:spPr bwMode="auto">
              <a:xfrm>
                <a:off x="6100" y="3058"/>
                <a:ext cx="37" cy="36"/>
              </a:xfrm>
              <a:custGeom>
                <a:avLst/>
                <a:gdLst>
                  <a:gd name="T0" fmla="*/ 8 w 32"/>
                  <a:gd name="T1" fmla="*/ 4 h 30"/>
                  <a:gd name="T2" fmla="*/ 4 w 32"/>
                  <a:gd name="T3" fmla="*/ 23 h 30"/>
                  <a:gd name="T4" fmla="*/ 8 w 32"/>
                  <a:gd name="T5" fmla="*/ 27 h 30"/>
                  <a:gd name="T6" fmla="*/ 9 w 32"/>
                  <a:gd name="T7" fmla="*/ 28 h 30"/>
                  <a:gd name="T8" fmla="*/ 24 w 32"/>
                  <a:gd name="T9" fmla="*/ 27 h 30"/>
                  <a:gd name="T10" fmla="*/ 27 w 32"/>
                  <a:gd name="T11" fmla="*/ 7 h 30"/>
                  <a:gd name="T12" fmla="*/ 25 w 32"/>
                  <a:gd name="T13" fmla="*/ 5 h 30"/>
                  <a:gd name="T14" fmla="*/ 24 w 32"/>
                  <a:gd name="T15" fmla="*/ 4 h 30"/>
                  <a:gd name="T16" fmla="*/ 8 w 32"/>
                  <a:gd name="T17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0">
                    <a:moveTo>
                      <a:pt x="8" y="4"/>
                    </a:moveTo>
                    <a:cubicBezTo>
                      <a:pt x="1" y="8"/>
                      <a:pt x="0" y="17"/>
                      <a:pt x="4" y="23"/>
                    </a:cubicBezTo>
                    <a:cubicBezTo>
                      <a:pt x="5" y="25"/>
                      <a:pt x="6" y="26"/>
                      <a:pt x="8" y="27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14" y="30"/>
                      <a:pt x="19" y="30"/>
                      <a:pt x="24" y="27"/>
                    </a:cubicBezTo>
                    <a:cubicBezTo>
                      <a:pt x="30" y="22"/>
                      <a:pt x="32" y="13"/>
                      <a:pt x="27" y="7"/>
                    </a:cubicBezTo>
                    <a:cubicBezTo>
                      <a:pt x="27" y="6"/>
                      <a:pt x="26" y="5"/>
                      <a:pt x="25" y="5"/>
                    </a:cubicBezTo>
                    <a:cubicBezTo>
                      <a:pt x="25" y="4"/>
                      <a:pt x="24" y="4"/>
                      <a:pt x="24" y="4"/>
                    </a:cubicBezTo>
                    <a:cubicBezTo>
                      <a:pt x="19" y="0"/>
                      <a:pt x="13" y="0"/>
                      <a:pt x="8" y="4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7074"/>
              <p:cNvSpPr>
                <a:spLocks/>
              </p:cNvSpPr>
              <p:nvPr/>
            </p:nvSpPr>
            <p:spPr bwMode="auto">
              <a:xfrm>
                <a:off x="6051" y="2636"/>
                <a:ext cx="37" cy="38"/>
              </a:xfrm>
              <a:custGeom>
                <a:avLst/>
                <a:gdLst>
                  <a:gd name="T0" fmla="*/ 27 w 31"/>
                  <a:gd name="T1" fmla="*/ 25 h 32"/>
                  <a:gd name="T2" fmla="*/ 28 w 31"/>
                  <a:gd name="T3" fmla="*/ 8 h 32"/>
                  <a:gd name="T4" fmla="*/ 8 w 31"/>
                  <a:gd name="T5" fmla="*/ 5 h 32"/>
                  <a:gd name="T6" fmla="*/ 5 w 31"/>
                  <a:gd name="T7" fmla="*/ 24 h 32"/>
                  <a:gd name="T8" fmla="*/ 24 w 31"/>
                  <a:gd name="T9" fmla="*/ 28 h 32"/>
                  <a:gd name="T10" fmla="*/ 26 w 31"/>
                  <a:gd name="T11" fmla="*/ 26 h 32"/>
                  <a:gd name="T12" fmla="*/ 27 w 31"/>
                  <a:gd name="T13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2">
                    <a:moveTo>
                      <a:pt x="27" y="25"/>
                    </a:moveTo>
                    <a:cubicBezTo>
                      <a:pt x="31" y="20"/>
                      <a:pt x="31" y="13"/>
                      <a:pt x="28" y="8"/>
                    </a:cubicBezTo>
                    <a:cubicBezTo>
                      <a:pt x="23" y="2"/>
                      <a:pt x="14" y="0"/>
                      <a:pt x="8" y="5"/>
                    </a:cubicBezTo>
                    <a:cubicBezTo>
                      <a:pt x="2" y="9"/>
                      <a:pt x="0" y="18"/>
                      <a:pt x="5" y="24"/>
                    </a:cubicBezTo>
                    <a:cubicBezTo>
                      <a:pt x="9" y="31"/>
                      <a:pt x="18" y="32"/>
                      <a:pt x="24" y="28"/>
                    </a:cubicBezTo>
                    <a:cubicBezTo>
                      <a:pt x="25" y="27"/>
                      <a:pt x="25" y="27"/>
                      <a:pt x="26" y="26"/>
                    </a:cubicBezTo>
                    <a:cubicBezTo>
                      <a:pt x="26" y="26"/>
                      <a:pt x="27" y="25"/>
                      <a:pt x="27" y="25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075"/>
              <p:cNvSpPr>
                <a:spLocks/>
              </p:cNvSpPr>
              <p:nvPr/>
            </p:nvSpPr>
            <p:spPr bwMode="auto">
              <a:xfrm>
                <a:off x="5607" y="3414"/>
                <a:ext cx="37" cy="37"/>
              </a:xfrm>
              <a:custGeom>
                <a:avLst/>
                <a:gdLst>
                  <a:gd name="T0" fmla="*/ 27 w 32"/>
                  <a:gd name="T1" fmla="*/ 6 h 32"/>
                  <a:gd name="T2" fmla="*/ 8 w 32"/>
                  <a:gd name="T3" fmla="*/ 4 h 32"/>
                  <a:gd name="T4" fmla="*/ 4 w 32"/>
                  <a:gd name="T5" fmla="*/ 24 h 32"/>
                  <a:gd name="T6" fmla="*/ 24 w 32"/>
                  <a:gd name="T7" fmla="*/ 27 h 32"/>
                  <a:gd name="T8" fmla="*/ 28 w 32"/>
                  <a:gd name="T9" fmla="*/ 8 h 32"/>
                  <a:gd name="T10" fmla="*/ 27 w 32"/>
                  <a:gd name="T11" fmla="*/ 8 h 32"/>
                  <a:gd name="T12" fmla="*/ 27 w 32"/>
                  <a:gd name="T13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2">
                    <a:moveTo>
                      <a:pt x="27" y="6"/>
                    </a:moveTo>
                    <a:cubicBezTo>
                      <a:pt x="22" y="1"/>
                      <a:pt x="14" y="0"/>
                      <a:pt x="8" y="4"/>
                    </a:cubicBezTo>
                    <a:cubicBezTo>
                      <a:pt x="1" y="8"/>
                      <a:pt x="0" y="17"/>
                      <a:pt x="4" y="24"/>
                    </a:cubicBezTo>
                    <a:cubicBezTo>
                      <a:pt x="9" y="30"/>
                      <a:pt x="18" y="32"/>
                      <a:pt x="24" y="27"/>
                    </a:cubicBezTo>
                    <a:cubicBezTo>
                      <a:pt x="30" y="23"/>
                      <a:pt x="32" y="14"/>
                      <a:pt x="28" y="8"/>
                    </a:cubicBezTo>
                    <a:cubicBezTo>
                      <a:pt x="28" y="8"/>
                      <a:pt x="28" y="8"/>
                      <a:pt x="27" y="8"/>
                    </a:cubicBezTo>
                    <a:cubicBezTo>
                      <a:pt x="27" y="7"/>
                      <a:pt x="27" y="7"/>
                      <a:pt x="27" y="6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076"/>
              <p:cNvSpPr>
                <a:spLocks/>
              </p:cNvSpPr>
              <p:nvPr/>
            </p:nvSpPr>
            <p:spPr bwMode="auto">
              <a:xfrm>
                <a:off x="4960" y="3468"/>
                <a:ext cx="3" cy="13"/>
              </a:xfrm>
              <a:custGeom>
                <a:avLst/>
                <a:gdLst>
                  <a:gd name="T0" fmla="*/ 0 w 3"/>
                  <a:gd name="T1" fmla="*/ 11 h 11"/>
                  <a:gd name="T2" fmla="*/ 3 w 3"/>
                  <a:gd name="T3" fmla="*/ 11 h 11"/>
                  <a:gd name="T4" fmla="*/ 2 w 3"/>
                  <a:gd name="T5" fmla="*/ 0 h 11"/>
                  <a:gd name="T6" fmla="*/ 0 w 3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1">
                    <a:moveTo>
                      <a:pt x="0" y="11"/>
                    </a:moveTo>
                    <a:cubicBezTo>
                      <a:pt x="1" y="11"/>
                      <a:pt x="2" y="11"/>
                      <a:pt x="3" y="1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7077"/>
              <p:cNvSpPr>
                <a:spLocks/>
              </p:cNvSpPr>
              <p:nvPr/>
            </p:nvSpPr>
            <p:spPr bwMode="auto">
              <a:xfrm>
                <a:off x="3890" y="2431"/>
                <a:ext cx="1053" cy="1059"/>
              </a:xfrm>
              <a:custGeom>
                <a:avLst/>
                <a:gdLst>
                  <a:gd name="T0" fmla="*/ 893 w 895"/>
                  <a:gd name="T1" fmla="*/ 900 h 900"/>
                  <a:gd name="T2" fmla="*/ 895 w 895"/>
                  <a:gd name="T3" fmla="*/ 899 h 900"/>
                  <a:gd name="T4" fmla="*/ 2 w 895"/>
                  <a:gd name="T5" fmla="*/ 0 h 900"/>
                  <a:gd name="T6" fmla="*/ 0 w 895"/>
                  <a:gd name="T7" fmla="*/ 2 h 900"/>
                  <a:gd name="T8" fmla="*/ 893 w 895"/>
                  <a:gd name="T9" fmla="*/ 900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5" h="900">
                    <a:moveTo>
                      <a:pt x="893" y="900"/>
                    </a:moveTo>
                    <a:cubicBezTo>
                      <a:pt x="894" y="900"/>
                      <a:pt x="894" y="899"/>
                      <a:pt x="895" y="899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2"/>
                    </a:cubicBezTo>
                    <a:lnTo>
                      <a:pt x="893" y="900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7078"/>
              <p:cNvSpPr>
                <a:spLocks/>
              </p:cNvSpPr>
              <p:nvPr/>
            </p:nvSpPr>
            <p:spPr bwMode="auto">
              <a:xfrm>
                <a:off x="4293" y="1950"/>
                <a:ext cx="661" cy="1532"/>
              </a:xfrm>
              <a:custGeom>
                <a:avLst/>
                <a:gdLst>
                  <a:gd name="T0" fmla="*/ 562 w 562"/>
                  <a:gd name="T1" fmla="*/ 1302 h 1302"/>
                  <a:gd name="T2" fmla="*/ 2 w 562"/>
                  <a:gd name="T3" fmla="*/ 0 h 1302"/>
                  <a:gd name="T4" fmla="*/ 0 w 562"/>
                  <a:gd name="T5" fmla="*/ 1 h 1302"/>
                  <a:gd name="T6" fmla="*/ 0 w 562"/>
                  <a:gd name="T7" fmla="*/ 1 h 1302"/>
                  <a:gd name="T8" fmla="*/ 560 w 562"/>
                  <a:gd name="T9" fmla="*/ 1302 h 1302"/>
                  <a:gd name="T10" fmla="*/ 560 w 562"/>
                  <a:gd name="T11" fmla="*/ 1302 h 1302"/>
                  <a:gd name="T12" fmla="*/ 562 w 562"/>
                  <a:gd name="T13" fmla="*/ 1302 h 1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2" h="1302">
                    <a:moveTo>
                      <a:pt x="562" y="1302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60" y="1302"/>
                      <a:pt x="560" y="1302"/>
                      <a:pt x="560" y="1302"/>
                    </a:cubicBezTo>
                    <a:cubicBezTo>
                      <a:pt x="560" y="1302"/>
                      <a:pt x="560" y="1302"/>
                      <a:pt x="560" y="1302"/>
                    </a:cubicBezTo>
                    <a:cubicBezTo>
                      <a:pt x="561" y="1302"/>
                      <a:pt x="562" y="1302"/>
                      <a:pt x="562" y="1302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7079"/>
              <p:cNvSpPr>
                <a:spLocks/>
              </p:cNvSpPr>
              <p:nvPr/>
            </p:nvSpPr>
            <p:spPr bwMode="auto">
              <a:xfrm>
                <a:off x="4844" y="2480"/>
                <a:ext cx="272" cy="1001"/>
              </a:xfrm>
              <a:custGeom>
                <a:avLst/>
                <a:gdLst>
                  <a:gd name="T0" fmla="*/ 100 w 231"/>
                  <a:gd name="T1" fmla="*/ 840 h 851"/>
                  <a:gd name="T2" fmla="*/ 101 w 231"/>
                  <a:gd name="T3" fmla="*/ 851 h 851"/>
                  <a:gd name="T4" fmla="*/ 103 w 231"/>
                  <a:gd name="T5" fmla="*/ 851 h 851"/>
                  <a:gd name="T6" fmla="*/ 101 w 231"/>
                  <a:gd name="T7" fmla="*/ 832 h 851"/>
                  <a:gd name="T8" fmla="*/ 231 w 231"/>
                  <a:gd name="T9" fmla="*/ 0 h 851"/>
                  <a:gd name="T10" fmla="*/ 229 w 231"/>
                  <a:gd name="T11" fmla="*/ 0 h 851"/>
                  <a:gd name="T12" fmla="*/ 100 w 231"/>
                  <a:gd name="T13" fmla="*/ 824 h 851"/>
                  <a:gd name="T14" fmla="*/ 2 w 231"/>
                  <a:gd name="T15" fmla="*/ 1 h 851"/>
                  <a:gd name="T16" fmla="*/ 0 w 231"/>
                  <a:gd name="T17" fmla="*/ 1 h 851"/>
                  <a:gd name="T18" fmla="*/ 99 w 231"/>
                  <a:gd name="T19" fmla="*/ 832 h 851"/>
                  <a:gd name="T20" fmla="*/ 96 w 231"/>
                  <a:gd name="T21" fmla="*/ 851 h 851"/>
                  <a:gd name="T22" fmla="*/ 98 w 231"/>
                  <a:gd name="T23" fmla="*/ 851 h 851"/>
                  <a:gd name="T24" fmla="*/ 100 w 231"/>
                  <a:gd name="T25" fmla="*/ 840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1" h="851">
                    <a:moveTo>
                      <a:pt x="100" y="840"/>
                    </a:moveTo>
                    <a:cubicBezTo>
                      <a:pt x="101" y="851"/>
                      <a:pt x="101" y="851"/>
                      <a:pt x="101" y="851"/>
                    </a:cubicBezTo>
                    <a:cubicBezTo>
                      <a:pt x="102" y="851"/>
                      <a:pt x="103" y="851"/>
                      <a:pt x="103" y="851"/>
                    </a:cubicBezTo>
                    <a:cubicBezTo>
                      <a:pt x="101" y="832"/>
                      <a:pt x="101" y="832"/>
                      <a:pt x="101" y="832"/>
                    </a:cubicBezTo>
                    <a:cubicBezTo>
                      <a:pt x="231" y="0"/>
                      <a:pt x="231" y="0"/>
                      <a:pt x="231" y="0"/>
                    </a:cubicBezTo>
                    <a:cubicBezTo>
                      <a:pt x="230" y="0"/>
                      <a:pt x="230" y="0"/>
                      <a:pt x="229" y="0"/>
                    </a:cubicBezTo>
                    <a:cubicBezTo>
                      <a:pt x="100" y="824"/>
                      <a:pt x="100" y="824"/>
                      <a:pt x="100" y="82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99" y="832"/>
                      <a:pt x="99" y="832"/>
                      <a:pt x="99" y="832"/>
                    </a:cubicBezTo>
                    <a:cubicBezTo>
                      <a:pt x="96" y="851"/>
                      <a:pt x="96" y="851"/>
                      <a:pt x="96" y="851"/>
                    </a:cubicBezTo>
                    <a:cubicBezTo>
                      <a:pt x="97" y="851"/>
                      <a:pt x="97" y="851"/>
                      <a:pt x="98" y="851"/>
                    </a:cubicBezTo>
                    <a:lnTo>
                      <a:pt x="100" y="840"/>
                    </a:ln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7080"/>
              <p:cNvSpPr>
                <a:spLocks/>
              </p:cNvSpPr>
              <p:nvPr/>
            </p:nvSpPr>
            <p:spPr bwMode="auto">
              <a:xfrm>
                <a:off x="4935" y="3481"/>
                <a:ext cx="53" cy="51"/>
              </a:xfrm>
              <a:custGeom>
                <a:avLst/>
                <a:gdLst>
                  <a:gd name="T0" fmla="*/ 2 w 45"/>
                  <a:gd name="T1" fmla="*/ 28 h 44"/>
                  <a:gd name="T2" fmla="*/ 29 w 45"/>
                  <a:gd name="T3" fmla="*/ 40 h 44"/>
                  <a:gd name="T4" fmla="*/ 41 w 45"/>
                  <a:gd name="T5" fmla="*/ 12 h 44"/>
                  <a:gd name="T6" fmla="*/ 26 w 45"/>
                  <a:gd name="T7" fmla="*/ 0 h 44"/>
                  <a:gd name="T8" fmla="*/ 24 w 45"/>
                  <a:gd name="T9" fmla="*/ 0 h 44"/>
                  <a:gd name="T10" fmla="*/ 21 w 45"/>
                  <a:gd name="T11" fmla="*/ 0 h 44"/>
                  <a:gd name="T12" fmla="*/ 19 w 45"/>
                  <a:gd name="T13" fmla="*/ 0 h 44"/>
                  <a:gd name="T14" fmla="*/ 16 w 45"/>
                  <a:gd name="T15" fmla="*/ 1 h 44"/>
                  <a:gd name="T16" fmla="*/ 14 w 45"/>
                  <a:gd name="T17" fmla="*/ 1 h 44"/>
                  <a:gd name="T18" fmla="*/ 14 w 45"/>
                  <a:gd name="T19" fmla="*/ 1 h 44"/>
                  <a:gd name="T20" fmla="*/ 7 w 45"/>
                  <a:gd name="T21" fmla="*/ 7 h 44"/>
                  <a:gd name="T22" fmla="*/ 5 w 45"/>
                  <a:gd name="T23" fmla="*/ 8 h 44"/>
                  <a:gd name="T24" fmla="*/ 2 w 45"/>
                  <a:gd name="T25" fmla="*/ 2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" h="44">
                    <a:moveTo>
                      <a:pt x="2" y="28"/>
                    </a:moveTo>
                    <a:cubicBezTo>
                      <a:pt x="6" y="39"/>
                      <a:pt x="18" y="44"/>
                      <a:pt x="29" y="40"/>
                    </a:cubicBezTo>
                    <a:cubicBezTo>
                      <a:pt x="39" y="35"/>
                      <a:pt x="45" y="23"/>
                      <a:pt x="41" y="12"/>
                    </a:cubicBezTo>
                    <a:cubicBezTo>
                      <a:pt x="38" y="6"/>
                      <a:pt x="33" y="2"/>
                      <a:pt x="26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8" y="0"/>
                      <a:pt x="17" y="0"/>
                      <a:pt x="16" y="1"/>
                    </a:cubicBezTo>
                    <a:cubicBezTo>
                      <a:pt x="16" y="1"/>
                      <a:pt x="15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1" y="2"/>
                      <a:pt x="9" y="4"/>
                      <a:pt x="7" y="7"/>
                    </a:cubicBezTo>
                    <a:cubicBezTo>
                      <a:pt x="6" y="7"/>
                      <a:pt x="6" y="8"/>
                      <a:pt x="5" y="8"/>
                    </a:cubicBezTo>
                    <a:cubicBezTo>
                      <a:pt x="1" y="14"/>
                      <a:pt x="0" y="22"/>
                      <a:pt x="2" y="28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7081"/>
              <p:cNvSpPr>
                <a:spLocks/>
              </p:cNvSpPr>
              <p:nvPr/>
            </p:nvSpPr>
            <p:spPr bwMode="auto">
              <a:xfrm>
                <a:off x="3847" y="2388"/>
                <a:ext cx="54" cy="55"/>
              </a:xfrm>
              <a:custGeom>
                <a:avLst/>
                <a:gdLst>
                  <a:gd name="T0" fmla="*/ 5 w 46"/>
                  <a:gd name="T1" fmla="*/ 32 h 47"/>
                  <a:gd name="T2" fmla="*/ 31 w 46"/>
                  <a:gd name="T3" fmla="*/ 43 h 47"/>
                  <a:gd name="T4" fmla="*/ 37 w 46"/>
                  <a:gd name="T5" fmla="*/ 39 h 47"/>
                  <a:gd name="T6" fmla="*/ 39 w 46"/>
                  <a:gd name="T7" fmla="*/ 37 h 47"/>
                  <a:gd name="T8" fmla="*/ 43 w 46"/>
                  <a:gd name="T9" fmla="*/ 16 h 47"/>
                  <a:gd name="T10" fmla="*/ 16 w 46"/>
                  <a:gd name="T11" fmla="*/ 5 h 47"/>
                  <a:gd name="T12" fmla="*/ 5 w 46"/>
                  <a:gd name="T13" fmla="*/ 3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47">
                    <a:moveTo>
                      <a:pt x="5" y="32"/>
                    </a:moveTo>
                    <a:cubicBezTo>
                      <a:pt x="9" y="42"/>
                      <a:pt x="20" y="47"/>
                      <a:pt x="31" y="43"/>
                    </a:cubicBezTo>
                    <a:cubicBezTo>
                      <a:pt x="33" y="42"/>
                      <a:pt x="35" y="41"/>
                      <a:pt x="37" y="39"/>
                    </a:cubicBezTo>
                    <a:cubicBezTo>
                      <a:pt x="38" y="39"/>
                      <a:pt x="38" y="38"/>
                      <a:pt x="39" y="37"/>
                    </a:cubicBezTo>
                    <a:cubicBezTo>
                      <a:pt x="44" y="32"/>
                      <a:pt x="46" y="23"/>
                      <a:pt x="43" y="16"/>
                    </a:cubicBezTo>
                    <a:cubicBezTo>
                      <a:pt x="39" y="5"/>
                      <a:pt x="27" y="0"/>
                      <a:pt x="16" y="5"/>
                    </a:cubicBezTo>
                    <a:cubicBezTo>
                      <a:pt x="6" y="9"/>
                      <a:pt x="0" y="21"/>
                      <a:pt x="5" y="32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7082"/>
              <p:cNvSpPr>
                <a:spLocks/>
              </p:cNvSpPr>
              <p:nvPr/>
            </p:nvSpPr>
            <p:spPr bwMode="auto">
              <a:xfrm>
                <a:off x="4257" y="1901"/>
                <a:ext cx="54" cy="55"/>
              </a:xfrm>
              <a:custGeom>
                <a:avLst/>
                <a:gdLst>
                  <a:gd name="T0" fmla="*/ 32 w 46"/>
                  <a:gd name="T1" fmla="*/ 42 h 47"/>
                  <a:gd name="T2" fmla="*/ 42 w 46"/>
                  <a:gd name="T3" fmla="*/ 16 h 47"/>
                  <a:gd name="T4" fmla="*/ 16 w 46"/>
                  <a:gd name="T5" fmla="*/ 4 h 47"/>
                  <a:gd name="T6" fmla="*/ 4 w 46"/>
                  <a:gd name="T7" fmla="*/ 31 h 47"/>
                  <a:gd name="T8" fmla="*/ 30 w 46"/>
                  <a:gd name="T9" fmla="*/ 43 h 47"/>
                  <a:gd name="T10" fmla="*/ 30 w 46"/>
                  <a:gd name="T11" fmla="*/ 43 h 47"/>
                  <a:gd name="T12" fmla="*/ 32 w 46"/>
                  <a:gd name="T13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47">
                    <a:moveTo>
                      <a:pt x="32" y="42"/>
                    </a:moveTo>
                    <a:cubicBezTo>
                      <a:pt x="42" y="37"/>
                      <a:pt x="46" y="26"/>
                      <a:pt x="42" y="16"/>
                    </a:cubicBezTo>
                    <a:cubicBezTo>
                      <a:pt x="38" y="5"/>
                      <a:pt x="26" y="0"/>
                      <a:pt x="16" y="4"/>
                    </a:cubicBezTo>
                    <a:cubicBezTo>
                      <a:pt x="5" y="9"/>
                      <a:pt x="0" y="21"/>
                      <a:pt x="4" y="31"/>
                    </a:cubicBezTo>
                    <a:cubicBezTo>
                      <a:pt x="8" y="42"/>
                      <a:pt x="20" y="47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1" y="42"/>
                      <a:pt x="32" y="42"/>
                      <a:pt x="32" y="42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7083"/>
              <p:cNvSpPr>
                <a:spLocks/>
              </p:cNvSpPr>
              <p:nvPr/>
            </p:nvSpPr>
            <p:spPr bwMode="auto">
              <a:xfrm>
                <a:off x="4815" y="2429"/>
                <a:ext cx="54" cy="53"/>
              </a:xfrm>
              <a:custGeom>
                <a:avLst/>
                <a:gdLst>
                  <a:gd name="T0" fmla="*/ 27 w 46"/>
                  <a:gd name="T1" fmla="*/ 44 h 45"/>
                  <a:gd name="T2" fmla="*/ 31 w 46"/>
                  <a:gd name="T3" fmla="*/ 43 h 45"/>
                  <a:gd name="T4" fmla="*/ 42 w 46"/>
                  <a:gd name="T5" fmla="*/ 16 h 45"/>
                  <a:gd name="T6" fmla="*/ 16 w 46"/>
                  <a:gd name="T7" fmla="*/ 5 h 45"/>
                  <a:gd name="T8" fmla="*/ 4 w 46"/>
                  <a:gd name="T9" fmla="*/ 32 h 45"/>
                  <a:gd name="T10" fmla="*/ 25 w 46"/>
                  <a:gd name="T11" fmla="*/ 44 h 45"/>
                  <a:gd name="T12" fmla="*/ 27 w 46"/>
                  <a:gd name="T13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45">
                    <a:moveTo>
                      <a:pt x="27" y="44"/>
                    </a:moveTo>
                    <a:cubicBezTo>
                      <a:pt x="28" y="44"/>
                      <a:pt x="29" y="43"/>
                      <a:pt x="31" y="43"/>
                    </a:cubicBezTo>
                    <a:cubicBezTo>
                      <a:pt x="41" y="39"/>
                      <a:pt x="46" y="26"/>
                      <a:pt x="42" y="16"/>
                    </a:cubicBezTo>
                    <a:cubicBezTo>
                      <a:pt x="38" y="5"/>
                      <a:pt x="26" y="0"/>
                      <a:pt x="16" y="5"/>
                    </a:cubicBezTo>
                    <a:cubicBezTo>
                      <a:pt x="5" y="9"/>
                      <a:pt x="0" y="21"/>
                      <a:pt x="4" y="32"/>
                    </a:cubicBezTo>
                    <a:cubicBezTo>
                      <a:pt x="7" y="40"/>
                      <a:pt x="16" y="45"/>
                      <a:pt x="25" y="44"/>
                    </a:cubicBezTo>
                    <a:cubicBezTo>
                      <a:pt x="25" y="44"/>
                      <a:pt x="26" y="44"/>
                      <a:pt x="27" y="44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7084"/>
              <p:cNvSpPr>
                <a:spLocks/>
              </p:cNvSpPr>
              <p:nvPr/>
            </p:nvSpPr>
            <p:spPr bwMode="auto">
              <a:xfrm>
                <a:off x="5085" y="2428"/>
                <a:ext cx="55" cy="53"/>
              </a:xfrm>
              <a:custGeom>
                <a:avLst/>
                <a:gdLst>
                  <a:gd name="T0" fmla="*/ 30 w 46"/>
                  <a:gd name="T1" fmla="*/ 43 h 45"/>
                  <a:gd name="T2" fmla="*/ 42 w 46"/>
                  <a:gd name="T3" fmla="*/ 16 h 45"/>
                  <a:gd name="T4" fmla="*/ 16 w 46"/>
                  <a:gd name="T5" fmla="*/ 4 h 45"/>
                  <a:gd name="T6" fmla="*/ 4 w 46"/>
                  <a:gd name="T7" fmla="*/ 32 h 45"/>
                  <a:gd name="T8" fmla="*/ 24 w 46"/>
                  <a:gd name="T9" fmla="*/ 44 h 45"/>
                  <a:gd name="T10" fmla="*/ 26 w 46"/>
                  <a:gd name="T11" fmla="*/ 44 h 45"/>
                  <a:gd name="T12" fmla="*/ 30 w 46"/>
                  <a:gd name="T13" fmla="*/ 4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45">
                    <a:moveTo>
                      <a:pt x="30" y="43"/>
                    </a:moveTo>
                    <a:cubicBezTo>
                      <a:pt x="41" y="38"/>
                      <a:pt x="46" y="26"/>
                      <a:pt x="42" y="16"/>
                    </a:cubicBezTo>
                    <a:cubicBezTo>
                      <a:pt x="38" y="5"/>
                      <a:pt x="26" y="0"/>
                      <a:pt x="16" y="4"/>
                    </a:cubicBezTo>
                    <a:cubicBezTo>
                      <a:pt x="5" y="9"/>
                      <a:pt x="0" y="21"/>
                      <a:pt x="4" y="32"/>
                    </a:cubicBezTo>
                    <a:cubicBezTo>
                      <a:pt x="7" y="40"/>
                      <a:pt x="15" y="45"/>
                      <a:pt x="24" y="44"/>
                    </a:cubicBezTo>
                    <a:cubicBezTo>
                      <a:pt x="25" y="44"/>
                      <a:pt x="25" y="44"/>
                      <a:pt x="26" y="44"/>
                    </a:cubicBezTo>
                    <a:cubicBezTo>
                      <a:pt x="28" y="44"/>
                      <a:pt x="29" y="43"/>
                      <a:pt x="30" y="43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7085"/>
              <p:cNvSpPr>
                <a:spLocks/>
              </p:cNvSpPr>
              <p:nvPr/>
            </p:nvSpPr>
            <p:spPr bwMode="auto">
              <a:xfrm>
                <a:off x="4453" y="2565"/>
                <a:ext cx="216" cy="509"/>
              </a:xfrm>
              <a:custGeom>
                <a:avLst/>
                <a:gdLst>
                  <a:gd name="T0" fmla="*/ 216 w 216"/>
                  <a:gd name="T1" fmla="*/ 0 h 509"/>
                  <a:gd name="T2" fmla="*/ 0 w 216"/>
                  <a:gd name="T3" fmla="*/ 509 h 509"/>
                  <a:gd name="T4" fmla="*/ 216 w 216"/>
                  <a:gd name="T5" fmla="*/ 0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509">
                    <a:moveTo>
                      <a:pt x="216" y="0"/>
                    </a:moveTo>
                    <a:lnTo>
                      <a:pt x="0" y="509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Line 7086"/>
              <p:cNvSpPr>
                <a:spLocks noChangeShapeType="1"/>
              </p:cNvSpPr>
              <p:nvPr/>
            </p:nvSpPr>
            <p:spPr bwMode="auto">
              <a:xfrm flipH="1">
                <a:off x="4453" y="2565"/>
                <a:ext cx="216" cy="509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7087"/>
              <p:cNvSpPr>
                <a:spLocks/>
              </p:cNvSpPr>
              <p:nvPr/>
            </p:nvSpPr>
            <p:spPr bwMode="auto">
              <a:xfrm>
                <a:off x="4453" y="2951"/>
                <a:ext cx="434" cy="123"/>
              </a:xfrm>
              <a:custGeom>
                <a:avLst/>
                <a:gdLst>
                  <a:gd name="T0" fmla="*/ 0 w 434"/>
                  <a:gd name="T1" fmla="*/ 123 h 123"/>
                  <a:gd name="T2" fmla="*/ 434 w 434"/>
                  <a:gd name="T3" fmla="*/ 0 h 123"/>
                  <a:gd name="T4" fmla="*/ 0 w 434"/>
                  <a:gd name="T5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4" h="123">
                    <a:moveTo>
                      <a:pt x="0" y="123"/>
                    </a:moveTo>
                    <a:lnTo>
                      <a:pt x="434" y="0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Line 7088"/>
              <p:cNvSpPr>
                <a:spLocks noChangeShapeType="1"/>
              </p:cNvSpPr>
              <p:nvPr/>
            </p:nvSpPr>
            <p:spPr bwMode="auto">
              <a:xfrm flipV="1">
                <a:off x="4453" y="2951"/>
                <a:ext cx="434" cy="123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7089"/>
              <p:cNvSpPr>
                <a:spLocks/>
              </p:cNvSpPr>
              <p:nvPr/>
            </p:nvSpPr>
            <p:spPr bwMode="auto">
              <a:xfrm>
                <a:off x="4885" y="2368"/>
                <a:ext cx="204" cy="592"/>
              </a:xfrm>
              <a:custGeom>
                <a:avLst/>
                <a:gdLst>
                  <a:gd name="T0" fmla="*/ 0 w 204"/>
                  <a:gd name="T1" fmla="*/ 592 h 592"/>
                  <a:gd name="T2" fmla="*/ 204 w 204"/>
                  <a:gd name="T3" fmla="*/ 0 h 592"/>
                  <a:gd name="T4" fmla="*/ 0 w 204"/>
                  <a:gd name="T5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4" h="592">
                    <a:moveTo>
                      <a:pt x="0" y="592"/>
                    </a:moveTo>
                    <a:lnTo>
                      <a:pt x="204" y="0"/>
                    </a:lnTo>
                    <a:lnTo>
                      <a:pt x="0" y="592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Line 7090"/>
              <p:cNvSpPr>
                <a:spLocks noChangeShapeType="1"/>
              </p:cNvSpPr>
              <p:nvPr/>
            </p:nvSpPr>
            <p:spPr bwMode="auto">
              <a:xfrm flipV="1">
                <a:off x="4885" y="2368"/>
                <a:ext cx="204" cy="592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7091"/>
              <p:cNvSpPr>
                <a:spLocks/>
              </p:cNvSpPr>
              <p:nvPr/>
            </p:nvSpPr>
            <p:spPr bwMode="auto">
              <a:xfrm>
                <a:off x="4664" y="2576"/>
                <a:ext cx="546" cy="4"/>
              </a:xfrm>
              <a:custGeom>
                <a:avLst/>
                <a:gdLst>
                  <a:gd name="T0" fmla="*/ 0 w 546"/>
                  <a:gd name="T1" fmla="*/ 0 h 4"/>
                  <a:gd name="T2" fmla="*/ 546 w 546"/>
                  <a:gd name="T3" fmla="*/ 4 h 4"/>
                  <a:gd name="T4" fmla="*/ 0 w 54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6" h="4">
                    <a:moveTo>
                      <a:pt x="0" y="0"/>
                    </a:moveTo>
                    <a:lnTo>
                      <a:pt x="546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7092"/>
              <p:cNvSpPr>
                <a:spLocks noChangeShapeType="1"/>
              </p:cNvSpPr>
              <p:nvPr/>
            </p:nvSpPr>
            <p:spPr bwMode="auto">
              <a:xfrm>
                <a:off x="4664" y="2576"/>
                <a:ext cx="546" cy="4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7093"/>
              <p:cNvSpPr>
                <a:spLocks/>
              </p:cNvSpPr>
              <p:nvPr/>
            </p:nvSpPr>
            <p:spPr bwMode="auto">
              <a:xfrm>
                <a:off x="5210" y="2220"/>
                <a:ext cx="385" cy="360"/>
              </a:xfrm>
              <a:custGeom>
                <a:avLst/>
                <a:gdLst>
                  <a:gd name="T0" fmla="*/ 0 w 385"/>
                  <a:gd name="T1" fmla="*/ 360 h 360"/>
                  <a:gd name="T2" fmla="*/ 385 w 385"/>
                  <a:gd name="T3" fmla="*/ 0 h 360"/>
                  <a:gd name="T4" fmla="*/ 0 w 385"/>
                  <a:gd name="T5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5" h="360">
                    <a:moveTo>
                      <a:pt x="0" y="360"/>
                    </a:moveTo>
                    <a:lnTo>
                      <a:pt x="385" y="0"/>
                    </a:lnTo>
                    <a:lnTo>
                      <a:pt x="0" y="36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7094"/>
              <p:cNvSpPr>
                <a:spLocks noChangeShapeType="1"/>
              </p:cNvSpPr>
              <p:nvPr/>
            </p:nvSpPr>
            <p:spPr bwMode="auto">
              <a:xfrm flipV="1">
                <a:off x="5210" y="2220"/>
                <a:ext cx="385" cy="360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095"/>
              <p:cNvSpPr>
                <a:spLocks/>
              </p:cNvSpPr>
              <p:nvPr/>
            </p:nvSpPr>
            <p:spPr bwMode="auto">
              <a:xfrm>
                <a:off x="5591" y="2218"/>
                <a:ext cx="463" cy="247"/>
              </a:xfrm>
              <a:custGeom>
                <a:avLst/>
                <a:gdLst>
                  <a:gd name="T0" fmla="*/ 0 w 463"/>
                  <a:gd name="T1" fmla="*/ 0 h 247"/>
                  <a:gd name="T2" fmla="*/ 463 w 463"/>
                  <a:gd name="T3" fmla="*/ 247 h 247"/>
                  <a:gd name="T4" fmla="*/ 0 w 463"/>
                  <a:gd name="T5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3" h="247">
                    <a:moveTo>
                      <a:pt x="0" y="0"/>
                    </a:moveTo>
                    <a:lnTo>
                      <a:pt x="463" y="2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7096"/>
              <p:cNvSpPr>
                <a:spLocks noChangeShapeType="1"/>
              </p:cNvSpPr>
              <p:nvPr/>
            </p:nvSpPr>
            <p:spPr bwMode="auto">
              <a:xfrm>
                <a:off x="5591" y="2218"/>
                <a:ext cx="463" cy="247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7097"/>
              <p:cNvSpPr>
                <a:spLocks/>
              </p:cNvSpPr>
              <p:nvPr/>
            </p:nvSpPr>
            <p:spPr bwMode="auto">
              <a:xfrm>
                <a:off x="6054" y="2465"/>
                <a:ext cx="279" cy="293"/>
              </a:xfrm>
              <a:custGeom>
                <a:avLst/>
                <a:gdLst>
                  <a:gd name="T0" fmla="*/ 0 w 279"/>
                  <a:gd name="T1" fmla="*/ 0 h 293"/>
                  <a:gd name="T2" fmla="*/ 279 w 279"/>
                  <a:gd name="T3" fmla="*/ 293 h 293"/>
                  <a:gd name="T4" fmla="*/ 0 w 279"/>
                  <a:gd name="T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9" h="293">
                    <a:moveTo>
                      <a:pt x="0" y="0"/>
                    </a:moveTo>
                    <a:lnTo>
                      <a:pt x="279" y="2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7098"/>
              <p:cNvSpPr>
                <a:spLocks noChangeShapeType="1"/>
              </p:cNvSpPr>
              <p:nvPr/>
            </p:nvSpPr>
            <p:spPr bwMode="auto">
              <a:xfrm>
                <a:off x="6054" y="2465"/>
                <a:ext cx="279" cy="293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7099"/>
              <p:cNvSpPr>
                <a:spLocks/>
              </p:cNvSpPr>
              <p:nvPr/>
            </p:nvSpPr>
            <p:spPr bwMode="auto">
              <a:xfrm>
                <a:off x="6333" y="2589"/>
                <a:ext cx="361" cy="169"/>
              </a:xfrm>
              <a:custGeom>
                <a:avLst/>
                <a:gdLst>
                  <a:gd name="T0" fmla="*/ 0 w 361"/>
                  <a:gd name="T1" fmla="*/ 169 h 169"/>
                  <a:gd name="T2" fmla="*/ 361 w 361"/>
                  <a:gd name="T3" fmla="*/ 0 h 169"/>
                  <a:gd name="T4" fmla="*/ 0 w 361"/>
                  <a:gd name="T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1" h="169">
                    <a:moveTo>
                      <a:pt x="0" y="169"/>
                    </a:moveTo>
                    <a:lnTo>
                      <a:pt x="361" y="0"/>
                    </a:lnTo>
                    <a:lnTo>
                      <a:pt x="0" y="169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7100"/>
              <p:cNvSpPr>
                <a:spLocks noChangeShapeType="1"/>
              </p:cNvSpPr>
              <p:nvPr/>
            </p:nvSpPr>
            <p:spPr bwMode="auto">
              <a:xfrm flipV="1">
                <a:off x="6333" y="2589"/>
                <a:ext cx="361" cy="169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7101"/>
              <p:cNvSpPr>
                <a:spLocks/>
              </p:cNvSpPr>
              <p:nvPr/>
            </p:nvSpPr>
            <p:spPr bwMode="auto">
              <a:xfrm>
                <a:off x="6601" y="2585"/>
                <a:ext cx="97" cy="399"/>
              </a:xfrm>
              <a:custGeom>
                <a:avLst/>
                <a:gdLst>
                  <a:gd name="T0" fmla="*/ 97 w 97"/>
                  <a:gd name="T1" fmla="*/ 0 h 399"/>
                  <a:gd name="T2" fmla="*/ 0 w 97"/>
                  <a:gd name="T3" fmla="*/ 399 h 399"/>
                  <a:gd name="T4" fmla="*/ 97 w 97"/>
                  <a:gd name="T5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7" h="399">
                    <a:moveTo>
                      <a:pt x="97" y="0"/>
                    </a:moveTo>
                    <a:lnTo>
                      <a:pt x="0" y="399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Line 7102"/>
              <p:cNvSpPr>
                <a:spLocks noChangeShapeType="1"/>
              </p:cNvSpPr>
              <p:nvPr/>
            </p:nvSpPr>
            <p:spPr bwMode="auto">
              <a:xfrm flipH="1">
                <a:off x="6601" y="2585"/>
                <a:ext cx="97" cy="399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7103"/>
              <p:cNvSpPr>
                <a:spLocks/>
              </p:cNvSpPr>
              <p:nvPr/>
            </p:nvSpPr>
            <p:spPr bwMode="auto">
              <a:xfrm>
                <a:off x="6601" y="2984"/>
                <a:ext cx="390" cy="361"/>
              </a:xfrm>
              <a:custGeom>
                <a:avLst/>
                <a:gdLst>
                  <a:gd name="T0" fmla="*/ 0 w 390"/>
                  <a:gd name="T1" fmla="*/ 0 h 361"/>
                  <a:gd name="T2" fmla="*/ 390 w 390"/>
                  <a:gd name="T3" fmla="*/ 361 h 361"/>
                  <a:gd name="T4" fmla="*/ 0 w 390"/>
                  <a:gd name="T5" fmla="*/ 0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0" h="361">
                    <a:moveTo>
                      <a:pt x="0" y="0"/>
                    </a:moveTo>
                    <a:lnTo>
                      <a:pt x="390" y="36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Line 7104"/>
              <p:cNvSpPr>
                <a:spLocks noChangeShapeType="1"/>
              </p:cNvSpPr>
              <p:nvPr/>
            </p:nvSpPr>
            <p:spPr bwMode="auto">
              <a:xfrm>
                <a:off x="6601" y="2984"/>
                <a:ext cx="390" cy="361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7105"/>
              <p:cNvSpPr>
                <a:spLocks/>
              </p:cNvSpPr>
              <p:nvPr/>
            </p:nvSpPr>
            <p:spPr bwMode="auto">
              <a:xfrm>
                <a:off x="6540" y="3345"/>
                <a:ext cx="451" cy="299"/>
              </a:xfrm>
              <a:custGeom>
                <a:avLst/>
                <a:gdLst>
                  <a:gd name="T0" fmla="*/ 451 w 451"/>
                  <a:gd name="T1" fmla="*/ 0 h 299"/>
                  <a:gd name="T2" fmla="*/ 0 w 451"/>
                  <a:gd name="T3" fmla="*/ 299 h 299"/>
                  <a:gd name="T4" fmla="*/ 451 w 451"/>
                  <a:gd name="T5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1" h="299">
                    <a:moveTo>
                      <a:pt x="451" y="0"/>
                    </a:moveTo>
                    <a:lnTo>
                      <a:pt x="0" y="299"/>
                    </a:lnTo>
                    <a:lnTo>
                      <a:pt x="45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7106"/>
              <p:cNvSpPr>
                <a:spLocks noChangeShapeType="1"/>
              </p:cNvSpPr>
              <p:nvPr/>
            </p:nvSpPr>
            <p:spPr bwMode="auto">
              <a:xfrm flipH="1">
                <a:off x="6540" y="3345"/>
                <a:ext cx="451" cy="299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7107"/>
              <p:cNvSpPr>
                <a:spLocks/>
              </p:cNvSpPr>
              <p:nvPr/>
            </p:nvSpPr>
            <p:spPr bwMode="auto">
              <a:xfrm>
                <a:off x="6540" y="3644"/>
                <a:ext cx="270" cy="366"/>
              </a:xfrm>
              <a:custGeom>
                <a:avLst/>
                <a:gdLst>
                  <a:gd name="T0" fmla="*/ 0 w 270"/>
                  <a:gd name="T1" fmla="*/ 0 h 366"/>
                  <a:gd name="T2" fmla="*/ 270 w 270"/>
                  <a:gd name="T3" fmla="*/ 366 h 366"/>
                  <a:gd name="T4" fmla="*/ 0 w 270"/>
                  <a:gd name="T5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366">
                    <a:moveTo>
                      <a:pt x="0" y="0"/>
                    </a:moveTo>
                    <a:lnTo>
                      <a:pt x="270" y="36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7108"/>
              <p:cNvSpPr>
                <a:spLocks noChangeShapeType="1"/>
              </p:cNvSpPr>
              <p:nvPr/>
            </p:nvSpPr>
            <p:spPr bwMode="auto">
              <a:xfrm>
                <a:off x="6540" y="3644"/>
                <a:ext cx="270" cy="366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7109"/>
              <p:cNvSpPr>
                <a:spLocks/>
              </p:cNvSpPr>
              <p:nvPr/>
            </p:nvSpPr>
            <p:spPr bwMode="auto">
              <a:xfrm>
                <a:off x="6487" y="3998"/>
                <a:ext cx="321" cy="186"/>
              </a:xfrm>
              <a:custGeom>
                <a:avLst/>
                <a:gdLst>
                  <a:gd name="T0" fmla="*/ 321 w 321"/>
                  <a:gd name="T1" fmla="*/ 0 h 186"/>
                  <a:gd name="T2" fmla="*/ 0 w 321"/>
                  <a:gd name="T3" fmla="*/ 186 h 186"/>
                  <a:gd name="T4" fmla="*/ 321 w 321"/>
                  <a:gd name="T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1" h="186">
                    <a:moveTo>
                      <a:pt x="321" y="0"/>
                    </a:moveTo>
                    <a:lnTo>
                      <a:pt x="0" y="186"/>
                    </a:lnTo>
                    <a:lnTo>
                      <a:pt x="32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Line 7110"/>
              <p:cNvSpPr>
                <a:spLocks noChangeShapeType="1"/>
              </p:cNvSpPr>
              <p:nvPr/>
            </p:nvSpPr>
            <p:spPr bwMode="auto">
              <a:xfrm flipH="1">
                <a:off x="6487" y="3998"/>
                <a:ext cx="321" cy="186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7111"/>
              <p:cNvSpPr>
                <a:spLocks/>
              </p:cNvSpPr>
              <p:nvPr/>
            </p:nvSpPr>
            <p:spPr bwMode="auto">
              <a:xfrm>
                <a:off x="6365" y="4184"/>
                <a:ext cx="122" cy="385"/>
              </a:xfrm>
              <a:custGeom>
                <a:avLst/>
                <a:gdLst>
                  <a:gd name="T0" fmla="*/ 122 w 122"/>
                  <a:gd name="T1" fmla="*/ 0 h 385"/>
                  <a:gd name="T2" fmla="*/ 0 w 122"/>
                  <a:gd name="T3" fmla="*/ 385 h 385"/>
                  <a:gd name="T4" fmla="*/ 122 w 122"/>
                  <a:gd name="T5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385">
                    <a:moveTo>
                      <a:pt x="122" y="0"/>
                    </a:moveTo>
                    <a:lnTo>
                      <a:pt x="0" y="385"/>
                    </a:lnTo>
                    <a:lnTo>
                      <a:pt x="12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Line 7112"/>
              <p:cNvSpPr>
                <a:spLocks noChangeShapeType="1"/>
              </p:cNvSpPr>
              <p:nvPr/>
            </p:nvSpPr>
            <p:spPr bwMode="auto">
              <a:xfrm flipH="1">
                <a:off x="6365" y="4184"/>
                <a:ext cx="122" cy="385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7113"/>
              <p:cNvSpPr>
                <a:spLocks/>
              </p:cNvSpPr>
              <p:nvPr/>
            </p:nvSpPr>
            <p:spPr bwMode="auto">
              <a:xfrm>
                <a:off x="5827" y="4542"/>
                <a:ext cx="538" cy="27"/>
              </a:xfrm>
              <a:custGeom>
                <a:avLst/>
                <a:gdLst>
                  <a:gd name="T0" fmla="*/ 538 w 538"/>
                  <a:gd name="T1" fmla="*/ 27 h 27"/>
                  <a:gd name="T2" fmla="*/ 0 w 538"/>
                  <a:gd name="T3" fmla="*/ 0 h 27"/>
                  <a:gd name="T4" fmla="*/ 538 w 538"/>
                  <a:gd name="T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8" h="27">
                    <a:moveTo>
                      <a:pt x="538" y="27"/>
                    </a:moveTo>
                    <a:lnTo>
                      <a:pt x="0" y="0"/>
                    </a:lnTo>
                    <a:lnTo>
                      <a:pt x="538" y="27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Line 7114"/>
              <p:cNvSpPr>
                <a:spLocks noChangeShapeType="1"/>
              </p:cNvSpPr>
              <p:nvPr/>
            </p:nvSpPr>
            <p:spPr bwMode="auto">
              <a:xfrm flipH="1" flipV="1">
                <a:off x="5827" y="4542"/>
                <a:ext cx="538" cy="27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7115"/>
              <p:cNvSpPr>
                <a:spLocks/>
              </p:cNvSpPr>
              <p:nvPr/>
            </p:nvSpPr>
            <p:spPr bwMode="auto">
              <a:xfrm>
                <a:off x="5383" y="4538"/>
                <a:ext cx="444" cy="207"/>
              </a:xfrm>
              <a:custGeom>
                <a:avLst/>
                <a:gdLst>
                  <a:gd name="T0" fmla="*/ 444 w 444"/>
                  <a:gd name="T1" fmla="*/ 0 h 207"/>
                  <a:gd name="T2" fmla="*/ 0 w 444"/>
                  <a:gd name="T3" fmla="*/ 207 h 207"/>
                  <a:gd name="T4" fmla="*/ 444 w 444"/>
                  <a:gd name="T5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4" h="207">
                    <a:moveTo>
                      <a:pt x="444" y="0"/>
                    </a:moveTo>
                    <a:lnTo>
                      <a:pt x="0" y="207"/>
                    </a:lnTo>
                    <a:lnTo>
                      <a:pt x="44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7116"/>
              <p:cNvSpPr>
                <a:spLocks noChangeShapeType="1"/>
              </p:cNvSpPr>
              <p:nvPr/>
            </p:nvSpPr>
            <p:spPr bwMode="auto">
              <a:xfrm flipH="1">
                <a:off x="5383" y="4538"/>
                <a:ext cx="444" cy="207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7117"/>
              <p:cNvSpPr>
                <a:spLocks/>
              </p:cNvSpPr>
              <p:nvPr/>
            </p:nvSpPr>
            <p:spPr bwMode="auto">
              <a:xfrm>
                <a:off x="5128" y="4478"/>
                <a:ext cx="255" cy="267"/>
              </a:xfrm>
              <a:custGeom>
                <a:avLst/>
                <a:gdLst>
                  <a:gd name="T0" fmla="*/ 255 w 255"/>
                  <a:gd name="T1" fmla="*/ 267 h 267"/>
                  <a:gd name="T2" fmla="*/ 0 w 255"/>
                  <a:gd name="T3" fmla="*/ 0 h 267"/>
                  <a:gd name="T4" fmla="*/ 255 w 255"/>
                  <a:gd name="T5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5" h="267">
                    <a:moveTo>
                      <a:pt x="255" y="267"/>
                    </a:moveTo>
                    <a:lnTo>
                      <a:pt x="0" y="0"/>
                    </a:lnTo>
                    <a:lnTo>
                      <a:pt x="255" y="267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Line 7118"/>
              <p:cNvSpPr>
                <a:spLocks noChangeShapeType="1"/>
              </p:cNvSpPr>
              <p:nvPr/>
            </p:nvSpPr>
            <p:spPr bwMode="auto">
              <a:xfrm flipH="1" flipV="1">
                <a:off x="5128" y="4478"/>
                <a:ext cx="255" cy="267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7119"/>
              <p:cNvSpPr>
                <a:spLocks/>
              </p:cNvSpPr>
              <p:nvPr/>
            </p:nvSpPr>
            <p:spPr bwMode="auto">
              <a:xfrm>
                <a:off x="4670" y="4471"/>
                <a:ext cx="471" cy="76"/>
              </a:xfrm>
              <a:custGeom>
                <a:avLst/>
                <a:gdLst>
                  <a:gd name="T0" fmla="*/ 471 w 471"/>
                  <a:gd name="T1" fmla="*/ 0 h 76"/>
                  <a:gd name="T2" fmla="*/ 0 w 471"/>
                  <a:gd name="T3" fmla="*/ 76 h 76"/>
                  <a:gd name="T4" fmla="*/ 471 w 471"/>
                  <a:gd name="T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1" h="76">
                    <a:moveTo>
                      <a:pt x="471" y="0"/>
                    </a:moveTo>
                    <a:lnTo>
                      <a:pt x="0" y="76"/>
                    </a:lnTo>
                    <a:lnTo>
                      <a:pt x="47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Line 7120"/>
              <p:cNvSpPr>
                <a:spLocks noChangeShapeType="1"/>
              </p:cNvSpPr>
              <p:nvPr/>
            </p:nvSpPr>
            <p:spPr bwMode="auto">
              <a:xfrm flipH="1">
                <a:off x="4670" y="4471"/>
                <a:ext cx="471" cy="76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7121"/>
              <p:cNvSpPr>
                <a:spLocks/>
              </p:cNvSpPr>
              <p:nvPr/>
            </p:nvSpPr>
            <p:spPr bwMode="auto">
              <a:xfrm>
                <a:off x="4665" y="4045"/>
                <a:ext cx="5" cy="502"/>
              </a:xfrm>
              <a:custGeom>
                <a:avLst/>
                <a:gdLst>
                  <a:gd name="T0" fmla="*/ 5 w 5"/>
                  <a:gd name="T1" fmla="*/ 502 h 502"/>
                  <a:gd name="T2" fmla="*/ 0 w 5"/>
                  <a:gd name="T3" fmla="*/ 0 h 502"/>
                  <a:gd name="T4" fmla="*/ 5 w 5"/>
                  <a:gd name="T5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02">
                    <a:moveTo>
                      <a:pt x="5" y="502"/>
                    </a:moveTo>
                    <a:lnTo>
                      <a:pt x="0" y="0"/>
                    </a:lnTo>
                    <a:lnTo>
                      <a:pt x="5" y="502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Line 7122"/>
              <p:cNvSpPr>
                <a:spLocks noChangeShapeType="1"/>
              </p:cNvSpPr>
              <p:nvPr/>
            </p:nvSpPr>
            <p:spPr bwMode="auto">
              <a:xfrm flipH="1" flipV="1">
                <a:off x="4665" y="4045"/>
                <a:ext cx="5" cy="502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7123"/>
              <p:cNvSpPr>
                <a:spLocks/>
              </p:cNvSpPr>
              <p:nvPr/>
            </p:nvSpPr>
            <p:spPr bwMode="auto">
              <a:xfrm>
                <a:off x="4361" y="3865"/>
                <a:ext cx="304" cy="180"/>
              </a:xfrm>
              <a:custGeom>
                <a:avLst/>
                <a:gdLst>
                  <a:gd name="T0" fmla="*/ 304 w 304"/>
                  <a:gd name="T1" fmla="*/ 180 h 180"/>
                  <a:gd name="T2" fmla="*/ 0 w 304"/>
                  <a:gd name="T3" fmla="*/ 0 h 180"/>
                  <a:gd name="T4" fmla="*/ 304 w 304"/>
                  <a:gd name="T5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" h="180">
                    <a:moveTo>
                      <a:pt x="304" y="180"/>
                    </a:moveTo>
                    <a:lnTo>
                      <a:pt x="0" y="0"/>
                    </a:lnTo>
                    <a:lnTo>
                      <a:pt x="304" y="18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Line 7124"/>
              <p:cNvSpPr>
                <a:spLocks noChangeShapeType="1"/>
              </p:cNvSpPr>
              <p:nvPr/>
            </p:nvSpPr>
            <p:spPr bwMode="auto">
              <a:xfrm flipH="1" flipV="1">
                <a:off x="4361" y="3865"/>
                <a:ext cx="304" cy="180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7125"/>
              <p:cNvSpPr>
                <a:spLocks/>
              </p:cNvSpPr>
              <p:nvPr/>
            </p:nvSpPr>
            <p:spPr bwMode="auto">
              <a:xfrm>
                <a:off x="4361" y="3450"/>
                <a:ext cx="224" cy="415"/>
              </a:xfrm>
              <a:custGeom>
                <a:avLst/>
                <a:gdLst>
                  <a:gd name="T0" fmla="*/ 0 w 224"/>
                  <a:gd name="T1" fmla="*/ 415 h 415"/>
                  <a:gd name="T2" fmla="*/ 224 w 224"/>
                  <a:gd name="T3" fmla="*/ 0 h 415"/>
                  <a:gd name="T4" fmla="*/ 0 w 224"/>
                  <a:gd name="T5" fmla="*/ 41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4" h="415">
                    <a:moveTo>
                      <a:pt x="0" y="415"/>
                    </a:moveTo>
                    <a:lnTo>
                      <a:pt x="224" y="0"/>
                    </a:lnTo>
                    <a:lnTo>
                      <a:pt x="0" y="41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Line 7126"/>
              <p:cNvSpPr>
                <a:spLocks noChangeShapeType="1"/>
              </p:cNvSpPr>
              <p:nvPr/>
            </p:nvSpPr>
            <p:spPr bwMode="auto">
              <a:xfrm flipV="1">
                <a:off x="4361" y="3450"/>
                <a:ext cx="224" cy="415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7127"/>
              <p:cNvSpPr>
                <a:spLocks/>
              </p:cNvSpPr>
              <p:nvPr/>
            </p:nvSpPr>
            <p:spPr bwMode="auto">
              <a:xfrm>
                <a:off x="4453" y="3074"/>
                <a:ext cx="132" cy="376"/>
              </a:xfrm>
              <a:custGeom>
                <a:avLst/>
                <a:gdLst>
                  <a:gd name="T0" fmla="*/ 132 w 132"/>
                  <a:gd name="T1" fmla="*/ 376 h 376"/>
                  <a:gd name="T2" fmla="*/ 0 w 132"/>
                  <a:gd name="T3" fmla="*/ 0 h 376"/>
                  <a:gd name="T4" fmla="*/ 132 w 132"/>
                  <a:gd name="T5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376">
                    <a:moveTo>
                      <a:pt x="132" y="376"/>
                    </a:moveTo>
                    <a:lnTo>
                      <a:pt x="0" y="0"/>
                    </a:lnTo>
                    <a:lnTo>
                      <a:pt x="132" y="376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Line 7128"/>
              <p:cNvSpPr>
                <a:spLocks noChangeShapeType="1"/>
              </p:cNvSpPr>
              <p:nvPr/>
            </p:nvSpPr>
            <p:spPr bwMode="auto">
              <a:xfrm flipH="1" flipV="1">
                <a:off x="4453" y="3074"/>
                <a:ext cx="132" cy="376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7129"/>
              <p:cNvSpPr>
                <a:spLocks/>
              </p:cNvSpPr>
              <p:nvPr/>
            </p:nvSpPr>
            <p:spPr bwMode="auto">
              <a:xfrm>
                <a:off x="4401" y="2960"/>
                <a:ext cx="484" cy="480"/>
              </a:xfrm>
              <a:custGeom>
                <a:avLst/>
                <a:gdLst>
                  <a:gd name="T0" fmla="*/ 484 w 484"/>
                  <a:gd name="T1" fmla="*/ 0 h 480"/>
                  <a:gd name="T2" fmla="*/ 0 w 484"/>
                  <a:gd name="T3" fmla="*/ 480 h 480"/>
                  <a:gd name="T4" fmla="*/ 484 w 484"/>
                  <a:gd name="T5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4" h="480">
                    <a:moveTo>
                      <a:pt x="484" y="0"/>
                    </a:moveTo>
                    <a:lnTo>
                      <a:pt x="0" y="480"/>
                    </a:lnTo>
                    <a:lnTo>
                      <a:pt x="48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Line 7130"/>
              <p:cNvSpPr>
                <a:spLocks noChangeShapeType="1"/>
              </p:cNvSpPr>
              <p:nvPr/>
            </p:nvSpPr>
            <p:spPr bwMode="auto">
              <a:xfrm flipH="1">
                <a:off x="4401" y="2960"/>
                <a:ext cx="484" cy="480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7131"/>
              <p:cNvSpPr>
                <a:spLocks/>
              </p:cNvSpPr>
              <p:nvPr/>
            </p:nvSpPr>
            <p:spPr bwMode="auto">
              <a:xfrm>
                <a:off x="4401" y="3440"/>
                <a:ext cx="235" cy="300"/>
              </a:xfrm>
              <a:custGeom>
                <a:avLst/>
                <a:gdLst>
                  <a:gd name="T0" fmla="*/ 0 w 235"/>
                  <a:gd name="T1" fmla="*/ 0 h 300"/>
                  <a:gd name="T2" fmla="*/ 235 w 235"/>
                  <a:gd name="T3" fmla="*/ 300 h 300"/>
                  <a:gd name="T4" fmla="*/ 0 w 235"/>
                  <a:gd name="T5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5" h="300">
                    <a:moveTo>
                      <a:pt x="0" y="0"/>
                    </a:moveTo>
                    <a:lnTo>
                      <a:pt x="235" y="3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7132"/>
              <p:cNvSpPr>
                <a:spLocks noChangeShapeType="1"/>
              </p:cNvSpPr>
              <p:nvPr/>
            </p:nvSpPr>
            <p:spPr bwMode="auto">
              <a:xfrm>
                <a:off x="4401" y="3440"/>
                <a:ext cx="235" cy="300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133"/>
              <p:cNvSpPr>
                <a:spLocks/>
              </p:cNvSpPr>
              <p:nvPr/>
            </p:nvSpPr>
            <p:spPr bwMode="auto">
              <a:xfrm>
                <a:off x="4436" y="3740"/>
                <a:ext cx="200" cy="336"/>
              </a:xfrm>
              <a:custGeom>
                <a:avLst/>
                <a:gdLst>
                  <a:gd name="T0" fmla="*/ 200 w 200"/>
                  <a:gd name="T1" fmla="*/ 0 h 336"/>
                  <a:gd name="T2" fmla="*/ 0 w 200"/>
                  <a:gd name="T3" fmla="*/ 336 h 336"/>
                  <a:gd name="T4" fmla="*/ 200 w 200"/>
                  <a:gd name="T5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0" h="336">
                    <a:moveTo>
                      <a:pt x="200" y="0"/>
                    </a:moveTo>
                    <a:lnTo>
                      <a:pt x="0" y="336"/>
                    </a:lnTo>
                    <a:lnTo>
                      <a:pt x="20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7134"/>
              <p:cNvSpPr>
                <a:spLocks noChangeShapeType="1"/>
              </p:cNvSpPr>
              <p:nvPr/>
            </p:nvSpPr>
            <p:spPr bwMode="auto">
              <a:xfrm flipH="1">
                <a:off x="4436" y="3740"/>
                <a:ext cx="200" cy="336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135"/>
              <p:cNvSpPr>
                <a:spLocks/>
              </p:cNvSpPr>
              <p:nvPr/>
            </p:nvSpPr>
            <p:spPr bwMode="auto">
              <a:xfrm>
                <a:off x="4437" y="4064"/>
                <a:ext cx="480" cy="15"/>
              </a:xfrm>
              <a:custGeom>
                <a:avLst/>
                <a:gdLst>
                  <a:gd name="T0" fmla="*/ 0 w 480"/>
                  <a:gd name="T1" fmla="*/ 0 h 15"/>
                  <a:gd name="T2" fmla="*/ 480 w 480"/>
                  <a:gd name="T3" fmla="*/ 15 h 15"/>
                  <a:gd name="T4" fmla="*/ 0 w 480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15">
                    <a:moveTo>
                      <a:pt x="0" y="0"/>
                    </a:moveTo>
                    <a:lnTo>
                      <a:pt x="480" y="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Line 7136"/>
              <p:cNvSpPr>
                <a:spLocks noChangeShapeType="1"/>
              </p:cNvSpPr>
              <p:nvPr/>
            </p:nvSpPr>
            <p:spPr bwMode="auto">
              <a:xfrm>
                <a:off x="4437" y="4064"/>
                <a:ext cx="480" cy="15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137"/>
              <p:cNvSpPr>
                <a:spLocks/>
              </p:cNvSpPr>
              <p:nvPr/>
            </p:nvSpPr>
            <p:spPr bwMode="auto">
              <a:xfrm>
                <a:off x="4917" y="4079"/>
                <a:ext cx="308" cy="589"/>
              </a:xfrm>
              <a:custGeom>
                <a:avLst/>
                <a:gdLst>
                  <a:gd name="T0" fmla="*/ 0 w 308"/>
                  <a:gd name="T1" fmla="*/ 0 h 589"/>
                  <a:gd name="T2" fmla="*/ 308 w 308"/>
                  <a:gd name="T3" fmla="*/ 589 h 589"/>
                  <a:gd name="T4" fmla="*/ 0 w 308"/>
                  <a:gd name="T5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8" h="589">
                    <a:moveTo>
                      <a:pt x="0" y="0"/>
                    </a:moveTo>
                    <a:lnTo>
                      <a:pt x="308" y="58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Line 7138"/>
              <p:cNvSpPr>
                <a:spLocks noChangeShapeType="1"/>
              </p:cNvSpPr>
              <p:nvPr/>
            </p:nvSpPr>
            <p:spPr bwMode="auto">
              <a:xfrm>
                <a:off x="4917" y="4079"/>
                <a:ext cx="308" cy="589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139"/>
              <p:cNvSpPr>
                <a:spLocks/>
              </p:cNvSpPr>
              <p:nvPr/>
            </p:nvSpPr>
            <p:spPr bwMode="auto">
              <a:xfrm>
                <a:off x="5229" y="4545"/>
                <a:ext cx="208" cy="122"/>
              </a:xfrm>
              <a:custGeom>
                <a:avLst/>
                <a:gdLst>
                  <a:gd name="T0" fmla="*/ 0 w 208"/>
                  <a:gd name="T1" fmla="*/ 122 h 122"/>
                  <a:gd name="T2" fmla="*/ 208 w 208"/>
                  <a:gd name="T3" fmla="*/ 0 h 122"/>
                  <a:gd name="T4" fmla="*/ 0 w 208"/>
                  <a:gd name="T5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8" h="122">
                    <a:moveTo>
                      <a:pt x="0" y="122"/>
                    </a:moveTo>
                    <a:lnTo>
                      <a:pt x="208" y="0"/>
                    </a:lnTo>
                    <a:lnTo>
                      <a:pt x="0" y="122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Line 7140"/>
              <p:cNvSpPr>
                <a:spLocks noChangeShapeType="1"/>
              </p:cNvSpPr>
              <p:nvPr/>
            </p:nvSpPr>
            <p:spPr bwMode="auto">
              <a:xfrm flipV="1">
                <a:off x="5229" y="4545"/>
                <a:ext cx="208" cy="122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7141"/>
              <p:cNvSpPr>
                <a:spLocks/>
              </p:cNvSpPr>
              <p:nvPr/>
            </p:nvSpPr>
            <p:spPr bwMode="auto">
              <a:xfrm>
                <a:off x="5435" y="4545"/>
                <a:ext cx="323" cy="242"/>
              </a:xfrm>
              <a:custGeom>
                <a:avLst/>
                <a:gdLst>
                  <a:gd name="T0" fmla="*/ 0 w 323"/>
                  <a:gd name="T1" fmla="*/ 0 h 242"/>
                  <a:gd name="T2" fmla="*/ 323 w 323"/>
                  <a:gd name="T3" fmla="*/ 242 h 242"/>
                  <a:gd name="T4" fmla="*/ 0 w 323"/>
                  <a:gd name="T5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3" h="242">
                    <a:moveTo>
                      <a:pt x="0" y="0"/>
                    </a:moveTo>
                    <a:lnTo>
                      <a:pt x="323" y="2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Line 7142"/>
              <p:cNvSpPr>
                <a:spLocks noChangeShapeType="1"/>
              </p:cNvSpPr>
              <p:nvPr/>
            </p:nvSpPr>
            <p:spPr bwMode="auto">
              <a:xfrm>
                <a:off x="5435" y="4545"/>
                <a:ext cx="323" cy="242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7143"/>
              <p:cNvSpPr>
                <a:spLocks/>
              </p:cNvSpPr>
              <p:nvPr/>
            </p:nvSpPr>
            <p:spPr bwMode="auto">
              <a:xfrm>
                <a:off x="5756" y="4395"/>
                <a:ext cx="224" cy="390"/>
              </a:xfrm>
              <a:custGeom>
                <a:avLst/>
                <a:gdLst>
                  <a:gd name="T0" fmla="*/ 0 w 224"/>
                  <a:gd name="T1" fmla="*/ 390 h 390"/>
                  <a:gd name="T2" fmla="*/ 224 w 224"/>
                  <a:gd name="T3" fmla="*/ 0 h 390"/>
                  <a:gd name="T4" fmla="*/ 0 w 224"/>
                  <a:gd name="T5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4" h="390">
                    <a:moveTo>
                      <a:pt x="0" y="390"/>
                    </a:moveTo>
                    <a:lnTo>
                      <a:pt x="224" y="0"/>
                    </a:lnTo>
                    <a:lnTo>
                      <a:pt x="0" y="39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7144"/>
              <p:cNvSpPr>
                <a:spLocks noChangeShapeType="1"/>
              </p:cNvSpPr>
              <p:nvPr/>
            </p:nvSpPr>
            <p:spPr bwMode="auto">
              <a:xfrm flipV="1">
                <a:off x="5756" y="4395"/>
                <a:ext cx="224" cy="390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7145"/>
              <p:cNvSpPr>
                <a:spLocks/>
              </p:cNvSpPr>
              <p:nvPr/>
            </p:nvSpPr>
            <p:spPr bwMode="auto">
              <a:xfrm>
                <a:off x="5980" y="4396"/>
                <a:ext cx="438" cy="125"/>
              </a:xfrm>
              <a:custGeom>
                <a:avLst/>
                <a:gdLst>
                  <a:gd name="T0" fmla="*/ 0 w 438"/>
                  <a:gd name="T1" fmla="*/ 0 h 125"/>
                  <a:gd name="T2" fmla="*/ 438 w 438"/>
                  <a:gd name="T3" fmla="*/ 125 h 125"/>
                  <a:gd name="T4" fmla="*/ 0 w 438"/>
                  <a:gd name="T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8" h="125">
                    <a:moveTo>
                      <a:pt x="0" y="0"/>
                    </a:moveTo>
                    <a:lnTo>
                      <a:pt x="438" y="12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Line 7146"/>
              <p:cNvSpPr>
                <a:spLocks noChangeShapeType="1"/>
              </p:cNvSpPr>
              <p:nvPr/>
            </p:nvSpPr>
            <p:spPr bwMode="auto">
              <a:xfrm>
                <a:off x="5980" y="4396"/>
                <a:ext cx="438" cy="125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7147"/>
              <p:cNvSpPr>
                <a:spLocks/>
              </p:cNvSpPr>
              <p:nvPr/>
            </p:nvSpPr>
            <p:spPr bwMode="auto">
              <a:xfrm>
                <a:off x="6418" y="4090"/>
                <a:ext cx="157" cy="431"/>
              </a:xfrm>
              <a:custGeom>
                <a:avLst/>
                <a:gdLst>
                  <a:gd name="T0" fmla="*/ 0 w 157"/>
                  <a:gd name="T1" fmla="*/ 431 h 431"/>
                  <a:gd name="T2" fmla="*/ 157 w 157"/>
                  <a:gd name="T3" fmla="*/ 0 h 431"/>
                  <a:gd name="T4" fmla="*/ 0 w 157"/>
                  <a:gd name="T5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" h="431">
                    <a:moveTo>
                      <a:pt x="0" y="431"/>
                    </a:moveTo>
                    <a:lnTo>
                      <a:pt x="157" y="0"/>
                    </a:lnTo>
                    <a:lnTo>
                      <a:pt x="0" y="43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7148"/>
              <p:cNvSpPr>
                <a:spLocks noChangeShapeType="1"/>
              </p:cNvSpPr>
              <p:nvPr/>
            </p:nvSpPr>
            <p:spPr bwMode="auto">
              <a:xfrm flipV="1">
                <a:off x="6418" y="4090"/>
                <a:ext cx="157" cy="431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7149"/>
              <p:cNvSpPr>
                <a:spLocks/>
              </p:cNvSpPr>
              <p:nvPr/>
            </p:nvSpPr>
            <p:spPr bwMode="auto">
              <a:xfrm>
                <a:off x="6575" y="3844"/>
                <a:ext cx="270" cy="246"/>
              </a:xfrm>
              <a:custGeom>
                <a:avLst/>
                <a:gdLst>
                  <a:gd name="T0" fmla="*/ 0 w 270"/>
                  <a:gd name="T1" fmla="*/ 246 h 246"/>
                  <a:gd name="T2" fmla="*/ 270 w 270"/>
                  <a:gd name="T3" fmla="*/ 0 h 246"/>
                  <a:gd name="T4" fmla="*/ 0 w 270"/>
                  <a:gd name="T5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46">
                    <a:moveTo>
                      <a:pt x="0" y="246"/>
                    </a:moveTo>
                    <a:lnTo>
                      <a:pt x="270" y="0"/>
                    </a:lnTo>
                    <a:lnTo>
                      <a:pt x="0" y="246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Line 7150"/>
              <p:cNvSpPr>
                <a:spLocks noChangeShapeType="1"/>
              </p:cNvSpPr>
              <p:nvPr/>
            </p:nvSpPr>
            <p:spPr bwMode="auto">
              <a:xfrm flipV="1">
                <a:off x="6575" y="3844"/>
                <a:ext cx="270" cy="246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7151"/>
              <p:cNvSpPr>
                <a:spLocks/>
              </p:cNvSpPr>
              <p:nvPr/>
            </p:nvSpPr>
            <p:spPr bwMode="auto">
              <a:xfrm>
                <a:off x="6658" y="3468"/>
                <a:ext cx="187" cy="376"/>
              </a:xfrm>
              <a:custGeom>
                <a:avLst/>
                <a:gdLst>
                  <a:gd name="T0" fmla="*/ 187 w 187"/>
                  <a:gd name="T1" fmla="*/ 376 h 376"/>
                  <a:gd name="T2" fmla="*/ 0 w 187"/>
                  <a:gd name="T3" fmla="*/ 0 h 376"/>
                  <a:gd name="T4" fmla="*/ 187 w 187"/>
                  <a:gd name="T5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7" h="376">
                    <a:moveTo>
                      <a:pt x="187" y="376"/>
                    </a:moveTo>
                    <a:lnTo>
                      <a:pt x="0" y="0"/>
                    </a:lnTo>
                    <a:lnTo>
                      <a:pt x="187" y="376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Line 7152"/>
              <p:cNvSpPr>
                <a:spLocks noChangeShapeType="1"/>
              </p:cNvSpPr>
              <p:nvPr/>
            </p:nvSpPr>
            <p:spPr bwMode="auto">
              <a:xfrm flipH="1" flipV="1">
                <a:off x="6658" y="3468"/>
                <a:ext cx="187" cy="376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7153"/>
              <p:cNvSpPr>
                <a:spLocks/>
              </p:cNvSpPr>
              <p:nvPr/>
            </p:nvSpPr>
            <p:spPr bwMode="auto">
              <a:xfrm>
                <a:off x="6658" y="2924"/>
                <a:ext cx="217" cy="544"/>
              </a:xfrm>
              <a:custGeom>
                <a:avLst/>
                <a:gdLst>
                  <a:gd name="T0" fmla="*/ 0 w 217"/>
                  <a:gd name="T1" fmla="*/ 544 h 544"/>
                  <a:gd name="T2" fmla="*/ 217 w 217"/>
                  <a:gd name="T3" fmla="*/ 0 h 544"/>
                  <a:gd name="T4" fmla="*/ 0 w 217"/>
                  <a:gd name="T5" fmla="*/ 544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" h="544">
                    <a:moveTo>
                      <a:pt x="0" y="544"/>
                    </a:moveTo>
                    <a:lnTo>
                      <a:pt x="217" y="0"/>
                    </a:lnTo>
                    <a:lnTo>
                      <a:pt x="0" y="54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Line 7154"/>
              <p:cNvSpPr>
                <a:spLocks noChangeShapeType="1"/>
              </p:cNvSpPr>
              <p:nvPr/>
            </p:nvSpPr>
            <p:spPr bwMode="auto">
              <a:xfrm flipV="1">
                <a:off x="6658" y="2924"/>
                <a:ext cx="217" cy="544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7155"/>
              <p:cNvSpPr>
                <a:spLocks/>
              </p:cNvSpPr>
              <p:nvPr/>
            </p:nvSpPr>
            <p:spPr bwMode="auto">
              <a:xfrm>
                <a:off x="6583" y="2897"/>
                <a:ext cx="292" cy="27"/>
              </a:xfrm>
              <a:custGeom>
                <a:avLst/>
                <a:gdLst>
                  <a:gd name="T0" fmla="*/ 292 w 292"/>
                  <a:gd name="T1" fmla="*/ 27 h 27"/>
                  <a:gd name="T2" fmla="*/ 0 w 292"/>
                  <a:gd name="T3" fmla="*/ 0 h 27"/>
                  <a:gd name="T4" fmla="*/ 292 w 292"/>
                  <a:gd name="T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2" h="27">
                    <a:moveTo>
                      <a:pt x="292" y="27"/>
                    </a:moveTo>
                    <a:lnTo>
                      <a:pt x="0" y="0"/>
                    </a:lnTo>
                    <a:lnTo>
                      <a:pt x="292" y="27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Line 7156"/>
              <p:cNvSpPr>
                <a:spLocks noChangeShapeType="1"/>
              </p:cNvSpPr>
              <p:nvPr/>
            </p:nvSpPr>
            <p:spPr bwMode="auto">
              <a:xfrm flipH="1" flipV="1">
                <a:off x="6583" y="2897"/>
                <a:ext cx="292" cy="27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7157"/>
              <p:cNvSpPr>
                <a:spLocks/>
              </p:cNvSpPr>
              <p:nvPr/>
            </p:nvSpPr>
            <p:spPr bwMode="auto">
              <a:xfrm>
                <a:off x="6541" y="2477"/>
                <a:ext cx="42" cy="420"/>
              </a:xfrm>
              <a:custGeom>
                <a:avLst/>
                <a:gdLst>
                  <a:gd name="T0" fmla="*/ 42 w 42"/>
                  <a:gd name="T1" fmla="*/ 420 h 420"/>
                  <a:gd name="T2" fmla="*/ 0 w 42"/>
                  <a:gd name="T3" fmla="*/ 0 h 420"/>
                  <a:gd name="T4" fmla="*/ 42 w 42"/>
                  <a:gd name="T5" fmla="*/ 42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20">
                    <a:moveTo>
                      <a:pt x="42" y="420"/>
                    </a:moveTo>
                    <a:lnTo>
                      <a:pt x="0" y="0"/>
                    </a:lnTo>
                    <a:lnTo>
                      <a:pt x="42" y="42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Line 7158"/>
              <p:cNvSpPr>
                <a:spLocks noChangeShapeType="1"/>
              </p:cNvSpPr>
              <p:nvPr/>
            </p:nvSpPr>
            <p:spPr bwMode="auto">
              <a:xfrm flipH="1" flipV="1">
                <a:off x="6541" y="2477"/>
                <a:ext cx="42" cy="420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7159"/>
              <p:cNvSpPr>
                <a:spLocks/>
              </p:cNvSpPr>
              <p:nvPr/>
            </p:nvSpPr>
            <p:spPr bwMode="auto">
              <a:xfrm>
                <a:off x="6058" y="2477"/>
                <a:ext cx="483" cy="117"/>
              </a:xfrm>
              <a:custGeom>
                <a:avLst/>
                <a:gdLst>
                  <a:gd name="T0" fmla="*/ 483 w 483"/>
                  <a:gd name="T1" fmla="*/ 0 h 117"/>
                  <a:gd name="T2" fmla="*/ 0 w 483"/>
                  <a:gd name="T3" fmla="*/ 117 h 117"/>
                  <a:gd name="T4" fmla="*/ 483 w 483"/>
                  <a:gd name="T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3" h="117">
                    <a:moveTo>
                      <a:pt x="483" y="0"/>
                    </a:moveTo>
                    <a:lnTo>
                      <a:pt x="0" y="117"/>
                    </a:lnTo>
                    <a:lnTo>
                      <a:pt x="48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Line 7160"/>
              <p:cNvSpPr>
                <a:spLocks noChangeShapeType="1"/>
              </p:cNvSpPr>
              <p:nvPr/>
            </p:nvSpPr>
            <p:spPr bwMode="auto">
              <a:xfrm flipH="1">
                <a:off x="6058" y="2477"/>
                <a:ext cx="483" cy="117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7161"/>
              <p:cNvSpPr>
                <a:spLocks/>
              </p:cNvSpPr>
              <p:nvPr/>
            </p:nvSpPr>
            <p:spPr bwMode="auto">
              <a:xfrm>
                <a:off x="5862" y="2224"/>
                <a:ext cx="202" cy="373"/>
              </a:xfrm>
              <a:custGeom>
                <a:avLst/>
                <a:gdLst>
                  <a:gd name="T0" fmla="*/ 202 w 202"/>
                  <a:gd name="T1" fmla="*/ 373 h 373"/>
                  <a:gd name="T2" fmla="*/ 0 w 202"/>
                  <a:gd name="T3" fmla="*/ 0 h 373"/>
                  <a:gd name="T4" fmla="*/ 202 w 202"/>
                  <a:gd name="T5" fmla="*/ 37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2" h="373">
                    <a:moveTo>
                      <a:pt x="202" y="373"/>
                    </a:moveTo>
                    <a:lnTo>
                      <a:pt x="0" y="0"/>
                    </a:lnTo>
                    <a:lnTo>
                      <a:pt x="202" y="37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Line 7162"/>
              <p:cNvSpPr>
                <a:spLocks noChangeShapeType="1"/>
              </p:cNvSpPr>
              <p:nvPr/>
            </p:nvSpPr>
            <p:spPr bwMode="auto">
              <a:xfrm flipH="1" flipV="1">
                <a:off x="5862" y="2224"/>
                <a:ext cx="202" cy="373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7163"/>
              <p:cNvSpPr>
                <a:spLocks/>
              </p:cNvSpPr>
              <p:nvPr/>
            </p:nvSpPr>
            <p:spPr bwMode="auto">
              <a:xfrm>
                <a:off x="5514" y="2224"/>
                <a:ext cx="348" cy="218"/>
              </a:xfrm>
              <a:custGeom>
                <a:avLst/>
                <a:gdLst>
                  <a:gd name="T0" fmla="*/ 348 w 348"/>
                  <a:gd name="T1" fmla="*/ 0 h 218"/>
                  <a:gd name="T2" fmla="*/ 0 w 348"/>
                  <a:gd name="T3" fmla="*/ 218 h 218"/>
                  <a:gd name="T4" fmla="*/ 348 w 348"/>
                  <a:gd name="T5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" h="218">
                    <a:moveTo>
                      <a:pt x="348" y="0"/>
                    </a:moveTo>
                    <a:lnTo>
                      <a:pt x="0" y="218"/>
                    </a:lnTo>
                    <a:lnTo>
                      <a:pt x="34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Line 7164"/>
              <p:cNvSpPr>
                <a:spLocks noChangeShapeType="1"/>
              </p:cNvSpPr>
              <p:nvPr/>
            </p:nvSpPr>
            <p:spPr bwMode="auto">
              <a:xfrm flipH="1">
                <a:off x="5514" y="2224"/>
                <a:ext cx="348" cy="218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7165"/>
              <p:cNvSpPr>
                <a:spLocks/>
              </p:cNvSpPr>
              <p:nvPr/>
            </p:nvSpPr>
            <p:spPr bwMode="auto">
              <a:xfrm>
                <a:off x="5088" y="2368"/>
                <a:ext cx="426" cy="74"/>
              </a:xfrm>
              <a:custGeom>
                <a:avLst/>
                <a:gdLst>
                  <a:gd name="T0" fmla="*/ 426 w 426"/>
                  <a:gd name="T1" fmla="*/ 74 h 74"/>
                  <a:gd name="T2" fmla="*/ 0 w 426"/>
                  <a:gd name="T3" fmla="*/ 0 h 74"/>
                  <a:gd name="T4" fmla="*/ 426 w 426"/>
                  <a:gd name="T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6" h="74">
                    <a:moveTo>
                      <a:pt x="426" y="74"/>
                    </a:moveTo>
                    <a:lnTo>
                      <a:pt x="0" y="0"/>
                    </a:lnTo>
                    <a:lnTo>
                      <a:pt x="426" y="7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Line 7166"/>
              <p:cNvSpPr>
                <a:spLocks noChangeShapeType="1"/>
              </p:cNvSpPr>
              <p:nvPr/>
            </p:nvSpPr>
            <p:spPr bwMode="auto">
              <a:xfrm flipH="1" flipV="1">
                <a:off x="5088" y="2368"/>
                <a:ext cx="426" cy="74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7167"/>
              <p:cNvSpPr>
                <a:spLocks/>
              </p:cNvSpPr>
              <p:nvPr/>
            </p:nvSpPr>
            <p:spPr bwMode="auto">
              <a:xfrm>
                <a:off x="4697" y="2575"/>
                <a:ext cx="312" cy="240"/>
              </a:xfrm>
              <a:custGeom>
                <a:avLst/>
                <a:gdLst>
                  <a:gd name="T0" fmla="*/ 0 w 312"/>
                  <a:gd name="T1" fmla="*/ 240 h 240"/>
                  <a:gd name="T2" fmla="*/ 312 w 312"/>
                  <a:gd name="T3" fmla="*/ 0 h 240"/>
                  <a:gd name="T4" fmla="*/ 0 w 312"/>
                  <a:gd name="T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2" h="240">
                    <a:moveTo>
                      <a:pt x="0" y="240"/>
                    </a:moveTo>
                    <a:lnTo>
                      <a:pt x="312" y="0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7168"/>
              <p:cNvSpPr>
                <a:spLocks noChangeShapeType="1"/>
              </p:cNvSpPr>
              <p:nvPr/>
            </p:nvSpPr>
            <p:spPr bwMode="auto">
              <a:xfrm flipV="1">
                <a:off x="4697" y="2575"/>
                <a:ext cx="312" cy="240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7169"/>
              <p:cNvSpPr>
                <a:spLocks/>
              </p:cNvSpPr>
              <p:nvPr/>
            </p:nvSpPr>
            <p:spPr bwMode="auto">
              <a:xfrm>
                <a:off x="4664" y="2576"/>
                <a:ext cx="33" cy="239"/>
              </a:xfrm>
              <a:custGeom>
                <a:avLst/>
                <a:gdLst>
                  <a:gd name="T0" fmla="*/ 33 w 33"/>
                  <a:gd name="T1" fmla="*/ 239 h 239"/>
                  <a:gd name="T2" fmla="*/ 0 w 33"/>
                  <a:gd name="T3" fmla="*/ 0 h 239"/>
                  <a:gd name="T4" fmla="*/ 33 w 33"/>
                  <a:gd name="T5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39">
                    <a:moveTo>
                      <a:pt x="33" y="239"/>
                    </a:moveTo>
                    <a:lnTo>
                      <a:pt x="0" y="0"/>
                    </a:lnTo>
                    <a:lnTo>
                      <a:pt x="33" y="239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7170"/>
              <p:cNvSpPr>
                <a:spLocks noChangeShapeType="1"/>
              </p:cNvSpPr>
              <p:nvPr/>
            </p:nvSpPr>
            <p:spPr bwMode="auto">
              <a:xfrm flipH="1" flipV="1">
                <a:off x="4664" y="2576"/>
                <a:ext cx="33" cy="239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7171"/>
              <p:cNvSpPr>
                <a:spLocks/>
              </p:cNvSpPr>
              <p:nvPr/>
            </p:nvSpPr>
            <p:spPr bwMode="auto">
              <a:xfrm>
                <a:off x="5089" y="2212"/>
                <a:ext cx="201" cy="156"/>
              </a:xfrm>
              <a:custGeom>
                <a:avLst/>
                <a:gdLst>
                  <a:gd name="T0" fmla="*/ 0 w 201"/>
                  <a:gd name="T1" fmla="*/ 156 h 156"/>
                  <a:gd name="T2" fmla="*/ 201 w 201"/>
                  <a:gd name="T3" fmla="*/ 0 h 156"/>
                  <a:gd name="T4" fmla="*/ 0 w 201"/>
                  <a:gd name="T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1" h="156">
                    <a:moveTo>
                      <a:pt x="0" y="156"/>
                    </a:moveTo>
                    <a:lnTo>
                      <a:pt x="201" y="0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7172"/>
              <p:cNvSpPr>
                <a:spLocks noChangeShapeType="1"/>
              </p:cNvSpPr>
              <p:nvPr/>
            </p:nvSpPr>
            <p:spPr bwMode="auto">
              <a:xfrm flipV="1">
                <a:off x="5089" y="2212"/>
                <a:ext cx="201" cy="156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7173"/>
              <p:cNvSpPr>
                <a:spLocks/>
              </p:cNvSpPr>
              <p:nvPr/>
            </p:nvSpPr>
            <p:spPr bwMode="auto">
              <a:xfrm>
                <a:off x="5290" y="2212"/>
                <a:ext cx="137" cy="304"/>
              </a:xfrm>
              <a:custGeom>
                <a:avLst/>
                <a:gdLst>
                  <a:gd name="T0" fmla="*/ 137 w 137"/>
                  <a:gd name="T1" fmla="*/ 304 h 304"/>
                  <a:gd name="T2" fmla="*/ 0 w 137"/>
                  <a:gd name="T3" fmla="*/ 0 h 304"/>
                  <a:gd name="T4" fmla="*/ 137 w 137"/>
                  <a:gd name="T5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304">
                    <a:moveTo>
                      <a:pt x="137" y="304"/>
                    </a:moveTo>
                    <a:lnTo>
                      <a:pt x="0" y="0"/>
                    </a:lnTo>
                    <a:lnTo>
                      <a:pt x="137" y="30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Line 7174"/>
              <p:cNvSpPr>
                <a:spLocks noChangeShapeType="1"/>
              </p:cNvSpPr>
              <p:nvPr/>
            </p:nvSpPr>
            <p:spPr bwMode="auto">
              <a:xfrm flipH="1" flipV="1">
                <a:off x="5290" y="2212"/>
                <a:ext cx="137" cy="304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7175"/>
              <p:cNvSpPr>
                <a:spLocks/>
              </p:cNvSpPr>
              <p:nvPr/>
            </p:nvSpPr>
            <p:spPr bwMode="auto">
              <a:xfrm>
                <a:off x="4453" y="2815"/>
                <a:ext cx="244" cy="259"/>
              </a:xfrm>
              <a:custGeom>
                <a:avLst/>
                <a:gdLst>
                  <a:gd name="T0" fmla="*/ 244 w 244"/>
                  <a:gd name="T1" fmla="*/ 0 h 259"/>
                  <a:gd name="T2" fmla="*/ 0 w 244"/>
                  <a:gd name="T3" fmla="*/ 259 h 259"/>
                  <a:gd name="T4" fmla="*/ 244 w 244"/>
                  <a:gd name="T5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4" h="259">
                    <a:moveTo>
                      <a:pt x="244" y="0"/>
                    </a:moveTo>
                    <a:lnTo>
                      <a:pt x="0" y="259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Line 7176"/>
              <p:cNvSpPr>
                <a:spLocks noChangeShapeType="1"/>
              </p:cNvSpPr>
              <p:nvPr/>
            </p:nvSpPr>
            <p:spPr bwMode="auto">
              <a:xfrm flipH="1">
                <a:off x="4453" y="2815"/>
                <a:ext cx="244" cy="259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7177"/>
              <p:cNvSpPr>
                <a:spLocks/>
              </p:cNvSpPr>
              <p:nvPr/>
            </p:nvSpPr>
            <p:spPr bwMode="auto">
              <a:xfrm>
                <a:off x="4322" y="3281"/>
                <a:ext cx="207" cy="24"/>
              </a:xfrm>
              <a:custGeom>
                <a:avLst/>
                <a:gdLst>
                  <a:gd name="T0" fmla="*/ 207 w 207"/>
                  <a:gd name="T1" fmla="*/ 24 h 24"/>
                  <a:gd name="T2" fmla="*/ 0 w 207"/>
                  <a:gd name="T3" fmla="*/ 0 h 24"/>
                  <a:gd name="T4" fmla="*/ 207 w 207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" h="24">
                    <a:moveTo>
                      <a:pt x="207" y="24"/>
                    </a:moveTo>
                    <a:lnTo>
                      <a:pt x="0" y="0"/>
                    </a:lnTo>
                    <a:lnTo>
                      <a:pt x="207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Line 7178"/>
              <p:cNvSpPr>
                <a:spLocks noChangeShapeType="1"/>
              </p:cNvSpPr>
              <p:nvPr/>
            </p:nvSpPr>
            <p:spPr bwMode="auto">
              <a:xfrm flipH="1" flipV="1">
                <a:off x="4322" y="3281"/>
                <a:ext cx="207" cy="24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7179"/>
              <p:cNvSpPr>
                <a:spLocks/>
              </p:cNvSpPr>
              <p:nvPr/>
            </p:nvSpPr>
            <p:spPr bwMode="auto">
              <a:xfrm>
                <a:off x="4322" y="3281"/>
                <a:ext cx="79" cy="159"/>
              </a:xfrm>
              <a:custGeom>
                <a:avLst/>
                <a:gdLst>
                  <a:gd name="T0" fmla="*/ 0 w 79"/>
                  <a:gd name="T1" fmla="*/ 0 h 159"/>
                  <a:gd name="T2" fmla="*/ 79 w 79"/>
                  <a:gd name="T3" fmla="*/ 159 h 159"/>
                  <a:gd name="T4" fmla="*/ 0 w 79"/>
                  <a:gd name="T5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159">
                    <a:moveTo>
                      <a:pt x="0" y="0"/>
                    </a:moveTo>
                    <a:lnTo>
                      <a:pt x="79" y="15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Line 7180"/>
              <p:cNvSpPr>
                <a:spLocks noChangeShapeType="1"/>
              </p:cNvSpPr>
              <p:nvPr/>
            </p:nvSpPr>
            <p:spPr bwMode="auto">
              <a:xfrm>
                <a:off x="4322" y="3281"/>
                <a:ext cx="79" cy="159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7181"/>
              <p:cNvSpPr>
                <a:spLocks/>
              </p:cNvSpPr>
              <p:nvPr/>
            </p:nvSpPr>
            <p:spPr bwMode="auto">
              <a:xfrm>
                <a:off x="4436" y="4076"/>
                <a:ext cx="247" cy="474"/>
              </a:xfrm>
              <a:custGeom>
                <a:avLst/>
                <a:gdLst>
                  <a:gd name="T0" fmla="*/ 0 w 247"/>
                  <a:gd name="T1" fmla="*/ 0 h 474"/>
                  <a:gd name="T2" fmla="*/ 247 w 247"/>
                  <a:gd name="T3" fmla="*/ 474 h 474"/>
                  <a:gd name="T4" fmla="*/ 0 w 247"/>
                  <a:gd name="T5" fmla="*/ 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7" h="474">
                    <a:moveTo>
                      <a:pt x="0" y="0"/>
                    </a:moveTo>
                    <a:lnTo>
                      <a:pt x="247" y="4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Line 7182"/>
              <p:cNvSpPr>
                <a:spLocks noChangeShapeType="1"/>
              </p:cNvSpPr>
              <p:nvPr/>
            </p:nvSpPr>
            <p:spPr bwMode="auto">
              <a:xfrm>
                <a:off x="4436" y="4076"/>
                <a:ext cx="247" cy="474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7183"/>
              <p:cNvSpPr>
                <a:spLocks/>
              </p:cNvSpPr>
              <p:nvPr/>
            </p:nvSpPr>
            <p:spPr bwMode="auto">
              <a:xfrm>
                <a:off x="5225" y="4668"/>
                <a:ext cx="158" cy="77"/>
              </a:xfrm>
              <a:custGeom>
                <a:avLst/>
                <a:gdLst>
                  <a:gd name="T0" fmla="*/ 0 w 158"/>
                  <a:gd name="T1" fmla="*/ 0 h 77"/>
                  <a:gd name="T2" fmla="*/ 158 w 158"/>
                  <a:gd name="T3" fmla="*/ 77 h 77"/>
                  <a:gd name="T4" fmla="*/ 0 w 158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8" h="77">
                    <a:moveTo>
                      <a:pt x="0" y="0"/>
                    </a:moveTo>
                    <a:lnTo>
                      <a:pt x="158" y="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Line 7184"/>
              <p:cNvSpPr>
                <a:spLocks noChangeShapeType="1"/>
              </p:cNvSpPr>
              <p:nvPr/>
            </p:nvSpPr>
            <p:spPr bwMode="auto">
              <a:xfrm>
                <a:off x="5225" y="4668"/>
                <a:ext cx="158" cy="77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7185"/>
              <p:cNvSpPr>
                <a:spLocks/>
              </p:cNvSpPr>
              <p:nvPr/>
            </p:nvSpPr>
            <p:spPr bwMode="auto">
              <a:xfrm>
                <a:off x="5980" y="4184"/>
                <a:ext cx="507" cy="211"/>
              </a:xfrm>
              <a:custGeom>
                <a:avLst/>
                <a:gdLst>
                  <a:gd name="T0" fmla="*/ 0 w 507"/>
                  <a:gd name="T1" fmla="*/ 211 h 211"/>
                  <a:gd name="T2" fmla="*/ 507 w 507"/>
                  <a:gd name="T3" fmla="*/ 0 h 211"/>
                  <a:gd name="T4" fmla="*/ 0 w 507"/>
                  <a:gd name="T5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7" h="211">
                    <a:moveTo>
                      <a:pt x="0" y="211"/>
                    </a:moveTo>
                    <a:lnTo>
                      <a:pt x="507" y="0"/>
                    </a:lnTo>
                    <a:lnTo>
                      <a:pt x="0" y="21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Line 7186"/>
              <p:cNvSpPr>
                <a:spLocks noChangeShapeType="1"/>
              </p:cNvSpPr>
              <p:nvPr/>
            </p:nvSpPr>
            <p:spPr bwMode="auto">
              <a:xfrm flipV="1">
                <a:off x="5980" y="4184"/>
                <a:ext cx="507" cy="211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7187"/>
              <p:cNvSpPr>
                <a:spLocks/>
              </p:cNvSpPr>
              <p:nvPr/>
            </p:nvSpPr>
            <p:spPr bwMode="auto">
              <a:xfrm>
                <a:off x="6845" y="3345"/>
                <a:ext cx="146" cy="499"/>
              </a:xfrm>
              <a:custGeom>
                <a:avLst/>
                <a:gdLst>
                  <a:gd name="T0" fmla="*/ 0 w 146"/>
                  <a:gd name="T1" fmla="*/ 499 h 499"/>
                  <a:gd name="T2" fmla="*/ 146 w 146"/>
                  <a:gd name="T3" fmla="*/ 0 h 499"/>
                  <a:gd name="T4" fmla="*/ 0 w 146"/>
                  <a:gd name="T5" fmla="*/ 49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" h="499">
                    <a:moveTo>
                      <a:pt x="0" y="499"/>
                    </a:moveTo>
                    <a:lnTo>
                      <a:pt x="146" y="0"/>
                    </a:lnTo>
                    <a:lnTo>
                      <a:pt x="0" y="499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Line 7188"/>
              <p:cNvSpPr>
                <a:spLocks noChangeShapeType="1"/>
              </p:cNvSpPr>
              <p:nvPr/>
            </p:nvSpPr>
            <p:spPr bwMode="auto">
              <a:xfrm flipV="1">
                <a:off x="6845" y="3345"/>
                <a:ext cx="146" cy="499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7189"/>
              <p:cNvSpPr>
                <a:spLocks/>
              </p:cNvSpPr>
              <p:nvPr/>
            </p:nvSpPr>
            <p:spPr bwMode="auto">
              <a:xfrm>
                <a:off x="5862" y="2224"/>
                <a:ext cx="679" cy="253"/>
              </a:xfrm>
              <a:custGeom>
                <a:avLst/>
                <a:gdLst>
                  <a:gd name="T0" fmla="*/ 0 w 679"/>
                  <a:gd name="T1" fmla="*/ 0 h 253"/>
                  <a:gd name="T2" fmla="*/ 679 w 679"/>
                  <a:gd name="T3" fmla="*/ 253 h 253"/>
                  <a:gd name="T4" fmla="*/ 0 w 679"/>
                  <a:gd name="T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9" h="253">
                    <a:moveTo>
                      <a:pt x="0" y="0"/>
                    </a:moveTo>
                    <a:lnTo>
                      <a:pt x="679" y="2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Line 7190"/>
              <p:cNvSpPr>
                <a:spLocks noChangeShapeType="1"/>
              </p:cNvSpPr>
              <p:nvPr/>
            </p:nvSpPr>
            <p:spPr bwMode="auto">
              <a:xfrm>
                <a:off x="5862" y="2224"/>
                <a:ext cx="679" cy="253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7191"/>
              <p:cNvSpPr>
                <a:spLocks/>
              </p:cNvSpPr>
              <p:nvPr/>
            </p:nvSpPr>
            <p:spPr bwMode="auto">
              <a:xfrm>
                <a:off x="6333" y="2758"/>
                <a:ext cx="268" cy="226"/>
              </a:xfrm>
              <a:custGeom>
                <a:avLst/>
                <a:gdLst>
                  <a:gd name="T0" fmla="*/ 0 w 268"/>
                  <a:gd name="T1" fmla="*/ 0 h 226"/>
                  <a:gd name="T2" fmla="*/ 268 w 268"/>
                  <a:gd name="T3" fmla="*/ 226 h 226"/>
                  <a:gd name="T4" fmla="*/ 0 w 268"/>
                  <a:gd name="T5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8" h="226">
                    <a:moveTo>
                      <a:pt x="0" y="0"/>
                    </a:moveTo>
                    <a:lnTo>
                      <a:pt x="268" y="2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Line 7192"/>
              <p:cNvSpPr>
                <a:spLocks noChangeShapeType="1"/>
              </p:cNvSpPr>
              <p:nvPr/>
            </p:nvSpPr>
            <p:spPr bwMode="auto">
              <a:xfrm>
                <a:off x="6333" y="2758"/>
                <a:ext cx="268" cy="226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7193"/>
              <p:cNvSpPr>
                <a:spLocks/>
              </p:cNvSpPr>
              <p:nvPr/>
            </p:nvSpPr>
            <p:spPr bwMode="auto">
              <a:xfrm>
                <a:off x="5427" y="2421"/>
                <a:ext cx="535" cy="95"/>
              </a:xfrm>
              <a:custGeom>
                <a:avLst/>
                <a:gdLst>
                  <a:gd name="T0" fmla="*/ 0 w 535"/>
                  <a:gd name="T1" fmla="*/ 95 h 95"/>
                  <a:gd name="T2" fmla="*/ 535 w 535"/>
                  <a:gd name="T3" fmla="*/ 0 h 95"/>
                  <a:gd name="T4" fmla="*/ 0 w 535"/>
                  <a:gd name="T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5" h="95">
                    <a:moveTo>
                      <a:pt x="0" y="95"/>
                    </a:moveTo>
                    <a:lnTo>
                      <a:pt x="535" y="0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Line 7194"/>
              <p:cNvSpPr>
                <a:spLocks noChangeShapeType="1"/>
              </p:cNvSpPr>
              <p:nvPr/>
            </p:nvSpPr>
            <p:spPr bwMode="auto">
              <a:xfrm flipV="1">
                <a:off x="5427" y="2421"/>
                <a:ext cx="535" cy="95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7195"/>
              <p:cNvSpPr>
                <a:spLocks/>
              </p:cNvSpPr>
              <p:nvPr/>
            </p:nvSpPr>
            <p:spPr bwMode="auto">
              <a:xfrm>
                <a:off x="6875" y="2924"/>
                <a:ext cx="56" cy="152"/>
              </a:xfrm>
              <a:custGeom>
                <a:avLst/>
                <a:gdLst>
                  <a:gd name="T0" fmla="*/ 0 w 56"/>
                  <a:gd name="T1" fmla="*/ 0 h 152"/>
                  <a:gd name="T2" fmla="*/ 56 w 56"/>
                  <a:gd name="T3" fmla="*/ 152 h 152"/>
                  <a:gd name="T4" fmla="*/ 0 w 56"/>
                  <a:gd name="T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152">
                    <a:moveTo>
                      <a:pt x="0" y="0"/>
                    </a:moveTo>
                    <a:lnTo>
                      <a:pt x="56" y="1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Line 7196"/>
              <p:cNvSpPr>
                <a:spLocks noChangeShapeType="1"/>
              </p:cNvSpPr>
              <p:nvPr/>
            </p:nvSpPr>
            <p:spPr bwMode="auto">
              <a:xfrm>
                <a:off x="6875" y="2924"/>
                <a:ext cx="56" cy="152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7197"/>
              <p:cNvSpPr>
                <a:spLocks/>
              </p:cNvSpPr>
              <p:nvPr/>
            </p:nvSpPr>
            <p:spPr bwMode="auto">
              <a:xfrm>
                <a:off x="6570" y="3076"/>
                <a:ext cx="361" cy="158"/>
              </a:xfrm>
              <a:custGeom>
                <a:avLst/>
                <a:gdLst>
                  <a:gd name="T0" fmla="*/ 361 w 361"/>
                  <a:gd name="T1" fmla="*/ 0 h 158"/>
                  <a:gd name="T2" fmla="*/ 0 w 361"/>
                  <a:gd name="T3" fmla="*/ 158 h 158"/>
                  <a:gd name="T4" fmla="*/ 361 w 361"/>
                  <a:gd name="T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1" h="158">
                    <a:moveTo>
                      <a:pt x="361" y="0"/>
                    </a:moveTo>
                    <a:lnTo>
                      <a:pt x="0" y="158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alpha val="1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Line 7198"/>
              <p:cNvSpPr>
                <a:spLocks noChangeShapeType="1"/>
              </p:cNvSpPr>
              <p:nvPr/>
            </p:nvSpPr>
            <p:spPr bwMode="auto">
              <a:xfrm flipH="1">
                <a:off x="6570" y="3076"/>
                <a:ext cx="361" cy="158"/>
              </a:xfrm>
              <a:prstGeom prst="line">
                <a:avLst/>
              </a:prstGeom>
              <a:grpFill/>
              <a:ln w="3175" cap="flat">
                <a:solidFill>
                  <a:schemeClr val="tx1">
                    <a:alpha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Freeform 7200"/>
            <p:cNvSpPr>
              <a:spLocks/>
            </p:cNvSpPr>
            <p:nvPr/>
          </p:nvSpPr>
          <p:spPr bwMode="auto">
            <a:xfrm>
              <a:off x="6570" y="3234"/>
              <a:ext cx="88" cy="234"/>
            </a:xfrm>
            <a:custGeom>
              <a:avLst/>
              <a:gdLst>
                <a:gd name="T0" fmla="*/ 0 w 88"/>
                <a:gd name="T1" fmla="*/ 0 h 234"/>
                <a:gd name="T2" fmla="*/ 88 w 88"/>
                <a:gd name="T3" fmla="*/ 234 h 234"/>
                <a:gd name="T4" fmla="*/ 0 w 88"/>
                <a:gd name="T5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234">
                  <a:moveTo>
                    <a:pt x="0" y="0"/>
                  </a:moveTo>
                  <a:lnTo>
                    <a:pt x="88" y="2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7201"/>
            <p:cNvSpPr>
              <a:spLocks noChangeShapeType="1"/>
            </p:cNvSpPr>
            <p:nvPr/>
          </p:nvSpPr>
          <p:spPr bwMode="auto">
            <a:xfrm>
              <a:off x="6570" y="3234"/>
              <a:ext cx="88" cy="234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202"/>
            <p:cNvSpPr>
              <a:spLocks/>
            </p:cNvSpPr>
            <p:nvPr/>
          </p:nvSpPr>
          <p:spPr bwMode="auto">
            <a:xfrm>
              <a:off x="5382" y="4735"/>
              <a:ext cx="373" cy="187"/>
            </a:xfrm>
            <a:custGeom>
              <a:avLst/>
              <a:gdLst>
                <a:gd name="T0" fmla="*/ 0 w 373"/>
                <a:gd name="T1" fmla="*/ 0 h 187"/>
                <a:gd name="T2" fmla="*/ 373 w 373"/>
                <a:gd name="T3" fmla="*/ 187 h 187"/>
                <a:gd name="T4" fmla="*/ 0 w 373"/>
                <a:gd name="T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3" h="187">
                  <a:moveTo>
                    <a:pt x="0" y="0"/>
                  </a:moveTo>
                  <a:lnTo>
                    <a:pt x="373" y="1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7203"/>
            <p:cNvSpPr>
              <a:spLocks noChangeShapeType="1"/>
            </p:cNvSpPr>
            <p:nvPr/>
          </p:nvSpPr>
          <p:spPr bwMode="auto">
            <a:xfrm>
              <a:off x="5382" y="4735"/>
              <a:ext cx="373" cy="187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204"/>
            <p:cNvSpPr>
              <a:spLocks/>
            </p:cNvSpPr>
            <p:nvPr/>
          </p:nvSpPr>
          <p:spPr bwMode="auto">
            <a:xfrm>
              <a:off x="5755" y="4554"/>
              <a:ext cx="309" cy="368"/>
            </a:xfrm>
            <a:custGeom>
              <a:avLst/>
              <a:gdLst>
                <a:gd name="T0" fmla="*/ 0 w 309"/>
                <a:gd name="T1" fmla="*/ 368 h 368"/>
                <a:gd name="T2" fmla="*/ 309 w 309"/>
                <a:gd name="T3" fmla="*/ 0 h 368"/>
                <a:gd name="T4" fmla="*/ 0 w 309"/>
                <a:gd name="T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9" h="368">
                  <a:moveTo>
                    <a:pt x="0" y="368"/>
                  </a:moveTo>
                  <a:lnTo>
                    <a:pt x="309" y="0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7205"/>
            <p:cNvSpPr>
              <a:spLocks noChangeShapeType="1"/>
            </p:cNvSpPr>
            <p:nvPr/>
          </p:nvSpPr>
          <p:spPr bwMode="auto">
            <a:xfrm flipV="1">
              <a:off x="5755" y="4554"/>
              <a:ext cx="309" cy="368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206"/>
            <p:cNvSpPr>
              <a:spLocks/>
            </p:cNvSpPr>
            <p:nvPr/>
          </p:nvSpPr>
          <p:spPr bwMode="auto">
            <a:xfrm>
              <a:off x="5364" y="2400"/>
              <a:ext cx="38" cy="37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207"/>
            <p:cNvSpPr>
              <a:spLocks/>
            </p:cNvSpPr>
            <p:nvPr/>
          </p:nvSpPr>
          <p:spPr bwMode="auto">
            <a:xfrm>
              <a:off x="5189" y="2561"/>
              <a:ext cx="38" cy="39"/>
            </a:xfrm>
            <a:custGeom>
              <a:avLst/>
              <a:gdLst>
                <a:gd name="T0" fmla="*/ 31 w 32"/>
                <a:gd name="T1" fmla="*/ 18 h 33"/>
                <a:gd name="T2" fmla="*/ 14 w 32"/>
                <a:gd name="T3" fmla="*/ 32 h 33"/>
                <a:gd name="T4" fmla="*/ 1 w 32"/>
                <a:gd name="T5" fmla="*/ 15 h 33"/>
                <a:gd name="T6" fmla="*/ 17 w 32"/>
                <a:gd name="T7" fmla="*/ 1 h 33"/>
                <a:gd name="T8" fmla="*/ 31 w 32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1" y="18"/>
                  </a:moveTo>
                  <a:cubicBezTo>
                    <a:pt x="30" y="27"/>
                    <a:pt x="22" y="33"/>
                    <a:pt x="14" y="32"/>
                  </a:cubicBezTo>
                  <a:cubicBezTo>
                    <a:pt x="5" y="31"/>
                    <a:pt x="0" y="23"/>
                    <a:pt x="1" y="15"/>
                  </a:cubicBezTo>
                  <a:cubicBezTo>
                    <a:pt x="2" y="6"/>
                    <a:pt x="9" y="0"/>
                    <a:pt x="17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208"/>
            <p:cNvSpPr>
              <a:spLocks/>
            </p:cNvSpPr>
            <p:nvPr/>
          </p:nvSpPr>
          <p:spPr bwMode="auto">
            <a:xfrm>
              <a:off x="4680" y="2790"/>
              <a:ext cx="37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209"/>
            <p:cNvSpPr>
              <a:spLocks/>
            </p:cNvSpPr>
            <p:nvPr/>
          </p:nvSpPr>
          <p:spPr bwMode="auto">
            <a:xfrm>
              <a:off x="4864" y="2937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210"/>
            <p:cNvSpPr>
              <a:spLocks/>
            </p:cNvSpPr>
            <p:nvPr/>
          </p:nvSpPr>
          <p:spPr bwMode="auto">
            <a:xfrm>
              <a:off x="4516" y="3289"/>
              <a:ext cx="38" cy="39"/>
            </a:xfrm>
            <a:custGeom>
              <a:avLst/>
              <a:gdLst>
                <a:gd name="T0" fmla="*/ 31 w 32"/>
                <a:gd name="T1" fmla="*/ 18 h 33"/>
                <a:gd name="T2" fmla="*/ 14 w 32"/>
                <a:gd name="T3" fmla="*/ 32 h 33"/>
                <a:gd name="T4" fmla="*/ 1 w 32"/>
                <a:gd name="T5" fmla="*/ 15 h 33"/>
                <a:gd name="T6" fmla="*/ 18 w 32"/>
                <a:gd name="T7" fmla="*/ 1 h 33"/>
                <a:gd name="T8" fmla="*/ 31 w 32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1" y="18"/>
                  </a:moveTo>
                  <a:cubicBezTo>
                    <a:pt x="30" y="27"/>
                    <a:pt x="23" y="33"/>
                    <a:pt x="14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211"/>
            <p:cNvSpPr>
              <a:spLocks/>
            </p:cNvSpPr>
            <p:nvPr/>
          </p:nvSpPr>
          <p:spPr bwMode="auto">
            <a:xfrm>
              <a:off x="4382" y="3421"/>
              <a:ext cx="38" cy="37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212"/>
            <p:cNvSpPr>
              <a:spLocks/>
            </p:cNvSpPr>
            <p:nvPr/>
          </p:nvSpPr>
          <p:spPr bwMode="auto">
            <a:xfrm>
              <a:off x="4567" y="3431"/>
              <a:ext cx="37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213"/>
            <p:cNvSpPr>
              <a:spLocks/>
            </p:cNvSpPr>
            <p:nvPr/>
          </p:nvSpPr>
          <p:spPr bwMode="auto">
            <a:xfrm>
              <a:off x="4493" y="3567"/>
              <a:ext cx="38" cy="37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10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214"/>
            <p:cNvSpPr>
              <a:spLocks/>
            </p:cNvSpPr>
            <p:nvPr/>
          </p:nvSpPr>
          <p:spPr bwMode="auto">
            <a:xfrm>
              <a:off x="4342" y="3847"/>
              <a:ext cx="38" cy="37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215"/>
            <p:cNvSpPr>
              <a:spLocks/>
            </p:cNvSpPr>
            <p:nvPr/>
          </p:nvSpPr>
          <p:spPr bwMode="auto">
            <a:xfrm>
              <a:off x="4617" y="3721"/>
              <a:ext cx="38" cy="37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216"/>
            <p:cNvSpPr>
              <a:spLocks/>
            </p:cNvSpPr>
            <p:nvPr/>
          </p:nvSpPr>
          <p:spPr bwMode="auto">
            <a:xfrm>
              <a:off x="4490" y="3934"/>
              <a:ext cx="39" cy="38"/>
            </a:xfrm>
            <a:custGeom>
              <a:avLst/>
              <a:gdLst>
                <a:gd name="T0" fmla="*/ 32 w 33"/>
                <a:gd name="T1" fmla="*/ 18 h 33"/>
                <a:gd name="T2" fmla="*/ 15 w 33"/>
                <a:gd name="T3" fmla="*/ 32 h 33"/>
                <a:gd name="T4" fmla="*/ 1 w 33"/>
                <a:gd name="T5" fmla="*/ 15 h 33"/>
                <a:gd name="T6" fmla="*/ 18 w 33"/>
                <a:gd name="T7" fmla="*/ 1 h 33"/>
                <a:gd name="T8" fmla="*/ 32 w 33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2" y="18"/>
                  </a:moveTo>
                  <a:cubicBezTo>
                    <a:pt x="31" y="27"/>
                    <a:pt x="23" y="33"/>
                    <a:pt x="15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10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217"/>
            <p:cNvSpPr>
              <a:spLocks/>
            </p:cNvSpPr>
            <p:nvPr/>
          </p:nvSpPr>
          <p:spPr bwMode="auto">
            <a:xfrm>
              <a:off x="4423" y="4051"/>
              <a:ext cx="38" cy="39"/>
            </a:xfrm>
            <a:custGeom>
              <a:avLst/>
              <a:gdLst>
                <a:gd name="T0" fmla="*/ 31 w 32"/>
                <a:gd name="T1" fmla="*/ 18 h 33"/>
                <a:gd name="T2" fmla="*/ 14 w 32"/>
                <a:gd name="T3" fmla="*/ 32 h 33"/>
                <a:gd name="T4" fmla="*/ 1 w 32"/>
                <a:gd name="T5" fmla="*/ 15 h 33"/>
                <a:gd name="T6" fmla="*/ 18 w 32"/>
                <a:gd name="T7" fmla="*/ 1 h 33"/>
                <a:gd name="T8" fmla="*/ 31 w 32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1" y="18"/>
                  </a:moveTo>
                  <a:cubicBezTo>
                    <a:pt x="30" y="27"/>
                    <a:pt x="22" y="33"/>
                    <a:pt x="14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218"/>
            <p:cNvSpPr>
              <a:spLocks/>
            </p:cNvSpPr>
            <p:nvPr/>
          </p:nvSpPr>
          <p:spPr bwMode="auto">
            <a:xfrm>
              <a:off x="4647" y="4025"/>
              <a:ext cx="38" cy="38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9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219"/>
            <p:cNvSpPr>
              <a:spLocks/>
            </p:cNvSpPr>
            <p:nvPr/>
          </p:nvSpPr>
          <p:spPr bwMode="auto">
            <a:xfrm>
              <a:off x="4893" y="4063"/>
              <a:ext cx="38" cy="38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9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220"/>
            <p:cNvSpPr>
              <a:spLocks/>
            </p:cNvSpPr>
            <p:nvPr/>
          </p:nvSpPr>
          <p:spPr bwMode="auto">
            <a:xfrm>
              <a:off x="4655" y="4523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221"/>
            <p:cNvSpPr>
              <a:spLocks/>
            </p:cNvSpPr>
            <p:nvPr/>
          </p:nvSpPr>
          <p:spPr bwMode="auto">
            <a:xfrm>
              <a:off x="5110" y="4457"/>
              <a:ext cx="39" cy="38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9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222"/>
            <p:cNvSpPr>
              <a:spLocks/>
            </p:cNvSpPr>
            <p:nvPr/>
          </p:nvSpPr>
          <p:spPr bwMode="auto">
            <a:xfrm>
              <a:off x="5421" y="4531"/>
              <a:ext cx="37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223"/>
            <p:cNvSpPr>
              <a:spLocks/>
            </p:cNvSpPr>
            <p:nvPr/>
          </p:nvSpPr>
          <p:spPr bwMode="auto">
            <a:xfrm>
              <a:off x="5738" y="4765"/>
              <a:ext cx="38" cy="39"/>
            </a:xfrm>
            <a:custGeom>
              <a:avLst/>
              <a:gdLst>
                <a:gd name="T0" fmla="*/ 31 w 32"/>
                <a:gd name="T1" fmla="*/ 18 h 33"/>
                <a:gd name="T2" fmla="*/ 14 w 32"/>
                <a:gd name="T3" fmla="*/ 32 h 33"/>
                <a:gd name="T4" fmla="*/ 1 w 32"/>
                <a:gd name="T5" fmla="*/ 15 h 33"/>
                <a:gd name="T6" fmla="*/ 18 w 32"/>
                <a:gd name="T7" fmla="*/ 1 h 33"/>
                <a:gd name="T8" fmla="*/ 31 w 32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1" y="18"/>
                  </a:moveTo>
                  <a:cubicBezTo>
                    <a:pt x="30" y="27"/>
                    <a:pt x="22" y="33"/>
                    <a:pt x="14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224"/>
            <p:cNvSpPr>
              <a:spLocks/>
            </p:cNvSpPr>
            <p:nvPr/>
          </p:nvSpPr>
          <p:spPr bwMode="auto">
            <a:xfrm>
              <a:off x="5736" y="4901"/>
              <a:ext cx="38" cy="37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225"/>
            <p:cNvSpPr>
              <a:spLocks/>
            </p:cNvSpPr>
            <p:nvPr/>
          </p:nvSpPr>
          <p:spPr bwMode="auto">
            <a:xfrm>
              <a:off x="5803" y="4523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226"/>
            <p:cNvSpPr>
              <a:spLocks/>
            </p:cNvSpPr>
            <p:nvPr/>
          </p:nvSpPr>
          <p:spPr bwMode="auto">
            <a:xfrm>
              <a:off x="5962" y="4383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227"/>
            <p:cNvSpPr>
              <a:spLocks/>
            </p:cNvSpPr>
            <p:nvPr/>
          </p:nvSpPr>
          <p:spPr bwMode="auto">
            <a:xfrm>
              <a:off x="6398" y="4501"/>
              <a:ext cx="38" cy="37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5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7"/>
                    <a:pt x="22" y="32"/>
                    <a:pt x="14" y="31"/>
                  </a:cubicBezTo>
                  <a:cubicBezTo>
                    <a:pt x="6" y="30"/>
                    <a:pt x="0" y="23"/>
                    <a:pt x="1" y="15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228"/>
            <p:cNvSpPr>
              <a:spLocks/>
            </p:cNvSpPr>
            <p:nvPr/>
          </p:nvSpPr>
          <p:spPr bwMode="auto">
            <a:xfrm>
              <a:off x="6347" y="4548"/>
              <a:ext cx="38" cy="37"/>
            </a:xfrm>
            <a:custGeom>
              <a:avLst/>
              <a:gdLst>
                <a:gd name="T0" fmla="*/ 32 w 33"/>
                <a:gd name="T1" fmla="*/ 17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7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5"/>
                    <a:pt x="10" y="0"/>
                    <a:pt x="18" y="1"/>
                  </a:cubicBezTo>
                  <a:cubicBezTo>
                    <a:pt x="27" y="2"/>
                    <a:pt x="33" y="9"/>
                    <a:pt x="32" y="17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229"/>
            <p:cNvSpPr>
              <a:spLocks/>
            </p:cNvSpPr>
            <p:nvPr/>
          </p:nvSpPr>
          <p:spPr bwMode="auto">
            <a:xfrm>
              <a:off x="6531" y="4129"/>
              <a:ext cx="38" cy="38"/>
            </a:xfrm>
            <a:custGeom>
              <a:avLst/>
              <a:gdLst>
                <a:gd name="T0" fmla="*/ 31 w 32"/>
                <a:gd name="T1" fmla="*/ 17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5"/>
                    <a:pt x="10" y="0"/>
                    <a:pt x="18" y="1"/>
                  </a:cubicBezTo>
                  <a:cubicBezTo>
                    <a:pt x="26" y="2"/>
                    <a:pt x="32" y="9"/>
                    <a:pt x="31" y="17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230"/>
            <p:cNvSpPr>
              <a:spLocks/>
            </p:cNvSpPr>
            <p:nvPr/>
          </p:nvSpPr>
          <p:spPr bwMode="auto">
            <a:xfrm>
              <a:off x="6788" y="3983"/>
              <a:ext cx="37" cy="39"/>
            </a:xfrm>
            <a:custGeom>
              <a:avLst/>
              <a:gdLst>
                <a:gd name="T0" fmla="*/ 31 w 32"/>
                <a:gd name="T1" fmla="*/ 18 h 33"/>
                <a:gd name="T2" fmla="*/ 14 w 32"/>
                <a:gd name="T3" fmla="*/ 32 h 33"/>
                <a:gd name="T4" fmla="*/ 1 w 32"/>
                <a:gd name="T5" fmla="*/ 15 h 33"/>
                <a:gd name="T6" fmla="*/ 18 w 32"/>
                <a:gd name="T7" fmla="*/ 1 h 33"/>
                <a:gd name="T8" fmla="*/ 31 w 32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1" y="18"/>
                  </a:moveTo>
                  <a:cubicBezTo>
                    <a:pt x="30" y="27"/>
                    <a:pt x="23" y="33"/>
                    <a:pt x="14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231"/>
            <p:cNvSpPr>
              <a:spLocks/>
            </p:cNvSpPr>
            <p:nvPr/>
          </p:nvSpPr>
          <p:spPr bwMode="auto">
            <a:xfrm>
              <a:off x="6518" y="3632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232"/>
            <p:cNvSpPr>
              <a:spLocks/>
            </p:cNvSpPr>
            <p:nvPr/>
          </p:nvSpPr>
          <p:spPr bwMode="auto">
            <a:xfrm>
              <a:off x="6824" y="3821"/>
              <a:ext cx="39" cy="37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9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33"/>
            <p:cNvSpPr>
              <a:spLocks/>
            </p:cNvSpPr>
            <p:nvPr/>
          </p:nvSpPr>
          <p:spPr bwMode="auto">
            <a:xfrm>
              <a:off x="6636" y="3449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234"/>
            <p:cNvSpPr>
              <a:spLocks/>
            </p:cNvSpPr>
            <p:nvPr/>
          </p:nvSpPr>
          <p:spPr bwMode="auto">
            <a:xfrm>
              <a:off x="6968" y="3329"/>
              <a:ext cx="37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235"/>
            <p:cNvSpPr>
              <a:spLocks/>
            </p:cNvSpPr>
            <p:nvPr/>
          </p:nvSpPr>
          <p:spPr bwMode="auto">
            <a:xfrm>
              <a:off x="6553" y="3217"/>
              <a:ext cx="37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236"/>
            <p:cNvSpPr>
              <a:spLocks/>
            </p:cNvSpPr>
            <p:nvPr/>
          </p:nvSpPr>
          <p:spPr bwMode="auto">
            <a:xfrm>
              <a:off x="6914" y="3060"/>
              <a:ext cx="37" cy="37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237"/>
            <p:cNvSpPr>
              <a:spLocks/>
            </p:cNvSpPr>
            <p:nvPr/>
          </p:nvSpPr>
          <p:spPr bwMode="auto">
            <a:xfrm>
              <a:off x="6854" y="2907"/>
              <a:ext cx="37" cy="37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238"/>
            <p:cNvSpPr>
              <a:spLocks/>
            </p:cNvSpPr>
            <p:nvPr/>
          </p:nvSpPr>
          <p:spPr bwMode="auto">
            <a:xfrm>
              <a:off x="6581" y="2967"/>
              <a:ext cx="39" cy="38"/>
            </a:xfrm>
            <a:custGeom>
              <a:avLst/>
              <a:gdLst>
                <a:gd name="T0" fmla="*/ 32 w 33"/>
                <a:gd name="T1" fmla="*/ 18 h 33"/>
                <a:gd name="T2" fmla="*/ 15 w 33"/>
                <a:gd name="T3" fmla="*/ 32 h 33"/>
                <a:gd name="T4" fmla="*/ 1 w 33"/>
                <a:gd name="T5" fmla="*/ 15 h 33"/>
                <a:gd name="T6" fmla="*/ 18 w 33"/>
                <a:gd name="T7" fmla="*/ 1 h 33"/>
                <a:gd name="T8" fmla="*/ 32 w 33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2" y="18"/>
                  </a:moveTo>
                  <a:cubicBezTo>
                    <a:pt x="31" y="27"/>
                    <a:pt x="23" y="33"/>
                    <a:pt x="15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10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239"/>
            <p:cNvSpPr>
              <a:spLocks/>
            </p:cNvSpPr>
            <p:nvPr/>
          </p:nvSpPr>
          <p:spPr bwMode="auto">
            <a:xfrm>
              <a:off x="6763" y="3128"/>
              <a:ext cx="39" cy="37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9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240"/>
            <p:cNvSpPr>
              <a:spLocks/>
            </p:cNvSpPr>
            <p:nvPr/>
          </p:nvSpPr>
          <p:spPr bwMode="auto">
            <a:xfrm>
              <a:off x="6564" y="2878"/>
              <a:ext cx="39" cy="38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9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241"/>
            <p:cNvSpPr>
              <a:spLocks/>
            </p:cNvSpPr>
            <p:nvPr/>
          </p:nvSpPr>
          <p:spPr bwMode="auto">
            <a:xfrm>
              <a:off x="6316" y="2737"/>
              <a:ext cx="38" cy="39"/>
            </a:xfrm>
            <a:custGeom>
              <a:avLst/>
              <a:gdLst>
                <a:gd name="T0" fmla="*/ 31 w 32"/>
                <a:gd name="T1" fmla="*/ 18 h 33"/>
                <a:gd name="T2" fmla="*/ 14 w 32"/>
                <a:gd name="T3" fmla="*/ 32 h 33"/>
                <a:gd name="T4" fmla="*/ 1 w 32"/>
                <a:gd name="T5" fmla="*/ 15 h 33"/>
                <a:gd name="T6" fmla="*/ 18 w 32"/>
                <a:gd name="T7" fmla="*/ 1 h 33"/>
                <a:gd name="T8" fmla="*/ 31 w 32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1" y="18"/>
                  </a:moveTo>
                  <a:cubicBezTo>
                    <a:pt x="30" y="27"/>
                    <a:pt x="23" y="33"/>
                    <a:pt x="14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7242"/>
            <p:cNvSpPr>
              <a:spLocks/>
            </p:cNvSpPr>
            <p:nvPr/>
          </p:nvSpPr>
          <p:spPr bwMode="auto">
            <a:xfrm>
              <a:off x="6522" y="2462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243"/>
            <p:cNvSpPr>
              <a:spLocks/>
            </p:cNvSpPr>
            <p:nvPr/>
          </p:nvSpPr>
          <p:spPr bwMode="auto">
            <a:xfrm>
              <a:off x="6043" y="2574"/>
              <a:ext cx="39" cy="37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10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244"/>
            <p:cNvSpPr>
              <a:spLocks/>
            </p:cNvSpPr>
            <p:nvPr/>
          </p:nvSpPr>
          <p:spPr bwMode="auto">
            <a:xfrm>
              <a:off x="5949" y="2403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245"/>
            <p:cNvSpPr>
              <a:spLocks/>
            </p:cNvSpPr>
            <p:nvPr/>
          </p:nvSpPr>
          <p:spPr bwMode="auto">
            <a:xfrm>
              <a:off x="5845" y="2209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246"/>
            <p:cNvSpPr>
              <a:spLocks/>
            </p:cNvSpPr>
            <p:nvPr/>
          </p:nvSpPr>
          <p:spPr bwMode="auto">
            <a:xfrm>
              <a:off x="5410" y="2496"/>
              <a:ext cx="39" cy="38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10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247"/>
            <p:cNvSpPr>
              <a:spLocks/>
            </p:cNvSpPr>
            <p:nvPr/>
          </p:nvSpPr>
          <p:spPr bwMode="auto">
            <a:xfrm>
              <a:off x="5495" y="2424"/>
              <a:ext cx="38" cy="39"/>
            </a:xfrm>
            <a:custGeom>
              <a:avLst/>
              <a:gdLst>
                <a:gd name="T0" fmla="*/ 31 w 32"/>
                <a:gd name="T1" fmla="*/ 18 h 33"/>
                <a:gd name="T2" fmla="*/ 14 w 32"/>
                <a:gd name="T3" fmla="*/ 32 h 33"/>
                <a:gd name="T4" fmla="*/ 1 w 32"/>
                <a:gd name="T5" fmla="*/ 15 h 33"/>
                <a:gd name="T6" fmla="*/ 18 w 32"/>
                <a:gd name="T7" fmla="*/ 1 h 33"/>
                <a:gd name="T8" fmla="*/ 31 w 32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1" y="18"/>
                  </a:moveTo>
                  <a:cubicBezTo>
                    <a:pt x="30" y="27"/>
                    <a:pt x="23" y="33"/>
                    <a:pt x="14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248"/>
            <p:cNvSpPr>
              <a:spLocks/>
            </p:cNvSpPr>
            <p:nvPr/>
          </p:nvSpPr>
          <p:spPr bwMode="auto">
            <a:xfrm>
              <a:off x="5364" y="4719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249"/>
            <p:cNvSpPr>
              <a:spLocks/>
            </p:cNvSpPr>
            <p:nvPr/>
          </p:nvSpPr>
          <p:spPr bwMode="auto">
            <a:xfrm>
              <a:off x="5210" y="4652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250"/>
            <p:cNvSpPr>
              <a:spLocks/>
            </p:cNvSpPr>
            <p:nvPr/>
          </p:nvSpPr>
          <p:spPr bwMode="auto">
            <a:xfrm>
              <a:off x="5271" y="2196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5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5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251"/>
            <p:cNvSpPr>
              <a:spLocks/>
            </p:cNvSpPr>
            <p:nvPr/>
          </p:nvSpPr>
          <p:spPr bwMode="auto">
            <a:xfrm>
              <a:off x="5070" y="2345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252"/>
            <p:cNvSpPr>
              <a:spLocks/>
            </p:cNvSpPr>
            <p:nvPr/>
          </p:nvSpPr>
          <p:spPr bwMode="auto">
            <a:xfrm>
              <a:off x="4995" y="2562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253"/>
            <p:cNvSpPr>
              <a:spLocks/>
            </p:cNvSpPr>
            <p:nvPr/>
          </p:nvSpPr>
          <p:spPr bwMode="auto">
            <a:xfrm>
              <a:off x="4645" y="2557"/>
              <a:ext cx="39" cy="38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9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254"/>
            <p:cNvSpPr>
              <a:spLocks/>
            </p:cNvSpPr>
            <p:nvPr/>
          </p:nvSpPr>
          <p:spPr bwMode="auto">
            <a:xfrm>
              <a:off x="4434" y="3055"/>
              <a:ext cx="37" cy="37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255"/>
            <p:cNvSpPr>
              <a:spLocks/>
            </p:cNvSpPr>
            <p:nvPr/>
          </p:nvSpPr>
          <p:spPr bwMode="auto">
            <a:xfrm>
              <a:off x="4303" y="3268"/>
              <a:ext cx="38" cy="37"/>
            </a:xfrm>
            <a:custGeom>
              <a:avLst/>
              <a:gdLst>
                <a:gd name="T0" fmla="*/ 31 w 32"/>
                <a:gd name="T1" fmla="*/ 18 h 32"/>
                <a:gd name="T2" fmla="*/ 15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5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256"/>
            <p:cNvSpPr>
              <a:spLocks/>
            </p:cNvSpPr>
            <p:nvPr/>
          </p:nvSpPr>
          <p:spPr bwMode="auto">
            <a:xfrm>
              <a:off x="5575" y="2203"/>
              <a:ext cx="38" cy="39"/>
            </a:xfrm>
            <a:custGeom>
              <a:avLst/>
              <a:gdLst>
                <a:gd name="T0" fmla="*/ 31 w 32"/>
                <a:gd name="T1" fmla="*/ 18 h 33"/>
                <a:gd name="T2" fmla="*/ 14 w 32"/>
                <a:gd name="T3" fmla="*/ 32 h 33"/>
                <a:gd name="T4" fmla="*/ 1 w 32"/>
                <a:gd name="T5" fmla="*/ 15 h 33"/>
                <a:gd name="T6" fmla="*/ 18 w 32"/>
                <a:gd name="T7" fmla="*/ 1 h 33"/>
                <a:gd name="T8" fmla="*/ 31 w 32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1" y="18"/>
                  </a:moveTo>
                  <a:cubicBezTo>
                    <a:pt x="30" y="27"/>
                    <a:pt x="23" y="33"/>
                    <a:pt x="14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257"/>
            <p:cNvSpPr>
              <a:spLocks/>
            </p:cNvSpPr>
            <p:nvPr/>
          </p:nvSpPr>
          <p:spPr bwMode="auto">
            <a:xfrm>
              <a:off x="6365" y="4569"/>
              <a:ext cx="891" cy="602"/>
            </a:xfrm>
            <a:custGeom>
              <a:avLst/>
              <a:gdLst>
                <a:gd name="T0" fmla="*/ 0 w 891"/>
                <a:gd name="T1" fmla="*/ 0 h 602"/>
                <a:gd name="T2" fmla="*/ 891 w 891"/>
                <a:gd name="T3" fmla="*/ 602 h 602"/>
                <a:gd name="T4" fmla="*/ 0 w 891"/>
                <a:gd name="T5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1" h="602">
                  <a:moveTo>
                    <a:pt x="0" y="0"/>
                  </a:moveTo>
                  <a:lnTo>
                    <a:pt x="891" y="60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7258"/>
            <p:cNvSpPr>
              <a:spLocks noChangeShapeType="1"/>
            </p:cNvSpPr>
            <p:nvPr/>
          </p:nvSpPr>
          <p:spPr bwMode="auto">
            <a:xfrm>
              <a:off x="6365" y="4569"/>
              <a:ext cx="891" cy="602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259"/>
            <p:cNvSpPr>
              <a:spLocks/>
            </p:cNvSpPr>
            <p:nvPr/>
          </p:nvSpPr>
          <p:spPr bwMode="auto">
            <a:xfrm>
              <a:off x="6810" y="4010"/>
              <a:ext cx="440" cy="1155"/>
            </a:xfrm>
            <a:custGeom>
              <a:avLst/>
              <a:gdLst>
                <a:gd name="T0" fmla="*/ 440 w 440"/>
                <a:gd name="T1" fmla="*/ 1155 h 1155"/>
                <a:gd name="T2" fmla="*/ 0 w 440"/>
                <a:gd name="T3" fmla="*/ 0 h 1155"/>
                <a:gd name="T4" fmla="*/ 440 w 440"/>
                <a:gd name="T5" fmla="*/ 1155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0" h="1155">
                  <a:moveTo>
                    <a:pt x="440" y="1155"/>
                  </a:moveTo>
                  <a:lnTo>
                    <a:pt x="0" y="0"/>
                  </a:lnTo>
                  <a:lnTo>
                    <a:pt x="440" y="1155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7260"/>
            <p:cNvSpPr>
              <a:spLocks noChangeShapeType="1"/>
            </p:cNvSpPr>
            <p:nvPr/>
          </p:nvSpPr>
          <p:spPr bwMode="auto">
            <a:xfrm flipH="1" flipV="1">
              <a:off x="6810" y="4010"/>
              <a:ext cx="440" cy="1155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261"/>
            <p:cNvSpPr>
              <a:spLocks/>
            </p:cNvSpPr>
            <p:nvPr/>
          </p:nvSpPr>
          <p:spPr bwMode="auto">
            <a:xfrm>
              <a:off x="6550" y="4148"/>
              <a:ext cx="706" cy="1023"/>
            </a:xfrm>
            <a:custGeom>
              <a:avLst/>
              <a:gdLst>
                <a:gd name="T0" fmla="*/ 0 w 706"/>
                <a:gd name="T1" fmla="*/ 0 h 1023"/>
                <a:gd name="T2" fmla="*/ 706 w 706"/>
                <a:gd name="T3" fmla="*/ 1023 h 1023"/>
                <a:gd name="T4" fmla="*/ 0 w 706"/>
                <a:gd name="T5" fmla="*/ 0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6" h="1023">
                  <a:moveTo>
                    <a:pt x="0" y="0"/>
                  </a:moveTo>
                  <a:lnTo>
                    <a:pt x="706" y="1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7262"/>
            <p:cNvSpPr>
              <a:spLocks noChangeShapeType="1"/>
            </p:cNvSpPr>
            <p:nvPr/>
          </p:nvSpPr>
          <p:spPr bwMode="auto">
            <a:xfrm>
              <a:off x="6550" y="4148"/>
              <a:ext cx="706" cy="1023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263"/>
            <p:cNvSpPr>
              <a:spLocks/>
            </p:cNvSpPr>
            <p:nvPr/>
          </p:nvSpPr>
          <p:spPr bwMode="auto">
            <a:xfrm>
              <a:off x="5755" y="4922"/>
              <a:ext cx="1501" cy="249"/>
            </a:xfrm>
            <a:custGeom>
              <a:avLst/>
              <a:gdLst>
                <a:gd name="T0" fmla="*/ 1501 w 1501"/>
                <a:gd name="T1" fmla="*/ 249 h 249"/>
                <a:gd name="T2" fmla="*/ 0 w 1501"/>
                <a:gd name="T3" fmla="*/ 0 h 249"/>
                <a:gd name="T4" fmla="*/ 1501 w 1501"/>
                <a:gd name="T5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1" h="249">
                  <a:moveTo>
                    <a:pt x="1501" y="249"/>
                  </a:moveTo>
                  <a:lnTo>
                    <a:pt x="0" y="0"/>
                  </a:lnTo>
                  <a:lnTo>
                    <a:pt x="1501" y="249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7264"/>
            <p:cNvSpPr>
              <a:spLocks noChangeShapeType="1"/>
            </p:cNvSpPr>
            <p:nvPr/>
          </p:nvSpPr>
          <p:spPr bwMode="auto">
            <a:xfrm flipH="1" flipV="1">
              <a:off x="5755" y="4922"/>
              <a:ext cx="1501" cy="249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265"/>
            <p:cNvSpPr>
              <a:spLocks/>
            </p:cNvSpPr>
            <p:nvPr/>
          </p:nvSpPr>
          <p:spPr bwMode="auto">
            <a:xfrm>
              <a:off x="5827" y="4542"/>
              <a:ext cx="1411" cy="627"/>
            </a:xfrm>
            <a:custGeom>
              <a:avLst/>
              <a:gdLst>
                <a:gd name="T0" fmla="*/ 1411 w 1411"/>
                <a:gd name="T1" fmla="*/ 627 h 627"/>
                <a:gd name="T2" fmla="*/ 0 w 1411"/>
                <a:gd name="T3" fmla="*/ 0 h 627"/>
                <a:gd name="T4" fmla="*/ 1411 w 1411"/>
                <a:gd name="T5" fmla="*/ 627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1" h="627">
                  <a:moveTo>
                    <a:pt x="1411" y="627"/>
                  </a:moveTo>
                  <a:lnTo>
                    <a:pt x="0" y="0"/>
                  </a:lnTo>
                  <a:lnTo>
                    <a:pt x="1411" y="627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7266"/>
            <p:cNvSpPr>
              <a:spLocks noChangeShapeType="1"/>
            </p:cNvSpPr>
            <p:nvPr/>
          </p:nvSpPr>
          <p:spPr bwMode="auto">
            <a:xfrm flipH="1" flipV="1">
              <a:off x="5827" y="4542"/>
              <a:ext cx="1411" cy="627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267"/>
            <p:cNvSpPr>
              <a:spLocks/>
            </p:cNvSpPr>
            <p:nvPr/>
          </p:nvSpPr>
          <p:spPr bwMode="auto">
            <a:xfrm>
              <a:off x="7237" y="5152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268"/>
            <p:cNvSpPr>
              <a:spLocks/>
            </p:cNvSpPr>
            <p:nvPr/>
          </p:nvSpPr>
          <p:spPr bwMode="auto">
            <a:xfrm>
              <a:off x="4086" y="3987"/>
              <a:ext cx="338" cy="82"/>
            </a:xfrm>
            <a:custGeom>
              <a:avLst/>
              <a:gdLst>
                <a:gd name="T0" fmla="*/ 338 w 338"/>
                <a:gd name="T1" fmla="*/ 82 h 82"/>
                <a:gd name="T2" fmla="*/ 0 w 338"/>
                <a:gd name="T3" fmla="*/ 0 h 82"/>
                <a:gd name="T4" fmla="*/ 338 w 338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8" h="82">
                  <a:moveTo>
                    <a:pt x="338" y="82"/>
                  </a:moveTo>
                  <a:lnTo>
                    <a:pt x="0" y="0"/>
                  </a:lnTo>
                  <a:lnTo>
                    <a:pt x="338" y="8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7269"/>
            <p:cNvSpPr>
              <a:spLocks noChangeShapeType="1"/>
            </p:cNvSpPr>
            <p:nvPr/>
          </p:nvSpPr>
          <p:spPr bwMode="auto">
            <a:xfrm flipH="1" flipV="1">
              <a:off x="4086" y="3987"/>
              <a:ext cx="338" cy="82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270"/>
            <p:cNvSpPr>
              <a:spLocks/>
            </p:cNvSpPr>
            <p:nvPr/>
          </p:nvSpPr>
          <p:spPr bwMode="auto">
            <a:xfrm>
              <a:off x="4069" y="3984"/>
              <a:ext cx="52" cy="394"/>
            </a:xfrm>
            <a:custGeom>
              <a:avLst/>
              <a:gdLst>
                <a:gd name="T0" fmla="*/ 0 w 52"/>
                <a:gd name="T1" fmla="*/ 0 h 394"/>
                <a:gd name="T2" fmla="*/ 52 w 52"/>
                <a:gd name="T3" fmla="*/ 394 h 394"/>
                <a:gd name="T4" fmla="*/ 0 w 52"/>
                <a:gd name="T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394">
                  <a:moveTo>
                    <a:pt x="0" y="0"/>
                  </a:moveTo>
                  <a:lnTo>
                    <a:pt x="52" y="39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7271"/>
            <p:cNvSpPr>
              <a:spLocks noChangeShapeType="1"/>
            </p:cNvSpPr>
            <p:nvPr/>
          </p:nvSpPr>
          <p:spPr bwMode="auto">
            <a:xfrm>
              <a:off x="4069" y="3984"/>
              <a:ext cx="52" cy="394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272"/>
            <p:cNvSpPr>
              <a:spLocks/>
            </p:cNvSpPr>
            <p:nvPr/>
          </p:nvSpPr>
          <p:spPr bwMode="auto">
            <a:xfrm>
              <a:off x="3977" y="4377"/>
              <a:ext cx="144" cy="1"/>
            </a:xfrm>
            <a:custGeom>
              <a:avLst/>
              <a:gdLst>
                <a:gd name="T0" fmla="*/ 144 w 144"/>
                <a:gd name="T1" fmla="*/ 1 h 1"/>
                <a:gd name="T2" fmla="*/ 0 w 144"/>
                <a:gd name="T3" fmla="*/ 0 h 1"/>
                <a:gd name="T4" fmla="*/ 144 w 14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1">
                  <a:moveTo>
                    <a:pt x="144" y="1"/>
                  </a:moveTo>
                  <a:lnTo>
                    <a:pt x="0" y="0"/>
                  </a:lnTo>
                  <a:lnTo>
                    <a:pt x="144" y="1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7273"/>
            <p:cNvSpPr>
              <a:spLocks noChangeShapeType="1"/>
            </p:cNvSpPr>
            <p:nvPr/>
          </p:nvSpPr>
          <p:spPr bwMode="auto">
            <a:xfrm flipH="1" flipV="1">
              <a:off x="3977" y="4377"/>
              <a:ext cx="144" cy="1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274"/>
            <p:cNvSpPr>
              <a:spLocks/>
            </p:cNvSpPr>
            <p:nvPr/>
          </p:nvSpPr>
          <p:spPr bwMode="auto">
            <a:xfrm>
              <a:off x="5873" y="2152"/>
              <a:ext cx="270" cy="86"/>
            </a:xfrm>
            <a:custGeom>
              <a:avLst/>
              <a:gdLst>
                <a:gd name="T0" fmla="*/ 0 w 270"/>
                <a:gd name="T1" fmla="*/ 86 h 86"/>
                <a:gd name="T2" fmla="*/ 270 w 270"/>
                <a:gd name="T3" fmla="*/ 0 h 86"/>
                <a:gd name="T4" fmla="*/ 0 w 270"/>
                <a:gd name="T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86">
                  <a:moveTo>
                    <a:pt x="0" y="86"/>
                  </a:moveTo>
                  <a:lnTo>
                    <a:pt x="270" y="0"/>
                  </a:lnTo>
                  <a:lnTo>
                    <a:pt x="0" y="8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7275"/>
            <p:cNvSpPr>
              <a:spLocks noChangeShapeType="1"/>
            </p:cNvSpPr>
            <p:nvPr/>
          </p:nvSpPr>
          <p:spPr bwMode="auto">
            <a:xfrm flipV="1">
              <a:off x="5873" y="2152"/>
              <a:ext cx="270" cy="86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276"/>
            <p:cNvSpPr>
              <a:spLocks/>
            </p:cNvSpPr>
            <p:nvPr/>
          </p:nvSpPr>
          <p:spPr bwMode="auto">
            <a:xfrm>
              <a:off x="6051" y="1900"/>
              <a:ext cx="92" cy="252"/>
            </a:xfrm>
            <a:custGeom>
              <a:avLst/>
              <a:gdLst>
                <a:gd name="T0" fmla="*/ 92 w 92"/>
                <a:gd name="T1" fmla="*/ 252 h 252"/>
                <a:gd name="T2" fmla="*/ 0 w 92"/>
                <a:gd name="T3" fmla="*/ 0 h 252"/>
                <a:gd name="T4" fmla="*/ 92 w 92"/>
                <a:gd name="T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252">
                  <a:moveTo>
                    <a:pt x="92" y="252"/>
                  </a:moveTo>
                  <a:lnTo>
                    <a:pt x="0" y="0"/>
                  </a:lnTo>
                  <a:lnTo>
                    <a:pt x="92" y="25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7277"/>
            <p:cNvSpPr>
              <a:spLocks noChangeShapeType="1"/>
            </p:cNvSpPr>
            <p:nvPr/>
          </p:nvSpPr>
          <p:spPr bwMode="auto">
            <a:xfrm flipH="1" flipV="1">
              <a:off x="6051" y="1900"/>
              <a:ext cx="92" cy="252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278"/>
            <p:cNvSpPr>
              <a:spLocks/>
            </p:cNvSpPr>
            <p:nvPr/>
          </p:nvSpPr>
          <p:spPr bwMode="auto">
            <a:xfrm>
              <a:off x="5873" y="1900"/>
              <a:ext cx="178" cy="338"/>
            </a:xfrm>
            <a:custGeom>
              <a:avLst/>
              <a:gdLst>
                <a:gd name="T0" fmla="*/ 178 w 178"/>
                <a:gd name="T1" fmla="*/ 0 h 338"/>
                <a:gd name="T2" fmla="*/ 0 w 178"/>
                <a:gd name="T3" fmla="*/ 338 h 338"/>
                <a:gd name="T4" fmla="*/ 178 w 178"/>
                <a:gd name="T5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338">
                  <a:moveTo>
                    <a:pt x="178" y="0"/>
                  </a:moveTo>
                  <a:lnTo>
                    <a:pt x="0" y="338"/>
                  </a:lnTo>
                  <a:lnTo>
                    <a:pt x="178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7279"/>
            <p:cNvSpPr>
              <a:spLocks noChangeShapeType="1"/>
            </p:cNvSpPr>
            <p:nvPr/>
          </p:nvSpPr>
          <p:spPr bwMode="auto">
            <a:xfrm flipH="1">
              <a:off x="5873" y="1900"/>
              <a:ext cx="178" cy="338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7280"/>
            <p:cNvSpPr>
              <a:spLocks/>
            </p:cNvSpPr>
            <p:nvPr/>
          </p:nvSpPr>
          <p:spPr bwMode="auto">
            <a:xfrm>
              <a:off x="6051" y="1778"/>
              <a:ext cx="356" cy="122"/>
            </a:xfrm>
            <a:custGeom>
              <a:avLst/>
              <a:gdLst>
                <a:gd name="T0" fmla="*/ 0 w 356"/>
                <a:gd name="T1" fmla="*/ 122 h 122"/>
                <a:gd name="T2" fmla="*/ 356 w 356"/>
                <a:gd name="T3" fmla="*/ 0 h 122"/>
                <a:gd name="T4" fmla="*/ 0 w 356"/>
                <a:gd name="T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6" h="122">
                  <a:moveTo>
                    <a:pt x="0" y="122"/>
                  </a:moveTo>
                  <a:lnTo>
                    <a:pt x="356" y="0"/>
                  </a:lnTo>
                  <a:lnTo>
                    <a:pt x="0" y="12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alpha val="1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7281"/>
            <p:cNvSpPr>
              <a:spLocks noChangeShapeType="1"/>
            </p:cNvSpPr>
            <p:nvPr/>
          </p:nvSpPr>
          <p:spPr bwMode="auto">
            <a:xfrm flipV="1">
              <a:off x="6051" y="1778"/>
              <a:ext cx="356" cy="122"/>
            </a:xfrm>
            <a:prstGeom prst="line">
              <a:avLst/>
            </a:prstGeom>
            <a:grpFill/>
            <a:ln w="317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282"/>
            <p:cNvSpPr>
              <a:spLocks/>
            </p:cNvSpPr>
            <p:nvPr/>
          </p:nvSpPr>
          <p:spPr bwMode="auto">
            <a:xfrm>
              <a:off x="3958" y="4358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283"/>
            <p:cNvSpPr>
              <a:spLocks/>
            </p:cNvSpPr>
            <p:nvPr/>
          </p:nvSpPr>
          <p:spPr bwMode="auto">
            <a:xfrm>
              <a:off x="4102" y="4359"/>
              <a:ext cx="38" cy="38"/>
            </a:xfrm>
            <a:custGeom>
              <a:avLst/>
              <a:gdLst>
                <a:gd name="T0" fmla="*/ 31 w 32"/>
                <a:gd name="T1" fmla="*/ 17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9"/>
                    <a:pt x="31" y="17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284"/>
            <p:cNvSpPr>
              <a:spLocks/>
            </p:cNvSpPr>
            <p:nvPr/>
          </p:nvSpPr>
          <p:spPr bwMode="auto">
            <a:xfrm>
              <a:off x="4050" y="3965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7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5" y="30"/>
                    <a:pt x="0" y="23"/>
                    <a:pt x="1" y="14"/>
                  </a:cubicBezTo>
                  <a:cubicBezTo>
                    <a:pt x="2" y="6"/>
                    <a:pt x="9" y="0"/>
                    <a:pt x="17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285"/>
            <p:cNvSpPr>
              <a:spLocks/>
            </p:cNvSpPr>
            <p:nvPr/>
          </p:nvSpPr>
          <p:spPr bwMode="auto">
            <a:xfrm>
              <a:off x="5271" y="2196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5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5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286"/>
            <p:cNvSpPr>
              <a:spLocks/>
            </p:cNvSpPr>
            <p:nvPr/>
          </p:nvSpPr>
          <p:spPr bwMode="auto">
            <a:xfrm>
              <a:off x="5070" y="2345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9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287"/>
            <p:cNvSpPr>
              <a:spLocks/>
            </p:cNvSpPr>
            <p:nvPr/>
          </p:nvSpPr>
          <p:spPr bwMode="auto">
            <a:xfrm>
              <a:off x="4995" y="2562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2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288"/>
            <p:cNvSpPr>
              <a:spLocks/>
            </p:cNvSpPr>
            <p:nvPr/>
          </p:nvSpPr>
          <p:spPr bwMode="auto">
            <a:xfrm>
              <a:off x="4645" y="2557"/>
              <a:ext cx="39" cy="38"/>
            </a:xfrm>
            <a:custGeom>
              <a:avLst/>
              <a:gdLst>
                <a:gd name="T0" fmla="*/ 32 w 33"/>
                <a:gd name="T1" fmla="*/ 18 h 32"/>
                <a:gd name="T2" fmla="*/ 15 w 33"/>
                <a:gd name="T3" fmla="*/ 31 h 32"/>
                <a:gd name="T4" fmla="*/ 1 w 33"/>
                <a:gd name="T5" fmla="*/ 14 h 32"/>
                <a:gd name="T6" fmla="*/ 18 w 33"/>
                <a:gd name="T7" fmla="*/ 1 h 32"/>
                <a:gd name="T8" fmla="*/ 32 w 33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8"/>
                  </a:moveTo>
                  <a:cubicBezTo>
                    <a:pt x="31" y="26"/>
                    <a:pt x="23" y="32"/>
                    <a:pt x="15" y="31"/>
                  </a:cubicBezTo>
                  <a:cubicBezTo>
                    <a:pt x="6" y="30"/>
                    <a:pt x="0" y="22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3" y="9"/>
                    <a:pt x="32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289"/>
            <p:cNvSpPr>
              <a:spLocks/>
            </p:cNvSpPr>
            <p:nvPr/>
          </p:nvSpPr>
          <p:spPr bwMode="auto">
            <a:xfrm>
              <a:off x="4434" y="3055"/>
              <a:ext cx="37" cy="37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290"/>
            <p:cNvSpPr>
              <a:spLocks/>
            </p:cNvSpPr>
            <p:nvPr/>
          </p:nvSpPr>
          <p:spPr bwMode="auto">
            <a:xfrm>
              <a:off x="4303" y="3268"/>
              <a:ext cx="38" cy="37"/>
            </a:xfrm>
            <a:custGeom>
              <a:avLst/>
              <a:gdLst>
                <a:gd name="T0" fmla="*/ 31 w 32"/>
                <a:gd name="T1" fmla="*/ 18 h 32"/>
                <a:gd name="T2" fmla="*/ 15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5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291"/>
            <p:cNvSpPr>
              <a:spLocks/>
            </p:cNvSpPr>
            <p:nvPr/>
          </p:nvSpPr>
          <p:spPr bwMode="auto">
            <a:xfrm>
              <a:off x="5575" y="2203"/>
              <a:ext cx="38" cy="39"/>
            </a:xfrm>
            <a:custGeom>
              <a:avLst/>
              <a:gdLst>
                <a:gd name="T0" fmla="*/ 31 w 32"/>
                <a:gd name="T1" fmla="*/ 18 h 33"/>
                <a:gd name="T2" fmla="*/ 14 w 32"/>
                <a:gd name="T3" fmla="*/ 32 h 33"/>
                <a:gd name="T4" fmla="*/ 1 w 32"/>
                <a:gd name="T5" fmla="*/ 15 h 33"/>
                <a:gd name="T6" fmla="*/ 18 w 32"/>
                <a:gd name="T7" fmla="*/ 1 h 33"/>
                <a:gd name="T8" fmla="*/ 31 w 32"/>
                <a:gd name="T9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31" y="18"/>
                  </a:moveTo>
                  <a:cubicBezTo>
                    <a:pt x="30" y="27"/>
                    <a:pt x="23" y="33"/>
                    <a:pt x="14" y="32"/>
                  </a:cubicBezTo>
                  <a:cubicBezTo>
                    <a:pt x="6" y="31"/>
                    <a:pt x="0" y="23"/>
                    <a:pt x="1" y="15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292"/>
            <p:cNvSpPr>
              <a:spLocks/>
            </p:cNvSpPr>
            <p:nvPr/>
          </p:nvSpPr>
          <p:spPr bwMode="auto">
            <a:xfrm>
              <a:off x="6678" y="2571"/>
              <a:ext cx="38" cy="38"/>
            </a:xfrm>
            <a:custGeom>
              <a:avLst/>
              <a:gdLst>
                <a:gd name="T0" fmla="*/ 31 w 32"/>
                <a:gd name="T1" fmla="*/ 18 h 32"/>
                <a:gd name="T2" fmla="*/ 14 w 32"/>
                <a:gd name="T3" fmla="*/ 31 h 32"/>
                <a:gd name="T4" fmla="*/ 1 w 32"/>
                <a:gd name="T5" fmla="*/ 14 h 32"/>
                <a:gd name="T6" fmla="*/ 18 w 32"/>
                <a:gd name="T7" fmla="*/ 1 h 32"/>
                <a:gd name="T8" fmla="*/ 31 w 32"/>
                <a:gd name="T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8"/>
                  </a:moveTo>
                  <a:cubicBezTo>
                    <a:pt x="30" y="26"/>
                    <a:pt x="23" y="32"/>
                    <a:pt x="14" y="31"/>
                  </a:cubicBezTo>
                  <a:cubicBezTo>
                    <a:pt x="6" y="30"/>
                    <a:pt x="0" y="23"/>
                    <a:pt x="1" y="14"/>
                  </a:cubicBezTo>
                  <a:cubicBezTo>
                    <a:pt x="2" y="6"/>
                    <a:pt x="9" y="0"/>
                    <a:pt x="18" y="1"/>
                  </a:cubicBezTo>
                  <a:cubicBezTo>
                    <a:pt x="26" y="2"/>
                    <a:pt x="32" y="10"/>
                    <a:pt x="31" y="18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293"/>
            <p:cNvSpPr>
              <a:spLocks/>
            </p:cNvSpPr>
            <p:nvPr/>
          </p:nvSpPr>
          <p:spPr bwMode="auto">
            <a:xfrm>
              <a:off x="6120" y="2132"/>
              <a:ext cx="40" cy="42"/>
            </a:xfrm>
            <a:custGeom>
              <a:avLst/>
              <a:gdLst>
                <a:gd name="T0" fmla="*/ 31 w 34"/>
                <a:gd name="T1" fmla="*/ 11 h 35"/>
                <a:gd name="T2" fmla="*/ 23 w 34"/>
                <a:gd name="T3" fmla="*/ 31 h 35"/>
                <a:gd name="T4" fmla="*/ 3 w 34"/>
                <a:gd name="T5" fmla="*/ 24 h 35"/>
                <a:gd name="T6" fmla="*/ 11 w 34"/>
                <a:gd name="T7" fmla="*/ 3 h 35"/>
                <a:gd name="T8" fmla="*/ 31 w 3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1"/>
                  </a:moveTo>
                  <a:cubicBezTo>
                    <a:pt x="34" y="19"/>
                    <a:pt x="31" y="28"/>
                    <a:pt x="23" y="31"/>
                  </a:cubicBezTo>
                  <a:cubicBezTo>
                    <a:pt x="16" y="35"/>
                    <a:pt x="7" y="31"/>
                    <a:pt x="3" y="24"/>
                  </a:cubicBezTo>
                  <a:cubicBezTo>
                    <a:pt x="0" y="16"/>
                    <a:pt x="3" y="7"/>
                    <a:pt x="11" y="3"/>
                  </a:cubicBezTo>
                  <a:cubicBezTo>
                    <a:pt x="18" y="0"/>
                    <a:pt x="28" y="3"/>
                    <a:pt x="31" y="11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7294"/>
            <p:cNvSpPr>
              <a:spLocks/>
            </p:cNvSpPr>
            <p:nvPr/>
          </p:nvSpPr>
          <p:spPr bwMode="auto">
            <a:xfrm>
              <a:off x="6388" y="1762"/>
              <a:ext cx="40" cy="41"/>
            </a:xfrm>
            <a:custGeom>
              <a:avLst/>
              <a:gdLst>
                <a:gd name="T0" fmla="*/ 31 w 34"/>
                <a:gd name="T1" fmla="*/ 11 h 35"/>
                <a:gd name="T2" fmla="*/ 23 w 34"/>
                <a:gd name="T3" fmla="*/ 31 h 35"/>
                <a:gd name="T4" fmla="*/ 3 w 34"/>
                <a:gd name="T5" fmla="*/ 24 h 35"/>
                <a:gd name="T6" fmla="*/ 11 w 34"/>
                <a:gd name="T7" fmla="*/ 3 h 35"/>
                <a:gd name="T8" fmla="*/ 31 w 3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1"/>
                  </a:moveTo>
                  <a:cubicBezTo>
                    <a:pt x="34" y="19"/>
                    <a:pt x="31" y="28"/>
                    <a:pt x="23" y="31"/>
                  </a:cubicBezTo>
                  <a:cubicBezTo>
                    <a:pt x="16" y="35"/>
                    <a:pt x="7" y="31"/>
                    <a:pt x="3" y="24"/>
                  </a:cubicBezTo>
                  <a:cubicBezTo>
                    <a:pt x="0" y="16"/>
                    <a:pt x="3" y="7"/>
                    <a:pt x="11" y="3"/>
                  </a:cubicBezTo>
                  <a:cubicBezTo>
                    <a:pt x="18" y="0"/>
                    <a:pt x="27" y="3"/>
                    <a:pt x="31" y="11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295"/>
            <p:cNvSpPr>
              <a:spLocks/>
            </p:cNvSpPr>
            <p:nvPr/>
          </p:nvSpPr>
          <p:spPr bwMode="auto">
            <a:xfrm>
              <a:off x="6031" y="1878"/>
              <a:ext cx="40" cy="42"/>
            </a:xfrm>
            <a:custGeom>
              <a:avLst/>
              <a:gdLst>
                <a:gd name="T0" fmla="*/ 31 w 34"/>
                <a:gd name="T1" fmla="*/ 11 h 35"/>
                <a:gd name="T2" fmla="*/ 23 w 34"/>
                <a:gd name="T3" fmla="*/ 31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1"/>
                  </a:moveTo>
                  <a:cubicBezTo>
                    <a:pt x="34" y="19"/>
                    <a:pt x="31" y="28"/>
                    <a:pt x="23" y="31"/>
                  </a:cubicBezTo>
                  <a:cubicBezTo>
                    <a:pt x="16" y="35"/>
                    <a:pt x="7" y="32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8" y="0"/>
                    <a:pt x="27" y="4"/>
                    <a:pt x="31" y="11"/>
                  </a:cubicBezTo>
                  <a:close/>
                </a:path>
              </a:pathLst>
            </a:custGeom>
            <a:grpFill/>
            <a:ln w="7938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9331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4" y="-338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5" name="Picture 304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 r="-1780" b="20279"/>
          <a:stretch/>
        </p:blipFill>
        <p:spPr>
          <a:xfrm>
            <a:off x="6182836" y="4061873"/>
            <a:ext cx="5552539" cy="2795789"/>
          </a:xfrm>
          <a:prstGeom prst="rect">
            <a:avLst/>
          </a:prstGeom>
        </p:spPr>
      </p:pic>
      <p:sp>
        <p:nvSpPr>
          <p:cNvPr id="4" name="Hexagon 3"/>
          <p:cNvSpPr/>
          <p:nvPr userDrawn="1"/>
        </p:nvSpPr>
        <p:spPr bwMode="auto">
          <a:xfrm rot="5400000">
            <a:off x="7558957" y="1752494"/>
            <a:ext cx="4544142" cy="3952291"/>
          </a:xfrm>
          <a:custGeom>
            <a:avLst/>
            <a:gdLst>
              <a:gd name="connsiteX0" fmla="*/ 0 w 1181174"/>
              <a:gd name="connsiteY0" fmla="*/ 509127 h 1018253"/>
              <a:gd name="connsiteX1" fmla="*/ 254563 w 1181174"/>
              <a:gd name="connsiteY1" fmla="*/ 0 h 1018253"/>
              <a:gd name="connsiteX2" fmla="*/ 926611 w 1181174"/>
              <a:gd name="connsiteY2" fmla="*/ 0 h 1018253"/>
              <a:gd name="connsiteX3" fmla="*/ 1181174 w 1181174"/>
              <a:gd name="connsiteY3" fmla="*/ 509127 h 1018253"/>
              <a:gd name="connsiteX4" fmla="*/ 926611 w 1181174"/>
              <a:gd name="connsiteY4" fmla="*/ 1018253 h 1018253"/>
              <a:gd name="connsiteX5" fmla="*/ 254563 w 1181174"/>
              <a:gd name="connsiteY5" fmla="*/ 1018253 h 1018253"/>
              <a:gd name="connsiteX6" fmla="*/ 0 w 1181174"/>
              <a:gd name="connsiteY6" fmla="*/ 509127 h 1018253"/>
              <a:gd name="connsiteX0" fmla="*/ 0 w 1263722"/>
              <a:gd name="connsiteY0" fmla="*/ 424460 h 1018253"/>
              <a:gd name="connsiteX1" fmla="*/ 337111 w 1263722"/>
              <a:gd name="connsiteY1" fmla="*/ 0 h 1018253"/>
              <a:gd name="connsiteX2" fmla="*/ 1009159 w 1263722"/>
              <a:gd name="connsiteY2" fmla="*/ 0 h 1018253"/>
              <a:gd name="connsiteX3" fmla="*/ 1263722 w 1263722"/>
              <a:gd name="connsiteY3" fmla="*/ 509127 h 1018253"/>
              <a:gd name="connsiteX4" fmla="*/ 1009159 w 1263722"/>
              <a:gd name="connsiteY4" fmla="*/ 1018253 h 1018253"/>
              <a:gd name="connsiteX5" fmla="*/ 337111 w 1263722"/>
              <a:gd name="connsiteY5" fmla="*/ 1018253 h 1018253"/>
              <a:gd name="connsiteX6" fmla="*/ 0 w 1263722"/>
              <a:gd name="connsiteY6" fmla="*/ 424460 h 1018253"/>
              <a:gd name="connsiteX0" fmla="*/ 0 w 1263722"/>
              <a:gd name="connsiteY0" fmla="*/ 578978 h 1172771"/>
              <a:gd name="connsiteX1" fmla="*/ 341348 w 1263722"/>
              <a:gd name="connsiteY1" fmla="*/ 0 h 1172771"/>
              <a:gd name="connsiteX2" fmla="*/ 1009159 w 1263722"/>
              <a:gd name="connsiteY2" fmla="*/ 154518 h 1172771"/>
              <a:gd name="connsiteX3" fmla="*/ 1263722 w 1263722"/>
              <a:gd name="connsiteY3" fmla="*/ 663645 h 1172771"/>
              <a:gd name="connsiteX4" fmla="*/ 1009159 w 1263722"/>
              <a:gd name="connsiteY4" fmla="*/ 1172771 h 1172771"/>
              <a:gd name="connsiteX5" fmla="*/ 337111 w 1263722"/>
              <a:gd name="connsiteY5" fmla="*/ 1172771 h 1172771"/>
              <a:gd name="connsiteX6" fmla="*/ 0 w 1263722"/>
              <a:gd name="connsiteY6" fmla="*/ 578978 h 1172771"/>
              <a:gd name="connsiteX0" fmla="*/ 0 w 1263722"/>
              <a:gd name="connsiteY0" fmla="*/ 587444 h 1181237"/>
              <a:gd name="connsiteX1" fmla="*/ 341348 w 1263722"/>
              <a:gd name="connsiteY1" fmla="*/ 8466 h 1181237"/>
              <a:gd name="connsiteX2" fmla="*/ 1011279 w 1263722"/>
              <a:gd name="connsiteY2" fmla="*/ 0 h 1181237"/>
              <a:gd name="connsiteX3" fmla="*/ 1263722 w 1263722"/>
              <a:gd name="connsiteY3" fmla="*/ 672111 h 1181237"/>
              <a:gd name="connsiteX4" fmla="*/ 1009159 w 1263722"/>
              <a:gd name="connsiteY4" fmla="*/ 1181237 h 1181237"/>
              <a:gd name="connsiteX5" fmla="*/ 337111 w 1263722"/>
              <a:gd name="connsiteY5" fmla="*/ 1181237 h 1181237"/>
              <a:gd name="connsiteX6" fmla="*/ 0 w 1263722"/>
              <a:gd name="connsiteY6" fmla="*/ 587444 h 1181237"/>
              <a:gd name="connsiteX0" fmla="*/ 0 w 1348392"/>
              <a:gd name="connsiteY0" fmla="*/ 587444 h 1181237"/>
              <a:gd name="connsiteX1" fmla="*/ 341348 w 1348392"/>
              <a:gd name="connsiteY1" fmla="*/ 8466 h 1181237"/>
              <a:gd name="connsiteX2" fmla="*/ 1011279 w 1348392"/>
              <a:gd name="connsiteY2" fmla="*/ 0 h 1181237"/>
              <a:gd name="connsiteX3" fmla="*/ 1348392 w 1348392"/>
              <a:gd name="connsiteY3" fmla="*/ 593795 h 1181237"/>
              <a:gd name="connsiteX4" fmla="*/ 1009159 w 1348392"/>
              <a:gd name="connsiteY4" fmla="*/ 1181237 h 1181237"/>
              <a:gd name="connsiteX5" fmla="*/ 337111 w 1348392"/>
              <a:gd name="connsiteY5" fmla="*/ 1181237 h 1181237"/>
              <a:gd name="connsiteX6" fmla="*/ 0 w 1348392"/>
              <a:gd name="connsiteY6" fmla="*/ 587444 h 1181237"/>
              <a:gd name="connsiteX0" fmla="*/ 0 w 1348392"/>
              <a:gd name="connsiteY0" fmla="*/ 578978 h 1172771"/>
              <a:gd name="connsiteX1" fmla="*/ 341348 w 1348392"/>
              <a:gd name="connsiteY1" fmla="*/ 0 h 1172771"/>
              <a:gd name="connsiteX2" fmla="*/ 1007048 w 1348392"/>
              <a:gd name="connsiteY2" fmla="*/ 2117 h 1172771"/>
              <a:gd name="connsiteX3" fmla="*/ 1348392 w 1348392"/>
              <a:gd name="connsiteY3" fmla="*/ 585329 h 1172771"/>
              <a:gd name="connsiteX4" fmla="*/ 1009159 w 1348392"/>
              <a:gd name="connsiteY4" fmla="*/ 1172771 h 1172771"/>
              <a:gd name="connsiteX5" fmla="*/ 337111 w 1348392"/>
              <a:gd name="connsiteY5" fmla="*/ 1172771 h 1172771"/>
              <a:gd name="connsiteX6" fmla="*/ 0 w 1348392"/>
              <a:gd name="connsiteY6" fmla="*/ 578978 h 117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8392" h="1172771">
                <a:moveTo>
                  <a:pt x="0" y="578978"/>
                </a:moveTo>
                <a:lnTo>
                  <a:pt x="341348" y="0"/>
                </a:lnTo>
                <a:lnTo>
                  <a:pt x="1007048" y="2117"/>
                </a:lnTo>
                <a:lnTo>
                  <a:pt x="1348392" y="585329"/>
                </a:lnTo>
                <a:lnTo>
                  <a:pt x="1009159" y="1172771"/>
                </a:lnTo>
                <a:lnTo>
                  <a:pt x="337111" y="1172771"/>
                </a:lnTo>
                <a:lnTo>
                  <a:pt x="0" y="578978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"/>
                      </a14:imgEffect>
                      <a14:imgEffect>
                        <a14:colorTemperature colorTemp="4031"/>
                      </a14:imgEffect>
                      <a14:imgEffect>
                        <a14:saturation sat="3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78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71789" y="371789"/>
            <a:ext cx="11448422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876755" y="51655"/>
            <a:ext cx="2438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0" dirty="0">
                <a:solidFill>
                  <a:schemeClr val="tx1">
                    <a:alpha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M A R K  0 3   P R E S E N T A T I O N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31618" y="6480277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000" b="1" i="0" smtClean="0">
                <a:solidFill>
                  <a:schemeClr val="tx1">
                    <a:alpha val="50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algn="l"/>
              <a:t>‹#›</a:t>
            </a:fld>
            <a:endParaRPr lang="en-US" sz="1000" b="1" i="0" dirty="0">
              <a:solidFill>
                <a:schemeClr val="tx1">
                  <a:alpha val="50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68563" y="6525976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1" i="0" dirty="0">
                <a:solidFill>
                  <a:schemeClr val="tx1">
                    <a:alpha val="30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PAGE</a:t>
            </a:r>
            <a:r>
              <a:rPr lang="en-US" sz="1000" b="1" i="0" baseline="0" dirty="0">
                <a:solidFill>
                  <a:schemeClr val="tx1">
                    <a:alpha val="30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NUMBER</a:t>
            </a:r>
            <a:endParaRPr lang="en-US" sz="1000" b="1" i="0" dirty="0">
              <a:solidFill>
                <a:schemeClr val="tx1">
                  <a:alpha val="30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63321" y="6525976"/>
            <a:ext cx="2255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i="0">
                <a:solidFill>
                  <a:schemeClr val="tx1">
                    <a:alpha val="30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PRESENTATION BY:</a:t>
            </a:r>
            <a:r>
              <a:rPr lang="en-US" sz="1000" b="1" i="0" baseline="0">
                <a:solidFill>
                  <a:schemeClr val="tx1">
                    <a:alpha val="30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 MARKZUGELBERG</a:t>
            </a:r>
            <a:endParaRPr lang="en-US" sz="1000" b="1" i="0" dirty="0">
              <a:solidFill>
                <a:schemeClr val="tx1">
                  <a:alpha val="30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78" r:id="rId3"/>
    <p:sldLayoutId id="2147483660" r:id="rId4"/>
    <p:sldLayoutId id="2147483815" r:id="rId5"/>
    <p:sldLayoutId id="2147483816" r:id="rId6"/>
    <p:sldLayoutId id="2147483830" r:id="rId7"/>
    <p:sldLayoutId id="2147483814" r:id="rId8"/>
    <p:sldLayoutId id="2147483822" r:id="rId9"/>
    <p:sldLayoutId id="2147483829" r:id="rId10"/>
    <p:sldLayoutId id="2147483825" r:id="rId11"/>
    <p:sldLayoutId id="2147483823" r:id="rId12"/>
    <p:sldLayoutId id="2147483811" r:id="rId13"/>
    <p:sldLayoutId id="2147483818" r:id="rId14"/>
    <p:sldLayoutId id="2147483819" r:id="rId15"/>
    <p:sldLayoutId id="2147483820" r:id="rId16"/>
    <p:sldLayoutId id="2147483824" r:id="rId17"/>
    <p:sldLayoutId id="2147483764" r:id="rId18"/>
    <p:sldLayoutId id="2147483828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oteworthy Light" charset="0"/>
          <a:ea typeface="Noteworthy Light" charset="0"/>
          <a:cs typeface="Noteworthy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Box 300"/>
          <p:cNvSpPr txBox="1"/>
          <p:nvPr/>
        </p:nvSpPr>
        <p:spPr>
          <a:xfrm>
            <a:off x="232541" y="5272737"/>
            <a:ext cx="648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accent4"/>
                </a:solidFill>
              </a:rPr>
              <a:t>Jānis Paiders</a:t>
            </a:r>
            <a:br>
              <a:rPr lang="lv-LV" sz="1600" b="1" dirty="0">
                <a:solidFill>
                  <a:schemeClr val="accent4"/>
                </a:solidFill>
              </a:rPr>
            </a:br>
            <a:r>
              <a:rPr lang="lv-LV" sz="1600" dirty="0">
                <a:solidFill>
                  <a:schemeClr val="accent4"/>
                </a:solidFill>
              </a:rPr>
              <a:t>Izglītības un zinātnes ministrijas</a:t>
            </a:r>
          </a:p>
          <a:p>
            <a:r>
              <a:rPr lang="lv-LV" sz="1600" dirty="0">
                <a:solidFill>
                  <a:schemeClr val="accent4"/>
                </a:solidFill>
              </a:rPr>
              <a:t>Augstākās izglītības, zinātnes un inovāciju departamenta</a:t>
            </a:r>
          </a:p>
          <a:p>
            <a:r>
              <a:rPr lang="lv-LV" sz="1600" dirty="0">
                <a:solidFill>
                  <a:schemeClr val="accent4"/>
                </a:solidFill>
              </a:rPr>
              <a:t>direktora vietnieks zinātnes jomā;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302" name="Title 1"/>
          <p:cNvSpPr txBox="1">
            <a:spLocks/>
          </p:cNvSpPr>
          <p:nvPr/>
        </p:nvSpPr>
        <p:spPr>
          <a:xfrm>
            <a:off x="560298" y="2290184"/>
            <a:ext cx="5994326" cy="151377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lv-LV" sz="3600" dirty="0">
                <a:solidFill>
                  <a:schemeClr val="bg1"/>
                </a:solidFill>
              </a:rPr>
              <a:t>Fundamentālo un lietišķo pētījumu projektu loma Latvijas zinātnes attīstībā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560298" y="4422931"/>
            <a:ext cx="1688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>
                <a:solidFill>
                  <a:schemeClr val="accent4"/>
                </a:solidFill>
                <a:latin typeface="Source Sans Pro" charset="0"/>
                <a:ea typeface="Source Sans Pro" charset="0"/>
                <a:cs typeface="Source Sans Pro" charset="0"/>
              </a:rPr>
              <a:t>18/04/2023</a:t>
            </a:r>
            <a:endParaRPr lang="en-US" sz="2400" b="1" dirty="0">
              <a:solidFill>
                <a:schemeClr val="accent4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lv-LV" sz="2400" b="1" dirty="0">
              <a:solidFill>
                <a:schemeClr val="accent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581" y="289275"/>
            <a:ext cx="1306919" cy="1211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1" y="24345"/>
            <a:ext cx="5348451" cy="17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32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6">
            <a:extLst>
              <a:ext uri="{FF2B5EF4-FFF2-40B4-BE49-F238E27FC236}">
                <a16:creationId xmlns:a16="http://schemas.microsoft.com/office/drawing/2014/main" id="{99EA042E-34EC-453F-B64F-67E13DEA8770}"/>
              </a:ext>
            </a:extLst>
          </p:cNvPr>
          <p:cNvSpPr/>
          <p:nvPr/>
        </p:nvSpPr>
        <p:spPr>
          <a:xfrm>
            <a:off x="871708" y="522536"/>
            <a:ext cx="10921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lv-LV" sz="3200" b="1" kern="0" dirty="0">
                <a:solidFill>
                  <a:srgbClr val="0308DB"/>
                </a:solidFill>
                <a:latin typeface="Futura Md TL" panose="020B0502020204020303" pitchFamily="34" charset="0"/>
                <a:cs typeface="Arial"/>
                <a:sym typeface="Arial"/>
              </a:rPr>
              <a:t>2023.gada papildu finansējums P&amp;A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30" name="Flowchart: Manual Input 14">
            <a:extLst>
              <a:ext uri="{FF2B5EF4-FFF2-40B4-BE49-F238E27FC236}">
                <a16:creationId xmlns:a16="http://schemas.microsoft.com/office/drawing/2014/main" id="{80EE0EAB-2BCF-4991-9B66-A79179E0B984}"/>
              </a:ext>
            </a:extLst>
          </p:cNvPr>
          <p:cNvSpPr/>
          <p:nvPr/>
        </p:nvSpPr>
        <p:spPr>
          <a:xfrm rot="10800000">
            <a:off x="3761904" y="2214791"/>
            <a:ext cx="2496294" cy="374748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36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3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368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1368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1" name="Diagramma 30">
            <a:extLst>
              <a:ext uri="{FF2B5EF4-FFF2-40B4-BE49-F238E27FC236}">
                <a16:creationId xmlns:a16="http://schemas.microsoft.com/office/drawing/2014/main" id="{69058243-7959-47E8-B4D6-A6043388EA1E}"/>
              </a:ext>
            </a:extLst>
          </p:cNvPr>
          <p:cNvGraphicFramePr>
            <a:graphicFrameLocks/>
          </p:cNvGraphicFramePr>
          <p:nvPr/>
        </p:nvGraphicFramePr>
        <p:xfrm>
          <a:off x="405900" y="1403950"/>
          <a:ext cx="3477943" cy="5192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Flowchart: Manual Input 22">
            <a:extLst>
              <a:ext uri="{FF2B5EF4-FFF2-40B4-BE49-F238E27FC236}">
                <a16:creationId xmlns:a16="http://schemas.microsoft.com/office/drawing/2014/main" id="{059DE182-D941-4C70-8B8F-6CD498C468EC}"/>
              </a:ext>
            </a:extLst>
          </p:cNvPr>
          <p:cNvSpPr/>
          <p:nvPr/>
        </p:nvSpPr>
        <p:spPr>
          <a:xfrm>
            <a:off x="3742811" y="5280660"/>
            <a:ext cx="2496296" cy="1363250"/>
          </a:xfrm>
          <a:prstGeom prst="flowChartManualInput">
            <a:avLst/>
          </a:prstGeom>
          <a:solidFill>
            <a:srgbClr val="030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F79FE1-E660-4BB4-AC30-C107E2AA8460}"/>
              </a:ext>
            </a:extLst>
          </p:cNvPr>
          <p:cNvSpPr txBox="1"/>
          <p:nvPr/>
        </p:nvSpPr>
        <p:spPr>
          <a:xfrm>
            <a:off x="3908139" y="3260099"/>
            <a:ext cx="2209634" cy="17235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lv-LV" altLang="ko-KR" sz="16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Zinātnisko institūciju institucionālais finansējums.</a:t>
            </a:r>
          </a:p>
          <a:p>
            <a:endParaRPr lang="lv-LV" altLang="ko-KR" sz="1600" b="1" dirty="0">
              <a:solidFill>
                <a:prstClr val="black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lv-LV" altLang="ko-KR" sz="16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Balstās uz sasniegtajiem rezultātiem zinātnē (jauns modelis kopš 2022.gada)</a:t>
            </a: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DCA6DF68-CAB2-4264-B99B-D29A54CF377F}"/>
              </a:ext>
            </a:extLst>
          </p:cNvPr>
          <p:cNvSpPr/>
          <p:nvPr/>
        </p:nvSpPr>
        <p:spPr>
          <a:xfrm>
            <a:off x="3800619" y="5473557"/>
            <a:ext cx="2438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+7,6 MEUR 2022</a:t>
            </a:r>
          </a:p>
          <a:p>
            <a:pPr algn="ctr"/>
            <a:r>
              <a:rPr lang="lv-LV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+13,2 MEUR 2024</a:t>
            </a:r>
          </a:p>
          <a:p>
            <a:pPr algn="ctr"/>
            <a:r>
              <a:rPr lang="lv-LV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+15,2 MEUR 2025</a:t>
            </a:r>
            <a:endParaRPr lang="en-US" altLang="ko-KR" sz="2400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DD0F88DE-3A9B-450F-8C9D-0D102ADDF7C2}"/>
              </a:ext>
            </a:extLst>
          </p:cNvPr>
          <p:cNvSpPr/>
          <p:nvPr/>
        </p:nvSpPr>
        <p:spPr>
          <a:xfrm>
            <a:off x="3945331" y="2388890"/>
            <a:ext cx="2114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altLang="ko-KR" b="1" dirty="0">
                <a:solidFill>
                  <a:srgbClr val="0308D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Zinātnes bāzes finansējums</a:t>
            </a:r>
            <a:endParaRPr lang="lv-LV" dirty="0">
              <a:solidFill>
                <a:srgbClr val="0308D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Flowchart: Manual Input 14">
            <a:extLst>
              <a:ext uri="{FF2B5EF4-FFF2-40B4-BE49-F238E27FC236}">
                <a16:creationId xmlns:a16="http://schemas.microsoft.com/office/drawing/2014/main" id="{537224CE-D676-41CA-8348-422E27FC6DC2}"/>
              </a:ext>
            </a:extLst>
          </p:cNvPr>
          <p:cNvSpPr/>
          <p:nvPr/>
        </p:nvSpPr>
        <p:spPr>
          <a:xfrm rot="10800000">
            <a:off x="6400323" y="2214796"/>
            <a:ext cx="2477205" cy="374748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36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3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368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1368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lowchart: Manual Input 22">
            <a:extLst>
              <a:ext uri="{FF2B5EF4-FFF2-40B4-BE49-F238E27FC236}">
                <a16:creationId xmlns:a16="http://schemas.microsoft.com/office/drawing/2014/main" id="{D1067ADB-6075-4350-A9A0-7B825D4255E2}"/>
              </a:ext>
            </a:extLst>
          </p:cNvPr>
          <p:cNvSpPr/>
          <p:nvPr/>
        </p:nvSpPr>
        <p:spPr>
          <a:xfrm>
            <a:off x="6381232" y="5280661"/>
            <a:ext cx="2496296" cy="1363250"/>
          </a:xfrm>
          <a:prstGeom prst="flowChartManualInput">
            <a:avLst/>
          </a:prstGeom>
          <a:solidFill>
            <a:srgbClr val="030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4E6276-963B-4B19-9D12-1B7106C77B96}"/>
              </a:ext>
            </a:extLst>
          </p:cNvPr>
          <p:cNvSpPr txBox="1"/>
          <p:nvPr/>
        </p:nvSpPr>
        <p:spPr>
          <a:xfrm>
            <a:off x="6552278" y="3147279"/>
            <a:ext cx="2222400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lv-LV" altLang="ko-KR" sz="14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Finansējums izcilu ideju attīstīšanai – izteikti augsts konkurss (13 % no kvalitatīvie projektiem saņem finansējumu)</a:t>
            </a:r>
          </a:p>
          <a:p>
            <a:endParaRPr lang="lv-LV" altLang="ko-KR" sz="1400" b="1" dirty="0">
              <a:solidFill>
                <a:prstClr val="black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lv-LV" altLang="ko-KR" sz="14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Papildu finansējums tuvinās šo programmu optimāli </a:t>
            </a:r>
            <a:r>
              <a:rPr lang="lv-LV" altLang="ko-KR" sz="1400" b="1" dirty="0" err="1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nepieciesamajam</a:t>
            </a:r>
            <a:r>
              <a:rPr lang="lv-LV" altLang="ko-KR" sz="14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līmenim (30 % sekmība)</a:t>
            </a:r>
          </a:p>
        </p:txBody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9D7BBD9A-6545-4DDA-AD12-EC8A2D47D24A}"/>
              </a:ext>
            </a:extLst>
          </p:cNvPr>
          <p:cNvSpPr/>
          <p:nvPr/>
        </p:nvSpPr>
        <p:spPr>
          <a:xfrm>
            <a:off x="6439040" y="5473558"/>
            <a:ext cx="2438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+1,5 MEUR 2022</a:t>
            </a:r>
          </a:p>
          <a:p>
            <a:pPr algn="ctr"/>
            <a:r>
              <a:rPr lang="lv-LV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+ 3,0 MEUR 2024</a:t>
            </a:r>
          </a:p>
          <a:p>
            <a:pPr algn="ctr"/>
            <a:r>
              <a:rPr lang="lv-LV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+4,5 MEUR 2025</a:t>
            </a:r>
            <a:endParaRPr lang="en-US" altLang="ko-KR" sz="2400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30">
            <a:extLst>
              <a:ext uri="{FF2B5EF4-FFF2-40B4-BE49-F238E27FC236}">
                <a16:creationId xmlns:a16="http://schemas.microsoft.com/office/drawing/2014/main" id="{C4D3E033-3D25-46ED-A370-4F3D014F7F0D}"/>
              </a:ext>
            </a:extLst>
          </p:cNvPr>
          <p:cNvSpPr/>
          <p:nvPr/>
        </p:nvSpPr>
        <p:spPr>
          <a:xfrm>
            <a:off x="6601151" y="2245003"/>
            <a:ext cx="2114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altLang="ko-KR" b="1" dirty="0">
                <a:solidFill>
                  <a:srgbClr val="0308D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Fundamentālo un lietišķo pētījumu projekti</a:t>
            </a:r>
            <a:endParaRPr lang="lv-LV" dirty="0">
              <a:solidFill>
                <a:srgbClr val="0308D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Flowchart: Manual Input 14">
            <a:extLst>
              <a:ext uri="{FF2B5EF4-FFF2-40B4-BE49-F238E27FC236}">
                <a16:creationId xmlns:a16="http://schemas.microsoft.com/office/drawing/2014/main" id="{02C6CFF4-57AF-4FCA-8DA0-1CE80AA92F69}"/>
              </a:ext>
            </a:extLst>
          </p:cNvPr>
          <p:cNvSpPr/>
          <p:nvPr/>
        </p:nvSpPr>
        <p:spPr>
          <a:xfrm rot="10800000">
            <a:off x="9077461" y="2216473"/>
            <a:ext cx="2477205" cy="374748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36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3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368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1368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lowchart: Manual Input 22">
            <a:extLst>
              <a:ext uri="{FF2B5EF4-FFF2-40B4-BE49-F238E27FC236}">
                <a16:creationId xmlns:a16="http://schemas.microsoft.com/office/drawing/2014/main" id="{073AE73C-E602-4FD3-BB36-40732B96F13D}"/>
              </a:ext>
            </a:extLst>
          </p:cNvPr>
          <p:cNvSpPr/>
          <p:nvPr/>
        </p:nvSpPr>
        <p:spPr>
          <a:xfrm>
            <a:off x="9058370" y="5282338"/>
            <a:ext cx="2496296" cy="1363250"/>
          </a:xfrm>
          <a:prstGeom prst="flowChartManualInput">
            <a:avLst/>
          </a:prstGeom>
          <a:solidFill>
            <a:srgbClr val="030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F54568-4D36-40BE-BA94-A7848028510B}"/>
              </a:ext>
            </a:extLst>
          </p:cNvPr>
          <p:cNvSpPr txBox="1"/>
          <p:nvPr/>
        </p:nvSpPr>
        <p:spPr>
          <a:xfrm>
            <a:off x="9204863" y="3102298"/>
            <a:ext cx="2222400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lv-LV" altLang="ko-KR" sz="14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Tiešs valsts pasūtījums valsts zinātnes prioritāšu īstenošanai</a:t>
            </a:r>
          </a:p>
          <a:p>
            <a:endParaRPr lang="lv-LV" altLang="ko-KR" sz="1400" b="1" dirty="0">
              <a:solidFill>
                <a:prstClr val="black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lv-LV" altLang="ko-KR" sz="14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Nodrošinās jaunas IZM, VM, ZM, VARAM, KM programmas.</a:t>
            </a:r>
          </a:p>
          <a:p>
            <a:pPr marL="285750" indent="-285750">
              <a:buFontTx/>
              <a:buChar char="-"/>
            </a:pPr>
            <a:endParaRPr lang="lv-LV" altLang="ko-KR" sz="1400" b="1" dirty="0">
              <a:solidFill>
                <a:prstClr val="black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lv-LV" altLang="ko-KR" sz="14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Sasaiste ar tautsaimniecības un sabiedrības attīstības prioritātēm</a:t>
            </a:r>
          </a:p>
        </p:txBody>
      </p:sp>
      <p:sp>
        <p:nvSpPr>
          <p:cNvPr id="48" name="Rectangle 29">
            <a:extLst>
              <a:ext uri="{FF2B5EF4-FFF2-40B4-BE49-F238E27FC236}">
                <a16:creationId xmlns:a16="http://schemas.microsoft.com/office/drawing/2014/main" id="{4A9AE4BA-3C38-43C0-BEF8-FD2E0BC46C0F}"/>
              </a:ext>
            </a:extLst>
          </p:cNvPr>
          <p:cNvSpPr/>
          <p:nvPr/>
        </p:nvSpPr>
        <p:spPr>
          <a:xfrm>
            <a:off x="9153847" y="5653106"/>
            <a:ext cx="2363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+8,8 MEUR 2023,</a:t>
            </a:r>
          </a:p>
          <a:p>
            <a:pPr algn="ctr"/>
            <a:r>
              <a:rPr lang="lv-LV" altLang="ko-KR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2024, 2025</a:t>
            </a:r>
          </a:p>
        </p:txBody>
      </p:sp>
      <p:sp>
        <p:nvSpPr>
          <p:cNvPr id="49" name="Rectangle 30">
            <a:extLst>
              <a:ext uri="{FF2B5EF4-FFF2-40B4-BE49-F238E27FC236}">
                <a16:creationId xmlns:a16="http://schemas.microsoft.com/office/drawing/2014/main" id="{2CC6A827-BFA0-41FF-B0CB-540E21824B65}"/>
              </a:ext>
            </a:extLst>
          </p:cNvPr>
          <p:cNvSpPr/>
          <p:nvPr/>
        </p:nvSpPr>
        <p:spPr>
          <a:xfrm>
            <a:off x="9278289" y="2246680"/>
            <a:ext cx="2114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altLang="ko-KR" b="1" dirty="0">
                <a:solidFill>
                  <a:srgbClr val="0308D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Valsts pētījumu programmas</a:t>
            </a:r>
            <a:endParaRPr lang="lv-LV" dirty="0">
              <a:solidFill>
                <a:srgbClr val="0308D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Freeform 20">
            <a:extLst>
              <a:ext uri="{FF2B5EF4-FFF2-40B4-BE49-F238E27FC236}">
                <a16:creationId xmlns:a16="http://schemas.microsoft.com/office/drawing/2014/main" id="{6AE75D5A-F722-4737-A55E-A208DD92A628}"/>
              </a:ext>
            </a:extLst>
          </p:cNvPr>
          <p:cNvSpPr/>
          <p:nvPr/>
        </p:nvSpPr>
        <p:spPr>
          <a:xfrm>
            <a:off x="3883842" y="1280543"/>
            <a:ext cx="7633151" cy="802975"/>
          </a:xfrm>
          <a:custGeom>
            <a:avLst/>
            <a:gdLst>
              <a:gd name="connsiteX0" fmla="*/ 0 w 9217249"/>
              <a:gd name="connsiteY0" fmla="*/ 0 h 499728"/>
              <a:gd name="connsiteX1" fmla="*/ 9217249 w 9217249"/>
              <a:gd name="connsiteY1" fmla="*/ 0 h 499728"/>
              <a:gd name="connsiteX2" fmla="*/ 9217249 w 9217249"/>
              <a:gd name="connsiteY2" fmla="*/ 499728 h 499728"/>
              <a:gd name="connsiteX3" fmla="*/ 0 w 9217249"/>
              <a:gd name="connsiteY3" fmla="*/ 499728 h 499728"/>
              <a:gd name="connsiteX4" fmla="*/ 0 w 9217249"/>
              <a:gd name="connsiteY4" fmla="*/ 0 h 49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7249" h="499728">
                <a:moveTo>
                  <a:pt x="0" y="0"/>
                </a:moveTo>
                <a:lnTo>
                  <a:pt x="9217249" y="0"/>
                </a:lnTo>
                <a:lnTo>
                  <a:pt x="9217249" y="499728"/>
                </a:lnTo>
                <a:lnTo>
                  <a:pt x="0" y="499728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396659" tIns="45720" rIns="45720" bIns="45720" numCol="1" spcCol="1270" anchor="ctr" anchorCtr="0">
            <a:noAutofit/>
          </a:bodyPr>
          <a:lstStyle/>
          <a:p>
            <a:pPr marL="0" marR="0" lvl="0" indent="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Valsts budžeta finansējuma palielinājums ir solis, lai pie FM makroekonomikas prognozēm nodrošinātu stabilitāti valdības darbības perioda ietvaros.</a:t>
            </a: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Turpmākajos gados jābūt turpinājumam, lai sasniegtu 0,5 % VB % no IKP.</a:t>
            </a:r>
          </a:p>
        </p:txBody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9DE4DD31-C404-4F77-9451-7AE57C847073}"/>
              </a:ext>
            </a:extLst>
          </p:cNvPr>
          <p:cNvSpPr/>
          <p:nvPr/>
        </p:nvSpPr>
        <p:spPr>
          <a:xfrm>
            <a:off x="3902983" y="1280542"/>
            <a:ext cx="113446" cy="802975"/>
          </a:xfrm>
          <a:prstGeom prst="rect">
            <a:avLst/>
          </a:prstGeom>
          <a:solidFill>
            <a:srgbClr val="C0F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2" name="Diagramma 51">
            <a:extLst>
              <a:ext uri="{FF2B5EF4-FFF2-40B4-BE49-F238E27FC236}">
                <a16:creationId xmlns:a16="http://schemas.microsoft.com/office/drawing/2014/main" id="{FB62CD6D-583C-43C3-8908-B409E469F6A9}"/>
              </a:ext>
            </a:extLst>
          </p:cNvPr>
          <p:cNvGraphicFramePr>
            <a:graphicFrameLocks/>
          </p:cNvGraphicFramePr>
          <p:nvPr/>
        </p:nvGraphicFramePr>
        <p:xfrm>
          <a:off x="405901" y="1403946"/>
          <a:ext cx="3477943" cy="5192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E405BC9C-BA40-4F90-A6DB-78FB2D6B6287}"/>
              </a:ext>
            </a:extLst>
          </p:cNvPr>
          <p:cNvSpPr txBox="1"/>
          <p:nvPr/>
        </p:nvSpPr>
        <p:spPr>
          <a:xfrm>
            <a:off x="3908140" y="3260095"/>
            <a:ext cx="2209634" cy="17235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lv-LV" altLang="ko-KR" sz="16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Zinātnisko institūciju institucionālais finansējums.</a:t>
            </a:r>
          </a:p>
          <a:p>
            <a:endParaRPr lang="lv-LV" altLang="ko-KR" sz="1600" b="1" dirty="0">
              <a:solidFill>
                <a:prstClr val="black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lv-LV" altLang="ko-KR" sz="16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Balstās uz sasniegtajiem rezultātiem zinātnē (jauns modelis kopš 2022.gada)</a:t>
            </a:r>
          </a:p>
        </p:txBody>
      </p:sp>
      <p:sp>
        <p:nvSpPr>
          <p:cNvPr id="54" name="Freeform 20">
            <a:extLst>
              <a:ext uri="{FF2B5EF4-FFF2-40B4-BE49-F238E27FC236}">
                <a16:creationId xmlns:a16="http://schemas.microsoft.com/office/drawing/2014/main" id="{EF54173F-03DE-4184-A4C1-3F66BDF0AC18}"/>
              </a:ext>
            </a:extLst>
          </p:cNvPr>
          <p:cNvSpPr/>
          <p:nvPr/>
        </p:nvSpPr>
        <p:spPr>
          <a:xfrm>
            <a:off x="3883843" y="1280539"/>
            <a:ext cx="7633151" cy="802975"/>
          </a:xfrm>
          <a:custGeom>
            <a:avLst/>
            <a:gdLst>
              <a:gd name="connsiteX0" fmla="*/ 0 w 9217249"/>
              <a:gd name="connsiteY0" fmla="*/ 0 h 499728"/>
              <a:gd name="connsiteX1" fmla="*/ 9217249 w 9217249"/>
              <a:gd name="connsiteY1" fmla="*/ 0 h 499728"/>
              <a:gd name="connsiteX2" fmla="*/ 9217249 w 9217249"/>
              <a:gd name="connsiteY2" fmla="*/ 499728 h 499728"/>
              <a:gd name="connsiteX3" fmla="*/ 0 w 9217249"/>
              <a:gd name="connsiteY3" fmla="*/ 499728 h 499728"/>
              <a:gd name="connsiteX4" fmla="*/ 0 w 9217249"/>
              <a:gd name="connsiteY4" fmla="*/ 0 h 49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7249" h="499728">
                <a:moveTo>
                  <a:pt x="0" y="0"/>
                </a:moveTo>
                <a:lnTo>
                  <a:pt x="9217249" y="0"/>
                </a:lnTo>
                <a:lnTo>
                  <a:pt x="9217249" y="499728"/>
                </a:lnTo>
                <a:lnTo>
                  <a:pt x="0" y="499728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396659" tIns="45720" rIns="45720" bIns="45720" numCol="1" spcCol="1270" anchor="ctr" anchorCtr="0">
            <a:noAutofit/>
          </a:bodyPr>
          <a:lstStyle/>
          <a:p>
            <a:pPr marL="0" marR="0" lvl="0" indent="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Valsts budžeta finansējuma palielinājums ir solis, lai pie FM makroekonomikas prognozēm nodrošinātu stabilitāti valdības darbības perioda ietvaros.</a:t>
            </a: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Turpmākajos gados jābūt turpinājumam, lai sasniegtu 0,5 % VB % no IKP.</a:t>
            </a:r>
          </a:p>
        </p:txBody>
      </p:sp>
    </p:spTree>
    <p:extLst>
      <p:ext uri="{BB962C8B-B14F-4D97-AF65-F5344CB8AC3E}">
        <p14:creationId xmlns:p14="http://schemas.microsoft.com/office/powerpoint/2010/main" val="775774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0F29605-F8A5-48F3-983C-82A662FA00CA}"/>
              </a:ext>
            </a:extLst>
          </p:cNvPr>
          <p:cNvSpPr txBox="1">
            <a:spLocks/>
          </p:cNvSpPr>
          <p:nvPr/>
        </p:nvSpPr>
        <p:spPr>
          <a:xfrm>
            <a:off x="506556" y="436189"/>
            <a:ext cx="11366607" cy="65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lv-LV" sz="3600" b="1" dirty="0" err="1">
                <a:solidFill>
                  <a:srgbClr val="0308DB"/>
                </a:solidFill>
                <a:latin typeface="Source Sans Pro"/>
                <a:ea typeface="Source Sans Pro Black" charset="0"/>
                <a:cs typeface="Source Sans Pro Black" charset="0"/>
              </a:rPr>
              <a:t>Cilvēkkapitāls</a:t>
            </a:r>
            <a:r>
              <a:rPr lang="lv-LV" sz="3600" b="1" dirty="0">
                <a:solidFill>
                  <a:srgbClr val="0308DB"/>
                </a:solidFill>
                <a:latin typeface="Source Sans Pro"/>
                <a:ea typeface="Source Sans Pro Black" charset="0"/>
                <a:cs typeface="Source Sans Pro Black" charset="0"/>
              </a:rPr>
              <a:t> P&amp;A – kritiska prioritāte</a:t>
            </a:r>
            <a:endParaRPr lang="en-US" sz="3600" b="1" dirty="0">
              <a:solidFill>
                <a:srgbClr val="0308DB"/>
              </a:solidFill>
              <a:latin typeface="Source Sans Pro"/>
              <a:ea typeface="Source Sans Pro Black" charset="0"/>
              <a:cs typeface="Source Sans Pro Black" charset="0"/>
            </a:endParaRPr>
          </a:p>
        </p:txBody>
      </p:sp>
      <p:sp>
        <p:nvSpPr>
          <p:cNvPr id="13" name="Shape 4552">
            <a:extLst>
              <a:ext uri="{FF2B5EF4-FFF2-40B4-BE49-F238E27FC236}">
                <a16:creationId xmlns:a16="http://schemas.microsoft.com/office/drawing/2014/main" id="{BA1C4926-B366-40C4-A349-C36B5DC50526}"/>
              </a:ext>
            </a:extLst>
          </p:cNvPr>
          <p:cNvSpPr/>
          <p:nvPr/>
        </p:nvSpPr>
        <p:spPr>
          <a:xfrm>
            <a:off x="7799346" y="2755998"/>
            <a:ext cx="3835153" cy="2324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rgbClr val="3484C9"/>
                </a:solidFill>
              </a:defRPr>
            </a:lvl1pPr>
          </a:lstStyle>
          <a:p>
            <a:pPr algn="ctr"/>
            <a:r>
              <a:rPr lang="lv-LV" sz="2400" b="1" dirty="0">
                <a:solidFill>
                  <a:srgbClr val="0308DB"/>
                </a:solidFill>
                <a:ea typeface="Verdana" panose="020B0604030504040204" pitchFamily="34" charset="0"/>
              </a:rPr>
              <a:t>0,79 % ir nodarbināti pētniecībā, kas ir 53 % ES vidējā līmeņa.</a:t>
            </a:r>
          </a:p>
          <a:p>
            <a:pPr algn="ctr"/>
            <a:endParaRPr lang="lv-LV" sz="2400" b="1" dirty="0">
              <a:solidFill>
                <a:srgbClr val="0308DB"/>
              </a:solidFill>
              <a:ea typeface="Verdana" panose="020B0604030504040204" pitchFamily="34" charset="0"/>
            </a:endParaRPr>
          </a:p>
          <a:p>
            <a:pPr algn="ctr"/>
            <a:r>
              <a:rPr lang="lv-LV" sz="2400" dirty="0">
                <a:solidFill>
                  <a:srgbClr val="0308DB"/>
                </a:solidFill>
                <a:ea typeface="Verdana" panose="020B0604030504040204" pitchFamily="34" charset="0"/>
              </a:rPr>
              <a:t>Progress pēdējos gados, saistībā ar pasūtījumu apmēra palielinājumu pētniecībā.</a:t>
            </a:r>
          </a:p>
          <a:p>
            <a:pPr algn="ctr"/>
            <a:endParaRPr lang="lv-LV" sz="2400" b="1" dirty="0">
              <a:solidFill>
                <a:srgbClr val="0308DB"/>
              </a:solidFill>
              <a:ea typeface="Verdana" panose="020B0604030504040204" pitchFamily="34" charset="0"/>
            </a:endParaRPr>
          </a:p>
          <a:p>
            <a:pPr algn="ctr"/>
            <a:r>
              <a:rPr lang="lv-LV" sz="2400" b="1" dirty="0">
                <a:solidFill>
                  <a:srgbClr val="0308DB"/>
                </a:solidFill>
                <a:ea typeface="Verdana" panose="020B0604030504040204" pitchFamily="34" charset="0"/>
              </a:rPr>
              <a:t>Izaicinājums: ataudze, saistībā ar zemo doktorantūras studējošo skaitu.</a:t>
            </a:r>
            <a:endParaRPr sz="2400" b="1" dirty="0">
              <a:solidFill>
                <a:srgbClr val="0308DB"/>
              </a:solidFill>
              <a:ea typeface="Verdana" panose="020B0604030504040204" pitchFamily="34" charset="0"/>
            </a:endParaRP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A5512ACD-BF59-41C9-AC35-B70928C51D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977207"/>
              </p:ext>
            </p:extLst>
          </p:nvPr>
        </p:nvGraphicFramePr>
        <p:xfrm>
          <a:off x="506556" y="1231462"/>
          <a:ext cx="7292790" cy="5373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F15781B-9E44-4515-9C72-1CC419E0FC86}"/>
              </a:ext>
            </a:extLst>
          </p:cNvPr>
          <p:cNvSpPr txBox="1"/>
          <p:nvPr/>
        </p:nvSpPr>
        <p:spPr>
          <a:xfrm>
            <a:off x="6453951" y="3912859"/>
            <a:ext cx="13453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lv-LV" sz="1800" b="1" dirty="0">
                <a:ea typeface="Verdana" panose="020B0604030504040204" pitchFamily="34" charset="0"/>
              </a:rPr>
              <a:t>Vidēji ES</a:t>
            </a:r>
          </a:p>
          <a:p>
            <a:r>
              <a:rPr lang="lv-LV" b="1" dirty="0">
                <a:ea typeface="Verdana" panose="020B0604030504040204" pitchFamily="34" charset="0"/>
              </a:rPr>
              <a:t>Latvija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26381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2"/>
          <p:cNvSpPr>
            <a:spLocks noGrp="1" noChangeArrowheads="1"/>
          </p:cNvSpPr>
          <p:nvPr>
            <p:ph type="sldNum" idx="4294967295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5C63FF-E86D-4066-986A-43E285B4B3DB}" type="slidenum">
              <a:rPr lang="en-GB" smtClean="0"/>
              <a:pPr/>
              <a:t>12</a:t>
            </a:fld>
            <a:endParaRPr lang="lv-LV" altLang="lv-LV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61" name="Chart 29">
            <a:extLst>
              <a:ext uri="{FF2B5EF4-FFF2-40B4-BE49-F238E27FC236}">
                <a16:creationId xmlns:a16="http://schemas.microsoft.com/office/drawing/2014/main" id="{513BAF09-0BE0-406A-9F5E-9894625E9A4C}"/>
              </a:ext>
            </a:extLst>
          </p:cNvPr>
          <p:cNvGraphicFramePr>
            <a:graphicFrameLocks/>
          </p:cNvGraphicFramePr>
          <p:nvPr/>
        </p:nvGraphicFramePr>
        <p:xfrm>
          <a:off x="4014759" y="1190626"/>
          <a:ext cx="4178320" cy="564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8C464FDA-B66E-4B8B-AF36-199FF1F48CDF}"/>
              </a:ext>
            </a:extLst>
          </p:cNvPr>
          <p:cNvSpPr txBox="1">
            <a:spLocks/>
          </p:cNvSpPr>
          <p:nvPr/>
        </p:nvSpPr>
        <p:spPr>
          <a:xfrm>
            <a:off x="0" y="328613"/>
            <a:ext cx="12192000" cy="768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lv-LV" altLang="ko-KR" b="1" dirty="0">
                <a:solidFill>
                  <a:srgbClr val="4472C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Doktorantūras loma </a:t>
            </a:r>
            <a:r>
              <a:rPr lang="lv-LV" altLang="ko-KR" b="1" dirty="0" err="1">
                <a:solidFill>
                  <a:srgbClr val="4472C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cilvēkkapitāla</a:t>
            </a:r>
            <a:r>
              <a:rPr lang="lv-LV" altLang="ko-KR" b="1" dirty="0">
                <a:solidFill>
                  <a:srgbClr val="4472C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ataudzē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78A3DD6-2781-41C0-B111-653420F46F8E}"/>
              </a:ext>
            </a:extLst>
          </p:cNvPr>
          <p:cNvSpPr txBox="1">
            <a:spLocks/>
          </p:cNvSpPr>
          <p:nvPr/>
        </p:nvSpPr>
        <p:spPr>
          <a:xfrm>
            <a:off x="0" y="808038"/>
            <a:ext cx="12192000" cy="382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lv-LV" altLang="ko-KR" sz="2000" i="1" dirty="0">
                <a:solidFill>
                  <a:srgbClr val="3018A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Latvijas doktorantūra uz Eiropas fona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BAC18C0-8BE0-49E3-8740-CF7D23523270}"/>
              </a:ext>
            </a:extLst>
          </p:cNvPr>
          <p:cNvSpPr txBox="1"/>
          <p:nvPr/>
        </p:nvSpPr>
        <p:spPr>
          <a:xfrm>
            <a:off x="9360365" y="2563957"/>
            <a:ext cx="2496275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altLang="ko-KR" sz="1600" dirty="0">
                <a:solidFill>
                  <a:srgbClr val="3018A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Atbilstošs Latvijas pētniecības jomas kapacitātei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1451FF-8B45-4659-92BD-C6A1B2B40144}"/>
              </a:ext>
            </a:extLst>
          </p:cNvPr>
          <p:cNvSpPr txBox="1"/>
          <p:nvPr/>
        </p:nvSpPr>
        <p:spPr>
          <a:xfrm>
            <a:off x="9360365" y="2000594"/>
            <a:ext cx="2496275" cy="66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altLang="ko-KR" sz="1867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Doktorantu skaits</a:t>
            </a:r>
          </a:p>
        </p:txBody>
      </p:sp>
      <p:sp>
        <p:nvSpPr>
          <p:cNvPr id="70" name="Oval 57">
            <a:extLst>
              <a:ext uri="{FF2B5EF4-FFF2-40B4-BE49-F238E27FC236}">
                <a16:creationId xmlns:a16="http://schemas.microsoft.com/office/drawing/2014/main" id="{085D8946-B379-45E7-AE92-7BC16FCF3B03}"/>
              </a:ext>
            </a:extLst>
          </p:cNvPr>
          <p:cNvSpPr/>
          <p:nvPr/>
        </p:nvSpPr>
        <p:spPr>
          <a:xfrm>
            <a:off x="8555278" y="2318113"/>
            <a:ext cx="708961" cy="70896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lv-LV" altLang="ko-K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Pie 24">
            <a:extLst>
              <a:ext uri="{FF2B5EF4-FFF2-40B4-BE49-F238E27FC236}">
                <a16:creationId xmlns:a16="http://schemas.microsoft.com/office/drawing/2014/main" id="{54A74E53-3CDE-49B2-B752-2A08C07B27D4}"/>
              </a:ext>
            </a:extLst>
          </p:cNvPr>
          <p:cNvSpPr/>
          <p:nvPr/>
        </p:nvSpPr>
        <p:spPr>
          <a:xfrm>
            <a:off x="8710733" y="2474672"/>
            <a:ext cx="398048" cy="395844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lv-LV" altLang="ko-K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2" name="Group 59">
            <a:extLst>
              <a:ext uri="{FF2B5EF4-FFF2-40B4-BE49-F238E27FC236}">
                <a16:creationId xmlns:a16="http://schemas.microsoft.com/office/drawing/2014/main" id="{A4802E84-8DF9-49AD-B094-8EAC8203F753}"/>
              </a:ext>
            </a:extLst>
          </p:cNvPr>
          <p:cNvGrpSpPr/>
          <p:nvPr/>
        </p:nvGrpSpPr>
        <p:grpSpPr>
          <a:xfrm>
            <a:off x="9360363" y="3563269"/>
            <a:ext cx="2496275" cy="1654297"/>
            <a:chOff x="720000" y="2443132"/>
            <a:chExt cx="3059910" cy="572922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BC9A699-3217-49E1-8BC3-CF5CF33C96EA}"/>
                </a:ext>
              </a:extLst>
            </p:cNvPr>
            <p:cNvSpPr txBox="1"/>
            <p:nvPr/>
          </p:nvSpPr>
          <p:spPr>
            <a:xfrm>
              <a:off x="720000" y="2642988"/>
              <a:ext cx="3059910" cy="37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altLang="ko-KR" sz="1600" dirty="0">
                  <a:solidFill>
                    <a:srgbClr val="3018A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Esam pēdējā vietā Eiropas Savienībā doktorantu atbiruma dēļ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AFAE793-52A4-455F-B5C9-36C81725D8C6}"/>
                </a:ext>
              </a:extLst>
            </p:cNvPr>
            <p:cNvSpPr txBox="1"/>
            <p:nvPr/>
          </p:nvSpPr>
          <p:spPr>
            <a:xfrm>
              <a:off x="720000" y="2443132"/>
              <a:ext cx="3059910" cy="23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altLang="ko-KR" sz="1867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Doktora grāda ieguvēju skaits</a:t>
              </a:r>
            </a:p>
          </p:txBody>
        </p:sp>
      </p:grpSp>
      <p:sp>
        <p:nvSpPr>
          <p:cNvPr id="75" name="Oval 62">
            <a:extLst>
              <a:ext uri="{FF2B5EF4-FFF2-40B4-BE49-F238E27FC236}">
                <a16:creationId xmlns:a16="http://schemas.microsoft.com/office/drawing/2014/main" id="{2C313646-61A8-40E9-81D3-DD80CC5E4A32}"/>
              </a:ext>
            </a:extLst>
          </p:cNvPr>
          <p:cNvSpPr/>
          <p:nvPr/>
        </p:nvSpPr>
        <p:spPr>
          <a:xfrm>
            <a:off x="8549884" y="3705168"/>
            <a:ext cx="708961" cy="70896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lv-LV" altLang="ko-K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Parallelogram 15">
            <a:extLst>
              <a:ext uri="{FF2B5EF4-FFF2-40B4-BE49-F238E27FC236}">
                <a16:creationId xmlns:a16="http://schemas.microsoft.com/office/drawing/2014/main" id="{03CED4A2-AD41-41F4-B3A7-0D2AE1559CCC}"/>
              </a:ext>
            </a:extLst>
          </p:cNvPr>
          <p:cNvSpPr/>
          <p:nvPr/>
        </p:nvSpPr>
        <p:spPr>
          <a:xfrm rot="16200000">
            <a:off x="8710322" y="3823105"/>
            <a:ext cx="388084" cy="420087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lv-LV" altLang="ko-K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7" name="Oval 73">
            <a:extLst>
              <a:ext uri="{FF2B5EF4-FFF2-40B4-BE49-F238E27FC236}">
                <a16:creationId xmlns:a16="http://schemas.microsoft.com/office/drawing/2014/main" id="{8E09C994-43F0-4453-B364-AB876560DE49}"/>
              </a:ext>
            </a:extLst>
          </p:cNvPr>
          <p:cNvSpPr/>
          <p:nvPr/>
        </p:nvSpPr>
        <p:spPr>
          <a:xfrm>
            <a:off x="7649040" y="5454058"/>
            <a:ext cx="705067" cy="7050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lv-LV" altLang="ko-KR" sz="2400" dirty="0">
              <a:solidFill>
                <a:schemeClr val="accent1"/>
              </a:solidFill>
            </a:endParaRPr>
          </a:p>
        </p:txBody>
      </p:sp>
      <p:grpSp>
        <p:nvGrpSpPr>
          <p:cNvPr id="78" name="Group 75">
            <a:extLst>
              <a:ext uri="{FF2B5EF4-FFF2-40B4-BE49-F238E27FC236}">
                <a16:creationId xmlns:a16="http://schemas.microsoft.com/office/drawing/2014/main" id="{76087908-1EDF-4BE9-A6BA-1327D802E99E}"/>
              </a:ext>
            </a:extLst>
          </p:cNvPr>
          <p:cNvGrpSpPr/>
          <p:nvPr/>
        </p:nvGrpSpPr>
        <p:grpSpPr>
          <a:xfrm>
            <a:off x="8431418" y="5446703"/>
            <a:ext cx="3339703" cy="944661"/>
            <a:chOff x="803640" y="3362835"/>
            <a:chExt cx="2059657" cy="56966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5FD5262-1AFD-4860-94A2-93F083FCEC85}"/>
                </a:ext>
              </a:extLst>
            </p:cNvPr>
            <p:cNvSpPr txBox="1"/>
            <p:nvPr/>
          </p:nvSpPr>
          <p:spPr>
            <a:xfrm>
              <a:off x="803640" y="3579859"/>
              <a:ext cx="2059657" cy="35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altLang="ko-KR" sz="1600" dirty="0">
                  <a:solidFill>
                    <a:srgbClr val="3018A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Cilvēkkapitāla ataudzei pētniecībā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99D6BB9-02AC-49A8-9661-D49A39FAF75C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2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altLang="ko-KR" sz="1867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Būtisks risks</a:t>
              </a:r>
            </a:p>
          </p:txBody>
        </p:sp>
      </p:grpSp>
      <p:sp>
        <p:nvSpPr>
          <p:cNvPr id="84" name="Rectangle 3">
            <a:extLst>
              <a:ext uri="{FF2B5EF4-FFF2-40B4-BE49-F238E27FC236}">
                <a16:creationId xmlns:a16="http://schemas.microsoft.com/office/drawing/2014/main" id="{56DE7C54-A9A0-40E6-9D38-3AEA56200286}"/>
              </a:ext>
            </a:extLst>
          </p:cNvPr>
          <p:cNvSpPr/>
          <p:nvPr/>
        </p:nvSpPr>
        <p:spPr>
          <a:xfrm>
            <a:off x="7838904" y="5498814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>
                <a:solidFill>
                  <a:schemeClr val="bg1"/>
                </a:solidFill>
              </a:rPr>
              <a:t>!</a:t>
            </a:r>
          </a:p>
        </p:txBody>
      </p:sp>
      <p:cxnSp>
        <p:nvCxnSpPr>
          <p:cNvPr id="86" name="Straight Connector 5">
            <a:extLst>
              <a:ext uri="{FF2B5EF4-FFF2-40B4-BE49-F238E27FC236}">
                <a16:creationId xmlns:a16="http://schemas.microsoft.com/office/drawing/2014/main" id="{0886DC53-AC05-4055-BE5D-D5A4976BA624}"/>
              </a:ext>
            </a:extLst>
          </p:cNvPr>
          <p:cNvCxnSpPr>
            <a:cxnSpLocks/>
          </p:cNvCxnSpPr>
          <p:nvPr/>
        </p:nvCxnSpPr>
        <p:spPr>
          <a:xfrm flipH="1">
            <a:off x="5633276" y="5806592"/>
            <a:ext cx="2201072" cy="66230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7" name="Chart 28">
            <a:extLst>
              <a:ext uri="{FF2B5EF4-FFF2-40B4-BE49-F238E27FC236}">
                <a16:creationId xmlns:a16="http://schemas.microsoft.com/office/drawing/2014/main" id="{F27053F9-426A-4A8E-B07B-412F24C85B77}"/>
              </a:ext>
            </a:extLst>
          </p:cNvPr>
          <p:cNvGraphicFramePr>
            <a:graphicFrameLocks/>
          </p:cNvGraphicFramePr>
          <p:nvPr/>
        </p:nvGraphicFramePr>
        <p:xfrm>
          <a:off x="239349" y="1392000"/>
          <a:ext cx="4032448" cy="546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42310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916870"/>
              </p:ext>
            </p:extLst>
          </p:nvPr>
        </p:nvGraphicFramePr>
        <p:xfrm>
          <a:off x="471363" y="1252660"/>
          <a:ext cx="7870132" cy="5268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452" y="4941651"/>
            <a:ext cx="1382271" cy="683065"/>
          </a:xfrm>
          <a:prstGeom prst="rect">
            <a:avLst/>
          </a:prstGeom>
        </p:spPr>
      </p:pic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01447D97-22FC-4AF8-A9D5-59063E926392}"/>
              </a:ext>
            </a:extLst>
          </p:cNvPr>
          <p:cNvSpPr/>
          <p:nvPr/>
        </p:nvSpPr>
        <p:spPr>
          <a:xfrm>
            <a:off x="5484034" y="4724419"/>
            <a:ext cx="1908988" cy="1117528"/>
          </a:xfrm>
          <a:custGeom>
            <a:avLst/>
            <a:gdLst>
              <a:gd name="connsiteX0" fmla="*/ 0 w 2346027"/>
              <a:gd name="connsiteY0" fmla="*/ 0 h 1689972"/>
              <a:gd name="connsiteX1" fmla="*/ 2346027 w 2346027"/>
              <a:gd name="connsiteY1" fmla="*/ 0 h 1689972"/>
              <a:gd name="connsiteX2" fmla="*/ 2346027 w 2346027"/>
              <a:gd name="connsiteY2" fmla="*/ 1689972 h 1689972"/>
              <a:gd name="connsiteX3" fmla="*/ 0 w 2346027"/>
              <a:gd name="connsiteY3" fmla="*/ 1689972 h 1689972"/>
              <a:gd name="connsiteX4" fmla="*/ 0 w 2346027"/>
              <a:gd name="connsiteY4" fmla="*/ 0 h 168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6027" h="1689972">
                <a:moveTo>
                  <a:pt x="0" y="0"/>
                </a:moveTo>
                <a:lnTo>
                  <a:pt x="2346027" y="0"/>
                </a:lnTo>
                <a:lnTo>
                  <a:pt x="2346027" y="1689972"/>
                </a:lnTo>
                <a:lnTo>
                  <a:pt x="0" y="1689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lv-LV" sz="2000" b="1" dirty="0">
                <a:solidFill>
                  <a:srgbClr val="0308DB"/>
                </a:solidFill>
                <a:latin typeface="Bahnschrift SemiBold SemiConden" panose="020B0502040204020203" pitchFamily="34" charset="0"/>
              </a:rPr>
              <a:t>Apvārsnis 2020</a:t>
            </a:r>
            <a:endParaRPr lang="en-GB" sz="2000" kern="1200" dirty="0">
              <a:solidFill>
                <a:srgbClr val="0308DB"/>
              </a:solidFill>
            </a:endParaRPr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01447D97-22FC-4AF8-A9D5-59063E926392}"/>
              </a:ext>
            </a:extLst>
          </p:cNvPr>
          <p:cNvSpPr/>
          <p:nvPr/>
        </p:nvSpPr>
        <p:spPr>
          <a:xfrm>
            <a:off x="7319318" y="4724419"/>
            <a:ext cx="1908988" cy="1117528"/>
          </a:xfrm>
          <a:custGeom>
            <a:avLst/>
            <a:gdLst>
              <a:gd name="connsiteX0" fmla="*/ 0 w 2346027"/>
              <a:gd name="connsiteY0" fmla="*/ 0 h 1689972"/>
              <a:gd name="connsiteX1" fmla="*/ 2346027 w 2346027"/>
              <a:gd name="connsiteY1" fmla="*/ 0 h 1689972"/>
              <a:gd name="connsiteX2" fmla="*/ 2346027 w 2346027"/>
              <a:gd name="connsiteY2" fmla="*/ 1689972 h 1689972"/>
              <a:gd name="connsiteX3" fmla="*/ 0 w 2346027"/>
              <a:gd name="connsiteY3" fmla="*/ 1689972 h 1689972"/>
              <a:gd name="connsiteX4" fmla="*/ 0 w 2346027"/>
              <a:gd name="connsiteY4" fmla="*/ 0 h 168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6027" h="1689972">
                <a:moveTo>
                  <a:pt x="0" y="0"/>
                </a:moveTo>
                <a:lnTo>
                  <a:pt x="2346027" y="0"/>
                </a:lnTo>
                <a:lnTo>
                  <a:pt x="2346027" y="1689972"/>
                </a:lnTo>
                <a:lnTo>
                  <a:pt x="0" y="1689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lv-LV" sz="2000" b="1" dirty="0">
                <a:solidFill>
                  <a:srgbClr val="0308DB"/>
                </a:solidFill>
                <a:latin typeface="Bahnschrift SemiBold SemiConden" panose="020B0502040204020203" pitchFamily="34" charset="0"/>
              </a:rPr>
              <a:t>Valsts atbalsta pasākumi</a:t>
            </a:r>
            <a:endParaRPr lang="en-GB" sz="2000" kern="1200" dirty="0">
              <a:solidFill>
                <a:srgbClr val="0308DB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387" y="3026330"/>
            <a:ext cx="656886" cy="6561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841" y="2093670"/>
            <a:ext cx="1007751" cy="6220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5048" y="1803028"/>
            <a:ext cx="768288" cy="4582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678" y="3215011"/>
            <a:ext cx="1225751" cy="529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b="25103"/>
          <a:stretch/>
        </p:blipFill>
        <p:spPr>
          <a:xfrm>
            <a:off x="9702355" y="2266036"/>
            <a:ext cx="873674" cy="644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8192" y="2698243"/>
            <a:ext cx="894549" cy="935521"/>
          </a:xfrm>
          <a:prstGeom prst="rect">
            <a:avLst/>
          </a:prstGeom>
        </p:spPr>
      </p:pic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1447D97-22FC-4AF8-A9D5-59063E926392}"/>
              </a:ext>
            </a:extLst>
          </p:cNvPr>
          <p:cNvSpPr/>
          <p:nvPr/>
        </p:nvSpPr>
        <p:spPr>
          <a:xfrm>
            <a:off x="7784508" y="3616250"/>
            <a:ext cx="4286250" cy="1689972"/>
          </a:xfrm>
          <a:custGeom>
            <a:avLst/>
            <a:gdLst>
              <a:gd name="connsiteX0" fmla="*/ 0 w 2346027"/>
              <a:gd name="connsiteY0" fmla="*/ 0 h 1689972"/>
              <a:gd name="connsiteX1" fmla="*/ 2346027 w 2346027"/>
              <a:gd name="connsiteY1" fmla="*/ 0 h 1689972"/>
              <a:gd name="connsiteX2" fmla="*/ 2346027 w 2346027"/>
              <a:gd name="connsiteY2" fmla="*/ 1689972 h 1689972"/>
              <a:gd name="connsiteX3" fmla="*/ 0 w 2346027"/>
              <a:gd name="connsiteY3" fmla="*/ 1689972 h 1689972"/>
              <a:gd name="connsiteX4" fmla="*/ 0 w 2346027"/>
              <a:gd name="connsiteY4" fmla="*/ 0 h 168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6027" h="1689972">
                <a:moveTo>
                  <a:pt x="0" y="0"/>
                </a:moveTo>
                <a:lnTo>
                  <a:pt x="2346027" y="0"/>
                </a:lnTo>
                <a:lnTo>
                  <a:pt x="2346027" y="1689972"/>
                </a:lnTo>
                <a:lnTo>
                  <a:pt x="0" y="1689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b="1" dirty="0">
                <a:solidFill>
                  <a:srgbClr val="0308DB"/>
                </a:solidFill>
                <a:latin typeface="Bahnschrift SemiBold SemiConden" panose="020B0502040204020203" pitchFamily="34" charset="0"/>
              </a:rPr>
              <a:t>Būtisks uzlabojums tieši pēdējo 4 gadu laikā – H2020 un dažādu konsorciju dalības dēļ.</a:t>
            </a:r>
            <a:endParaRPr lang="en-GB" sz="1600" b="1" dirty="0">
              <a:solidFill>
                <a:srgbClr val="0308DB"/>
              </a:solidFill>
              <a:latin typeface="Bahnschrift SemiBold SemiConden" panose="020B0502040204020203" pitchFamily="34" charset="0"/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lv-LV" sz="1600" b="1" dirty="0">
                <a:solidFill>
                  <a:srgbClr val="0308DB"/>
                </a:solidFill>
                <a:latin typeface="Bahnschrift SemiBold SemiConden" panose="020B0502040204020203" pitchFamily="34" charset="0"/>
              </a:rPr>
              <a:t> </a:t>
            </a:r>
            <a:endParaRPr lang="en-GB" sz="1600" kern="1200" dirty="0">
              <a:solidFill>
                <a:srgbClr val="0308DB"/>
              </a:solidFill>
            </a:endParaRPr>
          </a:p>
        </p:txBody>
      </p:sp>
      <p:pic>
        <p:nvPicPr>
          <p:cNvPr id="15" name="Picture 4" descr="NordForsk Vector Logo - (.SVG + .PNG) - SeekVectorLogo.Ne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6" b="19680"/>
          <a:stretch/>
        </p:blipFill>
        <p:spPr bwMode="auto">
          <a:xfrm>
            <a:off x="10691429" y="2019839"/>
            <a:ext cx="1229196" cy="4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9678" y="104100"/>
            <a:ext cx="12192000" cy="859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lv-LV" dirty="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17192" y="241716"/>
            <a:ext cx="11403433" cy="1015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Starptautiskā sadarbība – liels progress</a:t>
            </a:r>
            <a:endParaRPr lang="en-US" sz="3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B78843-4171-4B73-8AC0-DABA1BFFBE0F}"/>
              </a:ext>
            </a:extLst>
          </p:cNvPr>
          <p:cNvSpPr txBox="1"/>
          <p:nvPr/>
        </p:nvSpPr>
        <p:spPr>
          <a:xfrm>
            <a:off x="3885939" y="6158776"/>
            <a:ext cx="65055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lv-LV" sz="1100" b="1" dirty="0">
                <a:ea typeface="Verdana" panose="020B0604030504040204" pitchFamily="34" charset="0"/>
              </a:rPr>
              <a:t>Latvija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7577BB-C2C2-4AD9-B92C-21BB681365B5}"/>
              </a:ext>
            </a:extLst>
          </p:cNvPr>
          <p:cNvSpPr txBox="1"/>
          <p:nvPr/>
        </p:nvSpPr>
        <p:spPr>
          <a:xfrm>
            <a:off x="4724219" y="6180371"/>
            <a:ext cx="1055143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lv-LV" sz="1100" b="1" dirty="0">
                <a:ea typeface="Verdana" panose="020B0604030504040204" pitchFamily="34" charset="0"/>
              </a:rPr>
              <a:t>Vidēji ES</a:t>
            </a:r>
          </a:p>
        </p:txBody>
      </p:sp>
    </p:spTree>
    <p:extLst>
      <p:ext uri="{BB962C8B-B14F-4D97-AF65-F5344CB8AC3E}">
        <p14:creationId xmlns:p14="http://schemas.microsoft.com/office/powerpoint/2010/main" val="252629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2">
            <a:extLst>
              <a:ext uri="{FF2B5EF4-FFF2-40B4-BE49-F238E27FC236}">
                <a16:creationId xmlns:a16="http://schemas.microsoft.com/office/drawing/2014/main" id="{683F4C93-2F8E-8E54-E1CC-0B2777C99CBD}"/>
              </a:ext>
            </a:extLst>
          </p:cNvPr>
          <p:cNvSpPr txBox="1">
            <a:spLocks/>
          </p:cNvSpPr>
          <p:nvPr/>
        </p:nvSpPr>
        <p:spPr>
          <a:xfrm>
            <a:off x="1506504" y="506002"/>
            <a:ext cx="9036519" cy="535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defRPr>
            </a:lvl1pPr>
          </a:lstStyle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lv-LV" sz="3200" b="1" dirty="0">
                <a:solidFill>
                  <a:srgbClr val="0308DB"/>
                </a:solidFill>
                <a:latin typeface="Futura Md TL" panose="020B0502020204020303" pitchFamily="34" charset="0"/>
                <a:cs typeface="Arial"/>
                <a:sym typeface="Arial"/>
              </a:rPr>
              <a:t>Mainīgi sadarbības tīkli zinātnē</a:t>
            </a:r>
            <a:endParaRPr lang="en-US" sz="3200" b="1" kern="0" dirty="0">
              <a:solidFill>
                <a:srgbClr val="0308DB"/>
              </a:solidFill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id="{6BCA9BCC-490E-4DAD-EB9B-4373D648008E}"/>
              </a:ext>
            </a:extLst>
          </p:cNvPr>
          <p:cNvSpPr txBox="1">
            <a:spLocks/>
          </p:cNvSpPr>
          <p:nvPr/>
        </p:nvSpPr>
        <p:spPr>
          <a:xfrm>
            <a:off x="188007" y="6140140"/>
            <a:ext cx="7375767" cy="36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3599" b="1" i="0" u="none" strike="noStrike" cap="none">
                <a:solidFill>
                  <a:srgbClr val="272E3A"/>
                </a:solidFill>
                <a:latin typeface="Montserrat SemiBold" panose="00000700000000000000" pitchFamily="2" charset="0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Tx/>
            </a:pPr>
            <a:r>
              <a:rPr kumimoji="0" lang="lv-LV" sz="2000" b="1" i="0" u="none" strike="noStrike" kern="0" cap="none" spc="0" normalizeH="0" baseline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sym typeface="Arial"/>
              </a:rPr>
              <a:t>Latvijas starptautiskās </a:t>
            </a:r>
            <a:r>
              <a:rPr kumimoji="0" lang="lv-LV" sz="2000" b="1" i="0" u="none" strike="noStrike" kern="0" cap="none" spc="0" normalizeH="0" baseline="0" dirty="0" err="1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sym typeface="Arial"/>
              </a:rPr>
              <a:t>koppublikācijas</a:t>
            </a:r>
            <a:r>
              <a:rPr kumimoji="0" lang="lv-LV" sz="2000" b="1" i="0" u="none" strike="noStrike" kern="0" cap="none" spc="0" normalizeH="0" baseline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sym typeface="Arial"/>
              </a:rPr>
              <a:t> (2014-2020) SCOPUS</a:t>
            </a:r>
            <a:endParaRPr lang="en-US" sz="3200" kern="0" dirty="0">
              <a:solidFill>
                <a:srgbClr val="0308DB"/>
              </a:solidFill>
              <a:latin typeface="Futura Md TL" panose="020B0502020204020303" pitchFamily="34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1" y="1466732"/>
            <a:ext cx="6529667" cy="4617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8085" y="2727683"/>
            <a:ext cx="45136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7"/>
            <a:r>
              <a:rPr lang="lv-LV" sz="2000" b="1" dirty="0">
                <a:solidFill>
                  <a:srgbClr val="2024D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Kopējais rezultātu pieaugums iet kopā ar sadarbības pieaugumu.</a:t>
            </a:r>
            <a:endParaRPr lang="en-GB" sz="2000" b="1" dirty="0">
              <a:solidFill>
                <a:srgbClr val="2024D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195263">
              <a:buFont typeface="Wingdings" charset="2"/>
              <a:buChar char="§"/>
            </a:pPr>
            <a:endParaRPr lang="en-GB" sz="2000" b="1" dirty="0">
              <a:solidFill>
                <a:srgbClr val="2024D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90487"/>
            <a:r>
              <a:rPr lang="lv-LV" sz="2000" b="1" dirty="0">
                <a:solidFill>
                  <a:srgbClr val="2024D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Pabeigta integrācija Eiropas pētniecības telpā.</a:t>
            </a:r>
          </a:p>
          <a:p>
            <a:pPr marL="285750" indent="-195263">
              <a:buFont typeface="Wingdings" charset="2"/>
              <a:buChar char="§"/>
            </a:pPr>
            <a:endParaRPr lang="lv-LV" sz="2000" b="1" dirty="0">
              <a:solidFill>
                <a:srgbClr val="2024D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90487"/>
            <a:r>
              <a:rPr lang="lv-LV" sz="2000" b="1" dirty="0">
                <a:solidFill>
                  <a:srgbClr val="2024D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Nozīme Latvijas diasporai sadarbības tīklu izveidē</a:t>
            </a:r>
          </a:p>
        </p:txBody>
      </p:sp>
    </p:spTree>
    <p:extLst>
      <p:ext uri="{BB962C8B-B14F-4D97-AF65-F5344CB8AC3E}">
        <p14:creationId xmlns:p14="http://schemas.microsoft.com/office/powerpoint/2010/main" val="144279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2">
            <a:extLst>
              <a:ext uri="{FF2B5EF4-FFF2-40B4-BE49-F238E27FC236}">
                <a16:creationId xmlns:a16="http://schemas.microsoft.com/office/drawing/2014/main" id="{683F4C93-2F8E-8E54-E1CC-0B2777C99CBD}"/>
              </a:ext>
            </a:extLst>
          </p:cNvPr>
          <p:cNvSpPr txBox="1">
            <a:spLocks/>
          </p:cNvSpPr>
          <p:nvPr/>
        </p:nvSpPr>
        <p:spPr>
          <a:xfrm>
            <a:off x="2030285" y="426710"/>
            <a:ext cx="9036519" cy="535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defRPr>
            </a:lvl1pPr>
          </a:lstStyle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lv-LV" sz="3200" b="1" dirty="0">
                <a:solidFill>
                  <a:srgbClr val="0308DB"/>
                </a:solidFill>
                <a:latin typeface="Futura Md TL" panose="020B0502020204020303" pitchFamily="34" charset="0"/>
                <a:cs typeface="Arial"/>
                <a:sym typeface="Arial"/>
              </a:rPr>
              <a:t>Zinātniskā izcilība</a:t>
            </a:r>
            <a:endParaRPr lang="en-US" sz="3200" b="1" kern="0" dirty="0">
              <a:solidFill>
                <a:srgbClr val="0308DB"/>
              </a:solidFill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88085" y="2505785"/>
            <a:ext cx="4513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7"/>
            <a:r>
              <a:rPr lang="lv-LV" sz="2000" dirty="0">
                <a:solidFill>
                  <a:srgbClr val="2024D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Vidējā kvalitāte Latvijas zinātniskās darbības rezultātiem pakāpeniski pieaug. </a:t>
            </a:r>
            <a:r>
              <a:rPr lang="lv-LV" sz="2000" b="1" dirty="0">
                <a:solidFill>
                  <a:srgbClr val="2024D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Būtiska FLPP loma.</a:t>
            </a:r>
          </a:p>
          <a:p>
            <a:pPr marL="90487"/>
            <a:endParaRPr lang="lv-LV" sz="2000" dirty="0">
              <a:solidFill>
                <a:srgbClr val="2024D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90487"/>
            <a:r>
              <a:rPr lang="lv-LV" sz="2000" dirty="0">
                <a:solidFill>
                  <a:srgbClr val="2024D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Kvalitātes pieaugums iet kopā ar kvantitatīvo rezultātu pieaugumu šajā laikā.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F732A6C6-2C58-4268-A9B3-E9DEE008B6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799926"/>
              </p:ext>
            </p:extLst>
          </p:nvPr>
        </p:nvGraphicFramePr>
        <p:xfrm>
          <a:off x="621727" y="1247682"/>
          <a:ext cx="6187446" cy="500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2E567D-58D0-4914-A1FA-BE3639AB5C16}"/>
              </a:ext>
            </a:extLst>
          </p:cNvPr>
          <p:cNvSpPr txBox="1"/>
          <p:nvPr/>
        </p:nvSpPr>
        <p:spPr>
          <a:xfrm>
            <a:off x="3122460" y="5918761"/>
            <a:ext cx="65055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lv-LV" sz="1100" b="1" dirty="0">
                <a:ea typeface="Verdana" panose="020B0604030504040204" pitchFamily="34" charset="0"/>
              </a:rPr>
              <a:t>Latvija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C28B4-5C86-448B-9421-0D2E9FF324D3}"/>
              </a:ext>
            </a:extLst>
          </p:cNvPr>
          <p:cNvSpPr txBox="1"/>
          <p:nvPr/>
        </p:nvSpPr>
        <p:spPr>
          <a:xfrm>
            <a:off x="4085027" y="5915236"/>
            <a:ext cx="1055143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lv-LV" sz="1100" b="1" dirty="0">
                <a:ea typeface="Verdana" panose="020B0604030504040204" pitchFamily="34" charset="0"/>
              </a:rPr>
              <a:t>Vidēji ES</a:t>
            </a:r>
          </a:p>
        </p:txBody>
      </p:sp>
    </p:spTree>
    <p:extLst>
      <p:ext uri="{BB962C8B-B14F-4D97-AF65-F5344CB8AC3E}">
        <p14:creationId xmlns:p14="http://schemas.microsoft.com/office/powerpoint/2010/main" val="4096809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6">
            <a:extLst>
              <a:ext uri="{FF2B5EF4-FFF2-40B4-BE49-F238E27FC236}">
                <a16:creationId xmlns:a16="http://schemas.microsoft.com/office/drawing/2014/main" id="{99EA042E-34EC-453F-B64F-67E13DEA8770}"/>
              </a:ext>
            </a:extLst>
          </p:cNvPr>
          <p:cNvSpPr/>
          <p:nvPr/>
        </p:nvSpPr>
        <p:spPr>
          <a:xfrm>
            <a:off x="871708" y="522536"/>
            <a:ext cx="10921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lv-LV" sz="3200" b="1" kern="0" dirty="0" err="1">
                <a:solidFill>
                  <a:srgbClr val="0308DB"/>
                </a:solidFill>
                <a:latin typeface="Futura Md TL" panose="020B0502020204020303" pitchFamily="34" charset="0"/>
                <a:cs typeface="Arial"/>
                <a:sym typeface="Arial"/>
              </a:rPr>
              <a:t>Sadarība</a:t>
            </a:r>
            <a:r>
              <a:rPr lang="lv-LV" sz="3200" b="1" kern="0" dirty="0">
                <a:solidFill>
                  <a:srgbClr val="0308DB"/>
                </a:solidFill>
                <a:latin typeface="Futura Md TL" panose="020B0502020204020303" pitchFamily="34" charset="0"/>
                <a:cs typeface="Arial"/>
                <a:sym typeface="Arial"/>
              </a:rPr>
              <a:t> ar uzņēmējdarbības sektoru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  <p:graphicFrame>
        <p:nvGraphicFramePr>
          <p:cNvPr id="18" name="Diagramma 17">
            <a:extLst>
              <a:ext uri="{FF2B5EF4-FFF2-40B4-BE49-F238E27FC236}">
                <a16:creationId xmlns:a16="http://schemas.microsoft.com/office/drawing/2014/main" id="{8A74D112-EF3C-4D4F-B3C5-6BCEBF60DA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881206"/>
              </p:ext>
            </p:extLst>
          </p:nvPr>
        </p:nvGraphicFramePr>
        <p:xfrm>
          <a:off x="525721" y="1271880"/>
          <a:ext cx="7025149" cy="5302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Freeform 20">
            <a:extLst>
              <a:ext uri="{FF2B5EF4-FFF2-40B4-BE49-F238E27FC236}">
                <a16:creationId xmlns:a16="http://schemas.microsoft.com/office/drawing/2014/main" id="{73D0E44A-A428-4AF5-A0C7-F63040E72550}"/>
              </a:ext>
            </a:extLst>
          </p:cNvPr>
          <p:cNvSpPr/>
          <p:nvPr/>
        </p:nvSpPr>
        <p:spPr>
          <a:xfrm>
            <a:off x="7550870" y="2461101"/>
            <a:ext cx="4171972" cy="1718229"/>
          </a:xfrm>
          <a:custGeom>
            <a:avLst/>
            <a:gdLst>
              <a:gd name="connsiteX0" fmla="*/ 0 w 9217249"/>
              <a:gd name="connsiteY0" fmla="*/ 0 h 499728"/>
              <a:gd name="connsiteX1" fmla="*/ 9217249 w 9217249"/>
              <a:gd name="connsiteY1" fmla="*/ 0 h 499728"/>
              <a:gd name="connsiteX2" fmla="*/ 9217249 w 9217249"/>
              <a:gd name="connsiteY2" fmla="*/ 499728 h 499728"/>
              <a:gd name="connsiteX3" fmla="*/ 0 w 9217249"/>
              <a:gd name="connsiteY3" fmla="*/ 499728 h 499728"/>
              <a:gd name="connsiteX4" fmla="*/ 0 w 9217249"/>
              <a:gd name="connsiteY4" fmla="*/ 0 h 49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7249" h="499728">
                <a:moveTo>
                  <a:pt x="0" y="0"/>
                </a:moveTo>
                <a:lnTo>
                  <a:pt x="9217249" y="0"/>
                </a:lnTo>
                <a:lnTo>
                  <a:pt x="9217249" y="499728"/>
                </a:lnTo>
                <a:lnTo>
                  <a:pt x="0" y="49972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659" tIns="45720" rIns="45720" bIns="45720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800" kern="1200" dirty="0">
                <a:solidFill>
                  <a:schemeClr val="tx1"/>
                </a:solidFill>
              </a:rPr>
              <a:t>Latvijas uzņēmumi aktīvi </a:t>
            </a:r>
            <a:r>
              <a:rPr lang="lv-LV" sz="1800" kern="1200" dirty="0" err="1">
                <a:solidFill>
                  <a:schemeClr val="tx1"/>
                </a:solidFill>
              </a:rPr>
              <a:t>pasūta</a:t>
            </a:r>
            <a:r>
              <a:rPr lang="lv-LV" sz="1800" kern="1200" dirty="0">
                <a:solidFill>
                  <a:schemeClr val="tx1"/>
                </a:solidFill>
              </a:rPr>
              <a:t> no publiskā sektora pētniecību, kas veido ~ 8 % no kopējā publiskā sektora izpildīto P&amp;A darbu apjoma (6.augstākais līmenis Eiropas savienībā)</a:t>
            </a: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02F1B775-5F12-46A1-A082-2C73C1C83DFA}"/>
              </a:ext>
            </a:extLst>
          </p:cNvPr>
          <p:cNvSpPr/>
          <p:nvPr/>
        </p:nvSpPr>
        <p:spPr>
          <a:xfrm>
            <a:off x="7555842" y="2461101"/>
            <a:ext cx="117577" cy="1718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E82486C-BFD4-4B30-AF06-E0C7C1A950D5}"/>
              </a:ext>
            </a:extLst>
          </p:cNvPr>
          <p:cNvSpPr/>
          <p:nvPr/>
        </p:nvSpPr>
        <p:spPr>
          <a:xfrm>
            <a:off x="7553383" y="4293158"/>
            <a:ext cx="4171972" cy="1718229"/>
          </a:xfrm>
          <a:custGeom>
            <a:avLst/>
            <a:gdLst>
              <a:gd name="connsiteX0" fmla="*/ 0 w 9217249"/>
              <a:gd name="connsiteY0" fmla="*/ 0 h 499728"/>
              <a:gd name="connsiteX1" fmla="*/ 9217249 w 9217249"/>
              <a:gd name="connsiteY1" fmla="*/ 0 h 499728"/>
              <a:gd name="connsiteX2" fmla="*/ 9217249 w 9217249"/>
              <a:gd name="connsiteY2" fmla="*/ 499728 h 499728"/>
              <a:gd name="connsiteX3" fmla="*/ 0 w 9217249"/>
              <a:gd name="connsiteY3" fmla="*/ 499728 h 499728"/>
              <a:gd name="connsiteX4" fmla="*/ 0 w 9217249"/>
              <a:gd name="connsiteY4" fmla="*/ 0 h 49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7249" h="499728">
                <a:moveTo>
                  <a:pt x="0" y="0"/>
                </a:moveTo>
                <a:lnTo>
                  <a:pt x="9217249" y="0"/>
                </a:lnTo>
                <a:lnTo>
                  <a:pt x="9217249" y="499728"/>
                </a:lnTo>
                <a:lnTo>
                  <a:pt x="0" y="49972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659" tIns="45720" rIns="45720" bIns="45720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800" kern="1200" dirty="0">
                <a:solidFill>
                  <a:schemeClr val="tx1"/>
                </a:solidFill>
              </a:rPr>
              <a:t>Latvijas uzņēmumu P&amp;A sektora galvenais izaicinājums ir kopējo ieguldījumu kāpināšana (t.sk. – </a:t>
            </a:r>
            <a:r>
              <a:rPr lang="lv-LV" sz="1800" kern="1200" dirty="0" err="1">
                <a:solidFill>
                  <a:schemeClr val="tx1"/>
                </a:solidFill>
              </a:rPr>
              <a:t>in-house</a:t>
            </a:r>
            <a:r>
              <a:rPr lang="lv-LV" sz="1800" kern="1200" dirty="0">
                <a:solidFill>
                  <a:schemeClr val="tx1"/>
                </a:solidFill>
              </a:rPr>
              <a:t> pētījumu īstenošana), kamēr </a:t>
            </a:r>
            <a:r>
              <a:rPr lang="lv-LV" sz="1800" kern="1200" dirty="0" err="1">
                <a:solidFill>
                  <a:schemeClr val="tx1"/>
                </a:solidFill>
              </a:rPr>
              <a:t>pārnese</a:t>
            </a:r>
            <a:r>
              <a:rPr lang="lv-LV" sz="1800" kern="1200" dirty="0">
                <a:solidFill>
                  <a:schemeClr val="tx1"/>
                </a:solidFill>
              </a:rPr>
              <a:t> no publiskā sektora šobrīd notiek labā līmenī</a:t>
            </a: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92983C8C-C7DF-48DC-A2EF-FFE052FD8DCC}"/>
              </a:ext>
            </a:extLst>
          </p:cNvPr>
          <p:cNvSpPr/>
          <p:nvPr/>
        </p:nvSpPr>
        <p:spPr>
          <a:xfrm>
            <a:off x="7558355" y="4293158"/>
            <a:ext cx="117577" cy="1718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96966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Diagramma 30">
            <a:extLst>
              <a:ext uri="{FF2B5EF4-FFF2-40B4-BE49-F238E27FC236}">
                <a16:creationId xmlns:a16="http://schemas.microsoft.com/office/drawing/2014/main" id="{683C463E-2E9D-4C09-9279-5B146E58D7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63027"/>
              </p:ext>
            </p:extLst>
          </p:nvPr>
        </p:nvGraphicFramePr>
        <p:xfrm>
          <a:off x="733836" y="1133474"/>
          <a:ext cx="4514439" cy="4836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2BBD326E-07F0-4E7A-866F-51623DE8CC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941264"/>
              </p:ext>
            </p:extLst>
          </p:nvPr>
        </p:nvGraphicFramePr>
        <p:xfrm>
          <a:off x="4543426" y="1301175"/>
          <a:ext cx="7037482" cy="454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Rectangle 75">
            <a:extLst>
              <a:ext uri="{FF2B5EF4-FFF2-40B4-BE49-F238E27FC236}">
                <a16:creationId xmlns:a16="http://schemas.microsoft.com/office/drawing/2014/main" id="{73E1B23C-3FEE-4EC7-90AE-E991AE9CE54D}"/>
              </a:ext>
            </a:extLst>
          </p:cNvPr>
          <p:cNvSpPr/>
          <p:nvPr/>
        </p:nvSpPr>
        <p:spPr>
          <a:xfrm>
            <a:off x="2236797" y="380998"/>
            <a:ext cx="7718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3200" b="1" dirty="0">
                <a:solidFill>
                  <a:schemeClr val="accent1"/>
                </a:solidFill>
                <a:latin typeface="Source Sans Pro"/>
                <a:ea typeface="Verdana" panose="020B0604030504040204" pitchFamily="34" charset="0"/>
                <a:cs typeface="Verdana" panose="020B0604030504040204" pitchFamily="34" charset="0"/>
              </a:rPr>
              <a:t>FLPP ieguldījums nozaru grupu attīstībā</a:t>
            </a:r>
            <a:endParaRPr lang="en-US" sz="3200" b="1" dirty="0">
              <a:solidFill>
                <a:schemeClr val="accent1"/>
              </a:solidFill>
              <a:latin typeface="Source Sans Pro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AF7787ED-7DA4-4F19-A038-548BCF14E33C}"/>
              </a:ext>
            </a:extLst>
          </p:cNvPr>
          <p:cNvSpPr/>
          <p:nvPr/>
        </p:nvSpPr>
        <p:spPr>
          <a:xfrm>
            <a:off x="1665196" y="5950064"/>
            <a:ext cx="8861606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lv-LV" b="1" dirty="0">
                <a:solidFill>
                  <a:srgbClr val="FF0000"/>
                </a:solidFill>
                <a:latin typeface="Source Sans Pro"/>
                <a:ea typeface="Verdana" panose="020B0604030504040204" pitchFamily="34" charset="0"/>
                <a:cs typeface="Verdana" panose="020B0604030504040204" pitchFamily="34" charset="0"/>
              </a:rPr>
              <a:t>FLPP sadalījums starp nozaru grupām ir līdzīgs kopējam P&amp;A izpildīto darbu apmēram, nodrošinot vienmērīgāku visu 6 zinātnes nozares grupu attīstību</a:t>
            </a:r>
            <a:endParaRPr lang="en-US" b="1" dirty="0">
              <a:solidFill>
                <a:srgbClr val="FF0000"/>
              </a:solidFill>
              <a:latin typeface="Source Sans Pro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43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2">
            <a:extLst>
              <a:ext uri="{FF2B5EF4-FFF2-40B4-BE49-F238E27FC236}">
                <a16:creationId xmlns:a16="http://schemas.microsoft.com/office/drawing/2014/main" id="{79D315FE-4396-4962-BF59-2D6A586C78D1}"/>
              </a:ext>
            </a:extLst>
          </p:cNvPr>
          <p:cNvSpPr txBox="1">
            <a:spLocks/>
          </p:cNvSpPr>
          <p:nvPr/>
        </p:nvSpPr>
        <p:spPr>
          <a:xfrm>
            <a:off x="1065610" y="234554"/>
            <a:ext cx="9190891" cy="953124"/>
          </a:xfrm>
          <a:prstGeom prst="rect">
            <a:avLst/>
          </a:prstGeom>
        </p:spPr>
        <p:txBody>
          <a:bodyPr/>
          <a:lstStyle>
            <a:lvl1pPr algn="ctr" defTabSz="1219079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lv-LV" sz="2400" cap="all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AUGSTĀKĀ </a:t>
            </a:r>
            <a:r>
              <a:rPr lang="en-US" sz="2400" cap="all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IZGLĪTĪBA</a:t>
            </a:r>
            <a:r>
              <a:rPr lang="lv-LV" sz="2400" cap="all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 UN </a:t>
            </a:r>
            <a:r>
              <a:rPr lang="en-US" sz="2400" cap="all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ZINĀTNE</a:t>
            </a:r>
            <a:r>
              <a:rPr lang="lv-LV" sz="2400" cap="all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 – Sf27 </a:t>
            </a:r>
            <a:r>
              <a:rPr lang="en-US" sz="2400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un</a:t>
            </a:r>
            <a:r>
              <a:rPr lang="lv-LV" sz="2400" cap="all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 </a:t>
            </a:r>
            <a:r>
              <a:rPr lang="en-US" sz="2400" cap="all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af</a:t>
            </a:r>
            <a:r>
              <a:rPr lang="lv-LV" sz="2400" cap="all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 </a:t>
            </a:r>
          </a:p>
          <a:p>
            <a:pPr algn="l"/>
            <a:r>
              <a:rPr lang="lv-LV" sz="2000" cap="all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KOPĀ 516M EUR </a:t>
            </a:r>
            <a:r>
              <a:rPr lang="lv-LV" sz="1400" b="0" i="1" cap="all" dirty="0">
                <a:solidFill>
                  <a:srgbClr val="66479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(SF 403.1M, AF 102.9M, 10M Šveice)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AD1954-C9B9-47B3-AD5F-021814D3AC04}"/>
              </a:ext>
            </a:extLst>
          </p:cNvPr>
          <p:cNvSpPr txBox="1"/>
          <p:nvPr/>
        </p:nvSpPr>
        <p:spPr>
          <a:xfrm>
            <a:off x="10637501" y="458588"/>
            <a:ext cx="1168399" cy="24622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1000" dirty="0">
                <a:solidFill>
                  <a:schemeClr val="bg1"/>
                </a:solidFill>
                <a:latin typeface="Source Sans Pro"/>
                <a:ea typeface="Source Sans Pro" panose="020B0503030403020204" pitchFamily="34" charset="0"/>
                <a:cs typeface="Source Sans Pro" charset="0"/>
              </a:rPr>
              <a:t>Tehnoloģijas, vide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4E8134D-03D5-4381-9260-4101973F2E40}"/>
              </a:ext>
            </a:extLst>
          </p:cNvPr>
          <p:cNvSpPr txBox="1"/>
          <p:nvPr/>
        </p:nvSpPr>
        <p:spPr>
          <a:xfrm>
            <a:off x="10637501" y="702131"/>
            <a:ext cx="1168400" cy="276999"/>
          </a:xfrm>
          <a:prstGeom prst="rect">
            <a:avLst/>
          </a:prstGeom>
          <a:solidFill>
            <a:srgbClr val="0E342F">
              <a:alpha val="90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lv-LV" sz="1000" dirty="0">
                <a:solidFill>
                  <a:schemeClr val="bg1"/>
                </a:solidFill>
                <a:latin typeface="Source Sans Pro"/>
                <a:ea typeface="Source Sans Pro" panose="020B0503030403020204" pitchFamily="34" charset="0"/>
              </a:rPr>
              <a:t>Cilvēkresursi AI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345DD3-9389-4403-B622-DA039B7B3855}"/>
              </a:ext>
            </a:extLst>
          </p:cNvPr>
          <p:cNvSpPr txBox="1"/>
          <p:nvPr/>
        </p:nvSpPr>
        <p:spPr>
          <a:xfrm>
            <a:off x="10637501" y="-14619"/>
            <a:ext cx="1159932" cy="276999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lv-LV" sz="1050" dirty="0"/>
              <a:t>Pārvaldība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B1A201-92ED-42C7-8596-1E165A49887E}"/>
              </a:ext>
            </a:extLst>
          </p:cNvPr>
          <p:cNvSpPr txBox="1"/>
          <p:nvPr/>
        </p:nvSpPr>
        <p:spPr>
          <a:xfrm>
            <a:off x="10637501" y="213981"/>
            <a:ext cx="1168399" cy="246221"/>
          </a:xfrm>
          <a:prstGeom prst="rect">
            <a:avLst/>
          </a:prstGeom>
          <a:solidFill>
            <a:srgbClr val="21796F"/>
          </a:solidFill>
        </p:spPr>
        <p:txBody>
          <a:bodyPr wrap="square" rtlCol="0">
            <a:spAutoFit/>
          </a:bodyPr>
          <a:lstStyle/>
          <a:p>
            <a:r>
              <a:rPr lang="lv-LV" sz="1000" dirty="0">
                <a:solidFill>
                  <a:schemeClr val="bg1"/>
                </a:solidFill>
                <a:latin typeface="Source Sans Pro"/>
                <a:ea typeface="Source Sans Pro" panose="020B0503030403020204" pitchFamily="34" charset="0"/>
                <a:cs typeface="Source Sans Pro" charset="0"/>
              </a:rPr>
              <a:t>Cilvēkresursi P&amp;A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CDD235-9918-4AF0-BB82-5B33B3DADCC1}"/>
              </a:ext>
            </a:extLst>
          </p:cNvPr>
          <p:cNvSpPr txBox="1"/>
          <p:nvPr/>
        </p:nvSpPr>
        <p:spPr>
          <a:xfrm>
            <a:off x="10637500" y="940804"/>
            <a:ext cx="1171477" cy="261610"/>
          </a:xfrm>
          <a:prstGeom prst="rect">
            <a:avLst/>
          </a:prstGeom>
          <a:solidFill>
            <a:srgbClr val="AB8119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Tx/>
              <a:buFontTx/>
              <a:buNone/>
              <a:defRPr sz="1100" kern="1200">
                <a:solidFill>
                  <a:srgbClr val="FFFFFF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lv-LV" sz="1000" dirty="0"/>
              <a:t>Pedagogi</a:t>
            </a:r>
          </a:p>
        </p:txBody>
      </p:sp>
      <p:grpSp>
        <p:nvGrpSpPr>
          <p:cNvPr id="55" name="Group 2">
            <a:extLst>
              <a:ext uri="{FF2B5EF4-FFF2-40B4-BE49-F238E27FC236}">
                <a16:creationId xmlns:a16="http://schemas.microsoft.com/office/drawing/2014/main" id="{E7A08FE8-89C1-4D33-B837-4EDC022873A4}"/>
              </a:ext>
            </a:extLst>
          </p:cNvPr>
          <p:cNvGrpSpPr/>
          <p:nvPr/>
        </p:nvGrpSpPr>
        <p:grpSpPr>
          <a:xfrm>
            <a:off x="1451709" y="1156130"/>
            <a:ext cx="9682087" cy="5622764"/>
            <a:chOff x="1837808" y="1175970"/>
            <a:chExt cx="9682087" cy="5622764"/>
          </a:xfrm>
        </p:grpSpPr>
        <p:cxnSp>
          <p:nvCxnSpPr>
            <p:cNvPr id="56" name="Straight Connector 4">
              <a:extLst>
                <a:ext uri="{FF2B5EF4-FFF2-40B4-BE49-F238E27FC236}">
                  <a16:creationId xmlns:a16="http://schemas.microsoft.com/office/drawing/2014/main" id="{9F4EDE4A-7EB0-4FB9-9268-E41D51662723}"/>
                </a:ext>
              </a:extLst>
            </p:cNvPr>
            <p:cNvCxnSpPr/>
            <p:nvPr/>
          </p:nvCxnSpPr>
          <p:spPr>
            <a:xfrm>
              <a:off x="8390383" y="1203509"/>
              <a:ext cx="26966" cy="5528468"/>
            </a:xfrm>
            <a:prstGeom prst="line">
              <a:avLst/>
            </a:prstGeom>
            <a:ln w="1905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">
              <a:extLst>
                <a:ext uri="{FF2B5EF4-FFF2-40B4-BE49-F238E27FC236}">
                  <a16:creationId xmlns:a16="http://schemas.microsoft.com/office/drawing/2014/main" id="{59087352-261C-4D79-A06A-6740A101D102}"/>
                </a:ext>
              </a:extLst>
            </p:cNvPr>
            <p:cNvCxnSpPr/>
            <p:nvPr/>
          </p:nvCxnSpPr>
          <p:spPr>
            <a:xfrm flipH="1">
              <a:off x="5467410" y="1203509"/>
              <a:ext cx="2683" cy="5528468"/>
            </a:xfrm>
            <a:prstGeom prst="line">
              <a:avLst/>
            </a:prstGeom>
            <a:ln w="1905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6">
              <a:extLst>
                <a:ext uri="{FF2B5EF4-FFF2-40B4-BE49-F238E27FC236}">
                  <a16:creationId xmlns:a16="http://schemas.microsoft.com/office/drawing/2014/main" id="{52D2CC17-11B8-458C-A089-C74D9B465EB7}"/>
                </a:ext>
              </a:extLst>
            </p:cNvPr>
            <p:cNvSpPr/>
            <p:nvPr/>
          </p:nvSpPr>
          <p:spPr bwMode="auto">
            <a:xfrm>
              <a:off x="5069534" y="1969200"/>
              <a:ext cx="3136674" cy="826637"/>
            </a:xfrm>
            <a:prstGeom prst="rect">
              <a:avLst/>
            </a:prstGeom>
            <a:solidFill>
              <a:srgbClr val="2CA697"/>
            </a:solidFill>
            <a:ln w="12700">
              <a:solidFill>
                <a:srgbClr val="2EA899"/>
              </a:solidFill>
              <a:prstDash val="sysDash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en-US" dirty="0">
                <a:solidFill>
                  <a:prstClr val="black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  <a:p>
              <a:endParaRPr lang="lv-LV" sz="1100" dirty="0">
                <a:solidFill>
                  <a:prstClr val="black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  <a:p>
              <a:endParaRPr lang="lv-LV" sz="1100" dirty="0">
                <a:solidFill>
                  <a:prstClr val="black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  <a:p>
              <a:r>
                <a:rPr lang="lv-LV" sz="1100" dirty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AF “P&amp;A izcilības </a:t>
              </a:r>
              <a:r>
                <a:rPr lang="en-US" sz="1100" dirty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</a:t>
              </a:r>
              <a:r>
                <a:rPr lang="lv-LV" sz="1100" dirty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iniciatīvas”</a:t>
              </a:r>
              <a:r>
                <a:rPr lang="en-US" sz="1100" dirty="0">
                  <a:solidFill>
                    <a:prstClr val="black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27.3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endParaRPr lang="en-US" sz="1100" dirty="0">
                <a:solidFill>
                  <a:prstClr val="black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  <a:p>
              <a:endParaRPr lang="en-US" sz="1100" dirty="0">
                <a:solidFill>
                  <a:prstClr val="black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  <a:p>
              <a:endParaRPr lang="en-US" sz="1100" dirty="0">
                <a:solidFill>
                  <a:prstClr val="black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  <a:p>
              <a:endParaRPr lang="en-US" sz="1100" dirty="0">
                <a:solidFill>
                  <a:prstClr val="black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  <a:p>
              <a:endParaRPr lang="lv-LV" sz="1100" dirty="0">
                <a:solidFill>
                  <a:prstClr val="black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sp>
          <p:nvSpPr>
            <p:cNvPr id="59" name="Rectangle 7">
              <a:extLst>
                <a:ext uri="{FF2B5EF4-FFF2-40B4-BE49-F238E27FC236}">
                  <a16:creationId xmlns:a16="http://schemas.microsoft.com/office/drawing/2014/main" id="{06CD0EA2-8EF8-47E3-98FD-1F4A7CFDA4CC}"/>
                </a:ext>
              </a:extLst>
            </p:cNvPr>
            <p:cNvSpPr/>
            <p:nvPr/>
          </p:nvSpPr>
          <p:spPr bwMode="auto">
            <a:xfrm>
              <a:off x="5478560" y="2020629"/>
              <a:ext cx="4872108" cy="275360"/>
            </a:xfrm>
            <a:prstGeom prst="rect">
              <a:avLst/>
            </a:prstGeom>
            <a:solidFill>
              <a:srgbClr val="228277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Praktiskas ievirzes pētījumi,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41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.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8M 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(ZI, K) + TPF “kūdras” pētniecība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6M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C36958E-902E-4073-B26D-B5A78C729A8A}"/>
                </a:ext>
              </a:extLst>
            </p:cNvPr>
            <p:cNvSpPr txBox="1"/>
            <p:nvPr/>
          </p:nvSpPr>
          <p:spPr>
            <a:xfrm>
              <a:off x="3711669" y="117597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8080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charset="0"/>
                </a:rPr>
                <a:t>2022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0237262-3E79-4F30-87DD-90CA3A860054}"/>
                </a:ext>
              </a:extLst>
            </p:cNvPr>
            <p:cNvSpPr txBox="1"/>
            <p:nvPr/>
          </p:nvSpPr>
          <p:spPr>
            <a:xfrm>
              <a:off x="4705749" y="117597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8080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charset="0"/>
                </a:rPr>
                <a:t>2023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77D22ED-739D-4304-A43F-AF43408DDD41}"/>
                </a:ext>
              </a:extLst>
            </p:cNvPr>
            <p:cNvSpPr txBox="1"/>
            <p:nvPr/>
          </p:nvSpPr>
          <p:spPr>
            <a:xfrm>
              <a:off x="5699829" y="117597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8080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charset="0"/>
                </a:rPr>
                <a:t>2024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871306B-88BC-4494-8358-BA95942712B5}"/>
                </a:ext>
              </a:extLst>
            </p:cNvPr>
            <p:cNvSpPr txBox="1"/>
            <p:nvPr/>
          </p:nvSpPr>
          <p:spPr>
            <a:xfrm>
              <a:off x="6668509" y="117597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8080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charset="0"/>
                </a:rPr>
                <a:t>2025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E6EE6FA-DC33-4E94-929E-F04B0ABA0DB9}"/>
                </a:ext>
              </a:extLst>
            </p:cNvPr>
            <p:cNvSpPr txBox="1"/>
            <p:nvPr/>
          </p:nvSpPr>
          <p:spPr>
            <a:xfrm>
              <a:off x="7654122" y="117597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8080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charset="0"/>
                </a:rPr>
                <a:t>2026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756CCBF-8462-48A1-889A-735C241B1683}"/>
                </a:ext>
              </a:extLst>
            </p:cNvPr>
            <p:cNvSpPr txBox="1"/>
            <p:nvPr/>
          </p:nvSpPr>
          <p:spPr>
            <a:xfrm>
              <a:off x="8622801" y="117597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8080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charset="0"/>
                </a:rPr>
                <a:t>2027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1D484AF-22CF-4EED-936F-F4A10121D0D0}"/>
                </a:ext>
              </a:extLst>
            </p:cNvPr>
            <p:cNvSpPr txBox="1"/>
            <p:nvPr/>
          </p:nvSpPr>
          <p:spPr>
            <a:xfrm>
              <a:off x="9557612" y="117597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8080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charset="0"/>
                </a:rPr>
                <a:t>2028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3E51E4A-E737-475D-997B-74FE22A7A95E}"/>
                </a:ext>
              </a:extLst>
            </p:cNvPr>
            <p:cNvSpPr txBox="1"/>
            <p:nvPr/>
          </p:nvSpPr>
          <p:spPr>
            <a:xfrm>
              <a:off x="10492424" y="117597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8080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charset="0"/>
                </a:rPr>
                <a:t>2029</a:t>
              </a:r>
            </a:p>
          </p:txBody>
        </p:sp>
        <p:sp>
          <p:nvSpPr>
            <p:cNvPr id="68" name="Rectangle 17">
              <a:extLst>
                <a:ext uri="{FF2B5EF4-FFF2-40B4-BE49-F238E27FC236}">
                  <a16:creationId xmlns:a16="http://schemas.microsoft.com/office/drawing/2014/main" id="{1916550F-944C-4E54-BB41-1162759119BE}"/>
                </a:ext>
              </a:extLst>
            </p:cNvPr>
            <p:cNvSpPr/>
            <p:nvPr/>
          </p:nvSpPr>
          <p:spPr bwMode="auto">
            <a:xfrm>
              <a:off x="5262564" y="1453899"/>
              <a:ext cx="4317463" cy="239650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Zinātnes politikas vadība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,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11.9M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 (IZM, LZP)</a:t>
              </a:r>
              <a:endParaRPr lang="lv-LV" sz="11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cxnSp>
          <p:nvCxnSpPr>
            <p:cNvPr id="69" name="Straight Connector 18">
              <a:extLst>
                <a:ext uri="{FF2B5EF4-FFF2-40B4-BE49-F238E27FC236}">
                  <a16:creationId xmlns:a16="http://schemas.microsoft.com/office/drawing/2014/main" id="{9F160331-D3C2-44D4-9E33-362790608D2A}"/>
                </a:ext>
              </a:extLst>
            </p:cNvPr>
            <p:cNvCxnSpPr/>
            <p:nvPr/>
          </p:nvCxnSpPr>
          <p:spPr>
            <a:xfrm>
              <a:off x="3512066" y="1238694"/>
              <a:ext cx="10824" cy="5493283"/>
            </a:xfrm>
            <a:prstGeom prst="line">
              <a:avLst/>
            </a:prstGeom>
            <a:ln w="1905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19">
              <a:extLst>
                <a:ext uri="{FF2B5EF4-FFF2-40B4-BE49-F238E27FC236}">
                  <a16:creationId xmlns:a16="http://schemas.microsoft.com/office/drawing/2014/main" id="{264D6C5D-3FAE-4E43-AF04-21BBD8DC3795}"/>
                </a:ext>
              </a:extLst>
            </p:cNvPr>
            <p:cNvCxnSpPr/>
            <p:nvPr/>
          </p:nvCxnSpPr>
          <p:spPr>
            <a:xfrm>
              <a:off x="6443522" y="1203509"/>
              <a:ext cx="0" cy="5463562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0">
              <a:extLst>
                <a:ext uri="{FF2B5EF4-FFF2-40B4-BE49-F238E27FC236}">
                  <a16:creationId xmlns:a16="http://schemas.microsoft.com/office/drawing/2014/main" id="{C51C024B-F6FB-4058-AD49-0636FADCED49}"/>
                </a:ext>
              </a:extLst>
            </p:cNvPr>
            <p:cNvCxnSpPr/>
            <p:nvPr/>
          </p:nvCxnSpPr>
          <p:spPr>
            <a:xfrm>
              <a:off x="7432222" y="1219644"/>
              <a:ext cx="4873" cy="5512333"/>
            </a:xfrm>
            <a:prstGeom prst="line">
              <a:avLst/>
            </a:prstGeom>
            <a:ln w="1905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1">
              <a:extLst>
                <a:ext uri="{FF2B5EF4-FFF2-40B4-BE49-F238E27FC236}">
                  <a16:creationId xmlns:a16="http://schemas.microsoft.com/office/drawing/2014/main" id="{A8AFAB62-C3DC-4F20-8DB0-A891D4C13595}"/>
                </a:ext>
              </a:extLst>
            </p:cNvPr>
            <p:cNvCxnSpPr/>
            <p:nvPr/>
          </p:nvCxnSpPr>
          <p:spPr>
            <a:xfrm>
              <a:off x="9363812" y="1203509"/>
              <a:ext cx="23841" cy="5595225"/>
            </a:xfrm>
            <a:prstGeom prst="line">
              <a:avLst/>
            </a:prstGeom>
            <a:ln w="1905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2">
              <a:extLst>
                <a:ext uri="{FF2B5EF4-FFF2-40B4-BE49-F238E27FC236}">
                  <a16:creationId xmlns:a16="http://schemas.microsoft.com/office/drawing/2014/main" id="{5D4346B0-B4BD-4899-8240-B9A7548A83D3}"/>
                </a:ext>
              </a:extLst>
            </p:cNvPr>
            <p:cNvCxnSpPr/>
            <p:nvPr/>
          </p:nvCxnSpPr>
          <p:spPr>
            <a:xfrm>
              <a:off x="10299142" y="1195960"/>
              <a:ext cx="59993" cy="5602774"/>
            </a:xfrm>
            <a:prstGeom prst="line">
              <a:avLst/>
            </a:prstGeom>
            <a:ln w="1905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C7AD85BA-D5F6-4E48-878B-B13F93C8324A}"/>
                </a:ext>
              </a:extLst>
            </p:cNvPr>
            <p:cNvSpPr/>
            <p:nvPr/>
          </p:nvSpPr>
          <p:spPr bwMode="auto">
            <a:xfrm>
              <a:off x="5660909" y="3326604"/>
              <a:ext cx="3677234" cy="232653"/>
            </a:xfrm>
            <a:prstGeom prst="rect">
              <a:avLst/>
            </a:prstGeom>
            <a:solidFill>
              <a:schemeClr val="bg2">
                <a:lumMod val="75000"/>
                <a:alpha val="89804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RIS3 pētniecības un inovācijas centri,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60.9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(ZI)</a:t>
              </a:r>
            </a:p>
          </p:txBody>
        </p:sp>
        <p:sp>
          <p:nvSpPr>
            <p:cNvPr id="75" name="Rectangle 24">
              <a:extLst>
                <a:ext uri="{FF2B5EF4-FFF2-40B4-BE49-F238E27FC236}">
                  <a16:creationId xmlns:a16="http://schemas.microsoft.com/office/drawing/2014/main" id="{0C75D220-7E75-4D92-8F94-2E3B97411471}"/>
                </a:ext>
              </a:extLst>
            </p:cNvPr>
            <p:cNvSpPr/>
            <p:nvPr/>
          </p:nvSpPr>
          <p:spPr bwMode="auto">
            <a:xfrm>
              <a:off x="5480630" y="2290720"/>
              <a:ext cx="4861592" cy="238419"/>
            </a:xfrm>
            <a:prstGeom prst="rect">
              <a:avLst/>
            </a:prstGeom>
            <a:solidFill>
              <a:srgbClr val="228277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Pēcdoktorantūras pētījumi,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34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.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8M 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(ZI, K) + Šveice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10M</a:t>
              </a:r>
            </a:p>
          </p:txBody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5B35477B-2F3C-4B4B-B27F-91A5E44CC1D5}"/>
                </a:ext>
              </a:extLst>
            </p:cNvPr>
            <p:cNvSpPr/>
            <p:nvPr/>
          </p:nvSpPr>
          <p:spPr bwMode="auto">
            <a:xfrm>
              <a:off x="5870652" y="2845763"/>
              <a:ext cx="2824597" cy="209147"/>
            </a:xfrm>
            <a:prstGeom prst="rect">
              <a:avLst/>
            </a:prstGeom>
            <a:solidFill>
              <a:srgbClr val="228277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Mobilitāte zinātnē,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6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(ZI, AII)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4376250-9A47-4305-A3B2-41F98E111D8F}"/>
                </a:ext>
              </a:extLst>
            </p:cNvPr>
            <p:cNvSpPr txBox="1"/>
            <p:nvPr/>
          </p:nvSpPr>
          <p:spPr>
            <a:xfrm>
              <a:off x="1910717" y="2933396"/>
              <a:ext cx="15547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P&amp;A </a:t>
              </a:r>
              <a:r>
                <a:rPr lang="lv-LV" sz="12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ATTĪSTĪBA</a:t>
              </a:r>
              <a:r>
                <a:rPr lang="en-US" sz="12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  <a:p>
              <a:pPr algn="r"/>
              <a:r>
                <a:rPr lang="en-US" sz="12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RIS3 </a:t>
              </a:r>
              <a:r>
                <a:rPr lang="lv-LV" sz="12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JOMĀS</a:t>
              </a:r>
              <a:endParaRPr lang="en-US" sz="1200" b="1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r">
                <a:buClrTx/>
              </a:pPr>
              <a:r>
                <a:rPr lang="en-US" b="1" kern="1200" dirty="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charset="0"/>
                </a:rPr>
                <a:t>304M</a:t>
              </a:r>
            </a:p>
          </p:txBody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D4726AAD-6A17-4D0F-B13B-4FEDE53B36B6}"/>
                </a:ext>
              </a:extLst>
            </p:cNvPr>
            <p:cNvSpPr/>
            <p:nvPr/>
          </p:nvSpPr>
          <p:spPr bwMode="auto">
            <a:xfrm>
              <a:off x="5643975" y="3078000"/>
              <a:ext cx="4781962" cy="226974"/>
            </a:xfrm>
            <a:prstGeom prst="rect">
              <a:avLst/>
            </a:prstGeom>
            <a:solidFill>
              <a:srgbClr val="228277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       Dalība Apvārsnis Eiropa, t.sk. partnerību iemaksas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79.8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 (ZI, K, LZP)</a:t>
              </a:r>
            </a:p>
          </p:txBody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3792EAEE-B560-4B18-8801-0A8B7DFAC69C}"/>
                </a:ext>
              </a:extLst>
            </p:cNvPr>
            <p:cNvSpPr/>
            <p:nvPr/>
          </p:nvSpPr>
          <p:spPr bwMode="auto">
            <a:xfrm>
              <a:off x="6491114" y="1706370"/>
              <a:ext cx="3415274" cy="238809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ERAF “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Atvērtā zinātne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”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,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21.75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(ZI)</a:t>
              </a:r>
            </a:p>
          </p:txBody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8160030B-767A-429E-B542-49E18E070BB7}"/>
                </a:ext>
              </a:extLst>
            </p:cNvPr>
            <p:cNvSpPr/>
            <p:nvPr/>
          </p:nvSpPr>
          <p:spPr bwMode="auto">
            <a:xfrm>
              <a:off x="4594556" y="1718042"/>
              <a:ext cx="1871158" cy="219924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AF “Atvērtā zinātne”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3.4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</a:p>
          </p:txBody>
        </p:sp>
        <p:sp>
          <p:nvSpPr>
            <p:cNvPr id="81" name="Rectangle 30">
              <a:extLst>
                <a:ext uri="{FF2B5EF4-FFF2-40B4-BE49-F238E27FC236}">
                  <a16:creationId xmlns:a16="http://schemas.microsoft.com/office/drawing/2014/main" id="{80810098-D0CD-4364-9CBD-B31D2FBA5CE0}"/>
                </a:ext>
              </a:extLst>
            </p:cNvPr>
            <p:cNvSpPr/>
            <p:nvPr/>
          </p:nvSpPr>
          <p:spPr bwMode="auto">
            <a:xfrm>
              <a:off x="6189208" y="5124652"/>
              <a:ext cx="3535491" cy="230988"/>
            </a:xfrm>
            <a:prstGeom prst="rect">
              <a:avLst/>
            </a:prstGeom>
            <a:solidFill>
              <a:srgbClr val="0E342F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Studentu inovāciju granti,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1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6.5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 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(AII)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38A80B6-FF19-4E58-89CB-FA5D81506EF1}"/>
                </a:ext>
              </a:extLst>
            </p:cNvPr>
            <p:cNvSpPr txBox="1"/>
            <p:nvPr/>
          </p:nvSpPr>
          <p:spPr>
            <a:xfrm>
              <a:off x="1837808" y="3733331"/>
              <a:ext cx="162028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AUGSTĀKĀ IZGLĪTĪBA</a:t>
              </a:r>
            </a:p>
            <a:p>
              <a:pPr algn="r">
                <a:buClrTx/>
              </a:pPr>
              <a:r>
                <a:rPr lang="en-US" b="1" kern="1200" dirty="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charset="0"/>
                </a:rPr>
                <a:t>212M </a:t>
              </a:r>
            </a:p>
          </p:txBody>
        </p:sp>
        <p:sp>
          <p:nvSpPr>
            <p:cNvPr id="83" name="Rectangle 32">
              <a:extLst>
                <a:ext uri="{FF2B5EF4-FFF2-40B4-BE49-F238E27FC236}">
                  <a16:creationId xmlns:a16="http://schemas.microsoft.com/office/drawing/2014/main" id="{9FEED3AD-4648-4C4D-A5B8-518BB5D72D3F}"/>
                </a:ext>
              </a:extLst>
            </p:cNvPr>
            <p:cNvSpPr/>
            <p:nvPr/>
          </p:nvSpPr>
          <p:spPr bwMode="auto">
            <a:xfrm>
              <a:off x="4975776" y="3967512"/>
              <a:ext cx="3120892" cy="902208"/>
            </a:xfrm>
            <a:prstGeom prst="rect">
              <a:avLst/>
            </a:prstGeom>
            <a:gradFill>
              <a:gsLst>
                <a:gs pos="23000">
                  <a:srgbClr val="304E53"/>
                </a:gs>
                <a:gs pos="50000">
                  <a:srgbClr val="5F6C7F"/>
                </a:gs>
                <a:gs pos="1000">
                  <a:srgbClr val="0F3934"/>
                </a:gs>
                <a:gs pos="75000">
                  <a:schemeClr val="accent1">
                    <a:lumMod val="45000"/>
                    <a:lumOff val="55000"/>
                  </a:schemeClr>
                </a:gs>
                <a:gs pos="9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>
              <a:solidFill>
                <a:srgbClr val="17554C"/>
              </a:solidFill>
              <a:prstDash val="sysDash"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r>
                <a:rPr lang="lv-LV" sz="1100" dirty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AF </a:t>
              </a:r>
              <a:endParaRPr lang="en-US" sz="11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  <a:p>
              <a:r>
                <a:rPr lang="lv-LV" sz="1100" dirty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“Konsolidācijas </a:t>
              </a:r>
            </a:p>
            <a:p>
              <a:r>
                <a:rPr lang="lv-LV" sz="1100" dirty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granti”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53.7M </a:t>
              </a:r>
            </a:p>
          </p:txBody>
        </p:sp>
        <p:sp>
          <p:nvSpPr>
            <p:cNvPr id="84" name="Rectangle 33">
              <a:extLst>
                <a:ext uri="{FF2B5EF4-FFF2-40B4-BE49-F238E27FC236}">
                  <a16:creationId xmlns:a16="http://schemas.microsoft.com/office/drawing/2014/main" id="{6853A4B6-6C49-4602-A144-80860F30C35F}"/>
                </a:ext>
              </a:extLst>
            </p:cNvPr>
            <p:cNvSpPr/>
            <p:nvPr/>
          </p:nvSpPr>
          <p:spPr bwMode="auto">
            <a:xfrm>
              <a:off x="6173530" y="4332153"/>
              <a:ext cx="3223882" cy="220894"/>
            </a:xfrm>
            <a:prstGeom prst="rect">
              <a:avLst/>
            </a:prstGeom>
            <a:solidFill>
              <a:srgbClr val="0E342F">
                <a:alpha val="90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Doktorantūras granti,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19.1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(AII)</a:t>
              </a:r>
              <a:endParaRPr lang="lv-LV" sz="11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sp>
          <p:nvSpPr>
            <p:cNvPr id="85" name="Rectangle 35">
              <a:extLst>
                <a:ext uri="{FF2B5EF4-FFF2-40B4-BE49-F238E27FC236}">
                  <a16:creationId xmlns:a16="http://schemas.microsoft.com/office/drawing/2014/main" id="{3E34CC6B-D24D-48AD-9724-D174DE8EFADA}"/>
                </a:ext>
              </a:extLst>
            </p:cNvPr>
            <p:cNvSpPr/>
            <p:nvPr/>
          </p:nvSpPr>
          <p:spPr bwMode="auto">
            <a:xfrm>
              <a:off x="5470093" y="3681728"/>
              <a:ext cx="2929753" cy="249413"/>
            </a:xfrm>
            <a:prstGeom prst="rect">
              <a:avLst/>
            </a:prstGeom>
            <a:solidFill>
              <a:srgbClr val="868686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Cikliskā akreditācija,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0.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87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 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(AIC) </a:t>
              </a:r>
            </a:p>
          </p:txBody>
        </p:sp>
        <p:sp>
          <p:nvSpPr>
            <p:cNvPr id="86" name="Rectangle 36">
              <a:extLst>
                <a:ext uri="{FF2B5EF4-FFF2-40B4-BE49-F238E27FC236}">
                  <a16:creationId xmlns:a16="http://schemas.microsoft.com/office/drawing/2014/main" id="{EBE63F08-BA24-41E9-8CBA-1A888185A6D6}"/>
                </a:ext>
              </a:extLst>
            </p:cNvPr>
            <p:cNvSpPr/>
            <p:nvPr/>
          </p:nvSpPr>
          <p:spPr bwMode="auto">
            <a:xfrm>
              <a:off x="5148976" y="6056526"/>
              <a:ext cx="4213277" cy="231186"/>
            </a:xfrm>
            <a:prstGeom prst="rect">
              <a:avLst/>
            </a:prstGeom>
            <a:solidFill>
              <a:srgbClr val="AB8119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>
                <a:buClrTx/>
                <a:buFontTx/>
                <a:buNone/>
              </a:pPr>
              <a:r>
                <a:rPr lang="lv-LV" sz="1100" kern="1200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Pedagogu pr-mas indukcijas gads, </a:t>
              </a:r>
              <a:r>
                <a:rPr lang="en-US" sz="1100" kern="1200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3.4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r>
                <a:rPr lang="en-US" sz="1100" kern="1200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(AII)</a:t>
              </a:r>
              <a:endParaRPr lang="lv-LV" sz="1100" kern="1200" dirty="0">
                <a:solidFill>
                  <a:srgbClr val="FFFFFF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cxnSp>
          <p:nvCxnSpPr>
            <p:cNvPr id="87" name="Straight Connector 37">
              <a:extLst>
                <a:ext uri="{FF2B5EF4-FFF2-40B4-BE49-F238E27FC236}">
                  <a16:creationId xmlns:a16="http://schemas.microsoft.com/office/drawing/2014/main" id="{E1A9E360-6048-40A9-80C4-51A3D28BE736}"/>
                </a:ext>
              </a:extLst>
            </p:cNvPr>
            <p:cNvCxnSpPr/>
            <p:nvPr/>
          </p:nvCxnSpPr>
          <p:spPr>
            <a:xfrm flipH="1" flipV="1">
              <a:off x="1882514" y="3604675"/>
              <a:ext cx="9637381" cy="15281"/>
            </a:xfrm>
            <a:prstGeom prst="line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88" name="Rectangle 38">
              <a:extLst>
                <a:ext uri="{FF2B5EF4-FFF2-40B4-BE49-F238E27FC236}">
                  <a16:creationId xmlns:a16="http://schemas.microsoft.com/office/drawing/2014/main" id="{69233280-A87F-4410-B56B-D155E9C592F3}"/>
                </a:ext>
              </a:extLst>
            </p:cNvPr>
            <p:cNvSpPr/>
            <p:nvPr/>
          </p:nvSpPr>
          <p:spPr bwMode="auto">
            <a:xfrm>
              <a:off x="5563588" y="6315202"/>
              <a:ext cx="3479543" cy="365982"/>
            </a:xfrm>
            <a:prstGeom prst="rect">
              <a:avLst/>
            </a:prstGeom>
            <a:solidFill>
              <a:srgbClr val="AB8119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>
                <a:buClrTx/>
                <a:buFontTx/>
                <a:buNone/>
              </a:pPr>
              <a:r>
                <a:rPr lang="lv-LV" sz="1100" kern="1200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Latviešu valodas apguves nostiprināšana </a:t>
              </a:r>
              <a:endParaRPr lang="en-US" sz="1100" kern="1200" dirty="0">
                <a:solidFill>
                  <a:srgbClr val="FFFFFF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  <a:p>
              <a:pPr algn="ctr">
                <a:buClrTx/>
                <a:buFontTx/>
                <a:buNone/>
              </a:pPr>
              <a:r>
                <a:rPr lang="lv-LV" sz="1100" kern="1200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(skolotāji, multiplikatori), </a:t>
              </a:r>
              <a:r>
                <a:rPr lang="en-US" sz="1100" kern="1200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0.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73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 </a:t>
              </a:r>
              <a:r>
                <a:rPr lang="en-US" sz="1100" kern="1200" dirty="0">
                  <a:solidFill>
                    <a:srgbClr val="FFFFFF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(AII)</a:t>
              </a:r>
              <a:endParaRPr lang="lv-LV" sz="1100" kern="1200" dirty="0">
                <a:solidFill>
                  <a:srgbClr val="FFFFFF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sp>
          <p:nvSpPr>
            <p:cNvPr id="89" name="Rectangle 39">
              <a:extLst>
                <a:ext uri="{FF2B5EF4-FFF2-40B4-BE49-F238E27FC236}">
                  <a16:creationId xmlns:a16="http://schemas.microsoft.com/office/drawing/2014/main" id="{2795A201-F52D-41F0-8BFF-8C52E0CABAD6}"/>
                </a:ext>
              </a:extLst>
            </p:cNvPr>
            <p:cNvSpPr/>
            <p:nvPr/>
          </p:nvSpPr>
          <p:spPr bwMode="auto">
            <a:xfrm>
              <a:off x="4236172" y="5386191"/>
              <a:ext cx="4027415" cy="302214"/>
            </a:xfrm>
            <a:prstGeom prst="rect">
              <a:avLst/>
            </a:prstGeom>
            <a:solidFill>
              <a:srgbClr val="12423B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AF 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“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Digitālās hi-</a:t>
              </a:r>
              <a:r>
                <a:rPr lang="lv-LV" sz="1100" dirty="0" err="1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tech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prasmes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”</a:t>
              </a:r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17M</a:t>
              </a:r>
            </a:p>
          </p:txBody>
        </p:sp>
        <p:cxnSp>
          <p:nvCxnSpPr>
            <p:cNvPr id="90" name="Straight Connector 40">
              <a:extLst>
                <a:ext uri="{FF2B5EF4-FFF2-40B4-BE49-F238E27FC236}">
                  <a16:creationId xmlns:a16="http://schemas.microsoft.com/office/drawing/2014/main" id="{48214086-65E0-462F-AB08-58E28E4C70C4}"/>
                </a:ext>
              </a:extLst>
            </p:cNvPr>
            <p:cNvCxnSpPr/>
            <p:nvPr/>
          </p:nvCxnSpPr>
          <p:spPr>
            <a:xfrm>
              <a:off x="6457246" y="1203509"/>
              <a:ext cx="37078" cy="5528468"/>
            </a:xfrm>
            <a:prstGeom prst="line">
              <a:avLst/>
            </a:prstGeom>
            <a:ln w="1905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41">
              <a:extLst>
                <a:ext uri="{FF2B5EF4-FFF2-40B4-BE49-F238E27FC236}">
                  <a16:creationId xmlns:a16="http://schemas.microsoft.com/office/drawing/2014/main" id="{F78AB7E1-A015-43BC-955F-356831ACCA71}"/>
                </a:ext>
              </a:extLst>
            </p:cNvPr>
            <p:cNvSpPr/>
            <p:nvPr/>
          </p:nvSpPr>
          <p:spPr bwMode="auto">
            <a:xfrm>
              <a:off x="5548365" y="4025696"/>
              <a:ext cx="3306739" cy="250505"/>
            </a:xfrm>
            <a:prstGeom prst="rect">
              <a:avLst/>
            </a:prstGeom>
            <a:solidFill>
              <a:srgbClr val="0E342F">
                <a:alpha val="90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Akadēmiskās karjeras reforma,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14.1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(AII)</a:t>
              </a:r>
              <a:endParaRPr lang="lv-LV" sz="11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sp>
          <p:nvSpPr>
            <p:cNvPr id="92" name="Rectangle 42">
              <a:extLst>
                <a:ext uri="{FF2B5EF4-FFF2-40B4-BE49-F238E27FC236}">
                  <a16:creationId xmlns:a16="http://schemas.microsoft.com/office/drawing/2014/main" id="{48396FDD-E180-4E6F-95E8-43677CF3EA14}"/>
                </a:ext>
              </a:extLst>
            </p:cNvPr>
            <p:cNvSpPr/>
            <p:nvPr/>
          </p:nvSpPr>
          <p:spPr bwMode="auto">
            <a:xfrm>
              <a:off x="6465713" y="4582457"/>
              <a:ext cx="3739935" cy="238772"/>
            </a:xfrm>
            <a:prstGeom prst="rect">
              <a:avLst/>
            </a:prstGeom>
            <a:solidFill>
              <a:schemeClr val="bg2">
                <a:lumMod val="75000"/>
                <a:alpha val="89804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Studiju modernizācija, digitalizācija,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59.2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(AII, ERAF+ESF)</a:t>
              </a:r>
              <a:endParaRPr lang="lv-LV" sz="11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sp>
          <p:nvSpPr>
            <p:cNvPr id="93" name="Rectangle 44">
              <a:extLst>
                <a:ext uri="{FF2B5EF4-FFF2-40B4-BE49-F238E27FC236}">
                  <a16:creationId xmlns:a16="http://schemas.microsoft.com/office/drawing/2014/main" id="{72AEAC31-A717-42F1-B5D7-B4EE4F554072}"/>
                </a:ext>
              </a:extLst>
            </p:cNvPr>
            <p:cNvSpPr/>
            <p:nvPr/>
          </p:nvSpPr>
          <p:spPr bwMode="auto">
            <a:xfrm>
              <a:off x="4556657" y="5720039"/>
              <a:ext cx="3832166" cy="254809"/>
            </a:xfrm>
            <a:prstGeom prst="rect">
              <a:avLst/>
            </a:prstGeom>
            <a:solidFill>
              <a:srgbClr val="12423B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AF “Noziedzīgi iegūtu līdzekļu legalizācijas novēršana” 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1.5M</a:t>
              </a:r>
            </a:p>
          </p:txBody>
        </p:sp>
        <p:cxnSp>
          <p:nvCxnSpPr>
            <p:cNvPr id="94" name="Straight Connector 45">
              <a:extLst>
                <a:ext uri="{FF2B5EF4-FFF2-40B4-BE49-F238E27FC236}">
                  <a16:creationId xmlns:a16="http://schemas.microsoft.com/office/drawing/2014/main" id="{86EDAF20-282B-41CA-B624-6D003187F6EA}"/>
                </a:ext>
              </a:extLst>
            </p:cNvPr>
            <p:cNvCxnSpPr/>
            <p:nvPr/>
          </p:nvCxnSpPr>
          <p:spPr>
            <a:xfrm>
              <a:off x="4429862" y="1246357"/>
              <a:ext cx="18270" cy="5485620"/>
            </a:xfrm>
            <a:prstGeom prst="line">
              <a:avLst/>
            </a:prstGeom>
            <a:ln w="1905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34">
              <a:extLst>
                <a:ext uri="{FF2B5EF4-FFF2-40B4-BE49-F238E27FC236}">
                  <a16:creationId xmlns:a16="http://schemas.microsoft.com/office/drawing/2014/main" id="{530EED6C-4BD1-4DB1-97D0-B25FA03A1C5F}"/>
                </a:ext>
              </a:extLst>
            </p:cNvPr>
            <p:cNvSpPr/>
            <p:nvPr/>
          </p:nvSpPr>
          <p:spPr bwMode="auto">
            <a:xfrm>
              <a:off x="7442162" y="5407339"/>
              <a:ext cx="3431423" cy="255137"/>
            </a:xfrm>
            <a:prstGeom prst="rect">
              <a:avLst/>
            </a:prstGeom>
            <a:solidFill>
              <a:srgbClr val="0E342F">
                <a:alpha val="90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RIS3 industriālās prasmes, </a:t>
              </a:r>
              <a:r>
                <a:rPr lang="en-US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26.1</a:t>
              </a:r>
              <a:r>
                <a:rPr lang="lv-LV" sz="1100" dirty="0">
                  <a:solidFill>
                    <a:srgbClr val="FF9933"/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M</a:t>
              </a:r>
              <a:r>
                <a:rPr lang="en-US" sz="1100" dirty="0">
                  <a:solidFill>
                    <a:prstClr val="white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(AII, K)</a:t>
              </a:r>
              <a:endParaRPr lang="lv-LV" sz="11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sp>
          <p:nvSpPr>
            <p:cNvPr id="96" name="Rectangle 68">
              <a:extLst>
                <a:ext uri="{FF2B5EF4-FFF2-40B4-BE49-F238E27FC236}">
                  <a16:creationId xmlns:a16="http://schemas.microsoft.com/office/drawing/2014/main" id="{6F3FE748-C6C4-4D14-B8E4-ABB51E149D47}"/>
                </a:ext>
              </a:extLst>
            </p:cNvPr>
            <p:cNvSpPr/>
            <p:nvPr/>
          </p:nvSpPr>
          <p:spPr bwMode="auto">
            <a:xfrm>
              <a:off x="5478560" y="4884488"/>
              <a:ext cx="5013864" cy="226052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lang="lv-LV" sz="1100" i="1" dirty="0">
                  <a:solidFill>
                    <a:schemeClr val="bg1">
                      <a:lumMod val="65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NordPlus 2023-2028 (AI programma)</a:t>
              </a:r>
              <a:r>
                <a:rPr lang="en-US" sz="1100" i="1" dirty="0">
                  <a:solidFill>
                    <a:schemeClr val="bg1">
                      <a:lumMod val="65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; </a:t>
              </a:r>
              <a:r>
                <a:rPr lang="lv-LV" sz="1100" i="1" dirty="0">
                  <a:solidFill>
                    <a:schemeClr val="bg1">
                      <a:lumMod val="65000"/>
                    </a:schemeClr>
                  </a:solidFill>
                  <a:latin typeface="Source Sans Pro"/>
                  <a:ea typeface="Source Sans Pro" panose="020B0503030403020204" pitchFamily="34" charset="0"/>
                  <a:cs typeface="Source Sans Pro" charset="0"/>
                </a:rPr>
                <a:t>ERASMUS+ mobilitātes, sadarbības projekti</a:t>
              </a:r>
              <a:r>
                <a:rPr lang="lv-LV" sz="1100" i="1" dirty="0">
                  <a:solidFill>
                    <a:schemeClr val="bg1">
                      <a:lumMod val="65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000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1848812" y="-244236"/>
            <a:ext cx="9412254" cy="658858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1871" flipH="1">
            <a:off x="4666263" y="1044178"/>
            <a:ext cx="6878113" cy="7639032"/>
          </a:xfrm>
          <a:prstGeom prst="rect">
            <a:avLst/>
          </a:prstGeom>
        </p:spPr>
      </p:pic>
      <p:sp>
        <p:nvSpPr>
          <p:cNvPr id="55" name="Rectangle 2"/>
          <p:cNvSpPr/>
          <p:nvPr/>
        </p:nvSpPr>
        <p:spPr bwMode="auto">
          <a:xfrm rot="3182387">
            <a:off x="465888" y="869738"/>
            <a:ext cx="5996989" cy="7987913"/>
          </a:xfrm>
          <a:custGeom>
            <a:avLst/>
            <a:gdLst>
              <a:gd name="connsiteX0" fmla="*/ 0 w 2442117"/>
              <a:gd name="connsiteY0" fmla="*/ 0 h 2096429"/>
              <a:gd name="connsiteX1" fmla="*/ 2442117 w 2442117"/>
              <a:gd name="connsiteY1" fmla="*/ 0 h 2096429"/>
              <a:gd name="connsiteX2" fmla="*/ 2442117 w 2442117"/>
              <a:gd name="connsiteY2" fmla="*/ 2096429 h 2096429"/>
              <a:gd name="connsiteX3" fmla="*/ 0 w 2442117"/>
              <a:gd name="connsiteY3" fmla="*/ 2096429 h 2096429"/>
              <a:gd name="connsiteX4" fmla="*/ 0 w 2442117"/>
              <a:gd name="connsiteY4" fmla="*/ 0 h 2096429"/>
              <a:gd name="connsiteX0" fmla="*/ 612508 w 2442117"/>
              <a:gd name="connsiteY0" fmla="*/ 0 h 4412690"/>
              <a:gd name="connsiteX1" fmla="*/ 2442117 w 2442117"/>
              <a:gd name="connsiteY1" fmla="*/ 2316261 h 4412690"/>
              <a:gd name="connsiteX2" fmla="*/ 2442117 w 2442117"/>
              <a:gd name="connsiteY2" fmla="*/ 4412690 h 4412690"/>
              <a:gd name="connsiteX3" fmla="*/ 0 w 2442117"/>
              <a:gd name="connsiteY3" fmla="*/ 4412690 h 4412690"/>
              <a:gd name="connsiteX4" fmla="*/ 612508 w 2442117"/>
              <a:gd name="connsiteY4" fmla="*/ 0 h 4412690"/>
              <a:gd name="connsiteX0" fmla="*/ 612508 w 2442117"/>
              <a:gd name="connsiteY0" fmla="*/ 68102 h 4480792"/>
              <a:gd name="connsiteX1" fmla="*/ 2296448 w 2442117"/>
              <a:gd name="connsiteY1" fmla="*/ 0 h 4480792"/>
              <a:gd name="connsiteX2" fmla="*/ 2442117 w 2442117"/>
              <a:gd name="connsiteY2" fmla="*/ 4480792 h 4480792"/>
              <a:gd name="connsiteX3" fmla="*/ 0 w 2442117"/>
              <a:gd name="connsiteY3" fmla="*/ 4480792 h 4480792"/>
              <a:gd name="connsiteX4" fmla="*/ 612508 w 2442117"/>
              <a:gd name="connsiteY4" fmla="*/ 68102 h 4480792"/>
              <a:gd name="connsiteX0" fmla="*/ 612508 w 2442117"/>
              <a:gd name="connsiteY0" fmla="*/ 84011 h 4496701"/>
              <a:gd name="connsiteX1" fmla="*/ 2296448 w 2442117"/>
              <a:gd name="connsiteY1" fmla="*/ 15909 h 4496701"/>
              <a:gd name="connsiteX2" fmla="*/ 2442117 w 2442117"/>
              <a:gd name="connsiteY2" fmla="*/ 4496701 h 4496701"/>
              <a:gd name="connsiteX3" fmla="*/ 0 w 2442117"/>
              <a:gd name="connsiteY3" fmla="*/ 4496701 h 4496701"/>
              <a:gd name="connsiteX4" fmla="*/ 612508 w 2442117"/>
              <a:gd name="connsiteY4" fmla="*/ 84011 h 4496701"/>
              <a:gd name="connsiteX0" fmla="*/ 612508 w 2442117"/>
              <a:gd name="connsiteY0" fmla="*/ 90474 h 4503164"/>
              <a:gd name="connsiteX1" fmla="*/ 2296448 w 2442117"/>
              <a:gd name="connsiteY1" fmla="*/ 22372 h 4503164"/>
              <a:gd name="connsiteX2" fmla="*/ 2442117 w 2442117"/>
              <a:gd name="connsiteY2" fmla="*/ 4503164 h 4503164"/>
              <a:gd name="connsiteX3" fmla="*/ 0 w 2442117"/>
              <a:gd name="connsiteY3" fmla="*/ 4503164 h 4503164"/>
              <a:gd name="connsiteX4" fmla="*/ 612508 w 2442117"/>
              <a:gd name="connsiteY4" fmla="*/ 90474 h 4503164"/>
              <a:gd name="connsiteX0" fmla="*/ 612508 w 2577012"/>
              <a:gd name="connsiteY0" fmla="*/ 90474 h 5232668"/>
              <a:gd name="connsiteX1" fmla="*/ 2296448 w 2577012"/>
              <a:gd name="connsiteY1" fmla="*/ 22372 h 5232668"/>
              <a:gd name="connsiteX2" fmla="*/ 2577012 w 2577012"/>
              <a:gd name="connsiteY2" fmla="*/ 5232668 h 5232668"/>
              <a:gd name="connsiteX3" fmla="*/ 0 w 2577012"/>
              <a:gd name="connsiteY3" fmla="*/ 4503164 h 5232668"/>
              <a:gd name="connsiteX4" fmla="*/ 612508 w 2577012"/>
              <a:gd name="connsiteY4" fmla="*/ 90474 h 5232668"/>
              <a:gd name="connsiteX0" fmla="*/ 2622274 w 4586778"/>
              <a:gd name="connsiteY0" fmla="*/ 90474 h 6116925"/>
              <a:gd name="connsiteX1" fmla="*/ 4306214 w 4586778"/>
              <a:gd name="connsiteY1" fmla="*/ 22372 h 6116925"/>
              <a:gd name="connsiteX2" fmla="*/ 4586778 w 4586778"/>
              <a:gd name="connsiteY2" fmla="*/ 5232668 h 6116925"/>
              <a:gd name="connsiteX3" fmla="*/ 0 w 4586778"/>
              <a:gd name="connsiteY3" fmla="*/ 6116925 h 6116925"/>
              <a:gd name="connsiteX4" fmla="*/ 2622274 w 4586778"/>
              <a:gd name="connsiteY4" fmla="*/ 90474 h 6116925"/>
              <a:gd name="connsiteX0" fmla="*/ 2622274 w 5404762"/>
              <a:gd name="connsiteY0" fmla="*/ 90474 h 6116925"/>
              <a:gd name="connsiteX1" fmla="*/ 4306214 w 5404762"/>
              <a:gd name="connsiteY1" fmla="*/ 22372 h 6116925"/>
              <a:gd name="connsiteX2" fmla="*/ 5404762 w 5404762"/>
              <a:gd name="connsiteY2" fmla="*/ 4145597 h 6116925"/>
              <a:gd name="connsiteX3" fmla="*/ 0 w 5404762"/>
              <a:gd name="connsiteY3" fmla="*/ 6116925 h 6116925"/>
              <a:gd name="connsiteX4" fmla="*/ 2622274 w 5404762"/>
              <a:gd name="connsiteY4" fmla="*/ 90474 h 6116925"/>
              <a:gd name="connsiteX0" fmla="*/ 2622274 w 5789140"/>
              <a:gd name="connsiteY0" fmla="*/ 90474 h 6116925"/>
              <a:gd name="connsiteX1" fmla="*/ 4306214 w 5789140"/>
              <a:gd name="connsiteY1" fmla="*/ 22372 h 6116925"/>
              <a:gd name="connsiteX2" fmla="*/ 5789140 w 5789140"/>
              <a:gd name="connsiteY2" fmla="*/ 3653318 h 6116925"/>
              <a:gd name="connsiteX3" fmla="*/ 0 w 5789140"/>
              <a:gd name="connsiteY3" fmla="*/ 6116925 h 6116925"/>
              <a:gd name="connsiteX4" fmla="*/ 2622274 w 5789140"/>
              <a:gd name="connsiteY4" fmla="*/ 90474 h 6116925"/>
              <a:gd name="connsiteX0" fmla="*/ 2622274 w 5996989"/>
              <a:gd name="connsiteY0" fmla="*/ 90474 h 6116925"/>
              <a:gd name="connsiteX1" fmla="*/ 4306214 w 5996989"/>
              <a:gd name="connsiteY1" fmla="*/ 22372 h 6116925"/>
              <a:gd name="connsiteX2" fmla="*/ 5996989 w 5996989"/>
              <a:gd name="connsiteY2" fmla="*/ 3377095 h 6116925"/>
              <a:gd name="connsiteX3" fmla="*/ 0 w 5996989"/>
              <a:gd name="connsiteY3" fmla="*/ 6116925 h 6116925"/>
              <a:gd name="connsiteX4" fmla="*/ 2622274 w 5996989"/>
              <a:gd name="connsiteY4" fmla="*/ 90474 h 6116925"/>
              <a:gd name="connsiteX0" fmla="*/ 2622274 w 5996989"/>
              <a:gd name="connsiteY0" fmla="*/ 90474 h 6116925"/>
              <a:gd name="connsiteX1" fmla="*/ 4306214 w 5996989"/>
              <a:gd name="connsiteY1" fmla="*/ 22372 h 6116925"/>
              <a:gd name="connsiteX2" fmla="*/ 5996989 w 5996989"/>
              <a:gd name="connsiteY2" fmla="*/ 3377095 h 6116925"/>
              <a:gd name="connsiteX3" fmla="*/ 3071593 w 5996989"/>
              <a:gd name="connsiteY3" fmla="*/ 4723711 h 6116925"/>
              <a:gd name="connsiteX4" fmla="*/ 0 w 5996989"/>
              <a:gd name="connsiteY4" fmla="*/ 6116925 h 6116925"/>
              <a:gd name="connsiteX5" fmla="*/ 2622274 w 5996989"/>
              <a:gd name="connsiteY5" fmla="*/ 90474 h 6116925"/>
              <a:gd name="connsiteX0" fmla="*/ 2622274 w 5996989"/>
              <a:gd name="connsiteY0" fmla="*/ 90474 h 7987913"/>
              <a:gd name="connsiteX1" fmla="*/ 4306214 w 5996989"/>
              <a:gd name="connsiteY1" fmla="*/ 22372 h 7987913"/>
              <a:gd name="connsiteX2" fmla="*/ 5996989 w 5996989"/>
              <a:gd name="connsiteY2" fmla="*/ 3377095 h 7987913"/>
              <a:gd name="connsiteX3" fmla="*/ 2513346 w 5996989"/>
              <a:gd name="connsiteY3" fmla="*/ 7987913 h 7987913"/>
              <a:gd name="connsiteX4" fmla="*/ 0 w 5996989"/>
              <a:gd name="connsiteY4" fmla="*/ 6116925 h 7987913"/>
              <a:gd name="connsiteX5" fmla="*/ 2622274 w 5996989"/>
              <a:gd name="connsiteY5" fmla="*/ 90474 h 798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6989" h="7987913">
                <a:moveTo>
                  <a:pt x="2622274" y="90474"/>
                </a:moveTo>
                <a:cubicBezTo>
                  <a:pt x="3065457" y="20751"/>
                  <a:pt x="3104941" y="-31764"/>
                  <a:pt x="4306214" y="22372"/>
                </a:cubicBezTo>
                <a:lnTo>
                  <a:pt x="5996989" y="3377095"/>
                </a:lnTo>
                <a:lnTo>
                  <a:pt x="2513346" y="7987913"/>
                </a:lnTo>
                <a:lnTo>
                  <a:pt x="0" y="6116925"/>
                </a:lnTo>
                <a:lnTo>
                  <a:pt x="2622274" y="90474"/>
                </a:lnTo>
                <a:close/>
              </a:path>
            </a:pathLst>
          </a:custGeom>
          <a:gradFill>
            <a:gsLst>
              <a:gs pos="0">
                <a:srgbClr val="FFFFFF">
                  <a:alpha val="74000"/>
                </a:srgbClr>
              </a:gs>
              <a:gs pos="3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8810" y="6024781"/>
            <a:ext cx="4011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Research Latvia</a:t>
            </a:r>
          </a:p>
        </p:txBody>
      </p:sp>
      <p:pic>
        <p:nvPicPr>
          <p:cNvPr id="3" name="Picture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2636" y="5506044"/>
            <a:ext cx="1075755" cy="45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16" y="5624084"/>
            <a:ext cx="1480349" cy="40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13271" y="6024781"/>
            <a:ext cx="2752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Zinātne</a:t>
            </a:r>
            <a:r>
              <a:rPr lang="lv-LV" sz="2400" baseline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Latvijai</a:t>
            </a:r>
            <a:endParaRPr lang="lv-LV" sz="2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28897" y="3879342"/>
            <a:ext cx="4470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5400" b="1" dirty="0">
                <a:solidFill>
                  <a:schemeClr val="bg2">
                    <a:lumMod val="50000"/>
                  </a:schemeClr>
                </a:solidFill>
              </a:rPr>
              <a:t>Paldies!</a:t>
            </a:r>
          </a:p>
        </p:txBody>
      </p:sp>
    </p:spTree>
    <p:extLst>
      <p:ext uri="{BB962C8B-B14F-4D97-AF65-F5344CB8AC3E}">
        <p14:creationId xmlns:p14="http://schemas.microsoft.com/office/powerpoint/2010/main" val="203425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620452" y="740756"/>
            <a:ext cx="2470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>
                <a:solidFill>
                  <a:schemeClr val="accent1"/>
                </a:solidFill>
                <a:latin typeface="Source Sans Pro"/>
                <a:ea typeface="Verdana" panose="020B0604030504040204" pitchFamily="34" charset="0"/>
                <a:cs typeface="Verdana" panose="020B0604030504040204" pitchFamily="34" charset="0"/>
              </a:rPr>
              <a:t>Finansējums</a:t>
            </a:r>
            <a:endParaRPr lang="en-US" sz="3200" b="1" dirty="0">
              <a:solidFill>
                <a:schemeClr val="accent1"/>
              </a:solidFill>
              <a:latin typeface="Source Sans Pro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835670" y="761543"/>
            <a:ext cx="5368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3200" b="1" dirty="0">
                <a:solidFill>
                  <a:schemeClr val="accent1"/>
                </a:solidFill>
                <a:latin typeface="Source Sans Pro"/>
                <a:ea typeface="Verdana" panose="020B0604030504040204" pitchFamily="34" charset="0"/>
                <a:cs typeface="Verdana" panose="020B0604030504040204" pitchFamily="34" charset="0"/>
              </a:rPr>
              <a:t>Pētniecības vide</a:t>
            </a:r>
            <a:endParaRPr lang="en-US" sz="3200" b="1" dirty="0">
              <a:solidFill>
                <a:schemeClr val="accent1"/>
              </a:solidFill>
              <a:latin typeface="Source Sans Pro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930719" y="3976613"/>
            <a:ext cx="5577840" cy="2150851"/>
            <a:chOff x="6786428" y="4185603"/>
            <a:chExt cx="5577840" cy="2150851"/>
          </a:xfrm>
        </p:grpSpPr>
        <p:sp>
          <p:nvSpPr>
            <p:cNvPr id="20" name="Pentagon 19"/>
            <p:cNvSpPr/>
            <p:nvPr/>
          </p:nvSpPr>
          <p:spPr bwMode="auto">
            <a:xfrm>
              <a:off x="8464907" y="4658648"/>
              <a:ext cx="2899009" cy="813540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ArchDown">
                <a:avLst/>
              </a:prstTxWarp>
            </a:bodyPr>
            <a:lstStyle/>
            <a:p>
              <a:pPr algn="ctr"/>
              <a:endParaRPr lang="lv-LV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786428" y="5626516"/>
              <a:ext cx="5577840" cy="70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 (</a:t>
              </a:r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7050 PLE</a:t>
              </a:r>
              <a:r>
                <a:rPr lang="en-GB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),</a:t>
              </a:r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 ~20</a:t>
              </a:r>
              <a:r>
                <a:rPr lang="en-GB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 % </a:t>
              </a:r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strādā uzņēmumos</a:t>
              </a:r>
            </a:p>
            <a:p>
              <a:pPr algn="ctr">
                <a:lnSpc>
                  <a:spcPct val="115000"/>
                </a:lnSpc>
              </a:pPr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(2021)</a:t>
              </a:r>
              <a:endParaRPr lang="en-US" dirty="0">
                <a:solidFill>
                  <a:srgbClr val="0308DB"/>
                </a:solidFill>
                <a:latin typeface="Source Sans Pro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477799" y="4808159"/>
              <a:ext cx="14366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3200" b="1" dirty="0">
                  <a:solidFill>
                    <a:srgbClr val="0308DB"/>
                  </a:solidFill>
                  <a:latin typeface="Source Sans Pro"/>
                </a:rPr>
                <a:t>14 200</a:t>
              </a:r>
              <a:endParaRPr lang="lv-LV" sz="3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850356" y="4742252"/>
              <a:ext cx="12506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Zinātniskie</a:t>
              </a:r>
            </a:p>
            <a:p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</a:rPr>
                <a:t>darbinieki</a:t>
              </a:r>
              <a:endParaRPr lang="lv-LV" dirty="0"/>
            </a:p>
          </p:txBody>
        </p:sp>
        <p:pic>
          <p:nvPicPr>
            <p:cNvPr id="50" name="Graphic 34" descr="Microscope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20940" y="4185603"/>
              <a:ext cx="1357051" cy="135705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365653" y="4197016"/>
            <a:ext cx="4856989" cy="1794783"/>
            <a:chOff x="840017" y="4220563"/>
            <a:chExt cx="4856989" cy="1794783"/>
          </a:xfrm>
        </p:grpSpPr>
        <p:sp>
          <p:nvSpPr>
            <p:cNvPr id="48" name="Pentagon 47"/>
            <p:cNvSpPr/>
            <p:nvPr/>
          </p:nvSpPr>
          <p:spPr bwMode="auto">
            <a:xfrm>
              <a:off x="2516851" y="4622716"/>
              <a:ext cx="2728719" cy="894832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ArchDown">
                <a:avLst/>
              </a:prstTxWarp>
            </a:bodyPr>
            <a:lstStyle/>
            <a:p>
              <a:pPr algn="ctr"/>
              <a:endParaRPr lang="lv-LV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36432" y="4823367"/>
              <a:ext cx="13596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3200" b="1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~</a:t>
              </a:r>
              <a:r>
                <a:rPr lang="en-GB" sz="3200" b="1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25% </a:t>
              </a:r>
              <a:endParaRPr lang="lv-LV" sz="3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41022" y="4746972"/>
              <a:ext cx="30559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Uzņēmumi, kuri ir</a:t>
              </a:r>
            </a:p>
            <a:p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Aktīvi inovācijas</a:t>
              </a:r>
              <a:endParaRPr lang="en-GB" dirty="0">
                <a:solidFill>
                  <a:srgbClr val="0308DB"/>
                </a:solidFill>
                <a:latin typeface="Source Sans Pro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 flipH="1">
              <a:off x="840017" y="4220563"/>
              <a:ext cx="1801005" cy="1794783"/>
              <a:chOff x="3124791" y="4252662"/>
              <a:chExt cx="2273594" cy="2265739"/>
            </a:xfrm>
          </p:grpSpPr>
          <p:sp>
            <p:nvSpPr>
              <p:cNvPr id="27" name="Donut 26"/>
              <p:cNvSpPr/>
              <p:nvPr/>
            </p:nvSpPr>
            <p:spPr bwMode="auto">
              <a:xfrm>
                <a:off x="3132646" y="4252662"/>
                <a:ext cx="2265739" cy="2265739"/>
              </a:xfrm>
              <a:prstGeom prst="donut">
                <a:avLst>
                  <a:gd name="adj" fmla="val 18139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ArchDown">
                  <a:avLst/>
                </a:prstTxWarp>
              </a:bodyPr>
              <a:lstStyle/>
              <a:p>
                <a:pPr algn="ctr"/>
                <a:endParaRPr lang="lv-LV" dirty="0"/>
              </a:p>
            </p:txBody>
          </p:sp>
          <p:sp>
            <p:nvSpPr>
              <p:cNvPr id="2" name="Block Arc 1"/>
              <p:cNvSpPr/>
              <p:nvPr/>
            </p:nvSpPr>
            <p:spPr bwMode="auto">
              <a:xfrm>
                <a:off x="3124791" y="4252662"/>
                <a:ext cx="2263160" cy="2192400"/>
              </a:xfrm>
              <a:prstGeom prst="blockArc">
                <a:avLst>
                  <a:gd name="adj1" fmla="val 16302080"/>
                  <a:gd name="adj2" fmla="val 21536198"/>
                  <a:gd name="adj3" fmla="val 17830"/>
                </a:avLst>
              </a:prstGeom>
              <a:solidFill>
                <a:schemeClr val="accent4"/>
              </a:solidFill>
              <a:ln w="38100">
                <a:solidFill>
                  <a:schemeClr val="accent4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ArchDown">
                  <a:avLst>
                    <a:gd name="adj" fmla="val 2185385"/>
                  </a:avLst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733274" y="1710906"/>
            <a:ext cx="5558607" cy="1837792"/>
            <a:chOff x="196561" y="1751744"/>
            <a:chExt cx="5558607" cy="1837792"/>
          </a:xfrm>
        </p:grpSpPr>
        <p:sp>
          <p:nvSpPr>
            <p:cNvPr id="8" name="TextBox 7"/>
            <p:cNvSpPr txBox="1"/>
            <p:nvPr/>
          </p:nvSpPr>
          <p:spPr>
            <a:xfrm>
              <a:off x="196561" y="3198147"/>
              <a:ext cx="5558607" cy="39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21</a:t>
              </a:r>
              <a:r>
                <a:rPr lang="en-GB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, 0.</a:t>
              </a:r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71</a:t>
              </a:r>
              <a:r>
                <a:rPr lang="en-GB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%</a:t>
              </a:r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 no IKP tika ieguldīts pētniecībā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18" y="1751744"/>
              <a:ext cx="1438615" cy="1438615"/>
            </a:xfrm>
            <a:prstGeom prst="rect">
              <a:avLst/>
            </a:prstGeom>
          </p:spPr>
        </p:pic>
        <p:sp>
          <p:nvSpPr>
            <p:cNvPr id="22" name="Pentagon 21"/>
            <p:cNvSpPr/>
            <p:nvPr/>
          </p:nvSpPr>
          <p:spPr bwMode="auto">
            <a:xfrm>
              <a:off x="2116050" y="2266203"/>
              <a:ext cx="2899009" cy="813540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ArchDown">
                <a:avLst/>
              </a:prstTxWarp>
            </a:bodyPr>
            <a:lstStyle/>
            <a:p>
              <a:pPr algn="ctr"/>
              <a:endParaRPr lang="lv-LV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90831" y="2303433"/>
              <a:ext cx="25276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v-LV" sz="4000" b="1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232</a:t>
              </a:r>
              <a:r>
                <a:rPr lang="en-US" sz="3200" b="1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lv-LV" sz="2400" b="1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M EUR </a:t>
              </a:r>
              <a:endParaRPr lang="en-GB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22642" y="1694652"/>
            <a:ext cx="4586547" cy="2486471"/>
            <a:chOff x="7292151" y="1740163"/>
            <a:chExt cx="4586547" cy="2486471"/>
          </a:xfrm>
        </p:grpSpPr>
        <p:sp>
          <p:nvSpPr>
            <p:cNvPr id="12" name="TextBox 11"/>
            <p:cNvSpPr txBox="1"/>
            <p:nvPr/>
          </p:nvSpPr>
          <p:spPr>
            <a:xfrm>
              <a:off x="7292151" y="3198147"/>
              <a:ext cx="4586547" cy="1028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t.sk. </a:t>
              </a:r>
              <a:r>
                <a:rPr lang="en-GB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lang="en-GB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lv-LV" dirty="0">
                  <a:solidFill>
                    <a:srgbClr val="0308DB"/>
                  </a:solidFill>
                  <a:latin typeface="Source Sans Pro"/>
                  <a:ea typeface="Verdana" panose="020B0604030504040204" pitchFamily="34" charset="0"/>
                  <a:cs typeface="Verdana" panose="020B0604030504040204" pitchFamily="34" charset="0"/>
                </a:rPr>
                <a:t>kuras finansētas no valsts budžeta līdzekļiem</a:t>
              </a:r>
            </a:p>
            <a:p>
              <a:pPr algn="ctr">
                <a:lnSpc>
                  <a:spcPct val="115000"/>
                </a:lnSpc>
              </a:pPr>
              <a:endParaRPr lang="lv-LV" dirty="0">
                <a:solidFill>
                  <a:srgbClr val="0308DB"/>
                </a:solidFill>
                <a:latin typeface="Source Sans Pro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518435" y="2266203"/>
              <a:ext cx="2899009" cy="898991"/>
              <a:chOff x="8081632" y="1890946"/>
              <a:chExt cx="2899009" cy="898991"/>
            </a:xfrm>
          </p:grpSpPr>
          <p:sp>
            <p:nvSpPr>
              <p:cNvPr id="24" name="Pentagon 23"/>
              <p:cNvSpPr/>
              <p:nvPr/>
            </p:nvSpPr>
            <p:spPr bwMode="auto">
              <a:xfrm>
                <a:off x="8081632" y="1890946"/>
                <a:ext cx="2899009" cy="813540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ArchDown">
                  <a:avLst/>
                </a:prstTxWarp>
              </a:bodyPr>
              <a:lstStyle/>
              <a:p>
                <a:pPr algn="ctr"/>
                <a:endParaRPr lang="lv-LV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504756" y="1918929"/>
                <a:ext cx="813044" cy="8710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39575">
                  <a:lnSpc>
                    <a:spcPct val="115000"/>
                  </a:lnSpc>
                  <a:defRPr/>
                </a:pPr>
                <a:r>
                  <a:rPr lang="lv-LV" sz="4400" b="1" dirty="0">
                    <a:solidFill>
                      <a:srgbClr val="0308DB"/>
                    </a:solidFill>
                    <a:latin typeface="Source Sans Pro"/>
                    <a:ea typeface="Verdana" panose="020B0604030504040204" pitchFamily="34" charset="0"/>
                    <a:cs typeface="Verdana" panose="020B0604030504040204" pitchFamily="34" charset="0"/>
                  </a:rPr>
                  <a:t>64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247503" y="2006757"/>
                <a:ext cx="134043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39575">
                  <a:defRPr/>
                </a:pPr>
                <a:r>
                  <a:rPr lang="lv-LV" dirty="0">
                    <a:solidFill>
                      <a:srgbClr val="0308DB"/>
                    </a:solidFill>
                    <a:latin typeface="Source Sans Pro"/>
                    <a:ea typeface="Verdana" panose="020B0604030504040204" pitchFamily="34" charset="0"/>
                    <a:cs typeface="Verdana" panose="020B0604030504040204" pitchFamily="34" charset="0"/>
                  </a:rPr>
                  <a:t>Zinātniskās </a:t>
                </a:r>
              </a:p>
              <a:p>
                <a:pPr defTabSz="939575">
                  <a:defRPr/>
                </a:pPr>
                <a:r>
                  <a:rPr lang="lv-LV" dirty="0">
                    <a:solidFill>
                      <a:srgbClr val="0308DB"/>
                    </a:solidFill>
                    <a:latin typeface="Source Sans Pro"/>
                    <a:ea typeface="Verdana" panose="020B0604030504040204" pitchFamily="34" charset="0"/>
                    <a:cs typeface="Verdana" panose="020B0604030504040204" pitchFamily="34" charset="0"/>
                  </a:rPr>
                  <a:t>institūcijas</a:t>
                </a:r>
              </a:p>
            </p:txBody>
          </p:sp>
        </p:grpSp>
        <p:pic>
          <p:nvPicPr>
            <p:cNvPr id="28" name="Graphic 33" descr="Flask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37148" y="1740163"/>
              <a:ext cx="1441508" cy="1441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1970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810000" y="2971800"/>
            <a:ext cx="2292835" cy="1145592"/>
            <a:chOff x="3224688" y="2272669"/>
            <a:chExt cx="5742617" cy="2869243"/>
          </a:xfrm>
          <a:solidFill>
            <a:srgbClr val="637C90">
              <a:alpha val="40000"/>
            </a:srgbClr>
          </a:solidFill>
        </p:grpSpPr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3224688" y="2272669"/>
              <a:ext cx="5742617" cy="2869242"/>
            </a:xfrm>
            <a:custGeom>
              <a:avLst/>
              <a:gdLst>
                <a:gd name="T0" fmla="*/ 587 w 587"/>
                <a:gd name="T1" fmla="*/ 293 h 293"/>
                <a:gd name="T2" fmla="*/ 293 w 587"/>
                <a:gd name="T3" fmla="*/ 0 h 293"/>
                <a:gd name="T4" fmla="*/ 0 w 587"/>
                <a:gd name="T5" fmla="*/ 293 h 293"/>
                <a:gd name="T6" fmla="*/ 587 w 587"/>
                <a:gd name="T7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293">
                  <a:moveTo>
                    <a:pt x="587" y="293"/>
                  </a:moveTo>
                  <a:cubicBezTo>
                    <a:pt x="587" y="131"/>
                    <a:pt x="455" y="0"/>
                    <a:pt x="293" y="0"/>
                  </a:cubicBezTo>
                  <a:cubicBezTo>
                    <a:pt x="132" y="0"/>
                    <a:pt x="0" y="131"/>
                    <a:pt x="0" y="293"/>
                  </a:cubicBezTo>
                  <a:lnTo>
                    <a:pt x="587" y="293"/>
                  </a:lnTo>
                  <a:close/>
                </a:path>
              </a:pathLst>
            </a:custGeom>
            <a:solidFill>
              <a:srgbClr val="543378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4537412" y="3584448"/>
              <a:ext cx="3117176" cy="1557464"/>
            </a:xfrm>
            <a:custGeom>
              <a:avLst/>
              <a:gdLst>
                <a:gd name="T0" fmla="*/ 587 w 587"/>
                <a:gd name="T1" fmla="*/ 293 h 293"/>
                <a:gd name="T2" fmla="*/ 293 w 587"/>
                <a:gd name="T3" fmla="*/ 0 h 293"/>
                <a:gd name="T4" fmla="*/ 0 w 587"/>
                <a:gd name="T5" fmla="*/ 293 h 293"/>
                <a:gd name="T6" fmla="*/ 587 w 587"/>
                <a:gd name="T7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293">
                  <a:moveTo>
                    <a:pt x="587" y="293"/>
                  </a:moveTo>
                  <a:cubicBezTo>
                    <a:pt x="587" y="131"/>
                    <a:pt x="455" y="0"/>
                    <a:pt x="293" y="0"/>
                  </a:cubicBezTo>
                  <a:cubicBezTo>
                    <a:pt x="132" y="0"/>
                    <a:pt x="0" y="131"/>
                    <a:pt x="0" y="293"/>
                  </a:cubicBezTo>
                  <a:lnTo>
                    <a:pt x="587" y="293"/>
                  </a:lnTo>
                  <a:close/>
                </a:path>
              </a:pathLst>
            </a:custGeom>
            <a:solidFill>
              <a:srgbClr val="FFC000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530424" y="5088365"/>
            <a:ext cx="2820071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300" b="0" i="0" u="none" strike="noStrike" kern="1200" cap="none" spc="0" normalizeH="0" baseline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ea typeface="Roboto Light" panose="02000000000000000000" pitchFamily="2" charset="0"/>
                <a:cs typeface="Verdana"/>
                <a:sym typeface="Arial"/>
              </a:rPr>
              <a:t>Spēcīgas sasaistes starp akadēmisko vidi un uzņēmējdarbības sektoru</a:t>
            </a:r>
            <a:endParaRPr kumimoji="0" lang="en-US" sz="13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Md TL" panose="020B0502020204020303" pitchFamily="34" charset="0"/>
              <a:ea typeface="Roboto Light" panose="02000000000000000000" pitchFamily="2" charset="0"/>
              <a:cs typeface="Verdana"/>
              <a:sym typeface="Arial"/>
            </a:endParaRPr>
          </a:p>
        </p:txBody>
      </p:sp>
      <p:sp>
        <p:nvSpPr>
          <p:cNvPr id="33" name="Freeform 26"/>
          <p:cNvSpPr>
            <a:spLocks/>
          </p:cNvSpPr>
          <p:nvPr/>
        </p:nvSpPr>
        <p:spPr bwMode="auto">
          <a:xfrm>
            <a:off x="841092" y="2971800"/>
            <a:ext cx="2292835" cy="1145592"/>
          </a:xfrm>
          <a:custGeom>
            <a:avLst/>
            <a:gdLst>
              <a:gd name="T0" fmla="*/ 587 w 587"/>
              <a:gd name="T1" fmla="*/ 293 h 293"/>
              <a:gd name="T2" fmla="*/ 293 w 587"/>
              <a:gd name="T3" fmla="*/ 0 h 293"/>
              <a:gd name="T4" fmla="*/ 0 w 587"/>
              <a:gd name="T5" fmla="*/ 293 h 293"/>
              <a:gd name="T6" fmla="*/ 587 w 587"/>
              <a:gd name="T7" fmla="*/ 29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7" h="293">
                <a:moveTo>
                  <a:pt x="587" y="293"/>
                </a:moveTo>
                <a:cubicBezTo>
                  <a:pt x="587" y="131"/>
                  <a:pt x="455" y="0"/>
                  <a:pt x="293" y="0"/>
                </a:cubicBezTo>
                <a:cubicBezTo>
                  <a:pt x="132" y="0"/>
                  <a:pt x="0" y="131"/>
                  <a:pt x="0" y="293"/>
                </a:cubicBezTo>
                <a:lnTo>
                  <a:pt x="587" y="293"/>
                </a:lnTo>
                <a:close/>
              </a:path>
            </a:pathLst>
          </a:custGeom>
          <a:solidFill>
            <a:srgbClr val="543378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7867" y="5091898"/>
            <a:ext cx="2743200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300" b="0" i="0" u="none" strike="noStrike" kern="1200" cap="none" spc="0" normalizeH="0" baseline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ea typeface="Roboto Light" panose="02000000000000000000" pitchFamily="2" charset="0"/>
                <a:cs typeface="Verdana"/>
                <a:sym typeface="Arial"/>
              </a:rPr>
              <a:t>Rezultātu orientēta pieeja.</a:t>
            </a:r>
            <a:endParaRPr kumimoji="0" lang="en-US" sz="1300" b="0" i="0" u="none" strike="noStrike" kern="1200" cap="none" spc="0" normalizeH="0" baseline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ea typeface="Roboto Light" panose="02000000000000000000" pitchFamily="2" charset="0"/>
              <a:cs typeface="Verdan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300" b="0" i="0" u="none" strike="noStrike" kern="1200" cap="none" spc="0" normalizeH="0" baseline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ea typeface="Roboto Light" panose="02000000000000000000" pitchFamily="2" charset="0"/>
                <a:cs typeface="Verdana"/>
                <a:sym typeface="Arial"/>
              </a:rPr>
              <a:t>Panākumi balstīti uz starptautisko sadarbību</a:t>
            </a:r>
            <a:r>
              <a:rPr lang="en-US" sz="1300" dirty="0">
                <a:solidFill>
                  <a:srgbClr val="0308DB"/>
                </a:solidFill>
                <a:latin typeface="Futura Md TL" panose="020B0502020204020303" pitchFamily="34" charset="0"/>
                <a:ea typeface="Roboto Light" panose="02000000000000000000" pitchFamily="2" charset="0"/>
                <a:cs typeface="Verdana"/>
                <a:sym typeface="Arial"/>
              </a:rPr>
              <a:t>.</a:t>
            </a:r>
            <a:endParaRPr kumimoji="0" lang="en-US" sz="1300" b="0" i="0" u="none" strike="noStrike" kern="1200" cap="none" spc="0" normalizeH="0" baseline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ea typeface="Roboto Light" panose="02000000000000000000" pitchFamily="2" charset="0"/>
              <a:cs typeface="Verdana"/>
              <a:sym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530232" y="2971800"/>
            <a:ext cx="2292835" cy="1145592"/>
            <a:chOff x="3224688" y="2272669"/>
            <a:chExt cx="5742617" cy="2869244"/>
          </a:xfrm>
          <a:solidFill>
            <a:srgbClr val="637C90">
              <a:alpha val="40000"/>
            </a:srgbClr>
          </a:solidFill>
        </p:grpSpPr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3224688" y="2272669"/>
              <a:ext cx="5742617" cy="2869242"/>
            </a:xfrm>
            <a:custGeom>
              <a:avLst/>
              <a:gdLst>
                <a:gd name="T0" fmla="*/ 587 w 587"/>
                <a:gd name="T1" fmla="*/ 293 h 293"/>
                <a:gd name="T2" fmla="*/ 293 w 587"/>
                <a:gd name="T3" fmla="*/ 0 h 293"/>
                <a:gd name="T4" fmla="*/ 0 w 587"/>
                <a:gd name="T5" fmla="*/ 293 h 293"/>
                <a:gd name="T6" fmla="*/ 587 w 587"/>
                <a:gd name="T7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293">
                  <a:moveTo>
                    <a:pt x="587" y="293"/>
                  </a:moveTo>
                  <a:cubicBezTo>
                    <a:pt x="587" y="131"/>
                    <a:pt x="455" y="0"/>
                    <a:pt x="293" y="0"/>
                  </a:cubicBezTo>
                  <a:cubicBezTo>
                    <a:pt x="132" y="0"/>
                    <a:pt x="0" y="131"/>
                    <a:pt x="0" y="293"/>
                  </a:cubicBezTo>
                  <a:lnTo>
                    <a:pt x="587" y="293"/>
                  </a:lnTo>
                  <a:close/>
                </a:path>
              </a:pathLst>
            </a:custGeom>
            <a:solidFill>
              <a:srgbClr val="543378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endParaRPr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auto">
            <a:xfrm>
              <a:off x="4993481" y="4040188"/>
              <a:ext cx="2205038" cy="1101725"/>
            </a:xfrm>
            <a:custGeom>
              <a:avLst/>
              <a:gdLst>
                <a:gd name="T0" fmla="*/ 587 w 587"/>
                <a:gd name="T1" fmla="*/ 293 h 293"/>
                <a:gd name="T2" fmla="*/ 293 w 587"/>
                <a:gd name="T3" fmla="*/ 0 h 293"/>
                <a:gd name="T4" fmla="*/ 0 w 587"/>
                <a:gd name="T5" fmla="*/ 293 h 293"/>
                <a:gd name="T6" fmla="*/ 587 w 587"/>
                <a:gd name="T7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293">
                  <a:moveTo>
                    <a:pt x="587" y="293"/>
                  </a:moveTo>
                  <a:cubicBezTo>
                    <a:pt x="587" y="131"/>
                    <a:pt x="455" y="0"/>
                    <a:pt x="293" y="0"/>
                  </a:cubicBezTo>
                  <a:cubicBezTo>
                    <a:pt x="132" y="0"/>
                    <a:pt x="0" y="131"/>
                    <a:pt x="0" y="293"/>
                  </a:cubicBezTo>
                  <a:lnTo>
                    <a:pt x="587" y="29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589925" y="5111810"/>
            <a:ext cx="2286691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lv-LV" sz="1300" b="0" i="0" u="none" strike="noStrike" kern="1200" cap="none" spc="0" normalizeH="0" baseline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ea typeface="Roboto Light" panose="02000000000000000000" pitchFamily="2" charset="0"/>
                <a:cs typeface="Verdana"/>
                <a:sym typeface="Arial"/>
              </a:rPr>
              <a:t>Izkliedēta izcilība. Izaicinājums tālākai izaugsmei.</a:t>
            </a:r>
            <a:endParaRPr kumimoji="0" lang="en-US" sz="13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Md TL" panose="020B0502020204020303" pitchFamily="34" charset="0"/>
              <a:ea typeface="Roboto Light" panose="02000000000000000000" pitchFamily="2" charset="0"/>
              <a:cs typeface="Verdana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250464" y="2971800"/>
            <a:ext cx="2292835" cy="1145592"/>
            <a:chOff x="3224688" y="2272669"/>
            <a:chExt cx="5742617" cy="2869242"/>
          </a:xfrm>
          <a:solidFill>
            <a:srgbClr val="637C90">
              <a:alpha val="40000"/>
            </a:srgbClr>
          </a:solidFill>
        </p:grpSpPr>
        <p:sp>
          <p:nvSpPr>
            <p:cNvPr id="40" name="Freeform 26"/>
            <p:cNvSpPr>
              <a:spLocks/>
            </p:cNvSpPr>
            <p:nvPr/>
          </p:nvSpPr>
          <p:spPr bwMode="auto">
            <a:xfrm>
              <a:off x="3224688" y="2272669"/>
              <a:ext cx="5742617" cy="2869242"/>
            </a:xfrm>
            <a:custGeom>
              <a:avLst/>
              <a:gdLst>
                <a:gd name="T0" fmla="*/ 587 w 587"/>
                <a:gd name="T1" fmla="*/ 293 h 293"/>
                <a:gd name="T2" fmla="*/ 293 w 587"/>
                <a:gd name="T3" fmla="*/ 0 h 293"/>
                <a:gd name="T4" fmla="*/ 0 w 587"/>
                <a:gd name="T5" fmla="*/ 293 h 293"/>
                <a:gd name="T6" fmla="*/ 587 w 587"/>
                <a:gd name="T7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293">
                  <a:moveTo>
                    <a:pt x="587" y="293"/>
                  </a:moveTo>
                  <a:cubicBezTo>
                    <a:pt x="587" y="131"/>
                    <a:pt x="455" y="0"/>
                    <a:pt x="293" y="0"/>
                  </a:cubicBezTo>
                  <a:cubicBezTo>
                    <a:pt x="132" y="0"/>
                    <a:pt x="0" y="131"/>
                    <a:pt x="0" y="293"/>
                  </a:cubicBezTo>
                  <a:lnTo>
                    <a:pt x="587" y="293"/>
                  </a:lnTo>
                  <a:close/>
                </a:path>
              </a:pathLst>
            </a:custGeom>
            <a:solidFill>
              <a:srgbClr val="543378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endParaRPr>
            </a:p>
          </p:txBody>
        </p:sp>
        <p:sp>
          <p:nvSpPr>
            <p:cNvPr id="41" name="Freeform 26"/>
            <p:cNvSpPr>
              <a:spLocks/>
            </p:cNvSpPr>
            <p:nvPr/>
          </p:nvSpPr>
          <p:spPr bwMode="auto">
            <a:xfrm>
              <a:off x="3622356" y="2670048"/>
              <a:ext cx="4947286" cy="2471863"/>
            </a:xfrm>
            <a:custGeom>
              <a:avLst/>
              <a:gdLst>
                <a:gd name="T0" fmla="*/ 587 w 587"/>
                <a:gd name="T1" fmla="*/ 293 h 293"/>
                <a:gd name="T2" fmla="*/ 293 w 587"/>
                <a:gd name="T3" fmla="*/ 0 h 293"/>
                <a:gd name="T4" fmla="*/ 0 w 587"/>
                <a:gd name="T5" fmla="*/ 293 h 293"/>
                <a:gd name="T6" fmla="*/ 587 w 587"/>
                <a:gd name="T7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293">
                  <a:moveTo>
                    <a:pt x="587" y="293"/>
                  </a:moveTo>
                  <a:cubicBezTo>
                    <a:pt x="587" y="131"/>
                    <a:pt x="455" y="0"/>
                    <a:pt x="293" y="0"/>
                  </a:cubicBezTo>
                  <a:cubicBezTo>
                    <a:pt x="132" y="0"/>
                    <a:pt x="0" y="131"/>
                    <a:pt x="0" y="293"/>
                  </a:cubicBezTo>
                  <a:lnTo>
                    <a:pt x="587" y="293"/>
                  </a:lnTo>
                  <a:close/>
                </a:path>
              </a:pathLst>
            </a:custGeom>
            <a:solidFill>
              <a:srgbClr val="FFC000">
                <a:alpha val="7882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120660" y="5088365"/>
            <a:ext cx="2642486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300" b="0" i="0" u="none" strike="noStrike" kern="1200" cap="none" spc="0" normalizeH="0" baseline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ea typeface="Roboto Light" panose="02000000000000000000" pitchFamily="2" charset="0"/>
                <a:cs typeface="Verdana"/>
                <a:sym typeface="Arial"/>
              </a:rPr>
              <a:t>Vidējā līmeņa straujš pieaugums. Talantu piesaistes izaicinājumi</a:t>
            </a:r>
            <a:endParaRPr kumimoji="0" lang="en-US" sz="1300" b="0" i="0" u="none" strike="noStrike" kern="1200" cap="none" spc="0" normalizeH="0" baseline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ea typeface="Roboto Light" panose="02000000000000000000" pitchFamily="2" charset="0"/>
              <a:cs typeface="Verdana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33565" y="4171386"/>
            <a:ext cx="2501571" cy="685099"/>
          </a:xfrm>
          <a:prstGeom prst="roundRect">
            <a:avLst/>
          </a:prstGeom>
          <a:solidFill>
            <a:srgbClr val="030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TL" panose="020B0502020204020303" pitchFamily="34" charset="0"/>
                <a:cs typeface="Verdana"/>
                <a:sym typeface="Arial"/>
              </a:rPr>
              <a:t>Pārvaldība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TL" panose="020B0502020204020303" pitchFamily="34" charset="0"/>
              <a:cs typeface="Verdana"/>
              <a:sym typeface="Arial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723542" y="4160489"/>
            <a:ext cx="2501571" cy="730615"/>
          </a:xfrm>
          <a:prstGeom prst="roundRect">
            <a:avLst/>
          </a:prstGeom>
          <a:solidFill>
            <a:srgbClr val="030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lv-LV" sz="1400" kern="0" dirty="0">
                <a:solidFill>
                  <a:srgbClr val="FFFFFF"/>
                </a:solidFill>
                <a:latin typeface="Futura Md TL" panose="020B0502020204020303" pitchFamily="34" charset="0"/>
                <a:cs typeface="Verdana"/>
                <a:sym typeface="Arial"/>
              </a:rPr>
              <a:t>Ietekme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TL" panose="020B0502020204020303" pitchFamily="34" charset="0"/>
              <a:cs typeface="Verdana"/>
              <a:sym typeface="Arial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41833" y="4158849"/>
            <a:ext cx="2292833" cy="730615"/>
          </a:xfrm>
          <a:prstGeom prst="roundRect">
            <a:avLst/>
          </a:prstGeom>
          <a:solidFill>
            <a:srgbClr val="030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TL" panose="020B0502020204020303" pitchFamily="34" charset="0"/>
                <a:cs typeface="Verdana"/>
                <a:sym typeface="Arial"/>
              </a:rPr>
              <a:t>Zinātniskā izcilība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TL" panose="020B0502020204020303" pitchFamily="34" charset="0"/>
              <a:cs typeface="Verdana"/>
              <a:sym typeface="Arial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257995" y="4170124"/>
            <a:ext cx="2285304" cy="694182"/>
          </a:xfrm>
          <a:prstGeom prst="roundRect">
            <a:avLst/>
          </a:prstGeom>
          <a:solidFill>
            <a:srgbClr val="030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TL" panose="020B0502020204020303" pitchFamily="34" charset="0"/>
                <a:cs typeface="Verdana"/>
                <a:sym typeface="Arial"/>
              </a:rPr>
              <a:t>Personiskā efektivitāte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TL" panose="020B0502020204020303" pitchFamily="34" charset="0"/>
              <a:cs typeface="Verdana"/>
              <a:sym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71708" y="522536"/>
            <a:ext cx="10921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rPr>
              <a:t>Galvenās izmaiņas un vīzija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49" name="Freeform 26">
            <a:extLst>
              <a:ext uri="{FF2B5EF4-FFF2-40B4-BE49-F238E27FC236}">
                <a16:creationId xmlns:a16="http://schemas.microsoft.com/office/drawing/2014/main" id="{2B3AE93F-3E41-4092-A660-19E8CAFE8835}"/>
              </a:ext>
            </a:extLst>
          </p:cNvPr>
          <p:cNvSpPr>
            <a:spLocks/>
          </p:cNvSpPr>
          <p:nvPr/>
        </p:nvSpPr>
        <p:spPr bwMode="auto">
          <a:xfrm>
            <a:off x="1180403" y="3303092"/>
            <a:ext cx="1607897" cy="803369"/>
          </a:xfrm>
          <a:custGeom>
            <a:avLst/>
            <a:gdLst>
              <a:gd name="T0" fmla="*/ 587 w 587"/>
              <a:gd name="T1" fmla="*/ 293 h 293"/>
              <a:gd name="T2" fmla="*/ 293 w 587"/>
              <a:gd name="T3" fmla="*/ 0 h 293"/>
              <a:gd name="T4" fmla="*/ 0 w 587"/>
              <a:gd name="T5" fmla="*/ 293 h 293"/>
              <a:gd name="T6" fmla="*/ 587 w 587"/>
              <a:gd name="T7" fmla="*/ 29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7" h="293">
                <a:moveTo>
                  <a:pt x="587" y="293"/>
                </a:moveTo>
                <a:cubicBezTo>
                  <a:pt x="587" y="131"/>
                  <a:pt x="455" y="0"/>
                  <a:pt x="293" y="0"/>
                </a:cubicBezTo>
                <a:cubicBezTo>
                  <a:pt x="132" y="0"/>
                  <a:pt x="0" y="131"/>
                  <a:pt x="0" y="293"/>
                </a:cubicBezTo>
                <a:lnTo>
                  <a:pt x="587" y="293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TL" panose="020B0502020204020303" pitchFamily="34" charset="0"/>
              <a:cs typeface="Verdana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AB8E20-99C8-D6C2-1946-71538160B21E}"/>
              </a:ext>
            </a:extLst>
          </p:cNvPr>
          <p:cNvSpPr/>
          <p:nvPr/>
        </p:nvSpPr>
        <p:spPr>
          <a:xfrm>
            <a:off x="807766" y="1381397"/>
            <a:ext cx="1104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000" b="1" i="0" u="none" strike="noStrike" kern="0" cap="none" spc="0" normalizeH="0" baseline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rPr>
              <a:t>Zināšanu sabiedrības veidošana caur augstāko </a:t>
            </a:r>
            <a:r>
              <a:rPr kumimoji="0" lang="lv-LV" sz="2000" b="1" i="0" u="none" strike="noStrike" kern="0" cap="none" spc="0" normalizeH="0" baseline="0" dirty="0" err="1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rPr>
              <a:t>izglītibu</a:t>
            </a:r>
            <a:r>
              <a:rPr kumimoji="0" lang="lv-LV" sz="2000" b="1" i="0" u="none" strike="noStrike" kern="0" cap="none" spc="0" normalizeH="0" baseline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rPr>
              <a:t> un zinātni.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lv-LV" sz="2000" b="1" kern="0" dirty="0">
              <a:solidFill>
                <a:srgbClr val="0308DB"/>
              </a:solidFill>
              <a:latin typeface="Futura Md TL" panose="020B05020202040203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000" b="1" i="0" u="none" strike="noStrike" kern="0" cap="none" spc="0" normalizeH="0" baseline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rPr>
              <a:t>Galvenās izmaiņas pēdējo gadu laikā</a:t>
            </a:r>
            <a:endParaRPr kumimoji="0" lang="en-US" sz="2000" b="1" i="0" u="none" strike="noStrike" kern="0" cap="none" spc="0" normalizeH="0" baseline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4140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71708" y="522536"/>
            <a:ext cx="10921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rPr>
              <a:t>Galvenās prioritātes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86DB0B-2909-4C74-AA49-F6723C406EB7}"/>
              </a:ext>
            </a:extLst>
          </p:cNvPr>
          <p:cNvSpPr txBox="1"/>
          <p:nvPr/>
        </p:nvSpPr>
        <p:spPr>
          <a:xfrm>
            <a:off x="11753636" y="6458122"/>
            <a:ext cx="276038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lv-LV" sz="1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4" name="Arrow: Chevron 15">
            <a:extLst>
              <a:ext uri="{FF2B5EF4-FFF2-40B4-BE49-F238E27FC236}">
                <a16:creationId xmlns:a16="http://schemas.microsoft.com/office/drawing/2014/main" id="{8DA4E5EE-08C4-4625-B4C4-B4013850FE14}"/>
              </a:ext>
            </a:extLst>
          </p:cNvPr>
          <p:cNvSpPr/>
          <p:nvPr/>
        </p:nvSpPr>
        <p:spPr>
          <a:xfrm>
            <a:off x="1233873" y="2988093"/>
            <a:ext cx="266330" cy="266330"/>
          </a:xfrm>
          <a:prstGeom prst="chevron">
            <a:avLst/>
          </a:prstGeom>
          <a:solidFill>
            <a:srgbClr val="0308D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lv-LV" sz="1400" b="0" i="0" u="none" strike="noStrike" kern="0" cap="none" spc="0" normalizeH="0" baseline="0" noProof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F83B1723-416C-4962-807D-84DAA3DFBC89}"/>
              </a:ext>
            </a:extLst>
          </p:cNvPr>
          <p:cNvSpPr txBox="1">
            <a:spLocks/>
          </p:cNvSpPr>
          <p:nvPr/>
        </p:nvSpPr>
        <p:spPr>
          <a:xfrm>
            <a:off x="1801133" y="1267928"/>
            <a:ext cx="9588336" cy="466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lv-LV" sz="24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lv-LV" sz="16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240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IZCILA, PASAULES LĪMEŅA ZINĀTNE UN INOVĀCIJAS</a:t>
            </a:r>
            <a:br>
              <a:rPr lang="lv-LV" sz="240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lv-LV" sz="60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20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Zinātne Latvijas viedās specializācijas ietvaros rada augstākās </a:t>
            </a:r>
            <a:br>
              <a:rPr lang="lv-LV" sz="20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20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pievienotās vērtības produktus, tehnoloģijas un pakalpojumus</a:t>
            </a:r>
            <a:br>
              <a:rPr lang="lv-LV" sz="24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lv-LV" sz="8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lv-LV" sz="6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20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Augsto tehnoloģiju eksporta veicināšana</a:t>
            </a:r>
            <a:br>
              <a:rPr lang="lv-LV" sz="24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lv-LV" sz="8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lv-LV" sz="6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20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Kritiskās masas nodrošināšana zinātnē, kas sniedz ieguldīju sabiedrības izaicinājumu risināšanā ar pilna cikla inovācijas sistēmu no fundamentālās zinātnes līdz </a:t>
            </a:r>
            <a:r>
              <a:rPr lang="lv-LV" sz="2000" b="0" kern="0" dirty="0" err="1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komercializācijai</a:t>
            </a:r>
            <a:br>
              <a:rPr lang="lv-LV" sz="2400" b="0" kern="0" dirty="0">
                <a:solidFill>
                  <a:srgbClr val="0308D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2400" b="0" kern="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endParaRPr lang="lv-LV" sz="2400" b="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lv-LV" sz="2400" b="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lv-LV" sz="2400" b="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2400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Valdības deklarācijas mērķis:</a:t>
            </a:r>
          </a:p>
          <a:p>
            <a:r>
              <a:rPr lang="lv-LV" sz="2400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1,5 % P&amp;A no IKP, t.sk. 0,5 % IKP no valsts budžeta</a:t>
            </a:r>
          </a:p>
        </p:txBody>
      </p:sp>
      <p:sp>
        <p:nvSpPr>
          <p:cNvPr id="26" name="Arrow: Chevron 14">
            <a:extLst>
              <a:ext uri="{FF2B5EF4-FFF2-40B4-BE49-F238E27FC236}">
                <a16:creationId xmlns:a16="http://schemas.microsoft.com/office/drawing/2014/main" id="{ECDCB5C9-106A-49E9-9752-ADD43DA1387D}"/>
              </a:ext>
            </a:extLst>
          </p:cNvPr>
          <p:cNvSpPr/>
          <p:nvPr/>
        </p:nvSpPr>
        <p:spPr>
          <a:xfrm>
            <a:off x="1233873" y="2262663"/>
            <a:ext cx="266330" cy="266330"/>
          </a:xfrm>
          <a:prstGeom prst="chevron">
            <a:avLst/>
          </a:prstGeom>
          <a:solidFill>
            <a:srgbClr val="0308D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lv-LV" sz="1400" b="0" i="0" u="none" strike="noStrike" kern="0" cap="none" spc="0" normalizeH="0" baseline="0" noProof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Chevron 16">
            <a:extLst>
              <a:ext uri="{FF2B5EF4-FFF2-40B4-BE49-F238E27FC236}">
                <a16:creationId xmlns:a16="http://schemas.microsoft.com/office/drawing/2014/main" id="{11FF8961-32EA-4B3A-9F48-32B586E8B88E}"/>
              </a:ext>
            </a:extLst>
          </p:cNvPr>
          <p:cNvSpPr/>
          <p:nvPr/>
        </p:nvSpPr>
        <p:spPr>
          <a:xfrm>
            <a:off x="1233873" y="3713523"/>
            <a:ext cx="266330" cy="266330"/>
          </a:xfrm>
          <a:prstGeom prst="chevron">
            <a:avLst/>
          </a:prstGeom>
          <a:solidFill>
            <a:srgbClr val="0308D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lv-LV" sz="1400" b="0" i="0" u="none" strike="noStrike" kern="0" cap="none" spc="0" normalizeH="0" baseline="0" noProof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168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71708" y="522536"/>
            <a:ext cx="10921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rPr>
              <a:t>Galvenās izmaiņas zinātnē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86DB0B-2909-4C74-AA49-F6723C406EB7}"/>
              </a:ext>
            </a:extLst>
          </p:cNvPr>
          <p:cNvSpPr txBox="1"/>
          <p:nvPr/>
        </p:nvSpPr>
        <p:spPr>
          <a:xfrm>
            <a:off x="11753636" y="6458122"/>
            <a:ext cx="276038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lv-LV" sz="1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CFA29B-D7D7-4D40-91A5-A14DF4A1C73F}"/>
              </a:ext>
            </a:extLst>
          </p:cNvPr>
          <p:cNvSpPr/>
          <p:nvPr/>
        </p:nvSpPr>
        <p:spPr>
          <a:xfrm>
            <a:off x="1071748" y="1305834"/>
            <a:ext cx="10443882" cy="707886"/>
          </a:xfrm>
          <a:prstGeom prst="rect">
            <a:avLst/>
          </a:prstGeom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Kopš 2015.gada - vērienīgas reformas vērstas uz nozares produktivitātes palielinājumu </a:t>
            </a:r>
          </a:p>
        </p:txBody>
      </p:sp>
      <p:grpSp>
        <p:nvGrpSpPr>
          <p:cNvPr id="5" name="Group 66">
            <a:extLst>
              <a:ext uri="{FF2B5EF4-FFF2-40B4-BE49-F238E27FC236}">
                <a16:creationId xmlns:a16="http://schemas.microsoft.com/office/drawing/2014/main" id="{BE8EBB0F-4BA4-4BBD-BCC8-2E87D9C61CE4}"/>
              </a:ext>
            </a:extLst>
          </p:cNvPr>
          <p:cNvGrpSpPr/>
          <p:nvPr/>
        </p:nvGrpSpPr>
        <p:grpSpPr>
          <a:xfrm>
            <a:off x="499993" y="2445780"/>
            <a:ext cx="3600000" cy="3888000"/>
            <a:chOff x="1131758" y="1708902"/>
            <a:chExt cx="2738118" cy="3844955"/>
          </a:xfrm>
        </p:grpSpPr>
        <p:grpSp>
          <p:nvGrpSpPr>
            <p:cNvPr id="6" name="Group 67">
              <a:extLst>
                <a:ext uri="{FF2B5EF4-FFF2-40B4-BE49-F238E27FC236}">
                  <a16:creationId xmlns:a16="http://schemas.microsoft.com/office/drawing/2014/main" id="{E94A09E4-0C4B-4194-A0D8-E4F5BAC84970}"/>
                </a:ext>
              </a:extLst>
            </p:cNvPr>
            <p:cNvGrpSpPr/>
            <p:nvPr/>
          </p:nvGrpSpPr>
          <p:grpSpPr>
            <a:xfrm>
              <a:off x="1131758" y="1708902"/>
              <a:ext cx="2738118" cy="1060478"/>
              <a:chOff x="218200" y="646124"/>
              <a:chExt cx="8849432" cy="3427402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A86B580A-BB2C-4E0A-9A15-518C991CC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00" y="2528888"/>
                <a:ext cx="2782177" cy="1544638"/>
              </a:xfrm>
              <a:custGeom>
                <a:avLst/>
                <a:gdLst>
                  <a:gd name="T0" fmla="*/ 809 w 1097"/>
                  <a:gd name="T1" fmla="*/ 0 h 923"/>
                  <a:gd name="T2" fmla="*/ 0 w 1097"/>
                  <a:gd name="T3" fmla="*/ 406 h 923"/>
                  <a:gd name="T4" fmla="*/ 371 w 1097"/>
                  <a:gd name="T5" fmla="*/ 826 h 923"/>
                  <a:gd name="T6" fmla="*/ 1097 w 1097"/>
                  <a:gd name="T7" fmla="*/ 923 h 923"/>
                  <a:gd name="T8" fmla="*/ 809 w 1097"/>
                  <a:gd name="T9" fmla="*/ 0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923">
                    <a:moveTo>
                      <a:pt x="809" y="0"/>
                    </a:moveTo>
                    <a:lnTo>
                      <a:pt x="0" y="406"/>
                    </a:lnTo>
                    <a:lnTo>
                      <a:pt x="371" y="826"/>
                    </a:lnTo>
                    <a:lnTo>
                      <a:pt x="1097" y="923"/>
                    </a:lnTo>
                    <a:lnTo>
                      <a:pt x="80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inea-basic-10" panose="02000509000000000000" pitchFamily="49" charset="0"/>
                    <a:ea typeface="+mn-ea"/>
                    <a:cs typeface="+mn-cs"/>
                  </a:rPr>
                  <a:t>1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nea-basic-10" panose="02000509000000000000" pitchFamily="49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098447AA-E178-4F00-9F1A-4C8C513A5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1413" y="3252788"/>
                <a:ext cx="588962" cy="820738"/>
              </a:xfrm>
              <a:custGeom>
                <a:avLst/>
                <a:gdLst>
                  <a:gd name="T0" fmla="*/ 0 w 371"/>
                  <a:gd name="T1" fmla="*/ 420 h 517"/>
                  <a:gd name="T2" fmla="*/ 371 w 371"/>
                  <a:gd name="T3" fmla="*/ 517 h 517"/>
                  <a:gd name="T4" fmla="*/ 371 w 371"/>
                  <a:gd name="T5" fmla="*/ 0 h 517"/>
                  <a:gd name="T6" fmla="*/ 0 w 371"/>
                  <a:gd name="T7" fmla="*/ 42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1" h="517">
                    <a:moveTo>
                      <a:pt x="0" y="420"/>
                    </a:moveTo>
                    <a:lnTo>
                      <a:pt x="371" y="517"/>
                    </a:lnTo>
                    <a:lnTo>
                      <a:pt x="371" y="0"/>
                    </a:lnTo>
                    <a:lnTo>
                      <a:pt x="0" y="42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766AEA68-04EB-4E05-8172-97767DE23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226" y="646124"/>
                <a:ext cx="7013406" cy="3273413"/>
              </a:xfrm>
              <a:custGeom>
                <a:avLst/>
                <a:gdLst>
                  <a:gd name="T0" fmla="*/ 0 w 4555"/>
                  <a:gd name="T1" fmla="*/ 157 h 1289"/>
                  <a:gd name="T2" fmla="*/ 4555 w 4555"/>
                  <a:gd name="T3" fmla="*/ 0 h 1289"/>
                  <a:gd name="T4" fmla="*/ 4378 w 4555"/>
                  <a:gd name="T5" fmla="*/ 1289 h 1289"/>
                  <a:gd name="T6" fmla="*/ 225 w 4555"/>
                  <a:gd name="T7" fmla="*/ 1289 h 1289"/>
                  <a:gd name="T8" fmla="*/ 0 w 4555"/>
                  <a:gd name="T9" fmla="*/ 157 h 1289"/>
                  <a:gd name="connsiteX0" fmla="*/ 0 w 9699"/>
                  <a:gd name="connsiteY0" fmla="*/ 1847 h 10629"/>
                  <a:gd name="connsiteX1" fmla="*/ 9699 w 9699"/>
                  <a:gd name="connsiteY1" fmla="*/ 0 h 10629"/>
                  <a:gd name="connsiteX2" fmla="*/ 9611 w 9699"/>
                  <a:gd name="connsiteY2" fmla="*/ 10629 h 10629"/>
                  <a:gd name="connsiteX3" fmla="*/ 494 w 9699"/>
                  <a:gd name="connsiteY3" fmla="*/ 10629 h 10629"/>
                  <a:gd name="connsiteX4" fmla="*/ 0 w 9699"/>
                  <a:gd name="connsiteY4" fmla="*/ 1847 h 1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9" h="10629">
                    <a:moveTo>
                      <a:pt x="0" y="1847"/>
                    </a:moveTo>
                    <a:lnTo>
                      <a:pt x="9699" y="0"/>
                    </a:lnTo>
                    <a:cubicBezTo>
                      <a:pt x="9670" y="3543"/>
                      <a:pt x="9640" y="7086"/>
                      <a:pt x="9611" y="10629"/>
                    </a:cubicBezTo>
                    <a:lnTo>
                      <a:pt x="494" y="10629"/>
                    </a:lnTo>
                    <a:cubicBezTo>
                      <a:pt x="329" y="7702"/>
                      <a:pt x="165" y="4774"/>
                      <a:pt x="0" y="18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274320" tIns="0" rIns="9144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charset="0"/>
                    <a:ea typeface="+mn-ea"/>
                    <a:cs typeface="+mn-cs"/>
                  </a:rPr>
                  <a:t>Zinātnisko institūciju starptautiskais </a:t>
                </a:r>
                <a:r>
                  <a:rPr kumimoji="0" lang="lv-LV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charset="0"/>
                    <a:ea typeface="+mn-ea"/>
                    <a:cs typeface="+mn-cs"/>
                  </a:rPr>
                  <a:t>izvērtējums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9">
              <a:extLst>
                <a:ext uri="{FF2B5EF4-FFF2-40B4-BE49-F238E27FC236}">
                  <a16:creationId xmlns:a16="http://schemas.microsoft.com/office/drawing/2014/main" id="{4A29AD22-5FFC-4CA8-94E4-A938E74C0345}"/>
                </a:ext>
              </a:extLst>
            </p:cNvPr>
            <p:cNvSpPr/>
            <p:nvPr/>
          </p:nvSpPr>
          <p:spPr>
            <a:xfrm>
              <a:off x="1817859" y="2714239"/>
              <a:ext cx="2030183" cy="2839618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txBody>
            <a:bodyPr wrap="square" lIns="182880" tIns="182880" rIns="182880" bIns="18288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AD84C6"/>
                </a:buClr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Reizi 6 gados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AD84C6"/>
                </a:buClr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Pamatojums reformām (fragmentācijas samazināšana)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AD84C6"/>
                </a:buClr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Priekšnoteikums publiskā finansējuma saņemšanai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AD84C6"/>
                </a:buClr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Rezultāta integrācija Augstskolu likumā, saistībā ar augstskolas tipu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73">
            <a:extLst>
              <a:ext uri="{FF2B5EF4-FFF2-40B4-BE49-F238E27FC236}">
                <a16:creationId xmlns:a16="http://schemas.microsoft.com/office/drawing/2014/main" id="{0CDFA7FD-58DB-4550-A9D3-3369765D9248}"/>
              </a:ext>
            </a:extLst>
          </p:cNvPr>
          <p:cNvGrpSpPr/>
          <p:nvPr/>
        </p:nvGrpSpPr>
        <p:grpSpPr>
          <a:xfrm>
            <a:off x="4040756" y="2445780"/>
            <a:ext cx="3600000" cy="3888000"/>
            <a:chOff x="1131758" y="1708902"/>
            <a:chExt cx="2738118" cy="3844955"/>
          </a:xfrm>
        </p:grpSpPr>
        <p:grpSp>
          <p:nvGrpSpPr>
            <p:cNvPr id="12" name="Group 74">
              <a:extLst>
                <a:ext uri="{FF2B5EF4-FFF2-40B4-BE49-F238E27FC236}">
                  <a16:creationId xmlns:a16="http://schemas.microsoft.com/office/drawing/2014/main" id="{02BACA13-2006-4A1D-BFFF-E4CD801A4D29}"/>
                </a:ext>
              </a:extLst>
            </p:cNvPr>
            <p:cNvGrpSpPr/>
            <p:nvPr/>
          </p:nvGrpSpPr>
          <p:grpSpPr>
            <a:xfrm>
              <a:off x="1131758" y="1708902"/>
              <a:ext cx="2738118" cy="1060478"/>
              <a:chOff x="218200" y="646124"/>
              <a:chExt cx="8849432" cy="3427402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B1B2139B-F640-455A-8269-7661E9495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00" y="2528888"/>
                <a:ext cx="2782177" cy="1544638"/>
              </a:xfrm>
              <a:custGeom>
                <a:avLst/>
                <a:gdLst>
                  <a:gd name="T0" fmla="*/ 809 w 1097"/>
                  <a:gd name="T1" fmla="*/ 0 h 923"/>
                  <a:gd name="T2" fmla="*/ 0 w 1097"/>
                  <a:gd name="T3" fmla="*/ 406 h 923"/>
                  <a:gd name="T4" fmla="*/ 371 w 1097"/>
                  <a:gd name="T5" fmla="*/ 826 h 923"/>
                  <a:gd name="T6" fmla="*/ 1097 w 1097"/>
                  <a:gd name="T7" fmla="*/ 923 h 923"/>
                  <a:gd name="T8" fmla="*/ 809 w 1097"/>
                  <a:gd name="T9" fmla="*/ 0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923">
                    <a:moveTo>
                      <a:pt x="809" y="0"/>
                    </a:moveTo>
                    <a:lnTo>
                      <a:pt x="0" y="406"/>
                    </a:lnTo>
                    <a:lnTo>
                      <a:pt x="371" y="826"/>
                    </a:lnTo>
                    <a:lnTo>
                      <a:pt x="1097" y="923"/>
                    </a:lnTo>
                    <a:lnTo>
                      <a:pt x="809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inea-basic-10" panose="02000509000000000000" pitchFamily="49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16526DDE-B872-4E7E-9DF2-DFE24A1AD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1413" y="3252788"/>
                <a:ext cx="588962" cy="820738"/>
              </a:xfrm>
              <a:custGeom>
                <a:avLst/>
                <a:gdLst>
                  <a:gd name="T0" fmla="*/ 0 w 371"/>
                  <a:gd name="T1" fmla="*/ 420 h 517"/>
                  <a:gd name="T2" fmla="*/ 371 w 371"/>
                  <a:gd name="T3" fmla="*/ 517 h 517"/>
                  <a:gd name="T4" fmla="*/ 371 w 371"/>
                  <a:gd name="T5" fmla="*/ 0 h 517"/>
                  <a:gd name="T6" fmla="*/ 0 w 371"/>
                  <a:gd name="T7" fmla="*/ 42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1" h="517">
                    <a:moveTo>
                      <a:pt x="0" y="420"/>
                    </a:moveTo>
                    <a:lnTo>
                      <a:pt x="371" y="517"/>
                    </a:lnTo>
                    <a:lnTo>
                      <a:pt x="371" y="0"/>
                    </a:lnTo>
                    <a:lnTo>
                      <a:pt x="0" y="42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E2F73EDB-22EE-4FEF-A5B7-B6B6DEA11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226" y="646124"/>
                <a:ext cx="7013406" cy="3273413"/>
              </a:xfrm>
              <a:custGeom>
                <a:avLst/>
                <a:gdLst>
                  <a:gd name="T0" fmla="*/ 0 w 4555"/>
                  <a:gd name="T1" fmla="*/ 157 h 1289"/>
                  <a:gd name="T2" fmla="*/ 4555 w 4555"/>
                  <a:gd name="T3" fmla="*/ 0 h 1289"/>
                  <a:gd name="T4" fmla="*/ 4378 w 4555"/>
                  <a:gd name="T5" fmla="*/ 1289 h 1289"/>
                  <a:gd name="T6" fmla="*/ 225 w 4555"/>
                  <a:gd name="T7" fmla="*/ 1289 h 1289"/>
                  <a:gd name="T8" fmla="*/ 0 w 4555"/>
                  <a:gd name="T9" fmla="*/ 157 h 1289"/>
                  <a:gd name="connsiteX0" fmla="*/ 0 w 9699"/>
                  <a:gd name="connsiteY0" fmla="*/ 1847 h 10629"/>
                  <a:gd name="connsiteX1" fmla="*/ 9699 w 9699"/>
                  <a:gd name="connsiteY1" fmla="*/ 0 h 10629"/>
                  <a:gd name="connsiteX2" fmla="*/ 9611 w 9699"/>
                  <a:gd name="connsiteY2" fmla="*/ 10629 h 10629"/>
                  <a:gd name="connsiteX3" fmla="*/ 494 w 9699"/>
                  <a:gd name="connsiteY3" fmla="*/ 10629 h 10629"/>
                  <a:gd name="connsiteX4" fmla="*/ 0 w 9699"/>
                  <a:gd name="connsiteY4" fmla="*/ 1847 h 1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9" h="10629">
                    <a:moveTo>
                      <a:pt x="0" y="1847"/>
                    </a:moveTo>
                    <a:lnTo>
                      <a:pt x="9699" y="0"/>
                    </a:lnTo>
                    <a:cubicBezTo>
                      <a:pt x="9670" y="3543"/>
                      <a:pt x="9640" y="7086"/>
                      <a:pt x="9611" y="10629"/>
                    </a:cubicBezTo>
                    <a:lnTo>
                      <a:pt x="494" y="10629"/>
                    </a:lnTo>
                    <a:cubicBezTo>
                      <a:pt x="329" y="7702"/>
                      <a:pt x="165" y="4774"/>
                      <a:pt x="0" y="18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274320" tIns="0" rIns="9144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charset="0"/>
                    <a:ea typeface="+mn-ea"/>
                    <a:cs typeface="+mn-cs"/>
                  </a:rPr>
                  <a:t>Ārējā ekspertīze </a:t>
                </a:r>
                <a:r>
                  <a:rPr kumimoji="0" lang="lv-LV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charset="0"/>
                    <a:ea typeface="+mn-ea"/>
                    <a:cs typeface="+mn-cs"/>
                  </a:rPr>
                  <a:t>grantu</a:t>
                </a:r>
                <a:r>
                  <a:rPr kumimoji="0" lang="lv-LV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charset="0"/>
                    <a:ea typeface="+mn-ea"/>
                    <a:cs typeface="+mn-cs"/>
                  </a:rPr>
                  <a:t> konkursos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76">
              <a:extLst>
                <a:ext uri="{FF2B5EF4-FFF2-40B4-BE49-F238E27FC236}">
                  <a16:creationId xmlns:a16="http://schemas.microsoft.com/office/drawing/2014/main" id="{9E1255B0-304E-4FE1-9B88-F4598FA6D09F}"/>
                </a:ext>
              </a:extLst>
            </p:cNvPr>
            <p:cNvSpPr/>
            <p:nvPr/>
          </p:nvSpPr>
          <p:spPr>
            <a:xfrm>
              <a:off x="1817859" y="2714239"/>
              <a:ext cx="2030183" cy="2839618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</p:spPr>
          <p:txBody>
            <a:bodyPr wrap="square" lIns="182880" tIns="182880" rIns="182880" bIns="18288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AD84C6"/>
                </a:buClr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Neatkarīga </a:t>
              </a:r>
              <a:r>
                <a:rPr kumimoji="0" lang="lv-LV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ārejā</a:t>
              </a: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 ekspertīze pētniecības projektos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AD84C6"/>
                </a:buClr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Ieviesta visās pētniecības programmās, gan valsts budžetam, gan ES fondiem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AD84C6"/>
                </a:buClr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Latvijas programmas salāgotas ar pārējo Eiropu (Apvārsnis Eiropa)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80">
            <a:extLst>
              <a:ext uri="{FF2B5EF4-FFF2-40B4-BE49-F238E27FC236}">
                <a16:creationId xmlns:a16="http://schemas.microsoft.com/office/drawing/2014/main" id="{5746086F-EAF9-4A55-90EB-C2E69B73FE7F}"/>
              </a:ext>
            </a:extLst>
          </p:cNvPr>
          <p:cNvGrpSpPr/>
          <p:nvPr/>
        </p:nvGrpSpPr>
        <p:grpSpPr>
          <a:xfrm>
            <a:off x="7792537" y="2445780"/>
            <a:ext cx="3600000" cy="3888000"/>
            <a:chOff x="1131758" y="1708902"/>
            <a:chExt cx="2738118" cy="3852450"/>
          </a:xfrm>
        </p:grpSpPr>
        <p:grpSp>
          <p:nvGrpSpPr>
            <p:cNvPr id="18" name="Group 81">
              <a:extLst>
                <a:ext uri="{FF2B5EF4-FFF2-40B4-BE49-F238E27FC236}">
                  <a16:creationId xmlns:a16="http://schemas.microsoft.com/office/drawing/2014/main" id="{3067B287-05DE-4850-87A2-C1B49371C51E}"/>
                </a:ext>
              </a:extLst>
            </p:cNvPr>
            <p:cNvGrpSpPr/>
            <p:nvPr/>
          </p:nvGrpSpPr>
          <p:grpSpPr>
            <a:xfrm>
              <a:off x="1131758" y="1708902"/>
              <a:ext cx="2738118" cy="1060478"/>
              <a:chOff x="218200" y="646124"/>
              <a:chExt cx="8849432" cy="3427402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8255F012-D14F-437C-98B3-5E5380C5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00" y="2528888"/>
                <a:ext cx="2782177" cy="1544638"/>
              </a:xfrm>
              <a:custGeom>
                <a:avLst/>
                <a:gdLst>
                  <a:gd name="T0" fmla="*/ 809 w 1097"/>
                  <a:gd name="T1" fmla="*/ 0 h 923"/>
                  <a:gd name="T2" fmla="*/ 0 w 1097"/>
                  <a:gd name="T3" fmla="*/ 406 h 923"/>
                  <a:gd name="T4" fmla="*/ 371 w 1097"/>
                  <a:gd name="T5" fmla="*/ 826 h 923"/>
                  <a:gd name="T6" fmla="*/ 1097 w 1097"/>
                  <a:gd name="T7" fmla="*/ 923 h 923"/>
                  <a:gd name="T8" fmla="*/ 809 w 1097"/>
                  <a:gd name="T9" fmla="*/ 0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923">
                    <a:moveTo>
                      <a:pt x="809" y="0"/>
                    </a:moveTo>
                    <a:lnTo>
                      <a:pt x="0" y="406"/>
                    </a:lnTo>
                    <a:lnTo>
                      <a:pt x="371" y="826"/>
                    </a:lnTo>
                    <a:lnTo>
                      <a:pt x="1097" y="923"/>
                    </a:lnTo>
                    <a:lnTo>
                      <a:pt x="809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inea-basic-10" panose="02000509000000000000" pitchFamily="49" charset="0"/>
                    <a:ea typeface="+mn-ea"/>
                    <a:cs typeface="+mn-cs"/>
                  </a:rPr>
                  <a:t>3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inea-basic-10" panose="02000509000000000000" pitchFamily="49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353968E4-BE32-4A81-BDDF-7F17C33B8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1413" y="3252788"/>
                <a:ext cx="588962" cy="820738"/>
              </a:xfrm>
              <a:custGeom>
                <a:avLst/>
                <a:gdLst>
                  <a:gd name="T0" fmla="*/ 0 w 371"/>
                  <a:gd name="T1" fmla="*/ 420 h 517"/>
                  <a:gd name="T2" fmla="*/ 371 w 371"/>
                  <a:gd name="T3" fmla="*/ 517 h 517"/>
                  <a:gd name="T4" fmla="*/ 371 w 371"/>
                  <a:gd name="T5" fmla="*/ 0 h 517"/>
                  <a:gd name="T6" fmla="*/ 0 w 371"/>
                  <a:gd name="T7" fmla="*/ 42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1" h="517">
                    <a:moveTo>
                      <a:pt x="0" y="420"/>
                    </a:moveTo>
                    <a:lnTo>
                      <a:pt x="371" y="517"/>
                    </a:lnTo>
                    <a:lnTo>
                      <a:pt x="371" y="0"/>
                    </a:lnTo>
                    <a:lnTo>
                      <a:pt x="0" y="42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BDD5AE2E-9EED-402C-A689-AFC8C334E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226" y="646124"/>
                <a:ext cx="7013406" cy="3273413"/>
              </a:xfrm>
              <a:custGeom>
                <a:avLst/>
                <a:gdLst>
                  <a:gd name="T0" fmla="*/ 0 w 4555"/>
                  <a:gd name="T1" fmla="*/ 157 h 1289"/>
                  <a:gd name="T2" fmla="*/ 4555 w 4555"/>
                  <a:gd name="T3" fmla="*/ 0 h 1289"/>
                  <a:gd name="T4" fmla="*/ 4378 w 4555"/>
                  <a:gd name="T5" fmla="*/ 1289 h 1289"/>
                  <a:gd name="T6" fmla="*/ 225 w 4555"/>
                  <a:gd name="T7" fmla="*/ 1289 h 1289"/>
                  <a:gd name="T8" fmla="*/ 0 w 4555"/>
                  <a:gd name="T9" fmla="*/ 157 h 1289"/>
                  <a:gd name="connsiteX0" fmla="*/ 0 w 9699"/>
                  <a:gd name="connsiteY0" fmla="*/ 1847 h 10629"/>
                  <a:gd name="connsiteX1" fmla="*/ 9699 w 9699"/>
                  <a:gd name="connsiteY1" fmla="*/ 0 h 10629"/>
                  <a:gd name="connsiteX2" fmla="*/ 9611 w 9699"/>
                  <a:gd name="connsiteY2" fmla="*/ 10629 h 10629"/>
                  <a:gd name="connsiteX3" fmla="*/ 494 w 9699"/>
                  <a:gd name="connsiteY3" fmla="*/ 10629 h 10629"/>
                  <a:gd name="connsiteX4" fmla="*/ 0 w 9699"/>
                  <a:gd name="connsiteY4" fmla="*/ 1847 h 1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9" h="10629">
                    <a:moveTo>
                      <a:pt x="0" y="1847"/>
                    </a:moveTo>
                    <a:lnTo>
                      <a:pt x="9699" y="0"/>
                    </a:lnTo>
                    <a:cubicBezTo>
                      <a:pt x="9670" y="3543"/>
                      <a:pt x="9640" y="7086"/>
                      <a:pt x="9611" y="10629"/>
                    </a:cubicBezTo>
                    <a:lnTo>
                      <a:pt x="494" y="10629"/>
                    </a:lnTo>
                    <a:cubicBezTo>
                      <a:pt x="329" y="7702"/>
                      <a:pt x="165" y="4774"/>
                      <a:pt x="0" y="1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274320" tIns="0" rIns="9144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charset="0"/>
                    <a:ea typeface="+mn-ea"/>
                    <a:cs typeface="+mn-cs"/>
                  </a:rPr>
                  <a:t>Snieguma atbalsts un lielāks fokuss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83">
              <a:extLst>
                <a:ext uri="{FF2B5EF4-FFF2-40B4-BE49-F238E27FC236}">
                  <a16:creationId xmlns:a16="http://schemas.microsoft.com/office/drawing/2014/main" id="{583E53D3-6725-48FF-8A05-849F481FE6FE}"/>
                </a:ext>
              </a:extLst>
            </p:cNvPr>
            <p:cNvSpPr/>
            <p:nvPr/>
          </p:nvSpPr>
          <p:spPr>
            <a:xfrm>
              <a:off x="1817859" y="2721734"/>
              <a:ext cx="2030183" cy="2839618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</p:spPr>
          <p:txBody>
            <a:bodyPr wrap="square" lIns="182880" tIns="182880" rIns="182880" bIns="18288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AD84C6"/>
                </a:buClr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Jauns zinātnes bāzes finansējuma modelis, par sasniegtajiem rezultātiem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AD84C6"/>
                </a:buClr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Valsts un ES fondu ieguldījumu </a:t>
              </a:r>
              <a:r>
                <a:rPr kumimoji="0" lang="lv-LV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prioritizēšana</a:t>
              </a: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 RIS3 jomās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AD84C6"/>
                </a:buClr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rPr>
                <a:t>Atvērtās zinātnes principu pakāpeniska ieviešana P&amp;A programmās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65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71708" y="522536"/>
            <a:ext cx="10921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rPr>
              <a:t>Galvenie stimuli pētniecības programmās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86DB0B-2909-4C74-AA49-F6723C406EB7}"/>
              </a:ext>
            </a:extLst>
          </p:cNvPr>
          <p:cNvSpPr txBox="1"/>
          <p:nvPr/>
        </p:nvSpPr>
        <p:spPr>
          <a:xfrm>
            <a:off x="11753636" y="6458122"/>
            <a:ext cx="276038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lv-LV" sz="1400" dirty="0">
                <a:solidFill>
                  <a:schemeClr val="bg1"/>
                </a:solidFill>
              </a:rPr>
              <a:t>8</a:t>
            </a:r>
          </a:p>
        </p:txBody>
      </p:sp>
      <p:grpSp>
        <p:nvGrpSpPr>
          <p:cNvPr id="70" name="Group 24">
            <a:extLst>
              <a:ext uri="{FF2B5EF4-FFF2-40B4-BE49-F238E27FC236}">
                <a16:creationId xmlns:a16="http://schemas.microsoft.com/office/drawing/2014/main" id="{7B957B19-016D-4FE1-8FAE-AA32B009B0B8}"/>
              </a:ext>
            </a:extLst>
          </p:cNvPr>
          <p:cNvGrpSpPr/>
          <p:nvPr/>
        </p:nvGrpSpPr>
        <p:grpSpPr>
          <a:xfrm>
            <a:off x="4324251" y="1822212"/>
            <a:ext cx="3470275" cy="4003676"/>
            <a:chOff x="4364038" y="1717675"/>
            <a:chExt cx="3470275" cy="4003676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2FED6F0B-67F6-445D-A5B5-A6CF92002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503488"/>
              <a:ext cx="749300" cy="433388"/>
            </a:xfrm>
            <a:custGeom>
              <a:avLst/>
              <a:gdLst>
                <a:gd name="T0" fmla="*/ 236 w 472"/>
                <a:gd name="T1" fmla="*/ 273 h 273"/>
                <a:gd name="T2" fmla="*/ 0 w 472"/>
                <a:gd name="T3" fmla="*/ 134 h 273"/>
                <a:gd name="T4" fmla="*/ 236 w 472"/>
                <a:gd name="T5" fmla="*/ 0 h 273"/>
                <a:gd name="T6" fmla="*/ 472 w 472"/>
                <a:gd name="T7" fmla="*/ 134 h 273"/>
                <a:gd name="T8" fmla="*/ 236 w 472"/>
                <a:gd name="T9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2" h="273">
                  <a:moveTo>
                    <a:pt x="236" y="273"/>
                  </a:moveTo>
                  <a:lnTo>
                    <a:pt x="0" y="134"/>
                  </a:lnTo>
                  <a:lnTo>
                    <a:pt x="236" y="0"/>
                  </a:lnTo>
                  <a:lnTo>
                    <a:pt x="472" y="134"/>
                  </a:lnTo>
                  <a:lnTo>
                    <a:pt x="236" y="273"/>
                  </a:lnTo>
                  <a:close/>
                </a:path>
              </a:pathLst>
            </a:custGeom>
            <a:solidFill>
              <a:srgbClr val="8784C7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678CA938-FA03-49D8-A576-5E7AE4ABE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716213"/>
              <a:ext cx="382588" cy="1785938"/>
            </a:xfrm>
            <a:custGeom>
              <a:avLst/>
              <a:gdLst>
                <a:gd name="T0" fmla="*/ 236 w 241"/>
                <a:gd name="T1" fmla="*/ 408 h 1125"/>
                <a:gd name="T2" fmla="*/ 236 w 241"/>
                <a:gd name="T3" fmla="*/ 139 h 1125"/>
                <a:gd name="T4" fmla="*/ 0 w 241"/>
                <a:gd name="T5" fmla="*/ 0 h 1125"/>
                <a:gd name="T6" fmla="*/ 5 w 241"/>
                <a:gd name="T7" fmla="*/ 273 h 1125"/>
                <a:gd name="T8" fmla="*/ 5 w 241"/>
                <a:gd name="T9" fmla="*/ 991 h 1125"/>
                <a:gd name="T10" fmla="*/ 241 w 241"/>
                <a:gd name="T11" fmla="*/ 1125 h 1125"/>
                <a:gd name="T12" fmla="*/ 236 w 241"/>
                <a:gd name="T13" fmla="*/ 408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125">
                  <a:moveTo>
                    <a:pt x="236" y="408"/>
                  </a:moveTo>
                  <a:lnTo>
                    <a:pt x="236" y="139"/>
                  </a:lnTo>
                  <a:lnTo>
                    <a:pt x="0" y="0"/>
                  </a:lnTo>
                  <a:lnTo>
                    <a:pt x="5" y="273"/>
                  </a:lnTo>
                  <a:lnTo>
                    <a:pt x="5" y="991"/>
                  </a:lnTo>
                  <a:lnTo>
                    <a:pt x="241" y="1125"/>
                  </a:lnTo>
                  <a:lnTo>
                    <a:pt x="236" y="408"/>
                  </a:lnTo>
                  <a:close/>
                </a:path>
              </a:pathLst>
            </a:custGeom>
            <a:solidFill>
              <a:srgbClr val="8784C7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9B4966D8-0A3B-4286-95C0-73276D9DE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3" y="2716213"/>
              <a:ext cx="1358900" cy="2786063"/>
            </a:xfrm>
            <a:custGeom>
              <a:avLst/>
              <a:gdLst>
                <a:gd name="T0" fmla="*/ 856 w 856"/>
                <a:gd name="T1" fmla="*/ 273 h 1755"/>
                <a:gd name="T2" fmla="*/ 856 w 856"/>
                <a:gd name="T3" fmla="*/ 273 h 1755"/>
                <a:gd name="T4" fmla="*/ 856 w 856"/>
                <a:gd name="T5" fmla="*/ 0 h 1755"/>
                <a:gd name="T6" fmla="*/ 856 w 856"/>
                <a:gd name="T7" fmla="*/ 0 h 1755"/>
                <a:gd name="T8" fmla="*/ 856 w 856"/>
                <a:gd name="T9" fmla="*/ 0 h 1755"/>
                <a:gd name="T10" fmla="*/ 620 w 856"/>
                <a:gd name="T11" fmla="*/ 139 h 1755"/>
                <a:gd name="T12" fmla="*/ 625 w 856"/>
                <a:gd name="T13" fmla="*/ 1125 h 1755"/>
                <a:gd name="T14" fmla="*/ 0 w 856"/>
                <a:gd name="T15" fmla="*/ 1486 h 1755"/>
                <a:gd name="T16" fmla="*/ 0 w 856"/>
                <a:gd name="T17" fmla="*/ 1755 h 1755"/>
                <a:gd name="T18" fmla="*/ 856 w 856"/>
                <a:gd name="T19" fmla="*/ 1259 h 1755"/>
                <a:gd name="T20" fmla="*/ 856 w 856"/>
                <a:gd name="T21" fmla="*/ 273 h 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6" h="1755">
                  <a:moveTo>
                    <a:pt x="856" y="273"/>
                  </a:moveTo>
                  <a:lnTo>
                    <a:pt x="856" y="273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620" y="139"/>
                  </a:lnTo>
                  <a:lnTo>
                    <a:pt x="625" y="1125"/>
                  </a:lnTo>
                  <a:lnTo>
                    <a:pt x="0" y="1486"/>
                  </a:lnTo>
                  <a:lnTo>
                    <a:pt x="0" y="1755"/>
                  </a:lnTo>
                  <a:lnTo>
                    <a:pt x="856" y="1259"/>
                  </a:lnTo>
                  <a:lnTo>
                    <a:pt x="856" y="273"/>
                  </a:lnTo>
                  <a:close/>
                </a:path>
              </a:pathLst>
            </a:custGeom>
            <a:solidFill>
              <a:srgbClr val="8784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7FC8819E-7A95-4C5C-AA0C-262AC7F60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76" y="4289425"/>
              <a:ext cx="1368425" cy="785813"/>
            </a:xfrm>
            <a:custGeom>
              <a:avLst/>
              <a:gdLst>
                <a:gd name="T0" fmla="*/ 626 w 862"/>
                <a:gd name="T1" fmla="*/ 0 h 495"/>
                <a:gd name="T2" fmla="*/ 0 w 862"/>
                <a:gd name="T3" fmla="*/ 356 h 495"/>
                <a:gd name="T4" fmla="*/ 237 w 862"/>
                <a:gd name="T5" fmla="*/ 495 h 495"/>
                <a:gd name="T6" fmla="*/ 237 w 862"/>
                <a:gd name="T7" fmla="*/ 495 h 495"/>
                <a:gd name="T8" fmla="*/ 84 w 862"/>
                <a:gd name="T9" fmla="*/ 407 h 495"/>
                <a:gd name="T10" fmla="*/ 237 w 862"/>
                <a:gd name="T11" fmla="*/ 495 h 495"/>
                <a:gd name="T12" fmla="*/ 862 w 862"/>
                <a:gd name="T13" fmla="*/ 134 h 495"/>
                <a:gd name="T14" fmla="*/ 626 w 862"/>
                <a:gd name="T1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2" h="495">
                  <a:moveTo>
                    <a:pt x="626" y="0"/>
                  </a:moveTo>
                  <a:lnTo>
                    <a:pt x="0" y="356"/>
                  </a:lnTo>
                  <a:lnTo>
                    <a:pt x="237" y="495"/>
                  </a:lnTo>
                  <a:lnTo>
                    <a:pt x="237" y="495"/>
                  </a:lnTo>
                  <a:lnTo>
                    <a:pt x="84" y="407"/>
                  </a:lnTo>
                  <a:lnTo>
                    <a:pt x="237" y="495"/>
                  </a:lnTo>
                  <a:lnTo>
                    <a:pt x="862" y="134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8784C7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24CABAF-0898-4750-B2F8-2C1DDC3C0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038" y="2716213"/>
              <a:ext cx="374650" cy="647700"/>
            </a:xfrm>
            <a:custGeom>
              <a:avLst/>
              <a:gdLst>
                <a:gd name="T0" fmla="*/ 236 w 236"/>
                <a:gd name="T1" fmla="*/ 139 h 408"/>
                <a:gd name="T2" fmla="*/ 236 w 236"/>
                <a:gd name="T3" fmla="*/ 408 h 408"/>
                <a:gd name="T4" fmla="*/ 0 w 236"/>
                <a:gd name="T5" fmla="*/ 273 h 408"/>
                <a:gd name="T6" fmla="*/ 5 w 236"/>
                <a:gd name="T7" fmla="*/ 0 h 408"/>
                <a:gd name="T8" fmla="*/ 236 w 236"/>
                <a:gd name="T9" fmla="*/ 13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408">
                  <a:moveTo>
                    <a:pt x="236" y="139"/>
                  </a:moveTo>
                  <a:lnTo>
                    <a:pt x="236" y="408"/>
                  </a:lnTo>
                  <a:lnTo>
                    <a:pt x="0" y="273"/>
                  </a:lnTo>
                  <a:lnTo>
                    <a:pt x="5" y="0"/>
                  </a:lnTo>
                  <a:lnTo>
                    <a:pt x="236" y="139"/>
                  </a:lnTo>
                  <a:close/>
                </a:path>
              </a:pathLst>
            </a:custGeom>
            <a:solidFill>
              <a:srgbClr val="AD84C6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96BC6EAD-6B43-48BA-9CCF-11C0C97B2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88" y="2151063"/>
              <a:ext cx="1360488" cy="1212850"/>
            </a:xfrm>
            <a:custGeom>
              <a:avLst/>
              <a:gdLst>
                <a:gd name="T0" fmla="*/ 237 w 857"/>
                <a:gd name="T1" fmla="*/ 356 h 764"/>
                <a:gd name="T2" fmla="*/ 0 w 857"/>
                <a:gd name="T3" fmla="*/ 495 h 764"/>
                <a:gd name="T4" fmla="*/ 0 w 857"/>
                <a:gd name="T5" fmla="*/ 764 h 764"/>
                <a:gd name="T6" fmla="*/ 237 w 857"/>
                <a:gd name="T7" fmla="*/ 629 h 764"/>
                <a:gd name="T8" fmla="*/ 857 w 857"/>
                <a:gd name="T9" fmla="*/ 268 h 764"/>
                <a:gd name="T10" fmla="*/ 857 w 857"/>
                <a:gd name="T11" fmla="*/ 0 h 764"/>
                <a:gd name="T12" fmla="*/ 237 w 857"/>
                <a:gd name="T13" fmla="*/ 356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7" h="764">
                  <a:moveTo>
                    <a:pt x="237" y="356"/>
                  </a:moveTo>
                  <a:lnTo>
                    <a:pt x="0" y="495"/>
                  </a:lnTo>
                  <a:lnTo>
                    <a:pt x="0" y="764"/>
                  </a:lnTo>
                  <a:lnTo>
                    <a:pt x="237" y="629"/>
                  </a:lnTo>
                  <a:lnTo>
                    <a:pt x="857" y="268"/>
                  </a:lnTo>
                  <a:lnTo>
                    <a:pt x="857" y="0"/>
                  </a:lnTo>
                  <a:lnTo>
                    <a:pt x="237" y="356"/>
                  </a:lnTo>
                  <a:close/>
                </a:path>
              </a:pathLst>
            </a:cu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BA03731E-7A3C-4695-8899-B1B785F27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6" y="1717675"/>
              <a:ext cx="3087688" cy="1219200"/>
            </a:xfrm>
            <a:custGeom>
              <a:avLst/>
              <a:gdLst>
                <a:gd name="T0" fmla="*/ 231 w 1945"/>
                <a:gd name="T1" fmla="*/ 495 h 768"/>
                <a:gd name="T2" fmla="*/ 231 w 1945"/>
                <a:gd name="T3" fmla="*/ 495 h 768"/>
                <a:gd name="T4" fmla="*/ 0 w 1945"/>
                <a:gd name="T5" fmla="*/ 629 h 768"/>
                <a:gd name="T6" fmla="*/ 0 w 1945"/>
                <a:gd name="T7" fmla="*/ 629 h 768"/>
                <a:gd name="T8" fmla="*/ 0 w 1945"/>
                <a:gd name="T9" fmla="*/ 629 h 768"/>
                <a:gd name="T10" fmla="*/ 231 w 1945"/>
                <a:gd name="T11" fmla="*/ 768 h 768"/>
                <a:gd name="T12" fmla="*/ 1088 w 1945"/>
                <a:gd name="T13" fmla="*/ 273 h 768"/>
                <a:gd name="T14" fmla="*/ 1709 w 1945"/>
                <a:gd name="T15" fmla="*/ 629 h 768"/>
                <a:gd name="T16" fmla="*/ 1945 w 1945"/>
                <a:gd name="T17" fmla="*/ 495 h 768"/>
                <a:gd name="T18" fmla="*/ 1084 w 1945"/>
                <a:gd name="T19" fmla="*/ 0 h 768"/>
                <a:gd name="T20" fmla="*/ 231 w 1945"/>
                <a:gd name="T21" fmla="*/ 495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5" h="768">
                  <a:moveTo>
                    <a:pt x="231" y="495"/>
                  </a:moveTo>
                  <a:lnTo>
                    <a:pt x="231" y="495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231" y="768"/>
                  </a:lnTo>
                  <a:lnTo>
                    <a:pt x="1088" y="273"/>
                  </a:lnTo>
                  <a:lnTo>
                    <a:pt x="1709" y="629"/>
                  </a:lnTo>
                  <a:lnTo>
                    <a:pt x="1945" y="495"/>
                  </a:lnTo>
                  <a:lnTo>
                    <a:pt x="1084" y="0"/>
                  </a:lnTo>
                  <a:lnTo>
                    <a:pt x="231" y="495"/>
                  </a:lnTo>
                  <a:close/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64C02A14-1349-4545-9588-A2DAFA55F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76" y="2151063"/>
              <a:ext cx="985838" cy="998538"/>
            </a:xfrm>
            <a:custGeom>
              <a:avLst/>
              <a:gdLst>
                <a:gd name="T0" fmla="*/ 0 w 621"/>
                <a:gd name="T1" fmla="*/ 268 h 629"/>
                <a:gd name="T2" fmla="*/ 621 w 621"/>
                <a:gd name="T3" fmla="*/ 629 h 629"/>
                <a:gd name="T4" fmla="*/ 621 w 621"/>
                <a:gd name="T5" fmla="*/ 356 h 629"/>
                <a:gd name="T6" fmla="*/ 621 w 621"/>
                <a:gd name="T7" fmla="*/ 356 h 629"/>
                <a:gd name="T8" fmla="*/ 621 w 621"/>
                <a:gd name="T9" fmla="*/ 532 h 629"/>
                <a:gd name="T10" fmla="*/ 621 w 621"/>
                <a:gd name="T11" fmla="*/ 356 h 629"/>
                <a:gd name="T12" fmla="*/ 0 w 621"/>
                <a:gd name="T13" fmla="*/ 0 h 629"/>
                <a:gd name="T14" fmla="*/ 0 w 621"/>
                <a:gd name="T15" fmla="*/ 268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1" h="629">
                  <a:moveTo>
                    <a:pt x="0" y="268"/>
                  </a:moveTo>
                  <a:lnTo>
                    <a:pt x="621" y="629"/>
                  </a:lnTo>
                  <a:lnTo>
                    <a:pt x="621" y="356"/>
                  </a:lnTo>
                  <a:lnTo>
                    <a:pt x="621" y="356"/>
                  </a:lnTo>
                  <a:lnTo>
                    <a:pt x="621" y="532"/>
                  </a:lnTo>
                  <a:lnTo>
                    <a:pt x="621" y="356"/>
                  </a:lnTo>
                  <a:lnTo>
                    <a:pt x="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AD84C6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7ADE56D5-C4DC-4948-B839-281EAB059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76" y="5075238"/>
              <a:ext cx="376238" cy="646113"/>
            </a:xfrm>
            <a:custGeom>
              <a:avLst/>
              <a:gdLst>
                <a:gd name="T0" fmla="*/ 0 w 237"/>
                <a:gd name="T1" fmla="*/ 134 h 407"/>
                <a:gd name="T2" fmla="*/ 237 w 237"/>
                <a:gd name="T3" fmla="*/ 0 h 407"/>
                <a:gd name="T4" fmla="*/ 237 w 237"/>
                <a:gd name="T5" fmla="*/ 269 h 407"/>
                <a:gd name="T6" fmla="*/ 0 w 237"/>
                <a:gd name="T7" fmla="*/ 407 h 407"/>
                <a:gd name="T8" fmla="*/ 0 w 237"/>
                <a:gd name="T9" fmla="*/ 134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407">
                  <a:moveTo>
                    <a:pt x="0" y="134"/>
                  </a:moveTo>
                  <a:lnTo>
                    <a:pt x="237" y="0"/>
                  </a:lnTo>
                  <a:lnTo>
                    <a:pt x="237" y="269"/>
                  </a:lnTo>
                  <a:lnTo>
                    <a:pt x="0" y="407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5D739A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4002EBE3-374B-483C-B52B-621FD5041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88" y="4295775"/>
              <a:ext cx="1736725" cy="992188"/>
            </a:xfrm>
            <a:custGeom>
              <a:avLst/>
              <a:gdLst>
                <a:gd name="T0" fmla="*/ 626 w 1094"/>
                <a:gd name="T1" fmla="*/ 491 h 625"/>
                <a:gd name="T2" fmla="*/ 857 w 1094"/>
                <a:gd name="T3" fmla="*/ 625 h 625"/>
                <a:gd name="T4" fmla="*/ 1094 w 1094"/>
                <a:gd name="T5" fmla="*/ 491 h 625"/>
                <a:gd name="T6" fmla="*/ 857 w 1094"/>
                <a:gd name="T7" fmla="*/ 357 h 625"/>
                <a:gd name="T8" fmla="*/ 237 w 1094"/>
                <a:gd name="T9" fmla="*/ 0 h 625"/>
                <a:gd name="T10" fmla="*/ 0 w 1094"/>
                <a:gd name="T11" fmla="*/ 135 h 625"/>
                <a:gd name="T12" fmla="*/ 626 w 1094"/>
                <a:gd name="T13" fmla="*/ 49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25">
                  <a:moveTo>
                    <a:pt x="626" y="491"/>
                  </a:moveTo>
                  <a:lnTo>
                    <a:pt x="857" y="625"/>
                  </a:lnTo>
                  <a:lnTo>
                    <a:pt x="1094" y="491"/>
                  </a:lnTo>
                  <a:lnTo>
                    <a:pt x="857" y="357"/>
                  </a:lnTo>
                  <a:lnTo>
                    <a:pt x="237" y="0"/>
                  </a:lnTo>
                  <a:lnTo>
                    <a:pt x="0" y="135"/>
                  </a:lnTo>
                  <a:lnTo>
                    <a:pt x="626" y="491"/>
                  </a:lnTo>
                  <a:close/>
                </a:path>
              </a:pathLst>
            </a:custGeom>
            <a:solidFill>
              <a:srgbClr val="5D739A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205BB43F-CC8F-4C48-8BFD-1E8458BA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6" y="3149600"/>
              <a:ext cx="1727200" cy="2571750"/>
            </a:xfrm>
            <a:custGeom>
              <a:avLst/>
              <a:gdLst>
                <a:gd name="T0" fmla="*/ 852 w 1088"/>
                <a:gd name="T1" fmla="*/ 1482 h 1620"/>
                <a:gd name="T2" fmla="*/ 852 w 1088"/>
                <a:gd name="T3" fmla="*/ 1482 h 1620"/>
                <a:gd name="T4" fmla="*/ 1088 w 1088"/>
                <a:gd name="T5" fmla="*/ 1620 h 1620"/>
                <a:gd name="T6" fmla="*/ 1088 w 1088"/>
                <a:gd name="T7" fmla="*/ 1620 h 1620"/>
                <a:gd name="T8" fmla="*/ 1088 w 1088"/>
                <a:gd name="T9" fmla="*/ 1620 h 1620"/>
                <a:gd name="T10" fmla="*/ 1088 w 1088"/>
                <a:gd name="T11" fmla="*/ 1347 h 1620"/>
                <a:gd name="T12" fmla="*/ 231 w 1088"/>
                <a:gd name="T13" fmla="*/ 857 h 1620"/>
                <a:gd name="T14" fmla="*/ 231 w 1088"/>
                <a:gd name="T15" fmla="*/ 135 h 1620"/>
                <a:gd name="T16" fmla="*/ 0 w 1088"/>
                <a:gd name="T17" fmla="*/ 0 h 1620"/>
                <a:gd name="T18" fmla="*/ 0 w 1088"/>
                <a:gd name="T19" fmla="*/ 991 h 1620"/>
                <a:gd name="T20" fmla="*/ 852 w 1088"/>
                <a:gd name="T21" fmla="*/ 1482 h 1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8" h="1620">
                  <a:moveTo>
                    <a:pt x="852" y="1482"/>
                  </a:moveTo>
                  <a:lnTo>
                    <a:pt x="852" y="1482"/>
                  </a:lnTo>
                  <a:lnTo>
                    <a:pt x="1088" y="1620"/>
                  </a:lnTo>
                  <a:lnTo>
                    <a:pt x="1088" y="1620"/>
                  </a:lnTo>
                  <a:lnTo>
                    <a:pt x="1088" y="1620"/>
                  </a:lnTo>
                  <a:lnTo>
                    <a:pt x="1088" y="1347"/>
                  </a:lnTo>
                  <a:lnTo>
                    <a:pt x="231" y="857"/>
                  </a:lnTo>
                  <a:lnTo>
                    <a:pt x="231" y="135"/>
                  </a:lnTo>
                  <a:lnTo>
                    <a:pt x="0" y="0"/>
                  </a:lnTo>
                  <a:lnTo>
                    <a:pt x="0" y="991"/>
                  </a:lnTo>
                  <a:lnTo>
                    <a:pt x="852" y="1482"/>
                  </a:lnTo>
                  <a:close/>
                </a:path>
              </a:pathLst>
            </a:custGeom>
            <a:solidFill>
              <a:srgbClr val="5D73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1FF26F4C-9788-44AD-8AB5-C8F17B0D7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688" y="3149600"/>
              <a:ext cx="376238" cy="1360488"/>
            </a:xfrm>
            <a:custGeom>
              <a:avLst/>
              <a:gdLst>
                <a:gd name="T0" fmla="*/ 237 w 237"/>
                <a:gd name="T1" fmla="*/ 722 h 857"/>
                <a:gd name="T2" fmla="*/ 237 w 237"/>
                <a:gd name="T3" fmla="*/ 0 h 857"/>
                <a:gd name="T4" fmla="*/ 0 w 237"/>
                <a:gd name="T5" fmla="*/ 135 h 857"/>
                <a:gd name="T6" fmla="*/ 0 w 237"/>
                <a:gd name="T7" fmla="*/ 135 h 857"/>
                <a:gd name="T8" fmla="*/ 153 w 237"/>
                <a:gd name="T9" fmla="*/ 47 h 857"/>
                <a:gd name="T10" fmla="*/ 0 w 237"/>
                <a:gd name="T11" fmla="*/ 135 h 857"/>
                <a:gd name="T12" fmla="*/ 0 w 237"/>
                <a:gd name="T13" fmla="*/ 857 h 857"/>
                <a:gd name="T14" fmla="*/ 237 w 237"/>
                <a:gd name="T15" fmla="*/ 722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7" h="857">
                  <a:moveTo>
                    <a:pt x="237" y="722"/>
                  </a:moveTo>
                  <a:lnTo>
                    <a:pt x="237" y="0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153" y="47"/>
                  </a:lnTo>
                  <a:lnTo>
                    <a:pt x="0" y="135"/>
                  </a:lnTo>
                  <a:lnTo>
                    <a:pt x="0" y="857"/>
                  </a:lnTo>
                  <a:lnTo>
                    <a:pt x="237" y="722"/>
                  </a:lnTo>
                  <a:close/>
                </a:path>
              </a:pathLst>
            </a:custGeom>
            <a:solidFill>
              <a:srgbClr val="5D739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</p:grpSp>
      <p:sp>
        <p:nvSpPr>
          <p:cNvPr id="83" name="Freeform 42">
            <a:extLst>
              <a:ext uri="{FF2B5EF4-FFF2-40B4-BE49-F238E27FC236}">
                <a16:creationId xmlns:a16="http://schemas.microsoft.com/office/drawing/2014/main" id="{1039FB0F-62CC-43B5-A93F-9E8E85454F7A}"/>
              </a:ext>
            </a:extLst>
          </p:cNvPr>
          <p:cNvSpPr/>
          <p:nvPr/>
        </p:nvSpPr>
        <p:spPr>
          <a:xfrm>
            <a:off x="6507015" y="1607918"/>
            <a:ext cx="3884011" cy="672591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25400" cap="flat" cmpd="sng" algn="ctr">
            <a:solidFill>
              <a:srgbClr val="AD84C6">
                <a:lumMod val="75000"/>
                <a:alpha val="50000"/>
              </a:srgbClr>
            </a:solidFill>
            <a:prstDash val="solid"/>
            <a:miter lim="800000"/>
            <a:headEnd type="none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BDC4518-5C74-4F5F-A888-04ABA427A268}"/>
              </a:ext>
            </a:extLst>
          </p:cNvPr>
          <p:cNvSpPr txBox="1"/>
          <p:nvPr/>
        </p:nvSpPr>
        <p:spPr>
          <a:xfrm>
            <a:off x="7786589" y="1251533"/>
            <a:ext cx="2272675" cy="1092094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lv-LV" sz="2000" dirty="0">
                <a:solidFill>
                  <a:prstClr val="black"/>
                </a:solidFill>
                <a:latin typeface="Source Sans Pro" charset="0"/>
              </a:rPr>
              <a:t>Konkurētspēja</a:t>
            </a:r>
            <a:endParaRPr lang="en-US" sz="2000" dirty="0">
              <a:solidFill>
                <a:prstClr val="black"/>
              </a:solidFill>
              <a:latin typeface="Source Sans Pro" charset="0"/>
            </a:endParaRP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lv-LV" sz="1400" dirty="0">
                <a:solidFill>
                  <a:prstClr val="black"/>
                </a:solidFill>
                <a:latin typeface="Source Sans Pro" charset="0"/>
              </a:rPr>
              <a:t>Spēja piesaistīt projektus un interesi no uzņēmumiem</a:t>
            </a:r>
            <a:endParaRPr lang="en-US" sz="1400" dirty="0">
              <a:solidFill>
                <a:prstClr val="black"/>
              </a:solidFill>
              <a:latin typeface="Source Sans Pro" charset="0"/>
            </a:endParaRPr>
          </a:p>
        </p:txBody>
      </p:sp>
      <p:sp>
        <p:nvSpPr>
          <p:cNvPr id="85" name="Freeform 44">
            <a:extLst>
              <a:ext uri="{FF2B5EF4-FFF2-40B4-BE49-F238E27FC236}">
                <a16:creationId xmlns:a16="http://schemas.microsoft.com/office/drawing/2014/main" id="{656E19B0-654D-45B9-BDB5-DDEB9D6FEF7E}"/>
              </a:ext>
            </a:extLst>
          </p:cNvPr>
          <p:cNvSpPr/>
          <p:nvPr/>
        </p:nvSpPr>
        <p:spPr>
          <a:xfrm>
            <a:off x="7643353" y="3571954"/>
            <a:ext cx="3249904" cy="672591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25400" cap="flat" cmpd="sng" algn="ctr">
            <a:solidFill>
              <a:srgbClr val="8784C7">
                <a:lumMod val="75000"/>
                <a:alpha val="50000"/>
              </a:srgbClr>
            </a:solidFill>
            <a:prstDash val="solid"/>
            <a:miter lim="800000"/>
            <a:headEnd type="none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4E8999-7226-482E-8358-E98CF1C8C84F}"/>
              </a:ext>
            </a:extLst>
          </p:cNvPr>
          <p:cNvSpPr txBox="1"/>
          <p:nvPr/>
        </p:nvSpPr>
        <p:spPr>
          <a:xfrm>
            <a:off x="8262968" y="3215569"/>
            <a:ext cx="2272675" cy="1479892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lv-LV" sz="2000" dirty="0">
                <a:solidFill>
                  <a:prstClr val="black"/>
                </a:solidFill>
                <a:latin typeface="Source Sans Pro" charset="0"/>
              </a:rPr>
              <a:t>Ilgtspēja</a:t>
            </a:r>
            <a:endParaRPr lang="en-US" sz="2000" dirty="0">
              <a:solidFill>
                <a:prstClr val="black"/>
              </a:solidFill>
              <a:latin typeface="Source Sans Pro" charset="0"/>
            </a:endParaRP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lv-LV" sz="1400" dirty="0">
                <a:solidFill>
                  <a:prstClr val="black"/>
                </a:solidFill>
                <a:latin typeface="Source Sans Pro" charset="0"/>
              </a:rPr>
              <a:t>Pakāpeniski palielināts un stabils valsts budžeta finansējums. Integrācija starptautiskos pētniecības tīklos</a:t>
            </a:r>
            <a:endParaRPr lang="en-US" sz="1400" dirty="0">
              <a:solidFill>
                <a:prstClr val="black"/>
              </a:solidFill>
              <a:latin typeface="Source Sans Pro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32F569-9B6E-4F2C-81C3-DB05676EFF17}"/>
              </a:ext>
            </a:extLst>
          </p:cNvPr>
          <p:cNvSpPr txBox="1"/>
          <p:nvPr/>
        </p:nvSpPr>
        <p:spPr>
          <a:xfrm>
            <a:off x="1279481" y="3215569"/>
            <a:ext cx="2272675" cy="1479892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lv-LV" sz="2000" dirty="0">
                <a:solidFill>
                  <a:prstClr val="black"/>
                </a:solidFill>
                <a:latin typeface="Source Sans Pro" charset="0"/>
              </a:rPr>
              <a:t>Efektivitāte</a:t>
            </a:r>
            <a:endParaRPr lang="en-US" sz="2000" dirty="0">
              <a:solidFill>
                <a:prstClr val="black"/>
              </a:solidFill>
              <a:latin typeface="Source Sans Pro" charset="0"/>
            </a:endParaRP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lv-LV" sz="1400" dirty="0">
                <a:solidFill>
                  <a:prstClr val="black"/>
                </a:solidFill>
                <a:latin typeface="Source Sans Pro" charset="0"/>
              </a:rPr>
              <a:t>Palielināta vidējā zinātnieka darba produktivitāte, stimuls tās turpmākam atbalstam visos karjeras posmos</a:t>
            </a:r>
            <a:r>
              <a:rPr lang="en-US" sz="1400" dirty="0">
                <a:solidFill>
                  <a:prstClr val="black"/>
                </a:solidFill>
                <a:latin typeface="Source Sans Pro" charset="0"/>
              </a:rPr>
              <a:t> </a:t>
            </a:r>
          </a:p>
        </p:txBody>
      </p:sp>
      <p:sp>
        <p:nvSpPr>
          <p:cNvPr id="88" name="Freeform 47">
            <a:extLst>
              <a:ext uri="{FF2B5EF4-FFF2-40B4-BE49-F238E27FC236}">
                <a16:creationId xmlns:a16="http://schemas.microsoft.com/office/drawing/2014/main" id="{08474FDF-54F8-4F40-A9FE-3F64AD5C9FB9}"/>
              </a:ext>
            </a:extLst>
          </p:cNvPr>
          <p:cNvSpPr/>
          <p:nvPr/>
        </p:nvSpPr>
        <p:spPr>
          <a:xfrm flipH="1">
            <a:off x="1214776" y="3571954"/>
            <a:ext cx="3249904" cy="672591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25400" cap="flat" cmpd="sng" algn="ctr">
            <a:solidFill>
              <a:srgbClr val="5D739A">
                <a:lumMod val="75000"/>
                <a:alpha val="50000"/>
              </a:srgbClr>
            </a:solidFill>
            <a:prstDash val="solid"/>
            <a:miter lim="800000"/>
            <a:headEnd type="none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  <a:ea typeface="+mn-ea"/>
              <a:cs typeface="+mn-cs"/>
            </a:endParaRPr>
          </a:p>
        </p:txBody>
      </p:sp>
      <p:pic>
        <p:nvPicPr>
          <p:cNvPr id="89" name="Graphic 33" descr="Flask">
            <a:extLst>
              <a:ext uri="{FF2B5EF4-FFF2-40B4-BE49-F238E27FC236}">
                <a16:creationId xmlns:a16="http://schemas.microsoft.com/office/drawing/2014/main" id="{AD6ABD4E-ABC5-43CD-8712-F013D5876C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rgbClr val="AD84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7"/>
          <a:stretch/>
        </p:blipFill>
        <p:spPr>
          <a:xfrm>
            <a:off x="5472116" y="3212371"/>
            <a:ext cx="1182957" cy="1096269"/>
          </a:xfrm>
          <a:prstGeom prst="rect">
            <a:avLst/>
          </a:prstGeom>
        </p:spPr>
      </p:pic>
      <p:pic>
        <p:nvPicPr>
          <p:cNvPr id="90" name="Picture 51">
            <a:extLst>
              <a:ext uri="{FF2B5EF4-FFF2-40B4-BE49-F238E27FC236}">
                <a16:creationId xmlns:a16="http://schemas.microsoft.com/office/drawing/2014/main" id="{D880EBE0-7278-48E9-B244-506137799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811" y="5828199"/>
            <a:ext cx="656886" cy="656176"/>
          </a:xfrm>
          <a:prstGeom prst="rect">
            <a:avLst/>
          </a:prstGeom>
        </p:spPr>
      </p:pic>
      <p:pic>
        <p:nvPicPr>
          <p:cNvPr id="91" name="Picture 52">
            <a:extLst>
              <a:ext uri="{FF2B5EF4-FFF2-40B4-BE49-F238E27FC236}">
                <a16:creationId xmlns:a16="http://schemas.microsoft.com/office/drawing/2014/main" id="{61DCCC30-8E41-486A-93BD-FC9F32192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265" y="4895539"/>
            <a:ext cx="1007751" cy="622087"/>
          </a:xfrm>
          <a:prstGeom prst="rect">
            <a:avLst/>
          </a:prstGeom>
        </p:spPr>
      </p:pic>
      <p:pic>
        <p:nvPicPr>
          <p:cNvPr id="92" name="Picture 53">
            <a:extLst>
              <a:ext uri="{FF2B5EF4-FFF2-40B4-BE49-F238E27FC236}">
                <a16:creationId xmlns:a16="http://schemas.microsoft.com/office/drawing/2014/main" id="{66D81351-54AA-49B2-947C-07BB26353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102" y="6016880"/>
            <a:ext cx="1225751" cy="529899"/>
          </a:xfrm>
          <a:prstGeom prst="rect">
            <a:avLst/>
          </a:prstGeom>
        </p:spPr>
      </p:pic>
      <p:pic>
        <p:nvPicPr>
          <p:cNvPr id="93" name="Picture 54">
            <a:extLst>
              <a:ext uri="{FF2B5EF4-FFF2-40B4-BE49-F238E27FC236}">
                <a16:creationId xmlns:a16="http://schemas.microsoft.com/office/drawing/2014/main" id="{86E7BA0D-C42D-4A3A-9447-79C21F4BD0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5103"/>
          <a:stretch/>
        </p:blipFill>
        <p:spPr>
          <a:xfrm>
            <a:off x="9485779" y="5067905"/>
            <a:ext cx="873674" cy="644406"/>
          </a:xfrm>
          <a:prstGeom prst="rect">
            <a:avLst/>
          </a:prstGeom>
        </p:spPr>
      </p:pic>
      <p:pic>
        <p:nvPicPr>
          <p:cNvPr id="94" name="Picture 55">
            <a:extLst>
              <a:ext uri="{FF2B5EF4-FFF2-40B4-BE49-F238E27FC236}">
                <a16:creationId xmlns:a16="http://schemas.microsoft.com/office/drawing/2014/main" id="{126CC218-E775-4D93-8F03-5AE00F6E3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1616" y="5500112"/>
            <a:ext cx="894549" cy="935521"/>
          </a:xfrm>
          <a:prstGeom prst="rect">
            <a:avLst/>
          </a:prstGeom>
        </p:spPr>
      </p:pic>
      <p:pic>
        <p:nvPicPr>
          <p:cNvPr id="95" name="Picture 4" descr="NordForsk Vector Logo - (.SVG + .PNG) - SeekVectorLogo.Net">
            <a:extLst>
              <a:ext uri="{FF2B5EF4-FFF2-40B4-BE49-F238E27FC236}">
                <a16:creationId xmlns:a16="http://schemas.microsoft.com/office/drawing/2014/main" id="{89C284F8-2A49-42CA-A9E3-5CA58BA72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6" b="19680"/>
          <a:stretch/>
        </p:blipFill>
        <p:spPr bwMode="auto">
          <a:xfrm>
            <a:off x="10474853" y="4821708"/>
            <a:ext cx="1229196" cy="4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57">
            <a:extLst>
              <a:ext uri="{FF2B5EF4-FFF2-40B4-BE49-F238E27FC236}">
                <a16:creationId xmlns:a16="http://schemas.microsoft.com/office/drawing/2014/main" id="{2B6364F1-794C-4651-826D-2FD23B39A868}"/>
              </a:ext>
            </a:extLst>
          </p:cNvPr>
          <p:cNvSpPr/>
          <p:nvPr/>
        </p:nvSpPr>
        <p:spPr>
          <a:xfrm>
            <a:off x="4737118" y="5935079"/>
            <a:ext cx="3145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600" b="1" i="1" dirty="0">
                <a:solidFill>
                  <a:prstClr val="black"/>
                </a:solidFill>
                <a:latin typeface="Verdana"/>
              </a:rPr>
              <a:t>Starptautisko konsorciju pieaugošā loma</a:t>
            </a:r>
            <a:endParaRPr lang="lv-LV" sz="1600" b="1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7" name="Rectangle 2">
            <a:extLst>
              <a:ext uri="{FF2B5EF4-FFF2-40B4-BE49-F238E27FC236}">
                <a16:creationId xmlns:a16="http://schemas.microsoft.com/office/drawing/2014/main" id="{DE7D4CA2-F8B5-40AE-B629-90F49C80B922}"/>
              </a:ext>
            </a:extLst>
          </p:cNvPr>
          <p:cNvSpPr/>
          <p:nvPr/>
        </p:nvSpPr>
        <p:spPr>
          <a:xfrm>
            <a:off x="7970005" y="4649500"/>
            <a:ext cx="4052923" cy="1962041"/>
          </a:xfrm>
          <a:prstGeom prst="rect">
            <a:avLst/>
          </a:prstGeom>
          <a:noFill/>
          <a:ln w="12700" cap="flat" cmpd="sng" algn="ctr">
            <a:solidFill>
              <a:srgbClr val="AD84C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8" name="Picture 58">
            <a:extLst>
              <a:ext uri="{FF2B5EF4-FFF2-40B4-BE49-F238E27FC236}">
                <a16:creationId xmlns:a16="http://schemas.microsoft.com/office/drawing/2014/main" id="{2E40E82B-EB1E-439D-8718-903663CC67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rgbClr val="AD84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0" y="1581240"/>
            <a:ext cx="1137647" cy="1137647"/>
          </a:xfrm>
          <a:prstGeom prst="rect">
            <a:avLst/>
          </a:prstGeom>
        </p:spPr>
      </p:pic>
      <p:sp>
        <p:nvSpPr>
          <p:cNvPr id="99" name="Rectangle 59">
            <a:extLst>
              <a:ext uri="{FF2B5EF4-FFF2-40B4-BE49-F238E27FC236}">
                <a16:creationId xmlns:a16="http://schemas.microsoft.com/office/drawing/2014/main" id="{7DFD7685-DD89-4EAB-9D65-395E321CECA0}"/>
              </a:ext>
            </a:extLst>
          </p:cNvPr>
          <p:cNvSpPr/>
          <p:nvPr/>
        </p:nvSpPr>
        <p:spPr>
          <a:xfrm>
            <a:off x="1370950" y="1420061"/>
            <a:ext cx="25672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600" b="1" i="1" dirty="0">
                <a:solidFill>
                  <a:prstClr val="black"/>
                </a:solidFill>
                <a:latin typeface="Verdana"/>
              </a:rPr>
              <a:t>Zinātnes bāzes finansējuma transformācija no «galvu skaita» uz rezultātiem un sasniegumiem</a:t>
            </a:r>
            <a:endParaRPr lang="lv-LV" sz="1600" b="1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100" name="Picture 2" descr="The European Commission has adopted the main work programme of Horizon  Europe for the period 2021-2022">
            <a:extLst>
              <a:ext uri="{FF2B5EF4-FFF2-40B4-BE49-F238E27FC236}">
                <a16:creationId xmlns:a16="http://schemas.microsoft.com/office/drawing/2014/main" id="{2F8AFA5A-9A48-4243-B687-346A58496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92" y="5231046"/>
            <a:ext cx="1738555" cy="1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ectangle 60">
            <a:extLst>
              <a:ext uri="{FF2B5EF4-FFF2-40B4-BE49-F238E27FC236}">
                <a16:creationId xmlns:a16="http://schemas.microsoft.com/office/drawing/2014/main" id="{E2DFD3B6-98E6-4112-961D-6536FD7305BA}"/>
              </a:ext>
            </a:extLst>
          </p:cNvPr>
          <p:cNvSpPr/>
          <p:nvPr/>
        </p:nvSpPr>
        <p:spPr>
          <a:xfrm>
            <a:off x="128352" y="4921309"/>
            <a:ext cx="25672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600" b="1" i="1" dirty="0">
                <a:solidFill>
                  <a:prstClr val="black"/>
                </a:solidFill>
                <a:latin typeface="Verdana"/>
              </a:rPr>
              <a:t>Integrācija Eiropas pētniecības telpā. Lielāks atbalsts kvalitātei nevis kvantitātei rezultātos</a:t>
            </a:r>
            <a:endParaRPr lang="lv-LV" sz="1600" b="1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15397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71708" y="522536"/>
            <a:ext cx="10921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 dirty="0">
                <a:ln>
                  <a:noFill/>
                </a:ln>
                <a:solidFill>
                  <a:srgbClr val="0308DB"/>
                </a:solidFill>
                <a:effectLst/>
                <a:uLnTx/>
                <a:uFillTx/>
                <a:latin typeface="Futura Md TL" panose="020B0502020204020303" pitchFamily="34" charset="0"/>
                <a:cs typeface="Arial"/>
                <a:sym typeface="Arial"/>
              </a:rPr>
              <a:t>Tuvāko gadu izaicinājumi Latvijas zinātnē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317" name="Freeform 5">
            <a:extLst>
              <a:ext uri="{FF2B5EF4-FFF2-40B4-BE49-F238E27FC236}">
                <a16:creationId xmlns:a16="http://schemas.microsoft.com/office/drawing/2014/main" id="{18AAD0C6-FB48-4E01-926D-689C7B17B197}"/>
              </a:ext>
            </a:extLst>
          </p:cNvPr>
          <p:cNvSpPr>
            <a:spLocks/>
          </p:cNvSpPr>
          <p:nvPr/>
        </p:nvSpPr>
        <p:spPr bwMode="auto">
          <a:xfrm>
            <a:off x="4670888" y="2772970"/>
            <a:ext cx="2970213" cy="2593975"/>
          </a:xfrm>
          <a:custGeom>
            <a:avLst/>
            <a:gdLst>
              <a:gd name="T0" fmla="*/ 1199 w 1272"/>
              <a:gd name="T1" fmla="*/ 585 h 1111"/>
              <a:gd name="T2" fmla="*/ 1228 w 1272"/>
              <a:gd name="T3" fmla="*/ 365 h 1111"/>
              <a:gd name="T4" fmla="*/ 1070 w 1272"/>
              <a:gd name="T5" fmla="*/ 234 h 1111"/>
              <a:gd name="T6" fmla="*/ 845 w 1272"/>
              <a:gd name="T7" fmla="*/ 20 h 1111"/>
              <a:gd name="T8" fmla="*/ 603 w 1272"/>
              <a:gd name="T9" fmla="*/ 59 h 1111"/>
              <a:gd name="T10" fmla="*/ 469 w 1272"/>
              <a:gd name="T11" fmla="*/ 46 h 1111"/>
              <a:gd name="T12" fmla="*/ 381 w 1272"/>
              <a:gd name="T13" fmla="*/ 111 h 1111"/>
              <a:gd name="T14" fmla="*/ 198 w 1272"/>
              <a:gd name="T15" fmla="*/ 161 h 1111"/>
              <a:gd name="T16" fmla="*/ 108 w 1272"/>
              <a:gd name="T17" fmla="*/ 317 h 1111"/>
              <a:gd name="T18" fmla="*/ 5 w 1272"/>
              <a:gd name="T19" fmla="*/ 433 h 1111"/>
              <a:gd name="T20" fmla="*/ 33 w 1272"/>
              <a:gd name="T21" fmla="*/ 534 h 1111"/>
              <a:gd name="T22" fmla="*/ 38 w 1272"/>
              <a:gd name="T23" fmla="*/ 670 h 1111"/>
              <a:gd name="T24" fmla="*/ 319 w 1272"/>
              <a:gd name="T25" fmla="*/ 771 h 1111"/>
              <a:gd name="T26" fmla="*/ 344 w 1272"/>
              <a:gd name="T27" fmla="*/ 759 h 1111"/>
              <a:gd name="T28" fmla="*/ 349 w 1272"/>
              <a:gd name="T29" fmla="*/ 773 h 1111"/>
              <a:gd name="T30" fmla="*/ 630 w 1272"/>
              <a:gd name="T31" fmla="*/ 874 h 1111"/>
              <a:gd name="T32" fmla="*/ 641 w 1272"/>
              <a:gd name="T33" fmla="*/ 869 h 1111"/>
              <a:gd name="T34" fmla="*/ 768 w 1272"/>
              <a:gd name="T35" fmla="*/ 901 h 1111"/>
              <a:gd name="T36" fmla="*/ 790 w 1272"/>
              <a:gd name="T37" fmla="*/ 955 h 1111"/>
              <a:gd name="T38" fmla="*/ 1000 w 1272"/>
              <a:gd name="T39" fmla="*/ 1111 h 1111"/>
              <a:gd name="T40" fmla="*/ 1037 w 1272"/>
              <a:gd name="T41" fmla="*/ 1077 h 1111"/>
              <a:gd name="T42" fmla="*/ 1036 w 1272"/>
              <a:gd name="T43" fmla="*/ 1076 h 1111"/>
              <a:gd name="T44" fmla="*/ 906 w 1272"/>
              <a:gd name="T45" fmla="*/ 901 h 1111"/>
              <a:gd name="T46" fmla="*/ 907 w 1272"/>
              <a:gd name="T47" fmla="*/ 893 h 1111"/>
              <a:gd name="T48" fmla="*/ 1106 w 1272"/>
              <a:gd name="T49" fmla="*/ 904 h 1111"/>
              <a:gd name="T50" fmla="*/ 1228 w 1272"/>
              <a:gd name="T51" fmla="*/ 632 h 1111"/>
              <a:gd name="T52" fmla="*/ 1199 w 1272"/>
              <a:gd name="T53" fmla="*/ 585 h 1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72" h="1111">
                <a:moveTo>
                  <a:pt x="1199" y="585"/>
                </a:moveTo>
                <a:cubicBezTo>
                  <a:pt x="1249" y="533"/>
                  <a:pt x="1263" y="446"/>
                  <a:pt x="1228" y="365"/>
                </a:cubicBezTo>
                <a:cubicBezTo>
                  <a:pt x="1197" y="291"/>
                  <a:pt x="1135" y="243"/>
                  <a:pt x="1070" y="234"/>
                </a:cubicBezTo>
                <a:cubicBezTo>
                  <a:pt x="1083" y="144"/>
                  <a:pt x="985" y="49"/>
                  <a:pt x="845" y="20"/>
                </a:cubicBezTo>
                <a:cubicBezTo>
                  <a:pt x="749" y="0"/>
                  <a:pt x="657" y="17"/>
                  <a:pt x="603" y="59"/>
                </a:cubicBezTo>
                <a:cubicBezTo>
                  <a:pt x="563" y="37"/>
                  <a:pt x="515" y="31"/>
                  <a:pt x="469" y="46"/>
                </a:cubicBezTo>
                <a:cubicBezTo>
                  <a:pt x="432" y="58"/>
                  <a:pt x="401" y="82"/>
                  <a:pt x="381" y="111"/>
                </a:cubicBezTo>
                <a:cubicBezTo>
                  <a:pt x="323" y="99"/>
                  <a:pt x="255" y="116"/>
                  <a:pt x="198" y="161"/>
                </a:cubicBezTo>
                <a:cubicBezTo>
                  <a:pt x="144" y="203"/>
                  <a:pt x="113" y="261"/>
                  <a:pt x="108" y="317"/>
                </a:cubicBezTo>
                <a:cubicBezTo>
                  <a:pt x="54" y="331"/>
                  <a:pt x="12" y="375"/>
                  <a:pt x="5" y="433"/>
                </a:cubicBezTo>
                <a:cubicBezTo>
                  <a:pt x="0" y="470"/>
                  <a:pt x="11" y="506"/>
                  <a:pt x="33" y="534"/>
                </a:cubicBezTo>
                <a:cubicBezTo>
                  <a:pt x="19" y="578"/>
                  <a:pt x="20" y="625"/>
                  <a:pt x="38" y="670"/>
                </a:cubicBezTo>
                <a:cubicBezTo>
                  <a:pt x="82" y="773"/>
                  <a:pt x="208" y="818"/>
                  <a:pt x="319" y="771"/>
                </a:cubicBezTo>
                <a:cubicBezTo>
                  <a:pt x="327" y="767"/>
                  <a:pt x="336" y="763"/>
                  <a:pt x="344" y="759"/>
                </a:cubicBezTo>
                <a:cubicBezTo>
                  <a:pt x="346" y="763"/>
                  <a:pt x="347" y="768"/>
                  <a:pt x="349" y="773"/>
                </a:cubicBezTo>
                <a:cubicBezTo>
                  <a:pt x="393" y="876"/>
                  <a:pt x="519" y="921"/>
                  <a:pt x="630" y="874"/>
                </a:cubicBezTo>
                <a:cubicBezTo>
                  <a:pt x="633" y="873"/>
                  <a:pt x="637" y="871"/>
                  <a:pt x="641" y="869"/>
                </a:cubicBezTo>
                <a:cubicBezTo>
                  <a:pt x="671" y="902"/>
                  <a:pt x="721" y="916"/>
                  <a:pt x="768" y="901"/>
                </a:cubicBezTo>
                <a:cubicBezTo>
                  <a:pt x="774" y="920"/>
                  <a:pt x="781" y="938"/>
                  <a:pt x="790" y="955"/>
                </a:cubicBezTo>
                <a:cubicBezTo>
                  <a:pt x="837" y="1044"/>
                  <a:pt x="918" y="1100"/>
                  <a:pt x="1000" y="1111"/>
                </a:cubicBezTo>
                <a:cubicBezTo>
                  <a:pt x="1037" y="1077"/>
                  <a:pt x="1037" y="1077"/>
                  <a:pt x="1037" y="1077"/>
                </a:cubicBezTo>
                <a:cubicBezTo>
                  <a:pt x="1037" y="1077"/>
                  <a:pt x="1036" y="1076"/>
                  <a:pt x="1036" y="1076"/>
                </a:cubicBezTo>
                <a:cubicBezTo>
                  <a:pt x="961" y="1053"/>
                  <a:pt x="906" y="983"/>
                  <a:pt x="906" y="901"/>
                </a:cubicBezTo>
                <a:cubicBezTo>
                  <a:pt x="906" y="898"/>
                  <a:pt x="906" y="896"/>
                  <a:pt x="907" y="893"/>
                </a:cubicBezTo>
                <a:cubicBezTo>
                  <a:pt x="964" y="927"/>
                  <a:pt x="1038" y="933"/>
                  <a:pt x="1106" y="904"/>
                </a:cubicBezTo>
                <a:cubicBezTo>
                  <a:pt x="1217" y="857"/>
                  <a:pt x="1272" y="735"/>
                  <a:pt x="1228" y="632"/>
                </a:cubicBezTo>
                <a:cubicBezTo>
                  <a:pt x="1220" y="614"/>
                  <a:pt x="1211" y="599"/>
                  <a:pt x="1199" y="585"/>
                </a:cubicBezTo>
                <a:close/>
              </a:path>
            </a:pathLst>
          </a:custGeom>
          <a:solidFill>
            <a:srgbClr val="AD84C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</a:endParaRPr>
          </a:p>
        </p:txBody>
      </p:sp>
      <p:sp>
        <p:nvSpPr>
          <p:cNvPr id="318" name="Line 6">
            <a:extLst>
              <a:ext uri="{FF2B5EF4-FFF2-40B4-BE49-F238E27FC236}">
                <a16:creationId xmlns:a16="http://schemas.microsoft.com/office/drawing/2014/main" id="{50C59575-CD82-4A8B-8A56-3DA998C5A1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4338" y="445413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Source Sans Pro" charset="0"/>
            </a:endParaRPr>
          </a:p>
        </p:txBody>
      </p:sp>
      <p:sp>
        <p:nvSpPr>
          <p:cNvPr id="319" name="Line 7">
            <a:extLst>
              <a:ext uri="{FF2B5EF4-FFF2-40B4-BE49-F238E27FC236}">
                <a16:creationId xmlns:a16="http://schemas.microsoft.com/office/drawing/2014/main" id="{E36C8E44-8653-4E47-8523-4B8076F5C5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4338" y="445413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Source Sans Pro" charset="0"/>
            </a:endParaRPr>
          </a:p>
        </p:txBody>
      </p:sp>
      <p:sp>
        <p:nvSpPr>
          <p:cNvPr id="320" name="Line 8">
            <a:extLst>
              <a:ext uri="{FF2B5EF4-FFF2-40B4-BE49-F238E27FC236}">
                <a16:creationId xmlns:a16="http://schemas.microsoft.com/office/drawing/2014/main" id="{F390993C-2C5D-4279-956E-500A012F1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9501" y="414139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Source Sans Pro" charset="0"/>
            </a:endParaRPr>
          </a:p>
        </p:txBody>
      </p:sp>
      <p:sp>
        <p:nvSpPr>
          <p:cNvPr id="321" name="Line 9">
            <a:extLst>
              <a:ext uri="{FF2B5EF4-FFF2-40B4-BE49-F238E27FC236}">
                <a16:creationId xmlns:a16="http://schemas.microsoft.com/office/drawing/2014/main" id="{2535AE21-7127-4CBF-B0A3-4CE0A97FE3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9501" y="414139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Source Sans Pro" charset="0"/>
            </a:endParaRPr>
          </a:p>
        </p:txBody>
      </p:sp>
      <p:sp>
        <p:nvSpPr>
          <p:cNvPr id="322" name="Freeform 10">
            <a:extLst>
              <a:ext uri="{FF2B5EF4-FFF2-40B4-BE49-F238E27FC236}">
                <a16:creationId xmlns:a16="http://schemas.microsoft.com/office/drawing/2014/main" id="{18535C07-84AD-4793-A3B4-3CD0B83A0631}"/>
              </a:ext>
            </a:extLst>
          </p:cNvPr>
          <p:cNvSpPr>
            <a:spLocks/>
          </p:cNvSpPr>
          <p:nvPr/>
        </p:nvSpPr>
        <p:spPr bwMode="auto">
          <a:xfrm>
            <a:off x="5261438" y="3665145"/>
            <a:ext cx="2379663" cy="1701800"/>
          </a:xfrm>
          <a:custGeom>
            <a:avLst/>
            <a:gdLst>
              <a:gd name="T0" fmla="*/ 853 w 1019"/>
              <a:gd name="T1" fmla="*/ 522 h 729"/>
              <a:gd name="T2" fmla="*/ 975 w 1019"/>
              <a:gd name="T3" fmla="*/ 250 h 729"/>
              <a:gd name="T4" fmla="*/ 946 w 1019"/>
              <a:gd name="T5" fmla="*/ 203 h 729"/>
              <a:gd name="T6" fmla="*/ 991 w 1019"/>
              <a:gd name="T7" fmla="*/ 110 h 729"/>
              <a:gd name="T8" fmla="*/ 580 w 1019"/>
              <a:gd name="T9" fmla="*/ 105 h 729"/>
              <a:gd name="T10" fmla="*/ 524 w 1019"/>
              <a:gd name="T11" fmla="*/ 258 h 729"/>
              <a:gd name="T12" fmla="*/ 505 w 1019"/>
              <a:gd name="T13" fmla="*/ 253 h 729"/>
              <a:gd name="T14" fmla="*/ 0 w 1019"/>
              <a:gd name="T15" fmla="*/ 406 h 729"/>
              <a:gd name="T16" fmla="*/ 66 w 1019"/>
              <a:gd name="T17" fmla="*/ 389 h 729"/>
              <a:gd name="T18" fmla="*/ 91 w 1019"/>
              <a:gd name="T19" fmla="*/ 377 h 729"/>
              <a:gd name="T20" fmla="*/ 96 w 1019"/>
              <a:gd name="T21" fmla="*/ 391 h 729"/>
              <a:gd name="T22" fmla="*/ 377 w 1019"/>
              <a:gd name="T23" fmla="*/ 492 h 729"/>
              <a:gd name="T24" fmla="*/ 388 w 1019"/>
              <a:gd name="T25" fmla="*/ 487 h 729"/>
              <a:gd name="T26" fmla="*/ 515 w 1019"/>
              <a:gd name="T27" fmla="*/ 519 h 729"/>
              <a:gd name="T28" fmla="*/ 537 w 1019"/>
              <a:gd name="T29" fmla="*/ 573 h 729"/>
              <a:gd name="T30" fmla="*/ 747 w 1019"/>
              <a:gd name="T31" fmla="*/ 729 h 729"/>
              <a:gd name="T32" fmla="*/ 784 w 1019"/>
              <a:gd name="T33" fmla="*/ 695 h 729"/>
              <a:gd name="T34" fmla="*/ 783 w 1019"/>
              <a:gd name="T35" fmla="*/ 694 h 729"/>
              <a:gd name="T36" fmla="*/ 653 w 1019"/>
              <a:gd name="T37" fmla="*/ 519 h 729"/>
              <a:gd name="T38" fmla="*/ 654 w 1019"/>
              <a:gd name="T39" fmla="*/ 511 h 729"/>
              <a:gd name="T40" fmla="*/ 853 w 1019"/>
              <a:gd name="T41" fmla="*/ 522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19" h="729">
                <a:moveTo>
                  <a:pt x="853" y="522"/>
                </a:moveTo>
                <a:cubicBezTo>
                  <a:pt x="964" y="475"/>
                  <a:pt x="1019" y="353"/>
                  <a:pt x="975" y="250"/>
                </a:cubicBezTo>
                <a:cubicBezTo>
                  <a:pt x="967" y="232"/>
                  <a:pt x="958" y="217"/>
                  <a:pt x="946" y="203"/>
                </a:cubicBezTo>
                <a:cubicBezTo>
                  <a:pt x="969" y="178"/>
                  <a:pt x="985" y="146"/>
                  <a:pt x="991" y="110"/>
                </a:cubicBezTo>
                <a:cubicBezTo>
                  <a:pt x="851" y="5"/>
                  <a:pt x="673" y="0"/>
                  <a:pt x="580" y="105"/>
                </a:cubicBezTo>
                <a:cubicBezTo>
                  <a:pt x="543" y="147"/>
                  <a:pt x="524" y="200"/>
                  <a:pt x="524" y="258"/>
                </a:cubicBezTo>
                <a:cubicBezTo>
                  <a:pt x="518" y="256"/>
                  <a:pt x="511" y="255"/>
                  <a:pt x="505" y="253"/>
                </a:cubicBezTo>
                <a:cubicBezTo>
                  <a:pt x="294" y="202"/>
                  <a:pt x="90" y="270"/>
                  <a:pt x="0" y="406"/>
                </a:cubicBezTo>
                <a:cubicBezTo>
                  <a:pt x="22" y="404"/>
                  <a:pt x="44" y="398"/>
                  <a:pt x="66" y="389"/>
                </a:cubicBezTo>
                <a:cubicBezTo>
                  <a:pt x="74" y="385"/>
                  <a:pt x="83" y="381"/>
                  <a:pt x="91" y="377"/>
                </a:cubicBezTo>
                <a:cubicBezTo>
                  <a:pt x="93" y="381"/>
                  <a:pt x="94" y="386"/>
                  <a:pt x="96" y="391"/>
                </a:cubicBezTo>
                <a:cubicBezTo>
                  <a:pt x="140" y="494"/>
                  <a:pt x="266" y="539"/>
                  <a:pt x="377" y="492"/>
                </a:cubicBezTo>
                <a:cubicBezTo>
                  <a:pt x="380" y="491"/>
                  <a:pt x="384" y="489"/>
                  <a:pt x="388" y="487"/>
                </a:cubicBezTo>
                <a:cubicBezTo>
                  <a:pt x="418" y="520"/>
                  <a:pt x="468" y="534"/>
                  <a:pt x="515" y="519"/>
                </a:cubicBezTo>
                <a:cubicBezTo>
                  <a:pt x="521" y="538"/>
                  <a:pt x="528" y="556"/>
                  <a:pt x="537" y="573"/>
                </a:cubicBezTo>
                <a:cubicBezTo>
                  <a:pt x="584" y="662"/>
                  <a:pt x="665" y="718"/>
                  <a:pt x="747" y="729"/>
                </a:cubicBezTo>
                <a:cubicBezTo>
                  <a:pt x="784" y="695"/>
                  <a:pt x="784" y="695"/>
                  <a:pt x="784" y="695"/>
                </a:cubicBezTo>
                <a:cubicBezTo>
                  <a:pt x="784" y="695"/>
                  <a:pt x="783" y="694"/>
                  <a:pt x="783" y="694"/>
                </a:cubicBezTo>
                <a:cubicBezTo>
                  <a:pt x="708" y="671"/>
                  <a:pt x="653" y="601"/>
                  <a:pt x="653" y="519"/>
                </a:cubicBezTo>
                <a:cubicBezTo>
                  <a:pt x="653" y="516"/>
                  <a:pt x="653" y="514"/>
                  <a:pt x="654" y="511"/>
                </a:cubicBezTo>
                <a:cubicBezTo>
                  <a:pt x="711" y="545"/>
                  <a:pt x="785" y="551"/>
                  <a:pt x="853" y="522"/>
                </a:cubicBezTo>
                <a:close/>
              </a:path>
            </a:pathLst>
          </a:custGeom>
          <a:solidFill>
            <a:srgbClr val="5D739A"/>
          </a:solidFill>
          <a:ln w="53975" cap="flat">
            <a:solidFill>
              <a:sysClr val="window" lastClr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</a:endParaRPr>
          </a:p>
        </p:txBody>
      </p:sp>
      <p:sp>
        <p:nvSpPr>
          <p:cNvPr id="323" name="Freeform 11">
            <a:extLst>
              <a:ext uri="{FF2B5EF4-FFF2-40B4-BE49-F238E27FC236}">
                <a16:creationId xmlns:a16="http://schemas.microsoft.com/office/drawing/2014/main" id="{19C7C9C0-3BD6-4503-9868-405180CB8729}"/>
              </a:ext>
            </a:extLst>
          </p:cNvPr>
          <p:cNvSpPr>
            <a:spLocks/>
          </p:cNvSpPr>
          <p:nvPr/>
        </p:nvSpPr>
        <p:spPr bwMode="auto">
          <a:xfrm>
            <a:off x="5861513" y="2772970"/>
            <a:ext cx="1757363" cy="1825625"/>
          </a:xfrm>
          <a:custGeom>
            <a:avLst/>
            <a:gdLst>
              <a:gd name="T0" fmla="*/ 718 w 753"/>
              <a:gd name="T1" fmla="*/ 632 h 782"/>
              <a:gd name="T2" fmla="*/ 689 w 753"/>
              <a:gd name="T3" fmla="*/ 585 h 782"/>
              <a:gd name="T4" fmla="*/ 718 w 753"/>
              <a:gd name="T5" fmla="*/ 365 h 782"/>
              <a:gd name="T6" fmla="*/ 560 w 753"/>
              <a:gd name="T7" fmla="*/ 234 h 782"/>
              <a:gd name="T8" fmla="*/ 335 w 753"/>
              <a:gd name="T9" fmla="*/ 20 h 782"/>
              <a:gd name="T10" fmla="*/ 93 w 753"/>
              <a:gd name="T11" fmla="*/ 59 h 782"/>
              <a:gd name="T12" fmla="*/ 36 w 753"/>
              <a:gd name="T13" fmla="*/ 146 h 782"/>
              <a:gd name="T14" fmla="*/ 233 w 753"/>
              <a:gd name="T15" fmla="*/ 450 h 782"/>
              <a:gd name="T16" fmla="*/ 362 w 753"/>
              <a:gd name="T17" fmla="*/ 458 h 782"/>
              <a:gd name="T18" fmla="*/ 406 w 753"/>
              <a:gd name="T19" fmla="*/ 614 h 782"/>
              <a:gd name="T20" fmla="*/ 489 w 753"/>
              <a:gd name="T21" fmla="*/ 667 h 782"/>
              <a:gd name="T22" fmla="*/ 590 w 753"/>
              <a:gd name="T23" fmla="*/ 777 h 782"/>
              <a:gd name="T24" fmla="*/ 732 w 753"/>
              <a:gd name="T25" fmla="*/ 689 h 782"/>
              <a:gd name="T26" fmla="*/ 718 w 753"/>
              <a:gd name="T27" fmla="*/ 632 h 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53" h="782">
                <a:moveTo>
                  <a:pt x="718" y="632"/>
                </a:moveTo>
                <a:cubicBezTo>
                  <a:pt x="710" y="614"/>
                  <a:pt x="701" y="599"/>
                  <a:pt x="689" y="585"/>
                </a:cubicBezTo>
                <a:cubicBezTo>
                  <a:pt x="739" y="533"/>
                  <a:pt x="753" y="446"/>
                  <a:pt x="718" y="365"/>
                </a:cubicBezTo>
                <a:cubicBezTo>
                  <a:pt x="687" y="291"/>
                  <a:pt x="625" y="243"/>
                  <a:pt x="560" y="234"/>
                </a:cubicBezTo>
                <a:cubicBezTo>
                  <a:pt x="573" y="144"/>
                  <a:pt x="475" y="49"/>
                  <a:pt x="335" y="20"/>
                </a:cubicBezTo>
                <a:cubicBezTo>
                  <a:pt x="239" y="0"/>
                  <a:pt x="147" y="17"/>
                  <a:pt x="93" y="59"/>
                </a:cubicBezTo>
                <a:cubicBezTo>
                  <a:pt x="91" y="58"/>
                  <a:pt x="46" y="111"/>
                  <a:pt x="36" y="146"/>
                </a:cubicBezTo>
                <a:cubicBezTo>
                  <a:pt x="0" y="273"/>
                  <a:pt x="89" y="409"/>
                  <a:pt x="233" y="450"/>
                </a:cubicBezTo>
                <a:cubicBezTo>
                  <a:pt x="277" y="462"/>
                  <a:pt x="321" y="464"/>
                  <a:pt x="362" y="458"/>
                </a:cubicBezTo>
                <a:cubicBezTo>
                  <a:pt x="354" y="515"/>
                  <a:pt x="368" y="571"/>
                  <a:pt x="406" y="614"/>
                </a:cubicBezTo>
                <a:cubicBezTo>
                  <a:pt x="428" y="639"/>
                  <a:pt x="457" y="657"/>
                  <a:pt x="489" y="667"/>
                </a:cubicBezTo>
                <a:cubicBezTo>
                  <a:pt x="481" y="730"/>
                  <a:pt x="524" y="774"/>
                  <a:pt x="590" y="777"/>
                </a:cubicBezTo>
                <a:cubicBezTo>
                  <a:pt x="703" y="782"/>
                  <a:pt x="729" y="689"/>
                  <a:pt x="732" y="689"/>
                </a:cubicBezTo>
                <a:cubicBezTo>
                  <a:pt x="730" y="669"/>
                  <a:pt x="726" y="650"/>
                  <a:pt x="718" y="632"/>
                </a:cubicBezTo>
                <a:close/>
              </a:path>
            </a:pathLst>
          </a:custGeom>
          <a:solidFill>
            <a:srgbClr val="8784C7"/>
          </a:solidFill>
          <a:ln w="53975" cap="flat">
            <a:solidFill>
              <a:sysClr val="window" lastClr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</a:endParaRPr>
          </a:p>
        </p:txBody>
      </p:sp>
      <p:sp>
        <p:nvSpPr>
          <p:cNvPr id="324" name="Freeform 12">
            <a:extLst>
              <a:ext uri="{FF2B5EF4-FFF2-40B4-BE49-F238E27FC236}">
                <a16:creationId xmlns:a16="http://schemas.microsoft.com/office/drawing/2014/main" id="{1907CBB7-23B7-4DD4-BD22-2C63AE364323}"/>
              </a:ext>
            </a:extLst>
          </p:cNvPr>
          <p:cNvSpPr>
            <a:spLocks/>
          </p:cNvSpPr>
          <p:nvPr/>
        </p:nvSpPr>
        <p:spPr bwMode="auto">
          <a:xfrm>
            <a:off x="4670888" y="3503220"/>
            <a:ext cx="966788" cy="1179513"/>
          </a:xfrm>
          <a:custGeom>
            <a:avLst/>
            <a:gdLst>
              <a:gd name="T0" fmla="*/ 377 w 414"/>
              <a:gd name="T1" fmla="*/ 215 h 505"/>
              <a:gd name="T2" fmla="*/ 374 w 414"/>
              <a:gd name="T3" fmla="*/ 70 h 505"/>
              <a:gd name="T4" fmla="*/ 249 w 414"/>
              <a:gd name="T5" fmla="*/ 49 h 505"/>
              <a:gd name="T6" fmla="*/ 132 w 414"/>
              <a:gd name="T7" fmla="*/ 0 h 505"/>
              <a:gd name="T8" fmla="*/ 108 w 414"/>
              <a:gd name="T9" fmla="*/ 4 h 505"/>
              <a:gd name="T10" fmla="*/ 5 w 414"/>
              <a:gd name="T11" fmla="*/ 120 h 505"/>
              <a:gd name="T12" fmla="*/ 33 w 414"/>
              <a:gd name="T13" fmla="*/ 221 h 505"/>
              <a:gd name="T14" fmla="*/ 38 w 414"/>
              <a:gd name="T15" fmla="*/ 357 h 505"/>
              <a:gd name="T16" fmla="*/ 319 w 414"/>
              <a:gd name="T17" fmla="*/ 458 h 505"/>
              <a:gd name="T18" fmla="*/ 344 w 414"/>
              <a:gd name="T19" fmla="*/ 446 h 505"/>
              <a:gd name="T20" fmla="*/ 398 w 414"/>
              <a:gd name="T21" fmla="*/ 307 h 505"/>
              <a:gd name="T22" fmla="*/ 377 w 414"/>
              <a:gd name="T23" fmla="*/ 215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4" h="505">
                <a:moveTo>
                  <a:pt x="377" y="215"/>
                </a:moveTo>
                <a:cubicBezTo>
                  <a:pt x="414" y="174"/>
                  <a:pt x="413" y="110"/>
                  <a:pt x="374" y="70"/>
                </a:cubicBezTo>
                <a:cubicBezTo>
                  <a:pt x="340" y="35"/>
                  <a:pt x="289" y="28"/>
                  <a:pt x="249" y="49"/>
                </a:cubicBezTo>
                <a:cubicBezTo>
                  <a:pt x="219" y="19"/>
                  <a:pt x="178" y="0"/>
                  <a:pt x="132" y="0"/>
                </a:cubicBezTo>
                <a:cubicBezTo>
                  <a:pt x="124" y="0"/>
                  <a:pt x="108" y="3"/>
                  <a:pt x="108" y="4"/>
                </a:cubicBezTo>
                <a:cubicBezTo>
                  <a:pt x="54" y="18"/>
                  <a:pt x="12" y="62"/>
                  <a:pt x="5" y="120"/>
                </a:cubicBezTo>
                <a:cubicBezTo>
                  <a:pt x="0" y="157"/>
                  <a:pt x="11" y="193"/>
                  <a:pt x="33" y="221"/>
                </a:cubicBezTo>
                <a:cubicBezTo>
                  <a:pt x="19" y="265"/>
                  <a:pt x="20" y="312"/>
                  <a:pt x="38" y="357"/>
                </a:cubicBezTo>
                <a:cubicBezTo>
                  <a:pt x="82" y="460"/>
                  <a:pt x="208" y="505"/>
                  <a:pt x="319" y="458"/>
                </a:cubicBezTo>
                <a:cubicBezTo>
                  <a:pt x="327" y="454"/>
                  <a:pt x="336" y="450"/>
                  <a:pt x="344" y="446"/>
                </a:cubicBezTo>
                <a:cubicBezTo>
                  <a:pt x="344" y="446"/>
                  <a:pt x="404" y="391"/>
                  <a:pt x="398" y="307"/>
                </a:cubicBezTo>
                <a:cubicBezTo>
                  <a:pt x="396" y="274"/>
                  <a:pt x="391" y="242"/>
                  <a:pt x="377" y="215"/>
                </a:cubicBezTo>
                <a:close/>
              </a:path>
            </a:pathLst>
          </a:custGeom>
          <a:solidFill>
            <a:srgbClr val="6997AF"/>
          </a:solidFill>
          <a:ln w="53975" cap="flat">
            <a:solidFill>
              <a:sysClr val="window" lastClr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charset="0"/>
            </a:endParaRPr>
          </a:p>
        </p:txBody>
      </p:sp>
      <p:grpSp>
        <p:nvGrpSpPr>
          <p:cNvPr id="325" name="Group 67">
            <a:extLst>
              <a:ext uri="{FF2B5EF4-FFF2-40B4-BE49-F238E27FC236}">
                <a16:creationId xmlns:a16="http://schemas.microsoft.com/office/drawing/2014/main" id="{686AB1E1-24BB-4556-8DFF-C717F76BB148}"/>
              </a:ext>
            </a:extLst>
          </p:cNvPr>
          <p:cNvGrpSpPr/>
          <p:nvPr/>
        </p:nvGrpSpPr>
        <p:grpSpPr>
          <a:xfrm>
            <a:off x="495225" y="2179271"/>
            <a:ext cx="1927762" cy="1671637"/>
            <a:chOff x="461426" y="1660525"/>
            <a:chExt cx="1927762" cy="1671637"/>
          </a:xfrm>
        </p:grpSpPr>
        <p:sp>
          <p:nvSpPr>
            <p:cNvPr id="326" name="Freeform 20">
              <a:extLst>
                <a:ext uri="{FF2B5EF4-FFF2-40B4-BE49-F238E27FC236}">
                  <a16:creationId xmlns:a16="http://schemas.microsoft.com/office/drawing/2014/main" id="{B675A035-2F9B-422B-998F-1050A44BB5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426" y="2803874"/>
              <a:ext cx="257398" cy="261239"/>
            </a:xfrm>
            <a:custGeom>
              <a:avLst/>
              <a:gdLst>
                <a:gd name="T0" fmla="*/ 91 w 100"/>
                <a:gd name="T1" fmla="*/ 58 h 102"/>
                <a:gd name="T2" fmla="*/ 96 w 100"/>
                <a:gd name="T3" fmla="*/ 41 h 102"/>
                <a:gd name="T4" fmla="*/ 100 w 100"/>
                <a:gd name="T5" fmla="*/ 36 h 102"/>
                <a:gd name="T6" fmla="*/ 98 w 100"/>
                <a:gd name="T7" fmla="*/ 31 h 102"/>
                <a:gd name="T8" fmla="*/ 95 w 100"/>
                <a:gd name="T9" fmla="*/ 24 h 102"/>
                <a:gd name="T10" fmla="*/ 93 w 100"/>
                <a:gd name="T11" fmla="*/ 22 h 102"/>
                <a:gd name="T12" fmla="*/ 87 w 100"/>
                <a:gd name="T13" fmla="*/ 21 h 102"/>
                <a:gd name="T14" fmla="*/ 72 w 100"/>
                <a:gd name="T15" fmla="*/ 9 h 102"/>
                <a:gd name="T16" fmla="*/ 71 w 100"/>
                <a:gd name="T17" fmla="*/ 4 h 102"/>
                <a:gd name="T18" fmla="*/ 68 w 100"/>
                <a:gd name="T19" fmla="*/ 2 h 102"/>
                <a:gd name="T20" fmla="*/ 63 w 100"/>
                <a:gd name="T21" fmla="*/ 1 h 102"/>
                <a:gd name="T22" fmla="*/ 55 w 100"/>
                <a:gd name="T23" fmla="*/ 0 h 102"/>
                <a:gd name="T24" fmla="*/ 51 w 100"/>
                <a:gd name="T25" fmla="*/ 4 h 102"/>
                <a:gd name="T26" fmla="*/ 32 w 100"/>
                <a:gd name="T27" fmla="*/ 9 h 102"/>
                <a:gd name="T28" fmla="*/ 27 w 100"/>
                <a:gd name="T29" fmla="*/ 6 h 102"/>
                <a:gd name="T30" fmla="*/ 24 w 100"/>
                <a:gd name="T31" fmla="*/ 8 h 102"/>
                <a:gd name="T32" fmla="*/ 21 w 100"/>
                <a:gd name="T33" fmla="*/ 10 h 102"/>
                <a:gd name="T34" fmla="*/ 15 w 100"/>
                <a:gd name="T35" fmla="*/ 14 h 102"/>
                <a:gd name="T36" fmla="*/ 13 w 100"/>
                <a:gd name="T37" fmla="*/ 20 h 102"/>
                <a:gd name="T38" fmla="*/ 19 w 100"/>
                <a:gd name="T39" fmla="*/ 27 h 102"/>
                <a:gd name="T40" fmla="*/ 6 w 100"/>
                <a:gd name="T41" fmla="*/ 40 h 102"/>
                <a:gd name="T42" fmla="*/ 1 w 100"/>
                <a:gd name="T43" fmla="*/ 43 h 102"/>
                <a:gd name="T44" fmla="*/ 0 w 100"/>
                <a:gd name="T45" fmla="*/ 51 h 102"/>
                <a:gd name="T46" fmla="*/ 1 w 100"/>
                <a:gd name="T47" fmla="*/ 58 h 102"/>
                <a:gd name="T48" fmla="*/ 6 w 100"/>
                <a:gd name="T49" fmla="*/ 61 h 102"/>
                <a:gd name="T50" fmla="*/ 19 w 100"/>
                <a:gd name="T51" fmla="*/ 74 h 102"/>
                <a:gd name="T52" fmla="*/ 13 w 100"/>
                <a:gd name="T53" fmla="*/ 82 h 102"/>
                <a:gd name="T54" fmla="*/ 15 w 100"/>
                <a:gd name="T55" fmla="*/ 87 h 102"/>
                <a:gd name="T56" fmla="*/ 21 w 100"/>
                <a:gd name="T57" fmla="*/ 91 h 102"/>
                <a:gd name="T58" fmla="*/ 24 w 100"/>
                <a:gd name="T59" fmla="*/ 94 h 102"/>
                <a:gd name="T60" fmla="*/ 27 w 100"/>
                <a:gd name="T61" fmla="*/ 95 h 102"/>
                <a:gd name="T62" fmla="*/ 32 w 100"/>
                <a:gd name="T63" fmla="*/ 92 h 102"/>
                <a:gd name="T64" fmla="*/ 51 w 100"/>
                <a:gd name="T65" fmla="*/ 97 h 102"/>
                <a:gd name="T66" fmla="*/ 55 w 100"/>
                <a:gd name="T67" fmla="*/ 102 h 102"/>
                <a:gd name="T68" fmla="*/ 63 w 100"/>
                <a:gd name="T69" fmla="*/ 100 h 102"/>
                <a:gd name="T70" fmla="*/ 68 w 100"/>
                <a:gd name="T71" fmla="*/ 99 h 102"/>
                <a:gd name="T72" fmla="*/ 71 w 100"/>
                <a:gd name="T73" fmla="*/ 98 h 102"/>
                <a:gd name="T74" fmla="*/ 72 w 100"/>
                <a:gd name="T75" fmla="*/ 92 h 102"/>
                <a:gd name="T76" fmla="*/ 87 w 100"/>
                <a:gd name="T77" fmla="*/ 80 h 102"/>
                <a:gd name="T78" fmla="*/ 93 w 100"/>
                <a:gd name="T79" fmla="*/ 80 h 102"/>
                <a:gd name="T80" fmla="*/ 95 w 100"/>
                <a:gd name="T81" fmla="*/ 77 h 102"/>
                <a:gd name="T82" fmla="*/ 98 w 100"/>
                <a:gd name="T83" fmla="*/ 70 h 102"/>
                <a:gd name="T84" fmla="*/ 100 w 100"/>
                <a:gd name="T85" fmla="*/ 66 h 102"/>
                <a:gd name="T86" fmla="*/ 50 w 100"/>
                <a:gd name="T87" fmla="*/ 78 h 102"/>
                <a:gd name="T88" fmla="*/ 78 w 100"/>
                <a:gd name="T89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0" h="102">
                  <a:moveTo>
                    <a:pt x="99" y="62"/>
                  </a:moveTo>
                  <a:cubicBezTo>
                    <a:pt x="99" y="62"/>
                    <a:pt x="98" y="61"/>
                    <a:pt x="96" y="60"/>
                  </a:cubicBezTo>
                  <a:cubicBezTo>
                    <a:pt x="95" y="60"/>
                    <a:pt x="93" y="58"/>
                    <a:pt x="91" y="58"/>
                  </a:cubicBezTo>
                  <a:cubicBezTo>
                    <a:pt x="91" y="55"/>
                    <a:pt x="91" y="53"/>
                    <a:pt x="91" y="51"/>
                  </a:cubicBezTo>
                  <a:cubicBezTo>
                    <a:pt x="91" y="48"/>
                    <a:pt x="91" y="46"/>
                    <a:pt x="91" y="44"/>
                  </a:cubicBezTo>
                  <a:cubicBezTo>
                    <a:pt x="93" y="43"/>
                    <a:pt x="95" y="42"/>
                    <a:pt x="96" y="41"/>
                  </a:cubicBezTo>
                  <a:cubicBezTo>
                    <a:pt x="98" y="40"/>
                    <a:pt x="99" y="39"/>
                    <a:pt x="99" y="39"/>
                  </a:cubicBezTo>
                  <a:cubicBezTo>
                    <a:pt x="100" y="39"/>
                    <a:pt x="100" y="39"/>
                    <a:pt x="100" y="38"/>
                  </a:cubicBezTo>
                  <a:cubicBezTo>
                    <a:pt x="100" y="37"/>
                    <a:pt x="100" y="37"/>
                    <a:pt x="100" y="36"/>
                  </a:cubicBezTo>
                  <a:cubicBezTo>
                    <a:pt x="100" y="36"/>
                    <a:pt x="100" y="36"/>
                    <a:pt x="100" y="35"/>
                  </a:cubicBezTo>
                  <a:cubicBezTo>
                    <a:pt x="100" y="35"/>
                    <a:pt x="100" y="34"/>
                    <a:pt x="99" y="33"/>
                  </a:cubicBezTo>
                  <a:cubicBezTo>
                    <a:pt x="99" y="33"/>
                    <a:pt x="99" y="32"/>
                    <a:pt x="98" y="31"/>
                  </a:cubicBezTo>
                  <a:cubicBezTo>
                    <a:pt x="98" y="30"/>
                    <a:pt x="98" y="29"/>
                    <a:pt x="97" y="28"/>
                  </a:cubicBezTo>
                  <a:cubicBezTo>
                    <a:pt x="97" y="28"/>
                    <a:pt x="96" y="27"/>
                    <a:pt x="96" y="26"/>
                  </a:cubicBezTo>
                  <a:cubicBezTo>
                    <a:pt x="96" y="25"/>
                    <a:pt x="95" y="24"/>
                    <a:pt x="95" y="24"/>
                  </a:cubicBezTo>
                  <a:cubicBezTo>
                    <a:pt x="94" y="23"/>
                    <a:pt x="94" y="23"/>
                    <a:pt x="94" y="22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3" y="21"/>
                    <a:pt x="92" y="21"/>
                    <a:pt x="92" y="20"/>
                  </a:cubicBezTo>
                  <a:cubicBezTo>
                    <a:pt x="91" y="20"/>
                    <a:pt x="90" y="20"/>
                    <a:pt x="90" y="20"/>
                  </a:cubicBezTo>
                  <a:cubicBezTo>
                    <a:pt x="90" y="20"/>
                    <a:pt x="89" y="21"/>
                    <a:pt x="87" y="21"/>
                  </a:cubicBezTo>
                  <a:cubicBezTo>
                    <a:pt x="85" y="22"/>
                    <a:pt x="83" y="23"/>
                    <a:pt x="81" y="24"/>
                  </a:cubicBezTo>
                  <a:cubicBezTo>
                    <a:pt x="78" y="21"/>
                    <a:pt x="75" y="18"/>
                    <a:pt x="71" y="15"/>
                  </a:cubicBezTo>
                  <a:cubicBezTo>
                    <a:pt x="71" y="13"/>
                    <a:pt x="72" y="11"/>
                    <a:pt x="72" y="9"/>
                  </a:cubicBezTo>
                  <a:cubicBezTo>
                    <a:pt x="72" y="7"/>
                    <a:pt x="72" y="6"/>
                    <a:pt x="72" y="6"/>
                  </a:cubicBezTo>
                  <a:cubicBezTo>
                    <a:pt x="72" y="6"/>
                    <a:pt x="72" y="5"/>
                    <a:pt x="72" y="5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70" y="3"/>
                    <a:pt x="70" y="3"/>
                  </a:cubicBezTo>
                  <a:cubicBezTo>
                    <a:pt x="70" y="3"/>
                    <a:pt x="70" y="3"/>
                    <a:pt x="69" y="3"/>
                  </a:cubicBezTo>
                  <a:cubicBezTo>
                    <a:pt x="69" y="3"/>
                    <a:pt x="69" y="3"/>
                    <a:pt x="68" y="2"/>
                  </a:cubicBezTo>
                  <a:cubicBezTo>
                    <a:pt x="67" y="2"/>
                    <a:pt x="66" y="2"/>
                    <a:pt x="65" y="2"/>
                  </a:cubicBezTo>
                  <a:cubicBezTo>
                    <a:pt x="65" y="1"/>
                    <a:pt x="65" y="1"/>
                    <a:pt x="64" y="1"/>
                  </a:cubicBezTo>
                  <a:cubicBezTo>
                    <a:pt x="64" y="1"/>
                    <a:pt x="63" y="1"/>
                    <a:pt x="63" y="1"/>
                  </a:cubicBezTo>
                  <a:cubicBezTo>
                    <a:pt x="61" y="0"/>
                    <a:pt x="59" y="0"/>
                    <a:pt x="57" y="0"/>
                  </a:cubicBezTo>
                  <a:cubicBezTo>
                    <a:pt x="57" y="0"/>
                    <a:pt x="56" y="0"/>
                    <a:pt x="5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1"/>
                    <a:pt x="52" y="1"/>
                    <a:pt x="52" y="2"/>
                  </a:cubicBezTo>
                  <a:cubicBezTo>
                    <a:pt x="52" y="2"/>
                    <a:pt x="51" y="3"/>
                    <a:pt x="51" y="4"/>
                  </a:cubicBezTo>
                  <a:cubicBezTo>
                    <a:pt x="50" y="6"/>
                    <a:pt x="50" y="8"/>
                    <a:pt x="49" y="11"/>
                  </a:cubicBezTo>
                  <a:cubicBezTo>
                    <a:pt x="44" y="11"/>
                    <a:pt x="40" y="12"/>
                    <a:pt x="36" y="14"/>
                  </a:cubicBezTo>
                  <a:cubicBezTo>
                    <a:pt x="34" y="12"/>
                    <a:pt x="33" y="10"/>
                    <a:pt x="32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9" y="6"/>
                    <a:pt x="28" y="6"/>
                  </a:cubicBezTo>
                  <a:cubicBezTo>
                    <a:pt x="28" y="6"/>
                    <a:pt x="27" y="6"/>
                    <a:pt x="27" y="6"/>
                  </a:cubicBezTo>
                  <a:cubicBezTo>
                    <a:pt x="27" y="6"/>
                    <a:pt x="26" y="6"/>
                    <a:pt x="26" y="6"/>
                  </a:cubicBezTo>
                  <a:cubicBezTo>
                    <a:pt x="26" y="6"/>
                    <a:pt x="26" y="6"/>
                    <a:pt x="25" y="7"/>
                  </a:cubicBezTo>
                  <a:cubicBezTo>
                    <a:pt x="25" y="7"/>
                    <a:pt x="24" y="7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9"/>
                    <a:pt x="22" y="9"/>
                  </a:cubicBezTo>
                  <a:cubicBezTo>
                    <a:pt x="21" y="9"/>
                    <a:pt x="21" y="10"/>
                    <a:pt x="21" y="10"/>
                  </a:cubicBezTo>
                  <a:cubicBezTo>
                    <a:pt x="20" y="10"/>
                    <a:pt x="20" y="10"/>
                    <a:pt x="19" y="11"/>
                  </a:cubicBezTo>
                  <a:cubicBezTo>
                    <a:pt x="19" y="11"/>
                    <a:pt x="18" y="12"/>
                    <a:pt x="17" y="13"/>
                  </a:cubicBezTo>
                  <a:cubicBezTo>
                    <a:pt x="17" y="13"/>
                    <a:pt x="16" y="14"/>
                    <a:pt x="15" y="14"/>
                  </a:cubicBezTo>
                  <a:cubicBezTo>
                    <a:pt x="15" y="15"/>
                    <a:pt x="15" y="15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7"/>
                    <a:pt x="12" y="19"/>
                    <a:pt x="13" y="20"/>
                  </a:cubicBezTo>
                  <a:cubicBezTo>
                    <a:pt x="13" y="20"/>
                    <a:pt x="14" y="21"/>
                    <a:pt x="15" y="22"/>
                  </a:cubicBezTo>
                  <a:cubicBezTo>
                    <a:pt x="15" y="23"/>
                    <a:pt x="16" y="24"/>
                    <a:pt x="17" y="25"/>
                  </a:cubicBezTo>
                  <a:cubicBezTo>
                    <a:pt x="17" y="26"/>
                    <a:pt x="18" y="26"/>
                    <a:pt x="19" y="27"/>
                  </a:cubicBezTo>
                  <a:cubicBezTo>
                    <a:pt x="16" y="31"/>
                    <a:pt x="14" y="35"/>
                    <a:pt x="13" y="40"/>
                  </a:cubicBezTo>
                  <a:cubicBezTo>
                    <a:pt x="12" y="40"/>
                    <a:pt x="10" y="40"/>
                    <a:pt x="9" y="40"/>
                  </a:cubicBezTo>
                  <a:cubicBezTo>
                    <a:pt x="8" y="40"/>
                    <a:pt x="7" y="40"/>
                    <a:pt x="6" y="40"/>
                  </a:cubicBezTo>
                  <a:cubicBezTo>
                    <a:pt x="5" y="40"/>
                    <a:pt x="3" y="40"/>
                    <a:pt x="3" y="40"/>
                  </a:cubicBezTo>
                  <a:cubicBezTo>
                    <a:pt x="3" y="40"/>
                    <a:pt x="2" y="40"/>
                    <a:pt x="2" y="41"/>
                  </a:cubicBezTo>
                  <a:cubicBezTo>
                    <a:pt x="1" y="41"/>
                    <a:pt x="1" y="42"/>
                    <a:pt x="1" y="43"/>
                  </a:cubicBezTo>
                  <a:cubicBezTo>
                    <a:pt x="1" y="43"/>
                    <a:pt x="1" y="44"/>
                    <a:pt x="1" y="45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49"/>
                    <a:pt x="0" y="50"/>
                    <a:pt x="0" y="51"/>
                  </a:cubicBezTo>
                  <a:cubicBezTo>
                    <a:pt x="0" y="52"/>
                    <a:pt x="0" y="53"/>
                    <a:pt x="0" y="53"/>
                  </a:cubicBezTo>
                  <a:cubicBezTo>
                    <a:pt x="0" y="54"/>
                    <a:pt x="0" y="55"/>
                    <a:pt x="1" y="56"/>
                  </a:cubicBezTo>
                  <a:cubicBezTo>
                    <a:pt x="1" y="57"/>
                    <a:pt x="1" y="58"/>
                    <a:pt x="1" y="58"/>
                  </a:cubicBezTo>
                  <a:cubicBezTo>
                    <a:pt x="1" y="59"/>
                    <a:pt x="1" y="60"/>
                    <a:pt x="2" y="60"/>
                  </a:cubicBezTo>
                  <a:cubicBezTo>
                    <a:pt x="2" y="61"/>
                    <a:pt x="3" y="61"/>
                    <a:pt x="3" y="61"/>
                  </a:cubicBezTo>
                  <a:cubicBezTo>
                    <a:pt x="3" y="61"/>
                    <a:pt x="5" y="61"/>
                    <a:pt x="6" y="61"/>
                  </a:cubicBezTo>
                  <a:cubicBezTo>
                    <a:pt x="7" y="61"/>
                    <a:pt x="8" y="61"/>
                    <a:pt x="9" y="62"/>
                  </a:cubicBezTo>
                  <a:cubicBezTo>
                    <a:pt x="10" y="62"/>
                    <a:pt x="12" y="62"/>
                    <a:pt x="13" y="62"/>
                  </a:cubicBezTo>
                  <a:cubicBezTo>
                    <a:pt x="14" y="66"/>
                    <a:pt x="16" y="70"/>
                    <a:pt x="19" y="74"/>
                  </a:cubicBezTo>
                  <a:cubicBezTo>
                    <a:pt x="18" y="75"/>
                    <a:pt x="17" y="76"/>
                    <a:pt x="17" y="77"/>
                  </a:cubicBezTo>
                  <a:cubicBezTo>
                    <a:pt x="16" y="77"/>
                    <a:pt x="15" y="78"/>
                    <a:pt x="15" y="79"/>
                  </a:cubicBezTo>
                  <a:cubicBezTo>
                    <a:pt x="14" y="81"/>
                    <a:pt x="13" y="82"/>
                    <a:pt x="13" y="82"/>
                  </a:cubicBezTo>
                  <a:cubicBezTo>
                    <a:pt x="12" y="82"/>
                    <a:pt x="13" y="84"/>
                    <a:pt x="14" y="85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5" y="86"/>
                    <a:pt x="15" y="86"/>
                    <a:pt x="15" y="87"/>
                  </a:cubicBezTo>
                  <a:cubicBezTo>
                    <a:pt x="16" y="87"/>
                    <a:pt x="17" y="88"/>
                    <a:pt x="17" y="89"/>
                  </a:cubicBezTo>
                  <a:cubicBezTo>
                    <a:pt x="18" y="89"/>
                    <a:pt x="19" y="90"/>
                    <a:pt x="19" y="91"/>
                  </a:cubicBezTo>
                  <a:cubicBezTo>
                    <a:pt x="20" y="91"/>
                    <a:pt x="20" y="91"/>
                    <a:pt x="21" y="91"/>
                  </a:cubicBezTo>
                  <a:cubicBezTo>
                    <a:pt x="21" y="92"/>
                    <a:pt x="21" y="92"/>
                    <a:pt x="22" y="92"/>
                  </a:cubicBezTo>
                  <a:cubicBezTo>
                    <a:pt x="22" y="93"/>
                    <a:pt x="22" y="93"/>
                    <a:pt x="23" y="93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94"/>
                    <a:pt x="25" y="94"/>
                    <a:pt x="25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7" y="95"/>
                    <a:pt x="27" y="95"/>
                  </a:cubicBezTo>
                  <a:cubicBezTo>
                    <a:pt x="27" y="95"/>
                    <a:pt x="28" y="95"/>
                    <a:pt x="28" y="95"/>
                  </a:cubicBezTo>
                  <a:cubicBezTo>
                    <a:pt x="29" y="95"/>
                    <a:pt x="29" y="95"/>
                    <a:pt x="30" y="95"/>
                  </a:cubicBezTo>
                  <a:cubicBezTo>
                    <a:pt x="30" y="95"/>
                    <a:pt x="30" y="94"/>
                    <a:pt x="32" y="92"/>
                  </a:cubicBezTo>
                  <a:cubicBezTo>
                    <a:pt x="33" y="91"/>
                    <a:pt x="34" y="89"/>
                    <a:pt x="36" y="88"/>
                  </a:cubicBezTo>
                  <a:cubicBezTo>
                    <a:pt x="40" y="89"/>
                    <a:pt x="44" y="90"/>
                    <a:pt x="49" y="91"/>
                  </a:cubicBezTo>
                  <a:cubicBezTo>
                    <a:pt x="50" y="93"/>
                    <a:pt x="50" y="95"/>
                    <a:pt x="51" y="97"/>
                  </a:cubicBezTo>
                  <a:cubicBezTo>
                    <a:pt x="51" y="99"/>
                    <a:pt x="52" y="100"/>
                    <a:pt x="52" y="100"/>
                  </a:cubicBezTo>
                  <a:cubicBezTo>
                    <a:pt x="52" y="100"/>
                    <a:pt x="52" y="101"/>
                    <a:pt x="53" y="101"/>
                  </a:cubicBezTo>
                  <a:cubicBezTo>
                    <a:pt x="53" y="101"/>
                    <a:pt x="54" y="102"/>
                    <a:pt x="55" y="102"/>
                  </a:cubicBezTo>
                  <a:cubicBezTo>
                    <a:pt x="55" y="102"/>
                    <a:pt x="55" y="102"/>
                    <a:pt x="56" y="101"/>
                  </a:cubicBezTo>
                  <a:cubicBezTo>
                    <a:pt x="56" y="101"/>
                    <a:pt x="57" y="101"/>
                    <a:pt x="57" y="101"/>
                  </a:cubicBezTo>
                  <a:cubicBezTo>
                    <a:pt x="59" y="101"/>
                    <a:pt x="61" y="101"/>
                    <a:pt x="63" y="100"/>
                  </a:cubicBezTo>
                  <a:cubicBezTo>
                    <a:pt x="63" y="100"/>
                    <a:pt x="64" y="100"/>
                    <a:pt x="64" y="100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6" y="99"/>
                    <a:pt x="67" y="99"/>
                    <a:pt x="68" y="99"/>
                  </a:cubicBezTo>
                  <a:cubicBezTo>
                    <a:pt x="69" y="99"/>
                    <a:pt x="69" y="98"/>
                    <a:pt x="69" y="98"/>
                  </a:cubicBezTo>
                  <a:cubicBezTo>
                    <a:pt x="70" y="98"/>
                    <a:pt x="70" y="98"/>
                    <a:pt x="70" y="98"/>
                  </a:cubicBezTo>
                  <a:cubicBezTo>
                    <a:pt x="70" y="98"/>
                    <a:pt x="71" y="98"/>
                    <a:pt x="71" y="98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72" y="96"/>
                    <a:pt x="72" y="96"/>
                    <a:pt x="72" y="95"/>
                  </a:cubicBezTo>
                  <a:cubicBezTo>
                    <a:pt x="72" y="95"/>
                    <a:pt x="72" y="94"/>
                    <a:pt x="72" y="92"/>
                  </a:cubicBezTo>
                  <a:cubicBezTo>
                    <a:pt x="72" y="90"/>
                    <a:pt x="71" y="88"/>
                    <a:pt x="71" y="86"/>
                  </a:cubicBezTo>
                  <a:cubicBezTo>
                    <a:pt x="75" y="84"/>
                    <a:pt x="78" y="81"/>
                    <a:pt x="81" y="77"/>
                  </a:cubicBezTo>
                  <a:cubicBezTo>
                    <a:pt x="83" y="78"/>
                    <a:pt x="85" y="79"/>
                    <a:pt x="87" y="80"/>
                  </a:cubicBezTo>
                  <a:cubicBezTo>
                    <a:pt x="89" y="80"/>
                    <a:pt x="90" y="81"/>
                    <a:pt x="90" y="81"/>
                  </a:cubicBezTo>
                  <a:cubicBezTo>
                    <a:pt x="90" y="81"/>
                    <a:pt x="91" y="81"/>
                    <a:pt x="92" y="81"/>
                  </a:cubicBezTo>
                  <a:cubicBezTo>
                    <a:pt x="92" y="81"/>
                    <a:pt x="93" y="80"/>
                    <a:pt x="93" y="80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8"/>
                    <a:pt x="95" y="77"/>
                  </a:cubicBezTo>
                  <a:cubicBezTo>
                    <a:pt x="95" y="77"/>
                    <a:pt x="96" y="76"/>
                    <a:pt x="96" y="75"/>
                  </a:cubicBezTo>
                  <a:cubicBezTo>
                    <a:pt x="96" y="75"/>
                    <a:pt x="97" y="74"/>
                    <a:pt x="97" y="73"/>
                  </a:cubicBezTo>
                  <a:cubicBezTo>
                    <a:pt x="98" y="72"/>
                    <a:pt x="98" y="71"/>
                    <a:pt x="98" y="70"/>
                  </a:cubicBezTo>
                  <a:cubicBezTo>
                    <a:pt x="99" y="69"/>
                    <a:pt x="99" y="69"/>
                    <a:pt x="99" y="68"/>
                  </a:cubicBezTo>
                  <a:cubicBezTo>
                    <a:pt x="100" y="67"/>
                    <a:pt x="100" y="67"/>
                    <a:pt x="100" y="66"/>
                  </a:cubicBezTo>
                  <a:cubicBezTo>
                    <a:pt x="100" y="66"/>
                    <a:pt x="100" y="66"/>
                    <a:pt x="100" y="66"/>
                  </a:cubicBezTo>
                  <a:cubicBezTo>
                    <a:pt x="100" y="65"/>
                    <a:pt x="100" y="64"/>
                    <a:pt x="100" y="63"/>
                  </a:cubicBezTo>
                  <a:cubicBezTo>
                    <a:pt x="100" y="63"/>
                    <a:pt x="100" y="62"/>
                    <a:pt x="99" y="62"/>
                  </a:cubicBezTo>
                  <a:close/>
                  <a:moveTo>
                    <a:pt x="50" y="78"/>
                  </a:moveTo>
                  <a:cubicBezTo>
                    <a:pt x="35" y="78"/>
                    <a:pt x="23" y="66"/>
                    <a:pt x="23" y="51"/>
                  </a:cubicBezTo>
                  <a:cubicBezTo>
                    <a:pt x="23" y="35"/>
                    <a:pt x="35" y="23"/>
                    <a:pt x="50" y="23"/>
                  </a:cubicBezTo>
                  <a:cubicBezTo>
                    <a:pt x="66" y="23"/>
                    <a:pt x="78" y="35"/>
                    <a:pt x="78" y="51"/>
                  </a:cubicBezTo>
                  <a:cubicBezTo>
                    <a:pt x="78" y="66"/>
                    <a:pt x="66" y="78"/>
                    <a:pt x="50" y="78"/>
                  </a:cubicBezTo>
                  <a:close/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27" name="Freeform 21">
              <a:extLst>
                <a:ext uri="{FF2B5EF4-FFF2-40B4-BE49-F238E27FC236}">
                  <a16:creationId xmlns:a16="http://schemas.microsoft.com/office/drawing/2014/main" id="{950AC7D0-26E8-4894-ABEF-D152EAD44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3" y="1984375"/>
              <a:ext cx="787400" cy="1347787"/>
            </a:xfrm>
            <a:custGeom>
              <a:avLst/>
              <a:gdLst>
                <a:gd name="T0" fmla="*/ 225 w 371"/>
                <a:gd name="T1" fmla="*/ 266 h 634"/>
                <a:gd name="T2" fmla="*/ 225 w 371"/>
                <a:gd name="T3" fmla="*/ 57 h 634"/>
                <a:gd name="T4" fmla="*/ 245 w 371"/>
                <a:gd name="T5" fmla="*/ 36 h 634"/>
                <a:gd name="T6" fmla="*/ 245 w 371"/>
                <a:gd name="T7" fmla="*/ 21 h 634"/>
                <a:gd name="T8" fmla="*/ 224 w 371"/>
                <a:gd name="T9" fmla="*/ 0 h 634"/>
                <a:gd name="T10" fmla="*/ 147 w 371"/>
                <a:gd name="T11" fmla="*/ 0 h 634"/>
                <a:gd name="T12" fmla="*/ 125 w 371"/>
                <a:gd name="T13" fmla="*/ 21 h 634"/>
                <a:gd name="T14" fmla="*/ 125 w 371"/>
                <a:gd name="T15" fmla="*/ 36 h 634"/>
                <a:gd name="T16" fmla="*/ 145 w 371"/>
                <a:gd name="T17" fmla="*/ 57 h 634"/>
                <a:gd name="T18" fmla="*/ 145 w 371"/>
                <a:gd name="T19" fmla="*/ 266 h 634"/>
                <a:gd name="T20" fmla="*/ 0 w 371"/>
                <a:gd name="T21" fmla="*/ 448 h 634"/>
                <a:gd name="T22" fmla="*/ 185 w 371"/>
                <a:gd name="T23" fmla="*/ 634 h 634"/>
                <a:gd name="T24" fmla="*/ 371 w 371"/>
                <a:gd name="T25" fmla="*/ 448 h 634"/>
                <a:gd name="T26" fmla="*/ 225 w 371"/>
                <a:gd name="T27" fmla="*/ 26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1" h="634">
                  <a:moveTo>
                    <a:pt x="225" y="266"/>
                  </a:moveTo>
                  <a:cubicBezTo>
                    <a:pt x="225" y="57"/>
                    <a:pt x="225" y="57"/>
                    <a:pt x="225" y="57"/>
                  </a:cubicBezTo>
                  <a:cubicBezTo>
                    <a:pt x="237" y="57"/>
                    <a:pt x="245" y="47"/>
                    <a:pt x="245" y="36"/>
                  </a:cubicBezTo>
                  <a:cubicBezTo>
                    <a:pt x="245" y="21"/>
                    <a:pt x="245" y="21"/>
                    <a:pt x="245" y="21"/>
                  </a:cubicBezTo>
                  <a:cubicBezTo>
                    <a:pt x="245" y="9"/>
                    <a:pt x="236" y="0"/>
                    <a:pt x="22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35" y="0"/>
                    <a:pt x="125" y="9"/>
                    <a:pt x="125" y="21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25" y="47"/>
                    <a:pt x="134" y="57"/>
                    <a:pt x="145" y="57"/>
                  </a:cubicBezTo>
                  <a:cubicBezTo>
                    <a:pt x="145" y="266"/>
                    <a:pt x="145" y="266"/>
                    <a:pt x="145" y="266"/>
                  </a:cubicBezTo>
                  <a:cubicBezTo>
                    <a:pt x="62" y="285"/>
                    <a:pt x="0" y="359"/>
                    <a:pt x="0" y="448"/>
                  </a:cubicBezTo>
                  <a:cubicBezTo>
                    <a:pt x="0" y="550"/>
                    <a:pt x="83" y="634"/>
                    <a:pt x="185" y="634"/>
                  </a:cubicBezTo>
                  <a:cubicBezTo>
                    <a:pt x="288" y="634"/>
                    <a:pt x="371" y="550"/>
                    <a:pt x="371" y="448"/>
                  </a:cubicBezTo>
                  <a:cubicBezTo>
                    <a:pt x="371" y="359"/>
                    <a:pt x="309" y="285"/>
                    <a:pt x="225" y="266"/>
                  </a:cubicBez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28" name="Freeform 22">
              <a:extLst>
                <a:ext uri="{FF2B5EF4-FFF2-40B4-BE49-F238E27FC236}">
                  <a16:creationId xmlns:a16="http://schemas.microsoft.com/office/drawing/2014/main" id="{F0432976-19E7-45CD-B6AE-7DFC031DE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613" y="2936874"/>
              <a:ext cx="673100" cy="334962"/>
            </a:xfrm>
            <a:custGeom>
              <a:avLst/>
              <a:gdLst>
                <a:gd name="T0" fmla="*/ 158 w 317"/>
                <a:gd name="T1" fmla="*/ 158 h 158"/>
                <a:gd name="T2" fmla="*/ 317 w 317"/>
                <a:gd name="T3" fmla="*/ 0 h 158"/>
                <a:gd name="T4" fmla="*/ 0 w 317"/>
                <a:gd name="T5" fmla="*/ 0 h 158"/>
                <a:gd name="T6" fmla="*/ 158 w 317"/>
                <a:gd name="T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7" h="158">
                  <a:moveTo>
                    <a:pt x="158" y="158"/>
                  </a:moveTo>
                  <a:cubicBezTo>
                    <a:pt x="246" y="158"/>
                    <a:pt x="317" y="87"/>
                    <a:pt x="3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7"/>
                    <a:pt x="71" y="158"/>
                    <a:pt x="158" y="158"/>
                  </a:cubicBezTo>
                </a:path>
              </a:pathLst>
            </a:cu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29" name="Oval 23">
              <a:extLst>
                <a:ext uri="{FF2B5EF4-FFF2-40B4-BE49-F238E27FC236}">
                  <a16:creationId xmlns:a16="http://schemas.microsoft.com/office/drawing/2014/main" id="{344F15B1-4073-4719-980C-65886C713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738" y="2859087"/>
              <a:ext cx="152400" cy="150812"/>
            </a:xfrm>
            <a:prstGeom prst="ellipse">
              <a:avLst/>
            </a:pr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30" name="Oval 24">
              <a:extLst>
                <a:ext uri="{FF2B5EF4-FFF2-40B4-BE49-F238E27FC236}">
                  <a16:creationId xmlns:a16="http://schemas.microsoft.com/office/drawing/2014/main" id="{0CAE69F1-245A-4447-A587-0021C03BB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213" y="2714624"/>
              <a:ext cx="88900" cy="90487"/>
            </a:xfrm>
            <a:prstGeom prst="ellipse">
              <a:avLst/>
            </a:pr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31" name="Oval 25">
              <a:extLst>
                <a:ext uri="{FF2B5EF4-FFF2-40B4-BE49-F238E27FC236}">
                  <a16:creationId xmlns:a16="http://schemas.microsoft.com/office/drawing/2014/main" id="{E0765115-F5E2-4338-B1D6-5F8BE5A5F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800" y="2640012"/>
              <a:ext cx="52388" cy="53975"/>
            </a:xfrm>
            <a:prstGeom prst="ellipse">
              <a:avLst/>
            </a:pr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32" name="Oval 26">
              <a:extLst>
                <a:ext uri="{FF2B5EF4-FFF2-40B4-BE49-F238E27FC236}">
                  <a16:creationId xmlns:a16="http://schemas.microsoft.com/office/drawing/2014/main" id="{E5084FA8-80C7-4F7C-9646-347A26C02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263" y="2740024"/>
              <a:ext cx="130175" cy="130175"/>
            </a:xfrm>
            <a:prstGeom prst="ellipse">
              <a:avLst/>
            </a:prstGeom>
            <a:solidFill>
              <a:srgbClr val="5AD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33" name="Oval 27">
              <a:extLst>
                <a:ext uri="{FF2B5EF4-FFF2-40B4-BE49-F238E27FC236}">
                  <a16:creationId xmlns:a16="http://schemas.microsoft.com/office/drawing/2014/main" id="{AA087AC7-B292-4259-B9B2-73C00CB82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963" y="2990849"/>
              <a:ext cx="79375" cy="77787"/>
            </a:xfrm>
            <a:prstGeom prst="ellipse">
              <a:avLst/>
            </a:prstGeom>
            <a:solidFill>
              <a:srgbClr val="9FE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34" name="Oval 28">
              <a:extLst>
                <a:ext uri="{FF2B5EF4-FFF2-40B4-BE49-F238E27FC236}">
                  <a16:creationId xmlns:a16="http://schemas.microsoft.com/office/drawing/2014/main" id="{4B8934E4-ACFB-4EC2-B16A-22B691286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725" y="3157537"/>
              <a:ext cx="50800" cy="50800"/>
            </a:xfrm>
            <a:prstGeom prst="ellipse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35" name="Oval 29">
              <a:extLst>
                <a:ext uri="{FF2B5EF4-FFF2-40B4-BE49-F238E27FC236}">
                  <a16:creationId xmlns:a16="http://schemas.microsoft.com/office/drawing/2014/main" id="{620F3235-F104-4B13-B04E-1622B1B2B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150" y="3009899"/>
              <a:ext cx="52388" cy="55562"/>
            </a:xfrm>
            <a:prstGeom prst="ellipse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36" name="Oval 32">
              <a:extLst>
                <a:ext uri="{FF2B5EF4-FFF2-40B4-BE49-F238E27FC236}">
                  <a16:creationId xmlns:a16="http://schemas.microsoft.com/office/drawing/2014/main" id="{3DB63CD0-AF5C-47ED-B552-8931A89EC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263" y="2740024"/>
              <a:ext cx="130175" cy="130175"/>
            </a:xfrm>
            <a:prstGeom prst="ellipse">
              <a:avLst/>
            </a:pr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37" name="Oval 33">
              <a:extLst>
                <a:ext uri="{FF2B5EF4-FFF2-40B4-BE49-F238E27FC236}">
                  <a16:creationId xmlns:a16="http://schemas.microsoft.com/office/drawing/2014/main" id="{E0B96D26-A9C3-4273-92F5-960DE1BF5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963" y="2990849"/>
              <a:ext cx="79375" cy="77787"/>
            </a:xfrm>
            <a:prstGeom prst="ellipse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38" name="Freeform 34">
              <a:extLst>
                <a:ext uri="{FF2B5EF4-FFF2-40B4-BE49-F238E27FC236}">
                  <a16:creationId xmlns:a16="http://schemas.microsoft.com/office/drawing/2014/main" id="{F5059CE1-21B7-4E89-9352-EB797472C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175" y="1874837"/>
              <a:ext cx="231775" cy="846137"/>
            </a:xfrm>
            <a:custGeom>
              <a:avLst/>
              <a:gdLst>
                <a:gd name="T0" fmla="*/ 100 w 109"/>
                <a:gd name="T1" fmla="*/ 0 h 398"/>
                <a:gd name="T2" fmla="*/ 99 w 109"/>
                <a:gd name="T3" fmla="*/ 0 h 398"/>
                <a:gd name="T4" fmla="*/ 11 w 109"/>
                <a:gd name="T5" fmla="*/ 0 h 398"/>
                <a:gd name="T6" fmla="*/ 9 w 109"/>
                <a:gd name="T7" fmla="*/ 0 h 398"/>
                <a:gd name="T8" fmla="*/ 0 w 109"/>
                <a:gd name="T9" fmla="*/ 9 h 398"/>
                <a:gd name="T10" fmla="*/ 9 w 109"/>
                <a:gd name="T11" fmla="*/ 18 h 398"/>
                <a:gd name="T12" fmla="*/ 11 w 109"/>
                <a:gd name="T13" fmla="*/ 18 h 398"/>
                <a:gd name="T14" fmla="*/ 11 w 109"/>
                <a:gd name="T15" fmla="*/ 354 h 398"/>
                <a:gd name="T16" fmla="*/ 55 w 109"/>
                <a:gd name="T17" fmla="*/ 398 h 398"/>
                <a:gd name="T18" fmla="*/ 99 w 109"/>
                <a:gd name="T19" fmla="*/ 354 h 398"/>
                <a:gd name="T20" fmla="*/ 99 w 109"/>
                <a:gd name="T21" fmla="*/ 18 h 398"/>
                <a:gd name="T22" fmla="*/ 100 w 109"/>
                <a:gd name="T23" fmla="*/ 18 h 398"/>
                <a:gd name="T24" fmla="*/ 109 w 109"/>
                <a:gd name="T25" fmla="*/ 9 h 398"/>
                <a:gd name="T26" fmla="*/ 100 w 109"/>
                <a:gd name="T27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398">
                  <a:moveTo>
                    <a:pt x="100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11" y="378"/>
                    <a:pt x="30" y="398"/>
                    <a:pt x="55" y="398"/>
                  </a:cubicBezTo>
                  <a:cubicBezTo>
                    <a:pt x="79" y="398"/>
                    <a:pt x="99" y="378"/>
                    <a:pt x="99" y="354"/>
                  </a:cubicBezTo>
                  <a:cubicBezTo>
                    <a:pt x="99" y="18"/>
                    <a:pt x="99" y="18"/>
                    <a:pt x="99" y="18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5" y="18"/>
                    <a:pt x="109" y="14"/>
                    <a:pt x="109" y="9"/>
                  </a:cubicBezTo>
                  <a:cubicBezTo>
                    <a:pt x="109" y="4"/>
                    <a:pt x="105" y="0"/>
                    <a:pt x="100" y="0"/>
                  </a:cubicBez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39" name="Freeform 35">
              <a:extLst>
                <a:ext uri="{FF2B5EF4-FFF2-40B4-BE49-F238E27FC236}">
                  <a16:creationId xmlns:a16="http://schemas.microsoft.com/office/drawing/2014/main" id="{1923D9DD-04F0-4E21-B518-BEF4F7CC7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625" y="2122487"/>
              <a:ext cx="142875" cy="571500"/>
            </a:xfrm>
            <a:custGeom>
              <a:avLst/>
              <a:gdLst>
                <a:gd name="T0" fmla="*/ 34 w 67"/>
                <a:gd name="T1" fmla="*/ 269 h 269"/>
                <a:gd name="T2" fmla="*/ 33 w 67"/>
                <a:gd name="T3" fmla="*/ 269 h 269"/>
                <a:gd name="T4" fmla="*/ 0 w 67"/>
                <a:gd name="T5" fmla="*/ 236 h 269"/>
                <a:gd name="T6" fmla="*/ 0 w 67"/>
                <a:gd name="T7" fmla="*/ 0 h 269"/>
                <a:gd name="T8" fmla="*/ 67 w 67"/>
                <a:gd name="T9" fmla="*/ 0 h 269"/>
                <a:gd name="T10" fmla="*/ 67 w 67"/>
                <a:gd name="T11" fmla="*/ 236 h 269"/>
                <a:gd name="T12" fmla="*/ 34 w 67"/>
                <a:gd name="T13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269">
                  <a:moveTo>
                    <a:pt x="34" y="269"/>
                  </a:moveTo>
                  <a:cubicBezTo>
                    <a:pt x="33" y="269"/>
                    <a:pt x="33" y="269"/>
                    <a:pt x="33" y="269"/>
                  </a:cubicBezTo>
                  <a:cubicBezTo>
                    <a:pt x="15" y="269"/>
                    <a:pt x="0" y="254"/>
                    <a:pt x="0" y="2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236"/>
                    <a:pt x="67" y="236"/>
                    <a:pt x="67" y="236"/>
                  </a:cubicBezTo>
                  <a:cubicBezTo>
                    <a:pt x="67" y="254"/>
                    <a:pt x="52" y="269"/>
                    <a:pt x="34" y="269"/>
                  </a:cubicBezTo>
                </a:path>
              </a:pathLst>
            </a:cu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40" name="Rectangle 38">
              <a:extLst>
                <a:ext uri="{FF2B5EF4-FFF2-40B4-BE49-F238E27FC236}">
                  <a16:creationId xmlns:a16="http://schemas.microsoft.com/office/drawing/2014/main" id="{E976F2FE-34E7-4A36-8AC4-5A717BB9B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155825"/>
              <a:ext cx="31750" cy="4762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41" name="Freeform 39">
              <a:extLst>
                <a:ext uri="{FF2B5EF4-FFF2-40B4-BE49-F238E27FC236}">
                  <a16:creationId xmlns:a16="http://schemas.microsoft.com/office/drawing/2014/main" id="{037CED92-AF95-46B2-A2F8-59FA08ED7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155825"/>
              <a:ext cx="31750" cy="4762"/>
            </a:xfrm>
            <a:custGeom>
              <a:avLst/>
              <a:gdLst>
                <a:gd name="T0" fmla="*/ 20 w 20"/>
                <a:gd name="T1" fmla="*/ 0 h 3"/>
                <a:gd name="T2" fmla="*/ 0 w 20"/>
                <a:gd name="T3" fmla="*/ 0 h 3"/>
                <a:gd name="T4" fmla="*/ 0 w 20"/>
                <a:gd name="T5" fmla="*/ 3 h 3"/>
                <a:gd name="T6" fmla="*/ 20 w 2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">
                  <a:moveTo>
                    <a:pt x="2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0" y="3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42" name="Rectangle 40">
              <a:extLst>
                <a:ext uri="{FF2B5EF4-FFF2-40B4-BE49-F238E27FC236}">
                  <a16:creationId xmlns:a16="http://schemas.microsoft.com/office/drawing/2014/main" id="{80D83129-BC57-4C9A-B5A1-AE2505C73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192337"/>
              <a:ext cx="31750" cy="6350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43" name="Freeform 41">
              <a:extLst>
                <a:ext uri="{FF2B5EF4-FFF2-40B4-BE49-F238E27FC236}">
                  <a16:creationId xmlns:a16="http://schemas.microsoft.com/office/drawing/2014/main" id="{1BFE168B-5A1D-4D37-8DBC-B641FF46D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192337"/>
              <a:ext cx="31750" cy="6350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0 h 4"/>
                <a:gd name="T4" fmla="*/ 0 w 20"/>
                <a:gd name="T5" fmla="*/ 4 h 4"/>
                <a:gd name="T6" fmla="*/ 20 w 20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0" y="4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44" name="Rectangle 42">
              <a:extLst>
                <a:ext uri="{FF2B5EF4-FFF2-40B4-BE49-F238E27FC236}">
                  <a16:creationId xmlns:a16="http://schemas.microsoft.com/office/drawing/2014/main" id="{F6E1C1A3-D29F-479E-A9F8-37CFBD2D9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338387"/>
              <a:ext cx="31750" cy="4762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45" name="Freeform 43">
              <a:extLst>
                <a:ext uri="{FF2B5EF4-FFF2-40B4-BE49-F238E27FC236}">
                  <a16:creationId xmlns:a16="http://schemas.microsoft.com/office/drawing/2014/main" id="{5C852C29-8AC6-4BA2-9C7B-BFEDAAC62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338387"/>
              <a:ext cx="31750" cy="4762"/>
            </a:xfrm>
            <a:custGeom>
              <a:avLst/>
              <a:gdLst>
                <a:gd name="T0" fmla="*/ 20 w 20"/>
                <a:gd name="T1" fmla="*/ 0 h 3"/>
                <a:gd name="T2" fmla="*/ 0 w 20"/>
                <a:gd name="T3" fmla="*/ 0 h 3"/>
                <a:gd name="T4" fmla="*/ 0 w 20"/>
                <a:gd name="T5" fmla="*/ 3 h 3"/>
                <a:gd name="T6" fmla="*/ 20 w 2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">
                  <a:moveTo>
                    <a:pt x="2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0" y="3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46" name="Rectangle 44">
              <a:extLst>
                <a:ext uri="{FF2B5EF4-FFF2-40B4-BE49-F238E27FC236}">
                  <a16:creationId xmlns:a16="http://schemas.microsoft.com/office/drawing/2014/main" id="{F4322D38-A05C-4CEB-97CF-550E225E7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374900"/>
              <a:ext cx="31750" cy="4762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47" name="Freeform 45">
              <a:extLst>
                <a:ext uri="{FF2B5EF4-FFF2-40B4-BE49-F238E27FC236}">
                  <a16:creationId xmlns:a16="http://schemas.microsoft.com/office/drawing/2014/main" id="{238D32C6-7D5C-452C-B5A1-0F39E5EE0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374900"/>
              <a:ext cx="31750" cy="4762"/>
            </a:xfrm>
            <a:custGeom>
              <a:avLst/>
              <a:gdLst>
                <a:gd name="T0" fmla="*/ 20 w 20"/>
                <a:gd name="T1" fmla="*/ 0 h 3"/>
                <a:gd name="T2" fmla="*/ 0 w 20"/>
                <a:gd name="T3" fmla="*/ 0 h 3"/>
                <a:gd name="T4" fmla="*/ 0 w 20"/>
                <a:gd name="T5" fmla="*/ 3 h 3"/>
                <a:gd name="T6" fmla="*/ 20 w 2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">
                  <a:moveTo>
                    <a:pt x="2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0" y="3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48" name="Rectangle 46">
              <a:extLst>
                <a:ext uri="{FF2B5EF4-FFF2-40B4-BE49-F238E27FC236}">
                  <a16:creationId xmlns:a16="http://schemas.microsoft.com/office/drawing/2014/main" id="{76000B2B-082F-448B-868A-D201CA48D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411412"/>
              <a:ext cx="31750" cy="4762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49" name="Freeform 47">
              <a:extLst>
                <a:ext uri="{FF2B5EF4-FFF2-40B4-BE49-F238E27FC236}">
                  <a16:creationId xmlns:a16="http://schemas.microsoft.com/office/drawing/2014/main" id="{7188F5C5-6290-4F9C-81F4-38F6D6261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411412"/>
              <a:ext cx="31750" cy="4762"/>
            </a:xfrm>
            <a:custGeom>
              <a:avLst/>
              <a:gdLst>
                <a:gd name="T0" fmla="*/ 20 w 20"/>
                <a:gd name="T1" fmla="*/ 0 h 3"/>
                <a:gd name="T2" fmla="*/ 0 w 20"/>
                <a:gd name="T3" fmla="*/ 0 h 3"/>
                <a:gd name="T4" fmla="*/ 0 w 20"/>
                <a:gd name="T5" fmla="*/ 3 h 3"/>
                <a:gd name="T6" fmla="*/ 20 w 2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">
                  <a:moveTo>
                    <a:pt x="2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0" y="3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50" name="Rectangle 48">
              <a:extLst>
                <a:ext uri="{FF2B5EF4-FFF2-40B4-BE49-F238E27FC236}">
                  <a16:creationId xmlns:a16="http://schemas.microsoft.com/office/drawing/2014/main" id="{8272D3AE-9F7C-42F6-8913-129D0BFE1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447925"/>
              <a:ext cx="31750" cy="3175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51" name="Freeform 49">
              <a:extLst>
                <a:ext uri="{FF2B5EF4-FFF2-40B4-BE49-F238E27FC236}">
                  <a16:creationId xmlns:a16="http://schemas.microsoft.com/office/drawing/2014/main" id="{A470450B-3136-4D0C-B413-BD9BBA916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447925"/>
              <a:ext cx="31750" cy="3175"/>
            </a:xfrm>
            <a:custGeom>
              <a:avLst/>
              <a:gdLst>
                <a:gd name="T0" fmla="*/ 20 w 20"/>
                <a:gd name="T1" fmla="*/ 0 h 2"/>
                <a:gd name="T2" fmla="*/ 0 w 20"/>
                <a:gd name="T3" fmla="*/ 0 h 2"/>
                <a:gd name="T4" fmla="*/ 0 w 20"/>
                <a:gd name="T5" fmla="*/ 2 h 2"/>
                <a:gd name="T6" fmla="*/ 2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2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0" y="2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52" name="Rectangle 50">
              <a:extLst>
                <a:ext uri="{FF2B5EF4-FFF2-40B4-BE49-F238E27FC236}">
                  <a16:creationId xmlns:a16="http://schemas.microsoft.com/office/drawing/2014/main" id="{BAF07A62-3E4B-4BEE-ACC4-980A0522D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482850"/>
              <a:ext cx="31750" cy="6350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53" name="Freeform 51">
              <a:extLst>
                <a:ext uri="{FF2B5EF4-FFF2-40B4-BE49-F238E27FC236}">
                  <a16:creationId xmlns:a16="http://schemas.microsoft.com/office/drawing/2014/main" id="{6D06B4BE-6463-4477-B390-31025F671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482850"/>
              <a:ext cx="31750" cy="6350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0 h 4"/>
                <a:gd name="T4" fmla="*/ 0 w 20"/>
                <a:gd name="T5" fmla="*/ 4 h 4"/>
                <a:gd name="T6" fmla="*/ 20 w 20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0" y="4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54" name="Rectangle 52">
              <a:extLst>
                <a:ext uri="{FF2B5EF4-FFF2-40B4-BE49-F238E27FC236}">
                  <a16:creationId xmlns:a16="http://schemas.microsoft.com/office/drawing/2014/main" id="{8960EDF7-29B1-4438-8350-7F557824A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519362"/>
              <a:ext cx="31750" cy="6350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55" name="Freeform 53">
              <a:extLst>
                <a:ext uri="{FF2B5EF4-FFF2-40B4-BE49-F238E27FC236}">
                  <a16:creationId xmlns:a16="http://schemas.microsoft.com/office/drawing/2014/main" id="{7687DBFC-A86E-41C6-9F05-62E62C619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519362"/>
              <a:ext cx="31750" cy="6350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0 h 4"/>
                <a:gd name="T4" fmla="*/ 0 w 20"/>
                <a:gd name="T5" fmla="*/ 4 h 4"/>
                <a:gd name="T6" fmla="*/ 20 w 20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0" y="4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56" name="Rectangle 54">
              <a:extLst>
                <a:ext uri="{FF2B5EF4-FFF2-40B4-BE49-F238E27FC236}">
                  <a16:creationId xmlns:a16="http://schemas.microsoft.com/office/drawing/2014/main" id="{FCD2AFC2-4329-43A4-B916-FE5618353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555875"/>
              <a:ext cx="31750" cy="6350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57" name="Freeform 55">
              <a:extLst>
                <a:ext uri="{FF2B5EF4-FFF2-40B4-BE49-F238E27FC236}">
                  <a16:creationId xmlns:a16="http://schemas.microsoft.com/office/drawing/2014/main" id="{82BCF5D2-7320-4FCA-B43E-381B61046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555875"/>
              <a:ext cx="31750" cy="6350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0 h 4"/>
                <a:gd name="T4" fmla="*/ 0 w 20"/>
                <a:gd name="T5" fmla="*/ 4 h 4"/>
                <a:gd name="T6" fmla="*/ 20 w 20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0" y="4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58" name="Rectangle 56">
              <a:extLst>
                <a:ext uri="{FF2B5EF4-FFF2-40B4-BE49-F238E27FC236}">
                  <a16:creationId xmlns:a16="http://schemas.microsoft.com/office/drawing/2014/main" id="{9B3428A7-BCCD-4472-AE65-90D365C6F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228850"/>
              <a:ext cx="31750" cy="6350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59" name="Freeform 57">
              <a:extLst>
                <a:ext uri="{FF2B5EF4-FFF2-40B4-BE49-F238E27FC236}">
                  <a16:creationId xmlns:a16="http://schemas.microsoft.com/office/drawing/2014/main" id="{C5181DA8-04A9-4804-9343-0F7353358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228850"/>
              <a:ext cx="31750" cy="6350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0 h 4"/>
                <a:gd name="T4" fmla="*/ 0 w 20"/>
                <a:gd name="T5" fmla="*/ 4 h 4"/>
                <a:gd name="T6" fmla="*/ 20 w 20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0" y="4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60" name="Rectangle 58">
              <a:extLst>
                <a:ext uri="{FF2B5EF4-FFF2-40B4-BE49-F238E27FC236}">
                  <a16:creationId xmlns:a16="http://schemas.microsoft.com/office/drawing/2014/main" id="{CD8DFBC8-BA2F-4D27-81AA-EE340320F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263775"/>
              <a:ext cx="31750" cy="6350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61" name="Freeform 59">
              <a:extLst>
                <a:ext uri="{FF2B5EF4-FFF2-40B4-BE49-F238E27FC236}">
                  <a16:creationId xmlns:a16="http://schemas.microsoft.com/office/drawing/2014/main" id="{CD66C150-05D5-469F-B544-644E203D3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263775"/>
              <a:ext cx="31750" cy="6350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0 h 4"/>
                <a:gd name="T4" fmla="*/ 0 w 20"/>
                <a:gd name="T5" fmla="*/ 4 h 4"/>
                <a:gd name="T6" fmla="*/ 20 w 20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0" y="4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62" name="Rectangle 60">
              <a:extLst>
                <a:ext uri="{FF2B5EF4-FFF2-40B4-BE49-F238E27FC236}">
                  <a16:creationId xmlns:a16="http://schemas.microsoft.com/office/drawing/2014/main" id="{5041576A-694D-4AA9-B0F3-238AF4E2C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2300287"/>
              <a:ext cx="31750" cy="6350"/>
            </a:xfrm>
            <a:prstGeom prst="rect">
              <a:avLst/>
            </a:pr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63" name="Freeform 61">
              <a:extLst>
                <a:ext uri="{FF2B5EF4-FFF2-40B4-BE49-F238E27FC236}">
                  <a16:creationId xmlns:a16="http://schemas.microsoft.com/office/drawing/2014/main" id="{4DBD334A-2726-4302-AF59-9E6CAF7E6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2300287"/>
              <a:ext cx="31750" cy="6350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0 h 4"/>
                <a:gd name="T4" fmla="*/ 0 w 20"/>
                <a:gd name="T5" fmla="*/ 4 h 4"/>
                <a:gd name="T6" fmla="*/ 20 w 20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0" y="4"/>
                  </a:lnTo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64" name="Freeform 62">
              <a:extLst>
                <a:ext uri="{FF2B5EF4-FFF2-40B4-BE49-F238E27FC236}">
                  <a16:creationId xmlns:a16="http://schemas.microsoft.com/office/drawing/2014/main" id="{BE3311AC-92BD-4EAD-BC2C-88A4CCAE6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456" y="2212786"/>
              <a:ext cx="347663" cy="306387"/>
            </a:xfrm>
            <a:custGeom>
              <a:avLst/>
              <a:gdLst>
                <a:gd name="T0" fmla="*/ 139 w 164"/>
                <a:gd name="T1" fmla="*/ 94 h 144"/>
                <a:gd name="T2" fmla="*/ 120 w 164"/>
                <a:gd name="T3" fmla="*/ 102 h 144"/>
                <a:gd name="T4" fmla="*/ 81 w 164"/>
                <a:gd name="T5" fmla="*/ 82 h 144"/>
                <a:gd name="T6" fmla="*/ 83 w 164"/>
                <a:gd name="T7" fmla="*/ 68 h 144"/>
                <a:gd name="T8" fmla="*/ 80 w 164"/>
                <a:gd name="T9" fmla="*/ 52 h 144"/>
                <a:gd name="T10" fmla="*/ 110 w 164"/>
                <a:gd name="T11" fmla="*/ 33 h 144"/>
                <a:gd name="T12" fmla="*/ 122 w 164"/>
                <a:gd name="T13" fmla="*/ 38 h 144"/>
                <a:gd name="T14" fmla="*/ 141 w 164"/>
                <a:gd name="T15" fmla="*/ 19 h 144"/>
                <a:gd name="T16" fmla="*/ 122 w 164"/>
                <a:gd name="T17" fmla="*/ 0 h 144"/>
                <a:gd name="T18" fmla="*/ 103 w 164"/>
                <a:gd name="T19" fmla="*/ 19 h 144"/>
                <a:gd name="T20" fmla="*/ 104 w 164"/>
                <a:gd name="T21" fmla="*/ 24 h 144"/>
                <a:gd name="T22" fmla="*/ 74 w 164"/>
                <a:gd name="T23" fmla="*/ 42 h 144"/>
                <a:gd name="T24" fmla="*/ 42 w 164"/>
                <a:gd name="T25" fmla="*/ 26 h 144"/>
                <a:gd name="T26" fmla="*/ 0 w 164"/>
                <a:gd name="T27" fmla="*/ 68 h 144"/>
                <a:gd name="T28" fmla="*/ 42 w 164"/>
                <a:gd name="T29" fmla="*/ 109 h 144"/>
                <a:gd name="T30" fmla="*/ 76 w 164"/>
                <a:gd name="T31" fmla="*/ 92 h 144"/>
                <a:gd name="T32" fmla="*/ 114 w 164"/>
                <a:gd name="T33" fmla="*/ 113 h 144"/>
                <a:gd name="T34" fmla="*/ 114 w 164"/>
                <a:gd name="T35" fmla="*/ 119 h 144"/>
                <a:gd name="T36" fmla="*/ 139 w 164"/>
                <a:gd name="T37" fmla="*/ 144 h 144"/>
                <a:gd name="T38" fmla="*/ 164 w 164"/>
                <a:gd name="T39" fmla="*/ 119 h 144"/>
                <a:gd name="T40" fmla="*/ 139 w 164"/>
                <a:gd name="T41" fmla="*/ 9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4" h="144">
                  <a:moveTo>
                    <a:pt x="139" y="94"/>
                  </a:moveTo>
                  <a:cubicBezTo>
                    <a:pt x="131" y="94"/>
                    <a:pt x="124" y="97"/>
                    <a:pt x="120" y="102"/>
                  </a:cubicBezTo>
                  <a:cubicBezTo>
                    <a:pt x="81" y="82"/>
                    <a:pt x="81" y="82"/>
                    <a:pt x="81" y="82"/>
                  </a:cubicBezTo>
                  <a:cubicBezTo>
                    <a:pt x="82" y="78"/>
                    <a:pt x="83" y="73"/>
                    <a:pt x="83" y="68"/>
                  </a:cubicBezTo>
                  <a:cubicBezTo>
                    <a:pt x="83" y="62"/>
                    <a:pt x="82" y="57"/>
                    <a:pt x="80" y="52"/>
                  </a:cubicBezTo>
                  <a:cubicBezTo>
                    <a:pt x="110" y="33"/>
                    <a:pt x="110" y="33"/>
                    <a:pt x="110" y="33"/>
                  </a:cubicBezTo>
                  <a:cubicBezTo>
                    <a:pt x="114" y="36"/>
                    <a:pt x="118" y="38"/>
                    <a:pt x="122" y="38"/>
                  </a:cubicBezTo>
                  <a:cubicBezTo>
                    <a:pt x="132" y="38"/>
                    <a:pt x="141" y="29"/>
                    <a:pt x="141" y="19"/>
                  </a:cubicBezTo>
                  <a:cubicBezTo>
                    <a:pt x="141" y="9"/>
                    <a:pt x="132" y="0"/>
                    <a:pt x="122" y="0"/>
                  </a:cubicBezTo>
                  <a:cubicBezTo>
                    <a:pt x="112" y="0"/>
                    <a:pt x="103" y="9"/>
                    <a:pt x="103" y="19"/>
                  </a:cubicBezTo>
                  <a:cubicBezTo>
                    <a:pt x="103" y="21"/>
                    <a:pt x="104" y="22"/>
                    <a:pt x="104" y="24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66" y="32"/>
                    <a:pt x="55" y="26"/>
                    <a:pt x="42" y="26"/>
                  </a:cubicBezTo>
                  <a:cubicBezTo>
                    <a:pt x="19" y="26"/>
                    <a:pt x="0" y="45"/>
                    <a:pt x="0" y="68"/>
                  </a:cubicBezTo>
                  <a:cubicBezTo>
                    <a:pt x="0" y="91"/>
                    <a:pt x="19" y="109"/>
                    <a:pt x="42" y="109"/>
                  </a:cubicBezTo>
                  <a:cubicBezTo>
                    <a:pt x="56" y="109"/>
                    <a:pt x="68" y="103"/>
                    <a:pt x="76" y="92"/>
                  </a:cubicBezTo>
                  <a:cubicBezTo>
                    <a:pt x="114" y="113"/>
                    <a:pt x="114" y="113"/>
                    <a:pt x="114" y="113"/>
                  </a:cubicBezTo>
                  <a:cubicBezTo>
                    <a:pt x="114" y="115"/>
                    <a:pt x="114" y="117"/>
                    <a:pt x="114" y="119"/>
                  </a:cubicBezTo>
                  <a:cubicBezTo>
                    <a:pt x="114" y="133"/>
                    <a:pt x="125" y="144"/>
                    <a:pt x="139" y="144"/>
                  </a:cubicBezTo>
                  <a:cubicBezTo>
                    <a:pt x="153" y="144"/>
                    <a:pt x="164" y="133"/>
                    <a:pt x="164" y="119"/>
                  </a:cubicBezTo>
                  <a:cubicBezTo>
                    <a:pt x="164" y="105"/>
                    <a:pt x="153" y="94"/>
                    <a:pt x="139" y="94"/>
                  </a:cubicBezTo>
                  <a:close/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65" name="Oval 63">
              <a:extLst>
                <a:ext uri="{FF2B5EF4-FFF2-40B4-BE49-F238E27FC236}">
                  <a16:creationId xmlns:a16="http://schemas.microsoft.com/office/drawing/2014/main" id="{FA941CF2-F72E-488E-8E44-8DAAAE29E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556" y="2300098"/>
              <a:ext cx="63500" cy="666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66" name="Oval 64">
              <a:extLst>
                <a:ext uri="{FF2B5EF4-FFF2-40B4-BE49-F238E27FC236}">
                  <a16:creationId xmlns:a16="http://schemas.microsoft.com/office/drawing/2014/main" id="{B29566D6-A646-4750-9CF0-34B5D3B06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406" y="2230248"/>
              <a:ext cx="36513" cy="365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67" name="Oval 65">
              <a:extLst>
                <a:ext uri="{FF2B5EF4-FFF2-40B4-BE49-F238E27FC236}">
                  <a16:creationId xmlns:a16="http://schemas.microsoft.com/office/drawing/2014/main" id="{92785821-2A6D-46B1-9A33-D57454780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3394" y="2431861"/>
              <a:ext cx="44450" cy="444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68" name="Freeform 66">
              <a:extLst>
                <a:ext uri="{FF2B5EF4-FFF2-40B4-BE49-F238E27FC236}">
                  <a16:creationId xmlns:a16="http://schemas.microsoft.com/office/drawing/2014/main" id="{7F3C7A3E-BA98-4811-852B-F274393E1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613" y="1660525"/>
              <a:ext cx="188913" cy="242887"/>
            </a:xfrm>
            <a:custGeom>
              <a:avLst/>
              <a:gdLst>
                <a:gd name="T0" fmla="*/ 33 w 89"/>
                <a:gd name="T1" fmla="*/ 93 h 114"/>
                <a:gd name="T2" fmla="*/ 25 w 89"/>
                <a:gd name="T3" fmla="*/ 82 h 114"/>
                <a:gd name="T4" fmla="*/ 31 w 89"/>
                <a:gd name="T5" fmla="*/ 55 h 114"/>
                <a:gd name="T6" fmla="*/ 40 w 89"/>
                <a:gd name="T7" fmla="*/ 55 h 114"/>
                <a:gd name="T8" fmla="*/ 50 w 89"/>
                <a:gd name="T9" fmla="*/ 50 h 114"/>
                <a:gd name="T10" fmla="*/ 65 w 89"/>
                <a:gd name="T11" fmla="*/ 66 h 114"/>
                <a:gd name="T12" fmla="*/ 64 w 89"/>
                <a:gd name="T13" fmla="*/ 74 h 114"/>
                <a:gd name="T14" fmla="*/ 79 w 89"/>
                <a:gd name="T15" fmla="*/ 83 h 114"/>
                <a:gd name="T16" fmla="*/ 87 w 89"/>
                <a:gd name="T17" fmla="*/ 69 h 114"/>
                <a:gd name="T18" fmla="*/ 73 w 89"/>
                <a:gd name="T19" fmla="*/ 60 h 114"/>
                <a:gd name="T20" fmla="*/ 70 w 89"/>
                <a:gd name="T21" fmla="*/ 61 h 114"/>
                <a:gd name="T22" fmla="*/ 55 w 89"/>
                <a:gd name="T23" fmla="*/ 45 h 114"/>
                <a:gd name="T24" fmla="*/ 60 w 89"/>
                <a:gd name="T25" fmla="*/ 23 h 114"/>
                <a:gd name="T26" fmla="*/ 28 w 89"/>
                <a:gd name="T27" fmla="*/ 4 h 114"/>
                <a:gd name="T28" fmla="*/ 9 w 89"/>
                <a:gd name="T29" fmla="*/ 36 h 114"/>
                <a:gd name="T30" fmla="*/ 24 w 89"/>
                <a:gd name="T31" fmla="*/ 54 h 114"/>
                <a:gd name="T32" fmla="*/ 17 w 89"/>
                <a:gd name="T33" fmla="*/ 80 h 114"/>
                <a:gd name="T34" fmla="*/ 14 w 89"/>
                <a:gd name="T35" fmla="*/ 81 h 114"/>
                <a:gd name="T36" fmla="*/ 2 w 89"/>
                <a:gd name="T37" fmla="*/ 100 h 114"/>
                <a:gd name="T38" fmla="*/ 21 w 89"/>
                <a:gd name="T39" fmla="*/ 112 h 114"/>
                <a:gd name="T40" fmla="*/ 33 w 89"/>
                <a:gd name="T41" fmla="*/ 9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14">
                  <a:moveTo>
                    <a:pt x="33" y="93"/>
                  </a:moveTo>
                  <a:cubicBezTo>
                    <a:pt x="32" y="88"/>
                    <a:pt x="28" y="84"/>
                    <a:pt x="25" y="82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4" y="56"/>
                    <a:pt x="37" y="56"/>
                    <a:pt x="40" y="55"/>
                  </a:cubicBezTo>
                  <a:cubicBezTo>
                    <a:pt x="44" y="54"/>
                    <a:pt x="47" y="52"/>
                    <a:pt x="50" y="50"/>
                  </a:cubicBezTo>
                  <a:cubicBezTo>
                    <a:pt x="65" y="66"/>
                    <a:pt x="65" y="66"/>
                    <a:pt x="65" y="66"/>
                  </a:cubicBezTo>
                  <a:cubicBezTo>
                    <a:pt x="64" y="69"/>
                    <a:pt x="64" y="71"/>
                    <a:pt x="64" y="74"/>
                  </a:cubicBezTo>
                  <a:cubicBezTo>
                    <a:pt x="66" y="80"/>
                    <a:pt x="72" y="84"/>
                    <a:pt x="79" y="83"/>
                  </a:cubicBezTo>
                  <a:cubicBezTo>
                    <a:pt x="85" y="81"/>
                    <a:pt x="89" y="75"/>
                    <a:pt x="87" y="69"/>
                  </a:cubicBezTo>
                  <a:cubicBezTo>
                    <a:pt x="86" y="62"/>
                    <a:pt x="79" y="58"/>
                    <a:pt x="73" y="60"/>
                  </a:cubicBezTo>
                  <a:cubicBezTo>
                    <a:pt x="72" y="60"/>
                    <a:pt x="71" y="61"/>
                    <a:pt x="70" y="61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60" y="39"/>
                    <a:pt x="61" y="31"/>
                    <a:pt x="60" y="23"/>
                  </a:cubicBezTo>
                  <a:cubicBezTo>
                    <a:pt x="56" y="9"/>
                    <a:pt x="42" y="0"/>
                    <a:pt x="28" y="4"/>
                  </a:cubicBezTo>
                  <a:cubicBezTo>
                    <a:pt x="14" y="7"/>
                    <a:pt x="5" y="21"/>
                    <a:pt x="9" y="36"/>
                  </a:cubicBezTo>
                  <a:cubicBezTo>
                    <a:pt x="11" y="44"/>
                    <a:pt x="17" y="51"/>
                    <a:pt x="24" y="54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5" y="81"/>
                    <a:pt x="14" y="81"/>
                  </a:cubicBezTo>
                  <a:cubicBezTo>
                    <a:pt x="5" y="83"/>
                    <a:pt x="0" y="92"/>
                    <a:pt x="2" y="100"/>
                  </a:cubicBezTo>
                  <a:cubicBezTo>
                    <a:pt x="4" y="109"/>
                    <a:pt x="12" y="114"/>
                    <a:pt x="21" y="112"/>
                  </a:cubicBezTo>
                  <a:cubicBezTo>
                    <a:pt x="29" y="110"/>
                    <a:pt x="35" y="101"/>
                    <a:pt x="33" y="93"/>
                  </a:cubicBezTo>
                  <a:close/>
                </a:path>
              </a:pathLst>
            </a:custGeom>
            <a:solidFill>
              <a:srgbClr val="AD8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69" name="Oval 67">
              <a:extLst>
                <a:ext uri="{FF2B5EF4-FFF2-40B4-BE49-F238E27FC236}">
                  <a16:creationId xmlns:a16="http://schemas.microsoft.com/office/drawing/2014/main" id="{A8004E50-EF98-421A-B7B6-E152241FB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538" y="1689100"/>
              <a:ext cx="41275" cy="41275"/>
            </a:xfrm>
            <a:prstGeom prst="ellipse">
              <a:avLst/>
            </a:prstGeom>
            <a:solidFill>
              <a:srgbClr val="FF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70" name="Oval 68">
              <a:extLst>
                <a:ext uri="{FF2B5EF4-FFF2-40B4-BE49-F238E27FC236}">
                  <a16:creationId xmlns:a16="http://schemas.microsoft.com/office/drawing/2014/main" id="{66CBEF13-91C7-42FB-A73E-2F9806BD6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849437"/>
              <a:ext cx="20638" cy="23812"/>
            </a:xfrm>
            <a:prstGeom prst="ellipse">
              <a:avLst/>
            </a:prstGeom>
            <a:solidFill>
              <a:srgbClr val="FF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71" name="Oval 69">
              <a:extLst>
                <a:ext uri="{FF2B5EF4-FFF2-40B4-BE49-F238E27FC236}">
                  <a16:creationId xmlns:a16="http://schemas.microsoft.com/office/drawing/2014/main" id="{B5D71E57-55A4-487F-A3CD-BB019C229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838" y="1798637"/>
              <a:ext cx="14288" cy="15875"/>
            </a:xfrm>
            <a:prstGeom prst="ellipse">
              <a:avLst/>
            </a:prstGeom>
            <a:solidFill>
              <a:srgbClr val="FF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72" name="Freeform 70">
              <a:extLst>
                <a:ext uri="{FF2B5EF4-FFF2-40B4-BE49-F238E27FC236}">
                  <a16:creationId xmlns:a16="http://schemas.microsoft.com/office/drawing/2014/main" id="{DA35489D-3002-41EF-B9EF-023A7DEF4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50" y="2257425"/>
              <a:ext cx="187325" cy="196850"/>
            </a:xfrm>
            <a:custGeom>
              <a:avLst/>
              <a:gdLst>
                <a:gd name="T0" fmla="*/ 7 w 118"/>
                <a:gd name="T1" fmla="*/ 79 h 124"/>
                <a:gd name="T2" fmla="*/ 8 w 118"/>
                <a:gd name="T3" fmla="*/ 82 h 124"/>
                <a:gd name="T4" fmla="*/ 91 w 118"/>
                <a:gd name="T5" fmla="*/ 13 h 124"/>
                <a:gd name="T6" fmla="*/ 108 w 118"/>
                <a:gd name="T7" fmla="*/ 113 h 124"/>
                <a:gd name="T8" fmla="*/ 8 w 118"/>
                <a:gd name="T9" fmla="*/ 75 h 124"/>
                <a:gd name="T10" fmla="*/ 7 w 118"/>
                <a:gd name="T11" fmla="*/ 79 h 124"/>
                <a:gd name="T12" fmla="*/ 8 w 118"/>
                <a:gd name="T13" fmla="*/ 82 h 124"/>
                <a:gd name="T14" fmla="*/ 7 w 118"/>
                <a:gd name="T15" fmla="*/ 79 h 124"/>
                <a:gd name="T16" fmla="*/ 5 w 118"/>
                <a:gd name="T17" fmla="*/ 82 h 124"/>
                <a:gd name="T18" fmla="*/ 118 w 118"/>
                <a:gd name="T19" fmla="*/ 124 h 124"/>
                <a:gd name="T20" fmla="*/ 96 w 118"/>
                <a:gd name="T21" fmla="*/ 0 h 124"/>
                <a:gd name="T22" fmla="*/ 0 w 118"/>
                <a:gd name="T23" fmla="*/ 79 h 124"/>
                <a:gd name="T24" fmla="*/ 5 w 118"/>
                <a:gd name="T25" fmla="*/ 82 h 124"/>
                <a:gd name="T26" fmla="*/ 7 w 118"/>
                <a:gd name="T27" fmla="*/ 7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4">
                  <a:moveTo>
                    <a:pt x="7" y="79"/>
                  </a:moveTo>
                  <a:lnTo>
                    <a:pt x="8" y="82"/>
                  </a:lnTo>
                  <a:lnTo>
                    <a:pt x="91" y="13"/>
                  </a:lnTo>
                  <a:lnTo>
                    <a:pt x="108" y="113"/>
                  </a:lnTo>
                  <a:lnTo>
                    <a:pt x="8" y="75"/>
                  </a:lnTo>
                  <a:lnTo>
                    <a:pt x="7" y="79"/>
                  </a:lnTo>
                  <a:lnTo>
                    <a:pt x="8" y="82"/>
                  </a:lnTo>
                  <a:lnTo>
                    <a:pt x="7" y="79"/>
                  </a:lnTo>
                  <a:lnTo>
                    <a:pt x="5" y="82"/>
                  </a:lnTo>
                  <a:lnTo>
                    <a:pt x="118" y="124"/>
                  </a:lnTo>
                  <a:lnTo>
                    <a:pt x="96" y="0"/>
                  </a:lnTo>
                  <a:lnTo>
                    <a:pt x="0" y="79"/>
                  </a:lnTo>
                  <a:lnTo>
                    <a:pt x="5" y="82"/>
                  </a:lnTo>
                  <a:lnTo>
                    <a:pt x="7" y="79"/>
                  </a:lnTo>
                  <a:close/>
                </a:path>
              </a:pathLst>
            </a:cu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73" name="Freeform 71">
              <a:extLst>
                <a:ext uri="{FF2B5EF4-FFF2-40B4-BE49-F238E27FC236}">
                  <a16:creationId xmlns:a16="http://schemas.microsoft.com/office/drawing/2014/main" id="{D298C812-5E70-48BD-A7CB-3E1A99D1B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3" y="2392362"/>
              <a:ext cx="107950" cy="106362"/>
            </a:xfrm>
            <a:custGeom>
              <a:avLst/>
              <a:gdLst>
                <a:gd name="T0" fmla="*/ 46 w 51"/>
                <a:gd name="T1" fmla="*/ 33 h 50"/>
                <a:gd name="T2" fmla="*/ 18 w 51"/>
                <a:gd name="T3" fmla="*/ 46 h 50"/>
                <a:gd name="T4" fmla="*/ 4 w 51"/>
                <a:gd name="T5" fmla="*/ 17 h 50"/>
                <a:gd name="T6" fmla="*/ 33 w 51"/>
                <a:gd name="T7" fmla="*/ 4 h 50"/>
                <a:gd name="T8" fmla="*/ 46 w 51"/>
                <a:gd name="T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46" y="33"/>
                  </a:moveTo>
                  <a:cubicBezTo>
                    <a:pt x="42" y="45"/>
                    <a:pt x="29" y="50"/>
                    <a:pt x="18" y="46"/>
                  </a:cubicBezTo>
                  <a:cubicBezTo>
                    <a:pt x="6" y="42"/>
                    <a:pt x="0" y="29"/>
                    <a:pt x="4" y="17"/>
                  </a:cubicBezTo>
                  <a:cubicBezTo>
                    <a:pt x="9" y="6"/>
                    <a:pt x="22" y="0"/>
                    <a:pt x="33" y="4"/>
                  </a:cubicBezTo>
                  <a:cubicBezTo>
                    <a:pt x="45" y="9"/>
                    <a:pt x="51" y="21"/>
                    <a:pt x="46" y="33"/>
                  </a:cubicBezTo>
                  <a:close/>
                </a:path>
              </a:pathLst>
            </a:cu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74" name="Freeform 72">
              <a:extLst>
                <a:ext uri="{FF2B5EF4-FFF2-40B4-BE49-F238E27FC236}">
                  <a16:creationId xmlns:a16="http://schemas.microsoft.com/office/drawing/2014/main" id="{F0FE957A-7D41-42DD-8F6D-79C9290D0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0" y="2212975"/>
              <a:ext cx="106363" cy="109537"/>
            </a:xfrm>
            <a:custGeom>
              <a:avLst/>
              <a:gdLst>
                <a:gd name="T0" fmla="*/ 46 w 50"/>
                <a:gd name="T1" fmla="*/ 33 h 51"/>
                <a:gd name="T2" fmla="*/ 17 w 50"/>
                <a:gd name="T3" fmla="*/ 46 h 51"/>
                <a:gd name="T4" fmla="*/ 4 w 50"/>
                <a:gd name="T5" fmla="*/ 18 h 51"/>
                <a:gd name="T6" fmla="*/ 33 w 50"/>
                <a:gd name="T7" fmla="*/ 5 h 51"/>
                <a:gd name="T8" fmla="*/ 46 w 50"/>
                <a:gd name="T9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46" y="33"/>
                  </a:moveTo>
                  <a:cubicBezTo>
                    <a:pt x="42" y="45"/>
                    <a:pt x="29" y="51"/>
                    <a:pt x="17" y="46"/>
                  </a:cubicBezTo>
                  <a:cubicBezTo>
                    <a:pt x="6" y="42"/>
                    <a:pt x="0" y="29"/>
                    <a:pt x="4" y="18"/>
                  </a:cubicBezTo>
                  <a:cubicBezTo>
                    <a:pt x="9" y="6"/>
                    <a:pt x="21" y="0"/>
                    <a:pt x="33" y="5"/>
                  </a:cubicBezTo>
                  <a:cubicBezTo>
                    <a:pt x="44" y="9"/>
                    <a:pt x="50" y="22"/>
                    <a:pt x="46" y="33"/>
                  </a:cubicBezTo>
                  <a:close/>
                </a:path>
              </a:pathLst>
            </a:cu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75" name="Freeform 73">
              <a:extLst>
                <a:ext uri="{FF2B5EF4-FFF2-40B4-BE49-F238E27FC236}">
                  <a16:creationId xmlns:a16="http://schemas.microsoft.com/office/drawing/2014/main" id="{2C1B0840-C883-4439-AF61-A7525E2BC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" y="2328862"/>
              <a:ext cx="107950" cy="107950"/>
            </a:xfrm>
            <a:custGeom>
              <a:avLst/>
              <a:gdLst>
                <a:gd name="T0" fmla="*/ 47 w 51"/>
                <a:gd name="T1" fmla="*/ 33 h 51"/>
                <a:gd name="T2" fmla="*/ 18 w 51"/>
                <a:gd name="T3" fmla="*/ 47 h 51"/>
                <a:gd name="T4" fmla="*/ 5 w 51"/>
                <a:gd name="T5" fmla="*/ 18 h 51"/>
                <a:gd name="T6" fmla="*/ 33 w 51"/>
                <a:gd name="T7" fmla="*/ 5 h 51"/>
                <a:gd name="T8" fmla="*/ 47 w 51"/>
                <a:gd name="T9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7" y="33"/>
                  </a:moveTo>
                  <a:cubicBezTo>
                    <a:pt x="42" y="45"/>
                    <a:pt x="29" y="51"/>
                    <a:pt x="18" y="47"/>
                  </a:cubicBezTo>
                  <a:cubicBezTo>
                    <a:pt x="6" y="42"/>
                    <a:pt x="0" y="29"/>
                    <a:pt x="5" y="18"/>
                  </a:cubicBezTo>
                  <a:cubicBezTo>
                    <a:pt x="9" y="6"/>
                    <a:pt x="22" y="0"/>
                    <a:pt x="33" y="5"/>
                  </a:cubicBezTo>
                  <a:cubicBezTo>
                    <a:pt x="45" y="9"/>
                    <a:pt x="51" y="22"/>
                    <a:pt x="47" y="33"/>
                  </a:cubicBezTo>
                  <a:close/>
                </a:path>
              </a:pathLst>
            </a:custGeom>
            <a:solidFill>
              <a:srgbClr val="AD84C6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76" name="Freeform 74">
              <a:extLst>
                <a:ext uri="{FF2B5EF4-FFF2-40B4-BE49-F238E27FC236}">
                  <a16:creationId xmlns:a16="http://schemas.microsoft.com/office/drawing/2014/main" id="{2B7489D2-0C72-4906-898F-B22D65CC5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" y="2232025"/>
              <a:ext cx="41275" cy="42862"/>
            </a:xfrm>
            <a:custGeom>
              <a:avLst/>
              <a:gdLst>
                <a:gd name="T0" fmla="*/ 17 w 20"/>
                <a:gd name="T1" fmla="*/ 15 h 20"/>
                <a:gd name="T2" fmla="*/ 5 w 20"/>
                <a:gd name="T3" fmla="*/ 17 h 20"/>
                <a:gd name="T4" fmla="*/ 3 w 20"/>
                <a:gd name="T5" fmla="*/ 4 h 20"/>
                <a:gd name="T6" fmla="*/ 16 w 20"/>
                <a:gd name="T7" fmla="*/ 3 h 20"/>
                <a:gd name="T8" fmla="*/ 17 w 20"/>
                <a:gd name="T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7" y="15"/>
                  </a:moveTo>
                  <a:cubicBezTo>
                    <a:pt x="14" y="19"/>
                    <a:pt x="8" y="20"/>
                    <a:pt x="5" y="17"/>
                  </a:cubicBezTo>
                  <a:cubicBezTo>
                    <a:pt x="1" y="14"/>
                    <a:pt x="0" y="8"/>
                    <a:pt x="3" y="4"/>
                  </a:cubicBezTo>
                  <a:cubicBezTo>
                    <a:pt x="6" y="0"/>
                    <a:pt x="12" y="0"/>
                    <a:pt x="16" y="3"/>
                  </a:cubicBezTo>
                  <a:cubicBezTo>
                    <a:pt x="20" y="6"/>
                    <a:pt x="20" y="12"/>
                    <a:pt x="17" y="15"/>
                  </a:cubicBezTo>
                  <a:close/>
                </a:path>
              </a:pathLst>
            </a:custGeom>
            <a:solidFill>
              <a:srgbClr val="FF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77" name="Freeform 75">
              <a:extLst>
                <a:ext uri="{FF2B5EF4-FFF2-40B4-BE49-F238E27FC236}">
                  <a16:creationId xmlns:a16="http://schemas.microsoft.com/office/drawing/2014/main" id="{17A1353E-B539-4A5A-823C-871C490EC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0" y="2409825"/>
              <a:ext cx="42863" cy="41275"/>
            </a:xfrm>
            <a:custGeom>
              <a:avLst/>
              <a:gdLst>
                <a:gd name="T0" fmla="*/ 17 w 20"/>
                <a:gd name="T1" fmla="*/ 16 h 20"/>
                <a:gd name="T2" fmla="*/ 4 w 20"/>
                <a:gd name="T3" fmla="*/ 17 h 20"/>
                <a:gd name="T4" fmla="*/ 3 w 20"/>
                <a:gd name="T5" fmla="*/ 4 h 20"/>
                <a:gd name="T6" fmla="*/ 15 w 20"/>
                <a:gd name="T7" fmla="*/ 3 h 20"/>
                <a:gd name="T8" fmla="*/ 17 w 20"/>
                <a:gd name="T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7" y="16"/>
                  </a:moveTo>
                  <a:cubicBezTo>
                    <a:pt x="14" y="20"/>
                    <a:pt x="8" y="20"/>
                    <a:pt x="4" y="17"/>
                  </a:cubicBezTo>
                  <a:cubicBezTo>
                    <a:pt x="0" y="14"/>
                    <a:pt x="0" y="8"/>
                    <a:pt x="3" y="4"/>
                  </a:cubicBezTo>
                  <a:cubicBezTo>
                    <a:pt x="6" y="1"/>
                    <a:pt x="12" y="0"/>
                    <a:pt x="15" y="3"/>
                  </a:cubicBezTo>
                  <a:cubicBezTo>
                    <a:pt x="19" y="6"/>
                    <a:pt x="20" y="12"/>
                    <a:pt x="17" y="16"/>
                  </a:cubicBezTo>
                  <a:close/>
                </a:path>
              </a:pathLst>
            </a:custGeom>
            <a:solidFill>
              <a:srgbClr val="FF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78" name="Freeform 76">
              <a:extLst>
                <a:ext uri="{FF2B5EF4-FFF2-40B4-BE49-F238E27FC236}">
                  <a16:creationId xmlns:a16="http://schemas.microsoft.com/office/drawing/2014/main" id="{56E79A84-EC71-4B43-A58E-69EC197D5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3" y="2347912"/>
              <a:ext cx="44450" cy="41275"/>
            </a:xfrm>
            <a:custGeom>
              <a:avLst/>
              <a:gdLst>
                <a:gd name="T0" fmla="*/ 17 w 21"/>
                <a:gd name="T1" fmla="*/ 16 h 20"/>
                <a:gd name="T2" fmla="*/ 5 w 21"/>
                <a:gd name="T3" fmla="*/ 17 h 20"/>
                <a:gd name="T4" fmla="*/ 3 w 21"/>
                <a:gd name="T5" fmla="*/ 4 h 20"/>
                <a:gd name="T6" fmla="*/ 16 w 21"/>
                <a:gd name="T7" fmla="*/ 3 h 20"/>
                <a:gd name="T8" fmla="*/ 17 w 21"/>
                <a:gd name="T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7" y="16"/>
                  </a:moveTo>
                  <a:cubicBezTo>
                    <a:pt x="14" y="20"/>
                    <a:pt x="9" y="20"/>
                    <a:pt x="5" y="17"/>
                  </a:cubicBezTo>
                  <a:cubicBezTo>
                    <a:pt x="1" y="14"/>
                    <a:pt x="0" y="8"/>
                    <a:pt x="3" y="4"/>
                  </a:cubicBezTo>
                  <a:cubicBezTo>
                    <a:pt x="7" y="0"/>
                    <a:pt x="12" y="0"/>
                    <a:pt x="16" y="3"/>
                  </a:cubicBezTo>
                  <a:cubicBezTo>
                    <a:pt x="20" y="6"/>
                    <a:pt x="21" y="12"/>
                    <a:pt x="17" y="16"/>
                  </a:cubicBezTo>
                  <a:close/>
                </a:path>
              </a:pathLst>
            </a:custGeom>
            <a:solidFill>
              <a:srgbClr val="FF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79" name="Freeform 97">
              <a:extLst>
                <a:ext uri="{FF2B5EF4-FFF2-40B4-BE49-F238E27FC236}">
                  <a16:creationId xmlns:a16="http://schemas.microsoft.com/office/drawing/2014/main" id="{8B5F6C6F-A61B-409F-B098-B5D568825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0088" y="2283389"/>
              <a:ext cx="419100" cy="574675"/>
            </a:xfrm>
            <a:custGeom>
              <a:avLst/>
              <a:gdLst>
                <a:gd name="T0" fmla="*/ 13 w 197"/>
                <a:gd name="T1" fmla="*/ 125 h 270"/>
                <a:gd name="T2" fmla="*/ 56 w 197"/>
                <a:gd name="T3" fmla="*/ 163 h 270"/>
                <a:gd name="T4" fmla="*/ 56 w 197"/>
                <a:gd name="T5" fmla="*/ 163 h 270"/>
                <a:gd name="T6" fmla="*/ 114 w 197"/>
                <a:gd name="T7" fmla="*/ 164 h 270"/>
                <a:gd name="T8" fmla="*/ 169 w 197"/>
                <a:gd name="T9" fmla="*/ 262 h 270"/>
                <a:gd name="T10" fmla="*/ 186 w 197"/>
                <a:gd name="T11" fmla="*/ 267 h 270"/>
                <a:gd name="T12" fmla="*/ 189 w 197"/>
                <a:gd name="T13" fmla="*/ 265 h 270"/>
                <a:gd name="T14" fmla="*/ 194 w 197"/>
                <a:gd name="T15" fmla="*/ 248 h 270"/>
                <a:gd name="T16" fmla="*/ 139 w 197"/>
                <a:gd name="T17" fmla="*/ 150 h 270"/>
                <a:gd name="T18" fmla="*/ 166 w 197"/>
                <a:gd name="T19" fmla="*/ 110 h 270"/>
                <a:gd name="T20" fmla="*/ 159 w 197"/>
                <a:gd name="T21" fmla="*/ 47 h 270"/>
                <a:gd name="T22" fmla="*/ 116 w 197"/>
                <a:gd name="T23" fmla="*/ 9 h 270"/>
                <a:gd name="T24" fmla="*/ 46 w 197"/>
                <a:gd name="T25" fmla="*/ 13 h 270"/>
                <a:gd name="T26" fmla="*/ 6 w 197"/>
                <a:gd name="T27" fmla="*/ 62 h 270"/>
                <a:gd name="T28" fmla="*/ 13 w 197"/>
                <a:gd name="T29" fmla="*/ 125 h 270"/>
                <a:gd name="T30" fmla="*/ 28 w 197"/>
                <a:gd name="T31" fmla="*/ 69 h 270"/>
                <a:gd name="T32" fmla="*/ 57 w 197"/>
                <a:gd name="T33" fmla="*/ 33 h 270"/>
                <a:gd name="T34" fmla="*/ 107 w 197"/>
                <a:gd name="T35" fmla="*/ 30 h 270"/>
                <a:gd name="T36" fmla="*/ 138 w 197"/>
                <a:gd name="T37" fmla="*/ 58 h 270"/>
                <a:gd name="T38" fmla="*/ 143 w 197"/>
                <a:gd name="T39" fmla="*/ 103 h 270"/>
                <a:gd name="T40" fmla="*/ 114 w 197"/>
                <a:gd name="T41" fmla="*/ 139 h 270"/>
                <a:gd name="T42" fmla="*/ 64 w 197"/>
                <a:gd name="T43" fmla="*/ 142 h 270"/>
                <a:gd name="T44" fmla="*/ 64 w 197"/>
                <a:gd name="T45" fmla="*/ 142 h 270"/>
                <a:gd name="T46" fmla="*/ 33 w 197"/>
                <a:gd name="T47" fmla="*/ 114 h 270"/>
                <a:gd name="T48" fmla="*/ 28 w 197"/>
                <a:gd name="T49" fmla="*/ 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7" h="270">
                  <a:moveTo>
                    <a:pt x="13" y="125"/>
                  </a:moveTo>
                  <a:cubicBezTo>
                    <a:pt x="22" y="143"/>
                    <a:pt x="37" y="156"/>
                    <a:pt x="56" y="163"/>
                  </a:cubicBezTo>
                  <a:cubicBezTo>
                    <a:pt x="56" y="163"/>
                    <a:pt x="56" y="163"/>
                    <a:pt x="56" y="163"/>
                  </a:cubicBezTo>
                  <a:cubicBezTo>
                    <a:pt x="75" y="171"/>
                    <a:pt x="95" y="171"/>
                    <a:pt x="114" y="164"/>
                  </a:cubicBezTo>
                  <a:cubicBezTo>
                    <a:pt x="169" y="262"/>
                    <a:pt x="169" y="262"/>
                    <a:pt x="169" y="262"/>
                  </a:cubicBezTo>
                  <a:cubicBezTo>
                    <a:pt x="173" y="268"/>
                    <a:pt x="180" y="270"/>
                    <a:pt x="186" y="267"/>
                  </a:cubicBezTo>
                  <a:cubicBezTo>
                    <a:pt x="189" y="265"/>
                    <a:pt x="189" y="265"/>
                    <a:pt x="189" y="265"/>
                  </a:cubicBezTo>
                  <a:cubicBezTo>
                    <a:pt x="195" y="262"/>
                    <a:pt x="197" y="254"/>
                    <a:pt x="194" y="248"/>
                  </a:cubicBezTo>
                  <a:cubicBezTo>
                    <a:pt x="139" y="150"/>
                    <a:pt x="139" y="150"/>
                    <a:pt x="139" y="150"/>
                  </a:cubicBezTo>
                  <a:cubicBezTo>
                    <a:pt x="151" y="140"/>
                    <a:pt x="161" y="126"/>
                    <a:pt x="166" y="110"/>
                  </a:cubicBezTo>
                  <a:cubicBezTo>
                    <a:pt x="172" y="89"/>
                    <a:pt x="170" y="66"/>
                    <a:pt x="159" y="47"/>
                  </a:cubicBezTo>
                  <a:cubicBezTo>
                    <a:pt x="149" y="29"/>
                    <a:pt x="134" y="16"/>
                    <a:pt x="116" y="9"/>
                  </a:cubicBezTo>
                  <a:cubicBezTo>
                    <a:pt x="93" y="0"/>
                    <a:pt x="67" y="2"/>
                    <a:pt x="46" y="13"/>
                  </a:cubicBezTo>
                  <a:cubicBezTo>
                    <a:pt x="26" y="24"/>
                    <a:pt x="12" y="41"/>
                    <a:pt x="6" y="62"/>
                  </a:cubicBezTo>
                  <a:cubicBezTo>
                    <a:pt x="0" y="84"/>
                    <a:pt x="2" y="106"/>
                    <a:pt x="13" y="125"/>
                  </a:cubicBezTo>
                  <a:moveTo>
                    <a:pt x="28" y="69"/>
                  </a:moveTo>
                  <a:cubicBezTo>
                    <a:pt x="33" y="53"/>
                    <a:pt x="43" y="41"/>
                    <a:pt x="57" y="33"/>
                  </a:cubicBezTo>
                  <a:cubicBezTo>
                    <a:pt x="72" y="25"/>
                    <a:pt x="91" y="24"/>
                    <a:pt x="107" y="30"/>
                  </a:cubicBezTo>
                  <a:cubicBezTo>
                    <a:pt x="120" y="35"/>
                    <a:pt x="132" y="45"/>
                    <a:pt x="138" y="58"/>
                  </a:cubicBezTo>
                  <a:cubicBezTo>
                    <a:pt x="146" y="72"/>
                    <a:pt x="148" y="88"/>
                    <a:pt x="143" y="103"/>
                  </a:cubicBezTo>
                  <a:cubicBezTo>
                    <a:pt x="139" y="118"/>
                    <a:pt x="128" y="131"/>
                    <a:pt x="114" y="139"/>
                  </a:cubicBezTo>
                  <a:cubicBezTo>
                    <a:pt x="99" y="147"/>
                    <a:pt x="81" y="148"/>
                    <a:pt x="64" y="142"/>
                  </a:cubicBezTo>
                  <a:cubicBezTo>
                    <a:pt x="64" y="142"/>
                    <a:pt x="64" y="142"/>
                    <a:pt x="64" y="142"/>
                  </a:cubicBezTo>
                  <a:cubicBezTo>
                    <a:pt x="51" y="136"/>
                    <a:pt x="40" y="127"/>
                    <a:pt x="33" y="114"/>
                  </a:cubicBezTo>
                  <a:cubicBezTo>
                    <a:pt x="25" y="100"/>
                    <a:pt x="24" y="84"/>
                    <a:pt x="28" y="69"/>
                  </a:cubicBezTo>
                </a:path>
              </a:pathLst>
            </a:custGeom>
            <a:solidFill>
              <a:srgbClr val="277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80" name="Freeform 98">
              <a:extLst>
                <a:ext uri="{FF2B5EF4-FFF2-40B4-BE49-F238E27FC236}">
                  <a16:creationId xmlns:a16="http://schemas.microsoft.com/office/drawing/2014/main" id="{978222F8-4356-4886-8049-D36BD0FBBE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9613" y="2316727"/>
              <a:ext cx="344488" cy="303212"/>
            </a:xfrm>
            <a:custGeom>
              <a:avLst/>
              <a:gdLst>
                <a:gd name="T0" fmla="*/ 22 w 163"/>
                <a:gd name="T1" fmla="*/ 71 h 143"/>
                <a:gd name="T2" fmla="*/ 24 w 163"/>
                <a:gd name="T3" fmla="*/ 54 h 143"/>
                <a:gd name="T4" fmla="*/ 53 w 163"/>
                <a:gd name="T5" fmla="*/ 18 h 143"/>
                <a:gd name="T6" fmla="*/ 81 w 163"/>
                <a:gd name="T7" fmla="*/ 11 h 143"/>
                <a:gd name="T8" fmla="*/ 103 w 163"/>
                <a:gd name="T9" fmla="*/ 15 h 143"/>
                <a:gd name="T10" fmla="*/ 134 w 163"/>
                <a:gd name="T11" fmla="*/ 43 h 143"/>
                <a:gd name="T12" fmla="*/ 142 w 163"/>
                <a:gd name="T13" fmla="*/ 71 h 143"/>
                <a:gd name="T14" fmla="*/ 139 w 163"/>
                <a:gd name="T15" fmla="*/ 88 h 143"/>
                <a:gd name="T16" fmla="*/ 110 w 163"/>
                <a:gd name="T17" fmla="*/ 124 h 143"/>
                <a:gd name="T18" fmla="*/ 102 w 163"/>
                <a:gd name="T19" fmla="*/ 127 h 143"/>
                <a:gd name="T20" fmla="*/ 82 w 163"/>
                <a:gd name="T21" fmla="*/ 131 h 143"/>
                <a:gd name="T22" fmla="*/ 60 w 163"/>
                <a:gd name="T23" fmla="*/ 127 h 143"/>
                <a:gd name="T24" fmla="*/ 60 w 163"/>
                <a:gd name="T25" fmla="*/ 127 h 143"/>
                <a:gd name="T26" fmla="*/ 30 w 163"/>
                <a:gd name="T27" fmla="*/ 101 h 143"/>
                <a:gd name="T28" fmla="*/ 29 w 163"/>
                <a:gd name="T29" fmla="*/ 99 h 143"/>
                <a:gd name="T30" fmla="*/ 28 w 163"/>
                <a:gd name="T31" fmla="*/ 98 h 143"/>
                <a:gd name="T32" fmla="*/ 22 w 163"/>
                <a:gd name="T33" fmla="*/ 80 h 143"/>
                <a:gd name="T34" fmla="*/ 22 w 163"/>
                <a:gd name="T35" fmla="*/ 77 h 143"/>
                <a:gd name="T36" fmla="*/ 22 w 163"/>
                <a:gd name="T37" fmla="*/ 71 h 143"/>
                <a:gd name="T38" fmla="*/ 82 w 163"/>
                <a:gd name="T39" fmla="*/ 0 h 143"/>
                <a:gd name="T40" fmla="*/ 46 w 163"/>
                <a:gd name="T41" fmla="*/ 9 h 143"/>
                <a:gd name="T42" fmla="*/ 20 w 163"/>
                <a:gd name="T43" fmla="*/ 106 h 143"/>
                <a:gd name="T44" fmla="*/ 82 w 163"/>
                <a:gd name="T45" fmla="*/ 143 h 143"/>
                <a:gd name="T46" fmla="*/ 117 w 163"/>
                <a:gd name="T47" fmla="*/ 133 h 143"/>
                <a:gd name="T48" fmla="*/ 144 w 163"/>
                <a:gd name="T49" fmla="*/ 36 h 143"/>
                <a:gd name="T50" fmla="*/ 82 w 163"/>
                <a:gd name="T5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3" h="143">
                  <a:moveTo>
                    <a:pt x="22" y="71"/>
                  </a:moveTo>
                  <a:cubicBezTo>
                    <a:pt x="22" y="65"/>
                    <a:pt x="22" y="59"/>
                    <a:pt x="24" y="54"/>
                  </a:cubicBezTo>
                  <a:cubicBezTo>
                    <a:pt x="29" y="38"/>
                    <a:pt x="39" y="26"/>
                    <a:pt x="53" y="18"/>
                  </a:cubicBezTo>
                  <a:cubicBezTo>
                    <a:pt x="62" y="14"/>
                    <a:pt x="72" y="11"/>
                    <a:pt x="81" y="11"/>
                  </a:cubicBezTo>
                  <a:cubicBezTo>
                    <a:pt x="89" y="11"/>
                    <a:pt x="96" y="13"/>
                    <a:pt x="103" y="15"/>
                  </a:cubicBezTo>
                  <a:cubicBezTo>
                    <a:pt x="116" y="20"/>
                    <a:pt x="128" y="30"/>
                    <a:pt x="134" y="43"/>
                  </a:cubicBezTo>
                  <a:cubicBezTo>
                    <a:pt x="139" y="51"/>
                    <a:pt x="142" y="61"/>
                    <a:pt x="142" y="71"/>
                  </a:cubicBezTo>
                  <a:cubicBezTo>
                    <a:pt x="142" y="77"/>
                    <a:pt x="141" y="83"/>
                    <a:pt x="139" y="88"/>
                  </a:cubicBezTo>
                  <a:cubicBezTo>
                    <a:pt x="135" y="103"/>
                    <a:pt x="124" y="116"/>
                    <a:pt x="110" y="124"/>
                  </a:cubicBezTo>
                  <a:cubicBezTo>
                    <a:pt x="108" y="125"/>
                    <a:pt x="105" y="126"/>
                    <a:pt x="102" y="127"/>
                  </a:cubicBezTo>
                  <a:cubicBezTo>
                    <a:pt x="95" y="130"/>
                    <a:pt x="89" y="131"/>
                    <a:pt x="82" y="131"/>
                  </a:cubicBezTo>
                  <a:cubicBezTo>
                    <a:pt x="75" y="131"/>
                    <a:pt x="67" y="129"/>
                    <a:pt x="60" y="127"/>
                  </a:cubicBezTo>
                  <a:cubicBezTo>
                    <a:pt x="60" y="127"/>
                    <a:pt x="60" y="127"/>
                    <a:pt x="60" y="127"/>
                  </a:cubicBezTo>
                  <a:cubicBezTo>
                    <a:pt x="48" y="122"/>
                    <a:pt x="37" y="113"/>
                    <a:pt x="30" y="101"/>
                  </a:cubicBezTo>
                  <a:cubicBezTo>
                    <a:pt x="30" y="101"/>
                    <a:pt x="29" y="100"/>
                    <a:pt x="29" y="99"/>
                  </a:cubicBezTo>
                  <a:cubicBezTo>
                    <a:pt x="29" y="99"/>
                    <a:pt x="28" y="98"/>
                    <a:pt x="28" y="98"/>
                  </a:cubicBezTo>
                  <a:cubicBezTo>
                    <a:pt x="25" y="92"/>
                    <a:pt x="23" y="86"/>
                    <a:pt x="22" y="80"/>
                  </a:cubicBezTo>
                  <a:cubicBezTo>
                    <a:pt x="22" y="79"/>
                    <a:pt x="22" y="78"/>
                    <a:pt x="22" y="77"/>
                  </a:cubicBezTo>
                  <a:cubicBezTo>
                    <a:pt x="22" y="75"/>
                    <a:pt x="22" y="73"/>
                    <a:pt x="22" y="71"/>
                  </a:cubicBezTo>
                  <a:moveTo>
                    <a:pt x="82" y="0"/>
                  </a:moveTo>
                  <a:cubicBezTo>
                    <a:pt x="70" y="0"/>
                    <a:pt x="58" y="3"/>
                    <a:pt x="46" y="9"/>
                  </a:cubicBezTo>
                  <a:cubicBezTo>
                    <a:pt x="12" y="29"/>
                    <a:pt x="0" y="72"/>
                    <a:pt x="20" y="106"/>
                  </a:cubicBezTo>
                  <a:cubicBezTo>
                    <a:pt x="33" y="130"/>
                    <a:pt x="57" y="143"/>
                    <a:pt x="82" y="143"/>
                  </a:cubicBezTo>
                  <a:cubicBezTo>
                    <a:pt x="94" y="143"/>
                    <a:pt x="106" y="140"/>
                    <a:pt x="117" y="133"/>
                  </a:cubicBezTo>
                  <a:cubicBezTo>
                    <a:pt x="151" y="114"/>
                    <a:pt x="163" y="70"/>
                    <a:pt x="144" y="36"/>
                  </a:cubicBezTo>
                  <a:cubicBezTo>
                    <a:pt x="131" y="13"/>
                    <a:pt x="107" y="0"/>
                    <a:pt x="82" y="0"/>
                  </a:cubicBezTo>
                </a:path>
              </a:pathLst>
            </a:custGeom>
            <a:solidFill>
              <a:srgbClr val="33A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</p:grpSp>
      <p:cxnSp>
        <p:nvCxnSpPr>
          <p:cNvPr id="381" name="Elbow Connector 123">
            <a:extLst>
              <a:ext uri="{FF2B5EF4-FFF2-40B4-BE49-F238E27FC236}">
                <a16:creationId xmlns:a16="http://schemas.microsoft.com/office/drawing/2014/main" id="{FAAE06C4-8A20-4188-B9A2-F0CEC6666D35}"/>
              </a:ext>
            </a:extLst>
          </p:cNvPr>
          <p:cNvCxnSpPr>
            <a:stCxn id="327" idx="12"/>
            <a:endCxn id="317" idx="6"/>
          </p:cNvCxnSpPr>
          <p:nvPr/>
        </p:nvCxnSpPr>
        <p:spPr>
          <a:xfrm flipV="1">
            <a:off x="1600662" y="3032134"/>
            <a:ext cx="3959889" cy="423366"/>
          </a:xfrm>
          <a:prstGeom prst="bentConnector5">
            <a:avLst>
              <a:gd name="adj1" fmla="val 21543"/>
              <a:gd name="adj2" fmla="val 215211"/>
              <a:gd name="adj3" fmla="val 105773"/>
            </a:avLst>
          </a:prstGeom>
          <a:noFill/>
          <a:ln w="12700" cap="flat" cmpd="sng" algn="ctr">
            <a:solidFill>
              <a:srgbClr val="AD84C6"/>
            </a:solidFill>
            <a:prstDash val="solid"/>
            <a:miter lim="800000"/>
          </a:ln>
          <a:effectLst/>
        </p:spPr>
      </p:cxnSp>
      <p:sp>
        <p:nvSpPr>
          <p:cNvPr id="382" name="TextBox 381">
            <a:extLst>
              <a:ext uri="{FF2B5EF4-FFF2-40B4-BE49-F238E27FC236}">
                <a16:creationId xmlns:a16="http://schemas.microsoft.com/office/drawing/2014/main" id="{22328514-A4A4-4017-A0F9-13A443B335BE}"/>
              </a:ext>
            </a:extLst>
          </p:cNvPr>
          <p:cNvSpPr txBox="1"/>
          <p:nvPr/>
        </p:nvSpPr>
        <p:spPr>
          <a:xfrm>
            <a:off x="2658862" y="2088758"/>
            <a:ext cx="3209409" cy="953594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lv-LV" sz="2400" dirty="0">
                <a:solidFill>
                  <a:srgbClr val="AD84C6"/>
                </a:solidFill>
                <a:latin typeface="Source Sans Pro" charset="0"/>
              </a:rPr>
              <a:t>Ieguldījumi</a:t>
            </a:r>
            <a:endParaRPr lang="en-US" sz="2400" dirty="0">
              <a:solidFill>
                <a:srgbClr val="AD84C6"/>
              </a:solidFill>
              <a:latin typeface="Source Sans Pro" charset="0"/>
            </a:endParaRP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lv-LV" sz="1400" dirty="0">
                <a:solidFill>
                  <a:prstClr val="black"/>
                </a:solidFill>
                <a:latin typeface="Source Sans Pro" charset="0"/>
              </a:rPr>
              <a:t>1,5 % no IKP, īpašam fokusam publiskajam finansējumam</a:t>
            </a:r>
          </a:p>
        </p:txBody>
      </p:sp>
      <p:grpSp>
        <p:nvGrpSpPr>
          <p:cNvPr id="383" name="Group 125">
            <a:extLst>
              <a:ext uri="{FF2B5EF4-FFF2-40B4-BE49-F238E27FC236}">
                <a16:creationId xmlns:a16="http://schemas.microsoft.com/office/drawing/2014/main" id="{B3165BF7-E37D-4DE7-9BC2-2A6769592489}"/>
              </a:ext>
            </a:extLst>
          </p:cNvPr>
          <p:cNvGrpSpPr/>
          <p:nvPr/>
        </p:nvGrpSpPr>
        <p:grpSpPr>
          <a:xfrm>
            <a:off x="548970" y="4875785"/>
            <a:ext cx="1892273" cy="1698990"/>
            <a:chOff x="515171" y="4357039"/>
            <a:chExt cx="1892273" cy="1698990"/>
          </a:xfrm>
        </p:grpSpPr>
        <p:sp>
          <p:nvSpPr>
            <p:cNvPr id="384" name="Freeform 138">
              <a:extLst>
                <a:ext uri="{FF2B5EF4-FFF2-40B4-BE49-F238E27FC236}">
                  <a16:creationId xmlns:a16="http://schemas.microsoft.com/office/drawing/2014/main" id="{A78CED5A-68C0-4EF1-8AED-40346C5FA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7844" y="4576114"/>
              <a:ext cx="382588" cy="466725"/>
            </a:xfrm>
            <a:custGeom>
              <a:avLst/>
              <a:gdLst>
                <a:gd name="T0" fmla="*/ 0 w 102"/>
                <a:gd name="T1" fmla="*/ 52 h 124"/>
                <a:gd name="T2" fmla="*/ 55 w 102"/>
                <a:gd name="T3" fmla="*/ 2 h 124"/>
                <a:gd name="T4" fmla="*/ 101 w 102"/>
                <a:gd name="T5" fmla="*/ 48 h 124"/>
                <a:gd name="T6" fmla="*/ 82 w 102"/>
                <a:gd name="T7" fmla="*/ 92 h 124"/>
                <a:gd name="T8" fmla="*/ 78 w 102"/>
                <a:gd name="T9" fmla="*/ 100 h 124"/>
                <a:gd name="T10" fmla="*/ 78 w 102"/>
                <a:gd name="T11" fmla="*/ 113 h 124"/>
                <a:gd name="T12" fmla="*/ 67 w 102"/>
                <a:gd name="T13" fmla="*/ 124 h 124"/>
                <a:gd name="T14" fmla="*/ 34 w 102"/>
                <a:gd name="T15" fmla="*/ 124 h 124"/>
                <a:gd name="T16" fmla="*/ 24 w 102"/>
                <a:gd name="T17" fmla="*/ 113 h 124"/>
                <a:gd name="T18" fmla="*/ 24 w 102"/>
                <a:gd name="T19" fmla="*/ 100 h 124"/>
                <a:gd name="T20" fmla="*/ 20 w 102"/>
                <a:gd name="T21" fmla="*/ 92 h 124"/>
                <a:gd name="T22" fmla="*/ 0 w 102"/>
                <a:gd name="T23" fmla="*/ 5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124">
                  <a:moveTo>
                    <a:pt x="0" y="52"/>
                  </a:moveTo>
                  <a:cubicBezTo>
                    <a:pt x="0" y="23"/>
                    <a:pt x="25" y="0"/>
                    <a:pt x="55" y="2"/>
                  </a:cubicBezTo>
                  <a:cubicBezTo>
                    <a:pt x="79" y="4"/>
                    <a:pt x="99" y="24"/>
                    <a:pt x="101" y="48"/>
                  </a:cubicBezTo>
                  <a:cubicBezTo>
                    <a:pt x="102" y="66"/>
                    <a:pt x="95" y="82"/>
                    <a:pt x="82" y="92"/>
                  </a:cubicBezTo>
                  <a:cubicBezTo>
                    <a:pt x="79" y="94"/>
                    <a:pt x="78" y="97"/>
                    <a:pt x="78" y="100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78" y="119"/>
                    <a:pt x="73" y="124"/>
                    <a:pt x="67" y="124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29" y="124"/>
                    <a:pt x="24" y="119"/>
                    <a:pt x="24" y="113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24" y="97"/>
                    <a:pt x="22" y="94"/>
                    <a:pt x="20" y="92"/>
                  </a:cubicBezTo>
                  <a:cubicBezTo>
                    <a:pt x="8" y="83"/>
                    <a:pt x="0" y="68"/>
                    <a:pt x="0" y="52"/>
                  </a:cubicBezTo>
                </a:path>
              </a:pathLst>
            </a:custGeom>
            <a:solidFill>
              <a:srgbClr val="6997AF">
                <a:alpha val="38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85" name="Freeform 139">
              <a:extLst>
                <a:ext uri="{FF2B5EF4-FFF2-40B4-BE49-F238E27FC236}">
                  <a16:creationId xmlns:a16="http://schemas.microsoft.com/office/drawing/2014/main" id="{1889F2E5-0DEC-4EFA-97BB-A6433C3B4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681" y="5053952"/>
              <a:ext cx="188913" cy="33338"/>
            </a:xfrm>
            <a:custGeom>
              <a:avLst/>
              <a:gdLst>
                <a:gd name="T0" fmla="*/ 5 w 50"/>
                <a:gd name="T1" fmla="*/ 9 h 9"/>
                <a:gd name="T2" fmla="*/ 45 w 50"/>
                <a:gd name="T3" fmla="*/ 9 h 9"/>
                <a:gd name="T4" fmla="*/ 50 w 50"/>
                <a:gd name="T5" fmla="*/ 5 h 9"/>
                <a:gd name="T6" fmla="*/ 45 w 50"/>
                <a:gd name="T7" fmla="*/ 0 h 9"/>
                <a:gd name="T8" fmla="*/ 5 w 50"/>
                <a:gd name="T9" fmla="*/ 0 h 9"/>
                <a:gd name="T10" fmla="*/ 0 w 50"/>
                <a:gd name="T11" fmla="*/ 5 h 9"/>
                <a:gd name="T12" fmla="*/ 5 w 5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9">
                  <a:moveTo>
                    <a:pt x="5" y="9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48" y="9"/>
                    <a:pt x="50" y="7"/>
                    <a:pt x="50" y="5"/>
                  </a:cubicBezTo>
                  <a:cubicBezTo>
                    <a:pt x="50" y="2"/>
                    <a:pt x="48" y="0"/>
                    <a:pt x="4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</a:path>
              </a:pathLst>
            </a:custGeom>
            <a:solidFill>
              <a:srgbClr val="6997A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86" name="Freeform 140">
              <a:extLst>
                <a:ext uri="{FF2B5EF4-FFF2-40B4-BE49-F238E27FC236}">
                  <a16:creationId xmlns:a16="http://schemas.microsoft.com/office/drawing/2014/main" id="{95367329-3610-47AF-B6E8-651F49829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681" y="5098402"/>
              <a:ext cx="188913" cy="38100"/>
            </a:xfrm>
            <a:custGeom>
              <a:avLst/>
              <a:gdLst>
                <a:gd name="T0" fmla="*/ 5 w 50"/>
                <a:gd name="T1" fmla="*/ 10 h 10"/>
                <a:gd name="T2" fmla="*/ 45 w 50"/>
                <a:gd name="T3" fmla="*/ 10 h 10"/>
                <a:gd name="T4" fmla="*/ 50 w 50"/>
                <a:gd name="T5" fmla="*/ 5 h 10"/>
                <a:gd name="T6" fmla="*/ 45 w 50"/>
                <a:gd name="T7" fmla="*/ 0 h 10"/>
                <a:gd name="T8" fmla="*/ 5 w 50"/>
                <a:gd name="T9" fmla="*/ 0 h 10"/>
                <a:gd name="T10" fmla="*/ 0 w 50"/>
                <a:gd name="T11" fmla="*/ 5 h 10"/>
                <a:gd name="T12" fmla="*/ 5 w 5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0">
                  <a:moveTo>
                    <a:pt x="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8" y="10"/>
                    <a:pt x="50" y="8"/>
                    <a:pt x="50" y="5"/>
                  </a:cubicBezTo>
                  <a:cubicBezTo>
                    <a:pt x="50" y="2"/>
                    <a:pt x="48" y="0"/>
                    <a:pt x="4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</a:path>
              </a:pathLst>
            </a:custGeom>
            <a:solidFill>
              <a:srgbClr val="6997A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87" name="Freeform 141">
              <a:extLst>
                <a:ext uri="{FF2B5EF4-FFF2-40B4-BE49-F238E27FC236}">
                  <a16:creationId xmlns:a16="http://schemas.microsoft.com/office/drawing/2014/main" id="{C406898D-D553-4123-A88E-914516C41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681" y="5142852"/>
              <a:ext cx="188913" cy="38100"/>
            </a:xfrm>
            <a:custGeom>
              <a:avLst/>
              <a:gdLst>
                <a:gd name="T0" fmla="*/ 5 w 50"/>
                <a:gd name="T1" fmla="*/ 10 h 10"/>
                <a:gd name="T2" fmla="*/ 45 w 50"/>
                <a:gd name="T3" fmla="*/ 10 h 10"/>
                <a:gd name="T4" fmla="*/ 50 w 50"/>
                <a:gd name="T5" fmla="*/ 5 h 10"/>
                <a:gd name="T6" fmla="*/ 45 w 50"/>
                <a:gd name="T7" fmla="*/ 0 h 10"/>
                <a:gd name="T8" fmla="*/ 5 w 50"/>
                <a:gd name="T9" fmla="*/ 0 h 10"/>
                <a:gd name="T10" fmla="*/ 0 w 50"/>
                <a:gd name="T11" fmla="*/ 5 h 10"/>
                <a:gd name="T12" fmla="*/ 5 w 5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0">
                  <a:moveTo>
                    <a:pt x="5" y="10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8" y="10"/>
                    <a:pt x="50" y="8"/>
                    <a:pt x="50" y="5"/>
                  </a:cubicBezTo>
                  <a:cubicBezTo>
                    <a:pt x="50" y="3"/>
                    <a:pt x="48" y="0"/>
                    <a:pt x="4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</a:path>
              </a:pathLst>
            </a:custGeom>
            <a:solidFill>
              <a:srgbClr val="6997A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88" name="Freeform 145">
              <a:extLst>
                <a:ext uri="{FF2B5EF4-FFF2-40B4-BE49-F238E27FC236}">
                  <a16:creationId xmlns:a16="http://schemas.microsoft.com/office/drawing/2014/main" id="{48B8F218-AF8D-432A-948D-DBEF7AC58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7844" y="4749152"/>
              <a:ext cx="3175" cy="22225"/>
            </a:xfrm>
            <a:custGeom>
              <a:avLst/>
              <a:gdLst>
                <a:gd name="T0" fmla="*/ 1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1 w 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1" y="0"/>
                  </a:cubicBezTo>
                </a:path>
              </a:pathLst>
            </a:custGeom>
            <a:solidFill>
              <a:srgbClr val="6997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389" name="Freeform 147">
              <a:extLst>
                <a:ext uri="{FF2B5EF4-FFF2-40B4-BE49-F238E27FC236}">
                  <a16:creationId xmlns:a16="http://schemas.microsoft.com/office/drawing/2014/main" id="{EF32DDA1-3D56-4FD2-B729-3F285F5A73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8769" y="4357039"/>
              <a:ext cx="828675" cy="376238"/>
            </a:xfrm>
            <a:custGeom>
              <a:avLst/>
              <a:gdLst>
                <a:gd name="T0" fmla="*/ 3 w 220"/>
                <a:gd name="T1" fmla="*/ 75 h 100"/>
                <a:gd name="T2" fmla="*/ 0 w 220"/>
                <a:gd name="T3" fmla="*/ 88 h 100"/>
                <a:gd name="T4" fmla="*/ 33 w 220"/>
                <a:gd name="T5" fmla="*/ 95 h 100"/>
                <a:gd name="T6" fmla="*/ 36 w 220"/>
                <a:gd name="T7" fmla="*/ 86 h 100"/>
                <a:gd name="T8" fmla="*/ 3 w 220"/>
                <a:gd name="T9" fmla="*/ 75 h 100"/>
                <a:gd name="T10" fmla="*/ 29 w 220"/>
                <a:gd name="T11" fmla="*/ 33 h 100"/>
                <a:gd name="T12" fmla="*/ 21 w 220"/>
                <a:gd name="T13" fmla="*/ 43 h 100"/>
                <a:gd name="T14" fmla="*/ 48 w 220"/>
                <a:gd name="T15" fmla="*/ 64 h 100"/>
                <a:gd name="T16" fmla="*/ 54 w 220"/>
                <a:gd name="T17" fmla="*/ 58 h 100"/>
                <a:gd name="T18" fmla="*/ 29 w 220"/>
                <a:gd name="T19" fmla="*/ 33 h 100"/>
                <a:gd name="T20" fmla="*/ 70 w 220"/>
                <a:gd name="T21" fmla="*/ 7 h 100"/>
                <a:gd name="T22" fmla="*/ 58 w 220"/>
                <a:gd name="T23" fmla="*/ 12 h 100"/>
                <a:gd name="T24" fmla="*/ 74 w 220"/>
                <a:gd name="T25" fmla="*/ 43 h 100"/>
                <a:gd name="T26" fmla="*/ 82 w 220"/>
                <a:gd name="T27" fmla="*/ 39 h 100"/>
                <a:gd name="T28" fmla="*/ 70 w 220"/>
                <a:gd name="T29" fmla="*/ 7 h 100"/>
                <a:gd name="T30" fmla="*/ 119 w 220"/>
                <a:gd name="T31" fmla="*/ 1 h 100"/>
                <a:gd name="T32" fmla="*/ 109 w 220"/>
                <a:gd name="T33" fmla="*/ 0 h 100"/>
                <a:gd name="T34" fmla="*/ 107 w 220"/>
                <a:gd name="T35" fmla="*/ 0 h 100"/>
                <a:gd name="T36" fmla="*/ 107 w 220"/>
                <a:gd name="T37" fmla="*/ 0 h 100"/>
                <a:gd name="T38" fmla="*/ 106 w 220"/>
                <a:gd name="T39" fmla="*/ 0 h 100"/>
                <a:gd name="T40" fmla="*/ 107 w 220"/>
                <a:gd name="T41" fmla="*/ 34 h 100"/>
                <a:gd name="T42" fmla="*/ 108 w 220"/>
                <a:gd name="T43" fmla="*/ 34 h 100"/>
                <a:gd name="T44" fmla="*/ 108 w 220"/>
                <a:gd name="T45" fmla="*/ 34 h 100"/>
                <a:gd name="T46" fmla="*/ 109 w 220"/>
                <a:gd name="T47" fmla="*/ 34 h 100"/>
                <a:gd name="T48" fmla="*/ 116 w 220"/>
                <a:gd name="T49" fmla="*/ 35 h 100"/>
                <a:gd name="T50" fmla="*/ 119 w 220"/>
                <a:gd name="T51" fmla="*/ 1 h 100"/>
                <a:gd name="T52" fmla="*/ 165 w 220"/>
                <a:gd name="T53" fmla="*/ 15 h 100"/>
                <a:gd name="T54" fmla="*/ 154 w 220"/>
                <a:gd name="T55" fmla="*/ 9 h 100"/>
                <a:gd name="T56" fmla="*/ 140 w 220"/>
                <a:gd name="T57" fmla="*/ 41 h 100"/>
                <a:gd name="T58" fmla="*/ 148 w 220"/>
                <a:gd name="T59" fmla="*/ 45 h 100"/>
                <a:gd name="T60" fmla="*/ 165 w 220"/>
                <a:gd name="T61" fmla="*/ 15 h 100"/>
                <a:gd name="T62" fmla="*/ 201 w 220"/>
                <a:gd name="T63" fmla="*/ 49 h 100"/>
                <a:gd name="T64" fmla="*/ 193 w 220"/>
                <a:gd name="T65" fmla="*/ 38 h 100"/>
                <a:gd name="T66" fmla="*/ 167 w 220"/>
                <a:gd name="T67" fmla="*/ 61 h 100"/>
                <a:gd name="T68" fmla="*/ 173 w 220"/>
                <a:gd name="T69" fmla="*/ 68 h 100"/>
                <a:gd name="T70" fmla="*/ 201 w 220"/>
                <a:gd name="T71" fmla="*/ 49 h 100"/>
                <a:gd name="T72" fmla="*/ 220 w 220"/>
                <a:gd name="T73" fmla="*/ 94 h 100"/>
                <a:gd name="T74" fmla="*/ 217 w 220"/>
                <a:gd name="T75" fmla="*/ 81 h 100"/>
                <a:gd name="T76" fmla="*/ 184 w 220"/>
                <a:gd name="T77" fmla="*/ 91 h 100"/>
                <a:gd name="T78" fmla="*/ 186 w 220"/>
                <a:gd name="T79" fmla="*/ 100 h 100"/>
                <a:gd name="T80" fmla="*/ 220 w 220"/>
                <a:gd name="T81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0" h="100">
                  <a:moveTo>
                    <a:pt x="3" y="75"/>
                  </a:moveTo>
                  <a:cubicBezTo>
                    <a:pt x="2" y="79"/>
                    <a:pt x="1" y="83"/>
                    <a:pt x="0" y="88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4" y="92"/>
                    <a:pt x="35" y="89"/>
                    <a:pt x="36" y="86"/>
                  </a:cubicBezTo>
                  <a:lnTo>
                    <a:pt x="3" y="75"/>
                  </a:lnTo>
                  <a:close/>
                  <a:moveTo>
                    <a:pt x="29" y="33"/>
                  </a:moveTo>
                  <a:cubicBezTo>
                    <a:pt x="26" y="37"/>
                    <a:pt x="23" y="40"/>
                    <a:pt x="21" y="43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2"/>
                    <a:pt x="52" y="60"/>
                    <a:pt x="54" y="58"/>
                  </a:cubicBezTo>
                  <a:lnTo>
                    <a:pt x="29" y="33"/>
                  </a:lnTo>
                  <a:close/>
                  <a:moveTo>
                    <a:pt x="70" y="7"/>
                  </a:moveTo>
                  <a:cubicBezTo>
                    <a:pt x="66" y="9"/>
                    <a:pt x="62" y="10"/>
                    <a:pt x="58" y="12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7" y="41"/>
                    <a:pt x="79" y="40"/>
                    <a:pt x="82" y="39"/>
                  </a:cubicBezTo>
                  <a:lnTo>
                    <a:pt x="70" y="7"/>
                  </a:lnTo>
                  <a:close/>
                  <a:moveTo>
                    <a:pt x="119" y="1"/>
                  </a:moveTo>
                  <a:cubicBezTo>
                    <a:pt x="116" y="0"/>
                    <a:pt x="112" y="0"/>
                    <a:pt x="109" y="0"/>
                  </a:cubicBezTo>
                  <a:cubicBezTo>
                    <a:pt x="108" y="0"/>
                    <a:pt x="108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6" y="0"/>
                    <a:pt x="106" y="0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9" y="34"/>
                    <a:pt x="109" y="34"/>
                  </a:cubicBezTo>
                  <a:cubicBezTo>
                    <a:pt x="111" y="34"/>
                    <a:pt x="114" y="35"/>
                    <a:pt x="116" y="35"/>
                  </a:cubicBezTo>
                  <a:lnTo>
                    <a:pt x="119" y="1"/>
                  </a:lnTo>
                  <a:close/>
                  <a:moveTo>
                    <a:pt x="165" y="15"/>
                  </a:moveTo>
                  <a:cubicBezTo>
                    <a:pt x="162" y="13"/>
                    <a:pt x="158" y="11"/>
                    <a:pt x="154" y="9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43" y="42"/>
                    <a:pt x="146" y="43"/>
                    <a:pt x="148" y="45"/>
                  </a:cubicBezTo>
                  <a:lnTo>
                    <a:pt x="165" y="15"/>
                  </a:lnTo>
                  <a:close/>
                  <a:moveTo>
                    <a:pt x="201" y="49"/>
                  </a:moveTo>
                  <a:cubicBezTo>
                    <a:pt x="199" y="45"/>
                    <a:pt x="196" y="42"/>
                    <a:pt x="193" y="38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9" y="63"/>
                    <a:pt x="171" y="66"/>
                    <a:pt x="173" y="68"/>
                  </a:cubicBezTo>
                  <a:lnTo>
                    <a:pt x="201" y="49"/>
                  </a:lnTo>
                  <a:close/>
                  <a:moveTo>
                    <a:pt x="220" y="94"/>
                  </a:moveTo>
                  <a:cubicBezTo>
                    <a:pt x="219" y="90"/>
                    <a:pt x="218" y="85"/>
                    <a:pt x="217" y="81"/>
                  </a:cubicBezTo>
                  <a:cubicBezTo>
                    <a:pt x="184" y="91"/>
                    <a:pt x="184" y="91"/>
                    <a:pt x="184" y="91"/>
                  </a:cubicBezTo>
                  <a:cubicBezTo>
                    <a:pt x="185" y="94"/>
                    <a:pt x="185" y="96"/>
                    <a:pt x="186" y="100"/>
                  </a:cubicBezTo>
                  <a:lnTo>
                    <a:pt x="220" y="94"/>
                  </a:lnTo>
                  <a:close/>
                </a:path>
              </a:pathLst>
            </a:custGeom>
            <a:solidFill>
              <a:srgbClr val="6997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grpSp>
          <p:nvGrpSpPr>
            <p:cNvPr id="390" name="Group 132">
              <a:extLst>
                <a:ext uri="{FF2B5EF4-FFF2-40B4-BE49-F238E27FC236}">
                  <a16:creationId xmlns:a16="http://schemas.microsoft.com/office/drawing/2014/main" id="{DC8047BD-B7CF-44AC-8B80-0B46EA99C926}"/>
                </a:ext>
              </a:extLst>
            </p:cNvPr>
            <p:cNvGrpSpPr/>
            <p:nvPr/>
          </p:nvGrpSpPr>
          <p:grpSpPr>
            <a:xfrm>
              <a:off x="515171" y="4990939"/>
              <a:ext cx="1144534" cy="1065090"/>
              <a:chOff x="296067" y="3765600"/>
              <a:chExt cx="2698751" cy="2511426"/>
            </a:xfrm>
          </p:grpSpPr>
          <p:sp>
            <p:nvSpPr>
              <p:cNvPr id="391" name="Rectangle 150">
                <a:extLst>
                  <a:ext uri="{FF2B5EF4-FFF2-40B4-BE49-F238E27FC236}">
                    <a16:creationId xmlns:a16="http://schemas.microsoft.com/office/drawing/2014/main" id="{AC6EA85F-6647-4457-A4D7-EF846606D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2880" y="5862688"/>
                <a:ext cx="425450" cy="312738"/>
              </a:xfrm>
              <a:prstGeom prst="rect">
                <a:avLst/>
              </a:pr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392" name="Freeform 151">
                <a:extLst>
                  <a:ext uri="{FF2B5EF4-FFF2-40B4-BE49-F238E27FC236}">
                    <a16:creationId xmlns:a16="http://schemas.microsoft.com/office/drawing/2014/main" id="{E1CE55FB-7CD2-4DBC-BDA1-8A5A14158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5243" y="6145263"/>
                <a:ext cx="719138" cy="131763"/>
              </a:xfrm>
              <a:custGeom>
                <a:avLst/>
                <a:gdLst>
                  <a:gd name="T0" fmla="*/ 191 w 191"/>
                  <a:gd name="T1" fmla="*/ 35 h 35"/>
                  <a:gd name="T2" fmla="*/ 0 w 191"/>
                  <a:gd name="T3" fmla="*/ 35 h 35"/>
                  <a:gd name="T4" fmla="*/ 0 w 191"/>
                  <a:gd name="T5" fmla="*/ 24 h 35"/>
                  <a:gd name="T6" fmla="*/ 23 w 191"/>
                  <a:gd name="T7" fmla="*/ 0 h 35"/>
                  <a:gd name="T8" fmla="*/ 168 w 191"/>
                  <a:gd name="T9" fmla="*/ 0 h 35"/>
                  <a:gd name="T10" fmla="*/ 191 w 191"/>
                  <a:gd name="T11" fmla="*/ 24 h 35"/>
                  <a:gd name="T12" fmla="*/ 191 w 191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1" h="35">
                    <a:moveTo>
                      <a:pt x="191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0" y="0"/>
                      <a:pt x="23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81" y="0"/>
                      <a:pt x="191" y="11"/>
                      <a:pt x="191" y="24"/>
                    </a:cubicBezTo>
                    <a:lnTo>
                      <a:pt x="191" y="35"/>
                    </a:lnTo>
                    <a:close/>
                  </a:path>
                </a:pathLst>
              </a:cu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393" name="Freeform 149">
                <a:extLst>
                  <a:ext uri="{FF2B5EF4-FFF2-40B4-BE49-F238E27FC236}">
                    <a16:creationId xmlns:a16="http://schemas.microsoft.com/office/drawing/2014/main" id="{2A529EB0-4B88-4AEA-ADD5-E45E73549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67" y="4306938"/>
                <a:ext cx="2698751" cy="1597026"/>
              </a:xfrm>
              <a:custGeom>
                <a:avLst/>
                <a:gdLst>
                  <a:gd name="T0" fmla="*/ 679 w 717"/>
                  <a:gd name="T1" fmla="*/ 414 h 425"/>
                  <a:gd name="T2" fmla="*/ 679 w 717"/>
                  <a:gd name="T3" fmla="*/ 402 h 425"/>
                  <a:gd name="T4" fmla="*/ 37 w 717"/>
                  <a:gd name="T5" fmla="*/ 402 h 425"/>
                  <a:gd name="T6" fmla="*/ 27 w 717"/>
                  <a:gd name="T7" fmla="*/ 398 h 425"/>
                  <a:gd name="T8" fmla="*/ 23 w 717"/>
                  <a:gd name="T9" fmla="*/ 388 h 425"/>
                  <a:gd name="T10" fmla="*/ 23 w 717"/>
                  <a:gd name="T11" fmla="*/ 38 h 425"/>
                  <a:gd name="T12" fmla="*/ 27 w 717"/>
                  <a:gd name="T13" fmla="*/ 28 h 425"/>
                  <a:gd name="T14" fmla="*/ 37 w 717"/>
                  <a:gd name="T15" fmla="*/ 23 h 425"/>
                  <a:gd name="T16" fmla="*/ 679 w 717"/>
                  <a:gd name="T17" fmla="*/ 23 h 425"/>
                  <a:gd name="T18" fmla="*/ 690 w 717"/>
                  <a:gd name="T19" fmla="*/ 28 h 425"/>
                  <a:gd name="T20" fmla="*/ 694 w 717"/>
                  <a:gd name="T21" fmla="*/ 38 h 425"/>
                  <a:gd name="T22" fmla="*/ 694 w 717"/>
                  <a:gd name="T23" fmla="*/ 388 h 425"/>
                  <a:gd name="T24" fmla="*/ 690 w 717"/>
                  <a:gd name="T25" fmla="*/ 398 h 425"/>
                  <a:gd name="T26" fmla="*/ 679 w 717"/>
                  <a:gd name="T27" fmla="*/ 402 h 425"/>
                  <a:gd name="T28" fmla="*/ 679 w 717"/>
                  <a:gd name="T29" fmla="*/ 414 h 425"/>
                  <a:gd name="T30" fmla="*/ 679 w 717"/>
                  <a:gd name="T31" fmla="*/ 425 h 425"/>
                  <a:gd name="T32" fmla="*/ 706 w 717"/>
                  <a:gd name="T33" fmla="*/ 414 h 425"/>
                  <a:gd name="T34" fmla="*/ 717 w 717"/>
                  <a:gd name="T35" fmla="*/ 388 h 425"/>
                  <a:gd name="T36" fmla="*/ 717 w 717"/>
                  <a:gd name="T37" fmla="*/ 38 h 425"/>
                  <a:gd name="T38" fmla="*/ 706 w 717"/>
                  <a:gd name="T39" fmla="*/ 11 h 425"/>
                  <a:gd name="T40" fmla="*/ 679 w 717"/>
                  <a:gd name="T41" fmla="*/ 0 h 425"/>
                  <a:gd name="T42" fmla="*/ 37 w 717"/>
                  <a:gd name="T43" fmla="*/ 0 h 425"/>
                  <a:gd name="T44" fmla="*/ 11 w 717"/>
                  <a:gd name="T45" fmla="*/ 11 h 425"/>
                  <a:gd name="T46" fmla="*/ 0 w 717"/>
                  <a:gd name="T47" fmla="*/ 38 h 425"/>
                  <a:gd name="T48" fmla="*/ 0 w 717"/>
                  <a:gd name="T49" fmla="*/ 388 h 425"/>
                  <a:gd name="T50" fmla="*/ 11 w 717"/>
                  <a:gd name="T51" fmla="*/ 414 h 425"/>
                  <a:gd name="T52" fmla="*/ 37 w 717"/>
                  <a:gd name="T53" fmla="*/ 425 h 425"/>
                  <a:gd name="T54" fmla="*/ 679 w 717"/>
                  <a:gd name="T55" fmla="*/ 425 h 425"/>
                  <a:gd name="T56" fmla="*/ 679 w 717"/>
                  <a:gd name="T57" fmla="*/ 414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425">
                    <a:moveTo>
                      <a:pt x="679" y="414"/>
                    </a:moveTo>
                    <a:cubicBezTo>
                      <a:pt x="679" y="402"/>
                      <a:pt x="679" y="402"/>
                      <a:pt x="679" y="402"/>
                    </a:cubicBezTo>
                    <a:cubicBezTo>
                      <a:pt x="37" y="402"/>
                      <a:pt x="37" y="402"/>
                      <a:pt x="37" y="402"/>
                    </a:cubicBezTo>
                    <a:cubicBezTo>
                      <a:pt x="33" y="402"/>
                      <a:pt x="30" y="401"/>
                      <a:pt x="27" y="398"/>
                    </a:cubicBezTo>
                    <a:cubicBezTo>
                      <a:pt x="24" y="395"/>
                      <a:pt x="23" y="392"/>
                      <a:pt x="23" y="38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4"/>
                      <a:pt x="24" y="30"/>
                      <a:pt x="27" y="28"/>
                    </a:cubicBezTo>
                    <a:cubicBezTo>
                      <a:pt x="30" y="25"/>
                      <a:pt x="33" y="23"/>
                      <a:pt x="37" y="23"/>
                    </a:cubicBezTo>
                    <a:cubicBezTo>
                      <a:pt x="679" y="23"/>
                      <a:pt x="679" y="23"/>
                      <a:pt x="679" y="23"/>
                    </a:cubicBezTo>
                    <a:cubicBezTo>
                      <a:pt x="683" y="23"/>
                      <a:pt x="687" y="25"/>
                      <a:pt x="690" y="28"/>
                    </a:cubicBezTo>
                    <a:cubicBezTo>
                      <a:pt x="692" y="30"/>
                      <a:pt x="694" y="34"/>
                      <a:pt x="694" y="38"/>
                    </a:cubicBezTo>
                    <a:cubicBezTo>
                      <a:pt x="694" y="388"/>
                      <a:pt x="694" y="388"/>
                      <a:pt x="694" y="388"/>
                    </a:cubicBezTo>
                    <a:cubicBezTo>
                      <a:pt x="694" y="392"/>
                      <a:pt x="692" y="395"/>
                      <a:pt x="690" y="398"/>
                    </a:cubicBezTo>
                    <a:cubicBezTo>
                      <a:pt x="687" y="401"/>
                      <a:pt x="683" y="402"/>
                      <a:pt x="679" y="402"/>
                    </a:cubicBezTo>
                    <a:cubicBezTo>
                      <a:pt x="679" y="414"/>
                      <a:pt x="679" y="414"/>
                      <a:pt x="679" y="414"/>
                    </a:cubicBezTo>
                    <a:cubicBezTo>
                      <a:pt x="679" y="425"/>
                      <a:pt x="679" y="425"/>
                      <a:pt x="679" y="425"/>
                    </a:cubicBezTo>
                    <a:cubicBezTo>
                      <a:pt x="690" y="425"/>
                      <a:pt x="699" y="421"/>
                      <a:pt x="706" y="414"/>
                    </a:cubicBezTo>
                    <a:cubicBezTo>
                      <a:pt x="712" y="407"/>
                      <a:pt x="717" y="398"/>
                      <a:pt x="717" y="388"/>
                    </a:cubicBezTo>
                    <a:cubicBezTo>
                      <a:pt x="717" y="38"/>
                      <a:pt x="717" y="38"/>
                      <a:pt x="717" y="38"/>
                    </a:cubicBezTo>
                    <a:cubicBezTo>
                      <a:pt x="717" y="28"/>
                      <a:pt x="712" y="18"/>
                      <a:pt x="706" y="11"/>
                    </a:cubicBezTo>
                    <a:cubicBezTo>
                      <a:pt x="699" y="5"/>
                      <a:pt x="690" y="0"/>
                      <a:pt x="679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7" y="0"/>
                      <a:pt x="17" y="5"/>
                      <a:pt x="11" y="11"/>
                    </a:cubicBezTo>
                    <a:cubicBezTo>
                      <a:pt x="4" y="18"/>
                      <a:pt x="0" y="28"/>
                      <a:pt x="0" y="38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398"/>
                      <a:pt x="4" y="407"/>
                      <a:pt x="11" y="414"/>
                    </a:cubicBezTo>
                    <a:cubicBezTo>
                      <a:pt x="17" y="421"/>
                      <a:pt x="27" y="425"/>
                      <a:pt x="37" y="425"/>
                    </a:cubicBezTo>
                    <a:cubicBezTo>
                      <a:pt x="679" y="425"/>
                      <a:pt x="679" y="425"/>
                      <a:pt x="679" y="425"/>
                    </a:cubicBezTo>
                    <a:lnTo>
                      <a:pt x="679" y="414"/>
                    </a:lnTo>
                    <a:close/>
                  </a:path>
                </a:pathLst>
              </a:custGeom>
              <a:solidFill>
                <a:srgbClr val="699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394" name="Rectangle 152">
                <a:extLst>
                  <a:ext uri="{FF2B5EF4-FFF2-40B4-BE49-F238E27FC236}">
                    <a16:creationId xmlns:a16="http://schemas.microsoft.com/office/drawing/2014/main" id="{45E70F7A-28B9-45FE-A4A2-038246725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4637138"/>
                <a:ext cx="44450" cy="9969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395" name="Freeform 153">
                <a:extLst>
                  <a:ext uri="{FF2B5EF4-FFF2-40B4-BE49-F238E27FC236}">
                    <a16:creationId xmlns:a16="http://schemas.microsoft.com/office/drawing/2014/main" id="{FECE387D-74EE-4007-8E08-12A1E37A5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568" y="4637138"/>
                <a:ext cx="44450" cy="996950"/>
              </a:xfrm>
              <a:custGeom>
                <a:avLst/>
                <a:gdLst>
                  <a:gd name="T0" fmla="*/ 28 w 28"/>
                  <a:gd name="T1" fmla="*/ 628 h 628"/>
                  <a:gd name="T2" fmla="*/ 0 w 28"/>
                  <a:gd name="T3" fmla="*/ 628 h 628"/>
                  <a:gd name="T4" fmla="*/ 0 w 28"/>
                  <a:gd name="T5" fmla="*/ 0 h 628"/>
                  <a:gd name="T6" fmla="*/ 28 w 28"/>
                  <a:gd name="T7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28">
                    <a:moveTo>
                      <a:pt x="28" y="628"/>
                    </a:moveTo>
                    <a:lnTo>
                      <a:pt x="0" y="628"/>
                    </a:lnTo>
                    <a:lnTo>
                      <a:pt x="0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396" name="Freeform 154">
                <a:extLst>
                  <a:ext uri="{FF2B5EF4-FFF2-40B4-BE49-F238E27FC236}">
                    <a16:creationId xmlns:a16="http://schemas.microsoft.com/office/drawing/2014/main" id="{31E7D20E-FC80-4272-878E-8C5858936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630" y="4629200"/>
                <a:ext cx="60325" cy="1008063"/>
              </a:xfrm>
              <a:custGeom>
                <a:avLst/>
                <a:gdLst>
                  <a:gd name="T0" fmla="*/ 14 w 16"/>
                  <a:gd name="T1" fmla="*/ 266 h 268"/>
                  <a:gd name="T2" fmla="*/ 3 w 16"/>
                  <a:gd name="T3" fmla="*/ 266 h 268"/>
                  <a:gd name="T4" fmla="*/ 3 w 16"/>
                  <a:gd name="T5" fmla="*/ 3 h 268"/>
                  <a:gd name="T6" fmla="*/ 14 w 16"/>
                  <a:gd name="T7" fmla="*/ 3 h 268"/>
                  <a:gd name="T8" fmla="*/ 16 w 16"/>
                  <a:gd name="T9" fmla="*/ 2 h 268"/>
                  <a:gd name="T10" fmla="*/ 14 w 16"/>
                  <a:gd name="T11" fmla="*/ 0 h 268"/>
                  <a:gd name="T12" fmla="*/ 2 w 16"/>
                  <a:gd name="T13" fmla="*/ 0 h 268"/>
                  <a:gd name="T14" fmla="*/ 1 w 16"/>
                  <a:gd name="T15" fmla="*/ 1 h 268"/>
                  <a:gd name="T16" fmla="*/ 0 w 16"/>
                  <a:gd name="T17" fmla="*/ 2 h 268"/>
                  <a:gd name="T18" fmla="*/ 0 w 16"/>
                  <a:gd name="T19" fmla="*/ 267 h 268"/>
                  <a:gd name="T20" fmla="*/ 1 w 16"/>
                  <a:gd name="T21" fmla="*/ 268 h 268"/>
                  <a:gd name="T22" fmla="*/ 2 w 16"/>
                  <a:gd name="T23" fmla="*/ 268 h 268"/>
                  <a:gd name="T24" fmla="*/ 14 w 16"/>
                  <a:gd name="T25" fmla="*/ 268 h 268"/>
                  <a:gd name="T26" fmla="*/ 16 w 16"/>
                  <a:gd name="T27" fmla="*/ 267 h 268"/>
                  <a:gd name="T28" fmla="*/ 14 w 16"/>
                  <a:gd name="T29" fmla="*/ 266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268">
                    <a:moveTo>
                      <a:pt x="14" y="266"/>
                    </a:moveTo>
                    <a:cubicBezTo>
                      <a:pt x="3" y="266"/>
                      <a:pt x="3" y="266"/>
                      <a:pt x="3" y="266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6" y="2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1" y="268"/>
                      <a:pt x="1" y="268"/>
                      <a:pt x="1" y="268"/>
                    </a:cubicBezTo>
                    <a:cubicBezTo>
                      <a:pt x="2" y="268"/>
                      <a:pt x="2" y="268"/>
                      <a:pt x="2" y="268"/>
                    </a:cubicBezTo>
                    <a:cubicBezTo>
                      <a:pt x="14" y="268"/>
                      <a:pt x="14" y="268"/>
                      <a:pt x="14" y="268"/>
                    </a:cubicBezTo>
                    <a:cubicBezTo>
                      <a:pt x="15" y="268"/>
                      <a:pt x="16" y="268"/>
                      <a:pt x="16" y="267"/>
                    </a:cubicBezTo>
                    <a:cubicBezTo>
                      <a:pt x="16" y="266"/>
                      <a:pt x="15" y="266"/>
                      <a:pt x="14" y="266"/>
                    </a:cubicBezTo>
                    <a:close/>
                  </a:path>
                </a:pathLst>
              </a:cu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397" name="Freeform 155">
                <a:extLst>
                  <a:ext uri="{FF2B5EF4-FFF2-40B4-BE49-F238E27FC236}">
                    <a16:creationId xmlns:a16="http://schemas.microsoft.com/office/drawing/2014/main" id="{432DF10D-0E8A-4948-82BA-E8932DBBC6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30" y="4637138"/>
                <a:ext cx="0" cy="996950"/>
              </a:xfrm>
              <a:custGeom>
                <a:avLst/>
                <a:gdLst>
                  <a:gd name="T0" fmla="*/ 628 h 628"/>
                  <a:gd name="T1" fmla="*/ 0 h 628"/>
                  <a:gd name="T2" fmla="*/ 628 h 62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8">
                    <a:moveTo>
                      <a:pt x="0" y="628"/>
                    </a:moveTo>
                    <a:lnTo>
                      <a:pt x="0" y="0"/>
                    </a:lnTo>
                    <a:lnTo>
                      <a:pt x="0" y="6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398" name="Line 156">
                <a:extLst>
                  <a:ext uri="{FF2B5EF4-FFF2-40B4-BE49-F238E27FC236}">
                    <a16:creationId xmlns:a16="http://schemas.microsoft.com/office/drawing/2014/main" id="{C20FA448-AD39-40FE-8062-6B24C8865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73930" y="4637138"/>
                <a:ext cx="0" cy="99695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399" name="Freeform 157">
                <a:extLst>
                  <a:ext uri="{FF2B5EF4-FFF2-40B4-BE49-F238E27FC236}">
                    <a16:creationId xmlns:a16="http://schemas.microsoft.com/office/drawing/2014/main" id="{CCB50CAE-58C4-43B0-85BD-8E448F675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5993" y="4629200"/>
                <a:ext cx="11113" cy="1008063"/>
              </a:xfrm>
              <a:custGeom>
                <a:avLst/>
                <a:gdLst>
                  <a:gd name="T0" fmla="*/ 3 w 3"/>
                  <a:gd name="T1" fmla="*/ 267 h 268"/>
                  <a:gd name="T2" fmla="*/ 3 w 3"/>
                  <a:gd name="T3" fmla="*/ 2 h 268"/>
                  <a:gd name="T4" fmla="*/ 2 w 3"/>
                  <a:gd name="T5" fmla="*/ 0 h 268"/>
                  <a:gd name="T6" fmla="*/ 0 w 3"/>
                  <a:gd name="T7" fmla="*/ 2 h 268"/>
                  <a:gd name="T8" fmla="*/ 0 w 3"/>
                  <a:gd name="T9" fmla="*/ 267 h 268"/>
                  <a:gd name="T10" fmla="*/ 2 w 3"/>
                  <a:gd name="T11" fmla="*/ 268 h 268"/>
                  <a:gd name="T12" fmla="*/ 3 w 3"/>
                  <a:gd name="T13" fmla="*/ 267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68">
                    <a:moveTo>
                      <a:pt x="3" y="267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68"/>
                      <a:pt x="1" y="268"/>
                      <a:pt x="2" y="268"/>
                    </a:cubicBezTo>
                    <a:cubicBezTo>
                      <a:pt x="2" y="268"/>
                      <a:pt x="3" y="268"/>
                      <a:pt x="3" y="267"/>
                    </a:cubicBezTo>
                  </a:path>
                </a:pathLst>
              </a:cu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00" name="Freeform 158">
                <a:extLst>
                  <a:ext uri="{FF2B5EF4-FFF2-40B4-BE49-F238E27FC236}">
                    <a16:creationId xmlns:a16="http://schemas.microsoft.com/office/drawing/2014/main" id="{DB27DAFA-EE77-4514-ACAA-1E92E3EEC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7293" y="4637138"/>
                <a:ext cx="0" cy="996950"/>
              </a:xfrm>
              <a:custGeom>
                <a:avLst/>
                <a:gdLst>
                  <a:gd name="T0" fmla="*/ 628 h 628"/>
                  <a:gd name="T1" fmla="*/ 0 h 628"/>
                  <a:gd name="T2" fmla="*/ 628 h 62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8">
                    <a:moveTo>
                      <a:pt x="0" y="628"/>
                    </a:moveTo>
                    <a:lnTo>
                      <a:pt x="0" y="0"/>
                    </a:lnTo>
                    <a:lnTo>
                      <a:pt x="0" y="6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01" name="Line 159">
                <a:extLst>
                  <a:ext uri="{FF2B5EF4-FFF2-40B4-BE49-F238E27FC236}">
                    <a16:creationId xmlns:a16="http://schemas.microsoft.com/office/drawing/2014/main" id="{AF81A902-9E18-4B04-9218-7B498FFE22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7293" y="4637138"/>
                <a:ext cx="0" cy="99695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02" name="Freeform 160">
                <a:extLst>
                  <a:ext uri="{FF2B5EF4-FFF2-40B4-BE49-F238E27FC236}">
                    <a16:creationId xmlns:a16="http://schemas.microsoft.com/office/drawing/2014/main" id="{3C20A2FA-E3A9-4197-AB0E-78103F0C9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355" y="4629200"/>
                <a:ext cx="11113" cy="1008063"/>
              </a:xfrm>
              <a:custGeom>
                <a:avLst/>
                <a:gdLst>
                  <a:gd name="T0" fmla="*/ 3 w 3"/>
                  <a:gd name="T1" fmla="*/ 267 h 268"/>
                  <a:gd name="T2" fmla="*/ 3 w 3"/>
                  <a:gd name="T3" fmla="*/ 2 h 268"/>
                  <a:gd name="T4" fmla="*/ 2 w 3"/>
                  <a:gd name="T5" fmla="*/ 0 h 268"/>
                  <a:gd name="T6" fmla="*/ 0 w 3"/>
                  <a:gd name="T7" fmla="*/ 2 h 268"/>
                  <a:gd name="T8" fmla="*/ 0 w 3"/>
                  <a:gd name="T9" fmla="*/ 267 h 268"/>
                  <a:gd name="T10" fmla="*/ 2 w 3"/>
                  <a:gd name="T11" fmla="*/ 268 h 268"/>
                  <a:gd name="T12" fmla="*/ 3 w 3"/>
                  <a:gd name="T13" fmla="*/ 267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68">
                    <a:moveTo>
                      <a:pt x="3" y="267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68"/>
                      <a:pt x="1" y="268"/>
                      <a:pt x="2" y="268"/>
                    </a:cubicBezTo>
                    <a:cubicBezTo>
                      <a:pt x="2" y="268"/>
                      <a:pt x="3" y="268"/>
                      <a:pt x="3" y="267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03" name="Freeform 161">
                <a:extLst>
                  <a:ext uri="{FF2B5EF4-FFF2-40B4-BE49-F238E27FC236}">
                    <a16:creationId xmlns:a16="http://schemas.microsoft.com/office/drawing/2014/main" id="{320D66D6-B0BF-4E05-8D92-DEFB04971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655" y="4637138"/>
                <a:ext cx="0" cy="996950"/>
              </a:xfrm>
              <a:custGeom>
                <a:avLst/>
                <a:gdLst>
                  <a:gd name="T0" fmla="*/ 628 h 628"/>
                  <a:gd name="T1" fmla="*/ 0 h 628"/>
                  <a:gd name="T2" fmla="*/ 628 h 62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8">
                    <a:moveTo>
                      <a:pt x="0" y="628"/>
                    </a:moveTo>
                    <a:lnTo>
                      <a:pt x="0" y="0"/>
                    </a:lnTo>
                    <a:lnTo>
                      <a:pt x="0" y="6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04" name="Line 162">
                <a:extLst>
                  <a:ext uri="{FF2B5EF4-FFF2-40B4-BE49-F238E27FC236}">
                    <a16:creationId xmlns:a16="http://schemas.microsoft.com/office/drawing/2014/main" id="{F57338CC-460D-4784-A886-DECBBA155D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0655" y="4637138"/>
                <a:ext cx="0" cy="99695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05" name="Freeform 163">
                <a:extLst>
                  <a:ext uri="{FF2B5EF4-FFF2-40B4-BE49-F238E27FC236}">
                    <a16:creationId xmlns:a16="http://schemas.microsoft.com/office/drawing/2014/main" id="{181E25C0-8B7A-4E2B-B828-7D1A371AE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893" y="4629200"/>
                <a:ext cx="7938" cy="1008063"/>
              </a:xfrm>
              <a:custGeom>
                <a:avLst/>
                <a:gdLst>
                  <a:gd name="T0" fmla="*/ 2 w 2"/>
                  <a:gd name="T1" fmla="*/ 267 h 268"/>
                  <a:gd name="T2" fmla="*/ 2 w 2"/>
                  <a:gd name="T3" fmla="*/ 2 h 268"/>
                  <a:gd name="T4" fmla="*/ 1 w 2"/>
                  <a:gd name="T5" fmla="*/ 0 h 268"/>
                  <a:gd name="T6" fmla="*/ 0 w 2"/>
                  <a:gd name="T7" fmla="*/ 2 h 268"/>
                  <a:gd name="T8" fmla="*/ 0 w 2"/>
                  <a:gd name="T9" fmla="*/ 267 h 268"/>
                  <a:gd name="T10" fmla="*/ 1 w 2"/>
                  <a:gd name="T11" fmla="*/ 268 h 268"/>
                  <a:gd name="T12" fmla="*/ 2 w 2"/>
                  <a:gd name="T13" fmla="*/ 267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68">
                    <a:moveTo>
                      <a:pt x="2" y="267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68"/>
                      <a:pt x="0" y="268"/>
                      <a:pt x="1" y="268"/>
                    </a:cubicBezTo>
                    <a:cubicBezTo>
                      <a:pt x="1" y="268"/>
                      <a:pt x="2" y="268"/>
                      <a:pt x="2" y="267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06" name="Freeform 164">
                <a:extLst>
                  <a:ext uri="{FF2B5EF4-FFF2-40B4-BE49-F238E27FC236}">
                    <a16:creationId xmlns:a16="http://schemas.microsoft.com/office/drawing/2014/main" id="{2E8B6DA6-ED12-452E-85BA-02B968719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018" y="4637138"/>
                <a:ext cx="0" cy="996950"/>
              </a:xfrm>
              <a:custGeom>
                <a:avLst/>
                <a:gdLst>
                  <a:gd name="T0" fmla="*/ 628 h 628"/>
                  <a:gd name="T1" fmla="*/ 0 h 628"/>
                  <a:gd name="T2" fmla="*/ 628 h 62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8">
                    <a:moveTo>
                      <a:pt x="0" y="628"/>
                    </a:moveTo>
                    <a:lnTo>
                      <a:pt x="0" y="0"/>
                    </a:lnTo>
                    <a:lnTo>
                      <a:pt x="0" y="6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07" name="Line 165">
                <a:extLst>
                  <a:ext uri="{FF2B5EF4-FFF2-40B4-BE49-F238E27FC236}">
                    <a16:creationId xmlns:a16="http://schemas.microsoft.com/office/drawing/2014/main" id="{220B5051-9F5D-4CB3-B52D-A2A6E6879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74018" y="4637138"/>
                <a:ext cx="0" cy="99695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08" name="Freeform 166">
                <a:extLst>
                  <a:ext uri="{FF2B5EF4-FFF2-40B4-BE49-F238E27FC236}">
                    <a16:creationId xmlns:a16="http://schemas.microsoft.com/office/drawing/2014/main" id="{FC966EF0-9096-43FE-BF87-85FCFC718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255" y="4629200"/>
                <a:ext cx="7938" cy="1008063"/>
              </a:xfrm>
              <a:custGeom>
                <a:avLst/>
                <a:gdLst>
                  <a:gd name="T0" fmla="*/ 2 w 2"/>
                  <a:gd name="T1" fmla="*/ 267 h 268"/>
                  <a:gd name="T2" fmla="*/ 2 w 2"/>
                  <a:gd name="T3" fmla="*/ 2 h 268"/>
                  <a:gd name="T4" fmla="*/ 1 w 2"/>
                  <a:gd name="T5" fmla="*/ 0 h 268"/>
                  <a:gd name="T6" fmla="*/ 0 w 2"/>
                  <a:gd name="T7" fmla="*/ 2 h 268"/>
                  <a:gd name="T8" fmla="*/ 0 w 2"/>
                  <a:gd name="T9" fmla="*/ 267 h 268"/>
                  <a:gd name="T10" fmla="*/ 1 w 2"/>
                  <a:gd name="T11" fmla="*/ 268 h 268"/>
                  <a:gd name="T12" fmla="*/ 2 w 2"/>
                  <a:gd name="T13" fmla="*/ 267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68">
                    <a:moveTo>
                      <a:pt x="2" y="267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68"/>
                      <a:pt x="0" y="268"/>
                      <a:pt x="1" y="268"/>
                    </a:cubicBezTo>
                    <a:cubicBezTo>
                      <a:pt x="2" y="268"/>
                      <a:pt x="2" y="268"/>
                      <a:pt x="2" y="267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09" name="Freeform 167">
                <a:extLst>
                  <a:ext uri="{FF2B5EF4-FFF2-40B4-BE49-F238E27FC236}">
                    <a16:creationId xmlns:a16="http://schemas.microsoft.com/office/drawing/2014/main" id="{99BB1C80-DAC1-4373-AFC2-70BB5DD6A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7380" y="4637138"/>
                <a:ext cx="0" cy="996950"/>
              </a:xfrm>
              <a:custGeom>
                <a:avLst/>
                <a:gdLst>
                  <a:gd name="T0" fmla="*/ 628 h 628"/>
                  <a:gd name="T1" fmla="*/ 0 h 628"/>
                  <a:gd name="T2" fmla="*/ 628 h 62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8">
                    <a:moveTo>
                      <a:pt x="0" y="628"/>
                    </a:moveTo>
                    <a:lnTo>
                      <a:pt x="0" y="0"/>
                    </a:lnTo>
                    <a:lnTo>
                      <a:pt x="0" y="6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10" name="Line 168">
                <a:extLst>
                  <a:ext uri="{FF2B5EF4-FFF2-40B4-BE49-F238E27FC236}">
                    <a16:creationId xmlns:a16="http://schemas.microsoft.com/office/drawing/2014/main" id="{2D20A6D3-30DB-4F9C-AE11-A5A116B38C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7380" y="4637138"/>
                <a:ext cx="0" cy="99695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11" name="Freeform 169">
                <a:extLst>
                  <a:ext uri="{FF2B5EF4-FFF2-40B4-BE49-F238E27FC236}">
                    <a16:creationId xmlns:a16="http://schemas.microsoft.com/office/drawing/2014/main" id="{B5CB3412-3798-4356-A239-32B166087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618" y="4629200"/>
                <a:ext cx="7938" cy="1008063"/>
              </a:xfrm>
              <a:custGeom>
                <a:avLst/>
                <a:gdLst>
                  <a:gd name="T0" fmla="*/ 2 w 2"/>
                  <a:gd name="T1" fmla="*/ 267 h 268"/>
                  <a:gd name="T2" fmla="*/ 2 w 2"/>
                  <a:gd name="T3" fmla="*/ 2 h 268"/>
                  <a:gd name="T4" fmla="*/ 1 w 2"/>
                  <a:gd name="T5" fmla="*/ 0 h 268"/>
                  <a:gd name="T6" fmla="*/ 0 w 2"/>
                  <a:gd name="T7" fmla="*/ 2 h 268"/>
                  <a:gd name="T8" fmla="*/ 0 w 2"/>
                  <a:gd name="T9" fmla="*/ 267 h 268"/>
                  <a:gd name="T10" fmla="*/ 1 w 2"/>
                  <a:gd name="T11" fmla="*/ 268 h 268"/>
                  <a:gd name="T12" fmla="*/ 2 w 2"/>
                  <a:gd name="T13" fmla="*/ 267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68">
                    <a:moveTo>
                      <a:pt x="2" y="267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68"/>
                      <a:pt x="0" y="268"/>
                      <a:pt x="1" y="268"/>
                    </a:cubicBezTo>
                    <a:cubicBezTo>
                      <a:pt x="2" y="268"/>
                      <a:pt x="2" y="268"/>
                      <a:pt x="2" y="267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12" name="Freeform 170">
                <a:extLst>
                  <a:ext uri="{FF2B5EF4-FFF2-40B4-BE49-F238E27FC236}">
                    <a16:creationId xmlns:a16="http://schemas.microsoft.com/office/drawing/2014/main" id="{711640B4-59C0-4C12-AA65-3648E9D68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0743" y="4637138"/>
                <a:ext cx="0" cy="996950"/>
              </a:xfrm>
              <a:custGeom>
                <a:avLst/>
                <a:gdLst>
                  <a:gd name="T0" fmla="*/ 628 h 628"/>
                  <a:gd name="T1" fmla="*/ 0 h 628"/>
                  <a:gd name="T2" fmla="*/ 628 h 62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8">
                    <a:moveTo>
                      <a:pt x="0" y="628"/>
                    </a:moveTo>
                    <a:lnTo>
                      <a:pt x="0" y="0"/>
                    </a:lnTo>
                    <a:lnTo>
                      <a:pt x="0" y="6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13" name="Line 171">
                <a:extLst>
                  <a:ext uri="{FF2B5EF4-FFF2-40B4-BE49-F238E27FC236}">
                    <a16:creationId xmlns:a16="http://schemas.microsoft.com/office/drawing/2014/main" id="{8F9014B5-87D9-4323-A66E-B0D8355F08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40743" y="4637138"/>
                <a:ext cx="0" cy="99695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14" name="Freeform 172">
                <a:extLst>
                  <a:ext uri="{FF2B5EF4-FFF2-40B4-BE49-F238E27FC236}">
                    <a16:creationId xmlns:a16="http://schemas.microsoft.com/office/drawing/2014/main" id="{676C2801-BE13-44A6-96D9-A7F04AAD0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5980" y="4629200"/>
                <a:ext cx="7938" cy="1008063"/>
              </a:xfrm>
              <a:custGeom>
                <a:avLst/>
                <a:gdLst>
                  <a:gd name="T0" fmla="*/ 2 w 2"/>
                  <a:gd name="T1" fmla="*/ 267 h 268"/>
                  <a:gd name="T2" fmla="*/ 2 w 2"/>
                  <a:gd name="T3" fmla="*/ 2 h 268"/>
                  <a:gd name="T4" fmla="*/ 1 w 2"/>
                  <a:gd name="T5" fmla="*/ 0 h 268"/>
                  <a:gd name="T6" fmla="*/ 0 w 2"/>
                  <a:gd name="T7" fmla="*/ 2 h 268"/>
                  <a:gd name="T8" fmla="*/ 0 w 2"/>
                  <a:gd name="T9" fmla="*/ 267 h 268"/>
                  <a:gd name="T10" fmla="*/ 1 w 2"/>
                  <a:gd name="T11" fmla="*/ 268 h 268"/>
                  <a:gd name="T12" fmla="*/ 2 w 2"/>
                  <a:gd name="T13" fmla="*/ 267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68">
                    <a:moveTo>
                      <a:pt x="2" y="267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68"/>
                      <a:pt x="0" y="268"/>
                      <a:pt x="1" y="268"/>
                    </a:cubicBezTo>
                    <a:cubicBezTo>
                      <a:pt x="2" y="268"/>
                      <a:pt x="2" y="268"/>
                      <a:pt x="2" y="267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15" name="Freeform 173">
                <a:extLst>
                  <a:ext uri="{FF2B5EF4-FFF2-40B4-BE49-F238E27FC236}">
                    <a16:creationId xmlns:a16="http://schemas.microsoft.com/office/drawing/2014/main" id="{B60B4C3D-78F3-4E99-8319-B743E35E7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105" y="4637138"/>
                <a:ext cx="0" cy="996950"/>
              </a:xfrm>
              <a:custGeom>
                <a:avLst/>
                <a:gdLst>
                  <a:gd name="T0" fmla="*/ 628 h 628"/>
                  <a:gd name="T1" fmla="*/ 0 h 628"/>
                  <a:gd name="T2" fmla="*/ 628 h 62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8">
                    <a:moveTo>
                      <a:pt x="0" y="628"/>
                    </a:moveTo>
                    <a:lnTo>
                      <a:pt x="0" y="0"/>
                    </a:lnTo>
                    <a:lnTo>
                      <a:pt x="0" y="6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16" name="Line 174">
                <a:extLst>
                  <a:ext uri="{FF2B5EF4-FFF2-40B4-BE49-F238E27FC236}">
                    <a16:creationId xmlns:a16="http://schemas.microsoft.com/office/drawing/2014/main" id="{E7B6E9C1-F825-4021-B7B1-AE8C0D076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4105" y="4637138"/>
                <a:ext cx="0" cy="99695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17" name="Freeform 175">
                <a:extLst>
                  <a:ext uri="{FF2B5EF4-FFF2-40B4-BE49-F238E27FC236}">
                    <a16:creationId xmlns:a16="http://schemas.microsoft.com/office/drawing/2014/main" id="{4E6370C1-2269-4E0A-883B-A79800DF7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343" y="4629200"/>
                <a:ext cx="7938" cy="1008063"/>
              </a:xfrm>
              <a:custGeom>
                <a:avLst/>
                <a:gdLst>
                  <a:gd name="T0" fmla="*/ 2 w 2"/>
                  <a:gd name="T1" fmla="*/ 267 h 268"/>
                  <a:gd name="T2" fmla="*/ 2 w 2"/>
                  <a:gd name="T3" fmla="*/ 2 h 268"/>
                  <a:gd name="T4" fmla="*/ 1 w 2"/>
                  <a:gd name="T5" fmla="*/ 0 h 268"/>
                  <a:gd name="T6" fmla="*/ 0 w 2"/>
                  <a:gd name="T7" fmla="*/ 2 h 268"/>
                  <a:gd name="T8" fmla="*/ 0 w 2"/>
                  <a:gd name="T9" fmla="*/ 267 h 268"/>
                  <a:gd name="T10" fmla="*/ 1 w 2"/>
                  <a:gd name="T11" fmla="*/ 268 h 268"/>
                  <a:gd name="T12" fmla="*/ 2 w 2"/>
                  <a:gd name="T13" fmla="*/ 267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68">
                    <a:moveTo>
                      <a:pt x="2" y="267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68"/>
                      <a:pt x="0" y="268"/>
                      <a:pt x="1" y="268"/>
                    </a:cubicBezTo>
                    <a:cubicBezTo>
                      <a:pt x="2" y="268"/>
                      <a:pt x="2" y="268"/>
                      <a:pt x="2" y="267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18" name="Freeform 176">
                <a:extLst>
                  <a:ext uri="{FF2B5EF4-FFF2-40B4-BE49-F238E27FC236}">
                    <a16:creationId xmlns:a16="http://schemas.microsoft.com/office/drawing/2014/main" id="{B076C52E-4E4F-4C03-BF46-036DA09E4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468" y="4637138"/>
                <a:ext cx="0" cy="996950"/>
              </a:xfrm>
              <a:custGeom>
                <a:avLst/>
                <a:gdLst>
                  <a:gd name="T0" fmla="*/ 628 h 628"/>
                  <a:gd name="T1" fmla="*/ 0 h 628"/>
                  <a:gd name="T2" fmla="*/ 628 h 62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8">
                    <a:moveTo>
                      <a:pt x="0" y="628"/>
                    </a:moveTo>
                    <a:lnTo>
                      <a:pt x="0" y="0"/>
                    </a:lnTo>
                    <a:lnTo>
                      <a:pt x="0" y="6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19" name="Line 177">
                <a:extLst>
                  <a:ext uri="{FF2B5EF4-FFF2-40B4-BE49-F238E27FC236}">
                    <a16:creationId xmlns:a16="http://schemas.microsoft.com/office/drawing/2014/main" id="{F7821E5D-0A74-4C44-9BBD-E029D23EF3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7468" y="4637138"/>
                <a:ext cx="0" cy="99695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20" name="Freeform 178">
                <a:extLst>
                  <a:ext uri="{FF2B5EF4-FFF2-40B4-BE49-F238E27FC236}">
                    <a16:creationId xmlns:a16="http://schemas.microsoft.com/office/drawing/2014/main" id="{7B602C1E-2600-4395-800A-676643612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705" y="4629200"/>
                <a:ext cx="7938" cy="1008063"/>
              </a:xfrm>
              <a:custGeom>
                <a:avLst/>
                <a:gdLst>
                  <a:gd name="T0" fmla="*/ 2 w 2"/>
                  <a:gd name="T1" fmla="*/ 267 h 268"/>
                  <a:gd name="T2" fmla="*/ 2 w 2"/>
                  <a:gd name="T3" fmla="*/ 2 h 268"/>
                  <a:gd name="T4" fmla="*/ 1 w 2"/>
                  <a:gd name="T5" fmla="*/ 0 h 268"/>
                  <a:gd name="T6" fmla="*/ 0 w 2"/>
                  <a:gd name="T7" fmla="*/ 2 h 268"/>
                  <a:gd name="T8" fmla="*/ 0 w 2"/>
                  <a:gd name="T9" fmla="*/ 267 h 268"/>
                  <a:gd name="T10" fmla="*/ 1 w 2"/>
                  <a:gd name="T11" fmla="*/ 268 h 268"/>
                  <a:gd name="T12" fmla="*/ 2 w 2"/>
                  <a:gd name="T13" fmla="*/ 267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68">
                    <a:moveTo>
                      <a:pt x="2" y="267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68"/>
                      <a:pt x="0" y="268"/>
                      <a:pt x="1" y="268"/>
                    </a:cubicBezTo>
                    <a:cubicBezTo>
                      <a:pt x="2" y="268"/>
                      <a:pt x="2" y="268"/>
                      <a:pt x="2" y="267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21" name="Freeform 179">
                <a:extLst>
                  <a:ext uri="{FF2B5EF4-FFF2-40B4-BE49-F238E27FC236}">
                    <a16:creationId xmlns:a16="http://schemas.microsoft.com/office/drawing/2014/main" id="{2C5CE148-9547-4B15-9989-CBB72BE2A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243" y="5543600"/>
                <a:ext cx="60325" cy="0"/>
              </a:xfrm>
              <a:custGeom>
                <a:avLst/>
                <a:gdLst>
                  <a:gd name="T0" fmla="*/ 0 w 38"/>
                  <a:gd name="T1" fmla="*/ 38 w 38"/>
                  <a:gd name="T2" fmla="*/ 0 w 3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8">
                    <a:moveTo>
                      <a:pt x="0" y="0"/>
                    </a:move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22" name="Line 180">
                <a:extLst>
                  <a:ext uri="{FF2B5EF4-FFF2-40B4-BE49-F238E27FC236}">
                    <a16:creationId xmlns:a16="http://schemas.microsoft.com/office/drawing/2014/main" id="{BE68644B-5602-46C1-9A6D-FD4209DD37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0243" y="5543600"/>
                <a:ext cx="60325" cy="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23" name="Freeform 181">
                <a:extLst>
                  <a:ext uri="{FF2B5EF4-FFF2-40B4-BE49-F238E27FC236}">
                    <a16:creationId xmlns:a16="http://schemas.microsoft.com/office/drawing/2014/main" id="{EEC255A5-3804-4B5A-A30E-F2EBCF394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480" y="5538838"/>
                <a:ext cx="68263" cy="7938"/>
              </a:xfrm>
              <a:custGeom>
                <a:avLst/>
                <a:gdLst>
                  <a:gd name="T0" fmla="*/ 1 w 18"/>
                  <a:gd name="T1" fmla="*/ 2 h 2"/>
                  <a:gd name="T2" fmla="*/ 17 w 18"/>
                  <a:gd name="T3" fmla="*/ 2 h 2"/>
                  <a:gd name="T4" fmla="*/ 18 w 18"/>
                  <a:gd name="T5" fmla="*/ 1 h 2"/>
                  <a:gd name="T6" fmla="*/ 17 w 18"/>
                  <a:gd name="T7" fmla="*/ 0 h 2"/>
                  <a:gd name="T8" fmla="*/ 1 w 18"/>
                  <a:gd name="T9" fmla="*/ 0 h 2"/>
                  <a:gd name="T10" fmla="*/ 0 w 18"/>
                  <a:gd name="T11" fmla="*/ 1 h 2"/>
                  <a:gd name="T12" fmla="*/ 1 w 18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">
                    <a:moveTo>
                      <a:pt x="1" y="2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2"/>
                      <a:pt x="18" y="1"/>
                    </a:cubicBezTo>
                    <a:cubicBezTo>
                      <a:pt x="18" y="0"/>
                      <a:pt x="17" y="0"/>
                      <a:pt x="1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24" name="Freeform 182">
                <a:extLst>
                  <a:ext uri="{FF2B5EF4-FFF2-40B4-BE49-F238E27FC236}">
                    <a16:creationId xmlns:a16="http://schemas.microsoft.com/office/drawing/2014/main" id="{5B4EB273-E16E-4CCF-A2A2-1CC107EFC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243" y="5381675"/>
                <a:ext cx="60325" cy="0"/>
              </a:xfrm>
              <a:custGeom>
                <a:avLst/>
                <a:gdLst>
                  <a:gd name="T0" fmla="*/ 0 w 38"/>
                  <a:gd name="T1" fmla="*/ 38 w 38"/>
                  <a:gd name="T2" fmla="*/ 0 w 3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8">
                    <a:moveTo>
                      <a:pt x="0" y="0"/>
                    </a:move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25" name="Line 183">
                <a:extLst>
                  <a:ext uri="{FF2B5EF4-FFF2-40B4-BE49-F238E27FC236}">
                    <a16:creationId xmlns:a16="http://schemas.microsoft.com/office/drawing/2014/main" id="{F8D37DAB-2B77-4050-BD9B-D871315C4F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0243" y="5381675"/>
                <a:ext cx="60325" cy="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26" name="Freeform 184">
                <a:extLst>
                  <a:ext uri="{FF2B5EF4-FFF2-40B4-BE49-F238E27FC236}">
                    <a16:creationId xmlns:a16="http://schemas.microsoft.com/office/drawing/2014/main" id="{9BB2E73C-AB96-4DFD-8B3F-4D644FFF5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480" y="5373738"/>
                <a:ext cx="68263" cy="11113"/>
              </a:xfrm>
              <a:custGeom>
                <a:avLst/>
                <a:gdLst>
                  <a:gd name="T0" fmla="*/ 1 w 18"/>
                  <a:gd name="T1" fmla="*/ 3 h 3"/>
                  <a:gd name="T2" fmla="*/ 17 w 18"/>
                  <a:gd name="T3" fmla="*/ 3 h 3"/>
                  <a:gd name="T4" fmla="*/ 18 w 18"/>
                  <a:gd name="T5" fmla="*/ 2 h 3"/>
                  <a:gd name="T6" fmla="*/ 17 w 18"/>
                  <a:gd name="T7" fmla="*/ 0 h 3"/>
                  <a:gd name="T8" fmla="*/ 1 w 18"/>
                  <a:gd name="T9" fmla="*/ 0 h 3"/>
                  <a:gd name="T10" fmla="*/ 0 w 18"/>
                  <a:gd name="T11" fmla="*/ 2 h 3"/>
                  <a:gd name="T12" fmla="*/ 1 w 1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">
                    <a:moveTo>
                      <a:pt x="1" y="3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8" y="2"/>
                      <a:pt x="18" y="2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27" name="Freeform 185">
                <a:extLst>
                  <a:ext uri="{FF2B5EF4-FFF2-40B4-BE49-F238E27FC236}">
                    <a16:creationId xmlns:a16="http://schemas.microsoft.com/office/drawing/2014/main" id="{D47E1B76-41DC-4A6E-992F-870219142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243" y="5216575"/>
                <a:ext cx="60325" cy="0"/>
              </a:xfrm>
              <a:custGeom>
                <a:avLst/>
                <a:gdLst>
                  <a:gd name="T0" fmla="*/ 0 w 38"/>
                  <a:gd name="T1" fmla="*/ 38 w 38"/>
                  <a:gd name="T2" fmla="*/ 0 w 3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8">
                    <a:moveTo>
                      <a:pt x="0" y="0"/>
                    </a:move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28" name="Line 186">
                <a:extLst>
                  <a:ext uri="{FF2B5EF4-FFF2-40B4-BE49-F238E27FC236}">
                    <a16:creationId xmlns:a16="http://schemas.microsoft.com/office/drawing/2014/main" id="{0F357681-D226-4D27-9914-D266335EC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0243" y="5216575"/>
                <a:ext cx="60325" cy="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29" name="Freeform 187">
                <a:extLst>
                  <a:ext uri="{FF2B5EF4-FFF2-40B4-BE49-F238E27FC236}">
                    <a16:creationId xmlns:a16="http://schemas.microsoft.com/office/drawing/2014/main" id="{A468BFAF-C15F-4003-86FF-EFF4FBFB4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480" y="5211813"/>
                <a:ext cx="68263" cy="7938"/>
              </a:xfrm>
              <a:custGeom>
                <a:avLst/>
                <a:gdLst>
                  <a:gd name="T0" fmla="*/ 1 w 18"/>
                  <a:gd name="T1" fmla="*/ 2 h 2"/>
                  <a:gd name="T2" fmla="*/ 17 w 18"/>
                  <a:gd name="T3" fmla="*/ 2 h 2"/>
                  <a:gd name="T4" fmla="*/ 18 w 18"/>
                  <a:gd name="T5" fmla="*/ 1 h 2"/>
                  <a:gd name="T6" fmla="*/ 17 w 18"/>
                  <a:gd name="T7" fmla="*/ 0 h 2"/>
                  <a:gd name="T8" fmla="*/ 1 w 18"/>
                  <a:gd name="T9" fmla="*/ 0 h 2"/>
                  <a:gd name="T10" fmla="*/ 0 w 18"/>
                  <a:gd name="T11" fmla="*/ 1 h 2"/>
                  <a:gd name="T12" fmla="*/ 1 w 18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">
                    <a:moveTo>
                      <a:pt x="1" y="2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2"/>
                      <a:pt x="18" y="1"/>
                    </a:cubicBezTo>
                    <a:cubicBezTo>
                      <a:pt x="18" y="0"/>
                      <a:pt x="17" y="0"/>
                      <a:pt x="1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30" name="Freeform 188">
                <a:extLst>
                  <a:ext uri="{FF2B5EF4-FFF2-40B4-BE49-F238E27FC236}">
                    <a16:creationId xmlns:a16="http://schemas.microsoft.com/office/drawing/2014/main" id="{F9BC472C-7789-4003-AC3F-E6D74BA4D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243" y="5054650"/>
                <a:ext cx="60325" cy="0"/>
              </a:xfrm>
              <a:custGeom>
                <a:avLst/>
                <a:gdLst>
                  <a:gd name="T0" fmla="*/ 0 w 38"/>
                  <a:gd name="T1" fmla="*/ 38 w 38"/>
                  <a:gd name="T2" fmla="*/ 0 w 3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8">
                    <a:moveTo>
                      <a:pt x="0" y="0"/>
                    </a:move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31" name="Line 189">
                <a:extLst>
                  <a:ext uri="{FF2B5EF4-FFF2-40B4-BE49-F238E27FC236}">
                    <a16:creationId xmlns:a16="http://schemas.microsoft.com/office/drawing/2014/main" id="{FBF81123-EC05-4F36-9E92-FD19487CB1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0243" y="5054650"/>
                <a:ext cx="60325" cy="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32" name="Freeform 190">
                <a:extLst>
                  <a:ext uri="{FF2B5EF4-FFF2-40B4-BE49-F238E27FC236}">
                    <a16:creationId xmlns:a16="http://schemas.microsoft.com/office/drawing/2014/main" id="{22B125FD-9B39-4983-A1F2-A203F9D22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480" y="5046713"/>
                <a:ext cx="68263" cy="11113"/>
              </a:xfrm>
              <a:custGeom>
                <a:avLst/>
                <a:gdLst>
                  <a:gd name="T0" fmla="*/ 1 w 18"/>
                  <a:gd name="T1" fmla="*/ 3 h 3"/>
                  <a:gd name="T2" fmla="*/ 17 w 18"/>
                  <a:gd name="T3" fmla="*/ 3 h 3"/>
                  <a:gd name="T4" fmla="*/ 18 w 18"/>
                  <a:gd name="T5" fmla="*/ 2 h 3"/>
                  <a:gd name="T6" fmla="*/ 17 w 18"/>
                  <a:gd name="T7" fmla="*/ 0 h 3"/>
                  <a:gd name="T8" fmla="*/ 1 w 18"/>
                  <a:gd name="T9" fmla="*/ 0 h 3"/>
                  <a:gd name="T10" fmla="*/ 0 w 18"/>
                  <a:gd name="T11" fmla="*/ 2 h 3"/>
                  <a:gd name="T12" fmla="*/ 1 w 1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">
                    <a:moveTo>
                      <a:pt x="1" y="3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8" y="2"/>
                      <a:pt x="18" y="2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33" name="Freeform 191">
                <a:extLst>
                  <a:ext uri="{FF2B5EF4-FFF2-40B4-BE49-F238E27FC236}">
                    <a16:creationId xmlns:a16="http://schemas.microsoft.com/office/drawing/2014/main" id="{4CC29357-2BF8-45E9-93FC-F6BD7E01F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243" y="4889550"/>
                <a:ext cx="60325" cy="0"/>
              </a:xfrm>
              <a:custGeom>
                <a:avLst/>
                <a:gdLst>
                  <a:gd name="T0" fmla="*/ 0 w 38"/>
                  <a:gd name="T1" fmla="*/ 38 w 38"/>
                  <a:gd name="T2" fmla="*/ 0 w 3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8">
                    <a:moveTo>
                      <a:pt x="0" y="0"/>
                    </a:move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34" name="Line 192">
                <a:extLst>
                  <a:ext uri="{FF2B5EF4-FFF2-40B4-BE49-F238E27FC236}">
                    <a16:creationId xmlns:a16="http://schemas.microsoft.com/office/drawing/2014/main" id="{6B7278A7-8098-499C-882A-C8E64372F9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0243" y="4889550"/>
                <a:ext cx="60325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35" name="Freeform 193">
                <a:extLst>
                  <a:ext uri="{FF2B5EF4-FFF2-40B4-BE49-F238E27FC236}">
                    <a16:creationId xmlns:a16="http://schemas.microsoft.com/office/drawing/2014/main" id="{8547142A-A7EF-4221-A9FB-E878CC171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480" y="4884788"/>
                <a:ext cx="68263" cy="7938"/>
              </a:xfrm>
              <a:custGeom>
                <a:avLst/>
                <a:gdLst>
                  <a:gd name="T0" fmla="*/ 1 w 18"/>
                  <a:gd name="T1" fmla="*/ 2 h 2"/>
                  <a:gd name="T2" fmla="*/ 17 w 18"/>
                  <a:gd name="T3" fmla="*/ 2 h 2"/>
                  <a:gd name="T4" fmla="*/ 18 w 18"/>
                  <a:gd name="T5" fmla="*/ 1 h 2"/>
                  <a:gd name="T6" fmla="*/ 17 w 18"/>
                  <a:gd name="T7" fmla="*/ 0 h 2"/>
                  <a:gd name="T8" fmla="*/ 1 w 18"/>
                  <a:gd name="T9" fmla="*/ 0 h 2"/>
                  <a:gd name="T10" fmla="*/ 0 w 18"/>
                  <a:gd name="T11" fmla="*/ 1 h 2"/>
                  <a:gd name="T12" fmla="*/ 1 w 18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">
                    <a:moveTo>
                      <a:pt x="1" y="2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2"/>
                      <a:pt x="18" y="1"/>
                    </a:cubicBezTo>
                    <a:cubicBezTo>
                      <a:pt x="18" y="0"/>
                      <a:pt x="17" y="0"/>
                      <a:pt x="1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</a:path>
                </a:pathLst>
              </a:cu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36" name="Freeform 194">
                <a:extLst>
                  <a:ext uri="{FF2B5EF4-FFF2-40B4-BE49-F238E27FC236}">
                    <a16:creationId xmlns:a16="http://schemas.microsoft.com/office/drawing/2014/main" id="{E6F1EF61-8107-4B08-B5AA-CB88A3970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243" y="4727625"/>
                <a:ext cx="60325" cy="0"/>
              </a:xfrm>
              <a:custGeom>
                <a:avLst/>
                <a:gdLst>
                  <a:gd name="T0" fmla="*/ 0 w 38"/>
                  <a:gd name="T1" fmla="*/ 38 w 38"/>
                  <a:gd name="T2" fmla="*/ 0 w 3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8">
                    <a:moveTo>
                      <a:pt x="0" y="0"/>
                    </a:move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37" name="Line 195">
                <a:extLst>
                  <a:ext uri="{FF2B5EF4-FFF2-40B4-BE49-F238E27FC236}">
                    <a16:creationId xmlns:a16="http://schemas.microsoft.com/office/drawing/2014/main" id="{77EA3E26-BCF1-4324-A325-8958FC836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0243" y="4727625"/>
                <a:ext cx="60325" cy="0"/>
              </a:xfrm>
              <a:prstGeom prst="line">
                <a:avLst/>
              </a:prstGeom>
              <a:solidFill>
                <a:srgbClr val="6997AF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38" name="Freeform 196">
                <a:extLst>
                  <a:ext uri="{FF2B5EF4-FFF2-40B4-BE49-F238E27FC236}">
                    <a16:creationId xmlns:a16="http://schemas.microsoft.com/office/drawing/2014/main" id="{7FFFD5B5-C76A-4545-9415-0B6DF7D0C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480" y="4719688"/>
                <a:ext cx="68263" cy="11113"/>
              </a:xfrm>
              <a:custGeom>
                <a:avLst/>
                <a:gdLst>
                  <a:gd name="T0" fmla="*/ 1 w 18"/>
                  <a:gd name="T1" fmla="*/ 3 h 3"/>
                  <a:gd name="T2" fmla="*/ 17 w 18"/>
                  <a:gd name="T3" fmla="*/ 3 h 3"/>
                  <a:gd name="T4" fmla="*/ 18 w 18"/>
                  <a:gd name="T5" fmla="*/ 2 h 3"/>
                  <a:gd name="T6" fmla="*/ 17 w 18"/>
                  <a:gd name="T7" fmla="*/ 0 h 3"/>
                  <a:gd name="T8" fmla="*/ 1 w 18"/>
                  <a:gd name="T9" fmla="*/ 0 h 3"/>
                  <a:gd name="T10" fmla="*/ 0 w 18"/>
                  <a:gd name="T11" fmla="*/ 2 h 3"/>
                  <a:gd name="T12" fmla="*/ 1 w 1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">
                    <a:moveTo>
                      <a:pt x="1" y="3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8" y="2"/>
                      <a:pt x="18" y="2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rgbClr val="9FE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39" name="Rectangle 197">
                <a:extLst>
                  <a:ext uri="{FF2B5EF4-FFF2-40B4-BE49-F238E27FC236}">
                    <a16:creationId xmlns:a16="http://schemas.microsoft.com/office/drawing/2014/main" id="{DAD18DF0-979A-490C-A324-6FC9829C3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868" y="5411838"/>
                <a:ext cx="1309688" cy="101600"/>
              </a:xfrm>
              <a:prstGeom prst="rect">
                <a:avLst/>
              </a:prstGeom>
              <a:solidFill>
                <a:srgbClr val="699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40" name="Rectangle 198">
                <a:extLst>
                  <a:ext uri="{FF2B5EF4-FFF2-40B4-BE49-F238E27FC236}">
                    <a16:creationId xmlns:a16="http://schemas.microsoft.com/office/drawing/2014/main" id="{C64E011E-602A-4F5E-B994-45EEF1BC9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5411838"/>
                <a:ext cx="1241425" cy="101600"/>
              </a:xfrm>
              <a:prstGeom prst="rect">
                <a:avLst/>
              </a:pr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41" name="Rectangle 199">
                <a:extLst>
                  <a:ext uri="{FF2B5EF4-FFF2-40B4-BE49-F238E27FC236}">
                    <a16:creationId xmlns:a16="http://schemas.microsoft.com/office/drawing/2014/main" id="{C11BB818-6CA8-4C76-82A4-7BC4AB8F5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5411838"/>
                <a:ext cx="492125" cy="101600"/>
              </a:xfrm>
              <a:prstGeom prst="rect">
                <a:avLst/>
              </a:prstGeom>
              <a:solidFill>
                <a:srgbClr val="6997AF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42" name="Rectangle 200">
                <a:extLst>
                  <a:ext uri="{FF2B5EF4-FFF2-40B4-BE49-F238E27FC236}">
                    <a16:creationId xmlns:a16="http://schemas.microsoft.com/office/drawing/2014/main" id="{F1259A61-ABAD-4D73-8F9A-E0ADE4FBD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868" y="5249913"/>
                <a:ext cx="1498600" cy="98425"/>
              </a:xfrm>
              <a:prstGeom prst="rect">
                <a:avLst/>
              </a:prstGeom>
              <a:solidFill>
                <a:srgbClr val="699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43" name="Rectangle 201">
                <a:extLst>
                  <a:ext uri="{FF2B5EF4-FFF2-40B4-BE49-F238E27FC236}">
                    <a16:creationId xmlns:a16="http://schemas.microsoft.com/office/drawing/2014/main" id="{32BD9BF4-A385-4F41-B1E4-D10DCCCEB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5249913"/>
                <a:ext cx="1241425" cy="98425"/>
              </a:xfrm>
              <a:prstGeom prst="rect">
                <a:avLst/>
              </a:pr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44" name="Rectangle 202">
                <a:extLst>
                  <a:ext uri="{FF2B5EF4-FFF2-40B4-BE49-F238E27FC236}">
                    <a16:creationId xmlns:a16="http://schemas.microsoft.com/office/drawing/2014/main" id="{BE0B4B80-594D-4E13-B71D-B3101E09B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5249913"/>
                <a:ext cx="244475" cy="98425"/>
              </a:xfrm>
              <a:prstGeom prst="rect">
                <a:avLst/>
              </a:prstGeom>
              <a:solidFill>
                <a:srgbClr val="6997AF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45" name="Rectangle 203">
                <a:extLst>
                  <a:ext uri="{FF2B5EF4-FFF2-40B4-BE49-F238E27FC236}">
                    <a16:creationId xmlns:a16="http://schemas.microsoft.com/office/drawing/2014/main" id="{AD74DECE-7CB8-4983-AF22-458D6B27F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868" y="5084813"/>
                <a:ext cx="1309688" cy="101600"/>
              </a:xfrm>
              <a:prstGeom prst="rect">
                <a:avLst/>
              </a:prstGeom>
              <a:solidFill>
                <a:srgbClr val="699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46" name="Rectangle 204">
                <a:extLst>
                  <a:ext uri="{FF2B5EF4-FFF2-40B4-BE49-F238E27FC236}">
                    <a16:creationId xmlns:a16="http://schemas.microsoft.com/office/drawing/2014/main" id="{B6F63795-E53F-4FBC-A1BC-0011D68C3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5084813"/>
                <a:ext cx="1493838" cy="101600"/>
              </a:xfrm>
              <a:prstGeom prst="rect">
                <a:avLst/>
              </a:pr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47" name="Rectangle 205">
                <a:extLst>
                  <a:ext uri="{FF2B5EF4-FFF2-40B4-BE49-F238E27FC236}">
                    <a16:creationId xmlns:a16="http://schemas.microsoft.com/office/drawing/2014/main" id="{D4D71B53-3371-435A-9232-75A2827BD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5084813"/>
                <a:ext cx="993775" cy="101600"/>
              </a:xfrm>
              <a:prstGeom prst="rect">
                <a:avLst/>
              </a:prstGeom>
              <a:solidFill>
                <a:srgbClr val="6997AF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48" name="Rectangle 206">
                <a:extLst>
                  <a:ext uri="{FF2B5EF4-FFF2-40B4-BE49-F238E27FC236}">
                    <a16:creationId xmlns:a16="http://schemas.microsoft.com/office/drawing/2014/main" id="{BE5237D7-30B5-4E7C-8947-7FE262BAB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868" y="4922888"/>
                <a:ext cx="1498600" cy="98425"/>
              </a:xfrm>
              <a:prstGeom prst="rect">
                <a:avLst/>
              </a:prstGeom>
              <a:solidFill>
                <a:srgbClr val="699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49" name="Rectangle 207">
                <a:extLst>
                  <a:ext uri="{FF2B5EF4-FFF2-40B4-BE49-F238E27FC236}">
                    <a16:creationId xmlns:a16="http://schemas.microsoft.com/office/drawing/2014/main" id="{61E567D3-D200-4147-A98E-ACF5ED365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4922888"/>
                <a:ext cx="1241424" cy="98425"/>
              </a:xfrm>
              <a:prstGeom prst="rect">
                <a:avLst/>
              </a:pr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50" name="Rectangle 208">
                <a:extLst>
                  <a:ext uri="{FF2B5EF4-FFF2-40B4-BE49-F238E27FC236}">
                    <a16:creationId xmlns:a16="http://schemas.microsoft.com/office/drawing/2014/main" id="{334D0D24-9362-4B2D-B45F-CA0263660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4922888"/>
                <a:ext cx="744538" cy="98425"/>
              </a:xfrm>
              <a:prstGeom prst="rect">
                <a:avLst/>
              </a:prstGeom>
              <a:solidFill>
                <a:srgbClr val="6997AF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51" name="Rectangle 209">
                <a:extLst>
                  <a:ext uri="{FF2B5EF4-FFF2-40B4-BE49-F238E27FC236}">
                    <a16:creationId xmlns:a16="http://schemas.microsoft.com/office/drawing/2014/main" id="{2A8EE957-B7C6-4811-8F91-DC53B10E0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4757788"/>
                <a:ext cx="993775" cy="101600"/>
              </a:xfrm>
              <a:prstGeom prst="rect">
                <a:avLst/>
              </a:prstGeom>
              <a:solidFill>
                <a:srgbClr val="699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52" name="Rectangle 210">
                <a:extLst>
                  <a:ext uri="{FF2B5EF4-FFF2-40B4-BE49-F238E27FC236}">
                    <a16:creationId xmlns:a16="http://schemas.microsoft.com/office/drawing/2014/main" id="{955E84BA-ED65-49AF-B671-D19271BE8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3930" y="4757789"/>
                <a:ext cx="514351" cy="101599"/>
              </a:xfrm>
              <a:prstGeom prst="rect">
                <a:avLst/>
              </a:pr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53" name="Rectangle 211">
                <a:extLst>
                  <a:ext uri="{FF2B5EF4-FFF2-40B4-BE49-F238E27FC236}">
                    <a16:creationId xmlns:a16="http://schemas.microsoft.com/office/drawing/2014/main" id="{46DAB7E1-F31C-48B4-82C5-1D0681BAD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568" y="4757788"/>
                <a:ext cx="244475" cy="101600"/>
              </a:xfrm>
              <a:prstGeom prst="rect">
                <a:avLst/>
              </a:prstGeom>
              <a:solidFill>
                <a:srgbClr val="6997AF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54" name="Oval 212">
                <a:extLst>
                  <a:ext uri="{FF2B5EF4-FFF2-40B4-BE49-F238E27FC236}">
                    <a16:creationId xmlns:a16="http://schemas.microsoft.com/office/drawing/2014/main" id="{2D2F84EB-A5E5-4257-9371-8985D196D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7255" y="4889550"/>
                <a:ext cx="169863" cy="168275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55" name="Freeform 213">
                <a:extLst>
                  <a:ext uri="{FF2B5EF4-FFF2-40B4-BE49-F238E27FC236}">
                    <a16:creationId xmlns:a16="http://schemas.microsoft.com/office/drawing/2014/main" id="{7BD75FE0-2F4E-4040-9FEE-9D6AD2C03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904" y="4878438"/>
                <a:ext cx="187325" cy="190501"/>
              </a:xfrm>
              <a:custGeom>
                <a:avLst/>
                <a:gdLst>
                  <a:gd name="T0" fmla="*/ 47 w 50"/>
                  <a:gd name="T1" fmla="*/ 25 h 51"/>
                  <a:gd name="T2" fmla="*/ 44 w 50"/>
                  <a:gd name="T3" fmla="*/ 25 h 51"/>
                  <a:gd name="T4" fmla="*/ 39 w 50"/>
                  <a:gd name="T5" fmla="*/ 39 h 51"/>
                  <a:gd name="T6" fmla="*/ 25 w 50"/>
                  <a:gd name="T7" fmla="*/ 45 h 51"/>
                  <a:gd name="T8" fmla="*/ 11 w 50"/>
                  <a:gd name="T9" fmla="*/ 39 h 51"/>
                  <a:gd name="T10" fmla="*/ 5 w 50"/>
                  <a:gd name="T11" fmla="*/ 25 h 51"/>
                  <a:gd name="T12" fmla="*/ 11 w 50"/>
                  <a:gd name="T13" fmla="*/ 12 h 51"/>
                  <a:gd name="T14" fmla="*/ 25 w 50"/>
                  <a:gd name="T15" fmla="*/ 6 h 51"/>
                  <a:gd name="T16" fmla="*/ 39 w 50"/>
                  <a:gd name="T17" fmla="*/ 12 h 51"/>
                  <a:gd name="T18" fmla="*/ 44 w 50"/>
                  <a:gd name="T19" fmla="*/ 25 h 51"/>
                  <a:gd name="T20" fmla="*/ 47 w 50"/>
                  <a:gd name="T21" fmla="*/ 25 h 51"/>
                  <a:gd name="T22" fmla="*/ 50 w 50"/>
                  <a:gd name="T23" fmla="*/ 25 h 51"/>
                  <a:gd name="T24" fmla="*/ 25 w 50"/>
                  <a:gd name="T25" fmla="*/ 0 h 51"/>
                  <a:gd name="T26" fmla="*/ 0 w 50"/>
                  <a:gd name="T27" fmla="*/ 25 h 51"/>
                  <a:gd name="T28" fmla="*/ 25 w 50"/>
                  <a:gd name="T29" fmla="*/ 51 h 51"/>
                  <a:gd name="T30" fmla="*/ 50 w 50"/>
                  <a:gd name="T31" fmla="*/ 25 h 51"/>
                  <a:gd name="T32" fmla="*/ 47 w 50"/>
                  <a:gd name="T33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51">
                    <a:moveTo>
                      <a:pt x="47" y="25"/>
                    </a:move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31"/>
                      <a:pt x="42" y="36"/>
                      <a:pt x="39" y="39"/>
                    </a:cubicBezTo>
                    <a:cubicBezTo>
                      <a:pt x="35" y="43"/>
                      <a:pt x="30" y="45"/>
                      <a:pt x="25" y="45"/>
                    </a:cubicBezTo>
                    <a:cubicBezTo>
                      <a:pt x="19" y="45"/>
                      <a:pt x="14" y="43"/>
                      <a:pt x="11" y="39"/>
                    </a:cubicBezTo>
                    <a:cubicBezTo>
                      <a:pt x="7" y="36"/>
                      <a:pt x="5" y="31"/>
                      <a:pt x="5" y="25"/>
                    </a:cubicBezTo>
                    <a:cubicBezTo>
                      <a:pt x="5" y="20"/>
                      <a:pt x="7" y="15"/>
                      <a:pt x="11" y="12"/>
                    </a:cubicBezTo>
                    <a:cubicBezTo>
                      <a:pt x="14" y="8"/>
                      <a:pt x="19" y="6"/>
                      <a:pt x="25" y="6"/>
                    </a:cubicBezTo>
                    <a:cubicBezTo>
                      <a:pt x="30" y="6"/>
                      <a:pt x="35" y="8"/>
                      <a:pt x="39" y="12"/>
                    </a:cubicBezTo>
                    <a:cubicBezTo>
                      <a:pt x="42" y="15"/>
                      <a:pt x="44" y="20"/>
                      <a:pt x="44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12"/>
                      <a:pt x="39" y="0"/>
                      <a:pt x="25" y="0"/>
                    </a:cubicBezTo>
                    <a:cubicBezTo>
                      <a:pt x="11" y="0"/>
                      <a:pt x="0" y="12"/>
                      <a:pt x="0" y="25"/>
                    </a:cubicBezTo>
                    <a:cubicBezTo>
                      <a:pt x="0" y="39"/>
                      <a:pt x="11" y="51"/>
                      <a:pt x="25" y="51"/>
                    </a:cubicBezTo>
                    <a:cubicBezTo>
                      <a:pt x="39" y="51"/>
                      <a:pt x="50" y="39"/>
                      <a:pt x="50" y="25"/>
                    </a:cubicBezTo>
                    <a:lnTo>
                      <a:pt x="47" y="25"/>
                    </a:lnTo>
                    <a:close/>
                  </a:path>
                </a:pathLst>
              </a:custGeom>
              <a:solidFill>
                <a:srgbClr val="699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56" name="Oval 214">
                <a:extLst>
                  <a:ext uri="{FF2B5EF4-FFF2-40B4-BE49-F238E27FC236}">
                    <a16:creationId xmlns:a16="http://schemas.microsoft.com/office/drawing/2014/main" id="{B084854E-DEE0-4585-AAE1-34BF6677B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7168" y="5384850"/>
                <a:ext cx="166688" cy="166688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57" name="Freeform 215">
                <a:extLst>
                  <a:ext uri="{FF2B5EF4-FFF2-40B4-BE49-F238E27FC236}">
                    <a16:creationId xmlns:a16="http://schemas.microsoft.com/office/drawing/2014/main" id="{FB77F182-F1EB-4CF5-BE26-A94B5A91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055" y="5373739"/>
                <a:ext cx="188914" cy="188914"/>
              </a:xfrm>
              <a:custGeom>
                <a:avLst/>
                <a:gdLst>
                  <a:gd name="T0" fmla="*/ 47 w 50"/>
                  <a:gd name="T1" fmla="*/ 25 h 50"/>
                  <a:gd name="T2" fmla="*/ 45 w 50"/>
                  <a:gd name="T3" fmla="*/ 25 h 50"/>
                  <a:gd name="T4" fmla="*/ 39 w 50"/>
                  <a:gd name="T5" fmla="*/ 39 h 50"/>
                  <a:gd name="T6" fmla="*/ 25 w 50"/>
                  <a:gd name="T7" fmla="*/ 45 h 50"/>
                  <a:gd name="T8" fmla="*/ 11 w 50"/>
                  <a:gd name="T9" fmla="*/ 39 h 50"/>
                  <a:gd name="T10" fmla="*/ 5 w 50"/>
                  <a:gd name="T11" fmla="*/ 25 h 50"/>
                  <a:gd name="T12" fmla="*/ 11 w 50"/>
                  <a:gd name="T13" fmla="*/ 11 h 50"/>
                  <a:gd name="T14" fmla="*/ 25 w 50"/>
                  <a:gd name="T15" fmla="*/ 5 h 50"/>
                  <a:gd name="T16" fmla="*/ 39 w 50"/>
                  <a:gd name="T17" fmla="*/ 11 h 50"/>
                  <a:gd name="T18" fmla="*/ 45 w 50"/>
                  <a:gd name="T19" fmla="*/ 25 h 50"/>
                  <a:gd name="T20" fmla="*/ 47 w 50"/>
                  <a:gd name="T21" fmla="*/ 25 h 50"/>
                  <a:gd name="T22" fmla="*/ 50 w 50"/>
                  <a:gd name="T23" fmla="*/ 25 h 50"/>
                  <a:gd name="T24" fmla="*/ 25 w 50"/>
                  <a:gd name="T25" fmla="*/ 0 h 50"/>
                  <a:gd name="T26" fmla="*/ 0 w 50"/>
                  <a:gd name="T27" fmla="*/ 25 h 50"/>
                  <a:gd name="T28" fmla="*/ 25 w 50"/>
                  <a:gd name="T29" fmla="*/ 50 h 50"/>
                  <a:gd name="T30" fmla="*/ 50 w 50"/>
                  <a:gd name="T31" fmla="*/ 25 h 50"/>
                  <a:gd name="T32" fmla="*/ 47 w 50"/>
                  <a:gd name="T3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50">
                    <a:moveTo>
                      <a:pt x="47" y="25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30"/>
                      <a:pt x="43" y="35"/>
                      <a:pt x="39" y="39"/>
                    </a:cubicBezTo>
                    <a:cubicBezTo>
                      <a:pt x="35" y="42"/>
                      <a:pt x="31" y="45"/>
                      <a:pt x="25" y="45"/>
                    </a:cubicBezTo>
                    <a:cubicBezTo>
                      <a:pt x="20" y="45"/>
                      <a:pt x="15" y="42"/>
                      <a:pt x="11" y="39"/>
                    </a:cubicBezTo>
                    <a:cubicBezTo>
                      <a:pt x="8" y="35"/>
                      <a:pt x="5" y="30"/>
                      <a:pt x="5" y="25"/>
                    </a:cubicBezTo>
                    <a:cubicBezTo>
                      <a:pt x="5" y="20"/>
                      <a:pt x="8" y="15"/>
                      <a:pt x="11" y="11"/>
                    </a:cubicBezTo>
                    <a:cubicBezTo>
                      <a:pt x="15" y="8"/>
                      <a:pt x="20" y="5"/>
                      <a:pt x="25" y="5"/>
                    </a:cubicBezTo>
                    <a:cubicBezTo>
                      <a:pt x="31" y="5"/>
                      <a:pt x="35" y="8"/>
                      <a:pt x="39" y="11"/>
                    </a:cubicBezTo>
                    <a:cubicBezTo>
                      <a:pt x="43" y="15"/>
                      <a:pt x="45" y="20"/>
                      <a:pt x="45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0" y="39"/>
                      <a:pt x="50" y="25"/>
                    </a:cubicBezTo>
                    <a:lnTo>
                      <a:pt x="47" y="25"/>
                    </a:lnTo>
                    <a:close/>
                  </a:path>
                </a:pathLst>
              </a:cu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58" name="Freeform 216">
                <a:extLst>
                  <a:ext uri="{FF2B5EF4-FFF2-40B4-BE49-F238E27FC236}">
                    <a16:creationId xmlns:a16="http://schemas.microsoft.com/office/drawing/2014/main" id="{C536FF40-9600-4430-B9F6-65512F148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218" y="4472038"/>
                <a:ext cx="87313" cy="96838"/>
              </a:xfrm>
              <a:custGeom>
                <a:avLst/>
                <a:gdLst>
                  <a:gd name="T0" fmla="*/ 0 w 55"/>
                  <a:gd name="T1" fmla="*/ 61 h 61"/>
                  <a:gd name="T2" fmla="*/ 29 w 55"/>
                  <a:gd name="T3" fmla="*/ 0 h 61"/>
                  <a:gd name="T4" fmla="*/ 55 w 55"/>
                  <a:gd name="T5" fmla="*/ 61 h 61"/>
                  <a:gd name="T6" fmla="*/ 0 w 55"/>
                  <a:gd name="T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61">
                    <a:moveTo>
                      <a:pt x="0" y="61"/>
                    </a:moveTo>
                    <a:lnTo>
                      <a:pt x="29" y="0"/>
                    </a:lnTo>
                    <a:lnTo>
                      <a:pt x="55" y="61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59" name="Freeform 217">
                <a:extLst>
                  <a:ext uri="{FF2B5EF4-FFF2-40B4-BE49-F238E27FC236}">
                    <a16:creationId xmlns:a16="http://schemas.microsoft.com/office/drawing/2014/main" id="{14A4F002-EBE7-4925-94FD-3D6811AFF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" y="3765600"/>
                <a:ext cx="1203325" cy="495300"/>
              </a:xfrm>
              <a:custGeom>
                <a:avLst/>
                <a:gdLst>
                  <a:gd name="T0" fmla="*/ 758 w 758"/>
                  <a:gd name="T1" fmla="*/ 40 h 312"/>
                  <a:gd name="T2" fmla="*/ 427 w 758"/>
                  <a:gd name="T3" fmla="*/ 312 h 312"/>
                  <a:gd name="T4" fmla="*/ 0 w 758"/>
                  <a:gd name="T5" fmla="*/ 272 h 312"/>
                  <a:gd name="T6" fmla="*/ 332 w 758"/>
                  <a:gd name="T7" fmla="*/ 0 h 312"/>
                  <a:gd name="T8" fmla="*/ 758 w 758"/>
                  <a:gd name="T9" fmla="*/ 4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8" h="312">
                    <a:moveTo>
                      <a:pt x="758" y="40"/>
                    </a:moveTo>
                    <a:lnTo>
                      <a:pt x="427" y="312"/>
                    </a:lnTo>
                    <a:lnTo>
                      <a:pt x="0" y="272"/>
                    </a:lnTo>
                    <a:lnTo>
                      <a:pt x="332" y="0"/>
                    </a:lnTo>
                    <a:lnTo>
                      <a:pt x="758" y="40"/>
                    </a:lnTo>
                    <a:close/>
                  </a:path>
                </a:pathLst>
              </a:custGeom>
              <a:solidFill>
                <a:srgbClr val="699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60" name="Freeform 218">
                <a:extLst>
                  <a:ext uri="{FF2B5EF4-FFF2-40B4-BE49-F238E27FC236}">
                    <a16:creationId xmlns:a16="http://schemas.microsoft.com/office/drawing/2014/main" id="{5320DF9A-711F-43A9-956A-A1FFDAE46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43" y="3765600"/>
                <a:ext cx="1203325" cy="495300"/>
              </a:xfrm>
              <a:custGeom>
                <a:avLst/>
                <a:gdLst>
                  <a:gd name="T0" fmla="*/ 758 w 758"/>
                  <a:gd name="T1" fmla="*/ 40 h 312"/>
                  <a:gd name="T2" fmla="*/ 427 w 758"/>
                  <a:gd name="T3" fmla="*/ 312 h 312"/>
                  <a:gd name="T4" fmla="*/ 0 w 758"/>
                  <a:gd name="T5" fmla="*/ 272 h 312"/>
                  <a:gd name="T6" fmla="*/ 332 w 758"/>
                  <a:gd name="T7" fmla="*/ 0 h 312"/>
                  <a:gd name="T8" fmla="*/ 758 w 758"/>
                  <a:gd name="T9" fmla="*/ 4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8" h="312">
                    <a:moveTo>
                      <a:pt x="758" y="40"/>
                    </a:moveTo>
                    <a:lnTo>
                      <a:pt x="427" y="312"/>
                    </a:lnTo>
                    <a:lnTo>
                      <a:pt x="0" y="272"/>
                    </a:lnTo>
                    <a:lnTo>
                      <a:pt x="332" y="0"/>
                    </a:lnTo>
                    <a:lnTo>
                      <a:pt x="758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61" name="Freeform 219">
                <a:extLst>
                  <a:ext uri="{FF2B5EF4-FFF2-40B4-BE49-F238E27FC236}">
                    <a16:creationId xmlns:a16="http://schemas.microsoft.com/office/drawing/2014/main" id="{5421DCE6-3A90-439C-BA71-BCC1FC5FF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493" y="3765600"/>
                <a:ext cx="676275" cy="495300"/>
              </a:xfrm>
              <a:custGeom>
                <a:avLst/>
                <a:gdLst>
                  <a:gd name="T0" fmla="*/ 0 w 426"/>
                  <a:gd name="T1" fmla="*/ 0 h 312"/>
                  <a:gd name="T2" fmla="*/ 0 w 426"/>
                  <a:gd name="T3" fmla="*/ 0 h 312"/>
                  <a:gd name="T4" fmla="*/ 426 w 426"/>
                  <a:gd name="T5" fmla="*/ 40 h 312"/>
                  <a:gd name="T6" fmla="*/ 97 w 426"/>
                  <a:gd name="T7" fmla="*/ 312 h 312"/>
                  <a:gd name="T8" fmla="*/ 97 w 426"/>
                  <a:gd name="T9" fmla="*/ 312 h 312"/>
                  <a:gd name="T10" fmla="*/ 426 w 426"/>
                  <a:gd name="T11" fmla="*/ 37 h 312"/>
                  <a:gd name="T12" fmla="*/ 0 w 426"/>
                  <a:gd name="T13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312">
                    <a:moveTo>
                      <a:pt x="0" y="0"/>
                    </a:moveTo>
                    <a:lnTo>
                      <a:pt x="0" y="0"/>
                    </a:lnTo>
                    <a:lnTo>
                      <a:pt x="426" y="40"/>
                    </a:lnTo>
                    <a:lnTo>
                      <a:pt x="97" y="312"/>
                    </a:lnTo>
                    <a:lnTo>
                      <a:pt x="97" y="312"/>
                    </a:lnTo>
                    <a:lnTo>
                      <a:pt x="426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ED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62" name="Freeform 220">
                <a:extLst>
                  <a:ext uri="{FF2B5EF4-FFF2-40B4-BE49-F238E27FC236}">
                    <a16:creationId xmlns:a16="http://schemas.microsoft.com/office/drawing/2014/main" id="{E67131C5-903D-43F9-8A1D-C4EAB78F8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493" y="3765600"/>
                <a:ext cx="676275" cy="495300"/>
              </a:xfrm>
              <a:custGeom>
                <a:avLst/>
                <a:gdLst>
                  <a:gd name="T0" fmla="*/ 0 w 426"/>
                  <a:gd name="T1" fmla="*/ 0 h 312"/>
                  <a:gd name="T2" fmla="*/ 0 w 426"/>
                  <a:gd name="T3" fmla="*/ 0 h 312"/>
                  <a:gd name="T4" fmla="*/ 426 w 426"/>
                  <a:gd name="T5" fmla="*/ 40 h 312"/>
                  <a:gd name="T6" fmla="*/ 97 w 426"/>
                  <a:gd name="T7" fmla="*/ 312 h 312"/>
                  <a:gd name="T8" fmla="*/ 97 w 426"/>
                  <a:gd name="T9" fmla="*/ 312 h 312"/>
                  <a:gd name="T10" fmla="*/ 426 w 426"/>
                  <a:gd name="T11" fmla="*/ 37 h 312"/>
                  <a:gd name="T12" fmla="*/ 0 w 426"/>
                  <a:gd name="T13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312">
                    <a:moveTo>
                      <a:pt x="0" y="0"/>
                    </a:moveTo>
                    <a:lnTo>
                      <a:pt x="0" y="0"/>
                    </a:lnTo>
                    <a:lnTo>
                      <a:pt x="426" y="40"/>
                    </a:lnTo>
                    <a:lnTo>
                      <a:pt x="97" y="312"/>
                    </a:lnTo>
                    <a:lnTo>
                      <a:pt x="97" y="312"/>
                    </a:lnTo>
                    <a:lnTo>
                      <a:pt x="426" y="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63" name="Freeform 221">
                <a:extLst>
                  <a:ext uri="{FF2B5EF4-FFF2-40B4-BE49-F238E27FC236}">
                    <a16:creationId xmlns:a16="http://schemas.microsoft.com/office/drawing/2014/main" id="{E253D7C6-6280-4D9A-82F1-950CF3AD0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493" y="3765600"/>
                <a:ext cx="676275" cy="495300"/>
              </a:xfrm>
              <a:custGeom>
                <a:avLst/>
                <a:gdLst>
                  <a:gd name="T0" fmla="*/ 0 w 426"/>
                  <a:gd name="T1" fmla="*/ 0 h 312"/>
                  <a:gd name="T2" fmla="*/ 97 w 426"/>
                  <a:gd name="T3" fmla="*/ 312 h 312"/>
                  <a:gd name="T4" fmla="*/ 426 w 426"/>
                  <a:gd name="T5" fmla="*/ 40 h 312"/>
                  <a:gd name="T6" fmla="*/ 0 w 426"/>
                  <a:gd name="T7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6" h="312">
                    <a:moveTo>
                      <a:pt x="0" y="0"/>
                    </a:moveTo>
                    <a:lnTo>
                      <a:pt x="97" y="312"/>
                    </a:lnTo>
                    <a:lnTo>
                      <a:pt x="426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9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64" name="Freeform 222">
                <a:extLst>
                  <a:ext uri="{FF2B5EF4-FFF2-40B4-BE49-F238E27FC236}">
                    <a16:creationId xmlns:a16="http://schemas.microsoft.com/office/drawing/2014/main" id="{4050C156-07FE-4579-AF44-44DF1DC0F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493" y="3765600"/>
                <a:ext cx="676275" cy="495300"/>
              </a:xfrm>
              <a:custGeom>
                <a:avLst/>
                <a:gdLst>
                  <a:gd name="T0" fmla="*/ 0 w 426"/>
                  <a:gd name="T1" fmla="*/ 0 h 312"/>
                  <a:gd name="T2" fmla="*/ 97 w 426"/>
                  <a:gd name="T3" fmla="*/ 312 h 312"/>
                  <a:gd name="T4" fmla="*/ 426 w 426"/>
                  <a:gd name="T5" fmla="*/ 40 h 312"/>
                  <a:gd name="T6" fmla="*/ 0 w 426"/>
                  <a:gd name="T7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6" h="312">
                    <a:moveTo>
                      <a:pt x="0" y="0"/>
                    </a:moveTo>
                    <a:lnTo>
                      <a:pt x="97" y="312"/>
                    </a:lnTo>
                    <a:lnTo>
                      <a:pt x="426" y="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65" name="Freeform 223">
                <a:extLst>
                  <a:ext uri="{FF2B5EF4-FFF2-40B4-BE49-F238E27FC236}">
                    <a16:creationId xmlns:a16="http://schemas.microsoft.com/office/drawing/2014/main" id="{7A4D2084-6109-40FF-8FA5-5B8DE532C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368" y="4032300"/>
                <a:ext cx="798513" cy="469900"/>
              </a:xfrm>
              <a:custGeom>
                <a:avLst/>
                <a:gdLst>
                  <a:gd name="T0" fmla="*/ 107 w 212"/>
                  <a:gd name="T1" fmla="*/ 70 h 125"/>
                  <a:gd name="T2" fmla="*/ 0 w 212"/>
                  <a:gd name="T3" fmla="*/ 61 h 125"/>
                  <a:gd name="T4" fmla="*/ 14 w 212"/>
                  <a:gd name="T5" fmla="*/ 105 h 125"/>
                  <a:gd name="T6" fmla="*/ 121 w 212"/>
                  <a:gd name="T7" fmla="*/ 109 h 125"/>
                  <a:gd name="T8" fmla="*/ 207 w 212"/>
                  <a:gd name="T9" fmla="*/ 45 h 125"/>
                  <a:gd name="T10" fmla="*/ 193 w 212"/>
                  <a:gd name="T11" fmla="*/ 0 h 125"/>
                  <a:gd name="T12" fmla="*/ 107 w 212"/>
                  <a:gd name="T13" fmla="*/ 7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" h="125">
                    <a:moveTo>
                      <a:pt x="107" y="70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14" y="105"/>
                      <a:pt x="14" y="105"/>
                      <a:pt x="14" y="105"/>
                    </a:cubicBezTo>
                    <a:cubicBezTo>
                      <a:pt x="19" y="124"/>
                      <a:pt x="69" y="125"/>
                      <a:pt x="121" y="109"/>
                    </a:cubicBezTo>
                    <a:cubicBezTo>
                      <a:pt x="173" y="93"/>
                      <a:pt x="212" y="64"/>
                      <a:pt x="207" y="45"/>
                    </a:cubicBezTo>
                    <a:cubicBezTo>
                      <a:pt x="193" y="0"/>
                      <a:pt x="193" y="0"/>
                      <a:pt x="193" y="0"/>
                    </a:cubicBezTo>
                    <a:lnTo>
                      <a:pt x="107" y="70"/>
                    </a:lnTo>
                    <a:close/>
                  </a:path>
                </a:pathLst>
              </a:cu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66" name="Rectangle 224">
                <a:extLst>
                  <a:ext uri="{FF2B5EF4-FFF2-40B4-BE49-F238E27FC236}">
                    <a16:creationId xmlns:a16="http://schemas.microsoft.com/office/drawing/2014/main" id="{82A81EEF-D78E-4524-9EFA-E44A235B8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43" y="4170413"/>
                <a:ext cx="17463" cy="312738"/>
              </a:xfrm>
              <a:prstGeom prst="rect">
                <a:avLst/>
              </a:pr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67" name="Freeform 225">
                <a:extLst>
                  <a:ext uri="{FF2B5EF4-FFF2-40B4-BE49-F238E27FC236}">
                    <a16:creationId xmlns:a16="http://schemas.microsoft.com/office/drawing/2014/main" id="{28333F03-3CDA-4296-8EFE-C442CF182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143" y="4170413"/>
                <a:ext cx="17463" cy="312738"/>
              </a:xfrm>
              <a:custGeom>
                <a:avLst/>
                <a:gdLst>
                  <a:gd name="T0" fmla="*/ 0 w 11"/>
                  <a:gd name="T1" fmla="*/ 0 h 197"/>
                  <a:gd name="T2" fmla="*/ 0 w 11"/>
                  <a:gd name="T3" fmla="*/ 197 h 197"/>
                  <a:gd name="T4" fmla="*/ 11 w 11"/>
                  <a:gd name="T5" fmla="*/ 197 h 197"/>
                  <a:gd name="T6" fmla="*/ 11 w 11"/>
                  <a:gd name="T7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97">
                    <a:moveTo>
                      <a:pt x="0" y="0"/>
                    </a:moveTo>
                    <a:lnTo>
                      <a:pt x="0" y="197"/>
                    </a:lnTo>
                    <a:lnTo>
                      <a:pt x="11" y="197"/>
                    </a:lnTo>
                    <a:lnTo>
                      <a:pt x="1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68" name="Freeform 226">
                <a:extLst>
                  <a:ext uri="{FF2B5EF4-FFF2-40B4-BE49-F238E27FC236}">
                    <a16:creationId xmlns:a16="http://schemas.microsoft.com/office/drawing/2014/main" id="{6F6EB9A3-C849-4758-8FBF-A960F3900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330" y="4452988"/>
                <a:ext cx="68263" cy="68263"/>
              </a:xfrm>
              <a:custGeom>
                <a:avLst/>
                <a:gdLst>
                  <a:gd name="T0" fmla="*/ 18 w 18"/>
                  <a:gd name="T1" fmla="*/ 9 h 18"/>
                  <a:gd name="T2" fmla="*/ 9 w 18"/>
                  <a:gd name="T3" fmla="*/ 18 h 18"/>
                  <a:gd name="T4" fmla="*/ 0 w 18"/>
                  <a:gd name="T5" fmla="*/ 9 h 18"/>
                  <a:gd name="T6" fmla="*/ 9 w 18"/>
                  <a:gd name="T7" fmla="*/ 0 h 18"/>
                  <a:gd name="T8" fmla="*/ 18 w 18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7" y="14"/>
                      <a:pt x="13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lose/>
                  </a:path>
                </a:pathLst>
              </a:custGeom>
              <a:solidFill>
                <a:srgbClr val="6997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</p:grpSp>
      </p:grpSp>
      <p:cxnSp>
        <p:nvCxnSpPr>
          <p:cNvPr id="469" name="Elbow Connector 211">
            <a:extLst>
              <a:ext uri="{FF2B5EF4-FFF2-40B4-BE49-F238E27FC236}">
                <a16:creationId xmlns:a16="http://schemas.microsoft.com/office/drawing/2014/main" id="{6E577678-150C-40CB-9392-565583167BAE}"/>
              </a:ext>
            </a:extLst>
          </p:cNvPr>
          <p:cNvCxnSpPr>
            <a:stCxn id="393" idx="18"/>
            <a:endCxn id="324" idx="7"/>
          </p:cNvCxnSpPr>
          <p:nvPr/>
        </p:nvCxnSpPr>
        <p:spPr>
          <a:xfrm flipV="1">
            <a:off x="1693504" y="4337054"/>
            <a:ext cx="3066123" cy="1462769"/>
          </a:xfrm>
          <a:prstGeom prst="bentConnector3">
            <a:avLst>
              <a:gd name="adj1" fmla="val 89403"/>
            </a:avLst>
          </a:prstGeom>
          <a:noFill/>
          <a:ln w="12700" cap="flat" cmpd="sng" algn="ctr">
            <a:solidFill>
              <a:srgbClr val="6997AF"/>
            </a:solidFill>
            <a:prstDash val="solid"/>
            <a:miter lim="800000"/>
          </a:ln>
          <a:effectLst/>
        </p:spPr>
      </p:cxnSp>
      <p:sp>
        <p:nvSpPr>
          <p:cNvPr id="470" name="TextBox 469">
            <a:extLst>
              <a:ext uri="{FF2B5EF4-FFF2-40B4-BE49-F238E27FC236}">
                <a16:creationId xmlns:a16="http://schemas.microsoft.com/office/drawing/2014/main" id="{716CFD7D-AB57-48DC-B90B-0AD6D43CE776}"/>
              </a:ext>
            </a:extLst>
          </p:cNvPr>
          <p:cNvSpPr txBox="1"/>
          <p:nvPr/>
        </p:nvSpPr>
        <p:spPr>
          <a:xfrm>
            <a:off x="2357900" y="5378267"/>
            <a:ext cx="2272675" cy="1341393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lv-LV" sz="2400" dirty="0">
                <a:solidFill>
                  <a:srgbClr val="6997AF"/>
                </a:solidFill>
                <a:latin typeface="Source Sans Pro" charset="0"/>
              </a:rPr>
              <a:t>Izcilība</a:t>
            </a:r>
            <a:endParaRPr lang="en-US" sz="2400" dirty="0">
              <a:solidFill>
                <a:srgbClr val="6997AF"/>
              </a:solidFill>
              <a:latin typeface="Source Sans Pro" charset="0"/>
            </a:endParaRP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lv-LV" sz="1400" dirty="0">
                <a:solidFill>
                  <a:prstClr val="black"/>
                </a:solidFill>
                <a:latin typeface="Source Sans Pro" charset="0"/>
              </a:rPr>
              <a:t>Latvijas zinātnes spēja no labiem izpildītājiem kļūt par pasaules mēroga zināšanu radītājiem</a:t>
            </a:r>
            <a:endParaRPr lang="en-US" sz="1400" dirty="0">
              <a:solidFill>
                <a:prstClr val="black"/>
              </a:solidFill>
              <a:latin typeface="Source Sans Pro" charset="0"/>
            </a:endParaRPr>
          </a:p>
        </p:txBody>
      </p:sp>
      <p:cxnSp>
        <p:nvCxnSpPr>
          <p:cNvPr id="471" name="Elbow Connector 213">
            <a:extLst>
              <a:ext uri="{FF2B5EF4-FFF2-40B4-BE49-F238E27FC236}">
                <a16:creationId xmlns:a16="http://schemas.microsoft.com/office/drawing/2014/main" id="{AA1FA9D1-962B-499E-A531-A5A3CCD3C84D}"/>
              </a:ext>
            </a:extLst>
          </p:cNvPr>
          <p:cNvCxnSpPr>
            <a:stCxn id="509" idx="1"/>
            <a:endCxn id="323" idx="4"/>
          </p:cNvCxnSpPr>
          <p:nvPr/>
        </p:nvCxnSpPr>
        <p:spPr>
          <a:xfrm flipH="1" flipV="1">
            <a:off x="6643341" y="2819661"/>
            <a:ext cx="4219126" cy="591420"/>
          </a:xfrm>
          <a:prstGeom prst="bentConnector3">
            <a:avLst>
              <a:gd name="adj1" fmla="val 76667"/>
            </a:avLst>
          </a:prstGeom>
          <a:noFill/>
          <a:ln w="12700" cap="flat" cmpd="sng" algn="ctr">
            <a:solidFill>
              <a:srgbClr val="8784C7"/>
            </a:solidFill>
            <a:prstDash val="solid"/>
            <a:miter lim="800000"/>
          </a:ln>
          <a:effectLst/>
        </p:spPr>
      </p:cxnSp>
      <p:grpSp>
        <p:nvGrpSpPr>
          <p:cNvPr id="472" name="Group 214">
            <a:extLst>
              <a:ext uri="{FF2B5EF4-FFF2-40B4-BE49-F238E27FC236}">
                <a16:creationId xmlns:a16="http://schemas.microsoft.com/office/drawing/2014/main" id="{AD635FE8-15C5-46A9-B259-7D9FD6D4337B}"/>
              </a:ext>
            </a:extLst>
          </p:cNvPr>
          <p:cNvGrpSpPr/>
          <p:nvPr/>
        </p:nvGrpSpPr>
        <p:grpSpPr>
          <a:xfrm>
            <a:off x="10044587" y="1904686"/>
            <a:ext cx="1417814" cy="1506395"/>
            <a:chOff x="10010788" y="1385940"/>
            <a:chExt cx="1417814" cy="1506395"/>
          </a:xfrm>
        </p:grpSpPr>
        <p:grpSp>
          <p:nvGrpSpPr>
            <p:cNvPr id="473" name="Group 215">
              <a:extLst>
                <a:ext uri="{FF2B5EF4-FFF2-40B4-BE49-F238E27FC236}">
                  <a16:creationId xmlns:a16="http://schemas.microsoft.com/office/drawing/2014/main" id="{FF486482-9A74-42A0-B086-10038369CF53}"/>
                </a:ext>
              </a:extLst>
            </p:cNvPr>
            <p:cNvGrpSpPr/>
            <p:nvPr/>
          </p:nvGrpSpPr>
          <p:grpSpPr>
            <a:xfrm>
              <a:off x="10195337" y="1385940"/>
              <a:ext cx="1233265" cy="1506395"/>
              <a:chOff x="8340725" y="636588"/>
              <a:chExt cx="1641475" cy="2005013"/>
            </a:xfrm>
          </p:grpSpPr>
          <p:sp>
            <p:nvSpPr>
              <p:cNvPr id="503" name="Freeform 279">
                <a:extLst>
                  <a:ext uri="{FF2B5EF4-FFF2-40B4-BE49-F238E27FC236}">
                    <a16:creationId xmlns:a16="http://schemas.microsoft.com/office/drawing/2014/main" id="{986AA83B-B539-4393-9831-08A9BD1E8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2388" y="760413"/>
                <a:ext cx="998537" cy="1752600"/>
              </a:xfrm>
              <a:custGeom>
                <a:avLst/>
                <a:gdLst>
                  <a:gd name="T0" fmla="*/ 354 w 629"/>
                  <a:gd name="T1" fmla="*/ 1104 h 1104"/>
                  <a:gd name="T2" fmla="*/ 629 w 629"/>
                  <a:gd name="T3" fmla="*/ 556 h 1104"/>
                  <a:gd name="T4" fmla="*/ 24 w 629"/>
                  <a:gd name="T5" fmla="*/ 0 h 1104"/>
                  <a:gd name="T6" fmla="*/ 0 w 629"/>
                  <a:gd name="T7" fmla="*/ 26 h 1104"/>
                  <a:gd name="T8" fmla="*/ 583 w 629"/>
                  <a:gd name="T9" fmla="*/ 563 h 1104"/>
                  <a:gd name="T10" fmla="*/ 320 w 629"/>
                  <a:gd name="T11" fmla="*/ 1087 h 1104"/>
                  <a:gd name="T12" fmla="*/ 354 w 629"/>
                  <a:gd name="T13" fmla="*/ 1104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1104">
                    <a:moveTo>
                      <a:pt x="354" y="1104"/>
                    </a:moveTo>
                    <a:lnTo>
                      <a:pt x="629" y="556"/>
                    </a:lnTo>
                    <a:lnTo>
                      <a:pt x="24" y="0"/>
                    </a:lnTo>
                    <a:lnTo>
                      <a:pt x="0" y="26"/>
                    </a:lnTo>
                    <a:lnTo>
                      <a:pt x="583" y="563"/>
                    </a:lnTo>
                    <a:lnTo>
                      <a:pt x="320" y="1087"/>
                    </a:lnTo>
                    <a:lnTo>
                      <a:pt x="354" y="1104"/>
                    </a:lnTo>
                    <a:close/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04" name="Freeform 280">
                <a:extLst>
                  <a:ext uri="{FF2B5EF4-FFF2-40B4-BE49-F238E27FC236}">
                    <a16:creationId xmlns:a16="http://schemas.microsoft.com/office/drawing/2014/main" id="{A6715D62-48C6-4AB8-8C7C-0C7D3CE16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2388" y="760413"/>
                <a:ext cx="998537" cy="1752600"/>
              </a:xfrm>
              <a:custGeom>
                <a:avLst/>
                <a:gdLst>
                  <a:gd name="T0" fmla="*/ 354 w 629"/>
                  <a:gd name="T1" fmla="*/ 1104 h 1104"/>
                  <a:gd name="T2" fmla="*/ 629 w 629"/>
                  <a:gd name="T3" fmla="*/ 556 h 1104"/>
                  <a:gd name="T4" fmla="*/ 24 w 629"/>
                  <a:gd name="T5" fmla="*/ 0 h 1104"/>
                  <a:gd name="T6" fmla="*/ 0 w 629"/>
                  <a:gd name="T7" fmla="*/ 26 h 1104"/>
                  <a:gd name="T8" fmla="*/ 583 w 629"/>
                  <a:gd name="T9" fmla="*/ 563 h 1104"/>
                  <a:gd name="T10" fmla="*/ 320 w 629"/>
                  <a:gd name="T11" fmla="*/ 1087 h 1104"/>
                  <a:gd name="T12" fmla="*/ 354 w 629"/>
                  <a:gd name="T13" fmla="*/ 1104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1104">
                    <a:moveTo>
                      <a:pt x="354" y="1104"/>
                    </a:moveTo>
                    <a:lnTo>
                      <a:pt x="629" y="556"/>
                    </a:lnTo>
                    <a:lnTo>
                      <a:pt x="24" y="0"/>
                    </a:lnTo>
                    <a:lnTo>
                      <a:pt x="0" y="26"/>
                    </a:lnTo>
                    <a:lnTo>
                      <a:pt x="583" y="563"/>
                    </a:lnTo>
                    <a:lnTo>
                      <a:pt x="320" y="1087"/>
                    </a:lnTo>
                    <a:lnTo>
                      <a:pt x="354" y="110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05" name="Oval 281">
                <a:extLst>
                  <a:ext uri="{FF2B5EF4-FFF2-40B4-BE49-F238E27FC236}">
                    <a16:creationId xmlns:a16="http://schemas.microsoft.com/office/drawing/2014/main" id="{13BA3D59-304B-4E76-9AD1-14A42F08C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0300" y="636588"/>
                <a:ext cx="304800" cy="307975"/>
              </a:xfrm>
              <a:prstGeom prst="ellipse">
                <a:avLst/>
              </a:prstGeom>
              <a:solidFill>
                <a:srgbClr val="8784C7">
                  <a:lumMod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06" name="Freeform 282">
                <a:extLst>
                  <a:ext uri="{FF2B5EF4-FFF2-40B4-BE49-F238E27FC236}">
                    <a16:creationId xmlns:a16="http://schemas.microsoft.com/office/drawing/2014/main" id="{D22CEC1A-15EC-46FD-96B0-B9541BA9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0" y="952500"/>
                <a:ext cx="361950" cy="365125"/>
              </a:xfrm>
              <a:custGeom>
                <a:avLst/>
                <a:gdLst>
                  <a:gd name="T0" fmla="*/ 79 w 96"/>
                  <a:gd name="T1" fmla="*/ 80 h 97"/>
                  <a:gd name="T2" fmla="*/ 17 w 96"/>
                  <a:gd name="T3" fmla="*/ 79 h 97"/>
                  <a:gd name="T4" fmla="*/ 18 w 96"/>
                  <a:gd name="T5" fmla="*/ 17 h 97"/>
                  <a:gd name="T6" fmla="*/ 79 w 96"/>
                  <a:gd name="T7" fmla="*/ 18 h 97"/>
                  <a:gd name="T8" fmla="*/ 79 w 96"/>
                  <a:gd name="T9" fmla="*/ 8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79" y="80"/>
                    </a:moveTo>
                    <a:cubicBezTo>
                      <a:pt x="61" y="97"/>
                      <a:pt x="33" y="96"/>
                      <a:pt x="17" y="79"/>
                    </a:cubicBezTo>
                    <a:cubicBezTo>
                      <a:pt x="0" y="61"/>
                      <a:pt x="0" y="34"/>
                      <a:pt x="18" y="17"/>
                    </a:cubicBezTo>
                    <a:cubicBezTo>
                      <a:pt x="35" y="0"/>
                      <a:pt x="63" y="0"/>
                      <a:pt x="79" y="18"/>
                    </a:cubicBezTo>
                    <a:cubicBezTo>
                      <a:pt x="96" y="35"/>
                      <a:pt x="96" y="63"/>
                      <a:pt x="79" y="80"/>
                    </a:cubicBezTo>
                    <a:close/>
                  </a:path>
                </a:pathLst>
              </a:custGeom>
              <a:solidFill>
                <a:srgbClr val="8784C7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07" name="Oval 283">
                <a:extLst>
                  <a:ext uri="{FF2B5EF4-FFF2-40B4-BE49-F238E27FC236}">
                    <a16:creationId xmlns:a16="http://schemas.microsoft.com/office/drawing/2014/main" id="{AE062567-B094-4C3F-91FA-6AAA02176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26625" y="1570038"/>
                <a:ext cx="155575" cy="155575"/>
              </a:xfrm>
              <a:prstGeom prst="ellipse">
                <a:avLst/>
              </a:prstGeom>
              <a:solidFill>
                <a:srgbClr val="277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08" name="Freeform 284">
                <a:extLst>
                  <a:ext uri="{FF2B5EF4-FFF2-40B4-BE49-F238E27FC236}">
                    <a16:creationId xmlns:a16="http://schemas.microsoft.com/office/drawing/2014/main" id="{9C34C7CD-DED6-4E1D-959F-B9F666BFF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625" y="1570038"/>
                <a:ext cx="155575" cy="155575"/>
              </a:xfrm>
              <a:custGeom>
                <a:avLst/>
                <a:gdLst>
                  <a:gd name="T0" fmla="*/ 20 w 41"/>
                  <a:gd name="T1" fmla="*/ 0 h 41"/>
                  <a:gd name="T2" fmla="*/ 11 w 41"/>
                  <a:gd name="T3" fmla="*/ 2 h 41"/>
                  <a:gd name="T4" fmla="*/ 1 w 41"/>
                  <a:gd name="T5" fmla="*/ 13 h 41"/>
                  <a:gd name="T6" fmla="*/ 0 w 41"/>
                  <a:gd name="T7" fmla="*/ 21 h 41"/>
                  <a:gd name="T8" fmla="*/ 20 w 41"/>
                  <a:gd name="T9" fmla="*/ 41 h 41"/>
                  <a:gd name="T10" fmla="*/ 41 w 41"/>
                  <a:gd name="T11" fmla="*/ 21 h 41"/>
                  <a:gd name="T12" fmla="*/ 20 w 41"/>
                  <a:gd name="T1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1">
                    <a:moveTo>
                      <a:pt x="20" y="0"/>
                    </a:moveTo>
                    <a:cubicBezTo>
                      <a:pt x="17" y="0"/>
                      <a:pt x="14" y="1"/>
                      <a:pt x="11" y="2"/>
                    </a:cubicBezTo>
                    <a:cubicBezTo>
                      <a:pt x="7" y="4"/>
                      <a:pt x="3" y="8"/>
                      <a:pt x="1" y="13"/>
                    </a:cubicBezTo>
                    <a:cubicBezTo>
                      <a:pt x="0" y="15"/>
                      <a:pt x="0" y="18"/>
                      <a:pt x="0" y="21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32" y="41"/>
                      <a:pt x="41" y="32"/>
                      <a:pt x="41" y="21"/>
                    </a:cubicBezTo>
                    <a:cubicBezTo>
                      <a:pt x="41" y="9"/>
                      <a:pt x="32" y="0"/>
                      <a:pt x="20" y="0"/>
                    </a:cubicBezTo>
                  </a:path>
                </a:pathLst>
              </a:custGeom>
              <a:solidFill>
                <a:srgbClr val="8784C7">
                  <a:lumMod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09" name="Freeform 285">
                <a:extLst>
                  <a:ext uri="{FF2B5EF4-FFF2-40B4-BE49-F238E27FC236}">
                    <a16:creationId xmlns:a16="http://schemas.microsoft.com/office/drawing/2014/main" id="{08AABBE1-7775-4B59-A159-2924C0BF5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3688" y="2471738"/>
                <a:ext cx="647700" cy="169863"/>
              </a:xfrm>
              <a:custGeom>
                <a:avLst/>
                <a:gdLst>
                  <a:gd name="T0" fmla="*/ 172 w 172"/>
                  <a:gd name="T1" fmla="*/ 45 h 45"/>
                  <a:gd name="T2" fmla="*/ 0 w 172"/>
                  <a:gd name="T3" fmla="*/ 45 h 45"/>
                  <a:gd name="T4" fmla="*/ 0 w 172"/>
                  <a:gd name="T5" fmla="*/ 29 h 45"/>
                  <a:gd name="T6" fmla="*/ 29 w 172"/>
                  <a:gd name="T7" fmla="*/ 0 h 45"/>
                  <a:gd name="T8" fmla="*/ 144 w 172"/>
                  <a:gd name="T9" fmla="*/ 0 h 45"/>
                  <a:gd name="T10" fmla="*/ 172 w 172"/>
                  <a:gd name="T11" fmla="*/ 29 h 45"/>
                  <a:gd name="T12" fmla="*/ 172 w 172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45">
                    <a:moveTo>
                      <a:pt x="172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160" y="0"/>
                      <a:pt x="172" y="13"/>
                      <a:pt x="172" y="29"/>
                    </a:cubicBezTo>
                    <a:cubicBezTo>
                      <a:pt x="172" y="45"/>
                      <a:pt x="172" y="45"/>
                      <a:pt x="172" y="45"/>
                    </a:cubicBezTo>
                  </a:path>
                </a:pathLst>
              </a:custGeom>
              <a:solidFill>
                <a:srgbClr val="8784C7">
                  <a:lumMod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10" name="Freeform 288">
                <a:extLst>
                  <a:ext uri="{FF2B5EF4-FFF2-40B4-BE49-F238E27FC236}">
                    <a16:creationId xmlns:a16="http://schemas.microsoft.com/office/drawing/2014/main" id="{601127E4-BDCD-4F23-A9B7-1F444D8B5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0725" y="661988"/>
                <a:ext cx="812800" cy="690563"/>
              </a:xfrm>
              <a:custGeom>
                <a:avLst/>
                <a:gdLst>
                  <a:gd name="T0" fmla="*/ 183 w 216"/>
                  <a:gd name="T1" fmla="*/ 183 h 183"/>
                  <a:gd name="T2" fmla="*/ 151 w 216"/>
                  <a:gd name="T3" fmla="*/ 33 h 183"/>
                  <a:gd name="T4" fmla="*/ 0 w 216"/>
                  <a:gd name="T5" fmla="*/ 65 h 183"/>
                  <a:gd name="T6" fmla="*/ 183 w 216"/>
                  <a:gd name="T7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" h="183">
                    <a:moveTo>
                      <a:pt x="183" y="183"/>
                    </a:moveTo>
                    <a:cubicBezTo>
                      <a:pt x="216" y="133"/>
                      <a:pt x="201" y="65"/>
                      <a:pt x="151" y="33"/>
                    </a:cubicBezTo>
                    <a:cubicBezTo>
                      <a:pt x="100" y="0"/>
                      <a:pt x="32" y="15"/>
                      <a:pt x="0" y="65"/>
                    </a:cubicBezTo>
                    <a:lnTo>
                      <a:pt x="183" y="183"/>
                    </a:lnTo>
                    <a:close/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11" name="Oval 289">
                <a:extLst>
                  <a:ext uri="{FF2B5EF4-FFF2-40B4-BE49-F238E27FC236}">
                    <a16:creationId xmlns:a16="http://schemas.microsoft.com/office/drawing/2014/main" id="{458E2F07-7226-48C8-B625-869DD881F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26500" y="703263"/>
                <a:ext cx="161925" cy="161925"/>
              </a:xfrm>
              <a:prstGeom prst="ellipse">
                <a:avLst/>
              </a:prstGeom>
              <a:solidFill>
                <a:srgbClr val="8784C7">
                  <a:lumMod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</p:grpSp>
        <p:grpSp>
          <p:nvGrpSpPr>
            <p:cNvPr id="474" name="Group 216">
              <a:extLst>
                <a:ext uri="{FF2B5EF4-FFF2-40B4-BE49-F238E27FC236}">
                  <a16:creationId xmlns:a16="http://schemas.microsoft.com/office/drawing/2014/main" id="{340A196D-B9F9-44F5-B96F-A0F3465F5EBF}"/>
                </a:ext>
              </a:extLst>
            </p:cNvPr>
            <p:cNvGrpSpPr/>
            <p:nvPr/>
          </p:nvGrpSpPr>
          <p:grpSpPr>
            <a:xfrm>
              <a:off x="10010788" y="2161612"/>
              <a:ext cx="793161" cy="703551"/>
              <a:chOff x="6538913" y="250825"/>
              <a:chExt cx="1700212" cy="1508126"/>
            </a:xfrm>
          </p:grpSpPr>
          <p:sp>
            <p:nvSpPr>
              <p:cNvPr id="475" name="Freeform 290">
                <a:extLst>
                  <a:ext uri="{FF2B5EF4-FFF2-40B4-BE49-F238E27FC236}">
                    <a16:creationId xmlns:a16="http://schemas.microsoft.com/office/drawing/2014/main" id="{E064FF17-277C-4D9A-84B3-A6EEA1707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5263" y="346075"/>
                <a:ext cx="1147762" cy="1404938"/>
              </a:xfrm>
              <a:custGeom>
                <a:avLst/>
                <a:gdLst>
                  <a:gd name="T0" fmla="*/ 0 w 723"/>
                  <a:gd name="T1" fmla="*/ 885 h 885"/>
                  <a:gd name="T2" fmla="*/ 0 w 723"/>
                  <a:gd name="T3" fmla="*/ 0 h 885"/>
                  <a:gd name="T4" fmla="*/ 723 w 723"/>
                  <a:gd name="T5" fmla="*/ 0 h 885"/>
                  <a:gd name="T6" fmla="*/ 723 w 723"/>
                  <a:gd name="T7" fmla="*/ 726 h 885"/>
                  <a:gd name="T8" fmla="*/ 723 w 723"/>
                  <a:gd name="T9" fmla="*/ 807 h 885"/>
                  <a:gd name="T10" fmla="*/ 723 w 723"/>
                  <a:gd name="T11" fmla="*/ 885 h 885"/>
                  <a:gd name="T12" fmla="*/ 0 w 723"/>
                  <a:gd name="T13" fmla="*/ 885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3" h="885">
                    <a:moveTo>
                      <a:pt x="0" y="885"/>
                    </a:moveTo>
                    <a:lnTo>
                      <a:pt x="0" y="0"/>
                    </a:lnTo>
                    <a:lnTo>
                      <a:pt x="723" y="0"/>
                    </a:lnTo>
                    <a:lnTo>
                      <a:pt x="723" y="726"/>
                    </a:lnTo>
                    <a:lnTo>
                      <a:pt x="723" y="807"/>
                    </a:lnTo>
                    <a:lnTo>
                      <a:pt x="723" y="885"/>
                    </a:lnTo>
                    <a:lnTo>
                      <a:pt x="0" y="885"/>
                    </a:lnTo>
                    <a:close/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76" name="Freeform 291">
                <a:extLst>
                  <a:ext uri="{FF2B5EF4-FFF2-40B4-BE49-F238E27FC236}">
                    <a16:creationId xmlns:a16="http://schemas.microsoft.com/office/drawing/2014/main" id="{8C2F5FE5-ED8A-4A70-BD4A-E4284536C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5263" y="346075"/>
                <a:ext cx="1147762" cy="1404938"/>
              </a:xfrm>
              <a:custGeom>
                <a:avLst/>
                <a:gdLst>
                  <a:gd name="T0" fmla="*/ 0 w 723"/>
                  <a:gd name="T1" fmla="*/ 885 h 885"/>
                  <a:gd name="T2" fmla="*/ 0 w 723"/>
                  <a:gd name="T3" fmla="*/ 0 h 885"/>
                  <a:gd name="T4" fmla="*/ 723 w 723"/>
                  <a:gd name="T5" fmla="*/ 0 h 885"/>
                  <a:gd name="T6" fmla="*/ 723 w 723"/>
                  <a:gd name="T7" fmla="*/ 726 h 885"/>
                  <a:gd name="T8" fmla="*/ 723 w 723"/>
                  <a:gd name="T9" fmla="*/ 807 h 885"/>
                  <a:gd name="T10" fmla="*/ 723 w 723"/>
                  <a:gd name="T11" fmla="*/ 885 h 885"/>
                  <a:gd name="T12" fmla="*/ 0 w 723"/>
                  <a:gd name="T13" fmla="*/ 885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3" h="885">
                    <a:moveTo>
                      <a:pt x="0" y="885"/>
                    </a:moveTo>
                    <a:lnTo>
                      <a:pt x="0" y="0"/>
                    </a:lnTo>
                    <a:lnTo>
                      <a:pt x="723" y="0"/>
                    </a:lnTo>
                    <a:lnTo>
                      <a:pt x="723" y="726"/>
                    </a:lnTo>
                    <a:lnTo>
                      <a:pt x="723" y="807"/>
                    </a:lnTo>
                    <a:lnTo>
                      <a:pt x="723" y="885"/>
                    </a:lnTo>
                    <a:lnTo>
                      <a:pt x="0" y="88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77" name="Freeform 293">
                <a:extLst>
                  <a:ext uri="{FF2B5EF4-FFF2-40B4-BE49-F238E27FC236}">
                    <a16:creationId xmlns:a16="http://schemas.microsoft.com/office/drawing/2014/main" id="{826A7639-44C6-46DE-AE89-0D8EFF3AC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8913" y="334963"/>
                <a:ext cx="1162050" cy="1423988"/>
              </a:xfrm>
              <a:custGeom>
                <a:avLst/>
                <a:gdLst>
                  <a:gd name="T0" fmla="*/ 4 w 732"/>
                  <a:gd name="T1" fmla="*/ 892 h 897"/>
                  <a:gd name="T2" fmla="*/ 11 w 732"/>
                  <a:gd name="T3" fmla="*/ 892 h 897"/>
                  <a:gd name="T4" fmla="*/ 11 w 732"/>
                  <a:gd name="T5" fmla="*/ 12 h 897"/>
                  <a:gd name="T6" fmla="*/ 720 w 732"/>
                  <a:gd name="T7" fmla="*/ 12 h 897"/>
                  <a:gd name="T8" fmla="*/ 720 w 732"/>
                  <a:gd name="T9" fmla="*/ 733 h 897"/>
                  <a:gd name="T10" fmla="*/ 720 w 732"/>
                  <a:gd name="T11" fmla="*/ 814 h 897"/>
                  <a:gd name="T12" fmla="*/ 720 w 732"/>
                  <a:gd name="T13" fmla="*/ 888 h 897"/>
                  <a:gd name="T14" fmla="*/ 4 w 732"/>
                  <a:gd name="T15" fmla="*/ 888 h 897"/>
                  <a:gd name="T16" fmla="*/ 4 w 732"/>
                  <a:gd name="T17" fmla="*/ 892 h 897"/>
                  <a:gd name="T18" fmla="*/ 11 w 732"/>
                  <a:gd name="T19" fmla="*/ 892 h 897"/>
                  <a:gd name="T20" fmla="*/ 4 w 732"/>
                  <a:gd name="T21" fmla="*/ 892 h 897"/>
                  <a:gd name="T22" fmla="*/ 4 w 732"/>
                  <a:gd name="T23" fmla="*/ 897 h 897"/>
                  <a:gd name="T24" fmla="*/ 732 w 732"/>
                  <a:gd name="T25" fmla="*/ 897 h 897"/>
                  <a:gd name="T26" fmla="*/ 732 w 732"/>
                  <a:gd name="T27" fmla="*/ 814 h 897"/>
                  <a:gd name="T28" fmla="*/ 732 w 732"/>
                  <a:gd name="T29" fmla="*/ 733 h 897"/>
                  <a:gd name="T30" fmla="*/ 732 w 732"/>
                  <a:gd name="T31" fmla="*/ 0 h 897"/>
                  <a:gd name="T32" fmla="*/ 0 w 732"/>
                  <a:gd name="T33" fmla="*/ 0 h 897"/>
                  <a:gd name="T34" fmla="*/ 0 w 732"/>
                  <a:gd name="T35" fmla="*/ 897 h 897"/>
                  <a:gd name="T36" fmla="*/ 4 w 732"/>
                  <a:gd name="T37" fmla="*/ 897 h 897"/>
                  <a:gd name="T38" fmla="*/ 4 w 732"/>
                  <a:gd name="T39" fmla="*/ 892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2" h="897">
                    <a:moveTo>
                      <a:pt x="4" y="892"/>
                    </a:moveTo>
                    <a:lnTo>
                      <a:pt x="11" y="892"/>
                    </a:lnTo>
                    <a:lnTo>
                      <a:pt x="11" y="12"/>
                    </a:lnTo>
                    <a:lnTo>
                      <a:pt x="720" y="12"/>
                    </a:lnTo>
                    <a:lnTo>
                      <a:pt x="720" y="733"/>
                    </a:lnTo>
                    <a:lnTo>
                      <a:pt x="720" y="814"/>
                    </a:lnTo>
                    <a:lnTo>
                      <a:pt x="720" y="888"/>
                    </a:lnTo>
                    <a:lnTo>
                      <a:pt x="4" y="888"/>
                    </a:lnTo>
                    <a:lnTo>
                      <a:pt x="4" y="892"/>
                    </a:lnTo>
                    <a:lnTo>
                      <a:pt x="11" y="892"/>
                    </a:lnTo>
                    <a:lnTo>
                      <a:pt x="4" y="892"/>
                    </a:lnTo>
                    <a:lnTo>
                      <a:pt x="4" y="897"/>
                    </a:lnTo>
                    <a:lnTo>
                      <a:pt x="732" y="897"/>
                    </a:lnTo>
                    <a:lnTo>
                      <a:pt x="732" y="814"/>
                    </a:lnTo>
                    <a:lnTo>
                      <a:pt x="732" y="733"/>
                    </a:lnTo>
                    <a:lnTo>
                      <a:pt x="732" y="0"/>
                    </a:lnTo>
                    <a:lnTo>
                      <a:pt x="0" y="0"/>
                    </a:lnTo>
                    <a:lnTo>
                      <a:pt x="0" y="897"/>
                    </a:lnTo>
                    <a:lnTo>
                      <a:pt x="4" y="897"/>
                    </a:lnTo>
                    <a:lnTo>
                      <a:pt x="4" y="89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78" name="Rectangle 295">
                <a:extLst>
                  <a:ext uri="{FF2B5EF4-FFF2-40B4-BE49-F238E27FC236}">
                    <a16:creationId xmlns:a16="http://schemas.microsoft.com/office/drawing/2014/main" id="{24419B4E-F818-4299-B764-0BF564332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6375" y="354013"/>
                <a:ext cx="565150" cy="139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79" name="Freeform 297">
                <a:extLst>
                  <a:ext uri="{FF2B5EF4-FFF2-40B4-BE49-F238E27FC236}">
                    <a16:creationId xmlns:a16="http://schemas.microsoft.com/office/drawing/2014/main" id="{0C32DE5C-53FA-4454-9BE9-FD2EC7515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5263" y="346075"/>
                <a:ext cx="576262" cy="1404938"/>
              </a:xfrm>
              <a:custGeom>
                <a:avLst/>
                <a:gdLst>
                  <a:gd name="T0" fmla="*/ 363 w 363"/>
                  <a:gd name="T1" fmla="*/ 0 h 885"/>
                  <a:gd name="T2" fmla="*/ 0 w 363"/>
                  <a:gd name="T3" fmla="*/ 0 h 885"/>
                  <a:gd name="T4" fmla="*/ 0 w 363"/>
                  <a:gd name="T5" fmla="*/ 885 h 885"/>
                  <a:gd name="T6" fmla="*/ 363 w 363"/>
                  <a:gd name="T7" fmla="*/ 885 h 885"/>
                  <a:gd name="T8" fmla="*/ 363 w 363"/>
                  <a:gd name="T9" fmla="*/ 881 h 885"/>
                  <a:gd name="T10" fmla="*/ 7 w 363"/>
                  <a:gd name="T11" fmla="*/ 881 h 885"/>
                  <a:gd name="T12" fmla="*/ 7 w 363"/>
                  <a:gd name="T13" fmla="*/ 5 h 885"/>
                  <a:gd name="T14" fmla="*/ 363 w 363"/>
                  <a:gd name="T15" fmla="*/ 5 h 885"/>
                  <a:gd name="T16" fmla="*/ 363 w 363"/>
                  <a:gd name="T17" fmla="*/ 0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3" h="885">
                    <a:moveTo>
                      <a:pt x="363" y="0"/>
                    </a:moveTo>
                    <a:lnTo>
                      <a:pt x="0" y="0"/>
                    </a:lnTo>
                    <a:lnTo>
                      <a:pt x="0" y="885"/>
                    </a:lnTo>
                    <a:lnTo>
                      <a:pt x="363" y="885"/>
                    </a:lnTo>
                    <a:lnTo>
                      <a:pt x="363" y="881"/>
                    </a:lnTo>
                    <a:lnTo>
                      <a:pt x="7" y="881"/>
                    </a:lnTo>
                    <a:lnTo>
                      <a:pt x="7" y="5"/>
                    </a:lnTo>
                    <a:lnTo>
                      <a:pt x="363" y="5"/>
                    </a:lnTo>
                    <a:lnTo>
                      <a:pt x="3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80" name="Freeform 298">
                <a:extLst>
                  <a:ext uri="{FF2B5EF4-FFF2-40B4-BE49-F238E27FC236}">
                    <a16:creationId xmlns:a16="http://schemas.microsoft.com/office/drawing/2014/main" id="{E0E6CB89-F748-4DA0-ACC9-1B54D88D2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5263" y="258763"/>
                <a:ext cx="1147762" cy="158750"/>
              </a:xfrm>
              <a:custGeom>
                <a:avLst/>
                <a:gdLst>
                  <a:gd name="T0" fmla="*/ 305 w 305"/>
                  <a:gd name="T1" fmla="*/ 0 h 42"/>
                  <a:gd name="T2" fmla="*/ 21 w 305"/>
                  <a:gd name="T3" fmla="*/ 0 h 42"/>
                  <a:gd name="T4" fmla="*/ 0 w 305"/>
                  <a:gd name="T5" fmla="*/ 21 h 42"/>
                  <a:gd name="T6" fmla="*/ 21 w 305"/>
                  <a:gd name="T7" fmla="*/ 42 h 42"/>
                  <a:gd name="T8" fmla="*/ 305 w 305"/>
                  <a:gd name="T9" fmla="*/ 42 h 42"/>
                  <a:gd name="T10" fmla="*/ 305 w 305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42">
                    <a:moveTo>
                      <a:pt x="30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33"/>
                      <a:pt x="10" y="42"/>
                      <a:pt x="21" y="42"/>
                    </a:cubicBezTo>
                    <a:cubicBezTo>
                      <a:pt x="305" y="42"/>
                      <a:pt x="305" y="42"/>
                      <a:pt x="305" y="42"/>
                    </a:cubicBezTo>
                    <a:lnTo>
                      <a:pt x="30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81" name="Freeform 299">
                <a:extLst>
                  <a:ext uri="{FF2B5EF4-FFF2-40B4-BE49-F238E27FC236}">
                    <a16:creationId xmlns:a16="http://schemas.microsoft.com/office/drawing/2014/main" id="{19270808-6CF1-40A2-858A-5D7D0D2DA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8913" y="250825"/>
                <a:ext cx="1154112" cy="174625"/>
              </a:xfrm>
              <a:custGeom>
                <a:avLst/>
                <a:gdLst>
                  <a:gd name="T0" fmla="*/ 307 w 309"/>
                  <a:gd name="T1" fmla="*/ 2 h 46"/>
                  <a:gd name="T2" fmla="*/ 307 w 309"/>
                  <a:gd name="T3" fmla="*/ 0 h 46"/>
                  <a:gd name="T4" fmla="*/ 23 w 309"/>
                  <a:gd name="T5" fmla="*/ 0 h 46"/>
                  <a:gd name="T6" fmla="*/ 0 w 309"/>
                  <a:gd name="T7" fmla="*/ 23 h 46"/>
                  <a:gd name="T8" fmla="*/ 23 w 309"/>
                  <a:gd name="T9" fmla="*/ 46 h 46"/>
                  <a:gd name="T10" fmla="*/ 309 w 309"/>
                  <a:gd name="T11" fmla="*/ 46 h 46"/>
                  <a:gd name="T12" fmla="*/ 309 w 309"/>
                  <a:gd name="T13" fmla="*/ 0 h 46"/>
                  <a:gd name="T14" fmla="*/ 307 w 309"/>
                  <a:gd name="T15" fmla="*/ 0 h 46"/>
                  <a:gd name="T16" fmla="*/ 307 w 309"/>
                  <a:gd name="T17" fmla="*/ 2 h 46"/>
                  <a:gd name="T18" fmla="*/ 304 w 309"/>
                  <a:gd name="T19" fmla="*/ 2 h 46"/>
                  <a:gd name="T20" fmla="*/ 304 w 309"/>
                  <a:gd name="T21" fmla="*/ 42 h 46"/>
                  <a:gd name="T22" fmla="*/ 23 w 309"/>
                  <a:gd name="T23" fmla="*/ 42 h 46"/>
                  <a:gd name="T24" fmla="*/ 10 w 309"/>
                  <a:gd name="T25" fmla="*/ 36 h 46"/>
                  <a:gd name="T26" fmla="*/ 5 w 309"/>
                  <a:gd name="T27" fmla="*/ 23 h 46"/>
                  <a:gd name="T28" fmla="*/ 10 w 309"/>
                  <a:gd name="T29" fmla="*/ 10 h 46"/>
                  <a:gd name="T30" fmla="*/ 23 w 309"/>
                  <a:gd name="T31" fmla="*/ 5 h 46"/>
                  <a:gd name="T32" fmla="*/ 307 w 309"/>
                  <a:gd name="T33" fmla="*/ 5 h 46"/>
                  <a:gd name="T34" fmla="*/ 307 w 309"/>
                  <a:gd name="T35" fmla="*/ 2 h 46"/>
                  <a:gd name="T36" fmla="*/ 304 w 309"/>
                  <a:gd name="T37" fmla="*/ 2 h 46"/>
                  <a:gd name="T38" fmla="*/ 307 w 309"/>
                  <a:gd name="T3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9" h="46">
                    <a:moveTo>
                      <a:pt x="307" y="2"/>
                    </a:moveTo>
                    <a:cubicBezTo>
                      <a:pt x="307" y="0"/>
                      <a:pt x="307" y="0"/>
                      <a:pt x="30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36"/>
                      <a:pt x="11" y="46"/>
                      <a:pt x="23" y="46"/>
                    </a:cubicBezTo>
                    <a:cubicBezTo>
                      <a:pt x="309" y="46"/>
                      <a:pt x="309" y="46"/>
                      <a:pt x="309" y="46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307" y="0"/>
                      <a:pt x="307" y="0"/>
                      <a:pt x="307" y="0"/>
                    </a:cubicBezTo>
                    <a:cubicBezTo>
                      <a:pt x="307" y="2"/>
                      <a:pt x="307" y="2"/>
                      <a:pt x="307" y="2"/>
                    </a:cubicBezTo>
                    <a:cubicBezTo>
                      <a:pt x="304" y="2"/>
                      <a:pt x="304" y="2"/>
                      <a:pt x="304" y="2"/>
                    </a:cubicBezTo>
                    <a:cubicBezTo>
                      <a:pt x="304" y="42"/>
                      <a:pt x="304" y="42"/>
                      <a:pt x="304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18" y="42"/>
                      <a:pt x="14" y="40"/>
                      <a:pt x="10" y="36"/>
                    </a:cubicBezTo>
                    <a:cubicBezTo>
                      <a:pt x="7" y="33"/>
                      <a:pt x="5" y="28"/>
                      <a:pt x="5" y="23"/>
                    </a:cubicBezTo>
                    <a:cubicBezTo>
                      <a:pt x="5" y="18"/>
                      <a:pt x="7" y="13"/>
                      <a:pt x="10" y="10"/>
                    </a:cubicBezTo>
                    <a:cubicBezTo>
                      <a:pt x="14" y="7"/>
                      <a:pt x="18" y="5"/>
                      <a:pt x="23" y="5"/>
                    </a:cubicBezTo>
                    <a:cubicBezTo>
                      <a:pt x="307" y="5"/>
                      <a:pt x="307" y="5"/>
                      <a:pt x="307" y="5"/>
                    </a:cubicBezTo>
                    <a:cubicBezTo>
                      <a:pt x="307" y="2"/>
                      <a:pt x="307" y="2"/>
                      <a:pt x="307" y="2"/>
                    </a:cubicBezTo>
                    <a:cubicBezTo>
                      <a:pt x="304" y="2"/>
                      <a:pt x="304" y="2"/>
                      <a:pt x="304" y="2"/>
                    </a:cubicBezTo>
                    <a:lnTo>
                      <a:pt x="307" y="2"/>
                    </a:lnTo>
                    <a:close/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82" name="Rectangle 300">
                <a:extLst>
                  <a:ext uri="{FF2B5EF4-FFF2-40B4-BE49-F238E27FC236}">
                    <a16:creationId xmlns:a16="http://schemas.microsoft.com/office/drawing/2014/main" id="{3109B072-A530-4486-8BBD-FDA498640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5263" y="330200"/>
                <a:ext cx="1147762" cy="15875"/>
              </a:xfrm>
              <a:prstGeom prst="rect">
                <a:avLst/>
              </a:pr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83" name="Freeform 301">
                <a:extLst>
                  <a:ext uri="{FF2B5EF4-FFF2-40B4-BE49-F238E27FC236}">
                    <a16:creationId xmlns:a16="http://schemas.microsoft.com/office/drawing/2014/main" id="{C2363CCE-0E44-4DDC-8131-AE857EC0F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5263" y="330200"/>
                <a:ext cx="1147762" cy="15875"/>
              </a:xfrm>
              <a:custGeom>
                <a:avLst/>
                <a:gdLst>
                  <a:gd name="T0" fmla="*/ 0 w 723"/>
                  <a:gd name="T1" fmla="*/ 10 h 10"/>
                  <a:gd name="T2" fmla="*/ 723 w 723"/>
                  <a:gd name="T3" fmla="*/ 10 h 10"/>
                  <a:gd name="T4" fmla="*/ 723 w 723"/>
                  <a:gd name="T5" fmla="*/ 0 h 10"/>
                  <a:gd name="T6" fmla="*/ 0 w 723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3" h="10">
                    <a:moveTo>
                      <a:pt x="0" y="10"/>
                    </a:moveTo>
                    <a:lnTo>
                      <a:pt x="723" y="10"/>
                    </a:lnTo>
                    <a:lnTo>
                      <a:pt x="72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84" name="Rectangle 302">
                <a:extLst>
                  <a:ext uri="{FF2B5EF4-FFF2-40B4-BE49-F238E27FC236}">
                    <a16:creationId xmlns:a16="http://schemas.microsoft.com/office/drawing/2014/main" id="{8490DC52-2F64-44F3-8F4D-59226C6AB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313" y="293688"/>
                <a:ext cx="1128712" cy="14288"/>
              </a:xfrm>
              <a:prstGeom prst="rect">
                <a:avLst/>
              </a:pr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85" name="Freeform 303">
                <a:extLst>
                  <a:ext uri="{FF2B5EF4-FFF2-40B4-BE49-F238E27FC236}">
                    <a16:creationId xmlns:a16="http://schemas.microsoft.com/office/drawing/2014/main" id="{C0A74B5C-DEA2-4DB8-BC01-0ADA28472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4313" y="293688"/>
                <a:ext cx="1128712" cy="14288"/>
              </a:xfrm>
              <a:custGeom>
                <a:avLst/>
                <a:gdLst>
                  <a:gd name="T0" fmla="*/ 0 w 711"/>
                  <a:gd name="T1" fmla="*/ 9 h 9"/>
                  <a:gd name="T2" fmla="*/ 711 w 711"/>
                  <a:gd name="T3" fmla="*/ 9 h 9"/>
                  <a:gd name="T4" fmla="*/ 711 w 711"/>
                  <a:gd name="T5" fmla="*/ 0 h 9"/>
                  <a:gd name="T6" fmla="*/ 0 w 711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1" h="9">
                    <a:moveTo>
                      <a:pt x="0" y="9"/>
                    </a:moveTo>
                    <a:lnTo>
                      <a:pt x="711" y="9"/>
                    </a:lnTo>
                    <a:lnTo>
                      <a:pt x="71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86" name="Rectangle 304">
                <a:extLst>
                  <a:ext uri="{FF2B5EF4-FFF2-40B4-BE49-F238E27FC236}">
                    <a16:creationId xmlns:a16="http://schemas.microsoft.com/office/drawing/2014/main" id="{9FB833A3-6D42-4AD8-AD88-86683A0B6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5263" y="371475"/>
                <a:ext cx="1147762" cy="12700"/>
              </a:xfrm>
              <a:prstGeom prst="rect">
                <a:avLst/>
              </a:pr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87" name="Freeform 305">
                <a:extLst>
                  <a:ext uri="{FF2B5EF4-FFF2-40B4-BE49-F238E27FC236}">
                    <a16:creationId xmlns:a16="http://schemas.microsoft.com/office/drawing/2014/main" id="{915D7020-1DA6-4082-8E71-0FEA1FF57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5263" y="371475"/>
                <a:ext cx="1147762" cy="12700"/>
              </a:xfrm>
              <a:custGeom>
                <a:avLst/>
                <a:gdLst>
                  <a:gd name="T0" fmla="*/ 0 w 723"/>
                  <a:gd name="T1" fmla="*/ 8 h 8"/>
                  <a:gd name="T2" fmla="*/ 723 w 723"/>
                  <a:gd name="T3" fmla="*/ 8 h 8"/>
                  <a:gd name="T4" fmla="*/ 723 w 723"/>
                  <a:gd name="T5" fmla="*/ 0 h 8"/>
                  <a:gd name="T6" fmla="*/ 0 w 72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3" h="8">
                    <a:moveTo>
                      <a:pt x="0" y="8"/>
                    </a:moveTo>
                    <a:lnTo>
                      <a:pt x="723" y="8"/>
                    </a:lnTo>
                    <a:lnTo>
                      <a:pt x="72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88" name="Freeform 306">
                <a:extLst>
                  <a:ext uri="{FF2B5EF4-FFF2-40B4-BE49-F238E27FC236}">
                    <a16:creationId xmlns:a16="http://schemas.microsoft.com/office/drawing/2014/main" id="{FC6E858F-5FA7-46C4-AA9A-763F3271E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6000" y="406400"/>
                <a:ext cx="161925" cy="334963"/>
              </a:xfrm>
              <a:custGeom>
                <a:avLst/>
                <a:gdLst>
                  <a:gd name="T0" fmla="*/ 102 w 102"/>
                  <a:gd name="T1" fmla="*/ 211 h 211"/>
                  <a:gd name="T2" fmla="*/ 50 w 102"/>
                  <a:gd name="T3" fmla="*/ 166 h 211"/>
                  <a:gd name="T4" fmla="*/ 0 w 102"/>
                  <a:gd name="T5" fmla="*/ 211 h 211"/>
                  <a:gd name="T6" fmla="*/ 0 w 102"/>
                  <a:gd name="T7" fmla="*/ 0 h 211"/>
                  <a:gd name="T8" fmla="*/ 102 w 102"/>
                  <a:gd name="T9" fmla="*/ 0 h 211"/>
                  <a:gd name="T10" fmla="*/ 102 w 102"/>
                  <a:gd name="T11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211">
                    <a:moveTo>
                      <a:pt x="102" y="211"/>
                    </a:moveTo>
                    <a:lnTo>
                      <a:pt x="50" y="166"/>
                    </a:lnTo>
                    <a:lnTo>
                      <a:pt x="0" y="211"/>
                    </a:lnTo>
                    <a:lnTo>
                      <a:pt x="0" y="0"/>
                    </a:lnTo>
                    <a:lnTo>
                      <a:pt x="102" y="0"/>
                    </a:lnTo>
                    <a:lnTo>
                      <a:pt x="102" y="211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89" name="Freeform 307">
                <a:extLst>
                  <a:ext uri="{FF2B5EF4-FFF2-40B4-BE49-F238E27FC236}">
                    <a16:creationId xmlns:a16="http://schemas.microsoft.com/office/drawing/2014/main" id="{C3BC6450-F82C-4DFC-8994-D3B0B291E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0" y="1404938"/>
                <a:ext cx="1084262" cy="328613"/>
              </a:xfrm>
              <a:custGeom>
                <a:avLst/>
                <a:gdLst>
                  <a:gd name="T0" fmla="*/ 250 w 288"/>
                  <a:gd name="T1" fmla="*/ 47 h 87"/>
                  <a:gd name="T2" fmla="*/ 250 w 288"/>
                  <a:gd name="T3" fmla="*/ 40 h 87"/>
                  <a:gd name="T4" fmla="*/ 288 w 288"/>
                  <a:gd name="T5" fmla="*/ 0 h 87"/>
                  <a:gd name="T6" fmla="*/ 286 w 288"/>
                  <a:gd name="T7" fmla="*/ 0 h 87"/>
                  <a:gd name="T8" fmla="*/ 41 w 288"/>
                  <a:gd name="T9" fmla="*/ 0 h 87"/>
                  <a:gd name="T10" fmla="*/ 0 w 288"/>
                  <a:gd name="T11" fmla="*/ 40 h 87"/>
                  <a:gd name="T12" fmla="*/ 0 w 288"/>
                  <a:gd name="T13" fmla="*/ 47 h 87"/>
                  <a:gd name="T14" fmla="*/ 41 w 288"/>
                  <a:gd name="T15" fmla="*/ 87 h 87"/>
                  <a:gd name="T16" fmla="*/ 286 w 288"/>
                  <a:gd name="T17" fmla="*/ 87 h 87"/>
                  <a:gd name="T18" fmla="*/ 288 w 288"/>
                  <a:gd name="T19" fmla="*/ 87 h 87"/>
                  <a:gd name="T20" fmla="*/ 250 w 288"/>
                  <a:gd name="T21" fmla="*/ 4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8" h="87">
                    <a:moveTo>
                      <a:pt x="250" y="47"/>
                    </a:moveTo>
                    <a:cubicBezTo>
                      <a:pt x="250" y="40"/>
                      <a:pt x="250" y="40"/>
                      <a:pt x="250" y="40"/>
                    </a:cubicBezTo>
                    <a:cubicBezTo>
                      <a:pt x="250" y="19"/>
                      <a:pt x="267" y="1"/>
                      <a:pt x="288" y="0"/>
                    </a:cubicBezTo>
                    <a:cubicBezTo>
                      <a:pt x="288" y="0"/>
                      <a:pt x="287" y="0"/>
                      <a:pt x="286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69"/>
                      <a:pt x="18" y="87"/>
                      <a:pt x="41" y="87"/>
                    </a:cubicBezTo>
                    <a:cubicBezTo>
                      <a:pt x="286" y="87"/>
                      <a:pt x="286" y="87"/>
                      <a:pt x="286" y="87"/>
                    </a:cubicBezTo>
                    <a:cubicBezTo>
                      <a:pt x="287" y="87"/>
                      <a:pt x="288" y="87"/>
                      <a:pt x="288" y="87"/>
                    </a:cubicBezTo>
                    <a:cubicBezTo>
                      <a:pt x="267" y="86"/>
                      <a:pt x="250" y="68"/>
                      <a:pt x="250" y="47"/>
                    </a:cubicBezTo>
                    <a:close/>
                  </a:path>
                </a:pathLst>
              </a:custGeom>
              <a:solidFill>
                <a:srgbClr val="8784C7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90" name="Freeform 308">
                <a:extLst>
                  <a:ext uri="{FF2B5EF4-FFF2-40B4-BE49-F238E27FC236}">
                    <a16:creationId xmlns:a16="http://schemas.microsoft.com/office/drawing/2014/main" id="{F6372C2D-2363-488E-93D2-28C5E2444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8513" y="1454150"/>
                <a:ext cx="962025" cy="25400"/>
              </a:xfrm>
              <a:custGeom>
                <a:avLst/>
                <a:gdLst>
                  <a:gd name="T0" fmla="*/ 4 w 256"/>
                  <a:gd name="T1" fmla="*/ 7 h 7"/>
                  <a:gd name="T2" fmla="*/ 253 w 256"/>
                  <a:gd name="T3" fmla="*/ 7 h 7"/>
                  <a:gd name="T4" fmla="*/ 256 w 256"/>
                  <a:gd name="T5" fmla="*/ 3 h 7"/>
                  <a:gd name="T6" fmla="*/ 253 w 256"/>
                  <a:gd name="T7" fmla="*/ 0 h 7"/>
                  <a:gd name="T8" fmla="*/ 4 w 256"/>
                  <a:gd name="T9" fmla="*/ 0 h 7"/>
                  <a:gd name="T10" fmla="*/ 0 w 256"/>
                  <a:gd name="T11" fmla="*/ 3 h 7"/>
                  <a:gd name="T12" fmla="*/ 4 w 256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" h="7">
                    <a:moveTo>
                      <a:pt x="4" y="7"/>
                    </a:moveTo>
                    <a:cubicBezTo>
                      <a:pt x="253" y="7"/>
                      <a:pt x="253" y="7"/>
                      <a:pt x="253" y="7"/>
                    </a:cubicBezTo>
                    <a:cubicBezTo>
                      <a:pt x="255" y="7"/>
                      <a:pt x="256" y="5"/>
                      <a:pt x="256" y="3"/>
                    </a:cubicBezTo>
                    <a:cubicBezTo>
                      <a:pt x="256" y="1"/>
                      <a:pt x="255" y="0"/>
                      <a:pt x="25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91" name="Freeform 309">
                <a:extLst>
                  <a:ext uri="{FF2B5EF4-FFF2-40B4-BE49-F238E27FC236}">
                    <a16:creationId xmlns:a16="http://schemas.microsoft.com/office/drawing/2014/main" id="{BA4B2B58-EE15-4B0A-9393-0DA650047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8513" y="1506538"/>
                <a:ext cx="944562" cy="22225"/>
              </a:xfrm>
              <a:custGeom>
                <a:avLst/>
                <a:gdLst>
                  <a:gd name="T0" fmla="*/ 4 w 251"/>
                  <a:gd name="T1" fmla="*/ 6 h 6"/>
                  <a:gd name="T2" fmla="*/ 247 w 251"/>
                  <a:gd name="T3" fmla="*/ 6 h 6"/>
                  <a:gd name="T4" fmla="*/ 251 w 251"/>
                  <a:gd name="T5" fmla="*/ 3 h 6"/>
                  <a:gd name="T6" fmla="*/ 247 w 251"/>
                  <a:gd name="T7" fmla="*/ 0 h 6"/>
                  <a:gd name="T8" fmla="*/ 4 w 251"/>
                  <a:gd name="T9" fmla="*/ 0 h 6"/>
                  <a:gd name="T10" fmla="*/ 0 w 251"/>
                  <a:gd name="T11" fmla="*/ 3 h 6"/>
                  <a:gd name="T12" fmla="*/ 4 w 251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6">
                    <a:moveTo>
                      <a:pt x="4" y="6"/>
                    </a:moveTo>
                    <a:cubicBezTo>
                      <a:pt x="247" y="6"/>
                      <a:pt x="247" y="6"/>
                      <a:pt x="247" y="6"/>
                    </a:cubicBezTo>
                    <a:cubicBezTo>
                      <a:pt x="249" y="6"/>
                      <a:pt x="251" y="5"/>
                      <a:pt x="251" y="3"/>
                    </a:cubicBezTo>
                    <a:cubicBezTo>
                      <a:pt x="251" y="1"/>
                      <a:pt x="249" y="0"/>
                      <a:pt x="24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92" name="Freeform 310">
                <a:extLst>
                  <a:ext uri="{FF2B5EF4-FFF2-40B4-BE49-F238E27FC236}">
                    <a16:creationId xmlns:a16="http://schemas.microsoft.com/office/drawing/2014/main" id="{DA3E01DC-3A90-4BD7-AB22-1004563E8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8513" y="1555750"/>
                <a:ext cx="936625" cy="26988"/>
              </a:xfrm>
              <a:custGeom>
                <a:avLst/>
                <a:gdLst>
                  <a:gd name="T0" fmla="*/ 4 w 249"/>
                  <a:gd name="T1" fmla="*/ 7 h 7"/>
                  <a:gd name="T2" fmla="*/ 246 w 249"/>
                  <a:gd name="T3" fmla="*/ 7 h 7"/>
                  <a:gd name="T4" fmla="*/ 249 w 249"/>
                  <a:gd name="T5" fmla="*/ 4 h 7"/>
                  <a:gd name="T6" fmla="*/ 246 w 249"/>
                  <a:gd name="T7" fmla="*/ 0 h 7"/>
                  <a:gd name="T8" fmla="*/ 4 w 249"/>
                  <a:gd name="T9" fmla="*/ 0 h 7"/>
                  <a:gd name="T10" fmla="*/ 0 w 249"/>
                  <a:gd name="T11" fmla="*/ 4 h 7"/>
                  <a:gd name="T12" fmla="*/ 4 w 249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9" h="7">
                    <a:moveTo>
                      <a:pt x="4" y="7"/>
                    </a:moveTo>
                    <a:cubicBezTo>
                      <a:pt x="246" y="7"/>
                      <a:pt x="246" y="7"/>
                      <a:pt x="246" y="7"/>
                    </a:cubicBezTo>
                    <a:cubicBezTo>
                      <a:pt x="247" y="7"/>
                      <a:pt x="249" y="5"/>
                      <a:pt x="249" y="4"/>
                    </a:cubicBezTo>
                    <a:cubicBezTo>
                      <a:pt x="249" y="2"/>
                      <a:pt x="247" y="0"/>
                      <a:pt x="2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93" name="Freeform 311">
                <a:extLst>
                  <a:ext uri="{FF2B5EF4-FFF2-40B4-BE49-F238E27FC236}">
                    <a16:creationId xmlns:a16="http://schemas.microsoft.com/office/drawing/2014/main" id="{71B2AE80-4ACE-4096-AEB5-332DCFA0F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8513" y="1608138"/>
                <a:ext cx="939800" cy="22225"/>
              </a:xfrm>
              <a:custGeom>
                <a:avLst/>
                <a:gdLst>
                  <a:gd name="T0" fmla="*/ 4 w 250"/>
                  <a:gd name="T1" fmla="*/ 6 h 6"/>
                  <a:gd name="T2" fmla="*/ 247 w 250"/>
                  <a:gd name="T3" fmla="*/ 6 h 6"/>
                  <a:gd name="T4" fmla="*/ 250 w 250"/>
                  <a:gd name="T5" fmla="*/ 3 h 6"/>
                  <a:gd name="T6" fmla="*/ 247 w 250"/>
                  <a:gd name="T7" fmla="*/ 0 h 6"/>
                  <a:gd name="T8" fmla="*/ 4 w 250"/>
                  <a:gd name="T9" fmla="*/ 0 h 6"/>
                  <a:gd name="T10" fmla="*/ 0 w 250"/>
                  <a:gd name="T11" fmla="*/ 3 h 6"/>
                  <a:gd name="T12" fmla="*/ 4 w 250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6">
                    <a:moveTo>
                      <a:pt x="4" y="6"/>
                    </a:moveTo>
                    <a:cubicBezTo>
                      <a:pt x="247" y="6"/>
                      <a:pt x="247" y="6"/>
                      <a:pt x="247" y="6"/>
                    </a:cubicBezTo>
                    <a:cubicBezTo>
                      <a:pt x="249" y="6"/>
                      <a:pt x="250" y="5"/>
                      <a:pt x="250" y="3"/>
                    </a:cubicBezTo>
                    <a:cubicBezTo>
                      <a:pt x="250" y="1"/>
                      <a:pt x="249" y="0"/>
                      <a:pt x="24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94" name="Freeform 312">
                <a:extLst>
                  <a:ext uri="{FF2B5EF4-FFF2-40B4-BE49-F238E27FC236}">
                    <a16:creationId xmlns:a16="http://schemas.microsoft.com/office/drawing/2014/main" id="{89256272-4F81-4784-B1CF-4283F4623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8513" y="1657350"/>
                <a:ext cx="962025" cy="26988"/>
              </a:xfrm>
              <a:custGeom>
                <a:avLst/>
                <a:gdLst>
                  <a:gd name="T0" fmla="*/ 4 w 256"/>
                  <a:gd name="T1" fmla="*/ 7 h 7"/>
                  <a:gd name="T2" fmla="*/ 253 w 256"/>
                  <a:gd name="T3" fmla="*/ 7 h 7"/>
                  <a:gd name="T4" fmla="*/ 256 w 256"/>
                  <a:gd name="T5" fmla="*/ 4 h 7"/>
                  <a:gd name="T6" fmla="*/ 253 w 256"/>
                  <a:gd name="T7" fmla="*/ 0 h 7"/>
                  <a:gd name="T8" fmla="*/ 4 w 256"/>
                  <a:gd name="T9" fmla="*/ 0 h 7"/>
                  <a:gd name="T10" fmla="*/ 0 w 256"/>
                  <a:gd name="T11" fmla="*/ 4 h 7"/>
                  <a:gd name="T12" fmla="*/ 4 w 256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" h="7">
                    <a:moveTo>
                      <a:pt x="4" y="7"/>
                    </a:moveTo>
                    <a:cubicBezTo>
                      <a:pt x="253" y="7"/>
                      <a:pt x="253" y="7"/>
                      <a:pt x="253" y="7"/>
                    </a:cubicBezTo>
                    <a:cubicBezTo>
                      <a:pt x="255" y="7"/>
                      <a:pt x="256" y="6"/>
                      <a:pt x="256" y="4"/>
                    </a:cubicBezTo>
                    <a:cubicBezTo>
                      <a:pt x="256" y="2"/>
                      <a:pt x="255" y="0"/>
                      <a:pt x="25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95" name="Freeform 313">
                <a:extLst>
                  <a:ext uri="{FF2B5EF4-FFF2-40B4-BE49-F238E27FC236}">
                    <a16:creationId xmlns:a16="http://schemas.microsoft.com/office/drawing/2014/main" id="{30445680-4CF4-4D62-8AD2-62DD1EDDE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4700" y="1385888"/>
                <a:ext cx="1114425" cy="365125"/>
              </a:xfrm>
              <a:custGeom>
                <a:avLst/>
                <a:gdLst>
                  <a:gd name="T0" fmla="*/ 291 w 296"/>
                  <a:gd name="T1" fmla="*/ 87 h 97"/>
                  <a:gd name="T2" fmla="*/ 46 w 296"/>
                  <a:gd name="T3" fmla="*/ 87 h 97"/>
                  <a:gd name="T4" fmla="*/ 21 w 296"/>
                  <a:gd name="T5" fmla="*/ 77 h 97"/>
                  <a:gd name="T6" fmla="*/ 10 w 296"/>
                  <a:gd name="T7" fmla="*/ 52 h 97"/>
                  <a:gd name="T8" fmla="*/ 10 w 296"/>
                  <a:gd name="T9" fmla="*/ 45 h 97"/>
                  <a:gd name="T10" fmla="*/ 21 w 296"/>
                  <a:gd name="T11" fmla="*/ 20 h 97"/>
                  <a:gd name="T12" fmla="*/ 46 w 296"/>
                  <a:gd name="T13" fmla="*/ 10 h 97"/>
                  <a:gd name="T14" fmla="*/ 291 w 296"/>
                  <a:gd name="T15" fmla="*/ 10 h 97"/>
                  <a:gd name="T16" fmla="*/ 296 w 296"/>
                  <a:gd name="T17" fmla="*/ 5 h 97"/>
                  <a:gd name="T18" fmla="*/ 291 w 296"/>
                  <a:gd name="T19" fmla="*/ 0 h 97"/>
                  <a:gd name="T20" fmla="*/ 46 w 296"/>
                  <a:gd name="T21" fmla="*/ 0 h 97"/>
                  <a:gd name="T22" fmla="*/ 0 w 296"/>
                  <a:gd name="T23" fmla="*/ 45 h 97"/>
                  <a:gd name="T24" fmla="*/ 0 w 296"/>
                  <a:gd name="T25" fmla="*/ 52 h 97"/>
                  <a:gd name="T26" fmla="*/ 46 w 296"/>
                  <a:gd name="T27" fmla="*/ 97 h 97"/>
                  <a:gd name="T28" fmla="*/ 291 w 296"/>
                  <a:gd name="T29" fmla="*/ 97 h 97"/>
                  <a:gd name="T30" fmla="*/ 296 w 296"/>
                  <a:gd name="T31" fmla="*/ 92 h 97"/>
                  <a:gd name="T32" fmla="*/ 291 w 296"/>
                  <a:gd name="T33" fmla="*/ 8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6" h="97">
                    <a:moveTo>
                      <a:pt x="291" y="87"/>
                    </a:moveTo>
                    <a:cubicBezTo>
                      <a:pt x="46" y="87"/>
                      <a:pt x="46" y="87"/>
                      <a:pt x="46" y="87"/>
                    </a:cubicBezTo>
                    <a:cubicBezTo>
                      <a:pt x="36" y="87"/>
                      <a:pt x="27" y="83"/>
                      <a:pt x="21" y="77"/>
                    </a:cubicBezTo>
                    <a:cubicBezTo>
                      <a:pt x="14" y="70"/>
                      <a:pt x="10" y="61"/>
                      <a:pt x="10" y="52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36"/>
                      <a:pt x="14" y="27"/>
                      <a:pt x="21" y="20"/>
                    </a:cubicBezTo>
                    <a:cubicBezTo>
                      <a:pt x="27" y="14"/>
                      <a:pt x="36" y="10"/>
                      <a:pt x="46" y="10"/>
                    </a:cubicBezTo>
                    <a:cubicBezTo>
                      <a:pt x="291" y="10"/>
                      <a:pt x="291" y="10"/>
                      <a:pt x="291" y="10"/>
                    </a:cubicBezTo>
                    <a:cubicBezTo>
                      <a:pt x="294" y="10"/>
                      <a:pt x="296" y="8"/>
                      <a:pt x="296" y="5"/>
                    </a:cubicBezTo>
                    <a:cubicBezTo>
                      <a:pt x="296" y="2"/>
                      <a:pt x="294" y="0"/>
                      <a:pt x="29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21" y="0"/>
                      <a:pt x="0" y="20"/>
                      <a:pt x="0" y="45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77"/>
                      <a:pt x="21" y="97"/>
                      <a:pt x="46" y="97"/>
                    </a:cubicBezTo>
                    <a:cubicBezTo>
                      <a:pt x="291" y="97"/>
                      <a:pt x="291" y="97"/>
                      <a:pt x="291" y="97"/>
                    </a:cubicBezTo>
                    <a:cubicBezTo>
                      <a:pt x="294" y="97"/>
                      <a:pt x="296" y="95"/>
                      <a:pt x="296" y="92"/>
                    </a:cubicBezTo>
                    <a:cubicBezTo>
                      <a:pt x="296" y="89"/>
                      <a:pt x="294" y="87"/>
                      <a:pt x="291" y="87"/>
                    </a:cubicBezTo>
                    <a:close/>
                  </a:path>
                </a:pathLst>
              </a:custGeom>
              <a:solidFill>
                <a:srgbClr val="8784C7">
                  <a:lumMod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96" name="Freeform 314">
                <a:extLst>
                  <a:ext uri="{FF2B5EF4-FFF2-40B4-BE49-F238E27FC236}">
                    <a16:creationId xmlns:a16="http://schemas.microsoft.com/office/drawing/2014/main" id="{9CA3A3FA-7E02-4FB3-906E-EB132BDF8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750" y="1028700"/>
                <a:ext cx="1082675" cy="327025"/>
              </a:xfrm>
              <a:custGeom>
                <a:avLst/>
                <a:gdLst>
                  <a:gd name="T0" fmla="*/ 38 w 288"/>
                  <a:gd name="T1" fmla="*/ 47 h 87"/>
                  <a:gd name="T2" fmla="*/ 38 w 288"/>
                  <a:gd name="T3" fmla="*/ 40 h 87"/>
                  <a:gd name="T4" fmla="*/ 0 w 288"/>
                  <a:gd name="T5" fmla="*/ 0 h 87"/>
                  <a:gd name="T6" fmla="*/ 2 w 288"/>
                  <a:gd name="T7" fmla="*/ 0 h 87"/>
                  <a:gd name="T8" fmla="*/ 248 w 288"/>
                  <a:gd name="T9" fmla="*/ 0 h 87"/>
                  <a:gd name="T10" fmla="*/ 288 w 288"/>
                  <a:gd name="T11" fmla="*/ 40 h 87"/>
                  <a:gd name="T12" fmla="*/ 288 w 288"/>
                  <a:gd name="T13" fmla="*/ 47 h 87"/>
                  <a:gd name="T14" fmla="*/ 248 w 288"/>
                  <a:gd name="T15" fmla="*/ 87 h 87"/>
                  <a:gd name="T16" fmla="*/ 2 w 288"/>
                  <a:gd name="T17" fmla="*/ 87 h 87"/>
                  <a:gd name="T18" fmla="*/ 0 w 288"/>
                  <a:gd name="T19" fmla="*/ 87 h 87"/>
                  <a:gd name="T20" fmla="*/ 38 w 288"/>
                  <a:gd name="T21" fmla="*/ 4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8" h="87">
                    <a:moveTo>
                      <a:pt x="38" y="47"/>
                    </a:move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19"/>
                      <a:pt x="2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48" y="0"/>
                      <a:pt x="248" y="0"/>
                      <a:pt x="248" y="0"/>
                    </a:cubicBezTo>
                    <a:cubicBezTo>
                      <a:pt x="270" y="0"/>
                      <a:pt x="288" y="18"/>
                      <a:pt x="288" y="40"/>
                    </a:cubicBezTo>
                    <a:cubicBezTo>
                      <a:pt x="288" y="47"/>
                      <a:pt x="288" y="47"/>
                      <a:pt x="288" y="47"/>
                    </a:cubicBezTo>
                    <a:cubicBezTo>
                      <a:pt x="288" y="69"/>
                      <a:pt x="270" y="87"/>
                      <a:pt x="248" y="87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1" y="87"/>
                      <a:pt x="1" y="87"/>
                      <a:pt x="0" y="87"/>
                    </a:cubicBezTo>
                    <a:cubicBezTo>
                      <a:pt x="21" y="86"/>
                      <a:pt x="38" y="68"/>
                      <a:pt x="38" y="47"/>
                    </a:cubicBezTo>
                    <a:close/>
                  </a:path>
                </a:pathLst>
              </a:custGeom>
              <a:solidFill>
                <a:srgbClr val="8784C7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97" name="Freeform 315">
                <a:extLst>
                  <a:ext uri="{FF2B5EF4-FFF2-40B4-BE49-F238E27FC236}">
                    <a16:creationId xmlns:a16="http://schemas.microsoft.com/office/drawing/2014/main" id="{C489C626-4CA8-4621-82C5-F0B01A895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2638" y="1076325"/>
                <a:ext cx="963612" cy="23813"/>
              </a:xfrm>
              <a:custGeom>
                <a:avLst/>
                <a:gdLst>
                  <a:gd name="T0" fmla="*/ 252 w 256"/>
                  <a:gd name="T1" fmla="*/ 0 h 6"/>
                  <a:gd name="T2" fmla="*/ 3 w 256"/>
                  <a:gd name="T3" fmla="*/ 0 h 6"/>
                  <a:gd name="T4" fmla="*/ 0 w 256"/>
                  <a:gd name="T5" fmla="*/ 3 h 6"/>
                  <a:gd name="T6" fmla="*/ 3 w 256"/>
                  <a:gd name="T7" fmla="*/ 6 h 6"/>
                  <a:gd name="T8" fmla="*/ 252 w 256"/>
                  <a:gd name="T9" fmla="*/ 6 h 6"/>
                  <a:gd name="T10" fmla="*/ 256 w 256"/>
                  <a:gd name="T11" fmla="*/ 3 h 6"/>
                  <a:gd name="T12" fmla="*/ 252 w 25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" h="6">
                    <a:moveTo>
                      <a:pt x="25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252" y="6"/>
                      <a:pt x="252" y="6"/>
                      <a:pt x="252" y="6"/>
                    </a:cubicBezTo>
                    <a:cubicBezTo>
                      <a:pt x="254" y="6"/>
                      <a:pt x="256" y="5"/>
                      <a:pt x="256" y="3"/>
                    </a:cubicBezTo>
                    <a:cubicBezTo>
                      <a:pt x="256" y="1"/>
                      <a:pt x="254" y="0"/>
                      <a:pt x="252" y="0"/>
                    </a:cubicBezTo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98" name="Freeform 316">
                <a:extLst>
                  <a:ext uri="{FF2B5EF4-FFF2-40B4-BE49-F238E27FC236}">
                    <a16:creationId xmlns:a16="http://schemas.microsoft.com/office/drawing/2014/main" id="{6929AB08-D95B-4F35-9E91-C18675338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1688" y="1125538"/>
                <a:ext cx="944562" cy="26988"/>
              </a:xfrm>
              <a:custGeom>
                <a:avLst/>
                <a:gdLst>
                  <a:gd name="T0" fmla="*/ 247 w 251"/>
                  <a:gd name="T1" fmla="*/ 0 h 7"/>
                  <a:gd name="T2" fmla="*/ 4 w 251"/>
                  <a:gd name="T3" fmla="*/ 0 h 7"/>
                  <a:gd name="T4" fmla="*/ 0 w 251"/>
                  <a:gd name="T5" fmla="*/ 4 h 7"/>
                  <a:gd name="T6" fmla="*/ 4 w 251"/>
                  <a:gd name="T7" fmla="*/ 7 h 7"/>
                  <a:gd name="T8" fmla="*/ 247 w 251"/>
                  <a:gd name="T9" fmla="*/ 7 h 7"/>
                  <a:gd name="T10" fmla="*/ 251 w 251"/>
                  <a:gd name="T11" fmla="*/ 4 h 7"/>
                  <a:gd name="T12" fmla="*/ 247 w 251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7">
                    <a:moveTo>
                      <a:pt x="24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247" y="7"/>
                      <a:pt x="247" y="7"/>
                      <a:pt x="247" y="7"/>
                    </a:cubicBezTo>
                    <a:cubicBezTo>
                      <a:pt x="249" y="7"/>
                      <a:pt x="251" y="6"/>
                      <a:pt x="251" y="4"/>
                    </a:cubicBezTo>
                    <a:cubicBezTo>
                      <a:pt x="251" y="2"/>
                      <a:pt x="249" y="0"/>
                      <a:pt x="247" y="0"/>
                    </a:cubicBezTo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499" name="Freeform 317">
                <a:extLst>
                  <a:ext uri="{FF2B5EF4-FFF2-40B4-BE49-F238E27FC236}">
                    <a16:creationId xmlns:a16="http://schemas.microsoft.com/office/drawing/2014/main" id="{42A34A8B-8941-4E5D-9417-7005A9490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625" y="1179513"/>
                <a:ext cx="936625" cy="25400"/>
              </a:xfrm>
              <a:custGeom>
                <a:avLst/>
                <a:gdLst>
                  <a:gd name="T0" fmla="*/ 245 w 249"/>
                  <a:gd name="T1" fmla="*/ 0 h 7"/>
                  <a:gd name="T2" fmla="*/ 4 w 249"/>
                  <a:gd name="T3" fmla="*/ 0 h 7"/>
                  <a:gd name="T4" fmla="*/ 0 w 249"/>
                  <a:gd name="T5" fmla="*/ 3 h 7"/>
                  <a:gd name="T6" fmla="*/ 4 w 249"/>
                  <a:gd name="T7" fmla="*/ 7 h 7"/>
                  <a:gd name="T8" fmla="*/ 245 w 249"/>
                  <a:gd name="T9" fmla="*/ 7 h 7"/>
                  <a:gd name="T10" fmla="*/ 249 w 249"/>
                  <a:gd name="T11" fmla="*/ 3 h 7"/>
                  <a:gd name="T12" fmla="*/ 245 w 249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9" h="7">
                    <a:moveTo>
                      <a:pt x="24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245" y="7"/>
                      <a:pt x="245" y="7"/>
                      <a:pt x="245" y="7"/>
                    </a:cubicBezTo>
                    <a:cubicBezTo>
                      <a:pt x="247" y="7"/>
                      <a:pt x="249" y="5"/>
                      <a:pt x="249" y="3"/>
                    </a:cubicBezTo>
                    <a:cubicBezTo>
                      <a:pt x="249" y="1"/>
                      <a:pt x="247" y="0"/>
                      <a:pt x="245" y="0"/>
                    </a:cubicBezTo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00" name="Freeform 318">
                <a:extLst>
                  <a:ext uri="{FF2B5EF4-FFF2-40B4-BE49-F238E27FC236}">
                    <a16:creationId xmlns:a16="http://schemas.microsoft.com/office/drawing/2014/main" id="{40712C91-3D50-47F1-A8FC-F443EDA6D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863" y="1231900"/>
                <a:ext cx="941387" cy="22225"/>
              </a:xfrm>
              <a:custGeom>
                <a:avLst/>
                <a:gdLst>
                  <a:gd name="T0" fmla="*/ 246 w 250"/>
                  <a:gd name="T1" fmla="*/ 0 h 6"/>
                  <a:gd name="T2" fmla="*/ 3 w 250"/>
                  <a:gd name="T3" fmla="*/ 0 h 6"/>
                  <a:gd name="T4" fmla="*/ 0 w 250"/>
                  <a:gd name="T5" fmla="*/ 3 h 6"/>
                  <a:gd name="T6" fmla="*/ 3 w 250"/>
                  <a:gd name="T7" fmla="*/ 6 h 6"/>
                  <a:gd name="T8" fmla="*/ 246 w 250"/>
                  <a:gd name="T9" fmla="*/ 6 h 6"/>
                  <a:gd name="T10" fmla="*/ 250 w 250"/>
                  <a:gd name="T11" fmla="*/ 3 h 6"/>
                  <a:gd name="T12" fmla="*/ 246 w 25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6">
                    <a:moveTo>
                      <a:pt x="24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246" y="6"/>
                      <a:pt x="246" y="6"/>
                      <a:pt x="246" y="6"/>
                    </a:cubicBezTo>
                    <a:cubicBezTo>
                      <a:pt x="248" y="6"/>
                      <a:pt x="250" y="5"/>
                      <a:pt x="250" y="3"/>
                    </a:cubicBezTo>
                    <a:cubicBezTo>
                      <a:pt x="250" y="1"/>
                      <a:pt x="248" y="0"/>
                      <a:pt x="246" y="0"/>
                    </a:cubicBezTo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01" name="Freeform 319">
                <a:extLst>
                  <a:ext uri="{FF2B5EF4-FFF2-40B4-BE49-F238E27FC236}">
                    <a16:creationId xmlns:a16="http://schemas.microsoft.com/office/drawing/2014/main" id="{95E6EB0B-C9E0-4C58-8209-0BB602C14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2638" y="1281113"/>
                <a:ext cx="963612" cy="25400"/>
              </a:xfrm>
              <a:custGeom>
                <a:avLst/>
                <a:gdLst>
                  <a:gd name="T0" fmla="*/ 252 w 256"/>
                  <a:gd name="T1" fmla="*/ 0 h 7"/>
                  <a:gd name="T2" fmla="*/ 3 w 256"/>
                  <a:gd name="T3" fmla="*/ 0 h 7"/>
                  <a:gd name="T4" fmla="*/ 0 w 256"/>
                  <a:gd name="T5" fmla="*/ 3 h 7"/>
                  <a:gd name="T6" fmla="*/ 3 w 256"/>
                  <a:gd name="T7" fmla="*/ 7 h 7"/>
                  <a:gd name="T8" fmla="*/ 252 w 256"/>
                  <a:gd name="T9" fmla="*/ 7 h 7"/>
                  <a:gd name="T10" fmla="*/ 256 w 256"/>
                  <a:gd name="T11" fmla="*/ 3 h 7"/>
                  <a:gd name="T12" fmla="*/ 252 w 256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" h="7">
                    <a:moveTo>
                      <a:pt x="25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0" y="5"/>
                      <a:pt x="2" y="7"/>
                      <a:pt x="3" y="7"/>
                    </a:cubicBezTo>
                    <a:cubicBezTo>
                      <a:pt x="252" y="7"/>
                      <a:pt x="252" y="7"/>
                      <a:pt x="252" y="7"/>
                    </a:cubicBezTo>
                    <a:cubicBezTo>
                      <a:pt x="254" y="7"/>
                      <a:pt x="256" y="5"/>
                      <a:pt x="256" y="3"/>
                    </a:cubicBezTo>
                    <a:cubicBezTo>
                      <a:pt x="256" y="2"/>
                      <a:pt x="254" y="0"/>
                      <a:pt x="252" y="0"/>
                    </a:cubicBezTo>
                  </a:path>
                </a:pathLst>
              </a:custGeom>
              <a:solidFill>
                <a:srgbClr val="8784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02" name="Freeform 320">
                <a:extLst>
                  <a:ext uri="{FF2B5EF4-FFF2-40B4-BE49-F238E27FC236}">
                    <a16:creationId xmlns:a16="http://schemas.microsoft.com/office/drawing/2014/main" id="{318326B5-ACFA-4F2F-BCF3-3D6ED3BE7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4050" y="1009650"/>
                <a:ext cx="1114425" cy="365125"/>
              </a:xfrm>
              <a:custGeom>
                <a:avLst/>
                <a:gdLst>
                  <a:gd name="T0" fmla="*/ 5 w 296"/>
                  <a:gd name="T1" fmla="*/ 97 h 97"/>
                  <a:gd name="T2" fmla="*/ 251 w 296"/>
                  <a:gd name="T3" fmla="*/ 97 h 97"/>
                  <a:gd name="T4" fmla="*/ 296 w 296"/>
                  <a:gd name="T5" fmla="*/ 52 h 97"/>
                  <a:gd name="T6" fmla="*/ 296 w 296"/>
                  <a:gd name="T7" fmla="*/ 45 h 97"/>
                  <a:gd name="T8" fmla="*/ 251 w 296"/>
                  <a:gd name="T9" fmla="*/ 0 h 97"/>
                  <a:gd name="T10" fmla="*/ 5 w 296"/>
                  <a:gd name="T11" fmla="*/ 0 h 97"/>
                  <a:gd name="T12" fmla="*/ 0 w 296"/>
                  <a:gd name="T13" fmla="*/ 5 h 97"/>
                  <a:gd name="T14" fmla="*/ 5 w 296"/>
                  <a:gd name="T15" fmla="*/ 10 h 97"/>
                  <a:gd name="T16" fmla="*/ 251 w 296"/>
                  <a:gd name="T17" fmla="*/ 10 h 97"/>
                  <a:gd name="T18" fmla="*/ 275 w 296"/>
                  <a:gd name="T19" fmla="*/ 20 h 97"/>
                  <a:gd name="T20" fmla="*/ 286 w 296"/>
                  <a:gd name="T21" fmla="*/ 45 h 97"/>
                  <a:gd name="T22" fmla="*/ 286 w 296"/>
                  <a:gd name="T23" fmla="*/ 52 h 97"/>
                  <a:gd name="T24" fmla="*/ 275 w 296"/>
                  <a:gd name="T25" fmla="*/ 76 h 97"/>
                  <a:gd name="T26" fmla="*/ 251 w 296"/>
                  <a:gd name="T27" fmla="*/ 87 h 97"/>
                  <a:gd name="T28" fmla="*/ 5 w 296"/>
                  <a:gd name="T29" fmla="*/ 87 h 97"/>
                  <a:gd name="T30" fmla="*/ 0 w 296"/>
                  <a:gd name="T31" fmla="*/ 92 h 97"/>
                  <a:gd name="T32" fmla="*/ 5 w 296"/>
                  <a:gd name="T3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6" h="97">
                    <a:moveTo>
                      <a:pt x="5" y="97"/>
                    </a:moveTo>
                    <a:cubicBezTo>
                      <a:pt x="251" y="97"/>
                      <a:pt x="251" y="97"/>
                      <a:pt x="251" y="97"/>
                    </a:cubicBezTo>
                    <a:cubicBezTo>
                      <a:pt x="276" y="97"/>
                      <a:pt x="296" y="76"/>
                      <a:pt x="296" y="52"/>
                    </a:cubicBezTo>
                    <a:cubicBezTo>
                      <a:pt x="296" y="45"/>
                      <a:pt x="296" y="45"/>
                      <a:pt x="296" y="45"/>
                    </a:cubicBezTo>
                    <a:cubicBezTo>
                      <a:pt x="296" y="20"/>
                      <a:pt x="276" y="0"/>
                      <a:pt x="251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251" y="10"/>
                      <a:pt x="251" y="10"/>
                      <a:pt x="251" y="10"/>
                    </a:cubicBezTo>
                    <a:cubicBezTo>
                      <a:pt x="260" y="10"/>
                      <a:pt x="269" y="14"/>
                      <a:pt x="275" y="20"/>
                    </a:cubicBezTo>
                    <a:cubicBezTo>
                      <a:pt x="282" y="27"/>
                      <a:pt x="286" y="35"/>
                      <a:pt x="286" y="45"/>
                    </a:cubicBezTo>
                    <a:cubicBezTo>
                      <a:pt x="286" y="52"/>
                      <a:pt x="286" y="52"/>
                      <a:pt x="286" y="52"/>
                    </a:cubicBezTo>
                    <a:cubicBezTo>
                      <a:pt x="286" y="61"/>
                      <a:pt x="282" y="70"/>
                      <a:pt x="275" y="76"/>
                    </a:cubicBezTo>
                    <a:cubicBezTo>
                      <a:pt x="269" y="83"/>
                      <a:pt x="260" y="87"/>
                      <a:pt x="251" y="87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2" y="87"/>
                      <a:pt x="0" y="89"/>
                      <a:pt x="0" y="92"/>
                    </a:cubicBezTo>
                    <a:cubicBezTo>
                      <a:pt x="0" y="94"/>
                      <a:pt x="2" y="97"/>
                      <a:pt x="5" y="97"/>
                    </a:cubicBezTo>
                    <a:close/>
                  </a:path>
                </a:pathLst>
              </a:custGeom>
              <a:solidFill>
                <a:srgbClr val="8784C7">
                  <a:lumMod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</p:grpSp>
      </p:grpSp>
      <p:sp>
        <p:nvSpPr>
          <p:cNvPr id="512" name="TextBox 511">
            <a:extLst>
              <a:ext uri="{FF2B5EF4-FFF2-40B4-BE49-F238E27FC236}">
                <a16:creationId xmlns:a16="http://schemas.microsoft.com/office/drawing/2014/main" id="{6324A2AA-6DF2-48B9-835B-686CEB7998D8}"/>
              </a:ext>
            </a:extLst>
          </p:cNvPr>
          <p:cNvSpPr txBox="1"/>
          <p:nvPr/>
        </p:nvSpPr>
        <p:spPr>
          <a:xfrm>
            <a:off x="7695388" y="3001596"/>
            <a:ext cx="2272675" cy="1341393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lv-LV" sz="2400" dirty="0" err="1">
                <a:solidFill>
                  <a:srgbClr val="8784C7"/>
                </a:solidFill>
                <a:latin typeface="Source Sans Pro" charset="0"/>
              </a:rPr>
              <a:t>Cilvēkkapitāls</a:t>
            </a:r>
            <a:endParaRPr lang="en-US" sz="2400" dirty="0">
              <a:solidFill>
                <a:srgbClr val="8784C7"/>
              </a:solidFill>
              <a:latin typeface="Source Sans Pro" charset="0"/>
            </a:endParaRP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lv-LV" sz="1400" dirty="0">
                <a:solidFill>
                  <a:prstClr val="black"/>
                </a:solidFill>
                <a:latin typeface="Source Sans Pro" charset="0"/>
              </a:rPr>
              <a:t>Sasniegt vismaz 8000 zinātniekus. Īpaši atbalstīt jauno zinātnieku ataudzi (doktorantūru)</a:t>
            </a:r>
            <a:r>
              <a:rPr lang="en-US" sz="1400" dirty="0">
                <a:solidFill>
                  <a:prstClr val="black"/>
                </a:solidFill>
                <a:latin typeface="Source Sans Pro" charset="0"/>
              </a:rPr>
              <a:t> </a:t>
            </a:r>
          </a:p>
        </p:txBody>
      </p:sp>
      <p:cxnSp>
        <p:nvCxnSpPr>
          <p:cNvPr id="513" name="Elbow Connector 255">
            <a:extLst>
              <a:ext uri="{FF2B5EF4-FFF2-40B4-BE49-F238E27FC236}">
                <a16:creationId xmlns:a16="http://schemas.microsoft.com/office/drawing/2014/main" id="{518339CF-7135-481B-AC15-B6B9C91891BB}"/>
              </a:ext>
            </a:extLst>
          </p:cNvPr>
          <p:cNvCxnSpPr>
            <a:stCxn id="524" idx="3"/>
            <a:endCxn id="322" idx="12"/>
          </p:cNvCxnSpPr>
          <p:nvPr/>
        </p:nvCxnSpPr>
        <p:spPr>
          <a:xfrm flipH="1" flipV="1">
            <a:off x="6167531" y="4802013"/>
            <a:ext cx="3701720" cy="761241"/>
          </a:xfrm>
          <a:prstGeom prst="bentConnector3">
            <a:avLst>
              <a:gd name="adj1" fmla="val -28466"/>
            </a:avLst>
          </a:prstGeom>
          <a:noFill/>
          <a:ln w="12700" cap="flat" cmpd="sng" algn="ctr">
            <a:solidFill>
              <a:srgbClr val="5D739A"/>
            </a:solidFill>
            <a:prstDash val="solid"/>
            <a:miter lim="800000"/>
          </a:ln>
          <a:effectLst/>
        </p:spPr>
      </p:cxnSp>
      <p:sp>
        <p:nvSpPr>
          <p:cNvPr id="514" name="TextBox 513">
            <a:extLst>
              <a:ext uri="{FF2B5EF4-FFF2-40B4-BE49-F238E27FC236}">
                <a16:creationId xmlns:a16="http://schemas.microsoft.com/office/drawing/2014/main" id="{5E839E27-195A-4CCB-BECA-E05F31660CC9}"/>
              </a:ext>
            </a:extLst>
          </p:cNvPr>
          <p:cNvSpPr txBox="1"/>
          <p:nvPr/>
        </p:nvSpPr>
        <p:spPr>
          <a:xfrm>
            <a:off x="7249295" y="4739860"/>
            <a:ext cx="2272675" cy="1867691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lv-LV" sz="2400" dirty="0">
                <a:solidFill>
                  <a:srgbClr val="5D739A"/>
                </a:solidFill>
                <a:latin typeface="Source Sans Pro" charset="0"/>
              </a:rPr>
              <a:t>Starptautiskā konkurētspēja</a:t>
            </a:r>
            <a:endParaRPr lang="en-US" sz="2400" dirty="0">
              <a:solidFill>
                <a:srgbClr val="5D739A"/>
              </a:solidFill>
              <a:latin typeface="Source Sans Pro" charset="0"/>
            </a:endParaRP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lv-LV" sz="1400" dirty="0">
                <a:solidFill>
                  <a:prstClr val="black"/>
                </a:solidFill>
                <a:latin typeface="Source Sans Pro" charset="0"/>
              </a:rPr>
              <a:t>Vismaz 180 </a:t>
            </a:r>
            <a:r>
              <a:rPr lang="lv-LV" sz="1400" dirty="0" err="1">
                <a:solidFill>
                  <a:prstClr val="black"/>
                </a:solidFill>
                <a:latin typeface="Source Sans Pro" charset="0"/>
              </a:rPr>
              <a:t>milj</a:t>
            </a:r>
            <a:r>
              <a:rPr lang="lv-LV" sz="1400" dirty="0">
                <a:solidFill>
                  <a:prstClr val="black"/>
                </a:solidFill>
                <a:latin typeface="Source Sans Pro" charset="0"/>
              </a:rPr>
              <a:t>, eiro Apvārsnis Eiropa finansējums. Pilnvērtīga integrācija Eiropas pētniecības telpā</a:t>
            </a:r>
            <a:endParaRPr lang="en-US" sz="1400" dirty="0">
              <a:solidFill>
                <a:prstClr val="black"/>
              </a:solidFill>
              <a:latin typeface="Source Sans Pro" charset="0"/>
            </a:endParaRPr>
          </a:p>
        </p:txBody>
      </p:sp>
      <p:sp>
        <p:nvSpPr>
          <p:cNvPr id="515" name="Freeform 455">
            <a:extLst>
              <a:ext uri="{FF2B5EF4-FFF2-40B4-BE49-F238E27FC236}">
                <a16:creationId xmlns:a16="http://schemas.microsoft.com/office/drawing/2014/main" id="{4869FA73-62B5-42FF-94CE-04150D02E45A}"/>
              </a:ext>
            </a:extLst>
          </p:cNvPr>
          <p:cNvSpPr>
            <a:spLocks/>
          </p:cNvSpPr>
          <p:nvPr/>
        </p:nvSpPr>
        <p:spPr bwMode="auto">
          <a:xfrm>
            <a:off x="7693487" y="2482485"/>
            <a:ext cx="219075" cy="104775"/>
          </a:xfrm>
          <a:custGeom>
            <a:avLst/>
            <a:gdLst>
              <a:gd name="T0" fmla="*/ 138 w 138"/>
              <a:gd name="T1" fmla="*/ 0 h 66"/>
              <a:gd name="T2" fmla="*/ 43 w 138"/>
              <a:gd name="T3" fmla="*/ 0 h 66"/>
              <a:gd name="T4" fmla="*/ 0 w 138"/>
              <a:gd name="T5" fmla="*/ 66 h 66"/>
              <a:gd name="T6" fmla="*/ 95 w 138"/>
              <a:gd name="T7" fmla="*/ 66 h 66"/>
              <a:gd name="T8" fmla="*/ 138 w 138"/>
              <a:gd name="T9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" h="66">
                <a:moveTo>
                  <a:pt x="138" y="0"/>
                </a:moveTo>
                <a:lnTo>
                  <a:pt x="43" y="0"/>
                </a:lnTo>
                <a:lnTo>
                  <a:pt x="0" y="66"/>
                </a:lnTo>
                <a:lnTo>
                  <a:pt x="95" y="66"/>
                </a:lnTo>
                <a:lnTo>
                  <a:pt x="13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Source Sans Pro" charset="0"/>
            </a:endParaRPr>
          </a:p>
        </p:txBody>
      </p:sp>
      <p:sp>
        <p:nvSpPr>
          <p:cNvPr id="516" name="Freeform 456">
            <a:extLst>
              <a:ext uri="{FF2B5EF4-FFF2-40B4-BE49-F238E27FC236}">
                <a16:creationId xmlns:a16="http://schemas.microsoft.com/office/drawing/2014/main" id="{61CCC753-C8A3-440A-B097-8976E4C1340A}"/>
              </a:ext>
            </a:extLst>
          </p:cNvPr>
          <p:cNvSpPr>
            <a:spLocks/>
          </p:cNvSpPr>
          <p:nvPr/>
        </p:nvSpPr>
        <p:spPr bwMode="auto">
          <a:xfrm>
            <a:off x="7693487" y="2482485"/>
            <a:ext cx="219075" cy="104775"/>
          </a:xfrm>
          <a:custGeom>
            <a:avLst/>
            <a:gdLst>
              <a:gd name="T0" fmla="*/ 138 w 138"/>
              <a:gd name="T1" fmla="*/ 0 h 66"/>
              <a:gd name="T2" fmla="*/ 43 w 138"/>
              <a:gd name="T3" fmla="*/ 0 h 66"/>
              <a:gd name="T4" fmla="*/ 0 w 138"/>
              <a:gd name="T5" fmla="*/ 66 h 66"/>
              <a:gd name="T6" fmla="*/ 95 w 138"/>
              <a:gd name="T7" fmla="*/ 66 h 66"/>
              <a:gd name="T8" fmla="*/ 138 w 138"/>
              <a:gd name="T9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" h="66">
                <a:moveTo>
                  <a:pt x="138" y="0"/>
                </a:moveTo>
                <a:lnTo>
                  <a:pt x="43" y="0"/>
                </a:lnTo>
                <a:lnTo>
                  <a:pt x="0" y="66"/>
                </a:lnTo>
                <a:lnTo>
                  <a:pt x="95" y="66"/>
                </a:lnTo>
                <a:lnTo>
                  <a:pt x="13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Source Sans Pro" charset="0"/>
            </a:endParaRPr>
          </a:p>
        </p:txBody>
      </p:sp>
      <p:grpSp>
        <p:nvGrpSpPr>
          <p:cNvPr id="517" name="Group 259">
            <a:extLst>
              <a:ext uri="{FF2B5EF4-FFF2-40B4-BE49-F238E27FC236}">
                <a16:creationId xmlns:a16="http://schemas.microsoft.com/office/drawing/2014/main" id="{6E0714FC-3A13-4988-84AF-192FF57FB5EE}"/>
              </a:ext>
            </a:extLst>
          </p:cNvPr>
          <p:cNvGrpSpPr/>
          <p:nvPr/>
        </p:nvGrpSpPr>
        <p:grpSpPr>
          <a:xfrm>
            <a:off x="9869251" y="4823946"/>
            <a:ext cx="1684152" cy="1707740"/>
            <a:chOff x="9571509" y="4216247"/>
            <a:chExt cx="1684152" cy="1707740"/>
          </a:xfrm>
        </p:grpSpPr>
        <p:grpSp>
          <p:nvGrpSpPr>
            <p:cNvPr id="518" name="Group 413">
              <a:extLst>
                <a:ext uri="{FF2B5EF4-FFF2-40B4-BE49-F238E27FC236}">
                  <a16:creationId xmlns:a16="http://schemas.microsoft.com/office/drawing/2014/main" id="{3FA0796A-99A0-49BE-97CA-3D3FBCAE795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571509" y="4880399"/>
              <a:ext cx="825121" cy="1043588"/>
              <a:chOff x="3381" y="1582"/>
              <a:chExt cx="914" cy="1156"/>
            </a:xfrm>
          </p:grpSpPr>
          <p:sp>
            <p:nvSpPr>
              <p:cNvPr id="524" name="Freeform 414">
                <a:extLst>
                  <a:ext uri="{FF2B5EF4-FFF2-40B4-BE49-F238E27FC236}">
                    <a16:creationId xmlns:a16="http://schemas.microsoft.com/office/drawing/2014/main" id="{0229A98A-6B08-47E0-ADAF-FF050511F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" y="1582"/>
                <a:ext cx="914" cy="1156"/>
              </a:xfrm>
              <a:custGeom>
                <a:avLst/>
                <a:gdLst>
                  <a:gd name="T0" fmla="*/ 348 w 384"/>
                  <a:gd name="T1" fmla="*/ 486 h 486"/>
                  <a:gd name="T2" fmla="*/ 36 w 384"/>
                  <a:gd name="T3" fmla="*/ 486 h 486"/>
                  <a:gd name="T4" fmla="*/ 0 w 384"/>
                  <a:gd name="T5" fmla="*/ 450 h 486"/>
                  <a:gd name="T6" fmla="*/ 0 w 384"/>
                  <a:gd name="T7" fmla="*/ 35 h 486"/>
                  <a:gd name="T8" fmla="*/ 36 w 384"/>
                  <a:gd name="T9" fmla="*/ 0 h 486"/>
                  <a:gd name="T10" fmla="*/ 348 w 384"/>
                  <a:gd name="T11" fmla="*/ 0 h 486"/>
                  <a:gd name="T12" fmla="*/ 384 w 384"/>
                  <a:gd name="T13" fmla="*/ 35 h 486"/>
                  <a:gd name="T14" fmla="*/ 384 w 384"/>
                  <a:gd name="T15" fmla="*/ 450 h 486"/>
                  <a:gd name="T16" fmla="*/ 348 w 384"/>
                  <a:gd name="T17" fmla="*/ 486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4" h="486">
                    <a:moveTo>
                      <a:pt x="348" y="486"/>
                    </a:moveTo>
                    <a:cubicBezTo>
                      <a:pt x="36" y="486"/>
                      <a:pt x="36" y="486"/>
                      <a:pt x="36" y="486"/>
                    </a:cubicBezTo>
                    <a:cubicBezTo>
                      <a:pt x="16" y="486"/>
                      <a:pt x="0" y="470"/>
                      <a:pt x="0" y="45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68" y="0"/>
                      <a:pt x="384" y="16"/>
                      <a:pt x="384" y="35"/>
                    </a:cubicBezTo>
                    <a:cubicBezTo>
                      <a:pt x="384" y="450"/>
                      <a:pt x="384" y="450"/>
                      <a:pt x="384" y="450"/>
                    </a:cubicBezTo>
                    <a:cubicBezTo>
                      <a:pt x="384" y="470"/>
                      <a:pt x="368" y="486"/>
                      <a:pt x="348" y="486"/>
                    </a:cubicBezTo>
                    <a:close/>
                  </a:path>
                </a:pathLst>
              </a:custGeom>
              <a:solidFill>
                <a:srgbClr val="5D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25" name="Freeform 415">
                <a:extLst>
                  <a:ext uri="{FF2B5EF4-FFF2-40B4-BE49-F238E27FC236}">
                    <a16:creationId xmlns:a16="http://schemas.microsoft.com/office/drawing/2014/main" id="{EBCC68B7-1AC6-4C6F-AC54-04D44F923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1711"/>
                <a:ext cx="681" cy="259"/>
              </a:xfrm>
              <a:custGeom>
                <a:avLst/>
                <a:gdLst>
                  <a:gd name="T0" fmla="*/ 271 w 286"/>
                  <a:gd name="T1" fmla="*/ 109 h 109"/>
                  <a:gd name="T2" fmla="*/ 15 w 286"/>
                  <a:gd name="T3" fmla="*/ 109 h 109"/>
                  <a:gd name="T4" fmla="*/ 0 w 286"/>
                  <a:gd name="T5" fmla="*/ 95 h 109"/>
                  <a:gd name="T6" fmla="*/ 0 w 286"/>
                  <a:gd name="T7" fmla="*/ 15 h 109"/>
                  <a:gd name="T8" fmla="*/ 15 w 286"/>
                  <a:gd name="T9" fmla="*/ 0 h 109"/>
                  <a:gd name="T10" fmla="*/ 271 w 286"/>
                  <a:gd name="T11" fmla="*/ 0 h 109"/>
                  <a:gd name="T12" fmla="*/ 286 w 286"/>
                  <a:gd name="T13" fmla="*/ 15 h 109"/>
                  <a:gd name="T14" fmla="*/ 286 w 286"/>
                  <a:gd name="T15" fmla="*/ 95 h 109"/>
                  <a:gd name="T16" fmla="*/ 271 w 286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6" h="109">
                    <a:moveTo>
                      <a:pt x="271" y="109"/>
                    </a:moveTo>
                    <a:cubicBezTo>
                      <a:pt x="15" y="109"/>
                      <a:pt x="15" y="109"/>
                      <a:pt x="15" y="109"/>
                    </a:cubicBezTo>
                    <a:cubicBezTo>
                      <a:pt x="7" y="109"/>
                      <a:pt x="0" y="103"/>
                      <a:pt x="0" y="9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71" y="0"/>
                      <a:pt x="271" y="0"/>
                      <a:pt x="271" y="0"/>
                    </a:cubicBezTo>
                    <a:cubicBezTo>
                      <a:pt x="279" y="0"/>
                      <a:pt x="286" y="7"/>
                      <a:pt x="286" y="15"/>
                    </a:cubicBezTo>
                    <a:cubicBezTo>
                      <a:pt x="286" y="95"/>
                      <a:pt x="286" y="95"/>
                      <a:pt x="286" y="95"/>
                    </a:cubicBezTo>
                    <a:cubicBezTo>
                      <a:pt x="286" y="103"/>
                      <a:pt x="279" y="109"/>
                      <a:pt x="271" y="1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988" cap="flat">
                <a:solidFill>
                  <a:srgbClr val="5D739A">
                    <a:lumMod val="75000"/>
                  </a:srgb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D739A">
                        <a:lumMod val="75000"/>
                      </a:srgbClr>
                    </a:solidFill>
                    <a:effectLst/>
                    <a:uLnTx/>
                    <a:uFillTx/>
                    <a:latin typeface="Source Sans Pro" charset="0"/>
                  </a:rPr>
                  <a:t>3x4</a:t>
                </a:r>
              </a:p>
            </p:txBody>
          </p:sp>
          <p:sp>
            <p:nvSpPr>
              <p:cNvPr id="526" name="Freeform 416">
                <a:extLst>
                  <a:ext uri="{FF2B5EF4-FFF2-40B4-BE49-F238E27FC236}">
                    <a16:creationId xmlns:a16="http://schemas.microsoft.com/office/drawing/2014/main" id="{DDFC23A2-D44B-4308-8F9F-EB458D2B3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034"/>
                <a:ext cx="681" cy="0"/>
              </a:xfrm>
              <a:custGeom>
                <a:avLst/>
                <a:gdLst>
                  <a:gd name="T0" fmla="*/ 0 w 681"/>
                  <a:gd name="T1" fmla="*/ 681 w 681"/>
                  <a:gd name="T2" fmla="*/ 0 w 68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81">
                    <a:moveTo>
                      <a:pt x="0" y="0"/>
                    </a:moveTo>
                    <a:lnTo>
                      <a:pt x="68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D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27" name="Line 417">
                <a:extLst>
                  <a:ext uri="{FF2B5EF4-FFF2-40B4-BE49-F238E27FC236}">
                    <a16:creationId xmlns:a16="http://schemas.microsoft.com/office/drawing/2014/main" id="{FEE5E534-F488-416D-BBD8-A99BE77F4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7" y="2034"/>
                <a:ext cx="681" cy="0"/>
              </a:xfrm>
              <a:prstGeom prst="line">
                <a:avLst/>
              </a:prstGeom>
              <a:noFill/>
              <a:ln w="26988" cap="flat">
                <a:solidFill>
                  <a:srgbClr val="5D739A">
                    <a:lumMod val="75000"/>
                  </a:srgb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28" name="Freeform 418">
                <a:extLst>
                  <a:ext uri="{FF2B5EF4-FFF2-40B4-BE49-F238E27FC236}">
                    <a16:creationId xmlns:a16="http://schemas.microsoft.com/office/drawing/2014/main" id="{E28C2BF2-0BB5-4EC3-8529-DD303EE00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112"/>
                <a:ext cx="107" cy="105"/>
              </a:xfrm>
              <a:custGeom>
                <a:avLst/>
                <a:gdLst>
                  <a:gd name="T0" fmla="*/ 40 w 45"/>
                  <a:gd name="T1" fmla="*/ 44 h 44"/>
                  <a:gd name="T2" fmla="*/ 5 w 45"/>
                  <a:gd name="T3" fmla="*/ 44 h 44"/>
                  <a:gd name="T4" fmla="*/ 0 w 45"/>
                  <a:gd name="T5" fmla="*/ 39 h 44"/>
                  <a:gd name="T6" fmla="*/ 0 w 45"/>
                  <a:gd name="T7" fmla="*/ 4 h 44"/>
                  <a:gd name="T8" fmla="*/ 5 w 45"/>
                  <a:gd name="T9" fmla="*/ 0 h 44"/>
                  <a:gd name="T10" fmla="*/ 40 w 45"/>
                  <a:gd name="T11" fmla="*/ 0 h 44"/>
                  <a:gd name="T12" fmla="*/ 45 w 45"/>
                  <a:gd name="T13" fmla="*/ 4 h 44"/>
                  <a:gd name="T14" fmla="*/ 45 w 45"/>
                  <a:gd name="T15" fmla="*/ 39 h 44"/>
                  <a:gd name="T16" fmla="*/ 40 w 45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4">
                    <a:moveTo>
                      <a:pt x="40" y="44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0" y="42"/>
                      <a:pt x="0" y="3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3" y="0"/>
                      <a:pt x="45" y="2"/>
                      <a:pt x="45" y="4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42"/>
                      <a:pt x="43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29" name="Freeform 419">
                <a:extLst>
                  <a:ext uri="{FF2B5EF4-FFF2-40B4-BE49-F238E27FC236}">
                    <a16:creationId xmlns:a16="http://schemas.microsoft.com/office/drawing/2014/main" id="{60B317DE-9430-4959-82FA-A769CEC5D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2112"/>
                <a:ext cx="105" cy="105"/>
              </a:xfrm>
              <a:custGeom>
                <a:avLst/>
                <a:gdLst>
                  <a:gd name="T0" fmla="*/ 40 w 44"/>
                  <a:gd name="T1" fmla="*/ 44 h 44"/>
                  <a:gd name="T2" fmla="*/ 4 w 44"/>
                  <a:gd name="T3" fmla="*/ 44 h 44"/>
                  <a:gd name="T4" fmla="*/ 0 w 44"/>
                  <a:gd name="T5" fmla="*/ 39 h 44"/>
                  <a:gd name="T6" fmla="*/ 0 w 44"/>
                  <a:gd name="T7" fmla="*/ 4 h 44"/>
                  <a:gd name="T8" fmla="*/ 4 w 44"/>
                  <a:gd name="T9" fmla="*/ 0 h 44"/>
                  <a:gd name="T10" fmla="*/ 40 w 44"/>
                  <a:gd name="T11" fmla="*/ 0 h 44"/>
                  <a:gd name="T12" fmla="*/ 44 w 44"/>
                  <a:gd name="T13" fmla="*/ 4 h 44"/>
                  <a:gd name="T14" fmla="*/ 44 w 44"/>
                  <a:gd name="T15" fmla="*/ 39 h 44"/>
                  <a:gd name="T16" fmla="*/ 40 w 44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4">
                    <a:moveTo>
                      <a:pt x="40" y="44"/>
                    </a:move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2"/>
                      <a:pt x="0" y="3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4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30" name="Freeform 420">
                <a:extLst>
                  <a:ext uri="{FF2B5EF4-FFF2-40B4-BE49-F238E27FC236}">
                    <a16:creationId xmlns:a16="http://schemas.microsoft.com/office/drawing/2014/main" id="{E9D08FD6-E7AB-4F6A-B95E-9EC0EF3F4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5" y="2112"/>
                <a:ext cx="105" cy="105"/>
              </a:xfrm>
              <a:custGeom>
                <a:avLst/>
                <a:gdLst>
                  <a:gd name="T0" fmla="*/ 40 w 44"/>
                  <a:gd name="T1" fmla="*/ 44 h 44"/>
                  <a:gd name="T2" fmla="*/ 4 w 44"/>
                  <a:gd name="T3" fmla="*/ 44 h 44"/>
                  <a:gd name="T4" fmla="*/ 0 w 44"/>
                  <a:gd name="T5" fmla="*/ 39 h 44"/>
                  <a:gd name="T6" fmla="*/ 0 w 44"/>
                  <a:gd name="T7" fmla="*/ 4 h 44"/>
                  <a:gd name="T8" fmla="*/ 4 w 44"/>
                  <a:gd name="T9" fmla="*/ 0 h 44"/>
                  <a:gd name="T10" fmla="*/ 40 w 44"/>
                  <a:gd name="T11" fmla="*/ 0 h 44"/>
                  <a:gd name="T12" fmla="*/ 44 w 44"/>
                  <a:gd name="T13" fmla="*/ 4 h 44"/>
                  <a:gd name="T14" fmla="*/ 44 w 44"/>
                  <a:gd name="T15" fmla="*/ 39 h 44"/>
                  <a:gd name="T16" fmla="*/ 40 w 44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4">
                    <a:moveTo>
                      <a:pt x="40" y="44"/>
                    </a:move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2"/>
                      <a:pt x="0" y="3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4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31" name="Freeform 421">
                <a:extLst>
                  <a:ext uri="{FF2B5EF4-FFF2-40B4-BE49-F238E27FC236}">
                    <a16:creationId xmlns:a16="http://schemas.microsoft.com/office/drawing/2014/main" id="{0F565357-922A-4C0D-9551-A4DE0547A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2112"/>
                <a:ext cx="107" cy="105"/>
              </a:xfrm>
              <a:custGeom>
                <a:avLst/>
                <a:gdLst>
                  <a:gd name="T0" fmla="*/ 40 w 45"/>
                  <a:gd name="T1" fmla="*/ 44 h 44"/>
                  <a:gd name="T2" fmla="*/ 5 w 45"/>
                  <a:gd name="T3" fmla="*/ 44 h 44"/>
                  <a:gd name="T4" fmla="*/ 0 w 45"/>
                  <a:gd name="T5" fmla="*/ 39 h 44"/>
                  <a:gd name="T6" fmla="*/ 0 w 45"/>
                  <a:gd name="T7" fmla="*/ 4 h 44"/>
                  <a:gd name="T8" fmla="*/ 5 w 45"/>
                  <a:gd name="T9" fmla="*/ 0 h 44"/>
                  <a:gd name="T10" fmla="*/ 40 w 45"/>
                  <a:gd name="T11" fmla="*/ 0 h 44"/>
                  <a:gd name="T12" fmla="*/ 45 w 45"/>
                  <a:gd name="T13" fmla="*/ 4 h 44"/>
                  <a:gd name="T14" fmla="*/ 45 w 45"/>
                  <a:gd name="T15" fmla="*/ 39 h 44"/>
                  <a:gd name="T16" fmla="*/ 40 w 45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4">
                    <a:moveTo>
                      <a:pt x="40" y="44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0" y="42"/>
                      <a:pt x="0" y="3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3" y="0"/>
                      <a:pt x="45" y="2"/>
                      <a:pt x="45" y="4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42"/>
                      <a:pt x="43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32" name="Freeform 422">
                <a:extLst>
                  <a:ext uri="{FF2B5EF4-FFF2-40B4-BE49-F238E27FC236}">
                    <a16:creationId xmlns:a16="http://schemas.microsoft.com/office/drawing/2014/main" id="{33A4677A-4FDD-4D68-9B41-E535F9F15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112"/>
                <a:ext cx="105" cy="105"/>
              </a:xfrm>
              <a:custGeom>
                <a:avLst/>
                <a:gdLst>
                  <a:gd name="T0" fmla="*/ 40 w 44"/>
                  <a:gd name="T1" fmla="*/ 44 h 44"/>
                  <a:gd name="T2" fmla="*/ 4 w 44"/>
                  <a:gd name="T3" fmla="*/ 44 h 44"/>
                  <a:gd name="T4" fmla="*/ 0 w 44"/>
                  <a:gd name="T5" fmla="*/ 39 h 44"/>
                  <a:gd name="T6" fmla="*/ 0 w 44"/>
                  <a:gd name="T7" fmla="*/ 4 h 44"/>
                  <a:gd name="T8" fmla="*/ 4 w 44"/>
                  <a:gd name="T9" fmla="*/ 0 h 44"/>
                  <a:gd name="T10" fmla="*/ 40 w 44"/>
                  <a:gd name="T11" fmla="*/ 0 h 44"/>
                  <a:gd name="T12" fmla="*/ 44 w 44"/>
                  <a:gd name="T13" fmla="*/ 4 h 44"/>
                  <a:gd name="T14" fmla="*/ 44 w 44"/>
                  <a:gd name="T15" fmla="*/ 39 h 44"/>
                  <a:gd name="T16" fmla="*/ 40 w 44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4">
                    <a:moveTo>
                      <a:pt x="40" y="44"/>
                    </a:move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2"/>
                      <a:pt x="0" y="3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4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42"/>
                      <a:pt x="42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33" name="Freeform 423">
                <a:extLst>
                  <a:ext uri="{FF2B5EF4-FFF2-40B4-BE49-F238E27FC236}">
                    <a16:creationId xmlns:a16="http://schemas.microsoft.com/office/drawing/2014/main" id="{CF4437CB-B46E-494F-B2F6-4487C6426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248"/>
                <a:ext cx="107" cy="105"/>
              </a:xfrm>
              <a:custGeom>
                <a:avLst/>
                <a:gdLst>
                  <a:gd name="T0" fmla="*/ 40 w 45"/>
                  <a:gd name="T1" fmla="*/ 44 h 44"/>
                  <a:gd name="T2" fmla="*/ 5 w 45"/>
                  <a:gd name="T3" fmla="*/ 44 h 44"/>
                  <a:gd name="T4" fmla="*/ 0 w 45"/>
                  <a:gd name="T5" fmla="*/ 40 h 44"/>
                  <a:gd name="T6" fmla="*/ 0 w 45"/>
                  <a:gd name="T7" fmla="*/ 5 h 44"/>
                  <a:gd name="T8" fmla="*/ 5 w 45"/>
                  <a:gd name="T9" fmla="*/ 0 h 44"/>
                  <a:gd name="T10" fmla="*/ 40 w 45"/>
                  <a:gd name="T11" fmla="*/ 0 h 44"/>
                  <a:gd name="T12" fmla="*/ 45 w 45"/>
                  <a:gd name="T13" fmla="*/ 5 h 44"/>
                  <a:gd name="T14" fmla="*/ 45 w 45"/>
                  <a:gd name="T15" fmla="*/ 40 h 44"/>
                  <a:gd name="T16" fmla="*/ 40 w 45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4">
                    <a:moveTo>
                      <a:pt x="40" y="44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0" y="42"/>
                      <a:pt x="0" y="4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3" y="0"/>
                      <a:pt x="45" y="2"/>
                      <a:pt x="45" y="5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42"/>
                      <a:pt x="43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34" name="Freeform 424">
                <a:extLst>
                  <a:ext uri="{FF2B5EF4-FFF2-40B4-BE49-F238E27FC236}">
                    <a16:creationId xmlns:a16="http://schemas.microsoft.com/office/drawing/2014/main" id="{6656E33A-BB17-4B5D-83C8-4AB1B98EE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2248"/>
                <a:ext cx="105" cy="105"/>
              </a:xfrm>
              <a:custGeom>
                <a:avLst/>
                <a:gdLst>
                  <a:gd name="T0" fmla="*/ 40 w 44"/>
                  <a:gd name="T1" fmla="*/ 44 h 44"/>
                  <a:gd name="T2" fmla="*/ 4 w 44"/>
                  <a:gd name="T3" fmla="*/ 44 h 44"/>
                  <a:gd name="T4" fmla="*/ 0 w 44"/>
                  <a:gd name="T5" fmla="*/ 40 h 44"/>
                  <a:gd name="T6" fmla="*/ 0 w 44"/>
                  <a:gd name="T7" fmla="*/ 5 h 44"/>
                  <a:gd name="T8" fmla="*/ 4 w 44"/>
                  <a:gd name="T9" fmla="*/ 0 h 44"/>
                  <a:gd name="T10" fmla="*/ 40 w 44"/>
                  <a:gd name="T11" fmla="*/ 0 h 44"/>
                  <a:gd name="T12" fmla="*/ 44 w 44"/>
                  <a:gd name="T13" fmla="*/ 5 h 44"/>
                  <a:gd name="T14" fmla="*/ 44 w 44"/>
                  <a:gd name="T15" fmla="*/ 40 h 44"/>
                  <a:gd name="T16" fmla="*/ 40 w 44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4">
                    <a:moveTo>
                      <a:pt x="40" y="44"/>
                    </a:move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2"/>
                      <a:pt x="0" y="4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5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2"/>
                      <a:pt x="42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35" name="Freeform 425">
                <a:extLst>
                  <a:ext uri="{FF2B5EF4-FFF2-40B4-BE49-F238E27FC236}">
                    <a16:creationId xmlns:a16="http://schemas.microsoft.com/office/drawing/2014/main" id="{472EB208-4D4D-46F3-AD8E-56604FCF1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5" y="2248"/>
                <a:ext cx="105" cy="105"/>
              </a:xfrm>
              <a:custGeom>
                <a:avLst/>
                <a:gdLst>
                  <a:gd name="T0" fmla="*/ 40 w 44"/>
                  <a:gd name="T1" fmla="*/ 44 h 44"/>
                  <a:gd name="T2" fmla="*/ 4 w 44"/>
                  <a:gd name="T3" fmla="*/ 44 h 44"/>
                  <a:gd name="T4" fmla="*/ 0 w 44"/>
                  <a:gd name="T5" fmla="*/ 40 h 44"/>
                  <a:gd name="T6" fmla="*/ 0 w 44"/>
                  <a:gd name="T7" fmla="*/ 5 h 44"/>
                  <a:gd name="T8" fmla="*/ 4 w 44"/>
                  <a:gd name="T9" fmla="*/ 0 h 44"/>
                  <a:gd name="T10" fmla="*/ 40 w 44"/>
                  <a:gd name="T11" fmla="*/ 0 h 44"/>
                  <a:gd name="T12" fmla="*/ 44 w 44"/>
                  <a:gd name="T13" fmla="*/ 5 h 44"/>
                  <a:gd name="T14" fmla="*/ 44 w 44"/>
                  <a:gd name="T15" fmla="*/ 40 h 44"/>
                  <a:gd name="T16" fmla="*/ 40 w 44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4">
                    <a:moveTo>
                      <a:pt x="40" y="44"/>
                    </a:move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2"/>
                      <a:pt x="0" y="4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5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2"/>
                      <a:pt x="42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36" name="Freeform 426">
                <a:extLst>
                  <a:ext uri="{FF2B5EF4-FFF2-40B4-BE49-F238E27FC236}">
                    <a16:creationId xmlns:a16="http://schemas.microsoft.com/office/drawing/2014/main" id="{23A926C1-2604-4F85-8940-4B0377A4C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2248"/>
                <a:ext cx="107" cy="105"/>
              </a:xfrm>
              <a:custGeom>
                <a:avLst/>
                <a:gdLst>
                  <a:gd name="T0" fmla="*/ 40 w 45"/>
                  <a:gd name="T1" fmla="*/ 44 h 44"/>
                  <a:gd name="T2" fmla="*/ 5 w 45"/>
                  <a:gd name="T3" fmla="*/ 44 h 44"/>
                  <a:gd name="T4" fmla="*/ 0 w 45"/>
                  <a:gd name="T5" fmla="*/ 40 h 44"/>
                  <a:gd name="T6" fmla="*/ 0 w 45"/>
                  <a:gd name="T7" fmla="*/ 5 h 44"/>
                  <a:gd name="T8" fmla="*/ 5 w 45"/>
                  <a:gd name="T9" fmla="*/ 0 h 44"/>
                  <a:gd name="T10" fmla="*/ 40 w 45"/>
                  <a:gd name="T11" fmla="*/ 0 h 44"/>
                  <a:gd name="T12" fmla="*/ 45 w 45"/>
                  <a:gd name="T13" fmla="*/ 5 h 44"/>
                  <a:gd name="T14" fmla="*/ 45 w 45"/>
                  <a:gd name="T15" fmla="*/ 40 h 44"/>
                  <a:gd name="T16" fmla="*/ 40 w 45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4">
                    <a:moveTo>
                      <a:pt x="40" y="44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0" y="42"/>
                      <a:pt x="0" y="4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3" y="0"/>
                      <a:pt x="45" y="2"/>
                      <a:pt x="45" y="5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42"/>
                      <a:pt x="43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37" name="Freeform 427">
                <a:extLst>
                  <a:ext uri="{FF2B5EF4-FFF2-40B4-BE49-F238E27FC236}">
                    <a16:creationId xmlns:a16="http://schemas.microsoft.com/office/drawing/2014/main" id="{222FAF96-F865-46AB-8362-1DECE7168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248"/>
                <a:ext cx="105" cy="105"/>
              </a:xfrm>
              <a:custGeom>
                <a:avLst/>
                <a:gdLst>
                  <a:gd name="T0" fmla="*/ 40 w 44"/>
                  <a:gd name="T1" fmla="*/ 44 h 44"/>
                  <a:gd name="T2" fmla="*/ 4 w 44"/>
                  <a:gd name="T3" fmla="*/ 44 h 44"/>
                  <a:gd name="T4" fmla="*/ 0 w 44"/>
                  <a:gd name="T5" fmla="*/ 40 h 44"/>
                  <a:gd name="T6" fmla="*/ 0 w 44"/>
                  <a:gd name="T7" fmla="*/ 5 h 44"/>
                  <a:gd name="T8" fmla="*/ 4 w 44"/>
                  <a:gd name="T9" fmla="*/ 0 h 44"/>
                  <a:gd name="T10" fmla="*/ 40 w 44"/>
                  <a:gd name="T11" fmla="*/ 0 h 44"/>
                  <a:gd name="T12" fmla="*/ 44 w 44"/>
                  <a:gd name="T13" fmla="*/ 5 h 44"/>
                  <a:gd name="T14" fmla="*/ 44 w 44"/>
                  <a:gd name="T15" fmla="*/ 40 h 44"/>
                  <a:gd name="T16" fmla="*/ 40 w 44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4">
                    <a:moveTo>
                      <a:pt x="40" y="44"/>
                    </a:move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2"/>
                      <a:pt x="0" y="4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5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2"/>
                      <a:pt x="42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38" name="Freeform 428">
                <a:extLst>
                  <a:ext uri="{FF2B5EF4-FFF2-40B4-BE49-F238E27FC236}">
                    <a16:creationId xmlns:a16="http://schemas.microsoft.com/office/drawing/2014/main" id="{1A0D5DC7-F38F-4FDB-9A46-230BA0A39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386"/>
                <a:ext cx="107" cy="105"/>
              </a:xfrm>
              <a:custGeom>
                <a:avLst/>
                <a:gdLst>
                  <a:gd name="T0" fmla="*/ 40 w 45"/>
                  <a:gd name="T1" fmla="*/ 44 h 44"/>
                  <a:gd name="T2" fmla="*/ 5 w 45"/>
                  <a:gd name="T3" fmla="*/ 44 h 44"/>
                  <a:gd name="T4" fmla="*/ 0 w 45"/>
                  <a:gd name="T5" fmla="*/ 40 h 44"/>
                  <a:gd name="T6" fmla="*/ 0 w 45"/>
                  <a:gd name="T7" fmla="*/ 4 h 44"/>
                  <a:gd name="T8" fmla="*/ 5 w 45"/>
                  <a:gd name="T9" fmla="*/ 0 h 44"/>
                  <a:gd name="T10" fmla="*/ 40 w 45"/>
                  <a:gd name="T11" fmla="*/ 0 h 44"/>
                  <a:gd name="T12" fmla="*/ 45 w 45"/>
                  <a:gd name="T13" fmla="*/ 4 h 44"/>
                  <a:gd name="T14" fmla="*/ 45 w 45"/>
                  <a:gd name="T15" fmla="*/ 40 h 44"/>
                  <a:gd name="T16" fmla="*/ 40 w 45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4">
                    <a:moveTo>
                      <a:pt x="40" y="44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0" y="42"/>
                      <a:pt x="0" y="4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3" y="0"/>
                      <a:pt x="45" y="2"/>
                      <a:pt x="45" y="4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42"/>
                      <a:pt x="43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39" name="Freeform 429">
                <a:extLst>
                  <a:ext uri="{FF2B5EF4-FFF2-40B4-BE49-F238E27FC236}">
                    <a16:creationId xmlns:a16="http://schemas.microsoft.com/office/drawing/2014/main" id="{54455B97-5C50-455E-87F8-CC9FBE4C4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2386"/>
                <a:ext cx="105" cy="105"/>
              </a:xfrm>
              <a:custGeom>
                <a:avLst/>
                <a:gdLst>
                  <a:gd name="T0" fmla="*/ 40 w 44"/>
                  <a:gd name="T1" fmla="*/ 44 h 44"/>
                  <a:gd name="T2" fmla="*/ 4 w 44"/>
                  <a:gd name="T3" fmla="*/ 44 h 44"/>
                  <a:gd name="T4" fmla="*/ 0 w 44"/>
                  <a:gd name="T5" fmla="*/ 40 h 44"/>
                  <a:gd name="T6" fmla="*/ 0 w 44"/>
                  <a:gd name="T7" fmla="*/ 4 h 44"/>
                  <a:gd name="T8" fmla="*/ 4 w 44"/>
                  <a:gd name="T9" fmla="*/ 0 h 44"/>
                  <a:gd name="T10" fmla="*/ 40 w 44"/>
                  <a:gd name="T11" fmla="*/ 0 h 44"/>
                  <a:gd name="T12" fmla="*/ 44 w 44"/>
                  <a:gd name="T13" fmla="*/ 4 h 44"/>
                  <a:gd name="T14" fmla="*/ 44 w 44"/>
                  <a:gd name="T15" fmla="*/ 40 h 44"/>
                  <a:gd name="T16" fmla="*/ 40 w 44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4">
                    <a:moveTo>
                      <a:pt x="40" y="44"/>
                    </a:move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2"/>
                      <a:pt x="0" y="4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4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2"/>
                      <a:pt x="42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40" name="Freeform 430">
                <a:extLst>
                  <a:ext uri="{FF2B5EF4-FFF2-40B4-BE49-F238E27FC236}">
                    <a16:creationId xmlns:a16="http://schemas.microsoft.com/office/drawing/2014/main" id="{EC2027CA-E6C7-427A-AF16-4D982B10F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5" y="2386"/>
                <a:ext cx="105" cy="105"/>
              </a:xfrm>
              <a:custGeom>
                <a:avLst/>
                <a:gdLst>
                  <a:gd name="T0" fmla="*/ 40 w 44"/>
                  <a:gd name="T1" fmla="*/ 44 h 44"/>
                  <a:gd name="T2" fmla="*/ 4 w 44"/>
                  <a:gd name="T3" fmla="*/ 44 h 44"/>
                  <a:gd name="T4" fmla="*/ 0 w 44"/>
                  <a:gd name="T5" fmla="*/ 40 h 44"/>
                  <a:gd name="T6" fmla="*/ 0 w 44"/>
                  <a:gd name="T7" fmla="*/ 4 h 44"/>
                  <a:gd name="T8" fmla="*/ 4 w 44"/>
                  <a:gd name="T9" fmla="*/ 0 h 44"/>
                  <a:gd name="T10" fmla="*/ 40 w 44"/>
                  <a:gd name="T11" fmla="*/ 0 h 44"/>
                  <a:gd name="T12" fmla="*/ 44 w 44"/>
                  <a:gd name="T13" fmla="*/ 4 h 44"/>
                  <a:gd name="T14" fmla="*/ 44 w 44"/>
                  <a:gd name="T15" fmla="*/ 40 h 44"/>
                  <a:gd name="T16" fmla="*/ 40 w 44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4">
                    <a:moveTo>
                      <a:pt x="40" y="44"/>
                    </a:move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2"/>
                      <a:pt x="0" y="4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4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2"/>
                      <a:pt x="42" y="44"/>
                      <a:pt x="40" y="44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41" name="Freeform 431">
                <a:extLst>
                  <a:ext uri="{FF2B5EF4-FFF2-40B4-BE49-F238E27FC236}">
                    <a16:creationId xmlns:a16="http://schemas.microsoft.com/office/drawing/2014/main" id="{EB83C9AC-C16D-43B1-AB0E-D9C75C416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2386"/>
                <a:ext cx="198" cy="105"/>
              </a:xfrm>
              <a:custGeom>
                <a:avLst/>
                <a:gdLst>
                  <a:gd name="T0" fmla="*/ 77 w 83"/>
                  <a:gd name="T1" fmla="*/ 44 h 44"/>
                  <a:gd name="T2" fmla="*/ 6 w 83"/>
                  <a:gd name="T3" fmla="*/ 44 h 44"/>
                  <a:gd name="T4" fmla="*/ 0 w 83"/>
                  <a:gd name="T5" fmla="*/ 38 h 44"/>
                  <a:gd name="T6" fmla="*/ 0 w 83"/>
                  <a:gd name="T7" fmla="*/ 6 h 44"/>
                  <a:gd name="T8" fmla="*/ 6 w 83"/>
                  <a:gd name="T9" fmla="*/ 0 h 44"/>
                  <a:gd name="T10" fmla="*/ 77 w 83"/>
                  <a:gd name="T11" fmla="*/ 0 h 44"/>
                  <a:gd name="T12" fmla="*/ 83 w 83"/>
                  <a:gd name="T13" fmla="*/ 6 h 44"/>
                  <a:gd name="T14" fmla="*/ 83 w 83"/>
                  <a:gd name="T15" fmla="*/ 38 h 44"/>
                  <a:gd name="T16" fmla="*/ 77 w 83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4">
                    <a:moveTo>
                      <a:pt x="77" y="44"/>
                    </a:move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1"/>
                      <a:pt x="0" y="3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80" y="0"/>
                      <a:pt x="83" y="3"/>
                      <a:pt x="83" y="6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83" y="41"/>
                      <a:pt x="80" y="44"/>
                      <a:pt x="77" y="44"/>
                    </a:cubicBezTo>
                    <a:close/>
                  </a:path>
                </a:pathLst>
              </a:custGeom>
              <a:solidFill>
                <a:srgbClr val="5D739A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42" name="Freeform 432">
                <a:extLst>
                  <a:ext uri="{FF2B5EF4-FFF2-40B4-BE49-F238E27FC236}">
                    <a16:creationId xmlns:a16="http://schemas.microsoft.com/office/drawing/2014/main" id="{0BEA2C0A-1C54-493A-9C30-8CC3B41D1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386"/>
                <a:ext cx="105" cy="190"/>
              </a:xfrm>
              <a:custGeom>
                <a:avLst/>
                <a:gdLst>
                  <a:gd name="T0" fmla="*/ 38 w 44"/>
                  <a:gd name="T1" fmla="*/ 80 h 80"/>
                  <a:gd name="T2" fmla="*/ 5 w 44"/>
                  <a:gd name="T3" fmla="*/ 80 h 80"/>
                  <a:gd name="T4" fmla="*/ 0 w 44"/>
                  <a:gd name="T5" fmla="*/ 74 h 80"/>
                  <a:gd name="T6" fmla="*/ 0 w 44"/>
                  <a:gd name="T7" fmla="*/ 6 h 80"/>
                  <a:gd name="T8" fmla="*/ 5 w 44"/>
                  <a:gd name="T9" fmla="*/ 0 h 80"/>
                  <a:gd name="T10" fmla="*/ 38 w 44"/>
                  <a:gd name="T11" fmla="*/ 0 h 80"/>
                  <a:gd name="T12" fmla="*/ 44 w 44"/>
                  <a:gd name="T13" fmla="*/ 6 h 80"/>
                  <a:gd name="T14" fmla="*/ 44 w 44"/>
                  <a:gd name="T15" fmla="*/ 74 h 80"/>
                  <a:gd name="T16" fmla="*/ 38 w 44"/>
                  <a:gd name="T1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80">
                    <a:moveTo>
                      <a:pt x="38" y="80"/>
                    </a:moveTo>
                    <a:cubicBezTo>
                      <a:pt x="5" y="80"/>
                      <a:pt x="5" y="80"/>
                      <a:pt x="5" y="80"/>
                    </a:cubicBezTo>
                    <a:cubicBezTo>
                      <a:pt x="2" y="80"/>
                      <a:pt x="0" y="77"/>
                      <a:pt x="0" y="7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0"/>
                      <a:pt x="44" y="2"/>
                      <a:pt x="44" y="6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4" y="77"/>
                      <a:pt x="41" y="80"/>
                      <a:pt x="38" y="80"/>
                    </a:cubicBezTo>
                    <a:close/>
                  </a:path>
                </a:pathLst>
              </a:custGeom>
              <a:solidFill>
                <a:srgbClr val="5D739A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43" name="Freeform 433">
                <a:extLst>
                  <a:ext uri="{FF2B5EF4-FFF2-40B4-BE49-F238E27FC236}">
                    <a16:creationId xmlns:a16="http://schemas.microsoft.com/office/drawing/2014/main" id="{F2DA4C93-6D5F-4CD3-BB5D-BA343C34E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522"/>
                <a:ext cx="107" cy="107"/>
              </a:xfrm>
              <a:custGeom>
                <a:avLst/>
                <a:gdLst>
                  <a:gd name="T0" fmla="*/ 40 w 45"/>
                  <a:gd name="T1" fmla="*/ 45 h 45"/>
                  <a:gd name="T2" fmla="*/ 5 w 45"/>
                  <a:gd name="T3" fmla="*/ 45 h 45"/>
                  <a:gd name="T4" fmla="*/ 0 w 45"/>
                  <a:gd name="T5" fmla="*/ 40 h 45"/>
                  <a:gd name="T6" fmla="*/ 0 w 45"/>
                  <a:gd name="T7" fmla="*/ 5 h 45"/>
                  <a:gd name="T8" fmla="*/ 5 w 45"/>
                  <a:gd name="T9" fmla="*/ 0 h 45"/>
                  <a:gd name="T10" fmla="*/ 40 w 45"/>
                  <a:gd name="T11" fmla="*/ 0 h 45"/>
                  <a:gd name="T12" fmla="*/ 45 w 45"/>
                  <a:gd name="T13" fmla="*/ 5 h 45"/>
                  <a:gd name="T14" fmla="*/ 45 w 45"/>
                  <a:gd name="T15" fmla="*/ 40 h 45"/>
                  <a:gd name="T16" fmla="*/ 40 w 45"/>
                  <a:gd name="T1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5">
                    <a:moveTo>
                      <a:pt x="40" y="45"/>
                    </a:moveTo>
                    <a:cubicBezTo>
                      <a:pt x="5" y="45"/>
                      <a:pt x="5" y="45"/>
                      <a:pt x="5" y="45"/>
                    </a:cubicBezTo>
                    <a:cubicBezTo>
                      <a:pt x="2" y="45"/>
                      <a:pt x="0" y="43"/>
                      <a:pt x="0" y="4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3" y="0"/>
                      <a:pt x="45" y="2"/>
                      <a:pt x="45" y="5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43"/>
                      <a:pt x="43" y="45"/>
                      <a:pt x="40" y="45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44" name="Freeform 434">
                <a:extLst>
                  <a:ext uri="{FF2B5EF4-FFF2-40B4-BE49-F238E27FC236}">
                    <a16:creationId xmlns:a16="http://schemas.microsoft.com/office/drawing/2014/main" id="{E9CD9503-0ED5-4800-B6AA-C6213A127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2522"/>
                <a:ext cx="105" cy="107"/>
              </a:xfrm>
              <a:custGeom>
                <a:avLst/>
                <a:gdLst>
                  <a:gd name="T0" fmla="*/ 40 w 44"/>
                  <a:gd name="T1" fmla="*/ 45 h 45"/>
                  <a:gd name="T2" fmla="*/ 4 w 44"/>
                  <a:gd name="T3" fmla="*/ 45 h 45"/>
                  <a:gd name="T4" fmla="*/ 0 w 44"/>
                  <a:gd name="T5" fmla="*/ 40 h 45"/>
                  <a:gd name="T6" fmla="*/ 0 w 44"/>
                  <a:gd name="T7" fmla="*/ 5 h 45"/>
                  <a:gd name="T8" fmla="*/ 4 w 44"/>
                  <a:gd name="T9" fmla="*/ 0 h 45"/>
                  <a:gd name="T10" fmla="*/ 40 w 44"/>
                  <a:gd name="T11" fmla="*/ 0 h 45"/>
                  <a:gd name="T12" fmla="*/ 44 w 44"/>
                  <a:gd name="T13" fmla="*/ 5 h 45"/>
                  <a:gd name="T14" fmla="*/ 44 w 44"/>
                  <a:gd name="T15" fmla="*/ 40 h 45"/>
                  <a:gd name="T16" fmla="*/ 40 w 44"/>
                  <a:gd name="T1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5">
                    <a:moveTo>
                      <a:pt x="40" y="45"/>
                    </a:moveTo>
                    <a:cubicBezTo>
                      <a:pt x="4" y="45"/>
                      <a:pt x="4" y="45"/>
                      <a:pt x="4" y="45"/>
                    </a:cubicBezTo>
                    <a:cubicBezTo>
                      <a:pt x="2" y="45"/>
                      <a:pt x="0" y="43"/>
                      <a:pt x="0" y="4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5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3"/>
                      <a:pt x="42" y="45"/>
                      <a:pt x="40" y="45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45" name="Freeform 435">
                <a:extLst>
                  <a:ext uri="{FF2B5EF4-FFF2-40B4-BE49-F238E27FC236}">
                    <a16:creationId xmlns:a16="http://schemas.microsoft.com/office/drawing/2014/main" id="{B692D29D-35C6-46F5-BCAA-8D03C9655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5" y="2522"/>
                <a:ext cx="105" cy="107"/>
              </a:xfrm>
              <a:custGeom>
                <a:avLst/>
                <a:gdLst>
                  <a:gd name="T0" fmla="*/ 40 w 44"/>
                  <a:gd name="T1" fmla="*/ 45 h 45"/>
                  <a:gd name="T2" fmla="*/ 4 w 44"/>
                  <a:gd name="T3" fmla="*/ 45 h 45"/>
                  <a:gd name="T4" fmla="*/ 0 w 44"/>
                  <a:gd name="T5" fmla="*/ 40 h 45"/>
                  <a:gd name="T6" fmla="*/ 0 w 44"/>
                  <a:gd name="T7" fmla="*/ 5 h 45"/>
                  <a:gd name="T8" fmla="*/ 4 w 44"/>
                  <a:gd name="T9" fmla="*/ 0 h 45"/>
                  <a:gd name="T10" fmla="*/ 40 w 44"/>
                  <a:gd name="T11" fmla="*/ 0 h 45"/>
                  <a:gd name="T12" fmla="*/ 44 w 44"/>
                  <a:gd name="T13" fmla="*/ 5 h 45"/>
                  <a:gd name="T14" fmla="*/ 44 w 44"/>
                  <a:gd name="T15" fmla="*/ 40 h 45"/>
                  <a:gd name="T16" fmla="*/ 40 w 44"/>
                  <a:gd name="T1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5">
                    <a:moveTo>
                      <a:pt x="40" y="45"/>
                    </a:moveTo>
                    <a:cubicBezTo>
                      <a:pt x="4" y="45"/>
                      <a:pt x="4" y="45"/>
                      <a:pt x="4" y="45"/>
                    </a:cubicBezTo>
                    <a:cubicBezTo>
                      <a:pt x="2" y="45"/>
                      <a:pt x="0" y="43"/>
                      <a:pt x="0" y="4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5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3"/>
                      <a:pt x="42" y="45"/>
                      <a:pt x="40" y="45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46" name="Freeform 436">
                <a:extLst>
                  <a:ext uri="{FF2B5EF4-FFF2-40B4-BE49-F238E27FC236}">
                    <a16:creationId xmlns:a16="http://schemas.microsoft.com/office/drawing/2014/main" id="{724B55BA-E485-49A7-AFAA-FCBDFAAD1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2522"/>
                <a:ext cx="107" cy="107"/>
              </a:xfrm>
              <a:custGeom>
                <a:avLst/>
                <a:gdLst>
                  <a:gd name="T0" fmla="*/ 40 w 45"/>
                  <a:gd name="T1" fmla="*/ 45 h 45"/>
                  <a:gd name="T2" fmla="*/ 5 w 45"/>
                  <a:gd name="T3" fmla="*/ 45 h 45"/>
                  <a:gd name="T4" fmla="*/ 0 w 45"/>
                  <a:gd name="T5" fmla="*/ 40 h 45"/>
                  <a:gd name="T6" fmla="*/ 0 w 45"/>
                  <a:gd name="T7" fmla="*/ 5 h 45"/>
                  <a:gd name="T8" fmla="*/ 5 w 45"/>
                  <a:gd name="T9" fmla="*/ 0 h 45"/>
                  <a:gd name="T10" fmla="*/ 40 w 45"/>
                  <a:gd name="T11" fmla="*/ 0 h 45"/>
                  <a:gd name="T12" fmla="*/ 45 w 45"/>
                  <a:gd name="T13" fmla="*/ 5 h 45"/>
                  <a:gd name="T14" fmla="*/ 45 w 45"/>
                  <a:gd name="T15" fmla="*/ 40 h 45"/>
                  <a:gd name="T16" fmla="*/ 40 w 45"/>
                  <a:gd name="T1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5">
                    <a:moveTo>
                      <a:pt x="40" y="45"/>
                    </a:moveTo>
                    <a:cubicBezTo>
                      <a:pt x="5" y="45"/>
                      <a:pt x="5" y="45"/>
                      <a:pt x="5" y="45"/>
                    </a:cubicBezTo>
                    <a:cubicBezTo>
                      <a:pt x="2" y="45"/>
                      <a:pt x="0" y="43"/>
                      <a:pt x="0" y="4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3" y="0"/>
                      <a:pt x="45" y="2"/>
                      <a:pt x="45" y="5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43"/>
                      <a:pt x="43" y="45"/>
                      <a:pt x="40" y="45"/>
                    </a:cubicBez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</p:grpSp>
        <p:grpSp>
          <p:nvGrpSpPr>
            <p:cNvPr id="519" name="Group 261">
              <a:extLst>
                <a:ext uri="{FF2B5EF4-FFF2-40B4-BE49-F238E27FC236}">
                  <a16:creationId xmlns:a16="http://schemas.microsoft.com/office/drawing/2014/main" id="{CE5108E3-A75C-4E1F-8464-90910CDD4BB6}"/>
                </a:ext>
              </a:extLst>
            </p:cNvPr>
            <p:cNvGrpSpPr/>
            <p:nvPr/>
          </p:nvGrpSpPr>
          <p:grpSpPr>
            <a:xfrm>
              <a:off x="10401675" y="4216247"/>
              <a:ext cx="853986" cy="1100414"/>
              <a:chOff x="7515225" y="119063"/>
              <a:chExt cx="1512888" cy="1949451"/>
            </a:xfrm>
          </p:grpSpPr>
          <p:sp>
            <p:nvSpPr>
              <p:cNvPr id="520" name="Freeform 448">
                <a:extLst>
                  <a:ext uri="{FF2B5EF4-FFF2-40B4-BE49-F238E27FC236}">
                    <a16:creationId xmlns:a16="http://schemas.microsoft.com/office/drawing/2014/main" id="{5FA1F2CE-ACF0-4312-A2EA-0FDFF9E1D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5225" y="119063"/>
                <a:ext cx="933450" cy="1098551"/>
              </a:xfrm>
              <a:custGeom>
                <a:avLst/>
                <a:gdLst>
                  <a:gd name="T0" fmla="*/ 44 w 247"/>
                  <a:gd name="T1" fmla="*/ 88 h 291"/>
                  <a:gd name="T2" fmla="*/ 88 w 247"/>
                  <a:gd name="T3" fmla="*/ 291 h 291"/>
                  <a:gd name="T4" fmla="*/ 112 w 247"/>
                  <a:gd name="T5" fmla="*/ 254 h 291"/>
                  <a:gd name="T6" fmla="*/ 90 w 247"/>
                  <a:gd name="T7" fmla="*/ 235 h 291"/>
                  <a:gd name="T8" fmla="*/ 78 w 247"/>
                  <a:gd name="T9" fmla="*/ 246 h 291"/>
                  <a:gd name="T10" fmla="*/ 75 w 247"/>
                  <a:gd name="T11" fmla="*/ 242 h 291"/>
                  <a:gd name="T12" fmla="*/ 87 w 247"/>
                  <a:gd name="T13" fmla="*/ 232 h 291"/>
                  <a:gd name="T14" fmla="*/ 74 w 247"/>
                  <a:gd name="T15" fmla="*/ 211 h 291"/>
                  <a:gd name="T16" fmla="*/ 60 w 247"/>
                  <a:gd name="T17" fmla="*/ 217 h 291"/>
                  <a:gd name="T18" fmla="*/ 58 w 247"/>
                  <a:gd name="T19" fmla="*/ 213 h 291"/>
                  <a:gd name="T20" fmla="*/ 72 w 247"/>
                  <a:gd name="T21" fmla="*/ 207 h 291"/>
                  <a:gd name="T22" fmla="*/ 66 w 247"/>
                  <a:gd name="T23" fmla="*/ 183 h 291"/>
                  <a:gd name="T24" fmla="*/ 50 w 247"/>
                  <a:gd name="T25" fmla="*/ 185 h 291"/>
                  <a:gd name="T26" fmla="*/ 50 w 247"/>
                  <a:gd name="T27" fmla="*/ 180 h 291"/>
                  <a:gd name="T28" fmla="*/ 65 w 247"/>
                  <a:gd name="T29" fmla="*/ 178 h 291"/>
                  <a:gd name="T30" fmla="*/ 65 w 247"/>
                  <a:gd name="T31" fmla="*/ 153 h 291"/>
                  <a:gd name="T32" fmla="*/ 50 w 247"/>
                  <a:gd name="T33" fmla="*/ 151 h 291"/>
                  <a:gd name="T34" fmla="*/ 51 w 247"/>
                  <a:gd name="T35" fmla="*/ 146 h 291"/>
                  <a:gd name="T36" fmla="*/ 66 w 247"/>
                  <a:gd name="T37" fmla="*/ 149 h 291"/>
                  <a:gd name="T38" fmla="*/ 73 w 247"/>
                  <a:gd name="T39" fmla="*/ 125 h 291"/>
                  <a:gd name="T40" fmla="*/ 59 w 247"/>
                  <a:gd name="T41" fmla="*/ 119 h 291"/>
                  <a:gd name="T42" fmla="*/ 62 w 247"/>
                  <a:gd name="T43" fmla="*/ 114 h 291"/>
                  <a:gd name="T44" fmla="*/ 75 w 247"/>
                  <a:gd name="T45" fmla="*/ 121 h 291"/>
                  <a:gd name="T46" fmla="*/ 81 w 247"/>
                  <a:gd name="T47" fmla="*/ 112 h 291"/>
                  <a:gd name="T48" fmla="*/ 89 w 247"/>
                  <a:gd name="T49" fmla="*/ 100 h 291"/>
                  <a:gd name="T50" fmla="*/ 77 w 247"/>
                  <a:gd name="T51" fmla="*/ 90 h 291"/>
                  <a:gd name="T52" fmla="*/ 81 w 247"/>
                  <a:gd name="T53" fmla="*/ 87 h 291"/>
                  <a:gd name="T54" fmla="*/ 92 w 247"/>
                  <a:gd name="T55" fmla="*/ 97 h 291"/>
                  <a:gd name="T56" fmla="*/ 111 w 247"/>
                  <a:gd name="T57" fmla="*/ 81 h 291"/>
                  <a:gd name="T58" fmla="*/ 103 w 247"/>
                  <a:gd name="T59" fmla="*/ 68 h 291"/>
                  <a:gd name="T60" fmla="*/ 107 w 247"/>
                  <a:gd name="T61" fmla="*/ 65 h 291"/>
                  <a:gd name="T62" fmla="*/ 115 w 247"/>
                  <a:gd name="T63" fmla="*/ 79 h 291"/>
                  <a:gd name="T64" fmla="*/ 138 w 247"/>
                  <a:gd name="T65" fmla="*/ 69 h 291"/>
                  <a:gd name="T66" fmla="*/ 133 w 247"/>
                  <a:gd name="T67" fmla="*/ 54 h 291"/>
                  <a:gd name="T68" fmla="*/ 138 w 247"/>
                  <a:gd name="T69" fmla="*/ 53 h 291"/>
                  <a:gd name="T70" fmla="*/ 142 w 247"/>
                  <a:gd name="T71" fmla="*/ 68 h 291"/>
                  <a:gd name="T72" fmla="*/ 167 w 247"/>
                  <a:gd name="T73" fmla="*/ 64 h 291"/>
                  <a:gd name="T74" fmla="*/ 167 w 247"/>
                  <a:gd name="T75" fmla="*/ 49 h 291"/>
                  <a:gd name="T76" fmla="*/ 172 w 247"/>
                  <a:gd name="T77" fmla="*/ 49 h 291"/>
                  <a:gd name="T78" fmla="*/ 171 w 247"/>
                  <a:gd name="T79" fmla="*/ 65 h 291"/>
                  <a:gd name="T80" fmla="*/ 196 w 247"/>
                  <a:gd name="T81" fmla="*/ 68 h 291"/>
                  <a:gd name="T82" fmla="*/ 200 w 247"/>
                  <a:gd name="T83" fmla="*/ 53 h 291"/>
                  <a:gd name="T84" fmla="*/ 205 w 247"/>
                  <a:gd name="T85" fmla="*/ 55 h 291"/>
                  <a:gd name="T86" fmla="*/ 200 w 247"/>
                  <a:gd name="T87" fmla="*/ 70 h 291"/>
                  <a:gd name="T88" fmla="*/ 223 w 247"/>
                  <a:gd name="T89" fmla="*/ 81 h 291"/>
                  <a:gd name="T90" fmla="*/ 247 w 247"/>
                  <a:gd name="T91" fmla="*/ 44 h 291"/>
                  <a:gd name="T92" fmla="*/ 44 w 247"/>
                  <a:gd name="T93" fmla="*/ 88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7" h="291">
                    <a:moveTo>
                      <a:pt x="44" y="88"/>
                    </a:moveTo>
                    <a:cubicBezTo>
                      <a:pt x="0" y="156"/>
                      <a:pt x="20" y="247"/>
                      <a:pt x="88" y="291"/>
                    </a:cubicBezTo>
                    <a:cubicBezTo>
                      <a:pt x="112" y="254"/>
                      <a:pt x="112" y="254"/>
                      <a:pt x="112" y="254"/>
                    </a:cubicBezTo>
                    <a:cubicBezTo>
                      <a:pt x="104" y="249"/>
                      <a:pt x="96" y="242"/>
                      <a:pt x="90" y="235"/>
                    </a:cubicBezTo>
                    <a:cubicBezTo>
                      <a:pt x="78" y="246"/>
                      <a:pt x="78" y="246"/>
                      <a:pt x="78" y="246"/>
                    </a:cubicBezTo>
                    <a:cubicBezTo>
                      <a:pt x="77" y="244"/>
                      <a:pt x="76" y="243"/>
                      <a:pt x="75" y="242"/>
                    </a:cubicBezTo>
                    <a:cubicBezTo>
                      <a:pt x="87" y="232"/>
                      <a:pt x="87" y="232"/>
                      <a:pt x="87" y="232"/>
                    </a:cubicBezTo>
                    <a:cubicBezTo>
                      <a:pt x="82" y="225"/>
                      <a:pt x="78" y="218"/>
                      <a:pt x="74" y="211"/>
                    </a:cubicBezTo>
                    <a:cubicBezTo>
                      <a:pt x="60" y="217"/>
                      <a:pt x="60" y="217"/>
                      <a:pt x="60" y="217"/>
                    </a:cubicBezTo>
                    <a:cubicBezTo>
                      <a:pt x="59" y="216"/>
                      <a:pt x="59" y="214"/>
                      <a:pt x="58" y="213"/>
                    </a:cubicBezTo>
                    <a:cubicBezTo>
                      <a:pt x="72" y="207"/>
                      <a:pt x="72" y="207"/>
                      <a:pt x="72" y="207"/>
                    </a:cubicBezTo>
                    <a:cubicBezTo>
                      <a:pt x="69" y="199"/>
                      <a:pt x="67" y="191"/>
                      <a:pt x="66" y="183"/>
                    </a:cubicBezTo>
                    <a:cubicBezTo>
                      <a:pt x="50" y="185"/>
                      <a:pt x="50" y="185"/>
                      <a:pt x="50" y="185"/>
                    </a:cubicBezTo>
                    <a:cubicBezTo>
                      <a:pt x="50" y="183"/>
                      <a:pt x="50" y="182"/>
                      <a:pt x="50" y="180"/>
                    </a:cubicBezTo>
                    <a:cubicBezTo>
                      <a:pt x="65" y="178"/>
                      <a:pt x="65" y="178"/>
                      <a:pt x="65" y="178"/>
                    </a:cubicBezTo>
                    <a:cubicBezTo>
                      <a:pt x="64" y="170"/>
                      <a:pt x="64" y="162"/>
                      <a:pt x="65" y="153"/>
                    </a:cubicBezTo>
                    <a:cubicBezTo>
                      <a:pt x="50" y="151"/>
                      <a:pt x="50" y="151"/>
                      <a:pt x="50" y="151"/>
                    </a:cubicBezTo>
                    <a:cubicBezTo>
                      <a:pt x="50" y="150"/>
                      <a:pt x="51" y="148"/>
                      <a:pt x="51" y="146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8" y="141"/>
                      <a:pt x="70" y="133"/>
                      <a:pt x="73" y="125"/>
                    </a:cubicBezTo>
                    <a:cubicBezTo>
                      <a:pt x="59" y="119"/>
                      <a:pt x="59" y="119"/>
                      <a:pt x="59" y="119"/>
                    </a:cubicBezTo>
                    <a:cubicBezTo>
                      <a:pt x="60" y="117"/>
                      <a:pt x="61" y="116"/>
                      <a:pt x="62" y="114"/>
                    </a:cubicBezTo>
                    <a:cubicBezTo>
                      <a:pt x="75" y="121"/>
                      <a:pt x="75" y="121"/>
                      <a:pt x="75" y="121"/>
                    </a:cubicBezTo>
                    <a:cubicBezTo>
                      <a:pt x="77" y="118"/>
                      <a:pt x="79" y="115"/>
                      <a:pt x="81" y="112"/>
                    </a:cubicBezTo>
                    <a:cubicBezTo>
                      <a:pt x="83" y="108"/>
                      <a:pt x="86" y="104"/>
                      <a:pt x="89" y="100"/>
                    </a:cubicBezTo>
                    <a:cubicBezTo>
                      <a:pt x="77" y="90"/>
                      <a:pt x="77" y="90"/>
                      <a:pt x="77" y="90"/>
                    </a:cubicBezTo>
                    <a:cubicBezTo>
                      <a:pt x="79" y="89"/>
                      <a:pt x="80" y="88"/>
                      <a:pt x="81" y="87"/>
                    </a:cubicBezTo>
                    <a:cubicBezTo>
                      <a:pt x="92" y="97"/>
                      <a:pt x="92" y="97"/>
                      <a:pt x="92" y="97"/>
                    </a:cubicBezTo>
                    <a:cubicBezTo>
                      <a:pt x="98" y="91"/>
                      <a:pt x="104" y="86"/>
                      <a:pt x="111" y="81"/>
                    </a:cubicBezTo>
                    <a:cubicBezTo>
                      <a:pt x="103" y="68"/>
                      <a:pt x="103" y="68"/>
                      <a:pt x="103" y="68"/>
                    </a:cubicBezTo>
                    <a:cubicBezTo>
                      <a:pt x="104" y="67"/>
                      <a:pt x="106" y="66"/>
                      <a:pt x="107" y="65"/>
                    </a:cubicBezTo>
                    <a:cubicBezTo>
                      <a:pt x="115" y="79"/>
                      <a:pt x="115" y="79"/>
                      <a:pt x="115" y="79"/>
                    </a:cubicBezTo>
                    <a:cubicBezTo>
                      <a:pt x="122" y="75"/>
                      <a:pt x="130" y="71"/>
                      <a:pt x="138" y="69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5" y="53"/>
                      <a:pt x="137" y="53"/>
                      <a:pt x="138" y="53"/>
                    </a:cubicBezTo>
                    <a:cubicBezTo>
                      <a:pt x="142" y="68"/>
                      <a:pt x="142" y="68"/>
                      <a:pt x="142" y="68"/>
                    </a:cubicBezTo>
                    <a:cubicBezTo>
                      <a:pt x="150" y="66"/>
                      <a:pt x="159" y="65"/>
                      <a:pt x="167" y="64"/>
                    </a:cubicBezTo>
                    <a:cubicBezTo>
                      <a:pt x="167" y="49"/>
                      <a:pt x="167" y="49"/>
                      <a:pt x="167" y="49"/>
                    </a:cubicBezTo>
                    <a:cubicBezTo>
                      <a:pt x="168" y="49"/>
                      <a:pt x="170" y="49"/>
                      <a:pt x="172" y="49"/>
                    </a:cubicBezTo>
                    <a:cubicBezTo>
                      <a:pt x="171" y="65"/>
                      <a:pt x="171" y="65"/>
                      <a:pt x="171" y="65"/>
                    </a:cubicBezTo>
                    <a:cubicBezTo>
                      <a:pt x="180" y="65"/>
                      <a:pt x="188" y="66"/>
                      <a:pt x="196" y="68"/>
                    </a:cubicBezTo>
                    <a:cubicBezTo>
                      <a:pt x="200" y="53"/>
                      <a:pt x="200" y="53"/>
                      <a:pt x="200" y="53"/>
                    </a:cubicBezTo>
                    <a:cubicBezTo>
                      <a:pt x="202" y="54"/>
                      <a:pt x="203" y="54"/>
                      <a:pt x="205" y="55"/>
                    </a:cubicBezTo>
                    <a:cubicBezTo>
                      <a:pt x="200" y="70"/>
                      <a:pt x="200" y="70"/>
                      <a:pt x="200" y="70"/>
                    </a:cubicBezTo>
                    <a:cubicBezTo>
                      <a:pt x="208" y="72"/>
                      <a:pt x="216" y="76"/>
                      <a:pt x="223" y="81"/>
                    </a:cubicBezTo>
                    <a:cubicBezTo>
                      <a:pt x="247" y="44"/>
                      <a:pt x="247" y="44"/>
                      <a:pt x="247" y="44"/>
                    </a:cubicBezTo>
                    <a:cubicBezTo>
                      <a:pt x="179" y="0"/>
                      <a:pt x="88" y="20"/>
                      <a:pt x="44" y="88"/>
                    </a:cubicBezTo>
                  </a:path>
                </a:pathLst>
              </a:custGeom>
              <a:solidFill>
                <a:srgbClr val="5D739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21" name="Freeform 449">
                <a:extLst>
                  <a:ext uri="{FF2B5EF4-FFF2-40B4-BE49-F238E27FC236}">
                    <a16:creationId xmlns:a16="http://schemas.microsoft.com/office/drawing/2014/main" id="{8A9A6050-E939-4A9D-A46E-1AA3514B4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0500" y="228601"/>
                <a:ext cx="820738" cy="1139826"/>
              </a:xfrm>
              <a:custGeom>
                <a:avLst/>
                <a:gdLst>
                  <a:gd name="T0" fmla="*/ 0 w 517"/>
                  <a:gd name="T1" fmla="*/ 656 h 718"/>
                  <a:gd name="T2" fmla="*/ 93 w 517"/>
                  <a:gd name="T3" fmla="*/ 718 h 718"/>
                  <a:gd name="T4" fmla="*/ 155 w 517"/>
                  <a:gd name="T5" fmla="*/ 620 h 718"/>
                  <a:gd name="T6" fmla="*/ 122 w 517"/>
                  <a:gd name="T7" fmla="*/ 599 h 718"/>
                  <a:gd name="T8" fmla="*/ 129 w 517"/>
                  <a:gd name="T9" fmla="*/ 592 h 718"/>
                  <a:gd name="T10" fmla="*/ 162 w 517"/>
                  <a:gd name="T11" fmla="*/ 613 h 718"/>
                  <a:gd name="T12" fmla="*/ 188 w 517"/>
                  <a:gd name="T13" fmla="*/ 570 h 718"/>
                  <a:gd name="T14" fmla="*/ 155 w 517"/>
                  <a:gd name="T15" fmla="*/ 549 h 718"/>
                  <a:gd name="T16" fmla="*/ 162 w 517"/>
                  <a:gd name="T17" fmla="*/ 539 h 718"/>
                  <a:gd name="T18" fmla="*/ 193 w 517"/>
                  <a:gd name="T19" fmla="*/ 561 h 718"/>
                  <a:gd name="T20" fmla="*/ 221 w 517"/>
                  <a:gd name="T21" fmla="*/ 518 h 718"/>
                  <a:gd name="T22" fmla="*/ 188 w 517"/>
                  <a:gd name="T23" fmla="*/ 499 h 718"/>
                  <a:gd name="T24" fmla="*/ 193 w 517"/>
                  <a:gd name="T25" fmla="*/ 490 h 718"/>
                  <a:gd name="T26" fmla="*/ 226 w 517"/>
                  <a:gd name="T27" fmla="*/ 511 h 718"/>
                  <a:gd name="T28" fmla="*/ 255 w 517"/>
                  <a:gd name="T29" fmla="*/ 468 h 718"/>
                  <a:gd name="T30" fmla="*/ 221 w 517"/>
                  <a:gd name="T31" fmla="*/ 447 h 718"/>
                  <a:gd name="T32" fmla="*/ 226 w 517"/>
                  <a:gd name="T33" fmla="*/ 440 h 718"/>
                  <a:gd name="T34" fmla="*/ 260 w 517"/>
                  <a:gd name="T35" fmla="*/ 461 h 718"/>
                  <a:gd name="T36" fmla="*/ 286 w 517"/>
                  <a:gd name="T37" fmla="*/ 418 h 718"/>
                  <a:gd name="T38" fmla="*/ 252 w 517"/>
                  <a:gd name="T39" fmla="*/ 397 h 718"/>
                  <a:gd name="T40" fmla="*/ 260 w 517"/>
                  <a:gd name="T41" fmla="*/ 387 h 718"/>
                  <a:gd name="T42" fmla="*/ 293 w 517"/>
                  <a:gd name="T43" fmla="*/ 409 h 718"/>
                  <a:gd name="T44" fmla="*/ 319 w 517"/>
                  <a:gd name="T45" fmla="*/ 366 h 718"/>
                  <a:gd name="T46" fmla="*/ 286 w 517"/>
                  <a:gd name="T47" fmla="*/ 347 h 718"/>
                  <a:gd name="T48" fmla="*/ 291 w 517"/>
                  <a:gd name="T49" fmla="*/ 337 h 718"/>
                  <a:gd name="T50" fmla="*/ 324 w 517"/>
                  <a:gd name="T51" fmla="*/ 359 h 718"/>
                  <a:gd name="T52" fmla="*/ 352 w 517"/>
                  <a:gd name="T53" fmla="*/ 316 h 718"/>
                  <a:gd name="T54" fmla="*/ 319 w 517"/>
                  <a:gd name="T55" fmla="*/ 295 h 718"/>
                  <a:gd name="T56" fmla="*/ 324 w 517"/>
                  <a:gd name="T57" fmla="*/ 288 h 718"/>
                  <a:gd name="T58" fmla="*/ 357 w 517"/>
                  <a:gd name="T59" fmla="*/ 309 h 718"/>
                  <a:gd name="T60" fmla="*/ 383 w 517"/>
                  <a:gd name="T61" fmla="*/ 266 h 718"/>
                  <a:gd name="T62" fmla="*/ 352 w 517"/>
                  <a:gd name="T63" fmla="*/ 245 h 718"/>
                  <a:gd name="T64" fmla="*/ 357 w 517"/>
                  <a:gd name="T65" fmla="*/ 235 h 718"/>
                  <a:gd name="T66" fmla="*/ 390 w 517"/>
                  <a:gd name="T67" fmla="*/ 257 h 718"/>
                  <a:gd name="T68" fmla="*/ 417 w 517"/>
                  <a:gd name="T69" fmla="*/ 214 h 718"/>
                  <a:gd name="T70" fmla="*/ 383 w 517"/>
                  <a:gd name="T71" fmla="*/ 195 h 718"/>
                  <a:gd name="T72" fmla="*/ 390 w 517"/>
                  <a:gd name="T73" fmla="*/ 185 h 718"/>
                  <a:gd name="T74" fmla="*/ 421 w 517"/>
                  <a:gd name="T75" fmla="*/ 207 h 718"/>
                  <a:gd name="T76" fmla="*/ 450 w 517"/>
                  <a:gd name="T77" fmla="*/ 164 h 718"/>
                  <a:gd name="T78" fmla="*/ 417 w 517"/>
                  <a:gd name="T79" fmla="*/ 143 h 718"/>
                  <a:gd name="T80" fmla="*/ 421 w 517"/>
                  <a:gd name="T81" fmla="*/ 136 h 718"/>
                  <a:gd name="T82" fmla="*/ 455 w 517"/>
                  <a:gd name="T83" fmla="*/ 157 h 718"/>
                  <a:gd name="T84" fmla="*/ 517 w 517"/>
                  <a:gd name="T85" fmla="*/ 60 h 718"/>
                  <a:gd name="T86" fmla="*/ 424 w 517"/>
                  <a:gd name="T87" fmla="*/ 0 h 718"/>
                  <a:gd name="T88" fmla="*/ 0 w 517"/>
                  <a:gd name="T89" fmla="*/ 656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7" h="718">
                    <a:moveTo>
                      <a:pt x="0" y="656"/>
                    </a:moveTo>
                    <a:lnTo>
                      <a:pt x="93" y="718"/>
                    </a:lnTo>
                    <a:lnTo>
                      <a:pt x="155" y="620"/>
                    </a:lnTo>
                    <a:lnTo>
                      <a:pt x="122" y="599"/>
                    </a:lnTo>
                    <a:lnTo>
                      <a:pt x="129" y="592"/>
                    </a:lnTo>
                    <a:lnTo>
                      <a:pt x="162" y="613"/>
                    </a:lnTo>
                    <a:lnTo>
                      <a:pt x="188" y="570"/>
                    </a:lnTo>
                    <a:lnTo>
                      <a:pt x="155" y="549"/>
                    </a:lnTo>
                    <a:lnTo>
                      <a:pt x="162" y="539"/>
                    </a:lnTo>
                    <a:lnTo>
                      <a:pt x="193" y="561"/>
                    </a:lnTo>
                    <a:lnTo>
                      <a:pt x="221" y="518"/>
                    </a:lnTo>
                    <a:lnTo>
                      <a:pt x="188" y="499"/>
                    </a:lnTo>
                    <a:lnTo>
                      <a:pt x="193" y="490"/>
                    </a:lnTo>
                    <a:lnTo>
                      <a:pt x="226" y="511"/>
                    </a:lnTo>
                    <a:lnTo>
                      <a:pt x="255" y="468"/>
                    </a:lnTo>
                    <a:lnTo>
                      <a:pt x="221" y="447"/>
                    </a:lnTo>
                    <a:lnTo>
                      <a:pt x="226" y="440"/>
                    </a:lnTo>
                    <a:lnTo>
                      <a:pt x="260" y="461"/>
                    </a:lnTo>
                    <a:lnTo>
                      <a:pt x="286" y="418"/>
                    </a:lnTo>
                    <a:lnTo>
                      <a:pt x="252" y="397"/>
                    </a:lnTo>
                    <a:lnTo>
                      <a:pt x="260" y="387"/>
                    </a:lnTo>
                    <a:lnTo>
                      <a:pt x="293" y="409"/>
                    </a:lnTo>
                    <a:lnTo>
                      <a:pt x="319" y="366"/>
                    </a:lnTo>
                    <a:lnTo>
                      <a:pt x="286" y="347"/>
                    </a:lnTo>
                    <a:lnTo>
                      <a:pt x="291" y="337"/>
                    </a:lnTo>
                    <a:lnTo>
                      <a:pt x="324" y="359"/>
                    </a:lnTo>
                    <a:lnTo>
                      <a:pt x="352" y="316"/>
                    </a:lnTo>
                    <a:lnTo>
                      <a:pt x="319" y="295"/>
                    </a:lnTo>
                    <a:lnTo>
                      <a:pt x="324" y="288"/>
                    </a:lnTo>
                    <a:lnTo>
                      <a:pt x="357" y="309"/>
                    </a:lnTo>
                    <a:lnTo>
                      <a:pt x="383" y="266"/>
                    </a:lnTo>
                    <a:lnTo>
                      <a:pt x="352" y="245"/>
                    </a:lnTo>
                    <a:lnTo>
                      <a:pt x="357" y="235"/>
                    </a:lnTo>
                    <a:lnTo>
                      <a:pt x="390" y="257"/>
                    </a:lnTo>
                    <a:lnTo>
                      <a:pt x="417" y="214"/>
                    </a:lnTo>
                    <a:lnTo>
                      <a:pt x="383" y="195"/>
                    </a:lnTo>
                    <a:lnTo>
                      <a:pt x="390" y="185"/>
                    </a:lnTo>
                    <a:lnTo>
                      <a:pt x="421" y="207"/>
                    </a:lnTo>
                    <a:lnTo>
                      <a:pt x="450" y="164"/>
                    </a:lnTo>
                    <a:lnTo>
                      <a:pt x="417" y="143"/>
                    </a:lnTo>
                    <a:lnTo>
                      <a:pt x="421" y="136"/>
                    </a:lnTo>
                    <a:lnTo>
                      <a:pt x="455" y="157"/>
                    </a:lnTo>
                    <a:lnTo>
                      <a:pt x="517" y="60"/>
                    </a:lnTo>
                    <a:lnTo>
                      <a:pt x="424" y="0"/>
                    </a:lnTo>
                    <a:lnTo>
                      <a:pt x="0" y="656"/>
                    </a:lnTo>
                    <a:close/>
                  </a:path>
                </a:pathLst>
              </a:custGeom>
              <a:solidFill>
                <a:srgbClr val="5D739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22" name="Freeform 453">
                <a:extLst>
                  <a:ext uri="{FF2B5EF4-FFF2-40B4-BE49-F238E27FC236}">
                    <a16:creationId xmlns:a16="http://schemas.microsoft.com/office/drawing/2014/main" id="{CF31E6DD-4552-4FB2-B956-8190906C70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10500" y="184151"/>
                <a:ext cx="1217613" cy="1884363"/>
              </a:xfrm>
              <a:custGeom>
                <a:avLst/>
                <a:gdLst>
                  <a:gd name="T0" fmla="*/ 714 w 767"/>
                  <a:gd name="T1" fmla="*/ 1090 h 1187"/>
                  <a:gd name="T2" fmla="*/ 767 w 767"/>
                  <a:gd name="T3" fmla="*/ 1043 h 1187"/>
                  <a:gd name="T4" fmla="*/ 714 w 767"/>
                  <a:gd name="T5" fmla="*/ 1031 h 1187"/>
                  <a:gd name="T6" fmla="*/ 767 w 767"/>
                  <a:gd name="T7" fmla="*/ 986 h 1187"/>
                  <a:gd name="T8" fmla="*/ 714 w 767"/>
                  <a:gd name="T9" fmla="*/ 971 h 1187"/>
                  <a:gd name="T10" fmla="*/ 767 w 767"/>
                  <a:gd name="T11" fmla="*/ 926 h 1187"/>
                  <a:gd name="T12" fmla="*/ 714 w 767"/>
                  <a:gd name="T13" fmla="*/ 914 h 1187"/>
                  <a:gd name="T14" fmla="*/ 767 w 767"/>
                  <a:gd name="T15" fmla="*/ 867 h 1187"/>
                  <a:gd name="T16" fmla="*/ 714 w 767"/>
                  <a:gd name="T17" fmla="*/ 855 h 1187"/>
                  <a:gd name="T18" fmla="*/ 767 w 767"/>
                  <a:gd name="T19" fmla="*/ 810 h 1187"/>
                  <a:gd name="T20" fmla="*/ 714 w 767"/>
                  <a:gd name="T21" fmla="*/ 795 h 1187"/>
                  <a:gd name="T22" fmla="*/ 767 w 767"/>
                  <a:gd name="T23" fmla="*/ 750 h 1187"/>
                  <a:gd name="T24" fmla="*/ 714 w 767"/>
                  <a:gd name="T25" fmla="*/ 738 h 1187"/>
                  <a:gd name="T26" fmla="*/ 767 w 767"/>
                  <a:gd name="T27" fmla="*/ 693 h 1187"/>
                  <a:gd name="T28" fmla="*/ 714 w 767"/>
                  <a:gd name="T29" fmla="*/ 679 h 1187"/>
                  <a:gd name="T30" fmla="*/ 767 w 767"/>
                  <a:gd name="T31" fmla="*/ 634 h 1187"/>
                  <a:gd name="T32" fmla="*/ 714 w 767"/>
                  <a:gd name="T33" fmla="*/ 622 h 1187"/>
                  <a:gd name="T34" fmla="*/ 767 w 767"/>
                  <a:gd name="T35" fmla="*/ 575 h 1187"/>
                  <a:gd name="T36" fmla="*/ 714 w 767"/>
                  <a:gd name="T37" fmla="*/ 563 h 1187"/>
                  <a:gd name="T38" fmla="*/ 767 w 767"/>
                  <a:gd name="T39" fmla="*/ 518 h 1187"/>
                  <a:gd name="T40" fmla="*/ 714 w 767"/>
                  <a:gd name="T41" fmla="*/ 503 h 1187"/>
                  <a:gd name="T42" fmla="*/ 767 w 767"/>
                  <a:gd name="T43" fmla="*/ 458 h 1187"/>
                  <a:gd name="T44" fmla="*/ 714 w 767"/>
                  <a:gd name="T45" fmla="*/ 446 h 1187"/>
                  <a:gd name="T46" fmla="*/ 767 w 767"/>
                  <a:gd name="T47" fmla="*/ 399 h 1187"/>
                  <a:gd name="T48" fmla="*/ 714 w 767"/>
                  <a:gd name="T49" fmla="*/ 387 h 1187"/>
                  <a:gd name="T50" fmla="*/ 767 w 767"/>
                  <a:gd name="T51" fmla="*/ 342 h 1187"/>
                  <a:gd name="T52" fmla="*/ 714 w 767"/>
                  <a:gd name="T53" fmla="*/ 327 h 1187"/>
                  <a:gd name="T54" fmla="*/ 767 w 767"/>
                  <a:gd name="T55" fmla="*/ 282 h 1187"/>
                  <a:gd name="T56" fmla="*/ 714 w 767"/>
                  <a:gd name="T57" fmla="*/ 270 h 1187"/>
                  <a:gd name="T58" fmla="*/ 767 w 767"/>
                  <a:gd name="T59" fmla="*/ 225 h 1187"/>
                  <a:gd name="T60" fmla="*/ 714 w 767"/>
                  <a:gd name="T61" fmla="*/ 211 h 1187"/>
                  <a:gd name="T62" fmla="*/ 767 w 767"/>
                  <a:gd name="T63" fmla="*/ 166 h 1187"/>
                  <a:gd name="T64" fmla="*/ 714 w 767"/>
                  <a:gd name="T65" fmla="*/ 154 h 1187"/>
                  <a:gd name="T66" fmla="*/ 767 w 767"/>
                  <a:gd name="T67" fmla="*/ 0 h 1187"/>
                  <a:gd name="T68" fmla="*/ 767 w 767"/>
                  <a:gd name="T69" fmla="*/ 1187 h 1187"/>
                  <a:gd name="T70" fmla="*/ 714 w 767"/>
                  <a:gd name="T71" fmla="*/ 1102 h 1187"/>
                  <a:gd name="T72" fmla="*/ 224 w 767"/>
                  <a:gd name="T73" fmla="*/ 1054 h 1187"/>
                  <a:gd name="T74" fmla="*/ 645 w 767"/>
                  <a:gd name="T75" fmla="*/ 1054 h 1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67" h="1187">
                    <a:moveTo>
                      <a:pt x="714" y="1102"/>
                    </a:moveTo>
                    <a:lnTo>
                      <a:pt x="714" y="1090"/>
                    </a:lnTo>
                    <a:lnTo>
                      <a:pt x="767" y="1090"/>
                    </a:lnTo>
                    <a:lnTo>
                      <a:pt x="767" y="1043"/>
                    </a:lnTo>
                    <a:lnTo>
                      <a:pt x="714" y="1043"/>
                    </a:lnTo>
                    <a:lnTo>
                      <a:pt x="714" y="1031"/>
                    </a:lnTo>
                    <a:lnTo>
                      <a:pt x="767" y="1031"/>
                    </a:lnTo>
                    <a:lnTo>
                      <a:pt x="767" y="986"/>
                    </a:lnTo>
                    <a:lnTo>
                      <a:pt x="714" y="986"/>
                    </a:lnTo>
                    <a:lnTo>
                      <a:pt x="714" y="971"/>
                    </a:lnTo>
                    <a:lnTo>
                      <a:pt x="767" y="971"/>
                    </a:lnTo>
                    <a:lnTo>
                      <a:pt x="767" y="926"/>
                    </a:lnTo>
                    <a:lnTo>
                      <a:pt x="714" y="926"/>
                    </a:lnTo>
                    <a:lnTo>
                      <a:pt x="714" y="914"/>
                    </a:lnTo>
                    <a:lnTo>
                      <a:pt x="767" y="914"/>
                    </a:lnTo>
                    <a:lnTo>
                      <a:pt x="767" y="867"/>
                    </a:lnTo>
                    <a:lnTo>
                      <a:pt x="714" y="867"/>
                    </a:lnTo>
                    <a:lnTo>
                      <a:pt x="714" y="855"/>
                    </a:lnTo>
                    <a:lnTo>
                      <a:pt x="767" y="855"/>
                    </a:lnTo>
                    <a:lnTo>
                      <a:pt x="767" y="810"/>
                    </a:lnTo>
                    <a:lnTo>
                      <a:pt x="714" y="810"/>
                    </a:lnTo>
                    <a:lnTo>
                      <a:pt x="714" y="795"/>
                    </a:lnTo>
                    <a:lnTo>
                      <a:pt x="767" y="795"/>
                    </a:lnTo>
                    <a:lnTo>
                      <a:pt x="767" y="750"/>
                    </a:lnTo>
                    <a:lnTo>
                      <a:pt x="714" y="750"/>
                    </a:lnTo>
                    <a:lnTo>
                      <a:pt x="714" y="738"/>
                    </a:lnTo>
                    <a:lnTo>
                      <a:pt x="767" y="738"/>
                    </a:lnTo>
                    <a:lnTo>
                      <a:pt x="767" y="693"/>
                    </a:lnTo>
                    <a:lnTo>
                      <a:pt x="714" y="693"/>
                    </a:lnTo>
                    <a:lnTo>
                      <a:pt x="714" y="679"/>
                    </a:lnTo>
                    <a:lnTo>
                      <a:pt x="767" y="679"/>
                    </a:lnTo>
                    <a:lnTo>
                      <a:pt x="767" y="634"/>
                    </a:lnTo>
                    <a:lnTo>
                      <a:pt x="714" y="634"/>
                    </a:lnTo>
                    <a:lnTo>
                      <a:pt x="714" y="622"/>
                    </a:lnTo>
                    <a:lnTo>
                      <a:pt x="767" y="622"/>
                    </a:lnTo>
                    <a:lnTo>
                      <a:pt x="767" y="575"/>
                    </a:lnTo>
                    <a:lnTo>
                      <a:pt x="714" y="575"/>
                    </a:lnTo>
                    <a:lnTo>
                      <a:pt x="714" y="563"/>
                    </a:lnTo>
                    <a:lnTo>
                      <a:pt x="767" y="563"/>
                    </a:lnTo>
                    <a:lnTo>
                      <a:pt x="767" y="518"/>
                    </a:lnTo>
                    <a:lnTo>
                      <a:pt x="714" y="518"/>
                    </a:lnTo>
                    <a:lnTo>
                      <a:pt x="714" y="503"/>
                    </a:lnTo>
                    <a:lnTo>
                      <a:pt x="767" y="503"/>
                    </a:lnTo>
                    <a:lnTo>
                      <a:pt x="767" y="458"/>
                    </a:lnTo>
                    <a:lnTo>
                      <a:pt x="714" y="458"/>
                    </a:lnTo>
                    <a:lnTo>
                      <a:pt x="714" y="446"/>
                    </a:lnTo>
                    <a:lnTo>
                      <a:pt x="767" y="446"/>
                    </a:lnTo>
                    <a:lnTo>
                      <a:pt x="767" y="399"/>
                    </a:lnTo>
                    <a:lnTo>
                      <a:pt x="714" y="399"/>
                    </a:lnTo>
                    <a:lnTo>
                      <a:pt x="714" y="387"/>
                    </a:lnTo>
                    <a:lnTo>
                      <a:pt x="767" y="387"/>
                    </a:lnTo>
                    <a:lnTo>
                      <a:pt x="767" y="342"/>
                    </a:lnTo>
                    <a:lnTo>
                      <a:pt x="714" y="342"/>
                    </a:lnTo>
                    <a:lnTo>
                      <a:pt x="714" y="327"/>
                    </a:lnTo>
                    <a:lnTo>
                      <a:pt x="767" y="327"/>
                    </a:lnTo>
                    <a:lnTo>
                      <a:pt x="767" y="282"/>
                    </a:lnTo>
                    <a:lnTo>
                      <a:pt x="714" y="282"/>
                    </a:lnTo>
                    <a:lnTo>
                      <a:pt x="714" y="270"/>
                    </a:lnTo>
                    <a:lnTo>
                      <a:pt x="767" y="270"/>
                    </a:lnTo>
                    <a:lnTo>
                      <a:pt x="767" y="225"/>
                    </a:lnTo>
                    <a:lnTo>
                      <a:pt x="714" y="225"/>
                    </a:lnTo>
                    <a:lnTo>
                      <a:pt x="714" y="211"/>
                    </a:lnTo>
                    <a:lnTo>
                      <a:pt x="767" y="211"/>
                    </a:lnTo>
                    <a:lnTo>
                      <a:pt x="767" y="166"/>
                    </a:lnTo>
                    <a:lnTo>
                      <a:pt x="714" y="166"/>
                    </a:lnTo>
                    <a:lnTo>
                      <a:pt x="714" y="154"/>
                    </a:lnTo>
                    <a:lnTo>
                      <a:pt x="767" y="154"/>
                    </a:lnTo>
                    <a:lnTo>
                      <a:pt x="767" y="0"/>
                    </a:lnTo>
                    <a:lnTo>
                      <a:pt x="0" y="1187"/>
                    </a:lnTo>
                    <a:lnTo>
                      <a:pt x="767" y="1187"/>
                    </a:lnTo>
                    <a:lnTo>
                      <a:pt x="767" y="1102"/>
                    </a:lnTo>
                    <a:lnTo>
                      <a:pt x="714" y="1102"/>
                    </a:lnTo>
                    <a:close/>
                    <a:moveTo>
                      <a:pt x="645" y="1054"/>
                    </a:moveTo>
                    <a:lnTo>
                      <a:pt x="224" y="1054"/>
                    </a:lnTo>
                    <a:lnTo>
                      <a:pt x="645" y="401"/>
                    </a:lnTo>
                    <a:lnTo>
                      <a:pt x="645" y="1054"/>
                    </a:lnTo>
                    <a:close/>
                  </a:path>
                </a:pathLst>
              </a:custGeom>
              <a:solidFill>
                <a:srgbClr val="5D739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  <p:sp>
            <p:nvSpPr>
              <p:cNvPr id="523" name="Freeform 457">
                <a:extLst>
                  <a:ext uri="{FF2B5EF4-FFF2-40B4-BE49-F238E27FC236}">
                    <a16:creationId xmlns:a16="http://schemas.microsoft.com/office/drawing/2014/main" id="{90B881A5-6EFC-45A4-94E9-A5A17DE5B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0500" y="1963739"/>
                <a:ext cx="1065213" cy="104775"/>
              </a:xfrm>
              <a:custGeom>
                <a:avLst/>
                <a:gdLst>
                  <a:gd name="T0" fmla="*/ 671 w 671"/>
                  <a:gd name="T1" fmla="*/ 0 h 66"/>
                  <a:gd name="T2" fmla="*/ 43 w 671"/>
                  <a:gd name="T3" fmla="*/ 0 h 66"/>
                  <a:gd name="T4" fmla="*/ 0 w 671"/>
                  <a:gd name="T5" fmla="*/ 66 h 66"/>
                  <a:gd name="T6" fmla="*/ 671 w 671"/>
                  <a:gd name="T7" fmla="*/ 66 h 66"/>
                  <a:gd name="T8" fmla="*/ 671 w 671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" h="66">
                    <a:moveTo>
                      <a:pt x="671" y="0"/>
                    </a:moveTo>
                    <a:lnTo>
                      <a:pt x="43" y="0"/>
                    </a:lnTo>
                    <a:lnTo>
                      <a:pt x="0" y="66"/>
                    </a:lnTo>
                    <a:lnTo>
                      <a:pt x="671" y="66"/>
                    </a:lnTo>
                    <a:lnTo>
                      <a:pt x="671" y="0"/>
                    </a:lnTo>
                    <a:close/>
                  </a:path>
                </a:pathLst>
              </a:custGeom>
              <a:solidFill>
                <a:srgbClr val="5D739A">
                  <a:lumMod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charset="0"/>
                </a:endParaRPr>
              </a:p>
            </p:txBody>
          </p:sp>
        </p:grpSp>
      </p:grpSp>
      <p:sp>
        <p:nvSpPr>
          <p:cNvPr id="547" name="Freeform 458">
            <a:extLst>
              <a:ext uri="{FF2B5EF4-FFF2-40B4-BE49-F238E27FC236}">
                <a16:creationId xmlns:a16="http://schemas.microsoft.com/office/drawing/2014/main" id="{05A98916-FBD3-4C12-9B5E-7AAFB267FFD4}"/>
              </a:ext>
            </a:extLst>
          </p:cNvPr>
          <p:cNvSpPr>
            <a:spLocks/>
          </p:cNvSpPr>
          <p:nvPr/>
        </p:nvSpPr>
        <p:spPr bwMode="auto">
          <a:xfrm>
            <a:off x="7844299" y="2482485"/>
            <a:ext cx="1065213" cy="104775"/>
          </a:xfrm>
          <a:custGeom>
            <a:avLst/>
            <a:gdLst>
              <a:gd name="T0" fmla="*/ 671 w 671"/>
              <a:gd name="T1" fmla="*/ 0 h 66"/>
              <a:gd name="T2" fmla="*/ 43 w 671"/>
              <a:gd name="T3" fmla="*/ 0 h 66"/>
              <a:gd name="T4" fmla="*/ 0 w 671"/>
              <a:gd name="T5" fmla="*/ 66 h 66"/>
              <a:gd name="T6" fmla="*/ 671 w 671"/>
              <a:gd name="T7" fmla="*/ 66 h 66"/>
              <a:gd name="T8" fmla="*/ 671 w 671"/>
              <a:gd name="T9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66">
                <a:moveTo>
                  <a:pt x="671" y="0"/>
                </a:moveTo>
                <a:lnTo>
                  <a:pt x="43" y="0"/>
                </a:lnTo>
                <a:lnTo>
                  <a:pt x="0" y="66"/>
                </a:lnTo>
                <a:lnTo>
                  <a:pt x="671" y="66"/>
                </a:lnTo>
                <a:lnTo>
                  <a:pt x="67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Source Sans Pro" charset="0"/>
            </a:endParaRPr>
          </a:p>
        </p:txBody>
      </p:sp>
      <p:grpSp>
        <p:nvGrpSpPr>
          <p:cNvPr id="548" name="Group 303">
            <a:extLst>
              <a:ext uri="{FF2B5EF4-FFF2-40B4-BE49-F238E27FC236}">
                <a16:creationId xmlns:a16="http://schemas.microsoft.com/office/drawing/2014/main" id="{DBCE6B2F-DD41-44AA-83DF-CF595A9057BB}"/>
              </a:ext>
            </a:extLst>
          </p:cNvPr>
          <p:cNvGrpSpPr/>
          <p:nvPr/>
        </p:nvGrpSpPr>
        <p:grpSpPr>
          <a:xfrm>
            <a:off x="455604" y="1407378"/>
            <a:ext cx="946228" cy="769562"/>
            <a:chOff x="4044951" y="2359026"/>
            <a:chExt cx="1592262" cy="1355725"/>
          </a:xfrm>
        </p:grpSpPr>
        <p:sp>
          <p:nvSpPr>
            <p:cNvPr id="549" name="Freeform 88">
              <a:extLst>
                <a:ext uri="{FF2B5EF4-FFF2-40B4-BE49-F238E27FC236}">
                  <a16:creationId xmlns:a16="http://schemas.microsoft.com/office/drawing/2014/main" id="{18C501E8-61AC-4F1A-B668-AC099969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026" y="3173413"/>
              <a:ext cx="146050" cy="409575"/>
            </a:xfrm>
            <a:custGeom>
              <a:avLst/>
              <a:gdLst>
                <a:gd name="T0" fmla="*/ 71 w 76"/>
                <a:gd name="T1" fmla="*/ 101 h 213"/>
                <a:gd name="T2" fmla="*/ 33 w 76"/>
                <a:gd name="T3" fmla="*/ 1 h 213"/>
                <a:gd name="T4" fmla="*/ 0 w 76"/>
                <a:gd name="T5" fmla="*/ 86 h 213"/>
                <a:gd name="T6" fmla="*/ 6 w 76"/>
                <a:gd name="T7" fmla="*/ 139 h 213"/>
                <a:gd name="T8" fmla="*/ 54 w 76"/>
                <a:gd name="T9" fmla="*/ 213 h 213"/>
                <a:gd name="T10" fmla="*/ 71 w 76"/>
                <a:gd name="T11" fmla="*/ 10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13">
                  <a:moveTo>
                    <a:pt x="71" y="101"/>
                  </a:moveTo>
                  <a:cubicBezTo>
                    <a:pt x="65" y="40"/>
                    <a:pt x="39" y="0"/>
                    <a:pt x="33" y="1"/>
                  </a:cubicBezTo>
                  <a:cubicBezTo>
                    <a:pt x="31" y="1"/>
                    <a:pt x="0" y="86"/>
                    <a:pt x="0" y="86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39"/>
                    <a:pt x="52" y="213"/>
                    <a:pt x="54" y="213"/>
                  </a:cubicBezTo>
                  <a:cubicBezTo>
                    <a:pt x="60" y="212"/>
                    <a:pt x="76" y="169"/>
                    <a:pt x="71" y="101"/>
                  </a:cubicBezTo>
                  <a:close/>
                </a:path>
              </a:pathLst>
            </a:custGeom>
            <a:solidFill>
              <a:srgbClr val="8784C7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50" name="Freeform 89">
              <a:extLst>
                <a:ext uri="{FF2B5EF4-FFF2-40B4-BE49-F238E27FC236}">
                  <a16:creationId xmlns:a16="http://schemas.microsoft.com/office/drawing/2014/main" id="{2765BE94-CF82-4F1C-9908-6FC7202672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4951" y="2359026"/>
              <a:ext cx="1246188" cy="1355725"/>
            </a:xfrm>
            <a:custGeom>
              <a:avLst/>
              <a:gdLst>
                <a:gd name="T0" fmla="*/ 4 w 647"/>
                <a:gd name="T1" fmla="*/ 246 h 704"/>
                <a:gd name="T2" fmla="*/ 26 w 647"/>
                <a:gd name="T3" fmla="*/ 425 h 704"/>
                <a:gd name="T4" fmla="*/ 127 w 647"/>
                <a:gd name="T5" fmla="*/ 607 h 704"/>
                <a:gd name="T6" fmla="*/ 347 w 647"/>
                <a:gd name="T7" fmla="*/ 635 h 704"/>
                <a:gd name="T8" fmla="*/ 348 w 647"/>
                <a:gd name="T9" fmla="*/ 635 h 704"/>
                <a:gd name="T10" fmla="*/ 350 w 647"/>
                <a:gd name="T11" fmla="*/ 631 h 704"/>
                <a:gd name="T12" fmla="*/ 647 w 647"/>
                <a:gd name="T13" fmla="*/ 562 h 704"/>
                <a:gd name="T14" fmla="*/ 641 w 647"/>
                <a:gd name="T15" fmla="*/ 509 h 704"/>
                <a:gd name="T16" fmla="*/ 414 w 647"/>
                <a:gd name="T17" fmla="*/ 536 h 704"/>
                <a:gd name="T18" fmla="*/ 519 w 647"/>
                <a:gd name="T19" fmla="*/ 355 h 704"/>
                <a:gd name="T20" fmla="*/ 269 w 647"/>
                <a:gd name="T21" fmla="*/ 167 h 704"/>
                <a:gd name="T22" fmla="*/ 188 w 647"/>
                <a:gd name="T23" fmla="*/ 26 h 704"/>
                <a:gd name="T24" fmla="*/ 44 w 647"/>
                <a:gd name="T25" fmla="*/ 57 h 704"/>
                <a:gd name="T26" fmla="*/ 4 w 647"/>
                <a:gd name="T27" fmla="*/ 246 h 704"/>
                <a:gd name="T28" fmla="*/ 60 w 647"/>
                <a:gd name="T29" fmla="*/ 123 h 704"/>
                <a:gd name="T30" fmla="*/ 121 w 647"/>
                <a:gd name="T31" fmla="*/ 64 h 704"/>
                <a:gd name="T32" fmla="*/ 223 w 647"/>
                <a:gd name="T33" fmla="*/ 166 h 704"/>
                <a:gd name="T34" fmla="*/ 233 w 647"/>
                <a:gd name="T35" fmla="*/ 183 h 704"/>
                <a:gd name="T36" fmla="*/ 233 w 647"/>
                <a:gd name="T37" fmla="*/ 184 h 704"/>
                <a:gd name="T38" fmla="*/ 75 w 647"/>
                <a:gd name="T39" fmla="*/ 353 h 704"/>
                <a:gd name="T40" fmla="*/ 60 w 647"/>
                <a:gd name="T41" fmla="*/ 123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704">
                  <a:moveTo>
                    <a:pt x="4" y="246"/>
                  </a:moveTo>
                  <a:cubicBezTo>
                    <a:pt x="7" y="305"/>
                    <a:pt x="7" y="372"/>
                    <a:pt x="26" y="425"/>
                  </a:cubicBezTo>
                  <a:cubicBezTo>
                    <a:pt x="0" y="489"/>
                    <a:pt x="51" y="550"/>
                    <a:pt x="127" y="607"/>
                  </a:cubicBezTo>
                  <a:cubicBezTo>
                    <a:pt x="211" y="670"/>
                    <a:pt x="293" y="704"/>
                    <a:pt x="347" y="635"/>
                  </a:cubicBezTo>
                  <a:cubicBezTo>
                    <a:pt x="348" y="635"/>
                    <a:pt x="348" y="635"/>
                    <a:pt x="348" y="635"/>
                  </a:cubicBezTo>
                  <a:cubicBezTo>
                    <a:pt x="350" y="631"/>
                    <a:pt x="350" y="631"/>
                    <a:pt x="350" y="631"/>
                  </a:cubicBezTo>
                  <a:cubicBezTo>
                    <a:pt x="647" y="562"/>
                    <a:pt x="647" y="562"/>
                    <a:pt x="647" y="562"/>
                  </a:cubicBezTo>
                  <a:cubicBezTo>
                    <a:pt x="641" y="509"/>
                    <a:pt x="641" y="509"/>
                    <a:pt x="641" y="509"/>
                  </a:cubicBezTo>
                  <a:cubicBezTo>
                    <a:pt x="414" y="536"/>
                    <a:pt x="414" y="536"/>
                    <a:pt x="414" y="536"/>
                  </a:cubicBezTo>
                  <a:cubicBezTo>
                    <a:pt x="519" y="355"/>
                    <a:pt x="519" y="355"/>
                    <a:pt x="519" y="355"/>
                  </a:cubicBezTo>
                  <a:cubicBezTo>
                    <a:pt x="269" y="167"/>
                    <a:pt x="269" y="167"/>
                    <a:pt x="269" y="167"/>
                  </a:cubicBezTo>
                  <a:cubicBezTo>
                    <a:pt x="264" y="108"/>
                    <a:pt x="243" y="55"/>
                    <a:pt x="188" y="26"/>
                  </a:cubicBezTo>
                  <a:cubicBezTo>
                    <a:pt x="138" y="0"/>
                    <a:pt x="76" y="9"/>
                    <a:pt x="44" y="57"/>
                  </a:cubicBezTo>
                  <a:cubicBezTo>
                    <a:pt x="8" y="110"/>
                    <a:pt x="0" y="184"/>
                    <a:pt x="4" y="246"/>
                  </a:cubicBezTo>
                  <a:close/>
                  <a:moveTo>
                    <a:pt x="60" y="123"/>
                  </a:moveTo>
                  <a:cubicBezTo>
                    <a:pt x="71" y="95"/>
                    <a:pt x="92" y="69"/>
                    <a:pt x="121" y="64"/>
                  </a:cubicBezTo>
                  <a:cubicBezTo>
                    <a:pt x="174" y="53"/>
                    <a:pt x="227" y="116"/>
                    <a:pt x="223" y="166"/>
                  </a:cubicBezTo>
                  <a:cubicBezTo>
                    <a:pt x="223" y="174"/>
                    <a:pt x="227" y="180"/>
                    <a:pt x="233" y="183"/>
                  </a:cubicBezTo>
                  <a:cubicBezTo>
                    <a:pt x="233" y="184"/>
                    <a:pt x="233" y="184"/>
                    <a:pt x="233" y="184"/>
                  </a:cubicBezTo>
                  <a:cubicBezTo>
                    <a:pt x="75" y="353"/>
                    <a:pt x="75" y="353"/>
                    <a:pt x="75" y="353"/>
                  </a:cubicBezTo>
                  <a:cubicBezTo>
                    <a:pt x="51" y="313"/>
                    <a:pt x="40" y="173"/>
                    <a:pt x="60" y="123"/>
                  </a:cubicBezTo>
                  <a:close/>
                </a:path>
              </a:pathLst>
            </a:custGeom>
            <a:solidFill>
              <a:srgbClr val="8784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51" name="Freeform 90">
              <a:extLst>
                <a:ext uri="{FF2B5EF4-FFF2-40B4-BE49-F238E27FC236}">
                  <a16:creationId xmlns:a16="http://schemas.microsoft.com/office/drawing/2014/main" id="{01E12F38-0F0E-45B7-9253-A4D817EE5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076" y="3362326"/>
              <a:ext cx="53975" cy="133350"/>
            </a:xfrm>
            <a:custGeom>
              <a:avLst/>
              <a:gdLst>
                <a:gd name="T0" fmla="*/ 9 w 34"/>
                <a:gd name="T1" fmla="*/ 84 h 84"/>
                <a:gd name="T2" fmla="*/ 0 w 34"/>
                <a:gd name="T3" fmla="*/ 2 h 84"/>
                <a:gd name="T4" fmla="*/ 24 w 34"/>
                <a:gd name="T5" fmla="*/ 0 h 84"/>
                <a:gd name="T6" fmla="*/ 34 w 34"/>
                <a:gd name="T7" fmla="*/ 79 h 84"/>
                <a:gd name="T8" fmla="*/ 9 w 34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4">
                  <a:moveTo>
                    <a:pt x="9" y="84"/>
                  </a:moveTo>
                  <a:lnTo>
                    <a:pt x="0" y="2"/>
                  </a:lnTo>
                  <a:lnTo>
                    <a:pt x="24" y="0"/>
                  </a:lnTo>
                  <a:lnTo>
                    <a:pt x="34" y="79"/>
                  </a:lnTo>
                  <a:lnTo>
                    <a:pt x="9" y="84"/>
                  </a:lnTo>
                  <a:close/>
                </a:path>
              </a:pathLst>
            </a:custGeom>
            <a:solidFill>
              <a:srgbClr val="8784C7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52" name="Freeform 91">
              <a:extLst>
                <a:ext uri="{FF2B5EF4-FFF2-40B4-BE49-F238E27FC236}">
                  <a16:creationId xmlns:a16="http://schemas.microsoft.com/office/drawing/2014/main" id="{07EA8B51-A65B-4A9F-A7C5-5C616CDC3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4951" y="2359026"/>
              <a:ext cx="747713" cy="1163638"/>
            </a:xfrm>
            <a:custGeom>
              <a:avLst/>
              <a:gdLst>
                <a:gd name="T0" fmla="*/ 123 w 388"/>
                <a:gd name="T1" fmla="*/ 604 h 604"/>
                <a:gd name="T2" fmla="*/ 388 w 388"/>
                <a:gd name="T3" fmla="*/ 256 h 604"/>
                <a:gd name="T4" fmla="*/ 269 w 388"/>
                <a:gd name="T5" fmla="*/ 167 h 604"/>
                <a:gd name="T6" fmla="*/ 188 w 388"/>
                <a:gd name="T7" fmla="*/ 26 h 604"/>
                <a:gd name="T8" fmla="*/ 44 w 388"/>
                <a:gd name="T9" fmla="*/ 57 h 604"/>
                <a:gd name="T10" fmla="*/ 4 w 388"/>
                <a:gd name="T11" fmla="*/ 246 h 604"/>
                <a:gd name="T12" fmla="*/ 26 w 388"/>
                <a:gd name="T13" fmla="*/ 425 h 604"/>
                <a:gd name="T14" fmla="*/ 123 w 388"/>
                <a:gd name="T15" fmla="*/ 604 h 604"/>
                <a:gd name="T16" fmla="*/ 233 w 388"/>
                <a:gd name="T17" fmla="*/ 184 h 604"/>
                <a:gd name="T18" fmla="*/ 75 w 388"/>
                <a:gd name="T19" fmla="*/ 353 h 604"/>
                <a:gd name="T20" fmla="*/ 60 w 388"/>
                <a:gd name="T21" fmla="*/ 123 h 604"/>
                <a:gd name="T22" fmla="*/ 121 w 388"/>
                <a:gd name="T23" fmla="*/ 64 h 604"/>
                <a:gd name="T24" fmla="*/ 223 w 388"/>
                <a:gd name="T25" fmla="*/ 166 h 604"/>
                <a:gd name="T26" fmla="*/ 233 w 388"/>
                <a:gd name="T27" fmla="*/ 183 h 604"/>
                <a:gd name="T28" fmla="*/ 233 w 388"/>
                <a:gd name="T29" fmla="*/ 18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8" h="604">
                  <a:moveTo>
                    <a:pt x="123" y="604"/>
                  </a:moveTo>
                  <a:cubicBezTo>
                    <a:pt x="388" y="256"/>
                    <a:pt x="388" y="256"/>
                    <a:pt x="388" y="256"/>
                  </a:cubicBezTo>
                  <a:cubicBezTo>
                    <a:pt x="269" y="167"/>
                    <a:pt x="269" y="167"/>
                    <a:pt x="269" y="167"/>
                  </a:cubicBezTo>
                  <a:cubicBezTo>
                    <a:pt x="264" y="108"/>
                    <a:pt x="243" y="55"/>
                    <a:pt x="188" y="26"/>
                  </a:cubicBezTo>
                  <a:cubicBezTo>
                    <a:pt x="138" y="0"/>
                    <a:pt x="76" y="9"/>
                    <a:pt x="44" y="57"/>
                  </a:cubicBezTo>
                  <a:cubicBezTo>
                    <a:pt x="8" y="110"/>
                    <a:pt x="0" y="184"/>
                    <a:pt x="4" y="246"/>
                  </a:cubicBezTo>
                  <a:cubicBezTo>
                    <a:pt x="7" y="305"/>
                    <a:pt x="7" y="372"/>
                    <a:pt x="26" y="425"/>
                  </a:cubicBezTo>
                  <a:cubicBezTo>
                    <a:pt x="0" y="488"/>
                    <a:pt x="50" y="548"/>
                    <a:pt x="123" y="604"/>
                  </a:cubicBezTo>
                  <a:close/>
                  <a:moveTo>
                    <a:pt x="233" y="184"/>
                  </a:moveTo>
                  <a:cubicBezTo>
                    <a:pt x="75" y="353"/>
                    <a:pt x="75" y="353"/>
                    <a:pt x="75" y="353"/>
                  </a:cubicBezTo>
                  <a:cubicBezTo>
                    <a:pt x="51" y="313"/>
                    <a:pt x="40" y="173"/>
                    <a:pt x="60" y="123"/>
                  </a:cubicBezTo>
                  <a:cubicBezTo>
                    <a:pt x="71" y="95"/>
                    <a:pt x="92" y="69"/>
                    <a:pt x="121" y="64"/>
                  </a:cubicBezTo>
                  <a:cubicBezTo>
                    <a:pt x="174" y="53"/>
                    <a:pt x="227" y="116"/>
                    <a:pt x="223" y="166"/>
                  </a:cubicBezTo>
                  <a:cubicBezTo>
                    <a:pt x="223" y="174"/>
                    <a:pt x="227" y="180"/>
                    <a:pt x="233" y="183"/>
                  </a:cubicBezTo>
                  <a:cubicBezTo>
                    <a:pt x="233" y="184"/>
                    <a:pt x="233" y="184"/>
                    <a:pt x="233" y="184"/>
                  </a:cubicBezTo>
                  <a:close/>
                </a:path>
              </a:pathLst>
            </a:custGeom>
            <a:solidFill>
              <a:srgbClr val="8784C7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53" name="Freeform 92">
              <a:extLst>
                <a:ext uri="{FF2B5EF4-FFF2-40B4-BE49-F238E27FC236}">
                  <a16:creationId xmlns:a16="http://schemas.microsoft.com/office/drawing/2014/main" id="{E60C7BB3-C740-45BB-BD8C-39AC8909A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238" y="3341688"/>
              <a:ext cx="85725" cy="53975"/>
            </a:xfrm>
            <a:custGeom>
              <a:avLst/>
              <a:gdLst>
                <a:gd name="T0" fmla="*/ 28 w 44"/>
                <a:gd name="T1" fmla="*/ 28 h 28"/>
                <a:gd name="T2" fmla="*/ 44 w 44"/>
                <a:gd name="T3" fmla="*/ 14 h 28"/>
                <a:gd name="T4" fmla="*/ 28 w 44"/>
                <a:gd name="T5" fmla="*/ 0 h 28"/>
                <a:gd name="T6" fmla="*/ 0 w 44"/>
                <a:gd name="T7" fmla="*/ 14 h 28"/>
                <a:gd name="T8" fmla="*/ 28 w 4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8">
                  <a:moveTo>
                    <a:pt x="28" y="28"/>
                  </a:moveTo>
                  <a:cubicBezTo>
                    <a:pt x="38" y="28"/>
                    <a:pt x="44" y="23"/>
                    <a:pt x="44" y="14"/>
                  </a:cubicBezTo>
                  <a:cubicBezTo>
                    <a:pt x="44" y="5"/>
                    <a:pt x="38" y="0"/>
                    <a:pt x="28" y="0"/>
                  </a:cubicBezTo>
                  <a:cubicBezTo>
                    <a:pt x="13" y="0"/>
                    <a:pt x="0" y="14"/>
                    <a:pt x="0" y="14"/>
                  </a:cubicBezTo>
                  <a:cubicBezTo>
                    <a:pt x="0" y="14"/>
                    <a:pt x="13" y="28"/>
                    <a:pt x="28" y="28"/>
                  </a:cubicBezTo>
                  <a:close/>
                </a:path>
              </a:pathLst>
            </a:custGeom>
            <a:solidFill>
              <a:srgbClr val="8784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54" name="Freeform 93">
              <a:extLst>
                <a:ext uri="{FF2B5EF4-FFF2-40B4-BE49-F238E27FC236}">
                  <a16:creationId xmlns:a16="http://schemas.microsoft.com/office/drawing/2014/main" id="{35B37EF2-8BE5-4F00-ABFE-1CD129A35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3227388"/>
              <a:ext cx="77788" cy="71438"/>
            </a:xfrm>
            <a:custGeom>
              <a:avLst/>
              <a:gdLst>
                <a:gd name="T0" fmla="*/ 31 w 40"/>
                <a:gd name="T1" fmla="*/ 28 h 37"/>
                <a:gd name="T2" fmla="*/ 35 w 40"/>
                <a:gd name="T3" fmla="*/ 7 h 37"/>
                <a:gd name="T4" fmla="*/ 14 w 40"/>
                <a:gd name="T5" fmla="*/ 6 h 37"/>
                <a:gd name="T6" fmla="*/ 0 w 40"/>
                <a:gd name="T7" fmla="*/ 34 h 37"/>
                <a:gd name="T8" fmla="*/ 31 w 40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7">
                  <a:moveTo>
                    <a:pt x="31" y="28"/>
                  </a:moveTo>
                  <a:cubicBezTo>
                    <a:pt x="38" y="22"/>
                    <a:pt x="40" y="15"/>
                    <a:pt x="35" y="7"/>
                  </a:cubicBezTo>
                  <a:cubicBezTo>
                    <a:pt x="29" y="0"/>
                    <a:pt x="21" y="0"/>
                    <a:pt x="14" y="6"/>
                  </a:cubicBezTo>
                  <a:cubicBezTo>
                    <a:pt x="1" y="15"/>
                    <a:pt x="0" y="34"/>
                    <a:pt x="0" y="34"/>
                  </a:cubicBezTo>
                  <a:cubicBezTo>
                    <a:pt x="0" y="34"/>
                    <a:pt x="18" y="37"/>
                    <a:pt x="31" y="28"/>
                  </a:cubicBezTo>
                  <a:close/>
                </a:path>
              </a:pathLst>
            </a:custGeom>
            <a:solidFill>
              <a:srgbClr val="8784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55" name="Freeform 94">
              <a:extLst>
                <a:ext uri="{FF2B5EF4-FFF2-40B4-BE49-F238E27FC236}">
                  <a16:creationId xmlns:a16="http://schemas.microsoft.com/office/drawing/2014/main" id="{F6E848A5-08D9-40B5-AC0B-D8C426CF6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3435351"/>
              <a:ext cx="77788" cy="71438"/>
            </a:xfrm>
            <a:custGeom>
              <a:avLst/>
              <a:gdLst>
                <a:gd name="T0" fmla="*/ 31 w 40"/>
                <a:gd name="T1" fmla="*/ 9 h 37"/>
                <a:gd name="T2" fmla="*/ 35 w 40"/>
                <a:gd name="T3" fmla="*/ 30 h 37"/>
                <a:gd name="T4" fmla="*/ 14 w 40"/>
                <a:gd name="T5" fmla="*/ 32 h 37"/>
                <a:gd name="T6" fmla="*/ 0 w 40"/>
                <a:gd name="T7" fmla="*/ 4 h 37"/>
                <a:gd name="T8" fmla="*/ 31 w 40"/>
                <a:gd name="T9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7">
                  <a:moveTo>
                    <a:pt x="31" y="9"/>
                  </a:moveTo>
                  <a:cubicBezTo>
                    <a:pt x="38" y="15"/>
                    <a:pt x="40" y="23"/>
                    <a:pt x="35" y="30"/>
                  </a:cubicBezTo>
                  <a:cubicBezTo>
                    <a:pt x="29" y="37"/>
                    <a:pt x="21" y="37"/>
                    <a:pt x="14" y="32"/>
                  </a:cubicBezTo>
                  <a:cubicBezTo>
                    <a:pt x="1" y="23"/>
                    <a:pt x="0" y="4"/>
                    <a:pt x="0" y="4"/>
                  </a:cubicBezTo>
                  <a:cubicBezTo>
                    <a:pt x="0" y="4"/>
                    <a:pt x="18" y="0"/>
                    <a:pt x="31" y="9"/>
                  </a:cubicBezTo>
                  <a:close/>
                </a:path>
              </a:pathLst>
            </a:custGeom>
            <a:solidFill>
              <a:srgbClr val="8784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56" name="Freeform 95">
              <a:extLst>
                <a:ext uri="{FF2B5EF4-FFF2-40B4-BE49-F238E27FC236}">
                  <a16:creationId xmlns:a16="http://schemas.microsoft.com/office/drawing/2014/main" id="{51CBFC1A-718D-47EE-97C7-0B9106F28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3417888"/>
              <a:ext cx="85725" cy="65088"/>
            </a:xfrm>
            <a:custGeom>
              <a:avLst/>
              <a:gdLst>
                <a:gd name="T0" fmla="*/ 31 w 45"/>
                <a:gd name="T1" fmla="*/ 5 h 34"/>
                <a:gd name="T2" fmla="*/ 42 w 45"/>
                <a:gd name="T3" fmla="*/ 23 h 34"/>
                <a:gd name="T4" fmla="*/ 23 w 45"/>
                <a:gd name="T5" fmla="*/ 32 h 34"/>
                <a:gd name="T6" fmla="*/ 0 w 45"/>
                <a:gd name="T7" fmla="*/ 10 h 34"/>
                <a:gd name="T8" fmla="*/ 31 w 45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4">
                  <a:moveTo>
                    <a:pt x="31" y="5"/>
                  </a:moveTo>
                  <a:cubicBezTo>
                    <a:pt x="40" y="7"/>
                    <a:pt x="45" y="14"/>
                    <a:pt x="42" y="23"/>
                  </a:cubicBezTo>
                  <a:cubicBezTo>
                    <a:pt x="39" y="31"/>
                    <a:pt x="32" y="34"/>
                    <a:pt x="23" y="32"/>
                  </a:cubicBezTo>
                  <a:cubicBezTo>
                    <a:pt x="8" y="27"/>
                    <a:pt x="0" y="10"/>
                    <a:pt x="0" y="10"/>
                  </a:cubicBezTo>
                  <a:cubicBezTo>
                    <a:pt x="0" y="10"/>
                    <a:pt x="16" y="0"/>
                    <a:pt x="31" y="5"/>
                  </a:cubicBezTo>
                  <a:close/>
                </a:path>
              </a:pathLst>
            </a:custGeom>
            <a:solidFill>
              <a:srgbClr val="8784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57" name="Freeform 96">
              <a:extLst>
                <a:ext uri="{FF2B5EF4-FFF2-40B4-BE49-F238E27FC236}">
                  <a16:creationId xmlns:a16="http://schemas.microsoft.com/office/drawing/2014/main" id="{E0480473-350E-49FA-9D23-F6B0F2B12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3255963"/>
              <a:ext cx="85725" cy="65088"/>
            </a:xfrm>
            <a:custGeom>
              <a:avLst/>
              <a:gdLst>
                <a:gd name="T0" fmla="*/ 31 w 45"/>
                <a:gd name="T1" fmla="*/ 29 h 34"/>
                <a:gd name="T2" fmla="*/ 42 w 45"/>
                <a:gd name="T3" fmla="*/ 11 h 34"/>
                <a:gd name="T4" fmla="*/ 23 w 45"/>
                <a:gd name="T5" fmla="*/ 2 h 34"/>
                <a:gd name="T6" fmla="*/ 0 w 45"/>
                <a:gd name="T7" fmla="*/ 24 h 34"/>
                <a:gd name="T8" fmla="*/ 31 w 45"/>
                <a:gd name="T9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4">
                  <a:moveTo>
                    <a:pt x="31" y="29"/>
                  </a:moveTo>
                  <a:cubicBezTo>
                    <a:pt x="40" y="27"/>
                    <a:pt x="45" y="20"/>
                    <a:pt x="42" y="11"/>
                  </a:cubicBezTo>
                  <a:cubicBezTo>
                    <a:pt x="39" y="3"/>
                    <a:pt x="32" y="0"/>
                    <a:pt x="23" y="2"/>
                  </a:cubicBezTo>
                  <a:cubicBezTo>
                    <a:pt x="8" y="7"/>
                    <a:pt x="0" y="24"/>
                    <a:pt x="0" y="24"/>
                  </a:cubicBezTo>
                  <a:cubicBezTo>
                    <a:pt x="0" y="24"/>
                    <a:pt x="16" y="34"/>
                    <a:pt x="31" y="29"/>
                  </a:cubicBezTo>
                  <a:close/>
                </a:path>
              </a:pathLst>
            </a:custGeom>
            <a:solidFill>
              <a:srgbClr val="8784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</p:grpSp>
      <p:pic>
        <p:nvPicPr>
          <p:cNvPr id="558" name="Picture 4">
            <a:extLst>
              <a:ext uri="{FF2B5EF4-FFF2-40B4-BE49-F238E27FC236}">
                <a16:creationId xmlns:a16="http://schemas.microsoft.com/office/drawing/2014/main" id="{A12C9CDD-4B3E-4A3B-BD6B-3C43DAC2D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56"/>
          <a:stretch/>
        </p:blipFill>
        <p:spPr>
          <a:xfrm>
            <a:off x="9753596" y="4593294"/>
            <a:ext cx="856735" cy="845096"/>
          </a:xfrm>
          <a:prstGeom prst="rect">
            <a:avLst/>
          </a:prstGeom>
        </p:spPr>
      </p:pic>
      <p:grpSp>
        <p:nvGrpSpPr>
          <p:cNvPr id="559" name="Group 313">
            <a:extLst>
              <a:ext uri="{FF2B5EF4-FFF2-40B4-BE49-F238E27FC236}">
                <a16:creationId xmlns:a16="http://schemas.microsoft.com/office/drawing/2014/main" id="{07E38E20-8F2E-461A-B879-BC33C1A2D58B}"/>
              </a:ext>
            </a:extLst>
          </p:cNvPr>
          <p:cNvGrpSpPr/>
          <p:nvPr/>
        </p:nvGrpSpPr>
        <p:grpSpPr>
          <a:xfrm>
            <a:off x="11480113" y="2695598"/>
            <a:ext cx="328364" cy="758050"/>
            <a:chOff x="8272463" y="1915437"/>
            <a:chExt cx="1154113" cy="2851150"/>
          </a:xfrm>
          <a:solidFill>
            <a:srgbClr val="84ACB6"/>
          </a:solidFill>
        </p:grpSpPr>
        <p:sp>
          <p:nvSpPr>
            <p:cNvPr id="560" name="Oval 18">
              <a:extLst>
                <a:ext uri="{FF2B5EF4-FFF2-40B4-BE49-F238E27FC236}">
                  <a16:creationId xmlns:a16="http://schemas.microsoft.com/office/drawing/2014/main" id="{6CE3446F-F1AC-4B7A-870A-B1AC9221A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3138" y="1915437"/>
              <a:ext cx="512763" cy="511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61" name="Freeform 19">
              <a:extLst>
                <a:ext uri="{FF2B5EF4-FFF2-40B4-BE49-F238E27FC236}">
                  <a16:creationId xmlns:a16="http://schemas.microsoft.com/office/drawing/2014/main" id="{127C3AF5-8801-4154-B84E-D874DB6CF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5163" y="3521987"/>
              <a:ext cx="192088" cy="158750"/>
            </a:xfrm>
            <a:custGeom>
              <a:avLst/>
              <a:gdLst>
                <a:gd name="T0" fmla="*/ 0 w 100"/>
                <a:gd name="T1" fmla="*/ 0 h 82"/>
                <a:gd name="T2" fmla="*/ 1 w 100"/>
                <a:gd name="T3" fmla="*/ 33 h 82"/>
                <a:gd name="T4" fmla="*/ 51 w 100"/>
                <a:gd name="T5" fmla="*/ 81 h 82"/>
                <a:gd name="T6" fmla="*/ 100 w 100"/>
                <a:gd name="T7" fmla="*/ 30 h 82"/>
                <a:gd name="T8" fmla="*/ 99 w 100"/>
                <a:gd name="T9" fmla="*/ 0 h 82"/>
                <a:gd name="T10" fmla="*/ 0 w 100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82">
                  <a:moveTo>
                    <a:pt x="0" y="0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60"/>
                    <a:pt x="24" y="82"/>
                    <a:pt x="51" y="81"/>
                  </a:cubicBezTo>
                  <a:cubicBezTo>
                    <a:pt x="79" y="80"/>
                    <a:pt x="100" y="58"/>
                    <a:pt x="100" y="30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62" name="Freeform 20">
              <a:extLst>
                <a:ext uri="{FF2B5EF4-FFF2-40B4-BE49-F238E27FC236}">
                  <a16:creationId xmlns:a16="http://schemas.microsoft.com/office/drawing/2014/main" id="{E105E571-7F03-40C6-8D63-F981BB39D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8613" y="3521987"/>
              <a:ext cx="195263" cy="158750"/>
            </a:xfrm>
            <a:custGeom>
              <a:avLst/>
              <a:gdLst>
                <a:gd name="T0" fmla="*/ 2 w 101"/>
                <a:gd name="T1" fmla="*/ 0 h 82"/>
                <a:gd name="T2" fmla="*/ 1 w 101"/>
                <a:gd name="T3" fmla="*/ 30 h 82"/>
                <a:gd name="T4" fmla="*/ 49 w 101"/>
                <a:gd name="T5" fmla="*/ 81 h 82"/>
                <a:gd name="T6" fmla="*/ 100 w 101"/>
                <a:gd name="T7" fmla="*/ 33 h 82"/>
                <a:gd name="T8" fmla="*/ 101 w 101"/>
                <a:gd name="T9" fmla="*/ 0 h 82"/>
                <a:gd name="T10" fmla="*/ 2 w 101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82">
                  <a:moveTo>
                    <a:pt x="2" y="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0" y="58"/>
                    <a:pt x="22" y="80"/>
                    <a:pt x="49" y="81"/>
                  </a:cubicBezTo>
                  <a:cubicBezTo>
                    <a:pt x="77" y="82"/>
                    <a:pt x="99" y="60"/>
                    <a:pt x="100" y="33"/>
                  </a:cubicBezTo>
                  <a:cubicBezTo>
                    <a:pt x="101" y="0"/>
                    <a:pt x="101" y="0"/>
                    <a:pt x="101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63" name="Freeform 21">
              <a:extLst>
                <a:ext uri="{FF2B5EF4-FFF2-40B4-BE49-F238E27FC236}">
                  <a16:creationId xmlns:a16="http://schemas.microsoft.com/office/drawing/2014/main" id="{11583232-7D02-4986-AD23-E3C703743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375" y="3412449"/>
              <a:ext cx="522288" cy="1354138"/>
            </a:xfrm>
            <a:custGeom>
              <a:avLst/>
              <a:gdLst>
                <a:gd name="T0" fmla="*/ 262 w 272"/>
                <a:gd name="T1" fmla="*/ 54 h 703"/>
                <a:gd name="T2" fmla="*/ 269 w 272"/>
                <a:gd name="T3" fmla="*/ 0 h 703"/>
                <a:gd name="T4" fmla="*/ 3 w 272"/>
                <a:gd name="T5" fmla="*/ 0 h 703"/>
                <a:gd name="T6" fmla="*/ 10 w 272"/>
                <a:gd name="T7" fmla="*/ 54 h 703"/>
                <a:gd name="T8" fmla="*/ 0 w 272"/>
                <a:gd name="T9" fmla="*/ 397 h 703"/>
                <a:gd name="T10" fmla="*/ 0 w 272"/>
                <a:gd name="T11" fmla="*/ 399 h 703"/>
                <a:gd name="T12" fmla="*/ 3 w 272"/>
                <a:gd name="T13" fmla="*/ 654 h 703"/>
                <a:gd name="T14" fmla="*/ 53 w 272"/>
                <a:gd name="T15" fmla="*/ 703 h 703"/>
                <a:gd name="T16" fmla="*/ 54 w 272"/>
                <a:gd name="T17" fmla="*/ 703 h 703"/>
                <a:gd name="T18" fmla="*/ 102 w 272"/>
                <a:gd name="T19" fmla="*/ 653 h 703"/>
                <a:gd name="T20" fmla="*/ 99 w 272"/>
                <a:gd name="T21" fmla="*/ 398 h 703"/>
                <a:gd name="T22" fmla="*/ 107 w 272"/>
                <a:gd name="T23" fmla="*/ 101 h 703"/>
                <a:gd name="T24" fmla="*/ 164 w 272"/>
                <a:gd name="T25" fmla="*/ 101 h 703"/>
                <a:gd name="T26" fmla="*/ 173 w 272"/>
                <a:gd name="T27" fmla="*/ 398 h 703"/>
                <a:gd name="T28" fmla="*/ 169 w 272"/>
                <a:gd name="T29" fmla="*/ 653 h 703"/>
                <a:gd name="T30" fmla="*/ 218 w 272"/>
                <a:gd name="T31" fmla="*/ 703 h 703"/>
                <a:gd name="T32" fmla="*/ 219 w 272"/>
                <a:gd name="T33" fmla="*/ 703 h 703"/>
                <a:gd name="T34" fmla="*/ 268 w 272"/>
                <a:gd name="T35" fmla="*/ 654 h 703"/>
                <a:gd name="T36" fmla="*/ 272 w 272"/>
                <a:gd name="T37" fmla="*/ 399 h 703"/>
                <a:gd name="T38" fmla="*/ 272 w 272"/>
                <a:gd name="T39" fmla="*/ 397 h 703"/>
                <a:gd name="T40" fmla="*/ 262 w 272"/>
                <a:gd name="T41" fmla="*/ 54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703">
                  <a:moveTo>
                    <a:pt x="262" y="54"/>
                  </a:moveTo>
                  <a:cubicBezTo>
                    <a:pt x="269" y="0"/>
                    <a:pt x="269" y="0"/>
                    <a:pt x="26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397"/>
                    <a:pt x="0" y="398"/>
                    <a:pt x="0" y="399"/>
                  </a:cubicBezTo>
                  <a:cubicBezTo>
                    <a:pt x="3" y="654"/>
                    <a:pt x="3" y="654"/>
                    <a:pt x="3" y="654"/>
                  </a:cubicBezTo>
                  <a:cubicBezTo>
                    <a:pt x="4" y="681"/>
                    <a:pt x="26" y="703"/>
                    <a:pt x="53" y="703"/>
                  </a:cubicBezTo>
                  <a:cubicBezTo>
                    <a:pt x="53" y="703"/>
                    <a:pt x="53" y="703"/>
                    <a:pt x="54" y="703"/>
                  </a:cubicBezTo>
                  <a:cubicBezTo>
                    <a:pt x="81" y="702"/>
                    <a:pt x="103" y="680"/>
                    <a:pt x="102" y="653"/>
                  </a:cubicBezTo>
                  <a:cubicBezTo>
                    <a:pt x="99" y="398"/>
                    <a:pt x="99" y="398"/>
                    <a:pt x="99" y="398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64" y="101"/>
                    <a:pt x="164" y="101"/>
                    <a:pt x="164" y="101"/>
                  </a:cubicBezTo>
                  <a:cubicBezTo>
                    <a:pt x="173" y="398"/>
                    <a:pt x="173" y="398"/>
                    <a:pt x="173" y="398"/>
                  </a:cubicBezTo>
                  <a:cubicBezTo>
                    <a:pt x="169" y="653"/>
                    <a:pt x="169" y="653"/>
                    <a:pt x="169" y="653"/>
                  </a:cubicBezTo>
                  <a:cubicBezTo>
                    <a:pt x="169" y="680"/>
                    <a:pt x="191" y="702"/>
                    <a:pt x="218" y="703"/>
                  </a:cubicBezTo>
                  <a:cubicBezTo>
                    <a:pt x="218" y="703"/>
                    <a:pt x="219" y="703"/>
                    <a:pt x="219" y="703"/>
                  </a:cubicBezTo>
                  <a:cubicBezTo>
                    <a:pt x="246" y="703"/>
                    <a:pt x="268" y="681"/>
                    <a:pt x="268" y="654"/>
                  </a:cubicBezTo>
                  <a:cubicBezTo>
                    <a:pt x="272" y="399"/>
                    <a:pt x="272" y="399"/>
                    <a:pt x="272" y="399"/>
                  </a:cubicBezTo>
                  <a:cubicBezTo>
                    <a:pt x="272" y="398"/>
                    <a:pt x="272" y="397"/>
                    <a:pt x="272" y="397"/>
                  </a:cubicBezTo>
                  <a:lnTo>
                    <a:pt x="262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  <p:sp>
          <p:nvSpPr>
            <p:cNvPr id="564" name="Freeform 22">
              <a:extLst>
                <a:ext uri="{FF2B5EF4-FFF2-40B4-BE49-F238E27FC236}">
                  <a16:creationId xmlns:a16="http://schemas.microsoft.com/office/drawing/2014/main" id="{90E3B020-B0E7-437D-A4FA-44CF58C4E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2463" y="2528212"/>
              <a:ext cx="1154113" cy="966788"/>
            </a:xfrm>
            <a:custGeom>
              <a:avLst/>
              <a:gdLst>
                <a:gd name="T0" fmla="*/ 494 w 600"/>
                <a:gd name="T1" fmla="*/ 502 h 502"/>
                <a:gd name="T2" fmla="*/ 593 w 600"/>
                <a:gd name="T3" fmla="*/ 502 h 502"/>
                <a:gd name="T4" fmla="*/ 600 w 600"/>
                <a:gd name="T5" fmla="*/ 279 h 502"/>
                <a:gd name="T6" fmla="*/ 594 w 600"/>
                <a:gd name="T7" fmla="*/ 255 h 502"/>
                <a:gd name="T8" fmla="*/ 479 w 600"/>
                <a:gd name="T9" fmla="*/ 27 h 502"/>
                <a:gd name="T10" fmla="*/ 440 w 600"/>
                <a:gd name="T11" fmla="*/ 1 h 502"/>
                <a:gd name="T12" fmla="*/ 434 w 600"/>
                <a:gd name="T13" fmla="*/ 0 h 502"/>
                <a:gd name="T14" fmla="*/ 165 w 600"/>
                <a:gd name="T15" fmla="*/ 0 h 502"/>
                <a:gd name="T16" fmla="*/ 159 w 600"/>
                <a:gd name="T17" fmla="*/ 1 h 502"/>
                <a:gd name="T18" fmla="*/ 121 w 600"/>
                <a:gd name="T19" fmla="*/ 27 h 502"/>
                <a:gd name="T20" fmla="*/ 5 w 600"/>
                <a:gd name="T21" fmla="*/ 255 h 502"/>
                <a:gd name="T22" fmla="*/ 0 w 600"/>
                <a:gd name="T23" fmla="*/ 279 h 502"/>
                <a:gd name="T24" fmla="*/ 6 w 600"/>
                <a:gd name="T25" fmla="*/ 502 h 502"/>
                <a:gd name="T26" fmla="*/ 105 w 600"/>
                <a:gd name="T27" fmla="*/ 502 h 502"/>
                <a:gd name="T28" fmla="*/ 99 w 600"/>
                <a:gd name="T29" fmla="*/ 289 h 502"/>
                <a:gd name="T30" fmla="*/ 136 w 600"/>
                <a:gd name="T31" fmla="*/ 216 h 502"/>
                <a:gd name="T32" fmla="*/ 165 w 600"/>
                <a:gd name="T33" fmla="*/ 446 h 502"/>
                <a:gd name="T34" fmla="*/ 434 w 600"/>
                <a:gd name="T35" fmla="*/ 446 h 502"/>
                <a:gd name="T36" fmla="*/ 463 w 600"/>
                <a:gd name="T37" fmla="*/ 216 h 502"/>
                <a:gd name="T38" fmla="*/ 500 w 600"/>
                <a:gd name="T39" fmla="*/ 289 h 502"/>
                <a:gd name="T40" fmla="*/ 494 w 600"/>
                <a:gd name="T41" fmla="*/ 502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0" h="502">
                  <a:moveTo>
                    <a:pt x="494" y="502"/>
                  </a:moveTo>
                  <a:cubicBezTo>
                    <a:pt x="593" y="502"/>
                    <a:pt x="593" y="502"/>
                    <a:pt x="593" y="502"/>
                  </a:cubicBezTo>
                  <a:cubicBezTo>
                    <a:pt x="600" y="279"/>
                    <a:pt x="600" y="279"/>
                    <a:pt x="600" y="279"/>
                  </a:cubicBezTo>
                  <a:cubicBezTo>
                    <a:pt x="600" y="271"/>
                    <a:pt x="598" y="263"/>
                    <a:pt x="594" y="255"/>
                  </a:cubicBezTo>
                  <a:cubicBezTo>
                    <a:pt x="479" y="27"/>
                    <a:pt x="479" y="27"/>
                    <a:pt x="479" y="27"/>
                  </a:cubicBezTo>
                  <a:cubicBezTo>
                    <a:pt x="471" y="12"/>
                    <a:pt x="456" y="3"/>
                    <a:pt x="440" y="1"/>
                  </a:cubicBezTo>
                  <a:cubicBezTo>
                    <a:pt x="438" y="1"/>
                    <a:pt x="436" y="0"/>
                    <a:pt x="434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3" y="0"/>
                    <a:pt x="161" y="1"/>
                    <a:pt x="159" y="1"/>
                  </a:cubicBezTo>
                  <a:cubicBezTo>
                    <a:pt x="143" y="3"/>
                    <a:pt x="129" y="12"/>
                    <a:pt x="121" y="27"/>
                  </a:cubicBezTo>
                  <a:cubicBezTo>
                    <a:pt x="5" y="255"/>
                    <a:pt x="5" y="255"/>
                    <a:pt x="5" y="255"/>
                  </a:cubicBezTo>
                  <a:cubicBezTo>
                    <a:pt x="2" y="263"/>
                    <a:pt x="0" y="271"/>
                    <a:pt x="0" y="279"/>
                  </a:cubicBezTo>
                  <a:cubicBezTo>
                    <a:pt x="6" y="502"/>
                    <a:pt x="6" y="502"/>
                    <a:pt x="6" y="502"/>
                  </a:cubicBezTo>
                  <a:cubicBezTo>
                    <a:pt x="105" y="502"/>
                    <a:pt x="105" y="502"/>
                    <a:pt x="105" y="502"/>
                  </a:cubicBezTo>
                  <a:cubicBezTo>
                    <a:pt x="99" y="289"/>
                    <a:pt x="99" y="289"/>
                    <a:pt x="99" y="289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65" y="446"/>
                    <a:pt x="165" y="446"/>
                    <a:pt x="165" y="446"/>
                  </a:cubicBezTo>
                  <a:cubicBezTo>
                    <a:pt x="434" y="446"/>
                    <a:pt x="434" y="446"/>
                    <a:pt x="434" y="446"/>
                  </a:cubicBezTo>
                  <a:cubicBezTo>
                    <a:pt x="463" y="216"/>
                    <a:pt x="463" y="216"/>
                    <a:pt x="463" y="216"/>
                  </a:cubicBezTo>
                  <a:cubicBezTo>
                    <a:pt x="500" y="289"/>
                    <a:pt x="500" y="289"/>
                    <a:pt x="500" y="289"/>
                  </a:cubicBezTo>
                  <a:lnTo>
                    <a:pt x="494" y="5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48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6">
            <a:extLst>
              <a:ext uri="{FF2B5EF4-FFF2-40B4-BE49-F238E27FC236}">
                <a16:creationId xmlns:a16="http://schemas.microsoft.com/office/drawing/2014/main" id="{99EA042E-34EC-453F-B64F-67E13DEA8770}"/>
              </a:ext>
            </a:extLst>
          </p:cNvPr>
          <p:cNvSpPr/>
          <p:nvPr/>
        </p:nvSpPr>
        <p:spPr>
          <a:xfrm>
            <a:off x="871708" y="522536"/>
            <a:ext cx="10921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lv-LV" sz="3200" b="1" kern="0" dirty="0">
                <a:solidFill>
                  <a:srgbClr val="0308DB"/>
                </a:solidFill>
                <a:latin typeface="Futura Md TL" panose="020B0502020204020303" pitchFamily="34" charset="0"/>
                <a:cs typeface="Arial"/>
                <a:sym typeface="Arial"/>
              </a:rPr>
              <a:t>Valsts kopējie ieguldījumi pētniecībā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FAB99763-09BE-4DFD-BA0D-C1FC9AD06090}"/>
              </a:ext>
            </a:extLst>
          </p:cNvPr>
          <p:cNvSpPr/>
          <p:nvPr/>
        </p:nvSpPr>
        <p:spPr>
          <a:xfrm>
            <a:off x="6865715" y="3901359"/>
            <a:ext cx="4954046" cy="996445"/>
          </a:xfrm>
          <a:custGeom>
            <a:avLst/>
            <a:gdLst>
              <a:gd name="connsiteX0" fmla="*/ 0 w 9217249"/>
              <a:gd name="connsiteY0" fmla="*/ 0 h 499728"/>
              <a:gd name="connsiteX1" fmla="*/ 9217249 w 9217249"/>
              <a:gd name="connsiteY1" fmla="*/ 0 h 499728"/>
              <a:gd name="connsiteX2" fmla="*/ 9217249 w 9217249"/>
              <a:gd name="connsiteY2" fmla="*/ 499728 h 499728"/>
              <a:gd name="connsiteX3" fmla="*/ 0 w 9217249"/>
              <a:gd name="connsiteY3" fmla="*/ 499728 h 499728"/>
              <a:gd name="connsiteX4" fmla="*/ 0 w 9217249"/>
              <a:gd name="connsiteY4" fmla="*/ 0 h 49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7249" h="499728">
                <a:moveTo>
                  <a:pt x="0" y="0"/>
                </a:moveTo>
                <a:lnTo>
                  <a:pt x="9217249" y="0"/>
                </a:lnTo>
                <a:lnTo>
                  <a:pt x="9217249" y="499728"/>
                </a:lnTo>
                <a:lnTo>
                  <a:pt x="0" y="49972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659" tIns="45720" rIns="45720" bIns="45720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800" kern="1200" dirty="0">
                <a:solidFill>
                  <a:schemeClr val="tx1"/>
                </a:solidFill>
              </a:rPr>
              <a:t>2021.Gadā Latvijas ieguldījumi P&amp;A bija 3.mazākie ES (apsteidzot tikai Rumāniju un Maltu)</a:t>
            </a:r>
          </a:p>
        </p:txBody>
      </p:sp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05AAA03C-5440-4F43-9784-1A40CA4C7E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5888410"/>
              </p:ext>
            </p:extLst>
          </p:nvPr>
        </p:nvGraphicFramePr>
        <p:xfrm>
          <a:off x="331388" y="1403735"/>
          <a:ext cx="6384214" cy="534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4">
            <a:extLst>
              <a:ext uri="{FF2B5EF4-FFF2-40B4-BE49-F238E27FC236}">
                <a16:creationId xmlns:a16="http://schemas.microsoft.com/office/drawing/2014/main" id="{7CBCE855-5A7A-43BD-879C-10A6D0174F2C}"/>
              </a:ext>
            </a:extLst>
          </p:cNvPr>
          <p:cNvGrpSpPr/>
          <p:nvPr/>
        </p:nvGrpSpPr>
        <p:grpSpPr>
          <a:xfrm>
            <a:off x="6906566" y="1863369"/>
            <a:ext cx="4954046" cy="4319919"/>
            <a:chOff x="1275488" y="1469206"/>
            <a:chExt cx="9816277" cy="2166487"/>
          </a:xfrm>
        </p:grpSpPr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FE642629-9789-4D3A-9BF8-E02EFD9269B1}"/>
                </a:ext>
              </a:extLst>
            </p:cNvPr>
            <p:cNvSpPr/>
            <p:nvPr/>
          </p:nvSpPr>
          <p:spPr>
            <a:xfrm>
              <a:off x="1275488" y="1469206"/>
              <a:ext cx="9816277" cy="404774"/>
            </a:xfrm>
            <a:custGeom>
              <a:avLst/>
              <a:gdLst>
                <a:gd name="connsiteX0" fmla="*/ 0 w 9816277"/>
                <a:gd name="connsiteY0" fmla="*/ 0 h 499728"/>
                <a:gd name="connsiteX1" fmla="*/ 9816277 w 9816277"/>
                <a:gd name="connsiteY1" fmla="*/ 0 h 499728"/>
                <a:gd name="connsiteX2" fmla="*/ 9816277 w 9816277"/>
                <a:gd name="connsiteY2" fmla="*/ 499728 h 499728"/>
                <a:gd name="connsiteX3" fmla="*/ 0 w 9816277"/>
                <a:gd name="connsiteY3" fmla="*/ 499728 h 499728"/>
                <a:gd name="connsiteX4" fmla="*/ 0 w 9816277"/>
                <a:gd name="connsiteY4" fmla="*/ 0 h 49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6277" h="499728">
                  <a:moveTo>
                    <a:pt x="0" y="0"/>
                  </a:moveTo>
                  <a:lnTo>
                    <a:pt x="9816277" y="0"/>
                  </a:lnTo>
                  <a:lnTo>
                    <a:pt x="9816277" y="499728"/>
                  </a:lnTo>
                  <a:lnTo>
                    <a:pt x="0" y="49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6659" tIns="45720" rIns="45720" bIns="4572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sz="1800" kern="1200" dirty="0">
                  <a:solidFill>
                    <a:schemeClr val="tx1"/>
                  </a:solidFill>
                </a:rPr>
                <a:t>Latvijas kopējais mērķis P&amp;A ieguldījumiem ir 1,5 % no IKP.</a:t>
              </a: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C310AD3A-D7D1-43A2-81D3-177FD632563C}"/>
                </a:ext>
              </a:extLst>
            </p:cNvPr>
            <p:cNvSpPr/>
            <p:nvPr/>
          </p:nvSpPr>
          <p:spPr>
            <a:xfrm>
              <a:off x="1275488" y="1939463"/>
              <a:ext cx="9816277" cy="486334"/>
            </a:xfrm>
            <a:custGeom>
              <a:avLst/>
              <a:gdLst>
                <a:gd name="connsiteX0" fmla="*/ 0 w 9405217"/>
                <a:gd name="connsiteY0" fmla="*/ 0 h 499728"/>
                <a:gd name="connsiteX1" fmla="*/ 9405217 w 9405217"/>
                <a:gd name="connsiteY1" fmla="*/ 0 h 499728"/>
                <a:gd name="connsiteX2" fmla="*/ 9405217 w 9405217"/>
                <a:gd name="connsiteY2" fmla="*/ 499728 h 499728"/>
                <a:gd name="connsiteX3" fmla="*/ 0 w 9405217"/>
                <a:gd name="connsiteY3" fmla="*/ 499728 h 499728"/>
                <a:gd name="connsiteX4" fmla="*/ 0 w 9405217"/>
                <a:gd name="connsiteY4" fmla="*/ 0 h 49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05217" h="499728">
                  <a:moveTo>
                    <a:pt x="0" y="0"/>
                  </a:moveTo>
                  <a:lnTo>
                    <a:pt x="9405217" y="0"/>
                  </a:lnTo>
                  <a:lnTo>
                    <a:pt x="9405217" y="499728"/>
                  </a:lnTo>
                  <a:lnTo>
                    <a:pt x="0" y="49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6659" tIns="45720" rIns="45720" bIns="4572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sz="1800" kern="1200" dirty="0">
                  <a:solidFill>
                    <a:schemeClr val="tx1"/>
                  </a:solidFill>
                </a:rPr>
                <a:t>Šobrīd Latvijas P&amp;A ieguldījumi (232 milj. eiro 2021.gadā) ir mazāk nekā 1/3 līmenī no vidējā ES valstu līmeņa.</a:t>
              </a: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E7B64097-7F0B-4CBB-84CC-F45AFB1562C9}"/>
                </a:ext>
              </a:extLst>
            </p:cNvPr>
            <p:cNvSpPr/>
            <p:nvPr/>
          </p:nvSpPr>
          <p:spPr>
            <a:xfrm>
              <a:off x="1275488" y="3135965"/>
              <a:ext cx="9816277" cy="499728"/>
            </a:xfrm>
            <a:custGeom>
              <a:avLst/>
              <a:gdLst>
                <a:gd name="connsiteX0" fmla="*/ 0 w 9217249"/>
                <a:gd name="connsiteY0" fmla="*/ 0 h 499728"/>
                <a:gd name="connsiteX1" fmla="*/ 9217249 w 9217249"/>
                <a:gd name="connsiteY1" fmla="*/ 0 h 499728"/>
                <a:gd name="connsiteX2" fmla="*/ 9217249 w 9217249"/>
                <a:gd name="connsiteY2" fmla="*/ 499728 h 499728"/>
                <a:gd name="connsiteX3" fmla="*/ 0 w 9217249"/>
                <a:gd name="connsiteY3" fmla="*/ 499728 h 499728"/>
                <a:gd name="connsiteX4" fmla="*/ 0 w 9217249"/>
                <a:gd name="connsiteY4" fmla="*/ 0 h 49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7249" h="499728">
                  <a:moveTo>
                    <a:pt x="0" y="0"/>
                  </a:moveTo>
                  <a:lnTo>
                    <a:pt x="9217249" y="0"/>
                  </a:lnTo>
                  <a:lnTo>
                    <a:pt x="9217249" y="499728"/>
                  </a:lnTo>
                  <a:lnTo>
                    <a:pt x="0" y="49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6659" tIns="45720" rIns="45720" bIns="4572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dirty="0">
                  <a:solidFill>
                    <a:schemeClr val="tx1"/>
                  </a:solidFill>
                </a:rPr>
                <a:t>1,5 % mērķis Latviju tikai pietuvinās ES vidējam līmenim un ES mērķis ir pakāpeniski virzīties uz 3 % līmeni.</a:t>
              </a:r>
              <a:endParaRPr lang="lv-LV" sz="1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 28">
            <a:extLst>
              <a:ext uri="{FF2B5EF4-FFF2-40B4-BE49-F238E27FC236}">
                <a16:creationId xmlns:a16="http://schemas.microsoft.com/office/drawing/2014/main" id="{37A9BBC2-216B-4C20-97C7-2AE77AD5EFCF}"/>
              </a:ext>
            </a:extLst>
          </p:cNvPr>
          <p:cNvSpPr/>
          <p:nvPr/>
        </p:nvSpPr>
        <p:spPr>
          <a:xfrm>
            <a:off x="6865715" y="1863369"/>
            <a:ext cx="81702" cy="44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00306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6">
            <a:extLst>
              <a:ext uri="{FF2B5EF4-FFF2-40B4-BE49-F238E27FC236}">
                <a16:creationId xmlns:a16="http://schemas.microsoft.com/office/drawing/2014/main" id="{99EA042E-34EC-453F-B64F-67E13DEA8770}"/>
              </a:ext>
            </a:extLst>
          </p:cNvPr>
          <p:cNvSpPr/>
          <p:nvPr/>
        </p:nvSpPr>
        <p:spPr>
          <a:xfrm>
            <a:off x="871708" y="522536"/>
            <a:ext cx="10921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lv-LV" sz="3200" b="1" kern="0" dirty="0">
                <a:solidFill>
                  <a:srgbClr val="0308DB"/>
                </a:solidFill>
                <a:latin typeface="Futura Md TL" panose="020B0502020204020303" pitchFamily="34" charset="0"/>
                <a:cs typeface="Arial"/>
                <a:sym typeface="Arial"/>
              </a:rPr>
              <a:t>Valsts budžeta ieguldījumi pētniecībā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308DB"/>
              </a:solidFill>
              <a:effectLst/>
              <a:uLnTx/>
              <a:uFillTx/>
              <a:latin typeface="Futura Md TL" panose="020B0502020204020303" pitchFamily="34" charset="0"/>
              <a:cs typeface="Arial"/>
              <a:sym typeface="Arial"/>
            </a:endParaRPr>
          </a:p>
        </p:txBody>
      </p:sp>
      <p:sp>
        <p:nvSpPr>
          <p:cNvPr id="55" name="Freeform 20">
            <a:extLst>
              <a:ext uri="{FF2B5EF4-FFF2-40B4-BE49-F238E27FC236}">
                <a16:creationId xmlns:a16="http://schemas.microsoft.com/office/drawing/2014/main" id="{17C3F000-66F6-4F6E-8252-9A29E5FCC3F1}"/>
              </a:ext>
            </a:extLst>
          </p:cNvPr>
          <p:cNvSpPr/>
          <p:nvPr/>
        </p:nvSpPr>
        <p:spPr>
          <a:xfrm>
            <a:off x="695484" y="4784010"/>
            <a:ext cx="3333946" cy="1551454"/>
          </a:xfrm>
          <a:custGeom>
            <a:avLst/>
            <a:gdLst>
              <a:gd name="connsiteX0" fmla="*/ 0 w 9217249"/>
              <a:gd name="connsiteY0" fmla="*/ 0 h 499728"/>
              <a:gd name="connsiteX1" fmla="*/ 9217249 w 9217249"/>
              <a:gd name="connsiteY1" fmla="*/ 0 h 499728"/>
              <a:gd name="connsiteX2" fmla="*/ 9217249 w 9217249"/>
              <a:gd name="connsiteY2" fmla="*/ 499728 h 499728"/>
              <a:gd name="connsiteX3" fmla="*/ 0 w 9217249"/>
              <a:gd name="connsiteY3" fmla="*/ 499728 h 499728"/>
              <a:gd name="connsiteX4" fmla="*/ 0 w 9217249"/>
              <a:gd name="connsiteY4" fmla="*/ 0 h 49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7249" h="499728">
                <a:moveTo>
                  <a:pt x="0" y="0"/>
                </a:moveTo>
                <a:lnTo>
                  <a:pt x="9217249" y="0"/>
                </a:lnTo>
                <a:lnTo>
                  <a:pt x="9217249" y="499728"/>
                </a:lnTo>
                <a:lnTo>
                  <a:pt x="0" y="49972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659" tIns="45720" rIns="45720" bIns="45720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dirty="0">
                <a:solidFill>
                  <a:schemeClr val="tx1"/>
                </a:solidFill>
              </a:rPr>
              <a:t>Latvijas valsts budžeta ieguldījumi P&amp;A šobrīd ir 0,27 % no IKP (3.mazākais līmenis ES, 39 % no ES vidējā līmeņa)</a:t>
            </a:r>
            <a:endParaRPr lang="lv-LV" sz="1800" kern="1200" dirty="0">
              <a:solidFill>
                <a:schemeClr val="tx1"/>
              </a:solidFill>
            </a:endParaRPr>
          </a:p>
        </p:txBody>
      </p:sp>
      <p:sp>
        <p:nvSpPr>
          <p:cNvPr id="56" name="Rectangle 28">
            <a:extLst>
              <a:ext uri="{FF2B5EF4-FFF2-40B4-BE49-F238E27FC236}">
                <a16:creationId xmlns:a16="http://schemas.microsoft.com/office/drawing/2014/main" id="{98A47F14-BE84-41DE-8680-DA90A0EE9876}"/>
              </a:ext>
            </a:extLst>
          </p:cNvPr>
          <p:cNvSpPr/>
          <p:nvPr/>
        </p:nvSpPr>
        <p:spPr>
          <a:xfrm>
            <a:off x="706273" y="4784010"/>
            <a:ext cx="104973" cy="1551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aphicFrame>
        <p:nvGraphicFramePr>
          <p:cNvPr id="57" name="Chart 1">
            <a:extLst>
              <a:ext uri="{FF2B5EF4-FFF2-40B4-BE49-F238E27FC236}">
                <a16:creationId xmlns:a16="http://schemas.microsoft.com/office/drawing/2014/main" id="{D58BE182-825D-45AA-B69A-88366FEF31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4588344"/>
              </p:ext>
            </p:extLst>
          </p:nvPr>
        </p:nvGraphicFramePr>
        <p:xfrm>
          <a:off x="573994" y="1674874"/>
          <a:ext cx="11044011" cy="29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8" name="Freeform 20">
            <a:extLst>
              <a:ext uri="{FF2B5EF4-FFF2-40B4-BE49-F238E27FC236}">
                <a16:creationId xmlns:a16="http://schemas.microsoft.com/office/drawing/2014/main" id="{4E6E8518-8FA9-4689-8763-2F44C94FA31C}"/>
              </a:ext>
            </a:extLst>
          </p:cNvPr>
          <p:cNvSpPr/>
          <p:nvPr/>
        </p:nvSpPr>
        <p:spPr>
          <a:xfrm>
            <a:off x="4489770" y="4784010"/>
            <a:ext cx="4130511" cy="1551454"/>
          </a:xfrm>
          <a:custGeom>
            <a:avLst/>
            <a:gdLst>
              <a:gd name="connsiteX0" fmla="*/ 0 w 9217249"/>
              <a:gd name="connsiteY0" fmla="*/ 0 h 499728"/>
              <a:gd name="connsiteX1" fmla="*/ 9217249 w 9217249"/>
              <a:gd name="connsiteY1" fmla="*/ 0 h 499728"/>
              <a:gd name="connsiteX2" fmla="*/ 9217249 w 9217249"/>
              <a:gd name="connsiteY2" fmla="*/ 499728 h 499728"/>
              <a:gd name="connsiteX3" fmla="*/ 0 w 9217249"/>
              <a:gd name="connsiteY3" fmla="*/ 499728 h 499728"/>
              <a:gd name="connsiteX4" fmla="*/ 0 w 9217249"/>
              <a:gd name="connsiteY4" fmla="*/ 0 h 49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7249" h="499728">
                <a:moveTo>
                  <a:pt x="0" y="0"/>
                </a:moveTo>
                <a:lnTo>
                  <a:pt x="9217249" y="0"/>
                </a:lnTo>
                <a:lnTo>
                  <a:pt x="9217249" y="499728"/>
                </a:lnTo>
                <a:lnTo>
                  <a:pt x="0" y="49972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659" tIns="45720" rIns="45720" bIns="45720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b="1" dirty="0">
                <a:solidFill>
                  <a:schemeClr val="tx1"/>
                </a:solidFill>
              </a:rPr>
              <a:t>Mērķis 2026.gadam ir 0,5 % valsts budžeta P&amp;A ieguldījumiem no IKP</a:t>
            </a:r>
            <a:r>
              <a:rPr lang="lv-LV" sz="1600" dirty="0">
                <a:solidFill>
                  <a:schemeClr val="tx1"/>
                </a:solidFill>
              </a:rPr>
              <a:t>, kur papildus tam ir 0,2 % mērķis ārvalstu finansējumam (Apvārsnis 2020, ES fondi) un uzņēmumu ieguldījumi (0,8 % apmērā)</a:t>
            </a:r>
            <a:endParaRPr lang="lv-LV" sz="1600" kern="1200" dirty="0">
              <a:solidFill>
                <a:schemeClr val="tx1"/>
              </a:solidFill>
            </a:endParaRPr>
          </a:p>
        </p:txBody>
      </p:sp>
      <p:sp>
        <p:nvSpPr>
          <p:cNvPr id="59" name="Rectangle 28">
            <a:extLst>
              <a:ext uri="{FF2B5EF4-FFF2-40B4-BE49-F238E27FC236}">
                <a16:creationId xmlns:a16="http://schemas.microsoft.com/office/drawing/2014/main" id="{F970E45F-CD44-4BF4-8115-13B6462FA5E8}"/>
              </a:ext>
            </a:extLst>
          </p:cNvPr>
          <p:cNvSpPr/>
          <p:nvPr/>
        </p:nvSpPr>
        <p:spPr>
          <a:xfrm>
            <a:off x="4439082" y="4784010"/>
            <a:ext cx="104973" cy="1551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0" name="Freeform 20">
            <a:extLst>
              <a:ext uri="{FF2B5EF4-FFF2-40B4-BE49-F238E27FC236}">
                <a16:creationId xmlns:a16="http://schemas.microsoft.com/office/drawing/2014/main" id="{EC79F982-AA3F-4BD1-99F5-65C02F6D505A}"/>
              </a:ext>
            </a:extLst>
          </p:cNvPr>
          <p:cNvSpPr/>
          <p:nvPr/>
        </p:nvSpPr>
        <p:spPr>
          <a:xfrm>
            <a:off x="9017857" y="4784010"/>
            <a:ext cx="2849321" cy="1551454"/>
          </a:xfrm>
          <a:custGeom>
            <a:avLst/>
            <a:gdLst>
              <a:gd name="connsiteX0" fmla="*/ 0 w 9217249"/>
              <a:gd name="connsiteY0" fmla="*/ 0 h 499728"/>
              <a:gd name="connsiteX1" fmla="*/ 9217249 w 9217249"/>
              <a:gd name="connsiteY1" fmla="*/ 0 h 499728"/>
              <a:gd name="connsiteX2" fmla="*/ 9217249 w 9217249"/>
              <a:gd name="connsiteY2" fmla="*/ 499728 h 499728"/>
              <a:gd name="connsiteX3" fmla="*/ 0 w 9217249"/>
              <a:gd name="connsiteY3" fmla="*/ 499728 h 499728"/>
              <a:gd name="connsiteX4" fmla="*/ 0 w 9217249"/>
              <a:gd name="connsiteY4" fmla="*/ 0 h 49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7249" h="499728">
                <a:moveTo>
                  <a:pt x="0" y="0"/>
                </a:moveTo>
                <a:lnTo>
                  <a:pt x="9217249" y="0"/>
                </a:lnTo>
                <a:lnTo>
                  <a:pt x="9217249" y="499728"/>
                </a:lnTo>
                <a:lnTo>
                  <a:pt x="0" y="49972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659" tIns="45720" rIns="45720" bIns="45720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b="1" dirty="0">
                <a:solidFill>
                  <a:schemeClr val="tx1"/>
                </a:solidFill>
              </a:rPr>
              <a:t>Atbilstoši FM makroekonomikas prognozēm par IKP izaugsmi – 0,5 % no IKP 2026.gadā ir ~ 250 milj. eiro</a:t>
            </a:r>
            <a:endParaRPr lang="lv-LV" sz="1800" kern="1200" dirty="0">
              <a:solidFill>
                <a:schemeClr val="tx1"/>
              </a:solidFill>
            </a:endParaRPr>
          </a:p>
        </p:txBody>
      </p:sp>
      <p:sp>
        <p:nvSpPr>
          <p:cNvPr id="61" name="Rectangle 28">
            <a:extLst>
              <a:ext uri="{FF2B5EF4-FFF2-40B4-BE49-F238E27FC236}">
                <a16:creationId xmlns:a16="http://schemas.microsoft.com/office/drawing/2014/main" id="{9F0399E9-1519-4491-B53A-32B1C6E7A3ED}"/>
              </a:ext>
            </a:extLst>
          </p:cNvPr>
          <p:cNvSpPr/>
          <p:nvPr/>
        </p:nvSpPr>
        <p:spPr>
          <a:xfrm>
            <a:off x="8965371" y="4784010"/>
            <a:ext cx="72413" cy="1551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A407E6-056F-4C10-A05F-6BAC7E83C195}"/>
              </a:ext>
            </a:extLst>
          </p:cNvPr>
          <p:cNvSpPr txBox="1"/>
          <p:nvPr/>
        </p:nvSpPr>
        <p:spPr>
          <a:xfrm>
            <a:off x="2905026" y="1327522"/>
            <a:ext cx="6381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Valsts budžeta ieguldījumi % no IKP 2020.gadā ES-27 valstīs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399136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08DB"/>
      </a:accent1>
      <a:accent2>
        <a:srgbClr val="0070C0"/>
      </a:accent2>
      <a:accent3>
        <a:srgbClr val="A5A5A5"/>
      </a:accent3>
      <a:accent4>
        <a:srgbClr val="FFCB00"/>
      </a:accent4>
      <a:accent5>
        <a:srgbClr val="4472C4"/>
      </a:accent5>
      <a:accent6>
        <a:srgbClr val="48A1FA"/>
      </a:accent6>
      <a:hlink>
        <a:srgbClr val="0563C1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</a:spPr>
      <a:bodyPr vert="horz" wrap="square" lIns="91440" tIns="45720" rIns="91440" bIns="45720" numCol="1" anchor="ctr" anchorCtr="0" compatLnSpc="1">
        <a:prstTxWarp prst="textArchDown">
          <a:avLst/>
        </a:prstTxWarp>
      </a:bodyPr>
      <a:lstStyle>
        <a:defPPr algn="ctr">
          <a:defRPr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8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0F400"/>
    </a:accent1>
    <a:accent2>
      <a:srgbClr val="05D74D"/>
    </a:accent2>
    <a:accent3>
      <a:srgbClr val="2F3342"/>
    </a:accent3>
    <a:accent4>
      <a:srgbClr val="038B30"/>
    </a:accent4>
    <a:accent5>
      <a:srgbClr val="05EE55"/>
    </a:accent5>
    <a:accent6>
      <a:srgbClr val="70AD47"/>
    </a:accent6>
    <a:hlink>
      <a:srgbClr val="05D74D"/>
    </a:hlink>
    <a:folHlink>
      <a:srgbClr val="C0F400"/>
    </a:folHlink>
  </a:clrScheme>
  <a:fontScheme name="Custom 4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8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0F400"/>
    </a:accent1>
    <a:accent2>
      <a:srgbClr val="05D74D"/>
    </a:accent2>
    <a:accent3>
      <a:srgbClr val="2F3342"/>
    </a:accent3>
    <a:accent4>
      <a:srgbClr val="038B30"/>
    </a:accent4>
    <a:accent5>
      <a:srgbClr val="05EE55"/>
    </a:accent5>
    <a:accent6>
      <a:srgbClr val="70AD47"/>
    </a:accent6>
    <a:hlink>
      <a:srgbClr val="05D74D"/>
    </a:hlink>
    <a:folHlink>
      <a:srgbClr val="C0F400"/>
    </a:folHlink>
  </a:clrScheme>
  <a:fontScheme name="Custom 4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33315</TotalTime>
  <Words>1590</Words>
  <Application>Microsoft Office PowerPoint</Application>
  <PresentationFormat>Platekrāna</PresentationFormat>
  <Paragraphs>243</Paragraphs>
  <Slides>19</Slides>
  <Notes>16</Notes>
  <HiddenSlides>0</HiddenSlides>
  <MMClips>0</MMClips>
  <ScaleCrop>false</ScaleCrop>
  <HeadingPairs>
    <vt:vector size="6" baseType="variant">
      <vt:variant>
        <vt:lpstr>Lietotie fonti</vt:lpstr>
      </vt:variant>
      <vt:variant>
        <vt:i4>11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19</vt:i4>
      </vt:variant>
    </vt:vector>
  </HeadingPairs>
  <TitlesOfParts>
    <vt:vector size="31" baseType="lpstr">
      <vt:lpstr>Arial</vt:lpstr>
      <vt:lpstr>Bahnschrift SemiBold SemiConden</vt:lpstr>
      <vt:lpstr>Calibri</vt:lpstr>
      <vt:lpstr>Futura Md TL</vt:lpstr>
      <vt:lpstr>linea-basic-10</vt:lpstr>
      <vt:lpstr>Noteworthy Light</vt:lpstr>
      <vt:lpstr>Source Sans Pro</vt:lpstr>
      <vt:lpstr>Source Sans Pro Black</vt:lpstr>
      <vt:lpstr>Source Sans Pro Semibold</vt:lpstr>
      <vt:lpstr>Verdana</vt:lpstr>
      <vt:lpstr>Wingdings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Jānis Paiders</cp:lastModifiedBy>
  <cp:revision>407</cp:revision>
  <dcterms:created xsi:type="dcterms:W3CDTF">2016-02-12T23:54:18Z</dcterms:created>
  <dcterms:modified xsi:type="dcterms:W3CDTF">2023-04-19T06:24:09Z</dcterms:modified>
</cp:coreProperties>
</file>