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8"/>
  </p:notesMasterIdLst>
  <p:sldIdLst>
    <p:sldId id="256" r:id="rId5"/>
    <p:sldId id="341" r:id="rId6"/>
    <p:sldId id="342" r:id="rId7"/>
    <p:sldId id="343" r:id="rId8"/>
    <p:sldId id="344" r:id="rId9"/>
    <p:sldId id="345" r:id="rId10"/>
    <p:sldId id="346" r:id="rId11"/>
    <p:sldId id="347" r:id="rId12"/>
    <p:sldId id="348" r:id="rId13"/>
    <p:sldId id="349" r:id="rId14"/>
    <p:sldId id="350" r:id="rId15"/>
    <p:sldId id="327" r:id="rId16"/>
    <p:sldId id="328" r:id="rId17"/>
  </p:sldIdLst>
  <p:sldSz cx="9144000" cy="6858000" type="screen4x3"/>
  <p:notesSz cx="7010400" cy="9296400"/>
  <p:defaultTextStyle>
    <a:defPPr>
      <a:defRPr lang="en-US"/>
    </a:defPPr>
    <a:lvl1pPr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1pPr>
    <a:lvl2pPr marL="468313" indent="-111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2pPr>
    <a:lvl3pPr marL="938213" indent="-238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3pPr>
    <a:lvl4pPr marL="1408113" indent="-365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4pPr>
    <a:lvl5pPr marL="1878013" indent="-49213" algn="l" defTabSz="938213" rtl="0" fontAlgn="base">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3333CC"/>
    <a:srgbClr val="339933"/>
    <a:srgbClr val="9900CC"/>
    <a:srgbClr val="0099FF"/>
    <a:srgbClr val="00CCFF"/>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26" autoAdjust="0"/>
    <p:restoredTop sz="94434" autoAdjust="0"/>
  </p:normalViewPr>
  <p:slideViewPr>
    <p:cSldViewPr snapToGrid="0" snapToObjects="1">
      <p:cViewPr varScale="1">
        <p:scale>
          <a:sx n="86" d="100"/>
          <a:sy n="86" d="100"/>
        </p:scale>
        <p:origin x="128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tvars Ozolins" userId="98bf90c9-3a12-4fce-a572-f9755ad0f70c" providerId="ADAL" clId="{0F58248C-84CE-4357-96F1-6D53FD0C0B76}"/>
    <pc:docChg chg="addSld modSld">
      <pc:chgData name="Atvars Ozolins" userId="98bf90c9-3a12-4fce-a572-f9755ad0f70c" providerId="ADAL" clId="{0F58248C-84CE-4357-96F1-6D53FD0C0B76}" dt="2023-04-17T09:55:53.118" v="7" actId="20577"/>
      <pc:docMkLst>
        <pc:docMk/>
      </pc:docMkLst>
      <pc:sldChg chg="addSp modSp add">
        <pc:chgData name="Atvars Ozolins" userId="98bf90c9-3a12-4fce-a572-f9755ad0f70c" providerId="ADAL" clId="{0F58248C-84CE-4357-96F1-6D53FD0C0B76}" dt="2023-04-17T09:55:53.118" v="7" actId="20577"/>
        <pc:sldMkLst>
          <pc:docMk/>
          <pc:sldMk cId="2975250345" sldId="350"/>
        </pc:sldMkLst>
        <pc:spChg chg="mod">
          <ac:chgData name="Atvars Ozolins" userId="98bf90c9-3a12-4fce-a572-f9755ad0f70c" providerId="ADAL" clId="{0F58248C-84CE-4357-96F1-6D53FD0C0B76}" dt="2023-04-17T09:55:53.118" v="7" actId="20577"/>
          <ac:spMkLst>
            <pc:docMk/>
            <pc:sldMk cId="2975250345" sldId="350"/>
            <ac:spMk id="2" creationId="{1757345A-153C-46B3-9D89-5B7637BD0869}"/>
          </ac:spMkLst>
        </pc:spChg>
        <pc:spChg chg="mod">
          <ac:chgData name="Atvars Ozolins" userId="98bf90c9-3a12-4fce-a572-f9755ad0f70c" providerId="ADAL" clId="{0F58248C-84CE-4357-96F1-6D53FD0C0B76}" dt="2023-04-17T09:54:57.995" v="3" actId="113"/>
          <ac:spMkLst>
            <pc:docMk/>
            <pc:sldMk cId="2975250345" sldId="350"/>
            <ac:spMk id="3" creationId="{BF657D87-CF8D-45F8-AB0F-A8FA923F20F9}"/>
          </ac:spMkLst>
        </pc:spChg>
        <pc:picChg chg="add">
          <ac:chgData name="Atvars Ozolins" userId="98bf90c9-3a12-4fce-a572-f9755ad0f70c" providerId="ADAL" clId="{0F58248C-84CE-4357-96F1-6D53FD0C0B76}" dt="2023-04-17T09:55:44.440" v="5"/>
          <ac:picMkLst>
            <pc:docMk/>
            <pc:sldMk cId="2975250345" sldId="350"/>
            <ac:picMk id="6" creationId="{AB6D1F7F-DB70-49BA-9FAF-CFB8B4BE594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defTabSz="957427" fontAlgn="auto">
              <a:spcBef>
                <a:spcPts val="0"/>
              </a:spcBef>
              <a:spcAft>
                <a:spcPts val="0"/>
              </a:spcAft>
              <a:defRPr sz="1200">
                <a:latin typeface="+mn-lt"/>
                <a:ea typeface="+mn-ea"/>
                <a:cs typeface="+mn-cs"/>
              </a:defRPr>
            </a:lvl1pPr>
          </a:lstStyle>
          <a:p>
            <a:pPr>
              <a:defRPr/>
            </a:pPr>
            <a:endParaRPr lang="lv-LV"/>
          </a:p>
        </p:txBody>
      </p:sp>
      <p:sp>
        <p:nvSpPr>
          <p:cNvPr id="3" name="Date Placeholder 2"/>
          <p:cNvSpPr>
            <a:spLocks noGrp="1"/>
          </p:cNvSpPr>
          <p:nvPr>
            <p:ph type="dt" idx="1"/>
          </p:nvPr>
        </p:nvSpPr>
        <p:spPr>
          <a:xfrm>
            <a:off x="3970938" y="0"/>
            <a:ext cx="3037840" cy="464820"/>
          </a:xfrm>
          <a:prstGeom prst="rect">
            <a:avLst/>
          </a:prstGeom>
        </p:spPr>
        <p:txBody>
          <a:bodyPr vert="horz" wrap="square" lIns="93177" tIns="46589" rIns="93177" bIns="46589" numCol="1" anchor="t" anchorCtr="0" compatLnSpc="1">
            <a:prstTxWarp prst="textNoShape">
              <a:avLst/>
            </a:prstTxWarp>
          </a:bodyPr>
          <a:lstStyle>
            <a:lvl1pPr algn="r">
              <a:defRPr sz="1200" smtClean="0">
                <a:latin typeface="Calibri" pitchFamily="34" charset="0"/>
              </a:defRPr>
            </a:lvl1pPr>
          </a:lstStyle>
          <a:p>
            <a:pPr>
              <a:defRPr/>
            </a:pPr>
            <a:fld id="{9A854E35-A7A4-431C-A825-7AD4ED84DFE8}" type="datetimeFigureOut">
              <a:rPr lang="lv-LV" altLang="lv-LV"/>
              <a:pPr>
                <a:defRPr/>
              </a:pPr>
              <a:t>18.04.2023</a:t>
            </a:fld>
            <a:endParaRPr lang="lv-LV" altLang="lv-LV"/>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lv-LV"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defTabSz="957427" fontAlgn="auto">
              <a:spcBef>
                <a:spcPts val="0"/>
              </a:spcBef>
              <a:spcAft>
                <a:spcPts val="0"/>
              </a:spcAft>
              <a:defRPr sz="1200">
                <a:latin typeface="+mn-lt"/>
                <a:ea typeface="+mn-ea"/>
                <a:cs typeface="+mn-cs"/>
              </a:defRPr>
            </a:lvl1pPr>
          </a:lstStyle>
          <a:p>
            <a:pPr>
              <a:defRPr/>
            </a:pPr>
            <a:endParaRPr lang="lv-LV"/>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anose="020F0502020204030204" pitchFamily="34" charset="0"/>
              </a:defRPr>
            </a:lvl1pPr>
          </a:lstStyle>
          <a:p>
            <a:fld id="{7C0C5635-619F-4398-8614-605C03EF5C27}" type="slidenum">
              <a:rPr lang="lv-LV" altLang="lv-LV"/>
              <a:pPr/>
              <a:t>‹#›</a:t>
            </a:fld>
            <a:endParaRPr lang="lv-LV" altLang="lv-LV"/>
          </a:p>
        </p:txBody>
      </p:sp>
    </p:spTree>
    <p:extLst>
      <p:ext uri="{BB962C8B-B14F-4D97-AF65-F5344CB8AC3E}">
        <p14:creationId xmlns:p14="http://schemas.microsoft.com/office/powerpoint/2010/main" val="2590443640"/>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683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382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4081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780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C0C5635-619F-4398-8614-605C03EF5C27}" type="slidenum">
              <a:rPr lang="lv-LV" altLang="lv-LV" smtClean="0"/>
              <a:pPr/>
              <a:t>1</a:t>
            </a:fld>
            <a:endParaRPr lang="lv-LV" altLang="lv-LV"/>
          </a:p>
        </p:txBody>
      </p:sp>
    </p:spTree>
    <p:extLst>
      <p:ext uri="{BB962C8B-B14F-4D97-AF65-F5344CB8AC3E}">
        <p14:creationId xmlns:p14="http://schemas.microsoft.com/office/powerpoint/2010/main" val="22990917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744036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42946E5A-BBED-4218-981B-333F83EE957B}" type="slidenum">
              <a:rPr lang="en-US" altLang="lv-LV"/>
              <a:pPr/>
              <a:t>‹#›</a:t>
            </a:fld>
            <a:endParaRPr lang="en-US" altLang="lv-LV"/>
          </a:p>
        </p:txBody>
      </p:sp>
    </p:spTree>
    <p:extLst>
      <p:ext uri="{BB962C8B-B14F-4D97-AF65-F5344CB8AC3E}">
        <p14:creationId xmlns:p14="http://schemas.microsoft.com/office/powerpoint/2010/main" val="696825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B4C5A49C-EBE2-4BEA-B73B-7AC8FD5DDD66}" type="slidenum">
              <a:rPr lang="en-US" altLang="lv-LV"/>
              <a:pPr/>
              <a:t>‹#›</a:t>
            </a:fld>
            <a:endParaRPr lang="en-US" altLang="lv-LV"/>
          </a:p>
        </p:txBody>
      </p:sp>
    </p:spTree>
    <p:extLst>
      <p:ext uri="{BB962C8B-B14F-4D97-AF65-F5344CB8AC3E}">
        <p14:creationId xmlns:p14="http://schemas.microsoft.com/office/powerpoint/2010/main" val="373617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9ED2C4E4-78E8-4814-8E80-88192C39BA48}" type="slidenum">
              <a:rPr lang="en-US" altLang="lv-LV"/>
              <a:pPr/>
              <a:t>‹#›</a:t>
            </a:fld>
            <a:endParaRPr lang="en-US" altLang="lv-LV"/>
          </a:p>
        </p:txBody>
      </p:sp>
    </p:spTree>
    <p:extLst>
      <p:ext uri="{BB962C8B-B14F-4D97-AF65-F5344CB8AC3E}">
        <p14:creationId xmlns:p14="http://schemas.microsoft.com/office/powerpoint/2010/main" val="4058059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32310182-7320-45BF-A513-C3BE84D4C81C}" type="slidenum">
              <a:rPr lang="en-US" altLang="lv-LV"/>
              <a:pPr/>
              <a:t>‹#›</a:t>
            </a:fld>
            <a:endParaRPr lang="en-US" altLang="lv-LV"/>
          </a:p>
        </p:txBody>
      </p:sp>
    </p:spTree>
    <p:extLst>
      <p:ext uri="{BB962C8B-B14F-4D97-AF65-F5344CB8AC3E}">
        <p14:creationId xmlns:p14="http://schemas.microsoft.com/office/powerpoint/2010/main" val="3416017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B5374C58-29BA-4833-81C9-1E55DA96EF6A}" type="slidenum">
              <a:rPr lang="en-US" altLang="lv-LV"/>
              <a:pPr/>
              <a:t>‹#›</a:t>
            </a:fld>
            <a:endParaRPr lang="en-US" altLang="lv-LV"/>
          </a:p>
        </p:txBody>
      </p:sp>
    </p:spTree>
    <p:extLst>
      <p:ext uri="{BB962C8B-B14F-4D97-AF65-F5344CB8AC3E}">
        <p14:creationId xmlns:p14="http://schemas.microsoft.com/office/powerpoint/2010/main" val="3866355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87A82987-0D2F-4B65-8E41-A1B3FBDD2CF2}" type="slidenum">
              <a:rPr lang="en-US" altLang="lv-LV"/>
              <a:pPr/>
              <a:t>‹#›</a:t>
            </a:fld>
            <a:endParaRPr lang="en-US" altLang="lv-LV"/>
          </a:p>
        </p:txBody>
      </p:sp>
    </p:spTree>
    <p:extLst>
      <p:ext uri="{BB962C8B-B14F-4D97-AF65-F5344CB8AC3E}">
        <p14:creationId xmlns:p14="http://schemas.microsoft.com/office/powerpoint/2010/main" val="4188768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270C9E78-A642-4421-918F-624A0AA194E3}" type="slidenum">
              <a:rPr lang="en-US" altLang="lv-LV"/>
              <a:pPr/>
              <a:t>‹#›</a:t>
            </a:fld>
            <a:endParaRPr lang="en-US" altLang="lv-LV"/>
          </a:p>
        </p:txBody>
      </p:sp>
    </p:spTree>
    <p:extLst>
      <p:ext uri="{BB962C8B-B14F-4D97-AF65-F5344CB8AC3E}">
        <p14:creationId xmlns:p14="http://schemas.microsoft.com/office/powerpoint/2010/main" val="2770308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67239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3957" tIns="46979" rIns="93957" bIns="46979" numCol="1" anchor="ctr" anchorCtr="0" compatLnSpc="1">
            <a:prstTxWarp prst="textNoShape">
              <a:avLst/>
            </a:prstTxWarp>
          </a:bodyPr>
          <a:lstStyle>
            <a:lvl1pPr>
              <a:defRPr sz="1200" smtClean="0">
                <a:solidFill>
                  <a:srgbClr val="898989"/>
                </a:solidFill>
              </a:defRPr>
            </a:lvl1pPr>
          </a:lstStyle>
          <a:p>
            <a:pPr>
              <a:defRPr/>
            </a:pPr>
            <a:r>
              <a:rPr lang="lv-LV" altLang="lv-LV"/>
              <a:t>13.06.2019.</a:t>
            </a:r>
            <a:endParaRPr lang="en-US" alt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b="1">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fld id="{E3D5101D-DD3B-4E58-9C27-C75BE7F84F75}" type="slidenum">
              <a:rPr lang="en-US" altLang="lv-LV"/>
              <a:pPr/>
              <a:t>‹#›</a:t>
            </a:fld>
            <a:endParaRPr lang="en-US" altLang="lv-LV"/>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Lst>
  <p:hf sldNum="0" hdr="0" ftr="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A727F2E-F502-4897-9B4C-5A6DCFB7B95B}"/>
              </a:ext>
            </a:extLst>
          </p:cNvPr>
          <p:cNvSpPr>
            <a:spLocks noGrp="1"/>
          </p:cNvSpPr>
          <p:nvPr>
            <p:ph type="body" sz="quarter" idx="11"/>
          </p:nvPr>
        </p:nvSpPr>
        <p:spPr>
          <a:xfrm>
            <a:off x="685800" y="5611409"/>
            <a:ext cx="7772400" cy="639762"/>
          </a:xfrm>
        </p:spPr>
        <p:txBody>
          <a:bodyPr>
            <a:normAutofit/>
          </a:bodyPr>
          <a:lstStyle/>
          <a:p>
            <a:r>
              <a:rPr lang="lv-LV" dirty="0"/>
              <a:t>Fundamentālo un lietišķo pētījumu projektu 2023. gada atklātais konkurss</a:t>
            </a:r>
          </a:p>
          <a:p>
            <a:r>
              <a:rPr lang="lv-LV" dirty="0"/>
              <a:t>19.04 – 20.04.2023.</a:t>
            </a:r>
          </a:p>
        </p:txBody>
      </p:sp>
      <p:pic>
        <p:nvPicPr>
          <p:cNvPr id="5" name="Picture 4">
            <a:extLst>
              <a:ext uri="{FF2B5EF4-FFF2-40B4-BE49-F238E27FC236}">
                <a16:creationId xmlns:a16="http://schemas.microsoft.com/office/drawing/2014/main" id="{7A7382A0-24ED-4D53-9D33-7A06437F3C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13011" y="2996699"/>
            <a:ext cx="5517977" cy="255005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66213-FA32-4A55-BED5-78A25D9300B9}"/>
              </a:ext>
            </a:extLst>
          </p:cNvPr>
          <p:cNvSpPr>
            <a:spLocks noGrp="1"/>
          </p:cNvSpPr>
          <p:nvPr>
            <p:ph type="title"/>
          </p:nvPr>
        </p:nvSpPr>
        <p:spPr>
          <a:xfrm>
            <a:off x="2590800" y="497551"/>
            <a:ext cx="6096000" cy="1036642"/>
          </a:xfrm>
        </p:spPr>
        <p:txBody>
          <a:bodyPr/>
          <a:lstStyle/>
          <a:p>
            <a:r>
              <a:rPr lang="lv-LV" dirty="0">
                <a:solidFill>
                  <a:srgbClr val="7030A0"/>
                </a:solidFill>
              </a:rPr>
              <a:t>Zinātniskā grupa</a:t>
            </a:r>
          </a:p>
        </p:txBody>
      </p:sp>
      <p:sp>
        <p:nvSpPr>
          <p:cNvPr id="3" name="Content Placeholder 2">
            <a:extLst>
              <a:ext uri="{FF2B5EF4-FFF2-40B4-BE49-F238E27FC236}">
                <a16:creationId xmlns:a16="http://schemas.microsoft.com/office/drawing/2014/main" id="{0BDF0837-E398-4BD2-BBBB-D22C8220F1D2}"/>
              </a:ext>
            </a:extLst>
          </p:cNvPr>
          <p:cNvSpPr>
            <a:spLocks noGrp="1"/>
          </p:cNvSpPr>
          <p:nvPr>
            <p:ph idx="1"/>
          </p:nvPr>
        </p:nvSpPr>
        <p:spPr>
          <a:xfrm>
            <a:off x="2590800" y="1417641"/>
            <a:ext cx="6096000" cy="5267363"/>
          </a:xfrm>
        </p:spPr>
        <p:txBody>
          <a:bodyPr>
            <a:normAutofit lnSpcReduction="10000"/>
          </a:bodyPr>
          <a:lstStyle/>
          <a:p>
            <a:r>
              <a:rPr lang="lv-LV" b="1" dirty="0"/>
              <a:t>Izpildītājs (studējošais)</a:t>
            </a:r>
          </a:p>
          <a:p>
            <a:r>
              <a:rPr lang="lv-LV" dirty="0"/>
              <a:t>Projekta īstenošanas laikā studējošo slodzei jābūt ne mazākai kā 3,0 pilna laika ekvivalents (turpmāk – PLE), ievērojot, ka katrs studējošais ir nodarbināts projektā ar vismaz 0,25 PLE attiecīgajā projekta īstenošanas posmā.</a:t>
            </a:r>
          </a:p>
          <a:p>
            <a:r>
              <a:rPr lang="lv-LV" dirty="0"/>
              <a:t>Ja studējošais projekta īstenošanas laikā pabeidz noteikta līmeņa studijas un ne vēlāk kā četru mēnešu laikā uzsāk nākamā līmeņa studijas, minēto četru mēnešu periodu var uzskatīt par atbilstošu studējošo iesaisti. Ja studējošais projekta īstenošanas laikā sekmīgi pabeidz doktora studiju programmu un aizstāv promocijas darbu, šīs personas iesaiste ir uzskatāma par atbilstošu studējošā iesaistei. </a:t>
            </a:r>
          </a:p>
        </p:txBody>
      </p:sp>
      <p:pic>
        <p:nvPicPr>
          <p:cNvPr id="6" name="Picture 5">
            <a:extLst>
              <a:ext uri="{FF2B5EF4-FFF2-40B4-BE49-F238E27FC236}">
                <a16:creationId xmlns:a16="http://schemas.microsoft.com/office/drawing/2014/main" id="{5E1FBF5B-DCC7-4224-8CCC-0723FBE70EC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52845" y="14353"/>
            <a:ext cx="2091155" cy="966397"/>
          </a:xfrm>
          <a:prstGeom prst="rect">
            <a:avLst/>
          </a:prstGeom>
        </p:spPr>
      </p:pic>
    </p:spTree>
    <p:extLst>
      <p:ext uri="{BB962C8B-B14F-4D97-AF65-F5344CB8AC3E}">
        <p14:creationId xmlns:p14="http://schemas.microsoft.com/office/powerpoint/2010/main" val="1082922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7345A-153C-46B3-9D89-5B7637BD0869}"/>
              </a:ext>
            </a:extLst>
          </p:cNvPr>
          <p:cNvSpPr>
            <a:spLocks noGrp="1"/>
          </p:cNvSpPr>
          <p:nvPr>
            <p:ph type="title"/>
          </p:nvPr>
        </p:nvSpPr>
        <p:spPr>
          <a:xfrm>
            <a:off x="2590800" y="462429"/>
            <a:ext cx="6096000" cy="1036642"/>
          </a:xfrm>
        </p:spPr>
        <p:txBody>
          <a:bodyPr/>
          <a:lstStyle/>
          <a:p>
            <a:r>
              <a:rPr lang="lv-LV" dirty="0">
                <a:solidFill>
                  <a:srgbClr val="7030A0"/>
                </a:solidFill>
              </a:rPr>
              <a:t>Projekta rezultātu </a:t>
            </a:r>
            <a:br>
              <a:rPr lang="lv-LV" dirty="0">
                <a:solidFill>
                  <a:srgbClr val="7030A0"/>
                </a:solidFill>
              </a:rPr>
            </a:br>
            <a:r>
              <a:rPr lang="lv-LV" dirty="0">
                <a:solidFill>
                  <a:srgbClr val="7030A0"/>
                </a:solidFill>
              </a:rPr>
              <a:t>plānošana un sasniegšana</a:t>
            </a:r>
          </a:p>
        </p:txBody>
      </p:sp>
      <p:sp>
        <p:nvSpPr>
          <p:cNvPr id="3" name="Content Placeholder 2">
            <a:extLst>
              <a:ext uri="{FF2B5EF4-FFF2-40B4-BE49-F238E27FC236}">
                <a16:creationId xmlns:a16="http://schemas.microsoft.com/office/drawing/2014/main" id="{BF657D87-CF8D-45F8-AB0F-A8FA923F20F9}"/>
              </a:ext>
            </a:extLst>
          </p:cNvPr>
          <p:cNvSpPr>
            <a:spLocks noGrp="1"/>
          </p:cNvSpPr>
          <p:nvPr>
            <p:ph idx="1"/>
          </p:nvPr>
        </p:nvSpPr>
        <p:spPr/>
        <p:txBody>
          <a:bodyPr/>
          <a:lstStyle/>
          <a:p>
            <a:r>
              <a:rPr lang="lv-LV" b="1" dirty="0"/>
              <a:t>Projekta iesniegumā plānotie rezultāti:</a:t>
            </a:r>
          </a:p>
          <a:p>
            <a:endParaRPr lang="lv-LV" dirty="0"/>
          </a:p>
          <a:p>
            <a:r>
              <a:rPr lang="lv-LV" dirty="0"/>
              <a:t>Ja Padome konstatē, ka projekta īstenošanā sākotnējās norādītajās kategorijās nav sasniegti plānotie skaitliskie rezultāti, jāatmaksā tā finansējuma daļa, kas atbilst Līguma 2. pielikumā “Projekta rezultātu vērtības aprēķins procentos no projekta kopējām izmaksām” norādītajam.</a:t>
            </a:r>
          </a:p>
          <a:p>
            <a:endParaRPr lang="lv-LV" dirty="0"/>
          </a:p>
          <a:p>
            <a:r>
              <a:rPr lang="lv-LV" dirty="0"/>
              <a:t>Projekta īstenošanā rezultātiem obligāti jābūt ar atsauci.</a:t>
            </a:r>
          </a:p>
          <a:p>
            <a:endParaRPr lang="lv-LV" dirty="0"/>
          </a:p>
        </p:txBody>
      </p:sp>
      <p:pic>
        <p:nvPicPr>
          <p:cNvPr id="6" name="Picture 5">
            <a:extLst>
              <a:ext uri="{FF2B5EF4-FFF2-40B4-BE49-F238E27FC236}">
                <a16:creationId xmlns:a16="http://schemas.microsoft.com/office/drawing/2014/main" id="{AB6D1F7F-DB70-49BA-9FAF-CFB8B4BE594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52845" y="14353"/>
            <a:ext cx="2091155" cy="966397"/>
          </a:xfrm>
          <a:prstGeom prst="rect">
            <a:avLst/>
          </a:prstGeom>
        </p:spPr>
      </p:pic>
    </p:spTree>
    <p:extLst>
      <p:ext uri="{BB962C8B-B14F-4D97-AF65-F5344CB8AC3E}">
        <p14:creationId xmlns:p14="http://schemas.microsoft.com/office/powerpoint/2010/main" val="2975250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DDFD7-024A-4729-B876-0E50B0A82095}"/>
              </a:ext>
            </a:extLst>
          </p:cNvPr>
          <p:cNvSpPr>
            <a:spLocks noGrp="1"/>
          </p:cNvSpPr>
          <p:nvPr>
            <p:ph type="title"/>
          </p:nvPr>
        </p:nvSpPr>
        <p:spPr>
          <a:xfrm>
            <a:off x="2426562" y="379050"/>
            <a:ext cx="6096000" cy="1083816"/>
          </a:xfrm>
        </p:spPr>
        <p:txBody>
          <a:bodyPr>
            <a:normAutofit fontScale="90000"/>
          </a:bodyPr>
          <a:lstStyle/>
          <a:p>
            <a:r>
              <a:rPr lang="lv-LV" dirty="0">
                <a:solidFill>
                  <a:srgbClr val="7030A0"/>
                </a:solidFill>
              </a:rPr>
              <a:t>Līguma par FLPP īstenošanu</a:t>
            </a:r>
            <a:br>
              <a:rPr lang="lv-LV" dirty="0">
                <a:solidFill>
                  <a:srgbClr val="7030A0"/>
                </a:solidFill>
              </a:rPr>
            </a:br>
            <a:r>
              <a:rPr lang="lv-LV" dirty="0">
                <a:solidFill>
                  <a:srgbClr val="7030A0"/>
                </a:solidFill>
              </a:rPr>
              <a:t>un finansēšanu izpilde</a:t>
            </a:r>
            <a:br>
              <a:rPr lang="lv-LV" dirty="0">
                <a:solidFill>
                  <a:srgbClr val="7030A0"/>
                </a:solidFill>
              </a:rPr>
            </a:br>
            <a:br>
              <a:rPr lang="lv-LV" dirty="0">
                <a:solidFill>
                  <a:srgbClr val="7030A0"/>
                </a:solidFill>
              </a:rPr>
            </a:br>
            <a:endParaRPr lang="lv-LV" dirty="0"/>
          </a:p>
        </p:txBody>
      </p:sp>
      <p:pic>
        <p:nvPicPr>
          <p:cNvPr id="6" name="Picture 5">
            <a:extLst>
              <a:ext uri="{FF2B5EF4-FFF2-40B4-BE49-F238E27FC236}">
                <a16:creationId xmlns:a16="http://schemas.microsoft.com/office/drawing/2014/main" id="{FB728097-6AC6-4BE3-884C-569722EBF58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5503" y="24825"/>
            <a:ext cx="2068498" cy="955926"/>
          </a:xfrm>
          <a:prstGeom prst="rect">
            <a:avLst/>
          </a:prstGeom>
        </p:spPr>
      </p:pic>
      <p:pic>
        <p:nvPicPr>
          <p:cNvPr id="8" name="Picture 4" descr="Image result for checklist icon">
            <a:extLst>
              <a:ext uri="{FF2B5EF4-FFF2-40B4-BE49-F238E27FC236}">
                <a16:creationId xmlns:a16="http://schemas.microsoft.com/office/drawing/2014/main" id="{4A8F41BA-A97A-46D8-A94F-E817B15F85BF}"/>
              </a:ext>
            </a:extLst>
          </p:cNvPr>
          <p:cNvPicPr>
            <a:picLocks noGrp="1" noChangeAspect="1" noChangeArrowheads="1"/>
          </p:cNvPicPr>
          <p:nvPr>
            <p:ph idx="1"/>
          </p:nvPr>
        </p:nvPicPr>
        <p:blipFill>
          <a:blip r:embed="rId3"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394272" y="1953087"/>
            <a:ext cx="572526" cy="572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a:extLst>
              <a:ext uri="{FF2B5EF4-FFF2-40B4-BE49-F238E27FC236}">
                <a16:creationId xmlns:a16="http://schemas.microsoft.com/office/drawing/2014/main" id="{E6CF6425-1C0E-4128-86D9-CBDAD4F76C62}"/>
              </a:ext>
            </a:extLst>
          </p:cNvPr>
          <p:cNvSpPr/>
          <p:nvPr/>
        </p:nvSpPr>
        <p:spPr>
          <a:xfrm>
            <a:off x="2317072" y="1535837"/>
            <a:ext cx="6205490" cy="4401205"/>
          </a:xfrm>
          <a:prstGeom prst="rect">
            <a:avLst/>
          </a:prstGeom>
        </p:spPr>
        <p:txBody>
          <a:bodyPr wrap="square">
            <a:spAutoFit/>
          </a:bodyPr>
          <a:lstStyle/>
          <a:p>
            <a:pPr marL="285750" indent="-285750">
              <a:buFont typeface="Arial" panose="020B0604020202020204" pitchFamily="34" charset="0"/>
              <a:buChar char="•"/>
            </a:pPr>
            <a:endParaRPr lang="lv-LV" sz="2000" b="1" dirty="0">
              <a:solidFill>
                <a:srgbClr val="000000"/>
              </a:solidFill>
            </a:endParaRPr>
          </a:p>
          <a:p>
            <a:pPr>
              <a:spcAft>
                <a:spcPts val="0"/>
              </a:spcAft>
              <a:tabLst>
                <a:tab pos="270510" algn="l"/>
              </a:tabLst>
            </a:pPr>
            <a:r>
              <a:rPr lang="lv-LV" sz="2000" dirty="0">
                <a:ea typeface="Times New Roman" panose="02020603050405020304" pitchFamily="18" charset="0"/>
              </a:rPr>
              <a:t>Projekta iesniegumā plānoto mērķu/uzdevumu (</a:t>
            </a:r>
            <a:r>
              <a:rPr lang="lv-LV" sz="2000" i="1" dirty="0">
                <a:ea typeface="Times New Roman" panose="02020603050405020304" pitchFamily="18" charset="0"/>
              </a:rPr>
              <a:t>goals/objectives</a:t>
            </a:r>
            <a:r>
              <a:rPr lang="lv-LV" sz="2000" dirty="0">
                <a:ea typeface="Times New Roman" panose="02020603050405020304" pitchFamily="18" charset="0"/>
              </a:rPr>
              <a:t>) izpilde (cik no uzstādītajiem mērķiem un/vai uzdevumiem ir sasniegti). </a:t>
            </a:r>
          </a:p>
          <a:p>
            <a:pPr algn="just">
              <a:spcAft>
                <a:spcPts val="0"/>
              </a:spcAft>
              <a:tabLst>
                <a:tab pos="270510" algn="l"/>
              </a:tabLst>
            </a:pPr>
            <a:r>
              <a:rPr lang="lv-LV" sz="2000" dirty="0">
                <a:ea typeface="Times New Roman" panose="02020603050405020304" pitchFamily="18" charset="0"/>
              </a:rPr>
              <a:t>Ja Projekta iesniegumā mērķi un uzdevumi izteikti ar citu nosaukumu, Eksperti vērtē vienības, kas pēc būtības atbilst vārdiem “mērķis” un “uzdevums”. </a:t>
            </a:r>
          </a:p>
          <a:p>
            <a:pPr algn="just">
              <a:spcAft>
                <a:spcPts val="0"/>
              </a:spcAft>
              <a:tabLst>
                <a:tab pos="270510" algn="l"/>
              </a:tabLst>
            </a:pPr>
            <a:r>
              <a:rPr lang="lv-LV" sz="2000" dirty="0">
                <a:ea typeface="Times New Roman" panose="02020603050405020304" pitchFamily="18" charset="0"/>
              </a:rPr>
              <a:t>Padome aprēķina atmaksājamo Finansējuma daļu šādi:</a:t>
            </a:r>
          </a:p>
          <a:p>
            <a:pPr marL="285750" indent="-285750" algn="just">
              <a:spcAft>
                <a:spcPts val="0"/>
              </a:spcAft>
              <a:buFont typeface="Arial" panose="020B0604020202020204" pitchFamily="34" charset="0"/>
              <a:buChar char="•"/>
            </a:pPr>
            <a:r>
              <a:rPr lang="lv-LV" sz="2000" dirty="0">
                <a:ea typeface="Times New Roman" panose="02020603050405020304" pitchFamily="18" charset="0"/>
              </a:rPr>
              <a:t>ja Mērķa vērtējums procentuālā izteiksmē ir 60% līdz 65%, piemēro vienotu likmi 5 % apmērā;</a:t>
            </a:r>
          </a:p>
          <a:p>
            <a:pPr marL="285750" indent="-285750" algn="just">
              <a:spcAft>
                <a:spcPts val="0"/>
              </a:spcAft>
              <a:buFont typeface="Arial" panose="020B0604020202020204" pitchFamily="34" charset="0"/>
              <a:buChar char="•"/>
            </a:pPr>
            <a:r>
              <a:rPr lang="lv-LV" sz="2000" dirty="0">
                <a:ea typeface="Times New Roman" panose="02020603050405020304" pitchFamily="18" charset="0"/>
              </a:rPr>
              <a:t>ja Mērķa vērtējums procentuālā izteiksmē ir 50% līdz 59%, piemēro vienotu likmi 10 % apmērā;</a:t>
            </a:r>
          </a:p>
          <a:p>
            <a:pPr marL="285750" indent="-285750" algn="just">
              <a:spcAft>
                <a:spcPts val="0"/>
              </a:spcAft>
              <a:buFont typeface="Arial" panose="020B0604020202020204" pitchFamily="34" charset="0"/>
              <a:buChar char="•"/>
            </a:pPr>
            <a:r>
              <a:rPr lang="lv-LV" sz="2000" dirty="0">
                <a:ea typeface="Times New Roman" panose="02020603050405020304" pitchFamily="18" charset="0"/>
              </a:rPr>
              <a:t>ja Mērķa vērtējums procentuālā izteiksmē ir zem 50%, piemēro vienotu likmi 25 % apmērā.</a:t>
            </a:r>
          </a:p>
        </p:txBody>
      </p:sp>
    </p:spTree>
    <p:extLst>
      <p:ext uri="{BB962C8B-B14F-4D97-AF65-F5344CB8AC3E}">
        <p14:creationId xmlns:p14="http://schemas.microsoft.com/office/powerpoint/2010/main" val="2017963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EB5577-B0F7-4033-964D-20ACE5F4A3E9}"/>
              </a:ext>
            </a:extLst>
          </p:cNvPr>
          <p:cNvSpPr>
            <a:spLocks noGrp="1"/>
          </p:cNvSpPr>
          <p:nvPr>
            <p:ph idx="1"/>
          </p:nvPr>
        </p:nvSpPr>
        <p:spPr>
          <a:xfrm>
            <a:off x="2590800" y="1788111"/>
            <a:ext cx="6096000" cy="4373573"/>
          </a:xfrm>
        </p:spPr>
        <p:txBody>
          <a:bodyPr/>
          <a:lstStyle/>
          <a:p>
            <a:endParaRPr lang="lv-LV" dirty="0"/>
          </a:p>
          <a:p>
            <a:endParaRPr lang="lv-LV" dirty="0"/>
          </a:p>
          <a:p>
            <a:endParaRPr lang="lv-LV" dirty="0"/>
          </a:p>
          <a:p>
            <a:r>
              <a:rPr lang="lv-LV" sz="4000" dirty="0">
                <a:solidFill>
                  <a:srgbClr val="7030A0"/>
                </a:solidFill>
              </a:rPr>
              <a:t>Paldies!</a:t>
            </a:r>
            <a:endParaRPr lang="lv-LV" sz="4000" dirty="0"/>
          </a:p>
        </p:txBody>
      </p:sp>
      <p:pic>
        <p:nvPicPr>
          <p:cNvPr id="6" name="Picture 5">
            <a:extLst>
              <a:ext uri="{FF2B5EF4-FFF2-40B4-BE49-F238E27FC236}">
                <a16:creationId xmlns:a16="http://schemas.microsoft.com/office/drawing/2014/main" id="{10DAB015-FEDC-4B4F-A418-A0E45345C3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98454" y="0"/>
            <a:ext cx="2645547" cy="1305565"/>
          </a:xfrm>
          <a:prstGeom prst="rect">
            <a:avLst/>
          </a:prstGeom>
        </p:spPr>
      </p:pic>
    </p:spTree>
    <p:extLst>
      <p:ext uri="{BB962C8B-B14F-4D97-AF65-F5344CB8AC3E}">
        <p14:creationId xmlns:p14="http://schemas.microsoft.com/office/powerpoint/2010/main" val="3881602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AC216-D9C1-499A-BDCB-8718781D2988}"/>
              </a:ext>
            </a:extLst>
          </p:cNvPr>
          <p:cNvSpPr>
            <a:spLocks noGrp="1"/>
          </p:cNvSpPr>
          <p:nvPr>
            <p:ph type="title"/>
          </p:nvPr>
        </p:nvSpPr>
        <p:spPr>
          <a:xfrm>
            <a:off x="2590800" y="1204769"/>
            <a:ext cx="6096000" cy="1036642"/>
          </a:xfrm>
        </p:spPr>
        <p:txBody>
          <a:bodyPr/>
          <a:lstStyle/>
          <a:p>
            <a:r>
              <a:rPr lang="lv-LV" dirty="0"/>
              <a:t>Projekta iesnieguma izdevumi budžeta pozīcijās:</a:t>
            </a:r>
          </a:p>
        </p:txBody>
      </p:sp>
      <p:sp>
        <p:nvSpPr>
          <p:cNvPr id="3" name="Content Placeholder 2">
            <a:extLst>
              <a:ext uri="{FF2B5EF4-FFF2-40B4-BE49-F238E27FC236}">
                <a16:creationId xmlns:a16="http://schemas.microsoft.com/office/drawing/2014/main" id="{C9825AF2-B736-4614-833D-B1D1175D01D0}"/>
              </a:ext>
            </a:extLst>
          </p:cNvPr>
          <p:cNvSpPr>
            <a:spLocks noGrp="1"/>
          </p:cNvSpPr>
          <p:nvPr>
            <p:ph idx="1"/>
          </p:nvPr>
        </p:nvSpPr>
        <p:spPr>
          <a:xfrm>
            <a:off x="2590800" y="2116931"/>
            <a:ext cx="6096000" cy="4373573"/>
          </a:xfrm>
        </p:spPr>
        <p:txBody>
          <a:bodyPr/>
          <a:lstStyle/>
          <a:p>
            <a:r>
              <a:rPr lang="lv-LV" b="1" dirty="0"/>
              <a:t>Atalgojums:</a:t>
            </a:r>
          </a:p>
          <a:p>
            <a:r>
              <a:rPr lang="lv-LV" dirty="0"/>
              <a:t>projekta īstenošanā iesaistītās zinātniskās grupas locekļu, kuri strādā pamatojoties uz noslēgto darba līgumu, atlīdzība (mēnešalga) un ar to saistītās izmaksas</a:t>
            </a:r>
          </a:p>
          <a:p>
            <a:r>
              <a:rPr lang="lv-LV" u="sng" dirty="0"/>
              <a:t>Autoratlīdzības un uzņēmuma līguma darbi jāplāno sadaļā </a:t>
            </a:r>
            <a:r>
              <a:rPr lang="lv-LV" b="1" dirty="0"/>
              <a:t>“Ārējie pakalpojumi”</a:t>
            </a:r>
          </a:p>
          <a:p>
            <a:endParaRPr lang="lv-LV" dirty="0"/>
          </a:p>
        </p:txBody>
      </p:sp>
      <p:sp>
        <p:nvSpPr>
          <p:cNvPr id="6" name="Title 1">
            <a:extLst>
              <a:ext uri="{FF2B5EF4-FFF2-40B4-BE49-F238E27FC236}">
                <a16:creationId xmlns:a16="http://schemas.microsoft.com/office/drawing/2014/main" id="{677B292D-6DD8-4113-9B7D-1F064E71B83F}"/>
              </a:ext>
            </a:extLst>
          </p:cNvPr>
          <p:cNvSpPr txBox="1">
            <a:spLocks/>
          </p:cNvSpPr>
          <p:nvPr/>
        </p:nvSpPr>
        <p:spPr bwMode="auto">
          <a:xfrm>
            <a:off x="2059619" y="541538"/>
            <a:ext cx="6627181" cy="407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Autofit/>
          </a:bodyPr>
          <a:lstStyle>
            <a:lvl1pPr algn="l" defTabSz="938213" rtl="0" eaLnBrk="0" fontAlgn="base" hangingPunct="0">
              <a:spcBef>
                <a:spcPct val="0"/>
              </a:spcBef>
              <a:spcAft>
                <a:spcPct val="0"/>
              </a:spcAft>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dirty="0">
                <a:solidFill>
                  <a:srgbClr val="7030A0"/>
                </a:solidFill>
              </a:rPr>
              <a:t>Projekta budžets sastāv: </a:t>
            </a:r>
          </a:p>
        </p:txBody>
      </p:sp>
      <p:pic>
        <p:nvPicPr>
          <p:cNvPr id="7" name="Picture 6">
            <a:extLst>
              <a:ext uri="{FF2B5EF4-FFF2-40B4-BE49-F238E27FC236}">
                <a16:creationId xmlns:a16="http://schemas.microsoft.com/office/drawing/2014/main" id="{33B505D5-7B71-4C6D-BF50-4A1D036BA41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52845" y="14353"/>
            <a:ext cx="2091155" cy="966397"/>
          </a:xfrm>
          <a:prstGeom prst="rect">
            <a:avLst/>
          </a:prstGeom>
        </p:spPr>
      </p:pic>
    </p:spTree>
    <p:extLst>
      <p:ext uri="{BB962C8B-B14F-4D97-AF65-F5344CB8AC3E}">
        <p14:creationId xmlns:p14="http://schemas.microsoft.com/office/powerpoint/2010/main" val="1150960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76BB4-B104-40E3-8577-4550C735BBEA}"/>
              </a:ext>
            </a:extLst>
          </p:cNvPr>
          <p:cNvSpPr>
            <a:spLocks noGrp="1"/>
          </p:cNvSpPr>
          <p:nvPr>
            <p:ph type="title"/>
          </p:nvPr>
        </p:nvSpPr>
        <p:spPr>
          <a:xfrm>
            <a:off x="2590800" y="330033"/>
            <a:ext cx="6096000" cy="1036642"/>
          </a:xfrm>
        </p:spPr>
        <p:txBody>
          <a:bodyPr/>
          <a:lstStyle/>
          <a:p>
            <a:r>
              <a:rPr lang="lv-LV" dirty="0">
                <a:solidFill>
                  <a:srgbClr val="7030A0"/>
                </a:solidFill>
              </a:rPr>
              <a:t>Projekta budžeta sastāvs izdevumu pozīcijās:</a:t>
            </a:r>
          </a:p>
        </p:txBody>
      </p:sp>
      <p:sp>
        <p:nvSpPr>
          <p:cNvPr id="3" name="Content Placeholder 2">
            <a:extLst>
              <a:ext uri="{FF2B5EF4-FFF2-40B4-BE49-F238E27FC236}">
                <a16:creationId xmlns:a16="http://schemas.microsoft.com/office/drawing/2014/main" id="{27E655DA-9143-4DBB-BC97-0C3E083C42A7}"/>
              </a:ext>
            </a:extLst>
          </p:cNvPr>
          <p:cNvSpPr>
            <a:spLocks noGrp="1"/>
          </p:cNvSpPr>
          <p:nvPr>
            <p:ph idx="1"/>
          </p:nvPr>
        </p:nvSpPr>
        <p:spPr/>
        <p:txBody>
          <a:bodyPr/>
          <a:lstStyle/>
          <a:p>
            <a:r>
              <a:rPr lang="lv-LV" b="1" dirty="0"/>
              <a:t>Komandējumi</a:t>
            </a:r>
          </a:p>
          <a:p>
            <a:r>
              <a:rPr lang="lv-LV" dirty="0"/>
              <a:t>vietējo un ārvalstu komandējumu un darba (dienesta) braucienu izdevumi zinātniskās grupas locekļiem</a:t>
            </a:r>
          </a:p>
          <a:p>
            <a:r>
              <a:rPr lang="lv-LV" b="1" dirty="0"/>
              <a:t>Amortizācija</a:t>
            </a:r>
          </a:p>
          <a:p>
            <a:r>
              <a:rPr lang="lv-LV" dirty="0"/>
              <a:t>Attiecināmas tikai amortizācijas izmaksas projekta ietvaros iegādātajiem un rīcībā esošajiem pamatlīdzekļiem. </a:t>
            </a:r>
          </a:p>
          <a:p>
            <a:r>
              <a:rPr lang="lv-LV" dirty="0"/>
              <a:t>Projekta ietvaros iegādātajiem pamatlīdzekļiem var attiecināt tikai amortizācijas izdevumus projekta īstenošanas laikā. </a:t>
            </a:r>
          </a:p>
          <a:p>
            <a:endParaRPr lang="lv-LV" dirty="0"/>
          </a:p>
        </p:txBody>
      </p:sp>
      <p:sp>
        <p:nvSpPr>
          <p:cNvPr id="4" name="Text Placeholder 3">
            <a:extLst>
              <a:ext uri="{FF2B5EF4-FFF2-40B4-BE49-F238E27FC236}">
                <a16:creationId xmlns:a16="http://schemas.microsoft.com/office/drawing/2014/main" id="{5F29D6D5-6772-413D-8941-717A689345E5}"/>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92CAC366-E6F9-4F97-865D-D73ACB6C30BD}"/>
              </a:ext>
            </a:extLst>
          </p:cNvPr>
          <p:cNvSpPr>
            <a:spLocks noGrp="1"/>
          </p:cNvSpPr>
          <p:nvPr>
            <p:ph type="body" sz="quarter" idx="12"/>
          </p:nvPr>
        </p:nvSpPr>
        <p:spPr/>
        <p:txBody>
          <a:bodyPr/>
          <a:lstStyle/>
          <a:p>
            <a:endParaRPr lang="lv-LV"/>
          </a:p>
        </p:txBody>
      </p:sp>
      <p:pic>
        <p:nvPicPr>
          <p:cNvPr id="6" name="Picture 5">
            <a:extLst>
              <a:ext uri="{FF2B5EF4-FFF2-40B4-BE49-F238E27FC236}">
                <a16:creationId xmlns:a16="http://schemas.microsoft.com/office/drawing/2014/main" id="{8F6C034C-74AB-4875-9ACD-6685CEAA4B7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52845" y="14353"/>
            <a:ext cx="2091155" cy="966397"/>
          </a:xfrm>
          <a:prstGeom prst="rect">
            <a:avLst/>
          </a:prstGeom>
        </p:spPr>
      </p:pic>
    </p:spTree>
    <p:extLst>
      <p:ext uri="{BB962C8B-B14F-4D97-AF65-F5344CB8AC3E}">
        <p14:creationId xmlns:p14="http://schemas.microsoft.com/office/powerpoint/2010/main" val="2924231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EB00B-A4AF-4316-B7CC-1B70C0DA2CE2}"/>
              </a:ext>
            </a:extLst>
          </p:cNvPr>
          <p:cNvSpPr>
            <a:spLocks noGrp="1"/>
          </p:cNvSpPr>
          <p:nvPr>
            <p:ph type="title"/>
          </p:nvPr>
        </p:nvSpPr>
        <p:spPr/>
        <p:txBody>
          <a:bodyPr/>
          <a:lstStyle/>
          <a:p>
            <a:r>
              <a:rPr lang="lv-LV" dirty="0">
                <a:solidFill>
                  <a:srgbClr val="7030A0"/>
                </a:solidFill>
              </a:rPr>
              <a:t>Projekta budžeta sastāvs </a:t>
            </a:r>
            <a:br>
              <a:rPr lang="lv-LV" dirty="0">
                <a:solidFill>
                  <a:srgbClr val="7030A0"/>
                </a:solidFill>
              </a:rPr>
            </a:br>
            <a:r>
              <a:rPr lang="lv-LV" dirty="0">
                <a:solidFill>
                  <a:srgbClr val="7030A0"/>
                </a:solidFill>
              </a:rPr>
              <a:t> izdevumu pozīcijās:</a:t>
            </a:r>
          </a:p>
        </p:txBody>
      </p:sp>
      <p:sp>
        <p:nvSpPr>
          <p:cNvPr id="3" name="Content Placeholder 2">
            <a:extLst>
              <a:ext uri="{FF2B5EF4-FFF2-40B4-BE49-F238E27FC236}">
                <a16:creationId xmlns:a16="http://schemas.microsoft.com/office/drawing/2014/main" id="{5EEE40CB-495B-444D-A1BC-1450B7684645}"/>
              </a:ext>
            </a:extLst>
          </p:cNvPr>
          <p:cNvSpPr>
            <a:spLocks noGrp="1"/>
          </p:cNvSpPr>
          <p:nvPr>
            <p:ph idx="1"/>
          </p:nvPr>
        </p:nvSpPr>
        <p:spPr/>
        <p:txBody>
          <a:bodyPr/>
          <a:lstStyle/>
          <a:p>
            <a:r>
              <a:rPr lang="lv-LV" b="1" dirty="0"/>
              <a:t>I</a:t>
            </a:r>
            <a:r>
              <a:rPr lang="es-ES" b="1" dirty="0"/>
              <a:t>nstrument</a:t>
            </a:r>
            <a:r>
              <a:rPr lang="lv-LV" b="1" dirty="0"/>
              <a:t>i</a:t>
            </a:r>
            <a:r>
              <a:rPr lang="es-ES" b="1" dirty="0"/>
              <a:t> un materiālu iegādes izmaksas un piegādes izmaksas</a:t>
            </a:r>
            <a:r>
              <a:rPr lang="lv-LV" b="1" dirty="0"/>
              <a:t>:</a:t>
            </a:r>
          </a:p>
          <a:p>
            <a:endParaRPr lang="lv-LV" dirty="0"/>
          </a:p>
          <a:p>
            <a:r>
              <a:rPr lang="lv-LV" dirty="0"/>
              <a:t>projekta īstenošanai nepieciešamā inventāra, instrumentu un materiālu iegādes izmaksas un piegādes izmaksas, kas uzskaitītas saskaņā ar grāmatvedības organizāciju reglamentējošiem normatīvajiem aktiem.</a:t>
            </a:r>
          </a:p>
        </p:txBody>
      </p:sp>
      <p:pic>
        <p:nvPicPr>
          <p:cNvPr id="6" name="Picture 5">
            <a:extLst>
              <a:ext uri="{FF2B5EF4-FFF2-40B4-BE49-F238E27FC236}">
                <a16:creationId xmlns:a16="http://schemas.microsoft.com/office/drawing/2014/main" id="{9B04DE2C-FC7C-41F2-9140-AD5AE7AD964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52845" y="14353"/>
            <a:ext cx="2091155" cy="966397"/>
          </a:xfrm>
          <a:prstGeom prst="rect">
            <a:avLst/>
          </a:prstGeom>
        </p:spPr>
      </p:pic>
    </p:spTree>
    <p:extLst>
      <p:ext uri="{BB962C8B-B14F-4D97-AF65-F5344CB8AC3E}">
        <p14:creationId xmlns:p14="http://schemas.microsoft.com/office/powerpoint/2010/main" val="2293148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3F070-4246-4659-8EA9-5DE0DA0873AB}"/>
              </a:ext>
            </a:extLst>
          </p:cNvPr>
          <p:cNvSpPr>
            <a:spLocks noGrp="1"/>
          </p:cNvSpPr>
          <p:nvPr>
            <p:ph type="title"/>
          </p:nvPr>
        </p:nvSpPr>
        <p:spPr/>
        <p:txBody>
          <a:bodyPr/>
          <a:lstStyle/>
          <a:p>
            <a:r>
              <a:rPr lang="lv-LV" dirty="0">
                <a:solidFill>
                  <a:srgbClr val="7030A0"/>
                </a:solidFill>
              </a:rPr>
              <a:t>Projekta budžeta sastāvs </a:t>
            </a:r>
            <a:br>
              <a:rPr lang="lv-LV" dirty="0">
                <a:solidFill>
                  <a:srgbClr val="7030A0"/>
                </a:solidFill>
              </a:rPr>
            </a:br>
            <a:r>
              <a:rPr lang="lv-LV" dirty="0">
                <a:solidFill>
                  <a:srgbClr val="7030A0"/>
                </a:solidFill>
              </a:rPr>
              <a:t>izdevumu pozīcijās:</a:t>
            </a:r>
          </a:p>
        </p:txBody>
      </p:sp>
      <p:sp>
        <p:nvSpPr>
          <p:cNvPr id="3" name="Content Placeholder 2">
            <a:extLst>
              <a:ext uri="{FF2B5EF4-FFF2-40B4-BE49-F238E27FC236}">
                <a16:creationId xmlns:a16="http://schemas.microsoft.com/office/drawing/2014/main" id="{9E5F7E34-C90F-4ADB-A0DB-4D39AC840C9E}"/>
              </a:ext>
            </a:extLst>
          </p:cNvPr>
          <p:cNvSpPr>
            <a:spLocks noGrp="1"/>
          </p:cNvSpPr>
          <p:nvPr>
            <p:ph idx="1"/>
          </p:nvPr>
        </p:nvSpPr>
        <p:spPr/>
        <p:txBody>
          <a:bodyPr>
            <a:normAutofit fontScale="92500" lnSpcReduction="10000"/>
          </a:bodyPr>
          <a:lstStyle/>
          <a:p>
            <a:r>
              <a:rPr lang="lv-LV" b="1" dirty="0"/>
              <a:t>Ārējie pakalpojumi</a:t>
            </a:r>
          </a:p>
          <a:p>
            <a:r>
              <a:rPr lang="lv-LV" dirty="0"/>
              <a:t>-darbs saskaņā ar uzņēmuma un autoratlīdzības līgumiem, </a:t>
            </a:r>
          </a:p>
          <a:p>
            <a:r>
              <a:rPr lang="lv-LV" dirty="0"/>
              <a:t>-pētniecības pakalpojumu nodrošināšanas izmaksas, </a:t>
            </a:r>
          </a:p>
          <a:p>
            <a:r>
              <a:rPr lang="lv-LV" dirty="0"/>
              <a:t>-tehnoloģiju tiesību aizsardzības izmaksas, </a:t>
            </a:r>
          </a:p>
          <a:p>
            <a:r>
              <a:rPr lang="lv-LV" dirty="0"/>
              <a:t>-tulkošanas, kā arī citas pakalpojumu izmaksas, kas nepieciešamas projekta īstenošanas darbību nodrošināšanai.</a:t>
            </a:r>
          </a:p>
          <a:p>
            <a:r>
              <a:rPr lang="lv-LV" b="1" dirty="0"/>
              <a:t>Informācijas un publicitātes izmaksas (tai skaitā zinātnisko pētījumu publicēšanas izmaksas)</a:t>
            </a:r>
          </a:p>
          <a:p>
            <a:r>
              <a:rPr lang="lv-LV" dirty="0"/>
              <a:t>informācijas un publicitātes pasākumu izmaksas (tai skaitā zinātnisko pētījumu publicēšanas izmaksas)</a:t>
            </a:r>
          </a:p>
          <a:p>
            <a:endParaRPr lang="lv-LV" dirty="0"/>
          </a:p>
        </p:txBody>
      </p:sp>
      <p:pic>
        <p:nvPicPr>
          <p:cNvPr id="6" name="Picture 5">
            <a:extLst>
              <a:ext uri="{FF2B5EF4-FFF2-40B4-BE49-F238E27FC236}">
                <a16:creationId xmlns:a16="http://schemas.microsoft.com/office/drawing/2014/main" id="{38601379-434A-42B7-B368-EE93535B184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52845" y="14353"/>
            <a:ext cx="2091155" cy="966397"/>
          </a:xfrm>
          <a:prstGeom prst="rect">
            <a:avLst/>
          </a:prstGeom>
        </p:spPr>
      </p:pic>
    </p:spTree>
    <p:extLst>
      <p:ext uri="{BB962C8B-B14F-4D97-AF65-F5344CB8AC3E}">
        <p14:creationId xmlns:p14="http://schemas.microsoft.com/office/powerpoint/2010/main" val="2918740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33F3A-1788-4154-BA32-FAB26E3178AC}"/>
              </a:ext>
            </a:extLst>
          </p:cNvPr>
          <p:cNvSpPr>
            <a:spLocks noGrp="1"/>
          </p:cNvSpPr>
          <p:nvPr>
            <p:ph type="title"/>
          </p:nvPr>
        </p:nvSpPr>
        <p:spPr/>
        <p:txBody>
          <a:bodyPr/>
          <a:lstStyle/>
          <a:p>
            <a:r>
              <a:rPr lang="lv-LV" dirty="0">
                <a:solidFill>
                  <a:srgbClr val="7030A0"/>
                </a:solidFill>
              </a:rPr>
              <a:t>Projekta budžets sastāv </a:t>
            </a:r>
            <a:br>
              <a:rPr lang="lv-LV" dirty="0">
                <a:solidFill>
                  <a:srgbClr val="7030A0"/>
                </a:solidFill>
              </a:rPr>
            </a:br>
            <a:r>
              <a:rPr lang="lv-LV" dirty="0">
                <a:solidFill>
                  <a:srgbClr val="7030A0"/>
                </a:solidFill>
              </a:rPr>
              <a:t>no izdevumu pozīcijām:</a:t>
            </a:r>
          </a:p>
        </p:txBody>
      </p:sp>
      <p:sp>
        <p:nvSpPr>
          <p:cNvPr id="3" name="Content Placeholder 2">
            <a:extLst>
              <a:ext uri="{FF2B5EF4-FFF2-40B4-BE49-F238E27FC236}">
                <a16:creationId xmlns:a16="http://schemas.microsoft.com/office/drawing/2014/main" id="{DA74767B-D7E5-4CA3-8C27-04C374B3E7B2}"/>
              </a:ext>
            </a:extLst>
          </p:cNvPr>
          <p:cNvSpPr>
            <a:spLocks noGrp="1"/>
          </p:cNvSpPr>
          <p:nvPr>
            <p:ph idx="1"/>
          </p:nvPr>
        </p:nvSpPr>
        <p:spPr/>
        <p:txBody>
          <a:bodyPr/>
          <a:lstStyle/>
          <a:p>
            <a:r>
              <a:rPr lang="lv-LV" b="1" dirty="0"/>
              <a:t>Netiešās attiecināmās izmaksas</a:t>
            </a:r>
          </a:p>
          <a:p>
            <a:r>
              <a:rPr lang="lv-LV" dirty="0"/>
              <a:t>Netiešās attiecināmās izmaksas, kas nav tieši saistītas ar projekta uzdevumu sasniegšanu, bet atbalsta un nodrošina atbilstošus apstākļus, atbalstāmo darbību īstenošanai un projekta uzdevumu sasniegšanai.</a:t>
            </a:r>
          </a:p>
          <a:p>
            <a:r>
              <a:rPr lang="lv-LV" b="1" dirty="0"/>
              <a:t>Projekta īstenotājam un sadarbības partnerim (ja tāds ir) jābūt izstrādātai un apstiprinātai iekšējai kārtībai par Projekta netiešo izmaksu izlietojumu un kontroli </a:t>
            </a:r>
          </a:p>
          <a:p>
            <a:endParaRPr lang="lv-LV" dirty="0"/>
          </a:p>
        </p:txBody>
      </p:sp>
      <p:pic>
        <p:nvPicPr>
          <p:cNvPr id="6" name="Picture 5">
            <a:extLst>
              <a:ext uri="{FF2B5EF4-FFF2-40B4-BE49-F238E27FC236}">
                <a16:creationId xmlns:a16="http://schemas.microsoft.com/office/drawing/2014/main" id="{6F5338C2-1B1C-42C3-A488-2D719C95CDC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52845" y="14353"/>
            <a:ext cx="2091155" cy="966397"/>
          </a:xfrm>
          <a:prstGeom prst="rect">
            <a:avLst/>
          </a:prstGeom>
        </p:spPr>
      </p:pic>
    </p:spTree>
    <p:extLst>
      <p:ext uri="{BB962C8B-B14F-4D97-AF65-F5344CB8AC3E}">
        <p14:creationId xmlns:p14="http://schemas.microsoft.com/office/powerpoint/2010/main" val="3205364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C35CF9-32CF-458A-ADFE-5493AFE95EF5}"/>
              </a:ext>
            </a:extLst>
          </p:cNvPr>
          <p:cNvSpPr>
            <a:spLocks noGrp="1"/>
          </p:cNvSpPr>
          <p:nvPr>
            <p:ph idx="1"/>
          </p:nvPr>
        </p:nvSpPr>
        <p:spPr>
          <a:xfrm>
            <a:off x="2963662" y="1609838"/>
            <a:ext cx="6096000" cy="4373573"/>
          </a:xfrm>
        </p:spPr>
        <p:txBody>
          <a:bodyPr/>
          <a:lstStyle/>
          <a:p>
            <a:pPr algn="just"/>
            <a:r>
              <a:rPr lang="lv-LV" dirty="0"/>
              <a:t>Plānojot projekta budžetu jāatceras, ka 12.12.2017.MK noteikumi Nr. 725 “Fundamentālo un lietišķo pētījumu projektu izvērtēšanas un finansējuma administrēšanas kārtība” nosāka ka zinātniskajai institūcijai ir tiesības iesniegt Padomei iesniegumu par izmaiņu veikšanu atsevišķā budžeta finansēšanas klasifikācijas kodā, nepārsniedzot 30 % (ieskaitot).</a:t>
            </a:r>
          </a:p>
          <a:p>
            <a:pPr algn="just"/>
            <a:r>
              <a:rPr lang="lv-LV" dirty="0"/>
              <a:t>Izmaiņas pārsniedzot 30 % iespējamas projekta īstenošanas 1. un 2. posmā, ja iesniegumu par izmaiņām atbalstīs Īstenošanas un uzraudzības komisija.</a:t>
            </a:r>
          </a:p>
          <a:p>
            <a:pPr algn="just"/>
            <a:endParaRPr lang="lv-LV" dirty="0"/>
          </a:p>
        </p:txBody>
      </p:sp>
      <p:pic>
        <p:nvPicPr>
          <p:cNvPr id="6" name="Picture 5">
            <a:extLst>
              <a:ext uri="{FF2B5EF4-FFF2-40B4-BE49-F238E27FC236}">
                <a16:creationId xmlns:a16="http://schemas.microsoft.com/office/drawing/2014/main" id="{928B3B1F-D2A5-4BA6-A30D-4EC24B2D433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52845" y="14353"/>
            <a:ext cx="2091155" cy="966397"/>
          </a:xfrm>
          <a:prstGeom prst="rect">
            <a:avLst/>
          </a:prstGeom>
        </p:spPr>
      </p:pic>
    </p:spTree>
    <p:extLst>
      <p:ext uri="{BB962C8B-B14F-4D97-AF65-F5344CB8AC3E}">
        <p14:creationId xmlns:p14="http://schemas.microsoft.com/office/powerpoint/2010/main" val="2170954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B5DF8-803C-45EC-8438-DAF187F5A8BF}"/>
              </a:ext>
            </a:extLst>
          </p:cNvPr>
          <p:cNvSpPr>
            <a:spLocks noGrp="1"/>
          </p:cNvSpPr>
          <p:nvPr>
            <p:ph type="title"/>
          </p:nvPr>
        </p:nvSpPr>
        <p:spPr/>
        <p:txBody>
          <a:bodyPr>
            <a:noAutofit/>
          </a:bodyPr>
          <a:lstStyle/>
          <a:p>
            <a:r>
              <a:rPr lang="lv-LV" sz="2000" dirty="0">
                <a:solidFill>
                  <a:srgbClr val="7030A0"/>
                </a:solidFill>
              </a:rPr>
              <a:t>Klasifikācijas kods noteikumu </a:t>
            </a:r>
            <a:br>
              <a:rPr lang="lv-LV" sz="2000" dirty="0">
                <a:solidFill>
                  <a:srgbClr val="7030A0"/>
                </a:solidFill>
              </a:rPr>
            </a:br>
            <a:r>
              <a:rPr lang="lv-LV" sz="2000" dirty="0">
                <a:solidFill>
                  <a:srgbClr val="7030A0"/>
                </a:solidFill>
              </a:rPr>
              <a:t>44. punkta izpratnē ir </a:t>
            </a:r>
            <a:br>
              <a:rPr lang="lv-LV" sz="2000" dirty="0">
                <a:solidFill>
                  <a:srgbClr val="7030A0"/>
                </a:solidFill>
              </a:rPr>
            </a:br>
            <a:r>
              <a:rPr lang="lv-LV" sz="2000" dirty="0">
                <a:solidFill>
                  <a:srgbClr val="7030A0"/>
                </a:solidFill>
              </a:rPr>
              <a:t>EKK 1000, EKK 2000, un EKK 5000.</a:t>
            </a:r>
          </a:p>
        </p:txBody>
      </p:sp>
      <p:sp>
        <p:nvSpPr>
          <p:cNvPr id="3" name="Content Placeholder 2">
            <a:extLst>
              <a:ext uri="{FF2B5EF4-FFF2-40B4-BE49-F238E27FC236}">
                <a16:creationId xmlns:a16="http://schemas.microsoft.com/office/drawing/2014/main" id="{6BF3CA72-E625-4E9B-BF62-5736D67EAB17}"/>
              </a:ext>
            </a:extLst>
          </p:cNvPr>
          <p:cNvSpPr>
            <a:spLocks noGrp="1"/>
          </p:cNvSpPr>
          <p:nvPr>
            <p:ph idx="1"/>
          </p:nvPr>
        </p:nvSpPr>
        <p:spPr>
          <a:xfrm>
            <a:off x="2590800" y="1784289"/>
            <a:ext cx="6096000" cy="4373573"/>
          </a:xfrm>
        </p:spPr>
        <p:txBody>
          <a:bodyPr>
            <a:normAutofit fontScale="85000" lnSpcReduction="10000"/>
          </a:bodyPr>
          <a:lstStyle/>
          <a:p>
            <a:r>
              <a:rPr lang="lv-LV" b="1" dirty="0"/>
              <a:t>EKK 1000 </a:t>
            </a:r>
          </a:p>
          <a:p>
            <a:r>
              <a:rPr lang="lv-LV" dirty="0"/>
              <a:t>Atalgojums</a:t>
            </a:r>
          </a:p>
          <a:p>
            <a:r>
              <a:rPr lang="lv-LV" dirty="0"/>
              <a:t>Darba devēja valsts sociālās apdrošināšanas obligātās iemaksas pabalsti un kompensācijas</a:t>
            </a:r>
          </a:p>
          <a:p>
            <a:r>
              <a:rPr lang="lv-LV" b="1" dirty="0"/>
              <a:t>EKK 2000</a:t>
            </a:r>
          </a:p>
          <a:p>
            <a:r>
              <a:rPr lang="lv-LV" dirty="0"/>
              <a:t>Mācību, darba un dienesta komandējumi, dienesta, darba braucieni</a:t>
            </a:r>
          </a:p>
          <a:p>
            <a:r>
              <a:rPr lang="lv-LV" dirty="0"/>
              <a:t>Pakalpojumi	</a:t>
            </a:r>
          </a:p>
          <a:p>
            <a:r>
              <a:rPr lang="lv-LV" dirty="0"/>
              <a:t>Krājumi, materiāli, energoresursi, preces, biroja preces un inventārs, kurus neuzskaita kodā </a:t>
            </a:r>
          </a:p>
          <a:p>
            <a:r>
              <a:rPr lang="lv-LV" dirty="0"/>
              <a:t>Atalgojums fiziskām personām uz tiesisko attiecību regulējošu dokumentu pamata (autoratlīdzība, uzņēmuma līgums) ieskaitot darba devēja sociālās apdrošināšanas obligātās iemaksas</a:t>
            </a:r>
          </a:p>
          <a:p>
            <a:r>
              <a:rPr lang="lv-LV" b="1" dirty="0"/>
              <a:t>EKK 5000</a:t>
            </a:r>
          </a:p>
          <a:p>
            <a:r>
              <a:rPr lang="lv-LV" dirty="0"/>
              <a:t>Amortizācijas izdevumi atbilstoši projekta nolikumam</a:t>
            </a:r>
          </a:p>
          <a:p>
            <a:endParaRPr lang="lv-LV" dirty="0"/>
          </a:p>
        </p:txBody>
      </p:sp>
      <p:pic>
        <p:nvPicPr>
          <p:cNvPr id="7" name="Picture 6">
            <a:extLst>
              <a:ext uri="{FF2B5EF4-FFF2-40B4-BE49-F238E27FC236}">
                <a16:creationId xmlns:a16="http://schemas.microsoft.com/office/drawing/2014/main" id="{25FF3501-54E2-4C3D-A506-8E687D80F9A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52845" y="14353"/>
            <a:ext cx="2091155" cy="966397"/>
          </a:xfrm>
          <a:prstGeom prst="rect">
            <a:avLst/>
          </a:prstGeom>
        </p:spPr>
      </p:pic>
    </p:spTree>
    <p:extLst>
      <p:ext uri="{BB962C8B-B14F-4D97-AF65-F5344CB8AC3E}">
        <p14:creationId xmlns:p14="http://schemas.microsoft.com/office/powerpoint/2010/main" val="278911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F3297-B1A0-4C13-BCF5-B8F51BA89165}"/>
              </a:ext>
            </a:extLst>
          </p:cNvPr>
          <p:cNvSpPr>
            <a:spLocks noGrp="1"/>
          </p:cNvSpPr>
          <p:nvPr>
            <p:ph type="title"/>
          </p:nvPr>
        </p:nvSpPr>
        <p:spPr>
          <a:xfrm>
            <a:off x="2590800" y="557275"/>
            <a:ext cx="6096000" cy="1036642"/>
          </a:xfrm>
        </p:spPr>
        <p:txBody>
          <a:bodyPr/>
          <a:lstStyle/>
          <a:p>
            <a:r>
              <a:rPr lang="lv-LV" dirty="0">
                <a:solidFill>
                  <a:srgbClr val="7030A0"/>
                </a:solidFill>
              </a:rPr>
              <a:t>Izdevumu plānošana pa </a:t>
            </a:r>
            <a:br>
              <a:rPr lang="lv-LV" dirty="0">
                <a:solidFill>
                  <a:srgbClr val="7030A0"/>
                </a:solidFill>
              </a:rPr>
            </a:br>
            <a:r>
              <a:rPr lang="lv-LV" dirty="0">
                <a:solidFill>
                  <a:srgbClr val="7030A0"/>
                </a:solidFill>
              </a:rPr>
              <a:t>gadiem un finansējuma apjoms:</a:t>
            </a:r>
          </a:p>
        </p:txBody>
      </p:sp>
      <p:sp>
        <p:nvSpPr>
          <p:cNvPr id="3" name="Content Placeholder 2">
            <a:extLst>
              <a:ext uri="{FF2B5EF4-FFF2-40B4-BE49-F238E27FC236}">
                <a16:creationId xmlns:a16="http://schemas.microsoft.com/office/drawing/2014/main" id="{8080CB12-7ACF-45F0-B3DF-C95A8A0E5723}"/>
              </a:ext>
            </a:extLst>
          </p:cNvPr>
          <p:cNvSpPr>
            <a:spLocks noGrp="1"/>
          </p:cNvSpPr>
          <p:nvPr>
            <p:ph idx="1"/>
          </p:nvPr>
        </p:nvSpPr>
        <p:spPr/>
        <p:txBody>
          <a:bodyPr/>
          <a:lstStyle/>
          <a:p>
            <a:r>
              <a:rPr lang="lv-LV" dirty="0"/>
              <a:t>Projekta maksimālais finansējuma apjoms projekta īstenošanas laikā ir 300 000 EUR minimālais finansējuma apjoms ir 150 000 EUR</a:t>
            </a:r>
          </a:p>
          <a:p>
            <a:r>
              <a:rPr lang="lv-LV" dirty="0"/>
              <a:t>Projekta budžets jāplāno viena trešā               daļa gadā.</a:t>
            </a:r>
          </a:p>
          <a:p>
            <a:r>
              <a:rPr lang="lv-LV" dirty="0"/>
              <a:t>Plānojot budžetu, jāizvērtē plānotās aktivitātes un finansējuma apjomā.</a:t>
            </a:r>
          </a:p>
          <a:p>
            <a:r>
              <a:rPr lang="lv-LV" dirty="0"/>
              <a:t>Ieteicams plānoto  finansējumu apgūt pilnā apjomā  līdz kārtējā valsts budžeta gada noslēgumam.</a:t>
            </a:r>
          </a:p>
          <a:p>
            <a:endParaRPr lang="lv-LV" dirty="0"/>
          </a:p>
        </p:txBody>
      </p:sp>
      <p:pic>
        <p:nvPicPr>
          <p:cNvPr id="6" name="Picture 5">
            <a:extLst>
              <a:ext uri="{FF2B5EF4-FFF2-40B4-BE49-F238E27FC236}">
                <a16:creationId xmlns:a16="http://schemas.microsoft.com/office/drawing/2014/main" id="{0E1ECB1F-04F4-4380-AFC1-63AC54A6897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52845" y="14353"/>
            <a:ext cx="2091155" cy="966397"/>
          </a:xfrm>
          <a:prstGeom prst="rect">
            <a:avLst/>
          </a:prstGeom>
        </p:spPr>
      </p:pic>
    </p:spTree>
    <p:extLst>
      <p:ext uri="{BB962C8B-B14F-4D97-AF65-F5344CB8AC3E}">
        <p14:creationId xmlns:p14="http://schemas.microsoft.com/office/powerpoint/2010/main" val="3515719840"/>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73924fda-3357-40d4-9fae-85802a24989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s" ma:contentTypeID="0x010100E136CC152EB1D245A5FDECA292492C8A" ma:contentTypeVersion="15" ma:contentTypeDescription="Izveidot jaunu dokumentu." ma:contentTypeScope="" ma:versionID="2c0114f1982a61a62ce3bded7ff35e97">
  <xsd:schema xmlns:xsd="http://www.w3.org/2001/XMLSchema" xmlns:xs="http://www.w3.org/2001/XMLSchema" xmlns:p="http://schemas.microsoft.com/office/2006/metadata/properties" xmlns:ns3="73924fda-3357-40d4-9fae-85802a249899" xmlns:ns4="2f243a88-1479-4942-bbce-7bc383319ad9" targetNamespace="http://schemas.microsoft.com/office/2006/metadata/properties" ma:root="true" ma:fieldsID="6e0c77299a258a475cccaa2303f3e631" ns3:_="" ns4:_="">
    <xsd:import namespace="73924fda-3357-40d4-9fae-85802a249899"/>
    <xsd:import namespace="2f243a88-1479-4942-bbce-7bc383319ad9"/>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924fda-3357-40d4-9fae-85802a2498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f243a88-1479-4942-bbce-7bc383319ad9" elementFormDefault="qualified">
    <xsd:import namespace="http://schemas.microsoft.com/office/2006/documentManagement/types"/>
    <xsd:import namespace="http://schemas.microsoft.com/office/infopath/2007/PartnerControls"/>
    <xsd:element name="SharedWithUsers" ma:index="18"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Koplietots ar: detalizēti" ma:internalName="SharedWithDetails" ma:readOnly="true">
      <xsd:simpleType>
        <xsd:restriction base="dms:Note">
          <xsd:maxLength value="255"/>
        </xsd:restriction>
      </xsd:simpleType>
    </xsd:element>
    <xsd:element name="SharingHintHash" ma:index="20" nillable="true" ma:displayName="Koplietošanas norādes jaucējkod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0D65BEE-874F-4245-AC24-84C8DCC85B13}">
  <ds:schemaRefs>
    <ds:schemaRef ds:uri="http://purl.org/dc/dcmitype/"/>
    <ds:schemaRef ds:uri="http://purl.org/dc/elements/1.1/"/>
    <ds:schemaRef ds:uri="73924fda-3357-40d4-9fae-85802a249899"/>
    <ds:schemaRef ds:uri="http://purl.org/dc/terms/"/>
    <ds:schemaRef ds:uri="http://www.w3.org/XML/1998/namespac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2f243a88-1479-4942-bbce-7bc383319ad9"/>
  </ds:schemaRefs>
</ds:datastoreItem>
</file>

<file path=customXml/itemProps2.xml><?xml version="1.0" encoding="utf-8"?>
<ds:datastoreItem xmlns:ds="http://schemas.openxmlformats.org/officeDocument/2006/customXml" ds:itemID="{E9D47427-DD9D-42AA-BDEF-2787E6E39B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3924fda-3357-40d4-9fae-85802a249899"/>
    <ds:schemaRef ds:uri="2f243a88-1479-4942-bbce-7bc383319ad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12DCFA8-FC87-4267-BBA5-B7F20CE93B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89_Prezentacija_templateLV</Template>
  <TotalTime>4510</TotalTime>
  <Words>788</Words>
  <Application>Microsoft Office PowerPoint</Application>
  <PresentationFormat>On-screen Show (4:3)</PresentationFormat>
  <Paragraphs>70</Paragraphs>
  <Slides>13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MS PGothic</vt:lpstr>
      <vt:lpstr>Arial</vt:lpstr>
      <vt:lpstr>Calibri</vt:lpstr>
      <vt:lpstr>Times New Roman</vt:lpstr>
      <vt:lpstr>Verdana</vt:lpstr>
      <vt:lpstr>89_Prezentacija_templateLV</vt:lpstr>
      <vt:lpstr>PowerPoint Presentation</vt:lpstr>
      <vt:lpstr>Projekta iesnieguma izdevumi budžeta pozīcijās:</vt:lpstr>
      <vt:lpstr>Projekta budžeta sastāvs izdevumu pozīcijās:</vt:lpstr>
      <vt:lpstr>Projekta budžeta sastāvs   izdevumu pozīcijās:</vt:lpstr>
      <vt:lpstr>Projekta budžeta sastāvs  izdevumu pozīcijās:</vt:lpstr>
      <vt:lpstr>Projekta budžets sastāv  no izdevumu pozīcijām:</vt:lpstr>
      <vt:lpstr>PowerPoint Presentation</vt:lpstr>
      <vt:lpstr>Klasifikācijas kods noteikumu  44. punkta izpratnē ir  EKK 1000, EKK 2000, un EKK 5000.</vt:lpstr>
      <vt:lpstr>Izdevumu plānošana pa  gadiem un finansējuma apjoms:</vt:lpstr>
      <vt:lpstr>Zinātniskā grupa</vt:lpstr>
      <vt:lpstr>Projekta rezultātu  plānošana un sasniegšana</vt:lpstr>
      <vt:lpstr>Līguma par FLPP īstenošanu un finansēšanu izpilde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Ingmārs</dc:creator>
  <cp:lastModifiedBy>Inguna Paredne</cp:lastModifiedBy>
  <cp:revision>339</cp:revision>
  <cp:lastPrinted>2018-07-25T08:20:02Z</cp:lastPrinted>
  <dcterms:created xsi:type="dcterms:W3CDTF">2014-11-20T14:46:47Z</dcterms:created>
  <dcterms:modified xsi:type="dcterms:W3CDTF">2023-04-18T14:30:34Z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0x010100E136CC152EB1D245A5FDECA292492C8A</vt:lpwstr>
  </property>
</Properties>
</file>