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6"/>
  </p:notesMasterIdLst>
  <p:handoutMasterIdLst>
    <p:handoutMasterId r:id="rId17"/>
  </p:handoutMasterIdLst>
  <p:sldIdLst>
    <p:sldId id="486" r:id="rId2"/>
    <p:sldId id="653" r:id="rId3"/>
    <p:sldId id="480" r:id="rId4"/>
    <p:sldId id="482" r:id="rId5"/>
    <p:sldId id="664" r:id="rId6"/>
    <p:sldId id="672" r:id="rId7"/>
    <p:sldId id="673" r:id="rId8"/>
    <p:sldId id="484" r:id="rId9"/>
    <p:sldId id="485" r:id="rId10"/>
    <p:sldId id="663" r:id="rId11"/>
    <p:sldId id="483" r:id="rId12"/>
    <p:sldId id="665" r:id="rId13"/>
    <p:sldId id="666" r:id="rId14"/>
    <p:sldId id="404" r:id="rId1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5E7"/>
    <a:srgbClr val="012269"/>
    <a:srgbClr val="800080"/>
    <a:srgbClr val="FF99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Vidējs stils 2 - izcēlum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724" autoAdjust="0"/>
  </p:normalViewPr>
  <p:slideViewPr>
    <p:cSldViewPr snapToGrid="0">
      <p:cViewPr varScale="1">
        <p:scale>
          <a:sx n="104" d="100"/>
          <a:sy n="104" d="100"/>
        </p:scale>
        <p:origin x="198" y="32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https://www.esfri.eu/about-esfri#:~:text=ESFRI%2C%20the%20European%20Strategy%20Forum,to%20strengthen%20its%20international%20outreach."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esfri.eu/about-esfri#:~:text=ESFRI%2C%20the%20European%20Strategy%20Forum,to%20strengthen%20its%20international%20outreach."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918B4-6A9E-44DE-9C39-B4D7A6B5D3EB}" type="doc">
      <dgm:prSet loTypeId="urn:microsoft.com/office/officeart/2005/8/layout/cycle6" loCatId="cycle" qsTypeId="urn:microsoft.com/office/officeart/2005/8/quickstyle/simple4" qsCatId="simple" csTypeId="urn:microsoft.com/office/officeart/2005/8/colors/colorful5" csCatId="colorful" phldr="1"/>
      <dgm:spPr/>
    </dgm:pt>
    <dgm:pt modelId="{6584B3C5-92A1-44A1-8DFE-D0B8CB35734B}">
      <dgm:prSet phldrT="[Teksts]"/>
      <dgm:spPr/>
      <dgm:t>
        <a:bodyPr/>
        <a:lstStyle/>
        <a:p>
          <a:r>
            <a:rPr lang="lv-LV" b="1" dirty="0">
              <a:latin typeface="+mj-lt"/>
            </a:rPr>
            <a:t>Informēšana, izpratnes un dalības veicināšana</a:t>
          </a:r>
          <a:endParaRPr lang="lv-LV" dirty="0">
            <a:latin typeface="+mj-lt"/>
          </a:endParaRPr>
        </a:p>
      </dgm:t>
    </dgm:pt>
    <dgm:pt modelId="{0EDC526C-D05F-4B79-8FAD-7B09BBF29048}" type="parTrans" cxnId="{37AF5F0B-D0AE-40A8-AB58-799D6092FC75}">
      <dgm:prSet/>
      <dgm:spPr/>
      <dgm:t>
        <a:bodyPr/>
        <a:lstStyle/>
        <a:p>
          <a:endParaRPr lang="lv-LV">
            <a:latin typeface="+mj-lt"/>
          </a:endParaRPr>
        </a:p>
      </dgm:t>
    </dgm:pt>
    <dgm:pt modelId="{A7B1986A-C935-4ABC-8BFB-A248884698B6}" type="sibTrans" cxnId="{37AF5F0B-D0AE-40A8-AB58-799D6092FC75}">
      <dgm:prSet/>
      <dgm:spPr/>
      <dgm:t>
        <a:bodyPr/>
        <a:lstStyle/>
        <a:p>
          <a:endParaRPr lang="lv-LV">
            <a:latin typeface="+mj-lt"/>
          </a:endParaRPr>
        </a:p>
      </dgm:t>
    </dgm:pt>
    <dgm:pt modelId="{3FDCD669-25DA-456C-9E6C-8588904AB32E}">
      <dgm:prSet phldrT="[Teksts]"/>
      <dgm:spPr/>
      <dgm:t>
        <a:bodyPr/>
        <a:lstStyle/>
        <a:p>
          <a:r>
            <a:rPr lang="lv-LV" b="1" dirty="0">
              <a:latin typeface="+mj-lt"/>
            </a:rPr>
            <a:t>Palīdzība, konsultēšana un apmācība</a:t>
          </a:r>
          <a:endParaRPr lang="lv-LV" dirty="0">
            <a:latin typeface="+mj-lt"/>
          </a:endParaRPr>
        </a:p>
      </dgm:t>
    </dgm:pt>
    <dgm:pt modelId="{7BA26256-9D21-4656-B0EA-C1D7C8249893}" type="parTrans" cxnId="{3602E122-906A-451C-B133-BDBACEB8B92A}">
      <dgm:prSet/>
      <dgm:spPr/>
      <dgm:t>
        <a:bodyPr/>
        <a:lstStyle/>
        <a:p>
          <a:endParaRPr lang="lv-LV">
            <a:latin typeface="+mj-lt"/>
          </a:endParaRPr>
        </a:p>
      </dgm:t>
    </dgm:pt>
    <dgm:pt modelId="{239A5853-6BE0-433C-AB8D-A2AA1601103C}" type="sibTrans" cxnId="{3602E122-906A-451C-B133-BDBACEB8B92A}">
      <dgm:prSet/>
      <dgm:spPr/>
      <dgm:t>
        <a:bodyPr/>
        <a:lstStyle/>
        <a:p>
          <a:endParaRPr lang="lv-LV">
            <a:latin typeface="+mj-lt"/>
          </a:endParaRPr>
        </a:p>
      </dgm:t>
    </dgm:pt>
    <dgm:pt modelId="{9255770E-B487-4D34-8DE8-EDFD9AF4AFE6}">
      <dgm:prSet phldrT="[Teksts]"/>
      <dgm:spPr/>
      <dgm:t>
        <a:bodyPr/>
        <a:lstStyle/>
        <a:p>
          <a:r>
            <a:rPr lang="lv-LV" b="1" dirty="0">
              <a:latin typeface="+mj-lt"/>
            </a:rPr>
            <a:t>Norādes par citiem atbalsta instrumentiem un sadarbība</a:t>
          </a:r>
          <a:endParaRPr lang="lv-LV" dirty="0">
            <a:latin typeface="+mj-lt"/>
          </a:endParaRPr>
        </a:p>
      </dgm:t>
    </dgm:pt>
    <dgm:pt modelId="{CC6873D5-A26D-4013-A872-AC74FEF65636}" type="parTrans" cxnId="{F7E61636-7FE4-4E51-ABD6-FB55A47301CB}">
      <dgm:prSet/>
      <dgm:spPr/>
      <dgm:t>
        <a:bodyPr/>
        <a:lstStyle/>
        <a:p>
          <a:endParaRPr lang="lv-LV">
            <a:latin typeface="+mj-lt"/>
          </a:endParaRPr>
        </a:p>
      </dgm:t>
    </dgm:pt>
    <dgm:pt modelId="{65154923-F4A0-4F51-AE72-44AD45041AAA}" type="sibTrans" cxnId="{F7E61636-7FE4-4E51-ABD6-FB55A47301CB}">
      <dgm:prSet/>
      <dgm:spPr/>
      <dgm:t>
        <a:bodyPr/>
        <a:lstStyle/>
        <a:p>
          <a:endParaRPr lang="lv-LV">
            <a:latin typeface="+mj-lt"/>
          </a:endParaRPr>
        </a:p>
      </dgm:t>
    </dgm:pt>
    <dgm:pt modelId="{95E530E8-BE15-43D2-9057-58EBA0450882}" type="pres">
      <dgm:prSet presAssocID="{548918B4-6A9E-44DE-9C39-B4D7A6B5D3EB}" presName="cycle" presStyleCnt="0">
        <dgm:presLayoutVars>
          <dgm:dir/>
          <dgm:resizeHandles val="exact"/>
        </dgm:presLayoutVars>
      </dgm:prSet>
      <dgm:spPr/>
    </dgm:pt>
    <dgm:pt modelId="{196AED69-BC5E-4878-B8C2-9B5E749B2426}" type="pres">
      <dgm:prSet presAssocID="{6584B3C5-92A1-44A1-8DFE-D0B8CB35734B}" presName="node" presStyleLbl="node1" presStyleIdx="0" presStyleCnt="3">
        <dgm:presLayoutVars>
          <dgm:bulletEnabled val="1"/>
        </dgm:presLayoutVars>
      </dgm:prSet>
      <dgm:spPr/>
    </dgm:pt>
    <dgm:pt modelId="{CBDDC7FF-0E30-40A4-A065-D3B2C45B2D60}" type="pres">
      <dgm:prSet presAssocID="{6584B3C5-92A1-44A1-8DFE-D0B8CB35734B}" presName="spNode" presStyleCnt="0"/>
      <dgm:spPr/>
    </dgm:pt>
    <dgm:pt modelId="{606F5CDB-42A4-4999-A23A-A721723D2B40}" type="pres">
      <dgm:prSet presAssocID="{A7B1986A-C935-4ABC-8BFB-A248884698B6}" presName="sibTrans" presStyleLbl="sibTrans1D1" presStyleIdx="0" presStyleCnt="3"/>
      <dgm:spPr/>
    </dgm:pt>
    <dgm:pt modelId="{FA175417-B118-47FA-8C60-5F8D71C4B0BD}" type="pres">
      <dgm:prSet presAssocID="{3FDCD669-25DA-456C-9E6C-8588904AB32E}" presName="node" presStyleLbl="node1" presStyleIdx="1" presStyleCnt="3">
        <dgm:presLayoutVars>
          <dgm:bulletEnabled val="1"/>
        </dgm:presLayoutVars>
      </dgm:prSet>
      <dgm:spPr/>
    </dgm:pt>
    <dgm:pt modelId="{29CD24E0-68D3-4F4D-B9CA-6C54EA93FD78}" type="pres">
      <dgm:prSet presAssocID="{3FDCD669-25DA-456C-9E6C-8588904AB32E}" presName="spNode" presStyleCnt="0"/>
      <dgm:spPr/>
    </dgm:pt>
    <dgm:pt modelId="{44D2B031-245F-4BD5-A0F2-F1BB200D2544}" type="pres">
      <dgm:prSet presAssocID="{239A5853-6BE0-433C-AB8D-A2AA1601103C}" presName="sibTrans" presStyleLbl="sibTrans1D1" presStyleIdx="1" presStyleCnt="3"/>
      <dgm:spPr/>
    </dgm:pt>
    <dgm:pt modelId="{D4C441C1-6207-42B3-A829-94CD7C7083FE}" type="pres">
      <dgm:prSet presAssocID="{9255770E-B487-4D34-8DE8-EDFD9AF4AFE6}" presName="node" presStyleLbl="node1" presStyleIdx="2" presStyleCnt="3">
        <dgm:presLayoutVars>
          <dgm:bulletEnabled val="1"/>
        </dgm:presLayoutVars>
      </dgm:prSet>
      <dgm:spPr/>
    </dgm:pt>
    <dgm:pt modelId="{CB108F33-918B-4C3B-9737-C622A15C65EA}" type="pres">
      <dgm:prSet presAssocID="{9255770E-B487-4D34-8DE8-EDFD9AF4AFE6}" presName="spNode" presStyleCnt="0"/>
      <dgm:spPr/>
    </dgm:pt>
    <dgm:pt modelId="{4EBE9DBB-B445-42EC-9FEC-E85C6ACBC90D}" type="pres">
      <dgm:prSet presAssocID="{65154923-F4A0-4F51-AE72-44AD45041AAA}" presName="sibTrans" presStyleLbl="sibTrans1D1" presStyleIdx="2" presStyleCnt="3"/>
      <dgm:spPr/>
    </dgm:pt>
  </dgm:ptLst>
  <dgm:cxnLst>
    <dgm:cxn modelId="{37AF5F0B-D0AE-40A8-AB58-799D6092FC75}" srcId="{548918B4-6A9E-44DE-9C39-B4D7A6B5D3EB}" destId="{6584B3C5-92A1-44A1-8DFE-D0B8CB35734B}" srcOrd="0" destOrd="0" parTransId="{0EDC526C-D05F-4B79-8FAD-7B09BBF29048}" sibTransId="{A7B1986A-C935-4ABC-8BFB-A248884698B6}"/>
    <dgm:cxn modelId="{03793522-F096-4620-8F53-92898FFFCDC2}" type="presOf" srcId="{A7B1986A-C935-4ABC-8BFB-A248884698B6}" destId="{606F5CDB-42A4-4999-A23A-A721723D2B40}" srcOrd="0" destOrd="0" presId="urn:microsoft.com/office/officeart/2005/8/layout/cycle6"/>
    <dgm:cxn modelId="{3602E122-906A-451C-B133-BDBACEB8B92A}" srcId="{548918B4-6A9E-44DE-9C39-B4D7A6B5D3EB}" destId="{3FDCD669-25DA-456C-9E6C-8588904AB32E}" srcOrd="1" destOrd="0" parTransId="{7BA26256-9D21-4656-B0EA-C1D7C8249893}" sibTransId="{239A5853-6BE0-433C-AB8D-A2AA1601103C}"/>
    <dgm:cxn modelId="{8B874629-37A7-4C27-9CCC-D54145866B60}" type="presOf" srcId="{9255770E-B487-4D34-8DE8-EDFD9AF4AFE6}" destId="{D4C441C1-6207-42B3-A829-94CD7C7083FE}" srcOrd="0" destOrd="0" presId="urn:microsoft.com/office/officeart/2005/8/layout/cycle6"/>
    <dgm:cxn modelId="{F7E61636-7FE4-4E51-ABD6-FB55A47301CB}" srcId="{548918B4-6A9E-44DE-9C39-B4D7A6B5D3EB}" destId="{9255770E-B487-4D34-8DE8-EDFD9AF4AFE6}" srcOrd="2" destOrd="0" parTransId="{CC6873D5-A26D-4013-A872-AC74FEF65636}" sibTransId="{65154923-F4A0-4F51-AE72-44AD45041AAA}"/>
    <dgm:cxn modelId="{5BA87442-CED5-42E4-A957-FC1C12B71886}" type="presOf" srcId="{239A5853-6BE0-433C-AB8D-A2AA1601103C}" destId="{44D2B031-245F-4BD5-A0F2-F1BB200D2544}" srcOrd="0" destOrd="0" presId="urn:microsoft.com/office/officeart/2005/8/layout/cycle6"/>
    <dgm:cxn modelId="{372E6C69-B202-4D71-976B-BD252B2D1196}" type="presOf" srcId="{65154923-F4A0-4F51-AE72-44AD45041AAA}" destId="{4EBE9DBB-B445-42EC-9FEC-E85C6ACBC90D}" srcOrd="0" destOrd="0" presId="urn:microsoft.com/office/officeart/2005/8/layout/cycle6"/>
    <dgm:cxn modelId="{15BF54A5-3760-4B4D-8D5E-14EF4D474B1E}" type="presOf" srcId="{6584B3C5-92A1-44A1-8DFE-D0B8CB35734B}" destId="{196AED69-BC5E-4878-B8C2-9B5E749B2426}" srcOrd="0" destOrd="0" presId="urn:microsoft.com/office/officeart/2005/8/layout/cycle6"/>
    <dgm:cxn modelId="{96DB6FBB-5EB5-4B6A-A501-C53938F5FAB9}" type="presOf" srcId="{548918B4-6A9E-44DE-9C39-B4D7A6B5D3EB}" destId="{95E530E8-BE15-43D2-9057-58EBA0450882}" srcOrd="0" destOrd="0" presId="urn:microsoft.com/office/officeart/2005/8/layout/cycle6"/>
    <dgm:cxn modelId="{00D9ACBE-578E-412C-A400-370AFE3190D9}" type="presOf" srcId="{3FDCD669-25DA-456C-9E6C-8588904AB32E}" destId="{FA175417-B118-47FA-8C60-5F8D71C4B0BD}" srcOrd="0" destOrd="0" presId="urn:microsoft.com/office/officeart/2005/8/layout/cycle6"/>
    <dgm:cxn modelId="{194BB7C9-3CF7-4927-B7DD-DB330F414D08}" type="presParOf" srcId="{95E530E8-BE15-43D2-9057-58EBA0450882}" destId="{196AED69-BC5E-4878-B8C2-9B5E749B2426}" srcOrd="0" destOrd="0" presId="urn:microsoft.com/office/officeart/2005/8/layout/cycle6"/>
    <dgm:cxn modelId="{1730B91A-E929-453E-8713-14C6D41A338A}" type="presParOf" srcId="{95E530E8-BE15-43D2-9057-58EBA0450882}" destId="{CBDDC7FF-0E30-40A4-A065-D3B2C45B2D60}" srcOrd="1" destOrd="0" presId="urn:microsoft.com/office/officeart/2005/8/layout/cycle6"/>
    <dgm:cxn modelId="{DAD7443E-EDAA-4830-8C8F-BA0878DC3879}" type="presParOf" srcId="{95E530E8-BE15-43D2-9057-58EBA0450882}" destId="{606F5CDB-42A4-4999-A23A-A721723D2B40}" srcOrd="2" destOrd="0" presId="urn:microsoft.com/office/officeart/2005/8/layout/cycle6"/>
    <dgm:cxn modelId="{14CBAE59-26E0-4289-B10C-1F99B34C73D7}" type="presParOf" srcId="{95E530E8-BE15-43D2-9057-58EBA0450882}" destId="{FA175417-B118-47FA-8C60-5F8D71C4B0BD}" srcOrd="3" destOrd="0" presId="urn:microsoft.com/office/officeart/2005/8/layout/cycle6"/>
    <dgm:cxn modelId="{B049DFF3-5EA2-46B4-BEBA-F4C953A86497}" type="presParOf" srcId="{95E530E8-BE15-43D2-9057-58EBA0450882}" destId="{29CD24E0-68D3-4F4D-B9CA-6C54EA93FD78}" srcOrd="4" destOrd="0" presId="urn:microsoft.com/office/officeart/2005/8/layout/cycle6"/>
    <dgm:cxn modelId="{A5FE2FC2-EBAA-4A3A-984D-CEB031ED05D7}" type="presParOf" srcId="{95E530E8-BE15-43D2-9057-58EBA0450882}" destId="{44D2B031-245F-4BD5-A0F2-F1BB200D2544}" srcOrd="5" destOrd="0" presId="urn:microsoft.com/office/officeart/2005/8/layout/cycle6"/>
    <dgm:cxn modelId="{D8782533-1544-46AD-A73B-16A2B3BE33A4}" type="presParOf" srcId="{95E530E8-BE15-43D2-9057-58EBA0450882}" destId="{D4C441C1-6207-42B3-A829-94CD7C7083FE}" srcOrd="6" destOrd="0" presId="urn:microsoft.com/office/officeart/2005/8/layout/cycle6"/>
    <dgm:cxn modelId="{82F062AF-7BE6-450A-A926-F319D5D2297B}" type="presParOf" srcId="{95E530E8-BE15-43D2-9057-58EBA0450882}" destId="{CB108F33-918B-4C3B-9737-C622A15C65EA}" srcOrd="7" destOrd="0" presId="urn:microsoft.com/office/officeart/2005/8/layout/cycle6"/>
    <dgm:cxn modelId="{DFB814AD-FABC-4A3B-A4CC-10E6510FEEEC}" type="presParOf" srcId="{95E530E8-BE15-43D2-9057-58EBA0450882}" destId="{4EBE9DBB-B445-42EC-9FEC-E85C6ACBC90D}"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A5EF32B-C9D6-43BC-8489-FF705AADCE4A}" type="doc">
      <dgm:prSet loTypeId="urn:microsoft.com/office/officeart/2005/8/layout/radial3" loCatId="cycle" qsTypeId="urn:microsoft.com/office/officeart/2005/8/quickstyle/simple1" qsCatId="simple" csTypeId="urn:microsoft.com/office/officeart/2005/8/colors/accent6_1" csCatId="accent6" phldr="1"/>
      <dgm:spPr/>
      <dgm:t>
        <a:bodyPr/>
        <a:lstStyle/>
        <a:p>
          <a:endParaRPr lang="en-US"/>
        </a:p>
      </dgm:t>
    </dgm:pt>
    <dgm:pt modelId="{F1E76842-A8CD-4C67-924A-E127D959C9B8}">
      <dgm:prSet phldrT="[Text]" custT="1"/>
      <dgm:spPr>
        <a:solidFill>
          <a:srgbClr val="FFFF00">
            <a:alpha val="50000"/>
          </a:srgbClr>
        </a:solidFill>
      </dgm:spPr>
      <dgm:t>
        <a:bodyPr/>
        <a:lstStyle/>
        <a:p>
          <a:r>
            <a:rPr lang="lv-LV" sz="3600" b="0" dirty="0" err="1"/>
            <a:t>Soc</a:t>
          </a:r>
          <a:r>
            <a:rPr lang="lv-LV" sz="3600" b="0" dirty="0"/>
            <a:t> </a:t>
          </a:r>
          <a:r>
            <a:rPr lang="lv-LV" sz="3600" b="0" dirty="0" err="1"/>
            <a:t>hum</a:t>
          </a:r>
          <a:r>
            <a:rPr lang="lv-LV" sz="3600" b="0" dirty="0"/>
            <a:t> sinerģijas</a:t>
          </a:r>
          <a:endParaRPr lang="en-US" sz="3600" b="0" dirty="0"/>
        </a:p>
      </dgm:t>
    </dgm:pt>
    <dgm:pt modelId="{B23B1C56-6884-4D5F-879D-6A3F4B57AA67}" type="parTrans" cxnId="{26AB9D36-9EB0-49BB-9507-CF43347E6FBC}">
      <dgm:prSet/>
      <dgm:spPr/>
      <dgm:t>
        <a:bodyPr/>
        <a:lstStyle/>
        <a:p>
          <a:endParaRPr lang="en-US" sz="3200" b="1"/>
        </a:p>
      </dgm:t>
    </dgm:pt>
    <dgm:pt modelId="{DCDFB0B6-2A6B-4348-9C6B-A099E94141CB}" type="sibTrans" cxnId="{26AB9D36-9EB0-49BB-9507-CF43347E6FBC}">
      <dgm:prSet/>
      <dgm:spPr/>
      <dgm:t>
        <a:bodyPr/>
        <a:lstStyle/>
        <a:p>
          <a:endParaRPr lang="en-US" sz="3200" b="1"/>
        </a:p>
      </dgm:t>
    </dgm:pt>
    <dgm:pt modelId="{5AEF8B3A-C265-490A-9569-0E627496418F}">
      <dgm:prSet phldrT="[Text]" custT="1"/>
      <dgm:spPr>
        <a:solidFill>
          <a:schemeClr val="accent6">
            <a:alpha val="50000"/>
          </a:schemeClr>
        </a:solidFill>
      </dgm:spPr>
      <dgm:t>
        <a:bodyPr lIns="7200" rIns="7200"/>
        <a:lstStyle/>
        <a:p>
          <a:r>
            <a:rPr lang="lv-LV" sz="1400" dirty="0">
              <a:effectLst/>
              <a:latin typeface="Calibri" panose="020F0502020204030204" pitchFamily="34" charset="0"/>
              <a:ea typeface="Calibri" panose="020F0502020204030204" pitchFamily="34" charset="0"/>
              <a:cs typeface="Times New Roman" panose="02020603050405020304" pitchFamily="18" charset="0"/>
            </a:rPr>
            <a:t>Inovatīvi risinājumi</a:t>
          </a:r>
          <a:endParaRPr lang="en-US" sz="1400" b="1" dirty="0"/>
        </a:p>
      </dgm:t>
    </dgm:pt>
    <dgm:pt modelId="{E8924577-1963-434A-9D64-B1A56D5C8979}" type="parTrans" cxnId="{7E0D679E-C86C-4D39-93CD-B7D1232C48F9}">
      <dgm:prSet/>
      <dgm:spPr/>
      <dgm:t>
        <a:bodyPr/>
        <a:lstStyle/>
        <a:p>
          <a:endParaRPr lang="en-US" sz="3200" b="1"/>
        </a:p>
      </dgm:t>
    </dgm:pt>
    <dgm:pt modelId="{5F30BAF1-140A-40BD-87AE-C645E01BCF9F}" type="sibTrans" cxnId="{7E0D679E-C86C-4D39-93CD-B7D1232C48F9}">
      <dgm:prSet/>
      <dgm:spPr/>
      <dgm:t>
        <a:bodyPr/>
        <a:lstStyle/>
        <a:p>
          <a:endParaRPr lang="en-US" sz="3200" b="1"/>
        </a:p>
      </dgm:t>
    </dgm:pt>
    <dgm:pt modelId="{A3E0275A-7D73-492A-A864-EB1AA62F7D12}">
      <dgm:prSet custT="1"/>
      <dgm:spPr>
        <a:solidFill>
          <a:schemeClr val="accent5">
            <a:alpha val="50000"/>
          </a:schemeClr>
        </a:solidFill>
      </dgm:spPr>
      <dgm:t>
        <a:bodyPr/>
        <a:lstStyle/>
        <a:p>
          <a:r>
            <a:rPr lang="lv-LV" sz="1400" dirty="0">
              <a:effectLst/>
              <a:latin typeface="Calibri" panose="020F0502020204030204" pitchFamily="34" charset="0"/>
              <a:ea typeface="Calibri" panose="020F0502020204030204" pitchFamily="34" charset="0"/>
              <a:cs typeface="Times New Roman" panose="02020603050405020304" pitchFamily="18" charset="0"/>
            </a:rPr>
            <a:t>Jaunās Eiropas </a:t>
          </a:r>
          <a:r>
            <a:rPr lang="lv-LV" sz="1400" dirty="0" err="1">
              <a:effectLst/>
              <a:latin typeface="Calibri" panose="020F0502020204030204" pitchFamily="34" charset="0"/>
              <a:ea typeface="Calibri" panose="020F0502020204030204" pitchFamily="34" charset="0"/>
              <a:cs typeface="Times New Roman" panose="02020603050405020304" pitchFamily="18" charset="0"/>
            </a:rPr>
            <a:t>Bauhaus</a:t>
          </a:r>
          <a:endParaRPr lang="fr-BE" sz="1400" b="1" dirty="0"/>
        </a:p>
      </dgm:t>
    </dgm:pt>
    <dgm:pt modelId="{6B51CE04-5EAF-459F-8493-344DEF95A56E}" type="parTrans" cxnId="{51A04060-EB8D-4744-B436-452767AB63DA}">
      <dgm:prSet/>
      <dgm:spPr/>
      <dgm:t>
        <a:bodyPr/>
        <a:lstStyle/>
        <a:p>
          <a:endParaRPr lang="en-US" sz="3200" b="1"/>
        </a:p>
      </dgm:t>
    </dgm:pt>
    <dgm:pt modelId="{E8C247E2-966F-4ADB-BDF8-B5BA1B4DD1E0}" type="sibTrans" cxnId="{51A04060-EB8D-4744-B436-452767AB63DA}">
      <dgm:prSet/>
      <dgm:spPr/>
      <dgm:t>
        <a:bodyPr/>
        <a:lstStyle/>
        <a:p>
          <a:endParaRPr lang="en-US" sz="3200" b="1"/>
        </a:p>
      </dgm:t>
    </dgm:pt>
    <dgm:pt modelId="{4C29958E-40AE-4718-B5FE-EABF52025338}">
      <dgm:prSet custT="1"/>
      <dgm:spPr>
        <a:solidFill>
          <a:schemeClr val="accent3">
            <a:alpha val="50000"/>
          </a:schemeClr>
        </a:solidFill>
      </dgm:spPr>
      <dgm:t>
        <a:bodyPr/>
        <a:lstStyle/>
        <a:p>
          <a:r>
            <a:rPr lang="lv-LV"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xmlns:r="http://schemas.openxmlformats.org/officeDocument/2006/relationships" r:id="rId1"/>
            </a:rPr>
            <a:t>ESFRI pētniecības infrastruktūrām sociālās un kultūras inovācijas jomā</a:t>
          </a:r>
          <a:endParaRPr lang="fr-BE" sz="1400" b="1" dirty="0"/>
        </a:p>
      </dgm:t>
    </dgm:pt>
    <dgm:pt modelId="{F46EBE8B-7405-446E-A324-EE232453C872}" type="parTrans" cxnId="{71103ED4-A976-4415-AAF4-9F812FFAB2DC}">
      <dgm:prSet/>
      <dgm:spPr/>
      <dgm:t>
        <a:bodyPr/>
        <a:lstStyle/>
        <a:p>
          <a:endParaRPr lang="en-US" sz="3200" b="1"/>
        </a:p>
      </dgm:t>
    </dgm:pt>
    <dgm:pt modelId="{CEB77D60-C522-4F08-9105-0142B49C4B26}" type="sibTrans" cxnId="{71103ED4-A976-4415-AAF4-9F812FFAB2DC}">
      <dgm:prSet/>
      <dgm:spPr/>
      <dgm:t>
        <a:bodyPr/>
        <a:lstStyle/>
        <a:p>
          <a:endParaRPr lang="en-US" sz="3200" b="1"/>
        </a:p>
      </dgm:t>
    </dgm:pt>
    <dgm:pt modelId="{74335C9B-956E-44D8-B685-7AAE00D83EEF}">
      <dgm:prSet custT="1"/>
      <dgm:spPr>
        <a:solidFill>
          <a:srgbClr val="92D050">
            <a:alpha val="50000"/>
          </a:srgbClr>
        </a:solidFill>
      </dgm:spPr>
      <dgm:t>
        <a:bodyPr/>
        <a:lstStyle/>
        <a:p>
          <a:r>
            <a:rPr lang="fr-BE" sz="1400" b="1" dirty="0"/>
            <a:t>CL</a:t>
          </a:r>
          <a:r>
            <a:rPr lang="lv-LV" sz="1400" b="1" dirty="0"/>
            <a:t>2</a:t>
          </a:r>
          <a:r>
            <a:rPr lang="fr-BE" sz="1400" b="1" dirty="0"/>
            <a:t> Topics from WP 2021-2022</a:t>
          </a:r>
        </a:p>
      </dgm:t>
    </dgm:pt>
    <dgm:pt modelId="{E659BECC-68CC-43F6-A723-DC2B098FB210}" type="parTrans" cxnId="{547FD60E-6C47-4B4D-81CA-CDA5726AF0FF}">
      <dgm:prSet/>
      <dgm:spPr/>
      <dgm:t>
        <a:bodyPr/>
        <a:lstStyle/>
        <a:p>
          <a:endParaRPr lang="en-US" sz="3200" b="1"/>
        </a:p>
      </dgm:t>
    </dgm:pt>
    <dgm:pt modelId="{24057200-87BA-4556-BD31-8FA5AE39509F}" type="sibTrans" cxnId="{547FD60E-6C47-4B4D-81CA-CDA5726AF0FF}">
      <dgm:prSet/>
      <dgm:spPr/>
      <dgm:t>
        <a:bodyPr/>
        <a:lstStyle/>
        <a:p>
          <a:endParaRPr lang="en-US" sz="3200" b="1"/>
        </a:p>
      </dgm:t>
    </dgm:pt>
    <dgm:pt modelId="{3A22AEA1-4711-4963-871C-1A06A8253C02}">
      <dgm:prSet custT="1"/>
      <dgm:spPr>
        <a:solidFill>
          <a:schemeClr val="accent1">
            <a:alpha val="50000"/>
          </a:schemeClr>
        </a:solidFill>
      </dgm:spPr>
      <dgm:t>
        <a:bodyPr/>
        <a:lstStyle/>
        <a:p>
          <a:r>
            <a:rPr lang="fr-BE" sz="1400" b="1" dirty="0"/>
            <a:t>H2020 </a:t>
          </a:r>
          <a:r>
            <a:rPr lang="lv-LV" sz="1400" b="1" dirty="0"/>
            <a:t>un</a:t>
          </a:r>
          <a:r>
            <a:rPr lang="fr-BE" sz="1400" b="1" dirty="0"/>
            <a:t> HE </a:t>
          </a:r>
          <a:r>
            <a:rPr lang="lv-LV" sz="1400" b="1" dirty="0"/>
            <a:t>projekti</a:t>
          </a:r>
          <a:endParaRPr lang="fr-BE" sz="1400" b="1" dirty="0"/>
        </a:p>
      </dgm:t>
    </dgm:pt>
    <dgm:pt modelId="{214DAAA0-FB25-415A-AFCC-344D043902BD}" type="parTrans" cxnId="{012779A4-80C0-41CE-B6AD-CFAEED66D3FF}">
      <dgm:prSet/>
      <dgm:spPr/>
      <dgm:t>
        <a:bodyPr/>
        <a:lstStyle/>
        <a:p>
          <a:endParaRPr lang="en-US" sz="3200" b="1"/>
        </a:p>
      </dgm:t>
    </dgm:pt>
    <dgm:pt modelId="{C7D530E4-6FCB-4374-A973-036072E5AB1E}" type="sibTrans" cxnId="{012779A4-80C0-41CE-B6AD-CFAEED66D3FF}">
      <dgm:prSet/>
      <dgm:spPr/>
      <dgm:t>
        <a:bodyPr/>
        <a:lstStyle/>
        <a:p>
          <a:endParaRPr lang="en-US" sz="3200" b="1"/>
        </a:p>
      </dgm:t>
    </dgm:pt>
    <dgm:pt modelId="{2554725A-38D0-4188-B587-3316C7EF1198}">
      <dgm:prSet custT="1"/>
      <dgm:spPr>
        <a:solidFill>
          <a:schemeClr val="tx2">
            <a:alpha val="50000"/>
          </a:schemeClr>
        </a:solidFill>
      </dgm:spPr>
      <dgm:t>
        <a:bodyPr/>
        <a:lstStyle/>
        <a:p>
          <a:r>
            <a:rPr lang="lv-LV" sz="1400" b="1" dirty="0"/>
            <a:t>Citi ES projekti</a:t>
          </a:r>
          <a:r>
            <a:rPr lang="fr-BE" sz="1400" b="1" dirty="0"/>
            <a:t> (</a:t>
          </a:r>
          <a:r>
            <a:rPr lang="lv-LV" sz="1400" b="1" dirty="0"/>
            <a:t>CERV, </a:t>
          </a:r>
          <a:r>
            <a:rPr lang="lv-LV" sz="1400" b="1" dirty="0" err="1"/>
            <a:t>Creative</a:t>
          </a:r>
          <a:r>
            <a:rPr lang="lv-LV" sz="1400" b="1" dirty="0"/>
            <a:t> </a:t>
          </a:r>
          <a:r>
            <a:rPr lang="lv-LV" sz="1400" b="1" dirty="0" err="1"/>
            <a:t>Europe</a:t>
          </a:r>
          <a:r>
            <a:rPr lang="lv-LV" sz="1400" b="1" dirty="0"/>
            <a:t>, EIT </a:t>
          </a:r>
          <a:r>
            <a:rPr lang="lv-LV" sz="1400" b="1" dirty="0" err="1"/>
            <a:t>Culture</a:t>
          </a:r>
          <a:r>
            <a:rPr lang="lv-LV" sz="1400" b="1" dirty="0"/>
            <a:t> </a:t>
          </a:r>
          <a:r>
            <a:rPr lang="lv-LV" sz="1400" b="1" dirty="0" err="1"/>
            <a:t>and</a:t>
          </a:r>
          <a:r>
            <a:rPr lang="lv-LV" sz="1400" b="1" dirty="0"/>
            <a:t> </a:t>
          </a:r>
          <a:r>
            <a:rPr lang="lv-LV" sz="1400" b="1" dirty="0" err="1"/>
            <a:t>creativity</a:t>
          </a:r>
          <a:r>
            <a:rPr lang="fr-BE" sz="1400" b="1" dirty="0"/>
            <a:t>)</a:t>
          </a:r>
        </a:p>
      </dgm:t>
    </dgm:pt>
    <dgm:pt modelId="{FE5D8239-6433-4F72-9DE9-B3A78106138C}" type="parTrans" cxnId="{C0D4668E-2A4A-48B8-832A-131306CFF2A4}">
      <dgm:prSet/>
      <dgm:spPr/>
      <dgm:t>
        <a:bodyPr/>
        <a:lstStyle/>
        <a:p>
          <a:endParaRPr lang="en-US" sz="3200" b="1"/>
        </a:p>
      </dgm:t>
    </dgm:pt>
    <dgm:pt modelId="{EA1982B9-2151-4046-A518-18B6C5A7BB0D}" type="sibTrans" cxnId="{C0D4668E-2A4A-48B8-832A-131306CFF2A4}">
      <dgm:prSet/>
      <dgm:spPr/>
      <dgm:t>
        <a:bodyPr/>
        <a:lstStyle/>
        <a:p>
          <a:endParaRPr lang="en-US" sz="3200" b="1"/>
        </a:p>
      </dgm:t>
    </dgm:pt>
    <dgm:pt modelId="{529003D0-8D03-4C26-83C4-AC49F0BD7FDB}">
      <dgm:prSet custT="1"/>
      <dgm:spPr>
        <a:solidFill>
          <a:schemeClr val="bg2">
            <a:alpha val="50000"/>
          </a:schemeClr>
        </a:solidFill>
      </dgm:spPr>
      <dgm:t>
        <a:bodyPr/>
        <a:lstStyle/>
        <a:p>
          <a:r>
            <a:rPr lang="lv-LV" sz="1400" b="1" dirty="0" err="1"/>
            <a:t>Partneribas</a:t>
          </a:r>
          <a:r>
            <a:rPr lang="lv-LV" sz="1400" b="1" dirty="0"/>
            <a:t> un misijas</a:t>
          </a:r>
          <a:endParaRPr lang="fr-BE" sz="1400" b="1" dirty="0"/>
        </a:p>
      </dgm:t>
    </dgm:pt>
    <dgm:pt modelId="{1CCD8292-1FB9-4F1F-9BBA-349C7F5E5AD1}" type="parTrans" cxnId="{B1F48021-4126-44C9-A446-FCAE9F51E697}">
      <dgm:prSet/>
      <dgm:spPr/>
      <dgm:t>
        <a:bodyPr/>
        <a:lstStyle/>
        <a:p>
          <a:endParaRPr lang="en-US" sz="3200" b="1"/>
        </a:p>
      </dgm:t>
    </dgm:pt>
    <dgm:pt modelId="{1D03909E-4451-4932-A431-761891A7B612}" type="sibTrans" cxnId="{B1F48021-4126-44C9-A446-FCAE9F51E697}">
      <dgm:prSet/>
      <dgm:spPr/>
      <dgm:t>
        <a:bodyPr/>
        <a:lstStyle/>
        <a:p>
          <a:endParaRPr lang="en-US" sz="3200" b="1"/>
        </a:p>
      </dgm:t>
    </dgm:pt>
    <dgm:pt modelId="{A4851BDB-402B-4895-985F-D73D1346AE71}">
      <dgm:prSet custT="1"/>
      <dgm:spPr>
        <a:solidFill>
          <a:srgbClr val="C00000">
            <a:alpha val="50000"/>
          </a:srgbClr>
        </a:solidFill>
      </dgm:spPr>
      <dgm:t>
        <a:bodyPr/>
        <a:lstStyle/>
        <a:p>
          <a:r>
            <a:rPr lang="lv-LV" sz="1400" b="1" dirty="0"/>
            <a:t>Zaļais kurss</a:t>
          </a:r>
          <a:endParaRPr lang="fr-BE" sz="1400" b="1" dirty="0"/>
        </a:p>
      </dgm:t>
    </dgm:pt>
    <dgm:pt modelId="{E8A47475-036C-4EB4-8196-E972F787AA5F}" type="parTrans" cxnId="{411BECF9-63DC-42B9-B6E8-60A5897E87A1}">
      <dgm:prSet/>
      <dgm:spPr/>
      <dgm:t>
        <a:bodyPr/>
        <a:lstStyle/>
        <a:p>
          <a:endParaRPr lang="en-US"/>
        </a:p>
      </dgm:t>
    </dgm:pt>
    <dgm:pt modelId="{634DB79B-A34C-4FFB-B9F0-046153F5C0CF}" type="sibTrans" cxnId="{411BECF9-63DC-42B9-B6E8-60A5897E87A1}">
      <dgm:prSet/>
      <dgm:spPr/>
      <dgm:t>
        <a:bodyPr/>
        <a:lstStyle/>
        <a:p>
          <a:endParaRPr lang="en-US"/>
        </a:p>
      </dgm:t>
    </dgm:pt>
    <dgm:pt modelId="{011EE7D1-6006-472F-A463-161E2C22589B}">
      <dgm:prSet custT="1"/>
      <dgm:spPr>
        <a:solidFill>
          <a:schemeClr val="accent2">
            <a:alpha val="50000"/>
          </a:schemeClr>
        </a:solidFill>
      </dgm:spPr>
      <dgm:t>
        <a:bodyPr/>
        <a:lstStyle/>
        <a:p>
          <a:r>
            <a:rPr lang="lv-LV" sz="1400" b="1" dirty="0"/>
            <a:t>Citi klasteri</a:t>
          </a:r>
          <a:r>
            <a:rPr lang="fr-BE" sz="1400" b="1" dirty="0"/>
            <a:t> (1, 4, 5)</a:t>
          </a:r>
        </a:p>
      </dgm:t>
    </dgm:pt>
    <dgm:pt modelId="{163E5E98-FE0A-4D3E-8258-420A984B12F5}" type="parTrans" cxnId="{443C926F-1DB8-466B-B53A-86E4E254D795}">
      <dgm:prSet/>
      <dgm:spPr/>
      <dgm:t>
        <a:bodyPr/>
        <a:lstStyle/>
        <a:p>
          <a:endParaRPr lang="en-US"/>
        </a:p>
      </dgm:t>
    </dgm:pt>
    <dgm:pt modelId="{DEE3441F-4490-4864-AB38-6A1504FE5D2E}" type="sibTrans" cxnId="{443C926F-1DB8-466B-B53A-86E4E254D795}">
      <dgm:prSet/>
      <dgm:spPr/>
      <dgm:t>
        <a:bodyPr/>
        <a:lstStyle/>
        <a:p>
          <a:endParaRPr lang="en-US"/>
        </a:p>
      </dgm:t>
    </dgm:pt>
    <dgm:pt modelId="{DE76A172-A7DD-4951-A706-275D6FDF8C14}" type="pres">
      <dgm:prSet presAssocID="{EA5EF32B-C9D6-43BC-8489-FF705AADCE4A}" presName="composite" presStyleCnt="0">
        <dgm:presLayoutVars>
          <dgm:chMax val="1"/>
          <dgm:dir/>
          <dgm:resizeHandles val="exact"/>
        </dgm:presLayoutVars>
      </dgm:prSet>
      <dgm:spPr/>
    </dgm:pt>
    <dgm:pt modelId="{117FD526-FD5F-4890-9552-7BFBEE35CE47}" type="pres">
      <dgm:prSet presAssocID="{EA5EF32B-C9D6-43BC-8489-FF705AADCE4A}" presName="radial" presStyleCnt="0">
        <dgm:presLayoutVars>
          <dgm:animLvl val="ctr"/>
        </dgm:presLayoutVars>
      </dgm:prSet>
      <dgm:spPr/>
    </dgm:pt>
    <dgm:pt modelId="{3F900476-F7F0-4B0A-8141-67F3BFB1843D}" type="pres">
      <dgm:prSet presAssocID="{F1E76842-A8CD-4C67-924A-E127D959C9B8}" presName="centerShape" presStyleLbl="vennNode1" presStyleIdx="0" presStyleCnt="10"/>
      <dgm:spPr/>
    </dgm:pt>
    <dgm:pt modelId="{EAE192C8-289E-4E3E-A91C-645367FB47AF}" type="pres">
      <dgm:prSet presAssocID="{5AEF8B3A-C265-490A-9569-0E627496418F}" presName="node" presStyleLbl="vennNode1" presStyleIdx="1" presStyleCnt="10" custScaleX="103114">
        <dgm:presLayoutVars>
          <dgm:bulletEnabled val="1"/>
        </dgm:presLayoutVars>
      </dgm:prSet>
      <dgm:spPr/>
    </dgm:pt>
    <dgm:pt modelId="{C75273FA-9962-4C17-969B-3C3D9798A556}" type="pres">
      <dgm:prSet presAssocID="{A3E0275A-7D73-492A-A864-EB1AA62F7D12}" presName="node" presStyleLbl="vennNode1" presStyleIdx="2" presStyleCnt="10">
        <dgm:presLayoutVars>
          <dgm:bulletEnabled val="1"/>
        </dgm:presLayoutVars>
      </dgm:prSet>
      <dgm:spPr/>
    </dgm:pt>
    <dgm:pt modelId="{E324545A-1714-4483-AA62-524A91F88BC3}" type="pres">
      <dgm:prSet presAssocID="{4C29958E-40AE-4718-B5FE-EABF52025338}" presName="node" presStyleLbl="vennNode1" presStyleIdx="3" presStyleCnt="10">
        <dgm:presLayoutVars>
          <dgm:bulletEnabled val="1"/>
        </dgm:presLayoutVars>
      </dgm:prSet>
      <dgm:spPr/>
    </dgm:pt>
    <dgm:pt modelId="{2BBAE0B5-F2EB-4BDA-A52F-6DBEDB17EB91}" type="pres">
      <dgm:prSet presAssocID="{74335C9B-956E-44D8-B685-7AAE00D83EEF}" presName="node" presStyleLbl="vennNode1" presStyleIdx="4" presStyleCnt="10">
        <dgm:presLayoutVars>
          <dgm:bulletEnabled val="1"/>
        </dgm:presLayoutVars>
      </dgm:prSet>
      <dgm:spPr/>
    </dgm:pt>
    <dgm:pt modelId="{097F12D6-E816-4F4F-9F88-BD9007E343B9}" type="pres">
      <dgm:prSet presAssocID="{011EE7D1-6006-472F-A463-161E2C22589B}" presName="node" presStyleLbl="vennNode1" presStyleIdx="5" presStyleCnt="10">
        <dgm:presLayoutVars>
          <dgm:bulletEnabled val="1"/>
        </dgm:presLayoutVars>
      </dgm:prSet>
      <dgm:spPr/>
    </dgm:pt>
    <dgm:pt modelId="{260DD81C-B639-4748-B838-7B0BDB2BDEF1}" type="pres">
      <dgm:prSet presAssocID="{3A22AEA1-4711-4963-871C-1A06A8253C02}" presName="node" presStyleLbl="vennNode1" presStyleIdx="6" presStyleCnt="10">
        <dgm:presLayoutVars>
          <dgm:bulletEnabled val="1"/>
        </dgm:presLayoutVars>
      </dgm:prSet>
      <dgm:spPr/>
    </dgm:pt>
    <dgm:pt modelId="{77229712-B8AE-434F-824A-79585DB4339E}" type="pres">
      <dgm:prSet presAssocID="{2554725A-38D0-4188-B587-3316C7EF1198}" presName="node" presStyleLbl="vennNode1" presStyleIdx="7" presStyleCnt="10">
        <dgm:presLayoutVars>
          <dgm:bulletEnabled val="1"/>
        </dgm:presLayoutVars>
      </dgm:prSet>
      <dgm:spPr/>
    </dgm:pt>
    <dgm:pt modelId="{0226257E-E24A-409C-8AF1-D54622289442}" type="pres">
      <dgm:prSet presAssocID="{529003D0-8D03-4C26-83C4-AC49F0BD7FDB}" presName="node" presStyleLbl="vennNode1" presStyleIdx="8" presStyleCnt="10" custScaleX="103114">
        <dgm:presLayoutVars>
          <dgm:bulletEnabled val="1"/>
        </dgm:presLayoutVars>
      </dgm:prSet>
      <dgm:spPr/>
    </dgm:pt>
    <dgm:pt modelId="{14FF2901-38AB-4D0E-8D65-8DEFF82EC656}" type="pres">
      <dgm:prSet presAssocID="{A4851BDB-402B-4895-985F-D73D1346AE71}" presName="node" presStyleLbl="vennNode1" presStyleIdx="9" presStyleCnt="10">
        <dgm:presLayoutVars>
          <dgm:bulletEnabled val="1"/>
        </dgm:presLayoutVars>
      </dgm:prSet>
      <dgm:spPr/>
    </dgm:pt>
  </dgm:ptLst>
  <dgm:cxnLst>
    <dgm:cxn modelId="{14900E02-D5AE-4599-BED1-26727AA9C8B1}" type="presOf" srcId="{EA5EF32B-C9D6-43BC-8489-FF705AADCE4A}" destId="{DE76A172-A7DD-4951-A706-275D6FDF8C14}" srcOrd="0" destOrd="0" presId="urn:microsoft.com/office/officeart/2005/8/layout/radial3"/>
    <dgm:cxn modelId="{9EF02A02-CEFC-43D5-91FF-B708184B1BB6}" type="presOf" srcId="{2554725A-38D0-4188-B587-3316C7EF1198}" destId="{77229712-B8AE-434F-824A-79585DB4339E}" srcOrd="0" destOrd="0" presId="urn:microsoft.com/office/officeart/2005/8/layout/radial3"/>
    <dgm:cxn modelId="{547FD60E-6C47-4B4D-81CA-CDA5726AF0FF}" srcId="{F1E76842-A8CD-4C67-924A-E127D959C9B8}" destId="{74335C9B-956E-44D8-B685-7AAE00D83EEF}" srcOrd="3" destOrd="0" parTransId="{E659BECC-68CC-43F6-A723-DC2B098FB210}" sibTransId="{24057200-87BA-4556-BD31-8FA5AE39509F}"/>
    <dgm:cxn modelId="{B1F48021-4126-44C9-A446-FCAE9F51E697}" srcId="{F1E76842-A8CD-4C67-924A-E127D959C9B8}" destId="{529003D0-8D03-4C26-83C4-AC49F0BD7FDB}" srcOrd="7" destOrd="0" parTransId="{1CCD8292-1FB9-4F1F-9BBA-349C7F5E5AD1}" sibTransId="{1D03909E-4451-4932-A431-761891A7B612}"/>
    <dgm:cxn modelId="{9C8BA72C-8A11-495D-9669-338656C4B48A}" type="presOf" srcId="{A3E0275A-7D73-492A-A864-EB1AA62F7D12}" destId="{C75273FA-9962-4C17-969B-3C3D9798A556}" srcOrd="0" destOrd="0" presId="urn:microsoft.com/office/officeart/2005/8/layout/radial3"/>
    <dgm:cxn modelId="{26AB9D36-9EB0-49BB-9507-CF43347E6FBC}" srcId="{EA5EF32B-C9D6-43BC-8489-FF705AADCE4A}" destId="{F1E76842-A8CD-4C67-924A-E127D959C9B8}" srcOrd="0" destOrd="0" parTransId="{B23B1C56-6884-4D5F-879D-6A3F4B57AA67}" sibTransId="{DCDFB0B6-2A6B-4348-9C6B-A099E94141CB}"/>
    <dgm:cxn modelId="{51A04060-EB8D-4744-B436-452767AB63DA}" srcId="{F1E76842-A8CD-4C67-924A-E127D959C9B8}" destId="{A3E0275A-7D73-492A-A864-EB1AA62F7D12}" srcOrd="1" destOrd="0" parTransId="{6B51CE04-5EAF-459F-8493-344DEF95A56E}" sibTransId="{E8C247E2-966F-4ADB-BDF8-B5BA1B4DD1E0}"/>
    <dgm:cxn modelId="{1AFAB568-11FE-4E4D-BDC7-5BB1E62B8B23}" type="presOf" srcId="{3A22AEA1-4711-4963-871C-1A06A8253C02}" destId="{260DD81C-B639-4748-B838-7B0BDB2BDEF1}" srcOrd="0" destOrd="0" presId="urn:microsoft.com/office/officeart/2005/8/layout/radial3"/>
    <dgm:cxn modelId="{443C926F-1DB8-466B-B53A-86E4E254D795}" srcId="{F1E76842-A8CD-4C67-924A-E127D959C9B8}" destId="{011EE7D1-6006-472F-A463-161E2C22589B}" srcOrd="4" destOrd="0" parTransId="{163E5E98-FE0A-4D3E-8258-420A984B12F5}" sibTransId="{DEE3441F-4490-4864-AB38-6A1504FE5D2E}"/>
    <dgm:cxn modelId="{C0D4668E-2A4A-48B8-832A-131306CFF2A4}" srcId="{F1E76842-A8CD-4C67-924A-E127D959C9B8}" destId="{2554725A-38D0-4188-B587-3316C7EF1198}" srcOrd="6" destOrd="0" parTransId="{FE5D8239-6433-4F72-9DE9-B3A78106138C}" sibTransId="{EA1982B9-2151-4046-A518-18B6C5A7BB0D}"/>
    <dgm:cxn modelId="{B9F0548E-5193-40DD-87CF-2456A21C45D1}" type="presOf" srcId="{F1E76842-A8CD-4C67-924A-E127D959C9B8}" destId="{3F900476-F7F0-4B0A-8141-67F3BFB1843D}" srcOrd="0" destOrd="0" presId="urn:microsoft.com/office/officeart/2005/8/layout/radial3"/>
    <dgm:cxn modelId="{7E0D679E-C86C-4D39-93CD-B7D1232C48F9}" srcId="{F1E76842-A8CD-4C67-924A-E127D959C9B8}" destId="{5AEF8B3A-C265-490A-9569-0E627496418F}" srcOrd="0" destOrd="0" parTransId="{E8924577-1963-434A-9D64-B1A56D5C8979}" sibTransId="{5F30BAF1-140A-40BD-87AE-C645E01BCF9F}"/>
    <dgm:cxn modelId="{970C11A3-E465-4330-B580-786F23DD3FF1}" type="presOf" srcId="{529003D0-8D03-4C26-83C4-AC49F0BD7FDB}" destId="{0226257E-E24A-409C-8AF1-D54622289442}" srcOrd="0" destOrd="0" presId="urn:microsoft.com/office/officeart/2005/8/layout/radial3"/>
    <dgm:cxn modelId="{012779A4-80C0-41CE-B6AD-CFAEED66D3FF}" srcId="{F1E76842-A8CD-4C67-924A-E127D959C9B8}" destId="{3A22AEA1-4711-4963-871C-1A06A8253C02}" srcOrd="5" destOrd="0" parTransId="{214DAAA0-FB25-415A-AFCC-344D043902BD}" sibTransId="{C7D530E4-6FCB-4374-A973-036072E5AB1E}"/>
    <dgm:cxn modelId="{B2A205AA-C7A6-4B8B-830B-35C9442C9E77}" type="presOf" srcId="{5AEF8B3A-C265-490A-9569-0E627496418F}" destId="{EAE192C8-289E-4E3E-A91C-645367FB47AF}" srcOrd="0" destOrd="0" presId="urn:microsoft.com/office/officeart/2005/8/layout/radial3"/>
    <dgm:cxn modelId="{52121EB8-83CD-44CE-9156-A814862D8034}" type="presOf" srcId="{011EE7D1-6006-472F-A463-161E2C22589B}" destId="{097F12D6-E816-4F4F-9F88-BD9007E343B9}" srcOrd="0" destOrd="0" presId="urn:microsoft.com/office/officeart/2005/8/layout/radial3"/>
    <dgm:cxn modelId="{71103ED4-A976-4415-AAF4-9F812FFAB2DC}" srcId="{F1E76842-A8CD-4C67-924A-E127D959C9B8}" destId="{4C29958E-40AE-4718-B5FE-EABF52025338}" srcOrd="2" destOrd="0" parTransId="{F46EBE8B-7405-446E-A324-EE232453C872}" sibTransId="{CEB77D60-C522-4F08-9105-0142B49C4B26}"/>
    <dgm:cxn modelId="{22018BE1-10B5-49E9-987A-D16B33BE3BFE}" type="presOf" srcId="{4C29958E-40AE-4718-B5FE-EABF52025338}" destId="{E324545A-1714-4483-AA62-524A91F88BC3}" srcOrd="0" destOrd="0" presId="urn:microsoft.com/office/officeart/2005/8/layout/radial3"/>
    <dgm:cxn modelId="{F2AA93F2-1012-4197-B67D-6C830E1CE4D2}" type="presOf" srcId="{A4851BDB-402B-4895-985F-D73D1346AE71}" destId="{14FF2901-38AB-4D0E-8D65-8DEFF82EC656}" srcOrd="0" destOrd="0" presId="urn:microsoft.com/office/officeart/2005/8/layout/radial3"/>
    <dgm:cxn modelId="{079E2CF9-551C-4BE4-BFD2-59E461491461}" type="presOf" srcId="{74335C9B-956E-44D8-B685-7AAE00D83EEF}" destId="{2BBAE0B5-F2EB-4BDA-A52F-6DBEDB17EB91}" srcOrd="0" destOrd="0" presId="urn:microsoft.com/office/officeart/2005/8/layout/radial3"/>
    <dgm:cxn modelId="{411BECF9-63DC-42B9-B6E8-60A5897E87A1}" srcId="{F1E76842-A8CD-4C67-924A-E127D959C9B8}" destId="{A4851BDB-402B-4895-985F-D73D1346AE71}" srcOrd="8" destOrd="0" parTransId="{E8A47475-036C-4EB4-8196-E972F787AA5F}" sibTransId="{634DB79B-A34C-4FFB-B9F0-046153F5C0CF}"/>
    <dgm:cxn modelId="{741BA71D-5FF2-4020-92F3-6241BF294B1A}" type="presParOf" srcId="{DE76A172-A7DD-4951-A706-275D6FDF8C14}" destId="{117FD526-FD5F-4890-9552-7BFBEE35CE47}" srcOrd="0" destOrd="0" presId="urn:microsoft.com/office/officeart/2005/8/layout/radial3"/>
    <dgm:cxn modelId="{A0E167D7-D8D6-4F1D-8362-7B4FAC95C4E8}" type="presParOf" srcId="{117FD526-FD5F-4890-9552-7BFBEE35CE47}" destId="{3F900476-F7F0-4B0A-8141-67F3BFB1843D}" srcOrd="0" destOrd="0" presId="urn:microsoft.com/office/officeart/2005/8/layout/radial3"/>
    <dgm:cxn modelId="{5F0DAED8-A270-4409-8A03-23639CD20078}" type="presParOf" srcId="{117FD526-FD5F-4890-9552-7BFBEE35CE47}" destId="{EAE192C8-289E-4E3E-A91C-645367FB47AF}" srcOrd="1" destOrd="0" presId="urn:microsoft.com/office/officeart/2005/8/layout/radial3"/>
    <dgm:cxn modelId="{5D5FE7C7-3FCA-459F-9B6B-7C52AA520977}" type="presParOf" srcId="{117FD526-FD5F-4890-9552-7BFBEE35CE47}" destId="{C75273FA-9962-4C17-969B-3C3D9798A556}" srcOrd="2" destOrd="0" presId="urn:microsoft.com/office/officeart/2005/8/layout/radial3"/>
    <dgm:cxn modelId="{864BA1CF-2819-418B-93F3-7AD19D699EC0}" type="presParOf" srcId="{117FD526-FD5F-4890-9552-7BFBEE35CE47}" destId="{E324545A-1714-4483-AA62-524A91F88BC3}" srcOrd="3" destOrd="0" presId="urn:microsoft.com/office/officeart/2005/8/layout/radial3"/>
    <dgm:cxn modelId="{4B641201-AFED-48B4-89EC-8C005020C092}" type="presParOf" srcId="{117FD526-FD5F-4890-9552-7BFBEE35CE47}" destId="{2BBAE0B5-F2EB-4BDA-A52F-6DBEDB17EB91}" srcOrd="4" destOrd="0" presId="urn:microsoft.com/office/officeart/2005/8/layout/radial3"/>
    <dgm:cxn modelId="{33CB696C-D78B-4C25-9B7E-E2A29B528306}" type="presParOf" srcId="{117FD526-FD5F-4890-9552-7BFBEE35CE47}" destId="{097F12D6-E816-4F4F-9F88-BD9007E343B9}" srcOrd="5" destOrd="0" presId="urn:microsoft.com/office/officeart/2005/8/layout/radial3"/>
    <dgm:cxn modelId="{38E2EBAE-1846-4CC1-824F-D87691CCEF4C}" type="presParOf" srcId="{117FD526-FD5F-4890-9552-7BFBEE35CE47}" destId="{260DD81C-B639-4748-B838-7B0BDB2BDEF1}" srcOrd="6" destOrd="0" presId="urn:microsoft.com/office/officeart/2005/8/layout/radial3"/>
    <dgm:cxn modelId="{036E8F43-1134-4A1A-8F18-94E5E0627FD8}" type="presParOf" srcId="{117FD526-FD5F-4890-9552-7BFBEE35CE47}" destId="{77229712-B8AE-434F-824A-79585DB4339E}" srcOrd="7" destOrd="0" presId="urn:microsoft.com/office/officeart/2005/8/layout/radial3"/>
    <dgm:cxn modelId="{7290247D-9909-4974-B2E1-CA466D592BC1}" type="presParOf" srcId="{117FD526-FD5F-4890-9552-7BFBEE35CE47}" destId="{0226257E-E24A-409C-8AF1-D54622289442}" srcOrd="8" destOrd="0" presId="urn:microsoft.com/office/officeart/2005/8/layout/radial3"/>
    <dgm:cxn modelId="{A8A0CD95-B948-492C-A787-CA1EC7BBF248}" type="presParOf" srcId="{117FD526-FD5F-4890-9552-7BFBEE35CE47}" destId="{14FF2901-38AB-4D0E-8D65-8DEFF82EC656}"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AED69-BC5E-4878-B8C2-9B5E749B2426}">
      <dsp:nvSpPr>
        <dsp:cNvPr id="0" name=""/>
        <dsp:cNvSpPr/>
      </dsp:nvSpPr>
      <dsp:spPr>
        <a:xfrm>
          <a:off x="2403359" y="1767"/>
          <a:ext cx="1475450" cy="95904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lv-LV" sz="1300" b="1" kern="1200" dirty="0">
              <a:latin typeface="+mj-lt"/>
            </a:rPr>
            <a:t>Informēšana, izpratnes un dalības veicināšana</a:t>
          </a:r>
          <a:endParaRPr lang="lv-LV" sz="1300" kern="1200" dirty="0">
            <a:latin typeface="+mj-lt"/>
          </a:endParaRPr>
        </a:p>
      </dsp:txBody>
      <dsp:txXfrm>
        <a:off x="2450176" y="48584"/>
        <a:ext cx="1381816" cy="865409"/>
      </dsp:txXfrm>
    </dsp:sp>
    <dsp:sp modelId="{606F5CDB-42A4-4999-A23A-A721723D2B40}">
      <dsp:nvSpPr>
        <dsp:cNvPr id="0" name=""/>
        <dsp:cNvSpPr/>
      </dsp:nvSpPr>
      <dsp:spPr>
        <a:xfrm>
          <a:off x="1863264" y="481288"/>
          <a:ext cx="2555639" cy="2555639"/>
        </a:xfrm>
        <a:custGeom>
          <a:avLst/>
          <a:gdLst/>
          <a:ahLst/>
          <a:cxnLst/>
          <a:rect l="0" t="0" r="0" b="0"/>
          <a:pathLst>
            <a:path>
              <a:moveTo>
                <a:pt x="2026237" y="242110"/>
              </a:moveTo>
              <a:arcTo wR="1277819" hR="1277819" stAng="18351145" swAng="3643419"/>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A175417-B118-47FA-8C60-5F8D71C4B0BD}">
      <dsp:nvSpPr>
        <dsp:cNvPr id="0" name=""/>
        <dsp:cNvSpPr/>
      </dsp:nvSpPr>
      <dsp:spPr>
        <a:xfrm>
          <a:off x="3509983" y="1918496"/>
          <a:ext cx="1475450" cy="959043"/>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lv-LV" sz="1300" b="1" kern="1200" dirty="0">
              <a:latin typeface="+mj-lt"/>
            </a:rPr>
            <a:t>Palīdzība, konsultēšana un apmācība</a:t>
          </a:r>
          <a:endParaRPr lang="lv-LV" sz="1300" kern="1200" dirty="0">
            <a:latin typeface="+mj-lt"/>
          </a:endParaRPr>
        </a:p>
      </dsp:txBody>
      <dsp:txXfrm>
        <a:off x="3556800" y="1965313"/>
        <a:ext cx="1381816" cy="865409"/>
      </dsp:txXfrm>
    </dsp:sp>
    <dsp:sp modelId="{44D2B031-245F-4BD5-A0F2-F1BB200D2544}">
      <dsp:nvSpPr>
        <dsp:cNvPr id="0" name=""/>
        <dsp:cNvSpPr/>
      </dsp:nvSpPr>
      <dsp:spPr>
        <a:xfrm>
          <a:off x="1863264" y="481288"/>
          <a:ext cx="2555639" cy="2555639"/>
        </a:xfrm>
        <a:custGeom>
          <a:avLst/>
          <a:gdLst/>
          <a:ahLst/>
          <a:cxnLst/>
          <a:rect l="0" t="0" r="0" b="0"/>
          <a:pathLst>
            <a:path>
              <a:moveTo>
                <a:pt x="1884980" y="2402176"/>
              </a:moveTo>
              <a:arcTo wR="1277819" hR="1277819" stAng="3697837" swAng="3404326"/>
            </a:path>
          </a:pathLst>
        </a:cu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C441C1-6207-42B3-A829-94CD7C7083FE}">
      <dsp:nvSpPr>
        <dsp:cNvPr id="0" name=""/>
        <dsp:cNvSpPr/>
      </dsp:nvSpPr>
      <dsp:spPr>
        <a:xfrm>
          <a:off x="1296734" y="1918496"/>
          <a:ext cx="1475450" cy="95904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lv-LV" sz="1300" b="1" kern="1200" dirty="0">
              <a:latin typeface="+mj-lt"/>
            </a:rPr>
            <a:t>Norādes par citiem atbalsta instrumentiem un sadarbība</a:t>
          </a:r>
          <a:endParaRPr lang="lv-LV" sz="1300" kern="1200" dirty="0">
            <a:latin typeface="+mj-lt"/>
          </a:endParaRPr>
        </a:p>
      </dsp:txBody>
      <dsp:txXfrm>
        <a:off x="1343551" y="1965313"/>
        <a:ext cx="1381816" cy="865409"/>
      </dsp:txXfrm>
    </dsp:sp>
    <dsp:sp modelId="{4EBE9DBB-B445-42EC-9FEC-E85C6ACBC90D}">
      <dsp:nvSpPr>
        <dsp:cNvPr id="0" name=""/>
        <dsp:cNvSpPr/>
      </dsp:nvSpPr>
      <dsp:spPr>
        <a:xfrm>
          <a:off x="1863264" y="481288"/>
          <a:ext cx="2555639" cy="2555639"/>
        </a:xfrm>
        <a:custGeom>
          <a:avLst/>
          <a:gdLst/>
          <a:ahLst/>
          <a:cxnLst/>
          <a:rect l="0" t="0" r="0" b="0"/>
          <a:pathLst>
            <a:path>
              <a:moveTo>
                <a:pt x="8407" y="1424158"/>
              </a:moveTo>
              <a:arcTo wR="1277819" hR="1277819" stAng="10405436" swAng="3643419"/>
            </a:path>
          </a:pathLst>
        </a:cu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00476-F7F0-4B0A-8141-67F3BFB1843D}">
      <dsp:nvSpPr>
        <dsp:cNvPr id="0" name=""/>
        <dsp:cNvSpPr/>
      </dsp:nvSpPr>
      <dsp:spPr>
        <a:xfrm>
          <a:off x="2192324" y="1266942"/>
          <a:ext cx="3077801" cy="3077801"/>
        </a:xfrm>
        <a:prstGeom prst="ellipse">
          <a:avLst/>
        </a:prstGeom>
        <a:solidFill>
          <a:srgbClr val="FFFF00">
            <a:alpha val="5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lv-LV" sz="3600" b="0" kern="1200" dirty="0" err="1"/>
            <a:t>Soc</a:t>
          </a:r>
          <a:r>
            <a:rPr lang="lv-LV" sz="3600" b="0" kern="1200" dirty="0"/>
            <a:t> </a:t>
          </a:r>
          <a:r>
            <a:rPr lang="lv-LV" sz="3600" b="0" kern="1200" dirty="0" err="1"/>
            <a:t>hum</a:t>
          </a:r>
          <a:r>
            <a:rPr lang="lv-LV" sz="3600" b="0" kern="1200" dirty="0"/>
            <a:t> sinerģijas</a:t>
          </a:r>
          <a:endParaRPr lang="en-US" sz="3600" b="0" kern="1200" dirty="0"/>
        </a:p>
      </dsp:txBody>
      <dsp:txXfrm>
        <a:off x="2643058" y="1717676"/>
        <a:ext cx="2176333" cy="2176333"/>
      </dsp:txXfrm>
    </dsp:sp>
    <dsp:sp modelId="{EAE192C8-289E-4E3E-A91C-645367FB47AF}">
      <dsp:nvSpPr>
        <dsp:cNvPr id="0" name=""/>
        <dsp:cNvSpPr/>
      </dsp:nvSpPr>
      <dsp:spPr>
        <a:xfrm>
          <a:off x="2937814" y="30432"/>
          <a:ext cx="1586822" cy="1538900"/>
        </a:xfrm>
        <a:prstGeom prst="ellipse">
          <a:avLst/>
        </a:prstGeom>
        <a:solidFill>
          <a:schemeClr val="accent6">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200" tIns="17780" rIns="7200" bIns="17780" numCol="1" spcCol="1270" anchor="ctr" anchorCtr="0">
          <a:noAutofit/>
        </a:bodyPr>
        <a:lstStyle/>
        <a:p>
          <a:pPr marL="0" lvl="0" indent="0" algn="ctr" defTabSz="622300">
            <a:lnSpc>
              <a:spcPct val="90000"/>
            </a:lnSpc>
            <a:spcBef>
              <a:spcPct val="0"/>
            </a:spcBef>
            <a:spcAft>
              <a:spcPct val="35000"/>
            </a:spcAft>
            <a:buNone/>
          </a:pPr>
          <a:r>
            <a:rPr lang="lv-LV" sz="1400" kern="1200" dirty="0">
              <a:effectLst/>
              <a:latin typeface="Calibri" panose="020F0502020204030204" pitchFamily="34" charset="0"/>
              <a:ea typeface="Calibri" panose="020F0502020204030204" pitchFamily="34" charset="0"/>
              <a:cs typeface="Times New Roman" panose="02020603050405020304" pitchFamily="18" charset="0"/>
            </a:rPr>
            <a:t>Inovatīvi risinājumi</a:t>
          </a:r>
          <a:endParaRPr lang="en-US" sz="1400" b="1" kern="1200" dirty="0"/>
        </a:p>
      </dsp:txBody>
      <dsp:txXfrm>
        <a:off x="3170199" y="255799"/>
        <a:ext cx="1122052" cy="1088166"/>
      </dsp:txXfrm>
    </dsp:sp>
    <dsp:sp modelId="{C75273FA-9962-4C17-969B-3C3D9798A556}">
      <dsp:nvSpPr>
        <dsp:cNvPr id="0" name=""/>
        <dsp:cNvSpPr/>
      </dsp:nvSpPr>
      <dsp:spPr>
        <a:xfrm>
          <a:off x="4251181" y="499738"/>
          <a:ext cx="1538900" cy="1538900"/>
        </a:xfrm>
        <a:prstGeom prst="ellipse">
          <a:avLst/>
        </a:prstGeom>
        <a:solidFill>
          <a:schemeClr val="accent5">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kern="1200" dirty="0">
              <a:effectLst/>
              <a:latin typeface="Calibri" panose="020F0502020204030204" pitchFamily="34" charset="0"/>
              <a:ea typeface="Calibri" panose="020F0502020204030204" pitchFamily="34" charset="0"/>
              <a:cs typeface="Times New Roman" panose="02020603050405020304" pitchFamily="18" charset="0"/>
            </a:rPr>
            <a:t>Jaunās Eiropas </a:t>
          </a:r>
          <a:r>
            <a:rPr lang="lv-LV" sz="1400" kern="1200" dirty="0" err="1">
              <a:effectLst/>
              <a:latin typeface="Calibri" panose="020F0502020204030204" pitchFamily="34" charset="0"/>
              <a:ea typeface="Calibri" panose="020F0502020204030204" pitchFamily="34" charset="0"/>
              <a:cs typeface="Times New Roman" panose="02020603050405020304" pitchFamily="18" charset="0"/>
            </a:rPr>
            <a:t>Bauhaus</a:t>
          </a:r>
          <a:endParaRPr lang="fr-BE" sz="1400" b="1" kern="1200" dirty="0"/>
        </a:p>
      </dsp:txBody>
      <dsp:txXfrm>
        <a:off x="4476548" y="725105"/>
        <a:ext cx="1088166" cy="1088166"/>
      </dsp:txXfrm>
    </dsp:sp>
    <dsp:sp modelId="{E324545A-1714-4483-AA62-524A91F88BC3}">
      <dsp:nvSpPr>
        <dsp:cNvPr id="0" name=""/>
        <dsp:cNvSpPr/>
      </dsp:nvSpPr>
      <dsp:spPr>
        <a:xfrm>
          <a:off x="4937260" y="1688061"/>
          <a:ext cx="1538900" cy="1538900"/>
        </a:xfrm>
        <a:prstGeom prst="ellipse">
          <a:avLst/>
        </a:prstGeom>
        <a:solidFill>
          <a:schemeClr val="accent3">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u="sng" kern="12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xmlns:r="http://schemas.openxmlformats.org/officeDocument/2006/relationships" r:id="rId1"/>
            </a:rPr>
            <a:t>ESFRI pētniecības infrastruktūrām sociālās un kultūras inovācijas jomā</a:t>
          </a:r>
          <a:endParaRPr lang="fr-BE" sz="1400" b="1" kern="1200" dirty="0"/>
        </a:p>
      </dsp:txBody>
      <dsp:txXfrm>
        <a:off x="5162627" y="1913428"/>
        <a:ext cx="1088166" cy="1088166"/>
      </dsp:txXfrm>
    </dsp:sp>
    <dsp:sp modelId="{2BBAE0B5-F2EB-4BDA-A52F-6DBEDB17EB91}">
      <dsp:nvSpPr>
        <dsp:cNvPr id="0" name=""/>
        <dsp:cNvSpPr/>
      </dsp:nvSpPr>
      <dsp:spPr>
        <a:xfrm>
          <a:off x="4698987" y="3039372"/>
          <a:ext cx="1538900" cy="1538900"/>
        </a:xfrm>
        <a:prstGeom prst="ellipse">
          <a:avLst/>
        </a:prstGeom>
        <a:solidFill>
          <a:srgbClr val="92D050">
            <a:alpha val="5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CL</a:t>
          </a:r>
          <a:r>
            <a:rPr lang="lv-LV" sz="1400" b="1" kern="1200" dirty="0"/>
            <a:t>2</a:t>
          </a:r>
          <a:r>
            <a:rPr lang="fr-BE" sz="1400" b="1" kern="1200" dirty="0"/>
            <a:t> Topics from WP 2021-2022</a:t>
          </a:r>
        </a:p>
      </dsp:txBody>
      <dsp:txXfrm>
        <a:off x="4924354" y="3264739"/>
        <a:ext cx="1088166" cy="1088166"/>
      </dsp:txXfrm>
    </dsp:sp>
    <dsp:sp modelId="{097F12D6-E816-4F4F-9F88-BD9007E343B9}">
      <dsp:nvSpPr>
        <dsp:cNvPr id="0" name=""/>
        <dsp:cNvSpPr/>
      </dsp:nvSpPr>
      <dsp:spPr>
        <a:xfrm>
          <a:off x="3647853" y="3921378"/>
          <a:ext cx="1538900" cy="1538900"/>
        </a:xfrm>
        <a:prstGeom prst="ellipse">
          <a:avLst/>
        </a:prstGeom>
        <a:solidFill>
          <a:schemeClr val="accent2">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Citi klasteri</a:t>
          </a:r>
          <a:r>
            <a:rPr lang="fr-BE" sz="1400" b="1" kern="1200" dirty="0"/>
            <a:t> (1, 4, 5)</a:t>
          </a:r>
        </a:p>
      </dsp:txBody>
      <dsp:txXfrm>
        <a:off x="3873220" y="4146745"/>
        <a:ext cx="1088166" cy="1088166"/>
      </dsp:txXfrm>
    </dsp:sp>
    <dsp:sp modelId="{260DD81C-B639-4748-B838-7B0BDB2BDEF1}">
      <dsp:nvSpPr>
        <dsp:cNvPr id="0" name=""/>
        <dsp:cNvSpPr/>
      </dsp:nvSpPr>
      <dsp:spPr>
        <a:xfrm>
          <a:off x="2275696" y="3921378"/>
          <a:ext cx="1538900" cy="1538900"/>
        </a:xfrm>
        <a:prstGeom prst="ellipse">
          <a:avLst/>
        </a:prstGeom>
        <a:solidFill>
          <a:schemeClr val="accent1">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H2020 </a:t>
          </a:r>
          <a:r>
            <a:rPr lang="lv-LV" sz="1400" b="1" kern="1200" dirty="0"/>
            <a:t>un</a:t>
          </a:r>
          <a:r>
            <a:rPr lang="fr-BE" sz="1400" b="1" kern="1200" dirty="0"/>
            <a:t> HE </a:t>
          </a:r>
          <a:r>
            <a:rPr lang="lv-LV" sz="1400" b="1" kern="1200" dirty="0"/>
            <a:t>projekti</a:t>
          </a:r>
          <a:endParaRPr lang="fr-BE" sz="1400" b="1" kern="1200" dirty="0"/>
        </a:p>
      </dsp:txBody>
      <dsp:txXfrm>
        <a:off x="2501063" y="4146745"/>
        <a:ext cx="1088166" cy="1088166"/>
      </dsp:txXfrm>
    </dsp:sp>
    <dsp:sp modelId="{77229712-B8AE-434F-824A-79585DB4339E}">
      <dsp:nvSpPr>
        <dsp:cNvPr id="0" name=""/>
        <dsp:cNvSpPr/>
      </dsp:nvSpPr>
      <dsp:spPr>
        <a:xfrm>
          <a:off x="1224562" y="3039372"/>
          <a:ext cx="1538900" cy="1538900"/>
        </a:xfrm>
        <a:prstGeom prst="ellipse">
          <a:avLst/>
        </a:prstGeom>
        <a:solidFill>
          <a:schemeClr val="tx2">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Citi ES projekti</a:t>
          </a:r>
          <a:r>
            <a:rPr lang="fr-BE" sz="1400" b="1" kern="1200" dirty="0"/>
            <a:t> (</a:t>
          </a:r>
          <a:r>
            <a:rPr lang="lv-LV" sz="1400" b="1" kern="1200" dirty="0"/>
            <a:t>CERV, </a:t>
          </a:r>
          <a:r>
            <a:rPr lang="lv-LV" sz="1400" b="1" kern="1200" dirty="0" err="1"/>
            <a:t>Creative</a:t>
          </a:r>
          <a:r>
            <a:rPr lang="lv-LV" sz="1400" b="1" kern="1200" dirty="0"/>
            <a:t> </a:t>
          </a:r>
          <a:r>
            <a:rPr lang="lv-LV" sz="1400" b="1" kern="1200" dirty="0" err="1"/>
            <a:t>Europe</a:t>
          </a:r>
          <a:r>
            <a:rPr lang="lv-LV" sz="1400" b="1" kern="1200" dirty="0"/>
            <a:t>, EIT </a:t>
          </a:r>
          <a:r>
            <a:rPr lang="lv-LV" sz="1400" b="1" kern="1200" dirty="0" err="1"/>
            <a:t>Culture</a:t>
          </a:r>
          <a:r>
            <a:rPr lang="lv-LV" sz="1400" b="1" kern="1200" dirty="0"/>
            <a:t> </a:t>
          </a:r>
          <a:r>
            <a:rPr lang="lv-LV" sz="1400" b="1" kern="1200" dirty="0" err="1"/>
            <a:t>and</a:t>
          </a:r>
          <a:r>
            <a:rPr lang="lv-LV" sz="1400" b="1" kern="1200" dirty="0"/>
            <a:t> </a:t>
          </a:r>
          <a:r>
            <a:rPr lang="lv-LV" sz="1400" b="1" kern="1200" dirty="0" err="1"/>
            <a:t>creativity</a:t>
          </a:r>
          <a:r>
            <a:rPr lang="fr-BE" sz="1400" b="1" kern="1200" dirty="0"/>
            <a:t>)</a:t>
          </a:r>
        </a:p>
      </dsp:txBody>
      <dsp:txXfrm>
        <a:off x="1449929" y="3264739"/>
        <a:ext cx="1088166" cy="1088166"/>
      </dsp:txXfrm>
    </dsp:sp>
    <dsp:sp modelId="{0226257E-E24A-409C-8AF1-D54622289442}">
      <dsp:nvSpPr>
        <dsp:cNvPr id="0" name=""/>
        <dsp:cNvSpPr/>
      </dsp:nvSpPr>
      <dsp:spPr>
        <a:xfrm>
          <a:off x="962329" y="1688061"/>
          <a:ext cx="1586822" cy="1538900"/>
        </a:xfrm>
        <a:prstGeom prst="ellipse">
          <a:avLst/>
        </a:prstGeom>
        <a:solidFill>
          <a:schemeClr val="bg2">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err="1"/>
            <a:t>Partneribas</a:t>
          </a:r>
          <a:r>
            <a:rPr lang="lv-LV" sz="1400" b="1" kern="1200" dirty="0"/>
            <a:t> un misijas</a:t>
          </a:r>
          <a:endParaRPr lang="fr-BE" sz="1400" b="1" kern="1200" dirty="0"/>
        </a:p>
      </dsp:txBody>
      <dsp:txXfrm>
        <a:off x="1194714" y="1913428"/>
        <a:ext cx="1122052" cy="1088166"/>
      </dsp:txXfrm>
    </dsp:sp>
    <dsp:sp modelId="{14FF2901-38AB-4D0E-8D65-8DEFF82EC656}">
      <dsp:nvSpPr>
        <dsp:cNvPr id="0" name=""/>
        <dsp:cNvSpPr/>
      </dsp:nvSpPr>
      <dsp:spPr>
        <a:xfrm>
          <a:off x="1672368" y="499738"/>
          <a:ext cx="1538900" cy="1538900"/>
        </a:xfrm>
        <a:prstGeom prst="ellipse">
          <a:avLst/>
        </a:prstGeom>
        <a:solidFill>
          <a:srgbClr val="C00000">
            <a:alpha val="5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Zaļais kurss</a:t>
          </a:r>
          <a:endParaRPr lang="fr-BE" sz="1400" b="1" kern="1200" dirty="0"/>
        </a:p>
      </dsp:txBody>
      <dsp:txXfrm>
        <a:off x="1897735" y="725105"/>
        <a:ext cx="1088166" cy="108816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B2823B9B-5BB5-4F57-86CB-04A4F4BA72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id="{B0B00563-2D7C-40DE-8933-5A4B28296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05AED3-040C-4A80-936A-8AE5228151E1}" type="datetimeFigureOut">
              <a:rPr lang="lv-LV" smtClean="0"/>
              <a:t>16.05.2023</a:t>
            </a:fld>
            <a:endParaRPr lang="lv-LV"/>
          </a:p>
        </p:txBody>
      </p:sp>
      <p:sp>
        <p:nvSpPr>
          <p:cNvPr id="4" name="Kājenes vietturis 3">
            <a:extLst>
              <a:ext uri="{FF2B5EF4-FFF2-40B4-BE49-F238E27FC236}">
                <a16:creationId xmlns:a16="http://schemas.microsoft.com/office/drawing/2014/main" id="{BA7819CC-6116-4007-BA4F-4152FFCDF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D8DF4598-C6BA-49ED-8914-427EFD652F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DB0F09-69AA-4D0A-9857-F1BEB576DF87}" type="slidenum">
              <a:rPr lang="lv-LV" smtClean="0"/>
              <a:t>‹#›</a:t>
            </a:fld>
            <a:endParaRPr lang="lv-LV"/>
          </a:p>
        </p:txBody>
      </p:sp>
    </p:spTree>
    <p:extLst>
      <p:ext uri="{BB962C8B-B14F-4D97-AF65-F5344CB8AC3E}">
        <p14:creationId xmlns:p14="http://schemas.microsoft.com/office/powerpoint/2010/main" val="329817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21990-72FD-4F2C-8BD7-8975FC12F00B}" type="datetimeFigureOut">
              <a:rPr lang="lv-LV" smtClean="0"/>
              <a:t>16.05.2023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E3A39-F0E6-4DBB-A897-EDEB3961B8B5}" type="slidenum">
              <a:rPr lang="lv-LV" smtClean="0"/>
              <a:t>‹#›</a:t>
            </a:fld>
            <a:endParaRPr lang="lv-LV"/>
          </a:p>
        </p:txBody>
      </p:sp>
    </p:spTree>
    <p:extLst>
      <p:ext uri="{BB962C8B-B14F-4D97-AF65-F5344CB8AC3E}">
        <p14:creationId xmlns:p14="http://schemas.microsoft.com/office/powerpoint/2010/main" val="172834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LASMA</a:t>
            </a:r>
          </a:p>
        </p:txBody>
      </p:sp>
      <p:sp>
        <p:nvSpPr>
          <p:cNvPr id="4" name="Slaida numura vietturis 3"/>
          <p:cNvSpPr>
            <a:spLocks noGrp="1"/>
          </p:cNvSpPr>
          <p:nvPr>
            <p:ph type="sldNum" sz="quarter" idx="5"/>
          </p:nvPr>
        </p:nvSpPr>
        <p:spPr/>
        <p:txBody>
          <a:bodyPr/>
          <a:lstStyle/>
          <a:p>
            <a:fld id="{F43E3A39-F0E6-4DBB-A897-EDEB3961B8B5}" type="slidenum">
              <a:rPr lang="lv-LV" smtClean="0"/>
              <a:t>1</a:t>
            </a:fld>
            <a:endParaRPr lang="lv-LV"/>
          </a:p>
        </p:txBody>
      </p:sp>
    </p:spTree>
    <p:extLst>
      <p:ext uri="{BB962C8B-B14F-4D97-AF65-F5344CB8AC3E}">
        <p14:creationId xmlns:p14="http://schemas.microsoft.com/office/powerpoint/2010/main" val="34407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 </a:t>
            </a:r>
          </a:p>
          <a:p>
            <a:r>
              <a:rPr lang="lv-LV" dirty="0" err="1"/>
              <a:t>Pate</a:t>
            </a:r>
            <a:endParaRPr lang="lv-LV" dirty="0"/>
          </a:p>
          <a:p>
            <a:r>
              <a:rPr lang="lv-LV" dirty="0"/>
              <a:t>Projekta priekšlikuma iesniegšana pamatprogrammas "Apvārsnis Eiropa" ietvaros ir sarežģīts uzdevums, kas prasa rūpīgu plānošanu, precīzu budžeta plānošanu un netraucētu sadarbību ar partneriem. Mēs esam sagatavojuši dažus "Ko drīkst un ko nedrīkst", lai palīdzētu jums sagatavot kvalitatīvu </a:t>
            </a:r>
            <a:r>
              <a:rPr lang="lv-LV" dirty="0" err="1"/>
              <a:t>priekšlikumuikt</a:t>
            </a:r>
            <a:r>
              <a:rPr lang="lv-LV" dirty="0"/>
              <a:t>, ka pieteikumam ir jābūt </a:t>
            </a:r>
            <a:r>
              <a:rPr lang="lv-LV" dirty="0" err="1"/>
              <a:t>savstrpēji</a:t>
            </a:r>
            <a:r>
              <a:rPr lang="lv-LV" dirty="0"/>
              <a:t> vienotam un sinerģijā ar visām tā sadaļām </a:t>
            </a:r>
          </a:p>
        </p:txBody>
      </p:sp>
      <p:sp>
        <p:nvSpPr>
          <p:cNvPr id="4" name="Slaida numura vietturis 3"/>
          <p:cNvSpPr>
            <a:spLocks noGrp="1"/>
          </p:cNvSpPr>
          <p:nvPr>
            <p:ph type="sldNum" sz="quarter" idx="5"/>
          </p:nvPr>
        </p:nvSpPr>
        <p:spPr/>
        <p:txBody>
          <a:bodyPr/>
          <a:lstStyle/>
          <a:p>
            <a:fld id="{F43E3A39-F0E6-4DBB-A897-EDEB3961B8B5}" type="slidenum">
              <a:rPr lang="lv-LV" smtClean="0"/>
              <a:t>12</a:t>
            </a:fld>
            <a:endParaRPr lang="lv-LV"/>
          </a:p>
        </p:txBody>
      </p:sp>
    </p:spTree>
    <p:extLst>
      <p:ext uri="{BB962C8B-B14F-4D97-AF65-F5344CB8AC3E}">
        <p14:creationId xmlns:p14="http://schemas.microsoft.com/office/powerpoint/2010/main" val="942366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Lasma</a:t>
            </a:r>
          </a:p>
          <a:p>
            <a:r>
              <a:rPr lang="lv-LV" dirty="0"/>
              <a:t>Ja </a:t>
            </a:r>
            <a:r>
              <a:rPr lang="lv-LV" dirty="0" err="1"/>
              <a:t>pietiekums</a:t>
            </a:r>
            <a:r>
              <a:rPr lang="lv-LV" dirty="0"/>
              <a:t> ir gatavs, tad pirms </a:t>
            </a:r>
            <a:r>
              <a:rPr lang="lv-LV" dirty="0" err="1"/>
              <a:t>iesnie</a:t>
            </a:r>
            <a:endParaRPr lang="lv-LV" dirty="0"/>
          </a:p>
        </p:txBody>
      </p:sp>
      <p:sp>
        <p:nvSpPr>
          <p:cNvPr id="4" name="Slaida numura vietturis 3"/>
          <p:cNvSpPr>
            <a:spLocks noGrp="1"/>
          </p:cNvSpPr>
          <p:nvPr>
            <p:ph type="sldNum" sz="quarter" idx="5"/>
          </p:nvPr>
        </p:nvSpPr>
        <p:spPr/>
        <p:txBody>
          <a:bodyPr/>
          <a:lstStyle/>
          <a:p>
            <a:fld id="{F43E3A39-F0E6-4DBB-A897-EDEB3961B8B5}" type="slidenum">
              <a:rPr lang="lv-LV" smtClean="0"/>
              <a:t>13</a:t>
            </a:fld>
            <a:endParaRPr lang="lv-LV"/>
          </a:p>
        </p:txBody>
      </p:sp>
    </p:spTree>
    <p:extLst>
      <p:ext uri="{BB962C8B-B14F-4D97-AF65-F5344CB8AC3E}">
        <p14:creationId xmlns:p14="http://schemas.microsoft.com/office/powerpoint/2010/main" val="374673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3</a:t>
            </a:fld>
            <a:endParaRPr lang="lv-LV"/>
          </a:p>
        </p:txBody>
      </p:sp>
    </p:spTree>
    <p:extLst>
      <p:ext uri="{BB962C8B-B14F-4D97-AF65-F5344CB8AC3E}">
        <p14:creationId xmlns:p14="http://schemas.microsoft.com/office/powerpoint/2010/main" val="76745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4</a:t>
            </a:fld>
            <a:endParaRPr lang="lv-LV"/>
          </a:p>
        </p:txBody>
      </p:sp>
    </p:spTree>
    <p:extLst>
      <p:ext uri="{BB962C8B-B14F-4D97-AF65-F5344CB8AC3E}">
        <p14:creationId xmlns:p14="http://schemas.microsoft.com/office/powerpoint/2010/main" val="64298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5</a:t>
            </a:fld>
            <a:endParaRPr lang="lv-LV"/>
          </a:p>
        </p:txBody>
      </p:sp>
    </p:spTree>
    <p:extLst>
      <p:ext uri="{BB962C8B-B14F-4D97-AF65-F5344CB8AC3E}">
        <p14:creationId xmlns:p14="http://schemas.microsoft.com/office/powerpoint/2010/main" val="238347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6</a:t>
            </a:fld>
            <a:endParaRPr lang="lv-LV"/>
          </a:p>
        </p:txBody>
      </p:sp>
    </p:spTree>
    <p:extLst>
      <p:ext uri="{BB962C8B-B14F-4D97-AF65-F5344CB8AC3E}">
        <p14:creationId xmlns:p14="http://schemas.microsoft.com/office/powerpoint/2010/main" val="219513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8</a:t>
            </a:fld>
            <a:endParaRPr lang="lv-LV"/>
          </a:p>
        </p:txBody>
      </p:sp>
    </p:spTree>
    <p:extLst>
      <p:ext uri="{BB962C8B-B14F-4D97-AF65-F5344CB8AC3E}">
        <p14:creationId xmlns:p14="http://schemas.microsoft.com/office/powerpoint/2010/main" val="324557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9</a:t>
            </a:fld>
            <a:endParaRPr lang="lv-LV"/>
          </a:p>
        </p:txBody>
      </p:sp>
    </p:spTree>
    <p:extLst>
      <p:ext uri="{BB962C8B-B14F-4D97-AF65-F5344CB8AC3E}">
        <p14:creationId xmlns:p14="http://schemas.microsoft.com/office/powerpoint/2010/main" val="2330726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LASMA</a:t>
            </a:r>
          </a:p>
        </p:txBody>
      </p:sp>
      <p:sp>
        <p:nvSpPr>
          <p:cNvPr id="4" name="Slaida numura vietturis 3"/>
          <p:cNvSpPr>
            <a:spLocks noGrp="1"/>
          </p:cNvSpPr>
          <p:nvPr>
            <p:ph type="sldNum" sz="quarter" idx="5"/>
          </p:nvPr>
        </p:nvSpPr>
        <p:spPr/>
        <p:txBody>
          <a:bodyPr/>
          <a:lstStyle/>
          <a:p>
            <a:fld id="{F43E3A39-F0E6-4DBB-A897-EDEB3961B8B5}" type="slidenum">
              <a:rPr lang="lv-LV" smtClean="0"/>
              <a:t>10</a:t>
            </a:fld>
            <a:endParaRPr lang="lv-LV"/>
          </a:p>
        </p:txBody>
      </p:sp>
    </p:spTree>
    <p:extLst>
      <p:ext uri="{BB962C8B-B14F-4D97-AF65-F5344CB8AC3E}">
        <p14:creationId xmlns:p14="http://schemas.microsoft.com/office/powerpoint/2010/main" val="95567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11</a:t>
            </a:fld>
            <a:endParaRPr lang="lv-LV"/>
          </a:p>
        </p:txBody>
      </p:sp>
    </p:spTree>
    <p:extLst>
      <p:ext uri="{BB962C8B-B14F-4D97-AF65-F5344CB8AC3E}">
        <p14:creationId xmlns:p14="http://schemas.microsoft.com/office/powerpoint/2010/main" val="3136706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B18E-20FF-4E19-B143-EB763A43CD0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6B0AD9F4-15EA-4A04-A0F3-FB0C54ECA31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9286782-B49D-481B-A15B-2F3E07400D27}"/>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72689575-379C-4A61-B2D6-FB133736FDD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D19A390-ADEC-4F0B-9D01-9975C889E2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47E94189-80FC-4F48-B1CB-12BD0D889D3C}"/>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2050" name="Picture 2" descr="Sākums | Latvijas Zinātnes padome">
            <a:extLst>
              <a:ext uri="{FF2B5EF4-FFF2-40B4-BE49-F238E27FC236}">
                <a16:creationId xmlns:a16="http://schemas.microsoft.com/office/drawing/2014/main" id="{CD05FA84-6DDF-4E54-BB3D-6F820A03A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654-83F3-461A-B246-B7B4C1E45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18D2883-830D-4E6F-9D87-510C2FED2E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390AD9-2B88-44A9-8733-DC27A4DD18AA}"/>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513CE9EB-76F8-42D0-8A1D-4666FCE11E2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6ADDDFA-E70A-402D-B501-A6A73B114C0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4B297D2-39E8-41A4-9155-6865329A5B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3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8B521-2DDC-4E06-9FEE-DB49F87B48A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203A677-5CC0-4A89-94F7-880E76E5A4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398728C-CCD1-4AA2-AA96-FA9F2F152C45}"/>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02CD5B90-2350-4E63-976D-59B319F536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75E050-3379-442B-92A2-D87B820EDC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0D1D190-6552-41BF-A08A-8EA33C1125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7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0_Title Slide">
    <p:spTree>
      <p:nvGrpSpPr>
        <p:cNvPr id="1" name=""/>
        <p:cNvGrpSpPr/>
        <p:nvPr/>
      </p:nvGrpSpPr>
      <p:grpSpPr>
        <a:xfrm>
          <a:off x="0" y="0"/>
          <a:ext cx="0" cy="0"/>
          <a:chOff x="0" y="0"/>
          <a:chExt cx="0" cy="0"/>
        </a:xfrm>
      </p:grpSpPr>
      <p:sp>
        <p:nvSpPr>
          <p:cNvPr id="2" name="Rectangle 1"/>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3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26" name="Picture 2" descr="Sākums | Latvijas Zinātnes padome">
            <a:extLst>
              <a:ext uri="{FF2B5EF4-FFF2-40B4-BE49-F238E27FC236}">
                <a16:creationId xmlns:a16="http://schemas.microsoft.com/office/drawing/2014/main" id="{C35AAD40-F317-4C36-85E5-DD8860D27F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1841" y="79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5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B9FA-273A-4A9F-9656-7EB3945E8B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861117F-D07C-4F19-93EB-522433A8075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0D3783C-3E09-4EDD-9CDD-AA0054AC000F}"/>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8771C67E-4D5E-4346-86CA-0AFC65D49C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779ED28-745F-4C27-80CC-EFB875E687F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66C2EDF4-9C1B-450E-9E15-A29E7A9F3D13}"/>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9" name="Picture 2" descr="Sākums | Latvijas Zinātnes padome">
            <a:extLst>
              <a:ext uri="{FF2B5EF4-FFF2-40B4-BE49-F238E27FC236}">
                <a16:creationId xmlns:a16="http://schemas.microsoft.com/office/drawing/2014/main" id="{FD0EE456-916E-40DB-B9BA-65F2AABB54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8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B4F1-D983-4F07-8750-CB735B9804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BDB302B-1619-419C-B51B-B71B874F5E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4B1D-49A8-4B62-A908-DDDEA63205B0}"/>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F8CA1E2A-78CF-4456-B19A-863429164F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25FD112-9748-4924-90C5-DA4F37D8B06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B938A504-D2E6-4FB8-98BE-21BB1BD8A0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6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F269-5AA1-471D-BAB7-0ED429A90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8360221-4DD4-4D8B-9CF3-0CB2C1BBE08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6EEF147-2E4A-440E-A29D-F0235AA896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DF36BDB2-E0F6-4DAC-8581-C3463E1FDE43}"/>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9E820A10-011F-4D93-94E0-45BEAB95AB9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D8F0154-4681-4D79-9FD7-38ADC84607C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E237EFE2-2F83-4A1E-B452-D7DDCBFD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4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4C7-1483-497E-9E7B-8EB9615B52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F959B65-528C-408A-B64E-A8554605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FB11F-64E6-4A9D-8931-8BD4D5B4E4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DC622A4-1F81-4AA9-B1DE-DE1409B4AB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49487-BB10-4D10-B844-464099B4B0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F986023-33AE-44F9-A932-894F4BEEA80E}"/>
              </a:ext>
            </a:extLst>
          </p:cNvPr>
          <p:cNvSpPr>
            <a:spLocks noGrp="1"/>
          </p:cNvSpPr>
          <p:nvPr>
            <p:ph type="dt" sz="half" idx="10"/>
          </p:nvPr>
        </p:nvSpPr>
        <p:spPr/>
        <p:txBody>
          <a:bodyPr/>
          <a:lstStyle/>
          <a:p>
            <a:endParaRPr lang="lv-LV"/>
          </a:p>
        </p:txBody>
      </p:sp>
      <p:sp>
        <p:nvSpPr>
          <p:cNvPr id="8" name="Footer Placeholder 7">
            <a:extLst>
              <a:ext uri="{FF2B5EF4-FFF2-40B4-BE49-F238E27FC236}">
                <a16:creationId xmlns:a16="http://schemas.microsoft.com/office/drawing/2014/main" id="{1ECB40D9-92C3-40D0-9907-58D43BC6BB4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82F623C-6933-4442-BE88-271369D687F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11" name="Picture 2" descr="Sākums | Latvijas Zinātnes padome">
            <a:extLst>
              <a:ext uri="{FF2B5EF4-FFF2-40B4-BE49-F238E27FC236}">
                <a16:creationId xmlns:a16="http://schemas.microsoft.com/office/drawing/2014/main" id="{DC7407A9-A2E9-45BF-8A09-B06170D08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8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4972-890C-459F-B5AB-D02FF343D8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D68642E-9B47-4B21-B904-4377B5F41822}"/>
              </a:ext>
            </a:extLst>
          </p:cNvPr>
          <p:cNvSpPr>
            <a:spLocks noGrp="1"/>
          </p:cNvSpPr>
          <p:nvPr>
            <p:ph type="dt" sz="half" idx="10"/>
          </p:nvPr>
        </p:nvSpPr>
        <p:spPr/>
        <p:txBody>
          <a:bodyPr/>
          <a:lstStyle/>
          <a:p>
            <a:endParaRPr lang="lv-LV"/>
          </a:p>
        </p:txBody>
      </p:sp>
      <p:sp>
        <p:nvSpPr>
          <p:cNvPr id="4" name="Footer Placeholder 3">
            <a:extLst>
              <a:ext uri="{FF2B5EF4-FFF2-40B4-BE49-F238E27FC236}">
                <a16:creationId xmlns:a16="http://schemas.microsoft.com/office/drawing/2014/main" id="{7F7CE064-8D41-449A-AB06-932036CE338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024C261-7980-450F-9458-CDA3262EB7BD}"/>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7" name="Picture 2" descr="Sākums | Latvijas Zinātnes padome">
            <a:extLst>
              <a:ext uri="{FF2B5EF4-FFF2-40B4-BE49-F238E27FC236}">
                <a16:creationId xmlns:a16="http://schemas.microsoft.com/office/drawing/2014/main" id="{6C37ED99-99F1-4791-8672-8CFEDA5B92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7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96B71-DA12-4E50-A16F-FE31C71C9D34}"/>
              </a:ext>
            </a:extLst>
          </p:cNvPr>
          <p:cNvSpPr>
            <a:spLocks noGrp="1"/>
          </p:cNvSpPr>
          <p:nvPr>
            <p:ph type="dt" sz="half" idx="10"/>
          </p:nvPr>
        </p:nvSpPr>
        <p:spPr/>
        <p:txBody>
          <a:bodyPr/>
          <a:lstStyle/>
          <a:p>
            <a:endParaRPr lang="lv-LV"/>
          </a:p>
        </p:txBody>
      </p:sp>
      <p:sp>
        <p:nvSpPr>
          <p:cNvPr id="3" name="Footer Placeholder 2">
            <a:extLst>
              <a:ext uri="{FF2B5EF4-FFF2-40B4-BE49-F238E27FC236}">
                <a16:creationId xmlns:a16="http://schemas.microsoft.com/office/drawing/2014/main" id="{8361CB30-DB34-4E9D-9AFF-A3F47C8B661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5230168-B434-4630-AE1D-775E14AED243}"/>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6" name="Picture 2" descr="Sākums | Latvijas Zinātnes padome">
            <a:extLst>
              <a:ext uri="{FF2B5EF4-FFF2-40B4-BE49-F238E27FC236}">
                <a16:creationId xmlns:a16="http://schemas.microsoft.com/office/drawing/2014/main" id="{BEED6841-362B-4930-BD5B-08F9F1C710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5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920-6A60-4A66-86B9-59EED392B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76C772A-3323-4864-9549-73BE3B5D3C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F233B4-F9C6-40C2-AF4E-D26E35B125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A56F5-7924-4937-BC09-1BE429DAF10D}"/>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467CDE28-CFAB-416A-A402-742B742A06E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D8A4236-2891-4A1B-8BA2-98684CB850A0}"/>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39984AC2-91AE-4E5F-A40D-D5062C106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08B3-A6E7-464B-9464-E8E4EA7FEB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F9DA82F-D4B9-435A-963B-36AE5D792F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FF4A43F-3B94-42BA-970B-384F3FACE0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BE6CB-8680-4C6A-BD53-38D0F61C8881}"/>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B022AD7D-F564-4491-A512-38CCBAD2E12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3B60BF6-6731-42A4-8477-66B85EBE0CC8}"/>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F1CDEEE0-A0CF-4402-93B7-86C9F3EC2C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0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9B381-183E-4E86-854B-62D2A313B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FDCC780-5310-4662-80FF-B4F904964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D74B30EC-2F49-4D47-9128-397AA63F1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a:extLst>
              <a:ext uri="{FF2B5EF4-FFF2-40B4-BE49-F238E27FC236}">
                <a16:creationId xmlns:a16="http://schemas.microsoft.com/office/drawing/2014/main" id="{8F920956-802A-482C-8DE8-51D6E8B7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F2636FC4-E873-4133-AB09-B4DE54780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F3F40-12FA-4968-8235-5F18DAFE2DEF}" type="slidenum">
              <a:rPr lang="lv-LV" smtClean="0"/>
              <a:t>‹#›</a:t>
            </a:fld>
            <a:endParaRPr lang="lv-LV"/>
          </a:p>
        </p:txBody>
      </p:sp>
      <p:pic>
        <p:nvPicPr>
          <p:cNvPr id="14" name="Picture 7">
            <a:extLst>
              <a:ext uri="{FF2B5EF4-FFF2-40B4-BE49-F238E27FC236}">
                <a16:creationId xmlns:a16="http://schemas.microsoft.com/office/drawing/2014/main" id="{C36F20F8-7D3E-4312-A23B-2756A7D1E323}"/>
              </a:ext>
            </a:extLst>
          </p:cNvPr>
          <p:cNvPicPr>
            <a:picLocks noChangeAspect="1"/>
          </p:cNvPicPr>
          <p:nvPr userDrawn="1"/>
        </p:nvPicPr>
        <p:blipFill>
          <a:blip r:embed="rId15" cstate="print"/>
          <a:srcRect/>
          <a:stretch>
            <a:fillRect/>
          </a:stretch>
        </p:blipFill>
        <p:spPr bwMode="auto">
          <a:xfrm>
            <a:off x="0" y="6611938"/>
            <a:ext cx="12192000" cy="246062"/>
          </a:xfrm>
          <a:prstGeom prst="rect">
            <a:avLst/>
          </a:prstGeom>
          <a:noFill/>
          <a:ln w="9525">
            <a:noFill/>
            <a:miter lim="800000"/>
            <a:headEnd/>
            <a:tailEnd/>
          </a:ln>
        </p:spPr>
      </p:pic>
    </p:spTree>
    <p:extLst>
      <p:ext uri="{BB962C8B-B14F-4D97-AF65-F5344CB8AC3E}">
        <p14:creationId xmlns:p14="http://schemas.microsoft.com/office/powerpoint/2010/main" val="341938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europamediatrainings.com/blog/post/406/5-ways-to-find-your-next-partner"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hyperlink" Target="https://ec.europa.eu/info/funding-tenders/opportunities/portal/screen/support/manuals" TargetMode="External"/><Relationship Id="rId3" Type="http://schemas.openxmlformats.org/officeDocument/2006/relationships/hyperlink" Target="https://ec.europa.eu/info/funding-tenders/opportunities/docs/2021-2027/horizon/wp-call/2023-2024/wp-8-climate-energy-and-mobility_horizon-2023-2024_en.pdf" TargetMode="External"/><Relationship Id="rId7" Type="http://schemas.openxmlformats.org/officeDocument/2006/relationships/hyperlink" Target="https://cordis.europa.eu/"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rea.ec.europa.eu/horizon-europe-who-should-apply_en#how-to-find-project-partners" TargetMode="External"/><Relationship Id="rId11" Type="http://schemas.openxmlformats.org/officeDocument/2006/relationships/image" Target="../media/image5.png"/><Relationship Id="rId5" Type="http://schemas.openxmlformats.org/officeDocument/2006/relationships/hyperlink" Target="https://european-union.europa.eu/priorities-and-actions/eu-priorities_en" TargetMode="External"/><Relationship Id="rId10" Type="http://schemas.openxmlformats.org/officeDocument/2006/relationships/image" Target="../media/image4.png"/><Relationship Id="rId4" Type="http://schemas.openxmlformats.org/officeDocument/2006/relationships/hyperlink" Target="https://ec.europa.eu/info/funding-tenders/opportunities/docs/2021-2027/experts/standard-briefing-slides-for-experts_he_en.pdf" TargetMode="External"/><Relationship Id="rId9" Type="http://schemas.openxmlformats.org/officeDocument/2006/relationships/hyperlink" Target="https://ec.europa.eu/info/funding-tenders/opportunities/portal/screen/how-to-participate/reference-documents;programCode=HORIZ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a.ec.europa.eu/news/tackling-gender-equality-research-and-innovation-2022-03-07_e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https://lzp.gov.lv/starptautiskas-sadarbibas-programmas/apvarsnis-eiropa/"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hyperlink" Target="https://lzp.gov.lv/starptautiskas-sadarbibas-programmas/apvarsnis-eiropa/nacionalais-kontaktpunkt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search;callCode=null;freeTextSearchKeyword=;matchWholeText=true;typeCodes=0,1,2,8;statusCodes=31094501,31094502;programmePeriod=null;programCcm2Id=43108390;programDivisionCode=43121563;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3" Type="http://schemas.openxmlformats.org/officeDocument/2006/relationships/image" Target="../media/image4.png"/><Relationship Id="rId7" Type="http://schemas.openxmlformats.org/officeDocument/2006/relationships/hyperlink" Target="https://ec.europa.eu/info/funding-tenders/opportunities/docs/2021-2027/horizon/wp-call/2023-2024/wp-5-culture-creativity-and-inclusive-society_horizon-2023-2024_en.pdf"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png"/><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europa.eu/eurostat/web/nuts/background"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1</a:t>
            </a:fld>
            <a:endParaRPr lang="en-US" altLang="lv-LV"/>
          </a:p>
        </p:txBody>
      </p:sp>
      <p:sp>
        <p:nvSpPr>
          <p:cNvPr id="2" name="Title 1">
            <a:extLst>
              <a:ext uri="{FF2B5EF4-FFF2-40B4-BE49-F238E27FC236}">
                <a16:creationId xmlns:a16="http://schemas.microsoft.com/office/drawing/2014/main" id="{6ED6FEE9-7910-0992-80A4-1955882919D7}"/>
              </a:ext>
            </a:extLst>
          </p:cNvPr>
          <p:cNvSpPr txBox="1">
            <a:spLocks/>
          </p:cNvSpPr>
          <p:nvPr/>
        </p:nvSpPr>
        <p:spPr>
          <a:xfrm>
            <a:off x="243824" y="2609155"/>
            <a:ext cx="5090827"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lv-LV" altLang="en-US" sz="2600" dirty="0">
                <a:latin typeface="+mn-lt"/>
              </a:rPr>
              <a:t>Apvārsnis Eiropa</a:t>
            </a:r>
            <a:r>
              <a:rPr lang="en-US" altLang="en-US" sz="2600" dirty="0">
                <a:latin typeface="+mn-lt"/>
              </a:rPr>
              <a:t> </a:t>
            </a:r>
            <a:r>
              <a:rPr lang="lv-LV" altLang="en-US" sz="2600" dirty="0">
                <a:latin typeface="+mn-lt"/>
              </a:rPr>
              <a:t>2</a:t>
            </a:r>
            <a:r>
              <a:rPr lang="en-US" altLang="en-US" sz="2600" dirty="0">
                <a:latin typeface="+mn-lt"/>
              </a:rPr>
              <a:t>.</a:t>
            </a:r>
            <a:r>
              <a:rPr lang="lv-LV" altLang="en-US" sz="2600" dirty="0">
                <a:latin typeface="+mn-lt"/>
              </a:rPr>
              <a:t> </a:t>
            </a:r>
            <a:r>
              <a:rPr lang="lv-LV" altLang="en-US" sz="2600" dirty="0" err="1">
                <a:latin typeface="+mn-lt"/>
              </a:rPr>
              <a:t>klāstera</a:t>
            </a:r>
            <a:br>
              <a:rPr lang="lv-LV" sz="3200" dirty="0">
                <a:latin typeface="+mn-lt"/>
              </a:rPr>
            </a:br>
            <a:r>
              <a:rPr lang="lv-LV" sz="3200" b="1" dirty="0">
                <a:solidFill>
                  <a:schemeClr val="accent6">
                    <a:lumMod val="75000"/>
                  </a:schemeClr>
                </a:solidFill>
                <a:latin typeface="+mn-lt"/>
              </a:rPr>
              <a:t>«Kultūra, jaunrade un iekļaujoša sabiedrība» </a:t>
            </a:r>
            <a:r>
              <a:rPr lang="en-US" sz="2600" dirty="0">
                <a:latin typeface="+mn-lt"/>
              </a:rPr>
              <a:t>New European </a:t>
            </a:r>
            <a:r>
              <a:rPr lang="en-US" sz="2600" dirty="0" err="1">
                <a:latin typeface="+mn-lt"/>
              </a:rPr>
              <a:t>Bauhau</a:t>
            </a:r>
            <a:r>
              <a:rPr lang="en-US" sz="2600" dirty="0">
                <a:latin typeface="+mn-lt"/>
              </a:rPr>
              <a:t> </a:t>
            </a:r>
            <a:r>
              <a:rPr lang="en-US" sz="2600" dirty="0" err="1">
                <a:latin typeface="+mn-lt"/>
              </a:rPr>
              <a:t>tematisk</a:t>
            </a:r>
            <a:r>
              <a:rPr lang="lv-LV" sz="2600" dirty="0" err="1">
                <a:latin typeface="+mn-lt"/>
              </a:rPr>
              <a:t>ais</a:t>
            </a:r>
            <a:r>
              <a:rPr lang="en-US" sz="2600" dirty="0">
                <a:latin typeface="+mn-lt"/>
              </a:rPr>
              <a:t> </a:t>
            </a:r>
            <a:r>
              <a:rPr lang="lv-LV" sz="2600" dirty="0">
                <a:latin typeface="+mn-lt"/>
              </a:rPr>
              <a:t>konkurss </a:t>
            </a:r>
            <a:br>
              <a:rPr lang="lv-LV" sz="3200" dirty="0">
                <a:solidFill>
                  <a:schemeClr val="bg2">
                    <a:lumMod val="50000"/>
                  </a:schemeClr>
                </a:solidFill>
              </a:rPr>
            </a:br>
            <a:r>
              <a:rPr lang="lv-LV" altLang="en-US" sz="3200" dirty="0">
                <a:ea typeface="Times New Roman" panose="02020603050405020304" pitchFamily="18" charset="0"/>
                <a:cs typeface="Times New Roman" panose="02020603050405020304" pitchFamily="18" charset="0"/>
              </a:rPr>
              <a:t> </a:t>
            </a:r>
            <a:endParaRPr lang="en-US" altLang="en-US" sz="3200" dirty="0">
              <a:ea typeface="Times New Roman" panose="02020603050405020304" pitchFamily="18" charset="0"/>
              <a:cs typeface="Times New Roman" panose="02020603050405020304" pitchFamily="18" charset="0"/>
            </a:endParaRPr>
          </a:p>
        </p:txBody>
      </p:sp>
      <p:pic>
        <p:nvPicPr>
          <p:cNvPr id="3" name="Attēls 2">
            <a:extLst>
              <a:ext uri="{FF2B5EF4-FFF2-40B4-BE49-F238E27FC236}">
                <a16:creationId xmlns:a16="http://schemas.microsoft.com/office/drawing/2014/main" id="{22B25149-A439-F55C-9E77-5811B2823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238" y="4970159"/>
            <a:ext cx="4846002" cy="1090416"/>
          </a:xfrm>
          <a:prstGeom prst="rect">
            <a:avLst/>
          </a:prstGeom>
        </p:spPr>
      </p:pic>
      <p:sp>
        <p:nvSpPr>
          <p:cNvPr id="4" name="Text Placeholder 3">
            <a:extLst>
              <a:ext uri="{FF2B5EF4-FFF2-40B4-BE49-F238E27FC236}">
                <a16:creationId xmlns:a16="http://schemas.microsoft.com/office/drawing/2014/main" id="{6D2E2D08-DA4F-54E7-C798-33517445A0BE}"/>
              </a:ext>
            </a:extLst>
          </p:cNvPr>
          <p:cNvSpPr txBox="1">
            <a:spLocks/>
          </p:cNvSpPr>
          <p:nvPr/>
        </p:nvSpPr>
        <p:spPr bwMode="auto">
          <a:xfrm rot="10800000" flipV="1">
            <a:off x="1604708" y="5865173"/>
            <a:ext cx="7729293"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lnSpcReduction="10000"/>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050" dirty="0">
                <a:latin typeface="Times New Roman" panose="02020603050405020304" pitchFamily="18" charset="0"/>
                <a:cs typeface="Times New Roman" panose="02020603050405020304" pitchFamily="18" charset="0"/>
              </a:rPr>
              <a:t>1.1.1. specifiskā atbalsta mērķa "Palielināt Latvijas zinātnisko institūciju pētniecisko un inovatīvo kapacitāti un spēju piesaistīt ārējo finansējumu, ieguldot cilvēkresursos un infrastruktūrā" 1.1.1.5. pasākuma "Atbalsts starptautiskās sadarbības projektiem pētniecībā un inovācijās" 1.kārtas, projekta Nr.1.1.1.5/17/I/001 “Atbalsts starptautiskās sadarbības projektu izstrādei un īstenošanai” ietvaros</a:t>
            </a:r>
          </a:p>
        </p:txBody>
      </p:sp>
      <p:pic>
        <p:nvPicPr>
          <p:cNvPr id="10" name="Attēls 9">
            <a:extLst>
              <a:ext uri="{FF2B5EF4-FFF2-40B4-BE49-F238E27FC236}">
                <a16:creationId xmlns:a16="http://schemas.microsoft.com/office/drawing/2014/main" id="{33515A51-4F1A-4C96-0536-0803A8AD3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5146" y="224253"/>
            <a:ext cx="759575" cy="439617"/>
          </a:xfrm>
          <a:prstGeom prst="rect">
            <a:avLst/>
          </a:prstGeom>
        </p:spPr>
      </p:pic>
      <p:pic>
        <p:nvPicPr>
          <p:cNvPr id="1026" name="Picture 2" descr="New European Bauhaus – BEDA">
            <a:extLst>
              <a:ext uri="{FF2B5EF4-FFF2-40B4-BE49-F238E27FC236}">
                <a16:creationId xmlns:a16="http://schemas.microsoft.com/office/drawing/2014/main" id="{890FD8E0-76F0-957B-DA8C-6C8F8BFDBD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3488" y="0"/>
            <a:ext cx="1759081" cy="6933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ero Image">
            <a:extLst>
              <a:ext uri="{FF2B5EF4-FFF2-40B4-BE49-F238E27FC236}">
                <a16:creationId xmlns:a16="http://schemas.microsoft.com/office/drawing/2014/main" id="{F5EE41FE-B8BC-5D03-C3A3-279DF8B4A3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9353" y="1032660"/>
            <a:ext cx="6076387" cy="393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875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10</a:t>
            </a:fld>
            <a:endParaRPr lang="en-US" altLang="lv-LV"/>
          </a:p>
        </p:txBody>
      </p:sp>
      <p:pic>
        <p:nvPicPr>
          <p:cNvPr id="5" name="Attēls 4">
            <a:extLst>
              <a:ext uri="{FF2B5EF4-FFF2-40B4-BE49-F238E27FC236}">
                <a16:creationId xmlns:a16="http://schemas.microsoft.com/office/drawing/2014/main" id="{0A42BEBA-A733-0600-0F45-18F5F04E8A72}"/>
              </a:ext>
            </a:extLst>
          </p:cNvPr>
          <p:cNvPicPr>
            <a:picLocks noChangeAspect="1"/>
          </p:cNvPicPr>
          <p:nvPr/>
        </p:nvPicPr>
        <p:blipFill>
          <a:blip r:embed="rId3"/>
          <a:stretch>
            <a:fillRect/>
          </a:stretch>
        </p:blipFill>
        <p:spPr>
          <a:xfrm>
            <a:off x="461756" y="1365181"/>
            <a:ext cx="11029950" cy="4505325"/>
          </a:xfrm>
          <a:prstGeom prst="rect">
            <a:avLst/>
          </a:prstGeom>
        </p:spPr>
      </p:pic>
      <p:pic>
        <p:nvPicPr>
          <p:cNvPr id="8" name="Attēls 7">
            <a:extLst>
              <a:ext uri="{FF2B5EF4-FFF2-40B4-BE49-F238E27FC236}">
                <a16:creationId xmlns:a16="http://schemas.microsoft.com/office/drawing/2014/main" id="{25DA89F2-A151-9A60-C6AC-BA465B412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3373" y="291987"/>
            <a:ext cx="1201705" cy="695507"/>
          </a:xfrm>
          <a:prstGeom prst="rect">
            <a:avLst/>
          </a:prstGeom>
        </p:spPr>
      </p:pic>
      <p:sp>
        <p:nvSpPr>
          <p:cNvPr id="9" name="TextBox 8">
            <a:extLst>
              <a:ext uri="{FF2B5EF4-FFF2-40B4-BE49-F238E27FC236}">
                <a16:creationId xmlns:a16="http://schemas.microsoft.com/office/drawing/2014/main" id="{B80F373C-1726-D892-0279-609D12C32CDA}"/>
              </a:ext>
            </a:extLst>
          </p:cNvPr>
          <p:cNvSpPr txBox="1"/>
          <p:nvPr/>
        </p:nvSpPr>
        <p:spPr>
          <a:xfrm>
            <a:off x="1190513" y="6194767"/>
            <a:ext cx="9810974" cy="323165"/>
          </a:xfrm>
          <a:prstGeom prst="rect">
            <a:avLst/>
          </a:prstGeom>
          <a:noFill/>
          <a:ln w="12700">
            <a:solidFill>
              <a:schemeClr val="bg1"/>
            </a:solidFill>
          </a:ln>
        </p:spPr>
        <p:txBody>
          <a:bodyPr wrap="square">
            <a:spAutoFit/>
          </a:bodyPr>
          <a:lstStyle/>
          <a:p>
            <a:r>
              <a:rPr lang="lv-LV" sz="1500" b="1" dirty="0">
                <a:latin typeface="+mj-lt"/>
              </a:rPr>
              <a:t>* </a:t>
            </a:r>
            <a:r>
              <a:rPr lang="en-US" sz="1500" b="1" dirty="0">
                <a:latin typeface="+mj-lt"/>
              </a:rPr>
              <a:t> </a:t>
            </a:r>
            <a:r>
              <a:rPr lang="lv-LV" sz="1500" b="1" dirty="0">
                <a:latin typeface="+mj-lt"/>
              </a:rPr>
              <a:t>Vairāk informācija apskatāma </a:t>
            </a:r>
            <a:r>
              <a:rPr lang="lv-LV" sz="1500" b="1" dirty="0">
                <a:latin typeface="+mj-lt"/>
                <a:hlinkClick r:id="rId5"/>
              </a:rPr>
              <a:t>šeit</a:t>
            </a:r>
            <a:r>
              <a:rPr lang="lv-LV" sz="1500" b="1" dirty="0">
                <a:latin typeface="+mj-lt"/>
              </a:rPr>
              <a:t> </a:t>
            </a:r>
            <a:endParaRPr lang="en-US" sz="1500" b="1" dirty="0">
              <a:latin typeface="+mj-lt"/>
            </a:endParaRPr>
          </a:p>
        </p:txBody>
      </p:sp>
      <p:pic>
        <p:nvPicPr>
          <p:cNvPr id="4098" name="Picture 2" descr="New European Bauhaus – BEDA">
            <a:extLst>
              <a:ext uri="{FF2B5EF4-FFF2-40B4-BE49-F238E27FC236}">
                <a16:creationId xmlns:a16="http://schemas.microsoft.com/office/drawing/2014/main" id="{1170ABE2-0F7A-EB02-CDFF-49D961AF83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7245" y="183830"/>
            <a:ext cx="1764440" cy="69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11</a:t>
            </a:fld>
            <a:endParaRPr lang="en-US" altLang="lv-LV"/>
          </a:p>
        </p:txBody>
      </p:sp>
      <p:sp>
        <p:nvSpPr>
          <p:cNvPr id="7" name="Virsraksts 1">
            <a:extLst>
              <a:ext uri="{FF2B5EF4-FFF2-40B4-BE49-F238E27FC236}">
                <a16:creationId xmlns:a16="http://schemas.microsoft.com/office/drawing/2014/main" id="{D689333F-FCD5-F1BA-FB93-BC527C46D36A}"/>
              </a:ext>
            </a:extLst>
          </p:cNvPr>
          <p:cNvSpPr>
            <a:spLocks noGrp="1"/>
          </p:cNvSpPr>
          <p:nvPr>
            <p:ph type="title"/>
          </p:nvPr>
        </p:nvSpPr>
        <p:spPr>
          <a:xfrm>
            <a:off x="1265913" y="-184860"/>
            <a:ext cx="10515600" cy="1325563"/>
          </a:xfrm>
        </p:spPr>
        <p:txBody>
          <a:bodyPr/>
          <a:lstStyle/>
          <a:p>
            <a:r>
              <a:rPr lang="lv-LV" sz="3200" b="1" dirty="0">
                <a:latin typeface="+mn-lt"/>
              </a:rPr>
              <a:t>Līdzfinansējuma iespējas</a:t>
            </a:r>
            <a:endParaRPr lang="lv-LV" dirty="0"/>
          </a:p>
        </p:txBody>
      </p:sp>
      <p:sp>
        <p:nvSpPr>
          <p:cNvPr id="3" name="TextBox 2">
            <a:extLst>
              <a:ext uri="{FF2B5EF4-FFF2-40B4-BE49-F238E27FC236}">
                <a16:creationId xmlns:a16="http://schemas.microsoft.com/office/drawing/2014/main" id="{8FD37127-F911-CEF8-1BFF-50B65E96B586}"/>
              </a:ext>
            </a:extLst>
          </p:cNvPr>
          <p:cNvSpPr txBox="1"/>
          <p:nvPr/>
        </p:nvSpPr>
        <p:spPr>
          <a:xfrm>
            <a:off x="1267523" y="749017"/>
            <a:ext cx="9656955" cy="56169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sz="1700" dirty="0">
                <a:cs typeface="Calibri"/>
              </a:rPr>
              <a:t>2015. Gada 26.maija </a:t>
            </a:r>
            <a:r>
              <a:rPr lang="en-US" sz="1700" dirty="0" err="1">
                <a:cs typeface="Calibri"/>
              </a:rPr>
              <a:t>Ministra</a:t>
            </a:r>
            <a:r>
              <a:rPr lang="en-US" sz="1700" dirty="0">
                <a:cs typeface="Calibri"/>
              </a:rPr>
              <a:t> </a:t>
            </a:r>
            <a:r>
              <a:rPr lang="en-US" sz="1700" dirty="0" err="1">
                <a:cs typeface="Calibri"/>
              </a:rPr>
              <a:t>kabineta</a:t>
            </a:r>
            <a:r>
              <a:rPr lang="en-US" sz="1700" dirty="0">
                <a:cs typeface="Calibri"/>
              </a:rPr>
              <a:t> </a:t>
            </a:r>
            <a:r>
              <a:rPr lang="en-US" sz="1700" dirty="0" err="1">
                <a:cs typeface="Calibri"/>
              </a:rPr>
              <a:t>noteikumi</a:t>
            </a:r>
            <a:r>
              <a:rPr lang="en-US" sz="1700" dirty="0">
                <a:cs typeface="Calibri"/>
              </a:rPr>
              <a:t> Nr. 259 "</a:t>
            </a:r>
            <a:r>
              <a:rPr lang="en-US" sz="1700" b="1" dirty="0" err="1">
                <a:cs typeface="Calibri"/>
              </a:rPr>
              <a:t>Atbalsta</a:t>
            </a:r>
            <a:r>
              <a:rPr lang="en-US" sz="1700" b="1" dirty="0">
                <a:cs typeface="Calibri"/>
              </a:rPr>
              <a:t> </a:t>
            </a:r>
            <a:r>
              <a:rPr lang="en-US" sz="1700" b="1" dirty="0" err="1">
                <a:cs typeface="Calibri"/>
              </a:rPr>
              <a:t>piešķiršanas</a:t>
            </a:r>
            <a:r>
              <a:rPr lang="en-US" sz="1700" b="1" dirty="0">
                <a:cs typeface="Calibri"/>
              </a:rPr>
              <a:t> </a:t>
            </a:r>
            <a:r>
              <a:rPr lang="en-US" sz="1700" b="1" dirty="0" err="1">
                <a:cs typeface="Calibri"/>
              </a:rPr>
              <a:t>kārtība</a:t>
            </a:r>
            <a:r>
              <a:rPr lang="en-US" sz="1700" b="1" dirty="0">
                <a:cs typeface="Calibri"/>
              </a:rPr>
              <a:t> </a:t>
            </a:r>
            <a:r>
              <a:rPr lang="en-US" sz="1700" b="1" dirty="0" err="1">
                <a:cs typeface="Calibri"/>
              </a:rPr>
              <a:t>dalībai</a:t>
            </a:r>
            <a:r>
              <a:rPr lang="en-US" sz="1700" b="1" dirty="0">
                <a:cs typeface="Calibri"/>
              </a:rPr>
              <a:t> </a:t>
            </a:r>
            <a:r>
              <a:rPr lang="en-US" sz="1700" b="1" dirty="0" err="1">
                <a:cs typeface="Calibri"/>
              </a:rPr>
              <a:t>starptautsikās</a:t>
            </a:r>
            <a:r>
              <a:rPr lang="en-US" sz="1700" b="1" dirty="0">
                <a:cs typeface="Calibri"/>
              </a:rPr>
              <a:t> </a:t>
            </a:r>
            <a:r>
              <a:rPr lang="en-US" sz="1700" b="1" dirty="0" err="1">
                <a:cs typeface="Calibri"/>
              </a:rPr>
              <a:t>sadarbības</a:t>
            </a:r>
            <a:r>
              <a:rPr lang="en-US" sz="1700" b="1" dirty="0">
                <a:cs typeface="Calibri"/>
              </a:rPr>
              <a:t> </a:t>
            </a:r>
            <a:r>
              <a:rPr lang="en-US" sz="1700" b="1" dirty="0" err="1">
                <a:cs typeface="Calibri"/>
              </a:rPr>
              <a:t>programmās</a:t>
            </a:r>
            <a:r>
              <a:rPr lang="en-US" sz="1700" b="1" dirty="0">
                <a:cs typeface="Calibri"/>
              </a:rPr>
              <a:t> </a:t>
            </a:r>
            <a:r>
              <a:rPr lang="en-US" sz="1700" b="1" dirty="0" err="1">
                <a:cs typeface="Calibri"/>
              </a:rPr>
              <a:t>pētniecības</a:t>
            </a:r>
            <a:r>
              <a:rPr lang="en-US" sz="1700" b="1" dirty="0">
                <a:cs typeface="Calibri"/>
              </a:rPr>
              <a:t> un </a:t>
            </a:r>
            <a:r>
              <a:rPr lang="en-US" sz="1700" b="1" dirty="0" err="1">
                <a:cs typeface="Calibri"/>
              </a:rPr>
              <a:t>tehnoloģiju</a:t>
            </a:r>
            <a:r>
              <a:rPr lang="en-US" sz="1700" b="1" dirty="0">
                <a:cs typeface="Calibri"/>
              </a:rPr>
              <a:t> </a:t>
            </a:r>
            <a:r>
              <a:rPr lang="en-US" sz="1700" b="1" dirty="0" err="1">
                <a:cs typeface="Calibri"/>
              </a:rPr>
              <a:t>jomā</a:t>
            </a:r>
            <a:r>
              <a:rPr lang="en-US" sz="1700" dirty="0">
                <a:cs typeface="Calibri"/>
              </a:rPr>
              <a:t>"</a:t>
            </a:r>
          </a:p>
          <a:p>
            <a:endParaRPr lang="en-US" sz="1700" dirty="0">
              <a:cs typeface="Calibri"/>
            </a:endParaRPr>
          </a:p>
          <a:p>
            <a:r>
              <a:rPr lang="en-US" sz="1700" b="1" dirty="0">
                <a:cs typeface="Calibri"/>
              </a:rPr>
              <a:t>3.11 </a:t>
            </a:r>
            <a:r>
              <a:rPr lang="en-US" sz="1700" b="1" dirty="0" err="1">
                <a:cs typeface="Calibri"/>
              </a:rPr>
              <a:t>valsts</a:t>
            </a:r>
            <a:r>
              <a:rPr lang="en-US" sz="1700" b="1" dirty="0">
                <a:cs typeface="Calibri"/>
              </a:rPr>
              <a:t> </a:t>
            </a:r>
            <a:r>
              <a:rPr lang="en-US" sz="1700" b="1" dirty="0" err="1">
                <a:cs typeface="Calibri"/>
              </a:rPr>
              <a:t>atbalsts</a:t>
            </a:r>
            <a:r>
              <a:rPr lang="en-US" sz="1700" b="1" dirty="0">
                <a:cs typeface="Calibri"/>
              </a:rPr>
              <a:t>- </a:t>
            </a:r>
            <a:r>
              <a:rPr lang="en-US" sz="1700" dirty="0" err="1">
                <a:cs typeface="Calibri"/>
              </a:rPr>
              <a:t>atbalsts</a:t>
            </a:r>
            <a:r>
              <a:rPr lang="en-US" sz="1700" dirty="0">
                <a:cs typeface="Calibri"/>
              </a:rPr>
              <a:t> </a:t>
            </a:r>
            <a:r>
              <a:rPr lang="en-US" sz="1700" dirty="0" err="1">
                <a:cs typeface="Calibri"/>
              </a:rPr>
              <a:t>ar</a:t>
            </a:r>
            <a:r>
              <a:rPr lang="en-US" sz="1700" dirty="0">
                <a:cs typeface="Calibri"/>
              </a:rPr>
              <a:t> </a:t>
            </a:r>
            <a:r>
              <a:rPr lang="en-US" sz="1700" dirty="0" err="1">
                <a:cs typeface="Calibri"/>
              </a:rPr>
              <a:t>saimniecisko</a:t>
            </a:r>
            <a:r>
              <a:rPr lang="en-US" sz="1700" dirty="0">
                <a:cs typeface="Calibri"/>
              </a:rPr>
              <a:t> </a:t>
            </a:r>
            <a:r>
              <a:rPr lang="en-US" sz="1700" dirty="0" err="1">
                <a:cs typeface="Calibri"/>
              </a:rPr>
              <a:t>darbību</a:t>
            </a:r>
            <a:r>
              <a:rPr lang="en-US" sz="1700" dirty="0">
                <a:cs typeface="Calibri"/>
              </a:rPr>
              <a:t> </a:t>
            </a:r>
            <a:r>
              <a:rPr lang="en-US" sz="1700" dirty="0" err="1">
                <a:cs typeface="Calibri"/>
              </a:rPr>
              <a:t>saistītam</a:t>
            </a:r>
            <a:r>
              <a:rPr lang="en-US" sz="1700" dirty="0">
                <a:cs typeface="Calibri"/>
              </a:rPr>
              <a:t> </a:t>
            </a:r>
            <a:r>
              <a:rPr lang="en-US" sz="1700" dirty="0" err="1">
                <a:cs typeface="Calibri"/>
              </a:rPr>
              <a:t>projektam</a:t>
            </a:r>
            <a:r>
              <a:rPr lang="en-US" sz="1700" dirty="0">
                <a:cs typeface="Calibri"/>
              </a:rPr>
              <a:t>, kas </a:t>
            </a:r>
            <a:r>
              <a:rPr lang="en-US" sz="1700" dirty="0" err="1">
                <a:cs typeface="Calibri"/>
              </a:rPr>
              <a:t>atbilst</a:t>
            </a:r>
            <a:r>
              <a:rPr lang="en-US" sz="1700" dirty="0">
                <a:cs typeface="Calibri"/>
              </a:rPr>
              <a:t> </a:t>
            </a:r>
            <a:r>
              <a:rPr lang="en-US" sz="1700" dirty="0" err="1">
                <a:cs typeface="Calibri"/>
              </a:rPr>
              <a:t>Līguma</a:t>
            </a:r>
            <a:r>
              <a:rPr lang="en-US" sz="1700" dirty="0">
                <a:cs typeface="Calibri"/>
              </a:rPr>
              <a:t> par </a:t>
            </a:r>
            <a:r>
              <a:rPr lang="en-US" sz="1700" dirty="0" err="1">
                <a:cs typeface="Calibri"/>
              </a:rPr>
              <a:t>Eiropas</a:t>
            </a:r>
            <a:r>
              <a:rPr lang="en-US" sz="1700" dirty="0">
                <a:cs typeface="Calibri"/>
              </a:rPr>
              <a:t> </a:t>
            </a:r>
            <a:r>
              <a:rPr lang="en-US" sz="1700" dirty="0" err="1">
                <a:cs typeface="Calibri"/>
              </a:rPr>
              <a:t>Savienības</a:t>
            </a:r>
            <a:r>
              <a:rPr lang="en-US" sz="1700" dirty="0">
                <a:cs typeface="Calibri"/>
              </a:rPr>
              <a:t> </a:t>
            </a:r>
            <a:r>
              <a:rPr lang="en-US" sz="1700" dirty="0" err="1">
                <a:cs typeface="Calibri"/>
              </a:rPr>
              <a:t>darbību</a:t>
            </a:r>
            <a:r>
              <a:rPr lang="en-US" sz="1700" dirty="0">
                <a:cs typeface="Calibri"/>
              </a:rPr>
              <a:t> 107. Panta 1. </a:t>
            </a:r>
            <a:r>
              <a:rPr lang="en-US" sz="1700" dirty="0" err="1">
                <a:cs typeface="Calibri"/>
              </a:rPr>
              <a:t>punktā</a:t>
            </a:r>
            <a:r>
              <a:rPr lang="en-US" sz="1700" dirty="0">
                <a:cs typeface="Calibri"/>
              </a:rPr>
              <a:t> </a:t>
            </a:r>
            <a:r>
              <a:rPr lang="en-US" sz="1700" dirty="0" err="1">
                <a:cs typeface="Calibri"/>
              </a:rPr>
              <a:t>noteiktajam</a:t>
            </a:r>
            <a:r>
              <a:rPr lang="en-US" sz="1700" dirty="0">
                <a:cs typeface="Calibri"/>
              </a:rPr>
              <a:t>:</a:t>
            </a:r>
            <a:endParaRPr lang="en-US" sz="1700" b="1" dirty="0">
              <a:cs typeface="Calibri"/>
            </a:endParaRPr>
          </a:p>
          <a:p>
            <a:pPr lvl="1"/>
            <a:endParaRPr lang="en-US" sz="1700" b="1" dirty="0">
              <a:cs typeface="Calibri"/>
            </a:endParaRPr>
          </a:p>
          <a:p>
            <a:pPr marL="742950" lvl="1" indent="-285750">
              <a:buFont typeface="Arial"/>
              <a:buChar char="•"/>
            </a:pPr>
            <a:r>
              <a:rPr lang="en-US" sz="1700" b="1" dirty="0">
                <a:cs typeface="Calibri"/>
              </a:rPr>
              <a:t>3.5 </a:t>
            </a:r>
            <a:r>
              <a:rPr lang="en-US" sz="1700" b="1" dirty="0" err="1">
                <a:cs typeface="Calibri"/>
              </a:rPr>
              <a:t>ar</a:t>
            </a:r>
            <a:r>
              <a:rPr lang="en-US" sz="1700" b="1" dirty="0">
                <a:cs typeface="Calibri"/>
              </a:rPr>
              <a:t> </a:t>
            </a:r>
            <a:r>
              <a:rPr lang="en-US" sz="1700" b="1" dirty="0" err="1">
                <a:cs typeface="Calibri"/>
              </a:rPr>
              <a:t>saimniecisku</a:t>
            </a:r>
            <a:r>
              <a:rPr lang="en-US" sz="1700" b="1" dirty="0">
                <a:cs typeface="Calibri"/>
              </a:rPr>
              <a:t> </a:t>
            </a:r>
            <a:r>
              <a:rPr lang="en-US" sz="1700" b="1" dirty="0" err="1">
                <a:cs typeface="Calibri"/>
              </a:rPr>
              <a:t>darbību</a:t>
            </a:r>
            <a:r>
              <a:rPr lang="en-US" sz="1700" b="1" dirty="0">
                <a:cs typeface="Calibri"/>
              </a:rPr>
              <a:t> </a:t>
            </a:r>
            <a:r>
              <a:rPr lang="en-US" sz="1700" b="1" dirty="0" err="1">
                <a:cs typeface="Calibri"/>
              </a:rPr>
              <a:t>saistīts</a:t>
            </a:r>
            <a:r>
              <a:rPr lang="en-US" sz="1700" b="1" dirty="0">
                <a:cs typeface="Calibri"/>
              </a:rPr>
              <a:t> </a:t>
            </a:r>
            <a:r>
              <a:rPr lang="en-US" sz="1700" b="1" dirty="0" err="1">
                <a:cs typeface="Calibri"/>
              </a:rPr>
              <a:t>projekts</a:t>
            </a:r>
            <a:r>
              <a:rPr lang="en-US" sz="1700" b="1" dirty="0">
                <a:cs typeface="Calibri"/>
              </a:rPr>
              <a:t>- </a:t>
            </a:r>
            <a:r>
              <a:rPr lang="en-US" sz="1700" dirty="0" err="1">
                <a:cs typeface="Calibri"/>
              </a:rPr>
              <a:t>projekts</a:t>
            </a:r>
            <a:r>
              <a:rPr lang="en-US" sz="1700" dirty="0">
                <a:cs typeface="Calibri"/>
              </a:rPr>
              <a:t>, kas </a:t>
            </a:r>
            <a:r>
              <a:rPr lang="en-US" sz="1700" dirty="0" err="1">
                <a:cs typeface="Calibri"/>
              </a:rPr>
              <a:t>atbilst</a:t>
            </a:r>
            <a:r>
              <a:rPr lang="en-US" sz="1700" dirty="0">
                <a:cs typeface="Calibri"/>
              </a:rPr>
              <a:t> </a:t>
            </a:r>
            <a:r>
              <a:rPr lang="en-US" sz="1700" dirty="0" err="1">
                <a:cs typeface="Calibri"/>
              </a:rPr>
              <a:t>vienam</a:t>
            </a:r>
            <a:r>
              <a:rPr lang="en-US" sz="1700" dirty="0">
                <a:cs typeface="Calibri"/>
              </a:rPr>
              <a:t> </a:t>
            </a:r>
            <a:r>
              <a:rPr lang="en-US" sz="1700" dirty="0" err="1">
                <a:cs typeface="Calibri"/>
              </a:rPr>
              <a:t>vai</a:t>
            </a:r>
            <a:r>
              <a:rPr lang="en-US" sz="1700" dirty="0">
                <a:cs typeface="Calibri"/>
              </a:rPr>
              <a:t> </a:t>
            </a:r>
            <a:r>
              <a:rPr lang="en-US" sz="1700" dirty="0" err="1">
                <a:cs typeface="Calibri"/>
              </a:rPr>
              <a:t>vairākiem</a:t>
            </a:r>
            <a:r>
              <a:rPr lang="en-US" sz="1700" dirty="0">
                <a:cs typeface="Calibri"/>
              </a:rPr>
              <a:t> </a:t>
            </a:r>
            <a:r>
              <a:rPr lang="en-US" sz="1700" dirty="0" err="1">
                <a:cs typeface="Calibri"/>
              </a:rPr>
              <a:t>šādiem</a:t>
            </a:r>
            <a:r>
              <a:rPr lang="en-US" sz="1700" dirty="0">
                <a:cs typeface="Calibri"/>
              </a:rPr>
              <a:t> </a:t>
            </a:r>
            <a:r>
              <a:rPr lang="en-US" sz="1700" dirty="0" err="1">
                <a:cs typeface="Calibri"/>
              </a:rPr>
              <a:t>kritērijiem</a:t>
            </a:r>
            <a:r>
              <a:rPr lang="en-US" sz="1700" dirty="0">
                <a:cs typeface="Calibri"/>
              </a:rPr>
              <a:t> :</a:t>
            </a:r>
            <a:endParaRPr lang="en-US">
              <a:cs typeface="Calibri" panose="020F0502020204030204"/>
            </a:endParaRPr>
          </a:p>
          <a:p>
            <a:pPr lvl="2"/>
            <a:r>
              <a:rPr lang="en-US" sz="1700" dirty="0">
                <a:cs typeface="Calibri"/>
              </a:rPr>
              <a:t>3.5.1 </a:t>
            </a:r>
            <a:r>
              <a:rPr lang="en-US" sz="1700" dirty="0" err="1">
                <a:cs typeface="Calibri"/>
              </a:rPr>
              <a:t>projektu</a:t>
            </a:r>
            <a:r>
              <a:rPr lang="en-US" sz="1700" dirty="0">
                <a:cs typeface="Calibri"/>
              </a:rPr>
              <a:t> </a:t>
            </a:r>
            <a:r>
              <a:rPr lang="en-US" sz="1700" dirty="0" err="1">
                <a:cs typeface="Calibri"/>
              </a:rPr>
              <a:t>īsteno</a:t>
            </a:r>
            <a:r>
              <a:rPr lang="en-US" sz="1700" dirty="0">
                <a:cs typeface="Calibri"/>
              </a:rPr>
              <a:t> </a:t>
            </a:r>
            <a:r>
              <a:rPr lang="en-US" sz="1700" dirty="0" err="1">
                <a:cs typeface="Calibri"/>
              </a:rPr>
              <a:t>zinātniskā</a:t>
            </a:r>
            <a:r>
              <a:rPr lang="en-US" sz="1700" dirty="0">
                <a:cs typeface="Calibri"/>
              </a:rPr>
              <a:t> </a:t>
            </a:r>
            <a:r>
              <a:rPr lang="en-US" sz="1700" dirty="0" err="1">
                <a:cs typeface="Calibri"/>
              </a:rPr>
              <a:t>institūcija</a:t>
            </a:r>
            <a:r>
              <a:rPr lang="en-US" sz="1700" dirty="0">
                <a:cs typeface="Calibri"/>
              </a:rPr>
              <a:t>, kas </a:t>
            </a:r>
            <a:r>
              <a:rPr lang="en-US" sz="1700" dirty="0" err="1">
                <a:cs typeface="Calibri"/>
              </a:rPr>
              <a:t>neatbilst</a:t>
            </a:r>
            <a:r>
              <a:rPr lang="en-US" sz="1700" dirty="0">
                <a:cs typeface="Calibri"/>
              </a:rPr>
              <a:t> </a:t>
            </a:r>
            <a:r>
              <a:rPr lang="en-US" sz="1700" dirty="0" err="1">
                <a:cs typeface="Calibri"/>
              </a:rPr>
              <a:t>pētnieciskās</a:t>
            </a:r>
            <a:r>
              <a:rPr lang="en-US" sz="1700" dirty="0">
                <a:cs typeface="Calibri"/>
              </a:rPr>
              <a:t> </a:t>
            </a:r>
            <a:r>
              <a:rPr lang="en-US" sz="1700" dirty="0" err="1">
                <a:cs typeface="Calibri"/>
              </a:rPr>
              <a:t>organizācijas</a:t>
            </a:r>
            <a:r>
              <a:rPr lang="en-US" sz="1700" dirty="0">
                <a:cs typeface="Calibri"/>
              </a:rPr>
              <a:t> </a:t>
            </a:r>
            <a:r>
              <a:rPr lang="en-US" sz="1700" dirty="0" err="1">
                <a:cs typeface="Calibri"/>
              </a:rPr>
              <a:t>definīcijai</a:t>
            </a:r>
            <a:r>
              <a:rPr lang="en-US" sz="1700" dirty="0">
                <a:cs typeface="Calibri"/>
              </a:rPr>
              <a:t>; </a:t>
            </a:r>
          </a:p>
          <a:p>
            <a:pPr lvl="2"/>
            <a:r>
              <a:rPr lang="en-US" sz="1700" dirty="0">
                <a:cs typeface="Calibri"/>
              </a:rPr>
              <a:t>3.5.2 </a:t>
            </a:r>
            <a:r>
              <a:rPr lang="en-US" sz="1700" dirty="0" err="1">
                <a:cs typeface="Calibri"/>
              </a:rPr>
              <a:t>projekta</a:t>
            </a:r>
            <a:r>
              <a:rPr lang="en-US" sz="1700" dirty="0">
                <a:cs typeface="Calibri"/>
              </a:rPr>
              <a:t> </a:t>
            </a:r>
            <a:r>
              <a:rPr lang="en-US" sz="1700" dirty="0" err="1">
                <a:cs typeface="Calibri"/>
              </a:rPr>
              <a:t>ietvaros</a:t>
            </a:r>
            <a:r>
              <a:rPr lang="en-US" sz="1700" dirty="0">
                <a:cs typeface="Calibri"/>
              </a:rPr>
              <a:t> </a:t>
            </a:r>
            <a:r>
              <a:rPr lang="en-US" sz="1700" dirty="0" err="1">
                <a:cs typeface="Calibri"/>
              </a:rPr>
              <a:t>īsteno</a:t>
            </a:r>
            <a:r>
              <a:rPr lang="en-US" sz="1700" dirty="0">
                <a:cs typeface="Calibri"/>
              </a:rPr>
              <a:t> </a:t>
            </a:r>
            <a:r>
              <a:rPr lang="en-US" sz="1700" dirty="0" err="1">
                <a:cs typeface="Calibri"/>
              </a:rPr>
              <a:t>darbības</a:t>
            </a:r>
            <a:r>
              <a:rPr lang="en-US" sz="1700" dirty="0">
                <a:cs typeface="Calibri"/>
              </a:rPr>
              <a:t>, </a:t>
            </a:r>
            <a:r>
              <a:rPr lang="en-US" sz="1700" dirty="0" err="1">
                <a:cs typeface="Calibri"/>
              </a:rPr>
              <a:t>kurām</a:t>
            </a:r>
            <a:r>
              <a:rPr lang="en-US" sz="1700" dirty="0">
                <a:cs typeface="Calibri"/>
              </a:rPr>
              <a:t> </a:t>
            </a:r>
            <a:r>
              <a:rPr lang="en-US" sz="1700" dirty="0" err="1">
                <a:cs typeface="Calibri"/>
              </a:rPr>
              <a:t>ir</a:t>
            </a:r>
            <a:r>
              <a:rPr lang="en-US" sz="1700" dirty="0">
                <a:cs typeface="Calibri"/>
              </a:rPr>
              <a:t> </a:t>
            </a:r>
            <a:r>
              <a:rPr lang="en-US" sz="1700" dirty="0" err="1">
                <a:cs typeface="Calibri"/>
              </a:rPr>
              <a:t>saimniecisks</a:t>
            </a:r>
            <a:r>
              <a:rPr lang="en-US" sz="1700" dirty="0">
                <a:cs typeface="Calibri"/>
              </a:rPr>
              <a:t> </a:t>
            </a:r>
            <a:r>
              <a:rPr lang="en-US" sz="1700" dirty="0" err="1">
                <a:cs typeface="Calibri"/>
              </a:rPr>
              <a:t>raksturs</a:t>
            </a:r>
            <a:endParaRPr lang="en-US" sz="1700" dirty="0">
              <a:cs typeface="Calibri"/>
            </a:endParaRPr>
          </a:p>
          <a:p>
            <a:pPr lvl="2"/>
            <a:endParaRPr lang="en-US" sz="1700" dirty="0">
              <a:cs typeface="Calibri"/>
            </a:endParaRPr>
          </a:p>
          <a:p>
            <a:r>
              <a:rPr lang="en-US" sz="1700" dirty="0" err="1">
                <a:ea typeface="+mn-lt"/>
                <a:cs typeface="+mn-lt"/>
              </a:rPr>
              <a:t>Atbalsta</a:t>
            </a:r>
            <a:r>
              <a:rPr lang="en-US" sz="1700" dirty="0">
                <a:ea typeface="+mn-lt"/>
                <a:cs typeface="+mn-lt"/>
              </a:rPr>
              <a:t> </a:t>
            </a:r>
            <a:r>
              <a:rPr lang="en-US" sz="1700" dirty="0" err="1">
                <a:ea typeface="+mn-lt"/>
                <a:cs typeface="+mn-lt"/>
              </a:rPr>
              <a:t>maksimālā</a:t>
            </a:r>
            <a:r>
              <a:rPr lang="en-US" sz="1700" dirty="0">
                <a:ea typeface="+mn-lt"/>
                <a:cs typeface="+mn-lt"/>
              </a:rPr>
              <a:t> </a:t>
            </a:r>
            <a:r>
              <a:rPr lang="en-US" sz="1700" dirty="0" err="1">
                <a:ea typeface="+mn-lt"/>
                <a:cs typeface="+mn-lt"/>
              </a:rPr>
              <a:t>intensitāte</a:t>
            </a:r>
            <a:r>
              <a:rPr lang="en-US" sz="1700" dirty="0">
                <a:ea typeface="+mn-lt"/>
                <a:cs typeface="+mn-lt"/>
              </a:rPr>
              <a:t> </a:t>
            </a:r>
            <a:r>
              <a:rPr lang="en-US" sz="1700" b="1" dirty="0">
                <a:ea typeface="+mn-lt"/>
                <a:cs typeface="+mn-lt"/>
              </a:rPr>
              <a:t>80%</a:t>
            </a:r>
            <a:r>
              <a:rPr lang="en-US" sz="1700" dirty="0">
                <a:ea typeface="+mn-lt"/>
                <a:cs typeface="+mn-lt"/>
              </a:rPr>
              <a:t> , </a:t>
            </a:r>
            <a:r>
              <a:rPr lang="en-US" sz="1700" dirty="0" err="1">
                <a:ea typeface="+mn-lt"/>
                <a:cs typeface="+mn-lt"/>
              </a:rPr>
              <a:t>katram</a:t>
            </a:r>
            <a:r>
              <a:rPr lang="en-US" sz="1700" dirty="0">
                <a:ea typeface="+mn-lt"/>
                <a:cs typeface="+mn-lt"/>
              </a:rPr>
              <a:t> </a:t>
            </a:r>
            <a:r>
              <a:rPr lang="en-US" sz="1700" dirty="0" err="1">
                <a:ea typeface="+mn-lt"/>
                <a:cs typeface="+mn-lt"/>
              </a:rPr>
              <a:t>saņēmējam</a:t>
            </a:r>
            <a:r>
              <a:rPr lang="en-US" sz="1700" dirty="0">
                <a:ea typeface="+mn-lt"/>
                <a:cs typeface="+mn-lt"/>
              </a:rPr>
              <a:t> </a:t>
            </a:r>
            <a:r>
              <a:rPr lang="en-US" sz="1700" dirty="0" err="1">
                <a:ea typeface="+mn-lt"/>
                <a:cs typeface="+mn-lt"/>
              </a:rPr>
              <a:t>nepārsniedz</a:t>
            </a:r>
            <a:r>
              <a:rPr lang="en-US" sz="1700" dirty="0">
                <a:ea typeface="+mn-lt"/>
                <a:cs typeface="+mn-lt"/>
              </a:rPr>
              <a:t>:</a:t>
            </a:r>
            <a:endParaRPr lang="en-US" dirty="0"/>
          </a:p>
          <a:p>
            <a:r>
              <a:rPr lang="en-US" sz="1700" dirty="0">
                <a:cs typeface="Calibri"/>
              </a:rPr>
              <a:t>a) </a:t>
            </a:r>
            <a:r>
              <a:rPr lang="en-US" sz="1700" b="1" dirty="0">
                <a:cs typeface="Calibri"/>
              </a:rPr>
              <a:t>50%</a:t>
            </a:r>
            <a:r>
              <a:rPr lang="en-US" sz="1700" dirty="0">
                <a:cs typeface="Calibri"/>
              </a:rPr>
              <a:t> </a:t>
            </a:r>
            <a:r>
              <a:rPr lang="en-US" sz="1700" dirty="0" err="1">
                <a:cs typeface="Calibri"/>
              </a:rPr>
              <a:t>rūpniecisko</a:t>
            </a:r>
            <a:r>
              <a:rPr lang="en-US" sz="1700" dirty="0">
                <a:cs typeface="Calibri"/>
              </a:rPr>
              <a:t> </a:t>
            </a:r>
            <a:r>
              <a:rPr lang="en-US" sz="1700" dirty="0" err="1">
                <a:cs typeface="Calibri"/>
              </a:rPr>
              <a:t>pētījumu</a:t>
            </a:r>
            <a:r>
              <a:rPr lang="en-US" sz="1700" dirty="0">
                <a:cs typeface="Calibri"/>
              </a:rPr>
              <a:t> </a:t>
            </a:r>
            <a:r>
              <a:rPr lang="en-US" sz="1700" dirty="0" err="1">
                <a:cs typeface="Calibri"/>
              </a:rPr>
              <a:t>gadījumā</a:t>
            </a:r>
            <a:r>
              <a:rPr lang="en-US" sz="1700" dirty="0">
                <a:cs typeface="Calibri"/>
              </a:rPr>
              <a:t> </a:t>
            </a:r>
          </a:p>
          <a:p>
            <a:r>
              <a:rPr lang="en-US" sz="1700" dirty="0">
                <a:cs typeface="Calibri"/>
              </a:rPr>
              <a:t>b) </a:t>
            </a:r>
            <a:r>
              <a:rPr lang="en-US" sz="1700" b="1" dirty="0">
                <a:cs typeface="Calibri"/>
              </a:rPr>
              <a:t>25%</a:t>
            </a:r>
            <a:r>
              <a:rPr lang="en-US" sz="1700" dirty="0">
                <a:cs typeface="Calibri"/>
              </a:rPr>
              <a:t> </a:t>
            </a:r>
            <a:r>
              <a:rPr lang="en-US" sz="1700" dirty="0" err="1">
                <a:cs typeface="Calibri"/>
              </a:rPr>
              <a:t>ekspermentālās</a:t>
            </a:r>
            <a:r>
              <a:rPr lang="en-US" sz="1700" dirty="0">
                <a:cs typeface="Calibri"/>
              </a:rPr>
              <a:t> </a:t>
            </a:r>
            <a:r>
              <a:rPr lang="en-US" sz="1700" dirty="0" err="1">
                <a:cs typeface="Calibri"/>
              </a:rPr>
              <a:t>izstrādes</a:t>
            </a:r>
            <a:r>
              <a:rPr lang="en-US" sz="1700" dirty="0">
                <a:cs typeface="Calibri"/>
              </a:rPr>
              <a:t> </a:t>
            </a:r>
            <a:r>
              <a:rPr lang="en-US" sz="1700" dirty="0" err="1">
                <a:cs typeface="Calibri"/>
              </a:rPr>
              <a:t>gadījumā</a:t>
            </a:r>
            <a:r>
              <a:rPr lang="en-US" sz="1700" dirty="0">
                <a:cs typeface="Calibri"/>
              </a:rPr>
              <a:t> </a:t>
            </a:r>
          </a:p>
          <a:p>
            <a:r>
              <a:rPr lang="en-US" sz="1700" dirty="0">
                <a:cs typeface="Calibri"/>
              </a:rPr>
              <a:t>c) </a:t>
            </a:r>
            <a:r>
              <a:rPr lang="en-US" sz="1700" b="1" dirty="0">
                <a:cs typeface="Calibri"/>
              </a:rPr>
              <a:t>50%</a:t>
            </a:r>
            <a:r>
              <a:rPr lang="en-US" sz="1700" dirty="0">
                <a:cs typeface="Calibri"/>
              </a:rPr>
              <a:t> </a:t>
            </a:r>
            <a:r>
              <a:rPr lang="en-US" sz="1700" dirty="0" err="1">
                <a:cs typeface="Calibri"/>
              </a:rPr>
              <a:t>tehniski</a:t>
            </a:r>
            <a:r>
              <a:rPr lang="en-US" sz="1700" dirty="0">
                <a:cs typeface="Calibri"/>
              </a:rPr>
              <a:t> </a:t>
            </a:r>
            <a:r>
              <a:rPr lang="en-US" sz="1700" dirty="0" err="1">
                <a:cs typeface="Calibri"/>
              </a:rPr>
              <a:t>ekonomiskās</a:t>
            </a:r>
            <a:r>
              <a:rPr lang="en-US" sz="1700" dirty="0">
                <a:cs typeface="Calibri"/>
              </a:rPr>
              <a:t> </a:t>
            </a:r>
            <a:r>
              <a:rPr lang="en-US" sz="1700" dirty="0" err="1">
                <a:cs typeface="Calibri"/>
              </a:rPr>
              <a:t>priekšizpētes</a:t>
            </a:r>
            <a:r>
              <a:rPr lang="en-US" sz="1700" dirty="0">
                <a:cs typeface="Calibri"/>
              </a:rPr>
              <a:t> </a:t>
            </a:r>
            <a:r>
              <a:rPr lang="en-US" sz="1700" dirty="0" err="1">
                <a:cs typeface="Calibri"/>
              </a:rPr>
              <a:t>gadījumā</a:t>
            </a:r>
            <a:r>
              <a:rPr lang="en-US" sz="1700" dirty="0">
                <a:cs typeface="Calibri"/>
              </a:rPr>
              <a:t> </a:t>
            </a:r>
          </a:p>
          <a:p>
            <a:endParaRPr lang="en-US" sz="1700" dirty="0">
              <a:cs typeface="Calibri"/>
            </a:endParaRPr>
          </a:p>
          <a:p>
            <a:r>
              <a:rPr lang="en-US" sz="1700" dirty="0">
                <a:cs typeface="Calibri"/>
              </a:rPr>
              <a:t>+ 10% </a:t>
            </a:r>
            <a:r>
              <a:rPr lang="en-US" sz="1700" dirty="0" err="1">
                <a:cs typeface="Calibri"/>
              </a:rPr>
              <a:t>vidējiem</a:t>
            </a:r>
            <a:r>
              <a:rPr lang="en-US" sz="1700" dirty="0">
                <a:cs typeface="Calibri"/>
              </a:rPr>
              <a:t> </a:t>
            </a:r>
            <a:r>
              <a:rPr lang="en-US" sz="1700" dirty="0" err="1">
                <a:cs typeface="Calibri"/>
              </a:rPr>
              <a:t>uzņēmumiem</a:t>
            </a:r>
            <a:endParaRPr lang="en-US" sz="1700" dirty="0">
              <a:cs typeface="Calibri"/>
            </a:endParaRPr>
          </a:p>
          <a:p>
            <a:r>
              <a:rPr lang="en-US" sz="1700" dirty="0">
                <a:cs typeface="Calibri"/>
              </a:rPr>
              <a:t>+ 20% </a:t>
            </a:r>
            <a:r>
              <a:rPr lang="en-US" sz="1700" dirty="0" err="1">
                <a:cs typeface="Calibri"/>
              </a:rPr>
              <a:t>maziem</a:t>
            </a:r>
            <a:r>
              <a:rPr lang="en-US" sz="1700" dirty="0">
                <a:cs typeface="Calibri"/>
              </a:rPr>
              <a:t> </a:t>
            </a:r>
            <a:r>
              <a:rPr lang="en-US" sz="1700" dirty="0" err="1">
                <a:cs typeface="Calibri"/>
              </a:rPr>
              <a:t>uzņēmumiem</a:t>
            </a:r>
            <a:endParaRPr lang="en-US" sz="1700" dirty="0">
              <a:cs typeface="Calibri"/>
            </a:endParaRPr>
          </a:p>
          <a:p>
            <a:r>
              <a:rPr lang="en-US" sz="1700" dirty="0">
                <a:cs typeface="Calibri"/>
              </a:rPr>
              <a:t>+ 15% ja </a:t>
            </a:r>
            <a:r>
              <a:rPr lang="en-US" sz="1700" dirty="0" err="1">
                <a:cs typeface="Calibri"/>
              </a:rPr>
              <a:t>projekts</a:t>
            </a:r>
            <a:r>
              <a:rPr lang="en-US" sz="1700" dirty="0">
                <a:cs typeface="Calibri"/>
              </a:rPr>
              <a:t> </a:t>
            </a:r>
            <a:r>
              <a:rPr lang="en-US" sz="1700" dirty="0" err="1">
                <a:cs typeface="Calibri"/>
              </a:rPr>
              <a:t>paredz</a:t>
            </a:r>
            <a:r>
              <a:rPr lang="en-US" sz="1700" dirty="0">
                <a:cs typeface="Calibri"/>
              </a:rPr>
              <a:t> </a:t>
            </a:r>
            <a:r>
              <a:rPr lang="en-US" sz="1700" dirty="0" err="1">
                <a:cs typeface="Calibri"/>
              </a:rPr>
              <a:t>efektīvu</a:t>
            </a:r>
            <a:r>
              <a:rPr lang="en-US" sz="1700" dirty="0">
                <a:cs typeface="Calibri"/>
              </a:rPr>
              <a:t> </a:t>
            </a:r>
            <a:r>
              <a:rPr lang="en-US" sz="1700" dirty="0" err="1">
                <a:cs typeface="Calibri"/>
              </a:rPr>
              <a:t>sadarbību</a:t>
            </a:r>
            <a:r>
              <a:rPr lang="en-US" sz="1700" dirty="0">
                <a:cs typeface="Calibri"/>
              </a:rPr>
              <a:t> un/ </a:t>
            </a:r>
            <a:r>
              <a:rPr lang="en-US" sz="1700" dirty="0" err="1">
                <a:cs typeface="Calibri"/>
              </a:rPr>
              <a:t>vai</a:t>
            </a:r>
            <a:r>
              <a:rPr lang="en-US" sz="1700" dirty="0">
                <a:cs typeface="Calibri"/>
              </a:rPr>
              <a:t> </a:t>
            </a:r>
            <a:r>
              <a:rPr lang="en-US" sz="1700" dirty="0" err="1">
                <a:cs typeface="Calibri"/>
              </a:rPr>
              <a:t>rezultāti</a:t>
            </a:r>
            <a:r>
              <a:rPr lang="en-US" sz="1700" dirty="0">
                <a:cs typeface="Calibri"/>
              </a:rPr>
              <a:t> </a:t>
            </a:r>
            <a:r>
              <a:rPr lang="en-US" sz="1700" dirty="0" err="1">
                <a:cs typeface="Calibri"/>
              </a:rPr>
              <a:t>tiek</a:t>
            </a:r>
            <a:r>
              <a:rPr lang="en-US" sz="1700" dirty="0">
                <a:cs typeface="Calibri"/>
              </a:rPr>
              <a:t> </a:t>
            </a:r>
            <a:r>
              <a:rPr lang="en-US" sz="1700" dirty="0" err="1">
                <a:cs typeface="Calibri"/>
              </a:rPr>
              <a:t>izplatīti</a:t>
            </a:r>
            <a:r>
              <a:rPr lang="en-US" sz="1700" dirty="0">
                <a:cs typeface="Calibri"/>
              </a:rPr>
              <a:t> </a:t>
            </a:r>
            <a:r>
              <a:rPr lang="en-US" sz="1700" dirty="0" err="1">
                <a:cs typeface="Calibri"/>
              </a:rPr>
              <a:t>konferencēs</a:t>
            </a:r>
            <a:r>
              <a:rPr lang="en-US" sz="1700" dirty="0">
                <a:cs typeface="Calibri"/>
              </a:rPr>
              <a:t> un </a:t>
            </a:r>
            <a:r>
              <a:rPr lang="en-US" sz="1700" dirty="0" err="1">
                <a:cs typeface="Calibri"/>
              </a:rPr>
              <a:t>publikācijās</a:t>
            </a:r>
            <a:endParaRPr lang="en-US" sz="1700" dirty="0">
              <a:cs typeface="Calibri"/>
            </a:endParaRPr>
          </a:p>
          <a:p>
            <a:endParaRPr lang="en-US" dirty="0">
              <a:cs typeface="Calibri"/>
            </a:endParaRPr>
          </a:p>
        </p:txBody>
      </p:sp>
      <p:pic>
        <p:nvPicPr>
          <p:cNvPr id="5" name="Attēls 18" descr="A picture containing text, sign&#10;&#10;Description automatically generated">
            <a:extLst>
              <a:ext uri="{FF2B5EF4-FFF2-40B4-BE49-F238E27FC236}">
                <a16:creationId xmlns:a16="http://schemas.microsoft.com/office/drawing/2014/main" id="{A18355EC-01A1-DFF5-1320-A32FB2D4C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063" y="212036"/>
            <a:ext cx="1201705" cy="695507"/>
          </a:xfrm>
          <a:prstGeom prst="rect">
            <a:avLst/>
          </a:prstGeom>
        </p:spPr>
      </p:pic>
      <p:pic>
        <p:nvPicPr>
          <p:cNvPr id="6146" name="Picture 2" descr="New European Bauhaus – BEDA">
            <a:extLst>
              <a:ext uri="{FF2B5EF4-FFF2-40B4-BE49-F238E27FC236}">
                <a16:creationId xmlns:a16="http://schemas.microsoft.com/office/drawing/2014/main" id="{9BE42A56-91DA-D918-35AB-281AD97EC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5040" y="136525"/>
            <a:ext cx="1525560" cy="60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51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rsraksts 6">
            <a:extLst>
              <a:ext uri="{FF2B5EF4-FFF2-40B4-BE49-F238E27FC236}">
                <a16:creationId xmlns:a16="http://schemas.microsoft.com/office/drawing/2014/main" id="{F6FBA507-C5BB-4725-9F3D-4DBFCF1695CB}"/>
              </a:ext>
            </a:extLst>
          </p:cNvPr>
          <p:cNvSpPr>
            <a:spLocks noGrp="1"/>
          </p:cNvSpPr>
          <p:nvPr>
            <p:ph type="title"/>
          </p:nvPr>
        </p:nvSpPr>
        <p:spPr>
          <a:xfrm>
            <a:off x="981830" y="-492151"/>
            <a:ext cx="9236368" cy="1600200"/>
          </a:xfrm>
        </p:spPr>
        <p:txBody>
          <a:bodyPr/>
          <a:lstStyle/>
          <a:p>
            <a:r>
              <a:rPr lang="lv-LV" sz="4400" b="1" dirty="0">
                <a:latin typeface="+mn-lt"/>
              </a:rPr>
              <a:t>Ieteikumi</a:t>
            </a:r>
            <a:r>
              <a:rPr lang="lv-LV" dirty="0"/>
              <a:t> </a:t>
            </a:r>
            <a:r>
              <a:rPr lang="lv-LV" sz="4400" b="1" dirty="0">
                <a:latin typeface="+mn-lt"/>
              </a:rPr>
              <a:t>veiksmīgai dalībai </a:t>
            </a:r>
          </a:p>
        </p:txBody>
      </p:sp>
      <p:sp>
        <p:nvSpPr>
          <p:cNvPr id="9" name="Teksta vietturis 8">
            <a:extLst>
              <a:ext uri="{FF2B5EF4-FFF2-40B4-BE49-F238E27FC236}">
                <a16:creationId xmlns:a16="http://schemas.microsoft.com/office/drawing/2014/main" id="{21A18C2D-1E51-46DE-A5E3-23F5A05EE767}"/>
              </a:ext>
            </a:extLst>
          </p:cNvPr>
          <p:cNvSpPr>
            <a:spLocks noGrp="1"/>
          </p:cNvSpPr>
          <p:nvPr>
            <p:ph type="body" sz="half" idx="2"/>
          </p:nvPr>
        </p:nvSpPr>
        <p:spPr>
          <a:xfrm>
            <a:off x="981830" y="1298867"/>
            <a:ext cx="9980810" cy="5240045"/>
          </a:xfrm>
        </p:spPr>
        <p:txBody>
          <a:bodyPr/>
          <a:lstStyle/>
          <a:p>
            <a:pPr marL="285750" indent="-285750">
              <a:buClr>
                <a:schemeClr val="accent6">
                  <a:lumMod val="75000"/>
                </a:schemeClr>
              </a:buClr>
              <a:buFont typeface="Wingdings" panose="05000000000000000000" pitchFamily="2" charset="2"/>
              <a:buChar char="q"/>
            </a:pPr>
            <a:r>
              <a:rPr lang="lv-LV" dirty="0"/>
              <a:t>Pirms rakstīt pieteikumi rūpīgi iepazīties ar 5. </a:t>
            </a:r>
            <a:r>
              <a:rPr lang="lv-LV" dirty="0" err="1"/>
              <a:t>klāstera</a:t>
            </a:r>
            <a:r>
              <a:rPr lang="lv-LV" dirty="0"/>
              <a:t> </a:t>
            </a:r>
            <a:r>
              <a:rPr lang="lv-LV" b="1" dirty="0">
                <a:hlinkClick r:id="rId3"/>
              </a:rPr>
              <a:t>darba programmu</a:t>
            </a:r>
            <a:r>
              <a:rPr lang="lv-LV" dirty="0"/>
              <a:t>, lai izprastu interesējošā konkursa mērķus un vadlīnijas.</a:t>
            </a:r>
          </a:p>
          <a:p>
            <a:pPr marL="285750" indent="-285750">
              <a:buClr>
                <a:schemeClr val="accent6">
                  <a:lumMod val="75000"/>
                </a:schemeClr>
              </a:buClr>
              <a:buFont typeface="Wingdings" panose="05000000000000000000" pitchFamily="2" charset="2"/>
              <a:buChar char="q"/>
            </a:pPr>
            <a:r>
              <a:rPr lang="lv-LV" dirty="0"/>
              <a:t>Rūpīgi izskatīt konkursa </a:t>
            </a:r>
            <a:r>
              <a:rPr lang="lv-LV" b="1" dirty="0">
                <a:hlinkClick r:id="rId4"/>
              </a:rPr>
              <a:t>vērtēšanas kritērijus</a:t>
            </a:r>
            <a:r>
              <a:rPr lang="lv-LV" b="1" dirty="0"/>
              <a:t> </a:t>
            </a:r>
            <a:r>
              <a:rPr lang="lv-LV" dirty="0"/>
              <a:t>un iepazīties ar </a:t>
            </a:r>
            <a:r>
              <a:rPr lang="lv-LV" b="1" dirty="0">
                <a:hlinkClick r:id="rId4"/>
              </a:rPr>
              <a:t>terminiem</a:t>
            </a:r>
            <a:r>
              <a:rPr lang="lv-LV" dirty="0"/>
              <a:t> </a:t>
            </a:r>
          </a:p>
          <a:p>
            <a:pPr marL="285750" indent="-285750">
              <a:buClr>
                <a:schemeClr val="accent6">
                  <a:lumMod val="75000"/>
                </a:schemeClr>
              </a:buClr>
              <a:buFont typeface="Wingdings" panose="05000000000000000000" pitchFamily="2" charset="2"/>
              <a:buChar char="q"/>
            </a:pPr>
            <a:r>
              <a:rPr lang="lv-LV" dirty="0"/>
              <a:t>Iepazīties ar Eiropas Savienības </a:t>
            </a:r>
            <a:r>
              <a:rPr lang="lv-LV" b="1" dirty="0">
                <a:hlinkClick r:id="rId5"/>
              </a:rPr>
              <a:t>politiskajiem mērķiem un prioritātēm</a:t>
            </a:r>
            <a:endParaRPr lang="lv-LV" b="1" dirty="0"/>
          </a:p>
          <a:p>
            <a:pPr marL="285750" indent="-285750">
              <a:buClr>
                <a:schemeClr val="accent6">
                  <a:lumMod val="75000"/>
                </a:schemeClr>
              </a:buClr>
              <a:buFont typeface="Wingdings" panose="05000000000000000000" pitchFamily="2" charset="2"/>
              <a:buChar char="q"/>
            </a:pPr>
            <a:r>
              <a:rPr lang="lv-LV" dirty="0"/>
              <a:t>Izveidojiet spēcīgu un daudznozaru konsorciju. Konsorcija sastāvā ir jābūt partneriem no dažādām valstīm, kas apvieno zināšanas pētniecībā, jāsniedz inovatīvas idejas globālo problēmu risināšanai</a:t>
            </a:r>
          </a:p>
          <a:p>
            <a:pPr marL="285750" indent="-285750">
              <a:buClr>
                <a:schemeClr val="accent6">
                  <a:lumMod val="75000"/>
                </a:schemeClr>
              </a:buClr>
              <a:buFont typeface="Wingdings" panose="05000000000000000000" pitchFamily="2" charset="2"/>
              <a:buChar char="q"/>
            </a:pPr>
            <a:r>
              <a:rPr lang="lv-LV" dirty="0"/>
              <a:t>Izmantojiet partneru </a:t>
            </a:r>
            <a:r>
              <a:rPr lang="lv-LV" b="1" dirty="0">
                <a:hlinkClick r:id="rId6"/>
              </a:rPr>
              <a:t>meklēšanas rīkus</a:t>
            </a:r>
            <a:r>
              <a:rPr lang="lv-LV" dirty="0"/>
              <a:t>, lai atrastu īstos projekta partnerus</a:t>
            </a:r>
          </a:p>
          <a:p>
            <a:pPr marL="285750" indent="-285750">
              <a:buClr>
                <a:schemeClr val="accent6">
                  <a:lumMod val="75000"/>
                </a:schemeClr>
              </a:buClr>
              <a:buFont typeface="Wingdings" panose="05000000000000000000" pitchFamily="2" charset="2"/>
              <a:buChar char="q"/>
            </a:pPr>
            <a:r>
              <a:rPr lang="lv-LV" dirty="0"/>
              <a:t>Izmantojiet </a:t>
            </a:r>
            <a:r>
              <a:rPr lang="lv-LV" b="1" dirty="0">
                <a:hlinkClick r:id="rId7"/>
              </a:rPr>
              <a:t>CORDIS</a:t>
            </a:r>
            <a:r>
              <a:rPr lang="lv-LV" dirty="0"/>
              <a:t> mājas lapu, lai gūtu ieskatu par ES finansētiem projektiem un partnerībām.</a:t>
            </a:r>
          </a:p>
          <a:p>
            <a:pPr marL="285750" indent="-285750">
              <a:buClr>
                <a:schemeClr val="accent6">
                  <a:lumMod val="75000"/>
                </a:schemeClr>
              </a:buClr>
              <a:buFont typeface="Wingdings" panose="05000000000000000000" pitchFamily="2" charset="2"/>
              <a:buChar char="q"/>
            </a:pPr>
            <a:r>
              <a:rPr lang="lv-LV" dirty="0"/>
              <a:t>Strukturējiet savu pieteikumu, ieskicējiet metodoloģiju, kas palīdzēs Jums pierādīt savas idejas atbilstību konkursa mērķim. </a:t>
            </a:r>
          </a:p>
          <a:p>
            <a:pPr marL="285750" indent="-285750">
              <a:buClr>
                <a:schemeClr val="accent6">
                  <a:lumMod val="75000"/>
                </a:schemeClr>
              </a:buClr>
              <a:buFont typeface="Wingdings" panose="05000000000000000000" pitchFamily="2" charset="2"/>
              <a:buChar char="q"/>
            </a:pPr>
            <a:r>
              <a:rPr lang="lv-LV" dirty="0"/>
              <a:t>Budžetam ir jāsakrīt ar slodzi visās darba paketēs, lai projekts būtu izpildāms laika un finanšu resursu ziņā</a:t>
            </a:r>
          </a:p>
          <a:p>
            <a:pPr marL="285750" indent="-285750">
              <a:buClr>
                <a:schemeClr val="accent6">
                  <a:lumMod val="75000"/>
                </a:schemeClr>
              </a:buClr>
              <a:buFont typeface="Wingdings" panose="05000000000000000000" pitchFamily="2" charset="2"/>
              <a:buChar char="q"/>
            </a:pPr>
            <a:r>
              <a:rPr lang="lv-LV" dirty="0"/>
              <a:t>Izveidojiet laika grafiku visam pieteikuma rakstīšanas procesam</a:t>
            </a:r>
          </a:p>
          <a:p>
            <a:pPr marL="285750" indent="-285750">
              <a:buClr>
                <a:schemeClr val="accent6">
                  <a:lumMod val="75000"/>
                </a:schemeClr>
              </a:buClr>
              <a:buFont typeface="Wingdings" panose="05000000000000000000" pitchFamily="2" charset="2"/>
              <a:buChar char="q"/>
            </a:pPr>
            <a:r>
              <a:rPr lang="lv-LV" dirty="0"/>
              <a:t>Izmantojiet EK izveidoto </a:t>
            </a:r>
            <a:r>
              <a:rPr lang="lv-LV" b="1" dirty="0">
                <a:hlinkClick r:id="rId8"/>
              </a:rPr>
              <a:t>pamācību</a:t>
            </a:r>
            <a:r>
              <a:rPr lang="lv-LV" dirty="0"/>
              <a:t> un piedāvātās projektu aizpildīšanas </a:t>
            </a:r>
            <a:r>
              <a:rPr lang="lv-LV" b="1" dirty="0">
                <a:hlinkClick r:id="rId9"/>
              </a:rPr>
              <a:t>formas</a:t>
            </a:r>
            <a:endParaRPr lang="lv-LV" b="1" dirty="0"/>
          </a:p>
          <a:p>
            <a:pPr marL="285750" indent="-285750">
              <a:buClr>
                <a:schemeClr val="accent6">
                  <a:lumMod val="75000"/>
                </a:schemeClr>
              </a:buClr>
              <a:buFont typeface="Wingdings" panose="05000000000000000000" pitchFamily="2" charset="2"/>
              <a:buChar char="q"/>
            </a:pPr>
            <a:r>
              <a:rPr lang="lv-LV" dirty="0"/>
              <a:t>Skaidri parādiet, ko jūsu projekts vēlas risināt, kāpēc tas būtu jārisina tagad, kā arī parādiet ilgtermiņa ietekmi ( uz vidi, sabiedrību, rūpniecību, tehnoloģijām un tirgu)</a:t>
            </a:r>
          </a:p>
          <a:p>
            <a:pPr marL="285750" indent="-285750">
              <a:buFont typeface="Arial" panose="020B0604020202020204" pitchFamily="34" charset="0"/>
              <a:buChar char="•"/>
            </a:pPr>
            <a:endParaRPr lang="lv-LV" dirty="0"/>
          </a:p>
        </p:txBody>
      </p:sp>
      <p:sp>
        <p:nvSpPr>
          <p:cNvPr id="6" name="Slaida numura vietturis 5">
            <a:extLst>
              <a:ext uri="{FF2B5EF4-FFF2-40B4-BE49-F238E27FC236}">
                <a16:creationId xmlns:a16="http://schemas.microsoft.com/office/drawing/2014/main" id="{AC0017EF-FEDD-47A5-8AAB-D7F793C2619E}"/>
              </a:ext>
            </a:extLst>
          </p:cNvPr>
          <p:cNvSpPr>
            <a:spLocks noGrp="1"/>
          </p:cNvSpPr>
          <p:nvPr>
            <p:ph type="sldNum" sz="quarter" idx="12"/>
          </p:nvPr>
        </p:nvSpPr>
        <p:spPr/>
        <p:txBody>
          <a:bodyPr/>
          <a:lstStyle/>
          <a:p>
            <a:pPr>
              <a:defRPr/>
            </a:pPr>
            <a:fld id="{559B3BF5-5EA0-4E17-AB4B-664290D5DB15}" type="slidenum">
              <a:rPr lang="en-US" altLang="lv-LV" smtClean="0"/>
              <a:pPr>
                <a:defRPr/>
              </a:pPr>
              <a:t>12</a:t>
            </a:fld>
            <a:endParaRPr lang="en-US" altLang="lv-LV"/>
          </a:p>
        </p:txBody>
      </p:sp>
      <p:pic>
        <p:nvPicPr>
          <p:cNvPr id="2" name="Attēls 1">
            <a:extLst>
              <a:ext uri="{FF2B5EF4-FFF2-40B4-BE49-F238E27FC236}">
                <a16:creationId xmlns:a16="http://schemas.microsoft.com/office/drawing/2014/main" id="{3253D75C-80E1-E96E-3817-D61276280F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34575" y="241118"/>
            <a:ext cx="1201705" cy="695507"/>
          </a:xfrm>
          <a:prstGeom prst="rect">
            <a:avLst/>
          </a:prstGeom>
        </p:spPr>
      </p:pic>
      <p:grpSp>
        <p:nvGrpSpPr>
          <p:cNvPr id="3" name="Google Shape;505;p60">
            <a:extLst>
              <a:ext uri="{FF2B5EF4-FFF2-40B4-BE49-F238E27FC236}">
                <a16:creationId xmlns:a16="http://schemas.microsoft.com/office/drawing/2014/main" id="{A3E29259-C7DB-4023-A8F5-F7AB58E2CFCF}"/>
              </a:ext>
            </a:extLst>
          </p:cNvPr>
          <p:cNvGrpSpPr/>
          <p:nvPr/>
        </p:nvGrpSpPr>
        <p:grpSpPr>
          <a:xfrm>
            <a:off x="10962640" y="1298867"/>
            <a:ext cx="787037" cy="733039"/>
            <a:chOff x="5181612" y="2524901"/>
            <a:chExt cx="1731015" cy="1675636"/>
          </a:xfrm>
        </p:grpSpPr>
        <p:sp>
          <p:nvSpPr>
            <p:cNvPr id="4" name="Google Shape;506;p60">
              <a:extLst>
                <a:ext uri="{FF2B5EF4-FFF2-40B4-BE49-F238E27FC236}">
                  <a16:creationId xmlns:a16="http://schemas.microsoft.com/office/drawing/2014/main" id="{E4F21251-9924-3411-945E-0D07C3B4FCCF}"/>
                </a:ext>
              </a:extLst>
            </p:cNvPr>
            <p:cNvSpPr/>
            <p:nvPr/>
          </p:nvSpPr>
          <p:spPr>
            <a:xfrm>
              <a:off x="5181612" y="2527164"/>
              <a:ext cx="1364979" cy="1673373"/>
            </a:xfrm>
            <a:custGeom>
              <a:avLst/>
              <a:gdLst/>
              <a:ahLst/>
              <a:cxnLst/>
              <a:rect l="l" t="t" r="r" b="b"/>
              <a:pathLst>
                <a:path w="29553" h="36230" extrusionOk="0">
                  <a:moveTo>
                    <a:pt x="5117" y="1"/>
                  </a:moveTo>
                  <a:lnTo>
                    <a:pt x="4731" y="425"/>
                  </a:lnTo>
                  <a:lnTo>
                    <a:pt x="4369" y="875"/>
                  </a:lnTo>
                  <a:lnTo>
                    <a:pt x="4019" y="1324"/>
                  </a:lnTo>
                  <a:lnTo>
                    <a:pt x="3682" y="1786"/>
                  </a:lnTo>
                  <a:lnTo>
                    <a:pt x="3370" y="2260"/>
                  </a:lnTo>
                  <a:lnTo>
                    <a:pt x="3071" y="2747"/>
                  </a:lnTo>
                  <a:lnTo>
                    <a:pt x="2784" y="3246"/>
                  </a:lnTo>
                  <a:lnTo>
                    <a:pt x="2522" y="3745"/>
                  </a:lnTo>
                  <a:lnTo>
                    <a:pt x="2260" y="4257"/>
                  </a:lnTo>
                  <a:lnTo>
                    <a:pt x="2022" y="4781"/>
                  </a:lnTo>
                  <a:lnTo>
                    <a:pt x="1798" y="5305"/>
                  </a:lnTo>
                  <a:lnTo>
                    <a:pt x="1598" y="5841"/>
                  </a:lnTo>
                  <a:lnTo>
                    <a:pt x="1398" y="6378"/>
                  </a:lnTo>
                  <a:lnTo>
                    <a:pt x="1224" y="6927"/>
                  </a:lnTo>
                  <a:lnTo>
                    <a:pt x="1049" y="7476"/>
                  </a:lnTo>
                  <a:lnTo>
                    <a:pt x="899" y="8025"/>
                  </a:lnTo>
                  <a:lnTo>
                    <a:pt x="762" y="8587"/>
                  </a:lnTo>
                  <a:lnTo>
                    <a:pt x="625" y="9161"/>
                  </a:lnTo>
                  <a:lnTo>
                    <a:pt x="512" y="9735"/>
                  </a:lnTo>
                  <a:lnTo>
                    <a:pt x="413" y="10297"/>
                  </a:lnTo>
                  <a:lnTo>
                    <a:pt x="325" y="10883"/>
                  </a:lnTo>
                  <a:lnTo>
                    <a:pt x="238" y="11457"/>
                  </a:lnTo>
                  <a:lnTo>
                    <a:pt x="175" y="12044"/>
                  </a:lnTo>
                  <a:lnTo>
                    <a:pt x="125" y="12618"/>
                  </a:lnTo>
                  <a:lnTo>
                    <a:pt x="76" y="13205"/>
                  </a:lnTo>
                  <a:lnTo>
                    <a:pt x="38" y="13791"/>
                  </a:lnTo>
                  <a:lnTo>
                    <a:pt x="13" y="14378"/>
                  </a:lnTo>
                  <a:lnTo>
                    <a:pt x="1" y="14952"/>
                  </a:lnTo>
                  <a:lnTo>
                    <a:pt x="1" y="15538"/>
                  </a:lnTo>
                  <a:lnTo>
                    <a:pt x="1" y="16125"/>
                  </a:lnTo>
                  <a:lnTo>
                    <a:pt x="26" y="16699"/>
                  </a:lnTo>
                  <a:lnTo>
                    <a:pt x="51" y="17285"/>
                  </a:lnTo>
                  <a:lnTo>
                    <a:pt x="88" y="18034"/>
                  </a:lnTo>
                  <a:lnTo>
                    <a:pt x="150" y="18795"/>
                  </a:lnTo>
                  <a:lnTo>
                    <a:pt x="238" y="19544"/>
                  </a:lnTo>
                  <a:lnTo>
                    <a:pt x="338" y="20293"/>
                  </a:lnTo>
                  <a:lnTo>
                    <a:pt x="462" y="21042"/>
                  </a:lnTo>
                  <a:lnTo>
                    <a:pt x="537" y="21404"/>
                  </a:lnTo>
                  <a:lnTo>
                    <a:pt x="612" y="21778"/>
                  </a:lnTo>
                  <a:lnTo>
                    <a:pt x="700" y="22140"/>
                  </a:lnTo>
                  <a:lnTo>
                    <a:pt x="799" y="22502"/>
                  </a:lnTo>
                  <a:lnTo>
                    <a:pt x="912" y="22876"/>
                  </a:lnTo>
                  <a:lnTo>
                    <a:pt x="1024" y="23226"/>
                  </a:lnTo>
                  <a:lnTo>
                    <a:pt x="1149" y="23600"/>
                  </a:lnTo>
                  <a:lnTo>
                    <a:pt x="1286" y="23962"/>
                  </a:lnTo>
                  <a:lnTo>
                    <a:pt x="1423" y="24311"/>
                  </a:lnTo>
                  <a:lnTo>
                    <a:pt x="1573" y="24673"/>
                  </a:lnTo>
                  <a:lnTo>
                    <a:pt x="1735" y="25023"/>
                  </a:lnTo>
                  <a:lnTo>
                    <a:pt x="1910" y="25360"/>
                  </a:lnTo>
                  <a:lnTo>
                    <a:pt x="2085" y="25709"/>
                  </a:lnTo>
                  <a:lnTo>
                    <a:pt x="2272" y="26046"/>
                  </a:lnTo>
                  <a:lnTo>
                    <a:pt x="2472" y="26371"/>
                  </a:lnTo>
                  <a:lnTo>
                    <a:pt x="2671" y="26708"/>
                  </a:lnTo>
                  <a:lnTo>
                    <a:pt x="2884" y="27020"/>
                  </a:lnTo>
                  <a:lnTo>
                    <a:pt x="3096" y="27344"/>
                  </a:lnTo>
                  <a:lnTo>
                    <a:pt x="3320" y="27656"/>
                  </a:lnTo>
                  <a:lnTo>
                    <a:pt x="3557" y="27968"/>
                  </a:lnTo>
                  <a:lnTo>
                    <a:pt x="3795" y="28268"/>
                  </a:lnTo>
                  <a:lnTo>
                    <a:pt x="4044" y="28567"/>
                  </a:lnTo>
                  <a:lnTo>
                    <a:pt x="4294" y="28854"/>
                  </a:lnTo>
                  <a:lnTo>
                    <a:pt x="4556" y="29141"/>
                  </a:lnTo>
                  <a:lnTo>
                    <a:pt x="4818" y="29428"/>
                  </a:lnTo>
                  <a:lnTo>
                    <a:pt x="5092" y="29703"/>
                  </a:lnTo>
                  <a:lnTo>
                    <a:pt x="5367" y="29977"/>
                  </a:lnTo>
                  <a:lnTo>
                    <a:pt x="5642" y="30239"/>
                  </a:lnTo>
                  <a:lnTo>
                    <a:pt x="5941" y="30501"/>
                  </a:lnTo>
                  <a:lnTo>
                    <a:pt x="6228" y="30751"/>
                  </a:lnTo>
                  <a:lnTo>
                    <a:pt x="6528" y="31001"/>
                  </a:lnTo>
                  <a:lnTo>
                    <a:pt x="6827" y="31238"/>
                  </a:lnTo>
                  <a:lnTo>
                    <a:pt x="7139" y="31475"/>
                  </a:lnTo>
                  <a:lnTo>
                    <a:pt x="7451" y="31699"/>
                  </a:lnTo>
                  <a:lnTo>
                    <a:pt x="7776" y="31924"/>
                  </a:lnTo>
                  <a:lnTo>
                    <a:pt x="8088" y="32136"/>
                  </a:lnTo>
                  <a:lnTo>
                    <a:pt x="8425" y="32348"/>
                  </a:lnTo>
                  <a:lnTo>
                    <a:pt x="8749" y="32548"/>
                  </a:lnTo>
                  <a:lnTo>
                    <a:pt x="9236" y="32835"/>
                  </a:lnTo>
                  <a:lnTo>
                    <a:pt x="9785" y="33135"/>
                  </a:lnTo>
                  <a:lnTo>
                    <a:pt x="10396" y="33459"/>
                  </a:lnTo>
                  <a:lnTo>
                    <a:pt x="11045" y="33784"/>
                  </a:lnTo>
                  <a:lnTo>
                    <a:pt x="11757" y="34121"/>
                  </a:lnTo>
                  <a:lnTo>
                    <a:pt x="12493" y="34445"/>
                  </a:lnTo>
                  <a:lnTo>
                    <a:pt x="13279" y="34757"/>
                  </a:lnTo>
                  <a:lnTo>
                    <a:pt x="14103" y="35057"/>
                  </a:lnTo>
                  <a:lnTo>
                    <a:pt x="14527" y="35206"/>
                  </a:lnTo>
                  <a:lnTo>
                    <a:pt x="14951" y="35344"/>
                  </a:lnTo>
                  <a:lnTo>
                    <a:pt x="15388" y="35468"/>
                  </a:lnTo>
                  <a:lnTo>
                    <a:pt x="15825" y="35593"/>
                  </a:lnTo>
                  <a:lnTo>
                    <a:pt x="16274" y="35705"/>
                  </a:lnTo>
                  <a:lnTo>
                    <a:pt x="16724" y="35805"/>
                  </a:lnTo>
                  <a:lnTo>
                    <a:pt x="17185" y="35905"/>
                  </a:lnTo>
                  <a:lnTo>
                    <a:pt x="17647" y="35992"/>
                  </a:lnTo>
                  <a:lnTo>
                    <a:pt x="18109" y="36055"/>
                  </a:lnTo>
                  <a:lnTo>
                    <a:pt x="18571" y="36117"/>
                  </a:lnTo>
                  <a:lnTo>
                    <a:pt x="19045" y="36167"/>
                  </a:lnTo>
                  <a:lnTo>
                    <a:pt x="19519" y="36205"/>
                  </a:lnTo>
                  <a:lnTo>
                    <a:pt x="19993" y="36230"/>
                  </a:lnTo>
                  <a:lnTo>
                    <a:pt x="20468" y="36230"/>
                  </a:lnTo>
                  <a:lnTo>
                    <a:pt x="20942" y="36217"/>
                  </a:lnTo>
                  <a:lnTo>
                    <a:pt x="21416" y="36192"/>
                  </a:lnTo>
                  <a:lnTo>
                    <a:pt x="21828" y="36155"/>
                  </a:lnTo>
                  <a:lnTo>
                    <a:pt x="22240" y="36092"/>
                  </a:lnTo>
                  <a:lnTo>
                    <a:pt x="22639" y="36017"/>
                  </a:lnTo>
                  <a:lnTo>
                    <a:pt x="23038" y="35918"/>
                  </a:lnTo>
                  <a:lnTo>
                    <a:pt x="23425" y="35793"/>
                  </a:lnTo>
                  <a:lnTo>
                    <a:pt x="23800" y="35668"/>
                  </a:lnTo>
                  <a:lnTo>
                    <a:pt x="24174" y="35518"/>
                  </a:lnTo>
                  <a:lnTo>
                    <a:pt x="24536" y="35344"/>
                  </a:lnTo>
                  <a:lnTo>
                    <a:pt x="24885" y="35169"/>
                  </a:lnTo>
                  <a:lnTo>
                    <a:pt x="25222" y="34969"/>
                  </a:lnTo>
                  <a:lnTo>
                    <a:pt x="25559" y="34757"/>
                  </a:lnTo>
                  <a:lnTo>
                    <a:pt x="25884" y="34532"/>
                  </a:lnTo>
                  <a:lnTo>
                    <a:pt x="26183" y="34283"/>
                  </a:lnTo>
                  <a:lnTo>
                    <a:pt x="26483" y="34033"/>
                  </a:lnTo>
                  <a:lnTo>
                    <a:pt x="26770" y="33759"/>
                  </a:lnTo>
                  <a:lnTo>
                    <a:pt x="27044" y="33484"/>
                  </a:lnTo>
                  <a:lnTo>
                    <a:pt x="27319" y="33185"/>
                  </a:lnTo>
                  <a:lnTo>
                    <a:pt x="27569" y="32885"/>
                  </a:lnTo>
                  <a:lnTo>
                    <a:pt x="27806" y="32573"/>
                  </a:lnTo>
                  <a:lnTo>
                    <a:pt x="28018" y="32249"/>
                  </a:lnTo>
                  <a:lnTo>
                    <a:pt x="28230" y="31912"/>
                  </a:lnTo>
                  <a:lnTo>
                    <a:pt x="28430" y="31562"/>
                  </a:lnTo>
                  <a:lnTo>
                    <a:pt x="28604" y="31213"/>
                  </a:lnTo>
                  <a:lnTo>
                    <a:pt x="28767" y="30838"/>
                  </a:lnTo>
                  <a:lnTo>
                    <a:pt x="28916" y="30476"/>
                  </a:lnTo>
                  <a:lnTo>
                    <a:pt x="29054" y="30090"/>
                  </a:lnTo>
                  <a:lnTo>
                    <a:pt x="29166" y="29703"/>
                  </a:lnTo>
                  <a:lnTo>
                    <a:pt x="29266" y="29316"/>
                  </a:lnTo>
                  <a:lnTo>
                    <a:pt x="29353" y="28916"/>
                  </a:lnTo>
                  <a:lnTo>
                    <a:pt x="29416" y="28505"/>
                  </a:lnTo>
                  <a:lnTo>
                    <a:pt x="29465" y="28093"/>
                  </a:lnTo>
                  <a:lnTo>
                    <a:pt x="29490" y="27681"/>
                  </a:lnTo>
                  <a:lnTo>
                    <a:pt x="29515" y="27219"/>
                  </a:lnTo>
                  <a:lnTo>
                    <a:pt x="29540" y="26720"/>
                  </a:lnTo>
                  <a:lnTo>
                    <a:pt x="29553" y="26208"/>
                  </a:lnTo>
                  <a:lnTo>
                    <a:pt x="29553" y="25709"/>
                  </a:lnTo>
                  <a:lnTo>
                    <a:pt x="29528" y="25210"/>
                  </a:lnTo>
                  <a:lnTo>
                    <a:pt x="29490" y="24698"/>
                  </a:lnTo>
                  <a:lnTo>
                    <a:pt x="29441" y="24199"/>
                  </a:lnTo>
                  <a:lnTo>
                    <a:pt x="29366" y="23700"/>
                  </a:lnTo>
                  <a:lnTo>
                    <a:pt x="29278" y="23201"/>
                  </a:lnTo>
                  <a:lnTo>
                    <a:pt x="29166" y="22714"/>
                  </a:lnTo>
                  <a:lnTo>
                    <a:pt x="29041" y="22227"/>
                  </a:lnTo>
                  <a:lnTo>
                    <a:pt x="28904" y="21753"/>
                  </a:lnTo>
                  <a:lnTo>
                    <a:pt x="28729" y="21279"/>
                  </a:lnTo>
                  <a:lnTo>
                    <a:pt x="28554" y="20817"/>
                  </a:lnTo>
                  <a:lnTo>
                    <a:pt x="28342" y="20355"/>
                  </a:lnTo>
                  <a:lnTo>
                    <a:pt x="28118" y="19906"/>
                  </a:lnTo>
                  <a:lnTo>
                    <a:pt x="27868" y="19469"/>
                  </a:lnTo>
                  <a:lnTo>
                    <a:pt x="27693" y="19195"/>
                  </a:lnTo>
                  <a:lnTo>
                    <a:pt x="27506" y="18908"/>
                  </a:lnTo>
                  <a:lnTo>
                    <a:pt x="27319" y="18646"/>
                  </a:lnTo>
                  <a:lnTo>
                    <a:pt x="27107" y="18371"/>
                  </a:lnTo>
                  <a:lnTo>
                    <a:pt x="26907" y="18122"/>
                  </a:lnTo>
                  <a:lnTo>
                    <a:pt x="26695" y="17859"/>
                  </a:lnTo>
                  <a:lnTo>
                    <a:pt x="26470" y="17622"/>
                  </a:lnTo>
                  <a:lnTo>
                    <a:pt x="26233" y="17373"/>
                  </a:lnTo>
                  <a:lnTo>
                    <a:pt x="26009" y="17148"/>
                  </a:lnTo>
                  <a:lnTo>
                    <a:pt x="25759" y="16911"/>
                  </a:lnTo>
                  <a:lnTo>
                    <a:pt x="25522" y="16686"/>
                  </a:lnTo>
                  <a:lnTo>
                    <a:pt x="25260" y="16474"/>
                  </a:lnTo>
                  <a:lnTo>
                    <a:pt x="24748" y="16050"/>
                  </a:lnTo>
                  <a:lnTo>
                    <a:pt x="24211" y="15651"/>
                  </a:lnTo>
                  <a:lnTo>
                    <a:pt x="23650" y="15264"/>
                  </a:lnTo>
                  <a:lnTo>
                    <a:pt x="23088" y="14902"/>
                  </a:lnTo>
                  <a:lnTo>
                    <a:pt x="22502" y="14552"/>
                  </a:lnTo>
                  <a:lnTo>
                    <a:pt x="21915" y="14215"/>
                  </a:lnTo>
                  <a:lnTo>
                    <a:pt x="21316" y="13891"/>
                  </a:lnTo>
                  <a:lnTo>
                    <a:pt x="20717" y="13579"/>
                  </a:lnTo>
                  <a:lnTo>
                    <a:pt x="20106" y="13292"/>
                  </a:lnTo>
                  <a:lnTo>
                    <a:pt x="19494" y="13005"/>
                  </a:lnTo>
                  <a:lnTo>
                    <a:pt x="18271" y="12443"/>
                  </a:lnTo>
                  <a:lnTo>
                    <a:pt x="17036" y="11894"/>
                  </a:lnTo>
                  <a:lnTo>
                    <a:pt x="15800" y="11345"/>
                  </a:lnTo>
                  <a:lnTo>
                    <a:pt x="15189" y="11058"/>
                  </a:lnTo>
                  <a:lnTo>
                    <a:pt x="14590" y="10758"/>
                  </a:lnTo>
                  <a:lnTo>
                    <a:pt x="13978" y="10459"/>
                  </a:lnTo>
                  <a:lnTo>
                    <a:pt x="13391" y="10147"/>
                  </a:lnTo>
                  <a:lnTo>
                    <a:pt x="12805" y="9823"/>
                  </a:lnTo>
                  <a:lnTo>
                    <a:pt x="12231" y="9473"/>
                  </a:lnTo>
                  <a:lnTo>
                    <a:pt x="11669" y="9124"/>
                  </a:lnTo>
                  <a:lnTo>
                    <a:pt x="11120" y="8737"/>
                  </a:lnTo>
                  <a:lnTo>
                    <a:pt x="10584" y="8337"/>
                  </a:lnTo>
                  <a:lnTo>
                    <a:pt x="10059" y="7913"/>
                  </a:lnTo>
                  <a:lnTo>
                    <a:pt x="9623" y="7526"/>
                  </a:lnTo>
                  <a:lnTo>
                    <a:pt x="9186" y="7114"/>
                  </a:lnTo>
                  <a:lnTo>
                    <a:pt x="8774" y="6690"/>
                  </a:lnTo>
                  <a:lnTo>
                    <a:pt x="8375" y="6253"/>
                  </a:lnTo>
                  <a:lnTo>
                    <a:pt x="8000" y="5792"/>
                  </a:lnTo>
                  <a:lnTo>
                    <a:pt x="7638" y="5317"/>
                  </a:lnTo>
                  <a:lnTo>
                    <a:pt x="7301" y="4843"/>
                  </a:lnTo>
                  <a:lnTo>
                    <a:pt x="6977" y="4344"/>
                  </a:lnTo>
                  <a:lnTo>
                    <a:pt x="6665" y="3832"/>
                  </a:lnTo>
                  <a:lnTo>
                    <a:pt x="6390" y="3308"/>
                  </a:lnTo>
                  <a:lnTo>
                    <a:pt x="6116" y="2784"/>
                  </a:lnTo>
                  <a:lnTo>
                    <a:pt x="5879" y="2247"/>
                  </a:lnTo>
                  <a:lnTo>
                    <a:pt x="5654" y="1698"/>
                  </a:lnTo>
                  <a:lnTo>
                    <a:pt x="5454" y="1137"/>
                  </a:lnTo>
                  <a:lnTo>
                    <a:pt x="5267" y="575"/>
                  </a:lnTo>
                  <a:lnTo>
                    <a:pt x="5117" y="1"/>
                  </a:lnTo>
                  <a:close/>
                </a:path>
              </a:pathLst>
            </a:custGeom>
            <a:solidFill>
              <a:schemeClr val="accent6">
                <a:lumMod val="20000"/>
                <a:lumOff val="80000"/>
              </a:schemeClr>
            </a:solidFill>
            <a:ln>
              <a:noFill/>
            </a:ln>
          </p:spPr>
          <p:txBody>
            <a:bodyPr spcFirstLastPara="1" wrap="square" lIns="121900" tIns="121900" rIns="121900" bIns="121900" anchor="ctr" anchorCtr="0">
              <a:noAutofit/>
            </a:bodyPr>
            <a:lstStyle/>
            <a:p>
              <a:endParaRPr sz="2400" dirty="0"/>
            </a:p>
          </p:txBody>
        </p:sp>
        <p:sp>
          <p:nvSpPr>
            <p:cNvPr id="5" name="Google Shape;507;p60">
              <a:extLst>
                <a:ext uri="{FF2B5EF4-FFF2-40B4-BE49-F238E27FC236}">
                  <a16:creationId xmlns:a16="http://schemas.microsoft.com/office/drawing/2014/main" id="{B496E718-AFDB-98D5-21F2-404AFA7B3ECC}"/>
                </a:ext>
              </a:extLst>
            </p:cNvPr>
            <p:cNvSpPr/>
            <p:nvPr/>
          </p:nvSpPr>
          <p:spPr>
            <a:xfrm>
              <a:off x="5188540" y="2524901"/>
              <a:ext cx="1724087" cy="1588619"/>
            </a:xfrm>
            <a:custGeom>
              <a:avLst/>
              <a:gdLst/>
              <a:ahLst/>
              <a:cxnLst/>
              <a:rect l="l" t="t" r="r" b="b"/>
              <a:pathLst>
                <a:path w="37328" h="34395" extrusionOk="0">
                  <a:moveTo>
                    <a:pt x="4917" y="0"/>
                  </a:moveTo>
                  <a:lnTo>
                    <a:pt x="4868" y="587"/>
                  </a:lnTo>
                  <a:lnTo>
                    <a:pt x="4793" y="1273"/>
                  </a:lnTo>
                  <a:lnTo>
                    <a:pt x="4768" y="1722"/>
                  </a:lnTo>
                  <a:lnTo>
                    <a:pt x="4755" y="2221"/>
                  </a:lnTo>
                  <a:lnTo>
                    <a:pt x="4743" y="2783"/>
                  </a:lnTo>
                  <a:lnTo>
                    <a:pt x="4755" y="3395"/>
                  </a:lnTo>
                  <a:lnTo>
                    <a:pt x="4755" y="3731"/>
                  </a:lnTo>
                  <a:lnTo>
                    <a:pt x="4768" y="4068"/>
                  </a:lnTo>
                  <a:lnTo>
                    <a:pt x="4830" y="4792"/>
                  </a:lnTo>
                  <a:lnTo>
                    <a:pt x="4855" y="5167"/>
                  </a:lnTo>
                  <a:lnTo>
                    <a:pt x="4893" y="5554"/>
                  </a:lnTo>
                  <a:lnTo>
                    <a:pt x="4992" y="6365"/>
                  </a:lnTo>
                  <a:lnTo>
                    <a:pt x="5117" y="7213"/>
                  </a:lnTo>
                  <a:lnTo>
                    <a:pt x="5279" y="8099"/>
                  </a:lnTo>
                  <a:lnTo>
                    <a:pt x="5492" y="9010"/>
                  </a:lnTo>
                  <a:lnTo>
                    <a:pt x="5604" y="9485"/>
                  </a:lnTo>
                  <a:lnTo>
                    <a:pt x="5729" y="9959"/>
                  </a:lnTo>
                  <a:lnTo>
                    <a:pt x="5866" y="10446"/>
                  </a:lnTo>
                  <a:lnTo>
                    <a:pt x="6016" y="10932"/>
                  </a:lnTo>
                  <a:lnTo>
                    <a:pt x="6178" y="11431"/>
                  </a:lnTo>
                  <a:lnTo>
                    <a:pt x="6353" y="11918"/>
                  </a:lnTo>
                  <a:lnTo>
                    <a:pt x="6540" y="12417"/>
                  </a:lnTo>
                  <a:lnTo>
                    <a:pt x="6740" y="12929"/>
                  </a:lnTo>
                  <a:lnTo>
                    <a:pt x="6952" y="13441"/>
                  </a:lnTo>
                  <a:lnTo>
                    <a:pt x="7164" y="13940"/>
                  </a:lnTo>
                  <a:lnTo>
                    <a:pt x="7401" y="14452"/>
                  </a:lnTo>
                  <a:lnTo>
                    <a:pt x="7651" y="14963"/>
                  </a:lnTo>
                  <a:lnTo>
                    <a:pt x="7913" y="15475"/>
                  </a:lnTo>
                  <a:lnTo>
                    <a:pt x="8187" y="15987"/>
                  </a:lnTo>
                  <a:lnTo>
                    <a:pt x="8412" y="16386"/>
                  </a:lnTo>
                  <a:lnTo>
                    <a:pt x="8412" y="16398"/>
                  </a:lnTo>
                  <a:lnTo>
                    <a:pt x="8399" y="16411"/>
                  </a:lnTo>
                  <a:lnTo>
                    <a:pt x="8349" y="16411"/>
                  </a:lnTo>
                  <a:lnTo>
                    <a:pt x="8100" y="16386"/>
                  </a:lnTo>
                  <a:lnTo>
                    <a:pt x="7700" y="16311"/>
                  </a:lnTo>
                  <a:lnTo>
                    <a:pt x="7189" y="16199"/>
                  </a:lnTo>
                  <a:lnTo>
                    <a:pt x="6565" y="16036"/>
                  </a:lnTo>
                  <a:lnTo>
                    <a:pt x="5866" y="15849"/>
                  </a:lnTo>
                  <a:lnTo>
                    <a:pt x="5105" y="15612"/>
                  </a:lnTo>
                  <a:lnTo>
                    <a:pt x="4331" y="15350"/>
                  </a:lnTo>
                  <a:lnTo>
                    <a:pt x="3932" y="15213"/>
                  </a:lnTo>
                  <a:lnTo>
                    <a:pt x="3545" y="15063"/>
                  </a:lnTo>
                  <a:lnTo>
                    <a:pt x="3158" y="14913"/>
                  </a:lnTo>
                  <a:lnTo>
                    <a:pt x="2783" y="14751"/>
                  </a:lnTo>
                  <a:lnTo>
                    <a:pt x="2409" y="14576"/>
                  </a:lnTo>
                  <a:lnTo>
                    <a:pt x="2060" y="14402"/>
                  </a:lnTo>
                  <a:lnTo>
                    <a:pt x="1723" y="14227"/>
                  </a:lnTo>
                  <a:lnTo>
                    <a:pt x="1411" y="14040"/>
                  </a:lnTo>
                  <a:lnTo>
                    <a:pt x="1124" y="13853"/>
                  </a:lnTo>
                  <a:lnTo>
                    <a:pt x="849" y="13653"/>
                  </a:lnTo>
                  <a:lnTo>
                    <a:pt x="624" y="13453"/>
                  </a:lnTo>
                  <a:lnTo>
                    <a:pt x="412" y="13254"/>
                  </a:lnTo>
                  <a:lnTo>
                    <a:pt x="325" y="13141"/>
                  </a:lnTo>
                  <a:lnTo>
                    <a:pt x="250" y="13041"/>
                  </a:lnTo>
                  <a:lnTo>
                    <a:pt x="188" y="12942"/>
                  </a:lnTo>
                  <a:lnTo>
                    <a:pt x="125" y="12829"/>
                  </a:lnTo>
                  <a:lnTo>
                    <a:pt x="75" y="12729"/>
                  </a:lnTo>
                  <a:lnTo>
                    <a:pt x="38" y="12617"/>
                  </a:lnTo>
                  <a:lnTo>
                    <a:pt x="13" y="12517"/>
                  </a:lnTo>
                  <a:lnTo>
                    <a:pt x="0" y="12405"/>
                  </a:lnTo>
                  <a:lnTo>
                    <a:pt x="13" y="12617"/>
                  </a:lnTo>
                  <a:lnTo>
                    <a:pt x="38" y="12829"/>
                  </a:lnTo>
                  <a:lnTo>
                    <a:pt x="75" y="13029"/>
                  </a:lnTo>
                  <a:lnTo>
                    <a:pt x="125" y="13229"/>
                  </a:lnTo>
                  <a:lnTo>
                    <a:pt x="200" y="13416"/>
                  </a:lnTo>
                  <a:lnTo>
                    <a:pt x="275" y="13615"/>
                  </a:lnTo>
                  <a:lnTo>
                    <a:pt x="362" y="13803"/>
                  </a:lnTo>
                  <a:lnTo>
                    <a:pt x="462" y="13990"/>
                  </a:lnTo>
                  <a:lnTo>
                    <a:pt x="574" y="14165"/>
                  </a:lnTo>
                  <a:lnTo>
                    <a:pt x="699" y="14339"/>
                  </a:lnTo>
                  <a:lnTo>
                    <a:pt x="824" y="14514"/>
                  </a:lnTo>
                  <a:lnTo>
                    <a:pt x="961" y="14689"/>
                  </a:lnTo>
                  <a:lnTo>
                    <a:pt x="1111" y="14851"/>
                  </a:lnTo>
                  <a:lnTo>
                    <a:pt x="1273" y="15013"/>
                  </a:lnTo>
                  <a:lnTo>
                    <a:pt x="1436" y="15175"/>
                  </a:lnTo>
                  <a:lnTo>
                    <a:pt x="1610" y="15325"/>
                  </a:lnTo>
                  <a:lnTo>
                    <a:pt x="1985" y="15625"/>
                  </a:lnTo>
                  <a:lnTo>
                    <a:pt x="2372" y="15912"/>
                  </a:lnTo>
                  <a:lnTo>
                    <a:pt x="2783" y="16186"/>
                  </a:lnTo>
                  <a:lnTo>
                    <a:pt x="3220" y="16448"/>
                  </a:lnTo>
                  <a:lnTo>
                    <a:pt x="3669" y="16685"/>
                  </a:lnTo>
                  <a:lnTo>
                    <a:pt x="4119" y="16923"/>
                  </a:lnTo>
                  <a:lnTo>
                    <a:pt x="4593" y="17147"/>
                  </a:lnTo>
                  <a:lnTo>
                    <a:pt x="5055" y="17347"/>
                  </a:lnTo>
                  <a:lnTo>
                    <a:pt x="5529" y="17547"/>
                  </a:lnTo>
                  <a:lnTo>
                    <a:pt x="5991" y="17721"/>
                  </a:lnTo>
                  <a:lnTo>
                    <a:pt x="6452" y="17896"/>
                  </a:lnTo>
                  <a:lnTo>
                    <a:pt x="6902" y="18058"/>
                  </a:lnTo>
                  <a:lnTo>
                    <a:pt x="7750" y="18333"/>
                  </a:lnTo>
                  <a:lnTo>
                    <a:pt x="8524" y="18570"/>
                  </a:lnTo>
                  <a:lnTo>
                    <a:pt x="9685" y="18919"/>
                  </a:lnTo>
                  <a:lnTo>
                    <a:pt x="10034" y="19032"/>
                  </a:lnTo>
                  <a:lnTo>
                    <a:pt x="10134" y="19069"/>
                  </a:lnTo>
                  <a:lnTo>
                    <a:pt x="10184" y="19107"/>
                  </a:lnTo>
                  <a:lnTo>
                    <a:pt x="10508" y="19531"/>
                  </a:lnTo>
                  <a:lnTo>
                    <a:pt x="10845" y="19955"/>
                  </a:lnTo>
                  <a:lnTo>
                    <a:pt x="11232" y="20429"/>
                  </a:lnTo>
                  <a:lnTo>
                    <a:pt x="11632" y="20904"/>
                  </a:lnTo>
                  <a:lnTo>
                    <a:pt x="12043" y="21365"/>
                  </a:lnTo>
                  <a:lnTo>
                    <a:pt x="12455" y="21815"/>
                  </a:lnTo>
                  <a:lnTo>
                    <a:pt x="12892" y="22251"/>
                  </a:lnTo>
                  <a:lnTo>
                    <a:pt x="13329" y="22688"/>
                  </a:lnTo>
                  <a:lnTo>
                    <a:pt x="13766" y="23125"/>
                  </a:lnTo>
                  <a:lnTo>
                    <a:pt x="14215" y="23549"/>
                  </a:lnTo>
                  <a:lnTo>
                    <a:pt x="14664" y="23949"/>
                  </a:lnTo>
                  <a:lnTo>
                    <a:pt x="15126" y="24360"/>
                  </a:lnTo>
                  <a:lnTo>
                    <a:pt x="16062" y="25147"/>
                  </a:lnTo>
                  <a:lnTo>
                    <a:pt x="17010" y="25908"/>
                  </a:lnTo>
                  <a:lnTo>
                    <a:pt x="17946" y="26657"/>
                  </a:lnTo>
                  <a:lnTo>
                    <a:pt x="18396" y="26994"/>
                  </a:lnTo>
                  <a:lnTo>
                    <a:pt x="18832" y="27318"/>
                  </a:lnTo>
                  <a:lnTo>
                    <a:pt x="19269" y="27643"/>
                  </a:lnTo>
                  <a:lnTo>
                    <a:pt x="19719" y="27955"/>
                  </a:lnTo>
                  <a:lnTo>
                    <a:pt x="19731" y="27967"/>
                  </a:lnTo>
                  <a:lnTo>
                    <a:pt x="19719" y="27980"/>
                  </a:lnTo>
                  <a:lnTo>
                    <a:pt x="19669" y="28017"/>
                  </a:lnTo>
                  <a:lnTo>
                    <a:pt x="19569" y="28054"/>
                  </a:lnTo>
                  <a:lnTo>
                    <a:pt x="19419" y="28104"/>
                  </a:lnTo>
                  <a:lnTo>
                    <a:pt x="18970" y="28217"/>
                  </a:lnTo>
                  <a:lnTo>
                    <a:pt x="18358" y="28342"/>
                  </a:lnTo>
                  <a:lnTo>
                    <a:pt x="17597" y="28479"/>
                  </a:lnTo>
                  <a:lnTo>
                    <a:pt x="16686" y="28629"/>
                  </a:lnTo>
                  <a:lnTo>
                    <a:pt x="15675" y="28778"/>
                  </a:lnTo>
                  <a:lnTo>
                    <a:pt x="14564" y="28928"/>
                  </a:lnTo>
                  <a:lnTo>
                    <a:pt x="13379" y="29053"/>
                  </a:lnTo>
                  <a:lnTo>
                    <a:pt x="12118" y="29178"/>
                  </a:lnTo>
                  <a:lnTo>
                    <a:pt x="10833" y="29265"/>
                  </a:lnTo>
                  <a:lnTo>
                    <a:pt x="10171" y="29302"/>
                  </a:lnTo>
                  <a:lnTo>
                    <a:pt x="9523" y="29327"/>
                  </a:lnTo>
                  <a:lnTo>
                    <a:pt x="8861" y="29352"/>
                  </a:lnTo>
                  <a:lnTo>
                    <a:pt x="8200" y="29365"/>
                  </a:lnTo>
                  <a:lnTo>
                    <a:pt x="7551" y="29365"/>
                  </a:lnTo>
                  <a:lnTo>
                    <a:pt x="6902" y="29352"/>
                  </a:lnTo>
                  <a:lnTo>
                    <a:pt x="6253" y="29340"/>
                  </a:lnTo>
                  <a:lnTo>
                    <a:pt x="5629" y="29302"/>
                  </a:lnTo>
                  <a:lnTo>
                    <a:pt x="5005" y="29253"/>
                  </a:lnTo>
                  <a:lnTo>
                    <a:pt x="4406" y="29203"/>
                  </a:lnTo>
                  <a:lnTo>
                    <a:pt x="4830" y="29365"/>
                  </a:lnTo>
                  <a:lnTo>
                    <a:pt x="5267" y="29515"/>
                  </a:lnTo>
                  <a:lnTo>
                    <a:pt x="5691" y="29664"/>
                  </a:lnTo>
                  <a:lnTo>
                    <a:pt x="6128" y="29802"/>
                  </a:lnTo>
                  <a:lnTo>
                    <a:pt x="6552" y="29926"/>
                  </a:lnTo>
                  <a:lnTo>
                    <a:pt x="6977" y="30051"/>
                  </a:lnTo>
                  <a:lnTo>
                    <a:pt x="7401" y="30164"/>
                  </a:lnTo>
                  <a:lnTo>
                    <a:pt x="7825" y="30263"/>
                  </a:lnTo>
                  <a:lnTo>
                    <a:pt x="8649" y="30438"/>
                  </a:lnTo>
                  <a:lnTo>
                    <a:pt x="9485" y="30588"/>
                  </a:lnTo>
                  <a:lnTo>
                    <a:pt x="10296" y="30713"/>
                  </a:lnTo>
                  <a:lnTo>
                    <a:pt x="11095" y="30812"/>
                  </a:lnTo>
                  <a:lnTo>
                    <a:pt x="11881" y="30875"/>
                  </a:lnTo>
                  <a:lnTo>
                    <a:pt x="12655" y="30925"/>
                  </a:lnTo>
                  <a:lnTo>
                    <a:pt x="13404" y="30950"/>
                  </a:lnTo>
                  <a:lnTo>
                    <a:pt x="14128" y="30950"/>
                  </a:lnTo>
                  <a:lnTo>
                    <a:pt x="14851" y="30937"/>
                  </a:lnTo>
                  <a:lnTo>
                    <a:pt x="15538" y="30912"/>
                  </a:lnTo>
                  <a:lnTo>
                    <a:pt x="16199" y="30862"/>
                  </a:lnTo>
                  <a:lnTo>
                    <a:pt x="16848" y="30812"/>
                  </a:lnTo>
                  <a:lnTo>
                    <a:pt x="17460" y="30750"/>
                  </a:lnTo>
                  <a:lnTo>
                    <a:pt x="18046" y="30675"/>
                  </a:lnTo>
                  <a:lnTo>
                    <a:pt x="18608" y="30588"/>
                  </a:lnTo>
                  <a:lnTo>
                    <a:pt x="19132" y="30513"/>
                  </a:lnTo>
                  <a:lnTo>
                    <a:pt x="19631" y="30426"/>
                  </a:lnTo>
                  <a:lnTo>
                    <a:pt x="20093" y="30326"/>
                  </a:lnTo>
                  <a:lnTo>
                    <a:pt x="20917" y="30164"/>
                  </a:lnTo>
                  <a:lnTo>
                    <a:pt x="21578" y="30001"/>
                  </a:lnTo>
                  <a:lnTo>
                    <a:pt x="22090" y="29889"/>
                  </a:lnTo>
                  <a:lnTo>
                    <a:pt x="22414" y="29814"/>
                  </a:lnTo>
                  <a:lnTo>
                    <a:pt x="22514" y="29802"/>
                  </a:lnTo>
                  <a:lnTo>
                    <a:pt x="22564" y="29802"/>
                  </a:lnTo>
                  <a:lnTo>
                    <a:pt x="23350" y="30263"/>
                  </a:lnTo>
                  <a:lnTo>
                    <a:pt x="24136" y="30700"/>
                  </a:lnTo>
                  <a:lnTo>
                    <a:pt x="24923" y="31112"/>
                  </a:lnTo>
                  <a:lnTo>
                    <a:pt x="25696" y="31486"/>
                  </a:lnTo>
                  <a:lnTo>
                    <a:pt x="26158" y="31724"/>
                  </a:lnTo>
                  <a:lnTo>
                    <a:pt x="26632" y="31936"/>
                  </a:lnTo>
                  <a:lnTo>
                    <a:pt x="27094" y="32135"/>
                  </a:lnTo>
                  <a:lnTo>
                    <a:pt x="27556" y="32335"/>
                  </a:lnTo>
                  <a:lnTo>
                    <a:pt x="28018" y="32510"/>
                  </a:lnTo>
                  <a:lnTo>
                    <a:pt x="28467" y="32684"/>
                  </a:lnTo>
                  <a:lnTo>
                    <a:pt x="29353" y="32996"/>
                  </a:lnTo>
                  <a:lnTo>
                    <a:pt x="29790" y="33146"/>
                  </a:lnTo>
                  <a:lnTo>
                    <a:pt x="30214" y="33283"/>
                  </a:lnTo>
                  <a:lnTo>
                    <a:pt x="31038" y="33521"/>
                  </a:lnTo>
                  <a:lnTo>
                    <a:pt x="31824" y="33720"/>
                  </a:lnTo>
                  <a:lnTo>
                    <a:pt x="32573" y="33895"/>
                  </a:lnTo>
                  <a:lnTo>
                    <a:pt x="32935" y="33970"/>
                  </a:lnTo>
                  <a:lnTo>
                    <a:pt x="33284" y="34032"/>
                  </a:lnTo>
                  <a:lnTo>
                    <a:pt x="33945" y="34132"/>
                  </a:lnTo>
                  <a:lnTo>
                    <a:pt x="34257" y="34182"/>
                  </a:lnTo>
                  <a:lnTo>
                    <a:pt x="34557" y="34232"/>
                  </a:lnTo>
                  <a:lnTo>
                    <a:pt x="35106" y="34282"/>
                  </a:lnTo>
                  <a:lnTo>
                    <a:pt x="35605" y="34332"/>
                  </a:lnTo>
                  <a:lnTo>
                    <a:pt x="36055" y="34357"/>
                  </a:lnTo>
                  <a:lnTo>
                    <a:pt x="36753" y="34382"/>
                  </a:lnTo>
                  <a:lnTo>
                    <a:pt x="37328" y="34394"/>
                  </a:lnTo>
                  <a:lnTo>
                    <a:pt x="36766" y="34282"/>
                  </a:lnTo>
                  <a:lnTo>
                    <a:pt x="36080" y="34132"/>
                  </a:lnTo>
                  <a:lnTo>
                    <a:pt x="35655" y="34032"/>
                  </a:lnTo>
                  <a:lnTo>
                    <a:pt x="35181" y="33907"/>
                  </a:lnTo>
                  <a:lnTo>
                    <a:pt x="34644" y="33770"/>
                  </a:lnTo>
                  <a:lnTo>
                    <a:pt x="34357" y="33695"/>
                  </a:lnTo>
                  <a:lnTo>
                    <a:pt x="34058" y="33608"/>
                  </a:lnTo>
                  <a:lnTo>
                    <a:pt x="33434" y="33408"/>
                  </a:lnTo>
                  <a:lnTo>
                    <a:pt x="33109" y="33308"/>
                  </a:lnTo>
                  <a:lnTo>
                    <a:pt x="32772" y="33196"/>
                  </a:lnTo>
                  <a:lnTo>
                    <a:pt x="32061" y="32947"/>
                  </a:lnTo>
                  <a:lnTo>
                    <a:pt x="31699" y="32809"/>
                  </a:lnTo>
                  <a:lnTo>
                    <a:pt x="31325" y="32647"/>
                  </a:lnTo>
                  <a:lnTo>
                    <a:pt x="30938" y="32497"/>
                  </a:lnTo>
                  <a:lnTo>
                    <a:pt x="30551" y="32335"/>
                  </a:lnTo>
                  <a:lnTo>
                    <a:pt x="29752" y="31986"/>
                  </a:lnTo>
                  <a:lnTo>
                    <a:pt x="28929" y="31599"/>
                  </a:lnTo>
                  <a:lnTo>
                    <a:pt x="28092" y="31187"/>
                  </a:lnTo>
                  <a:lnTo>
                    <a:pt x="27231" y="30725"/>
                  </a:lnTo>
                  <a:lnTo>
                    <a:pt x="26358" y="30238"/>
                  </a:lnTo>
                  <a:lnTo>
                    <a:pt x="25459" y="29714"/>
                  </a:lnTo>
                  <a:lnTo>
                    <a:pt x="24561" y="29165"/>
                  </a:lnTo>
                  <a:lnTo>
                    <a:pt x="23662" y="28566"/>
                  </a:lnTo>
                  <a:lnTo>
                    <a:pt x="22751" y="27955"/>
                  </a:lnTo>
                  <a:lnTo>
                    <a:pt x="22289" y="27643"/>
                  </a:lnTo>
                  <a:lnTo>
                    <a:pt x="21828" y="27306"/>
                  </a:lnTo>
                  <a:lnTo>
                    <a:pt x="20917" y="26632"/>
                  </a:lnTo>
                  <a:lnTo>
                    <a:pt x="20006" y="25933"/>
                  </a:lnTo>
                  <a:lnTo>
                    <a:pt x="19095" y="25222"/>
                  </a:lnTo>
                  <a:lnTo>
                    <a:pt x="18046" y="24373"/>
                  </a:lnTo>
                  <a:lnTo>
                    <a:pt x="17035" y="23512"/>
                  </a:lnTo>
                  <a:lnTo>
                    <a:pt x="16998" y="23462"/>
                  </a:lnTo>
                  <a:lnTo>
                    <a:pt x="16973" y="23387"/>
                  </a:lnTo>
                  <a:lnTo>
                    <a:pt x="16960" y="23275"/>
                  </a:lnTo>
                  <a:lnTo>
                    <a:pt x="16936" y="23137"/>
                  </a:lnTo>
                  <a:lnTo>
                    <a:pt x="16911" y="22776"/>
                  </a:lnTo>
                  <a:lnTo>
                    <a:pt x="16873" y="22289"/>
                  </a:lnTo>
                  <a:lnTo>
                    <a:pt x="16823" y="21702"/>
                  </a:lnTo>
                  <a:lnTo>
                    <a:pt x="16748" y="21003"/>
                  </a:lnTo>
                  <a:lnTo>
                    <a:pt x="16648" y="20217"/>
                  </a:lnTo>
                  <a:lnTo>
                    <a:pt x="16586" y="19793"/>
                  </a:lnTo>
                  <a:lnTo>
                    <a:pt x="16511" y="19344"/>
                  </a:lnTo>
                  <a:lnTo>
                    <a:pt x="16424" y="18882"/>
                  </a:lnTo>
                  <a:lnTo>
                    <a:pt x="16324" y="18395"/>
                  </a:lnTo>
                  <a:lnTo>
                    <a:pt x="16212" y="17883"/>
                  </a:lnTo>
                  <a:lnTo>
                    <a:pt x="16074" y="17359"/>
                  </a:lnTo>
                  <a:lnTo>
                    <a:pt x="15937" y="16823"/>
                  </a:lnTo>
                  <a:lnTo>
                    <a:pt x="15775" y="16261"/>
                  </a:lnTo>
                  <a:lnTo>
                    <a:pt x="15588" y="15700"/>
                  </a:lnTo>
                  <a:lnTo>
                    <a:pt x="15388" y="15113"/>
                  </a:lnTo>
                  <a:lnTo>
                    <a:pt x="15163" y="14514"/>
                  </a:lnTo>
                  <a:lnTo>
                    <a:pt x="14914" y="13902"/>
                  </a:lnTo>
                  <a:lnTo>
                    <a:pt x="14639" y="13278"/>
                  </a:lnTo>
                  <a:lnTo>
                    <a:pt x="14352" y="12642"/>
                  </a:lnTo>
                  <a:lnTo>
                    <a:pt x="14028" y="11993"/>
                  </a:lnTo>
                  <a:lnTo>
                    <a:pt x="13678" y="11344"/>
                  </a:lnTo>
                  <a:lnTo>
                    <a:pt x="13304" y="10683"/>
                  </a:lnTo>
                  <a:lnTo>
                    <a:pt x="12905" y="10009"/>
                  </a:lnTo>
                  <a:lnTo>
                    <a:pt x="13142" y="10758"/>
                  </a:lnTo>
                  <a:lnTo>
                    <a:pt x="13366" y="11481"/>
                  </a:lnTo>
                  <a:lnTo>
                    <a:pt x="13566" y="12180"/>
                  </a:lnTo>
                  <a:lnTo>
                    <a:pt x="13753" y="12842"/>
                  </a:lnTo>
                  <a:lnTo>
                    <a:pt x="13915" y="13491"/>
                  </a:lnTo>
                  <a:lnTo>
                    <a:pt x="14078" y="14102"/>
                  </a:lnTo>
                  <a:lnTo>
                    <a:pt x="14202" y="14689"/>
                  </a:lnTo>
                  <a:lnTo>
                    <a:pt x="14327" y="15263"/>
                  </a:lnTo>
                  <a:lnTo>
                    <a:pt x="14440" y="15799"/>
                  </a:lnTo>
                  <a:lnTo>
                    <a:pt x="14539" y="16299"/>
                  </a:lnTo>
                  <a:lnTo>
                    <a:pt x="14614" y="16785"/>
                  </a:lnTo>
                  <a:lnTo>
                    <a:pt x="14689" y="17247"/>
                  </a:lnTo>
                  <a:lnTo>
                    <a:pt x="14752" y="17684"/>
                  </a:lnTo>
                  <a:lnTo>
                    <a:pt x="14801" y="18096"/>
                  </a:lnTo>
                  <a:lnTo>
                    <a:pt x="14864" y="18832"/>
                  </a:lnTo>
                  <a:lnTo>
                    <a:pt x="14901" y="19481"/>
                  </a:lnTo>
                  <a:lnTo>
                    <a:pt x="14901" y="20030"/>
                  </a:lnTo>
                  <a:lnTo>
                    <a:pt x="14889" y="20479"/>
                  </a:lnTo>
                  <a:lnTo>
                    <a:pt x="14851" y="20829"/>
                  </a:lnTo>
                  <a:lnTo>
                    <a:pt x="14801" y="21091"/>
                  </a:lnTo>
                  <a:lnTo>
                    <a:pt x="14777" y="21191"/>
                  </a:lnTo>
                  <a:lnTo>
                    <a:pt x="14739" y="21266"/>
                  </a:lnTo>
                  <a:lnTo>
                    <a:pt x="14714" y="21315"/>
                  </a:lnTo>
                  <a:lnTo>
                    <a:pt x="14689" y="21353"/>
                  </a:lnTo>
                  <a:lnTo>
                    <a:pt x="14652" y="21353"/>
                  </a:lnTo>
                  <a:lnTo>
                    <a:pt x="14627" y="21340"/>
                  </a:lnTo>
                  <a:lnTo>
                    <a:pt x="14003" y="20729"/>
                  </a:lnTo>
                  <a:lnTo>
                    <a:pt x="13391" y="20105"/>
                  </a:lnTo>
                  <a:lnTo>
                    <a:pt x="12817" y="19456"/>
                  </a:lnTo>
                  <a:lnTo>
                    <a:pt x="12530" y="19131"/>
                  </a:lnTo>
                  <a:lnTo>
                    <a:pt x="12256" y="18795"/>
                  </a:lnTo>
                  <a:lnTo>
                    <a:pt x="11894" y="18358"/>
                  </a:lnTo>
                  <a:lnTo>
                    <a:pt x="11544" y="17908"/>
                  </a:lnTo>
                  <a:lnTo>
                    <a:pt x="11195" y="17459"/>
                  </a:lnTo>
                  <a:lnTo>
                    <a:pt x="10858" y="16997"/>
                  </a:lnTo>
                  <a:lnTo>
                    <a:pt x="10533" y="16548"/>
                  </a:lnTo>
                  <a:lnTo>
                    <a:pt x="10221" y="16086"/>
                  </a:lnTo>
                  <a:lnTo>
                    <a:pt x="9909" y="15625"/>
                  </a:lnTo>
                  <a:lnTo>
                    <a:pt x="9622" y="15150"/>
                  </a:lnTo>
                  <a:lnTo>
                    <a:pt x="9348" y="14676"/>
                  </a:lnTo>
                  <a:lnTo>
                    <a:pt x="9073" y="14214"/>
                  </a:lnTo>
                  <a:lnTo>
                    <a:pt x="8811" y="13740"/>
                  </a:lnTo>
                  <a:lnTo>
                    <a:pt x="8562" y="13266"/>
                  </a:lnTo>
                  <a:lnTo>
                    <a:pt x="8324" y="12804"/>
                  </a:lnTo>
                  <a:lnTo>
                    <a:pt x="8100" y="12330"/>
                  </a:lnTo>
                  <a:lnTo>
                    <a:pt x="7875" y="11868"/>
                  </a:lnTo>
                  <a:lnTo>
                    <a:pt x="7663" y="11407"/>
                  </a:lnTo>
                  <a:lnTo>
                    <a:pt x="7463" y="10945"/>
                  </a:lnTo>
                  <a:lnTo>
                    <a:pt x="7276" y="10483"/>
                  </a:lnTo>
                  <a:lnTo>
                    <a:pt x="7101" y="10021"/>
                  </a:lnTo>
                  <a:lnTo>
                    <a:pt x="6927" y="9572"/>
                  </a:lnTo>
                  <a:lnTo>
                    <a:pt x="6615" y="8686"/>
                  </a:lnTo>
                  <a:lnTo>
                    <a:pt x="6328" y="7825"/>
                  </a:lnTo>
                  <a:lnTo>
                    <a:pt x="6091" y="6989"/>
                  </a:lnTo>
                  <a:lnTo>
                    <a:pt x="5878" y="6190"/>
                  </a:lnTo>
                  <a:lnTo>
                    <a:pt x="5691" y="5416"/>
                  </a:lnTo>
                  <a:lnTo>
                    <a:pt x="5616" y="5054"/>
                  </a:lnTo>
                  <a:lnTo>
                    <a:pt x="5541" y="4692"/>
                  </a:lnTo>
                  <a:lnTo>
                    <a:pt x="5467" y="4343"/>
                  </a:lnTo>
                  <a:lnTo>
                    <a:pt x="5404" y="3994"/>
                  </a:lnTo>
                  <a:lnTo>
                    <a:pt x="5304" y="3345"/>
                  </a:lnTo>
                  <a:lnTo>
                    <a:pt x="5205" y="2758"/>
                  </a:lnTo>
                  <a:lnTo>
                    <a:pt x="5130" y="2209"/>
                  </a:lnTo>
                  <a:lnTo>
                    <a:pt x="5030" y="1273"/>
                  </a:lnTo>
                  <a:lnTo>
                    <a:pt x="4967" y="587"/>
                  </a:lnTo>
                  <a:lnTo>
                    <a:pt x="4917" y="0"/>
                  </a:lnTo>
                  <a:close/>
                </a:path>
              </a:pathLst>
            </a:custGeom>
            <a:solidFill>
              <a:schemeClr val="accent6"/>
            </a:solidFill>
            <a:ln>
              <a:noFill/>
            </a:ln>
          </p:spPr>
          <p:txBody>
            <a:bodyPr spcFirstLastPara="1" wrap="square" lIns="121900" tIns="121900" rIns="121900" bIns="121900" anchor="ctr" anchorCtr="0">
              <a:noAutofit/>
            </a:bodyPr>
            <a:lstStyle/>
            <a:p>
              <a:endParaRPr sz="2400" dirty="0"/>
            </a:p>
          </p:txBody>
        </p:sp>
      </p:grpSp>
      <p:pic>
        <p:nvPicPr>
          <p:cNvPr id="8194" name="Picture 2" descr="New European Bauhaus – BEDA">
            <a:extLst>
              <a:ext uri="{FF2B5EF4-FFF2-40B4-BE49-F238E27FC236}">
                <a16:creationId xmlns:a16="http://schemas.microsoft.com/office/drawing/2014/main" id="{C927D200-8CE1-1724-F018-FFA6BE4A68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63108" y="226398"/>
            <a:ext cx="1355090" cy="53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62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atura vietturis 7">
            <a:extLst>
              <a:ext uri="{FF2B5EF4-FFF2-40B4-BE49-F238E27FC236}">
                <a16:creationId xmlns:a16="http://schemas.microsoft.com/office/drawing/2014/main" id="{38F22997-3FD4-466F-81AB-5F7963D26CD4}"/>
              </a:ext>
            </a:extLst>
          </p:cNvPr>
          <p:cNvSpPr>
            <a:spLocks noGrp="1"/>
          </p:cNvSpPr>
          <p:nvPr>
            <p:ph sz="half" idx="1"/>
          </p:nvPr>
        </p:nvSpPr>
        <p:spPr>
          <a:xfrm>
            <a:off x="598027" y="1466238"/>
            <a:ext cx="8261493" cy="4351338"/>
          </a:xfrm>
        </p:spPr>
        <p:txBody>
          <a:bodyPr/>
          <a:lstStyle/>
          <a:p>
            <a:r>
              <a:rPr lang="lv-LV" sz="1600" b="1" dirty="0"/>
              <a:t>Bez steigas ! </a:t>
            </a:r>
            <a:r>
              <a:rPr lang="lv-LV" sz="1600" dirty="0"/>
              <a:t>Veliet laiku, lai rūpīgi izskatītu konkursa nosacījumus un prasības</a:t>
            </a:r>
          </a:p>
          <a:p>
            <a:r>
              <a:rPr lang="lv-LV" sz="1600" b="1" dirty="0"/>
              <a:t>Nesasteidziet partneru meklēšanu!</a:t>
            </a:r>
            <a:r>
              <a:rPr lang="lv-LV" sz="1600" dirty="0"/>
              <a:t> Ieteikums projekta partnerus meklēt labu laiku pirms konkursa atvēršanās</a:t>
            </a:r>
          </a:p>
          <a:p>
            <a:r>
              <a:rPr lang="lv-LV" sz="1600" dirty="0"/>
              <a:t>Neatstājiet pieteikuma rakstīšanu uz </a:t>
            </a:r>
            <a:r>
              <a:rPr lang="lv-LV" sz="1600" b="1" dirty="0"/>
              <a:t>pēdējo brīdi</a:t>
            </a:r>
            <a:r>
              <a:rPr lang="lv-LV" sz="1600" dirty="0"/>
              <a:t>, lai izvairītos no nevajadzīgām, tehniskām kļūdām</a:t>
            </a:r>
          </a:p>
          <a:p>
            <a:r>
              <a:rPr lang="lv-LV" sz="1600" dirty="0"/>
              <a:t>Nerakstiet nerealizējamus mērķus un pārāk ambiciozus rezultātus!</a:t>
            </a:r>
          </a:p>
          <a:p>
            <a:r>
              <a:rPr lang="lv-LV" sz="1600" dirty="0"/>
              <a:t>Neizplūstiet rakstot projekta pieteikumu. Pieteikumu rakstot </a:t>
            </a:r>
            <a:r>
              <a:rPr lang="lv-LV" sz="1600" b="1" dirty="0"/>
              <a:t>esiet konkrēts un tiešs</a:t>
            </a:r>
            <a:r>
              <a:rPr lang="lv-LV" sz="1600" dirty="0"/>
              <a:t>! </a:t>
            </a:r>
          </a:p>
          <a:p>
            <a:r>
              <a:rPr lang="lv-LV" sz="1600" dirty="0"/>
              <a:t>Projekta </a:t>
            </a:r>
            <a:r>
              <a:rPr lang="lv-LV" sz="1600" b="1" dirty="0"/>
              <a:t>valodai ir jābūt viegli lasāmai </a:t>
            </a:r>
            <a:r>
              <a:rPr lang="lv-LV" sz="1600" dirty="0"/>
              <a:t>un saprotamai, neizmantojiet nevajadzīgus iestarpinājumus un žargonus!</a:t>
            </a:r>
          </a:p>
          <a:p>
            <a:r>
              <a:rPr lang="lv-LV" sz="1600" dirty="0"/>
              <a:t>Neaizmirstiet par </a:t>
            </a:r>
            <a:r>
              <a:rPr lang="lv-LV" sz="1600" b="1" dirty="0">
                <a:hlinkClick r:id="rId3"/>
              </a:rPr>
              <a:t>dzimuma vienlīdzības plāna </a:t>
            </a:r>
            <a:r>
              <a:rPr lang="lv-LV" sz="1600" dirty="0"/>
              <a:t>iesniegšanu  </a:t>
            </a:r>
          </a:p>
          <a:p>
            <a:r>
              <a:rPr lang="lv-LV" sz="1600" dirty="0"/>
              <a:t>Nepārsniedziet noteikto</a:t>
            </a:r>
            <a:r>
              <a:rPr lang="lv-LV" sz="1600" b="1" dirty="0"/>
              <a:t> lapaspušu skaita limitu </a:t>
            </a:r>
            <a:r>
              <a:rPr lang="lv-LV" sz="1600" dirty="0"/>
              <a:t>!</a:t>
            </a:r>
          </a:p>
          <a:p>
            <a:r>
              <a:rPr lang="lv-LV" sz="1600" dirty="0"/>
              <a:t>Neaizmirstiet skaidri parādīt saikni starp mērķiem, projekta aktivitātēm un sagaidāmajiem rezultātiem!</a:t>
            </a:r>
          </a:p>
          <a:p>
            <a:r>
              <a:rPr lang="lv-LV" sz="1600" dirty="0"/>
              <a:t>Nejauciet terminus </a:t>
            </a:r>
            <a:r>
              <a:rPr lang="lv-LV" sz="1600" b="1" dirty="0"/>
              <a:t>rezultāti/ iznākums/ ietekme </a:t>
            </a:r>
            <a:r>
              <a:rPr lang="lv-LV" sz="1600" dirty="0"/>
              <a:t>(</a:t>
            </a:r>
            <a:r>
              <a:rPr lang="lv-LV" sz="1600" dirty="0" err="1"/>
              <a:t>results</a:t>
            </a:r>
            <a:r>
              <a:rPr lang="lv-LV" sz="1600" dirty="0"/>
              <a:t>/ </a:t>
            </a:r>
            <a:r>
              <a:rPr lang="lv-LV" sz="1600" dirty="0" err="1"/>
              <a:t>output</a:t>
            </a:r>
            <a:r>
              <a:rPr lang="lv-LV" sz="1600" dirty="0"/>
              <a:t>/ </a:t>
            </a:r>
            <a:r>
              <a:rPr lang="lv-LV" sz="1600" dirty="0" err="1"/>
              <a:t>impact</a:t>
            </a:r>
            <a:r>
              <a:rPr lang="lv-LV" sz="1600" dirty="0"/>
              <a:t>)</a:t>
            </a:r>
          </a:p>
          <a:p>
            <a:endParaRPr lang="lv-LV" sz="1600" dirty="0"/>
          </a:p>
          <a:p>
            <a:endParaRPr lang="lv-LV" sz="1600" dirty="0"/>
          </a:p>
        </p:txBody>
      </p:sp>
      <p:sp>
        <p:nvSpPr>
          <p:cNvPr id="6" name="Slaida numura vietturis 5">
            <a:extLst>
              <a:ext uri="{FF2B5EF4-FFF2-40B4-BE49-F238E27FC236}">
                <a16:creationId xmlns:a16="http://schemas.microsoft.com/office/drawing/2014/main" id="{21057647-F252-4567-9174-59C8E3747A09}"/>
              </a:ext>
            </a:extLst>
          </p:cNvPr>
          <p:cNvSpPr>
            <a:spLocks noGrp="1"/>
          </p:cNvSpPr>
          <p:nvPr>
            <p:ph type="sldNum" sz="quarter" idx="12"/>
          </p:nvPr>
        </p:nvSpPr>
        <p:spPr/>
        <p:txBody>
          <a:bodyPr/>
          <a:lstStyle/>
          <a:p>
            <a:pPr>
              <a:defRPr/>
            </a:pPr>
            <a:fld id="{559B3BF5-5EA0-4E17-AB4B-664290D5DB15}" type="slidenum">
              <a:rPr lang="en-US" altLang="lv-LV" smtClean="0"/>
              <a:pPr>
                <a:defRPr/>
              </a:pPr>
              <a:t>13</a:t>
            </a:fld>
            <a:endParaRPr lang="en-US" altLang="lv-LV"/>
          </a:p>
        </p:txBody>
      </p:sp>
      <p:sp>
        <p:nvSpPr>
          <p:cNvPr id="2" name="Virsraksts 6">
            <a:extLst>
              <a:ext uri="{FF2B5EF4-FFF2-40B4-BE49-F238E27FC236}">
                <a16:creationId xmlns:a16="http://schemas.microsoft.com/office/drawing/2014/main" id="{F31A8020-C72E-47F6-6A10-A4261969464B}"/>
              </a:ext>
            </a:extLst>
          </p:cNvPr>
          <p:cNvSpPr>
            <a:spLocks noGrp="1"/>
          </p:cNvSpPr>
          <p:nvPr>
            <p:ph type="title"/>
          </p:nvPr>
        </p:nvSpPr>
        <p:spPr>
          <a:xfrm>
            <a:off x="1051560" y="136525"/>
            <a:ext cx="10515600" cy="1325563"/>
          </a:xfrm>
        </p:spPr>
        <p:txBody>
          <a:bodyPr/>
          <a:lstStyle/>
          <a:p>
            <a:r>
              <a:rPr lang="lv-LV" b="1" dirty="0">
                <a:latin typeface="+mn-lt"/>
              </a:rPr>
              <a:t>No kā izvairīties rakstot projekta pieteikumu</a:t>
            </a:r>
          </a:p>
        </p:txBody>
      </p:sp>
      <p:pic>
        <p:nvPicPr>
          <p:cNvPr id="3" name="Attēls 2">
            <a:extLst>
              <a:ext uri="{FF2B5EF4-FFF2-40B4-BE49-F238E27FC236}">
                <a16:creationId xmlns:a16="http://schemas.microsoft.com/office/drawing/2014/main" id="{554EB7E9-6984-BACE-1E82-587A22EBB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8148" y="5640909"/>
            <a:ext cx="1201705" cy="695507"/>
          </a:xfrm>
          <a:prstGeom prst="rect">
            <a:avLst/>
          </a:prstGeom>
        </p:spPr>
      </p:pic>
      <p:pic>
        <p:nvPicPr>
          <p:cNvPr id="5" name="Attēls 4">
            <a:extLst>
              <a:ext uri="{FF2B5EF4-FFF2-40B4-BE49-F238E27FC236}">
                <a16:creationId xmlns:a16="http://schemas.microsoft.com/office/drawing/2014/main" id="{1DE41DE9-68C2-3C75-C6B5-359FB070D65A}"/>
              </a:ext>
            </a:extLst>
          </p:cNvPr>
          <p:cNvPicPr>
            <a:picLocks noChangeAspect="1"/>
          </p:cNvPicPr>
          <p:nvPr/>
        </p:nvPicPr>
        <p:blipFill rotWithShape="1">
          <a:blip r:embed="rId5"/>
          <a:srcRect r="6672" b="4038"/>
          <a:stretch/>
        </p:blipFill>
        <p:spPr>
          <a:xfrm>
            <a:off x="8610600" y="3363738"/>
            <a:ext cx="3356787" cy="1965506"/>
          </a:xfrm>
          <a:prstGeom prst="rect">
            <a:avLst/>
          </a:prstGeom>
        </p:spPr>
      </p:pic>
      <p:pic>
        <p:nvPicPr>
          <p:cNvPr id="9218" name="Picture 2" descr="New European Bauhaus – BEDA">
            <a:extLst>
              <a:ext uri="{FF2B5EF4-FFF2-40B4-BE49-F238E27FC236}">
                <a16:creationId xmlns:a16="http://schemas.microsoft.com/office/drawing/2014/main" id="{2714FD75-B35C-690A-DF7C-0A6A4B4C19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1749" y="5565889"/>
            <a:ext cx="1954761" cy="77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25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2FE53D-6D48-40E4-BBCB-95277D6138B1}"/>
              </a:ext>
            </a:extLst>
          </p:cNvPr>
          <p:cNvSpPr>
            <a:spLocks noGrp="1"/>
          </p:cNvSpPr>
          <p:nvPr>
            <p:ph type="title"/>
          </p:nvPr>
        </p:nvSpPr>
        <p:spPr>
          <a:xfrm>
            <a:off x="914400" y="2776671"/>
            <a:ext cx="10363200" cy="960442"/>
          </a:xfrm>
        </p:spPr>
        <p:txBody>
          <a:bodyPr/>
          <a:lstStyle/>
          <a:p>
            <a:r>
              <a:rPr lang="lv-LV" dirty="0">
                <a:latin typeface="+mj-lt"/>
                <a:cs typeface="Times New Roman" panose="02020603050405020304" pitchFamily="18" charset="0"/>
              </a:rPr>
              <a:t>Paldies! Jautājumi?</a:t>
            </a:r>
          </a:p>
        </p:txBody>
      </p:sp>
      <p:sp>
        <p:nvSpPr>
          <p:cNvPr id="6" name="Slide Number Placeholder 5">
            <a:extLst>
              <a:ext uri="{FF2B5EF4-FFF2-40B4-BE49-F238E27FC236}">
                <a16:creationId xmlns:a16="http://schemas.microsoft.com/office/drawing/2014/main" id="{3939C59C-FC4D-4132-94D3-1966F139E02E}"/>
              </a:ext>
            </a:extLst>
          </p:cNvPr>
          <p:cNvSpPr>
            <a:spLocks noGrp="1"/>
          </p:cNvSpPr>
          <p:nvPr>
            <p:ph type="sldNum" sz="quarter" idx="4294967295"/>
          </p:nvPr>
        </p:nvSpPr>
        <p:spPr>
          <a:xfrm>
            <a:off x="11785600" y="6324600"/>
            <a:ext cx="406400" cy="304800"/>
          </a:xfrm>
        </p:spPr>
        <p:txBody>
          <a:bodyPr/>
          <a:lstStyle/>
          <a:p>
            <a:pPr>
              <a:defRPr/>
            </a:pPr>
            <a:fld id="{559B3BF5-5EA0-4E17-AB4B-664290D5DB15}" type="slidenum">
              <a:rPr lang="en-US" altLang="lv-LV" smtClean="0"/>
              <a:pPr>
                <a:defRPr/>
              </a:pPr>
              <a:t>14</a:t>
            </a:fld>
            <a:endParaRPr lang="en-US" altLang="lv-LV"/>
          </a:p>
        </p:txBody>
      </p:sp>
      <p:pic>
        <p:nvPicPr>
          <p:cNvPr id="8" name="Attēls 7">
            <a:extLst>
              <a:ext uri="{FF2B5EF4-FFF2-40B4-BE49-F238E27FC236}">
                <a16:creationId xmlns:a16="http://schemas.microsoft.com/office/drawing/2014/main" id="{77EC98D4-A5BD-4B4A-8347-CD006E29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483" y="5433415"/>
            <a:ext cx="1803117" cy="1043585"/>
          </a:xfrm>
          <a:prstGeom prst="rect">
            <a:avLst/>
          </a:prstGeom>
        </p:spPr>
      </p:pic>
      <p:sp>
        <p:nvSpPr>
          <p:cNvPr id="11" name="TextBox 10">
            <a:extLst>
              <a:ext uri="{FF2B5EF4-FFF2-40B4-BE49-F238E27FC236}">
                <a16:creationId xmlns:a16="http://schemas.microsoft.com/office/drawing/2014/main" id="{7AD6C18C-6D6A-46A4-8064-78CB7E2E2EAE}"/>
              </a:ext>
            </a:extLst>
          </p:cNvPr>
          <p:cNvSpPr txBox="1"/>
          <p:nvPr/>
        </p:nvSpPr>
        <p:spPr>
          <a:xfrm>
            <a:off x="3048000" y="3396790"/>
            <a:ext cx="6096000" cy="1384995"/>
          </a:xfrm>
          <a:prstGeom prst="rect">
            <a:avLst/>
          </a:prstGeom>
          <a:noFill/>
        </p:spPr>
        <p:txBody>
          <a:bodyPr wrap="square">
            <a:spAutoFit/>
          </a:bodyPr>
          <a:lstStyle/>
          <a:p>
            <a:pPr algn="ctr"/>
            <a:r>
              <a:rPr lang="lv-LV" sz="1400" b="1" dirty="0">
                <a:solidFill>
                  <a:srgbClr val="010202"/>
                </a:solidFill>
                <a:latin typeface="+mj-lt"/>
                <a:cs typeface="Times New Roman" panose="02020603050405020304" pitchFamily="18" charset="0"/>
              </a:rPr>
              <a:t>Darja Aksjonova</a:t>
            </a:r>
          </a:p>
          <a:p>
            <a:pPr algn="ctr"/>
            <a:r>
              <a:rPr lang="lv-LV" sz="1400" dirty="0">
                <a:solidFill>
                  <a:srgbClr val="010202"/>
                </a:solidFill>
                <a:effectLst/>
                <a:latin typeface="+mj-lt"/>
                <a:ea typeface="Times New Roman" panose="02020603050405020304" pitchFamily="18" charset="0"/>
                <a:cs typeface="Times New Roman" panose="02020603050405020304" pitchFamily="18" charset="0"/>
              </a:rPr>
              <a:t>Latvijas</a:t>
            </a:r>
            <a:r>
              <a:rPr lang="lv-LV" sz="1400" spc="-50" dirty="0">
                <a:solidFill>
                  <a:srgbClr val="010202"/>
                </a:solidFill>
                <a:effectLst/>
                <a:latin typeface="+mj-lt"/>
                <a:ea typeface="Times New Roman" panose="02020603050405020304" pitchFamily="18" charset="0"/>
                <a:cs typeface="Times New Roman" panose="02020603050405020304" pitchFamily="18" charset="0"/>
              </a:rPr>
              <a:t> </a:t>
            </a:r>
            <a:r>
              <a:rPr lang="lv-LV" sz="1400" dirty="0">
                <a:solidFill>
                  <a:srgbClr val="010202"/>
                </a:solidFill>
                <a:effectLst/>
                <a:latin typeface="+mj-lt"/>
                <a:ea typeface="Times New Roman" panose="02020603050405020304" pitchFamily="18" charset="0"/>
                <a:cs typeface="Times New Roman" panose="02020603050405020304" pitchFamily="18" charset="0"/>
              </a:rPr>
              <a:t>Zinātnes</a:t>
            </a:r>
            <a:r>
              <a:rPr lang="lv-LV" sz="1400" spc="-45" dirty="0">
                <a:solidFill>
                  <a:srgbClr val="010202"/>
                </a:solidFill>
                <a:effectLst/>
                <a:latin typeface="+mj-lt"/>
                <a:ea typeface="Times New Roman" panose="02020603050405020304" pitchFamily="18" charset="0"/>
                <a:cs typeface="Times New Roman" panose="02020603050405020304" pitchFamily="18" charset="0"/>
              </a:rPr>
              <a:t> </a:t>
            </a:r>
            <a:r>
              <a:rPr lang="lv-LV" sz="1400" dirty="0">
                <a:solidFill>
                  <a:srgbClr val="010202"/>
                </a:solidFill>
                <a:effectLst/>
                <a:latin typeface="+mj-lt"/>
                <a:ea typeface="Times New Roman" panose="02020603050405020304" pitchFamily="18" charset="0"/>
                <a:cs typeface="Times New Roman" panose="02020603050405020304" pitchFamily="18" charset="0"/>
              </a:rPr>
              <a:t>padomes</a:t>
            </a:r>
            <a:endParaRPr lang="lv-LV" sz="1400" dirty="0">
              <a:effectLst/>
              <a:latin typeface="+mj-lt"/>
              <a:ea typeface="Times New Roman" panose="02020603050405020304" pitchFamily="18" charset="0"/>
              <a:cs typeface="Times New Roman" panose="02020603050405020304" pitchFamily="18" charset="0"/>
            </a:endParaRPr>
          </a:p>
          <a:p>
            <a:pPr algn="ctr"/>
            <a:r>
              <a:rPr lang="lv-LV" sz="1400" dirty="0">
                <a:solidFill>
                  <a:srgbClr val="010202"/>
                </a:solidFill>
                <a:effectLst/>
                <a:latin typeface="+mj-lt"/>
                <a:ea typeface="Times New Roman" panose="02020603050405020304" pitchFamily="18" charset="0"/>
                <a:cs typeface="Times New Roman" panose="02020603050405020304" pitchFamily="18" charset="0"/>
              </a:rPr>
              <a:t>Starptautiskās sadarbības programmu projektu departamenta </a:t>
            </a:r>
            <a:endParaRPr lang="lv-LV" sz="1400" dirty="0">
              <a:effectLst/>
              <a:latin typeface="+mj-lt"/>
              <a:ea typeface="Times New Roman" panose="02020603050405020304" pitchFamily="18" charset="0"/>
              <a:cs typeface="Times New Roman" panose="02020603050405020304" pitchFamily="18" charset="0"/>
            </a:endParaRPr>
          </a:p>
          <a:p>
            <a:pPr algn="ctr"/>
            <a:r>
              <a:rPr lang="lv-LV" sz="1400" dirty="0">
                <a:solidFill>
                  <a:srgbClr val="010202"/>
                </a:solidFill>
                <a:effectLst/>
                <a:latin typeface="+mj-lt"/>
                <a:ea typeface="Times New Roman" panose="02020603050405020304" pitchFamily="18" charset="0"/>
                <a:cs typeface="Times New Roman" panose="02020603050405020304" pitchFamily="18" charset="0"/>
              </a:rPr>
              <a:t>Apvārsnis Eiropa Nacionālā kontaktpunkta vecākā eksperte</a:t>
            </a:r>
          </a:p>
          <a:p>
            <a:pPr algn="ctr"/>
            <a:r>
              <a:rPr lang="lv-LV" sz="1400" dirty="0">
                <a:solidFill>
                  <a:srgbClr val="010202"/>
                </a:solidFill>
                <a:latin typeface="+mj-lt"/>
                <a:cs typeface="Times New Roman" panose="02020603050405020304" pitchFamily="18" charset="0"/>
              </a:rPr>
              <a:t>E-pasts: darja.aksjonova@lzp.gov.lv</a:t>
            </a:r>
          </a:p>
          <a:p>
            <a:pPr algn="ctr"/>
            <a:r>
              <a:rPr lang="lv-LV" sz="1400" dirty="0">
                <a:solidFill>
                  <a:srgbClr val="010202"/>
                </a:solidFill>
                <a:latin typeface="+mj-lt"/>
                <a:cs typeface="Times New Roman" panose="02020603050405020304" pitchFamily="18" charset="0"/>
              </a:rPr>
              <a:t>Telefons: +371 29812647</a:t>
            </a:r>
          </a:p>
        </p:txBody>
      </p:sp>
      <p:pic>
        <p:nvPicPr>
          <p:cNvPr id="1026" name="Picture 2">
            <a:extLst>
              <a:ext uri="{FF2B5EF4-FFF2-40B4-BE49-F238E27FC236}">
                <a16:creationId xmlns:a16="http://schemas.microsoft.com/office/drawing/2014/main" id="{AE508D17-A6BE-41D5-ADD7-1A143709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63" y="5556775"/>
            <a:ext cx="478249" cy="478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 Free social media icons">
            <a:extLst>
              <a:ext uri="{FF2B5EF4-FFF2-40B4-BE49-F238E27FC236}">
                <a16:creationId xmlns:a16="http://schemas.microsoft.com/office/drawing/2014/main" id="{443953CF-04AE-40E3-B922-1D554B568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63" y="5053941"/>
            <a:ext cx="457863" cy="457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ākums | Latvijas Zinātnes padome">
            <a:extLst>
              <a:ext uri="{FF2B5EF4-FFF2-40B4-BE49-F238E27FC236}">
                <a16:creationId xmlns:a16="http://schemas.microsoft.com/office/drawing/2014/main" id="{346A0C66-6AEF-4183-9546-1DD3423FDD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83"/>
          <a:stretch/>
        </p:blipFill>
        <p:spPr bwMode="auto">
          <a:xfrm>
            <a:off x="141841" y="6046946"/>
            <a:ext cx="712694" cy="555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CF85FB-57E1-41B5-9F15-AA95747AD4CA}"/>
              </a:ext>
            </a:extLst>
          </p:cNvPr>
          <p:cNvSpPr txBox="1"/>
          <p:nvPr/>
        </p:nvSpPr>
        <p:spPr>
          <a:xfrm>
            <a:off x="914400" y="5128983"/>
            <a:ext cx="1565566" cy="307777"/>
          </a:xfrm>
          <a:prstGeom prst="rect">
            <a:avLst/>
          </a:prstGeom>
          <a:noFill/>
        </p:spPr>
        <p:txBody>
          <a:bodyPr wrap="square" rtlCol="0">
            <a:spAutoFit/>
          </a:bodyPr>
          <a:lstStyle/>
          <a:p>
            <a:r>
              <a:rPr lang="lv-LV" sz="1400" dirty="0">
                <a:latin typeface="+mj-lt"/>
              </a:rPr>
              <a:t>@apvarsnis</a:t>
            </a:r>
          </a:p>
        </p:txBody>
      </p:sp>
      <p:sp>
        <p:nvSpPr>
          <p:cNvPr id="3" name="TextBox 2">
            <a:extLst>
              <a:ext uri="{FF2B5EF4-FFF2-40B4-BE49-F238E27FC236}">
                <a16:creationId xmlns:a16="http://schemas.microsoft.com/office/drawing/2014/main" id="{770B4185-8D44-461C-862F-2114D1FA5BB0}"/>
              </a:ext>
            </a:extLst>
          </p:cNvPr>
          <p:cNvSpPr txBox="1"/>
          <p:nvPr/>
        </p:nvSpPr>
        <p:spPr>
          <a:xfrm>
            <a:off x="914400" y="6015444"/>
            <a:ext cx="4053994" cy="523220"/>
          </a:xfrm>
          <a:prstGeom prst="rect">
            <a:avLst/>
          </a:prstGeom>
          <a:noFill/>
        </p:spPr>
        <p:txBody>
          <a:bodyPr wrap="square" rtlCol="0">
            <a:spAutoFit/>
          </a:bodyPr>
          <a:lstStyle/>
          <a:p>
            <a:r>
              <a:rPr lang="lv-LV" sz="1400" dirty="0">
                <a:latin typeface="+mj-lt"/>
                <a:hlinkClick r:id="rId6"/>
              </a:rPr>
              <a:t>https://lzp.gov.lv/starptautiskas-sadarbibas-programmas/apvarsnis-eiropa/</a:t>
            </a:r>
            <a:r>
              <a:rPr lang="lv-LV" sz="1400" dirty="0">
                <a:latin typeface="+mj-lt"/>
              </a:rPr>
              <a:t> </a:t>
            </a:r>
          </a:p>
        </p:txBody>
      </p:sp>
      <p:sp>
        <p:nvSpPr>
          <p:cNvPr id="4" name="TextBox 3">
            <a:extLst>
              <a:ext uri="{FF2B5EF4-FFF2-40B4-BE49-F238E27FC236}">
                <a16:creationId xmlns:a16="http://schemas.microsoft.com/office/drawing/2014/main" id="{1ABECD4B-1581-4C3B-B0E7-CA4F354451BA}"/>
              </a:ext>
            </a:extLst>
          </p:cNvPr>
          <p:cNvSpPr txBox="1"/>
          <p:nvPr/>
        </p:nvSpPr>
        <p:spPr>
          <a:xfrm>
            <a:off x="914400" y="5511804"/>
            <a:ext cx="4053994" cy="523220"/>
          </a:xfrm>
          <a:prstGeom prst="rect">
            <a:avLst/>
          </a:prstGeom>
          <a:noFill/>
        </p:spPr>
        <p:txBody>
          <a:bodyPr wrap="square" rtlCol="0">
            <a:spAutoFit/>
          </a:bodyPr>
          <a:lstStyle/>
          <a:p>
            <a:r>
              <a:rPr lang="lv-LV" sz="1400" i="0" dirty="0">
                <a:solidFill>
                  <a:srgbClr val="050505"/>
                </a:solidFill>
                <a:effectLst/>
                <a:latin typeface="+mj-lt"/>
              </a:rPr>
              <a:t>@</a:t>
            </a:r>
            <a:r>
              <a:rPr lang="de-DE" sz="1400" i="0" dirty="0">
                <a:solidFill>
                  <a:srgbClr val="050505"/>
                </a:solidFill>
                <a:effectLst/>
                <a:latin typeface="+mj-lt"/>
              </a:rPr>
              <a:t>Apvārsnis EU Latvijas Nacionālais kontaktpunkts - HE NCP LV</a:t>
            </a:r>
          </a:p>
        </p:txBody>
      </p:sp>
    </p:spTree>
    <p:extLst>
      <p:ext uri="{BB962C8B-B14F-4D97-AF65-F5344CB8AC3E}">
        <p14:creationId xmlns:p14="http://schemas.microsoft.com/office/powerpoint/2010/main" val="154161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98B27B4-8641-7CB3-476A-F135E6017F9B}"/>
              </a:ext>
            </a:extLst>
          </p:cNvPr>
          <p:cNvSpPr/>
          <p:nvPr/>
        </p:nvSpPr>
        <p:spPr bwMode="auto">
          <a:xfrm rot="16200000">
            <a:off x="4811072" y="-6190116"/>
            <a:ext cx="2630819" cy="12352713"/>
          </a:xfrm>
          <a:prstGeom prst="rect">
            <a:avLst/>
          </a:prstGeom>
          <a:gradFill flip="none" rotWithShape="1">
            <a:gsLst>
              <a:gs pos="0">
                <a:schemeClr val="tx1">
                  <a:alpha val="0"/>
                </a:schemeClr>
              </a:gs>
              <a:gs pos="51000">
                <a:srgbClr val="02058F"/>
              </a:gs>
              <a:gs pos="79000">
                <a:schemeClr val="accent4">
                  <a:alpha val="61647"/>
                </a:schemeClr>
              </a:gs>
              <a:gs pos="100000">
                <a:schemeClr val="bg2"/>
              </a:gs>
            </a:gsLst>
            <a:path path="circle">
              <a:fillToRect l="100000" t="100000"/>
            </a:path>
            <a:tileRect r="-100000" b="-100000"/>
          </a:gradFill>
          <a:ln>
            <a:noFill/>
          </a:ln>
        </p:spPr>
        <p:txBody>
          <a:bodyPr vert="horz" wrap="square" lIns="91440" tIns="45720" rIns="91440" bIns="45720" numCol="1" rtlCol="0" anchor="ctr" anchorCtr="0" compatLnSpc="1">
            <a:prstTxWarp prst="textArchDown">
              <a:avLst>
                <a:gd name="adj" fmla="val 16680161"/>
              </a:avLst>
            </a:prstTxWarp>
          </a:bodyPr>
          <a:lstStyle/>
          <a:p>
            <a:pPr algn="ctr"/>
            <a:endParaRPr lang="en-LV" dirty="0"/>
          </a:p>
        </p:txBody>
      </p:sp>
      <p:sp>
        <p:nvSpPr>
          <p:cNvPr id="29" name="Title 1">
            <a:extLst>
              <a:ext uri="{FF2B5EF4-FFF2-40B4-BE49-F238E27FC236}">
                <a16:creationId xmlns:a16="http://schemas.microsoft.com/office/drawing/2014/main" id="{1DFCCBC1-0DCD-4B76-39D6-0072AF63D0F6}"/>
              </a:ext>
            </a:extLst>
          </p:cNvPr>
          <p:cNvSpPr txBox="1"/>
          <p:nvPr/>
        </p:nvSpPr>
        <p:spPr>
          <a:xfrm>
            <a:off x="1484343" y="234939"/>
            <a:ext cx="8849032" cy="1539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defTabSz="777240">
              <a:lnSpc>
                <a:spcPct val="72000"/>
              </a:lnSpc>
              <a:defRPr sz="4100">
                <a:solidFill>
                  <a:srgbClr val="FFFFFF"/>
                </a:solidFill>
                <a:latin typeface="Montserrat ExtraLight"/>
                <a:ea typeface="Montserrat ExtraLight"/>
                <a:cs typeface="Montserrat ExtraLight"/>
                <a:sym typeface="Montserrat ExtraLight"/>
              </a:defRPr>
            </a:pPr>
            <a:r>
              <a:rPr lang="lv-LV" sz="2800" b="1">
                <a:latin typeface="Source Sans Pro Light" panose="020B0503030403020204" pitchFamily="34" charset="0"/>
                <a:ea typeface="Source Sans Pro Light" panose="020B0503030403020204" pitchFamily="34" charset="0"/>
              </a:rPr>
              <a:t>Nacionālais kontaktpunkts: funkcijas</a:t>
            </a:r>
          </a:p>
        </p:txBody>
      </p:sp>
      <p:pic>
        <p:nvPicPr>
          <p:cNvPr id="28" name="Attēls 9">
            <a:extLst>
              <a:ext uri="{FF2B5EF4-FFF2-40B4-BE49-F238E27FC236}">
                <a16:creationId xmlns:a16="http://schemas.microsoft.com/office/drawing/2014/main" id="{064B6EAD-B8F3-46D3-3FD5-08F6A48F5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85" y="1774016"/>
            <a:ext cx="3713124" cy="2153610"/>
          </a:xfrm>
          <a:prstGeom prst="rect">
            <a:avLst/>
          </a:prstGeom>
        </p:spPr>
      </p:pic>
      <p:graphicFrame>
        <p:nvGraphicFramePr>
          <p:cNvPr id="30" name="Satura vietturis 5">
            <a:extLst>
              <a:ext uri="{FF2B5EF4-FFF2-40B4-BE49-F238E27FC236}">
                <a16:creationId xmlns:a16="http://schemas.microsoft.com/office/drawing/2014/main" id="{4C7803D7-8AE9-EE34-F3DE-745FB35A1F7C}"/>
              </a:ext>
            </a:extLst>
          </p:cNvPr>
          <p:cNvGraphicFramePr>
            <a:graphicFrameLocks/>
          </p:cNvGraphicFramePr>
          <p:nvPr>
            <p:extLst>
              <p:ext uri="{D42A27DB-BD31-4B8C-83A1-F6EECF244321}">
                <p14:modId xmlns:p14="http://schemas.microsoft.com/office/powerpoint/2010/main" val="1137995141"/>
              </p:ext>
            </p:extLst>
          </p:nvPr>
        </p:nvGraphicFramePr>
        <p:xfrm>
          <a:off x="4557148" y="2431711"/>
          <a:ext cx="6282169" cy="3215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644D9F7-B01B-DF4C-C9F4-09CBB8B5348B}"/>
              </a:ext>
            </a:extLst>
          </p:cNvPr>
          <p:cNvSpPr txBox="1"/>
          <p:nvPr/>
        </p:nvSpPr>
        <p:spPr>
          <a:xfrm>
            <a:off x="175385" y="6314583"/>
            <a:ext cx="11062886" cy="369332"/>
          </a:xfrm>
          <a:prstGeom prst="rect">
            <a:avLst/>
          </a:prstGeom>
          <a:noFill/>
        </p:spPr>
        <p:txBody>
          <a:bodyPr wrap="square">
            <a:spAutoFit/>
          </a:bodyPr>
          <a:lstStyle/>
          <a:p>
            <a:r>
              <a:rPr lang="lv-LV" dirty="0">
                <a:hlinkClick r:id="rId8"/>
              </a:rPr>
              <a:t>https://lzp.gov.lv/starptautiskas-sadarbibas-programmas/apvarsnis-eiropa/nacionalais-kontaktpunkts/</a:t>
            </a:r>
            <a:r>
              <a:rPr lang="lv-LV" dirty="0"/>
              <a:t> </a:t>
            </a:r>
          </a:p>
        </p:txBody>
      </p:sp>
      <p:pic>
        <p:nvPicPr>
          <p:cNvPr id="2" name="Picture 2" descr="New European Bauhaus – BEDA">
            <a:extLst>
              <a:ext uri="{FF2B5EF4-FFF2-40B4-BE49-F238E27FC236}">
                <a16:creationId xmlns:a16="http://schemas.microsoft.com/office/drawing/2014/main" id="{21B69E83-1F8A-6A2E-158A-334FD7C87E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1910" y="141169"/>
            <a:ext cx="1759081" cy="69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33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a:extLst>
              <a:ext uri="{FF2B5EF4-FFF2-40B4-BE49-F238E27FC236}">
                <a16:creationId xmlns:a16="http://schemas.microsoft.com/office/drawing/2014/main" id="{AC0017EF-FEDD-47A5-8AAB-D7F793C2619E}"/>
              </a:ext>
            </a:extLst>
          </p:cNvPr>
          <p:cNvSpPr>
            <a:spLocks noGrp="1"/>
          </p:cNvSpPr>
          <p:nvPr>
            <p:ph type="sldNum" sz="quarter" idx="12"/>
          </p:nvPr>
        </p:nvSpPr>
        <p:spPr/>
        <p:txBody>
          <a:bodyPr/>
          <a:lstStyle/>
          <a:p>
            <a:pPr>
              <a:defRPr/>
            </a:pPr>
            <a:fld id="{559B3BF5-5EA0-4E17-AB4B-664290D5DB15}" type="slidenum">
              <a:rPr lang="en-US" altLang="lv-LV" smtClean="0"/>
              <a:pPr>
                <a:defRPr/>
              </a:pPr>
              <a:t>3</a:t>
            </a:fld>
            <a:endParaRPr lang="en-US" altLang="lv-LV"/>
          </a:p>
        </p:txBody>
      </p:sp>
      <p:sp>
        <p:nvSpPr>
          <p:cNvPr id="31" name="Google Shape;2080;p111">
            <a:extLst>
              <a:ext uri="{FF2B5EF4-FFF2-40B4-BE49-F238E27FC236}">
                <a16:creationId xmlns:a16="http://schemas.microsoft.com/office/drawing/2014/main" id="{B64BF6F0-1EEB-9CD3-FE8D-39BAA79479CD}"/>
              </a:ext>
            </a:extLst>
          </p:cNvPr>
          <p:cNvSpPr txBox="1">
            <a:spLocks noGrp="1"/>
          </p:cNvSpPr>
          <p:nvPr>
            <p:ph type="title"/>
          </p:nvPr>
        </p:nvSpPr>
        <p:spPr>
          <a:xfrm>
            <a:off x="947115" y="463100"/>
            <a:ext cx="10266800" cy="667600"/>
          </a:xfrm>
          <a:prstGeom prst="rect">
            <a:avLst/>
          </a:prstGeom>
        </p:spPr>
        <p:txBody>
          <a:bodyPr spcFirstLastPara="1" vert="horz" wrap="square" lIns="121900" tIns="121900" rIns="121900" bIns="121900" rtlCol="0" anchor="ctr" anchorCtr="0">
            <a:noAutofit/>
          </a:bodyPr>
          <a:lstStyle/>
          <a:p>
            <a:r>
              <a:rPr lang="lv-LV" b="1" dirty="0">
                <a:latin typeface="+mn-lt"/>
              </a:rPr>
              <a:t>LZP NKP</a:t>
            </a:r>
            <a:r>
              <a:rPr lang="en" b="1" dirty="0">
                <a:latin typeface="+mn-lt"/>
              </a:rPr>
              <a:t> </a:t>
            </a:r>
          </a:p>
        </p:txBody>
      </p:sp>
      <p:pic>
        <p:nvPicPr>
          <p:cNvPr id="32" name="Attēls 31">
            <a:extLst>
              <a:ext uri="{FF2B5EF4-FFF2-40B4-BE49-F238E27FC236}">
                <a16:creationId xmlns:a16="http://schemas.microsoft.com/office/drawing/2014/main" id="{F862C6B1-3CBE-0959-EEC4-B3A09A603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947" y="257453"/>
            <a:ext cx="1201705" cy="695507"/>
          </a:xfrm>
          <a:prstGeom prst="rect">
            <a:avLst/>
          </a:prstGeom>
        </p:spPr>
      </p:pic>
      <p:pic>
        <p:nvPicPr>
          <p:cNvPr id="3074" name="Picture 2" descr="New European Bauhaus – BEDA">
            <a:extLst>
              <a:ext uri="{FF2B5EF4-FFF2-40B4-BE49-F238E27FC236}">
                <a16:creationId xmlns:a16="http://schemas.microsoft.com/office/drawing/2014/main" id="{13C96DBA-31BF-EF0E-4B21-1CE727289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8425" y="135753"/>
            <a:ext cx="1660899" cy="6546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pvārsnis infogramma">
            <a:extLst>
              <a:ext uri="{FF2B5EF4-FFF2-40B4-BE49-F238E27FC236}">
                <a16:creationId xmlns:a16="http://schemas.microsoft.com/office/drawing/2014/main" id="{BA2AD175-22A6-5976-FBAA-64E9CF00DC9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92190" y="1117793"/>
            <a:ext cx="7862462" cy="41671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0AD8A1F-067D-10C5-3C4A-8A21C70EDD11}"/>
              </a:ext>
            </a:extLst>
          </p:cNvPr>
          <p:cNvPicPr>
            <a:picLocks noChangeAspect="1"/>
          </p:cNvPicPr>
          <p:nvPr/>
        </p:nvPicPr>
        <p:blipFill>
          <a:blip r:embed="rId6"/>
          <a:stretch>
            <a:fillRect/>
          </a:stretch>
        </p:blipFill>
        <p:spPr>
          <a:xfrm>
            <a:off x="0" y="1336347"/>
            <a:ext cx="3847168" cy="4498658"/>
          </a:xfrm>
          <a:prstGeom prst="rect">
            <a:avLst/>
          </a:prstGeom>
        </p:spPr>
      </p:pic>
      <p:sp>
        <p:nvSpPr>
          <p:cNvPr id="9" name="Teksta vietturis 2">
            <a:extLst>
              <a:ext uri="{FF2B5EF4-FFF2-40B4-BE49-F238E27FC236}">
                <a16:creationId xmlns:a16="http://schemas.microsoft.com/office/drawing/2014/main" id="{CD6A8992-459F-AE1A-06B2-BAD9A3A568DC}"/>
              </a:ext>
            </a:extLst>
          </p:cNvPr>
          <p:cNvSpPr txBox="1">
            <a:spLocks/>
          </p:cNvSpPr>
          <p:nvPr/>
        </p:nvSpPr>
        <p:spPr>
          <a:xfrm>
            <a:off x="334451" y="5162450"/>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lv-LV" sz="1400"/>
              <a:t>Darba programma pieejama </a:t>
            </a:r>
            <a:r>
              <a:rPr lang="lv-LV" sz="1400">
                <a:hlinkClick r:id="rId7"/>
              </a:rPr>
              <a:t>šeit</a:t>
            </a:r>
            <a:endParaRPr lang="lv-LV" sz="1400" dirty="0"/>
          </a:p>
        </p:txBody>
      </p:sp>
      <p:sp>
        <p:nvSpPr>
          <p:cNvPr id="33" name="Teksta vietturis 2">
            <a:extLst>
              <a:ext uri="{FF2B5EF4-FFF2-40B4-BE49-F238E27FC236}">
                <a16:creationId xmlns:a16="http://schemas.microsoft.com/office/drawing/2014/main" id="{41B3516E-DE95-99FA-C5B6-508C50BBC0DC}"/>
              </a:ext>
            </a:extLst>
          </p:cNvPr>
          <p:cNvSpPr txBox="1">
            <a:spLocks/>
          </p:cNvSpPr>
          <p:nvPr/>
        </p:nvSpPr>
        <p:spPr>
          <a:xfrm>
            <a:off x="5035226" y="5162450"/>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v-LV" sz="1400" b="0" dirty="0"/>
              <a:t>F&amp;T portāls un aktuālie konkursi ir </a:t>
            </a:r>
            <a:r>
              <a:rPr lang="lv-LV" sz="1400" dirty="0"/>
              <a:t>apskatāmi</a:t>
            </a:r>
            <a:r>
              <a:rPr lang="lv-LV" sz="1400" b="0" dirty="0"/>
              <a:t> </a:t>
            </a:r>
            <a:r>
              <a:rPr lang="lv-LV" sz="1400" dirty="0">
                <a:hlinkClick r:id="rId8"/>
              </a:rPr>
              <a:t>šeit</a:t>
            </a:r>
            <a:endParaRPr lang="lv-LV" sz="1400" dirty="0"/>
          </a:p>
        </p:txBody>
      </p:sp>
    </p:spTree>
    <p:extLst>
      <p:ext uri="{BB962C8B-B14F-4D97-AF65-F5344CB8AC3E}">
        <p14:creationId xmlns:p14="http://schemas.microsoft.com/office/powerpoint/2010/main" val="122945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54">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5" name="Group 2056">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2076" name="Freeform: Shape 2057">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77" name="Freeform: Shape 2058">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60" name="Freeform: Shape 2059">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78" name="Freeform: Shape 2060">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79" name="Group 2062">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2064" name="Freeform: Shape 2063">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Freeform: Shape 2064">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Freeform: Shape 2065">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Freeform: Shape 2066">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Virsraksts 1">
            <a:extLst>
              <a:ext uri="{FF2B5EF4-FFF2-40B4-BE49-F238E27FC236}">
                <a16:creationId xmlns:a16="http://schemas.microsoft.com/office/drawing/2014/main" id="{6F7F3EBF-F792-4B11-B0BA-E6698F5BC6FC}"/>
              </a:ext>
            </a:extLst>
          </p:cNvPr>
          <p:cNvSpPr>
            <a:spLocks noGrp="1"/>
          </p:cNvSpPr>
          <p:nvPr>
            <p:ph type="title"/>
          </p:nvPr>
        </p:nvSpPr>
        <p:spPr>
          <a:xfrm>
            <a:off x="804672" y="802955"/>
            <a:ext cx="5145024" cy="1454051"/>
          </a:xfrm>
        </p:spPr>
        <p:txBody>
          <a:bodyPr spcFirstLastPara="1" vert="horz" lIns="91440" tIns="45720" rIns="91440" bIns="45720" rtlCol="0" anchor="b" anchorCtr="0">
            <a:normAutofit/>
          </a:bodyPr>
          <a:lstStyle/>
          <a:p>
            <a:r>
              <a:rPr lang="en-US" sz="2000">
                <a:solidFill>
                  <a:schemeClr val="tx2"/>
                </a:solidFill>
              </a:rPr>
              <a:t>HORIZON-CL2-2024-HERITAGE-01-01: New European Bauhaus – Innovative solutions for greener and fairer ways of life through arts and culture, architecture and design for all</a:t>
            </a:r>
            <a:endParaRPr lang="en-US" sz="2000" b="1">
              <a:solidFill>
                <a:schemeClr val="tx2"/>
              </a:solidFill>
            </a:endParaRPr>
          </a:p>
        </p:txBody>
      </p:sp>
      <p:pic>
        <p:nvPicPr>
          <p:cNvPr id="11" name="Picture 10">
            <a:extLst>
              <a:ext uri="{FF2B5EF4-FFF2-40B4-BE49-F238E27FC236}">
                <a16:creationId xmlns:a16="http://schemas.microsoft.com/office/drawing/2014/main" id="{085D1025-9010-9829-F6C7-670822A87896}"/>
              </a:ext>
            </a:extLst>
          </p:cNvPr>
          <p:cNvPicPr>
            <a:picLocks noChangeAspect="1"/>
          </p:cNvPicPr>
          <p:nvPr/>
        </p:nvPicPr>
        <p:blipFill>
          <a:blip r:embed="rId3"/>
          <a:stretch>
            <a:fillRect/>
          </a:stretch>
        </p:blipFill>
        <p:spPr>
          <a:xfrm>
            <a:off x="5799926" y="844326"/>
            <a:ext cx="3308740" cy="496310"/>
          </a:xfrm>
          <a:prstGeom prst="rect">
            <a:avLst/>
          </a:prstGeom>
        </p:spPr>
      </p:pic>
      <p:sp>
        <p:nvSpPr>
          <p:cNvPr id="9" name="Text Placeholder 8">
            <a:extLst>
              <a:ext uri="{FF2B5EF4-FFF2-40B4-BE49-F238E27FC236}">
                <a16:creationId xmlns:a16="http://schemas.microsoft.com/office/drawing/2014/main" id="{AEECD0BA-82C0-3BF5-0E65-FBC21A4259E4}"/>
              </a:ext>
            </a:extLst>
          </p:cNvPr>
          <p:cNvSpPr>
            <a:spLocks noGrp="1"/>
          </p:cNvSpPr>
          <p:nvPr>
            <p:ph type="body" idx="1"/>
          </p:nvPr>
        </p:nvSpPr>
        <p:spPr>
          <a:xfrm>
            <a:off x="804672" y="2421682"/>
            <a:ext cx="4553909" cy="3639289"/>
          </a:xfrm>
        </p:spPr>
        <p:txBody>
          <a:bodyPr vert="horz" lIns="91440" tIns="45720" rIns="91440" bIns="45720" rtlCol="0" anchor="ctr">
            <a:normAutofit/>
          </a:bodyPr>
          <a:lstStyle/>
          <a:p>
            <a:pPr indent="-228600">
              <a:buFont typeface="Arial" panose="020B0604020202020204" pitchFamily="34" charset="0"/>
              <a:buChar char="•"/>
            </a:pPr>
            <a:r>
              <a:rPr lang="en-US" sz="1400">
                <a:solidFill>
                  <a:schemeClr val="tx2"/>
                </a:solidFill>
              </a:rPr>
              <a:t>Atslēgas vārdi: zaļais kurss</a:t>
            </a:r>
          </a:p>
          <a:p>
            <a:pPr indent="-228600">
              <a:buFont typeface="Arial" panose="020B0604020202020204" pitchFamily="34" charset="0"/>
              <a:buChar char="•"/>
            </a:pPr>
            <a:r>
              <a:rPr lang="en-US" sz="1400">
                <a:solidFill>
                  <a:schemeClr val="tx2"/>
                </a:solidFill>
              </a:rPr>
              <a:t> </a:t>
            </a:r>
          </a:p>
          <a:p>
            <a:pPr indent="-228600">
              <a:buFont typeface="Arial" panose="020B0604020202020204" pitchFamily="34" charset="0"/>
              <a:buChar char="•"/>
            </a:pPr>
            <a:r>
              <a:rPr lang="en-US" sz="1400">
                <a:solidFill>
                  <a:schemeClr val="tx2"/>
                </a:solidFill>
              </a:rPr>
              <a:t>Svarīgi! Projektam jāatbilst visiem sekojošiem mērķiem: </a:t>
            </a:r>
          </a:p>
          <a:p>
            <a:pPr marL="342900" indent="-228600">
              <a:buFont typeface="Arial" panose="020B0604020202020204" pitchFamily="34" charset="0"/>
              <a:buChar char="•"/>
            </a:pPr>
            <a:r>
              <a:rPr lang="en-US" sz="1400" b="0">
                <a:solidFill>
                  <a:schemeClr val="tx2"/>
                </a:solidFill>
              </a:rPr>
              <a:t>Inovatīvi risinājumi, kas apstiprināti eksperimentālos izmēģinājumos, demonstrējot, kā var sekmīgi īstenot stratēģiskus ieguldījumus kultūras mantojumā (kas var ietvert kultūras ainavas) un Jaunās Eiropas Bauhaus iniciatīvas koncepcijai. </a:t>
            </a:r>
          </a:p>
          <a:p>
            <a:pPr marL="342900" indent="-228600">
              <a:buFont typeface="Arial" panose="020B0604020202020204" pitchFamily="34" charset="0"/>
              <a:buChar char="•"/>
            </a:pPr>
            <a:r>
              <a:rPr lang="en-US" sz="1400" b="0">
                <a:solidFill>
                  <a:schemeClr val="tx2"/>
                </a:solidFill>
              </a:rPr>
              <a:t>Palielināt izpratni un atpazīstamību par to, kāda nozīme var būt uz kultūru balstītai inovācijai, integrējot Jauno Eiropas Bauhaus pieeju.</a:t>
            </a:r>
          </a:p>
          <a:p>
            <a:pPr marL="342900" indent="-228600">
              <a:buFont typeface="Arial" panose="020B0604020202020204" pitchFamily="34" charset="0"/>
              <a:buChar char="•"/>
            </a:pPr>
            <a:r>
              <a:rPr lang="en-US" sz="1400" b="0">
                <a:solidFill>
                  <a:schemeClr val="tx2"/>
                </a:solidFill>
              </a:rPr>
              <a:t>Plašāka iedzīvotāju iesaistīšana un sociālā iekļaušana kultūras mantojuma saglabāšanā un uzlabošanā, iesaistot vietējās ekosistēmas.</a:t>
            </a:r>
          </a:p>
        </p:txBody>
      </p:sp>
      <p:pic>
        <p:nvPicPr>
          <p:cNvPr id="2050" name="Picture 2" descr="New European Bauhaus – BEDA">
            <a:extLst>
              <a:ext uri="{FF2B5EF4-FFF2-40B4-BE49-F238E27FC236}">
                <a16:creationId xmlns:a16="http://schemas.microsoft.com/office/drawing/2014/main" id="{7DED45EE-B176-9442-7197-BA419CFA8F6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95955" y="4294149"/>
            <a:ext cx="2871905" cy="113440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59B3BF5-5EA0-4E17-AB4B-664290D5DB15}" type="slidenum">
              <a:rPr lang="en-US" altLang="lv-LV" smtClean="0"/>
              <a:pPr>
                <a:spcAft>
                  <a:spcPts val="600"/>
                </a:spcAft>
                <a:defRPr/>
              </a:pPr>
              <a:t>4</a:t>
            </a:fld>
            <a:endParaRPr lang="en-US" altLang="lv-LV"/>
          </a:p>
        </p:txBody>
      </p:sp>
      <p:pic>
        <p:nvPicPr>
          <p:cNvPr id="19" name="Attēls 18">
            <a:extLst>
              <a:ext uri="{FF2B5EF4-FFF2-40B4-BE49-F238E27FC236}">
                <a16:creationId xmlns:a16="http://schemas.microsoft.com/office/drawing/2014/main" id="{1D20C1C9-99DD-48D6-0756-091C10F50F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3673" y="258499"/>
            <a:ext cx="1201705" cy="695507"/>
          </a:xfrm>
          <a:prstGeom prst="rect">
            <a:avLst/>
          </a:prstGeom>
        </p:spPr>
      </p:pic>
    </p:spTree>
    <p:extLst>
      <p:ext uri="{BB962C8B-B14F-4D97-AF65-F5344CB8AC3E}">
        <p14:creationId xmlns:p14="http://schemas.microsoft.com/office/powerpoint/2010/main" val="130631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8DB5-C589-4DDC-95DB-51F9D0374084}"/>
              </a:ext>
            </a:extLst>
          </p:cNvPr>
          <p:cNvSpPr>
            <a:spLocks noGrp="1"/>
          </p:cNvSpPr>
          <p:nvPr>
            <p:ph type="title"/>
          </p:nvPr>
        </p:nvSpPr>
        <p:spPr>
          <a:xfrm>
            <a:off x="1231199" y="321804"/>
            <a:ext cx="10515600" cy="782357"/>
          </a:xfrm>
        </p:spPr>
        <p:txBody>
          <a:bodyPr vert="horz" lIns="91440" tIns="45720" rIns="91440" bIns="45720" rtlCol="0" anchor="ctr">
            <a:normAutofit/>
          </a:bodyPr>
          <a:lstStyle/>
          <a:p>
            <a:r>
              <a:rPr lang="en-US" sz="3200" b="1" dirty="0">
                <a:latin typeface="+mn-lt"/>
              </a:rPr>
              <a:t>S</a:t>
            </a:r>
            <a:r>
              <a:rPr lang="lv-LV" sz="3200" b="1" dirty="0" err="1">
                <a:latin typeface="+mn-lt"/>
              </a:rPr>
              <a:t>inerģijas</a:t>
            </a:r>
            <a:endParaRPr lang="en-IE" sz="3200" b="1" dirty="0">
              <a:latin typeface="+mn-lt"/>
            </a:endParaRPr>
          </a:p>
        </p:txBody>
      </p:sp>
      <p:graphicFrame>
        <p:nvGraphicFramePr>
          <p:cNvPr id="3" name="Diagram 2">
            <a:extLst>
              <a:ext uri="{FF2B5EF4-FFF2-40B4-BE49-F238E27FC236}">
                <a16:creationId xmlns:a16="http://schemas.microsoft.com/office/drawing/2014/main" id="{2CA572E5-F2F7-40BD-AFCF-19E6D2A63184}"/>
              </a:ext>
            </a:extLst>
          </p:cNvPr>
          <p:cNvGraphicFramePr/>
          <p:nvPr>
            <p:extLst>
              <p:ext uri="{D42A27DB-BD31-4B8C-83A1-F6EECF244321}">
                <p14:modId xmlns:p14="http://schemas.microsoft.com/office/powerpoint/2010/main" val="3776007912"/>
              </p:ext>
            </p:extLst>
          </p:nvPr>
        </p:nvGraphicFramePr>
        <p:xfrm>
          <a:off x="4753510" y="919201"/>
          <a:ext cx="7438490" cy="5490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ED1D7EF-319F-45D4-9200-3DEDCFFC7B8A}"/>
              </a:ext>
            </a:extLst>
          </p:cNvPr>
          <p:cNvSpPr txBox="1"/>
          <p:nvPr/>
        </p:nvSpPr>
        <p:spPr>
          <a:xfrm>
            <a:off x="249449" y="2903547"/>
            <a:ext cx="4839130" cy="1200329"/>
          </a:xfrm>
          <a:prstGeom prst="rect">
            <a:avLst/>
          </a:prstGeom>
          <a:noFill/>
        </p:spPr>
        <p:txBody>
          <a:bodyPr wrap="square" rtlCol="0">
            <a:spAutoFit/>
          </a:bodyPr>
          <a:lstStyle/>
          <a:p>
            <a:pPr marL="742950" lvl="1" indent="-285750">
              <a:buFont typeface="Arial" panose="020B0604020202020204" pitchFamily="34" charset="0"/>
              <a:buChar char="•"/>
            </a:pPr>
            <a:r>
              <a:rPr lang="lv-LV" b="1" dirty="0">
                <a:solidFill>
                  <a:schemeClr val="accent6">
                    <a:lumMod val="50000"/>
                  </a:schemeClr>
                </a:solidFill>
              </a:rPr>
              <a:t>Jābūt nodrošinātai sinerģijai ar citām Eiropas programmām </a:t>
            </a:r>
            <a:r>
              <a:rPr lang="en-IE" b="1" dirty="0">
                <a:solidFill>
                  <a:schemeClr val="accent6">
                    <a:lumMod val="50000"/>
                  </a:schemeClr>
                </a:solidFill>
              </a:rPr>
              <a:t>&amp; </a:t>
            </a:r>
            <a:r>
              <a:rPr lang="lv-LV" b="1" dirty="0">
                <a:solidFill>
                  <a:schemeClr val="accent6">
                    <a:lumMod val="50000"/>
                  </a:schemeClr>
                </a:solidFill>
              </a:rPr>
              <a:t>finansēšanas programmām</a:t>
            </a:r>
            <a:endParaRPr lang="en-IE" dirty="0"/>
          </a:p>
          <a:p>
            <a:pPr marL="742950" lvl="1" indent="-285750">
              <a:buFont typeface="Arial" panose="020B0604020202020204" pitchFamily="34" charset="0"/>
              <a:buChar char="•"/>
            </a:pPr>
            <a:endParaRPr lang="en-IE" dirty="0"/>
          </a:p>
        </p:txBody>
      </p:sp>
      <p:sp>
        <p:nvSpPr>
          <p:cNvPr id="6" name="Rectangle: Rounded Corners 5">
            <a:extLst>
              <a:ext uri="{FF2B5EF4-FFF2-40B4-BE49-F238E27FC236}">
                <a16:creationId xmlns:a16="http://schemas.microsoft.com/office/drawing/2014/main" id="{E2299F12-6626-4ABB-B3A3-49B84ED1388E}"/>
              </a:ext>
            </a:extLst>
          </p:cNvPr>
          <p:cNvSpPr/>
          <p:nvPr/>
        </p:nvSpPr>
        <p:spPr>
          <a:xfrm>
            <a:off x="687897" y="4402575"/>
            <a:ext cx="4281681" cy="1788502"/>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lv-LV" sz="1600" kern="100" dirty="0">
                <a:effectLst/>
                <a:latin typeface="Calibri" panose="020F0502020204030204" pitchFamily="34" charset="0"/>
                <a:ea typeface="Calibri" panose="020F0502020204030204" pitchFamily="34" charset="0"/>
                <a:cs typeface="Times New Roman" panose="02020603050405020304" pitchFamily="18" charset="0"/>
              </a:rPr>
              <a:t>Apvienot pētniekus, praktiķus, vadītājus un uzņēmējus no dažādām kultūras un radošajām nozarēm (piemēram, dizaina, modes, amatniecības, mākslas un kultūras mantojuma profesionāļus), kā arī iesaistīt vietējās kopienas</a:t>
            </a:r>
            <a:endParaRPr lang="lv-LV" sz="1600" dirty="0"/>
          </a:p>
        </p:txBody>
      </p:sp>
      <p:grpSp>
        <p:nvGrpSpPr>
          <p:cNvPr id="7" name="Group 6">
            <a:extLst>
              <a:ext uri="{FF2B5EF4-FFF2-40B4-BE49-F238E27FC236}">
                <a16:creationId xmlns:a16="http://schemas.microsoft.com/office/drawing/2014/main" id="{EA5FD47D-36C4-40E3-ABF2-89B384D776EA}"/>
              </a:ext>
            </a:extLst>
          </p:cNvPr>
          <p:cNvGrpSpPr/>
          <p:nvPr/>
        </p:nvGrpSpPr>
        <p:grpSpPr>
          <a:xfrm>
            <a:off x="10921800" y="5510689"/>
            <a:ext cx="864000" cy="864000"/>
            <a:chOff x="6673743" y="3724632"/>
            <a:chExt cx="864000" cy="864000"/>
          </a:xfrm>
        </p:grpSpPr>
        <p:sp>
          <p:nvSpPr>
            <p:cNvPr id="8" name="Oval 7">
              <a:extLst>
                <a:ext uri="{FF2B5EF4-FFF2-40B4-BE49-F238E27FC236}">
                  <a16:creationId xmlns:a16="http://schemas.microsoft.com/office/drawing/2014/main" id="{D38CE87B-2435-43C9-86B6-9670635D25A0}"/>
                </a:ext>
              </a:extLst>
            </p:cNvPr>
            <p:cNvSpPr/>
            <p:nvPr/>
          </p:nvSpPr>
          <p:spPr>
            <a:xfrm>
              <a:off x="667374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0E7F2DC-8C01-4C2D-A38C-4C68872508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9502" y="3758867"/>
              <a:ext cx="792482" cy="795530"/>
            </a:xfrm>
            <a:prstGeom prst="rect">
              <a:avLst/>
            </a:prstGeom>
          </p:spPr>
        </p:pic>
      </p:grpSp>
      <p:pic>
        <p:nvPicPr>
          <p:cNvPr id="10" name="Attēls 9">
            <a:extLst>
              <a:ext uri="{FF2B5EF4-FFF2-40B4-BE49-F238E27FC236}">
                <a16:creationId xmlns:a16="http://schemas.microsoft.com/office/drawing/2014/main" id="{6AF1E79B-CA52-B626-764F-938E9CC48E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45094" y="321804"/>
            <a:ext cx="1201705" cy="695507"/>
          </a:xfrm>
          <a:prstGeom prst="rect">
            <a:avLst/>
          </a:prstGeom>
        </p:spPr>
      </p:pic>
      <p:pic>
        <p:nvPicPr>
          <p:cNvPr id="10242" name="Picture 2" descr="New European Bauhaus – BEDA">
            <a:extLst>
              <a:ext uri="{FF2B5EF4-FFF2-40B4-BE49-F238E27FC236}">
                <a16:creationId xmlns:a16="http://schemas.microsoft.com/office/drawing/2014/main" id="{03EB31EA-837E-202B-CA56-40F48CD42F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72755" y="257943"/>
            <a:ext cx="1551335" cy="6115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22622E3C-E51B-64B6-BB9E-6FBD2F5B21C0}"/>
              </a:ext>
            </a:extLst>
          </p:cNvPr>
          <p:cNvSpPr/>
          <p:nvPr/>
        </p:nvSpPr>
        <p:spPr>
          <a:xfrm>
            <a:off x="1028642" y="1506931"/>
            <a:ext cx="3600190" cy="1200329"/>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r>
              <a:rPr lang="lv-LV" sz="1600" kern="100" dirty="0">
                <a:effectLst/>
                <a:latin typeface="Calibri" panose="020F0502020204030204" pitchFamily="34" charset="0"/>
                <a:ea typeface="Calibri" panose="020F0502020204030204" pitchFamily="34" charset="0"/>
                <a:cs typeface="Times New Roman" panose="02020603050405020304" pitchFamily="18" charset="0"/>
              </a:rPr>
              <a:t>Vismaz </a:t>
            </a:r>
            <a:r>
              <a:rPr lang="lv-LV" sz="1600" b="1" kern="100" dirty="0">
                <a:effectLst/>
                <a:latin typeface="Calibri" panose="020F0502020204030204" pitchFamily="34" charset="0"/>
                <a:ea typeface="Calibri" panose="020F0502020204030204" pitchFamily="34" charset="0"/>
                <a:cs typeface="Times New Roman" panose="02020603050405020304" pitchFamily="18" charset="0"/>
              </a:rPr>
              <a:t>3 dalībnieki </a:t>
            </a:r>
          </a:p>
          <a:p>
            <a:pPr marL="285750" indent="-285750" algn="ctr">
              <a:buFont typeface="Arial" panose="020B0604020202020204" pitchFamily="34" charset="0"/>
              <a:buChar char="•"/>
            </a:pPr>
            <a:r>
              <a:rPr lang="lv-LV" sz="1600" kern="100" dirty="0">
                <a:latin typeface="Calibri" panose="020F0502020204030204" pitchFamily="34" charset="0"/>
                <a:ea typeface="Calibri" panose="020F0502020204030204" pitchFamily="34" charset="0"/>
                <a:cs typeface="Times New Roman" panose="02020603050405020304" pitchFamily="18" charset="0"/>
              </a:rPr>
              <a:t>vismaz </a:t>
            </a:r>
            <a:r>
              <a:rPr lang="lv-LV" sz="1600" b="1" kern="100" dirty="0">
                <a:effectLst/>
                <a:latin typeface="Calibri" panose="020F0502020204030204" pitchFamily="34" charset="0"/>
                <a:ea typeface="Calibri" panose="020F0502020204030204" pitchFamily="34" charset="0"/>
                <a:cs typeface="Times New Roman" panose="02020603050405020304" pitchFamily="18" charset="0"/>
              </a:rPr>
              <a:t>5 maza mēroga pētījumi </a:t>
            </a:r>
            <a:r>
              <a:rPr lang="lv-LV" sz="1600" kern="100" dirty="0">
                <a:effectLst/>
                <a:latin typeface="Calibri" panose="020F0502020204030204" pitchFamily="34" charset="0"/>
                <a:ea typeface="Calibri" panose="020F0502020204030204" pitchFamily="34" charset="0"/>
                <a:cs typeface="Times New Roman" panose="02020603050405020304" pitchFamily="18" charset="0"/>
              </a:rPr>
              <a:t>reālos apstākļos</a:t>
            </a:r>
            <a:endParaRPr lang="lv-LV" sz="1600" dirty="0"/>
          </a:p>
        </p:txBody>
      </p:sp>
    </p:spTree>
    <p:extLst>
      <p:ext uri="{BB962C8B-B14F-4D97-AF65-F5344CB8AC3E}">
        <p14:creationId xmlns:p14="http://schemas.microsoft.com/office/powerpoint/2010/main" val="228539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8DB5-C589-4DDC-95DB-51F9D0374084}"/>
              </a:ext>
            </a:extLst>
          </p:cNvPr>
          <p:cNvSpPr>
            <a:spLocks noGrp="1"/>
          </p:cNvSpPr>
          <p:nvPr>
            <p:ph type="title"/>
          </p:nvPr>
        </p:nvSpPr>
        <p:spPr>
          <a:xfrm>
            <a:off x="1231199" y="321804"/>
            <a:ext cx="10515600" cy="782357"/>
          </a:xfrm>
        </p:spPr>
        <p:txBody>
          <a:bodyPr vert="horz" lIns="91440" tIns="45720" rIns="91440" bIns="45720" rtlCol="0" anchor="ctr">
            <a:normAutofit/>
          </a:bodyPr>
          <a:lstStyle/>
          <a:p>
            <a:r>
              <a:rPr lang="lv-LV" sz="3200" b="1" dirty="0">
                <a:latin typeface="+mn-lt"/>
              </a:rPr>
              <a:t>Prasības:</a:t>
            </a:r>
            <a:endParaRPr lang="en-IE" sz="3200" b="1" dirty="0">
              <a:latin typeface="+mn-lt"/>
            </a:endParaRPr>
          </a:p>
        </p:txBody>
      </p:sp>
      <p:sp>
        <p:nvSpPr>
          <p:cNvPr id="4" name="TextBox 3">
            <a:extLst>
              <a:ext uri="{FF2B5EF4-FFF2-40B4-BE49-F238E27FC236}">
                <a16:creationId xmlns:a16="http://schemas.microsoft.com/office/drawing/2014/main" id="{4ED1D7EF-319F-45D4-9200-3DEDCFFC7B8A}"/>
              </a:ext>
            </a:extLst>
          </p:cNvPr>
          <p:cNvSpPr txBox="1"/>
          <p:nvPr/>
        </p:nvSpPr>
        <p:spPr>
          <a:xfrm>
            <a:off x="-169668" y="1278182"/>
            <a:ext cx="4839130" cy="1200329"/>
          </a:xfrm>
          <a:prstGeom prst="rect">
            <a:avLst/>
          </a:prstGeom>
          <a:noFill/>
        </p:spPr>
        <p:txBody>
          <a:bodyPr wrap="square" rtlCol="0">
            <a:spAutoFit/>
          </a:bodyPr>
          <a:lstStyle/>
          <a:p>
            <a:pPr marL="742950" lvl="1" indent="-285750">
              <a:buFont typeface="Arial" panose="020B0604020202020204" pitchFamily="34" charset="0"/>
              <a:buChar char="•"/>
            </a:pPr>
            <a:r>
              <a:rPr lang="lv-LV" b="1" dirty="0">
                <a:solidFill>
                  <a:schemeClr val="accent6">
                    <a:lumMod val="50000"/>
                  </a:schemeClr>
                </a:solidFill>
              </a:rPr>
              <a:t>Jaunā Eiropas </a:t>
            </a:r>
            <a:r>
              <a:rPr lang="lv-LV" b="1" dirty="0" err="1">
                <a:solidFill>
                  <a:schemeClr val="accent6">
                    <a:lumMod val="50000"/>
                  </a:schemeClr>
                </a:solidFill>
              </a:rPr>
              <a:t>Bauhaus</a:t>
            </a:r>
            <a:r>
              <a:rPr lang="lv-LV" b="1" dirty="0">
                <a:solidFill>
                  <a:schemeClr val="accent6">
                    <a:lumMod val="50000"/>
                  </a:schemeClr>
                </a:solidFill>
              </a:rPr>
              <a:t>:</a:t>
            </a:r>
          </a:p>
          <a:p>
            <a:pPr lvl="1"/>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lv-LV" sz="1800" kern="100" dirty="0" err="1">
                <a:effectLst/>
                <a:latin typeface="Calibri" panose="020F0502020204030204" pitchFamily="34" charset="0"/>
                <a:ea typeface="Calibri" panose="020F0502020204030204" pitchFamily="34" charset="0"/>
                <a:cs typeface="Times New Roman" panose="02020603050405020304" pitchFamily="18" charset="0"/>
              </a:rPr>
              <a:t>beautiful</a:t>
            </a: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lv-LV" sz="1800" kern="100" dirty="0" err="1">
                <a:effectLst/>
                <a:latin typeface="Calibri" panose="020F0502020204030204" pitchFamily="34" charset="0"/>
                <a:ea typeface="Calibri" panose="020F0502020204030204" pitchFamily="34" charset="0"/>
                <a:cs typeface="Times New Roman" panose="02020603050405020304" pitchFamily="18" charset="0"/>
              </a:rPr>
              <a:t>sustainable</a:t>
            </a: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lv-LV" sz="1800" kern="100" dirty="0" err="1">
                <a:effectLst/>
                <a:latin typeface="Calibri" panose="020F0502020204030204" pitchFamily="34" charset="0"/>
                <a:ea typeface="Calibri" panose="020F0502020204030204" pitchFamily="34" charset="0"/>
                <a:cs typeface="Times New Roman" panose="02020603050405020304" pitchFamily="18" charset="0"/>
              </a:rPr>
              <a:t>together</a:t>
            </a:r>
            <a:endParaRPr lang="en-IE" dirty="0"/>
          </a:p>
          <a:p>
            <a:pPr marL="742950" lvl="1" indent="-285750">
              <a:buFont typeface="Arial" panose="020B0604020202020204" pitchFamily="34" charset="0"/>
              <a:buChar char="•"/>
            </a:pPr>
            <a:endParaRPr lang="en-IE" dirty="0"/>
          </a:p>
        </p:txBody>
      </p:sp>
      <p:sp>
        <p:nvSpPr>
          <p:cNvPr id="6" name="Rectangle: Rounded Corners 5">
            <a:extLst>
              <a:ext uri="{FF2B5EF4-FFF2-40B4-BE49-F238E27FC236}">
                <a16:creationId xmlns:a16="http://schemas.microsoft.com/office/drawing/2014/main" id="{E2299F12-6626-4ABB-B3A3-49B84ED1388E}"/>
              </a:ext>
            </a:extLst>
          </p:cNvPr>
          <p:cNvSpPr/>
          <p:nvPr/>
        </p:nvSpPr>
        <p:spPr>
          <a:xfrm>
            <a:off x="3946970" y="1138396"/>
            <a:ext cx="3558820" cy="178850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lv-LV" sz="1600" kern="100" dirty="0">
                <a:effectLst/>
                <a:latin typeface="Calibri" panose="020F0502020204030204" pitchFamily="34" charset="0"/>
                <a:ea typeface="Calibri" panose="020F0502020204030204" pitchFamily="34" charset="0"/>
                <a:cs typeface="Times New Roman" panose="02020603050405020304" pitchFamily="18" charset="0"/>
              </a:rPr>
              <a:t>identificē un analizē mērķa telpu problēmas un resursus, ņemot vērā trīs Jaunā Eiropas </a:t>
            </a:r>
            <a:r>
              <a:rPr lang="lv-LV" sz="1600" kern="100" dirty="0" err="1">
                <a:effectLst/>
                <a:latin typeface="Calibri" panose="020F0502020204030204" pitchFamily="34" charset="0"/>
                <a:ea typeface="Calibri" panose="020F0502020204030204" pitchFamily="34" charset="0"/>
                <a:cs typeface="Times New Roman" panose="02020603050405020304" pitchFamily="18" charset="0"/>
              </a:rPr>
              <a:t>Bauhaus</a:t>
            </a:r>
            <a:r>
              <a:rPr lang="lv-LV" sz="1600" kern="100" dirty="0">
                <a:effectLst/>
                <a:latin typeface="Calibri" panose="020F0502020204030204" pitchFamily="34" charset="0"/>
                <a:ea typeface="Calibri" panose="020F0502020204030204" pitchFamily="34" charset="0"/>
                <a:cs typeface="Times New Roman" panose="02020603050405020304" pitchFamily="18" charset="0"/>
              </a:rPr>
              <a:t> pamatvērtības</a:t>
            </a:r>
            <a:endParaRPr lang="lv-LV" sz="1600" dirty="0"/>
          </a:p>
        </p:txBody>
      </p:sp>
      <p:grpSp>
        <p:nvGrpSpPr>
          <p:cNvPr id="7" name="Group 6">
            <a:extLst>
              <a:ext uri="{FF2B5EF4-FFF2-40B4-BE49-F238E27FC236}">
                <a16:creationId xmlns:a16="http://schemas.microsoft.com/office/drawing/2014/main" id="{EA5FD47D-36C4-40E3-ABF2-89B384D776EA}"/>
              </a:ext>
            </a:extLst>
          </p:cNvPr>
          <p:cNvGrpSpPr/>
          <p:nvPr/>
        </p:nvGrpSpPr>
        <p:grpSpPr>
          <a:xfrm>
            <a:off x="10921800" y="5510689"/>
            <a:ext cx="864000" cy="864000"/>
            <a:chOff x="6673743" y="3724632"/>
            <a:chExt cx="864000" cy="864000"/>
          </a:xfrm>
        </p:grpSpPr>
        <p:sp>
          <p:nvSpPr>
            <p:cNvPr id="8" name="Oval 7">
              <a:extLst>
                <a:ext uri="{FF2B5EF4-FFF2-40B4-BE49-F238E27FC236}">
                  <a16:creationId xmlns:a16="http://schemas.microsoft.com/office/drawing/2014/main" id="{D38CE87B-2435-43C9-86B6-9670635D25A0}"/>
                </a:ext>
              </a:extLst>
            </p:cNvPr>
            <p:cNvSpPr/>
            <p:nvPr/>
          </p:nvSpPr>
          <p:spPr>
            <a:xfrm>
              <a:off x="667374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0E7F2DC-8C01-4C2D-A38C-4C6887250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502" y="3758867"/>
              <a:ext cx="792482" cy="795530"/>
            </a:xfrm>
            <a:prstGeom prst="rect">
              <a:avLst/>
            </a:prstGeom>
          </p:spPr>
        </p:pic>
      </p:grpSp>
      <p:pic>
        <p:nvPicPr>
          <p:cNvPr id="10" name="Attēls 9">
            <a:extLst>
              <a:ext uri="{FF2B5EF4-FFF2-40B4-BE49-F238E27FC236}">
                <a16:creationId xmlns:a16="http://schemas.microsoft.com/office/drawing/2014/main" id="{6AF1E79B-CA52-B626-764F-938E9CC48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5094" y="321804"/>
            <a:ext cx="1201705" cy="695507"/>
          </a:xfrm>
          <a:prstGeom prst="rect">
            <a:avLst/>
          </a:prstGeom>
        </p:spPr>
      </p:pic>
      <p:pic>
        <p:nvPicPr>
          <p:cNvPr id="10242" name="Picture 2" descr="New European Bauhaus – BEDA">
            <a:extLst>
              <a:ext uri="{FF2B5EF4-FFF2-40B4-BE49-F238E27FC236}">
                <a16:creationId xmlns:a16="http://schemas.microsoft.com/office/drawing/2014/main" id="{03EB31EA-837E-202B-CA56-40F48CD42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2755" y="257943"/>
            <a:ext cx="1551335" cy="611505"/>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8D630C54-2D8A-F399-6357-F1907EBCAB4B}"/>
              </a:ext>
            </a:extLst>
          </p:cNvPr>
          <p:cNvSpPr/>
          <p:nvPr/>
        </p:nvSpPr>
        <p:spPr>
          <a:xfrm>
            <a:off x="292442" y="1802553"/>
            <a:ext cx="998290" cy="46018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Oval 11">
            <a:extLst>
              <a:ext uri="{FF2B5EF4-FFF2-40B4-BE49-F238E27FC236}">
                <a16:creationId xmlns:a16="http://schemas.microsoft.com/office/drawing/2014/main" id="{090B7830-F622-F0D5-933F-823CAADF6742}"/>
              </a:ext>
            </a:extLst>
          </p:cNvPr>
          <p:cNvSpPr/>
          <p:nvPr/>
        </p:nvSpPr>
        <p:spPr>
          <a:xfrm>
            <a:off x="1272485" y="1795676"/>
            <a:ext cx="1149291" cy="54093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Oval 12">
            <a:extLst>
              <a:ext uri="{FF2B5EF4-FFF2-40B4-BE49-F238E27FC236}">
                <a16:creationId xmlns:a16="http://schemas.microsoft.com/office/drawing/2014/main" id="{FFE16930-A2B6-D9E7-5EFC-2A53C8B2EF85}"/>
              </a:ext>
            </a:extLst>
          </p:cNvPr>
          <p:cNvSpPr/>
          <p:nvPr/>
        </p:nvSpPr>
        <p:spPr>
          <a:xfrm>
            <a:off x="2403529" y="1836047"/>
            <a:ext cx="998290" cy="46018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Rectangle: Rounded Corners 13">
            <a:extLst>
              <a:ext uri="{FF2B5EF4-FFF2-40B4-BE49-F238E27FC236}">
                <a16:creationId xmlns:a16="http://schemas.microsoft.com/office/drawing/2014/main" id="{C3E8088C-1153-0400-FC68-DC9B110B78DD}"/>
              </a:ext>
            </a:extLst>
          </p:cNvPr>
          <p:cNvSpPr/>
          <p:nvPr/>
        </p:nvSpPr>
        <p:spPr>
          <a:xfrm>
            <a:off x="7639164" y="1138396"/>
            <a:ext cx="4281681" cy="178850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lv-LV" sz="1600" kern="100" dirty="0">
                <a:effectLst/>
                <a:latin typeface="Calibri" panose="020F0502020204030204" pitchFamily="34" charset="0"/>
                <a:ea typeface="Calibri" panose="020F0502020204030204" pitchFamily="34" charset="0"/>
                <a:cs typeface="Times New Roman" panose="02020603050405020304" pitchFamily="18" charset="0"/>
              </a:rPr>
              <a:t>Piedāvā stratēģiju un metodoloģiju kopumu identificēto problēmu risināšanai, ņemot vērā iesaistīto dalībnieku daudzveidību</a:t>
            </a:r>
            <a:endParaRPr lang="lv-LV" sz="1600" dirty="0"/>
          </a:p>
        </p:txBody>
      </p:sp>
      <p:sp>
        <p:nvSpPr>
          <p:cNvPr id="15" name="Rectangle: Rounded Corners 14">
            <a:extLst>
              <a:ext uri="{FF2B5EF4-FFF2-40B4-BE49-F238E27FC236}">
                <a16:creationId xmlns:a16="http://schemas.microsoft.com/office/drawing/2014/main" id="{37E8F395-A459-DBB8-575F-920D51A1E6FA}"/>
              </a:ext>
            </a:extLst>
          </p:cNvPr>
          <p:cNvSpPr/>
          <p:nvPr/>
        </p:nvSpPr>
        <p:spPr>
          <a:xfrm>
            <a:off x="7683905" y="3113585"/>
            <a:ext cx="4281681" cy="178850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lv-LV" sz="1600" kern="100" dirty="0">
                <a:effectLst/>
                <a:latin typeface="Calibri" panose="020F0502020204030204" pitchFamily="34" charset="0"/>
                <a:ea typeface="Calibri" panose="020F0502020204030204" pitchFamily="34" charset="0"/>
                <a:cs typeface="Times New Roman" panose="02020603050405020304" pitchFamily="18" charset="0"/>
              </a:rPr>
              <a:t>Paredz izstrādāt un īstenot vērienīgu, kvalitatīvu </a:t>
            </a:r>
            <a:r>
              <a:rPr lang="lv-LV" sz="1600" kern="100" dirty="0" err="1">
                <a:effectLst/>
                <a:latin typeface="Calibri" panose="020F0502020204030204" pitchFamily="34" charset="0"/>
                <a:ea typeface="Calibri" panose="020F0502020204030204" pitchFamily="34" charset="0"/>
                <a:cs typeface="Times New Roman" panose="02020603050405020304" pitchFamily="18" charset="0"/>
              </a:rPr>
              <a:t>kopprojektēšanas</a:t>
            </a:r>
            <a:r>
              <a:rPr lang="lv-LV" sz="1600" kern="100" dirty="0">
                <a:effectLst/>
                <a:latin typeface="Calibri" panose="020F0502020204030204" pitchFamily="34" charset="0"/>
                <a:ea typeface="Calibri" panose="020F0502020204030204" pitchFamily="34" charset="0"/>
                <a:cs typeface="Times New Roman" panose="02020603050405020304" pitchFamily="18" charset="0"/>
              </a:rPr>
              <a:t> procesu, kas balstīts uz iedzīvotāju un ieinteresēto personu līdzdalību, starpdisciplināru un </a:t>
            </a:r>
            <a:r>
              <a:rPr lang="lv-LV" sz="1600" kern="100" dirty="0" err="1">
                <a:effectLst/>
                <a:latin typeface="Calibri" panose="020F0502020204030204" pitchFamily="34" charset="0"/>
                <a:ea typeface="Calibri" panose="020F0502020204030204" pitchFamily="34" charset="0"/>
                <a:cs typeface="Times New Roman" panose="02020603050405020304" pitchFamily="18" charset="0"/>
              </a:rPr>
              <a:t>daudzlīmeņu</a:t>
            </a:r>
            <a:r>
              <a:rPr lang="lv-LV" sz="1600" kern="100" dirty="0">
                <a:effectLst/>
                <a:latin typeface="Calibri" panose="020F0502020204030204" pitchFamily="34" charset="0"/>
                <a:ea typeface="Calibri" panose="020F0502020204030204" pitchFamily="34" charset="0"/>
                <a:cs typeface="Times New Roman" panose="02020603050405020304" pitchFamily="18" charset="0"/>
              </a:rPr>
              <a:t> sadarbību. Tajos būtu jāuzsver kultūras mantojuma un kultūras daudzveidības sociālā vērtība</a:t>
            </a:r>
            <a:endParaRPr lang="lv-LV" sz="1600" dirty="0"/>
          </a:p>
        </p:txBody>
      </p:sp>
      <p:sp>
        <p:nvSpPr>
          <p:cNvPr id="16" name="Oval 15">
            <a:extLst>
              <a:ext uri="{FF2B5EF4-FFF2-40B4-BE49-F238E27FC236}">
                <a16:creationId xmlns:a16="http://schemas.microsoft.com/office/drawing/2014/main" id="{2F24FB95-F969-D97B-ED5B-B8BA22C441F3}"/>
              </a:ext>
            </a:extLst>
          </p:cNvPr>
          <p:cNvSpPr/>
          <p:nvPr/>
        </p:nvSpPr>
        <p:spPr>
          <a:xfrm>
            <a:off x="6633630" y="545361"/>
            <a:ext cx="1760697" cy="8631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v-LV" dirty="0"/>
              <a:t>Ambiciozs</a:t>
            </a:r>
          </a:p>
        </p:txBody>
      </p:sp>
      <p:sp>
        <p:nvSpPr>
          <p:cNvPr id="18" name="Rectangle: Rounded Corners 17">
            <a:extLst>
              <a:ext uri="{FF2B5EF4-FFF2-40B4-BE49-F238E27FC236}">
                <a16:creationId xmlns:a16="http://schemas.microsoft.com/office/drawing/2014/main" id="{3B22DD11-CEBC-A70B-EB19-E8449209BAEB}"/>
              </a:ext>
            </a:extLst>
          </p:cNvPr>
          <p:cNvSpPr/>
          <p:nvPr/>
        </p:nvSpPr>
        <p:spPr>
          <a:xfrm>
            <a:off x="226414" y="2851860"/>
            <a:ext cx="3558820" cy="1788502"/>
          </a:xfrm>
          <a:prstGeom prst="roundRect">
            <a:avLst/>
          </a:prstGeom>
          <a:solidFill>
            <a:schemeClr val="accent6">
              <a:lumMod val="40000"/>
              <a:lumOff val="6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lnSpc>
                <a:spcPct val="107000"/>
              </a:lnSpc>
              <a:buFont typeface="Symbol" panose="05050102010706020507" pitchFamily="18" charset="2"/>
              <a:buChar char=""/>
            </a:pPr>
            <a:r>
              <a:rPr lang="lv-LV" sz="1600" kern="100" dirty="0">
                <a:effectLst/>
                <a:latin typeface="Calibri" panose="020F0502020204030204" pitchFamily="34" charset="0"/>
                <a:ea typeface="Calibri" panose="020F0502020204030204" pitchFamily="34" charset="0"/>
                <a:cs typeface="Times New Roman" panose="02020603050405020304" pitchFamily="18" charset="0"/>
              </a:rPr>
              <a:t>Atjaunojamo materiālu (piemēram, ilgtspējīgi ražotu materiālu, kas iegūti dabā) izmantošana, ievērojot aprites ekonomikas principus </a:t>
            </a:r>
          </a:p>
        </p:txBody>
      </p:sp>
      <p:sp>
        <p:nvSpPr>
          <p:cNvPr id="19" name="Rectangle: Rounded Corners 18">
            <a:extLst>
              <a:ext uri="{FF2B5EF4-FFF2-40B4-BE49-F238E27FC236}">
                <a16:creationId xmlns:a16="http://schemas.microsoft.com/office/drawing/2014/main" id="{1E5254F0-7373-9A80-83A7-36189129B560}"/>
              </a:ext>
            </a:extLst>
          </p:cNvPr>
          <p:cNvSpPr/>
          <p:nvPr/>
        </p:nvSpPr>
        <p:spPr>
          <a:xfrm>
            <a:off x="3955159" y="3113585"/>
            <a:ext cx="3558820" cy="1788502"/>
          </a:xfrm>
          <a:prstGeom prst="roundRect">
            <a:avLst/>
          </a:prstGeom>
          <a:solidFill>
            <a:schemeClr val="accent6">
              <a:lumMod val="40000"/>
              <a:lumOff val="6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lnSpc>
                <a:spcPct val="107000"/>
              </a:lnSpc>
              <a:buFont typeface="Symbol" panose="05050102010706020507" pitchFamily="18" charset="2"/>
              <a:buChar char=""/>
            </a:pPr>
            <a:r>
              <a:rPr lang="lv-LV" sz="1600" kern="100" dirty="0">
                <a:effectLst/>
                <a:latin typeface="Calibri" panose="020F0502020204030204" pitchFamily="34" charset="0"/>
                <a:ea typeface="Calibri" panose="020F0502020204030204" pitchFamily="34" charset="0"/>
                <a:cs typeface="Times New Roman" panose="02020603050405020304" pitchFamily="18" charset="0"/>
              </a:rPr>
              <a:t>Mākslas, dizaina un kvalitatīvas arhitektūras loma saskaņā ar kvalitātes principiem, lai pilnībā izmantotu kultūras mantojuma un kultūras ainavu potenciālu </a:t>
            </a:r>
          </a:p>
        </p:txBody>
      </p:sp>
      <p:sp>
        <p:nvSpPr>
          <p:cNvPr id="20" name="Rectangle: Rounded Corners 19">
            <a:extLst>
              <a:ext uri="{FF2B5EF4-FFF2-40B4-BE49-F238E27FC236}">
                <a16:creationId xmlns:a16="http://schemas.microsoft.com/office/drawing/2014/main" id="{665F082A-4C99-3410-A35E-5345B18D3C3E}"/>
              </a:ext>
            </a:extLst>
          </p:cNvPr>
          <p:cNvSpPr/>
          <p:nvPr/>
        </p:nvSpPr>
        <p:spPr>
          <a:xfrm>
            <a:off x="887250" y="5088774"/>
            <a:ext cx="5617374" cy="1359491"/>
          </a:xfrm>
          <a:prstGeom prst="roundRect">
            <a:avLst/>
          </a:prstGeom>
          <a:solidFill>
            <a:schemeClr val="accent6">
              <a:lumMod val="40000"/>
              <a:lumOff val="6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lv-LV" sz="1600" kern="100" dirty="0">
                <a:effectLst/>
                <a:latin typeface="Calibri" panose="020F0502020204030204" pitchFamily="34" charset="0"/>
                <a:ea typeface="Calibri" panose="020F0502020204030204" pitchFamily="34" charset="0"/>
                <a:cs typeface="Times New Roman" panose="02020603050405020304" pitchFamily="18" charset="0"/>
              </a:rPr>
              <a:t>Sinerģija starp amatniecību un jaunām rūpnieciskām metodēm, kas var arī palīdzēt atjaunot tradicionālās prasmes.</a:t>
            </a:r>
          </a:p>
        </p:txBody>
      </p:sp>
      <p:sp>
        <p:nvSpPr>
          <p:cNvPr id="22" name="Oval 21">
            <a:extLst>
              <a:ext uri="{FF2B5EF4-FFF2-40B4-BE49-F238E27FC236}">
                <a16:creationId xmlns:a16="http://schemas.microsoft.com/office/drawing/2014/main" id="{08E72C6B-5817-A7F4-F2C3-599E23593712}"/>
              </a:ext>
            </a:extLst>
          </p:cNvPr>
          <p:cNvSpPr/>
          <p:nvPr/>
        </p:nvSpPr>
        <p:spPr>
          <a:xfrm>
            <a:off x="6758815" y="5079138"/>
            <a:ext cx="1760697" cy="8631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v-LV" dirty="0"/>
              <a:t>Ticams</a:t>
            </a:r>
          </a:p>
        </p:txBody>
      </p:sp>
    </p:spTree>
    <p:extLst>
      <p:ext uri="{BB962C8B-B14F-4D97-AF65-F5344CB8AC3E}">
        <p14:creationId xmlns:p14="http://schemas.microsoft.com/office/powerpoint/2010/main" val="133369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AC6EC-22B3-E9D4-03E7-0BA8AAF3DF1F}"/>
              </a:ext>
            </a:extLst>
          </p:cNvPr>
          <p:cNvSpPr>
            <a:spLocks noGrp="1"/>
          </p:cNvSpPr>
          <p:nvPr>
            <p:ph type="title"/>
          </p:nvPr>
        </p:nvSpPr>
        <p:spPr/>
        <p:txBody>
          <a:bodyPr/>
          <a:lstStyle/>
          <a:p>
            <a:r>
              <a:rPr lang="lv-LV" dirty="0"/>
              <a:t>Prasības un vērtēšanā</a:t>
            </a:r>
          </a:p>
        </p:txBody>
      </p:sp>
      <p:sp>
        <p:nvSpPr>
          <p:cNvPr id="4" name="Slide Number Placeholder 3">
            <a:extLst>
              <a:ext uri="{FF2B5EF4-FFF2-40B4-BE49-F238E27FC236}">
                <a16:creationId xmlns:a16="http://schemas.microsoft.com/office/drawing/2014/main" id="{6F6C55E9-D31D-A773-DAF2-88DB2C00B5D7}"/>
              </a:ext>
            </a:extLst>
          </p:cNvPr>
          <p:cNvSpPr>
            <a:spLocks noGrp="1"/>
          </p:cNvSpPr>
          <p:nvPr>
            <p:ph type="sldNum" sz="quarter" idx="12"/>
          </p:nvPr>
        </p:nvSpPr>
        <p:spPr/>
        <p:txBody>
          <a:bodyPr/>
          <a:lstStyle/>
          <a:p>
            <a:fld id="{660F3F40-12FA-4968-8235-5F18DAFE2DEF}" type="slidenum">
              <a:rPr lang="lv-LV" smtClean="0"/>
              <a:t>7</a:t>
            </a:fld>
            <a:endParaRPr lang="lv-LV"/>
          </a:p>
        </p:txBody>
      </p:sp>
      <p:graphicFrame>
        <p:nvGraphicFramePr>
          <p:cNvPr id="5" name="Table 13">
            <a:extLst>
              <a:ext uri="{FF2B5EF4-FFF2-40B4-BE49-F238E27FC236}">
                <a16:creationId xmlns:a16="http://schemas.microsoft.com/office/drawing/2014/main" id="{BAA116DA-2891-A9D6-9856-3F8663478F01}"/>
              </a:ext>
            </a:extLst>
          </p:cNvPr>
          <p:cNvGraphicFramePr>
            <a:graphicFrameLocks noGrp="1"/>
          </p:cNvGraphicFramePr>
          <p:nvPr>
            <p:ph idx="1"/>
            <p:extLst>
              <p:ext uri="{D42A27DB-BD31-4B8C-83A1-F6EECF244321}">
                <p14:modId xmlns:p14="http://schemas.microsoft.com/office/powerpoint/2010/main" val="1609934990"/>
              </p:ext>
            </p:extLst>
          </p:nvPr>
        </p:nvGraphicFramePr>
        <p:xfrm>
          <a:off x="838200" y="1825625"/>
          <a:ext cx="10839276" cy="3291840"/>
        </p:xfrm>
        <a:graphic>
          <a:graphicData uri="http://schemas.openxmlformats.org/drawingml/2006/table">
            <a:tbl>
              <a:tblPr firstRow="1" bandRow="1">
                <a:tableStyleId>{93296810-A885-4BE3-A3E7-6D5BEEA58F35}</a:tableStyleId>
              </a:tblPr>
              <a:tblGrid>
                <a:gridCol w="2709818">
                  <a:extLst>
                    <a:ext uri="{9D8B030D-6E8A-4147-A177-3AD203B41FA5}">
                      <a16:colId xmlns:a16="http://schemas.microsoft.com/office/drawing/2014/main" val="4194635498"/>
                    </a:ext>
                  </a:extLst>
                </a:gridCol>
                <a:gridCol w="8129458">
                  <a:extLst>
                    <a:ext uri="{9D8B030D-6E8A-4147-A177-3AD203B41FA5}">
                      <a16:colId xmlns:a16="http://schemas.microsoft.com/office/drawing/2014/main" val="1589332234"/>
                    </a:ext>
                  </a:extLst>
                </a:gridCol>
              </a:tblGrid>
              <a:tr h="316636">
                <a:tc>
                  <a:txBody>
                    <a:bodyPr/>
                    <a:lstStyle/>
                    <a:p>
                      <a:pPr algn="ctr"/>
                      <a:endParaRPr lang="en-US" dirty="0"/>
                    </a:p>
                  </a:txBody>
                  <a:tcPr/>
                </a:tc>
                <a:tc>
                  <a:txBody>
                    <a:bodyPr/>
                    <a:lstStyle/>
                    <a:p>
                      <a:pPr algn="ctr"/>
                      <a:r>
                        <a:rPr lang="lv-LV" dirty="0"/>
                        <a:t>Apraksts</a:t>
                      </a:r>
                      <a:endParaRPr lang="en-US" dirty="0"/>
                    </a:p>
                  </a:txBody>
                  <a:tcPr/>
                </a:tc>
                <a:extLst>
                  <a:ext uri="{0D108BD9-81ED-4DB2-BD59-A6C34878D82A}">
                    <a16:rowId xmlns:a16="http://schemas.microsoft.com/office/drawing/2014/main" val="2237924531"/>
                  </a:ext>
                </a:extLst>
              </a:tr>
              <a:tr h="1450235">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800" b="1" kern="1200" dirty="0"/>
                        <a:t>Prasības pret rezultātiem</a:t>
                      </a:r>
                      <a:endParaRPr lang="en-GB" sz="1800" b="1" kern="1200" dirty="0"/>
                    </a:p>
                    <a:p>
                      <a:pPr algn="ctr"/>
                      <a:endParaRPr lang="en-US" b="0" dirty="0"/>
                    </a:p>
                  </a:txBody>
                  <a:tcPr anchor="ctr"/>
                </a:tc>
                <a:tc>
                  <a:txBody>
                    <a:bodyPr/>
                    <a:lstStyle/>
                    <a:p>
                      <a:pPr marL="285750" indent="-285750">
                        <a:buFont typeface="Arial" panose="020B0604020202020204" pitchFamily="34" charset="0"/>
                        <a:buChar char="•"/>
                      </a:pPr>
                      <a:r>
                        <a:rPr lang="lv-LV" dirty="0"/>
                        <a:t>Rezultātiem jābūt pārnesamiem un atkārtojamiem dažādas kultūras, politiskajos un sociālajos apstākļos visā Eiropā. </a:t>
                      </a:r>
                    </a:p>
                    <a:p>
                      <a:pPr marL="285750" indent="-285750">
                        <a:buFont typeface="Arial" panose="020B0604020202020204" pitchFamily="34" charset="0"/>
                        <a:buChar char="•"/>
                      </a:pPr>
                      <a:r>
                        <a:rPr lang="lv-LV" dirty="0"/>
                        <a:t>Rezultātus nepieciešams dokumentēt, lai tie kalpotu kā vadlīnijas dalībniekiem citās teritorijās un kontekstos.</a:t>
                      </a:r>
                    </a:p>
                    <a:p>
                      <a:pPr marL="285750" indent="-285750">
                        <a:buFont typeface="Arial" panose="020B0604020202020204" pitchFamily="34" charset="0"/>
                        <a:buChar char="•"/>
                      </a:pPr>
                      <a:r>
                        <a:rPr lang="lv-LV" dirty="0"/>
                        <a:t>Ar rezultātiem jādalās ar </a:t>
                      </a:r>
                      <a:r>
                        <a:rPr lang="lv-LV" dirty="0" err="1"/>
                        <a:t>NEBLab</a:t>
                      </a:r>
                      <a:r>
                        <a:rPr lang="lv-LV" dirty="0"/>
                        <a:t> un Jauno</a:t>
                      </a:r>
                      <a:r>
                        <a:rPr lang="en-US" dirty="0"/>
                        <a:t> </a:t>
                      </a:r>
                      <a:r>
                        <a:rPr lang="lv-LV" dirty="0"/>
                        <a:t>Eiropas</a:t>
                      </a:r>
                      <a:r>
                        <a:rPr lang="en-US" dirty="0"/>
                        <a:t> Bauhaus </a:t>
                      </a:r>
                      <a:r>
                        <a:rPr lang="lv-LV" dirty="0"/>
                        <a:t>kopienu</a:t>
                      </a:r>
                      <a:r>
                        <a:rPr lang="en-US" dirty="0"/>
                        <a:t>, </a:t>
                      </a:r>
                      <a:r>
                        <a:rPr lang="lv-LV" dirty="0"/>
                        <a:t>daloties ar informāciju, labas prakses piemērus un rezultātiem</a:t>
                      </a:r>
                      <a:r>
                        <a:rPr lang="en-US" dirty="0"/>
                        <a:t>.</a:t>
                      </a:r>
                      <a:endParaRPr lang="lv-LV" dirty="0"/>
                    </a:p>
                  </a:txBody>
                  <a:tcPr anchor="ctr"/>
                </a:tc>
                <a:extLst>
                  <a:ext uri="{0D108BD9-81ED-4DB2-BD59-A6C34878D82A}">
                    <a16:rowId xmlns:a16="http://schemas.microsoft.com/office/drawing/2014/main" val="1744350646"/>
                  </a:ext>
                </a:extLst>
              </a:tr>
              <a:tr h="1052265">
                <a:tc>
                  <a:txBody>
                    <a:bodyPr/>
                    <a:lstStyle/>
                    <a:p>
                      <a:pPr marL="0" algn="ctr" defTabSz="939575" rtl="0" eaLnBrk="1" latinLnBrk="0" hangingPunct="1"/>
                      <a:r>
                        <a:rPr lang="lv-LV" sz="1700" b="1" kern="1200" dirty="0">
                          <a:solidFill>
                            <a:schemeClr val="tx1"/>
                          </a:solidFill>
                          <a:latin typeface="+mn-lt"/>
                          <a:ea typeface="+mn-ea"/>
                          <a:cs typeface="+mn-cs"/>
                        </a:rPr>
                        <a:t>Vērtējumi</a:t>
                      </a:r>
                      <a:endParaRPr lang="en-US" sz="1700" b="1" kern="1200" dirty="0">
                        <a:solidFill>
                          <a:schemeClr val="tx1"/>
                        </a:solidFill>
                        <a:latin typeface="+mn-lt"/>
                        <a:ea typeface="+mn-ea"/>
                        <a:cs typeface="+mn-cs"/>
                      </a:endParaRPr>
                    </a:p>
                  </a:txBody>
                  <a:tcPr anchor="ctr"/>
                </a:tc>
                <a:tc>
                  <a:txBody>
                    <a:bodyPr/>
                    <a:lstStyle/>
                    <a:p>
                      <a:pPr algn="ctr"/>
                      <a:r>
                        <a:rPr lang="lv-LV" b="1" dirty="0"/>
                        <a:t>Svarīgi ir nodrošināt ģeogrāfisko pārklājumu (</a:t>
                      </a:r>
                      <a:r>
                        <a:rPr lang="lv-LV" b="1" dirty="0">
                          <a:hlinkClick r:id="rId2"/>
                        </a:rPr>
                        <a:t>NUTS līmenis 1</a:t>
                      </a:r>
                      <a:r>
                        <a:rPr lang="lv-LV" b="1" dirty="0"/>
                        <a:t>: </a:t>
                      </a:r>
                      <a:r>
                        <a:rPr lang="lv-LV" dirty="0" err="1"/>
                        <a:t>Armenia</a:t>
                      </a:r>
                      <a:r>
                        <a:rPr lang="lv-LV" dirty="0"/>
                        <a:t>; </a:t>
                      </a:r>
                      <a:r>
                        <a:rPr lang="lv-LV" dirty="0" err="1"/>
                        <a:t>Bosnia</a:t>
                      </a:r>
                      <a:r>
                        <a:rPr lang="lv-LV" dirty="0"/>
                        <a:t> </a:t>
                      </a:r>
                      <a:r>
                        <a:rPr lang="lv-LV" dirty="0" err="1"/>
                        <a:t>and</a:t>
                      </a:r>
                      <a:r>
                        <a:rPr lang="lv-LV" dirty="0"/>
                        <a:t> </a:t>
                      </a:r>
                      <a:r>
                        <a:rPr lang="lv-LV" dirty="0" err="1"/>
                        <a:t>Herzegovina</a:t>
                      </a:r>
                      <a:r>
                        <a:rPr lang="lv-LV" dirty="0"/>
                        <a:t>; </a:t>
                      </a:r>
                      <a:r>
                        <a:rPr lang="lv-LV" dirty="0" err="1"/>
                        <a:t>Faroe</a:t>
                      </a:r>
                      <a:r>
                        <a:rPr lang="lv-LV" dirty="0"/>
                        <a:t> </a:t>
                      </a:r>
                      <a:r>
                        <a:rPr lang="lv-LV" dirty="0" err="1"/>
                        <a:t>Islands</a:t>
                      </a:r>
                      <a:r>
                        <a:rPr lang="lv-LV" dirty="0"/>
                        <a:t>; </a:t>
                      </a:r>
                      <a:r>
                        <a:rPr lang="lv-LV" dirty="0" err="1"/>
                        <a:t>Georgia</a:t>
                      </a:r>
                      <a:r>
                        <a:rPr lang="lv-LV" dirty="0"/>
                        <a:t>; </a:t>
                      </a:r>
                      <a:r>
                        <a:rPr lang="lv-LV" dirty="0" err="1"/>
                        <a:t>Kosovo</a:t>
                      </a:r>
                      <a:r>
                        <a:rPr lang="lv-LV" dirty="0"/>
                        <a:t>*; </a:t>
                      </a:r>
                      <a:r>
                        <a:rPr lang="lv-LV" dirty="0" err="1"/>
                        <a:t>Israel</a:t>
                      </a:r>
                      <a:r>
                        <a:rPr lang="lv-LV" dirty="0"/>
                        <a:t>; Moldova; </a:t>
                      </a:r>
                      <a:r>
                        <a:rPr lang="lv-LV" dirty="0" err="1"/>
                        <a:t>Tunisia</a:t>
                      </a:r>
                      <a:r>
                        <a:rPr lang="lv-LV" dirty="0"/>
                        <a:t>; </a:t>
                      </a:r>
                      <a:r>
                        <a:rPr lang="lv-LV" dirty="0" err="1"/>
                        <a:t>Ukraine</a:t>
                      </a:r>
                      <a:r>
                        <a:rPr lang="lv-LV" dirty="0"/>
                        <a:t>.) </a:t>
                      </a:r>
                      <a:r>
                        <a:rPr lang="lv-LV" b="1" dirty="0"/>
                        <a:t> katrā valsts kas nav atrunāta, ka asociēta valsts NUTS 1 līmenī tiek uzskatīta par vienotu ģeogrāfisku vienību)</a:t>
                      </a:r>
                    </a:p>
                  </a:txBody>
                  <a:tcPr anchor="ctr"/>
                </a:tc>
                <a:extLst>
                  <a:ext uri="{0D108BD9-81ED-4DB2-BD59-A6C34878D82A}">
                    <a16:rowId xmlns:a16="http://schemas.microsoft.com/office/drawing/2014/main" val="3662719264"/>
                  </a:ext>
                </a:extLst>
              </a:tr>
            </a:tbl>
          </a:graphicData>
        </a:graphic>
      </p:graphicFrame>
      <p:pic>
        <p:nvPicPr>
          <p:cNvPr id="6" name="Attēls 8">
            <a:extLst>
              <a:ext uri="{FF2B5EF4-FFF2-40B4-BE49-F238E27FC236}">
                <a16:creationId xmlns:a16="http://schemas.microsoft.com/office/drawing/2014/main" id="{73A601ED-F1AA-F473-2310-F3430B504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887" y="270181"/>
            <a:ext cx="1201705" cy="695507"/>
          </a:xfrm>
          <a:prstGeom prst="rect">
            <a:avLst/>
          </a:prstGeom>
        </p:spPr>
      </p:pic>
      <p:pic>
        <p:nvPicPr>
          <p:cNvPr id="7" name="Picture 2" descr="New European Bauhaus – BEDA">
            <a:extLst>
              <a:ext uri="{FF2B5EF4-FFF2-40B4-BE49-F238E27FC236}">
                <a16:creationId xmlns:a16="http://schemas.microsoft.com/office/drawing/2014/main" id="{89347633-C2FD-E2E4-8083-BD8F36469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453" y="223278"/>
            <a:ext cx="1944642" cy="76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03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F7F3EBF-F792-4B11-B0BA-E6698F5BC6FC}"/>
              </a:ext>
            </a:extLst>
          </p:cNvPr>
          <p:cNvSpPr>
            <a:spLocks noGrp="1"/>
          </p:cNvSpPr>
          <p:nvPr>
            <p:ph type="title"/>
          </p:nvPr>
        </p:nvSpPr>
        <p:spPr>
          <a:xfrm>
            <a:off x="1003151" y="0"/>
            <a:ext cx="10515600" cy="1325563"/>
          </a:xfrm>
        </p:spPr>
        <p:txBody>
          <a:bodyPr/>
          <a:lstStyle/>
          <a:p>
            <a:r>
              <a:rPr lang="lv-LV" sz="3200" b="1" dirty="0">
                <a:latin typeface="+mn-lt"/>
              </a:rPr>
              <a:t>Projektu</a:t>
            </a:r>
            <a:r>
              <a:rPr lang="lv-LV" dirty="0"/>
              <a:t> </a:t>
            </a:r>
            <a:r>
              <a:rPr lang="lv-LV" sz="3200" b="1" dirty="0">
                <a:latin typeface="+mn-lt"/>
              </a:rPr>
              <a:t>veidi</a:t>
            </a:r>
            <a:r>
              <a:rPr lang="lv-LV" dirty="0"/>
              <a:t> </a:t>
            </a:r>
          </a:p>
        </p:txBody>
      </p:sp>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8</a:t>
            </a:fld>
            <a:endParaRPr lang="en-US" altLang="lv-LV"/>
          </a:p>
        </p:txBody>
      </p:sp>
      <p:graphicFrame>
        <p:nvGraphicFramePr>
          <p:cNvPr id="7" name="Table 13">
            <a:extLst>
              <a:ext uri="{FF2B5EF4-FFF2-40B4-BE49-F238E27FC236}">
                <a16:creationId xmlns:a16="http://schemas.microsoft.com/office/drawing/2014/main" id="{A3FA7CED-2E00-C2BD-F338-2A28BD983933}"/>
              </a:ext>
            </a:extLst>
          </p:cNvPr>
          <p:cNvGraphicFramePr>
            <a:graphicFrameLocks noGrp="1"/>
          </p:cNvGraphicFramePr>
          <p:nvPr>
            <p:extLst>
              <p:ext uri="{D42A27DB-BD31-4B8C-83A1-F6EECF244321}">
                <p14:modId xmlns:p14="http://schemas.microsoft.com/office/powerpoint/2010/main" val="3087932914"/>
              </p:ext>
            </p:extLst>
          </p:nvPr>
        </p:nvGraphicFramePr>
        <p:xfrm>
          <a:off x="696440" y="1161732"/>
          <a:ext cx="11295529" cy="5033035"/>
        </p:xfrm>
        <a:graphic>
          <a:graphicData uri="http://schemas.openxmlformats.org/drawingml/2006/table">
            <a:tbl>
              <a:tblPr firstRow="1" bandRow="1">
                <a:tableStyleId>{93296810-A885-4BE3-A3E7-6D5BEEA58F35}</a:tableStyleId>
              </a:tblPr>
              <a:tblGrid>
                <a:gridCol w="2823881">
                  <a:extLst>
                    <a:ext uri="{9D8B030D-6E8A-4147-A177-3AD203B41FA5}">
                      <a16:colId xmlns:a16="http://schemas.microsoft.com/office/drawing/2014/main" val="4194635498"/>
                    </a:ext>
                  </a:extLst>
                </a:gridCol>
                <a:gridCol w="4309873">
                  <a:extLst>
                    <a:ext uri="{9D8B030D-6E8A-4147-A177-3AD203B41FA5}">
                      <a16:colId xmlns:a16="http://schemas.microsoft.com/office/drawing/2014/main" val="1589332234"/>
                    </a:ext>
                  </a:extLst>
                </a:gridCol>
                <a:gridCol w="2023155">
                  <a:extLst>
                    <a:ext uri="{9D8B030D-6E8A-4147-A177-3AD203B41FA5}">
                      <a16:colId xmlns:a16="http://schemas.microsoft.com/office/drawing/2014/main" val="1179887977"/>
                    </a:ext>
                  </a:extLst>
                </a:gridCol>
                <a:gridCol w="2138620">
                  <a:extLst>
                    <a:ext uri="{9D8B030D-6E8A-4147-A177-3AD203B41FA5}">
                      <a16:colId xmlns:a16="http://schemas.microsoft.com/office/drawing/2014/main" val="3893280570"/>
                    </a:ext>
                  </a:extLst>
                </a:gridCol>
              </a:tblGrid>
              <a:tr h="0">
                <a:tc>
                  <a:txBody>
                    <a:bodyPr/>
                    <a:lstStyle/>
                    <a:p>
                      <a:pPr algn="ctr"/>
                      <a:r>
                        <a:rPr lang="lv-LV" dirty="0"/>
                        <a:t>Veids</a:t>
                      </a:r>
                      <a:endParaRPr lang="en-US" dirty="0"/>
                    </a:p>
                  </a:txBody>
                  <a:tcPr/>
                </a:tc>
                <a:tc>
                  <a:txBody>
                    <a:bodyPr/>
                    <a:lstStyle/>
                    <a:p>
                      <a:pPr algn="ctr"/>
                      <a:r>
                        <a:rPr lang="lv-LV" dirty="0"/>
                        <a:t>Aktivitāte</a:t>
                      </a:r>
                      <a:endParaRPr lang="en-US" dirty="0"/>
                    </a:p>
                  </a:txBody>
                  <a:tcPr/>
                </a:tc>
                <a:tc>
                  <a:txBody>
                    <a:bodyPr/>
                    <a:lstStyle/>
                    <a:p>
                      <a:pPr algn="ctr"/>
                      <a:r>
                        <a:rPr lang="lv-LV" dirty="0"/>
                        <a:t>Lapaspušu limits</a:t>
                      </a:r>
                      <a:endParaRPr lang="en-US" dirty="0"/>
                    </a:p>
                  </a:txBody>
                  <a:tcPr/>
                </a:tc>
                <a:tc>
                  <a:txBody>
                    <a:bodyPr/>
                    <a:lstStyle/>
                    <a:p>
                      <a:pPr algn="ctr"/>
                      <a:r>
                        <a:rPr lang="lv-LV" dirty="0"/>
                        <a:t>Finansējums</a:t>
                      </a:r>
                      <a:endParaRPr lang="en-US" dirty="0"/>
                    </a:p>
                  </a:txBody>
                  <a:tcPr/>
                </a:tc>
                <a:extLst>
                  <a:ext uri="{0D108BD9-81ED-4DB2-BD59-A6C34878D82A}">
                    <a16:rowId xmlns:a16="http://schemas.microsoft.com/office/drawing/2014/main" val="2237924531"/>
                  </a:ext>
                </a:extLst>
              </a:tr>
              <a:tr h="1675231">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b="1" kern="1200" dirty="0"/>
                        <a:t>RIA (Research and Innovation Actions)</a:t>
                      </a:r>
                    </a:p>
                    <a:p>
                      <a:pPr algn="ctr"/>
                      <a:endParaRPr lang="en-US" b="0" dirty="0"/>
                    </a:p>
                  </a:txBody>
                  <a:tcPr anchor="ct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dirty="0"/>
                        <a:t>Activities to establish new knowledge or to explore the feasibility of a new or improved technology, product, process, service or solution.</a:t>
                      </a:r>
                      <a:endParaRPr lang="en-US" dirty="0"/>
                    </a:p>
                  </a:txBody>
                  <a:tcPr anchor="ct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dirty="0"/>
                        <a:t>45 </a:t>
                      </a:r>
                      <a:r>
                        <a:rPr lang="lv-LV" sz="1800" dirty="0"/>
                        <a:t>lpp.</a:t>
                      </a:r>
                      <a:endParaRPr lang="en-US" dirty="0"/>
                    </a:p>
                  </a:txBody>
                  <a:tcPr anchor="ct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800" dirty="0"/>
                        <a:t>Līdz</a:t>
                      </a:r>
                      <a:r>
                        <a:rPr lang="en-GB" sz="1800" dirty="0"/>
                        <a:t> 100%</a:t>
                      </a:r>
                      <a:endParaRPr lang="en-US" dirty="0"/>
                    </a:p>
                  </a:txBody>
                  <a:tcPr anchor="ctr"/>
                </a:tc>
                <a:extLst>
                  <a:ext uri="{0D108BD9-81ED-4DB2-BD59-A6C34878D82A}">
                    <a16:rowId xmlns:a16="http://schemas.microsoft.com/office/drawing/2014/main" val="1744350646"/>
                  </a:ext>
                </a:extLst>
              </a:tr>
              <a:tr h="1215518">
                <a:tc>
                  <a:txBody>
                    <a:bodyPr/>
                    <a:lstStyle/>
                    <a:p>
                      <a:pPr marL="0" algn="ctr" defTabSz="939575" rtl="0" eaLnBrk="1" latinLnBrk="0" hangingPunct="1"/>
                      <a:r>
                        <a:rPr lang="en-US" sz="1700" b="1" kern="1200" dirty="0"/>
                        <a:t>IA (Innovation Actions) </a:t>
                      </a:r>
                      <a:endParaRPr lang="en-US" sz="1700" b="1" kern="1200" dirty="0">
                        <a:solidFill>
                          <a:schemeClr val="tx1"/>
                        </a:solidFill>
                        <a:latin typeface="+mn-lt"/>
                        <a:ea typeface="+mn-ea"/>
                        <a:cs typeface="+mn-cs"/>
                      </a:endParaRPr>
                    </a:p>
                  </a:txBody>
                  <a:tcPr anchor="ctr"/>
                </a:tc>
                <a:tc>
                  <a:txBody>
                    <a:bodyPr/>
                    <a:lstStyle/>
                    <a:p>
                      <a:pPr algn="ctr"/>
                      <a:r>
                        <a:rPr lang="en-US" sz="1800" dirty="0"/>
                        <a:t>Activities to produce plans and arrangements or designs for new, altered or improved products, processes or services.</a:t>
                      </a:r>
                      <a:endParaRPr lang="en-US" dirty="0"/>
                    </a:p>
                  </a:txBody>
                  <a:tcPr anchor="ctr"/>
                </a:tc>
                <a:tc>
                  <a:txBody>
                    <a:bodyPr/>
                    <a:lstStyle/>
                    <a:p>
                      <a:pPr algn="ctr"/>
                      <a:r>
                        <a:rPr lang="en-GB" sz="1800" dirty="0"/>
                        <a:t>45 </a:t>
                      </a:r>
                      <a:r>
                        <a:rPr lang="lv-LV" sz="1800" dirty="0"/>
                        <a:t>lpp.</a:t>
                      </a:r>
                      <a:endParaRPr lang="en-US" dirty="0"/>
                    </a:p>
                  </a:txBody>
                  <a:tcPr anchor="ctr"/>
                </a:tc>
                <a:tc>
                  <a:txBody>
                    <a:bodyPr/>
                    <a:lstStyle/>
                    <a:p>
                      <a:pPr algn="ctr"/>
                      <a:r>
                        <a:rPr lang="lv-LV" sz="1800" b="1" dirty="0"/>
                        <a:t>*Līdz</a:t>
                      </a:r>
                      <a:r>
                        <a:rPr lang="en-GB" sz="1800" b="1" dirty="0"/>
                        <a:t> 70%</a:t>
                      </a:r>
                      <a:endParaRPr lang="en-US" b="1" dirty="0"/>
                    </a:p>
                  </a:txBody>
                  <a:tcPr anchor="ctr"/>
                </a:tc>
                <a:extLst>
                  <a:ext uri="{0D108BD9-81ED-4DB2-BD59-A6C34878D82A}">
                    <a16:rowId xmlns:a16="http://schemas.microsoft.com/office/drawing/2014/main" val="3662719264"/>
                  </a:ext>
                </a:extLst>
              </a:tr>
              <a:tr h="1776526">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US" sz="1800" b="1" kern="1200" dirty="0"/>
                        <a:t>CSA (Coordination and Support Actions) </a:t>
                      </a:r>
                      <a:endParaRPr lang="en-US" sz="1800" b="1" kern="1200" dirty="0">
                        <a:solidFill>
                          <a:schemeClr val="dk1"/>
                        </a:solidFill>
                        <a:latin typeface="+mn-lt"/>
                        <a:ea typeface="+mn-ea"/>
                        <a:cs typeface="+mn-cs"/>
                      </a:endParaRPr>
                    </a:p>
                  </a:txBody>
                  <a:tcPr anchor="ctr"/>
                </a:tc>
                <a:tc>
                  <a:txBody>
                    <a:bodyPr/>
                    <a:lstStyle/>
                    <a:p>
                      <a:pPr algn="ctr"/>
                      <a:r>
                        <a:rPr lang="en-US" sz="1800" dirty="0"/>
                        <a:t>Activities that contribute to the objectives of Horizon Europe. This excludes R&amp;I activities, except for ‘Widening participation and spreading excellence’</a:t>
                      </a:r>
                      <a:r>
                        <a:rPr lang="fr-BE" sz="1800" dirty="0"/>
                        <a:t>.</a:t>
                      </a:r>
                      <a:endParaRPr lang="en-US" dirty="0"/>
                    </a:p>
                  </a:txBody>
                  <a:tcPr anchor="ctr"/>
                </a:tc>
                <a:tc>
                  <a:txBody>
                    <a:bodyPr/>
                    <a:lstStyle/>
                    <a:p>
                      <a:pPr algn="ctr"/>
                      <a:r>
                        <a:rPr lang="en-US" dirty="0"/>
                        <a:t>30 </a:t>
                      </a:r>
                      <a:r>
                        <a:rPr lang="lv-LV" dirty="0"/>
                        <a:t>lpp.</a:t>
                      </a:r>
                      <a:endParaRPr lang="en-US" dirty="0"/>
                    </a:p>
                  </a:txBody>
                  <a:tcPr anchor="ctr"/>
                </a:tc>
                <a:tc>
                  <a:txBody>
                    <a:bodyPr/>
                    <a:lstStyle/>
                    <a:p>
                      <a:pPr algn="ctr"/>
                      <a:r>
                        <a:rPr lang="lv-LV" sz="1800" dirty="0"/>
                        <a:t>Līdz</a:t>
                      </a:r>
                      <a:r>
                        <a:rPr lang="en-US" sz="1800" dirty="0"/>
                        <a:t> 100%</a:t>
                      </a:r>
                      <a:endParaRPr lang="en-US" dirty="0"/>
                    </a:p>
                  </a:txBody>
                  <a:tcPr anchor="ctr"/>
                </a:tc>
                <a:extLst>
                  <a:ext uri="{0D108BD9-81ED-4DB2-BD59-A6C34878D82A}">
                    <a16:rowId xmlns:a16="http://schemas.microsoft.com/office/drawing/2014/main" val="59604319"/>
                  </a:ext>
                </a:extLst>
              </a:tr>
            </a:tbl>
          </a:graphicData>
        </a:graphic>
      </p:graphicFrame>
      <p:sp>
        <p:nvSpPr>
          <p:cNvPr id="8" name="TextBox 7">
            <a:extLst>
              <a:ext uri="{FF2B5EF4-FFF2-40B4-BE49-F238E27FC236}">
                <a16:creationId xmlns:a16="http://schemas.microsoft.com/office/drawing/2014/main" id="{2790371C-B090-AA99-A192-510A09F5B32D}"/>
              </a:ext>
            </a:extLst>
          </p:cNvPr>
          <p:cNvSpPr txBox="1"/>
          <p:nvPr/>
        </p:nvSpPr>
        <p:spPr>
          <a:xfrm>
            <a:off x="1190513" y="6194767"/>
            <a:ext cx="9810974" cy="323165"/>
          </a:xfrm>
          <a:prstGeom prst="rect">
            <a:avLst/>
          </a:prstGeom>
          <a:noFill/>
          <a:ln w="12700">
            <a:solidFill>
              <a:schemeClr val="bg1"/>
            </a:solidFill>
          </a:ln>
        </p:spPr>
        <p:txBody>
          <a:bodyPr wrap="square">
            <a:spAutoFit/>
          </a:bodyPr>
          <a:lstStyle/>
          <a:p>
            <a:r>
              <a:rPr lang="lv-LV" sz="1500" b="1" dirty="0">
                <a:latin typeface="+mj-lt"/>
              </a:rPr>
              <a:t>* </a:t>
            </a:r>
            <a:r>
              <a:rPr lang="en-US" sz="1500" b="1" dirty="0">
                <a:latin typeface="+mj-lt"/>
              </a:rPr>
              <a:t> 70</a:t>
            </a:r>
            <a:r>
              <a:rPr lang="lv-LV" sz="1500" b="1" dirty="0">
                <a:latin typeface="+mj-lt"/>
              </a:rPr>
              <a:t>% finansējums tiek piešķirts peļņas organizācijā, savukārt bez- peļņas 100%</a:t>
            </a:r>
            <a:endParaRPr lang="en-US" sz="1500" b="1" dirty="0">
              <a:latin typeface="+mj-lt"/>
            </a:endParaRPr>
          </a:p>
        </p:txBody>
      </p:sp>
      <p:pic>
        <p:nvPicPr>
          <p:cNvPr id="9" name="Attēls 8">
            <a:extLst>
              <a:ext uri="{FF2B5EF4-FFF2-40B4-BE49-F238E27FC236}">
                <a16:creationId xmlns:a16="http://schemas.microsoft.com/office/drawing/2014/main" id="{377F1F80-7C6F-1BC5-3488-DF202A875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887" y="270181"/>
            <a:ext cx="1201705" cy="695507"/>
          </a:xfrm>
          <a:prstGeom prst="rect">
            <a:avLst/>
          </a:prstGeom>
        </p:spPr>
      </p:pic>
      <p:pic>
        <p:nvPicPr>
          <p:cNvPr id="5122" name="Picture 2" descr="New European Bauhaus – BEDA">
            <a:extLst>
              <a:ext uri="{FF2B5EF4-FFF2-40B4-BE49-F238E27FC236}">
                <a16:creationId xmlns:a16="http://schemas.microsoft.com/office/drawing/2014/main" id="{4F3A2054-5FBB-0D02-DBA0-336A15D4D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027" y="187779"/>
            <a:ext cx="1944642" cy="76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2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F7F3EBF-F792-4B11-B0BA-E6698F5BC6FC}"/>
              </a:ext>
            </a:extLst>
          </p:cNvPr>
          <p:cNvSpPr>
            <a:spLocks noGrp="1"/>
          </p:cNvSpPr>
          <p:nvPr>
            <p:ph type="title"/>
          </p:nvPr>
        </p:nvSpPr>
        <p:spPr>
          <a:xfrm>
            <a:off x="1257232" y="-112989"/>
            <a:ext cx="10515600" cy="1325563"/>
          </a:xfrm>
        </p:spPr>
        <p:txBody>
          <a:bodyPr>
            <a:normAutofit/>
          </a:bodyPr>
          <a:lstStyle/>
          <a:p>
            <a:r>
              <a:rPr lang="lv-LV" sz="4000" b="1" dirty="0">
                <a:latin typeface="+mn-lt"/>
              </a:rPr>
              <a:t>Tehnoloģiju gatavības līmeņi (TLR)  </a:t>
            </a:r>
            <a:endParaRPr lang="lv-LV" sz="4000" dirty="0"/>
          </a:p>
        </p:txBody>
      </p:sp>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9</a:t>
            </a:fld>
            <a:endParaRPr lang="en-US" altLang="lv-LV"/>
          </a:p>
        </p:txBody>
      </p:sp>
      <p:grpSp>
        <p:nvGrpSpPr>
          <p:cNvPr id="7" name="Group 3">
            <a:extLst>
              <a:ext uri="{FF2B5EF4-FFF2-40B4-BE49-F238E27FC236}">
                <a16:creationId xmlns:a16="http://schemas.microsoft.com/office/drawing/2014/main" id="{D53FE419-1471-D33F-33DD-7044E94CC52A}"/>
              </a:ext>
            </a:extLst>
          </p:cNvPr>
          <p:cNvGrpSpPr/>
          <p:nvPr/>
        </p:nvGrpSpPr>
        <p:grpSpPr>
          <a:xfrm>
            <a:off x="1257232" y="1023250"/>
            <a:ext cx="10379572" cy="5238402"/>
            <a:chOff x="4018267" y="2049483"/>
            <a:chExt cx="4155464" cy="4371107"/>
          </a:xfrm>
          <a:solidFill>
            <a:srgbClr val="ECF5E7"/>
          </a:solidFill>
        </p:grpSpPr>
        <p:sp>
          <p:nvSpPr>
            <p:cNvPr id="8" name="Freeform 4">
              <a:extLst>
                <a:ext uri="{FF2B5EF4-FFF2-40B4-BE49-F238E27FC236}">
                  <a16:creationId xmlns:a16="http://schemas.microsoft.com/office/drawing/2014/main" id="{A70E19B1-79D4-2334-366E-E10DD78E0EFD}"/>
                </a:ext>
              </a:extLst>
            </p:cNvPr>
            <p:cNvSpPr/>
            <p:nvPr/>
          </p:nvSpPr>
          <p:spPr>
            <a:xfrm>
              <a:off x="4018267" y="2049483"/>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tabLst>
                  <a:tab pos="252000" algn="l"/>
                </a:tabLst>
              </a:pPr>
              <a:r>
                <a:rPr lang="lv-LV" sz="1800" b="1" kern="1200" dirty="0">
                  <a:solidFill>
                    <a:schemeClr val="accent2">
                      <a:lumMod val="50000"/>
                    </a:schemeClr>
                  </a:solidFill>
                </a:rPr>
                <a:t>		</a:t>
              </a:r>
              <a:r>
                <a:rPr lang="en-GB" sz="1700" b="1" kern="1200" dirty="0">
                  <a:solidFill>
                    <a:schemeClr val="accent6">
                      <a:lumMod val="50000"/>
                    </a:schemeClr>
                  </a:solidFill>
                </a:rPr>
                <a:t>TRL 1 </a:t>
              </a:r>
              <a:r>
                <a:rPr lang="en-GB" sz="1700" kern="1200" dirty="0">
                  <a:solidFill>
                    <a:schemeClr val="accent6">
                      <a:lumMod val="50000"/>
                    </a:schemeClr>
                  </a:solidFill>
                </a:rPr>
                <a:t>– </a:t>
              </a:r>
              <a:r>
                <a:rPr lang="lv-LV" sz="1700" dirty="0">
                  <a:solidFill>
                    <a:schemeClr val="accent6">
                      <a:lumMod val="50000"/>
                    </a:schemeClr>
                  </a:solidFill>
                </a:rPr>
                <a:t> </a:t>
              </a:r>
              <a:r>
                <a:rPr lang="lv-LV" sz="1600" b="0" i="0" dirty="0">
                  <a:solidFill>
                    <a:schemeClr val="accent6">
                      <a:lumMod val="50000"/>
                    </a:schemeClr>
                  </a:solidFill>
                  <a:effectLst/>
                  <a:latin typeface="MarkPro"/>
                </a:rPr>
                <a:t>Izzināti dabas likumi</a:t>
              </a:r>
              <a:endParaRPr lang="lv-LV" sz="1700" kern="1200" dirty="0">
                <a:solidFill>
                  <a:schemeClr val="accent6">
                    <a:lumMod val="50000"/>
                  </a:schemeClr>
                </a:solidFill>
              </a:endParaRPr>
            </a:p>
          </p:txBody>
        </p:sp>
        <p:sp>
          <p:nvSpPr>
            <p:cNvPr id="9" name="Freeform 8">
              <a:extLst>
                <a:ext uri="{FF2B5EF4-FFF2-40B4-BE49-F238E27FC236}">
                  <a16:creationId xmlns:a16="http://schemas.microsoft.com/office/drawing/2014/main" id="{409F6048-5748-7F2E-581D-7EF2F081D17B}"/>
                </a:ext>
              </a:extLst>
            </p:cNvPr>
            <p:cNvSpPr/>
            <p:nvPr/>
          </p:nvSpPr>
          <p:spPr>
            <a:xfrm>
              <a:off x="4018267" y="2537745"/>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2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Formulēta tehnoloģijas praktiskā lietojuma koncepcija</a:t>
              </a:r>
              <a:endParaRPr lang="lv-LV" sz="1700" kern="1200" dirty="0">
                <a:solidFill>
                  <a:schemeClr val="accent6">
                    <a:lumMod val="50000"/>
                  </a:schemeClr>
                </a:solidFill>
              </a:endParaRPr>
            </a:p>
          </p:txBody>
        </p:sp>
        <p:sp>
          <p:nvSpPr>
            <p:cNvPr id="11" name="Freeform 9">
              <a:extLst>
                <a:ext uri="{FF2B5EF4-FFF2-40B4-BE49-F238E27FC236}">
                  <a16:creationId xmlns:a16="http://schemas.microsoft.com/office/drawing/2014/main" id="{CD502E1D-5F2A-5C9D-AFBA-639C130C4995}"/>
                </a:ext>
              </a:extLst>
            </p:cNvPr>
            <p:cNvSpPr/>
            <p:nvPr/>
          </p:nvSpPr>
          <p:spPr>
            <a:xfrm>
              <a:off x="4018267" y="3026007"/>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3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Koncepcijas eksperimentālā pārbaude: uzsākta izpēte un izstrāde (analītiskie/laboratorijas pētījumi)</a:t>
              </a:r>
              <a:endParaRPr lang="lv-LV" sz="1700" kern="1200" dirty="0">
                <a:solidFill>
                  <a:schemeClr val="accent6">
                    <a:lumMod val="50000"/>
                  </a:schemeClr>
                </a:solidFill>
              </a:endParaRPr>
            </a:p>
          </p:txBody>
        </p:sp>
        <p:sp>
          <p:nvSpPr>
            <p:cNvPr id="12" name="Freeform 10">
              <a:extLst>
                <a:ext uri="{FF2B5EF4-FFF2-40B4-BE49-F238E27FC236}">
                  <a16:creationId xmlns:a16="http://schemas.microsoft.com/office/drawing/2014/main" id="{87D5E53D-9582-E067-44BB-E7EF5B7D313F}"/>
                </a:ext>
              </a:extLst>
            </p:cNvPr>
            <p:cNvSpPr/>
            <p:nvPr/>
          </p:nvSpPr>
          <p:spPr>
            <a:xfrm>
              <a:off x="4018267" y="3514269"/>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4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Tehnoloģijas validācija laboratorijas vidē: veikta galveno tehnoloģisko komponentu integrācija</a:t>
              </a:r>
              <a:endParaRPr lang="lv-LV" sz="1700" kern="1200" dirty="0">
                <a:solidFill>
                  <a:schemeClr val="accent6">
                    <a:lumMod val="50000"/>
                  </a:schemeClr>
                </a:solidFill>
              </a:endParaRPr>
            </a:p>
          </p:txBody>
        </p:sp>
        <p:sp>
          <p:nvSpPr>
            <p:cNvPr id="13" name="Freeform 11">
              <a:extLst>
                <a:ext uri="{FF2B5EF4-FFF2-40B4-BE49-F238E27FC236}">
                  <a16:creationId xmlns:a16="http://schemas.microsoft.com/office/drawing/2014/main" id="{8950965F-3CD1-02F4-F88E-9D6D94EC7682}"/>
                </a:ext>
              </a:extLst>
            </p:cNvPr>
            <p:cNvSpPr/>
            <p:nvPr/>
          </p:nvSpPr>
          <p:spPr>
            <a:xfrm>
              <a:off x="4018267" y="4002531"/>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b="1" kern="1200" dirty="0">
                  <a:solidFill>
                    <a:schemeClr val="accent2">
                      <a:lumMod val="50000"/>
                    </a:schemeClr>
                  </a:solidFill>
                </a:rPr>
                <a:t>	</a:t>
              </a:r>
              <a:r>
                <a:rPr lang="en-GB" sz="1700" b="1" kern="1200" dirty="0">
                  <a:solidFill>
                    <a:schemeClr val="accent6">
                      <a:lumMod val="50000"/>
                    </a:schemeClr>
                  </a:solidFill>
                </a:rPr>
                <a:t>TRL 5</a:t>
              </a:r>
              <a:r>
                <a:rPr lang="en-GB" sz="1700" kern="1200" dirty="0">
                  <a:solidFill>
                    <a:schemeClr val="accent6">
                      <a:lumMod val="50000"/>
                    </a:schemeClr>
                  </a:solidFill>
                </a:rPr>
                <a:t> – </a:t>
              </a:r>
              <a:r>
                <a:rPr lang="lv-LV" sz="1600" b="0" i="0" dirty="0">
                  <a:solidFill>
                    <a:schemeClr val="accent6">
                      <a:lumMod val="50000"/>
                    </a:schemeClr>
                  </a:solidFill>
                  <a:effectLst/>
                  <a:latin typeface="MarkPro"/>
                </a:rPr>
                <a:t> Tehnoloģijas validācija mākslīgi radītā vidē: tehnoloģiskie komponenti ir integrēti ar samērā reāliem atbalsta elementiem</a:t>
              </a:r>
              <a:endParaRPr lang="lv-LV" sz="1700" kern="1200" dirty="0">
                <a:solidFill>
                  <a:schemeClr val="accent6">
                    <a:lumMod val="50000"/>
                  </a:schemeClr>
                </a:solidFill>
              </a:endParaRPr>
            </a:p>
          </p:txBody>
        </p:sp>
        <p:sp>
          <p:nvSpPr>
            <p:cNvPr id="14" name="Freeform 12">
              <a:extLst>
                <a:ext uri="{FF2B5EF4-FFF2-40B4-BE49-F238E27FC236}">
                  <a16:creationId xmlns:a16="http://schemas.microsoft.com/office/drawing/2014/main" id="{CDD6C14B-E4B1-0BAB-CB67-ED0F4BBFE83C}"/>
                </a:ext>
              </a:extLst>
            </p:cNvPr>
            <p:cNvSpPr/>
            <p:nvPr/>
          </p:nvSpPr>
          <p:spPr>
            <a:xfrm>
              <a:off x="4018267" y="4490793"/>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6</a:t>
              </a:r>
              <a:r>
                <a:rPr lang="en-GB" sz="1700" kern="1200" dirty="0">
                  <a:solidFill>
                    <a:schemeClr val="accent6">
                      <a:lumMod val="50000"/>
                    </a:schemeClr>
                  </a:solidFill>
                </a:rPr>
                <a:t> – </a:t>
              </a:r>
              <a:r>
                <a:rPr lang="lv-LV" sz="1600" b="0" i="0" dirty="0">
                  <a:solidFill>
                    <a:schemeClr val="accent6">
                      <a:lumMod val="50000"/>
                    </a:schemeClr>
                  </a:solidFill>
                  <a:effectLst/>
                  <a:latin typeface="MarkPro"/>
                </a:rPr>
                <a:t>Tehnoloģijas demonstrācijā mākslīgi radītā vidē: sistēmas modelis vai prototips ir pārbaudīts mākslīgi radītā vidē</a:t>
              </a:r>
              <a:endParaRPr lang="lv-LV" sz="1700" kern="1200" dirty="0">
                <a:solidFill>
                  <a:schemeClr val="accent6">
                    <a:lumMod val="50000"/>
                  </a:schemeClr>
                </a:solidFill>
              </a:endParaRPr>
            </a:p>
          </p:txBody>
        </p:sp>
        <p:sp>
          <p:nvSpPr>
            <p:cNvPr id="15" name="Freeform 13">
              <a:extLst>
                <a:ext uri="{FF2B5EF4-FFF2-40B4-BE49-F238E27FC236}">
                  <a16:creationId xmlns:a16="http://schemas.microsoft.com/office/drawing/2014/main" id="{69DB27A1-DA89-ECE4-D592-9195336A6AC0}"/>
                </a:ext>
              </a:extLst>
            </p:cNvPr>
            <p:cNvSpPr/>
            <p:nvPr/>
          </p:nvSpPr>
          <p:spPr>
            <a:xfrm>
              <a:off x="4018267" y="4979055"/>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US" sz="1700" b="1" kern="1200" dirty="0">
                  <a:solidFill>
                    <a:schemeClr val="accent6">
                      <a:lumMod val="50000"/>
                    </a:schemeClr>
                  </a:solidFill>
                </a:rPr>
                <a:t>TRL 7</a:t>
              </a:r>
              <a:r>
                <a:rPr lang="en-US" sz="1700" b="1" kern="1200" dirty="0">
                  <a:solidFill>
                    <a:schemeClr val="accent2">
                      <a:lumMod val="50000"/>
                    </a:schemeClr>
                  </a:solidFill>
                </a:rPr>
                <a:t> </a:t>
              </a:r>
              <a:r>
                <a:rPr lang="en-US" sz="1700" kern="1200" dirty="0">
                  <a:solidFill>
                    <a:schemeClr val="accent2">
                      <a:lumMod val="50000"/>
                    </a:schemeClr>
                  </a:solidFill>
                </a:rPr>
                <a:t>– </a:t>
              </a:r>
              <a:r>
                <a:rPr lang="lv-LV" sz="1600" b="0" i="0" dirty="0">
                  <a:solidFill>
                    <a:schemeClr val="accent6">
                      <a:lumMod val="50000"/>
                    </a:schemeClr>
                  </a:solidFill>
                  <a:effectLst/>
                  <a:latin typeface="MarkPro"/>
                </a:rPr>
                <a:t>Sistēmas prototipa demonstrācija darbības vidē: sistēmas prototips, kas atbilst vai tikai minimāli atšķiras no plānotās sistēmas, ir pārbaudīts reālās darbības vidē</a:t>
              </a:r>
              <a:endParaRPr lang="lv-LV" sz="1700" kern="1200" dirty="0">
                <a:solidFill>
                  <a:schemeClr val="accent6">
                    <a:lumMod val="50000"/>
                  </a:schemeClr>
                </a:solidFill>
              </a:endParaRPr>
            </a:p>
          </p:txBody>
        </p:sp>
        <p:sp>
          <p:nvSpPr>
            <p:cNvPr id="16" name="Freeform 14">
              <a:extLst>
                <a:ext uri="{FF2B5EF4-FFF2-40B4-BE49-F238E27FC236}">
                  <a16:creationId xmlns:a16="http://schemas.microsoft.com/office/drawing/2014/main" id="{20FDFDBE-E23B-CC12-6702-5DEE45FA9131}"/>
                </a:ext>
              </a:extLst>
            </p:cNvPr>
            <p:cNvSpPr/>
            <p:nvPr/>
          </p:nvSpPr>
          <p:spPr>
            <a:xfrm>
              <a:off x="4018267" y="5467317"/>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8</a:t>
              </a:r>
              <a:r>
                <a:rPr lang="en-GB" sz="1700" b="1" kern="1200" dirty="0">
                  <a:solidFill>
                    <a:schemeClr val="accent2">
                      <a:lumMod val="50000"/>
                    </a:schemeClr>
                  </a:solidFill>
                </a:rPr>
                <a:t> </a:t>
              </a:r>
              <a:r>
                <a:rPr lang="en-GB" sz="1700" kern="1200" dirty="0">
                  <a:solidFill>
                    <a:schemeClr val="accent2">
                      <a:lumMod val="50000"/>
                    </a:schemeClr>
                  </a:solidFill>
                </a:rPr>
                <a:t>– </a:t>
              </a:r>
              <a:r>
                <a:rPr lang="lv-LV" sz="1600" b="0" i="0" dirty="0">
                  <a:solidFill>
                    <a:schemeClr val="accent6">
                      <a:lumMod val="50000"/>
                    </a:schemeClr>
                  </a:solidFill>
                  <a:effectLst/>
                  <a:latin typeface="MarkPro"/>
                </a:rPr>
                <a:t>Sistēma ir pabeigta un pārbaudīta: ir pierādīts, ka tehnoloģija darbojas tās galīgajā formā un plānotajos apstākļos (pēdējais tehnoloģijas attīstības līmenis)</a:t>
              </a:r>
              <a:endParaRPr lang="lv-LV" sz="1700" kern="1200" dirty="0">
                <a:solidFill>
                  <a:schemeClr val="accent6">
                    <a:lumMod val="50000"/>
                  </a:schemeClr>
                </a:solidFill>
              </a:endParaRPr>
            </a:p>
          </p:txBody>
        </p:sp>
        <p:sp>
          <p:nvSpPr>
            <p:cNvPr id="17" name="Freeform 15">
              <a:extLst>
                <a:ext uri="{FF2B5EF4-FFF2-40B4-BE49-F238E27FC236}">
                  <a16:creationId xmlns:a16="http://schemas.microsoft.com/office/drawing/2014/main" id="{318F192F-1E5C-05F7-F042-6A10BAC45B44}"/>
                </a:ext>
              </a:extLst>
            </p:cNvPr>
            <p:cNvSpPr/>
            <p:nvPr/>
          </p:nvSpPr>
          <p:spPr>
            <a:xfrm>
              <a:off x="4018267" y="5955579"/>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9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Sekmīga sistēmas ekspluatācija</a:t>
              </a:r>
              <a:endParaRPr lang="lv-LV" sz="1700" kern="1200" dirty="0">
                <a:solidFill>
                  <a:schemeClr val="accent6">
                    <a:lumMod val="50000"/>
                  </a:schemeClr>
                </a:solidFill>
              </a:endParaRPr>
            </a:p>
          </p:txBody>
        </p:sp>
      </p:grpSp>
      <p:pic>
        <p:nvPicPr>
          <p:cNvPr id="18" name="Attēls 17">
            <a:extLst>
              <a:ext uri="{FF2B5EF4-FFF2-40B4-BE49-F238E27FC236}">
                <a16:creationId xmlns:a16="http://schemas.microsoft.com/office/drawing/2014/main" id="{D738791A-497C-7F23-84FC-4D5498AAE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768" y="121821"/>
            <a:ext cx="1201705" cy="695507"/>
          </a:xfrm>
          <a:prstGeom prst="rect">
            <a:avLst/>
          </a:prstGeom>
        </p:spPr>
      </p:pic>
      <p:pic>
        <p:nvPicPr>
          <p:cNvPr id="7170" name="Picture 2" descr="New European Bauhaus – BEDA">
            <a:extLst>
              <a:ext uri="{FF2B5EF4-FFF2-40B4-BE49-F238E27FC236}">
                <a16:creationId xmlns:a16="http://schemas.microsoft.com/office/drawing/2014/main" id="{5EDD5CCD-D6BA-13C8-7B55-0E1B41B18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6918" y="139986"/>
            <a:ext cx="1413763" cy="55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185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5840</TotalTime>
  <Words>1488</Words>
  <Application>Microsoft Office PowerPoint</Application>
  <PresentationFormat>Widescreen</PresentationFormat>
  <Paragraphs>168</Paragraphs>
  <Slides>14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MarkPro</vt:lpstr>
      <vt:lpstr>Symbol</vt:lpstr>
      <vt:lpstr>Source Sans Pro Light</vt:lpstr>
      <vt:lpstr>Times New Roman</vt:lpstr>
      <vt:lpstr>Verdana</vt:lpstr>
      <vt:lpstr>Wingdings</vt:lpstr>
      <vt:lpstr>Office Theme</vt:lpstr>
      <vt:lpstr>PowerPoint Presentation</vt:lpstr>
      <vt:lpstr>PowerPoint Presentation</vt:lpstr>
      <vt:lpstr>LZP NKP </vt:lpstr>
      <vt:lpstr>HORIZON-CL2-2024-HERITAGE-01-01: New European Bauhaus – Innovative solutions for greener and fairer ways of life through arts and culture, architecture and design for all</vt:lpstr>
      <vt:lpstr>Sinerģijas</vt:lpstr>
      <vt:lpstr>Prasības:</vt:lpstr>
      <vt:lpstr>Prasības un vērtēšanā</vt:lpstr>
      <vt:lpstr>Projektu veidi </vt:lpstr>
      <vt:lpstr>Tehnoloģiju gatavības līmeņi (TLR)  </vt:lpstr>
      <vt:lpstr>PowerPoint Presentation</vt:lpstr>
      <vt:lpstr>Līdzfinansējuma iespējas</vt:lpstr>
      <vt:lpstr>Ieteikumi veiksmīgai dalībai </vt:lpstr>
      <vt:lpstr>No kā izvairīties rakstot projekta pieteikumu</vt:lpstr>
      <vt:lpstr>Paldies! Jautājumi?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Liene Ekša</dc:creator>
  <cp:lastModifiedBy>Darja Aksjonova</cp:lastModifiedBy>
  <cp:revision>668</cp:revision>
  <dcterms:created xsi:type="dcterms:W3CDTF">2021-03-25T13:44:11Z</dcterms:created>
  <dcterms:modified xsi:type="dcterms:W3CDTF">2023-05-16T13:11:27Z</dcterms:modified>
</cp:coreProperties>
</file>