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notesMasterIdLst>
    <p:notesMasterId r:id="rId16"/>
  </p:notesMasterIdLst>
  <p:handoutMasterIdLst>
    <p:handoutMasterId r:id="rId17"/>
  </p:handoutMasterIdLst>
  <p:sldIdLst>
    <p:sldId id="486" r:id="rId2"/>
    <p:sldId id="653" r:id="rId3"/>
    <p:sldId id="480" r:id="rId4"/>
    <p:sldId id="482" r:id="rId5"/>
    <p:sldId id="664" r:id="rId6"/>
    <p:sldId id="672" r:id="rId7"/>
    <p:sldId id="673" r:id="rId8"/>
    <p:sldId id="484" r:id="rId9"/>
    <p:sldId id="485" r:id="rId10"/>
    <p:sldId id="663" r:id="rId11"/>
    <p:sldId id="483" r:id="rId12"/>
    <p:sldId id="665" r:id="rId13"/>
    <p:sldId id="666" r:id="rId14"/>
    <p:sldId id="404" r:id="rId15"/>
  </p:sldIdLst>
  <p:sldSz cx="12192000" cy="6858000"/>
  <p:notesSz cx="6858000" cy="9144000"/>
  <p:defaultText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F5E7"/>
    <a:srgbClr val="012269"/>
    <a:srgbClr val="800080"/>
    <a:srgbClr val="FF9966"/>
    <a:srgbClr val="9999FF"/>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E8B1032C-EA38-4F05-BA0D-38AFFFC7BED3}" styleName="Light Style 3 - Accent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93296810-A885-4BE3-A3E7-6D5BEEA58F35}" styleName="Vidējs stils 2 - izcēlum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1" autoAdjust="0"/>
    <p:restoredTop sz="94724" autoAdjust="0"/>
  </p:normalViewPr>
  <p:slideViewPr>
    <p:cSldViewPr snapToGrid="0">
      <p:cViewPr varScale="1">
        <p:scale>
          <a:sx n="104" d="100"/>
          <a:sy n="104" d="100"/>
        </p:scale>
        <p:origin x="198" y="324"/>
      </p:cViewPr>
      <p:guideLst/>
    </p:cSldViewPr>
  </p:slideViewPr>
  <p:notesTextViewPr>
    <p:cViewPr>
      <p:scale>
        <a:sx n="1" d="1"/>
        <a:sy n="1" d="1"/>
      </p:scale>
      <p:origin x="0" y="0"/>
    </p:cViewPr>
  </p:notesTextViewPr>
  <p:notesViewPr>
    <p:cSldViewPr snapToGrid="0">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_rels/data2.xml.rels><?xml version="1.0" encoding="UTF-8" standalone="yes"?>
<Relationships xmlns="http://schemas.openxmlformats.org/package/2006/relationships"><Relationship Id="rId1" Type="http://schemas.openxmlformats.org/officeDocument/2006/relationships/hyperlink" Target="https://www.esfri.eu/about-esfri#:~:text=ESFRI%2C%20the%20European%20Strategy%20Forum,to%20strengthen%20its%20international%20outreach." TargetMode="External"/></Relationships>
</file>

<file path=ppt/diagrams/_rels/drawing2.xml.rels><?xml version="1.0" encoding="UTF-8" standalone="yes"?>
<Relationships xmlns="http://schemas.openxmlformats.org/package/2006/relationships"><Relationship Id="rId1" Type="http://schemas.openxmlformats.org/officeDocument/2006/relationships/hyperlink" Target="https://www.esfri.eu/about-esfri#:~:text=ESFRI%2C%20the%20European%20Strategy%20Forum,to%20strengthen%20its%20international%20outreach." TargetMode="Externa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48918B4-6A9E-44DE-9C39-B4D7A6B5D3EB}" type="doc">
      <dgm:prSet loTypeId="urn:microsoft.com/office/officeart/2005/8/layout/cycle6" loCatId="cycle" qsTypeId="urn:microsoft.com/office/officeart/2005/8/quickstyle/simple4" qsCatId="simple" csTypeId="urn:microsoft.com/office/officeart/2005/8/colors/colorful5" csCatId="colorful" phldr="1"/>
      <dgm:spPr/>
    </dgm:pt>
    <dgm:pt modelId="{6584B3C5-92A1-44A1-8DFE-D0B8CB35734B}">
      <dgm:prSet phldrT="[Teksts]"/>
      <dgm:spPr/>
      <dgm:t>
        <a:bodyPr/>
        <a:lstStyle/>
        <a:p>
          <a:r>
            <a:rPr lang="lv-LV" b="1" dirty="0">
              <a:latin typeface="+mj-lt"/>
            </a:rPr>
            <a:t>Informēšana, izpratnes un dalības veicināšana</a:t>
          </a:r>
          <a:endParaRPr lang="lv-LV" dirty="0">
            <a:latin typeface="+mj-lt"/>
          </a:endParaRPr>
        </a:p>
      </dgm:t>
    </dgm:pt>
    <dgm:pt modelId="{0EDC526C-D05F-4B79-8FAD-7B09BBF29048}" type="parTrans" cxnId="{37AF5F0B-D0AE-40A8-AB58-799D6092FC75}">
      <dgm:prSet/>
      <dgm:spPr/>
      <dgm:t>
        <a:bodyPr/>
        <a:lstStyle/>
        <a:p>
          <a:endParaRPr lang="lv-LV">
            <a:latin typeface="+mj-lt"/>
          </a:endParaRPr>
        </a:p>
      </dgm:t>
    </dgm:pt>
    <dgm:pt modelId="{A7B1986A-C935-4ABC-8BFB-A248884698B6}" type="sibTrans" cxnId="{37AF5F0B-D0AE-40A8-AB58-799D6092FC75}">
      <dgm:prSet/>
      <dgm:spPr/>
      <dgm:t>
        <a:bodyPr/>
        <a:lstStyle/>
        <a:p>
          <a:endParaRPr lang="lv-LV">
            <a:latin typeface="+mj-lt"/>
          </a:endParaRPr>
        </a:p>
      </dgm:t>
    </dgm:pt>
    <dgm:pt modelId="{3FDCD669-25DA-456C-9E6C-8588904AB32E}">
      <dgm:prSet phldrT="[Teksts]"/>
      <dgm:spPr/>
      <dgm:t>
        <a:bodyPr/>
        <a:lstStyle/>
        <a:p>
          <a:r>
            <a:rPr lang="lv-LV" b="1" dirty="0">
              <a:latin typeface="+mj-lt"/>
            </a:rPr>
            <a:t>Palīdzība, konsultēšana un apmācība</a:t>
          </a:r>
          <a:endParaRPr lang="lv-LV" dirty="0">
            <a:latin typeface="+mj-lt"/>
          </a:endParaRPr>
        </a:p>
      </dgm:t>
    </dgm:pt>
    <dgm:pt modelId="{7BA26256-9D21-4656-B0EA-C1D7C8249893}" type="parTrans" cxnId="{3602E122-906A-451C-B133-BDBACEB8B92A}">
      <dgm:prSet/>
      <dgm:spPr/>
      <dgm:t>
        <a:bodyPr/>
        <a:lstStyle/>
        <a:p>
          <a:endParaRPr lang="lv-LV">
            <a:latin typeface="+mj-lt"/>
          </a:endParaRPr>
        </a:p>
      </dgm:t>
    </dgm:pt>
    <dgm:pt modelId="{239A5853-6BE0-433C-AB8D-A2AA1601103C}" type="sibTrans" cxnId="{3602E122-906A-451C-B133-BDBACEB8B92A}">
      <dgm:prSet/>
      <dgm:spPr/>
      <dgm:t>
        <a:bodyPr/>
        <a:lstStyle/>
        <a:p>
          <a:endParaRPr lang="lv-LV">
            <a:latin typeface="+mj-lt"/>
          </a:endParaRPr>
        </a:p>
      </dgm:t>
    </dgm:pt>
    <dgm:pt modelId="{9255770E-B487-4D34-8DE8-EDFD9AF4AFE6}">
      <dgm:prSet phldrT="[Teksts]"/>
      <dgm:spPr/>
      <dgm:t>
        <a:bodyPr/>
        <a:lstStyle/>
        <a:p>
          <a:r>
            <a:rPr lang="lv-LV" b="1" dirty="0">
              <a:latin typeface="+mj-lt"/>
            </a:rPr>
            <a:t>Norādes par citiem atbalsta instrumentiem un sadarbība</a:t>
          </a:r>
          <a:endParaRPr lang="lv-LV" dirty="0">
            <a:latin typeface="+mj-lt"/>
          </a:endParaRPr>
        </a:p>
      </dgm:t>
    </dgm:pt>
    <dgm:pt modelId="{CC6873D5-A26D-4013-A872-AC74FEF65636}" type="parTrans" cxnId="{F7E61636-7FE4-4E51-ABD6-FB55A47301CB}">
      <dgm:prSet/>
      <dgm:spPr/>
      <dgm:t>
        <a:bodyPr/>
        <a:lstStyle/>
        <a:p>
          <a:endParaRPr lang="lv-LV">
            <a:latin typeface="+mj-lt"/>
          </a:endParaRPr>
        </a:p>
      </dgm:t>
    </dgm:pt>
    <dgm:pt modelId="{65154923-F4A0-4F51-AE72-44AD45041AAA}" type="sibTrans" cxnId="{F7E61636-7FE4-4E51-ABD6-FB55A47301CB}">
      <dgm:prSet/>
      <dgm:spPr/>
      <dgm:t>
        <a:bodyPr/>
        <a:lstStyle/>
        <a:p>
          <a:endParaRPr lang="lv-LV">
            <a:latin typeface="+mj-lt"/>
          </a:endParaRPr>
        </a:p>
      </dgm:t>
    </dgm:pt>
    <dgm:pt modelId="{95E530E8-BE15-43D2-9057-58EBA0450882}" type="pres">
      <dgm:prSet presAssocID="{548918B4-6A9E-44DE-9C39-B4D7A6B5D3EB}" presName="cycle" presStyleCnt="0">
        <dgm:presLayoutVars>
          <dgm:dir/>
          <dgm:resizeHandles val="exact"/>
        </dgm:presLayoutVars>
      </dgm:prSet>
      <dgm:spPr/>
    </dgm:pt>
    <dgm:pt modelId="{196AED69-BC5E-4878-B8C2-9B5E749B2426}" type="pres">
      <dgm:prSet presAssocID="{6584B3C5-92A1-44A1-8DFE-D0B8CB35734B}" presName="node" presStyleLbl="node1" presStyleIdx="0" presStyleCnt="3">
        <dgm:presLayoutVars>
          <dgm:bulletEnabled val="1"/>
        </dgm:presLayoutVars>
      </dgm:prSet>
      <dgm:spPr/>
    </dgm:pt>
    <dgm:pt modelId="{CBDDC7FF-0E30-40A4-A065-D3B2C45B2D60}" type="pres">
      <dgm:prSet presAssocID="{6584B3C5-92A1-44A1-8DFE-D0B8CB35734B}" presName="spNode" presStyleCnt="0"/>
      <dgm:spPr/>
    </dgm:pt>
    <dgm:pt modelId="{606F5CDB-42A4-4999-A23A-A721723D2B40}" type="pres">
      <dgm:prSet presAssocID="{A7B1986A-C935-4ABC-8BFB-A248884698B6}" presName="sibTrans" presStyleLbl="sibTrans1D1" presStyleIdx="0" presStyleCnt="3"/>
      <dgm:spPr/>
    </dgm:pt>
    <dgm:pt modelId="{FA175417-B118-47FA-8C60-5F8D71C4B0BD}" type="pres">
      <dgm:prSet presAssocID="{3FDCD669-25DA-456C-9E6C-8588904AB32E}" presName="node" presStyleLbl="node1" presStyleIdx="1" presStyleCnt="3">
        <dgm:presLayoutVars>
          <dgm:bulletEnabled val="1"/>
        </dgm:presLayoutVars>
      </dgm:prSet>
      <dgm:spPr/>
    </dgm:pt>
    <dgm:pt modelId="{29CD24E0-68D3-4F4D-B9CA-6C54EA93FD78}" type="pres">
      <dgm:prSet presAssocID="{3FDCD669-25DA-456C-9E6C-8588904AB32E}" presName="spNode" presStyleCnt="0"/>
      <dgm:spPr/>
    </dgm:pt>
    <dgm:pt modelId="{44D2B031-245F-4BD5-A0F2-F1BB200D2544}" type="pres">
      <dgm:prSet presAssocID="{239A5853-6BE0-433C-AB8D-A2AA1601103C}" presName="sibTrans" presStyleLbl="sibTrans1D1" presStyleIdx="1" presStyleCnt="3"/>
      <dgm:spPr/>
    </dgm:pt>
    <dgm:pt modelId="{D4C441C1-6207-42B3-A829-94CD7C7083FE}" type="pres">
      <dgm:prSet presAssocID="{9255770E-B487-4D34-8DE8-EDFD9AF4AFE6}" presName="node" presStyleLbl="node1" presStyleIdx="2" presStyleCnt="3">
        <dgm:presLayoutVars>
          <dgm:bulletEnabled val="1"/>
        </dgm:presLayoutVars>
      </dgm:prSet>
      <dgm:spPr/>
    </dgm:pt>
    <dgm:pt modelId="{CB108F33-918B-4C3B-9737-C622A15C65EA}" type="pres">
      <dgm:prSet presAssocID="{9255770E-B487-4D34-8DE8-EDFD9AF4AFE6}" presName="spNode" presStyleCnt="0"/>
      <dgm:spPr/>
    </dgm:pt>
    <dgm:pt modelId="{4EBE9DBB-B445-42EC-9FEC-E85C6ACBC90D}" type="pres">
      <dgm:prSet presAssocID="{65154923-F4A0-4F51-AE72-44AD45041AAA}" presName="sibTrans" presStyleLbl="sibTrans1D1" presStyleIdx="2" presStyleCnt="3"/>
      <dgm:spPr/>
    </dgm:pt>
  </dgm:ptLst>
  <dgm:cxnLst>
    <dgm:cxn modelId="{37AF5F0B-D0AE-40A8-AB58-799D6092FC75}" srcId="{548918B4-6A9E-44DE-9C39-B4D7A6B5D3EB}" destId="{6584B3C5-92A1-44A1-8DFE-D0B8CB35734B}" srcOrd="0" destOrd="0" parTransId="{0EDC526C-D05F-4B79-8FAD-7B09BBF29048}" sibTransId="{A7B1986A-C935-4ABC-8BFB-A248884698B6}"/>
    <dgm:cxn modelId="{03793522-F096-4620-8F53-92898FFFCDC2}" type="presOf" srcId="{A7B1986A-C935-4ABC-8BFB-A248884698B6}" destId="{606F5CDB-42A4-4999-A23A-A721723D2B40}" srcOrd="0" destOrd="0" presId="urn:microsoft.com/office/officeart/2005/8/layout/cycle6"/>
    <dgm:cxn modelId="{3602E122-906A-451C-B133-BDBACEB8B92A}" srcId="{548918B4-6A9E-44DE-9C39-B4D7A6B5D3EB}" destId="{3FDCD669-25DA-456C-9E6C-8588904AB32E}" srcOrd="1" destOrd="0" parTransId="{7BA26256-9D21-4656-B0EA-C1D7C8249893}" sibTransId="{239A5853-6BE0-433C-AB8D-A2AA1601103C}"/>
    <dgm:cxn modelId="{8B874629-37A7-4C27-9CCC-D54145866B60}" type="presOf" srcId="{9255770E-B487-4D34-8DE8-EDFD9AF4AFE6}" destId="{D4C441C1-6207-42B3-A829-94CD7C7083FE}" srcOrd="0" destOrd="0" presId="urn:microsoft.com/office/officeart/2005/8/layout/cycle6"/>
    <dgm:cxn modelId="{F7E61636-7FE4-4E51-ABD6-FB55A47301CB}" srcId="{548918B4-6A9E-44DE-9C39-B4D7A6B5D3EB}" destId="{9255770E-B487-4D34-8DE8-EDFD9AF4AFE6}" srcOrd="2" destOrd="0" parTransId="{CC6873D5-A26D-4013-A872-AC74FEF65636}" sibTransId="{65154923-F4A0-4F51-AE72-44AD45041AAA}"/>
    <dgm:cxn modelId="{5BA87442-CED5-42E4-A957-FC1C12B71886}" type="presOf" srcId="{239A5853-6BE0-433C-AB8D-A2AA1601103C}" destId="{44D2B031-245F-4BD5-A0F2-F1BB200D2544}" srcOrd="0" destOrd="0" presId="urn:microsoft.com/office/officeart/2005/8/layout/cycle6"/>
    <dgm:cxn modelId="{372E6C69-B202-4D71-976B-BD252B2D1196}" type="presOf" srcId="{65154923-F4A0-4F51-AE72-44AD45041AAA}" destId="{4EBE9DBB-B445-42EC-9FEC-E85C6ACBC90D}" srcOrd="0" destOrd="0" presId="urn:microsoft.com/office/officeart/2005/8/layout/cycle6"/>
    <dgm:cxn modelId="{15BF54A5-3760-4B4D-8D5E-14EF4D474B1E}" type="presOf" srcId="{6584B3C5-92A1-44A1-8DFE-D0B8CB35734B}" destId="{196AED69-BC5E-4878-B8C2-9B5E749B2426}" srcOrd="0" destOrd="0" presId="urn:microsoft.com/office/officeart/2005/8/layout/cycle6"/>
    <dgm:cxn modelId="{96DB6FBB-5EB5-4B6A-A501-C53938F5FAB9}" type="presOf" srcId="{548918B4-6A9E-44DE-9C39-B4D7A6B5D3EB}" destId="{95E530E8-BE15-43D2-9057-58EBA0450882}" srcOrd="0" destOrd="0" presId="urn:microsoft.com/office/officeart/2005/8/layout/cycle6"/>
    <dgm:cxn modelId="{00D9ACBE-578E-412C-A400-370AFE3190D9}" type="presOf" srcId="{3FDCD669-25DA-456C-9E6C-8588904AB32E}" destId="{FA175417-B118-47FA-8C60-5F8D71C4B0BD}" srcOrd="0" destOrd="0" presId="urn:microsoft.com/office/officeart/2005/8/layout/cycle6"/>
    <dgm:cxn modelId="{194BB7C9-3CF7-4927-B7DD-DB330F414D08}" type="presParOf" srcId="{95E530E8-BE15-43D2-9057-58EBA0450882}" destId="{196AED69-BC5E-4878-B8C2-9B5E749B2426}" srcOrd="0" destOrd="0" presId="urn:microsoft.com/office/officeart/2005/8/layout/cycle6"/>
    <dgm:cxn modelId="{1730B91A-E929-453E-8713-14C6D41A338A}" type="presParOf" srcId="{95E530E8-BE15-43D2-9057-58EBA0450882}" destId="{CBDDC7FF-0E30-40A4-A065-D3B2C45B2D60}" srcOrd="1" destOrd="0" presId="urn:microsoft.com/office/officeart/2005/8/layout/cycle6"/>
    <dgm:cxn modelId="{DAD7443E-EDAA-4830-8C8F-BA0878DC3879}" type="presParOf" srcId="{95E530E8-BE15-43D2-9057-58EBA0450882}" destId="{606F5CDB-42A4-4999-A23A-A721723D2B40}" srcOrd="2" destOrd="0" presId="urn:microsoft.com/office/officeart/2005/8/layout/cycle6"/>
    <dgm:cxn modelId="{14CBAE59-26E0-4289-B10C-1F99B34C73D7}" type="presParOf" srcId="{95E530E8-BE15-43D2-9057-58EBA0450882}" destId="{FA175417-B118-47FA-8C60-5F8D71C4B0BD}" srcOrd="3" destOrd="0" presId="urn:microsoft.com/office/officeart/2005/8/layout/cycle6"/>
    <dgm:cxn modelId="{B049DFF3-5EA2-46B4-BEBA-F4C953A86497}" type="presParOf" srcId="{95E530E8-BE15-43D2-9057-58EBA0450882}" destId="{29CD24E0-68D3-4F4D-B9CA-6C54EA93FD78}" srcOrd="4" destOrd="0" presId="urn:microsoft.com/office/officeart/2005/8/layout/cycle6"/>
    <dgm:cxn modelId="{A5FE2FC2-EBAA-4A3A-984D-CEB031ED05D7}" type="presParOf" srcId="{95E530E8-BE15-43D2-9057-58EBA0450882}" destId="{44D2B031-245F-4BD5-A0F2-F1BB200D2544}" srcOrd="5" destOrd="0" presId="urn:microsoft.com/office/officeart/2005/8/layout/cycle6"/>
    <dgm:cxn modelId="{D8782533-1544-46AD-A73B-16A2B3BE33A4}" type="presParOf" srcId="{95E530E8-BE15-43D2-9057-58EBA0450882}" destId="{D4C441C1-6207-42B3-A829-94CD7C7083FE}" srcOrd="6" destOrd="0" presId="urn:microsoft.com/office/officeart/2005/8/layout/cycle6"/>
    <dgm:cxn modelId="{82F062AF-7BE6-450A-A926-F319D5D2297B}" type="presParOf" srcId="{95E530E8-BE15-43D2-9057-58EBA0450882}" destId="{CB108F33-918B-4C3B-9737-C622A15C65EA}" srcOrd="7" destOrd="0" presId="urn:microsoft.com/office/officeart/2005/8/layout/cycle6"/>
    <dgm:cxn modelId="{DFB814AD-FABC-4A3B-A4CC-10E6510FEEEC}" type="presParOf" srcId="{95E530E8-BE15-43D2-9057-58EBA0450882}" destId="{4EBE9DBB-B445-42EC-9FEC-E85C6ACBC90D}" srcOrd="8" destOrd="0" presId="urn:microsoft.com/office/officeart/2005/8/layout/cycle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EA5EF32B-C9D6-43BC-8489-FF705AADCE4A}" type="doc">
      <dgm:prSet loTypeId="urn:microsoft.com/office/officeart/2005/8/layout/radial3" loCatId="cycle" qsTypeId="urn:microsoft.com/office/officeart/2005/8/quickstyle/simple1" qsCatId="simple" csTypeId="urn:microsoft.com/office/officeart/2005/8/colors/accent6_1" csCatId="accent6" phldr="1"/>
      <dgm:spPr/>
      <dgm:t>
        <a:bodyPr/>
        <a:lstStyle/>
        <a:p>
          <a:endParaRPr lang="en-US"/>
        </a:p>
      </dgm:t>
    </dgm:pt>
    <dgm:pt modelId="{F1E76842-A8CD-4C67-924A-E127D959C9B8}">
      <dgm:prSet phldrT="[Text]" custT="1"/>
      <dgm:spPr>
        <a:solidFill>
          <a:srgbClr val="FFFF00">
            <a:alpha val="50000"/>
          </a:srgbClr>
        </a:solidFill>
      </dgm:spPr>
      <dgm:t>
        <a:bodyPr/>
        <a:lstStyle/>
        <a:p>
          <a:r>
            <a:rPr lang="lv-LV" sz="3600" b="0" dirty="0" err="1"/>
            <a:t>Soc</a:t>
          </a:r>
          <a:r>
            <a:rPr lang="lv-LV" sz="3600" b="0" dirty="0"/>
            <a:t> </a:t>
          </a:r>
          <a:r>
            <a:rPr lang="lv-LV" sz="3600" b="0" dirty="0" err="1"/>
            <a:t>hum</a:t>
          </a:r>
          <a:r>
            <a:rPr lang="lv-LV" sz="3600" b="0" dirty="0"/>
            <a:t> sinerģijas</a:t>
          </a:r>
          <a:endParaRPr lang="en-US" sz="3600" b="0" dirty="0"/>
        </a:p>
      </dgm:t>
    </dgm:pt>
    <dgm:pt modelId="{B23B1C56-6884-4D5F-879D-6A3F4B57AA67}" type="parTrans" cxnId="{26AB9D36-9EB0-49BB-9507-CF43347E6FBC}">
      <dgm:prSet/>
      <dgm:spPr/>
      <dgm:t>
        <a:bodyPr/>
        <a:lstStyle/>
        <a:p>
          <a:endParaRPr lang="en-US" sz="3200" b="1"/>
        </a:p>
      </dgm:t>
    </dgm:pt>
    <dgm:pt modelId="{DCDFB0B6-2A6B-4348-9C6B-A099E94141CB}" type="sibTrans" cxnId="{26AB9D36-9EB0-49BB-9507-CF43347E6FBC}">
      <dgm:prSet/>
      <dgm:spPr/>
      <dgm:t>
        <a:bodyPr/>
        <a:lstStyle/>
        <a:p>
          <a:endParaRPr lang="en-US" sz="3200" b="1"/>
        </a:p>
      </dgm:t>
    </dgm:pt>
    <dgm:pt modelId="{5AEF8B3A-C265-490A-9569-0E627496418F}">
      <dgm:prSet phldrT="[Text]" custT="1"/>
      <dgm:spPr>
        <a:solidFill>
          <a:schemeClr val="accent6">
            <a:alpha val="50000"/>
          </a:schemeClr>
        </a:solidFill>
      </dgm:spPr>
      <dgm:t>
        <a:bodyPr lIns="7200" rIns="7200"/>
        <a:lstStyle/>
        <a:p>
          <a:r>
            <a:rPr lang="lv-LV" sz="1400" dirty="0">
              <a:effectLst/>
              <a:latin typeface="Calibri" panose="020F0502020204030204" pitchFamily="34" charset="0"/>
              <a:ea typeface="Calibri" panose="020F0502020204030204" pitchFamily="34" charset="0"/>
              <a:cs typeface="Times New Roman" panose="02020603050405020304" pitchFamily="18" charset="0"/>
            </a:rPr>
            <a:t>Inovatīvi risinājumi</a:t>
          </a:r>
          <a:endParaRPr lang="en-US" sz="1400" b="1" dirty="0"/>
        </a:p>
      </dgm:t>
    </dgm:pt>
    <dgm:pt modelId="{E8924577-1963-434A-9D64-B1A56D5C8979}" type="parTrans" cxnId="{7E0D679E-C86C-4D39-93CD-B7D1232C48F9}">
      <dgm:prSet/>
      <dgm:spPr/>
      <dgm:t>
        <a:bodyPr/>
        <a:lstStyle/>
        <a:p>
          <a:endParaRPr lang="en-US" sz="3200" b="1"/>
        </a:p>
      </dgm:t>
    </dgm:pt>
    <dgm:pt modelId="{5F30BAF1-140A-40BD-87AE-C645E01BCF9F}" type="sibTrans" cxnId="{7E0D679E-C86C-4D39-93CD-B7D1232C48F9}">
      <dgm:prSet/>
      <dgm:spPr/>
      <dgm:t>
        <a:bodyPr/>
        <a:lstStyle/>
        <a:p>
          <a:endParaRPr lang="en-US" sz="3200" b="1"/>
        </a:p>
      </dgm:t>
    </dgm:pt>
    <dgm:pt modelId="{A3E0275A-7D73-492A-A864-EB1AA62F7D12}">
      <dgm:prSet custT="1"/>
      <dgm:spPr>
        <a:solidFill>
          <a:schemeClr val="accent5">
            <a:alpha val="50000"/>
          </a:schemeClr>
        </a:solidFill>
      </dgm:spPr>
      <dgm:t>
        <a:bodyPr/>
        <a:lstStyle/>
        <a:p>
          <a:r>
            <a:rPr lang="lv-LV" sz="1400" dirty="0">
              <a:effectLst/>
              <a:latin typeface="Calibri" panose="020F0502020204030204" pitchFamily="34" charset="0"/>
              <a:ea typeface="Calibri" panose="020F0502020204030204" pitchFamily="34" charset="0"/>
              <a:cs typeface="Times New Roman" panose="02020603050405020304" pitchFamily="18" charset="0"/>
            </a:rPr>
            <a:t>Jaunās Eiropas </a:t>
          </a:r>
          <a:r>
            <a:rPr lang="lv-LV" sz="1400" dirty="0" err="1">
              <a:effectLst/>
              <a:latin typeface="Calibri" panose="020F0502020204030204" pitchFamily="34" charset="0"/>
              <a:ea typeface="Calibri" panose="020F0502020204030204" pitchFamily="34" charset="0"/>
              <a:cs typeface="Times New Roman" panose="02020603050405020304" pitchFamily="18" charset="0"/>
            </a:rPr>
            <a:t>Bauhaus</a:t>
          </a:r>
          <a:endParaRPr lang="fr-BE" sz="1400" b="1" dirty="0"/>
        </a:p>
      </dgm:t>
    </dgm:pt>
    <dgm:pt modelId="{6B51CE04-5EAF-459F-8493-344DEF95A56E}" type="parTrans" cxnId="{51A04060-EB8D-4744-B436-452767AB63DA}">
      <dgm:prSet/>
      <dgm:spPr/>
      <dgm:t>
        <a:bodyPr/>
        <a:lstStyle/>
        <a:p>
          <a:endParaRPr lang="en-US" sz="3200" b="1"/>
        </a:p>
      </dgm:t>
    </dgm:pt>
    <dgm:pt modelId="{E8C247E2-966F-4ADB-BDF8-B5BA1B4DD1E0}" type="sibTrans" cxnId="{51A04060-EB8D-4744-B436-452767AB63DA}">
      <dgm:prSet/>
      <dgm:spPr/>
      <dgm:t>
        <a:bodyPr/>
        <a:lstStyle/>
        <a:p>
          <a:endParaRPr lang="en-US" sz="3200" b="1"/>
        </a:p>
      </dgm:t>
    </dgm:pt>
    <dgm:pt modelId="{4C29958E-40AE-4718-B5FE-EABF52025338}">
      <dgm:prSet custT="1"/>
      <dgm:spPr>
        <a:solidFill>
          <a:schemeClr val="accent3">
            <a:alpha val="50000"/>
          </a:schemeClr>
        </a:solidFill>
      </dgm:spPr>
      <dgm:t>
        <a:bodyPr/>
        <a:lstStyle/>
        <a:p>
          <a:r>
            <a:rPr lang="lv-LV"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xmlns:r="http://schemas.openxmlformats.org/officeDocument/2006/relationships" r:id="rId1"/>
            </a:rPr>
            <a:t>ESFRI pētniecības infrastruktūrām sociālās un kultūras inovācijas jomā</a:t>
          </a:r>
          <a:endParaRPr lang="fr-BE" sz="1400" b="1" dirty="0"/>
        </a:p>
      </dgm:t>
    </dgm:pt>
    <dgm:pt modelId="{F46EBE8B-7405-446E-A324-EE232453C872}" type="parTrans" cxnId="{71103ED4-A976-4415-AAF4-9F812FFAB2DC}">
      <dgm:prSet/>
      <dgm:spPr/>
      <dgm:t>
        <a:bodyPr/>
        <a:lstStyle/>
        <a:p>
          <a:endParaRPr lang="en-US" sz="3200" b="1"/>
        </a:p>
      </dgm:t>
    </dgm:pt>
    <dgm:pt modelId="{CEB77D60-C522-4F08-9105-0142B49C4B26}" type="sibTrans" cxnId="{71103ED4-A976-4415-AAF4-9F812FFAB2DC}">
      <dgm:prSet/>
      <dgm:spPr/>
      <dgm:t>
        <a:bodyPr/>
        <a:lstStyle/>
        <a:p>
          <a:endParaRPr lang="en-US" sz="3200" b="1"/>
        </a:p>
      </dgm:t>
    </dgm:pt>
    <dgm:pt modelId="{74335C9B-956E-44D8-B685-7AAE00D83EEF}">
      <dgm:prSet custT="1"/>
      <dgm:spPr>
        <a:solidFill>
          <a:srgbClr val="92D050">
            <a:alpha val="50000"/>
          </a:srgbClr>
        </a:solidFill>
      </dgm:spPr>
      <dgm:t>
        <a:bodyPr/>
        <a:lstStyle/>
        <a:p>
          <a:r>
            <a:rPr lang="fr-BE" sz="1400" b="1" dirty="0"/>
            <a:t>CL</a:t>
          </a:r>
          <a:r>
            <a:rPr lang="lv-LV" sz="1400" b="1" dirty="0"/>
            <a:t>2</a:t>
          </a:r>
          <a:r>
            <a:rPr lang="fr-BE" sz="1400" b="1" dirty="0"/>
            <a:t> Topics from WP 2021-2022</a:t>
          </a:r>
        </a:p>
      </dgm:t>
    </dgm:pt>
    <dgm:pt modelId="{E659BECC-68CC-43F6-A723-DC2B098FB210}" type="parTrans" cxnId="{547FD60E-6C47-4B4D-81CA-CDA5726AF0FF}">
      <dgm:prSet/>
      <dgm:spPr/>
      <dgm:t>
        <a:bodyPr/>
        <a:lstStyle/>
        <a:p>
          <a:endParaRPr lang="en-US" sz="3200" b="1"/>
        </a:p>
      </dgm:t>
    </dgm:pt>
    <dgm:pt modelId="{24057200-87BA-4556-BD31-8FA5AE39509F}" type="sibTrans" cxnId="{547FD60E-6C47-4B4D-81CA-CDA5726AF0FF}">
      <dgm:prSet/>
      <dgm:spPr/>
      <dgm:t>
        <a:bodyPr/>
        <a:lstStyle/>
        <a:p>
          <a:endParaRPr lang="en-US" sz="3200" b="1"/>
        </a:p>
      </dgm:t>
    </dgm:pt>
    <dgm:pt modelId="{3A22AEA1-4711-4963-871C-1A06A8253C02}">
      <dgm:prSet custT="1"/>
      <dgm:spPr>
        <a:solidFill>
          <a:schemeClr val="accent1">
            <a:alpha val="50000"/>
          </a:schemeClr>
        </a:solidFill>
      </dgm:spPr>
      <dgm:t>
        <a:bodyPr/>
        <a:lstStyle/>
        <a:p>
          <a:r>
            <a:rPr lang="fr-BE" sz="1400" b="1" dirty="0"/>
            <a:t>H2020 </a:t>
          </a:r>
          <a:r>
            <a:rPr lang="lv-LV" sz="1400" b="1" dirty="0"/>
            <a:t>un</a:t>
          </a:r>
          <a:r>
            <a:rPr lang="fr-BE" sz="1400" b="1" dirty="0"/>
            <a:t> HE </a:t>
          </a:r>
          <a:r>
            <a:rPr lang="lv-LV" sz="1400" b="1" dirty="0"/>
            <a:t>projekti</a:t>
          </a:r>
          <a:endParaRPr lang="fr-BE" sz="1400" b="1" dirty="0"/>
        </a:p>
      </dgm:t>
    </dgm:pt>
    <dgm:pt modelId="{214DAAA0-FB25-415A-AFCC-344D043902BD}" type="parTrans" cxnId="{012779A4-80C0-41CE-B6AD-CFAEED66D3FF}">
      <dgm:prSet/>
      <dgm:spPr/>
      <dgm:t>
        <a:bodyPr/>
        <a:lstStyle/>
        <a:p>
          <a:endParaRPr lang="en-US" sz="3200" b="1"/>
        </a:p>
      </dgm:t>
    </dgm:pt>
    <dgm:pt modelId="{C7D530E4-6FCB-4374-A973-036072E5AB1E}" type="sibTrans" cxnId="{012779A4-80C0-41CE-B6AD-CFAEED66D3FF}">
      <dgm:prSet/>
      <dgm:spPr/>
      <dgm:t>
        <a:bodyPr/>
        <a:lstStyle/>
        <a:p>
          <a:endParaRPr lang="en-US" sz="3200" b="1"/>
        </a:p>
      </dgm:t>
    </dgm:pt>
    <dgm:pt modelId="{2554725A-38D0-4188-B587-3316C7EF1198}">
      <dgm:prSet custT="1"/>
      <dgm:spPr>
        <a:solidFill>
          <a:schemeClr val="tx2">
            <a:alpha val="50000"/>
          </a:schemeClr>
        </a:solidFill>
      </dgm:spPr>
      <dgm:t>
        <a:bodyPr/>
        <a:lstStyle/>
        <a:p>
          <a:r>
            <a:rPr lang="lv-LV" sz="1400" b="1" dirty="0"/>
            <a:t>Citi ES projekti</a:t>
          </a:r>
          <a:r>
            <a:rPr lang="fr-BE" sz="1400" b="1" dirty="0"/>
            <a:t> (</a:t>
          </a:r>
          <a:r>
            <a:rPr lang="lv-LV" sz="1400" b="1" dirty="0"/>
            <a:t>CERV, </a:t>
          </a:r>
          <a:r>
            <a:rPr lang="lv-LV" sz="1400" b="1" dirty="0" err="1"/>
            <a:t>Creative</a:t>
          </a:r>
          <a:r>
            <a:rPr lang="lv-LV" sz="1400" b="1" dirty="0"/>
            <a:t> </a:t>
          </a:r>
          <a:r>
            <a:rPr lang="lv-LV" sz="1400" b="1" dirty="0" err="1"/>
            <a:t>Europe</a:t>
          </a:r>
          <a:r>
            <a:rPr lang="lv-LV" sz="1400" b="1" dirty="0"/>
            <a:t>, EIT </a:t>
          </a:r>
          <a:r>
            <a:rPr lang="lv-LV" sz="1400" b="1" dirty="0" err="1"/>
            <a:t>Culture</a:t>
          </a:r>
          <a:r>
            <a:rPr lang="lv-LV" sz="1400" b="1" dirty="0"/>
            <a:t> </a:t>
          </a:r>
          <a:r>
            <a:rPr lang="lv-LV" sz="1400" b="1" dirty="0" err="1"/>
            <a:t>and</a:t>
          </a:r>
          <a:r>
            <a:rPr lang="lv-LV" sz="1400" b="1" dirty="0"/>
            <a:t> </a:t>
          </a:r>
          <a:r>
            <a:rPr lang="lv-LV" sz="1400" b="1" dirty="0" err="1"/>
            <a:t>creativity</a:t>
          </a:r>
          <a:r>
            <a:rPr lang="fr-BE" sz="1400" b="1" dirty="0"/>
            <a:t>)</a:t>
          </a:r>
        </a:p>
      </dgm:t>
    </dgm:pt>
    <dgm:pt modelId="{FE5D8239-6433-4F72-9DE9-B3A78106138C}" type="parTrans" cxnId="{C0D4668E-2A4A-48B8-832A-131306CFF2A4}">
      <dgm:prSet/>
      <dgm:spPr/>
      <dgm:t>
        <a:bodyPr/>
        <a:lstStyle/>
        <a:p>
          <a:endParaRPr lang="en-US" sz="3200" b="1"/>
        </a:p>
      </dgm:t>
    </dgm:pt>
    <dgm:pt modelId="{EA1982B9-2151-4046-A518-18B6C5A7BB0D}" type="sibTrans" cxnId="{C0D4668E-2A4A-48B8-832A-131306CFF2A4}">
      <dgm:prSet/>
      <dgm:spPr/>
      <dgm:t>
        <a:bodyPr/>
        <a:lstStyle/>
        <a:p>
          <a:endParaRPr lang="en-US" sz="3200" b="1"/>
        </a:p>
      </dgm:t>
    </dgm:pt>
    <dgm:pt modelId="{529003D0-8D03-4C26-83C4-AC49F0BD7FDB}">
      <dgm:prSet custT="1"/>
      <dgm:spPr>
        <a:solidFill>
          <a:schemeClr val="bg2">
            <a:alpha val="50000"/>
          </a:schemeClr>
        </a:solidFill>
      </dgm:spPr>
      <dgm:t>
        <a:bodyPr/>
        <a:lstStyle/>
        <a:p>
          <a:r>
            <a:rPr lang="lv-LV" sz="1400" b="1" dirty="0" err="1"/>
            <a:t>Partneribas</a:t>
          </a:r>
          <a:r>
            <a:rPr lang="lv-LV" sz="1400" b="1" dirty="0"/>
            <a:t> un misijas</a:t>
          </a:r>
          <a:endParaRPr lang="fr-BE" sz="1400" b="1" dirty="0"/>
        </a:p>
      </dgm:t>
    </dgm:pt>
    <dgm:pt modelId="{1CCD8292-1FB9-4F1F-9BBA-349C7F5E5AD1}" type="parTrans" cxnId="{B1F48021-4126-44C9-A446-FCAE9F51E697}">
      <dgm:prSet/>
      <dgm:spPr/>
      <dgm:t>
        <a:bodyPr/>
        <a:lstStyle/>
        <a:p>
          <a:endParaRPr lang="en-US" sz="3200" b="1"/>
        </a:p>
      </dgm:t>
    </dgm:pt>
    <dgm:pt modelId="{1D03909E-4451-4932-A431-761891A7B612}" type="sibTrans" cxnId="{B1F48021-4126-44C9-A446-FCAE9F51E697}">
      <dgm:prSet/>
      <dgm:spPr/>
      <dgm:t>
        <a:bodyPr/>
        <a:lstStyle/>
        <a:p>
          <a:endParaRPr lang="en-US" sz="3200" b="1"/>
        </a:p>
      </dgm:t>
    </dgm:pt>
    <dgm:pt modelId="{A4851BDB-402B-4895-985F-D73D1346AE71}">
      <dgm:prSet custT="1"/>
      <dgm:spPr>
        <a:solidFill>
          <a:srgbClr val="C00000">
            <a:alpha val="50000"/>
          </a:srgbClr>
        </a:solidFill>
      </dgm:spPr>
      <dgm:t>
        <a:bodyPr/>
        <a:lstStyle/>
        <a:p>
          <a:r>
            <a:rPr lang="lv-LV" sz="1400" b="1" dirty="0"/>
            <a:t>Zaļais kurss</a:t>
          </a:r>
          <a:endParaRPr lang="fr-BE" sz="1400" b="1" dirty="0"/>
        </a:p>
      </dgm:t>
    </dgm:pt>
    <dgm:pt modelId="{E8A47475-036C-4EB4-8196-E972F787AA5F}" type="parTrans" cxnId="{411BECF9-63DC-42B9-B6E8-60A5897E87A1}">
      <dgm:prSet/>
      <dgm:spPr/>
      <dgm:t>
        <a:bodyPr/>
        <a:lstStyle/>
        <a:p>
          <a:endParaRPr lang="en-US"/>
        </a:p>
      </dgm:t>
    </dgm:pt>
    <dgm:pt modelId="{634DB79B-A34C-4FFB-B9F0-046153F5C0CF}" type="sibTrans" cxnId="{411BECF9-63DC-42B9-B6E8-60A5897E87A1}">
      <dgm:prSet/>
      <dgm:spPr/>
      <dgm:t>
        <a:bodyPr/>
        <a:lstStyle/>
        <a:p>
          <a:endParaRPr lang="en-US"/>
        </a:p>
      </dgm:t>
    </dgm:pt>
    <dgm:pt modelId="{011EE7D1-6006-472F-A463-161E2C22589B}">
      <dgm:prSet custT="1"/>
      <dgm:spPr>
        <a:solidFill>
          <a:schemeClr val="accent2">
            <a:alpha val="50000"/>
          </a:schemeClr>
        </a:solidFill>
      </dgm:spPr>
      <dgm:t>
        <a:bodyPr/>
        <a:lstStyle/>
        <a:p>
          <a:r>
            <a:rPr lang="lv-LV" sz="1400" b="1" dirty="0"/>
            <a:t>Citi klasteri</a:t>
          </a:r>
          <a:r>
            <a:rPr lang="fr-BE" sz="1400" b="1" dirty="0"/>
            <a:t> (1, 4, 5)</a:t>
          </a:r>
        </a:p>
      </dgm:t>
    </dgm:pt>
    <dgm:pt modelId="{163E5E98-FE0A-4D3E-8258-420A984B12F5}" type="parTrans" cxnId="{443C926F-1DB8-466B-B53A-86E4E254D795}">
      <dgm:prSet/>
      <dgm:spPr/>
      <dgm:t>
        <a:bodyPr/>
        <a:lstStyle/>
        <a:p>
          <a:endParaRPr lang="en-US"/>
        </a:p>
      </dgm:t>
    </dgm:pt>
    <dgm:pt modelId="{DEE3441F-4490-4864-AB38-6A1504FE5D2E}" type="sibTrans" cxnId="{443C926F-1DB8-466B-B53A-86E4E254D795}">
      <dgm:prSet/>
      <dgm:spPr/>
      <dgm:t>
        <a:bodyPr/>
        <a:lstStyle/>
        <a:p>
          <a:endParaRPr lang="en-US"/>
        </a:p>
      </dgm:t>
    </dgm:pt>
    <dgm:pt modelId="{DE76A172-A7DD-4951-A706-275D6FDF8C14}" type="pres">
      <dgm:prSet presAssocID="{EA5EF32B-C9D6-43BC-8489-FF705AADCE4A}" presName="composite" presStyleCnt="0">
        <dgm:presLayoutVars>
          <dgm:chMax val="1"/>
          <dgm:dir/>
          <dgm:resizeHandles val="exact"/>
        </dgm:presLayoutVars>
      </dgm:prSet>
      <dgm:spPr/>
    </dgm:pt>
    <dgm:pt modelId="{117FD526-FD5F-4890-9552-7BFBEE35CE47}" type="pres">
      <dgm:prSet presAssocID="{EA5EF32B-C9D6-43BC-8489-FF705AADCE4A}" presName="radial" presStyleCnt="0">
        <dgm:presLayoutVars>
          <dgm:animLvl val="ctr"/>
        </dgm:presLayoutVars>
      </dgm:prSet>
      <dgm:spPr/>
    </dgm:pt>
    <dgm:pt modelId="{3F900476-F7F0-4B0A-8141-67F3BFB1843D}" type="pres">
      <dgm:prSet presAssocID="{F1E76842-A8CD-4C67-924A-E127D959C9B8}" presName="centerShape" presStyleLbl="vennNode1" presStyleIdx="0" presStyleCnt="10"/>
      <dgm:spPr/>
    </dgm:pt>
    <dgm:pt modelId="{EAE192C8-289E-4E3E-A91C-645367FB47AF}" type="pres">
      <dgm:prSet presAssocID="{5AEF8B3A-C265-490A-9569-0E627496418F}" presName="node" presStyleLbl="vennNode1" presStyleIdx="1" presStyleCnt="10" custScaleX="103114">
        <dgm:presLayoutVars>
          <dgm:bulletEnabled val="1"/>
        </dgm:presLayoutVars>
      </dgm:prSet>
      <dgm:spPr/>
    </dgm:pt>
    <dgm:pt modelId="{C75273FA-9962-4C17-969B-3C3D9798A556}" type="pres">
      <dgm:prSet presAssocID="{A3E0275A-7D73-492A-A864-EB1AA62F7D12}" presName="node" presStyleLbl="vennNode1" presStyleIdx="2" presStyleCnt="10">
        <dgm:presLayoutVars>
          <dgm:bulletEnabled val="1"/>
        </dgm:presLayoutVars>
      </dgm:prSet>
      <dgm:spPr/>
    </dgm:pt>
    <dgm:pt modelId="{E324545A-1714-4483-AA62-524A91F88BC3}" type="pres">
      <dgm:prSet presAssocID="{4C29958E-40AE-4718-B5FE-EABF52025338}" presName="node" presStyleLbl="vennNode1" presStyleIdx="3" presStyleCnt="10">
        <dgm:presLayoutVars>
          <dgm:bulletEnabled val="1"/>
        </dgm:presLayoutVars>
      </dgm:prSet>
      <dgm:spPr/>
    </dgm:pt>
    <dgm:pt modelId="{2BBAE0B5-F2EB-4BDA-A52F-6DBEDB17EB91}" type="pres">
      <dgm:prSet presAssocID="{74335C9B-956E-44D8-B685-7AAE00D83EEF}" presName="node" presStyleLbl="vennNode1" presStyleIdx="4" presStyleCnt="10">
        <dgm:presLayoutVars>
          <dgm:bulletEnabled val="1"/>
        </dgm:presLayoutVars>
      </dgm:prSet>
      <dgm:spPr/>
    </dgm:pt>
    <dgm:pt modelId="{097F12D6-E816-4F4F-9F88-BD9007E343B9}" type="pres">
      <dgm:prSet presAssocID="{011EE7D1-6006-472F-A463-161E2C22589B}" presName="node" presStyleLbl="vennNode1" presStyleIdx="5" presStyleCnt="10">
        <dgm:presLayoutVars>
          <dgm:bulletEnabled val="1"/>
        </dgm:presLayoutVars>
      </dgm:prSet>
      <dgm:spPr/>
    </dgm:pt>
    <dgm:pt modelId="{260DD81C-B639-4748-B838-7B0BDB2BDEF1}" type="pres">
      <dgm:prSet presAssocID="{3A22AEA1-4711-4963-871C-1A06A8253C02}" presName="node" presStyleLbl="vennNode1" presStyleIdx="6" presStyleCnt="10">
        <dgm:presLayoutVars>
          <dgm:bulletEnabled val="1"/>
        </dgm:presLayoutVars>
      </dgm:prSet>
      <dgm:spPr/>
    </dgm:pt>
    <dgm:pt modelId="{77229712-B8AE-434F-824A-79585DB4339E}" type="pres">
      <dgm:prSet presAssocID="{2554725A-38D0-4188-B587-3316C7EF1198}" presName="node" presStyleLbl="vennNode1" presStyleIdx="7" presStyleCnt="10">
        <dgm:presLayoutVars>
          <dgm:bulletEnabled val="1"/>
        </dgm:presLayoutVars>
      </dgm:prSet>
      <dgm:spPr/>
    </dgm:pt>
    <dgm:pt modelId="{0226257E-E24A-409C-8AF1-D54622289442}" type="pres">
      <dgm:prSet presAssocID="{529003D0-8D03-4C26-83C4-AC49F0BD7FDB}" presName="node" presStyleLbl="vennNode1" presStyleIdx="8" presStyleCnt="10" custScaleX="103114">
        <dgm:presLayoutVars>
          <dgm:bulletEnabled val="1"/>
        </dgm:presLayoutVars>
      </dgm:prSet>
      <dgm:spPr/>
    </dgm:pt>
    <dgm:pt modelId="{14FF2901-38AB-4D0E-8D65-8DEFF82EC656}" type="pres">
      <dgm:prSet presAssocID="{A4851BDB-402B-4895-985F-D73D1346AE71}" presName="node" presStyleLbl="vennNode1" presStyleIdx="9" presStyleCnt="10">
        <dgm:presLayoutVars>
          <dgm:bulletEnabled val="1"/>
        </dgm:presLayoutVars>
      </dgm:prSet>
      <dgm:spPr/>
    </dgm:pt>
  </dgm:ptLst>
  <dgm:cxnLst>
    <dgm:cxn modelId="{14900E02-D5AE-4599-BED1-26727AA9C8B1}" type="presOf" srcId="{EA5EF32B-C9D6-43BC-8489-FF705AADCE4A}" destId="{DE76A172-A7DD-4951-A706-275D6FDF8C14}" srcOrd="0" destOrd="0" presId="urn:microsoft.com/office/officeart/2005/8/layout/radial3"/>
    <dgm:cxn modelId="{9EF02A02-CEFC-43D5-91FF-B708184B1BB6}" type="presOf" srcId="{2554725A-38D0-4188-B587-3316C7EF1198}" destId="{77229712-B8AE-434F-824A-79585DB4339E}" srcOrd="0" destOrd="0" presId="urn:microsoft.com/office/officeart/2005/8/layout/radial3"/>
    <dgm:cxn modelId="{547FD60E-6C47-4B4D-81CA-CDA5726AF0FF}" srcId="{F1E76842-A8CD-4C67-924A-E127D959C9B8}" destId="{74335C9B-956E-44D8-B685-7AAE00D83EEF}" srcOrd="3" destOrd="0" parTransId="{E659BECC-68CC-43F6-A723-DC2B098FB210}" sibTransId="{24057200-87BA-4556-BD31-8FA5AE39509F}"/>
    <dgm:cxn modelId="{B1F48021-4126-44C9-A446-FCAE9F51E697}" srcId="{F1E76842-A8CD-4C67-924A-E127D959C9B8}" destId="{529003D0-8D03-4C26-83C4-AC49F0BD7FDB}" srcOrd="7" destOrd="0" parTransId="{1CCD8292-1FB9-4F1F-9BBA-349C7F5E5AD1}" sibTransId="{1D03909E-4451-4932-A431-761891A7B612}"/>
    <dgm:cxn modelId="{9C8BA72C-8A11-495D-9669-338656C4B48A}" type="presOf" srcId="{A3E0275A-7D73-492A-A864-EB1AA62F7D12}" destId="{C75273FA-9962-4C17-969B-3C3D9798A556}" srcOrd="0" destOrd="0" presId="urn:microsoft.com/office/officeart/2005/8/layout/radial3"/>
    <dgm:cxn modelId="{26AB9D36-9EB0-49BB-9507-CF43347E6FBC}" srcId="{EA5EF32B-C9D6-43BC-8489-FF705AADCE4A}" destId="{F1E76842-A8CD-4C67-924A-E127D959C9B8}" srcOrd="0" destOrd="0" parTransId="{B23B1C56-6884-4D5F-879D-6A3F4B57AA67}" sibTransId="{DCDFB0B6-2A6B-4348-9C6B-A099E94141CB}"/>
    <dgm:cxn modelId="{51A04060-EB8D-4744-B436-452767AB63DA}" srcId="{F1E76842-A8CD-4C67-924A-E127D959C9B8}" destId="{A3E0275A-7D73-492A-A864-EB1AA62F7D12}" srcOrd="1" destOrd="0" parTransId="{6B51CE04-5EAF-459F-8493-344DEF95A56E}" sibTransId="{E8C247E2-966F-4ADB-BDF8-B5BA1B4DD1E0}"/>
    <dgm:cxn modelId="{1AFAB568-11FE-4E4D-BDC7-5BB1E62B8B23}" type="presOf" srcId="{3A22AEA1-4711-4963-871C-1A06A8253C02}" destId="{260DD81C-B639-4748-B838-7B0BDB2BDEF1}" srcOrd="0" destOrd="0" presId="urn:microsoft.com/office/officeart/2005/8/layout/radial3"/>
    <dgm:cxn modelId="{443C926F-1DB8-466B-B53A-86E4E254D795}" srcId="{F1E76842-A8CD-4C67-924A-E127D959C9B8}" destId="{011EE7D1-6006-472F-A463-161E2C22589B}" srcOrd="4" destOrd="0" parTransId="{163E5E98-FE0A-4D3E-8258-420A984B12F5}" sibTransId="{DEE3441F-4490-4864-AB38-6A1504FE5D2E}"/>
    <dgm:cxn modelId="{C0D4668E-2A4A-48B8-832A-131306CFF2A4}" srcId="{F1E76842-A8CD-4C67-924A-E127D959C9B8}" destId="{2554725A-38D0-4188-B587-3316C7EF1198}" srcOrd="6" destOrd="0" parTransId="{FE5D8239-6433-4F72-9DE9-B3A78106138C}" sibTransId="{EA1982B9-2151-4046-A518-18B6C5A7BB0D}"/>
    <dgm:cxn modelId="{B9F0548E-5193-40DD-87CF-2456A21C45D1}" type="presOf" srcId="{F1E76842-A8CD-4C67-924A-E127D959C9B8}" destId="{3F900476-F7F0-4B0A-8141-67F3BFB1843D}" srcOrd="0" destOrd="0" presId="urn:microsoft.com/office/officeart/2005/8/layout/radial3"/>
    <dgm:cxn modelId="{7E0D679E-C86C-4D39-93CD-B7D1232C48F9}" srcId="{F1E76842-A8CD-4C67-924A-E127D959C9B8}" destId="{5AEF8B3A-C265-490A-9569-0E627496418F}" srcOrd="0" destOrd="0" parTransId="{E8924577-1963-434A-9D64-B1A56D5C8979}" sibTransId="{5F30BAF1-140A-40BD-87AE-C645E01BCF9F}"/>
    <dgm:cxn modelId="{970C11A3-E465-4330-B580-786F23DD3FF1}" type="presOf" srcId="{529003D0-8D03-4C26-83C4-AC49F0BD7FDB}" destId="{0226257E-E24A-409C-8AF1-D54622289442}" srcOrd="0" destOrd="0" presId="urn:microsoft.com/office/officeart/2005/8/layout/radial3"/>
    <dgm:cxn modelId="{012779A4-80C0-41CE-B6AD-CFAEED66D3FF}" srcId="{F1E76842-A8CD-4C67-924A-E127D959C9B8}" destId="{3A22AEA1-4711-4963-871C-1A06A8253C02}" srcOrd="5" destOrd="0" parTransId="{214DAAA0-FB25-415A-AFCC-344D043902BD}" sibTransId="{C7D530E4-6FCB-4374-A973-036072E5AB1E}"/>
    <dgm:cxn modelId="{B2A205AA-C7A6-4B8B-830B-35C9442C9E77}" type="presOf" srcId="{5AEF8B3A-C265-490A-9569-0E627496418F}" destId="{EAE192C8-289E-4E3E-A91C-645367FB47AF}" srcOrd="0" destOrd="0" presId="urn:microsoft.com/office/officeart/2005/8/layout/radial3"/>
    <dgm:cxn modelId="{52121EB8-83CD-44CE-9156-A814862D8034}" type="presOf" srcId="{011EE7D1-6006-472F-A463-161E2C22589B}" destId="{097F12D6-E816-4F4F-9F88-BD9007E343B9}" srcOrd="0" destOrd="0" presId="urn:microsoft.com/office/officeart/2005/8/layout/radial3"/>
    <dgm:cxn modelId="{71103ED4-A976-4415-AAF4-9F812FFAB2DC}" srcId="{F1E76842-A8CD-4C67-924A-E127D959C9B8}" destId="{4C29958E-40AE-4718-B5FE-EABF52025338}" srcOrd="2" destOrd="0" parTransId="{F46EBE8B-7405-446E-A324-EE232453C872}" sibTransId="{CEB77D60-C522-4F08-9105-0142B49C4B26}"/>
    <dgm:cxn modelId="{22018BE1-10B5-49E9-987A-D16B33BE3BFE}" type="presOf" srcId="{4C29958E-40AE-4718-B5FE-EABF52025338}" destId="{E324545A-1714-4483-AA62-524A91F88BC3}" srcOrd="0" destOrd="0" presId="urn:microsoft.com/office/officeart/2005/8/layout/radial3"/>
    <dgm:cxn modelId="{F2AA93F2-1012-4197-B67D-6C830E1CE4D2}" type="presOf" srcId="{A4851BDB-402B-4895-985F-D73D1346AE71}" destId="{14FF2901-38AB-4D0E-8D65-8DEFF82EC656}" srcOrd="0" destOrd="0" presId="urn:microsoft.com/office/officeart/2005/8/layout/radial3"/>
    <dgm:cxn modelId="{079E2CF9-551C-4BE4-BFD2-59E461491461}" type="presOf" srcId="{74335C9B-956E-44D8-B685-7AAE00D83EEF}" destId="{2BBAE0B5-F2EB-4BDA-A52F-6DBEDB17EB91}" srcOrd="0" destOrd="0" presId="urn:microsoft.com/office/officeart/2005/8/layout/radial3"/>
    <dgm:cxn modelId="{411BECF9-63DC-42B9-B6E8-60A5897E87A1}" srcId="{F1E76842-A8CD-4C67-924A-E127D959C9B8}" destId="{A4851BDB-402B-4895-985F-D73D1346AE71}" srcOrd="8" destOrd="0" parTransId="{E8A47475-036C-4EB4-8196-E972F787AA5F}" sibTransId="{634DB79B-A34C-4FFB-B9F0-046153F5C0CF}"/>
    <dgm:cxn modelId="{741BA71D-5FF2-4020-92F3-6241BF294B1A}" type="presParOf" srcId="{DE76A172-A7DD-4951-A706-275D6FDF8C14}" destId="{117FD526-FD5F-4890-9552-7BFBEE35CE47}" srcOrd="0" destOrd="0" presId="urn:microsoft.com/office/officeart/2005/8/layout/radial3"/>
    <dgm:cxn modelId="{A0E167D7-D8D6-4F1D-8362-7B4FAC95C4E8}" type="presParOf" srcId="{117FD526-FD5F-4890-9552-7BFBEE35CE47}" destId="{3F900476-F7F0-4B0A-8141-67F3BFB1843D}" srcOrd="0" destOrd="0" presId="urn:microsoft.com/office/officeart/2005/8/layout/radial3"/>
    <dgm:cxn modelId="{5F0DAED8-A270-4409-8A03-23639CD20078}" type="presParOf" srcId="{117FD526-FD5F-4890-9552-7BFBEE35CE47}" destId="{EAE192C8-289E-4E3E-A91C-645367FB47AF}" srcOrd="1" destOrd="0" presId="urn:microsoft.com/office/officeart/2005/8/layout/radial3"/>
    <dgm:cxn modelId="{5D5FE7C7-3FCA-459F-9B6B-7C52AA520977}" type="presParOf" srcId="{117FD526-FD5F-4890-9552-7BFBEE35CE47}" destId="{C75273FA-9962-4C17-969B-3C3D9798A556}" srcOrd="2" destOrd="0" presId="urn:microsoft.com/office/officeart/2005/8/layout/radial3"/>
    <dgm:cxn modelId="{864BA1CF-2819-418B-93F3-7AD19D699EC0}" type="presParOf" srcId="{117FD526-FD5F-4890-9552-7BFBEE35CE47}" destId="{E324545A-1714-4483-AA62-524A91F88BC3}" srcOrd="3" destOrd="0" presId="urn:microsoft.com/office/officeart/2005/8/layout/radial3"/>
    <dgm:cxn modelId="{4B641201-AFED-48B4-89EC-8C005020C092}" type="presParOf" srcId="{117FD526-FD5F-4890-9552-7BFBEE35CE47}" destId="{2BBAE0B5-F2EB-4BDA-A52F-6DBEDB17EB91}" srcOrd="4" destOrd="0" presId="urn:microsoft.com/office/officeart/2005/8/layout/radial3"/>
    <dgm:cxn modelId="{33CB696C-D78B-4C25-9B7E-E2A29B528306}" type="presParOf" srcId="{117FD526-FD5F-4890-9552-7BFBEE35CE47}" destId="{097F12D6-E816-4F4F-9F88-BD9007E343B9}" srcOrd="5" destOrd="0" presId="urn:microsoft.com/office/officeart/2005/8/layout/radial3"/>
    <dgm:cxn modelId="{38E2EBAE-1846-4CC1-824F-D87691CCEF4C}" type="presParOf" srcId="{117FD526-FD5F-4890-9552-7BFBEE35CE47}" destId="{260DD81C-B639-4748-B838-7B0BDB2BDEF1}" srcOrd="6" destOrd="0" presId="urn:microsoft.com/office/officeart/2005/8/layout/radial3"/>
    <dgm:cxn modelId="{036E8F43-1134-4A1A-8F18-94E5E0627FD8}" type="presParOf" srcId="{117FD526-FD5F-4890-9552-7BFBEE35CE47}" destId="{77229712-B8AE-434F-824A-79585DB4339E}" srcOrd="7" destOrd="0" presId="urn:microsoft.com/office/officeart/2005/8/layout/radial3"/>
    <dgm:cxn modelId="{7290247D-9909-4974-B2E1-CA466D592BC1}" type="presParOf" srcId="{117FD526-FD5F-4890-9552-7BFBEE35CE47}" destId="{0226257E-E24A-409C-8AF1-D54622289442}" srcOrd="8" destOrd="0" presId="urn:microsoft.com/office/officeart/2005/8/layout/radial3"/>
    <dgm:cxn modelId="{A8A0CD95-B948-492C-A787-CA1EC7BBF248}" type="presParOf" srcId="{117FD526-FD5F-4890-9552-7BFBEE35CE47}" destId="{14FF2901-38AB-4D0E-8D65-8DEFF82EC656}" srcOrd="9" destOrd="0" presId="urn:microsoft.com/office/officeart/2005/8/layout/radial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96AED69-BC5E-4878-B8C2-9B5E749B2426}">
      <dsp:nvSpPr>
        <dsp:cNvPr id="0" name=""/>
        <dsp:cNvSpPr/>
      </dsp:nvSpPr>
      <dsp:spPr>
        <a:xfrm>
          <a:off x="2403359" y="1767"/>
          <a:ext cx="1475450" cy="959043"/>
        </a:xfrm>
        <a:prstGeom prst="round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lv-LV" sz="1300" b="1" kern="1200" dirty="0">
              <a:latin typeface="+mj-lt"/>
            </a:rPr>
            <a:t>Informēšana, izpratnes un dalības veicināšana</a:t>
          </a:r>
          <a:endParaRPr lang="lv-LV" sz="1300" kern="1200" dirty="0">
            <a:latin typeface="+mj-lt"/>
          </a:endParaRPr>
        </a:p>
      </dsp:txBody>
      <dsp:txXfrm>
        <a:off x="2450176" y="48584"/>
        <a:ext cx="1381816" cy="865409"/>
      </dsp:txXfrm>
    </dsp:sp>
    <dsp:sp modelId="{606F5CDB-42A4-4999-A23A-A721723D2B40}">
      <dsp:nvSpPr>
        <dsp:cNvPr id="0" name=""/>
        <dsp:cNvSpPr/>
      </dsp:nvSpPr>
      <dsp:spPr>
        <a:xfrm>
          <a:off x="1863264" y="481288"/>
          <a:ext cx="2555639" cy="2555639"/>
        </a:xfrm>
        <a:custGeom>
          <a:avLst/>
          <a:gdLst/>
          <a:ahLst/>
          <a:cxnLst/>
          <a:rect l="0" t="0" r="0" b="0"/>
          <a:pathLst>
            <a:path>
              <a:moveTo>
                <a:pt x="2026237" y="242110"/>
              </a:moveTo>
              <a:arcTo wR="1277819" hR="1277819" stAng="18351145" swAng="3643419"/>
            </a:path>
          </a:pathLst>
        </a:custGeom>
        <a:noFill/>
        <a:ln w="6350" cap="flat" cmpd="sng" algn="ctr">
          <a:solidFill>
            <a:schemeClr val="accent5">
              <a:hueOff val="0"/>
              <a:satOff val="0"/>
              <a:lumOff val="0"/>
              <a:alphaOff val="0"/>
            </a:schemeClr>
          </a:solidFill>
          <a:prstDash val="solid"/>
          <a:miter lim="800000"/>
        </a:ln>
        <a:effectLst/>
      </dsp:spPr>
      <dsp:style>
        <a:lnRef idx="1">
          <a:scrgbClr r="0" g="0" b="0"/>
        </a:lnRef>
        <a:fillRef idx="0">
          <a:scrgbClr r="0" g="0" b="0"/>
        </a:fillRef>
        <a:effectRef idx="0">
          <a:scrgbClr r="0" g="0" b="0"/>
        </a:effectRef>
        <a:fontRef idx="minor"/>
      </dsp:style>
    </dsp:sp>
    <dsp:sp modelId="{FA175417-B118-47FA-8C60-5F8D71C4B0BD}">
      <dsp:nvSpPr>
        <dsp:cNvPr id="0" name=""/>
        <dsp:cNvSpPr/>
      </dsp:nvSpPr>
      <dsp:spPr>
        <a:xfrm>
          <a:off x="3509983" y="1918496"/>
          <a:ext cx="1475450" cy="959043"/>
        </a:xfrm>
        <a:prstGeom prst="roundRect">
          <a:avLst/>
        </a:prstGeom>
        <a:gradFill rotWithShape="0">
          <a:gsLst>
            <a:gs pos="0">
              <a:schemeClr val="accent5">
                <a:hueOff val="-3379271"/>
                <a:satOff val="-8710"/>
                <a:lumOff val="-5883"/>
                <a:alphaOff val="0"/>
                <a:satMod val="103000"/>
                <a:lumMod val="102000"/>
                <a:tint val="94000"/>
              </a:schemeClr>
            </a:gs>
            <a:gs pos="50000">
              <a:schemeClr val="accent5">
                <a:hueOff val="-3379271"/>
                <a:satOff val="-8710"/>
                <a:lumOff val="-5883"/>
                <a:alphaOff val="0"/>
                <a:satMod val="110000"/>
                <a:lumMod val="100000"/>
                <a:shade val="100000"/>
              </a:schemeClr>
            </a:gs>
            <a:gs pos="100000">
              <a:schemeClr val="accent5">
                <a:hueOff val="-3379271"/>
                <a:satOff val="-8710"/>
                <a:lumOff val="-5883"/>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lv-LV" sz="1300" b="1" kern="1200" dirty="0">
              <a:latin typeface="+mj-lt"/>
            </a:rPr>
            <a:t>Palīdzība, konsultēšana un apmācība</a:t>
          </a:r>
          <a:endParaRPr lang="lv-LV" sz="1300" kern="1200" dirty="0">
            <a:latin typeface="+mj-lt"/>
          </a:endParaRPr>
        </a:p>
      </dsp:txBody>
      <dsp:txXfrm>
        <a:off x="3556800" y="1965313"/>
        <a:ext cx="1381816" cy="865409"/>
      </dsp:txXfrm>
    </dsp:sp>
    <dsp:sp modelId="{44D2B031-245F-4BD5-A0F2-F1BB200D2544}">
      <dsp:nvSpPr>
        <dsp:cNvPr id="0" name=""/>
        <dsp:cNvSpPr/>
      </dsp:nvSpPr>
      <dsp:spPr>
        <a:xfrm>
          <a:off x="1863264" y="481288"/>
          <a:ext cx="2555639" cy="2555639"/>
        </a:xfrm>
        <a:custGeom>
          <a:avLst/>
          <a:gdLst/>
          <a:ahLst/>
          <a:cxnLst/>
          <a:rect l="0" t="0" r="0" b="0"/>
          <a:pathLst>
            <a:path>
              <a:moveTo>
                <a:pt x="1884980" y="2402176"/>
              </a:moveTo>
              <a:arcTo wR="1277819" hR="1277819" stAng="3697837" swAng="3404326"/>
            </a:path>
          </a:pathLst>
        </a:custGeom>
        <a:noFill/>
        <a:ln w="6350" cap="flat" cmpd="sng" algn="ctr">
          <a:solidFill>
            <a:schemeClr val="accent5">
              <a:hueOff val="-3379271"/>
              <a:satOff val="-8710"/>
              <a:lumOff val="-5883"/>
              <a:alphaOff val="0"/>
            </a:schemeClr>
          </a:solidFill>
          <a:prstDash val="solid"/>
          <a:miter lim="800000"/>
        </a:ln>
        <a:effectLst/>
      </dsp:spPr>
      <dsp:style>
        <a:lnRef idx="1">
          <a:scrgbClr r="0" g="0" b="0"/>
        </a:lnRef>
        <a:fillRef idx="0">
          <a:scrgbClr r="0" g="0" b="0"/>
        </a:fillRef>
        <a:effectRef idx="0">
          <a:scrgbClr r="0" g="0" b="0"/>
        </a:effectRef>
        <a:fontRef idx="minor"/>
      </dsp:style>
    </dsp:sp>
    <dsp:sp modelId="{D4C441C1-6207-42B3-A829-94CD7C7083FE}">
      <dsp:nvSpPr>
        <dsp:cNvPr id="0" name=""/>
        <dsp:cNvSpPr/>
      </dsp:nvSpPr>
      <dsp:spPr>
        <a:xfrm>
          <a:off x="1296734" y="1918496"/>
          <a:ext cx="1475450" cy="959043"/>
        </a:xfrm>
        <a:prstGeom prst="round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49530" tIns="49530" rIns="49530" bIns="49530" numCol="1" spcCol="1270" anchor="ctr" anchorCtr="0">
          <a:noAutofit/>
        </a:bodyPr>
        <a:lstStyle/>
        <a:p>
          <a:pPr marL="0" lvl="0" indent="0" algn="ctr" defTabSz="577850">
            <a:lnSpc>
              <a:spcPct val="90000"/>
            </a:lnSpc>
            <a:spcBef>
              <a:spcPct val="0"/>
            </a:spcBef>
            <a:spcAft>
              <a:spcPct val="35000"/>
            </a:spcAft>
            <a:buNone/>
          </a:pPr>
          <a:r>
            <a:rPr lang="lv-LV" sz="1300" b="1" kern="1200" dirty="0">
              <a:latin typeface="+mj-lt"/>
            </a:rPr>
            <a:t>Norādes par citiem atbalsta instrumentiem un sadarbība</a:t>
          </a:r>
          <a:endParaRPr lang="lv-LV" sz="1300" kern="1200" dirty="0">
            <a:latin typeface="+mj-lt"/>
          </a:endParaRPr>
        </a:p>
      </dsp:txBody>
      <dsp:txXfrm>
        <a:off x="1343551" y="1965313"/>
        <a:ext cx="1381816" cy="865409"/>
      </dsp:txXfrm>
    </dsp:sp>
    <dsp:sp modelId="{4EBE9DBB-B445-42EC-9FEC-E85C6ACBC90D}">
      <dsp:nvSpPr>
        <dsp:cNvPr id="0" name=""/>
        <dsp:cNvSpPr/>
      </dsp:nvSpPr>
      <dsp:spPr>
        <a:xfrm>
          <a:off x="1863264" y="481288"/>
          <a:ext cx="2555639" cy="2555639"/>
        </a:xfrm>
        <a:custGeom>
          <a:avLst/>
          <a:gdLst/>
          <a:ahLst/>
          <a:cxnLst/>
          <a:rect l="0" t="0" r="0" b="0"/>
          <a:pathLst>
            <a:path>
              <a:moveTo>
                <a:pt x="8407" y="1424158"/>
              </a:moveTo>
              <a:arcTo wR="1277819" hR="1277819" stAng="10405436" swAng="3643419"/>
            </a:path>
          </a:pathLst>
        </a:custGeom>
        <a:no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0">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900476-F7F0-4B0A-8141-67F3BFB1843D}">
      <dsp:nvSpPr>
        <dsp:cNvPr id="0" name=""/>
        <dsp:cNvSpPr/>
      </dsp:nvSpPr>
      <dsp:spPr>
        <a:xfrm>
          <a:off x="2192324" y="1266942"/>
          <a:ext cx="3077801" cy="3077801"/>
        </a:xfrm>
        <a:prstGeom prst="ellipse">
          <a:avLst/>
        </a:prstGeom>
        <a:solidFill>
          <a:srgbClr val="FFFF0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r>
            <a:rPr lang="lv-LV" sz="3600" b="0" kern="1200" dirty="0" err="1"/>
            <a:t>Soc</a:t>
          </a:r>
          <a:r>
            <a:rPr lang="lv-LV" sz="3600" b="0" kern="1200" dirty="0"/>
            <a:t> </a:t>
          </a:r>
          <a:r>
            <a:rPr lang="lv-LV" sz="3600" b="0" kern="1200" dirty="0" err="1"/>
            <a:t>hum</a:t>
          </a:r>
          <a:r>
            <a:rPr lang="lv-LV" sz="3600" b="0" kern="1200" dirty="0"/>
            <a:t> sinerģijas</a:t>
          </a:r>
          <a:endParaRPr lang="en-US" sz="3600" b="0" kern="1200" dirty="0"/>
        </a:p>
      </dsp:txBody>
      <dsp:txXfrm>
        <a:off x="2643058" y="1717676"/>
        <a:ext cx="2176333" cy="2176333"/>
      </dsp:txXfrm>
    </dsp:sp>
    <dsp:sp modelId="{EAE192C8-289E-4E3E-A91C-645367FB47AF}">
      <dsp:nvSpPr>
        <dsp:cNvPr id="0" name=""/>
        <dsp:cNvSpPr/>
      </dsp:nvSpPr>
      <dsp:spPr>
        <a:xfrm>
          <a:off x="2937814" y="30432"/>
          <a:ext cx="1586822" cy="1538900"/>
        </a:xfrm>
        <a:prstGeom prst="ellipse">
          <a:avLst/>
        </a:prstGeom>
        <a:solidFill>
          <a:schemeClr val="accent6">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7200" tIns="17780" rIns="7200" bIns="17780" numCol="1" spcCol="1270" anchor="ctr" anchorCtr="0">
          <a:noAutofit/>
        </a:bodyPr>
        <a:lstStyle/>
        <a:p>
          <a:pPr marL="0" lvl="0" indent="0" algn="ctr" defTabSz="622300">
            <a:lnSpc>
              <a:spcPct val="90000"/>
            </a:lnSpc>
            <a:spcBef>
              <a:spcPct val="0"/>
            </a:spcBef>
            <a:spcAft>
              <a:spcPct val="35000"/>
            </a:spcAft>
            <a:buNone/>
          </a:pPr>
          <a:r>
            <a:rPr lang="lv-LV" sz="1400" kern="1200" dirty="0">
              <a:effectLst/>
              <a:latin typeface="Calibri" panose="020F0502020204030204" pitchFamily="34" charset="0"/>
              <a:ea typeface="Calibri" panose="020F0502020204030204" pitchFamily="34" charset="0"/>
              <a:cs typeface="Times New Roman" panose="02020603050405020304" pitchFamily="18" charset="0"/>
            </a:rPr>
            <a:t>Inovatīvi risinājumi</a:t>
          </a:r>
          <a:endParaRPr lang="en-US" sz="1400" b="1" kern="1200" dirty="0"/>
        </a:p>
      </dsp:txBody>
      <dsp:txXfrm>
        <a:off x="3170199" y="255799"/>
        <a:ext cx="1122052" cy="1088166"/>
      </dsp:txXfrm>
    </dsp:sp>
    <dsp:sp modelId="{C75273FA-9962-4C17-969B-3C3D9798A556}">
      <dsp:nvSpPr>
        <dsp:cNvPr id="0" name=""/>
        <dsp:cNvSpPr/>
      </dsp:nvSpPr>
      <dsp:spPr>
        <a:xfrm>
          <a:off x="4251181" y="499738"/>
          <a:ext cx="1538900" cy="1538900"/>
        </a:xfrm>
        <a:prstGeom prst="ellipse">
          <a:avLst/>
        </a:prstGeom>
        <a:solidFill>
          <a:schemeClr val="accent5">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kern="1200" dirty="0">
              <a:effectLst/>
              <a:latin typeface="Calibri" panose="020F0502020204030204" pitchFamily="34" charset="0"/>
              <a:ea typeface="Calibri" panose="020F0502020204030204" pitchFamily="34" charset="0"/>
              <a:cs typeface="Times New Roman" panose="02020603050405020304" pitchFamily="18" charset="0"/>
            </a:rPr>
            <a:t>Jaunās Eiropas </a:t>
          </a:r>
          <a:r>
            <a:rPr lang="lv-LV" sz="1400" kern="1200" dirty="0" err="1">
              <a:effectLst/>
              <a:latin typeface="Calibri" panose="020F0502020204030204" pitchFamily="34" charset="0"/>
              <a:ea typeface="Calibri" panose="020F0502020204030204" pitchFamily="34" charset="0"/>
              <a:cs typeface="Times New Roman" panose="02020603050405020304" pitchFamily="18" charset="0"/>
            </a:rPr>
            <a:t>Bauhaus</a:t>
          </a:r>
          <a:endParaRPr lang="fr-BE" sz="1400" b="1" kern="1200" dirty="0"/>
        </a:p>
      </dsp:txBody>
      <dsp:txXfrm>
        <a:off x="4476548" y="725105"/>
        <a:ext cx="1088166" cy="1088166"/>
      </dsp:txXfrm>
    </dsp:sp>
    <dsp:sp modelId="{E324545A-1714-4483-AA62-524A91F88BC3}">
      <dsp:nvSpPr>
        <dsp:cNvPr id="0" name=""/>
        <dsp:cNvSpPr/>
      </dsp:nvSpPr>
      <dsp:spPr>
        <a:xfrm>
          <a:off x="4937260" y="1688061"/>
          <a:ext cx="1538900" cy="1538900"/>
        </a:xfrm>
        <a:prstGeom prst="ellipse">
          <a:avLst/>
        </a:prstGeom>
        <a:solidFill>
          <a:schemeClr val="accent3">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u="sng" kern="1200"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xmlns:r="http://schemas.openxmlformats.org/officeDocument/2006/relationships" r:id="rId1"/>
            </a:rPr>
            <a:t>ESFRI pētniecības infrastruktūrām sociālās un kultūras inovācijas jomā</a:t>
          </a:r>
          <a:endParaRPr lang="fr-BE" sz="1400" b="1" kern="1200" dirty="0"/>
        </a:p>
      </dsp:txBody>
      <dsp:txXfrm>
        <a:off x="5162627" y="1913428"/>
        <a:ext cx="1088166" cy="1088166"/>
      </dsp:txXfrm>
    </dsp:sp>
    <dsp:sp modelId="{2BBAE0B5-F2EB-4BDA-A52F-6DBEDB17EB91}">
      <dsp:nvSpPr>
        <dsp:cNvPr id="0" name=""/>
        <dsp:cNvSpPr/>
      </dsp:nvSpPr>
      <dsp:spPr>
        <a:xfrm>
          <a:off x="4698987" y="3039372"/>
          <a:ext cx="1538900" cy="1538900"/>
        </a:xfrm>
        <a:prstGeom prst="ellipse">
          <a:avLst/>
        </a:prstGeom>
        <a:solidFill>
          <a:srgbClr val="92D05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CL</a:t>
          </a:r>
          <a:r>
            <a:rPr lang="lv-LV" sz="1400" b="1" kern="1200" dirty="0"/>
            <a:t>2</a:t>
          </a:r>
          <a:r>
            <a:rPr lang="fr-BE" sz="1400" b="1" kern="1200" dirty="0"/>
            <a:t> Topics from WP 2021-2022</a:t>
          </a:r>
        </a:p>
      </dsp:txBody>
      <dsp:txXfrm>
        <a:off x="4924354" y="3264739"/>
        <a:ext cx="1088166" cy="1088166"/>
      </dsp:txXfrm>
    </dsp:sp>
    <dsp:sp modelId="{097F12D6-E816-4F4F-9F88-BD9007E343B9}">
      <dsp:nvSpPr>
        <dsp:cNvPr id="0" name=""/>
        <dsp:cNvSpPr/>
      </dsp:nvSpPr>
      <dsp:spPr>
        <a:xfrm>
          <a:off x="3647853" y="3921378"/>
          <a:ext cx="1538900" cy="1538900"/>
        </a:xfrm>
        <a:prstGeom prst="ellipse">
          <a:avLst/>
        </a:prstGeom>
        <a:solidFill>
          <a:schemeClr val="accent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Citi klasteri</a:t>
          </a:r>
          <a:r>
            <a:rPr lang="fr-BE" sz="1400" b="1" kern="1200" dirty="0"/>
            <a:t> (1, 4, 5)</a:t>
          </a:r>
        </a:p>
      </dsp:txBody>
      <dsp:txXfrm>
        <a:off x="3873220" y="4146745"/>
        <a:ext cx="1088166" cy="1088166"/>
      </dsp:txXfrm>
    </dsp:sp>
    <dsp:sp modelId="{260DD81C-B639-4748-B838-7B0BDB2BDEF1}">
      <dsp:nvSpPr>
        <dsp:cNvPr id="0" name=""/>
        <dsp:cNvSpPr/>
      </dsp:nvSpPr>
      <dsp:spPr>
        <a:xfrm>
          <a:off x="2275696" y="3921378"/>
          <a:ext cx="1538900" cy="1538900"/>
        </a:xfrm>
        <a:prstGeom prst="ellipse">
          <a:avLst/>
        </a:prstGeom>
        <a:solidFill>
          <a:schemeClr val="accent1">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fr-BE" sz="1400" b="1" kern="1200" dirty="0"/>
            <a:t>H2020 </a:t>
          </a:r>
          <a:r>
            <a:rPr lang="lv-LV" sz="1400" b="1" kern="1200" dirty="0"/>
            <a:t>un</a:t>
          </a:r>
          <a:r>
            <a:rPr lang="fr-BE" sz="1400" b="1" kern="1200" dirty="0"/>
            <a:t> HE </a:t>
          </a:r>
          <a:r>
            <a:rPr lang="lv-LV" sz="1400" b="1" kern="1200" dirty="0"/>
            <a:t>projekti</a:t>
          </a:r>
          <a:endParaRPr lang="fr-BE" sz="1400" b="1" kern="1200" dirty="0"/>
        </a:p>
      </dsp:txBody>
      <dsp:txXfrm>
        <a:off x="2501063" y="4146745"/>
        <a:ext cx="1088166" cy="1088166"/>
      </dsp:txXfrm>
    </dsp:sp>
    <dsp:sp modelId="{77229712-B8AE-434F-824A-79585DB4339E}">
      <dsp:nvSpPr>
        <dsp:cNvPr id="0" name=""/>
        <dsp:cNvSpPr/>
      </dsp:nvSpPr>
      <dsp:spPr>
        <a:xfrm>
          <a:off x="1224562" y="3039372"/>
          <a:ext cx="1538900" cy="1538900"/>
        </a:xfrm>
        <a:prstGeom prst="ellipse">
          <a:avLst/>
        </a:prstGeom>
        <a:solidFill>
          <a:schemeClr val="tx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Citi ES projekti</a:t>
          </a:r>
          <a:r>
            <a:rPr lang="fr-BE" sz="1400" b="1" kern="1200" dirty="0"/>
            <a:t> (</a:t>
          </a:r>
          <a:r>
            <a:rPr lang="lv-LV" sz="1400" b="1" kern="1200" dirty="0"/>
            <a:t>CERV, </a:t>
          </a:r>
          <a:r>
            <a:rPr lang="lv-LV" sz="1400" b="1" kern="1200" dirty="0" err="1"/>
            <a:t>Creative</a:t>
          </a:r>
          <a:r>
            <a:rPr lang="lv-LV" sz="1400" b="1" kern="1200" dirty="0"/>
            <a:t> </a:t>
          </a:r>
          <a:r>
            <a:rPr lang="lv-LV" sz="1400" b="1" kern="1200" dirty="0" err="1"/>
            <a:t>Europe</a:t>
          </a:r>
          <a:r>
            <a:rPr lang="lv-LV" sz="1400" b="1" kern="1200" dirty="0"/>
            <a:t>, EIT </a:t>
          </a:r>
          <a:r>
            <a:rPr lang="lv-LV" sz="1400" b="1" kern="1200" dirty="0" err="1"/>
            <a:t>Culture</a:t>
          </a:r>
          <a:r>
            <a:rPr lang="lv-LV" sz="1400" b="1" kern="1200" dirty="0"/>
            <a:t> </a:t>
          </a:r>
          <a:r>
            <a:rPr lang="lv-LV" sz="1400" b="1" kern="1200" dirty="0" err="1"/>
            <a:t>and</a:t>
          </a:r>
          <a:r>
            <a:rPr lang="lv-LV" sz="1400" b="1" kern="1200" dirty="0"/>
            <a:t> </a:t>
          </a:r>
          <a:r>
            <a:rPr lang="lv-LV" sz="1400" b="1" kern="1200" dirty="0" err="1"/>
            <a:t>creativity</a:t>
          </a:r>
          <a:r>
            <a:rPr lang="fr-BE" sz="1400" b="1" kern="1200" dirty="0"/>
            <a:t>)</a:t>
          </a:r>
        </a:p>
      </dsp:txBody>
      <dsp:txXfrm>
        <a:off x="1449929" y="3264739"/>
        <a:ext cx="1088166" cy="1088166"/>
      </dsp:txXfrm>
    </dsp:sp>
    <dsp:sp modelId="{0226257E-E24A-409C-8AF1-D54622289442}">
      <dsp:nvSpPr>
        <dsp:cNvPr id="0" name=""/>
        <dsp:cNvSpPr/>
      </dsp:nvSpPr>
      <dsp:spPr>
        <a:xfrm>
          <a:off x="962329" y="1688061"/>
          <a:ext cx="1586822" cy="1538900"/>
        </a:xfrm>
        <a:prstGeom prst="ellipse">
          <a:avLst/>
        </a:prstGeom>
        <a:solidFill>
          <a:schemeClr val="bg2">
            <a:alpha val="50000"/>
          </a:scheme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err="1"/>
            <a:t>Partneribas</a:t>
          </a:r>
          <a:r>
            <a:rPr lang="lv-LV" sz="1400" b="1" kern="1200" dirty="0"/>
            <a:t> un misijas</a:t>
          </a:r>
          <a:endParaRPr lang="fr-BE" sz="1400" b="1" kern="1200" dirty="0"/>
        </a:p>
      </dsp:txBody>
      <dsp:txXfrm>
        <a:off x="1194714" y="1913428"/>
        <a:ext cx="1122052" cy="1088166"/>
      </dsp:txXfrm>
    </dsp:sp>
    <dsp:sp modelId="{14FF2901-38AB-4D0E-8D65-8DEFF82EC656}">
      <dsp:nvSpPr>
        <dsp:cNvPr id="0" name=""/>
        <dsp:cNvSpPr/>
      </dsp:nvSpPr>
      <dsp:spPr>
        <a:xfrm>
          <a:off x="1672368" y="499738"/>
          <a:ext cx="1538900" cy="1538900"/>
        </a:xfrm>
        <a:prstGeom prst="ellipse">
          <a:avLst/>
        </a:prstGeom>
        <a:solidFill>
          <a:srgbClr val="C00000">
            <a:alpha val="50000"/>
          </a:srgbClr>
        </a:solidFill>
        <a:ln w="12700" cap="flat" cmpd="sng" algn="ctr">
          <a:solidFill>
            <a:schemeClr val="accent6">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tx1"/>
        </a:fontRef>
      </dsp:style>
      <dsp:txBody>
        <a:bodyPr spcFirstLastPara="0" vert="horz" wrap="square" lIns="17780" tIns="17780" rIns="17780" bIns="17780" numCol="1" spcCol="1270" anchor="ctr" anchorCtr="0">
          <a:noAutofit/>
        </a:bodyPr>
        <a:lstStyle/>
        <a:p>
          <a:pPr marL="0" lvl="0" indent="0" algn="ctr" defTabSz="622300">
            <a:lnSpc>
              <a:spcPct val="90000"/>
            </a:lnSpc>
            <a:spcBef>
              <a:spcPct val="0"/>
            </a:spcBef>
            <a:spcAft>
              <a:spcPct val="35000"/>
            </a:spcAft>
            <a:buNone/>
          </a:pPr>
          <a:r>
            <a:rPr lang="lv-LV" sz="1400" b="1" kern="1200" dirty="0"/>
            <a:t>Zaļais kurss</a:t>
          </a:r>
          <a:endParaRPr lang="fr-BE" sz="1400" b="1" kern="1200" dirty="0"/>
        </a:p>
      </dsp:txBody>
      <dsp:txXfrm>
        <a:off x="1897735" y="725105"/>
        <a:ext cx="1088166" cy="1088166"/>
      </dsp:txXfrm>
    </dsp:sp>
  </dsp:spTree>
</dsp:drawing>
</file>

<file path=ppt/diagrams/layout1.xml><?xml version="1.0" encoding="utf-8"?>
<dgm:layoutDef xmlns:dgm="http://schemas.openxmlformats.org/drawingml/2006/diagram" xmlns:a="http://schemas.openxmlformats.org/drawingml/2006/main" uniqueId="urn:microsoft.com/office/officeart/2005/8/layout/cycle6">
  <dgm:title val=""/>
  <dgm:desc val=""/>
  <dgm:catLst>
    <dgm:cat type="cycle" pri="4000"/>
    <dgm:cat type="relationship" pri="24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hoose name="Name9">
      <dgm:if name="Name10" func="var" arg="dir" op="equ" val="norm">
        <dgm:constrLst>
          <dgm:constr type="w" for="ch" forName="node" refType="w"/>
          <dgm:constr type="w" for="ch" ptType="sibTrans" refType="w" refFor="ch" refForName="node" op="equ" fact="0.3"/>
          <dgm:constr type="diam" for="ch" ptType="sibTrans" refType="diam" op="equ"/>
          <dgm:constr type="sibSp" refType="w" refFor="ch" refForName="node" op="equ" fact="0.15"/>
          <dgm:constr type="w" for="ch" forName="spNode" refType="sibSp" fact="1.6"/>
          <dgm:constr type="primFontSz" for="ch" forName="node" op="equ" val="65"/>
        </dgm:constrLst>
      </dgm:if>
      <dgm:else name="Name11">
        <dgm:constrLst>
          <dgm:constr type="w" for="ch" forName="node" refType="w"/>
          <dgm:constr type="w" for="ch" ptType="sibTrans" refType="w" refFor="ch" refForName="node" op="equ" fact="0.3"/>
          <dgm:constr type="diam" for="ch" ptType="sibTrans" refType="diam" op="equ" fact="-1"/>
          <dgm:constr type="sibSp" refType="w" refFor="ch" refForName="node" op="equ" fact="0.15"/>
          <dgm:constr type="w" for="ch" forName="spNode" refType="sibSp" fact="1.6"/>
          <dgm:constr type="primFontSz" for="ch" forName="node" op="equ" val="65"/>
        </dgm:constrLst>
      </dgm:else>
    </dgm:choose>
    <dgm:ruleLst/>
    <dgm:forEach name="Name12" axis="ch" ptType="node">
      <dgm:layoutNode name="node">
        <dgm:varLst>
          <dgm:bulletEnabled val="1"/>
        </dgm:varLst>
        <dgm:alg type="tx"/>
        <dgm:shape xmlns:r="http://schemas.openxmlformats.org/officeDocument/2006/relationships" type="roundRect" r:blip="">
          <dgm:adjLst/>
        </dgm:shape>
        <dgm:presOf axis="desOrSelf" ptType="node"/>
        <dgm:constrLst>
          <dgm:constr type="h" refType="w" fact="0.6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3">
        <dgm:if name="Name14" axis="par ch" ptType="doc node" func="cnt" op="gt" val="1">
          <dgm:layoutNode name="spNode">
            <dgm:alg type="sp"/>
            <dgm:shape xmlns:r="http://schemas.openxmlformats.org/officeDocument/2006/relationships" r:blip="">
              <dgm:adjLst/>
            </dgm:shape>
            <dgm:presOf/>
            <dgm:constrLst>
              <dgm:constr type="h" refType="w"/>
            </dgm:constrLst>
            <dgm:ruleLst/>
          </dgm:layoutNode>
          <dgm:forEach name="Name15" axis="followSib" ptType="sibTrans" hideLastTrans="0" cnt="1">
            <dgm:layoutNode name="sibTrans">
              <dgm:alg type="conn">
                <dgm:param type="dim" val="1D"/>
                <dgm:param type="connRout" val="curve"/>
                <dgm:param type="begPts" val="radial"/>
                <dgm:param type="endPts" val="radial"/>
                <dgm:param type="endSty" val="noArr"/>
              </dgm:alg>
              <dgm:shape xmlns:r="http://schemas.openxmlformats.org/officeDocument/2006/relationships" type="conn" r:blip="">
                <dgm:adjLst/>
              </dgm:shape>
              <dgm:presOf axis="self"/>
              <dgm:constrLst>
                <dgm:constr type="h" refType="w" fact="0.65"/>
                <dgm:constr type="connDist"/>
                <dgm:constr type="begPad" refType="connDist" fact="0.01"/>
                <dgm:constr type="endPad" refType="connDist" fact="0.01"/>
              </dgm:constrLst>
              <dgm:ruleLst/>
            </dgm:layoutNode>
          </dgm:forEach>
        </dgm:if>
        <dgm:else name="Name16"/>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radial3">
  <dgm:title val=""/>
  <dgm:desc val=""/>
  <dgm:catLst>
    <dgm:cat type="relationship" pri="31000"/>
    <dgm:cat type="cycle" pri="12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omposite">
    <dgm:varLst>
      <dgm:chMax val="1"/>
      <dgm:dir/>
      <dgm:resizeHandles val="exact"/>
    </dgm:varLst>
    <dgm:alg type="composite">
      <dgm:param type="ar" val="1"/>
    </dgm:alg>
    <dgm:shape xmlns:r="http://schemas.openxmlformats.org/officeDocument/2006/relationships" r:blip="">
      <dgm:adjLst/>
    </dgm:shape>
    <dgm:presOf/>
    <dgm:constrLst/>
    <dgm:ruleLst/>
    <dgm:layoutNode name="radial">
      <dgm:varLst>
        <dgm:animLvl val="ctr"/>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h" for="ch" forName="centerShape" refType="h"/>
        <dgm:constr type="w" for="ch" forName="node" refType="w" fact="0.5"/>
        <dgm:constr type="h" for="ch" forName="node" refType="h" fact="0.5"/>
        <dgm:constr type="sp" refType="w" refFor="ch" refForName="node" fact="-0.2"/>
        <dgm:constr type="sibSp" refType="w" refFor="ch" refForName="node" fact="-0.2"/>
        <dgm:constr type="primFontSz" for="ch" forName="centerShape" val="65"/>
        <dgm:constr type="primFontSz" for="des" forName="node" val="65"/>
        <dgm:constr type="primFontSz" for="ch" forName="node" refType="primFontSz" refFor="ch" refForName="centerShape" op="lte"/>
      </dgm:constrLst>
      <dgm:ruleLst/>
      <dgm:forEach name="Name6" axis="ch" ptType="node" cnt="1">
        <dgm:layoutNode name="centerShape" styleLbl="vennNode1">
          <dgm:alg type="tx"/>
          <dgm:shape xmlns:r="http://schemas.openxmlformats.org/officeDocument/2006/relationships" type="ellipse"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7" axis="ch" ptType="node">
          <dgm:layoutNode name="node" styleLbl="vennNode1">
            <dgm:varLst>
              <dgm:bulletEnabled val="1"/>
            </dgm:varLst>
            <dgm:alg type="tx">
              <dgm:param type="txAnchorVertCh" val="mid"/>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Galvenes vietturis 1">
            <a:extLst>
              <a:ext uri="{FF2B5EF4-FFF2-40B4-BE49-F238E27FC236}">
                <a16:creationId xmlns:a16="http://schemas.microsoft.com/office/drawing/2014/main" id="{B2823B9B-5BB5-4F57-86CB-04A4F4BA728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uma vietturis 2">
            <a:extLst>
              <a:ext uri="{FF2B5EF4-FFF2-40B4-BE49-F238E27FC236}">
                <a16:creationId xmlns:a16="http://schemas.microsoft.com/office/drawing/2014/main" id="{B0B00563-2D7C-40DE-8933-5A4B28296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05AED3-040C-4A80-936A-8AE5228151E1}" type="datetimeFigureOut">
              <a:rPr lang="lv-LV" smtClean="0"/>
              <a:t>16.05.2023</a:t>
            </a:fld>
            <a:endParaRPr lang="lv-LV"/>
          </a:p>
        </p:txBody>
      </p:sp>
      <p:sp>
        <p:nvSpPr>
          <p:cNvPr id="4" name="Kājenes vietturis 3">
            <a:extLst>
              <a:ext uri="{FF2B5EF4-FFF2-40B4-BE49-F238E27FC236}">
                <a16:creationId xmlns:a16="http://schemas.microsoft.com/office/drawing/2014/main" id="{BA7819CC-6116-4007-BA4F-4152FFCDF67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5" name="Slaida numura vietturis 4">
            <a:extLst>
              <a:ext uri="{FF2B5EF4-FFF2-40B4-BE49-F238E27FC236}">
                <a16:creationId xmlns:a16="http://schemas.microsoft.com/office/drawing/2014/main" id="{D8DF4598-C6BA-49ED-8914-427EFD652F19}"/>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6DB0F09-69AA-4D0A-9857-F1BEB576DF87}" type="slidenum">
              <a:rPr lang="lv-LV" smtClean="0"/>
              <a:t>‹#›</a:t>
            </a:fld>
            <a:endParaRPr lang="lv-LV"/>
          </a:p>
        </p:txBody>
      </p:sp>
    </p:spTree>
    <p:extLst>
      <p:ext uri="{BB962C8B-B14F-4D97-AF65-F5344CB8AC3E}">
        <p14:creationId xmlns:p14="http://schemas.microsoft.com/office/powerpoint/2010/main" val="329817719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E21990-72FD-4F2C-8BD7-8975FC12F00B}" type="datetimeFigureOut">
              <a:rPr lang="lv-LV" smtClean="0"/>
              <a:t>16.05.2023</a:t>
            </a:fld>
            <a:endParaRPr lang="lv-LV"/>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43E3A39-F0E6-4DBB-A897-EDEB3961B8B5}" type="slidenum">
              <a:rPr lang="lv-LV" smtClean="0"/>
              <a:t>‹#›</a:t>
            </a:fld>
            <a:endParaRPr lang="lv-LV"/>
          </a:p>
        </p:txBody>
      </p:sp>
    </p:spTree>
    <p:extLst>
      <p:ext uri="{BB962C8B-B14F-4D97-AF65-F5344CB8AC3E}">
        <p14:creationId xmlns:p14="http://schemas.microsoft.com/office/powerpoint/2010/main" val="1728341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a:t>
            </a:fld>
            <a:endParaRPr lang="lv-LV"/>
          </a:p>
        </p:txBody>
      </p:sp>
    </p:spTree>
    <p:extLst>
      <p:ext uri="{BB962C8B-B14F-4D97-AF65-F5344CB8AC3E}">
        <p14:creationId xmlns:p14="http://schemas.microsoft.com/office/powerpoint/2010/main" val="34407435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 </a:t>
            </a:r>
          </a:p>
          <a:p>
            <a:r>
              <a:rPr lang="lv-LV" dirty="0" err="1"/>
              <a:t>Pate</a:t>
            </a:r>
            <a:endParaRPr lang="lv-LV" dirty="0"/>
          </a:p>
          <a:p>
            <a:r>
              <a:rPr lang="lv-LV" dirty="0"/>
              <a:t>Projekta priekšlikuma iesniegšana pamatprogrammas "Apvārsnis Eiropa" ietvaros ir sarežģīts uzdevums, kas prasa rūpīgu plānošanu, precīzu budžeta plānošanu un netraucētu sadarbību ar partneriem. Mēs esam sagatavojuši dažus "Ko drīkst un ko nedrīkst", lai palīdzētu jums sagatavot kvalitatīvu </a:t>
            </a:r>
            <a:r>
              <a:rPr lang="lv-LV" dirty="0" err="1"/>
              <a:t>priekšlikumuikt</a:t>
            </a:r>
            <a:r>
              <a:rPr lang="lv-LV" dirty="0"/>
              <a:t>, ka pieteikumam ir jābūt </a:t>
            </a:r>
            <a:r>
              <a:rPr lang="lv-LV" dirty="0" err="1"/>
              <a:t>savstrpēji</a:t>
            </a:r>
            <a:r>
              <a:rPr lang="lv-LV" dirty="0"/>
              <a:t> vienotam un sinerģijā ar visām tā sadaļām </a:t>
            </a:r>
          </a:p>
        </p:txBody>
      </p:sp>
      <p:sp>
        <p:nvSpPr>
          <p:cNvPr id="4" name="Slaida numura vietturis 3"/>
          <p:cNvSpPr>
            <a:spLocks noGrp="1"/>
          </p:cNvSpPr>
          <p:nvPr>
            <p:ph type="sldNum" sz="quarter" idx="5"/>
          </p:nvPr>
        </p:nvSpPr>
        <p:spPr/>
        <p:txBody>
          <a:bodyPr/>
          <a:lstStyle/>
          <a:p>
            <a:fld id="{F43E3A39-F0E6-4DBB-A897-EDEB3961B8B5}" type="slidenum">
              <a:rPr lang="lv-LV" smtClean="0"/>
              <a:t>12</a:t>
            </a:fld>
            <a:endParaRPr lang="lv-LV"/>
          </a:p>
        </p:txBody>
      </p:sp>
    </p:spTree>
    <p:extLst>
      <p:ext uri="{BB962C8B-B14F-4D97-AF65-F5344CB8AC3E}">
        <p14:creationId xmlns:p14="http://schemas.microsoft.com/office/powerpoint/2010/main" val="9423665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a:p>
            <a:r>
              <a:rPr lang="lv-LV" dirty="0"/>
              <a:t>Ja </a:t>
            </a:r>
            <a:r>
              <a:rPr lang="lv-LV" dirty="0" err="1"/>
              <a:t>pietiekums</a:t>
            </a:r>
            <a:r>
              <a:rPr lang="lv-LV" dirty="0"/>
              <a:t> ir gatavs, tad pirms </a:t>
            </a:r>
            <a:r>
              <a:rPr lang="lv-LV" dirty="0" err="1"/>
              <a:t>iesnie</a:t>
            </a:r>
            <a:endParaRPr lang="lv-LV" dirty="0"/>
          </a:p>
        </p:txBody>
      </p:sp>
      <p:sp>
        <p:nvSpPr>
          <p:cNvPr id="4" name="Slaida numura vietturis 3"/>
          <p:cNvSpPr>
            <a:spLocks noGrp="1"/>
          </p:cNvSpPr>
          <p:nvPr>
            <p:ph type="sldNum" sz="quarter" idx="5"/>
          </p:nvPr>
        </p:nvSpPr>
        <p:spPr/>
        <p:txBody>
          <a:bodyPr/>
          <a:lstStyle/>
          <a:p>
            <a:fld id="{F43E3A39-F0E6-4DBB-A897-EDEB3961B8B5}" type="slidenum">
              <a:rPr lang="lv-LV" smtClean="0"/>
              <a:t>13</a:t>
            </a:fld>
            <a:endParaRPr lang="lv-LV"/>
          </a:p>
        </p:txBody>
      </p:sp>
    </p:spTree>
    <p:extLst>
      <p:ext uri="{BB962C8B-B14F-4D97-AF65-F5344CB8AC3E}">
        <p14:creationId xmlns:p14="http://schemas.microsoft.com/office/powerpoint/2010/main" val="37467350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3</a:t>
            </a:fld>
            <a:endParaRPr lang="lv-LV"/>
          </a:p>
        </p:txBody>
      </p:sp>
    </p:spTree>
    <p:extLst>
      <p:ext uri="{BB962C8B-B14F-4D97-AF65-F5344CB8AC3E}">
        <p14:creationId xmlns:p14="http://schemas.microsoft.com/office/powerpoint/2010/main" val="7674551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4</a:t>
            </a:fld>
            <a:endParaRPr lang="lv-LV"/>
          </a:p>
        </p:txBody>
      </p:sp>
    </p:spTree>
    <p:extLst>
      <p:ext uri="{BB962C8B-B14F-4D97-AF65-F5344CB8AC3E}">
        <p14:creationId xmlns:p14="http://schemas.microsoft.com/office/powerpoint/2010/main" val="6429863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5</a:t>
            </a:fld>
            <a:endParaRPr lang="lv-LV"/>
          </a:p>
        </p:txBody>
      </p:sp>
    </p:spTree>
    <p:extLst>
      <p:ext uri="{BB962C8B-B14F-4D97-AF65-F5344CB8AC3E}">
        <p14:creationId xmlns:p14="http://schemas.microsoft.com/office/powerpoint/2010/main" val="2383479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6</a:t>
            </a:fld>
            <a:endParaRPr lang="lv-LV"/>
          </a:p>
        </p:txBody>
      </p:sp>
    </p:spTree>
    <p:extLst>
      <p:ext uri="{BB962C8B-B14F-4D97-AF65-F5344CB8AC3E}">
        <p14:creationId xmlns:p14="http://schemas.microsoft.com/office/powerpoint/2010/main" val="219513284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8</a:t>
            </a:fld>
            <a:endParaRPr lang="lv-LV"/>
          </a:p>
        </p:txBody>
      </p:sp>
    </p:spTree>
    <p:extLst>
      <p:ext uri="{BB962C8B-B14F-4D97-AF65-F5344CB8AC3E}">
        <p14:creationId xmlns:p14="http://schemas.microsoft.com/office/powerpoint/2010/main" val="32455795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9</a:t>
            </a:fld>
            <a:endParaRPr lang="lv-LV"/>
          </a:p>
        </p:txBody>
      </p:sp>
    </p:spTree>
    <p:extLst>
      <p:ext uri="{BB962C8B-B14F-4D97-AF65-F5344CB8AC3E}">
        <p14:creationId xmlns:p14="http://schemas.microsoft.com/office/powerpoint/2010/main" val="233072608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LASMA</a:t>
            </a:r>
          </a:p>
        </p:txBody>
      </p:sp>
      <p:sp>
        <p:nvSpPr>
          <p:cNvPr id="4" name="Slaida numura vietturis 3"/>
          <p:cNvSpPr>
            <a:spLocks noGrp="1"/>
          </p:cNvSpPr>
          <p:nvPr>
            <p:ph type="sldNum" sz="quarter" idx="5"/>
          </p:nvPr>
        </p:nvSpPr>
        <p:spPr/>
        <p:txBody>
          <a:bodyPr/>
          <a:lstStyle/>
          <a:p>
            <a:fld id="{F43E3A39-F0E6-4DBB-A897-EDEB3961B8B5}" type="slidenum">
              <a:rPr lang="lv-LV" smtClean="0"/>
              <a:t>10</a:t>
            </a:fld>
            <a:endParaRPr lang="lv-LV"/>
          </a:p>
        </p:txBody>
      </p:sp>
    </p:spTree>
    <p:extLst>
      <p:ext uri="{BB962C8B-B14F-4D97-AF65-F5344CB8AC3E}">
        <p14:creationId xmlns:p14="http://schemas.microsoft.com/office/powerpoint/2010/main" val="9556782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ida attēla vietturis 1"/>
          <p:cNvSpPr>
            <a:spLocks noGrp="1" noRot="1" noChangeAspect="1"/>
          </p:cNvSpPr>
          <p:nvPr>
            <p:ph type="sldImg"/>
          </p:nvPr>
        </p:nvSpPr>
        <p:spPr/>
      </p:sp>
      <p:sp>
        <p:nvSpPr>
          <p:cNvPr id="3" name="Piezīmju vietturis 2"/>
          <p:cNvSpPr>
            <a:spLocks noGrp="1"/>
          </p:cNvSpPr>
          <p:nvPr>
            <p:ph type="body" idx="1"/>
          </p:nvPr>
        </p:nvSpPr>
        <p:spPr/>
        <p:txBody>
          <a:bodyPr/>
          <a:lstStyle/>
          <a:p>
            <a:r>
              <a:rPr lang="lv-LV" dirty="0"/>
              <a:t>AIGA</a:t>
            </a:r>
          </a:p>
        </p:txBody>
      </p:sp>
      <p:sp>
        <p:nvSpPr>
          <p:cNvPr id="4" name="Slaida numura vietturis 3"/>
          <p:cNvSpPr>
            <a:spLocks noGrp="1"/>
          </p:cNvSpPr>
          <p:nvPr>
            <p:ph type="sldNum" sz="quarter" idx="5"/>
          </p:nvPr>
        </p:nvSpPr>
        <p:spPr/>
        <p:txBody>
          <a:bodyPr/>
          <a:lstStyle/>
          <a:p>
            <a:fld id="{F43E3A39-F0E6-4DBB-A897-EDEB3961B8B5}" type="slidenum">
              <a:rPr lang="lv-LV" smtClean="0"/>
              <a:t>11</a:t>
            </a:fld>
            <a:endParaRPr lang="lv-LV"/>
          </a:p>
        </p:txBody>
      </p:sp>
    </p:spTree>
    <p:extLst>
      <p:ext uri="{BB962C8B-B14F-4D97-AF65-F5344CB8AC3E}">
        <p14:creationId xmlns:p14="http://schemas.microsoft.com/office/powerpoint/2010/main" val="313670613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9B18E-20FF-4E19-B143-EB763A43CD0E}"/>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endParaRPr lang="lv-LV"/>
          </a:p>
        </p:txBody>
      </p:sp>
      <p:sp>
        <p:nvSpPr>
          <p:cNvPr id="3" name="Subtitle 2">
            <a:extLst>
              <a:ext uri="{FF2B5EF4-FFF2-40B4-BE49-F238E27FC236}">
                <a16:creationId xmlns:a16="http://schemas.microsoft.com/office/drawing/2014/main" id="{6B0AD9F4-15EA-4A04-A0F3-FB0C54ECA318}"/>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lv-LV"/>
          </a:p>
        </p:txBody>
      </p:sp>
      <p:sp>
        <p:nvSpPr>
          <p:cNvPr id="4" name="Date Placeholder 3">
            <a:extLst>
              <a:ext uri="{FF2B5EF4-FFF2-40B4-BE49-F238E27FC236}">
                <a16:creationId xmlns:a16="http://schemas.microsoft.com/office/drawing/2014/main" id="{D9286782-B49D-481B-A15B-2F3E07400D27}"/>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72689575-379C-4A61-B2D6-FB133736FDD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6D19A390-ADEC-4F0B-9D01-9975C889E2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47E94189-80FC-4F48-B1CB-12BD0D889D3C}"/>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2050" name="Picture 2" descr="Sākums | Latvijas Zinātnes padome">
            <a:extLst>
              <a:ext uri="{FF2B5EF4-FFF2-40B4-BE49-F238E27FC236}">
                <a16:creationId xmlns:a16="http://schemas.microsoft.com/office/drawing/2014/main" id="{CD05FA84-6DDF-4E54-BB3D-6F820A03AEF9}"/>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277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051654-83F3-461A-B246-B7B4C1E45283}"/>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A18D2883-830D-4E6F-9D87-510C2FED2EAD}"/>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4F390AD9-2B88-44A9-8733-DC27A4DD18AA}"/>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513CE9EB-76F8-42D0-8A1D-4666FCE11E27}"/>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6ADDDFA-E70A-402D-B501-A6A73B114C0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4B297D2-39E8-41A4-9155-6865329A5B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95337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A98B521-2DDC-4E06-9FEE-DB49F87B48A6}"/>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endParaRPr lang="lv-LV"/>
          </a:p>
        </p:txBody>
      </p:sp>
      <p:sp>
        <p:nvSpPr>
          <p:cNvPr id="3" name="Vertical Text Placeholder 2">
            <a:extLst>
              <a:ext uri="{FF2B5EF4-FFF2-40B4-BE49-F238E27FC236}">
                <a16:creationId xmlns:a16="http://schemas.microsoft.com/office/drawing/2014/main" id="{E203A677-5CC0-4A89-94F7-880E76E5A468}"/>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1398728C-CCD1-4AA2-AA96-FA9F2F152C45}"/>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02CD5B90-2350-4E63-976D-59B319F53675}"/>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5E75E050-3379-442B-92A2-D87B820EDCD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40D1D190-6552-41BF-A08A-8EA33C11252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69763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50_Title Slide">
    <p:spTree>
      <p:nvGrpSpPr>
        <p:cNvPr id="1" name=""/>
        <p:cNvGrpSpPr/>
        <p:nvPr/>
      </p:nvGrpSpPr>
      <p:grpSpPr>
        <a:xfrm>
          <a:off x="0" y="0"/>
          <a:ext cx="0" cy="0"/>
          <a:chOff x="0" y="0"/>
          <a:chExt cx="0" cy="0"/>
        </a:xfrm>
      </p:grpSpPr>
      <p:sp>
        <p:nvSpPr>
          <p:cNvPr id="2" name="Rectangle 1"/>
          <p:cNvSpPr/>
          <p:nvPr userDrawn="1"/>
        </p:nvSpPr>
        <p:spPr>
          <a:xfrm>
            <a:off x="0" y="0"/>
            <a:ext cx="12192000" cy="685799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413611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pic>
        <p:nvPicPr>
          <p:cNvPr id="6" name="Picture 7"/>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sp>
        <p:nvSpPr>
          <p:cNvPr id="7" name="Title 1"/>
          <p:cNvSpPr txBox="1">
            <a:spLocks/>
          </p:cNvSpPr>
          <p:nvPr userDrawn="1"/>
        </p:nvSpPr>
        <p:spPr>
          <a:xfrm>
            <a:off x="914400" y="4724400"/>
            <a:ext cx="103632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914400" y="3505200"/>
            <a:ext cx="10363200" cy="960442"/>
          </a:xfrm>
          <a:prstGeom prst="rect">
            <a:avLst/>
          </a:prstGeo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914400" y="4724400"/>
            <a:ext cx="10363200" cy="914400"/>
          </a:xfrm>
          <a:prstGeom prst="rect">
            <a:avLst/>
          </a:prstGeo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914400" y="5761038"/>
            <a:ext cx="10363200" cy="639762"/>
          </a:xfrm>
          <a:prstGeom prst="rect">
            <a:avLst/>
          </a:prstGeo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pic>
        <p:nvPicPr>
          <p:cNvPr id="1026" name="Picture 2" descr="Sākums | Latvijas Zinātnes padome">
            <a:extLst>
              <a:ext uri="{FF2B5EF4-FFF2-40B4-BE49-F238E27FC236}">
                <a16:creationId xmlns:a16="http://schemas.microsoft.com/office/drawing/2014/main" id="{C35AAD40-F317-4C36-85E5-DD8860D27FF5}"/>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4551841" y="7938"/>
            <a:ext cx="2857500" cy="28575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2754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CEB9FA-273A-4A9F-9656-7EB3945E8BA8}"/>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3861117F-D07C-4F19-93EB-522433A80759}"/>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Date Placeholder 3">
            <a:extLst>
              <a:ext uri="{FF2B5EF4-FFF2-40B4-BE49-F238E27FC236}">
                <a16:creationId xmlns:a16="http://schemas.microsoft.com/office/drawing/2014/main" id="{E0D3783C-3E09-4EDD-9CDD-AA0054AC000F}"/>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8771C67E-4D5E-4346-86CA-0AFC65D49C5E}"/>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779ED28-745F-4C27-80CC-EFB875E687F9}"/>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7">
            <a:extLst>
              <a:ext uri="{FF2B5EF4-FFF2-40B4-BE49-F238E27FC236}">
                <a16:creationId xmlns:a16="http://schemas.microsoft.com/office/drawing/2014/main" id="{66C2EDF4-9C1B-450E-9E15-A29E7A9F3D13}"/>
              </a:ext>
            </a:extLst>
          </p:cNvPr>
          <p:cNvPicPr>
            <a:picLocks noChangeAspect="1"/>
          </p:cNvPicPr>
          <p:nvPr userDrawn="1"/>
        </p:nvPicPr>
        <p:blipFill>
          <a:blip r:embed="rId2" cstate="print"/>
          <a:srcRect/>
          <a:stretch>
            <a:fillRect/>
          </a:stretch>
        </p:blipFill>
        <p:spPr bwMode="auto">
          <a:xfrm>
            <a:off x="0" y="6611938"/>
            <a:ext cx="12192000" cy="246062"/>
          </a:xfrm>
          <a:prstGeom prst="rect">
            <a:avLst/>
          </a:prstGeom>
          <a:noFill/>
          <a:ln w="9525">
            <a:noFill/>
            <a:miter lim="800000"/>
            <a:headEnd/>
            <a:tailEnd/>
          </a:ln>
        </p:spPr>
      </p:pic>
      <p:pic>
        <p:nvPicPr>
          <p:cNvPr id="9" name="Picture 2" descr="Sākums | Latvijas Zinātnes padome">
            <a:extLst>
              <a:ext uri="{FF2B5EF4-FFF2-40B4-BE49-F238E27FC236}">
                <a16:creationId xmlns:a16="http://schemas.microsoft.com/office/drawing/2014/main" id="{FD0EE456-916E-40DB-B9BA-65F2AABB54CB}"/>
              </a:ext>
            </a:extLst>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22180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29B4F1-D983-4F07-8750-CB735B9804D5}"/>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endParaRPr lang="lv-LV"/>
          </a:p>
        </p:txBody>
      </p:sp>
      <p:sp>
        <p:nvSpPr>
          <p:cNvPr id="3" name="Text Placeholder 2">
            <a:extLst>
              <a:ext uri="{FF2B5EF4-FFF2-40B4-BE49-F238E27FC236}">
                <a16:creationId xmlns:a16="http://schemas.microsoft.com/office/drawing/2014/main" id="{DBDB302B-1619-419C-B51B-B71B874F5E89}"/>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5694B1D-49A8-4B62-A908-DDDEA63205B0}"/>
              </a:ext>
            </a:extLst>
          </p:cNvPr>
          <p:cNvSpPr>
            <a:spLocks noGrp="1"/>
          </p:cNvSpPr>
          <p:nvPr>
            <p:ph type="dt" sz="half" idx="10"/>
          </p:nvPr>
        </p:nvSpPr>
        <p:spPr/>
        <p:txBody>
          <a:bodyPr/>
          <a:lstStyle/>
          <a:p>
            <a:endParaRPr lang="lv-LV"/>
          </a:p>
        </p:txBody>
      </p:sp>
      <p:sp>
        <p:nvSpPr>
          <p:cNvPr id="5" name="Footer Placeholder 4">
            <a:extLst>
              <a:ext uri="{FF2B5EF4-FFF2-40B4-BE49-F238E27FC236}">
                <a16:creationId xmlns:a16="http://schemas.microsoft.com/office/drawing/2014/main" id="{F8CA1E2A-78CF-4456-B19A-863429164FA8}"/>
              </a:ext>
            </a:extLst>
          </p:cNvPr>
          <p:cNvSpPr>
            <a:spLocks noGrp="1"/>
          </p:cNvSpPr>
          <p:nvPr>
            <p:ph type="ftr" sz="quarter" idx="11"/>
          </p:nvPr>
        </p:nvSpPr>
        <p:spPr/>
        <p:txBody>
          <a:bodyPr/>
          <a:lstStyle/>
          <a:p>
            <a:endParaRPr lang="lv-LV"/>
          </a:p>
        </p:txBody>
      </p:sp>
      <p:sp>
        <p:nvSpPr>
          <p:cNvPr id="6" name="Slide Number Placeholder 5">
            <a:extLst>
              <a:ext uri="{FF2B5EF4-FFF2-40B4-BE49-F238E27FC236}">
                <a16:creationId xmlns:a16="http://schemas.microsoft.com/office/drawing/2014/main" id="{325FD112-9748-4924-90C5-DA4F37D8B06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8" name="Picture 2" descr="Sākums | Latvijas Zinātnes padome">
            <a:extLst>
              <a:ext uri="{FF2B5EF4-FFF2-40B4-BE49-F238E27FC236}">
                <a16:creationId xmlns:a16="http://schemas.microsoft.com/office/drawing/2014/main" id="{B938A504-D2E6-4FB8-98BE-21BB1BD8A06B}"/>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08644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CAF269-5AA1-471D-BAB7-0ED429A903E7}"/>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Content Placeholder 2">
            <a:extLst>
              <a:ext uri="{FF2B5EF4-FFF2-40B4-BE49-F238E27FC236}">
                <a16:creationId xmlns:a16="http://schemas.microsoft.com/office/drawing/2014/main" id="{58360221-4DD4-4D8B-9CF3-0CB2C1BBE08D}"/>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Content Placeholder 3">
            <a:extLst>
              <a:ext uri="{FF2B5EF4-FFF2-40B4-BE49-F238E27FC236}">
                <a16:creationId xmlns:a16="http://schemas.microsoft.com/office/drawing/2014/main" id="{C6EEF147-2E4A-440E-A29D-F0235AA89610}"/>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Date Placeholder 4">
            <a:extLst>
              <a:ext uri="{FF2B5EF4-FFF2-40B4-BE49-F238E27FC236}">
                <a16:creationId xmlns:a16="http://schemas.microsoft.com/office/drawing/2014/main" id="{DF36BDB2-E0F6-4DAC-8581-C3463E1FDE43}"/>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9E820A10-011F-4D93-94E0-45BEAB95AB98}"/>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FD8F0154-4681-4D79-9FD7-38ADC84607C4}"/>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E237EFE2-2F83-4A1E-B452-D7DDCBFD6CFA}"/>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418422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FA64C7-1483-497E-9E7B-8EB9615B52D2}"/>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endParaRPr lang="lv-LV"/>
          </a:p>
        </p:txBody>
      </p:sp>
      <p:sp>
        <p:nvSpPr>
          <p:cNvPr id="3" name="Text Placeholder 2">
            <a:extLst>
              <a:ext uri="{FF2B5EF4-FFF2-40B4-BE49-F238E27FC236}">
                <a16:creationId xmlns:a16="http://schemas.microsoft.com/office/drawing/2014/main" id="{5F959B65-528C-408A-B64E-A855460584CB}"/>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C8FB11F-64E6-4A9D-8931-8BD4D5B4E448}"/>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5" name="Text Placeholder 4">
            <a:extLst>
              <a:ext uri="{FF2B5EF4-FFF2-40B4-BE49-F238E27FC236}">
                <a16:creationId xmlns:a16="http://schemas.microsoft.com/office/drawing/2014/main" id="{EDC622A4-1F81-4AA9-B1DE-DE1409B4AB8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7749487-BB10-4D10-B844-464099B4B07E}"/>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7" name="Date Placeholder 6">
            <a:extLst>
              <a:ext uri="{FF2B5EF4-FFF2-40B4-BE49-F238E27FC236}">
                <a16:creationId xmlns:a16="http://schemas.microsoft.com/office/drawing/2014/main" id="{6F986023-33AE-44F9-A932-894F4BEEA80E}"/>
              </a:ext>
            </a:extLst>
          </p:cNvPr>
          <p:cNvSpPr>
            <a:spLocks noGrp="1"/>
          </p:cNvSpPr>
          <p:nvPr>
            <p:ph type="dt" sz="half" idx="10"/>
          </p:nvPr>
        </p:nvSpPr>
        <p:spPr/>
        <p:txBody>
          <a:bodyPr/>
          <a:lstStyle/>
          <a:p>
            <a:endParaRPr lang="lv-LV"/>
          </a:p>
        </p:txBody>
      </p:sp>
      <p:sp>
        <p:nvSpPr>
          <p:cNvPr id="8" name="Footer Placeholder 7">
            <a:extLst>
              <a:ext uri="{FF2B5EF4-FFF2-40B4-BE49-F238E27FC236}">
                <a16:creationId xmlns:a16="http://schemas.microsoft.com/office/drawing/2014/main" id="{1ECB40D9-92C3-40D0-9907-58D43BC6BB42}"/>
              </a:ext>
            </a:extLst>
          </p:cNvPr>
          <p:cNvSpPr>
            <a:spLocks noGrp="1"/>
          </p:cNvSpPr>
          <p:nvPr>
            <p:ph type="ftr" sz="quarter" idx="11"/>
          </p:nvPr>
        </p:nvSpPr>
        <p:spPr/>
        <p:txBody>
          <a:bodyPr/>
          <a:lstStyle/>
          <a:p>
            <a:endParaRPr lang="lv-LV"/>
          </a:p>
        </p:txBody>
      </p:sp>
      <p:sp>
        <p:nvSpPr>
          <p:cNvPr id="9" name="Slide Number Placeholder 8">
            <a:extLst>
              <a:ext uri="{FF2B5EF4-FFF2-40B4-BE49-F238E27FC236}">
                <a16:creationId xmlns:a16="http://schemas.microsoft.com/office/drawing/2014/main" id="{582F623C-6933-4442-BE88-271369D687F6}"/>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11" name="Picture 2" descr="Sākums | Latvijas Zinātnes padome">
            <a:extLst>
              <a:ext uri="{FF2B5EF4-FFF2-40B4-BE49-F238E27FC236}">
                <a16:creationId xmlns:a16="http://schemas.microsoft.com/office/drawing/2014/main" id="{DC7407A9-A2E9-45BF-8A09-B06170D08EAF}"/>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065816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9C4972-890C-459F-B5AB-D02FF343D80F}"/>
              </a:ext>
            </a:extLst>
          </p:cNvPr>
          <p:cNvSpPr>
            <a:spLocks noGrp="1"/>
          </p:cNvSpPr>
          <p:nvPr>
            <p:ph type="title"/>
          </p:nvPr>
        </p:nvSpPr>
        <p:spPr>
          <a:xfrm>
            <a:off x="838200" y="365125"/>
            <a:ext cx="10515600" cy="1325563"/>
          </a:xfrm>
          <a:prstGeom prst="rect">
            <a:avLst/>
          </a:prstGeom>
        </p:spPr>
        <p:txBody>
          <a:bodyPr/>
          <a:lstStyle/>
          <a:p>
            <a:r>
              <a:rPr lang="en-US"/>
              <a:t>Click to edit Master title style</a:t>
            </a:r>
            <a:endParaRPr lang="lv-LV"/>
          </a:p>
        </p:txBody>
      </p:sp>
      <p:sp>
        <p:nvSpPr>
          <p:cNvPr id="3" name="Date Placeholder 2">
            <a:extLst>
              <a:ext uri="{FF2B5EF4-FFF2-40B4-BE49-F238E27FC236}">
                <a16:creationId xmlns:a16="http://schemas.microsoft.com/office/drawing/2014/main" id="{7D68642E-9B47-4B21-B904-4377B5F41822}"/>
              </a:ext>
            </a:extLst>
          </p:cNvPr>
          <p:cNvSpPr>
            <a:spLocks noGrp="1"/>
          </p:cNvSpPr>
          <p:nvPr>
            <p:ph type="dt" sz="half" idx="10"/>
          </p:nvPr>
        </p:nvSpPr>
        <p:spPr/>
        <p:txBody>
          <a:bodyPr/>
          <a:lstStyle/>
          <a:p>
            <a:endParaRPr lang="lv-LV"/>
          </a:p>
        </p:txBody>
      </p:sp>
      <p:sp>
        <p:nvSpPr>
          <p:cNvPr id="4" name="Footer Placeholder 3">
            <a:extLst>
              <a:ext uri="{FF2B5EF4-FFF2-40B4-BE49-F238E27FC236}">
                <a16:creationId xmlns:a16="http://schemas.microsoft.com/office/drawing/2014/main" id="{7F7CE064-8D41-449A-AB06-932036CE3383}"/>
              </a:ext>
            </a:extLst>
          </p:cNvPr>
          <p:cNvSpPr>
            <a:spLocks noGrp="1"/>
          </p:cNvSpPr>
          <p:nvPr>
            <p:ph type="ftr" sz="quarter" idx="11"/>
          </p:nvPr>
        </p:nvSpPr>
        <p:spPr/>
        <p:txBody>
          <a:bodyPr/>
          <a:lstStyle/>
          <a:p>
            <a:endParaRPr lang="lv-LV"/>
          </a:p>
        </p:txBody>
      </p:sp>
      <p:sp>
        <p:nvSpPr>
          <p:cNvPr id="5" name="Slide Number Placeholder 4">
            <a:extLst>
              <a:ext uri="{FF2B5EF4-FFF2-40B4-BE49-F238E27FC236}">
                <a16:creationId xmlns:a16="http://schemas.microsoft.com/office/drawing/2014/main" id="{3024C261-7980-450F-9458-CDA3262EB7BD}"/>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7" name="Picture 2" descr="Sākums | Latvijas Zinātnes padome">
            <a:extLst>
              <a:ext uri="{FF2B5EF4-FFF2-40B4-BE49-F238E27FC236}">
                <a16:creationId xmlns:a16="http://schemas.microsoft.com/office/drawing/2014/main" id="{6C37ED99-99F1-4791-8672-8CFEDA5B92F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25773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B096B71-DA12-4E50-A16F-FE31C71C9D34}"/>
              </a:ext>
            </a:extLst>
          </p:cNvPr>
          <p:cNvSpPr>
            <a:spLocks noGrp="1"/>
          </p:cNvSpPr>
          <p:nvPr>
            <p:ph type="dt" sz="half" idx="10"/>
          </p:nvPr>
        </p:nvSpPr>
        <p:spPr/>
        <p:txBody>
          <a:bodyPr/>
          <a:lstStyle/>
          <a:p>
            <a:endParaRPr lang="lv-LV"/>
          </a:p>
        </p:txBody>
      </p:sp>
      <p:sp>
        <p:nvSpPr>
          <p:cNvPr id="3" name="Footer Placeholder 2">
            <a:extLst>
              <a:ext uri="{FF2B5EF4-FFF2-40B4-BE49-F238E27FC236}">
                <a16:creationId xmlns:a16="http://schemas.microsoft.com/office/drawing/2014/main" id="{8361CB30-DB34-4E9D-9AFF-A3F47C8B661E}"/>
              </a:ext>
            </a:extLst>
          </p:cNvPr>
          <p:cNvSpPr>
            <a:spLocks noGrp="1"/>
          </p:cNvSpPr>
          <p:nvPr>
            <p:ph type="ftr" sz="quarter" idx="11"/>
          </p:nvPr>
        </p:nvSpPr>
        <p:spPr/>
        <p:txBody>
          <a:bodyPr/>
          <a:lstStyle/>
          <a:p>
            <a:endParaRPr lang="lv-LV"/>
          </a:p>
        </p:txBody>
      </p:sp>
      <p:sp>
        <p:nvSpPr>
          <p:cNvPr id="4" name="Slide Number Placeholder 3">
            <a:extLst>
              <a:ext uri="{FF2B5EF4-FFF2-40B4-BE49-F238E27FC236}">
                <a16:creationId xmlns:a16="http://schemas.microsoft.com/office/drawing/2014/main" id="{D5230168-B434-4630-AE1D-775E14AED243}"/>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6" name="Picture 2" descr="Sākums | Latvijas Zinātnes padome">
            <a:extLst>
              <a:ext uri="{FF2B5EF4-FFF2-40B4-BE49-F238E27FC236}">
                <a16:creationId xmlns:a16="http://schemas.microsoft.com/office/drawing/2014/main" id="{BEED6841-362B-4930-BD5B-08F9F1C710B9}"/>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577553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11B920-6A60-4A66-86B9-59EED392BC4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Content Placeholder 2">
            <a:extLst>
              <a:ext uri="{FF2B5EF4-FFF2-40B4-BE49-F238E27FC236}">
                <a16:creationId xmlns:a16="http://schemas.microsoft.com/office/drawing/2014/main" id="{076C772A-3323-4864-9549-73BE3B5D3C8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4" name="Text Placeholder 3">
            <a:extLst>
              <a:ext uri="{FF2B5EF4-FFF2-40B4-BE49-F238E27FC236}">
                <a16:creationId xmlns:a16="http://schemas.microsoft.com/office/drawing/2014/main" id="{A7F233B4-F9C6-40C2-AF4E-D26E35B1255C}"/>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FAA56F5-7924-4937-BC09-1BE429DAF10D}"/>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467CDE28-CFAB-416A-A402-742B742A06E1}"/>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2D8A4236-2891-4A1B-8BA2-98684CB850A0}"/>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39984AC2-91AE-4E5F-A40D-D5062C10641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886426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3008B3-A6E7-464B-9464-E8E4EA7FEBA1}"/>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endParaRPr lang="lv-LV"/>
          </a:p>
        </p:txBody>
      </p:sp>
      <p:sp>
        <p:nvSpPr>
          <p:cNvPr id="3" name="Picture Placeholder 2">
            <a:extLst>
              <a:ext uri="{FF2B5EF4-FFF2-40B4-BE49-F238E27FC236}">
                <a16:creationId xmlns:a16="http://schemas.microsoft.com/office/drawing/2014/main" id="{2F9DA82F-D4B9-435A-963B-36AE5D792FC4}"/>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lv-LV"/>
          </a:p>
        </p:txBody>
      </p:sp>
      <p:sp>
        <p:nvSpPr>
          <p:cNvPr id="4" name="Text Placeholder 3">
            <a:extLst>
              <a:ext uri="{FF2B5EF4-FFF2-40B4-BE49-F238E27FC236}">
                <a16:creationId xmlns:a16="http://schemas.microsoft.com/office/drawing/2014/main" id="{AFF4A43F-3B94-42BA-970B-384F3FACE09D}"/>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F4BE6CB-8680-4C6A-BD53-38D0F61C8881}"/>
              </a:ext>
            </a:extLst>
          </p:cNvPr>
          <p:cNvSpPr>
            <a:spLocks noGrp="1"/>
          </p:cNvSpPr>
          <p:nvPr>
            <p:ph type="dt" sz="half" idx="10"/>
          </p:nvPr>
        </p:nvSpPr>
        <p:spPr/>
        <p:txBody>
          <a:bodyPr/>
          <a:lstStyle/>
          <a:p>
            <a:endParaRPr lang="lv-LV"/>
          </a:p>
        </p:txBody>
      </p:sp>
      <p:sp>
        <p:nvSpPr>
          <p:cNvPr id="6" name="Footer Placeholder 5">
            <a:extLst>
              <a:ext uri="{FF2B5EF4-FFF2-40B4-BE49-F238E27FC236}">
                <a16:creationId xmlns:a16="http://schemas.microsoft.com/office/drawing/2014/main" id="{B022AD7D-F564-4491-A512-38CCBAD2E12E}"/>
              </a:ext>
            </a:extLst>
          </p:cNvPr>
          <p:cNvSpPr>
            <a:spLocks noGrp="1"/>
          </p:cNvSpPr>
          <p:nvPr>
            <p:ph type="ftr" sz="quarter" idx="11"/>
          </p:nvPr>
        </p:nvSpPr>
        <p:spPr/>
        <p:txBody>
          <a:bodyPr/>
          <a:lstStyle/>
          <a:p>
            <a:endParaRPr lang="lv-LV"/>
          </a:p>
        </p:txBody>
      </p:sp>
      <p:sp>
        <p:nvSpPr>
          <p:cNvPr id="7" name="Slide Number Placeholder 6">
            <a:extLst>
              <a:ext uri="{FF2B5EF4-FFF2-40B4-BE49-F238E27FC236}">
                <a16:creationId xmlns:a16="http://schemas.microsoft.com/office/drawing/2014/main" id="{13B60BF6-6731-42A4-8477-66B85EBE0CC8}"/>
              </a:ext>
            </a:extLst>
          </p:cNvPr>
          <p:cNvSpPr>
            <a:spLocks noGrp="1"/>
          </p:cNvSpPr>
          <p:nvPr>
            <p:ph type="sldNum" sz="quarter" idx="12"/>
          </p:nvPr>
        </p:nvSpPr>
        <p:spPr/>
        <p:txBody>
          <a:bodyPr/>
          <a:lstStyle/>
          <a:p>
            <a:fld id="{660F3F40-12FA-4968-8235-5F18DAFE2DEF}" type="slidenum">
              <a:rPr lang="lv-LV" smtClean="0"/>
              <a:t>‹#›</a:t>
            </a:fld>
            <a:endParaRPr lang="lv-LV"/>
          </a:p>
        </p:txBody>
      </p:sp>
      <p:pic>
        <p:nvPicPr>
          <p:cNvPr id="9" name="Picture 2" descr="Sākums | Latvijas Zinātnes padome">
            <a:extLst>
              <a:ext uri="{FF2B5EF4-FFF2-40B4-BE49-F238E27FC236}">
                <a16:creationId xmlns:a16="http://schemas.microsoft.com/office/drawing/2014/main" id="{F1CDEEE0-A0CF-4402-93B7-86C9F3EC2C4D}"/>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42101" y="0"/>
            <a:ext cx="1428750" cy="14287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81026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69B381-183E-4E86-854B-62D2A313BFD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lv-LV"/>
          </a:p>
        </p:txBody>
      </p:sp>
      <p:sp>
        <p:nvSpPr>
          <p:cNvPr id="3" name="Text Placeholder 2">
            <a:extLst>
              <a:ext uri="{FF2B5EF4-FFF2-40B4-BE49-F238E27FC236}">
                <a16:creationId xmlns:a16="http://schemas.microsoft.com/office/drawing/2014/main" id="{CFDCC780-5310-4662-80FF-B4F9049649C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lv-LV" dirty="0"/>
          </a:p>
        </p:txBody>
      </p:sp>
      <p:sp>
        <p:nvSpPr>
          <p:cNvPr id="4" name="Date Placeholder 3">
            <a:extLst>
              <a:ext uri="{FF2B5EF4-FFF2-40B4-BE49-F238E27FC236}">
                <a16:creationId xmlns:a16="http://schemas.microsoft.com/office/drawing/2014/main" id="{D74B30EC-2F49-4D47-9128-397AA63F173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lv-LV"/>
          </a:p>
        </p:txBody>
      </p:sp>
      <p:sp>
        <p:nvSpPr>
          <p:cNvPr id="5" name="Footer Placeholder 4">
            <a:extLst>
              <a:ext uri="{FF2B5EF4-FFF2-40B4-BE49-F238E27FC236}">
                <a16:creationId xmlns:a16="http://schemas.microsoft.com/office/drawing/2014/main" id="{8F920956-802A-482C-8DE8-51D6E8B77A9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lv-LV"/>
          </a:p>
        </p:txBody>
      </p:sp>
      <p:sp>
        <p:nvSpPr>
          <p:cNvPr id="6" name="Slide Number Placeholder 5">
            <a:extLst>
              <a:ext uri="{FF2B5EF4-FFF2-40B4-BE49-F238E27FC236}">
                <a16:creationId xmlns:a16="http://schemas.microsoft.com/office/drawing/2014/main" id="{F2636FC4-E873-4133-AB09-B4DE5478067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0F3F40-12FA-4968-8235-5F18DAFE2DEF}" type="slidenum">
              <a:rPr lang="lv-LV" smtClean="0"/>
              <a:t>‹#›</a:t>
            </a:fld>
            <a:endParaRPr lang="lv-LV"/>
          </a:p>
        </p:txBody>
      </p:sp>
      <p:pic>
        <p:nvPicPr>
          <p:cNvPr id="14" name="Picture 7">
            <a:extLst>
              <a:ext uri="{FF2B5EF4-FFF2-40B4-BE49-F238E27FC236}">
                <a16:creationId xmlns:a16="http://schemas.microsoft.com/office/drawing/2014/main" id="{C36F20F8-7D3E-4312-A23B-2756A7D1E323}"/>
              </a:ext>
            </a:extLst>
          </p:cNvPr>
          <p:cNvPicPr>
            <a:picLocks noChangeAspect="1"/>
          </p:cNvPicPr>
          <p:nvPr userDrawn="1"/>
        </p:nvPicPr>
        <p:blipFill>
          <a:blip r:embed="rId15" cstate="print"/>
          <a:srcRect/>
          <a:stretch>
            <a:fillRect/>
          </a:stretch>
        </p:blipFill>
        <p:spPr bwMode="auto">
          <a:xfrm>
            <a:off x="0" y="6611938"/>
            <a:ext cx="12192000" cy="246062"/>
          </a:xfrm>
          <a:prstGeom prst="rect">
            <a:avLst/>
          </a:prstGeom>
          <a:noFill/>
          <a:ln w="9525">
            <a:noFill/>
            <a:miter lim="800000"/>
            <a:headEnd/>
            <a:tailEnd/>
          </a:ln>
        </p:spPr>
      </p:pic>
    </p:spTree>
    <p:extLst>
      <p:ext uri="{BB962C8B-B14F-4D97-AF65-F5344CB8AC3E}">
        <p14:creationId xmlns:p14="http://schemas.microsoft.com/office/powerpoint/2010/main" val="34193843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lv-LV"/>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hyperlink" Target="https://europamediatrainings.com/blog/post/406/5-ways-to-find-your-next-partner" TargetMode="External"/><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hyperlink" Target="https://ec.europa.eu/info/funding-tenders/opportunities/portal/screen/support/manuals" TargetMode="External"/><Relationship Id="rId3" Type="http://schemas.openxmlformats.org/officeDocument/2006/relationships/hyperlink" Target="https://ec.europa.eu/info/funding-tenders/opportunities/docs/2021-2027/horizon/wp-call/2023-2024/wp-8-climate-energy-and-mobility_horizon-2023-2024_en.pdf" TargetMode="External"/><Relationship Id="rId7" Type="http://schemas.openxmlformats.org/officeDocument/2006/relationships/hyperlink" Target="https://cordis.europa.eu/" TargetMode="External"/><Relationship Id="rId2" Type="http://schemas.openxmlformats.org/officeDocument/2006/relationships/notesSlide" Target="../notesSlides/notesSlide10.xml"/><Relationship Id="rId1" Type="http://schemas.openxmlformats.org/officeDocument/2006/relationships/slideLayout" Target="../slideLayouts/slideLayout8.xml"/><Relationship Id="rId6" Type="http://schemas.openxmlformats.org/officeDocument/2006/relationships/hyperlink" Target="https://rea.ec.europa.eu/horizon-europe-who-should-apply_en#how-to-find-project-partners" TargetMode="External"/><Relationship Id="rId11" Type="http://schemas.openxmlformats.org/officeDocument/2006/relationships/image" Target="../media/image5.png"/><Relationship Id="rId5" Type="http://schemas.openxmlformats.org/officeDocument/2006/relationships/hyperlink" Target="https://european-union.europa.eu/priorities-and-actions/eu-priorities_en" TargetMode="External"/><Relationship Id="rId10" Type="http://schemas.openxmlformats.org/officeDocument/2006/relationships/image" Target="../media/image4.png"/><Relationship Id="rId4" Type="http://schemas.openxmlformats.org/officeDocument/2006/relationships/hyperlink" Target="https://ec.europa.eu/info/funding-tenders/opportunities/docs/2021-2027/experts/standard-briefing-slides-for-experts_he_en.pdf" TargetMode="External"/><Relationship Id="rId9" Type="http://schemas.openxmlformats.org/officeDocument/2006/relationships/hyperlink" Target="https://ec.europa.eu/info/funding-tenders/opportunities/portal/screen/how-to-participate/reference-documents;programCode=HORIZON"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rea.ec.europa.eu/news/tackling-gender-equality-research-and-innovation-2022-03-07_en" TargetMode="External"/><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5.png"/><Relationship Id="rId5" Type="http://schemas.openxmlformats.org/officeDocument/2006/relationships/image" Target="../media/image13.png"/><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4.png"/><Relationship Id="rId1" Type="http://schemas.openxmlformats.org/officeDocument/2006/relationships/slideLayout" Target="../slideLayouts/slideLayout13.xml"/><Relationship Id="rId6" Type="http://schemas.openxmlformats.org/officeDocument/2006/relationships/hyperlink" Target="https://lzp.gov.lv/starptautiskas-sadarbibas-programmas/apvarsnis-eiropa/" TargetMode="External"/><Relationship Id="rId5" Type="http://schemas.openxmlformats.org/officeDocument/2006/relationships/image" Target="../media/image16.png"/><Relationship Id="rId4" Type="http://schemas.openxmlformats.org/officeDocument/2006/relationships/image" Target="../media/image15.png"/></Relationships>
</file>

<file path=ppt/slides/_rels/slide2.xml.rels><?xml version="1.0" encoding="UTF-8" standalone="yes"?>
<Relationships xmlns="http://schemas.openxmlformats.org/package/2006/relationships"><Relationship Id="rId8" Type="http://schemas.openxmlformats.org/officeDocument/2006/relationships/hyperlink" Target="https://lzp.gov.lv/starptautiskas-sadarbibas-programmas/apvarsnis-eiropa/nacionalais-kontaktpunkts/" TargetMode="External"/><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7.png"/><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image" Target="../media/image5.png"/></Relationships>
</file>

<file path=ppt/slides/_rels/slide3.xml.rels><?xml version="1.0" encoding="UTF-8" standalone="yes"?>
<Relationships xmlns="http://schemas.openxmlformats.org/package/2006/relationships"><Relationship Id="rId8" Type="http://schemas.openxmlformats.org/officeDocument/2006/relationships/hyperlink" Target="https://ec.europa.eu/info/funding-tenders/opportunities/portal/screen/opportunities/topic-search;callCode=null;freeTextSearchKeyword=;matchWholeText=true;typeCodes=0,1,2,8;statusCodes=31094501,31094502;programmePeriod=null;programCcm2Id=43108390;programDivisionCode=43121563;focusAreaCode=null;destinationGroup=null;missionGroup=null;geographicalZonesCode=null;programmeDivisionProspect=null;startDateLte=null;startDateGte=null;crossCuttingPriorityCode=null;cpvCode=null;performanceOfDelivery=null;sortQuery=sortStatus;orderBy=asc;onlyTenders=false;topicListKey=topicSearchTablePageState" TargetMode="External"/><Relationship Id="rId3" Type="http://schemas.openxmlformats.org/officeDocument/2006/relationships/image" Target="../media/image4.png"/><Relationship Id="rId7" Type="http://schemas.openxmlformats.org/officeDocument/2006/relationships/hyperlink" Target="https://ec.europa.eu/info/funding-tenders/opportunities/docs/2021-2027/horizon/wp-call/2023-2024/wp-5-culture-creativity-and-inclusive-society_horizon-2023-2024_en.pdf" TargetMode="External"/><Relationship Id="rId2" Type="http://schemas.openxmlformats.org/officeDocument/2006/relationships/notesSlide" Target="../notesSlides/notesSlide2.xml"/><Relationship Id="rId1" Type="http://schemas.openxmlformats.org/officeDocument/2006/relationships/slideLayout" Target="../slideLayouts/slideLayout8.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5.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5.png"/><Relationship Id="rId4" Type="http://schemas.openxmlformats.org/officeDocument/2006/relationships/diagramLayout" Target="../diagrams/layout2.xml"/><Relationship Id="rId9"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ec.europa.eu/eurostat/web/nuts/background" TargetMode="Externa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5.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a:t>
            </a:fld>
            <a:endParaRPr lang="en-US" altLang="lv-LV"/>
          </a:p>
        </p:txBody>
      </p:sp>
      <p:sp>
        <p:nvSpPr>
          <p:cNvPr id="2" name="Title 1">
            <a:extLst>
              <a:ext uri="{FF2B5EF4-FFF2-40B4-BE49-F238E27FC236}">
                <a16:creationId xmlns:a16="http://schemas.microsoft.com/office/drawing/2014/main" id="{6ED6FEE9-7910-0992-80A4-1955882919D7}"/>
              </a:ext>
            </a:extLst>
          </p:cNvPr>
          <p:cNvSpPr txBox="1">
            <a:spLocks/>
          </p:cNvSpPr>
          <p:nvPr/>
        </p:nvSpPr>
        <p:spPr>
          <a:xfrm>
            <a:off x="243824" y="2609155"/>
            <a:ext cx="5090827" cy="91440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defRPr/>
            </a:pPr>
            <a:r>
              <a:rPr lang="lv-LV" altLang="en-US" sz="2600" dirty="0">
                <a:latin typeface="+mn-lt"/>
              </a:rPr>
              <a:t>Apvārsnis Eiropa</a:t>
            </a:r>
            <a:r>
              <a:rPr lang="en-US" altLang="en-US" sz="2600" dirty="0">
                <a:latin typeface="+mn-lt"/>
              </a:rPr>
              <a:t> </a:t>
            </a:r>
            <a:r>
              <a:rPr lang="lv-LV" altLang="en-US" sz="2600" dirty="0">
                <a:latin typeface="+mn-lt"/>
              </a:rPr>
              <a:t>2</a:t>
            </a:r>
            <a:r>
              <a:rPr lang="en-US" altLang="en-US" sz="2600" dirty="0">
                <a:latin typeface="+mn-lt"/>
              </a:rPr>
              <a:t>.</a:t>
            </a:r>
            <a:r>
              <a:rPr lang="lv-LV" altLang="en-US" sz="2600" dirty="0">
                <a:latin typeface="+mn-lt"/>
              </a:rPr>
              <a:t> </a:t>
            </a:r>
            <a:r>
              <a:rPr lang="lv-LV" altLang="en-US" sz="2600" dirty="0" err="1">
                <a:latin typeface="+mn-lt"/>
              </a:rPr>
              <a:t>klāstera</a:t>
            </a:r>
            <a:br>
              <a:rPr lang="lv-LV" sz="3200" dirty="0">
                <a:latin typeface="+mn-lt"/>
              </a:rPr>
            </a:br>
            <a:r>
              <a:rPr lang="lv-LV" sz="3200" b="1" dirty="0">
                <a:solidFill>
                  <a:schemeClr val="accent6">
                    <a:lumMod val="75000"/>
                  </a:schemeClr>
                </a:solidFill>
                <a:latin typeface="+mn-lt"/>
              </a:rPr>
              <a:t>«Kultūra, jaunrade un iekļaujoša sabiedrība» </a:t>
            </a:r>
            <a:r>
              <a:rPr lang="en-US" sz="2600" dirty="0">
                <a:latin typeface="+mn-lt"/>
              </a:rPr>
              <a:t>New European </a:t>
            </a:r>
            <a:r>
              <a:rPr lang="en-US" sz="2600" dirty="0" err="1">
                <a:latin typeface="+mn-lt"/>
              </a:rPr>
              <a:t>Bauhau</a:t>
            </a:r>
            <a:r>
              <a:rPr lang="en-US" sz="2600" dirty="0">
                <a:latin typeface="+mn-lt"/>
              </a:rPr>
              <a:t> </a:t>
            </a:r>
            <a:r>
              <a:rPr lang="en-US" sz="2600" dirty="0" err="1">
                <a:latin typeface="+mn-lt"/>
              </a:rPr>
              <a:t>tematisk</a:t>
            </a:r>
            <a:r>
              <a:rPr lang="lv-LV" sz="2600" dirty="0" err="1">
                <a:latin typeface="+mn-lt"/>
              </a:rPr>
              <a:t>ais</a:t>
            </a:r>
            <a:r>
              <a:rPr lang="en-US" sz="2600" dirty="0">
                <a:latin typeface="+mn-lt"/>
              </a:rPr>
              <a:t> </a:t>
            </a:r>
            <a:r>
              <a:rPr lang="lv-LV" sz="2600" dirty="0">
                <a:latin typeface="+mn-lt"/>
              </a:rPr>
              <a:t>konkurss </a:t>
            </a:r>
            <a:br>
              <a:rPr lang="lv-LV" sz="3200" dirty="0">
                <a:solidFill>
                  <a:schemeClr val="bg2">
                    <a:lumMod val="50000"/>
                  </a:schemeClr>
                </a:solidFill>
              </a:rPr>
            </a:br>
            <a:r>
              <a:rPr lang="lv-LV" altLang="en-US" sz="3200" dirty="0">
                <a:ea typeface="Times New Roman" panose="02020603050405020304" pitchFamily="18" charset="0"/>
                <a:cs typeface="Times New Roman" panose="02020603050405020304" pitchFamily="18" charset="0"/>
              </a:rPr>
              <a:t> </a:t>
            </a:r>
            <a:endParaRPr lang="en-US" altLang="en-US" sz="3200" dirty="0">
              <a:ea typeface="Times New Roman" panose="02020603050405020304" pitchFamily="18" charset="0"/>
              <a:cs typeface="Times New Roman" panose="02020603050405020304" pitchFamily="18" charset="0"/>
            </a:endParaRPr>
          </a:p>
        </p:txBody>
      </p:sp>
      <p:pic>
        <p:nvPicPr>
          <p:cNvPr id="3" name="Attēls 2">
            <a:extLst>
              <a:ext uri="{FF2B5EF4-FFF2-40B4-BE49-F238E27FC236}">
                <a16:creationId xmlns:a16="http://schemas.microsoft.com/office/drawing/2014/main" id="{22B25149-A439-F55C-9E77-5811B28237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89238" y="4970159"/>
            <a:ext cx="4846002" cy="1090416"/>
          </a:xfrm>
          <a:prstGeom prst="rect">
            <a:avLst/>
          </a:prstGeom>
        </p:spPr>
      </p:pic>
      <p:sp>
        <p:nvSpPr>
          <p:cNvPr id="4" name="Text Placeholder 3">
            <a:extLst>
              <a:ext uri="{FF2B5EF4-FFF2-40B4-BE49-F238E27FC236}">
                <a16:creationId xmlns:a16="http://schemas.microsoft.com/office/drawing/2014/main" id="{6D2E2D08-DA4F-54E7-C798-33517445A0BE}"/>
              </a:ext>
            </a:extLst>
          </p:cNvPr>
          <p:cNvSpPr txBox="1">
            <a:spLocks/>
          </p:cNvSpPr>
          <p:nvPr/>
        </p:nvSpPr>
        <p:spPr bwMode="auto">
          <a:xfrm rot="10800000" flipV="1">
            <a:off x="1604708" y="5865173"/>
            <a:ext cx="7729293" cy="540292"/>
          </a:xfrm>
          <a:prstGeom prst="rect">
            <a:avLst/>
          </a:prstGeom>
          <a:noFill/>
          <a:ln w="9525">
            <a:noFill/>
            <a:miter lim="800000"/>
            <a:headEnd/>
            <a:tailEnd/>
          </a:ln>
        </p:spPr>
        <p:txBody>
          <a:bodyPr vert="horz" wrap="square" lIns="93957" tIns="46979" rIns="93957" bIns="46979" numCol="1" anchor="t" anchorCtr="0" compatLnSpc="1">
            <a:prstTxWarp prst="textNoShape">
              <a:avLst/>
            </a:prstTxWarp>
            <a:normAutofit lnSpcReduction="10000"/>
          </a:bodyPr>
          <a:lstStyle>
            <a:lvl1pPr marL="0" indent="0" algn="ctr" defTabSz="938213" rtl="0" eaLnBrk="0" fontAlgn="base" hangingPunct="0">
              <a:spcBef>
                <a:spcPct val="20000"/>
              </a:spcBef>
              <a:spcAft>
                <a:spcPct val="0"/>
              </a:spcAft>
              <a:buFont typeface="Arial" charset="0"/>
              <a:buNone/>
              <a:defRPr sz="14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762000" indent="-292100" algn="l" defTabSz="938213" rtl="0" eaLnBrk="0" fontAlgn="base" hangingPunct="0">
              <a:spcBef>
                <a:spcPct val="20000"/>
              </a:spcBef>
              <a:spcAft>
                <a:spcPct val="0"/>
              </a:spcAft>
              <a:buFont typeface="Arial"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a:lstStyle>
          <a:p>
            <a:r>
              <a:rPr lang="lv-LV" sz="1050" dirty="0">
                <a:latin typeface="Times New Roman" panose="02020603050405020304" pitchFamily="18" charset="0"/>
                <a:cs typeface="Times New Roman" panose="02020603050405020304" pitchFamily="18" charset="0"/>
              </a:rPr>
              <a:t>1.1.1. specifiskā atbalsta mērķa "Palielināt Latvijas zinātnisko institūciju pētniecisko un inovatīvo kapacitāti un spēju piesaistīt ārējo finansējumu, ieguldot cilvēkresursos un infrastruktūrā" 1.1.1.5. pasākuma "Atbalsts starptautiskās sadarbības projektiem pētniecībā un inovācijās" 1.kārtas, projekta Nr.1.1.1.5/17/I/001 “Atbalsts starptautiskās sadarbības projektu izstrādei un īstenošanai” ietvaros</a:t>
            </a:r>
          </a:p>
        </p:txBody>
      </p:sp>
      <p:pic>
        <p:nvPicPr>
          <p:cNvPr id="10" name="Attēls 9">
            <a:extLst>
              <a:ext uri="{FF2B5EF4-FFF2-40B4-BE49-F238E27FC236}">
                <a16:creationId xmlns:a16="http://schemas.microsoft.com/office/drawing/2014/main" id="{33515A51-4F1A-4C96-0536-0803A8AD3AC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055146" y="224253"/>
            <a:ext cx="759575" cy="439617"/>
          </a:xfrm>
          <a:prstGeom prst="rect">
            <a:avLst/>
          </a:prstGeom>
        </p:spPr>
      </p:pic>
      <p:pic>
        <p:nvPicPr>
          <p:cNvPr id="1026" name="Picture 2" descr="New European Bauhaus – BEDA">
            <a:extLst>
              <a:ext uri="{FF2B5EF4-FFF2-40B4-BE49-F238E27FC236}">
                <a16:creationId xmlns:a16="http://schemas.microsoft.com/office/drawing/2014/main" id="{890FD8E0-76F0-957B-DA8C-6C8F8BFDBD3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823488" y="0"/>
            <a:ext cx="1759081" cy="693394"/>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Hero Image">
            <a:extLst>
              <a:ext uri="{FF2B5EF4-FFF2-40B4-BE49-F238E27FC236}">
                <a16:creationId xmlns:a16="http://schemas.microsoft.com/office/drawing/2014/main" id="{F5EE41FE-B8BC-5D03-C3A3-279DF8B4A39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69353" y="1032660"/>
            <a:ext cx="6076387" cy="39374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498753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10</a:t>
            </a:fld>
            <a:endParaRPr lang="en-US" altLang="lv-LV"/>
          </a:p>
        </p:txBody>
      </p:sp>
      <p:pic>
        <p:nvPicPr>
          <p:cNvPr id="5" name="Attēls 4">
            <a:extLst>
              <a:ext uri="{FF2B5EF4-FFF2-40B4-BE49-F238E27FC236}">
                <a16:creationId xmlns:a16="http://schemas.microsoft.com/office/drawing/2014/main" id="{0A42BEBA-A733-0600-0F45-18F5F04E8A72}"/>
              </a:ext>
            </a:extLst>
          </p:cNvPr>
          <p:cNvPicPr>
            <a:picLocks noChangeAspect="1"/>
          </p:cNvPicPr>
          <p:nvPr/>
        </p:nvPicPr>
        <p:blipFill>
          <a:blip r:embed="rId3"/>
          <a:stretch>
            <a:fillRect/>
          </a:stretch>
        </p:blipFill>
        <p:spPr>
          <a:xfrm>
            <a:off x="461756" y="1365181"/>
            <a:ext cx="11029950" cy="4505325"/>
          </a:xfrm>
          <a:prstGeom prst="rect">
            <a:avLst/>
          </a:prstGeom>
        </p:spPr>
      </p:pic>
      <p:pic>
        <p:nvPicPr>
          <p:cNvPr id="8" name="Attēls 7">
            <a:extLst>
              <a:ext uri="{FF2B5EF4-FFF2-40B4-BE49-F238E27FC236}">
                <a16:creationId xmlns:a16="http://schemas.microsoft.com/office/drawing/2014/main" id="{25DA89F2-A151-9A60-C6AC-BA465B41224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683373" y="291987"/>
            <a:ext cx="1201705" cy="695507"/>
          </a:xfrm>
          <a:prstGeom prst="rect">
            <a:avLst/>
          </a:prstGeom>
        </p:spPr>
      </p:pic>
      <p:sp>
        <p:nvSpPr>
          <p:cNvPr id="9" name="TextBox 8">
            <a:extLst>
              <a:ext uri="{FF2B5EF4-FFF2-40B4-BE49-F238E27FC236}">
                <a16:creationId xmlns:a16="http://schemas.microsoft.com/office/drawing/2014/main" id="{B80F373C-1726-D892-0279-609D12C32CDA}"/>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a:t>
            </a:r>
            <a:r>
              <a:rPr lang="lv-LV" sz="1500" b="1" dirty="0">
                <a:latin typeface="+mj-lt"/>
              </a:rPr>
              <a:t>Vairāk informācija apskatāma </a:t>
            </a:r>
            <a:r>
              <a:rPr lang="lv-LV" sz="1500" b="1" dirty="0">
                <a:latin typeface="+mj-lt"/>
                <a:hlinkClick r:id="rId5"/>
              </a:rPr>
              <a:t>šeit</a:t>
            </a:r>
            <a:r>
              <a:rPr lang="lv-LV" sz="1500" b="1" dirty="0">
                <a:latin typeface="+mj-lt"/>
              </a:rPr>
              <a:t> </a:t>
            </a:r>
            <a:endParaRPr lang="en-US" sz="1500" b="1" dirty="0">
              <a:latin typeface="+mj-lt"/>
            </a:endParaRPr>
          </a:p>
        </p:txBody>
      </p:sp>
      <p:pic>
        <p:nvPicPr>
          <p:cNvPr id="4098" name="Picture 2" descr="New European Bauhaus – BEDA">
            <a:extLst>
              <a:ext uri="{FF2B5EF4-FFF2-40B4-BE49-F238E27FC236}">
                <a16:creationId xmlns:a16="http://schemas.microsoft.com/office/drawing/2014/main" id="{1170ABE2-0F7A-EB02-CDFF-49D961AF830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37245" y="183830"/>
            <a:ext cx="1764440" cy="6955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4740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11</a:t>
            </a:fld>
            <a:endParaRPr lang="en-US" altLang="lv-LV"/>
          </a:p>
        </p:txBody>
      </p:sp>
      <p:sp>
        <p:nvSpPr>
          <p:cNvPr id="7" name="Virsraksts 1">
            <a:extLst>
              <a:ext uri="{FF2B5EF4-FFF2-40B4-BE49-F238E27FC236}">
                <a16:creationId xmlns:a16="http://schemas.microsoft.com/office/drawing/2014/main" id="{D689333F-FCD5-F1BA-FB93-BC527C46D36A}"/>
              </a:ext>
            </a:extLst>
          </p:cNvPr>
          <p:cNvSpPr>
            <a:spLocks noGrp="1"/>
          </p:cNvSpPr>
          <p:nvPr>
            <p:ph type="title"/>
          </p:nvPr>
        </p:nvSpPr>
        <p:spPr>
          <a:xfrm>
            <a:off x="1265913" y="-184860"/>
            <a:ext cx="10515600" cy="1325563"/>
          </a:xfrm>
        </p:spPr>
        <p:txBody>
          <a:bodyPr/>
          <a:lstStyle/>
          <a:p>
            <a:r>
              <a:rPr lang="lv-LV" sz="3200" b="1" dirty="0">
                <a:latin typeface="+mn-lt"/>
              </a:rPr>
              <a:t>Līdzfinansējuma iespējas</a:t>
            </a:r>
            <a:endParaRPr lang="lv-LV" dirty="0"/>
          </a:p>
        </p:txBody>
      </p:sp>
      <p:sp>
        <p:nvSpPr>
          <p:cNvPr id="3" name="TextBox 2">
            <a:extLst>
              <a:ext uri="{FF2B5EF4-FFF2-40B4-BE49-F238E27FC236}">
                <a16:creationId xmlns:a16="http://schemas.microsoft.com/office/drawing/2014/main" id="{8FD37127-F911-CEF8-1BFF-50B65E96B586}"/>
              </a:ext>
            </a:extLst>
          </p:cNvPr>
          <p:cNvSpPr txBox="1"/>
          <p:nvPr/>
        </p:nvSpPr>
        <p:spPr>
          <a:xfrm>
            <a:off x="1267523" y="749017"/>
            <a:ext cx="9656955" cy="561692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a:p>
            <a:r>
              <a:rPr lang="en-US" sz="1700" dirty="0">
                <a:cs typeface="Calibri"/>
              </a:rPr>
              <a:t>2015. Gada 26.maija </a:t>
            </a:r>
            <a:r>
              <a:rPr lang="en-US" sz="1700" dirty="0" err="1">
                <a:cs typeface="Calibri"/>
              </a:rPr>
              <a:t>Ministra</a:t>
            </a:r>
            <a:r>
              <a:rPr lang="en-US" sz="1700" dirty="0">
                <a:cs typeface="Calibri"/>
              </a:rPr>
              <a:t> </a:t>
            </a:r>
            <a:r>
              <a:rPr lang="en-US" sz="1700" dirty="0" err="1">
                <a:cs typeface="Calibri"/>
              </a:rPr>
              <a:t>kabineta</a:t>
            </a:r>
            <a:r>
              <a:rPr lang="en-US" sz="1700" dirty="0">
                <a:cs typeface="Calibri"/>
              </a:rPr>
              <a:t> </a:t>
            </a:r>
            <a:r>
              <a:rPr lang="en-US" sz="1700" dirty="0" err="1">
                <a:cs typeface="Calibri"/>
              </a:rPr>
              <a:t>noteikumi</a:t>
            </a:r>
            <a:r>
              <a:rPr lang="en-US" sz="1700" dirty="0">
                <a:cs typeface="Calibri"/>
              </a:rPr>
              <a:t> Nr. 259 "</a:t>
            </a:r>
            <a:r>
              <a:rPr lang="en-US" sz="1700" b="1" dirty="0" err="1">
                <a:cs typeface="Calibri"/>
              </a:rPr>
              <a:t>Atbalsta</a:t>
            </a:r>
            <a:r>
              <a:rPr lang="en-US" sz="1700" b="1" dirty="0">
                <a:cs typeface="Calibri"/>
              </a:rPr>
              <a:t> </a:t>
            </a:r>
            <a:r>
              <a:rPr lang="en-US" sz="1700" b="1" dirty="0" err="1">
                <a:cs typeface="Calibri"/>
              </a:rPr>
              <a:t>piešķiršanas</a:t>
            </a:r>
            <a:r>
              <a:rPr lang="en-US" sz="1700" b="1" dirty="0">
                <a:cs typeface="Calibri"/>
              </a:rPr>
              <a:t> </a:t>
            </a:r>
            <a:r>
              <a:rPr lang="en-US" sz="1700" b="1" dirty="0" err="1">
                <a:cs typeface="Calibri"/>
              </a:rPr>
              <a:t>kārtība</a:t>
            </a:r>
            <a:r>
              <a:rPr lang="en-US" sz="1700" b="1" dirty="0">
                <a:cs typeface="Calibri"/>
              </a:rPr>
              <a:t> </a:t>
            </a:r>
            <a:r>
              <a:rPr lang="en-US" sz="1700" b="1" dirty="0" err="1">
                <a:cs typeface="Calibri"/>
              </a:rPr>
              <a:t>dalībai</a:t>
            </a:r>
            <a:r>
              <a:rPr lang="en-US" sz="1700" b="1" dirty="0">
                <a:cs typeface="Calibri"/>
              </a:rPr>
              <a:t> </a:t>
            </a:r>
            <a:r>
              <a:rPr lang="en-US" sz="1700" b="1" dirty="0" err="1">
                <a:cs typeface="Calibri"/>
              </a:rPr>
              <a:t>starptautsikās</a:t>
            </a:r>
            <a:r>
              <a:rPr lang="en-US" sz="1700" b="1" dirty="0">
                <a:cs typeface="Calibri"/>
              </a:rPr>
              <a:t> </a:t>
            </a:r>
            <a:r>
              <a:rPr lang="en-US" sz="1700" b="1" dirty="0" err="1">
                <a:cs typeface="Calibri"/>
              </a:rPr>
              <a:t>sadarbības</a:t>
            </a:r>
            <a:r>
              <a:rPr lang="en-US" sz="1700" b="1" dirty="0">
                <a:cs typeface="Calibri"/>
              </a:rPr>
              <a:t> </a:t>
            </a:r>
            <a:r>
              <a:rPr lang="en-US" sz="1700" b="1" dirty="0" err="1">
                <a:cs typeface="Calibri"/>
              </a:rPr>
              <a:t>programmās</a:t>
            </a:r>
            <a:r>
              <a:rPr lang="en-US" sz="1700" b="1" dirty="0">
                <a:cs typeface="Calibri"/>
              </a:rPr>
              <a:t> </a:t>
            </a:r>
            <a:r>
              <a:rPr lang="en-US" sz="1700" b="1" dirty="0" err="1">
                <a:cs typeface="Calibri"/>
              </a:rPr>
              <a:t>pētniecības</a:t>
            </a:r>
            <a:r>
              <a:rPr lang="en-US" sz="1700" b="1" dirty="0">
                <a:cs typeface="Calibri"/>
              </a:rPr>
              <a:t> un </a:t>
            </a:r>
            <a:r>
              <a:rPr lang="en-US" sz="1700" b="1" dirty="0" err="1">
                <a:cs typeface="Calibri"/>
              </a:rPr>
              <a:t>tehnoloģiju</a:t>
            </a:r>
            <a:r>
              <a:rPr lang="en-US" sz="1700" b="1" dirty="0">
                <a:cs typeface="Calibri"/>
              </a:rPr>
              <a:t> </a:t>
            </a:r>
            <a:r>
              <a:rPr lang="en-US" sz="1700" b="1" dirty="0" err="1">
                <a:cs typeface="Calibri"/>
              </a:rPr>
              <a:t>jomā</a:t>
            </a:r>
            <a:r>
              <a:rPr lang="en-US" sz="1700" dirty="0">
                <a:cs typeface="Calibri"/>
              </a:rPr>
              <a:t>"</a:t>
            </a:r>
          </a:p>
          <a:p>
            <a:endParaRPr lang="en-US" sz="1700" dirty="0">
              <a:cs typeface="Calibri"/>
            </a:endParaRPr>
          </a:p>
          <a:p>
            <a:r>
              <a:rPr lang="en-US" sz="1700" b="1" dirty="0">
                <a:cs typeface="Calibri"/>
              </a:rPr>
              <a:t>3.11 </a:t>
            </a:r>
            <a:r>
              <a:rPr lang="en-US" sz="1700" b="1" dirty="0" err="1">
                <a:cs typeface="Calibri"/>
              </a:rPr>
              <a:t>valsts</a:t>
            </a:r>
            <a:r>
              <a:rPr lang="en-US" sz="1700" b="1" dirty="0">
                <a:cs typeface="Calibri"/>
              </a:rPr>
              <a:t> </a:t>
            </a:r>
            <a:r>
              <a:rPr lang="en-US" sz="1700" b="1" dirty="0" err="1">
                <a:cs typeface="Calibri"/>
              </a:rPr>
              <a:t>atbalsts</a:t>
            </a:r>
            <a:r>
              <a:rPr lang="en-US" sz="1700" b="1" dirty="0">
                <a:cs typeface="Calibri"/>
              </a:rPr>
              <a:t>- </a:t>
            </a:r>
            <a:r>
              <a:rPr lang="en-US" sz="1700" dirty="0" err="1">
                <a:cs typeface="Calibri"/>
              </a:rPr>
              <a:t>atbalsts</a:t>
            </a:r>
            <a:r>
              <a:rPr lang="en-US" sz="1700" dirty="0">
                <a:cs typeface="Calibri"/>
              </a:rPr>
              <a:t> </a:t>
            </a:r>
            <a:r>
              <a:rPr lang="en-US" sz="1700" dirty="0" err="1">
                <a:cs typeface="Calibri"/>
              </a:rPr>
              <a:t>ar</a:t>
            </a:r>
            <a:r>
              <a:rPr lang="en-US" sz="1700" dirty="0">
                <a:cs typeface="Calibri"/>
              </a:rPr>
              <a:t> </a:t>
            </a:r>
            <a:r>
              <a:rPr lang="en-US" sz="1700" dirty="0" err="1">
                <a:cs typeface="Calibri"/>
              </a:rPr>
              <a:t>saimniecisko</a:t>
            </a:r>
            <a:r>
              <a:rPr lang="en-US" sz="1700" dirty="0">
                <a:cs typeface="Calibri"/>
              </a:rPr>
              <a:t> </a:t>
            </a:r>
            <a:r>
              <a:rPr lang="en-US" sz="1700" dirty="0" err="1">
                <a:cs typeface="Calibri"/>
              </a:rPr>
              <a:t>darbību</a:t>
            </a:r>
            <a:r>
              <a:rPr lang="en-US" sz="1700" dirty="0">
                <a:cs typeface="Calibri"/>
              </a:rPr>
              <a:t> </a:t>
            </a:r>
            <a:r>
              <a:rPr lang="en-US" sz="1700" dirty="0" err="1">
                <a:cs typeface="Calibri"/>
              </a:rPr>
              <a:t>saistītam</a:t>
            </a:r>
            <a:r>
              <a:rPr lang="en-US" sz="1700" dirty="0">
                <a:cs typeface="Calibri"/>
              </a:rPr>
              <a:t> </a:t>
            </a:r>
            <a:r>
              <a:rPr lang="en-US" sz="1700" dirty="0" err="1">
                <a:cs typeface="Calibri"/>
              </a:rPr>
              <a:t>projektam</a:t>
            </a:r>
            <a:r>
              <a:rPr lang="en-US" sz="1700" dirty="0">
                <a:cs typeface="Calibri"/>
              </a:rPr>
              <a:t>, kas </a:t>
            </a:r>
            <a:r>
              <a:rPr lang="en-US" sz="1700" dirty="0" err="1">
                <a:cs typeface="Calibri"/>
              </a:rPr>
              <a:t>atbilst</a:t>
            </a:r>
            <a:r>
              <a:rPr lang="en-US" sz="1700" dirty="0">
                <a:cs typeface="Calibri"/>
              </a:rPr>
              <a:t> </a:t>
            </a:r>
            <a:r>
              <a:rPr lang="en-US" sz="1700" dirty="0" err="1">
                <a:cs typeface="Calibri"/>
              </a:rPr>
              <a:t>Līguma</a:t>
            </a:r>
            <a:r>
              <a:rPr lang="en-US" sz="1700" dirty="0">
                <a:cs typeface="Calibri"/>
              </a:rPr>
              <a:t> par </a:t>
            </a:r>
            <a:r>
              <a:rPr lang="en-US" sz="1700" dirty="0" err="1">
                <a:cs typeface="Calibri"/>
              </a:rPr>
              <a:t>Eiropas</a:t>
            </a:r>
            <a:r>
              <a:rPr lang="en-US" sz="1700" dirty="0">
                <a:cs typeface="Calibri"/>
              </a:rPr>
              <a:t> </a:t>
            </a:r>
            <a:r>
              <a:rPr lang="en-US" sz="1700" dirty="0" err="1">
                <a:cs typeface="Calibri"/>
              </a:rPr>
              <a:t>Savienības</a:t>
            </a:r>
            <a:r>
              <a:rPr lang="en-US" sz="1700" dirty="0">
                <a:cs typeface="Calibri"/>
              </a:rPr>
              <a:t> </a:t>
            </a:r>
            <a:r>
              <a:rPr lang="en-US" sz="1700" dirty="0" err="1">
                <a:cs typeface="Calibri"/>
              </a:rPr>
              <a:t>darbību</a:t>
            </a:r>
            <a:r>
              <a:rPr lang="en-US" sz="1700" dirty="0">
                <a:cs typeface="Calibri"/>
              </a:rPr>
              <a:t> 107. Panta 1. </a:t>
            </a:r>
            <a:r>
              <a:rPr lang="en-US" sz="1700" dirty="0" err="1">
                <a:cs typeface="Calibri"/>
              </a:rPr>
              <a:t>punktā</a:t>
            </a:r>
            <a:r>
              <a:rPr lang="en-US" sz="1700" dirty="0">
                <a:cs typeface="Calibri"/>
              </a:rPr>
              <a:t> </a:t>
            </a:r>
            <a:r>
              <a:rPr lang="en-US" sz="1700" dirty="0" err="1">
                <a:cs typeface="Calibri"/>
              </a:rPr>
              <a:t>noteiktajam</a:t>
            </a:r>
            <a:r>
              <a:rPr lang="en-US" sz="1700" dirty="0">
                <a:cs typeface="Calibri"/>
              </a:rPr>
              <a:t>:</a:t>
            </a:r>
            <a:endParaRPr lang="en-US" sz="1700" b="1" dirty="0">
              <a:cs typeface="Calibri"/>
            </a:endParaRPr>
          </a:p>
          <a:p>
            <a:pPr lvl="1"/>
            <a:endParaRPr lang="en-US" sz="1700" b="1" dirty="0">
              <a:cs typeface="Calibri"/>
            </a:endParaRPr>
          </a:p>
          <a:p>
            <a:pPr marL="742950" lvl="1" indent="-285750">
              <a:buFont typeface="Arial"/>
              <a:buChar char="•"/>
            </a:pPr>
            <a:r>
              <a:rPr lang="en-US" sz="1700" b="1" dirty="0">
                <a:cs typeface="Calibri"/>
              </a:rPr>
              <a:t>3.5 </a:t>
            </a:r>
            <a:r>
              <a:rPr lang="en-US" sz="1700" b="1" dirty="0" err="1">
                <a:cs typeface="Calibri"/>
              </a:rPr>
              <a:t>ar</a:t>
            </a:r>
            <a:r>
              <a:rPr lang="en-US" sz="1700" b="1" dirty="0">
                <a:cs typeface="Calibri"/>
              </a:rPr>
              <a:t> </a:t>
            </a:r>
            <a:r>
              <a:rPr lang="en-US" sz="1700" b="1" dirty="0" err="1">
                <a:cs typeface="Calibri"/>
              </a:rPr>
              <a:t>saimniecisku</a:t>
            </a:r>
            <a:r>
              <a:rPr lang="en-US" sz="1700" b="1" dirty="0">
                <a:cs typeface="Calibri"/>
              </a:rPr>
              <a:t> </a:t>
            </a:r>
            <a:r>
              <a:rPr lang="en-US" sz="1700" b="1" dirty="0" err="1">
                <a:cs typeface="Calibri"/>
              </a:rPr>
              <a:t>darbību</a:t>
            </a:r>
            <a:r>
              <a:rPr lang="en-US" sz="1700" b="1" dirty="0">
                <a:cs typeface="Calibri"/>
              </a:rPr>
              <a:t> </a:t>
            </a:r>
            <a:r>
              <a:rPr lang="en-US" sz="1700" b="1" dirty="0" err="1">
                <a:cs typeface="Calibri"/>
              </a:rPr>
              <a:t>saistīts</a:t>
            </a:r>
            <a:r>
              <a:rPr lang="en-US" sz="1700" b="1" dirty="0">
                <a:cs typeface="Calibri"/>
              </a:rPr>
              <a:t> </a:t>
            </a:r>
            <a:r>
              <a:rPr lang="en-US" sz="1700" b="1" dirty="0" err="1">
                <a:cs typeface="Calibri"/>
              </a:rPr>
              <a:t>projekts</a:t>
            </a:r>
            <a:r>
              <a:rPr lang="en-US" sz="1700" b="1" dirty="0">
                <a:cs typeface="Calibri"/>
              </a:rPr>
              <a:t>- </a:t>
            </a:r>
            <a:r>
              <a:rPr lang="en-US" sz="1700" dirty="0" err="1">
                <a:cs typeface="Calibri"/>
              </a:rPr>
              <a:t>projekts</a:t>
            </a:r>
            <a:r>
              <a:rPr lang="en-US" sz="1700" dirty="0">
                <a:cs typeface="Calibri"/>
              </a:rPr>
              <a:t>, kas </a:t>
            </a:r>
            <a:r>
              <a:rPr lang="en-US" sz="1700" dirty="0" err="1">
                <a:cs typeface="Calibri"/>
              </a:rPr>
              <a:t>atbilst</a:t>
            </a:r>
            <a:r>
              <a:rPr lang="en-US" sz="1700" dirty="0">
                <a:cs typeface="Calibri"/>
              </a:rPr>
              <a:t> </a:t>
            </a:r>
            <a:r>
              <a:rPr lang="en-US" sz="1700" dirty="0" err="1">
                <a:cs typeface="Calibri"/>
              </a:rPr>
              <a:t>vienam</a:t>
            </a:r>
            <a:r>
              <a:rPr lang="en-US" sz="1700" dirty="0">
                <a:cs typeface="Calibri"/>
              </a:rPr>
              <a:t> </a:t>
            </a:r>
            <a:r>
              <a:rPr lang="en-US" sz="1700" dirty="0" err="1">
                <a:cs typeface="Calibri"/>
              </a:rPr>
              <a:t>vai</a:t>
            </a:r>
            <a:r>
              <a:rPr lang="en-US" sz="1700" dirty="0">
                <a:cs typeface="Calibri"/>
              </a:rPr>
              <a:t> </a:t>
            </a:r>
            <a:r>
              <a:rPr lang="en-US" sz="1700" dirty="0" err="1">
                <a:cs typeface="Calibri"/>
              </a:rPr>
              <a:t>vairākiem</a:t>
            </a:r>
            <a:r>
              <a:rPr lang="en-US" sz="1700" dirty="0">
                <a:cs typeface="Calibri"/>
              </a:rPr>
              <a:t> </a:t>
            </a:r>
            <a:r>
              <a:rPr lang="en-US" sz="1700" dirty="0" err="1">
                <a:cs typeface="Calibri"/>
              </a:rPr>
              <a:t>šādiem</a:t>
            </a:r>
            <a:r>
              <a:rPr lang="en-US" sz="1700" dirty="0">
                <a:cs typeface="Calibri"/>
              </a:rPr>
              <a:t> </a:t>
            </a:r>
            <a:r>
              <a:rPr lang="en-US" sz="1700" dirty="0" err="1">
                <a:cs typeface="Calibri"/>
              </a:rPr>
              <a:t>kritērijiem</a:t>
            </a:r>
            <a:r>
              <a:rPr lang="en-US" sz="1700" dirty="0">
                <a:cs typeface="Calibri"/>
              </a:rPr>
              <a:t> :</a:t>
            </a:r>
            <a:endParaRPr lang="en-US">
              <a:cs typeface="Calibri" panose="020F0502020204030204"/>
            </a:endParaRPr>
          </a:p>
          <a:p>
            <a:pPr lvl="2"/>
            <a:r>
              <a:rPr lang="en-US" sz="1700" dirty="0">
                <a:cs typeface="Calibri"/>
              </a:rPr>
              <a:t>3.5.1 </a:t>
            </a:r>
            <a:r>
              <a:rPr lang="en-US" sz="1700" dirty="0" err="1">
                <a:cs typeface="Calibri"/>
              </a:rPr>
              <a:t>projektu</a:t>
            </a:r>
            <a:r>
              <a:rPr lang="en-US" sz="1700" dirty="0">
                <a:cs typeface="Calibri"/>
              </a:rPr>
              <a:t> </a:t>
            </a:r>
            <a:r>
              <a:rPr lang="en-US" sz="1700" dirty="0" err="1">
                <a:cs typeface="Calibri"/>
              </a:rPr>
              <a:t>īsteno</a:t>
            </a:r>
            <a:r>
              <a:rPr lang="en-US" sz="1700" dirty="0">
                <a:cs typeface="Calibri"/>
              </a:rPr>
              <a:t> </a:t>
            </a:r>
            <a:r>
              <a:rPr lang="en-US" sz="1700" dirty="0" err="1">
                <a:cs typeface="Calibri"/>
              </a:rPr>
              <a:t>zinātniskā</a:t>
            </a:r>
            <a:r>
              <a:rPr lang="en-US" sz="1700" dirty="0">
                <a:cs typeface="Calibri"/>
              </a:rPr>
              <a:t> </a:t>
            </a:r>
            <a:r>
              <a:rPr lang="en-US" sz="1700" dirty="0" err="1">
                <a:cs typeface="Calibri"/>
              </a:rPr>
              <a:t>institūcija</a:t>
            </a:r>
            <a:r>
              <a:rPr lang="en-US" sz="1700" dirty="0">
                <a:cs typeface="Calibri"/>
              </a:rPr>
              <a:t>, kas </a:t>
            </a:r>
            <a:r>
              <a:rPr lang="en-US" sz="1700" dirty="0" err="1">
                <a:cs typeface="Calibri"/>
              </a:rPr>
              <a:t>neatbilst</a:t>
            </a:r>
            <a:r>
              <a:rPr lang="en-US" sz="1700" dirty="0">
                <a:cs typeface="Calibri"/>
              </a:rPr>
              <a:t> </a:t>
            </a:r>
            <a:r>
              <a:rPr lang="en-US" sz="1700" dirty="0" err="1">
                <a:cs typeface="Calibri"/>
              </a:rPr>
              <a:t>pētnieciskās</a:t>
            </a:r>
            <a:r>
              <a:rPr lang="en-US" sz="1700" dirty="0">
                <a:cs typeface="Calibri"/>
              </a:rPr>
              <a:t> </a:t>
            </a:r>
            <a:r>
              <a:rPr lang="en-US" sz="1700" dirty="0" err="1">
                <a:cs typeface="Calibri"/>
              </a:rPr>
              <a:t>organizācijas</a:t>
            </a:r>
            <a:r>
              <a:rPr lang="en-US" sz="1700" dirty="0">
                <a:cs typeface="Calibri"/>
              </a:rPr>
              <a:t> </a:t>
            </a:r>
            <a:r>
              <a:rPr lang="en-US" sz="1700" dirty="0" err="1">
                <a:cs typeface="Calibri"/>
              </a:rPr>
              <a:t>definīcijai</a:t>
            </a:r>
            <a:r>
              <a:rPr lang="en-US" sz="1700" dirty="0">
                <a:cs typeface="Calibri"/>
              </a:rPr>
              <a:t>; </a:t>
            </a:r>
          </a:p>
          <a:p>
            <a:pPr lvl="2"/>
            <a:r>
              <a:rPr lang="en-US" sz="1700" dirty="0">
                <a:cs typeface="Calibri"/>
              </a:rPr>
              <a:t>3.5.2 </a:t>
            </a:r>
            <a:r>
              <a:rPr lang="en-US" sz="1700" dirty="0" err="1">
                <a:cs typeface="Calibri"/>
              </a:rPr>
              <a:t>projekta</a:t>
            </a:r>
            <a:r>
              <a:rPr lang="en-US" sz="1700" dirty="0">
                <a:cs typeface="Calibri"/>
              </a:rPr>
              <a:t> </a:t>
            </a:r>
            <a:r>
              <a:rPr lang="en-US" sz="1700" dirty="0" err="1">
                <a:cs typeface="Calibri"/>
              </a:rPr>
              <a:t>ietvaros</a:t>
            </a:r>
            <a:r>
              <a:rPr lang="en-US" sz="1700" dirty="0">
                <a:cs typeface="Calibri"/>
              </a:rPr>
              <a:t> </a:t>
            </a:r>
            <a:r>
              <a:rPr lang="en-US" sz="1700" dirty="0" err="1">
                <a:cs typeface="Calibri"/>
              </a:rPr>
              <a:t>īsteno</a:t>
            </a:r>
            <a:r>
              <a:rPr lang="en-US" sz="1700" dirty="0">
                <a:cs typeface="Calibri"/>
              </a:rPr>
              <a:t> </a:t>
            </a:r>
            <a:r>
              <a:rPr lang="en-US" sz="1700" dirty="0" err="1">
                <a:cs typeface="Calibri"/>
              </a:rPr>
              <a:t>darbības</a:t>
            </a:r>
            <a:r>
              <a:rPr lang="en-US" sz="1700" dirty="0">
                <a:cs typeface="Calibri"/>
              </a:rPr>
              <a:t>, </a:t>
            </a:r>
            <a:r>
              <a:rPr lang="en-US" sz="1700" dirty="0" err="1">
                <a:cs typeface="Calibri"/>
              </a:rPr>
              <a:t>kurām</a:t>
            </a:r>
            <a:r>
              <a:rPr lang="en-US" sz="1700" dirty="0">
                <a:cs typeface="Calibri"/>
              </a:rPr>
              <a:t> </a:t>
            </a:r>
            <a:r>
              <a:rPr lang="en-US" sz="1700" dirty="0" err="1">
                <a:cs typeface="Calibri"/>
              </a:rPr>
              <a:t>ir</a:t>
            </a:r>
            <a:r>
              <a:rPr lang="en-US" sz="1700" dirty="0">
                <a:cs typeface="Calibri"/>
              </a:rPr>
              <a:t> </a:t>
            </a:r>
            <a:r>
              <a:rPr lang="en-US" sz="1700" dirty="0" err="1">
                <a:cs typeface="Calibri"/>
              </a:rPr>
              <a:t>saimniecisks</a:t>
            </a:r>
            <a:r>
              <a:rPr lang="en-US" sz="1700" dirty="0">
                <a:cs typeface="Calibri"/>
              </a:rPr>
              <a:t> </a:t>
            </a:r>
            <a:r>
              <a:rPr lang="en-US" sz="1700" dirty="0" err="1">
                <a:cs typeface="Calibri"/>
              </a:rPr>
              <a:t>raksturs</a:t>
            </a:r>
            <a:endParaRPr lang="en-US" sz="1700" dirty="0">
              <a:cs typeface="Calibri"/>
            </a:endParaRPr>
          </a:p>
          <a:p>
            <a:pPr lvl="2"/>
            <a:endParaRPr lang="en-US" sz="1700" dirty="0">
              <a:cs typeface="Calibri"/>
            </a:endParaRPr>
          </a:p>
          <a:p>
            <a:r>
              <a:rPr lang="en-US" sz="1700" dirty="0" err="1">
                <a:ea typeface="+mn-lt"/>
                <a:cs typeface="+mn-lt"/>
              </a:rPr>
              <a:t>Atbalsta</a:t>
            </a:r>
            <a:r>
              <a:rPr lang="en-US" sz="1700" dirty="0">
                <a:ea typeface="+mn-lt"/>
                <a:cs typeface="+mn-lt"/>
              </a:rPr>
              <a:t> </a:t>
            </a:r>
            <a:r>
              <a:rPr lang="en-US" sz="1700" dirty="0" err="1">
                <a:ea typeface="+mn-lt"/>
                <a:cs typeface="+mn-lt"/>
              </a:rPr>
              <a:t>maksimālā</a:t>
            </a:r>
            <a:r>
              <a:rPr lang="en-US" sz="1700" dirty="0">
                <a:ea typeface="+mn-lt"/>
                <a:cs typeface="+mn-lt"/>
              </a:rPr>
              <a:t> </a:t>
            </a:r>
            <a:r>
              <a:rPr lang="en-US" sz="1700" dirty="0" err="1">
                <a:ea typeface="+mn-lt"/>
                <a:cs typeface="+mn-lt"/>
              </a:rPr>
              <a:t>intensitāte</a:t>
            </a:r>
            <a:r>
              <a:rPr lang="en-US" sz="1700" dirty="0">
                <a:ea typeface="+mn-lt"/>
                <a:cs typeface="+mn-lt"/>
              </a:rPr>
              <a:t> </a:t>
            </a:r>
            <a:r>
              <a:rPr lang="en-US" sz="1700" b="1" dirty="0">
                <a:ea typeface="+mn-lt"/>
                <a:cs typeface="+mn-lt"/>
              </a:rPr>
              <a:t>80%</a:t>
            </a:r>
            <a:r>
              <a:rPr lang="en-US" sz="1700" dirty="0">
                <a:ea typeface="+mn-lt"/>
                <a:cs typeface="+mn-lt"/>
              </a:rPr>
              <a:t> , </a:t>
            </a:r>
            <a:r>
              <a:rPr lang="en-US" sz="1700" dirty="0" err="1">
                <a:ea typeface="+mn-lt"/>
                <a:cs typeface="+mn-lt"/>
              </a:rPr>
              <a:t>katram</a:t>
            </a:r>
            <a:r>
              <a:rPr lang="en-US" sz="1700" dirty="0">
                <a:ea typeface="+mn-lt"/>
                <a:cs typeface="+mn-lt"/>
              </a:rPr>
              <a:t> </a:t>
            </a:r>
            <a:r>
              <a:rPr lang="en-US" sz="1700" dirty="0" err="1">
                <a:ea typeface="+mn-lt"/>
                <a:cs typeface="+mn-lt"/>
              </a:rPr>
              <a:t>saņēmējam</a:t>
            </a:r>
            <a:r>
              <a:rPr lang="en-US" sz="1700" dirty="0">
                <a:ea typeface="+mn-lt"/>
                <a:cs typeface="+mn-lt"/>
              </a:rPr>
              <a:t> </a:t>
            </a:r>
            <a:r>
              <a:rPr lang="en-US" sz="1700" dirty="0" err="1">
                <a:ea typeface="+mn-lt"/>
                <a:cs typeface="+mn-lt"/>
              </a:rPr>
              <a:t>nepārsniedz</a:t>
            </a:r>
            <a:r>
              <a:rPr lang="en-US" sz="1700" dirty="0">
                <a:ea typeface="+mn-lt"/>
                <a:cs typeface="+mn-lt"/>
              </a:rPr>
              <a:t>:</a:t>
            </a:r>
            <a:endParaRPr lang="en-US" dirty="0"/>
          </a:p>
          <a:p>
            <a:r>
              <a:rPr lang="en-US" sz="1700" dirty="0">
                <a:cs typeface="Calibri"/>
              </a:rPr>
              <a:t>a) </a:t>
            </a:r>
            <a:r>
              <a:rPr lang="en-US" sz="1700" b="1" dirty="0">
                <a:cs typeface="Calibri"/>
              </a:rPr>
              <a:t>50%</a:t>
            </a:r>
            <a:r>
              <a:rPr lang="en-US" sz="1700" dirty="0">
                <a:cs typeface="Calibri"/>
              </a:rPr>
              <a:t> </a:t>
            </a:r>
            <a:r>
              <a:rPr lang="en-US" sz="1700" dirty="0" err="1">
                <a:cs typeface="Calibri"/>
              </a:rPr>
              <a:t>rūpniecisko</a:t>
            </a:r>
            <a:r>
              <a:rPr lang="en-US" sz="1700" dirty="0">
                <a:cs typeface="Calibri"/>
              </a:rPr>
              <a:t> </a:t>
            </a:r>
            <a:r>
              <a:rPr lang="en-US" sz="1700" dirty="0" err="1">
                <a:cs typeface="Calibri"/>
              </a:rPr>
              <a:t>pētījumu</a:t>
            </a:r>
            <a:r>
              <a:rPr lang="en-US" sz="1700" dirty="0">
                <a:cs typeface="Calibri"/>
              </a:rPr>
              <a:t> </a:t>
            </a:r>
            <a:r>
              <a:rPr lang="en-US" sz="1700" dirty="0" err="1">
                <a:cs typeface="Calibri"/>
              </a:rPr>
              <a:t>gadījumā</a:t>
            </a:r>
            <a:r>
              <a:rPr lang="en-US" sz="1700" dirty="0">
                <a:cs typeface="Calibri"/>
              </a:rPr>
              <a:t> </a:t>
            </a:r>
          </a:p>
          <a:p>
            <a:r>
              <a:rPr lang="en-US" sz="1700" dirty="0">
                <a:cs typeface="Calibri"/>
              </a:rPr>
              <a:t>b) </a:t>
            </a:r>
            <a:r>
              <a:rPr lang="en-US" sz="1700" b="1" dirty="0">
                <a:cs typeface="Calibri"/>
              </a:rPr>
              <a:t>25%</a:t>
            </a:r>
            <a:r>
              <a:rPr lang="en-US" sz="1700" dirty="0">
                <a:cs typeface="Calibri"/>
              </a:rPr>
              <a:t> </a:t>
            </a:r>
            <a:r>
              <a:rPr lang="en-US" sz="1700" dirty="0" err="1">
                <a:cs typeface="Calibri"/>
              </a:rPr>
              <a:t>ekspermentālās</a:t>
            </a:r>
            <a:r>
              <a:rPr lang="en-US" sz="1700" dirty="0">
                <a:cs typeface="Calibri"/>
              </a:rPr>
              <a:t> </a:t>
            </a:r>
            <a:r>
              <a:rPr lang="en-US" sz="1700" dirty="0" err="1">
                <a:cs typeface="Calibri"/>
              </a:rPr>
              <a:t>izstrādes</a:t>
            </a:r>
            <a:r>
              <a:rPr lang="en-US" sz="1700" dirty="0">
                <a:cs typeface="Calibri"/>
              </a:rPr>
              <a:t> </a:t>
            </a:r>
            <a:r>
              <a:rPr lang="en-US" sz="1700" dirty="0" err="1">
                <a:cs typeface="Calibri"/>
              </a:rPr>
              <a:t>gadījumā</a:t>
            </a:r>
            <a:r>
              <a:rPr lang="en-US" sz="1700" dirty="0">
                <a:cs typeface="Calibri"/>
              </a:rPr>
              <a:t> </a:t>
            </a:r>
          </a:p>
          <a:p>
            <a:r>
              <a:rPr lang="en-US" sz="1700" dirty="0">
                <a:cs typeface="Calibri"/>
              </a:rPr>
              <a:t>c) </a:t>
            </a:r>
            <a:r>
              <a:rPr lang="en-US" sz="1700" b="1" dirty="0">
                <a:cs typeface="Calibri"/>
              </a:rPr>
              <a:t>50%</a:t>
            </a:r>
            <a:r>
              <a:rPr lang="en-US" sz="1700" dirty="0">
                <a:cs typeface="Calibri"/>
              </a:rPr>
              <a:t> </a:t>
            </a:r>
            <a:r>
              <a:rPr lang="en-US" sz="1700" dirty="0" err="1">
                <a:cs typeface="Calibri"/>
              </a:rPr>
              <a:t>tehniski</a:t>
            </a:r>
            <a:r>
              <a:rPr lang="en-US" sz="1700" dirty="0">
                <a:cs typeface="Calibri"/>
              </a:rPr>
              <a:t> </a:t>
            </a:r>
            <a:r>
              <a:rPr lang="en-US" sz="1700" dirty="0" err="1">
                <a:cs typeface="Calibri"/>
              </a:rPr>
              <a:t>ekonomiskās</a:t>
            </a:r>
            <a:r>
              <a:rPr lang="en-US" sz="1700" dirty="0">
                <a:cs typeface="Calibri"/>
              </a:rPr>
              <a:t> </a:t>
            </a:r>
            <a:r>
              <a:rPr lang="en-US" sz="1700" dirty="0" err="1">
                <a:cs typeface="Calibri"/>
              </a:rPr>
              <a:t>priekšizpētes</a:t>
            </a:r>
            <a:r>
              <a:rPr lang="en-US" sz="1700" dirty="0">
                <a:cs typeface="Calibri"/>
              </a:rPr>
              <a:t> </a:t>
            </a:r>
            <a:r>
              <a:rPr lang="en-US" sz="1700" dirty="0" err="1">
                <a:cs typeface="Calibri"/>
              </a:rPr>
              <a:t>gadījumā</a:t>
            </a:r>
            <a:r>
              <a:rPr lang="en-US" sz="1700" dirty="0">
                <a:cs typeface="Calibri"/>
              </a:rPr>
              <a:t> </a:t>
            </a:r>
          </a:p>
          <a:p>
            <a:endParaRPr lang="en-US" sz="1700" dirty="0">
              <a:cs typeface="Calibri"/>
            </a:endParaRPr>
          </a:p>
          <a:p>
            <a:r>
              <a:rPr lang="en-US" sz="1700" dirty="0">
                <a:cs typeface="Calibri"/>
              </a:rPr>
              <a:t>+ 10% </a:t>
            </a:r>
            <a:r>
              <a:rPr lang="en-US" sz="1700" dirty="0" err="1">
                <a:cs typeface="Calibri"/>
              </a:rPr>
              <a:t>vidējiem</a:t>
            </a:r>
            <a:r>
              <a:rPr lang="en-US" sz="1700" dirty="0">
                <a:cs typeface="Calibri"/>
              </a:rPr>
              <a:t> </a:t>
            </a:r>
            <a:r>
              <a:rPr lang="en-US" sz="1700" dirty="0" err="1">
                <a:cs typeface="Calibri"/>
              </a:rPr>
              <a:t>uzņēmumiem</a:t>
            </a:r>
            <a:endParaRPr lang="en-US" sz="1700" dirty="0">
              <a:cs typeface="Calibri"/>
            </a:endParaRPr>
          </a:p>
          <a:p>
            <a:r>
              <a:rPr lang="en-US" sz="1700" dirty="0">
                <a:cs typeface="Calibri"/>
              </a:rPr>
              <a:t>+ 20% </a:t>
            </a:r>
            <a:r>
              <a:rPr lang="en-US" sz="1700" dirty="0" err="1">
                <a:cs typeface="Calibri"/>
              </a:rPr>
              <a:t>maziem</a:t>
            </a:r>
            <a:r>
              <a:rPr lang="en-US" sz="1700" dirty="0">
                <a:cs typeface="Calibri"/>
              </a:rPr>
              <a:t> </a:t>
            </a:r>
            <a:r>
              <a:rPr lang="en-US" sz="1700" dirty="0" err="1">
                <a:cs typeface="Calibri"/>
              </a:rPr>
              <a:t>uzņēmumiem</a:t>
            </a:r>
            <a:endParaRPr lang="en-US" sz="1700" dirty="0">
              <a:cs typeface="Calibri"/>
            </a:endParaRPr>
          </a:p>
          <a:p>
            <a:r>
              <a:rPr lang="en-US" sz="1700" dirty="0">
                <a:cs typeface="Calibri"/>
              </a:rPr>
              <a:t>+ 15% ja </a:t>
            </a:r>
            <a:r>
              <a:rPr lang="en-US" sz="1700" dirty="0" err="1">
                <a:cs typeface="Calibri"/>
              </a:rPr>
              <a:t>projekts</a:t>
            </a:r>
            <a:r>
              <a:rPr lang="en-US" sz="1700" dirty="0">
                <a:cs typeface="Calibri"/>
              </a:rPr>
              <a:t> </a:t>
            </a:r>
            <a:r>
              <a:rPr lang="en-US" sz="1700" dirty="0" err="1">
                <a:cs typeface="Calibri"/>
              </a:rPr>
              <a:t>paredz</a:t>
            </a:r>
            <a:r>
              <a:rPr lang="en-US" sz="1700" dirty="0">
                <a:cs typeface="Calibri"/>
              </a:rPr>
              <a:t> </a:t>
            </a:r>
            <a:r>
              <a:rPr lang="en-US" sz="1700" dirty="0" err="1">
                <a:cs typeface="Calibri"/>
              </a:rPr>
              <a:t>efektīvu</a:t>
            </a:r>
            <a:r>
              <a:rPr lang="en-US" sz="1700" dirty="0">
                <a:cs typeface="Calibri"/>
              </a:rPr>
              <a:t> </a:t>
            </a:r>
            <a:r>
              <a:rPr lang="en-US" sz="1700" dirty="0" err="1">
                <a:cs typeface="Calibri"/>
              </a:rPr>
              <a:t>sadarbību</a:t>
            </a:r>
            <a:r>
              <a:rPr lang="en-US" sz="1700" dirty="0">
                <a:cs typeface="Calibri"/>
              </a:rPr>
              <a:t> un/ </a:t>
            </a:r>
            <a:r>
              <a:rPr lang="en-US" sz="1700" dirty="0" err="1">
                <a:cs typeface="Calibri"/>
              </a:rPr>
              <a:t>vai</a:t>
            </a:r>
            <a:r>
              <a:rPr lang="en-US" sz="1700" dirty="0">
                <a:cs typeface="Calibri"/>
              </a:rPr>
              <a:t> </a:t>
            </a:r>
            <a:r>
              <a:rPr lang="en-US" sz="1700" dirty="0" err="1">
                <a:cs typeface="Calibri"/>
              </a:rPr>
              <a:t>rezultāti</a:t>
            </a:r>
            <a:r>
              <a:rPr lang="en-US" sz="1700" dirty="0">
                <a:cs typeface="Calibri"/>
              </a:rPr>
              <a:t> </a:t>
            </a:r>
            <a:r>
              <a:rPr lang="en-US" sz="1700" dirty="0" err="1">
                <a:cs typeface="Calibri"/>
              </a:rPr>
              <a:t>tiek</a:t>
            </a:r>
            <a:r>
              <a:rPr lang="en-US" sz="1700" dirty="0">
                <a:cs typeface="Calibri"/>
              </a:rPr>
              <a:t> </a:t>
            </a:r>
            <a:r>
              <a:rPr lang="en-US" sz="1700" dirty="0" err="1">
                <a:cs typeface="Calibri"/>
              </a:rPr>
              <a:t>izplatīti</a:t>
            </a:r>
            <a:r>
              <a:rPr lang="en-US" sz="1700" dirty="0">
                <a:cs typeface="Calibri"/>
              </a:rPr>
              <a:t> </a:t>
            </a:r>
            <a:r>
              <a:rPr lang="en-US" sz="1700" dirty="0" err="1">
                <a:cs typeface="Calibri"/>
              </a:rPr>
              <a:t>konferencēs</a:t>
            </a:r>
            <a:r>
              <a:rPr lang="en-US" sz="1700" dirty="0">
                <a:cs typeface="Calibri"/>
              </a:rPr>
              <a:t> un </a:t>
            </a:r>
            <a:r>
              <a:rPr lang="en-US" sz="1700" dirty="0" err="1">
                <a:cs typeface="Calibri"/>
              </a:rPr>
              <a:t>publikācijās</a:t>
            </a:r>
            <a:endParaRPr lang="en-US" sz="1700" dirty="0">
              <a:cs typeface="Calibri"/>
            </a:endParaRPr>
          </a:p>
          <a:p>
            <a:endParaRPr lang="en-US" dirty="0">
              <a:cs typeface="Calibri"/>
            </a:endParaRPr>
          </a:p>
        </p:txBody>
      </p:sp>
      <p:pic>
        <p:nvPicPr>
          <p:cNvPr id="5" name="Attēls 18" descr="A picture containing text, sign&#10;&#10;Description automatically generated">
            <a:extLst>
              <a:ext uri="{FF2B5EF4-FFF2-40B4-BE49-F238E27FC236}">
                <a16:creationId xmlns:a16="http://schemas.microsoft.com/office/drawing/2014/main" id="{A18355EC-01A1-DFF5-1320-A32FB2D4CB9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22063" y="212036"/>
            <a:ext cx="1201705" cy="695507"/>
          </a:xfrm>
          <a:prstGeom prst="rect">
            <a:avLst/>
          </a:prstGeom>
        </p:spPr>
      </p:pic>
      <p:pic>
        <p:nvPicPr>
          <p:cNvPr id="6146" name="Picture 2" descr="New European Bauhaus – BEDA">
            <a:extLst>
              <a:ext uri="{FF2B5EF4-FFF2-40B4-BE49-F238E27FC236}">
                <a16:creationId xmlns:a16="http://schemas.microsoft.com/office/drawing/2014/main" id="{9BE42A56-91DA-D918-35AB-281AD97ECAA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355040" y="136525"/>
            <a:ext cx="1525560" cy="60134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80514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Virsraksts 6">
            <a:extLst>
              <a:ext uri="{FF2B5EF4-FFF2-40B4-BE49-F238E27FC236}">
                <a16:creationId xmlns:a16="http://schemas.microsoft.com/office/drawing/2014/main" id="{F6FBA507-C5BB-4725-9F3D-4DBFCF1695CB}"/>
              </a:ext>
            </a:extLst>
          </p:cNvPr>
          <p:cNvSpPr>
            <a:spLocks noGrp="1"/>
          </p:cNvSpPr>
          <p:nvPr>
            <p:ph type="title"/>
          </p:nvPr>
        </p:nvSpPr>
        <p:spPr>
          <a:xfrm>
            <a:off x="981830" y="-492151"/>
            <a:ext cx="9236368" cy="1600200"/>
          </a:xfrm>
        </p:spPr>
        <p:txBody>
          <a:bodyPr/>
          <a:lstStyle/>
          <a:p>
            <a:r>
              <a:rPr lang="lv-LV" sz="4400" b="1" dirty="0">
                <a:latin typeface="+mn-lt"/>
              </a:rPr>
              <a:t>Ieteikumi</a:t>
            </a:r>
            <a:r>
              <a:rPr lang="lv-LV" dirty="0"/>
              <a:t> </a:t>
            </a:r>
            <a:r>
              <a:rPr lang="lv-LV" sz="4400" b="1" dirty="0">
                <a:latin typeface="+mn-lt"/>
              </a:rPr>
              <a:t>veiksmīgai dalībai </a:t>
            </a:r>
          </a:p>
        </p:txBody>
      </p:sp>
      <p:sp>
        <p:nvSpPr>
          <p:cNvPr id="9" name="Teksta vietturis 8">
            <a:extLst>
              <a:ext uri="{FF2B5EF4-FFF2-40B4-BE49-F238E27FC236}">
                <a16:creationId xmlns:a16="http://schemas.microsoft.com/office/drawing/2014/main" id="{21A18C2D-1E51-46DE-A5E3-23F5A05EE767}"/>
              </a:ext>
            </a:extLst>
          </p:cNvPr>
          <p:cNvSpPr>
            <a:spLocks noGrp="1"/>
          </p:cNvSpPr>
          <p:nvPr>
            <p:ph type="body" sz="half" idx="2"/>
          </p:nvPr>
        </p:nvSpPr>
        <p:spPr>
          <a:xfrm>
            <a:off x="981830" y="1298867"/>
            <a:ext cx="9980810" cy="5240045"/>
          </a:xfrm>
        </p:spPr>
        <p:txBody>
          <a:bodyPr/>
          <a:lstStyle/>
          <a:p>
            <a:pPr marL="285750" indent="-285750">
              <a:buClr>
                <a:schemeClr val="accent6">
                  <a:lumMod val="75000"/>
                </a:schemeClr>
              </a:buClr>
              <a:buFont typeface="Wingdings" panose="05000000000000000000" pitchFamily="2" charset="2"/>
              <a:buChar char="q"/>
            </a:pPr>
            <a:r>
              <a:rPr lang="lv-LV" dirty="0"/>
              <a:t>Pirms rakstīt pieteikumi rūpīgi iepazīties ar 5. </a:t>
            </a:r>
            <a:r>
              <a:rPr lang="lv-LV" dirty="0" err="1"/>
              <a:t>klāstera</a:t>
            </a:r>
            <a:r>
              <a:rPr lang="lv-LV" dirty="0"/>
              <a:t> </a:t>
            </a:r>
            <a:r>
              <a:rPr lang="lv-LV" b="1" dirty="0">
                <a:hlinkClick r:id="rId3"/>
              </a:rPr>
              <a:t>darba programmu</a:t>
            </a:r>
            <a:r>
              <a:rPr lang="lv-LV" dirty="0"/>
              <a:t>, lai izprastu interesējošā konkursa mērķus un vadlīnijas.</a:t>
            </a:r>
          </a:p>
          <a:p>
            <a:pPr marL="285750" indent="-285750">
              <a:buClr>
                <a:schemeClr val="accent6">
                  <a:lumMod val="75000"/>
                </a:schemeClr>
              </a:buClr>
              <a:buFont typeface="Wingdings" panose="05000000000000000000" pitchFamily="2" charset="2"/>
              <a:buChar char="q"/>
            </a:pPr>
            <a:r>
              <a:rPr lang="lv-LV" dirty="0"/>
              <a:t>Rūpīgi izskatīt konkursa </a:t>
            </a:r>
            <a:r>
              <a:rPr lang="lv-LV" b="1" dirty="0">
                <a:hlinkClick r:id="rId4"/>
              </a:rPr>
              <a:t>vērtēšanas kritērijus</a:t>
            </a:r>
            <a:r>
              <a:rPr lang="lv-LV" b="1" dirty="0"/>
              <a:t> </a:t>
            </a:r>
            <a:r>
              <a:rPr lang="lv-LV" dirty="0"/>
              <a:t>un iepazīties ar </a:t>
            </a:r>
            <a:r>
              <a:rPr lang="lv-LV" b="1" dirty="0">
                <a:hlinkClick r:id="rId4"/>
              </a:rPr>
              <a:t>terminiem</a:t>
            </a:r>
            <a:r>
              <a:rPr lang="lv-LV" dirty="0"/>
              <a:t> </a:t>
            </a:r>
          </a:p>
          <a:p>
            <a:pPr marL="285750" indent="-285750">
              <a:buClr>
                <a:schemeClr val="accent6">
                  <a:lumMod val="75000"/>
                </a:schemeClr>
              </a:buClr>
              <a:buFont typeface="Wingdings" panose="05000000000000000000" pitchFamily="2" charset="2"/>
              <a:buChar char="q"/>
            </a:pPr>
            <a:r>
              <a:rPr lang="lv-LV" dirty="0"/>
              <a:t>Iepazīties ar Eiropas Savienības </a:t>
            </a:r>
            <a:r>
              <a:rPr lang="lv-LV" b="1" dirty="0">
                <a:hlinkClick r:id="rId5"/>
              </a:rPr>
              <a:t>politiskajiem mērķiem un prioritātēm</a:t>
            </a:r>
            <a:endParaRPr lang="lv-LV" b="1" dirty="0"/>
          </a:p>
          <a:p>
            <a:pPr marL="285750" indent="-285750">
              <a:buClr>
                <a:schemeClr val="accent6">
                  <a:lumMod val="75000"/>
                </a:schemeClr>
              </a:buClr>
              <a:buFont typeface="Wingdings" panose="05000000000000000000" pitchFamily="2" charset="2"/>
              <a:buChar char="q"/>
            </a:pPr>
            <a:r>
              <a:rPr lang="lv-LV" dirty="0"/>
              <a:t>Izveidojiet spēcīgu un daudznozaru konsorciju. Konsorcija sastāvā ir jābūt partneriem no dažādām valstīm, kas apvieno zināšanas pētniecībā, jāsniedz inovatīvas idejas globālo problēmu risināšanai</a:t>
            </a:r>
          </a:p>
          <a:p>
            <a:pPr marL="285750" indent="-285750">
              <a:buClr>
                <a:schemeClr val="accent6">
                  <a:lumMod val="75000"/>
                </a:schemeClr>
              </a:buClr>
              <a:buFont typeface="Wingdings" panose="05000000000000000000" pitchFamily="2" charset="2"/>
              <a:buChar char="q"/>
            </a:pPr>
            <a:r>
              <a:rPr lang="lv-LV" dirty="0"/>
              <a:t>Izmantojiet partneru </a:t>
            </a:r>
            <a:r>
              <a:rPr lang="lv-LV" b="1" dirty="0">
                <a:hlinkClick r:id="rId6"/>
              </a:rPr>
              <a:t>meklēšanas rīkus</a:t>
            </a:r>
            <a:r>
              <a:rPr lang="lv-LV" dirty="0"/>
              <a:t>, lai atrastu īstos projekta partnerus</a:t>
            </a:r>
          </a:p>
          <a:p>
            <a:pPr marL="285750" indent="-285750">
              <a:buClr>
                <a:schemeClr val="accent6">
                  <a:lumMod val="75000"/>
                </a:schemeClr>
              </a:buClr>
              <a:buFont typeface="Wingdings" panose="05000000000000000000" pitchFamily="2" charset="2"/>
              <a:buChar char="q"/>
            </a:pPr>
            <a:r>
              <a:rPr lang="lv-LV" dirty="0"/>
              <a:t>Izmantojiet </a:t>
            </a:r>
            <a:r>
              <a:rPr lang="lv-LV" b="1" dirty="0">
                <a:hlinkClick r:id="rId7"/>
              </a:rPr>
              <a:t>CORDIS</a:t>
            </a:r>
            <a:r>
              <a:rPr lang="lv-LV" dirty="0"/>
              <a:t> mājas lapu, lai gūtu ieskatu par ES finansētiem projektiem un partnerībām.</a:t>
            </a:r>
          </a:p>
          <a:p>
            <a:pPr marL="285750" indent="-285750">
              <a:buClr>
                <a:schemeClr val="accent6">
                  <a:lumMod val="75000"/>
                </a:schemeClr>
              </a:buClr>
              <a:buFont typeface="Wingdings" panose="05000000000000000000" pitchFamily="2" charset="2"/>
              <a:buChar char="q"/>
            </a:pPr>
            <a:r>
              <a:rPr lang="lv-LV" dirty="0"/>
              <a:t>Strukturējiet savu pieteikumu, ieskicējiet metodoloģiju, kas palīdzēs Jums pierādīt savas idejas atbilstību konkursa mērķim. </a:t>
            </a:r>
          </a:p>
          <a:p>
            <a:pPr marL="285750" indent="-285750">
              <a:buClr>
                <a:schemeClr val="accent6">
                  <a:lumMod val="75000"/>
                </a:schemeClr>
              </a:buClr>
              <a:buFont typeface="Wingdings" panose="05000000000000000000" pitchFamily="2" charset="2"/>
              <a:buChar char="q"/>
            </a:pPr>
            <a:r>
              <a:rPr lang="lv-LV" dirty="0"/>
              <a:t>Budžetam ir jāsakrīt ar slodzi visās darba paketēs, lai projekts būtu izpildāms laika un finanšu resursu ziņā</a:t>
            </a:r>
          </a:p>
          <a:p>
            <a:pPr marL="285750" indent="-285750">
              <a:buClr>
                <a:schemeClr val="accent6">
                  <a:lumMod val="75000"/>
                </a:schemeClr>
              </a:buClr>
              <a:buFont typeface="Wingdings" panose="05000000000000000000" pitchFamily="2" charset="2"/>
              <a:buChar char="q"/>
            </a:pPr>
            <a:r>
              <a:rPr lang="lv-LV" dirty="0"/>
              <a:t>Izveidojiet laika grafiku visam pieteikuma rakstīšanas procesam</a:t>
            </a:r>
          </a:p>
          <a:p>
            <a:pPr marL="285750" indent="-285750">
              <a:buClr>
                <a:schemeClr val="accent6">
                  <a:lumMod val="75000"/>
                </a:schemeClr>
              </a:buClr>
              <a:buFont typeface="Wingdings" panose="05000000000000000000" pitchFamily="2" charset="2"/>
              <a:buChar char="q"/>
            </a:pPr>
            <a:r>
              <a:rPr lang="lv-LV" dirty="0"/>
              <a:t>Izmantojiet EK izveidoto </a:t>
            </a:r>
            <a:r>
              <a:rPr lang="lv-LV" b="1" dirty="0">
                <a:hlinkClick r:id="rId8"/>
              </a:rPr>
              <a:t>pamācību</a:t>
            </a:r>
            <a:r>
              <a:rPr lang="lv-LV" dirty="0"/>
              <a:t> un piedāvātās projektu aizpildīšanas </a:t>
            </a:r>
            <a:r>
              <a:rPr lang="lv-LV" b="1" dirty="0">
                <a:hlinkClick r:id="rId9"/>
              </a:rPr>
              <a:t>formas</a:t>
            </a:r>
            <a:endParaRPr lang="lv-LV" b="1" dirty="0"/>
          </a:p>
          <a:p>
            <a:pPr marL="285750" indent="-285750">
              <a:buClr>
                <a:schemeClr val="accent6">
                  <a:lumMod val="75000"/>
                </a:schemeClr>
              </a:buClr>
              <a:buFont typeface="Wingdings" panose="05000000000000000000" pitchFamily="2" charset="2"/>
              <a:buChar char="q"/>
            </a:pPr>
            <a:r>
              <a:rPr lang="lv-LV" dirty="0"/>
              <a:t>Skaidri parādiet, ko jūsu projekts vēlas risināt, kāpēc tas būtu jārisina tagad, kā arī parādiet ilgtermiņa ietekmi ( uz vidi, sabiedrību, rūpniecību, tehnoloģijām un tirgu)</a:t>
            </a:r>
          </a:p>
          <a:p>
            <a:pPr marL="285750" indent="-285750">
              <a:buFont typeface="Arial" panose="020B0604020202020204" pitchFamily="34" charset="0"/>
              <a:buChar char="•"/>
            </a:pPr>
            <a:endParaRPr lang="lv-LV" dirty="0"/>
          </a:p>
        </p:txBody>
      </p:sp>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12</a:t>
            </a:fld>
            <a:endParaRPr lang="en-US" altLang="lv-LV"/>
          </a:p>
        </p:txBody>
      </p:sp>
      <p:pic>
        <p:nvPicPr>
          <p:cNvPr id="2" name="Attēls 1">
            <a:extLst>
              <a:ext uri="{FF2B5EF4-FFF2-40B4-BE49-F238E27FC236}">
                <a16:creationId xmlns:a16="http://schemas.microsoft.com/office/drawing/2014/main" id="{3253D75C-80E1-E96E-3817-D61276280F48}"/>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10534575" y="241118"/>
            <a:ext cx="1201705" cy="695507"/>
          </a:xfrm>
          <a:prstGeom prst="rect">
            <a:avLst/>
          </a:prstGeom>
        </p:spPr>
      </p:pic>
      <p:grpSp>
        <p:nvGrpSpPr>
          <p:cNvPr id="3" name="Google Shape;505;p60">
            <a:extLst>
              <a:ext uri="{FF2B5EF4-FFF2-40B4-BE49-F238E27FC236}">
                <a16:creationId xmlns:a16="http://schemas.microsoft.com/office/drawing/2014/main" id="{A3E29259-C7DB-4023-A8F5-F7AB58E2CFCF}"/>
              </a:ext>
            </a:extLst>
          </p:cNvPr>
          <p:cNvGrpSpPr/>
          <p:nvPr/>
        </p:nvGrpSpPr>
        <p:grpSpPr>
          <a:xfrm>
            <a:off x="10962640" y="1298867"/>
            <a:ext cx="787037" cy="733039"/>
            <a:chOff x="5181612" y="2524901"/>
            <a:chExt cx="1731015" cy="1675636"/>
          </a:xfrm>
        </p:grpSpPr>
        <p:sp>
          <p:nvSpPr>
            <p:cNvPr id="4" name="Google Shape;506;p60">
              <a:extLst>
                <a:ext uri="{FF2B5EF4-FFF2-40B4-BE49-F238E27FC236}">
                  <a16:creationId xmlns:a16="http://schemas.microsoft.com/office/drawing/2014/main" id="{E4F21251-9924-3411-945E-0D07C3B4FCCF}"/>
                </a:ext>
              </a:extLst>
            </p:cNvPr>
            <p:cNvSpPr/>
            <p:nvPr/>
          </p:nvSpPr>
          <p:spPr>
            <a:xfrm>
              <a:off x="5181612" y="2527164"/>
              <a:ext cx="1364979" cy="1673373"/>
            </a:xfrm>
            <a:custGeom>
              <a:avLst/>
              <a:gdLst/>
              <a:ahLst/>
              <a:cxnLst/>
              <a:rect l="l" t="t" r="r" b="b"/>
              <a:pathLst>
                <a:path w="29553" h="36230" extrusionOk="0">
                  <a:moveTo>
                    <a:pt x="5117" y="1"/>
                  </a:moveTo>
                  <a:lnTo>
                    <a:pt x="4731" y="425"/>
                  </a:lnTo>
                  <a:lnTo>
                    <a:pt x="4369" y="875"/>
                  </a:lnTo>
                  <a:lnTo>
                    <a:pt x="4019" y="1324"/>
                  </a:lnTo>
                  <a:lnTo>
                    <a:pt x="3682" y="1786"/>
                  </a:lnTo>
                  <a:lnTo>
                    <a:pt x="3370" y="2260"/>
                  </a:lnTo>
                  <a:lnTo>
                    <a:pt x="3071" y="2747"/>
                  </a:lnTo>
                  <a:lnTo>
                    <a:pt x="2784" y="3246"/>
                  </a:lnTo>
                  <a:lnTo>
                    <a:pt x="2522" y="3745"/>
                  </a:lnTo>
                  <a:lnTo>
                    <a:pt x="2260" y="4257"/>
                  </a:lnTo>
                  <a:lnTo>
                    <a:pt x="2022" y="4781"/>
                  </a:lnTo>
                  <a:lnTo>
                    <a:pt x="1798" y="5305"/>
                  </a:lnTo>
                  <a:lnTo>
                    <a:pt x="1598" y="5841"/>
                  </a:lnTo>
                  <a:lnTo>
                    <a:pt x="1398" y="6378"/>
                  </a:lnTo>
                  <a:lnTo>
                    <a:pt x="1224" y="6927"/>
                  </a:lnTo>
                  <a:lnTo>
                    <a:pt x="1049" y="7476"/>
                  </a:lnTo>
                  <a:lnTo>
                    <a:pt x="899" y="8025"/>
                  </a:lnTo>
                  <a:lnTo>
                    <a:pt x="762" y="8587"/>
                  </a:lnTo>
                  <a:lnTo>
                    <a:pt x="625" y="9161"/>
                  </a:lnTo>
                  <a:lnTo>
                    <a:pt x="512" y="9735"/>
                  </a:lnTo>
                  <a:lnTo>
                    <a:pt x="413" y="10297"/>
                  </a:lnTo>
                  <a:lnTo>
                    <a:pt x="325" y="10883"/>
                  </a:lnTo>
                  <a:lnTo>
                    <a:pt x="238" y="11457"/>
                  </a:lnTo>
                  <a:lnTo>
                    <a:pt x="175" y="12044"/>
                  </a:lnTo>
                  <a:lnTo>
                    <a:pt x="125" y="12618"/>
                  </a:lnTo>
                  <a:lnTo>
                    <a:pt x="76" y="13205"/>
                  </a:lnTo>
                  <a:lnTo>
                    <a:pt x="38" y="13791"/>
                  </a:lnTo>
                  <a:lnTo>
                    <a:pt x="13" y="14378"/>
                  </a:lnTo>
                  <a:lnTo>
                    <a:pt x="1" y="14952"/>
                  </a:lnTo>
                  <a:lnTo>
                    <a:pt x="1" y="15538"/>
                  </a:lnTo>
                  <a:lnTo>
                    <a:pt x="1" y="16125"/>
                  </a:lnTo>
                  <a:lnTo>
                    <a:pt x="26" y="16699"/>
                  </a:lnTo>
                  <a:lnTo>
                    <a:pt x="51" y="17285"/>
                  </a:lnTo>
                  <a:lnTo>
                    <a:pt x="88" y="18034"/>
                  </a:lnTo>
                  <a:lnTo>
                    <a:pt x="150" y="18795"/>
                  </a:lnTo>
                  <a:lnTo>
                    <a:pt x="238" y="19544"/>
                  </a:lnTo>
                  <a:lnTo>
                    <a:pt x="338" y="20293"/>
                  </a:lnTo>
                  <a:lnTo>
                    <a:pt x="462" y="21042"/>
                  </a:lnTo>
                  <a:lnTo>
                    <a:pt x="537" y="21404"/>
                  </a:lnTo>
                  <a:lnTo>
                    <a:pt x="612" y="21778"/>
                  </a:lnTo>
                  <a:lnTo>
                    <a:pt x="700" y="22140"/>
                  </a:lnTo>
                  <a:lnTo>
                    <a:pt x="799" y="22502"/>
                  </a:lnTo>
                  <a:lnTo>
                    <a:pt x="912" y="22876"/>
                  </a:lnTo>
                  <a:lnTo>
                    <a:pt x="1024" y="23226"/>
                  </a:lnTo>
                  <a:lnTo>
                    <a:pt x="1149" y="23600"/>
                  </a:lnTo>
                  <a:lnTo>
                    <a:pt x="1286" y="23962"/>
                  </a:lnTo>
                  <a:lnTo>
                    <a:pt x="1423" y="24311"/>
                  </a:lnTo>
                  <a:lnTo>
                    <a:pt x="1573" y="24673"/>
                  </a:lnTo>
                  <a:lnTo>
                    <a:pt x="1735" y="25023"/>
                  </a:lnTo>
                  <a:lnTo>
                    <a:pt x="1910" y="25360"/>
                  </a:lnTo>
                  <a:lnTo>
                    <a:pt x="2085" y="25709"/>
                  </a:lnTo>
                  <a:lnTo>
                    <a:pt x="2272" y="26046"/>
                  </a:lnTo>
                  <a:lnTo>
                    <a:pt x="2472" y="26371"/>
                  </a:lnTo>
                  <a:lnTo>
                    <a:pt x="2671" y="26708"/>
                  </a:lnTo>
                  <a:lnTo>
                    <a:pt x="2884" y="27020"/>
                  </a:lnTo>
                  <a:lnTo>
                    <a:pt x="3096" y="27344"/>
                  </a:lnTo>
                  <a:lnTo>
                    <a:pt x="3320" y="27656"/>
                  </a:lnTo>
                  <a:lnTo>
                    <a:pt x="3557" y="27968"/>
                  </a:lnTo>
                  <a:lnTo>
                    <a:pt x="3795" y="28268"/>
                  </a:lnTo>
                  <a:lnTo>
                    <a:pt x="4044" y="28567"/>
                  </a:lnTo>
                  <a:lnTo>
                    <a:pt x="4294" y="28854"/>
                  </a:lnTo>
                  <a:lnTo>
                    <a:pt x="4556" y="29141"/>
                  </a:lnTo>
                  <a:lnTo>
                    <a:pt x="4818" y="29428"/>
                  </a:lnTo>
                  <a:lnTo>
                    <a:pt x="5092" y="29703"/>
                  </a:lnTo>
                  <a:lnTo>
                    <a:pt x="5367" y="29977"/>
                  </a:lnTo>
                  <a:lnTo>
                    <a:pt x="5642" y="30239"/>
                  </a:lnTo>
                  <a:lnTo>
                    <a:pt x="5941" y="30501"/>
                  </a:lnTo>
                  <a:lnTo>
                    <a:pt x="6228" y="30751"/>
                  </a:lnTo>
                  <a:lnTo>
                    <a:pt x="6528" y="31001"/>
                  </a:lnTo>
                  <a:lnTo>
                    <a:pt x="6827" y="31238"/>
                  </a:lnTo>
                  <a:lnTo>
                    <a:pt x="7139" y="31475"/>
                  </a:lnTo>
                  <a:lnTo>
                    <a:pt x="7451" y="31699"/>
                  </a:lnTo>
                  <a:lnTo>
                    <a:pt x="7776" y="31924"/>
                  </a:lnTo>
                  <a:lnTo>
                    <a:pt x="8088" y="32136"/>
                  </a:lnTo>
                  <a:lnTo>
                    <a:pt x="8425" y="32348"/>
                  </a:lnTo>
                  <a:lnTo>
                    <a:pt x="8749" y="32548"/>
                  </a:lnTo>
                  <a:lnTo>
                    <a:pt x="9236" y="32835"/>
                  </a:lnTo>
                  <a:lnTo>
                    <a:pt x="9785" y="33135"/>
                  </a:lnTo>
                  <a:lnTo>
                    <a:pt x="10396" y="33459"/>
                  </a:lnTo>
                  <a:lnTo>
                    <a:pt x="11045" y="33784"/>
                  </a:lnTo>
                  <a:lnTo>
                    <a:pt x="11757" y="34121"/>
                  </a:lnTo>
                  <a:lnTo>
                    <a:pt x="12493" y="34445"/>
                  </a:lnTo>
                  <a:lnTo>
                    <a:pt x="13279" y="34757"/>
                  </a:lnTo>
                  <a:lnTo>
                    <a:pt x="14103" y="35057"/>
                  </a:lnTo>
                  <a:lnTo>
                    <a:pt x="14527" y="35206"/>
                  </a:lnTo>
                  <a:lnTo>
                    <a:pt x="14951" y="35344"/>
                  </a:lnTo>
                  <a:lnTo>
                    <a:pt x="15388" y="35468"/>
                  </a:lnTo>
                  <a:lnTo>
                    <a:pt x="15825" y="35593"/>
                  </a:lnTo>
                  <a:lnTo>
                    <a:pt x="16274" y="35705"/>
                  </a:lnTo>
                  <a:lnTo>
                    <a:pt x="16724" y="35805"/>
                  </a:lnTo>
                  <a:lnTo>
                    <a:pt x="17185" y="35905"/>
                  </a:lnTo>
                  <a:lnTo>
                    <a:pt x="17647" y="35992"/>
                  </a:lnTo>
                  <a:lnTo>
                    <a:pt x="18109" y="36055"/>
                  </a:lnTo>
                  <a:lnTo>
                    <a:pt x="18571" y="36117"/>
                  </a:lnTo>
                  <a:lnTo>
                    <a:pt x="19045" y="36167"/>
                  </a:lnTo>
                  <a:lnTo>
                    <a:pt x="19519" y="36205"/>
                  </a:lnTo>
                  <a:lnTo>
                    <a:pt x="19993" y="36230"/>
                  </a:lnTo>
                  <a:lnTo>
                    <a:pt x="20468" y="36230"/>
                  </a:lnTo>
                  <a:lnTo>
                    <a:pt x="20942" y="36217"/>
                  </a:lnTo>
                  <a:lnTo>
                    <a:pt x="21416" y="36192"/>
                  </a:lnTo>
                  <a:lnTo>
                    <a:pt x="21828" y="36155"/>
                  </a:lnTo>
                  <a:lnTo>
                    <a:pt x="22240" y="36092"/>
                  </a:lnTo>
                  <a:lnTo>
                    <a:pt x="22639" y="36017"/>
                  </a:lnTo>
                  <a:lnTo>
                    <a:pt x="23038" y="35918"/>
                  </a:lnTo>
                  <a:lnTo>
                    <a:pt x="23425" y="35793"/>
                  </a:lnTo>
                  <a:lnTo>
                    <a:pt x="23800" y="35668"/>
                  </a:lnTo>
                  <a:lnTo>
                    <a:pt x="24174" y="35518"/>
                  </a:lnTo>
                  <a:lnTo>
                    <a:pt x="24536" y="35344"/>
                  </a:lnTo>
                  <a:lnTo>
                    <a:pt x="24885" y="35169"/>
                  </a:lnTo>
                  <a:lnTo>
                    <a:pt x="25222" y="34969"/>
                  </a:lnTo>
                  <a:lnTo>
                    <a:pt x="25559" y="34757"/>
                  </a:lnTo>
                  <a:lnTo>
                    <a:pt x="25884" y="34532"/>
                  </a:lnTo>
                  <a:lnTo>
                    <a:pt x="26183" y="34283"/>
                  </a:lnTo>
                  <a:lnTo>
                    <a:pt x="26483" y="34033"/>
                  </a:lnTo>
                  <a:lnTo>
                    <a:pt x="26770" y="33759"/>
                  </a:lnTo>
                  <a:lnTo>
                    <a:pt x="27044" y="33484"/>
                  </a:lnTo>
                  <a:lnTo>
                    <a:pt x="27319" y="33185"/>
                  </a:lnTo>
                  <a:lnTo>
                    <a:pt x="27569" y="32885"/>
                  </a:lnTo>
                  <a:lnTo>
                    <a:pt x="27806" y="32573"/>
                  </a:lnTo>
                  <a:lnTo>
                    <a:pt x="28018" y="32249"/>
                  </a:lnTo>
                  <a:lnTo>
                    <a:pt x="28230" y="31912"/>
                  </a:lnTo>
                  <a:lnTo>
                    <a:pt x="28430" y="31562"/>
                  </a:lnTo>
                  <a:lnTo>
                    <a:pt x="28604" y="31213"/>
                  </a:lnTo>
                  <a:lnTo>
                    <a:pt x="28767" y="30838"/>
                  </a:lnTo>
                  <a:lnTo>
                    <a:pt x="28916" y="30476"/>
                  </a:lnTo>
                  <a:lnTo>
                    <a:pt x="29054" y="30090"/>
                  </a:lnTo>
                  <a:lnTo>
                    <a:pt x="29166" y="29703"/>
                  </a:lnTo>
                  <a:lnTo>
                    <a:pt x="29266" y="29316"/>
                  </a:lnTo>
                  <a:lnTo>
                    <a:pt x="29353" y="28916"/>
                  </a:lnTo>
                  <a:lnTo>
                    <a:pt x="29416" y="28505"/>
                  </a:lnTo>
                  <a:lnTo>
                    <a:pt x="29465" y="28093"/>
                  </a:lnTo>
                  <a:lnTo>
                    <a:pt x="29490" y="27681"/>
                  </a:lnTo>
                  <a:lnTo>
                    <a:pt x="29515" y="27219"/>
                  </a:lnTo>
                  <a:lnTo>
                    <a:pt x="29540" y="26720"/>
                  </a:lnTo>
                  <a:lnTo>
                    <a:pt x="29553" y="26208"/>
                  </a:lnTo>
                  <a:lnTo>
                    <a:pt x="29553" y="25709"/>
                  </a:lnTo>
                  <a:lnTo>
                    <a:pt x="29528" y="25210"/>
                  </a:lnTo>
                  <a:lnTo>
                    <a:pt x="29490" y="24698"/>
                  </a:lnTo>
                  <a:lnTo>
                    <a:pt x="29441" y="24199"/>
                  </a:lnTo>
                  <a:lnTo>
                    <a:pt x="29366" y="23700"/>
                  </a:lnTo>
                  <a:lnTo>
                    <a:pt x="29278" y="23201"/>
                  </a:lnTo>
                  <a:lnTo>
                    <a:pt x="29166" y="22714"/>
                  </a:lnTo>
                  <a:lnTo>
                    <a:pt x="29041" y="22227"/>
                  </a:lnTo>
                  <a:lnTo>
                    <a:pt x="28904" y="21753"/>
                  </a:lnTo>
                  <a:lnTo>
                    <a:pt x="28729" y="21279"/>
                  </a:lnTo>
                  <a:lnTo>
                    <a:pt x="28554" y="20817"/>
                  </a:lnTo>
                  <a:lnTo>
                    <a:pt x="28342" y="20355"/>
                  </a:lnTo>
                  <a:lnTo>
                    <a:pt x="28118" y="19906"/>
                  </a:lnTo>
                  <a:lnTo>
                    <a:pt x="27868" y="19469"/>
                  </a:lnTo>
                  <a:lnTo>
                    <a:pt x="27693" y="19195"/>
                  </a:lnTo>
                  <a:lnTo>
                    <a:pt x="27506" y="18908"/>
                  </a:lnTo>
                  <a:lnTo>
                    <a:pt x="27319" y="18646"/>
                  </a:lnTo>
                  <a:lnTo>
                    <a:pt x="27107" y="18371"/>
                  </a:lnTo>
                  <a:lnTo>
                    <a:pt x="26907" y="18122"/>
                  </a:lnTo>
                  <a:lnTo>
                    <a:pt x="26695" y="17859"/>
                  </a:lnTo>
                  <a:lnTo>
                    <a:pt x="26470" y="17622"/>
                  </a:lnTo>
                  <a:lnTo>
                    <a:pt x="26233" y="17373"/>
                  </a:lnTo>
                  <a:lnTo>
                    <a:pt x="26009" y="17148"/>
                  </a:lnTo>
                  <a:lnTo>
                    <a:pt x="25759" y="16911"/>
                  </a:lnTo>
                  <a:lnTo>
                    <a:pt x="25522" y="16686"/>
                  </a:lnTo>
                  <a:lnTo>
                    <a:pt x="25260" y="16474"/>
                  </a:lnTo>
                  <a:lnTo>
                    <a:pt x="24748" y="16050"/>
                  </a:lnTo>
                  <a:lnTo>
                    <a:pt x="24211" y="15651"/>
                  </a:lnTo>
                  <a:lnTo>
                    <a:pt x="23650" y="15264"/>
                  </a:lnTo>
                  <a:lnTo>
                    <a:pt x="23088" y="14902"/>
                  </a:lnTo>
                  <a:lnTo>
                    <a:pt x="22502" y="14552"/>
                  </a:lnTo>
                  <a:lnTo>
                    <a:pt x="21915" y="14215"/>
                  </a:lnTo>
                  <a:lnTo>
                    <a:pt x="21316" y="13891"/>
                  </a:lnTo>
                  <a:lnTo>
                    <a:pt x="20717" y="13579"/>
                  </a:lnTo>
                  <a:lnTo>
                    <a:pt x="20106" y="13292"/>
                  </a:lnTo>
                  <a:lnTo>
                    <a:pt x="19494" y="13005"/>
                  </a:lnTo>
                  <a:lnTo>
                    <a:pt x="18271" y="12443"/>
                  </a:lnTo>
                  <a:lnTo>
                    <a:pt x="17036" y="11894"/>
                  </a:lnTo>
                  <a:lnTo>
                    <a:pt x="15800" y="11345"/>
                  </a:lnTo>
                  <a:lnTo>
                    <a:pt x="15189" y="11058"/>
                  </a:lnTo>
                  <a:lnTo>
                    <a:pt x="14590" y="10758"/>
                  </a:lnTo>
                  <a:lnTo>
                    <a:pt x="13978" y="10459"/>
                  </a:lnTo>
                  <a:lnTo>
                    <a:pt x="13391" y="10147"/>
                  </a:lnTo>
                  <a:lnTo>
                    <a:pt x="12805" y="9823"/>
                  </a:lnTo>
                  <a:lnTo>
                    <a:pt x="12231" y="9473"/>
                  </a:lnTo>
                  <a:lnTo>
                    <a:pt x="11669" y="9124"/>
                  </a:lnTo>
                  <a:lnTo>
                    <a:pt x="11120" y="8737"/>
                  </a:lnTo>
                  <a:lnTo>
                    <a:pt x="10584" y="8337"/>
                  </a:lnTo>
                  <a:lnTo>
                    <a:pt x="10059" y="7913"/>
                  </a:lnTo>
                  <a:lnTo>
                    <a:pt x="9623" y="7526"/>
                  </a:lnTo>
                  <a:lnTo>
                    <a:pt x="9186" y="7114"/>
                  </a:lnTo>
                  <a:lnTo>
                    <a:pt x="8774" y="6690"/>
                  </a:lnTo>
                  <a:lnTo>
                    <a:pt x="8375" y="6253"/>
                  </a:lnTo>
                  <a:lnTo>
                    <a:pt x="8000" y="5792"/>
                  </a:lnTo>
                  <a:lnTo>
                    <a:pt x="7638" y="5317"/>
                  </a:lnTo>
                  <a:lnTo>
                    <a:pt x="7301" y="4843"/>
                  </a:lnTo>
                  <a:lnTo>
                    <a:pt x="6977" y="4344"/>
                  </a:lnTo>
                  <a:lnTo>
                    <a:pt x="6665" y="3832"/>
                  </a:lnTo>
                  <a:lnTo>
                    <a:pt x="6390" y="3308"/>
                  </a:lnTo>
                  <a:lnTo>
                    <a:pt x="6116" y="2784"/>
                  </a:lnTo>
                  <a:lnTo>
                    <a:pt x="5879" y="2247"/>
                  </a:lnTo>
                  <a:lnTo>
                    <a:pt x="5654" y="1698"/>
                  </a:lnTo>
                  <a:lnTo>
                    <a:pt x="5454" y="1137"/>
                  </a:lnTo>
                  <a:lnTo>
                    <a:pt x="5267" y="575"/>
                  </a:lnTo>
                  <a:lnTo>
                    <a:pt x="5117" y="1"/>
                  </a:lnTo>
                  <a:close/>
                </a:path>
              </a:pathLst>
            </a:custGeom>
            <a:solidFill>
              <a:schemeClr val="accent6">
                <a:lumMod val="20000"/>
                <a:lumOff val="80000"/>
              </a:schemeClr>
            </a:solidFill>
            <a:ln>
              <a:noFill/>
            </a:ln>
          </p:spPr>
          <p:txBody>
            <a:bodyPr spcFirstLastPara="1" wrap="square" lIns="121900" tIns="121900" rIns="121900" bIns="121900" anchor="ctr" anchorCtr="0">
              <a:noAutofit/>
            </a:bodyPr>
            <a:lstStyle/>
            <a:p>
              <a:endParaRPr sz="2400" dirty="0"/>
            </a:p>
          </p:txBody>
        </p:sp>
        <p:sp>
          <p:nvSpPr>
            <p:cNvPr id="5" name="Google Shape;507;p60">
              <a:extLst>
                <a:ext uri="{FF2B5EF4-FFF2-40B4-BE49-F238E27FC236}">
                  <a16:creationId xmlns:a16="http://schemas.microsoft.com/office/drawing/2014/main" id="{B496E718-AFDB-98D5-21F2-404AFA7B3ECC}"/>
                </a:ext>
              </a:extLst>
            </p:cNvPr>
            <p:cNvSpPr/>
            <p:nvPr/>
          </p:nvSpPr>
          <p:spPr>
            <a:xfrm>
              <a:off x="5188540" y="2524901"/>
              <a:ext cx="1724087" cy="1588619"/>
            </a:xfrm>
            <a:custGeom>
              <a:avLst/>
              <a:gdLst/>
              <a:ahLst/>
              <a:cxnLst/>
              <a:rect l="l" t="t" r="r" b="b"/>
              <a:pathLst>
                <a:path w="37328" h="34395" extrusionOk="0">
                  <a:moveTo>
                    <a:pt x="4917" y="0"/>
                  </a:moveTo>
                  <a:lnTo>
                    <a:pt x="4868" y="587"/>
                  </a:lnTo>
                  <a:lnTo>
                    <a:pt x="4793" y="1273"/>
                  </a:lnTo>
                  <a:lnTo>
                    <a:pt x="4768" y="1722"/>
                  </a:lnTo>
                  <a:lnTo>
                    <a:pt x="4755" y="2221"/>
                  </a:lnTo>
                  <a:lnTo>
                    <a:pt x="4743" y="2783"/>
                  </a:lnTo>
                  <a:lnTo>
                    <a:pt x="4755" y="3395"/>
                  </a:lnTo>
                  <a:lnTo>
                    <a:pt x="4755" y="3731"/>
                  </a:lnTo>
                  <a:lnTo>
                    <a:pt x="4768" y="4068"/>
                  </a:lnTo>
                  <a:lnTo>
                    <a:pt x="4830" y="4792"/>
                  </a:lnTo>
                  <a:lnTo>
                    <a:pt x="4855" y="5167"/>
                  </a:lnTo>
                  <a:lnTo>
                    <a:pt x="4893" y="5554"/>
                  </a:lnTo>
                  <a:lnTo>
                    <a:pt x="4992" y="6365"/>
                  </a:lnTo>
                  <a:lnTo>
                    <a:pt x="5117" y="7213"/>
                  </a:lnTo>
                  <a:lnTo>
                    <a:pt x="5279" y="8099"/>
                  </a:lnTo>
                  <a:lnTo>
                    <a:pt x="5492" y="9010"/>
                  </a:lnTo>
                  <a:lnTo>
                    <a:pt x="5604" y="9485"/>
                  </a:lnTo>
                  <a:lnTo>
                    <a:pt x="5729" y="9959"/>
                  </a:lnTo>
                  <a:lnTo>
                    <a:pt x="5866" y="10446"/>
                  </a:lnTo>
                  <a:lnTo>
                    <a:pt x="6016" y="10932"/>
                  </a:lnTo>
                  <a:lnTo>
                    <a:pt x="6178" y="11431"/>
                  </a:lnTo>
                  <a:lnTo>
                    <a:pt x="6353" y="11918"/>
                  </a:lnTo>
                  <a:lnTo>
                    <a:pt x="6540" y="12417"/>
                  </a:lnTo>
                  <a:lnTo>
                    <a:pt x="6740" y="12929"/>
                  </a:lnTo>
                  <a:lnTo>
                    <a:pt x="6952" y="13441"/>
                  </a:lnTo>
                  <a:lnTo>
                    <a:pt x="7164" y="13940"/>
                  </a:lnTo>
                  <a:lnTo>
                    <a:pt x="7401" y="14452"/>
                  </a:lnTo>
                  <a:lnTo>
                    <a:pt x="7651" y="14963"/>
                  </a:lnTo>
                  <a:lnTo>
                    <a:pt x="7913" y="15475"/>
                  </a:lnTo>
                  <a:lnTo>
                    <a:pt x="8187" y="15987"/>
                  </a:lnTo>
                  <a:lnTo>
                    <a:pt x="8412" y="16386"/>
                  </a:lnTo>
                  <a:lnTo>
                    <a:pt x="8412" y="16398"/>
                  </a:lnTo>
                  <a:lnTo>
                    <a:pt x="8399" y="16411"/>
                  </a:lnTo>
                  <a:lnTo>
                    <a:pt x="8349" y="16411"/>
                  </a:lnTo>
                  <a:lnTo>
                    <a:pt x="8100" y="16386"/>
                  </a:lnTo>
                  <a:lnTo>
                    <a:pt x="7700" y="16311"/>
                  </a:lnTo>
                  <a:lnTo>
                    <a:pt x="7189" y="16199"/>
                  </a:lnTo>
                  <a:lnTo>
                    <a:pt x="6565" y="16036"/>
                  </a:lnTo>
                  <a:lnTo>
                    <a:pt x="5866" y="15849"/>
                  </a:lnTo>
                  <a:lnTo>
                    <a:pt x="5105" y="15612"/>
                  </a:lnTo>
                  <a:lnTo>
                    <a:pt x="4331" y="15350"/>
                  </a:lnTo>
                  <a:lnTo>
                    <a:pt x="3932" y="15213"/>
                  </a:lnTo>
                  <a:lnTo>
                    <a:pt x="3545" y="15063"/>
                  </a:lnTo>
                  <a:lnTo>
                    <a:pt x="3158" y="14913"/>
                  </a:lnTo>
                  <a:lnTo>
                    <a:pt x="2783" y="14751"/>
                  </a:lnTo>
                  <a:lnTo>
                    <a:pt x="2409" y="14576"/>
                  </a:lnTo>
                  <a:lnTo>
                    <a:pt x="2060" y="14402"/>
                  </a:lnTo>
                  <a:lnTo>
                    <a:pt x="1723" y="14227"/>
                  </a:lnTo>
                  <a:lnTo>
                    <a:pt x="1411" y="14040"/>
                  </a:lnTo>
                  <a:lnTo>
                    <a:pt x="1124" y="13853"/>
                  </a:lnTo>
                  <a:lnTo>
                    <a:pt x="849" y="13653"/>
                  </a:lnTo>
                  <a:lnTo>
                    <a:pt x="624" y="13453"/>
                  </a:lnTo>
                  <a:lnTo>
                    <a:pt x="412" y="13254"/>
                  </a:lnTo>
                  <a:lnTo>
                    <a:pt x="325" y="13141"/>
                  </a:lnTo>
                  <a:lnTo>
                    <a:pt x="250" y="13041"/>
                  </a:lnTo>
                  <a:lnTo>
                    <a:pt x="188" y="12942"/>
                  </a:lnTo>
                  <a:lnTo>
                    <a:pt x="125" y="12829"/>
                  </a:lnTo>
                  <a:lnTo>
                    <a:pt x="75" y="12729"/>
                  </a:lnTo>
                  <a:lnTo>
                    <a:pt x="38" y="12617"/>
                  </a:lnTo>
                  <a:lnTo>
                    <a:pt x="13" y="12517"/>
                  </a:lnTo>
                  <a:lnTo>
                    <a:pt x="0" y="12405"/>
                  </a:lnTo>
                  <a:lnTo>
                    <a:pt x="13" y="12617"/>
                  </a:lnTo>
                  <a:lnTo>
                    <a:pt x="38" y="12829"/>
                  </a:lnTo>
                  <a:lnTo>
                    <a:pt x="75" y="13029"/>
                  </a:lnTo>
                  <a:lnTo>
                    <a:pt x="125" y="13229"/>
                  </a:lnTo>
                  <a:lnTo>
                    <a:pt x="200" y="13416"/>
                  </a:lnTo>
                  <a:lnTo>
                    <a:pt x="275" y="13615"/>
                  </a:lnTo>
                  <a:lnTo>
                    <a:pt x="362" y="13803"/>
                  </a:lnTo>
                  <a:lnTo>
                    <a:pt x="462" y="13990"/>
                  </a:lnTo>
                  <a:lnTo>
                    <a:pt x="574" y="14165"/>
                  </a:lnTo>
                  <a:lnTo>
                    <a:pt x="699" y="14339"/>
                  </a:lnTo>
                  <a:lnTo>
                    <a:pt x="824" y="14514"/>
                  </a:lnTo>
                  <a:lnTo>
                    <a:pt x="961" y="14689"/>
                  </a:lnTo>
                  <a:lnTo>
                    <a:pt x="1111" y="14851"/>
                  </a:lnTo>
                  <a:lnTo>
                    <a:pt x="1273" y="15013"/>
                  </a:lnTo>
                  <a:lnTo>
                    <a:pt x="1436" y="15175"/>
                  </a:lnTo>
                  <a:lnTo>
                    <a:pt x="1610" y="15325"/>
                  </a:lnTo>
                  <a:lnTo>
                    <a:pt x="1985" y="15625"/>
                  </a:lnTo>
                  <a:lnTo>
                    <a:pt x="2372" y="15912"/>
                  </a:lnTo>
                  <a:lnTo>
                    <a:pt x="2783" y="16186"/>
                  </a:lnTo>
                  <a:lnTo>
                    <a:pt x="3220" y="16448"/>
                  </a:lnTo>
                  <a:lnTo>
                    <a:pt x="3669" y="16685"/>
                  </a:lnTo>
                  <a:lnTo>
                    <a:pt x="4119" y="16923"/>
                  </a:lnTo>
                  <a:lnTo>
                    <a:pt x="4593" y="17147"/>
                  </a:lnTo>
                  <a:lnTo>
                    <a:pt x="5055" y="17347"/>
                  </a:lnTo>
                  <a:lnTo>
                    <a:pt x="5529" y="17547"/>
                  </a:lnTo>
                  <a:lnTo>
                    <a:pt x="5991" y="17721"/>
                  </a:lnTo>
                  <a:lnTo>
                    <a:pt x="6452" y="17896"/>
                  </a:lnTo>
                  <a:lnTo>
                    <a:pt x="6902" y="18058"/>
                  </a:lnTo>
                  <a:lnTo>
                    <a:pt x="7750" y="18333"/>
                  </a:lnTo>
                  <a:lnTo>
                    <a:pt x="8524" y="18570"/>
                  </a:lnTo>
                  <a:lnTo>
                    <a:pt x="9685" y="18919"/>
                  </a:lnTo>
                  <a:lnTo>
                    <a:pt x="10034" y="19032"/>
                  </a:lnTo>
                  <a:lnTo>
                    <a:pt x="10134" y="19069"/>
                  </a:lnTo>
                  <a:lnTo>
                    <a:pt x="10184" y="19107"/>
                  </a:lnTo>
                  <a:lnTo>
                    <a:pt x="10508" y="19531"/>
                  </a:lnTo>
                  <a:lnTo>
                    <a:pt x="10845" y="19955"/>
                  </a:lnTo>
                  <a:lnTo>
                    <a:pt x="11232" y="20429"/>
                  </a:lnTo>
                  <a:lnTo>
                    <a:pt x="11632" y="20904"/>
                  </a:lnTo>
                  <a:lnTo>
                    <a:pt x="12043" y="21365"/>
                  </a:lnTo>
                  <a:lnTo>
                    <a:pt x="12455" y="21815"/>
                  </a:lnTo>
                  <a:lnTo>
                    <a:pt x="12892" y="22251"/>
                  </a:lnTo>
                  <a:lnTo>
                    <a:pt x="13329" y="22688"/>
                  </a:lnTo>
                  <a:lnTo>
                    <a:pt x="13766" y="23125"/>
                  </a:lnTo>
                  <a:lnTo>
                    <a:pt x="14215" y="23549"/>
                  </a:lnTo>
                  <a:lnTo>
                    <a:pt x="14664" y="23949"/>
                  </a:lnTo>
                  <a:lnTo>
                    <a:pt x="15126" y="24360"/>
                  </a:lnTo>
                  <a:lnTo>
                    <a:pt x="16062" y="25147"/>
                  </a:lnTo>
                  <a:lnTo>
                    <a:pt x="17010" y="25908"/>
                  </a:lnTo>
                  <a:lnTo>
                    <a:pt x="17946" y="26657"/>
                  </a:lnTo>
                  <a:lnTo>
                    <a:pt x="18396" y="26994"/>
                  </a:lnTo>
                  <a:lnTo>
                    <a:pt x="18832" y="27318"/>
                  </a:lnTo>
                  <a:lnTo>
                    <a:pt x="19269" y="27643"/>
                  </a:lnTo>
                  <a:lnTo>
                    <a:pt x="19719" y="27955"/>
                  </a:lnTo>
                  <a:lnTo>
                    <a:pt x="19731" y="27967"/>
                  </a:lnTo>
                  <a:lnTo>
                    <a:pt x="19719" y="27980"/>
                  </a:lnTo>
                  <a:lnTo>
                    <a:pt x="19669" y="28017"/>
                  </a:lnTo>
                  <a:lnTo>
                    <a:pt x="19569" y="28054"/>
                  </a:lnTo>
                  <a:lnTo>
                    <a:pt x="19419" y="28104"/>
                  </a:lnTo>
                  <a:lnTo>
                    <a:pt x="18970" y="28217"/>
                  </a:lnTo>
                  <a:lnTo>
                    <a:pt x="18358" y="28342"/>
                  </a:lnTo>
                  <a:lnTo>
                    <a:pt x="17597" y="28479"/>
                  </a:lnTo>
                  <a:lnTo>
                    <a:pt x="16686" y="28629"/>
                  </a:lnTo>
                  <a:lnTo>
                    <a:pt x="15675" y="28778"/>
                  </a:lnTo>
                  <a:lnTo>
                    <a:pt x="14564" y="28928"/>
                  </a:lnTo>
                  <a:lnTo>
                    <a:pt x="13379" y="29053"/>
                  </a:lnTo>
                  <a:lnTo>
                    <a:pt x="12118" y="29178"/>
                  </a:lnTo>
                  <a:lnTo>
                    <a:pt x="10833" y="29265"/>
                  </a:lnTo>
                  <a:lnTo>
                    <a:pt x="10171" y="29302"/>
                  </a:lnTo>
                  <a:lnTo>
                    <a:pt x="9523" y="29327"/>
                  </a:lnTo>
                  <a:lnTo>
                    <a:pt x="8861" y="29352"/>
                  </a:lnTo>
                  <a:lnTo>
                    <a:pt x="8200" y="29365"/>
                  </a:lnTo>
                  <a:lnTo>
                    <a:pt x="7551" y="29365"/>
                  </a:lnTo>
                  <a:lnTo>
                    <a:pt x="6902" y="29352"/>
                  </a:lnTo>
                  <a:lnTo>
                    <a:pt x="6253" y="29340"/>
                  </a:lnTo>
                  <a:lnTo>
                    <a:pt x="5629" y="29302"/>
                  </a:lnTo>
                  <a:lnTo>
                    <a:pt x="5005" y="29253"/>
                  </a:lnTo>
                  <a:lnTo>
                    <a:pt x="4406" y="29203"/>
                  </a:lnTo>
                  <a:lnTo>
                    <a:pt x="4830" y="29365"/>
                  </a:lnTo>
                  <a:lnTo>
                    <a:pt x="5267" y="29515"/>
                  </a:lnTo>
                  <a:lnTo>
                    <a:pt x="5691" y="29664"/>
                  </a:lnTo>
                  <a:lnTo>
                    <a:pt x="6128" y="29802"/>
                  </a:lnTo>
                  <a:lnTo>
                    <a:pt x="6552" y="29926"/>
                  </a:lnTo>
                  <a:lnTo>
                    <a:pt x="6977" y="30051"/>
                  </a:lnTo>
                  <a:lnTo>
                    <a:pt x="7401" y="30164"/>
                  </a:lnTo>
                  <a:lnTo>
                    <a:pt x="7825" y="30263"/>
                  </a:lnTo>
                  <a:lnTo>
                    <a:pt x="8649" y="30438"/>
                  </a:lnTo>
                  <a:lnTo>
                    <a:pt x="9485" y="30588"/>
                  </a:lnTo>
                  <a:lnTo>
                    <a:pt x="10296" y="30713"/>
                  </a:lnTo>
                  <a:lnTo>
                    <a:pt x="11095" y="30812"/>
                  </a:lnTo>
                  <a:lnTo>
                    <a:pt x="11881" y="30875"/>
                  </a:lnTo>
                  <a:lnTo>
                    <a:pt x="12655" y="30925"/>
                  </a:lnTo>
                  <a:lnTo>
                    <a:pt x="13404" y="30950"/>
                  </a:lnTo>
                  <a:lnTo>
                    <a:pt x="14128" y="30950"/>
                  </a:lnTo>
                  <a:lnTo>
                    <a:pt x="14851" y="30937"/>
                  </a:lnTo>
                  <a:lnTo>
                    <a:pt x="15538" y="30912"/>
                  </a:lnTo>
                  <a:lnTo>
                    <a:pt x="16199" y="30862"/>
                  </a:lnTo>
                  <a:lnTo>
                    <a:pt x="16848" y="30812"/>
                  </a:lnTo>
                  <a:lnTo>
                    <a:pt x="17460" y="30750"/>
                  </a:lnTo>
                  <a:lnTo>
                    <a:pt x="18046" y="30675"/>
                  </a:lnTo>
                  <a:lnTo>
                    <a:pt x="18608" y="30588"/>
                  </a:lnTo>
                  <a:lnTo>
                    <a:pt x="19132" y="30513"/>
                  </a:lnTo>
                  <a:lnTo>
                    <a:pt x="19631" y="30426"/>
                  </a:lnTo>
                  <a:lnTo>
                    <a:pt x="20093" y="30326"/>
                  </a:lnTo>
                  <a:lnTo>
                    <a:pt x="20917" y="30164"/>
                  </a:lnTo>
                  <a:lnTo>
                    <a:pt x="21578" y="30001"/>
                  </a:lnTo>
                  <a:lnTo>
                    <a:pt x="22090" y="29889"/>
                  </a:lnTo>
                  <a:lnTo>
                    <a:pt x="22414" y="29814"/>
                  </a:lnTo>
                  <a:lnTo>
                    <a:pt x="22514" y="29802"/>
                  </a:lnTo>
                  <a:lnTo>
                    <a:pt x="22564" y="29802"/>
                  </a:lnTo>
                  <a:lnTo>
                    <a:pt x="23350" y="30263"/>
                  </a:lnTo>
                  <a:lnTo>
                    <a:pt x="24136" y="30700"/>
                  </a:lnTo>
                  <a:lnTo>
                    <a:pt x="24923" y="31112"/>
                  </a:lnTo>
                  <a:lnTo>
                    <a:pt x="25696" y="31486"/>
                  </a:lnTo>
                  <a:lnTo>
                    <a:pt x="26158" y="31724"/>
                  </a:lnTo>
                  <a:lnTo>
                    <a:pt x="26632" y="31936"/>
                  </a:lnTo>
                  <a:lnTo>
                    <a:pt x="27094" y="32135"/>
                  </a:lnTo>
                  <a:lnTo>
                    <a:pt x="27556" y="32335"/>
                  </a:lnTo>
                  <a:lnTo>
                    <a:pt x="28018" y="32510"/>
                  </a:lnTo>
                  <a:lnTo>
                    <a:pt x="28467" y="32684"/>
                  </a:lnTo>
                  <a:lnTo>
                    <a:pt x="29353" y="32996"/>
                  </a:lnTo>
                  <a:lnTo>
                    <a:pt x="29790" y="33146"/>
                  </a:lnTo>
                  <a:lnTo>
                    <a:pt x="30214" y="33283"/>
                  </a:lnTo>
                  <a:lnTo>
                    <a:pt x="31038" y="33521"/>
                  </a:lnTo>
                  <a:lnTo>
                    <a:pt x="31824" y="33720"/>
                  </a:lnTo>
                  <a:lnTo>
                    <a:pt x="32573" y="33895"/>
                  </a:lnTo>
                  <a:lnTo>
                    <a:pt x="32935" y="33970"/>
                  </a:lnTo>
                  <a:lnTo>
                    <a:pt x="33284" y="34032"/>
                  </a:lnTo>
                  <a:lnTo>
                    <a:pt x="33945" y="34132"/>
                  </a:lnTo>
                  <a:lnTo>
                    <a:pt x="34257" y="34182"/>
                  </a:lnTo>
                  <a:lnTo>
                    <a:pt x="34557" y="34232"/>
                  </a:lnTo>
                  <a:lnTo>
                    <a:pt x="35106" y="34282"/>
                  </a:lnTo>
                  <a:lnTo>
                    <a:pt x="35605" y="34332"/>
                  </a:lnTo>
                  <a:lnTo>
                    <a:pt x="36055" y="34357"/>
                  </a:lnTo>
                  <a:lnTo>
                    <a:pt x="36753" y="34382"/>
                  </a:lnTo>
                  <a:lnTo>
                    <a:pt x="37328" y="34394"/>
                  </a:lnTo>
                  <a:lnTo>
                    <a:pt x="36766" y="34282"/>
                  </a:lnTo>
                  <a:lnTo>
                    <a:pt x="36080" y="34132"/>
                  </a:lnTo>
                  <a:lnTo>
                    <a:pt x="35655" y="34032"/>
                  </a:lnTo>
                  <a:lnTo>
                    <a:pt x="35181" y="33907"/>
                  </a:lnTo>
                  <a:lnTo>
                    <a:pt x="34644" y="33770"/>
                  </a:lnTo>
                  <a:lnTo>
                    <a:pt x="34357" y="33695"/>
                  </a:lnTo>
                  <a:lnTo>
                    <a:pt x="34058" y="33608"/>
                  </a:lnTo>
                  <a:lnTo>
                    <a:pt x="33434" y="33408"/>
                  </a:lnTo>
                  <a:lnTo>
                    <a:pt x="33109" y="33308"/>
                  </a:lnTo>
                  <a:lnTo>
                    <a:pt x="32772" y="33196"/>
                  </a:lnTo>
                  <a:lnTo>
                    <a:pt x="32061" y="32947"/>
                  </a:lnTo>
                  <a:lnTo>
                    <a:pt x="31699" y="32809"/>
                  </a:lnTo>
                  <a:lnTo>
                    <a:pt x="31325" y="32647"/>
                  </a:lnTo>
                  <a:lnTo>
                    <a:pt x="30938" y="32497"/>
                  </a:lnTo>
                  <a:lnTo>
                    <a:pt x="30551" y="32335"/>
                  </a:lnTo>
                  <a:lnTo>
                    <a:pt x="29752" y="31986"/>
                  </a:lnTo>
                  <a:lnTo>
                    <a:pt x="28929" y="31599"/>
                  </a:lnTo>
                  <a:lnTo>
                    <a:pt x="28092" y="31187"/>
                  </a:lnTo>
                  <a:lnTo>
                    <a:pt x="27231" y="30725"/>
                  </a:lnTo>
                  <a:lnTo>
                    <a:pt x="26358" y="30238"/>
                  </a:lnTo>
                  <a:lnTo>
                    <a:pt x="25459" y="29714"/>
                  </a:lnTo>
                  <a:lnTo>
                    <a:pt x="24561" y="29165"/>
                  </a:lnTo>
                  <a:lnTo>
                    <a:pt x="23662" y="28566"/>
                  </a:lnTo>
                  <a:lnTo>
                    <a:pt x="22751" y="27955"/>
                  </a:lnTo>
                  <a:lnTo>
                    <a:pt x="22289" y="27643"/>
                  </a:lnTo>
                  <a:lnTo>
                    <a:pt x="21828" y="27306"/>
                  </a:lnTo>
                  <a:lnTo>
                    <a:pt x="20917" y="26632"/>
                  </a:lnTo>
                  <a:lnTo>
                    <a:pt x="20006" y="25933"/>
                  </a:lnTo>
                  <a:lnTo>
                    <a:pt x="19095" y="25222"/>
                  </a:lnTo>
                  <a:lnTo>
                    <a:pt x="18046" y="24373"/>
                  </a:lnTo>
                  <a:lnTo>
                    <a:pt x="17035" y="23512"/>
                  </a:lnTo>
                  <a:lnTo>
                    <a:pt x="16998" y="23462"/>
                  </a:lnTo>
                  <a:lnTo>
                    <a:pt x="16973" y="23387"/>
                  </a:lnTo>
                  <a:lnTo>
                    <a:pt x="16960" y="23275"/>
                  </a:lnTo>
                  <a:lnTo>
                    <a:pt x="16936" y="23137"/>
                  </a:lnTo>
                  <a:lnTo>
                    <a:pt x="16911" y="22776"/>
                  </a:lnTo>
                  <a:lnTo>
                    <a:pt x="16873" y="22289"/>
                  </a:lnTo>
                  <a:lnTo>
                    <a:pt x="16823" y="21702"/>
                  </a:lnTo>
                  <a:lnTo>
                    <a:pt x="16748" y="21003"/>
                  </a:lnTo>
                  <a:lnTo>
                    <a:pt x="16648" y="20217"/>
                  </a:lnTo>
                  <a:lnTo>
                    <a:pt x="16586" y="19793"/>
                  </a:lnTo>
                  <a:lnTo>
                    <a:pt x="16511" y="19344"/>
                  </a:lnTo>
                  <a:lnTo>
                    <a:pt x="16424" y="18882"/>
                  </a:lnTo>
                  <a:lnTo>
                    <a:pt x="16324" y="18395"/>
                  </a:lnTo>
                  <a:lnTo>
                    <a:pt x="16212" y="17883"/>
                  </a:lnTo>
                  <a:lnTo>
                    <a:pt x="16074" y="17359"/>
                  </a:lnTo>
                  <a:lnTo>
                    <a:pt x="15937" y="16823"/>
                  </a:lnTo>
                  <a:lnTo>
                    <a:pt x="15775" y="16261"/>
                  </a:lnTo>
                  <a:lnTo>
                    <a:pt x="15588" y="15700"/>
                  </a:lnTo>
                  <a:lnTo>
                    <a:pt x="15388" y="15113"/>
                  </a:lnTo>
                  <a:lnTo>
                    <a:pt x="15163" y="14514"/>
                  </a:lnTo>
                  <a:lnTo>
                    <a:pt x="14914" y="13902"/>
                  </a:lnTo>
                  <a:lnTo>
                    <a:pt x="14639" y="13278"/>
                  </a:lnTo>
                  <a:lnTo>
                    <a:pt x="14352" y="12642"/>
                  </a:lnTo>
                  <a:lnTo>
                    <a:pt x="14028" y="11993"/>
                  </a:lnTo>
                  <a:lnTo>
                    <a:pt x="13678" y="11344"/>
                  </a:lnTo>
                  <a:lnTo>
                    <a:pt x="13304" y="10683"/>
                  </a:lnTo>
                  <a:lnTo>
                    <a:pt x="12905" y="10009"/>
                  </a:lnTo>
                  <a:lnTo>
                    <a:pt x="13142" y="10758"/>
                  </a:lnTo>
                  <a:lnTo>
                    <a:pt x="13366" y="11481"/>
                  </a:lnTo>
                  <a:lnTo>
                    <a:pt x="13566" y="12180"/>
                  </a:lnTo>
                  <a:lnTo>
                    <a:pt x="13753" y="12842"/>
                  </a:lnTo>
                  <a:lnTo>
                    <a:pt x="13915" y="13491"/>
                  </a:lnTo>
                  <a:lnTo>
                    <a:pt x="14078" y="14102"/>
                  </a:lnTo>
                  <a:lnTo>
                    <a:pt x="14202" y="14689"/>
                  </a:lnTo>
                  <a:lnTo>
                    <a:pt x="14327" y="15263"/>
                  </a:lnTo>
                  <a:lnTo>
                    <a:pt x="14440" y="15799"/>
                  </a:lnTo>
                  <a:lnTo>
                    <a:pt x="14539" y="16299"/>
                  </a:lnTo>
                  <a:lnTo>
                    <a:pt x="14614" y="16785"/>
                  </a:lnTo>
                  <a:lnTo>
                    <a:pt x="14689" y="17247"/>
                  </a:lnTo>
                  <a:lnTo>
                    <a:pt x="14752" y="17684"/>
                  </a:lnTo>
                  <a:lnTo>
                    <a:pt x="14801" y="18096"/>
                  </a:lnTo>
                  <a:lnTo>
                    <a:pt x="14864" y="18832"/>
                  </a:lnTo>
                  <a:lnTo>
                    <a:pt x="14901" y="19481"/>
                  </a:lnTo>
                  <a:lnTo>
                    <a:pt x="14901" y="20030"/>
                  </a:lnTo>
                  <a:lnTo>
                    <a:pt x="14889" y="20479"/>
                  </a:lnTo>
                  <a:lnTo>
                    <a:pt x="14851" y="20829"/>
                  </a:lnTo>
                  <a:lnTo>
                    <a:pt x="14801" y="21091"/>
                  </a:lnTo>
                  <a:lnTo>
                    <a:pt x="14777" y="21191"/>
                  </a:lnTo>
                  <a:lnTo>
                    <a:pt x="14739" y="21266"/>
                  </a:lnTo>
                  <a:lnTo>
                    <a:pt x="14714" y="21315"/>
                  </a:lnTo>
                  <a:lnTo>
                    <a:pt x="14689" y="21353"/>
                  </a:lnTo>
                  <a:lnTo>
                    <a:pt x="14652" y="21353"/>
                  </a:lnTo>
                  <a:lnTo>
                    <a:pt x="14627" y="21340"/>
                  </a:lnTo>
                  <a:lnTo>
                    <a:pt x="14003" y="20729"/>
                  </a:lnTo>
                  <a:lnTo>
                    <a:pt x="13391" y="20105"/>
                  </a:lnTo>
                  <a:lnTo>
                    <a:pt x="12817" y="19456"/>
                  </a:lnTo>
                  <a:lnTo>
                    <a:pt x="12530" y="19131"/>
                  </a:lnTo>
                  <a:lnTo>
                    <a:pt x="12256" y="18795"/>
                  </a:lnTo>
                  <a:lnTo>
                    <a:pt x="11894" y="18358"/>
                  </a:lnTo>
                  <a:lnTo>
                    <a:pt x="11544" y="17908"/>
                  </a:lnTo>
                  <a:lnTo>
                    <a:pt x="11195" y="17459"/>
                  </a:lnTo>
                  <a:lnTo>
                    <a:pt x="10858" y="16997"/>
                  </a:lnTo>
                  <a:lnTo>
                    <a:pt x="10533" y="16548"/>
                  </a:lnTo>
                  <a:lnTo>
                    <a:pt x="10221" y="16086"/>
                  </a:lnTo>
                  <a:lnTo>
                    <a:pt x="9909" y="15625"/>
                  </a:lnTo>
                  <a:lnTo>
                    <a:pt x="9622" y="15150"/>
                  </a:lnTo>
                  <a:lnTo>
                    <a:pt x="9348" y="14676"/>
                  </a:lnTo>
                  <a:lnTo>
                    <a:pt x="9073" y="14214"/>
                  </a:lnTo>
                  <a:lnTo>
                    <a:pt x="8811" y="13740"/>
                  </a:lnTo>
                  <a:lnTo>
                    <a:pt x="8562" y="13266"/>
                  </a:lnTo>
                  <a:lnTo>
                    <a:pt x="8324" y="12804"/>
                  </a:lnTo>
                  <a:lnTo>
                    <a:pt x="8100" y="12330"/>
                  </a:lnTo>
                  <a:lnTo>
                    <a:pt x="7875" y="11868"/>
                  </a:lnTo>
                  <a:lnTo>
                    <a:pt x="7663" y="11407"/>
                  </a:lnTo>
                  <a:lnTo>
                    <a:pt x="7463" y="10945"/>
                  </a:lnTo>
                  <a:lnTo>
                    <a:pt x="7276" y="10483"/>
                  </a:lnTo>
                  <a:lnTo>
                    <a:pt x="7101" y="10021"/>
                  </a:lnTo>
                  <a:lnTo>
                    <a:pt x="6927" y="9572"/>
                  </a:lnTo>
                  <a:lnTo>
                    <a:pt x="6615" y="8686"/>
                  </a:lnTo>
                  <a:lnTo>
                    <a:pt x="6328" y="7825"/>
                  </a:lnTo>
                  <a:lnTo>
                    <a:pt x="6091" y="6989"/>
                  </a:lnTo>
                  <a:lnTo>
                    <a:pt x="5878" y="6190"/>
                  </a:lnTo>
                  <a:lnTo>
                    <a:pt x="5691" y="5416"/>
                  </a:lnTo>
                  <a:lnTo>
                    <a:pt x="5616" y="5054"/>
                  </a:lnTo>
                  <a:lnTo>
                    <a:pt x="5541" y="4692"/>
                  </a:lnTo>
                  <a:lnTo>
                    <a:pt x="5467" y="4343"/>
                  </a:lnTo>
                  <a:lnTo>
                    <a:pt x="5404" y="3994"/>
                  </a:lnTo>
                  <a:lnTo>
                    <a:pt x="5304" y="3345"/>
                  </a:lnTo>
                  <a:lnTo>
                    <a:pt x="5205" y="2758"/>
                  </a:lnTo>
                  <a:lnTo>
                    <a:pt x="5130" y="2209"/>
                  </a:lnTo>
                  <a:lnTo>
                    <a:pt x="5030" y="1273"/>
                  </a:lnTo>
                  <a:lnTo>
                    <a:pt x="4967" y="587"/>
                  </a:lnTo>
                  <a:lnTo>
                    <a:pt x="4917" y="0"/>
                  </a:lnTo>
                  <a:close/>
                </a:path>
              </a:pathLst>
            </a:custGeom>
            <a:solidFill>
              <a:schemeClr val="accent6"/>
            </a:solidFill>
            <a:ln>
              <a:noFill/>
            </a:ln>
          </p:spPr>
          <p:txBody>
            <a:bodyPr spcFirstLastPara="1" wrap="square" lIns="121900" tIns="121900" rIns="121900" bIns="121900" anchor="ctr" anchorCtr="0">
              <a:noAutofit/>
            </a:bodyPr>
            <a:lstStyle/>
            <a:p>
              <a:endParaRPr sz="2400" dirty="0"/>
            </a:p>
          </p:txBody>
        </p:sp>
      </p:grpSp>
      <p:pic>
        <p:nvPicPr>
          <p:cNvPr id="8194" name="Picture 2" descr="New European Bauhaus – BEDA">
            <a:extLst>
              <a:ext uri="{FF2B5EF4-FFF2-40B4-BE49-F238E27FC236}">
                <a16:creationId xmlns:a16="http://schemas.microsoft.com/office/drawing/2014/main" id="{C927D200-8CE1-1724-F018-FFA6BE4A685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63108" y="226398"/>
            <a:ext cx="1355090" cy="53414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962104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atura vietturis 7">
            <a:extLst>
              <a:ext uri="{FF2B5EF4-FFF2-40B4-BE49-F238E27FC236}">
                <a16:creationId xmlns:a16="http://schemas.microsoft.com/office/drawing/2014/main" id="{38F22997-3FD4-466F-81AB-5F7963D26CD4}"/>
              </a:ext>
            </a:extLst>
          </p:cNvPr>
          <p:cNvSpPr>
            <a:spLocks noGrp="1"/>
          </p:cNvSpPr>
          <p:nvPr>
            <p:ph sz="half" idx="1"/>
          </p:nvPr>
        </p:nvSpPr>
        <p:spPr>
          <a:xfrm>
            <a:off x="598027" y="1466238"/>
            <a:ext cx="8261493" cy="4351338"/>
          </a:xfrm>
        </p:spPr>
        <p:txBody>
          <a:bodyPr/>
          <a:lstStyle/>
          <a:p>
            <a:r>
              <a:rPr lang="lv-LV" sz="1600" b="1" dirty="0"/>
              <a:t>Bez steigas ! </a:t>
            </a:r>
            <a:r>
              <a:rPr lang="lv-LV" sz="1600" dirty="0"/>
              <a:t>Veliet laiku, lai rūpīgi izskatītu konkursa nosacījumus un prasības</a:t>
            </a:r>
          </a:p>
          <a:p>
            <a:r>
              <a:rPr lang="lv-LV" sz="1600" b="1" dirty="0"/>
              <a:t>Nesasteidziet partneru meklēšanu!</a:t>
            </a:r>
            <a:r>
              <a:rPr lang="lv-LV" sz="1600" dirty="0"/>
              <a:t> Ieteikums projekta partnerus meklēt labu laiku pirms konkursa atvēršanās</a:t>
            </a:r>
          </a:p>
          <a:p>
            <a:r>
              <a:rPr lang="lv-LV" sz="1600" dirty="0"/>
              <a:t>Neatstājiet pieteikuma rakstīšanu uz </a:t>
            </a:r>
            <a:r>
              <a:rPr lang="lv-LV" sz="1600" b="1" dirty="0"/>
              <a:t>pēdējo brīdi</a:t>
            </a:r>
            <a:r>
              <a:rPr lang="lv-LV" sz="1600" dirty="0"/>
              <a:t>, lai izvairītos no nevajadzīgām, tehniskām kļūdām</a:t>
            </a:r>
          </a:p>
          <a:p>
            <a:r>
              <a:rPr lang="lv-LV" sz="1600" dirty="0"/>
              <a:t>Nerakstiet nerealizējamus mērķus un pārāk ambiciozus rezultātus!</a:t>
            </a:r>
          </a:p>
          <a:p>
            <a:r>
              <a:rPr lang="lv-LV" sz="1600" dirty="0"/>
              <a:t>Neizplūstiet rakstot projekta pieteikumu. Pieteikumu rakstot </a:t>
            </a:r>
            <a:r>
              <a:rPr lang="lv-LV" sz="1600" b="1" dirty="0"/>
              <a:t>esiet konkrēts un tiešs</a:t>
            </a:r>
            <a:r>
              <a:rPr lang="lv-LV" sz="1600" dirty="0"/>
              <a:t>! </a:t>
            </a:r>
          </a:p>
          <a:p>
            <a:r>
              <a:rPr lang="lv-LV" sz="1600" dirty="0"/>
              <a:t>Projekta </a:t>
            </a:r>
            <a:r>
              <a:rPr lang="lv-LV" sz="1600" b="1" dirty="0"/>
              <a:t>valodai ir jābūt viegli lasāmai </a:t>
            </a:r>
            <a:r>
              <a:rPr lang="lv-LV" sz="1600" dirty="0"/>
              <a:t>un saprotamai, neizmantojiet nevajadzīgus iestarpinājumus un žargonus!</a:t>
            </a:r>
          </a:p>
          <a:p>
            <a:r>
              <a:rPr lang="lv-LV" sz="1600" dirty="0"/>
              <a:t>Neaizmirstiet par </a:t>
            </a:r>
            <a:r>
              <a:rPr lang="lv-LV" sz="1600" b="1" dirty="0">
                <a:hlinkClick r:id="rId3"/>
              </a:rPr>
              <a:t>dzimuma vienlīdzības plāna </a:t>
            </a:r>
            <a:r>
              <a:rPr lang="lv-LV" sz="1600" dirty="0"/>
              <a:t>iesniegšanu  </a:t>
            </a:r>
          </a:p>
          <a:p>
            <a:r>
              <a:rPr lang="lv-LV" sz="1600" dirty="0"/>
              <a:t>Nepārsniedziet noteikto</a:t>
            </a:r>
            <a:r>
              <a:rPr lang="lv-LV" sz="1600" b="1" dirty="0"/>
              <a:t> lapaspušu skaita limitu </a:t>
            </a:r>
            <a:r>
              <a:rPr lang="lv-LV" sz="1600" dirty="0"/>
              <a:t>!</a:t>
            </a:r>
          </a:p>
          <a:p>
            <a:r>
              <a:rPr lang="lv-LV" sz="1600" dirty="0"/>
              <a:t>Neaizmirstiet skaidri parādīt saikni starp mērķiem, projekta aktivitātēm un sagaidāmajiem rezultātiem!</a:t>
            </a:r>
          </a:p>
          <a:p>
            <a:r>
              <a:rPr lang="lv-LV" sz="1600" dirty="0"/>
              <a:t>Nejauciet terminus </a:t>
            </a:r>
            <a:r>
              <a:rPr lang="lv-LV" sz="1600" b="1" dirty="0"/>
              <a:t>rezultāti/ iznākums/ ietekme </a:t>
            </a:r>
            <a:r>
              <a:rPr lang="lv-LV" sz="1600" dirty="0"/>
              <a:t>(</a:t>
            </a:r>
            <a:r>
              <a:rPr lang="lv-LV" sz="1600" dirty="0" err="1"/>
              <a:t>results</a:t>
            </a:r>
            <a:r>
              <a:rPr lang="lv-LV" sz="1600" dirty="0"/>
              <a:t>/ </a:t>
            </a:r>
            <a:r>
              <a:rPr lang="lv-LV" sz="1600" dirty="0" err="1"/>
              <a:t>output</a:t>
            </a:r>
            <a:r>
              <a:rPr lang="lv-LV" sz="1600" dirty="0"/>
              <a:t>/ </a:t>
            </a:r>
            <a:r>
              <a:rPr lang="lv-LV" sz="1600" dirty="0" err="1"/>
              <a:t>impact</a:t>
            </a:r>
            <a:r>
              <a:rPr lang="lv-LV" sz="1600" dirty="0"/>
              <a:t>)</a:t>
            </a:r>
          </a:p>
          <a:p>
            <a:endParaRPr lang="lv-LV" sz="1600" dirty="0"/>
          </a:p>
          <a:p>
            <a:endParaRPr lang="lv-LV" sz="1600" dirty="0"/>
          </a:p>
        </p:txBody>
      </p:sp>
      <p:sp>
        <p:nvSpPr>
          <p:cNvPr id="6" name="Slaida numura vietturis 5">
            <a:extLst>
              <a:ext uri="{FF2B5EF4-FFF2-40B4-BE49-F238E27FC236}">
                <a16:creationId xmlns:a16="http://schemas.microsoft.com/office/drawing/2014/main" id="{21057647-F252-4567-9174-59C8E3747A09}"/>
              </a:ext>
            </a:extLst>
          </p:cNvPr>
          <p:cNvSpPr>
            <a:spLocks noGrp="1"/>
          </p:cNvSpPr>
          <p:nvPr>
            <p:ph type="sldNum" sz="quarter" idx="12"/>
          </p:nvPr>
        </p:nvSpPr>
        <p:spPr/>
        <p:txBody>
          <a:bodyPr/>
          <a:lstStyle/>
          <a:p>
            <a:pPr>
              <a:defRPr/>
            </a:pPr>
            <a:fld id="{559B3BF5-5EA0-4E17-AB4B-664290D5DB15}" type="slidenum">
              <a:rPr lang="en-US" altLang="lv-LV" smtClean="0"/>
              <a:pPr>
                <a:defRPr/>
              </a:pPr>
              <a:t>13</a:t>
            </a:fld>
            <a:endParaRPr lang="en-US" altLang="lv-LV"/>
          </a:p>
        </p:txBody>
      </p:sp>
      <p:sp>
        <p:nvSpPr>
          <p:cNvPr id="2" name="Virsraksts 6">
            <a:extLst>
              <a:ext uri="{FF2B5EF4-FFF2-40B4-BE49-F238E27FC236}">
                <a16:creationId xmlns:a16="http://schemas.microsoft.com/office/drawing/2014/main" id="{F31A8020-C72E-47F6-6A10-A4261969464B}"/>
              </a:ext>
            </a:extLst>
          </p:cNvPr>
          <p:cNvSpPr>
            <a:spLocks noGrp="1"/>
          </p:cNvSpPr>
          <p:nvPr>
            <p:ph type="title"/>
          </p:nvPr>
        </p:nvSpPr>
        <p:spPr>
          <a:xfrm>
            <a:off x="1051560" y="136525"/>
            <a:ext cx="10515600" cy="1325563"/>
          </a:xfrm>
        </p:spPr>
        <p:txBody>
          <a:bodyPr/>
          <a:lstStyle/>
          <a:p>
            <a:r>
              <a:rPr lang="lv-LV" b="1" dirty="0">
                <a:latin typeface="+mn-lt"/>
              </a:rPr>
              <a:t>No kā izvairīties rakstot projekta pieteikumu</a:t>
            </a:r>
          </a:p>
        </p:txBody>
      </p:sp>
      <p:pic>
        <p:nvPicPr>
          <p:cNvPr id="3" name="Attēls 2">
            <a:extLst>
              <a:ext uri="{FF2B5EF4-FFF2-40B4-BE49-F238E27FC236}">
                <a16:creationId xmlns:a16="http://schemas.microsoft.com/office/drawing/2014/main" id="{554EB7E9-6984-BACE-1E82-587A22EBBC8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48148" y="5640909"/>
            <a:ext cx="1201705" cy="695507"/>
          </a:xfrm>
          <a:prstGeom prst="rect">
            <a:avLst/>
          </a:prstGeom>
        </p:spPr>
      </p:pic>
      <p:pic>
        <p:nvPicPr>
          <p:cNvPr id="5" name="Attēls 4">
            <a:extLst>
              <a:ext uri="{FF2B5EF4-FFF2-40B4-BE49-F238E27FC236}">
                <a16:creationId xmlns:a16="http://schemas.microsoft.com/office/drawing/2014/main" id="{1DE41DE9-68C2-3C75-C6B5-359FB070D65A}"/>
              </a:ext>
            </a:extLst>
          </p:cNvPr>
          <p:cNvPicPr>
            <a:picLocks noChangeAspect="1"/>
          </p:cNvPicPr>
          <p:nvPr/>
        </p:nvPicPr>
        <p:blipFill rotWithShape="1">
          <a:blip r:embed="rId5"/>
          <a:srcRect r="6672" b="4038"/>
          <a:stretch/>
        </p:blipFill>
        <p:spPr>
          <a:xfrm>
            <a:off x="8610600" y="3363738"/>
            <a:ext cx="3356787" cy="1965506"/>
          </a:xfrm>
          <a:prstGeom prst="rect">
            <a:avLst/>
          </a:prstGeom>
        </p:spPr>
      </p:pic>
      <p:pic>
        <p:nvPicPr>
          <p:cNvPr id="9218" name="Picture 2" descr="New European Bauhaus – BEDA">
            <a:extLst>
              <a:ext uri="{FF2B5EF4-FFF2-40B4-BE49-F238E27FC236}">
                <a16:creationId xmlns:a16="http://schemas.microsoft.com/office/drawing/2014/main" id="{2714FD75-B35C-690A-DF7C-0A6A4B4C194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21749" y="5565889"/>
            <a:ext cx="1954761" cy="77052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525044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AE2FE53D-6D48-40E4-BBCB-95277D6138B1}"/>
              </a:ext>
            </a:extLst>
          </p:cNvPr>
          <p:cNvSpPr>
            <a:spLocks noGrp="1"/>
          </p:cNvSpPr>
          <p:nvPr>
            <p:ph type="title"/>
          </p:nvPr>
        </p:nvSpPr>
        <p:spPr>
          <a:xfrm>
            <a:off x="914400" y="2776671"/>
            <a:ext cx="10363200" cy="960442"/>
          </a:xfrm>
        </p:spPr>
        <p:txBody>
          <a:bodyPr/>
          <a:lstStyle/>
          <a:p>
            <a:r>
              <a:rPr lang="lv-LV" dirty="0">
                <a:latin typeface="+mj-lt"/>
                <a:cs typeface="Times New Roman" panose="02020603050405020304" pitchFamily="18" charset="0"/>
              </a:rPr>
              <a:t>Paldies! Jautājumi?</a:t>
            </a:r>
          </a:p>
        </p:txBody>
      </p:sp>
      <p:sp>
        <p:nvSpPr>
          <p:cNvPr id="6" name="Slide Number Placeholder 5">
            <a:extLst>
              <a:ext uri="{FF2B5EF4-FFF2-40B4-BE49-F238E27FC236}">
                <a16:creationId xmlns:a16="http://schemas.microsoft.com/office/drawing/2014/main" id="{3939C59C-FC4D-4132-94D3-1966F139E02E}"/>
              </a:ext>
            </a:extLst>
          </p:cNvPr>
          <p:cNvSpPr>
            <a:spLocks noGrp="1"/>
          </p:cNvSpPr>
          <p:nvPr>
            <p:ph type="sldNum" sz="quarter" idx="4294967295"/>
          </p:nvPr>
        </p:nvSpPr>
        <p:spPr>
          <a:xfrm>
            <a:off x="11785600" y="6324600"/>
            <a:ext cx="406400" cy="304800"/>
          </a:xfrm>
        </p:spPr>
        <p:txBody>
          <a:bodyPr/>
          <a:lstStyle/>
          <a:p>
            <a:pPr>
              <a:defRPr/>
            </a:pPr>
            <a:fld id="{559B3BF5-5EA0-4E17-AB4B-664290D5DB15}" type="slidenum">
              <a:rPr lang="en-US" altLang="lv-LV" smtClean="0"/>
              <a:pPr>
                <a:defRPr/>
              </a:pPr>
              <a:t>14</a:t>
            </a:fld>
            <a:endParaRPr lang="en-US" altLang="lv-LV"/>
          </a:p>
        </p:txBody>
      </p:sp>
      <p:pic>
        <p:nvPicPr>
          <p:cNvPr id="8" name="Attēls 7">
            <a:extLst>
              <a:ext uri="{FF2B5EF4-FFF2-40B4-BE49-F238E27FC236}">
                <a16:creationId xmlns:a16="http://schemas.microsoft.com/office/drawing/2014/main" id="{77EC98D4-A5BD-4B4A-8347-CD006E290B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982483" y="5433415"/>
            <a:ext cx="1803117" cy="1043585"/>
          </a:xfrm>
          <a:prstGeom prst="rect">
            <a:avLst/>
          </a:prstGeom>
        </p:spPr>
      </p:pic>
      <p:sp>
        <p:nvSpPr>
          <p:cNvPr id="11" name="TextBox 10">
            <a:extLst>
              <a:ext uri="{FF2B5EF4-FFF2-40B4-BE49-F238E27FC236}">
                <a16:creationId xmlns:a16="http://schemas.microsoft.com/office/drawing/2014/main" id="{7AD6C18C-6D6A-46A4-8064-78CB7E2E2EAE}"/>
              </a:ext>
            </a:extLst>
          </p:cNvPr>
          <p:cNvSpPr txBox="1"/>
          <p:nvPr/>
        </p:nvSpPr>
        <p:spPr>
          <a:xfrm>
            <a:off x="3048000" y="3396790"/>
            <a:ext cx="6096000" cy="1384995"/>
          </a:xfrm>
          <a:prstGeom prst="rect">
            <a:avLst/>
          </a:prstGeom>
          <a:noFill/>
        </p:spPr>
        <p:txBody>
          <a:bodyPr wrap="square">
            <a:spAutoFit/>
          </a:bodyPr>
          <a:lstStyle/>
          <a:p>
            <a:pPr algn="ctr"/>
            <a:r>
              <a:rPr lang="lv-LV" sz="1400" b="1" dirty="0">
                <a:solidFill>
                  <a:srgbClr val="010202"/>
                </a:solidFill>
                <a:latin typeface="+mj-lt"/>
                <a:cs typeface="Times New Roman" panose="02020603050405020304" pitchFamily="18" charset="0"/>
              </a:rPr>
              <a:t>Darja Aksjonova</a:t>
            </a: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Latvijas</a:t>
            </a:r>
            <a:r>
              <a:rPr lang="lv-LV" sz="1400" spc="-50"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Zinātnes</a:t>
            </a:r>
            <a:r>
              <a:rPr lang="lv-LV" sz="1400" spc="-45" dirty="0">
                <a:solidFill>
                  <a:srgbClr val="010202"/>
                </a:solidFill>
                <a:effectLst/>
                <a:latin typeface="+mj-lt"/>
                <a:ea typeface="Times New Roman" panose="02020603050405020304" pitchFamily="18" charset="0"/>
                <a:cs typeface="Times New Roman" panose="02020603050405020304" pitchFamily="18" charset="0"/>
              </a:rPr>
              <a:t> </a:t>
            </a:r>
            <a:r>
              <a:rPr lang="lv-LV" sz="1400" dirty="0">
                <a:solidFill>
                  <a:srgbClr val="010202"/>
                </a:solidFill>
                <a:effectLst/>
                <a:latin typeface="+mj-lt"/>
                <a:ea typeface="Times New Roman" panose="02020603050405020304" pitchFamily="18" charset="0"/>
                <a:cs typeface="Times New Roman" panose="02020603050405020304" pitchFamily="18" charset="0"/>
              </a:rPr>
              <a:t>padomes</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Starptautiskās sadarbības programmu projektu departamenta </a:t>
            </a:r>
            <a:endParaRPr lang="lv-LV" sz="1400" dirty="0">
              <a:effectLst/>
              <a:latin typeface="+mj-lt"/>
              <a:ea typeface="Times New Roman" panose="02020603050405020304" pitchFamily="18" charset="0"/>
              <a:cs typeface="Times New Roman" panose="02020603050405020304" pitchFamily="18" charset="0"/>
            </a:endParaRPr>
          </a:p>
          <a:p>
            <a:pPr algn="ctr"/>
            <a:r>
              <a:rPr lang="lv-LV" sz="1400" dirty="0">
                <a:solidFill>
                  <a:srgbClr val="010202"/>
                </a:solidFill>
                <a:effectLst/>
                <a:latin typeface="+mj-lt"/>
                <a:ea typeface="Times New Roman" panose="02020603050405020304" pitchFamily="18" charset="0"/>
                <a:cs typeface="Times New Roman" panose="02020603050405020304" pitchFamily="18" charset="0"/>
              </a:rPr>
              <a:t>Apvārsnis Eiropa Nacionālā kontaktpunkta vecākā eksperte</a:t>
            </a:r>
          </a:p>
          <a:p>
            <a:pPr algn="ctr"/>
            <a:r>
              <a:rPr lang="lv-LV" sz="1400" dirty="0">
                <a:solidFill>
                  <a:srgbClr val="010202"/>
                </a:solidFill>
                <a:latin typeface="+mj-lt"/>
                <a:cs typeface="Times New Roman" panose="02020603050405020304" pitchFamily="18" charset="0"/>
              </a:rPr>
              <a:t>E-pasts: darja.aksjonova@lzp.gov.lv</a:t>
            </a:r>
          </a:p>
          <a:p>
            <a:pPr algn="ctr"/>
            <a:r>
              <a:rPr lang="lv-LV" sz="1400" dirty="0">
                <a:solidFill>
                  <a:srgbClr val="010202"/>
                </a:solidFill>
                <a:latin typeface="+mj-lt"/>
                <a:cs typeface="Times New Roman" panose="02020603050405020304" pitchFamily="18" charset="0"/>
              </a:rPr>
              <a:t>Telefons: +371 29812647</a:t>
            </a:r>
          </a:p>
        </p:txBody>
      </p:sp>
      <p:pic>
        <p:nvPicPr>
          <p:cNvPr id="1026" name="Picture 2">
            <a:extLst>
              <a:ext uri="{FF2B5EF4-FFF2-40B4-BE49-F238E27FC236}">
                <a16:creationId xmlns:a16="http://schemas.microsoft.com/office/drawing/2014/main" id="{AE508D17-A6BE-41D5-ADD7-1A14370920D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9063" y="5556775"/>
            <a:ext cx="478249" cy="47824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Twitter - Free social media icons">
            <a:extLst>
              <a:ext uri="{FF2B5EF4-FFF2-40B4-BE49-F238E27FC236}">
                <a16:creationId xmlns:a16="http://schemas.microsoft.com/office/drawing/2014/main" id="{443953CF-04AE-40E3-B922-1D554B5686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59063" y="5053941"/>
            <a:ext cx="457863" cy="457863"/>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Sākums | Latvijas Zinātnes padome">
            <a:extLst>
              <a:ext uri="{FF2B5EF4-FFF2-40B4-BE49-F238E27FC236}">
                <a16:creationId xmlns:a16="http://schemas.microsoft.com/office/drawing/2014/main" id="{346A0C66-6AEF-4183-9546-1DD3423FDD4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2083"/>
          <a:stretch/>
        </p:blipFill>
        <p:spPr bwMode="auto">
          <a:xfrm>
            <a:off x="141841" y="6046946"/>
            <a:ext cx="712694" cy="555308"/>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CCCF85FB-57E1-41B5-9F15-AA95747AD4CA}"/>
              </a:ext>
            </a:extLst>
          </p:cNvPr>
          <p:cNvSpPr txBox="1"/>
          <p:nvPr/>
        </p:nvSpPr>
        <p:spPr>
          <a:xfrm>
            <a:off x="914400" y="5128983"/>
            <a:ext cx="1565566" cy="307777"/>
          </a:xfrm>
          <a:prstGeom prst="rect">
            <a:avLst/>
          </a:prstGeom>
          <a:noFill/>
        </p:spPr>
        <p:txBody>
          <a:bodyPr wrap="square" rtlCol="0">
            <a:spAutoFit/>
          </a:bodyPr>
          <a:lstStyle/>
          <a:p>
            <a:r>
              <a:rPr lang="lv-LV" sz="1400" dirty="0">
                <a:latin typeface="+mj-lt"/>
              </a:rPr>
              <a:t>@apvarsnis</a:t>
            </a:r>
          </a:p>
        </p:txBody>
      </p:sp>
      <p:sp>
        <p:nvSpPr>
          <p:cNvPr id="3" name="TextBox 2">
            <a:extLst>
              <a:ext uri="{FF2B5EF4-FFF2-40B4-BE49-F238E27FC236}">
                <a16:creationId xmlns:a16="http://schemas.microsoft.com/office/drawing/2014/main" id="{770B4185-8D44-461C-862F-2114D1FA5BB0}"/>
              </a:ext>
            </a:extLst>
          </p:cNvPr>
          <p:cNvSpPr txBox="1"/>
          <p:nvPr/>
        </p:nvSpPr>
        <p:spPr>
          <a:xfrm>
            <a:off x="914400" y="6015444"/>
            <a:ext cx="4053994" cy="523220"/>
          </a:xfrm>
          <a:prstGeom prst="rect">
            <a:avLst/>
          </a:prstGeom>
          <a:noFill/>
        </p:spPr>
        <p:txBody>
          <a:bodyPr wrap="square" rtlCol="0">
            <a:spAutoFit/>
          </a:bodyPr>
          <a:lstStyle/>
          <a:p>
            <a:r>
              <a:rPr lang="lv-LV" sz="1400" dirty="0">
                <a:latin typeface="+mj-lt"/>
                <a:hlinkClick r:id="rId6"/>
              </a:rPr>
              <a:t>https://lzp.gov.lv/starptautiskas-sadarbibas-programmas/apvarsnis-eiropa/</a:t>
            </a:r>
            <a:r>
              <a:rPr lang="lv-LV" sz="1400" dirty="0">
                <a:latin typeface="+mj-lt"/>
              </a:rPr>
              <a:t> </a:t>
            </a:r>
          </a:p>
        </p:txBody>
      </p:sp>
      <p:sp>
        <p:nvSpPr>
          <p:cNvPr id="4" name="TextBox 3">
            <a:extLst>
              <a:ext uri="{FF2B5EF4-FFF2-40B4-BE49-F238E27FC236}">
                <a16:creationId xmlns:a16="http://schemas.microsoft.com/office/drawing/2014/main" id="{1ABECD4B-1581-4C3B-B0E7-CA4F354451BA}"/>
              </a:ext>
            </a:extLst>
          </p:cNvPr>
          <p:cNvSpPr txBox="1"/>
          <p:nvPr/>
        </p:nvSpPr>
        <p:spPr>
          <a:xfrm>
            <a:off x="914400" y="5511804"/>
            <a:ext cx="4053994" cy="523220"/>
          </a:xfrm>
          <a:prstGeom prst="rect">
            <a:avLst/>
          </a:prstGeom>
          <a:noFill/>
        </p:spPr>
        <p:txBody>
          <a:bodyPr wrap="square" rtlCol="0">
            <a:spAutoFit/>
          </a:bodyPr>
          <a:lstStyle/>
          <a:p>
            <a:r>
              <a:rPr lang="lv-LV" sz="1400" i="0" dirty="0">
                <a:solidFill>
                  <a:srgbClr val="050505"/>
                </a:solidFill>
                <a:effectLst/>
                <a:latin typeface="+mj-lt"/>
              </a:rPr>
              <a:t>@</a:t>
            </a:r>
            <a:r>
              <a:rPr lang="de-DE" sz="1400" i="0" dirty="0">
                <a:solidFill>
                  <a:srgbClr val="050505"/>
                </a:solidFill>
                <a:effectLst/>
                <a:latin typeface="+mj-lt"/>
              </a:rPr>
              <a:t>Apvārsnis EU Latvijas Nacionālais kontaktpunkts - HE NCP LV</a:t>
            </a:r>
          </a:p>
        </p:txBody>
      </p:sp>
    </p:spTree>
    <p:extLst>
      <p:ext uri="{BB962C8B-B14F-4D97-AF65-F5344CB8AC3E}">
        <p14:creationId xmlns:p14="http://schemas.microsoft.com/office/powerpoint/2010/main" val="1541616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Rectangle 32">
            <a:extLst>
              <a:ext uri="{FF2B5EF4-FFF2-40B4-BE49-F238E27FC236}">
                <a16:creationId xmlns:a16="http://schemas.microsoft.com/office/drawing/2014/main" id="{598B27B4-8641-7CB3-476A-F135E6017F9B}"/>
              </a:ext>
            </a:extLst>
          </p:cNvPr>
          <p:cNvSpPr/>
          <p:nvPr/>
        </p:nvSpPr>
        <p:spPr bwMode="auto">
          <a:xfrm rot="16200000">
            <a:off x="4811072" y="-6190116"/>
            <a:ext cx="2630819" cy="12352713"/>
          </a:xfrm>
          <a:prstGeom prst="rect">
            <a:avLst/>
          </a:prstGeom>
          <a:gradFill flip="none" rotWithShape="1">
            <a:gsLst>
              <a:gs pos="0">
                <a:schemeClr val="tx1">
                  <a:alpha val="0"/>
                </a:schemeClr>
              </a:gs>
              <a:gs pos="51000">
                <a:srgbClr val="02058F"/>
              </a:gs>
              <a:gs pos="79000">
                <a:schemeClr val="accent4">
                  <a:alpha val="61647"/>
                </a:schemeClr>
              </a:gs>
              <a:gs pos="100000">
                <a:schemeClr val="bg2"/>
              </a:gs>
            </a:gsLst>
            <a:path path="circle">
              <a:fillToRect l="100000" t="100000"/>
            </a:path>
            <a:tileRect r="-100000" b="-100000"/>
          </a:gradFill>
          <a:ln>
            <a:noFill/>
          </a:ln>
        </p:spPr>
        <p:txBody>
          <a:bodyPr vert="horz" wrap="square" lIns="91440" tIns="45720" rIns="91440" bIns="45720" numCol="1" rtlCol="0" anchor="ctr" anchorCtr="0" compatLnSpc="1">
            <a:prstTxWarp prst="textArchDown">
              <a:avLst>
                <a:gd name="adj" fmla="val 16680161"/>
              </a:avLst>
            </a:prstTxWarp>
          </a:bodyPr>
          <a:lstStyle/>
          <a:p>
            <a:pPr algn="ctr"/>
            <a:endParaRPr lang="en-LV" dirty="0"/>
          </a:p>
        </p:txBody>
      </p:sp>
      <p:sp>
        <p:nvSpPr>
          <p:cNvPr id="29" name="Title 1">
            <a:extLst>
              <a:ext uri="{FF2B5EF4-FFF2-40B4-BE49-F238E27FC236}">
                <a16:creationId xmlns:a16="http://schemas.microsoft.com/office/drawing/2014/main" id="{1DFCCBC1-0DCD-4B76-39D6-0072AF63D0F6}"/>
              </a:ext>
            </a:extLst>
          </p:cNvPr>
          <p:cNvSpPr txBox="1"/>
          <p:nvPr/>
        </p:nvSpPr>
        <p:spPr>
          <a:xfrm>
            <a:off x="1484343" y="234939"/>
            <a:ext cx="8849032" cy="153907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8" tIns="45718" rIns="45718" bIns="45718">
            <a:normAutofit/>
          </a:bodyPr>
          <a:lstStyle/>
          <a:p>
            <a:pPr defTabSz="777240">
              <a:lnSpc>
                <a:spcPct val="72000"/>
              </a:lnSpc>
              <a:defRPr sz="4100">
                <a:solidFill>
                  <a:srgbClr val="FFFFFF"/>
                </a:solidFill>
                <a:latin typeface="Montserrat ExtraLight"/>
                <a:ea typeface="Montserrat ExtraLight"/>
                <a:cs typeface="Montserrat ExtraLight"/>
                <a:sym typeface="Montserrat ExtraLight"/>
              </a:defRPr>
            </a:pPr>
            <a:r>
              <a:rPr lang="lv-LV" sz="2800" b="1">
                <a:latin typeface="Source Sans Pro Light" panose="020B0503030403020204" pitchFamily="34" charset="0"/>
                <a:ea typeface="Source Sans Pro Light" panose="020B0503030403020204" pitchFamily="34" charset="0"/>
              </a:rPr>
              <a:t>Nacionālais kontaktpunkts: funkcijas</a:t>
            </a:r>
          </a:p>
        </p:txBody>
      </p:sp>
      <p:pic>
        <p:nvPicPr>
          <p:cNvPr id="28" name="Attēls 9">
            <a:extLst>
              <a:ext uri="{FF2B5EF4-FFF2-40B4-BE49-F238E27FC236}">
                <a16:creationId xmlns:a16="http://schemas.microsoft.com/office/drawing/2014/main" id="{064B6EAD-B8F3-46D3-3FD5-08F6A48F56D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5385" y="1774016"/>
            <a:ext cx="3713124" cy="2153610"/>
          </a:xfrm>
          <a:prstGeom prst="rect">
            <a:avLst/>
          </a:prstGeom>
        </p:spPr>
      </p:pic>
      <p:graphicFrame>
        <p:nvGraphicFramePr>
          <p:cNvPr id="30" name="Satura vietturis 5">
            <a:extLst>
              <a:ext uri="{FF2B5EF4-FFF2-40B4-BE49-F238E27FC236}">
                <a16:creationId xmlns:a16="http://schemas.microsoft.com/office/drawing/2014/main" id="{4C7803D7-8AE9-EE34-F3DE-745FB35A1F7C}"/>
              </a:ext>
            </a:extLst>
          </p:cNvPr>
          <p:cNvGraphicFramePr>
            <a:graphicFrameLocks/>
          </p:cNvGraphicFramePr>
          <p:nvPr>
            <p:extLst>
              <p:ext uri="{D42A27DB-BD31-4B8C-83A1-F6EECF244321}">
                <p14:modId xmlns:p14="http://schemas.microsoft.com/office/powerpoint/2010/main" val="1137995141"/>
              </p:ext>
            </p:extLst>
          </p:nvPr>
        </p:nvGraphicFramePr>
        <p:xfrm>
          <a:off x="4557148" y="2431711"/>
          <a:ext cx="6282169" cy="321574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a:extLst>
              <a:ext uri="{FF2B5EF4-FFF2-40B4-BE49-F238E27FC236}">
                <a16:creationId xmlns:a16="http://schemas.microsoft.com/office/drawing/2014/main" id="{7644D9F7-B01B-DF4C-C9F4-09CBB8B5348B}"/>
              </a:ext>
            </a:extLst>
          </p:cNvPr>
          <p:cNvSpPr txBox="1"/>
          <p:nvPr/>
        </p:nvSpPr>
        <p:spPr>
          <a:xfrm>
            <a:off x="175385" y="6314583"/>
            <a:ext cx="11062886" cy="369332"/>
          </a:xfrm>
          <a:prstGeom prst="rect">
            <a:avLst/>
          </a:prstGeom>
          <a:noFill/>
        </p:spPr>
        <p:txBody>
          <a:bodyPr wrap="square">
            <a:spAutoFit/>
          </a:bodyPr>
          <a:lstStyle/>
          <a:p>
            <a:r>
              <a:rPr lang="lv-LV" dirty="0">
                <a:hlinkClick r:id="rId8"/>
              </a:rPr>
              <a:t>https://lzp.gov.lv/starptautiskas-sadarbibas-programmas/apvarsnis-eiropa/nacionalais-kontaktpunkts/</a:t>
            </a:r>
            <a:r>
              <a:rPr lang="lv-LV" dirty="0"/>
              <a:t> </a:t>
            </a:r>
          </a:p>
        </p:txBody>
      </p:sp>
      <p:pic>
        <p:nvPicPr>
          <p:cNvPr id="2" name="Picture 2" descr="New European Bauhaus – BEDA">
            <a:extLst>
              <a:ext uri="{FF2B5EF4-FFF2-40B4-BE49-F238E27FC236}">
                <a16:creationId xmlns:a16="http://schemas.microsoft.com/office/drawing/2014/main" id="{21B69E83-1F8A-6A2E-158A-334FD7C87E95}"/>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8501910" y="141169"/>
            <a:ext cx="1759081" cy="693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73354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aida numura vietturis 5">
            <a:extLst>
              <a:ext uri="{FF2B5EF4-FFF2-40B4-BE49-F238E27FC236}">
                <a16:creationId xmlns:a16="http://schemas.microsoft.com/office/drawing/2014/main" id="{AC0017EF-FEDD-47A5-8AAB-D7F793C2619E}"/>
              </a:ext>
            </a:extLst>
          </p:cNvPr>
          <p:cNvSpPr>
            <a:spLocks noGrp="1"/>
          </p:cNvSpPr>
          <p:nvPr>
            <p:ph type="sldNum" sz="quarter" idx="12"/>
          </p:nvPr>
        </p:nvSpPr>
        <p:spPr/>
        <p:txBody>
          <a:bodyPr/>
          <a:lstStyle/>
          <a:p>
            <a:pPr>
              <a:defRPr/>
            </a:pPr>
            <a:fld id="{559B3BF5-5EA0-4E17-AB4B-664290D5DB15}" type="slidenum">
              <a:rPr lang="en-US" altLang="lv-LV" smtClean="0"/>
              <a:pPr>
                <a:defRPr/>
              </a:pPr>
              <a:t>3</a:t>
            </a:fld>
            <a:endParaRPr lang="en-US" altLang="lv-LV"/>
          </a:p>
        </p:txBody>
      </p:sp>
      <p:sp>
        <p:nvSpPr>
          <p:cNvPr id="31" name="Google Shape;2080;p111">
            <a:extLst>
              <a:ext uri="{FF2B5EF4-FFF2-40B4-BE49-F238E27FC236}">
                <a16:creationId xmlns:a16="http://schemas.microsoft.com/office/drawing/2014/main" id="{B64BF6F0-1EEB-9CD3-FE8D-39BAA79479CD}"/>
              </a:ext>
            </a:extLst>
          </p:cNvPr>
          <p:cNvSpPr txBox="1">
            <a:spLocks noGrp="1"/>
          </p:cNvSpPr>
          <p:nvPr>
            <p:ph type="title"/>
          </p:nvPr>
        </p:nvSpPr>
        <p:spPr>
          <a:xfrm>
            <a:off x="947115" y="463100"/>
            <a:ext cx="10266800" cy="667600"/>
          </a:xfrm>
          <a:prstGeom prst="rect">
            <a:avLst/>
          </a:prstGeom>
        </p:spPr>
        <p:txBody>
          <a:bodyPr spcFirstLastPara="1" vert="horz" wrap="square" lIns="121900" tIns="121900" rIns="121900" bIns="121900" rtlCol="0" anchor="ctr" anchorCtr="0">
            <a:noAutofit/>
          </a:bodyPr>
          <a:lstStyle/>
          <a:p>
            <a:r>
              <a:rPr lang="lv-LV" b="1" dirty="0">
                <a:latin typeface="+mn-lt"/>
              </a:rPr>
              <a:t>LZP NKP</a:t>
            </a:r>
            <a:r>
              <a:rPr lang="en" b="1" dirty="0">
                <a:latin typeface="+mn-lt"/>
              </a:rPr>
              <a:t> </a:t>
            </a:r>
          </a:p>
        </p:txBody>
      </p:sp>
      <p:pic>
        <p:nvPicPr>
          <p:cNvPr id="32" name="Attēls 31">
            <a:extLst>
              <a:ext uri="{FF2B5EF4-FFF2-40B4-BE49-F238E27FC236}">
                <a16:creationId xmlns:a16="http://schemas.microsoft.com/office/drawing/2014/main" id="{F862C6B1-3CBE-0959-EEC4-B3A09A6037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2947" y="257453"/>
            <a:ext cx="1201705" cy="695507"/>
          </a:xfrm>
          <a:prstGeom prst="rect">
            <a:avLst/>
          </a:prstGeom>
        </p:spPr>
      </p:pic>
      <p:pic>
        <p:nvPicPr>
          <p:cNvPr id="3074" name="Picture 2" descr="New European Bauhaus – BEDA">
            <a:extLst>
              <a:ext uri="{FF2B5EF4-FFF2-40B4-BE49-F238E27FC236}">
                <a16:creationId xmlns:a16="http://schemas.microsoft.com/office/drawing/2014/main" id="{13C96DBA-31BF-EF0E-4B21-1CE72728971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898425" y="135753"/>
            <a:ext cx="1660899" cy="65469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pvārsnis infogramma">
            <a:extLst>
              <a:ext uri="{FF2B5EF4-FFF2-40B4-BE49-F238E27FC236}">
                <a16:creationId xmlns:a16="http://schemas.microsoft.com/office/drawing/2014/main" id="{BA2AD175-22A6-5976-FBAA-64E9CF00DC9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092190" y="1117793"/>
            <a:ext cx="7862462" cy="4167104"/>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A0AD8A1F-067D-10C5-3C4A-8A21C70EDD11}"/>
              </a:ext>
            </a:extLst>
          </p:cNvPr>
          <p:cNvPicPr>
            <a:picLocks noChangeAspect="1"/>
          </p:cNvPicPr>
          <p:nvPr/>
        </p:nvPicPr>
        <p:blipFill>
          <a:blip r:embed="rId6"/>
          <a:stretch>
            <a:fillRect/>
          </a:stretch>
        </p:blipFill>
        <p:spPr>
          <a:xfrm>
            <a:off x="0" y="1336347"/>
            <a:ext cx="3847168" cy="4498658"/>
          </a:xfrm>
          <a:prstGeom prst="rect">
            <a:avLst/>
          </a:prstGeom>
        </p:spPr>
      </p:pic>
      <p:sp>
        <p:nvSpPr>
          <p:cNvPr id="9" name="Teksta vietturis 2">
            <a:extLst>
              <a:ext uri="{FF2B5EF4-FFF2-40B4-BE49-F238E27FC236}">
                <a16:creationId xmlns:a16="http://schemas.microsoft.com/office/drawing/2014/main" id="{CD6A8992-459F-AE1A-06B2-BAD9A3A568DC}"/>
              </a:ext>
            </a:extLst>
          </p:cNvPr>
          <p:cNvSpPr txBox="1">
            <a:spLocks/>
          </p:cNvSpPr>
          <p:nvPr/>
        </p:nvSpPr>
        <p:spPr>
          <a:xfrm>
            <a:off x="334451" y="5162450"/>
            <a:ext cx="5157787" cy="82391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9pPr>
          </a:lstStyle>
          <a:p>
            <a:r>
              <a:rPr lang="lv-LV" sz="1400"/>
              <a:t>Darba programma pieejama </a:t>
            </a:r>
            <a:r>
              <a:rPr lang="lv-LV" sz="1400">
                <a:hlinkClick r:id="rId7"/>
              </a:rPr>
              <a:t>šeit</a:t>
            </a:r>
            <a:endParaRPr lang="lv-LV" sz="1400" dirty="0"/>
          </a:p>
        </p:txBody>
      </p:sp>
      <p:sp>
        <p:nvSpPr>
          <p:cNvPr id="33" name="Teksta vietturis 2">
            <a:extLst>
              <a:ext uri="{FF2B5EF4-FFF2-40B4-BE49-F238E27FC236}">
                <a16:creationId xmlns:a16="http://schemas.microsoft.com/office/drawing/2014/main" id="{41B3516E-DE95-99FA-C5B6-508C50BBC0DC}"/>
              </a:ext>
            </a:extLst>
          </p:cNvPr>
          <p:cNvSpPr txBox="1">
            <a:spLocks/>
          </p:cNvSpPr>
          <p:nvPr/>
        </p:nvSpPr>
        <p:spPr>
          <a:xfrm>
            <a:off x="5035226" y="5162450"/>
            <a:ext cx="5157787" cy="823912"/>
          </a:xfrm>
          <a:prstGeom prst="rect">
            <a:avLst/>
          </a:prstGeom>
        </p:spPr>
        <p:txBody>
          <a:bodyPr vert="horz" lIns="91440" tIns="45720" rIns="91440" bIns="45720" rtlCol="0" anchor="b">
            <a:normAutofit/>
          </a:bodyPr>
          <a:lstStyle>
            <a:lvl1pPr marL="0" indent="0" algn="l" defTabSz="914400" rtl="0" eaLnBrk="1" latinLnBrk="0" hangingPunct="1">
              <a:lnSpc>
                <a:spcPct val="90000"/>
              </a:lnSpc>
              <a:spcBef>
                <a:spcPts val="1000"/>
              </a:spcBef>
              <a:buFont typeface="Arial" panose="020B0604020202020204" pitchFamily="34" charset="0"/>
              <a:buNone/>
              <a:defRPr sz="2400" b="1"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000" b="1"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800" b="1"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lv-LV" sz="1400" b="0" dirty="0"/>
              <a:t>F&amp;T portāls un aktuālie konkursi ir </a:t>
            </a:r>
            <a:r>
              <a:rPr lang="lv-LV" sz="1400" dirty="0"/>
              <a:t>apskatāmi</a:t>
            </a:r>
            <a:r>
              <a:rPr lang="lv-LV" sz="1400" b="0" dirty="0"/>
              <a:t> </a:t>
            </a:r>
            <a:r>
              <a:rPr lang="lv-LV" sz="1400" dirty="0">
                <a:hlinkClick r:id="rId8"/>
              </a:rPr>
              <a:t>šeit</a:t>
            </a:r>
            <a:endParaRPr lang="lv-LV" sz="1400" dirty="0"/>
          </a:p>
        </p:txBody>
      </p:sp>
    </p:spTree>
    <p:extLst>
      <p:ext uri="{BB962C8B-B14F-4D97-AF65-F5344CB8AC3E}">
        <p14:creationId xmlns:p14="http://schemas.microsoft.com/office/powerpoint/2010/main" val="12294518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74" name="Rectangle 2054">
            <a:extLst>
              <a:ext uri="{FF2B5EF4-FFF2-40B4-BE49-F238E27FC236}">
                <a16:creationId xmlns:a16="http://schemas.microsoft.com/office/drawing/2014/main" id="{6B92FAF7-0AD3-4B47-9111-D0E9CD79E2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075" name="Group 2056">
            <a:extLst>
              <a:ext uri="{FF2B5EF4-FFF2-40B4-BE49-F238E27FC236}">
                <a16:creationId xmlns:a16="http://schemas.microsoft.com/office/drawing/2014/main" id="{D6A77139-BADB-4B2C-BD41-B67A4D37D75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855526" y="2227167"/>
            <a:ext cx="4336168" cy="4630834"/>
            <a:chOff x="7855526" y="2145638"/>
            <a:chExt cx="4336168" cy="4630834"/>
          </a:xfr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p:grpSpPr>
        <p:sp useBgFill="1">
          <p:nvSpPr>
            <p:cNvPr id="2076" name="Freeform: Shape 2057">
              <a:extLst>
                <a:ext uri="{FF2B5EF4-FFF2-40B4-BE49-F238E27FC236}">
                  <a16:creationId xmlns:a16="http://schemas.microsoft.com/office/drawing/2014/main" id="{DAC7B25D-E1A6-459A-B45A-1912B0CD957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208150 h 4312749"/>
                <a:gd name="connsiteX4" fmla="*/ 4145996 w 4315791"/>
                <a:gd name="connsiteY4" fmla="*/ 1085198 h 4312749"/>
                <a:gd name="connsiteX5" fmla="*/ 3631470 w 4315791"/>
                <a:gd name="connsiteY5" fmla="*/ 767158 h 4312749"/>
                <a:gd name="connsiteX6" fmla="*/ 2987009 w 4315791"/>
                <a:gd name="connsiteY6" fmla="*/ 611504 h 4312749"/>
                <a:gd name="connsiteX7" fmla="*/ 1985110 w 4315791"/>
                <a:gd name="connsiteY7" fmla="*/ 855943 h 4312749"/>
                <a:gd name="connsiteX8" fmla="*/ 1223061 w 4315791"/>
                <a:gd name="connsiteY8" fmla="*/ 1585590 h 4312749"/>
                <a:gd name="connsiteX9" fmla="*/ 1023311 w 4315791"/>
                <a:gd name="connsiteY9" fmla="*/ 1849089 h 4312749"/>
                <a:gd name="connsiteX10" fmla="*/ 652067 w 4315791"/>
                <a:gd name="connsiteY10" fmla="*/ 2610233 h 4312749"/>
                <a:gd name="connsiteX11" fmla="*/ 876921 w 4315791"/>
                <a:gd name="connsiteY11" fmla="*/ 3447930 h 4312749"/>
                <a:gd name="connsiteX12" fmla="*/ 1504428 w 4315791"/>
                <a:gd name="connsiteY12" fmla="*/ 4177169 h 4312749"/>
                <a:gd name="connsiteX13" fmla="*/ 1689053 w 4315791"/>
                <a:gd name="connsiteY13" fmla="*/ 4312749 h 4312749"/>
                <a:gd name="connsiteX14" fmla="*/ 729636 w 4315791"/>
                <a:gd name="connsiteY14" fmla="*/ 4312749 h 4312749"/>
                <a:gd name="connsiteX15" fmla="*/ 638463 w 4315791"/>
                <a:gd name="connsiteY15" fmla="*/ 4216521 h 4312749"/>
                <a:gd name="connsiteX16" fmla="*/ 0 w 4315791"/>
                <a:gd name="connsiteY16" fmla="*/ 2610335 h 4312749"/>
                <a:gd name="connsiteX17" fmla="*/ 683474 w 4315791"/>
                <a:gd name="connsiteY17" fmla="*/ 1242376 h 4312749"/>
                <a:gd name="connsiteX18" fmla="*/ 2987009 w 4315791"/>
                <a:gd name="connsiteY18"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4315791" h="4312749">
                  <a:moveTo>
                    <a:pt x="2987009" y="0"/>
                  </a:moveTo>
                  <a:cubicBezTo>
                    <a:pt x="3434423" y="0"/>
                    <a:pt x="3798884" y="137413"/>
                    <a:pt x="4136908" y="333995"/>
                  </a:cubicBezTo>
                  <a:lnTo>
                    <a:pt x="4315791" y="445229"/>
                  </a:lnTo>
                  <a:lnTo>
                    <a:pt x="4315791" y="1208150"/>
                  </a:lnTo>
                  <a:lnTo>
                    <a:pt x="4145996" y="1085198"/>
                  </a:lnTo>
                  <a:cubicBezTo>
                    <a:pt x="3968282" y="958859"/>
                    <a:pt x="3800518" y="848961"/>
                    <a:pt x="3631470" y="767158"/>
                  </a:cubicBezTo>
                  <a:cubicBezTo>
                    <a:pt x="3411941" y="660943"/>
                    <a:pt x="3207191" y="611504"/>
                    <a:pt x="2987009" y="611504"/>
                  </a:cubicBezTo>
                  <a:cubicBezTo>
                    <a:pt x="2599030" y="611504"/>
                    <a:pt x="2271258" y="691421"/>
                    <a:pt x="1985110" y="855943"/>
                  </a:cubicBezTo>
                  <a:cubicBezTo>
                    <a:pt x="1715153" y="1011087"/>
                    <a:pt x="1465955" y="1249819"/>
                    <a:pt x="1223061" y="1585590"/>
                  </a:cubicBezTo>
                  <a:cubicBezTo>
                    <a:pt x="1154375" y="1680490"/>
                    <a:pt x="1087756" y="1766217"/>
                    <a:pt x="1023311" y="1849089"/>
                  </a:cubicBezTo>
                  <a:cubicBezTo>
                    <a:pt x="765853" y="2180172"/>
                    <a:pt x="652067" y="2338069"/>
                    <a:pt x="652067" y="2610233"/>
                  </a:cubicBezTo>
                  <a:cubicBezTo>
                    <a:pt x="652067" y="2895038"/>
                    <a:pt x="727707" y="3176887"/>
                    <a:pt x="876921" y="3447930"/>
                  </a:cubicBezTo>
                  <a:cubicBezTo>
                    <a:pt x="1022224" y="3711838"/>
                    <a:pt x="1239145" y="3964023"/>
                    <a:pt x="1504428" y="4177169"/>
                  </a:cubicBezTo>
                  <a:lnTo>
                    <a:pt x="1689053"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77" name="Freeform: Shape 2058">
              <a:extLst>
                <a:ext uri="{FF2B5EF4-FFF2-40B4-BE49-F238E27FC236}">
                  <a16:creationId xmlns:a16="http://schemas.microsoft.com/office/drawing/2014/main" id="{920A7C7E-00F6-490C-A8E7-5167EA6A4B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5903" y="2463723"/>
              <a:ext cx="4315791" cy="4312749"/>
            </a:xfrm>
            <a:custGeom>
              <a:avLst/>
              <a:gdLst>
                <a:gd name="connsiteX0" fmla="*/ 2987009 w 4315791"/>
                <a:gd name="connsiteY0" fmla="*/ 0 h 4312749"/>
                <a:gd name="connsiteX1" fmla="*/ 4136908 w 4315791"/>
                <a:gd name="connsiteY1" fmla="*/ 333995 h 4312749"/>
                <a:gd name="connsiteX2" fmla="*/ 4315791 w 4315791"/>
                <a:gd name="connsiteY2" fmla="*/ 445229 h 4312749"/>
                <a:gd name="connsiteX3" fmla="*/ 4315791 w 4315791"/>
                <a:gd name="connsiteY3" fmla="*/ 1079495 h 4312749"/>
                <a:gd name="connsiteX4" fmla="*/ 4206793 w 4315791"/>
                <a:gd name="connsiteY4" fmla="*/ 1000737 h 4312749"/>
                <a:gd name="connsiteX5" fmla="*/ 2987119 w 4315791"/>
                <a:gd name="connsiteY5" fmla="*/ 509571 h 4312749"/>
                <a:gd name="connsiteX6" fmla="*/ 1133184 w 4315791"/>
                <a:gd name="connsiteY6" fmla="*/ 1528405 h 4312749"/>
                <a:gd name="connsiteX7" fmla="*/ 935607 w 4315791"/>
                <a:gd name="connsiteY7" fmla="*/ 1789050 h 4312749"/>
                <a:gd name="connsiteX8" fmla="*/ 543498 w 4315791"/>
                <a:gd name="connsiteY8" fmla="*/ 2610233 h 4312749"/>
                <a:gd name="connsiteX9" fmla="*/ 780416 w 4315791"/>
                <a:gd name="connsiteY9" fmla="*/ 3494616 h 4312749"/>
                <a:gd name="connsiteX10" fmla="*/ 1433786 w 4315791"/>
                <a:gd name="connsiteY10" fmla="*/ 4254537 h 4312749"/>
                <a:gd name="connsiteX11" fmla="*/ 1513041 w 4315791"/>
                <a:gd name="connsiteY11" fmla="*/ 4312749 h 4312749"/>
                <a:gd name="connsiteX12" fmla="*/ 729636 w 4315791"/>
                <a:gd name="connsiteY12" fmla="*/ 4312749 h 4312749"/>
                <a:gd name="connsiteX13" fmla="*/ 638463 w 4315791"/>
                <a:gd name="connsiteY13" fmla="*/ 4216521 h 4312749"/>
                <a:gd name="connsiteX14" fmla="*/ 0 w 4315791"/>
                <a:gd name="connsiteY14" fmla="*/ 2610335 h 4312749"/>
                <a:gd name="connsiteX15" fmla="*/ 683474 w 4315791"/>
                <a:gd name="connsiteY15" fmla="*/ 1242376 h 4312749"/>
                <a:gd name="connsiteX16" fmla="*/ 2987009 w 4315791"/>
                <a:gd name="connsiteY16" fmla="*/ 0 h 43127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315791" h="4312749">
                  <a:moveTo>
                    <a:pt x="2987009" y="0"/>
                  </a:moveTo>
                  <a:cubicBezTo>
                    <a:pt x="3434423" y="0"/>
                    <a:pt x="3798884" y="137413"/>
                    <a:pt x="4136908" y="333995"/>
                  </a:cubicBezTo>
                  <a:lnTo>
                    <a:pt x="4315791" y="445229"/>
                  </a:lnTo>
                  <a:lnTo>
                    <a:pt x="4315791" y="1079495"/>
                  </a:lnTo>
                  <a:lnTo>
                    <a:pt x="4206793" y="1000737"/>
                  </a:lnTo>
                  <a:cubicBezTo>
                    <a:pt x="3781561" y="699607"/>
                    <a:pt x="3436718" y="509571"/>
                    <a:pt x="2987119" y="509571"/>
                  </a:cubicBezTo>
                  <a:cubicBezTo>
                    <a:pt x="2204204" y="509571"/>
                    <a:pt x="1649730" y="814251"/>
                    <a:pt x="1133184" y="1528405"/>
                  </a:cubicBezTo>
                  <a:cubicBezTo>
                    <a:pt x="1065585" y="1621878"/>
                    <a:pt x="999510" y="1706892"/>
                    <a:pt x="935607" y="1789050"/>
                  </a:cubicBezTo>
                  <a:cubicBezTo>
                    <a:pt x="670760" y="2129716"/>
                    <a:pt x="543498" y="2306877"/>
                    <a:pt x="543498" y="2610233"/>
                  </a:cubicBezTo>
                  <a:cubicBezTo>
                    <a:pt x="543498" y="2911449"/>
                    <a:pt x="623267" y="3208997"/>
                    <a:pt x="780416" y="3494616"/>
                  </a:cubicBezTo>
                  <a:cubicBezTo>
                    <a:pt x="934194" y="3774018"/>
                    <a:pt x="1154050" y="4029772"/>
                    <a:pt x="1433786" y="4254537"/>
                  </a:cubicBezTo>
                  <a:lnTo>
                    <a:pt x="1513041" y="4312749"/>
                  </a:lnTo>
                  <a:lnTo>
                    <a:pt x="729636" y="4312749"/>
                  </a:lnTo>
                  <a:lnTo>
                    <a:pt x="638463" y="4216521"/>
                  </a:lnTo>
                  <a:cubicBezTo>
                    <a:pt x="243716" y="3758034"/>
                    <a:pt x="0" y="3205314"/>
                    <a:pt x="0" y="2610335"/>
                  </a:cubicBezTo>
                  <a:cubicBezTo>
                    <a:pt x="0" y="2015344"/>
                    <a:pt x="351790" y="1700877"/>
                    <a:pt x="683474" y="1242376"/>
                  </a:cubicBezTo>
                  <a:cubicBezTo>
                    <a:pt x="1236211" y="478174"/>
                    <a:pt x="1925445" y="0"/>
                    <a:pt x="2987009"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60" name="Freeform: Shape 2059">
              <a:extLst>
                <a:ext uri="{FF2B5EF4-FFF2-40B4-BE49-F238E27FC236}">
                  <a16:creationId xmlns:a16="http://schemas.microsoft.com/office/drawing/2014/main" id="{2E166FC5-8F23-41C3-879A-BFF8D5B7051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77037" y="2411531"/>
              <a:ext cx="4314657" cy="4364939"/>
            </a:xfrm>
            <a:custGeom>
              <a:avLst/>
              <a:gdLst>
                <a:gd name="connsiteX0" fmla="*/ 3028307 w 4314657"/>
                <a:gd name="connsiteY0" fmla="*/ 21 h 4364939"/>
                <a:gd name="connsiteX1" fmla="*/ 3066670 w 4314657"/>
                <a:gd name="connsiteY1" fmla="*/ 836 h 4364939"/>
                <a:gd name="connsiteX2" fmla="*/ 3220125 w 4314657"/>
                <a:gd name="connsiteY2" fmla="*/ 9909 h 4364939"/>
                <a:gd name="connsiteX3" fmla="*/ 3816113 w 4314657"/>
                <a:gd name="connsiteY3" fmla="*/ 150272 h 4364939"/>
                <a:gd name="connsiteX4" fmla="*/ 4089981 w 4314657"/>
                <a:gd name="connsiteY4" fmla="*/ 272287 h 4364939"/>
                <a:gd name="connsiteX5" fmla="*/ 4314657 w 4314657"/>
                <a:gd name="connsiteY5" fmla="*/ 398926 h 4364939"/>
                <a:gd name="connsiteX6" fmla="*/ 4314657 w 4314657"/>
                <a:gd name="connsiteY6" fmla="*/ 911199 h 4364939"/>
                <a:gd name="connsiteX7" fmla="*/ 4310597 w 4314657"/>
                <a:gd name="connsiteY7" fmla="*/ 908154 h 4364939"/>
                <a:gd name="connsiteX8" fmla="*/ 4203223 w 4314657"/>
                <a:gd name="connsiteY8" fmla="*/ 829562 h 4364939"/>
                <a:gd name="connsiteX9" fmla="*/ 4095850 w 4314657"/>
                <a:gd name="connsiteY9" fmla="*/ 753520 h 4364939"/>
                <a:gd name="connsiteX10" fmla="*/ 3652987 w 4314657"/>
                <a:gd name="connsiteY10" fmla="*/ 494811 h 4364939"/>
                <a:gd name="connsiteX11" fmla="*/ 3173610 w 4314657"/>
                <a:gd name="connsiteY11" fmla="*/ 347209 h 4364939"/>
                <a:gd name="connsiteX12" fmla="*/ 3047760 w 4314657"/>
                <a:gd name="connsiteY12" fmla="*/ 332632 h 4364939"/>
                <a:gd name="connsiteX13" fmla="*/ 3016027 w 4314657"/>
                <a:gd name="connsiteY13" fmla="*/ 330186 h 4364939"/>
                <a:gd name="connsiteX14" fmla="*/ 2984184 w 4314657"/>
                <a:gd name="connsiteY14" fmla="*/ 328658 h 4364939"/>
                <a:gd name="connsiteX15" fmla="*/ 2952233 w 4314657"/>
                <a:gd name="connsiteY15" fmla="*/ 327332 h 4364939"/>
                <a:gd name="connsiteX16" fmla="*/ 2919085 w 4314657"/>
                <a:gd name="connsiteY16" fmla="*/ 327026 h 4364939"/>
                <a:gd name="connsiteX17" fmla="*/ 2852901 w 4314657"/>
                <a:gd name="connsiteY17" fmla="*/ 326720 h 4364939"/>
                <a:gd name="connsiteX18" fmla="*/ 2786826 w 4314657"/>
                <a:gd name="connsiteY18" fmla="*/ 328148 h 4364939"/>
                <a:gd name="connsiteX19" fmla="*/ 2720965 w 4314657"/>
                <a:gd name="connsiteY19" fmla="*/ 331409 h 4364939"/>
                <a:gd name="connsiteX20" fmla="*/ 2655325 w 4314657"/>
                <a:gd name="connsiteY20" fmla="*/ 336098 h 4364939"/>
                <a:gd name="connsiteX21" fmla="*/ 2524803 w 4314657"/>
                <a:gd name="connsiteY21" fmla="*/ 350573 h 4364939"/>
                <a:gd name="connsiteX22" fmla="*/ 2460139 w 4314657"/>
                <a:gd name="connsiteY22" fmla="*/ 360664 h 4364939"/>
                <a:gd name="connsiteX23" fmla="*/ 2396019 w 4314657"/>
                <a:gd name="connsiteY23" fmla="*/ 372693 h 4364939"/>
                <a:gd name="connsiteX24" fmla="*/ 2145843 w 4314657"/>
                <a:gd name="connsiteY24" fmla="*/ 440989 h 4364939"/>
                <a:gd name="connsiteX25" fmla="*/ 1698635 w 4314657"/>
                <a:gd name="connsiteY25" fmla="*/ 682676 h 4364939"/>
                <a:gd name="connsiteX26" fmla="*/ 1498450 w 4314657"/>
                <a:gd name="connsiteY26" fmla="*/ 835474 h 4364939"/>
                <a:gd name="connsiteX27" fmla="*/ 1307285 w 4314657"/>
                <a:gd name="connsiteY27" fmla="*/ 1001220 h 4364939"/>
                <a:gd name="connsiteX28" fmla="*/ 947780 w 4314657"/>
                <a:gd name="connsiteY28" fmla="*/ 1369612 h 4364939"/>
                <a:gd name="connsiteX29" fmla="*/ 905939 w 4314657"/>
                <a:gd name="connsiteY29" fmla="*/ 1419458 h 4364939"/>
                <a:gd name="connsiteX30" fmla="*/ 863228 w 4314657"/>
                <a:gd name="connsiteY30" fmla="*/ 1471545 h 4364939"/>
                <a:gd name="connsiteX31" fmla="*/ 774330 w 4314657"/>
                <a:gd name="connsiteY31" fmla="*/ 1577659 h 4364939"/>
                <a:gd name="connsiteX32" fmla="*/ 595554 w 4314657"/>
                <a:gd name="connsiteY32" fmla="*/ 1780916 h 4364939"/>
                <a:gd name="connsiteX33" fmla="*/ 430365 w 4314657"/>
                <a:gd name="connsiteY33" fmla="*/ 1982644 h 4364939"/>
                <a:gd name="connsiteX34" fmla="*/ 358855 w 4314657"/>
                <a:gd name="connsiteY34" fmla="*/ 2087025 h 4364939"/>
                <a:gd name="connsiteX35" fmla="*/ 296583 w 4314657"/>
                <a:gd name="connsiteY35" fmla="*/ 2194872 h 4364939"/>
                <a:gd name="connsiteX36" fmla="*/ 207358 w 4314657"/>
                <a:gd name="connsiteY36" fmla="*/ 2423918 h 4364939"/>
                <a:gd name="connsiteX37" fmla="*/ 177146 w 4314657"/>
                <a:gd name="connsiteY37" fmla="*/ 2668765 h 4364939"/>
                <a:gd name="connsiteX38" fmla="*/ 248763 w 4314657"/>
                <a:gd name="connsiteY38" fmla="*/ 3168854 h 4364939"/>
                <a:gd name="connsiteX39" fmla="*/ 445688 w 4314657"/>
                <a:gd name="connsiteY39" fmla="*/ 3637956 h 4364939"/>
                <a:gd name="connsiteX40" fmla="*/ 735859 w 4314657"/>
                <a:gd name="connsiteY40" fmla="*/ 4062310 h 4364939"/>
                <a:gd name="connsiteX41" fmla="*/ 910884 w 4314657"/>
                <a:gd name="connsiteY41" fmla="*/ 4254366 h 4364939"/>
                <a:gd name="connsiteX42" fmla="*/ 1030507 w 4314657"/>
                <a:gd name="connsiteY42" fmla="*/ 4364939 h 4364939"/>
                <a:gd name="connsiteX43" fmla="*/ 676755 w 4314657"/>
                <a:gd name="connsiteY43" fmla="*/ 4364939 h 4364939"/>
                <a:gd name="connsiteX44" fmla="*/ 538105 w 4314657"/>
                <a:gd name="connsiteY44" fmla="*/ 4202315 h 4364939"/>
                <a:gd name="connsiteX45" fmla="*/ 241592 w 4314657"/>
                <a:gd name="connsiteY45" fmla="*/ 3731226 h 4364939"/>
                <a:gd name="connsiteX46" fmla="*/ 60317 w 4314657"/>
                <a:gd name="connsiteY46" fmla="*/ 3211362 h 4364939"/>
                <a:gd name="connsiteX47" fmla="*/ 0 w 4314657"/>
                <a:gd name="connsiteY47" fmla="*/ 2668765 h 4364939"/>
                <a:gd name="connsiteX48" fmla="*/ 21736 w 4314657"/>
                <a:gd name="connsiteY48" fmla="*/ 2390280 h 4364939"/>
                <a:gd name="connsiteX49" fmla="*/ 27605 w 4314657"/>
                <a:gd name="connsiteY49" fmla="*/ 2355521 h 4364939"/>
                <a:gd name="connsiteX50" fmla="*/ 34669 w 4314657"/>
                <a:gd name="connsiteY50" fmla="*/ 2320862 h 4364939"/>
                <a:gd name="connsiteX51" fmla="*/ 50753 w 4314657"/>
                <a:gd name="connsiteY51" fmla="*/ 2251750 h 4364939"/>
                <a:gd name="connsiteX52" fmla="*/ 93899 w 4314657"/>
                <a:gd name="connsiteY52" fmla="*/ 2116179 h 4364939"/>
                <a:gd name="connsiteX53" fmla="*/ 150194 w 4314657"/>
                <a:gd name="connsiteY53" fmla="*/ 1985498 h 4364939"/>
                <a:gd name="connsiteX54" fmla="*/ 216486 w 4314657"/>
                <a:gd name="connsiteY54" fmla="*/ 1860628 h 4364939"/>
                <a:gd name="connsiteX55" fmla="*/ 363527 w 4314657"/>
                <a:gd name="connsiteY55" fmla="*/ 1625058 h 4364939"/>
                <a:gd name="connsiteX56" fmla="*/ 514155 w 4314657"/>
                <a:gd name="connsiteY56" fmla="*/ 1402231 h 4364939"/>
                <a:gd name="connsiteX57" fmla="*/ 586861 w 4314657"/>
                <a:gd name="connsiteY57" fmla="*/ 1293160 h 4364939"/>
                <a:gd name="connsiteX58" fmla="*/ 623702 w 4314657"/>
                <a:gd name="connsiteY58" fmla="*/ 1236892 h 4364939"/>
                <a:gd name="connsiteX59" fmla="*/ 662283 w 4314657"/>
                <a:gd name="connsiteY59" fmla="*/ 1178892 h 4364939"/>
                <a:gd name="connsiteX60" fmla="*/ 827364 w 4314657"/>
                <a:gd name="connsiteY60" fmla="*/ 951170 h 4364939"/>
                <a:gd name="connsiteX61" fmla="*/ 1016355 w 4314657"/>
                <a:gd name="connsiteY61" fmla="*/ 736089 h 4364939"/>
                <a:gd name="connsiteX62" fmla="*/ 1482474 w 4314657"/>
                <a:gd name="connsiteY62" fmla="*/ 378707 h 4364939"/>
                <a:gd name="connsiteX63" fmla="*/ 2035644 w 4314657"/>
                <a:gd name="connsiteY63" fmla="*/ 149151 h 4364939"/>
                <a:gd name="connsiteX64" fmla="*/ 2324619 w 4314657"/>
                <a:gd name="connsiteY64" fmla="*/ 72802 h 4364939"/>
                <a:gd name="connsiteX65" fmla="*/ 2618809 w 4314657"/>
                <a:gd name="connsiteY65" fmla="*/ 24078 h 4364939"/>
                <a:gd name="connsiteX66" fmla="*/ 2914849 w 4314657"/>
                <a:gd name="connsiteY66" fmla="*/ 1957 h 4364939"/>
                <a:gd name="connsiteX67" fmla="*/ 2951907 w 4314657"/>
                <a:gd name="connsiteY67" fmla="*/ 633 h 4364939"/>
                <a:gd name="connsiteX68" fmla="*/ 2990052 w 4314657"/>
                <a:gd name="connsiteY68" fmla="*/ 224 h 4364939"/>
                <a:gd name="connsiteX69" fmla="*/ 3028307 w 4314657"/>
                <a:gd name="connsiteY69" fmla="*/ 21 h 43649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Lst>
              <a:rect l="l" t="t" r="r" b="b"/>
              <a:pathLst>
                <a:path w="4314657" h="4364939">
                  <a:moveTo>
                    <a:pt x="3028307" y="21"/>
                  </a:moveTo>
                  <a:lnTo>
                    <a:pt x="3066670" y="836"/>
                  </a:lnTo>
                  <a:cubicBezTo>
                    <a:pt x="3117749" y="1856"/>
                    <a:pt x="3168937" y="5320"/>
                    <a:pt x="3220125" y="9909"/>
                  </a:cubicBezTo>
                  <a:cubicBezTo>
                    <a:pt x="3424763" y="29073"/>
                    <a:pt x="3627448" y="77898"/>
                    <a:pt x="3816113" y="150272"/>
                  </a:cubicBezTo>
                  <a:cubicBezTo>
                    <a:pt x="3910880" y="185950"/>
                    <a:pt x="4001951" y="227538"/>
                    <a:pt x="4089981" y="272287"/>
                  </a:cubicBezTo>
                  <a:lnTo>
                    <a:pt x="4314657" y="398926"/>
                  </a:lnTo>
                  <a:lnTo>
                    <a:pt x="4314657" y="911199"/>
                  </a:lnTo>
                  <a:lnTo>
                    <a:pt x="4310597" y="908154"/>
                  </a:lnTo>
                  <a:cubicBezTo>
                    <a:pt x="4274842" y="881549"/>
                    <a:pt x="4239087" y="855352"/>
                    <a:pt x="4203223" y="829562"/>
                  </a:cubicBezTo>
                  <a:cubicBezTo>
                    <a:pt x="4167576" y="803773"/>
                    <a:pt x="4131821" y="778086"/>
                    <a:pt x="4095850" y="753520"/>
                  </a:cubicBezTo>
                  <a:cubicBezTo>
                    <a:pt x="3951852" y="654949"/>
                    <a:pt x="3806115" y="565043"/>
                    <a:pt x="3652987" y="494811"/>
                  </a:cubicBezTo>
                  <a:cubicBezTo>
                    <a:pt x="3500404" y="423761"/>
                    <a:pt x="3340213" y="373101"/>
                    <a:pt x="3173610" y="347209"/>
                  </a:cubicBezTo>
                  <a:cubicBezTo>
                    <a:pt x="3131987" y="341093"/>
                    <a:pt x="3090036" y="335792"/>
                    <a:pt x="3047760" y="332632"/>
                  </a:cubicBezTo>
                  <a:lnTo>
                    <a:pt x="3016027" y="330186"/>
                  </a:lnTo>
                  <a:cubicBezTo>
                    <a:pt x="3005485" y="329472"/>
                    <a:pt x="2994834" y="329168"/>
                    <a:pt x="2984184" y="328658"/>
                  </a:cubicBezTo>
                  <a:cubicBezTo>
                    <a:pt x="2973533" y="328249"/>
                    <a:pt x="2962992" y="327638"/>
                    <a:pt x="2952233" y="327332"/>
                  </a:cubicBezTo>
                  <a:lnTo>
                    <a:pt x="2919085" y="327026"/>
                  </a:lnTo>
                  <a:cubicBezTo>
                    <a:pt x="2897025" y="326925"/>
                    <a:pt x="2874854" y="326212"/>
                    <a:pt x="2852901" y="326720"/>
                  </a:cubicBezTo>
                  <a:lnTo>
                    <a:pt x="2786826" y="328148"/>
                  </a:lnTo>
                  <a:cubicBezTo>
                    <a:pt x="2764763" y="328759"/>
                    <a:pt x="2742919" y="330391"/>
                    <a:pt x="2720965" y="331409"/>
                  </a:cubicBezTo>
                  <a:cubicBezTo>
                    <a:pt x="2699013" y="332326"/>
                    <a:pt x="2677170" y="334162"/>
                    <a:pt x="2655325" y="336098"/>
                  </a:cubicBezTo>
                  <a:cubicBezTo>
                    <a:pt x="2611528" y="339463"/>
                    <a:pt x="2568165" y="345170"/>
                    <a:pt x="2524803" y="350573"/>
                  </a:cubicBezTo>
                  <a:lnTo>
                    <a:pt x="2460139" y="360664"/>
                  </a:lnTo>
                  <a:cubicBezTo>
                    <a:pt x="2438622" y="364130"/>
                    <a:pt x="2417430" y="368717"/>
                    <a:pt x="2396019" y="372693"/>
                  </a:cubicBezTo>
                  <a:cubicBezTo>
                    <a:pt x="2310709" y="389513"/>
                    <a:pt x="2226809" y="411836"/>
                    <a:pt x="2145843" y="440989"/>
                  </a:cubicBezTo>
                  <a:cubicBezTo>
                    <a:pt x="1983479" y="499295"/>
                    <a:pt x="1835678" y="585838"/>
                    <a:pt x="1698635" y="682676"/>
                  </a:cubicBezTo>
                  <a:cubicBezTo>
                    <a:pt x="1629841" y="730992"/>
                    <a:pt x="1563549" y="782367"/>
                    <a:pt x="1498450" y="835474"/>
                  </a:cubicBezTo>
                  <a:cubicBezTo>
                    <a:pt x="1433352" y="888583"/>
                    <a:pt x="1369775" y="943932"/>
                    <a:pt x="1307285" y="1001220"/>
                  </a:cubicBezTo>
                  <a:cubicBezTo>
                    <a:pt x="1182958" y="1116304"/>
                    <a:pt x="1060588" y="1237708"/>
                    <a:pt x="947780" y="1369612"/>
                  </a:cubicBezTo>
                  <a:cubicBezTo>
                    <a:pt x="933325" y="1385818"/>
                    <a:pt x="919958" y="1402841"/>
                    <a:pt x="905939" y="1419458"/>
                  </a:cubicBezTo>
                  <a:lnTo>
                    <a:pt x="863228" y="1471545"/>
                  </a:lnTo>
                  <a:cubicBezTo>
                    <a:pt x="833776" y="1507529"/>
                    <a:pt x="804215" y="1543001"/>
                    <a:pt x="774330" y="1577659"/>
                  </a:cubicBezTo>
                  <a:cubicBezTo>
                    <a:pt x="714665" y="1647178"/>
                    <a:pt x="653806" y="1714046"/>
                    <a:pt x="595554" y="1780916"/>
                  </a:cubicBezTo>
                  <a:cubicBezTo>
                    <a:pt x="537303" y="1847683"/>
                    <a:pt x="481009" y="1914144"/>
                    <a:pt x="430365" y="1982644"/>
                  </a:cubicBezTo>
                  <a:cubicBezTo>
                    <a:pt x="405369" y="2016995"/>
                    <a:pt x="381351" y="2051756"/>
                    <a:pt x="358855" y="2087025"/>
                  </a:cubicBezTo>
                  <a:cubicBezTo>
                    <a:pt x="336685" y="2122396"/>
                    <a:pt x="315601" y="2158277"/>
                    <a:pt x="296583" y="2194872"/>
                  </a:cubicBezTo>
                  <a:cubicBezTo>
                    <a:pt x="258980" y="2268161"/>
                    <a:pt x="227572" y="2344307"/>
                    <a:pt x="207358" y="2423918"/>
                  </a:cubicBezTo>
                  <a:cubicBezTo>
                    <a:pt x="186817" y="2503426"/>
                    <a:pt x="178124" y="2585790"/>
                    <a:pt x="177146" y="2668765"/>
                  </a:cubicBezTo>
                  <a:cubicBezTo>
                    <a:pt x="177037" y="2837670"/>
                    <a:pt x="201490" y="3006472"/>
                    <a:pt x="248763" y="3168854"/>
                  </a:cubicBezTo>
                  <a:cubicBezTo>
                    <a:pt x="295931" y="3331644"/>
                    <a:pt x="363962" y="3488316"/>
                    <a:pt x="445688" y="3637956"/>
                  </a:cubicBezTo>
                  <a:cubicBezTo>
                    <a:pt x="527413" y="3787697"/>
                    <a:pt x="625115" y="3929794"/>
                    <a:pt x="735859" y="4062310"/>
                  </a:cubicBezTo>
                  <a:cubicBezTo>
                    <a:pt x="791121" y="4128668"/>
                    <a:pt x="849589" y="4192733"/>
                    <a:pt x="910884" y="4254366"/>
                  </a:cubicBezTo>
                  <a:lnTo>
                    <a:pt x="1030507" y="4364939"/>
                  </a:lnTo>
                  <a:lnTo>
                    <a:pt x="676755" y="4364939"/>
                  </a:lnTo>
                  <a:lnTo>
                    <a:pt x="538105" y="4202315"/>
                  </a:lnTo>
                  <a:cubicBezTo>
                    <a:pt x="423518" y="4054791"/>
                    <a:pt x="323372" y="3897379"/>
                    <a:pt x="241592" y="3731226"/>
                  </a:cubicBezTo>
                  <a:cubicBezTo>
                    <a:pt x="160193" y="3565073"/>
                    <a:pt x="99768" y="3389950"/>
                    <a:pt x="60317" y="3211362"/>
                  </a:cubicBezTo>
                  <a:cubicBezTo>
                    <a:pt x="20759" y="3032669"/>
                    <a:pt x="435" y="2850716"/>
                    <a:pt x="0" y="2668765"/>
                  </a:cubicBezTo>
                  <a:cubicBezTo>
                    <a:pt x="0" y="2576309"/>
                    <a:pt x="6413" y="2483039"/>
                    <a:pt x="21736" y="2390280"/>
                  </a:cubicBezTo>
                  <a:lnTo>
                    <a:pt x="27605" y="2355521"/>
                  </a:lnTo>
                  <a:lnTo>
                    <a:pt x="34669" y="2320862"/>
                  </a:lnTo>
                  <a:cubicBezTo>
                    <a:pt x="39343" y="2297723"/>
                    <a:pt x="45102" y="2274686"/>
                    <a:pt x="50753" y="2251750"/>
                  </a:cubicBezTo>
                  <a:cubicBezTo>
                    <a:pt x="62708" y="2205881"/>
                    <a:pt x="77379" y="2160723"/>
                    <a:pt x="93899" y="2116179"/>
                  </a:cubicBezTo>
                  <a:cubicBezTo>
                    <a:pt x="110744" y="2071734"/>
                    <a:pt x="129762" y="2028209"/>
                    <a:pt x="150194" y="1985498"/>
                  </a:cubicBezTo>
                  <a:cubicBezTo>
                    <a:pt x="170734" y="1942890"/>
                    <a:pt x="193229" y="1901402"/>
                    <a:pt x="216486" y="1860628"/>
                  </a:cubicBezTo>
                  <a:cubicBezTo>
                    <a:pt x="263109" y="1779183"/>
                    <a:pt x="312993" y="1701000"/>
                    <a:pt x="363527" y="1625058"/>
                  </a:cubicBezTo>
                  <a:lnTo>
                    <a:pt x="514155" y="1402231"/>
                  </a:lnTo>
                  <a:cubicBezTo>
                    <a:pt x="538825" y="1365636"/>
                    <a:pt x="563277" y="1329551"/>
                    <a:pt x="586861" y="1293160"/>
                  </a:cubicBezTo>
                  <a:lnTo>
                    <a:pt x="623702" y="1236892"/>
                  </a:lnTo>
                  <a:cubicBezTo>
                    <a:pt x="636526" y="1217525"/>
                    <a:pt x="649025" y="1198055"/>
                    <a:pt x="662283" y="1178892"/>
                  </a:cubicBezTo>
                  <a:cubicBezTo>
                    <a:pt x="713905" y="1101523"/>
                    <a:pt x="769222" y="1025786"/>
                    <a:pt x="827364" y="951170"/>
                  </a:cubicBezTo>
                  <a:cubicBezTo>
                    <a:pt x="885834" y="876861"/>
                    <a:pt x="947997" y="804283"/>
                    <a:pt x="1016355" y="736089"/>
                  </a:cubicBezTo>
                  <a:cubicBezTo>
                    <a:pt x="1152311" y="599497"/>
                    <a:pt x="1308047" y="476054"/>
                    <a:pt x="1482474" y="378707"/>
                  </a:cubicBezTo>
                  <a:cubicBezTo>
                    <a:pt x="1656793" y="281156"/>
                    <a:pt x="1845132" y="207966"/>
                    <a:pt x="2035644" y="149151"/>
                  </a:cubicBezTo>
                  <a:cubicBezTo>
                    <a:pt x="2131063" y="119997"/>
                    <a:pt x="2227460" y="94412"/>
                    <a:pt x="2324619" y="72802"/>
                  </a:cubicBezTo>
                  <a:cubicBezTo>
                    <a:pt x="2421885" y="51396"/>
                    <a:pt x="2520239" y="35291"/>
                    <a:pt x="2618809" y="24078"/>
                  </a:cubicBezTo>
                  <a:cubicBezTo>
                    <a:pt x="2717272" y="12252"/>
                    <a:pt x="2816168" y="4914"/>
                    <a:pt x="2914849" y="1957"/>
                  </a:cubicBezTo>
                  <a:lnTo>
                    <a:pt x="2951907" y="633"/>
                  </a:lnTo>
                  <a:lnTo>
                    <a:pt x="2990052" y="224"/>
                  </a:lnTo>
                  <a:cubicBezTo>
                    <a:pt x="3002768" y="224"/>
                    <a:pt x="3015592" y="-81"/>
                    <a:pt x="3028307" y="2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2078" name="Freeform: Shape 2060">
              <a:extLst>
                <a:ext uri="{FF2B5EF4-FFF2-40B4-BE49-F238E27FC236}">
                  <a16:creationId xmlns:a16="http://schemas.microsoft.com/office/drawing/2014/main" id="{5C727C6A-DB0B-482E-B0E4-4F035FC0231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7855526" y="2145638"/>
              <a:ext cx="4336168" cy="4630833"/>
            </a:xfrm>
            <a:custGeom>
              <a:avLst/>
              <a:gdLst>
                <a:gd name="connsiteX0" fmla="*/ 3053738 w 4336168"/>
                <a:gd name="connsiteY0" fmla="*/ 111 h 4630833"/>
                <a:gd name="connsiteX1" fmla="*/ 3093948 w 4336168"/>
                <a:gd name="connsiteY1" fmla="*/ 316 h 4630833"/>
                <a:gd name="connsiteX2" fmla="*/ 3134268 w 4336168"/>
                <a:gd name="connsiteY2" fmla="*/ 1743 h 4630833"/>
                <a:gd name="connsiteX3" fmla="*/ 3295438 w 4336168"/>
                <a:gd name="connsiteY3" fmla="*/ 13058 h 4630833"/>
                <a:gd name="connsiteX4" fmla="*/ 3918813 w 4336168"/>
                <a:gd name="connsiteY4" fmla="*/ 169935 h 4630833"/>
                <a:gd name="connsiteX5" fmla="*/ 4203331 w 4336168"/>
                <a:gd name="connsiteY5" fmla="*/ 305405 h 4630833"/>
                <a:gd name="connsiteX6" fmla="*/ 4336168 w 4336168"/>
                <a:gd name="connsiteY6" fmla="*/ 386579 h 4630833"/>
                <a:gd name="connsiteX7" fmla="*/ 4336168 w 4336168"/>
                <a:gd name="connsiteY7" fmla="*/ 772673 h 4630833"/>
                <a:gd name="connsiteX8" fmla="*/ 4270820 w 4336168"/>
                <a:gd name="connsiteY8" fmla="*/ 728127 h 4630833"/>
                <a:gd name="connsiteX9" fmla="*/ 4030208 w 4336168"/>
                <a:gd name="connsiteY9" fmla="*/ 587253 h 4630833"/>
                <a:gd name="connsiteX10" fmla="*/ 3781010 w 4336168"/>
                <a:gd name="connsiteY10" fmla="*/ 471455 h 4630833"/>
                <a:gd name="connsiteX11" fmla="*/ 3254466 w 4336168"/>
                <a:gd name="connsiteY11" fmla="*/ 338024 h 4630833"/>
                <a:gd name="connsiteX12" fmla="*/ 3117966 w 4336168"/>
                <a:gd name="connsiteY12" fmla="*/ 326812 h 4630833"/>
                <a:gd name="connsiteX13" fmla="*/ 3083625 w 4336168"/>
                <a:gd name="connsiteY13" fmla="*/ 325179 h 4630833"/>
                <a:gd name="connsiteX14" fmla="*/ 3049173 w 4336168"/>
                <a:gd name="connsiteY14" fmla="*/ 324366 h 4630833"/>
                <a:gd name="connsiteX15" fmla="*/ 2978858 w 4336168"/>
                <a:gd name="connsiteY15" fmla="*/ 323855 h 4630833"/>
                <a:gd name="connsiteX16" fmla="*/ 2695862 w 4336168"/>
                <a:gd name="connsiteY16" fmla="*/ 335373 h 4630833"/>
                <a:gd name="connsiteX17" fmla="*/ 2417972 w 4336168"/>
                <a:gd name="connsiteY17" fmla="*/ 372070 h 4630833"/>
                <a:gd name="connsiteX18" fmla="*/ 2148451 w 4336168"/>
                <a:gd name="connsiteY18" fmla="*/ 437613 h 4630833"/>
                <a:gd name="connsiteX19" fmla="*/ 1889690 w 4336168"/>
                <a:gd name="connsiteY19" fmla="*/ 532515 h 4630833"/>
                <a:gd name="connsiteX20" fmla="*/ 1644512 w 4336168"/>
                <a:gd name="connsiteY20" fmla="*/ 658098 h 4630833"/>
                <a:gd name="connsiteX21" fmla="*/ 1200999 w 4336168"/>
                <a:gd name="connsiteY21" fmla="*/ 992137 h 4630833"/>
                <a:gd name="connsiteX22" fmla="*/ 1003531 w 4336168"/>
                <a:gd name="connsiteY22" fmla="*/ 1192234 h 4630833"/>
                <a:gd name="connsiteX23" fmla="*/ 910394 w 4336168"/>
                <a:gd name="connsiteY23" fmla="*/ 1298347 h 4630833"/>
                <a:gd name="connsiteX24" fmla="*/ 821278 w 4336168"/>
                <a:gd name="connsiteY24" fmla="*/ 1408233 h 4630833"/>
                <a:gd name="connsiteX25" fmla="*/ 732162 w 4336168"/>
                <a:gd name="connsiteY25" fmla="*/ 1521993 h 4630833"/>
                <a:gd name="connsiteX26" fmla="*/ 640548 w 4336168"/>
                <a:gd name="connsiteY26" fmla="*/ 1634323 h 4630833"/>
                <a:gd name="connsiteX27" fmla="*/ 457317 w 4336168"/>
                <a:gd name="connsiteY27" fmla="*/ 1855930 h 4630833"/>
                <a:gd name="connsiteX28" fmla="*/ 369288 w 4336168"/>
                <a:gd name="connsiteY28" fmla="*/ 1967955 h 4630833"/>
                <a:gd name="connsiteX29" fmla="*/ 287128 w 4336168"/>
                <a:gd name="connsiteY29" fmla="*/ 2083243 h 4630833"/>
                <a:gd name="connsiteX30" fmla="*/ 212683 w 4336168"/>
                <a:gd name="connsiteY30" fmla="*/ 2202607 h 4630833"/>
                <a:gd name="connsiteX31" fmla="*/ 179101 w 4336168"/>
                <a:gd name="connsiteY31" fmla="*/ 2264177 h 4630833"/>
                <a:gd name="connsiteX32" fmla="*/ 148890 w 4336168"/>
                <a:gd name="connsiteY32" fmla="*/ 2327172 h 4630833"/>
                <a:gd name="connsiteX33" fmla="*/ 61295 w 4336168"/>
                <a:gd name="connsiteY33" fmla="*/ 2590672 h 4630833"/>
                <a:gd name="connsiteX34" fmla="*/ 32604 w 4336168"/>
                <a:gd name="connsiteY34" fmla="*/ 2866202 h 4630833"/>
                <a:gd name="connsiteX35" fmla="*/ 100853 w 4336168"/>
                <a:gd name="connsiteY35" fmla="*/ 3418074 h 4630833"/>
                <a:gd name="connsiteX36" fmla="*/ 184971 w 4336168"/>
                <a:gd name="connsiteY36" fmla="*/ 3684428 h 4630833"/>
                <a:gd name="connsiteX37" fmla="*/ 210836 w 4336168"/>
                <a:gd name="connsiteY37" fmla="*/ 3749462 h 4630833"/>
                <a:gd name="connsiteX38" fmla="*/ 238440 w 4336168"/>
                <a:gd name="connsiteY38" fmla="*/ 3813783 h 4630833"/>
                <a:gd name="connsiteX39" fmla="*/ 252894 w 4336168"/>
                <a:gd name="connsiteY39" fmla="*/ 3845688 h 4630833"/>
                <a:gd name="connsiteX40" fmla="*/ 268109 w 4336168"/>
                <a:gd name="connsiteY40" fmla="*/ 3877287 h 4630833"/>
                <a:gd name="connsiteX41" fmla="*/ 299409 w 4336168"/>
                <a:gd name="connsiteY41" fmla="*/ 3939978 h 4630833"/>
                <a:gd name="connsiteX42" fmla="*/ 440689 w 4336168"/>
                <a:gd name="connsiteY42" fmla="*/ 4182378 h 4630833"/>
                <a:gd name="connsiteX43" fmla="*/ 606640 w 4336168"/>
                <a:gd name="connsiteY43" fmla="*/ 4409488 h 4630833"/>
                <a:gd name="connsiteX44" fmla="*/ 792425 w 4336168"/>
                <a:gd name="connsiteY44" fmla="*/ 4621205 h 4630833"/>
                <a:gd name="connsiteX45" fmla="*/ 802442 w 4336168"/>
                <a:gd name="connsiteY45" fmla="*/ 4630833 h 4630833"/>
                <a:gd name="connsiteX46" fmla="*/ 592561 w 4336168"/>
                <a:gd name="connsiteY46" fmla="*/ 4630833 h 4630833"/>
                <a:gd name="connsiteX47" fmla="*/ 489377 w 4336168"/>
                <a:gd name="connsiteY47" fmla="*/ 4483185 h 4630833"/>
                <a:gd name="connsiteX48" fmla="*/ 344944 w 4336168"/>
                <a:gd name="connsiteY48" fmla="*/ 4231611 h 4630833"/>
                <a:gd name="connsiteX49" fmla="*/ 224311 w 4336168"/>
                <a:gd name="connsiteY49" fmla="*/ 3970456 h 4630833"/>
                <a:gd name="connsiteX50" fmla="*/ 0 w 4336168"/>
                <a:gd name="connsiteY50" fmla="*/ 2866202 h 4630833"/>
                <a:gd name="connsiteX51" fmla="*/ 25105 w 4336168"/>
                <a:gd name="connsiteY51" fmla="*/ 2584351 h 4630833"/>
                <a:gd name="connsiteX52" fmla="*/ 105200 w 4336168"/>
                <a:gd name="connsiteY52" fmla="*/ 2310863 h 4630833"/>
                <a:gd name="connsiteX53" fmla="*/ 232245 w 4336168"/>
                <a:gd name="connsiteY53" fmla="*/ 2053172 h 4630833"/>
                <a:gd name="connsiteX54" fmla="*/ 307667 w 4336168"/>
                <a:gd name="connsiteY54" fmla="*/ 1930341 h 4630833"/>
                <a:gd name="connsiteX55" fmla="*/ 386893 w 4336168"/>
                <a:gd name="connsiteY55" fmla="*/ 1810161 h 4630833"/>
                <a:gd name="connsiteX56" fmla="*/ 548823 w 4336168"/>
                <a:gd name="connsiteY56" fmla="*/ 1573876 h 4630833"/>
                <a:gd name="connsiteX57" fmla="*/ 626419 w 4336168"/>
                <a:gd name="connsiteY57" fmla="*/ 1455224 h 4630833"/>
                <a:gd name="connsiteX58" fmla="*/ 701081 w 4336168"/>
                <a:gd name="connsiteY58" fmla="*/ 1334534 h 4630833"/>
                <a:gd name="connsiteX59" fmla="*/ 861162 w 4336168"/>
                <a:gd name="connsiteY59" fmla="*/ 1091320 h 4630833"/>
                <a:gd name="connsiteX60" fmla="*/ 1042329 w 4336168"/>
                <a:gd name="connsiteY60" fmla="*/ 858093 h 4630833"/>
                <a:gd name="connsiteX61" fmla="*/ 1487799 w 4336168"/>
                <a:gd name="connsiteY61" fmla="*/ 446686 h 4630833"/>
                <a:gd name="connsiteX62" fmla="*/ 1754060 w 4336168"/>
                <a:gd name="connsiteY62" fmla="*/ 283388 h 4630833"/>
                <a:gd name="connsiteX63" fmla="*/ 2044121 w 4336168"/>
                <a:gd name="connsiteY63" fmla="*/ 157906 h 4630833"/>
                <a:gd name="connsiteX64" fmla="*/ 2349287 w 4336168"/>
                <a:gd name="connsiteY64" fmla="*/ 71364 h 4630833"/>
                <a:gd name="connsiteX65" fmla="*/ 2661411 w 4336168"/>
                <a:gd name="connsiteY65" fmla="*/ 21213 h 4630833"/>
                <a:gd name="connsiteX66" fmla="*/ 2818124 w 4336168"/>
                <a:gd name="connsiteY66" fmla="*/ 7146 h 4630833"/>
                <a:gd name="connsiteX67" fmla="*/ 2974728 w 4336168"/>
                <a:gd name="connsiteY67" fmla="*/ 1029 h 4630833"/>
                <a:gd name="connsiteX68" fmla="*/ 3053738 w 4336168"/>
                <a:gd name="connsiteY68" fmla="*/ 111 h 46308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336168" h="4630833">
                  <a:moveTo>
                    <a:pt x="3053738" y="111"/>
                  </a:moveTo>
                  <a:lnTo>
                    <a:pt x="3093948" y="316"/>
                  </a:lnTo>
                  <a:lnTo>
                    <a:pt x="3134268" y="1743"/>
                  </a:lnTo>
                  <a:cubicBezTo>
                    <a:pt x="3187955" y="3475"/>
                    <a:pt x="3241749" y="7756"/>
                    <a:pt x="3295438" y="13058"/>
                  </a:cubicBezTo>
                  <a:cubicBezTo>
                    <a:pt x="3510076" y="35585"/>
                    <a:pt x="3722324" y="89406"/>
                    <a:pt x="3918813" y="169935"/>
                  </a:cubicBezTo>
                  <a:cubicBezTo>
                    <a:pt x="4017384" y="209689"/>
                    <a:pt x="4111933" y="255763"/>
                    <a:pt x="4203331" y="305405"/>
                  </a:cubicBezTo>
                  <a:lnTo>
                    <a:pt x="4336168" y="386579"/>
                  </a:lnTo>
                  <a:lnTo>
                    <a:pt x="4336168" y="772673"/>
                  </a:lnTo>
                  <a:lnTo>
                    <a:pt x="4270820" y="728127"/>
                  </a:lnTo>
                  <a:cubicBezTo>
                    <a:pt x="4191920" y="677771"/>
                    <a:pt x="4111825" y="630168"/>
                    <a:pt x="4030208" y="587253"/>
                  </a:cubicBezTo>
                  <a:cubicBezTo>
                    <a:pt x="3948699" y="544136"/>
                    <a:pt x="3865886" y="504687"/>
                    <a:pt x="3781010" y="471455"/>
                  </a:cubicBezTo>
                  <a:cubicBezTo>
                    <a:pt x="3611688" y="404384"/>
                    <a:pt x="3435522" y="358818"/>
                    <a:pt x="3254466" y="338024"/>
                  </a:cubicBezTo>
                  <a:cubicBezTo>
                    <a:pt x="3209255" y="333029"/>
                    <a:pt x="3163720" y="328748"/>
                    <a:pt x="3117966" y="326812"/>
                  </a:cubicBezTo>
                  <a:lnTo>
                    <a:pt x="3083625" y="325179"/>
                  </a:lnTo>
                  <a:lnTo>
                    <a:pt x="3049173" y="324366"/>
                  </a:lnTo>
                  <a:cubicBezTo>
                    <a:pt x="3026568" y="323447"/>
                    <a:pt x="3002550" y="323855"/>
                    <a:pt x="2978858" y="323855"/>
                  </a:cubicBezTo>
                  <a:cubicBezTo>
                    <a:pt x="2883983" y="323956"/>
                    <a:pt x="2789434" y="327423"/>
                    <a:pt x="2695862" y="335373"/>
                  </a:cubicBezTo>
                  <a:cubicBezTo>
                    <a:pt x="2602290" y="343223"/>
                    <a:pt x="2509371" y="354945"/>
                    <a:pt x="2417972" y="372070"/>
                  </a:cubicBezTo>
                  <a:cubicBezTo>
                    <a:pt x="2326683" y="389500"/>
                    <a:pt x="2236697" y="411009"/>
                    <a:pt x="2148451" y="437613"/>
                  </a:cubicBezTo>
                  <a:cubicBezTo>
                    <a:pt x="2060204" y="464116"/>
                    <a:pt x="1973588" y="495411"/>
                    <a:pt x="1889690" y="532515"/>
                  </a:cubicBezTo>
                  <a:cubicBezTo>
                    <a:pt x="1805247" y="568599"/>
                    <a:pt x="1723848" y="611411"/>
                    <a:pt x="1644512" y="658098"/>
                  </a:cubicBezTo>
                  <a:cubicBezTo>
                    <a:pt x="1486169" y="751979"/>
                    <a:pt x="1338149" y="865229"/>
                    <a:pt x="1200999" y="992137"/>
                  </a:cubicBezTo>
                  <a:cubicBezTo>
                    <a:pt x="1132531" y="1055744"/>
                    <a:pt x="1066782" y="1122715"/>
                    <a:pt x="1003531" y="1192234"/>
                  </a:cubicBezTo>
                  <a:cubicBezTo>
                    <a:pt x="971688" y="1226790"/>
                    <a:pt x="941150" y="1262568"/>
                    <a:pt x="910394" y="1298347"/>
                  </a:cubicBezTo>
                  <a:cubicBezTo>
                    <a:pt x="880507" y="1334738"/>
                    <a:pt x="850187" y="1370925"/>
                    <a:pt x="821278" y="1408233"/>
                  </a:cubicBezTo>
                  <a:cubicBezTo>
                    <a:pt x="792152" y="1444624"/>
                    <a:pt x="762266" y="1484480"/>
                    <a:pt x="732162" y="1521993"/>
                  </a:cubicBezTo>
                  <a:cubicBezTo>
                    <a:pt x="701950" y="1559810"/>
                    <a:pt x="671302" y="1597219"/>
                    <a:pt x="640548" y="1634323"/>
                  </a:cubicBezTo>
                  <a:cubicBezTo>
                    <a:pt x="579362" y="1708838"/>
                    <a:pt x="516980" y="1781618"/>
                    <a:pt x="457317" y="1855930"/>
                  </a:cubicBezTo>
                  <a:cubicBezTo>
                    <a:pt x="427540" y="1893033"/>
                    <a:pt x="397870" y="1930239"/>
                    <a:pt x="369288" y="1967955"/>
                  </a:cubicBezTo>
                  <a:cubicBezTo>
                    <a:pt x="341141" y="2005976"/>
                    <a:pt x="313211" y="2044100"/>
                    <a:pt x="287128" y="2083243"/>
                  </a:cubicBezTo>
                  <a:cubicBezTo>
                    <a:pt x="260936" y="2122284"/>
                    <a:pt x="235506" y="2161835"/>
                    <a:pt x="212683" y="2202607"/>
                  </a:cubicBezTo>
                  <a:cubicBezTo>
                    <a:pt x="200728" y="2222791"/>
                    <a:pt x="190187" y="2243586"/>
                    <a:pt x="179101" y="2264177"/>
                  </a:cubicBezTo>
                  <a:cubicBezTo>
                    <a:pt x="168886" y="2285072"/>
                    <a:pt x="158127" y="2305867"/>
                    <a:pt x="148890" y="2327172"/>
                  </a:cubicBezTo>
                  <a:cubicBezTo>
                    <a:pt x="109982" y="2411777"/>
                    <a:pt x="81183" y="2500256"/>
                    <a:pt x="61295" y="2590672"/>
                  </a:cubicBezTo>
                  <a:cubicBezTo>
                    <a:pt x="42386" y="2681292"/>
                    <a:pt x="33147" y="2773643"/>
                    <a:pt x="32604" y="2866202"/>
                  </a:cubicBezTo>
                  <a:cubicBezTo>
                    <a:pt x="32495" y="3051925"/>
                    <a:pt x="55643" y="3237650"/>
                    <a:pt x="100853" y="3418074"/>
                  </a:cubicBezTo>
                  <a:cubicBezTo>
                    <a:pt x="123133" y="3508490"/>
                    <a:pt x="151498" y="3597377"/>
                    <a:pt x="184971" y="3684428"/>
                  </a:cubicBezTo>
                  <a:cubicBezTo>
                    <a:pt x="192796" y="3706344"/>
                    <a:pt x="202250" y="3727751"/>
                    <a:pt x="210836" y="3749462"/>
                  </a:cubicBezTo>
                  <a:cubicBezTo>
                    <a:pt x="219421" y="3771175"/>
                    <a:pt x="228985" y="3792479"/>
                    <a:pt x="238440" y="3813783"/>
                  </a:cubicBezTo>
                  <a:lnTo>
                    <a:pt x="252894" y="3845688"/>
                  </a:lnTo>
                  <a:lnTo>
                    <a:pt x="268109" y="3877287"/>
                  </a:lnTo>
                  <a:cubicBezTo>
                    <a:pt x="278215" y="3898287"/>
                    <a:pt x="288432" y="3919284"/>
                    <a:pt x="299409" y="3939978"/>
                  </a:cubicBezTo>
                  <a:cubicBezTo>
                    <a:pt x="341792" y="4023258"/>
                    <a:pt x="389828" y="4103787"/>
                    <a:pt x="440689" y="4182378"/>
                  </a:cubicBezTo>
                  <a:cubicBezTo>
                    <a:pt x="492420" y="4260561"/>
                    <a:pt x="547953" y="4336299"/>
                    <a:pt x="606640" y="4409488"/>
                  </a:cubicBezTo>
                  <a:cubicBezTo>
                    <a:pt x="665381" y="4482677"/>
                    <a:pt x="727435" y="4553292"/>
                    <a:pt x="792425" y="4621205"/>
                  </a:cubicBezTo>
                  <a:lnTo>
                    <a:pt x="802442" y="4630833"/>
                  </a:lnTo>
                  <a:lnTo>
                    <a:pt x="592561" y="4630833"/>
                  </a:lnTo>
                  <a:lnTo>
                    <a:pt x="489377" y="4483185"/>
                  </a:lnTo>
                  <a:cubicBezTo>
                    <a:pt x="437212" y="4401230"/>
                    <a:pt x="388850" y="4317339"/>
                    <a:pt x="344944" y="4231611"/>
                  </a:cubicBezTo>
                  <a:cubicBezTo>
                    <a:pt x="300386" y="4146191"/>
                    <a:pt x="260828" y="4058731"/>
                    <a:pt x="224311" y="3970456"/>
                  </a:cubicBezTo>
                  <a:cubicBezTo>
                    <a:pt x="78901" y="3617049"/>
                    <a:pt x="1413" y="3242136"/>
                    <a:pt x="0" y="2866202"/>
                  </a:cubicBezTo>
                  <a:cubicBezTo>
                    <a:pt x="0" y="2771912"/>
                    <a:pt x="8043" y="2677417"/>
                    <a:pt x="25105" y="2584351"/>
                  </a:cubicBezTo>
                  <a:cubicBezTo>
                    <a:pt x="42928" y="2491285"/>
                    <a:pt x="69446" y="2399444"/>
                    <a:pt x="105200" y="2310863"/>
                  </a:cubicBezTo>
                  <a:cubicBezTo>
                    <a:pt x="140304" y="2221974"/>
                    <a:pt x="184318" y="2136351"/>
                    <a:pt x="232245" y="2053172"/>
                  </a:cubicBezTo>
                  <a:cubicBezTo>
                    <a:pt x="256154" y="2011379"/>
                    <a:pt x="281802" y="1970810"/>
                    <a:pt x="307667" y="1930341"/>
                  </a:cubicBezTo>
                  <a:cubicBezTo>
                    <a:pt x="333533" y="1889873"/>
                    <a:pt x="360049" y="1849915"/>
                    <a:pt x="386893" y="1810161"/>
                  </a:cubicBezTo>
                  <a:lnTo>
                    <a:pt x="548823" y="1573876"/>
                  </a:lnTo>
                  <a:cubicBezTo>
                    <a:pt x="575341" y="1534529"/>
                    <a:pt x="601098" y="1494877"/>
                    <a:pt x="626419" y="1455224"/>
                  </a:cubicBezTo>
                  <a:cubicBezTo>
                    <a:pt x="651959" y="1415266"/>
                    <a:pt x="675434" y="1376225"/>
                    <a:pt x="701081" y="1334534"/>
                  </a:cubicBezTo>
                  <a:cubicBezTo>
                    <a:pt x="751290" y="1252070"/>
                    <a:pt x="804324" y="1170828"/>
                    <a:pt x="861162" y="1091320"/>
                  </a:cubicBezTo>
                  <a:cubicBezTo>
                    <a:pt x="917894" y="1011810"/>
                    <a:pt x="977884" y="933729"/>
                    <a:pt x="1042329" y="858093"/>
                  </a:cubicBezTo>
                  <a:cubicBezTo>
                    <a:pt x="1171765" y="707536"/>
                    <a:pt x="1319348" y="566764"/>
                    <a:pt x="1487799" y="446686"/>
                  </a:cubicBezTo>
                  <a:cubicBezTo>
                    <a:pt x="1571699" y="386340"/>
                    <a:pt x="1661031" y="332010"/>
                    <a:pt x="1754060" y="283388"/>
                  </a:cubicBezTo>
                  <a:cubicBezTo>
                    <a:pt x="1847414" y="235478"/>
                    <a:pt x="1944463" y="193278"/>
                    <a:pt x="2044121" y="157906"/>
                  </a:cubicBezTo>
                  <a:cubicBezTo>
                    <a:pt x="2143778" y="122638"/>
                    <a:pt x="2245936" y="93789"/>
                    <a:pt x="2349287" y="71364"/>
                  </a:cubicBezTo>
                  <a:cubicBezTo>
                    <a:pt x="2452641" y="48939"/>
                    <a:pt x="2556971" y="32935"/>
                    <a:pt x="2661411" y="21213"/>
                  </a:cubicBezTo>
                  <a:cubicBezTo>
                    <a:pt x="2713576" y="14994"/>
                    <a:pt x="2765850" y="11222"/>
                    <a:pt x="2818124" y="7146"/>
                  </a:cubicBezTo>
                  <a:cubicBezTo>
                    <a:pt x="2870290" y="4596"/>
                    <a:pt x="2922672" y="1640"/>
                    <a:pt x="2974728" y="1029"/>
                  </a:cubicBezTo>
                  <a:cubicBezTo>
                    <a:pt x="3000811" y="519"/>
                    <a:pt x="3026568" y="-296"/>
                    <a:pt x="3053738" y="111"/>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grpSp>
        <p:nvGrpSpPr>
          <p:cNvPr id="2079" name="Group 2062">
            <a:extLst>
              <a:ext uri="{FF2B5EF4-FFF2-40B4-BE49-F238E27FC236}">
                <a16:creationId xmlns:a16="http://schemas.microsoft.com/office/drawing/2014/main" id="{2786ABD8-AB9F-46F2-A7D9-36F1F7338CF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5112326" y="0"/>
            <a:ext cx="4683941" cy="3456291"/>
            <a:chOff x="4345582" y="0"/>
            <a:chExt cx="5069918" cy="3741104"/>
          </a:xfrm>
          <a:solidFill>
            <a:schemeClr val="accent5">
              <a:alpha val="5000"/>
            </a:schemeClr>
          </a:solidFill>
        </p:grpSpPr>
        <p:sp>
          <p:nvSpPr>
            <p:cNvPr id="2064" name="Freeform: Shape 2063">
              <a:extLst>
                <a:ext uri="{FF2B5EF4-FFF2-40B4-BE49-F238E27FC236}">
                  <a16:creationId xmlns:a16="http://schemas.microsoft.com/office/drawing/2014/main" id="{DB26E49F-E19A-487B-A8A4-A26128CFDCC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45582" y="1"/>
              <a:ext cx="5069918" cy="3741103"/>
            </a:xfrm>
            <a:custGeom>
              <a:avLst/>
              <a:gdLst>
                <a:gd name="connsiteX0" fmla="*/ 475344 w 5069918"/>
                <a:gd name="connsiteY0" fmla="*/ 0 h 3741103"/>
                <a:gd name="connsiteX1" fmla="*/ 643707 w 5069918"/>
                <a:gd name="connsiteY1" fmla="*/ 0 h 3741103"/>
                <a:gd name="connsiteX2" fmla="*/ 635672 w 5069918"/>
                <a:gd name="connsiteY2" fmla="*/ 7778 h 3741103"/>
                <a:gd name="connsiteX3" fmla="*/ 486638 w 5069918"/>
                <a:gd name="connsiteY3" fmla="*/ 178818 h 3741103"/>
                <a:gd name="connsiteX4" fmla="*/ 353514 w 5069918"/>
                <a:gd name="connsiteY4" fmla="*/ 362293 h 3741103"/>
                <a:gd name="connsiteX5" fmla="*/ 240181 w 5069918"/>
                <a:gd name="connsiteY5" fmla="*/ 558120 h 3741103"/>
                <a:gd name="connsiteX6" fmla="*/ 215073 w 5069918"/>
                <a:gd name="connsiteY6" fmla="*/ 608766 h 3741103"/>
                <a:gd name="connsiteX7" fmla="*/ 202868 w 5069918"/>
                <a:gd name="connsiteY7" fmla="*/ 634294 h 3741103"/>
                <a:gd name="connsiteX8" fmla="*/ 191273 w 5069918"/>
                <a:gd name="connsiteY8" fmla="*/ 660069 h 3741103"/>
                <a:gd name="connsiteX9" fmla="*/ 169129 w 5069918"/>
                <a:gd name="connsiteY9" fmla="*/ 712032 h 3741103"/>
                <a:gd name="connsiteX10" fmla="*/ 148381 w 5069918"/>
                <a:gd name="connsiteY10" fmla="*/ 764571 h 3741103"/>
                <a:gd name="connsiteX11" fmla="*/ 80903 w 5069918"/>
                <a:gd name="connsiteY11" fmla="*/ 979750 h 3741103"/>
                <a:gd name="connsiteX12" fmla="*/ 26154 w 5069918"/>
                <a:gd name="connsiteY12" fmla="*/ 1425590 h 3741103"/>
                <a:gd name="connsiteX13" fmla="*/ 49170 w 5069918"/>
                <a:gd name="connsiteY13" fmla="*/ 1648182 h 3741103"/>
                <a:gd name="connsiteX14" fmla="*/ 119437 w 5069918"/>
                <a:gd name="connsiteY14" fmla="*/ 1861055 h 3741103"/>
                <a:gd name="connsiteX15" fmla="*/ 143672 w 5069918"/>
                <a:gd name="connsiteY15" fmla="*/ 1911947 h 3741103"/>
                <a:gd name="connsiteX16" fmla="*/ 170611 w 5069918"/>
                <a:gd name="connsiteY16" fmla="*/ 1961687 h 3741103"/>
                <a:gd name="connsiteX17" fmla="*/ 230330 w 5069918"/>
                <a:gd name="connsiteY17" fmla="*/ 2058118 h 3741103"/>
                <a:gd name="connsiteX18" fmla="*/ 296237 w 5069918"/>
                <a:gd name="connsiteY18" fmla="*/ 2151255 h 3741103"/>
                <a:gd name="connsiteX19" fmla="*/ 366853 w 5069918"/>
                <a:gd name="connsiteY19" fmla="*/ 2241757 h 3741103"/>
                <a:gd name="connsiteX20" fmla="*/ 513838 w 5069918"/>
                <a:gd name="connsiteY20" fmla="*/ 2420786 h 3741103"/>
                <a:gd name="connsiteX21" fmla="*/ 587330 w 5069918"/>
                <a:gd name="connsiteY21" fmla="*/ 2511534 h 3741103"/>
                <a:gd name="connsiteX22" fmla="*/ 658817 w 5069918"/>
                <a:gd name="connsiteY22" fmla="*/ 2603437 h 3741103"/>
                <a:gd name="connsiteX23" fmla="*/ 730305 w 5069918"/>
                <a:gd name="connsiteY23" fmla="*/ 2692210 h 3741103"/>
                <a:gd name="connsiteX24" fmla="*/ 805018 w 5069918"/>
                <a:gd name="connsiteY24" fmla="*/ 2777936 h 3741103"/>
                <a:gd name="connsiteX25" fmla="*/ 963424 w 5069918"/>
                <a:gd name="connsiteY25" fmla="*/ 2939588 h 3741103"/>
                <a:gd name="connsiteX26" fmla="*/ 1319204 w 5069918"/>
                <a:gd name="connsiteY26" fmla="*/ 3209447 h 3741103"/>
                <a:gd name="connsiteX27" fmla="*/ 1515882 w 5069918"/>
                <a:gd name="connsiteY27" fmla="*/ 3310902 h 3741103"/>
                <a:gd name="connsiteX28" fmla="*/ 1723456 w 5069918"/>
                <a:gd name="connsiteY28" fmla="*/ 3387570 h 3741103"/>
                <a:gd name="connsiteX29" fmla="*/ 1939662 w 5069918"/>
                <a:gd name="connsiteY29" fmla="*/ 3440520 h 3741103"/>
                <a:gd name="connsiteX30" fmla="*/ 2162581 w 5069918"/>
                <a:gd name="connsiteY30" fmla="*/ 3470167 h 3741103"/>
                <a:gd name="connsiteX31" fmla="*/ 2389597 w 5069918"/>
                <a:gd name="connsiteY31" fmla="*/ 3479472 h 3741103"/>
                <a:gd name="connsiteX32" fmla="*/ 2446002 w 5069918"/>
                <a:gd name="connsiteY32" fmla="*/ 3479059 h 3741103"/>
                <a:gd name="connsiteX33" fmla="*/ 2473639 w 5069918"/>
                <a:gd name="connsiteY33" fmla="*/ 3478402 h 3741103"/>
                <a:gd name="connsiteX34" fmla="*/ 2501187 w 5069918"/>
                <a:gd name="connsiteY34" fmla="*/ 3477083 h 3741103"/>
                <a:gd name="connsiteX35" fmla="*/ 2610685 w 5069918"/>
                <a:gd name="connsiteY35" fmla="*/ 3468025 h 3741103"/>
                <a:gd name="connsiteX36" fmla="*/ 3033071 w 5069918"/>
                <a:gd name="connsiteY36" fmla="*/ 3360230 h 3741103"/>
                <a:gd name="connsiteX37" fmla="*/ 3232974 w 5069918"/>
                <a:gd name="connsiteY37" fmla="*/ 3266681 h 3741103"/>
                <a:gd name="connsiteX38" fmla="*/ 3425990 w 5069918"/>
                <a:gd name="connsiteY38" fmla="*/ 3152873 h 3741103"/>
                <a:gd name="connsiteX39" fmla="*/ 3613601 w 5069918"/>
                <a:gd name="connsiteY39" fmla="*/ 3024078 h 3741103"/>
                <a:gd name="connsiteX40" fmla="*/ 3706185 w 5069918"/>
                <a:gd name="connsiteY40" fmla="*/ 2955893 h 3741103"/>
                <a:gd name="connsiteX41" fmla="*/ 3799729 w 5069918"/>
                <a:gd name="connsiteY41" fmla="*/ 2885155 h 3741103"/>
                <a:gd name="connsiteX42" fmla="*/ 4175561 w 5069918"/>
                <a:gd name="connsiteY42" fmla="*/ 2606072 h 3741103"/>
                <a:gd name="connsiteX43" fmla="*/ 4517132 w 5069918"/>
                <a:gd name="connsiteY43" fmla="*/ 2312331 h 3741103"/>
                <a:gd name="connsiteX44" fmla="*/ 4659758 w 5069918"/>
                <a:gd name="connsiteY44" fmla="*/ 2148703 h 3741103"/>
                <a:gd name="connsiteX45" fmla="*/ 4773178 w 5069918"/>
                <a:gd name="connsiteY45" fmla="*/ 1969674 h 3741103"/>
                <a:gd name="connsiteX46" fmla="*/ 4892092 w 5069918"/>
                <a:gd name="connsiteY46" fmla="*/ 1567562 h 3741103"/>
                <a:gd name="connsiteX47" fmla="*/ 4898804 w 5069918"/>
                <a:gd name="connsiteY47" fmla="*/ 1460754 h 3741103"/>
                <a:gd name="connsiteX48" fmla="*/ 4899153 w 5069918"/>
                <a:gd name="connsiteY48" fmla="*/ 1406239 h 3741103"/>
                <a:gd name="connsiteX49" fmla="*/ 4898456 w 5069918"/>
                <a:gd name="connsiteY49" fmla="*/ 1350735 h 3741103"/>
                <a:gd name="connsiteX50" fmla="*/ 4886774 w 5069918"/>
                <a:gd name="connsiteY50" fmla="*/ 1128886 h 3741103"/>
                <a:gd name="connsiteX51" fmla="*/ 4815896 w 5069918"/>
                <a:gd name="connsiteY51" fmla="*/ 689221 h 3741103"/>
                <a:gd name="connsiteX52" fmla="*/ 4673183 w 5069918"/>
                <a:gd name="connsiteY52" fmla="*/ 264874 h 3741103"/>
                <a:gd name="connsiteX53" fmla="*/ 4625496 w 5069918"/>
                <a:gd name="connsiteY53" fmla="*/ 162925 h 3741103"/>
                <a:gd name="connsiteX54" fmla="*/ 4572490 w 5069918"/>
                <a:gd name="connsiteY54" fmla="*/ 63364 h 3741103"/>
                <a:gd name="connsiteX55" fmla="*/ 4532299 w 5069918"/>
                <a:gd name="connsiteY55" fmla="*/ 0 h 3741103"/>
                <a:gd name="connsiteX56" fmla="*/ 4626680 w 5069918"/>
                <a:gd name="connsiteY56" fmla="*/ 0 h 3741103"/>
                <a:gd name="connsiteX57" fmla="*/ 4643978 w 5069918"/>
                <a:gd name="connsiteY57" fmla="*/ 26636 h 3741103"/>
                <a:gd name="connsiteX58" fmla="*/ 4700644 w 5069918"/>
                <a:gd name="connsiteY58" fmla="*/ 128338 h 3741103"/>
                <a:gd name="connsiteX59" fmla="*/ 4753214 w 5069918"/>
                <a:gd name="connsiteY59" fmla="*/ 232016 h 3741103"/>
                <a:gd name="connsiteX60" fmla="*/ 4921297 w 5069918"/>
                <a:gd name="connsiteY60" fmla="*/ 663363 h 3741103"/>
                <a:gd name="connsiteX61" fmla="*/ 5027482 w 5069918"/>
                <a:gd name="connsiteY61" fmla="*/ 1112991 h 3741103"/>
                <a:gd name="connsiteX62" fmla="*/ 5058082 w 5069918"/>
                <a:gd name="connsiteY62" fmla="*/ 1342088 h 3741103"/>
                <a:gd name="connsiteX63" fmla="*/ 5063486 w 5069918"/>
                <a:gd name="connsiteY63" fmla="*/ 1399651 h 3741103"/>
                <a:gd name="connsiteX64" fmla="*/ 5067846 w 5069918"/>
                <a:gd name="connsiteY64" fmla="*/ 1458284 h 3741103"/>
                <a:gd name="connsiteX65" fmla="*/ 5069414 w 5069918"/>
                <a:gd name="connsiteY65" fmla="*/ 1577772 h 3741103"/>
                <a:gd name="connsiteX66" fmla="*/ 5040732 w 5069918"/>
                <a:gd name="connsiteY66" fmla="*/ 1817822 h 3741103"/>
                <a:gd name="connsiteX67" fmla="*/ 4964102 w 5069918"/>
                <a:gd name="connsiteY67" fmla="*/ 2050871 h 3741103"/>
                <a:gd name="connsiteX68" fmla="*/ 4689486 w 5069918"/>
                <a:gd name="connsiteY68" fmla="*/ 2458008 h 3741103"/>
                <a:gd name="connsiteX69" fmla="*/ 4333792 w 5069918"/>
                <a:gd name="connsiteY69" fmla="*/ 2784606 h 3741103"/>
                <a:gd name="connsiteX70" fmla="*/ 3965197 w 5069918"/>
                <a:gd name="connsiteY70" fmla="*/ 3076041 h 3741103"/>
                <a:gd name="connsiteX71" fmla="*/ 3873745 w 5069918"/>
                <a:gd name="connsiteY71" fmla="*/ 3149167 h 3741103"/>
                <a:gd name="connsiteX72" fmla="*/ 3779416 w 5069918"/>
                <a:gd name="connsiteY72" fmla="*/ 3222705 h 3741103"/>
                <a:gd name="connsiteX73" fmla="*/ 3582739 w 5069918"/>
                <a:gd name="connsiteY73" fmla="*/ 3364594 h 3741103"/>
                <a:gd name="connsiteX74" fmla="*/ 3371851 w 5069918"/>
                <a:gd name="connsiteY74" fmla="*/ 3494377 h 3741103"/>
                <a:gd name="connsiteX75" fmla="*/ 3143615 w 5069918"/>
                <a:gd name="connsiteY75" fmla="*/ 3603819 h 3741103"/>
                <a:gd name="connsiteX76" fmla="*/ 2643552 w 5069918"/>
                <a:gd name="connsiteY76" fmla="*/ 3730555 h 3741103"/>
                <a:gd name="connsiteX77" fmla="*/ 2514264 w 5069918"/>
                <a:gd name="connsiteY77" fmla="*/ 3739696 h 3741103"/>
                <a:gd name="connsiteX78" fmla="*/ 2481920 w 5069918"/>
                <a:gd name="connsiteY78" fmla="*/ 3740849 h 3741103"/>
                <a:gd name="connsiteX79" fmla="*/ 2449664 w 5069918"/>
                <a:gd name="connsiteY79" fmla="*/ 3741014 h 3741103"/>
                <a:gd name="connsiteX80" fmla="*/ 2386284 w 5069918"/>
                <a:gd name="connsiteY80" fmla="*/ 3740273 h 3741103"/>
                <a:gd name="connsiteX81" fmla="*/ 2260658 w 5069918"/>
                <a:gd name="connsiteY81" fmla="*/ 3735331 h 3741103"/>
                <a:gd name="connsiteX82" fmla="*/ 2134945 w 5069918"/>
                <a:gd name="connsiteY82" fmla="*/ 3723967 h 3741103"/>
                <a:gd name="connsiteX83" fmla="*/ 1884564 w 5069918"/>
                <a:gd name="connsiteY83" fmla="*/ 3683451 h 3741103"/>
                <a:gd name="connsiteX84" fmla="*/ 1639764 w 5069918"/>
                <a:gd name="connsiteY84" fmla="*/ 3613537 h 3741103"/>
                <a:gd name="connsiteX85" fmla="*/ 1407081 w 5069918"/>
                <a:gd name="connsiteY85" fmla="*/ 3512164 h 3741103"/>
                <a:gd name="connsiteX86" fmla="*/ 1193491 w 5069918"/>
                <a:gd name="connsiteY86" fmla="*/ 3380240 h 3741103"/>
                <a:gd name="connsiteX87" fmla="*/ 836141 w 5069918"/>
                <a:gd name="connsiteY87" fmla="*/ 3047878 h 3741103"/>
                <a:gd name="connsiteX88" fmla="*/ 690812 w 5069918"/>
                <a:gd name="connsiteY88" fmla="*/ 2859461 h 3741103"/>
                <a:gd name="connsiteX89" fmla="*/ 562397 w 5069918"/>
                <a:gd name="connsiteY89" fmla="*/ 2662976 h 3741103"/>
                <a:gd name="connsiteX90" fmla="*/ 502504 w 5069918"/>
                <a:gd name="connsiteY90" fmla="*/ 2565474 h 3741103"/>
                <a:gd name="connsiteX91" fmla="*/ 440258 w 5069918"/>
                <a:gd name="connsiteY91" fmla="*/ 2469619 h 3741103"/>
                <a:gd name="connsiteX92" fmla="*/ 310360 w 5069918"/>
                <a:gd name="connsiteY92" fmla="*/ 2278732 h 3741103"/>
                <a:gd name="connsiteX93" fmla="*/ 246806 w 5069918"/>
                <a:gd name="connsiteY93" fmla="*/ 2181642 h 3741103"/>
                <a:gd name="connsiteX94" fmla="*/ 186303 w 5069918"/>
                <a:gd name="connsiteY94" fmla="*/ 2082411 h 3741103"/>
                <a:gd name="connsiteX95" fmla="*/ 84390 w 5069918"/>
                <a:gd name="connsiteY95" fmla="*/ 1874231 h 3741103"/>
                <a:gd name="connsiteX96" fmla="*/ 20139 w 5069918"/>
                <a:gd name="connsiteY96" fmla="*/ 1653288 h 3741103"/>
                <a:gd name="connsiteX97" fmla="*/ 0 w 5069918"/>
                <a:gd name="connsiteY97" fmla="*/ 1425590 h 3741103"/>
                <a:gd name="connsiteX98" fmla="*/ 179939 w 5069918"/>
                <a:gd name="connsiteY98" fmla="*/ 533498 h 3741103"/>
                <a:gd name="connsiteX99" fmla="*/ 276709 w 5069918"/>
                <a:gd name="connsiteY99" fmla="*/ 322519 h 3741103"/>
                <a:gd name="connsiteX100" fmla="*/ 392571 w 5069918"/>
                <a:gd name="connsiteY100" fmla="*/ 119280 h 37411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Lst>
              <a:rect l="l" t="t" r="r" b="b"/>
              <a:pathLst>
                <a:path w="5069918" h="3741103">
                  <a:moveTo>
                    <a:pt x="475344" y="0"/>
                  </a:moveTo>
                  <a:lnTo>
                    <a:pt x="643707" y="0"/>
                  </a:lnTo>
                  <a:lnTo>
                    <a:pt x="635672" y="7778"/>
                  </a:lnTo>
                  <a:cubicBezTo>
                    <a:pt x="583538" y="62643"/>
                    <a:pt x="533759" y="119691"/>
                    <a:pt x="486638" y="178818"/>
                  </a:cubicBezTo>
                  <a:cubicBezTo>
                    <a:pt x="439560" y="237945"/>
                    <a:pt x="395012" y="299131"/>
                    <a:pt x="353514" y="362293"/>
                  </a:cubicBezTo>
                  <a:cubicBezTo>
                    <a:pt x="312714" y="425784"/>
                    <a:pt x="274180" y="490841"/>
                    <a:pt x="240181" y="558120"/>
                  </a:cubicBezTo>
                  <a:cubicBezTo>
                    <a:pt x="231376" y="574838"/>
                    <a:pt x="223180" y="591801"/>
                    <a:pt x="215073" y="608766"/>
                  </a:cubicBezTo>
                  <a:lnTo>
                    <a:pt x="202868" y="634294"/>
                  </a:lnTo>
                  <a:lnTo>
                    <a:pt x="191273" y="660069"/>
                  </a:lnTo>
                  <a:cubicBezTo>
                    <a:pt x="183688" y="677280"/>
                    <a:pt x="176016" y="694491"/>
                    <a:pt x="169129" y="712032"/>
                  </a:cubicBezTo>
                  <a:cubicBezTo>
                    <a:pt x="162242" y="729572"/>
                    <a:pt x="154658" y="746866"/>
                    <a:pt x="148381" y="764571"/>
                  </a:cubicBezTo>
                  <a:cubicBezTo>
                    <a:pt x="121529" y="834897"/>
                    <a:pt x="98775" y="906706"/>
                    <a:pt x="80903" y="979750"/>
                  </a:cubicBezTo>
                  <a:cubicBezTo>
                    <a:pt x="44636" y="1125509"/>
                    <a:pt x="26067" y="1275550"/>
                    <a:pt x="26154" y="1425590"/>
                  </a:cubicBezTo>
                  <a:cubicBezTo>
                    <a:pt x="26590" y="1500365"/>
                    <a:pt x="34001" y="1574973"/>
                    <a:pt x="49170" y="1648182"/>
                  </a:cubicBezTo>
                  <a:cubicBezTo>
                    <a:pt x="65124" y="1721226"/>
                    <a:pt x="88226" y="1792705"/>
                    <a:pt x="119437" y="1861055"/>
                  </a:cubicBezTo>
                  <a:cubicBezTo>
                    <a:pt x="126847" y="1878267"/>
                    <a:pt x="135478" y="1895066"/>
                    <a:pt x="143672" y="1911947"/>
                  </a:cubicBezTo>
                  <a:cubicBezTo>
                    <a:pt x="152565" y="1928582"/>
                    <a:pt x="161021" y="1945381"/>
                    <a:pt x="170611" y="1961687"/>
                  </a:cubicBezTo>
                  <a:cubicBezTo>
                    <a:pt x="188919" y="1994626"/>
                    <a:pt x="209319" y="2026578"/>
                    <a:pt x="230330" y="2058118"/>
                  </a:cubicBezTo>
                  <a:cubicBezTo>
                    <a:pt x="251253" y="2089740"/>
                    <a:pt x="273658" y="2120539"/>
                    <a:pt x="296237" y="2151255"/>
                  </a:cubicBezTo>
                  <a:cubicBezTo>
                    <a:pt x="319165" y="2181725"/>
                    <a:pt x="342966" y="2211782"/>
                    <a:pt x="366853" y="2241757"/>
                  </a:cubicBezTo>
                  <a:cubicBezTo>
                    <a:pt x="414714" y="2301791"/>
                    <a:pt x="464756" y="2360588"/>
                    <a:pt x="513838" y="2420786"/>
                  </a:cubicBezTo>
                  <a:cubicBezTo>
                    <a:pt x="538509" y="2450761"/>
                    <a:pt x="563094" y="2480983"/>
                    <a:pt x="587330" y="2511534"/>
                  </a:cubicBezTo>
                  <a:cubicBezTo>
                    <a:pt x="611479" y="2541839"/>
                    <a:pt x="635453" y="2574038"/>
                    <a:pt x="658817" y="2603437"/>
                  </a:cubicBezTo>
                  <a:cubicBezTo>
                    <a:pt x="682008" y="2633577"/>
                    <a:pt x="706330" y="2662811"/>
                    <a:pt x="730305" y="2692210"/>
                  </a:cubicBezTo>
                  <a:cubicBezTo>
                    <a:pt x="754977" y="2721115"/>
                    <a:pt x="779474" y="2750019"/>
                    <a:pt x="805018" y="2777936"/>
                  </a:cubicBezTo>
                  <a:cubicBezTo>
                    <a:pt x="855757" y="2834098"/>
                    <a:pt x="908500" y="2888202"/>
                    <a:pt x="963424" y="2939588"/>
                  </a:cubicBezTo>
                  <a:cubicBezTo>
                    <a:pt x="1073444" y="3042113"/>
                    <a:pt x="1192183" y="3133604"/>
                    <a:pt x="1319204" y="3209447"/>
                  </a:cubicBezTo>
                  <a:cubicBezTo>
                    <a:pt x="1382846" y="3247164"/>
                    <a:pt x="1448143" y="3281751"/>
                    <a:pt x="1515882" y="3310902"/>
                  </a:cubicBezTo>
                  <a:cubicBezTo>
                    <a:pt x="1583184" y="3340877"/>
                    <a:pt x="1652666" y="3366159"/>
                    <a:pt x="1723456" y="3387570"/>
                  </a:cubicBezTo>
                  <a:cubicBezTo>
                    <a:pt x="1794246" y="3409063"/>
                    <a:pt x="1866431" y="3426439"/>
                    <a:pt x="1939662" y="3440520"/>
                  </a:cubicBezTo>
                  <a:cubicBezTo>
                    <a:pt x="2012981" y="3454355"/>
                    <a:pt x="2087519" y="3463825"/>
                    <a:pt x="2162581" y="3470167"/>
                  </a:cubicBezTo>
                  <a:cubicBezTo>
                    <a:pt x="2237643" y="3476589"/>
                    <a:pt x="2313489" y="3479390"/>
                    <a:pt x="2389597" y="3479472"/>
                  </a:cubicBezTo>
                  <a:cubicBezTo>
                    <a:pt x="2408602" y="3479472"/>
                    <a:pt x="2427869" y="3479801"/>
                    <a:pt x="2446002" y="3479059"/>
                  </a:cubicBezTo>
                  <a:lnTo>
                    <a:pt x="2473639" y="3478402"/>
                  </a:lnTo>
                  <a:lnTo>
                    <a:pt x="2501187" y="3477083"/>
                  </a:lnTo>
                  <a:cubicBezTo>
                    <a:pt x="2537890" y="3475519"/>
                    <a:pt x="2574418" y="3472060"/>
                    <a:pt x="2610685" y="3468025"/>
                  </a:cubicBezTo>
                  <a:cubicBezTo>
                    <a:pt x="2755926" y="3451226"/>
                    <a:pt x="2897244" y="3414415"/>
                    <a:pt x="3033071" y="3360230"/>
                  </a:cubicBezTo>
                  <a:cubicBezTo>
                    <a:pt x="3101158" y="3333383"/>
                    <a:pt x="3167589" y="3301514"/>
                    <a:pt x="3232974" y="3266681"/>
                  </a:cubicBezTo>
                  <a:cubicBezTo>
                    <a:pt x="3298446" y="3232011"/>
                    <a:pt x="3362697" y="3193554"/>
                    <a:pt x="3425990" y="3152873"/>
                  </a:cubicBezTo>
                  <a:cubicBezTo>
                    <a:pt x="3489282" y="3112110"/>
                    <a:pt x="3551529" y="3068712"/>
                    <a:pt x="3613601" y="3024078"/>
                  </a:cubicBezTo>
                  <a:cubicBezTo>
                    <a:pt x="3644549" y="3001762"/>
                    <a:pt x="3675411" y="2978868"/>
                    <a:pt x="3706185" y="2955893"/>
                  </a:cubicBezTo>
                  <a:lnTo>
                    <a:pt x="3799729" y="2885155"/>
                  </a:lnTo>
                  <a:cubicBezTo>
                    <a:pt x="3926402" y="2790205"/>
                    <a:pt x="4053597" y="2699374"/>
                    <a:pt x="4175561" y="2606072"/>
                  </a:cubicBezTo>
                  <a:cubicBezTo>
                    <a:pt x="4297526" y="2512852"/>
                    <a:pt x="4414084" y="2416833"/>
                    <a:pt x="4517132" y="2312331"/>
                  </a:cubicBezTo>
                  <a:cubicBezTo>
                    <a:pt x="4568480" y="2259956"/>
                    <a:pt x="4616604" y="2205689"/>
                    <a:pt x="4659758" y="2148703"/>
                  </a:cubicBezTo>
                  <a:cubicBezTo>
                    <a:pt x="4702650" y="2091634"/>
                    <a:pt x="4741184" y="2032096"/>
                    <a:pt x="4773178" y="1969674"/>
                  </a:cubicBezTo>
                  <a:cubicBezTo>
                    <a:pt x="4837865" y="1845080"/>
                    <a:pt x="4877446" y="1709038"/>
                    <a:pt x="4892092" y="1567562"/>
                  </a:cubicBezTo>
                  <a:cubicBezTo>
                    <a:pt x="4895666" y="1532233"/>
                    <a:pt x="4897845" y="1496576"/>
                    <a:pt x="4898804" y="1460754"/>
                  </a:cubicBezTo>
                  <a:cubicBezTo>
                    <a:pt x="4899066" y="1442884"/>
                    <a:pt x="4899414" y="1425015"/>
                    <a:pt x="4899153" y="1406239"/>
                  </a:cubicBezTo>
                  <a:cubicBezTo>
                    <a:pt x="4898979" y="1387711"/>
                    <a:pt x="4899066" y="1369263"/>
                    <a:pt x="4898456" y="1350735"/>
                  </a:cubicBezTo>
                  <a:cubicBezTo>
                    <a:pt x="4896974" y="1276703"/>
                    <a:pt x="4893226" y="1202753"/>
                    <a:pt x="4886774" y="1128886"/>
                  </a:cubicBezTo>
                  <a:cubicBezTo>
                    <a:pt x="4873610" y="981232"/>
                    <a:pt x="4851030" y="833991"/>
                    <a:pt x="4815896" y="689221"/>
                  </a:cubicBezTo>
                  <a:cubicBezTo>
                    <a:pt x="4780676" y="544533"/>
                    <a:pt x="4733860" y="402068"/>
                    <a:pt x="4673183" y="264874"/>
                  </a:cubicBezTo>
                  <a:cubicBezTo>
                    <a:pt x="4658101" y="230533"/>
                    <a:pt x="4642147" y="196605"/>
                    <a:pt x="4625496" y="162925"/>
                  </a:cubicBezTo>
                  <a:cubicBezTo>
                    <a:pt x="4608583" y="129326"/>
                    <a:pt x="4590885" y="96222"/>
                    <a:pt x="4572490" y="63364"/>
                  </a:cubicBezTo>
                  <a:lnTo>
                    <a:pt x="4532299" y="0"/>
                  </a:lnTo>
                  <a:lnTo>
                    <a:pt x="4626680" y="0"/>
                  </a:lnTo>
                  <a:lnTo>
                    <a:pt x="4643978" y="26636"/>
                  </a:lnTo>
                  <a:cubicBezTo>
                    <a:pt x="4663594" y="60152"/>
                    <a:pt x="4682598" y="94080"/>
                    <a:pt x="4700644" y="128338"/>
                  </a:cubicBezTo>
                  <a:cubicBezTo>
                    <a:pt x="4718866" y="162595"/>
                    <a:pt x="4736476" y="197100"/>
                    <a:pt x="4753214" y="232016"/>
                  </a:cubicBezTo>
                  <a:cubicBezTo>
                    <a:pt x="4820082" y="371681"/>
                    <a:pt x="4875964" y="515957"/>
                    <a:pt x="4921297" y="663363"/>
                  </a:cubicBezTo>
                  <a:cubicBezTo>
                    <a:pt x="4966630" y="810687"/>
                    <a:pt x="5002460" y="960975"/>
                    <a:pt x="5027482" y="1112991"/>
                  </a:cubicBezTo>
                  <a:cubicBezTo>
                    <a:pt x="5040123" y="1189000"/>
                    <a:pt x="5050323" y="1265421"/>
                    <a:pt x="5058082" y="1342088"/>
                  </a:cubicBezTo>
                  <a:cubicBezTo>
                    <a:pt x="5060261" y="1361276"/>
                    <a:pt x="5061743" y="1380464"/>
                    <a:pt x="5063486" y="1399651"/>
                  </a:cubicBezTo>
                  <a:cubicBezTo>
                    <a:pt x="5065318" y="1418591"/>
                    <a:pt x="5066625" y="1438437"/>
                    <a:pt x="5067846" y="1458284"/>
                  </a:cubicBezTo>
                  <a:cubicBezTo>
                    <a:pt x="5069851" y="1497894"/>
                    <a:pt x="5070461" y="1537751"/>
                    <a:pt x="5069414" y="1577772"/>
                  </a:cubicBezTo>
                  <a:cubicBezTo>
                    <a:pt x="5067060" y="1657734"/>
                    <a:pt x="5057820" y="1738272"/>
                    <a:pt x="5040732" y="1817822"/>
                  </a:cubicBezTo>
                  <a:cubicBezTo>
                    <a:pt x="5023123" y="1897289"/>
                    <a:pt x="4997578" y="1975686"/>
                    <a:pt x="4964102" y="2050871"/>
                  </a:cubicBezTo>
                  <a:cubicBezTo>
                    <a:pt x="4897409" y="2201736"/>
                    <a:pt x="4799942" y="2338271"/>
                    <a:pt x="4689486" y="2458008"/>
                  </a:cubicBezTo>
                  <a:cubicBezTo>
                    <a:pt x="4579116" y="2578485"/>
                    <a:pt x="4456716" y="2684139"/>
                    <a:pt x="4333792" y="2784606"/>
                  </a:cubicBezTo>
                  <a:cubicBezTo>
                    <a:pt x="4210520" y="2884908"/>
                    <a:pt x="4085853" y="2979775"/>
                    <a:pt x="3965197" y="3076041"/>
                  </a:cubicBezTo>
                  <a:lnTo>
                    <a:pt x="3873745" y="3149167"/>
                  </a:lnTo>
                  <a:cubicBezTo>
                    <a:pt x="3842621" y="3173790"/>
                    <a:pt x="3811325" y="3198413"/>
                    <a:pt x="3779416" y="3222705"/>
                  </a:cubicBezTo>
                  <a:cubicBezTo>
                    <a:pt x="3715863" y="3271374"/>
                    <a:pt x="3650652" y="3319055"/>
                    <a:pt x="3582739" y="3364594"/>
                  </a:cubicBezTo>
                  <a:cubicBezTo>
                    <a:pt x="3514913" y="3410051"/>
                    <a:pt x="3445170" y="3454190"/>
                    <a:pt x="3371851" y="3494377"/>
                  </a:cubicBezTo>
                  <a:cubicBezTo>
                    <a:pt x="3298533" y="3534481"/>
                    <a:pt x="3222687" y="3571703"/>
                    <a:pt x="3143615" y="3603819"/>
                  </a:cubicBezTo>
                  <a:cubicBezTo>
                    <a:pt x="2985994" y="3668876"/>
                    <a:pt x="2815732" y="3712356"/>
                    <a:pt x="2643552" y="3730555"/>
                  </a:cubicBezTo>
                  <a:cubicBezTo>
                    <a:pt x="2600484" y="3734838"/>
                    <a:pt x="2557331" y="3738297"/>
                    <a:pt x="2514264" y="3739696"/>
                  </a:cubicBezTo>
                  <a:lnTo>
                    <a:pt x="2481920" y="3740849"/>
                  </a:lnTo>
                  <a:lnTo>
                    <a:pt x="2449664" y="3741014"/>
                  </a:lnTo>
                  <a:cubicBezTo>
                    <a:pt x="2427869" y="3741343"/>
                    <a:pt x="2407207" y="3740685"/>
                    <a:pt x="2386284" y="3740273"/>
                  </a:cubicBezTo>
                  <a:cubicBezTo>
                    <a:pt x="2344525" y="3739779"/>
                    <a:pt x="2302505" y="3737391"/>
                    <a:pt x="2260658" y="3735331"/>
                  </a:cubicBezTo>
                  <a:cubicBezTo>
                    <a:pt x="2218725" y="3732038"/>
                    <a:pt x="2176791" y="3728991"/>
                    <a:pt x="2134945" y="3723967"/>
                  </a:cubicBezTo>
                  <a:cubicBezTo>
                    <a:pt x="2051165" y="3714497"/>
                    <a:pt x="1967473" y="3701568"/>
                    <a:pt x="1884564" y="3683451"/>
                  </a:cubicBezTo>
                  <a:cubicBezTo>
                    <a:pt x="1801657" y="3665335"/>
                    <a:pt x="1719708" y="3642029"/>
                    <a:pt x="1639764" y="3613537"/>
                  </a:cubicBezTo>
                  <a:cubicBezTo>
                    <a:pt x="1559820" y="3584961"/>
                    <a:pt x="1481969" y="3550869"/>
                    <a:pt x="1407081" y="3512164"/>
                  </a:cubicBezTo>
                  <a:cubicBezTo>
                    <a:pt x="1332455" y="3472884"/>
                    <a:pt x="1260794" y="3428992"/>
                    <a:pt x="1193491" y="3380240"/>
                  </a:cubicBezTo>
                  <a:cubicBezTo>
                    <a:pt x="1058362" y="3283233"/>
                    <a:pt x="939973" y="3169508"/>
                    <a:pt x="836141" y="3047878"/>
                  </a:cubicBezTo>
                  <a:cubicBezTo>
                    <a:pt x="784444" y="2986774"/>
                    <a:pt x="736321" y="2923695"/>
                    <a:pt x="690812" y="2859461"/>
                  </a:cubicBezTo>
                  <a:cubicBezTo>
                    <a:pt x="645217" y="2795229"/>
                    <a:pt x="602674" y="2729596"/>
                    <a:pt x="562397" y="2662976"/>
                  </a:cubicBezTo>
                  <a:cubicBezTo>
                    <a:pt x="541823" y="2629295"/>
                    <a:pt x="522992" y="2597755"/>
                    <a:pt x="502504" y="2565474"/>
                  </a:cubicBezTo>
                  <a:cubicBezTo>
                    <a:pt x="482192" y="2533440"/>
                    <a:pt x="461530" y="2501406"/>
                    <a:pt x="440258" y="2469619"/>
                  </a:cubicBezTo>
                  <a:lnTo>
                    <a:pt x="310360" y="2278732"/>
                  </a:lnTo>
                  <a:cubicBezTo>
                    <a:pt x="288826" y="2246616"/>
                    <a:pt x="267555" y="2214335"/>
                    <a:pt x="246806" y="2181642"/>
                  </a:cubicBezTo>
                  <a:cubicBezTo>
                    <a:pt x="226057" y="2148949"/>
                    <a:pt x="205483" y="2116174"/>
                    <a:pt x="186303" y="2082411"/>
                  </a:cubicBezTo>
                  <a:cubicBezTo>
                    <a:pt x="147857" y="2015213"/>
                    <a:pt x="112550" y="1946041"/>
                    <a:pt x="84390" y="1874231"/>
                  </a:cubicBezTo>
                  <a:cubicBezTo>
                    <a:pt x="55708" y="1802669"/>
                    <a:pt x="34436" y="1728473"/>
                    <a:pt x="20139" y="1653288"/>
                  </a:cubicBezTo>
                  <a:cubicBezTo>
                    <a:pt x="6452" y="1578103"/>
                    <a:pt x="0" y="1501764"/>
                    <a:pt x="0" y="1425590"/>
                  </a:cubicBezTo>
                  <a:cubicBezTo>
                    <a:pt x="1133" y="1121885"/>
                    <a:pt x="63293" y="819004"/>
                    <a:pt x="179939" y="533498"/>
                  </a:cubicBezTo>
                  <a:cubicBezTo>
                    <a:pt x="209232" y="462183"/>
                    <a:pt x="240965" y="391527"/>
                    <a:pt x="276709" y="322519"/>
                  </a:cubicBezTo>
                  <a:cubicBezTo>
                    <a:pt x="311930" y="253262"/>
                    <a:pt x="350725" y="185489"/>
                    <a:pt x="392571" y="11928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0" name="Freeform: Shape 2064">
              <a:extLst>
                <a:ext uri="{FF2B5EF4-FFF2-40B4-BE49-F238E27FC236}">
                  <a16:creationId xmlns:a16="http://schemas.microsoft.com/office/drawing/2014/main" id="{58E67742-7BE5-458C-BC8D-9EE8557636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2838" y="1"/>
              <a:ext cx="4960548" cy="3526297"/>
            </a:xfrm>
            <a:custGeom>
              <a:avLst/>
              <a:gdLst>
                <a:gd name="connsiteX0" fmla="*/ 542883 w 4960548"/>
                <a:gd name="connsiteY0" fmla="*/ 0 h 3526297"/>
                <a:gd name="connsiteX1" fmla="*/ 826658 w 4960548"/>
                <a:gd name="connsiteY1" fmla="*/ 0 h 3526297"/>
                <a:gd name="connsiteX2" fmla="*/ 730698 w 4960548"/>
                <a:gd name="connsiteY2" fmla="*/ 89329 h 3526297"/>
                <a:gd name="connsiteX3" fmla="*/ 590295 w 4960548"/>
                <a:gd name="connsiteY3" fmla="*/ 244485 h 3526297"/>
                <a:gd name="connsiteX4" fmla="*/ 357524 w 4960548"/>
                <a:gd name="connsiteY4" fmla="*/ 587307 h 3526297"/>
                <a:gd name="connsiteX5" fmla="*/ 199554 w 4960548"/>
                <a:gd name="connsiteY5" fmla="*/ 966280 h 3526297"/>
                <a:gd name="connsiteX6" fmla="*/ 142104 w 4960548"/>
                <a:gd name="connsiteY6" fmla="*/ 1370286 h 3526297"/>
                <a:gd name="connsiteX7" fmla="*/ 166339 w 4960548"/>
                <a:gd name="connsiteY7" fmla="*/ 1568090 h 3526297"/>
                <a:gd name="connsiteX8" fmla="*/ 237914 w 4960548"/>
                <a:gd name="connsiteY8" fmla="*/ 1753129 h 3526297"/>
                <a:gd name="connsiteX9" fmla="*/ 287868 w 4960548"/>
                <a:gd name="connsiteY9" fmla="*/ 1840255 h 3526297"/>
                <a:gd name="connsiteX10" fmla="*/ 345232 w 4960548"/>
                <a:gd name="connsiteY10" fmla="*/ 1924581 h 3526297"/>
                <a:gd name="connsiteX11" fmla="*/ 477745 w 4960548"/>
                <a:gd name="connsiteY11" fmla="*/ 2087551 h 3526297"/>
                <a:gd name="connsiteX12" fmla="*/ 621156 w 4960548"/>
                <a:gd name="connsiteY12" fmla="*/ 2251756 h 3526297"/>
                <a:gd name="connsiteX13" fmla="*/ 692469 w 4960548"/>
                <a:gd name="connsiteY13" fmla="*/ 2337482 h 3526297"/>
                <a:gd name="connsiteX14" fmla="*/ 726731 w 4960548"/>
                <a:gd name="connsiteY14" fmla="*/ 2379562 h 3526297"/>
                <a:gd name="connsiteX15" fmla="*/ 760295 w 4960548"/>
                <a:gd name="connsiteY15" fmla="*/ 2419831 h 3526297"/>
                <a:gd name="connsiteX16" fmla="*/ 1048685 w 4960548"/>
                <a:gd name="connsiteY16" fmla="*/ 2717443 h 3526297"/>
                <a:gd name="connsiteX17" fmla="*/ 1202035 w 4960548"/>
                <a:gd name="connsiteY17" fmla="*/ 2851344 h 3526297"/>
                <a:gd name="connsiteX18" fmla="*/ 1362620 w 4960548"/>
                <a:gd name="connsiteY18" fmla="*/ 2974785 h 3526297"/>
                <a:gd name="connsiteX19" fmla="*/ 1721364 w 4960548"/>
                <a:gd name="connsiteY19" fmla="*/ 3170036 h 3526297"/>
                <a:gd name="connsiteX20" fmla="*/ 1922052 w 4960548"/>
                <a:gd name="connsiteY20" fmla="*/ 3225210 h 3526297"/>
                <a:gd name="connsiteX21" fmla="*/ 1973488 w 4960548"/>
                <a:gd name="connsiteY21" fmla="*/ 3234928 h 3526297"/>
                <a:gd name="connsiteX22" fmla="*/ 2025360 w 4960548"/>
                <a:gd name="connsiteY22" fmla="*/ 3243080 h 3526297"/>
                <a:gd name="connsiteX23" fmla="*/ 2130063 w 4960548"/>
                <a:gd name="connsiteY23" fmla="*/ 3254774 h 3526297"/>
                <a:gd name="connsiteX24" fmla="*/ 2182719 w 4960548"/>
                <a:gd name="connsiteY24" fmla="*/ 3258562 h 3526297"/>
                <a:gd name="connsiteX25" fmla="*/ 2235551 w 4960548"/>
                <a:gd name="connsiteY25" fmla="*/ 3261197 h 3526297"/>
                <a:gd name="connsiteX26" fmla="*/ 2288556 w 4960548"/>
                <a:gd name="connsiteY26" fmla="*/ 3262350 h 3526297"/>
                <a:gd name="connsiteX27" fmla="*/ 2341648 w 4960548"/>
                <a:gd name="connsiteY27" fmla="*/ 3262103 h 3526297"/>
                <a:gd name="connsiteX28" fmla="*/ 2368238 w 4960548"/>
                <a:gd name="connsiteY28" fmla="*/ 3261856 h 3526297"/>
                <a:gd name="connsiteX29" fmla="*/ 2393869 w 4960548"/>
                <a:gd name="connsiteY29" fmla="*/ 3260785 h 3526297"/>
                <a:gd name="connsiteX30" fmla="*/ 2419413 w 4960548"/>
                <a:gd name="connsiteY30" fmla="*/ 3259550 h 3526297"/>
                <a:gd name="connsiteX31" fmla="*/ 2444869 w 4960548"/>
                <a:gd name="connsiteY31" fmla="*/ 3257574 h 3526297"/>
                <a:gd name="connsiteX32" fmla="*/ 2545824 w 4960548"/>
                <a:gd name="connsiteY32" fmla="*/ 3245798 h 3526297"/>
                <a:gd name="connsiteX33" fmla="*/ 2930373 w 4960548"/>
                <a:gd name="connsiteY33" fmla="*/ 3126555 h 3526297"/>
                <a:gd name="connsiteX34" fmla="*/ 3285631 w 4960548"/>
                <a:gd name="connsiteY34" fmla="*/ 2917552 h 3526297"/>
                <a:gd name="connsiteX35" fmla="*/ 3371764 w 4960548"/>
                <a:gd name="connsiteY35" fmla="*/ 2856120 h 3526297"/>
                <a:gd name="connsiteX36" fmla="*/ 3457898 w 4960548"/>
                <a:gd name="connsiteY36" fmla="*/ 2792628 h 3526297"/>
                <a:gd name="connsiteX37" fmla="*/ 3632344 w 4960548"/>
                <a:gd name="connsiteY37" fmla="*/ 2660869 h 3526297"/>
                <a:gd name="connsiteX38" fmla="*/ 3990915 w 4960548"/>
                <a:gd name="connsiteY38" fmla="*/ 2405832 h 3526297"/>
                <a:gd name="connsiteX39" fmla="*/ 4324988 w 4960548"/>
                <a:gd name="connsiteY39" fmla="*/ 2152196 h 3526297"/>
                <a:gd name="connsiteX40" fmla="*/ 4592106 w 4960548"/>
                <a:gd name="connsiteY40" fmla="*/ 1861501 h 3526297"/>
                <a:gd name="connsiteX41" fmla="*/ 4683122 w 4960548"/>
                <a:gd name="connsiteY41" fmla="*/ 1692521 h 3526297"/>
                <a:gd name="connsiteX42" fmla="*/ 4738568 w 4960548"/>
                <a:gd name="connsiteY42" fmla="*/ 1507893 h 3526297"/>
                <a:gd name="connsiteX43" fmla="*/ 4753912 w 4960548"/>
                <a:gd name="connsiteY43" fmla="*/ 1411050 h 3526297"/>
                <a:gd name="connsiteX44" fmla="*/ 4756440 w 4960548"/>
                <a:gd name="connsiteY44" fmla="*/ 1386509 h 3526297"/>
                <a:gd name="connsiteX45" fmla="*/ 4758358 w 4960548"/>
                <a:gd name="connsiteY45" fmla="*/ 1361475 h 3526297"/>
                <a:gd name="connsiteX46" fmla="*/ 4761148 w 4960548"/>
                <a:gd name="connsiteY46" fmla="*/ 1309759 h 3526297"/>
                <a:gd name="connsiteX47" fmla="*/ 4756354 w 4960548"/>
                <a:gd name="connsiteY47" fmla="*/ 1102980 h 3526297"/>
                <a:gd name="connsiteX48" fmla="*/ 4725578 w 4960548"/>
                <a:gd name="connsiteY48" fmla="*/ 898753 h 3526297"/>
                <a:gd name="connsiteX49" fmla="*/ 4673358 w 4960548"/>
                <a:gd name="connsiteY49" fmla="*/ 699384 h 3526297"/>
                <a:gd name="connsiteX50" fmla="*/ 4538491 w 4960548"/>
                <a:gd name="connsiteY50" fmla="*/ 312754 h 3526297"/>
                <a:gd name="connsiteX51" fmla="*/ 4446604 w 4960548"/>
                <a:gd name="connsiteY51" fmla="*/ 129196 h 3526297"/>
                <a:gd name="connsiteX52" fmla="*/ 4419840 w 4960548"/>
                <a:gd name="connsiteY52" fmla="*/ 85222 h 3526297"/>
                <a:gd name="connsiteX53" fmla="*/ 4391680 w 4960548"/>
                <a:gd name="connsiteY53" fmla="*/ 42071 h 3526297"/>
                <a:gd name="connsiteX54" fmla="*/ 4361930 w 4960548"/>
                <a:gd name="connsiteY54" fmla="*/ 0 h 3526297"/>
                <a:gd name="connsiteX55" fmla="*/ 4588871 w 4960548"/>
                <a:gd name="connsiteY55" fmla="*/ 0 h 3526297"/>
                <a:gd name="connsiteX56" fmla="*/ 4613640 w 4960548"/>
                <a:gd name="connsiteY56" fmla="*/ 38859 h 3526297"/>
                <a:gd name="connsiteX57" fmla="*/ 4724445 w 4960548"/>
                <a:gd name="connsiteY57" fmla="*/ 234687 h 3526297"/>
                <a:gd name="connsiteX58" fmla="*/ 4876138 w 4960548"/>
                <a:gd name="connsiteY58" fmla="*/ 653022 h 3526297"/>
                <a:gd name="connsiteX59" fmla="*/ 4911707 w 4960548"/>
                <a:gd name="connsiteY59" fmla="*/ 870671 h 3526297"/>
                <a:gd name="connsiteX60" fmla="*/ 4934810 w 4960548"/>
                <a:gd name="connsiteY60" fmla="*/ 1088487 h 3526297"/>
                <a:gd name="connsiteX61" fmla="*/ 4953206 w 4960548"/>
                <a:gd name="connsiteY61" fmla="*/ 1306301 h 3526297"/>
                <a:gd name="connsiteX62" fmla="*/ 4956954 w 4960548"/>
                <a:gd name="connsiteY62" fmla="*/ 1360899 h 3526297"/>
                <a:gd name="connsiteX63" fmla="*/ 4958610 w 4960548"/>
                <a:gd name="connsiteY63" fmla="*/ 1388980 h 3526297"/>
                <a:gd name="connsiteX64" fmla="*/ 4959830 w 4960548"/>
                <a:gd name="connsiteY64" fmla="*/ 1417555 h 3526297"/>
                <a:gd name="connsiteX65" fmla="*/ 4958174 w 4960548"/>
                <a:gd name="connsiteY65" fmla="*/ 1532680 h 3526297"/>
                <a:gd name="connsiteX66" fmla="*/ 4834030 w 4960548"/>
                <a:gd name="connsiteY66" fmla="*/ 1984861 h 3526297"/>
                <a:gd name="connsiteX67" fmla="*/ 4558106 w 4960548"/>
                <a:gd name="connsiteY67" fmla="*/ 2368857 h 3526297"/>
                <a:gd name="connsiteX68" fmla="*/ 4389936 w 4960548"/>
                <a:gd name="connsiteY68" fmla="*/ 2528945 h 3526297"/>
                <a:gd name="connsiteX69" fmla="*/ 4214618 w 4960548"/>
                <a:gd name="connsiteY69" fmla="*/ 2674457 h 3526297"/>
                <a:gd name="connsiteX70" fmla="*/ 3858489 w 4960548"/>
                <a:gd name="connsiteY70" fmla="*/ 2936658 h 3526297"/>
                <a:gd name="connsiteX71" fmla="*/ 3768868 w 4960548"/>
                <a:gd name="connsiteY71" fmla="*/ 3000643 h 3526297"/>
                <a:gd name="connsiteX72" fmla="*/ 3676806 w 4960548"/>
                <a:gd name="connsiteY72" fmla="*/ 3065040 h 3526297"/>
                <a:gd name="connsiteX73" fmla="*/ 3582477 w 4960548"/>
                <a:gd name="connsiteY73" fmla="*/ 3128614 h 3526297"/>
                <a:gd name="connsiteX74" fmla="*/ 3485185 w 4960548"/>
                <a:gd name="connsiteY74" fmla="*/ 3190377 h 3526297"/>
                <a:gd name="connsiteX75" fmla="*/ 3280923 w 4960548"/>
                <a:gd name="connsiteY75" fmla="*/ 3306325 h 3526297"/>
                <a:gd name="connsiteX76" fmla="*/ 3061230 w 4960548"/>
                <a:gd name="connsiteY76" fmla="*/ 3404897 h 3526297"/>
                <a:gd name="connsiteX77" fmla="*/ 2583137 w 4960548"/>
                <a:gd name="connsiteY77" fmla="*/ 3518292 h 3526297"/>
                <a:gd name="connsiteX78" fmla="*/ 2460038 w 4960548"/>
                <a:gd name="connsiteY78" fmla="*/ 3525622 h 3526297"/>
                <a:gd name="connsiteX79" fmla="*/ 2429264 w 4960548"/>
                <a:gd name="connsiteY79" fmla="*/ 3526280 h 3526297"/>
                <a:gd name="connsiteX80" fmla="*/ 2398576 w 4960548"/>
                <a:gd name="connsiteY80" fmla="*/ 3526116 h 3526297"/>
                <a:gd name="connsiteX81" fmla="*/ 2367977 w 4960548"/>
                <a:gd name="connsiteY81" fmla="*/ 3525786 h 3526297"/>
                <a:gd name="connsiteX82" fmla="*/ 2338249 w 4960548"/>
                <a:gd name="connsiteY82" fmla="*/ 3524716 h 3526297"/>
                <a:gd name="connsiteX83" fmla="*/ 2100770 w 4960548"/>
                <a:gd name="connsiteY83" fmla="*/ 3506845 h 3526297"/>
                <a:gd name="connsiteX84" fmla="*/ 1864776 w 4960548"/>
                <a:gd name="connsiteY84" fmla="*/ 3467483 h 3526297"/>
                <a:gd name="connsiteX85" fmla="*/ 1632964 w 4960548"/>
                <a:gd name="connsiteY85" fmla="*/ 3405803 h 3526297"/>
                <a:gd name="connsiteX86" fmla="*/ 1189219 w 4960548"/>
                <a:gd name="connsiteY86" fmla="*/ 3220352 h 3526297"/>
                <a:gd name="connsiteX87" fmla="*/ 815305 w 4960548"/>
                <a:gd name="connsiteY87" fmla="*/ 2931634 h 3526297"/>
                <a:gd name="connsiteX88" fmla="*/ 663699 w 4960548"/>
                <a:gd name="connsiteY88" fmla="*/ 2757877 h 3526297"/>
                <a:gd name="connsiteX89" fmla="*/ 531274 w 4960548"/>
                <a:gd name="connsiteY89" fmla="*/ 2573907 h 3526297"/>
                <a:gd name="connsiteX90" fmla="*/ 500325 w 4960548"/>
                <a:gd name="connsiteY90" fmla="*/ 2527051 h 3526297"/>
                <a:gd name="connsiteX91" fmla="*/ 470771 w 4960548"/>
                <a:gd name="connsiteY91" fmla="*/ 2481594 h 3526297"/>
                <a:gd name="connsiteX92" fmla="*/ 412448 w 4960548"/>
                <a:gd name="connsiteY92" fmla="*/ 2393479 h 3526297"/>
                <a:gd name="connsiteX93" fmla="*/ 291616 w 4960548"/>
                <a:gd name="connsiteY93" fmla="*/ 2213464 h 3526297"/>
                <a:gd name="connsiteX94" fmla="*/ 173662 w 4960548"/>
                <a:gd name="connsiteY94" fmla="*/ 2023154 h 3526297"/>
                <a:gd name="connsiteX95" fmla="*/ 120483 w 4960548"/>
                <a:gd name="connsiteY95" fmla="*/ 1922276 h 3526297"/>
                <a:gd name="connsiteX96" fmla="*/ 75324 w 4960548"/>
                <a:gd name="connsiteY96" fmla="*/ 1816703 h 3526297"/>
                <a:gd name="connsiteX97" fmla="*/ 40713 w 4960548"/>
                <a:gd name="connsiteY97" fmla="*/ 1707179 h 3526297"/>
                <a:gd name="connsiteX98" fmla="*/ 27811 w 4960548"/>
                <a:gd name="connsiteY98" fmla="*/ 1651346 h 3526297"/>
                <a:gd name="connsiteX99" fmla="*/ 22144 w 4960548"/>
                <a:gd name="connsiteY99" fmla="*/ 1623346 h 3526297"/>
                <a:gd name="connsiteX100" fmla="*/ 17436 w 4960548"/>
                <a:gd name="connsiteY100" fmla="*/ 1595265 h 3526297"/>
                <a:gd name="connsiteX101" fmla="*/ 0 w 4960548"/>
                <a:gd name="connsiteY101" fmla="*/ 1370286 h 3526297"/>
                <a:gd name="connsiteX102" fmla="*/ 48385 w 4960548"/>
                <a:gd name="connsiteY102" fmla="*/ 931939 h 3526297"/>
                <a:gd name="connsiteX103" fmla="*/ 193801 w 4960548"/>
                <a:gd name="connsiteY103" fmla="*/ 511957 h 3526297"/>
                <a:gd name="connsiteX104" fmla="*/ 431660 w 4960548"/>
                <a:gd name="connsiteY104" fmla="*/ 131379 h 3526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Lst>
              <a:rect l="l" t="t" r="r" b="b"/>
              <a:pathLst>
                <a:path w="4960548" h="3526297">
                  <a:moveTo>
                    <a:pt x="542883" y="0"/>
                  </a:moveTo>
                  <a:lnTo>
                    <a:pt x="826658" y="0"/>
                  </a:lnTo>
                  <a:lnTo>
                    <a:pt x="730698" y="89329"/>
                  </a:lnTo>
                  <a:cubicBezTo>
                    <a:pt x="681528" y="139120"/>
                    <a:pt x="634626" y="190876"/>
                    <a:pt x="590295" y="244485"/>
                  </a:cubicBezTo>
                  <a:cubicBezTo>
                    <a:pt x="501458" y="351540"/>
                    <a:pt x="423083" y="466336"/>
                    <a:pt x="357524" y="587307"/>
                  </a:cubicBezTo>
                  <a:cubicBezTo>
                    <a:pt x="291965" y="708196"/>
                    <a:pt x="237391" y="834767"/>
                    <a:pt x="199554" y="966280"/>
                  </a:cubicBezTo>
                  <a:cubicBezTo>
                    <a:pt x="161632" y="1097463"/>
                    <a:pt x="142016" y="1233833"/>
                    <a:pt x="142104" y="1370286"/>
                  </a:cubicBezTo>
                  <a:cubicBezTo>
                    <a:pt x="142888" y="1437319"/>
                    <a:pt x="149862" y="1503858"/>
                    <a:pt x="166339" y="1568090"/>
                  </a:cubicBezTo>
                  <a:cubicBezTo>
                    <a:pt x="182555" y="1632405"/>
                    <a:pt x="207750" y="1693921"/>
                    <a:pt x="237914" y="1753129"/>
                  </a:cubicBezTo>
                  <a:cubicBezTo>
                    <a:pt x="253170" y="1782693"/>
                    <a:pt x="270084" y="1811680"/>
                    <a:pt x="287868" y="1840255"/>
                  </a:cubicBezTo>
                  <a:cubicBezTo>
                    <a:pt x="305914" y="1868748"/>
                    <a:pt x="325181" y="1896830"/>
                    <a:pt x="345232" y="1924581"/>
                  </a:cubicBezTo>
                  <a:cubicBezTo>
                    <a:pt x="385858" y="1979920"/>
                    <a:pt x="431017" y="2033612"/>
                    <a:pt x="477745" y="2087551"/>
                  </a:cubicBezTo>
                  <a:cubicBezTo>
                    <a:pt x="524474" y="2141573"/>
                    <a:pt x="573294" y="2195594"/>
                    <a:pt x="621156" y="2251756"/>
                  </a:cubicBezTo>
                  <a:cubicBezTo>
                    <a:pt x="645130" y="2279755"/>
                    <a:pt x="668843" y="2308412"/>
                    <a:pt x="692469" y="2337482"/>
                  </a:cubicBezTo>
                  <a:lnTo>
                    <a:pt x="726731" y="2379562"/>
                  </a:lnTo>
                  <a:cubicBezTo>
                    <a:pt x="737977" y="2392986"/>
                    <a:pt x="748700" y="2406738"/>
                    <a:pt x="760295" y="2419831"/>
                  </a:cubicBezTo>
                  <a:cubicBezTo>
                    <a:pt x="850788" y="2526392"/>
                    <a:pt x="948952" y="2624470"/>
                    <a:pt x="1048685" y="2717443"/>
                  </a:cubicBezTo>
                  <a:cubicBezTo>
                    <a:pt x="1098814" y="2763724"/>
                    <a:pt x="1149814" y="2808439"/>
                    <a:pt x="1202035" y="2851344"/>
                  </a:cubicBezTo>
                  <a:cubicBezTo>
                    <a:pt x="1254256" y="2894248"/>
                    <a:pt x="1307435" y="2935752"/>
                    <a:pt x="1362620" y="2974785"/>
                  </a:cubicBezTo>
                  <a:cubicBezTo>
                    <a:pt x="1472554" y="3053017"/>
                    <a:pt x="1591118" y="3122932"/>
                    <a:pt x="1721364" y="3170036"/>
                  </a:cubicBezTo>
                  <a:cubicBezTo>
                    <a:pt x="1786314" y="3193588"/>
                    <a:pt x="1853617" y="3211622"/>
                    <a:pt x="1922052" y="3225210"/>
                  </a:cubicBezTo>
                  <a:cubicBezTo>
                    <a:pt x="1939227" y="3228422"/>
                    <a:pt x="1956227" y="3232128"/>
                    <a:pt x="1973488" y="3234928"/>
                  </a:cubicBezTo>
                  <a:lnTo>
                    <a:pt x="2025360" y="3243080"/>
                  </a:lnTo>
                  <a:cubicBezTo>
                    <a:pt x="2060145" y="3247445"/>
                    <a:pt x="2094930" y="3252056"/>
                    <a:pt x="2130063" y="3254774"/>
                  </a:cubicBezTo>
                  <a:cubicBezTo>
                    <a:pt x="2147587" y="3256338"/>
                    <a:pt x="2165109" y="3257821"/>
                    <a:pt x="2182719" y="3258562"/>
                  </a:cubicBezTo>
                  <a:cubicBezTo>
                    <a:pt x="2200330" y="3259385"/>
                    <a:pt x="2217853" y="3260703"/>
                    <a:pt x="2235551" y="3261197"/>
                  </a:cubicBezTo>
                  <a:lnTo>
                    <a:pt x="2288556" y="3262350"/>
                  </a:lnTo>
                  <a:cubicBezTo>
                    <a:pt x="2306166" y="3262761"/>
                    <a:pt x="2323951" y="3262185"/>
                    <a:pt x="2341648" y="3262103"/>
                  </a:cubicBezTo>
                  <a:lnTo>
                    <a:pt x="2368238" y="3261856"/>
                  </a:lnTo>
                  <a:cubicBezTo>
                    <a:pt x="2376869" y="3261609"/>
                    <a:pt x="2385325" y="3261115"/>
                    <a:pt x="2393869" y="3260785"/>
                  </a:cubicBezTo>
                  <a:cubicBezTo>
                    <a:pt x="2402412" y="3260373"/>
                    <a:pt x="2410956" y="3260127"/>
                    <a:pt x="2419413" y="3259550"/>
                  </a:cubicBezTo>
                  <a:lnTo>
                    <a:pt x="2444869" y="3257574"/>
                  </a:lnTo>
                  <a:cubicBezTo>
                    <a:pt x="2478782" y="3255021"/>
                    <a:pt x="2512434" y="3250739"/>
                    <a:pt x="2545824" y="3245798"/>
                  </a:cubicBezTo>
                  <a:cubicBezTo>
                    <a:pt x="2679470" y="3224881"/>
                    <a:pt x="2807973" y="3183954"/>
                    <a:pt x="2930373" y="3126555"/>
                  </a:cubicBezTo>
                  <a:cubicBezTo>
                    <a:pt x="3053210" y="3069817"/>
                    <a:pt x="3170118" y="2997184"/>
                    <a:pt x="3285631" y="2917552"/>
                  </a:cubicBezTo>
                  <a:cubicBezTo>
                    <a:pt x="3314487" y="2897706"/>
                    <a:pt x="3343169" y="2876954"/>
                    <a:pt x="3371764" y="2856120"/>
                  </a:cubicBezTo>
                  <a:cubicBezTo>
                    <a:pt x="3400534" y="2835285"/>
                    <a:pt x="3429216" y="2814121"/>
                    <a:pt x="3457898" y="2792628"/>
                  </a:cubicBezTo>
                  <a:lnTo>
                    <a:pt x="3632344" y="2660869"/>
                  </a:lnTo>
                  <a:cubicBezTo>
                    <a:pt x="3752043" y="2571190"/>
                    <a:pt x="3872873" y="2487687"/>
                    <a:pt x="3990915" y="2405832"/>
                  </a:cubicBezTo>
                  <a:cubicBezTo>
                    <a:pt x="4108869" y="2323976"/>
                    <a:pt x="4222378" y="2241297"/>
                    <a:pt x="4324988" y="2152196"/>
                  </a:cubicBezTo>
                  <a:cubicBezTo>
                    <a:pt x="4427598" y="2063258"/>
                    <a:pt x="4520270" y="1968474"/>
                    <a:pt x="4592106" y="1861501"/>
                  </a:cubicBezTo>
                  <a:cubicBezTo>
                    <a:pt x="4628024" y="1808057"/>
                    <a:pt x="4658712" y="1751730"/>
                    <a:pt x="4683122" y="1692521"/>
                  </a:cubicBezTo>
                  <a:cubicBezTo>
                    <a:pt x="4707706" y="1633393"/>
                    <a:pt x="4725404" y="1571467"/>
                    <a:pt x="4738568" y="1507893"/>
                  </a:cubicBezTo>
                  <a:cubicBezTo>
                    <a:pt x="4745106" y="1476106"/>
                    <a:pt x="4750338" y="1443742"/>
                    <a:pt x="4753912" y="1411050"/>
                  </a:cubicBezTo>
                  <a:cubicBezTo>
                    <a:pt x="4754958" y="1402897"/>
                    <a:pt x="4755656" y="1394662"/>
                    <a:pt x="4756440" y="1386509"/>
                  </a:cubicBezTo>
                  <a:cubicBezTo>
                    <a:pt x="4757138" y="1378274"/>
                    <a:pt x="4758010" y="1370204"/>
                    <a:pt x="4758358" y="1361475"/>
                  </a:cubicBezTo>
                  <a:lnTo>
                    <a:pt x="4761148" y="1309759"/>
                  </a:lnTo>
                  <a:cubicBezTo>
                    <a:pt x="4763676" y="1240751"/>
                    <a:pt x="4762106" y="1171659"/>
                    <a:pt x="4756354" y="1102980"/>
                  </a:cubicBezTo>
                  <a:cubicBezTo>
                    <a:pt x="4750774" y="1034218"/>
                    <a:pt x="4740050" y="966033"/>
                    <a:pt x="4725578" y="898753"/>
                  </a:cubicBezTo>
                  <a:cubicBezTo>
                    <a:pt x="4710932" y="831473"/>
                    <a:pt x="4692624" y="765100"/>
                    <a:pt x="4673358" y="699384"/>
                  </a:cubicBezTo>
                  <a:cubicBezTo>
                    <a:pt x="4634912" y="568037"/>
                    <a:pt x="4592456" y="438419"/>
                    <a:pt x="4538491" y="312754"/>
                  </a:cubicBezTo>
                  <a:cubicBezTo>
                    <a:pt x="4511464" y="250003"/>
                    <a:pt x="4481301" y="188406"/>
                    <a:pt x="4446604" y="129196"/>
                  </a:cubicBezTo>
                  <a:cubicBezTo>
                    <a:pt x="4438147" y="114291"/>
                    <a:pt x="4428819" y="99798"/>
                    <a:pt x="4419840" y="85222"/>
                  </a:cubicBezTo>
                  <a:cubicBezTo>
                    <a:pt x="4410598" y="70728"/>
                    <a:pt x="4401008" y="56482"/>
                    <a:pt x="4391680" y="42071"/>
                  </a:cubicBezTo>
                  <a:lnTo>
                    <a:pt x="4361930" y="0"/>
                  </a:lnTo>
                  <a:lnTo>
                    <a:pt x="4588871" y="0"/>
                  </a:lnTo>
                  <a:lnTo>
                    <a:pt x="4613640" y="38859"/>
                  </a:lnTo>
                  <a:cubicBezTo>
                    <a:pt x="4653306" y="102762"/>
                    <a:pt x="4690706" y="167901"/>
                    <a:pt x="4724445" y="234687"/>
                  </a:cubicBezTo>
                  <a:cubicBezTo>
                    <a:pt x="4792096" y="368257"/>
                    <a:pt x="4844230" y="508828"/>
                    <a:pt x="4876138" y="653022"/>
                  </a:cubicBezTo>
                  <a:cubicBezTo>
                    <a:pt x="4892005" y="725161"/>
                    <a:pt x="4903077" y="797874"/>
                    <a:pt x="4911707" y="870671"/>
                  </a:cubicBezTo>
                  <a:cubicBezTo>
                    <a:pt x="4920513" y="943386"/>
                    <a:pt x="4927574" y="1016019"/>
                    <a:pt x="4934810" y="1088487"/>
                  </a:cubicBezTo>
                  <a:cubicBezTo>
                    <a:pt x="4941697" y="1161036"/>
                    <a:pt x="4947799" y="1233586"/>
                    <a:pt x="4953206" y="1306301"/>
                  </a:cubicBezTo>
                  <a:lnTo>
                    <a:pt x="4956954" y="1360899"/>
                  </a:lnTo>
                  <a:cubicBezTo>
                    <a:pt x="4957651" y="1369875"/>
                    <a:pt x="4958087" y="1379510"/>
                    <a:pt x="4958610" y="1388980"/>
                  </a:cubicBezTo>
                  <a:cubicBezTo>
                    <a:pt x="4959133" y="1398450"/>
                    <a:pt x="4959656" y="1408003"/>
                    <a:pt x="4959830" y="1417555"/>
                  </a:cubicBezTo>
                  <a:cubicBezTo>
                    <a:pt x="4961138" y="1455683"/>
                    <a:pt x="4960702" y="1494140"/>
                    <a:pt x="4958174" y="1532680"/>
                  </a:cubicBezTo>
                  <a:cubicBezTo>
                    <a:pt x="4948760" y="1686920"/>
                    <a:pt x="4904908" y="1842314"/>
                    <a:pt x="4834030" y="1984861"/>
                  </a:cubicBezTo>
                  <a:cubicBezTo>
                    <a:pt x="4763328" y="2127820"/>
                    <a:pt x="4665860" y="2256121"/>
                    <a:pt x="4558106" y="2368857"/>
                  </a:cubicBezTo>
                  <a:cubicBezTo>
                    <a:pt x="4504230" y="2425432"/>
                    <a:pt x="4447650" y="2478465"/>
                    <a:pt x="4389936" y="2528945"/>
                  </a:cubicBezTo>
                  <a:cubicBezTo>
                    <a:pt x="4332223" y="2579425"/>
                    <a:pt x="4273726" y="2628011"/>
                    <a:pt x="4214618" y="2674457"/>
                  </a:cubicBezTo>
                  <a:cubicBezTo>
                    <a:pt x="4096664" y="2767759"/>
                    <a:pt x="3976094" y="2852826"/>
                    <a:pt x="3858489" y="2936658"/>
                  </a:cubicBezTo>
                  <a:lnTo>
                    <a:pt x="3768868" y="3000643"/>
                  </a:lnTo>
                  <a:cubicBezTo>
                    <a:pt x="3738530" y="3022136"/>
                    <a:pt x="3707929" y="3043794"/>
                    <a:pt x="3676806" y="3065040"/>
                  </a:cubicBezTo>
                  <a:cubicBezTo>
                    <a:pt x="3645770" y="3086369"/>
                    <a:pt x="3614386" y="3107615"/>
                    <a:pt x="3582477" y="3128614"/>
                  </a:cubicBezTo>
                  <a:cubicBezTo>
                    <a:pt x="3550483" y="3149449"/>
                    <a:pt x="3518226" y="3170118"/>
                    <a:pt x="3485185" y="3190377"/>
                  </a:cubicBezTo>
                  <a:cubicBezTo>
                    <a:pt x="3419452" y="3230975"/>
                    <a:pt x="3351625" y="3270338"/>
                    <a:pt x="3280923" y="3306325"/>
                  </a:cubicBezTo>
                  <a:cubicBezTo>
                    <a:pt x="3210307" y="3342476"/>
                    <a:pt x="3137251" y="3376074"/>
                    <a:pt x="3061230" y="3404897"/>
                  </a:cubicBezTo>
                  <a:cubicBezTo>
                    <a:pt x="2909886" y="3463366"/>
                    <a:pt x="2747295" y="3502810"/>
                    <a:pt x="2583137" y="3518292"/>
                  </a:cubicBezTo>
                  <a:cubicBezTo>
                    <a:pt x="2542075" y="3521999"/>
                    <a:pt x="2501013" y="3524798"/>
                    <a:pt x="2460038" y="3525622"/>
                  </a:cubicBezTo>
                  <a:lnTo>
                    <a:pt x="2429264" y="3526280"/>
                  </a:lnTo>
                  <a:cubicBezTo>
                    <a:pt x="2419064" y="3526363"/>
                    <a:pt x="2408777" y="3526116"/>
                    <a:pt x="2398576" y="3526116"/>
                  </a:cubicBezTo>
                  <a:lnTo>
                    <a:pt x="2367977" y="3525786"/>
                  </a:lnTo>
                  <a:lnTo>
                    <a:pt x="2338249" y="3524716"/>
                  </a:lnTo>
                  <a:cubicBezTo>
                    <a:pt x="2259089" y="3522327"/>
                    <a:pt x="2179756" y="3516399"/>
                    <a:pt x="2100770" y="3506845"/>
                  </a:cubicBezTo>
                  <a:cubicBezTo>
                    <a:pt x="2021699" y="3497787"/>
                    <a:pt x="1942801" y="3484776"/>
                    <a:pt x="1864776" y="3467483"/>
                  </a:cubicBezTo>
                  <a:cubicBezTo>
                    <a:pt x="1786836" y="3450025"/>
                    <a:pt x="1709508" y="3429355"/>
                    <a:pt x="1632964" y="3405803"/>
                  </a:cubicBezTo>
                  <a:cubicBezTo>
                    <a:pt x="1480138" y="3358288"/>
                    <a:pt x="1329055" y="3299160"/>
                    <a:pt x="1189219" y="3220352"/>
                  </a:cubicBezTo>
                  <a:cubicBezTo>
                    <a:pt x="1049296" y="3141708"/>
                    <a:pt x="924367" y="3041982"/>
                    <a:pt x="815305" y="2931634"/>
                  </a:cubicBezTo>
                  <a:cubicBezTo>
                    <a:pt x="760469" y="2876542"/>
                    <a:pt x="710603" y="2817909"/>
                    <a:pt x="663699" y="2757877"/>
                  </a:cubicBezTo>
                  <a:cubicBezTo>
                    <a:pt x="617059" y="2697597"/>
                    <a:pt x="572684" y="2636411"/>
                    <a:pt x="531274" y="2573907"/>
                  </a:cubicBezTo>
                  <a:cubicBezTo>
                    <a:pt x="520638" y="2558426"/>
                    <a:pt x="510612" y="2542697"/>
                    <a:pt x="500325" y="2527051"/>
                  </a:cubicBezTo>
                  <a:lnTo>
                    <a:pt x="470771" y="2481594"/>
                  </a:lnTo>
                  <a:cubicBezTo>
                    <a:pt x="451853" y="2452195"/>
                    <a:pt x="432238" y="2423043"/>
                    <a:pt x="412448" y="2393479"/>
                  </a:cubicBezTo>
                  <a:lnTo>
                    <a:pt x="291616" y="2213464"/>
                  </a:lnTo>
                  <a:cubicBezTo>
                    <a:pt x="251078" y="2152113"/>
                    <a:pt x="211062" y="2088951"/>
                    <a:pt x="173662" y="2023154"/>
                  </a:cubicBezTo>
                  <a:cubicBezTo>
                    <a:pt x="155005" y="1990214"/>
                    <a:pt x="136960" y="1956697"/>
                    <a:pt x="120483" y="1922276"/>
                  </a:cubicBezTo>
                  <a:cubicBezTo>
                    <a:pt x="104093" y="1887771"/>
                    <a:pt x="88837" y="1852608"/>
                    <a:pt x="75324" y="1816703"/>
                  </a:cubicBezTo>
                  <a:cubicBezTo>
                    <a:pt x="62072" y="1780717"/>
                    <a:pt x="50303" y="1744235"/>
                    <a:pt x="40713" y="1707179"/>
                  </a:cubicBezTo>
                  <a:cubicBezTo>
                    <a:pt x="36180" y="1688650"/>
                    <a:pt x="31560" y="1670039"/>
                    <a:pt x="27811" y="1651346"/>
                  </a:cubicBezTo>
                  <a:lnTo>
                    <a:pt x="22144" y="1623346"/>
                  </a:lnTo>
                  <a:lnTo>
                    <a:pt x="17436" y="1595265"/>
                  </a:lnTo>
                  <a:cubicBezTo>
                    <a:pt x="5144" y="1520328"/>
                    <a:pt x="0" y="1444978"/>
                    <a:pt x="0" y="1370286"/>
                  </a:cubicBezTo>
                  <a:cubicBezTo>
                    <a:pt x="349" y="1223293"/>
                    <a:pt x="16652" y="1076299"/>
                    <a:pt x="48385" y="931939"/>
                  </a:cubicBezTo>
                  <a:cubicBezTo>
                    <a:pt x="80032" y="787663"/>
                    <a:pt x="128504" y="646187"/>
                    <a:pt x="193801" y="511957"/>
                  </a:cubicBezTo>
                  <a:cubicBezTo>
                    <a:pt x="259404" y="377727"/>
                    <a:pt x="339740" y="250559"/>
                    <a:pt x="431660" y="131379"/>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1" name="Freeform: Shape 2065">
              <a:extLst>
                <a:ext uri="{FF2B5EF4-FFF2-40B4-BE49-F238E27FC236}">
                  <a16:creationId xmlns:a16="http://schemas.microsoft.com/office/drawing/2014/main" id="{EB03BE98-6C07-41CD-ACA9-5244A3DA10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213739 w 4934374"/>
                <a:gd name="connsiteY1" fmla="*/ 0 h 3484134"/>
                <a:gd name="connsiteX2" fmla="*/ 1150162 w 4934374"/>
                <a:gd name="connsiteY2" fmla="*/ 47028 h 3484134"/>
                <a:gd name="connsiteX3" fmla="*/ 626038 w 4934374"/>
                <a:gd name="connsiteY3" fmla="*/ 660944 h 3484134"/>
                <a:gd name="connsiteX4" fmla="*/ 435986 w 4934374"/>
                <a:gd name="connsiteY4" fmla="*/ 1375409 h 3484134"/>
                <a:gd name="connsiteX5" fmla="*/ 750530 w 4934374"/>
                <a:gd name="connsiteY5" fmla="*/ 2038817 h 3484134"/>
                <a:gd name="connsiteX6" fmla="*/ 909024 w 4934374"/>
                <a:gd name="connsiteY6" fmla="*/ 2249384 h 3484134"/>
                <a:gd name="connsiteX7" fmla="*/ 2396223 w 4934374"/>
                <a:gd name="connsiteY7" fmla="*/ 3072468 h 3484134"/>
                <a:gd name="connsiteX8" fmla="*/ 3525201 w 4934374"/>
                <a:gd name="connsiteY8" fmla="*/ 2566101 h 3484134"/>
                <a:gd name="connsiteX9" fmla="*/ 3662596 w 4934374"/>
                <a:gd name="connsiteY9" fmla="*/ 2465552 h 3484134"/>
                <a:gd name="connsiteX10" fmla="*/ 4287500 w 4934374"/>
                <a:gd name="connsiteY10" fmla="*/ 1939915 h 3484134"/>
                <a:gd name="connsiteX11" fmla="*/ 4498563 w 4934374"/>
                <a:gd name="connsiteY11" fmla="*/ 1375409 h 3484134"/>
                <a:gd name="connsiteX12" fmla="*/ 4132831 w 4934374"/>
                <a:gd name="connsiteY12" fmla="*/ 134540 h 3484134"/>
                <a:gd name="connsiteX13" fmla="*/ 4025590 w 4934374"/>
                <a:gd name="connsiteY13" fmla="*/ 0 h 3484134"/>
                <a:gd name="connsiteX14" fmla="*/ 4555675 w 4934374"/>
                <a:gd name="connsiteY14" fmla="*/ 0 h 3484134"/>
                <a:gd name="connsiteX15" fmla="*/ 4605933 w 4934374"/>
                <a:gd name="connsiteY15" fmla="*/ 77740 h 3484134"/>
                <a:gd name="connsiteX16" fmla="*/ 4934374 w 4934374"/>
                <a:gd name="connsiteY16" fmla="*/ 1375327 h 3484134"/>
                <a:gd name="connsiteX17" fmla="*/ 3793540 w 4934374"/>
                <a:gd name="connsiteY17" fmla="*/ 2890475 h 3484134"/>
                <a:gd name="connsiteX18" fmla="*/ 2396135 w 4934374"/>
                <a:gd name="connsiteY18" fmla="*/ 3484134 h 3484134"/>
                <a:gd name="connsiteX19" fmla="*/ 548273 w 4934374"/>
                <a:gd name="connsiteY19" fmla="*/ 2480458 h 3484134"/>
                <a:gd name="connsiteX20" fmla="*/ 0 w 4934374"/>
                <a:gd name="connsiteY20" fmla="*/ 1375327 h 3484134"/>
                <a:gd name="connsiteX21" fmla="*/ 512166 w 4934374"/>
                <a:gd name="connsiteY21"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4934374" h="3484134">
                  <a:moveTo>
                    <a:pt x="585303" y="0"/>
                  </a:moveTo>
                  <a:lnTo>
                    <a:pt x="1213739" y="0"/>
                  </a:lnTo>
                  <a:lnTo>
                    <a:pt x="1150162" y="47028"/>
                  </a:lnTo>
                  <a:cubicBezTo>
                    <a:pt x="925762" y="228608"/>
                    <a:pt x="749397" y="435224"/>
                    <a:pt x="626038" y="660944"/>
                  </a:cubicBezTo>
                  <a:cubicBezTo>
                    <a:pt x="499976" y="891687"/>
                    <a:pt x="435986" y="1132066"/>
                    <a:pt x="435986" y="1375409"/>
                  </a:cubicBezTo>
                  <a:cubicBezTo>
                    <a:pt x="435986" y="1620481"/>
                    <a:pt x="538074" y="1763604"/>
                    <a:pt x="750530" y="2038817"/>
                  </a:cubicBezTo>
                  <a:cubicBezTo>
                    <a:pt x="801792" y="2105190"/>
                    <a:pt x="854797" y="2173870"/>
                    <a:pt x="909024" y="2249384"/>
                  </a:cubicBezTo>
                  <a:cubicBezTo>
                    <a:pt x="1323389" y="2826326"/>
                    <a:pt x="1768180" y="3072468"/>
                    <a:pt x="2396223" y="3072468"/>
                  </a:cubicBezTo>
                  <a:cubicBezTo>
                    <a:pt x="2808409" y="3072468"/>
                    <a:pt x="3110835" y="2871947"/>
                    <a:pt x="3525201" y="2566101"/>
                  </a:cubicBezTo>
                  <a:cubicBezTo>
                    <a:pt x="3571493" y="2531926"/>
                    <a:pt x="3617786" y="2498162"/>
                    <a:pt x="3662596" y="2465552"/>
                  </a:cubicBezTo>
                  <a:cubicBezTo>
                    <a:pt x="3905479" y="2288583"/>
                    <a:pt x="4134849" y="2121414"/>
                    <a:pt x="4287500" y="1939915"/>
                  </a:cubicBezTo>
                  <a:cubicBezTo>
                    <a:pt x="4433440" y="1766404"/>
                    <a:pt x="4498563" y="1592317"/>
                    <a:pt x="4498563" y="1375409"/>
                  </a:cubicBezTo>
                  <a:cubicBezTo>
                    <a:pt x="4498563" y="899696"/>
                    <a:pt x="4369741" y="465973"/>
                    <a:pt x="4132831" y="134540"/>
                  </a:cubicBezTo>
                  <a:lnTo>
                    <a:pt x="4025590"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82" name="Freeform: Shape 2066">
              <a:extLst>
                <a:ext uri="{FF2B5EF4-FFF2-40B4-BE49-F238E27FC236}">
                  <a16:creationId xmlns:a16="http://schemas.microsoft.com/office/drawing/2014/main" id="{D13CCE92-2C5E-48BC-9713-FBEEDBAE614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361928" y="0"/>
              <a:ext cx="4934374" cy="3484134"/>
            </a:xfrm>
            <a:custGeom>
              <a:avLst/>
              <a:gdLst>
                <a:gd name="connsiteX0" fmla="*/ 585303 w 4934374"/>
                <a:gd name="connsiteY0" fmla="*/ 0 h 3484134"/>
                <a:gd name="connsiteX1" fmla="*/ 1354934 w 4934374"/>
                <a:gd name="connsiteY1" fmla="*/ 0 h 3484134"/>
                <a:gd name="connsiteX2" fmla="*/ 1206830 w 4934374"/>
                <a:gd name="connsiteY2" fmla="*/ 109531 h 3484134"/>
                <a:gd name="connsiteX3" fmla="*/ 703453 w 4934374"/>
                <a:gd name="connsiteY3" fmla="*/ 698660 h 3484134"/>
                <a:gd name="connsiteX4" fmla="*/ 523079 w 4934374"/>
                <a:gd name="connsiteY4" fmla="*/ 1375409 h 3484134"/>
                <a:gd name="connsiteX5" fmla="*/ 820885 w 4934374"/>
                <a:gd name="connsiteY5" fmla="*/ 1990313 h 3484134"/>
                <a:gd name="connsiteX6" fmla="*/ 981122 w 4934374"/>
                <a:gd name="connsiteY6" fmla="*/ 2203186 h 3484134"/>
                <a:gd name="connsiteX7" fmla="*/ 1592426 w 4934374"/>
                <a:gd name="connsiteY7" fmla="*/ 2792645 h 3484134"/>
                <a:gd name="connsiteX8" fmla="*/ 2396135 w 4934374"/>
                <a:gd name="connsiteY8" fmla="*/ 2990119 h 3484134"/>
                <a:gd name="connsiteX9" fmla="*/ 2913112 w 4934374"/>
                <a:gd name="connsiteY9" fmla="*/ 2864371 h 3484134"/>
                <a:gd name="connsiteX10" fmla="*/ 3471411 w 4934374"/>
                <a:gd name="connsiteY10" fmla="*/ 2501292 h 3484134"/>
                <a:gd name="connsiteX11" fmla="*/ 3609242 w 4934374"/>
                <a:gd name="connsiteY11" fmla="*/ 2400414 h 3484134"/>
                <a:gd name="connsiteX12" fmla="*/ 4219151 w 4934374"/>
                <a:gd name="connsiteY12" fmla="*/ 1888693 h 3484134"/>
                <a:gd name="connsiteX13" fmla="*/ 4411296 w 4934374"/>
                <a:gd name="connsiteY13" fmla="*/ 1375409 h 3484134"/>
                <a:gd name="connsiteX14" fmla="*/ 3957874 w 4934374"/>
                <a:gd name="connsiteY14" fmla="*/ 51887 h 3484134"/>
                <a:gd name="connsiteX15" fmla="*/ 3906637 w 4934374"/>
                <a:gd name="connsiteY15" fmla="*/ 0 h 3484134"/>
                <a:gd name="connsiteX16" fmla="*/ 4555675 w 4934374"/>
                <a:gd name="connsiteY16" fmla="*/ 0 h 3484134"/>
                <a:gd name="connsiteX17" fmla="*/ 4605933 w 4934374"/>
                <a:gd name="connsiteY17" fmla="*/ 77740 h 3484134"/>
                <a:gd name="connsiteX18" fmla="*/ 4934374 w 4934374"/>
                <a:gd name="connsiteY18" fmla="*/ 1375327 h 3484134"/>
                <a:gd name="connsiteX19" fmla="*/ 3793540 w 4934374"/>
                <a:gd name="connsiteY19" fmla="*/ 2890475 h 3484134"/>
                <a:gd name="connsiteX20" fmla="*/ 2396135 w 4934374"/>
                <a:gd name="connsiteY20" fmla="*/ 3484134 h 3484134"/>
                <a:gd name="connsiteX21" fmla="*/ 548273 w 4934374"/>
                <a:gd name="connsiteY21" fmla="*/ 2480458 h 3484134"/>
                <a:gd name="connsiteX22" fmla="*/ 0 w 4934374"/>
                <a:gd name="connsiteY22" fmla="*/ 1375327 h 3484134"/>
                <a:gd name="connsiteX23" fmla="*/ 512166 w 4934374"/>
                <a:gd name="connsiteY23" fmla="*/ 77740 h 3484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934374" h="3484134">
                  <a:moveTo>
                    <a:pt x="585303" y="0"/>
                  </a:moveTo>
                  <a:lnTo>
                    <a:pt x="1354934" y="0"/>
                  </a:lnTo>
                  <a:lnTo>
                    <a:pt x="1206830" y="109531"/>
                  </a:lnTo>
                  <a:cubicBezTo>
                    <a:pt x="994024" y="281725"/>
                    <a:pt x="820013" y="485457"/>
                    <a:pt x="703453" y="698660"/>
                  </a:cubicBezTo>
                  <a:cubicBezTo>
                    <a:pt x="583756" y="917627"/>
                    <a:pt x="523079" y="1145324"/>
                    <a:pt x="523079" y="1375409"/>
                  </a:cubicBezTo>
                  <a:cubicBezTo>
                    <a:pt x="523079" y="1595282"/>
                    <a:pt x="614356" y="1722842"/>
                    <a:pt x="820885" y="1990313"/>
                  </a:cubicBezTo>
                  <a:cubicBezTo>
                    <a:pt x="872582" y="2057263"/>
                    <a:pt x="926023" y="2126519"/>
                    <a:pt x="981122" y="2203186"/>
                  </a:cubicBezTo>
                  <a:cubicBezTo>
                    <a:pt x="1175968" y="2474445"/>
                    <a:pt x="1375871" y="2667309"/>
                    <a:pt x="1592426" y="2792645"/>
                  </a:cubicBezTo>
                  <a:cubicBezTo>
                    <a:pt x="1821970" y="2925557"/>
                    <a:pt x="2084904" y="2990119"/>
                    <a:pt x="2396135" y="2990119"/>
                  </a:cubicBezTo>
                  <a:cubicBezTo>
                    <a:pt x="2572762" y="2990119"/>
                    <a:pt x="2737009" y="2950179"/>
                    <a:pt x="2913112" y="2864371"/>
                  </a:cubicBezTo>
                  <a:cubicBezTo>
                    <a:pt x="3093922" y="2776257"/>
                    <a:pt x="3272903" y="2647792"/>
                    <a:pt x="3471411" y="2501292"/>
                  </a:cubicBezTo>
                  <a:cubicBezTo>
                    <a:pt x="3517964" y="2466952"/>
                    <a:pt x="3564344" y="2433106"/>
                    <a:pt x="3609242" y="2400414"/>
                  </a:cubicBezTo>
                  <a:cubicBezTo>
                    <a:pt x="3847766" y="2226574"/>
                    <a:pt x="4073038" y="2062368"/>
                    <a:pt x="4219151" y="1888693"/>
                  </a:cubicBezTo>
                  <a:cubicBezTo>
                    <a:pt x="4353844" y="1728606"/>
                    <a:pt x="4411296" y="1575106"/>
                    <a:pt x="4411296" y="1375409"/>
                  </a:cubicBezTo>
                  <a:cubicBezTo>
                    <a:pt x="4411296" y="851089"/>
                    <a:pt x="4250274" y="381038"/>
                    <a:pt x="3957874" y="51887"/>
                  </a:cubicBezTo>
                  <a:lnTo>
                    <a:pt x="3906637" y="0"/>
                  </a:lnTo>
                  <a:lnTo>
                    <a:pt x="4555675" y="0"/>
                  </a:lnTo>
                  <a:lnTo>
                    <a:pt x="4605933" y="77740"/>
                  </a:lnTo>
                  <a:cubicBezTo>
                    <a:pt x="4820335" y="448137"/>
                    <a:pt x="4934374" y="894662"/>
                    <a:pt x="4934374" y="1375327"/>
                  </a:cubicBezTo>
                  <a:cubicBezTo>
                    <a:pt x="4934374" y="2116884"/>
                    <a:pt x="4369100" y="2465635"/>
                    <a:pt x="3793540" y="2890475"/>
                  </a:cubicBezTo>
                  <a:cubicBezTo>
                    <a:pt x="3374293" y="3199945"/>
                    <a:pt x="2970389" y="3484134"/>
                    <a:pt x="2396135" y="3484134"/>
                  </a:cubicBezTo>
                  <a:cubicBezTo>
                    <a:pt x="1544564" y="3484134"/>
                    <a:pt x="991670" y="3097832"/>
                    <a:pt x="548273" y="2480458"/>
                  </a:cubicBezTo>
                  <a:cubicBezTo>
                    <a:pt x="282201" y="2110049"/>
                    <a:pt x="0" y="1856001"/>
                    <a:pt x="0" y="1375327"/>
                  </a:cubicBezTo>
                  <a:cubicBezTo>
                    <a:pt x="0" y="894662"/>
                    <a:pt x="195505" y="448137"/>
                    <a:pt x="512166" y="77740"/>
                  </a:cubicBezTo>
                  <a:close/>
                </a:path>
              </a:pathLst>
            </a:custGeom>
            <a:gradFill>
              <a:gsLst>
                <a:gs pos="2000">
                  <a:schemeClr val="bg1">
                    <a:alpha val="10000"/>
                  </a:schemeClr>
                </a:gs>
                <a:gs pos="16000">
                  <a:schemeClr val="accent6">
                    <a:alpha val="1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804672" y="802955"/>
            <a:ext cx="5145024" cy="1454051"/>
          </a:xfrm>
        </p:spPr>
        <p:txBody>
          <a:bodyPr spcFirstLastPara="1" vert="horz" lIns="91440" tIns="45720" rIns="91440" bIns="45720" rtlCol="0" anchor="b" anchorCtr="0">
            <a:normAutofit/>
          </a:bodyPr>
          <a:lstStyle/>
          <a:p>
            <a:r>
              <a:rPr lang="en-US" sz="2000">
                <a:solidFill>
                  <a:schemeClr val="tx2"/>
                </a:solidFill>
              </a:rPr>
              <a:t>HORIZON-CL2-2024-HERITAGE-01-01: New European Bauhaus – Innovative solutions for greener and fairer ways of life through arts and culture, architecture and design for all</a:t>
            </a:r>
            <a:endParaRPr lang="en-US" sz="2000" b="1">
              <a:solidFill>
                <a:schemeClr val="tx2"/>
              </a:solidFill>
            </a:endParaRPr>
          </a:p>
        </p:txBody>
      </p:sp>
      <p:pic>
        <p:nvPicPr>
          <p:cNvPr id="11" name="Picture 10">
            <a:extLst>
              <a:ext uri="{FF2B5EF4-FFF2-40B4-BE49-F238E27FC236}">
                <a16:creationId xmlns:a16="http://schemas.microsoft.com/office/drawing/2014/main" id="{085D1025-9010-9829-F6C7-670822A87896}"/>
              </a:ext>
            </a:extLst>
          </p:cNvPr>
          <p:cNvPicPr>
            <a:picLocks noChangeAspect="1"/>
          </p:cNvPicPr>
          <p:nvPr/>
        </p:nvPicPr>
        <p:blipFill>
          <a:blip r:embed="rId3"/>
          <a:stretch>
            <a:fillRect/>
          </a:stretch>
        </p:blipFill>
        <p:spPr>
          <a:xfrm>
            <a:off x="5799926" y="844326"/>
            <a:ext cx="3308740" cy="496310"/>
          </a:xfrm>
          <a:prstGeom prst="rect">
            <a:avLst/>
          </a:prstGeom>
        </p:spPr>
      </p:pic>
      <p:sp>
        <p:nvSpPr>
          <p:cNvPr id="9" name="Text Placeholder 8">
            <a:extLst>
              <a:ext uri="{FF2B5EF4-FFF2-40B4-BE49-F238E27FC236}">
                <a16:creationId xmlns:a16="http://schemas.microsoft.com/office/drawing/2014/main" id="{AEECD0BA-82C0-3BF5-0E65-FBC21A4259E4}"/>
              </a:ext>
            </a:extLst>
          </p:cNvPr>
          <p:cNvSpPr>
            <a:spLocks noGrp="1"/>
          </p:cNvSpPr>
          <p:nvPr>
            <p:ph type="body" idx="1"/>
          </p:nvPr>
        </p:nvSpPr>
        <p:spPr>
          <a:xfrm>
            <a:off x="804672" y="2421682"/>
            <a:ext cx="4553909" cy="3639289"/>
          </a:xfrm>
        </p:spPr>
        <p:txBody>
          <a:bodyPr vert="horz" lIns="91440" tIns="45720" rIns="91440" bIns="45720" rtlCol="0" anchor="ctr">
            <a:normAutofit/>
          </a:bodyPr>
          <a:lstStyle/>
          <a:p>
            <a:pPr indent="-228600">
              <a:buFont typeface="Arial" panose="020B0604020202020204" pitchFamily="34" charset="0"/>
              <a:buChar char="•"/>
            </a:pPr>
            <a:r>
              <a:rPr lang="en-US" sz="1400">
                <a:solidFill>
                  <a:schemeClr val="tx2"/>
                </a:solidFill>
              </a:rPr>
              <a:t>Atslēgas vārdi: zaļais kurss</a:t>
            </a:r>
          </a:p>
          <a:p>
            <a:pPr indent="-228600">
              <a:buFont typeface="Arial" panose="020B0604020202020204" pitchFamily="34" charset="0"/>
              <a:buChar char="•"/>
            </a:pPr>
            <a:r>
              <a:rPr lang="en-US" sz="1400">
                <a:solidFill>
                  <a:schemeClr val="tx2"/>
                </a:solidFill>
              </a:rPr>
              <a:t> </a:t>
            </a:r>
          </a:p>
          <a:p>
            <a:pPr indent="-228600">
              <a:buFont typeface="Arial" panose="020B0604020202020204" pitchFamily="34" charset="0"/>
              <a:buChar char="•"/>
            </a:pPr>
            <a:r>
              <a:rPr lang="en-US" sz="1400">
                <a:solidFill>
                  <a:schemeClr val="tx2"/>
                </a:solidFill>
              </a:rPr>
              <a:t>Svarīgi! Projektam jāatbilst visiem sekojošiem mērķiem: </a:t>
            </a:r>
          </a:p>
          <a:p>
            <a:pPr marL="342900" indent="-228600">
              <a:buFont typeface="Arial" panose="020B0604020202020204" pitchFamily="34" charset="0"/>
              <a:buChar char="•"/>
            </a:pPr>
            <a:r>
              <a:rPr lang="en-US" sz="1400" b="0">
                <a:solidFill>
                  <a:schemeClr val="tx2"/>
                </a:solidFill>
              </a:rPr>
              <a:t>Inovatīvi risinājumi, kas apstiprināti eksperimentālos izmēģinājumos, demonstrējot, kā var sekmīgi īstenot stratēģiskus ieguldījumus kultūras mantojumā (kas var ietvert kultūras ainavas) un Jaunās Eiropas Bauhaus iniciatīvas koncepcijai. </a:t>
            </a:r>
          </a:p>
          <a:p>
            <a:pPr marL="342900" indent="-228600">
              <a:buFont typeface="Arial" panose="020B0604020202020204" pitchFamily="34" charset="0"/>
              <a:buChar char="•"/>
            </a:pPr>
            <a:r>
              <a:rPr lang="en-US" sz="1400" b="0">
                <a:solidFill>
                  <a:schemeClr val="tx2"/>
                </a:solidFill>
              </a:rPr>
              <a:t>Palielināt izpratni un atpazīstamību par to, kāda nozīme var būt uz kultūru balstītai inovācijai, integrējot Jauno Eiropas Bauhaus pieeju.</a:t>
            </a:r>
          </a:p>
          <a:p>
            <a:pPr marL="342900" indent="-228600">
              <a:buFont typeface="Arial" panose="020B0604020202020204" pitchFamily="34" charset="0"/>
              <a:buChar char="•"/>
            </a:pPr>
            <a:r>
              <a:rPr lang="en-US" sz="1400" b="0">
                <a:solidFill>
                  <a:schemeClr val="tx2"/>
                </a:solidFill>
              </a:rPr>
              <a:t>Plašāka iedzīvotāju iesaistīšana un sociālā iekļaušana kultūras mantojuma saglabāšanā un uzlabošanā, iesaistot vietējās ekosistēmas.</a:t>
            </a:r>
          </a:p>
        </p:txBody>
      </p:sp>
      <p:pic>
        <p:nvPicPr>
          <p:cNvPr id="2050" name="Picture 2" descr="New European Bauhaus – BEDA">
            <a:extLst>
              <a:ext uri="{FF2B5EF4-FFF2-40B4-BE49-F238E27FC236}">
                <a16:creationId xmlns:a16="http://schemas.microsoft.com/office/drawing/2014/main" id="{7DED45EE-B176-9442-7197-BA419CFA8F6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195955" y="4294149"/>
            <a:ext cx="2871905" cy="1134402"/>
          </a:xfrm>
          <a:prstGeom prst="rect">
            <a:avLst/>
          </a:prstGeom>
          <a:noFill/>
          <a:extLst>
            <a:ext uri="{909E8E84-426E-40DD-AFC4-6F175D3DCCD1}">
              <a14:hiddenFill xmlns:a14="http://schemas.microsoft.com/office/drawing/2010/main">
                <a:solidFill>
                  <a:srgbClr val="FFFFFF"/>
                </a:solidFill>
              </a14:hiddenFill>
            </a:ext>
          </a:extLst>
        </p:spPr>
      </p:pic>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a:xfrm>
            <a:off x="8610600" y="6356350"/>
            <a:ext cx="2743200" cy="365125"/>
          </a:xfrm>
        </p:spPr>
        <p:txBody>
          <a:bodyPr vert="horz" lIns="91440" tIns="45720" rIns="91440" bIns="45720" rtlCol="0" anchor="ctr">
            <a:normAutofit/>
          </a:bodyPr>
          <a:lstStyle/>
          <a:p>
            <a:pPr>
              <a:spcAft>
                <a:spcPts val="600"/>
              </a:spcAft>
              <a:defRPr/>
            </a:pPr>
            <a:fld id="{559B3BF5-5EA0-4E17-AB4B-664290D5DB15}" type="slidenum">
              <a:rPr lang="en-US" altLang="lv-LV" smtClean="0"/>
              <a:pPr>
                <a:spcAft>
                  <a:spcPts val="600"/>
                </a:spcAft>
                <a:defRPr/>
              </a:pPr>
              <a:t>4</a:t>
            </a:fld>
            <a:endParaRPr lang="en-US" altLang="lv-LV"/>
          </a:p>
        </p:txBody>
      </p:sp>
      <p:pic>
        <p:nvPicPr>
          <p:cNvPr id="19" name="Attēls 18">
            <a:extLst>
              <a:ext uri="{FF2B5EF4-FFF2-40B4-BE49-F238E27FC236}">
                <a16:creationId xmlns:a16="http://schemas.microsoft.com/office/drawing/2014/main" id="{1D20C1C9-99DD-48D6-0756-091C10F50F8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663673" y="258499"/>
            <a:ext cx="1201705" cy="695507"/>
          </a:xfrm>
          <a:prstGeom prst="rect">
            <a:avLst/>
          </a:prstGeom>
        </p:spPr>
      </p:pic>
    </p:spTree>
    <p:extLst>
      <p:ext uri="{BB962C8B-B14F-4D97-AF65-F5344CB8AC3E}">
        <p14:creationId xmlns:p14="http://schemas.microsoft.com/office/powerpoint/2010/main" val="13063169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18DB5-C589-4DDC-95DB-51F9D0374084}"/>
              </a:ext>
            </a:extLst>
          </p:cNvPr>
          <p:cNvSpPr>
            <a:spLocks noGrp="1"/>
          </p:cNvSpPr>
          <p:nvPr>
            <p:ph type="title"/>
          </p:nvPr>
        </p:nvSpPr>
        <p:spPr>
          <a:xfrm>
            <a:off x="1231199" y="321804"/>
            <a:ext cx="10515600" cy="782357"/>
          </a:xfrm>
        </p:spPr>
        <p:txBody>
          <a:bodyPr vert="horz" lIns="91440" tIns="45720" rIns="91440" bIns="45720" rtlCol="0" anchor="ctr">
            <a:normAutofit/>
          </a:bodyPr>
          <a:lstStyle/>
          <a:p>
            <a:r>
              <a:rPr lang="en-US" sz="3200" b="1" dirty="0">
                <a:latin typeface="+mn-lt"/>
              </a:rPr>
              <a:t>S</a:t>
            </a:r>
            <a:r>
              <a:rPr lang="lv-LV" sz="3200" b="1" dirty="0" err="1">
                <a:latin typeface="+mn-lt"/>
              </a:rPr>
              <a:t>inerģijas</a:t>
            </a:r>
            <a:endParaRPr lang="en-IE" sz="3200" b="1" dirty="0">
              <a:latin typeface="+mn-lt"/>
            </a:endParaRPr>
          </a:p>
        </p:txBody>
      </p:sp>
      <p:graphicFrame>
        <p:nvGraphicFramePr>
          <p:cNvPr id="3" name="Diagram 2">
            <a:extLst>
              <a:ext uri="{FF2B5EF4-FFF2-40B4-BE49-F238E27FC236}">
                <a16:creationId xmlns:a16="http://schemas.microsoft.com/office/drawing/2014/main" id="{2CA572E5-F2F7-40BD-AFCF-19E6D2A63184}"/>
              </a:ext>
            </a:extLst>
          </p:cNvPr>
          <p:cNvGraphicFramePr/>
          <p:nvPr>
            <p:extLst>
              <p:ext uri="{D42A27DB-BD31-4B8C-83A1-F6EECF244321}">
                <p14:modId xmlns:p14="http://schemas.microsoft.com/office/powerpoint/2010/main" val="3776007912"/>
              </p:ext>
            </p:extLst>
          </p:nvPr>
        </p:nvGraphicFramePr>
        <p:xfrm>
          <a:off x="4753510" y="919201"/>
          <a:ext cx="7438490" cy="5490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4" name="TextBox 3">
            <a:extLst>
              <a:ext uri="{FF2B5EF4-FFF2-40B4-BE49-F238E27FC236}">
                <a16:creationId xmlns:a16="http://schemas.microsoft.com/office/drawing/2014/main" id="{4ED1D7EF-319F-45D4-9200-3DEDCFFC7B8A}"/>
              </a:ext>
            </a:extLst>
          </p:cNvPr>
          <p:cNvSpPr txBox="1"/>
          <p:nvPr/>
        </p:nvSpPr>
        <p:spPr>
          <a:xfrm>
            <a:off x="249449" y="2903547"/>
            <a:ext cx="4839130" cy="1200329"/>
          </a:xfrm>
          <a:prstGeom prst="rect">
            <a:avLst/>
          </a:prstGeom>
          <a:noFill/>
        </p:spPr>
        <p:txBody>
          <a:bodyPr wrap="square" rtlCol="0">
            <a:spAutoFit/>
          </a:bodyPr>
          <a:lstStyle/>
          <a:p>
            <a:pPr marL="742950" lvl="1" indent="-285750">
              <a:buFont typeface="Arial" panose="020B0604020202020204" pitchFamily="34" charset="0"/>
              <a:buChar char="•"/>
            </a:pPr>
            <a:r>
              <a:rPr lang="lv-LV" b="1" dirty="0">
                <a:solidFill>
                  <a:schemeClr val="accent6">
                    <a:lumMod val="50000"/>
                  </a:schemeClr>
                </a:solidFill>
              </a:rPr>
              <a:t>Jābūt nodrošinātai sinerģijai ar citām Eiropas programmām </a:t>
            </a:r>
            <a:r>
              <a:rPr lang="en-IE" b="1" dirty="0">
                <a:solidFill>
                  <a:schemeClr val="accent6">
                    <a:lumMod val="50000"/>
                  </a:schemeClr>
                </a:solidFill>
              </a:rPr>
              <a:t>&amp; </a:t>
            </a:r>
            <a:r>
              <a:rPr lang="lv-LV" b="1" dirty="0">
                <a:solidFill>
                  <a:schemeClr val="accent6">
                    <a:lumMod val="50000"/>
                  </a:schemeClr>
                </a:solidFill>
              </a:rPr>
              <a:t>finansēšanas programmām</a:t>
            </a:r>
            <a:endParaRPr lang="en-IE" dirty="0"/>
          </a:p>
          <a:p>
            <a:pPr marL="742950" lvl="1" indent="-285750">
              <a:buFont typeface="Arial" panose="020B0604020202020204" pitchFamily="34" charset="0"/>
              <a:buChar char="•"/>
            </a:pPr>
            <a:endParaRPr lang="en-IE" dirty="0"/>
          </a:p>
        </p:txBody>
      </p:sp>
      <p:sp>
        <p:nvSpPr>
          <p:cNvPr id="6" name="Rectangle: Rounded Corners 5">
            <a:extLst>
              <a:ext uri="{FF2B5EF4-FFF2-40B4-BE49-F238E27FC236}">
                <a16:creationId xmlns:a16="http://schemas.microsoft.com/office/drawing/2014/main" id="{E2299F12-6626-4ABB-B3A3-49B84ED1388E}"/>
              </a:ext>
            </a:extLst>
          </p:cNvPr>
          <p:cNvSpPr/>
          <p:nvPr/>
        </p:nvSpPr>
        <p:spPr>
          <a:xfrm>
            <a:off x="687897" y="4402575"/>
            <a:ext cx="4281681" cy="1788502"/>
          </a:xfrm>
          <a:prstGeom prst="round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Apvienot pētniekus, praktiķus, vadītājus un uzņēmējus no dažādām kultūras un radošajām nozarēm (piemēram, dizaina, modes, amatniecības, mākslas un kultūras mantojuma profesionāļus), kā arī iesaistīt vietējās kopienas</a:t>
            </a:r>
            <a:endParaRPr lang="lv-LV" sz="1600" dirty="0"/>
          </a:p>
        </p:txBody>
      </p:sp>
      <p:grpSp>
        <p:nvGrpSpPr>
          <p:cNvPr id="7" name="Group 6">
            <a:extLst>
              <a:ext uri="{FF2B5EF4-FFF2-40B4-BE49-F238E27FC236}">
                <a16:creationId xmlns:a16="http://schemas.microsoft.com/office/drawing/2014/main" id="{EA5FD47D-36C4-40E3-ABF2-89B384D776EA}"/>
              </a:ext>
            </a:extLst>
          </p:cNvPr>
          <p:cNvGrpSpPr/>
          <p:nvPr/>
        </p:nvGrpSpPr>
        <p:grpSpPr>
          <a:xfrm>
            <a:off x="10921800" y="5510689"/>
            <a:ext cx="864000" cy="864000"/>
            <a:chOff x="6673743" y="3724632"/>
            <a:chExt cx="864000" cy="864000"/>
          </a:xfrm>
        </p:grpSpPr>
        <p:sp>
          <p:nvSpPr>
            <p:cNvPr id="8" name="Oval 7">
              <a:extLst>
                <a:ext uri="{FF2B5EF4-FFF2-40B4-BE49-F238E27FC236}">
                  <a16:creationId xmlns:a16="http://schemas.microsoft.com/office/drawing/2014/main" id="{D38CE87B-2435-43C9-86B6-9670635D25A0}"/>
                </a:ext>
              </a:extLst>
            </p:cNvPr>
            <p:cNvSpPr/>
            <p:nvPr/>
          </p:nvSpPr>
          <p:spPr>
            <a:xfrm>
              <a:off x="6673743" y="3724632"/>
              <a:ext cx="864000" cy="864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00E7F2DC-8C01-4C2D-A38C-4C6887250884}"/>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709502" y="3758867"/>
              <a:ext cx="792482" cy="795530"/>
            </a:xfrm>
            <a:prstGeom prst="rect">
              <a:avLst/>
            </a:prstGeom>
          </p:spPr>
        </p:pic>
      </p:grpSp>
      <p:pic>
        <p:nvPicPr>
          <p:cNvPr id="10" name="Attēls 9">
            <a:extLst>
              <a:ext uri="{FF2B5EF4-FFF2-40B4-BE49-F238E27FC236}">
                <a16:creationId xmlns:a16="http://schemas.microsoft.com/office/drawing/2014/main" id="{6AF1E79B-CA52-B626-764F-938E9CC48EDB}"/>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0545094" y="321804"/>
            <a:ext cx="1201705" cy="695507"/>
          </a:xfrm>
          <a:prstGeom prst="rect">
            <a:avLst/>
          </a:prstGeom>
        </p:spPr>
      </p:pic>
      <p:pic>
        <p:nvPicPr>
          <p:cNvPr id="10242" name="Picture 2" descr="New European Bauhaus – BEDA">
            <a:extLst>
              <a:ext uri="{FF2B5EF4-FFF2-40B4-BE49-F238E27FC236}">
                <a16:creationId xmlns:a16="http://schemas.microsoft.com/office/drawing/2014/main" id="{03EB31EA-837E-202B-CA56-40F48CD42F24}"/>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72755" y="257943"/>
            <a:ext cx="1551335" cy="611505"/>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Rounded Corners 4">
            <a:extLst>
              <a:ext uri="{FF2B5EF4-FFF2-40B4-BE49-F238E27FC236}">
                <a16:creationId xmlns:a16="http://schemas.microsoft.com/office/drawing/2014/main" id="{22622E3C-E51B-64B6-BB9E-6FBD2F5B21C0}"/>
              </a:ext>
            </a:extLst>
          </p:cNvPr>
          <p:cNvSpPr/>
          <p:nvPr/>
        </p:nvSpPr>
        <p:spPr>
          <a:xfrm>
            <a:off x="1028642" y="1506931"/>
            <a:ext cx="3600190" cy="1200329"/>
          </a:xfrm>
          <a:prstGeom prst="roundRect">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marL="285750" indent="-285750" algn="ctr">
              <a:buFont typeface="Arial" panose="020B0604020202020204" pitchFamily="34" charset="0"/>
              <a:buChar char="•"/>
            </a:pP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Vismaz </a:t>
            </a:r>
            <a:r>
              <a:rPr lang="lv-LV" sz="1600" b="1" kern="100" dirty="0">
                <a:effectLst/>
                <a:latin typeface="Calibri" panose="020F0502020204030204" pitchFamily="34" charset="0"/>
                <a:ea typeface="Calibri" panose="020F0502020204030204" pitchFamily="34" charset="0"/>
                <a:cs typeface="Times New Roman" panose="02020603050405020304" pitchFamily="18" charset="0"/>
              </a:rPr>
              <a:t>3 dalībnieki </a:t>
            </a:r>
          </a:p>
          <a:p>
            <a:pPr marL="285750" indent="-285750" algn="ctr">
              <a:buFont typeface="Arial" panose="020B0604020202020204" pitchFamily="34" charset="0"/>
              <a:buChar char="•"/>
            </a:pPr>
            <a:r>
              <a:rPr lang="lv-LV" sz="1600" kern="100" dirty="0">
                <a:latin typeface="Calibri" panose="020F0502020204030204" pitchFamily="34" charset="0"/>
                <a:ea typeface="Calibri" panose="020F0502020204030204" pitchFamily="34" charset="0"/>
                <a:cs typeface="Times New Roman" panose="02020603050405020304" pitchFamily="18" charset="0"/>
              </a:rPr>
              <a:t>vismaz </a:t>
            </a:r>
            <a:r>
              <a:rPr lang="lv-LV" sz="1600" b="1" kern="100" dirty="0">
                <a:effectLst/>
                <a:latin typeface="Calibri" panose="020F0502020204030204" pitchFamily="34" charset="0"/>
                <a:ea typeface="Calibri" panose="020F0502020204030204" pitchFamily="34" charset="0"/>
                <a:cs typeface="Times New Roman" panose="02020603050405020304" pitchFamily="18" charset="0"/>
              </a:rPr>
              <a:t>5 maza mēroga pētījumi </a:t>
            </a: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reālos apstākļos</a:t>
            </a:r>
            <a:endParaRPr lang="lv-LV" sz="1600" dirty="0"/>
          </a:p>
        </p:txBody>
      </p:sp>
    </p:spTree>
    <p:extLst>
      <p:ext uri="{BB962C8B-B14F-4D97-AF65-F5344CB8AC3E}">
        <p14:creationId xmlns:p14="http://schemas.microsoft.com/office/powerpoint/2010/main" val="22853923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18DB5-C589-4DDC-95DB-51F9D0374084}"/>
              </a:ext>
            </a:extLst>
          </p:cNvPr>
          <p:cNvSpPr>
            <a:spLocks noGrp="1"/>
          </p:cNvSpPr>
          <p:nvPr>
            <p:ph type="title"/>
          </p:nvPr>
        </p:nvSpPr>
        <p:spPr>
          <a:xfrm>
            <a:off x="1231199" y="321804"/>
            <a:ext cx="10515600" cy="782357"/>
          </a:xfrm>
        </p:spPr>
        <p:txBody>
          <a:bodyPr vert="horz" lIns="91440" tIns="45720" rIns="91440" bIns="45720" rtlCol="0" anchor="ctr">
            <a:normAutofit/>
          </a:bodyPr>
          <a:lstStyle/>
          <a:p>
            <a:r>
              <a:rPr lang="lv-LV" sz="3200" b="1" dirty="0">
                <a:latin typeface="+mn-lt"/>
              </a:rPr>
              <a:t>Prasības:</a:t>
            </a:r>
            <a:endParaRPr lang="en-IE" sz="3200" b="1" dirty="0">
              <a:latin typeface="+mn-lt"/>
            </a:endParaRPr>
          </a:p>
        </p:txBody>
      </p:sp>
      <p:sp>
        <p:nvSpPr>
          <p:cNvPr id="4" name="TextBox 3">
            <a:extLst>
              <a:ext uri="{FF2B5EF4-FFF2-40B4-BE49-F238E27FC236}">
                <a16:creationId xmlns:a16="http://schemas.microsoft.com/office/drawing/2014/main" id="{4ED1D7EF-319F-45D4-9200-3DEDCFFC7B8A}"/>
              </a:ext>
            </a:extLst>
          </p:cNvPr>
          <p:cNvSpPr txBox="1"/>
          <p:nvPr/>
        </p:nvSpPr>
        <p:spPr>
          <a:xfrm>
            <a:off x="-169668" y="1278182"/>
            <a:ext cx="4839130" cy="1200329"/>
          </a:xfrm>
          <a:prstGeom prst="rect">
            <a:avLst/>
          </a:prstGeom>
          <a:noFill/>
        </p:spPr>
        <p:txBody>
          <a:bodyPr wrap="square" rtlCol="0">
            <a:spAutoFit/>
          </a:bodyPr>
          <a:lstStyle/>
          <a:p>
            <a:pPr marL="742950" lvl="1" indent="-285750">
              <a:buFont typeface="Arial" panose="020B0604020202020204" pitchFamily="34" charset="0"/>
              <a:buChar char="•"/>
            </a:pPr>
            <a:r>
              <a:rPr lang="lv-LV" b="1" dirty="0">
                <a:solidFill>
                  <a:schemeClr val="accent6">
                    <a:lumMod val="50000"/>
                  </a:schemeClr>
                </a:solidFill>
              </a:rPr>
              <a:t>Jaunā Eiropas </a:t>
            </a:r>
            <a:r>
              <a:rPr lang="lv-LV" b="1" dirty="0" err="1">
                <a:solidFill>
                  <a:schemeClr val="accent6">
                    <a:lumMod val="50000"/>
                  </a:schemeClr>
                </a:solidFill>
              </a:rPr>
              <a:t>Bauhaus</a:t>
            </a:r>
            <a:r>
              <a:rPr lang="lv-LV" b="1" dirty="0">
                <a:solidFill>
                  <a:schemeClr val="accent6">
                    <a:lumMod val="50000"/>
                  </a:schemeClr>
                </a:solidFill>
              </a:rPr>
              <a:t>:</a:t>
            </a:r>
          </a:p>
          <a:p>
            <a:pPr lvl="1"/>
            <a:endParaRPr lang="lv-LV" sz="1800" kern="100" dirty="0">
              <a:effectLst/>
              <a:latin typeface="Calibri" panose="020F0502020204030204" pitchFamily="34" charset="0"/>
              <a:ea typeface="Calibri" panose="020F0502020204030204" pitchFamily="34" charset="0"/>
              <a:cs typeface="Times New Roman" panose="02020603050405020304" pitchFamily="18" charset="0"/>
            </a:endParaRPr>
          </a:p>
          <a:p>
            <a:pPr lvl="1"/>
            <a:r>
              <a:rPr lang="lv-LV" sz="1800" kern="100" dirty="0" err="1">
                <a:effectLst/>
                <a:latin typeface="Calibri" panose="020F0502020204030204" pitchFamily="34" charset="0"/>
                <a:ea typeface="Calibri" panose="020F0502020204030204" pitchFamily="34" charset="0"/>
                <a:cs typeface="Times New Roman" panose="02020603050405020304" pitchFamily="18" charset="0"/>
              </a:rPr>
              <a:t>beautiful</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kern="100" dirty="0" err="1">
                <a:effectLst/>
                <a:latin typeface="Calibri" panose="020F0502020204030204" pitchFamily="34" charset="0"/>
                <a:ea typeface="Calibri" panose="020F0502020204030204" pitchFamily="34" charset="0"/>
                <a:cs typeface="Times New Roman" panose="02020603050405020304" pitchFamily="18" charset="0"/>
              </a:rPr>
              <a:t>sustainable</a:t>
            </a:r>
            <a:r>
              <a:rPr lang="lv-LV" sz="1800" kern="100" dirty="0">
                <a:effectLst/>
                <a:latin typeface="Calibri" panose="020F0502020204030204" pitchFamily="34" charset="0"/>
                <a:ea typeface="Calibri" panose="020F0502020204030204" pitchFamily="34" charset="0"/>
                <a:cs typeface="Times New Roman" panose="02020603050405020304" pitchFamily="18" charset="0"/>
              </a:rPr>
              <a:t>, </a:t>
            </a:r>
            <a:r>
              <a:rPr lang="lv-LV" sz="1800" kern="100" dirty="0" err="1">
                <a:effectLst/>
                <a:latin typeface="Calibri" panose="020F0502020204030204" pitchFamily="34" charset="0"/>
                <a:ea typeface="Calibri" panose="020F0502020204030204" pitchFamily="34" charset="0"/>
                <a:cs typeface="Times New Roman" panose="02020603050405020304" pitchFamily="18" charset="0"/>
              </a:rPr>
              <a:t>together</a:t>
            </a:r>
            <a:endParaRPr lang="en-IE" dirty="0"/>
          </a:p>
          <a:p>
            <a:pPr marL="742950" lvl="1" indent="-285750">
              <a:buFont typeface="Arial" panose="020B0604020202020204" pitchFamily="34" charset="0"/>
              <a:buChar char="•"/>
            </a:pPr>
            <a:endParaRPr lang="en-IE" dirty="0"/>
          </a:p>
        </p:txBody>
      </p:sp>
      <p:sp>
        <p:nvSpPr>
          <p:cNvPr id="6" name="Rectangle: Rounded Corners 5">
            <a:extLst>
              <a:ext uri="{FF2B5EF4-FFF2-40B4-BE49-F238E27FC236}">
                <a16:creationId xmlns:a16="http://schemas.microsoft.com/office/drawing/2014/main" id="{E2299F12-6626-4ABB-B3A3-49B84ED1388E}"/>
              </a:ext>
            </a:extLst>
          </p:cNvPr>
          <p:cNvSpPr/>
          <p:nvPr/>
        </p:nvSpPr>
        <p:spPr>
          <a:xfrm>
            <a:off x="3946970" y="1138396"/>
            <a:ext cx="3558820" cy="1788502"/>
          </a:xfrm>
          <a:prstGeom prst="round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identificē un analizē mērķa telpu problēmas un resursus, ņemot vērā trīs Jaunā Eiropas </a:t>
            </a:r>
            <a:r>
              <a:rPr lang="lv-LV" sz="1600" kern="100" dirty="0" err="1">
                <a:effectLst/>
                <a:latin typeface="Calibri" panose="020F0502020204030204" pitchFamily="34" charset="0"/>
                <a:ea typeface="Calibri" panose="020F0502020204030204" pitchFamily="34" charset="0"/>
                <a:cs typeface="Times New Roman" panose="02020603050405020304" pitchFamily="18" charset="0"/>
              </a:rPr>
              <a:t>Bauhaus</a:t>
            </a: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 pamatvērtības</a:t>
            </a:r>
            <a:endParaRPr lang="lv-LV" sz="1600" dirty="0"/>
          </a:p>
        </p:txBody>
      </p:sp>
      <p:grpSp>
        <p:nvGrpSpPr>
          <p:cNvPr id="7" name="Group 6">
            <a:extLst>
              <a:ext uri="{FF2B5EF4-FFF2-40B4-BE49-F238E27FC236}">
                <a16:creationId xmlns:a16="http://schemas.microsoft.com/office/drawing/2014/main" id="{EA5FD47D-36C4-40E3-ABF2-89B384D776EA}"/>
              </a:ext>
            </a:extLst>
          </p:cNvPr>
          <p:cNvGrpSpPr/>
          <p:nvPr/>
        </p:nvGrpSpPr>
        <p:grpSpPr>
          <a:xfrm>
            <a:off x="10921800" y="5510689"/>
            <a:ext cx="864000" cy="864000"/>
            <a:chOff x="6673743" y="3724632"/>
            <a:chExt cx="864000" cy="864000"/>
          </a:xfrm>
        </p:grpSpPr>
        <p:sp>
          <p:nvSpPr>
            <p:cNvPr id="8" name="Oval 7">
              <a:extLst>
                <a:ext uri="{FF2B5EF4-FFF2-40B4-BE49-F238E27FC236}">
                  <a16:creationId xmlns:a16="http://schemas.microsoft.com/office/drawing/2014/main" id="{D38CE87B-2435-43C9-86B6-9670635D25A0}"/>
                </a:ext>
              </a:extLst>
            </p:cNvPr>
            <p:cNvSpPr/>
            <p:nvPr/>
          </p:nvSpPr>
          <p:spPr>
            <a:xfrm>
              <a:off x="6673743" y="3724632"/>
              <a:ext cx="864000" cy="864000"/>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a:extLst>
                <a:ext uri="{FF2B5EF4-FFF2-40B4-BE49-F238E27FC236}">
                  <a16:creationId xmlns:a16="http://schemas.microsoft.com/office/drawing/2014/main" id="{00E7F2DC-8C01-4C2D-A38C-4C68872508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09502" y="3758867"/>
              <a:ext cx="792482" cy="795530"/>
            </a:xfrm>
            <a:prstGeom prst="rect">
              <a:avLst/>
            </a:prstGeom>
          </p:spPr>
        </p:pic>
      </p:grpSp>
      <p:pic>
        <p:nvPicPr>
          <p:cNvPr id="10" name="Attēls 9">
            <a:extLst>
              <a:ext uri="{FF2B5EF4-FFF2-40B4-BE49-F238E27FC236}">
                <a16:creationId xmlns:a16="http://schemas.microsoft.com/office/drawing/2014/main" id="{6AF1E79B-CA52-B626-764F-938E9CC48ED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45094" y="321804"/>
            <a:ext cx="1201705" cy="695507"/>
          </a:xfrm>
          <a:prstGeom prst="rect">
            <a:avLst/>
          </a:prstGeom>
        </p:spPr>
      </p:pic>
      <p:pic>
        <p:nvPicPr>
          <p:cNvPr id="10242" name="Picture 2" descr="New European Bauhaus – BEDA">
            <a:extLst>
              <a:ext uri="{FF2B5EF4-FFF2-40B4-BE49-F238E27FC236}">
                <a16:creationId xmlns:a16="http://schemas.microsoft.com/office/drawing/2014/main" id="{03EB31EA-837E-202B-CA56-40F48CD42F24}"/>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72755" y="257943"/>
            <a:ext cx="1551335" cy="611505"/>
          </a:xfrm>
          <a:prstGeom prst="rect">
            <a:avLst/>
          </a:prstGeom>
          <a:noFill/>
          <a:extLst>
            <a:ext uri="{909E8E84-426E-40DD-AFC4-6F175D3DCCD1}">
              <a14:hiddenFill xmlns:a14="http://schemas.microsoft.com/office/drawing/2010/main">
                <a:solidFill>
                  <a:srgbClr val="FFFFFF"/>
                </a:solidFill>
              </a14:hiddenFill>
            </a:ext>
          </a:extLst>
        </p:spPr>
      </p:pic>
      <p:sp>
        <p:nvSpPr>
          <p:cNvPr id="11" name="Oval 10">
            <a:extLst>
              <a:ext uri="{FF2B5EF4-FFF2-40B4-BE49-F238E27FC236}">
                <a16:creationId xmlns:a16="http://schemas.microsoft.com/office/drawing/2014/main" id="{8D630C54-2D8A-F399-6357-F1907EBCAB4B}"/>
              </a:ext>
            </a:extLst>
          </p:cNvPr>
          <p:cNvSpPr/>
          <p:nvPr/>
        </p:nvSpPr>
        <p:spPr>
          <a:xfrm>
            <a:off x="292442" y="1802553"/>
            <a:ext cx="998290" cy="46018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2" name="Oval 11">
            <a:extLst>
              <a:ext uri="{FF2B5EF4-FFF2-40B4-BE49-F238E27FC236}">
                <a16:creationId xmlns:a16="http://schemas.microsoft.com/office/drawing/2014/main" id="{090B7830-F622-F0D5-933F-823CAADF6742}"/>
              </a:ext>
            </a:extLst>
          </p:cNvPr>
          <p:cNvSpPr/>
          <p:nvPr/>
        </p:nvSpPr>
        <p:spPr>
          <a:xfrm>
            <a:off x="1272485" y="1795676"/>
            <a:ext cx="1149291" cy="540931"/>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3" name="Oval 12">
            <a:extLst>
              <a:ext uri="{FF2B5EF4-FFF2-40B4-BE49-F238E27FC236}">
                <a16:creationId xmlns:a16="http://schemas.microsoft.com/office/drawing/2014/main" id="{FFE16930-A2B6-D9E7-5EFC-2A53C8B2EF85}"/>
              </a:ext>
            </a:extLst>
          </p:cNvPr>
          <p:cNvSpPr/>
          <p:nvPr/>
        </p:nvSpPr>
        <p:spPr>
          <a:xfrm>
            <a:off x="2403529" y="1836047"/>
            <a:ext cx="998290" cy="460187"/>
          </a:xfrm>
          <a:prstGeom prst="ellipse">
            <a:avLst/>
          </a:prstGeom>
          <a:no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lv-LV"/>
          </a:p>
        </p:txBody>
      </p:sp>
      <p:sp>
        <p:nvSpPr>
          <p:cNvPr id="14" name="Rectangle: Rounded Corners 13">
            <a:extLst>
              <a:ext uri="{FF2B5EF4-FFF2-40B4-BE49-F238E27FC236}">
                <a16:creationId xmlns:a16="http://schemas.microsoft.com/office/drawing/2014/main" id="{C3E8088C-1153-0400-FC68-DC9B110B78DD}"/>
              </a:ext>
            </a:extLst>
          </p:cNvPr>
          <p:cNvSpPr/>
          <p:nvPr/>
        </p:nvSpPr>
        <p:spPr>
          <a:xfrm>
            <a:off x="7639164" y="1138396"/>
            <a:ext cx="4281681" cy="1788502"/>
          </a:xfrm>
          <a:prstGeom prst="round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Piedāvā stratēģiju un metodoloģiju kopumu identificēto problēmu risināšanai, ņemot vērā iesaistīto dalībnieku daudzveidību</a:t>
            </a:r>
            <a:endParaRPr lang="lv-LV" sz="1600" dirty="0"/>
          </a:p>
        </p:txBody>
      </p:sp>
      <p:sp>
        <p:nvSpPr>
          <p:cNvPr id="15" name="Rectangle: Rounded Corners 14">
            <a:extLst>
              <a:ext uri="{FF2B5EF4-FFF2-40B4-BE49-F238E27FC236}">
                <a16:creationId xmlns:a16="http://schemas.microsoft.com/office/drawing/2014/main" id="{37E8F395-A459-DBB8-575F-920D51A1E6FA}"/>
              </a:ext>
            </a:extLst>
          </p:cNvPr>
          <p:cNvSpPr/>
          <p:nvPr/>
        </p:nvSpPr>
        <p:spPr>
          <a:xfrm>
            <a:off x="7683905" y="3113585"/>
            <a:ext cx="4281681" cy="1788502"/>
          </a:xfrm>
          <a:prstGeom prst="roundRect">
            <a:avLst/>
          </a:prstGeom>
          <a:solidFill>
            <a:schemeClr val="accent1">
              <a:lumMod val="40000"/>
              <a:lumOff val="60000"/>
            </a:schemeClr>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Paredz izstrādāt un īstenot vērienīgu, kvalitatīvu </a:t>
            </a:r>
            <a:r>
              <a:rPr lang="lv-LV" sz="1600" kern="100" dirty="0" err="1">
                <a:effectLst/>
                <a:latin typeface="Calibri" panose="020F0502020204030204" pitchFamily="34" charset="0"/>
                <a:ea typeface="Calibri" panose="020F0502020204030204" pitchFamily="34" charset="0"/>
                <a:cs typeface="Times New Roman" panose="02020603050405020304" pitchFamily="18" charset="0"/>
              </a:rPr>
              <a:t>kopprojektēšanas</a:t>
            </a: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 procesu, kas balstīts uz iedzīvotāju un ieinteresēto personu līdzdalību, starpdisciplināru un </a:t>
            </a:r>
            <a:r>
              <a:rPr lang="lv-LV" sz="1600" kern="100" dirty="0" err="1">
                <a:effectLst/>
                <a:latin typeface="Calibri" panose="020F0502020204030204" pitchFamily="34" charset="0"/>
                <a:ea typeface="Calibri" panose="020F0502020204030204" pitchFamily="34" charset="0"/>
                <a:cs typeface="Times New Roman" panose="02020603050405020304" pitchFamily="18" charset="0"/>
              </a:rPr>
              <a:t>daudzlīmeņu</a:t>
            </a: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 sadarbību. Tajos būtu jāuzsver kultūras mantojuma un kultūras daudzveidības sociālā vērtība</a:t>
            </a:r>
            <a:endParaRPr lang="lv-LV" sz="1600" dirty="0"/>
          </a:p>
        </p:txBody>
      </p:sp>
      <p:sp>
        <p:nvSpPr>
          <p:cNvPr id="16" name="Oval 15">
            <a:extLst>
              <a:ext uri="{FF2B5EF4-FFF2-40B4-BE49-F238E27FC236}">
                <a16:creationId xmlns:a16="http://schemas.microsoft.com/office/drawing/2014/main" id="{2F24FB95-F969-D97B-ED5B-B8BA22C441F3}"/>
              </a:ext>
            </a:extLst>
          </p:cNvPr>
          <p:cNvSpPr/>
          <p:nvPr/>
        </p:nvSpPr>
        <p:spPr>
          <a:xfrm>
            <a:off x="6633630" y="545361"/>
            <a:ext cx="1760697" cy="86310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lv-LV" dirty="0"/>
              <a:t>Ambiciozs</a:t>
            </a:r>
          </a:p>
        </p:txBody>
      </p:sp>
      <p:sp>
        <p:nvSpPr>
          <p:cNvPr id="18" name="Rectangle: Rounded Corners 17">
            <a:extLst>
              <a:ext uri="{FF2B5EF4-FFF2-40B4-BE49-F238E27FC236}">
                <a16:creationId xmlns:a16="http://schemas.microsoft.com/office/drawing/2014/main" id="{3B22DD11-CEBC-A70B-EB19-E8449209BAEB}"/>
              </a:ext>
            </a:extLst>
          </p:cNvPr>
          <p:cNvSpPr/>
          <p:nvPr/>
        </p:nvSpPr>
        <p:spPr>
          <a:xfrm>
            <a:off x="226414" y="2851860"/>
            <a:ext cx="3558820" cy="1788502"/>
          </a:xfrm>
          <a:prstGeom prst="roundRect">
            <a:avLst/>
          </a:prstGeom>
          <a:solidFill>
            <a:schemeClr val="accent6">
              <a:lumMod val="40000"/>
              <a:lumOff val="6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342900" lvl="0" indent="-342900">
              <a:lnSpc>
                <a:spcPct val="107000"/>
              </a:lnSpc>
              <a:buFont typeface="Symbol" panose="05050102010706020507" pitchFamily="18" charset="2"/>
              <a:buChar char=""/>
            </a:pP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Atjaunojamo materiālu (piemēram, ilgtspējīgi ražotu materiālu, kas iegūti dabā) izmantošana, ievērojot aprites ekonomikas principus </a:t>
            </a:r>
          </a:p>
        </p:txBody>
      </p:sp>
      <p:sp>
        <p:nvSpPr>
          <p:cNvPr id="19" name="Rectangle: Rounded Corners 18">
            <a:extLst>
              <a:ext uri="{FF2B5EF4-FFF2-40B4-BE49-F238E27FC236}">
                <a16:creationId xmlns:a16="http://schemas.microsoft.com/office/drawing/2014/main" id="{1E5254F0-7373-9A80-83A7-36189129B560}"/>
              </a:ext>
            </a:extLst>
          </p:cNvPr>
          <p:cNvSpPr/>
          <p:nvPr/>
        </p:nvSpPr>
        <p:spPr>
          <a:xfrm>
            <a:off x="3955159" y="3113585"/>
            <a:ext cx="3558820" cy="1788502"/>
          </a:xfrm>
          <a:prstGeom prst="roundRect">
            <a:avLst/>
          </a:prstGeom>
          <a:solidFill>
            <a:schemeClr val="accent6">
              <a:lumMod val="40000"/>
              <a:lumOff val="6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342900" lvl="0" indent="-342900">
              <a:lnSpc>
                <a:spcPct val="107000"/>
              </a:lnSpc>
              <a:buFont typeface="Symbol" panose="05050102010706020507" pitchFamily="18" charset="2"/>
              <a:buChar char=""/>
            </a:pP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Mākslas, dizaina un kvalitatīvas arhitektūras loma saskaņā ar kvalitātes principiem, lai pilnībā izmantotu kultūras mantojuma un kultūras ainavu potenciālu </a:t>
            </a:r>
          </a:p>
        </p:txBody>
      </p:sp>
      <p:sp>
        <p:nvSpPr>
          <p:cNvPr id="20" name="Rectangle: Rounded Corners 19">
            <a:extLst>
              <a:ext uri="{FF2B5EF4-FFF2-40B4-BE49-F238E27FC236}">
                <a16:creationId xmlns:a16="http://schemas.microsoft.com/office/drawing/2014/main" id="{665F082A-4C99-3410-A35E-5345B18D3C3E}"/>
              </a:ext>
            </a:extLst>
          </p:cNvPr>
          <p:cNvSpPr/>
          <p:nvPr/>
        </p:nvSpPr>
        <p:spPr>
          <a:xfrm>
            <a:off x="887250" y="5088774"/>
            <a:ext cx="5617374" cy="1359491"/>
          </a:xfrm>
          <a:prstGeom prst="roundRect">
            <a:avLst/>
          </a:prstGeom>
          <a:solidFill>
            <a:schemeClr val="accent6">
              <a:lumMod val="40000"/>
              <a:lumOff val="60000"/>
            </a:schemeClr>
          </a:solid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marL="342900" lvl="0" indent="-342900">
              <a:lnSpc>
                <a:spcPct val="107000"/>
              </a:lnSpc>
              <a:spcAft>
                <a:spcPts val="800"/>
              </a:spcAft>
              <a:buFont typeface="Symbol" panose="05050102010706020507" pitchFamily="18" charset="2"/>
              <a:buChar char=""/>
            </a:pPr>
            <a:r>
              <a:rPr lang="lv-LV" sz="1600" kern="100" dirty="0">
                <a:effectLst/>
                <a:latin typeface="Calibri" panose="020F0502020204030204" pitchFamily="34" charset="0"/>
                <a:ea typeface="Calibri" panose="020F0502020204030204" pitchFamily="34" charset="0"/>
                <a:cs typeface="Times New Roman" panose="02020603050405020304" pitchFamily="18" charset="0"/>
              </a:rPr>
              <a:t>Sinerģija starp amatniecību un jaunām rūpnieciskām metodēm, kas var arī palīdzēt atjaunot tradicionālās prasmes.</a:t>
            </a:r>
          </a:p>
        </p:txBody>
      </p:sp>
      <p:sp>
        <p:nvSpPr>
          <p:cNvPr id="22" name="Oval 21">
            <a:extLst>
              <a:ext uri="{FF2B5EF4-FFF2-40B4-BE49-F238E27FC236}">
                <a16:creationId xmlns:a16="http://schemas.microsoft.com/office/drawing/2014/main" id="{08E72C6B-5817-A7F4-F2C3-599E23593712}"/>
              </a:ext>
            </a:extLst>
          </p:cNvPr>
          <p:cNvSpPr/>
          <p:nvPr/>
        </p:nvSpPr>
        <p:spPr>
          <a:xfrm>
            <a:off x="6758815" y="5079138"/>
            <a:ext cx="1760697" cy="863101"/>
          </a:xfrm>
          <a:prstGeom prst="ellipse">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lv-LV" dirty="0"/>
              <a:t>Ticams</a:t>
            </a:r>
          </a:p>
        </p:txBody>
      </p:sp>
    </p:spTree>
    <p:extLst>
      <p:ext uri="{BB962C8B-B14F-4D97-AF65-F5344CB8AC3E}">
        <p14:creationId xmlns:p14="http://schemas.microsoft.com/office/powerpoint/2010/main" val="13336932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FAC6EC-22B3-E9D4-03E7-0BA8AAF3DF1F}"/>
              </a:ext>
            </a:extLst>
          </p:cNvPr>
          <p:cNvSpPr>
            <a:spLocks noGrp="1"/>
          </p:cNvSpPr>
          <p:nvPr>
            <p:ph type="title"/>
          </p:nvPr>
        </p:nvSpPr>
        <p:spPr/>
        <p:txBody>
          <a:bodyPr/>
          <a:lstStyle/>
          <a:p>
            <a:r>
              <a:rPr lang="lv-LV" dirty="0"/>
              <a:t>Prasības un vērtēšanā</a:t>
            </a:r>
          </a:p>
        </p:txBody>
      </p:sp>
      <p:sp>
        <p:nvSpPr>
          <p:cNvPr id="4" name="Slide Number Placeholder 3">
            <a:extLst>
              <a:ext uri="{FF2B5EF4-FFF2-40B4-BE49-F238E27FC236}">
                <a16:creationId xmlns:a16="http://schemas.microsoft.com/office/drawing/2014/main" id="{6F6C55E9-D31D-A773-DAF2-88DB2C00B5D7}"/>
              </a:ext>
            </a:extLst>
          </p:cNvPr>
          <p:cNvSpPr>
            <a:spLocks noGrp="1"/>
          </p:cNvSpPr>
          <p:nvPr>
            <p:ph type="sldNum" sz="quarter" idx="12"/>
          </p:nvPr>
        </p:nvSpPr>
        <p:spPr/>
        <p:txBody>
          <a:bodyPr/>
          <a:lstStyle/>
          <a:p>
            <a:fld id="{660F3F40-12FA-4968-8235-5F18DAFE2DEF}" type="slidenum">
              <a:rPr lang="lv-LV" smtClean="0"/>
              <a:t>7</a:t>
            </a:fld>
            <a:endParaRPr lang="lv-LV"/>
          </a:p>
        </p:txBody>
      </p:sp>
      <p:graphicFrame>
        <p:nvGraphicFramePr>
          <p:cNvPr id="5" name="Table 13">
            <a:extLst>
              <a:ext uri="{FF2B5EF4-FFF2-40B4-BE49-F238E27FC236}">
                <a16:creationId xmlns:a16="http://schemas.microsoft.com/office/drawing/2014/main" id="{BAA116DA-2891-A9D6-9856-3F8663478F01}"/>
              </a:ext>
            </a:extLst>
          </p:cNvPr>
          <p:cNvGraphicFramePr>
            <a:graphicFrameLocks noGrp="1"/>
          </p:cNvGraphicFramePr>
          <p:nvPr>
            <p:ph idx="1"/>
            <p:extLst>
              <p:ext uri="{D42A27DB-BD31-4B8C-83A1-F6EECF244321}">
                <p14:modId xmlns:p14="http://schemas.microsoft.com/office/powerpoint/2010/main" val="1609934990"/>
              </p:ext>
            </p:extLst>
          </p:nvPr>
        </p:nvGraphicFramePr>
        <p:xfrm>
          <a:off x="838200" y="1825625"/>
          <a:ext cx="10839276" cy="3291840"/>
        </p:xfrm>
        <a:graphic>
          <a:graphicData uri="http://schemas.openxmlformats.org/drawingml/2006/table">
            <a:tbl>
              <a:tblPr firstRow="1" bandRow="1">
                <a:tableStyleId>{93296810-A885-4BE3-A3E7-6D5BEEA58F35}</a:tableStyleId>
              </a:tblPr>
              <a:tblGrid>
                <a:gridCol w="2709818">
                  <a:extLst>
                    <a:ext uri="{9D8B030D-6E8A-4147-A177-3AD203B41FA5}">
                      <a16:colId xmlns:a16="http://schemas.microsoft.com/office/drawing/2014/main" val="4194635498"/>
                    </a:ext>
                  </a:extLst>
                </a:gridCol>
                <a:gridCol w="8129458">
                  <a:extLst>
                    <a:ext uri="{9D8B030D-6E8A-4147-A177-3AD203B41FA5}">
                      <a16:colId xmlns:a16="http://schemas.microsoft.com/office/drawing/2014/main" val="1589332234"/>
                    </a:ext>
                  </a:extLst>
                </a:gridCol>
              </a:tblGrid>
              <a:tr h="316636">
                <a:tc>
                  <a:txBody>
                    <a:bodyPr/>
                    <a:lstStyle/>
                    <a:p>
                      <a:pPr algn="ctr"/>
                      <a:endParaRPr lang="en-US" dirty="0"/>
                    </a:p>
                  </a:txBody>
                  <a:tcPr/>
                </a:tc>
                <a:tc>
                  <a:txBody>
                    <a:bodyPr/>
                    <a:lstStyle/>
                    <a:p>
                      <a:pPr algn="ctr"/>
                      <a:r>
                        <a:rPr lang="lv-LV" dirty="0"/>
                        <a:t>Apraksts</a:t>
                      </a:r>
                      <a:endParaRPr lang="en-US" dirty="0"/>
                    </a:p>
                  </a:txBody>
                  <a:tcPr/>
                </a:tc>
                <a:extLst>
                  <a:ext uri="{0D108BD9-81ED-4DB2-BD59-A6C34878D82A}">
                    <a16:rowId xmlns:a16="http://schemas.microsoft.com/office/drawing/2014/main" val="2237924531"/>
                  </a:ext>
                </a:extLst>
              </a:tr>
              <a:tr h="1450235">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800" b="1" kern="1200" dirty="0"/>
                        <a:t>Prasības pret rezultātiem</a:t>
                      </a:r>
                      <a:endParaRPr lang="en-GB" sz="1800" b="1" kern="1200" dirty="0"/>
                    </a:p>
                    <a:p>
                      <a:pPr algn="ctr"/>
                      <a:endParaRPr lang="en-US" b="0" dirty="0"/>
                    </a:p>
                  </a:txBody>
                  <a:tcPr anchor="ctr"/>
                </a:tc>
                <a:tc>
                  <a:txBody>
                    <a:bodyPr/>
                    <a:lstStyle/>
                    <a:p>
                      <a:pPr marL="285750" indent="-285750">
                        <a:buFont typeface="Arial" panose="020B0604020202020204" pitchFamily="34" charset="0"/>
                        <a:buChar char="•"/>
                      </a:pPr>
                      <a:r>
                        <a:rPr lang="lv-LV" dirty="0"/>
                        <a:t>Rezultātiem jābūt pārnesamiem un atkārtojamiem dažādas kultūras, politiskajos un sociālajos apstākļos visā Eiropā. </a:t>
                      </a:r>
                    </a:p>
                    <a:p>
                      <a:pPr marL="285750" indent="-285750">
                        <a:buFont typeface="Arial" panose="020B0604020202020204" pitchFamily="34" charset="0"/>
                        <a:buChar char="•"/>
                      </a:pPr>
                      <a:r>
                        <a:rPr lang="lv-LV" dirty="0"/>
                        <a:t>Rezultātus nepieciešams dokumentēt, lai tie kalpotu kā vadlīnijas dalībniekiem citās teritorijās un kontekstos.</a:t>
                      </a:r>
                    </a:p>
                    <a:p>
                      <a:pPr marL="285750" indent="-285750">
                        <a:buFont typeface="Arial" panose="020B0604020202020204" pitchFamily="34" charset="0"/>
                        <a:buChar char="•"/>
                      </a:pPr>
                      <a:r>
                        <a:rPr lang="lv-LV" dirty="0"/>
                        <a:t>Ar rezultātiem jādalās ar </a:t>
                      </a:r>
                      <a:r>
                        <a:rPr lang="lv-LV" dirty="0" err="1"/>
                        <a:t>NEBLab</a:t>
                      </a:r>
                      <a:r>
                        <a:rPr lang="lv-LV" dirty="0"/>
                        <a:t> un Jauno</a:t>
                      </a:r>
                      <a:r>
                        <a:rPr lang="en-US" dirty="0"/>
                        <a:t> </a:t>
                      </a:r>
                      <a:r>
                        <a:rPr lang="lv-LV" dirty="0"/>
                        <a:t>Eiropas</a:t>
                      </a:r>
                      <a:r>
                        <a:rPr lang="en-US" dirty="0"/>
                        <a:t> Bauhaus </a:t>
                      </a:r>
                      <a:r>
                        <a:rPr lang="lv-LV" dirty="0"/>
                        <a:t>kopienu</a:t>
                      </a:r>
                      <a:r>
                        <a:rPr lang="en-US" dirty="0"/>
                        <a:t>, </a:t>
                      </a:r>
                      <a:r>
                        <a:rPr lang="lv-LV" dirty="0"/>
                        <a:t>daloties ar informāciju, labas prakses piemērus un rezultātiem</a:t>
                      </a:r>
                      <a:r>
                        <a:rPr lang="en-US" dirty="0"/>
                        <a:t>.</a:t>
                      </a:r>
                      <a:endParaRPr lang="lv-LV" dirty="0"/>
                    </a:p>
                  </a:txBody>
                  <a:tcPr anchor="ctr"/>
                </a:tc>
                <a:extLst>
                  <a:ext uri="{0D108BD9-81ED-4DB2-BD59-A6C34878D82A}">
                    <a16:rowId xmlns:a16="http://schemas.microsoft.com/office/drawing/2014/main" val="1744350646"/>
                  </a:ext>
                </a:extLst>
              </a:tr>
              <a:tr h="1052265">
                <a:tc>
                  <a:txBody>
                    <a:bodyPr/>
                    <a:lstStyle/>
                    <a:p>
                      <a:pPr marL="0" algn="ctr" defTabSz="939575" rtl="0" eaLnBrk="1" latinLnBrk="0" hangingPunct="1"/>
                      <a:r>
                        <a:rPr lang="lv-LV" sz="1700" b="1" kern="1200" dirty="0">
                          <a:solidFill>
                            <a:schemeClr val="tx1"/>
                          </a:solidFill>
                          <a:latin typeface="+mn-lt"/>
                          <a:ea typeface="+mn-ea"/>
                          <a:cs typeface="+mn-cs"/>
                        </a:rPr>
                        <a:t>Vērtējumi</a:t>
                      </a:r>
                      <a:endParaRPr lang="en-US" sz="1700" b="1" kern="1200" dirty="0">
                        <a:solidFill>
                          <a:schemeClr val="tx1"/>
                        </a:solidFill>
                        <a:latin typeface="+mn-lt"/>
                        <a:ea typeface="+mn-ea"/>
                        <a:cs typeface="+mn-cs"/>
                      </a:endParaRPr>
                    </a:p>
                  </a:txBody>
                  <a:tcPr anchor="ctr"/>
                </a:tc>
                <a:tc>
                  <a:txBody>
                    <a:bodyPr/>
                    <a:lstStyle/>
                    <a:p>
                      <a:pPr algn="ctr"/>
                      <a:r>
                        <a:rPr lang="lv-LV" b="1" dirty="0"/>
                        <a:t>Svarīgi ir nodrošināt ģeogrāfisko pārklājumu (</a:t>
                      </a:r>
                      <a:r>
                        <a:rPr lang="lv-LV" b="1" dirty="0">
                          <a:hlinkClick r:id="rId2"/>
                        </a:rPr>
                        <a:t>NUTS līmenis 1</a:t>
                      </a:r>
                      <a:r>
                        <a:rPr lang="lv-LV" b="1" dirty="0"/>
                        <a:t>: </a:t>
                      </a:r>
                      <a:r>
                        <a:rPr lang="lv-LV" dirty="0" err="1"/>
                        <a:t>Armenia</a:t>
                      </a:r>
                      <a:r>
                        <a:rPr lang="lv-LV" dirty="0"/>
                        <a:t>; </a:t>
                      </a:r>
                      <a:r>
                        <a:rPr lang="lv-LV" dirty="0" err="1"/>
                        <a:t>Bosnia</a:t>
                      </a:r>
                      <a:r>
                        <a:rPr lang="lv-LV" dirty="0"/>
                        <a:t> </a:t>
                      </a:r>
                      <a:r>
                        <a:rPr lang="lv-LV" dirty="0" err="1"/>
                        <a:t>and</a:t>
                      </a:r>
                      <a:r>
                        <a:rPr lang="lv-LV" dirty="0"/>
                        <a:t> </a:t>
                      </a:r>
                      <a:r>
                        <a:rPr lang="lv-LV" dirty="0" err="1"/>
                        <a:t>Herzegovina</a:t>
                      </a:r>
                      <a:r>
                        <a:rPr lang="lv-LV" dirty="0"/>
                        <a:t>; </a:t>
                      </a:r>
                      <a:r>
                        <a:rPr lang="lv-LV" dirty="0" err="1"/>
                        <a:t>Faroe</a:t>
                      </a:r>
                      <a:r>
                        <a:rPr lang="lv-LV" dirty="0"/>
                        <a:t> </a:t>
                      </a:r>
                      <a:r>
                        <a:rPr lang="lv-LV" dirty="0" err="1"/>
                        <a:t>Islands</a:t>
                      </a:r>
                      <a:r>
                        <a:rPr lang="lv-LV" dirty="0"/>
                        <a:t>; </a:t>
                      </a:r>
                      <a:r>
                        <a:rPr lang="lv-LV" dirty="0" err="1"/>
                        <a:t>Georgia</a:t>
                      </a:r>
                      <a:r>
                        <a:rPr lang="lv-LV" dirty="0"/>
                        <a:t>; </a:t>
                      </a:r>
                      <a:r>
                        <a:rPr lang="lv-LV" dirty="0" err="1"/>
                        <a:t>Kosovo</a:t>
                      </a:r>
                      <a:r>
                        <a:rPr lang="lv-LV" dirty="0"/>
                        <a:t>*; </a:t>
                      </a:r>
                      <a:r>
                        <a:rPr lang="lv-LV" dirty="0" err="1"/>
                        <a:t>Israel</a:t>
                      </a:r>
                      <a:r>
                        <a:rPr lang="lv-LV" dirty="0"/>
                        <a:t>; Moldova; </a:t>
                      </a:r>
                      <a:r>
                        <a:rPr lang="lv-LV" dirty="0" err="1"/>
                        <a:t>Tunisia</a:t>
                      </a:r>
                      <a:r>
                        <a:rPr lang="lv-LV" dirty="0"/>
                        <a:t>; </a:t>
                      </a:r>
                      <a:r>
                        <a:rPr lang="lv-LV" dirty="0" err="1"/>
                        <a:t>Ukraine</a:t>
                      </a:r>
                      <a:r>
                        <a:rPr lang="lv-LV" dirty="0"/>
                        <a:t>.) </a:t>
                      </a:r>
                      <a:r>
                        <a:rPr lang="lv-LV" b="1" dirty="0"/>
                        <a:t> katrā valsts kas nav atrunāta, ka asociēta valsts NUTS 1 līmenī tiek uzskatīta par vienotu ģeogrāfisku vienību)</a:t>
                      </a:r>
                    </a:p>
                  </a:txBody>
                  <a:tcPr anchor="ctr"/>
                </a:tc>
                <a:extLst>
                  <a:ext uri="{0D108BD9-81ED-4DB2-BD59-A6C34878D82A}">
                    <a16:rowId xmlns:a16="http://schemas.microsoft.com/office/drawing/2014/main" val="3662719264"/>
                  </a:ext>
                </a:extLst>
              </a:tr>
            </a:tbl>
          </a:graphicData>
        </a:graphic>
      </p:graphicFrame>
      <p:pic>
        <p:nvPicPr>
          <p:cNvPr id="6" name="Attēls 8">
            <a:extLst>
              <a:ext uri="{FF2B5EF4-FFF2-40B4-BE49-F238E27FC236}">
                <a16:creationId xmlns:a16="http://schemas.microsoft.com/office/drawing/2014/main" id="{73A601ED-F1AA-F473-2310-F3430B504EE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6887" y="270181"/>
            <a:ext cx="1201705" cy="695507"/>
          </a:xfrm>
          <a:prstGeom prst="rect">
            <a:avLst/>
          </a:prstGeom>
        </p:spPr>
      </p:pic>
      <p:pic>
        <p:nvPicPr>
          <p:cNvPr id="7" name="Picture 2" descr="New European Bauhaus – BEDA">
            <a:extLst>
              <a:ext uri="{FF2B5EF4-FFF2-40B4-BE49-F238E27FC236}">
                <a16:creationId xmlns:a16="http://schemas.microsoft.com/office/drawing/2014/main" id="{89347633-C2FD-E2E4-8083-BD8F3646977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07453" y="223278"/>
            <a:ext cx="1944642" cy="766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72038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003151" y="0"/>
            <a:ext cx="10515600" cy="1325563"/>
          </a:xfrm>
        </p:spPr>
        <p:txBody>
          <a:bodyPr/>
          <a:lstStyle/>
          <a:p>
            <a:r>
              <a:rPr lang="lv-LV" sz="3200" b="1" dirty="0">
                <a:latin typeface="+mn-lt"/>
              </a:rPr>
              <a:t>Projektu</a:t>
            </a:r>
            <a:r>
              <a:rPr lang="lv-LV" dirty="0"/>
              <a:t> </a:t>
            </a:r>
            <a:r>
              <a:rPr lang="lv-LV" sz="3200" b="1" dirty="0">
                <a:latin typeface="+mn-lt"/>
              </a:rPr>
              <a:t>veidi</a:t>
            </a:r>
            <a:r>
              <a:rPr lang="lv-LV" dirty="0"/>
              <a:t> </a:t>
            </a:r>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8</a:t>
            </a:fld>
            <a:endParaRPr lang="en-US" altLang="lv-LV"/>
          </a:p>
        </p:txBody>
      </p:sp>
      <p:graphicFrame>
        <p:nvGraphicFramePr>
          <p:cNvPr id="7" name="Table 13">
            <a:extLst>
              <a:ext uri="{FF2B5EF4-FFF2-40B4-BE49-F238E27FC236}">
                <a16:creationId xmlns:a16="http://schemas.microsoft.com/office/drawing/2014/main" id="{A3FA7CED-2E00-C2BD-F338-2A28BD983933}"/>
              </a:ext>
            </a:extLst>
          </p:cNvPr>
          <p:cNvGraphicFramePr>
            <a:graphicFrameLocks noGrp="1"/>
          </p:cNvGraphicFramePr>
          <p:nvPr>
            <p:extLst>
              <p:ext uri="{D42A27DB-BD31-4B8C-83A1-F6EECF244321}">
                <p14:modId xmlns:p14="http://schemas.microsoft.com/office/powerpoint/2010/main" val="3087932914"/>
              </p:ext>
            </p:extLst>
          </p:nvPr>
        </p:nvGraphicFramePr>
        <p:xfrm>
          <a:off x="696440" y="1161732"/>
          <a:ext cx="11295529" cy="5033035"/>
        </p:xfrm>
        <a:graphic>
          <a:graphicData uri="http://schemas.openxmlformats.org/drawingml/2006/table">
            <a:tbl>
              <a:tblPr firstRow="1" bandRow="1">
                <a:tableStyleId>{93296810-A885-4BE3-A3E7-6D5BEEA58F35}</a:tableStyleId>
              </a:tblPr>
              <a:tblGrid>
                <a:gridCol w="2823881">
                  <a:extLst>
                    <a:ext uri="{9D8B030D-6E8A-4147-A177-3AD203B41FA5}">
                      <a16:colId xmlns:a16="http://schemas.microsoft.com/office/drawing/2014/main" val="4194635498"/>
                    </a:ext>
                  </a:extLst>
                </a:gridCol>
                <a:gridCol w="4309873">
                  <a:extLst>
                    <a:ext uri="{9D8B030D-6E8A-4147-A177-3AD203B41FA5}">
                      <a16:colId xmlns:a16="http://schemas.microsoft.com/office/drawing/2014/main" val="1589332234"/>
                    </a:ext>
                  </a:extLst>
                </a:gridCol>
                <a:gridCol w="2023155">
                  <a:extLst>
                    <a:ext uri="{9D8B030D-6E8A-4147-A177-3AD203B41FA5}">
                      <a16:colId xmlns:a16="http://schemas.microsoft.com/office/drawing/2014/main" val="1179887977"/>
                    </a:ext>
                  </a:extLst>
                </a:gridCol>
                <a:gridCol w="2138620">
                  <a:extLst>
                    <a:ext uri="{9D8B030D-6E8A-4147-A177-3AD203B41FA5}">
                      <a16:colId xmlns:a16="http://schemas.microsoft.com/office/drawing/2014/main" val="3893280570"/>
                    </a:ext>
                  </a:extLst>
                </a:gridCol>
              </a:tblGrid>
              <a:tr h="0">
                <a:tc>
                  <a:txBody>
                    <a:bodyPr/>
                    <a:lstStyle/>
                    <a:p>
                      <a:pPr algn="ctr"/>
                      <a:r>
                        <a:rPr lang="lv-LV" dirty="0"/>
                        <a:t>Veids</a:t>
                      </a:r>
                      <a:endParaRPr lang="en-US" dirty="0"/>
                    </a:p>
                  </a:txBody>
                  <a:tcPr/>
                </a:tc>
                <a:tc>
                  <a:txBody>
                    <a:bodyPr/>
                    <a:lstStyle/>
                    <a:p>
                      <a:pPr algn="ctr"/>
                      <a:r>
                        <a:rPr lang="lv-LV" dirty="0"/>
                        <a:t>Aktivitāte</a:t>
                      </a:r>
                      <a:endParaRPr lang="en-US" dirty="0"/>
                    </a:p>
                  </a:txBody>
                  <a:tcPr/>
                </a:tc>
                <a:tc>
                  <a:txBody>
                    <a:bodyPr/>
                    <a:lstStyle/>
                    <a:p>
                      <a:pPr algn="ctr"/>
                      <a:r>
                        <a:rPr lang="lv-LV" dirty="0"/>
                        <a:t>Lapaspušu limits</a:t>
                      </a:r>
                      <a:endParaRPr lang="en-US" dirty="0"/>
                    </a:p>
                  </a:txBody>
                  <a:tcPr/>
                </a:tc>
                <a:tc>
                  <a:txBody>
                    <a:bodyPr/>
                    <a:lstStyle/>
                    <a:p>
                      <a:pPr algn="ctr"/>
                      <a:r>
                        <a:rPr lang="lv-LV" dirty="0"/>
                        <a:t>Finansējums</a:t>
                      </a:r>
                      <a:endParaRPr lang="en-US" dirty="0"/>
                    </a:p>
                  </a:txBody>
                  <a:tcPr/>
                </a:tc>
                <a:extLst>
                  <a:ext uri="{0D108BD9-81ED-4DB2-BD59-A6C34878D82A}">
                    <a16:rowId xmlns:a16="http://schemas.microsoft.com/office/drawing/2014/main" val="2237924531"/>
                  </a:ext>
                </a:extLst>
              </a:tr>
              <a:tr h="1675231">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b="1" kern="1200" dirty="0"/>
                        <a:t>RIA (Research and Innovation Actions)</a:t>
                      </a:r>
                    </a:p>
                    <a:p>
                      <a:pPr algn="ctr"/>
                      <a:endParaRPr lang="en-US" b="0"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Activities to establish new knowledge or to explore the feasibility of a new or improved technology, product, process, service or solution.</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GB" sz="1800" dirty="0"/>
                        <a:t>45 </a:t>
                      </a:r>
                      <a:r>
                        <a:rPr lang="lv-LV" sz="1800" dirty="0"/>
                        <a:t>lpp.</a:t>
                      </a:r>
                      <a:endParaRPr lang="en-US" dirty="0"/>
                    </a:p>
                  </a:txBody>
                  <a:tcPr anchor="ctr"/>
                </a:tc>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lv-LV" sz="1800" dirty="0"/>
                        <a:t>Līdz</a:t>
                      </a:r>
                      <a:r>
                        <a:rPr lang="en-GB" sz="1800" dirty="0"/>
                        <a:t> 100%</a:t>
                      </a:r>
                      <a:endParaRPr lang="en-US" dirty="0"/>
                    </a:p>
                  </a:txBody>
                  <a:tcPr anchor="ctr"/>
                </a:tc>
                <a:extLst>
                  <a:ext uri="{0D108BD9-81ED-4DB2-BD59-A6C34878D82A}">
                    <a16:rowId xmlns:a16="http://schemas.microsoft.com/office/drawing/2014/main" val="1744350646"/>
                  </a:ext>
                </a:extLst>
              </a:tr>
              <a:tr h="1215518">
                <a:tc>
                  <a:txBody>
                    <a:bodyPr/>
                    <a:lstStyle/>
                    <a:p>
                      <a:pPr marL="0" algn="ctr" defTabSz="939575" rtl="0" eaLnBrk="1" latinLnBrk="0" hangingPunct="1"/>
                      <a:r>
                        <a:rPr lang="en-US" sz="1700" b="1" kern="1200" dirty="0"/>
                        <a:t>IA (Innovation Actions) </a:t>
                      </a:r>
                      <a:endParaRPr lang="en-US" sz="1700" b="1" kern="1200" dirty="0">
                        <a:solidFill>
                          <a:schemeClr val="tx1"/>
                        </a:solidFill>
                        <a:latin typeface="+mn-lt"/>
                        <a:ea typeface="+mn-ea"/>
                        <a:cs typeface="+mn-cs"/>
                      </a:endParaRPr>
                    </a:p>
                  </a:txBody>
                  <a:tcPr anchor="ctr"/>
                </a:tc>
                <a:tc>
                  <a:txBody>
                    <a:bodyPr/>
                    <a:lstStyle/>
                    <a:p>
                      <a:pPr algn="ctr"/>
                      <a:r>
                        <a:rPr lang="en-US" sz="1800" dirty="0"/>
                        <a:t>Activities to produce plans and arrangements or designs for new, altered or improved products, processes or services.</a:t>
                      </a:r>
                      <a:endParaRPr lang="en-US" dirty="0"/>
                    </a:p>
                  </a:txBody>
                  <a:tcPr anchor="ctr"/>
                </a:tc>
                <a:tc>
                  <a:txBody>
                    <a:bodyPr/>
                    <a:lstStyle/>
                    <a:p>
                      <a:pPr algn="ctr"/>
                      <a:r>
                        <a:rPr lang="en-GB" sz="1800" dirty="0"/>
                        <a:t>45 </a:t>
                      </a:r>
                      <a:r>
                        <a:rPr lang="lv-LV" sz="1800" dirty="0"/>
                        <a:t>lpp.</a:t>
                      </a:r>
                      <a:endParaRPr lang="en-US" dirty="0"/>
                    </a:p>
                  </a:txBody>
                  <a:tcPr anchor="ctr"/>
                </a:tc>
                <a:tc>
                  <a:txBody>
                    <a:bodyPr/>
                    <a:lstStyle/>
                    <a:p>
                      <a:pPr algn="ctr"/>
                      <a:r>
                        <a:rPr lang="lv-LV" sz="1800" b="1" dirty="0"/>
                        <a:t>*Līdz</a:t>
                      </a:r>
                      <a:r>
                        <a:rPr lang="en-GB" sz="1800" b="1" dirty="0"/>
                        <a:t> 70%</a:t>
                      </a:r>
                      <a:endParaRPr lang="en-US" b="1" dirty="0"/>
                    </a:p>
                  </a:txBody>
                  <a:tcPr anchor="ctr"/>
                </a:tc>
                <a:extLst>
                  <a:ext uri="{0D108BD9-81ED-4DB2-BD59-A6C34878D82A}">
                    <a16:rowId xmlns:a16="http://schemas.microsoft.com/office/drawing/2014/main" val="3662719264"/>
                  </a:ext>
                </a:extLst>
              </a:tr>
              <a:tr h="1776526">
                <a:tc>
                  <a:txBody>
                    <a:bodyPr/>
                    <a:lstStyle/>
                    <a:p>
                      <a:pPr marL="0" marR="0" lvl="0" indent="0" algn="ctr" defTabSz="939575" rtl="0" eaLnBrk="1" fontAlgn="auto" latinLnBrk="0" hangingPunct="1">
                        <a:lnSpc>
                          <a:spcPct val="100000"/>
                        </a:lnSpc>
                        <a:spcBef>
                          <a:spcPts val="0"/>
                        </a:spcBef>
                        <a:spcAft>
                          <a:spcPts val="0"/>
                        </a:spcAft>
                        <a:buClrTx/>
                        <a:buSzTx/>
                        <a:buFontTx/>
                        <a:buNone/>
                        <a:tabLst/>
                        <a:defRPr/>
                      </a:pPr>
                      <a:r>
                        <a:rPr lang="en-US" sz="1800" b="1" kern="1200" dirty="0"/>
                        <a:t>CSA (Coordination and Support Actions) </a:t>
                      </a:r>
                      <a:endParaRPr lang="en-US" sz="1800" b="1" kern="1200" dirty="0">
                        <a:solidFill>
                          <a:schemeClr val="dk1"/>
                        </a:solidFill>
                        <a:latin typeface="+mn-lt"/>
                        <a:ea typeface="+mn-ea"/>
                        <a:cs typeface="+mn-cs"/>
                      </a:endParaRPr>
                    </a:p>
                  </a:txBody>
                  <a:tcPr anchor="ctr"/>
                </a:tc>
                <a:tc>
                  <a:txBody>
                    <a:bodyPr/>
                    <a:lstStyle/>
                    <a:p>
                      <a:pPr algn="ctr"/>
                      <a:r>
                        <a:rPr lang="en-US" sz="1800" dirty="0"/>
                        <a:t>Activities that contribute to the objectives of Horizon Europe. This excludes R&amp;I activities, except for ‘Widening participation and spreading excellence’</a:t>
                      </a:r>
                      <a:r>
                        <a:rPr lang="fr-BE" sz="1800" dirty="0"/>
                        <a:t>.</a:t>
                      </a:r>
                      <a:endParaRPr lang="en-US" dirty="0"/>
                    </a:p>
                  </a:txBody>
                  <a:tcPr anchor="ctr"/>
                </a:tc>
                <a:tc>
                  <a:txBody>
                    <a:bodyPr/>
                    <a:lstStyle/>
                    <a:p>
                      <a:pPr algn="ctr"/>
                      <a:r>
                        <a:rPr lang="en-US" dirty="0"/>
                        <a:t>30 </a:t>
                      </a:r>
                      <a:r>
                        <a:rPr lang="lv-LV" dirty="0"/>
                        <a:t>lpp.</a:t>
                      </a:r>
                      <a:endParaRPr lang="en-US" dirty="0"/>
                    </a:p>
                  </a:txBody>
                  <a:tcPr anchor="ctr"/>
                </a:tc>
                <a:tc>
                  <a:txBody>
                    <a:bodyPr/>
                    <a:lstStyle/>
                    <a:p>
                      <a:pPr algn="ctr"/>
                      <a:r>
                        <a:rPr lang="lv-LV" sz="1800" dirty="0"/>
                        <a:t>Līdz</a:t>
                      </a:r>
                      <a:r>
                        <a:rPr lang="en-US" sz="1800" dirty="0"/>
                        <a:t> 100%</a:t>
                      </a:r>
                      <a:endParaRPr lang="en-US" dirty="0"/>
                    </a:p>
                  </a:txBody>
                  <a:tcPr anchor="ctr"/>
                </a:tc>
                <a:extLst>
                  <a:ext uri="{0D108BD9-81ED-4DB2-BD59-A6C34878D82A}">
                    <a16:rowId xmlns:a16="http://schemas.microsoft.com/office/drawing/2014/main" val="59604319"/>
                  </a:ext>
                </a:extLst>
              </a:tr>
            </a:tbl>
          </a:graphicData>
        </a:graphic>
      </p:graphicFrame>
      <p:sp>
        <p:nvSpPr>
          <p:cNvPr id="8" name="TextBox 7">
            <a:extLst>
              <a:ext uri="{FF2B5EF4-FFF2-40B4-BE49-F238E27FC236}">
                <a16:creationId xmlns:a16="http://schemas.microsoft.com/office/drawing/2014/main" id="{2790371C-B090-AA99-A192-510A09F5B32D}"/>
              </a:ext>
            </a:extLst>
          </p:cNvPr>
          <p:cNvSpPr txBox="1"/>
          <p:nvPr/>
        </p:nvSpPr>
        <p:spPr>
          <a:xfrm>
            <a:off x="1190513" y="6194767"/>
            <a:ext cx="9810974" cy="323165"/>
          </a:xfrm>
          <a:prstGeom prst="rect">
            <a:avLst/>
          </a:prstGeom>
          <a:noFill/>
          <a:ln w="12700">
            <a:solidFill>
              <a:schemeClr val="bg1"/>
            </a:solidFill>
          </a:ln>
        </p:spPr>
        <p:txBody>
          <a:bodyPr wrap="square">
            <a:spAutoFit/>
          </a:bodyPr>
          <a:lstStyle/>
          <a:p>
            <a:r>
              <a:rPr lang="lv-LV" sz="1500" b="1" dirty="0">
                <a:latin typeface="+mj-lt"/>
              </a:rPr>
              <a:t>* </a:t>
            </a:r>
            <a:r>
              <a:rPr lang="en-US" sz="1500" b="1" dirty="0">
                <a:latin typeface="+mj-lt"/>
              </a:rPr>
              <a:t> 70</a:t>
            </a:r>
            <a:r>
              <a:rPr lang="lv-LV" sz="1500" b="1" dirty="0">
                <a:latin typeface="+mj-lt"/>
              </a:rPr>
              <a:t>% finansējums tiek piešķirts peļņas organizācijā, savukārt bez- peļņas 100%</a:t>
            </a:r>
            <a:endParaRPr lang="en-US" sz="1500" b="1" dirty="0">
              <a:latin typeface="+mj-lt"/>
            </a:endParaRPr>
          </a:p>
        </p:txBody>
      </p:sp>
      <p:pic>
        <p:nvPicPr>
          <p:cNvPr id="9" name="Attēls 8">
            <a:extLst>
              <a:ext uri="{FF2B5EF4-FFF2-40B4-BE49-F238E27FC236}">
                <a16:creationId xmlns:a16="http://schemas.microsoft.com/office/drawing/2014/main" id="{377F1F80-7C6F-1BC5-3488-DF202A875E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6887" y="270181"/>
            <a:ext cx="1201705" cy="695507"/>
          </a:xfrm>
          <a:prstGeom prst="rect">
            <a:avLst/>
          </a:prstGeom>
        </p:spPr>
      </p:pic>
      <p:pic>
        <p:nvPicPr>
          <p:cNvPr id="5122" name="Picture 2" descr="New European Bauhaus – BEDA">
            <a:extLst>
              <a:ext uri="{FF2B5EF4-FFF2-40B4-BE49-F238E27FC236}">
                <a16:creationId xmlns:a16="http://schemas.microsoft.com/office/drawing/2014/main" id="{4F3A2054-5FBB-0D02-DBA0-336A15D4DD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239027" y="187779"/>
            <a:ext cx="1944642" cy="7665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854272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Virsraksts 1">
            <a:extLst>
              <a:ext uri="{FF2B5EF4-FFF2-40B4-BE49-F238E27FC236}">
                <a16:creationId xmlns:a16="http://schemas.microsoft.com/office/drawing/2014/main" id="{6F7F3EBF-F792-4B11-B0BA-E6698F5BC6FC}"/>
              </a:ext>
            </a:extLst>
          </p:cNvPr>
          <p:cNvSpPr>
            <a:spLocks noGrp="1"/>
          </p:cNvSpPr>
          <p:nvPr>
            <p:ph type="title"/>
          </p:nvPr>
        </p:nvSpPr>
        <p:spPr>
          <a:xfrm>
            <a:off x="1257232" y="-112989"/>
            <a:ext cx="10515600" cy="1325563"/>
          </a:xfrm>
        </p:spPr>
        <p:txBody>
          <a:bodyPr>
            <a:normAutofit/>
          </a:bodyPr>
          <a:lstStyle/>
          <a:p>
            <a:r>
              <a:rPr lang="lv-LV" sz="4000" b="1" dirty="0">
                <a:latin typeface="+mn-lt"/>
              </a:rPr>
              <a:t>Tehnoloģiju gatavības līmeņi (TLR)  </a:t>
            </a:r>
            <a:endParaRPr lang="lv-LV" sz="4000" dirty="0"/>
          </a:p>
        </p:txBody>
      </p:sp>
      <p:sp>
        <p:nvSpPr>
          <p:cNvPr id="6" name="Slide Number Placeholder 5">
            <a:extLst>
              <a:ext uri="{FF2B5EF4-FFF2-40B4-BE49-F238E27FC236}">
                <a16:creationId xmlns:a16="http://schemas.microsoft.com/office/drawing/2014/main" id="{BE5055AA-AE85-4427-8283-A62BD2157AA1}"/>
              </a:ext>
            </a:extLst>
          </p:cNvPr>
          <p:cNvSpPr>
            <a:spLocks noGrp="1"/>
          </p:cNvSpPr>
          <p:nvPr>
            <p:ph type="sldNum" sz="quarter" idx="12"/>
          </p:nvPr>
        </p:nvSpPr>
        <p:spPr/>
        <p:txBody>
          <a:bodyPr/>
          <a:lstStyle/>
          <a:p>
            <a:pPr>
              <a:defRPr/>
            </a:pPr>
            <a:fld id="{559B3BF5-5EA0-4E17-AB4B-664290D5DB15}" type="slidenum">
              <a:rPr lang="en-US" altLang="lv-LV" smtClean="0"/>
              <a:pPr>
                <a:defRPr/>
              </a:pPr>
              <a:t>9</a:t>
            </a:fld>
            <a:endParaRPr lang="en-US" altLang="lv-LV"/>
          </a:p>
        </p:txBody>
      </p:sp>
      <p:grpSp>
        <p:nvGrpSpPr>
          <p:cNvPr id="7" name="Group 3">
            <a:extLst>
              <a:ext uri="{FF2B5EF4-FFF2-40B4-BE49-F238E27FC236}">
                <a16:creationId xmlns:a16="http://schemas.microsoft.com/office/drawing/2014/main" id="{D53FE419-1471-D33F-33DD-7044E94CC52A}"/>
              </a:ext>
            </a:extLst>
          </p:cNvPr>
          <p:cNvGrpSpPr/>
          <p:nvPr/>
        </p:nvGrpSpPr>
        <p:grpSpPr>
          <a:xfrm>
            <a:off x="1257232" y="1023250"/>
            <a:ext cx="10379572" cy="5238402"/>
            <a:chOff x="4018267" y="2049483"/>
            <a:chExt cx="4155464" cy="4371107"/>
          </a:xfrm>
          <a:solidFill>
            <a:srgbClr val="ECF5E7"/>
          </a:solidFill>
        </p:grpSpPr>
        <p:sp>
          <p:nvSpPr>
            <p:cNvPr id="8" name="Freeform 4">
              <a:extLst>
                <a:ext uri="{FF2B5EF4-FFF2-40B4-BE49-F238E27FC236}">
                  <a16:creationId xmlns:a16="http://schemas.microsoft.com/office/drawing/2014/main" id="{A70E19B1-79D4-2334-366E-E10DD78E0EFD}"/>
                </a:ext>
              </a:extLst>
            </p:cNvPr>
            <p:cNvSpPr/>
            <p:nvPr/>
          </p:nvSpPr>
          <p:spPr>
            <a:xfrm>
              <a:off x="4018267" y="204948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tabLst>
                  <a:tab pos="252000" algn="l"/>
                </a:tabLst>
              </a:pPr>
              <a:r>
                <a:rPr lang="lv-LV" sz="1800" b="1" kern="1200" dirty="0">
                  <a:solidFill>
                    <a:schemeClr val="accent2">
                      <a:lumMod val="50000"/>
                    </a:schemeClr>
                  </a:solidFill>
                </a:rPr>
                <a:t>		</a:t>
              </a:r>
              <a:r>
                <a:rPr lang="en-GB" sz="1700" b="1" kern="1200" dirty="0">
                  <a:solidFill>
                    <a:schemeClr val="accent6">
                      <a:lumMod val="50000"/>
                    </a:schemeClr>
                  </a:solidFill>
                </a:rPr>
                <a:t>TRL 1 </a:t>
              </a:r>
              <a:r>
                <a:rPr lang="en-GB" sz="1700" kern="1200" dirty="0">
                  <a:solidFill>
                    <a:schemeClr val="accent6">
                      <a:lumMod val="50000"/>
                    </a:schemeClr>
                  </a:solidFill>
                </a:rPr>
                <a:t>– </a:t>
              </a:r>
              <a:r>
                <a:rPr lang="lv-LV" sz="1700" dirty="0">
                  <a:solidFill>
                    <a:schemeClr val="accent6">
                      <a:lumMod val="50000"/>
                    </a:schemeClr>
                  </a:solidFill>
                </a:rPr>
                <a:t> </a:t>
              </a:r>
              <a:r>
                <a:rPr lang="lv-LV" sz="1600" b="0" i="0" dirty="0">
                  <a:solidFill>
                    <a:schemeClr val="accent6">
                      <a:lumMod val="50000"/>
                    </a:schemeClr>
                  </a:solidFill>
                  <a:effectLst/>
                  <a:latin typeface="MarkPro"/>
                </a:rPr>
                <a:t>Izzināti dabas likumi</a:t>
              </a:r>
              <a:endParaRPr lang="lv-LV" sz="1700" kern="1200" dirty="0">
                <a:solidFill>
                  <a:schemeClr val="accent6">
                    <a:lumMod val="50000"/>
                  </a:schemeClr>
                </a:solidFill>
              </a:endParaRPr>
            </a:p>
          </p:txBody>
        </p:sp>
        <p:sp>
          <p:nvSpPr>
            <p:cNvPr id="9" name="Freeform 8">
              <a:extLst>
                <a:ext uri="{FF2B5EF4-FFF2-40B4-BE49-F238E27FC236}">
                  <a16:creationId xmlns:a16="http://schemas.microsoft.com/office/drawing/2014/main" id="{409F6048-5748-7F2E-581D-7EF2F081D17B}"/>
                </a:ext>
              </a:extLst>
            </p:cNvPr>
            <p:cNvSpPr/>
            <p:nvPr/>
          </p:nvSpPr>
          <p:spPr>
            <a:xfrm>
              <a:off x="4018267" y="253774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2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Formulēta tehnoloģijas praktiskā lietojuma koncepcija</a:t>
              </a:r>
              <a:endParaRPr lang="lv-LV" sz="1700" kern="1200" dirty="0">
                <a:solidFill>
                  <a:schemeClr val="accent6">
                    <a:lumMod val="50000"/>
                  </a:schemeClr>
                </a:solidFill>
              </a:endParaRPr>
            </a:p>
          </p:txBody>
        </p:sp>
        <p:sp>
          <p:nvSpPr>
            <p:cNvPr id="11" name="Freeform 9">
              <a:extLst>
                <a:ext uri="{FF2B5EF4-FFF2-40B4-BE49-F238E27FC236}">
                  <a16:creationId xmlns:a16="http://schemas.microsoft.com/office/drawing/2014/main" id="{CD502E1D-5F2A-5C9D-AFBA-639C130C4995}"/>
                </a:ext>
              </a:extLst>
            </p:cNvPr>
            <p:cNvSpPr/>
            <p:nvPr/>
          </p:nvSpPr>
          <p:spPr>
            <a:xfrm>
              <a:off x="4018267" y="302600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3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Koncepcijas eksperimentālā pārbaude: uzsākta izpēte un izstrāde (analītiskie/laboratorijas pētījumi)</a:t>
              </a:r>
              <a:endParaRPr lang="lv-LV" sz="1700" kern="1200" dirty="0">
                <a:solidFill>
                  <a:schemeClr val="accent6">
                    <a:lumMod val="50000"/>
                  </a:schemeClr>
                </a:solidFill>
              </a:endParaRPr>
            </a:p>
          </p:txBody>
        </p:sp>
        <p:sp>
          <p:nvSpPr>
            <p:cNvPr id="12" name="Freeform 10">
              <a:extLst>
                <a:ext uri="{FF2B5EF4-FFF2-40B4-BE49-F238E27FC236}">
                  <a16:creationId xmlns:a16="http://schemas.microsoft.com/office/drawing/2014/main" id="{87D5E53D-9582-E067-44BB-E7EF5B7D313F}"/>
                </a:ext>
              </a:extLst>
            </p:cNvPr>
            <p:cNvSpPr/>
            <p:nvPr/>
          </p:nvSpPr>
          <p:spPr>
            <a:xfrm>
              <a:off x="4018267" y="351426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4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Tehnoloģijas validācija laboratorijas vidē: veikta galveno tehnoloģisko komponentu integrācija</a:t>
              </a:r>
              <a:endParaRPr lang="lv-LV" sz="1700" kern="1200" dirty="0">
                <a:solidFill>
                  <a:schemeClr val="accent6">
                    <a:lumMod val="50000"/>
                  </a:schemeClr>
                </a:solidFill>
              </a:endParaRPr>
            </a:p>
          </p:txBody>
        </p:sp>
        <p:sp>
          <p:nvSpPr>
            <p:cNvPr id="13" name="Freeform 11">
              <a:extLst>
                <a:ext uri="{FF2B5EF4-FFF2-40B4-BE49-F238E27FC236}">
                  <a16:creationId xmlns:a16="http://schemas.microsoft.com/office/drawing/2014/main" id="{8950965F-3CD1-02F4-F88E-9D6D94EC7682}"/>
                </a:ext>
              </a:extLst>
            </p:cNvPr>
            <p:cNvSpPr/>
            <p:nvPr/>
          </p:nvSpPr>
          <p:spPr>
            <a:xfrm>
              <a:off x="4018267" y="4002531"/>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b="1" kern="1200" dirty="0">
                  <a:solidFill>
                    <a:schemeClr val="accent2">
                      <a:lumMod val="50000"/>
                    </a:schemeClr>
                  </a:solidFill>
                </a:rPr>
                <a:t>	</a:t>
              </a:r>
              <a:r>
                <a:rPr lang="en-GB" sz="1700" b="1" kern="1200" dirty="0">
                  <a:solidFill>
                    <a:schemeClr val="accent6">
                      <a:lumMod val="50000"/>
                    </a:schemeClr>
                  </a:solidFill>
                </a:rPr>
                <a:t>TRL 5</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 Tehnoloģijas validācija mākslīgi radītā vidē: tehnoloģiskie komponenti ir integrēti ar samērā reāliem atbalsta elementiem</a:t>
              </a:r>
              <a:endParaRPr lang="lv-LV" sz="1700" kern="1200" dirty="0">
                <a:solidFill>
                  <a:schemeClr val="accent6">
                    <a:lumMod val="50000"/>
                  </a:schemeClr>
                </a:solidFill>
              </a:endParaRPr>
            </a:p>
          </p:txBody>
        </p:sp>
        <p:sp>
          <p:nvSpPr>
            <p:cNvPr id="14" name="Freeform 12">
              <a:extLst>
                <a:ext uri="{FF2B5EF4-FFF2-40B4-BE49-F238E27FC236}">
                  <a16:creationId xmlns:a16="http://schemas.microsoft.com/office/drawing/2014/main" id="{CDD6C14B-E4B1-0BAB-CB67-ED0F4BBFE83C}"/>
                </a:ext>
              </a:extLst>
            </p:cNvPr>
            <p:cNvSpPr/>
            <p:nvPr/>
          </p:nvSpPr>
          <p:spPr>
            <a:xfrm>
              <a:off x="4018267" y="4490793"/>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6</a:t>
              </a:r>
              <a:r>
                <a:rPr lang="en-GB" sz="1700" kern="1200" dirty="0">
                  <a:solidFill>
                    <a:schemeClr val="accent6">
                      <a:lumMod val="50000"/>
                    </a:schemeClr>
                  </a:solidFill>
                </a:rPr>
                <a:t> – </a:t>
              </a:r>
              <a:r>
                <a:rPr lang="lv-LV" sz="1600" b="0" i="0" dirty="0">
                  <a:solidFill>
                    <a:schemeClr val="accent6">
                      <a:lumMod val="50000"/>
                    </a:schemeClr>
                  </a:solidFill>
                  <a:effectLst/>
                  <a:latin typeface="MarkPro"/>
                </a:rPr>
                <a:t>Tehnoloģijas demonstrācijā mākslīgi radītā vidē: sistēmas modelis vai prototips ir pārbaudīts mākslīgi radītā vidē</a:t>
              </a:r>
              <a:endParaRPr lang="lv-LV" sz="1700" kern="1200" dirty="0">
                <a:solidFill>
                  <a:schemeClr val="accent6">
                    <a:lumMod val="50000"/>
                  </a:schemeClr>
                </a:solidFill>
              </a:endParaRPr>
            </a:p>
          </p:txBody>
        </p:sp>
        <p:sp>
          <p:nvSpPr>
            <p:cNvPr id="15" name="Freeform 13">
              <a:extLst>
                <a:ext uri="{FF2B5EF4-FFF2-40B4-BE49-F238E27FC236}">
                  <a16:creationId xmlns:a16="http://schemas.microsoft.com/office/drawing/2014/main" id="{69DB27A1-DA89-ECE4-D592-9195336A6AC0}"/>
                </a:ext>
              </a:extLst>
            </p:cNvPr>
            <p:cNvSpPr/>
            <p:nvPr/>
          </p:nvSpPr>
          <p:spPr>
            <a:xfrm>
              <a:off x="4018267" y="4979055"/>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US" sz="1700" b="1" kern="1200" dirty="0">
                  <a:solidFill>
                    <a:schemeClr val="accent6">
                      <a:lumMod val="50000"/>
                    </a:schemeClr>
                  </a:solidFill>
                </a:rPr>
                <a:t>TRL 7</a:t>
              </a:r>
              <a:r>
                <a:rPr lang="en-US" sz="1700" b="1" kern="1200" dirty="0">
                  <a:solidFill>
                    <a:schemeClr val="accent2">
                      <a:lumMod val="50000"/>
                    </a:schemeClr>
                  </a:solidFill>
                </a:rPr>
                <a:t> </a:t>
              </a:r>
              <a:r>
                <a:rPr lang="en-US" sz="1700" kern="1200" dirty="0">
                  <a:solidFill>
                    <a:schemeClr val="accent2">
                      <a:lumMod val="50000"/>
                    </a:schemeClr>
                  </a:solidFill>
                </a:rPr>
                <a:t>– </a:t>
              </a:r>
              <a:r>
                <a:rPr lang="lv-LV" sz="1600" b="0" i="0" dirty="0">
                  <a:solidFill>
                    <a:schemeClr val="accent6">
                      <a:lumMod val="50000"/>
                    </a:schemeClr>
                  </a:solidFill>
                  <a:effectLst/>
                  <a:latin typeface="MarkPro"/>
                </a:rPr>
                <a:t>Sistēmas prototipa demonstrācija darbības vidē: sistēmas prototips, kas atbilst vai tikai minimāli atšķiras no plānotās sistēmas, ir pārbaudīts reālās darbības vidē</a:t>
              </a:r>
              <a:endParaRPr lang="lv-LV" sz="1700" kern="1200" dirty="0">
                <a:solidFill>
                  <a:schemeClr val="accent6">
                    <a:lumMod val="50000"/>
                  </a:schemeClr>
                </a:solidFill>
              </a:endParaRPr>
            </a:p>
          </p:txBody>
        </p:sp>
        <p:sp>
          <p:nvSpPr>
            <p:cNvPr id="16" name="Freeform 14">
              <a:extLst>
                <a:ext uri="{FF2B5EF4-FFF2-40B4-BE49-F238E27FC236}">
                  <a16:creationId xmlns:a16="http://schemas.microsoft.com/office/drawing/2014/main" id="{20FDFDBE-E23B-CC12-6702-5DEE45FA9131}"/>
                </a:ext>
              </a:extLst>
            </p:cNvPr>
            <p:cNvSpPr/>
            <p:nvPr/>
          </p:nvSpPr>
          <p:spPr>
            <a:xfrm>
              <a:off x="4018267" y="5467317"/>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8</a:t>
              </a:r>
              <a:r>
                <a:rPr lang="en-GB" sz="1700" b="1" kern="1200" dirty="0">
                  <a:solidFill>
                    <a:schemeClr val="accent2">
                      <a:lumMod val="50000"/>
                    </a:schemeClr>
                  </a:solidFill>
                </a:rPr>
                <a:t> </a:t>
              </a:r>
              <a:r>
                <a:rPr lang="en-GB" sz="1700" kern="1200" dirty="0">
                  <a:solidFill>
                    <a:schemeClr val="accent2">
                      <a:lumMod val="50000"/>
                    </a:schemeClr>
                  </a:solidFill>
                </a:rPr>
                <a:t>– </a:t>
              </a:r>
              <a:r>
                <a:rPr lang="lv-LV" sz="1600" b="0" i="0" dirty="0">
                  <a:solidFill>
                    <a:schemeClr val="accent6">
                      <a:lumMod val="50000"/>
                    </a:schemeClr>
                  </a:solidFill>
                  <a:effectLst/>
                  <a:latin typeface="MarkPro"/>
                </a:rPr>
                <a:t>Sistēma ir pabeigta un pārbaudīta: ir pierādīts, ka tehnoloģija darbojas tās galīgajā formā un plānotajos apstākļos (pēdējais tehnoloģijas attīstības līmenis)</a:t>
              </a:r>
              <a:endParaRPr lang="lv-LV" sz="1700" kern="1200" dirty="0">
                <a:solidFill>
                  <a:schemeClr val="accent6">
                    <a:lumMod val="50000"/>
                  </a:schemeClr>
                </a:solidFill>
              </a:endParaRPr>
            </a:p>
          </p:txBody>
        </p:sp>
        <p:sp>
          <p:nvSpPr>
            <p:cNvPr id="17" name="Freeform 15">
              <a:extLst>
                <a:ext uri="{FF2B5EF4-FFF2-40B4-BE49-F238E27FC236}">
                  <a16:creationId xmlns:a16="http://schemas.microsoft.com/office/drawing/2014/main" id="{318F192F-1E5C-05F7-F042-6A10BAC45B44}"/>
                </a:ext>
              </a:extLst>
            </p:cNvPr>
            <p:cNvSpPr/>
            <p:nvPr/>
          </p:nvSpPr>
          <p:spPr>
            <a:xfrm>
              <a:off x="4018267" y="5955579"/>
              <a:ext cx="4155464" cy="465011"/>
            </a:xfrm>
            <a:prstGeom prst="rect">
              <a:avLst/>
            </a:prstGeom>
            <a:grpFill/>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spcFirstLastPara="0" vert="horz" wrap="square" lIns="56990" tIns="39845" rIns="56990" bIns="39845" numCol="1" spcCol="1270" anchor="ctr" anchorCtr="0">
              <a:noAutofit/>
            </a:bodyPr>
            <a:lstStyle/>
            <a:p>
              <a:pPr lvl="0" defTabSz="400050" rtl="0">
                <a:lnSpc>
                  <a:spcPct val="90000"/>
                </a:lnSpc>
                <a:spcBef>
                  <a:spcPct val="0"/>
                </a:spcBef>
                <a:spcAft>
                  <a:spcPct val="35000"/>
                </a:spcAft>
              </a:pPr>
              <a:r>
                <a:rPr lang="lv-LV" sz="1800" b="1" kern="1200" dirty="0">
                  <a:solidFill>
                    <a:schemeClr val="accent2">
                      <a:lumMod val="50000"/>
                    </a:schemeClr>
                  </a:solidFill>
                </a:rPr>
                <a:t>	</a:t>
              </a:r>
              <a:r>
                <a:rPr lang="en-GB" sz="1700" b="1" kern="1200" dirty="0">
                  <a:solidFill>
                    <a:schemeClr val="accent6">
                      <a:lumMod val="50000"/>
                    </a:schemeClr>
                  </a:solidFill>
                </a:rPr>
                <a:t>TRL 9 </a:t>
              </a:r>
              <a:r>
                <a:rPr lang="en-GB" sz="1700" kern="1200" dirty="0">
                  <a:solidFill>
                    <a:schemeClr val="accent6">
                      <a:lumMod val="50000"/>
                    </a:schemeClr>
                  </a:solidFill>
                </a:rPr>
                <a:t>– </a:t>
              </a:r>
              <a:r>
                <a:rPr lang="lv-LV" sz="1600" b="0" i="0" dirty="0">
                  <a:solidFill>
                    <a:schemeClr val="accent6">
                      <a:lumMod val="50000"/>
                    </a:schemeClr>
                  </a:solidFill>
                  <a:effectLst/>
                  <a:latin typeface="MarkPro"/>
                </a:rPr>
                <a:t>Sekmīga sistēmas ekspluatācija</a:t>
              </a:r>
              <a:endParaRPr lang="lv-LV" sz="1700" kern="1200" dirty="0">
                <a:solidFill>
                  <a:schemeClr val="accent6">
                    <a:lumMod val="50000"/>
                  </a:schemeClr>
                </a:solidFill>
              </a:endParaRPr>
            </a:p>
          </p:txBody>
        </p:sp>
      </p:grpSp>
      <p:pic>
        <p:nvPicPr>
          <p:cNvPr id="18" name="Attēls 17">
            <a:extLst>
              <a:ext uri="{FF2B5EF4-FFF2-40B4-BE49-F238E27FC236}">
                <a16:creationId xmlns:a16="http://schemas.microsoft.com/office/drawing/2014/main" id="{D738791A-497C-7F23-84FC-4D5498AAEB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934768" y="121821"/>
            <a:ext cx="1201705" cy="695507"/>
          </a:xfrm>
          <a:prstGeom prst="rect">
            <a:avLst/>
          </a:prstGeom>
        </p:spPr>
      </p:pic>
      <p:pic>
        <p:nvPicPr>
          <p:cNvPr id="7170" name="Picture 2" descr="New European Bauhaus – BEDA">
            <a:extLst>
              <a:ext uri="{FF2B5EF4-FFF2-40B4-BE49-F238E27FC236}">
                <a16:creationId xmlns:a16="http://schemas.microsoft.com/office/drawing/2014/main" id="{5EDD5CCD-D6BA-13C8-7B55-0E1B41B186A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76918" y="139986"/>
            <a:ext cx="1413763" cy="557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91853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dizain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5840</TotalTime>
  <Words>1488</Words>
  <Application>Microsoft Office PowerPoint</Application>
  <PresentationFormat>Widescreen</PresentationFormat>
  <Paragraphs>168</Paragraphs>
  <Slides>14</Slides>
  <Notes>11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14</vt:i4>
      </vt:variant>
    </vt:vector>
  </HeadingPairs>
  <TitlesOfParts>
    <vt:vector size="24" baseType="lpstr">
      <vt:lpstr>Arial</vt:lpstr>
      <vt:lpstr>Calibri</vt:lpstr>
      <vt:lpstr>Calibri Light</vt:lpstr>
      <vt:lpstr>MarkPro</vt:lpstr>
      <vt:lpstr>Symbol</vt:lpstr>
      <vt:lpstr>Source Sans Pro Light</vt:lpstr>
      <vt:lpstr>Times New Roman</vt:lpstr>
      <vt:lpstr>Verdana</vt:lpstr>
      <vt:lpstr>Wingdings</vt:lpstr>
      <vt:lpstr>Office Theme</vt:lpstr>
      <vt:lpstr>PowerPoint Presentation</vt:lpstr>
      <vt:lpstr>PowerPoint Presentation</vt:lpstr>
      <vt:lpstr>LZP NKP </vt:lpstr>
      <vt:lpstr>HORIZON-CL2-2024-HERITAGE-01-01: New European Bauhaus – Innovative solutions for greener and fairer ways of life through arts and culture, architecture and design for all</vt:lpstr>
      <vt:lpstr>Sinerģijas</vt:lpstr>
      <vt:lpstr>Prasības:</vt:lpstr>
      <vt:lpstr>Prasības un vērtēšanā</vt:lpstr>
      <vt:lpstr>Projektu veidi </vt:lpstr>
      <vt:lpstr>Tehnoloģiju gatavības līmeņi (TLR)  </vt:lpstr>
      <vt:lpstr>PowerPoint Presentation</vt:lpstr>
      <vt:lpstr>Līdzfinansējuma iespējas</vt:lpstr>
      <vt:lpstr>Ieteikumi veiksmīgai dalībai </vt:lpstr>
      <vt:lpstr>No kā izvairīties rakstot projekta pieteikumu</vt:lpstr>
      <vt:lpstr>Paldies! Jautājumi?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Liene Ekša</dc:creator>
  <cp:lastModifiedBy>Darja Aksjonova</cp:lastModifiedBy>
  <cp:revision>668</cp:revision>
  <dcterms:created xsi:type="dcterms:W3CDTF">2021-03-25T13:44:11Z</dcterms:created>
  <dcterms:modified xsi:type="dcterms:W3CDTF">2023-05-16T13:11:27Z</dcterms:modified>
</cp:coreProperties>
</file>