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486" r:id="rId2"/>
    <p:sldId id="482" r:id="rId3"/>
    <p:sldId id="480" r:id="rId4"/>
    <p:sldId id="664" r:id="rId5"/>
    <p:sldId id="665" r:id="rId6"/>
    <p:sldId id="668" r:id="rId7"/>
    <p:sldId id="669" r:id="rId8"/>
    <p:sldId id="671" r:id="rId9"/>
    <p:sldId id="672" r:id="rId10"/>
    <p:sldId id="666" r:id="rId11"/>
    <p:sldId id="673" r:id="rId12"/>
    <p:sldId id="674" r:id="rId13"/>
    <p:sldId id="675" r:id="rId14"/>
    <p:sldId id="667" r:id="rId15"/>
    <p:sldId id="676" r:id="rId16"/>
    <p:sldId id="677" r:id="rId17"/>
    <p:sldId id="678" r:id="rId18"/>
    <p:sldId id="404"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EBF1E9"/>
    <a:srgbClr val="ECF5E7"/>
    <a:srgbClr val="012269"/>
    <a:srgbClr val="800080"/>
    <a:srgbClr val="FF99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Gaišs stils 2 - izcēlum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4724" autoAdjust="0"/>
  </p:normalViewPr>
  <p:slideViewPr>
    <p:cSldViewPr snapToGrid="0">
      <p:cViewPr varScale="1">
        <p:scale>
          <a:sx n="76" d="100"/>
          <a:sy n="76" d="100"/>
        </p:scale>
        <p:origin x="82" y="120"/>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EF32B-C9D6-43BC-8489-FF705AADCE4A}" type="doc">
      <dgm:prSet loTypeId="urn:microsoft.com/office/officeart/2005/8/layout/radial3" loCatId="cycle" qsTypeId="urn:microsoft.com/office/officeart/2005/8/quickstyle/simple1" qsCatId="simple" csTypeId="urn:microsoft.com/office/officeart/2005/8/colors/accent6_1" csCatId="accent6" phldr="1"/>
      <dgm:spPr/>
      <dgm:t>
        <a:bodyPr/>
        <a:lstStyle/>
        <a:p>
          <a:endParaRPr lang="en-US"/>
        </a:p>
      </dgm:t>
    </dgm:pt>
    <dgm:pt modelId="{F1E76842-A8CD-4C67-924A-E127D959C9B8}">
      <dgm:prSet phldrT="[Text]" custT="1"/>
      <dgm:spPr>
        <a:solidFill>
          <a:srgbClr val="FFFF00">
            <a:alpha val="50000"/>
          </a:srgbClr>
        </a:solidFill>
      </dgm:spPr>
      <dgm:t>
        <a:bodyPr/>
        <a:lstStyle/>
        <a:p>
          <a:r>
            <a:rPr lang="en-US" sz="3000" b="0" dirty="0"/>
            <a:t>Horizon Europe Cluster 6</a:t>
          </a:r>
        </a:p>
      </dgm:t>
    </dgm:pt>
    <dgm:pt modelId="{B23B1C56-6884-4D5F-879D-6A3F4B57AA67}" type="parTrans" cxnId="{26AB9D36-9EB0-49BB-9507-CF43347E6FBC}">
      <dgm:prSet/>
      <dgm:spPr/>
      <dgm:t>
        <a:bodyPr/>
        <a:lstStyle/>
        <a:p>
          <a:endParaRPr lang="en-US" sz="3200" b="1"/>
        </a:p>
      </dgm:t>
    </dgm:pt>
    <dgm:pt modelId="{DCDFB0B6-2A6B-4348-9C6B-A099E94141CB}" type="sibTrans" cxnId="{26AB9D36-9EB0-49BB-9507-CF43347E6FBC}">
      <dgm:prSet/>
      <dgm:spPr/>
      <dgm:t>
        <a:bodyPr/>
        <a:lstStyle/>
        <a:p>
          <a:endParaRPr lang="en-US" sz="3200" b="1"/>
        </a:p>
      </dgm:t>
    </dgm:pt>
    <dgm:pt modelId="{5AEF8B3A-C265-490A-9569-0E627496418F}">
      <dgm:prSet phldrT="[Text]" custT="1"/>
      <dgm:spPr>
        <a:solidFill>
          <a:schemeClr val="accent6">
            <a:alpha val="50000"/>
          </a:schemeClr>
        </a:solidFill>
      </dgm:spPr>
      <dgm:t>
        <a:bodyPr lIns="7200" rIns="7200"/>
        <a:lstStyle/>
        <a:p>
          <a:r>
            <a:rPr lang="en-US" sz="1400" b="1"/>
            <a:t>Mission ‘A Soil Deal For Europe by 2030’</a:t>
          </a:r>
        </a:p>
      </dgm:t>
    </dgm:pt>
    <dgm:pt modelId="{E8924577-1963-434A-9D64-B1A56D5C8979}" type="parTrans" cxnId="{7E0D679E-C86C-4D39-93CD-B7D1232C48F9}">
      <dgm:prSet/>
      <dgm:spPr/>
      <dgm:t>
        <a:bodyPr/>
        <a:lstStyle/>
        <a:p>
          <a:endParaRPr lang="en-US" sz="3200" b="1"/>
        </a:p>
      </dgm:t>
    </dgm:pt>
    <dgm:pt modelId="{5F30BAF1-140A-40BD-87AE-C645E01BCF9F}" type="sibTrans" cxnId="{7E0D679E-C86C-4D39-93CD-B7D1232C48F9}">
      <dgm:prSet/>
      <dgm:spPr/>
      <dgm:t>
        <a:bodyPr/>
        <a:lstStyle/>
        <a:p>
          <a:endParaRPr lang="en-US" sz="3200" b="1"/>
        </a:p>
      </dgm:t>
    </dgm:pt>
    <dgm:pt modelId="{A3E0275A-7D73-492A-A864-EB1AA62F7D12}">
      <dgm:prSet custT="1"/>
      <dgm:spPr>
        <a:solidFill>
          <a:schemeClr val="accent5">
            <a:alpha val="50000"/>
          </a:schemeClr>
        </a:solidFill>
      </dgm:spPr>
      <dgm:t>
        <a:bodyPr/>
        <a:lstStyle/>
        <a:p>
          <a:r>
            <a:rPr lang="fr-BE" sz="1400" b="1"/>
            <a:t>Mission ‘Adaptation to </a:t>
          </a:r>
          <a:r>
            <a:rPr lang="fr-BE" sz="1400" b="1" err="1"/>
            <a:t>Climate</a:t>
          </a:r>
          <a:r>
            <a:rPr lang="fr-BE" sz="1400" b="1"/>
            <a:t> Change’</a:t>
          </a:r>
        </a:p>
      </dgm:t>
    </dgm:pt>
    <dgm:pt modelId="{6B51CE04-5EAF-459F-8493-344DEF95A56E}" type="parTrans" cxnId="{51A04060-EB8D-4744-B436-452767AB63DA}">
      <dgm:prSet/>
      <dgm:spPr/>
      <dgm:t>
        <a:bodyPr/>
        <a:lstStyle/>
        <a:p>
          <a:endParaRPr lang="en-US" sz="3200" b="1"/>
        </a:p>
      </dgm:t>
    </dgm:pt>
    <dgm:pt modelId="{E8C247E2-966F-4ADB-BDF8-B5BA1B4DD1E0}" type="sibTrans" cxnId="{51A04060-EB8D-4744-B436-452767AB63DA}">
      <dgm:prSet/>
      <dgm:spPr/>
      <dgm:t>
        <a:bodyPr/>
        <a:lstStyle/>
        <a:p>
          <a:endParaRPr lang="en-US" sz="3200" b="1"/>
        </a:p>
      </dgm:t>
    </dgm:pt>
    <dgm:pt modelId="{4C29958E-40AE-4718-B5FE-EABF52025338}">
      <dgm:prSet custT="1"/>
      <dgm:spPr>
        <a:solidFill>
          <a:schemeClr val="accent3">
            <a:alpha val="50000"/>
          </a:schemeClr>
        </a:solidFill>
      </dgm:spPr>
      <dgm:t>
        <a:bodyPr/>
        <a:lstStyle/>
        <a:p>
          <a:r>
            <a:rPr lang="fr-BE" sz="1400" b="1"/>
            <a:t>Mission ‘Restore </a:t>
          </a:r>
          <a:r>
            <a:rPr lang="fr-BE" sz="1400" b="1" err="1"/>
            <a:t>our</a:t>
          </a:r>
          <a:r>
            <a:rPr lang="fr-BE" sz="1400" b="1"/>
            <a:t> </a:t>
          </a:r>
          <a:r>
            <a:rPr lang="fr-BE" sz="1400" b="1" err="1"/>
            <a:t>Ocean</a:t>
          </a:r>
          <a:r>
            <a:rPr lang="fr-BE" sz="1400" b="1"/>
            <a:t> and Waters by 2030’</a:t>
          </a:r>
        </a:p>
      </dgm:t>
    </dgm:pt>
    <dgm:pt modelId="{F46EBE8B-7405-446E-A324-EE232453C872}" type="parTrans" cxnId="{71103ED4-A976-4415-AAF4-9F812FFAB2DC}">
      <dgm:prSet/>
      <dgm:spPr/>
      <dgm:t>
        <a:bodyPr/>
        <a:lstStyle/>
        <a:p>
          <a:endParaRPr lang="en-US" sz="3200" b="1"/>
        </a:p>
      </dgm:t>
    </dgm:pt>
    <dgm:pt modelId="{CEB77D60-C522-4F08-9105-0142B49C4B26}" type="sibTrans" cxnId="{71103ED4-A976-4415-AAF4-9F812FFAB2DC}">
      <dgm:prSet/>
      <dgm:spPr/>
      <dgm:t>
        <a:bodyPr/>
        <a:lstStyle/>
        <a:p>
          <a:endParaRPr lang="en-US" sz="3200" b="1"/>
        </a:p>
      </dgm:t>
    </dgm:pt>
    <dgm:pt modelId="{74335C9B-956E-44D8-B685-7AAE00D83EEF}">
      <dgm:prSet custT="1"/>
      <dgm:spPr>
        <a:solidFill>
          <a:srgbClr val="92D050">
            <a:alpha val="50000"/>
          </a:srgbClr>
        </a:solidFill>
      </dgm:spPr>
      <dgm:t>
        <a:bodyPr/>
        <a:lstStyle/>
        <a:p>
          <a:r>
            <a:rPr lang="fr-BE" sz="1400" b="1"/>
            <a:t>CL6 Topics </a:t>
          </a:r>
          <a:r>
            <a:rPr lang="fr-BE" sz="1400" b="1" err="1"/>
            <a:t>from</a:t>
          </a:r>
          <a:r>
            <a:rPr lang="fr-BE" sz="1400" b="1"/>
            <a:t> WP 2021-2022</a:t>
          </a:r>
        </a:p>
      </dgm:t>
    </dgm:pt>
    <dgm:pt modelId="{E659BECC-68CC-43F6-A723-DC2B098FB210}" type="parTrans" cxnId="{547FD60E-6C47-4B4D-81CA-CDA5726AF0FF}">
      <dgm:prSet/>
      <dgm:spPr/>
      <dgm:t>
        <a:bodyPr/>
        <a:lstStyle/>
        <a:p>
          <a:endParaRPr lang="en-US" sz="3200" b="1"/>
        </a:p>
      </dgm:t>
    </dgm:pt>
    <dgm:pt modelId="{24057200-87BA-4556-BD31-8FA5AE39509F}" type="sibTrans" cxnId="{547FD60E-6C47-4B4D-81CA-CDA5726AF0FF}">
      <dgm:prSet/>
      <dgm:spPr/>
      <dgm:t>
        <a:bodyPr/>
        <a:lstStyle/>
        <a:p>
          <a:endParaRPr lang="en-US" sz="3200" b="1"/>
        </a:p>
      </dgm:t>
    </dgm:pt>
    <dgm:pt modelId="{3A22AEA1-4711-4963-871C-1A06A8253C02}">
      <dgm:prSet custT="1"/>
      <dgm:spPr>
        <a:solidFill>
          <a:schemeClr val="accent1">
            <a:alpha val="50000"/>
          </a:schemeClr>
        </a:solidFill>
      </dgm:spPr>
      <dgm:t>
        <a:bodyPr/>
        <a:lstStyle/>
        <a:p>
          <a:r>
            <a:rPr lang="fr-BE" sz="1400" b="1" err="1"/>
            <a:t>Ongoing</a:t>
          </a:r>
          <a:r>
            <a:rPr lang="fr-BE" sz="1400" b="1"/>
            <a:t> H2020 and HE </a:t>
          </a:r>
          <a:r>
            <a:rPr lang="fr-BE" sz="1400" b="1" err="1"/>
            <a:t>projects</a:t>
          </a:r>
          <a:endParaRPr lang="fr-BE" sz="1400" b="1"/>
        </a:p>
      </dgm:t>
    </dgm:pt>
    <dgm:pt modelId="{214DAAA0-FB25-415A-AFCC-344D043902BD}" type="parTrans" cxnId="{012779A4-80C0-41CE-B6AD-CFAEED66D3FF}">
      <dgm:prSet/>
      <dgm:spPr/>
      <dgm:t>
        <a:bodyPr/>
        <a:lstStyle/>
        <a:p>
          <a:endParaRPr lang="en-US" sz="3200" b="1"/>
        </a:p>
      </dgm:t>
    </dgm:pt>
    <dgm:pt modelId="{C7D530E4-6FCB-4374-A973-036072E5AB1E}" type="sibTrans" cxnId="{012779A4-80C0-41CE-B6AD-CFAEED66D3FF}">
      <dgm:prSet/>
      <dgm:spPr/>
      <dgm:t>
        <a:bodyPr/>
        <a:lstStyle/>
        <a:p>
          <a:endParaRPr lang="en-US" sz="3200" b="1"/>
        </a:p>
      </dgm:t>
    </dgm:pt>
    <dgm:pt modelId="{2554725A-38D0-4188-B587-3316C7EF1198}">
      <dgm:prSet custT="1"/>
      <dgm:spPr>
        <a:solidFill>
          <a:schemeClr val="tx2">
            <a:alpha val="50000"/>
          </a:schemeClr>
        </a:solidFill>
      </dgm:spPr>
      <dgm:t>
        <a:bodyPr/>
        <a:lstStyle/>
        <a:p>
          <a:r>
            <a:rPr lang="fr-BE" sz="1400" b="1" err="1"/>
            <a:t>Other</a:t>
          </a:r>
          <a:r>
            <a:rPr lang="fr-BE" sz="1400" b="1"/>
            <a:t> EU programmes (LIFE, CAP, ERDF, </a:t>
          </a:r>
          <a:r>
            <a:rPr lang="fr-BE" sz="1400" b="1" err="1"/>
            <a:t>etc</a:t>
          </a:r>
          <a:r>
            <a:rPr lang="fr-BE" sz="1400" b="1"/>
            <a:t>)</a:t>
          </a:r>
        </a:p>
      </dgm:t>
    </dgm:pt>
    <dgm:pt modelId="{FE5D8239-6433-4F72-9DE9-B3A78106138C}" type="parTrans" cxnId="{C0D4668E-2A4A-48B8-832A-131306CFF2A4}">
      <dgm:prSet/>
      <dgm:spPr/>
      <dgm:t>
        <a:bodyPr/>
        <a:lstStyle/>
        <a:p>
          <a:endParaRPr lang="en-US" sz="3200" b="1"/>
        </a:p>
      </dgm:t>
    </dgm:pt>
    <dgm:pt modelId="{EA1982B9-2151-4046-A518-18B6C5A7BB0D}" type="sibTrans" cxnId="{C0D4668E-2A4A-48B8-832A-131306CFF2A4}">
      <dgm:prSet/>
      <dgm:spPr/>
      <dgm:t>
        <a:bodyPr/>
        <a:lstStyle/>
        <a:p>
          <a:endParaRPr lang="en-US" sz="3200" b="1"/>
        </a:p>
      </dgm:t>
    </dgm:pt>
    <dgm:pt modelId="{529003D0-8D03-4C26-83C4-AC49F0BD7FDB}">
      <dgm:prSet custT="1"/>
      <dgm:spPr>
        <a:solidFill>
          <a:schemeClr val="bg2">
            <a:alpha val="50000"/>
          </a:schemeClr>
        </a:solidFill>
      </dgm:spPr>
      <dgm:t>
        <a:bodyPr/>
        <a:lstStyle/>
        <a:p>
          <a:r>
            <a:rPr lang="fr-BE" sz="1400" b="1" err="1"/>
            <a:t>European</a:t>
          </a:r>
          <a:r>
            <a:rPr lang="fr-BE" sz="1400" b="1"/>
            <a:t> Partnerships (</a:t>
          </a:r>
          <a:r>
            <a:rPr lang="fr-BE" sz="1400" b="1" err="1"/>
            <a:t>also</a:t>
          </a:r>
          <a:r>
            <a:rPr lang="fr-BE" sz="1400" b="1"/>
            <a:t> the CBE)</a:t>
          </a:r>
        </a:p>
      </dgm:t>
    </dgm:pt>
    <dgm:pt modelId="{1CCD8292-1FB9-4F1F-9BBA-349C7F5E5AD1}" type="parTrans" cxnId="{B1F48021-4126-44C9-A446-FCAE9F51E697}">
      <dgm:prSet/>
      <dgm:spPr/>
      <dgm:t>
        <a:bodyPr/>
        <a:lstStyle/>
        <a:p>
          <a:endParaRPr lang="en-US" sz="3200" b="1"/>
        </a:p>
      </dgm:t>
    </dgm:pt>
    <dgm:pt modelId="{1D03909E-4451-4932-A431-761891A7B612}" type="sibTrans" cxnId="{B1F48021-4126-44C9-A446-FCAE9F51E697}">
      <dgm:prSet/>
      <dgm:spPr/>
      <dgm:t>
        <a:bodyPr/>
        <a:lstStyle/>
        <a:p>
          <a:endParaRPr lang="en-US" sz="3200" b="1"/>
        </a:p>
      </dgm:t>
    </dgm:pt>
    <dgm:pt modelId="{A4851BDB-402B-4895-985F-D73D1346AE71}">
      <dgm:prSet custT="1"/>
      <dgm:spPr>
        <a:solidFill>
          <a:srgbClr val="C00000">
            <a:alpha val="50000"/>
          </a:srgbClr>
        </a:solidFill>
      </dgm:spPr>
      <dgm:t>
        <a:bodyPr/>
        <a:lstStyle/>
        <a:p>
          <a:r>
            <a:rPr lang="fr-BE" sz="1400" b="1" dirty="0"/>
            <a:t>EIT </a:t>
          </a:r>
          <a:r>
            <a:rPr lang="fr-BE" sz="1400" b="1" dirty="0" err="1"/>
            <a:t>KICs</a:t>
          </a:r>
          <a:r>
            <a:rPr lang="fr-BE" sz="1400" b="1" dirty="0"/>
            <a:t> (Food, </a:t>
          </a:r>
          <a:r>
            <a:rPr lang="fr-BE" sz="1400" b="1" dirty="0" err="1"/>
            <a:t>Climate</a:t>
          </a:r>
          <a:r>
            <a:rPr lang="fr-BE" sz="1400" b="1" dirty="0"/>
            <a:t>)</a:t>
          </a:r>
        </a:p>
      </dgm:t>
    </dgm:pt>
    <dgm:pt modelId="{E8A47475-036C-4EB4-8196-E972F787AA5F}" type="parTrans" cxnId="{411BECF9-63DC-42B9-B6E8-60A5897E87A1}">
      <dgm:prSet/>
      <dgm:spPr/>
      <dgm:t>
        <a:bodyPr/>
        <a:lstStyle/>
        <a:p>
          <a:endParaRPr lang="en-US"/>
        </a:p>
      </dgm:t>
    </dgm:pt>
    <dgm:pt modelId="{634DB79B-A34C-4FFB-B9F0-046153F5C0CF}" type="sibTrans" cxnId="{411BECF9-63DC-42B9-B6E8-60A5897E87A1}">
      <dgm:prSet/>
      <dgm:spPr/>
      <dgm:t>
        <a:bodyPr/>
        <a:lstStyle/>
        <a:p>
          <a:endParaRPr lang="en-US"/>
        </a:p>
      </dgm:t>
    </dgm:pt>
    <dgm:pt modelId="{011EE7D1-6006-472F-A463-161E2C22589B}">
      <dgm:prSet custT="1"/>
      <dgm:spPr>
        <a:solidFill>
          <a:schemeClr val="accent2">
            <a:alpha val="50000"/>
          </a:schemeClr>
        </a:solidFill>
      </dgm:spPr>
      <dgm:t>
        <a:bodyPr/>
        <a:lstStyle/>
        <a:p>
          <a:r>
            <a:rPr lang="fr-BE" sz="1400" b="1" dirty="0" err="1"/>
            <a:t>Other</a:t>
          </a:r>
          <a:r>
            <a:rPr lang="fr-BE" sz="1400" b="1" dirty="0"/>
            <a:t> Clusters (1, 4, 5)</a:t>
          </a:r>
        </a:p>
      </dgm:t>
    </dgm:pt>
    <dgm:pt modelId="{163E5E98-FE0A-4D3E-8258-420A984B12F5}" type="parTrans" cxnId="{443C926F-1DB8-466B-B53A-86E4E254D795}">
      <dgm:prSet/>
      <dgm:spPr/>
      <dgm:t>
        <a:bodyPr/>
        <a:lstStyle/>
        <a:p>
          <a:endParaRPr lang="en-US"/>
        </a:p>
      </dgm:t>
    </dgm:pt>
    <dgm:pt modelId="{DEE3441F-4490-4864-AB38-6A1504FE5D2E}" type="sibTrans" cxnId="{443C926F-1DB8-466B-B53A-86E4E254D795}">
      <dgm:prSet/>
      <dgm:spPr/>
      <dgm:t>
        <a:bodyPr/>
        <a:lstStyle/>
        <a:p>
          <a:endParaRPr lang="en-US"/>
        </a:p>
      </dgm:t>
    </dgm:pt>
    <dgm:pt modelId="{DE76A172-A7DD-4951-A706-275D6FDF8C14}" type="pres">
      <dgm:prSet presAssocID="{EA5EF32B-C9D6-43BC-8489-FF705AADCE4A}" presName="composite" presStyleCnt="0">
        <dgm:presLayoutVars>
          <dgm:chMax val="1"/>
          <dgm:dir/>
          <dgm:resizeHandles val="exact"/>
        </dgm:presLayoutVars>
      </dgm:prSet>
      <dgm:spPr/>
    </dgm:pt>
    <dgm:pt modelId="{117FD526-FD5F-4890-9552-7BFBEE35CE47}" type="pres">
      <dgm:prSet presAssocID="{EA5EF32B-C9D6-43BC-8489-FF705AADCE4A}" presName="radial" presStyleCnt="0">
        <dgm:presLayoutVars>
          <dgm:animLvl val="ctr"/>
        </dgm:presLayoutVars>
      </dgm:prSet>
      <dgm:spPr/>
    </dgm:pt>
    <dgm:pt modelId="{3F900476-F7F0-4B0A-8141-67F3BFB1843D}" type="pres">
      <dgm:prSet presAssocID="{F1E76842-A8CD-4C67-924A-E127D959C9B8}" presName="centerShape" presStyleLbl="vennNode1" presStyleIdx="0" presStyleCnt="10"/>
      <dgm:spPr/>
    </dgm:pt>
    <dgm:pt modelId="{EAE192C8-289E-4E3E-A91C-645367FB47AF}" type="pres">
      <dgm:prSet presAssocID="{5AEF8B3A-C265-490A-9569-0E627496418F}" presName="node" presStyleLbl="vennNode1" presStyleIdx="1" presStyleCnt="10" custScaleX="103114">
        <dgm:presLayoutVars>
          <dgm:bulletEnabled val="1"/>
        </dgm:presLayoutVars>
      </dgm:prSet>
      <dgm:spPr/>
    </dgm:pt>
    <dgm:pt modelId="{C75273FA-9962-4C17-969B-3C3D9798A556}" type="pres">
      <dgm:prSet presAssocID="{A3E0275A-7D73-492A-A864-EB1AA62F7D12}" presName="node" presStyleLbl="vennNode1" presStyleIdx="2" presStyleCnt="10">
        <dgm:presLayoutVars>
          <dgm:bulletEnabled val="1"/>
        </dgm:presLayoutVars>
      </dgm:prSet>
      <dgm:spPr/>
    </dgm:pt>
    <dgm:pt modelId="{E324545A-1714-4483-AA62-524A91F88BC3}" type="pres">
      <dgm:prSet presAssocID="{4C29958E-40AE-4718-B5FE-EABF52025338}" presName="node" presStyleLbl="vennNode1" presStyleIdx="3" presStyleCnt="10">
        <dgm:presLayoutVars>
          <dgm:bulletEnabled val="1"/>
        </dgm:presLayoutVars>
      </dgm:prSet>
      <dgm:spPr/>
    </dgm:pt>
    <dgm:pt modelId="{2BBAE0B5-F2EB-4BDA-A52F-6DBEDB17EB91}" type="pres">
      <dgm:prSet presAssocID="{74335C9B-956E-44D8-B685-7AAE00D83EEF}" presName="node" presStyleLbl="vennNode1" presStyleIdx="4" presStyleCnt="10">
        <dgm:presLayoutVars>
          <dgm:bulletEnabled val="1"/>
        </dgm:presLayoutVars>
      </dgm:prSet>
      <dgm:spPr/>
    </dgm:pt>
    <dgm:pt modelId="{097F12D6-E816-4F4F-9F88-BD9007E343B9}" type="pres">
      <dgm:prSet presAssocID="{011EE7D1-6006-472F-A463-161E2C22589B}" presName="node" presStyleLbl="vennNode1" presStyleIdx="5" presStyleCnt="10">
        <dgm:presLayoutVars>
          <dgm:bulletEnabled val="1"/>
        </dgm:presLayoutVars>
      </dgm:prSet>
      <dgm:spPr/>
    </dgm:pt>
    <dgm:pt modelId="{260DD81C-B639-4748-B838-7B0BDB2BDEF1}" type="pres">
      <dgm:prSet presAssocID="{3A22AEA1-4711-4963-871C-1A06A8253C02}" presName="node" presStyleLbl="vennNode1" presStyleIdx="6" presStyleCnt="10">
        <dgm:presLayoutVars>
          <dgm:bulletEnabled val="1"/>
        </dgm:presLayoutVars>
      </dgm:prSet>
      <dgm:spPr/>
    </dgm:pt>
    <dgm:pt modelId="{77229712-B8AE-434F-824A-79585DB4339E}" type="pres">
      <dgm:prSet presAssocID="{2554725A-38D0-4188-B587-3316C7EF1198}" presName="node" presStyleLbl="vennNode1" presStyleIdx="7" presStyleCnt="10">
        <dgm:presLayoutVars>
          <dgm:bulletEnabled val="1"/>
        </dgm:presLayoutVars>
      </dgm:prSet>
      <dgm:spPr/>
    </dgm:pt>
    <dgm:pt modelId="{0226257E-E24A-409C-8AF1-D54622289442}" type="pres">
      <dgm:prSet presAssocID="{529003D0-8D03-4C26-83C4-AC49F0BD7FDB}" presName="node" presStyleLbl="vennNode1" presStyleIdx="8" presStyleCnt="10" custScaleX="103114">
        <dgm:presLayoutVars>
          <dgm:bulletEnabled val="1"/>
        </dgm:presLayoutVars>
      </dgm:prSet>
      <dgm:spPr/>
    </dgm:pt>
    <dgm:pt modelId="{14FF2901-38AB-4D0E-8D65-8DEFF82EC656}" type="pres">
      <dgm:prSet presAssocID="{A4851BDB-402B-4895-985F-D73D1346AE71}" presName="node" presStyleLbl="vennNode1" presStyleIdx="9" presStyleCnt="10">
        <dgm:presLayoutVars>
          <dgm:bulletEnabled val="1"/>
        </dgm:presLayoutVars>
      </dgm:prSet>
      <dgm:spPr/>
    </dgm:pt>
  </dgm:ptLst>
  <dgm:cxnLst>
    <dgm:cxn modelId="{14900E02-D5AE-4599-BED1-26727AA9C8B1}" type="presOf" srcId="{EA5EF32B-C9D6-43BC-8489-FF705AADCE4A}" destId="{DE76A172-A7DD-4951-A706-275D6FDF8C14}" srcOrd="0" destOrd="0" presId="urn:microsoft.com/office/officeart/2005/8/layout/radial3"/>
    <dgm:cxn modelId="{9EF02A02-CEFC-43D5-91FF-B708184B1BB6}" type="presOf" srcId="{2554725A-38D0-4188-B587-3316C7EF1198}" destId="{77229712-B8AE-434F-824A-79585DB4339E}" srcOrd="0" destOrd="0" presId="urn:microsoft.com/office/officeart/2005/8/layout/radial3"/>
    <dgm:cxn modelId="{547FD60E-6C47-4B4D-81CA-CDA5726AF0FF}" srcId="{F1E76842-A8CD-4C67-924A-E127D959C9B8}" destId="{74335C9B-956E-44D8-B685-7AAE00D83EEF}" srcOrd="3" destOrd="0" parTransId="{E659BECC-68CC-43F6-A723-DC2B098FB210}" sibTransId="{24057200-87BA-4556-BD31-8FA5AE39509F}"/>
    <dgm:cxn modelId="{B1F48021-4126-44C9-A446-FCAE9F51E697}" srcId="{F1E76842-A8CD-4C67-924A-E127D959C9B8}" destId="{529003D0-8D03-4C26-83C4-AC49F0BD7FDB}" srcOrd="7" destOrd="0" parTransId="{1CCD8292-1FB9-4F1F-9BBA-349C7F5E5AD1}" sibTransId="{1D03909E-4451-4932-A431-761891A7B612}"/>
    <dgm:cxn modelId="{9C8BA72C-8A11-495D-9669-338656C4B48A}" type="presOf" srcId="{A3E0275A-7D73-492A-A864-EB1AA62F7D12}" destId="{C75273FA-9962-4C17-969B-3C3D9798A556}" srcOrd="0" destOrd="0" presId="urn:microsoft.com/office/officeart/2005/8/layout/radial3"/>
    <dgm:cxn modelId="{26AB9D36-9EB0-49BB-9507-CF43347E6FBC}" srcId="{EA5EF32B-C9D6-43BC-8489-FF705AADCE4A}" destId="{F1E76842-A8CD-4C67-924A-E127D959C9B8}" srcOrd="0" destOrd="0" parTransId="{B23B1C56-6884-4D5F-879D-6A3F4B57AA67}" sibTransId="{DCDFB0B6-2A6B-4348-9C6B-A099E94141CB}"/>
    <dgm:cxn modelId="{51A04060-EB8D-4744-B436-452767AB63DA}" srcId="{F1E76842-A8CD-4C67-924A-E127D959C9B8}" destId="{A3E0275A-7D73-492A-A864-EB1AA62F7D12}" srcOrd="1" destOrd="0" parTransId="{6B51CE04-5EAF-459F-8493-344DEF95A56E}" sibTransId="{E8C247E2-966F-4ADB-BDF8-B5BA1B4DD1E0}"/>
    <dgm:cxn modelId="{1AFAB568-11FE-4E4D-BDC7-5BB1E62B8B23}" type="presOf" srcId="{3A22AEA1-4711-4963-871C-1A06A8253C02}" destId="{260DD81C-B639-4748-B838-7B0BDB2BDEF1}" srcOrd="0" destOrd="0" presId="urn:microsoft.com/office/officeart/2005/8/layout/radial3"/>
    <dgm:cxn modelId="{443C926F-1DB8-466B-B53A-86E4E254D795}" srcId="{F1E76842-A8CD-4C67-924A-E127D959C9B8}" destId="{011EE7D1-6006-472F-A463-161E2C22589B}" srcOrd="4" destOrd="0" parTransId="{163E5E98-FE0A-4D3E-8258-420A984B12F5}" sibTransId="{DEE3441F-4490-4864-AB38-6A1504FE5D2E}"/>
    <dgm:cxn modelId="{C0D4668E-2A4A-48B8-832A-131306CFF2A4}" srcId="{F1E76842-A8CD-4C67-924A-E127D959C9B8}" destId="{2554725A-38D0-4188-B587-3316C7EF1198}" srcOrd="6" destOrd="0" parTransId="{FE5D8239-6433-4F72-9DE9-B3A78106138C}" sibTransId="{EA1982B9-2151-4046-A518-18B6C5A7BB0D}"/>
    <dgm:cxn modelId="{B9F0548E-5193-40DD-87CF-2456A21C45D1}" type="presOf" srcId="{F1E76842-A8CD-4C67-924A-E127D959C9B8}" destId="{3F900476-F7F0-4B0A-8141-67F3BFB1843D}" srcOrd="0" destOrd="0" presId="urn:microsoft.com/office/officeart/2005/8/layout/radial3"/>
    <dgm:cxn modelId="{7E0D679E-C86C-4D39-93CD-B7D1232C48F9}" srcId="{F1E76842-A8CD-4C67-924A-E127D959C9B8}" destId="{5AEF8B3A-C265-490A-9569-0E627496418F}" srcOrd="0" destOrd="0" parTransId="{E8924577-1963-434A-9D64-B1A56D5C8979}" sibTransId="{5F30BAF1-140A-40BD-87AE-C645E01BCF9F}"/>
    <dgm:cxn modelId="{970C11A3-E465-4330-B580-786F23DD3FF1}" type="presOf" srcId="{529003D0-8D03-4C26-83C4-AC49F0BD7FDB}" destId="{0226257E-E24A-409C-8AF1-D54622289442}" srcOrd="0" destOrd="0" presId="urn:microsoft.com/office/officeart/2005/8/layout/radial3"/>
    <dgm:cxn modelId="{012779A4-80C0-41CE-B6AD-CFAEED66D3FF}" srcId="{F1E76842-A8CD-4C67-924A-E127D959C9B8}" destId="{3A22AEA1-4711-4963-871C-1A06A8253C02}" srcOrd="5" destOrd="0" parTransId="{214DAAA0-FB25-415A-AFCC-344D043902BD}" sibTransId="{C7D530E4-6FCB-4374-A973-036072E5AB1E}"/>
    <dgm:cxn modelId="{B2A205AA-C7A6-4B8B-830B-35C9442C9E77}" type="presOf" srcId="{5AEF8B3A-C265-490A-9569-0E627496418F}" destId="{EAE192C8-289E-4E3E-A91C-645367FB47AF}" srcOrd="0" destOrd="0" presId="urn:microsoft.com/office/officeart/2005/8/layout/radial3"/>
    <dgm:cxn modelId="{52121EB8-83CD-44CE-9156-A814862D8034}" type="presOf" srcId="{011EE7D1-6006-472F-A463-161E2C22589B}" destId="{097F12D6-E816-4F4F-9F88-BD9007E343B9}" srcOrd="0" destOrd="0" presId="urn:microsoft.com/office/officeart/2005/8/layout/radial3"/>
    <dgm:cxn modelId="{71103ED4-A976-4415-AAF4-9F812FFAB2DC}" srcId="{F1E76842-A8CD-4C67-924A-E127D959C9B8}" destId="{4C29958E-40AE-4718-B5FE-EABF52025338}" srcOrd="2" destOrd="0" parTransId="{F46EBE8B-7405-446E-A324-EE232453C872}" sibTransId="{CEB77D60-C522-4F08-9105-0142B49C4B26}"/>
    <dgm:cxn modelId="{22018BE1-10B5-49E9-987A-D16B33BE3BFE}" type="presOf" srcId="{4C29958E-40AE-4718-B5FE-EABF52025338}" destId="{E324545A-1714-4483-AA62-524A91F88BC3}" srcOrd="0" destOrd="0" presId="urn:microsoft.com/office/officeart/2005/8/layout/radial3"/>
    <dgm:cxn modelId="{F2AA93F2-1012-4197-B67D-6C830E1CE4D2}" type="presOf" srcId="{A4851BDB-402B-4895-985F-D73D1346AE71}" destId="{14FF2901-38AB-4D0E-8D65-8DEFF82EC656}" srcOrd="0" destOrd="0" presId="urn:microsoft.com/office/officeart/2005/8/layout/radial3"/>
    <dgm:cxn modelId="{079E2CF9-551C-4BE4-BFD2-59E461491461}" type="presOf" srcId="{74335C9B-956E-44D8-B685-7AAE00D83EEF}" destId="{2BBAE0B5-F2EB-4BDA-A52F-6DBEDB17EB91}" srcOrd="0" destOrd="0" presId="urn:microsoft.com/office/officeart/2005/8/layout/radial3"/>
    <dgm:cxn modelId="{411BECF9-63DC-42B9-B6E8-60A5897E87A1}" srcId="{F1E76842-A8CD-4C67-924A-E127D959C9B8}" destId="{A4851BDB-402B-4895-985F-D73D1346AE71}" srcOrd="8" destOrd="0" parTransId="{E8A47475-036C-4EB4-8196-E972F787AA5F}" sibTransId="{634DB79B-A34C-4FFB-B9F0-046153F5C0CF}"/>
    <dgm:cxn modelId="{741BA71D-5FF2-4020-92F3-6241BF294B1A}" type="presParOf" srcId="{DE76A172-A7DD-4951-A706-275D6FDF8C14}" destId="{117FD526-FD5F-4890-9552-7BFBEE35CE47}" srcOrd="0" destOrd="0" presId="urn:microsoft.com/office/officeart/2005/8/layout/radial3"/>
    <dgm:cxn modelId="{A0E167D7-D8D6-4F1D-8362-7B4FAC95C4E8}" type="presParOf" srcId="{117FD526-FD5F-4890-9552-7BFBEE35CE47}" destId="{3F900476-F7F0-4B0A-8141-67F3BFB1843D}" srcOrd="0" destOrd="0" presId="urn:microsoft.com/office/officeart/2005/8/layout/radial3"/>
    <dgm:cxn modelId="{5F0DAED8-A270-4409-8A03-23639CD20078}" type="presParOf" srcId="{117FD526-FD5F-4890-9552-7BFBEE35CE47}" destId="{EAE192C8-289E-4E3E-A91C-645367FB47AF}" srcOrd="1" destOrd="0" presId="urn:microsoft.com/office/officeart/2005/8/layout/radial3"/>
    <dgm:cxn modelId="{5D5FE7C7-3FCA-459F-9B6B-7C52AA520977}" type="presParOf" srcId="{117FD526-FD5F-4890-9552-7BFBEE35CE47}" destId="{C75273FA-9962-4C17-969B-3C3D9798A556}" srcOrd="2" destOrd="0" presId="urn:microsoft.com/office/officeart/2005/8/layout/radial3"/>
    <dgm:cxn modelId="{864BA1CF-2819-418B-93F3-7AD19D699EC0}" type="presParOf" srcId="{117FD526-FD5F-4890-9552-7BFBEE35CE47}" destId="{E324545A-1714-4483-AA62-524A91F88BC3}" srcOrd="3" destOrd="0" presId="urn:microsoft.com/office/officeart/2005/8/layout/radial3"/>
    <dgm:cxn modelId="{4B641201-AFED-48B4-89EC-8C005020C092}" type="presParOf" srcId="{117FD526-FD5F-4890-9552-7BFBEE35CE47}" destId="{2BBAE0B5-F2EB-4BDA-A52F-6DBEDB17EB91}" srcOrd="4" destOrd="0" presId="urn:microsoft.com/office/officeart/2005/8/layout/radial3"/>
    <dgm:cxn modelId="{33CB696C-D78B-4C25-9B7E-E2A29B528306}" type="presParOf" srcId="{117FD526-FD5F-4890-9552-7BFBEE35CE47}" destId="{097F12D6-E816-4F4F-9F88-BD9007E343B9}" srcOrd="5" destOrd="0" presId="urn:microsoft.com/office/officeart/2005/8/layout/radial3"/>
    <dgm:cxn modelId="{38E2EBAE-1846-4CC1-824F-D87691CCEF4C}" type="presParOf" srcId="{117FD526-FD5F-4890-9552-7BFBEE35CE47}" destId="{260DD81C-B639-4748-B838-7B0BDB2BDEF1}" srcOrd="6" destOrd="0" presId="urn:microsoft.com/office/officeart/2005/8/layout/radial3"/>
    <dgm:cxn modelId="{036E8F43-1134-4A1A-8F18-94E5E0627FD8}" type="presParOf" srcId="{117FD526-FD5F-4890-9552-7BFBEE35CE47}" destId="{77229712-B8AE-434F-824A-79585DB4339E}" srcOrd="7" destOrd="0" presId="urn:microsoft.com/office/officeart/2005/8/layout/radial3"/>
    <dgm:cxn modelId="{7290247D-9909-4974-B2E1-CA466D592BC1}" type="presParOf" srcId="{117FD526-FD5F-4890-9552-7BFBEE35CE47}" destId="{0226257E-E24A-409C-8AF1-D54622289442}" srcOrd="8" destOrd="0" presId="urn:microsoft.com/office/officeart/2005/8/layout/radial3"/>
    <dgm:cxn modelId="{A8A0CD95-B948-492C-A787-CA1EC7BBF248}" type="presParOf" srcId="{117FD526-FD5F-4890-9552-7BFBEE35CE47}" destId="{14FF2901-38AB-4D0E-8D65-8DEFF82EC656}"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0476-F7F0-4B0A-8141-67F3BFB1843D}">
      <dsp:nvSpPr>
        <dsp:cNvPr id="0" name=""/>
        <dsp:cNvSpPr/>
      </dsp:nvSpPr>
      <dsp:spPr>
        <a:xfrm>
          <a:off x="2192324" y="1266942"/>
          <a:ext cx="3077801" cy="3077801"/>
        </a:xfrm>
        <a:prstGeom prst="ellipse">
          <a:avLst/>
        </a:prstGeom>
        <a:solidFill>
          <a:srgbClr val="FFFF0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0" kern="1200" dirty="0"/>
            <a:t>Horizon Europe Cluster 6</a:t>
          </a:r>
        </a:p>
      </dsp:txBody>
      <dsp:txXfrm>
        <a:off x="2643058" y="1717676"/>
        <a:ext cx="2176333" cy="2176333"/>
      </dsp:txXfrm>
    </dsp:sp>
    <dsp:sp modelId="{EAE192C8-289E-4E3E-A91C-645367FB47AF}">
      <dsp:nvSpPr>
        <dsp:cNvPr id="0" name=""/>
        <dsp:cNvSpPr/>
      </dsp:nvSpPr>
      <dsp:spPr>
        <a:xfrm>
          <a:off x="2937814" y="30432"/>
          <a:ext cx="1586822" cy="1538900"/>
        </a:xfrm>
        <a:prstGeom prst="ellipse">
          <a:avLst/>
        </a:prstGeom>
        <a:solidFill>
          <a:schemeClr val="accent6">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200" tIns="17780" rIns="7200" bIns="17780" numCol="1" spcCol="1270" anchor="ctr" anchorCtr="0">
          <a:noAutofit/>
        </a:bodyPr>
        <a:lstStyle/>
        <a:p>
          <a:pPr marL="0" lvl="0" indent="0" algn="ctr" defTabSz="622300">
            <a:lnSpc>
              <a:spcPct val="90000"/>
            </a:lnSpc>
            <a:spcBef>
              <a:spcPct val="0"/>
            </a:spcBef>
            <a:spcAft>
              <a:spcPct val="35000"/>
            </a:spcAft>
            <a:buNone/>
          </a:pPr>
          <a:r>
            <a:rPr lang="en-US" sz="1400" b="1" kern="1200"/>
            <a:t>Mission ‘A Soil Deal For Europe by 2030’</a:t>
          </a:r>
        </a:p>
      </dsp:txBody>
      <dsp:txXfrm>
        <a:off x="3170199" y="255799"/>
        <a:ext cx="1122052" cy="1088166"/>
      </dsp:txXfrm>
    </dsp:sp>
    <dsp:sp modelId="{C75273FA-9962-4C17-969B-3C3D9798A556}">
      <dsp:nvSpPr>
        <dsp:cNvPr id="0" name=""/>
        <dsp:cNvSpPr/>
      </dsp:nvSpPr>
      <dsp:spPr>
        <a:xfrm>
          <a:off x="4251181" y="499738"/>
          <a:ext cx="1538900" cy="1538900"/>
        </a:xfrm>
        <a:prstGeom prst="ellipse">
          <a:avLst/>
        </a:prstGeom>
        <a:solidFill>
          <a:schemeClr val="accent5">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Mission ‘Adaptation to </a:t>
          </a:r>
          <a:r>
            <a:rPr lang="fr-BE" sz="1400" b="1" kern="1200" err="1"/>
            <a:t>Climate</a:t>
          </a:r>
          <a:r>
            <a:rPr lang="fr-BE" sz="1400" b="1" kern="1200"/>
            <a:t> Change’</a:t>
          </a:r>
        </a:p>
      </dsp:txBody>
      <dsp:txXfrm>
        <a:off x="4476548" y="725105"/>
        <a:ext cx="1088166" cy="1088166"/>
      </dsp:txXfrm>
    </dsp:sp>
    <dsp:sp modelId="{E324545A-1714-4483-AA62-524A91F88BC3}">
      <dsp:nvSpPr>
        <dsp:cNvPr id="0" name=""/>
        <dsp:cNvSpPr/>
      </dsp:nvSpPr>
      <dsp:spPr>
        <a:xfrm>
          <a:off x="4937260" y="1688061"/>
          <a:ext cx="1538900" cy="1538900"/>
        </a:xfrm>
        <a:prstGeom prst="ellipse">
          <a:avLst/>
        </a:prstGeom>
        <a:solidFill>
          <a:schemeClr val="accent3">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Mission ‘Restore </a:t>
          </a:r>
          <a:r>
            <a:rPr lang="fr-BE" sz="1400" b="1" kern="1200" err="1"/>
            <a:t>our</a:t>
          </a:r>
          <a:r>
            <a:rPr lang="fr-BE" sz="1400" b="1" kern="1200"/>
            <a:t> </a:t>
          </a:r>
          <a:r>
            <a:rPr lang="fr-BE" sz="1400" b="1" kern="1200" err="1"/>
            <a:t>Ocean</a:t>
          </a:r>
          <a:r>
            <a:rPr lang="fr-BE" sz="1400" b="1" kern="1200"/>
            <a:t> and Waters by 2030’</a:t>
          </a:r>
        </a:p>
      </dsp:txBody>
      <dsp:txXfrm>
        <a:off x="5162627" y="1913428"/>
        <a:ext cx="1088166" cy="1088166"/>
      </dsp:txXfrm>
    </dsp:sp>
    <dsp:sp modelId="{2BBAE0B5-F2EB-4BDA-A52F-6DBEDB17EB91}">
      <dsp:nvSpPr>
        <dsp:cNvPr id="0" name=""/>
        <dsp:cNvSpPr/>
      </dsp:nvSpPr>
      <dsp:spPr>
        <a:xfrm>
          <a:off x="4698987" y="3039372"/>
          <a:ext cx="1538900" cy="1538900"/>
        </a:xfrm>
        <a:prstGeom prst="ellipse">
          <a:avLst/>
        </a:prstGeom>
        <a:solidFill>
          <a:srgbClr val="92D05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CL6 Topics </a:t>
          </a:r>
          <a:r>
            <a:rPr lang="fr-BE" sz="1400" b="1" kern="1200" err="1"/>
            <a:t>from</a:t>
          </a:r>
          <a:r>
            <a:rPr lang="fr-BE" sz="1400" b="1" kern="1200"/>
            <a:t> WP 2021-2022</a:t>
          </a:r>
        </a:p>
      </dsp:txBody>
      <dsp:txXfrm>
        <a:off x="4924354" y="3264739"/>
        <a:ext cx="1088166" cy="1088166"/>
      </dsp:txXfrm>
    </dsp:sp>
    <dsp:sp modelId="{097F12D6-E816-4F4F-9F88-BD9007E343B9}">
      <dsp:nvSpPr>
        <dsp:cNvPr id="0" name=""/>
        <dsp:cNvSpPr/>
      </dsp:nvSpPr>
      <dsp:spPr>
        <a:xfrm>
          <a:off x="3647853" y="3921378"/>
          <a:ext cx="1538900" cy="1538900"/>
        </a:xfrm>
        <a:prstGeom prst="ellipse">
          <a:avLst/>
        </a:prstGeom>
        <a:solidFill>
          <a:schemeClr val="accent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err="1"/>
            <a:t>Other</a:t>
          </a:r>
          <a:r>
            <a:rPr lang="fr-BE" sz="1400" b="1" kern="1200" dirty="0"/>
            <a:t> Clusters (1, 4, 5)</a:t>
          </a:r>
        </a:p>
      </dsp:txBody>
      <dsp:txXfrm>
        <a:off x="3873220" y="4146745"/>
        <a:ext cx="1088166" cy="1088166"/>
      </dsp:txXfrm>
    </dsp:sp>
    <dsp:sp modelId="{260DD81C-B639-4748-B838-7B0BDB2BDEF1}">
      <dsp:nvSpPr>
        <dsp:cNvPr id="0" name=""/>
        <dsp:cNvSpPr/>
      </dsp:nvSpPr>
      <dsp:spPr>
        <a:xfrm>
          <a:off x="2275696" y="3921378"/>
          <a:ext cx="1538900" cy="1538900"/>
        </a:xfrm>
        <a:prstGeom prst="ellipse">
          <a:avLst/>
        </a:prstGeom>
        <a:solidFill>
          <a:schemeClr val="accent1">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err="1"/>
            <a:t>Ongoing</a:t>
          </a:r>
          <a:r>
            <a:rPr lang="fr-BE" sz="1400" b="1" kern="1200"/>
            <a:t> H2020 and HE </a:t>
          </a:r>
          <a:r>
            <a:rPr lang="fr-BE" sz="1400" b="1" kern="1200" err="1"/>
            <a:t>projects</a:t>
          </a:r>
          <a:endParaRPr lang="fr-BE" sz="1400" b="1" kern="1200"/>
        </a:p>
      </dsp:txBody>
      <dsp:txXfrm>
        <a:off x="2501063" y="4146745"/>
        <a:ext cx="1088166" cy="1088166"/>
      </dsp:txXfrm>
    </dsp:sp>
    <dsp:sp modelId="{77229712-B8AE-434F-824A-79585DB4339E}">
      <dsp:nvSpPr>
        <dsp:cNvPr id="0" name=""/>
        <dsp:cNvSpPr/>
      </dsp:nvSpPr>
      <dsp:spPr>
        <a:xfrm>
          <a:off x="1224562" y="3039372"/>
          <a:ext cx="1538900" cy="1538900"/>
        </a:xfrm>
        <a:prstGeom prst="ellipse">
          <a:avLst/>
        </a:prstGeom>
        <a:solidFill>
          <a:schemeClr val="tx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err="1"/>
            <a:t>Other</a:t>
          </a:r>
          <a:r>
            <a:rPr lang="fr-BE" sz="1400" b="1" kern="1200"/>
            <a:t> EU programmes (LIFE, CAP, ERDF, </a:t>
          </a:r>
          <a:r>
            <a:rPr lang="fr-BE" sz="1400" b="1" kern="1200" err="1"/>
            <a:t>etc</a:t>
          </a:r>
          <a:r>
            <a:rPr lang="fr-BE" sz="1400" b="1" kern="1200"/>
            <a:t>)</a:t>
          </a:r>
        </a:p>
      </dsp:txBody>
      <dsp:txXfrm>
        <a:off x="1449929" y="3264739"/>
        <a:ext cx="1088166" cy="1088166"/>
      </dsp:txXfrm>
    </dsp:sp>
    <dsp:sp modelId="{0226257E-E24A-409C-8AF1-D54622289442}">
      <dsp:nvSpPr>
        <dsp:cNvPr id="0" name=""/>
        <dsp:cNvSpPr/>
      </dsp:nvSpPr>
      <dsp:spPr>
        <a:xfrm>
          <a:off x="962329" y="1688061"/>
          <a:ext cx="1586822" cy="1538900"/>
        </a:xfrm>
        <a:prstGeom prst="ellipse">
          <a:avLst/>
        </a:prstGeom>
        <a:solidFill>
          <a:schemeClr val="bg2">
            <a:alpha val="5000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err="1"/>
            <a:t>European</a:t>
          </a:r>
          <a:r>
            <a:rPr lang="fr-BE" sz="1400" b="1" kern="1200"/>
            <a:t> Partnerships (</a:t>
          </a:r>
          <a:r>
            <a:rPr lang="fr-BE" sz="1400" b="1" kern="1200" err="1"/>
            <a:t>also</a:t>
          </a:r>
          <a:r>
            <a:rPr lang="fr-BE" sz="1400" b="1" kern="1200"/>
            <a:t> the CBE)</a:t>
          </a:r>
        </a:p>
      </dsp:txBody>
      <dsp:txXfrm>
        <a:off x="1194714" y="1913428"/>
        <a:ext cx="1122052" cy="1088166"/>
      </dsp:txXfrm>
    </dsp:sp>
    <dsp:sp modelId="{14FF2901-38AB-4D0E-8D65-8DEFF82EC656}">
      <dsp:nvSpPr>
        <dsp:cNvPr id="0" name=""/>
        <dsp:cNvSpPr/>
      </dsp:nvSpPr>
      <dsp:spPr>
        <a:xfrm>
          <a:off x="1672368" y="499738"/>
          <a:ext cx="1538900" cy="1538900"/>
        </a:xfrm>
        <a:prstGeom prst="ellipse">
          <a:avLst/>
        </a:prstGeom>
        <a:solidFill>
          <a:srgbClr val="C00000">
            <a:alpha val="50000"/>
          </a:srgb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EIT </a:t>
          </a:r>
          <a:r>
            <a:rPr lang="fr-BE" sz="1400" b="1" kern="1200" dirty="0" err="1"/>
            <a:t>KICs</a:t>
          </a:r>
          <a:r>
            <a:rPr lang="fr-BE" sz="1400" b="1" kern="1200" dirty="0"/>
            <a:t> (Food, </a:t>
          </a:r>
          <a:r>
            <a:rPr lang="fr-BE" sz="1400" b="1" kern="1200" dirty="0" err="1"/>
            <a:t>Climate</a:t>
          </a:r>
          <a:r>
            <a:rPr lang="fr-BE" sz="1400" b="1" kern="1200" dirty="0"/>
            <a:t>)</a:t>
          </a:r>
        </a:p>
      </dsp:txBody>
      <dsp:txXfrm>
        <a:off x="1897735" y="725105"/>
        <a:ext cx="1088166" cy="108816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B2823B9B-5BB5-4F57-86CB-04A4F4BA72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B0B00563-2D7C-40DE-8933-5A4B28296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05AED3-040C-4A80-936A-8AE5228151E1}" type="datetimeFigureOut">
              <a:rPr lang="lv-LV" smtClean="0"/>
              <a:t>12.05.2023</a:t>
            </a:fld>
            <a:endParaRPr lang="lv-LV"/>
          </a:p>
        </p:txBody>
      </p:sp>
      <p:sp>
        <p:nvSpPr>
          <p:cNvPr id="4" name="Kājenes vietturis 3">
            <a:extLst>
              <a:ext uri="{FF2B5EF4-FFF2-40B4-BE49-F238E27FC236}">
                <a16:creationId xmlns:a16="http://schemas.microsoft.com/office/drawing/2014/main" id="{BA7819CC-6116-4007-BA4F-4152FFCDF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D8DF4598-C6BA-49ED-8914-427EFD652F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B0F09-69AA-4D0A-9857-F1BEB576DF87}" type="slidenum">
              <a:rPr lang="lv-LV" smtClean="0"/>
              <a:t>‹#›</a:t>
            </a:fld>
            <a:endParaRPr lang="lv-LV"/>
          </a:p>
        </p:txBody>
      </p:sp>
    </p:spTree>
    <p:extLst>
      <p:ext uri="{BB962C8B-B14F-4D97-AF65-F5344CB8AC3E}">
        <p14:creationId xmlns:p14="http://schemas.microsoft.com/office/powerpoint/2010/main" val="329817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990-72FD-4F2C-8BD7-8975FC12F00B}" type="datetimeFigureOut">
              <a:rPr lang="lv-LV" smtClean="0"/>
              <a:t>12.05.2023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E3A39-F0E6-4DBB-A897-EDEB3961B8B5}" type="slidenum">
              <a:rPr lang="lv-LV" smtClean="0"/>
              <a:t>‹#›</a:t>
            </a:fld>
            <a:endParaRPr lang="lv-LV"/>
          </a:p>
        </p:txBody>
      </p:sp>
    </p:spTree>
    <p:extLst>
      <p:ext uri="{BB962C8B-B14F-4D97-AF65-F5344CB8AC3E}">
        <p14:creationId xmlns:p14="http://schemas.microsoft.com/office/powerpoint/2010/main" val="172834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1</a:t>
            </a:fld>
            <a:endParaRPr lang="lv-LV"/>
          </a:p>
        </p:txBody>
      </p:sp>
    </p:spTree>
    <p:extLst>
      <p:ext uri="{BB962C8B-B14F-4D97-AF65-F5344CB8AC3E}">
        <p14:creationId xmlns:p14="http://schemas.microsoft.com/office/powerpoint/2010/main" val="34407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2</a:t>
            </a:fld>
            <a:endParaRPr lang="lv-LV"/>
          </a:p>
        </p:txBody>
      </p:sp>
    </p:spTree>
    <p:extLst>
      <p:ext uri="{BB962C8B-B14F-4D97-AF65-F5344CB8AC3E}">
        <p14:creationId xmlns:p14="http://schemas.microsoft.com/office/powerpoint/2010/main" val="64298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https://www.consilium.europa.eu/lv/press/press-releases/2021/06/10/council-endorses-new-eu-strategy-on-adaptation-to-climate-change/</a:t>
            </a:r>
          </a:p>
        </p:txBody>
      </p:sp>
      <p:sp>
        <p:nvSpPr>
          <p:cNvPr id="4" name="Slaida numura vietturis 3"/>
          <p:cNvSpPr>
            <a:spLocks noGrp="1"/>
          </p:cNvSpPr>
          <p:nvPr>
            <p:ph type="sldNum" sz="quarter" idx="5"/>
          </p:nvPr>
        </p:nvSpPr>
        <p:spPr/>
        <p:txBody>
          <a:bodyPr/>
          <a:lstStyle/>
          <a:p>
            <a:fld id="{F43E3A39-F0E6-4DBB-A897-EDEB3961B8B5}" type="slidenum">
              <a:rPr lang="lv-LV" smtClean="0"/>
              <a:t>3</a:t>
            </a:fld>
            <a:endParaRPr lang="lv-LV"/>
          </a:p>
        </p:txBody>
      </p:sp>
    </p:spTree>
    <p:extLst>
      <p:ext uri="{BB962C8B-B14F-4D97-AF65-F5344CB8AC3E}">
        <p14:creationId xmlns:p14="http://schemas.microsoft.com/office/powerpoint/2010/main" val="76745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Priekšlikumiem būtu jābalstās uz esošajiem programmas “Apvārsnis 2020” un “Apvārsnis Eiropa” NBS projektu portfeļa un citu ar NEB saistītu projektu rezultātiem, ko finansē programmā “Apvārsnis Eiropa”, un jānodrošina, ka ierosinātās darbības ir savstarpēji papildinošas. </a:t>
            </a:r>
            <a:r>
              <a:rPr lang="lv-LV" dirty="0" err="1"/>
              <a:t>Papildināmība</a:t>
            </a:r>
            <a:r>
              <a:rPr lang="lv-LV" dirty="0"/>
              <a:t> ir jāmeklē arī ar programmu </a:t>
            </a:r>
            <a:r>
              <a:rPr lang="lv-LV" dirty="0" err="1"/>
              <a:t>HorizonEiropas</a:t>
            </a:r>
            <a:r>
              <a:rPr lang="lv-LV" dirty="0"/>
              <a:t> misijas, jo īpaši “100 klimatam neitrālas un viedās pilsētas līdz 2030. gadam”, “Atjaunot mūsu okeānu un ūdeņus līdz 2030. gadam” un “Pielāgošanās klimata pārmaiņām”.</a:t>
            </a:r>
          </a:p>
        </p:txBody>
      </p:sp>
      <p:sp>
        <p:nvSpPr>
          <p:cNvPr id="4" name="Slaida numura vietturis 3"/>
          <p:cNvSpPr>
            <a:spLocks noGrp="1"/>
          </p:cNvSpPr>
          <p:nvPr>
            <p:ph type="sldNum" sz="quarter" idx="5"/>
          </p:nvPr>
        </p:nvSpPr>
        <p:spPr/>
        <p:txBody>
          <a:bodyPr/>
          <a:lstStyle/>
          <a:p>
            <a:fld id="{F43E3A39-F0E6-4DBB-A897-EDEB3961B8B5}" type="slidenum">
              <a:rPr lang="lv-LV" smtClean="0"/>
              <a:t>4</a:t>
            </a:fld>
            <a:endParaRPr lang="lv-LV"/>
          </a:p>
        </p:txBody>
      </p:sp>
    </p:spTree>
    <p:extLst>
      <p:ext uri="{BB962C8B-B14F-4D97-AF65-F5344CB8AC3E}">
        <p14:creationId xmlns:p14="http://schemas.microsoft.com/office/powerpoint/2010/main" val="401455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https://nbsguidelines.info/</a:t>
            </a:r>
          </a:p>
          <a:p>
            <a:r>
              <a:rPr lang="lv-LV" dirty="0"/>
              <a:t>https://oppla.eu/casestudy/17283</a:t>
            </a:r>
          </a:p>
        </p:txBody>
      </p:sp>
      <p:sp>
        <p:nvSpPr>
          <p:cNvPr id="4" name="Slaida numura vietturis 3"/>
          <p:cNvSpPr>
            <a:spLocks noGrp="1"/>
          </p:cNvSpPr>
          <p:nvPr>
            <p:ph type="sldNum" sz="quarter" idx="5"/>
          </p:nvPr>
        </p:nvSpPr>
        <p:spPr/>
        <p:txBody>
          <a:bodyPr/>
          <a:lstStyle/>
          <a:p>
            <a:fld id="{F43E3A39-F0E6-4DBB-A897-EDEB3961B8B5}" type="slidenum">
              <a:rPr lang="lv-LV" smtClean="0"/>
              <a:t>7</a:t>
            </a:fld>
            <a:endParaRPr lang="lv-LV"/>
          </a:p>
        </p:txBody>
      </p:sp>
    </p:spTree>
    <p:extLst>
      <p:ext uri="{BB962C8B-B14F-4D97-AF65-F5344CB8AC3E}">
        <p14:creationId xmlns:p14="http://schemas.microsoft.com/office/powerpoint/2010/main" val="1884878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B18E-20FF-4E19-B143-EB763A43CD0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6B0AD9F4-15EA-4A04-A0F3-FB0C54ECA31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9286782-B49D-481B-A15B-2F3E07400D27}"/>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72689575-379C-4A61-B2D6-FB133736FDD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D19A390-ADEC-4F0B-9D01-9975C889E2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47E94189-80FC-4F48-B1CB-12BD0D889D3C}"/>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2050" name="Picture 2" descr="Sākums | Latvijas Zinātnes padome">
            <a:extLst>
              <a:ext uri="{FF2B5EF4-FFF2-40B4-BE49-F238E27FC236}">
                <a16:creationId xmlns:a16="http://schemas.microsoft.com/office/drawing/2014/main" id="{CD05FA84-6DDF-4E54-BB3D-6F820A03AE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654-83F3-461A-B246-B7B4C1E452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8D2883-830D-4E6F-9D87-510C2FED2E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390AD9-2B88-44A9-8733-DC27A4DD18AA}"/>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513CE9EB-76F8-42D0-8A1D-4666FCE11E2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6ADDDFA-E70A-402D-B501-A6A73B114C0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4B297D2-39E8-41A4-9155-6865329A5B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3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8B521-2DDC-4E06-9FEE-DB49F87B48A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203A677-5CC0-4A89-94F7-880E76E5A4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398728C-CCD1-4AA2-AA96-FA9F2F152C45}"/>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02CD5B90-2350-4E63-976D-59B319F536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75E050-3379-442B-92A2-D87B820EDCD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40D1D190-6552-41BF-A08A-8EA33C1125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7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a:prstGeom prst="rect">
            <a:avLst/>
          </a:prstGeo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a:prstGeom prst="rect">
            <a:avLst/>
          </a:prstGeo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a:prstGeom prst="rect">
            <a:avLst/>
          </a:prstGeo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1026" name="Picture 2" descr="Sākums | Latvijas Zinātnes padome">
            <a:extLst>
              <a:ext uri="{FF2B5EF4-FFF2-40B4-BE49-F238E27FC236}">
                <a16:creationId xmlns:a16="http://schemas.microsoft.com/office/drawing/2014/main" id="{C35AAD40-F317-4C36-85E5-DD8860D27F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1841" y="79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4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B9FA-273A-4A9F-9656-7EB3945E8B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1117F-D07C-4F19-93EB-522433A8075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0D3783C-3E09-4EDD-9CDD-AA0054AC000F}"/>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8771C67E-4D5E-4346-86CA-0AFC65D49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79ED28-745F-4C27-80CC-EFB875E687F9}"/>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7">
            <a:extLst>
              <a:ext uri="{FF2B5EF4-FFF2-40B4-BE49-F238E27FC236}">
                <a16:creationId xmlns:a16="http://schemas.microsoft.com/office/drawing/2014/main" id="{66C2EDF4-9C1B-450E-9E15-A29E7A9F3D13}"/>
              </a:ext>
            </a:extLst>
          </p:cNvPr>
          <p:cNvPicPr>
            <a:picLocks noChangeAspect="1"/>
          </p:cNvPicPr>
          <p:nvPr userDrawn="1"/>
        </p:nvPicPr>
        <p:blipFill>
          <a:blip r:embed="rId2" cstate="print"/>
          <a:srcRect/>
          <a:stretch>
            <a:fillRect/>
          </a:stretch>
        </p:blipFill>
        <p:spPr bwMode="auto">
          <a:xfrm>
            <a:off x="0" y="6611938"/>
            <a:ext cx="12192000" cy="246062"/>
          </a:xfrm>
          <a:prstGeom prst="rect">
            <a:avLst/>
          </a:prstGeom>
          <a:noFill/>
          <a:ln w="9525">
            <a:noFill/>
            <a:miter lim="800000"/>
            <a:headEnd/>
            <a:tailEnd/>
          </a:ln>
        </p:spPr>
      </p:pic>
      <p:pic>
        <p:nvPicPr>
          <p:cNvPr id="9" name="Picture 2" descr="Sākums | Latvijas Zinātnes padome">
            <a:extLst>
              <a:ext uri="{FF2B5EF4-FFF2-40B4-BE49-F238E27FC236}">
                <a16:creationId xmlns:a16="http://schemas.microsoft.com/office/drawing/2014/main" id="{FD0EE456-916E-40DB-B9BA-65F2AABB54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8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B4F1-D983-4F07-8750-CB735B9804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BDB302B-1619-419C-B51B-B71B874F5E8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694B1D-49A8-4B62-A908-DDDEA63205B0}"/>
              </a:ext>
            </a:extLst>
          </p:cNvPr>
          <p:cNvSpPr>
            <a:spLocks noGrp="1"/>
          </p:cNvSpPr>
          <p:nvPr>
            <p:ph type="dt" sz="half" idx="10"/>
          </p:nvPr>
        </p:nvSpPr>
        <p:spPr/>
        <p:txBody>
          <a:bodyPr/>
          <a:lstStyle/>
          <a:p>
            <a:endParaRPr lang="lv-LV"/>
          </a:p>
        </p:txBody>
      </p:sp>
      <p:sp>
        <p:nvSpPr>
          <p:cNvPr id="5" name="Footer Placeholder 4">
            <a:extLst>
              <a:ext uri="{FF2B5EF4-FFF2-40B4-BE49-F238E27FC236}">
                <a16:creationId xmlns:a16="http://schemas.microsoft.com/office/drawing/2014/main" id="{F8CA1E2A-78CF-4456-B19A-863429164FA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5FD112-9748-4924-90C5-DA4F37D8B06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8" name="Picture 2" descr="Sākums | Latvijas Zinātnes padome">
            <a:extLst>
              <a:ext uri="{FF2B5EF4-FFF2-40B4-BE49-F238E27FC236}">
                <a16:creationId xmlns:a16="http://schemas.microsoft.com/office/drawing/2014/main" id="{B938A504-D2E6-4FB8-98BE-21BB1BD8A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6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F269-5AA1-471D-BAB7-0ED429A90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8360221-4DD4-4D8B-9CF3-0CB2C1BBE0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6EEF147-2E4A-440E-A29D-F0235AA896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DF36BDB2-E0F6-4DAC-8581-C3463E1FDE43}"/>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9E820A10-011F-4D93-94E0-45BEAB95AB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8F0154-4681-4D79-9FD7-38ADC84607C4}"/>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E237EFE2-2F83-4A1E-B452-D7DDCBFD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4C7-1483-497E-9E7B-8EB9615B52D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F959B65-528C-408A-B64E-A8554605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FB11F-64E6-4A9D-8931-8BD4D5B4E4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DC622A4-1F81-4AA9-B1DE-DE1409B4AB8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9487-BB10-4D10-B844-464099B4B0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F986023-33AE-44F9-A932-894F4BEEA80E}"/>
              </a:ext>
            </a:extLst>
          </p:cNvPr>
          <p:cNvSpPr>
            <a:spLocks noGrp="1"/>
          </p:cNvSpPr>
          <p:nvPr>
            <p:ph type="dt" sz="half" idx="10"/>
          </p:nvPr>
        </p:nvSpPr>
        <p:spPr/>
        <p:txBody>
          <a:bodyPr/>
          <a:lstStyle/>
          <a:p>
            <a:endParaRPr lang="lv-LV"/>
          </a:p>
        </p:txBody>
      </p:sp>
      <p:sp>
        <p:nvSpPr>
          <p:cNvPr id="8" name="Footer Placeholder 7">
            <a:extLst>
              <a:ext uri="{FF2B5EF4-FFF2-40B4-BE49-F238E27FC236}">
                <a16:creationId xmlns:a16="http://schemas.microsoft.com/office/drawing/2014/main" id="{1ECB40D9-92C3-40D0-9907-58D43BC6BB4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82F623C-6933-4442-BE88-271369D687F6}"/>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11" name="Picture 2" descr="Sākums | Latvijas Zinātnes padome">
            <a:extLst>
              <a:ext uri="{FF2B5EF4-FFF2-40B4-BE49-F238E27FC236}">
                <a16:creationId xmlns:a16="http://schemas.microsoft.com/office/drawing/2014/main" id="{DC7407A9-A2E9-45BF-8A09-B06170D08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4972-890C-459F-B5AB-D02FF343D8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D68642E-9B47-4B21-B904-4377B5F41822}"/>
              </a:ext>
            </a:extLst>
          </p:cNvPr>
          <p:cNvSpPr>
            <a:spLocks noGrp="1"/>
          </p:cNvSpPr>
          <p:nvPr>
            <p:ph type="dt" sz="half" idx="10"/>
          </p:nvPr>
        </p:nvSpPr>
        <p:spPr/>
        <p:txBody>
          <a:bodyPr/>
          <a:lstStyle/>
          <a:p>
            <a:endParaRPr lang="lv-LV"/>
          </a:p>
        </p:txBody>
      </p:sp>
      <p:sp>
        <p:nvSpPr>
          <p:cNvPr id="4" name="Footer Placeholder 3">
            <a:extLst>
              <a:ext uri="{FF2B5EF4-FFF2-40B4-BE49-F238E27FC236}">
                <a16:creationId xmlns:a16="http://schemas.microsoft.com/office/drawing/2014/main" id="{7F7CE064-8D41-449A-AB06-932036CE338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024C261-7980-450F-9458-CDA3262EB7BD}"/>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7" name="Picture 2" descr="Sākums | Latvijas Zinātnes padome">
            <a:extLst>
              <a:ext uri="{FF2B5EF4-FFF2-40B4-BE49-F238E27FC236}">
                <a16:creationId xmlns:a16="http://schemas.microsoft.com/office/drawing/2014/main" id="{6C37ED99-99F1-4791-8672-8CFEDA5B92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96B71-DA12-4E50-A16F-FE31C71C9D34}"/>
              </a:ext>
            </a:extLst>
          </p:cNvPr>
          <p:cNvSpPr>
            <a:spLocks noGrp="1"/>
          </p:cNvSpPr>
          <p:nvPr>
            <p:ph type="dt" sz="half" idx="10"/>
          </p:nvPr>
        </p:nvSpPr>
        <p:spPr/>
        <p:txBody>
          <a:bodyPr/>
          <a:lstStyle/>
          <a:p>
            <a:endParaRPr lang="lv-LV"/>
          </a:p>
        </p:txBody>
      </p:sp>
      <p:sp>
        <p:nvSpPr>
          <p:cNvPr id="3" name="Footer Placeholder 2">
            <a:extLst>
              <a:ext uri="{FF2B5EF4-FFF2-40B4-BE49-F238E27FC236}">
                <a16:creationId xmlns:a16="http://schemas.microsoft.com/office/drawing/2014/main" id="{8361CB30-DB34-4E9D-9AFF-A3F47C8B66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D5230168-B434-4630-AE1D-775E14AED243}"/>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6" name="Picture 2" descr="Sākums | Latvijas Zinātnes padome">
            <a:extLst>
              <a:ext uri="{FF2B5EF4-FFF2-40B4-BE49-F238E27FC236}">
                <a16:creationId xmlns:a16="http://schemas.microsoft.com/office/drawing/2014/main" id="{BEED6841-362B-4930-BD5B-08F9F1C710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5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B920-6A60-4A66-86B9-59EED392B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76C772A-3323-4864-9549-73BE3B5D3C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F233B4-F9C6-40C2-AF4E-D26E35B125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A56F5-7924-4937-BC09-1BE429DAF10D}"/>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467CDE28-CFAB-416A-A402-742B742A06E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D8A4236-2891-4A1B-8BA2-98684CB850A0}"/>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39984AC2-91AE-4E5F-A40D-D5062C106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08B3-A6E7-464B-9464-E8E4EA7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F9DA82F-D4B9-435A-963B-36AE5D792F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FF4A43F-3B94-42BA-970B-384F3FACE0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BE6CB-8680-4C6A-BD53-38D0F61C8881}"/>
              </a:ext>
            </a:extLst>
          </p:cNvPr>
          <p:cNvSpPr>
            <a:spLocks noGrp="1"/>
          </p:cNvSpPr>
          <p:nvPr>
            <p:ph type="dt" sz="half" idx="10"/>
          </p:nvPr>
        </p:nvSpPr>
        <p:spPr/>
        <p:txBody>
          <a:bodyPr/>
          <a:lstStyle/>
          <a:p>
            <a:endParaRPr lang="lv-LV"/>
          </a:p>
        </p:txBody>
      </p:sp>
      <p:sp>
        <p:nvSpPr>
          <p:cNvPr id="6" name="Footer Placeholder 5">
            <a:extLst>
              <a:ext uri="{FF2B5EF4-FFF2-40B4-BE49-F238E27FC236}">
                <a16:creationId xmlns:a16="http://schemas.microsoft.com/office/drawing/2014/main" id="{B022AD7D-F564-4491-A512-38CCBAD2E12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B60BF6-6731-42A4-8477-66B85EBE0CC8}"/>
              </a:ext>
            </a:extLst>
          </p:cNvPr>
          <p:cNvSpPr>
            <a:spLocks noGrp="1"/>
          </p:cNvSpPr>
          <p:nvPr>
            <p:ph type="sldNum" sz="quarter" idx="12"/>
          </p:nvPr>
        </p:nvSpPr>
        <p:spPr/>
        <p:txBody>
          <a:bodyPr/>
          <a:lstStyle/>
          <a:p>
            <a:fld id="{660F3F40-12FA-4968-8235-5F18DAFE2DEF}" type="slidenum">
              <a:rPr lang="lv-LV" smtClean="0"/>
              <a:t>‹#›</a:t>
            </a:fld>
            <a:endParaRPr lang="lv-LV"/>
          </a:p>
        </p:txBody>
      </p:sp>
      <p:pic>
        <p:nvPicPr>
          <p:cNvPr id="9" name="Picture 2" descr="Sākums | Latvijas Zinātnes padome">
            <a:extLst>
              <a:ext uri="{FF2B5EF4-FFF2-40B4-BE49-F238E27FC236}">
                <a16:creationId xmlns:a16="http://schemas.microsoft.com/office/drawing/2014/main" id="{F1CDEEE0-A0CF-4402-93B7-86C9F3EC2C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101" y="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0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9B381-183E-4E86-854B-62D2A313BF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FDCC780-5310-4662-80FF-B4F904964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D74B30EC-2F49-4D47-9128-397AA63F17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a:extLst>
              <a:ext uri="{FF2B5EF4-FFF2-40B4-BE49-F238E27FC236}">
                <a16:creationId xmlns:a16="http://schemas.microsoft.com/office/drawing/2014/main" id="{8F920956-802A-482C-8DE8-51D6E8B77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2636FC4-E873-4133-AB09-B4DE54780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F3F40-12FA-4968-8235-5F18DAFE2DEF}" type="slidenum">
              <a:rPr lang="lv-LV" smtClean="0"/>
              <a:t>‹#›</a:t>
            </a:fld>
            <a:endParaRPr lang="lv-LV"/>
          </a:p>
        </p:txBody>
      </p:sp>
      <p:pic>
        <p:nvPicPr>
          <p:cNvPr id="14" name="Picture 7">
            <a:extLst>
              <a:ext uri="{FF2B5EF4-FFF2-40B4-BE49-F238E27FC236}">
                <a16:creationId xmlns:a16="http://schemas.microsoft.com/office/drawing/2014/main" id="{C36F20F8-7D3E-4312-A23B-2756A7D1E323}"/>
              </a:ext>
            </a:extLst>
          </p:cNvPr>
          <p:cNvPicPr>
            <a:picLocks noChangeAspect="1"/>
          </p:cNvPicPr>
          <p:nvPr userDrawn="1"/>
        </p:nvPicPr>
        <p:blipFill>
          <a:blip r:embed="rId14" cstate="print"/>
          <a:srcRect/>
          <a:stretch>
            <a:fillRect/>
          </a:stretch>
        </p:blipFill>
        <p:spPr bwMode="auto">
          <a:xfrm>
            <a:off x="0" y="6611938"/>
            <a:ext cx="12192000" cy="246062"/>
          </a:xfrm>
          <a:prstGeom prst="rect">
            <a:avLst/>
          </a:prstGeom>
          <a:noFill/>
          <a:ln w="9525">
            <a:noFill/>
            <a:miter lim="800000"/>
            <a:headEnd/>
            <a:tailEnd/>
          </a:ln>
        </p:spPr>
      </p:pic>
    </p:spTree>
    <p:extLst>
      <p:ext uri="{BB962C8B-B14F-4D97-AF65-F5344CB8AC3E}">
        <p14:creationId xmlns:p14="http://schemas.microsoft.com/office/powerpoint/2010/main" val="341938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hyperlink" Target="https://lzp.gov.lv/starptautiskas-sadarbibas-programmas/apvarsnis-eiropa/"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ec.europa.eu/info/funding-tenders/opportunities/docs/2021-2027/horizon/wp-call/2023-2024/wp-9-food-bioeconomy-natural-resources-agriculture-and-environment_horizon-2023-2024_en.pdf" TargetMode="External"/><Relationship Id="rId7" Type="http://schemas.openxmlformats.org/officeDocument/2006/relationships/hyperlink" Target="https://ec.europa.eu/info/funding-tenders/opportunities/portal/screen/opportunities/topic-search;callCode=null;freeTextSearchKeyword=;matchWholeText=true;typeCodes=0,1,2,8;statusCodes=31094501,31094502;programmePeriod=null;programCcm2Id=43108390;programDivisionCode=43121563;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lv"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eit.europa.eu/sites/default/files/eit_position_paper_horizon_europe_synergies.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cbs.dk/en/publications/towards-an-eu-research-and-innovation-policy-agenda-for-nature-ba" TargetMode="External"/><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1</a:t>
            </a:fld>
            <a:endParaRPr lang="en-US" altLang="lv-LV"/>
          </a:p>
        </p:txBody>
      </p:sp>
      <p:sp>
        <p:nvSpPr>
          <p:cNvPr id="2" name="Title 1">
            <a:extLst>
              <a:ext uri="{FF2B5EF4-FFF2-40B4-BE49-F238E27FC236}">
                <a16:creationId xmlns:a16="http://schemas.microsoft.com/office/drawing/2014/main" id="{6ED6FEE9-7910-0992-80A4-1955882919D7}"/>
              </a:ext>
            </a:extLst>
          </p:cNvPr>
          <p:cNvSpPr txBox="1">
            <a:spLocks/>
          </p:cNvSpPr>
          <p:nvPr/>
        </p:nvSpPr>
        <p:spPr>
          <a:xfrm>
            <a:off x="245097" y="2971800"/>
            <a:ext cx="4675695"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lv-LV" altLang="en-US" sz="2800" dirty="0">
                <a:latin typeface="+mn-lt"/>
              </a:rPr>
              <a:t>Apvārsnis Eiropa</a:t>
            </a:r>
            <a:r>
              <a:rPr lang="en-US" altLang="en-US" sz="2800" dirty="0">
                <a:latin typeface="+mn-lt"/>
              </a:rPr>
              <a:t> 6.</a:t>
            </a:r>
            <a:r>
              <a:rPr lang="lv-LV" altLang="en-US" sz="2800" dirty="0">
                <a:latin typeface="+mn-lt"/>
              </a:rPr>
              <a:t> </a:t>
            </a:r>
            <a:r>
              <a:rPr lang="lv-LV" altLang="en-US" sz="2800" dirty="0" err="1">
                <a:latin typeface="+mn-lt"/>
              </a:rPr>
              <a:t>klāstera</a:t>
            </a:r>
            <a:br>
              <a:rPr lang="lv-LV" sz="2800" dirty="0">
                <a:latin typeface="+mn-lt"/>
              </a:rPr>
            </a:br>
            <a:r>
              <a:rPr lang="lv-LV" sz="2800" b="1" dirty="0">
                <a:solidFill>
                  <a:schemeClr val="accent6">
                    <a:lumMod val="75000"/>
                  </a:schemeClr>
                </a:solidFill>
                <a:latin typeface="+mn-lt"/>
              </a:rPr>
              <a:t>«Pārtika, </a:t>
            </a:r>
            <a:r>
              <a:rPr lang="lv-LV" sz="2800" b="1" dirty="0" err="1">
                <a:solidFill>
                  <a:schemeClr val="accent6">
                    <a:lumMod val="75000"/>
                  </a:schemeClr>
                </a:solidFill>
                <a:latin typeface="+mn-lt"/>
              </a:rPr>
              <a:t>Bioekonomika</a:t>
            </a:r>
            <a:r>
              <a:rPr lang="lv-LV" sz="2800" b="1" dirty="0">
                <a:solidFill>
                  <a:schemeClr val="accent6">
                    <a:lumMod val="75000"/>
                  </a:schemeClr>
                </a:solidFill>
                <a:latin typeface="+mn-lt"/>
              </a:rPr>
              <a:t>, Dabas resursi, Lauksaimniecība un Vide» </a:t>
            </a:r>
            <a:r>
              <a:rPr lang="en-US" sz="2800" dirty="0">
                <a:latin typeface="+mn-lt"/>
              </a:rPr>
              <a:t>New European </a:t>
            </a:r>
            <a:r>
              <a:rPr lang="en-US" sz="2800" dirty="0" err="1">
                <a:latin typeface="+mn-lt"/>
              </a:rPr>
              <a:t>Bauhau</a:t>
            </a:r>
            <a:r>
              <a:rPr lang="lv-LV" sz="2800" dirty="0">
                <a:latin typeface="+mn-lt"/>
              </a:rPr>
              <a:t>s</a:t>
            </a:r>
            <a:r>
              <a:rPr lang="en-US" sz="2800" dirty="0">
                <a:latin typeface="+mn-lt"/>
              </a:rPr>
              <a:t> </a:t>
            </a:r>
            <a:r>
              <a:rPr lang="en-US" sz="2800" dirty="0" err="1">
                <a:latin typeface="+mn-lt"/>
              </a:rPr>
              <a:t>tematiskie</a:t>
            </a:r>
            <a:r>
              <a:rPr lang="en-US" sz="2800" dirty="0">
                <a:latin typeface="+mn-lt"/>
              </a:rPr>
              <a:t> </a:t>
            </a:r>
            <a:r>
              <a:rPr lang="lv-LV" sz="2800" dirty="0">
                <a:latin typeface="+mn-lt"/>
              </a:rPr>
              <a:t>konkursi </a:t>
            </a:r>
            <a:br>
              <a:rPr lang="lv-LV" sz="3200" dirty="0">
                <a:solidFill>
                  <a:schemeClr val="bg2">
                    <a:lumMod val="50000"/>
                  </a:schemeClr>
                </a:solidFill>
              </a:rPr>
            </a:br>
            <a:r>
              <a:rPr lang="lv-LV" altLang="en-US" sz="3200" dirty="0">
                <a:ea typeface="Times New Roman" panose="02020603050405020304" pitchFamily="18" charset="0"/>
                <a:cs typeface="Times New Roman" panose="02020603050405020304" pitchFamily="18" charset="0"/>
              </a:rPr>
              <a:t> </a:t>
            </a:r>
            <a:endParaRPr lang="en-US" altLang="en-US" sz="3200" dirty="0">
              <a:ea typeface="Times New Roman" panose="02020603050405020304" pitchFamily="18" charset="0"/>
              <a:cs typeface="Times New Roman" panose="02020603050405020304" pitchFamily="18" charset="0"/>
            </a:endParaRPr>
          </a:p>
        </p:txBody>
      </p:sp>
      <p:pic>
        <p:nvPicPr>
          <p:cNvPr id="3" name="Attēls 2">
            <a:extLst>
              <a:ext uri="{FF2B5EF4-FFF2-40B4-BE49-F238E27FC236}">
                <a16:creationId xmlns:a16="http://schemas.microsoft.com/office/drawing/2014/main" id="{22B25149-A439-F55C-9E77-5811B2823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180" y="5448496"/>
            <a:ext cx="4846002" cy="1090416"/>
          </a:xfrm>
          <a:prstGeom prst="rect">
            <a:avLst/>
          </a:prstGeom>
        </p:spPr>
      </p:pic>
      <p:pic>
        <p:nvPicPr>
          <p:cNvPr id="9" name="Picture 2" descr="A picture containing graphical user interface&#10;&#10;Description automatically generated">
            <a:extLst>
              <a:ext uri="{FF2B5EF4-FFF2-40B4-BE49-F238E27FC236}">
                <a16:creationId xmlns:a16="http://schemas.microsoft.com/office/drawing/2014/main" id="{B74B45AF-1339-442F-3F69-1EA63BD2646F}"/>
              </a:ext>
            </a:extLst>
          </p:cNvPr>
          <p:cNvPicPr>
            <a:picLocks noChangeAspect="1"/>
          </p:cNvPicPr>
          <p:nvPr/>
        </p:nvPicPr>
        <p:blipFill>
          <a:blip r:embed="rId4"/>
          <a:stretch>
            <a:fillRect/>
          </a:stretch>
        </p:blipFill>
        <p:spPr>
          <a:xfrm>
            <a:off x="5012587" y="405399"/>
            <a:ext cx="7196026" cy="4647367"/>
          </a:xfrm>
          <a:prstGeom prst="rect">
            <a:avLst/>
          </a:prstGeom>
        </p:spPr>
      </p:pic>
      <p:pic>
        <p:nvPicPr>
          <p:cNvPr id="10" name="Attēls 9">
            <a:extLst>
              <a:ext uri="{FF2B5EF4-FFF2-40B4-BE49-F238E27FC236}">
                <a16:creationId xmlns:a16="http://schemas.microsoft.com/office/drawing/2014/main" id="{33515A51-4F1A-4C96-0536-0803A8AD3A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8903" y="5658997"/>
            <a:ext cx="759575" cy="439617"/>
          </a:xfrm>
          <a:prstGeom prst="rect">
            <a:avLst/>
          </a:prstGeom>
        </p:spPr>
      </p:pic>
      <p:pic>
        <p:nvPicPr>
          <p:cNvPr id="1026" name="Picture 2" descr="New European Bauhaus – BEDA">
            <a:extLst>
              <a:ext uri="{FF2B5EF4-FFF2-40B4-BE49-F238E27FC236}">
                <a16:creationId xmlns:a16="http://schemas.microsoft.com/office/drawing/2014/main" id="{890FD8E0-76F0-957B-DA8C-6C8F8BFDB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6276" y="5522113"/>
            <a:ext cx="1462533" cy="5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7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658347-A518-F4C9-316B-57954F05FC77}"/>
              </a:ext>
            </a:extLst>
          </p:cNvPr>
          <p:cNvSpPr>
            <a:spLocks noGrp="1"/>
          </p:cNvSpPr>
          <p:nvPr>
            <p:ph type="title"/>
          </p:nvPr>
        </p:nvSpPr>
        <p:spPr>
          <a:xfrm>
            <a:off x="1107649" y="208839"/>
            <a:ext cx="10515600" cy="1325563"/>
          </a:xfrm>
        </p:spPr>
        <p:txBody>
          <a:bodyPr>
            <a:normAutofit/>
          </a:bodyPr>
          <a:lstStyle/>
          <a:p>
            <a:r>
              <a:rPr lang="en-US" sz="2400" b="1" dirty="0">
                <a:solidFill>
                  <a:schemeClr val="accent6">
                    <a:lumMod val="75000"/>
                  </a:schemeClr>
                </a:solidFill>
                <a:latin typeface="+mn-lt"/>
              </a:rPr>
              <a:t>Climate-smart</a:t>
            </a:r>
            <a:r>
              <a:rPr lang="en-US" sz="1050" dirty="0">
                <a:solidFill>
                  <a:schemeClr val="accent6">
                    <a:lumMod val="75000"/>
                  </a:schemeClr>
                </a:solidFill>
              </a:rPr>
              <a:t> </a:t>
            </a:r>
            <a:r>
              <a:rPr lang="en-US" sz="2400" b="1" dirty="0">
                <a:solidFill>
                  <a:schemeClr val="accent6">
                    <a:lumMod val="75000"/>
                  </a:schemeClr>
                </a:solidFill>
                <a:latin typeface="+mn-lt"/>
              </a:rPr>
              <a:t>use of wood</a:t>
            </a:r>
            <a:r>
              <a:rPr lang="en-US" sz="2400" b="1" dirty="0">
                <a:latin typeface="+mn-lt"/>
              </a:rPr>
              <a:t> in the construction sector to support the New European Bauhaus</a:t>
            </a:r>
            <a:endParaRPr lang="lv-LV" sz="2400" b="1" dirty="0">
              <a:latin typeface="+mn-lt"/>
            </a:endParaRPr>
          </a:p>
        </p:txBody>
      </p:sp>
      <p:sp>
        <p:nvSpPr>
          <p:cNvPr id="3" name="Slaida numura vietturis 2">
            <a:extLst>
              <a:ext uri="{FF2B5EF4-FFF2-40B4-BE49-F238E27FC236}">
                <a16:creationId xmlns:a16="http://schemas.microsoft.com/office/drawing/2014/main" id="{FA8DC409-F399-1749-CA7D-D258ED041833}"/>
              </a:ext>
            </a:extLst>
          </p:cNvPr>
          <p:cNvSpPr>
            <a:spLocks noGrp="1"/>
          </p:cNvSpPr>
          <p:nvPr>
            <p:ph type="sldNum" sz="quarter" idx="12"/>
          </p:nvPr>
        </p:nvSpPr>
        <p:spPr/>
        <p:txBody>
          <a:bodyPr/>
          <a:lstStyle/>
          <a:p>
            <a:fld id="{660F3F40-12FA-4968-8235-5F18DAFE2DEF}" type="slidenum">
              <a:rPr lang="lv-LV" smtClean="0"/>
              <a:t>10</a:t>
            </a:fld>
            <a:endParaRPr lang="lv-LV"/>
          </a:p>
        </p:txBody>
      </p:sp>
      <p:graphicFrame>
        <p:nvGraphicFramePr>
          <p:cNvPr id="4" name="Tabula 4">
            <a:extLst>
              <a:ext uri="{FF2B5EF4-FFF2-40B4-BE49-F238E27FC236}">
                <a16:creationId xmlns:a16="http://schemas.microsoft.com/office/drawing/2014/main" id="{F8BBB526-24B8-79D9-7A3E-DF88547996D1}"/>
              </a:ext>
            </a:extLst>
          </p:cNvPr>
          <p:cNvGraphicFramePr>
            <a:graphicFrameLocks noGrp="1"/>
          </p:cNvGraphicFramePr>
          <p:nvPr>
            <p:extLst>
              <p:ext uri="{D42A27DB-BD31-4B8C-83A1-F6EECF244321}">
                <p14:modId xmlns:p14="http://schemas.microsoft.com/office/powerpoint/2010/main" val="3736518409"/>
              </p:ext>
            </p:extLst>
          </p:nvPr>
        </p:nvGraphicFramePr>
        <p:xfrm>
          <a:off x="790804" y="1764935"/>
          <a:ext cx="10610392" cy="3713609"/>
        </p:xfrm>
        <a:graphic>
          <a:graphicData uri="http://schemas.openxmlformats.org/drawingml/2006/table">
            <a:tbl>
              <a:tblPr firstRow="1" bandRow="1">
                <a:tableStyleId>{93296810-A885-4BE3-A3E7-6D5BEEA58F35}</a:tableStyleId>
              </a:tblPr>
              <a:tblGrid>
                <a:gridCol w="3192688">
                  <a:extLst>
                    <a:ext uri="{9D8B030D-6E8A-4147-A177-3AD203B41FA5}">
                      <a16:colId xmlns:a16="http://schemas.microsoft.com/office/drawing/2014/main" val="1814551491"/>
                    </a:ext>
                  </a:extLst>
                </a:gridCol>
                <a:gridCol w="7417704">
                  <a:extLst>
                    <a:ext uri="{9D8B030D-6E8A-4147-A177-3AD203B41FA5}">
                      <a16:colId xmlns:a16="http://schemas.microsoft.com/office/drawing/2014/main" val="3358987266"/>
                    </a:ext>
                  </a:extLst>
                </a:gridCol>
              </a:tblGrid>
              <a:tr h="823781">
                <a:tc>
                  <a:txBody>
                    <a:bodyPr/>
                    <a:lstStyle/>
                    <a:p>
                      <a:r>
                        <a:rPr lang="lv-LV" b="1" dirty="0">
                          <a:solidFill>
                            <a:schemeClr val="tx1"/>
                          </a:solidFill>
                        </a:rPr>
                        <a:t>Nosaukums</a:t>
                      </a:r>
                    </a:p>
                  </a:txBody>
                  <a:tcPr anchor="ctr">
                    <a:solidFill>
                      <a:srgbClr val="EBF1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i="1" kern="1200" dirty="0">
                          <a:solidFill>
                            <a:schemeClr val="tx1"/>
                          </a:solidFill>
                          <a:effectLst/>
                          <a:latin typeface="+mn-lt"/>
                          <a:ea typeface="+mn-ea"/>
                          <a:cs typeface="+mn-cs"/>
                        </a:rPr>
                        <a:t>Klimata ziņā gudra koksnes izmantošana būvniecības sektorā, lai atbalstītu jauno Eiropas </a:t>
                      </a:r>
                      <a:r>
                        <a:rPr lang="lv-LV" sz="1800" b="1" i="1" kern="1200" dirty="0" err="1">
                          <a:solidFill>
                            <a:schemeClr val="tx1"/>
                          </a:solidFill>
                          <a:effectLst/>
                          <a:latin typeface="+mn-lt"/>
                          <a:ea typeface="+mn-ea"/>
                          <a:cs typeface="+mn-cs"/>
                        </a:rPr>
                        <a:t>Bauhaus</a:t>
                      </a:r>
                      <a:endParaRPr lang="lv-LV" sz="1800" b="1" kern="1200" dirty="0">
                        <a:solidFill>
                          <a:schemeClr val="tx1"/>
                        </a:solidFill>
                        <a:effectLst/>
                        <a:latin typeface="+mn-lt"/>
                        <a:ea typeface="+mn-ea"/>
                        <a:cs typeface="+mn-cs"/>
                      </a:endParaRPr>
                    </a:p>
                  </a:txBody>
                  <a:tcPr anchor="ctr">
                    <a:solidFill>
                      <a:srgbClr val="EBF1E9"/>
                    </a:solidFill>
                  </a:tcPr>
                </a:tc>
                <a:extLst>
                  <a:ext uri="{0D108BD9-81ED-4DB2-BD59-A6C34878D82A}">
                    <a16:rowId xmlns:a16="http://schemas.microsoft.com/office/drawing/2014/main" val="3026915305"/>
                  </a:ext>
                </a:extLst>
              </a:tr>
              <a:tr h="562437">
                <a:tc>
                  <a:txBody>
                    <a:bodyPr/>
                    <a:lstStyle/>
                    <a:p>
                      <a:r>
                        <a:rPr lang="lv-LV" b="1" dirty="0"/>
                        <a:t>Akronīms</a:t>
                      </a:r>
                    </a:p>
                  </a:txBody>
                  <a:tcPr anchor="ctr"/>
                </a:tc>
                <a:tc>
                  <a:txBody>
                    <a:bodyPr/>
                    <a:lstStyle/>
                    <a:p>
                      <a:r>
                        <a:rPr lang="lv-LV" sz="1800" u="none" kern="1200" dirty="0">
                          <a:solidFill>
                            <a:schemeClr val="dk1"/>
                          </a:solidFill>
                          <a:effectLst/>
                          <a:latin typeface="+mn-lt"/>
                          <a:ea typeface="+mn-ea"/>
                          <a:cs typeface="+mn-cs"/>
                        </a:rPr>
                        <a:t>HORIZON-CL6-2024-CLIMATE-01-5</a:t>
                      </a:r>
                      <a:endParaRPr lang="lv-LV" u="none" dirty="0"/>
                    </a:p>
                  </a:txBody>
                  <a:tcPr anchor="ctr"/>
                </a:tc>
                <a:extLst>
                  <a:ext uri="{0D108BD9-81ED-4DB2-BD59-A6C34878D82A}">
                    <a16:rowId xmlns:a16="http://schemas.microsoft.com/office/drawing/2014/main" val="1409313531"/>
                  </a:ext>
                </a:extLst>
              </a:tr>
              <a:tr h="562437">
                <a:tc>
                  <a:txBody>
                    <a:bodyPr/>
                    <a:lstStyle/>
                    <a:p>
                      <a:r>
                        <a:rPr lang="lv-LV" b="1" dirty="0"/>
                        <a:t>Budžets </a:t>
                      </a:r>
                    </a:p>
                  </a:txBody>
                  <a:tcPr anchor="ctr"/>
                </a:tc>
                <a:tc>
                  <a:txBody>
                    <a:bodyPr/>
                    <a:lstStyle/>
                    <a:p>
                      <a:r>
                        <a:rPr lang="lv-LV" sz="1800" kern="1200" dirty="0">
                          <a:solidFill>
                            <a:schemeClr val="dk1"/>
                          </a:solidFill>
                          <a:effectLst/>
                          <a:latin typeface="+mn-lt"/>
                          <a:ea typeface="+mn-ea"/>
                          <a:cs typeface="+mn-cs"/>
                        </a:rPr>
                        <a:t>- EUR 14.00 miljoni/ 2 atbalstīti projekti</a:t>
                      </a:r>
                      <a:endParaRPr lang="lv-LV" dirty="0"/>
                    </a:p>
                  </a:txBody>
                  <a:tcPr anchor="ctr"/>
                </a:tc>
                <a:extLst>
                  <a:ext uri="{0D108BD9-81ED-4DB2-BD59-A6C34878D82A}">
                    <a16:rowId xmlns:a16="http://schemas.microsoft.com/office/drawing/2014/main" val="2380312817"/>
                  </a:ext>
                </a:extLst>
              </a:tr>
              <a:tr h="562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Nodošanas termiņš </a:t>
                      </a:r>
                    </a:p>
                  </a:txBody>
                  <a:tcPr anchor="ctr"/>
                </a:tc>
                <a:tc>
                  <a:txBody>
                    <a:bodyPr/>
                    <a:lstStyle/>
                    <a:p>
                      <a:r>
                        <a:rPr lang="lv-LV" dirty="0"/>
                        <a:t>22.02.2024</a:t>
                      </a:r>
                    </a:p>
                  </a:txBody>
                  <a:tcPr anchor="ctr"/>
                </a:tc>
                <a:extLst>
                  <a:ext uri="{0D108BD9-81ED-4DB2-BD59-A6C34878D82A}">
                    <a16:rowId xmlns:a16="http://schemas.microsoft.com/office/drawing/2014/main" val="4245411575"/>
                  </a:ext>
                </a:extLst>
              </a:tr>
              <a:tr h="562437">
                <a:tc>
                  <a:txBody>
                    <a:bodyPr/>
                    <a:lstStyle/>
                    <a:p>
                      <a:r>
                        <a:rPr lang="lv-LV" b="1" dirty="0"/>
                        <a:t>Projekta tipa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err="1">
                          <a:solidFill>
                            <a:schemeClr val="dk1"/>
                          </a:solidFill>
                          <a:effectLst/>
                          <a:latin typeface="+mn-lt"/>
                          <a:ea typeface="+mn-ea"/>
                          <a:cs typeface="+mn-cs"/>
                        </a:rPr>
                        <a:t>Research</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and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Innovation</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Actions</a:t>
                      </a:r>
                      <a:r>
                        <a:rPr lang="lv-LV" sz="1800" kern="1200" dirty="0">
                          <a:solidFill>
                            <a:schemeClr val="dk1"/>
                          </a:solidFill>
                          <a:effectLst/>
                          <a:latin typeface="+mn-lt"/>
                          <a:ea typeface="+mn-ea"/>
                          <a:cs typeface="+mn-cs"/>
                        </a:rPr>
                        <a:t> (RIA)</a:t>
                      </a:r>
                    </a:p>
                  </a:txBody>
                  <a:tcPr anchor="ctr"/>
                </a:tc>
                <a:extLst>
                  <a:ext uri="{0D108BD9-81ED-4DB2-BD59-A6C34878D82A}">
                    <a16:rowId xmlns:a16="http://schemas.microsoft.com/office/drawing/2014/main" val="1607148399"/>
                  </a:ext>
                </a:extLst>
              </a:tr>
              <a:tr h="562437">
                <a:tc>
                  <a:txBody>
                    <a:bodyPr/>
                    <a:lstStyle/>
                    <a:p>
                      <a:r>
                        <a:rPr lang="lv-LV" b="1" dirty="0"/>
                        <a:t>Atslēgas vārdi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EU </a:t>
                      </a:r>
                      <a:r>
                        <a:rPr lang="lv-LV" sz="1800" kern="1200" dirty="0" err="1">
                          <a:solidFill>
                            <a:schemeClr val="dk1"/>
                          </a:solidFill>
                          <a:effectLst/>
                          <a:latin typeface="+mn-lt"/>
                          <a:ea typeface="+mn-ea"/>
                          <a:cs typeface="+mn-cs"/>
                        </a:rPr>
                        <a:t>forest</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strategy</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renewable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and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circular</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buildings</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innovative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woody</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biomass-based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applications</a:t>
                      </a:r>
                      <a:r>
                        <a:rPr lang="lv-LV" sz="1800" kern="1200" dirty="0">
                          <a:solidFill>
                            <a:schemeClr val="dk1"/>
                          </a:solidFill>
                          <a:effectLst/>
                          <a:latin typeface="+mn-lt"/>
                          <a:ea typeface="+mn-ea"/>
                          <a:cs typeface="+mn-cs"/>
                        </a:rPr>
                        <a:t>.</a:t>
                      </a:r>
                    </a:p>
                  </a:txBody>
                  <a:tcPr anchor="ctr"/>
                </a:tc>
                <a:extLst>
                  <a:ext uri="{0D108BD9-81ED-4DB2-BD59-A6C34878D82A}">
                    <a16:rowId xmlns:a16="http://schemas.microsoft.com/office/drawing/2014/main" val="591873664"/>
                  </a:ext>
                </a:extLst>
              </a:tr>
            </a:tbl>
          </a:graphicData>
        </a:graphic>
      </p:graphicFrame>
      <p:pic>
        <p:nvPicPr>
          <p:cNvPr id="5" name="Attēls 4">
            <a:extLst>
              <a:ext uri="{FF2B5EF4-FFF2-40B4-BE49-F238E27FC236}">
                <a16:creationId xmlns:a16="http://schemas.microsoft.com/office/drawing/2014/main" id="{A19FA5CB-2C63-27A7-E139-B33208315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408" y="5788336"/>
            <a:ext cx="981421" cy="568014"/>
          </a:xfrm>
          <a:prstGeom prst="rect">
            <a:avLst/>
          </a:prstGeom>
        </p:spPr>
      </p:pic>
      <p:pic>
        <p:nvPicPr>
          <p:cNvPr id="6" name="Picture 2" descr="New European Bauhaus – BEDA">
            <a:extLst>
              <a:ext uri="{FF2B5EF4-FFF2-40B4-BE49-F238E27FC236}">
                <a16:creationId xmlns:a16="http://schemas.microsoft.com/office/drawing/2014/main" id="{EFF4FDDB-94BB-4306-D72D-F7CC584CD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159" y="5709077"/>
            <a:ext cx="1266961" cy="4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8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10BFAE09-9C6B-C6E9-09C3-EAFF581EE6E7}"/>
              </a:ext>
            </a:extLst>
          </p:cNvPr>
          <p:cNvSpPr>
            <a:spLocks noGrp="1"/>
          </p:cNvSpPr>
          <p:nvPr>
            <p:ph type="sldNum" sz="quarter" idx="12"/>
          </p:nvPr>
        </p:nvSpPr>
        <p:spPr/>
        <p:txBody>
          <a:bodyPr/>
          <a:lstStyle/>
          <a:p>
            <a:fld id="{660F3F40-12FA-4968-8235-5F18DAFE2DEF}" type="slidenum">
              <a:rPr lang="lv-LV" smtClean="0"/>
              <a:t>11</a:t>
            </a:fld>
            <a:endParaRPr lang="lv-LV"/>
          </a:p>
        </p:txBody>
      </p:sp>
      <p:pic>
        <p:nvPicPr>
          <p:cNvPr id="16398" name="Picture 14" descr="Environmental Effort | About NODA | NODA CORPORATION">
            <a:extLst>
              <a:ext uri="{FF2B5EF4-FFF2-40B4-BE49-F238E27FC236}">
                <a16:creationId xmlns:a16="http://schemas.microsoft.com/office/drawing/2014/main" id="{40EAC7B0-781F-EB0E-9343-3CBBB3EFF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3" t="3438" r="-1"/>
          <a:stretch/>
        </p:blipFill>
        <p:spPr bwMode="auto">
          <a:xfrm>
            <a:off x="399941" y="1270000"/>
            <a:ext cx="6613044" cy="5086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CE26C1-BD46-A9A3-9695-C964F9302536}"/>
              </a:ext>
            </a:extLst>
          </p:cNvPr>
          <p:cNvSpPr txBox="1"/>
          <p:nvPr/>
        </p:nvSpPr>
        <p:spPr>
          <a:xfrm>
            <a:off x="1233183" y="501650"/>
            <a:ext cx="6217920" cy="461665"/>
          </a:xfrm>
          <a:prstGeom prst="rect">
            <a:avLst/>
          </a:prstGeom>
          <a:noFill/>
        </p:spPr>
        <p:txBody>
          <a:bodyPr wrap="square">
            <a:spAutoFit/>
          </a:bodyPr>
          <a:lstStyle/>
          <a:p>
            <a:r>
              <a:rPr lang="lv-LV" sz="2400" b="1" dirty="0">
                <a:ea typeface="+mj-ea"/>
                <a:cs typeface="+mj-cs"/>
              </a:rPr>
              <a:t>GUDRA KOKSNES IZMANTOŠANA</a:t>
            </a:r>
          </a:p>
        </p:txBody>
      </p:sp>
      <p:sp>
        <p:nvSpPr>
          <p:cNvPr id="7" name="TextBox 6">
            <a:extLst>
              <a:ext uri="{FF2B5EF4-FFF2-40B4-BE49-F238E27FC236}">
                <a16:creationId xmlns:a16="http://schemas.microsoft.com/office/drawing/2014/main" id="{2357B921-82C9-BA02-3E98-84FE6573D240}"/>
              </a:ext>
            </a:extLst>
          </p:cNvPr>
          <p:cNvSpPr txBox="1"/>
          <p:nvPr/>
        </p:nvSpPr>
        <p:spPr>
          <a:xfrm>
            <a:off x="6944412" y="795948"/>
            <a:ext cx="4862817" cy="1857368"/>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lv-LV" sz="18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Paredzamais rezultāts: </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Šis temats atbalstīs Jaunās Eiropas </a:t>
            </a:r>
            <a:r>
              <a:rPr lang="lv-LV" sz="1800" kern="100" dirty="0" err="1">
                <a:effectLst/>
                <a:latin typeface="Calibri" panose="020F0502020204030204" pitchFamily="34" charset="0"/>
                <a:ea typeface="Calibri" panose="020F0502020204030204" pitchFamily="34" charset="0"/>
                <a:cs typeface="Times New Roman" panose="02020603050405020304" pitchFamily="18" charset="0"/>
              </a:rPr>
              <a:t>Bauhaus</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iniciatīvu un jaunās ES meža stratēģijas īstenošanu, padarot būvniecības nozari </a:t>
            </a:r>
            <a:r>
              <a:rPr lang="lv-LV" kern="100" dirty="0">
                <a:latin typeface="Calibri" panose="020F0502020204030204" pitchFamily="34" charset="0"/>
                <a:ea typeface="Calibri" panose="020F0502020204030204" pitchFamily="34" charset="0"/>
                <a:cs typeface="Times New Roman" panose="02020603050405020304" pitchFamily="18" charset="0"/>
              </a:rPr>
              <a:t>ilgtspējīgāku </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un cirkulārāku, kas ietver pašlaik nepietiekami izmantotu kokmateriālu izmantošanu. </a:t>
            </a:r>
          </a:p>
        </p:txBody>
      </p:sp>
      <p:sp>
        <p:nvSpPr>
          <p:cNvPr id="10" name="TextBox 9">
            <a:extLst>
              <a:ext uri="{FF2B5EF4-FFF2-40B4-BE49-F238E27FC236}">
                <a16:creationId xmlns:a16="http://schemas.microsoft.com/office/drawing/2014/main" id="{C3ACEDFE-8557-D028-DEF3-C03570051731}"/>
              </a:ext>
            </a:extLst>
          </p:cNvPr>
          <p:cNvSpPr txBox="1"/>
          <p:nvPr/>
        </p:nvSpPr>
        <p:spPr>
          <a:xfrm>
            <a:off x="6944412" y="3008912"/>
            <a:ext cx="5084190" cy="295786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lv-LV" sz="1800" dirty="0">
                <a:effectLst/>
                <a:latin typeface="Calibri" panose="020F0502020204030204" pitchFamily="34" charset="0"/>
                <a:ea typeface="Calibri" panose="020F0502020204030204" pitchFamily="34" charset="0"/>
                <a:cs typeface="Times New Roman" panose="02020603050405020304" pitchFamily="18" charset="0"/>
              </a:rPr>
              <a:t>Palielināts ar mežu saistītās nozares ieguldījumu klimata pārmaiņu mazināšanā</a:t>
            </a:r>
          </a:p>
          <a:p>
            <a:pPr marL="285750" indent="-285750">
              <a:lnSpc>
                <a:spcPct val="150000"/>
              </a:lnSpc>
              <a:buFont typeface="Arial" panose="020B0604020202020204" pitchFamily="34" charset="0"/>
              <a:buChar char="•"/>
            </a:pPr>
            <a:r>
              <a:rPr lang="lv-LV" dirty="0">
                <a:latin typeface="Calibri" panose="020F0502020204030204" pitchFamily="34" charset="0"/>
                <a:ea typeface="Calibri" panose="020F0502020204030204" pitchFamily="34" charset="0"/>
                <a:cs typeface="Times New Roman" panose="02020603050405020304" pitchFamily="18" charset="0"/>
              </a:rPr>
              <a:t>E</a:t>
            </a:r>
            <a:r>
              <a:rPr lang="lv-LV" sz="1800" dirty="0">
                <a:effectLst/>
                <a:latin typeface="Calibri" panose="020F0502020204030204" pitchFamily="34" charset="0"/>
                <a:ea typeface="Calibri" panose="020F0502020204030204" pitchFamily="34" charset="0"/>
                <a:cs typeface="Times New Roman" panose="02020603050405020304" pitchFamily="18" charset="0"/>
              </a:rPr>
              <a:t>fektīva cietās biomasas pārvēršana ilgtermiņa oglekļa uzglabāšanas formās</a:t>
            </a:r>
          </a:p>
          <a:p>
            <a:pPr marL="285750" indent="-285750">
              <a:lnSpc>
                <a:spcPct val="150000"/>
              </a:lnSpc>
              <a:buFont typeface="Arial" panose="020B0604020202020204" pitchFamily="34" charset="0"/>
              <a:buChar char="•"/>
            </a:pPr>
            <a:r>
              <a:rPr lang="lv-LV" sz="1800" dirty="0">
                <a:effectLst/>
                <a:latin typeface="Calibri" panose="020F0502020204030204" pitchFamily="34" charset="0"/>
                <a:ea typeface="Calibri" panose="020F0502020204030204" pitchFamily="34" charset="0"/>
                <a:cs typeface="Times New Roman" panose="02020603050405020304" pitchFamily="18" charset="0"/>
              </a:rPr>
              <a:t>Veicināt stabilu un pārredzamu metodiku, lai kvantitatīvi noteiktu koka būvizstrādājumu un citu būvmateriālu priekšrocības klimata jomā</a:t>
            </a:r>
            <a:endParaRPr lang="lv-LV" dirty="0"/>
          </a:p>
        </p:txBody>
      </p:sp>
    </p:spTree>
    <p:extLst>
      <p:ext uri="{BB962C8B-B14F-4D97-AF65-F5344CB8AC3E}">
        <p14:creationId xmlns:p14="http://schemas.microsoft.com/office/powerpoint/2010/main" val="162095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67FD2836-2218-31A8-15C1-5036FAFC2D38}"/>
              </a:ext>
            </a:extLst>
          </p:cNvPr>
          <p:cNvSpPr>
            <a:spLocks noGrp="1"/>
          </p:cNvSpPr>
          <p:nvPr>
            <p:ph type="sldNum" sz="quarter" idx="12"/>
          </p:nvPr>
        </p:nvSpPr>
        <p:spPr/>
        <p:txBody>
          <a:bodyPr/>
          <a:lstStyle/>
          <a:p>
            <a:fld id="{660F3F40-12FA-4968-8235-5F18DAFE2DEF}" type="slidenum">
              <a:rPr lang="lv-LV" smtClean="0"/>
              <a:t>12</a:t>
            </a:fld>
            <a:endParaRPr lang="lv-LV"/>
          </a:p>
        </p:txBody>
      </p:sp>
      <p:sp>
        <p:nvSpPr>
          <p:cNvPr id="4" name="Virsraksts 1">
            <a:extLst>
              <a:ext uri="{FF2B5EF4-FFF2-40B4-BE49-F238E27FC236}">
                <a16:creationId xmlns:a16="http://schemas.microsoft.com/office/drawing/2014/main" id="{CC17F5D2-1661-3CF8-FE5A-2A6A04A3D006}"/>
              </a:ext>
            </a:extLst>
          </p:cNvPr>
          <p:cNvSpPr>
            <a:spLocks noGrp="1"/>
          </p:cNvSpPr>
          <p:nvPr>
            <p:ph type="title"/>
          </p:nvPr>
        </p:nvSpPr>
        <p:spPr>
          <a:xfrm>
            <a:off x="1243552" y="136525"/>
            <a:ext cx="10515600" cy="1325563"/>
          </a:xfrm>
        </p:spPr>
        <p:txBody>
          <a:bodyPr/>
          <a:lstStyle/>
          <a:p>
            <a:r>
              <a:rPr lang="lv-LV" sz="3200" b="1" dirty="0">
                <a:latin typeface="+mn-lt"/>
              </a:rPr>
              <a:t>VEIKSMĪGAM PROJEKTA PIETEIKUMAM VAJADZĒTU </a:t>
            </a:r>
          </a:p>
        </p:txBody>
      </p:sp>
      <p:sp>
        <p:nvSpPr>
          <p:cNvPr id="6" name="TextBox 5">
            <a:extLst>
              <a:ext uri="{FF2B5EF4-FFF2-40B4-BE49-F238E27FC236}">
                <a16:creationId xmlns:a16="http://schemas.microsoft.com/office/drawing/2014/main" id="{D9A1804E-C109-3DAC-CC64-84351F4E5B30}"/>
              </a:ext>
            </a:extLst>
          </p:cNvPr>
          <p:cNvSpPr txBox="1"/>
          <p:nvPr/>
        </p:nvSpPr>
        <p:spPr>
          <a:xfrm>
            <a:off x="943858" y="1257259"/>
            <a:ext cx="10815294" cy="563231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lv-LV" i="1" dirty="0">
                <a:solidFill>
                  <a:schemeClr val="accent6">
                    <a:lumMod val="75000"/>
                  </a:schemeClr>
                </a:solidFill>
              </a:rPr>
              <a:t>Analizēt potenciālo tirgu un jaunās tehnoloģijas </a:t>
            </a:r>
            <a:r>
              <a:rPr lang="lv-LV" dirty="0"/>
              <a:t>(piemēram, AI, </a:t>
            </a:r>
            <a:r>
              <a:rPr lang="lv-LV" dirty="0" err="1"/>
              <a:t>IoT</a:t>
            </a:r>
            <a:r>
              <a:rPr lang="lv-LV" dirty="0"/>
              <a:t> sensoru vai robotikas izmantošanu), kā arī procesus cietkoksnes, zemas kvalitātes un bojājumu koksnes izmantošanai būvniecības sektorā, tostarp ēku atjaunošanai.</a:t>
            </a:r>
          </a:p>
          <a:p>
            <a:pPr marL="285750" indent="-285750">
              <a:lnSpc>
                <a:spcPct val="150000"/>
              </a:lnSpc>
              <a:buFont typeface="Arial" panose="020B0604020202020204" pitchFamily="34" charset="0"/>
              <a:buChar char="•"/>
            </a:pPr>
            <a:r>
              <a:rPr lang="lv-LV" i="1" dirty="0">
                <a:solidFill>
                  <a:schemeClr val="accent6">
                    <a:lumMod val="75000"/>
                  </a:schemeClr>
                </a:solidFill>
              </a:rPr>
              <a:t>Izpētiet bezatkritumu koncepcijas potenciālu</a:t>
            </a:r>
            <a:r>
              <a:rPr lang="lv-LV" dirty="0"/>
              <a:t>, izstrādājot risinājumus, lai koka būvniecības sektorā būtu dzīvotspējīgi produktiem.</a:t>
            </a:r>
          </a:p>
          <a:p>
            <a:pPr marL="285750" indent="-285750">
              <a:lnSpc>
                <a:spcPct val="150000"/>
              </a:lnSpc>
              <a:buFont typeface="Arial" panose="020B0604020202020204" pitchFamily="34" charset="0"/>
              <a:buChar char="•"/>
            </a:pPr>
            <a:r>
              <a:rPr lang="lv-LV" i="1" dirty="0">
                <a:solidFill>
                  <a:schemeClr val="accent6">
                    <a:lumMod val="75000"/>
                  </a:schemeClr>
                </a:solidFill>
              </a:rPr>
              <a:t>Izstrādājiet koka ēku projektus</a:t>
            </a:r>
            <a:r>
              <a:rPr lang="lv-LV" dirty="0"/>
              <a:t>, projektēšanā ņemot vērā atkārtotu izmantošanu, pielāgošanās spēju un veselīgu dzīves vidi (piemēram, izvairīšanos no bīstamām vielām).</a:t>
            </a:r>
          </a:p>
          <a:p>
            <a:pPr marL="285750" indent="-285750">
              <a:lnSpc>
                <a:spcPct val="150000"/>
              </a:lnSpc>
              <a:buFont typeface="Arial" panose="020B0604020202020204" pitchFamily="34" charset="0"/>
              <a:buChar char="•"/>
            </a:pPr>
            <a:r>
              <a:rPr lang="lv-LV" i="1" dirty="0">
                <a:solidFill>
                  <a:schemeClr val="accent6">
                    <a:lumMod val="75000"/>
                  </a:schemeClr>
                </a:solidFill>
              </a:rPr>
              <a:t>Izpētiet un integrējiet cilvēku veselības un labklājības aspektus</a:t>
            </a:r>
            <a:r>
              <a:rPr lang="lv-LV" dirty="0"/>
              <a:t>, kā arī vietējās amatniecības kultūras tradīcijas kā neatņemamus būvētās telpas elementus.</a:t>
            </a:r>
          </a:p>
          <a:p>
            <a:pPr marL="285750" indent="-285750">
              <a:lnSpc>
                <a:spcPct val="150000"/>
              </a:lnSpc>
              <a:buFont typeface="Arial" panose="020B0604020202020204" pitchFamily="34" charset="0"/>
              <a:buChar char="•"/>
            </a:pPr>
            <a:r>
              <a:rPr lang="lv-LV" i="1" dirty="0">
                <a:solidFill>
                  <a:schemeClr val="accent6">
                    <a:lumMod val="75000"/>
                  </a:schemeClr>
                </a:solidFill>
              </a:rPr>
              <a:t>Analizējiet un ierosiniet risinājumus</a:t>
            </a:r>
            <a:r>
              <a:rPr lang="lv-LV" dirty="0"/>
              <a:t>, lai pārvarētu tehniskos, loģistikas, juridiskos, biznesa, politiskos, ekonomiskos un sociālos šķēršļus. Miniet integrētas politikas ieteikumus un uzņēmējdarbības stratēģijas koksnes paplašināšanai būvniecības nozarē Eiropā.</a:t>
            </a:r>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endParaRPr lang="lv-LV" dirty="0"/>
          </a:p>
        </p:txBody>
      </p:sp>
      <p:pic>
        <p:nvPicPr>
          <p:cNvPr id="7" name="Attēls 6">
            <a:extLst>
              <a:ext uri="{FF2B5EF4-FFF2-40B4-BE49-F238E27FC236}">
                <a16:creationId xmlns:a16="http://schemas.microsoft.com/office/drawing/2014/main" id="{3A9B7046-9C75-EC70-CEC5-73EF7F24F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8678" y="5944913"/>
            <a:ext cx="895597" cy="518342"/>
          </a:xfrm>
          <a:prstGeom prst="rect">
            <a:avLst/>
          </a:prstGeom>
        </p:spPr>
      </p:pic>
      <p:pic>
        <p:nvPicPr>
          <p:cNvPr id="8" name="Picture 2" descr="New European Bauhaus – BEDA">
            <a:extLst>
              <a:ext uri="{FF2B5EF4-FFF2-40B4-BE49-F238E27FC236}">
                <a16:creationId xmlns:a16="http://schemas.microsoft.com/office/drawing/2014/main" id="{115B6BA5-00E9-8E5A-06E2-C5FAFC283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589" y="5932079"/>
            <a:ext cx="1156166" cy="45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2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6DBDDB2B-11CC-357D-3F95-7656B5C6C484}"/>
              </a:ext>
            </a:extLst>
          </p:cNvPr>
          <p:cNvSpPr>
            <a:spLocks noGrp="1"/>
          </p:cNvSpPr>
          <p:nvPr>
            <p:ph type="sldNum" sz="quarter" idx="12"/>
          </p:nvPr>
        </p:nvSpPr>
        <p:spPr/>
        <p:txBody>
          <a:bodyPr/>
          <a:lstStyle/>
          <a:p>
            <a:fld id="{660F3F40-12FA-4968-8235-5F18DAFE2DEF}" type="slidenum">
              <a:rPr lang="lv-LV" smtClean="0"/>
              <a:t>13</a:t>
            </a:fld>
            <a:endParaRPr lang="lv-LV"/>
          </a:p>
        </p:txBody>
      </p:sp>
      <p:sp>
        <p:nvSpPr>
          <p:cNvPr id="4" name="Virsraksts 1">
            <a:extLst>
              <a:ext uri="{FF2B5EF4-FFF2-40B4-BE49-F238E27FC236}">
                <a16:creationId xmlns:a16="http://schemas.microsoft.com/office/drawing/2014/main" id="{72D5A155-FCB0-AD36-9390-FE296584577E}"/>
              </a:ext>
            </a:extLst>
          </p:cNvPr>
          <p:cNvSpPr>
            <a:spLocks noGrp="1"/>
          </p:cNvSpPr>
          <p:nvPr>
            <p:ph type="title"/>
          </p:nvPr>
        </p:nvSpPr>
        <p:spPr>
          <a:xfrm>
            <a:off x="1158712" y="0"/>
            <a:ext cx="10515600" cy="1325563"/>
          </a:xfrm>
        </p:spPr>
        <p:txBody>
          <a:bodyPr/>
          <a:lstStyle/>
          <a:p>
            <a:r>
              <a:rPr lang="lv-LV" sz="3200" b="1" dirty="0">
                <a:latin typeface="+mn-lt"/>
              </a:rPr>
              <a:t>VEIKSMĪGAM PROJEKTA PIETEIKUMAM VAJADZĒTU </a:t>
            </a:r>
          </a:p>
        </p:txBody>
      </p:sp>
      <p:sp>
        <p:nvSpPr>
          <p:cNvPr id="6" name="TextBox 5">
            <a:extLst>
              <a:ext uri="{FF2B5EF4-FFF2-40B4-BE49-F238E27FC236}">
                <a16:creationId xmlns:a16="http://schemas.microsoft.com/office/drawing/2014/main" id="{BA217A94-9D19-7E6F-EAD2-19DD986C51DA}"/>
              </a:ext>
            </a:extLst>
          </p:cNvPr>
          <p:cNvSpPr txBox="1"/>
          <p:nvPr/>
        </p:nvSpPr>
        <p:spPr>
          <a:xfrm>
            <a:off x="1006311" y="1186716"/>
            <a:ext cx="10668001" cy="46198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lv-LV" dirty="0"/>
              <a:t>Produktu un ēku dizaina koncepcijās iekļaujiet </a:t>
            </a:r>
            <a:r>
              <a:rPr lang="lv-LV" i="1" dirty="0">
                <a:solidFill>
                  <a:schemeClr val="accent6">
                    <a:lumMod val="75000"/>
                  </a:schemeClr>
                </a:solidFill>
              </a:rPr>
              <a:t>atkārtotu izmantošanu, pārstrādi, renovāciju un dekonstrukciju.</a:t>
            </a:r>
          </a:p>
          <a:p>
            <a:pPr marL="285750" indent="-285750">
              <a:lnSpc>
                <a:spcPct val="150000"/>
              </a:lnSpc>
              <a:buFont typeface="Arial" panose="020B0604020202020204" pitchFamily="34" charset="0"/>
              <a:buChar char="•"/>
            </a:pPr>
            <a:r>
              <a:rPr lang="lv-LV" dirty="0"/>
              <a:t>Izstrādāt </a:t>
            </a:r>
            <a:r>
              <a:rPr lang="lv-LV" i="1" dirty="0">
                <a:solidFill>
                  <a:schemeClr val="accent6">
                    <a:lumMod val="75000"/>
                  </a:schemeClr>
                </a:solidFill>
              </a:rPr>
              <a:t>stabilas, pārredzamas un rentablas metodoloģijas</a:t>
            </a:r>
            <a:r>
              <a:rPr lang="lv-LV" dirty="0"/>
              <a:t>, lai kvantitatīvi noteiktu galveno koka būvizstrādājumu un citu būvmateriālu oglekļa samazināšanas priekšrocības</a:t>
            </a:r>
          </a:p>
          <a:p>
            <a:pPr marL="285750" indent="-285750">
              <a:lnSpc>
                <a:spcPct val="150000"/>
              </a:lnSpc>
              <a:buFont typeface="Arial" panose="020B0604020202020204" pitchFamily="34" charset="0"/>
              <a:buChar char="•"/>
            </a:pPr>
            <a:r>
              <a:rPr lang="lv-LV" dirty="0"/>
              <a:t>Izstrādāt </a:t>
            </a:r>
            <a:r>
              <a:rPr lang="lv-LV" i="1" dirty="0" err="1">
                <a:solidFill>
                  <a:schemeClr val="accent6">
                    <a:lumMod val="75000"/>
                  </a:schemeClr>
                </a:solidFill>
              </a:rPr>
              <a:t>Roadmaps</a:t>
            </a:r>
            <a:r>
              <a:rPr lang="lv-LV" dirty="0"/>
              <a:t>, lai Eiropā integrētu daudzstāvu koka ēkas, kas ir galvenais tirgus segments dzīvojamo un komerciālo/biroju telpu jomā pilsētās.</a:t>
            </a:r>
          </a:p>
          <a:p>
            <a:pPr marL="285750" indent="-285750">
              <a:lnSpc>
                <a:spcPct val="150000"/>
              </a:lnSpc>
              <a:buFont typeface="Arial" panose="020B0604020202020204" pitchFamily="34" charset="0"/>
              <a:buChar char="•"/>
            </a:pPr>
            <a:r>
              <a:rPr lang="lv-LV" i="1" dirty="0">
                <a:solidFill>
                  <a:schemeClr val="accent6">
                    <a:lumMod val="75000"/>
                  </a:schemeClr>
                </a:solidFill>
              </a:rPr>
              <a:t>Sadarbojieties ar attiecīgajām ieinteresētajām pusēm </a:t>
            </a:r>
            <a:r>
              <a:rPr lang="lv-LV" dirty="0" err="1"/>
              <a:t>koprades</a:t>
            </a:r>
            <a:r>
              <a:rPr lang="lv-LV" dirty="0"/>
              <a:t> procesos (piemēram, Jaunā Eiropas </a:t>
            </a:r>
            <a:r>
              <a:rPr lang="lv-LV" dirty="0" err="1"/>
              <a:t>Bauhaus</a:t>
            </a:r>
            <a:r>
              <a:rPr lang="lv-LV" dirty="0"/>
              <a:t> partneru kopiena, politika, arhitekti, uzņēmējdarbība, apdrošināšana, investīcijas, sabiedrība, publiskais un privātais sektors).</a:t>
            </a:r>
          </a:p>
          <a:p>
            <a:pPr marL="285750" indent="-285750">
              <a:lnSpc>
                <a:spcPct val="150000"/>
              </a:lnSpc>
              <a:buFont typeface="Arial" panose="020B0604020202020204" pitchFamily="34" charset="0"/>
              <a:buChar char="•"/>
            </a:pPr>
            <a:r>
              <a:rPr lang="lv-LV" dirty="0"/>
              <a:t>Pievērsiet uzmanību </a:t>
            </a:r>
            <a:r>
              <a:rPr lang="lv-LV" i="1" dirty="0">
                <a:solidFill>
                  <a:schemeClr val="accent6">
                    <a:lumMod val="75000"/>
                  </a:schemeClr>
                </a:solidFill>
              </a:rPr>
              <a:t>politikas ietvariem un standartiem</a:t>
            </a:r>
            <a:r>
              <a:rPr lang="lv-LV" dirty="0"/>
              <a:t>, kas joprojām kavē inovāciju un turpmāku tirgus attīstību, kā arī starptautiskās ražošanas normas un standartus, lai novērtētu ēku ekoloģisko ietekmi, pielāgošanos klimatam un klimata pēdas nospiedumu, kas neņem vērā visas koksnes priekšrocības.</a:t>
            </a:r>
          </a:p>
        </p:txBody>
      </p:sp>
      <p:pic>
        <p:nvPicPr>
          <p:cNvPr id="7" name="Attēls 6">
            <a:extLst>
              <a:ext uri="{FF2B5EF4-FFF2-40B4-BE49-F238E27FC236}">
                <a16:creationId xmlns:a16="http://schemas.microsoft.com/office/drawing/2014/main" id="{5F7E89DC-CD01-721F-2B55-FA29296F6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6877" y="5970898"/>
            <a:ext cx="981421" cy="568014"/>
          </a:xfrm>
          <a:prstGeom prst="rect">
            <a:avLst/>
          </a:prstGeom>
        </p:spPr>
      </p:pic>
      <p:pic>
        <p:nvPicPr>
          <p:cNvPr id="8" name="Picture 2" descr="New European Bauhaus – BEDA">
            <a:extLst>
              <a:ext uri="{FF2B5EF4-FFF2-40B4-BE49-F238E27FC236}">
                <a16:creationId xmlns:a16="http://schemas.microsoft.com/office/drawing/2014/main" id="{7A538DB3-EDEF-FD93-F231-77032293D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418" y="5871585"/>
            <a:ext cx="1441004" cy="56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92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658347-A518-F4C9-316B-57954F05FC77}"/>
              </a:ext>
            </a:extLst>
          </p:cNvPr>
          <p:cNvSpPr>
            <a:spLocks noGrp="1"/>
          </p:cNvSpPr>
          <p:nvPr>
            <p:ph type="title"/>
          </p:nvPr>
        </p:nvSpPr>
        <p:spPr>
          <a:xfrm>
            <a:off x="1107649" y="208839"/>
            <a:ext cx="10515600" cy="1325563"/>
          </a:xfrm>
        </p:spPr>
        <p:txBody>
          <a:bodyPr>
            <a:normAutofit/>
          </a:bodyPr>
          <a:lstStyle/>
          <a:p>
            <a:r>
              <a:rPr lang="en-US" sz="2400" b="1" dirty="0">
                <a:latin typeface="+mn-lt"/>
              </a:rPr>
              <a:t>Unlock the potential of the New European Bauhaus in </a:t>
            </a:r>
            <a:r>
              <a:rPr lang="en-US" sz="2400" b="1" dirty="0">
                <a:solidFill>
                  <a:schemeClr val="accent6">
                    <a:lumMod val="75000"/>
                  </a:schemeClr>
                </a:solidFill>
                <a:latin typeface="+mn-lt"/>
              </a:rPr>
              <a:t>urban food system transformation</a:t>
            </a:r>
            <a:endParaRPr lang="lv-LV" sz="2400" b="1" dirty="0">
              <a:solidFill>
                <a:schemeClr val="accent6">
                  <a:lumMod val="75000"/>
                </a:schemeClr>
              </a:solidFill>
              <a:latin typeface="+mn-lt"/>
            </a:endParaRPr>
          </a:p>
        </p:txBody>
      </p:sp>
      <p:sp>
        <p:nvSpPr>
          <p:cNvPr id="3" name="Slaida numura vietturis 2">
            <a:extLst>
              <a:ext uri="{FF2B5EF4-FFF2-40B4-BE49-F238E27FC236}">
                <a16:creationId xmlns:a16="http://schemas.microsoft.com/office/drawing/2014/main" id="{FA8DC409-F399-1749-CA7D-D258ED041833}"/>
              </a:ext>
            </a:extLst>
          </p:cNvPr>
          <p:cNvSpPr>
            <a:spLocks noGrp="1"/>
          </p:cNvSpPr>
          <p:nvPr>
            <p:ph type="sldNum" sz="quarter" idx="12"/>
          </p:nvPr>
        </p:nvSpPr>
        <p:spPr/>
        <p:txBody>
          <a:bodyPr/>
          <a:lstStyle/>
          <a:p>
            <a:fld id="{660F3F40-12FA-4968-8235-5F18DAFE2DEF}" type="slidenum">
              <a:rPr lang="lv-LV" smtClean="0"/>
              <a:t>14</a:t>
            </a:fld>
            <a:endParaRPr lang="lv-LV"/>
          </a:p>
        </p:txBody>
      </p:sp>
      <p:graphicFrame>
        <p:nvGraphicFramePr>
          <p:cNvPr id="4" name="Tabula 4">
            <a:extLst>
              <a:ext uri="{FF2B5EF4-FFF2-40B4-BE49-F238E27FC236}">
                <a16:creationId xmlns:a16="http://schemas.microsoft.com/office/drawing/2014/main" id="{F8BBB526-24B8-79D9-7A3E-DF88547996D1}"/>
              </a:ext>
            </a:extLst>
          </p:cNvPr>
          <p:cNvGraphicFramePr>
            <a:graphicFrameLocks noGrp="1"/>
          </p:cNvGraphicFramePr>
          <p:nvPr>
            <p:extLst>
              <p:ext uri="{D42A27DB-BD31-4B8C-83A1-F6EECF244321}">
                <p14:modId xmlns:p14="http://schemas.microsoft.com/office/powerpoint/2010/main" val="3865508611"/>
              </p:ext>
            </p:extLst>
          </p:nvPr>
        </p:nvGraphicFramePr>
        <p:xfrm>
          <a:off x="790804" y="1764935"/>
          <a:ext cx="10610392" cy="3713609"/>
        </p:xfrm>
        <a:graphic>
          <a:graphicData uri="http://schemas.openxmlformats.org/drawingml/2006/table">
            <a:tbl>
              <a:tblPr firstRow="1" bandRow="1">
                <a:tableStyleId>{93296810-A885-4BE3-A3E7-6D5BEEA58F35}</a:tableStyleId>
              </a:tblPr>
              <a:tblGrid>
                <a:gridCol w="3192688">
                  <a:extLst>
                    <a:ext uri="{9D8B030D-6E8A-4147-A177-3AD203B41FA5}">
                      <a16:colId xmlns:a16="http://schemas.microsoft.com/office/drawing/2014/main" val="1814551491"/>
                    </a:ext>
                  </a:extLst>
                </a:gridCol>
                <a:gridCol w="7417704">
                  <a:extLst>
                    <a:ext uri="{9D8B030D-6E8A-4147-A177-3AD203B41FA5}">
                      <a16:colId xmlns:a16="http://schemas.microsoft.com/office/drawing/2014/main" val="3358987266"/>
                    </a:ext>
                  </a:extLst>
                </a:gridCol>
              </a:tblGrid>
              <a:tr h="823781">
                <a:tc>
                  <a:txBody>
                    <a:bodyPr/>
                    <a:lstStyle/>
                    <a:p>
                      <a:r>
                        <a:rPr lang="lv-LV" b="1" dirty="0">
                          <a:solidFill>
                            <a:schemeClr val="tx1"/>
                          </a:solidFill>
                        </a:rPr>
                        <a:t>Nosaukums</a:t>
                      </a:r>
                    </a:p>
                  </a:txBody>
                  <a:tcPr anchor="ctr">
                    <a:solidFill>
                      <a:srgbClr val="EBF1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i="1" kern="1200" dirty="0">
                          <a:solidFill>
                            <a:schemeClr val="tx1"/>
                          </a:solidFill>
                          <a:effectLst/>
                          <a:latin typeface="+mn-lt"/>
                          <a:ea typeface="+mn-ea"/>
                          <a:cs typeface="+mn-cs"/>
                        </a:rPr>
                        <a:t>Jaunā Eiropas </a:t>
                      </a:r>
                      <a:r>
                        <a:rPr lang="lv-LV" sz="1800" b="1" i="1" kern="1200" dirty="0" err="1">
                          <a:solidFill>
                            <a:schemeClr val="tx1"/>
                          </a:solidFill>
                          <a:effectLst/>
                          <a:latin typeface="+mn-lt"/>
                          <a:ea typeface="+mn-ea"/>
                          <a:cs typeface="+mn-cs"/>
                        </a:rPr>
                        <a:t>Bauhaus</a:t>
                      </a:r>
                      <a:r>
                        <a:rPr lang="lv-LV" sz="1800" b="1" i="1" kern="1200" dirty="0">
                          <a:solidFill>
                            <a:schemeClr val="tx1"/>
                          </a:solidFill>
                          <a:effectLst/>
                          <a:latin typeface="+mn-lt"/>
                          <a:ea typeface="+mn-ea"/>
                          <a:cs typeface="+mn-cs"/>
                        </a:rPr>
                        <a:t> potenciāls pilsētas pārtikas sistēmas pārveidē</a:t>
                      </a:r>
                      <a:r>
                        <a:rPr lang="lv-LV" sz="1800" b="1" i="1" kern="1200" dirty="0">
                          <a:solidFill>
                            <a:schemeClr val="lt1"/>
                          </a:solidFill>
                          <a:effectLst/>
                          <a:latin typeface="+mn-lt"/>
                          <a:ea typeface="+mn-ea"/>
                          <a:cs typeface="+mn-cs"/>
                        </a:rPr>
                        <a:t>.</a:t>
                      </a:r>
                      <a:endParaRPr lang="lv-LV" sz="1800" b="1" kern="1200" dirty="0">
                        <a:solidFill>
                          <a:schemeClr val="tx1"/>
                        </a:solidFill>
                        <a:effectLst/>
                        <a:latin typeface="+mn-lt"/>
                        <a:ea typeface="+mn-ea"/>
                        <a:cs typeface="+mn-cs"/>
                      </a:endParaRPr>
                    </a:p>
                  </a:txBody>
                  <a:tcPr anchor="ctr">
                    <a:solidFill>
                      <a:srgbClr val="EBF1E9"/>
                    </a:solidFill>
                  </a:tcPr>
                </a:tc>
                <a:extLst>
                  <a:ext uri="{0D108BD9-81ED-4DB2-BD59-A6C34878D82A}">
                    <a16:rowId xmlns:a16="http://schemas.microsoft.com/office/drawing/2014/main" val="3026915305"/>
                  </a:ext>
                </a:extLst>
              </a:tr>
              <a:tr h="562437">
                <a:tc>
                  <a:txBody>
                    <a:bodyPr/>
                    <a:lstStyle/>
                    <a:p>
                      <a:r>
                        <a:rPr lang="lv-LV" b="1" dirty="0"/>
                        <a:t>Akronīms</a:t>
                      </a:r>
                    </a:p>
                  </a:txBody>
                  <a:tcPr anchor="ctr"/>
                </a:tc>
                <a:tc>
                  <a:txBody>
                    <a:bodyPr/>
                    <a:lstStyle/>
                    <a:p>
                      <a:r>
                        <a:rPr lang="lv-LV" sz="1800" u="sng" kern="1200" dirty="0">
                          <a:solidFill>
                            <a:schemeClr val="dk1"/>
                          </a:solidFill>
                          <a:effectLst/>
                          <a:latin typeface="+mn-lt"/>
                          <a:ea typeface="+mn-ea"/>
                          <a:cs typeface="+mn-cs"/>
                        </a:rPr>
                        <a:t>HORIZON-CL6-2024-COMMUNITIES-01-1</a:t>
                      </a:r>
                      <a:endParaRPr lang="lv-LV" u="none" dirty="0"/>
                    </a:p>
                  </a:txBody>
                  <a:tcPr anchor="ctr"/>
                </a:tc>
                <a:extLst>
                  <a:ext uri="{0D108BD9-81ED-4DB2-BD59-A6C34878D82A}">
                    <a16:rowId xmlns:a16="http://schemas.microsoft.com/office/drawing/2014/main" val="1409313531"/>
                  </a:ext>
                </a:extLst>
              </a:tr>
              <a:tr h="562437">
                <a:tc>
                  <a:txBody>
                    <a:bodyPr/>
                    <a:lstStyle/>
                    <a:p>
                      <a:r>
                        <a:rPr lang="lv-LV" b="1" dirty="0"/>
                        <a:t>Budžets </a:t>
                      </a:r>
                    </a:p>
                  </a:txBody>
                  <a:tcPr anchor="ctr"/>
                </a:tc>
                <a:tc>
                  <a:txBody>
                    <a:bodyPr/>
                    <a:lstStyle/>
                    <a:p>
                      <a:r>
                        <a:rPr lang="lv-LV" sz="1800" kern="1200" dirty="0">
                          <a:solidFill>
                            <a:schemeClr val="dk1"/>
                          </a:solidFill>
                          <a:effectLst/>
                          <a:latin typeface="+mn-lt"/>
                          <a:ea typeface="+mn-ea"/>
                          <a:cs typeface="+mn-cs"/>
                        </a:rPr>
                        <a:t>- EUR 14.00 miljoni/ 2 atbalstīti projekti</a:t>
                      </a:r>
                      <a:endParaRPr lang="lv-LV" dirty="0"/>
                    </a:p>
                  </a:txBody>
                  <a:tcPr anchor="ctr"/>
                </a:tc>
                <a:extLst>
                  <a:ext uri="{0D108BD9-81ED-4DB2-BD59-A6C34878D82A}">
                    <a16:rowId xmlns:a16="http://schemas.microsoft.com/office/drawing/2014/main" val="2380312817"/>
                  </a:ext>
                </a:extLst>
              </a:tr>
              <a:tr h="562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t>Nodošanas termiņš </a:t>
                      </a:r>
                    </a:p>
                  </a:txBody>
                  <a:tcPr anchor="ctr"/>
                </a:tc>
                <a:tc>
                  <a:txBody>
                    <a:bodyPr/>
                    <a:lstStyle/>
                    <a:p>
                      <a:r>
                        <a:rPr lang="lv-LV" dirty="0"/>
                        <a:t>22.02.2024</a:t>
                      </a:r>
                    </a:p>
                  </a:txBody>
                  <a:tcPr anchor="ctr"/>
                </a:tc>
                <a:extLst>
                  <a:ext uri="{0D108BD9-81ED-4DB2-BD59-A6C34878D82A}">
                    <a16:rowId xmlns:a16="http://schemas.microsoft.com/office/drawing/2014/main" val="4245411575"/>
                  </a:ext>
                </a:extLst>
              </a:tr>
              <a:tr h="562437">
                <a:tc>
                  <a:txBody>
                    <a:bodyPr/>
                    <a:lstStyle/>
                    <a:p>
                      <a:r>
                        <a:rPr lang="lv-LV" b="1" dirty="0"/>
                        <a:t>Projekta tipa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err="1">
                          <a:solidFill>
                            <a:schemeClr val="dk1"/>
                          </a:solidFill>
                          <a:effectLst/>
                          <a:latin typeface="+mn-lt"/>
                          <a:ea typeface="+mn-ea"/>
                          <a:cs typeface="+mn-cs"/>
                        </a:rPr>
                        <a:t>Research</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and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Innovation</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Actions</a:t>
                      </a:r>
                      <a:r>
                        <a:rPr lang="lv-LV" sz="1800" kern="1200" dirty="0">
                          <a:solidFill>
                            <a:schemeClr val="dk1"/>
                          </a:solidFill>
                          <a:effectLst/>
                          <a:latin typeface="+mn-lt"/>
                          <a:ea typeface="+mn-ea"/>
                          <a:cs typeface="+mn-cs"/>
                        </a:rPr>
                        <a:t> (RIA)</a:t>
                      </a:r>
                    </a:p>
                  </a:txBody>
                  <a:tcPr anchor="ctr"/>
                </a:tc>
                <a:extLst>
                  <a:ext uri="{0D108BD9-81ED-4DB2-BD59-A6C34878D82A}">
                    <a16:rowId xmlns:a16="http://schemas.microsoft.com/office/drawing/2014/main" val="1607148399"/>
                  </a:ext>
                </a:extLst>
              </a:tr>
              <a:tr h="562437">
                <a:tc>
                  <a:txBody>
                    <a:bodyPr/>
                    <a:lstStyle/>
                    <a:p>
                      <a:r>
                        <a:rPr lang="lv-LV" b="1" dirty="0"/>
                        <a:t>Atslēgas vārdi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kern="1200" dirty="0">
                          <a:solidFill>
                            <a:schemeClr val="dk1"/>
                          </a:solidFill>
                          <a:effectLst/>
                          <a:latin typeface="+mn-lt"/>
                          <a:ea typeface="+mn-ea"/>
                          <a:cs typeface="+mn-cs"/>
                        </a:rPr>
                        <a:t>EU </a:t>
                      </a:r>
                      <a:r>
                        <a:rPr lang="lv-LV" sz="1800" kern="1200" dirty="0" err="1">
                          <a:solidFill>
                            <a:schemeClr val="dk1"/>
                          </a:solidFill>
                          <a:effectLst/>
                          <a:latin typeface="+mn-lt"/>
                          <a:ea typeface="+mn-ea"/>
                          <a:cs typeface="+mn-cs"/>
                        </a:rPr>
                        <a:t>forest</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strategy</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renewable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and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circular</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buildings</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innovative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woody</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biomass-based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applications</a:t>
                      </a:r>
                      <a:r>
                        <a:rPr lang="lv-LV" sz="1800" kern="1200" dirty="0">
                          <a:solidFill>
                            <a:schemeClr val="dk1"/>
                          </a:solidFill>
                          <a:effectLst/>
                          <a:latin typeface="+mn-lt"/>
                          <a:ea typeface="+mn-ea"/>
                          <a:cs typeface="+mn-cs"/>
                        </a:rPr>
                        <a:t>.</a:t>
                      </a:r>
                    </a:p>
                  </a:txBody>
                  <a:tcPr anchor="ctr"/>
                </a:tc>
                <a:extLst>
                  <a:ext uri="{0D108BD9-81ED-4DB2-BD59-A6C34878D82A}">
                    <a16:rowId xmlns:a16="http://schemas.microsoft.com/office/drawing/2014/main" val="591873664"/>
                  </a:ext>
                </a:extLst>
              </a:tr>
            </a:tbl>
          </a:graphicData>
        </a:graphic>
      </p:graphicFrame>
      <p:pic>
        <p:nvPicPr>
          <p:cNvPr id="5" name="Attēls 4">
            <a:extLst>
              <a:ext uri="{FF2B5EF4-FFF2-40B4-BE49-F238E27FC236}">
                <a16:creationId xmlns:a16="http://schemas.microsoft.com/office/drawing/2014/main" id="{A19FA5CB-2C63-27A7-E139-B33208315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408" y="5788336"/>
            <a:ext cx="981421" cy="568014"/>
          </a:xfrm>
          <a:prstGeom prst="rect">
            <a:avLst/>
          </a:prstGeom>
        </p:spPr>
      </p:pic>
      <p:pic>
        <p:nvPicPr>
          <p:cNvPr id="6" name="Picture 2" descr="New European Bauhaus – BEDA">
            <a:extLst>
              <a:ext uri="{FF2B5EF4-FFF2-40B4-BE49-F238E27FC236}">
                <a16:creationId xmlns:a16="http://schemas.microsoft.com/office/drawing/2014/main" id="{EFF4FDDB-94BB-4306-D72D-F7CC584CD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159" y="5709077"/>
            <a:ext cx="1266961" cy="4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4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8AB33EC-1C3B-B084-5DBD-6A590216370C}"/>
              </a:ext>
            </a:extLst>
          </p:cNvPr>
          <p:cNvSpPr>
            <a:spLocks noGrp="1"/>
          </p:cNvSpPr>
          <p:nvPr>
            <p:ph type="title"/>
          </p:nvPr>
        </p:nvSpPr>
        <p:spPr>
          <a:xfrm>
            <a:off x="998456" y="136525"/>
            <a:ext cx="10515600" cy="1325563"/>
          </a:xfrm>
        </p:spPr>
        <p:txBody>
          <a:bodyPr/>
          <a:lstStyle/>
          <a:p>
            <a:r>
              <a:rPr lang="lv-LV" sz="2400" b="1" i="1" kern="1200" dirty="0">
                <a:solidFill>
                  <a:schemeClr val="tx1"/>
                </a:solidFill>
                <a:effectLst/>
                <a:latin typeface="+mn-lt"/>
                <a:ea typeface="+mn-ea"/>
                <a:cs typeface="+mn-cs"/>
              </a:rPr>
              <a:t>PILSĒTAS PĀRTIKAS SISTĒMAS PĀRVEIDE</a:t>
            </a:r>
            <a:endParaRPr lang="lv-LV" dirty="0"/>
          </a:p>
        </p:txBody>
      </p:sp>
      <p:sp>
        <p:nvSpPr>
          <p:cNvPr id="3" name="Slaida numura vietturis 2">
            <a:extLst>
              <a:ext uri="{FF2B5EF4-FFF2-40B4-BE49-F238E27FC236}">
                <a16:creationId xmlns:a16="http://schemas.microsoft.com/office/drawing/2014/main" id="{42331EB1-425B-D11D-B8D1-4FE39D8A44C0}"/>
              </a:ext>
            </a:extLst>
          </p:cNvPr>
          <p:cNvSpPr>
            <a:spLocks noGrp="1"/>
          </p:cNvSpPr>
          <p:nvPr>
            <p:ph type="sldNum" sz="quarter" idx="12"/>
          </p:nvPr>
        </p:nvSpPr>
        <p:spPr/>
        <p:txBody>
          <a:bodyPr/>
          <a:lstStyle/>
          <a:p>
            <a:fld id="{660F3F40-12FA-4968-8235-5F18DAFE2DEF}" type="slidenum">
              <a:rPr lang="lv-LV" smtClean="0"/>
              <a:t>15</a:t>
            </a:fld>
            <a:endParaRPr lang="lv-LV"/>
          </a:p>
        </p:txBody>
      </p:sp>
      <p:pic>
        <p:nvPicPr>
          <p:cNvPr id="18434" name="Picture 2" descr="A Vision for a resilient urban food system. Diagram based on RUAF... |  Download Scientific Diagram">
            <a:extLst>
              <a:ext uri="{FF2B5EF4-FFF2-40B4-BE49-F238E27FC236}">
                <a16:creationId xmlns:a16="http://schemas.microsoft.com/office/drawing/2014/main" id="{49171B08-0CEA-F36B-6C60-5A16AF00C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8" y="1397606"/>
            <a:ext cx="6789115" cy="4631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E4E9BA-2BD5-9D19-6545-1CFCED29F5B4}"/>
              </a:ext>
            </a:extLst>
          </p:cNvPr>
          <p:cNvSpPr txBox="1"/>
          <p:nvPr/>
        </p:nvSpPr>
        <p:spPr>
          <a:xfrm>
            <a:off x="6096000" y="1178886"/>
            <a:ext cx="5629765" cy="2862322"/>
          </a:xfrm>
          <a:prstGeom prst="rect">
            <a:avLst/>
          </a:prstGeom>
          <a:solidFill>
            <a:schemeClr val="accent6">
              <a:lumMod val="20000"/>
              <a:lumOff val="80000"/>
            </a:schemeClr>
          </a:solidFill>
        </p:spPr>
        <p:txBody>
          <a:bodyPr wrap="square">
            <a:spAutoFit/>
          </a:bodyPr>
          <a:lstStyle/>
          <a:p>
            <a:r>
              <a:rPr lang="lv-LV" b="1" dirty="0">
                <a:solidFill>
                  <a:schemeClr val="accent6">
                    <a:lumMod val="75000"/>
                  </a:schemeClr>
                </a:solidFill>
              </a:rPr>
              <a:t>Veiksmīgais priekšlikums atbalstīs</a:t>
            </a:r>
            <a:r>
              <a:rPr lang="lv-LV" b="1" dirty="0"/>
              <a:t>: </a:t>
            </a:r>
            <a:r>
              <a:rPr lang="lv-LV" dirty="0"/>
              <a:t>politikas, uzņēmējdarbības un tirgus modeļus, kas veicinās pilsētu un piepilsētu teritoriju ilgtspējīgu, līdzsvarotu un iekļaujošu attīstību. ‘Palielinās kopienu skaitu, kuras var piekļūt, atļauties un izvēlēties veselīgāku, barojošu un videi draudzīgāku pārtiku. Veiksmīgais priekšlikums veicinās arī stratēģijas "Pārtika 2030" prioritātes:  ilgtspējīgs, veselīgs uzturs, klimats, bioloģiskā daudzveidība un vide, aprite un resursu efektivitāte, inovācijas un iespēju palielināšana kopienās.</a:t>
            </a:r>
          </a:p>
        </p:txBody>
      </p:sp>
      <p:sp>
        <p:nvSpPr>
          <p:cNvPr id="7" name="TextBox 6">
            <a:extLst>
              <a:ext uri="{FF2B5EF4-FFF2-40B4-BE49-F238E27FC236}">
                <a16:creationId xmlns:a16="http://schemas.microsoft.com/office/drawing/2014/main" id="{1C8C7B84-B5F7-F5BC-8AA4-965E30D4987C}"/>
              </a:ext>
            </a:extLst>
          </p:cNvPr>
          <p:cNvSpPr txBox="1"/>
          <p:nvPr/>
        </p:nvSpPr>
        <p:spPr>
          <a:xfrm>
            <a:off x="6081469" y="4460115"/>
            <a:ext cx="5940456" cy="1477328"/>
          </a:xfrm>
          <a:prstGeom prst="rect">
            <a:avLst/>
          </a:prstGeom>
          <a:noFill/>
        </p:spPr>
        <p:txBody>
          <a:bodyPr wrap="square">
            <a:spAutoFit/>
          </a:bodyPr>
          <a:lstStyle/>
          <a:p>
            <a:r>
              <a:rPr lang="lv-LV" dirty="0"/>
              <a:t>Šīs tēmas vispārējais mērķis ir piesaistīt</a:t>
            </a:r>
            <a:r>
              <a:rPr lang="lv-LV" b="1" i="1" dirty="0">
                <a:solidFill>
                  <a:schemeClr val="accent6">
                    <a:lumMod val="75000"/>
                  </a:schemeClr>
                </a:solidFill>
              </a:rPr>
              <a:t> Jaunās Eiropas </a:t>
            </a:r>
            <a:r>
              <a:rPr lang="lv-LV" b="1" i="1" dirty="0" err="1">
                <a:solidFill>
                  <a:schemeClr val="accent6">
                    <a:lumMod val="75000"/>
                  </a:schemeClr>
                </a:solidFill>
              </a:rPr>
              <a:t>Bauhaus</a:t>
            </a:r>
            <a:r>
              <a:rPr lang="lv-LV" dirty="0"/>
              <a:t> vērtības pilsētu un piepilsētu pārtikas sistēmu pārveidošanai, pozitīvi pārveidojot pārtikas vidi, lai nodrošinātu ilgtspējīgus, iekļaujošus un estētiskus pārtikas sistēmas pārveides veidus.</a:t>
            </a:r>
          </a:p>
        </p:txBody>
      </p:sp>
      <p:pic>
        <p:nvPicPr>
          <p:cNvPr id="10" name="Attēls 9">
            <a:extLst>
              <a:ext uri="{FF2B5EF4-FFF2-40B4-BE49-F238E27FC236}">
                <a16:creationId xmlns:a16="http://schemas.microsoft.com/office/drawing/2014/main" id="{6AFA1D7E-AC39-50D7-928B-A0FFDEC14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3089" y="330420"/>
            <a:ext cx="981421" cy="568014"/>
          </a:xfrm>
          <a:prstGeom prst="rect">
            <a:avLst/>
          </a:prstGeom>
        </p:spPr>
      </p:pic>
      <p:pic>
        <p:nvPicPr>
          <p:cNvPr id="11" name="Picture 2" descr="New European Bauhaus – BEDA">
            <a:extLst>
              <a:ext uri="{FF2B5EF4-FFF2-40B4-BE49-F238E27FC236}">
                <a16:creationId xmlns:a16="http://schemas.microsoft.com/office/drawing/2014/main" id="{4AB4194A-860F-CAB5-3079-28777179B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674" y="330420"/>
            <a:ext cx="1266961" cy="4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4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F304EBD9-5F23-CE7A-58BC-4FD92E27CD20}"/>
              </a:ext>
            </a:extLst>
          </p:cNvPr>
          <p:cNvSpPr>
            <a:spLocks noGrp="1"/>
          </p:cNvSpPr>
          <p:nvPr>
            <p:ph type="sldNum" sz="quarter" idx="12"/>
          </p:nvPr>
        </p:nvSpPr>
        <p:spPr/>
        <p:txBody>
          <a:bodyPr/>
          <a:lstStyle/>
          <a:p>
            <a:fld id="{660F3F40-12FA-4968-8235-5F18DAFE2DEF}" type="slidenum">
              <a:rPr lang="lv-LV" smtClean="0"/>
              <a:t>16</a:t>
            </a:fld>
            <a:endParaRPr lang="lv-LV"/>
          </a:p>
        </p:txBody>
      </p:sp>
      <p:sp>
        <p:nvSpPr>
          <p:cNvPr id="4" name="Virsraksts 1">
            <a:extLst>
              <a:ext uri="{FF2B5EF4-FFF2-40B4-BE49-F238E27FC236}">
                <a16:creationId xmlns:a16="http://schemas.microsoft.com/office/drawing/2014/main" id="{E01EB705-1BD2-C662-8A52-B113873131EB}"/>
              </a:ext>
            </a:extLst>
          </p:cNvPr>
          <p:cNvSpPr>
            <a:spLocks noGrp="1"/>
          </p:cNvSpPr>
          <p:nvPr>
            <p:ph type="title"/>
          </p:nvPr>
        </p:nvSpPr>
        <p:spPr>
          <a:xfrm>
            <a:off x="1119040" y="136525"/>
            <a:ext cx="10515600" cy="1325563"/>
          </a:xfrm>
        </p:spPr>
        <p:txBody>
          <a:bodyPr/>
          <a:lstStyle/>
          <a:p>
            <a:r>
              <a:rPr lang="lv-LV" sz="3200" b="1" dirty="0">
                <a:latin typeface="+mn-lt"/>
              </a:rPr>
              <a:t>VEIKSMĪGAM PROJEKTA PIETEIKUMAM VAJADZĒTU </a:t>
            </a:r>
          </a:p>
        </p:txBody>
      </p:sp>
      <p:sp>
        <p:nvSpPr>
          <p:cNvPr id="6" name="TextBox 5">
            <a:extLst>
              <a:ext uri="{FF2B5EF4-FFF2-40B4-BE49-F238E27FC236}">
                <a16:creationId xmlns:a16="http://schemas.microsoft.com/office/drawing/2014/main" id="{468FB68F-2B01-67FC-EA0A-B55D2F4073EE}"/>
              </a:ext>
            </a:extLst>
          </p:cNvPr>
          <p:cNvSpPr txBox="1"/>
          <p:nvPr/>
        </p:nvSpPr>
        <p:spPr>
          <a:xfrm>
            <a:off x="1036163" y="1344441"/>
            <a:ext cx="10681355" cy="53553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lv-LV" dirty="0"/>
              <a:t>Jāiesaista visas </a:t>
            </a:r>
            <a:r>
              <a:rPr lang="lv-LV" i="1" dirty="0">
                <a:solidFill>
                  <a:schemeClr val="accent6">
                    <a:lumMod val="75000"/>
                  </a:schemeClr>
                </a:solidFill>
              </a:rPr>
              <a:t>trīs NEB pamatvērtības</a:t>
            </a:r>
            <a:r>
              <a:rPr lang="lv-LV" dirty="0"/>
              <a:t>: 1) ilgtspējība, 2) estētika/pieredzes kvalitāte, 3) iekļaušana, lai pārveidotu pārtikas vidi un veicinātu zaļu un ilgtspējīgu infrastruktūru.</a:t>
            </a:r>
          </a:p>
          <a:p>
            <a:pPr marL="285750" indent="-285750">
              <a:lnSpc>
                <a:spcPct val="150000"/>
              </a:lnSpc>
              <a:buFont typeface="Arial" panose="020B0604020202020204" pitchFamily="34" charset="0"/>
              <a:buChar char="•"/>
            </a:pPr>
            <a:r>
              <a:rPr lang="lv-LV" dirty="0"/>
              <a:t>Paplašiniet pārtikas vidi, </a:t>
            </a:r>
            <a:r>
              <a:rPr lang="lv-LV" i="1" dirty="0">
                <a:solidFill>
                  <a:schemeClr val="accent6">
                    <a:lumMod val="75000"/>
                  </a:schemeClr>
                </a:solidFill>
              </a:rPr>
              <a:t>izmantojot arhitektūru/lokālu uz vietu balstītas pieeja</a:t>
            </a:r>
            <a:r>
              <a:rPr lang="lv-LV" dirty="0"/>
              <a:t>s inovatīviem risinājumiem, tostarp mākslai, pašreizējām un nākotnes vajadzībām, kas saistītas ar ilgtspējīgu pārtikas vidi un spēcīgāku iedzīvotāju saikni ar pārtiku un kopienām.</a:t>
            </a:r>
          </a:p>
          <a:p>
            <a:pPr marL="285750" indent="-285750">
              <a:lnSpc>
                <a:spcPct val="150000"/>
              </a:lnSpc>
              <a:buFont typeface="Arial" panose="020B0604020202020204" pitchFamily="34" charset="0"/>
              <a:buChar char="•"/>
            </a:pPr>
            <a:r>
              <a:rPr lang="lv-LV" dirty="0"/>
              <a:t>Izmantojot </a:t>
            </a:r>
            <a:r>
              <a:rPr lang="lv-LV" i="1" dirty="0">
                <a:solidFill>
                  <a:schemeClr val="accent6">
                    <a:lumMod val="75000"/>
                  </a:schemeClr>
                </a:solidFill>
              </a:rPr>
              <a:t>daudzfunkcionālus uz dabu balstītus risinājumus </a:t>
            </a:r>
            <a:r>
              <a:rPr lang="lv-LV" dirty="0"/>
              <a:t>( piemēram, pilsētas dārzi, kas savienoti ar parkiem, ēdami koki un krūmi, ēdama zaļā infrastruktūra utt.).</a:t>
            </a:r>
          </a:p>
          <a:p>
            <a:pPr marL="285750" indent="-285750">
              <a:lnSpc>
                <a:spcPct val="150000"/>
              </a:lnSpc>
              <a:buFont typeface="Arial" panose="020B0604020202020204" pitchFamily="34" charset="0"/>
              <a:buChar char="•"/>
            </a:pPr>
            <a:r>
              <a:rPr lang="lv-LV" dirty="0"/>
              <a:t>Izmantojiet un demonstrējiet </a:t>
            </a:r>
            <a:r>
              <a:rPr lang="lv-LV" i="1" dirty="0">
                <a:solidFill>
                  <a:schemeClr val="accent6">
                    <a:lumMod val="75000"/>
                  </a:schemeClr>
                </a:solidFill>
              </a:rPr>
              <a:t>uz vietas balstītus risinājumus</a:t>
            </a:r>
            <a:r>
              <a:rPr lang="lv-LV" dirty="0"/>
              <a:t>, ņemot vērā tā specifisko resursu kopumu un vietu, piemēram, savienojiet pārtiku ar vietējām kultūras vērtībām un, ja iespējams, ar </a:t>
            </a:r>
            <a:r>
              <a:rPr lang="lv-LV" dirty="0" err="1"/>
              <a:t>pamatiedzīvotāju</a:t>
            </a:r>
            <a:r>
              <a:rPr lang="lv-LV" dirty="0"/>
              <a:t> kopienām, izmantojiet vietējos augus un garšaugus, atbalstot arī vietējos ekoloģiskos resursus;</a:t>
            </a:r>
          </a:p>
          <a:p>
            <a:pPr marL="285750" indent="-285750">
              <a:lnSpc>
                <a:spcPct val="150000"/>
              </a:lnSpc>
              <a:buFont typeface="Arial" panose="020B0604020202020204" pitchFamily="34" charset="0"/>
              <a:buChar char="•"/>
            </a:pPr>
            <a:r>
              <a:rPr lang="lv-LV" dirty="0"/>
              <a:t>Pielietot un demonstrējiet </a:t>
            </a:r>
            <a:r>
              <a:rPr lang="lv-LV" i="1" dirty="0">
                <a:solidFill>
                  <a:schemeClr val="accent6">
                    <a:lumMod val="75000"/>
                  </a:schemeClr>
                </a:solidFill>
              </a:rPr>
              <a:t>uz kopienu balstītus risinājumus </a:t>
            </a:r>
            <a:r>
              <a:rPr lang="lv-LV" dirty="0"/>
              <a:t>ar spēcīgu pilsoņu (</a:t>
            </a:r>
            <a:r>
              <a:rPr lang="lv-LV" i="1" dirty="0">
                <a:solidFill>
                  <a:schemeClr val="accent6">
                    <a:lumMod val="75000"/>
                  </a:schemeClr>
                </a:solidFill>
              </a:rPr>
              <a:t>īpaši jauniešu</a:t>
            </a:r>
            <a:r>
              <a:rPr lang="lv-LV" dirty="0"/>
              <a:t>) iesaistīšanos, lai vienlaikus veicinātu cilvēku vajadzības un vides ieguvumus;</a:t>
            </a:r>
          </a:p>
          <a:p>
            <a:endParaRPr lang="lv-LV" dirty="0"/>
          </a:p>
        </p:txBody>
      </p:sp>
      <p:pic>
        <p:nvPicPr>
          <p:cNvPr id="7" name="Attēls 6">
            <a:extLst>
              <a:ext uri="{FF2B5EF4-FFF2-40B4-BE49-F238E27FC236}">
                <a16:creationId xmlns:a16="http://schemas.microsoft.com/office/drawing/2014/main" id="{5CFBB1E1-E3A4-4829-E446-EE729C4AF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960" y="231292"/>
            <a:ext cx="981421" cy="568014"/>
          </a:xfrm>
          <a:prstGeom prst="rect">
            <a:avLst/>
          </a:prstGeom>
        </p:spPr>
      </p:pic>
      <p:pic>
        <p:nvPicPr>
          <p:cNvPr id="8" name="Picture 2" descr="New European Bauhaus – BEDA">
            <a:extLst>
              <a:ext uri="{FF2B5EF4-FFF2-40B4-BE49-F238E27FC236}">
                <a16:creationId xmlns:a16="http://schemas.microsoft.com/office/drawing/2014/main" id="{6BF0C55A-95CC-35D5-8619-EC94E6FDF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420" y="985540"/>
            <a:ext cx="1266961" cy="4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6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79DC3441-7894-0DE5-9ABB-8A6E8D0E8E56}"/>
              </a:ext>
            </a:extLst>
          </p:cNvPr>
          <p:cNvSpPr>
            <a:spLocks noGrp="1"/>
          </p:cNvSpPr>
          <p:nvPr>
            <p:ph type="sldNum" sz="quarter" idx="12"/>
          </p:nvPr>
        </p:nvSpPr>
        <p:spPr/>
        <p:txBody>
          <a:bodyPr/>
          <a:lstStyle/>
          <a:p>
            <a:fld id="{660F3F40-12FA-4968-8235-5F18DAFE2DEF}" type="slidenum">
              <a:rPr lang="lv-LV" smtClean="0"/>
              <a:t>17</a:t>
            </a:fld>
            <a:endParaRPr lang="lv-LV"/>
          </a:p>
        </p:txBody>
      </p:sp>
      <p:sp>
        <p:nvSpPr>
          <p:cNvPr id="5" name="TextBox 4">
            <a:extLst>
              <a:ext uri="{FF2B5EF4-FFF2-40B4-BE49-F238E27FC236}">
                <a16:creationId xmlns:a16="http://schemas.microsoft.com/office/drawing/2014/main" id="{C37E5879-5442-81D2-F679-CFE66D65E1B1}"/>
              </a:ext>
            </a:extLst>
          </p:cNvPr>
          <p:cNvSpPr txBox="1"/>
          <p:nvPr/>
        </p:nvSpPr>
        <p:spPr>
          <a:xfrm>
            <a:off x="1006312" y="1254698"/>
            <a:ext cx="10347488" cy="503535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lv-LV" dirty="0"/>
              <a:t>Savienojiet lauku un pilsētas/piepilsētas teritorijas un kopienas, lai gūtu kopīgus ieguvumus un uzlabotu iekļaujošu pieredzi, izmantojot arī </a:t>
            </a:r>
            <a:r>
              <a:rPr lang="lv-LV" i="1" dirty="0">
                <a:solidFill>
                  <a:schemeClr val="accent6">
                    <a:lumMod val="75000"/>
                  </a:schemeClr>
                </a:solidFill>
              </a:rPr>
              <a:t>datus un tehnoloģijas</a:t>
            </a:r>
          </a:p>
          <a:p>
            <a:pPr marL="285750" indent="-285750">
              <a:lnSpc>
                <a:spcPct val="150000"/>
              </a:lnSpc>
              <a:buFont typeface="Arial" panose="020B0604020202020204" pitchFamily="34" charset="0"/>
              <a:buChar char="•"/>
            </a:pPr>
            <a:r>
              <a:rPr lang="lv-LV" dirty="0"/>
              <a:t>Izstrādājiet piemērotus modeļus, lai visā ES vairotu inovācijas, vienlaikus ņemot vērā dažāda veida pilsētas/piepilsētas teritorijas (atšķirīgs pilsētas lielums, dažādas valstis)</a:t>
            </a:r>
          </a:p>
          <a:p>
            <a:pPr marL="285750" indent="-285750">
              <a:lnSpc>
                <a:spcPct val="150000"/>
              </a:lnSpc>
              <a:buFont typeface="Arial" panose="020B0604020202020204" pitchFamily="34" charset="0"/>
              <a:buChar char="•"/>
            </a:pPr>
            <a:r>
              <a:rPr lang="lv-LV" dirty="0"/>
              <a:t>Priekšlikumos jāiekļauj īpašs uzdevums, atbilstoši resursi un plāns, kā tie sadarbosies ar citiem projektiem, kas tiek finansēti saskaņā ar šo tēmu, kā arī jāveido mijiedarbība ar </a:t>
            </a:r>
            <a:r>
              <a:rPr lang="lv-LV" i="1" dirty="0">
                <a:solidFill>
                  <a:schemeClr val="accent6">
                    <a:lumMod val="75000"/>
                  </a:schemeClr>
                </a:solidFill>
              </a:rPr>
              <a:t>Jaunās Eiropas </a:t>
            </a:r>
            <a:r>
              <a:rPr lang="lv-LV" i="1" dirty="0" err="1">
                <a:solidFill>
                  <a:schemeClr val="accent6">
                    <a:lumMod val="75000"/>
                  </a:schemeClr>
                </a:solidFill>
              </a:rPr>
              <a:t>Bauhaus</a:t>
            </a:r>
            <a:r>
              <a:rPr lang="lv-LV" i="1" dirty="0">
                <a:solidFill>
                  <a:schemeClr val="accent6">
                    <a:lumMod val="75000"/>
                  </a:schemeClr>
                </a:solidFill>
              </a:rPr>
              <a:t> kopienu</a:t>
            </a:r>
            <a:r>
              <a:rPr lang="lv-LV" dirty="0"/>
              <a:t>, </a:t>
            </a:r>
            <a:r>
              <a:rPr lang="lv-LV" i="1" dirty="0" err="1">
                <a:solidFill>
                  <a:schemeClr val="accent6">
                    <a:lumMod val="75000"/>
                  </a:schemeClr>
                </a:solidFill>
              </a:rPr>
              <a:t>NEBLab</a:t>
            </a:r>
            <a:r>
              <a:rPr lang="lv-LV" dirty="0"/>
              <a:t> un citām atbilstošām NEB darbībām, piemēram, piedaloties aktivitātēs, darbnīcās, kā arī kopīgās komunikācijas un izplatīšanas pasākumos, kā arī sazinoties ar pieredzi no citām iniciatīvām, piemēram, </a:t>
            </a:r>
            <a:r>
              <a:rPr lang="lv-LV" i="1" dirty="0">
                <a:solidFill>
                  <a:schemeClr val="accent6">
                    <a:lumMod val="75000"/>
                  </a:schemeClr>
                </a:solidFill>
              </a:rPr>
              <a:t>“Zaļāku pilsētu gads” un “Jaunatnes gads”</a:t>
            </a:r>
          </a:p>
          <a:p>
            <a:pPr marL="285750" indent="-285750">
              <a:lnSpc>
                <a:spcPct val="150000"/>
              </a:lnSpc>
              <a:buFont typeface="Arial" panose="020B0604020202020204" pitchFamily="34" charset="0"/>
              <a:buChar char="•"/>
            </a:pPr>
            <a:r>
              <a:rPr lang="lv-LV" dirty="0"/>
              <a:t>Priekšlikumos ir jāīsteno </a:t>
            </a:r>
            <a:r>
              <a:rPr lang="lv-LV" i="1" dirty="0">
                <a:solidFill>
                  <a:schemeClr val="accent6">
                    <a:lumMod val="75000"/>
                  </a:schemeClr>
                </a:solidFill>
              </a:rPr>
              <a:t>“vairāku dalībnieku pieeja” </a:t>
            </a:r>
            <a:r>
              <a:rPr lang="lv-LV" dirty="0"/>
              <a:t>un jānodrošina pilsoņu un pilsoniskās sabiedrības, kā arī pilsētvides dizaineriem, dizaina domātājiem, </a:t>
            </a:r>
            <a:r>
              <a:rPr lang="lv-LV" dirty="0" err="1"/>
              <a:t>jaunuzņēmumiem</a:t>
            </a:r>
            <a:r>
              <a:rPr lang="lv-LV" dirty="0"/>
              <a:t>, plānotājiem, sociālajiem zinātniekiem un valsts iestādēm atbilstoša iesaiste, lai stiprinātu attiecības starp pilsētplānošanu un pārtiku. </a:t>
            </a:r>
          </a:p>
        </p:txBody>
      </p:sp>
      <p:sp>
        <p:nvSpPr>
          <p:cNvPr id="6" name="Virsraksts 1">
            <a:extLst>
              <a:ext uri="{FF2B5EF4-FFF2-40B4-BE49-F238E27FC236}">
                <a16:creationId xmlns:a16="http://schemas.microsoft.com/office/drawing/2014/main" id="{37599D4A-A101-475C-AA5F-F3FD7FA3E804}"/>
              </a:ext>
            </a:extLst>
          </p:cNvPr>
          <p:cNvSpPr>
            <a:spLocks noGrp="1"/>
          </p:cNvSpPr>
          <p:nvPr>
            <p:ph type="title"/>
          </p:nvPr>
        </p:nvSpPr>
        <p:spPr>
          <a:xfrm>
            <a:off x="1119040" y="136525"/>
            <a:ext cx="10515600" cy="1325563"/>
          </a:xfrm>
        </p:spPr>
        <p:txBody>
          <a:bodyPr/>
          <a:lstStyle/>
          <a:p>
            <a:r>
              <a:rPr lang="lv-LV" sz="3200" b="1" dirty="0">
                <a:latin typeface="+mn-lt"/>
              </a:rPr>
              <a:t>VEIKSMĪGAM PROJEKTA PIETEIKUMAM VAJADZĒTU </a:t>
            </a:r>
          </a:p>
        </p:txBody>
      </p:sp>
      <p:pic>
        <p:nvPicPr>
          <p:cNvPr id="7" name="Attēls 6">
            <a:extLst>
              <a:ext uri="{FF2B5EF4-FFF2-40B4-BE49-F238E27FC236}">
                <a16:creationId xmlns:a16="http://schemas.microsoft.com/office/drawing/2014/main" id="{70B5AFBA-4690-DFA0-9429-FDCCB0707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960" y="161863"/>
            <a:ext cx="981421" cy="568014"/>
          </a:xfrm>
          <a:prstGeom prst="rect">
            <a:avLst/>
          </a:prstGeom>
        </p:spPr>
      </p:pic>
      <p:pic>
        <p:nvPicPr>
          <p:cNvPr id="8" name="Picture 2" descr="New European Bauhaus – BEDA">
            <a:extLst>
              <a:ext uri="{FF2B5EF4-FFF2-40B4-BE49-F238E27FC236}">
                <a16:creationId xmlns:a16="http://schemas.microsoft.com/office/drawing/2014/main" id="{47A9F23A-E48B-9E0E-73ED-CCF140E82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7420" y="820052"/>
            <a:ext cx="1266961" cy="4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5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2FE53D-6D48-40E4-BBCB-95277D6138B1}"/>
              </a:ext>
            </a:extLst>
          </p:cNvPr>
          <p:cNvSpPr>
            <a:spLocks noGrp="1"/>
          </p:cNvSpPr>
          <p:nvPr>
            <p:ph type="title"/>
          </p:nvPr>
        </p:nvSpPr>
        <p:spPr>
          <a:xfrm>
            <a:off x="914400" y="2776671"/>
            <a:ext cx="10363200" cy="960442"/>
          </a:xfrm>
        </p:spPr>
        <p:txBody>
          <a:bodyPr/>
          <a:lstStyle/>
          <a:p>
            <a:r>
              <a:rPr lang="lv-LV" dirty="0">
                <a:latin typeface="+mj-lt"/>
                <a:cs typeface="Times New Roman" panose="02020603050405020304" pitchFamily="18" charset="0"/>
              </a:rPr>
              <a:t>Paldies! Jautājumi?</a:t>
            </a:r>
          </a:p>
        </p:txBody>
      </p:sp>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18</a:t>
            </a:fld>
            <a:endParaRPr lang="en-US" altLang="lv-LV"/>
          </a:p>
        </p:txBody>
      </p:sp>
      <p:pic>
        <p:nvPicPr>
          <p:cNvPr id="8" name="Attēls 7">
            <a:extLst>
              <a:ext uri="{FF2B5EF4-FFF2-40B4-BE49-F238E27FC236}">
                <a16:creationId xmlns:a16="http://schemas.microsoft.com/office/drawing/2014/main" id="{77EC98D4-A5BD-4B4A-8347-CD006E29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483" y="5433415"/>
            <a:ext cx="1803117" cy="1043585"/>
          </a:xfrm>
          <a:prstGeom prst="rect">
            <a:avLst/>
          </a:prstGeom>
        </p:spPr>
      </p:pic>
      <p:sp>
        <p:nvSpPr>
          <p:cNvPr id="11" name="TextBox 10">
            <a:extLst>
              <a:ext uri="{FF2B5EF4-FFF2-40B4-BE49-F238E27FC236}">
                <a16:creationId xmlns:a16="http://schemas.microsoft.com/office/drawing/2014/main" id="{7AD6C18C-6D6A-46A4-8064-78CB7E2E2EAE}"/>
              </a:ext>
            </a:extLst>
          </p:cNvPr>
          <p:cNvSpPr txBox="1"/>
          <p:nvPr/>
        </p:nvSpPr>
        <p:spPr>
          <a:xfrm>
            <a:off x="3048000" y="3396790"/>
            <a:ext cx="6096000" cy="1169551"/>
          </a:xfrm>
          <a:prstGeom prst="rect">
            <a:avLst/>
          </a:prstGeom>
          <a:noFill/>
        </p:spPr>
        <p:txBody>
          <a:bodyPr wrap="square">
            <a:spAutoFit/>
          </a:bodyPr>
          <a:lstStyle/>
          <a:p>
            <a:pPr algn="ctr"/>
            <a:r>
              <a:rPr lang="lv-LV" sz="1400" b="1" dirty="0">
                <a:solidFill>
                  <a:srgbClr val="010202"/>
                </a:solidFill>
                <a:latin typeface="+mj-lt"/>
                <a:cs typeface="Times New Roman" panose="02020603050405020304" pitchFamily="18" charset="0"/>
              </a:rPr>
              <a:t>Aiga Salmiņa</a:t>
            </a: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Latvijas</a:t>
            </a:r>
            <a:r>
              <a:rPr lang="lv-LV" sz="1400" spc="-50"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Zinātnes</a:t>
            </a:r>
            <a:r>
              <a:rPr lang="lv-LV" sz="1400" spc="-45" dirty="0">
                <a:solidFill>
                  <a:srgbClr val="010202"/>
                </a:solidFill>
                <a:effectLst/>
                <a:latin typeface="+mj-lt"/>
                <a:ea typeface="Times New Roman" panose="02020603050405020304" pitchFamily="18" charset="0"/>
                <a:cs typeface="Times New Roman" panose="02020603050405020304" pitchFamily="18" charset="0"/>
              </a:rPr>
              <a:t> </a:t>
            </a:r>
            <a:r>
              <a:rPr lang="lv-LV" sz="1400" dirty="0">
                <a:solidFill>
                  <a:srgbClr val="010202"/>
                </a:solidFill>
                <a:effectLst/>
                <a:latin typeface="+mj-lt"/>
                <a:ea typeface="Times New Roman" panose="02020603050405020304" pitchFamily="18" charset="0"/>
                <a:cs typeface="Times New Roman" panose="02020603050405020304" pitchFamily="18" charset="0"/>
              </a:rPr>
              <a:t>padomes</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Starptautiskās sadarbības programmu projektu departamenta </a:t>
            </a:r>
            <a:endParaRPr lang="lv-LV" sz="1400" dirty="0">
              <a:effectLst/>
              <a:latin typeface="+mj-lt"/>
              <a:ea typeface="Times New Roman" panose="02020603050405020304" pitchFamily="18" charset="0"/>
              <a:cs typeface="Times New Roman" panose="02020603050405020304" pitchFamily="18" charset="0"/>
            </a:endParaRPr>
          </a:p>
          <a:p>
            <a:pPr algn="ctr"/>
            <a:r>
              <a:rPr lang="lv-LV" sz="1400" dirty="0">
                <a:solidFill>
                  <a:srgbClr val="010202"/>
                </a:solidFill>
                <a:effectLst/>
                <a:latin typeface="+mj-lt"/>
                <a:ea typeface="Times New Roman" panose="02020603050405020304" pitchFamily="18" charset="0"/>
                <a:cs typeface="Times New Roman" panose="02020603050405020304" pitchFamily="18" charset="0"/>
              </a:rPr>
              <a:t>Apvārsnis Eiropa Nacionālā kontaktpunkta vecākā eksperte</a:t>
            </a:r>
          </a:p>
          <a:p>
            <a:pPr algn="ctr"/>
            <a:r>
              <a:rPr lang="lv-LV" sz="1400" dirty="0">
                <a:solidFill>
                  <a:srgbClr val="010202"/>
                </a:solidFill>
                <a:latin typeface="+mj-lt"/>
                <a:cs typeface="Times New Roman" panose="02020603050405020304" pitchFamily="18" charset="0"/>
              </a:rPr>
              <a:t>E-pasts: aiga.salmina@lzp.gov.lv</a:t>
            </a:r>
          </a:p>
        </p:txBody>
      </p:sp>
      <p:pic>
        <p:nvPicPr>
          <p:cNvPr id="1026" name="Picture 2">
            <a:extLst>
              <a:ext uri="{FF2B5EF4-FFF2-40B4-BE49-F238E27FC236}">
                <a16:creationId xmlns:a16="http://schemas.microsoft.com/office/drawing/2014/main" id="{AE508D17-A6BE-41D5-ADD7-1A1437092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3" y="5556775"/>
            <a:ext cx="478249" cy="4782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 Free social media icons">
            <a:extLst>
              <a:ext uri="{FF2B5EF4-FFF2-40B4-BE49-F238E27FC236}">
                <a16:creationId xmlns:a16="http://schemas.microsoft.com/office/drawing/2014/main" id="{443953CF-04AE-40E3-B922-1D554B5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3" y="5053941"/>
            <a:ext cx="457863" cy="45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Latvijas Zinātnes padome">
            <a:extLst>
              <a:ext uri="{FF2B5EF4-FFF2-40B4-BE49-F238E27FC236}">
                <a16:creationId xmlns:a16="http://schemas.microsoft.com/office/drawing/2014/main" id="{346A0C66-6AEF-4183-9546-1DD3423FDD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083"/>
          <a:stretch/>
        </p:blipFill>
        <p:spPr bwMode="auto">
          <a:xfrm>
            <a:off x="141841" y="6046946"/>
            <a:ext cx="712694" cy="555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CF85FB-57E1-41B5-9F15-AA95747AD4CA}"/>
              </a:ext>
            </a:extLst>
          </p:cNvPr>
          <p:cNvSpPr txBox="1"/>
          <p:nvPr/>
        </p:nvSpPr>
        <p:spPr>
          <a:xfrm>
            <a:off x="914400" y="5128983"/>
            <a:ext cx="1565566" cy="307777"/>
          </a:xfrm>
          <a:prstGeom prst="rect">
            <a:avLst/>
          </a:prstGeom>
          <a:noFill/>
        </p:spPr>
        <p:txBody>
          <a:bodyPr wrap="square" rtlCol="0">
            <a:spAutoFit/>
          </a:bodyPr>
          <a:lstStyle/>
          <a:p>
            <a:r>
              <a:rPr lang="lv-LV" sz="1400" dirty="0">
                <a:latin typeface="+mj-lt"/>
              </a:rPr>
              <a:t>@apvarsnis</a:t>
            </a:r>
          </a:p>
        </p:txBody>
      </p:sp>
      <p:sp>
        <p:nvSpPr>
          <p:cNvPr id="3" name="TextBox 2">
            <a:extLst>
              <a:ext uri="{FF2B5EF4-FFF2-40B4-BE49-F238E27FC236}">
                <a16:creationId xmlns:a16="http://schemas.microsoft.com/office/drawing/2014/main" id="{770B4185-8D44-461C-862F-2114D1FA5BB0}"/>
              </a:ext>
            </a:extLst>
          </p:cNvPr>
          <p:cNvSpPr txBox="1"/>
          <p:nvPr/>
        </p:nvSpPr>
        <p:spPr>
          <a:xfrm>
            <a:off x="914400" y="6015444"/>
            <a:ext cx="4053994" cy="523220"/>
          </a:xfrm>
          <a:prstGeom prst="rect">
            <a:avLst/>
          </a:prstGeom>
          <a:noFill/>
        </p:spPr>
        <p:txBody>
          <a:bodyPr wrap="square" rtlCol="0">
            <a:spAutoFit/>
          </a:bodyPr>
          <a:lstStyle/>
          <a:p>
            <a:r>
              <a:rPr lang="lv-LV" sz="1400" dirty="0">
                <a:latin typeface="+mj-lt"/>
                <a:hlinkClick r:id="rId6"/>
              </a:rPr>
              <a:t>https://lzp.gov.lv/starptautiskas-sadarbibas-programmas/apvarsnis-eiropa/</a:t>
            </a:r>
            <a:r>
              <a:rPr lang="lv-LV" sz="1400" dirty="0">
                <a:latin typeface="+mj-lt"/>
              </a:rPr>
              <a:t> </a:t>
            </a:r>
          </a:p>
        </p:txBody>
      </p:sp>
      <p:sp>
        <p:nvSpPr>
          <p:cNvPr id="4" name="TextBox 3">
            <a:extLst>
              <a:ext uri="{FF2B5EF4-FFF2-40B4-BE49-F238E27FC236}">
                <a16:creationId xmlns:a16="http://schemas.microsoft.com/office/drawing/2014/main" id="{1ABECD4B-1581-4C3B-B0E7-CA4F354451BA}"/>
              </a:ext>
            </a:extLst>
          </p:cNvPr>
          <p:cNvSpPr txBox="1"/>
          <p:nvPr/>
        </p:nvSpPr>
        <p:spPr>
          <a:xfrm>
            <a:off x="914400" y="5511804"/>
            <a:ext cx="4053994" cy="523220"/>
          </a:xfrm>
          <a:prstGeom prst="rect">
            <a:avLst/>
          </a:prstGeom>
          <a:noFill/>
        </p:spPr>
        <p:txBody>
          <a:bodyPr wrap="square" rtlCol="0">
            <a:spAutoFit/>
          </a:bodyPr>
          <a:lstStyle/>
          <a:p>
            <a:r>
              <a:rPr lang="lv-LV" sz="1400" i="0" dirty="0">
                <a:solidFill>
                  <a:srgbClr val="050505"/>
                </a:solidFill>
                <a:effectLst/>
                <a:latin typeface="+mj-lt"/>
              </a:rPr>
              <a:t>@</a:t>
            </a:r>
            <a:r>
              <a:rPr lang="de-DE" sz="1400" i="0" dirty="0">
                <a:solidFill>
                  <a:srgbClr val="050505"/>
                </a:solidFill>
                <a:effectLst/>
                <a:latin typeface="+mj-lt"/>
              </a:rPr>
              <a:t>Apvārsnis EU Latvijas Nacionālais kontaktpunkts - HE NCP LV</a:t>
            </a:r>
          </a:p>
        </p:txBody>
      </p:sp>
    </p:spTree>
    <p:extLst>
      <p:ext uri="{BB962C8B-B14F-4D97-AF65-F5344CB8AC3E}">
        <p14:creationId xmlns:p14="http://schemas.microsoft.com/office/powerpoint/2010/main" val="154161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609415" y="122897"/>
            <a:ext cx="10515600" cy="1325563"/>
          </a:xfrm>
        </p:spPr>
        <p:txBody>
          <a:bodyPr spcFirstLastPara="1" vert="horz" wrap="square" lIns="121900" tIns="121900" rIns="121900" bIns="121900" rtlCol="0" anchor="ctr" anchorCtr="0">
            <a:noAutofit/>
          </a:bodyPr>
          <a:lstStyle/>
          <a:p>
            <a:pPr algn="ctr"/>
            <a:r>
              <a:rPr lang="lv-LV" altLang="en-US" sz="3200" b="1" dirty="0">
                <a:latin typeface="+mn-lt"/>
              </a:rPr>
              <a:t>Apvārsnis Eiropa 6. klastera </a:t>
            </a:r>
            <a:br>
              <a:rPr lang="lv-LV" altLang="en-US" sz="3200" b="1" dirty="0">
                <a:latin typeface="+mn-lt"/>
              </a:rPr>
            </a:br>
            <a:r>
              <a:rPr lang="lv-LV" altLang="en-US" sz="3200" b="1" dirty="0">
                <a:latin typeface="+mn-lt"/>
              </a:rPr>
              <a:t>darba programma</a:t>
            </a:r>
            <a:endParaRPr lang="lv-LV" sz="3200" b="1" dirty="0">
              <a:latin typeface="+mn-lt"/>
            </a:endParaRPr>
          </a:p>
        </p:txBody>
      </p:sp>
      <p:sp>
        <p:nvSpPr>
          <p:cNvPr id="3" name="Teksta vietturis 2">
            <a:extLst>
              <a:ext uri="{FF2B5EF4-FFF2-40B4-BE49-F238E27FC236}">
                <a16:creationId xmlns:a16="http://schemas.microsoft.com/office/drawing/2014/main" id="{41153AB8-CA1D-4755-9290-663A99A99801}"/>
              </a:ext>
            </a:extLst>
          </p:cNvPr>
          <p:cNvSpPr>
            <a:spLocks noGrp="1"/>
          </p:cNvSpPr>
          <p:nvPr>
            <p:ph type="body" idx="1"/>
          </p:nvPr>
        </p:nvSpPr>
        <p:spPr>
          <a:xfrm>
            <a:off x="334451" y="5162450"/>
            <a:ext cx="5157787" cy="823912"/>
          </a:xfrm>
        </p:spPr>
        <p:txBody>
          <a:bodyPr>
            <a:normAutofit/>
          </a:bodyPr>
          <a:lstStyle/>
          <a:p>
            <a:r>
              <a:rPr lang="lv-LV" sz="1400" b="0" dirty="0"/>
              <a:t>Darba programma </a:t>
            </a:r>
            <a:r>
              <a:rPr lang="lv-LV" sz="1400" dirty="0"/>
              <a:t>pieejama </a:t>
            </a:r>
            <a:r>
              <a:rPr lang="lv-LV" sz="1400" dirty="0">
                <a:hlinkClick r:id="rId3"/>
              </a:rPr>
              <a:t>šeit</a:t>
            </a:r>
            <a:endParaRPr lang="lv-LV" sz="1400" dirty="0"/>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2</a:t>
            </a:fld>
            <a:endParaRPr lang="en-US" altLang="lv-LV"/>
          </a:p>
        </p:txBody>
      </p:sp>
      <p:pic>
        <p:nvPicPr>
          <p:cNvPr id="14" name="Attēls 13">
            <a:extLst>
              <a:ext uri="{FF2B5EF4-FFF2-40B4-BE49-F238E27FC236}">
                <a16:creationId xmlns:a16="http://schemas.microsoft.com/office/drawing/2014/main" id="{6AB26ED2-772A-9C08-B825-7C9A4112F73B}"/>
              </a:ext>
            </a:extLst>
          </p:cNvPr>
          <p:cNvPicPr>
            <a:picLocks noChangeAspect="1"/>
          </p:cNvPicPr>
          <p:nvPr/>
        </p:nvPicPr>
        <p:blipFill>
          <a:blip r:embed="rId4"/>
          <a:stretch>
            <a:fillRect/>
          </a:stretch>
        </p:blipFill>
        <p:spPr>
          <a:xfrm>
            <a:off x="205657" y="1688257"/>
            <a:ext cx="4161410" cy="3839115"/>
          </a:xfrm>
          <a:prstGeom prst="rect">
            <a:avLst/>
          </a:prstGeom>
        </p:spPr>
      </p:pic>
      <p:pic>
        <p:nvPicPr>
          <p:cNvPr id="16" name="Attēls 15">
            <a:extLst>
              <a:ext uri="{FF2B5EF4-FFF2-40B4-BE49-F238E27FC236}">
                <a16:creationId xmlns:a16="http://schemas.microsoft.com/office/drawing/2014/main" id="{3A79210E-79FF-64DD-1FA4-F94C922809CE}"/>
              </a:ext>
            </a:extLst>
          </p:cNvPr>
          <p:cNvPicPr>
            <a:picLocks noChangeAspect="1"/>
          </p:cNvPicPr>
          <p:nvPr/>
        </p:nvPicPr>
        <p:blipFill>
          <a:blip r:embed="rId5"/>
          <a:stretch>
            <a:fillRect/>
          </a:stretch>
        </p:blipFill>
        <p:spPr>
          <a:xfrm>
            <a:off x="4999419" y="1802918"/>
            <a:ext cx="6986924" cy="3623847"/>
          </a:xfrm>
          <a:prstGeom prst="rect">
            <a:avLst/>
          </a:prstGeom>
        </p:spPr>
      </p:pic>
      <p:pic>
        <p:nvPicPr>
          <p:cNvPr id="19" name="Attēls 18">
            <a:extLst>
              <a:ext uri="{FF2B5EF4-FFF2-40B4-BE49-F238E27FC236}">
                <a16:creationId xmlns:a16="http://schemas.microsoft.com/office/drawing/2014/main" id="{1D20C1C9-99DD-48D6-0756-091C10F50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3673" y="258499"/>
            <a:ext cx="1201705" cy="695507"/>
          </a:xfrm>
          <a:prstGeom prst="rect">
            <a:avLst/>
          </a:prstGeom>
        </p:spPr>
      </p:pic>
      <p:sp>
        <p:nvSpPr>
          <p:cNvPr id="20" name="Teksta vietturis 2">
            <a:extLst>
              <a:ext uri="{FF2B5EF4-FFF2-40B4-BE49-F238E27FC236}">
                <a16:creationId xmlns:a16="http://schemas.microsoft.com/office/drawing/2014/main" id="{F13135E6-A320-EC72-5697-D06454FF4E3E}"/>
              </a:ext>
            </a:extLst>
          </p:cNvPr>
          <p:cNvSpPr txBox="1">
            <a:spLocks/>
          </p:cNvSpPr>
          <p:nvPr/>
        </p:nvSpPr>
        <p:spPr>
          <a:xfrm>
            <a:off x="5035226" y="5162450"/>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400" b="0" dirty="0"/>
              <a:t>F&amp;T portāls un aktuālie konkursi ir </a:t>
            </a:r>
            <a:r>
              <a:rPr lang="lv-LV" sz="1400" dirty="0"/>
              <a:t>apskatāmi</a:t>
            </a:r>
            <a:r>
              <a:rPr lang="lv-LV" sz="1400" b="0" dirty="0"/>
              <a:t> </a:t>
            </a:r>
            <a:r>
              <a:rPr lang="lv-LV" sz="1400" dirty="0">
                <a:hlinkClick r:id="rId7"/>
              </a:rPr>
              <a:t>šeit</a:t>
            </a:r>
            <a:endParaRPr lang="lv-LV" sz="1400" dirty="0"/>
          </a:p>
        </p:txBody>
      </p:sp>
      <p:pic>
        <p:nvPicPr>
          <p:cNvPr id="2050" name="Picture 2" descr="New European Bauhaus – BEDA">
            <a:extLst>
              <a:ext uri="{FF2B5EF4-FFF2-40B4-BE49-F238E27FC236}">
                <a16:creationId xmlns:a16="http://schemas.microsoft.com/office/drawing/2014/main" id="{7DED45EE-B176-9442-7197-BA419CFA8F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1429" y="159169"/>
            <a:ext cx="1589398" cy="62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1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AC0017EF-FEDD-47A5-8AAB-D7F793C2619E}"/>
              </a:ext>
            </a:extLst>
          </p:cNvPr>
          <p:cNvSpPr>
            <a:spLocks noGrp="1"/>
          </p:cNvSpPr>
          <p:nvPr>
            <p:ph type="sldNum" sz="quarter" idx="12"/>
          </p:nvPr>
        </p:nvSpPr>
        <p:spPr/>
        <p:txBody>
          <a:bodyPr/>
          <a:lstStyle/>
          <a:p>
            <a:pPr>
              <a:defRPr/>
            </a:pPr>
            <a:fld id="{559B3BF5-5EA0-4E17-AB4B-664290D5DB15}" type="slidenum">
              <a:rPr lang="en-US" altLang="lv-LV" smtClean="0"/>
              <a:pPr>
                <a:defRPr/>
              </a:pPr>
              <a:t>3</a:t>
            </a:fld>
            <a:endParaRPr lang="en-US" altLang="lv-LV"/>
          </a:p>
        </p:txBody>
      </p:sp>
      <p:sp>
        <p:nvSpPr>
          <p:cNvPr id="2" name="Google Shape;2081;p111">
            <a:extLst>
              <a:ext uri="{FF2B5EF4-FFF2-40B4-BE49-F238E27FC236}">
                <a16:creationId xmlns:a16="http://schemas.microsoft.com/office/drawing/2014/main" id="{52211153-BAEF-6421-B274-A91096DFA46C}"/>
              </a:ext>
            </a:extLst>
          </p:cNvPr>
          <p:cNvSpPr/>
          <p:nvPr/>
        </p:nvSpPr>
        <p:spPr>
          <a:xfrm>
            <a:off x="1037087" y="2797244"/>
            <a:ext cx="3202000" cy="791200"/>
          </a:xfrm>
          <a:prstGeom prst="roundRect">
            <a:avLst>
              <a:gd name="adj" fmla="val 50000"/>
            </a:avLst>
          </a:prstGeom>
          <a:solidFill>
            <a:srgbClr val="FFFFFF"/>
          </a:solidFill>
          <a:ln w="28575" cap="flat" cmpd="sng">
            <a:solidFill>
              <a:srgbClr val="7030A0"/>
            </a:solidFill>
            <a:prstDash val="solid"/>
            <a:round/>
            <a:headEnd type="none" w="sm" len="sm"/>
            <a:tailEnd type="none" w="sm" len="sm"/>
          </a:ln>
        </p:spPr>
        <p:txBody>
          <a:bodyPr spcFirstLastPara="1" wrap="square" lIns="121900" tIns="121900" rIns="121900" bIns="121900" anchor="ctr" anchorCtr="0">
            <a:noAutofit/>
          </a:bodyPr>
          <a:lstStyle/>
          <a:p>
            <a:pPr algn="ctr">
              <a:buSzPts val="1100"/>
            </a:pPr>
            <a:r>
              <a:rPr lang="en" sz="2000" b="1" dirty="0">
                <a:solidFill>
                  <a:schemeClr val="dk1"/>
                </a:solidFill>
                <a:latin typeface="Encode Sans"/>
                <a:ea typeface="Encode Sans"/>
                <a:cs typeface="Encode Sans"/>
              </a:rPr>
              <a:t>ES meža stratē</a:t>
            </a:r>
            <a:r>
              <a:rPr lang="lv-LV" sz="2000" b="1" dirty="0">
                <a:solidFill>
                  <a:schemeClr val="dk1"/>
                </a:solidFill>
                <a:latin typeface="Encode Sans"/>
                <a:ea typeface="Encode Sans"/>
                <a:cs typeface="Encode Sans"/>
              </a:rPr>
              <a:t>ģ</a:t>
            </a:r>
            <a:r>
              <a:rPr lang="en" sz="2000" b="1" dirty="0">
                <a:solidFill>
                  <a:schemeClr val="dk1"/>
                </a:solidFill>
                <a:latin typeface="Encode Sans"/>
                <a:ea typeface="Encode Sans"/>
                <a:cs typeface="Encode Sans"/>
              </a:rPr>
              <a:t>ija</a:t>
            </a:r>
          </a:p>
          <a:p>
            <a:pPr algn="ctr">
              <a:buSzPts val="1100"/>
            </a:pPr>
            <a:r>
              <a:rPr lang="en" sz="2000" b="1" dirty="0">
                <a:solidFill>
                  <a:schemeClr val="dk1"/>
                </a:solidFill>
                <a:latin typeface="Encode Sans"/>
                <a:ea typeface="Encode Sans"/>
                <a:cs typeface="Encode Sans"/>
              </a:rPr>
              <a:t>2030. </a:t>
            </a:r>
            <a:r>
              <a:rPr lang="en" sz="2000" b="1" dirty="0" err="1">
                <a:solidFill>
                  <a:schemeClr val="dk1"/>
                </a:solidFill>
                <a:latin typeface="Encode Sans"/>
                <a:ea typeface="Encode Sans"/>
                <a:cs typeface="Encode Sans"/>
              </a:rPr>
              <a:t>gadam</a:t>
            </a:r>
            <a:endParaRPr lang="en" sz="2000" b="1" dirty="0">
              <a:solidFill>
                <a:schemeClr val="dk1"/>
              </a:solidFill>
              <a:latin typeface="Encode Sans"/>
              <a:ea typeface="Encode Sans"/>
              <a:cs typeface="Encode Sans"/>
            </a:endParaRPr>
          </a:p>
        </p:txBody>
      </p:sp>
      <p:sp>
        <p:nvSpPr>
          <p:cNvPr id="3" name="Google Shape;2082;p111">
            <a:extLst>
              <a:ext uri="{FF2B5EF4-FFF2-40B4-BE49-F238E27FC236}">
                <a16:creationId xmlns:a16="http://schemas.microsoft.com/office/drawing/2014/main" id="{C2A7D8D1-1D5F-92C4-63C6-1BE997B696EA}"/>
              </a:ext>
            </a:extLst>
          </p:cNvPr>
          <p:cNvSpPr/>
          <p:nvPr/>
        </p:nvSpPr>
        <p:spPr>
          <a:xfrm>
            <a:off x="965200" y="3786681"/>
            <a:ext cx="3345773" cy="2478073"/>
          </a:xfrm>
          <a:prstGeom prst="roundRect">
            <a:avLst>
              <a:gd name="adj" fmla="val 35260"/>
            </a:avLst>
          </a:prstGeom>
          <a:solidFill>
            <a:srgbClr val="FFFFFF"/>
          </a:solidFill>
          <a:ln w="28575" cap="flat" cmpd="sng">
            <a:solidFill>
              <a:srgbClr val="7030A0"/>
            </a:solidFill>
            <a:prstDash val="solid"/>
            <a:round/>
            <a:headEnd type="none" w="sm" len="sm"/>
            <a:tailEnd type="none" w="sm" len="sm"/>
          </a:ln>
        </p:spPr>
        <p:txBody>
          <a:bodyPr spcFirstLastPara="1" wrap="square" lIns="121900" tIns="121900" rIns="121900" bIns="121900" anchor="ctr" anchorCtr="0">
            <a:noAutofit/>
          </a:bodyPr>
          <a:lstStyle/>
          <a:p>
            <a:pPr marL="228594" indent="-228594">
              <a:buClr>
                <a:schemeClr val="dk1"/>
              </a:buClr>
              <a:buSzPts val="1100"/>
              <a:buChar char="•"/>
            </a:pPr>
            <a:endParaRPr lang="en" sz="1467" dirty="0">
              <a:ea typeface="Encode Sans"/>
            </a:endParaRPr>
          </a:p>
          <a:p>
            <a:pPr marL="228594" indent="-228594">
              <a:buClr>
                <a:schemeClr val="dk1"/>
              </a:buClr>
              <a:buSzPts val="1100"/>
              <a:buChar char="•"/>
            </a:pPr>
            <a:r>
              <a:rPr lang="en" sz="1333" dirty="0" err="1">
                <a:ea typeface="Encode Sans"/>
              </a:rPr>
              <a:t>Uzlabot</a:t>
            </a:r>
            <a:r>
              <a:rPr lang="en" sz="1333" dirty="0">
                <a:ea typeface="Encode Sans"/>
              </a:rPr>
              <a:t> </a:t>
            </a:r>
            <a:r>
              <a:rPr lang="en" sz="1333" dirty="0" err="1">
                <a:ea typeface="Encode Sans"/>
              </a:rPr>
              <a:t>mežu</a:t>
            </a:r>
            <a:r>
              <a:rPr lang="en" sz="1333" dirty="0">
                <a:ea typeface="Encode Sans"/>
              </a:rPr>
              <a:t> </a:t>
            </a:r>
            <a:r>
              <a:rPr lang="en" sz="1333" dirty="0" err="1">
                <a:ea typeface="Encode Sans"/>
              </a:rPr>
              <a:t>kvalitāti</a:t>
            </a:r>
            <a:r>
              <a:rPr lang="en" sz="1333" dirty="0">
                <a:ea typeface="Encode Sans"/>
              </a:rPr>
              <a:t> un </a:t>
            </a:r>
            <a:r>
              <a:rPr lang="en" sz="1333" dirty="0" err="1">
                <a:ea typeface="Encode Sans"/>
              </a:rPr>
              <a:t>kvantitāti</a:t>
            </a:r>
            <a:r>
              <a:rPr lang="en" sz="1333" dirty="0">
                <a:ea typeface="Encode Sans"/>
              </a:rPr>
              <a:t> </a:t>
            </a:r>
            <a:endParaRPr lang="en-US" sz="1333" dirty="0">
              <a:ea typeface="Encode Sans"/>
            </a:endParaRPr>
          </a:p>
          <a:p>
            <a:pPr marL="228594" indent="-228594">
              <a:buClr>
                <a:schemeClr val="dk1"/>
              </a:buClr>
              <a:buSzPts val="1100"/>
              <a:buChar char="•"/>
            </a:pPr>
            <a:r>
              <a:rPr lang="en" sz="1333" dirty="0">
                <a:ea typeface="Encode Sans"/>
              </a:rPr>
              <a:t>ES </a:t>
            </a:r>
            <a:r>
              <a:rPr lang="en" sz="1333" dirty="0" err="1">
                <a:ea typeface="Encode Sans"/>
              </a:rPr>
              <a:t>meža</a:t>
            </a:r>
            <a:r>
              <a:rPr lang="en" sz="1333" dirty="0">
                <a:ea typeface="Encode Sans"/>
              </a:rPr>
              <a:t> </a:t>
            </a:r>
            <a:r>
              <a:rPr lang="en" sz="1333" dirty="0" err="1">
                <a:ea typeface="Encode Sans"/>
              </a:rPr>
              <a:t>stratēģija</a:t>
            </a:r>
            <a:r>
              <a:rPr lang="en" sz="1333" dirty="0">
                <a:ea typeface="Encode Sans"/>
              </a:rPr>
              <a:t> </a:t>
            </a:r>
            <a:r>
              <a:rPr lang="en" sz="1333" dirty="0" err="1">
                <a:ea typeface="Encode Sans"/>
              </a:rPr>
              <a:t>ir</a:t>
            </a:r>
            <a:r>
              <a:rPr lang="en" sz="1333" dirty="0">
                <a:ea typeface="Encode Sans"/>
              </a:rPr>
              <a:t> </a:t>
            </a:r>
            <a:r>
              <a:rPr lang="en" sz="1333" dirty="0" err="1">
                <a:ea typeface="Encode Sans"/>
              </a:rPr>
              <a:t>viena</a:t>
            </a:r>
            <a:r>
              <a:rPr lang="en" sz="1333" dirty="0">
                <a:ea typeface="Encode Sans"/>
              </a:rPr>
              <a:t> no </a:t>
            </a:r>
            <a:r>
              <a:rPr lang="en" sz="1333" dirty="0" err="1">
                <a:ea typeface="Encode Sans"/>
              </a:rPr>
              <a:t>galvenajām</a:t>
            </a:r>
            <a:r>
              <a:rPr lang="en" sz="1333" dirty="0">
                <a:ea typeface="Encode Sans"/>
              </a:rPr>
              <a:t> </a:t>
            </a:r>
            <a:r>
              <a:rPr lang="en" sz="1333" b="1" dirty="0">
                <a:ea typeface="Encode Sans"/>
                <a:hlinkClick r:id="rId3"/>
              </a:rPr>
              <a:t>Eiropas Zaļā kursa</a:t>
            </a:r>
            <a:r>
              <a:rPr lang="en" sz="1333" b="1" dirty="0">
                <a:ea typeface="Encode Sans"/>
              </a:rPr>
              <a:t> </a:t>
            </a:r>
            <a:r>
              <a:rPr lang="en" sz="1333" dirty="0" err="1">
                <a:ea typeface="Encode Sans"/>
              </a:rPr>
              <a:t>iniciatīvām</a:t>
            </a:r>
            <a:endParaRPr lang="en-US" sz="1333" dirty="0"/>
          </a:p>
          <a:p>
            <a:pPr marL="228594" indent="-228594">
              <a:buClr>
                <a:schemeClr val="dk1"/>
              </a:buClr>
              <a:buSzPts val="1100"/>
              <a:buChar char="•"/>
            </a:pPr>
            <a:r>
              <a:rPr lang="en" sz="1333" dirty="0">
                <a:ea typeface="Encode Sans"/>
              </a:rPr>
              <a:t>Stratēģija palīdzēs sasniegt siltumnīcefekta gāzu </a:t>
            </a:r>
            <a:r>
              <a:rPr lang="en" sz="1333" b="1" dirty="0">
                <a:ea typeface="Encode Sans"/>
              </a:rPr>
              <a:t>emisiju samazināšanos</a:t>
            </a:r>
            <a:r>
              <a:rPr lang="en" sz="1333" dirty="0">
                <a:ea typeface="Encode Sans"/>
              </a:rPr>
              <a:t> un </a:t>
            </a:r>
            <a:r>
              <a:rPr lang="en" sz="1333" b="1" dirty="0">
                <a:ea typeface="Encode Sans"/>
              </a:rPr>
              <a:t>klimata neitralitāti</a:t>
            </a:r>
            <a:endParaRPr lang="en" sz="1333" dirty="0">
              <a:ea typeface="Encode Sans"/>
            </a:endParaRPr>
          </a:p>
          <a:p>
            <a:pPr marL="228594" indent="-228594">
              <a:buClr>
                <a:schemeClr val="dk1"/>
              </a:buClr>
              <a:buSzPts val="1100"/>
              <a:buChar char="•"/>
            </a:pPr>
            <a:endParaRPr lang="en" sz="1467" b="1" dirty="0">
              <a:solidFill>
                <a:schemeClr val="dk1"/>
              </a:solidFill>
              <a:ea typeface="Encode Sans"/>
            </a:endParaRPr>
          </a:p>
        </p:txBody>
      </p:sp>
      <p:sp>
        <p:nvSpPr>
          <p:cNvPr id="4" name="Google Shape;2076;p111">
            <a:extLst>
              <a:ext uri="{FF2B5EF4-FFF2-40B4-BE49-F238E27FC236}">
                <a16:creationId xmlns:a16="http://schemas.microsoft.com/office/drawing/2014/main" id="{9916E729-1B6D-4AA7-3B11-45E0DF8D94C6}"/>
              </a:ext>
            </a:extLst>
          </p:cNvPr>
          <p:cNvSpPr/>
          <p:nvPr/>
        </p:nvSpPr>
        <p:spPr>
          <a:xfrm>
            <a:off x="2123436" y="1632677"/>
            <a:ext cx="885600" cy="923200"/>
          </a:xfrm>
          <a:prstGeom prst="ellipse">
            <a:avLst/>
          </a:prstGeom>
          <a:solidFill>
            <a:srgbClr val="FFFFFF"/>
          </a:solidFill>
          <a:ln w="28575" cap="flat" cmpd="sng">
            <a:solidFill>
              <a:srgbClr val="7030A0"/>
            </a:solidFill>
            <a:prstDash val="solid"/>
            <a:round/>
            <a:headEnd type="none" w="sm" len="sm"/>
            <a:tailEnd type="none" w="sm" len="sm"/>
          </a:ln>
        </p:spPr>
        <p:txBody>
          <a:bodyPr spcFirstLastPara="1" wrap="square" lIns="0" tIns="121900" rIns="0" bIns="121900" anchor="ctr" anchorCtr="0">
            <a:noAutofit/>
          </a:bodyPr>
          <a:lstStyle/>
          <a:p>
            <a:pPr algn="ctr"/>
            <a:endParaRPr lang="en" sz="2667" b="1" dirty="0">
              <a:solidFill>
                <a:schemeClr val="dk1"/>
              </a:solidFill>
              <a:latin typeface="Fira Sans"/>
              <a:ea typeface="Fira Sans"/>
              <a:cs typeface="Fira Sans"/>
            </a:endParaRPr>
          </a:p>
        </p:txBody>
      </p:sp>
      <p:grpSp>
        <p:nvGrpSpPr>
          <p:cNvPr id="10" name="Google Shape;912;p82">
            <a:extLst>
              <a:ext uri="{FF2B5EF4-FFF2-40B4-BE49-F238E27FC236}">
                <a16:creationId xmlns:a16="http://schemas.microsoft.com/office/drawing/2014/main" id="{13AF9E95-69F8-40F4-A707-CEB13C78F5AE}"/>
              </a:ext>
            </a:extLst>
          </p:cNvPr>
          <p:cNvGrpSpPr/>
          <p:nvPr/>
        </p:nvGrpSpPr>
        <p:grpSpPr>
          <a:xfrm>
            <a:off x="2301398" y="1835902"/>
            <a:ext cx="529677" cy="487997"/>
            <a:chOff x="170591" y="2184250"/>
            <a:chExt cx="434516" cy="431225"/>
          </a:xfrm>
        </p:grpSpPr>
        <p:sp>
          <p:nvSpPr>
            <p:cNvPr id="11" name="Google Shape;913;p82">
              <a:extLst>
                <a:ext uri="{FF2B5EF4-FFF2-40B4-BE49-F238E27FC236}">
                  <a16:creationId xmlns:a16="http://schemas.microsoft.com/office/drawing/2014/main" id="{7D78FF7B-0E40-8EB0-0BE2-DDF730D2178D}"/>
                </a:ext>
              </a:extLst>
            </p:cNvPr>
            <p:cNvSpPr/>
            <p:nvPr/>
          </p:nvSpPr>
          <p:spPr>
            <a:xfrm flipH="1">
              <a:off x="170591" y="2184250"/>
              <a:ext cx="434516" cy="431225"/>
            </a:xfrm>
            <a:custGeom>
              <a:avLst/>
              <a:gdLst/>
              <a:ahLst/>
              <a:cxnLst/>
              <a:rect l="l" t="t" r="r" b="b"/>
              <a:pathLst>
                <a:path w="26760" h="17249" extrusionOk="0">
                  <a:moveTo>
                    <a:pt x="22156" y="671"/>
                  </a:moveTo>
                  <a:lnTo>
                    <a:pt x="22627" y="678"/>
                  </a:lnTo>
                  <a:lnTo>
                    <a:pt x="23120" y="693"/>
                  </a:lnTo>
                  <a:lnTo>
                    <a:pt x="23613" y="721"/>
                  </a:lnTo>
                  <a:lnTo>
                    <a:pt x="24105" y="771"/>
                  </a:lnTo>
                  <a:lnTo>
                    <a:pt x="24609" y="828"/>
                  </a:lnTo>
                  <a:lnTo>
                    <a:pt x="25113" y="907"/>
                  </a:lnTo>
                  <a:lnTo>
                    <a:pt x="25617" y="1000"/>
                  </a:lnTo>
                  <a:lnTo>
                    <a:pt x="25483" y="1328"/>
                  </a:lnTo>
                  <a:lnTo>
                    <a:pt x="25337" y="1642"/>
                  </a:lnTo>
                  <a:lnTo>
                    <a:pt x="25181" y="1949"/>
                  </a:lnTo>
                  <a:lnTo>
                    <a:pt x="24990" y="2249"/>
                  </a:lnTo>
                  <a:lnTo>
                    <a:pt x="24789" y="2535"/>
                  </a:lnTo>
                  <a:lnTo>
                    <a:pt x="24565" y="2813"/>
                  </a:lnTo>
                  <a:lnTo>
                    <a:pt x="24329" y="3077"/>
                  </a:lnTo>
                  <a:lnTo>
                    <a:pt x="24072" y="3334"/>
                  </a:lnTo>
                  <a:lnTo>
                    <a:pt x="23792" y="3577"/>
                  </a:lnTo>
                  <a:lnTo>
                    <a:pt x="23500" y="3805"/>
                  </a:lnTo>
                  <a:lnTo>
                    <a:pt x="23187" y="4027"/>
                  </a:lnTo>
                  <a:lnTo>
                    <a:pt x="22862" y="4234"/>
                  </a:lnTo>
                  <a:lnTo>
                    <a:pt x="22526" y="4427"/>
                  </a:lnTo>
                  <a:lnTo>
                    <a:pt x="22168" y="4605"/>
                  </a:lnTo>
                  <a:lnTo>
                    <a:pt x="21798" y="4769"/>
                  </a:lnTo>
                  <a:lnTo>
                    <a:pt x="21406" y="4919"/>
                  </a:lnTo>
                  <a:lnTo>
                    <a:pt x="21047" y="5048"/>
                  </a:lnTo>
                  <a:lnTo>
                    <a:pt x="20678" y="5162"/>
                  </a:lnTo>
                  <a:lnTo>
                    <a:pt x="20286" y="5262"/>
                  </a:lnTo>
                  <a:lnTo>
                    <a:pt x="19894" y="5347"/>
                  </a:lnTo>
                  <a:lnTo>
                    <a:pt x="19502" y="5426"/>
                  </a:lnTo>
                  <a:lnTo>
                    <a:pt x="19087" y="5483"/>
                  </a:lnTo>
                  <a:lnTo>
                    <a:pt x="18673" y="5533"/>
                  </a:lnTo>
                  <a:lnTo>
                    <a:pt x="18258" y="5576"/>
                  </a:lnTo>
                  <a:lnTo>
                    <a:pt x="17833" y="5597"/>
                  </a:lnTo>
                  <a:lnTo>
                    <a:pt x="17396" y="5612"/>
                  </a:lnTo>
                  <a:lnTo>
                    <a:pt x="16959" y="5604"/>
                  </a:lnTo>
                  <a:lnTo>
                    <a:pt x="16511" y="5590"/>
                  </a:lnTo>
                  <a:lnTo>
                    <a:pt x="16063" y="5569"/>
                  </a:lnTo>
                  <a:lnTo>
                    <a:pt x="15615" y="5526"/>
                  </a:lnTo>
                  <a:lnTo>
                    <a:pt x="15156" y="5476"/>
                  </a:lnTo>
                  <a:lnTo>
                    <a:pt x="14708" y="5405"/>
                  </a:lnTo>
                  <a:lnTo>
                    <a:pt x="20420" y="3306"/>
                  </a:lnTo>
                  <a:lnTo>
                    <a:pt x="20510" y="3263"/>
                  </a:lnTo>
                  <a:lnTo>
                    <a:pt x="20577" y="3213"/>
                  </a:lnTo>
                  <a:lnTo>
                    <a:pt x="20633" y="3156"/>
                  </a:lnTo>
                  <a:lnTo>
                    <a:pt x="20667" y="3099"/>
                  </a:lnTo>
                  <a:lnTo>
                    <a:pt x="20689" y="3034"/>
                  </a:lnTo>
                  <a:lnTo>
                    <a:pt x="20678" y="2970"/>
                  </a:lnTo>
                  <a:lnTo>
                    <a:pt x="20655" y="2906"/>
                  </a:lnTo>
                  <a:lnTo>
                    <a:pt x="20611" y="2842"/>
                  </a:lnTo>
                  <a:lnTo>
                    <a:pt x="20555" y="2784"/>
                  </a:lnTo>
                  <a:lnTo>
                    <a:pt x="20476" y="2742"/>
                  </a:lnTo>
                  <a:lnTo>
                    <a:pt x="20387" y="2706"/>
                  </a:lnTo>
                  <a:lnTo>
                    <a:pt x="20297" y="2685"/>
                  </a:lnTo>
                  <a:lnTo>
                    <a:pt x="20196" y="2677"/>
                  </a:lnTo>
                  <a:lnTo>
                    <a:pt x="20095" y="2677"/>
                  </a:lnTo>
                  <a:lnTo>
                    <a:pt x="19995" y="2692"/>
                  </a:lnTo>
                  <a:lnTo>
                    <a:pt x="19894" y="2720"/>
                  </a:lnTo>
                  <a:lnTo>
                    <a:pt x="14170" y="4826"/>
                  </a:lnTo>
                  <a:lnTo>
                    <a:pt x="14316" y="4541"/>
                  </a:lnTo>
                  <a:lnTo>
                    <a:pt x="14472" y="4262"/>
                  </a:lnTo>
                  <a:lnTo>
                    <a:pt x="14640" y="3991"/>
                  </a:lnTo>
                  <a:lnTo>
                    <a:pt x="14831" y="3734"/>
                  </a:lnTo>
                  <a:lnTo>
                    <a:pt x="15033" y="3477"/>
                  </a:lnTo>
                  <a:lnTo>
                    <a:pt x="15245" y="3234"/>
                  </a:lnTo>
                  <a:lnTo>
                    <a:pt x="15481" y="2999"/>
                  </a:lnTo>
                  <a:lnTo>
                    <a:pt x="15727" y="2777"/>
                  </a:lnTo>
                  <a:lnTo>
                    <a:pt x="15985" y="2563"/>
                  </a:lnTo>
                  <a:lnTo>
                    <a:pt x="16265" y="2356"/>
                  </a:lnTo>
                  <a:lnTo>
                    <a:pt x="16556" y="2163"/>
                  </a:lnTo>
                  <a:lnTo>
                    <a:pt x="16858" y="1985"/>
                  </a:lnTo>
                  <a:lnTo>
                    <a:pt x="17172" y="1814"/>
                  </a:lnTo>
                  <a:lnTo>
                    <a:pt x="17497" y="1649"/>
                  </a:lnTo>
                  <a:lnTo>
                    <a:pt x="17844" y="1499"/>
                  </a:lnTo>
                  <a:lnTo>
                    <a:pt x="18191" y="1364"/>
                  </a:lnTo>
                  <a:lnTo>
                    <a:pt x="18594" y="1221"/>
                  </a:lnTo>
                  <a:lnTo>
                    <a:pt x="19009" y="1100"/>
                  </a:lnTo>
                  <a:lnTo>
                    <a:pt x="19423" y="993"/>
                  </a:lnTo>
                  <a:lnTo>
                    <a:pt x="19860" y="900"/>
                  </a:lnTo>
                  <a:lnTo>
                    <a:pt x="20297" y="828"/>
                  </a:lnTo>
                  <a:lnTo>
                    <a:pt x="20756" y="764"/>
                  </a:lnTo>
                  <a:lnTo>
                    <a:pt x="21215" y="721"/>
                  </a:lnTo>
                  <a:lnTo>
                    <a:pt x="21675" y="693"/>
                  </a:lnTo>
                  <a:lnTo>
                    <a:pt x="22156" y="671"/>
                  </a:lnTo>
                  <a:close/>
                  <a:moveTo>
                    <a:pt x="8569" y="13643"/>
                  </a:moveTo>
                  <a:lnTo>
                    <a:pt x="8726" y="13650"/>
                  </a:lnTo>
                  <a:lnTo>
                    <a:pt x="8872" y="13665"/>
                  </a:lnTo>
                  <a:lnTo>
                    <a:pt x="9018" y="13686"/>
                  </a:lnTo>
                  <a:lnTo>
                    <a:pt x="9152" y="13715"/>
                  </a:lnTo>
                  <a:lnTo>
                    <a:pt x="9286" y="13758"/>
                  </a:lnTo>
                  <a:lnTo>
                    <a:pt x="9410" y="13808"/>
                  </a:lnTo>
                  <a:lnTo>
                    <a:pt x="9522" y="13865"/>
                  </a:lnTo>
                  <a:lnTo>
                    <a:pt x="9634" y="13922"/>
                  </a:lnTo>
                  <a:lnTo>
                    <a:pt x="9723" y="13993"/>
                  </a:lnTo>
                  <a:lnTo>
                    <a:pt x="9813" y="14065"/>
                  </a:lnTo>
                  <a:lnTo>
                    <a:pt x="9891" y="14143"/>
                  </a:lnTo>
                  <a:lnTo>
                    <a:pt x="9947" y="14229"/>
                  </a:lnTo>
                  <a:lnTo>
                    <a:pt x="10003" y="14314"/>
                  </a:lnTo>
                  <a:lnTo>
                    <a:pt x="10037" y="14407"/>
                  </a:lnTo>
                  <a:lnTo>
                    <a:pt x="10059" y="14500"/>
                  </a:lnTo>
                  <a:lnTo>
                    <a:pt x="10070" y="14600"/>
                  </a:lnTo>
                  <a:lnTo>
                    <a:pt x="10070" y="15121"/>
                  </a:lnTo>
                  <a:lnTo>
                    <a:pt x="10059" y="15221"/>
                  </a:lnTo>
                  <a:lnTo>
                    <a:pt x="10037" y="15314"/>
                  </a:lnTo>
                  <a:lnTo>
                    <a:pt x="10003" y="15407"/>
                  </a:lnTo>
                  <a:lnTo>
                    <a:pt x="9947" y="15492"/>
                  </a:lnTo>
                  <a:lnTo>
                    <a:pt x="9891" y="15578"/>
                  </a:lnTo>
                  <a:lnTo>
                    <a:pt x="9813" y="15657"/>
                  </a:lnTo>
                  <a:lnTo>
                    <a:pt x="9723" y="15728"/>
                  </a:lnTo>
                  <a:lnTo>
                    <a:pt x="9634" y="15799"/>
                  </a:lnTo>
                  <a:lnTo>
                    <a:pt x="9522" y="15864"/>
                  </a:lnTo>
                  <a:lnTo>
                    <a:pt x="9410" y="15914"/>
                  </a:lnTo>
                  <a:lnTo>
                    <a:pt x="9286" y="15964"/>
                  </a:lnTo>
                  <a:lnTo>
                    <a:pt x="9152" y="16006"/>
                  </a:lnTo>
                  <a:lnTo>
                    <a:pt x="9018" y="16035"/>
                  </a:lnTo>
                  <a:lnTo>
                    <a:pt x="8872" y="16056"/>
                  </a:lnTo>
                  <a:lnTo>
                    <a:pt x="8726" y="16078"/>
                  </a:lnTo>
                  <a:lnTo>
                    <a:pt x="7069" y="16078"/>
                  </a:lnTo>
                  <a:lnTo>
                    <a:pt x="7069" y="13643"/>
                  </a:lnTo>
                  <a:close/>
                  <a:moveTo>
                    <a:pt x="6016" y="13144"/>
                  </a:moveTo>
                  <a:lnTo>
                    <a:pt x="6016" y="16578"/>
                  </a:lnTo>
                  <a:lnTo>
                    <a:pt x="4593" y="16578"/>
                  </a:lnTo>
                  <a:lnTo>
                    <a:pt x="4593" y="13144"/>
                  </a:lnTo>
                  <a:close/>
                  <a:moveTo>
                    <a:pt x="4134" y="0"/>
                  </a:moveTo>
                  <a:lnTo>
                    <a:pt x="3843" y="7"/>
                  </a:lnTo>
                  <a:lnTo>
                    <a:pt x="3563" y="22"/>
                  </a:lnTo>
                  <a:lnTo>
                    <a:pt x="3271" y="36"/>
                  </a:lnTo>
                  <a:lnTo>
                    <a:pt x="2991" y="57"/>
                  </a:lnTo>
                  <a:lnTo>
                    <a:pt x="2700" y="79"/>
                  </a:lnTo>
                  <a:lnTo>
                    <a:pt x="2409" y="114"/>
                  </a:lnTo>
                  <a:lnTo>
                    <a:pt x="2118" y="143"/>
                  </a:lnTo>
                  <a:lnTo>
                    <a:pt x="1826" y="186"/>
                  </a:lnTo>
                  <a:lnTo>
                    <a:pt x="1535" y="229"/>
                  </a:lnTo>
                  <a:lnTo>
                    <a:pt x="1233" y="279"/>
                  </a:lnTo>
                  <a:lnTo>
                    <a:pt x="942" y="336"/>
                  </a:lnTo>
                  <a:lnTo>
                    <a:pt x="650" y="393"/>
                  </a:lnTo>
                  <a:lnTo>
                    <a:pt x="359" y="457"/>
                  </a:lnTo>
                  <a:lnTo>
                    <a:pt x="270" y="486"/>
                  </a:lnTo>
                  <a:lnTo>
                    <a:pt x="191" y="521"/>
                  </a:lnTo>
                  <a:lnTo>
                    <a:pt x="124" y="557"/>
                  </a:lnTo>
                  <a:lnTo>
                    <a:pt x="68" y="607"/>
                  </a:lnTo>
                  <a:lnTo>
                    <a:pt x="34" y="664"/>
                  </a:lnTo>
                  <a:lnTo>
                    <a:pt x="12" y="714"/>
                  </a:lnTo>
                  <a:lnTo>
                    <a:pt x="1" y="778"/>
                  </a:lnTo>
                  <a:lnTo>
                    <a:pt x="12" y="835"/>
                  </a:lnTo>
                  <a:lnTo>
                    <a:pt x="113" y="1150"/>
                  </a:lnTo>
                  <a:lnTo>
                    <a:pt x="225" y="1457"/>
                  </a:lnTo>
                  <a:lnTo>
                    <a:pt x="359" y="1749"/>
                  </a:lnTo>
                  <a:lnTo>
                    <a:pt x="505" y="2042"/>
                  </a:lnTo>
                  <a:lnTo>
                    <a:pt x="673" y="2328"/>
                  </a:lnTo>
                  <a:lnTo>
                    <a:pt x="852" y="2599"/>
                  </a:lnTo>
                  <a:lnTo>
                    <a:pt x="1042" y="2870"/>
                  </a:lnTo>
                  <a:lnTo>
                    <a:pt x="1255" y="3127"/>
                  </a:lnTo>
                  <a:lnTo>
                    <a:pt x="1479" y="3377"/>
                  </a:lnTo>
                  <a:lnTo>
                    <a:pt x="1714" y="3620"/>
                  </a:lnTo>
                  <a:lnTo>
                    <a:pt x="1972" y="3855"/>
                  </a:lnTo>
                  <a:lnTo>
                    <a:pt x="2230" y="4077"/>
                  </a:lnTo>
                  <a:lnTo>
                    <a:pt x="2521" y="4298"/>
                  </a:lnTo>
                  <a:lnTo>
                    <a:pt x="2812" y="4498"/>
                  </a:lnTo>
                  <a:lnTo>
                    <a:pt x="3115" y="4698"/>
                  </a:lnTo>
                  <a:lnTo>
                    <a:pt x="3439" y="4883"/>
                  </a:lnTo>
                  <a:lnTo>
                    <a:pt x="3529" y="4919"/>
                  </a:lnTo>
                  <a:lnTo>
                    <a:pt x="3630" y="4948"/>
                  </a:lnTo>
                  <a:lnTo>
                    <a:pt x="3719" y="4962"/>
                  </a:lnTo>
                  <a:lnTo>
                    <a:pt x="3831" y="4962"/>
                  </a:lnTo>
                  <a:lnTo>
                    <a:pt x="3921" y="4955"/>
                  </a:lnTo>
                  <a:lnTo>
                    <a:pt x="4022" y="4933"/>
                  </a:lnTo>
                  <a:lnTo>
                    <a:pt x="4111" y="4898"/>
                  </a:lnTo>
                  <a:lnTo>
                    <a:pt x="4190" y="4848"/>
                  </a:lnTo>
                  <a:lnTo>
                    <a:pt x="4246" y="4791"/>
                  </a:lnTo>
                  <a:lnTo>
                    <a:pt x="4291" y="4734"/>
                  </a:lnTo>
                  <a:lnTo>
                    <a:pt x="4313" y="4669"/>
                  </a:lnTo>
                  <a:lnTo>
                    <a:pt x="4313" y="4605"/>
                  </a:lnTo>
                  <a:lnTo>
                    <a:pt x="4302" y="4541"/>
                  </a:lnTo>
                  <a:lnTo>
                    <a:pt x="4257" y="4476"/>
                  </a:lnTo>
                  <a:lnTo>
                    <a:pt x="4212" y="4419"/>
                  </a:lnTo>
                  <a:lnTo>
                    <a:pt x="4134" y="4377"/>
                  </a:lnTo>
                  <a:lnTo>
                    <a:pt x="3865" y="4219"/>
                  </a:lnTo>
                  <a:lnTo>
                    <a:pt x="3607" y="4055"/>
                  </a:lnTo>
                  <a:lnTo>
                    <a:pt x="3350" y="3884"/>
                  </a:lnTo>
                  <a:lnTo>
                    <a:pt x="3115" y="3698"/>
                  </a:lnTo>
                  <a:lnTo>
                    <a:pt x="2891" y="3513"/>
                  </a:lnTo>
                  <a:lnTo>
                    <a:pt x="2667" y="3320"/>
                  </a:lnTo>
                  <a:lnTo>
                    <a:pt x="2465" y="3120"/>
                  </a:lnTo>
                  <a:lnTo>
                    <a:pt x="2275" y="2906"/>
                  </a:lnTo>
                  <a:lnTo>
                    <a:pt x="2084" y="2692"/>
                  </a:lnTo>
                  <a:lnTo>
                    <a:pt x="1916" y="2470"/>
                  </a:lnTo>
                  <a:lnTo>
                    <a:pt x="1759" y="2242"/>
                  </a:lnTo>
                  <a:lnTo>
                    <a:pt x="1614" y="2006"/>
                  </a:lnTo>
                  <a:lnTo>
                    <a:pt x="1479" y="1764"/>
                  </a:lnTo>
                  <a:lnTo>
                    <a:pt x="1356" y="1514"/>
                  </a:lnTo>
                  <a:lnTo>
                    <a:pt x="1244" y="1264"/>
                  </a:lnTo>
                  <a:lnTo>
                    <a:pt x="1143" y="1000"/>
                  </a:lnTo>
                  <a:lnTo>
                    <a:pt x="1647" y="907"/>
                  </a:lnTo>
                  <a:lnTo>
                    <a:pt x="2151" y="828"/>
                  </a:lnTo>
                  <a:lnTo>
                    <a:pt x="2644" y="771"/>
                  </a:lnTo>
                  <a:lnTo>
                    <a:pt x="3148" y="721"/>
                  </a:lnTo>
                  <a:lnTo>
                    <a:pt x="3641" y="693"/>
                  </a:lnTo>
                  <a:lnTo>
                    <a:pt x="4123" y="678"/>
                  </a:lnTo>
                  <a:lnTo>
                    <a:pt x="4604" y="671"/>
                  </a:lnTo>
                  <a:lnTo>
                    <a:pt x="5075" y="693"/>
                  </a:lnTo>
                  <a:lnTo>
                    <a:pt x="5545" y="721"/>
                  </a:lnTo>
                  <a:lnTo>
                    <a:pt x="6004" y="764"/>
                  </a:lnTo>
                  <a:lnTo>
                    <a:pt x="6452" y="828"/>
                  </a:lnTo>
                  <a:lnTo>
                    <a:pt x="6901" y="900"/>
                  </a:lnTo>
                  <a:lnTo>
                    <a:pt x="7326" y="993"/>
                  </a:lnTo>
                  <a:lnTo>
                    <a:pt x="7752" y="1100"/>
                  </a:lnTo>
                  <a:lnTo>
                    <a:pt x="8166" y="1221"/>
                  </a:lnTo>
                  <a:lnTo>
                    <a:pt x="8558" y="1364"/>
                  </a:lnTo>
                  <a:lnTo>
                    <a:pt x="8917" y="1499"/>
                  </a:lnTo>
                  <a:lnTo>
                    <a:pt x="9253" y="1649"/>
                  </a:lnTo>
                  <a:lnTo>
                    <a:pt x="9589" y="1806"/>
                  </a:lnTo>
                  <a:lnTo>
                    <a:pt x="9902" y="1985"/>
                  </a:lnTo>
                  <a:lnTo>
                    <a:pt x="10205" y="2163"/>
                  </a:lnTo>
                  <a:lnTo>
                    <a:pt x="10485" y="2356"/>
                  </a:lnTo>
                  <a:lnTo>
                    <a:pt x="10765" y="2563"/>
                  </a:lnTo>
                  <a:lnTo>
                    <a:pt x="11023" y="2777"/>
                  </a:lnTo>
                  <a:lnTo>
                    <a:pt x="11269" y="2999"/>
                  </a:lnTo>
                  <a:lnTo>
                    <a:pt x="11504" y="3234"/>
                  </a:lnTo>
                  <a:lnTo>
                    <a:pt x="11717" y="3477"/>
                  </a:lnTo>
                  <a:lnTo>
                    <a:pt x="11930" y="3734"/>
                  </a:lnTo>
                  <a:lnTo>
                    <a:pt x="12109" y="3991"/>
                  </a:lnTo>
                  <a:lnTo>
                    <a:pt x="12288" y="4262"/>
                  </a:lnTo>
                  <a:lnTo>
                    <a:pt x="12445" y="4541"/>
                  </a:lnTo>
                  <a:lnTo>
                    <a:pt x="12579" y="4826"/>
                  </a:lnTo>
                  <a:lnTo>
                    <a:pt x="6867" y="2720"/>
                  </a:lnTo>
                  <a:lnTo>
                    <a:pt x="6766" y="2692"/>
                  </a:lnTo>
                  <a:lnTo>
                    <a:pt x="6665" y="2677"/>
                  </a:lnTo>
                  <a:lnTo>
                    <a:pt x="6565" y="2677"/>
                  </a:lnTo>
                  <a:lnTo>
                    <a:pt x="6464" y="2685"/>
                  </a:lnTo>
                  <a:lnTo>
                    <a:pt x="6363" y="2706"/>
                  </a:lnTo>
                  <a:lnTo>
                    <a:pt x="6284" y="2742"/>
                  </a:lnTo>
                  <a:lnTo>
                    <a:pt x="6206" y="2784"/>
                  </a:lnTo>
                  <a:lnTo>
                    <a:pt x="6139" y="2842"/>
                  </a:lnTo>
                  <a:lnTo>
                    <a:pt x="6094" y="2906"/>
                  </a:lnTo>
                  <a:lnTo>
                    <a:pt x="6072" y="2970"/>
                  </a:lnTo>
                  <a:lnTo>
                    <a:pt x="6072" y="3034"/>
                  </a:lnTo>
                  <a:lnTo>
                    <a:pt x="6083" y="3099"/>
                  </a:lnTo>
                  <a:lnTo>
                    <a:pt x="6128" y="3156"/>
                  </a:lnTo>
                  <a:lnTo>
                    <a:pt x="6172" y="3213"/>
                  </a:lnTo>
                  <a:lnTo>
                    <a:pt x="6251" y="3263"/>
                  </a:lnTo>
                  <a:lnTo>
                    <a:pt x="6329" y="3306"/>
                  </a:lnTo>
                  <a:lnTo>
                    <a:pt x="12053" y="5412"/>
                  </a:lnTo>
                  <a:lnTo>
                    <a:pt x="11515" y="5483"/>
                  </a:lnTo>
                  <a:lnTo>
                    <a:pt x="10989" y="5540"/>
                  </a:lnTo>
                  <a:lnTo>
                    <a:pt x="10731" y="5569"/>
                  </a:lnTo>
                  <a:lnTo>
                    <a:pt x="10462" y="5583"/>
                  </a:lnTo>
                  <a:lnTo>
                    <a:pt x="10205" y="5597"/>
                  </a:lnTo>
                  <a:lnTo>
                    <a:pt x="9947" y="5604"/>
                  </a:lnTo>
                  <a:lnTo>
                    <a:pt x="9690" y="5612"/>
                  </a:lnTo>
                  <a:lnTo>
                    <a:pt x="9174" y="5612"/>
                  </a:lnTo>
                  <a:lnTo>
                    <a:pt x="8928" y="5597"/>
                  </a:lnTo>
                  <a:lnTo>
                    <a:pt x="8670" y="5590"/>
                  </a:lnTo>
                  <a:lnTo>
                    <a:pt x="8424" y="5569"/>
                  </a:lnTo>
                  <a:lnTo>
                    <a:pt x="8177" y="5547"/>
                  </a:lnTo>
                  <a:lnTo>
                    <a:pt x="7931" y="5519"/>
                  </a:lnTo>
                  <a:lnTo>
                    <a:pt x="7819" y="5519"/>
                  </a:lnTo>
                  <a:lnTo>
                    <a:pt x="7718" y="5526"/>
                  </a:lnTo>
                  <a:lnTo>
                    <a:pt x="7617" y="5547"/>
                  </a:lnTo>
                  <a:lnTo>
                    <a:pt x="7528" y="5576"/>
                  </a:lnTo>
                  <a:lnTo>
                    <a:pt x="7449" y="5619"/>
                  </a:lnTo>
                  <a:lnTo>
                    <a:pt x="7393" y="5669"/>
                  </a:lnTo>
                  <a:lnTo>
                    <a:pt x="7337" y="5726"/>
                  </a:lnTo>
                  <a:lnTo>
                    <a:pt x="7315" y="5790"/>
                  </a:lnTo>
                  <a:lnTo>
                    <a:pt x="7304" y="5862"/>
                  </a:lnTo>
                  <a:lnTo>
                    <a:pt x="7315" y="5926"/>
                  </a:lnTo>
                  <a:lnTo>
                    <a:pt x="7349" y="5990"/>
                  </a:lnTo>
                  <a:lnTo>
                    <a:pt x="7393" y="6047"/>
                  </a:lnTo>
                  <a:lnTo>
                    <a:pt x="7461" y="6097"/>
                  </a:lnTo>
                  <a:lnTo>
                    <a:pt x="7539" y="6133"/>
                  </a:lnTo>
                  <a:lnTo>
                    <a:pt x="7640" y="6168"/>
                  </a:lnTo>
                  <a:lnTo>
                    <a:pt x="7741" y="6183"/>
                  </a:lnTo>
                  <a:lnTo>
                    <a:pt x="8177" y="6233"/>
                  </a:lnTo>
                  <a:lnTo>
                    <a:pt x="8625" y="6261"/>
                  </a:lnTo>
                  <a:lnTo>
                    <a:pt x="9085" y="6283"/>
                  </a:lnTo>
                  <a:lnTo>
                    <a:pt x="9544" y="6290"/>
                  </a:lnTo>
                  <a:lnTo>
                    <a:pt x="9947" y="6283"/>
                  </a:lnTo>
                  <a:lnTo>
                    <a:pt x="10350" y="6268"/>
                  </a:lnTo>
                  <a:lnTo>
                    <a:pt x="10765" y="6240"/>
                  </a:lnTo>
                  <a:lnTo>
                    <a:pt x="11179" y="6211"/>
                  </a:lnTo>
                  <a:lnTo>
                    <a:pt x="11594" y="6161"/>
                  </a:lnTo>
                  <a:lnTo>
                    <a:pt x="12008" y="6111"/>
                  </a:lnTo>
                  <a:lnTo>
                    <a:pt x="12423" y="6047"/>
                  </a:lnTo>
                  <a:lnTo>
                    <a:pt x="12848" y="5969"/>
                  </a:lnTo>
                  <a:lnTo>
                    <a:pt x="12848" y="7903"/>
                  </a:lnTo>
                  <a:lnTo>
                    <a:pt x="12837" y="7982"/>
                  </a:lnTo>
                  <a:lnTo>
                    <a:pt x="12803" y="8053"/>
                  </a:lnTo>
                  <a:lnTo>
                    <a:pt x="12747" y="8118"/>
                  </a:lnTo>
                  <a:lnTo>
                    <a:pt x="12669" y="8175"/>
                  </a:lnTo>
                  <a:lnTo>
                    <a:pt x="12579" y="8217"/>
                  </a:lnTo>
                  <a:lnTo>
                    <a:pt x="12479" y="8253"/>
                  </a:lnTo>
                  <a:lnTo>
                    <a:pt x="12367" y="8282"/>
                  </a:lnTo>
                  <a:lnTo>
                    <a:pt x="12255" y="8289"/>
                  </a:lnTo>
                  <a:lnTo>
                    <a:pt x="4526" y="8289"/>
                  </a:lnTo>
                  <a:lnTo>
                    <a:pt x="4268" y="8296"/>
                  </a:lnTo>
                  <a:lnTo>
                    <a:pt x="4022" y="8317"/>
                  </a:lnTo>
                  <a:lnTo>
                    <a:pt x="3775" y="8360"/>
                  </a:lnTo>
                  <a:lnTo>
                    <a:pt x="3540" y="8410"/>
                  </a:lnTo>
                  <a:lnTo>
                    <a:pt x="3327" y="8482"/>
                  </a:lnTo>
                  <a:lnTo>
                    <a:pt x="3115" y="8560"/>
                  </a:lnTo>
                  <a:lnTo>
                    <a:pt x="2924" y="8653"/>
                  </a:lnTo>
                  <a:lnTo>
                    <a:pt x="2745" y="8760"/>
                  </a:lnTo>
                  <a:lnTo>
                    <a:pt x="2577" y="8867"/>
                  </a:lnTo>
                  <a:lnTo>
                    <a:pt x="2443" y="8996"/>
                  </a:lnTo>
                  <a:lnTo>
                    <a:pt x="2308" y="9124"/>
                  </a:lnTo>
                  <a:lnTo>
                    <a:pt x="2207" y="9267"/>
                  </a:lnTo>
                  <a:lnTo>
                    <a:pt x="2118" y="9417"/>
                  </a:lnTo>
                  <a:lnTo>
                    <a:pt x="2062" y="9567"/>
                  </a:lnTo>
                  <a:lnTo>
                    <a:pt x="2017" y="9724"/>
                  </a:lnTo>
                  <a:lnTo>
                    <a:pt x="2006" y="9888"/>
                  </a:lnTo>
                  <a:lnTo>
                    <a:pt x="2017" y="10052"/>
                  </a:lnTo>
                  <a:lnTo>
                    <a:pt x="2062" y="10216"/>
                  </a:lnTo>
                  <a:lnTo>
                    <a:pt x="2118" y="10366"/>
                  </a:lnTo>
                  <a:lnTo>
                    <a:pt x="2207" y="10516"/>
                  </a:lnTo>
                  <a:lnTo>
                    <a:pt x="2308" y="10652"/>
                  </a:lnTo>
                  <a:lnTo>
                    <a:pt x="2443" y="10788"/>
                  </a:lnTo>
                  <a:lnTo>
                    <a:pt x="2577" y="10909"/>
                  </a:lnTo>
                  <a:lnTo>
                    <a:pt x="2745" y="11023"/>
                  </a:lnTo>
                  <a:lnTo>
                    <a:pt x="2924" y="11130"/>
                  </a:lnTo>
                  <a:lnTo>
                    <a:pt x="3115" y="11223"/>
                  </a:lnTo>
                  <a:lnTo>
                    <a:pt x="3327" y="11302"/>
                  </a:lnTo>
                  <a:lnTo>
                    <a:pt x="3540" y="11373"/>
                  </a:lnTo>
                  <a:lnTo>
                    <a:pt x="3775" y="11423"/>
                  </a:lnTo>
                  <a:lnTo>
                    <a:pt x="4022" y="11466"/>
                  </a:lnTo>
                  <a:lnTo>
                    <a:pt x="4268" y="11487"/>
                  </a:lnTo>
                  <a:lnTo>
                    <a:pt x="4526" y="11494"/>
                  </a:lnTo>
                  <a:lnTo>
                    <a:pt x="20667" y="11494"/>
                  </a:lnTo>
                  <a:lnTo>
                    <a:pt x="20902" y="11502"/>
                  </a:lnTo>
                  <a:lnTo>
                    <a:pt x="21137" y="11530"/>
                  </a:lnTo>
                  <a:lnTo>
                    <a:pt x="21372" y="11566"/>
                  </a:lnTo>
                  <a:lnTo>
                    <a:pt x="21585" y="11616"/>
                  </a:lnTo>
                  <a:lnTo>
                    <a:pt x="21798" y="11680"/>
                  </a:lnTo>
                  <a:lnTo>
                    <a:pt x="21988" y="11759"/>
                  </a:lnTo>
                  <a:lnTo>
                    <a:pt x="22179" y="11844"/>
                  </a:lnTo>
                  <a:lnTo>
                    <a:pt x="22347" y="11937"/>
                  </a:lnTo>
                  <a:lnTo>
                    <a:pt x="22492" y="12051"/>
                  </a:lnTo>
                  <a:lnTo>
                    <a:pt x="22627" y="12165"/>
                  </a:lnTo>
                  <a:lnTo>
                    <a:pt x="22750" y="12287"/>
                  </a:lnTo>
                  <a:lnTo>
                    <a:pt x="22851" y="12422"/>
                  </a:lnTo>
                  <a:lnTo>
                    <a:pt x="22929" y="12558"/>
                  </a:lnTo>
                  <a:lnTo>
                    <a:pt x="22985" y="12708"/>
                  </a:lnTo>
                  <a:lnTo>
                    <a:pt x="23030" y="12858"/>
                  </a:lnTo>
                  <a:lnTo>
                    <a:pt x="23041" y="13008"/>
                  </a:lnTo>
                  <a:lnTo>
                    <a:pt x="23030" y="13165"/>
                  </a:lnTo>
                  <a:lnTo>
                    <a:pt x="22985" y="13315"/>
                  </a:lnTo>
                  <a:lnTo>
                    <a:pt x="22929" y="13458"/>
                  </a:lnTo>
                  <a:lnTo>
                    <a:pt x="22851" y="13600"/>
                  </a:lnTo>
                  <a:lnTo>
                    <a:pt x="22750" y="13729"/>
                  </a:lnTo>
                  <a:lnTo>
                    <a:pt x="22627" y="13857"/>
                  </a:lnTo>
                  <a:lnTo>
                    <a:pt x="22492" y="13972"/>
                  </a:lnTo>
                  <a:lnTo>
                    <a:pt x="22347" y="14079"/>
                  </a:lnTo>
                  <a:lnTo>
                    <a:pt x="22179" y="14179"/>
                  </a:lnTo>
                  <a:lnTo>
                    <a:pt x="21988" y="14264"/>
                  </a:lnTo>
                  <a:lnTo>
                    <a:pt x="21798" y="14343"/>
                  </a:lnTo>
                  <a:lnTo>
                    <a:pt x="21585" y="14407"/>
                  </a:lnTo>
                  <a:lnTo>
                    <a:pt x="21372" y="14457"/>
                  </a:lnTo>
                  <a:lnTo>
                    <a:pt x="21137" y="14493"/>
                  </a:lnTo>
                  <a:lnTo>
                    <a:pt x="20902" y="14514"/>
                  </a:lnTo>
                  <a:lnTo>
                    <a:pt x="20667" y="14521"/>
                  </a:lnTo>
                  <a:lnTo>
                    <a:pt x="11123" y="14521"/>
                  </a:lnTo>
                  <a:lnTo>
                    <a:pt x="11101" y="14364"/>
                  </a:lnTo>
                  <a:lnTo>
                    <a:pt x="11056" y="14207"/>
                  </a:lnTo>
                  <a:lnTo>
                    <a:pt x="10978" y="14057"/>
                  </a:lnTo>
                  <a:lnTo>
                    <a:pt x="10888" y="13915"/>
                  </a:lnTo>
                  <a:lnTo>
                    <a:pt x="10776" y="13779"/>
                  </a:lnTo>
                  <a:lnTo>
                    <a:pt x="10653" y="13650"/>
                  </a:lnTo>
                  <a:lnTo>
                    <a:pt x="10507" y="13529"/>
                  </a:lnTo>
                  <a:lnTo>
                    <a:pt x="10339" y="13422"/>
                  </a:lnTo>
                  <a:lnTo>
                    <a:pt x="10160" y="13322"/>
                  </a:lnTo>
                  <a:lnTo>
                    <a:pt x="9970" y="13236"/>
                  </a:lnTo>
                  <a:lnTo>
                    <a:pt x="9757" y="13158"/>
                  </a:lnTo>
                  <a:lnTo>
                    <a:pt x="9544" y="13094"/>
                  </a:lnTo>
                  <a:lnTo>
                    <a:pt x="9309" y="13036"/>
                  </a:lnTo>
                  <a:lnTo>
                    <a:pt x="9074" y="13001"/>
                  </a:lnTo>
                  <a:lnTo>
                    <a:pt x="8827" y="12979"/>
                  </a:lnTo>
                  <a:lnTo>
                    <a:pt x="8569" y="12972"/>
                  </a:lnTo>
                  <a:lnTo>
                    <a:pt x="7069" y="12972"/>
                  </a:lnTo>
                  <a:lnTo>
                    <a:pt x="7057" y="12915"/>
                  </a:lnTo>
                  <a:lnTo>
                    <a:pt x="7046" y="12865"/>
                  </a:lnTo>
                  <a:lnTo>
                    <a:pt x="7024" y="12822"/>
                  </a:lnTo>
                  <a:lnTo>
                    <a:pt x="6990" y="12772"/>
                  </a:lnTo>
                  <a:lnTo>
                    <a:pt x="6957" y="12729"/>
                  </a:lnTo>
                  <a:lnTo>
                    <a:pt x="6912" y="12687"/>
                  </a:lnTo>
                  <a:lnTo>
                    <a:pt x="6867" y="12651"/>
                  </a:lnTo>
                  <a:lnTo>
                    <a:pt x="6811" y="12615"/>
                  </a:lnTo>
                  <a:lnTo>
                    <a:pt x="6755" y="12587"/>
                  </a:lnTo>
                  <a:lnTo>
                    <a:pt x="6688" y="12558"/>
                  </a:lnTo>
                  <a:lnTo>
                    <a:pt x="6621" y="12530"/>
                  </a:lnTo>
                  <a:lnTo>
                    <a:pt x="6553" y="12508"/>
                  </a:lnTo>
                  <a:lnTo>
                    <a:pt x="6475" y="12494"/>
                  </a:lnTo>
                  <a:lnTo>
                    <a:pt x="6396" y="12480"/>
                  </a:lnTo>
                  <a:lnTo>
                    <a:pt x="6318" y="12472"/>
                  </a:lnTo>
                  <a:lnTo>
                    <a:pt x="4291" y="12472"/>
                  </a:lnTo>
                  <a:lnTo>
                    <a:pt x="4212" y="12480"/>
                  </a:lnTo>
                  <a:lnTo>
                    <a:pt x="4123" y="12494"/>
                  </a:lnTo>
                  <a:lnTo>
                    <a:pt x="4055" y="12515"/>
                  </a:lnTo>
                  <a:lnTo>
                    <a:pt x="3977" y="12537"/>
                  </a:lnTo>
                  <a:lnTo>
                    <a:pt x="3910" y="12565"/>
                  </a:lnTo>
                  <a:lnTo>
                    <a:pt x="3843" y="12594"/>
                  </a:lnTo>
                  <a:lnTo>
                    <a:pt x="3787" y="12630"/>
                  </a:lnTo>
                  <a:lnTo>
                    <a:pt x="3731" y="12665"/>
                  </a:lnTo>
                  <a:lnTo>
                    <a:pt x="3686" y="12708"/>
                  </a:lnTo>
                  <a:lnTo>
                    <a:pt x="3641" y="12751"/>
                  </a:lnTo>
                  <a:lnTo>
                    <a:pt x="3607" y="12794"/>
                  </a:lnTo>
                  <a:lnTo>
                    <a:pt x="3574" y="12844"/>
                  </a:lnTo>
                  <a:lnTo>
                    <a:pt x="3563" y="12894"/>
                  </a:lnTo>
                  <a:lnTo>
                    <a:pt x="3540" y="12951"/>
                  </a:lnTo>
                  <a:lnTo>
                    <a:pt x="3540" y="13001"/>
                  </a:lnTo>
                  <a:lnTo>
                    <a:pt x="3540" y="13443"/>
                  </a:lnTo>
                  <a:lnTo>
                    <a:pt x="527" y="13443"/>
                  </a:lnTo>
                  <a:lnTo>
                    <a:pt x="426" y="13451"/>
                  </a:lnTo>
                  <a:lnTo>
                    <a:pt x="326" y="13472"/>
                  </a:lnTo>
                  <a:lnTo>
                    <a:pt x="236" y="13501"/>
                  </a:lnTo>
                  <a:lnTo>
                    <a:pt x="158" y="13543"/>
                  </a:lnTo>
                  <a:lnTo>
                    <a:pt x="90" y="13593"/>
                  </a:lnTo>
                  <a:lnTo>
                    <a:pt x="45" y="13650"/>
                  </a:lnTo>
                  <a:lnTo>
                    <a:pt x="12" y="13715"/>
                  </a:lnTo>
                  <a:lnTo>
                    <a:pt x="1" y="13779"/>
                  </a:lnTo>
                  <a:lnTo>
                    <a:pt x="12" y="13850"/>
                  </a:lnTo>
                  <a:lnTo>
                    <a:pt x="45" y="13915"/>
                  </a:lnTo>
                  <a:lnTo>
                    <a:pt x="90" y="13972"/>
                  </a:lnTo>
                  <a:lnTo>
                    <a:pt x="158" y="14022"/>
                  </a:lnTo>
                  <a:lnTo>
                    <a:pt x="236" y="14065"/>
                  </a:lnTo>
                  <a:lnTo>
                    <a:pt x="326" y="14093"/>
                  </a:lnTo>
                  <a:lnTo>
                    <a:pt x="426" y="14115"/>
                  </a:lnTo>
                  <a:lnTo>
                    <a:pt x="527" y="14122"/>
                  </a:lnTo>
                  <a:lnTo>
                    <a:pt x="3540" y="14122"/>
                  </a:lnTo>
                  <a:lnTo>
                    <a:pt x="3540" y="15599"/>
                  </a:lnTo>
                  <a:lnTo>
                    <a:pt x="527" y="15599"/>
                  </a:lnTo>
                  <a:lnTo>
                    <a:pt x="426" y="15607"/>
                  </a:lnTo>
                  <a:lnTo>
                    <a:pt x="326" y="15628"/>
                  </a:lnTo>
                  <a:lnTo>
                    <a:pt x="236" y="15657"/>
                  </a:lnTo>
                  <a:lnTo>
                    <a:pt x="158" y="15699"/>
                  </a:lnTo>
                  <a:lnTo>
                    <a:pt x="90" y="15749"/>
                  </a:lnTo>
                  <a:lnTo>
                    <a:pt x="45" y="15807"/>
                  </a:lnTo>
                  <a:lnTo>
                    <a:pt x="12" y="15871"/>
                  </a:lnTo>
                  <a:lnTo>
                    <a:pt x="1" y="15942"/>
                  </a:lnTo>
                  <a:lnTo>
                    <a:pt x="12" y="16006"/>
                  </a:lnTo>
                  <a:lnTo>
                    <a:pt x="45" y="16071"/>
                  </a:lnTo>
                  <a:lnTo>
                    <a:pt x="90" y="16128"/>
                  </a:lnTo>
                  <a:lnTo>
                    <a:pt x="158" y="16178"/>
                  </a:lnTo>
                  <a:lnTo>
                    <a:pt x="236" y="16221"/>
                  </a:lnTo>
                  <a:lnTo>
                    <a:pt x="326" y="16249"/>
                  </a:lnTo>
                  <a:lnTo>
                    <a:pt x="426" y="16271"/>
                  </a:lnTo>
                  <a:lnTo>
                    <a:pt x="527" y="16278"/>
                  </a:lnTo>
                  <a:lnTo>
                    <a:pt x="3540" y="16278"/>
                  </a:lnTo>
                  <a:lnTo>
                    <a:pt x="3540" y="16720"/>
                  </a:lnTo>
                  <a:lnTo>
                    <a:pt x="3540" y="16770"/>
                  </a:lnTo>
                  <a:lnTo>
                    <a:pt x="3563" y="16827"/>
                  </a:lnTo>
                  <a:lnTo>
                    <a:pt x="3574" y="16877"/>
                  </a:lnTo>
                  <a:lnTo>
                    <a:pt x="3607" y="16927"/>
                  </a:lnTo>
                  <a:lnTo>
                    <a:pt x="3641" y="16970"/>
                  </a:lnTo>
                  <a:lnTo>
                    <a:pt x="3686" y="17013"/>
                  </a:lnTo>
                  <a:lnTo>
                    <a:pt x="3731" y="17056"/>
                  </a:lnTo>
                  <a:lnTo>
                    <a:pt x="3787" y="17092"/>
                  </a:lnTo>
                  <a:lnTo>
                    <a:pt x="3843" y="17127"/>
                  </a:lnTo>
                  <a:lnTo>
                    <a:pt x="3910" y="17163"/>
                  </a:lnTo>
                  <a:lnTo>
                    <a:pt x="3977" y="17184"/>
                  </a:lnTo>
                  <a:lnTo>
                    <a:pt x="4055" y="17206"/>
                  </a:lnTo>
                  <a:lnTo>
                    <a:pt x="4123" y="17227"/>
                  </a:lnTo>
                  <a:lnTo>
                    <a:pt x="4212" y="17242"/>
                  </a:lnTo>
                  <a:lnTo>
                    <a:pt x="4291" y="17249"/>
                  </a:lnTo>
                  <a:lnTo>
                    <a:pt x="6318" y="17249"/>
                  </a:lnTo>
                  <a:lnTo>
                    <a:pt x="6396" y="17242"/>
                  </a:lnTo>
                  <a:lnTo>
                    <a:pt x="6475" y="17227"/>
                  </a:lnTo>
                  <a:lnTo>
                    <a:pt x="6553" y="17213"/>
                  </a:lnTo>
                  <a:lnTo>
                    <a:pt x="6621" y="17192"/>
                  </a:lnTo>
                  <a:lnTo>
                    <a:pt x="6688" y="17170"/>
                  </a:lnTo>
                  <a:lnTo>
                    <a:pt x="6755" y="17142"/>
                  </a:lnTo>
                  <a:lnTo>
                    <a:pt x="6811" y="17106"/>
                  </a:lnTo>
                  <a:lnTo>
                    <a:pt x="6867" y="17070"/>
                  </a:lnTo>
                  <a:lnTo>
                    <a:pt x="6912" y="17034"/>
                  </a:lnTo>
                  <a:lnTo>
                    <a:pt x="6957" y="16992"/>
                  </a:lnTo>
                  <a:lnTo>
                    <a:pt x="6990" y="16949"/>
                  </a:lnTo>
                  <a:lnTo>
                    <a:pt x="7024" y="16899"/>
                  </a:lnTo>
                  <a:lnTo>
                    <a:pt x="7046" y="16856"/>
                  </a:lnTo>
                  <a:lnTo>
                    <a:pt x="7057" y="16806"/>
                  </a:lnTo>
                  <a:lnTo>
                    <a:pt x="7069" y="16756"/>
                  </a:lnTo>
                  <a:lnTo>
                    <a:pt x="8569" y="16756"/>
                  </a:lnTo>
                  <a:lnTo>
                    <a:pt x="8827" y="16742"/>
                  </a:lnTo>
                  <a:lnTo>
                    <a:pt x="9074" y="16720"/>
                  </a:lnTo>
                  <a:lnTo>
                    <a:pt x="9309" y="16685"/>
                  </a:lnTo>
                  <a:lnTo>
                    <a:pt x="9544" y="16635"/>
                  </a:lnTo>
                  <a:lnTo>
                    <a:pt x="9757" y="16563"/>
                  </a:lnTo>
                  <a:lnTo>
                    <a:pt x="9970" y="16492"/>
                  </a:lnTo>
                  <a:lnTo>
                    <a:pt x="10160" y="16399"/>
                  </a:lnTo>
                  <a:lnTo>
                    <a:pt x="10339" y="16299"/>
                  </a:lnTo>
                  <a:lnTo>
                    <a:pt x="10507" y="16192"/>
                  </a:lnTo>
                  <a:lnTo>
                    <a:pt x="10653" y="16071"/>
                  </a:lnTo>
                  <a:lnTo>
                    <a:pt x="10776" y="15942"/>
                  </a:lnTo>
                  <a:lnTo>
                    <a:pt x="10888" y="15807"/>
                  </a:lnTo>
                  <a:lnTo>
                    <a:pt x="10978" y="15664"/>
                  </a:lnTo>
                  <a:lnTo>
                    <a:pt x="11056" y="15514"/>
                  </a:lnTo>
                  <a:lnTo>
                    <a:pt x="11101" y="15357"/>
                  </a:lnTo>
                  <a:lnTo>
                    <a:pt x="11123" y="15200"/>
                  </a:lnTo>
                  <a:lnTo>
                    <a:pt x="20667" y="15200"/>
                  </a:lnTo>
                  <a:lnTo>
                    <a:pt x="20846" y="15193"/>
                  </a:lnTo>
                  <a:lnTo>
                    <a:pt x="21014" y="15185"/>
                  </a:lnTo>
                  <a:lnTo>
                    <a:pt x="21182" y="15171"/>
                  </a:lnTo>
                  <a:lnTo>
                    <a:pt x="21350" y="15157"/>
                  </a:lnTo>
                  <a:lnTo>
                    <a:pt x="21518" y="15128"/>
                  </a:lnTo>
                  <a:lnTo>
                    <a:pt x="21686" y="15100"/>
                  </a:lnTo>
                  <a:lnTo>
                    <a:pt x="21843" y="15064"/>
                  </a:lnTo>
                  <a:lnTo>
                    <a:pt x="22000" y="15028"/>
                  </a:lnTo>
                  <a:lnTo>
                    <a:pt x="22145" y="14985"/>
                  </a:lnTo>
                  <a:lnTo>
                    <a:pt x="22302" y="14936"/>
                  </a:lnTo>
                  <a:lnTo>
                    <a:pt x="22448" y="14878"/>
                  </a:lnTo>
                  <a:lnTo>
                    <a:pt x="22582" y="14821"/>
                  </a:lnTo>
                  <a:lnTo>
                    <a:pt x="22716" y="14764"/>
                  </a:lnTo>
                  <a:lnTo>
                    <a:pt x="22851" y="14700"/>
                  </a:lnTo>
                  <a:lnTo>
                    <a:pt x="22974" y="14629"/>
                  </a:lnTo>
                  <a:lnTo>
                    <a:pt x="23086" y="14557"/>
                  </a:lnTo>
                  <a:lnTo>
                    <a:pt x="23198" y="14479"/>
                  </a:lnTo>
                  <a:lnTo>
                    <a:pt x="23310" y="14400"/>
                  </a:lnTo>
                  <a:lnTo>
                    <a:pt x="23411" y="14322"/>
                  </a:lnTo>
                  <a:lnTo>
                    <a:pt x="23512" y="14236"/>
                  </a:lnTo>
                  <a:lnTo>
                    <a:pt x="23601" y="14143"/>
                  </a:lnTo>
                  <a:lnTo>
                    <a:pt x="23680" y="14050"/>
                  </a:lnTo>
                  <a:lnTo>
                    <a:pt x="23758" y="13957"/>
                  </a:lnTo>
                  <a:lnTo>
                    <a:pt x="23825" y="13865"/>
                  </a:lnTo>
                  <a:lnTo>
                    <a:pt x="23893" y="13765"/>
                  </a:lnTo>
                  <a:lnTo>
                    <a:pt x="23937" y="13658"/>
                  </a:lnTo>
                  <a:lnTo>
                    <a:pt x="23982" y="13558"/>
                  </a:lnTo>
                  <a:lnTo>
                    <a:pt x="24027" y="13451"/>
                  </a:lnTo>
                  <a:lnTo>
                    <a:pt x="24061" y="13343"/>
                  </a:lnTo>
                  <a:lnTo>
                    <a:pt x="24083" y="13236"/>
                  </a:lnTo>
                  <a:lnTo>
                    <a:pt x="24094" y="13122"/>
                  </a:lnTo>
                  <a:lnTo>
                    <a:pt x="24094" y="13008"/>
                  </a:lnTo>
                  <a:lnTo>
                    <a:pt x="24094" y="12901"/>
                  </a:lnTo>
                  <a:lnTo>
                    <a:pt x="24083" y="12787"/>
                  </a:lnTo>
                  <a:lnTo>
                    <a:pt x="24061" y="12680"/>
                  </a:lnTo>
                  <a:lnTo>
                    <a:pt x="24027" y="12572"/>
                  </a:lnTo>
                  <a:lnTo>
                    <a:pt x="23982" y="12465"/>
                  </a:lnTo>
                  <a:lnTo>
                    <a:pt x="23937" y="12358"/>
                  </a:lnTo>
                  <a:lnTo>
                    <a:pt x="23893" y="12258"/>
                  </a:lnTo>
                  <a:lnTo>
                    <a:pt x="23825" y="12158"/>
                  </a:lnTo>
                  <a:lnTo>
                    <a:pt x="23758" y="12066"/>
                  </a:lnTo>
                  <a:lnTo>
                    <a:pt x="23680" y="11966"/>
                  </a:lnTo>
                  <a:lnTo>
                    <a:pt x="23601" y="11880"/>
                  </a:lnTo>
                  <a:lnTo>
                    <a:pt x="23512" y="11787"/>
                  </a:lnTo>
                  <a:lnTo>
                    <a:pt x="23411" y="11701"/>
                  </a:lnTo>
                  <a:lnTo>
                    <a:pt x="23310" y="11623"/>
                  </a:lnTo>
                  <a:lnTo>
                    <a:pt x="23198" y="11537"/>
                  </a:lnTo>
                  <a:lnTo>
                    <a:pt x="23086" y="11466"/>
                  </a:lnTo>
                  <a:lnTo>
                    <a:pt x="22974" y="11394"/>
                  </a:lnTo>
                  <a:lnTo>
                    <a:pt x="22851" y="11323"/>
                  </a:lnTo>
                  <a:lnTo>
                    <a:pt x="22716" y="11259"/>
                  </a:lnTo>
                  <a:lnTo>
                    <a:pt x="22582" y="11195"/>
                  </a:lnTo>
                  <a:lnTo>
                    <a:pt x="22448" y="11137"/>
                  </a:lnTo>
                  <a:lnTo>
                    <a:pt x="22302" y="11087"/>
                  </a:lnTo>
                  <a:lnTo>
                    <a:pt x="22145" y="11037"/>
                  </a:lnTo>
                  <a:lnTo>
                    <a:pt x="22000" y="10995"/>
                  </a:lnTo>
                  <a:lnTo>
                    <a:pt x="21843" y="10952"/>
                  </a:lnTo>
                  <a:lnTo>
                    <a:pt x="21686" y="10923"/>
                  </a:lnTo>
                  <a:lnTo>
                    <a:pt x="21518" y="10895"/>
                  </a:lnTo>
                  <a:lnTo>
                    <a:pt x="21350" y="10866"/>
                  </a:lnTo>
                  <a:lnTo>
                    <a:pt x="21182" y="10845"/>
                  </a:lnTo>
                  <a:lnTo>
                    <a:pt x="21014" y="10830"/>
                  </a:lnTo>
                  <a:lnTo>
                    <a:pt x="20846" y="10823"/>
                  </a:lnTo>
                  <a:lnTo>
                    <a:pt x="4526" y="10823"/>
                  </a:lnTo>
                  <a:lnTo>
                    <a:pt x="4380" y="10816"/>
                  </a:lnTo>
                  <a:lnTo>
                    <a:pt x="4235" y="10802"/>
                  </a:lnTo>
                  <a:lnTo>
                    <a:pt x="4089" y="10780"/>
                  </a:lnTo>
                  <a:lnTo>
                    <a:pt x="3955" y="10752"/>
                  </a:lnTo>
                  <a:lnTo>
                    <a:pt x="3831" y="10709"/>
                  </a:lnTo>
                  <a:lnTo>
                    <a:pt x="3708" y="10666"/>
                  </a:lnTo>
                  <a:lnTo>
                    <a:pt x="3596" y="10609"/>
                  </a:lnTo>
                  <a:lnTo>
                    <a:pt x="3495" y="10552"/>
                  </a:lnTo>
                  <a:lnTo>
                    <a:pt x="3395" y="10481"/>
                  </a:lnTo>
                  <a:lnTo>
                    <a:pt x="3316" y="10409"/>
                  </a:lnTo>
                  <a:lnTo>
                    <a:pt x="3238" y="10338"/>
                  </a:lnTo>
                  <a:lnTo>
                    <a:pt x="3182" y="10252"/>
                  </a:lnTo>
                  <a:lnTo>
                    <a:pt x="3126" y="10166"/>
                  </a:lnTo>
                  <a:lnTo>
                    <a:pt x="3092" y="10081"/>
                  </a:lnTo>
                  <a:lnTo>
                    <a:pt x="3070" y="9988"/>
                  </a:lnTo>
                  <a:lnTo>
                    <a:pt x="3070" y="9888"/>
                  </a:lnTo>
                  <a:lnTo>
                    <a:pt x="3070" y="9795"/>
                  </a:lnTo>
                  <a:lnTo>
                    <a:pt x="3092" y="9702"/>
                  </a:lnTo>
                  <a:lnTo>
                    <a:pt x="3126" y="9617"/>
                  </a:lnTo>
                  <a:lnTo>
                    <a:pt x="3182" y="9531"/>
                  </a:lnTo>
                  <a:lnTo>
                    <a:pt x="3238" y="9445"/>
                  </a:lnTo>
                  <a:lnTo>
                    <a:pt x="3316" y="9374"/>
                  </a:lnTo>
                  <a:lnTo>
                    <a:pt x="3395" y="9295"/>
                  </a:lnTo>
                  <a:lnTo>
                    <a:pt x="3495" y="9231"/>
                  </a:lnTo>
                  <a:lnTo>
                    <a:pt x="3596" y="9174"/>
                  </a:lnTo>
                  <a:lnTo>
                    <a:pt x="3708" y="9117"/>
                  </a:lnTo>
                  <a:lnTo>
                    <a:pt x="3831" y="9074"/>
                  </a:lnTo>
                  <a:lnTo>
                    <a:pt x="3955" y="9031"/>
                  </a:lnTo>
                  <a:lnTo>
                    <a:pt x="4089" y="9003"/>
                  </a:lnTo>
                  <a:lnTo>
                    <a:pt x="4235" y="8981"/>
                  </a:lnTo>
                  <a:lnTo>
                    <a:pt x="4380" y="8967"/>
                  </a:lnTo>
                  <a:lnTo>
                    <a:pt x="4526" y="8960"/>
                  </a:lnTo>
                  <a:lnTo>
                    <a:pt x="12255" y="8960"/>
                  </a:lnTo>
                  <a:lnTo>
                    <a:pt x="12423" y="8953"/>
                  </a:lnTo>
                  <a:lnTo>
                    <a:pt x="12579" y="8939"/>
                  </a:lnTo>
                  <a:lnTo>
                    <a:pt x="12747" y="8910"/>
                  </a:lnTo>
                  <a:lnTo>
                    <a:pt x="12893" y="8874"/>
                  </a:lnTo>
                  <a:lnTo>
                    <a:pt x="13039" y="8831"/>
                  </a:lnTo>
                  <a:lnTo>
                    <a:pt x="13173" y="8781"/>
                  </a:lnTo>
                  <a:lnTo>
                    <a:pt x="13308" y="8717"/>
                  </a:lnTo>
                  <a:lnTo>
                    <a:pt x="13420" y="8653"/>
                  </a:lnTo>
                  <a:lnTo>
                    <a:pt x="13532" y="8574"/>
                  </a:lnTo>
                  <a:lnTo>
                    <a:pt x="13621" y="8496"/>
                  </a:lnTo>
                  <a:lnTo>
                    <a:pt x="13711" y="8410"/>
                  </a:lnTo>
                  <a:lnTo>
                    <a:pt x="13778" y="8317"/>
                  </a:lnTo>
                  <a:lnTo>
                    <a:pt x="13834" y="8217"/>
                  </a:lnTo>
                  <a:lnTo>
                    <a:pt x="13868" y="8118"/>
                  </a:lnTo>
                  <a:lnTo>
                    <a:pt x="13901" y="8010"/>
                  </a:lnTo>
                  <a:lnTo>
                    <a:pt x="13901" y="7903"/>
                  </a:lnTo>
                  <a:lnTo>
                    <a:pt x="13901" y="5969"/>
                  </a:lnTo>
                  <a:lnTo>
                    <a:pt x="14327" y="6040"/>
                  </a:lnTo>
                  <a:lnTo>
                    <a:pt x="14752" y="6104"/>
                  </a:lnTo>
                  <a:lnTo>
                    <a:pt x="15167" y="6161"/>
                  </a:lnTo>
                  <a:lnTo>
                    <a:pt x="15581" y="6204"/>
                  </a:lnTo>
                  <a:lnTo>
                    <a:pt x="15996" y="6240"/>
                  </a:lnTo>
                  <a:lnTo>
                    <a:pt x="16410" y="6261"/>
                  </a:lnTo>
                  <a:lnTo>
                    <a:pt x="16813" y="6276"/>
                  </a:lnTo>
                  <a:lnTo>
                    <a:pt x="17228" y="6283"/>
                  </a:lnTo>
                  <a:lnTo>
                    <a:pt x="17542" y="6283"/>
                  </a:lnTo>
                  <a:lnTo>
                    <a:pt x="17855" y="6268"/>
                  </a:lnTo>
                  <a:lnTo>
                    <a:pt x="18169" y="6254"/>
                  </a:lnTo>
                  <a:lnTo>
                    <a:pt x="18482" y="6233"/>
                  </a:lnTo>
                  <a:lnTo>
                    <a:pt x="18785" y="6204"/>
                  </a:lnTo>
                  <a:lnTo>
                    <a:pt x="19087" y="6176"/>
                  </a:lnTo>
                  <a:lnTo>
                    <a:pt x="19390" y="6133"/>
                  </a:lnTo>
                  <a:lnTo>
                    <a:pt x="19692" y="6090"/>
                  </a:lnTo>
                  <a:lnTo>
                    <a:pt x="19983" y="6040"/>
                  </a:lnTo>
                  <a:lnTo>
                    <a:pt x="20275" y="5976"/>
                  </a:lnTo>
                  <a:lnTo>
                    <a:pt x="20566" y="5919"/>
                  </a:lnTo>
                  <a:lnTo>
                    <a:pt x="20846" y="5847"/>
                  </a:lnTo>
                  <a:lnTo>
                    <a:pt x="21126" y="5769"/>
                  </a:lnTo>
                  <a:lnTo>
                    <a:pt x="21406" y="5690"/>
                  </a:lnTo>
                  <a:lnTo>
                    <a:pt x="21675" y="5597"/>
                  </a:lnTo>
                  <a:lnTo>
                    <a:pt x="21944" y="5505"/>
                  </a:lnTo>
                  <a:lnTo>
                    <a:pt x="22168" y="5419"/>
                  </a:lnTo>
                  <a:lnTo>
                    <a:pt x="22392" y="5326"/>
                  </a:lnTo>
                  <a:lnTo>
                    <a:pt x="22616" y="5226"/>
                  </a:lnTo>
                  <a:lnTo>
                    <a:pt x="22840" y="5126"/>
                  </a:lnTo>
                  <a:lnTo>
                    <a:pt x="23041" y="5026"/>
                  </a:lnTo>
                  <a:lnTo>
                    <a:pt x="23254" y="4912"/>
                  </a:lnTo>
                  <a:lnTo>
                    <a:pt x="23456" y="4798"/>
                  </a:lnTo>
                  <a:lnTo>
                    <a:pt x="23657" y="4684"/>
                  </a:lnTo>
                  <a:lnTo>
                    <a:pt x="23848" y="4562"/>
                  </a:lnTo>
                  <a:lnTo>
                    <a:pt x="24027" y="4441"/>
                  </a:lnTo>
                  <a:lnTo>
                    <a:pt x="24217" y="4312"/>
                  </a:lnTo>
                  <a:lnTo>
                    <a:pt x="24385" y="4177"/>
                  </a:lnTo>
                  <a:lnTo>
                    <a:pt x="24565" y="4041"/>
                  </a:lnTo>
                  <a:lnTo>
                    <a:pt x="24733" y="3905"/>
                  </a:lnTo>
                  <a:lnTo>
                    <a:pt x="24889" y="3763"/>
                  </a:lnTo>
                  <a:lnTo>
                    <a:pt x="25046" y="3613"/>
                  </a:lnTo>
                  <a:lnTo>
                    <a:pt x="25192" y="3463"/>
                  </a:lnTo>
                  <a:lnTo>
                    <a:pt x="25337" y="3313"/>
                  </a:lnTo>
                  <a:lnTo>
                    <a:pt x="25483" y="3156"/>
                  </a:lnTo>
                  <a:lnTo>
                    <a:pt x="25606" y="2992"/>
                  </a:lnTo>
                  <a:lnTo>
                    <a:pt x="25741" y="2827"/>
                  </a:lnTo>
                  <a:lnTo>
                    <a:pt x="25864" y="2663"/>
                  </a:lnTo>
                  <a:lnTo>
                    <a:pt x="25976" y="2492"/>
                  </a:lnTo>
                  <a:lnTo>
                    <a:pt x="26088" y="2320"/>
                  </a:lnTo>
                  <a:lnTo>
                    <a:pt x="26189" y="2149"/>
                  </a:lnTo>
                  <a:lnTo>
                    <a:pt x="26290" y="1971"/>
                  </a:lnTo>
                  <a:lnTo>
                    <a:pt x="26379" y="1785"/>
                  </a:lnTo>
                  <a:lnTo>
                    <a:pt x="26469" y="1599"/>
                  </a:lnTo>
                  <a:lnTo>
                    <a:pt x="26547" y="1414"/>
                  </a:lnTo>
                  <a:lnTo>
                    <a:pt x="26614" y="1228"/>
                  </a:lnTo>
                  <a:lnTo>
                    <a:pt x="26682" y="1035"/>
                  </a:lnTo>
                  <a:lnTo>
                    <a:pt x="26749" y="835"/>
                  </a:lnTo>
                  <a:lnTo>
                    <a:pt x="26760" y="778"/>
                  </a:lnTo>
                  <a:lnTo>
                    <a:pt x="26749" y="721"/>
                  </a:lnTo>
                  <a:lnTo>
                    <a:pt x="26726" y="664"/>
                  </a:lnTo>
                  <a:lnTo>
                    <a:pt x="26682" y="607"/>
                  </a:lnTo>
                  <a:lnTo>
                    <a:pt x="26626" y="557"/>
                  </a:lnTo>
                  <a:lnTo>
                    <a:pt x="26570" y="521"/>
                  </a:lnTo>
                  <a:lnTo>
                    <a:pt x="26491" y="486"/>
                  </a:lnTo>
                  <a:lnTo>
                    <a:pt x="26402" y="457"/>
                  </a:lnTo>
                  <a:lnTo>
                    <a:pt x="26110" y="393"/>
                  </a:lnTo>
                  <a:lnTo>
                    <a:pt x="25808" y="336"/>
                  </a:lnTo>
                  <a:lnTo>
                    <a:pt x="25517" y="279"/>
                  </a:lnTo>
                  <a:lnTo>
                    <a:pt x="25225" y="229"/>
                  </a:lnTo>
                  <a:lnTo>
                    <a:pt x="24934" y="186"/>
                  </a:lnTo>
                  <a:lnTo>
                    <a:pt x="24643" y="143"/>
                  </a:lnTo>
                  <a:lnTo>
                    <a:pt x="24352" y="114"/>
                  </a:lnTo>
                  <a:lnTo>
                    <a:pt x="24061" y="79"/>
                  </a:lnTo>
                  <a:lnTo>
                    <a:pt x="23769" y="57"/>
                  </a:lnTo>
                  <a:lnTo>
                    <a:pt x="23478" y="36"/>
                  </a:lnTo>
                  <a:lnTo>
                    <a:pt x="23198" y="22"/>
                  </a:lnTo>
                  <a:lnTo>
                    <a:pt x="22907" y="7"/>
                  </a:lnTo>
                  <a:lnTo>
                    <a:pt x="22627" y="0"/>
                  </a:lnTo>
                  <a:lnTo>
                    <a:pt x="22067" y="0"/>
                  </a:lnTo>
                  <a:lnTo>
                    <a:pt x="21787" y="7"/>
                  </a:lnTo>
                  <a:lnTo>
                    <a:pt x="21507" y="22"/>
                  </a:lnTo>
                  <a:lnTo>
                    <a:pt x="21238" y="36"/>
                  </a:lnTo>
                  <a:lnTo>
                    <a:pt x="20958" y="64"/>
                  </a:lnTo>
                  <a:lnTo>
                    <a:pt x="20689" y="86"/>
                  </a:lnTo>
                  <a:lnTo>
                    <a:pt x="20420" y="122"/>
                  </a:lnTo>
                  <a:lnTo>
                    <a:pt x="20163" y="157"/>
                  </a:lnTo>
                  <a:lnTo>
                    <a:pt x="19894" y="193"/>
                  </a:lnTo>
                  <a:lnTo>
                    <a:pt x="19636" y="243"/>
                  </a:lnTo>
                  <a:lnTo>
                    <a:pt x="19379" y="293"/>
                  </a:lnTo>
                  <a:lnTo>
                    <a:pt x="19121" y="350"/>
                  </a:lnTo>
                  <a:lnTo>
                    <a:pt x="18874" y="407"/>
                  </a:lnTo>
                  <a:lnTo>
                    <a:pt x="18628" y="471"/>
                  </a:lnTo>
                  <a:lnTo>
                    <a:pt x="18382" y="543"/>
                  </a:lnTo>
                  <a:lnTo>
                    <a:pt x="18135" y="614"/>
                  </a:lnTo>
                  <a:lnTo>
                    <a:pt x="17900" y="693"/>
                  </a:lnTo>
                  <a:lnTo>
                    <a:pt x="17665" y="778"/>
                  </a:lnTo>
                  <a:lnTo>
                    <a:pt x="17295" y="921"/>
                  </a:lnTo>
                  <a:lnTo>
                    <a:pt x="16948" y="1071"/>
                  </a:lnTo>
                  <a:lnTo>
                    <a:pt x="16612" y="1235"/>
                  </a:lnTo>
                  <a:lnTo>
                    <a:pt x="16276" y="1407"/>
                  </a:lnTo>
                  <a:lnTo>
                    <a:pt x="15962" y="1592"/>
                  </a:lnTo>
                  <a:lnTo>
                    <a:pt x="15660" y="1785"/>
                  </a:lnTo>
                  <a:lnTo>
                    <a:pt x="15369" y="1985"/>
                  </a:lnTo>
                  <a:lnTo>
                    <a:pt x="15100" y="2199"/>
                  </a:lnTo>
                  <a:lnTo>
                    <a:pt x="14831" y="2420"/>
                  </a:lnTo>
                  <a:lnTo>
                    <a:pt x="14584" y="2649"/>
                  </a:lnTo>
                  <a:lnTo>
                    <a:pt x="14349" y="2884"/>
                  </a:lnTo>
                  <a:lnTo>
                    <a:pt x="14125" y="3134"/>
                  </a:lnTo>
                  <a:lnTo>
                    <a:pt x="13912" y="3391"/>
                  </a:lnTo>
                  <a:lnTo>
                    <a:pt x="13722" y="3655"/>
                  </a:lnTo>
                  <a:lnTo>
                    <a:pt x="13543" y="3927"/>
                  </a:lnTo>
                  <a:lnTo>
                    <a:pt x="13375" y="4205"/>
                  </a:lnTo>
                  <a:lnTo>
                    <a:pt x="13218" y="3927"/>
                  </a:lnTo>
                  <a:lnTo>
                    <a:pt x="13039" y="3655"/>
                  </a:lnTo>
                  <a:lnTo>
                    <a:pt x="12837" y="3391"/>
                  </a:lnTo>
                  <a:lnTo>
                    <a:pt x="12635" y="3134"/>
                  </a:lnTo>
                  <a:lnTo>
                    <a:pt x="12411" y="2884"/>
                  </a:lnTo>
                  <a:lnTo>
                    <a:pt x="12176" y="2649"/>
                  </a:lnTo>
                  <a:lnTo>
                    <a:pt x="11919" y="2420"/>
                  </a:lnTo>
                  <a:lnTo>
                    <a:pt x="11661" y="2199"/>
                  </a:lnTo>
                  <a:lnTo>
                    <a:pt x="11381" y="1985"/>
                  </a:lnTo>
                  <a:lnTo>
                    <a:pt x="11090" y="1785"/>
                  </a:lnTo>
                  <a:lnTo>
                    <a:pt x="10787" y="1592"/>
                  </a:lnTo>
                  <a:lnTo>
                    <a:pt x="10474" y="1407"/>
                  </a:lnTo>
                  <a:lnTo>
                    <a:pt x="10149" y="1235"/>
                  </a:lnTo>
                  <a:lnTo>
                    <a:pt x="9802" y="1071"/>
                  </a:lnTo>
                  <a:lnTo>
                    <a:pt x="9454" y="921"/>
                  </a:lnTo>
                  <a:lnTo>
                    <a:pt x="9085" y="778"/>
                  </a:lnTo>
                  <a:lnTo>
                    <a:pt x="8861" y="693"/>
                  </a:lnTo>
                  <a:lnTo>
                    <a:pt x="8614" y="614"/>
                  </a:lnTo>
                  <a:lnTo>
                    <a:pt x="8379" y="543"/>
                  </a:lnTo>
                  <a:lnTo>
                    <a:pt x="8133" y="471"/>
                  </a:lnTo>
                  <a:lnTo>
                    <a:pt x="7886" y="407"/>
                  </a:lnTo>
                  <a:lnTo>
                    <a:pt x="7629" y="350"/>
                  </a:lnTo>
                  <a:lnTo>
                    <a:pt x="7382" y="293"/>
                  </a:lnTo>
                  <a:lnTo>
                    <a:pt x="7125" y="243"/>
                  </a:lnTo>
                  <a:lnTo>
                    <a:pt x="6856" y="193"/>
                  </a:lnTo>
                  <a:lnTo>
                    <a:pt x="6598" y="157"/>
                  </a:lnTo>
                  <a:lnTo>
                    <a:pt x="6329" y="122"/>
                  </a:lnTo>
                  <a:lnTo>
                    <a:pt x="6060" y="86"/>
                  </a:lnTo>
                  <a:lnTo>
                    <a:pt x="5792" y="64"/>
                  </a:lnTo>
                  <a:lnTo>
                    <a:pt x="5523" y="36"/>
                  </a:lnTo>
                  <a:lnTo>
                    <a:pt x="5243" y="22"/>
                  </a:lnTo>
                  <a:lnTo>
                    <a:pt x="4974" y="7"/>
                  </a:lnTo>
                  <a:lnTo>
                    <a:pt x="4694" y="0"/>
                  </a:lnTo>
                  <a:close/>
                </a:path>
              </a:pathLst>
            </a:custGeom>
            <a:solidFill>
              <a:schemeClr val="accent6"/>
            </a:solidFill>
            <a:ln>
              <a:solidFill>
                <a:srgbClr val="7030A0"/>
              </a:solidFill>
            </a:ln>
          </p:spPr>
          <p:txBody>
            <a:bodyPr spcFirstLastPara="1" wrap="square" lIns="121900" tIns="121900" rIns="121900" bIns="121900" anchor="ctr" anchorCtr="0">
              <a:noAutofit/>
            </a:bodyPr>
            <a:lstStyle/>
            <a:p>
              <a:endParaRPr sz="2400" dirty="0"/>
            </a:p>
          </p:txBody>
        </p:sp>
        <p:sp>
          <p:nvSpPr>
            <p:cNvPr id="12" name="Google Shape;914;p82">
              <a:extLst>
                <a:ext uri="{FF2B5EF4-FFF2-40B4-BE49-F238E27FC236}">
                  <a16:creationId xmlns:a16="http://schemas.microsoft.com/office/drawing/2014/main" id="{CC9F6CC7-BF51-3201-1DA1-CE9B3AF136D0}"/>
                </a:ext>
              </a:extLst>
            </p:cNvPr>
            <p:cNvSpPr/>
            <p:nvPr/>
          </p:nvSpPr>
          <p:spPr>
            <a:xfrm flipH="1">
              <a:off x="504872" y="2310975"/>
              <a:ext cx="17293" cy="16800"/>
            </a:xfrm>
            <a:custGeom>
              <a:avLst/>
              <a:gdLst/>
              <a:ahLst/>
              <a:cxnLst/>
              <a:rect l="l" t="t" r="r" b="b"/>
              <a:pathLst>
                <a:path w="1065" h="672" extrusionOk="0">
                  <a:moveTo>
                    <a:pt x="437" y="0"/>
                  </a:moveTo>
                  <a:lnTo>
                    <a:pt x="336" y="21"/>
                  </a:lnTo>
                  <a:lnTo>
                    <a:pt x="247" y="50"/>
                  </a:lnTo>
                  <a:lnTo>
                    <a:pt x="157" y="93"/>
                  </a:lnTo>
                  <a:lnTo>
                    <a:pt x="90" y="150"/>
                  </a:lnTo>
                  <a:lnTo>
                    <a:pt x="45" y="207"/>
                  </a:lnTo>
                  <a:lnTo>
                    <a:pt x="12" y="271"/>
                  </a:lnTo>
                  <a:lnTo>
                    <a:pt x="0" y="336"/>
                  </a:lnTo>
                  <a:lnTo>
                    <a:pt x="12" y="400"/>
                  </a:lnTo>
                  <a:lnTo>
                    <a:pt x="45" y="457"/>
                  </a:lnTo>
                  <a:lnTo>
                    <a:pt x="90" y="521"/>
                  </a:lnTo>
                  <a:lnTo>
                    <a:pt x="157" y="571"/>
                  </a:lnTo>
                  <a:lnTo>
                    <a:pt x="247" y="614"/>
                  </a:lnTo>
                  <a:lnTo>
                    <a:pt x="336" y="643"/>
                  </a:lnTo>
                  <a:lnTo>
                    <a:pt x="437" y="664"/>
                  </a:lnTo>
                  <a:lnTo>
                    <a:pt x="538" y="671"/>
                  </a:lnTo>
                  <a:lnTo>
                    <a:pt x="639" y="664"/>
                  </a:lnTo>
                  <a:lnTo>
                    <a:pt x="728" y="643"/>
                  </a:lnTo>
                  <a:lnTo>
                    <a:pt x="829" y="614"/>
                  </a:lnTo>
                  <a:lnTo>
                    <a:pt x="908" y="571"/>
                  </a:lnTo>
                  <a:lnTo>
                    <a:pt x="975" y="521"/>
                  </a:lnTo>
                  <a:lnTo>
                    <a:pt x="1020" y="464"/>
                  </a:lnTo>
                  <a:lnTo>
                    <a:pt x="1053" y="400"/>
                  </a:lnTo>
                  <a:lnTo>
                    <a:pt x="1064" y="336"/>
                  </a:lnTo>
                  <a:lnTo>
                    <a:pt x="1053" y="271"/>
                  </a:lnTo>
                  <a:lnTo>
                    <a:pt x="1020" y="207"/>
                  </a:lnTo>
                  <a:lnTo>
                    <a:pt x="975" y="150"/>
                  </a:lnTo>
                  <a:lnTo>
                    <a:pt x="908" y="93"/>
                  </a:lnTo>
                  <a:lnTo>
                    <a:pt x="829" y="50"/>
                  </a:lnTo>
                  <a:lnTo>
                    <a:pt x="728" y="21"/>
                  </a:lnTo>
                  <a:lnTo>
                    <a:pt x="639" y="0"/>
                  </a:lnTo>
                  <a:close/>
                </a:path>
              </a:pathLst>
            </a:custGeom>
            <a:solidFill>
              <a:schemeClr val="accent6"/>
            </a:solidFill>
            <a:ln>
              <a:solidFill>
                <a:srgbClr val="7030A0"/>
              </a:solidFill>
            </a:ln>
          </p:spPr>
          <p:txBody>
            <a:bodyPr spcFirstLastPara="1" wrap="square" lIns="121900" tIns="121900" rIns="121900" bIns="121900" anchor="ctr" anchorCtr="0">
              <a:noAutofit/>
            </a:bodyPr>
            <a:lstStyle/>
            <a:p>
              <a:endParaRPr sz="2400"/>
            </a:p>
          </p:txBody>
        </p:sp>
      </p:grpSp>
      <p:sp>
        <p:nvSpPr>
          <p:cNvPr id="13" name="Google Shape;2074;p111">
            <a:extLst>
              <a:ext uri="{FF2B5EF4-FFF2-40B4-BE49-F238E27FC236}">
                <a16:creationId xmlns:a16="http://schemas.microsoft.com/office/drawing/2014/main" id="{B1AB6BE6-66D8-637C-A7D3-A961A2B62CA7}"/>
              </a:ext>
            </a:extLst>
          </p:cNvPr>
          <p:cNvSpPr/>
          <p:nvPr/>
        </p:nvSpPr>
        <p:spPr>
          <a:xfrm>
            <a:off x="4530944" y="3797410"/>
            <a:ext cx="3202000" cy="2478073"/>
          </a:xfrm>
          <a:prstGeom prst="roundRect">
            <a:avLst>
              <a:gd name="adj" fmla="val 35369"/>
            </a:avLst>
          </a:prstGeom>
          <a:solidFill>
            <a:srgbClr val="FFFFFF"/>
          </a:solidFill>
          <a:ln w="2857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380990" indent="-380990">
              <a:buClr>
                <a:schemeClr val="dk1"/>
              </a:buClr>
              <a:buSzPts val="1100"/>
              <a:buFont typeface="Arial" panose="020B0604020202020204" pitchFamily="34" charset="0"/>
              <a:buChar char="•"/>
            </a:pPr>
            <a:endParaRPr lang="lv-LV" sz="1467" dirty="0"/>
          </a:p>
          <a:p>
            <a:pPr marL="228594" indent="-228594">
              <a:buClr>
                <a:schemeClr val="dk1"/>
              </a:buClr>
              <a:buSzPts val="1100"/>
              <a:buFont typeface="Arial"/>
              <a:buChar char="•"/>
            </a:pPr>
            <a:r>
              <a:rPr lang="lv-LV" sz="1400" b="0" i="0" dirty="0">
                <a:solidFill>
                  <a:srgbClr val="3F4A52"/>
                </a:solidFill>
                <a:effectLst/>
                <a:latin typeface="Open Sans" panose="020B0606030504020204" pitchFamily="34" charset="0"/>
              </a:rPr>
              <a:t> </a:t>
            </a:r>
            <a:r>
              <a:rPr lang="lv-LV" sz="1333" dirty="0" err="1"/>
              <a:t>Klimatnoturīga</a:t>
            </a:r>
            <a:r>
              <a:rPr lang="lv-LV" sz="1333" dirty="0"/>
              <a:t> sabiedrība, kas pilnībā pielāgota klimata pārmaiņu ietekmei</a:t>
            </a:r>
          </a:p>
          <a:p>
            <a:pPr marL="228594" indent="-228594">
              <a:buClr>
                <a:schemeClr val="dk1"/>
              </a:buClr>
              <a:buSzPts val="1100"/>
              <a:buFont typeface="Arial"/>
              <a:buChar char="•"/>
            </a:pPr>
            <a:r>
              <a:rPr lang="lv-LV" sz="1333" b="1" dirty="0"/>
              <a:t>Dabā balstītu risinājumu veicināšana</a:t>
            </a:r>
            <a:r>
              <a:rPr lang="lv-LV" sz="1333" dirty="0"/>
              <a:t>, integrējot finansiālus un ekonomiskus apsvērumus</a:t>
            </a:r>
            <a:endParaRPr lang="en-GB" sz="1333" dirty="0"/>
          </a:p>
          <a:p>
            <a:pPr marL="380990" indent="-380990" algn="ctr">
              <a:buClr>
                <a:schemeClr val="dk1"/>
              </a:buClr>
              <a:buSzPts val="1100"/>
              <a:buFont typeface="Arial" panose="020B0604020202020204" pitchFamily="34" charset="0"/>
              <a:buChar char="•"/>
            </a:pPr>
            <a:endParaRPr sz="2400" dirty="0">
              <a:solidFill>
                <a:schemeClr val="dk1"/>
              </a:solidFill>
              <a:latin typeface="Encode Sans"/>
              <a:ea typeface="Encode Sans"/>
              <a:cs typeface="Encode Sans"/>
              <a:sym typeface="Encode Sans"/>
            </a:endParaRPr>
          </a:p>
        </p:txBody>
      </p:sp>
      <p:sp>
        <p:nvSpPr>
          <p:cNvPr id="14" name="Google Shape;2083;p111">
            <a:extLst>
              <a:ext uri="{FF2B5EF4-FFF2-40B4-BE49-F238E27FC236}">
                <a16:creationId xmlns:a16="http://schemas.microsoft.com/office/drawing/2014/main" id="{C563D7DD-130F-395A-E4C4-17E5641A6ED4}"/>
              </a:ext>
            </a:extLst>
          </p:cNvPr>
          <p:cNvSpPr/>
          <p:nvPr/>
        </p:nvSpPr>
        <p:spPr>
          <a:xfrm>
            <a:off x="4495000" y="2797244"/>
            <a:ext cx="3202000" cy="791200"/>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algn="ctr"/>
            <a:r>
              <a:rPr lang="en" sz="2000" b="1" dirty="0">
                <a:solidFill>
                  <a:schemeClr val="dk1"/>
                </a:solidFill>
              </a:rPr>
              <a:t>ES</a:t>
            </a:r>
            <a:r>
              <a:rPr lang="lv-LV" sz="2000" b="1" dirty="0">
                <a:solidFill>
                  <a:schemeClr val="dk1"/>
                </a:solidFill>
              </a:rPr>
              <a:t> </a:t>
            </a:r>
            <a:r>
              <a:rPr lang="lv-LV" sz="2000" b="1" dirty="0" err="1">
                <a:solidFill>
                  <a:schemeClr val="dk1"/>
                </a:solidFill>
              </a:rPr>
              <a:t>Klimatadaptācijas</a:t>
            </a:r>
            <a:r>
              <a:rPr lang="lv-LV" sz="2000" b="1" dirty="0">
                <a:solidFill>
                  <a:schemeClr val="dk1"/>
                </a:solidFill>
              </a:rPr>
              <a:t> stratēģija</a:t>
            </a:r>
            <a:endParaRPr lang="en" sz="2000" b="1" dirty="0">
              <a:solidFill>
                <a:schemeClr val="dk1"/>
              </a:solidFill>
            </a:endParaRPr>
          </a:p>
        </p:txBody>
      </p:sp>
      <p:sp>
        <p:nvSpPr>
          <p:cNvPr id="15" name="Google Shape;2077;p111">
            <a:extLst>
              <a:ext uri="{FF2B5EF4-FFF2-40B4-BE49-F238E27FC236}">
                <a16:creationId xmlns:a16="http://schemas.microsoft.com/office/drawing/2014/main" id="{9D5F63EC-31F6-A4FA-1EBE-611300276E24}"/>
              </a:ext>
            </a:extLst>
          </p:cNvPr>
          <p:cNvSpPr/>
          <p:nvPr/>
        </p:nvSpPr>
        <p:spPr>
          <a:xfrm>
            <a:off x="5653236" y="1618300"/>
            <a:ext cx="885600" cy="9232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endParaRPr sz="2667" b="1" dirty="0">
              <a:solidFill>
                <a:schemeClr val="dk1"/>
              </a:solidFill>
              <a:latin typeface="Fira Sans"/>
              <a:ea typeface="Fira Sans"/>
              <a:cs typeface="Fira Sans"/>
              <a:sym typeface="Fira Sans"/>
            </a:endParaRPr>
          </a:p>
        </p:txBody>
      </p:sp>
      <p:sp>
        <p:nvSpPr>
          <p:cNvPr id="16" name="Google Shape;2073;p111">
            <a:extLst>
              <a:ext uri="{FF2B5EF4-FFF2-40B4-BE49-F238E27FC236}">
                <a16:creationId xmlns:a16="http://schemas.microsoft.com/office/drawing/2014/main" id="{E7CD5268-C4CB-7F42-97FA-0A397128C4DB}"/>
              </a:ext>
            </a:extLst>
          </p:cNvPr>
          <p:cNvSpPr/>
          <p:nvPr/>
        </p:nvSpPr>
        <p:spPr>
          <a:xfrm>
            <a:off x="8011915" y="3786680"/>
            <a:ext cx="3202000" cy="2428285"/>
          </a:xfrm>
          <a:prstGeom prst="roundRect">
            <a:avLst>
              <a:gd name="adj" fmla="val 35480"/>
            </a:avLst>
          </a:prstGeom>
          <a:solidFill>
            <a:srgbClr val="FFFFFF"/>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lv-LV" sz="1400" dirty="0"/>
              <a:t>Panākt, lai pārtika Eiropā būtu </a:t>
            </a:r>
            <a:r>
              <a:rPr lang="lv-LV" sz="1400" b="1" dirty="0"/>
              <a:t>veselīgāka un ilgtspējīgāka</a:t>
            </a:r>
            <a:endParaRPr lang="en-US" sz="1400" dirty="0"/>
          </a:p>
          <a:p>
            <a:pPr marL="285750" indent="-285750">
              <a:buFont typeface="Arial" panose="020B0604020202020204" pitchFamily="34" charset="0"/>
              <a:buChar char="•"/>
            </a:pPr>
            <a:r>
              <a:rPr lang="lv-LV" sz="1400" dirty="0"/>
              <a:t>Vairāk zemes bioloģiskajai lauksaimniecībai  </a:t>
            </a:r>
          </a:p>
          <a:p>
            <a:pPr marL="285750" indent="-285750">
              <a:buFont typeface="Arial" panose="020B0604020202020204" pitchFamily="34" charset="0"/>
              <a:buChar char="•"/>
            </a:pPr>
            <a:r>
              <a:rPr lang="lv-LV" sz="1400" b="1" dirty="0"/>
              <a:t>Samazināt pesticīdu </a:t>
            </a:r>
            <a:r>
              <a:rPr lang="lv-LV" sz="1400" dirty="0"/>
              <a:t>lietošanu</a:t>
            </a:r>
          </a:p>
          <a:p>
            <a:pPr marL="285750" indent="-285750">
              <a:buFont typeface="Arial" panose="020B0604020202020204" pitchFamily="34" charset="0"/>
              <a:buChar char="•"/>
            </a:pPr>
            <a:r>
              <a:rPr lang="lv-LV" sz="1400" dirty="0"/>
              <a:t>Taisnīga </a:t>
            </a:r>
            <a:r>
              <a:rPr lang="lv-LV" sz="1400" b="1" dirty="0"/>
              <a:t>peļņa lauksaimniekiem</a:t>
            </a:r>
            <a:endParaRPr lang="lv-LV" sz="1400" dirty="0"/>
          </a:p>
          <a:p>
            <a:pPr marL="380990" indent="-380990">
              <a:buClr>
                <a:schemeClr val="dk1"/>
              </a:buClr>
              <a:buSzPts val="1100"/>
              <a:buFont typeface="Arial"/>
              <a:buChar char="•"/>
            </a:pPr>
            <a:endParaRPr lang="en-US" sz="1333" dirty="0"/>
          </a:p>
        </p:txBody>
      </p:sp>
      <p:sp>
        <p:nvSpPr>
          <p:cNvPr id="17" name="Google Shape;2084;p111">
            <a:extLst>
              <a:ext uri="{FF2B5EF4-FFF2-40B4-BE49-F238E27FC236}">
                <a16:creationId xmlns:a16="http://schemas.microsoft.com/office/drawing/2014/main" id="{43AF72B2-C212-481A-92A4-D98F9CF4064D}"/>
              </a:ext>
            </a:extLst>
          </p:cNvPr>
          <p:cNvSpPr/>
          <p:nvPr/>
        </p:nvSpPr>
        <p:spPr>
          <a:xfrm>
            <a:off x="8024800" y="2789833"/>
            <a:ext cx="3202000" cy="791200"/>
          </a:xfrm>
          <a:prstGeom prst="roundRect">
            <a:avLst>
              <a:gd name="adj"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r>
              <a:rPr lang="en" sz="2000" b="1" dirty="0">
                <a:solidFill>
                  <a:schemeClr val="dk1"/>
                </a:solidFill>
              </a:rPr>
              <a:t>ES Strat</a:t>
            </a:r>
            <a:r>
              <a:rPr lang="lv-LV" sz="2000" b="1" dirty="0" err="1">
                <a:solidFill>
                  <a:schemeClr val="dk1"/>
                </a:solidFill>
              </a:rPr>
              <a:t>ēģija</a:t>
            </a:r>
            <a:r>
              <a:rPr lang="lv-LV" sz="2000" b="1" dirty="0">
                <a:solidFill>
                  <a:schemeClr val="dk1"/>
                </a:solidFill>
              </a:rPr>
              <a:t> no lauka līdz galdam </a:t>
            </a:r>
            <a:endParaRPr sz="2000" b="1" dirty="0">
              <a:solidFill>
                <a:schemeClr val="dk1"/>
              </a:solidFill>
              <a:latin typeface="Encode Sans"/>
              <a:ea typeface="Encode Sans"/>
              <a:cs typeface="Encode Sans"/>
              <a:sym typeface="Encode Sans"/>
            </a:endParaRPr>
          </a:p>
        </p:txBody>
      </p:sp>
      <p:sp>
        <p:nvSpPr>
          <p:cNvPr id="18" name="Google Shape;2079;p111">
            <a:extLst>
              <a:ext uri="{FF2B5EF4-FFF2-40B4-BE49-F238E27FC236}">
                <a16:creationId xmlns:a16="http://schemas.microsoft.com/office/drawing/2014/main" id="{AC08CC51-F050-58FB-C1BB-F83B0DC5BEAB}"/>
              </a:ext>
            </a:extLst>
          </p:cNvPr>
          <p:cNvSpPr/>
          <p:nvPr/>
        </p:nvSpPr>
        <p:spPr>
          <a:xfrm>
            <a:off x="9183036" y="1611199"/>
            <a:ext cx="885600" cy="923200"/>
          </a:xfrm>
          <a:prstGeom prst="ellipse">
            <a:avLst/>
          </a:prstGeom>
          <a:solidFill>
            <a:srgbClr val="FFFFFF"/>
          </a:solidFill>
          <a:ln w="28575" cap="flat" cmpd="sng">
            <a:solidFill>
              <a:schemeClr val="accent2"/>
            </a:solidFill>
            <a:prstDash val="solid"/>
            <a:round/>
            <a:headEnd type="none" w="sm" len="sm"/>
            <a:tailEnd type="none" w="sm" len="sm"/>
          </a:ln>
        </p:spPr>
        <p:txBody>
          <a:bodyPr spcFirstLastPara="1" wrap="square" lIns="0" tIns="121900" rIns="0" bIns="121900" anchor="ctr" anchorCtr="0">
            <a:noAutofit/>
          </a:bodyPr>
          <a:lstStyle/>
          <a:p>
            <a:pPr algn="ctr"/>
            <a:endParaRPr sz="2667" b="1" dirty="0">
              <a:solidFill>
                <a:schemeClr val="dk1"/>
              </a:solidFill>
              <a:latin typeface="Fira Sans"/>
              <a:ea typeface="Fira Sans"/>
              <a:cs typeface="Fira Sans"/>
              <a:sym typeface="Fira Sans"/>
            </a:endParaRPr>
          </a:p>
        </p:txBody>
      </p:sp>
      <p:grpSp>
        <p:nvGrpSpPr>
          <p:cNvPr id="19" name="Google Shape;942;p82">
            <a:extLst>
              <a:ext uri="{FF2B5EF4-FFF2-40B4-BE49-F238E27FC236}">
                <a16:creationId xmlns:a16="http://schemas.microsoft.com/office/drawing/2014/main" id="{66A6FDD4-3EFA-69C4-9979-CF940B6CEC42}"/>
              </a:ext>
            </a:extLst>
          </p:cNvPr>
          <p:cNvGrpSpPr/>
          <p:nvPr/>
        </p:nvGrpSpPr>
        <p:grpSpPr>
          <a:xfrm>
            <a:off x="5803044" y="1754366"/>
            <a:ext cx="585913" cy="569533"/>
            <a:chOff x="4352121" y="3096275"/>
            <a:chExt cx="439435" cy="427150"/>
          </a:xfrm>
        </p:grpSpPr>
        <p:sp>
          <p:nvSpPr>
            <p:cNvPr id="20" name="Google Shape;943;p82">
              <a:extLst>
                <a:ext uri="{FF2B5EF4-FFF2-40B4-BE49-F238E27FC236}">
                  <a16:creationId xmlns:a16="http://schemas.microsoft.com/office/drawing/2014/main" id="{153E59E8-8702-0B7F-4DE2-9C6C46AF8F9E}"/>
                </a:ext>
              </a:extLst>
            </p:cNvPr>
            <p:cNvSpPr/>
            <p:nvPr/>
          </p:nvSpPr>
          <p:spPr>
            <a:xfrm flipH="1">
              <a:off x="4675864" y="3284750"/>
              <a:ext cx="51294" cy="100700"/>
            </a:xfrm>
            <a:custGeom>
              <a:avLst/>
              <a:gdLst/>
              <a:ahLst/>
              <a:cxnLst/>
              <a:rect l="l" t="t" r="r" b="b"/>
              <a:pathLst>
                <a:path w="3159" h="4028" extrusionOk="0">
                  <a:moveTo>
                    <a:pt x="1288" y="1"/>
                  </a:moveTo>
                  <a:lnTo>
                    <a:pt x="1187" y="8"/>
                  </a:lnTo>
                  <a:lnTo>
                    <a:pt x="1087" y="37"/>
                  </a:lnTo>
                  <a:lnTo>
                    <a:pt x="997" y="72"/>
                  </a:lnTo>
                  <a:lnTo>
                    <a:pt x="930" y="115"/>
                  </a:lnTo>
                  <a:lnTo>
                    <a:pt x="863" y="172"/>
                  </a:lnTo>
                  <a:lnTo>
                    <a:pt x="829" y="229"/>
                  </a:lnTo>
                  <a:lnTo>
                    <a:pt x="807" y="294"/>
                  </a:lnTo>
                  <a:lnTo>
                    <a:pt x="795" y="358"/>
                  </a:lnTo>
                  <a:lnTo>
                    <a:pt x="818" y="422"/>
                  </a:lnTo>
                  <a:lnTo>
                    <a:pt x="851" y="486"/>
                  </a:lnTo>
                  <a:lnTo>
                    <a:pt x="1781" y="1679"/>
                  </a:lnTo>
                  <a:lnTo>
                    <a:pt x="459" y="1679"/>
                  </a:lnTo>
                  <a:lnTo>
                    <a:pt x="392" y="1686"/>
                  </a:lnTo>
                  <a:lnTo>
                    <a:pt x="336" y="1700"/>
                  </a:lnTo>
                  <a:lnTo>
                    <a:pt x="280" y="1721"/>
                  </a:lnTo>
                  <a:lnTo>
                    <a:pt x="224" y="1743"/>
                  </a:lnTo>
                  <a:lnTo>
                    <a:pt x="179" y="1764"/>
                  </a:lnTo>
                  <a:lnTo>
                    <a:pt x="135" y="1793"/>
                  </a:lnTo>
                  <a:lnTo>
                    <a:pt x="90" y="1829"/>
                  </a:lnTo>
                  <a:lnTo>
                    <a:pt x="67" y="1857"/>
                  </a:lnTo>
                  <a:lnTo>
                    <a:pt x="34" y="1893"/>
                  </a:lnTo>
                  <a:lnTo>
                    <a:pt x="22" y="1936"/>
                  </a:lnTo>
                  <a:lnTo>
                    <a:pt x="0" y="1971"/>
                  </a:lnTo>
                  <a:lnTo>
                    <a:pt x="0" y="2014"/>
                  </a:lnTo>
                  <a:lnTo>
                    <a:pt x="0" y="2057"/>
                  </a:lnTo>
                  <a:lnTo>
                    <a:pt x="11" y="2100"/>
                  </a:lnTo>
                  <a:lnTo>
                    <a:pt x="34" y="2136"/>
                  </a:lnTo>
                  <a:lnTo>
                    <a:pt x="56" y="2164"/>
                  </a:lnTo>
                  <a:lnTo>
                    <a:pt x="1367" y="3842"/>
                  </a:lnTo>
                  <a:lnTo>
                    <a:pt x="1400" y="3885"/>
                  </a:lnTo>
                  <a:lnTo>
                    <a:pt x="1445" y="3920"/>
                  </a:lnTo>
                  <a:lnTo>
                    <a:pt x="1501" y="3949"/>
                  </a:lnTo>
                  <a:lnTo>
                    <a:pt x="1568" y="3978"/>
                  </a:lnTo>
                  <a:lnTo>
                    <a:pt x="1624" y="3999"/>
                  </a:lnTo>
                  <a:lnTo>
                    <a:pt x="1691" y="4013"/>
                  </a:lnTo>
                  <a:lnTo>
                    <a:pt x="1770" y="4020"/>
                  </a:lnTo>
                  <a:lnTo>
                    <a:pt x="1837" y="4027"/>
                  </a:lnTo>
                  <a:lnTo>
                    <a:pt x="1893" y="4027"/>
                  </a:lnTo>
                  <a:lnTo>
                    <a:pt x="1960" y="4020"/>
                  </a:lnTo>
                  <a:lnTo>
                    <a:pt x="2016" y="4006"/>
                  </a:lnTo>
                  <a:lnTo>
                    <a:pt x="2072" y="3992"/>
                  </a:lnTo>
                  <a:lnTo>
                    <a:pt x="2162" y="3956"/>
                  </a:lnTo>
                  <a:lnTo>
                    <a:pt x="2240" y="3906"/>
                  </a:lnTo>
                  <a:lnTo>
                    <a:pt x="2296" y="3856"/>
                  </a:lnTo>
                  <a:lnTo>
                    <a:pt x="2341" y="3799"/>
                  </a:lnTo>
                  <a:lnTo>
                    <a:pt x="2364" y="3735"/>
                  </a:lnTo>
                  <a:lnTo>
                    <a:pt x="2364" y="3671"/>
                  </a:lnTo>
                  <a:lnTo>
                    <a:pt x="2352" y="3606"/>
                  </a:lnTo>
                  <a:lnTo>
                    <a:pt x="2308" y="3542"/>
                  </a:lnTo>
                  <a:lnTo>
                    <a:pt x="1378" y="2350"/>
                  </a:lnTo>
                  <a:lnTo>
                    <a:pt x="2700" y="2350"/>
                  </a:lnTo>
                  <a:lnTo>
                    <a:pt x="2767" y="2335"/>
                  </a:lnTo>
                  <a:lnTo>
                    <a:pt x="2834" y="2328"/>
                  </a:lnTo>
                  <a:lnTo>
                    <a:pt x="2890" y="2307"/>
                  </a:lnTo>
                  <a:lnTo>
                    <a:pt x="2946" y="2285"/>
                  </a:lnTo>
                  <a:lnTo>
                    <a:pt x="3002" y="2257"/>
                  </a:lnTo>
                  <a:lnTo>
                    <a:pt x="3047" y="2221"/>
                  </a:lnTo>
                  <a:lnTo>
                    <a:pt x="3080" y="2193"/>
                  </a:lnTo>
                  <a:lnTo>
                    <a:pt x="3114" y="2150"/>
                  </a:lnTo>
                  <a:lnTo>
                    <a:pt x="3136" y="2114"/>
                  </a:lnTo>
                  <a:lnTo>
                    <a:pt x="3148" y="2071"/>
                  </a:lnTo>
                  <a:lnTo>
                    <a:pt x="3159" y="2036"/>
                  </a:lnTo>
                  <a:lnTo>
                    <a:pt x="3159" y="1993"/>
                  </a:lnTo>
                  <a:lnTo>
                    <a:pt x="3159" y="1950"/>
                  </a:lnTo>
                  <a:lnTo>
                    <a:pt x="3136" y="1907"/>
                  </a:lnTo>
                  <a:lnTo>
                    <a:pt x="3114" y="1864"/>
                  </a:lnTo>
                  <a:lnTo>
                    <a:pt x="1803" y="187"/>
                  </a:lnTo>
                  <a:lnTo>
                    <a:pt x="1736" y="129"/>
                  </a:lnTo>
                  <a:lnTo>
                    <a:pt x="1669" y="79"/>
                  </a:lnTo>
                  <a:lnTo>
                    <a:pt x="1591" y="44"/>
                  </a:lnTo>
                  <a:lnTo>
                    <a:pt x="1490" y="15"/>
                  </a:lnTo>
                  <a:lnTo>
                    <a:pt x="1400"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 name="Google Shape;944;p82">
              <a:extLst>
                <a:ext uri="{FF2B5EF4-FFF2-40B4-BE49-F238E27FC236}">
                  <a16:creationId xmlns:a16="http://schemas.microsoft.com/office/drawing/2014/main" id="{0C83432F-9C37-2FAD-280A-CF3447281C69}"/>
                </a:ext>
              </a:extLst>
            </p:cNvPr>
            <p:cNvSpPr/>
            <p:nvPr/>
          </p:nvSpPr>
          <p:spPr>
            <a:xfrm flipH="1">
              <a:off x="4352121" y="3096275"/>
              <a:ext cx="439435" cy="427150"/>
            </a:xfrm>
            <a:custGeom>
              <a:avLst/>
              <a:gdLst/>
              <a:ahLst/>
              <a:cxnLst/>
              <a:rect l="l" t="t" r="r" b="b"/>
              <a:pathLst>
                <a:path w="27063" h="17086" extrusionOk="0">
                  <a:moveTo>
                    <a:pt x="17195" y="1043"/>
                  </a:moveTo>
                  <a:lnTo>
                    <a:pt x="17071" y="1257"/>
                  </a:lnTo>
                  <a:lnTo>
                    <a:pt x="16959" y="1493"/>
                  </a:lnTo>
                  <a:lnTo>
                    <a:pt x="16858" y="1750"/>
                  </a:lnTo>
                  <a:lnTo>
                    <a:pt x="16746" y="2021"/>
                  </a:lnTo>
                  <a:lnTo>
                    <a:pt x="16623" y="2435"/>
                  </a:lnTo>
                  <a:lnTo>
                    <a:pt x="16500" y="2871"/>
                  </a:lnTo>
                  <a:lnTo>
                    <a:pt x="15257" y="2871"/>
                  </a:lnTo>
                  <a:lnTo>
                    <a:pt x="15358" y="2707"/>
                  </a:lnTo>
                  <a:lnTo>
                    <a:pt x="15470" y="2550"/>
                  </a:lnTo>
                  <a:lnTo>
                    <a:pt x="15582" y="2400"/>
                  </a:lnTo>
                  <a:lnTo>
                    <a:pt x="15705" y="2250"/>
                  </a:lnTo>
                  <a:lnTo>
                    <a:pt x="15873" y="2057"/>
                  </a:lnTo>
                  <a:lnTo>
                    <a:pt x="16041" y="1878"/>
                  </a:lnTo>
                  <a:lnTo>
                    <a:pt x="16220" y="1707"/>
                  </a:lnTo>
                  <a:lnTo>
                    <a:pt x="16410" y="1550"/>
                  </a:lnTo>
                  <a:lnTo>
                    <a:pt x="16601" y="1400"/>
                  </a:lnTo>
                  <a:lnTo>
                    <a:pt x="16791" y="1272"/>
                  </a:lnTo>
                  <a:lnTo>
                    <a:pt x="16993" y="1150"/>
                  </a:lnTo>
                  <a:lnTo>
                    <a:pt x="17195" y="1043"/>
                  </a:lnTo>
                  <a:close/>
                  <a:moveTo>
                    <a:pt x="18751" y="672"/>
                  </a:moveTo>
                  <a:lnTo>
                    <a:pt x="18785" y="686"/>
                  </a:lnTo>
                  <a:lnTo>
                    <a:pt x="18819" y="708"/>
                  </a:lnTo>
                  <a:lnTo>
                    <a:pt x="18919" y="772"/>
                  </a:lnTo>
                  <a:lnTo>
                    <a:pt x="19032" y="886"/>
                  </a:lnTo>
                  <a:lnTo>
                    <a:pt x="19099" y="958"/>
                  </a:lnTo>
                  <a:lnTo>
                    <a:pt x="19166" y="1043"/>
                  </a:lnTo>
                  <a:lnTo>
                    <a:pt x="19233" y="1143"/>
                  </a:lnTo>
                  <a:lnTo>
                    <a:pt x="19312" y="1257"/>
                  </a:lnTo>
                  <a:lnTo>
                    <a:pt x="19379" y="1386"/>
                  </a:lnTo>
                  <a:lnTo>
                    <a:pt x="19457" y="1536"/>
                  </a:lnTo>
                  <a:lnTo>
                    <a:pt x="19536" y="1700"/>
                  </a:lnTo>
                  <a:lnTo>
                    <a:pt x="19614" y="1878"/>
                  </a:lnTo>
                  <a:lnTo>
                    <a:pt x="19692" y="2078"/>
                  </a:lnTo>
                  <a:lnTo>
                    <a:pt x="19760" y="2293"/>
                  </a:lnTo>
                  <a:lnTo>
                    <a:pt x="19849" y="2578"/>
                  </a:lnTo>
                  <a:lnTo>
                    <a:pt x="19928" y="2871"/>
                  </a:lnTo>
                  <a:lnTo>
                    <a:pt x="17575" y="2871"/>
                  </a:lnTo>
                  <a:lnTo>
                    <a:pt x="17654" y="2578"/>
                  </a:lnTo>
                  <a:lnTo>
                    <a:pt x="17743" y="2293"/>
                  </a:lnTo>
                  <a:lnTo>
                    <a:pt x="17822" y="2078"/>
                  </a:lnTo>
                  <a:lnTo>
                    <a:pt x="17889" y="1878"/>
                  </a:lnTo>
                  <a:lnTo>
                    <a:pt x="17967" y="1693"/>
                  </a:lnTo>
                  <a:lnTo>
                    <a:pt x="18046" y="1536"/>
                  </a:lnTo>
                  <a:lnTo>
                    <a:pt x="18124" y="1386"/>
                  </a:lnTo>
                  <a:lnTo>
                    <a:pt x="18203" y="1257"/>
                  </a:lnTo>
                  <a:lnTo>
                    <a:pt x="18270" y="1143"/>
                  </a:lnTo>
                  <a:lnTo>
                    <a:pt x="18337" y="1043"/>
                  </a:lnTo>
                  <a:lnTo>
                    <a:pt x="18404" y="958"/>
                  </a:lnTo>
                  <a:lnTo>
                    <a:pt x="18471" y="879"/>
                  </a:lnTo>
                  <a:lnTo>
                    <a:pt x="18583" y="772"/>
                  </a:lnTo>
                  <a:lnTo>
                    <a:pt x="18684" y="708"/>
                  </a:lnTo>
                  <a:lnTo>
                    <a:pt x="18718" y="686"/>
                  </a:lnTo>
                  <a:lnTo>
                    <a:pt x="18751" y="672"/>
                  </a:lnTo>
                  <a:close/>
                  <a:moveTo>
                    <a:pt x="20308" y="1043"/>
                  </a:moveTo>
                  <a:lnTo>
                    <a:pt x="20454" y="1122"/>
                  </a:lnTo>
                  <a:lnTo>
                    <a:pt x="20588" y="1200"/>
                  </a:lnTo>
                  <a:lnTo>
                    <a:pt x="20734" y="1286"/>
                  </a:lnTo>
                  <a:lnTo>
                    <a:pt x="20868" y="1379"/>
                  </a:lnTo>
                  <a:lnTo>
                    <a:pt x="20992" y="1472"/>
                  </a:lnTo>
                  <a:lnTo>
                    <a:pt x="21126" y="1579"/>
                  </a:lnTo>
                  <a:lnTo>
                    <a:pt x="21249" y="1686"/>
                  </a:lnTo>
                  <a:lnTo>
                    <a:pt x="21373" y="1793"/>
                  </a:lnTo>
                  <a:lnTo>
                    <a:pt x="21496" y="1914"/>
                  </a:lnTo>
                  <a:lnTo>
                    <a:pt x="21608" y="2036"/>
                  </a:lnTo>
                  <a:lnTo>
                    <a:pt x="21832" y="2300"/>
                  </a:lnTo>
                  <a:lnTo>
                    <a:pt x="22045" y="2578"/>
                  </a:lnTo>
                  <a:lnTo>
                    <a:pt x="22246" y="2871"/>
                  </a:lnTo>
                  <a:lnTo>
                    <a:pt x="21003" y="2871"/>
                  </a:lnTo>
                  <a:lnTo>
                    <a:pt x="20880" y="2435"/>
                  </a:lnTo>
                  <a:lnTo>
                    <a:pt x="20756" y="2021"/>
                  </a:lnTo>
                  <a:lnTo>
                    <a:pt x="20656" y="1750"/>
                  </a:lnTo>
                  <a:lnTo>
                    <a:pt x="20544" y="1493"/>
                  </a:lnTo>
                  <a:lnTo>
                    <a:pt x="20432" y="1257"/>
                  </a:lnTo>
                  <a:lnTo>
                    <a:pt x="20308" y="1043"/>
                  </a:lnTo>
                  <a:close/>
                  <a:moveTo>
                    <a:pt x="16366" y="3542"/>
                  </a:moveTo>
                  <a:lnTo>
                    <a:pt x="16276" y="4063"/>
                  </a:lnTo>
                  <a:lnTo>
                    <a:pt x="16209" y="4613"/>
                  </a:lnTo>
                  <a:lnTo>
                    <a:pt x="16164" y="5170"/>
                  </a:lnTo>
                  <a:lnTo>
                    <a:pt x="16130" y="5741"/>
                  </a:lnTo>
                  <a:lnTo>
                    <a:pt x="14327" y="5741"/>
                  </a:lnTo>
                  <a:lnTo>
                    <a:pt x="14361" y="5455"/>
                  </a:lnTo>
                  <a:lnTo>
                    <a:pt x="14405" y="5163"/>
                  </a:lnTo>
                  <a:lnTo>
                    <a:pt x="14450" y="4884"/>
                  </a:lnTo>
                  <a:lnTo>
                    <a:pt x="14517" y="4606"/>
                  </a:lnTo>
                  <a:lnTo>
                    <a:pt x="14596" y="4327"/>
                  </a:lnTo>
                  <a:lnTo>
                    <a:pt x="14685" y="4063"/>
                  </a:lnTo>
                  <a:lnTo>
                    <a:pt x="14786" y="3799"/>
                  </a:lnTo>
                  <a:lnTo>
                    <a:pt x="14898" y="3542"/>
                  </a:lnTo>
                  <a:close/>
                  <a:moveTo>
                    <a:pt x="20073" y="3542"/>
                  </a:moveTo>
                  <a:lnTo>
                    <a:pt x="20163" y="4063"/>
                  </a:lnTo>
                  <a:lnTo>
                    <a:pt x="20230" y="4606"/>
                  </a:lnTo>
                  <a:lnTo>
                    <a:pt x="20286" y="5170"/>
                  </a:lnTo>
                  <a:lnTo>
                    <a:pt x="20308" y="5741"/>
                  </a:lnTo>
                  <a:lnTo>
                    <a:pt x="17195" y="5741"/>
                  </a:lnTo>
                  <a:lnTo>
                    <a:pt x="17217" y="5170"/>
                  </a:lnTo>
                  <a:lnTo>
                    <a:pt x="17273" y="4606"/>
                  </a:lnTo>
                  <a:lnTo>
                    <a:pt x="17340" y="4063"/>
                  </a:lnTo>
                  <a:lnTo>
                    <a:pt x="17430" y="3542"/>
                  </a:lnTo>
                  <a:close/>
                  <a:moveTo>
                    <a:pt x="22605" y="3542"/>
                  </a:moveTo>
                  <a:lnTo>
                    <a:pt x="22717" y="3799"/>
                  </a:lnTo>
                  <a:lnTo>
                    <a:pt x="22806" y="4056"/>
                  </a:lnTo>
                  <a:lnTo>
                    <a:pt x="22896" y="4327"/>
                  </a:lnTo>
                  <a:lnTo>
                    <a:pt x="22974" y="4599"/>
                  </a:lnTo>
                  <a:lnTo>
                    <a:pt x="23041" y="4877"/>
                  </a:lnTo>
                  <a:lnTo>
                    <a:pt x="23097" y="5163"/>
                  </a:lnTo>
                  <a:lnTo>
                    <a:pt x="23142" y="5448"/>
                  </a:lnTo>
                  <a:lnTo>
                    <a:pt x="23176" y="5741"/>
                  </a:lnTo>
                  <a:lnTo>
                    <a:pt x="21373" y="5741"/>
                  </a:lnTo>
                  <a:lnTo>
                    <a:pt x="21339" y="5170"/>
                  </a:lnTo>
                  <a:lnTo>
                    <a:pt x="21294" y="4613"/>
                  </a:lnTo>
                  <a:lnTo>
                    <a:pt x="21227" y="4063"/>
                  </a:lnTo>
                  <a:lnTo>
                    <a:pt x="21137" y="3542"/>
                  </a:lnTo>
                  <a:close/>
                  <a:moveTo>
                    <a:pt x="16119" y="6419"/>
                  </a:moveTo>
                  <a:lnTo>
                    <a:pt x="16142" y="7040"/>
                  </a:lnTo>
                  <a:lnTo>
                    <a:pt x="16175" y="7647"/>
                  </a:lnTo>
                  <a:lnTo>
                    <a:pt x="15962" y="7540"/>
                  </a:lnTo>
                  <a:lnTo>
                    <a:pt x="15750" y="7426"/>
                  </a:lnTo>
                  <a:lnTo>
                    <a:pt x="15537" y="7319"/>
                  </a:lnTo>
                  <a:lnTo>
                    <a:pt x="15302" y="7219"/>
                  </a:lnTo>
                  <a:lnTo>
                    <a:pt x="15078" y="7119"/>
                  </a:lnTo>
                  <a:lnTo>
                    <a:pt x="14831" y="7019"/>
                  </a:lnTo>
                  <a:lnTo>
                    <a:pt x="14573" y="6926"/>
                  </a:lnTo>
                  <a:lnTo>
                    <a:pt x="14316" y="6833"/>
                  </a:lnTo>
                  <a:lnTo>
                    <a:pt x="14305" y="6419"/>
                  </a:lnTo>
                  <a:close/>
                  <a:moveTo>
                    <a:pt x="23198" y="6419"/>
                  </a:moveTo>
                  <a:lnTo>
                    <a:pt x="23187" y="6833"/>
                  </a:lnTo>
                  <a:lnTo>
                    <a:pt x="22929" y="6926"/>
                  </a:lnTo>
                  <a:lnTo>
                    <a:pt x="22672" y="7019"/>
                  </a:lnTo>
                  <a:lnTo>
                    <a:pt x="22437" y="7119"/>
                  </a:lnTo>
                  <a:lnTo>
                    <a:pt x="22201" y="7219"/>
                  </a:lnTo>
                  <a:lnTo>
                    <a:pt x="21966" y="7319"/>
                  </a:lnTo>
                  <a:lnTo>
                    <a:pt x="21753" y="7426"/>
                  </a:lnTo>
                  <a:lnTo>
                    <a:pt x="21541" y="7540"/>
                  </a:lnTo>
                  <a:lnTo>
                    <a:pt x="21328" y="7654"/>
                  </a:lnTo>
                  <a:lnTo>
                    <a:pt x="21361" y="7040"/>
                  </a:lnTo>
                  <a:lnTo>
                    <a:pt x="21384" y="6419"/>
                  </a:lnTo>
                  <a:close/>
                  <a:moveTo>
                    <a:pt x="20320" y="6419"/>
                  </a:moveTo>
                  <a:lnTo>
                    <a:pt x="20308" y="6933"/>
                  </a:lnTo>
                  <a:lnTo>
                    <a:pt x="20286" y="7440"/>
                  </a:lnTo>
                  <a:lnTo>
                    <a:pt x="20241" y="7940"/>
                  </a:lnTo>
                  <a:lnTo>
                    <a:pt x="20185" y="8432"/>
                  </a:lnTo>
                  <a:lnTo>
                    <a:pt x="17318" y="8432"/>
                  </a:lnTo>
                  <a:lnTo>
                    <a:pt x="17262" y="7940"/>
                  </a:lnTo>
                  <a:lnTo>
                    <a:pt x="17217" y="7440"/>
                  </a:lnTo>
                  <a:lnTo>
                    <a:pt x="17195" y="6933"/>
                  </a:lnTo>
                  <a:lnTo>
                    <a:pt x="17183" y="6419"/>
                  </a:lnTo>
                  <a:close/>
                  <a:moveTo>
                    <a:pt x="19491" y="9103"/>
                  </a:moveTo>
                  <a:lnTo>
                    <a:pt x="19289" y="9325"/>
                  </a:lnTo>
                  <a:lnTo>
                    <a:pt x="19110" y="9553"/>
                  </a:lnTo>
                  <a:lnTo>
                    <a:pt x="18931" y="9796"/>
                  </a:lnTo>
                  <a:lnTo>
                    <a:pt x="18751" y="10046"/>
                  </a:lnTo>
                  <a:lnTo>
                    <a:pt x="18583" y="9796"/>
                  </a:lnTo>
                  <a:lnTo>
                    <a:pt x="18404" y="9553"/>
                  </a:lnTo>
                  <a:lnTo>
                    <a:pt x="18214" y="9325"/>
                  </a:lnTo>
                  <a:lnTo>
                    <a:pt x="18012" y="9103"/>
                  </a:lnTo>
                  <a:close/>
                  <a:moveTo>
                    <a:pt x="5781" y="6690"/>
                  </a:moveTo>
                  <a:lnTo>
                    <a:pt x="6005" y="6705"/>
                  </a:lnTo>
                  <a:lnTo>
                    <a:pt x="6229" y="6719"/>
                  </a:lnTo>
                  <a:lnTo>
                    <a:pt x="6453" y="6747"/>
                  </a:lnTo>
                  <a:lnTo>
                    <a:pt x="6666" y="6783"/>
                  </a:lnTo>
                  <a:lnTo>
                    <a:pt x="6878" y="6819"/>
                  </a:lnTo>
                  <a:lnTo>
                    <a:pt x="7091" y="6862"/>
                  </a:lnTo>
                  <a:lnTo>
                    <a:pt x="7293" y="6912"/>
                  </a:lnTo>
                  <a:lnTo>
                    <a:pt x="7494" y="6969"/>
                  </a:lnTo>
                  <a:lnTo>
                    <a:pt x="7685" y="7033"/>
                  </a:lnTo>
                  <a:lnTo>
                    <a:pt x="7875" y="7104"/>
                  </a:lnTo>
                  <a:lnTo>
                    <a:pt x="8054" y="7176"/>
                  </a:lnTo>
                  <a:lnTo>
                    <a:pt x="8234" y="7261"/>
                  </a:lnTo>
                  <a:lnTo>
                    <a:pt x="8402" y="7347"/>
                  </a:lnTo>
                  <a:lnTo>
                    <a:pt x="8570" y="7433"/>
                  </a:lnTo>
                  <a:lnTo>
                    <a:pt x="8727" y="7526"/>
                  </a:lnTo>
                  <a:lnTo>
                    <a:pt x="8872" y="7626"/>
                  </a:lnTo>
                  <a:lnTo>
                    <a:pt x="9018" y="7733"/>
                  </a:lnTo>
                  <a:lnTo>
                    <a:pt x="9152" y="7840"/>
                  </a:lnTo>
                  <a:lnTo>
                    <a:pt x="9275" y="7954"/>
                  </a:lnTo>
                  <a:lnTo>
                    <a:pt x="9387" y="8068"/>
                  </a:lnTo>
                  <a:lnTo>
                    <a:pt x="9499" y="8190"/>
                  </a:lnTo>
                  <a:lnTo>
                    <a:pt x="9600" y="8311"/>
                  </a:lnTo>
                  <a:lnTo>
                    <a:pt x="9690" y="8439"/>
                  </a:lnTo>
                  <a:lnTo>
                    <a:pt x="9768" y="8568"/>
                  </a:lnTo>
                  <a:lnTo>
                    <a:pt x="9835" y="8704"/>
                  </a:lnTo>
                  <a:lnTo>
                    <a:pt x="9903" y="8839"/>
                  </a:lnTo>
                  <a:lnTo>
                    <a:pt x="9947" y="8975"/>
                  </a:lnTo>
                  <a:lnTo>
                    <a:pt x="9992" y="9118"/>
                  </a:lnTo>
                  <a:lnTo>
                    <a:pt x="10015" y="9260"/>
                  </a:lnTo>
                  <a:lnTo>
                    <a:pt x="10037" y="9403"/>
                  </a:lnTo>
                  <a:lnTo>
                    <a:pt x="10037" y="9553"/>
                  </a:lnTo>
                  <a:lnTo>
                    <a:pt x="10037" y="9703"/>
                  </a:lnTo>
                  <a:lnTo>
                    <a:pt x="10015" y="9846"/>
                  </a:lnTo>
                  <a:lnTo>
                    <a:pt x="9992" y="9989"/>
                  </a:lnTo>
                  <a:lnTo>
                    <a:pt x="9947" y="10131"/>
                  </a:lnTo>
                  <a:lnTo>
                    <a:pt x="9903" y="10267"/>
                  </a:lnTo>
                  <a:lnTo>
                    <a:pt x="9835" y="10403"/>
                  </a:lnTo>
                  <a:lnTo>
                    <a:pt x="9768" y="10538"/>
                  </a:lnTo>
                  <a:lnTo>
                    <a:pt x="9690" y="10667"/>
                  </a:lnTo>
                  <a:lnTo>
                    <a:pt x="9600" y="10795"/>
                  </a:lnTo>
                  <a:lnTo>
                    <a:pt x="9499" y="10917"/>
                  </a:lnTo>
                  <a:lnTo>
                    <a:pt x="9387" y="11038"/>
                  </a:lnTo>
                  <a:lnTo>
                    <a:pt x="9275" y="11152"/>
                  </a:lnTo>
                  <a:lnTo>
                    <a:pt x="9152" y="11267"/>
                  </a:lnTo>
                  <a:lnTo>
                    <a:pt x="9018" y="11374"/>
                  </a:lnTo>
                  <a:lnTo>
                    <a:pt x="8872" y="11474"/>
                  </a:lnTo>
                  <a:lnTo>
                    <a:pt x="8727" y="11574"/>
                  </a:lnTo>
                  <a:lnTo>
                    <a:pt x="8570" y="11674"/>
                  </a:lnTo>
                  <a:lnTo>
                    <a:pt x="8402" y="11759"/>
                  </a:lnTo>
                  <a:lnTo>
                    <a:pt x="8234" y="11845"/>
                  </a:lnTo>
                  <a:lnTo>
                    <a:pt x="8054" y="11923"/>
                  </a:lnTo>
                  <a:lnTo>
                    <a:pt x="7875" y="12002"/>
                  </a:lnTo>
                  <a:lnTo>
                    <a:pt x="7685" y="12066"/>
                  </a:lnTo>
                  <a:lnTo>
                    <a:pt x="7494" y="12130"/>
                  </a:lnTo>
                  <a:lnTo>
                    <a:pt x="7293" y="12188"/>
                  </a:lnTo>
                  <a:lnTo>
                    <a:pt x="7091" y="12245"/>
                  </a:lnTo>
                  <a:lnTo>
                    <a:pt x="6878" y="12288"/>
                  </a:lnTo>
                  <a:lnTo>
                    <a:pt x="6666" y="12323"/>
                  </a:lnTo>
                  <a:lnTo>
                    <a:pt x="6453" y="12359"/>
                  </a:lnTo>
                  <a:lnTo>
                    <a:pt x="6229" y="12380"/>
                  </a:lnTo>
                  <a:lnTo>
                    <a:pt x="6005" y="12402"/>
                  </a:lnTo>
                  <a:lnTo>
                    <a:pt x="5781" y="12409"/>
                  </a:lnTo>
                  <a:lnTo>
                    <a:pt x="5545" y="12416"/>
                  </a:lnTo>
                  <a:lnTo>
                    <a:pt x="5321" y="12409"/>
                  </a:lnTo>
                  <a:lnTo>
                    <a:pt x="5086" y="12402"/>
                  </a:lnTo>
                  <a:lnTo>
                    <a:pt x="4862" y="12380"/>
                  </a:lnTo>
                  <a:lnTo>
                    <a:pt x="4638" y="12359"/>
                  </a:lnTo>
                  <a:lnTo>
                    <a:pt x="4425" y="12323"/>
                  </a:lnTo>
                  <a:lnTo>
                    <a:pt x="4213" y="12288"/>
                  </a:lnTo>
                  <a:lnTo>
                    <a:pt x="4000" y="12245"/>
                  </a:lnTo>
                  <a:lnTo>
                    <a:pt x="3798" y="12188"/>
                  </a:lnTo>
                  <a:lnTo>
                    <a:pt x="3596" y="12130"/>
                  </a:lnTo>
                  <a:lnTo>
                    <a:pt x="3406" y="12066"/>
                  </a:lnTo>
                  <a:lnTo>
                    <a:pt x="3216" y="12002"/>
                  </a:lnTo>
                  <a:lnTo>
                    <a:pt x="3036" y="11923"/>
                  </a:lnTo>
                  <a:lnTo>
                    <a:pt x="2857" y="11845"/>
                  </a:lnTo>
                  <a:lnTo>
                    <a:pt x="2689" y="11759"/>
                  </a:lnTo>
                  <a:lnTo>
                    <a:pt x="2532" y="11674"/>
                  </a:lnTo>
                  <a:lnTo>
                    <a:pt x="2376" y="11574"/>
                  </a:lnTo>
                  <a:lnTo>
                    <a:pt x="2219" y="11474"/>
                  </a:lnTo>
                  <a:lnTo>
                    <a:pt x="2084" y="11374"/>
                  </a:lnTo>
                  <a:lnTo>
                    <a:pt x="1950" y="11267"/>
                  </a:lnTo>
                  <a:lnTo>
                    <a:pt x="1827" y="11152"/>
                  </a:lnTo>
                  <a:lnTo>
                    <a:pt x="1703" y="11038"/>
                  </a:lnTo>
                  <a:lnTo>
                    <a:pt x="1591" y="10917"/>
                  </a:lnTo>
                  <a:lnTo>
                    <a:pt x="1502" y="10795"/>
                  </a:lnTo>
                  <a:lnTo>
                    <a:pt x="1412" y="10667"/>
                  </a:lnTo>
                  <a:lnTo>
                    <a:pt x="1323" y="10538"/>
                  </a:lnTo>
                  <a:lnTo>
                    <a:pt x="1255" y="10403"/>
                  </a:lnTo>
                  <a:lnTo>
                    <a:pt x="1199" y="10267"/>
                  </a:lnTo>
                  <a:lnTo>
                    <a:pt x="1143" y="10131"/>
                  </a:lnTo>
                  <a:lnTo>
                    <a:pt x="1110" y="9989"/>
                  </a:lnTo>
                  <a:lnTo>
                    <a:pt x="1076" y="9846"/>
                  </a:lnTo>
                  <a:lnTo>
                    <a:pt x="1054" y="9703"/>
                  </a:lnTo>
                  <a:lnTo>
                    <a:pt x="1054" y="9553"/>
                  </a:lnTo>
                  <a:lnTo>
                    <a:pt x="1054" y="9403"/>
                  </a:lnTo>
                  <a:lnTo>
                    <a:pt x="1076" y="9260"/>
                  </a:lnTo>
                  <a:lnTo>
                    <a:pt x="1110" y="9118"/>
                  </a:lnTo>
                  <a:lnTo>
                    <a:pt x="1143" y="8975"/>
                  </a:lnTo>
                  <a:lnTo>
                    <a:pt x="1199" y="8839"/>
                  </a:lnTo>
                  <a:lnTo>
                    <a:pt x="1255" y="8704"/>
                  </a:lnTo>
                  <a:lnTo>
                    <a:pt x="1323" y="8568"/>
                  </a:lnTo>
                  <a:lnTo>
                    <a:pt x="1412" y="8439"/>
                  </a:lnTo>
                  <a:lnTo>
                    <a:pt x="1502" y="8311"/>
                  </a:lnTo>
                  <a:lnTo>
                    <a:pt x="1591" y="8190"/>
                  </a:lnTo>
                  <a:lnTo>
                    <a:pt x="1703" y="8068"/>
                  </a:lnTo>
                  <a:lnTo>
                    <a:pt x="1827" y="7954"/>
                  </a:lnTo>
                  <a:lnTo>
                    <a:pt x="1950" y="7840"/>
                  </a:lnTo>
                  <a:lnTo>
                    <a:pt x="2084" y="7733"/>
                  </a:lnTo>
                  <a:lnTo>
                    <a:pt x="2219" y="7626"/>
                  </a:lnTo>
                  <a:lnTo>
                    <a:pt x="2376" y="7526"/>
                  </a:lnTo>
                  <a:lnTo>
                    <a:pt x="2532" y="7433"/>
                  </a:lnTo>
                  <a:lnTo>
                    <a:pt x="2689" y="7347"/>
                  </a:lnTo>
                  <a:lnTo>
                    <a:pt x="2857" y="7261"/>
                  </a:lnTo>
                  <a:lnTo>
                    <a:pt x="3036" y="7176"/>
                  </a:lnTo>
                  <a:lnTo>
                    <a:pt x="3216" y="7104"/>
                  </a:lnTo>
                  <a:lnTo>
                    <a:pt x="3406" y="7033"/>
                  </a:lnTo>
                  <a:lnTo>
                    <a:pt x="3596" y="6969"/>
                  </a:lnTo>
                  <a:lnTo>
                    <a:pt x="3798" y="6912"/>
                  </a:lnTo>
                  <a:lnTo>
                    <a:pt x="4000" y="6862"/>
                  </a:lnTo>
                  <a:lnTo>
                    <a:pt x="4213" y="6819"/>
                  </a:lnTo>
                  <a:lnTo>
                    <a:pt x="4425" y="6783"/>
                  </a:lnTo>
                  <a:lnTo>
                    <a:pt x="4638" y="6747"/>
                  </a:lnTo>
                  <a:lnTo>
                    <a:pt x="4862" y="6719"/>
                  </a:lnTo>
                  <a:lnTo>
                    <a:pt x="5086" y="6705"/>
                  </a:lnTo>
                  <a:lnTo>
                    <a:pt x="5321" y="6690"/>
                  </a:lnTo>
                  <a:close/>
                  <a:moveTo>
                    <a:pt x="20387" y="12694"/>
                  </a:moveTo>
                  <a:lnTo>
                    <a:pt x="20387" y="13130"/>
                  </a:lnTo>
                  <a:lnTo>
                    <a:pt x="20376" y="13187"/>
                  </a:lnTo>
                  <a:lnTo>
                    <a:pt x="20364" y="13237"/>
                  </a:lnTo>
                  <a:lnTo>
                    <a:pt x="20342" y="13287"/>
                  </a:lnTo>
                  <a:lnTo>
                    <a:pt x="20320" y="13337"/>
                  </a:lnTo>
                  <a:lnTo>
                    <a:pt x="20286" y="13387"/>
                  </a:lnTo>
                  <a:lnTo>
                    <a:pt x="20241" y="13430"/>
                  </a:lnTo>
                  <a:lnTo>
                    <a:pt x="20185" y="13473"/>
                  </a:lnTo>
                  <a:lnTo>
                    <a:pt x="20140" y="13508"/>
                  </a:lnTo>
                  <a:lnTo>
                    <a:pt x="20073" y="13544"/>
                  </a:lnTo>
                  <a:lnTo>
                    <a:pt x="20017" y="13573"/>
                  </a:lnTo>
                  <a:lnTo>
                    <a:pt x="19939" y="13601"/>
                  </a:lnTo>
                  <a:lnTo>
                    <a:pt x="19872" y="13623"/>
                  </a:lnTo>
                  <a:lnTo>
                    <a:pt x="19793" y="13637"/>
                  </a:lnTo>
                  <a:lnTo>
                    <a:pt x="19715" y="13651"/>
                  </a:lnTo>
                  <a:lnTo>
                    <a:pt x="19636" y="13658"/>
                  </a:lnTo>
                  <a:lnTo>
                    <a:pt x="19547" y="13665"/>
                  </a:lnTo>
                  <a:lnTo>
                    <a:pt x="17956" y="13665"/>
                  </a:lnTo>
                  <a:lnTo>
                    <a:pt x="17878" y="13658"/>
                  </a:lnTo>
                  <a:lnTo>
                    <a:pt x="17788" y="13651"/>
                  </a:lnTo>
                  <a:lnTo>
                    <a:pt x="17710" y="13637"/>
                  </a:lnTo>
                  <a:lnTo>
                    <a:pt x="17631" y="13623"/>
                  </a:lnTo>
                  <a:lnTo>
                    <a:pt x="17564" y="13601"/>
                  </a:lnTo>
                  <a:lnTo>
                    <a:pt x="17486" y="13573"/>
                  </a:lnTo>
                  <a:lnTo>
                    <a:pt x="17430" y="13544"/>
                  </a:lnTo>
                  <a:lnTo>
                    <a:pt x="17363" y="13508"/>
                  </a:lnTo>
                  <a:lnTo>
                    <a:pt x="17318" y="13473"/>
                  </a:lnTo>
                  <a:lnTo>
                    <a:pt x="17262" y="13430"/>
                  </a:lnTo>
                  <a:lnTo>
                    <a:pt x="17228" y="13387"/>
                  </a:lnTo>
                  <a:lnTo>
                    <a:pt x="17183" y="13337"/>
                  </a:lnTo>
                  <a:lnTo>
                    <a:pt x="17161" y="13287"/>
                  </a:lnTo>
                  <a:lnTo>
                    <a:pt x="17139" y="13237"/>
                  </a:lnTo>
                  <a:lnTo>
                    <a:pt x="17127" y="13187"/>
                  </a:lnTo>
                  <a:lnTo>
                    <a:pt x="17127" y="13130"/>
                  </a:lnTo>
                  <a:lnTo>
                    <a:pt x="17127" y="12694"/>
                  </a:lnTo>
                  <a:lnTo>
                    <a:pt x="17318" y="12723"/>
                  </a:lnTo>
                  <a:lnTo>
                    <a:pt x="17508" y="12752"/>
                  </a:lnTo>
                  <a:lnTo>
                    <a:pt x="17710" y="12780"/>
                  </a:lnTo>
                  <a:lnTo>
                    <a:pt x="17911" y="12802"/>
                  </a:lnTo>
                  <a:lnTo>
                    <a:pt x="18113" y="12816"/>
                  </a:lnTo>
                  <a:lnTo>
                    <a:pt x="18315" y="12823"/>
                  </a:lnTo>
                  <a:lnTo>
                    <a:pt x="18527" y="12837"/>
                  </a:lnTo>
                  <a:lnTo>
                    <a:pt x="18975" y="12837"/>
                  </a:lnTo>
                  <a:lnTo>
                    <a:pt x="19188" y="12823"/>
                  </a:lnTo>
                  <a:lnTo>
                    <a:pt x="19390" y="12816"/>
                  </a:lnTo>
                  <a:lnTo>
                    <a:pt x="19603" y="12802"/>
                  </a:lnTo>
                  <a:lnTo>
                    <a:pt x="19804" y="12780"/>
                  </a:lnTo>
                  <a:lnTo>
                    <a:pt x="19995" y="12752"/>
                  </a:lnTo>
                  <a:lnTo>
                    <a:pt x="20196" y="12723"/>
                  </a:lnTo>
                  <a:lnTo>
                    <a:pt x="20387" y="12694"/>
                  </a:lnTo>
                  <a:close/>
                  <a:moveTo>
                    <a:pt x="18751" y="1"/>
                  </a:moveTo>
                  <a:lnTo>
                    <a:pt x="18471" y="8"/>
                  </a:lnTo>
                  <a:lnTo>
                    <a:pt x="18180" y="29"/>
                  </a:lnTo>
                  <a:lnTo>
                    <a:pt x="17900" y="72"/>
                  </a:lnTo>
                  <a:lnTo>
                    <a:pt x="17631" y="122"/>
                  </a:lnTo>
                  <a:lnTo>
                    <a:pt x="17351" y="194"/>
                  </a:lnTo>
                  <a:lnTo>
                    <a:pt x="17094" y="279"/>
                  </a:lnTo>
                  <a:lnTo>
                    <a:pt x="16825" y="386"/>
                  </a:lnTo>
                  <a:lnTo>
                    <a:pt x="16567" y="501"/>
                  </a:lnTo>
                  <a:lnTo>
                    <a:pt x="16321" y="629"/>
                  </a:lnTo>
                  <a:lnTo>
                    <a:pt x="16074" y="772"/>
                  </a:lnTo>
                  <a:lnTo>
                    <a:pt x="15839" y="936"/>
                  </a:lnTo>
                  <a:lnTo>
                    <a:pt x="15604" y="1107"/>
                  </a:lnTo>
                  <a:lnTo>
                    <a:pt x="15380" y="1293"/>
                  </a:lnTo>
                  <a:lnTo>
                    <a:pt x="15167" y="1493"/>
                  </a:lnTo>
                  <a:lnTo>
                    <a:pt x="14966" y="1707"/>
                  </a:lnTo>
                  <a:lnTo>
                    <a:pt x="14764" y="1936"/>
                  </a:lnTo>
                  <a:lnTo>
                    <a:pt x="14596" y="2150"/>
                  </a:lnTo>
                  <a:lnTo>
                    <a:pt x="14439" y="2371"/>
                  </a:lnTo>
                  <a:lnTo>
                    <a:pt x="14282" y="2600"/>
                  </a:lnTo>
                  <a:lnTo>
                    <a:pt x="14148" y="2835"/>
                  </a:lnTo>
                  <a:lnTo>
                    <a:pt x="14013" y="3078"/>
                  </a:lnTo>
                  <a:lnTo>
                    <a:pt x="13890" y="3328"/>
                  </a:lnTo>
                  <a:lnTo>
                    <a:pt x="13778" y="3578"/>
                  </a:lnTo>
                  <a:lnTo>
                    <a:pt x="13677" y="3842"/>
                  </a:lnTo>
                  <a:lnTo>
                    <a:pt x="13588" y="4106"/>
                  </a:lnTo>
                  <a:lnTo>
                    <a:pt x="13509" y="4377"/>
                  </a:lnTo>
                  <a:lnTo>
                    <a:pt x="13442" y="4649"/>
                  </a:lnTo>
                  <a:lnTo>
                    <a:pt x="13375" y="4927"/>
                  </a:lnTo>
                  <a:lnTo>
                    <a:pt x="13330" y="5205"/>
                  </a:lnTo>
                  <a:lnTo>
                    <a:pt x="13297" y="5491"/>
                  </a:lnTo>
                  <a:lnTo>
                    <a:pt x="13263" y="5784"/>
                  </a:lnTo>
                  <a:lnTo>
                    <a:pt x="13252" y="6069"/>
                  </a:lnTo>
                  <a:lnTo>
                    <a:pt x="13252" y="6084"/>
                  </a:lnTo>
                  <a:lnTo>
                    <a:pt x="13241" y="6341"/>
                  </a:lnTo>
                  <a:lnTo>
                    <a:pt x="13252" y="6505"/>
                  </a:lnTo>
                  <a:lnTo>
                    <a:pt x="13252" y="6505"/>
                  </a:lnTo>
                  <a:lnTo>
                    <a:pt x="12759" y="6376"/>
                  </a:lnTo>
                  <a:lnTo>
                    <a:pt x="12244" y="6255"/>
                  </a:lnTo>
                  <a:lnTo>
                    <a:pt x="11695" y="6141"/>
                  </a:lnTo>
                  <a:lnTo>
                    <a:pt x="11112" y="6026"/>
                  </a:lnTo>
                  <a:lnTo>
                    <a:pt x="11034" y="6019"/>
                  </a:lnTo>
                  <a:lnTo>
                    <a:pt x="10956" y="6012"/>
                  </a:lnTo>
                  <a:lnTo>
                    <a:pt x="10866" y="6019"/>
                  </a:lnTo>
                  <a:lnTo>
                    <a:pt x="10788" y="6034"/>
                  </a:lnTo>
                  <a:lnTo>
                    <a:pt x="10720" y="6055"/>
                  </a:lnTo>
                  <a:lnTo>
                    <a:pt x="10653" y="6084"/>
                  </a:lnTo>
                  <a:lnTo>
                    <a:pt x="10586" y="6119"/>
                  </a:lnTo>
                  <a:lnTo>
                    <a:pt x="10530" y="6162"/>
                  </a:lnTo>
                  <a:lnTo>
                    <a:pt x="10496" y="6205"/>
                  </a:lnTo>
                  <a:lnTo>
                    <a:pt x="10463" y="6255"/>
                  </a:lnTo>
                  <a:lnTo>
                    <a:pt x="10440" y="6305"/>
                  </a:lnTo>
                  <a:lnTo>
                    <a:pt x="10440" y="6362"/>
                  </a:lnTo>
                  <a:lnTo>
                    <a:pt x="10452" y="6412"/>
                  </a:lnTo>
                  <a:lnTo>
                    <a:pt x="10474" y="6462"/>
                  </a:lnTo>
                  <a:lnTo>
                    <a:pt x="10508" y="6512"/>
                  </a:lnTo>
                  <a:lnTo>
                    <a:pt x="10552" y="6555"/>
                  </a:lnTo>
                  <a:lnTo>
                    <a:pt x="10687" y="6676"/>
                  </a:lnTo>
                  <a:lnTo>
                    <a:pt x="10821" y="6805"/>
                  </a:lnTo>
                  <a:lnTo>
                    <a:pt x="10956" y="6933"/>
                  </a:lnTo>
                  <a:lnTo>
                    <a:pt x="11079" y="7069"/>
                  </a:lnTo>
                  <a:lnTo>
                    <a:pt x="11314" y="7347"/>
                  </a:lnTo>
                  <a:lnTo>
                    <a:pt x="11538" y="7640"/>
                  </a:lnTo>
                  <a:lnTo>
                    <a:pt x="11751" y="7947"/>
                  </a:lnTo>
                  <a:lnTo>
                    <a:pt x="11964" y="8261"/>
                  </a:lnTo>
                  <a:lnTo>
                    <a:pt x="12378" y="8911"/>
                  </a:lnTo>
                  <a:lnTo>
                    <a:pt x="12591" y="9260"/>
                  </a:lnTo>
                  <a:lnTo>
                    <a:pt x="12815" y="9610"/>
                  </a:lnTo>
                  <a:lnTo>
                    <a:pt x="13050" y="9953"/>
                  </a:lnTo>
                  <a:lnTo>
                    <a:pt x="13297" y="10296"/>
                  </a:lnTo>
                  <a:lnTo>
                    <a:pt x="13554" y="10631"/>
                  </a:lnTo>
                  <a:lnTo>
                    <a:pt x="13700" y="10788"/>
                  </a:lnTo>
                  <a:lnTo>
                    <a:pt x="13845" y="10945"/>
                  </a:lnTo>
                  <a:lnTo>
                    <a:pt x="13991" y="11102"/>
                  </a:lnTo>
                  <a:lnTo>
                    <a:pt x="14148" y="11252"/>
                  </a:lnTo>
                  <a:lnTo>
                    <a:pt x="14316" y="11395"/>
                  </a:lnTo>
                  <a:lnTo>
                    <a:pt x="14484" y="11538"/>
                  </a:lnTo>
                  <a:lnTo>
                    <a:pt x="14663" y="11674"/>
                  </a:lnTo>
                  <a:lnTo>
                    <a:pt x="14842" y="11802"/>
                  </a:lnTo>
                  <a:lnTo>
                    <a:pt x="15033" y="11923"/>
                  </a:lnTo>
                  <a:lnTo>
                    <a:pt x="15234" y="12038"/>
                  </a:lnTo>
                  <a:lnTo>
                    <a:pt x="15425" y="12138"/>
                  </a:lnTo>
                  <a:lnTo>
                    <a:pt x="15638" y="12238"/>
                  </a:lnTo>
                  <a:lnTo>
                    <a:pt x="15850" y="12330"/>
                  </a:lnTo>
                  <a:lnTo>
                    <a:pt x="16063" y="12409"/>
                  </a:lnTo>
                  <a:lnTo>
                    <a:pt x="16063" y="13130"/>
                  </a:lnTo>
                  <a:lnTo>
                    <a:pt x="16074" y="13251"/>
                  </a:lnTo>
                  <a:lnTo>
                    <a:pt x="16108" y="13373"/>
                  </a:lnTo>
                  <a:lnTo>
                    <a:pt x="16153" y="13487"/>
                  </a:lnTo>
                  <a:lnTo>
                    <a:pt x="16209" y="13601"/>
                  </a:lnTo>
                  <a:lnTo>
                    <a:pt x="16298" y="13708"/>
                  </a:lnTo>
                  <a:lnTo>
                    <a:pt x="16388" y="13808"/>
                  </a:lnTo>
                  <a:lnTo>
                    <a:pt x="16500" y="13901"/>
                  </a:lnTo>
                  <a:lnTo>
                    <a:pt x="16623" y="13987"/>
                  </a:lnTo>
                  <a:lnTo>
                    <a:pt x="16758" y="14065"/>
                  </a:lnTo>
                  <a:lnTo>
                    <a:pt x="16903" y="14129"/>
                  </a:lnTo>
                  <a:lnTo>
                    <a:pt x="17060" y="14194"/>
                  </a:lnTo>
                  <a:lnTo>
                    <a:pt x="17217" y="14244"/>
                  </a:lnTo>
                  <a:lnTo>
                    <a:pt x="17396" y="14287"/>
                  </a:lnTo>
                  <a:lnTo>
                    <a:pt x="17575" y="14315"/>
                  </a:lnTo>
                  <a:lnTo>
                    <a:pt x="17766" y="14329"/>
                  </a:lnTo>
                  <a:lnTo>
                    <a:pt x="17956" y="14337"/>
                  </a:lnTo>
                  <a:lnTo>
                    <a:pt x="18225" y="14337"/>
                  </a:lnTo>
                  <a:lnTo>
                    <a:pt x="18225" y="15243"/>
                  </a:lnTo>
                  <a:lnTo>
                    <a:pt x="18214" y="15365"/>
                  </a:lnTo>
                  <a:lnTo>
                    <a:pt x="18191" y="15479"/>
                  </a:lnTo>
                  <a:lnTo>
                    <a:pt x="18147" y="15586"/>
                  </a:lnTo>
                  <a:lnTo>
                    <a:pt x="18079" y="15693"/>
                  </a:lnTo>
                  <a:lnTo>
                    <a:pt x="18001" y="15800"/>
                  </a:lnTo>
                  <a:lnTo>
                    <a:pt x="17911" y="15893"/>
                  </a:lnTo>
                  <a:lnTo>
                    <a:pt x="17811" y="15986"/>
                  </a:lnTo>
                  <a:lnTo>
                    <a:pt x="17687" y="16064"/>
                  </a:lnTo>
                  <a:lnTo>
                    <a:pt x="17553" y="16143"/>
                  </a:lnTo>
                  <a:lnTo>
                    <a:pt x="17419" y="16207"/>
                  </a:lnTo>
                  <a:lnTo>
                    <a:pt x="17262" y="16264"/>
                  </a:lnTo>
                  <a:lnTo>
                    <a:pt x="17105" y="16314"/>
                  </a:lnTo>
                  <a:lnTo>
                    <a:pt x="16937" y="16357"/>
                  </a:lnTo>
                  <a:lnTo>
                    <a:pt x="16758" y="16385"/>
                  </a:lnTo>
                  <a:lnTo>
                    <a:pt x="16578" y="16400"/>
                  </a:lnTo>
                  <a:lnTo>
                    <a:pt x="16399" y="16407"/>
                  </a:lnTo>
                  <a:lnTo>
                    <a:pt x="7707" y="16407"/>
                  </a:lnTo>
                  <a:lnTo>
                    <a:pt x="7517" y="16400"/>
                  </a:lnTo>
                  <a:lnTo>
                    <a:pt x="7338" y="16385"/>
                  </a:lnTo>
                  <a:lnTo>
                    <a:pt x="7170" y="16357"/>
                  </a:lnTo>
                  <a:lnTo>
                    <a:pt x="7002" y="16321"/>
                  </a:lnTo>
                  <a:lnTo>
                    <a:pt x="6834" y="16271"/>
                  </a:lnTo>
                  <a:lnTo>
                    <a:pt x="6688" y="16207"/>
                  </a:lnTo>
                  <a:lnTo>
                    <a:pt x="6542" y="16143"/>
                  </a:lnTo>
                  <a:lnTo>
                    <a:pt x="6408" y="16064"/>
                  </a:lnTo>
                  <a:lnTo>
                    <a:pt x="6285" y="15979"/>
                  </a:lnTo>
                  <a:lnTo>
                    <a:pt x="6173" y="15886"/>
                  </a:lnTo>
                  <a:lnTo>
                    <a:pt x="6083" y="15786"/>
                  </a:lnTo>
                  <a:lnTo>
                    <a:pt x="6005" y="15686"/>
                  </a:lnTo>
                  <a:lnTo>
                    <a:pt x="5949" y="15579"/>
                  </a:lnTo>
                  <a:lnTo>
                    <a:pt x="5904" y="15472"/>
                  </a:lnTo>
                  <a:lnTo>
                    <a:pt x="5881" y="15357"/>
                  </a:lnTo>
                  <a:lnTo>
                    <a:pt x="5870" y="15243"/>
                  </a:lnTo>
                  <a:lnTo>
                    <a:pt x="5893" y="13080"/>
                  </a:lnTo>
                  <a:lnTo>
                    <a:pt x="6162" y="13066"/>
                  </a:lnTo>
                  <a:lnTo>
                    <a:pt x="6430" y="13044"/>
                  </a:lnTo>
                  <a:lnTo>
                    <a:pt x="6688" y="13016"/>
                  </a:lnTo>
                  <a:lnTo>
                    <a:pt x="6946" y="12973"/>
                  </a:lnTo>
                  <a:lnTo>
                    <a:pt x="7203" y="12930"/>
                  </a:lnTo>
                  <a:lnTo>
                    <a:pt x="7450" y="12873"/>
                  </a:lnTo>
                  <a:lnTo>
                    <a:pt x="7696" y="12816"/>
                  </a:lnTo>
                  <a:lnTo>
                    <a:pt x="7931" y="12744"/>
                  </a:lnTo>
                  <a:lnTo>
                    <a:pt x="8155" y="12673"/>
                  </a:lnTo>
                  <a:lnTo>
                    <a:pt x="8391" y="12595"/>
                  </a:lnTo>
                  <a:lnTo>
                    <a:pt x="8603" y="12502"/>
                  </a:lnTo>
                  <a:lnTo>
                    <a:pt x="8816" y="12409"/>
                  </a:lnTo>
                  <a:lnTo>
                    <a:pt x="9018" y="12309"/>
                  </a:lnTo>
                  <a:lnTo>
                    <a:pt x="9219" y="12209"/>
                  </a:lnTo>
                  <a:lnTo>
                    <a:pt x="9399" y="12095"/>
                  </a:lnTo>
                  <a:lnTo>
                    <a:pt x="9589" y="11981"/>
                  </a:lnTo>
                  <a:lnTo>
                    <a:pt x="9757" y="11859"/>
                  </a:lnTo>
                  <a:lnTo>
                    <a:pt x="9914" y="11731"/>
                  </a:lnTo>
                  <a:lnTo>
                    <a:pt x="10071" y="11602"/>
                  </a:lnTo>
                  <a:lnTo>
                    <a:pt x="10216" y="11467"/>
                  </a:lnTo>
                  <a:lnTo>
                    <a:pt x="10351" y="11324"/>
                  </a:lnTo>
                  <a:lnTo>
                    <a:pt x="10474" y="11181"/>
                  </a:lnTo>
                  <a:lnTo>
                    <a:pt x="10586" y="11031"/>
                  </a:lnTo>
                  <a:lnTo>
                    <a:pt x="10698" y="10881"/>
                  </a:lnTo>
                  <a:lnTo>
                    <a:pt x="10788" y="10724"/>
                  </a:lnTo>
                  <a:lnTo>
                    <a:pt x="10866" y="10567"/>
                  </a:lnTo>
                  <a:lnTo>
                    <a:pt x="10933" y="10403"/>
                  </a:lnTo>
                  <a:lnTo>
                    <a:pt x="10989" y="10239"/>
                  </a:lnTo>
                  <a:lnTo>
                    <a:pt x="11045" y="10074"/>
                  </a:lnTo>
                  <a:lnTo>
                    <a:pt x="11068" y="9903"/>
                  </a:lnTo>
                  <a:lnTo>
                    <a:pt x="11090" y="9725"/>
                  </a:lnTo>
                  <a:lnTo>
                    <a:pt x="11101" y="9553"/>
                  </a:lnTo>
                  <a:lnTo>
                    <a:pt x="11090" y="9375"/>
                  </a:lnTo>
                  <a:lnTo>
                    <a:pt x="11068" y="9189"/>
                  </a:lnTo>
                  <a:lnTo>
                    <a:pt x="11034" y="9018"/>
                  </a:lnTo>
                  <a:lnTo>
                    <a:pt x="10989" y="8839"/>
                  </a:lnTo>
                  <a:lnTo>
                    <a:pt x="10922" y="8668"/>
                  </a:lnTo>
                  <a:lnTo>
                    <a:pt x="10855" y="8504"/>
                  </a:lnTo>
                  <a:lnTo>
                    <a:pt x="10765" y="8340"/>
                  </a:lnTo>
                  <a:lnTo>
                    <a:pt x="10664" y="8175"/>
                  </a:lnTo>
                  <a:lnTo>
                    <a:pt x="10552" y="8018"/>
                  </a:lnTo>
                  <a:lnTo>
                    <a:pt x="10429" y="7868"/>
                  </a:lnTo>
                  <a:lnTo>
                    <a:pt x="10295" y="7718"/>
                  </a:lnTo>
                  <a:lnTo>
                    <a:pt x="10149" y="7576"/>
                  </a:lnTo>
                  <a:lnTo>
                    <a:pt x="9992" y="7440"/>
                  </a:lnTo>
                  <a:lnTo>
                    <a:pt x="9835" y="7304"/>
                  </a:lnTo>
                  <a:lnTo>
                    <a:pt x="9656" y="7176"/>
                  </a:lnTo>
                  <a:lnTo>
                    <a:pt x="9466" y="7054"/>
                  </a:lnTo>
                  <a:lnTo>
                    <a:pt x="9275" y="6933"/>
                  </a:lnTo>
                  <a:lnTo>
                    <a:pt x="9074" y="6826"/>
                  </a:lnTo>
                  <a:lnTo>
                    <a:pt x="8872" y="6719"/>
                  </a:lnTo>
                  <a:lnTo>
                    <a:pt x="8648" y="6619"/>
                  </a:lnTo>
                  <a:lnTo>
                    <a:pt x="8424" y="6526"/>
                  </a:lnTo>
                  <a:lnTo>
                    <a:pt x="8189" y="6440"/>
                  </a:lnTo>
                  <a:lnTo>
                    <a:pt x="7954" y="6362"/>
                  </a:lnTo>
                  <a:lnTo>
                    <a:pt x="7707" y="6291"/>
                  </a:lnTo>
                  <a:lnTo>
                    <a:pt x="7450" y="6233"/>
                  </a:lnTo>
                  <a:lnTo>
                    <a:pt x="7192" y="6176"/>
                  </a:lnTo>
                  <a:lnTo>
                    <a:pt x="6934" y="6126"/>
                  </a:lnTo>
                  <a:lnTo>
                    <a:pt x="6666" y="6091"/>
                  </a:lnTo>
                  <a:lnTo>
                    <a:pt x="6397" y="6055"/>
                  </a:lnTo>
                  <a:lnTo>
                    <a:pt x="6117" y="6034"/>
                  </a:lnTo>
                  <a:lnTo>
                    <a:pt x="5837" y="6019"/>
                  </a:lnTo>
                  <a:lnTo>
                    <a:pt x="5545" y="6012"/>
                  </a:lnTo>
                  <a:lnTo>
                    <a:pt x="5265" y="6019"/>
                  </a:lnTo>
                  <a:lnTo>
                    <a:pt x="4985" y="6034"/>
                  </a:lnTo>
                  <a:lnTo>
                    <a:pt x="4705" y="6055"/>
                  </a:lnTo>
                  <a:lnTo>
                    <a:pt x="4425" y="6091"/>
                  </a:lnTo>
                  <a:lnTo>
                    <a:pt x="4157" y="6126"/>
                  </a:lnTo>
                  <a:lnTo>
                    <a:pt x="3899" y="6176"/>
                  </a:lnTo>
                  <a:lnTo>
                    <a:pt x="3641" y="6233"/>
                  </a:lnTo>
                  <a:lnTo>
                    <a:pt x="3384" y="6291"/>
                  </a:lnTo>
                  <a:lnTo>
                    <a:pt x="3137" y="6362"/>
                  </a:lnTo>
                  <a:lnTo>
                    <a:pt x="2902" y="6440"/>
                  </a:lnTo>
                  <a:lnTo>
                    <a:pt x="2667" y="6526"/>
                  </a:lnTo>
                  <a:lnTo>
                    <a:pt x="2443" y="6619"/>
                  </a:lnTo>
                  <a:lnTo>
                    <a:pt x="2230" y="6719"/>
                  </a:lnTo>
                  <a:lnTo>
                    <a:pt x="2017" y="6826"/>
                  </a:lnTo>
                  <a:lnTo>
                    <a:pt x="1815" y="6933"/>
                  </a:lnTo>
                  <a:lnTo>
                    <a:pt x="1625" y="7054"/>
                  </a:lnTo>
                  <a:lnTo>
                    <a:pt x="1435" y="7176"/>
                  </a:lnTo>
                  <a:lnTo>
                    <a:pt x="1267" y="7304"/>
                  </a:lnTo>
                  <a:lnTo>
                    <a:pt x="1099" y="7440"/>
                  </a:lnTo>
                  <a:lnTo>
                    <a:pt x="942" y="7576"/>
                  </a:lnTo>
                  <a:lnTo>
                    <a:pt x="796" y="7718"/>
                  </a:lnTo>
                  <a:lnTo>
                    <a:pt x="662" y="7868"/>
                  </a:lnTo>
                  <a:lnTo>
                    <a:pt x="539" y="8018"/>
                  </a:lnTo>
                  <a:lnTo>
                    <a:pt x="438" y="8175"/>
                  </a:lnTo>
                  <a:lnTo>
                    <a:pt x="337" y="8340"/>
                  </a:lnTo>
                  <a:lnTo>
                    <a:pt x="247" y="8504"/>
                  </a:lnTo>
                  <a:lnTo>
                    <a:pt x="169" y="8668"/>
                  </a:lnTo>
                  <a:lnTo>
                    <a:pt x="113" y="8839"/>
                  </a:lnTo>
                  <a:lnTo>
                    <a:pt x="57" y="9018"/>
                  </a:lnTo>
                  <a:lnTo>
                    <a:pt x="23" y="9189"/>
                  </a:lnTo>
                  <a:lnTo>
                    <a:pt x="1" y="9375"/>
                  </a:lnTo>
                  <a:lnTo>
                    <a:pt x="1" y="9553"/>
                  </a:lnTo>
                  <a:lnTo>
                    <a:pt x="1" y="9717"/>
                  </a:lnTo>
                  <a:lnTo>
                    <a:pt x="23" y="9889"/>
                  </a:lnTo>
                  <a:lnTo>
                    <a:pt x="46" y="10046"/>
                  </a:lnTo>
                  <a:lnTo>
                    <a:pt x="91" y="10210"/>
                  </a:lnTo>
                  <a:lnTo>
                    <a:pt x="147" y="10367"/>
                  </a:lnTo>
                  <a:lnTo>
                    <a:pt x="214" y="10524"/>
                  </a:lnTo>
                  <a:lnTo>
                    <a:pt x="281" y="10674"/>
                  </a:lnTo>
                  <a:lnTo>
                    <a:pt x="371" y="10824"/>
                  </a:lnTo>
                  <a:lnTo>
                    <a:pt x="460" y="10974"/>
                  </a:lnTo>
                  <a:lnTo>
                    <a:pt x="572" y="11117"/>
                  </a:lnTo>
                  <a:lnTo>
                    <a:pt x="684" y="11259"/>
                  </a:lnTo>
                  <a:lnTo>
                    <a:pt x="807" y="11395"/>
                  </a:lnTo>
                  <a:lnTo>
                    <a:pt x="942" y="11524"/>
                  </a:lnTo>
                  <a:lnTo>
                    <a:pt x="1087" y="11652"/>
                  </a:lnTo>
                  <a:lnTo>
                    <a:pt x="1233" y="11781"/>
                  </a:lnTo>
                  <a:lnTo>
                    <a:pt x="1390" y="11895"/>
                  </a:lnTo>
                  <a:lnTo>
                    <a:pt x="1558" y="12009"/>
                  </a:lnTo>
                  <a:lnTo>
                    <a:pt x="1737" y="12123"/>
                  </a:lnTo>
                  <a:lnTo>
                    <a:pt x="1916" y="12223"/>
                  </a:lnTo>
                  <a:lnTo>
                    <a:pt x="2107" y="12323"/>
                  </a:lnTo>
                  <a:lnTo>
                    <a:pt x="2297" y="12423"/>
                  </a:lnTo>
                  <a:lnTo>
                    <a:pt x="2499" y="12509"/>
                  </a:lnTo>
                  <a:lnTo>
                    <a:pt x="2712" y="12595"/>
                  </a:lnTo>
                  <a:lnTo>
                    <a:pt x="2924" y="12673"/>
                  </a:lnTo>
                  <a:lnTo>
                    <a:pt x="3148" y="12744"/>
                  </a:lnTo>
                  <a:lnTo>
                    <a:pt x="3372" y="12809"/>
                  </a:lnTo>
                  <a:lnTo>
                    <a:pt x="3608" y="12866"/>
                  </a:lnTo>
                  <a:lnTo>
                    <a:pt x="3843" y="12916"/>
                  </a:lnTo>
                  <a:lnTo>
                    <a:pt x="4089" y="12966"/>
                  </a:lnTo>
                  <a:lnTo>
                    <a:pt x="4336" y="13001"/>
                  </a:lnTo>
                  <a:lnTo>
                    <a:pt x="4582" y="13037"/>
                  </a:lnTo>
                  <a:lnTo>
                    <a:pt x="4829" y="13059"/>
                  </a:lnTo>
                  <a:lnTo>
                    <a:pt x="4817" y="15243"/>
                  </a:lnTo>
                  <a:lnTo>
                    <a:pt x="4817" y="15329"/>
                  </a:lnTo>
                  <a:lnTo>
                    <a:pt x="4829" y="15422"/>
                  </a:lnTo>
                  <a:lnTo>
                    <a:pt x="4851" y="15514"/>
                  </a:lnTo>
                  <a:lnTo>
                    <a:pt x="4873" y="15600"/>
                  </a:lnTo>
                  <a:lnTo>
                    <a:pt x="4896" y="15686"/>
                  </a:lnTo>
                  <a:lnTo>
                    <a:pt x="4941" y="15772"/>
                  </a:lnTo>
                  <a:lnTo>
                    <a:pt x="4974" y="15857"/>
                  </a:lnTo>
                  <a:lnTo>
                    <a:pt x="5030" y="15943"/>
                  </a:lnTo>
                  <a:lnTo>
                    <a:pt x="5086" y="16021"/>
                  </a:lnTo>
                  <a:lnTo>
                    <a:pt x="5153" y="16100"/>
                  </a:lnTo>
                  <a:lnTo>
                    <a:pt x="5221" y="16178"/>
                  </a:lnTo>
                  <a:lnTo>
                    <a:pt x="5288" y="16257"/>
                  </a:lnTo>
                  <a:lnTo>
                    <a:pt x="5377" y="16328"/>
                  </a:lnTo>
                  <a:lnTo>
                    <a:pt x="5456" y="16400"/>
                  </a:lnTo>
                  <a:lnTo>
                    <a:pt x="5557" y="16471"/>
                  </a:lnTo>
                  <a:lnTo>
                    <a:pt x="5657" y="16535"/>
                  </a:lnTo>
                  <a:lnTo>
                    <a:pt x="5758" y="16600"/>
                  </a:lnTo>
                  <a:lnTo>
                    <a:pt x="5870" y="16664"/>
                  </a:lnTo>
                  <a:lnTo>
                    <a:pt x="5982" y="16721"/>
                  </a:lnTo>
                  <a:lnTo>
                    <a:pt x="6094" y="16771"/>
                  </a:lnTo>
                  <a:lnTo>
                    <a:pt x="6218" y="16821"/>
                  </a:lnTo>
                  <a:lnTo>
                    <a:pt x="6341" y="16864"/>
                  </a:lnTo>
                  <a:lnTo>
                    <a:pt x="6464" y="16907"/>
                  </a:lnTo>
                  <a:lnTo>
                    <a:pt x="6598" y="16942"/>
                  </a:lnTo>
                  <a:lnTo>
                    <a:pt x="6722" y="16971"/>
                  </a:lnTo>
                  <a:lnTo>
                    <a:pt x="6856" y="16999"/>
                  </a:lnTo>
                  <a:lnTo>
                    <a:pt x="6990" y="17028"/>
                  </a:lnTo>
                  <a:lnTo>
                    <a:pt x="7136" y="17049"/>
                  </a:lnTo>
                  <a:lnTo>
                    <a:pt x="7270" y="17064"/>
                  </a:lnTo>
                  <a:lnTo>
                    <a:pt x="7416" y="17071"/>
                  </a:lnTo>
                  <a:lnTo>
                    <a:pt x="7562" y="17078"/>
                  </a:lnTo>
                  <a:lnTo>
                    <a:pt x="7707" y="17085"/>
                  </a:lnTo>
                  <a:lnTo>
                    <a:pt x="16399" y="17085"/>
                  </a:lnTo>
                  <a:lnTo>
                    <a:pt x="16545" y="17078"/>
                  </a:lnTo>
                  <a:lnTo>
                    <a:pt x="16690" y="17071"/>
                  </a:lnTo>
                  <a:lnTo>
                    <a:pt x="16836" y="17064"/>
                  </a:lnTo>
                  <a:lnTo>
                    <a:pt x="16971" y="17042"/>
                  </a:lnTo>
                  <a:lnTo>
                    <a:pt x="17116" y="17021"/>
                  </a:lnTo>
                  <a:lnTo>
                    <a:pt x="17251" y="16999"/>
                  </a:lnTo>
                  <a:lnTo>
                    <a:pt x="17385" y="16971"/>
                  </a:lnTo>
                  <a:lnTo>
                    <a:pt x="17519" y="16935"/>
                  </a:lnTo>
                  <a:lnTo>
                    <a:pt x="17643" y="16900"/>
                  </a:lnTo>
                  <a:lnTo>
                    <a:pt x="17766" y="16857"/>
                  </a:lnTo>
                  <a:lnTo>
                    <a:pt x="17889" y="16814"/>
                  </a:lnTo>
                  <a:lnTo>
                    <a:pt x="18012" y="16764"/>
                  </a:lnTo>
                  <a:lnTo>
                    <a:pt x="18225" y="16664"/>
                  </a:lnTo>
                  <a:lnTo>
                    <a:pt x="18438" y="16543"/>
                  </a:lnTo>
                  <a:lnTo>
                    <a:pt x="18617" y="16414"/>
                  </a:lnTo>
                  <a:lnTo>
                    <a:pt x="18785" y="16271"/>
                  </a:lnTo>
                  <a:lnTo>
                    <a:pt x="18863" y="16193"/>
                  </a:lnTo>
                  <a:lnTo>
                    <a:pt x="18931" y="16121"/>
                  </a:lnTo>
                  <a:lnTo>
                    <a:pt x="18998" y="16043"/>
                  </a:lnTo>
                  <a:lnTo>
                    <a:pt x="19054" y="15957"/>
                  </a:lnTo>
                  <a:lnTo>
                    <a:pt x="19110" y="15871"/>
                  </a:lnTo>
                  <a:lnTo>
                    <a:pt x="19155" y="15786"/>
                  </a:lnTo>
                  <a:lnTo>
                    <a:pt x="19188" y="15700"/>
                  </a:lnTo>
                  <a:lnTo>
                    <a:pt x="19222" y="15614"/>
                  </a:lnTo>
                  <a:lnTo>
                    <a:pt x="19244" y="15522"/>
                  </a:lnTo>
                  <a:lnTo>
                    <a:pt x="19267" y="15429"/>
                  </a:lnTo>
                  <a:lnTo>
                    <a:pt x="19278" y="15336"/>
                  </a:lnTo>
                  <a:lnTo>
                    <a:pt x="19278" y="15243"/>
                  </a:lnTo>
                  <a:lnTo>
                    <a:pt x="19278" y="14337"/>
                  </a:lnTo>
                  <a:lnTo>
                    <a:pt x="19547" y="14337"/>
                  </a:lnTo>
                  <a:lnTo>
                    <a:pt x="19737" y="14329"/>
                  </a:lnTo>
                  <a:lnTo>
                    <a:pt x="19928" y="14315"/>
                  </a:lnTo>
                  <a:lnTo>
                    <a:pt x="20107" y="14287"/>
                  </a:lnTo>
                  <a:lnTo>
                    <a:pt x="20286" y="14244"/>
                  </a:lnTo>
                  <a:lnTo>
                    <a:pt x="20443" y="14194"/>
                  </a:lnTo>
                  <a:lnTo>
                    <a:pt x="20600" y="14129"/>
                  </a:lnTo>
                  <a:lnTo>
                    <a:pt x="20745" y="14065"/>
                  </a:lnTo>
                  <a:lnTo>
                    <a:pt x="20880" y="13987"/>
                  </a:lnTo>
                  <a:lnTo>
                    <a:pt x="21003" y="13901"/>
                  </a:lnTo>
                  <a:lnTo>
                    <a:pt x="21115" y="13808"/>
                  </a:lnTo>
                  <a:lnTo>
                    <a:pt x="21205" y="13708"/>
                  </a:lnTo>
                  <a:lnTo>
                    <a:pt x="21294" y="13601"/>
                  </a:lnTo>
                  <a:lnTo>
                    <a:pt x="21350" y="13487"/>
                  </a:lnTo>
                  <a:lnTo>
                    <a:pt x="21395" y="13373"/>
                  </a:lnTo>
                  <a:lnTo>
                    <a:pt x="21429" y="13251"/>
                  </a:lnTo>
                  <a:lnTo>
                    <a:pt x="21440" y="13130"/>
                  </a:lnTo>
                  <a:lnTo>
                    <a:pt x="21440" y="12409"/>
                  </a:lnTo>
                  <a:lnTo>
                    <a:pt x="21653" y="12330"/>
                  </a:lnTo>
                  <a:lnTo>
                    <a:pt x="21854" y="12245"/>
                  </a:lnTo>
                  <a:lnTo>
                    <a:pt x="22056" y="12152"/>
                  </a:lnTo>
                  <a:lnTo>
                    <a:pt x="22246" y="12052"/>
                  </a:lnTo>
                  <a:lnTo>
                    <a:pt x="22437" y="11938"/>
                  </a:lnTo>
                  <a:lnTo>
                    <a:pt x="22627" y="11823"/>
                  </a:lnTo>
                  <a:lnTo>
                    <a:pt x="22806" y="11702"/>
                  </a:lnTo>
                  <a:lnTo>
                    <a:pt x="22985" y="11574"/>
                  </a:lnTo>
                  <a:lnTo>
                    <a:pt x="23041" y="11517"/>
                  </a:lnTo>
                  <a:lnTo>
                    <a:pt x="23075" y="11452"/>
                  </a:lnTo>
                  <a:lnTo>
                    <a:pt x="23097" y="11388"/>
                  </a:lnTo>
                  <a:lnTo>
                    <a:pt x="23097" y="11324"/>
                  </a:lnTo>
                  <a:lnTo>
                    <a:pt x="23075" y="11259"/>
                  </a:lnTo>
                  <a:lnTo>
                    <a:pt x="23041" y="11202"/>
                  </a:lnTo>
                  <a:lnTo>
                    <a:pt x="22985" y="11145"/>
                  </a:lnTo>
                  <a:lnTo>
                    <a:pt x="22907" y="11095"/>
                  </a:lnTo>
                  <a:lnTo>
                    <a:pt x="22817" y="11060"/>
                  </a:lnTo>
                  <a:lnTo>
                    <a:pt x="22717" y="11038"/>
                  </a:lnTo>
                  <a:lnTo>
                    <a:pt x="22627" y="11024"/>
                  </a:lnTo>
                  <a:lnTo>
                    <a:pt x="22515" y="11024"/>
                  </a:lnTo>
                  <a:lnTo>
                    <a:pt x="22425" y="11038"/>
                  </a:lnTo>
                  <a:lnTo>
                    <a:pt x="22325" y="11060"/>
                  </a:lnTo>
                  <a:lnTo>
                    <a:pt x="22235" y="11095"/>
                  </a:lnTo>
                  <a:lnTo>
                    <a:pt x="22168" y="11145"/>
                  </a:lnTo>
                  <a:lnTo>
                    <a:pt x="22000" y="11267"/>
                  </a:lnTo>
                  <a:lnTo>
                    <a:pt x="21821" y="11388"/>
                  </a:lnTo>
                  <a:lnTo>
                    <a:pt x="21641" y="11495"/>
                  </a:lnTo>
                  <a:lnTo>
                    <a:pt x="21462" y="11595"/>
                  </a:lnTo>
                  <a:lnTo>
                    <a:pt x="21272" y="11681"/>
                  </a:lnTo>
                  <a:lnTo>
                    <a:pt x="21070" y="11766"/>
                  </a:lnTo>
                  <a:lnTo>
                    <a:pt x="20868" y="11845"/>
                  </a:lnTo>
                  <a:lnTo>
                    <a:pt x="20667" y="11909"/>
                  </a:lnTo>
                  <a:lnTo>
                    <a:pt x="20454" y="11966"/>
                  </a:lnTo>
                  <a:lnTo>
                    <a:pt x="20230" y="12016"/>
                  </a:lnTo>
                  <a:lnTo>
                    <a:pt x="20006" y="12059"/>
                  </a:lnTo>
                  <a:lnTo>
                    <a:pt x="19771" y="12095"/>
                  </a:lnTo>
                  <a:lnTo>
                    <a:pt x="19524" y="12123"/>
                  </a:lnTo>
                  <a:lnTo>
                    <a:pt x="19278" y="12145"/>
                  </a:lnTo>
                  <a:lnTo>
                    <a:pt x="19020" y="12159"/>
                  </a:lnTo>
                  <a:lnTo>
                    <a:pt x="18751" y="12166"/>
                  </a:lnTo>
                  <a:lnTo>
                    <a:pt x="18460" y="12159"/>
                  </a:lnTo>
                  <a:lnTo>
                    <a:pt x="18169" y="12138"/>
                  </a:lnTo>
                  <a:lnTo>
                    <a:pt x="17900" y="12116"/>
                  </a:lnTo>
                  <a:lnTo>
                    <a:pt x="17643" y="12081"/>
                  </a:lnTo>
                  <a:lnTo>
                    <a:pt x="17385" y="12038"/>
                  </a:lnTo>
                  <a:lnTo>
                    <a:pt x="17150" y="11988"/>
                  </a:lnTo>
                  <a:lnTo>
                    <a:pt x="16926" y="11931"/>
                  </a:lnTo>
                  <a:lnTo>
                    <a:pt x="16702" y="11859"/>
                  </a:lnTo>
                  <a:lnTo>
                    <a:pt x="16500" y="11788"/>
                  </a:lnTo>
                  <a:lnTo>
                    <a:pt x="16298" y="11702"/>
                  </a:lnTo>
                  <a:lnTo>
                    <a:pt x="16108" y="11616"/>
                  </a:lnTo>
                  <a:lnTo>
                    <a:pt x="15918" y="11517"/>
                  </a:lnTo>
                  <a:lnTo>
                    <a:pt x="15750" y="11417"/>
                  </a:lnTo>
                  <a:lnTo>
                    <a:pt x="15582" y="11309"/>
                  </a:lnTo>
                  <a:lnTo>
                    <a:pt x="15414" y="11195"/>
                  </a:lnTo>
                  <a:lnTo>
                    <a:pt x="15257" y="11074"/>
                  </a:lnTo>
                  <a:lnTo>
                    <a:pt x="15111" y="10953"/>
                  </a:lnTo>
                  <a:lnTo>
                    <a:pt x="14966" y="10824"/>
                  </a:lnTo>
                  <a:lnTo>
                    <a:pt x="14831" y="10688"/>
                  </a:lnTo>
                  <a:lnTo>
                    <a:pt x="14697" y="10553"/>
                  </a:lnTo>
                  <a:lnTo>
                    <a:pt x="14450" y="10260"/>
                  </a:lnTo>
                  <a:lnTo>
                    <a:pt x="14215" y="9960"/>
                  </a:lnTo>
                  <a:lnTo>
                    <a:pt x="13991" y="9646"/>
                  </a:lnTo>
                  <a:lnTo>
                    <a:pt x="13778" y="9325"/>
                  </a:lnTo>
                  <a:lnTo>
                    <a:pt x="13353" y="8661"/>
                  </a:lnTo>
                  <a:lnTo>
                    <a:pt x="13084" y="8225"/>
                  </a:lnTo>
                  <a:lnTo>
                    <a:pt x="12804" y="7797"/>
                  </a:lnTo>
                  <a:lnTo>
                    <a:pt x="12512" y="7376"/>
                  </a:lnTo>
                  <a:lnTo>
                    <a:pt x="12356" y="7169"/>
                  </a:lnTo>
                  <a:lnTo>
                    <a:pt x="12188" y="6962"/>
                  </a:lnTo>
                  <a:lnTo>
                    <a:pt x="12557" y="7054"/>
                  </a:lnTo>
                  <a:lnTo>
                    <a:pt x="12905" y="7147"/>
                  </a:lnTo>
                  <a:lnTo>
                    <a:pt x="13241" y="7240"/>
                  </a:lnTo>
                  <a:lnTo>
                    <a:pt x="13565" y="7340"/>
                  </a:lnTo>
                  <a:lnTo>
                    <a:pt x="13565" y="7347"/>
                  </a:lnTo>
                  <a:lnTo>
                    <a:pt x="14002" y="7490"/>
                  </a:lnTo>
                  <a:lnTo>
                    <a:pt x="14417" y="7647"/>
                  </a:lnTo>
                  <a:lnTo>
                    <a:pt x="14809" y="7811"/>
                  </a:lnTo>
                  <a:lnTo>
                    <a:pt x="15167" y="7990"/>
                  </a:lnTo>
                  <a:lnTo>
                    <a:pt x="15514" y="8175"/>
                  </a:lnTo>
                  <a:lnTo>
                    <a:pt x="15839" y="8375"/>
                  </a:lnTo>
                  <a:lnTo>
                    <a:pt x="16142" y="8582"/>
                  </a:lnTo>
                  <a:lnTo>
                    <a:pt x="16433" y="8804"/>
                  </a:lnTo>
                  <a:lnTo>
                    <a:pt x="16702" y="9039"/>
                  </a:lnTo>
                  <a:lnTo>
                    <a:pt x="16959" y="9289"/>
                  </a:lnTo>
                  <a:lnTo>
                    <a:pt x="17206" y="9553"/>
                  </a:lnTo>
                  <a:lnTo>
                    <a:pt x="17441" y="9832"/>
                  </a:lnTo>
                  <a:lnTo>
                    <a:pt x="17654" y="10124"/>
                  </a:lnTo>
                  <a:lnTo>
                    <a:pt x="17867" y="10438"/>
                  </a:lnTo>
                  <a:lnTo>
                    <a:pt x="18057" y="10767"/>
                  </a:lnTo>
                  <a:lnTo>
                    <a:pt x="18247" y="11110"/>
                  </a:lnTo>
                  <a:lnTo>
                    <a:pt x="18281" y="11160"/>
                  </a:lnTo>
                  <a:lnTo>
                    <a:pt x="18326" y="11210"/>
                  </a:lnTo>
                  <a:lnTo>
                    <a:pt x="18382" y="11245"/>
                  </a:lnTo>
                  <a:lnTo>
                    <a:pt x="18438" y="11281"/>
                  </a:lnTo>
                  <a:lnTo>
                    <a:pt x="18516" y="11309"/>
                  </a:lnTo>
                  <a:lnTo>
                    <a:pt x="18583" y="11324"/>
                  </a:lnTo>
                  <a:lnTo>
                    <a:pt x="18673" y="11338"/>
                  </a:lnTo>
                  <a:lnTo>
                    <a:pt x="18751" y="11345"/>
                  </a:lnTo>
                  <a:lnTo>
                    <a:pt x="18841" y="11338"/>
                  </a:lnTo>
                  <a:lnTo>
                    <a:pt x="18919" y="11324"/>
                  </a:lnTo>
                  <a:lnTo>
                    <a:pt x="18998" y="11309"/>
                  </a:lnTo>
                  <a:lnTo>
                    <a:pt x="19065" y="11281"/>
                  </a:lnTo>
                  <a:lnTo>
                    <a:pt x="19121" y="11245"/>
                  </a:lnTo>
                  <a:lnTo>
                    <a:pt x="19177" y="11210"/>
                  </a:lnTo>
                  <a:lnTo>
                    <a:pt x="19222" y="11160"/>
                  </a:lnTo>
                  <a:lnTo>
                    <a:pt x="19256" y="11110"/>
                  </a:lnTo>
                  <a:lnTo>
                    <a:pt x="19480" y="10703"/>
                  </a:lnTo>
                  <a:lnTo>
                    <a:pt x="19715" y="10324"/>
                  </a:lnTo>
                  <a:lnTo>
                    <a:pt x="19838" y="10139"/>
                  </a:lnTo>
                  <a:lnTo>
                    <a:pt x="19961" y="9967"/>
                  </a:lnTo>
                  <a:lnTo>
                    <a:pt x="20096" y="9796"/>
                  </a:lnTo>
                  <a:lnTo>
                    <a:pt x="20230" y="9632"/>
                  </a:lnTo>
                  <a:lnTo>
                    <a:pt x="20364" y="9468"/>
                  </a:lnTo>
                  <a:lnTo>
                    <a:pt x="20510" y="9318"/>
                  </a:lnTo>
                  <a:lnTo>
                    <a:pt x="20656" y="9168"/>
                  </a:lnTo>
                  <a:lnTo>
                    <a:pt x="20812" y="9025"/>
                  </a:lnTo>
                  <a:lnTo>
                    <a:pt x="20969" y="8882"/>
                  </a:lnTo>
                  <a:lnTo>
                    <a:pt x="21137" y="8746"/>
                  </a:lnTo>
                  <a:lnTo>
                    <a:pt x="21305" y="8618"/>
                  </a:lnTo>
                  <a:lnTo>
                    <a:pt x="21485" y="8489"/>
                  </a:lnTo>
                  <a:lnTo>
                    <a:pt x="21664" y="8368"/>
                  </a:lnTo>
                  <a:lnTo>
                    <a:pt x="21854" y="8254"/>
                  </a:lnTo>
                  <a:lnTo>
                    <a:pt x="22056" y="8140"/>
                  </a:lnTo>
                  <a:lnTo>
                    <a:pt x="22257" y="8033"/>
                  </a:lnTo>
                  <a:lnTo>
                    <a:pt x="22470" y="7925"/>
                  </a:lnTo>
                  <a:lnTo>
                    <a:pt x="22683" y="7818"/>
                  </a:lnTo>
                  <a:lnTo>
                    <a:pt x="22907" y="7718"/>
                  </a:lnTo>
                  <a:lnTo>
                    <a:pt x="23142" y="7626"/>
                  </a:lnTo>
                  <a:lnTo>
                    <a:pt x="23378" y="7533"/>
                  </a:lnTo>
                  <a:lnTo>
                    <a:pt x="23635" y="7447"/>
                  </a:lnTo>
                  <a:lnTo>
                    <a:pt x="23893" y="7354"/>
                  </a:lnTo>
                  <a:lnTo>
                    <a:pt x="24150" y="7276"/>
                  </a:lnTo>
                  <a:lnTo>
                    <a:pt x="24430" y="7190"/>
                  </a:lnTo>
                  <a:lnTo>
                    <a:pt x="24710" y="7112"/>
                  </a:lnTo>
                  <a:lnTo>
                    <a:pt x="25013" y="7040"/>
                  </a:lnTo>
                  <a:lnTo>
                    <a:pt x="25315" y="6962"/>
                  </a:lnTo>
                  <a:lnTo>
                    <a:pt x="25147" y="7169"/>
                  </a:lnTo>
                  <a:lnTo>
                    <a:pt x="24990" y="7369"/>
                  </a:lnTo>
                  <a:lnTo>
                    <a:pt x="24699" y="7790"/>
                  </a:lnTo>
                  <a:lnTo>
                    <a:pt x="24430" y="8204"/>
                  </a:lnTo>
                  <a:lnTo>
                    <a:pt x="24184" y="8611"/>
                  </a:lnTo>
                  <a:lnTo>
                    <a:pt x="24150" y="8675"/>
                  </a:lnTo>
                  <a:lnTo>
                    <a:pt x="24139" y="8739"/>
                  </a:lnTo>
                  <a:lnTo>
                    <a:pt x="24150" y="8804"/>
                  </a:lnTo>
                  <a:lnTo>
                    <a:pt x="24184" y="8868"/>
                  </a:lnTo>
                  <a:lnTo>
                    <a:pt x="24229" y="8925"/>
                  </a:lnTo>
                  <a:lnTo>
                    <a:pt x="24296" y="8975"/>
                  </a:lnTo>
                  <a:lnTo>
                    <a:pt x="24386" y="9018"/>
                  </a:lnTo>
                  <a:lnTo>
                    <a:pt x="24475" y="9046"/>
                  </a:lnTo>
                  <a:lnTo>
                    <a:pt x="24576" y="9068"/>
                  </a:lnTo>
                  <a:lnTo>
                    <a:pt x="24688" y="9075"/>
                  </a:lnTo>
                  <a:lnTo>
                    <a:pt x="24789" y="9061"/>
                  </a:lnTo>
                  <a:lnTo>
                    <a:pt x="24878" y="9046"/>
                  </a:lnTo>
                  <a:lnTo>
                    <a:pt x="24968" y="9011"/>
                  </a:lnTo>
                  <a:lnTo>
                    <a:pt x="25046" y="8968"/>
                  </a:lnTo>
                  <a:lnTo>
                    <a:pt x="25114" y="8918"/>
                  </a:lnTo>
                  <a:lnTo>
                    <a:pt x="25158" y="8861"/>
                  </a:lnTo>
                  <a:lnTo>
                    <a:pt x="25551" y="8247"/>
                  </a:lnTo>
                  <a:lnTo>
                    <a:pt x="25752" y="7940"/>
                  </a:lnTo>
                  <a:lnTo>
                    <a:pt x="25965" y="7640"/>
                  </a:lnTo>
                  <a:lnTo>
                    <a:pt x="26189" y="7347"/>
                  </a:lnTo>
                  <a:lnTo>
                    <a:pt x="26424" y="7069"/>
                  </a:lnTo>
                  <a:lnTo>
                    <a:pt x="26547" y="6933"/>
                  </a:lnTo>
                  <a:lnTo>
                    <a:pt x="26682" y="6805"/>
                  </a:lnTo>
                  <a:lnTo>
                    <a:pt x="26816" y="6676"/>
                  </a:lnTo>
                  <a:lnTo>
                    <a:pt x="26951" y="6555"/>
                  </a:lnTo>
                  <a:lnTo>
                    <a:pt x="27007" y="6512"/>
                  </a:lnTo>
                  <a:lnTo>
                    <a:pt x="27040" y="6462"/>
                  </a:lnTo>
                  <a:lnTo>
                    <a:pt x="27051" y="6412"/>
                  </a:lnTo>
                  <a:lnTo>
                    <a:pt x="27063" y="6362"/>
                  </a:lnTo>
                  <a:lnTo>
                    <a:pt x="27063" y="6305"/>
                  </a:lnTo>
                  <a:lnTo>
                    <a:pt x="27040" y="6255"/>
                  </a:lnTo>
                  <a:lnTo>
                    <a:pt x="27018" y="6205"/>
                  </a:lnTo>
                  <a:lnTo>
                    <a:pt x="26973" y="6162"/>
                  </a:lnTo>
                  <a:lnTo>
                    <a:pt x="26917" y="6119"/>
                  </a:lnTo>
                  <a:lnTo>
                    <a:pt x="26850" y="6084"/>
                  </a:lnTo>
                  <a:lnTo>
                    <a:pt x="26783" y="6055"/>
                  </a:lnTo>
                  <a:lnTo>
                    <a:pt x="26715" y="6034"/>
                  </a:lnTo>
                  <a:lnTo>
                    <a:pt x="26637" y="6019"/>
                  </a:lnTo>
                  <a:lnTo>
                    <a:pt x="26547" y="6012"/>
                  </a:lnTo>
                  <a:lnTo>
                    <a:pt x="26469" y="6019"/>
                  </a:lnTo>
                  <a:lnTo>
                    <a:pt x="26391" y="6026"/>
                  </a:lnTo>
                  <a:lnTo>
                    <a:pt x="25808" y="6141"/>
                  </a:lnTo>
                  <a:lnTo>
                    <a:pt x="25270" y="6255"/>
                  </a:lnTo>
                  <a:lnTo>
                    <a:pt x="24744" y="6376"/>
                  </a:lnTo>
                  <a:lnTo>
                    <a:pt x="24262" y="6505"/>
                  </a:lnTo>
                  <a:lnTo>
                    <a:pt x="24262" y="6341"/>
                  </a:lnTo>
                  <a:lnTo>
                    <a:pt x="24251" y="6034"/>
                  </a:lnTo>
                  <a:lnTo>
                    <a:pt x="24240" y="5727"/>
                  </a:lnTo>
                  <a:lnTo>
                    <a:pt x="24206" y="5420"/>
                  </a:lnTo>
                  <a:lnTo>
                    <a:pt x="24162" y="5120"/>
                  </a:lnTo>
                  <a:lnTo>
                    <a:pt x="24106" y="4827"/>
                  </a:lnTo>
                  <a:lnTo>
                    <a:pt x="24038" y="4534"/>
                  </a:lnTo>
                  <a:lnTo>
                    <a:pt x="23960" y="4242"/>
                  </a:lnTo>
                  <a:lnTo>
                    <a:pt x="23870" y="3963"/>
                  </a:lnTo>
                  <a:lnTo>
                    <a:pt x="23770" y="3685"/>
                  </a:lnTo>
                  <a:lnTo>
                    <a:pt x="23658" y="3413"/>
                  </a:lnTo>
                  <a:lnTo>
                    <a:pt x="23523" y="3149"/>
                  </a:lnTo>
                  <a:lnTo>
                    <a:pt x="23389" y="2892"/>
                  </a:lnTo>
                  <a:lnTo>
                    <a:pt x="23243" y="2642"/>
                  </a:lnTo>
                  <a:lnTo>
                    <a:pt x="23086" y="2400"/>
                  </a:lnTo>
                  <a:lnTo>
                    <a:pt x="22918" y="2164"/>
                  </a:lnTo>
                  <a:lnTo>
                    <a:pt x="22739" y="1936"/>
                  </a:lnTo>
                  <a:lnTo>
                    <a:pt x="22537" y="1707"/>
                  </a:lnTo>
                  <a:lnTo>
                    <a:pt x="22336" y="1493"/>
                  </a:lnTo>
                  <a:lnTo>
                    <a:pt x="22123" y="1293"/>
                  </a:lnTo>
                  <a:lnTo>
                    <a:pt x="21899" y="1107"/>
                  </a:lnTo>
                  <a:lnTo>
                    <a:pt x="21664" y="936"/>
                  </a:lnTo>
                  <a:lnTo>
                    <a:pt x="21429" y="772"/>
                  </a:lnTo>
                  <a:lnTo>
                    <a:pt x="21182" y="629"/>
                  </a:lnTo>
                  <a:lnTo>
                    <a:pt x="20936" y="501"/>
                  </a:lnTo>
                  <a:lnTo>
                    <a:pt x="20678" y="386"/>
                  </a:lnTo>
                  <a:lnTo>
                    <a:pt x="20420" y="279"/>
                  </a:lnTo>
                  <a:lnTo>
                    <a:pt x="20152" y="194"/>
                  </a:lnTo>
                  <a:lnTo>
                    <a:pt x="19883" y="122"/>
                  </a:lnTo>
                  <a:lnTo>
                    <a:pt x="19603" y="72"/>
                  </a:lnTo>
                  <a:lnTo>
                    <a:pt x="19323" y="29"/>
                  </a:lnTo>
                  <a:lnTo>
                    <a:pt x="19043" y="8"/>
                  </a:lnTo>
                  <a:lnTo>
                    <a:pt x="18751"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 name="Google Shape;945;p82">
              <a:extLst>
                <a:ext uri="{FF2B5EF4-FFF2-40B4-BE49-F238E27FC236}">
                  <a16:creationId xmlns:a16="http://schemas.microsoft.com/office/drawing/2014/main" id="{46D207B1-C978-72CA-15C6-F87B9B5BF9E9}"/>
                </a:ext>
              </a:extLst>
            </p:cNvPr>
            <p:cNvSpPr/>
            <p:nvPr/>
          </p:nvSpPr>
          <p:spPr>
            <a:xfrm flipH="1">
              <a:off x="4397586" y="3341525"/>
              <a:ext cx="17114" cy="16975"/>
            </a:xfrm>
            <a:custGeom>
              <a:avLst/>
              <a:gdLst/>
              <a:ahLst/>
              <a:cxnLst/>
              <a:rect l="l" t="t" r="r" b="b"/>
              <a:pathLst>
                <a:path w="1054" h="679" extrusionOk="0">
                  <a:moveTo>
                    <a:pt x="527" y="0"/>
                  </a:moveTo>
                  <a:lnTo>
                    <a:pt x="415" y="7"/>
                  </a:lnTo>
                  <a:lnTo>
                    <a:pt x="325" y="29"/>
                  </a:lnTo>
                  <a:lnTo>
                    <a:pt x="225" y="57"/>
                  </a:lnTo>
                  <a:lnTo>
                    <a:pt x="157" y="100"/>
                  </a:lnTo>
                  <a:lnTo>
                    <a:pt x="90" y="150"/>
                  </a:lnTo>
                  <a:lnTo>
                    <a:pt x="34" y="207"/>
                  </a:lnTo>
                  <a:lnTo>
                    <a:pt x="12" y="272"/>
                  </a:lnTo>
                  <a:lnTo>
                    <a:pt x="0" y="336"/>
                  </a:lnTo>
                  <a:lnTo>
                    <a:pt x="12" y="407"/>
                  </a:lnTo>
                  <a:lnTo>
                    <a:pt x="34" y="471"/>
                  </a:lnTo>
                  <a:lnTo>
                    <a:pt x="90" y="529"/>
                  </a:lnTo>
                  <a:lnTo>
                    <a:pt x="157" y="579"/>
                  </a:lnTo>
                  <a:lnTo>
                    <a:pt x="225" y="621"/>
                  </a:lnTo>
                  <a:lnTo>
                    <a:pt x="325" y="650"/>
                  </a:lnTo>
                  <a:lnTo>
                    <a:pt x="415" y="671"/>
                  </a:lnTo>
                  <a:lnTo>
                    <a:pt x="527" y="678"/>
                  </a:lnTo>
                  <a:lnTo>
                    <a:pt x="628" y="671"/>
                  </a:lnTo>
                  <a:lnTo>
                    <a:pt x="729" y="650"/>
                  </a:lnTo>
                  <a:lnTo>
                    <a:pt x="818" y="621"/>
                  </a:lnTo>
                  <a:lnTo>
                    <a:pt x="897" y="579"/>
                  </a:lnTo>
                  <a:lnTo>
                    <a:pt x="964" y="529"/>
                  </a:lnTo>
                  <a:lnTo>
                    <a:pt x="1009" y="471"/>
                  </a:lnTo>
                  <a:lnTo>
                    <a:pt x="1042" y="407"/>
                  </a:lnTo>
                  <a:lnTo>
                    <a:pt x="1053" y="336"/>
                  </a:lnTo>
                  <a:lnTo>
                    <a:pt x="1042" y="272"/>
                  </a:lnTo>
                  <a:lnTo>
                    <a:pt x="1009" y="207"/>
                  </a:lnTo>
                  <a:lnTo>
                    <a:pt x="964" y="150"/>
                  </a:lnTo>
                  <a:lnTo>
                    <a:pt x="897" y="100"/>
                  </a:lnTo>
                  <a:lnTo>
                    <a:pt x="818" y="57"/>
                  </a:lnTo>
                  <a:lnTo>
                    <a:pt x="729" y="29"/>
                  </a:lnTo>
                  <a:lnTo>
                    <a:pt x="628" y="7"/>
                  </a:lnTo>
                  <a:lnTo>
                    <a:pt x="52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23" name="Google Shape;934;p82">
            <a:extLst>
              <a:ext uri="{FF2B5EF4-FFF2-40B4-BE49-F238E27FC236}">
                <a16:creationId xmlns:a16="http://schemas.microsoft.com/office/drawing/2014/main" id="{B3DA623F-9AA6-2157-2AED-F79D8E416846}"/>
              </a:ext>
            </a:extLst>
          </p:cNvPr>
          <p:cNvGrpSpPr/>
          <p:nvPr/>
        </p:nvGrpSpPr>
        <p:grpSpPr>
          <a:xfrm>
            <a:off x="9363164" y="1743199"/>
            <a:ext cx="525272" cy="575000"/>
            <a:chOff x="3720823" y="3034875"/>
            <a:chExt cx="393954" cy="431250"/>
          </a:xfrm>
        </p:grpSpPr>
        <p:sp>
          <p:nvSpPr>
            <p:cNvPr id="24" name="Google Shape;935;p82">
              <a:extLst>
                <a:ext uri="{FF2B5EF4-FFF2-40B4-BE49-F238E27FC236}">
                  <a16:creationId xmlns:a16="http://schemas.microsoft.com/office/drawing/2014/main" id="{630E6788-7A15-7E86-45E9-214885EF4719}"/>
                </a:ext>
              </a:extLst>
            </p:cNvPr>
            <p:cNvSpPr/>
            <p:nvPr/>
          </p:nvSpPr>
          <p:spPr>
            <a:xfrm flipH="1">
              <a:off x="3909243" y="3034875"/>
              <a:ext cx="17114" cy="36975"/>
            </a:xfrm>
            <a:custGeom>
              <a:avLst/>
              <a:gdLst/>
              <a:ahLst/>
              <a:cxnLst/>
              <a:rect l="l" t="t" r="r" b="b"/>
              <a:pathLst>
                <a:path w="1054" h="1479" extrusionOk="0">
                  <a:moveTo>
                    <a:pt x="527" y="1"/>
                  </a:moveTo>
                  <a:lnTo>
                    <a:pt x="426" y="8"/>
                  </a:lnTo>
                  <a:lnTo>
                    <a:pt x="325" y="29"/>
                  </a:lnTo>
                  <a:lnTo>
                    <a:pt x="236" y="58"/>
                  </a:lnTo>
                  <a:lnTo>
                    <a:pt x="157" y="101"/>
                  </a:lnTo>
                  <a:lnTo>
                    <a:pt x="90" y="151"/>
                  </a:lnTo>
                  <a:lnTo>
                    <a:pt x="45" y="208"/>
                  </a:lnTo>
                  <a:lnTo>
                    <a:pt x="12" y="272"/>
                  </a:lnTo>
                  <a:lnTo>
                    <a:pt x="0" y="336"/>
                  </a:lnTo>
                  <a:lnTo>
                    <a:pt x="0" y="1143"/>
                  </a:lnTo>
                  <a:lnTo>
                    <a:pt x="12" y="1207"/>
                  </a:lnTo>
                  <a:lnTo>
                    <a:pt x="45" y="1272"/>
                  </a:lnTo>
                  <a:lnTo>
                    <a:pt x="90" y="1329"/>
                  </a:lnTo>
                  <a:lnTo>
                    <a:pt x="157" y="1379"/>
                  </a:lnTo>
                  <a:lnTo>
                    <a:pt x="236" y="1422"/>
                  </a:lnTo>
                  <a:lnTo>
                    <a:pt x="325" y="1450"/>
                  </a:lnTo>
                  <a:lnTo>
                    <a:pt x="426" y="1472"/>
                  </a:lnTo>
                  <a:lnTo>
                    <a:pt x="527" y="1479"/>
                  </a:lnTo>
                  <a:lnTo>
                    <a:pt x="639" y="1472"/>
                  </a:lnTo>
                  <a:lnTo>
                    <a:pt x="740" y="1450"/>
                  </a:lnTo>
                  <a:lnTo>
                    <a:pt x="829" y="1422"/>
                  </a:lnTo>
                  <a:lnTo>
                    <a:pt x="908" y="1379"/>
                  </a:lnTo>
                  <a:lnTo>
                    <a:pt x="964" y="1329"/>
                  </a:lnTo>
                  <a:lnTo>
                    <a:pt x="1020" y="1272"/>
                  </a:lnTo>
                  <a:lnTo>
                    <a:pt x="1042" y="1207"/>
                  </a:lnTo>
                  <a:lnTo>
                    <a:pt x="1053" y="1143"/>
                  </a:lnTo>
                  <a:lnTo>
                    <a:pt x="1053" y="336"/>
                  </a:lnTo>
                  <a:lnTo>
                    <a:pt x="1042" y="272"/>
                  </a:lnTo>
                  <a:lnTo>
                    <a:pt x="1020" y="208"/>
                  </a:lnTo>
                  <a:lnTo>
                    <a:pt x="964" y="151"/>
                  </a:lnTo>
                  <a:lnTo>
                    <a:pt x="908" y="101"/>
                  </a:lnTo>
                  <a:lnTo>
                    <a:pt x="829" y="58"/>
                  </a:lnTo>
                  <a:lnTo>
                    <a:pt x="740" y="29"/>
                  </a:lnTo>
                  <a:lnTo>
                    <a:pt x="639" y="8"/>
                  </a:lnTo>
                  <a:lnTo>
                    <a:pt x="527" y="1"/>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sp>
          <p:nvSpPr>
            <p:cNvPr id="25" name="Google Shape;936;p82">
              <a:extLst>
                <a:ext uri="{FF2B5EF4-FFF2-40B4-BE49-F238E27FC236}">
                  <a16:creationId xmlns:a16="http://schemas.microsoft.com/office/drawing/2014/main" id="{E6BB59D6-C0F9-5A49-9D78-6ABAE66F3FF4}"/>
                </a:ext>
              </a:extLst>
            </p:cNvPr>
            <p:cNvSpPr/>
            <p:nvPr/>
          </p:nvSpPr>
          <p:spPr>
            <a:xfrm flipH="1">
              <a:off x="4008194" y="3152150"/>
              <a:ext cx="37833" cy="16975"/>
            </a:xfrm>
            <a:custGeom>
              <a:avLst/>
              <a:gdLst/>
              <a:ahLst/>
              <a:cxnLst/>
              <a:rect l="l" t="t" r="r" b="b"/>
              <a:pathLst>
                <a:path w="2330" h="679" extrusionOk="0">
                  <a:moveTo>
                    <a:pt x="538" y="0"/>
                  </a:moveTo>
                  <a:lnTo>
                    <a:pt x="426" y="8"/>
                  </a:lnTo>
                  <a:lnTo>
                    <a:pt x="325" y="29"/>
                  </a:lnTo>
                  <a:lnTo>
                    <a:pt x="235" y="58"/>
                  </a:lnTo>
                  <a:lnTo>
                    <a:pt x="157" y="100"/>
                  </a:lnTo>
                  <a:lnTo>
                    <a:pt x="90" y="150"/>
                  </a:lnTo>
                  <a:lnTo>
                    <a:pt x="45" y="207"/>
                  </a:lnTo>
                  <a:lnTo>
                    <a:pt x="11" y="272"/>
                  </a:lnTo>
                  <a:lnTo>
                    <a:pt x="0" y="336"/>
                  </a:lnTo>
                  <a:lnTo>
                    <a:pt x="11" y="407"/>
                  </a:lnTo>
                  <a:lnTo>
                    <a:pt x="45" y="472"/>
                  </a:lnTo>
                  <a:lnTo>
                    <a:pt x="90" y="529"/>
                  </a:lnTo>
                  <a:lnTo>
                    <a:pt x="157" y="579"/>
                  </a:lnTo>
                  <a:lnTo>
                    <a:pt x="235" y="614"/>
                  </a:lnTo>
                  <a:lnTo>
                    <a:pt x="325" y="650"/>
                  </a:lnTo>
                  <a:lnTo>
                    <a:pt x="426" y="672"/>
                  </a:lnTo>
                  <a:lnTo>
                    <a:pt x="538" y="679"/>
                  </a:lnTo>
                  <a:lnTo>
                    <a:pt x="1803" y="679"/>
                  </a:lnTo>
                  <a:lnTo>
                    <a:pt x="1904" y="672"/>
                  </a:lnTo>
                  <a:lnTo>
                    <a:pt x="2005" y="650"/>
                  </a:lnTo>
                  <a:lnTo>
                    <a:pt x="2095" y="614"/>
                  </a:lnTo>
                  <a:lnTo>
                    <a:pt x="2173" y="579"/>
                  </a:lnTo>
                  <a:lnTo>
                    <a:pt x="2240" y="529"/>
                  </a:lnTo>
                  <a:lnTo>
                    <a:pt x="2285" y="472"/>
                  </a:lnTo>
                  <a:lnTo>
                    <a:pt x="2319" y="407"/>
                  </a:lnTo>
                  <a:lnTo>
                    <a:pt x="2330" y="336"/>
                  </a:lnTo>
                  <a:lnTo>
                    <a:pt x="2319" y="272"/>
                  </a:lnTo>
                  <a:lnTo>
                    <a:pt x="2285" y="207"/>
                  </a:lnTo>
                  <a:lnTo>
                    <a:pt x="2240" y="150"/>
                  </a:lnTo>
                  <a:lnTo>
                    <a:pt x="2173" y="100"/>
                  </a:lnTo>
                  <a:lnTo>
                    <a:pt x="2095" y="58"/>
                  </a:lnTo>
                  <a:lnTo>
                    <a:pt x="2005" y="29"/>
                  </a:lnTo>
                  <a:lnTo>
                    <a:pt x="1904" y="8"/>
                  </a:lnTo>
                  <a:lnTo>
                    <a:pt x="1803" y="0"/>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sp>
          <p:nvSpPr>
            <p:cNvPr id="26" name="Google Shape;937;p82">
              <a:extLst>
                <a:ext uri="{FF2B5EF4-FFF2-40B4-BE49-F238E27FC236}">
                  <a16:creationId xmlns:a16="http://schemas.microsoft.com/office/drawing/2014/main" id="{35188B59-B107-E639-FE49-D88224A9FBE3}"/>
                </a:ext>
              </a:extLst>
            </p:cNvPr>
            <p:cNvSpPr/>
            <p:nvPr/>
          </p:nvSpPr>
          <p:spPr>
            <a:xfrm flipH="1">
              <a:off x="3789573" y="3152150"/>
              <a:ext cx="37671" cy="16975"/>
            </a:xfrm>
            <a:custGeom>
              <a:avLst/>
              <a:gdLst/>
              <a:ahLst/>
              <a:cxnLst/>
              <a:rect l="l" t="t" r="r" b="b"/>
              <a:pathLst>
                <a:path w="2320" h="679" extrusionOk="0">
                  <a:moveTo>
                    <a:pt x="527" y="0"/>
                  </a:moveTo>
                  <a:lnTo>
                    <a:pt x="415" y="8"/>
                  </a:lnTo>
                  <a:lnTo>
                    <a:pt x="315" y="29"/>
                  </a:lnTo>
                  <a:lnTo>
                    <a:pt x="225" y="58"/>
                  </a:lnTo>
                  <a:lnTo>
                    <a:pt x="147" y="100"/>
                  </a:lnTo>
                  <a:lnTo>
                    <a:pt x="90" y="150"/>
                  </a:lnTo>
                  <a:lnTo>
                    <a:pt x="34" y="207"/>
                  </a:lnTo>
                  <a:lnTo>
                    <a:pt x="12" y="272"/>
                  </a:lnTo>
                  <a:lnTo>
                    <a:pt x="1" y="336"/>
                  </a:lnTo>
                  <a:lnTo>
                    <a:pt x="12" y="407"/>
                  </a:lnTo>
                  <a:lnTo>
                    <a:pt x="34" y="472"/>
                  </a:lnTo>
                  <a:lnTo>
                    <a:pt x="90" y="529"/>
                  </a:lnTo>
                  <a:lnTo>
                    <a:pt x="147" y="579"/>
                  </a:lnTo>
                  <a:lnTo>
                    <a:pt x="225" y="614"/>
                  </a:lnTo>
                  <a:lnTo>
                    <a:pt x="315" y="650"/>
                  </a:lnTo>
                  <a:lnTo>
                    <a:pt x="415" y="672"/>
                  </a:lnTo>
                  <a:lnTo>
                    <a:pt x="527" y="679"/>
                  </a:lnTo>
                  <a:lnTo>
                    <a:pt x="1793" y="679"/>
                  </a:lnTo>
                  <a:lnTo>
                    <a:pt x="1894" y="672"/>
                  </a:lnTo>
                  <a:lnTo>
                    <a:pt x="1995" y="650"/>
                  </a:lnTo>
                  <a:lnTo>
                    <a:pt x="2084" y="614"/>
                  </a:lnTo>
                  <a:lnTo>
                    <a:pt x="2163" y="579"/>
                  </a:lnTo>
                  <a:lnTo>
                    <a:pt x="2230" y="529"/>
                  </a:lnTo>
                  <a:lnTo>
                    <a:pt x="2275" y="472"/>
                  </a:lnTo>
                  <a:lnTo>
                    <a:pt x="2308" y="407"/>
                  </a:lnTo>
                  <a:lnTo>
                    <a:pt x="2320" y="336"/>
                  </a:lnTo>
                  <a:lnTo>
                    <a:pt x="2308" y="272"/>
                  </a:lnTo>
                  <a:lnTo>
                    <a:pt x="2275" y="207"/>
                  </a:lnTo>
                  <a:lnTo>
                    <a:pt x="2230" y="150"/>
                  </a:lnTo>
                  <a:lnTo>
                    <a:pt x="2163" y="100"/>
                  </a:lnTo>
                  <a:lnTo>
                    <a:pt x="2084" y="58"/>
                  </a:lnTo>
                  <a:lnTo>
                    <a:pt x="1995" y="29"/>
                  </a:lnTo>
                  <a:lnTo>
                    <a:pt x="1894" y="8"/>
                  </a:lnTo>
                  <a:lnTo>
                    <a:pt x="1793" y="0"/>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sp>
          <p:nvSpPr>
            <p:cNvPr id="27" name="Google Shape;938;p82">
              <a:extLst>
                <a:ext uri="{FF2B5EF4-FFF2-40B4-BE49-F238E27FC236}">
                  <a16:creationId xmlns:a16="http://schemas.microsoft.com/office/drawing/2014/main" id="{89B347AE-37E2-5A80-D0C8-396064B7AAFB}"/>
                </a:ext>
              </a:extLst>
            </p:cNvPr>
            <p:cNvSpPr/>
            <p:nvPr/>
          </p:nvSpPr>
          <p:spPr>
            <a:xfrm flipH="1">
              <a:off x="3979275" y="3069150"/>
              <a:ext cx="31663" cy="31275"/>
            </a:xfrm>
            <a:custGeom>
              <a:avLst/>
              <a:gdLst/>
              <a:ahLst/>
              <a:cxnLst/>
              <a:rect l="l" t="t" r="r" b="b"/>
              <a:pathLst>
                <a:path w="1950" h="1251" extrusionOk="0">
                  <a:moveTo>
                    <a:pt x="527" y="1"/>
                  </a:moveTo>
                  <a:lnTo>
                    <a:pt x="426" y="8"/>
                  </a:lnTo>
                  <a:lnTo>
                    <a:pt x="337" y="29"/>
                  </a:lnTo>
                  <a:lnTo>
                    <a:pt x="236" y="58"/>
                  </a:lnTo>
                  <a:lnTo>
                    <a:pt x="158" y="101"/>
                  </a:lnTo>
                  <a:lnTo>
                    <a:pt x="90" y="158"/>
                  </a:lnTo>
                  <a:lnTo>
                    <a:pt x="46" y="215"/>
                  </a:lnTo>
                  <a:lnTo>
                    <a:pt x="12" y="279"/>
                  </a:lnTo>
                  <a:lnTo>
                    <a:pt x="1" y="343"/>
                  </a:lnTo>
                  <a:lnTo>
                    <a:pt x="12" y="408"/>
                  </a:lnTo>
                  <a:lnTo>
                    <a:pt x="46" y="465"/>
                  </a:lnTo>
                  <a:lnTo>
                    <a:pt x="90" y="529"/>
                  </a:lnTo>
                  <a:lnTo>
                    <a:pt x="158" y="579"/>
                  </a:lnTo>
                  <a:lnTo>
                    <a:pt x="1054" y="1150"/>
                  </a:lnTo>
                  <a:lnTo>
                    <a:pt x="1132" y="1193"/>
                  </a:lnTo>
                  <a:lnTo>
                    <a:pt x="1222" y="1221"/>
                  </a:lnTo>
                  <a:lnTo>
                    <a:pt x="1323" y="1243"/>
                  </a:lnTo>
                  <a:lnTo>
                    <a:pt x="1423" y="1250"/>
                  </a:lnTo>
                  <a:lnTo>
                    <a:pt x="1524" y="1243"/>
                  </a:lnTo>
                  <a:lnTo>
                    <a:pt x="1625" y="1221"/>
                  </a:lnTo>
                  <a:lnTo>
                    <a:pt x="1715" y="1193"/>
                  </a:lnTo>
                  <a:lnTo>
                    <a:pt x="1804" y="1150"/>
                  </a:lnTo>
                  <a:lnTo>
                    <a:pt x="1871" y="1093"/>
                  </a:lnTo>
                  <a:lnTo>
                    <a:pt x="1916" y="1036"/>
                  </a:lnTo>
                  <a:lnTo>
                    <a:pt x="1950" y="972"/>
                  </a:lnTo>
                  <a:lnTo>
                    <a:pt x="1950" y="907"/>
                  </a:lnTo>
                  <a:lnTo>
                    <a:pt x="1950" y="843"/>
                  </a:lnTo>
                  <a:lnTo>
                    <a:pt x="1916" y="786"/>
                  </a:lnTo>
                  <a:lnTo>
                    <a:pt x="1871" y="722"/>
                  </a:lnTo>
                  <a:lnTo>
                    <a:pt x="1804" y="672"/>
                  </a:lnTo>
                  <a:lnTo>
                    <a:pt x="908" y="101"/>
                  </a:lnTo>
                  <a:lnTo>
                    <a:pt x="819" y="58"/>
                  </a:lnTo>
                  <a:lnTo>
                    <a:pt x="729" y="29"/>
                  </a:lnTo>
                  <a:lnTo>
                    <a:pt x="628" y="8"/>
                  </a:lnTo>
                  <a:lnTo>
                    <a:pt x="527" y="1"/>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sp>
          <p:nvSpPr>
            <p:cNvPr id="28" name="Google Shape;939;p82">
              <a:extLst>
                <a:ext uri="{FF2B5EF4-FFF2-40B4-BE49-F238E27FC236}">
                  <a16:creationId xmlns:a16="http://schemas.microsoft.com/office/drawing/2014/main" id="{6D899909-B425-2007-7393-BA7AA99A2C6E}"/>
                </a:ext>
              </a:extLst>
            </p:cNvPr>
            <p:cNvSpPr/>
            <p:nvPr/>
          </p:nvSpPr>
          <p:spPr>
            <a:xfrm flipH="1">
              <a:off x="3824678" y="3069150"/>
              <a:ext cx="31663" cy="31275"/>
            </a:xfrm>
            <a:custGeom>
              <a:avLst/>
              <a:gdLst/>
              <a:ahLst/>
              <a:cxnLst/>
              <a:rect l="l" t="t" r="r" b="b"/>
              <a:pathLst>
                <a:path w="1950" h="1251" extrusionOk="0">
                  <a:moveTo>
                    <a:pt x="1423" y="1"/>
                  </a:moveTo>
                  <a:lnTo>
                    <a:pt x="1322" y="8"/>
                  </a:lnTo>
                  <a:lnTo>
                    <a:pt x="1222" y="29"/>
                  </a:lnTo>
                  <a:lnTo>
                    <a:pt x="1132" y="58"/>
                  </a:lnTo>
                  <a:lnTo>
                    <a:pt x="1054" y="101"/>
                  </a:lnTo>
                  <a:lnTo>
                    <a:pt x="158" y="672"/>
                  </a:lnTo>
                  <a:lnTo>
                    <a:pt x="90" y="722"/>
                  </a:lnTo>
                  <a:lnTo>
                    <a:pt x="46" y="786"/>
                  </a:lnTo>
                  <a:lnTo>
                    <a:pt x="12" y="843"/>
                  </a:lnTo>
                  <a:lnTo>
                    <a:pt x="1" y="907"/>
                  </a:lnTo>
                  <a:lnTo>
                    <a:pt x="12" y="972"/>
                  </a:lnTo>
                  <a:lnTo>
                    <a:pt x="46" y="1036"/>
                  </a:lnTo>
                  <a:lnTo>
                    <a:pt x="90" y="1093"/>
                  </a:lnTo>
                  <a:lnTo>
                    <a:pt x="158" y="1150"/>
                  </a:lnTo>
                  <a:lnTo>
                    <a:pt x="236" y="1193"/>
                  </a:lnTo>
                  <a:lnTo>
                    <a:pt x="337" y="1221"/>
                  </a:lnTo>
                  <a:lnTo>
                    <a:pt x="426" y="1243"/>
                  </a:lnTo>
                  <a:lnTo>
                    <a:pt x="527" y="1250"/>
                  </a:lnTo>
                  <a:lnTo>
                    <a:pt x="628" y="1243"/>
                  </a:lnTo>
                  <a:lnTo>
                    <a:pt x="729" y="1221"/>
                  </a:lnTo>
                  <a:lnTo>
                    <a:pt x="818" y="1193"/>
                  </a:lnTo>
                  <a:lnTo>
                    <a:pt x="908" y="1150"/>
                  </a:lnTo>
                  <a:lnTo>
                    <a:pt x="1804" y="579"/>
                  </a:lnTo>
                  <a:lnTo>
                    <a:pt x="1871" y="529"/>
                  </a:lnTo>
                  <a:lnTo>
                    <a:pt x="1916" y="465"/>
                  </a:lnTo>
                  <a:lnTo>
                    <a:pt x="1950" y="408"/>
                  </a:lnTo>
                  <a:lnTo>
                    <a:pt x="1950" y="343"/>
                  </a:lnTo>
                  <a:lnTo>
                    <a:pt x="1950" y="279"/>
                  </a:lnTo>
                  <a:lnTo>
                    <a:pt x="1916" y="215"/>
                  </a:lnTo>
                  <a:lnTo>
                    <a:pt x="1871" y="158"/>
                  </a:lnTo>
                  <a:lnTo>
                    <a:pt x="1804" y="101"/>
                  </a:lnTo>
                  <a:lnTo>
                    <a:pt x="1714" y="58"/>
                  </a:lnTo>
                  <a:lnTo>
                    <a:pt x="1625" y="29"/>
                  </a:lnTo>
                  <a:lnTo>
                    <a:pt x="1524" y="8"/>
                  </a:lnTo>
                  <a:lnTo>
                    <a:pt x="1423" y="1"/>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sp>
          <p:nvSpPr>
            <p:cNvPr id="29" name="Google Shape;940;p82">
              <a:extLst>
                <a:ext uri="{FF2B5EF4-FFF2-40B4-BE49-F238E27FC236}">
                  <a16:creationId xmlns:a16="http://schemas.microsoft.com/office/drawing/2014/main" id="{812CE2B8-6AEF-AA0B-DDB1-1038E178288D}"/>
                </a:ext>
              </a:extLst>
            </p:cNvPr>
            <p:cNvSpPr/>
            <p:nvPr/>
          </p:nvSpPr>
          <p:spPr>
            <a:xfrm flipH="1">
              <a:off x="3720823" y="3093975"/>
              <a:ext cx="393954" cy="372150"/>
            </a:xfrm>
            <a:custGeom>
              <a:avLst/>
              <a:gdLst/>
              <a:ahLst/>
              <a:cxnLst/>
              <a:rect l="l" t="t" r="r" b="b"/>
              <a:pathLst>
                <a:path w="24262" h="14886" extrusionOk="0">
                  <a:moveTo>
                    <a:pt x="12131" y="671"/>
                  </a:moveTo>
                  <a:lnTo>
                    <a:pt x="12299" y="678"/>
                  </a:lnTo>
                  <a:lnTo>
                    <a:pt x="12456" y="685"/>
                  </a:lnTo>
                  <a:lnTo>
                    <a:pt x="12612" y="700"/>
                  </a:lnTo>
                  <a:lnTo>
                    <a:pt x="12758" y="714"/>
                  </a:lnTo>
                  <a:lnTo>
                    <a:pt x="12915" y="735"/>
                  </a:lnTo>
                  <a:lnTo>
                    <a:pt x="13060" y="764"/>
                  </a:lnTo>
                  <a:lnTo>
                    <a:pt x="13206" y="793"/>
                  </a:lnTo>
                  <a:lnTo>
                    <a:pt x="13352" y="828"/>
                  </a:lnTo>
                  <a:lnTo>
                    <a:pt x="13486" y="871"/>
                  </a:lnTo>
                  <a:lnTo>
                    <a:pt x="13621" y="914"/>
                  </a:lnTo>
                  <a:lnTo>
                    <a:pt x="13755" y="964"/>
                  </a:lnTo>
                  <a:lnTo>
                    <a:pt x="13878" y="1014"/>
                  </a:lnTo>
                  <a:lnTo>
                    <a:pt x="14001" y="1071"/>
                  </a:lnTo>
                  <a:lnTo>
                    <a:pt x="14125" y="1128"/>
                  </a:lnTo>
                  <a:lnTo>
                    <a:pt x="14237" y="1192"/>
                  </a:lnTo>
                  <a:lnTo>
                    <a:pt x="14349" y="1257"/>
                  </a:lnTo>
                  <a:lnTo>
                    <a:pt x="14449" y="1328"/>
                  </a:lnTo>
                  <a:lnTo>
                    <a:pt x="14550" y="1399"/>
                  </a:lnTo>
                  <a:lnTo>
                    <a:pt x="14640" y="1478"/>
                  </a:lnTo>
                  <a:lnTo>
                    <a:pt x="14729" y="1549"/>
                  </a:lnTo>
                  <a:lnTo>
                    <a:pt x="14808" y="1635"/>
                  </a:lnTo>
                  <a:lnTo>
                    <a:pt x="14886" y="1713"/>
                  </a:lnTo>
                  <a:lnTo>
                    <a:pt x="14953" y="1799"/>
                  </a:lnTo>
                  <a:lnTo>
                    <a:pt x="15009" y="1892"/>
                  </a:lnTo>
                  <a:lnTo>
                    <a:pt x="15065" y="1978"/>
                  </a:lnTo>
                  <a:lnTo>
                    <a:pt x="15121" y="2070"/>
                  </a:lnTo>
                  <a:lnTo>
                    <a:pt x="15166" y="2170"/>
                  </a:lnTo>
                  <a:lnTo>
                    <a:pt x="15200" y="2263"/>
                  </a:lnTo>
                  <a:lnTo>
                    <a:pt x="15222" y="2363"/>
                  </a:lnTo>
                  <a:lnTo>
                    <a:pt x="15245" y="2463"/>
                  </a:lnTo>
                  <a:lnTo>
                    <a:pt x="15256" y="2563"/>
                  </a:lnTo>
                  <a:lnTo>
                    <a:pt x="15256" y="2663"/>
                  </a:lnTo>
                  <a:lnTo>
                    <a:pt x="15245" y="2820"/>
                  </a:lnTo>
                  <a:lnTo>
                    <a:pt x="15222" y="2977"/>
                  </a:lnTo>
                  <a:lnTo>
                    <a:pt x="15177" y="3127"/>
                  </a:lnTo>
                  <a:lnTo>
                    <a:pt x="15110" y="3277"/>
                  </a:lnTo>
                  <a:lnTo>
                    <a:pt x="15021" y="3427"/>
                  </a:lnTo>
                  <a:lnTo>
                    <a:pt x="14920" y="3563"/>
                  </a:lnTo>
                  <a:lnTo>
                    <a:pt x="14808" y="3705"/>
                  </a:lnTo>
                  <a:lnTo>
                    <a:pt x="14662" y="3834"/>
                  </a:lnTo>
                  <a:lnTo>
                    <a:pt x="9599" y="3834"/>
                  </a:lnTo>
                  <a:lnTo>
                    <a:pt x="9465" y="3705"/>
                  </a:lnTo>
                  <a:lnTo>
                    <a:pt x="9342" y="3570"/>
                  </a:lnTo>
                  <a:lnTo>
                    <a:pt x="9241" y="3427"/>
                  </a:lnTo>
                  <a:lnTo>
                    <a:pt x="9162" y="3277"/>
                  </a:lnTo>
                  <a:lnTo>
                    <a:pt x="9095" y="3127"/>
                  </a:lnTo>
                  <a:lnTo>
                    <a:pt x="9039" y="2977"/>
                  </a:lnTo>
                  <a:lnTo>
                    <a:pt x="9017" y="2820"/>
                  </a:lnTo>
                  <a:lnTo>
                    <a:pt x="9006" y="2663"/>
                  </a:lnTo>
                  <a:lnTo>
                    <a:pt x="9006" y="2563"/>
                  </a:lnTo>
                  <a:lnTo>
                    <a:pt x="9017" y="2463"/>
                  </a:lnTo>
                  <a:lnTo>
                    <a:pt x="9039" y="2363"/>
                  </a:lnTo>
                  <a:lnTo>
                    <a:pt x="9073" y="2263"/>
                  </a:lnTo>
                  <a:lnTo>
                    <a:pt x="9106" y="2170"/>
                  </a:lnTo>
                  <a:lnTo>
                    <a:pt x="9151" y="2070"/>
                  </a:lnTo>
                  <a:lnTo>
                    <a:pt x="9196" y="1978"/>
                  </a:lnTo>
                  <a:lnTo>
                    <a:pt x="9252" y="1892"/>
                  </a:lnTo>
                  <a:lnTo>
                    <a:pt x="9319" y="1799"/>
                  </a:lnTo>
                  <a:lnTo>
                    <a:pt x="9387" y="1713"/>
                  </a:lnTo>
                  <a:lnTo>
                    <a:pt x="9454" y="1635"/>
                  </a:lnTo>
                  <a:lnTo>
                    <a:pt x="9543" y="1549"/>
                  </a:lnTo>
                  <a:lnTo>
                    <a:pt x="9633" y="1478"/>
                  </a:lnTo>
                  <a:lnTo>
                    <a:pt x="9723" y="1399"/>
                  </a:lnTo>
                  <a:lnTo>
                    <a:pt x="9823" y="1328"/>
                  </a:lnTo>
                  <a:lnTo>
                    <a:pt x="9924" y="1257"/>
                  </a:lnTo>
                  <a:lnTo>
                    <a:pt x="10036" y="1192"/>
                  </a:lnTo>
                  <a:lnTo>
                    <a:pt x="10148" y="1128"/>
                  </a:lnTo>
                  <a:lnTo>
                    <a:pt x="10260" y="1071"/>
                  </a:lnTo>
                  <a:lnTo>
                    <a:pt x="10383" y="1014"/>
                  </a:lnTo>
                  <a:lnTo>
                    <a:pt x="10518" y="964"/>
                  </a:lnTo>
                  <a:lnTo>
                    <a:pt x="10641" y="914"/>
                  </a:lnTo>
                  <a:lnTo>
                    <a:pt x="10775" y="871"/>
                  </a:lnTo>
                  <a:lnTo>
                    <a:pt x="10921" y="828"/>
                  </a:lnTo>
                  <a:lnTo>
                    <a:pt x="11055" y="793"/>
                  </a:lnTo>
                  <a:lnTo>
                    <a:pt x="11201" y="764"/>
                  </a:lnTo>
                  <a:lnTo>
                    <a:pt x="11358" y="735"/>
                  </a:lnTo>
                  <a:lnTo>
                    <a:pt x="11504" y="714"/>
                  </a:lnTo>
                  <a:lnTo>
                    <a:pt x="11660" y="700"/>
                  </a:lnTo>
                  <a:lnTo>
                    <a:pt x="11817" y="685"/>
                  </a:lnTo>
                  <a:lnTo>
                    <a:pt x="11974" y="678"/>
                  </a:lnTo>
                  <a:lnTo>
                    <a:pt x="12131" y="671"/>
                  </a:lnTo>
                  <a:close/>
                  <a:moveTo>
                    <a:pt x="6877" y="4505"/>
                  </a:moveTo>
                  <a:lnTo>
                    <a:pt x="6631" y="5640"/>
                  </a:lnTo>
                  <a:lnTo>
                    <a:pt x="2184" y="5640"/>
                  </a:lnTo>
                  <a:lnTo>
                    <a:pt x="2498" y="4505"/>
                  </a:lnTo>
                  <a:close/>
                  <a:moveTo>
                    <a:pt x="11604" y="4505"/>
                  </a:moveTo>
                  <a:lnTo>
                    <a:pt x="11604" y="5640"/>
                  </a:lnTo>
                  <a:lnTo>
                    <a:pt x="7695" y="5640"/>
                  </a:lnTo>
                  <a:lnTo>
                    <a:pt x="7942" y="4505"/>
                  </a:lnTo>
                  <a:close/>
                  <a:moveTo>
                    <a:pt x="16320" y="4505"/>
                  </a:moveTo>
                  <a:lnTo>
                    <a:pt x="16566" y="5640"/>
                  </a:lnTo>
                  <a:lnTo>
                    <a:pt x="12657" y="5640"/>
                  </a:lnTo>
                  <a:lnTo>
                    <a:pt x="12657" y="4505"/>
                  </a:lnTo>
                  <a:close/>
                  <a:moveTo>
                    <a:pt x="21764" y="4505"/>
                  </a:moveTo>
                  <a:lnTo>
                    <a:pt x="22088" y="5640"/>
                  </a:lnTo>
                  <a:lnTo>
                    <a:pt x="17630" y="5640"/>
                  </a:lnTo>
                  <a:lnTo>
                    <a:pt x="17384" y="4505"/>
                  </a:lnTo>
                  <a:close/>
                  <a:moveTo>
                    <a:pt x="6485" y="6318"/>
                  </a:moveTo>
                  <a:lnTo>
                    <a:pt x="6239" y="7453"/>
                  </a:lnTo>
                  <a:lnTo>
                    <a:pt x="1669" y="7453"/>
                  </a:lnTo>
                  <a:lnTo>
                    <a:pt x="1994" y="6318"/>
                  </a:lnTo>
                  <a:close/>
                  <a:moveTo>
                    <a:pt x="11604" y="6318"/>
                  </a:moveTo>
                  <a:lnTo>
                    <a:pt x="11604" y="7453"/>
                  </a:lnTo>
                  <a:lnTo>
                    <a:pt x="7303" y="7453"/>
                  </a:lnTo>
                  <a:lnTo>
                    <a:pt x="7550" y="6318"/>
                  </a:lnTo>
                  <a:close/>
                  <a:moveTo>
                    <a:pt x="16712" y="6318"/>
                  </a:moveTo>
                  <a:lnTo>
                    <a:pt x="16958" y="7453"/>
                  </a:lnTo>
                  <a:lnTo>
                    <a:pt x="12657" y="7453"/>
                  </a:lnTo>
                  <a:lnTo>
                    <a:pt x="12657" y="6318"/>
                  </a:lnTo>
                  <a:close/>
                  <a:moveTo>
                    <a:pt x="22279" y="6318"/>
                  </a:moveTo>
                  <a:lnTo>
                    <a:pt x="22593" y="7453"/>
                  </a:lnTo>
                  <a:lnTo>
                    <a:pt x="18023" y="7453"/>
                  </a:lnTo>
                  <a:lnTo>
                    <a:pt x="17776" y="6318"/>
                  </a:lnTo>
                  <a:close/>
                  <a:moveTo>
                    <a:pt x="6093" y="8125"/>
                  </a:moveTo>
                  <a:lnTo>
                    <a:pt x="5847" y="9260"/>
                  </a:lnTo>
                  <a:lnTo>
                    <a:pt x="1165" y="9260"/>
                  </a:lnTo>
                  <a:lnTo>
                    <a:pt x="1479" y="8125"/>
                  </a:lnTo>
                  <a:close/>
                  <a:moveTo>
                    <a:pt x="11604" y="8125"/>
                  </a:moveTo>
                  <a:lnTo>
                    <a:pt x="11604" y="9260"/>
                  </a:lnTo>
                  <a:lnTo>
                    <a:pt x="6911" y="9260"/>
                  </a:lnTo>
                  <a:lnTo>
                    <a:pt x="7157" y="8125"/>
                  </a:lnTo>
                  <a:close/>
                  <a:moveTo>
                    <a:pt x="17104" y="8125"/>
                  </a:moveTo>
                  <a:lnTo>
                    <a:pt x="17350" y="9260"/>
                  </a:lnTo>
                  <a:lnTo>
                    <a:pt x="12657" y="9260"/>
                  </a:lnTo>
                  <a:lnTo>
                    <a:pt x="12657" y="8125"/>
                  </a:lnTo>
                  <a:close/>
                  <a:moveTo>
                    <a:pt x="22783" y="8125"/>
                  </a:moveTo>
                  <a:lnTo>
                    <a:pt x="23108" y="9260"/>
                  </a:lnTo>
                  <a:lnTo>
                    <a:pt x="18415" y="9260"/>
                  </a:lnTo>
                  <a:lnTo>
                    <a:pt x="18168" y="8125"/>
                  </a:lnTo>
                  <a:close/>
                  <a:moveTo>
                    <a:pt x="12859" y="11373"/>
                  </a:moveTo>
                  <a:lnTo>
                    <a:pt x="12859" y="12751"/>
                  </a:lnTo>
                  <a:lnTo>
                    <a:pt x="11414" y="12751"/>
                  </a:lnTo>
                  <a:lnTo>
                    <a:pt x="11414" y="11373"/>
                  </a:lnTo>
                  <a:close/>
                  <a:moveTo>
                    <a:pt x="15054" y="13422"/>
                  </a:moveTo>
                  <a:lnTo>
                    <a:pt x="15177" y="13429"/>
                  </a:lnTo>
                  <a:lnTo>
                    <a:pt x="15301" y="13450"/>
                  </a:lnTo>
                  <a:lnTo>
                    <a:pt x="15401" y="13486"/>
                  </a:lnTo>
                  <a:lnTo>
                    <a:pt x="15491" y="13536"/>
                  </a:lnTo>
                  <a:lnTo>
                    <a:pt x="15569" y="13593"/>
                  </a:lnTo>
                  <a:lnTo>
                    <a:pt x="15625" y="13665"/>
                  </a:lnTo>
                  <a:lnTo>
                    <a:pt x="15670" y="13736"/>
                  </a:lnTo>
                  <a:lnTo>
                    <a:pt x="15681" y="13815"/>
                  </a:lnTo>
                  <a:lnTo>
                    <a:pt x="15681" y="14214"/>
                  </a:lnTo>
                  <a:lnTo>
                    <a:pt x="8591" y="14214"/>
                  </a:lnTo>
                  <a:lnTo>
                    <a:pt x="8591" y="13815"/>
                  </a:lnTo>
                  <a:lnTo>
                    <a:pt x="8602" y="13736"/>
                  </a:lnTo>
                  <a:lnTo>
                    <a:pt x="8636" y="13665"/>
                  </a:lnTo>
                  <a:lnTo>
                    <a:pt x="8692" y="13593"/>
                  </a:lnTo>
                  <a:lnTo>
                    <a:pt x="8770" y="13536"/>
                  </a:lnTo>
                  <a:lnTo>
                    <a:pt x="8860" y="13486"/>
                  </a:lnTo>
                  <a:lnTo>
                    <a:pt x="8972" y="13450"/>
                  </a:lnTo>
                  <a:lnTo>
                    <a:pt x="9084" y="13429"/>
                  </a:lnTo>
                  <a:lnTo>
                    <a:pt x="9207" y="13422"/>
                  </a:lnTo>
                  <a:close/>
                  <a:moveTo>
                    <a:pt x="11918" y="0"/>
                  </a:moveTo>
                  <a:lnTo>
                    <a:pt x="11705" y="14"/>
                  </a:lnTo>
                  <a:lnTo>
                    <a:pt x="11492" y="29"/>
                  </a:lnTo>
                  <a:lnTo>
                    <a:pt x="11291" y="57"/>
                  </a:lnTo>
                  <a:lnTo>
                    <a:pt x="11089" y="86"/>
                  </a:lnTo>
                  <a:lnTo>
                    <a:pt x="10887" y="121"/>
                  </a:lnTo>
                  <a:lnTo>
                    <a:pt x="10697" y="164"/>
                  </a:lnTo>
                  <a:lnTo>
                    <a:pt x="10507" y="207"/>
                  </a:lnTo>
                  <a:lnTo>
                    <a:pt x="10316" y="264"/>
                  </a:lnTo>
                  <a:lnTo>
                    <a:pt x="10137" y="321"/>
                  </a:lnTo>
                  <a:lnTo>
                    <a:pt x="9969" y="386"/>
                  </a:lnTo>
                  <a:lnTo>
                    <a:pt x="9790" y="457"/>
                  </a:lnTo>
                  <a:lnTo>
                    <a:pt x="9633" y="528"/>
                  </a:lnTo>
                  <a:lnTo>
                    <a:pt x="9476" y="607"/>
                  </a:lnTo>
                  <a:lnTo>
                    <a:pt x="9319" y="693"/>
                  </a:lnTo>
                  <a:lnTo>
                    <a:pt x="9174" y="778"/>
                  </a:lnTo>
                  <a:lnTo>
                    <a:pt x="9039" y="871"/>
                  </a:lnTo>
                  <a:lnTo>
                    <a:pt x="8905" y="971"/>
                  </a:lnTo>
                  <a:lnTo>
                    <a:pt x="8782" y="1071"/>
                  </a:lnTo>
                  <a:lnTo>
                    <a:pt x="8670" y="1178"/>
                  </a:lnTo>
                  <a:lnTo>
                    <a:pt x="8558" y="1285"/>
                  </a:lnTo>
                  <a:lnTo>
                    <a:pt x="8457" y="1392"/>
                  </a:lnTo>
                  <a:lnTo>
                    <a:pt x="8367" y="1514"/>
                  </a:lnTo>
                  <a:lnTo>
                    <a:pt x="8278" y="1628"/>
                  </a:lnTo>
                  <a:lnTo>
                    <a:pt x="8199" y="1749"/>
                  </a:lnTo>
                  <a:lnTo>
                    <a:pt x="8132" y="1871"/>
                  </a:lnTo>
                  <a:lnTo>
                    <a:pt x="8076" y="1999"/>
                  </a:lnTo>
                  <a:lnTo>
                    <a:pt x="8031" y="2128"/>
                  </a:lnTo>
                  <a:lnTo>
                    <a:pt x="7998" y="2263"/>
                  </a:lnTo>
                  <a:lnTo>
                    <a:pt x="7975" y="2392"/>
                  </a:lnTo>
                  <a:lnTo>
                    <a:pt x="7953" y="2527"/>
                  </a:lnTo>
                  <a:lnTo>
                    <a:pt x="7953" y="2663"/>
                  </a:lnTo>
                  <a:lnTo>
                    <a:pt x="7953" y="2820"/>
                  </a:lnTo>
                  <a:lnTo>
                    <a:pt x="7975" y="2970"/>
                  </a:lnTo>
                  <a:lnTo>
                    <a:pt x="8009" y="3120"/>
                  </a:lnTo>
                  <a:lnTo>
                    <a:pt x="8054" y="3263"/>
                  </a:lnTo>
                  <a:lnTo>
                    <a:pt x="8121" y="3413"/>
                  </a:lnTo>
                  <a:lnTo>
                    <a:pt x="8188" y="3555"/>
                  </a:lnTo>
                  <a:lnTo>
                    <a:pt x="8278" y="3698"/>
                  </a:lnTo>
                  <a:lnTo>
                    <a:pt x="8367" y="3834"/>
                  </a:lnTo>
                  <a:lnTo>
                    <a:pt x="1971" y="3834"/>
                  </a:lnTo>
                  <a:lnTo>
                    <a:pt x="1882" y="3855"/>
                  </a:lnTo>
                  <a:lnTo>
                    <a:pt x="1792" y="3877"/>
                  </a:lnTo>
                  <a:lnTo>
                    <a:pt x="1725" y="3912"/>
                  </a:lnTo>
                  <a:lnTo>
                    <a:pt x="1658" y="3948"/>
                  </a:lnTo>
                  <a:lnTo>
                    <a:pt x="1602" y="3998"/>
                  </a:lnTo>
                  <a:lnTo>
                    <a:pt x="1568" y="4048"/>
                  </a:lnTo>
                  <a:lnTo>
                    <a:pt x="1546" y="4112"/>
                  </a:lnTo>
                  <a:lnTo>
                    <a:pt x="1031" y="5904"/>
                  </a:lnTo>
                  <a:lnTo>
                    <a:pt x="1031" y="5919"/>
                  </a:lnTo>
                  <a:lnTo>
                    <a:pt x="11" y="9538"/>
                  </a:lnTo>
                  <a:lnTo>
                    <a:pt x="0" y="9610"/>
                  </a:lnTo>
                  <a:lnTo>
                    <a:pt x="22" y="9688"/>
                  </a:lnTo>
                  <a:lnTo>
                    <a:pt x="56" y="9752"/>
                  </a:lnTo>
                  <a:lnTo>
                    <a:pt x="123" y="9817"/>
                  </a:lnTo>
                  <a:lnTo>
                    <a:pt x="202" y="9867"/>
                  </a:lnTo>
                  <a:lnTo>
                    <a:pt x="302" y="9902"/>
                  </a:lnTo>
                  <a:lnTo>
                    <a:pt x="414" y="9931"/>
                  </a:lnTo>
                  <a:lnTo>
                    <a:pt x="526" y="9938"/>
                  </a:lnTo>
                  <a:lnTo>
                    <a:pt x="1378" y="9938"/>
                  </a:lnTo>
                  <a:lnTo>
                    <a:pt x="1378" y="10316"/>
                  </a:lnTo>
                  <a:lnTo>
                    <a:pt x="1378" y="10423"/>
                  </a:lnTo>
                  <a:lnTo>
                    <a:pt x="1411" y="10530"/>
                  </a:lnTo>
                  <a:lnTo>
                    <a:pt x="1445" y="10630"/>
                  </a:lnTo>
                  <a:lnTo>
                    <a:pt x="1501" y="10730"/>
                  </a:lnTo>
                  <a:lnTo>
                    <a:pt x="1579" y="10816"/>
                  </a:lnTo>
                  <a:lnTo>
                    <a:pt x="1658" y="10909"/>
                  </a:lnTo>
                  <a:lnTo>
                    <a:pt x="1747" y="10987"/>
                  </a:lnTo>
                  <a:lnTo>
                    <a:pt x="1859" y="11059"/>
                  </a:lnTo>
                  <a:lnTo>
                    <a:pt x="1983" y="11130"/>
                  </a:lnTo>
                  <a:lnTo>
                    <a:pt x="2106" y="11187"/>
                  </a:lnTo>
                  <a:lnTo>
                    <a:pt x="2240" y="11244"/>
                  </a:lnTo>
                  <a:lnTo>
                    <a:pt x="2386" y="11287"/>
                  </a:lnTo>
                  <a:lnTo>
                    <a:pt x="2543" y="11323"/>
                  </a:lnTo>
                  <a:lnTo>
                    <a:pt x="2699" y="11351"/>
                  </a:lnTo>
                  <a:lnTo>
                    <a:pt x="2856" y="11366"/>
                  </a:lnTo>
                  <a:lnTo>
                    <a:pt x="3024" y="11373"/>
                  </a:lnTo>
                  <a:lnTo>
                    <a:pt x="10350" y="11373"/>
                  </a:lnTo>
                  <a:lnTo>
                    <a:pt x="10350" y="12751"/>
                  </a:lnTo>
                  <a:lnTo>
                    <a:pt x="9039" y="12751"/>
                  </a:lnTo>
                  <a:lnTo>
                    <a:pt x="8871" y="12772"/>
                  </a:lnTo>
                  <a:lnTo>
                    <a:pt x="8714" y="12794"/>
                  </a:lnTo>
                  <a:lnTo>
                    <a:pt x="8558" y="12829"/>
                  </a:lnTo>
                  <a:lnTo>
                    <a:pt x="8412" y="12879"/>
                  </a:lnTo>
                  <a:lnTo>
                    <a:pt x="8266" y="12929"/>
                  </a:lnTo>
                  <a:lnTo>
                    <a:pt x="8143" y="12994"/>
                  </a:lnTo>
                  <a:lnTo>
                    <a:pt x="8020" y="13065"/>
                  </a:lnTo>
                  <a:lnTo>
                    <a:pt x="7919" y="13136"/>
                  </a:lnTo>
                  <a:lnTo>
                    <a:pt x="7818" y="13222"/>
                  </a:lnTo>
                  <a:lnTo>
                    <a:pt x="7729" y="13308"/>
                  </a:lnTo>
                  <a:lnTo>
                    <a:pt x="7662" y="13400"/>
                  </a:lnTo>
                  <a:lnTo>
                    <a:pt x="7606" y="13500"/>
                  </a:lnTo>
                  <a:lnTo>
                    <a:pt x="7561" y="13600"/>
                  </a:lnTo>
                  <a:lnTo>
                    <a:pt x="7538" y="13707"/>
                  </a:lnTo>
                  <a:lnTo>
                    <a:pt x="7527" y="13815"/>
                  </a:lnTo>
                  <a:lnTo>
                    <a:pt x="7527" y="14214"/>
                  </a:lnTo>
                  <a:lnTo>
                    <a:pt x="5231" y="14214"/>
                  </a:lnTo>
                  <a:lnTo>
                    <a:pt x="5130" y="14221"/>
                  </a:lnTo>
                  <a:lnTo>
                    <a:pt x="5029" y="14243"/>
                  </a:lnTo>
                  <a:lnTo>
                    <a:pt x="4940" y="14271"/>
                  </a:lnTo>
                  <a:lnTo>
                    <a:pt x="4861" y="14314"/>
                  </a:lnTo>
                  <a:lnTo>
                    <a:pt x="4794" y="14364"/>
                  </a:lnTo>
                  <a:lnTo>
                    <a:pt x="4749" y="14421"/>
                  </a:lnTo>
                  <a:lnTo>
                    <a:pt x="4716" y="14486"/>
                  </a:lnTo>
                  <a:lnTo>
                    <a:pt x="4704" y="14550"/>
                  </a:lnTo>
                  <a:lnTo>
                    <a:pt x="4716" y="14621"/>
                  </a:lnTo>
                  <a:lnTo>
                    <a:pt x="4749" y="14686"/>
                  </a:lnTo>
                  <a:lnTo>
                    <a:pt x="4794" y="14743"/>
                  </a:lnTo>
                  <a:lnTo>
                    <a:pt x="4861" y="14793"/>
                  </a:lnTo>
                  <a:lnTo>
                    <a:pt x="4940" y="14828"/>
                  </a:lnTo>
                  <a:lnTo>
                    <a:pt x="5029" y="14864"/>
                  </a:lnTo>
                  <a:lnTo>
                    <a:pt x="5130" y="14878"/>
                  </a:lnTo>
                  <a:lnTo>
                    <a:pt x="5231" y="14885"/>
                  </a:lnTo>
                  <a:lnTo>
                    <a:pt x="19031" y="14885"/>
                  </a:lnTo>
                  <a:lnTo>
                    <a:pt x="19131" y="14878"/>
                  </a:lnTo>
                  <a:lnTo>
                    <a:pt x="19232" y="14864"/>
                  </a:lnTo>
                  <a:lnTo>
                    <a:pt x="19322" y="14828"/>
                  </a:lnTo>
                  <a:lnTo>
                    <a:pt x="19400" y="14793"/>
                  </a:lnTo>
                  <a:lnTo>
                    <a:pt x="19467" y="14743"/>
                  </a:lnTo>
                  <a:lnTo>
                    <a:pt x="19512" y="14686"/>
                  </a:lnTo>
                  <a:lnTo>
                    <a:pt x="19546" y="14621"/>
                  </a:lnTo>
                  <a:lnTo>
                    <a:pt x="19557" y="14550"/>
                  </a:lnTo>
                  <a:lnTo>
                    <a:pt x="19546" y="14486"/>
                  </a:lnTo>
                  <a:lnTo>
                    <a:pt x="19512" y="14421"/>
                  </a:lnTo>
                  <a:lnTo>
                    <a:pt x="19467" y="14364"/>
                  </a:lnTo>
                  <a:lnTo>
                    <a:pt x="19400" y="14314"/>
                  </a:lnTo>
                  <a:lnTo>
                    <a:pt x="19322" y="14271"/>
                  </a:lnTo>
                  <a:lnTo>
                    <a:pt x="19232" y="14243"/>
                  </a:lnTo>
                  <a:lnTo>
                    <a:pt x="19131" y="14221"/>
                  </a:lnTo>
                  <a:lnTo>
                    <a:pt x="19031" y="14214"/>
                  </a:lnTo>
                  <a:lnTo>
                    <a:pt x="16734" y="14214"/>
                  </a:lnTo>
                  <a:lnTo>
                    <a:pt x="16734" y="13815"/>
                  </a:lnTo>
                  <a:lnTo>
                    <a:pt x="16723" y="13707"/>
                  </a:lnTo>
                  <a:lnTo>
                    <a:pt x="16701" y="13600"/>
                  </a:lnTo>
                  <a:lnTo>
                    <a:pt x="16656" y="13500"/>
                  </a:lnTo>
                  <a:lnTo>
                    <a:pt x="16600" y="13400"/>
                  </a:lnTo>
                  <a:lnTo>
                    <a:pt x="16533" y="13308"/>
                  </a:lnTo>
                  <a:lnTo>
                    <a:pt x="16443" y="13222"/>
                  </a:lnTo>
                  <a:lnTo>
                    <a:pt x="16354" y="13136"/>
                  </a:lnTo>
                  <a:lnTo>
                    <a:pt x="16242" y="13065"/>
                  </a:lnTo>
                  <a:lnTo>
                    <a:pt x="16118" y="12994"/>
                  </a:lnTo>
                  <a:lnTo>
                    <a:pt x="15995" y="12929"/>
                  </a:lnTo>
                  <a:lnTo>
                    <a:pt x="15861" y="12879"/>
                  </a:lnTo>
                  <a:lnTo>
                    <a:pt x="15715" y="12829"/>
                  </a:lnTo>
                  <a:lnTo>
                    <a:pt x="15558" y="12794"/>
                  </a:lnTo>
                  <a:lnTo>
                    <a:pt x="15390" y="12772"/>
                  </a:lnTo>
                  <a:lnTo>
                    <a:pt x="15233" y="12751"/>
                  </a:lnTo>
                  <a:lnTo>
                    <a:pt x="13912" y="12751"/>
                  </a:lnTo>
                  <a:lnTo>
                    <a:pt x="13912" y="11373"/>
                  </a:lnTo>
                  <a:lnTo>
                    <a:pt x="14942" y="11373"/>
                  </a:lnTo>
                  <a:lnTo>
                    <a:pt x="15043" y="11366"/>
                  </a:lnTo>
                  <a:lnTo>
                    <a:pt x="15144" y="11344"/>
                  </a:lnTo>
                  <a:lnTo>
                    <a:pt x="15233" y="11316"/>
                  </a:lnTo>
                  <a:lnTo>
                    <a:pt x="15312" y="11273"/>
                  </a:lnTo>
                  <a:lnTo>
                    <a:pt x="15379" y="11223"/>
                  </a:lnTo>
                  <a:lnTo>
                    <a:pt x="15424" y="11166"/>
                  </a:lnTo>
                  <a:lnTo>
                    <a:pt x="15457" y="11102"/>
                  </a:lnTo>
                  <a:lnTo>
                    <a:pt x="15469" y="11037"/>
                  </a:lnTo>
                  <a:lnTo>
                    <a:pt x="15457" y="10966"/>
                  </a:lnTo>
                  <a:lnTo>
                    <a:pt x="15424" y="10902"/>
                  </a:lnTo>
                  <a:lnTo>
                    <a:pt x="15379" y="10845"/>
                  </a:lnTo>
                  <a:lnTo>
                    <a:pt x="15312" y="10795"/>
                  </a:lnTo>
                  <a:lnTo>
                    <a:pt x="15233" y="10752"/>
                  </a:lnTo>
                  <a:lnTo>
                    <a:pt x="15144" y="10723"/>
                  </a:lnTo>
                  <a:lnTo>
                    <a:pt x="15043" y="10702"/>
                  </a:lnTo>
                  <a:lnTo>
                    <a:pt x="14942" y="10695"/>
                  </a:lnTo>
                  <a:lnTo>
                    <a:pt x="3024" y="10695"/>
                  </a:lnTo>
                  <a:lnTo>
                    <a:pt x="2912" y="10688"/>
                  </a:lnTo>
                  <a:lnTo>
                    <a:pt x="2800" y="10666"/>
                  </a:lnTo>
                  <a:lnTo>
                    <a:pt x="2699" y="10630"/>
                  </a:lnTo>
                  <a:lnTo>
                    <a:pt x="2610" y="10588"/>
                  </a:lnTo>
                  <a:lnTo>
                    <a:pt x="2531" y="10530"/>
                  </a:lnTo>
                  <a:lnTo>
                    <a:pt x="2475" y="10466"/>
                  </a:lnTo>
                  <a:lnTo>
                    <a:pt x="2442" y="10395"/>
                  </a:lnTo>
                  <a:lnTo>
                    <a:pt x="2431" y="10316"/>
                  </a:lnTo>
                  <a:lnTo>
                    <a:pt x="2431" y="9938"/>
                  </a:lnTo>
                  <a:lnTo>
                    <a:pt x="21831" y="9938"/>
                  </a:lnTo>
                  <a:lnTo>
                    <a:pt x="21831" y="10316"/>
                  </a:lnTo>
                  <a:lnTo>
                    <a:pt x="21820" y="10395"/>
                  </a:lnTo>
                  <a:lnTo>
                    <a:pt x="21786" y="10466"/>
                  </a:lnTo>
                  <a:lnTo>
                    <a:pt x="21730" y="10530"/>
                  </a:lnTo>
                  <a:lnTo>
                    <a:pt x="21663" y="10588"/>
                  </a:lnTo>
                  <a:lnTo>
                    <a:pt x="21573" y="10630"/>
                  </a:lnTo>
                  <a:lnTo>
                    <a:pt x="21472" y="10666"/>
                  </a:lnTo>
                  <a:lnTo>
                    <a:pt x="21360" y="10688"/>
                  </a:lnTo>
                  <a:lnTo>
                    <a:pt x="21237" y="10695"/>
                  </a:lnTo>
                  <a:lnTo>
                    <a:pt x="19691" y="10695"/>
                  </a:lnTo>
                  <a:lnTo>
                    <a:pt x="19579" y="10702"/>
                  </a:lnTo>
                  <a:lnTo>
                    <a:pt x="19479" y="10723"/>
                  </a:lnTo>
                  <a:lnTo>
                    <a:pt x="19389" y="10752"/>
                  </a:lnTo>
                  <a:lnTo>
                    <a:pt x="19311" y="10795"/>
                  </a:lnTo>
                  <a:lnTo>
                    <a:pt x="19243" y="10845"/>
                  </a:lnTo>
                  <a:lnTo>
                    <a:pt x="19199" y="10902"/>
                  </a:lnTo>
                  <a:lnTo>
                    <a:pt x="19165" y="10966"/>
                  </a:lnTo>
                  <a:lnTo>
                    <a:pt x="19154" y="11037"/>
                  </a:lnTo>
                  <a:lnTo>
                    <a:pt x="19165" y="11102"/>
                  </a:lnTo>
                  <a:lnTo>
                    <a:pt x="19199" y="11166"/>
                  </a:lnTo>
                  <a:lnTo>
                    <a:pt x="19243" y="11223"/>
                  </a:lnTo>
                  <a:lnTo>
                    <a:pt x="19311" y="11273"/>
                  </a:lnTo>
                  <a:lnTo>
                    <a:pt x="19389" y="11316"/>
                  </a:lnTo>
                  <a:lnTo>
                    <a:pt x="19479" y="11344"/>
                  </a:lnTo>
                  <a:lnTo>
                    <a:pt x="19579" y="11366"/>
                  </a:lnTo>
                  <a:lnTo>
                    <a:pt x="19691" y="11373"/>
                  </a:lnTo>
                  <a:lnTo>
                    <a:pt x="21237" y="11373"/>
                  </a:lnTo>
                  <a:lnTo>
                    <a:pt x="21405" y="11366"/>
                  </a:lnTo>
                  <a:lnTo>
                    <a:pt x="21573" y="11351"/>
                  </a:lnTo>
                  <a:lnTo>
                    <a:pt x="21730" y="11323"/>
                  </a:lnTo>
                  <a:lnTo>
                    <a:pt x="21876" y="11287"/>
                  </a:lnTo>
                  <a:lnTo>
                    <a:pt x="22021" y="11244"/>
                  </a:lnTo>
                  <a:lnTo>
                    <a:pt x="22156" y="11194"/>
                  </a:lnTo>
                  <a:lnTo>
                    <a:pt x="22290" y="11130"/>
                  </a:lnTo>
                  <a:lnTo>
                    <a:pt x="22402" y="11059"/>
                  </a:lnTo>
                  <a:lnTo>
                    <a:pt x="22514" y="10987"/>
                  </a:lnTo>
                  <a:lnTo>
                    <a:pt x="22604" y="10909"/>
                  </a:lnTo>
                  <a:lnTo>
                    <a:pt x="22693" y="10816"/>
                  </a:lnTo>
                  <a:lnTo>
                    <a:pt x="22761" y="10730"/>
                  </a:lnTo>
                  <a:lnTo>
                    <a:pt x="22817" y="10630"/>
                  </a:lnTo>
                  <a:lnTo>
                    <a:pt x="22861" y="10530"/>
                  </a:lnTo>
                  <a:lnTo>
                    <a:pt x="22884" y="10423"/>
                  </a:lnTo>
                  <a:lnTo>
                    <a:pt x="22895" y="10316"/>
                  </a:lnTo>
                  <a:lnTo>
                    <a:pt x="22895" y="9938"/>
                  </a:lnTo>
                  <a:lnTo>
                    <a:pt x="23735" y="9938"/>
                  </a:lnTo>
                  <a:lnTo>
                    <a:pt x="23847" y="9931"/>
                  </a:lnTo>
                  <a:lnTo>
                    <a:pt x="23959" y="9902"/>
                  </a:lnTo>
                  <a:lnTo>
                    <a:pt x="24060" y="9867"/>
                  </a:lnTo>
                  <a:lnTo>
                    <a:pt x="24138" y="9817"/>
                  </a:lnTo>
                  <a:lnTo>
                    <a:pt x="24205" y="9752"/>
                  </a:lnTo>
                  <a:lnTo>
                    <a:pt x="24250" y="9688"/>
                  </a:lnTo>
                  <a:lnTo>
                    <a:pt x="24262" y="9610"/>
                  </a:lnTo>
                  <a:lnTo>
                    <a:pt x="24262" y="9538"/>
                  </a:lnTo>
                  <a:lnTo>
                    <a:pt x="23746" y="7732"/>
                  </a:lnTo>
                  <a:lnTo>
                    <a:pt x="23746" y="7718"/>
                  </a:lnTo>
                  <a:lnTo>
                    <a:pt x="22727" y="4112"/>
                  </a:lnTo>
                  <a:lnTo>
                    <a:pt x="22705" y="4048"/>
                  </a:lnTo>
                  <a:lnTo>
                    <a:pt x="22660" y="3998"/>
                  </a:lnTo>
                  <a:lnTo>
                    <a:pt x="22615" y="3948"/>
                  </a:lnTo>
                  <a:lnTo>
                    <a:pt x="22548" y="3912"/>
                  </a:lnTo>
                  <a:lnTo>
                    <a:pt x="22469" y="3877"/>
                  </a:lnTo>
                  <a:lnTo>
                    <a:pt x="22391" y="3855"/>
                  </a:lnTo>
                  <a:lnTo>
                    <a:pt x="22301" y="3834"/>
                  </a:lnTo>
                  <a:lnTo>
                    <a:pt x="15894" y="3834"/>
                  </a:lnTo>
                  <a:lnTo>
                    <a:pt x="15995" y="3691"/>
                  </a:lnTo>
                  <a:lnTo>
                    <a:pt x="16074" y="3555"/>
                  </a:lnTo>
                  <a:lnTo>
                    <a:pt x="16152" y="3413"/>
                  </a:lnTo>
                  <a:lnTo>
                    <a:pt x="16208" y="3263"/>
                  </a:lnTo>
                  <a:lnTo>
                    <a:pt x="16253" y="3120"/>
                  </a:lnTo>
                  <a:lnTo>
                    <a:pt x="16286" y="2970"/>
                  </a:lnTo>
                  <a:lnTo>
                    <a:pt x="16309" y="2820"/>
                  </a:lnTo>
                  <a:lnTo>
                    <a:pt x="16320" y="2663"/>
                  </a:lnTo>
                  <a:lnTo>
                    <a:pt x="16309" y="2527"/>
                  </a:lnTo>
                  <a:lnTo>
                    <a:pt x="16298" y="2392"/>
                  </a:lnTo>
                  <a:lnTo>
                    <a:pt x="16264" y="2263"/>
                  </a:lnTo>
                  <a:lnTo>
                    <a:pt x="16230" y="2128"/>
                  </a:lnTo>
                  <a:lnTo>
                    <a:pt x="16186" y="1999"/>
                  </a:lnTo>
                  <a:lnTo>
                    <a:pt x="16130" y="1871"/>
                  </a:lnTo>
                  <a:lnTo>
                    <a:pt x="16062" y="1749"/>
                  </a:lnTo>
                  <a:lnTo>
                    <a:pt x="15984" y="1628"/>
                  </a:lnTo>
                  <a:lnTo>
                    <a:pt x="15906" y="1514"/>
                  </a:lnTo>
                  <a:lnTo>
                    <a:pt x="15816" y="1392"/>
                  </a:lnTo>
                  <a:lnTo>
                    <a:pt x="15715" y="1285"/>
                  </a:lnTo>
                  <a:lnTo>
                    <a:pt x="15603" y="1178"/>
                  </a:lnTo>
                  <a:lnTo>
                    <a:pt x="15480" y="1071"/>
                  </a:lnTo>
                  <a:lnTo>
                    <a:pt x="15357" y="971"/>
                  </a:lnTo>
                  <a:lnTo>
                    <a:pt x="15233" y="871"/>
                  </a:lnTo>
                  <a:lnTo>
                    <a:pt x="15088" y="778"/>
                  </a:lnTo>
                  <a:lnTo>
                    <a:pt x="14942" y="693"/>
                  </a:lnTo>
                  <a:lnTo>
                    <a:pt x="14797" y="607"/>
                  </a:lnTo>
                  <a:lnTo>
                    <a:pt x="14640" y="528"/>
                  </a:lnTo>
                  <a:lnTo>
                    <a:pt x="14472" y="457"/>
                  </a:lnTo>
                  <a:lnTo>
                    <a:pt x="14304" y="386"/>
                  </a:lnTo>
                  <a:lnTo>
                    <a:pt x="14125" y="321"/>
                  </a:lnTo>
                  <a:lnTo>
                    <a:pt x="13945" y="264"/>
                  </a:lnTo>
                  <a:lnTo>
                    <a:pt x="13755" y="207"/>
                  </a:lnTo>
                  <a:lnTo>
                    <a:pt x="13576" y="164"/>
                  </a:lnTo>
                  <a:lnTo>
                    <a:pt x="13374" y="121"/>
                  </a:lnTo>
                  <a:lnTo>
                    <a:pt x="13172" y="86"/>
                  </a:lnTo>
                  <a:lnTo>
                    <a:pt x="12971" y="57"/>
                  </a:lnTo>
                  <a:lnTo>
                    <a:pt x="12769" y="29"/>
                  </a:lnTo>
                  <a:lnTo>
                    <a:pt x="12556" y="14"/>
                  </a:lnTo>
                  <a:lnTo>
                    <a:pt x="12344" y="0"/>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sp>
          <p:nvSpPr>
            <p:cNvPr id="30" name="Google Shape;941;p82">
              <a:extLst>
                <a:ext uri="{FF2B5EF4-FFF2-40B4-BE49-F238E27FC236}">
                  <a16:creationId xmlns:a16="http://schemas.microsoft.com/office/drawing/2014/main" id="{B82BC681-1B27-DE55-E68E-075DF78C8FD8}"/>
                </a:ext>
              </a:extLst>
            </p:cNvPr>
            <p:cNvSpPr/>
            <p:nvPr/>
          </p:nvSpPr>
          <p:spPr>
            <a:xfrm flipH="1">
              <a:off x="3825035" y="3361325"/>
              <a:ext cx="17293" cy="16975"/>
            </a:xfrm>
            <a:custGeom>
              <a:avLst/>
              <a:gdLst/>
              <a:ahLst/>
              <a:cxnLst/>
              <a:rect l="l" t="t" r="r" b="b"/>
              <a:pathLst>
                <a:path w="1065" h="679" extrusionOk="0">
                  <a:moveTo>
                    <a:pt x="538" y="1"/>
                  </a:moveTo>
                  <a:lnTo>
                    <a:pt x="426" y="8"/>
                  </a:lnTo>
                  <a:lnTo>
                    <a:pt x="325" y="29"/>
                  </a:lnTo>
                  <a:lnTo>
                    <a:pt x="235" y="58"/>
                  </a:lnTo>
                  <a:lnTo>
                    <a:pt x="157" y="101"/>
                  </a:lnTo>
                  <a:lnTo>
                    <a:pt x="90" y="151"/>
                  </a:lnTo>
                  <a:lnTo>
                    <a:pt x="45" y="208"/>
                  </a:lnTo>
                  <a:lnTo>
                    <a:pt x="11" y="272"/>
                  </a:lnTo>
                  <a:lnTo>
                    <a:pt x="0" y="343"/>
                  </a:lnTo>
                  <a:lnTo>
                    <a:pt x="11" y="408"/>
                  </a:lnTo>
                  <a:lnTo>
                    <a:pt x="45" y="472"/>
                  </a:lnTo>
                  <a:lnTo>
                    <a:pt x="90" y="529"/>
                  </a:lnTo>
                  <a:lnTo>
                    <a:pt x="157" y="579"/>
                  </a:lnTo>
                  <a:lnTo>
                    <a:pt x="235" y="622"/>
                  </a:lnTo>
                  <a:lnTo>
                    <a:pt x="325" y="650"/>
                  </a:lnTo>
                  <a:lnTo>
                    <a:pt x="426" y="672"/>
                  </a:lnTo>
                  <a:lnTo>
                    <a:pt x="527" y="679"/>
                  </a:lnTo>
                  <a:lnTo>
                    <a:pt x="538" y="679"/>
                  </a:lnTo>
                  <a:lnTo>
                    <a:pt x="639" y="672"/>
                  </a:lnTo>
                  <a:lnTo>
                    <a:pt x="739" y="650"/>
                  </a:lnTo>
                  <a:lnTo>
                    <a:pt x="829" y="622"/>
                  </a:lnTo>
                  <a:lnTo>
                    <a:pt x="907" y="579"/>
                  </a:lnTo>
                  <a:lnTo>
                    <a:pt x="975" y="529"/>
                  </a:lnTo>
                  <a:lnTo>
                    <a:pt x="1019" y="472"/>
                  </a:lnTo>
                  <a:lnTo>
                    <a:pt x="1053" y="408"/>
                  </a:lnTo>
                  <a:lnTo>
                    <a:pt x="1064" y="343"/>
                  </a:lnTo>
                  <a:lnTo>
                    <a:pt x="1053" y="272"/>
                  </a:lnTo>
                  <a:lnTo>
                    <a:pt x="1019" y="208"/>
                  </a:lnTo>
                  <a:lnTo>
                    <a:pt x="975" y="151"/>
                  </a:lnTo>
                  <a:lnTo>
                    <a:pt x="907" y="101"/>
                  </a:lnTo>
                  <a:lnTo>
                    <a:pt x="829" y="58"/>
                  </a:lnTo>
                  <a:lnTo>
                    <a:pt x="739" y="29"/>
                  </a:lnTo>
                  <a:lnTo>
                    <a:pt x="639" y="8"/>
                  </a:lnTo>
                  <a:lnTo>
                    <a:pt x="538" y="1"/>
                  </a:lnTo>
                  <a:close/>
                </a:path>
              </a:pathLst>
            </a:custGeom>
            <a:solidFill>
              <a:schemeClr val="accent6"/>
            </a:solidFill>
            <a:ln>
              <a:solidFill>
                <a:schemeClr val="accent2"/>
              </a:solidFill>
            </a:ln>
          </p:spPr>
          <p:txBody>
            <a:bodyPr spcFirstLastPara="1" wrap="square" lIns="121900" tIns="121900" rIns="121900" bIns="121900" anchor="ctr" anchorCtr="0">
              <a:noAutofit/>
            </a:bodyPr>
            <a:lstStyle/>
            <a:p>
              <a:endParaRPr sz="2400"/>
            </a:p>
          </p:txBody>
        </p:sp>
      </p:grpSp>
      <p:sp>
        <p:nvSpPr>
          <p:cNvPr id="31" name="Google Shape;2080;p111">
            <a:extLst>
              <a:ext uri="{FF2B5EF4-FFF2-40B4-BE49-F238E27FC236}">
                <a16:creationId xmlns:a16="http://schemas.microsoft.com/office/drawing/2014/main" id="{B64BF6F0-1EEB-9CD3-FE8D-39BAA79479CD}"/>
              </a:ext>
            </a:extLst>
          </p:cNvPr>
          <p:cNvSpPr txBox="1">
            <a:spLocks noGrp="1"/>
          </p:cNvSpPr>
          <p:nvPr>
            <p:ph type="title"/>
          </p:nvPr>
        </p:nvSpPr>
        <p:spPr>
          <a:xfrm>
            <a:off x="947115" y="463100"/>
            <a:ext cx="10266800" cy="667600"/>
          </a:xfrm>
          <a:prstGeom prst="rect">
            <a:avLst/>
          </a:prstGeom>
        </p:spPr>
        <p:txBody>
          <a:bodyPr spcFirstLastPara="1" vert="horz" wrap="square" lIns="121900" tIns="121900" rIns="121900" bIns="121900" rtlCol="0" anchor="ctr" anchorCtr="0">
            <a:noAutofit/>
          </a:bodyPr>
          <a:lstStyle/>
          <a:p>
            <a:pPr algn="ctr"/>
            <a:r>
              <a:rPr lang="en" b="1" dirty="0">
                <a:latin typeface="+mn-lt"/>
              </a:rPr>
              <a:t>S</a:t>
            </a:r>
            <a:r>
              <a:rPr lang="lv-LV" b="1" dirty="0">
                <a:latin typeface="+mn-lt"/>
              </a:rPr>
              <a:t>TRATĒĢIJAS</a:t>
            </a:r>
            <a:r>
              <a:rPr lang="en" b="1" dirty="0">
                <a:latin typeface="+mn-lt"/>
              </a:rPr>
              <a:t> </a:t>
            </a:r>
          </a:p>
        </p:txBody>
      </p:sp>
      <p:pic>
        <p:nvPicPr>
          <p:cNvPr id="32" name="Attēls 31">
            <a:extLst>
              <a:ext uri="{FF2B5EF4-FFF2-40B4-BE49-F238E27FC236}">
                <a16:creationId xmlns:a16="http://schemas.microsoft.com/office/drawing/2014/main" id="{F862C6B1-3CBE-0959-EEC4-B3A09A603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2947" y="257453"/>
            <a:ext cx="1201705" cy="695507"/>
          </a:xfrm>
          <a:prstGeom prst="rect">
            <a:avLst/>
          </a:prstGeom>
        </p:spPr>
      </p:pic>
      <p:pic>
        <p:nvPicPr>
          <p:cNvPr id="3074" name="Picture 2" descr="New European Bauhaus – BEDA">
            <a:extLst>
              <a:ext uri="{FF2B5EF4-FFF2-40B4-BE49-F238E27FC236}">
                <a16:creationId xmlns:a16="http://schemas.microsoft.com/office/drawing/2014/main" id="{13C96DBA-31BF-EF0E-4B21-1CE727289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8425" y="135753"/>
            <a:ext cx="1660899" cy="65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5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8DB5-C589-4DDC-95DB-51F9D0374084}"/>
              </a:ext>
            </a:extLst>
          </p:cNvPr>
          <p:cNvSpPr>
            <a:spLocks noGrp="1"/>
          </p:cNvSpPr>
          <p:nvPr>
            <p:ph type="title"/>
          </p:nvPr>
        </p:nvSpPr>
        <p:spPr>
          <a:xfrm>
            <a:off x="1231199" y="321804"/>
            <a:ext cx="10515600" cy="782357"/>
          </a:xfrm>
        </p:spPr>
        <p:txBody>
          <a:bodyPr vert="horz" lIns="91440" tIns="45720" rIns="91440" bIns="45720" rtlCol="0" anchor="ctr">
            <a:normAutofit/>
          </a:bodyPr>
          <a:lstStyle/>
          <a:p>
            <a:r>
              <a:rPr lang="en-US" sz="3200" b="1" dirty="0">
                <a:latin typeface="+mn-lt"/>
              </a:rPr>
              <a:t>S</a:t>
            </a:r>
            <a:r>
              <a:rPr lang="lv-LV" sz="3200" b="1" dirty="0">
                <a:latin typeface="+mn-lt"/>
              </a:rPr>
              <a:t>INERĢIJAS</a:t>
            </a:r>
            <a:endParaRPr lang="en-IE" sz="3200" b="1" dirty="0">
              <a:latin typeface="+mn-lt"/>
            </a:endParaRPr>
          </a:p>
        </p:txBody>
      </p:sp>
      <p:graphicFrame>
        <p:nvGraphicFramePr>
          <p:cNvPr id="3" name="Diagram 2">
            <a:extLst>
              <a:ext uri="{FF2B5EF4-FFF2-40B4-BE49-F238E27FC236}">
                <a16:creationId xmlns:a16="http://schemas.microsoft.com/office/drawing/2014/main" id="{2CA572E5-F2F7-40BD-AFCF-19E6D2A63184}"/>
              </a:ext>
            </a:extLst>
          </p:cNvPr>
          <p:cNvGraphicFramePr/>
          <p:nvPr>
            <p:extLst>
              <p:ext uri="{D42A27DB-BD31-4B8C-83A1-F6EECF244321}">
                <p14:modId xmlns:p14="http://schemas.microsoft.com/office/powerpoint/2010/main" val="3439062673"/>
              </p:ext>
            </p:extLst>
          </p:nvPr>
        </p:nvGraphicFramePr>
        <p:xfrm>
          <a:off x="4753510" y="919201"/>
          <a:ext cx="7438490" cy="5490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ED1D7EF-319F-45D4-9200-3DEDCFFC7B8A}"/>
              </a:ext>
            </a:extLst>
          </p:cNvPr>
          <p:cNvSpPr txBox="1"/>
          <p:nvPr/>
        </p:nvSpPr>
        <p:spPr>
          <a:xfrm>
            <a:off x="549965" y="1969063"/>
            <a:ext cx="4839130" cy="2031325"/>
          </a:xfrm>
          <a:prstGeom prst="rect">
            <a:avLst/>
          </a:prstGeom>
          <a:noFill/>
        </p:spPr>
        <p:txBody>
          <a:bodyPr wrap="square" rtlCol="0">
            <a:spAutoFit/>
          </a:bodyPr>
          <a:lstStyle/>
          <a:p>
            <a:pPr marL="742950" lvl="1" indent="-285750">
              <a:buFont typeface="Arial" panose="020B0604020202020204" pitchFamily="34" charset="0"/>
              <a:buChar char="•"/>
            </a:pPr>
            <a:r>
              <a:rPr lang="lv-LV" b="1" dirty="0">
                <a:solidFill>
                  <a:schemeClr val="accent6">
                    <a:lumMod val="50000"/>
                  </a:schemeClr>
                </a:solidFill>
              </a:rPr>
              <a:t>Jābūt nodrošinātai sinerģijai ar citām Eiropas programmām </a:t>
            </a:r>
            <a:r>
              <a:rPr lang="en-IE" b="1" dirty="0">
                <a:solidFill>
                  <a:schemeClr val="accent6">
                    <a:lumMod val="50000"/>
                  </a:schemeClr>
                </a:solidFill>
              </a:rPr>
              <a:t>&amp; </a:t>
            </a:r>
            <a:r>
              <a:rPr lang="lv-LV" b="1" dirty="0">
                <a:solidFill>
                  <a:schemeClr val="accent6">
                    <a:lumMod val="50000"/>
                  </a:schemeClr>
                </a:solidFill>
              </a:rPr>
              <a:t>finansēšanas programmām </a:t>
            </a:r>
            <a:r>
              <a:rPr lang="en-IE" dirty="0"/>
              <a:t>(</a:t>
            </a:r>
            <a:r>
              <a:rPr lang="lv-LV" dirty="0"/>
              <a:t>piemēram, </a:t>
            </a:r>
            <a:r>
              <a:rPr lang="en-IE" dirty="0"/>
              <a:t> LIFE, CAP, ERDF, EMFAF, Erasmus+, ESF, Innovation Fund, Just Transition Fund, Digital Europe etc.)</a:t>
            </a:r>
          </a:p>
          <a:p>
            <a:pPr marL="742950" lvl="1" indent="-285750">
              <a:buFont typeface="Arial" panose="020B0604020202020204" pitchFamily="34" charset="0"/>
              <a:buChar char="•"/>
            </a:pPr>
            <a:endParaRPr lang="en-IE" dirty="0"/>
          </a:p>
        </p:txBody>
      </p:sp>
      <p:sp>
        <p:nvSpPr>
          <p:cNvPr id="6" name="Rectangle: Rounded Corners 5">
            <a:extLst>
              <a:ext uri="{FF2B5EF4-FFF2-40B4-BE49-F238E27FC236}">
                <a16:creationId xmlns:a16="http://schemas.microsoft.com/office/drawing/2014/main" id="{E2299F12-6626-4ABB-B3A3-49B84ED1388E}"/>
              </a:ext>
            </a:extLst>
          </p:cNvPr>
          <p:cNvSpPr/>
          <p:nvPr/>
        </p:nvSpPr>
        <p:spPr>
          <a:xfrm>
            <a:off x="1416605" y="4000388"/>
            <a:ext cx="3544584" cy="1510301"/>
          </a:xfrm>
          <a:prstGeom prst="round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sz="1600" dirty="0"/>
          </a:p>
          <a:p>
            <a:pPr algn="ctr"/>
            <a:r>
              <a:rPr lang="en-US" sz="1600" dirty="0">
                <a:ln w="0"/>
                <a:solidFill>
                  <a:sysClr val="windowText" lastClr="000000"/>
                </a:solidFill>
                <a:effectLst>
                  <a:outerShdw blurRad="38100" dist="19050" dir="2700000" algn="tl" rotWithShape="0">
                    <a:schemeClr val="dk1">
                      <a:alpha val="40000"/>
                    </a:schemeClr>
                  </a:outerShdw>
                </a:effectLst>
              </a:rPr>
              <a:t>EIT synergies with Horizon Europe and other EU </a:t>
            </a:r>
            <a:r>
              <a:rPr lang="en-US" sz="1600" dirty="0" err="1">
                <a:ln w="0"/>
                <a:solidFill>
                  <a:sysClr val="windowText" lastClr="000000"/>
                </a:solidFill>
                <a:effectLst>
                  <a:outerShdw blurRad="38100" dist="19050" dir="2700000" algn="tl" rotWithShape="0">
                    <a:schemeClr val="dk1">
                      <a:alpha val="40000"/>
                    </a:schemeClr>
                  </a:outerShdw>
                </a:effectLst>
              </a:rPr>
              <a:t>programmes</a:t>
            </a:r>
            <a:r>
              <a:rPr lang="en-US" sz="1600" dirty="0">
                <a:ln w="0"/>
                <a:solidFill>
                  <a:sysClr val="windowText" lastClr="000000"/>
                </a:solidFill>
                <a:effectLst>
                  <a:outerShdw blurRad="38100" dist="19050" dir="2700000" algn="tl" rotWithShape="0">
                    <a:schemeClr val="dk1">
                      <a:alpha val="40000"/>
                    </a:schemeClr>
                  </a:outerShdw>
                </a:effectLst>
              </a:rPr>
              <a:t> 2021-2027</a:t>
            </a:r>
            <a:endParaRPr lang="lv-LV" sz="1600" dirty="0">
              <a:ln w="0"/>
              <a:solidFill>
                <a:sysClr val="windowText" lastClr="000000"/>
              </a:solidFill>
              <a:effectLst>
                <a:outerShdw blurRad="38100" dist="19050" dir="2700000" algn="tl" rotWithShape="0">
                  <a:schemeClr val="dk1">
                    <a:alpha val="40000"/>
                  </a:schemeClr>
                </a:outerShdw>
              </a:effectLst>
            </a:endParaRPr>
          </a:p>
          <a:p>
            <a:pPr algn="ctr"/>
            <a:endParaRPr lang="lv-LV" sz="1600" dirty="0"/>
          </a:p>
          <a:p>
            <a:pPr algn="ctr"/>
            <a:r>
              <a:rPr lang="lv-LV" sz="1600" dirty="0">
                <a:hlinkClick r:id="rId8"/>
              </a:rPr>
              <a:t>Pieejama šeit </a:t>
            </a:r>
            <a:endParaRPr lang="lv-LV" sz="1600" dirty="0"/>
          </a:p>
          <a:p>
            <a:pPr algn="ctr"/>
            <a:r>
              <a:rPr lang="en-US" sz="1600" dirty="0"/>
              <a:t> </a:t>
            </a:r>
            <a:endParaRPr lang="en-IE" dirty="0"/>
          </a:p>
        </p:txBody>
      </p:sp>
      <p:pic>
        <p:nvPicPr>
          <p:cNvPr id="10" name="Attēls 9">
            <a:extLst>
              <a:ext uri="{FF2B5EF4-FFF2-40B4-BE49-F238E27FC236}">
                <a16:creationId xmlns:a16="http://schemas.microsoft.com/office/drawing/2014/main" id="{6AF1E79B-CA52-B626-764F-938E9CC48E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5094" y="321804"/>
            <a:ext cx="1201705" cy="695507"/>
          </a:xfrm>
          <a:prstGeom prst="rect">
            <a:avLst/>
          </a:prstGeom>
        </p:spPr>
      </p:pic>
      <p:pic>
        <p:nvPicPr>
          <p:cNvPr id="10242" name="Picture 2" descr="New European Bauhaus – BEDA">
            <a:extLst>
              <a:ext uri="{FF2B5EF4-FFF2-40B4-BE49-F238E27FC236}">
                <a16:creationId xmlns:a16="http://schemas.microsoft.com/office/drawing/2014/main" id="{03EB31EA-837E-202B-CA56-40F48CD42F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2755" y="257943"/>
            <a:ext cx="1551335" cy="61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5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658347-A518-F4C9-316B-57954F05FC77}"/>
              </a:ext>
            </a:extLst>
          </p:cNvPr>
          <p:cNvSpPr>
            <a:spLocks noGrp="1"/>
          </p:cNvSpPr>
          <p:nvPr>
            <p:ph type="title"/>
          </p:nvPr>
        </p:nvSpPr>
        <p:spPr>
          <a:xfrm>
            <a:off x="1107649" y="208839"/>
            <a:ext cx="10515600" cy="1325563"/>
          </a:xfrm>
        </p:spPr>
        <p:txBody>
          <a:bodyPr>
            <a:normAutofit/>
          </a:bodyPr>
          <a:lstStyle/>
          <a:p>
            <a:r>
              <a:rPr lang="en-US" sz="2400" b="1" dirty="0">
                <a:latin typeface="+mn-lt"/>
              </a:rPr>
              <a:t>Demonstrating the potential of </a:t>
            </a:r>
            <a:r>
              <a:rPr lang="en-US" sz="2400" b="1" dirty="0">
                <a:solidFill>
                  <a:schemeClr val="accent6">
                    <a:lumMod val="75000"/>
                  </a:schemeClr>
                </a:solidFill>
                <a:latin typeface="+mn-lt"/>
              </a:rPr>
              <a:t>Nature based Solutions </a:t>
            </a:r>
            <a:r>
              <a:rPr lang="en-US" sz="2400" b="1" dirty="0">
                <a:latin typeface="+mn-lt"/>
              </a:rPr>
              <a:t>and the New European Bauhaus to contribute to sustainable, inclusive and resilient living spaces and communities</a:t>
            </a:r>
            <a:endParaRPr lang="lv-LV" sz="2400" b="1" dirty="0">
              <a:latin typeface="+mn-lt"/>
            </a:endParaRPr>
          </a:p>
        </p:txBody>
      </p:sp>
      <p:sp>
        <p:nvSpPr>
          <p:cNvPr id="3" name="Slaida numura vietturis 2">
            <a:extLst>
              <a:ext uri="{FF2B5EF4-FFF2-40B4-BE49-F238E27FC236}">
                <a16:creationId xmlns:a16="http://schemas.microsoft.com/office/drawing/2014/main" id="{FA8DC409-F399-1749-CA7D-D258ED041833}"/>
              </a:ext>
            </a:extLst>
          </p:cNvPr>
          <p:cNvSpPr>
            <a:spLocks noGrp="1"/>
          </p:cNvSpPr>
          <p:nvPr>
            <p:ph type="sldNum" sz="quarter" idx="12"/>
          </p:nvPr>
        </p:nvSpPr>
        <p:spPr/>
        <p:txBody>
          <a:bodyPr/>
          <a:lstStyle/>
          <a:p>
            <a:fld id="{660F3F40-12FA-4968-8235-5F18DAFE2DEF}" type="slidenum">
              <a:rPr lang="lv-LV" smtClean="0"/>
              <a:t>5</a:t>
            </a:fld>
            <a:endParaRPr lang="lv-LV"/>
          </a:p>
        </p:txBody>
      </p:sp>
      <p:graphicFrame>
        <p:nvGraphicFramePr>
          <p:cNvPr id="4" name="Tabula 4">
            <a:extLst>
              <a:ext uri="{FF2B5EF4-FFF2-40B4-BE49-F238E27FC236}">
                <a16:creationId xmlns:a16="http://schemas.microsoft.com/office/drawing/2014/main" id="{F8BBB526-24B8-79D9-7A3E-DF88547996D1}"/>
              </a:ext>
            </a:extLst>
          </p:cNvPr>
          <p:cNvGraphicFramePr>
            <a:graphicFrameLocks noGrp="1"/>
          </p:cNvGraphicFramePr>
          <p:nvPr>
            <p:extLst>
              <p:ext uri="{D42A27DB-BD31-4B8C-83A1-F6EECF244321}">
                <p14:modId xmlns:p14="http://schemas.microsoft.com/office/powerpoint/2010/main" val="1411045612"/>
              </p:ext>
            </p:extLst>
          </p:nvPr>
        </p:nvGraphicFramePr>
        <p:xfrm>
          <a:off x="862028" y="1722912"/>
          <a:ext cx="10610392" cy="4055737"/>
        </p:xfrm>
        <a:graphic>
          <a:graphicData uri="http://schemas.openxmlformats.org/drawingml/2006/table">
            <a:tbl>
              <a:tblPr firstRow="1" bandRow="1">
                <a:tableStyleId>{93296810-A885-4BE3-A3E7-6D5BEEA58F35}</a:tableStyleId>
              </a:tblPr>
              <a:tblGrid>
                <a:gridCol w="3192688">
                  <a:extLst>
                    <a:ext uri="{9D8B030D-6E8A-4147-A177-3AD203B41FA5}">
                      <a16:colId xmlns:a16="http://schemas.microsoft.com/office/drawing/2014/main" val="1814551491"/>
                    </a:ext>
                  </a:extLst>
                </a:gridCol>
                <a:gridCol w="7417704">
                  <a:extLst>
                    <a:ext uri="{9D8B030D-6E8A-4147-A177-3AD203B41FA5}">
                      <a16:colId xmlns:a16="http://schemas.microsoft.com/office/drawing/2014/main" val="3358987266"/>
                    </a:ext>
                  </a:extLst>
                </a:gridCol>
              </a:tblGrid>
              <a:tr h="712393">
                <a:tc>
                  <a:txBody>
                    <a:bodyPr/>
                    <a:lstStyle/>
                    <a:p>
                      <a:r>
                        <a:rPr lang="lv-LV" b="1" dirty="0">
                          <a:solidFill>
                            <a:schemeClr val="tx1"/>
                          </a:solidFill>
                        </a:rPr>
                        <a:t>Nosaukums</a:t>
                      </a:r>
                    </a:p>
                  </a:txBody>
                  <a:tcPr anchor="ctr">
                    <a:solidFill>
                      <a:srgbClr val="EBF1E9"/>
                    </a:solidFill>
                  </a:tcPr>
                </a:tc>
                <a:tc>
                  <a:txBody>
                    <a:bodyPr/>
                    <a:lstStyle/>
                    <a:p>
                      <a:r>
                        <a:rPr lang="lv-LV" sz="1800" b="1" i="1" kern="1200" dirty="0">
                          <a:solidFill>
                            <a:schemeClr val="tx1"/>
                          </a:solidFill>
                          <a:effectLst/>
                          <a:latin typeface="+mn-lt"/>
                          <a:ea typeface="+mn-ea"/>
                          <a:cs typeface="+mn-cs"/>
                        </a:rPr>
                        <a:t>Jaunā Eiropas </a:t>
                      </a:r>
                      <a:r>
                        <a:rPr lang="lv-LV" sz="1800" b="1" i="1" kern="1200" dirty="0" err="1">
                          <a:solidFill>
                            <a:schemeClr val="tx1"/>
                          </a:solidFill>
                          <a:effectLst/>
                          <a:latin typeface="+mn-lt"/>
                          <a:ea typeface="+mn-ea"/>
                          <a:cs typeface="+mn-cs"/>
                        </a:rPr>
                        <a:t>Bauhaus</a:t>
                      </a:r>
                      <a:r>
                        <a:rPr lang="lv-LV" sz="1800" b="1" i="1" kern="1200" dirty="0">
                          <a:solidFill>
                            <a:schemeClr val="tx1"/>
                          </a:solidFill>
                          <a:effectLst/>
                          <a:latin typeface="+mn-lt"/>
                          <a:ea typeface="+mn-ea"/>
                          <a:cs typeface="+mn-cs"/>
                        </a:rPr>
                        <a:t> potenciāls, dabā balstītos risinājumos, lai veicinātu ilgtspējīgas, iekļaujošas un elastīgas dzīves telpas un kopienas</a:t>
                      </a:r>
                      <a:endParaRPr lang="lv-LV" dirty="0">
                        <a:solidFill>
                          <a:schemeClr val="tx1"/>
                        </a:solidFill>
                      </a:endParaRPr>
                    </a:p>
                  </a:txBody>
                  <a:tcPr anchor="ctr">
                    <a:solidFill>
                      <a:srgbClr val="EBF1E9"/>
                    </a:solidFill>
                  </a:tcPr>
                </a:tc>
                <a:extLst>
                  <a:ext uri="{0D108BD9-81ED-4DB2-BD59-A6C34878D82A}">
                    <a16:rowId xmlns:a16="http://schemas.microsoft.com/office/drawing/2014/main" val="3026915305"/>
                  </a:ext>
                </a:extLst>
              </a:tr>
              <a:tr h="562437">
                <a:tc>
                  <a:txBody>
                    <a:bodyPr/>
                    <a:lstStyle/>
                    <a:p>
                      <a:r>
                        <a:rPr lang="lv-LV" b="1" dirty="0"/>
                        <a:t>Akronīms</a:t>
                      </a:r>
                    </a:p>
                  </a:txBody>
                  <a:tcPr anchor="ctr"/>
                </a:tc>
                <a:tc>
                  <a:txBody>
                    <a:bodyPr/>
                    <a:lstStyle/>
                    <a:p>
                      <a:r>
                        <a:rPr lang="lv-LV" dirty="0"/>
                        <a:t>HORIZON-CL6-2024-BIODIV-02-2-two-stage:</a:t>
                      </a:r>
                    </a:p>
                  </a:txBody>
                  <a:tcPr/>
                </a:tc>
                <a:extLst>
                  <a:ext uri="{0D108BD9-81ED-4DB2-BD59-A6C34878D82A}">
                    <a16:rowId xmlns:a16="http://schemas.microsoft.com/office/drawing/2014/main" val="1409313531"/>
                  </a:ext>
                </a:extLst>
              </a:tr>
              <a:tr h="562437">
                <a:tc>
                  <a:txBody>
                    <a:bodyPr/>
                    <a:lstStyle/>
                    <a:p>
                      <a:r>
                        <a:rPr lang="lv-LV" b="1" dirty="0"/>
                        <a:t>Budžets </a:t>
                      </a:r>
                    </a:p>
                  </a:txBody>
                  <a:tcPr anchor="ctr"/>
                </a:tc>
                <a:tc>
                  <a:txBody>
                    <a:bodyPr/>
                    <a:lstStyle/>
                    <a:p>
                      <a:r>
                        <a:rPr lang="lv-LV" sz="1800" kern="1200" dirty="0">
                          <a:solidFill>
                            <a:schemeClr val="dk1"/>
                          </a:solidFill>
                          <a:effectLst/>
                          <a:latin typeface="+mn-lt"/>
                          <a:ea typeface="+mn-ea"/>
                          <a:cs typeface="+mn-cs"/>
                        </a:rPr>
                        <a:t>- EUR 10.00 miljoni/ 2 atbalstīti projekti</a:t>
                      </a:r>
                      <a:endParaRPr lang="lv-LV" dirty="0"/>
                    </a:p>
                  </a:txBody>
                  <a:tcPr anchor="ctr"/>
                </a:tc>
                <a:extLst>
                  <a:ext uri="{0D108BD9-81ED-4DB2-BD59-A6C34878D82A}">
                    <a16:rowId xmlns:a16="http://schemas.microsoft.com/office/drawing/2014/main" val="2380312817"/>
                  </a:ext>
                </a:extLst>
              </a:tr>
              <a:tr h="741633">
                <a:tc>
                  <a:txBody>
                    <a:bodyPr/>
                    <a:lstStyle/>
                    <a:p>
                      <a:r>
                        <a:rPr lang="lv-LV" b="1" dirty="0"/>
                        <a:t>Nodošanas termiņš </a:t>
                      </a:r>
                    </a:p>
                  </a:txBody>
                  <a:tcPr anchor="ctr"/>
                </a:tc>
                <a:tc>
                  <a:txBody>
                    <a:bodyPr/>
                    <a:lstStyle/>
                    <a:p>
                      <a:r>
                        <a:rPr lang="en-US" dirty="0"/>
                        <a:t>First stage deadline 22.02.2024</a:t>
                      </a:r>
                    </a:p>
                    <a:p>
                      <a:r>
                        <a:rPr lang="en-US" dirty="0"/>
                        <a:t>Second stage deadline 17.09.2024</a:t>
                      </a:r>
                      <a:endParaRPr lang="lv-LV" dirty="0"/>
                    </a:p>
                  </a:txBody>
                  <a:tcPr anchor="ctr"/>
                </a:tc>
                <a:extLst>
                  <a:ext uri="{0D108BD9-81ED-4DB2-BD59-A6C34878D82A}">
                    <a16:rowId xmlns:a16="http://schemas.microsoft.com/office/drawing/2014/main" val="4245411575"/>
                  </a:ext>
                </a:extLst>
              </a:tr>
              <a:tr h="562437">
                <a:tc>
                  <a:txBody>
                    <a:bodyPr/>
                    <a:lstStyle/>
                    <a:p>
                      <a:r>
                        <a:rPr lang="lv-LV" b="1" dirty="0"/>
                        <a:t>Projekta tipa </a:t>
                      </a:r>
                    </a:p>
                  </a:txBody>
                  <a:tcPr anchor="ctr"/>
                </a:tc>
                <a:tc>
                  <a:txBody>
                    <a:bodyPr/>
                    <a:lstStyle/>
                    <a:p>
                      <a:r>
                        <a:rPr lang="lv-LV" sz="1800" kern="1200" dirty="0" err="1">
                          <a:solidFill>
                            <a:schemeClr val="dk1"/>
                          </a:solidFill>
                          <a:effectLst/>
                          <a:latin typeface="+mn-lt"/>
                          <a:ea typeface="+mn-ea"/>
                          <a:cs typeface="+mn-cs"/>
                        </a:rPr>
                        <a:t>Inovation</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Action</a:t>
                      </a:r>
                      <a:r>
                        <a:rPr lang="lv-LV" sz="1800" kern="1200" dirty="0">
                          <a:solidFill>
                            <a:schemeClr val="dk1"/>
                          </a:solidFill>
                          <a:effectLst/>
                          <a:latin typeface="+mn-lt"/>
                          <a:ea typeface="+mn-ea"/>
                          <a:cs typeface="+mn-cs"/>
                        </a:rPr>
                        <a:t> (IA)</a:t>
                      </a:r>
                      <a:endParaRPr lang="lv-LV" dirty="0"/>
                    </a:p>
                  </a:txBody>
                  <a:tcPr anchor="ctr"/>
                </a:tc>
                <a:extLst>
                  <a:ext uri="{0D108BD9-81ED-4DB2-BD59-A6C34878D82A}">
                    <a16:rowId xmlns:a16="http://schemas.microsoft.com/office/drawing/2014/main" val="1607148399"/>
                  </a:ext>
                </a:extLst>
              </a:tr>
              <a:tr h="562437">
                <a:tc>
                  <a:txBody>
                    <a:bodyPr/>
                    <a:lstStyle/>
                    <a:p>
                      <a:r>
                        <a:rPr lang="lv-LV" b="1" dirty="0"/>
                        <a:t>Atslēgas vārdi </a:t>
                      </a:r>
                    </a:p>
                  </a:txBody>
                  <a:tcPr anchor="ctr"/>
                </a:tc>
                <a:tc>
                  <a:txBody>
                    <a:bodyPr/>
                    <a:lstStyle/>
                    <a:p>
                      <a:r>
                        <a:rPr lang="lv-LV" sz="1800" kern="1200" dirty="0" err="1">
                          <a:solidFill>
                            <a:schemeClr val="dk1"/>
                          </a:solidFill>
                          <a:effectLst/>
                          <a:latin typeface="+mn-lt"/>
                          <a:ea typeface="+mn-ea"/>
                          <a:cs typeface="+mn-cs"/>
                        </a:rPr>
                        <a:t>European</a:t>
                      </a:r>
                      <a:r>
                        <a:rPr lang="lv-LV" sz="1800" kern="1200" dirty="0">
                          <a:solidFill>
                            <a:schemeClr val="dk1"/>
                          </a:solidFill>
                          <a:effectLst/>
                          <a:latin typeface="+mn-lt"/>
                          <a:ea typeface="+mn-ea"/>
                          <a:cs typeface="+mn-cs"/>
                        </a:rPr>
                        <a:t> Green </a:t>
                      </a:r>
                      <a:r>
                        <a:rPr lang="lv-LV" sz="1800" kern="1200" dirty="0" err="1">
                          <a:solidFill>
                            <a:schemeClr val="dk1"/>
                          </a:solidFill>
                          <a:effectLst/>
                          <a:latin typeface="+mn-lt"/>
                          <a:ea typeface="+mn-ea"/>
                          <a:cs typeface="+mn-cs"/>
                        </a:rPr>
                        <a:t>Deal</a:t>
                      </a:r>
                      <a:r>
                        <a:rPr lang="lv-LV" sz="1800" kern="1200" dirty="0">
                          <a:solidFill>
                            <a:schemeClr val="dk1"/>
                          </a:solidFill>
                          <a:effectLst/>
                          <a:latin typeface="+mn-lt"/>
                          <a:ea typeface="+mn-ea"/>
                          <a:cs typeface="+mn-cs"/>
                        </a:rPr>
                        <a:t>, EU </a:t>
                      </a:r>
                      <a:r>
                        <a:rPr lang="lv-LV" sz="1800" kern="1200" dirty="0" err="1">
                          <a:solidFill>
                            <a:schemeClr val="dk1"/>
                          </a:solidFill>
                          <a:effectLst/>
                          <a:latin typeface="+mn-lt"/>
                          <a:ea typeface="+mn-ea"/>
                          <a:cs typeface="+mn-cs"/>
                        </a:rPr>
                        <a:t>climate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adaptation</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strategy</a:t>
                      </a:r>
                      <a:r>
                        <a:rPr lang="lv-LV" sz="1800" kern="1200" dirty="0">
                          <a:solidFill>
                            <a:schemeClr val="dk1"/>
                          </a:solidFill>
                          <a:effectLst/>
                          <a:latin typeface="+mn-lt"/>
                          <a:ea typeface="+mn-ea"/>
                          <a:cs typeface="+mn-cs"/>
                        </a:rPr>
                        <a:t>, Nature-</a:t>
                      </a:r>
                      <a:r>
                        <a:rPr lang="lv-LV" sz="1800" kern="1200" dirty="0" err="1">
                          <a:solidFill>
                            <a:schemeClr val="dk1"/>
                          </a:solidFill>
                          <a:effectLst/>
                          <a:latin typeface="+mn-lt"/>
                          <a:ea typeface="+mn-ea"/>
                          <a:cs typeface="+mn-cs"/>
                        </a:rPr>
                        <a:t>based</a:t>
                      </a:r>
                      <a:r>
                        <a:rPr lang="lv-LV" sz="1800" kern="1200" dirty="0">
                          <a:solidFill>
                            <a:schemeClr val="dk1"/>
                          </a:solidFill>
                          <a:effectLst/>
                          <a:latin typeface="+mn-lt"/>
                          <a:ea typeface="+mn-ea"/>
                          <a:cs typeface="+mn-cs"/>
                        </a:rPr>
                        <a:t> Solutions (NBS), </a:t>
                      </a:r>
                      <a:r>
                        <a:rPr lang="lv-LV" sz="1800" kern="1200" dirty="0" err="1">
                          <a:solidFill>
                            <a:schemeClr val="dk1"/>
                          </a:solidFill>
                          <a:effectLst/>
                          <a:latin typeface="+mn-lt"/>
                          <a:ea typeface="+mn-ea"/>
                          <a:cs typeface="+mn-cs"/>
                        </a:rPr>
                        <a:t>urban</a:t>
                      </a:r>
                      <a:r>
                        <a:rPr lang="lv-LV" sz="1800" kern="1200" dirty="0">
                          <a:solidFill>
                            <a:schemeClr val="dk1"/>
                          </a:solidFill>
                          <a:effectLst/>
                          <a:latin typeface="+mn-lt"/>
                          <a:ea typeface="+mn-ea"/>
                          <a:cs typeface="+mn-cs"/>
                        </a:rPr>
                        <a:t>, peri-</a:t>
                      </a:r>
                      <a:r>
                        <a:rPr lang="lv-LV" sz="1800" kern="1200" dirty="0" err="1">
                          <a:solidFill>
                            <a:schemeClr val="dk1"/>
                          </a:solidFill>
                          <a:effectLst/>
                          <a:latin typeface="+mn-lt"/>
                          <a:ea typeface="+mn-ea"/>
                          <a:cs typeface="+mn-cs"/>
                        </a:rPr>
                        <a:t>urban</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and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rural</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areas</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sustainability</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inclusive</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and</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resilient</a:t>
                      </a:r>
                      <a:r>
                        <a:rPr lang="lv-LV" sz="1800" kern="1200" dirty="0">
                          <a:solidFill>
                            <a:schemeClr val="dk1"/>
                          </a:solidFill>
                          <a:effectLst/>
                          <a:latin typeface="+mn-lt"/>
                          <a:ea typeface="+mn-ea"/>
                          <a:cs typeface="+mn-cs"/>
                        </a:rPr>
                        <a:t> </a:t>
                      </a:r>
                      <a:r>
                        <a:rPr lang="lv-LV" sz="1800" kern="1200" dirty="0" err="1">
                          <a:solidFill>
                            <a:schemeClr val="dk1"/>
                          </a:solidFill>
                          <a:effectLst/>
                          <a:latin typeface="+mn-lt"/>
                          <a:ea typeface="+mn-ea"/>
                          <a:cs typeface="+mn-cs"/>
                        </a:rPr>
                        <a:t>society</a:t>
                      </a:r>
                      <a:r>
                        <a:rPr lang="lv-LV" sz="1800" kern="1200" dirty="0">
                          <a:solidFill>
                            <a:schemeClr val="dk1"/>
                          </a:solidFill>
                          <a:effectLst/>
                          <a:latin typeface="+mn-lt"/>
                          <a:ea typeface="+mn-ea"/>
                          <a:cs typeface="+mn-cs"/>
                        </a:rPr>
                        <a:t>.</a:t>
                      </a:r>
                      <a:endParaRPr lang="lv-LV" dirty="0"/>
                    </a:p>
                  </a:txBody>
                  <a:tcPr anchor="ctr"/>
                </a:tc>
                <a:extLst>
                  <a:ext uri="{0D108BD9-81ED-4DB2-BD59-A6C34878D82A}">
                    <a16:rowId xmlns:a16="http://schemas.microsoft.com/office/drawing/2014/main" val="591873664"/>
                  </a:ext>
                </a:extLst>
              </a:tr>
            </a:tbl>
          </a:graphicData>
        </a:graphic>
      </p:graphicFrame>
      <p:pic>
        <p:nvPicPr>
          <p:cNvPr id="5" name="Attēls 4">
            <a:extLst>
              <a:ext uri="{FF2B5EF4-FFF2-40B4-BE49-F238E27FC236}">
                <a16:creationId xmlns:a16="http://schemas.microsoft.com/office/drawing/2014/main" id="{A19FA5CB-2C63-27A7-E139-B33208315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408" y="5788336"/>
            <a:ext cx="981421" cy="568014"/>
          </a:xfrm>
          <a:prstGeom prst="rect">
            <a:avLst/>
          </a:prstGeom>
        </p:spPr>
      </p:pic>
      <p:pic>
        <p:nvPicPr>
          <p:cNvPr id="6" name="Picture 2" descr="New European Bauhaus – BEDA">
            <a:extLst>
              <a:ext uri="{FF2B5EF4-FFF2-40B4-BE49-F238E27FC236}">
                <a16:creationId xmlns:a16="http://schemas.microsoft.com/office/drawing/2014/main" id="{EFF4FDDB-94BB-4306-D72D-F7CC584CD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9353" y="5822638"/>
            <a:ext cx="1266961" cy="49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1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DA33BDF-25D4-7F5B-A1B9-C44A489E9871}"/>
              </a:ext>
            </a:extLst>
          </p:cNvPr>
          <p:cNvSpPr>
            <a:spLocks noGrp="1"/>
          </p:cNvSpPr>
          <p:nvPr>
            <p:ph type="title"/>
          </p:nvPr>
        </p:nvSpPr>
        <p:spPr>
          <a:xfrm>
            <a:off x="1140643" y="136525"/>
            <a:ext cx="10213157" cy="1325563"/>
          </a:xfrm>
        </p:spPr>
        <p:txBody>
          <a:bodyPr/>
          <a:lstStyle/>
          <a:p>
            <a:r>
              <a:rPr lang="lv-LV" sz="3200" b="1" dirty="0">
                <a:latin typeface="+mn-lt"/>
              </a:rPr>
              <a:t>DABĀ BALSTĪTI RISINĀJUMI</a:t>
            </a:r>
            <a:endParaRPr lang="lv-LV" dirty="0"/>
          </a:p>
        </p:txBody>
      </p:sp>
      <p:sp>
        <p:nvSpPr>
          <p:cNvPr id="3" name="Slaida numura vietturis 2">
            <a:extLst>
              <a:ext uri="{FF2B5EF4-FFF2-40B4-BE49-F238E27FC236}">
                <a16:creationId xmlns:a16="http://schemas.microsoft.com/office/drawing/2014/main" id="{FEDABCAD-148E-CA67-EA49-A120ACB54669}"/>
              </a:ext>
            </a:extLst>
          </p:cNvPr>
          <p:cNvSpPr>
            <a:spLocks noGrp="1"/>
          </p:cNvSpPr>
          <p:nvPr>
            <p:ph type="sldNum" sz="quarter" idx="12"/>
          </p:nvPr>
        </p:nvSpPr>
        <p:spPr/>
        <p:txBody>
          <a:bodyPr/>
          <a:lstStyle/>
          <a:p>
            <a:fld id="{660F3F40-12FA-4968-8235-5F18DAFE2DEF}" type="slidenum">
              <a:rPr lang="lv-LV" smtClean="0"/>
              <a:t>6</a:t>
            </a:fld>
            <a:endParaRPr lang="lv-LV"/>
          </a:p>
        </p:txBody>
      </p:sp>
      <p:pic>
        <p:nvPicPr>
          <p:cNvPr id="11268" name="Picture 4" descr="84th UNEP/UNESCO/BMUV International Short Course - Urban Nature-Based  Solutions (SC84) — Centre for International Postgraduate Studies of  Environmental Management (CIPSEM) — TU Dresden">
            <a:extLst>
              <a:ext uri="{FF2B5EF4-FFF2-40B4-BE49-F238E27FC236}">
                <a16:creationId xmlns:a16="http://schemas.microsoft.com/office/drawing/2014/main" id="{C0297DAF-AD0B-57E1-27D9-D00F160E4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57" y="1258888"/>
            <a:ext cx="4745848" cy="48942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AC4E29-DEEF-FB23-039D-F462777A59E6}"/>
              </a:ext>
            </a:extLst>
          </p:cNvPr>
          <p:cNvSpPr txBox="1"/>
          <p:nvPr/>
        </p:nvSpPr>
        <p:spPr>
          <a:xfrm>
            <a:off x="6607952" y="2324169"/>
            <a:ext cx="4745848" cy="3170099"/>
          </a:xfrm>
          <a:prstGeom prst="rect">
            <a:avLst/>
          </a:prstGeom>
          <a:noFill/>
        </p:spPr>
        <p:txBody>
          <a:bodyPr wrap="square">
            <a:spAutoFit/>
          </a:bodyPr>
          <a:lstStyle/>
          <a:p>
            <a:r>
              <a:rPr lang="lv-LV" sz="2000" dirty="0"/>
              <a:t>Dabā balstītu risinājumu mērķis ir palīdzēt sabiedrībai risināt </a:t>
            </a:r>
            <a:r>
              <a:rPr lang="lv-LV" sz="2000" b="1" dirty="0">
                <a:solidFill>
                  <a:schemeClr val="accent6">
                    <a:lumMod val="75000"/>
                  </a:schemeClr>
                </a:solidFill>
              </a:rPr>
              <a:t>dažādus vides aizsardzības, sociālus, un ekonomiskus izaicinājumus ilgtspējīgā veidā</a:t>
            </a:r>
            <a:r>
              <a:rPr lang="lv-LV" sz="2000" dirty="0"/>
              <a:t>. Šie risinājumi radīti, </a:t>
            </a:r>
            <a:r>
              <a:rPr lang="lv-LV" sz="2000" b="1" dirty="0">
                <a:solidFill>
                  <a:schemeClr val="accent6">
                    <a:lumMod val="75000"/>
                  </a:schemeClr>
                </a:solidFill>
              </a:rPr>
              <a:t>iedvesmojoties no dabas vai kopējot dabu</a:t>
            </a:r>
            <a:r>
              <a:rPr lang="lv-LV" sz="2000" dirty="0"/>
              <a:t>, gan izmantojot jau pārbaudītus risinājumus konkrētām problēmām, gan radot inovatīvus risinājumus, piemēram, imitējot to, kā organismi rīkojas ekstrēmos vides apstākļos</a:t>
            </a:r>
          </a:p>
        </p:txBody>
      </p:sp>
      <p:sp>
        <p:nvSpPr>
          <p:cNvPr id="6" name="TextBox 5">
            <a:extLst>
              <a:ext uri="{FF2B5EF4-FFF2-40B4-BE49-F238E27FC236}">
                <a16:creationId xmlns:a16="http://schemas.microsoft.com/office/drawing/2014/main" id="{266E66E2-08E2-E4C0-2E8C-27C6988C66C4}"/>
              </a:ext>
            </a:extLst>
          </p:cNvPr>
          <p:cNvSpPr txBox="1"/>
          <p:nvPr/>
        </p:nvSpPr>
        <p:spPr>
          <a:xfrm>
            <a:off x="374204" y="6153150"/>
            <a:ext cx="1913216" cy="307777"/>
          </a:xfrm>
          <a:prstGeom prst="rect">
            <a:avLst/>
          </a:prstGeom>
          <a:noFill/>
        </p:spPr>
        <p:txBody>
          <a:bodyPr wrap="none" rtlCol="0">
            <a:spAutoFit/>
          </a:bodyPr>
          <a:lstStyle/>
          <a:p>
            <a:r>
              <a:rPr lang="lv-LV" sz="1400" dirty="0">
                <a:hlinkClick r:id="rId3">
                  <a:extLst>
                    <a:ext uri="{A12FA001-AC4F-418D-AE19-62706E023703}">
                      <ahyp:hlinkClr xmlns:ahyp="http://schemas.microsoft.com/office/drawing/2018/hyperlinkcolor" val="tx"/>
                    </a:ext>
                  </a:extLst>
                </a:hlinkClick>
              </a:rPr>
              <a:t>Avots/ Eiropas komisija </a:t>
            </a:r>
            <a:endParaRPr lang="lv-LV" sz="1400" dirty="0"/>
          </a:p>
        </p:txBody>
      </p:sp>
      <p:pic>
        <p:nvPicPr>
          <p:cNvPr id="7" name="Attēls 6">
            <a:extLst>
              <a:ext uri="{FF2B5EF4-FFF2-40B4-BE49-F238E27FC236}">
                <a16:creationId xmlns:a16="http://schemas.microsoft.com/office/drawing/2014/main" id="{DED23DFE-74C6-9535-521B-25A6441AF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4074" y="5734316"/>
            <a:ext cx="1074755" cy="622033"/>
          </a:xfrm>
          <a:prstGeom prst="rect">
            <a:avLst/>
          </a:prstGeom>
        </p:spPr>
      </p:pic>
      <p:pic>
        <p:nvPicPr>
          <p:cNvPr id="8" name="Picture 2" descr="New European Bauhaus – BEDA">
            <a:extLst>
              <a:ext uri="{FF2B5EF4-FFF2-40B4-BE49-F238E27FC236}">
                <a16:creationId xmlns:a16="http://schemas.microsoft.com/office/drawing/2014/main" id="{F13FDD89-1A9F-04D6-1006-3FFA8A806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7065" y="5619019"/>
            <a:ext cx="1870545" cy="737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41CB0D-9101-8BEA-47C5-52177DD42EE0}"/>
              </a:ext>
            </a:extLst>
          </p:cNvPr>
          <p:cNvSpPr txBox="1"/>
          <p:nvPr/>
        </p:nvSpPr>
        <p:spPr>
          <a:xfrm>
            <a:off x="6538154" y="478385"/>
            <a:ext cx="4885443" cy="1561005"/>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lv-LV" b="1"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Sasniedzamais</a:t>
            </a:r>
            <a:r>
              <a:rPr lang="lv-LV" sz="18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rezultāts</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veiksmīgie priekšlikumi atbalstīs uz dabu balstītu risinājumu izstrādi, kas veicina pilsētu, piepilsētu un lauku teritoriju noturību un ilgtspējīgu, līdzsvarotu un iekļaujošu attīstību.</a:t>
            </a:r>
          </a:p>
        </p:txBody>
      </p:sp>
    </p:spTree>
    <p:extLst>
      <p:ext uri="{BB962C8B-B14F-4D97-AF65-F5344CB8AC3E}">
        <p14:creationId xmlns:p14="http://schemas.microsoft.com/office/powerpoint/2010/main" val="358507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a:extLst>
              <a:ext uri="{FF2B5EF4-FFF2-40B4-BE49-F238E27FC236}">
                <a16:creationId xmlns:a16="http://schemas.microsoft.com/office/drawing/2014/main" id="{89E21315-8CEA-8BF4-A75E-BFD46A669DDE}"/>
              </a:ext>
            </a:extLst>
          </p:cNvPr>
          <p:cNvSpPr>
            <a:spLocks noGrp="1"/>
          </p:cNvSpPr>
          <p:nvPr>
            <p:ph type="sldNum" sz="quarter" idx="12"/>
          </p:nvPr>
        </p:nvSpPr>
        <p:spPr/>
        <p:txBody>
          <a:bodyPr/>
          <a:lstStyle/>
          <a:p>
            <a:fld id="{660F3F40-12FA-4968-8235-5F18DAFE2DEF}" type="slidenum">
              <a:rPr lang="lv-LV" smtClean="0"/>
              <a:t>7</a:t>
            </a:fld>
            <a:endParaRPr lang="lv-LV"/>
          </a:p>
        </p:txBody>
      </p:sp>
      <p:pic>
        <p:nvPicPr>
          <p:cNvPr id="8" name="Attēls 7">
            <a:extLst>
              <a:ext uri="{FF2B5EF4-FFF2-40B4-BE49-F238E27FC236}">
                <a16:creationId xmlns:a16="http://schemas.microsoft.com/office/drawing/2014/main" id="{B11877EB-59F9-2C2C-DD04-D154AB650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240" y="5097997"/>
            <a:ext cx="915729" cy="529994"/>
          </a:xfrm>
          <a:prstGeom prst="rect">
            <a:avLst/>
          </a:prstGeom>
        </p:spPr>
      </p:pic>
      <p:pic>
        <p:nvPicPr>
          <p:cNvPr id="9" name="Picture 2" descr="New European Bauhaus – BEDA">
            <a:extLst>
              <a:ext uri="{FF2B5EF4-FFF2-40B4-BE49-F238E27FC236}">
                <a16:creationId xmlns:a16="http://schemas.microsoft.com/office/drawing/2014/main" id="{F4C47F33-B696-A724-2A22-F3FC591F8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840" y="5728119"/>
            <a:ext cx="1593770" cy="628231"/>
          </a:xfrm>
          <a:prstGeom prst="rect">
            <a:avLst/>
          </a:prstGeom>
          <a:noFill/>
          <a:extLst>
            <a:ext uri="{909E8E84-426E-40DD-AFC4-6F175D3DCCD1}">
              <a14:hiddenFill xmlns:a14="http://schemas.microsoft.com/office/drawing/2010/main">
                <a:solidFill>
                  <a:srgbClr val="FFFFFF"/>
                </a:solidFill>
              </a14:hiddenFill>
            </a:ext>
          </a:extLst>
        </p:spPr>
      </p:pic>
      <p:pic>
        <p:nvPicPr>
          <p:cNvPr id="11" name="Attēls 10">
            <a:extLst>
              <a:ext uri="{FF2B5EF4-FFF2-40B4-BE49-F238E27FC236}">
                <a16:creationId xmlns:a16="http://schemas.microsoft.com/office/drawing/2014/main" id="{DB494BB8-0A12-844F-A672-99153ADF0152}"/>
              </a:ext>
            </a:extLst>
          </p:cNvPr>
          <p:cNvPicPr>
            <a:picLocks noChangeAspect="1"/>
          </p:cNvPicPr>
          <p:nvPr/>
        </p:nvPicPr>
        <p:blipFill rotWithShape="1">
          <a:blip r:embed="rId5"/>
          <a:srcRect/>
          <a:stretch/>
        </p:blipFill>
        <p:spPr>
          <a:xfrm>
            <a:off x="865275" y="65988"/>
            <a:ext cx="9581949" cy="6485641"/>
          </a:xfrm>
          <a:prstGeom prst="rect">
            <a:avLst/>
          </a:prstGeom>
        </p:spPr>
      </p:pic>
    </p:spTree>
    <p:extLst>
      <p:ext uri="{BB962C8B-B14F-4D97-AF65-F5344CB8AC3E}">
        <p14:creationId xmlns:p14="http://schemas.microsoft.com/office/powerpoint/2010/main" val="201616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46B0A33-737F-3829-DCA6-0CC3F21530D2}"/>
              </a:ext>
            </a:extLst>
          </p:cNvPr>
          <p:cNvSpPr>
            <a:spLocks noGrp="1"/>
          </p:cNvSpPr>
          <p:nvPr>
            <p:ph type="title"/>
          </p:nvPr>
        </p:nvSpPr>
        <p:spPr>
          <a:xfrm>
            <a:off x="1058745" y="0"/>
            <a:ext cx="10515600" cy="1325563"/>
          </a:xfrm>
        </p:spPr>
        <p:txBody>
          <a:bodyPr/>
          <a:lstStyle/>
          <a:p>
            <a:r>
              <a:rPr lang="lv-LV" sz="3200" b="1" dirty="0">
                <a:latin typeface="+mn-lt"/>
              </a:rPr>
              <a:t>VEIKSMĪGAM</a:t>
            </a:r>
            <a:r>
              <a:rPr lang="lv-LV" dirty="0"/>
              <a:t> </a:t>
            </a:r>
            <a:r>
              <a:rPr lang="lv-LV" sz="3200" b="1" dirty="0">
                <a:latin typeface="+mn-lt"/>
              </a:rPr>
              <a:t>PROJEKTA PIETEIKUMAM VAJADZĒTU </a:t>
            </a:r>
          </a:p>
        </p:txBody>
      </p:sp>
      <p:sp>
        <p:nvSpPr>
          <p:cNvPr id="3" name="Slaida numura vietturis 2">
            <a:extLst>
              <a:ext uri="{FF2B5EF4-FFF2-40B4-BE49-F238E27FC236}">
                <a16:creationId xmlns:a16="http://schemas.microsoft.com/office/drawing/2014/main" id="{D12EFF31-5779-28DC-9B58-6ACCAD969B1E}"/>
              </a:ext>
            </a:extLst>
          </p:cNvPr>
          <p:cNvSpPr>
            <a:spLocks noGrp="1"/>
          </p:cNvSpPr>
          <p:nvPr>
            <p:ph type="sldNum" sz="quarter" idx="12"/>
          </p:nvPr>
        </p:nvSpPr>
        <p:spPr/>
        <p:txBody>
          <a:bodyPr/>
          <a:lstStyle/>
          <a:p>
            <a:fld id="{660F3F40-12FA-4968-8235-5F18DAFE2DEF}" type="slidenum">
              <a:rPr lang="lv-LV" smtClean="0"/>
              <a:t>8</a:t>
            </a:fld>
            <a:endParaRPr lang="lv-LV"/>
          </a:p>
        </p:txBody>
      </p:sp>
      <p:pic>
        <p:nvPicPr>
          <p:cNvPr id="4" name="Attēls 3">
            <a:extLst>
              <a:ext uri="{FF2B5EF4-FFF2-40B4-BE49-F238E27FC236}">
                <a16:creationId xmlns:a16="http://schemas.microsoft.com/office/drawing/2014/main" id="{9E5F442C-C19D-2BA5-BA73-01A82AE2C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2786" y="5826356"/>
            <a:ext cx="915729" cy="529994"/>
          </a:xfrm>
          <a:prstGeom prst="rect">
            <a:avLst/>
          </a:prstGeom>
        </p:spPr>
      </p:pic>
      <p:pic>
        <p:nvPicPr>
          <p:cNvPr id="5" name="Picture 2" descr="New European Bauhaus – BEDA">
            <a:extLst>
              <a:ext uri="{FF2B5EF4-FFF2-40B4-BE49-F238E27FC236}">
                <a16:creationId xmlns:a16="http://schemas.microsoft.com/office/drawing/2014/main" id="{3D165C60-BCD8-7D0D-B515-012F5E266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315" y="5728119"/>
            <a:ext cx="1593770" cy="6282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70C458-7254-CBC8-8ED0-5586F5BBCB18}"/>
              </a:ext>
            </a:extLst>
          </p:cNvPr>
          <p:cNvSpPr txBox="1"/>
          <p:nvPr/>
        </p:nvSpPr>
        <p:spPr>
          <a:xfrm>
            <a:off x="1108634" y="948690"/>
            <a:ext cx="10024621" cy="5909310"/>
          </a:xfrm>
          <a:prstGeom prst="rect">
            <a:avLst/>
          </a:prstGeom>
          <a:noFill/>
        </p:spPr>
        <p:txBody>
          <a:bodyPr wrap="square" rtlCol="0">
            <a:spAutoFit/>
          </a:bodyPr>
          <a:lstStyle/>
          <a:p>
            <a:pPr marL="285750" indent="-285750">
              <a:buFont typeface="Arial" panose="020B0604020202020204" pitchFamily="34" charset="0"/>
              <a:buChar char="•"/>
            </a:pP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Sniegt risinājumus, kas apvieno uz dabu balstītas inovācijas un sociālos, kultūras vai digitālos risinājumus ar NEB pieeju</a:t>
            </a:r>
          </a:p>
          <a:p>
            <a:pPr marL="285750" indent="-285750">
              <a:buFont typeface="Arial" panose="020B0604020202020204" pitchFamily="34" charset="0"/>
              <a:buChar char="•"/>
            </a:pPr>
            <a:endParaRPr lang="lv-LV"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kern="100" dirty="0">
                <a:latin typeface="Calibri" panose="020F0502020204030204" pitchFamily="34" charset="0"/>
                <a:ea typeface="Calibri" panose="020F0502020204030204" pitchFamily="34" charset="0"/>
                <a:cs typeface="Times New Roman" panose="02020603050405020304" pitchFamily="18" charset="0"/>
              </a:rPr>
              <a:t>Jāparada</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kā NBS un NEB tiek i</a:t>
            </a:r>
            <a:r>
              <a:rPr lang="lv-LV" sz="1800" i="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ntegrēts zemes izmantošanā, pilsētvides dizaina un plānošanas risinājumo</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s, kas varētu uzlabot ekosistēmu pakalpojumus, veicināt vienlīdzīgu piekļuvi publiskajām telpām, uzlabot to kvalitāti un izmantošanu vai veicināt ilgtspējīgu attīstību, mobilitāti. </a:t>
            </a:r>
          </a:p>
          <a:p>
            <a:endParaRPr lang="lv-LV" dirty="0"/>
          </a:p>
          <a:p>
            <a:pPr marL="285750" indent="-285750">
              <a:buFont typeface="Arial" panose="020B0604020202020204" pitchFamily="34" charset="0"/>
              <a:buChar char="•"/>
            </a:pPr>
            <a:r>
              <a:rPr lang="lv-LV" sz="18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Demonstrējiet NBS, kas bagātināts ar NEB elementiem</a:t>
            </a:r>
            <a:r>
              <a:rPr lang="lv-LV" sz="1800" dirty="0">
                <a:effectLst/>
                <a:latin typeface="Calibri" panose="020F0502020204030204" pitchFamily="34" charset="0"/>
                <a:ea typeface="Calibri" panose="020F0502020204030204" pitchFamily="34" charset="0"/>
                <a:cs typeface="Times New Roman" panose="02020603050405020304" pitchFamily="18" charset="0"/>
              </a:rPr>
              <a:t> (piemēram, estētiku, pieredzes kvalitāti), kā arī ar izmantoto materiālu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cirkularitāti</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ekodizainu</a:t>
            </a:r>
            <a:r>
              <a:rPr lang="lv-LV" sz="1800" dirty="0">
                <a:effectLst/>
                <a:latin typeface="Calibri" panose="020F0502020204030204" pitchFamily="34" charset="0"/>
                <a:ea typeface="Calibri" panose="020F0502020204030204" pitchFamily="34" charset="0"/>
                <a:cs typeface="Times New Roman" panose="02020603050405020304" pitchFamily="18" charset="0"/>
              </a:rPr>
              <a:t>, izcelsmi un ilgtspējību. Šiem risinājumiem jāpiemēro inovatīvās konfigurācijās, piemēram, aizsargājamās teritorijās, ekotūrisma objektos, transporta infrastruktūrā, izglītības un kultūras ēkās, tādējādi veicinot pilsētu atjaunošanu, tūrisma iespējas, zaļo darba vietu radīšanu, sociālo integrāciju vai veselību un labklājību.</a:t>
            </a:r>
          </a:p>
          <a:p>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Jāspēj parādīt </a:t>
            </a:r>
            <a:r>
              <a:rPr lang="lv-LV" sz="1800" i="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saikne starp bioloģiskās daudzveidības mērķiem NBS un NEB</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tostarp funkcionalitāti un estētiku/pieredzes kvalitāti.</a:t>
            </a:r>
          </a:p>
          <a:p>
            <a:pPr marL="285750" indent="-285750">
              <a:buFont typeface="Arial" panose="020B0604020202020204" pitchFamily="34" charset="0"/>
              <a:buChar char="•"/>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kern="100" dirty="0">
                <a:latin typeface="Calibri" panose="020F0502020204030204" pitchFamily="34" charset="0"/>
                <a:ea typeface="Calibri" panose="020F0502020204030204" pitchFamily="34" charset="0"/>
                <a:cs typeface="Times New Roman" panose="02020603050405020304" pitchFamily="18" charset="0"/>
              </a:rPr>
              <a:t>R</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isinājumus, kas ietver jaunus veidus, kā padarīt NBS saderīgu ar kultūras mantojumu </a:t>
            </a:r>
          </a:p>
          <a:p>
            <a:pPr lvl="1"/>
            <a:r>
              <a:rPr lang="lv-LV" kern="100" dirty="0">
                <a:effectLst/>
                <a:latin typeface="Calibri" panose="020F0502020204030204" pitchFamily="34" charset="0"/>
                <a:ea typeface="Calibri" panose="020F0502020204030204" pitchFamily="34" charset="0"/>
                <a:cs typeface="Times New Roman" panose="02020603050405020304" pitchFamily="18" charset="0"/>
              </a:rPr>
              <a:t>un parādiet, kā šis  NBS nodrošinās noturību pret klimata pārmaiņām </a:t>
            </a:r>
          </a:p>
          <a:p>
            <a:pPr lvl="1"/>
            <a:r>
              <a:rPr lang="lv-LV" kern="100" dirty="0">
                <a:effectLst/>
                <a:latin typeface="Calibri" panose="020F0502020204030204" pitchFamily="34" charset="0"/>
                <a:ea typeface="Calibri" panose="020F0502020204030204" pitchFamily="34" charset="0"/>
                <a:cs typeface="Times New Roman" panose="02020603050405020304" pitchFamily="18" charset="0"/>
              </a:rPr>
              <a:t>un dabas katastrofām.</a:t>
            </a:r>
          </a:p>
          <a:p>
            <a:pPr marL="285750" indent="-285750">
              <a:buFont typeface="Arial" panose="020B0604020202020204" pitchFamily="34" charset="0"/>
              <a:buChar char="•"/>
            </a:pP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lv-LV" dirty="0"/>
          </a:p>
        </p:txBody>
      </p:sp>
    </p:spTree>
    <p:extLst>
      <p:ext uri="{BB962C8B-B14F-4D97-AF65-F5344CB8AC3E}">
        <p14:creationId xmlns:p14="http://schemas.microsoft.com/office/powerpoint/2010/main" val="337369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E23E6B5-507B-DF91-9763-68386D6FA22F}"/>
              </a:ext>
            </a:extLst>
          </p:cNvPr>
          <p:cNvSpPr>
            <a:spLocks noGrp="1"/>
          </p:cNvSpPr>
          <p:nvPr>
            <p:ph type="title"/>
          </p:nvPr>
        </p:nvSpPr>
        <p:spPr>
          <a:xfrm>
            <a:off x="904188" y="0"/>
            <a:ext cx="10515600" cy="1325563"/>
          </a:xfrm>
        </p:spPr>
        <p:txBody>
          <a:bodyPr/>
          <a:lstStyle/>
          <a:p>
            <a:r>
              <a:rPr lang="lv-LV" sz="3200" b="1" dirty="0">
                <a:latin typeface="+mn-lt"/>
              </a:rPr>
              <a:t>VEIKSMĪGAM PROJEKTA PIETEIKUMAM VAJADZĒTU </a:t>
            </a:r>
          </a:p>
        </p:txBody>
      </p:sp>
      <p:sp>
        <p:nvSpPr>
          <p:cNvPr id="3" name="Slaida numura vietturis 2">
            <a:extLst>
              <a:ext uri="{FF2B5EF4-FFF2-40B4-BE49-F238E27FC236}">
                <a16:creationId xmlns:a16="http://schemas.microsoft.com/office/drawing/2014/main" id="{2F78FBD9-04BC-B8DA-92AA-92C97120E756}"/>
              </a:ext>
            </a:extLst>
          </p:cNvPr>
          <p:cNvSpPr>
            <a:spLocks noGrp="1"/>
          </p:cNvSpPr>
          <p:nvPr>
            <p:ph type="sldNum" sz="quarter" idx="12"/>
          </p:nvPr>
        </p:nvSpPr>
        <p:spPr/>
        <p:txBody>
          <a:bodyPr/>
          <a:lstStyle/>
          <a:p>
            <a:fld id="{660F3F40-12FA-4968-8235-5F18DAFE2DEF}" type="slidenum">
              <a:rPr lang="lv-LV" smtClean="0"/>
              <a:t>9</a:t>
            </a:fld>
            <a:endParaRPr lang="lv-LV"/>
          </a:p>
        </p:txBody>
      </p:sp>
      <p:sp>
        <p:nvSpPr>
          <p:cNvPr id="4" name="TextBox 3">
            <a:extLst>
              <a:ext uri="{FF2B5EF4-FFF2-40B4-BE49-F238E27FC236}">
                <a16:creationId xmlns:a16="http://schemas.microsoft.com/office/drawing/2014/main" id="{30536969-8791-3847-145B-B46A034777CD}"/>
              </a:ext>
            </a:extLst>
          </p:cNvPr>
          <p:cNvSpPr txBox="1"/>
          <p:nvPr/>
        </p:nvSpPr>
        <p:spPr>
          <a:xfrm>
            <a:off x="1093509" y="1325563"/>
            <a:ext cx="10194303" cy="4524315"/>
          </a:xfrm>
          <a:prstGeom prst="rect">
            <a:avLst/>
          </a:prstGeom>
          <a:noFill/>
        </p:spPr>
        <p:txBody>
          <a:bodyPr wrap="square" rtlCol="0">
            <a:spAutoFit/>
          </a:bodyPr>
          <a:lstStyle/>
          <a:p>
            <a:pPr marL="285750" indent="-285750">
              <a:buFont typeface="Arial" panose="020B0604020202020204" pitchFamily="34" charset="0"/>
              <a:buChar char="•"/>
            </a:pP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Parādīt </a:t>
            </a:r>
            <a:r>
              <a:rPr lang="lv-LV" sz="1800" i="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vadlīnijas NBS ieviešanai, uzturēšanai un uzraudzībai</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integrējot NEB pieeju (piemēram, risinot dizaina/ergonomikas vai pieredzes kvalitātes jautājumus), kā arī nepieciešamos uzņēmējdarbības un pārvaldības modeļus to īstenošanai</a:t>
            </a:r>
          </a:p>
          <a:p>
            <a:pPr marL="285750" indent="-285750">
              <a:buFont typeface="Arial" panose="020B0604020202020204" pitchFamily="34" charset="0"/>
              <a:buChar char="•"/>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Pamatojoties uz NEB pieeju, </a:t>
            </a:r>
            <a:r>
              <a:rPr lang="lv-LV" sz="1800" i="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jāspēj nodrošināt sabiedrības iesaisti</a:t>
            </a:r>
            <a:r>
              <a:rPr lang="lv-LV" sz="1800" kern="100" dirty="0">
                <a:effectLst/>
                <a:latin typeface="Calibri" panose="020F0502020204030204" pitchFamily="34" charset="0"/>
                <a:ea typeface="Calibri" panose="020F0502020204030204" pitchFamily="34" charset="0"/>
                <a:cs typeface="Times New Roman" panose="02020603050405020304" pitchFamily="18" charset="0"/>
              </a:rPr>
              <a:t>, izmantojot nepieciešamos instrumentus iedzīvotāju līdzdalībai un risinājumu kopīgai radīšanai.</a:t>
            </a:r>
          </a:p>
          <a:p>
            <a:pPr marL="285750" indent="-285750">
              <a:buFont typeface="Arial" panose="020B0604020202020204" pitchFamily="34" charset="0"/>
              <a:buChar char="•"/>
            </a:pPr>
            <a:endParaRPr lang="lv-LV"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dirty="0">
                <a:latin typeface="Calibri" panose="020F0502020204030204" pitchFamily="34" charset="0"/>
                <a:ea typeface="Calibri" panose="020F0502020204030204" pitchFamily="34" charset="0"/>
                <a:cs typeface="Times New Roman" panose="02020603050405020304" pitchFamily="18" charset="0"/>
              </a:rPr>
              <a:t>Jābūt iekļautiem</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lv-LV" sz="18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informēšanas un sadarbības pasākumiem </a:t>
            </a:r>
            <a:r>
              <a:rPr lang="lv-LV" sz="1800" dirty="0">
                <a:effectLst/>
                <a:latin typeface="Calibri" panose="020F0502020204030204" pitchFamily="34" charset="0"/>
                <a:ea typeface="Calibri" panose="020F0502020204030204" pitchFamily="34" charset="0"/>
                <a:cs typeface="Times New Roman" panose="02020603050405020304" pitchFamily="18" charset="0"/>
              </a:rPr>
              <a:t>ar vietējām kopienām, nozari, izglītības iestādēm, pētniecības centriem, profesionālajām organizācijām vai muzejiem un citām kultūras organizācijām, veicinot sabiedriskās debates.</a:t>
            </a:r>
          </a:p>
          <a:p>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sz="18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Jāiesaista kopienas, kas reti strādā kopā</a:t>
            </a:r>
            <a:r>
              <a:rPr lang="lv-LV" sz="1800" dirty="0">
                <a:effectLst/>
                <a:latin typeface="Calibri" panose="020F0502020204030204" pitchFamily="34" charset="0"/>
                <a:ea typeface="Calibri" panose="020F0502020204030204" pitchFamily="34" charset="0"/>
                <a:cs typeface="Times New Roman" panose="02020603050405020304" pitchFamily="18" charset="0"/>
              </a:rPr>
              <a:t> (piemēram, arhitekti, ainavu arhitekti, dizaineri, mākslinieki, ekologi, telpiskie plānotāji, psihologi, ekonomisti vai inženieri).</a:t>
            </a:r>
          </a:p>
          <a:p>
            <a:pPr marL="285750" indent="-285750">
              <a:buFont typeface="Arial" panose="020B0604020202020204" pitchFamily="34" charset="0"/>
              <a:buChar char="•"/>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lv-LV" dirty="0">
                <a:latin typeface="Calibri" panose="020F0502020204030204" pitchFamily="34" charset="0"/>
                <a:ea typeface="Calibri" panose="020F0502020204030204" pitchFamily="34" charset="0"/>
                <a:cs typeface="Times New Roman" panose="02020603050405020304" pitchFamily="18" charset="0"/>
              </a:rPr>
              <a:t>Jāparāda</a:t>
            </a:r>
            <a:r>
              <a:rPr lang="lv-LV" sz="1800" dirty="0">
                <a:effectLst/>
                <a:latin typeface="Calibri" panose="020F0502020204030204" pitchFamily="34" charset="0"/>
                <a:ea typeface="Calibri" panose="020F0502020204030204" pitchFamily="34" charset="0"/>
                <a:cs typeface="Times New Roman" panose="02020603050405020304" pitchFamily="18" charset="0"/>
              </a:rPr>
              <a:t> kā NBS un NEB, lai </a:t>
            </a:r>
            <a:r>
              <a:rPr lang="lv-LV" sz="1800"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sniegs risinājumu globālu problēmu risināšanai </a:t>
            </a:r>
            <a:r>
              <a:rPr lang="lv-LV" sz="1800" dirty="0">
                <a:effectLst/>
                <a:latin typeface="Calibri" panose="020F0502020204030204" pitchFamily="34" charset="0"/>
                <a:ea typeface="Calibri" panose="020F0502020204030204" pitchFamily="34" charset="0"/>
                <a:cs typeface="Times New Roman" panose="02020603050405020304" pitchFamily="18" charset="0"/>
              </a:rPr>
              <a:t>(klimats, bioloģiskā daudzveidība, ūdens, ekonomikas, demogrāfijas </a:t>
            </a:r>
            <a:r>
              <a:rPr lang="lv-LV" sz="1800" dirty="0" err="1">
                <a:effectLst/>
                <a:latin typeface="Calibri" panose="020F0502020204030204" pitchFamily="34" charset="0"/>
                <a:ea typeface="Calibri" panose="020F0502020204030204" pitchFamily="34" charset="0"/>
                <a:cs typeface="Times New Roman" panose="02020603050405020304" pitchFamily="18" charset="0"/>
              </a:rPr>
              <a:t>utt</a:t>
            </a:r>
            <a:r>
              <a:rPr lang="lv-LV" sz="1800" dirty="0">
                <a:effectLst/>
                <a:latin typeface="Calibri" panose="020F0502020204030204" pitchFamily="34" charset="0"/>
                <a:ea typeface="Calibri" panose="020F0502020204030204" pitchFamily="34" charset="0"/>
                <a:cs typeface="Times New Roman" panose="02020603050405020304" pitchFamily="18" charset="0"/>
              </a:rPr>
              <a:t>).</a:t>
            </a:r>
            <a:endParaRPr lang="lv-LV" dirty="0"/>
          </a:p>
        </p:txBody>
      </p:sp>
    </p:spTree>
    <p:extLst>
      <p:ext uri="{BB962C8B-B14F-4D97-AF65-F5344CB8AC3E}">
        <p14:creationId xmlns:p14="http://schemas.microsoft.com/office/powerpoint/2010/main" val="1980451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12836</TotalTime>
  <Words>1916</Words>
  <Application>Microsoft Office PowerPoint</Application>
  <PresentationFormat>Platekrāna</PresentationFormat>
  <Paragraphs>171</Paragraphs>
  <Slides>18</Slides>
  <Notes>5</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18</vt:i4>
      </vt:variant>
    </vt:vector>
  </HeadingPairs>
  <TitlesOfParts>
    <vt:vector size="26" baseType="lpstr">
      <vt:lpstr>Arial</vt:lpstr>
      <vt:lpstr>Calibri</vt:lpstr>
      <vt:lpstr>Calibri Light</vt:lpstr>
      <vt:lpstr>Encode Sans</vt:lpstr>
      <vt:lpstr>Fira Sans</vt:lpstr>
      <vt:lpstr>Open Sans</vt:lpstr>
      <vt:lpstr>Verdana</vt:lpstr>
      <vt:lpstr>Office Theme</vt:lpstr>
      <vt:lpstr>PowerPoint prezentācija</vt:lpstr>
      <vt:lpstr>Apvārsnis Eiropa 6. klastera  darba programma</vt:lpstr>
      <vt:lpstr>STRATĒĢIJAS </vt:lpstr>
      <vt:lpstr>SINERĢIJAS</vt:lpstr>
      <vt:lpstr>Demonstrating the potential of Nature based Solutions and the New European Bauhaus to contribute to sustainable, inclusive and resilient living spaces and communities</vt:lpstr>
      <vt:lpstr>DABĀ BALSTĪTI RISINĀJUMI</vt:lpstr>
      <vt:lpstr>PowerPoint prezentācija</vt:lpstr>
      <vt:lpstr>VEIKSMĪGAM PROJEKTA PIETEIKUMAM VAJADZĒTU </vt:lpstr>
      <vt:lpstr>VEIKSMĪGAM PROJEKTA PIETEIKUMAM VAJADZĒTU </vt:lpstr>
      <vt:lpstr>Climate-smart use of wood in the construction sector to support the New European Bauhaus</vt:lpstr>
      <vt:lpstr>PowerPoint prezentācija</vt:lpstr>
      <vt:lpstr>VEIKSMĪGAM PROJEKTA PIETEIKUMAM VAJADZĒTU </vt:lpstr>
      <vt:lpstr>VEIKSMĪGAM PROJEKTA PIETEIKUMAM VAJADZĒTU </vt:lpstr>
      <vt:lpstr>Unlock the potential of the New European Bauhaus in urban food system transformation</vt:lpstr>
      <vt:lpstr>PILSĒTAS PĀRTIKAS SISTĒMAS PĀRVEIDE</vt:lpstr>
      <vt:lpstr>VEIKSMĪGAM PROJEKTA PIETEIKUMAM VAJADZĒTU </vt:lpstr>
      <vt:lpstr>VEIKSMĪGAM PROJEKTA PIETEIKUMAM VAJADZĒTU </vt:lpstr>
      <vt:lpstr>Paldies! Jautājumi?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Liene Ekša</dc:creator>
  <cp:lastModifiedBy>Aiga Salmiņa</cp:lastModifiedBy>
  <cp:revision>667</cp:revision>
  <dcterms:created xsi:type="dcterms:W3CDTF">2021-03-25T13:44:11Z</dcterms:created>
  <dcterms:modified xsi:type="dcterms:W3CDTF">2023-05-17T07:08:09Z</dcterms:modified>
</cp:coreProperties>
</file>