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356" r:id="rId3"/>
    <p:sldId id="361" r:id="rId4"/>
    <p:sldId id="359" r:id="rId5"/>
    <p:sldId id="358" r:id="rId6"/>
    <p:sldId id="360" r:id="rId7"/>
    <p:sldId id="363" r:id="rId8"/>
    <p:sldId id="366" r:id="rId9"/>
    <p:sldId id="367" r:id="rId10"/>
    <p:sldId id="364" r:id="rId11"/>
    <p:sldId id="365" r:id="rId12"/>
    <p:sldId id="264" r:id="rId13"/>
  </p:sldIdLst>
  <p:sldSz cx="9144000" cy="6858000" type="screen4x3"/>
  <p:notesSz cx="6797675" cy="9928225"/>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nese Rubene" initials="A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19" autoAdjust="0"/>
    <p:restoredTop sz="94646" autoAdjust="0"/>
  </p:normalViewPr>
  <p:slideViewPr>
    <p:cSldViewPr snapToGrid="0" snapToObjects="1">
      <p:cViewPr varScale="1">
        <p:scale>
          <a:sx n="81" d="100"/>
          <a:sy n="81" d="100"/>
        </p:scale>
        <p:origin x="136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82223168049939E-2"/>
          <c:y val="0.11392857142857143"/>
          <c:w val="0.93699255160672479"/>
          <c:h val="0.72998900705593617"/>
        </c:manualLayout>
      </c:layout>
      <c:barChart>
        <c:barDir val="col"/>
        <c:grouping val="clustered"/>
        <c:varyColors val="0"/>
        <c:ser>
          <c:idx val="0"/>
          <c:order val="0"/>
          <c:tx>
            <c:strRef>
              <c:f>'TTInvited proposals per country'!$B$1</c:f>
              <c:strCache>
                <c:ptCount val="1"/>
                <c:pt idx="0">
                  <c:v>Submitted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'TTInvited proposals per country'!$A$2:$A$19</c:f>
              <c:strCache>
                <c:ptCount val="17"/>
                <c:pt idx="0">
                  <c:v>BG</c:v>
                </c:pt>
                <c:pt idx="1">
                  <c:v>CZ</c:v>
                </c:pt>
                <c:pt idx="2">
                  <c:v>DE</c:v>
                </c:pt>
                <c:pt idx="3">
                  <c:v>EE</c:v>
                </c:pt>
                <c:pt idx="4">
                  <c:v>EL</c:v>
                </c:pt>
                <c:pt idx="5">
                  <c:v>ES</c:v>
                </c:pt>
                <c:pt idx="6">
                  <c:v>FR</c:v>
                </c:pt>
                <c:pt idx="7">
                  <c:v>HR</c:v>
                </c:pt>
                <c:pt idx="8">
                  <c:v>HU</c:v>
                </c:pt>
                <c:pt idx="9">
                  <c:v>IE</c:v>
                </c:pt>
                <c:pt idx="10">
                  <c:v>IT</c:v>
                </c:pt>
                <c:pt idx="11">
                  <c:v>MT</c:v>
                </c:pt>
                <c:pt idx="12">
                  <c:v>NL</c:v>
                </c:pt>
                <c:pt idx="13">
                  <c:v>PL</c:v>
                </c:pt>
                <c:pt idx="14">
                  <c:v>RO</c:v>
                </c:pt>
                <c:pt idx="15">
                  <c:v>SI</c:v>
                </c:pt>
                <c:pt idx="16">
                  <c:v>SK</c:v>
                </c:pt>
              </c:strCache>
            </c:strRef>
          </c:cat>
          <c:val>
            <c:numRef>
              <c:f>'TTInvited proposals per country'!$B$2:$B$19</c:f>
              <c:numCache>
                <c:formatCode>General</c:formatCode>
                <c:ptCount val="18"/>
                <c:pt idx="0">
                  <c:v>3</c:v>
                </c:pt>
                <c:pt idx="1">
                  <c:v>6</c:v>
                </c:pt>
                <c:pt idx="2">
                  <c:v>9</c:v>
                </c:pt>
                <c:pt idx="3">
                  <c:v>2</c:v>
                </c:pt>
                <c:pt idx="4">
                  <c:v>4</c:v>
                </c:pt>
                <c:pt idx="5">
                  <c:v>6</c:v>
                </c:pt>
                <c:pt idx="6">
                  <c:v>8</c:v>
                </c:pt>
                <c:pt idx="7">
                  <c:v>8</c:v>
                </c:pt>
                <c:pt idx="8">
                  <c:v>20</c:v>
                </c:pt>
                <c:pt idx="9">
                  <c:v>1</c:v>
                </c:pt>
                <c:pt idx="10">
                  <c:v>31</c:v>
                </c:pt>
                <c:pt idx="11">
                  <c:v>6</c:v>
                </c:pt>
                <c:pt idx="12">
                  <c:v>1</c:v>
                </c:pt>
                <c:pt idx="13">
                  <c:v>4</c:v>
                </c:pt>
                <c:pt idx="14">
                  <c:v>22</c:v>
                </c:pt>
                <c:pt idx="15">
                  <c:v>3</c:v>
                </c:pt>
                <c:pt idx="16">
                  <c:v>49</c:v>
                </c:pt>
              </c:numCache>
            </c:numRef>
          </c:val>
          <c:extLst>
            <c:ext xmlns:c16="http://schemas.microsoft.com/office/drawing/2014/chart" uri="{C3380CC4-5D6E-409C-BE32-E72D297353CC}">
              <c16:uniqueId val="{00000000-3C81-41ED-99D3-DD65AB97D0B2}"/>
            </c:ext>
          </c:extLst>
        </c:ser>
        <c:ser>
          <c:idx val="1"/>
          <c:order val="1"/>
          <c:tx>
            <c:strRef>
              <c:f>'TTInvited proposals per country'!$C$1</c:f>
              <c:strCache>
                <c:ptCount val="1"/>
                <c:pt idx="0">
                  <c:v>Invited to GAP</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'TTInvited proposals per country'!$A$2:$A$19</c:f>
              <c:strCache>
                <c:ptCount val="17"/>
                <c:pt idx="0">
                  <c:v>BG</c:v>
                </c:pt>
                <c:pt idx="1">
                  <c:v>CZ</c:v>
                </c:pt>
                <c:pt idx="2">
                  <c:v>DE</c:v>
                </c:pt>
                <c:pt idx="3">
                  <c:v>EE</c:v>
                </c:pt>
                <c:pt idx="4">
                  <c:v>EL</c:v>
                </c:pt>
                <c:pt idx="5">
                  <c:v>ES</c:v>
                </c:pt>
                <c:pt idx="6">
                  <c:v>FR</c:v>
                </c:pt>
                <c:pt idx="7">
                  <c:v>HR</c:v>
                </c:pt>
                <c:pt idx="8">
                  <c:v>HU</c:v>
                </c:pt>
                <c:pt idx="9">
                  <c:v>IE</c:v>
                </c:pt>
                <c:pt idx="10">
                  <c:v>IT</c:v>
                </c:pt>
                <c:pt idx="11">
                  <c:v>MT</c:v>
                </c:pt>
                <c:pt idx="12">
                  <c:v>NL</c:v>
                </c:pt>
                <c:pt idx="13">
                  <c:v>PL</c:v>
                </c:pt>
                <c:pt idx="14">
                  <c:v>RO</c:v>
                </c:pt>
                <c:pt idx="15">
                  <c:v>SI</c:v>
                </c:pt>
                <c:pt idx="16">
                  <c:v>SK</c:v>
                </c:pt>
              </c:strCache>
            </c:strRef>
          </c:cat>
          <c:val>
            <c:numRef>
              <c:f>'TTInvited proposals per country'!$C$2:$C$19</c:f>
              <c:numCache>
                <c:formatCode>General</c:formatCode>
                <c:ptCount val="18"/>
                <c:pt idx="0">
                  <c:v>3</c:v>
                </c:pt>
                <c:pt idx="1">
                  <c:v>6</c:v>
                </c:pt>
                <c:pt idx="2">
                  <c:v>8</c:v>
                </c:pt>
                <c:pt idx="3">
                  <c:v>1</c:v>
                </c:pt>
                <c:pt idx="4">
                  <c:v>4</c:v>
                </c:pt>
                <c:pt idx="5">
                  <c:v>6</c:v>
                </c:pt>
                <c:pt idx="6">
                  <c:v>7</c:v>
                </c:pt>
                <c:pt idx="7">
                  <c:v>7</c:v>
                </c:pt>
                <c:pt idx="8">
                  <c:v>16</c:v>
                </c:pt>
                <c:pt idx="9">
                  <c:v>1</c:v>
                </c:pt>
                <c:pt idx="10">
                  <c:v>25</c:v>
                </c:pt>
                <c:pt idx="11">
                  <c:v>6</c:v>
                </c:pt>
                <c:pt idx="12">
                  <c:v>1</c:v>
                </c:pt>
                <c:pt idx="13">
                  <c:v>2</c:v>
                </c:pt>
                <c:pt idx="14">
                  <c:v>21</c:v>
                </c:pt>
                <c:pt idx="15">
                  <c:v>3</c:v>
                </c:pt>
                <c:pt idx="16">
                  <c:v>44</c:v>
                </c:pt>
              </c:numCache>
            </c:numRef>
          </c:val>
          <c:extLst>
            <c:ext xmlns:c16="http://schemas.microsoft.com/office/drawing/2014/chart" uri="{C3380CC4-5D6E-409C-BE32-E72D297353CC}">
              <c16:uniqueId val="{00000001-3C81-41ED-99D3-DD65AB97D0B2}"/>
            </c:ext>
          </c:extLst>
        </c:ser>
        <c:dLbls>
          <c:showLegendKey val="0"/>
          <c:showVal val="0"/>
          <c:showCatName val="0"/>
          <c:showSerName val="0"/>
          <c:showPercent val="0"/>
          <c:showBubbleSize val="0"/>
        </c:dLbls>
        <c:gapWidth val="219"/>
        <c:overlap val="-27"/>
        <c:axId val="333611896"/>
        <c:axId val="1"/>
      </c:barChart>
      <c:catAx>
        <c:axId val="333611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333611896"/>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lv-LV"/>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A513CE0A-7E96-4CF7-1185-A5510EE7FB1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vl1pPr>
          </a:lstStyle>
          <a:p>
            <a:pPr>
              <a:defRPr/>
            </a:pPr>
            <a:endParaRPr lang="lv-LV"/>
          </a:p>
        </p:txBody>
      </p:sp>
      <p:sp>
        <p:nvSpPr>
          <p:cNvPr id="3" name="Datuma vietturis 2">
            <a:extLst>
              <a:ext uri="{FF2B5EF4-FFF2-40B4-BE49-F238E27FC236}">
                <a16:creationId xmlns:a16="http://schemas.microsoft.com/office/drawing/2014/main" id="{771A750B-B8AB-7AB1-97AB-F02EA7DA4A6F}"/>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vl1pPr>
          </a:lstStyle>
          <a:p>
            <a:pPr>
              <a:defRPr/>
            </a:pPr>
            <a:fld id="{509EF1C5-0697-4F7B-A8E9-AA3D97B6B148}" type="datetimeFigureOut">
              <a:rPr lang="lv-LV"/>
              <a:pPr>
                <a:defRPr/>
              </a:pPr>
              <a:t>16.05.2023</a:t>
            </a:fld>
            <a:endParaRPr lang="lv-LV"/>
          </a:p>
        </p:txBody>
      </p:sp>
      <p:sp>
        <p:nvSpPr>
          <p:cNvPr id="4" name="Kājenes vietturis 3">
            <a:extLst>
              <a:ext uri="{FF2B5EF4-FFF2-40B4-BE49-F238E27FC236}">
                <a16:creationId xmlns:a16="http://schemas.microsoft.com/office/drawing/2014/main" id="{EDF0523A-CC5A-7B77-51B6-EAB3311EC484}"/>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defRPr sz="1200"/>
            </a:lvl1pPr>
          </a:lstStyle>
          <a:p>
            <a:pPr>
              <a:defRPr/>
            </a:pPr>
            <a:endParaRPr lang="lv-LV"/>
          </a:p>
        </p:txBody>
      </p:sp>
      <p:sp>
        <p:nvSpPr>
          <p:cNvPr id="5" name="Slaida numura vietturis 4">
            <a:extLst>
              <a:ext uri="{FF2B5EF4-FFF2-40B4-BE49-F238E27FC236}">
                <a16:creationId xmlns:a16="http://schemas.microsoft.com/office/drawing/2014/main" id="{792A6CC2-6960-E5FD-7CB9-AD34ED924F35}"/>
              </a:ext>
            </a:extLst>
          </p:cNvPr>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B69F7BF-E10F-426A-9534-8590A738A0DF}" type="slidenum">
              <a:rPr lang="lv-LV" altLang="lv-LV"/>
              <a:pPr>
                <a:defRPr/>
              </a:pPr>
              <a:t>‹#›</a:t>
            </a:fld>
            <a:endParaRPr lang="lv-LV" altLang="lv-LV"/>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5B9EED-B49F-F592-9162-324D3B4F7A8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ea typeface="+mn-ea"/>
                <a:cs typeface="+mn-cs"/>
              </a:defRPr>
            </a:lvl1pPr>
          </a:lstStyle>
          <a:p>
            <a:pPr>
              <a:defRPr/>
            </a:pPr>
            <a:endParaRPr lang="lv-LV"/>
          </a:p>
        </p:txBody>
      </p:sp>
      <p:sp>
        <p:nvSpPr>
          <p:cNvPr id="3" name="Date Placeholder 2">
            <a:extLst>
              <a:ext uri="{FF2B5EF4-FFF2-40B4-BE49-F238E27FC236}">
                <a16:creationId xmlns:a16="http://schemas.microsoft.com/office/drawing/2014/main" id="{41762C41-0C9B-2265-DB7E-CB4C7A6D32A2}"/>
              </a:ext>
            </a:extLst>
          </p:cNvPr>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190C1116-F408-4C8A-8802-D7ED9C3EA347}" type="datetimeFigureOut">
              <a:rPr lang="lv-LV" altLang="lv-LV"/>
              <a:pPr>
                <a:defRPr/>
              </a:pPr>
              <a:t>16.05.2023</a:t>
            </a:fld>
            <a:endParaRPr lang="lv-LV" altLang="lv-LV"/>
          </a:p>
        </p:txBody>
      </p:sp>
      <p:sp>
        <p:nvSpPr>
          <p:cNvPr id="4" name="Slide Image Placeholder 3">
            <a:extLst>
              <a:ext uri="{FF2B5EF4-FFF2-40B4-BE49-F238E27FC236}">
                <a16:creationId xmlns:a16="http://schemas.microsoft.com/office/drawing/2014/main" id="{ABDF3DFF-B4CC-4489-550F-81E3477159D0}"/>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BA0B23DF-4F7D-4237-41DD-28F4D05C3304}"/>
              </a:ext>
            </a:extLst>
          </p:cNvPr>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42FB529D-A6A2-8F36-0D78-40D4C00F15B6}"/>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ea typeface="+mn-ea"/>
                <a:cs typeface="+mn-cs"/>
              </a:defRPr>
            </a:lvl1pPr>
          </a:lstStyle>
          <a:p>
            <a:pPr>
              <a:defRPr/>
            </a:pPr>
            <a:endParaRPr lang="lv-LV"/>
          </a:p>
        </p:txBody>
      </p:sp>
      <p:sp>
        <p:nvSpPr>
          <p:cNvPr id="7" name="Slide Number Placeholder 6">
            <a:extLst>
              <a:ext uri="{FF2B5EF4-FFF2-40B4-BE49-F238E27FC236}">
                <a16:creationId xmlns:a16="http://schemas.microsoft.com/office/drawing/2014/main" id="{BFD2C762-6945-C47C-502C-567900327E74}"/>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5E7DD3B-7961-407E-AF55-8ED891C9B0B9}"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a:defRPr/>
            </a:pPr>
            <a:fld id="{55E7DD3B-7961-407E-AF55-8ED891C9B0B9}" type="slidenum">
              <a:rPr lang="lv-LV" altLang="lv-LV" smtClean="0"/>
              <a:pPr>
                <a:defRPr/>
              </a:pPr>
              <a:t>6</a:t>
            </a:fld>
            <a:endParaRPr lang="lv-LV" altLang="lv-LV"/>
          </a:p>
        </p:txBody>
      </p:sp>
    </p:spTree>
    <p:extLst>
      <p:ext uri="{BB962C8B-B14F-4D97-AF65-F5344CB8AC3E}">
        <p14:creationId xmlns:p14="http://schemas.microsoft.com/office/powerpoint/2010/main" val="2749979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E39343A-1F66-9C0B-BEAA-022BE64299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3D12BD0F-0592-5767-46B9-ABD17A7959E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0F0C98D7-9985-934E-654F-15CCFA75DA59}"/>
              </a:ext>
            </a:extLst>
          </p:cNvPr>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1683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57DBA597-90EE-0349-AF1C-CEB716E882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201167CE-8C36-8336-CF76-FEBF6E284392}"/>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1F85EC36-84DF-45D4-976F-D514BDE984FB}" type="slidenum">
              <a:rPr lang="en-US" altLang="lv-LV"/>
              <a:pPr>
                <a:defRPr/>
              </a:pPr>
              <a:t>‹#›</a:t>
            </a:fld>
            <a:endParaRPr lang="en-US" altLang="lv-LV"/>
          </a:p>
        </p:txBody>
      </p:sp>
    </p:spTree>
    <p:extLst>
      <p:ext uri="{BB962C8B-B14F-4D97-AF65-F5344CB8AC3E}">
        <p14:creationId xmlns:p14="http://schemas.microsoft.com/office/powerpoint/2010/main" val="5093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BC354A0-8406-AB7A-6217-5B892FAE55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D8447FF7-22F9-F25D-09FE-6B178EF1AE85}"/>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23C1D8A1-BFD5-4D53-9D47-C2920758C7F1}" type="slidenum">
              <a:rPr lang="en-US" altLang="lv-LV"/>
              <a:pPr>
                <a:defRPr/>
              </a:pPr>
              <a:t>‹#›</a:t>
            </a:fld>
            <a:endParaRPr lang="en-US" altLang="lv-LV"/>
          </a:p>
        </p:txBody>
      </p:sp>
    </p:spTree>
    <p:extLst>
      <p:ext uri="{BB962C8B-B14F-4D97-AF65-F5344CB8AC3E}">
        <p14:creationId xmlns:p14="http://schemas.microsoft.com/office/powerpoint/2010/main" val="746059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7EFB1076-2A22-A5F5-4EC0-16B9C8692D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72DE4245-6364-1291-64FD-76BA5CD9AB42}"/>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D605306A-54C6-4242-887D-7E26F8AC6C90}" type="slidenum">
              <a:rPr lang="en-US" altLang="lv-LV"/>
              <a:pPr>
                <a:defRPr/>
              </a:pPr>
              <a:t>‹#›</a:t>
            </a:fld>
            <a:endParaRPr lang="en-US" altLang="lv-LV"/>
          </a:p>
        </p:txBody>
      </p:sp>
    </p:spTree>
    <p:extLst>
      <p:ext uri="{BB962C8B-B14F-4D97-AF65-F5344CB8AC3E}">
        <p14:creationId xmlns:p14="http://schemas.microsoft.com/office/powerpoint/2010/main" val="3767303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704B8063-2C31-D20A-8BAC-81D20DDB7C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1EAA0757-0862-025E-5CE7-E4EF986B8829}"/>
              </a:ext>
            </a:extLst>
          </p:cNvPr>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pPr>
              <a:defRPr/>
            </a:pPr>
            <a:fld id="{062D13DF-E5D0-4B3F-86AE-B0B8708832CB}" type="slidenum">
              <a:rPr lang="en-US" altLang="lv-LV"/>
              <a:pPr>
                <a:defRPr/>
              </a:pPr>
              <a:t>‹#›</a:t>
            </a:fld>
            <a:endParaRPr lang="en-US" altLang="lv-LV"/>
          </a:p>
        </p:txBody>
      </p:sp>
    </p:spTree>
    <p:extLst>
      <p:ext uri="{BB962C8B-B14F-4D97-AF65-F5344CB8AC3E}">
        <p14:creationId xmlns:p14="http://schemas.microsoft.com/office/powerpoint/2010/main" val="272146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628BF07-ADDA-246B-C84F-BA4DE4A232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1E856A55-6262-7DFD-2C0C-0B268391DB9E}"/>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FA0DF715-5C93-49FF-A3E3-59D15156F972}" type="slidenum">
              <a:rPr lang="en-US" altLang="lv-LV"/>
              <a:pPr>
                <a:defRPr/>
              </a:pPr>
              <a:t>‹#›</a:t>
            </a:fld>
            <a:endParaRPr lang="en-US" altLang="lv-LV"/>
          </a:p>
        </p:txBody>
      </p:sp>
    </p:spTree>
    <p:extLst>
      <p:ext uri="{BB962C8B-B14F-4D97-AF65-F5344CB8AC3E}">
        <p14:creationId xmlns:p14="http://schemas.microsoft.com/office/powerpoint/2010/main" val="1375752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40A5CE5-9DC9-93A9-1CFF-D66118CDBD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C7EF032E-9166-B839-A3F4-BEA9D0DFE20A}"/>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370A739B-E877-44BA-960A-250ED5731343}" type="slidenum">
              <a:rPr lang="en-US" altLang="lv-LV"/>
              <a:pPr>
                <a:defRPr/>
              </a:pPr>
              <a:t>‹#›</a:t>
            </a:fld>
            <a:endParaRPr lang="en-US" altLang="lv-LV"/>
          </a:p>
        </p:txBody>
      </p:sp>
    </p:spTree>
    <p:extLst>
      <p:ext uri="{BB962C8B-B14F-4D97-AF65-F5344CB8AC3E}">
        <p14:creationId xmlns:p14="http://schemas.microsoft.com/office/powerpoint/2010/main" val="32427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32670445-E601-C5A8-0D07-69A2FF983B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CA02D9F1-4253-3F72-DB5D-884DA6D13F2B}"/>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66D8CEF4-8B51-45B5-8A8A-7CF1C3C64C82}" type="slidenum">
              <a:rPr lang="en-US" altLang="lv-LV"/>
              <a:pPr>
                <a:defRPr/>
              </a:pPr>
              <a:t>‹#›</a:t>
            </a:fld>
            <a:endParaRPr lang="en-US" altLang="lv-LV"/>
          </a:p>
        </p:txBody>
      </p:sp>
    </p:spTree>
    <p:extLst>
      <p:ext uri="{BB962C8B-B14F-4D97-AF65-F5344CB8AC3E}">
        <p14:creationId xmlns:p14="http://schemas.microsoft.com/office/powerpoint/2010/main" val="68545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F912ECE9-5DB9-DE94-BAE6-D33D43E36F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a:extLst>
              <a:ext uri="{FF2B5EF4-FFF2-40B4-BE49-F238E27FC236}">
                <a16:creationId xmlns:a16="http://schemas.microsoft.com/office/drawing/2014/main" id="{D62BFDF6-57F4-4A60-04C4-78568EBC1AB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991674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C342581-44AE-227B-07B8-E5C44C5B55F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65561D3C-45A9-FD5D-B22E-FF7E73BE0F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2E724A06-6F01-AAFF-A57F-4E8E322F1B64}"/>
              </a:ext>
            </a:extLst>
          </p:cNvPr>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1200">
                <a:solidFill>
                  <a:srgbClr val="898989"/>
                </a:solidFill>
              </a:defRPr>
            </a:lvl1pPr>
          </a:lstStyle>
          <a:p>
            <a:pPr>
              <a:defRPr/>
            </a:pPr>
            <a:endParaRPr lang="en-US" altLang="lv-LV"/>
          </a:p>
        </p:txBody>
      </p:sp>
      <p:sp>
        <p:nvSpPr>
          <p:cNvPr id="5" name="Footer Placeholder 4">
            <a:extLst>
              <a:ext uri="{FF2B5EF4-FFF2-40B4-BE49-F238E27FC236}">
                <a16:creationId xmlns:a16="http://schemas.microsoft.com/office/drawing/2014/main" id="{962C4CA1-E79C-8A1F-B11A-BDFE5B1BCCB9}"/>
              </a:ext>
            </a:extLst>
          </p:cNvPr>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68F9F92-AFC1-D304-FAB5-6C71B8C17CAD}"/>
              </a:ext>
            </a:extLst>
          </p:cNvPr>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F187D9E2-3B7E-4C72-9A46-7452748D0716}"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4801" r:id="rId1"/>
    <p:sldLayoutId id="2147484802" r:id="rId2"/>
    <p:sldLayoutId id="2147484803" r:id="rId3"/>
    <p:sldLayoutId id="2147484804" r:id="rId4"/>
    <p:sldLayoutId id="2147484805" r:id="rId5"/>
    <p:sldLayoutId id="2147484806" r:id="rId6"/>
    <p:sldLayoutId id="2147484807" r:id="rId7"/>
    <p:sldLayoutId id="2147484808" r:id="rId8"/>
    <p:sldLayoutId id="2147484809" r:id="rId9"/>
  </p:sldLayoutIdLst>
  <p:hf sldNum="0" hdr="0" ftr="0" dt="0"/>
  <p:txStyles>
    <p:title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S PGothic" pitchFamily="34" charset="-128"/>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cerv@km.gov.lv"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91FCDFA-71DB-968B-B4FD-D27021DAC86A}"/>
              </a:ext>
            </a:extLst>
          </p:cNvPr>
          <p:cNvSpPr>
            <a:spLocks noGrp="1"/>
          </p:cNvSpPr>
          <p:nvPr>
            <p:ph type="title"/>
          </p:nvPr>
        </p:nvSpPr>
        <p:spPr>
          <a:xfrm>
            <a:off x="270163" y="2805546"/>
            <a:ext cx="8614063" cy="2286000"/>
          </a:xfrm>
        </p:spPr>
        <p:txBody>
          <a:bodyPr>
            <a:normAutofit/>
          </a:bodyPr>
          <a:lstStyle/>
          <a:p>
            <a:pPr>
              <a:defRPr/>
            </a:pPr>
            <a:r>
              <a:rPr lang="lv-LV" altLang="lv-LV" sz="2900" dirty="0">
                <a:ea typeface="MS PGothic" panose="020B0600070205080204" pitchFamily="34" charset="-128"/>
              </a:rPr>
              <a:t>Eiropas Savienības programma </a:t>
            </a:r>
            <a:br>
              <a:rPr lang="lv-LV" altLang="lv-LV" sz="2900" b="0" dirty="0">
                <a:ea typeface="MS PGothic" panose="020B0600070205080204" pitchFamily="34" charset="-128"/>
              </a:rPr>
            </a:br>
            <a:r>
              <a:rPr lang="lv-LV" altLang="lv-LV" sz="2900" i="1" dirty="0">
                <a:solidFill>
                  <a:prstClr val="black"/>
                </a:solidFill>
                <a:ea typeface="MS PGothic" panose="020B0600070205080204" pitchFamily="34" charset="-128"/>
              </a:rPr>
              <a:t>“</a:t>
            </a:r>
            <a:r>
              <a:rPr lang="lv-LV" altLang="lv-LV" sz="2900" i="1" dirty="0">
                <a:ea typeface="MS PGothic" panose="020B0600070205080204" pitchFamily="34" charset="-128"/>
              </a:rPr>
              <a:t>Pilsoņi, Vienlīdzība, Tiesības un Vērtības</a:t>
            </a:r>
            <a:r>
              <a:rPr lang="lv-LV" altLang="lv-LV" sz="2900" i="1" dirty="0">
                <a:solidFill>
                  <a:prstClr val="black"/>
                </a:solidFill>
                <a:ea typeface="MS PGothic" panose="020B0600070205080204" pitchFamily="34" charset="-128"/>
              </a:rPr>
              <a:t>“ 2021-2027</a:t>
            </a:r>
            <a:br>
              <a:rPr lang="lv-LV" altLang="lv-LV" sz="2900" i="1" dirty="0">
                <a:ea typeface="MS PGothic" panose="020B0600070205080204" pitchFamily="34" charset="-128"/>
              </a:rPr>
            </a:br>
            <a:endParaRPr lang="lv-LV" altLang="lv-LV" sz="1400" i="1" dirty="0">
              <a:highlight>
                <a:srgbClr val="FFFF00"/>
              </a:highlight>
              <a:ea typeface="MS PGothic" panose="020B0600070205080204" pitchFamily="34" charset="-128"/>
            </a:endParaRPr>
          </a:p>
        </p:txBody>
      </p:sp>
      <p:pic>
        <p:nvPicPr>
          <p:cNvPr id="13315" name="Attēls 2">
            <a:extLst>
              <a:ext uri="{FF2B5EF4-FFF2-40B4-BE49-F238E27FC236}">
                <a16:creationId xmlns:a16="http://schemas.microsoft.com/office/drawing/2014/main" id="{9B6AE197-6835-E2A7-5908-502208213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531" y="4339071"/>
            <a:ext cx="46009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779A297B-16EC-4386-8109-8BF0E64E794B}"/>
              </a:ext>
            </a:extLst>
          </p:cNvPr>
          <p:cNvSpPr>
            <a:spLocks noGrp="1"/>
          </p:cNvSpPr>
          <p:nvPr>
            <p:ph idx="1"/>
          </p:nvPr>
        </p:nvSpPr>
        <p:spPr>
          <a:xfrm>
            <a:off x="876693" y="1752600"/>
            <a:ext cx="7810107" cy="4373573"/>
          </a:xfrm>
        </p:spPr>
        <p:txBody>
          <a:bodyPr>
            <a:normAutofit/>
          </a:bodyPr>
          <a:lstStyle/>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r>
              <a:rPr kumimoji="0" lang="lv-LV" sz="2400" b="0" i="0" u="none" strike="noStrike" kern="1200" cap="none" spc="0" normalizeH="0" baseline="0" noProof="0" dirty="0">
                <a:ln>
                  <a:noFill/>
                </a:ln>
                <a:solidFill>
                  <a:srgbClr val="4D4D4D"/>
                </a:solidFill>
                <a:effectLst/>
                <a:uLnTx/>
                <a:uFillTx/>
                <a:latin typeface="Arial"/>
                <a:ea typeface="+mn-ea"/>
                <a:cs typeface="+mn-cs"/>
              </a:rPr>
              <a:t>Iesniegšanas termiņš </a:t>
            </a:r>
            <a:r>
              <a:rPr kumimoji="0" lang="lv-LV" sz="2400" b="1" i="0" u="none" strike="noStrike" kern="1200" cap="none" spc="0" normalizeH="0" baseline="0" noProof="0" dirty="0">
                <a:ln>
                  <a:noFill/>
                </a:ln>
                <a:solidFill>
                  <a:srgbClr val="4D4D4D"/>
                </a:solidFill>
                <a:effectLst/>
                <a:uLnTx/>
                <a:uFillTx/>
                <a:latin typeface="Arial"/>
                <a:ea typeface="+mn-ea"/>
                <a:cs typeface="+mn-cs"/>
              </a:rPr>
              <a:t>2022.gada 24.marts</a:t>
            </a:r>
            <a:endParaRPr kumimoji="0" lang="fr-BE" sz="2400" b="1" i="0" u="none" strike="noStrike" kern="1200" cap="none" spc="0" normalizeH="0" baseline="0" noProof="0" dirty="0">
              <a:ln>
                <a:noFill/>
              </a:ln>
              <a:solidFill>
                <a:srgbClr val="4D4D4D"/>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r>
              <a:rPr kumimoji="0" lang="lv-LV" sz="2400" b="0" i="0" u="none" strike="noStrike" kern="1200" cap="none" spc="0" normalizeH="0" baseline="0" noProof="0" dirty="0">
                <a:ln>
                  <a:noFill/>
                </a:ln>
                <a:solidFill>
                  <a:srgbClr val="4D4D4D"/>
                </a:solidFill>
                <a:effectLst/>
                <a:uLnTx/>
                <a:uFillTx/>
                <a:latin typeface="Arial"/>
                <a:ea typeface="+mn-ea"/>
                <a:cs typeface="+mn-cs"/>
              </a:rPr>
              <a:t>Pieejamais </a:t>
            </a:r>
            <a:r>
              <a:rPr kumimoji="0" lang="lv-LV" sz="2400" b="0" i="0" u="none" strike="noStrike" kern="1200" cap="none" spc="0" normalizeH="0" baseline="0" noProof="0" dirty="0" err="1">
                <a:ln>
                  <a:noFill/>
                </a:ln>
                <a:solidFill>
                  <a:srgbClr val="4D4D4D"/>
                </a:solidFill>
                <a:effectLst/>
                <a:uLnTx/>
                <a:uFillTx/>
                <a:latin typeface="Arial"/>
                <a:ea typeface="+mn-ea"/>
                <a:cs typeface="+mn-cs"/>
              </a:rPr>
              <a:t>bud</a:t>
            </a:r>
            <a:r>
              <a:rPr lang="lv-LV" sz="2400" dirty="0">
                <a:solidFill>
                  <a:srgbClr val="4D4D4D"/>
                </a:solidFill>
                <a:latin typeface="Arial"/>
                <a:ea typeface="+mn-ea"/>
                <a:cs typeface="+mn-cs"/>
              </a:rPr>
              <a:t>ž</a:t>
            </a:r>
            <a:r>
              <a:rPr kumimoji="0" lang="lv-LV" sz="2400" b="0" i="0" u="none" strike="noStrike" kern="1200" cap="none" spc="0" normalizeH="0" baseline="0" noProof="0" dirty="0" err="1">
                <a:ln>
                  <a:noFill/>
                </a:ln>
                <a:solidFill>
                  <a:srgbClr val="4D4D4D"/>
                </a:solidFill>
                <a:effectLst/>
                <a:uLnTx/>
                <a:uFillTx/>
                <a:latin typeface="Arial"/>
                <a:ea typeface="+mn-ea"/>
                <a:cs typeface="+mn-cs"/>
              </a:rPr>
              <a:t>ets</a:t>
            </a:r>
            <a:r>
              <a:rPr kumimoji="0" lang="lv-LV" sz="2400" b="0" i="0" u="none" strike="noStrike" kern="1200" cap="none" spc="0" normalizeH="0" baseline="0" noProof="0" dirty="0">
                <a:ln>
                  <a:noFill/>
                </a:ln>
                <a:solidFill>
                  <a:srgbClr val="4D4D4D"/>
                </a:solidFill>
                <a:effectLst/>
                <a:uLnTx/>
                <a:uFillTx/>
                <a:latin typeface="Arial"/>
                <a:ea typeface="+mn-ea"/>
                <a:cs typeface="+mn-cs"/>
              </a:rPr>
              <a:t> </a:t>
            </a:r>
            <a:r>
              <a:rPr lang="en-IE" sz="2400" b="1" dirty="0">
                <a:solidFill>
                  <a:srgbClr val="4D4D4D"/>
                </a:solidFill>
                <a:latin typeface="Arial"/>
                <a:ea typeface="+mn-ea"/>
                <a:cs typeface="+mn-cs"/>
              </a:rPr>
              <a:t>4.500.000 €</a:t>
            </a:r>
          </a:p>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r>
              <a:rPr kumimoji="0" lang="en-IE" sz="2400" b="1" i="0" u="none" strike="noStrike" kern="1200" cap="none" spc="0" normalizeH="0" baseline="0" noProof="0" dirty="0">
                <a:ln>
                  <a:noFill/>
                </a:ln>
                <a:solidFill>
                  <a:srgbClr val="4D4D4D"/>
                </a:solidFill>
                <a:effectLst/>
                <a:uLnTx/>
                <a:uFillTx/>
                <a:latin typeface="Arial"/>
                <a:ea typeface="+mn-ea"/>
                <a:cs typeface="+mn-cs"/>
              </a:rPr>
              <a:t>183 </a:t>
            </a:r>
            <a:r>
              <a:rPr kumimoji="0" lang="lv-LV" sz="2400" b="1" i="0" u="none" strike="noStrike" kern="1200" cap="none" spc="0" normalizeH="0" baseline="0" noProof="0" dirty="0">
                <a:ln>
                  <a:noFill/>
                </a:ln>
                <a:solidFill>
                  <a:srgbClr val="4D4D4D"/>
                </a:solidFill>
                <a:effectLst/>
                <a:uLnTx/>
                <a:uFillTx/>
                <a:latin typeface="Arial"/>
                <a:ea typeface="+mn-ea"/>
                <a:cs typeface="+mn-cs"/>
              </a:rPr>
              <a:t>iesniegti pieteikumi (vidējais pieprasītais budžets vienam pieteikumam - </a:t>
            </a:r>
            <a:r>
              <a:rPr kumimoji="0" lang="en-GB" sz="2400" b="1" i="0" u="none" strike="noStrike" kern="1200" cap="none" spc="0" normalizeH="0" baseline="0" noProof="0" dirty="0">
                <a:ln>
                  <a:noFill/>
                </a:ln>
                <a:solidFill>
                  <a:srgbClr val="4D4D4D"/>
                </a:solidFill>
                <a:effectLst/>
                <a:uLnTx/>
                <a:uFillTx/>
                <a:latin typeface="Arial"/>
                <a:ea typeface="+mn-ea"/>
                <a:cs typeface="+mn-cs"/>
              </a:rPr>
              <a:t>4.459.706 </a:t>
            </a:r>
            <a:r>
              <a:rPr kumimoji="0" lang="en-IE" sz="2400" b="1" i="0" u="none" strike="noStrike" kern="1200" cap="none" spc="0" normalizeH="0" baseline="0" noProof="0" dirty="0">
                <a:ln>
                  <a:noFill/>
                </a:ln>
                <a:solidFill>
                  <a:srgbClr val="4D4D4D"/>
                </a:solidFill>
                <a:effectLst/>
                <a:uLnTx/>
                <a:uFillTx/>
                <a:latin typeface="Arial"/>
                <a:ea typeface="+mn-ea"/>
                <a:cs typeface="+mn-cs"/>
              </a:rPr>
              <a:t>€</a:t>
            </a:r>
            <a:r>
              <a:rPr lang="lv-LV" sz="2400" b="1" dirty="0">
                <a:solidFill>
                  <a:srgbClr val="4D4D4D"/>
                </a:solidFill>
                <a:latin typeface="Arial"/>
                <a:ea typeface="+mn-ea"/>
                <a:cs typeface="+mn-cs"/>
              </a:rPr>
              <a:t>)</a:t>
            </a:r>
            <a:r>
              <a:rPr kumimoji="0" lang="en-GB" sz="2400" b="1" i="0" u="none" strike="noStrike" kern="1200" cap="none" spc="0" normalizeH="0" baseline="0" noProof="0" dirty="0">
                <a:ln>
                  <a:noFill/>
                </a:ln>
                <a:solidFill>
                  <a:srgbClr val="4D4D4D"/>
                </a:solidFill>
                <a:effectLst/>
                <a:uLnTx/>
                <a:uFillTx/>
                <a:latin typeface="Arial"/>
                <a:ea typeface="+mn-ea"/>
                <a:cs typeface="+mn-cs"/>
              </a:rPr>
              <a:t> </a:t>
            </a:r>
            <a:endParaRPr kumimoji="0" lang="en-GB" sz="2400" b="1" i="0" u="none" strike="noStrike" kern="1200" cap="none" spc="0" normalizeH="0" baseline="0" noProof="0" dirty="0">
              <a:ln>
                <a:noFill/>
              </a:ln>
              <a:solidFill>
                <a:srgbClr val="4D4D4D"/>
              </a:solidFill>
              <a:effectLst/>
              <a:uLnTx/>
              <a:uFillTx/>
              <a:latin typeface="Arial"/>
              <a:ea typeface="+mn-ea"/>
              <a:cs typeface="Arial"/>
            </a:endParaRPr>
          </a:p>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r>
              <a:rPr kumimoji="0" lang="en-GB" sz="2400" b="1" i="0" u="none" strike="noStrike" kern="1200" cap="none" spc="0" normalizeH="0" baseline="0" noProof="0" dirty="0">
                <a:ln>
                  <a:noFill/>
                </a:ln>
                <a:solidFill>
                  <a:srgbClr val="4D4D4D"/>
                </a:solidFill>
                <a:effectLst/>
                <a:uLnTx/>
                <a:uFillTx/>
                <a:latin typeface="Arial"/>
                <a:ea typeface="+mn-ea"/>
                <a:cs typeface="+mn-cs"/>
              </a:rPr>
              <a:t>17 </a:t>
            </a:r>
            <a:r>
              <a:rPr kumimoji="0" lang="lv-LV" sz="2400" b="1" i="0" u="none" strike="noStrike" kern="1200" cap="none" spc="0" normalizeH="0" baseline="0" noProof="0" dirty="0">
                <a:ln>
                  <a:noFill/>
                </a:ln>
                <a:solidFill>
                  <a:srgbClr val="4D4D4D"/>
                </a:solidFill>
                <a:effectLst/>
                <a:uLnTx/>
                <a:uFillTx/>
                <a:latin typeface="Arial"/>
                <a:ea typeface="+mn-ea"/>
                <a:cs typeface="+mn-cs"/>
              </a:rPr>
              <a:t>valstis tika pārstāvētas kā pieteikuma iesniedzēji</a:t>
            </a:r>
            <a:r>
              <a:rPr kumimoji="0" lang="en-GB" sz="2400" b="1" i="0" u="none" strike="noStrike" kern="1200" cap="none" spc="0" normalizeH="0" baseline="0" noProof="0" dirty="0">
                <a:ln>
                  <a:noFill/>
                </a:ln>
                <a:solidFill>
                  <a:srgbClr val="4D4D4D"/>
                </a:solidFill>
                <a:effectLst/>
                <a:uLnTx/>
                <a:uFillTx/>
                <a:latin typeface="Arial"/>
                <a:ea typeface="+mn-ea"/>
                <a:cs typeface="+mn-cs"/>
              </a:rPr>
              <a:t>: </a:t>
            </a:r>
            <a:r>
              <a:rPr kumimoji="0" lang="lv-LV" sz="2400" b="0" i="0" u="none" strike="noStrike" kern="1200" cap="none" spc="0" normalizeH="0" baseline="0" noProof="0" dirty="0">
                <a:ln>
                  <a:noFill/>
                </a:ln>
                <a:solidFill>
                  <a:srgbClr val="4D4D4D"/>
                </a:solidFill>
                <a:effectLst/>
                <a:uLnTx/>
                <a:uFillTx/>
                <a:latin typeface="Arial"/>
                <a:ea typeface="+mn-ea"/>
                <a:cs typeface="+mn-cs"/>
              </a:rPr>
              <a:t>visvairāk no </a:t>
            </a:r>
            <a:r>
              <a:rPr kumimoji="0" lang="en-GB" sz="2400" b="1" i="0" u="none" strike="noStrike" kern="1200" cap="none" spc="0" normalizeH="0" baseline="0" noProof="0" dirty="0">
                <a:ln>
                  <a:noFill/>
                </a:ln>
                <a:solidFill>
                  <a:srgbClr val="4D4D4D"/>
                </a:solidFill>
                <a:effectLst/>
                <a:uLnTx/>
                <a:uFillTx/>
                <a:latin typeface="Arial"/>
                <a:ea typeface="+mn-ea"/>
                <a:cs typeface="+mn-cs"/>
              </a:rPr>
              <a:t>SK (49); IT (31); RO (22).</a:t>
            </a:r>
            <a:endParaRPr kumimoji="0" lang="en-GB" sz="2400" b="1" i="0" u="none" strike="noStrike" kern="1200" cap="none" spc="0" normalizeH="0" baseline="0" noProof="0" dirty="0">
              <a:ln>
                <a:noFill/>
              </a:ln>
              <a:solidFill>
                <a:srgbClr val="4D4D4D"/>
              </a:solidFill>
              <a:effectLst/>
              <a:uLnTx/>
              <a:uFillTx/>
              <a:latin typeface="Arial"/>
              <a:ea typeface="+mn-ea"/>
              <a:cs typeface="Arial"/>
            </a:endParaRPr>
          </a:p>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r>
              <a:rPr kumimoji="0" lang="en-GB" sz="2400" b="1" i="0" u="none" strike="noStrike" kern="1200" cap="none" spc="0" normalizeH="0" baseline="0" noProof="0" dirty="0">
                <a:ln>
                  <a:noFill/>
                </a:ln>
                <a:solidFill>
                  <a:srgbClr val="4D4D4D"/>
                </a:solidFill>
                <a:effectLst/>
                <a:uLnTx/>
                <a:uFillTx/>
                <a:latin typeface="Arial"/>
                <a:ea typeface="+mn-ea"/>
                <a:cs typeface="+mn-cs"/>
              </a:rPr>
              <a:t>29 countries </a:t>
            </a:r>
            <a:r>
              <a:rPr lang="lv-LV" sz="2400" dirty="0">
                <a:solidFill>
                  <a:srgbClr val="4D4D4D"/>
                </a:solidFill>
                <a:latin typeface="Arial"/>
                <a:ea typeface="+mn-ea"/>
                <a:cs typeface="+mn-cs"/>
              </a:rPr>
              <a:t>tika</a:t>
            </a:r>
            <a:r>
              <a:rPr kumimoji="0" lang="lv-LV" sz="2400" b="0" i="0" u="none" strike="noStrike" kern="1200" cap="none" spc="0" normalizeH="0" baseline="0" noProof="0" dirty="0">
                <a:ln>
                  <a:noFill/>
                </a:ln>
                <a:solidFill>
                  <a:srgbClr val="4D4D4D"/>
                </a:solidFill>
                <a:effectLst/>
                <a:uLnTx/>
                <a:uFillTx/>
                <a:latin typeface="Arial"/>
                <a:ea typeface="+mn-ea"/>
                <a:cs typeface="+mn-cs"/>
              </a:rPr>
              <a:t> pārstāvētas kā asociētie partneri </a:t>
            </a:r>
            <a:r>
              <a:rPr kumimoji="0" lang="en-GB" sz="2400" i="0" u="none" strike="noStrike" kern="1200" cap="none" spc="0" normalizeH="0" baseline="0" noProof="0" dirty="0">
                <a:ln>
                  <a:noFill/>
                </a:ln>
                <a:solidFill>
                  <a:srgbClr val="4D4D4D"/>
                </a:solidFill>
                <a:effectLst/>
                <a:uLnTx/>
                <a:uFillTx/>
                <a:latin typeface="Arial"/>
                <a:ea typeface="+mn-ea"/>
                <a:cs typeface="+mn-cs"/>
              </a:rPr>
              <a:t>(</a:t>
            </a:r>
            <a:r>
              <a:rPr kumimoji="0" lang="lv-LV" sz="2400" b="0" i="0" u="none" strike="noStrike" kern="1200" cap="none" spc="0" normalizeH="0" baseline="0" noProof="0" dirty="0">
                <a:ln>
                  <a:noFill/>
                </a:ln>
                <a:solidFill>
                  <a:srgbClr val="4D4D4D"/>
                </a:solidFill>
                <a:effectLst/>
                <a:uLnTx/>
                <a:uFillTx/>
                <a:latin typeface="Arial"/>
                <a:ea typeface="+mn-ea"/>
                <a:cs typeface="+mn-cs"/>
              </a:rPr>
              <a:t>iekļaujot </a:t>
            </a:r>
            <a:r>
              <a:rPr kumimoji="0" lang="en-GB" sz="2400" b="0" i="0" u="none" strike="noStrike" kern="1200" cap="none" spc="0" normalizeH="0" baseline="0" noProof="0" dirty="0">
                <a:ln>
                  <a:noFill/>
                </a:ln>
                <a:solidFill>
                  <a:srgbClr val="4D4D4D"/>
                </a:solidFill>
                <a:effectLst/>
                <a:uLnTx/>
                <a:uFillTx/>
                <a:latin typeface="Arial"/>
                <a:ea typeface="+mn-ea"/>
                <a:cs typeface="+mn-cs"/>
              </a:rPr>
              <a:t>Alb</a:t>
            </a:r>
            <a:r>
              <a:rPr kumimoji="0" lang="lv-LV" sz="2400" b="0" i="0" u="none" strike="noStrike" kern="1200" cap="none" spc="0" normalizeH="0" baseline="0" noProof="0" dirty="0" err="1">
                <a:ln>
                  <a:noFill/>
                </a:ln>
                <a:solidFill>
                  <a:srgbClr val="4D4D4D"/>
                </a:solidFill>
                <a:effectLst/>
                <a:uLnTx/>
                <a:uFillTx/>
                <a:latin typeface="Arial"/>
                <a:ea typeface="+mn-ea"/>
                <a:cs typeface="+mn-cs"/>
              </a:rPr>
              <a:t>āniju</a:t>
            </a:r>
            <a:r>
              <a:rPr kumimoji="0" lang="en-GB" sz="2400" b="0" i="0" u="none" strike="noStrike" kern="1200" cap="none" spc="0" normalizeH="0" baseline="0" noProof="0" dirty="0">
                <a:ln>
                  <a:noFill/>
                </a:ln>
                <a:solidFill>
                  <a:srgbClr val="4D4D4D"/>
                </a:solidFill>
                <a:effectLst/>
                <a:uLnTx/>
                <a:uFillTx/>
                <a:latin typeface="Arial"/>
                <a:ea typeface="+mn-ea"/>
                <a:cs typeface="+mn-cs"/>
              </a:rPr>
              <a:t>, Bos</a:t>
            </a:r>
            <a:r>
              <a:rPr kumimoji="0" lang="lv-LV" sz="2400" b="0" i="0" u="none" strike="noStrike" kern="1200" cap="none" spc="0" normalizeH="0" baseline="0" noProof="0" dirty="0" err="1">
                <a:ln>
                  <a:noFill/>
                </a:ln>
                <a:solidFill>
                  <a:srgbClr val="4D4D4D"/>
                </a:solidFill>
                <a:effectLst/>
                <a:uLnTx/>
                <a:uFillTx/>
                <a:latin typeface="Arial"/>
                <a:ea typeface="+mn-ea"/>
                <a:cs typeface="+mn-cs"/>
              </a:rPr>
              <a:t>niju</a:t>
            </a:r>
            <a:r>
              <a:rPr kumimoji="0" lang="en-GB" sz="2400" b="0" i="0" u="none" strike="noStrike" kern="1200" cap="none" spc="0" normalizeH="0" baseline="0" noProof="0" dirty="0">
                <a:ln>
                  <a:noFill/>
                </a:ln>
                <a:solidFill>
                  <a:srgbClr val="4D4D4D"/>
                </a:solidFill>
                <a:effectLst/>
                <a:uLnTx/>
                <a:uFillTx/>
                <a:latin typeface="Arial"/>
                <a:ea typeface="+mn-ea"/>
                <a:cs typeface="+mn-cs"/>
              </a:rPr>
              <a:t>, Ser</a:t>
            </a:r>
            <a:r>
              <a:rPr kumimoji="0" lang="lv-LV" sz="2400" b="0" i="0" u="none" strike="noStrike" kern="1200" cap="none" spc="0" normalizeH="0" baseline="0" noProof="0" dirty="0">
                <a:ln>
                  <a:noFill/>
                </a:ln>
                <a:solidFill>
                  <a:srgbClr val="4D4D4D"/>
                </a:solidFill>
                <a:effectLst/>
                <a:uLnTx/>
                <a:uFillTx/>
                <a:latin typeface="Arial"/>
                <a:ea typeface="+mn-ea"/>
                <a:cs typeface="+mn-cs"/>
              </a:rPr>
              <a:t>biju</a:t>
            </a:r>
            <a:r>
              <a:rPr kumimoji="0" lang="en-GB" sz="2400" b="0" i="0" u="none" strike="noStrike" kern="1200" cap="none" spc="0" normalizeH="0" baseline="0" noProof="0" dirty="0">
                <a:ln>
                  <a:noFill/>
                </a:ln>
                <a:solidFill>
                  <a:srgbClr val="4D4D4D"/>
                </a:solidFill>
                <a:effectLst/>
                <a:uLnTx/>
                <a:uFillTx/>
                <a:latin typeface="Arial"/>
                <a:ea typeface="+mn-ea"/>
                <a:cs typeface="+mn-cs"/>
              </a:rPr>
              <a:t>, </a:t>
            </a:r>
            <a:r>
              <a:rPr kumimoji="0" lang="en-GB" sz="2400" b="0" i="0" u="none" strike="noStrike" kern="1200" cap="none" spc="0" normalizeH="0" baseline="0" noProof="0" dirty="0" err="1">
                <a:ln>
                  <a:noFill/>
                </a:ln>
                <a:solidFill>
                  <a:srgbClr val="4D4D4D"/>
                </a:solidFill>
                <a:effectLst/>
                <a:uLnTx/>
                <a:uFillTx/>
                <a:latin typeface="Arial"/>
                <a:ea typeface="+mn-ea"/>
                <a:cs typeface="+mn-cs"/>
              </a:rPr>
              <a:t>Ukrai</a:t>
            </a:r>
            <a:r>
              <a:rPr kumimoji="0" lang="lv-LV" sz="2400" b="0" i="0" u="none" strike="noStrike" kern="1200" cap="none" spc="0" normalizeH="0" baseline="0" noProof="0" dirty="0">
                <a:ln>
                  <a:noFill/>
                </a:ln>
                <a:solidFill>
                  <a:srgbClr val="4D4D4D"/>
                </a:solidFill>
                <a:effectLst/>
                <a:uLnTx/>
                <a:uFillTx/>
                <a:latin typeface="Arial"/>
                <a:ea typeface="+mn-ea"/>
                <a:cs typeface="+mn-cs"/>
              </a:rPr>
              <a:t>nu</a:t>
            </a:r>
            <a:r>
              <a:rPr kumimoji="0" lang="en-GB" sz="2400" b="0" i="0" u="none" strike="noStrike" kern="1200" cap="none" spc="0" normalizeH="0" baseline="0" noProof="0" dirty="0">
                <a:ln>
                  <a:noFill/>
                </a:ln>
                <a:solidFill>
                  <a:srgbClr val="4D4D4D"/>
                </a:solidFill>
                <a:effectLst/>
                <a:uLnTx/>
                <a:uFillTx/>
                <a:latin typeface="Arial"/>
                <a:ea typeface="+mn-ea"/>
                <a:cs typeface="+mn-cs"/>
              </a:rPr>
              <a:t>)</a:t>
            </a:r>
            <a:endParaRPr kumimoji="0" lang="en-US" sz="2400" b="0" i="0" u="none" strike="noStrike" kern="1200" cap="none" spc="0" normalizeH="0" baseline="0" noProof="0" dirty="0">
              <a:ln>
                <a:noFill/>
              </a:ln>
              <a:solidFill>
                <a:srgbClr val="4D4D4D"/>
              </a:solidFill>
              <a:effectLst/>
              <a:uLnTx/>
              <a:uFillTx/>
              <a:latin typeface="Arial"/>
              <a:ea typeface="+mn-ea"/>
              <a:cs typeface="+mn-cs"/>
            </a:endParaRPr>
          </a:p>
          <a:p>
            <a:endParaRPr lang="lv-LV" dirty="0"/>
          </a:p>
        </p:txBody>
      </p:sp>
      <p:sp>
        <p:nvSpPr>
          <p:cNvPr id="4" name="Teksta vietturis 3">
            <a:extLst>
              <a:ext uri="{FF2B5EF4-FFF2-40B4-BE49-F238E27FC236}">
                <a16:creationId xmlns:a16="http://schemas.microsoft.com/office/drawing/2014/main" id="{DF746524-9834-4FB3-9972-195ED82A9947}"/>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id="{67B5B99C-2B7F-402A-A702-AC11BEE91D9B}"/>
              </a:ext>
            </a:extLst>
          </p:cNvPr>
          <p:cNvSpPr>
            <a:spLocks noGrp="1"/>
          </p:cNvSpPr>
          <p:nvPr>
            <p:ph type="body" sz="quarter" idx="12"/>
          </p:nvPr>
        </p:nvSpPr>
        <p:spPr/>
        <p:txBody>
          <a:bodyPr/>
          <a:lstStyle/>
          <a:p>
            <a:endParaRPr lang="lv-LV"/>
          </a:p>
        </p:txBody>
      </p:sp>
      <p:sp>
        <p:nvSpPr>
          <p:cNvPr id="6" name="Title 2">
            <a:extLst>
              <a:ext uri="{FF2B5EF4-FFF2-40B4-BE49-F238E27FC236}">
                <a16:creationId xmlns:a16="http://schemas.microsoft.com/office/drawing/2014/main" id="{FA4D85B9-F331-4941-90F5-6358A2C544A5}"/>
              </a:ext>
            </a:extLst>
          </p:cNvPr>
          <p:cNvSpPr txBox="1">
            <a:spLocks noGrp="1"/>
          </p:cNvSpPr>
          <p:nvPr>
            <p:ph type="title"/>
          </p:nvPr>
        </p:nvSpPr>
        <p:spPr>
          <a:xfrm>
            <a:off x="2590800" y="381000"/>
            <a:ext cx="6096000" cy="1036638"/>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lv-LV" dirty="0"/>
              <a:t>Pilsētu sadraudzības uzsaukums </a:t>
            </a:r>
            <a:r>
              <a:rPr lang="en-GB" b="1" dirty="0"/>
              <a:t>2022 </a:t>
            </a:r>
            <a:r>
              <a:rPr lang="en-GB" dirty="0"/>
              <a:t>– </a:t>
            </a:r>
            <a:r>
              <a:rPr lang="lv-LV" dirty="0"/>
              <a:t>iesniegšanas informācija</a:t>
            </a:r>
            <a:endParaRPr lang="fr-BE" dirty="0"/>
          </a:p>
        </p:txBody>
      </p:sp>
    </p:spTree>
    <p:extLst>
      <p:ext uri="{BB962C8B-B14F-4D97-AF65-F5344CB8AC3E}">
        <p14:creationId xmlns:p14="http://schemas.microsoft.com/office/powerpoint/2010/main" val="77556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a vietturis 3">
            <a:extLst>
              <a:ext uri="{FF2B5EF4-FFF2-40B4-BE49-F238E27FC236}">
                <a16:creationId xmlns:a16="http://schemas.microsoft.com/office/drawing/2014/main" id="{C303CF6B-4F3D-4418-8DD8-E48EB331ECE1}"/>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id="{14CC677F-6A90-4139-85BE-A05DB06107C0}"/>
              </a:ext>
            </a:extLst>
          </p:cNvPr>
          <p:cNvSpPr>
            <a:spLocks noGrp="1"/>
          </p:cNvSpPr>
          <p:nvPr>
            <p:ph type="body" sz="quarter" idx="12"/>
          </p:nvPr>
        </p:nvSpPr>
        <p:spPr/>
        <p:txBody>
          <a:bodyPr/>
          <a:lstStyle/>
          <a:p>
            <a:endParaRPr lang="lv-LV"/>
          </a:p>
        </p:txBody>
      </p:sp>
      <p:sp>
        <p:nvSpPr>
          <p:cNvPr id="6" name="Title 3">
            <a:extLst>
              <a:ext uri="{FF2B5EF4-FFF2-40B4-BE49-F238E27FC236}">
                <a16:creationId xmlns:a16="http://schemas.microsoft.com/office/drawing/2014/main" id="{3323C802-ABAD-4044-84EE-2A16CC5EC268}"/>
              </a:ext>
            </a:extLst>
          </p:cNvPr>
          <p:cNvSpPr>
            <a:spLocks noGrp="1"/>
          </p:cNvSpPr>
          <p:nvPr>
            <p:ph type="title"/>
          </p:nvPr>
        </p:nvSpPr>
        <p:spPr>
          <a:xfrm>
            <a:off x="2590800" y="381000"/>
            <a:ext cx="6096000" cy="1036638"/>
          </a:xfrm>
        </p:spPr>
        <p:txBody>
          <a:bodyPr>
            <a:normAutofit fontScale="90000"/>
          </a:bodyPr>
          <a:lstStyle/>
          <a:p>
            <a:r>
              <a:rPr lang="lv-LV" dirty="0"/>
              <a:t>Iesniegtie pieteikumi un pieteikumi, kuri uzaicināti uz līguma parakstīšanu</a:t>
            </a:r>
            <a:endParaRPr lang="fr-BE" dirty="0"/>
          </a:p>
        </p:txBody>
      </p:sp>
      <p:graphicFrame>
        <p:nvGraphicFramePr>
          <p:cNvPr id="7" name="Table 2">
            <a:extLst>
              <a:ext uri="{FF2B5EF4-FFF2-40B4-BE49-F238E27FC236}">
                <a16:creationId xmlns:a16="http://schemas.microsoft.com/office/drawing/2014/main" id="{8E72A675-5AB3-4D51-BCC0-B46CC6A26E7E}"/>
              </a:ext>
            </a:extLst>
          </p:cNvPr>
          <p:cNvGraphicFramePr>
            <a:graphicFrameLocks noGrp="1"/>
          </p:cNvGraphicFramePr>
          <p:nvPr>
            <p:extLst>
              <p:ext uri="{D42A27DB-BD31-4B8C-83A1-F6EECF244321}">
                <p14:modId xmlns:p14="http://schemas.microsoft.com/office/powerpoint/2010/main" val="3391239801"/>
              </p:ext>
            </p:extLst>
          </p:nvPr>
        </p:nvGraphicFramePr>
        <p:xfrm>
          <a:off x="75415" y="1472209"/>
          <a:ext cx="2515386" cy="4847191"/>
        </p:xfrm>
        <a:graphic>
          <a:graphicData uri="http://schemas.openxmlformats.org/drawingml/2006/table">
            <a:tbl>
              <a:tblPr>
                <a:tableStyleId>{5C22544A-7EE6-4342-B048-85BDC9FD1C3A}</a:tableStyleId>
              </a:tblPr>
              <a:tblGrid>
                <a:gridCol w="667063">
                  <a:extLst>
                    <a:ext uri="{9D8B030D-6E8A-4147-A177-3AD203B41FA5}">
                      <a16:colId xmlns:a16="http://schemas.microsoft.com/office/drawing/2014/main" val="258427017"/>
                    </a:ext>
                  </a:extLst>
                </a:gridCol>
                <a:gridCol w="806036">
                  <a:extLst>
                    <a:ext uri="{9D8B030D-6E8A-4147-A177-3AD203B41FA5}">
                      <a16:colId xmlns:a16="http://schemas.microsoft.com/office/drawing/2014/main" val="3709600797"/>
                    </a:ext>
                  </a:extLst>
                </a:gridCol>
                <a:gridCol w="1042287">
                  <a:extLst>
                    <a:ext uri="{9D8B030D-6E8A-4147-A177-3AD203B41FA5}">
                      <a16:colId xmlns:a16="http://schemas.microsoft.com/office/drawing/2014/main" val="573871448"/>
                    </a:ext>
                  </a:extLst>
                </a:gridCol>
              </a:tblGrid>
              <a:tr h="0">
                <a:tc>
                  <a:txBody>
                    <a:bodyPr/>
                    <a:lstStyle/>
                    <a:p>
                      <a:pPr algn="l" fontAlgn="b"/>
                      <a:endParaRPr lang="en-GB" sz="1000" b="0" i="0" u="none" strike="noStrike">
                        <a:effectLst/>
                        <a:latin typeface="Arial" panose="020B0604020202020204" pitchFamily="34" charset="0"/>
                      </a:endParaRPr>
                    </a:p>
                  </a:txBody>
                  <a:tcPr marL="6350" marR="6350" marT="6350" marB="0" anchor="b"/>
                </a:tc>
                <a:tc>
                  <a:txBody>
                    <a:bodyPr/>
                    <a:lstStyle/>
                    <a:p>
                      <a:pPr algn="l" fontAlgn="b"/>
                      <a:r>
                        <a:rPr lang="lv-LV" sz="1000" b="0" i="0" u="none" strike="noStrike" dirty="0">
                          <a:effectLst/>
                          <a:latin typeface="Arial" panose="020B0604020202020204" pitchFamily="34" charset="0"/>
                        </a:rPr>
                        <a:t>Iesniegtie </a:t>
                      </a:r>
                      <a:endParaRPr lang="en-GB" sz="1000" b="0" i="0" u="none" strike="noStrike" dirty="0">
                        <a:effectLst/>
                        <a:latin typeface="Arial" panose="020B0604020202020204" pitchFamily="34" charset="0"/>
                      </a:endParaRPr>
                    </a:p>
                  </a:txBody>
                  <a:tcPr marL="6350" marR="6350" marT="6350" marB="0" anchor="b"/>
                </a:tc>
                <a:tc>
                  <a:txBody>
                    <a:bodyPr/>
                    <a:lstStyle/>
                    <a:p>
                      <a:pPr algn="l" fontAlgn="b"/>
                      <a:r>
                        <a:rPr lang="lv-LV" sz="1000" u="none" strike="noStrike" dirty="0">
                          <a:effectLst/>
                        </a:rPr>
                        <a:t>Aicināti uz līguma parakstīšanu</a:t>
                      </a:r>
                      <a:endParaRPr lang="en-GB" sz="1000" b="0"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69539077"/>
                  </a:ext>
                </a:extLst>
              </a:tr>
              <a:tr h="238739">
                <a:tc>
                  <a:txBody>
                    <a:bodyPr/>
                    <a:lstStyle/>
                    <a:p>
                      <a:pPr algn="l" fontAlgn="ctr"/>
                      <a:r>
                        <a:rPr lang="en-GB" sz="900" u="none" strike="noStrike">
                          <a:effectLst/>
                        </a:rPr>
                        <a:t>BG</a:t>
                      </a:r>
                      <a:endParaRPr lang="en-GB" sz="900" b="0" i="0" u="none" strike="noStrike">
                        <a:solidFill>
                          <a:srgbClr val="000000"/>
                        </a:solidFill>
                        <a:effectLst/>
                        <a:latin typeface="SansSerif"/>
                      </a:endParaRPr>
                    </a:p>
                  </a:txBody>
                  <a:tcPr marL="6350" marR="6350" marT="6350" marB="0" anchor="ctr"/>
                </a:tc>
                <a:tc>
                  <a:txBody>
                    <a:bodyPr/>
                    <a:lstStyle/>
                    <a:p>
                      <a:pPr algn="r" fontAlgn="b"/>
                      <a:r>
                        <a:rPr lang="en-GB" sz="1000" u="none" strike="noStrike">
                          <a:effectLst/>
                        </a:rPr>
                        <a:t>3</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3</a:t>
                      </a:r>
                      <a:endParaRPr lang="en-GB" sz="10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4229991470"/>
                  </a:ext>
                </a:extLst>
              </a:tr>
              <a:tr h="238739">
                <a:tc>
                  <a:txBody>
                    <a:bodyPr/>
                    <a:lstStyle/>
                    <a:p>
                      <a:pPr algn="l" fontAlgn="b"/>
                      <a:r>
                        <a:rPr lang="en-GB" sz="1000" u="none" strike="noStrike">
                          <a:effectLst/>
                        </a:rPr>
                        <a:t>CZ</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6</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6</a:t>
                      </a:r>
                      <a:endParaRPr lang="en-GB" sz="10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3811436691"/>
                  </a:ext>
                </a:extLst>
              </a:tr>
              <a:tr h="238739">
                <a:tc>
                  <a:txBody>
                    <a:bodyPr/>
                    <a:lstStyle/>
                    <a:p>
                      <a:pPr algn="l" fontAlgn="b"/>
                      <a:r>
                        <a:rPr lang="en-GB" sz="1000" u="none" strike="noStrike">
                          <a:effectLst/>
                        </a:rPr>
                        <a:t>DE</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9</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8</a:t>
                      </a:r>
                      <a:endParaRPr lang="en-GB" sz="10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1260243793"/>
                  </a:ext>
                </a:extLst>
              </a:tr>
              <a:tr h="238739">
                <a:tc>
                  <a:txBody>
                    <a:bodyPr/>
                    <a:lstStyle/>
                    <a:p>
                      <a:pPr algn="l" fontAlgn="b"/>
                      <a:r>
                        <a:rPr lang="en-GB" sz="1000" u="none" strike="noStrike">
                          <a:effectLst/>
                        </a:rPr>
                        <a:t>EE</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2</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1</a:t>
                      </a:r>
                      <a:endParaRPr lang="en-GB" sz="10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1046447636"/>
                  </a:ext>
                </a:extLst>
              </a:tr>
              <a:tr h="238739">
                <a:tc>
                  <a:txBody>
                    <a:bodyPr/>
                    <a:lstStyle/>
                    <a:p>
                      <a:pPr algn="l" fontAlgn="b"/>
                      <a:r>
                        <a:rPr lang="en-GB" sz="1000" u="none" strike="noStrike">
                          <a:effectLst/>
                        </a:rPr>
                        <a:t>EL</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4</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4</a:t>
                      </a:r>
                      <a:endParaRPr lang="en-GB" sz="10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238459227"/>
                  </a:ext>
                </a:extLst>
              </a:tr>
              <a:tr h="238739">
                <a:tc>
                  <a:txBody>
                    <a:bodyPr/>
                    <a:lstStyle/>
                    <a:p>
                      <a:pPr algn="l" fontAlgn="b"/>
                      <a:r>
                        <a:rPr lang="en-GB" sz="1000" u="none" strike="noStrike">
                          <a:effectLst/>
                        </a:rPr>
                        <a:t>ES</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6</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dirty="0">
                          <a:effectLst/>
                        </a:rPr>
                        <a:t>6</a:t>
                      </a:r>
                      <a:endParaRPr lang="en-GB" sz="1000" b="0"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3308002425"/>
                  </a:ext>
                </a:extLst>
              </a:tr>
              <a:tr h="238739">
                <a:tc>
                  <a:txBody>
                    <a:bodyPr/>
                    <a:lstStyle/>
                    <a:p>
                      <a:pPr algn="l" fontAlgn="b"/>
                      <a:r>
                        <a:rPr lang="en-GB" sz="1000" u="none" strike="noStrike">
                          <a:effectLst/>
                        </a:rPr>
                        <a:t>FR</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8</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7</a:t>
                      </a:r>
                      <a:endParaRPr lang="en-GB" sz="10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3057908962"/>
                  </a:ext>
                </a:extLst>
              </a:tr>
              <a:tr h="238739">
                <a:tc>
                  <a:txBody>
                    <a:bodyPr/>
                    <a:lstStyle/>
                    <a:p>
                      <a:pPr algn="l" fontAlgn="b"/>
                      <a:r>
                        <a:rPr lang="en-GB" sz="1000" u="none" strike="noStrike">
                          <a:effectLst/>
                        </a:rPr>
                        <a:t>HR</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8</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7</a:t>
                      </a:r>
                      <a:endParaRPr lang="en-GB" sz="10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428914597"/>
                  </a:ext>
                </a:extLst>
              </a:tr>
              <a:tr h="238739">
                <a:tc>
                  <a:txBody>
                    <a:bodyPr/>
                    <a:lstStyle/>
                    <a:p>
                      <a:pPr algn="l" fontAlgn="b"/>
                      <a:r>
                        <a:rPr lang="en-GB" sz="1000" u="none" strike="noStrike">
                          <a:effectLst/>
                        </a:rPr>
                        <a:t>HU</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20</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16</a:t>
                      </a:r>
                      <a:endParaRPr lang="en-GB" sz="10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2717042971"/>
                  </a:ext>
                </a:extLst>
              </a:tr>
              <a:tr h="238739">
                <a:tc>
                  <a:txBody>
                    <a:bodyPr/>
                    <a:lstStyle/>
                    <a:p>
                      <a:pPr algn="l" fontAlgn="b"/>
                      <a:r>
                        <a:rPr lang="en-GB" sz="1000" u="none" strike="noStrike">
                          <a:effectLst/>
                        </a:rPr>
                        <a:t>IE</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1</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1</a:t>
                      </a:r>
                      <a:endParaRPr lang="en-GB" sz="10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94610831"/>
                  </a:ext>
                </a:extLst>
              </a:tr>
              <a:tr h="238739">
                <a:tc>
                  <a:txBody>
                    <a:bodyPr/>
                    <a:lstStyle/>
                    <a:p>
                      <a:pPr algn="l" fontAlgn="b"/>
                      <a:r>
                        <a:rPr lang="en-GB" sz="1000" u="none" strike="noStrike">
                          <a:effectLst/>
                        </a:rPr>
                        <a:t>IT</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31</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25</a:t>
                      </a:r>
                      <a:endParaRPr lang="en-GB" sz="10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4071499708"/>
                  </a:ext>
                </a:extLst>
              </a:tr>
              <a:tr h="238739">
                <a:tc>
                  <a:txBody>
                    <a:bodyPr/>
                    <a:lstStyle/>
                    <a:p>
                      <a:pPr algn="l" fontAlgn="b"/>
                      <a:r>
                        <a:rPr lang="en-GB" sz="1000" u="none" strike="noStrike">
                          <a:effectLst/>
                        </a:rPr>
                        <a:t>MT</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6</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6</a:t>
                      </a:r>
                      <a:endParaRPr lang="en-GB" sz="10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632748212"/>
                  </a:ext>
                </a:extLst>
              </a:tr>
              <a:tr h="238739">
                <a:tc>
                  <a:txBody>
                    <a:bodyPr/>
                    <a:lstStyle/>
                    <a:p>
                      <a:pPr algn="l" fontAlgn="b"/>
                      <a:r>
                        <a:rPr lang="en-GB" sz="1000" u="none" strike="noStrike">
                          <a:effectLst/>
                        </a:rPr>
                        <a:t>NL</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1</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1</a:t>
                      </a:r>
                      <a:endParaRPr lang="en-GB" sz="10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1808096961"/>
                  </a:ext>
                </a:extLst>
              </a:tr>
              <a:tr h="238739">
                <a:tc>
                  <a:txBody>
                    <a:bodyPr/>
                    <a:lstStyle/>
                    <a:p>
                      <a:pPr algn="l" fontAlgn="b"/>
                      <a:r>
                        <a:rPr lang="en-GB" sz="1000" u="none" strike="noStrike">
                          <a:effectLst/>
                        </a:rPr>
                        <a:t>PL</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4</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2</a:t>
                      </a:r>
                      <a:endParaRPr lang="en-GB" sz="10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2308016615"/>
                  </a:ext>
                </a:extLst>
              </a:tr>
              <a:tr h="238739">
                <a:tc>
                  <a:txBody>
                    <a:bodyPr/>
                    <a:lstStyle/>
                    <a:p>
                      <a:pPr algn="l" fontAlgn="b"/>
                      <a:r>
                        <a:rPr lang="en-GB" sz="1000" u="none" strike="noStrike">
                          <a:effectLst/>
                        </a:rPr>
                        <a:t>RO</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22</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21</a:t>
                      </a:r>
                      <a:endParaRPr lang="en-GB" sz="10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896232094"/>
                  </a:ext>
                </a:extLst>
              </a:tr>
              <a:tr h="238739">
                <a:tc>
                  <a:txBody>
                    <a:bodyPr/>
                    <a:lstStyle/>
                    <a:p>
                      <a:pPr algn="l" fontAlgn="b"/>
                      <a:r>
                        <a:rPr lang="en-GB" sz="1000" u="none" strike="noStrike">
                          <a:effectLst/>
                        </a:rPr>
                        <a:t>SI</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3</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3</a:t>
                      </a:r>
                      <a:endParaRPr lang="en-GB" sz="10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2802769753"/>
                  </a:ext>
                </a:extLst>
              </a:tr>
              <a:tr h="238739">
                <a:tc>
                  <a:txBody>
                    <a:bodyPr/>
                    <a:lstStyle/>
                    <a:p>
                      <a:pPr algn="l" fontAlgn="b"/>
                      <a:r>
                        <a:rPr lang="en-GB" sz="1000" u="none" strike="noStrike">
                          <a:effectLst/>
                        </a:rPr>
                        <a:t>SK</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49</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44</a:t>
                      </a:r>
                      <a:endParaRPr lang="en-GB" sz="10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2646717426"/>
                  </a:ext>
                </a:extLst>
              </a:tr>
              <a:tr h="238739">
                <a:tc>
                  <a:txBody>
                    <a:bodyPr/>
                    <a:lstStyle/>
                    <a:p>
                      <a:pPr algn="l" fontAlgn="b"/>
                      <a:endParaRPr lang="en-GB" sz="1000" b="0" i="0" u="none" strike="noStrike">
                        <a:effectLst/>
                        <a:latin typeface="Arial" panose="020B0604020202020204" pitchFamily="34" charset="0"/>
                      </a:endParaRPr>
                    </a:p>
                  </a:txBody>
                  <a:tcPr marL="6350" marR="6350" marT="6350" marB="0" anchor="b"/>
                </a:tc>
                <a:tc>
                  <a:txBody>
                    <a:bodyPr/>
                    <a:lstStyle/>
                    <a:p>
                      <a:pPr algn="l" fontAlgn="b"/>
                      <a:endParaRPr lang="en-GB" sz="1000" b="0" i="0" u="none" strike="noStrike">
                        <a:effectLst/>
                        <a:latin typeface="Arial" panose="020B0604020202020204" pitchFamily="34" charset="0"/>
                      </a:endParaRPr>
                    </a:p>
                  </a:txBody>
                  <a:tcPr marL="6350" marR="6350" marT="6350" marB="0" anchor="b"/>
                </a:tc>
                <a:tc>
                  <a:txBody>
                    <a:bodyPr/>
                    <a:lstStyle/>
                    <a:p>
                      <a:pPr algn="l" fontAlgn="b"/>
                      <a:endParaRPr lang="en-GB" sz="10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2095144318"/>
                  </a:ext>
                </a:extLst>
              </a:tr>
              <a:tr h="238739">
                <a:tc>
                  <a:txBody>
                    <a:bodyPr/>
                    <a:lstStyle/>
                    <a:p>
                      <a:pPr algn="l" fontAlgn="b"/>
                      <a:r>
                        <a:rPr lang="en-GB" sz="1000" u="none" strike="noStrike">
                          <a:effectLst/>
                        </a:rPr>
                        <a:t>TOT</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a:effectLst/>
                        </a:rPr>
                        <a:t>183</a:t>
                      </a:r>
                      <a:endParaRPr lang="en-GB" sz="1000" b="0" i="0" u="none" strike="noStrike">
                        <a:effectLst/>
                        <a:latin typeface="Arial" panose="020B0604020202020204" pitchFamily="34" charset="0"/>
                      </a:endParaRPr>
                    </a:p>
                  </a:txBody>
                  <a:tcPr marL="6350" marR="6350" marT="6350" marB="0" anchor="b"/>
                </a:tc>
                <a:tc>
                  <a:txBody>
                    <a:bodyPr/>
                    <a:lstStyle/>
                    <a:p>
                      <a:pPr algn="r" fontAlgn="b"/>
                      <a:r>
                        <a:rPr lang="en-GB" sz="1000" u="none" strike="noStrike" dirty="0">
                          <a:effectLst/>
                        </a:rPr>
                        <a:t>161</a:t>
                      </a:r>
                      <a:endParaRPr lang="en-GB" sz="1000" b="0"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705132968"/>
                  </a:ext>
                </a:extLst>
              </a:tr>
            </a:tbl>
          </a:graphicData>
        </a:graphic>
      </p:graphicFrame>
      <p:graphicFrame>
        <p:nvGraphicFramePr>
          <p:cNvPr id="8" name="Content Placeholder 9">
            <a:extLst>
              <a:ext uri="{FF2B5EF4-FFF2-40B4-BE49-F238E27FC236}">
                <a16:creationId xmlns:a16="http://schemas.microsoft.com/office/drawing/2014/main" id="{2E167C7C-5E89-4BB1-93A8-0CE19947A244}"/>
              </a:ext>
            </a:extLst>
          </p:cNvPr>
          <p:cNvGraphicFramePr>
            <a:graphicFrameLocks noGrp="1"/>
          </p:cNvGraphicFramePr>
          <p:nvPr>
            <p:ph idx="1"/>
            <p:extLst>
              <p:ext uri="{D42A27DB-BD31-4B8C-83A1-F6EECF244321}">
                <p14:modId xmlns:p14="http://schemas.microsoft.com/office/powerpoint/2010/main" val="1617980488"/>
              </p:ext>
            </p:extLst>
          </p:nvPr>
        </p:nvGraphicFramePr>
        <p:xfrm>
          <a:off x="2780907" y="1752600"/>
          <a:ext cx="6174557" cy="4373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108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Placeholder 1">
            <a:extLst>
              <a:ext uri="{FF2B5EF4-FFF2-40B4-BE49-F238E27FC236}">
                <a16:creationId xmlns:a16="http://schemas.microsoft.com/office/drawing/2014/main" id="{DE326C7D-F039-7226-4FD6-7C4908EF6E51}"/>
              </a:ext>
            </a:extLst>
          </p:cNvPr>
          <p:cNvSpPr>
            <a:spLocks noGrp="1"/>
          </p:cNvSpPr>
          <p:nvPr>
            <p:ph type="body" sz="quarter" idx="10"/>
          </p:nvPr>
        </p:nvSpPr>
        <p:spPr>
          <a:xfrm>
            <a:off x="852488" y="4941434"/>
            <a:ext cx="7772400" cy="1504950"/>
          </a:xfrm>
        </p:spPr>
        <p:txBody>
          <a:bodyPr/>
          <a:lstStyle/>
          <a:p>
            <a:pPr algn="r">
              <a:lnSpc>
                <a:spcPct val="80000"/>
              </a:lnSpc>
            </a:pPr>
            <a:endParaRPr lang="lv-LV" altLang="lv-LV" sz="1700" dirty="0">
              <a:latin typeface="Calibri" panose="020F0502020204030204" pitchFamily="34" charset="0"/>
              <a:cs typeface="Andalus" pitchFamily="18" charset="0"/>
            </a:endParaRPr>
          </a:p>
          <a:p>
            <a:pPr algn="r">
              <a:lnSpc>
                <a:spcPct val="80000"/>
              </a:lnSpc>
            </a:pPr>
            <a:r>
              <a:rPr lang="lv-LV" altLang="lv-LV" sz="1700" dirty="0">
                <a:latin typeface="Calibri" panose="020F0502020204030204" pitchFamily="34" charset="0"/>
                <a:cs typeface="Andalus" pitchFamily="18" charset="0"/>
              </a:rPr>
              <a:t>ES fondu departaments</a:t>
            </a:r>
          </a:p>
          <a:p>
            <a:pPr algn="r">
              <a:lnSpc>
                <a:spcPct val="80000"/>
              </a:lnSpc>
            </a:pPr>
            <a:r>
              <a:rPr lang="lv-LV" altLang="lv-LV" sz="1700" dirty="0">
                <a:latin typeface="Calibri" panose="020F0502020204030204" pitchFamily="34" charset="0"/>
                <a:cs typeface="Andalus" pitchFamily="18" charset="0"/>
              </a:rPr>
              <a:t> ES kultūras kontaktpunkta nodaļa</a:t>
            </a:r>
          </a:p>
          <a:p>
            <a:pPr algn="r">
              <a:lnSpc>
                <a:spcPct val="80000"/>
              </a:lnSpc>
            </a:pPr>
            <a:r>
              <a:rPr lang="lv-LV" altLang="lv-LV" sz="1700" dirty="0">
                <a:latin typeface="Calibri" panose="020F0502020204030204" pitchFamily="34" charset="0"/>
                <a:cs typeface="Andalus" pitchFamily="18" charset="0"/>
              </a:rPr>
              <a:t>E-pasts: </a:t>
            </a:r>
            <a:r>
              <a:rPr lang="lv-LV" altLang="lv-LV" sz="1700" dirty="0" err="1">
                <a:latin typeface="Calibri" panose="020F0502020204030204" pitchFamily="34" charset="0"/>
                <a:cs typeface="Andalus" pitchFamily="18" charset="0"/>
                <a:hlinkClick r:id="rId2"/>
              </a:rPr>
              <a:t>cerv@km.gov.lv</a:t>
            </a:r>
            <a:r>
              <a:rPr lang="lv-LV" altLang="lv-LV" sz="1700" dirty="0">
                <a:latin typeface="Calibri" panose="020F0502020204030204" pitchFamily="34" charset="0"/>
                <a:cs typeface="Andalus" pitchFamily="18" charset="0"/>
              </a:rPr>
              <a:t> </a:t>
            </a:r>
          </a:p>
          <a:p>
            <a:pPr algn="r">
              <a:lnSpc>
                <a:spcPct val="80000"/>
              </a:lnSpc>
            </a:pPr>
            <a:r>
              <a:rPr lang="lv-LV" altLang="lv-LV" sz="1700" dirty="0">
                <a:latin typeface="Calibri" panose="020F0502020204030204" pitchFamily="34" charset="0"/>
                <a:cs typeface="Andalus" pitchFamily="18" charset="0"/>
              </a:rPr>
              <a:t> Tālr. (+371) 25784725, (+371) 25784719</a:t>
            </a:r>
          </a:p>
        </p:txBody>
      </p:sp>
      <p:pic>
        <p:nvPicPr>
          <p:cNvPr id="25603" name="Attēls 1">
            <a:extLst>
              <a:ext uri="{FF2B5EF4-FFF2-40B4-BE49-F238E27FC236}">
                <a16:creationId xmlns:a16="http://schemas.microsoft.com/office/drawing/2014/main" id="{F72854F3-4F7E-A20D-5E10-509D9B17D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6731" y="3113995"/>
            <a:ext cx="303053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584E441-8C1D-4B8D-16C9-A36B3132E9AB}"/>
              </a:ext>
            </a:extLst>
          </p:cNvPr>
          <p:cNvSpPr>
            <a:spLocks noGrp="1"/>
          </p:cNvSpPr>
          <p:nvPr>
            <p:ph type="title"/>
          </p:nvPr>
        </p:nvSpPr>
        <p:spPr>
          <a:xfrm>
            <a:off x="2022088" y="250371"/>
            <a:ext cx="6096000" cy="674914"/>
          </a:xfrm>
        </p:spPr>
        <p:txBody>
          <a:bodyPr>
            <a:normAutofit fontScale="90000"/>
          </a:bodyPr>
          <a:lstStyle/>
          <a:p>
            <a:pPr marL="0" marR="0" lvl="0" indent="0" defTabSz="939575" rtl="0" eaLnBrk="1" fontAlgn="auto" latinLnBrk="0" hangingPunct="1">
              <a:lnSpc>
                <a:spcPct val="100000"/>
              </a:lnSpc>
              <a:spcBef>
                <a:spcPts val="0"/>
              </a:spcBef>
              <a:spcAft>
                <a:spcPts val="0"/>
              </a:spcAft>
              <a:buClrTx/>
              <a:buSzTx/>
              <a:buFontTx/>
              <a:buNone/>
              <a:tabLst/>
              <a:defRPr/>
            </a:pPr>
            <a:r>
              <a:rPr lang="lv-LV" sz="2200" dirty="0">
                <a:solidFill>
                  <a:srgbClr val="1C1C1C"/>
                </a:solidFill>
                <a:latin typeface="RobustaTLPro-Medium"/>
              </a:rPr>
              <a:t>Uzsaukums iesniegt priekšlikumus vienlīdzības veicināšanai un cīņai pret rasismu, ksenofobiju un diskrimināciju, CERV-2023-EQUAL</a:t>
            </a:r>
          </a:p>
        </p:txBody>
      </p:sp>
      <p:graphicFrame>
        <p:nvGraphicFramePr>
          <p:cNvPr id="4" name="Tabula 5">
            <a:extLst>
              <a:ext uri="{FF2B5EF4-FFF2-40B4-BE49-F238E27FC236}">
                <a16:creationId xmlns:a16="http://schemas.microsoft.com/office/drawing/2014/main" id="{4A1831A4-FA7B-4A66-265E-153ACBD37784}"/>
              </a:ext>
            </a:extLst>
          </p:cNvPr>
          <p:cNvGraphicFramePr>
            <a:graphicFrameLocks noGrp="1"/>
          </p:cNvGraphicFramePr>
          <p:nvPr>
            <p:ph idx="1"/>
            <p:extLst>
              <p:ext uri="{D42A27DB-BD31-4B8C-83A1-F6EECF244321}">
                <p14:modId xmlns:p14="http://schemas.microsoft.com/office/powerpoint/2010/main" val="1461055224"/>
              </p:ext>
            </p:extLst>
          </p:nvPr>
        </p:nvGraphicFramePr>
        <p:xfrm>
          <a:off x="236538" y="1524916"/>
          <a:ext cx="8815387" cy="5288256"/>
        </p:xfrm>
        <a:graphic>
          <a:graphicData uri="http://schemas.openxmlformats.org/drawingml/2006/table">
            <a:tbl>
              <a:tblPr firstRow="1" bandRow="1">
                <a:tableStyleId>{5C22544A-7EE6-4342-B048-85BDC9FD1C3A}</a:tableStyleId>
              </a:tblPr>
              <a:tblGrid>
                <a:gridCol w="2887662">
                  <a:extLst>
                    <a:ext uri="{9D8B030D-6E8A-4147-A177-3AD203B41FA5}">
                      <a16:colId xmlns:a16="http://schemas.microsoft.com/office/drawing/2014/main" val="20000"/>
                    </a:ext>
                  </a:extLst>
                </a:gridCol>
                <a:gridCol w="5927725">
                  <a:extLst>
                    <a:ext uri="{9D8B030D-6E8A-4147-A177-3AD203B41FA5}">
                      <a16:colId xmlns:a16="http://schemas.microsoft.com/office/drawing/2014/main" val="20001"/>
                    </a:ext>
                  </a:extLst>
                </a:gridCol>
              </a:tblGrid>
              <a:tr h="219529">
                <a:tc rowSpan="2">
                  <a:txBody>
                    <a:bodyPr/>
                    <a:lstStyle/>
                    <a:p>
                      <a:pPr algn="ctr"/>
                      <a:endParaRPr lang="lv-LV" sz="1800" i="1" dirty="0">
                        <a:latin typeface="Calibri" panose="020F0502020204030204" pitchFamily="34" charset="0"/>
                        <a:cs typeface="Calibri" panose="020F0502020204030204" pitchFamily="34" charset="0"/>
                      </a:endParaRPr>
                    </a:p>
                  </a:txBody>
                  <a:tcPr marL="91435" marR="91435" marT="45714" marB="45714"/>
                </a:tc>
                <a:tc>
                  <a:txBody>
                    <a:bodyPr/>
                    <a:lstStyle/>
                    <a:p>
                      <a:pPr algn="ctr"/>
                      <a:endParaRPr lang="lv-LV" sz="2000" dirty="0">
                        <a:latin typeface="Calibri" panose="020F0502020204030204" pitchFamily="34" charset="0"/>
                        <a:cs typeface="Calibri" panose="020F0502020204030204" pitchFamily="34" charset="0"/>
                      </a:endParaRPr>
                    </a:p>
                  </a:txBody>
                  <a:tcPr marL="91435" marR="91435" marT="45714" marB="45714"/>
                </a:tc>
                <a:extLst>
                  <a:ext uri="{0D108BD9-81ED-4DB2-BD59-A6C34878D82A}">
                    <a16:rowId xmlns:a16="http://schemas.microsoft.com/office/drawing/2014/main" val="10000"/>
                  </a:ext>
                </a:extLst>
              </a:tr>
              <a:tr h="4460719">
                <a:tc vMerge="1">
                  <a:txBody>
                    <a:bodyPr/>
                    <a:lstStyle/>
                    <a:p>
                      <a:r>
                        <a:rPr lang="en-US" sz="1800" b="1" dirty="0">
                          <a:latin typeface="Calibri" panose="020F0502020204030204" pitchFamily="34" charset="0"/>
                          <a:cs typeface="Calibri" panose="020F0502020204030204" pitchFamily="34" charset="0"/>
                        </a:rPr>
                        <a:t>Call for proposals for 4-year framework partnership agreements to support European networks, civil society </a:t>
                      </a:r>
                      <a:r>
                        <a:rPr lang="en-US" sz="1800" b="1" dirty="0" err="1">
                          <a:latin typeface="Calibri" panose="020F0502020204030204" pitchFamily="34" charset="0"/>
                          <a:cs typeface="Calibri" panose="020F0502020204030204" pitchFamily="34" charset="0"/>
                        </a:rPr>
                        <a:t>organisations</a:t>
                      </a:r>
                      <a:r>
                        <a:rPr lang="en-US" sz="1800" b="1" dirty="0">
                          <a:latin typeface="Calibri" panose="020F0502020204030204" pitchFamily="34" charset="0"/>
                          <a:cs typeface="Calibri" panose="020F0502020204030204" pitchFamily="34" charset="0"/>
                        </a:rPr>
                        <a:t> active at EU level and European think tanks in the areas of Union values</a:t>
                      </a:r>
                      <a:endParaRPr lang="lv-LV" sz="1800" b="1" dirty="0">
                        <a:latin typeface="Calibri" panose="020F0502020204030204" pitchFamily="34" charset="0"/>
                        <a:cs typeface="Calibri" panose="020F0502020204030204" pitchFamily="34" charset="0"/>
                      </a:endParaRPr>
                    </a:p>
                    <a:p>
                      <a:r>
                        <a:rPr lang="lv-LV" sz="1800" i="1" dirty="0">
                          <a:latin typeface="Calibri" panose="020F0502020204030204" pitchFamily="34" charset="0"/>
                          <a:cs typeface="Calibri" panose="020F0502020204030204" pitchFamily="34" charset="0"/>
                        </a:rPr>
                        <a:t>Finansējums daudzgadu (4 gadi) partnerības līgumam lai atbalstītu Eiropas tīklus, pilsoniskās sabiedrības organizācijas, kas darbojas ES līmenī, un Eiropas ideju laboratorijas Eiropas Savienības vērtību jomās</a:t>
                      </a:r>
                    </a:p>
                  </a:txBody>
                  <a:tcPr marL="91431" marR="91431" marT="45713" marB="45713"/>
                </a:tc>
                <a:tc>
                  <a:txBody>
                    <a:bodyPr/>
                    <a:lstStyle/>
                    <a:p>
                      <a:pPr algn="l"/>
                      <a:r>
                        <a:rPr lang="lv-LV" sz="1800" b="0" i="0" dirty="0">
                          <a:solidFill>
                            <a:srgbClr val="212529"/>
                          </a:solidFill>
                          <a:effectLst/>
                          <a:latin typeface="RobustaTLPro-Regular"/>
                        </a:rPr>
                        <a:t>Uzsaukuma mērķis ir atbalstīt visaptverošu un starpnozaru pieeju, finansējot diskriminācijas, neiecietības, rasisma un ksenofobijas novēršanu, jo īpaši rasu vai etniskās izcelsmes, ādas krāsas, reliģijas, seksuālās orientācijas vai dzimuma identitātes dēļ, t.sk. gadījumos, kad tas izpaužas kā vēršanās pret romiem, antisemītisms, vēršanās pret musulmaņiem, LGBTIQ fobija u.tml. </a:t>
                      </a:r>
                    </a:p>
                    <a:p>
                      <a:pPr algn="l"/>
                      <a:r>
                        <a:rPr lang="lv-LV" sz="1800" b="0" i="0" dirty="0">
                          <a:solidFill>
                            <a:srgbClr val="212529"/>
                          </a:solidFill>
                          <a:effectLst/>
                          <a:latin typeface="RobustaTLPro-Regular"/>
                        </a:rPr>
                        <a:t>Īpaši tiek atbalstīti starpvalstu projekti.</a:t>
                      </a:r>
                      <a:br>
                        <a:rPr lang="lv-LV" sz="1800" b="0" i="0" dirty="0">
                          <a:solidFill>
                            <a:srgbClr val="212529"/>
                          </a:solidFill>
                          <a:effectLst/>
                          <a:latin typeface="RobustaTLPro-Regular"/>
                        </a:rPr>
                      </a:br>
                      <a:r>
                        <a:rPr lang="lv-LV" sz="1800" b="0" i="0" dirty="0">
                          <a:solidFill>
                            <a:srgbClr val="212529"/>
                          </a:solidFill>
                          <a:effectLst/>
                          <a:latin typeface="RobustaTLPro-Regular"/>
                        </a:rPr>
                        <a:t>Projektu iesniegumu termiņš ir </a:t>
                      </a:r>
                      <a:r>
                        <a:rPr lang="lv-LV" sz="1800" b="1" i="0" dirty="0">
                          <a:solidFill>
                            <a:srgbClr val="212529"/>
                          </a:solidFill>
                          <a:effectLst/>
                          <a:latin typeface="RobustaTLPro-Medium"/>
                        </a:rPr>
                        <a:t>2023.gada 20.jūnijs.</a:t>
                      </a:r>
                    </a:p>
                    <a:p>
                      <a:pPr algn="l"/>
                      <a:r>
                        <a:rPr lang="lv-LV" sz="1700" b="1" i="0" kern="1200" dirty="0">
                          <a:solidFill>
                            <a:schemeClr val="dk1"/>
                          </a:solidFill>
                          <a:effectLst/>
                          <a:latin typeface="RobustaTLPro-Medium"/>
                          <a:ea typeface="+mn-ea"/>
                          <a:cs typeface="+mn-cs"/>
                        </a:rPr>
                        <a:t>Prioritātes:</a:t>
                      </a:r>
                    </a:p>
                    <a:p>
                      <a:pPr algn="l"/>
                      <a:r>
                        <a:rPr lang="lv-LV" sz="1700" b="0" i="0" kern="1200" dirty="0">
                          <a:solidFill>
                            <a:schemeClr val="dk1"/>
                          </a:solidFill>
                          <a:effectLst/>
                          <a:latin typeface="RobustaTLPro-Medium"/>
                          <a:ea typeface="+mn-ea"/>
                          <a:cs typeface="+mn-cs"/>
                        </a:rPr>
                        <a:t>1) Cīņa pret diskrimināciju, rasismu, ksenofobiju un citiem neiecietības veidiem, tostarp neiecietība pret romiem, musulmaņiem, antisemītisms u.tml.</a:t>
                      </a:r>
                    </a:p>
                    <a:p>
                      <a:pPr algn="l"/>
                      <a:r>
                        <a:rPr lang="lv-LV" sz="1700" b="0" i="0" kern="1200" dirty="0">
                          <a:solidFill>
                            <a:schemeClr val="dk1"/>
                          </a:solidFill>
                          <a:effectLst/>
                          <a:latin typeface="RobustaTLPro-Medium"/>
                          <a:ea typeface="+mn-ea"/>
                          <a:cs typeface="+mn-cs"/>
                        </a:rPr>
                        <a:t>2) Cīņa pret LGBTIQ cilvēku diskrimināciju; LGBTIQ vienlīdzības veicināšana, īstenojot LGBTIQ līdztiesības stratēģiju.</a:t>
                      </a:r>
                    </a:p>
                    <a:p>
                      <a:pPr algn="l"/>
                      <a:r>
                        <a:rPr lang="lv-LV" sz="1700" b="0" i="0" kern="1200" dirty="0">
                          <a:solidFill>
                            <a:schemeClr val="dk1"/>
                          </a:solidFill>
                          <a:effectLst/>
                          <a:latin typeface="RobustaTLPro-Medium"/>
                          <a:ea typeface="+mn-ea"/>
                          <a:cs typeface="+mn-cs"/>
                        </a:rPr>
                        <a:t>3) Aicinājums valsts iestādēm uzlabot atbildes saistībā ar diskrimināciju, rasismu, antisemītismu, naidu pret musulmaņiem un ksenofobiju, LGBTIQ fobiju u.c. neiecietības veidiem.</a:t>
                      </a:r>
                      <a:endParaRPr lang="lv-LV" sz="1800" b="0" i="0" dirty="0">
                        <a:solidFill>
                          <a:srgbClr val="212529"/>
                        </a:solidFill>
                        <a:effectLst/>
                        <a:latin typeface="RobustaTLPro-Regular"/>
                      </a:endParaRPr>
                    </a:p>
                  </a:txBody>
                  <a:tcPr marL="91435" marR="91435" marT="45714" marB="45714"/>
                </a:tc>
                <a:extLst>
                  <a:ext uri="{0D108BD9-81ED-4DB2-BD59-A6C34878D82A}">
                    <a16:rowId xmlns:a16="http://schemas.microsoft.com/office/drawing/2014/main" val="10001"/>
                  </a:ext>
                </a:extLst>
              </a:tr>
            </a:tbl>
          </a:graphicData>
        </a:graphic>
      </p:graphicFrame>
      <p:pic>
        <p:nvPicPr>
          <p:cNvPr id="6" name="Attēls 5" descr="Attēls, kurā ir persona, vīrietis, ārpus telpām, cilvēki&#10;&#10;Apraksts ģenerēts automātiski">
            <a:extLst>
              <a:ext uri="{FF2B5EF4-FFF2-40B4-BE49-F238E27FC236}">
                <a16:creationId xmlns:a16="http://schemas.microsoft.com/office/drawing/2014/main" id="{1F8CDA73-AE09-4DDC-B29D-4495AE823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1" y="1905162"/>
            <a:ext cx="2591582" cy="1547079"/>
          </a:xfrm>
          <a:prstGeom prst="rect">
            <a:avLst/>
          </a:prstGeom>
        </p:spPr>
      </p:pic>
      <p:sp>
        <p:nvSpPr>
          <p:cNvPr id="2" name="TextBox 1">
            <a:extLst>
              <a:ext uri="{FF2B5EF4-FFF2-40B4-BE49-F238E27FC236}">
                <a16:creationId xmlns:a16="http://schemas.microsoft.com/office/drawing/2014/main" id="{DA6DAB99-D3B3-4ACB-8B9D-7564546AC6B7}"/>
              </a:ext>
            </a:extLst>
          </p:cNvPr>
          <p:cNvSpPr txBox="1"/>
          <p:nvPr/>
        </p:nvSpPr>
        <p:spPr>
          <a:xfrm>
            <a:off x="403861" y="3505259"/>
            <a:ext cx="2591582" cy="2970044"/>
          </a:xfrm>
          <a:prstGeom prst="rect">
            <a:avLst/>
          </a:prstGeom>
          <a:noFill/>
        </p:spPr>
        <p:txBody>
          <a:bodyPr wrap="square" rtlCol="0">
            <a:spAutoFit/>
          </a:bodyPr>
          <a:lstStyle/>
          <a:p>
            <a:r>
              <a:rPr lang="lv-LV" b="1" dirty="0"/>
              <a:t>Vadošās organizācijas: </a:t>
            </a:r>
            <a:r>
              <a:rPr lang="lv-LV" dirty="0"/>
              <a:t>dalībvalstu valsts iestādes visos līmeņos, līdztiesības iestādes un pilsoniskās sabiedrības organizācijas. Organizācijai ir jābūt publiskai vai privātai, no ES dalībvalsts vai arī no valsts, kurai noslēgts līgums ar Eiropas Komisiju.</a:t>
            </a:r>
          </a:p>
        </p:txBody>
      </p:sp>
    </p:spTree>
    <p:extLst>
      <p:ext uri="{BB962C8B-B14F-4D97-AF65-F5344CB8AC3E}">
        <p14:creationId xmlns:p14="http://schemas.microsoft.com/office/powerpoint/2010/main" val="3819601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F3AFFF8-1D0C-476E-9E8C-E05EBD30E549}"/>
              </a:ext>
            </a:extLst>
          </p:cNvPr>
          <p:cNvSpPr>
            <a:spLocks noGrp="1"/>
          </p:cNvSpPr>
          <p:nvPr>
            <p:ph type="title"/>
          </p:nvPr>
        </p:nvSpPr>
        <p:spPr/>
        <p:txBody>
          <a:bodyPr/>
          <a:lstStyle/>
          <a:p>
            <a:r>
              <a:rPr kumimoji="0" lang="lv-LV" sz="2000" b="1" i="0" u="none" strike="noStrike" kern="1200" cap="none" spc="0" normalizeH="0" baseline="0" noProof="0" dirty="0">
                <a:ln>
                  <a:noFill/>
                </a:ln>
                <a:solidFill>
                  <a:srgbClr val="1C1C1C"/>
                </a:solidFill>
                <a:effectLst/>
                <a:uLnTx/>
                <a:uFillTx/>
                <a:latin typeface="RobustaTLPro-Medium"/>
                <a:ea typeface="Verdana" panose="020B0604030504040204" pitchFamily="34" charset="0"/>
              </a:rPr>
              <a:t>Uzsaukums iesniegt priekšlikumus vienlīdzības veicināšanai un cīņai pret rasismu, ksenofobiju un diskrimināciju, CERV-2023-EQUAL</a:t>
            </a:r>
            <a:endParaRPr lang="lv-LV" dirty="0"/>
          </a:p>
        </p:txBody>
      </p:sp>
      <p:sp>
        <p:nvSpPr>
          <p:cNvPr id="3" name="Satura vietturis 2">
            <a:extLst>
              <a:ext uri="{FF2B5EF4-FFF2-40B4-BE49-F238E27FC236}">
                <a16:creationId xmlns:a16="http://schemas.microsoft.com/office/drawing/2014/main" id="{26F1F5C9-D035-48D8-8C50-24C2F1579CE2}"/>
              </a:ext>
            </a:extLst>
          </p:cNvPr>
          <p:cNvSpPr>
            <a:spLocks noGrp="1"/>
          </p:cNvSpPr>
          <p:nvPr>
            <p:ph idx="1"/>
          </p:nvPr>
        </p:nvSpPr>
        <p:spPr>
          <a:xfrm>
            <a:off x="763571" y="1752600"/>
            <a:ext cx="7923229" cy="4373573"/>
          </a:xfrm>
        </p:spPr>
        <p:txBody>
          <a:bodyPr>
            <a:normAutofit/>
          </a:bodyPr>
          <a:lstStyle/>
          <a:p>
            <a:pPr algn="l"/>
            <a:r>
              <a:rPr lang="lv-LV" b="0" i="0" dirty="0">
                <a:solidFill>
                  <a:srgbClr val="212529"/>
                </a:solidFill>
                <a:effectLst/>
                <a:latin typeface="RobustaTLPro-Medium"/>
              </a:rPr>
              <a:t>Projektu iesniegšanas termiņš: 2023. gada 20. jūnijs plkst.17:00 pēc Briseles laika</a:t>
            </a:r>
            <a:endParaRPr lang="lv-LV" b="0" i="0" dirty="0">
              <a:solidFill>
                <a:srgbClr val="212529"/>
              </a:solidFill>
              <a:effectLst/>
              <a:latin typeface="RobustaTLPro-Regular"/>
            </a:endParaRPr>
          </a:p>
          <a:p>
            <a:pPr algn="l"/>
            <a:r>
              <a:rPr lang="lv-LV" b="0" i="0" dirty="0">
                <a:solidFill>
                  <a:srgbClr val="212529"/>
                </a:solidFill>
                <a:effectLst/>
                <a:latin typeface="RobustaTLPro-Medium"/>
              </a:rPr>
              <a:t>Informācija par vērtēšanas rezultātiem: 2023.gada novembris</a:t>
            </a:r>
            <a:endParaRPr lang="lv-LV" b="0" i="0" dirty="0">
              <a:solidFill>
                <a:srgbClr val="212529"/>
              </a:solidFill>
              <a:effectLst/>
              <a:latin typeface="RobustaTLPro-Regular"/>
            </a:endParaRPr>
          </a:p>
          <a:p>
            <a:pPr algn="l"/>
            <a:r>
              <a:rPr lang="lv-LV" b="0" i="0" dirty="0">
                <a:solidFill>
                  <a:srgbClr val="212529"/>
                </a:solidFill>
                <a:effectLst/>
                <a:latin typeface="RobustaTLPro-Medium"/>
              </a:rPr>
              <a:t>Kopējais uzsaukuma budžets: 20 000 000 EUR.</a:t>
            </a:r>
            <a:endParaRPr lang="lv-LV" b="0" i="0" dirty="0">
              <a:solidFill>
                <a:srgbClr val="212529"/>
              </a:solidFill>
              <a:effectLst/>
              <a:latin typeface="RobustaTLPro-Regular"/>
            </a:endParaRPr>
          </a:p>
          <a:p>
            <a:pPr algn="l"/>
            <a:r>
              <a:rPr lang="lv-LV" b="0" i="0" dirty="0">
                <a:solidFill>
                  <a:srgbClr val="212529"/>
                </a:solidFill>
                <a:effectLst/>
                <a:latin typeface="RobustaTLPro-Medium"/>
              </a:rPr>
              <a:t>Minimālā pieprasāmā granta summa ir 100 000 EUR.</a:t>
            </a:r>
            <a:endParaRPr lang="lv-LV" b="0" i="0" dirty="0">
              <a:solidFill>
                <a:srgbClr val="212529"/>
              </a:solidFill>
              <a:effectLst/>
              <a:latin typeface="RobustaTLPro-Regular"/>
            </a:endParaRPr>
          </a:p>
          <a:p>
            <a:pPr algn="l"/>
            <a:r>
              <a:rPr lang="lv-LV" b="0" i="0" dirty="0">
                <a:solidFill>
                  <a:srgbClr val="212529"/>
                </a:solidFill>
                <a:effectLst/>
                <a:latin typeface="RobustaTLPro-Medium"/>
              </a:rPr>
              <a:t>Parasti saņem 80% priekšfinansējumu.</a:t>
            </a:r>
            <a:endParaRPr lang="lv-LV" b="0" i="0" dirty="0">
              <a:solidFill>
                <a:srgbClr val="212529"/>
              </a:solidFill>
              <a:effectLst/>
              <a:latin typeface="RobustaTLPro-Regular"/>
            </a:endParaRPr>
          </a:p>
          <a:p>
            <a:pPr algn="l"/>
            <a:r>
              <a:rPr lang="lv-LV" b="0" i="0" dirty="0">
                <a:solidFill>
                  <a:srgbClr val="212529"/>
                </a:solidFill>
                <a:effectLst/>
                <a:latin typeface="RobustaTLPro-Medium"/>
              </a:rPr>
              <a:t>Finansējums tiek piešķirts pēc vienotās likmes aprēķina (</a:t>
            </a:r>
            <a:r>
              <a:rPr lang="lv-LV" b="0" i="0" dirty="0" err="1">
                <a:solidFill>
                  <a:srgbClr val="212529"/>
                </a:solidFill>
                <a:effectLst/>
                <a:latin typeface="RobustaTLPro-Medium"/>
              </a:rPr>
              <a:t>Lump-sums)</a:t>
            </a:r>
            <a:endParaRPr lang="lv-LV" b="0" i="0" dirty="0">
              <a:solidFill>
                <a:srgbClr val="212529"/>
              </a:solidFill>
              <a:effectLst/>
              <a:latin typeface="RobustaTLPro-Regular"/>
            </a:endParaRPr>
          </a:p>
          <a:p>
            <a:pPr algn="l"/>
            <a:r>
              <a:rPr lang="lv-LV" b="0" i="0" dirty="0">
                <a:solidFill>
                  <a:srgbClr val="212529"/>
                </a:solidFill>
                <a:effectLst/>
                <a:latin typeface="RobustaTLPro-Medium"/>
              </a:rPr>
              <a:t>Darbības maksimālais ilgums ir 24 mēneši</a:t>
            </a:r>
            <a:endParaRPr lang="lv-LV" b="0" i="0" dirty="0">
              <a:solidFill>
                <a:srgbClr val="212529"/>
              </a:solidFill>
              <a:effectLst/>
              <a:latin typeface="RobustaTLPro-Regular"/>
            </a:endParaRPr>
          </a:p>
          <a:p>
            <a:pPr algn="l"/>
            <a:r>
              <a:rPr lang="lv-LV" b="0" i="0" dirty="0">
                <a:solidFill>
                  <a:srgbClr val="212529"/>
                </a:solidFill>
                <a:effectLst/>
                <a:latin typeface="RobustaTLPro-Medium"/>
              </a:rPr>
              <a:t>Projektu vērtē pēc atbilstības (max.40 punkti), kvalitātes (max.40 punkti) un pēc ietekmes (max.20 punkti)</a:t>
            </a:r>
            <a:endParaRPr lang="lv-LV" b="0" i="0" dirty="0">
              <a:solidFill>
                <a:srgbClr val="212529"/>
              </a:solidFill>
              <a:effectLst/>
              <a:latin typeface="RobustaTLPro-Regular"/>
            </a:endParaRPr>
          </a:p>
          <a:p>
            <a:endParaRPr lang="lv-LV" dirty="0"/>
          </a:p>
        </p:txBody>
      </p:sp>
      <p:sp>
        <p:nvSpPr>
          <p:cNvPr id="4" name="Teksta vietturis 3">
            <a:extLst>
              <a:ext uri="{FF2B5EF4-FFF2-40B4-BE49-F238E27FC236}">
                <a16:creationId xmlns:a16="http://schemas.microsoft.com/office/drawing/2014/main" id="{4BEC5549-7EA2-4C36-933A-98A8D87FC831}"/>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id="{F1908525-47AE-4B70-B62D-D4B32942D96C}"/>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2484110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B7BBC7A-7BCA-4E85-BAB7-65D4609FB1B3}"/>
              </a:ext>
            </a:extLst>
          </p:cNvPr>
          <p:cNvSpPr>
            <a:spLocks noGrp="1"/>
          </p:cNvSpPr>
          <p:nvPr>
            <p:ph type="title"/>
          </p:nvPr>
        </p:nvSpPr>
        <p:spPr/>
        <p:txBody>
          <a:bodyPr/>
          <a:lstStyle/>
          <a:p>
            <a:r>
              <a:rPr lang="lv-LV" dirty="0"/>
              <a:t>Fakti par EQUAL</a:t>
            </a:r>
            <a:r>
              <a:rPr kumimoji="0" lang="lv-LV" sz="1800" b="1" i="0" u="none" strike="noStrike" kern="1200" cap="none" spc="0" normalizeH="0" baseline="0" noProof="0" dirty="0">
                <a:ln>
                  <a:noFill/>
                </a:ln>
                <a:solidFill>
                  <a:srgbClr val="1C1C1C"/>
                </a:solidFill>
                <a:effectLst/>
                <a:uLnTx/>
                <a:uFillTx/>
                <a:latin typeface="RobustaTLPro-Medium"/>
                <a:ea typeface="Verdana" panose="020B0604030504040204" pitchFamily="34" charset="0"/>
              </a:rPr>
              <a:t> </a:t>
            </a:r>
            <a:r>
              <a:rPr lang="lv-LV" dirty="0"/>
              <a:t>uzsaukumu</a:t>
            </a:r>
          </a:p>
        </p:txBody>
      </p:sp>
      <p:sp>
        <p:nvSpPr>
          <p:cNvPr id="4" name="Teksta vietturis 3">
            <a:extLst>
              <a:ext uri="{FF2B5EF4-FFF2-40B4-BE49-F238E27FC236}">
                <a16:creationId xmlns:a16="http://schemas.microsoft.com/office/drawing/2014/main" id="{81B4BCC9-6FEA-434D-BAA7-31F8623267D2}"/>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id="{724D58C5-FD0C-4218-AF70-54E8ECECAD81}"/>
              </a:ext>
            </a:extLst>
          </p:cNvPr>
          <p:cNvSpPr>
            <a:spLocks noGrp="1"/>
          </p:cNvSpPr>
          <p:nvPr>
            <p:ph type="body" sz="quarter" idx="12"/>
          </p:nvPr>
        </p:nvSpPr>
        <p:spPr/>
        <p:txBody>
          <a:bodyPr/>
          <a:lstStyle/>
          <a:p>
            <a:endParaRPr lang="lv-LV"/>
          </a:p>
        </p:txBody>
      </p:sp>
      <p:sp>
        <p:nvSpPr>
          <p:cNvPr id="13" name="Taisnstūris 12">
            <a:extLst>
              <a:ext uri="{FF2B5EF4-FFF2-40B4-BE49-F238E27FC236}">
                <a16:creationId xmlns:a16="http://schemas.microsoft.com/office/drawing/2014/main" id="{BE053B26-072D-48F1-8EA9-37D6CE831551}"/>
              </a:ext>
            </a:extLst>
          </p:cNvPr>
          <p:cNvSpPr/>
          <p:nvPr/>
        </p:nvSpPr>
        <p:spPr>
          <a:xfrm>
            <a:off x="1206631" y="1885361"/>
            <a:ext cx="2554664" cy="952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259 iesniegti projekti</a:t>
            </a:r>
          </a:p>
        </p:txBody>
      </p:sp>
      <p:sp>
        <p:nvSpPr>
          <p:cNvPr id="16" name="Taisnstūris 15">
            <a:extLst>
              <a:ext uri="{FF2B5EF4-FFF2-40B4-BE49-F238E27FC236}">
                <a16:creationId xmlns:a16="http://schemas.microsoft.com/office/drawing/2014/main" id="{8F703257-171C-4894-A703-1AAD4D5FBEE7}"/>
              </a:ext>
            </a:extLst>
          </p:cNvPr>
          <p:cNvSpPr/>
          <p:nvPr/>
        </p:nvSpPr>
        <p:spPr>
          <a:xfrm>
            <a:off x="1206631" y="3293289"/>
            <a:ext cx="2554664" cy="952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40 apstiprināti projekti</a:t>
            </a:r>
          </a:p>
        </p:txBody>
      </p:sp>
      <p:sp>
        <p:nvSpPr>
          <p:cNvPr id="17" name="Taisnstūris 16">
            <a:extLst>
              <a:ext uri="{FF2B5EF4-FFF2-40B4-BE49-F238E27FC236}">
                <a16:creationId xmlns:a16="http://schemas.microsoft.com/office/drawing/2014/main" id="{5F661265-CBE4-4FB8-A4A2-3473232A6428}"/>
              </a:ext>
            </a:extLst>
          </p:cNvPr>
          <p:cNvSpPr/>
          <p:nvPr/>
        </p:nvSpPr>
        <p:spPr>
          <a:xfrm>
            <a:off x="4699051" y="3395067"/>
            <a:ext cx="2554664" cy="952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Vidējais pieprasītais projekta finansējums – </a:t>
            </a:r>
          </a:p>
          <a:p>
            <a:pPr algn="ctr"/>
            <a:r>
              <a:rPr lang="lv-LV" dirty="0"/>
              <a:t>371 000 EUR</a:t>
            </a:r>
          </a:p>
        </p:txBody>
      </p:sp>
      <p:sp>
        <p:nvSpPr>
          <p:cNvPr id="18" name="Taisnstūris 17">
            <a:extLst>
              <a:ext uri="{FF2B5EF4-FFF2-40B4-BE49-F238E27FC236}">
                <a16:creationId xmlns:a16="http://schemas.microsoft.com/office/drawing/2014/main" id="{F7115185-A0A1-476B-9C70-9EB0ADA004AC}"/>
              </a:ext>
            </a:extLst>
          </p:cNvPr>
          <p:cNvSpPr/>
          <p:nvPr/>
        </p:nvSpPr>
        <p:spPr>
          <a:xfrm>
            <a:off x="3008722" y="4701217"/>
            <a:ext cx="2554664" cy="952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Vidējais partneru skaits projektā – 5</a:t>
            </a:r>
          </a:p>
        </p:txBody>
      </p:sp>
      <p:sp>
        <p:nvSpPr>
          <p:cNvPr id="22" name="Satura vietturis 21">
            <a:extLst>
              <a:ext uri="{FF2B5EF4-FFF2-40B4-BE49-F238E27FC236}">
                <a16:creationId xmlns:a16="http://schemas.microsoft.com/office/drawing/2014/main" id="{991B824A-BEE5-4522-A436-5345B46B5260}"/>
              </a:ext>
            </a:extLst>
          </p:cNvPr>
          <p:cNvSpPr>
            <a:spLocks noGrp="1"/>
          </p:cNvSpPr>
          <p:nvPr>
            <p:ph idx="1"/>
          </p:nvPr>
        </p:nvSpPr>
        <p:spPr>
          <a:xfrm>
            <a:off x="4699052" y="1885361"/>
            <a:ext cx="2554664" cy="964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lv-LV" sz="1700" dirty="0"/>
              <a:t>Budžets kopumā – </a:t>
            </a:r>
          </a:p>
          <a:p>
            <a:pPr algn="ctr"/>
            <a:r>
              <a:rPr lang="lv-LV" sz="1700" dirty="0"/>
              <a:t>12 240 000 EUR</a:t>
            </a:r>
          </a:p>
        </p:txBody>
      </p:sp>
    </p:spTree>
    <p:extLst>
      <p:ext uri="{BB962C8B-B14F-4D97-AF65-F5344CB8AC3E}">
        <p14:creationId xmlns:p14="http://schemas.microsoft.com/office/powerpoint/2010/main" val="2852683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B7BBC7A-7BCA-4E85-BAB7-65D4609FB1B3}"/>
              </a:ext>
            </a:extLst>
          </p:cNvPr>
          <p:cNvSpPr>
            <a:spLocks noGrp="1"/>
          </p:cNvSpPr>
          <p:nvPr>
            <p:ph type="title"/>
          </p:nvPr>
        </p:nvSpPr>
        <p:spPr/>
        <p:txBody>
          <a:bodyPr/>
          <a:lstStyle/>
          <a:p>
            <a:r>
              <a:rPr lang="lv-LV" dirty="0"/>
              <a:t>Panākumu līmenis</a:t>
            </a:r>
          </a:p>
        </p:txBody>
      </p:sp>
      <p:sp>
        <p:nvSpPr>
          <p:cNvPr id="26" name="Title 2">
            <a:extLst>
              <a:ext uri="{FF2B5EF4-FFF2-40B4-BE49-F238E27FC236}">
                <a16:creationId xmlns:a16="http://schemas.microsoft.com/office/drawing/2014/main" id="{ACE455D8-D544-4352-892F-4A8585E28090}"/>
              </a:ext>
            </a:extLst>
          </p:cNvPr>
          <p:cNvSpPr txBox="1">
            <a:spLocks/>
          </p:cNvSpPr>
          <p:nvPr/>
        </p:nvSpPr>
        <p:spPr>
          <a:xfrm>
            <a:off x="970722" y="482861"/>
            <a:ext cx="7093508" cy="526790"/>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000" b="0" i="0" u="none" strike="noStrike" kern="1200" cap="none" spc="0" normalizeH="0" baseline="0" noProof="0" dirty="0">
              <a:ln>
                <a:noFill/>
              </a:ln>
              <a:solidFill>
                <a:srgbClr val="034EA2"/>
              </a:solidFill>
              <a:effectLst/>
              <a:uLnTx/>
              <a:uFillTx/>
              <a:latin typeface="Arial"/>
              <a:ea typeface="+mj-ea"/>
              <a:cs typeface="+mj-cs"/>
            </a:endParaRPr>
          </a:p>
        </p:txBody>
      </p:sp>
      <p:pic>
        <p:nvPicPr>
          <p:cNvPr id="27" name="Attēls 26">
            <a:extLst>
              <a:ext uri="{FF2B5EF4-FFF2-40B4-BE49-F238E27FC236}">
                <a16:creationId xmlns:a16="http://schemas.microsoft.com/office/drawing/2014/main" id="{75963318-5490-4F53-B942-30B1EF0FA26D}"/>
              </a:ext>
            </a:extLst>
          </p:cNvPr>
          <p:cNvPicPr>
            <a:picLocks noChangeAspect="1"/>
          </p:cNvPicPr>
          <p:nvPr/>
        </p:nvPicPr>
        <p:blipFill>
          <a:blip r:embed="rId2"/>
          <a:stretch>
            <a:fillRect/>
          </a:stretch>
        </p:blipFill>
        <p:spPr>
          <a:xfrm>
            <a:off x="503452" y="899321"/>
            <a:ext cx="8137095" cy="5413717"/>
          </a:xfrm>
          <a:prstGeom prst="rect">
            <a:avLst/>
          </a:prstGeom>
        </p:spPr>
      </p:pic>
      <p:sp>
        <p:nvSpPr>
          <p:cNvPr id="28" name="TextBox 27">
            <a:extLst>
              <a:ext uri="{FF2B5EF4-FFF2-40B4-BE49-F238E27FC236}">
                <a16:creationId xmlns:a16="http://schemas.microsoft.com/office/drawing/2014/main" id="{0E9CA603-A630-4E85-A4D9-FF46B6F61681}"/>
              </a:ext>
            </a:extLst>
          </p:cNvPr>
          <p:cNvSpPr txBox="1"/>
          <p:nvPr/>
        </p:nvSpPr>
        <p:spPr>
          <a:xfrm>
            <a:off x="3867133" y="1742422"/>
            <a:ext cx="1667926" cy="1923604"/>
          </a:xfrm>
          <a:prstGeom prst="rect">
            <a:avLst/>
          </a:prstGeom>
          <a:noFill/>
        </p:spPr>
        <p:txBody>
          <a:bodyPr wrap="square" rtlCol="0">
            <a:spAutoFit/>
          </a:bodyPr>
          <a:lstStyle/>
          <a:p>
            <a:r>
              <a:rPr lang="en-GB" dirty="0"/>
              <a:t>EQUAL 2021</a:t>
            </a:r>
          </a:p>
          <a:p>
            <a:r>
              <a:rPr lang="en-GB" dirty="0"/>
              <a:t>27% </a:t>
            </a:r>
            <a:r>
              <a:rPr lang="lv-LV" dirty="0"/>
              <a:t>panākumu līmenis</a:t>
            </a:r>
            <a:endParaRPr lang="en-GB" dirty="0"/>
          </a:p>
          <a:p>
            <a:r>
              <a:rPr lang="en-GB" dirty="0"/>
              <a:t>EQUAL 2022</a:t>
            </a:r>
          </a:p>
          <a:p>
            <a:r>
              <a:rPr lang="en-GB" dirty="0"/>
              <a:t>42 % </a:t>
            </a:r>
            <a:r>
              <a:rPr lang="lv-LV" dirty="0"/>
              <a:t>panākumu līmenis</a:t>
            </a:r>
            <a:endParaRPr lang="en-GB" dirty="0"/>
          </a:p>
          <a:p>
            <a:endParaRPr lang="en-GB" dirty="0"/>
          </a:p>
        </p:txBody>
      </p:sp>
    </p:spTree>
    <p:extLst>
      <p:ext uri="{BB962C8B-B14F-4D97-AF65-F5344CB8AC3E}">
        <p14:creationId xmlns:p14="http://schemas.microsoft.com/office/powerpoint/2010/main" val="404234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B2FFCC2-2F16-48DF-AF39-16775FF96B4B}"/>
              </a:ext>
            </a:extLst>
          </p:cNvPr>
          <p:cNvSpPr>
            <a:spLocks noGrp="1"/>
          </p:cNvSpPr>
          <p:nvPr>
            <p:ph type="title"/>
          </p:nvPr>
        </p:nvSpPr>
        <p:spPr/>
        <p:txBody>
          <a:bodyPr>
            <a:normAutofit/>
          </a:bodyPr>
          <a:lstStyle/>
          <a:p>
            <a:r>
              <a:rPr lang="lv-LV" sz="1800" dirty="0"/>
              <a:t>Uzsaukums iesniegt priekšlikumus vienlīdzības veicināšanai un cīņai pret rasismu, ksenofobiju un diskrimināciju</a:t>
            </a:r>
          </a:p>
        </p:txBody>
      </p:sp>
      <p:pic>
        <p:nvPicPr>
          <p:cNvPr id="7" name="Attēls 6">
            <a:extLst>
              <a:ext uri="{FF2B5EF4-FFF2-40B4-BE49-F238E27FC236}">
                <a16:creationId xmlns:a16="http://schemas.microsoft.com/office/drawing/2014/main" id="{F183DC37-F3AE-4E66-A697-1DF830C79D50}"/>
              </a:ext>
            </a:extLst>
          </p:cNvPr>
          <p:cNvPicPr>
            <a:picLocks noChangeAspect="1"/>
          </p:cNvPicPr>
          <p:nvPr/>
        </p:nvPicPr>
        <p:blipFill>
          <a:blip r:embed="rId3"/>
          <a:stretch>
            <a:fillRect/>
          </a:stretch>
        </p:blipFill>
        <p:spPr>
          <a:xfrm>
            <a:off x="0" y="1278466"/>
            <a:ext cx="9144000" cy="4980932"/>
          </a:xfrm>
          <a:prstGeom prst="rect">
            <a:avLst/>
          </a:prstGeom>
        </p:spPr>
      </p:pic>
    </p:spTree>
    <p:extLst>
      <p:ext uri="{BB962C8B-B14F-4D97-AF65-F5344CB8AC3E}">
        <p14:creationId xmlns:p14="http://schemas.microsoft.com/office/powerpoint/2010/main" val="2776996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584E441-8C1D-4B8D-16C9-A36B3132E9AB}"/>
              </a:ext>
            </a:extLst>
          </p:cNvPr>
          <p:cNvSpPr>
            <a:spLocks noGrp="1"/>
          </p:cNvSpPr>
          <p:nvPr>
            <p:ph type="title"/>
          </p:nvPr>
        </p:nvSpPr>
        <p:spPr>
          <a:xfrm>
            <a:off x="2111297" y="420560"/>
            <a:ext cx="6096000" cy="674914"/>
          </a:xfrm>
        </p:spPr>
        <p:txBody>
          <a:bodyPr>
            <a:normAutofit/>
          </a:bodyPr>
          <a:lstStyle/>
          <a:p>
            <a:r>
              <a:rPr kumimoji="0" lang="lv-LV" sz="1800" b="1" i="0" u="none" strike="noStrike" kern="1200" cap="none" spc="0" normalizeH="0" baseline="0" noProof="0" dirty="0">
                <a:ln>
                  <a:noFill/>
                </a:ln>
                <a:solidFill>
                  <a:srgbClr val="1C1C1C"/>
                </a:solidFill>
                <a:effectLst/>
                <a:uLnTx/>
                <a:uFillTx/>
                <a:latin typeface="RobustaTLPro-Medium"/>
                <a:ea typeface="Verdana" panose="020B0604030504040204" pitchFamily="34" charset="0"/>
              </a:rPr>
              <a:t>Uzsaukums pilsētu sadraudzībai </a:t>
            </a:r>
            <a:r>
              <a:rPr kumimoji="0" lang="lv-LV" sz="1800" b="1" i="0" u="none" strike="noStrike" kern="1200" cap="none" spc="0" normalizeH="0" baseline="0" noProof="0" dirty="0" err="1">
                <a:ln>
                  <a:noFill/>
                </a:ln>
                <a:solidFill>
                  <a:srgbClr val="1C1C1C"/>
                </a:solidFill>
                <a:effectLst/>
                <a:uLnTx/>
                <a:uFillTx/>
                <a:latin typeface="RobustaTLPro-Medium"/>
                <a:ea typeface="Verdana" panose="020B0604030504040204" pitchFamily="34" charset="0"/>
              </a:rPr>
              <a:t>Town</a:t>
            </a:r>
            <a:r>
              <a:rPr kumimoji="0" lang="lv-LV" sz="1800" b="1" i="0" u="none" strike="noStrike" kern="1200" cap="none" spc="0" normalizeH="0" baseline="0" noProof="0" dirty="0">
                <a:ln>
                  <a:noFill/>
                </a:ln>
                <a:solidFill>
                  <a:srgbClr val="1C1C1C"/>
                </a:solidFill>
                <a:effectLst/>
                <a:uLnTx/>
                <a:uFillTx/>
                <a:latin typeface="RobustaTLPro-Medium"/>
                <a:ea typeface="Verdana" panose="020B0604030504040204" pitchFamily="34" charset="0"/>
              </a:rPr>
              <a:t> </a:t>
            </a:r>
            <a:r>
              <a:rPr kumimoji="0" lang="lv-LV" sz="1800" b="1" i="0" u="none" strike="noStrike" kern="1200" cap="none" spc="0" normalizeH="0" baseline="0" noProof="0" dirty="0" err="1">
                <a:ln>
                  <a:noFill/>
                </a:ln>
                <a:solidFill>
                  <a:srgbClr val="1C1C1C"/>
                </a:solidFill>
                <a:effectLst/>
                <a:uLnTx/>
                <a:uFillTx/>
                <a:latin typeface="RobustaTLPro-Medium"/>
                <a:ea typeface="Verdana" panose="020B0604030504040204" pitchFamily="34" charset="0"/>
              </a:rPr>
              <a:t>Twinning</a:t>
            </a:r>
            <a:r>
              <a:rPr kumimoji="0" lang="lv-LV" sz="1800" b="1" i="0" u="none" strike="noStrike" kern="1200" cap="none" spc="0" normalizeH="0" baseline="0" noProof="0" dirty="0">
                <a:ln>
                  <a:noFill/>
                </a:ln>
                <a:solidFill>
                  <a:srgbClr val="1C1C1C"/>
                </a:solidFill>
                <a:effectLst/>
                <a:uLnTx/>
                <a:uFillTx/>
                <a:latin typeface="RobustaTLPro-Medium"/>
                <a:ea typeface="Verdana" panose="020B0604030504040204" pitchFamily="34" charset="0"/>
              </a:rPr>
              <a:t>, CERV-2023-CITIZENS-TOWN-TT</a:t>
            </a:r>
            <a:endParaRPr lang="lv-LV" sz="1400" b="0" i="0" dirty="0">
              <a:solidFill>
                <a:srgbClr val="1C1C1C"/>
              </a:solidFill>
              <a:effectLst/>
              <a:latin typeface="RobustaTLPro-Medium"/>
            </a:endParaRPr>
          </a:p>
        </p:txBody>
      </p:sp>
      <p:graphicFrame>
        <p:nvGraphicFramePr>
          <p:cNvPr id="4" name="Tabula 5">
            <a:extLst>
              <a:ext uri="{FF2B5EF4-FFF2-40B4-BE49-F238E27FC236}">
                <a16:creationId xmlns:a16="http://schemas.microsoft.com/office/drawing/2014/main" id="{4A1831A4-FA7B-4A66-265E-153ACBD37784}"/>
              </a:ext>
            </a:extLst>
          </p:cNvPr>
          <p:cNvGraphicFramePr>
            <a:graphicFrameLocks noGrp="1"/>
          </p:cNvGraphicFramePr>
          <p:nvPr>
            <p:ph idx="1"/>
          </p:nvPr>
        </p:nvGraphicFramePr>
        <p:xfrm>
          <a:off x="164306" y="1360225"/>
          <a:ext cx="8815387" cy="5425416"/>
        </p:xfrm>
        <a:graphic>
          <a:graphicData uri="http://schemas.openxmlformats.org/drawingml/2006/table">
            <a:tbl>
              <a:tblPr firstRow="1" bandRow="1">
                <a:tableStyleId>{5C22544A-7EE6-4342-B048-85BDC9FD1C3A}</a:tableStyleId>
              </a:tblPr>
              <a:tblGrid>
                <a:gridCol w="2887662">
                  <a:extLst>
                    <a:ext uri="{9D8B030D-6E8A-4147-A177-3AD203B41FA5}">
                      <a16:colId xmlns:a16="http://schemas.microsoft.com/office/drawing/2014/main" val="20000"/>
                    </a:ext>
                  </a:extLst>
                </a:gridCol>
                <a:gridCol w="5927725">
                  <a:extLst>
                    <a:ext uri="{9D8B030D-6E8A-4147-A177-3AD203B41FA5}">
                      <a16:colId xmlns:a16="http://schemas.microsoft.com/office/drawing/2014/main" val="20001"/>
                    </a:ext>
                  </a:extLst>
                </a:gridCol>
              </a:tblGrid>
              <a:tr h="219529">
                <a:tc rowSpan="2">
                  <a:txBody>
                    <a:bodyPr/>
                    <a:lstStyle/>
                    <a:p>
                      <a:pPr algn="ctr"/>
                      <a:endParaRPr lang="lv-LV" sz="1800" i="1" dirty="0">
                        <a:latin typeface="Calibri" panose="020F0502020204030204" pitchFamily="34" charset="0"/>
                        <a:cs typeface="Calibri" panose="020F0502020204030204" pitchFamily="34" charset="0"/>
                      </a:endParaRPr>
                    </a:p>
                  </a:txBody>
                  <a:tcPr marL="91435" marR="91435" marT="45714" marB="45714"/>
                </a:tc>
                <a:tc>
                  <a:txBody>
                    <a:bodyPr/>
                    <a:lstStyle/>
                    <a:p>
                      <a:pPr algn="ctr"/>
                      <a:endParaRPr lang="lv-LV" sz="2000" dirty="0">
                        <a:latin typeface="Calibri" panose="020F0502020204030204" pitchFamily="34" charset="0"/>
                        <a:cs typeface="Calibri" panose="020F0502020204030204" pitchFamily="34" charset="0"/>
                      </a:endParaRPr>
                    </a:p>
                  </a:txBody>
                  <a:tcPr marL="91435" marR="91435" marT="45714" marB="45714"/>
                </a:tc>
                <a:extLst>
                  <a:ext uri="{0D108BD9-81ED-4DB2-BD59-A6C34878D82A}">
                    <a16:rowId xmlns:a16="http://schemas.microsoft.com/office/drawing/2014/main" val="10000"/>
                  </a:ext>
                </a:extLst>
              </a:tr>
              <a:tr h="4460719">
                <a:tc vMerge="1">
                  <a:txBody>
                    <a:bodyPr/>
                    <a:lstStyle/>
                    <a:p>
                      <a:r>
                        <a:rPr lang="en-US" sz="1800" b="1" dirty="0">
                          <a:latin typeface="Calibri" panose="020F0502020204030204" pitchFamily="34" charset="0"/>
                          <a:cs typeface="Calibri" panose="020F0502020204030204" pitchFamily="34" charset="0"/>
                        </a:rPr>
                        <a:t>Call for proposals for 4-year framework partnership agreements to support European networks, civil society </a:t>
                      </a:r>
                      <a:r>
                        <a:rPr lang="en-US" sz="1800" b="1" dirty="0" err="1">
                          <a:latin typeface="Calibri" panose="020F0502020204030204" pitchFamily="34" charset="0"/>
                          <a:cs typeface="Calibri" panose="020F0502020204030204" pitchFamily="34" charset="0"/>
                        </a:rPr>
                        <a:t>organisations</a:t>
                      </a:r>
                      <a:r>
                        <a:rPr lang="en-US" sz="1800" b="1" dirty="0">
                          <a:latin typeface="Calibri" panose="020F0502020204030204" pitchFamily="34" charset="0"/>
                          <a:cs typeface="Calibri" panose="020F0502020204030204" pitchFamily="34" charset="0"/>
                        </a:rPr>
                        <a:t> active at EU level and European think tanks in the areas of Union values</a:t>
                      </a:r>
                      <a:endParaRPr lang="lv-LV" sz="1800" b="1" dirty="0">
                        <a:latin typeface="Calibri" panose="020F0502020204030204" pitchFamily="34" charset="0"/>
                        <a:cs typeface="Calibri" panose="020F0502020204030204" pitchFamily="34" charset="0"/>
                      </a:endParaRPr>
                    </a:p>
                    <a:p>
                      <a:r>
                        <a:rPr lang="lv-LV" sz="1800" i="1" dirty="0">
                          <a:latin typeface="Calibri" panose="020F0502020204030204" pitchFamily="34" charset="0"/>
                          <a:cs typeface="Calibri" panose="020F0502020204030204" pitchFamily="34" charset="0"/>
                        </a:rPr>
                        <a:t>Finansējums daudzgadu (4 gadi) partnerības līgumam lai atbalstītu Eiropas tīklus, pilsoniskās sabiedrības organizācijas, kas darbojas ES līmenī, un Eiropas ideju laboratorijas Eiropas Savienības vērtību jomās</a:t>
                      </a:r>
                    </a:p>
                  </a:txBody>
                  <a:tcPr marL="91431" marR="91431" marT="45713" marB="45713"/>
                </a:tc>
                <a:tc>
                  <a:txBody>
                    <a:bodyPr/>
                    <a:lstStyle/>
                    <a:p>
                      <a:pPr algn="l"/>
                      <a:r>
                        <a:rPr lang="lv-LV" sz="1800" b="0" i="0" dirty="0">
                          <a:solidFill>
                            <a:srgbClr val="212529"/>
                          </a:solidFill>
                          <a:effectLst/>
                          <a:latin typeface="RobustaTLPro-Regular"/>
                        </a:rPr>
                        <a:t>Šī uzsaukuma mērķis ir atbalstīt projektus, kas pulcē plašu cilvēku loku no sadraudzības pilsētām, no dažādām sociāli ekonomiskajām vidēm un valstīm. Uzsaukums cenšas veicināt apmaiņu starp pilsoņiem dažādās valstīs, jo īpaši ar pilsētu sadraudzības palīdzību, lai </a:t>
                      </a:r>
                      <a:r>
                        <a:rPr lang="lv-LV" sz="1800" b="0" i="0" u="none" strike="noStrike" dirty="0">
                          <a:solidFill>
                            <a:srgbClr val="212529"/>
                          </a:solidFill>
                          <a:effectLst/>
                          <a:latin typeface="RobustaTLPro-Regular"/>
                        </a:rPr>
                        <a:t>sniegtu tiem praktisku pieredzi par Eiropas Savienības kopējā mantojuma bagātību un daudzveidību un liktu tiem apzināties, ka tas veido pamatu kopējai nākotnei</a:t>
                      </a:r>
                      <a:r>
                        <a:rPr lang="lv-LV" sz="1800" b="0" i="0" dirty="0">
                          <a:solidFill>
                            <a:srgbClr val="212529"/>
                          </a:solidFill>
                          <a:effectLst/>
                          <a:latin typeface="RobustaTLPro-Regular"/>
                        </a:rPr>
                        <a:t>.</a:t>
                      </a:r>
                    </a:p>
                    <a:p>
                      <a:pPr algn="l"/>
                      <a:r>
                        <a:rPr kumimoji="0" lang="lv-LV" sz="1800" b="0" i="0" u="none" strike="noStrike" kern="1200" cap="none" spc="0" normalizeH="0" baseline="0" noProof="0" dirty="0">
                          <a:ln>
                            <a:noFill/>
                          </a:ln>
                          <a:solidFill>
                            <a:srgbClr val="212529"/>
                          </a:solidFill>
                          <a:effectLst/>
                          <a:uLnTx/>
                          <a:uFillTx/>
                          <a:latin typeface="RobustaTLPro-Regular"/>
                          <a:ea typeface="+mn-ea"/>
                          <a:cs typeface="+mn-cs"/>
                        </a:rPr>
                        <a:t>Projektu iesniegumu termiņš ir</a:t>
                      </a:r>
                      <a:r>
                        <a:rPr kumimoji="0" lang="lv-LV" sz="1800" b="1" i="0" u="none" strike="noStrike" kern="1200" cap="none" spc="0" normalizeH="0" baseline="0" noProof="0" dirty="0">
                          <a:ln>
                            <a:noFill/>
                          </a:ln>
                          <a:solidFill>
                            <a:srgbClr val="212529"/>
                          </a:solidFill>
                          <a:effectLst/>
                          <a:uLnTx/>
                          <a:uFillTx/>
                          <a:latin typeface="RobustaTLPro-Regular"/>
                          <a:ea typeface="+mn-ea"/>
                          <a:cs typeface="+mn-cs"/>
                        </a:rPr>
                        <a:t> 2023.gada </a:t>
                      </a:r>
                      <a:r>
                        <a:rPr lang="lv-LV" sz="1800" b="1" i="0" dirty="0">
                          <a:solidFill>
                            <a:srgbClr val="212529"/>
                          </a:solidFill>
                          <a:effectLst/>
                          <a:latin typeface="RobustaTLPro-Medium"/>
                        </a:rPr>
                        <a:t>20.septembris.</a:t>
                      </a:r>
                    </a:p>
                    <a:p>
                      <a:pPr algn="l"/>
                      <a:r>
                        <a:rPr lang="lv-LV" sz="1800" b="0" i="0" dirty="0">
                          <a:solidFill>
                            <a:srgbClr val="212529"/>
                          </a:solidFill>
                          <a:effectLst/>
                          <a:latin typeface="RobustaTLPro-Regular"/>
                        </a:rPr>
                        <a:t>Darbības maksimālais ilgums ir </a:t>
                      </a:r>
                      <a:r>
                        <a:rPr lang="lv-LV" sz="1800" b="1" i="0" dirty="0">
                          <a:solidFill>
                            <a:srgbClr val="212529"/>
                          </a:solidFill>
                          <a:effectLst/>
                          <a:latin typeface="RobustaTLPro-Regular"/>
                        </a:rPr>
                        <a:t>6-12 mēneši</a:t>
                      </a:r>
                    </a:p>
                    <a:p>
                      <a:pPr algn="l"/>
                      <a:r>
                        <a:rPr lang="lv-LV" sz="1800" b="1" i="0" dirty="0">
                          <a:solidFill>
                            <a:srgbClr val="212529"/>
                          </a:solidFill>
                          <a:effectLst/>
                          <a:latin typeface="RobustaTLPro-Regular"/>
                        </a:rPr>
                        <a:t>Aktivitātes:</a:t>
                      </a:r>
                    </a:p>
                    <a:p>
                      <a:pPr algn="l"/>
                      <a:r>
                        <a:rPr lang="lv-LV" sz="1800" b="0" i="0" dirty="0">
                          <a:solidFill>
                            <a:srgbClr val="212529"/>
                          </a:solidFill>
                          <a:effectLst/>
                          <a:latin typeface="RobustaTLPro-Regular"/>
                        </a:rPr>
                        <a:t>darbnīcas, semināri, konferences, apmācību aktivitātes, ekspertu sanāksmes, vebināri, izpratnes veidošanas pasākumi, kultūras pasākumi, festivāli, izstādes, datu vākšana (pēc dzimuma) un izmantošana, labas prakses attīstība, apmaiņa un izplatīšana starp iestādēm un pilsoniskās sabiedrības organizācijām, komunikācijas rīku izstrāde un sociālo mediju izmantošana.</a:t>
                      </a:r>
                    </a:p>
                  </a:txBody>
                  <a:tcPr marL="91435" marR="91435" marT="45714" marB="45714"/>
                </a:tc>
                <a:extLst>
                  <a:ext uri="{0D108BD9-81ED-4DB2-BD59-A6C34878D82A}">
                    <a16:rowId xmlns:a16="http://schemas.microsoft.com/office/drawing/2014/main" val="10001"/>
                  </a:ext>
                </a:extLst>
              </a:tr>
            </a:tbl>
          </a:graphicData>
        </a:graphic>
      </p:graphicFrame>
      <p:pic>
        <p:nvPicPr>
          <p:cNvPr id="3" name="Attēls 2" descr="Attēls, kurā ir teksts, debesis&#10;&#10;Apraksts ģenerēts automātiski">
            <a:extLst>
              <a:ext uri="{FF2B5EF4-FFF2-40B4-BE49-F238E27FC236}">
                <a16:creationId xmlns:a16="http://schemas.microsoft.com/office/drawing/2014/main" id="{F66F9701-8974-4DAE-813A-2C851DD2A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259" y="1755069"/>
            <a:ext cx="2667000" cy="1673931"/>
          </a:xfrm>
          <a:prstGeom prst="rect">
            <a:avLst/>
          </a:prstGeom>
        </p:spPr>
      </p:pic>
    </p:spTree>
    <p:extLst>
      <p:ext uri="{BB962C8B-B14F-4D97-AF65-F5344CB8AC3E}">
        <p14:creationId xmlns:p14="http://schemas.microsoft.com/office/powerpoint/2010/main" val="489052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57AA6F1-B749-4390-B7DA-1D595351933E}"/>
              </a:ext>
            </a:extLst>
          </p:cNvPr>
          <p:cNvSpPr>
            <a:spLocks noGrp="1"/>
          </p:cNvSpPr>
          <p:nvPr>
            <p:ph type="title"/>
          </p:nvPr>
        </p:nvSpPr>
        <p:spPr/>
        <p:txBody>
          <a:bodyPr/>
          <a:lstStyle/>
          <a:p>
            <a:r>
              <a:rPr kumimoji="0" lang="lv-LV" sz="2400" b="1" i="0" u="none" strike="noStrike" kern="1200" cap="none" spc="0" normalizeH="0" baseline="0" noProof="0" dirty="0">
                <a:ln>
                  <a:noFill/>
                </a:ln>
                <a:solidFill>
                  <a:srgbClr val="1C1C1C"/>
                </a:solidFill>
                <a:effectLst/>
                <a:uLnTx/>
                <a:uFillTx/>
                <a:latin typeface="RobustaTLPro-Medium"/>
                <a:ea typeface="Verdana" panose="020B0604030504040204" pitchFamily="34" charset="0"/>
              </a:rPr>
              <a:t>Uzsaukums pilsētu sadraudzībai </a:t>
            </a:r>
            <a:r>
              <a:rPr kumimoji="0" lang="lv-LV" sz="2400" b="1" i="0" u="none" strike="noStrike" kern="1200" cap="none" spc="0" normalizeH="0" baseline="0" noProof="0" dirty="0" err="1">
                <a:ln>
                  <a:noFill/>
                </a:ln>
                <a:solidFill>
                  <a:srgbClr val="1C1C1C"/>
                </a:solidFill>
                <a:effectLst/>
                <a:uLnTx/>
                <a:uFillTx/>
                <a:latin typeface="RobustaTLPro-Medium"/>
                <a:ea typeface="Verdana" panose="020B0604030504040204" pitchFamily="34" charset="0"/>
              </a:rPr>
              <a:t>Town</a:t>
            </a:r>
            <a:r>
              <a:rPr kumimoji="0" lang="lv-LV" sz="2400" b="1" i="0" u="none" strike="noStrike" kern="1200" cap="none" spc="0" normalizeH="0" baseline="0" noProof="0" dirty="0">
                <a:ln>
                  <a:noFill/>
                </a:ln>
                <a:solidFill>
                  <a:srgbClr val="1C1C1C"/>
                </a:solidFill>
                <a:effectLst/>
                <a:uLnTx/>
                <a:uFillTx/>
                <a:latin typeface="RobustaTLPro-Medium"/>
                <a:ea typeface="Verdana" panose="020B0604030504040204" pitchFamily="34" charset="0"/>
              </a:rPr>
              <a:t> </a:t>
            </a:r>
            <a:r>
              <a:rPr kumimoji="0" lang="lv-LV" sz="2400" b="1" i="0" u="none" strike="noStrike" kern="1200" cap="none" spc="0" normalizeH="0" baseline="0" noProof="0" dirty="0" err="1">
                <a:ln>
                  <a:noFill/>
                </a:ln>
                <a:solidFill>
                  <a:srgbClr val="1C1C1C"/>
                </a:solidFill>
                <a:effectLst/>
                <a:uLnTx/>
                <a:uFillTx/>
                <a:latin typeface="RobustaTLPro-Medium"/>
                <a:ea typeface="Verdana" panose="020B0604030504040204" pitchFamily="34" charset="0"/>
              </a:rPr>
              <a:t>Twinning</a:t>
            </a:r>
            <a:r>
              <a:rPr kumimoji="0" lang="lv-LV" sz="2400" b="1" i="0" u="none" strike="noStrike" kern="1200" cap="none" spc="0" normalizeH="0" baseline="0" noProof="0" dirty="0">
                <a:ln>
                  <a:noFill/>
                </a:ln>
                <a:solidFill>
                  <a:srgbClr val="1C1C1C"/>
                </a:solidFill>
                <a:effectLst/>
                <a:uLnTx/>
                <a:uFillTx/>
                <a:latin typeface="RobustaTLPro-Medium"/>
                <a:ea typeface="Verdana" panose="020B0604030504040204" pitchFamily="34" charset="0"/>
              </a:rPr>
              <a:t>, CERV-2023-CITIZENS-TOWN-TT</a:t>
            </a:r>
            <a:endParaRPr lang="lv-LV" dirty="0"/>
          </a:p>
        </p:txBody>
      </p:sp>
      <p:sp>
        <p:nvSpPr>
          <p:cNvPr id="3" name="Satura vietturis 2">
            <a:extLst>
              <a:ext uri="{FF2B5EF4-FFF2-40B4-BE49-F238E27FC236}">
                <a16:creationId xmlns:a16="http://schemas.microsoft.com/office/drawing/2014/main" id="{13921492-D0A9-47D7-87D5-ED1B4AECE34E}"/>
              </a:ext>
            </a:extLst>
          </p:cNvPr>
          <p:cNvSpPr>
            <a:spLocks noGrp="1"/>
          </p:cNvSpPr>
          <p:nvPr>
            <p:ph idx="1"/>
          </p:nvPr>
        </p:nvSpPr>
        <p:spPr>
          <a:xfrm>
            <a:off x="801278" y="1752600"/>
            <a:ext cx="7885522" cy="4373573"/>
          </a:xfrm>
        </p:spPr>
        <p:txBody>
          <a:bodyPr>
            <a:normAutofit fontScale="92500" lnSpcReduction="20000"/>
          </a:bodyPr>
          <a:lstStyle/>
          <a:p>
            <a:pPr algn="l"/>
            <a:r>
              <a:rPr lang="lv-LV" b="0" i="0" dirty="0">
                <a:solidFill>
                  <a:srgbClr val="212529"/>
                </a:solidFill>
                <a:effectLst/>
                <a:latin typeface="RobustaTLPro-Regular"/>
              </a:rPr>
              <a:t>Iesniegšanas pēdējais termiņš: </a:t>
            </a:r>
            <a:r>
              <a:rPr lang="lv-LV" b="0" i="0" dirty="0">
                <a:solidFill>
                  <a:srgbClr val="212529"/>
                </a:solidFill>
                <a:effectLst/>
                <a:latin typeface="RobustaTLPro-Medium"/>
              </a:rPr>
              <a:t>2023.gada 20.septembris plkst.17.00 (CET)</a:t>
            </a:r>
            <a:endParaRPr lang="lv-LV" b="0" i="0" dirty="0">
              <a:solidFill>
                <a:srgbClr val="212529"/>
              </a:solidFill>
              <a:effectLst/>
              <a:latin typeface="RobustaTLPro-Regular"/>
            </a:endParaRPr>
          </a:p>
          <a:p>
            <a:pPr algn="l"/>
            <a:r>
              <a:rPr lang="lv-LV" b="0" i="0" dirty="0">
                <a:solidFill>
                  <a:srgbClr val="212529"/>
                </a:solidFill>
                <a:effectLst/>
                <a:latin typeface="RobustaTLPro-Regular"/>
              </a:rPr>
              <a:t>Informācija par vērtēšanas rezultātiem: </a:t>
            </a:r>
            <a:r>
              <a:rPr lang="lv-LV" b="0" i="0" dirty="0">
                <a:solidFill>
                  <a:srgbClr val="212529"/>
                </a:solidFill>
                <a:effectLst/>
                <a:latin typeface="RobustaTLPro-Medium"/>
              </a:rPr>
              <a:t>2024.gada februāris</a:t>
            </a:r>
            <a:endParaRPr lang="lv-LV" b="0" i="0" dirty="0">
              <a:solidFill>
                <a:srgbClr val="212529"/>
              </a:solidFill>
              <a:effectLst/>
              <a:latin typeface="RobustaTLPro-Regular"/>
            </a:endParaRPr>
          </a:p>
          <a:p>
            <a:pPr algn="l"/>
            <a:r>
              <a:rPr lang="lv-LV" b="0" i="0" dirty="0">
                <a:solidFill>
                  <a:srgbClr val="212529"/>
                </a:solidFill>
                <a:effectLst/>
                <a:latin typeface="RobustaTLPro-Regular"/>
              </a:rPr>
              <a:t>Projektu vērtē pēc atbilstības (max.40 punkti), kvalitātes (max.40 punkti) un pēc ietekmes (max.20 punkti)</a:t>
            </a:r>
          </a:p>
          <a:p>
            <a:pPr algn="l"/>
            <a:r>
              <a:rPr lang="lv-LV" b="0" i="0" dirty="0">
                <a:solidFill>
                  <a:srgbClr val="212529"/>
                </a:solidFill>
                <a:effectLst/>
                <a:latin typeface="RobustaTLPro-Regular"/>
              </a:rPr>
              <a:t>Kopējais uzsaukuma budžets: 4 000 000 EUR.</a:t>
            </a:r>
          </a:p>
          <a:p>
            <a:pPr algn="l"/>
            <a:r>
              <a:rPr lang="lv-LV" b="0" i="0" dirty="0">
                <a:solidFill>
                  <a:srgbClr val="212529"/>
                </a:solidFill>
                <a:effectLst/>
                <a:latin typeface="RobustaTLPro-Medium"/>
              </a:rPr>
              <a:t>Nesaņem priekšfinansējumu.</a:t>
            </a:r>
            <a:endParaRPr lang="lv-LV" b="0" i="0" dirty="0">
              <a:solidFill>
                <a:srgbClr val="212529"/>
              </a:solidFill>
              <a:effectLst/>
              <a:latin typeface="RobustaTLPro-Regular"/>
            </a:endParaRPr>
          </a:p>
          <a:p>
            <a:pPr algn="l"/>
            <a:r>
              <a:rPr lang="lv-LV" b="0" i="0" dirty="0">
                <a:solidFill>
                  <a:srgbClr val="212529"/>
                </a:solidFill>
                <a:effectLst/>
                <a:latin typeface="RobustaTLPro-Regular"/>
              </a:rPr>
              <a:t>Finansējums tiek piešķirts pēc </a:t>
            </a:r>
            <a:r>
              <a:rPr lang="lv-LV" b="0" i="0" dirty="0">
                <a:solidFill>
                  <a:srgbClr val="212529"/>
                </a:solidFill>
                <a:effectLst/>
                <a:latin typeface="RobustaTLPro-Medium"/>
              </a:rPr>
              <a:t>vienotās likmes aprēķina (</a:t>
            </a:r>
            <a:r>
              <a:rPr lang="lv-LV" b="0" i="0" dirty="0" err="1">
                <a:solidFill>
                  <a:srgbClr val="212529"/>
                </a:solidFill>
                <a:effectLst/>
                <a:latin typeface="RobustaTLPro-Medium"/>
              </a:rPr>
              <a:t>Lump-sums)</a:t>
            </a:r>
            <a:endParaRPr lang="lv-LV" b="0" i="0" dirty="0">
              <a:solidFill>
                <a:srgbClr val="212529"/>
              </a:solidFill>
              <a:effectLst/>
              <a:latin typeface="RobustaTLPro-Regular"/>
            </a:endParaRPr>
          </a:p>
          <a:p>
            <a:pPr algn="l"/>
            <a:r>
              <a:rPr lang="lv-LV" b="0" i="0" dirty="0">
                <a:solidFill>
                  <a:srgbClr val="212529"/>
                </a:solidFill>
                <a:effectLst/>
                <a:latin typeface="RobustaTLPro-Medium"/>
              </a:rPr>
              <a:t>Pieteikumu iesniedzēji:</a:t>
            </a:r>
            <a:r>
              <a:rPr lang="lv-LV" b="0" i="0" dirty="0">
                <a:solidFill>
                  <a:srgbClr val="212529"/>
                </a:solidFill>
                <a:effectLst/>
                <a:latin typeface="RobustaTLPro-Regular"/>
              </a:rPr>
              <a:t>  Organizācijai ir jābūt publiskai vai privātai bezpeļņas iestādei (pilsētas, pašvaldības vai bezpeļņas organizācijas, kuras pārstāv pašvaldības), tai jābūt no ES dalībvalsts vai arī no valsts, kurai noslēgts līgums ar Eiropas Komisiju. Aktivitātēm jānotiek atbilstīgajās valstī, kura ir projektā, kā arī kopā jābūt 2 iesaistītajiem partneriem, no kuriem 1 ir jābūt dibinātam Eiropas Savienībā. Kopā jābūt 50 dalībniekiem, no kuriem 25 ir uzaicinātie dalībnieki.</a:t>
            </a:r>
          </a:p>
          <a:p>
            <a:pPr algn="l"/>
            <a:r>
              <a:rPr lang="lv-LV" b="0" i="0" dirty="0">
                <a:solidFill>
                  <a:srgbClr val="212529"/>
                </a:solidFill>
                <a:effectLst/>
                <a:latin typeface="RobustaTLPro-Regular"/>
              </a:rPr>
              <a:t>Darbības maksimālais ilgums ir </a:t>
            </a:r>
            <a:r>
              <a:rPr lang="lv-LV" b="0" i="0" dirty="0">
                <a:solidFill>
                  <a:srgbClr val="212529"/>
                </a:solidFill>
                <a:effectLst/>
                <a:latin typeface="RobustaTLPro-Medium"/>
              </a:rPr>
              <a:t>6-12 mēneši</a:t>
            </a:r>
            <a:endParaRPr lang="lv-LV" b="0" i="0" dirty="0">
              <a:solidFill>
                <a:srgbClr val="212529"/>
              </a:solidFill>
              <a:effectLst/>
              <a:latin typeface="RobustaTLPro-Regular"/>
            </a:endParaRPr>
          </a:p>
          <a:p>
            <a:endParaRPr lang="lv-LV" dirty="0"/>
          </a:p>
        </p:txBody>
      </p:sp>
      <p:sp>
        <p:nvSpPr>
          <p:cNvPr id="4" name="Teksta vietturis 3">
            <a:extLst>
              <a:ext uri="{FF2B5EF4-FFF2-40B4-BE49-F238E27FC236}">
                <a16:creationId xmlns:a16="http://schemas.microsoft.com/office/drawing/2014/main" id="{85D61734-8166-4923-B36C-6C4FC78F54CA}"/>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id="{E1329AD2-D641-4DF8-B542-2390E5EF6A26}"/>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2509370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F4958E5-86D9-48CA-8FE9-CBC90D7EE651}"/>
              </a:ext>
            </a:extLst>
          </p:cNvPr>
          <p:cNvSpPr>
            <a:spLocks noGrp="1"/>
          </p:cNvSpPr>
          <p:nvPr>
            <p:ph type="title"/>
          </p:nvPr>
        </p:nvSpPr>
        <p:spPr/>
        <p:txBody>
          <a:bodyPr/>
          <a:lstStyle/>
          <a:p>
            <a:r>
              <a:rPr kumimoji="0" lang="lv-LV" sz="2400" b="1" i="0" u="none" strike="noStrike" kern="1200" cap="none" spc="0" normalizeH="0" baseline="0" noProof="0" dirty="0">
                <a:ln>
                  <a:noFill/>
                </a:ln>
                <a:solidFill>
                  <a:srgbClr val="1C1C1C"/>
                </a:solidFill>
                <a:effectLst/>
                <a:uLnTx/>
                <a:uFillTx/>
                <a:latin typeface="RobustaTLPro-Medium"/>
                <a:ea typeface="Verdana" panose="020B0604030504040204" pitchFamily="34" charset="0"/>
              </a:rPr>
              <a:t>Uzsaukums pilsētu sadraudzībai </a:t>
            </a:r>
            <a:r>
              <a:rPr kumimoji="0" lang="lv-LV" sz="2400" b="1" i="0" u="none" strike="noStrike" kern="1200" cap="none" spc="0" normalizeH="0" baseline="0" noProof="0" dirty="0" err="1">
                <a:ln>
                  <a:noFill/>
                </a:ln>
                <a:solidFill>
                  <a:srgbClr val="1C1C1C"/>
                </a:solidFill>
                <a:effectLst/>
                <a:uLnTx/>
                <a:uFillTx/>
                <a:latin typeface="RobustaTLPro-Medium"/>
                <a:ea typeface="Verdana" panose="020B0604030504040204" pitchFamily="34" charset="0"/>
              </a:rPr>
              <a:t>Town</a:t>
            </a:r>
            <a:r>
              <a:rPr kumimoji="0" lang="lv-LV" sz="2400" b="1" i="0" u="none" strike="noStrike" kern="1200" cap="none" spc="0" normalizeH="0" baseline="0" noProof="0" dirty="0">
                <a:ln>
                  <a:noFill/>
                </a:ln>
                <a:solidFill>
                  <a:srgbClr val="1C1C1C"/>
                </a:solidFill>
                <a:effectLst/>
                <a:uLnTx/>
                <a:uFillTx/>
                <a:latin typeface="RobustaTLPro-Medium"/>
                <a:ea typeface="Verdana" panose="020B0604030504040204" pitchFamily="34" charset="0"/>
              </a:rPr>
              <a:t> </a:t>
            </a:r>
            <a:r>
              <a:rPr kumimoji="0" lang="lv-LV" sz="2400" b="1" i="0" u="none" strike="noStrike" kern="1200" cap="none" spc="0" normalizeH="0" baseline="0" noProof="0" dirty="0" err="1">
                <a:ln>
                  <a:noFill/>
                </a:ln>
                <a:solidFill>
                  <a:srgbClr val="1C1C1C"/>
                </a:solidFill>
                <a:effectLst/>
                <a:uLnTx/>
                <a:uFillTx/>
                <a:latin typeface="RobustaTLPro-Medium"/>
                <a:ea typeface="Verdana" panose="020B0604030504040204" pitchFamily="34" charset="0"/>
              </a:rPr>
              <a:t>Twinning</a:t>
            </a:r>
            <a:r>
              <a:rPr kumimoji="0" lang="lv-LV" sz="2400" b="1" i="0" u="none" strike="noStrike" kern="1200" cap="none" spc="0" normalizeH="0" baseline="0" noProof="0" dirty="0">
                <a:ln>
                  <a:noFill/>
                </a:ln>
                <a:solidFill>
                  <a:srgbClr val="1C1C1C"/>
                </a:solidFill>
                <a:effectLst/>
                <a:uLnTx/>
                <a:uFillTx/>
                <a:latin typeface="RobustaTLPro-Medium"/>
                <a:ea typeface="Verdana" panose="020B0604030504040204" pitchFamily="34" charset="0"/>
              </a:rPr>
              <a:t>, CERV-2023-CITIZENS-TOWN-TT</a:t>
            </a:r>
            <a:endParaRPr lang="lv-LV" dirty="0"/>
          </a:p>
        </p:txBody>
      </p:sp>
      <p:sp>
        <p:nvSpPr>
          <p:cNvPr id="3" name="Satura vietturis 2">
            <a:extLst>
              <a:ext uri="{FF2B5EF4-FFF2-40B4-BE49-F238E27FC236}">
                <a16:creationId xmlns:a16="http://schemas.microsoft.com/office/drawing/2014/main" id="{83919F62-A5D9-4A8A-BB41-48907AFDE1F8}"/>
              </a:ext>
            </a:extLst>
          </p:cNvPr>
          <p:cNvSpPr>
            <a:spLocks noGrp="1"/>
          </p:cNvSpPr>
          <p:nvPr>
            <p:ph idx="1"/>
          </p:nvPr>
        </p:nvSpPr>
        <p:spPr>
          <a:xfrm>
            <a:off x="735291" y="1752600"/>
            <a:ext cx="7951509" cy="4373573"/>
          </a:xfrm>
        </p:spPr>
        <p:txBody>
          <a:bodyPr>
            <a:normAutofit fontScale="92500" lnSpcReduction="20000"/>
          </a:bodyPr>
          <a:lstStyle/>
          <a:p>
            <a:pPr algn="l"/>
            <a:r>
              <a:rPr lang="lv-LV" b="1" i="0" u="sng" dirty="0">
                <a:solidFill>
                  <a:srgbClr val="212529"/>
                </a:solidFill>
                <a:effectLst/>
                <a:latin typeface="RobustaTLPro-Medium"/>
              </a:rPr>
              <a:t>Tiks atbalstītas šādas prioritātes:</a:t>
            </a:r>
            <a:endParaRPr lang="lv-LV" b="1" i="0" u="sng" dirty="0">
              <a:solidFill>
                <a:srgbClr val="212529"/>
              </a:solidFill>
              <a:effectLst/>
              <a:latin typeface="RobustaTLPro-Regular"/>
            </a:endParaRPr>
          </a:p>
          <a:p>
            <a:pPr algn="l">
              <a:buFont typeface="+mj-lt"/>
              <a:buAutoNum type="arabicPeriod"/>
            </a:pPr>
            <a:r>
              <a:rPr lang="lv-LV" b="0" i="0" dirty="0">
                <a:solidFill>
                  <a:srgbClr val="212529"/>
                </a:solidFill>
                <a:effectLst/>
                <a:latin typeface="RobustaTLPro-Regular"/>
              </a:rPr>
              <a:t>ES ir balstīta uz solidaritāti: solidaritāti starp tās iedzīvotājiem, solidaritāti starp dalībvalstu robežām un solidaritāti, izmantojot atbalsta pasākumus iekšpus un ārpus ES. Solidaritāte ir kopīga vērtība, kas rada kohēziju un reaģē uz sabiedrības izaicinājumiem. Pilsētu sadraudzības projekti palīdzēs pārvarēt aizspriedumus nacionālajā uztverē, veicinot savstarpēju sapratni, veidojot forumus, kuros konstruktīvā veidā apspriest kopīgus risinājumus. To mērķim vajadzētu būt izpratnes veicināšanai par to, cik svarīgi ir stiprināt Eiropas integrācijas procesu, kas balstīts uz solidaritāti un ES vērtībām;</a:t>
            </a:r>
          </a:p>
          <a:p>
            <a:pPr algn="l">
              <a:buFont typeface="+mj-lt"/>
              <a:buAutoNum type="arabicPeriod"/>
            </a:pPr>
            <a:r>
              <a:rPr lang="lv-LV" b="0" i="0" dirty="0">
                <a:solidFill>
                  <a:srgbClr val="212529"/>
                </a:solidFill>
                <a:effectLst/>
                <a:latin typeface="RobustaTLPro-Regular"/>
              </a:rPr>
              <a:t>Pilsētu sadraudzības projekti dos iedzīvotājiem iespēju izteikties, kāda veida Eiropu viņi vēlas. Pilsētas sadraudzības aicinājuma ietvaros atbalstītajām debatēm jābalstās uz ES konkrētajiem sasniegumiem un mācībām, kas gūtas no vēstures un no Eiropas integrācijas. Tiem arī jāatspoguļo pašreizējās tendences un jādod dalībniekiem iespēju apstrīdēt eiroskepticismu un ieteikt iespējamās darbības, ko ES varētu izmantot, lai veicinātu piederības sajūtu Eiropai un palielinātu izpratni par ES priekšrocībām un stiprinātu ES sociālo un politisko kohēziju.</a:t>
            </a:r>
          </a:p>
          <a:p>
            <a:endParaRPr lang="lv-LV" dirty="0"/>
          </a:p>
        </p:txBody>
      </p:sp>
      <p:sp>
        <p:nvSpPr>
          <p:cNvPr id="4" name="Teksta vietturis 3">
            <a:extLst>
              <a:ext uri="{FF2B5EF4-FFF2-40B4-BE49-F238E27FC236}">
                <a16:creationId xmlns:a16="http://schemas.microsoft.com/office/drawing/2014/main" id="{0E7CAB70-4BEB-432B-8C8F-3581531A04D6}"/>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id="{5EA82AE0-4E21-4E64-B2D1-B30AFA2AE063}"/>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2195653605"/>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dizain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3537</TotalTime>
  <Words>1051</Words>
  <Application>Microsoft Office PowerPoint</Application>
  <PresentationFormat>Slaidrāde ekrānā (4:3)</PresentationFormat>
  <Paragraphs>120</Paragraphs>
  <Slides>12</Slides>
  <Notes>1</Notes>
  <HiddenSlides>0</HiddenSlides>
  <MMClips>0</MMClips>
  <ScaleCrop>false</ScaleCrop>
  <HeadingPairs>
    <vt:vector size="6" baseType="variant">
      <vt:variant>
        <vt:lpstr>Lietotie fonti</vt:lpstr>
      </vt:variant>
      <vt:variant>
        <vt:i4>7</vt:i4>
      </vt:variant>
      <vt:variant>
        <vt:lpstr>Dizains</vt:lpstr>
      </vt:variant>
      <vt:variant>
        <vt:i4>1</vt:i4>
      </vt:variant>
      <vt:variant>
        <vt:lpstr>Slaidu virsraksti</vt:lpstr>
      </vt:variant>
      <vt:variant>
        <vt:i4>12</vt:i4>
      </vt:variant>
    </vt:vector>
  </HeadingPairs>
  <TitlesOfParts>
    <vt:vector size="20" baseType="lpstr">
      <vt:lpstr>Arial</vt:lpstr>
      <vt:lpstr>Calibri</vt:lpstr>
      <vt:lpstr>RobustaTLPro-Medium</vt:lpstr>
      <vt:lpstr>RobustaTLPro-Regular</vt:lpstr>
      <vt:lpstr>SansSerif</vt:lpstr>
      <vt:lpstr>Times New Roman</vt:lpstr>
      <vt:lpstr>Verdana</vt:lpstr>
      <vt:lpstr>89_Prezentacija_templateLV</vt:lpstr>
      <vt:lpstr>Eiropas Savienības programma  “Pilsoņi, Vienlīdzība, Tiesības un Vērtības“ 2021-2027 </vt:lpstr>
      <vt:lpstr>Uzsaukums iesniegt priekšlikumus vienlīdzības veicināšanai un cīņai pret rasismu, ksenofobiju un diskrimināciju, CERV-2023-EQUAL</vt:lpstr>
      <vt:lpstr>Uzsaukums iesniegt priekšlikumus vienlīdzības veicināšanai un cīņai pret rasismu, ksenofobiju un diskrimināciju, CERV-2023-EQUAL</vt:lpstr>
      <vt:lpstr>Fakti par EQUAL uzsaukumu</vt:lpstr>
      <vt:lpstr>Panākumu līmenis</vt:lpstr>
      <vt:lpstr>Uzsaukums iesniegt priekšlikumus vienlīdzības veicināšanai un cīņai pret rasismu, ksenofobiju un diskrimināciju</vt:lpstr>
      <vt:lpstr>Uzsaukums pilsētu sadraudzībai Town Twinning, CERV-2023-CITIZENS-TOWN-TT</vt:lpstr>
      <vt:lpstr>Uzsaukums pilsētu sadraudzībai Town Twinning, CERV-2023-CITIZENS-TOWN-TT</vt:lpstr>
      <vt:lpstr>Uzsaukums pilsētu sadraudzībai Town Twinning, CERV-2023-CITIZENS-TOWN-TT</vt:lpstr>
      <vt:lpstr>Pilsētu sadraudzības uzsaukums 2022 – iesniegšanas informācija</vt:lpstr>
      <vt:lpstr>Iesniegtie pieteikumi un pieteikumi, kuri uzaicināti uz līguma parakstīšanu</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Agnese Rubene</cp:lastModifiedBy>
  <cp:revision>499</cp:revision>
  <dcterms:created xsi:type="dcterms:W3CDTF">2014-11-20T14:46:47Z</dcterms:created>
  <dcterms:modified xsi:type="dcterms:W3CDTF">2023-05-16T09:27:56Z</dcterms:modified>
</cp:coreProperties>
</file>