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8"/>
  </p:notesMasterIdLst>
  <p:sldIdLst>
    <p:sldId id="326" r:id="rId5"/>
    <p:sldId id="331" r:id="rId6"/>
    <p:sldId id="329" r:id="rId7"/>
    <p:sldId id="337" r:id="rId8"/>
    <p:sldId id="330" r:id="rId9"/>
    <p:sldId id="332" r:id="rId10"/>
    <p:sldId id="333" r:id="rId11"/>
    <p:sldId id="334" r:id="rId12"/>
    <p:sldId id="335" r:id="rId13"/>
    <p:sldId id="336" r:id="rId14"/>
    <p:sldId id="319" r:id="rId15"/>
    <p:sldId id="323" r:id="rId16"/>
    <p:sldId id="324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6"/>
            <p14:sldId id="331"/>
            <p14:sldId id="329"/>
            <p14:sldId id="337"/>
            <p14:sldId id="330"/>
            <p14:sldId id="332"/>
            <p14:sldId id="333"/>
            <p14:sldId id="334"/>
            <p14:sldId id="335"/>
            <p14:sldId id="336"/>
          </p14:sldIdLst>
        </p14:section>
        <p14:section name="MÉTHODOLOGIE" id="{EB03BDE6-D677-4574-A7BF-9721F91BDEB8}">
          <p14:sldIdLst>
            <p14:sldId id="319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6"/>
    <p:restoredTop sz="94660"/>
  </p:normalViewPr>
  <p:slideViewPr>
    <p:cSldViewPr showGuides="1">
      <p:cViewPr>
        <p:scale>
          <a:sx n="118" d="100"/>
          <a:sy n="118" d="100"/>
        </p:scale>
        <p:origin x="1404" y="672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15/05/2023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3783"/>
            <a:ext cx="4931573" cy="362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0000"/>
            <a:ext cx="2591775" cy="190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7559"/>
            <a:ext cx="863925" cy="6356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7BBB62AB-3A18-9040-B644-0FC23F2F3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0000" y="3919897"/>
            <a:ext cx="3240000" cy="900000"/>
          </a:xfrm>
        </p:spPr>
        <p:txBody>
          <a:bodyPr/>
          <a:lstStyle/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234" y="1580155"/>
            <a:ext cx="7272766" cy="2771091"/>
          </a:xfrm>
          <a:prstGeom prst="rect">
            <a:avLst/>
          </a:prstGeom>
        </p:spPr>
      </p:pic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NORWAY’s</a:t>
            </a:r>
            <a:r>
              <a:rPr lang="fr-FR" dirty="0" smtClean="0"/>
              <a:t> participation in </a:t>
            </a:r>
            <a:r>
              <a:rPr lang="fr-FR" dirty="0" err="1" smtClean="0"/>
              <a:t>HEu</a:t>
            </a:r>
            <a:r>
              <a:rPr lang="fr-FR" dirty="0" smtClean="0"/>
              <a:t> at a </a:t>
            </a:r>
            <a:r>
              <a:rPr lang="fr-FR" dirty="0" err="1" smtClean="0"/>
              <a:t>glance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323528" y="1620000"/>
            <a:ext cx="1547706" cy="2652749"/>
          </a:xfrm>
        </p:spPr>
        <p:txBody>
          <a:bodyPr/>
          <a:lstStyle/>
          <a:p>
            <a:r>
              <a:rPr lang="fr-FR" dirty="0" smtClean="0"/>
              <a:t>770M€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657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r>
              <a:rPr lang="fr-FR" dirty="0" smtClean="0"/>
              <a:t>1019 participation in </a:t>
            </a:r>
            <a:r>
              <a:rPr lang="fr-FR" dirty="0" err="1" smtClean="0"/>
              <a:t>projects</a:t>
            </a:r>
            <a:r>
              <a:rPr lang="fr-FR" dirty="0" smtClean="0"/>
              <a:t> </a:t>
            </a:r>
            <a:r>
              <a:rPr lang="fr-FR" dirty="0" err="1" smtClean="0"/>
              <a:t>under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321 unique participants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693 in </a:t>
            </a:r>
            <a:r>
              <a:rPr lang="fr-FR" dirty="0" err="1" smtClean="0"/>
              <a:t>Pillar</a:t>
            </a:r>
            <a:r>
              <a:rPr lang="fr-FR" dirty="0" smtClean="0"/>
              <a:t>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b="1" dirty="0" smtClean="0"/>
              <a:t>30 in WIDERA : 17 ERA, 13 WIDENING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266</a:t>
            </a:r>
            <a:r>
              <a:rPr lang="fr-FR" dirty="0" smtClean="0"/>
              <a:t> in Excellent science (</a:t>
            </a:r>
            <a:r>
              <a:rPr lang="fr-FR" dirty="0" err="1" smtClean="0"/>
              <a:t>Pillar</a:t>
            </a:r>
            <a:r>
              <a:rPr lang="fr-FR" dirty="0" smtClean="0"/>
              <a:t> 1)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/>
              <a:t>3</a:t>
            </a:r>
            <a:r>
              <a:rPr lang="fr-FR" dirty="0" smtClean="0"/>
              <a:t>0 in </a:t>
            </a:r>
            <a:r>
              <a:rPr lang="fr-FR" dirty="0" err="1" smtClean="0"/>
              <a:t>Innovative</a:t>
            </a:r>
            <a:r>
              <a:rPr lang="fr-FR" dirty="0" smtClean="0"/>
              <a:t> Europe (</a:t>
            </a:r>
            <a:r>
              <a:rPr lang="fr-FR" dirty="0" err="1" smtClean="0"/>
              <a:t>Pillar</a:t>
            </a:r>
            <a:r>
              <a:rPr lang="fr-FR" dirty="0" smtClean="0"/>
              <a:t> 3)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EAD103-3C79-BC46-B53C-8C208903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13" name="Espace réservé du contenu 11"/>
          <p:cNvSpPr txBox="1">
            <a:spLocks/>
          </p:cNvSpPr>
          <p:nvPr/>
        </p:nvSpPr>
        <p:spPr bwMode="gray">
          <a:xfrm>
            <a:off x="6630410" y="3219822"/>
            <a:ext cx="2555818" cy="8705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Widening 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12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13 participations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11 unique participants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028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 smtClean="0"/>
              <a:t>Twinning</a:t>
            </a:r>
            <a:r>
              <a:rPr lang="fr-FR" dirty="0" smtClean="0"/>
              <a:t> calls in 2021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67BF9DF7-AE15-084B-96FC-3AA94EE13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359999" y="771550"/>
            <a:ext cx="5220113" cy="915203"/>
          </a:xfrm>
        </p:spPr>
        <p:txBody>
          <a:bodyPr/>
          <a:lstStyle/>
          <a:p>
            <a:r>
              <a:rPr lang="fr-FR" dirty="0" smtClean="0"/>
              <a:t>HORIZON-WIDERA-2021-ACCESS-02-01 « </a:t>
            </a:r>
            <a:r>
              <a:rPr lang="fr-FR" dirty="0" err="1" smtClean="0"/>
              <a:t>Twinning</a:t>
            </a:r>
            <a:r>
              <a:rPr lang="fr-FR" dirty="0" smtClean="0"/>
              <a:t> Western Balkans »</a:t>
            </a:r>
          </a:p>
          <a:p>
            <a:r>
              <a:rPr lang="fr-FR" dirty="0" err="1" smtClean="0"/>
              <a:t>Evaluated</a:t>
            </a:r>
            <a:r>
              <a:rPr lang="fr-FR" dirty="0" smtClean="0"/>
              <a:t>: 126, </a:t>
            </a:r>
            <a:r>
              <a:rPr lang="fr-FR" dirty="0" err="1" smtClean="0"/>
              <a:t>selected</a:t>
            </a:r>
            <a:r>
              <a:rPr lang="fr-FR" dirty="0" smtClean="0"/>
              <a:t>: 15, </a:t>
            </a:r>
            <a:r>
              <a:rPr lang="fr-FR" dirty="0" err="1" smtClean="0"/>
              <a:t>success</a:t>
            </a:r>
            <a:r>
              <a:rPr lang="fr-FR" dirty="0" smtClean="0"/>
              <a:t> rate : 12%</a:t>
            </a:r>
          </a:p>
          <a:p>
            <a:r>
              <a:rPr lang="fr-FR" dirty="0" smtClean="0"/>
              <a:t>HORIZON-WIDERA-2021-ACCESS-03-01 « </a:t>
            </a:r>
            <a:r>
              <a:rPr lang="fr-FR" dirty="0" err="1" smtClean="0"/>
              <a:t>Twinning</a:t>
            </a:r>
            <a:r>
              <a:rPr lang="fr-FR" dirty="0" smtClean="0"/>
              <a:t> </a:t>
            </a:r>
            <a:r>
              <a:rPr lang="fr-FR" dirty="0" err="1" smtClean="0"/>
              <a:t>Bottom</a:t>
            </a:r>
            <a:r>
              <a:rPr lang="fr-FR" dirty="0"/>
              <a:t> </a:t>
            </a:r>
            <a:r>
              <a:rPr lang="fr-FR" dirty="0" smtClean="0"/>
              <a:t>up »</a:t>
            </a:r>
          </a:p>
          <a:p>
            <a:r>
              <a:rPr lang="fr-FR" dirty="0" err="1" smtClean="0"/>
              <a:t>Evaluated</a:t>
            </a:r>
            <a:r>
              <a:rPr lang="fr-FR" dirty="0" smtClean="0"/>
              <a:t>: 388, </a:t>
            </a:r>
            <a:r>
              <a:rPr lang="fr-FR" dirty="0" err="1" smtClean="0"/>
              <a:t>selected</a:t>
            </a:r>
            <a:r>
              <a:rPr lang="fr-FR" dirty="0" smtClean="0"/>
              <a:t>: 103, </a:t>
            </a:r>
            <a:r>
              <a:rPr lang="fr-FR" dirty="0" err="1" smtClean="0"/>
              <a:t>success</a:t>
            </a:r>
            <a:r>
              <a:rPr lang="fr-FR" dirty="0" smtClean="0"/>
              <a:t> rate: 26%</a:t>
            </a:r>
          </a:p>
          <a:p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80710B72-03BF-EC40-A08A-16DE47B52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" t="9028" r="741"/>
          <a:stretch/>
        </p:blipFill>
        <p:spPr>
          <a:xfrm>
            <a:off x="1835696" y="1717267"/>
            <a:ext cx="4891964" cy="303571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283968" y="3795886"/>
            <a:ext cx="720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995936" y="3795886"/>
            <a:ext cx="2160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2321984" y="2931790"/>
            <a:ext cx="161784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3131840" y="3579862"/>
            <a:ext cx="82302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2273851" y="2716346"/>
            <a:ext cx="4198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 smtClean="0">
                <a:solidFill>
                  <a:srgbClr val="FF0000"/>
                </a:solidFill>
              </a:rPr>
              <a:t>FR</a:t>
            </a:r>
            <a:endParaRPr lang="fr-FR" sz="800" b="1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004225" y="3364418"/>
            <a:ext cx="4198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 smtClean="0">
                <a:solidFill>
                  <a:srgbClr val="FF0000"/>
                </a:solidFill>
              </a:rPr>
              <a:t>DK</a:t>
            </a:r>
            <a:endParaRPr lang="fr-FR" sz="800" b="1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857125" y="3580442"/>
            <a:ext cx="549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 smtClean="0">
                <a:solidFill>
                  <a:srgbClr val="FF0000"/>
                </a:solidFill>
              </a:rPr>
              <a:t>EE, LV</a:t>
            </a:r>
            <a:endParaRPr lang="fr-FR" sz="800" b="1" dirty="0">
              <a:solidFill>
                <a:srgbClr val="FF0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229618" y="3579862"/>
            <a:ext cx="4198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 smtClean="0">
                <a:solidFill>
                  <a:srgbClr val="FF0000"/>
                </a:solidFill>
              </a:rPr>
              <a:t>LT</a:t>
            </a:r>
            <a:endParaRPr lang="fr-FR" sz="800" b="1" dirty="0">
              <a:solidFill>
                <a:srgbClr val="FF0000"/>
              </a:solidFill>
            </a:endParaRPr>
          </a:p>
        </p:txBody>
      </p:sp>
      <p:sp>
        <p:nvSpPr>
          <p:cNvPr id="23" name="Espace réservé du texte 10"/>
          <p:cNvSpPr>
            <a:spLocks noGrp="1"/>
          </p:cNvSpPr>
          <p:nvPr>
            <p:ph type="body" sz="quarter" idx="16"/>
          </p:nvPr>
        </p:nvSpPr>
        <p:spPr>
          <a:xfrm>
            <a:off x="6485883" y="987574"/>
            <a:ext cx="2256234" cy="2126862"/>
          </a:xfrm>
        </p:spPr>
        <p:txBody>
          <a:bodyPr/>
          <a:lstStyle/>
          <a:p>
            <a:r>
              <a:rPr lang="fr-FR" dirty="0" smtClean="0"/>
              <a:t>Collaborations FR- </a:t>
            </a:r>
            <a:r>
              <a:rPr lang="fr-FR" dirty="0" err="1" smtClean="0"/>
              <a:t>Baltic</a:t>
            </a:r>
            <a:r>
              <a:rPr lang="fr-FR" dirty="0" smtClean="0"/>
              <a:t> countries:</a:t>
            </a:r>
          </a:p>
          <a:p>
            <a:endParaRPr lang="fr-FR" dirty="0"/>
          </a:p>
          <a:p>
            <a:r>
              <a:rPr lang="fr-FR" dirty="0" smtClean="0"/>
              <a:t>0 </a:t>
            </a:r>
            <a:r>
              <a:rPr lang="fr-FR" dirty="0" err="1" smtClean="0"/>
              <a:t>project</a:t>
            </a:r>
            <a:r>
              <a:rPr lang="fr-FR" dirty="0" smtClean="0"/>
              <a:t> </a:t>
            </a:r>
            <a:r>
              <a:rPr lang="fr-FR" dirty="0" err="1" smtClean="0"/>
              <a:t>involving</a:t>
            </a:r>
            <a:r>
              <a:rPr lang="fr-FR" dirty="0" smtClean="0"/>
              <a:t> FR-EE</a:t>
            </a:r>
          </a:p>
          <a:p>
            <a:r>
              <a:rPr lang="fr-FR" dirty="0" smtClean="0"/>
              <a:t>6 </a:t>
            </a:r>
            <a:r>
              <a:rPr lang="fr-FR" dirty="0" err="1" smtClean="0"/>
              <a:t>projects</a:t>
            </a:r>
            <a:r>
              <a:rPr lang="fr-FR" dirty="0" smtClean="0"/>
              <a:t> </a:t>
            </a:r>
            <a:r>
              <a:rPr lang="fr-FR" dirty="0" err="1" smtClean="0"/>
              <a:t>involving</a:t>
            </a:r>
            <a:r>
              <a:rPr lang="fr-FR" dirty="0" smtClean="0"/>
              <a:t> FR-LT (1 main </a:t>
            </a:r>
            <a:r>
              <a:rPr lang="fr-FR" dirty="0" err="1" smtClean="0"/>
              <a:t>list</a:t>
            </a:r>
            <a:r>
              <a:rPr lang="fr-FR" dirty="0" smtClean="0"/>
              <a:t> SMARTWINS; the </a:t>
            </a:r>
            <a:r>
              <a:rPr lang="fr-FR" dirty="0" err="1" smtClean="0"/>
              <a:t>others</a:t>
            </a:r>
            <a:r>
              <a:rPr lang="fr-FR" dirty="0" smtClean="0"/>
              <a:t> are </a:t>
            </a:r>
            <a:r>
              <a:rPr lang="fr-FR" dirty="0" err="1" smtClean="0"/>
              <a:t>below</a:t>
            </a:r>
            <a:r>
              <a:rPr lang="fr-FR" dirty="0" smtClean="0"/>
              <a:t> </a:t>
            </a:r>
            <a:r>
              <a:rPr lang="fr-FR" dirty="0" err="1" smtClean="0"/>
              <a:t>available</a:t>
            </a:r>
            <a:r>
              <a:rPr lang="fr-FR" dirty="0" smtClean="0"/>
              <a:t> budget; </a:t>
            </a:r>
            <a:r>
              <a:rPr lang="fr-FR" dirty="0" err="1" smtClean="0"/>
              <a:t>below</a:t>
            </a:r>
            <a:r>
              <a:rPr lang="fr-FR" dirty="0" smtClean="0"/>
              <a:t> </a:t>
            </a:r>
            <a:r>
              <a:rPr lang="fr-FR" dirty="0" err="1" smtClean="0"/>
              <a:t>threshold</a:t>
            </a:r>
            <a:r>
              <a:rPr lang="fr-FR" dirty="0" smtClean="0"/>
              <a:t>)</a:t>
            </a:r>
          </a:p>
          <a:p>
            <a:r>
              <a:rPr lang="fr-FR" dirty="0" smtClean="0"/>
              <a:t>4 </a:t>
            </a:r>
            <a:r>
              <a:rPr lang="fr-FR" dirty="0" err="1" smtClean="0"/>
              <a:t>projects</a:t>
            </a:r>
            <a:r>
              <a:rPr lang="fr-FR" dirty="0" smtClean="0"/>
              <a:t> </a:t>
            </a:r>
            <a:r>
              <a:rPr lang="fr-FR" dirty="0" err="1" smtClean="0"/>
              <a:t>involving</a:t>
            </a:r>
            <a:r>
              <a:rPr lang="fr-FR" dirty="0" smtClean="0"/>
              <a:t> FR-LV (</a:t>
            </a:r>
            <a:r>
              <a:rPr lang="fr-FR" dirty="0" err="1" smtClean="0"/>
              <a:t>below</a:t>
            </a:r>
            <a:r>
              <a:rPr lang="fr-FR" dirty="0" smtClean="0"/>
              <a:t> </a:t>
            </a:r>
            <a:r>
              <a:rPr lang="fr-FR" dirty="0" err="1" smtClean="0"/>
              <a:t>threshold</a:t>
            </a:r>
            <a:r>
              <a:rPr lang="fr-FR" dirty="0" smtClean="0"/>
              <a:t> ; </a:t>
            </a:r>
            <a:r>
              <a:rPr lang="fr-FR" dirty="0" err="1" smtClean="0"/>
              <a:t>below</a:t>
            </a:r>
            <a:r>
              <a:rPr lang="fr-FR" dirty="0" smtClean="0"/>
              <a:t> </a:t>
            </a:r>
            <a:r>
              <a:rPr lang="fr-FR" dirty="0" err="1" smtClean="0"/>
              <a:t>available</a:t>
            </a:r>
            <a:r>
              <a:rPr lang="fr-FR" dirty="0" smtClean="0"/>
              <a:t> budget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Country participation in heu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67BF9DF7-AE15-084B-96FC-3AA94EE13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</p:spTree>
    <p:extLst>
      <p:ext uri="{BB962C8B-B14F-4D97-AF65-F5344CB8AC3E}">
        <p14:creationId xmlns:p14="http://schemas.microsoft.com/office/powerpoint/2010/main" val="4104506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ESTONIA’s</a:t>
            </a:r>
            <a:r>
              <a:rPr lang="fr-FR" dirty="0" smtClean="0"/>
              <a:t> participation in </a:t>
            </a:r>
            <a:r>
              <a:rPr lang="fr-FR" dirty="0" err="1" smtClean="0"/>
              <a:t>HEu</a:t>
            </a:r>
            <a:r>
              <a:rPr lang="fr-FR" dirty="0" smtClean="0"/>
              <a:t> at a </a:t>
            </a:r>
            <a:r>
              <a:rPr lang="fr-FR" dirty="0" err="1" smtClean="0"/>
              <a:t>glance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285035" y="1462500"/>
            <a:ext cx="1187666" cy="2947500"/>
          </a:xfrm>
        </p:spPr>
        <p:txBody>
          <a:bodyPr/>
          <a:lstStyle/>
          <a:p>
            <a:r>
              <a:rPr lang="fr-FR" dirty="0" smtClean="0"/>
              <a:t>113M€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226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r>
              <a:rPr lang="fr-FR" dirty="0" smtClean="0"/>
              <a:t>282 participation in </a:t>
            </a:r>
            <a:r>
              <a:rPr lang="fr-FR" dirty="0" err="1" smtClean="0"/>
              <a:t>projects</a:t>
            </a:r>
            <a:r>
              <a:rPr lang="fr-FR" dirty="0" smtClean="0"/>
              <a:t> </a:t>
            </a:r>
            <a:r>
              <a:rPr lang="fr-FR" dirty="0" err="1" smtClean="0"/>
              <a:t>under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104 unique participants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203 in </a:t>
            </a:r>
            <a:r>
              <a:rPr lang="fr-FR" dirty="0" err="1" smtClean="0"/>
              <a:t>Pillar</a:t>
            </a:r>
            <a:r>
              <a:rPr lang="fr-FR" dirty="0" smtClean="0"/>
              <a:t>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b="1" dirty="0" smtClean="0"/>
              <a:t>36 in WIDERA : 8 ERA, 28 WIDENING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24 in Excellent science (</a:t>
            </a:r>
            <a:r>
              <a:rPr lang="fr-FR" dirty="0" err="1" smtClean="0"/>
              <a:t>Pillar</a:t>
            </a:r>
            <a:r>
              <a:rPr lang="fr-FR" dirty="0" smtClean="0"/>
              <a:t> 1)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19 in </a:t>
            </a:r>
            <a:r>
              <a:rPr lang="fr-FR" dirty="0" err="1" smtClean="0"/>
              <a:t>Innovative</a:t>
            </a:r>
            <a:r>
              <a:rPr lang="fr-FR" dirty="0" smtClean="0"/>
              <a:t> Europe (</a:t>
            </a:r>
            <a:r>
              <a:rPr lang="fr-FR" dirty="0" err="1" smtClean="0"/>
              <a:t>Pillar</a:t>
            </a:r>
            <a:r>
              <a:rPr lang="fr-FR" dirty="0" smtClean="0"/>
              <a:t> 3)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EAD103-3C79-BC46-B53C-8C208903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701" y="1485321"/>
            <a:ext cx="7644367" cy="2912680"/>
          </a:xfrm>
          <a:prstGeom prst="rect">
            <a:avLst/>
          </a:prstGeom>
        </p:spPr>
      </p:pic>
      <p:sp>
        <p:nvSpPr>
          <p:cNvPr id="13" name="Espace réservé du contenu 11"/>
          <p:cNvSpPr txBox="1">
            <a:spLocks/>
          </p:cNvSpPr>
          <p:nvPr/>
        </p:nvSpPr>
        <p:spPr bwMode="gray">
          <a:xfrm>
            <a:off x="6715830" y="2884950"/>
            <a:ext cx="2088232" cy="9831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Widening 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14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28 participations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17 unique participants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LATVIA’s</a:t>
            </a:r>
            <a:r>
              <a:rPr lang="fr-FR" dirty="0" smtClean="0"/>
              <a:t> participation in </a:t>
            </a:r>
            <a:r>
              <a:rPr lang="fr-FR" dirty="0" err="1" smtClean="0"/>
              <a:t>HEu</a:t>
            </a:r>
            <a:r>
              <a:rPr lang="fr-FR" dirty="0" smtClean="0"/>
              <a:t> at a </a:t>
            </a:r>
            <a:r>
              <a:rPr lang="fr-FR" dirty="0" err="1" smtClean="0"/>
              <a:t>glance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359999" y="1459404"/>
            <a:ext cx="1259674" cy="2605424"/>
          </a:xfrm>
        </p:spPr>
        <p:txBody>
          <a:bodyPr/>
          <a:lstStyle/>
          <a:p>
            <a:r>
              <a:rPr lang="fr-FR" dirty="0" smtClean="0"/>
              <a:t>46.14M€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127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r>
              <a:rPr lang="fr-FR" dirty="0" smtClean="0"/>
              <a:t>152 participation in </a:t>
            </a:r>
            <a:r>
              <a:rPr lang="fr-FR" dirty="0" err="1" smtClean="0"/>
              <a:t>projects</a:t>
            </a:r>
            <a:r>
              <a:rPr lang="fr-FR" dirty="0" smtClean="0"/>
              <a:t> </a:t>
            </a:r>
            <a:r>
              <a:rPr lang="fr-FR" dirty="0" err="1" smtClean="0"/>
              <a:t>under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66 unique participants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115 in </a:t>
            </a:r>
            <a:r>
              <a:rPr lang="fr-FR" dirty="0" err="1" smtClean="0"/>
              <a:t>Pillar</a:t>
            </a:r>
            <a:r>
              <a:rPr lang="fr-FR" dirty="0" smtClean="0"/>
              <a:t>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b="1" dirty="0" smtClean="0"/>
              <a:t>14 in WIDERA : 4 ERA, 10 WIDENING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16 in Excellent science (</a:t>
            </a:r>
            <a:r>
              <a:rPr lang="fr-FR" dirty="0" err="1" smtClean="0"/>
              <a:t>Pillar</a:t>
            </a:r>
            <a:r>
              <a:rPr lang="fr-FR" dirty="0" smtClean="0"/>
              <a:t> 1)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7 in </a:t>
            </a:r>
            <a:r>
              <a:rPr lang="fr-FR" dirty="0" err="1" smtClean="0"/>
              <a:t>Innovative</a:t>
            </a:r>
            <a:r>
              <a:rPr lang="fr-FR" dirty="0" smtClean="0"/>
              <a:t> Europe (</a:t>
            </a:r>
            <a:r>
              <a:rPr lang="fr-FR" dirty="0" err="1" smtClean="0"/>
              <a:t>Pillar</a:t>
            </a:r>
            <a:r>
              <a:rPr lang="fr-FR" dirty="0" smtClean="0"/>
              <a:t> 3)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EAD103-3C79-BC46-B53C-8C208903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1" y="1459404"/>
            <a:ext cx="7452320" cy="2839505"/>
          </a:xfrm>
          <a:prstGeom prst="rect">
            <a:avLst/>
          </a:prstGeom>
        </p:spPr>
      </p:pic>
      <p:sp>
        <p:nvSpPr>
          <p:cNvPr id="13" name="Espace réservé du contenu 11"/>
          <p:cNvSpPr txBox="1">
            <a:spLocks/>
          </p:cNvSpPr>
          <p:nvPr/>
        </p:nvSpPr>
        <p:spPr bwMode="gray">
          <a:xfrm>
            <a:off x="6849083" y="3011909"/>
            <a:ext cx="2699834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Widening 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10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14 participations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11 unique participants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9481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LITHUANIA’s</a:t>
            </a:r>
            <a:r>
              <a:rPr lang="fr-FR" dirty="0" smtClean="0"/>
              <a:t> participation in </a:t>
            </a:r>
            <a:r>
              <a:rPr lang="fr-FR" dirty="0" err="1" smtClean="0"/>
              <a:t>HEu</a:t>
            </a:r>
            <a:r>
              <a:rPr lang="fr-FR" dirty="0" smtClean="0"/>
              <a:t> at a </a:t>
            </a:r>
            <a:r>
              <a:rPr lang="fr-FR" dirty="0" err="1" smtClean="0"/>
              <a:t>glance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359998" y="1501719"/>
            <a:ext cx="1187666" cy="2908281"/>
          </a:xfrm>
        </p:spPr>
        <p:txBody>
          <a:bodyPr/>
          <a:lstStyle/>
          <a:p>
            <a:r>
              <a:rPr lang="fr-FR" dirty="0" smtClean="0"/>
              <a:t>81.5M€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166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r>
              <a:rPr lang="fr-FR" dirty="0" smtClean="0"/>
              <a:t>217 participation in </a:t>
            </a:r>
            <a:r>
              <a:rPr lang="fr-FR" dirty="0" err="1" smtClean="0"/>
              <a:t>projects</a:t>
            </a:r>
            <a:r>
              <a:rPr lang="fr-FR" dirty="0" smtClean="0"/>
              <a:t> </a:t>
            </a:r>
            <a:r>
              <a:rPr lang="fr-FR" dirty="0" err="1" smtClean="0"/>
              <a:t>under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90 unique participants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168 in </a:t>
            </a:r>
            <a:r>
              <a:rPr lang="fr-FR" dirty="0" err="1" smtClean="0"/>
              <a:t>Pillar</a:t>
            </a:r>
            <a:r>
              <a:rPr lang="fr-FR" dirty="0" smtClean="0"/>
              <a:t>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b="1" dirty="0" smtClean="0"/>
              <a:t>22 in WIDERA : 10 ERA, 12 WIDENING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14 in Excellent science (</a:t>
            </a:r>
            <a:r>
              <a:rPr lang="fr-FR" dirty="0" err="1" smtClean="0"/>
              <a:t>Pillar</a:t>
            </a:r>
            <a:r>
              <a:rPr lang="fr-FR" dirty="0" smtClean="0"/>
              <a:t> 1)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13 in </a:t>
            </a:r>
            <a:r>
              <a:rPr lang="fr-FR" dirty="0" err="1" smtClean="0"/>
              <a:t>Innovative</a:t>
            </a:r>
            <a:r>
              <a:rPr lang="fr-FR" dirty="0" smtClean="0"/>
              <a:t> Europe (</a:t>
            </a:r>
            <a:r>
              <a:rPr lang="fr-FR" dirty="0" err="1" smtClean="0"/>
              <a:t>Pillar</a:t>
            </a:r>
            <a:r>
              <a:rPr lang="fr-FR" dirty="0" smtClean="0"/>
              <a:t> 3)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EAD103-3C79-BC46-B53C-8C208903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99651"/>
            <a:ext cx="7524328" cy="2866941"/>
          </a:xfrm>
          <a:prstGeom prst="rect">
            <a:avLst/>
          </a:prstGeom>
        </p:spPr>
      </p:pic>
      <p:sp>
        <p:nvSpPr>
          <p:cNvPr id="13" name="Espace réservé du contenu 11"/>
          <p:cNvSpPr txBox="1">
            <a:spLocks/>
          </p:cNvSpPr>
          <p:nvPr/>
        </p:nvSpPr>
        <p:spPr bwMode="gray">
          <a:xfrm>
            <a:off x="6351530" y="2791864"/>
            <a:ext cx="2699834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Widening 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13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22 participations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11 unique participants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3515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FRANCE’s</a:t>
            </a:r>
            <a:r>
              <a:rPr lang="fr-FR" dirty="0" smtClean="0"/>
              <a:t> participation in </a:t>
            </a:r>
            <a:r>
              <a:rPr lang="fr-FR" dirty="0" err="1" smtClean="0"/>
              <a:t>HEu</a:t>
            </a:r>
            <a:r>
              <a:rPr lang="fr-FR" dirty="0" smtClean="0"/>
              <a:t> at a </a:t>
            </a:r>
            <a:r>
              <a:rPr lang="fr-FR" dirty="0" err="1" smtClean="0"/>
              <a:t>glance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323528" y="1620000"/>
            <a:ext cx="1547706" cy="2652749"/>
          </a:xfrm>
        </p:spPr>
        <p:txBody>
          <a:bodyPr/>
          <a:lstStyle/>
          <a:p>
            <a:r>
              <a:rPr lang="fr-FR" dirty="0" smtClean="0"/>
              <a:t>2.75B€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1949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r>
              <a:rPr lang="fr-FR" dirty="0" smtClean="0"/>
              <a:t>4020 participation in </a:t>
            </a:r>
            <a:r>
              <a:rPr lang="fr-FR" dirty="0" err="1" smtClean="0"/>
              <a:t>projects</a:t>
            </a:r>
            <a:r>
              <a:rPr lang="fr-FR" dirty="0" smtClean="0"/>
              <a:t> </a:t>
            </a:r>
            <a:r>
              <a:rPr lang="fr-FR" dirty="0" err="1" smtClean="0"/>
              <a:t>under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1322 unique participants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2048 in </a:t>
            </a:r>
            <a:r>
              <a:rPr lang="fr-FR" dirty="0" err="1" smtClean="0"/>
              <a:t>Pillar</a:t>
            </a:r>
            <a:r>
              <a:rPr lang="fr-FR" dirty="0" smtClean="0"/>
              <a:t>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b="1" dirty="0" smtClean="0"/>
              <a:t>85 in WIDERA : 36 ERA, 49 WIDENING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1019</a:t>
            </a:r>
            <a:r>
              <a:rPr lang="fr-FR" dirty="0" smtClean="0"/>
              <a:t> in Excellent science (</a:t>
            </a:r>
            <a:r>
              <a:rPr lang="fr-FR" dirty="0" err="1" smtClean="0"/>
              <a:t>Pillar</a:t>
            </a:r>
            <a:r>
              <a:rPr lang="fr-FR" dirty="0" smtClean="0"/>
              <a:t> 1)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264 in </a:t>
            </a:r>
            <a:r>
              <a:rPr lang="fr-FR" dirty="0" err="1" smtClean="0"/>
              <a:t>Innovative</a:t>
            </a:r>
            <a:r>
              <a:rPr lang="fr-FR" dirty="0" smtClean="0"/>
              <a:t> Europe (</a:t>
            </a:r>
            <a:r>
              <a:rPr lang="fr-FR" dirty="0" err="1" smtClean="0"/>
              <a:t>Pillar</a:t>
            </a:r>
            <a:r>
              <a:rPr lang="fr-FR" dirty="0" smtClean="0"/>
              <a:t> 3)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EAD103-3C79-BC46-B53C-8C208903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915" y="1677312"/>
            <a:ext cx="7378654" cy="2811437"/>
          </a:xfrm>
          <a:prstGeom prst="rect">
            <a:avLst/>
          </a:prstGeom>
        </p:spPr>
      </p:pic>
      <p:sp>
        <p:nvSpPr>
          <p:cNvPr id="13" name="Espace réservé du contenu 11"/>
          <p:cNvSpPr txBox="1">
            <a:spLocks/>
          </p:cNvSpPr>
          <p:nvPr/>
        </p:nvSpPr>
        <p:spPr bwMode="gray">
          <a:xfrm>
            <a:off x="6630410" y="3219822"/>
            <a:ext cx="2555818" cy="8705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Widening 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34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49 participations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38 unique participants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715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381" y="1626352"/>
            <a:ext cx="7205860" cy="2745598"/>
          </a:xfrm>
          <a:prstGeom prst="rect">
            <a:avLst/>
          </a:prstGeom>
        </p:spPr>
      </p:pic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DENMARK’s</a:t>
            </a:r>
            <a:r>
              <a:rPr lang="fr-FR" dirty="0" smtClean="0"/>
              <a:t> participation in </a:t>
            </a:r>
            <a:r>
              <a:rPr lang="fr-FR" dirty="0" err="1" smtClean="0"/>
              <a:t>HEu</a:t>
            </a:r>
            <a:r>
              <a:rPr lang="fr-FR" dirty="0" smtClean="0"/>
              <a:t> at a </a:t>
            </a:r>
            <a:r>
              <a:rPr lang="fr-FR" dirty="0" err="1" smtClean="0"/>
              <a:t>glance</a:t>
            </a:r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323528" y="1620000"/>
            <a:ext cx="1547706" cy="2652749"/>
          </a:xfrm>
        </p:spPr>
        <p:txBody>
          <a:bodyPr/>
          <a:lstStyle/>
          <a:p>
            <a:r>
              <a:rPr lang="fr-FR" dirty="0" smtClean="0"/>
              <a:t>608M€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812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r>
              <a:rPr lang="fr-FR" dirty="0" smtClean="0"/>
              <a:t>1124 participation in </a:t>
            </a:r>
            <a:r>
              <a:rPr lang="fr-FR" dirty="0" err="1" smtClean="0"/>
              <a:t>projects</a:t>
            </a:r>
            <a:r>
              <a:rPr lang="fr-FR" dirty="0" smtClean="0"/>
              <a:t> </a:t>
            </a:r>
            <a:r>
              <a:rPr lang="fr-FR" dirty="0" err="1" smtClean="0"/>
              <a:t>under</a:t>
            </a:r>
            <a:r>
              <a:rPr lang="fr-FR" dirty="0" smtClean="0"/>
              <a:t> </a:t>
            </a:r>
            <a:r>
              <a:rPr lang="fr-FR" dirty="0" err="1" smtClean="0"/>
              <a:t>HEu</a:t>
            </a:r>
            <a:endParaRPr lang="fr-FR" dirty="0" smtClean="0"/>
          </a:p>
          <a:p>
            <a:r>
              <a:rPr lang="fr-FR" dirty="0" smtClean="0"/>
              <a:t>303 unique participants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662 in </a:t>
            </a:r>
            <a:r>
              <a:rPr lang="fr-FR" dirty="0" err="1" smtClean="0"/>
              <a:t>Pillar</a:t>
            </a:r>
            <a:r>
              <a:rPr lang="fr-FR" dirty="0" smtClean="0"/>
              <a:t>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b="1" dirty="0" smtClean="0"/>
              <a:t>32 in WIDERA : 17 ERA, 15 WIDENING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380</a:t>
            </a:r>
            <a:r>
              <a:rPr lang="fr-FR" dirty="0" smtClean="0"/>
              <a:t> in Excellent science (</a:t>
            </a:r>
            <a:r>
              <a:rPr lang="fr-FR" dirty="0" err="1" smtClean="0"/>
              <a:t>Pillar</a:t>
            </a:r>
            <a:r>
              <a:rPr lang="fr-FR" dirty="0" smtClean="0"/>
              <a:t> 1)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50 in </a:t>
            </a:r>
            <a:r>
              <a:rPr lang="fr-FR" dirty="0" err="1" smtClean="0"/>
              <a:t>Innovative</a:t>
            </a:r>
            <a:r>
              <a:rPr lang="fr-FR" dirty="0" smtClean="0"/>
              <a:t> Europe (</a:t>
            </a:r>
            <a:r>
              <a:rPr lang="fr-FR" dirty="0" err="1" smtClean="0"/>
              <a:t>Pillar</a:t>
            </a:r>
            <a:r>
              <a:rPr lang="fr-FR" dirty="0" smtClean="0"/>
              <a:t> 3)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EAD103-3C79-BC46-B53C-8C208903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13" name="Espace réservé du contenu 11"/>
          <p:cNvSpPr txBox="1">
            <a:spLocks/>
          </p:cNvSpPr>
          <p:nvPr/>
        </p:nvSpPr>
        <p:spPr bwMode="gray">
          <a:xfrm>
            <a:off x="6630410" y="3219822"/>
            <a:ext cx="2555818" cy="8705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Widening 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15 </a:t>
            </a:r>
            <a:r>
              <a:rPr lang="fr-FR" dirty="0" err="1" smtClean="0"/>
              <a:t>signed</a:t>
            </a:r>
            <a:r>
              <a:rPr lang="fr-FR" dirty="0" smtClean="0"/>
              <a:t> </a:t>
            </a:r>
            <a:r>
              <a:rPr lang="fr-FR" dirty="0" err="1" smtClean="0"/>
              <a:t>grants</a:t>
            </a:r>
            <a:endParaRPr lang="fr-FR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15 participations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dirty="0" smtClean="0"/>
              <a:t>6 unique participants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8860730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pour le MESRI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5FEE13-FEC8-4F1C-8222-8648587329A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2c7ddd52-0a06-43b1-a35c-dcb15ea2e3f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3F7153E-BC0D-4381-BA75-370C218E39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57A1D6-DBE0-4F71-AA10-B9F6DCEE3E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101</TotalTime>
  <Words>831</Words>
  <Application>Microsoft Office PowerPoint</Application>
  <PresentationFormat>Affichage à l'écran (16:9)</PresentationFormat>
  <Paragraphs>162</Paragraphs>
  <Slides>13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Arial</vt:lpstr>
      <vt:lpstr>Wingdings</vt:lpstr>
      <vt:lpstr>MINISTÈRIEL</vt:lpstr>
      <vt:lpstr>Présentation PowerPoint</vt:lpstr>
      <vt:lpstr>Présentation PowerPoint</vt:lpstr>
      <vt:lpstr>Présentation PowerPoint</vt:lpstr>
      <vt:lpstr>Présentation PowerPoint</vt:lpstr>
      <vt:lpstr>ESTONIA’s participation in HEu at a glance</vt:lpstr>
      <vt:lpstr>LATVIA’s participation in HEu at a glance</vt:lpstr>
      <vt:lpstr>LITHUANIA’s participation in HEu at a glance</vt:lpstr>
      <vt:lpstr>FRANCE’s participation in HEu at a glance</vt:lpstr>
      <vt:lpstr>DENMARK’s participation in HEu at a glance</vt:lpstr>
      <vt:lpstr>NORWAY’s participation in HEu at a glance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SOLENE CHEVALIER</cp:lastModifiedBy>
  <cp:revision>21</cp:revision>
  <dcterms:created xsi:type="dcterms:W3CDTF">2020-03-05T15:21:24Z</dcterms:created>
  <dcterms:modified xsi:type="dcterms:W3CDTF">2023-05-15T08:48:52Z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