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7" r:id="rId4"/>
  </p:sldMasterIdLst>
  <p:notesMasterIdLst>
    <p:notesMasterId r:id="rId18"/>
  </p:notesMasterIdLst>
  <p:sldIdLst>
    <p:sldId id="326" r:id="rId5"/>
    <p:sldId id="331" r:id="rId6"/>
    <p:sldId id="329" r:id="rId7"/>
    <p:sldId id="337" r:id="rId8"/>
    <p:sldId id="330" r:id="rId9"/>
    <p:sldId id="332" r:id="rId10"/>
    <p:sldId id="333" r:id="rId11"/>
    <p:sldId id="334" r:id="rId12"/>
    <p:sldId id="335" r:id="rId13"/>
    <p:sldId id="336" r:id="rId14"/>
    <p:sldId id="319" r:id="rId15"/>
    <p:sldId id="323" r:id="rId16"/>
    <p:sldId id="324" r:id="rId17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MINISTÈRIEL" id="{0B896E98-F45E-4768-8620-EDDF394BE181}">
          <p14:sldIdLst>
            <p14:sldId id="326"/>
            <p14:sldId id="331"/>
            <p14:sldId id="329"/>
            <p14:sldId id="337"/>
            <p14:sldId id="330"/>
            <p14:sldId id="332"/>
            <p14:sldId id="333"/>
            <p14:sldId id="334"/>
            <p14:sldId id="335"/>
            <p14:sldId id="336"/>
          </p14:sldIdLst>
        </p14:section>
        <p14:section name="MÉTHODOLOGIE" id="{EB03BDE6-D677-4574-A7BF-9721F91BDEB8}">
          <p14:sldIdLst>
            <p14:sldId id="319"/>
            <p14:sldId id="323"/>
            <p14:sldId id="32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orient="horz" pos="191">
          <p15:clr>
            <a:srgbClr val="A4A3A4"/>
          </p15:clr>
        </p15:guide>
        <p15:guide id="3" orient="horz" pos="854">
          <p15:clr>
            <a:srgbClr val="A4A3A4"/>
          </p15:clr>
        </p15:guide>
        <p15:guide id="4" orient="horz" pos="821">
          <p15:clr>
            <a:srgbClr val="A4A3A4"/>
          </p15:clr>
        </p15:guide>
        <p15:guide id="5" orient="horz" pos="3049">
          <p15:clr>
            <a:srgbClr val="A4A3A4"/>
          </p15:clr>
        </p15:guide>
        <p15:guide id="6" orient="horz" pos="3151">
          <p15:clr>
            <a:srgbClr val="A4A3A4"/>
          </p15:clr>
        </p15:guide>
        <p15:guide id="7" pos="2880">
          <p15:clr>
            <a:srgbClr val="A4A3A4"/>
          </p15:clr>
        </p15:guide>
        <p15:guide id="8" pos="476">
          <p15:clr>
            <a:srgbClr val="A4A3A4"/>
          </p15:clr>
        </p15:guide>
        <p15:guide id="9" pos="5193">
          <p15:clr>
            <a:srgbClr val="A4A3A4"/>
          </p15:clr>
        </p15:guide>
        <p15:guide id="10" pos="546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96"/>
    <p:restoredTop sz="94660"/>
  </p:normalViewPr>
  <p:slideViewPr>
    <p:cSldViewPr showGuides="1">
      <p:cViewPr>
        <p:scale>
          <a:sx n="118" d="100"/>
          <a:sy n="118" d="100"/>
        </p:scale>
        <p:origin x="1404" y="672"/>
      </p:cViewPr>
      <p:guideLst>
        <p:guide orient="horz" pos="1620"/>
        <p:guide orient="horz" pos="191"/>
        <p:guide orient="horz" pos="854"/>
        <p:guide orient="horz" pos="821"/>
        <p:guide orient="horz" pos="3049"/>
        <p:guide orient="horz" pos="3151"/>
        <p:guide pos="2880"/>
        <p:guide pos="476"/>
        <p:guide pos="5193"/>
        <p:guide pos="546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</a:defRPr>
            </a:lvl1pPr>
          </a:lstStyle>
          <a:p>
            <a:fld id="{D680E798-53FF-4C51-A981-953463752515}" type="datetimeFigureOut">
              <a:rPr lang="fr-FR" smtClean="0"/>
              <a:pPr/>
              <a:t>15/05/2023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34" charset="0"/>
              </a:defRPr>
            </a:lvl1pPr>
          </a:lstStyle>
          <a:p>
            <a:fld id="{1B06CD8F-B7ED-4A05-9FB1-A01CC0EF02CC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16626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gray">
          <a:xfrm>
            <a:off x="0" y="4963500"/>
            <a:ext cx="180000" cy="18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XX/XX/XXXX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gray">
          <a:xfrm>
            <a:off x="720000" y="3919897"/>
            <a:ext cx="3240000" cy="900000"/>
          </a:xfrm>
        </p:spPr>
        <p:txBody>
          <a:bodyPr anchor="b" anchorCtr="0"/>
          <a:lstStyle>
            <a:lvl1pPr>
              <a:defRPr sz="1150"/>
            </a:lvl1pPr>
          </a:lstStyle>
          <a:p>
            <a:r>
              <a:rPr lang="fr-FR" dirty="0"/>
              <a:t>Intitulé de la direction </a:t>
            </a:r>
            <a:br>
              <a:rPr lang="fr-FR" dirty="0"/>
            </a:br>
            <a:r>
              <a:rPr lang="fr-FR" dirty="0"/>
              <a:t>ou de l’organisme rattaché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gray">
          <a:xfrm>
            <a:off x="0" y="4963500"/>
            <a:ext cx="180000" cy="18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10C140CD-8AED-46FF-A9A2-77308F3F39AE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180000" cy="18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 dirty="0"/>
              <a:t>Titre</a:t>
            </a:r>
          </a:p>
        </p:txBody>
      </p:sp>
      <p:pic>
        <p:nvPicPr>
          <p:cNvPr id="2" name="Imag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63783"/>
            <a:ext cx="4931573" cy="3628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2610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180000" cy="18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r>
              <a:rPr lang="fr-FR" cap="all"/>
              <a:t>XX/XX/XXXX</a:t>
            </a:r>
            <a:endParaRPr lang="fr-FR" cap="all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>
            <a:lvl1pPr>
              <a:defRPr/>
            </a:lvl1pPr>
          </a:lstStyle>
          <a:p>
            <a:r>
              <a:rPr lang="fr-FR" dirty="0"/>
              <a:t>Intitulé de la direction ou de l’organisme rattaché</a:t>
            </a: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60000" y="2346046"/>
            <a:ext cx="8424000" cy="2077200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3250" b="1" cap="all" baseline="0"/>
            </a:lvl1pPr>
            <a:lvl2pPr marL="0" indent="0">
              <a:spcBef>
                <a:spcPts val="500"/>
              </a:spcBef>
              <a:spcAft>
                <a:spcPts val="0"/>
              </a:spcAft>
              <a:buNone/>
              <a:defRPr sz="1850"/>
            </a:lvl2pPr>
          </a:lstStyle>
          <a:p>
            <a:pPr lvl="0"/>
            <a:r>
              <a:rPr lang="fr-FR" dirty="0"/>
              <a:t>Titre</a:t>
            </a:r>
          </a:p>
          <a:p>
            <a:pPr lvl="1"/>
            <a:r>
              <a:rPr lang="fr-FR" dirty="0"/>
              <a:t>Sous-titre</a:t>
            </a:r>
          </a:p>
        </p:txBody>
      </p:sp>
      <p:cxnSp>
        <p:nvCxnSpPr>
          <p:cNvPr id="12" name="Connecteur droit 11"/>
          <p:cNvCxnSpPr/>
          <p:nvPr userDrawn="1"/>
        </p:nvCxnSpPr>
        <p:spPr bwMode="gray">
          <a:xfrm>
            <a:off x="360000" y="4784400"/>
            <a:ext cx="8424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Imag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80000"/>
            <a:ext cx="2591775" cy="1907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3904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359999" y="900000"/>
            <a:ext cx="8424000" cy="720000"/>
          </a:xfrm>
        </p:spPr>
        <p:txBody>
          <a:bodyPr/>
          <a:lstStyle>
            <a:lvl1pPr>
              <a:defRPr/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r>
              <a:rPr lang="fr-FR" cap="all"/>
              <a:t>XX/XX/XXXX</a:t>
            </a:r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>
            <a:lvl1pPr>
              <a:defRPr/>
            </a:lvl1pPr>
          </a:lstStyle>
          <a:p>
            <a:r>
              <a:rPr lang="fr-FR" dirty="0"/>
              <a:t>Intitulé de la direction ou de l’organisme rattaché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59998" y="1891968"/>
            <a:ext cx="2520000" cy="2530800"/>
          </a:xfrm>
        </p:spPr>
        <p:txBody>
          <a:bodyPr/>
          <a:lstStyle>
            <a:lvl1pPr marL="144000" indent="-144000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312000" y="1893600"/>
            <a:ext cx="2520000" cy="2530800"/>
          </a:xfrm>
        </p:spPr>
        <p:txBody>
          <a:bodyPr/>
          <a:lstStyle>
            <a:lvl1pPr marL="144000" indent="-144000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6263999" y="1893600"/>
            <a:ext cx="2520000" cy="2530800"/>
          </a:xfrm>
        </p:spPr>
        <p:txBody>
          <a:bodyPr/>
          <a:lstStyle>
            <a:lvl1pPr marL="144000" indent="-144000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1641030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738000"/>
            <a:ext cx="9144000" cy="4406400"/>
          </a:xfrm>
          <a:solidFill>
            <a:schemeClr val="bg1">
              <a:lumMod val="85000"/>
            </a:schemeClr>
          </a:solidFill>
        </p:spPr>
        <p:txBody>
          <a:bodyPr tIns="1080000" anchor="ctr" anchorCtr="0"/>
          <a:lstStyle>
            <a:lvl1pPr algn="ctr">
              <a:defRPr cap="all" baseline="0"/>
            </a:lvl1pPr>
          </a:lstStyle>
          <a:p>
            <a:r>
              <a:rPr lang="fr-FR" dirty="0"/>
              <a:t>Sélectionner l’icône pour insérer une image, </a:t>
            </a:r>
            <a:br>
              <a:rPr lang="fr-FR" dirty="0"/>
            </a:br>
            <a:r>
              <a:rPr lang="fr-FR" dirty="0"/>
              <a:t>puis disposer l’image en arrière plan </a:t>
            </a:r>
            <a:br>
              <a:rPr lang="fr-FR" dirty="0"/>
            </a:br>
            <a:r>
              <a:rPr lang="fr-FR" dirty="0"/>
              <a:t>(Sélectionner l’image avec le bouton droit de la souris / </a:t>
            </a:r>
            <a:br>
              <a:rPr lang="fr-FR" dirty="0"/>
            </a:br>
            <a:r>
              <a:rPr lang="fr-FR" dirty="0"/>
              <a:t>Mettre à l’arrière plan)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359999" y="738000"/>
            <a:ext cx="8424000" cy="4046400"/>
          </a:xfrm>
          <a:custGeom>
            <a:avLst/>
            <a:gdLst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424000" h="4046400" stroke="0" extrusionOk="0">
                <a:moveTo>
                  <a:pt x="8424000" y="4046400"/>
                </a:moveTo>
                <a:lnTo>
                  <a:pt x="0" y="4046360"/>
                </a:lnTo>
                <a:lnTo>
                  <a:pt x="0" y="40"/>
                </a:lnTo>
                <a:cubicBezTo>
                  <a:pt x="0" y="18"/>
                  <a:pt x="3771553" y="0"/>
                  <a:pt x="8424000" y="0"/>
                </a:cubicBezTo>
                <a:lnTo>
                  <a:pt x="8424000" y="4046400"/>
                </a:lnTo>
                <a:close/>
              </a:path>
              <a:path w="8424000" h="4046400" fill="none">
                <a:moveTo>
                  <a:pt x="8424000" y="4046400"/>
                </a:moveTo>
                <a:lnTo>
                  <a:pt x="0" y="4046360"/>
                </a:lnTo>
              </a:path>
            </a:pathLst>
          </a:custGeom>
          <a:ln w="10160">
            <a:solidFill>
              <a:schemeClr val="tx1"/>
            </a:solidFill>
          </a:ln>
        </p:spPr>
        <p:txBody>
          <a:bodyPr lIns="0" bIns="360000" anchor="ctr" anchorCtr="0"/>
          <a:lstStyle>
            <a:lvl1pPr marL="396000" indent="-396000">
              <a:buFont typeface="+mj-lt"/>
              <a:buAutoNum type="arabicPeriod"/>
              <a:defRPr sz="3250"/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r>
              <a:rPr lang="fr-FR" cap="all"/>
              <a:t>XX/XX/XXXX</a:t>
            </a:r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>
            <a:lvl1pPr>
              <a:defRPr/>
            </a:lvl1pPr>
          </a:lstStyle>
          <a:p>
            <a:r>
              <a:rPr lang="fr-FR" dirty="0"/>
              <a:t>Intitulé de la direction ou de l’organisme rattaché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08596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s 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359999" y="900000"/>
            <a:ext cx="8424000" cy="720000"/>
          </a:xfrm>
        </p:spPr>
        <p:txBody>
          <a:bodyPr/>
          <a:lstStyle>
            <a:lvl1pPr>
              <a:defRPr/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r>
              <a:rPr lang="fr-FR" cap="all"/>
              <a:t>XX/XX/XXXX</a:t>
            </a:r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>
            <a:lvl1pPr>
              <a:defRPr/>
            </a:lvl1pPr>
          </a:lstStyle>
          <a:p>
            <a:r>
              <a:rPr lang="fr-FR" dirty="0"/>
              <a:t>Intitulé de la direction ou de l’organisme rattaché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312000" y="180000"/>
            <a:ext cx="5472000" cy="360000"/>
          </a:xfrm>
        </p:spPr>
        <p:txBody>
          <a:bodyPr/>
          <a:lstStyle>
            <a:lvl1pPr marL="108000" indent="-108000" algn="r">
              <a:spcAft>
                <a:spcPts val="0"/>
              </a:spcAft>
              <a:buFont typeface="+mj-lt"/>
              <a:buAutoNum type="arabicPeriod"/>
              <a:defRPr sz="750" b="1"/>
            </a:lvl1pPr>
            <a:lvl2pPr marL="108000" indent="-108000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750"/>
            </a:lvl2pPr>
          </a:lstStyle>
          <a:p>
            <a:pPr lvl="0"/>
            <a:r>
              <a:rPr lang="fr-FR" dirty="0"/>
              <a:t>Titre</a:t>
            </a:r>
          </a:p>
          <a:p>
            <a:pPr lvl="1"/>
            <a:r>
              <a:rPr lang="fr-FR" dirty="0"/>
              <a:t>Sous-titre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59999" y="1836000"/>
            <a:ext cx="2520000" cy="2574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312000" y="1836000"/>
            <a:ext cx="2520000" cy="2574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6264000" y="1836000"/>
            <a:ext cx="2520000" cy="2574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3840454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 hasCustomPrompt="1"/>
          </p:nvPr>
        </p:nvSpPr>
        <p:spPr bwMode="gray">
          <a:xfrm>
            <a:off x="359999" y="900000"/>
            <a:ext cx="8424000" cy="720000"/>
          </a:xfrm>
        </p:spPr>
        <p:txBody>
          <a:bodyPr/>
          <a:lstStyle/>
          <a:p>
            <a:r>
              <a:rPr lang="fr-FR" noProof="0" dirty="0"/>
              <a:t>Titre</a:t>
            </a:r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r>
              <a:rPr lang="fr-FR" cap="all"/>
              <a:t>XX/XX/XXXX</a:t>
            </a:r>
            <a:endParaRPr lang="fr-FR" cap="all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>
            <a:lvl1pPr>
              <a:defRPr/>
            </a:lvl1pPr>
          </a:lstStyle>
          <a:p>
            <a:r>
              <a:rPr lang="fr-FR" dirty="0"/>
              <a:t>Intitulé de la direction ou de l’organisme rattaché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4" hasCustomPrompt="1"/>
          </p:nvPr>
        </p:nvSpPr>
        <p:spPr bwMode="gray">
          <a:xfrm>
            <a:off x="359998" y="1836000"/>
            <a:ext cx="8424000" cy="2574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5" name="Espace réservé du texte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312000" y="180000"/>
            <a:ext cx="5472000" cy="360000"/>
          </a:xfrm>
        </p:spPr>
        <p:txBody>
          <a:bodyPr/>
          <a:lstStyle>
            <a:lvl1pPr marL="108000" indent="-108000" algn="r">
              <a:spcAft>
                <a:spcPts val="0"/>
              </a:spcAft>
              <a:buFont typeface="+mj-lt"/>
              <a:buAutoNum type="arabicPeriod"/>
              <a:defRPr sz="750" b="1"/>
            </a:lvl1pPr>
            <a:lvl2pPr marL="108000" indent="-108000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750"/>
            </a:lvl2pPr>
          </a:lstStyle>
          <a:p>
            <a:pPr lvl="0"/>
            <a:r>
              <a:rPr lang="fr-FR" dirty="0"/>
              <a:t>Titre</a:t>
            </a:r>
          </a:p>
          <a:p>
            <a:pPr lvl="1"/>
            <a:r>
              <a:rPr lang="fr-FR" dirty="0"/>
              <a:t>Sous-titre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 bwMode="gray">
          <a:xfrm>
            <a:off x="359999" y="900000"/>
            <a:ext cx="8424000" cy="72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noProof="0" dirty="0"/>
              <a:t>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359999" y="1836000"/>
            <a:ext cx="8424000" cy="2574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7614000" y="4783500"/>
            <a:ext cx="1170000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750" b="1">
                <a:solidFill>
                  <a:schemeClr val="tx1"/>
                </a:solidFill>
              </a:defRPr>
            </a:lvl1pPr>
          </a:lstStyle>
          <a:p>
            <a:pPr algn="r"/>
            <a:r>
              <a:rPr lang="fr-FR" cap="all"/>
              <a:t>XX/XX/XXXX</a:t>
            </a:r>
            <a:endParaRPr lang="fr-FR" cap="all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 bwMode="gray">
          <a:xfrm>
            <a:off x="360000" y="4783500"/>
            <a:ext cx="5904000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Intitulé de la direction ou de l’organisme rattaché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6264000" y="4783500"/>
            <a:ext cx="1350000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0" name="Connecteur droit 9"/>
          <p:cNvCxnSpPr/>
          <p:nvPr userDrawn="1"/>
        </p:nvCxnSpPr>
        <p:spPr bwMode="gray">
          <a:xfrm>
            <a:off x="360000" y="4784400"/>
            <a:ext cx="8424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 6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77559"/>
            <a:ext cx="863925" cy="63569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12" r:id="rId2"/>
    <p:sldLayoutId id="2147483810" r:id="rId3"/>
    <p:sldLayoutId id="2147483811" r:id="rId4"/>
    <p:sldLayoutId id="2147483809" r:id="rId5"/>
    <p:sldLayoutId id="2147483798" r:id="rId6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55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500"/>
        </a:spcAft>
        <a:buFont typeface="Arial" pitchFamily="34" charset="0"/>
        <a:buNone/>
        <a:defRPr sz="105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252000" indent="-720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itchFamily="34" charset="0"/>
        <a:buChar char="•"/>
        <a:defRPr sz="950" kern="1200">
          <a:solidFill>
            <a:schemeClr val="tx1"/>
          </a:solidFill>
          <a:latin typeface="+mn-lt"/>
          <a:ea typeface="+mn-ea"/>
          <a:cs typeface="+mn-cs"/>
        </a:defRPr>
      </a:lvl2pPr>
      <a:lvl3pPr marL="432000" indent="-72000" algn="l" defTabSz="914400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Arial" pitchFamily="34" charset="0"/>
        <a:buChar char="•"/>
        <a:defRPr sz="850" kern="1200">
          <a:solidFill>
            <a:schemeClr val="tx1"/>
          </a:solidFill>
          <a:latin typeface="+mn-lt"/>
          <a:ea typeface="+mn-ea"/>
          <a:cs typeface="+mn-cs"/>
        </a:defRPr>
      </a:lvl3pPr>
      <a:lvl4pPr marL="612000" indent="-72000" algn="l" defTabSz="914400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Arial" pitchFamily="34" charset="0"/>
        <a:buChar char="•"/>
        <a:defRPr sz="750" kern="1200">
          <a:solidFill>
            <a:schemeClr val="tx1"/>
          </a:solidFill>
          <a:latin typeface="+mn-lt"/>
          <a:ea typeface="+mn-ea"/>
          <a:cs typeface="+mn-cs"/>
        </a:defRPr>
      </a:lvl4pPr>
      <a:lvl5pPr marL="828000" indent="-72000" algn="l" defTabSz="914400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Arial" pitchFamily="34" charset="0"/>
        <a:buChar char="•"/>
        <a:defRPr sz="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XX/XX/XXXX</a:t>
            </a:r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140CD-8AED-46FF-A9A2-77308F3F39AE}" type="slidenum">
              <a:rPr lang="fr-FR" smtClean="0"/>
              <a:pPr/>
              <a:t>1</a:t>
            </a:fld>
            <a:endParaRPr lang="fr-FR" dirty="0"/>
          </a:p>
        </p:txBody>
      </p:sp>
      <p:sp>
        <p:nvSpPr>
          <p:cNvPr id="10" name="Espace réservé du pied de page 7">
            <a:extLst>
              <a:ext uri="{FF2B5EF4-FFF2-40B4-BE49-F238E27FC236}">
                <a16:creationId xmlns:a16="http://schemas.microsoft.com/office/drawing/2014/main" id="{7BBB62AB-3A18-9040-B644-0FC23F2F39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20000" y="3919897"/>
            <a:ext cx="3240000" cy="900000"/>
          </a:xfrm>
        </p:spPr>
        <p:txBody>
          <a:bodyPr/>
          <a:lstStyle/>
          <a:p>
            <a:r>
              <a:rPr lang="fr-FR" dirty="0"/>
              <a:t>Intitulé de la direction </a:t>
            </a:r>
            <a:br>
              <a:rPr lang="fr-FR" dirty="0"/>
            </a:br>
            <a:r>
              <a:rPr lang="fr-FR" dirty="0"/>
              <a:t>ou de l’organisme rattaché</a:t>
            </a:r>
          </a:p>
        </p:txBody>
      </p:sp>
    </p:spTree>
    <p:extLst>
      <p:ext uri="{BB962C8B-B14F-4D97-AF65-F5344CB8AC3E}">
        <p14:creationId xmlns:p14="http://schemas.microsoft.com/office/powerpoint/2010/main" val="6242969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1234" y="1580155"/>
            <a:ext cx="7272766" cy="2771091"/>
          </a:xfrm>
          <a:prstGeom prst="rect">
            <a:avLst/>
          </a:prstGeom>
        </p:spPr>
      </p:pic>
      <p:sp>
        <p:nvSpPr>
          <p:cNvPr id="10" name="Titr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NORWAY’s</a:t>
            </a:r>
            <a:r>
              <a:rPr lang="fr-FR" dirty="0" smtClean="0"/>
              <a:t> participation in </a:t>
            </a:r>
            <a:r>
              <a:rPr lang="fr-FR" dirty="0" err="1" smtClean="0"/>
              <a:t>HEu</a:t>
            </a:r>
            <a:r>
              <a:rPr lang="fr-FR" dirty="0" smtClean="0"/>
              <a:t> at a </a:t>
            </a:r>
            <a:r>
              <a:rPr lang="fr-FR" dirty="0" err="1" smtClean="0"/>
              <a:t>glance</a:t>
            </a:r>
            <a:endParaRPr lang="fr-FR" dirty="0"/>
          </a:p>
        </p:txBody>
      </p:sp>
      <p:sp>
        <p:nvSpPr>
          <p:cNvPr id="12" name="Espace réservé du contenu 11"/>
          <p:cNvSpPr>
            <a:spLocks noGrp="1"/>
          </p:cNvSpPr>
          <p:nvPr>
            <p:ph sz="quarter" idx="14"/>
          </p:nvPr>
        </p:nvSpPr>
        <p:spPr>
          <a:xfrm>
            <a:off x="323528" y="1620000"/>
            <a:ext cx="1547706" cy="2652749"/>
          </a:xfrm>
        </p:spPr>
        <p:txBody>
          <a:bodyPr/>
          <a:lstStyle/>
          <a:p>
            <a:r>
              <a:rPr lang="fr-FR" dirty="0" smtClean="0"/>
              <a:t>770M€ </a:t>
            </a:r>
            <a:r>
              <a:rPr lang="fr-FR" dirty="0" err="1" smtClean="0"/>
              <a:t>from</a:t>
            </a:r>
            <a:r>
              <a:rPr lang="fr-FR" dirty="0" smtClean="0"/>
              <a:t> </a:t>
            </a:r>
            <a:r>
              <a:rPr lang="fr-FR" dirty="0" err="1" smtClean="0"/>
              <a:t>HEu</a:t>
            </a:r>
            <a:endParaRPr lang="fr-FR" dirty="0" smtClean="0"/>
          </a:p>
          <a:p>
            <a:r>
              <a:rPr lang="fr-FR" dirty="0" smtClean="0"/>
              <a:t>657 </a:t>
            </a:r>
            <a:r>
              <a:rPr lang="fr-FR" dirty="0" err="1" smtClean="0"/>
              <a:t>signed</a:t>
            </a:r>
            <a:r>
              <a:rPr lang="fr-FR" dirty="0" smtClean="0"/>
              <a:t> </a:t>
            </a:r>
            <a:r>
              <a:rPr lang="fr-FR" dirty="0" err="1" smtClean="0"/>
              <a:t>grants</a:t>
            </a:r>
            <a:endParaRPr lang="fr-FR" dirty="0" smtClean="0"/>
          </a:p>
          <a:p>
            <a:r>
              <a:rPr lang="fr-FR" dirty="0" smtClean="0"/>
              <a:t>1019 participation in </a:t>
            </a:r>
            <a:r>
              <a:rPr lang="fr-FR" dirty="0" err="1" smtClean="0"/>
              <a:t>projects</a:t>
            </a:r>
            <a:r>
              <a:rPr lang="fr-FR" dirty="0" smtClean="0"/>
              <a:t> </a:t>
            </a:r>
            <a:r>
              <a:rPr lang="fr-FR" dirty="0" err="1" smtClean="0"/>
              <a:t>under</a:t>
            </a:r>
            <a:r>
              <a:rPr lang="fr-FR" dirty="0" smtClean="0"/>
              <a:t> </a:t>
            </a:r>
            <a:r>
              <a:rPr lang="fr-FR" dirty="0" err="1" smtClean="0"/>
              <a:t>HEu</a:t>
            </a:r>
            <a:endParaRPr lang="fr-FR" dirty="0" smtClean="0"/>
          </a:p>
          <a:p>
            <a:r>
              <a:rPr lang="fr-FR" dirty="0" smtClean="0"/>
              <a:t>321 unique participants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fr-FR" dirty="0" smtClean="0"/>
              <a:t>693 in </a:t>
            </a:r>
            <a:r>
              <a:rPr lang="fr-FR" dirty="0" err="1" smtClean="0"/>
              <a:t>Pillar</a:t>
            </a:r>
            <a:r>
              <a:rPr lang="fr-FR" dirty="0" smtClean="0"/>
              <a:t> 2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fr-FR" b="1" dirty="0" smtClean="0"/>
              <a:t>30 in WIDERA : 17 ERA, 13 WIDENING 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fr-FR" dirty="0" smtClean="0"/>
              <a:t>266</a:t>
            </a:r>
            <a:r>
              <a:rPr lang="fr-FR" dirty="0" smtClean="0"/>
              <a:t> in Excellent science (</a:t>
            </a:r>
            <a:r>
              <a:rPr lang="fr-FR" dirty="0" err="1" smtClean="0"/>
              <a:t>Pillar</a:t>
            </a:r>
            <a:r>
              <a:rPr lang="fr-FR" dirty="0" smtClean="0"/>
              <a:t> 1)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fr-FR" dirty="0"/>
              <a:t>3</a:t>
            </a:r>
            <a:r>
              <a:rPr lang="fr-FR" dirty="0" smtClean="0"/>
              <a:t>0 in </a:t>
            </a:r>
            <a:r>
              <a:rPr lang="fr-FR" dirty="0" err="1" smtClean="0"/>
              <a:t>Innovative</a:t>
            </a:r>
            <a:r>
              <a:rPr lang="fr-FR" dirty="0" smtClean="0"/>
              <a:t> Europe (</a:t>
            </a:r>
            <a:r>
              <a:rPr lang="fr-FR" dirty="0" err="1" smtClean="0"/>
              <a:t>Pillar</a:t>
            </a:r>
            <a:r>
              <a:rPr lang="fr-FR" dirty="0" smtClean="0"/>
              <a:t> 3)</a:t>
            </a:r>
            <a:endParaRPr lang="fr-FR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fr-FR" cap="all"/>
              <a:t>XX/XX/XXXX</a:t>
            </a:r>
            <a:endParaRPr lang="fr-FR" cap="all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10</a:t>
            </a:fld>
            <a:endParaRPr lang="fr-FR" dirty="0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FEEAD103-3C79-BC46-B53C-8C2089035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0000" y="4783500"/>
            <a:ext cx="5904000" cy="360000"/>
          </a:xfrm>
        </p:spPr>
        <p:txBody>
          <a:bodyPr/>
          <a:lstStyle/>
          <a:p>
            <a:r>
              <a:rPr lang="fr-FR" dirty="0"/>
              <a:t>Intitulé de la direction ou de l’organisme rattaché</a:t>
            </a:r>
          </a:p>
        </p:txBody>
      </p:sp>
      <p:sp>
        <p:nvSpPr>
          <p:cNvPr id="13" name="Espace réservé du contenu 11"/>
          <p:cNvSpPr txBox="1">
            <a:spLocks/>
          </p:cNvSpPr>
          <p:nvPr/>
        </p:nvSpPr>
        <p:spPr bwMode="gray">
          <a:xfrm>
            <a:off x="6630410" y="3219822"/>
            <a:ext cx="2555818" cy="87059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Font typeface="Arial" pitchFamily="34" charset="0"/>
              <a:buNone/>
              <a:defRPr sz="105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0" indent="-72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 sz="9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2000" indent="-72000" algn="l" defTabSz="914400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 pitchFamily="34" charset="0"/>
              <a:buChar char="•"/>
              <a:defRPr sz="8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12000" indent="-72000" algn="l" defTabSz="914400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 pitchFamily="34" charset="0"/>
              <a:buChar char="•"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28000" indent="-72000" algn="l" defTabSz="914400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 pitchFamily="34" charset="0"/>
              <a:buChar char="•"/>
              <a:defRPr sz="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Widening : 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fr-FR" dirty="0" smtClean="0"/>
              <a:t>12 </a:t>
            </a:r>
            <a:r>
              <a:rPr lang="fr-FR" dirty="0" err="1" smtClean="0"/>
              <a:t>signed</a:t>
            </a:r>
            <a:r>
              <a:rPr lang="fr-FR" dirty="0" smtClean="0"/>
              <a:t> </a:t>
            </a:r>
            <a:r>
              <a:rPr lang="fr-FR" dirty="0" err="1" smtClean="0"/>
              <a:t>grants</a:t>
            </a:r>
            <a:endParaRPr lang="fr-FR" dirty="0" smtClean="0"/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fr-FR" dirty="0" smtClean="0"/>
              <a:t>13 participations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fr-FR" dirty="0" smtClean="0"/>
              <a:t>11 unique participants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102816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1640" y="3831890"/>
            <a:ext cx="4386634" cy="66498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auto">
          <a:xfrm>
            <a:off x="7816196" y="3962341"/>
            <a:ext cx="540000" cy="2880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ctr" defTabSz="9953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400" b="1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Arial" charset="0"/>
                <a:cs typeface="Arial" charset="0"/>
              </a:rPr>
              <a:t>1 &amp; 2</a:t>
            </a:r>
          </a:p>
        </p:txBody>
      </p:sp>
      <p:sp>
        <p:nvSpPr>
          <p:cNvPr id="15" name="Rectangle 14"/>
          <p:cNvSpPr/>
          <p:nvPr/>
        </p:nvSpPr>
        <p:spPr bwMode="auto">
          <a:xfrm>
            <a:off x="6772484" y="4016341"/>
            <a:ext cx="288000" cy="1800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ctr" defTabSz="9953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400" b="1" i="0" u="none" strike="noStrike" cap="none" normalizeH="0" baseline="0" dirty="0">
              <a:ln>
                <a:noFill/>
              </a:ln>
              <a:solidFill>
                <a:schemeClr val="accent3"/>
              </a:solidFill>
              <a:effectLst/>
              <a:latin typeface="Arial" charset="0"/>
              <a:cs typeface="Arial" charset="0"/>
            </a:endParaRPr>
          </a:p>
        </p:txBody>
      </p:sp>
      <p:cxnSp>
        <p:nvCxnSpPr>
          <p:cNvPr id="16" name="Connecteur droit 15"/>
          <p:cNvCxnSpPr>
            <a:stCxn id="14" idx="1"/>
            <a:endCxn id="15" idx="3"/>
          </p:cNvCxnSpPr>
          <p:nvPr/>
        </p:nvCxnSpPr>
        <p:spPr bwMode="auto">
          <a:xfrm flipH="1">
            <a:off x="7060484" y="4106341"/>
            <a:ext cx="75571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Réduire / Augmenter le niveau de liste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4"/>
          </p:nvPr>
        </p:nvSpPr>
        <p:spPr/>
        <p:txBody>
          <a:bodyPr/>
          <a:lstStyle/>
          <a:p>
            <a:r>
              <a:rPr lang="fr-FR" dirty="0"/>
              <a:t>Pour augmenter le niveau de liste :</a:t>
            </a:r>
          </a:p>
          <a:p>
            <a:pPr lvl="2"/>
            <a:r>
              <a:rPr lang="fr-FR" dirty="0"/>
              <a:t>(Ex. : pour passer du texte de niveau 1 au texte de niveau 2 sur la page suivante)</a:t>
            </a:r>
          </a:p>
          <a:p>
            <a:pPr lvl="2"/>
            <a:r>
              <a:rPr lang="fr-FR" dirty="0"/>
              <a:t>Sélectionner le texte de niveau 1 sur la page de texte</a:t>
            </a:r>
          </a:p>
          <a:p>
            <a:pPr lvl="2"/>
            <a:r>
              <a:rPr lang="fr-FR" dirty="0"/>
              <a:t>Menu Accueil / Augmenter le niveau de liste </a:t>
            </a:r>
            <a:r>
              <a:rPr lang="fr-FR" dirty="0">
                <a:solidFill>
                  <a:schemeClr val="bg2"/>
                </a:solidFill>
              </a:rPr>
              <a:t>(2)</a:t>
            </a:r>
          </a:p>
          <a:p>
            <a:pPr lvl="2"/>
            <a:r>
              <a:rPr lang="fr-FR" dirty="0"/>
              <a:t>Cette opération permet de passer au niveau de texte suivant</a:t>
            </a:r>
          </a:p>
          <a:p>
            <a:endParaRPr lang="fr-FR" dirty="0"/>
          </a:p>
          <a:p>
            <a:r>
              <a:rPr lang="fr-FR" dirty="0"/>
              <a:t>Pour réduire le niveau de liste :</a:t>
            </a:r>
          </a:p>
          <a:p>
            <a:pPr lvl="2"/>
            <a:r>
              <a:rPr lang="fr-FR" dirty="0"/>
              <a:t>(Ex. : pour passer du texte niveau 2 au texte niveau 1 sur la page suivante)</a:t>
            </a:r>
          </a:p>
          <a:p>
            <a:pPr lvl="2"/>
            <a:r>
              <a:rPr lang="fr-FR" dirty="0"/>
              <a:t>Sélectionner le texte niveau 2 sur la page de texte</a:t>
            </a:r>
          </a:p>
          <a:p>
            <a:pPr lvl="2"/>
            <a:r>
              <a:rPr lang="fr-FR" dirty="0"/>
              <a:t>Menu Accueil / Réduire le niveau de liste </a:t>
            </a:r>
            <a:r>
              <a:rPr lang="fr-FR" dirty="0">
                <a:solidFill>
                  <a:schemeClr val="bg2"/>
                </a:solidFill>
              </a:rPr>
              <a:t>(1)</a:t>
            </a:r>
          </a:p>
          <a:p>
            <a:pPr lvl="2"/>
            <a:r>
              <a:rPr lang="fr-FR" dirty="0"/>
              <a:t>Cette opération permet de passer au niveau de texte précédent</a:t>
            </a:r>
          </a:p>
        </p:txBody>
      </p:sp>
      <p:sp>
        <p:nvSpPr>
          <p:cNvPr id="27" name="Espace réservé du texte 2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Méthodologie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fr-FR" cap="all"/>
              <a:t>XX/XX/XXXX</a:t>
            </a:r>
            <a:endParaRPr lang="fr-FR" cap="all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Intitulé de la direction/service interministérielle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11</a:t>
            </a:fld>
            <a:endParaRPr lang="fr-F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r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Titre</a:t>
            </a:r>
            <a:endParaRPr lang="fr-FR" dirty="0"/>
          </a:p>
        </p:txBody>
      </p:sp>
      <p:sp>
        <p:nvSpPr>
          <p:cNvPr id="11" name="Espace réservé du contenu 10"/>
          <p:cNvSpPr>
            <a:spLocks noGrp="1"/>
          </p:cNvSpPr>
          <p:nvPr>
            <p:ph idx="14"/>
          </p:nvPr>
        </p:nvSpPr>
        <p:spPr/>
        <p:txBody>
          <a:bodyPr/>
          <a:lstStyle/>
          <a:p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  <a:endParaRPr lang="fr-FR" dirty="0"/>
          </a:p>
        </p:txBody>
      </p:sp>
      <p:sp>
        <p:nvSpPr>
          <p:cNvPr id="23" name="Espace réservé du texte 2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/>
              <a:t>Titre de partie</a:t>
            </a:r>
          </a:p>
          <a:p>
            <a:pPr lvl="1"/>
            <a:r>
              <a:rPr lang="fr-FR"/>
              <a:t>Sous-titre de partie</a:t>
            </a:r>
            <a:endParaRPr lang="fr-FR" dirty="0"/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fr-FR" cap="all"/>
              <a:t>XX/XX/XXXX</a:t>
            </a:r>
            <a:endParaRPr lang="fr-FR" cap="all" dirty="0"/>
          </a:p>
        </p:txBody>
      </p:sp>
      <p:sp>
        <p:nvSpPr>
          <p:cNvPr id="9" name="Espace réservé du pied de page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Intitulé de la direction/service interministérielle</a:t>
            </a:r>
            <a:endParaRPr lang="fr-FR" dirty="0"/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12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21818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Copier / coller les textes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4"/>
          </p:nvPr>
        </p:nvSpPr>
        <p:spPr/>
        <p:txBody>
          <a:bodyPr/>
          <a:lstStyle/>
          <a:p>
            <a:r>
              <a:rPr lang="fr-FR" dirty="0"/>
              <a:t>À partir d’une ancienne présentation</a:t>
            </a:r>
          </a:p>
          <a:p>
            <a:pPr lvl="2"/>
            <a:r>
              <a:rPr lang="fr-FR" dirty="0"/>
              <a:t>Sélectionner et copier les textes de votre ancienne présentation</a:t>
            </a:r>
          </a:p>
          <a:p>
            <a:pPr lvl="2"/>
            <a:r>
              <a:rPr lang="fr-FR" dirty="0"/>
              <a:t>Sélectionner la zone texte de la nouvelle présentation</a:t>
            </a:r>
          </a:p>
          <a:p>
            <a:pPr lvl="2"/>
            <a:r>
              <a:rPr lang="fr-FR" dirty="0"/>
              <a:t>Cliquer sur « Accueil / Coller (sélectionner la petite flèche sous l’icône Coller) / Collage spécial »</a:t>
            </a:r>
          </a:p>
          <a:p>
            <a:pPr lvl="2"/>
            <a:r>
              <a:rPr lang="fr-FR" dirty="0"/>
              <a:t>Cocher « Coller », « Texte sans mise en forme »  et « OK »</a:t>
            </a:r>
          </a:p>
          <a:p>
            <a:pPr lvl="2"/>
            <a:r>
              <a:rPr lang="fr-FR" dirty="0"/>
              <a:t>Il faut ensuite appliquer les niveaux de texte à l’aide des outils « Réduire / Augmenter le niveau de liste »</a:t>
            </a:r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Méthodologie</a:t>
            </a:r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fr-FR" cap="all"/>
              <a:t>XX/XX/XXXX</a:t>
            </a:r>
            <a:endParaRPr lang="fr-FR" cap="all" dirty="0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Intitulé de la direction/service interministérielle</a:t>
            </a:r>
            <a:endParaRPr lang="fr-FR" dirty="0"/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13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68855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 err="1" smtClean="0"/>
              <a:t>Twinning</a:t>
            </a:r>
            <a:r>
              <a:rPr lang="fr-FR" dirty="0" smtClean="0"/>
              <a:t> calls in 2021</a:t>
            </a:r>
            <a:endParaRPr lang="fr-FR" dirty="0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fr-FR" cap="all"/>
              <a:t>XX/XX/XXXX</a:t>
            </a:r>
            <a:endParaRPr lang="fr-FR" cap="all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10" name="Espace réservé du pied de page 7">
            <a:extLst>
              <a:ext uri="{FF2B5EF4-FFF2-40B4-BE49-F238E27FC236}">
                <a16:creationId xmlns:a16="http://schemas.microsoft.com/office/drawing/2014/main" id="{67BF9DF7-AE15-084B-96FC-3AA94EE13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0000" y="4783500"/>
            <a:ext cx="5904000" cy="360000"/>
          </a:xfrm>
        </p:spPr>
        <p:txBody>
          <a:bodyPr/>
          <a:lstStyle/>
          <a:p>
            <a:r>
              <a:rPr lang="fr-FR" dirty="0"/>
              <a:t>Intitulé de la direction ou de l’organisme rattaché</a:t>
            </a:r>
          </a:p>
        </p:txBody>
      </p:sp>
    </p:spTree>
    <p:extLst>
      <p:ext uri="{BB962C8B-B14F-4D97-AF65-F5344CB8AC3E}">
        <p14:creationId xmlns:p14="http://schemas.microsoft.com/office/powerpoint/2010/main" val="41815159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texte 10"/>
          <p:cNvSpPr>
            <a:spLocks noGrp="1"/>
          </p:cNvSpPr>
          <p:nvPr>
            <p:ph type="body" sz="quarter" idx="16"/>
          </p:nvPr>
        </p:nvSpPr>
        <p:spPr>
          <a:xfrm>
            <a:off x="359999" y="771550"/>
            <a:ext cx="5220113" cy="915203"/>
          </a:xfrm>
        </p:spPr>
        <p:txBody>
          <a:bodyPr/>
          <a:lstStyle/>
          <a:p>
            <a:r>
              <a:rPr lang="fr-FR" dirty="0" smtClean="0"/>
              <a:t>HORIZON-WIDERA-2021-ACCESS-02-01 « </a:t>
            </a:r>
            <a:r>
              <a:rPr lang="fr-FR" dirty="0" err="1" smtClean="0"/>
              <a:t>Twinning</a:t>
            </a:r>
            <a:r>
              <a:rPr lang="fr-FR" dirty="0" smtClean="0"/>
              <a:t> Western Balkans »</a:t>
            </a:r>
          </a:p>
          <a:p>
            <a:r>
              <a:rPr lang="fr-FR" dirty="0" err="1" smtClean="0"/>
              <a:t>Evaluated</a:t>
            </a:r>
            <a:r>
              <a:rPr lang="fr-FR" dirty="0" smtClean="0"/>
              <a:t>: 126, </a:t>
            </a:r>
            <a:r>
              <a:rPr lang="fr-FR" dirty="0" err="1" smtClean="0"/>
              <a:t>selected</a:t>
            </a:r>
            <a:r>
              <a:rPr lang="fr-FR" dirty="0" smtClean="0"/>
              <a:t>: 15, </a:t>
            </a:r>
            <a:r>
              <a:rPr lang="fr-FR" dirty="0" err="1" smtClean="0"/>
              <a:t>success</a:t>
            </a:r>
            <a:r>
              <a:rPr lang="fr-FR" dirty="0" smtClean="0"/>
              <a:t> rate : 12%</a:t>
            </a:r>
          </a:p>
          <a:p>
            <a:r>
              <a:rPr lang="fr-FR" dirty="0" smtClean="0"/>
              <a:t>HORIZON-WIDERA-2021-ACCESS-03-01 « </a:t>
            </a:r>
            <a:r>
              <a:rPr lang="fr-FR" dirty="0" err="1" smtClean="0"/>
              <a:t>Twinning</a:t>
            </a:r>
            <a:r>
              <a:rPr lang="fr-FR" dirty="0" smtClean="0"/>
              <a:t> </a:t>
            </a:r>
            <a:r>
              <a:rPr lang="fr-FR" dirty="0" err="1" smtClean="0"/>
              <a:t>Bottom</a:t>
            </a:r>
            <a:r>
              <a:rPr lang="fr-FR" dirty="0"/>
              <a:t> </a:t>
            </a:r>
            <a:r>
              <a:rPr lang="fr-FR" dirty="0" smtClean="0"/>
              <a:t>up »</a:t>
            </a:r>
          </a:p>
          <a:p>
            <a:r>
              <a:rPr lang="fr-FR" dirty="0" err="1" smtClean="0"/>
              <a:t>Evaluated</a:t>
            </a:r>
            <a:r>
              <a:rPr lang="fr-FR" dirty="0" smtClean="0"/>
              <a:t>: 388, </a:t>
            </a:r>
            <a:r>
              <a:rPr lang="fr-FR" dirty="0" err="1" smtClean="0"/>
              <a:t>selected</a:t>
            </a:r>
            <a:r>
              <a:rPr lang="fr-FR" dirty="0" smtClean="0"/>
              <a:t>: 103, </a:t>
            </a:r>
            <a:r>
              <a:rPr lang="fr-FR" dirty="0" err="1" smtClean="0"/>
              <a:t>success</a:t>
            </a:r>
            <a:r>
              <a:rPr lang="fr-FR" dirty="0" smtClean="0"/>
              <a:t> rate: 26%</a:t>
            </a:r>
          </a:p>
          <a:p>
            <a:endParaRPr lang="fr-FR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fr-FR" cap="all"/>
              <a:t>XX/XX/XXXX</a:t>
            </a:r>
            <a:endParaRPr lang="fr-FR" cap="all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12" name="Espace réservé du pied de page 7">
            <a:extLst>
              <a:ext uri="{FF2B5EF4-FFF2-40B4-BE49-F238E27FC236}">
                <a16:creationId xmlns:a16="http://schemas.microsoft.com/office/drawing/2014/main" id="{80710B72-03BF-EC40-A08A-16DE47B526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0000" y="4783500"/>
            <a:ext cx="5904000" cy="360000"/>
          </a:xfrm>
        </p:spPr>
        <p:txBody>
          <a:bodyPr/>
          <a:lstStyle/>
          <a:p>
            <a:r>
              <a:rPr lang="fr-FR" dirty="0"/>
              <a:t>Intitulé de la direction ou de l’organisme rattaché</a:t>
            </a:r>
          </a:p>
        </p:txBody>
      </p:sp>
      <p:pic>
        <p:nvPicPr>
          <p:cNvPr id="13" name="Image 1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3" t="9028" r="741"/>
          <a:stretch/>
        </p:blipFill>
        <p:spPr>
          <a:xfrm>
            <a:off x="1835696" y="1717267"/>
            <a:ext cx="4891964" cy="3035719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4283968" y="3795886"/>
            <a:ext cx="72008" cy="43204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/>
          <p:cNvSpPr/>
          <p:nvPr/>
        </p:nvSpPr>
        <p:spPr>
          <a:xfrm>
            <a:off x="3995936" y="3795886"/>
            <a:ext cx="216024" cy="43204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 16"/>
          <p:cNvSpPr/>
          <p:nvPr/>
        </p:nvSpPr>
        <p:spPr>
          <a:xfrm>
            <a:off x="2321984" y="2931790"/>
            <a:ext cx="161784" cy="129614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Rectangle 17"/>
          <p:cNvSpPr/>
          <p:nvPr/>
        </p:nvSpPr>
        <p:spPr>
          <a:xfrm>
            <a:off x="3131840" y="3579862"/>
            <a:ext cx="82302" cy="64807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ZoneTexte 18"/>
          <p:cNvSpPr txBox="1"/>
          <p:nvPr/>
        </p:nvSpPr>
        <p:spPr>
          <a:xfrm>
            <a:off x="2273851" y="2716346"/>
            <a:ext cx="41983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b="1" dirty="0" smtClean="0">
                <a:solidFill>
                  <a:srgbClr val="FF0000"/>
                </a:solidFill>
              </a:rPr>
              <a:t>FR</a:t>
            </a:r>
            <a:endParaRPr lang="fr-FR" sz="800" b="1" dirty="0">
              <a:solidFill>
                <a:srgbClr val="FF0000"/>
              </a:solidFill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3004225" y="3364418"/>
            <a:ext cx="41983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b="1" dirty="0" smtClean="0">
                <a:solidFill>
                  <a:srgbClr val="FF0000"/>
                </a:solidFill>
              </a:rPr>
              <a:t>DK</a:t>
            </a:r>
            <a:endParaRPr lang="fr-FR" sz="800" b="1" dirty="0">
              <a:solidFill>
                <a:srgbClr val="FF0000"/>
              </a:solidFill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3857125" y="3580442"/>
            <a:ext cx="54937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b="1" dirty="0" smtClean="0">
                <a:solidFill>
                  <a:srgbClr val="FF0000"/>
                </a:solidFill>
              </a:rPr>
              <a:t>EE, LV</a:t>
            </a:r>
            <a:endParaRPr lang="fr-FR" sz="800" b="1" dirty="0">
              <a:solidFill>
                <a:srgbClr val="FF0000"/>
              </a:solidFill>
            </a:endParaRPr>
          </a:p>
        </p:txBody>
      </p:sp>
      <p:sp>
        <p:nvSpPr>
          <p:cNvPr id="22" name="ZoneTexte 21"/>
          <p:cNvSpPr txBox="1"/>
          <p:nvPr/>
        </p:nvSpPr>
        <p:spPr>
          <a:xfrm>
            <a:off x="4229618" y="3579862"/>
            <a:ext cx="41983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b="1" dirty="0" smtClean="0">
                <a:solidFill>
                  <a:srgbClr val="FF0000"/>
                </a:solidFill>
              </a:rPr>
              <a:t>LT</a:t>
            </a:r>
            <a:endParaRPr lang="fr-FR" sz="800" b="1" dirty="0">
              <a:solidFill>
                <a:srgbClr val="FF0000"/>
              </a:solidFill>
            </a:endParaRPr>
          </a:p>
        </p:txBody>
      </p:sp>
      <p:sp>
        <p:nvSpPr>
          <p:cNvPr id="23" name="Espace réservé du texte 10"/>
          <p:cNvSpPr>
            <a:spLocks noGrp="1"/>
          </p:cNvSpPr>
          <p:nvPr>
            <p:ph type="body" sz="quarter" idx="16"/>
          </p:nvPr>
        </p:nvSpPr>
        <p:spPr>
          <a:xfrm>
            <a:off x="6485883" y="987574"/>
            <a:ext cx="2256234" cy="2126862"/>
          </a:xfrm>
        </p:spPr>
        <p:txBody>
          <a:bodyPr/>
          <a:lstStyle/>
          <a:p>
            <a:r>
              <a:rPr lang="fr-FR" dirty="0" smtClean="0"/>
              <a:t>Collaborations FR- </a:t>
            </a:r>
            <a:r>
              <a:rPr lang="fr-FR" dirty="0" err="1" smtClean="0"/>
              <a:t>Baltic</a:t>
            </a:r>
            <a:r>
              <a:rPr lang="fr-FR" dirty="0" smtClean="0"/>
              <a:t> countries:</a:t>
            </a:r>
          </a:p>
          <a:p>
            <a:endParaRPr lang="fr-FR" dirty="0"/>
          </a:p>
          <a:p>
            <a:r>
              <a:rPr lang="fr-FR" dirty="0" smtClean="0"/>
              <a:t>0 </a:t>
            </a:r>
            <a:r>
              <a:rPr lang="fr-FR" dirty="0" err="1" smtClean="0"/>
              <a:t>project</a:t>
            </a:r>
            <a:r>
              <a:rPr lang="fr-FR" dirty="0" smtClean="0"/>
              <a:t> </a:t>
            </a:r>
            <a:r>
              <a:rPr lang="fr-FR" dirty="0" err="1" smtClean="0"/>
              <a:t>involving</a:t>
            </a:r>
            <a:r>
              <a:rPr lang="fr-FR" dirty="0" smtClean="0"/>
              <a:t> FR-EE</a:t>
            </a:r>
          </a:p>
          <a:p>
            <a:r>
              <a:rPr lang="fr-FR" dirty="0" smtClean="0"/>
              <a:t>6 </a:t>
            </a:r>
            <a:r>
              <a:rPr lang="fr-FR" dirty="0" err="1" smtClean="0"/>
              <a:t>projects</a:t>
            </a:r>
            <a:r>
              <a:rPr lang="fr-FR" dirty="0" smtClean="0"/>
              <a:t> </a:t>
            </a:r>
            <a:r>
              <a:rPr lang="fr-FR" dirty="0" err="1" smtClean="0"/>
              <a:t>involving</a:t>
            </a:r>
            <a:r>
              <a:rPr lang="fr-FR" dirty="0" smtClean="0"/>
              <a:t> FR-LT (1 main </a:t>
            </a:r>
            <a:r>
              <a:rPr lang="fr-FR" dirty="0" err="1" smtClean="0"/>
              <a:t>list</a:t>
            </a:r>
            <a:r>
              <a:rPr lang="fr-FR" dirty="0" smtClean="0"/>
              <a:t> SMARTWINS; the </a:t>
            </a:r>
            <a:r>
              <a:rPr lang="fr-FR" dirty="0" err="1" smtClean="0"/>
              <a:t>others</a:t>
            </a:r>
            <a:r>
              <a:rPr lang="fr-FR" dirty="0" smtClean="0"/>
              <a:t> are </a:t>
            </a:r>
            <a:r>
              <a:rPr lang="fr-FR" dirty="0" err="1" smtClean="0"/>
              <a:t>below</a:t>
            </a:r>
            <a:r>
              <a:rPr lang="fr-FR" dirty="0" smtClean="0"/>
              <a:t> </a:t>
            </a:r>
            <a:r>
              <a:rPr lang="fr-FR" dirty="0" err="1" smtClean="0"/>
              <a:t>available</a:t>
            </a:r>
            <a:r>
              <a:rPr lang="fr-FR" dirty="0" smtClean="0"/>
              <a:t> budget; </a:t>
            </a:r>
            <a:r>
              <a:rPr lang="fr-FR" dirty="0" err="1" smtClean="0"/>
              <a:t>below</a:t>
            </a:r>
            <a:r>
              <a:rPr lang="fr-FR" dirty="0" smtClean="0"/>
              <a:t> </a:t>
            </a:r>
            <a:r>
              <a:rPr lang="fr-FR" dirty="0" err="1" smtClean="0"/>
              <a:t>threshold</a:t>
            </a:r>
            <a:r>
              <a:rPr lang="fr-FR" dirty="0" smtClean="0"/>
              <a:t>)</a:t>
            </a:r>
          </a:p>
          <a:p>
            <a:r>
              <a:rPr lang="fr-FR" dirty="0" smtClean="0"/>
              <a:t>4 </a:t>
            </a:r>
            <a:r>
              <a:rPr lang="fr-FR" dirty="0" err="1" smtClean="0"/>
              <a:t>projects</a:t>
            </a:r>
            <a:r>
              <a:rPr lang="fr-FR" dirty="0" smtClean="0"/>
              <a:t> </a:t>
            </a:r>
            <a:r>
              <a:rPr lang="fr-FR" dirty="0" err="1" smtClean="0"/>
              <a:t>involving</a:t>
            </a:r>
            <a:r>
              <a:rPr lang="fr-FR" dirty="0" smtClean="0"/>
              <a:t> FR-LV (</a:t>
            </a:r>
            <a:r>
              <a:rPr lang="fr-FR" dirty="0" err="1" smtClean="0"/>
              <a:t>below</a:t>
            </a:r>
            <a:r>
              <a:rPr lang="fr-FR" dirty="0" smtClean="0"/>
              <a:t> </a:t>
            </a:r>
            <a:r>
              <a:rPr lang="fr-FR" dirty="0" err="1" smtClean="0"/>
              <a:t>threshold</a:t>
            </a:r>
            <a:r>
              <a:rPr lang="fr-FR" dirty="0" smtClean="0"/>
              <a:t> ; </a:t>
            </a:r>
            <a:r>
              <a:rPr lang="fr-FR" dirty="0" err="1" smtClean="0"/>
              <a:t>below</a:t>
            </a:r>
            <a:r>
              <a:rPr lang="fr-FR" dirty="0" smtClean="0"/>
              <a:t> </a:t>
            </a:r>
            <a:r>
              <a:rPr lang="fr-FR" dirty="0" err="1" smtClean="0"/>
              <a:t>available</a:t>
            </a:r>
            <a:r>
              <a:rPr lang="fr-FR" dirty="0" smtClean="0"/>
              <a:t> budget</a:t>
            </a:r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82648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 smtClean="0"/>
              <a:t>Country participation in heu</a:t>
            </a:r>
            <a:endParaRPr lang="fr-FR" dirty="0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fr-FR" cap="all"/>
              <a:t>XX/XX/XXXX</a:t>
            </a:r>
            <a:endParaRPr lang="fr-FR" cap="all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10" name="Espace réservé du pied de page 7">
            <a:extLst>
              <a:ext uri="{FF2B5EF4-FFF2-40B4-BE49-F238E27FC236}">
                <a16:creationId xmlns:a16="http://schemas.microsoft.com/office/drawing/2014/main" id="{67BF9DF7-AE15-084B-96FC-3AA94EE13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0000" y="4783500"/>
            <a:ext cx="5904000" cy="360000"/>
          </a:xfrm>
        </p:spPr>
        <p:txBody>
          <a:bodyPr/>
          <a:lstStyle/>
          <a:p>
            <a:r>
              <a:rPr lang="fr-FR" dirty="0"/>
              <a:t>Intitulé de la direction ou de l’organisme rattaché</a:t>
            </a:r>
          </a:p>
        </p:txBody>
      </p:sp>
    </p:spTree>
    <p:extLst>
      <p:ext uri="{BB962C8B-B14F-4D97-AF65-F5344CB8AC3E}">
        <p14:creationId xmlns:p14="http://schemas.microsoft.com/office/powerpoint/2010/main" val="41045068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r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ESTONIA’s</a:t>
            </a:r>
            <a:r>
              <a:rPr lang="fr-FR" dirty="0" smtClean="0"/>
              <a:t> participation in </a:t>
            </a:r>
            <a:r>
              <a:rPr lang="fr-FR" dirty="0" err="1" smtClean="0"/>
              <a:t>HEu</a:t>
            </a:r>
            <a:r>
              <a:rPr lang="fr-FR" dirty="0" smtClean="0"/>
              <a:t> at a </a:t>
            </a:r>
            <a:r>
              <a:rPr lang="fr-FR" dirty="0" err="1" smtClean="0"/>
              <a:t>glance</a:t>
            </a:r>
            <a:endParaRPr lang="fr-FR" dirty="0"/>
          </a:p>
        </p:txBody>
      </p:sp>
      <p:sp>
        <p:nvSpPr>
          <p:cNvPr id="12" name="Espace réservé du contenu 11"/>
          <p:cNvSpPr>
            <a:spLocks noGrp="1"/>
          </p:cNvSpPr>
          <p:nvPr>
            <p:ph sz="quarter" idx="14"/>
          </p:nvPr>
        </p:nvSpPr>
        <p:spPr>
          <a:xfrm>
            <a:off x="285035" y="1462500"/>
            <a:ext cx="1187666" cy="2947500"/>
          </a:xfrm>
        </p:spPr>
        <p:txBody>
          <a:bodyPr/>
          <a:lstStyle/>
          <a:p>
            <a:r>
              <a:rPr lang="fr-FR" dirty="0" smtClean="0"/>
              <a:t>113M€ </a:t>
            </a:r>
            <a:r>
              <a:rPr lang="fr-FR" dirty="0" err="1" smtClean="0"/>
              <a:t>from</a:t>
            </a:r>
            <a:r>
              <a:rPr lang="fr-FR" dirty="0" smtClean="0"/>
              <a:t> </a:t>
            </a:r>
            <a:r>
              <a:rPr lang="fr-FR" dirty="0" err="1" smtClean="0"/>
              <a:t>HEu</a:t>
            </a:r>
            <a:endParaRPr lang="fr-FR" dirty="0" smtClean="0"/>
          </a:p>
          <a:p>
            <a:r>
              <a:rPr lang="fr-FR" dirty="0" smtClean="0"/>
              <a:t>226 </a:t>
            </a:r>
            <a:r>
              <a:rPr lang="fr-FR" dirty="0" err="1" smtClean="0"/>
              <a:t>signed</a:t>
            </a:r>
            <a:r>
              <a:rPr lang="fr-FR" dirty="0" smtClean="0"/>
              <a:t> </a:t>
            </a:r>
            <a:r>
              <a:rPr lang="fr-FR" dirty="0" err="1" smtClean="0"/>
              <a:t>grants</a:t>
            </a:r>
            <a:endParaRPr lang="fr-FR" dirty="0" smtClean="0"/>
          </a:p>
          <a:p>
            <a:r>
              <a:rPr lang="fr-FR" dirty="0" smtClean="0"/>
              <a:t>282 participation in </a:t>
            </a:r>
            <a:r>
              <a:rPr lang="fr-FR" dirty="0" err="1" smtClean="0"/>
              <a:t>projects</a:t>
            </a:r>
            <a:r>
              <a:rPr lang="fr-FR" dirty="0" smtClean="0"/>
              <a:t> </a:t>
            </a:r>
            <a:r>
              <a:rPr lang="fr-FR" dirty="0" err="1" smtClean="0"/>
              <a:t>under</a:t>
            </a:r>
            <a:r>
              <a:rPr lang="fr-FR" dirty="0" smtClean="0"/>
              <a:t> </a:t>
            </a:r>
            <a:r>
              <a:rPr lang="fr-FR" dirty="0" err="1" smtClean="0"/>
              <a:t>HEu</a:t>
            </a:r>
            <a:endParaRPr lang="fr-FR" dirty="0" smtClean="0"/>
          </a:p>
          <a:p>
            <a:r>
              <a:rPr lang="fr-FR" dirty="0" smtClean="0"/>
              <a:t>104 unique participants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fr-FR" dirty="0" smtClean="0"/>
              <a:t>203 in </a:t>
            </a:r>
            <a:r>
              <a:rPr lang="fr-FR" dirty="0" err="1" smtClean="0"/>
              <a:t>Pillar</a:t>
            </a:r>
            <a:r>
              <a:rPr lang="fr-FR" dirty="0" smtClean="0"/>
              <a:t> 2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fr-FR" b="1" dirty="0" smtClean="0"/>
              <a:t>36 in WIDERA : 8 ERA, 28 WIDENING 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fr-FR" dirty="0" smtClean="0"/>
              <a:t>24 in Excellent science (</a:t>
            </a:r>
            <a:r>
              <a:rPr lang="fr-FR" dirty="0" err="1" smtClean="0"/>
              <a:t>Pillar</a:t>
            </a:r>
            <a:r>
              <a:rPr lang="fr-FR" dirty="0" smtClean="0"/>
              <a:t> 1)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fr-FR" dirty="0" smtClean="0"/>
              <a:t>19 in </a:t>
            </a:r>
            <a:r>
              <a:rPr lang="fr-FR" dirty="0" err="1" smtClean="0"/>
              <a:t>Innovative</a:t>
            </a:r>
            <a:r>
              <a:rPr lang="fr-FR" dirty="0" smtClean="0"/>
              <a:t> Europe (</a:t>
            </a:r>
            <a:r>
              <a:rPr lang="fr-FR" dirty="0" err="1" smtClean="0"/>
              <a:t>Pillar</a:t>
            </a:r>
            <a:r>
              <a:rPr lang="fr-FR" dirty="0" smtClean="0"/>
              <a:t> 3)</a:t>
            </a:r>
            <a:endParaRPr lang="fr-FR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fr-FR" cap="all"/>
              <a:t>XX/XX/XXXX</a:t>
            </a:r>
            <a:endParaRPr lang="fr-FR" cap="all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FEEAD103-3C79-BC46-B53C-8C2089035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0000" y="4783500"/>
            <a:ext cx="5904000" cy="360000"/>
          </a:xfrm>
        </p:spPr>
        <p:txBody>
          <a:bodyPr/>
          <a:lstStyle/>
          <a:p>
            <a:r>
              <a:rPr lang="fr-FR" dirty="0"/>
              <a:t>Intitulé de la direction ou de l’organisme rattaché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2701" y="1485321"/>
            <a:ext cx="7644367" cy="2912680"/>
          </a:xfrm>
          <a:prstGeom prst="rect">
            <a:avLst/>
          </a:prstGeom>
        </p:spPr>
      </p:pic>
      <p:sp>
        <p:nvSpPr>
          <p:cNvPr id="13" name="Espace réservé du contenu 11"/>
          <p:cNvSpPr txBox="1">
            <a:spLocks/>
          </p:cNvSpPr>
          <p:nvPr/>
        </p:nvSpPr>
        <p:spPr bwMode="gray">
          <a:xfrm>
            <a:off x="6715830" y="2884950"/>
            <a:ext cx="2088232" cy="98319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Font typeface="Arial" pitchFamily="34" charset="0"/>
              <a:buNone/>
              <a:defRPr sz="105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0" indent="-72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 sz="9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2000" indent="-72000" algn="l" defTabSz="914400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 pitchFamily="34" charset="0"/>
              <a:buChar char="•"/>
              <a:defRPr sz="8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12000" indent="-72000" algn="l" defTabSz="914400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 pitchFamily="34" charset="0"/>
              <a:buChar char="•"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28000" indent="-72000" algn="l" defTabSz="914400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 pitchFamily="34" charset="0"/>
              <a:buChar char="•"/>
              <a:defRPr sz="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Widening : 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fr-FR" dirty="0" smtClean="0"/>
              <a:t>14 </a:t>
            </a:r>
            <a:r>
              <a:rPr lang="fr-FR" dirty="0" err="1" smtClean="0"/>
              <a:t>signed</a:t>
            </a:r>
            <a:r>
              <a:rPr lang="fr-FR" dirty="0" smtClean="0"/>
              <a:t> </a:t>
            </a:r>
            <a:r>
              <a:rPr lang="fr-FR" dirty="0" err="1" smtClean="0"/>
              <a:t>grants</a:t>
            </a:r>
            <a:endParaRPr lang="fr-FR" dirty="0" smtClean="0"/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fr-FR" dirty="0" smtClean="0"/>
              <a:t>28 participations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fr-FR" dirty="0" smtClean="0"/>
              <a:t>17 unique participants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225037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r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LATVIA’s</a:t>
            </a:r>
            <a:r>
              <a:rPr lang="fr-FR" dirty="0" smtClean="0"/>
              <a:t> participation in </a:t>
            </a:r>
            <a:r>
              <a:rPr lang="fr-FR" dirty="0" err="1" smtClean="0"/>
              <a:t>HEu</a:t>
            </a:r>
            <a:r>
              <a:rPr lang="fr-FR" dirty="0" smtClean="0"/>
              <a:t> at a </a:t>
            </a:r>
            <a:r>
              <a:rPr lang="fr-FR" dirty="0" err="1" smtClean="0"/>
              <a:t>glance</a:t>
            </a:r>
            <a:endParaRPr lang="fr-FR" dirty="0"/>
          </a:p>
        </p:txBody>
      </p:sp>
      <p:sp>
        <p:nvSpPr>
          <p:cNvPr id="12" name="Espace réservé du contenu 11"/>
          <p:cNvSpPr>
            <a:spLocks noGrp="1"/>
          </p:cNvSpPr>
          <p:nvPr>
            <p:ph sz="quarter" idx="14"/>
          </p:nvPr>
        </p:nvSpPr>
        <p:spPr>
          <a:xfrm>
            <a:off x="359999" y="1459404"/>
            <a:ext cx="1259674" cy="2605424"/>
          </a:xfrm>
        </p:spPr>
        <p:txBody>
          <a:bodyPr/>
          <a:lstStyle/>
          <a:p>
            <a:r>
              <a:rPr lang="fr-FR" dirty="0" smtClean="0"/>
              <a:t>46.14M€ </a:t>
            </a:r>
            <a:r>
              <a:rPr lang="fr-FR" dirty="0" err="1" smtClean="0"/>
              <a:t>from</a:t>
            </a:r>
            <a:r>
              <a:rPr lang="fr-FR" dirty="0" smtClean="0"/>
              <a:t> </a:t>
            </a:r>
            <a:r>
              <a:rPr lang="fr-FR" dirty="0" err="1" smtClean="0"/>
              <a:t>HEu</a:t>
            </a:r>
            <a:endParaRPr lang="fr-FR" dirty="0" smtClean="0"/>
          </a:p>
          <a:p>
            <a:r>
              <a:rPr lang="fr-FR" dirty="0" smtClean="0"/>
              <a:t>127 </a:t>
            </a:r>
            <a:r>
              <a:rPr lang="fr-FR" dirty="0" err="1" smtClean="0"/>
              <a:t>signed</a:t>
            </a:r>
            <a:r>
              <a:rPr lang="fr-FR" dirty="0" smtClean="0"/>
              <a:t> </a:t>
            </a:r>
            <a:r>
              <a:rPr lang="fr-FR" dirty="0" err="1" smtClean="0"/>
              <a:t>grants</a:t>
            </a:r>
            <a:endParaRPr lang="fr-FR" dirty="0" smtClean="0"/>
          </a:p>
          <a:p>
            <a:r>
              <a:rPr lang="fr-FR" dirty="0" smtClean="0"/>
              <a:t>152 participation in </a:t>
            </a:r>
            <a:r>
              <a:rPr lang="fr-FR" dirty="0" err="1" smtClean="0"/>
              <a:t>projects</a:t>
            </a:r>
            <a:r>
              <a:rPr lang="fr-FR" dirty="0" smtClean="0"/>
              <a:t> </a:t>
            </a:r>
            <a:r>
              <a:rPr lang="fr-FR" dirty="0" err="1" smtClean="0"/>
              <a:t>under</a:t>
            </a:r>
            <a:r>
              <a:rPr lang="fr-FR" dirty="0" smtClean="0"/>
              <a:t> </a:t>
            </a:r>
            <a:r>
              <a:rPr lang="fr-FR" dirty="0" err="1" smtClean="0"/>
              <a:t>HEu</a:t>
            </a:r>
            <a:endParaRPr lang="fr-FR" dirty="0" smtClean="0"/>
          </a:p>
          <a:p>
            <a:r>
              <a:rPr lang="fr-FR" dirty="0" smtClean="0"/>
              <a:t>66 unique participants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fr-FR" dirty="0" smtClean="0"/>
              <a:t>115 in </a:t>
            </a:r>
            <a:r>
              <a:rPr lang="fr-FR" dirty="0" err="1" smtClean="0"/>
              <a:t>Pillar</a:t>
            </a:r>
            <a:r>
              <a:rPr lang="fr-FR" dirty="0" smtClean="0"/>
              <a:t> 2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fr-FR" b="1" dirty="0" smtClean="0"/>
              <a:t>14 in WIDERA : 4 ERA, 10 WIDENING 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fr-FR" dirty="0" smtClean="0"/>
              <a:t>16 in Excellent science (</a:t>
            </a:r>
            <a:r>
              <a:rPr lang="fr-FR" dirty="0" err="1" smtClean="0"/>
              <a:t>Pillar</a:t>
            </a:r>
            <a:r>
              <a:rPr lang="fr-FR" dirty="0" smtClean="0"/>
              <a:t> 1)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fr-FR" dirty="0" smtClean="0"/>
              <a:t>7 in </a:t>
            </a:r>
            <a:r>
              <a:rPr lang="fr-FR" dirty="0" err="1" smtClean="0"/>
              <a:t>Innovative</a:t>
            </a:r>
            <a:r>
              <a:rPr lang="fr-FR" dirty="0" smtClean="0"/>
              <a:t> Europe (</a:t>
            </a:r>
            <a:r>
              <a:rPr lang="fr-FR" dirty="0" err="1" smtClean="0"/>
              <a:t>Pillar</a:t>
            </a:r>
            <a:r>
              <a:rPr lang="fr-FR" dirty="0" smtClean="0"/>
              <a:t> 3)</a:t>
            </a:r>
            <a:endParaRPr lang="fr-FR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fr-FR" cap="all"/>
              <a:t>XX/XX/XXXX</a:t>
            </a:r>
            <a:endParaRPr lang="fr-FR" cap="all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FEEAD103-3C79-BC46-B53C-8C2089035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0000" y="4783500"/>
            <a:ext cx="5904000" cy="360000"/>
          </a:xfrm>
        </p:spPr>
        <p:txBody>
          <a:bodyPr/>
          <a:lstStyle/>
          <a:p>
            <a:r>
              <a:rPr lang="fr-FR" dirty="0"/>
              <a:t>Intitulé de la direction ou de l’organisme rattaché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1" y="1459404"/>
            <a:ext cx="7452320" cy="2839505"/>
          </a:xfrm>
          <a:prstGeom prst="rect">
            <a:avLst/>
          </a:prstGeom>
        </p:spPr>
      </p:pic>
      <p:sp>
        <p:nvSpPr>
          <p:cNvPr id="13" name="Espace réservé du contenu 11"/>
          <p:cNvSpPr txBox="1">
            <a:spLocks/>
          </p:cNvSpPr>
          <p:nvPr/>
        </p:nvSpPr>
        <p:spPr bwMode="gray">
          <a:xfrm>
            <a:off x="6849083" y="3011909"/>
            <a:ext cx="2699834" cy="2574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Font typeface="Arial" pitchFamily="34" charset="0"/>
              <a:buNone/>
              <a:defRPr sz="105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0" indent="-72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 sz="9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2000" indent="-72000" algn="l" defTabSz="914400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 pitchFamily="34" charset="0"/>
              <a:buChar char="•"/>
              <a:defRPr sz="8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12000" indent="-72000" algn="l" defTabSz="914400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 pitchFamily="34" charset="0"/>
              <a:buChar char="•"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28000" indent="-72000" algn="l" defTabSz="914400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 pitchFamily="34" charset="0"/>
              <a:buChar char="•"/>
              <a:defRPr sz="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Widening : 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fr-FR" dirty="0" smtClean="0"/>
              <a:t>10 </a:t>
            </a:r>
            <a:r>
              <a:rPr lang="fr-FR" dirty="0" err="1" smtClean="0"/>
              <a:t>signed</a:t>
            </a:r>
            <a:r>
              <a:rPr lang="fr-FR" dirty="0" smtClean="0"/>
              <a:t> </a:t>
            </a:r>
            <a:r>
              <a:rPr lang="fr-FR" dirty="0" err="1" smtClean="0"/>
              <a:t>grants</a:t>
            </a:r>
            <a:endParaRPr lang="fr-FR" dirty="0" smtClean="0"/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fr-FR" dirty="0" smtClean="0"/>
              <a:t>14 participations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fr-FR" dirty="0" smtClean="0"/>
              <a:t>11 unique participants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894819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r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LITHUANIA’s</a:t>
            </a:r>
            <a:r>
              <a:rPr lang="fr-FR" dirty="0" smtClean="0"/>
              <a:t> participation in </a:t>
            </a:r>
            <a:r>
              <a:rPr lang="fr-FR" dirty="0" err="1" smtClean="0"/>
              <a:t>HEu</a:t>
            </a:r>
            <a:r>
              <a:rPr lang="fr-FR" dirty="0" smtClean="0"/>
              <a:t> at a </a:t>
            </a:r>
            <a:r>
              <a:rPr lang="fr-FR" dirty="0" err="1" smtClean="0"/>
              <a:t>glance</a:t>
            </a:r>
            <a:endParaRPr lang="fr-FR" dirty="0"/>
          </a:p>
        </p:txBody>
      </p:sp>
      <p:sp>
        <p:nvSpPr>
          <p:cNvPr id="12" name="Espace réservé du contenu 11"/>
          <p:cNvSpPr>
            <a:spLocks noGrp="1"/>
          </p:cNvSpPr>
          <p:nvPr>
            <p:ph sz="quarter" idx="14"/>
          </p:nvPr>
        </p:nvSpPr>
        <p:spPr>
          <a:xfrm>
            <a:off x="359998" y="1501719"/>
            <a:ext cx="1187666" cy="2908281"/>
          </a:xfrm>
        </p:spPr>
        <p:txBody>
          <a:bodyPr/>
          <a:lstStyle/>
          <a:p>
            <a:r>
              <a:rPr lang="fr-FR" dirty="0" smtClean="0"/>
              <a:t>81.5M€ </a:t>
            </a:r>
            <a:r>
              <a:rPr lang="fr-FR" dirty="0" err="1" smtClean="0"/>
              <a:t>from</a:t>
            </a:r>
            <a:r>
              <a:rPr lang="fr-FR" dirty="0" smtClean="0"/>
              <a:t> </a:t>
            </a:r>
            <a:r>
              <a:rPr lang="fr-FR" dirty="0" err="1" smtClean="0"/>
              <a:t>HEu</a:t>
            </a:r>
            <a:endParaRPr lang="fr-FR" dirty="0" smtClean="0"/>
          </a:p>
          <a:p>
            <a:r>
              <a:rPr lang="fr-FR" dirty="0" smtClean="0"/>
              <a:t>166 </a:t>
            </a:r>
            <a:r>
              <a:rPr lang="fr-FR" dirty="0" err="1" smtClean="0"/>
              <a:t>signed</a:t>
            </a:r>
            <a:r>
              <a:rPr lang="fr-FR" dirty="0" smtClean="0"/>
              <a:t> </a:t>
            </a:r>
            <a:r>
              <a:rPr lang="fr-FR" dirty="0" err="1" smtClean="0"/>
              <a:t>grants</a:t>
            </a:r>
            <a:endParaRPr lang="fr-FR" dirty="0" smtClean="0"/>
          </a:p>
          <a:p>
            <a:r>
              <a:rPr lang="fr-FR" dirty="0" smtClean="0"/>
              <a:t>217 participation in </a:t>
            </a:r>
            <a:r>
              <a:rPr lang="fr-FR" dirty="0" err="1" smtClean="0"/>
              <a:t>projects</a:t>
            </a:r>
            <a:r>
              <a:rPr lang="fr-FR" dirty="0" smtClean="0"/>
              <a:t> </a:t>
            </a:r>
            <a:r>
              <a:rPr lang="fr-FR" dirty="0" err="1" smtClean="0"/>
              <a:t>under</a:t>
            </a:r>
            <a:r>
              <a:rPr lang="fr-FR" dirty="0" smtClean="0"/>
              <a:t> </a:t>
            </a:r>
            <a:r>
              <a:rPr lang="fr-FR" dirty="0" err="1" smtClean="0"/>
              <a:t>HEu</a:t>
            </a:r>
            <a:endParaRPr lang="fr-FR" dirty="0" smtClean="0"/>
          </a:p>
          <a:p>
            <a:r>
              <a:rPr lang="fr-FR" dirty="0" smtClean="0"/>
              <a:t>90 unique participants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fr-FR" dirty="0" smtClean="0"/>
              <a:t>168 in </a:t>
            </a:r>
            <a:r>
              <a:rPr lang="fr-FR" dirty="0" err="1" smtClean="0"/>
              <a:t>Pillar</a:t>
            </a:r>
            <a:r>
              <a:rPr lang="fr-FR" dirty="0" smtClean="0"/>
              <a:t> 2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fr-FR" b="1" dirty="0" smtClean="0"/>
              <a:t>22 in WIDERA : 10 ERA, 12 WIDENING 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fr-FR" dirty="0" smtClean="0"/>
              <a:t>14 in Excellent science (</a:t>
            </a:r>
            <a:r>
              <a:rPr lang="fr-FR" dirty="0" err="1" smtClean="0"/>
              <a:t>Pillar</a:t>
            </a:r>
            <a:r>
              <a:rPr lang="fr-FR" dirty="0" smtClean="0"/>
              <a:t> 1)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fr-FR" dirty="0" smtClean="0"/>
              <a:t>13 in </a:t>
            </a:r>
            <a:r>
              <a:rPr lang="fr-FR" dirty="0" err="1" smtClean="0"/>
              <a:t>Innovative</a:t>
            </a:r>
            <a:r>
              <a:rPr lang="fr-FR" dirty="0" smtClean="0"/>
              <a:t> Europe (</a:t>
            </a:r>
            <a:r>
              <a:rPr lang="fr-FR" dirty="0" err="1" smtClean="0"/>
              <a:t>Pillar</a:t>
            </a:r>
            <a:r>
              <a:rPr lang="fr-FR" dirty="0" smtClean="0"/>
              <a:t> 3)</a:t>
            </a:r>
            <a:endParaRPr lang="fr-FR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fr-FR" cap="all"/>
              <a:t>XX/XX/XXXX</a:t>
            </a:r>
            <a:endParaRPr lang="fr-FR" cap="all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FEEAD103-3C79-BC46-B53C-8C2089035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0000" y="4783500"/>
            <a:ext cx="5904000" cy="360000"/>
          </a:xfrm>
        </p:spPr>
        <p:txBody>
          <a:bodyPr/>
          <a:lstStyle/>
          <a:p>
            <a:r>
              <a:rPr lang="fr-FR" dirty="0"/>
              <a:t>Intitulé de la direction ou de l’organisme rattaché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1399651"/>
            <a:ext cx="7524328" cy="2866941"/>
          </a:xfrm>
          <a:prstGeom prst="rect">
            <a:avLst/>
          </a:prstGeom>
        </p:spPr>
      </p:pic>
      <p:sp>
        <p:nvSpPr>
          <p:cNvPr id="13" name="Espace réservé du contenu 11"/>
          <p:cNvSpPr txBox="1">
            <a:spLocks/>
          </p:cNvSpPr>
          <p:nvPr/>
        </p:nvSpPr>
        <p:spPr bwMode="gray">
          <a:xfrm>
            <a:off x="6351530" y="2791864"/>
            <a:ext cx="2699834" cy="2574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Font typeface="Arial" pitchFamily="34" charset="0"/>
              <a:buNone/>
              <a:defRPr sz="105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0" indent="-72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 sz="9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2000" indent="-72000" algn="l" defTabSz="914400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 pitchFamily="34" charset="0"/>
              <a:buChar char="•"/>
              <a:defRPr sz="8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12000" indent="-72000" algn="l" defTabSz="914400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 pitchFamily="34" charset="0"/>
              <a:buChar char="•"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28000" indent="-72000" algn="l" defTabSz="914400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 pitchFamily="34" charset="0"/>
              <a:buChar char="•"/>
              <a:defRPr sz="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Widening : 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fr-FR" dirty="0" smtClean="0"/>
              <a:t>13 </a:t>
            </a:r>
            <a:r>
              <a:rPr lang="fr-FR" dirty="0" err="1" smtClean="0"/>
              <a:t>signed</a:t>
            </a:r>
            <a:r>
              <a:rPr lang="fr-FR" dirty="0" smtClean="0"/>
              <a:t> </a:t>
            </a:r>
            <a:r>
              <a:rPr lang="fr-FR" dirty="0" err="1" smtClean="0"/>
              <a:t>grants</a:t>
            </a:r>
            <a:endParaRPr lang="fr-FR" dirty="0" smtClean="0"/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fr-FR" dirty="0" smtClean="0"/>
              <a:t>22 participations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fr-FR" dirty="0" smtClean="0"/>
              <a:t>11 unique participants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835158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r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FRANCE’s</a:t>
            </a:r>
            <a:r>
              <a:rPr lang="fr-FR" dirty="0" smtClean="0"/>
              <a:t> participation in </a:t>
            </a:r>
            <a:r>
              <a:rPr lang="fr-FR" dirty="0" err="1" smtClean="0"/>
              <a:t>HEu</a:t>
            </a:r>
            <a:r>
              <a:rPr lang="fr-FR" dirty="0" smtClean="0"/>
              <a:t> at a </a:t>
            </a:r>
            <a:r>
              <a:rPr lang="fr-FR" dirty="0" err="1" smtClean="0"/>
              <a:t>glance</a:t>
            </a:r>
            <a:endParaRPr lang="fr-FR" dirty="0"/>
          </a:p>
        </p:txBody>
      </p:sp>
      <p:sp>
        <p:nvSpPr>
          <p:cNvPr id="12" name="Espace réservé du contenu 11"/>
          <p:cNvSpPr>
            <a:spLocks noGrp="1"/>
          </p:cNvSpPr>
          <p:nvPr>
            <p:ph sz="quarter" idx="14"/>
          </p:nvPr>
        </p:nvSpPr>
        <p:spPr>
          <a:xfrm>
            <a:off x="323528" y="1620000"/>
            <a:ext cx="1547706" cy="2652749"/>
          </a:xfrm>
        </p:spPr>
        <p:txBody>
          <a:bodyPr/>
          <a:lstStyle/>
          <a:p>
            <a:r>
              <a:rPr lang="fr-FR" dirty="0" smtClean="0"/>
              <a:t>2.75B€ </a:t>
            </a:r>
            <a:r>
              <a:rPr lang="fr-FR" dirty="0" err="1" smtClean="0"/>
              <a:t>from</a:t>
            </a:r>
            <a:r>
              <a:rPr lang="fr-FR" dirty="0" smtClean="0"/>
              <a:t> </a:t>
            </a:r>
            <a:r>
              <a:rPr lang="fr-FR" dirty="0" err="1" smtClean="0"/>
              <a:t>HEu</a:t>
            </a:r>
            <a:endParaRPr lang="fr-FR" dirty="0" smtClean="0"/>
          </a:p>
          <a:p>
            <a:r>
              <a:rPr lang="fr-FR" dirty="0" smtClean="0"/>
              <a:t>1949 </a:t>
            </a:r>
            <a:r>
              <a:rPr lang="fr-FR" dirty="0" err="1" smtClean="0"/>
              <a:t>signed</a:t>
            </a:r>
            <a:r>
              <a:rPr lang="fr-FR" dirty="0" smtClean="0"/>
              <a:t> </a:t>
            </a:r>
            <a:r>
              <a:rPr lang="fr-FR" dirty="0" err="1" smtClean="0"/>
              <a:t>grants</a:t>
            </a:r>
            <a:endParaRPr lang="fr-FR" dirty="0" smtClean="0"/>
          </a:p>
          <a:p>
            <a:r>
              <a:rPr lang="fr-FR" dirty="0" smtClean="0"/>
              <a:t>4020 participation in </a:t>
            </a:r>
            <a:r>
              <a:rPr lang="fr-FR" dirty="0" err="1" smtClean="0"/>
              <a:t>projects</a:t>
            </a:r>
            <a:r>
              <a:rPr lang="fr-FR" dirty="0" smtClean="0"/>
              <a:t> </a:t>
            </a:r>
            <a:r>
              <a:rPr lang="fr-FR" dirty="0" err="1" smtClean="0"/>
              <a:t>under</a:t>
            </a:r>
            <a:r>
              <a:rPr lang="fr-FR" dirty="0" smtClean="0"/>
              <a:t> </a:t>
            </a:r>
            <a:r>
              <a:rPr lang="fr-FR" dirty="0" err="1" smtClean="0"/>
              <a:t>HEu</a:t>
            </a:r>
            <a:endParaRPr lang="fr-FR" dirty="0" smtClean="0"/>
          </a:p>
          <a:p>
            <a:r>
              <a:rPr lang="fr-FR" dirty="0" smtClean="0"/>
              <a:t>1322 unique participants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fr-FR" dirty="0" smtClean="0"/>
              <a:t>2048 in </a:t>
            </a:r>
            <a:r>
              <a:rPr lang="fr-FR" dirty="0" err="1" smtClean="0"/>
              <a:t>Pillar</a:t>
            </a:r>
            <a:r>
              <a:rPr lang="fr-FR" dirty="0" smtClean="0"/>
              <a:t> 2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fr-FR" b="1" dirty="0" smtClean="0"/>
              <a:t>85 in WIDERA : 36 ERA, 49 WIDENING 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fr-FR" dirty="0" smtClean="0"/>
              <a:t>1019</a:t>
            </a:r>
            <a:r>
              <a:rPr lang="fr-FR" dirty="0" smtClean="0"/>
              <a:t> in Excellent science (</a:t>
            </a:r>
            <a:r>
              <a:rPr lang="fr-FR" dirty="0" err="1" smtClean="0"/>
              <a:t>Pillar</a:t>
            </a:r>
            <a:r>
              <a:rPr lang="fr-FR" dirty="0" smtClean="0"/>
              <a:t> 1)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fr-FR" dirty="0" smtClean="0"/>
              <a:t>264 in </a:t>
            </a:r>
            <a:r>
              <a:rPr lang="fr-FR" dirty="0" err="1" smtClean="0"/>
              <a:t>Innovative</a:t>
            </a:r>
            <a:r>
              <a:rPr lang="fr-FR" dirty="0" smtClean="0"/>
              <a:t> Europe (</a:t>
            </a:r>
            <a:r>
              <a:rPr lang="fr-FR" dirty="0" err="1" smtClean="0"/>
              <a:t>Pillar</a:t>
            </a:r>
            <a:r>
              <a:rPr lang="fr-FR" dirty="0" smtClean="0"/>
              <a:t> 3)</a:t>
            </a:r>
            <a:endParaRPr lang="fr-FR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fr-FR" cap="all"/>
              <a:t>XX/XX/XXXX</a:t>
            </a:r>
            <a:endParaRPr lang="fr-FR" cap="all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8</a:t>
            </a:fld>
            <a:endParaRPr lang="fr-FR" dirty="0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FEEAD103-3C79-BC46-B53C-8C2089035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0000" y="4783500"/>
            <a:ext cx="5904000" cy="360000"/>
          </a:xfrm>
        </p:spPr>
        <p:txBody>
          <a:bodyPr/>
          <a:lstStyle/>
          <a:p>
            <a:r>
              <a:rPr lang="fr-FR" dirty="0"/>
              <a:t>Intitulé de la direction ou de l’organisme rattaché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915" y="1677312"/>
            <a:ext cx="7378654" cy="2811437"/>
          </a:xfrm>
          <a:prstGeom prst="rect">
            <a:avLst/>
          </a:prstGeom>
        </p:spPr>
      </p:pic>
      <p:sp>
        <p:nvSpPr>
          <p:cNvPr id="13" name="Espace réservé du contenu 11"/>
          <p:cNvSpPr txBox="1">
            <a:spLocks/>
          </p:cNvSpPr>
          <p:nvPr/>
        </p:nvSpPr>
        <p:spPr bwMode="gray">
          <a:xfrm>
            <a:off x="6630410" y="3219822"/>
            <a:ext cx="2555818" cy="87059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Font typeface="Arial" pitchFamily="34" charset="0"/>
              <a:buNone/>
              <a:defRPr sz="105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0" indent="-72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 sz="9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2000" indent="-72000" algn="l" defTabSz="914400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 pitchFamily="34" charset="0"/>
              <a:buChar char="•"/>
              <a:defRPr sz="8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12000" indent="-72000" algn="l" defTabSz="914400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 pitchFamily="34" charset="0"/>
              <a:buChar char="•"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28000" indent="-72000" algn="l" defTabSz="914400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 pitchFamily="34" charset="0"/>
              <a:buChar char="•"/>
              <a:defRPr sz="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Widening : 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fr-FR" dirty="0" smtClean="0"/>
              <a:t>34 </a:t>
            </a:r>
            <a:r>
              <a:rPr lang="fr-FR" dirty="0" err="1" smtClean="0"/>
              <a:t>signed</a:t>
            </a:r>
            <a:r>
              <a:rPr lang="fr-FR" dirty="0" smtClean="0"/>
              <a:t> </a:t>
            </a:r>
            <a:r>
              <a:rPr lang="fr-FR" dirty="0" err="1" smtClean="0"/>
              <a:t>grants</a:t>
            </a:r>
            <a:endParaRPr lang="fr-FR" dirty="0" smtClean="0"/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fr-FR" dirty="0" smtClean="0"/>
              <a:t>49 participations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fr-FR" dirty="0" smtClean="0"/>
              <a:t>38 unique participants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947150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0381" y="1626352"/>
            <a:ext cx="7205860" cy="2745598"/>
          </a:xfrm>
          <a:prstGeom prst="rect">
            <a:avLst/>
          </a:prstGeom>
        </p:spPr>
      </p:pic>
      <p:sp>
        <p:nvSpPr>
          <p:cNvPr id="10" name="Titr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DENMARK’s</a:t>
            </a:r>
            <a:r>
              <a:rPr lang="fr-FR" dirty="0" smtClean="0"/>
              <a:t> participation in </a:t>
            </a:r>
            <a:r>
              <a:rPr lang="fr-FR" dirty="0" err="1" smtClean="0"/>
              <a:t>HEu</a:t>
            </a:r>
            <a:r>
              <a:rPr lang="fr-FR" dirty="0" smtClean="0"/>
              <a:t> at a </a:t>
            </a:r>
            <a:r>
              <a:rPr lang="fr-FR" dirty="0" err="1" smtClean="0"/>
              <a:t>glance</a:t>
            </a:r>
            <a:endParaRPr lang="fr-FR" dirty="0"/>
          </a:p>
        </p:txBody>
      </p:sp>
      <p:sp>
        <p:nvSpPr>
          <p:cNvPr id="12" name="Espace réservé du contenu 11"/>
          <p:cNvSpPr>
            <a:spLocks noGrp="1"/>
          </p:cNvSpPr>
          <p:nvPr>
            <p:ph sz="quarter" idx="14"/>
          </p:nvPr>
        </p:nvSpPr>
        <p:spPr>
          <a:xfrm>
            <a:off x="323528" y="1620000"/>
            <a:ext cx="1547706" cy="2652749"/>
          </a:xfrm>
        </p:spPr>
        <p:txBody>
          <a:bodyPr/>
          <a:lstStyle/>
          <a:p>
            <a:r>
              <a:rPr lang="fr-FR" dirty="0" smtClean="0"/>
              <a:t>608M€ </a:t>
            </a:r>
            <a:r>
              <a:rPr lang="fr-FR" dirty="0" err="1" smtClean="0"/>
              <a:t>from</a:t>
            </a:r>
            <a:r>
              <a:rPr lang="fr-FR" dirty="0" smtClean="0"/>
              <a:t> </a:t>
            </a:r>
            <a:r>
              <a:rPr lang="fr-FR" dirty="0" err="1" smtClean="0"/>
              <a:t>HEu</a:t>
            </a:r>
            <a:endParaRPr lang="fr-FR" dirty="0" smtClean="0"/>
          </a:p>
          <a:p>
            <a:r>
              <a:rPr lang="fr-FR" dirty="0" smtClean="0"/>
              <a:t>812 </a:t>
            </a:r>
            <a:r>
              <a:rPr lang="fr-FR" dirty="0" err="1" smtClean="0"/>
              <a:t>signed</a:t>
            </a:r>
            <a:r>
              <a:rPr lang="fr-FR" dirty="0" smtClean="0"/>
              <a:t> </a:t>
            </a:r>
            <a:r>
              <a:rPr lang="fr-FR" dirty="0" err="1" smtClean="0"/>
              <a:t>grants</a:t>
            </a:r>
            <a:endParaRPr lang="fr-FR" dirty="0" smtClean="0"/>
          </a:p>
          <a:p>
            <a:r>
              <a:rPr lang="fr-FR" dirty="0" smtClean="0"/>
              <a:t>1124 participation in </a:t>
            </a:r>
            <a:r>
              <a:rPr lang="fr-FR" dirty="0" err="1" smtClean="0"/>
              <a:t>projects</a:t>
            </a:r>
            <a:r>
              <a:rPr lang="fr-FR" dirty="0" smtClean="0"/>
              <a:t> </a:t>
            </a:r>
            <a:r>
              <a:rPr lang="fr-FR" dirty="0" err="1" smtClean="0"/>
              <a:t>under</a:t>
            </a:r>
            <a:r>
              <a:rPr lang="fr-FR" dirty="0" smtClean="0"/>
              <a:t> </a:t>
            </a:r>
            <a:r>
              <a:rPr lang="fr-FR" dirty="0" err="1" smtClean="0"/>
              <a:t>HEu</a:t>
            </a:r>
            <a:endParaRPr lang="fr-FR" dirty="0" smtClean="0"/>
          </a:p>
          <a:p>
            <a:r>
              <a:rPr lang="fr-FR" dirty="0" smtClean="0"/>
              <a:t>303 unique participants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fr-FR" dirty="0" smtClean="0"/>
              <a:t>662 in </a:t>
            </a:r>
            <a:r>
              <a:rPr lang="fr-FR" dirty="0" err="1" smtClean="0"/>
              <a:t>Pillar</a:t>
            </a:r>
            <a:r>
              <a:rPr lang="fr-FR" dirty="0" smtClean="0"/>
              <a:t> 2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fr-FR" b="1" dirty="0" smtClean="0"/>
              <a:t>32 in WIDERA : 17 ERA, 15 WIDENING 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fr-FR" dirty="0" smtClean="0"/>
              <a:t>380</a:t>
            </a:r>
            <a:r>
              <a:rPr lang="fr-FR" dirty="0" smtClean="0"/>
              <a:t> in Excellent science (</a:t>
            </a:r>
            <a:r>
              <a:rPr lang="fr-FR" dirty="0" err="1" smtClean="0"/>
              <a:t>Pillar</a:t>
            </a:r>
            <a:r>
              <a:rPr lang="fr-FR" dirty="0" smtClean="0"/>
              <a:t> 1)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fr-FR" dirty="0" smtClean="0"/>
              <a:t>50 in </a:t>
            </a:r>
            <a:r>
              <a:rPr lang="fr-FR" dirty="0" err="1" smtClean="0"/>
              <a:t>Innovative</a:t>
            </a:r>
            <a:r>
              <a:rPr lang="fr-FR" dirty="0" smtClean="0"/>
              <a:t> Europe (</a:t>
            </a:r>
            <a:r>
              <a:rPr lang="fr-FR" dirty="0" err="1" smtClean="0"/>
              <a:t>Pillar</a:t>
            </a:r>
            <a:r>
              <a:rPr lang="fr-FR" dirty="0" smtClean="0"/>
              <a:t> 3)</a:t>
            </a:r>
            <a:endParaRPr lang="fr-FR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fr-FR" cap="all"/>
              <a:t>XX/XX/XXXX</a:t>
            </a:r>
            <a:endParaRPr lang="fr-FR" cap="all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9</a:t>
            </a:fld>
            <a:endParaRPr lang="fr-FR" dirty="0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FEEAD103-3C79-BC46-B53C-8C2089035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0000" y="4783500"/>
            <a:ext cx="5904000" cy="360000"/>
          </a:xfrm>
        </p:spPr>
        <p:txBody>
          <a:bodyPr/>
          <a:lstStyle/>
          <a:p>
            <a:r>
              <a:rPr lang="fr-FR" dirty="0"/>
              <a:t>Intitulé de la direction ou de l’organisme rattaché</a:t>
            </a:r>
          </a:p>
        </p:txBody>
      </p:sp>
      <p:sp>
        <p:nvSpPr>
          <p:cNvPr id="13" name="Espace réservé du contenu 11"/>
          <p:cNvSpPr txBox="1">
            <a:spLocks/>
          </p:cNvSpPr>
          <p:nvPr/>
        </p:nvSpPr>
        <p:spPr bwMode="gray">
          <a:xfrm>
            <a:off x="6630410" y="3219822"/>
            <a:ext cx="2555818" cy="87059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Font typeface="Arial" pitchFamily="34" charset="0"/>
              <a:buNone/>
              <a:defRPr sz="105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0" indent="-72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 sz="9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2000" indent="-72000" algn="l" defTabSz="914400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 pitchFamily="34" charset="0"/>
              <a:buChar char="•"/>
              <a:defRPr sz="8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12000" indent="-72000" algn="l" defTabSz="914400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 pitchFamily="34" charset="0"/>
              <a:buChar char="•"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28000" indent="-72000" algn="l" defTabSz="914400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 pitchFamily="34" charset="0"/>
              <a:buChar char="•"/>
              <a:defRPr sz="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Widening : 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fr-FR" dirty="0" smtClean="0"/>
              <a:t>15 </a:t>
            </a:r>
            <a:r>
              <a:rPr lang="fr-FR" dirty="0" err="1" smtClean="0"/>
              <a:t>signed</a:t>
            </a:r>
            <a:r>
              <a:rPr lang="fr-FR" dirty="0" smtClean="0"/>
              <a:t> </a:t>
            </a:r>
            <a:r>
              <a:rPr lang="fr-FR" dirty="0" err="1" smtClean="0"/>
              <a:t>grants</a:t>
            </a:r>
            <a:endParaRPr lang="fr-FR" dirty="0" smtClean="0"/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fr-FR" dirty="0" smtClean="0"/>
              <a:t>15 participations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fr-FR" dirty="0" smtClean="0"/>
              <a:t>6 unique participants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18860730"/>
      </p:ext>
    </p:extLst>
  </p:cSld>
  <p:clrMapOvr>
    <a:masterClrMapping/>
  </p:clrMapOvr>
</p:sld>
</file>

<file path=ppt/theme/theme1.xml><?xml version="1.0" encoding="utf-8"?>
<a:theme xmlns:a="http://schemas.openxmlformats.org/drawingml/2006/main" name="MINISTÈRIEL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Personnalisé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_ministeriel_marianne" id="{5F0B8B09-9A99-4083-B883-79F2388C6E1D}" vid="{F8005780-5DEF-4BE0-805B-EA49FB1EABC6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scription0 xmlns="2c7ddd52-0a06-43b1-a35c-dcb15ea2e3f4">Gabarit powerpoint pour le MESRI</Description0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73AB55E0CC5DA459F57F5A42893F46A005A087D358B12CA4E82A8A8BA9B8A8CF200D3544DBFAD4F664AA25DF68E6D1F0A9E00689F2856DFEDCE40890FDCED81A7DFC9005D57C802836FCB44B44B7372FB2B7972" ma:contentTypeVersion="2" ma:contentTypeDescription="Crée un document." ma:contentTypeScope="" ma:versionID="5a60f89c127121cb1fddd53ae7c254b1">
  <xsd:schema xmlns:xsd="http://www.w3.org/2001/XMLSchema" xmlns:xs="http://www.w3.org/2001/XMLSchema" xmlns:p="http://schemas.microsoft.com/office/2006/metadata/properties" xmlns:ns2="2c7ddd52-0a06-43b1-a35c-dcb15ea2e3f4" targetNamespace="http://schemas.microsoft.com/office/2006/metadata/properties" ma:root="true" ma:fieldsID="d5f738a9b3eb3c0a5db9868b5f12e787" ns2:_="">
    <xsd:import namespace="2c7ddd52-0a06-43b1-a35c-dcb15ea2e3f4"/>
    <xsd:element name="properties">
      <xsd:complexType>
        <xsd:sequence>
          <xsd:element name="documentManagement">
            <xsd:complexType>
              <xsd:all>
                <xsd:element ref="ns2:Description0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7ddd52-0a06-43b1-a35c-dcb15ea2e3f4" elementFormDefault="qualified">
    <xsd:import namespace="http://schemas.microsoft.com/office/2006/documentManagement/types"/>
    <xsd:import namespace="http://schemas.microsoft.com/office/infopath/2007/PartnerControls"/>
    <xsd:element name="Description0" ma:index="8" nillable="true" ma:displayName="Description" ma:description="Description du document" ma:internalName="Description0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 ma:readOnly="true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C5FEE13-FEC8-4F1C-8222-8648587329A0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2c7ddd52-0a06-43b1-a35c-dcb15ea2e3f4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A3F7153E-BC0D-4381-BA75-370C218E395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c7ddd52-0a06-43b1-a35c-dcb15ea2e3f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957A1D6-DBE0-4F71-AA10-B9F6DCEE3E1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MINISTÈRIEL</Template>
  <TotalTime>101</TotalTime>
  <Words>831</Words>
  <Application>Microsoft Office PowerPoint</Application>
  <PresentationFormat>Affichage à l'écran (16:9)</PresentationFormat>
  <Paragraphs>162</Paragraphs>
  <Slides>13</Slides>
  <Notes>0</Notes>
  <HiddenSlides>3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6" baseType="lpstr">
      <vt:lpstr>Arial</vt:lpstr>
      <vt:lpstr>Wingdings</vt:lpstr>
      <vt:lpstr>MINISTÈRIEL</vt:lpstr>
      <vt:lpstr>Présentation PowerPoint</vt:lpstr>
      <vt:lpstr>Présentation PowerPoint</vt:lpstr>
      <vt:lpstr>Présentation PowerPoint</vt:lpstr>
      <vt:lpstr>Présentation PowerPoint</vt:lpstr>
      <vt:lpstr>ESTONIA’s participation in HEu at a glance</vt:lpstr>
      <vt:lpstr>LATVIA’s participation in HEu at a glance</vt:lpstr>
      <vt:lpstr>LITHUANIA’s participation in HEu at a glance</vt:lpstr>
      <vt:lpstr>FRANCE’s participation in HEu at a glance</vt:lpstr>
      <vt:lpstr>DENMARK’s participation in HEu at a glance</vt:lpstr>
      <vt:lpstr>NORWAY’s participation in HEu at a glance</vt:lpstr>
      <vt:lpstr>Réduire / Augmenter le niveau de liste</vt:lpstr>
      <vt:lpstr>Titre</vt:lpstr>
      <vt:lpstr>Copier / coller les textes</vt:lpstr>
    </vt:vector>
  </TitlesOfParts>
  <Manager>Client</Manager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>Client</dc:subject>
  <dc:creator>Microsoft Office User</dc:creator>
  <cp:lastModifiedBy>SOLENE CHEVALIER</cp:lastModifiedBy>
  <cp:revision>21</cp:revision>
  <dcterms:created xsi:type="dcterms:W3CDTF">2020-03-05T15:21:24Z</dcterms:created>
  <dcterms:modified xsi:type="dcterms:W3CDTF">2023-05-15T08:48:52Z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0x010100873AB55E0CC5DA459F57F5A42893F46A005A087D358B12CA4E82A8A8BA9B8A8CF200D3544DBFAD4F664AA25DF68E6D1F0A9E00689F2856DFEDCE40890FDCED81A7DFC9005D57C802836FCB44B44B7372FB2B7972</vt:lpwstr>
  </property>
</Properties>
</file>