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76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7B51126-C606-4AB7-ADAC-63824611E958}">
  <a:tblStyle styleId="{D7B51126-C606-4AB7-ADAC-63824611E95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102" y="15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4336f49519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4336f49519_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4336f49519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4336f49519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4336f49519_1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4336f49519_1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4336f49519_1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4336f49519_1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4365c35c71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4365c35c71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4336f49519_1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4336f49519_1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4336f49519_1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4336f49519_1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4336f49519_1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4336f49519_1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4336f49519_1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4336f49519_1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476052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704681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3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85223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741076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726743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141134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20994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536226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3467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146178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795875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560566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408191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402508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5/15/2023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142050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434391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519073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5/15/2023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4568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  <p:sldLayoutId id="2147483793" r:id="rId17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fe.ee" TargetMode="External"/><Relationship Id="rId13" Type="http://schemas.openxmlformats.org/officeDocument/2006/relationships/image" Target="../media/image19.png"/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12" Type="http://schemas.openxmlformats.org/officeDocument/2006/relationships/hyperlink" Target="http://www.france.no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png"/><Relationship Id="rId11" Type="http://schemas.openxmlformats.org/officeDocument/2006/relationships/hyperlink" Target="http://www.institutfrancais.dk" TargetMode="External"/><Relationship Id="rId5" Type="http://schemas.openxmlformats.org/officeDocument/2006/relationships/image" Target="../media/image13.png"/><Relationship Id="rId10" Type="http://schemas.openxmlformats.org/officeDocument/2006/relationships/hyperlink" Target="http://www.institutfrancais-lituanie.com" TargetMode="External"/><Relationship Id="rId4" Type="http://schemas.openxmlformats.org/officeDocument/2006/relationships/image" Target="../media/image12.png"/><Relationship Id="rId9" Type="http://schemas.openxmlformats.org/officeDocument/2006/relationships/hyperlink" Target="http://www.institut-francais.l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E1F3810-D822-4A26-900D-D3D8D6BEA73F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508975" y="2418212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700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Horizon Europe</a:t>
            </a:r>
            <a:r>
              <a:rPr lang="fr" sz="3650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- Widening</a:t>
            </a:r>
            <a:endParaRPr sz="3650" dirty="0">
              <a:ln w="0"/>
              <a:solidFill>
                <a:schemeClr val="accent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3330950"/>
            <a:ext cx="8520600" cy="130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fr" dirty="0"/>
              <a:t>Funding opportunities for R&amp;I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fr" dirty="0"/>
              <a:t>Brokerage event to encourage collaborations between Estonia, Latvia, Lithuania,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Denmark, Norway and France</a:t>
            </a:r>
            <a:endParaRPr dirty="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8375" y="190550"/>
            <a:ext cx="1412957" cy="1046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89649" y="1193326"/>
            <a:ext cx="1301126" cy="130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51963" y="233963"/>
            <a:ext cx="1085801" cy="959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09926" y="233975"/>
            <a:ext cx="1393449" cy="95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86383" y="351150"/>
            <a:ext cx="1085799" cy="725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291850" y="1461980"/>
            <a:ext cx="1393450" cy="836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086375" y="1505450"/>
            <a:ext cx="1612075" cy="792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58199" y="293261"/>
            <a:ext cx="1412951" cy="1037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11700" y="1394863"/>
            <a:ext cx="3073643" cy="95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5BD3DF-5090-4814-AE7E-2033AF88D056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765000" y="320325"/>
            <a:ext cx="7843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700" dirty="0">
                <a:solidFill>
                  <a:schemeClr val="accent2"/>
                </a:solidFill>
              </a:rPr>
              <a:t>Supports of French embassies/institutes to bilateral scientific collaborations </a:t>
            </a:r>
            <a:endParaRPr sz="3650" dirty="0">
              <a:solidFill>
                <a:schemeClr val="accent2"/>
              </a:solidFill>
            </a:endParaRPr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5188" y="4003175"/>
            <a:ext cx="1412957" cy="1046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58776" y="4046588"/>
            <a:ext cx="1085801" cy="959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16738" y="4046600"/>
            <a:ext cx="1393449" cy="95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93196" y="4163775"/>
            <a:ext cx="1085799" cy="725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5012" y="4105886"/>
            <a:ext cx="1412951" cy="1037621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4"/>
          <p:cNvSpPr txBox="1"/>
          <p:nvPr/>
        </p:nvSpPr>
        <p:spPr>
          <a:xfrm>
            <a:off x="973463" y="1424313"/>
            <a:ext cx="7680000" cy="26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fr" sz="1600"/>
              <a:t>France has a wide network of scientific collaboration officers in more than 60 countries, within the embassies and/or the French institutes.</a:t>
            </a:r>
            <a:endParaRPr sz="16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fr" sz="1600"/>
              <a:t>One of their main goal is to work for the development of a scientific diplomaty to create collaborations, harmonise practices and disseminate knowledge wherever it can be useful.</a:t>
            </a:r>
            <a:endParaRPr sz="16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fr" sz="1600">
                <a:solidFill>
                  <a:schemeClr val="dk1"/>
                </a:solidFill>
              </a:rPr>
              <a:t>Promoting and funding the international mobility of researchers is one of the 5 priorities of French scientific diplomaty</a:t>
            </a:r>
            <a:endParaRPr sz="1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1A87067-992F-445B-8464-F4085D5C7898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294975" y="480900"/>
            <a:ext cx="7843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700" dirty="0">
                <a:solidFill>
                  <a:schemeClr val="accent2"/>
                </a:solidFill>
              </a:rPr>
              <a:t>Programmes Hubert Curiens (PHC)</a:t>
            </a:r>
            <a:endParaRPr sz="3650" dirty="0">
              <a:solidFill>
                <a:schemeClr val="accent2"/>
              </a:solidFill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975925" y="1483600"/>
            <a:ext cx="7680000" cy="26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fr" sz="1600" dirty="0"/>
              <a:t>Mobility program promoting new cooperations and the commitment of young researchers and doctoral students.</a:t>
            </a:r>
            <a:endParaRPr sz="1600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fr" sz="1600" dirty="0"/>
              <a:t>Project submitted by a bilateral team (French-X). </a:t>
            </a:r>
            <a:endParaRPr sz="1600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fr" sz="1600" dirty="0"/>
              <a:t>Funding for two years for two-ways mobilities.</a:t>
            </a:r>
            <a:endParaRPr sz="1600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fr" sz="1600" dirty="0"/>
              <a:t>Funded half by the collaborating country, half by French government.</a:t>
            </a:r>
            <a:endParaRPr sz="1600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 dirty="0"/>
              <a:t> </a:t>
            </a:r>
            <a:endParaRPr sz="16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fr" sz="1600" dirty="0"/>
              <a:t>Call for projects every year or every two years depending on the country.</a:t>
            </a:r>
            <a:endParaRPr sz="1600" dirty="0"/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525" y="3585237"/>
            <a:ext cx="794600" cy="57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525" y="1544200"/>
            <a:ext cx="794600" cy="52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8525" y="2200675"/>
            <a:ext cx="794601" cy="52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2625" y="2887625"/>
            <a:ext cx="794600" cy="57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138475" y="588525"/>
            <a:ext cx="577350" cy="57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F51BC99-84E5-4901-B2D8-0106CD8BA9D9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Google Shape;91;p16"/>
          <p:cNvSpPr txBox="1">
            <a:spLocks noGrp="1"/>
          </p:cNvSpPr>
          <p:nvPr>
            <p:ph type="title"/>
          </p:nvPr>
        </p:nvSpPr>
        <p:spPr>
          <a:xfrm>
            <a:off x="650250" y="480900"/>
            <a:ext cx="7843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700" dirty="0">
                <a:solidFill>
                  <a:schemeClr val="accent2"/>
                </a:solidFill>
              </a:rPr>
              <a:t>High Level Scientific Stays </a:t>
            </a:r>
            <a:endParaRPr sz="3650" dirty="0">
              <a:solidFill>
                <a:schemeClr val="accent2"/>
              </a:solidFill>
            </a:endParaRPr>
          </a:p>
        </p:txBody>
      </p:sp>
      <p:sp>
        <p:nvSpPr>
          <p:cNvPr id="92" name="Google Shape;92;p16"/>
          <p:cNvSpPr txBox="1"/>
          <p:nvPr/>
        </p:nvSpPr>
        <p:spPr>
          <a:xfrm>
            <a:off x="860325" y="1606300"/>
            <a:ext cx="7680000" cy="24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fr" sz="1600"/>
              <a:t>Individual mobility from collaborating country to France.</a:t>
            </a:r>
            <a:endParaRPr sz="16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fr" sz="1600">
                <a:solidFill>
                  <a:schemeClr val="dk1"/>
                </a:solidFill>
              </a:rPr>
              <a:t>Mobility of 2 to 4 weeks. </a:t>
            </a:r>
            <a:endParaRPr sz="16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fr" sz="1600"/>
              <a:t>Covers daily allowances (2000€ to 2200€ for 4 weeks, plane ticket optional).</a:t>
            </a:r>
            <a:endParaRPr sz="1600" b="1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fr" sz="1600"/>
              <a:t>At least one call a year (depending on the country).</a:t>
            </a:r>
            <a:endParaRPr sz="1600"/>
          </a:p>
        </p:txBody>
      </p:sp>
      <p:pic>
        <p:nvPicPr>
          <p:cNvPr id="93" name="Google Shape;9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25" y="2036400"/>
            <a:ext cx="794600" cy="52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625" y="2692875"/>
            <a:ext cx="794601" cy="52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725" y="3379825"/>
            <a:ext cx="794600" cy="57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741199" y="479900"/>
            <a:ext cx="794601" cy="794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12550" y="469967"/>
            <a:ext cx="794601" cy="8144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8F4207C-9118-432A-9F52-6549FFCC8E1C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Google Shape;102;p17"/>
          <p:cNvSpPr txBox="1">
            <a:spLocks noGrp="1"/>
          </p:cNvSpPr>
          <p:nvPr>
            <p:ph type="title"/>
          </p:nvPr>
        </p:nvSpPr>
        <p:spPr>
          <a:xfrm>
            <a:off x="741200" y="480900"/>
            <a:ext cx="7843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700" dirty="0">
                <a:solidFill>
                  <a:schemeClr val="accent2"/>
                </a:solidFill>
              </a:rPr>
              <a:t>“Invitation”</a:t>
            </a:r>
            <a:endParaRPr sz="3650" dirty="0">
              <a:solidFill>
                <a:schemeClr val="accent2"/>
              </a:solidFill>
            </a:endParaRPr>
          </a:p>
        </p:txBody>
      </p:sp>
      <p:sp>
        <p:nvSpPr>
          <p:cNvPr id="103" name="Google Shape;103;p17"/>
          <p:cNvSpPr txBox="1"/>
          <p:nvPr/>
        </p:nvSpPr>
        <p:spPr>
          <a:xfrm>
            <a:off x="988225" y="1494300"/>
            <a:ext cx="7680000" cy="2646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fr" sz="1600" dirty="0"/>
              <a:t>Individual mobility from France to collaborating country.</a:t>
            </a:r>
            <a:endParaRPr sz="1600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fr" sz="1600" dirty="0">
                <a:solidFill>
                  <a:schemeClr val="dk1"/>
                </a:solidFill>
              </a:rPr>
              <a:t>Goal is to support the building of new collaborations.</a:t>
            </a:r>
            <a:endParaRPr sz="1600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fr" sz="1600" dirty="0"/>
              <a:t>Covers plane ticket and housing in the collaborating country.</a:t>
            </a:r>
          </a:p>
          <a:p>
            <a:pPr marL="127000" lvl="0" algn="l" rtl="0">
              <a:spcBef>
                <a:spcPts val="0"/>
              </a:spcBef>
              <a:spcAft>
                <a:spcPts val="0"/>
              </a:spcAft>
              <a:buSzPts val="1600"/>
            </a:pPr>
            <a:endParaRPr lang="fr" sz="16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fr" sz="1600" dirty="0"/>
              <a:t>Short mob</a:t>
            </a:r>
            <a:r>
              <a:rPr lang="fr-FR" sz="1600" dirty="0" err="1"/>
              <a:t>ility</a:t>
            </a:r>
            <a:r>
              <a:rPr lang="fr-FR" sz="1600" dirty="0"/>
              <a:t> (</a:t>
            </a:r>
            <a:r>
              <a:rPr lang="fr-FR" sz="1600" dirty="0" err="1"/>
              <a:t>around</a:t>
            </a:r>
            <a:r>
              <a:rPr lang="fr-FR" sz="1600" dirty="0"/>
              <a:t> 3-4 </a:t>
            </a:r>
            <a:r>
              <a:rPr lang="fr-FR" sz="1600" dirty="0" err="1"/>
              <a:t>days</a:t>
            </a:r>
            <a:r>
              <a:rPr lang="fr-FR" sz="1600" dirty="0"/>
              <a:t>).</a:t>
            </a:r>
            <a:endParaRPr sz="1600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  <p:pic>
        <p:nvPicPr>
          <p:cNvPr id="104" name="Google Shape;10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700" y="1838950"/>
            <a:ext cx="794600" cy="52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700" y="2495425"/>
            <a:ext cx="794601" cy="52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741199" y="479900"/>
            <a:ext cx="794601" cy="794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12550" y="469967"/>
            <a:ext cx="794601" cy="8144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EEB032A-66A2-46EC-AA14-2E81BD217947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Google Shape;112;p18"/>
          <p:cNvSpPr txBox="1">
            <a:spLocks noGrp="1"/>
          </p:cNvSpPr>
          <p:nvPr>
            <p:ph type="title"/>
          </p:nvPr>
        </p:nvSpPr>
        <p:spPr>
          <a:xfrm>
            <a:off x="741200" y="480900"/>
            <a:ext cx="7843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700" dirty="0">
                <a:solidFill>
                  <a:schemeClr val="accent2"/>
                </a:solidFill>
              </a:rPr>
              <a:t>Norway: </a:t>
            </a:r>
            <a:r>
              <a:rPr lang="fr" sz="3650" dirty="0">
                <a:solidFill>
                  <a:schemeClr val="accent2"/>
                </a:solidFill>
              </a:rPr>
              <a:t>Åsgard and Aurora+ programs</a:t>
            </a:r>
            <a:endParaRPr sz="3650" u="sng" dirty="0">
              <a:solidFill>
                <a:schemeClr val="accent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00" dirty="0"/>
          </a:p>
        </p:txBody>
      </p:sp>
      <p:pic>
        <p:nvPicPr>
          <p:cNvPr id="113" name="Google Shape;11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275" y="588537"/>
            <a:ext cx="794600" cy="57732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8"/>
          <p:cNvSpPr txBox="1"/>
          <p:nvPr/>
        </p:nvSpPr>
        <p:spPr>
          <a:xfrm>
            <a:off x="897875" y="1104650"/>
            <a:ext cx="7680000" cy="39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250" u="sng">
                <a:solidFill>
                  <a:schemeClr val="dk1"/>
                </a:solidFill>
              </a:rPr>
              <a:t>Åsgard</a:t>
            </a:r>
            <a:endParaRPr sz="2250" u="sng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fr" sz="1600">
                <a:solidFill>
                  <a:schemeClr val="dk1"/>
                </a:solidFill>
              </a:rPr>
              <a:t>Aims at building new collaborations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fr" sz="1600"/>
              <a:t>Individual mobility (either Fr → Nr or Nr → Fr)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fr" sz="1600"/>
              <a:t>Covers a 5-days stay (up to 2000€)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fr" sz="1600"/>
              <a:t>3 categories: research, staff and innovation</a:t>
            </a:r>
            <a:endParaRPr sz="16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250" u="sng">
                <a:solidFill>
                  <a:schemeClr val="dk1"/>
                </a:solidFill>
              </a:rPr>
              <a:t>Åsgard research +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fr" sz="1600">
                <a:solidFill>
                  <a:schemeClr val="dk1"/>
                </a:solidFill>
              </a:rPr>
              <a:t>Designed for former participants to Åsgard research or Aurora (PHC)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fr" sz="1600">
                <a:solidFill>
                  <a:schemeClr val="dk1"/>
                </a:solidFill>
              </a:rPr>
              <a:t>Individual or team mobility (up to 4000€)</a:t>
            </a:r>
            <a:endParaRPr sz="16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250" u="sng">
                <a:solidFill>
                  <a:schemeClr val="dk1"/>
                </a:solidFill>
              </a:rPr>
              <a:t>Aurora +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fr" sz="1600"/>
              <a:t>Joint project for a Norwegian-French team towards a common project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fr" sz="1600"/>
              <a:t>2 -years funding 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fr" sz="1600"/>
              <a:t>Can include collaborators from other countries</a:t>
            </a:r>
            <a:endParaRPr sz="1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5D6947F-96F0-44EB-9F32-60C5A286979F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>
            <a:off x="710005" y="480900"/>
            <a:ext cx="843377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700" dirty="0">
                <a:solidFill>
                  <a:schemeClr val="accent2"/>
                </a:solidFill>
              </a:rPr>
              <a:t>Denmark: </a:t>
            </a:r>
            <a:r>
              <a:rPr lang="fr" sz="3650" dirty="0">
                <a:solidFill>
                  <a:schemeClr val="accent2"/>
                </a:solidFill>
              </a:rPr>
              <a:t>Blåtand and IFD Sciences programs</a:t>
            </a:r>
            <a:endParaRPr sz="3650" u="sng" dirty="0">
              <a:solidFill>
                <a:schemeClr val="accent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00" dirty="0"/>
          </a:p>
        </p:txBody>
      </p:sp>
      <p:pic>
        <p:nvPicPr>
          <p:cNvPr id="120" name="Google Shape;12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275" y="588525"/>
            <a:ext cx="794601" cy="60132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9"/>
          <p:cNvSpPr txBox="1"/>
          <p:nvPr/>
        </p:nvSpPr>
        <p:spPr>
          <a:xfrm>
            <a:off x="1016925" y="1642675"/>
            <a:ext cx="7680000" cy="35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250" u="sng" dirty="0">
                <a:solidFill>
                  <a:schemeClr val="dk1"/>
                </a:solidFill>
              </a:rPr>
              <a:t>Blåtand</a:t>
            </a:r>
            <a:endParaRPr sz="2250" u="sng" dirty="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fr" sz="1600" dirty="0">
                <a:solidFill>
                  <a:schemeClr val="dk1"/>
                </a:solidFill>
              </a:rPr>
              <a:t>Aims at building new collaborations</a:t>
            </a:r>
            <a:endParaRPr sz="1600" dirty="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fr" sz="1600" dirty="0"/>
              <a:t>Fr → Dk mobility funding for a few days (1500€ max)</a:t>
            </a:r>
            <a:endParaRPr sz="1600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250" u="sng" dirty="0">
                <a:solidFill>
                  <a:schemeClr val="dk1"/>
                </a:solidFill>
              </a:rPr>
              <a:t>IFD Sciences</a:t>
            </a:r>
            <a:endParaRPr sz="16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fr" sz="1600" dirty="0">
                <a:solidFill>
                  <a:schemeClr val="dk1"/>
                </a:solidFill>
              </a:rPr>
              <a:t>Goal is to support and strengthen an already established collaboration.</a:t>
            </a:r>
            <a:endParaRPr sz="1600" dirty="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fr" sz="1600" dirty="0">
                <a:solidFill>
                  <a:schemeClr val="dk1"/>
                </a:solidFill>
              </a:rPr>
              <a:t>Project submitted by a bilateral team</a:t>
            </a:r>
            <a:endParaRPr sz="1600" dirty="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fr" sz="1600" dirty="0">
                <a:solidFill>
                  <a:schemeClr val="dk1"/>
                </a:solidFill>
              </a:rPr>
              <a:t>Fr → Dk mobility funding (max 3000€) by the IFD</a:t>
            </a:r>
            <a:endParaRPr sz="1600" dirty="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fr" sz="1600" dirty="0">
                <a:solidFill>
                  <a:schemeClr val="dk1"/>
                </a:solidFill>
              </a:rPr>
              <a:t>Another 3000€ funded by the collaborating institution for a mobility Dk → Fr </a:t>
            </a:r>
            <a:endParaRPr sz="1600" dirty="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4730A63-426A-4563-BFA1-6C3B0841C613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6" name="Google Shape;126;p20"/>
          <p:cNvSpPr txBox="1">
            <a:spLocks noGrp="1"/>
          </p:cNvSpPr>
          <p:nvPr>
            <p:ph type="title"/>
          </p:nvPr>
        </p:nvSpPr>
        <p:spPr>
          <a:xfrm>
            <a:off x="199775" y="557050"/>
            <a:ext cx="7843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700" dirty="0">
                <a:solidFill>
                  <a:schemeClr val="accent2"/>
                </a:solidFill>
              </a:rPr>
              <a:t>« Co-</a:t>
            </a:r>
            <a:r>
              <a:rPr lang="fr-FR" sz="3700" dirty="0">
                <a:solidFill>
                  <a:schemeClr val="accent2"/>
                </a:solidFill>
              </a:rPr>
              <a:t>tutelle »</a:t>
            </a:r>
            <a:r>
              <a:rPr lang="fr" sz="3700" dirty="0">
                <a:solidFill>
                  <a:schemeClr val="accent2"/>
                </a:solidFill>
              </a:rPr>
              <a:t> (</a:t>
            </a:r>
            <a:r>
              <a:rPr lang="fr-FR" sz="3700" dirty="0">
                <a:solidFill>
                  <a:schemeClr val="accent2"/>
                </a:solidFill>
              </a:rPr>
              <a:t>joint) </a:t>
            </a:r>
            <a:r>
              <a:rPr lang="fr" sz="3700" dirty="0">
                <a:solidFill>
                  <a:schemeClr val="accent2"/>
                </a:solidFill>
              </a:rPr>
              <a:t>PhD</a:t>
            </a:r>
            <a:endParaRPr sz="3650" dirty="0">
              <a:solidFill>
                <a:schemeClr val="accent2"/>
              </a:solidFill>
            </a:endParaRPr>
          </a:p>
        </p:txBody>
      </p:sp>
      <p:sp>
        <p:nvSpPr>
          <p:cNvPr id="127" name="Google Shape;127;p20"/>
          <p:cNvSpPr txBox="1"/>
          <p:nvPr/>
        </p:nvSpPr>
        <p:spPr>
          <a:xfrm>
            <a:off x="975925" y="1483600"/>
            <a:ext cx="7680000" cy="28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fr" sz="1600"/>
              <a:t>To support creation of new co-supervised PhD position between France and collaborating country.</a:t>
            </a:r>
            <a:endParaRPr sz="16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fr" sz="1600">
                <a:solidFill>
                  <a:schemeClr val="dk1"/>
                </a:solidFill>
              </a:rPr>
              <a:t>Covers the salary of the PhD student during his stay in France (can also cover plane tickets), offers other advantages (health insurance, …).</a:t>
            </a:r>
            <a:endParaRPr sz="16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fr" sz="1600"/>
              <a:t>PhD student receives 1940€ per month during his stay in France.</a:t>
            </a:r>
            <a:endParaRPr sz="16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fr" sz="1600"/>
              <a:t>One condition: the PhD student cannot be French (no bi-nationality including France either).</a:t>
            </a:r>
            <a:endParaRPr sz="1600"/>
          </a:p>
        </p:txBody>
      </p:sp>
      <p:pic>
        <p:nvPicPr>
          <p:cNvPr id="128" name="Google Shape;12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700" y="1838950"/>
            <a:ext cx="794600" cy="52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700" y="2495425"/>
            <a:ext cx="794601" cy="52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58725" y="404762"/>
            <a:ext cx="944876" cy="944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D7E95837-8EC2-4F58-9606-58386788E9A9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5" name="Google Shape;135;p21"/>
          <p:cNvSpPr txBox="1">
            <a:spLocks noGrp="1"/>
          </p:cNvSpPr>
          <p:nvPr>
            <p:ph type="title"/>
          </p:nvPr>
        </p:nvSpPr>
        <p:spPr>
          <a:xfrm>
            <a:off x="287400" y="-25"/>
            <a:ext cx="8569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700" dirty="0">
                <a:solidFill>
                  <a:schemeClr val="accent2"/>
                </a:solidFill>
              </a:rPr>
              <a:t>In a nutshell</a:t>
            </a:r>
            <a:endParaRPr sz="3650" u="sng" dirty="0">
              <a:solidFill>
                <a:schemeClr val="accent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700" dirty="0"/>
          </a:p>
        </p:txBody>
      </p:sp>
      <p:graphicFrame>
        <p:nvGraphicFramePr>
          <p:cNvPr id="136" name="Google Shape;136;p21"/>
          <p:cNvGraphicFramePr/>
          <p:nvPr>
            <p:extLst>
              <p:ext uri="{D42A27DB-BD31-4B8C-83A1-F6EECF244321}">
                <p14:modId xmlns:p14="http://schemas.microsoft.com/office/powerpoint/2010/main" val="4163771215"/>
              </p:ext>
            </p:extLst>
          </p:nvPr>
        </p:nvGraphicFramePr>
        <p:xfrm>
          <a:off x="288625" y="644950"/>
          <a:ext cx="8396475" cy="2743020"/>
        </p:xfrm>
        <a:graphic>
          <a:graphicData uri="http://schemas.openxmlformats.org/drawingml/2006/table">
            <a:tbl>
              <a:tblPr>
                <a:noFill/>
                <a:tableStyleId>{D7B51126-C606-4AB7-ADAC-63824611E958}</a:tableStyleId>
              </a:tblPr>
              <a:tblGrid>
                <a:gridCol w="1077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1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4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1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6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6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98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57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PHC</a:t>
                      </a:r>
                      <a:endParaRPr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(X ←→ Fr)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High Level Scientific Stay</a:t>
                      </a:r>
                      <a:endParaRPr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(X → Fr)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Invitations</a:t>
                      </a:r>
                      <a:endParaRPr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 (Fr → X)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dirty="0"/>
                        <a:t>Co-</a:t>
                      </a:r>
                      <a:r>
                        <a:rPr lang="fr-FR" dirty="0"/>
                        <a:t>tutelle</a:t>
                      </a:r>
                      <a:r>
                        <a:rPr lang="fr" dirty="0"/>
                        <a:t> PhD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">
                          <a:solidFill>
                            <a:schemeClr val="dk1"/>
                          </a:solidFill>
                        </a:rPr>
                        <a:t>Åsgard and Aurora +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">
                          <a:solidFill>
                            <a:schemeClr val="dk1"/>
                          </a:solidFill>
                        </a:rPr>
                        <a:t>Blåtand and IFD Sciences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Denmark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Estonia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Latvia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Lithuania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dirty="0"/>
                        <a:t>Norway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7" name="Google Shape;137;p21"/>
          <p:cNvSpPr/>
          <p:nvPr/>
        </p:nvSpPr>
        <p:spPr>
          <a:xfrm>
            <a:off x="3046450" y="1800338"/>
            <a:ext cx="400200" cy="407400"/>
          </a:xfrm>
          <a:prstGeom prst="mathMultiply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1"/>
          <p:cNvSpPr/>
          <p:nvPr/>
        </p:nvSpPr>
        <p:spPr>
          <a:xfrm>
            <a:off x="7686000" y="1402138"/>
            <a:ext cx="400200" cy="407400"/>
          </a:xfrm>
          <a:prstGeom prst="mathMultiply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1"/>
          <p:cNvSpPr/>
          <p:nvPr/>
        </p:nvSpPr>
        <p:spPr>
          <a:xfrm>
            <a:off x="3046450" y="2231913"/>
            <a:ext cx="400200" cy="407400"/>
          </a:xfrm>
          <a:prstGeom prst="mathMultiply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1"/>
          <p:cNvSpPr/>
          <p:nvPr/>
        </p:nvSpPr>
        <p:spPr>
          <a:xfrm>
            <a:off x="5468950" y="1402138"/>
            <a:ext cx="400200" cy="407400"/>
          </a:xfrm>
          <a:prstGeom prst="mathMultiply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1"/>
          <p:cNvSpPr/>
          <p:nvPr/>
        </p:nvSpPr>
        <p:spPr>
          <a:xfrm>
            <a:off x="5468950" y="1809538"/>
            <a:ext cx="400200" cy="407400"/>
          </a:xfrm>
          <a:prstGeom prst="mathMultiply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1"/>
          <p:cNvSpPr/>
          <p:nvPr/>
        </p:nvSpPr>
        <p:spPr>
          <a:xfrm>
            <a:off x="6516750" y="2994538"/>
            <a:ext cx="400200" cy="407400"/>
          </a:xfrm>
          <a:prstGeom prst="mathMultiply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1"/>
          <p:cNvSpPr/>
          <p:nvPr/>
        </p:nvSpPr>
        <p:spPr>
          <a:xfrm>
            <a:off x="1759500" y="2995138"/>
            <a:ext cx="400200" cy="407400"/>
          </a:xfrm>
          <a:prstGeom prst="mathMultiply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1"/>
          <p:cNvSpPr/>
          <p:nvPr/>
        </p:nvSpPr>
        <p:spPr>
          <a:xfrm>
            <a:off x="1759500" y="1809538"/>
            <a:ext cx="400200" cy="407400"/>
          </a:xfrm>
          <a:prstGeom prst="mathMultiply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1"/>
          <p:cNvSpPr/>
          <p:nvPr/>
        </p:nvSpPr>
        <p:spPr>
          <a:xfrm>
            <a:off x="1759500" y="2231913"/>
            <a:ext cx="400200" cy="407400"/>
          </a:xfrm>
          <a:prstGeom prst="mathMultiply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1"/>
          <p:cNvSpPr/>
          <p:nvPr/>
        </p:nvSpPr>
        <p:spPr>
          <a:xfrm>
            <a:off x="1759500" y="2605713"/>
            <a:ext cx="400200" cy="407400"/>
          </a:xfrm>
          <a:prstGeom prst="mathMultiply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1"/>
          <p:cNvSpPr txBox="1"/>
          <p:nvPr/>
        </p:nvSpPr>
        <p:spPr>
          <a:xfrm>
            <a:off x="1544625" y="1791477"/>
            <a:ext cx="1042925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dirty="0"/>
              <a:t>Parrot</a:t>
            </a:r>
            <a:endParaRPr b="1" dirty="0"/>
          </a:p>
        </p:txBody>
      </p:sp>
      <p:sp>
        <p:nvSpPr>
          <p:cNvPr id="148" name="Google Shape;148;p21"/>
          <p:cNvSpPr txBox="1"/>
          <p:nvPr/>
        </p:nvSpPr>
        <p:spPr>
          <a:xfrm>
            <a:off x="1528046" y="2968714"/>
            <a:ext cx="1067675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dirty="0"/>
              <a:t>Aurora</a:t>
            </a:r>
            <a:endParaRPr b="1" dirty="0"/>
          </a:p>
        </p:txBody>
      </p:sp>
      <p:sp>
        <p:nvSpPr>
          <p:cNvPr id="149" name="Google Shape;149;p21"/>
          <p:cNvSpPr txBox="1"/>
          <p:nvPr/>
        </p:nvSpPr>
        <p:spPr>
          <a:xfrm>
            <a:off x="1496367" y="2188057"/>
            <a:ext cx="11762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dirty="0"/>
              <a:t>Osmose</a:t>
            </a:r>
            <a:endParaRPr b="1" dirty="0"/>
          </a:p>
        </p:txBody>
      </p:sp>
      <p:sp>
        <p:nvSpPr>
          <p:cNvPr id="150" name="Google Shape;150;p21"/>
          <p:cNvSpPr txBox="1"/>
          <p:nvPr/>
        </p:nvSpPr>
        <p:spPr>
          <a:xfrm>
            <a:off x="1526925" y="2566576"/>
            <a:ext cx="1042925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dirty="0"/>
              <a:t>Gilibert</a:t>
            </a:r>
            <a:endParaRPr b="1" dirty="0"/>
          </a:p>
        </p:txBody>
      </p:sp>
      <p:sp>
        <p:nvSpPr>
          <p:cNvPr id="151" name="Google Shape;151;p21"/>
          <p:cNvSpPr/>
          <p:nvPr/>
        </p:nvSpPr>
        <p:spPr>
          <a:xfrm>
            <a:off x="3028750" y="2581538"/>
            <a:ext cx="400200" cy="407400"/>
          </a:xfrm>
          <a:prstGeom prst="mathMultiply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1"/>
          <p:cNvSpPr txBox="1"/>
          <p:nvPr/>
        </p:nvSpPr>
        <p:spPr>
          <a:xfrm>
            <a:off x="905625" y="3386938"/>
            <a:ext cx="8287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For more information, visit the French Institutes’ websites or write to you local French scientific collaboration officer.</a:t>
            </a:r>
            <a:endParaRPr/>
          </a:p>
        </p:txBody>
      </p:sp>
      <p:pic>
        <p:nvPicPr>
          <p:cNvPr id="153" name="Google Shape;15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6375" y="3996700"/>
            <a:ext cx="761341" cy="464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00175" y="3957213"/>
            <a:ext cx="761343" cy="464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69162" y="4006315"/>
            <a:ext cx="761342" cy="464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5025" y="3996675"/>
            <a:ext cx="761342" cy="483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50159" y="4006337"/>
            <a:ext cx="761341" cy="464263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1"/>
          <p:cNvSpPr txBox="1"/>
          <p:nvPr/>
        </p:nvSpPr>
        <p:spPr>
          <a:xfrm>
            <a:off x="1828000" y="4475450"/>
            <a:ext cx="1945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u="sng">
                <a:solidFill>
                  <a:schemeClr val="hlink"/>
                </a:solidFill>
                <a:hlinkClick r:id="rId8"/>
              </a:rPr>
              <a:t>www.ife.ee</a:t>
            </a:r>
            <a:endParaRPr sz="1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melie.cornet@ife.ee</a:t>
            </a:r>
            <a:endParaRPr sz="1000"/>
          </a:p>
        </p:txBody>
      </p:sp>
      <p:sp>
        <p:nvSpPr>
          <p:cNvPr id="159" name="Google Shape;159;p21"/>
          <p:cNvSpPr txBox="1"/>
          <p:nvPr/>
        </p:nvSpPr>
        <p:spPr>
          <a:xfrm>
            <a:off x="6916950" y="4509900"/>
            <a:ext cx="236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u="sng">
                <a:solidFill>
                  <a:schemeClr val="hlink"/>
                </a:solidFill>
                <a:hlinkClick r:id="rId9"/>
              </a:rPr>
              <a:t>www.institut-francais.lv</a:t>
            </a:r>
            <a:endParaRPr sz="1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Solal.Canqueteau@institut-francais.lv</a:t>
            </a:r>
            <a:endParaRPr sz="1000"/>
          </a:p>
        </p:txBody>
      </p:sp>
      <p:sp>
        <p:nvSpPr>
          <p:cNvPr id="160" name="Google Shape;160;p21"/>
          <p:cNvSpPr txBox="1"/>
          <p:nvPr/>
        </p:nvSpPr>
        <p:spPr>
          <a:xfrm>
            <a:off x="5334075" y="4509900"/>
            <a:ext cx="2028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u="sng">
                <a:solidFill>
                  <a:schemeClr val="hlink"/>
                </a:solidFill>
                <a:hlinkClick r:id="rId10"/>
              </a:rPr>
              <a:t>www.institutfrancais-lituanie.com</a:t>
            </a:r>
            <a:endParaRPr sz="1000"/>
          </a:p>
        </p:txBody>
      </p:sp>
      <p:sp>
        <p:nvSpPr>
          <p:cNvPr id="161" name="Google Shape;161;p21"/>
          <p:cNvSpPr txBox="1"/>
          <p:nvPr/>
        </p:nvSpPr>
        <p:spPr>
          <a:xfrm>
            <a:off x="113475" y="4480225"/>
            <a:ext cx="1945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u="sng">
                <a:solidFill>
                  <a:schemeClr val="hlink"/>
                </a:solidFill>
                <a:hlinkClick r:id="rId11"/>
              </a:rPr>
              <a:t>www.</a:t>
            </a:r>
            <a:r>
              <a:rPr lang="fr" sz="1000" u="sng">
                <a:solidFill>
                  <a:schemeClr val="hlink"/>
                </a:solidFill>
                <a:hlinkClick r:id="rId11"/>
              </a:rPr>
              <a:t>institutfrancais.dk</a:t>
            </a:r>
            <a:endParaRPr sz="1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jd@institutfrancais.dk</a:t>
            </a:r>
            <a:endParaRPr sz="1000"/>
          </a:p>
        </p:txBody>
      </p:sp>
      <p:sp>
        <p:nvSpPr>
          <p:cNvPr id="162" name="Google Shape;162;p21"/>
          <p:cNvSpPr txBox="1"/>
          <p:nvPr/>
        </p:nvSpPr>
        <p:spPr>
          <a:xfrm>
            <a:off x="3558075" y="4509900"/>
            <a:ext cx="1945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u="sng">
                <a:solidFill>
                  <a:schemeClr val="hlink"/>
                </a:solidFill>
                <a:hlinkClick r:id="rId12"/>
              </a:rPr>
              <a:t>www.</a:t>
            </a:r>
            <a:r>
              <a:rPr lang="fr" sz="1000" u="sng">
                <a:solidFill>
                  <a:schemeClr val="hlink"/>
                </a:solidFill>
                <a:hlinkClick r:id="rId12"/>
              </a:rPr>
              <a:t>france.no</a:t>
            </a:r>
            <a:endParaRPr sz="1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hgoeury@france.no</a:t>
            </a:r>
            <a:endParaRPr sz="1000"/>
          </a:p>
        </p:txBody>
      </p:sp>
      <p:sp>
        <p:nvSpPr>
          <p:cNvPr id="163" name="Google Shape;163;p21"/>
          <p:cNvSpPr/>
          <p:nvPr/>
        </p:nvSpPr>
        <p:spPr>
          <a:xfrm>
            <a:off x="4442950" y="1829413"/>
            <a:ext cx="400200" cy="407400"/>
          </a:xfrm>
          <a:prstGeom prst="mathMultiply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1"/>
          <p:cNvSpPr/>
          <p:nvPr/>
        </p:nvSpPr>
        <p:spPr>
          <a:xfrm>
            <a:off x="4442950" y="2231925"/>
            <a:ext cx="400200" cy="407400"/>
          </a:xfrm>
          <a:prstGeom prst="mathMultiply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1"/>
          <p:cNvSpPr/>
          <p:nvPr/>
        </p:nvSpPr>
        <p:spPr>
          <a:xfrm>
            <a:off x="5468950" y="2231913"/>
            <a:ext cx="400200" cy="407400"/>
          </a:xfrm>
          <a:prstGeom prst="mathMultiply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6" name="Google Shape;166;p2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 rot="1273816">
            <a:off x="8085277" y="37331"/>
            <a:ext cx="633832" cy="653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259</TotalTime>
  <Words>619</Words>
  <Application>Microsoft Office PowerPoint</Application>
  <PresentationFormat>Affichage à l'écran (16:9)</PresentationFormat>
  <Paragraphs>113</Paragraphs>
  <Slides>9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Facette</vt:lpstr>
      <vt:lpstr>Horizon Europe - Widening</vt:lpstr>
      <vt:lpstr>Supports of French embassies/institutes to bilateral scientific collaborations </vt:lpstr>
      <vt:lpstr>Programmes Hubert Curiens (PHC)</vt:lpstr>
      <vt:lpstr>High Level Scientific Stays </vt:lpstr>
      <vt:lpstr>“Invitation”</vt:lpstr>
      <vt:lpstr>Norway: Åsgard and Aurora+ programs </vt:lpstr>
      <vt:lpstr>Denmark: Blåtand and IFD Sciences programs </vt:lpstr>
      <vt:lpstr>« Co-tutelle » (joint) PhD</vt:lpstr>
      <vt:lpstr>In a nutshell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Horizon Europe - Widening</dc:title>
  <cp:lastModifiedBy>Mélie CORNET</cp:lastModifiedBy>
  <cp:revision>4</cp:revision>
  <dcterms:modified xsi:type="dcterms:W3CDTF">2023-05-15T12:19:42Z</dcterms:modified>
</cp:coreProperties>
</file>