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0"/>
  </p:notesMasterIdLst>
  <p:sldIdLst>
    <p:sldId id="331" r:id="rId5"/>
    <p:sldId id="332" r:id="rId6"/>
    <p:sldId id="333" r:id="rId7"/>
    <p:sldId id="334" r:id="rId8"/>
    <p:sldId id="335" r:id="rId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331"/>
            <p14:sldId id="332"/>
            <p14:sldId id="333"/>
            <p14:sldId id="334"/>
            <p14:sldId id="335"/>
          </p14:sldIdLst>
        </p14:section>
        <p14:section name="MÉTHODOLOGIE" id="{EB03BDE6-D677-4574-A7BF-9721F91BDEB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6"/>
    <p:restoredTop sz="94660"/>
  </p:normalViewPr>
  <p:slideViewPr>
    <p:cSldViewPr showGuides="1">
      <p:cViewPr varScale="1">
        <p:scale>
          <a:sx n="97" d="100"/>
          <a:sy n="97" d="100"/>
        </p:scale>
        <p:origin x="606" y="7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15/05/2023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dirty="0"/>
              <a:t>Intitulé de la direction </a:t>
            </a:r>
            <a:br>
              <a:rPr lang="fr-FR" dirty="0"/>
            </a:br>
            <a:r>
              <a:rPr lang="fr-FR" dirty="0"/>
              <a:t>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3783"/>
            <a:ext cx="4931573" cy="362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0000"/>
            <a:ext cx="2591775" cy="190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064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1_Titre et contenu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68" lvl="0" indent="-192876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14337" lvl="1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771506" lvl="2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028675" lvl="3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285843" lvl="4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543012" lvl="5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800180" lvl="6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057348" lvl="7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314517" lvl="8" indent="-19287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98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d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smtClean="0">
                <a:solidFill>
                  <a:srgbClr val="680099"/>
                </a:solidFill>
              </a:rPr>
              <a:t>DGRI</a:t>
            </a:r>
            <a:r>
              <a:rPr lang="fr-FR" smtClean="0">
                <a:solidFill>
                  <a:srgbClr val="00919D"/>
                </a:solidFill>
              </a:rPr>
              <a:t/>
            </a:r>
            <a:br>
              <a:rPr lang="fr-FR" smtClean="0">
                <a:solidFill>
                  <a:srgbClr val="00919D"/>
                </a:solidFill>
              </a:rPr>
            </a:br>
            <a:r>
              <a:rPr lang="fr-FR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TITRE DE LA PRÉSENTATION</a:t>
            </a:r>
          </a:p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804867" y="1103312"/>
            <a:ext cx="7881937" cy="3449241"/>
          </a:xfrm>
        </p:spPr>
        <p:txBody>
          <a:bodyPr/>
          <a:lstStyle>
            <a:lvl1pPr marL="177796" marR="0" indent="-177796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627047" marR="0" indent="-169859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680099"/>
              </a:buClr>
              <a:buSzTx/>
              <a:buFont typeface="Arial Italic"/>
              <a:buChar char="■"/>
              <a:tabLst/>
              <a:defRPr/>
            </a:lvl2pPr>
            <a:lvl3pPr marL="627047" marR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47" marR="0" indent="177796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680099"/>
              </a:buClr>
              <a:buSzTx/>
              <a:buFont typeface="Arial"/>
              <a:buChar char="–"/>
              <a:tabLst/>
              <a:defRPr/>
            </a:lvl4pPr>
            <a:lvl5pPr marL="806430" marR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95213" y="4767264"/>
            <a:ext cx="1100148" cy="273844"/>
          </a:xfrm>
        </p:spPr>
        <p:txBody>
          <a:bodyPr/>
          <a:lstStyle/>
          <a:p>
            <a:fld id="{5EBFF5DD-ECC6-604E-8430-34FEC3D75AB2}" type="datetime1">
              <a:rPr lang="fr-FR" smtClean="0"/>
              <a:pPr/>
              <a:t>15/05/2023</a:t>
            </a:fld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197502" y="4767264"/>
            <a:ext cx="403878" cy="273844"/>
          </a:xfrm>
        </p:spPr>
        <p:txBody>
          <a:bodyPr/>
          <a:lstStyle/>
          <a:p>
            <a:fld id="{1FC8907D-B208-DC44-82F5-2940ECA1C9F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9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904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7559"/>
            <a:ext cx="863925" cy="6356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813" r:id="rId6"/>
    <p:sldLayoutId id="2147483814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canr.enseignementsup-recherche.gouv.fr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276981" y="2250993"/>
            <a:ext cx="7668384" cy="2077200"/>
          </a:xfrm>
        </p:spPr>
        <p:txBody>
          <a:bodyPr/>
          <a:lstStyle/>
          <a:p>
            <a:r>
              <a:rPr lang="fr-FR" dirty="0" smtClean="0"/>
              <a:t>French </a:t>
            </a:r>
            <a:r>
              <a:rPr lang="fr-FR" dirty="0" err="1" smtClean="0"/>
              <a:t>Research</a:t>
            </a:r>
            <a:r>
              <a:rPr lang="fr-FR" dirty="0" smtClean="0"/>
              <a:t> and Innovation </a:t>
            </a:r>
            <a:r>
              <a:rPr lang="fr-FR" dirty="0" err="1" smtClean="0"/>
              <a:t>landscape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055" y="296782"/>
            <a:ext cx="1749889" cy="172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940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628650" y="99034"/>
            <a:ext cx="7886700" cy="994172"/>
          </a:xfrm>
        </p:spPr>
        <p:txBody>
          <a:bodyPr/>
          <a:lstStyle/>
          <a:p>
            <a:pPr algn="r"/>
            <a:r>
              <a:rPr lang="fr-FR" dirty="0"/>
              <a:t>7</a:t>
            </a:r>
            <a:r>
              <a:rPr lang="fr-FR" dirty="0" smtClean="0"/>
              <a:t> good </a:t>
            </a:r>
            <a:r>
              <a:rPr lang="fr-FR" dirty="0" err="1" smtClean="0"/>
              <a:t>reasons</a:t>
            </a:r>
            <a:r>
              <a:rPr lang="fr-FR" dirty="0" smtClean="0"/>
              <a:t> to </a:t>
            </a:r>
            <a:r>
              <a:rPr lang="fr-FR" dirty="0" err="1" smtClean="0"/>
              <a:t>choose</a:t>
            </a:r>
            <a:r>
              <a:rPr lang="fr-FR" dirty="0" smtClean="0"/>
              <a:t> France </a:t>
            </a:r>
            <a:br>
              <a:rPr lang="fr-FR" dirty="0" smtClean="0"/>
            </a:br>
            <a:r>
              <a:rPr lang="fr-FR" dirty="0" smtClean="0"/>
              <a:t>for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 : 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332814" y="1093206"/>
            <a:ext cx="6928598" cy="346955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125" b="1" i="1" dirty="0">
                <a:solidFill>
                  <a:schemeClr val="bg2"/>
                </a:solidFill>
              </a:rPr>
              <a:t>Excellent </a:t>
            </a:r>
            <a:r>
              <a:rPr lang="fr-FR" sz="1125" b="1" i="1" dirty="0" err="1">
                <a:solidFill>
                  <a:schemeClr val="bg2"/>
                </a:solidFill>
              </a:rPr>
              <a:t>research</a:t>
            </a:r>
            <a:r>
              <a:rPr lang="fr-FR" sz="1125" b="1" i="1" dirty="0">
                <a:solidFill>
                  <a:schemeClr val="bg2"/>
                </a:solidFill>
              </a:rPr>
              <a:t> </a:t>
            </a:r>
            <a:r>
              <a:rPr lang="fr-FR" sz="1125" dirty="0"/>
              <a:t>: France </a:t>
            </a:r>
            <a:r>
              <a:rPr lang="fr-FR" sz="1125" dirty="0" err="1"/>
              <a:t>takes</a:t>
            </a:r>
            <a:r>
              <a:rPr lang="fr-FR" sz="1125" dirty="0"/>
              <a:t> 2</a:t>
            </a:r>
            <a:r>
              <a:rPr lang="fr-FR" sz="1125" baseline="30000" dirty="0"/>
              <a:t>nd</a:t>
            </a:r>
            <a:r>
              <a:rPr lang="fr-FR" sz="1125" dirty="0"/>
              <a:t> world place for the </a:t>
            </a:r>
            <a:r>
              <a:rPr lang="fr-FR" sz="1125" dirty="0" err="1"/>
              <a:t>number</a:t>
            </a:r>
            <a:r>
              <a:rPr lang="fr-FR" sz="1125" dirty="0"/>
              <a:t> of Fields </a:t>
            </a:r>
            <a:r>
              <a:rPr lang="fr-FR" sz="1125" dirty="0" err="1"/>
              <a:t>medals</a:t>
            </a:r>
            <a:r>
              <a:rPr lang="fr-FR" sz="1125" dirty="0"/>
              <a:t> (11) and 2</a:t>
            </a:r>
            <a:r>
              <a:rPr lang="fr-FR" sz="1125" baseline="30000" dirty="0"/>
              <a:t>nd</a:t>
            </a:r>
            <a:r>
              <a:rPr lang="fr-FR" sz="1125" dirty="0"/>
              <a:t> world place for Nobel </a:t>
            </a:r>
            <a:r>
              <a:rPr lang="fr-FR" sz="1125" dirty="0" err="1"/>
              <a:t>prizes</a:t>
            </a:r>
            <a:r>
              <a:rPr lang="fr-FR" sz="1125" dirty="0"/>
              <a:t> (65). It </a:t>
            </a:r>
            <a:r>
              <a:rPr lang="fr-FR" sz="1125" dirty="0" err="1"/>
              <a:t>is</a:t>
            </a:r>
            <a:r>
              <a:rPr lang="fr-FR" sz="1125" dirty="0"/>
              <a:t> the 3rd nation in </a:t>
            </a:r>
            <a:r>
              <a:rPr lang="fr-FR" sz="1125" dirty="0"/>
              <a:t>S</a:t>
            </a:r>
            <a:r>
              <a:rPr lang="fr-FR" sz="1125" dirty="0"/>
              <a:t>hanghai </a:t>
            </a:r>
            <a:r>
              <a:rPr lang="fr-FR" sz="1125" dirty="0" err="1"/>
              <a:t>ranking</a:t>
            </a:r>
            <a:r>
              <a:rPr lang="fr-FR" sz="1125" dirty="0"/>
              <a:t> (2021) and </a:t>
            </a:r>
            <a:r>
              <a:rPr lang="fr-FR" sz="1125" dirty="0" err="1"/>
              <a:t>it</a:t>
            </a:r>
            <a:r>
              <a:rPr lang="fr-FR" sz="1125" dirty="0"/>
              <a:t> </a:t>
            </a:r>
            <a:r>
              <a:rPr lang="fr-FR" sz="1125" dirty="0" err="1"/>
              <a:t>takes</a:t>
            </a:r>
            <a:r>
              <a:rPr lang="fr-FR" sz="1125" dirty="0"/>
              <a:t> the 4th world place for the impact of </a:t>
            </a:r>
            <a:r>
              <a:rPr lang="fr-FR" sz="1125" dirty="0" err="1"/>
              <a:t>its</a:t>
            </a:r>
            <a:r>
              <a:rPr lang="fr-FR" sz="1125" dirty="0"/>
              <a:t> </a:t>
            </a:r>
            <a:r>
              <a:rPr lang="fr-FR" sz="1125" dirty="0" err="1"/>
              <a:t>scientific</a:t>
            </a:r>
            <a:r>
              <a:rPr lang="fr-FR" sz="1125" dirty="0"/>
              <a:t> publications (H-index)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125" b="1" i="1" dirty="0">
                <a:solidFill>
                  <a:schemeClr val="bg2"/>
                </a:solidFill>
              </a:rPr>
              <a:t>A country of innovation </a:t>
            </a:r>
            <a:r>
              <a:rPr lang="fr-FR" sz="1125" dirty="0"/>
              <a:t>: France </a:t>
            </a:r>
            <a:r>
              <a:rPr lang="fr-FR" sz="1125" dirty="0" err="1"/>
              <a:t>is</a:t>
            </a:r>
            <a:r>
              <a:rPr lang="fr-FR" sz="1125" dirty="0"/>
              <a:t> the 2</a:t>
            </a:r>
            <a:r>
              <a:rPr lang="fr-FR" sz="1125" baseline="30000" dirty="0"/>
              <a:t>nd</a:t>
            </a:r>
            <a:r>
              <a:rPr lang="fr-FR" sz="1125" dirty="0"/>
              <a:t>  EU country for the </a:t>
            </a:r>
            <a:r>
              <a:rPr lang="fr-FR" sz="1125" dirty="0" err="1"/>
              <a:t>number</a:t>
            </a:r>
            <a:r>
              <a:rPr lang="fr-FR" sz="1125" dirty="0"/>
              <a:t> of patents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125" b="1" i="1" dirty="0" err="1">
                <a:solidFill>
                  <a:schemeClr val="bg2"/>
                </a:solidFill>
              </a:rPr>
              <a:t>Attracting</a:t>
            </a:r>
            <a:r>
              <a:rPr lang="fr-FR" sz="1125" b="1" i="1" dirty="0">
                <a:solidFill>
                  <a:schemeClr val="bg2"/>
                </a:solidFill>
              </a:rPr>
              <a:t> </a:t>
            </a:r>
            <a:r>
              <a:rPr lang="fr-FR" sz="1125" b="1" i="1" dirty="0" err="1">
                <a:solidFill>
                  <a:schemeClr val="bg2"/>
                </a:solidFill>
              </a:rPr>
              <a:t>researchers</a:t>
            </a:r>
            <a:r>
              <a:rPr lang="fr-FR" sz="1125" b="1" i="1" dirty="0">
                <a:solidFill>
                  <a:schemeClr val="bg2"/>
                </a:solidFill>
              </a:rPr>
              <a:t> </a:t>
            </a:r>
            <a:r>
              <a:rPr lang="fr-FR" sz="1125" b="1" i="1" dirty="0" err="1">
                <a:solidFill>
                  <a:schemeClr val="bg2"/>
                </a:solidFill>
              </a:rPr>
              <a:t>from</a:t>
            </a:r>
            <a:r>
              <a:rPr lang="fr-FR" sz="1125" b="1" i="1" dirty="0">
                <a:solidFill>
                  <a:schemeClr val="bg2"/>
                </a:solidFill>
              </a:rPr>
              <a:t> all over the world </a:t>
            </a:r>
            <a:r>
              <a:rPr lang="fr-FR" sz="1125" dirty="0"/>
              <a:t>: </a:t>
            </a:r>
            <a:r>
              <a:rPr lang="fr-FR" sz="1125" dirty="0" err="1"/>
              <a:t>with</a:t>
            </a:r>
            <a:r>
              <a:rPr lang="fr-FR" sz="1125" dirty="0"/>
              <a:t> 42% of </a:t>
            </a:r>
            <a:r>
              <a:rPr lang="fr-FR" sz="1125" dirty="0" err="1"/>
              <a:t>foreigners</a:t>
            </a:r>
            <a:r>
              <a:rPr lang="fr-FR" sz="1125" dirty="0"/>
              <a:t> </a:t>
            </a:r>
            <a:r>
              <a:rPr lang="fr-FR" sz="1125" dirty="0" err="1"/>
              <a:t>among</a:t>
            </a:r>
            <a:r>
              <a:rPr lang="fr-FR" sz="1125" dirty="0"/>
              <a:t> </a:t>
            </a:r>
            <a:r>
              <a:rPr lang="fr-FR" sz="1125" dirty="0" err="1"/>
              <a:t>its</a:t>
            </a:r>
            <a:r>
              <a:rPr lang="fr-FR" sz="1125" dirty="0"/>
              <a:t> PhD </a:t>
            </a:r>
            <a:r>
              <a:rPr lang="fr-FR" sz="1125" dirty="0" err="1"/>
              <a:t>students</a:t>
            </a:r>
            <a:r>
              <a:rPr lang="fr-FR" sz="1125" dirty="0"/>
              <a:t>, France </a:t>
            </a:r>
            <a:r>
              <a:rPr lang="fr-FR" sz="1125" dirty="0" err="1"/>
              <a:t>is</a:t>
            </a:r>
            <a:r>
              <a:rPr lang="fr-FR" sz="1125" dirty="0"/>
              <a:t> the 3rd host country in EU for </a:t>
            </a:r>
            <a:r>
              <a:rPr lang="fr-FR" sz="1125" dirty="0" err="1"/>
              <a:t>young</a:t>
            </a:r>
            <a:r>
              <a:rPr lang="fr-FR" sz="1125" dirty="0"/>
              <a:t> </a:t>
            </a:r>
            <a:r>
              <a:rPr lang="fr-FR" sz="1125" dirty="0" err="1"/>
              <a:t>researchers</a:t>
            </a:r>
            <a:endParaRPr lang="fr-FR" sz="1125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125" b="1" i="1" dirty="0">
                <a:solidFill>
                  <a:schemeClr val="bg2"/>
                </a:solidFill>
              </a:rPr>
              <a:t>A global network </a:t>
            </a:r>
            <a:r>
              <a:rPr lang="fr-FR" sz="1125" dirty="0"/>
              <a:t>: French R&amp;I institutions are set in more </a:t>
            </a:r>
            <a:r>
              <a:rPr lang="fr-FR" sz="1125" dirty="0" err="1"/>
              <a:t>than</a:t>
            </a:r>
            <a:r>
              <a:rPr lang="fr-FR" sz="1125" dirty="0"/>
              <a:t> 250 destinations in the world, and more </a:t>
            </a:r>
            <a:r>
              <a:rPr lang="fr-FR" sz="1125" dirty="0" err="1"/>
              <a:t>than</a:t>
            </a:r>
            <a:r>
              <a:rPr lang="fr-FR" sz="1125" dirty="0"/>
              <a:t> 63% of French publications are made in collaboration </a:t>
            </a:r>
            <a:r>
              <a:rPr lang="fr-FR" sz="1125" dirty="0" err="1"/>
              <a:t>with</a:t>
            </a:r>
            <a:r>
              <a:rPr lang="fr-FR" sz="1125" dirty="0"/>
              <a:t> </a:t>
            </a:r>
            <a:r>
              <a:rPr lang="fr-FR" sz="1125" dirty="0" err="1"/>
              <a:t>foreign</a:t>
            </a:r>
            <a:r>
              <a:rPr lang="fr-FR" sz="1125" dirty="0"/>
              <a:t> </a:t>
            </a:r>
            <a:r>
              <a:rPr lang="fr-FR" sz="1125" dirty="0" err="1"/>
              <a:t>rearchers</a:t>
            </a:r>
            <a:endParaRPr lang="fr-FR" sz="1125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125" b="1" i="1" dirty="0">
                <a:solidFill>
                  <a:schemeClr val="bg2"/>
                </a:solidFill>
              </a:rPr>
              <a:t>At the </a:t>
            </a:r>
            <a:r>
              <a:rPr lang="fr-FR" sz="1125" b="1" i="1" dirty="0" err="1">
                <a:solidFill>
                  <a:schemeClr val="bg2"/>
                </a:solidFill>
              </a:rPr>
              <a:t>heart</a:t>
            </a:r>
            <a:r>
              <a:rPr lang="fr-FR" sz="1125" b="1" i="1" dirty="0">
                <a:solidFill>
                  <a:schemeClr val="bg2"/>
                </a:solidFill>
              </a:rPr>
              <a:t> of international </a:t>
            </a:r>
            <a:r>
              <a:rPr lang="fr-FR" sz="1125" b="1" i="1" dirty="0" err="1">
                <a:solidFill>
                  <a:schemeClr val="bg2"/>
                </a:solidFill>
              </a:rPr>
              <a:t>research</a:t>
            </a:r>
            <a:r>
              <a:rPr lang="fr-FR" sz="1125" b="1" i="1" dirty="0">
                <a:solidFill>
                  <a:schemeClr val="bg2"/>
                </a:solidFill>
              </a:rPr>
              <a:t> </a:t>
            </a:r>
            <a:r>
              <a:rPr lang="fr-FR" sz="1125" b="1" i="1" dirty="0" err="1">
                <a:solidFill>
                  <a:schemeClr val="bg2"/>
                </a:solidFill>
              </a:rPr>
              <a:t>projects</a:t>
            </a:r>
            <a:r>
              <a:rPr lang="fr-FR" sz="1125" b="1" i="1" dirty="0">
                <a:solidFill>
                  <a:schemeClr val="bg2"/>
                </a:solidFill>
              </a:rPr>
              <a:t> </a:t>
            </a:r>
            <a:r>
              <a:rPr lang="fr-FR" sz="1125" dirty="0"/>
              <a:t>: French </a:t>
            </a:r>
            <a:r>
              <a:rPr lang="fr-FR" sz="1125" dirty="0" err="1"/>
              <a:t>research</a:t>
            </a:r>
            <a:r>
              <a:rPr lang="fr-FR" sz="1125" dirty="0"/>
              <a:t> </a:t>
            </a:r>
            <a:r>
              <a:rPr lang="fr-FR" sz="1125" dirty="0" err="1"/>
              <a:t>is</a:t>
            </a:r>
            <a:r>
              <a:rPr lang="fr-FR" sz="1125" dirty="0"/>
              <a:t> </a:t>
            </a:r>
            <a:r>
              <a:rPr lang="fr-FR" sz="1125" dirty="0" err="1"/>
              <a:t>involved</a:t>
            </a:r>
            <a:r>
              <a:rPr lang="fr-FR" sz="1125" dirty="0"/>
              <a:t> in large </a:t>
            </a:r>
            <a:r>
              <a:rPr lang="fr-FR" sz="1125" dirty="0" err="1"/>
              <a:t>european</a:t>
            </a:r>
            <a:r>
              <a:rPr lang="fr-FR" sz="1125" dirty="0"/>
              <a:t> and international </a:t>
            </a:r>
            <a:r>
              <a:rPr lang="fr-FR" sz="1125" dirty="0" err="1"/>
              <a:t>research</a:t>
            </a:r>
            <a:r>
              <a:rPr lang="fr-FR" sz="1125" dirty="0"/>
              <a:t> </a:t>
            </a:r>
            <a:r>
              <a:rPr lang="fr-FR" sz="1125" dirty="0" err="1"/>
              <a:t>projects</a:t>
            </a:r>
            <a:r>
              <a:rPr lang="fr-FR" sz="1125" dirty="0"/>
              <a:t> : </a:t>
            </a:r>
            <a:r>
              <a:rPr lang="fr-FR" sz="1125" dirty="0" err="1"/>
              <a:t>particle</a:t>
            </a:r>
            <a:r>
              <a:rPr lang="fr-FR" sz="1125" dirty="0"/>
              <a:t> </a:t>
            </a:r>
            <a:r>
              <a:rPr lang="fr-FR" sz="1125" dirty="0" err="1"/>
              <a:t>physics</a:t>
            </a:r>
            <a:r>
              <a:rPr lang="fr-FR" sz="1125" dirty="0"/>
              <a:t> </a:t>
            </a:r>
            <a:r>
              <a:rPr lang="fr-FR" sz="1125" dirty="0" err="1"/>
              <a:t>with</a:t>
            </a:r>
            <a:r>
              <a:rPr lang="fr-FR" sz="1125" dirty="0"/>
              <a:t> CERN, Arianespace, ITER </a:t>
            </a:r>
            <a:r>
              <a:rPr lang="fr-FR" sz="1125" dirty="0" err="1"/>
              <a:t>project</a:t>
            </a:r>
            <a:r>
              <a:rPr lang="fr-FR" sz="1125" dirty="0"/>
              <a:t> on </a:t>
            </a:r>
            <a:r>
              <a:rPr lang="fr-FR" sz="1125" dirty="0" err="1"/>
              <a:t>nuclear</a:t>
            </a:r>
            <a:r>
              <a:rPr lang="fr-FR" sz="1125" dirty="0"/>
              <a:t> fusion etc.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125" b="1" i="1" dirty="0" err="1">
                <a:solidFill>
                  <a:schemeClr val="bg2"/>
                </a:solidFill>
              </a:rPr>
              <a:t>Dynamic</a:t>
            </a:r>
            <a:r>
              <a:rPr lang="fr-FR" sz="1125" b="1" i="1" dirty="0">
                <a:solidFill>
                  <a:schemeClr val="bg2"/>
                </a:solidFill>
              </a:rPr>
              <a:t> R&amp;I </a:t>
            </a:r>
            <a:r>
              <a:rPr lang="fr-FR" sz="1125" b="1" i="1" dirty="0" err="1">
                <a:solidFill>
                  <a:schemeClr val="bg2"/>
                </a:solidFill>
              </a:rPr>
              <a:t>ecosystem</a:t>
            </a:r>
            <a:r>
              <a:rPr lang="fr-FR" sz="1125" b="1" i="1" dirty="0">
                <a:solidFill>
                  <a:schemeClr val="bg2"/>
                </a:solidFill>
              </a:rPr>
              <a:t> </a:t>
            </a:r>
            <a:r>
              <a:rPr lang="fr-FR" sz="1125" dirty="0"/>
              <a:t>: 2/3 of French </a:t>
            </a:r>
            <a:r>
              <a:rPr lang="fr-FR" sz="1125" dirty="0" err="1"/>
              <a:t>research</a:t>
            </a:r>
            <a:r>
              <a:rPr lang="fr-FR" sz="1125" dirty="0"/>
              <a:t> </a:t>
            </a:r>
            <a:r>
              <a:rPr lang="fr-FR" sz="1125" dirty="0" err="1"/>
              <a:t>is</a:t>
            </a:r>
            <a:r>
              <a:rPr lang="fr-FR" sz="1125" dirty="0"/>
              <a:t> </a:t>
            </a:r>
            <a:r>
              <a:rPr lang="fr-FR" sz="1125" dirty="0" err="1"/>
              <a:t>operated</a:t>
            </a:r>
            <a:r>
              <a:rPr lang="fr-FR" sz="1125" dirty="0"/>
              <a:t> by the non-</a:t>
            </a:r>
            <a:r>
              <a:rPr lang="fr-FR" sz="1125" dirty="0" err="1"/>
              <a:t>academic</a:t>
            </a:r>
            <a:r>
              <a:rPr lang="fr-FR" sz="1125" dirty="0"/>
              <a:t> </a:t>
            </a:r>
            <a:r>
              <a:rPr lang="fr-FR" sz="1125" dirty="0" err="1"/>
              <a:t>sector</a:t>
            </a:r>
            <a:r>
              <a:rPr lang="fr-FR" sz="1125" dirty="0"/>
              <a:t>. 600 000 people </a:t>
            </a:r>
            <a:r>
              <a:rPr lang="fr-FR" sz="1125" dirty="0" err="1"/>
              <a:t>work</a:t>
            </a:r>
            <a:r>
              <a:rPr lang="fr-FR" sz="1125" dirty="0"/>
              <a:t> for R&amp;I in entreprises. </a:t>
            </a:r>
            <a:endParaRPr lang="fr-FR" sz="1125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125" b="1" i="1" dirty="0">
                <a:solidFill>
                  <a:schemeClr val="bg2"/>
                </a:solidFill>
              </a:rPr>
              <a:t>Top </a:t>
            </a:r>
            <a:r>
              <a:rPr lang="fr-FR" sz="1125" b="1" i="1" dirty="0" err="1">
                <a:solidFill>
                  <a:schemeClr val="bg2"/>
                </a:solidFill>
              </a:rPr>
              <a:t>level</a:t>
            </a:r>
            <a:r>
              <a:rPr lang="fr-FR" sz="1125" b="1" i="1" dirty="0">
                <a:solidFill>
                  <a:schemeClr val="bg2"/>
                </a:solidFill>
              </a:rPr>
              <a:t> </a:t>
            </a:r>
            <a:r>
              <a:rPr lang="fr-FR" sz="1125" b="1" i="1" dirty="0" err="1">
                <a:solidFill>
                  <a:schemeClr val="bg2"/>
                </a:solidFill>
              </a:rPr>
              <a:t>research</a:t>
            </a:r>
            <a:r>
              <a:rPr lang="fr-FR" sz="1125" b="1" i="1" dirty="0">
                <a:solidFill>
                  <a:schemeClr val="bg2"/>
                </a:solidFill>
              </a:rPr>
              <a:t> infrastructures </a:t>
            </a:r>
            <a:r>
              <a:rPr lang="fr-FR" sz="1125" dirty="0"/>
              <a:t>: 108 RI, </a:t>
            </a:r>
            <a:r>
              <a:rPr lang="fr-FR" sz="1125" dirty="0" err="1"/>
              <a:t>including</a:t>
            </a:r>
            <a:r>
              <a:rPr lang="fr-FR" sz="1125" dirty="0"/>
              <a:t> large </a:t>
            </a:r>
            <a:r>
              <a:rPr lang="fr-FR" sz="1125" dirty="0" err="1"/>
              <a:t>research</a:t>
            </a:r>
            <a:r>
              <a:rPr lang="fr-FR" sz="1125" dirty="0"/>
              <a:t> infrastructures are </a:t>
            </a:r>
            <a:r>
              <a:rPr lang="fr-FR" sz="1125" dirty="0" err="1"/>
              <a:t>listed</a:t>
            </a:r>
            <a:r>
              <a:rPr lang="fr-FR" sz="1125" dirty="0"/>
              <a:t> in the national roadmap 2021, in </a:t>
            </a:r>
            <a:r>
              <a:rPr lang="fr-FR" sz="1125" dirty="0" err="1"/>
              <a:t>different</a:t>
            </a:r>
            <a:r>
              <a:rPr lang="fr-FR" sz="1125" dirty="0"/>
              <a:t> areas : </a:t>
            </a:r>
            <a:r>
              <a:rPr lang="fr-FR" sz="1125" dirty="0" err="1"/>
              <a:t>astronomy</a:t>
            </a:r>
            <a:r>
              <a:rPr lang="fr-FR" sz="1125" dirty="0"/>
              <a:t> and </a:t>
            </a:r>
            <a:r>
              <a:rPr lang="fr-FR" sz="1125" dirty="0" err="1"/>
              <a:t>astrophysics</a:t>
            </a:r>
            <a:r>
              <a:rPr lang="fr-FR" sz="1125" dirty="0"/>
              <a:t>, </a:t>
            </a:r>
            <a:r>
              <a:rPr lang="fr-FR" sz="1125" dirty="0" err="1"/>
              <a:t>health</a:t>
            </a:r>
            <a:r>
              <a:rPr lang="fr-FR" sz="1125" dirty="0"/>
              <a:t> and life sciences, </a:t>
            </a:r>
            <a:r>
              <a:rPr lang="fr-FR" sz="1125" dirty="0" err="1"/>
              <a:t>human</a:t>
            </a:r>
            <a:r>
              <a:rPr lang="fr-FR" sz="1125" dirty="0"/>
              <a:t> and social sciences, </a:t>
            </a:r>
            <a:r>
              <a:rPr lang="fr-FR" sz="1125" dirty="0" err="1"/>
              <a:t>physics</a:t>
            </a:r>
            <a:r>
              <a:rPr lang="fr-FR" sz="1125" dirty="0"/>
              <a:t> and engineering sciences etc.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sz="1125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6650" y="1242053"/>
            <a:ext cx="1373900" cy="92292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1076" y="2964686"/>
            <a:ext cx="1373900" cy="86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5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9" y="168601"/>
            <a:ext cx="7488832" cy="720000"/>
          </a:xfrm>
        </p:spPr>
        <p:txBody>
          <a:bodyPr/>
          <a:lstStyle/>
          <a:p>
            <a:pPr algn="ctr"/>
            <a:r>
              <a:rPr lang="fr-FR" dirty="0" smtClean="0"/>
              <a:t>Organisation of </a:t>
            </a:r>
            <a:r>
              <a:rPr lang="fr-FR" dirty="0" err="1" smtClean="0"/>
              <a:t>Research</a:t>
            </a:r>
            <a:r>
              <a:rPr lang="fr-FR" dirty="0" smtClean="0"/>
              <a:t> and Innovation in France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360001" y="1095194"/>
            <a:ext cx="7881937" cy="3449241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8"/>
            <a:fld id="{5EBFF5DD-ECC6-604E-8430-34FEC3D75AB2}" type="datetime1">
              <a:rPr lang="fr-FR">
                <a:solidFill>
                  <a:srgbClr val="000000"/>
                </a:solidFill>
                <a:latin typeface="Arial"/>
              </a:rPr>
              <a:pPr defTabSz="914378"/>
              <a:t>15/05/2023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8"/>
            <a:fld id="{1FC8907D-B208-DC44-82F5-2940ECA1C9FA}" type="slidenum">
              <a:rPr lang="fr-FR">
                <a:solidFill>
                  <a:srgbClr val="000000"/>
                </a:solidFill>
                <a:latin typeface="Arial"/>
              </a:rPr>
              <a:pPr defTabSz="914378"/>
              <a:t>3</a:t>
            </a:fld>
            <a:endParaRPr lang="fr-FR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98635" y="1652896"/>
            <a:ext cx="1731947" cy="5242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942481" y="1672332"/>
            <a:ext cx="1405383" cy="5242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492018" y="1629533"/>
            <a:ext cx="1505064" cy="54658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231049" y="2654461"/>
            <a:ext cx="1331960" cy="50984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132717" y="1515276"/>
            <a:ext cx="1440160" cy="5242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7605" y="1652895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sz="1400" dirty="0">
                <a:solidFill>
                  <a:srgbClr val="000000"/>
                </a:solidFill>
                <a:latin typeface="Arial"/>
              </a:rPr>
              <a:t>National </a:t>
            </a:r>
            <a:r>
              <a:rPr lang="fr-FR" sz="1400" dirty="0" err="1">
                <a:solidFill>
                  <a:srgbClr val="000000"/>
                </a:solidFill>
                <a:latin typeface="Arial"/>
              </a:rPr>
              <a:t>research</a:t>
            </a:r>
            <a:r>
              <a:rPr lang="fr-FR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400" dirty="0" err="1">
                <a:solidFill>
                  <a:srgbClr val="000000"/>
                </a:solidFill>
                <a:latin typeface="Arial"/>
              </a:rPr>
              <a:t>centers</a:t>
            </a:r>
            <a:endParaRPr lang="fr-FR" sz="1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879552" y="1765963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sz="1600" dirty="0" err="1">
                <a:solidFill>
                  <a:srgbClr val="000000"/>
                </a:solidFill>
                <a:latin typeface="Arial"/>
              </a:rPr>
              <a:t>Universities</a:t>
            </a:r>
            <a:endParaRPr lang="fr-FR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378748" y="1733710"/>
            <a:ext cx="1777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sz="1600" dirty="0">
                <a:solidFill>
                  <a:srgbClr val="000000"/>
                </a:solidFill>
                <a:latin typeface="Arial"/>
              </a:rPr>
              <a:t>Grandes Ecoles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792745" y="1533643"/>
            <a:ext cx="2044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sz="1600" dirty="0">
                <a:solidFill>
                  <a:srgbClr val="FFFFFF"/>
                </a:solidFill>
                <a:latin typeface="Arial"/>
              </a:rPr>
              <a:t>Large </a:t>
            </a:r>
          </a:p>
          <a:p>
            <a:pPr algn="ctr" defTabSz="914378"/>
            <a:r>
              <a:rPr lang="fr-FR" sz="1600" dirty="0" err="1">
                <a:solidFill>
                  <a:srgbClr val="FFFFFF"/>
                </a:solidFill>
                <a:latin typeface="Arial"/>
              </a:rPr>
              <a:t>enterprises</a:t>
            </a:r>
            <a:endParaRPr lang="fr-FR" sz="16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985475" y="2748195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dirty="0" err="1">
                <a:solidFill>
                  <a:srgbClr val="FFFFFF"/>
                </a:solidFill>
                <a:latin typeface="Arial"/>
              </a:rPr>
              <a:t>Hospitals</a:t>
            </a:r>
            <a:endParaRPr lang="fr-FR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7714665" y="1746876"/>
            <a:ext cx="1116312" cy="5242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392169" y="1847157"/>
            <a:ext cx="1678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dirty="0" err="1">
                <a:solidFill>
                  <a:srgbClr val="FFFFFF"/>
                </a:solidFill>
                <a:latin typeface="Arial"/>
              </a:rPr>
              <a:t>SMEs</a:t>
            </a:r>
            <a:endParaRPr lang="fr-FR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7709497" y="2941405"/>
            <a:ext cx="1131169" cy="5242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r>
              <a:rPr lang="fr-FR" sz="1600" dirty="0">
                <a:solidFill>
                  <a:srgbClr val="FFFFFF"/>
                </a:solidFill>
                <a:latin typeface="Arial"/>
              </a:rPr>
              <a:t>Public </a:t>
            </a:r>
          </a:p>
          <a:p>
            <a:pPr algn="ctr" defTabSz="914378"/>
            <a:r>
              <a:rPr lang="fr-FR" sz="1600" dirty="0" err="1">
                <a:solidFill>
                  <a:srgbClr val="FFFFFF"/>
                </a:solidFill>
                <a:latin typeface="Arial"/>
              </a:rPr>
              <a:t>Agencies</a:t>
            </a:r>
            <a:endParaRPr lang="fr-FR" sz="16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388424" y="38201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dirty="0">
                <a:solidFill>
                  <a:srgbClr val="000000"/>
                </a:solidFill>
                <a:latin typeface="Arial"/>
              </a:rPr>
              <a:t>Etc.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932149" y="1095195"/>
            <a:ext cx="3224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dirty="0" err="1">
                <a:solidFill>
                  <a:srgbClr val="000000"/>
                </a:solidFill>
                <a:latin typeface="Arial"/>
              </a:rPr>
              <a:t>Academic</a:t>
            </a:r>
            <a:r>
              <a:rPr lang="fr-FR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Arial"/>
              </a:rPr>
              <a:t>sector</a:t>
            </a:r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508105" y="1095195"/>
            <a:ext cx="333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dirty="0">
                <a:solidFill>
                  <a:srgbClr val="000000"/>
                </a:solidFill>
                <a:latin typeface="Arial"/>
              </a:rPr>
              <a:t>Non-</a:t>
            </a:r>
            <a:r>
              <a:rPr lang="fr-FR" dirty="0" err="1">
                <a:solidFill>
                  <a:srgbClr val="000000"/>
                </a:solidFill>
                <a:latin typeface="Arial"/>
              </a:rPr>
              <a:t>academic</a:t>
            </a:r>
            <a:r>
              <a:rPr lang="fr-FR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Arial"/>
              </a:rPr>
              <a:t>sector</a:t>
            </a:r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833" y="690479"/>
            <a:ext cx="706063" cy="877005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7122" y="601661"/>
            <a:ext cx="709334" cy="896001"/>
          </a:xfrm>
          <a:prstGeom prst="rect">
            <a:avLst/>
          </a:prstGeom>
        </p:spPr>
      </p:pic>
      <p:sp>
        <p:nvSpPr>
          <p:cNvPr id="25" name="Ellipse 24"/>
          <p:cNvSpPr/>
          <p:nvPr/>
        </p:nvSpPr>
        <p:spPr>
          <a:xfrm>
            <a:off x="336933" y="3505947"/>
            <a:ext cx="504056" cy="47428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1005171" y="3512560"/>
            <a:ext cx="504056" cy="47428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1650340" y="3512560"/>
            <a:ext cx="504056" cy="47428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295511" y="3505946"/>
            <a:ext cx="504056" cy="47428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2976550" y="3505945"/>
            <a:ext cx="504056" cy="47428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4328689" y="3505944"/>
            <a:ext cx="504056" cy="47428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3652620" y="3492150"/>
            <a:ext cx="504056" cy="47428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6658113" y="3622838"/>
            <a:ext cx="1331960" cy="50984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r>
              <a:rPr lang="fr-FR" dirty="0" err="1">
                <a:solidFill>
                  <a:srgbClr val="FFFFFF"/>
                </a:solidFill>
                <a:latin typeface="Arial"/>
              </a:rPr>
              <a:t>Museums</a:t>
            </a:r>
            <a:endParaRPr lang="fr-FR" dirty="0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36" name="Connecteur en arc 35"/>
          <p:cNvCxnSpPr/>
          <p:nvPr/>
        </p:nvCxnSpPr>
        <p:spPr>
          <a:xfrm rot="5400000">
            <a:off x="191969" y="2588665"/>
            <a:ext cx="1168287" cy="343188"/>
          </a:xfrm>
          <a:prstGeom prst="curvedConnector3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en arc 37"/>
          <p:cNvCxnSpPr/>
          <p:nvPr/>
        </p:nvCxnSpPr>
        <p:spPr>
          <a:xfrm rot="16200000" flipH="1">
            <a:off x="1101344" y="2504932"/>
            <a:ext cx="1120354" cy="55859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en arc 40"/>
          <p:cNvCxnSpPr/>
          <p:nvPr/>
        </p:nvCxnSpPr>
        <p:spPr>
          <a:xfrm rot="5400000">
            <a:off x="2083149" y="2730653"/>
            <a:ext cx="1075012" cy="15248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rc 42"/>
          <p:cNvCxnSpPr/>
          <p:nvPr/>
        </p:nvCxnSpPr>
        <p:spPr>
          <a:xfrm rot="5400000">
            <a:off x="1181600" y="2299647"/>
            <a:ext cx="1189509" cy="10383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rc 44"/>
          <p:cNvCxnSpPr>
            <a:endCxn id="25" idx="7"/>
          </p:cNvCxnSpPr>
          <p:nvPr/>
        </p:nvCxnSpPr>
        <p:spPr>
          <a:xfrm rot="5400000">
            <a:off x="708048" y="2331439"/>
            <a:ext cx="1303088" cy="118484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en arc 46"/>
          <p:cNvCxnSpPr/>
          <p:nvPr/>
        </p:nvCxnSpPr>
        <p:spPr>
          <a:xfrm rot="5400000">
            <a:off x="2875644" y="2634415"/>
            <a:ext cx="1128419" cy="34655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en arc 48"/>
          <p:cNvCxnSpPr/>
          <p:nvPr/>
        </p:nvCxnSpPr>
        <p:spPr>
          <a:xfrm rot="5400000">
            <a:off x="2471627" y="2339377"/>
            <a:ext cx="1207559" cy="94080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en arc 50"/>
          <p:cNvCxnSpPr/>
          <p:nvPr/>
        </p:nvCxnSpPr>
        <p:spPr>
          <a:xfrm rot="5400000">
            <a:off x="1557513" y="2484545"/>
            <a:ext cx="1115958" cy="67827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en arc 52"/>
          <p:cNvCxnSpPr/>
          <p:nvPr/>
        </p:nvCxnSpPr>
        <p:spPr>
          <a:xfrm rot="16200000" flipH="1">
            <a:off x="799384" y="2550057"/>
            <a:ext cx="1193307" cy="58016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en arc 54"/>
          <p:cNvCxnSpPr/>
          <p:nvPr/>
        </p:nvCxnSpPr>
        <p:spPr>
          <a:xfrm rot="5400000">
            <a:off x="3504260" y="2691986"/>
            <a:ext cx="1072087" cy="23274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en arc 56"/>
          <p:cNvCxnSpPr/>
          <p:nvPr/>
        </p:nvCxnSpPr>
        <p:spPr>
          <a:xfrm rot="5400000">
            <a:off x="4091467" y="2719853"/>
            <a:ext cx="1033074" cy="21602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en arc 58"/>
          <p:cNvCxnSpPr/>
          <p:nvPr/>
        </p:nvCxnSpPr>
        <p:spPr>
          <a:xfrm rot="10800000" flipV="1">
            <a:off x="4832747" y="3117527"/>
            <a:ext cx="1299971" cy="60635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en arc 60"/>
          <p:cNvCxnSpPr/>
          <p:nvPr/>
        </p:nvCxnSpPr>
        <p:spPr>
          <a:xfrm rot="5400000">
            <a:off x="4701765" y="2129846"/>
            <a:ext cx="1414693" cy="115272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en arc 62"/>
          <p:cNvCxnSpPr>
            <a:endCxn id="31" idx="4"/>
          </p:cNvCxnSpPr>
          <p:nvPr/>
        </p:nvCxnSpPr>
        <p:spPr>
          <a:xfrm rot="10800000">
            <a:off x="3904649" y="3966432"/>
            <a:ext cx="2753465" cy="22038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en arc 64"/>
          <p:cNvCxnSpPr/>
          <p:nvPr/>
        </p:nvCxnSpPr>
        <p:spPr>
          <a:xfrm rot="16200000" flipH="1">
            <a:off x="2377873" y="2627692"/>
            <a:ext cx="1175663" cy="33227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en arc 66"/>
          <p:cNvCxnSpPr>
            <a:endCxn id="31" idx="1"/>
          </p:cNvCxnSpPr>
          <p:nvPr/>
        </p:nvCxnSpPr>
        <p:spPr>
          <a:xfrm>
            <a:off x="1650340" y="2237896"/>
            <a:ext cx="2076096" cy="132371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en arc 68"/>
          <p:cNvCxnSpPr/>
          <p:nvPr/>
        </p:nvCxnSpPr>
        <p:spPr>
          <a:xfrm rot="16200000" flipH="1">
            <a:off x="2966023" y="2362512"/>
            <a:ext cx="1198896" cy="94966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en arc 70"/>
          <p:cNvCxnSpPr/>
          <p:nvPr/>
        </p:nvCxnSpPr>
        <p:spPr>
          <a:xfrm rot="16200000" flipH="1">
            <a:off x="1468969" y="2358865"/>
            <a:ext cx="1115075" cy="90115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en arc 72"/>
          <p:cNvCxnSpPr/>
          <p:nvPr/>
        </p:nvCxnSpPr>
        <p:spPr>
          <a:xfrm rot="16200000" flipH="1">
            <a:off x="3265961" y="2255631"/>
            <a:ext cx="1177704" cy="117020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360001" y="3622838"/>
            <a:ext cx="498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sz="900" dirty="0">
                <a:solidFill>
                  <a:srgbClr val="FFFFFF"/>
                </a:solidFill>
                <a:latin typeface="Arial"/>
              </a:rPr>
              <a:t>UMR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1679024" y="3646928"/>
            <a:ext cx="498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sz="900" dirty="0">
                <a:solidFill>
                  <a:srgbClr val="FFFFFF"/>
                </a:solidFill>
                <a:latin typeface="Arial"/>
              </a:rPr>
              <a:t>UMR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2307221" y="3631745"/>
            <a:ext cx="498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sz="900" dirty="0">
                <a:solidFill>
                  <a:srgbClr val="FFFFFF"/>
                </a:solidFill>
                <a:latin typeface="Arial"/>
              </a:rPr>
              <a:t>UMR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2992172" y="3630760"/>
            <a:ext cx="498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sz="900" dirty="0">
                <a:solidFill>
                  <a:srgbClr val="FFFFFF"/>
                </a:solidFill>
                <a:latin typeface="Arial"/>
              </a:rPr>
              <a:t>UMR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3650664" y="3619186"/>
            <a:ext cx="498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sz="900" dirty="0">
                <a:solidFill>
                  <a:srgbClr val="FFFFFF"/>
                </a:solidFill>
                <a:latin typeface="Arial"/>
              </a:rPr>
              <a:t>UMR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4375592" y="3619186"/>
            <a:ext cx="498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sz="900" dirty="0">
                <a:solidFill>
                  <a:srgbClr val="FFFFFF"/>
                </a:solidFill>
                <a:latin typeface="Arial"/>
              </a:rPr>
              <a:t>UMR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1029179" y="3619186"/>
            <a:ext cx="498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/>
            <a:r>
              <a:rPr lang="fr-FR" sz="900" dirty="0">
                <a:solidFill>
                  <a:srgbClr val="FFFFFF"/>
                </a:solidFill>
                <a:latin typeface="Arial"/>
              </a:rPr>
              <a:t>UPR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218359" y="4078612"/>
            <a:ext cx="4804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sz="1600" dirty="0" err="1">
                <a:solidFill>
                  <a:srgbClr val="000000"/>
                </a:solidFill>
                <a:latin typeface="Arial"/>
              </a:rPr>
              <a:t>Research</a:t>
            </a:r>
            <a:r>
              <a:rPr lang="fr-FR" sz="16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600" dirty="0" err="1">
                <a:solidFill>
                  <a:srgbClr val="000000"/>
                </a:solidFill>
                <a:latin typeface="Arial"/>
              </a:rPr>
              <a:t>Units</a:t>
            </a:r>
            <a:r>
              <a:rPr lang="fr-FR" sz="1600" dirty="0">
                <a:solidFill>
                  <a:srgbClr val="000000"/>
                </a:solidFill>
                <a:latin typeface="Arial"/>
              </a:rPr>
              <a:t> - </a:t>
            </a:r>
            <a:r>
              <a:rPr lang="fr-FR" sz="1600" dirty="0" err="1">
                <a:solidFill>
                  <a:srgbClr val="000000"/>
                </a:solidFill>
                <a:latin typeface="Arial"/>
              </a:rPr>
              <a:t>Laboratories</a:t>
            </a:r>
            <a:endParaRPr lang="fr-FR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Rectangle à coins arrondis 61"/>
          <p:cNvSpPr/>
          <p:nvPr/>
        </p:nvSpPr>
        <p:spPr>
          <a:xfrm>
            <a:off x="7493399" y="2320585"/>
            <a:ext cx="1116312" cy="5242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r>
              <a:rPr lang="fr-FR" dirty="0" err="1">
                <a:solidFill>
                  <a:srgbClr val="FFFFFF"/>
                </a:solidFill>
                <a:latin typeface="Arial"/>
              </a:rPr>
              <a:t>NGOs</a:t>
            </a:r>
            <a:endParaRPr lang="fr-FR" dirty="0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 flipH="1">
            <a:off x="4832746" y="3344403"/>
            <a:ext cx="2876751" cy="533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770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03379" y="193115"/>
            <a:ext cx="6498001" cy="720000"/>
          </a:xfrm>
        </p:spPr>
        <p:txBody>
          <a:bodyPr/>
          <a:lstStyle/>
          <a:p>
            <a:pPr algn="r"/>
            <a:r>
              <a:rPr lang="fr-FR" dirty="0" err="1" smtClean="0"/>
              <a:t>ScanR</a:t>
            </a:r>
            <a:r>
              <a:rPr lang="fr-FR" dirty="0" smtClean="0"/>
              <a:t> : </a:t>
            </a:r>
            <a:r>
              <a:rPr lang="fr-FR" dirty="0" err="1" smtClean="0"/>
              <a:t>search</a:t>
            </a:r>
            <a:r>
              <a:rPr lang="fr-FR" dirty="0" smtClean="0"/>
              <a:t> </a:t>
            </a:r>
            <a:r>
              <a:rPr lang="fr-FR" dirty="0" err="1" smtClean="0"/>
              <a:t>engine</a:t>
            </a:r>
            <a:r>
              <a:rPr lang="fr-FR" dirty="0" smtClean="0"/>
              <a:t> for </a:t>
            </a:r>
            <a:br>
              <a:rPr lang="fr-FR" dirty="0" smtClean="0"/>
            </a:br>
            <a:r>
              <a:rPr lang="fr-FR" dirty="0" smtClean="0"/>
              <a:t>French </a:t>
            </a:r>
            <a:r>
              <a:rPr lang="fr-FR" dirty="0" err="1" smtClean="0"/>
              <a:t>research</a:t>
            </a:r>
            <a:r>
              <a:rPr lang="fr-FR" dirty="0" smtClean="0"/>
              <a:t> and Innovation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fr-FR" sz="1350" b="0" dirty="0">
              <a:solidFill>
                <a:srgbClr val="1B8ED9"/>
              </a:solidFill>
              <a:latin typeface="Arial"/>
            </a:endParaRPr>
          </a:p>
          <a:p>
            <a:pPr defTabSz="685800">
              <a:defRPr/>
            </a:pPr>
            <a:endParaRPr lang="fr-FR" sz="1350" b="0" dirty="0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804867" y="913115"/>
            <a:ext cx="7881937" cy="3639439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sz="1200" b="1" dirty="0">
                <a:solidFill>
                  <a:srgbClr val="FF0000"/>
                </a:solidFill>
                <a:hlinkClick r:id="rId2"/>
              </a:rPr>
              <a:t>https</a:t>
            </a:r>
            <a:r>
              <a:rPr lang="fr-FR" sz="1200" b="1" dirty="0">
                <a:solidFill>
                  <a:srgbClr val="FF0000"/>
                </a:solidFill>
                <a:hlinkClick r:id="rId2"/>
              </a:rPr>
              <a:t>://scanr.enseignementsup-recherche.gouv.fr</a:t>
            </a:r>
            <a:r>
              <a:rPr lang="fr-FR" sz="1200" b="1" dirty="0">
                <a:solidFill>
                  <a:srgbClr val="FF0000"/>
                </a:solidFill>
                <a:hlinkClick r:id="rId2"/>
              </a:rPr>
              <a:t>/</a:t>
            </a:r>
            <a:endParaRPr lang="fr-FR" sz="1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200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>
              <a:defRPr/>
            </a:pPr>
            <a:fld id="{5EBFF5DD-ECC6-604E-8430-34FEC3D75AB2}" type="datetime1">
              <a:rPr lang="fr-FR" b="0">
                <a:solidFill>
                  <a:srgbClr val="000000"/>
                </a:solidFill>
                <a:latin typeface="Arial"/>
              </a:rPr>
              <a:pPr algn="l" defTabSz="685800">
                <a:defRPr/>
              </a:pPr>
              <a:t>15/05/2023</a:t>
            </a:fld>
            <a:endParaRPr lang="fr-FR" b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1FC8907D-B208-DC44-82F5-2940ECA1C9FA}" type="slidenum">
              <a:rPr lang="fr-FR" sz="1600" b="0">
                <a:solidFill>
                  <a:srgbClr val="000091"/>
                </a:solidFill>
                <a:latin typeface="Arial"/>
              </a:rPr>
              <a:pPr defTabSz="685800">
                <a:defRPr/>
              </a:pPr>
              <a:t>4</a:t>
            </a:fld>
            <a:endParaRPr lang="fr-FR" sz="1600" b="0">
              <a:solidFill>
                <a:srgbClr val="000091"/>
              </a:solidFill>
              <a:latin typeface="Arial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359" y="1505878"/>
            <a:ext cx="7207454" cy="3277622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215538" y="1910443"/>
            <a:ext cx="12932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fr-FR" sz="1050" dirty="0" err="1">
                <a:solidFill>
                  <a:srgbClr val="000000"/>
                </a:solidFill>
                <a:latin typeface="Arial"/>
              </a:rPr>
              <a:t>Search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 by keywords, publications, </a:t>
            </a:r>
            <a:r>
              <a:rPr lang="fr-FR" sz="1050" dirty="0" err="1">
                <a:solidFill>
                  <a:srgbClr val="000000"/>
                </a:solidFill>
                <a:latin typeface="Arial"/>
              </a:rPr>
              <a:t>authors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’ </a:t>
            </a:r>
            <a:r>
              <a:rPr lang="fr-FR" sz="1050" dirty="0" err="1">
                <a:solidFill>
                  <a:srgbClr val="000000"/>
                </a:solidFill>
                <a:latin typeface="Arial"/>
              </a:rPr>
              <a:t>names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,  </a:t>
            </a:r>
            <a:r>
              <a:rPr lang="fr-FR" sz="1050" dirty="0" err="1">
                <a:solidFill>
                  <a:srgbClr val="000000"/>
                </a:solidFill>
                <a:latin typeface="Arial"/>
              </a:rPr>
              <a:t>projects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’ </a:t>
            </a:r>
            <a:r>
              <a:rPr lang="fr-FR" sz="1050" dirty="0" err="1">
                <a:solidFill>
                  <a:srgbClr val="000000"/>
                </a:solidFill>
                <a:latin typeface="Arial"/>
              </a:rPr>
              <a:t>names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, types of </a:t>
            </a:r>
            <a:r>
              <a:rPr lang="fr-FR" sz="1050" dirty="0" err="1">
                <a:solidFill>
                  <a:srgbClr val="000000"/>
                </a:solidFill>
                <a:latin typeface="Arial"/>
              </a:rPr>
              <a:t>entity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, </a:t>
            </a:r>
            <a:r>
              <a:rPr lang="fr-FR" sz="1050" dirty="0" err="1">
                <a:solidFill>
                  <a:srgbClr val="000000"/>
                </a:solidFill>
                <a:latin typeface="Arial"/>
              </a:rPr>
              <a:t>sectors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, location etc.</a:t>
            </a:r>
            <a:endParaRPr lang="fr-FR" sz="105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633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07504" y="509827"/>
            <a:ext cx="8424000" cy="720000"/>
          </a:xfrm>
        </p:spPr>
        <p:txBody>
          <a:bodyPr/>
          <a:lstStyle/>
          <a:p>
            <a:pPr algn="r"/>
            <a:r>
              <a:rPr lang="fr-FR" sz="2100" dirty="0"/>
              <a:t>I have </a:t>
            </a:r>
            <a:r>
              <a:rPr lang="fr-FR" sz="2100" dirty="0" err="1"/>
              <a:t>identified</a:t>
            </a:r>
            <a:r>
              <a:rPr lang="fr-FR" sz="2100" dirty="0"/>
              <a:t> a possible host – </a:t>
            </a:r>
            <a:r>
              <a:rPr lang="fr-FR" sz="2100" dirty="0" err="1"/>
              <a:t>what</a:t>
            </a:r>
            <a:r>
              <a:rPr lang="fr-FR" sz="2100" dirty="0"/>
              <a:t> </a:t>
            </a:r>
            <a:r>
              <a:rPr lang="fr-FR" sz="2100" dirty="0" err="1"/>
              <a:t>now</a:t>
            </a:r>
            <a:r>
              <a:rPr lang="fr-FR" sz="2100" dirty="0"/>
              <a:t>?</a:t>
            </a:r>
            <a:endParaRPr lang="fr-FR" sz="21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>
          <a:xfrm>
            <a:off x="510989" y="1257301"/>
            <a:ext cx="3933265" cy="3175397"/>
          </a:xfrm>
        </p:spPr>
        <p:txBody>
          <a:bodyPr/>
          <a:lstStyle/>
          <a:p>
            <a:r>
              <a:rPr lang="fr-FR" b="1" dirty="0" smtClean="0"/>
              <a:t>Contact </a:t>
            </a:r>
            <a:r>
              <a:rPr lang="fr-FR" b="1" dirty="0" err="1" smtClean="0"/>
              <a:t>them</a:t>
            </a:r>
            <a:endParaRPr lang="fr-FR" b="1" dirty="0" smtClean="0"/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Send a short e-mail </a:t>
            </a:r>
            <a:r>
              <a:rPr lang="fr-FR" dirty="0" err="1" smtClean="0"/>
              <a:t>explaining</a:t>
            </a:r>
            <a:r>
              <a:rPr lang="fr-FR" dirty="0" smtClean="0"/>
              <a:t>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are, </a:t>
            </a:r>
            <a:r>
              <a:rPr lang="fr-FR" dirty="0" err="1" smtClean="0"/>
              <a:t>your</a:t>
            </a:r>
            <a:r>
              <a:rPr lang="fr-FR" dirty="0" smtClean="0"/>
              <a:t> motivations and </a:t>
            </a:r>
            <a:r>
              <a:rPr lang="fr-FR" dirty="0" err="1" smtClean="0"/>
              <a:t>why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r>
              <a:rPr lang="fr-FR" dirty="0" smtClean="0"/>
              <a:t> and </a:t>
            </a:r>
            <a:r>
              <a:rPr lang="fr-FR" dirty="0" err="1" smtClean="0"/>
              <a:t>why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institution</a:t>
            </a:r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err="1" smtClean="0"/>
              <a:t>Specify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apply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r>
              <a:rPr lang="fr-FR" dirty="0" smtClean="0"/>
              <a:t> to the MSCA Postdoctoral </a:t>
            </a:r>
            <a:r>
              <a:rPr lang="fr-FR" dirty="0" err="1" smtClean="0"/>
              <a:t>Fellowships</a:t>
            </a:r>
            <a:r>
              <a:rPr lang="fr-FR" dirty="0" smtClean="0"/>
              <a:t> (</a:t>
            </a:r>
            <a:r>
              <a:rPr lang="fr-FR" dirty="0" err="1" smtClean="0"/>
              <a:t>include</a:t>
            </a:r>
            <a:r>
              <a:rPr lang="fr-FR" dirty="0" smtClean="0"/>
              <a:t> a </a:t>
            </a:r>
            <a:r>
              <a:rPr lang="fr-FR" dirty="0" err="1" smtClean="0"/>
              <a:t>link</a:t>
            </a:r>
            <a:r>
              <a:rPr lang="fr-FR" dirty="0" smtClean="0"/>
              <a:t> to the call page)</a:t>
            </a:r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err="1" smtClean="0"/>
              <a:t>Attach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CV and a short </a:t>
            </a:r>
            <a:r>
              <a:rPr lang="fr-FR" dirty="0" err="1" smtClean="0"/>
              <a:t>summary</a:t>
            </a:r>
            <a:r>
              <a:rPr lang="fr-FR" dirty="0" smtClean="0"/>
              <a:t> of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project</a:t>
            </a:r>
            <a:r>
              <a:rPr lang="fr-FR" dirty="0" smtClean="0"/>
              <a:t> (one-page-</a:t>
            </a:r>
            <a:r>
              <a:rPr lang="fr-FR" dirty="0" err="1" smtClean="0"/>
              <a:t>proposal</a:t>
            </a:r>
            <a:r>
              <a:rPr lang="fr-FR" dirty="0" smtClean="0"/>
              <a:t>)</a:t>
            </a:r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Make sure </a:t>
            </a:r>
            <a:r>
              <a:rPr lang="fr-FR" dirty="0" err="1" smtClean="0"/>
              <a:t>you</a:t>
            </a:r>
            <a:r>
              <a:rPr lang="fr-FR" dirty="0" smtClean="0"/>
              <a:t> are </a:t>
            </a:r>
            <a:r>
              <a:rPr lang="fr-FR" dirty="0" err="1" smtClean="0"/>
              <a:t>clear</a:t>
            </a:r>
            <a:r>
              <a:rPr lang="fr-FR" dirty="0" smtClean="0"/>
              <a:t> in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are </a:t>
            </a:r>
            <a:r>
              <a:rPr lang="fr-FR" dirty="0" err="1" smtClean="0"/>
              <a:t>asking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endParaRPr lang="fr-FR" dirty="0" smtClean="0"/>
          </a:p>
          <a:p>
            <a:endParaRPr lang="fr-FR" dirty="0" smtClean="0"/>
          </a:p>
          <a:p>
            <a:pPr marL="214313" indent="-214313">
              <a:buFont typeface="Wingdings" panose="05000000000000000000" pitchFamily="2" charset="2"/>
              <a:buChar char="§"/>
            </a:pP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4666130" y="1257301"/>
            <a:ext cx="4074459" cy="3175397"/>
          </a:xfrm>
        </p:spPr>
        <p:txBody>
          <a:bodyPr/>
          <a:lstStyle/>
          <a:p>
            <a:r>
              <a:rPr lang="fr-FR" b="1" dirty="0" smtClean="0"/>
              <a:t>Make sure </a:t>
            </a:r>
            <a:r>
              <a:rPr lang="fr-FR" b="1" dirty="0" err="1" smtClean="0"/>
              <a:t>you</a:t>
            </a:r>
            <a:r>
              <a:rPr lang="fr-FR" b="1" dirty="0" smtClean="0"/>
              <a:t> are visible</a:t>
            </a:r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Make sure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 pages/web site are up-to-date</a:t>
            </a:r>
          </a:p>
          <a:p>
            <a:pPr marL="466307" lvl="1" indent="-2143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have </a:t>
            </a:r>
            <a:r>
              <a:rPr lang="fr-FR" dirty="0" err="1" smtClean="0"/>
              <a:t>done</a:t>
            </a:r>
            <a:r>
              <a:rPr lang="fr-FR" dirty="0" smtClean="0"/>
              <a:t> – </a:t>
            </a:r>
            <a:r>
              <a:rPr lang="fr-FR" dirty="0" err="1" smtClean="0"/>
              <a:t>current</a:t>
            </a:r>
            <a:r>
              <a:rPr lang="fr-FR" dirty="0" smtClean="0"/>
              <a:t> CV</a:t>
            </a:r>
          </a:p>
          <a:p>
            <a:pPr marL="466307" lvl="1" indent="-2143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err="1" smtClean="0"/>
              <a:t>Include</a:t>
            </a:r>
            <a:r>
              <a:rPr lang="fr-FR" dirty="0" smtClean="0"/>
              <a:t> all </a:t>
            </a:r>
            <a:r>
              <a:rPr lang="fr-FR" dirty="0" err="1" smtClean="0"/>
              <a:t>activities</a:t>
            </a:r>
            <a:r>
              <a:rPr lang="fr-FR" dirty="0" smtClean="0"/>
              <a:t> : </a:t>
            </a:r>
            <a:r>
              <a:rPr lang="fr-FR" dirty="0" err="1" smtClean="0"/>
              <a:t>demonstrate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are the right candidate for a Postdoctoral </a:t>
            </a:r>
            <a:r>
              <a:rPr lang="fr-FR" dirty="0" err="1" smtClean="0"/>
              <a:t>Fellowship</a:t>
            </a:r>
            <a:endParaRPr lang="fr-FR" dirty="0" smtClean="0"/>
          </a:p>
          <a:p>
            <a:pPr marL="466307" lvl="1" indent="-2143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interests</a:t>
            </a:r>
            <a:r>
              <a:rPr lang="fr-FR" dirty="0" smtClean="0"/>
              <a:t> –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to </a:t>
            </a:r>
            <a:r>
              <a:rPr lang="fr-FR" dirty="0" err="1" smtClean="0"/>
              <a:t>work</a:t>
            </a:r>
            <a:r>
              <a:rPr lang="fr-FR" dirty="0" smtClean="0"/>
              <a:t> on in the future</a:t>
            </a:r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Social media – </a:t>
            </a:r>
            <a:r>
              <a:rPr lang="fr-FR" dirty="0" err="1" smtClean="0"/>
              <a:t>personal</a:t>
            </a:r>
            <a:r>
              <a:rPr lang="fr-FR" dirty="0" smtClean="0"/>
              <a:t> vs </a:t>
            </a:r>
            <a:r>
              <a:rPr lang="fr-FR" dirty="0" err="1" smtClean="0"/>
              <a:t>professional</a:t>
            </a:r>
            <a:endParaRPr lang="fr-FR" dirty="0" smtClean="0"/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500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>Gabarit powerpoint pour le MESRI</Description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5FEE13-FEC8-4F1C-8222-8648587329A0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2c7ddd52-0a06-43b1-a35c-dcb15ea2e3f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F7153E-BC0D-4381-BA75-370C218E39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57A1D6-DBE0-4F71-AA10-B9F6DCEE3E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36</TotalTime>
  <Words>469</Words>
  <Application>Microsoft Office PowerPoint</Application>
  <PresentationFormat>Affichage à l'écran (16:9)</PresentationFormat>
  <Paragraphs>55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Arial Italic</vt:lpstr>
      <vt:lpstr>Wingdings</vt:lpstr>
      <vt:lpstr>MINISTÈRIEL</vt:lpstr>
      <vt:lpstr>Présentation PowerPoint</vt:lpstr>
      <vt:lpstr>7 good reasons to choose France  for your research : </vt:lpstr>
      <vt:lpstr>Organisation of Research and Innovation in France </vt:lpstr>
      <vt:lpstr>ScanR : search engine for  French research and Innovation</vt:lpstr>
      <vt:lpstr>I have identified a possible host – what now?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SOLENE CHEVALIER</cp:lastModifiedBy>
  <cp:revision>11</cp:revision>
  <dcterms:created xsi:type="dcterms:W3CDTF">2020-03-05T15:21:24Z</dcterms:created>
  <dcterms:modified xsi:type="dcterms:W3CDTF">2023-05-15T07:37:27Z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