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2"/>
  </p:notesMasterIdLst>
  <p:sldIdLst>
    <p:sldId id="256" r:id="rId5"/>
    <p:sldId id="430" r:id="rId6"/>
    <p:sldId id="326" r:id="rId7"/>
    <p:sldId id="431" r:id="rId8"/>
    <p:sldId id="432" r:id="rId9"/>
    <p:sldId id="433" r:id="rId10"/>
    <p:sldId id="264" r:id="rId11"/>
  </p:sldIdLst>
  <p:sldSz cx="9144000" cy="6858000" type="screen4x3"/>
  <p:notesSz cx="7010400" cy="9296400"/>
  <p:defaultTextStyle>
    <a:defPPr>
      <a:defRPr lang="en-US"/>
    </a:defPPr>
    <a:lvl1pPr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1pPr>
    <a:lvl2pPr marL="468313" indent="-111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938213" indent="-238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1408113" indent="-365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1878013" indent="-492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CC"/>
    <a:srgbClr val="CC3300"/>
    <a:srgbClr val="3333CC"/>
    <a:srgbClr val="339933"/>
    <a:srgbClr val="0099FF"/>
    <a:srgbClr val="00CCFF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26" autoAdjust="0"/>
    <p:restoredTop sz="94434" autoAdjust="0"/>
  </p:normalViewPr>
  <p:slideViewPr>
    <p:cSldViewPr snapToGrid="0" snapToObjects="1">
      <p:cViewPr varScale="1">
        <p:scale>
          <a:sx n="86" d="100"/>
          <a:sy n="86" d="100"/>
        </p:scale>
        <p:origin x="12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nis.ancans\Desktop\2022\001-%20AE%20statistika\Sept%202022\HE%20Latvia%2006.09.2022.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nis.ancans\Desktop\2022\001-%20AE%20statistika\Sept%202022\HE%20Latvia%2006.09.2022.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50C-483D-8A99-4411B69EADC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50C-483D-8A99-4411B69EADC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50C-483D-8A99-4411B69EADC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50C-483D-8A99-4411B69EADC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50C-483D-8A99-4411B69EADCC}"/>
              </c:ext>
            </c:extLst>
          </c:dPt>
          <c:dLbls>
            <c:dLbl>
              <c:idx val="0"/>
              <c:layout>
                <c:manualLayout>
                  <c:x val="-8.89481627296589E-2"/>
                  <c:y val="8.992271799358413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50C-483D-8A99-4411B69EADCC}"/>
                </c:ext>
              </c:extLst>
            </c:dLbl>
            <c:dLbl>
              <c:idx val="1"/>
              <c:layout>
                <c:manualLayout>
                  <c:x val="-8.4089348206474193E-2"/>
                  <c:y val="-8.215988626421696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9875109361329823E-2"/>
                      <c:h val="7.400481189851268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50C-483D-8A99-4411B69EADCC}"/>
                </c:ext>
              </c:extLst>
            </c:dLbl>
            <c:dLbl>
              <c:idx val="2"/>
              <c:layout>
                <c:manualLayout>
                  <c:x val="4.7020997375328034E-2"/>
                  <c:y val="-0.16824110527850686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50C-483D-8A99-4411B69EADCC}"/>
                </c:ext>
              </c:extLst>
            </c:dLbl>
            <c:dLbl>
              <c:idx val="3"/>
              <c:layout>
                <c:manualLayout>
                  <c:x val="9.0054899387576548E-2"/>
                  <c:y val="3.5530766987459904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50C-483D-8A99-4411B69EADCC}"/>
                </c:ext>
              </c:extLst>
            </c:dLbl>
            <c:dLbl>
              <c:idx val="4"/>
              <c:layout>
                <c:manualLayout>
                  <c:x val="5.5999125109361378E-2"/>
                  <c:y val="0.11859871682706329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50C-483D-8A99-4411B69EADC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Charts!$B$3:$B$7</c:f>
              <c:strCache>
                <c:ptCount val="5"/>
                <c:pt idx="0">
                  <c:v>Augstākās izglītības institūcijas</c:v>
                </c:pt>
                <c:pt idx="1">
                  <c:v>Valsts un pašvaldību institūcijas</c:v>
                </c:pt>
                <c:pt idx="2">
                  <c:v>Pētniecības institūcijas</c:v>
                </c:pt>
                <c:pt idx="3">
                  <c:v>Uzņēmumi</c:v>
                </c:pt>
                <c:pt idx="4">
                  <c:v>Citi</c:v>
                </c:pt>
              </c:strCache>
            </c:strRef>
          </c:cat>
          <c:val>
            <c:numRef>
              <c:f>Charts!$C$3:$C$7</c:f>
              <c:numCache>
                <c:formatCode>General</c:formatCode>
                <c:ptCount val="5"/>
                <c:pt idx="0">
                  <c:v>36</c:v>
                </c:pt>
                <c:pt idx="1">
                  <c:v>16</c:v>
                </c:pt>
                <c:pt idx="2">
                  <c:v>37</c:v>
                </c:pt>
                <c:pt idx="3">
                  <c:v>25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50C-483D-8A99-4411B69EADCC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038955656858683E-2"/>
          <c:y val="6.291013623297087E-2"/>
          <c:w val="0.53888888888888886"/>
          <c:h val="0.89814814814814814"/>
        </c:manualLayout>
      </c:layout>
      <c:pieChart>
        <c:varyColors val="1"/>
        <c:ser>
          <c:idx val="0"/>
          <c:order val="0"/>
          <c:explosion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168-44EA-810C-48923A1BD5E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168-44EA-810C-48923A1BD5E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168-44EA-810C-48923A1BD5E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168-44EA-810C-48923A1BD5E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168-44EA-810C-48923A1BD5E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168-44EA-810C-48923A1BD5E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168-44EA-810C-48923A1BD5EF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3168-44EA-810C-48923A1BD5EF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3168-44EA-810C-48923A1BD5EF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3168-44EA-810C-48923A1BD5EF}"/>
              </c:ext>
            </c:extLst>
          </c:dPt>
          <c:dLbls>
            <c:dLbl>
              <c:idx val="0"/>
              <c:layout>
                <c:manualLayout>
                  <c:x val="-3.648754432011788E-3"/>
                  <c:y val="7.0198725159354792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168-44EA-810C-48923A1BD5EF}"/>
                </c:ext>
              </c:extLst>
            </c:dLbl>
            <c:dLbl>
              <c:idx val="1"/>
              <c:layout>
                <c:manualLayout>
                  <c:x val="-3.2684072385688631E-3"/>
                  <c:y val="4.0352455943007126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168-44EA-810C-48923A1BD5EF}"/>
                </c:ext>
              </c:extLst>
            </c:dLbl>
            <c:dLbl>
              <c:idx val="2"/>
              <c:layout>
                <c:manualLayout>
                  <c:x val="-3.0807815689705455E-2"/>
                  <c:y val="-9.9377293028244898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168-44EA-810C-48923A1BD5EF}"/>
                </c:ext>
              </c:extLst>
            </c:dLbl>
            <c:dLbl>
              <c:idx val="3"/>
              <c:layout>
                <c:manualLayout>
                  <c:x val="-7.1222237571181507E-3"/>
                  <c:y val="-1.6179977502812148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168-44EA-810C-48923A1BD5EF}"/>
                </c:ext>
              </c:extLst>
            </c:dLbl>
            <c:dLbl>
              <c:idx val="4"/>
              <c:layout>
                <c:manualLayout>
                  <c:x val="1.6836272658899951E-2"/>
                  <c:y val="-3.9074615673040873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168-44EA-810C-48923A1BD5EF}"/>
                </c:ext>
              </c:extLst>
            </c:dLbl>
            <c:dLbl>
              <c:idx val="5"/>
              <c:layout>
                <c:manualLayout>
                  <c:x val="4.4695092937944159E-2"/>
                  <c:y val="-1.623997000374953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168-44EA-810C-48923A1BD5EF}"/>
                </c:ext>
              </c:extLst>
            </c:dLbl>
            <c:dLbl>
              <c:idx val="6"/>
              <c:layout>
                <c:manualLayout>
                  <c:x val="-2.0039600313118845E-3"/>
                  <c:y val="-2.7672964930017764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168-44EA-810C-48923A1BD5EF}"/>
                </c:ext>
              </c:extLst>
            </c:dLbl>
            <c:dLbl>
              <c:idx val="7"/>
              <c:layout>
                <c:manualLayout>
                  <c:x val="4.5170450184954837E-3"/>
                  <c:y val="-2.5501812273465816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168-44EA-810C-48923A1BD5EF}"/>
                </c:ext>
              </c:extLst>
            </c:dLbl>
            <c:dLbl>
              <c:idx val="8"/>
              <c:layout>
                <c:manualLayout>
                  <c:x val="2.5585332535187487E-2"/>
                  <c:y val="-3.2136093747775228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168-44EA-810C-48923A1BD5EF}"/>
                </c:ext>
              </c:extLst>
            </c:dLbl>
            <c:dLbl>
              <c:idx val="9"/>
              <c:layout>
                <c:manualLayout>
                  <c:x val="5.16338966401094E-4"/>
                  <c:y val="8.089738782652155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2875320409510212E-2"/>
                      <c:h val="5.074615673040869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3-3168-44EA-810C-48923A1BD5E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Charts!$B$29:$B$38</c:f>
              <c:strCache>
                <c:ptCount val="10"/>
                <c:pt idx="0">
                  <c:v>MSCA</c:v>
                </c:pt>
                <c:pt idx="1">
                  <c:v>Research infrastructures</c:v>
                </c:pt>
                <c:pt idx="2">
                  <c:v>Heatlh</c:v>
                </c:pt>
                <c:pt idx="3">
                  <c:v>Culture, Creativity and Inclusive society</c:v>
                </c:pt>
                <c:pt idx="4">
                  <c:v>Digital, Industry and Space</c:v>
                </c:pt>
                <c:pt idx="5">
                  <c:v>Climate, Energy and Mobility</c:v>
                </c:pt>
                <c:pt idx="6">
                  <c:v>Food, Bioeconomy, Natural Resources, Agriculture and Environment</c:v>
                </c:pt>
                <c:pt idx="7">
                  <c:v>European Innovation Ecosystems</c:v>
                </c:pt>
                <c:pt idx="8">
                  <c:v>Widening Participation</c:v>
                </c:pt>
                <c:pt idx="9">
                  <c:v>Reforming European R&amp;I and Research Infrastructures</c:v>
                </c:pt>
              </c:strCache>
            </c:strRef>
          </c:cat>
          <c:val>
            <c:numRef>
              <c:f>Charts!$C$29:$C$38</c:f>
              <c:numCache>
                <c:formatCode>#\ ##0\ [$€-426]</c:formatCode>
                <c:ptCount val="10"/>
                <c:pt idx="0">
                  <c:v>1065844</c:v>
                </c:pt>
                <c:pt idx="1">
                  <c:v>884268</c:v>
                </c:pt>
                <c:pt idx="2">
                  <c:v>5581854.8799999999</c:v>
                </c:pt>
                <c:pt idx="3">
                  <c:v>1283598</c:v>
                </c:pt>
                <c:pt idx="4">
                  <c:v>4430157.5</c:v>
                </c:pt>
                <c:pt idx="5">
                  <c:v>3753909.13</c:v>
                </c:pt>
                <c:pt idx="6">
                  <c:v>6742548.8799999999</c:v>
                </c:pt>
                <c:pt idx="7">
                  <c:v>811985</c:v>
                </c:pt>
                <c:pt idx="8">
                  <c:v>6410438.75</c:v>
                </c:pt>
                <c:pt idx="9">
                  <c:v>480040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3168-44EA-810C-48923A1BD5E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defTabSz="957427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9A854E35-A7A4-431C-A825-7AD4ED84DFE8}" type="datetimeFigureOut">
              <a:rPr lang="lv-LV" altLang="lv-LV"/>
              <a:pPr>
                <a:defRPr/>
              </a:pPr>
              <a:t>31.10.2022</a:t>
            </a:fld>
            <a:endParaRPr lang="lv-LV" alt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defTabSz="957427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7C0C5635-619F-4398-8614-605C03EF5C27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5904436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C5635-619F-4398-8614-605C03EF5C27}" type="slidenum">
              <a:rPr lang="lv-LV" altLang="lv-LV" smtClean="0"/>
              <a:pPr/>
              <a:t>1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299091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44036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42946E5A-BBED-4218-981B-333F83EE957B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696825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B4C5A49C-EBE2-4BEA-B73B-7AC8FD5DDD66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73617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9ED2C4E4-78E8-4814-8E80-88192C39BA48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58059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32310182-7320-45BF-A513-C3BE84D4C81C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16017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B5374C58-29BA-4833-81C9-1E55DA96EF6A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66355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87A82987-0D2F-4B65-8E41-A1B3FBDD2CF2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88768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70C9E78-A642-4421-918F-624A0AA194E3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770308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7239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r>
              <a:rPr lang="lv-LV" altLang="lv-LV"/>
              <a:t>13.06.2019.</a:t>
            </a:r>
            <a:endParaRPr lang="en-US" alt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E3D5101D-DD3B-4E58-9C27-C75BE7F84F75}" type="slidenum">
              <a:rPr lang="en-US" altLang="lv-LV"/>
              <a:pPr/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</p:sldLayoutIdLst>
  <p:hf sldNum="0" hdr="0" ftr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1B493B0-DAFF-DED2-8A01-C938EAAF1AF7}"/>
              </a:ext>
            </a:extLst>
          </p:cNvPr>
          <p:cNvSpPr txBox="1"/>
          <p:nvPr/>
        </p:nvSpPr>
        <p:spPr>
          <a:xfrm>
            <a:off x="494297" y="3637280"/>
            <a:ext cx="8441735" cy="14927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lv-LV" sz="2800" b="1" dirty="0">
                <a:solidFill>
                  <a:srgbClr val="7030A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LATVIJAS </a:t>
            </a:r>
            <a:r>
              <a:rPr lang="lv-LV" sz="28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DALĪBA </a:t>
            </a:r>
            <a:r>
              <a:rPr lang="lv-LV" sz="2800" b="1" dirty="0">
                <a:solidFill>
                  <a:srgbClr val="7030A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“APVĀRSNIS EIROPA”</a:t>
            </a:r>
          </a:p>
          <a:p>
            <a:pPr algn="ctr"/>
            <a:endParaRPr lang="lv-LV" sz="2800" dirty="0">
              <a:solidFill>
                <a:srgbClr val="7030A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ctr"/>
            <a:r>
              <a:rPr lang="lv-LV" sz="1800" b="1" dirty="0">
                <a:solidFill>
                  <a:srgbClr val="7030A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PĀRSKATS PAR PERIODU LĪDZ 06.09.2022</a:t>
            </a:r>
            <a:r>
              <a:rPr lang="lv-LV" sz="18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  <a:endParaRPr lang="lv-LV" sz="1800" dirty="0">
              <a:effectLst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lv-LV" dirty="0"/>
          </a:p>
        </p:txBody>
      </p:sp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ED23AF15-5B16-2A84-ABD0-021441369C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2370" y="19864"/>
            <a:ext cx="2601630" cy="150573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824" y="878080"/>
            <a:ext cx="6767465" cy="1036642"/>
          </a:xfrm>
        </p:spPr>
        <p:txBody>
          <a:bodyPr>
            <a:noAutofit/>
          </a:bodyPr>
          <a:lstStyle/>
          <a:p>
            <a:pPr algn="ctr"/>
            <a:r>
              <a:rPr lang="lv-LV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</a:t>
            </a:r>
            <a:r>
              <a:rPr lang="sv-SE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inansē</a:t>
            </a:r>
            <a:r>
              <a:rPr lang="lv-LV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</a:t>
            </a:r>
            <a:r>
              <a:rPr lang="sv-SE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109 projekt</a:t>
            </a:r>
            <a:r>
              <a:rPr lang="lv-LV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sv-SE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kopā par 31,44 milj.€</a:t>
            </a:r>
            <a:r>
              <a:rPr lang="lv-LV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sv-SE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23,9% iesniegto</a:t>
            </a:r>
            <a:r>
              <a:rPr lang="lv-LV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sv-SE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lv-LV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425479" y="7023652"/>
            <a:ext cx="1981200" cy="304800"/>
          </a:xfrm>
        </p:spPr>
        <p:txBody>
          <a:bodyPr/>
          <a:lstStyle/>
          <a:p>
            <a:endParaRPr lang="lv-LV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ECDB197-3EDD-4235-AA7B-7716E105E6F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11479" y="7023652"/>
            <a:ext cx="3657600" cy="304800"/>
          </a:xfrm>
        </p:spPr>
        <p:txBody>
          <a:bodyPr/>
          <a:lstStyle/>
          <a:p>
            <a:endParaRPr lang="lv-LV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757AE9B-4309-4FC2-AD4D-37EDB2724E12}"/>
              </a:ext>
            </a:extLst>
          </p:cNvPr>
          <p:cNvSpPr/>
          <p:nvPr/>
        </p:nvSpPr>
        <p:spPr>
          <a:xfrm>
            <a:off x="1645824" y="4899703"/>
            <a:ext cx="6921884" cy="890663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lv-LV" kern="0" dirty="0">
              <a:solidFill>
                <a:prstClr val="white"/>
              </a:solidFill>
              <a:latin typeface="Times New Roman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C3B29ED-6969-47B3-B704-F57EF4D97F1C}"/>
              </a:ext>
            </a:extLst>
          </p:cNvPr>
          <p:cNvSpPr/>
          <p:nvPr/>
        </p:nvSpPr>
        <p:spPr>
          <a:xfrm>
            <a:off x="1585187" y="3554137"/>
            <a:ext cx="6888741" cy="862009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lv-LV" kern="0" dirty="0">
              <a:solidFill>
                <a:prstClr val="white"/>
              </a:solidFill>
              <a:latin typeface="Times New Roman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BBE0084-B652-4047-B6A6-FBA89C5B18E8}"/>
              </a:ext>
            </a:extLst>
          </p:cNvPr>
          <p:cNvSpPr/>
          <p:nvPr/>
        </p:nvSpPr>
        <p:spPr>
          <a:xfrm>
            <a:off x="1604841" y="2200090"/>
            <a:ext cx="6869088" cy="939706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lv-LV" kern="0" dirty="0">
              <a:solidFill>
                <a:prstClr val="white"/>
              </a:solidFill>
              <a:latin typeface="Times New Roman"/>
            </a:endParaRPr>
          </a:p>
        </p:txBody>
      </p:sp>
      <p:sp>
        <p:nvSpPr>
          <p:cNvPr id="21" name="Rectangle 1">
            <a:extLst>
              <a:ext uri="{FF2B5EF4-FFF2-40B4-BE49-F238E27FC236}">
                <a16:creationId xmlns:a16="http://schemas.microsoft.com/office/drawing/2014/main" id="{F3F3FD0B-9E49-459D-8973-A143F8F3F2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9303" y="2362017"/>
            <a:ext cx="535509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endParaRPr lang="lv-LV" altLang="lv-LV" sz="1600" dirty="0">
              <a:solidFill>
                <a:srgbClr val="7F7F7F"/>
              </a:solidFill>
              <a:latin typeface="Verdana" panose="020B0604030504040204" pitchFamily="34" charset="0"/>
            </a:endParaRPr>
          </a:p>
        </p:txBody>
      </p:sp>
      <p:pic>
        <p:nvPicPr>
          <p:cNvPr id="25" name="Picture 4" descr="Image result for checklist icon">
            <a:extLst>
              <a:ext uri="{FF2B5EF4-FFF2-40B4-BE49-F238E27FC236}">
                <a16:creationId xmlns:a16="http://schemas.microsoft.com/office/drawing/2014/main" id="{ACC6BCF3-00DB-4621-B2F3-99634F7533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56" y="2298774"/>
            <a:ext cx="45615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4" descr="Image result for checklist icon">
            <a:extLst>
              <a:ext uri="{FF2B5EF4-FFF2-40B4-BE49-F238E27FC236}">
                <a16:creationId xmlns:a16="http://schemas.microsoft.com/office/drawing/2014/main" id="{42B1CE79-C0B3-44BB-8925-41DEFB726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074" y="3554137"/>
            <a:ext cx="49473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4" descr="Image result for checklist icon">
            <a:extLst>
              <a:ext uri="{FF2B5EF4-FFF2-40B4-BE49-F238E27FC236}">
                <a16:creationId xmlns:a16="http://schemas.microsoft.com/office/drawing/2014/main" id="{5A5C9781-2F9D-4130-8F97-44E4974DCC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255" y="4928357"/>
            <a:ext cx="466554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EBDDD84F-0687-43A1-A82E-B2FB62BE1FE4}"/>
              </a:ext>
            </a:extLst>
          </p:cNvPr>
          <p:cNvSpPr txBox="1">
            <a:spLocks/>
          </p:cNvSpPr>
          <p:nvPr/>
        </p:nvSpPr>
        <p:spPr bwMode="auto">
          <a:xfrm>
            <a:off x="1715278" y="2277787"/>
            <a:ext cx="6575182" cy="862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3957" tIns="46979" rIns="93957" bIns="46979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lv-LV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Latvijas institūcijas programmā Apvārsnis Eiropa piedalījušās 456 projektu pieteikumos, iesniedzot 448 “Atbilstošus” (</a:t>
            </a:r>
            <a:r>
              <a:rPr lang="lv-LV" altLang="en-US" sz="16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eligible</a:t>
            </a:r>
            <a:r>
              <a:rPr lang="lv-LV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) projektus</a:t>
            </a:r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264FE991-EE01-4DE3-8E02-4643C63E5D17}"/>
              </a:ext>
            </a:extLst>
          </p:cNvPr>
          <p:cNvSpPr txBox="1">
            <a:spLocks/>
          </p:cNvSpPr>
          <p:nvPr/>
        </p:nvSpPr>
        <p:spPr bwMode="auto">
          <a:xfrm>
            <a:off x="1715278" y="3554137"/>
            <a:ext cx="6575182" cy="862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3957" tIns="46979" rIns="93957" bIns="46979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lv-LV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No 456 iesniegtajiem projektu pieteikumiem 274 projekti ieguva </a:t>
            </a:r>
            <a:r>
              <a:rPr lang="lv-LV" altLang="en-US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virssliekšņa</a:t>
            </a:r>
            <a:r>
              <a:rPr lang="lv-LV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vērtējumu (</a:t>
            </a:r>
            <a:r>
              <a:rPr lang="lv-LV" altLang="en-US" sz="16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above</a:t>
            </a:r>
            <a:r>
              <a:rPr lang="lv-LV" altLang="en-US" sz="1600" i="1" dirty="0">
                <a:solidFill>
                  <a:schemeClr val="tx1">
                    <a:lumMod val="95000"/>
                    <a:lumOff val="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lv-LV" altLang="en-US" sz="16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theshold</a:t>
            </a:r>
            <a:r>
              <a:rPr lang="lv-LV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), 182 bija novērtēti zem sliekšņa (</a:t>
            </a:r>
            <a:r>
              <a:rPr lang="lv-LV" altLang="en-US" sz="16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below</a:t>
            </a:r>
            <a:r>
              <a:rPr lang="lv-LV" altLang="en-US" sz="1600" i="1" dirty="0">
                <a:solidFill>
                  <a:schemeClr val="tx1">
                    <a:lumMod val="95000"/>
                    <a:lumOff val="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lv-LV" altLang="en-US" sz="1600" i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treshold</a:t>
            </a:r>
            <a:r>
              <a:rPr lang="lv-LV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D804483C-7A06-4704-A743-AEAE88838F7E}"/>
              </a:ext>
            </a:extLst>
          </p:cNvPr>
          <p:cNvSpPr txBox="1">
            <a:spLocks/>
          </p:cNvSpPr>
          <p:nvPr/>
        </p:nvSpPr>
        <p:spPr bwMode="auto">
          <a:xfrm>
            <a:off x="1793897" y="4928357"/>
            <a:ext cx="6575182" cy="862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3957" tIns="46979" rIns="93957" bIns="46979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lv-LV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Latvijas dalību skaits iesniegtajos projektu pieteikumos ir 614, bet dalību skaits finansētājos projektos – 129, no tiem 6 ir koordinatori un 123 ir partneri.</a:t>
            </a:r>
          </a:p>
        </p:txBody>
      </p:sp>
    </p:spTree>
    <p:extLst>
      <p:ext uri="{BB962C8B-B14F-4D97-AF65-F5344CB8AC3E}">
        <p14:creationId xmlns:p14="http://schemas.microsoft.com/office/powerpoint/2010/main" val="1356159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824" y="878080"/>
            <a:ext cx="6767465" cy="1036642"/>
          </a:xfrm>
        </p:spPr>
        <p:txBody>
          <a:bodyPr>
            <a:noAutofit/>
          </a:bodyPr>
          <a:lstStyle/>
          <a:p>
            <a:pPr algn="ctr"/>
            <a:r>
              <a:rPr lang="lv-LV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Latvijas organizāciju dalība programmā Apvārsnis Eiropa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425479" y="7023652"/>
            <a:ext cx="1981200" cy="304800"/>
          </a:xfrm>
        </p:spPr>
        <p:txBody>
          <a:bodyPr/>
          <a:lstStyle/>
          <a:p>
            <a:endParaRPr lang="lv-LV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ECDB197-3EDD-4235-AA7B-7716E105E6F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11479" y="7023652"/>
            <a:ext cx="3657600" cy="304800"/>
          </a:xfrm>
        </p:spPr>
        <p:txBody>
          <a:bodyPr/>
          <a:lstStyle/>
          <a:p>
            <a:endParaRPr lang="lv-LV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5686309"/>
              </p:ext>
            </p:extLst>
          </p:nvPr>
        </p:nvGraphicFramePr>
        <p:xfrm>
          <a:off x="1605184" y="1808480"/>
          <a:ext cx="7010496" cy="4378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34510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824" y="644400"/>
            <a:ext cx="6767465" cy="1036642"/>
          </a:xfrm>
        </p:spPr>
        <p:txBody>
          <a:bodyPr>
            <a:noAutofit/>
          </a:bodyPr>
          <a:lstStyle/>
          <a:p>
            <a:pPr algn="ctr"/>
            <a:r>
              <a:rPr lang="lv-LV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Latvijas organizāciju dalība programmā Apvārsnis Eiropa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425479" y="7023652"/>
            <a:ext cx="1981200" cy="304800"/>
          </a:xfrm>
        </p:spPr>
        <p:txBody>
          <a:bodyPr/>
          <a:lstStyle/>
          <a:p>
            <a:endParaRPr lang="lv-LV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ECDB197-3EDD-4235-AA7B-7716E105E6F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11479" y="7023652"/>
            <a:ext cx="3657600" cy="304800"/>
          </a:xfrm>
        </p:spPr>
        <p:txBody>
          <a:bodyPr/>
          <a:lstStyle/>
          <a:p>
            <a:endParaRPr lang="lv-LV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7E0A227-6386-32CA-1F22-A75BFE2503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1661052"/>
              </p:ext>
            </p:extLst>
          </p:nvPr>
        </p:nvGraphicFramePr>
        <p:xfrm>
          <a:off x="2396172" y="1693512"/>
          <a:ext cx="5335588" cy="49308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99272">
                  <a:extLst>
                    <a:ext uri="{9D8B030D-6E8A-4147-A177-3AD203B41FA5}">
                      <a16:colId xmlns:a16="http://schemas.microsoft.com/office/drawing/2014/main" val="3081823775"/>
                    </a:ext>
                  </a:extLst>
                </a:gridCol>
                <a:gridCol w="1736316">
                  <a:extLst>
                    <a:ext uri="{9D8B030D-6E8A-4147-A177-3AD203B41FA5}">
                      <a16:colId xmlns:a16="http://schemas.microsoft.com/office/drawing/2014/main" val="1851213083"/>
                    </a:ext>
                  </a:extLst>
                </a:gridCol>
              </a:tblGrid>
              <a:tr h="404084">
                <a:tc>
                  <a:txBody>
                    <a:bodyPr/>
                    <a:lstStyle/>
                    <a:p>
                      <a:pPr algn="ctr"/>
                      <a:r>
                        <a:rPr lang="lv-LV" sz="1100">
                          <a:effectLst/>
                        </a:rPr>
                        <a:t>Organizācijas nosaukums</a:t>
                      </a:r>
                      <a:endParaRPr lang="lv-LV" sz="12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lv-LV" sz="1100">
                          <a:effectLst/>
                        </a:rPr>
                        <a:t>(EK datubāzē)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lv-LV" sz="1100">
                          <a:effectLst/>
                        </a:rPr>
                        <a:t>Dalību skaits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73082234"/>
                  </a:ext>
                </a:extLst>
              </a:tr>
              <a:tr h="3443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200">
                          <a:effectLst/>
                        </a:rPr>
                        <a:t>LATVIJAS UNIVERSITATE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200">
                          <a:effectLst/>
                        </a:rPr>
                        <a:t>4,266,699 €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32451456"/>
                  </a:ext>
                </a:extLst>
              </a:tr>
              <a:tr h="2077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200">
                          <a:effectLst/>
                        </a:rPr>
                        <a:t>LATVIJAS ZINATNES PADOME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200">
                          <a:effectLst/>
                        </a:rPr>
                        <a:t>3,361,701 €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13134305"/>
                  </a:ext>
                </a:extLst>
              </a:tr>
              <a:tr h="4193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200">
                          <a:effectLst/>
                        </a:rPr>
                        <a:t>LATVIJAS UNIVERSITATES CIETVIELU FIZIKAS INSTITUTS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200">
                          <a:effectLst/>
                        </a:rPr>
                        <a:t>3,070,937 €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6720042"/>
                  </a:ext>
                </a:extLst>
              </a:tr>
              <a:tr h="4193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200">
                          <a:effectLst/>
                        </a:rPr>
                        <a:t>LATVIJAS ORGANISKAS SINTEZES INSTITUTS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200">
                          <a:effectLst/>
                        </a:rPr>
                        <a:t>2,570,331 €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68001333"/>
                  </a:ext>
                </a:extLst>
              </a:tr>
              <a:tr h="4193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200">
                          <a:effectLst/>
                        </a:rPr>
                        <a:t>ELEKTRONIKAS UN DATORZINATNU INSTITUTS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200">
                          <a:effectLst/>
                        </a:rPr>
                        <a:t>2,351,869 €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18715268"/>
                  </a:ext>
                </a:extLst>
              </a:tr>
              <a:tr h="2077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200">
                          <a:effectLst/>
                        </a:rPr>
                        <a:t>NODIBINAJUMS BALTIC STUDIES CENTRE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200">
                          <a:effectLst/>
                        </a:rPr>
                        <a:t>1,056,938 €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73732227"/>
                  </a:ext>
                </a:extLst>
              </a:tr>
              <a:tr h="4193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200">
                          <a:effectLst/>
                        </a:rPr>
                        <a:t>LATVIJAS VALSTS MEZZINATNES INSTITUTS SILAVA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200">
                          <a:effectLst/>
                        </a:rPr>
                        <a:t>993,421 €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45536075"/>
                  </a:ext>
                </a:extLst>
              </a:tr>
              <a:tr h="2077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200">
                          <a:effectLst/>
                        </a:rPr>
                        <a:t>RIGAS TEHNISKA UNIVERSITATE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200">
                          <a:effectLst/>
                        </a:rPr>
                        <a:t>922,772 €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90808264"/>
                  </a:ext>
                </a:extLst>
              </a:tr>
              <a:tr h="2077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200">
                          <a:effectLst/>
                        </a:rPr>
                        <a:t>VIDZEMES AUGSTSKOLA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200">
                          <a:effectLst/>
                        </a:rPr>
                        <a:t>757,864 €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11019227"/>
                  </a:ext>
                </a:extLst>
              </a:tr>
              <a:tr h="2077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200">
                          <a:effectLst/>
                        </a:rPr>
                        <a:t>ZEMNIEKU SAEIMA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200">
                          <a:effectLst/>
                        </a:rPr>
                        <a:t>634,225 €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22114164"/>
                  </a:ext>
                </a:extLst>
              </a:tr>
              <a:tr h="4193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200">
                          <a:effectLst/>
                        </a:rPr>
                        <a:t>LATVIJAS LAUKSAIMNIECIBAS UNIVERSITATE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200">
                          <a:effectLst/>
                        </a:rPr>
                        <a:t>623,438 €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60238617"/>
                  </a:ext>
                </a:extLst>
              </a:tr>
              <a:tr h="4193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200">
                          <a:effectLst/>
                        </a:rPr>
                        <a:t>LATVIJAS LAUKU KONSULTACIJU UN IZGLITIBAS CENTRS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200">
                          <a:effectLst/>
                        </a:rPr>
                        <a:t>503,320 €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82484429"/>
                  </a:ext>
                </a:extLst>
              </a:tr>
              <a:tr h="2077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200">
                          <a:effectLst/>
                        </a:rPr>
                        <a:t>ZALA BRIVIBA BIEDRIBA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200">
                          <a:effectLst/>
                        </a:rPr>
                        <a:t>478,688 €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87769193"/>
                  </a:ext>
                </a:extLst>
              </a:tr>
              <a:tr h="4193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200">
                          <a:effectLst/>
                        </a:rPr>
                        <a:t>VALSTS IZGLITIBAS ATTISTIBAS AGENTURA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lv-LV" sz="1200" dirty="0">
                          <a:effectLst/>
                        </a:rPr>
                        <a:t>470,658 €</a:t>
                      </a:r>
                      <a:endParaRPr lang="lv-LV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758958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0780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824" y="796800"/>
            <a:ext cx="6767465" cy="1036642"/>
          </a:xfrm>
        </p:spPr>
        <p:txBody>
          <a:bodyPr>
            <a:noAutofit/>
          </a:bodyPr>
          <a:lstStyle/>
          <a:p>
            <a:pPr algn="ctr"/>
            <a:r>
              <a:rPr lang="lv-LV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Tematiskās kopas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425479" y="7023652"/>
            <a:ext cx="1981200" cy="304800"/>
          </a:xfrm>
        </p:spPr>
        <p:txBody>
          <a:bodyPr/>
          <a:lstStyle/>
          <a:p>
            <a:endParaRPr lang="lv-LV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ECDB197-3EDD-4235-AA7B-7716E105E6F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11479" y="7023652"/>
            <a:ext cx="3657600" cy="304800"/>
          </a:xfrm>
        </p:spPr>
        <p:txBody>
          <a:bodyPr/>
          <a:lstStyle/>
          <a:p>
            <a:endParaRPr lang="lv-LV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500-00000A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7795232"/>
              </p:ext>
            </p:extLst>
          </p:nvPr>
        </p:nvGraphicFramePr>
        <p:xfrm>
          <a:off x="693834" y="1638934"/>
          <a:ext cx="8429846" cy="51479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74108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824" y="796800"/>
            <a:ext cx="6767465" cy="1036642"/>
          </a:xfrm>
        </p:spPr>
        <p:txBody>
          <a:bodyPr>
            <a:noAutofit/>
          </a:bodyPr>
          <a:lstStyle/>
          <a:p>
            <a:pPr algn="ctr"/>
            <a:r>
              <a:rPr lang="lv-LV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Tematiskās kopas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425479" y="7023652"/>
            <a:ext cx="1981200" cy="304800"/>
          </a:xfrm>
        </p:spPr>
        <p:txBody>
          <a:bodyPr/>
          <a:lstStyle/>
          <a:p>
            <a:endParaRPr lang="lv-LV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ECDB197-3EDD-4235-AA7B-7716E105E6F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11479" y="7023652"/>
            <a:ext cx="3657600" cy="304800"/>
          </a:xfrm>
        </p:spPr>
        <p:txBody>
          <a:bodyPr/>
          <a:lstStyle/>
          <a:p>
            <a:endParaRPr lang="lv-LV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6CF7A45-82C1-8AAC-8250-A5DFE3EFCD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2604889"/>
              </p:ext>
            </p:extLst>
          </p:nvPr>
        </p:nvGraphicFramePr>
        <p:xfrm>
          <a:off x="1550823" y="1557736"/>
          <a:ext cx="6862466" cy="51275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56553">
                  <a:extLst>
                    <a:ext uri="{9D8B030D-6E8A-4147-A177-3AD203B41FA5}">
                      <a16:colId xmlns:a16="http://schemas.microsoft.com/office/drawing/2014/main" val="2187840333"/>
                    </a:ext>
                  </a:extLst>
                </a:gridCol>
                <a:gridCol w="863489">
                  <a:extLst>
                    <a:ext uri="{9D8B030D-6E8A-4147-A177-3AD203B41FA5}">
                      <a16:colId xmlns:a16="http://schemas.microsoft.com/office/drawing/2014/main" val="2178474524"/>
                    </a:ext>
                  </a:extLst>
                </a:gridCol>
                <a:gridCol w="1920127">
                  <a:extLst>
                    <a:ext uri="{9D8B030D-6E8A-4147-A177-3AD203B41FA5}">
                      <a16:colId xmlns:a16="http://schemas.microsoft.com/office/drawing/2014/main" val="2642852307"/>
                    </a:ext>
                  </a:extLst>
                </a:gridCol>
                <a:gridCol w="1454298">
                  <a:extLst>
                    <a:ext uri="{9D8B030D-6E8A-4147-A177-3AD203B41FA5}">
                      <a16:colId xmlns:a16="http://schemas.microsoft.com/office/drawing/2014/main" val="1770198865"/>
                    </a:ext>
                  </a:extLst>
                </a:gridCol>
                <a:gridCol w="1067999">
                  <a:extLst>
                    <a:ext uri="{9D8B030D-6E8A-4147-A177-3AD203B41FA5}">
                      <a16:colId xmlns:a16="http://schemas.microsoft.com/office/drawing/2014/main" val="3269681032"/>
                    </a:ext>
                  </a:extLst>
                </a:gridCol>
              </a:tblGrid>
              <a:tr h="316759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Tematiskā kopas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Dalības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Finansētas dalības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Finansējums EUR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extLst>
                  <a:ext uri="{0D108BD9-81ED-4DB2-BD59-A6C34878D82A}">
                    <a16:rowId xmlns:a16="http://schemas.microsoft.com/office/drawing/2014/main" val="332345358"/>
                  </a:ext>
                </a:extLst>
              </a:tr>
              <a:tr h="3430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European Research Council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  <a:highlight>
                            <a:srgbClr val="FFFF00"/>
                          </a:highlight>
                        </a:rPr>
                        <a:t>HORIZON.1.1</a:t>
                      </a:r>
                      <a:endParaRPr lang="lv-LV" sz="90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  <a:highlight>
                            <a:srgbClr val="FFFF00"/>
                          </a:highlight>
                        </a:rPr>
                        <a:t>16</a:t>
                      </a:r>
                      <a:endParaRPr lang="lv-LV" sz="900" dirty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  <a:highlight>
                            <a:srgbClr val="FFFF00"/>
                          </a:highlight>
                        </a:rPr>
                        <a:t>0</a:t>
                      </a:r>
                      <a:endParaRPr lang="lv-LV" sz="90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  <a:highlight>
                            <a:srgbClr val="FFFF00"/>
                          </a:highlight>
                        </a:rPr>
                        <a:t>0</a:t>
                      </a:r>
                      <a:endParaRPr lang="lv-LV" sz="900" dirty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extLst>
                  <a:ext uri="{0D108BD9-81ED-4DB2-BD59-A6C34878D82A}">
                    <a16:rowId xmlns:a16="http://schemas.microsoft.com/office/drawing/2014/main" val="1887571211"/>
                  </a:ext>
                </a:extLst>
              </a:tr>
              <a:tr h="3167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MSCA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HORIZON.1.2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</a:rPr>
                        <a:t>66</a:t>
                      </a:r>
                      <a:endParaRPr lang="lv-LV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6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1065844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extLst>
                  <a:ext uri="{0D108BD9-81ED-4DB2-BD59-A6C34878D82A}">
                    <a16:rowId xmlns:a16="http://schemas.microsoft.com/office/drawing/2014/main" val="3762086174"/>
                  </a:ext>
                </a:extLst>
              </a:tr>
              <a:tr h="3167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Research infrastructures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HORIZON.1.3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16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9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884268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extLst>
                  <a:ext uri="{0D108BD9-81ED-4DB2-BD59-A6C34878D82A}">
                    <a16:rowId xmlns:a16="http://schemas.microsoft.com/office/drawing/2014/main" val="4067063412"/>
                  </a:ext>
                </a:extLst>
              </a:tr>
              <a:tr h="3167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Heatlh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HORIZON.2.1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57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</a:rPr>
                        <a:t>11</a:t>
                      </a:r>
                      <a:endParaRPr lang="lv-LV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5581854,88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extLst>
                  <a:ext uri="{0D108BD9-81ED-4DB2-BD59-A6C34878D82A}">
                    <a16:rowId xmlns:a16="http://schemas.microsoft.com/office/drawing/2014/main" val="1054332894"/>
                  </a:ext>
                </a:extLst>
              </a:tr>
              <a:tr h="3430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Culture, Creativity and Inclusive society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HORIZON.2.2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50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</a:rPr>
                        <a:t>5</a:t>
                      </a:r>
                      <a:endParaRPr lang="lv-LV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1283598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extLst>
                  <a:ext uri="{0D108BD9-81ED-4DB2-BD59-A6C34878D82A}">
                    <a16:rowId xmlns:a16="http://schemas.microsoft.com/office/drawing/2014/main" val="2707473849"/>
                  </a:ext>
                </a:extLst>
              </a:tr>
              <a:tr h="3167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Civil security for society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  <a:highlight>
                            <a:srgbClr val="FFFF00"/>
                          </a:highlight>
                        </a:rPr>
                        <a:t>HORIZON.2.3</a:t>
                      </a:r>
                      <a:endParaRPr lang="lv-LV" sz="90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  <a:highlight>
                            <a:srgbClr val="FFFF00"/>
                          </a:highlight>
                        </a:rPr>
                        <a:t>9</a:t>
                      </a:r>
                      <a:endParaRPr lang="lv-LV" sz="90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  <a:highlight>
                            <a:srgbClr val="FFFF00"/>
                          </a:highlight>
                        </a:rPr>
                        <a:t>0</a:t>
                      </a:r>
                      <a:endParaRPr lang="lv-LV" sz="90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  <a:highlight>
                            <a:srgbClr val="FFFF00"/>
                          </a:highlight>
                        </a:rPr>
                        <a:t>0</a:t>
                      </a:r>
                      <a:endParaRPr lang="lv-LV" sz="900" dirty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extLst>
                  <a:ext uri="{0D108BD9-81ED-4DB2-BD59-A6C34878D82A}">
                    <a16:rowId xmlns:a16="http://schemas.microsoft.com/office/drawing/2014/main" val="1132022734"/>
                  </a:ext>
                </a:extLst>
              </a:tr>
              <a:tr h="3167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Digital, Industry and Space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HORIZON.2.4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87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22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</a:rPr>
                        <a:t>4430157,5</a:t>
                      </a:r>
                      <a:endParaRPr lang="lv-LV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extLst>
                  <a:ext uri="{0D108BD9-81ED-4DB2-BD59-A6C34878D82A}">
                    <a16:rowId xmlns:a16="http://schemas.microsoft.com/office/drawing/2014/main" val="3514873678"/>
                  </a:ext>
                </a:extLst>
              </a:tr>
              <a:tr h="3430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Climate, Energy and Mobility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HORIZON.2.5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73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19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</a:rPr>
                        <a:t>3753909,13</a:t>
                      </a:r>
                      <a:endParaRPr lang="lv-LV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extLst>
                  <a:ext uri="{0D108BD9-81ED-4DB2-BD59-A6C34878D82A}">
                    <a16:rowId xmlns:a16="http://schemas.microsoft.com/office/drawing/2014/main" val="1400774920"/>
                  </a:ext>
                </a:extLst>
              </a:tr>
              <a:tr h="6861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Food, Bioeconomy, Natural Resources, Agriculture and Environment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HORIZON.2.6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118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41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</a:rPr>
                        <a:t>6742548,88</a:t>
                      </a:r>
                      <a:endParaRPr lang="lv-LV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extLst>
                  <a:ext uri="{0D108BD9-81ED-4DB2-BD59-A6C34878D82A}">
                    <a16:rowId xmlns:a16="http://schemas.microsoft.com/office/drawing/2014/main" val="3263833607"/>
                  </a:ext>
                </a:extLst>
              </a:tr>
              <a:tr h="4955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Innovative Europe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  <a:highlight>
                            <a:srgbClr val="FFFF00"/>
                          </a:highlight>
                        </a:rPr>
                        <a:t>HORIZON.3.1</a:t>
                      </a:r>
                      <a:endParaRPr lang="lv-LV" sz="90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  <a:highlight>
                            <a:srgbClr val="FFFF00"/>
                          </a:highlight>
                        </a:rPr>
                        <a:t>23</a:t>
                      </a:r>
                      <a:endParaRPr lang="lv-LV" sz="90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  <a:highlight>
                            <a:srgbClr val="FFFF00"/>
                          </a:highlight>
                        </a:rPr>
                        <a:t>0</a:t>
                      </a:r>
                      <a:endParaRPr lang="lv-LV" sz="90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  <a:highlight>
                            <a:srgbClr val="FFFF00"/>
                          </a:highlight>
                        </a:rPr>
                        <a:t>0</a:t>
                      </a:r>
                      <a:endParaRPr lang="lv-LV" sz="900" dirty="0"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extLst>
                  <a:ext uri="{0D108BD9-81ED-4DB2-BD59-A6C34878D82A}">
                    <a16:rowId xmlns:a16="http://schemas.microsoft.com/office/drawing/2014/main" val="2687174337"/>
                  </a:ext>
                </a:extLst>
              </a:tr>
              <a:tr h="3430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European Innovation Ecosystems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HORIZON.3.2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25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4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</a:rPr>
                        <a:t>811985</a:t>
                      </a:r>
                      <a:endParaRPr lang="lv-LV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extLst>
                  <a:ext uri="{0D108BD9-81ED-4DB2-BD59-A6C34878D82A}">
                    <a16:rowId xmlns:a16="http://schemas.microsoft.com/office/drawing/2014/main" val="1178546554"/>
                  </a:ext>
                </a:extLst>
              </a:tr>
              <a:tr h="3167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Widening Participation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HORIZON.4.1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65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9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</a:rPr>
                        <a:t>6410438,75</a:t>
                      </a:r>
                      <a:endParaRPr lang="lv-LV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extLst>
                  <a:ext uri="{0D108BD9-81ED-4DB2-BD59-A6C34878D82A}">
                    <a16:rowId xmlns:a16="http://schemas.microsoft.com/office/drawing/2014/main" val="975245415"/>
                  </a:ext>
                </a:extLst>
              </a:tr>
              <a:tr h="3561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Reforming European R&amp;I and Research Infrastructures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HORIZON.4.2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9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>
                          <a:effectLst/>
                        </a:rPr>
                        <a:t>3</a:t>
                      </a:r>
                      <a:endParaRPr lang="lv-LV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lv-LV" sz="900" dirty="0">
                          <a:effectLst/>
                        </a:rPr>
                        <a:t>480040</a:t>
                      </a:r>
                      <a:endParaRPr lang="lv-LV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4021" marR="54021" marT="0" marB="0"/>
                </a:tc>
                <a:extLst>
                  <a:ext uri="{0D108BD9-81ED-4DB2-BD59-A6C34878D82A}">
                    <a16:rowId xmlns:a16="http://schemas.microsoft.com/office/drawing/2014/main" val="28855680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2715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AEFC85-3A15-92F2-BBBE-B0B178DDE7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 dirty="0"/>
          </a:p>
        </p:txBody>
      </p:sp>
      <p:pic>
        <p:nvPicPr>
          <p:cNvPr id="4" name="Picture 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DB74BF68-BDDB-5FC3-ED49-21922BACFD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271" y="3123513"/>
            <a:ext cx="7346289" cy="3201774"/>
          </a:xfrm>
          <a:prstGeom prst="rect">
            <a:avLst/>
          </a:prstGeom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252A6EA-7D45-0DF1-9F4B-5C6108789A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2370" y="19864"/>
            <a:ext cx="2601630" cy="150573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43EFACD5C3BDA4AAF2CF4C0E021811E" ma:contentTypeVersion="6" ma:contentTypeDescription="Create a new document." ma:contentTypeScope="" ma:versionID="71eb970597f836eb9d03394e830df99c">
  <xsd:schema xmlns:xsd="http://www.w3.org/2001/XMLSchema" xmlns:xs="http://www.w3.org/2001/XMLSchema" xmlns:p="http://schemas.microsoft.com/office/2006/metadata/properties" xmlns:ns2="92ff70ee-12a9-46dc-aa4a-83d67047e14e" targetNamespace="http://schemas.microsoft.com/office/2006/metadata/properties" ma:root="true" ma:fieldsID="b728f4b481049b87ba42c6ab01b035bc" ns2:_="">
    <xsd:import namespace="92ff70ee-12a9-46dc-aa4a-83d67047e14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ff70ee-12a9-46dc-aa4a-83d67047e1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12DCFA8-FC87-4267-BBA5-B7F20CE93B9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AF1DE07-0361-41D1-BFBC-FAD4033C438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2ff70ee-12a9-46dc-aa4a-83d67047e14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0D65BEE-874F-4245-AC24-84C8DCC85B13}">
  <ds:schemaRefs>
    <ds:schemaRef ds:uri="92ff70ee-12a9-46dc-aa4a-83d67047e14e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purl.org/dc/dcmitype/"/>
    <ds:schemaRef ds:uri="http://www.w3.org/XML/1998/namespace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4466</TotalTime>
  <Words>338</Words>
  <Application>Microsoft Office PowerPoint</Application>
  <PresentationFormat>On-screen Show (4:3)</PresentationFormat>
  <Paragraphs>112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MS PGothic</vt:lpstr>
      <vt:lpstr>Arial</vt:lpstr>
      <vt:lpstr>Calibri</vt:lpstr>
      <vt:lpstr>Times New Roman</vt:lpstr>
      <vt:lpstr>Verdana</vt:lpstr>
      <vt:lpstr>89_Prezentacija_templateLV</vt:lpstr>
      <vt:lpstr>PowerPoint Presentation</vt:lpstr>
      <vt:lpstr>Finansēti 109 projekti kopā par 31,44 milj.€ (23,9% iesniegto) </vt:lpstr>
      <vt:lpstr>Latvijas organizāciju dalība programmā Apvārsnis Eiropa </vt:lpstr>
      <vt:lpstr>Latvijas organizāciju dalība programmā Apvārsnis Eiropa </vt:lpstr>
      <vt:lpstr>Tematiskās kopas</vt:lpstr>
      <vt:lpstr>Tematiskās kopas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Ingmārs</dc:creator>
  <cp:lastModifiedBy>Laura Dūša</cp:lastModifiedBy>
  <cp:revision>317</cp:revision>
  <cp:lastPrinted>2018-07-25T08:20:02Z</cp:lastPrinted>
  <dcterms:created xsi:type="dcterms:W3CDTF">2014-11-20T14:46:47Z</dcterms:created>
  <dcterms:modified xsi:type="dcterms:W3CDTF">2022-10-31T13:12:20Z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0x010100743EFACD5C3BDA4AAF2CF4C0E021811E</vt:lpwstr>
  </property>
</Properties>
</file>